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embeddings/oleObject1.bin" ContentType="application/vnd.openxmlformats-officedocument.oleObject"/>
  <Override PartName="/ppt/notesSlides/notesSlide10.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embeddings/oleObject4.bin" ContentType="application/vnd.openxmlformats-officedocument.oleObject"/>
  <Override PartName="/ppt/embeddings/oleObject5.bin" ContentType="application/vnd.openxmlformats-officedocument.oleObject"/>
  <Override PartName="/ppt/embeddings/Microsoft___1.bin" ContentType="application/vnd.openxmlformats-officedocument.oleObject"/>
  <Override PartName="/ppt/notesSlides/notesSlide15.xml" ContentType="application/vnd.openxmlformats-officedocument.presentationml.notesSlide+xml"/>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notesSlides/notesSlide16.xml" ContentType="application/vnd.openxmlformats-officedocument.presentationml.notesSlide+xml"/>
  <Override PartName="/ppt/embeddings/oleObject9.bin" ContentType="application/vnd.openxmlformats-officedocument.oleObject"/>
  <Override PartName="/ppt/embeddings/oleObject10.bin" ContentType="application/vnd.openxmlformats-officedocument.oleObject"/>
  <Override PartName="/ppt/notesSlides/notesSlide17.xml" ContentType="application/vnd.openxmlformats-officedocument.presentationml.notesSlide+xml"/>
  <Override PartName="/ppt/embeddings/oleObject11.bin" ContentType="application/vnd.openxmlformats-officedocument.oleObject"/>
  <Override PartName="/ppt/notesSlides/notesSlide18.xml" ContentType="application/vnd.openxmlformats-officedocument.presentationml.notesSlide+xml"/>
  <Override PartName="/ppt/embeddings/oleObject12.bin" ContentType="application/vnd.openxmlformats-officedocument.oleObject"/>
  <Override PartName="/ppt/embeddings/oleObject13.bin" ContentType="application/vnd.openxmlformats-officedocument.oleObject"/>
  <Override PartName="/ppt/notesSlides/notesSlide19.xml" ContentType="application/vnd.openxmlformats-officedocument.presentationml.notesSlide+xml"/>
  <Override PartName="/ppt/notesSlides/notesSlide20.xml" ContentType="application/vnd.openxmlformats-officedocument.presentationml.notesSlide+xml"/>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notesSlides/notesSlide21.xml" ContentType="application/vnd.openxmlformats-officedocument.presentationml.notesSlide+xml"/>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notesSlides/notesSlide22.xml" ContentType="application/vnd.openxmlformats-officedocument.presentationml.notesSlide+xml"/>
  <Override PartName="/ppt/embeddings/oleObject23.bin" ContentType="application/vnd.openxmlformats-officedocument.oleObject"/>
  <Override PartName="/ppt/embeddings/oleObject24.bin" ContentType="application/vnd.openxmlformats-officedocument.oleObject"/>
  <Override PartName="/ppt/embeddings/oleObject25.bin" ContentType="application/vnd.openxmlformats-officedocument.oleObject"/>
  <Override PartName="/ppt/embeddings/oleObject26.bin" ContentType="application/vnd.openxmlformats-officedocument.oleObject"/>
  <Override PartName="/ppt/embeddings/oleObject27.bin" ContentType="application/vnd.openxmlformats-officedocument.oleObject"/>
  <Override PartName="/ppt/notesSlides/notesSlide23.xml" ContentType="application/vnd.openxmlformats-officedocument.presentationml.notesSlide+xml"/>
  <Override PartName="/ppt/embeddings/oleObject28.bin" ContentType="application/vnd.openxmlformats-officedocument.oleObject"/>
  <Override PartName="/ppt/embeddings/oleObject29.bin" ContentType="application/vnd.openxmlformats-officedocument.oleObject"/>
  <Override PartName="/ppt/embeddings/oleObject30.bin" ContentType="application/vnd.openxmlformats-officedocument.oleObject"/>
  <Override PartName="/ppt/embeddings/oleObject31.bin" ContentType="application/vnd.openxmlformats-officedocument.oleObject"/>
  <Override PartName="/ppt/notesSlides/notesSlide24.xml" ContentType="application/vnd.openxmlformats-officedocument.presentationml.notesSlide+xml"/>
  <Override PartName="/ppt/notesSlides/notesSlide25.xml" ContentType="application/vnd.openxmlformats-officedocument.presentationml.notesSlide+xml"/>
  <Override PartName="/ppt/embeddings/oleObject32.bin" ContentType="application/vnd.openxmlformats-officedocument.oleObject"/>
  <Override PartName="/ppt/embeddings/oleObject33.bin" ContentType="application/vnd.openxmlformats-officedocument.oleObject"/>
  <Override PartName="/ppt/embeddings/oleObject34.bin" ContentType="application/vnd.openxmlformats-officedocument.oleObject"/>
  <Override PartName="/ppt/embeddings/oleObject35.bin" ContentType="application/vnd.openxmlformats-officedocument.oleObject"/>
  <Override PartName="/ppt/embeddings/oleObject36.bin" ContentType="application/vnd.openxmlformats-officedocument.oleObject"/>
  <Override PartName="/ppt/notesSlides/notesSlide26.xml" ContentType="application/vnd.openxmlformats-officedocument.presentationml.notesSlide+xml"/>
  <Override PartName="/ppt/embeddings/oleObject37.bin" ContentType="application/vnd.openxmlformats-officedocument.oleObject"/>
  <Override PartName="/ppt/embeddings/oleObject38.bin" ContentType="application/vnd.openxmlformats-officedocument.oleObject"/>
  <Override PartName="/ppt/notesSlides/notesSlide27.xml" ContentType="application/vnd.openxmlformats-officedocument.presentationml.notesSlide+xml"/>
  <Override PartName="/ppt/embeddings/oleObject39.bin" ContentType="application/vnd.openxmlformats-officedocument.oleObject"/>
  <Override PartName="/ppt/notesSlides/notesSlide28.xml" ContentType="application/vnd.openxmlformats-officedocument.presentationml.notesSlide+xml"/>
  <Override PartName="/ppt/notesSlides/notesSlide29.xml" ContentType="application/vnd.openxmlformats-officedocument.presentationml.notesSlide+xml"/>
  <Override PartName="/ppt/embeddings/oleObject40.bin" ContentType="application/vnd.openxmlformats-officedocument.oleObject"/>
  <Override PartName="/ppt/notesSlides/notesSlide30.xml" ContentType="application/vnd.openxmlformats-officedocument.presentationml.notesSlide+xml"/>
  <Override PartName="/ppt/embeddings/oleObject41.bin" ContentType="application/vnd.openxmlformats-officedocument.oleObject"/>
  <Override PartName="/ppt/embeddings/oleObject42.bin" ContentType="application/vnd.openxmlformats-officedocument.oleObject"/>
  <Override PartName="/ppt/notesSlides/notesSlide31.xml" ContentType="application/vnd.openxmlformats-officedocument.presentationml.notesSlide+xml"/>
  <Override PartName="/ppt/embeddings/oleObject43.bin" ContentType="application/vnd.openxmlformats-officedocument.oleObject"/>
  <Override PartName="/ppt/embeddings/oleObject44.bin" ContentType="application/vnd.openxmlformats-officedocument.oleObject"/>
  <Override PartName="/ppt/embeddings/oleObject45.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705" r:id="rId2"/>
  </p:sldMasterIdLst>
  <p:notesMasterIdLst>
    <p:notesMasterId r:id="rId58"/>
  </p:notesMasterIdLst>
  <p:sldIdLst>
    <p:sldId id="795" r:id="rId3"/>
    <p:sldId id="796" r:id="rId4"/>
    <p:sldId id="911" r:id="rId5"/>
    <p:sldId id="800" r:id="rId6"/>
    <p:sldId id="803" r:id="rId7"/>
    <p:sldId id="805" r:id="rId8"/>
    <p:sldId id="806" r:id="rId9"/>
    <p:sldId id="807" r:id="rId10"/>
    <p:sldId id="898" r:id="rId11"/>
    <p:sldId id="913" r:id="rId12"/>
    <p:sldId id="914" r:id="rId13"/>
    <p:sldId id="915" r:id="rId14"/>
    <p:sldId id="916" r:id="rId15"/>
    <p:sldId id="912" r:id="rId16"/>
    <p:sldId id="812" r:id="rId17"/>
    <p:sldId id="899" r:id="rId18"/>
    <p:sldId id="900" r:id="rId19"/>
    <p:sldId id="823" r:id="rId20"/>
    <p:sldId id="901" r:id="rId21"/>
    <p:sldId id="902" r:id="rId22"/>
    <p:sldId id="903" r:id="rId23"/>
    <p:sldId id="829" r:id="rId24"/>
    <p:sldId id="830" r:id="rId25"/>
    <p:sldId id="926" r:id="rId26"/>
    <p:sldId id="927" r:id="rId27"/>
    <p:sldId id="928" r:id="rId28"/>
    <p:sldId id="930" r:id="rId29"/>
    <p:sldId id="917" r:id="rId30"/>
    <p:sldId id="918" r:id="rId31"/>
    <p:sldId id="919" r:id="rId32"/>
    <p:sldId id="920" r:id="rId33"/>
    <p:sldId id="925" r:id="rId34"/>
    <p:sldId id="937" r:id="rId35"/>
    <p:sldId id="936" r:id="rId36"/>
    <p:sldId id="904" r:id="rId37"/>
    <p:sldId id="905" r:id="rId38"/>
    <p:sldId id="922" r:id="rId39"/>
    <p:sldId id="923" r:id="rId40"/>
    <p:sldId id="924" r:id="rId41"/>
    <p:sldId id="938" r:id="rId42"/>
    <p:sldId id="939" r:id="rId43"/>
    <p:sldId id="941" r:id="rId44"/>
    <p:sldId id="942" r:id="rId45"/>
    <p:sldId id="931" r:id="rId46"/>
    <p:sldId id="943" r:id="rId47"/>
    <p:sldId id="906" r:id="rId48"/>
    <p:sldId id="932" r:id="rId49"/>
    <p:sldId id="933" r:id="rId50"/>
    <p:sldId id="944" r:id="rId51"/>
    <p:sldId id="934" r:id="rId52"/>
    <p:sldId id="935" r:id="rId53"/>
    <p:sldId id="945" r:id="rId54"/>
    <p:sldId id="946" r:id="rId55"/>
    <p:sldId id="897" r:id="rId56"/>
    <p:sldId id="910" r:id="rId57"/>
  </p:sldIdLst>
  <p:sldSz cx="9144000" cy="6858000" type="screen4x3"/>
  <p:notesSz cx="6858000" cy="9144000"/>
  <p:defaultTextStyle>
    <a:defPPr>
      <a:defRPr lang="zh-CN"/>
    </a:defPPr>
    <a:lvl1pPr algn="l" rtl="0" eaLnBrk="0" fontAlgn="base" hangingPunct="0">
      <a:spcBef>
        <a:spcPct val="30000"/>
      </a:spcBef>
      <a:spcAft>
        <a:spcPct val="0"/>
      </a:spcAft>
      <a:defRPr kumimoji="1" kern="1200">
        <a:solidFill>
          <a:schemeClr val="tx1"/>
        </a:solidFill>
        <a:latin typeface="Arial" charset="0"/>
        <a:ea typeface="PMingLiU" pitchFamily="18" charset="-120"/>
        <a:cs typeface="+mn-cs"/>
      </a:defRPr>
    </a:lvl1pPr>
    <a:lvl2pPr marL="457200" algn="l" rtl="0" eaLnBrk="0" fontAlgn="base" hangingPunct="0">
      <a:spcBef>
        <a:spcPct val="30000"/>
      </a:spcBef>
      <a:spcAft>
        <a:spcPct val="0"/>
      </a:spcAft>
      <a:defRPr kumimoji="1" kern="1200">
        <a:solidFill>
          <a:schemeClr val="tx1"/>
        </a:solidFill>
        <a:latin typeface="Arial" charset="0"/>
        <a:ea typeface="PMingLiU" pitchFamily="18" charset="-120"/>
        <a:cs typeface="+mn-cs"/>
      </a:defRPr>
    </a:lvl2pPr>
    <a:lvl3pPr marL="914400" algn="l" rtl="0" eaLnBrk="0" fontAlgn="base" hangingPunct="0">
      <a:spcBef>
        <a:spcPct val="30000"/>
      </a:spcBef>
      <a:spcAft>
        <a:spcPct val="0"/>
      </a:spcAft>
      <a:defRPr kumimoji="1" kern="1200">
        <a:solidFill>
          <a:schemeClr val="tx1"/>
        </a:solidFill>
        <a:latin typeface="Arial" charset="0"/>
        <a:ea typeface="PMingLiU" pitchFamily="18" charset="-120"/>
        <a:cs typeface="+mn-cs"/>
      </a:defRPr>
    </a:lvl3pPr>
    <a:lvl4pPr marL="1371600" algn="l" rtl="0" eaLnBrk="0" fontAlgn="base" hangingPunct="0">
      <a:spcBef>
        <a:spcPct val="30000"/>
      </a:spcBef>
      <a:spcAft>
        <a:spcPct val="0"/>
      </a:spcAft>
      <a:defRPr kumimoji="1" kern="1200">
        <a:solidFill>
          <a:schemeClr val="tx1"/>
        </a:solidFill>
        <a:latin typeface="Arial" charset="0"/>
        <a:ea typeface="PMingLiU" pitchFamily="18" charset="-120"/>
        <a:cs typeface="+mn-cs"/>
      </a:defRPr>
    </a:lvl4pPr>
    <a:lvl5pPr marL="1828800" algn="l" rtl="0" eaLnBrk="0" fontAlgn="base" hangingPunct="0">
      <a:spcBef>
        <a:spcPct val="30000"/>
      </a:spcBef>
      <a:spcAft>
        <a:spcPct val="0"/>
      </a:spcAft>
      <a:defRPr kumimoji="1" kern="1200">
        <a:solidFill>
          <a:schemeClr val="tx1"/>
        </a:solidFill>
        <a:latin typeface="Arial" charset="0"/>
        <a:ea typeface="PMingLiU" pitchFamily="18" charset="-120"/>
        <a:cs typeface="+mn-cs"/>
      </a:defRPr>
    </a:lvl5pPr>
    <a:lvl6pPr marL="2286000" algn="l" defTabSz="914400" rtl="0" eaLnBrk="1" latinLnBrk="0" hangingPunct="1">
      <a:defRPr kumimoji="1" kern="1200">
        <a:solidFill>
          <a:schemeClr val="tx1"/>
        </a:solidFill>
        <a:latin typeface="Arial" charset="0"/>
        <a:ea typeface="PMingLiU" pitchFamily="18" charset="-120"/>
        <a:cs typeface="+mn-cs"/>
      </a:defRPr>
    </a:lvl6pPr>
    <a:lvl7pPr marL="2743200" algn="l" defTabSz="914400" rtl="0" eaLnBrk="1" latinLnBrk="0" hangingPunct="1">
      <a:defRPr kumimoji="1" kern="1200">
        <a:solidFill>
          <a:schemeClr val="tx1"/>
        </a:solidFill>
        <a:latin typeface="Arial" charset="0"/>
        <a:ea typeface="PMingLiU" pitchFamily="18" charset="-120"/>
        <a:cs typeface="+mn-cs"/>
      </a:defRPr>
    </a:lvl7pPr>
    <a:lvl8pPr marL="3200400" algn="l" defTabSz="914400" rtl="0" eaLnBrk="1" latinLnBrk="0" hangingPunct="1">
      <a:defRPr kumimoji="1" kern="1200">
        <a:solidFill>
          <a:schemeClr val="tx1"/>
        </a:solidFill>
        <a:latin typeface="Arial" charset="0"/>
        <a:ea typeface="PMingLiU" pitchFamily="18" charset="-120"/>
        <a:cs typeface="+mn-cs"/>
      </a:defRPr>
    </a:lvl8pPr>
    <a:lvl9pPr marL="3657600" algn="l" defTabSz="914400" rtl="0" eaLnBrk="1" latinLnBrk="0" hangingPunct="1">
      <a:defRPr kumimoji="1" kern="1200">
        <a:solidFill>
          <a:schemeClr val="tx1"/>
        </a:solidFill>
        <a:latin typeface="Arial" charset="0"/>
        <a:ea typeface="PMingLiU" pitchFamily="18" charset="-120"/>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66CC"/>
    <a:srgbClr val="D60093"/>
    <a:srgbClr val="FFFFCC"/>
    <a:srgbClr val="008000"/>
    <a:srgbClr val="00FF00"/>
    <a:srgbClr val="66FF99"/>
    <a:srgbClr val="FF0000"/>
    <a:srgbClr val="006600"/>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03" autoAdjust="0"/>
    <p:restoredTop sz="92296" autoAdjust="0"/>
  </p:normalViewPr>
  <p:slideViewPr>
    <p:cSldViewPr>
      <p:cViewPr varScale="1">
        <p:scale>
          <a:sx n="102" d="100"/>
          <a:sy n="102" d="100"/>
        </p:scale>
        <p:origin x="-176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734"/>
    </p:cViewPr>
  </p:sorter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63" Type="http://schemas.openxmlformats.org/officeDocument/2006/relationships/tableStyles" Target="tableStyles.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slide" Target="slides/slide54.xml"/><Relationship Id="rId57" Type="http://schemas.openxmlformats.org/officeDocument/2006/relationships/slide" Target="slides/slide55.xml"/><Relationship Id="rId58" Type="http://schemas.openxmlformats.org/officeDocument/2006/relationships/notesMaster" Target="notesMasters/notesMaster1.xml"/><Relationship Id="rId59" Type="http://schemas.openxmlformats.org/officeDocument/2006/relationships/printerSettings" Target="printerSettings/printerSettings1.bin"/><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60" Type="http://schemas.openxmlformats.org/officeDocument/2006/relationships/presProps" Target="presProps.xml"/><Relationship Id="rId61" Type="http://schemas.openxmlformats.org/officeDocument/2006/relationships/viewProps" Target="viewProps.xml"/><Relationship Id="rId62" Type="http://schemas.openxmlformats.org/officeDocument/2006/relationships/theme" Target="theme/theme1.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41.wmf"/><Relationship Id="rId4" Type="http://schemas.openxmlformats.org/officeDocument/2006/relationships/image" Target="../media/image42.wmf"/><Relationship Id="rId5" Type="http://schemas.openxmlformats.org/officeDocument/2006/relationships/image" Target="../media/image43.wmf"/><Relationship Id="rId1" Type="http://schemas.openxmlformats.org/officeDocument/2006/relationships/image" Target="../media/image39.wmf"/><Relationship Id="rId2" Type="http://schemas.openxmlformats.org/officeDocument/2006/relationships/image" Target="../media/image40.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6.wmf"/><Relationship Id="rId4" Type="http://schemas.openxmlformats.org/officeDocument/2006/relationships/image" Target="../media/image47.wmf"/><Relationship Id="rId5" Type="http://schemas.openxmlformats.org/officeDocument/2006/relationships/image" Target="../media/image48.wmf"/><Relationship Id="rId1" Type="http://schemas.openxmlformats.org/officeDocument/2006/relationships/image" Target="../media/image44.wmf"/><Relationship Id="rId2" Type="http://schemas.openxmlformats.org/officeDocument/2006/relationships/image" Target="../media/image45.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50.wmf"/><Relationship Id="rId4" Type="http://schemas.openxmlformats.org/officeDocument/2006/relationships/image" Target="../media/image51.wmf"/><Relationship Id="rId1" Type="http://schemas.openxmlformats.org/officeDocument/2006/relationships/image" Target="../media/image49.wmf"/><Relationship Id="rId2" Type="http://schemas.openxmlformats.org/officeDocument/2006/relationships/image" Target="../media/image45.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62.wmf"/><Relationship Id="rId4" Type="http://schemas.openxmlformats.org/officeDocument/2006/relationships/image" Target="../media/image63.wmf"/><Relationship Id="rId5" Type="http://schemas.openxmlformats.org/officeDocument/2006/relationships/image" Target="../media/image64.wmf"/><Relationship Id="rId1" Type="http://schemas.openxmlformats.org/officeDocument/2006/relationships/image" Target="../media/image60.wmf"/><Relationship Id="rId2" Type="http://schemas.openxmlformats.org/officeDocument/2006/relationships/image" Target="../media/image61.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65.wmf"/><Relationship Id="rId2" Type="http://schemas.openxmlformats.org/officeDocument/2006/relationships/image" Target="../media/image66.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68.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70.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71.wmf"/><Relationship Id="rId2" Type="http://schemas.openxmlformats.org/officeDocument/2006/relationships/image" Target="../media/image72.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73.wmf"/><Relationship Id="rId2" Type="http://schemas.openxmlformats.org/officeDocument/2006/relationships/image" Target="../media/image74.wmf"/><Relationship Id="rId3" Type="http://schemas.openxmlformats.org/officeDocument/2006/relationships/image" Target="../media/image7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wmf"/><Relationship Id="rId2"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wmf"/><Relationship Id="rId2" Type="http://schemas.openxmlformats.org/officeDocument/2006/relationships/image" Target="../media/image17.wmf"/><Relationship Id="rId3" Type="http://schemas.openxmlformats.org/officeDocument/2006/relationships/image" Target="../media/image1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wmf"/><Relationship Id="rId2" Type="http://schemas.openxmlformats.org/officeDocument/2006/relationships/image" Target="../media/image21.wmf"/><Relationship Id="rId3" Type="http://schemas.openxmlformats.org/officeDocument/2006/relationships/image" Target="../media/image2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3.wmf"/><Relationship Id="rId2" Type="http://schemas.openxmlformats.org/officeDocument/2006/relationships/image" Target="../media/image2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8.wmf"/><Relationship Id="rId2" Type="http://schemas.openxmlformats.org/officeDocument/2006/relationships/image" Target="../media/image29.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6.wmf"/><Relationship Id="rId2" Type="http://schemas.openxmlformats.org/officeDocument/2006/relationships/image" Target="../media/image37.wmf"/><Relationship Id="rId3" Type="http://schemas.openxmlformats.org/officeDocument/2006/relationships/image" Target="../media/image3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896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spcBef>
                <a:spcPct val="0"/>
              </a:spcBef>
              <a:defRPr sz="1200">
                <a:latin typeface="Times New Roman" pitchFamily="18" charset="0"/>
                <a:ea typeface="宋体" pitchFamily="2" charset="-122"/>
              </a:defRPr>
            </a:lvl1pPr>
          </a:lstStyle>
          <a:p>
            <a:endParaRPr lang="en-US" altLang="zh-CN"/>
          </a:p>
        </p:txBody>
      </p:sp>
      <p:sp>
        <p:nvSpPr>
          <p:cNvPr id="16896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spcBef>
                <a:spcPct val="0"/>
              </a:spcBef>
              <a:defRPr sz="1200">
                <a:latin typeface="Times New Roman" pitchFamily="18" charset="0"/>
                <a:ea typeface="宋体" pitchFamily="2" charset="-122"/>
              </a:defRPr>
            </a:lvl1pPr>
          </a:lstStyle>
          <a:p>
            <a:endParaRPr lang="en-US" altLang="zh-CN"/>
          </a:p>
        </p:txBody>
      </p:sp>
      <p:sp>
        <p:nvSpPr>
          <p:cNvPr id="1689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896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6896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spcBef>
                <a:spcPct val="0"/>
              </a:spcBef>
              <a:defRPr sz="1200">
                <a:latin typeface="Times New Roman" pitchFamily="18" charset="0"/>
                <a:ea typeface="宋体" pitchFamily="2" charset="-122"/>
              </a:defRPr>
            </a:lvl1pPr>
          </a:lstStyle>
          <a:p>
            <a:endParaRPr lang="en-US" altLang="zh-CN"/>
          </a:p>
        </p:txBody>
      </p:sp>
      <p:sp>
        <p:nvSpPr>
          <p:cNvPr id="16896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spcBef>
                <a:spcPct val="0"/>
              </a:spcBef>
              <a:defRPr sz="1200">
                <a:latin typeface="Times New Roman" pitchFamily="18" charset="0"/>
                <a:ea typeface="宋体" pitchFamily="2" charset="-122"/>
              </a:defRPr>
            </a:lvl1pPr>
          </a:lstStyle>
          <a:p>
            <a:fld id="{D8904E61-5771-4D2D-858E-6D3792584EC0}" type="slidenum">
              <a:rPr lang="en-US" altLang="zh-CN"/>
              <a:pPr/>
              <a:t>‹#›</a:t>
            </a:fld>
            <a:endParaRPr lang="en-US" altLang="zh-CN"/>
          </a:p>
        </p:txBody>
      </p:sp>
    </p:spTree>
    <p:extLst>
      <p:ext uri="{BB962C8B-B14F-4D97-AF65-F5344CB8AC3E}">
        <p14:creationId xmlns:p14="http://schemas.microsoft.com/office/powerpoint/2010/main" val="297945783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1pPr>
    <a:lvl2pPr marL="4572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2pPr>
    <a:lvl3pPr marL="9144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3pPr>
    <a:lvl4pPr marL="13716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4pPr>
    <a:lvl5pPr marL="18288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幻灯片图像占位符 1"/>
          <p:cNvSpPr>
            <a:spLocks noGrp="1" noRot="1" noChangeAspect="1" noTextEdit="1"/>
          </p:cNvSpPr>
          <p:nvPr>
            <p:ph type="sldImg"/>
          </p:nvPr>
        </p:nvSpPr>
        <p:spPr>
          <a:ln/>
        </p:spPr>
      </p:sp>
      <p:sp>
        <p:nvSpPr>
          <p:cNvPr id="164867"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105000"/>
              </a:lnSpc>
              <a:spcBef>
                <a:spcPct val="20000"/>
              </a:spcBef>
            </a:pPr>
            <a:endParaRPr lang="zh-CN" altLang="en-US" dirty="0" smtClean="0">
              <a:ea typeface="宋体" charset="-122"/>
            </a:endParaRPr>
          </a:p>
        </p:txBody>
      </p:sp>
      <p:sp>
        <p:nvSpPr>
          <p:cNvPr id="164868"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E49E9189-259C-4D16-B267-7C09A28D5449}" type="slidenum">
              <a:rPr lang="en-US" altLang="zh-CN" smtClean="0">
                <a:latin typeface="Times New Roman" pitchFamily="18" charset="0"/>
              </a:rPr>
              <a:pPr eaLnBrk="1" hangingPunct="1"/>
              <a:t>1</a:t>
            </a:fld>
            <a:endParaRPr lang="en-US" altLang="zh-CN" smtClean="0">
              <a:latin typeface="Times New Roman" pitchFamily="18" charset="0"/>
            </a:endParaRPr>
          </a:p>
        </p:txBody>
      </p:sp>
    </p:spTree>
    <p:extLst>
      <p:ext uri="{BB962C8B-B14F-4D97-AF65-F5344CB8AC3E}">
        <p14:creationId xmlns:p14="http://schemas.microsoft.com/office/powerpoint/2010/main" val="15557236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592F86-4E1A-9548-9DD9-378F579760D5}" type="slidenum">
              <a:rPr lang="en-US" altLang="zh-CN"/>
              <a:pPr/>
              <a:t>24</a:t>
            </a:fld>
            <a:endParaRPr lang="en-US" altLang="zh-CN"/>
          </a:p>
        </p:txBody>
      </p:sp>
      <p:sp>
        <p:nvSpPr>
          <p:cNvPr id="3706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70691" name="Rectangle 3"/>
          <p:cNvSpPr>
            <a:spLocks noGrp="1" noChangeArrowheads="1"/>
          </p:cNvSpPr>
          <p:nvPr>
            <p:ph type="body" idx="1"/>
          </p:nvPr>
        </p:nvSpPr>
        <p:spPr/>
        <p:txBody>
          <a:bodyPr/>
          <a:lstStyle/>
          <a:p>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DAD8C6-1397-1F4C-B1C8-7CC4F691DD96}" type="slidenum">
              <a:rPr lang="en-US" altLang="zh-CN"/>
              <a:pPr/>
              <a:t>25</a:t>
            </a:fld>
            <a:endParaRPr lang="en-US" altLang="zh-CN"/>
          </a:p>
        </p:txBody>
      </p:sp>
      <p:sp>
        <p:nvSpPr>
          <p:cNvPr id="37171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71715" name="Rectangle 3"/>
          <p:cNvSpPr>
            <a:spLocks noGrp="1" noChangeArrowheads="1"/>
          </p:cNvSpPr>
          <p:nvPr>
            <p:ph type="body" idx="1"/>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257AB0-C342-804B-B5BB-806F07F0A7AA}" type="slidenum">
              <a:rPr lang="en-US" altLang="zh-CN"/>
              <a:pPr/>
              <a:t>26</a:t>
            </a:fld>
            <a:endParaRPr lang="en-US" altLang="zh-CN"/>
          </a:p>
        </p:txBody>
      </p:sp>
      <p:sp>
        <p:nvSpPr>
          <p:cNvPr id="3727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72739" name="Rectangle 3"/>
          <p:cNvSpPr>
            <a:spLocks noGrp="1" noChangeArrowheads="1"/>
          </p:cNvSpPr>
          <p:nvPr>
            <p:ph type="body" idx="1"/>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4C9740-A1BD-2240-A3CC-C5F8707B2854}" type="slidenum">
              <a:rPr lang="en-US" altLang="zh-CN"/>
              <a:pPr/>
              <a:t>27</a:t>
            </a:fld>
            <a:endParaRPr lang="en-US" altLang="zh-CN"/>
          </a:p>
        </p:txBody>
      </p:sp>
      <p:sp>
        <p:nvSpPr>
          <p:cNvPr id="37478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74787" name="Rectangle 3"/>
          <p:cNvSpPr>
            <a:spLocks noGrp="1" noChangeArrowheads="1"/>
          </p:cNvSpPr>
          <p:nvPr>
            <p:ph type="body" idx="1"/>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442CF07-D39D-4E48-9161-45E22FE3D891}" type="slidenum">
              <a:rPr lang="zh-CN" altLang="en-US" smtClean="0"/>
              <a:pPr/>
              <a:t>28</a:t>
            </a:fld>
            <a:endParaRPr lang="zh-CN" altLang="en-US"/>
          </a:p>
        </p:txBody>
      </p:sp>
    </p:spTree>
    <p:extLst>
      <p:ext uri="{BB962C8B-B14F-4D97-AF65-F5344CB8AC3E}">
        <p14:creationId xmlns:p14="http://schemas.microsoft.com/office/powerpoint/2010/main" val="27867275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442CF07-D39D-4E48-9161-45E22FE3D891}" type="slidenum">
              <a:rPr lang="zh-CN" altLang="en-US" smtClean="0"/>
              <a:pPr/>
              <a:t>29</a:t>
            </a:fld>
            <a:endParaRPr lang="zh-CN" altLang="en-US"/>
          </a:p>
        </p:txBody>
      </p:sp>
    </p:spTree>
    <p:extLst>
      <p:ext uri="{BB962C8B-B14F-4D97-AF65-F5344CB8AC3E}">
        <p14:creationId xmlns:p14="http://schemas.microsoft.com/office/powerpoint/2010/main" val="16562207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442CF07-D39D-4E48-9161-45E22FE3D891}" type="slidenum">
              <a:rPr lang="zh-CN" altLang="en-US" smtClean="0"/>
              <a:pPr/>
              <a:t>30</a:t>
            </a:fld>
            <a:endParaRPr lang="zh-CN" altLang="en-US"/>
          </a:p>
        </p:txBody>
      </p:sp>
    </p:spTree>
    <p:extLst>
      <p:ext uri="{BB962C8B-B14F-4D97-AF65-F5344CB8AC3E}">
        <p14:creationId xmlns:p14="http://schemas.microsoft.com/office/powerpoint/2010/main" val="31967629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442CF07-D39D-4E48-9161-45E22FE3D891}" type="slidenum">
              <a:rPr lang="zh-CN" altLang="en-US" smtClean="0"/>
              <a:pPr/>
              <a:t>31</a:t>
            </a:fld>
            <a:endParaRPr lang="zh-CN" altLang="en-US"/>
          </a:p>
        </p:txBody>
      </p:sp>
    </p:spTree>
    <p:extLst>
      <p:ext uri="{BB962C8B-B14F-4D97-AF65-F5344CB8AC3E}">
        <p14:creationId xmlns:p14="http://schemas.microsoft.com/office/powerpoint/2010/main" val="37878507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442CF07-D39D-4E48-9161-45E22FE3D891}" type="slidenum">
              <a:rPr lang="zh-CN" altLang="en-US" smtClean="0"/>
              <a:pPr/>
              <a:t>32</a:t>
            </a:fld>
            <a:endParaRPr lang="zh-CN" altLang="en-US"/>
          </a:p>
        </p:txBody>
      </p:sp>
    </p:spTree>
    <p:extLst>
      <p:ext uri="{BB962C8B-B14F-4D97-AF65-F5344CB8AC3E}">
        <p14:creationId xmlns:p14="http://schemas.microsoft.com/office/powerpoint/2010/main" val="37878507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D8904E61-5771-4D2D-858E-6D3792584EC0}" type="slidenum">
              <a:rPr lang="en-US" altLang="zh-CN" smtClean="0"/>
              <a:pPr/>
              <a:t>33</a:t>
            </a:fld>
            <a:endParaRPr lang="en-US" altLang="zh-CN"/>
          </a:p>
        </p:txBody>
      </p:sp>
    </p:spTree>
    <p:extLst>
      <p:ext uri="{BB962C8B-B14F-4D97-AF65-F5344CB8AC3E}">
        <p14:creationId xmlns:p14="http://schemas.microsoft.com/office/powerpoint/2010/main" val="589391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0" lang="en-US" altLang="zh-CN" dirty="0" smtClean="0">
                <a:solidFill>
                  <a:srgbClr val="FFFFFF"/>
                </a:solidFill>
                <a:ea typeface="宋体" pitchFamily="2" charset="-122"/>
              </a:rPr>
              <a:t> </a:t>
            </a:r>
            <a:r>
              <a:rPr kumimoji="0" lang="zh-CN" altLang="en-US" sz="1200" b="1" dirty="0" smtClean="0">
                <a:solidFill>
                  <a:srgbClr val="0000CC"/>
                </a:solidFill>
                <a:ea typeface="宋体" pitchFamily="2" charset="-122"/>
              </a:rPr>
              <a:t>学习是人类获取知识的重要途径和自然智能的重要标志，机器学习则是机器获取知识的重要途径和人工智能的重要标志。</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2</a:t>
            </a:fld>
            <a:endParaRPr lang="en-US" altLang="zh-CN"/>
          </a:p>
        </p:txBody>
      </p:sp>
    </p:spTree>
    <p:extLst>
      <p:ext uri="{BB962C8B-B14F-4D97-AF65-F5344CB8AC3E}">
        <p14:creationId xmlns:p14="http://schemas.microsoft.com/office/powerpoint/2010/main" val="20618902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442CF07-D39D-4E48-9161-45E22FE3D891}" type="slidenum">
              <a:rPr lang="zh-CN" altLang="en-US" smtClean="0"/>
              <a:pPr/>
              <a:t>35</a:t>
            </a:fld>
            <a:endParaRPr lang="zh-CN" altLang="en-US"/>
          </a:p>
        </p:txBody>
      </p:sp>
    </p:spTree>
    <p:extLst>
      <p:ext uri="{BB962C8B-B14F-4D97-AF65-F5344CB8AC3E}">
        <p14:creationId xmlns:p14="http://schemas.microsoft.com/office/powerpoint/2010/main" val="11061026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442CF07-D39D-4E48-9161-45E22FE3D891}" type="slidenum">
              <a:rPr lang="zh-CN" altLang="en-US" smtClean="0"/>
              <a:pPr/>
              <a:t>37</a:t>
            </a:fld>
            <a:endParaRPr lang="zh-CN" altLang="en-US"/>
          </a:p>
        </p:txBody>
      </p:sp>
    </p:spTree>
    <p:extLst>
      <p:ext uri="{BB962C8B-B14F-4D97-AF65-F5344CB8AC3E}">
        <p14:creationId xmlns:p14="http://schemas.microsoft.com/office/powerpoint/2010/main" val="19876795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442CF07-D39D-4E48-9161-45E22FE3D891}" type="slidenum">
              <a:rPr lang="zh-CN" altLang="en-US" smtClean="0"/>
              <a:pPr/>
              <a:t>38</a:t>
            </a:fld>
            <a:endParaRPr lang="zh-CN" altLang="en-US"/>
          </a:p>
        </p:txBody>
      </p:sp>
    </p:spTree>
    <p:extLst>
      <p:ext uri="{BB962C8B-B14F-4D97-AF65-F5344CB8AC3E}">
        <p14:creationId xmlns:p14="http://schemas.microsoft.com/office/powerpoint/2010/main" val="34270312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442CF07-D39D-4E48-9161-45E22FE3D891}" type="slidenum">
              <a:rPr lang="zh-CN" altLang="en-US" smtClean="0"/>
              <a:pPr/>
              <a:t>39</a:t>
            </a:fld>
            <a:endParaRPr lang="zh-CN" altLang="en-US"/>
          </a:p>
        </p:txBody>
      </p:sp>
    </p:spTree>
    <p:extLst>
      <p:ext uri="{BB962C8B-B14F-4D97-AF65-F5344CB8AC3E}">
        <p14:creationId xmlns:p14="http://schemas.microsoft.com/office/powerpoint/2010/main" val="22984457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442CF07-D39D-4E48-9161-45E22FE3D891}" type="slidenum">
              <a:rPr lang="zh-CN" altLang="en-US" smtClean="0"/>
              <a:pPr/>
              <a:t>45</a:t>
            </a:fld>
            <a:endParaRPr lang="zh-CN" altLang="en-US"/>
          </a:p>
        </p:txBody>
      </p:sp>
    </p:spTree>
    <p:extLst>
      <p:ext uri="{BB962C8B-B14F-4D97-AF65-F5344CB8AC3E}">
        <p14:creationId xmlns:p14="http://schemas.microsoft.com/office/powerpoint/2010/main" val="29437243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442CF07-D39D-4E48-9161-45E22FE3D891}" type="slidenum">
              <a:rPr lang="zh-CN" altLang="en-US" smtClean="0"/>
              <a:pPr/>
              <a:t>47</a:t>
            </a:fld>
            <a:endParaRPr lang="zh-CN" altLang="en-US"/>
          </a:p>
        </p:txBody>
      </p:sp>
    </p:spTree>
    <p:extLst>
      <p:ext uri="{BB962C8B-B14F-4D97-AF65-F5344CB8AC3E}">
        <p14:creationId xmlns:p14="http://schemas.microsoft.com/office/powerpoint/2010/main" val="13937592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442CF07-D39D-4E48-9161-45E22FE3D891}" type="slidenum">
              <a:rPr lang="zh-CN" altLang="en-US" smtClean="0"/>
              <a:pPr/>
              <a:t>48</a:t>
            </a:fld>
            <a:endParaRPr lang="zh-CN" altLang="en-US"/>
          </a:p>
        </p:txBody>
      </p:sp>
    </p:spTree>
    <p:extLst>
      <p:ext uri="{BB962C8B-B14F-4D97-AF65-F5344CB8AC3E}">
        <p14:creationId xmlns:p14="http://schemas.microsoft.com/office/powerpoint/2010/main" val="23113328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442CF07-D39D-4E48-9161-45E22FE3D891}" type="slidenum">
              <a:rPr lang="zh-CN" altLang="en-US" smtClean="0"/>
              <a:pPr/>
              <a:t>49</a:t>
            </a:fld>
            <a:endParaRPr lang="zh-CN" altLang="en-US"/>
          </a:p>
        </p:txBody>
      </p:sp>
    </p:spTree>
    <p:extLst>
      <p:ext uri="{BB962C8B-B14F-4D97-AF65-F5344CB8AC3E}">
        <p14:creationId xmlns:p14="http://schemas.microsoft.com/office/powerpoint/2010/main" val="2507118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442CF07-D39D-4E48-9161-45E22FE3D891}" type="slidenum">
              <a:rPr lang="zh-CN" altLang="en-US" smtClean="0"/>
              <a:pPr/>
              <a:t>50</a:t>
            </a:fld>
            <a:endParaRPr lang="zh-CN" altLang="en-US"/>
          </a:p>
        </p:txBody>
      </p:sp>
    </p:spTree>
    <p:extLst>
      <p:ext uri="{BB962C8B-B14F-4D97-AF65-F5344CB8AC3E}">
        <p14:creationId xmlns:p14="http://schemas.microsoft.com/office/powerpoint/2010/main" val="35668862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442CF07-D39D-4E48-9161-45E22FE3D891}" type="slidenum">
              <a:rPr lang="zh-CN" altLang="en-US" smtClean="0"/>
              <a:pPr/>
              <a:t>51</a:t>
            </a:fld>
            <a:endParaRPr lang="zh-CN" altLang="en-US"/>
          </a:p>
        </p:txBody>
      </p:sp>
    </p:spTree>
    <p:extLst>
      <p:ext uri="{BB962C8B-B14F-4D97-AF65-F5344CB8AC3E}">
        <p14:creationId xmlns:p14="http://schemas.microsoft.com/office/powerpoint/2010/main" val="2883711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0" lang="en-US" altLang="zh-CN" dirty="0" smtClean="0">
                <a:solidFill>
                  <a:srgbClr val="FFFFFF"/>
                </a:solidFill>
                <a:ea typeface="宋体" pitchFamily="2" charset="-122"/>
              </a:rPr>
              <a:t> </a:t>
            </a:r>
            <a:r>
              <a:rPr kumimoji="0" lang="zh-CN" altLang="en-US" sz="1200" b="1" dirty="0" smtClean="0">
                <a:solidFill>
                  <a:srgbClr val="0000CC"/>
                </a:solidFill>
                <a:ea typeface="宋体" pitchFamily="2" charset="-122"/>
              </a:rPr>
              <a:t>学习是人类获取知识的重要途径和自然智能的重要标志，机器学习则是机器获取知识的重要途径和人工智能的重要标志。</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3</a:t>
            </a:fld>
            <a:endParaRPr lang="en-US" altLang="zh-CN"/>
          </a:p>
        </p:txBody>
      </p:sp>
    </p:spTree>
    <p:extLst>
      <p:ext uri="{BB962C8B-B14F-4D97-AF65-F5344CB8AC3E}">
        <p14:creationId xmlns:p14="http://schemas.microsoft.com/office/powerpoint/2010/main" val="20618902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442CF07-D39D-4E48-9161-45E22FE3D891}" type="slidenum">
              <a:rPr lang="zh-CN" altLang="en-US" smtClean="0"/>
              <a:pPr/>
              <a:t>52</a:t>
            </a:fld>
            <a:endParaRPr lang="zh-CN" altLang="en-US"/>
          </a:p>
        </p:txBody>
      </p:sp>
    </p:spTree>
    <p:extLst>
      <p:ext uri="{BB962C8B-B14F-4D97-AF65-F5344CB8AC3E}">
        <p14:creationId xmlns:p14="http://schemas.microsoft.com/office/powerpoint/2010/main" val="25493477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442CF07-D39D-4E48-9161-45E22FE3D891}" type="slidenum">
              <a:rPr lang="zh-CN" altLang="en-US" smtClean="0"/>
              <a:pPr/>
              <a:t>53</a:t>
            </a:fld>
            <a:endParaRPr lang="zh-CN" altLang="en-US"/>
          </a:p>
        </p:txBody>
      </p:sp>
    </p:spTree>
    <p:extLst>
      <p:ext uri="{BB962C8B-B14F-4D97-AF65-F5344CB8AC3E}">
        <p14:creationId xmlns:p14="http://schemas.microsoft.com/office/powerpoint/2010/main" val="14975480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442CF07-D39D-4E48-9161-45E22FE3D891}" type="slidenum">
              <a:rPr lang="zh-CN" altLang="en-US" smtClean="0"/>
              <a:pPr/>
              <a:t>9</a:t>
            </a:fld>
            <a:endParaRPr lang="zh-CN" altLang="en-US"/>
          </a:p>
        </p:txBody>
      </p:sp>
    </p:spTree>
    <p:extLst>
      <p:ext uri="{BB962C8B-B14F-4D97-AF65-F5344CB8AC3E}">
        <p14:creationId xmlns:p14="http://schemas.microsoft.com/office/powerpoint/2010/main" val="11547753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2^rj -1 / log (1+j)</a:t>
            </a:r>
            <a:endParaRPr lang="zh-CN" altLang="en-US" dirty="0"/>
          </a:p>
        </p:txBody>
      </p:sp>
      <p:sp>
        <p:nvSpPr>
          <p:cNvPr id="4" name="灯片编号占位符 3"/>
          <p:cNvSpPr>
            <a:spLocks noGrp="1"/>
          </p:cNvSpPr>
          <p:nvPr>
            <p:ph type="sldNum" sz="quarter" idx="10"/>
          </p:nvPr>
        </p:nvSpPr>
        <p:spPr/>
        <p:txBody>
          <a:bodyPr/>
          <a:lstStyle/>
          <a:p>
            <a:fld id="{C442CF07-D39D-4E48-9161-45E22FE3D891}" type="slidenum">
              <a:rPr lang="zh-CN" altLang="en-US" smtClean="0"/>
              <a:pPr/>
              <a:t>10</a:t>
            </a:fld>
            <a:endParaRPr lang="zh-CN" altLang="en-US"/>
          </a:p>
        </p:txBody>
      </p:sp>
    </p:spTree>
    <p:extLst>
      <p:ext uri="{BB962C8B-B14F-4D97-AF65-F5344CB8AC3E}">
        <p14:creationId xmlns:p14="http://schemas.microsoft.com/office/powerpoint/2010/main" val="1380057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442CF07-D39D-4E48-9161-45E22FE3D891}" type="slidenum">
              <a:rPr lang="zh-CN" altLang="en-US" smtClean="0"/>
              <a:pPr/>
              <a:t>11</a:t>
            </a:fld>
            <a:endParaRPr lang="zh-CN" altLang="en-US"/>
          </a:p>
        </p:txBody>
      </p:sp>
    </p:spTree>
    <p:extLst>
      <p:ext uri="{BB962C8B-B14F-4D97-AF65-F5344CB8AC3E}">
        <p14:creationId xmlns:p14="http://schemas.microsoft.com/office/powerpoint/2010/main" val="21888430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442CF07-D39D-4E48-9161-45E22FE3D891}" type="slidenum">
              <a:rPr lang="zh-CN" altLang="en-US" smtClean="0"/>
              <a:pPr/>
              <a:t>12</a:t>
            </a:fld>
            <a:endParaRPr lang="zh-CN" altLang="en-US"/>
          </a:p>
        </p:txBody>
      </p:sp>
    </p:spTree>
    <p:extLst>
      <p:ext uri="{BB962C8B-B14F-4D97-AF65-F5344CB8AC3E}">
        <p14:creationId xmlns:p14="http://schemas.microsoft.com/office/powerpoint/2010/main" val="42013256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442CF07-D39D-4E48-9161-45E22FE3D891}" type="slidenum">
              <a:rPr lang="zh-CN" altLang="en-US" smtClean="0"/>
              <a:pPr/>
              <a:t>13</a:t>
            </a:fld>
            <a:endParaRPr lang="zh-CN" altLang="en-US"/>
          </a:p>
        </p:txBody>
      </p:sp>
    </p:spTree>
    <p:extLst>
      <p:ext uri="{BB962C8B-B14F-4D97-AF65-F5344CB8AC3E}">
        <p14:creationId xmlns:p14="http://schemas.microsoft.com/office/powerpoint/2010/main" val="21552249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0" lang="en-US" altLang="zh-CN" dirty="0" smtClean="0">
                <a:solidFill>
                  <a:srgbClr val="FFFFFF"/>
                </a:solidFill>
                <a:ea typeface="宋体" pitchFamily="2" charset="-122"/>
              </a:rPr>
              <a:t> </a:t>
            </a:r>
            <a:r>
              <a:rPr kumimoji="0" lang="zh-CN" altLang="en-US" sz="1200" b="1" dirty="0" smtClean="0">
                <a:solidFill>
                  <a:srgbClr val="0000CC"/>
                </a:solidFill>
                <a:ea typeface="宋体" pitchFamily="2" charset="-122"/>
              </a:rPr>
              <a:t>学习是人类获取知识的重要途径和自然智能的重要标志，机器学习则是机器获取知识的重要途径和人工智能的重要标志。</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14</a:t>
            </a:fld>
            <a:endParaRPr lang="en-US" altLang="zh-CN"/>
          </a:p>
        </p:txBody>
      </p:sp>
    </p:spTree>
    <p:extLst>
      <p:ext uri="{BB962C8B-B14F-4D97-AF65-F5344CB8AC3E}">
        <p14:creationId xmlns:p14="http://schemas.microsoft.com/office/powerpoint/2010/main" val="20618902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6D13FC82-FDDB-49B5-8774-32C963696150}" type="slidenum">
              <a:rPr lang="en-US" altLang="zh-CN"/>
              <a:pPr/>
              <a:t>‹#›</a:t>
            </a:fld>
            <a:endParaRPr lang="en-US" altLang="zh-CN"/>
          </a:p>
        </p:txBody>
      </p:sp>
    </p:spTree>
    <p:extLst>
      <p:ext uri="{BB962C8B-B14F-4D97-AF65-F5344CB8AC3E}">
        <p14:creationId xmlns:p14="http://schemas.microsoft.com/office/powerpoint/2010/main" val="1713996061"/>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89C8F61D-4376-4147-B2D7-332A4136092D}" type="slidenum">
              <a:rPr lang="en-US" altLang="zh-CN"/>
              <a:pPr/>
              <a:t>‹#›</a:t>
            </a:fld>
            <a:endParaRPr lang="en-US" altLang="zh-CN"/>
          </a:p>
        </p:txBody>
      </p:sp>
    </p:spTree>
    <p:extLst>
      <p:ext uri="{BB962C8B-B14F-4D97-AF65-F5344CB8AC3E}">
        <p14:creationId xmlns:p14="http://schemas.microsoft.com/office/powerpoint/2010/main" val="2813379874"/>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C2E2DF00-DA3C-42B4-A6F7-26CBB657DDED}" type="slidenum">
              <a:rPr lang="en-US" altLang="zh-CN"/>
              <a:pPr/>
              <a:t>‹#›</a:t>
            </a:fld>
            <a:endParaRPr lang="en-US" altLang="zh-CN"/>
          </a:p>
        </p:txBody>
      </p:sp>
    </p:spTree>
    <p:extLst>
      <p:ext uri="{BB962C8B-B14F-4D97-AF65-F5344CB8AC3E}">
        <p14:creationId xmlns:p14="http://schemas.microsoft.com/office/powerpoint/2010/main" val="1547756584"/>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6" name="页脚占位符 5"/>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7" name="灯片编号占位符 6"/>
          <p:cNvSpPr>
            <a:spLocks noGrp="1"/>
          </p:cNvSpPr>
          <p:nvPr>
            <p:ph type="sldNum" sz="quarter" idx="12"/>
          </p:nvPr>
        </p:nvSpPr>
        <p:spPr>
          <a:xfrm>
            <a:off x="6553200" y="6245225"/>
            <a:ext cx="2133600" cy="476250"/>
          </a:xfrm>
        </p:spPr>
        <p:txBody>
          <a:bodyPr/>
          <a:lstStyle>
            <a:lvl1pPr>
              <a:defRPr/>
            </a:lvl1pPr>
          </a:lstStyle>
          <a:p>
            <a:fld id="{7C3FBA85-63EF-4392-B3E5-388C03B0C767}" type="slidenum">
              <a:rPr lang="en-US" altLang="zh-CN"/>
              <a:pPr/>
              <a:t>‹#›</a:t>
            </a:fld>
            <a:endParaRPr lang="en-US" altLang="zh-CN"/>
          </a:p>
        </p:txBody>
      </p:sp>
    </p:spTree>
    <p:extLst>
      <p:ext uri="{BB962C8B-B14F-4D97-AF65-F5344CB8AC3E}">
        <p14:creationId xmlns:p14="http://schemas.microsoft.com/office/powerpoint/2010/main" val="2614363778"/>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4" name="页脚占位符 3"/>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5" name="灯片编号占位符 4"/>
          <p:cNvSpPr>
            <a:spLocks noGrp="1"/>
          </p:cNvSpPr>
          <p:nvPr>
            <p:ph type="sldNum" sz="quarter" idx="12"/>
          </p:nvPr>
        </p:nvSpPr>
        <p:spPr>
          <a:xfrm>
            <a:off x="6553200" y="6245225"/>
            <a:ext cx="2133600" cy="476250"/>
          </a:xfrm>
        </p:spPr>
        <p:txBody>
          <a:bodyPr/>
          <a:lstStyle>
            <a:lvl1pPr>
              <a:defRPr/>
            </a:lvl1pPr>
          </a:lstStyle>
          <a:p>
            <a:fld id="{00443DEA-2D14-4615-8F06-B270994849E3}" type="slidenum">
              <a:rPr lang="en-US" altLang="zh-CN"/>
              <a:pPr/>
              <a:t>‹#›</a:t>
            </a:fld>
            <a:endParaRPr lang="en-US" altLang="zh-CN"/>
          </a:p>
        </p:txBody>
      </p:sp>
    </p:spTree>
    <p:extLst>
      <p:ext uri="{BB962C8B-B14F-4D97-AF65-F5344CB8AC3E}">
        <p14:creationId xmlns:p14="http://schemas.microsoft.com/office/powerpoint/2010/main" val="3412645903"/>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59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938588"/>
            <a:ext cx="4038600"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日期占位符 5"/>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7" name="页脚占位符 6"/>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8" name="灯片编号占位符 7"/>
          <p:cNvSpPr>
            <a:spLocks noGrp="1"/>
          </p:cNvSpPr>
          <p:nvPr>
            <p:ph type="sldNum" sz="quarter" idx="12"/>
          </p:nvPr>
        </p:nvSpPr>
        <p:spPr>
          <a:xfrm>
            <a:off x="6553200" y="6245225"/>
            <a:ext cx="2133600" cy="476250"/>
          </a:xfrm>
        </p:spPr>
        <p:txBody>
          <a:bodyPr/>
          <a:lstStyle>
            <a:lvl1pPr>
              <a:defRPr/>
            </a:lvl1pPr>
          </a:lstStyle>
          <a:p>
            <a:fld id="{C6997F59-18E5-4AC3-A785-F6D49522544F}" type="slidenum">
              <a:rPr lang="en-US" altLang="zh-CN"/>
              <a:pPr/>
              <a:t>‹#›</a:t>
            </a:fld>
            <a:endParaRPr lang="en-US" altLang="zh-CN"/>
          </a:p>
        </p:txBody>
      </p:sp>
    </p:spTree>
    <p:extLst>
      <p:ext uri="{BB962C8B-B14F-4D97-AF65-F5344CB8AC3E}">
        <p14:creationId xmlns:p14="http://schemas.microsoft.com/office/powerpoint/2010/main" val="4238115119"/>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59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938588"/>
            <a:ext cx="4038600"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日期占位符 5"/>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7" name="页脚占位符 6"/>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8" name="灯片编号占位符 7"/>
          <p:cNvSpPr>
            <a:spLocks noGrp="1"/>
          </p:cNvSpPr>
          <p:nvPr>
            <p:ph type="sldNum" sz="quarter" idx="12"/>
          </p:nvPr>
        </p:nvSpPr>
        <p:spPr>
          <a:xfrm>
            <a:off x="6553200" y="6245225"/>
            <a:ext cx="2133600" cy="476250"/>
          </a:xfrm>
        </p:spPr>
        <p:txBody>
          <a:bodyPr/>
          <a:lstStyle>
            <a:lvl1pPr>
              <a:defRPr/>
            </a:lvl1pPr>
          </a:lstStyle>
          <a:p>
            <a:fld id="{FD0DDD4C-A560-4E64-9230-1C29B58E8177}" type="slidenum">
              <a:rPr lang="en-US" altLang="zh-CN"/>
              <a:pPr/>
              <a:t>‹#›</a:t>
            </a:fld>
            <a:endParaRPr lang="en-US" altLang="zh-CN"/>
          </a:p>
        </p:txBody>
      </p:sp>
    </p:spTree>
    <p:extLst>
      <p:ext uri="{BB962C8B-B14F-4D97-AF65-F5344CB8AC3E}">
        <p14:creationId xmlns:p14="http://schemas.microsoft.com/office/powerpoint/2010/main" val="1003570040"/>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51DEABC-D766-4322-8E78-B830FAE35C72}" type="datetime4">
              <a:rPr lang="en-US" smtClean="0"/>
              <a:pPr/>
              <a:t>2014年6月20日</a:t>
            </a:fld>
            <a:endParaRPr lang="en-US" dirty="0"/>
          </a:p>
        </p:txBody>
      </p:sp>
      <p:sp>
        <p:nvSpPr>
          <p:cNvPr id="5" name="页脚占位符 4"/>
          <p:cNvSpPr>
            <a:spLocks noGrp="1"/>
          </p:cNvSpPr>
          <p:nvPr>
            <p:ph type="ftr" sz="quarter" idx="11"/>
          </p:nvPr>
        </p:nvSpPr>
        <p:spPr/>
        <p:txBody>
          <a:bodyPr/>
          <a:lstStyle/>
          <a:p>
            <a:endParaRPr lang="en-US" dirty="0"/>
          </a:p>
        </p:txBody>
      </p:sp>
      <p:sp>
        <p:nvSpPr>
          <p:cNvPr id="6" name="灯片编号占位符 5"/>
          <p:cNvSpPr>
            <a:spLocks noGrp="1"/>
          </p:cNvSpPr>
          <p:nvPr>
            <p:ph type="sldNum" sz="quarter" idx="12"/>
          </p:nvPr>
        </p:nvSpPr>
        <p:spPr/>
        <p:txBody>
          <a:bodyPr/>
          <a:lstStyle/>
          <a:p>
            <a:pPr eaLnBrk="1" hangingPunct="1">
              <a:spcBef>
                <a:spcPct val="0"/>
              </a:spcBef>
            </a:pPr>
            <a:endParaRPr kumimoji="0" lang="en-US" altLang="en-US">
              <a:solidFill>
                <a:srgbClr val="FFFFFF"/>
              </a:solidFill>
              <a:ea typeface="宋体" pitchFamily="2" charset="-122"/>
            </a:endParaRPr>
          </a:p>
        </p:txBody>
      </p:sp>
    </p:spTree>
    <p:extLst>
      <p:ext uri="{BB962C8B-B14F-4D97-AF65-F5344CB8AC3E}">
        <p14:creationId xmlns:p14="http://schemas.microsoft.com/office/powerpoint/2010/main" val="1765344355"/>
      </p:ext>
    </p:extLst>
  </p:cSld>
  <p:clrMapOvr>
    <a:masterClrMapping/>
  </p:clrMapOvr>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3333F43-3E86-47E4-BFBB-2476D384E1C6}" type="datetime4">
              <a:rPr lang="en-US" smtClean="0"/>
              <a:pPr/>
              <a:t>2014年6月20日</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F38DF745-7D3F-47F4-83A3-874385CFAA69}" type="slidenum">
              <a:rPr lang="en-US" smtClean="0"/>
              <a:pPr/>
              <a:t>‹#›</a:t>
            </a:fld>
            <a:endParaRPr lang="en-US"/>
          </a:p>
        </p:txBody>
      </p:sp>
    </p:spTree>
    <p:extLst>
      <p:ext uri="{BB962C8B-B14F-4D97-AF65-F5344CB8AC3E}">
        <p14:creationId xmlns:p14="http://schemas.microsoft.com/office/powerpoint/2010/main" val="21617706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51663BA-01FC-4367-B6F3-ABB2645D55F1}" type="datetime4">
              <a:rPr lang="en-US" smtClean="0"/>
              <a:pPr/>
              <a:t>2014年6月20日</a:t>
            </a:fld>
            <a:endParaRPr lang="en-US" dirty="0"/>
          </a:p>
        </p:txBody>
      </p:sp>
      <p:sp>
        <p:nvSpPr>
          <p:cNvPr id="5" name="页脚占位符 4"/>
          <p:cNvSpPr>
            <a:spLocks noGrp="1"/>
          </p:cNvSpPr>
          <p:nvPr>
            <p:ph type="ftr" sz="quarter" idx="11"/>
          </p:nvPr>
        </p:nvSpPr>
        <p:spPr/>
        <p:txBody>
          <a:bodyPr/>
          <a:lstStyle/>
          <a:p>
            <a:endParaRPr lang="en-US" dirty="0"/>
          </a:p>
        </p:txBody>
      </p:sp>
      <p:sp>
        <p:nvSpPr>
          <p:cNvPr id="6" name="灯片编号占位符 5"/>
          <p:cNvSpPr>
            <a:spLocks noGrp="1"/>
          </p:cNvSpPr>
          <p:nvPr>
            <p:ph type="sldNum" sz="quarter" idx="12"/>
          </p:nvPr>
        </p:nvSpPr>
        <p:spPr/>
        <p:txBody>
          <a:bodyPr/>
          <a:lstStyle/>
          <a:p>
            <a:fld id="{F38DF745-7D3F-47F4-83A3-874385CFAA69}" type="slidenum">
              <a:rPr lang="en-US" smtClean="0"/>
              <a:pPr/>
              <a:t>‹#›</a:t>
            </a:fld>
            <a:endParaRPr lang="en-US" dirty="0"/>
          </a:p>
        </p:txBody>
      </p:sp>
    </p:spTree>
    <p:extLst>
      <p:ext uri="{BB962C8B-B14F-4D97-AF65-F5344CB8AC3E}">
        <p14:creationId xmlns:p14="http://schemas.microsoft.com/office/powerpoint/2010/main" val="7447927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9B19C71-EC74-44AF-B27E-FC7DC3C3A61D}" type="datetime4">
              <a:rPr lang="en-US" smtClean="0"/>
              <a:pPr/>
              <a:t>2014年6月20日</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F38DF745-7D3F-47F4-83A3-874385CFAA69}" type="slidenum">
              <a:rPr lang="en-US" smtClean="0"/>
              <a:pPr/>
              <a:t>‹#›</a:t>
            </a:fld>
            <a:endParaRPr lang="en-US"/>
          </a:p>
        </p:txBody>
      </p:sp>
    </p:spTree>
    <p:extLst>
      <p:ext uri="{BB962C8B-B14F-4D97-AF65-F5344CB8AC3E}">
        <p14:creationId xmlns:p14="http://schemas.microsoft.com/office/powerpoint/2010/main" val="3514720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chemeClr val="accent2"/>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909146ED-F82D-4325-8D84-FFEC60261B23}" type="slidenum">
              <a:rPr lang="en-US" altLang="zh-CN"/>
              <a:pPr/>
              <a:t>‹#›</a:t>
            </a:fld>
            <a:endParaRPr lang="en-US" altLang="zh-CN"/>
          </a:p>
        </p:txBody>
      </p:sp>
    </p:spTree>
    <p:extLst>
      <p:ext uri="{BB962C8B-B14F-4D97-AF65-F5344CB8AC3E}">
        <p14:creationId xmlns:p14="http://schemas.microsoft.com/office/powerpoint/2010/main" val="527003744"/>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A5CDA29-3CBE-48EA-92AE-A996835462BA}" type="datetime4">
              <a:rPr lang="en-US" smtClean="0"/>
              <a:pPr/>
              <a:t>2014年6月20日</a:t>
            </a:fld>
            <a:endParaRPr lang="en-US"/>
          </a:p>
        </p:txBody>
      </p:sp>
      <p:sp>
        <p:nvSpPr>
          <p:cNvPr id="8" name="页脚占位符 7"/>
          <p:cNvSpPr>
            <a:spLocks noGrp="1"/>
          </p:cNvSpPr>
          <p:nvPr>
            <p:ph type="ftr" sz="quarter" idx="11"/>
          </p:nvPr>
        </p:nvSpPr>
        <p:spPr/>
        <p:txBody>
          <a:bodyPr/>
          <a:lstStyle/>
          <a:p>
            <a:endParaRPr lang="en-US"/>
          </a:p>
        </p:txBody>
      </p:sp>
      <p:sp>
        <p:nvSpPr>
          <p:cNvPr id="9" name="灯片编号占位符 8"/>
          <p:cNvSpPr>
            <a:spLocks noGrp="1"/>
          </p:cNvSpPr>
          <p:nvPr>
            <p:ph type="sldNum" sz="quarter" idx="12"/>
          </p:nvPr>
        </p:nvSpPr>
        <p:spPr/>
        <p:txBody>
          <a:bodyPr/>
          <a:lstStyle/>
          <a:p>
            <a:fld id="{F38DF745-7D3F-47F4-83A3-874385CFAA69}" type="slidenum">
              <a:rPr lang="en-US" smtClean="0"/>
              <a:pPr/>
              <a:t>‹#›</a:t>
            </a:fld>
            <a:endParaRPr lang="en-US"/>
          </a:p>
        </p:txBody>
      </p:sp>
    </p:spTree>
    <p:extLst>
      <p:ext uri="{BB962C8B-B14F-4D97-AF65-F5344CB8AC3E}">
        <p14:creationId xmlns:p14="http://schemas.microsoft.com/office/powerpoint/2010/main" val="14626387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29EC054-3869-4501-B163-1BBFDE8DCE04}" type="datetime4">
              <a:rPr lang="en-US" smtClean="0"/>
              <a:pPr/>
              <a:t>2014年6月20日</a:t>
            </a:fld>
            <a:endParaRPr lang="en-US"/>
          </a:p>
        </p:txBody>
      </p:sp>
      <p:sp>
        <p:nvSpPr>
          <p:cNvPr id="4" name="页脚占位符 3"/>
          <p:cNvSpPr>
            <a:spLocks noGrp="1"/>
          </p:cNvSpPr>
          <p:nvPr>
            <p:ph type="ftr" sz="quarter" idx="11"/>
          </p:nvPr>
        </p:nvSpPr>
        <p:spPr/>
        <p:txBody>
          <a:bodyPr/>
          <a:lstStyle/>
          <a:p>
            <a:endParaRPr lang="en-US"/>
          </a:p>
        </p:txBody>
      </p:sp>
      <p:sp>
        <p:nvSpPr>
          <p:cNvPr id="5" name="灯片编号占位符 4"/>
          <p:cNvSpPr>
            <a:spLocks noGrp="1"/>
          </p:cNvSpPr>
          <p:nvPr>
            <p:ph type="sldNum" sz="quarter" idx="12"/>
          </p:nvPr>
        </p:nvSpPr>
        <p:spPr/>
        <p:txBody>
          <a:bodyPr/>
          <a:lstStyle/>
          <a:p>
            <a:fld id="{F38DF745-7D3F-47F4-83A3-874385CFAA69}" type="slidenum">
              <a:rPr lang="en-US" smtClean="0"/>
              <a:pPr/>
              <a:t>‹#›</a:t>
            </a:fld>
            <a:endParaRPr lang="en-US"/>
          </a:p>
        </p:txBody>
      </p:sp>
    </p:spTree>
    <p:extLst>
      <p:ext uri="{BB962C8B-B14F-4D97-AF65-F5344CB8AC3E}">
        <p14:creationId xmlns:p14="http://schemas.microsoft.com/office/powerpoint/2010/main" val="36544967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A63D831-56C1-49CF-8EF7-8B9A98402BCD}" type="datetime4">
              <a:rPr lang="en-US" smtClean="0"/>
              <a:pPr/>
              <a:t>2014年6月20日</a:t>
            </a:fld>
            <a:endParaRPr lang="en-US"/>
          </a:p>
        </p:txBody>
      </p:sp>
      <p:sp>
        <p:nvSpPr>
          <p:cNvPr id="3" name="页脚占位符 2"/>
          <p:cNvSpPr>
            <a:spLocks noGrp="1"/>
          </p:cNvSpPr>
          <p:nvPr>
            <p:ph type="ftr" sz="quarter" idx="11"/>
          </p:nvPr>
        </p:nvSpPr>
        <p:spPr/>
        <p:txBody>
          <a:bodyPr/>
          <a:lstStyle/>
          <a:p>
            <a:endParaRPr lang="en-US"/>
          </a:p>
        </p:txBody>
      </p:sp>
      <p:sp>
        <p:nvSpPr>
          <p:cNvPr id="4" name="灯片编号占位符 3"/>
          <p:cNvSpPr>
            <a:spLocks noGrp="1"/>
          </p:cNvSpPr>
          <p:nvPr>
            <p:ph type="sldNum" sz="quarter" idx="12"/>
          </p:nvPr>
        </p:nvSpPr>
        <p:spPr/>
        <p:txBody>
          <a:bodyPr/>
          <a:lstStyle/>
          <a:p>
            <a:fld id="{F38DF745-7D3F-47F4-83A3-874385CFAA69}" type="slidenum">
              <a:rPr lang="en-US" smtClean="0"/>
              <a:pPr/>
              <a:t>‹#›</a:t>
            </a:fld>
            <a:endParaRPr lang="en-US"/>
          </a:p>
        </p:txBody>
      </p:sp>
    </p:spTree>
    <p:extLst>
      <p:ext uri="{BB962C8B-B14F-4D97-AF65-F5344CB8AC3E}">
        <p14:creationId xmlns:p14="http://schemas.microsoft.com/office/powerpoint/2010/main" val="27166196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EAD5615-7F4F-4584-84D5-CC95918C321F}" type="datetime4">
              <a:rPr lang="en-US" smtClean="0"/>
              <a:pPr/>
              <a:t>2014年6月20日</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F38DF745-7D3F-47F4-83A3-874385CFAA69}" type="slidenum">
              <a:rPr lang="en-US" smtClean="0"/>
              <a:pPr/>
              <a:t>‹#›</a:t>
            </a:fld>
            <a:endParaRPr lang="en-US"/>
          </a:p>
        </p:txBody>
      </p:sp>
    </p:spTree>
    <p:extLst>
      <p:ext uri="{BB962C8B-B14F-4D97-AF65-F5344CB8AC3E}">
        <p14:creationId xmlns:p14="http://schemas.microsoft.com/office/powerpoint/2010/main" val="11706159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6EEA923-9BEE-48CE-9F28-5B525F399BAD}" type="datetime4">
              <a:rPr lang="en-US" smtClean="0"/>
              <a:pPr/>
              <a:t>2014年6月20日</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F38DF745-7D3F-47F4-83A3-874385CFAA69}" type="slidenum">
              <a:rPr lang="en-US" smtClean="0"/>
              <a:pPr/>
              <a:t>‹#›</a:t>
            </a:fld>
            <a:endParaRPr lang="en-US" dirty="0"/>
          </a:p>
        </p:txBody>
      </p:sp>
    </p:spTree>
    <p:extLst>
      <p:ext uri="{BB962C8B-B14F-4D97-AF65-F5344CB8AC3E}">
        <p14:creationId xmlns:p14="http://schemas.microsoft.com/office/powerpoint/2010/main" val="40118381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3131F9E-604E-4343-9F29-EF72E8231CAD}" type="datetime4">
              <a:rPr lang="en-US" smtClean="0"/>
              <a:pPr/>
              <a:t>2014年6月20日</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F38DF745-7D3F-47F4-83A3-874385CFAA69}" type="slidenum">
              <a:rPr lang="en-US" smtClean="0"/>
              <a:pPr/>
              <a:t>‹#›</a:t>
            </a:fld>
            <a:endParaRPr lang="en-US"/>
          </a:p>
        </p:txBody>
      </p:sp>
    </p:spTree>
    <p:extLst>
      <p:ext uri="{BB962C8B-B14F-4D97-AF65-F5344CB8AC3E}">
        <p14:creationId xmlns:p14="http://schemas.microsoft.com/office/powerpoint/2010/main" val="31469274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4A8E1CE-37F8-4102-8DF9-852A0A51F293}" type="datetime4">
              <a:rPr lang="en-US" smtClean="0"/>
              <a:pPr/>
              <a:t>2014年6月20日</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F38DF745-7D3F-47F4-83A3-874385CFAA69}" type="slidenum">
              <a:rPr lang="en-US" smtClean="0"/>
              <a:pPr/>
              <a:t>‹#›</a:t>
            </a:fld>
            <a:endParaRPr lang="en-US"/>
          </a:p>
        </p:txBody>
      </p:sp>
    </p:spTree>
    <p:extLst>
      <p:ext uri="{BB962C8B-B14F-4D97-AF65-F5344CB8AC3E}">
        <p14:creationId xmlns:p14="http://schemas.microsoft.com/office/powerpoint/2010/main" val="30957049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8638A0F9-2657-463A-94BD-8851C2F5F515}" type="slidenum">
              <a:rPr lang="en-US" altLang="zh-CN"/>
              <a:pPr/>
              <a:t>‹#›</a:t>
            </a:fld>
            <a:endParaRPr lang="en-US" altLang="zh-CN"/>
          </a:p>
        </p:txBody>
      </p:sp>
    </p:spTree>
    <p:extLst>
      <p:ext uri="{BB962C8B-B14F-4D97-AF65-F5344CB8AC3E}">
        <p14:creationId xmlns:p14="http://schemas.microsoft.com/office/powerpoint/2010/main" val="4039102691"/>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9C6C0040-5B0C-4630-9ECA-1CD533A2BFF9}" type="slidenum">
              <a:rPr lang="en-US" altLang="zh-CN"/>
              <a:pPr/>
              <a:t>‹#›</a:t>
            </a:fld>
            <a:endParaRPr lang="en-US" altLang="zh-CN"/>
          </a:p>
        </p:txBody>
      </p:sp>
    </p:spTree>
    <p:extLst>
      <p:ext uri="{BB962C8B-B14F-4D97-AF65-F5344CB8AC3E}">
        <p14:creationId xmlns:p14="http://schemas.microsoft.com/office/powerpoint/2010/main" val="2000349065"/>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2DC41275-CB0A-431C-9C6C-DE9114D9ABBE}" type="slidenum">
              <a:rPr lang="en-US" altLang="zh-CN"/>
              <a:pPr/>
              <a:t>‹#›</a:t>
            </a:fld>
            <a:endParaRPr lang="en-US" altLang="zh-CN"/>
          </a:p>
        </p:txBody>
      </p:sp>
    </p:spTree>
    <p:extLst>
      <p:ext uri="{BB962C8B-B14F-4D97-AF65-F5344CB8AC3E}">
        <p14:creationId xmlns:p14="http://schemas.microsoft.com/office/powerpoint/2010/main" val="587106278"/>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722B9E28-8BA2-4F52-9AA2-B65412F8A75B}" type="slidenum">
              <a:rPr lang="en-US" altLang="zh-CN"/>
              <a:pPr/>
              <a:t>‹#›</a:t>
            </a:fld>
            <a:endParaRPr lang="en-US" altLang="zh-CN"/>
          </a:p>
        </p:txBody>
      </p:sp>
    </p:spTree>
    <p:extLst>
      <p:ext uri="{BB962C8B-B14F-4D97-AF65-F5344CB8AC3E}">
        <p14:creationId xmlns:p14="http://schemas.microsoft.com/office/powerpoint/2010/main" val="1197615757"/>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255DE0FB-053A-4747-8848-0061DD0EEC34}" type="slidenum">
              <a:rPr lang="en-US" altLang="zh-CN"/>
              <a:pPr/>
              <a:t>‹#›</a:t>
            </a:fld>
            <a:endParaRPr lang="en-US" altLang="zh-CN"/>
          </a:p>
        </p:txBody>
      </p:sp>
    </p:spTree>
    <p:extLst>
      <p:ext uri="{BB962C8B-B14F-4D97-AF65-F5344CB8AC3E}">
        <p14:creationId xmlns:p14="http://schemas.microsoft.com/office/powerpoint/2010/main" val="3292723718"/>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68D6F352-9D48-4136-A268-6B5EB8CE44B0}" type="slidenum">
              <a:rPr lang="en-US" altLang="zh-CN"/>
              <a:pPr/>
              <a:t>‹#›</a:t>
            </a:fld>
            <a:endParaRPr lang="en-US" altLang="zh-CN"/>
          </a:p>
        </p:txBody>
      </p:sp>
    </p:spTree>
    <p:extLst>
      <p:ext uri="{BB962C8B-B14F-4D97-AF65-F5344CB8AC3E}">
        <p14:creationId xmlns:p14="http://schemas.microsoft.com/office/powerpoint/2010/main" val="2848820343"/>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D35394BC-47B0-4DED-A67C-AF01BE773EB3}" type="slidenum">
              <a:rPr lang="en-US" altLang="zh-CN"/>
              <a:pPr/>
              <a:t>‹#›</a:t>
            </a:fld>
            <a:endParaRPr lang="en-US" altLang="zh-CN"/>
          </a:p>
        </p:txBody>
      </p:sp>
    </p:spTree>
    <p:extLst>
      <p:ext uri="{BB962C8B-B14F-4D97-AF65-F5344CB8AC3E}">
        <p14:creationId xmlns:p14="http://schemas.microsoft.com/office/powerpoint/2010/main" val="566627891"/>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6.xml"/><Relationship Id="rId12" Type="http://schemas.openxmlformats.org/officeDocument/2006/relationships/theme" Target="../theme/theme2.xml"/><Relationship Id="rId1" Type="http://schemas.openxmlformats.org/officeDocument/2006/relationships/slideLayout" Target="../slideLayouts/slideLayout16.xml"/><Relationship Id="rId2" Type="http://schemas.openxmlformats.org/officeDocument/2006/relationships/slideLayout" Target="../slideLayouts/slideLayout17.xml"/><Relationship Id="rId3" Type="http://schemas.openxmlformats.org/officeDocument/2006/relationships/slideLayout" Target="../slideLayouts/slideLayout18.xml"/><Relationship Id="rId4" Type="http://schemas.openxmlformats.org/officeDocument/2006/relationships/slideLayout" Target="../slideLayouts/slideLayout19.xml"/><Relationship Id="rId5" Type="http://schemas.openxmlformats.org/officeDocument/2006/relationships/slideLayout" Target="../slideLayouts/slideLayout20.xml"/><Relationship Id="rId6" Type="http://schemas.openxmlformats.org/officeDocument/2006/relationships/slideLayout" Target="../slideLayouts/slideLayout21.xml"/><Relationship Id="rId7" Type="http://schemas.openxmlformats.org/officeDocument/2006/relationships/slideLayout" Target="../slideLayouts/slideLayout22.xml"/><Relationship Id="rId8" Type="http://schemas.openxmlformats.org/officeDocument/2006/relationships/slideLayout" Target="../slideLayouts/slideLayout23.xml"/><Relationship Id="rId9" Type="http://schemas.openxmlformats.org/officeDocument/2006/relationships/slideLayout" Target="../slideLayouts/slideLayout24.xml"/><Relationship Id="rId10"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997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p>
        </p:txBody>
      </p:sp>
      <p:sp>
        <p:nvSpPr>
          <p:cNvPr id="33997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33997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spcBef>
                <a:spcPct val="0"/>
              </a:spcBef>
              <a:defRPr kumimoji="0" sz="1400">
                <a:ea typeface="+mn-ea"/>
              </a:defRPr>
            </a:lvl1pPr>
          </a:lstStyle>
          <a:p>
            <a:endParaRPr lang="en-US" altLang="zh-CN"/>
          </a:p>
        </p:txBody>
      </p:sp>
      <p:sp>
        <p:nvSpPr>
          <p:cNvPr id="339973"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spcBef>
                <a:spcPct val="0"/>
              </a:spcBef>
              <a:defRPr kumimoji="0" sz="1400">
                <a:ea typeface="+mn-ea"/>
              </a:defRPr>
            </a:lvl1pPr>
          </a:lstStyle>
          <a:p>
            <a:endParaRPr lang="en-US" altLang="zh-CN"/>
          </a:p>
        </p:txBody>
      </p:sp>
      <p:sp>
        <p:nvSpPr>
          <p:cNvPr id="339974"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spcBef>
                <a:spcPct val="0"/>
              </a:spcBef>
              <a:defRPr kumimoji="0" sz="1400">
                <a:ea typeface="+mn-ea"/>
              </a:defRPr>
            </a:lvl1pPr>
          </a:lstStyle>
          <a:p>
            <a:fld id="{F5193339-0CFC-4F11-85B6-906364A17A61}"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Lst>
  <p:transition xmlns:p14="http://schemas.microsoft.com/office/powerpoint/2010/main" spd="med">
    <p:pull dir="ld"/>
  </p:transition>
  <p:timing>
    <p:tnLst>
      <p:par>
        <p:cTn xmlns:p14="http://schemas.microsoft.com/office/powerpoint/2010/main" id="1" dur="indefinite" restart="never" nodeType="tmRoot"/>
      </p:par>
    </p:tnLst>
  </p:timing>
  <p:hf hdr="0" ftr="0" dt="0"/>
  <p:txStyles>
    <p:titleStyle>
      <a:lvl1pPr algn="ctr" rtl="0" fontAlgn="base">
        <a:spcBef>
          <a:spcPct val="0"/>
        </a:spcBef>
        <a:spcAft>
          <a:spcPct val="0"/>
        </a:spcAft>
        <a:defRPr sz="4400">
          <a:solidFill>
            <a:schemeClr val="tx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fontAlgn="base">
        <a:spcBef>
          <a:spcPct val="20000"/>
        </a:spcBef>
        <a:spcAft>
          <a:spcPct val="0"/>
        </a:spcAft>
        <a:buChar char="•"/>
        <a:defRPr sz="2600" b="1">
          <a:solidFill>
            <a:schemeClr val="tx1"/>
          </a:solidFill>
          <a:latin typeface="幼圆" pitchFamily="49" charset="-122"/>
          <a:ea typeface="幼圆" pitchFamily="49" charset="-122"/>
          <a:cs typeface="+mn-cs"/>
        </a:defRPr>
      </a:lvl1pPr>
      <a:lvl2pPr marL="742950" indent="-285750" algn="l" rtl="0" fontAlgn="base">
        <a:spcBef>
          <a:spcPct val="20000"/>
        </a:spcBef>
        <a:spcAft>
          <a:spcPct val="0"/>
        </a:spcAft>
        <a:buChar char="–"/>
        <a:defRPr sz="2400" b="1">
          <a:solidFill>
            <a:schemeClr val="tx1"/>
          </a:solidFill>
          <a:latin typeface="仿宋_GB2312" pitchFamily="49" charset="-122"/>
          <a:ea typeface="仿宋_GB2312" pitchFamily="49" charset="-122"/>
        </a:defRPr>
      </a:lvl2pPr>
      <a:lvl3pPr marL="1143000" indent="-228600" algn="l" rtl="0" fontAlgn="base">
        <a:spcBef>
          <a:spcPct val="20000"/>
        </a:spcBef>
        <a:spcAft>
          <a:spcPct val="0"/>
        </a:spcAft>
        <a:buChar char="•"/>
        <a:defRPr sz="2200">
          <a:solidFill>
            <a:schemeClr val="tx1"/>
          </a:solidFill>
          <a:latin typeface="仿宋_GB2312" pitchFamily="49" charset="-122"/>
          <a:ea typeface="仿宋_GB2312" pitchFamily="49" charset="-122"/>
        </a:defRPr>
      </a:lvl3pPr>
      <a:lvl4pPr marL="1600200" indent="-228600" algn="l" rtl="0" fontAlgn="base">
        <a:spcBef>
          <a:spcPct val="20000"/>
        </a:spcBef>
        <a:spcAft>
          <a:spcPct val="0"/>
        </a:spcAft>
        <a:buChar char="–"/>
        <a:defRPr sz="2000">
          <a:solidFill>
            <a:schemeClr val="tx1"/>
          </a:solidFill>
          <a:latin typeface="仿宋_GB2312" pitchFamily="49" charset="-122"/>
          <a:ea typeface="仿宋_GB2312" pitchFamily="49" charset="-122"/>
        </a:defRPr>
      </a:lvl4pPr>
      <a:lvl5pPr marL="2057400" indent="-228600" algn="l" rtl="0" fontAlgn="base">
        <a:spcBef>
          <a:spcPct val="20000"/>
        </a:spcBef>
        <a:spcAft>
          <a:spcPct val="0"/>
        </a:spcAft>
        <a:buChar char="»"/>
        <a:defRPr sz="2000">
          <a:solidFill>
            <a:schemeClr val="tx1"/>
          </a:solidFill>
          <a:latin typeface="仿宋_GB2312" pitchFamily="49" charset="-122"/>
          <a:ea typeface="仿宋_GB2312" pitchFamily="49" charset="-122"/>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ltLang="zh-CN"/>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ltLang="zh-CN"/>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193339-0CFC-4F11-85B6-906364A17A61}" type="slidenum">
              <a:rPr lang="en-US" altLang="zh-CN" smtClean="0"/>
              <a:pPr/>
              <a:t>‹#›</a:t>
            </a:fld>
            <a:endParaRPr lang="en-US" altLang="zh-CN"/>
          </a:p>
        </p:txBody>
      </p:sp>
    </p:spTree>
    <p:extLst>
      <p:ext uri="{BB962C8B-B14F-4D97-AF65-F5344CB8AC3E}">
        <p14:creationId xmlns:p14="http://schemas.microsoft.com/office/powerpoint/2010/main" val="2432084651"/>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iming>
    <p:tnLst>
      <p:par>
        <p:cTn xmlns:p14="http://schemas.microsoft.com/office/powerpoint/2010/main" id="1" dur="indefinite" restart="never" nodeType="tmRoot"/>
      </p:par>
    </p:tnLst>
  </p:timing>
  <p:hf hdr="0" ftr="0" dt="0"/>
  <p:txStyles>
    <p:titleStyle>
      <a:lvl1pPr algn="ctr" defTabSz="914400" rtl="0" eaLnBrk="1" latinLnBrk="0" hangingPunct="1">
        <a:spcBef>
          <a:spcPct val="0"/>
        </a:spcBef>
        <a:buNone/>
        <a:defRPr sz="4400" kern="1200">
          <a:solidFill>
            <a:schemeClr val="tx2"/>
          </a:solidFill>
          <a:latin typeface="方正姚体" pitchFamily="2" charset="-122"/>
          <a:ea typeface="方正姚体" pitchFamily="2" charset="-122"/>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jpeg"/><Relationship Id="rId6"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n.wikipedia.org/wiki/File:Decision_tree_model.png" TargetMode="External"/><Relationship Id="rId3"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1.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oleObject" Target="../embeddings/oleObject2.bin"/><Relationship Id="rId5" Type="http://schemas.openxmlformats.org/officeDocument/2006/relationships/image" Target="../media/image14.wmf"/><Relationship Id="rId6" Type="http://schemas.openxmlformats.org/officeDocument/2006/relationships/oleObject" Target="../embeddings/oleObject3.bin"/><Relationship Id="rId7" Type="http://schemas.openxmlformats.org/officeDocument/2006/relationships/image" Target="../media/image15.wmf"/><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oleObject" Target="../embeddings/oleObject4.bin"/><Relationship Id="rId5" Type="http://schemas.openxmlformats.org/officeDocument/2006/relationships/image" Target="../media/image16.wmf"/><Relationship Id="rId6" Type="http://schemas.openxmlformats.org/officeDocument/2006/relationships/hyperlink" Target="http://en.wikipedia.org/wiki/File:Perceptron.svg" TargetMode="External"/><Relationship Id="rId7" Type="http://schemas.openxmlformats.org/officeDocument/2006/relationships/image" Target="../media/image19.png"/><Relationship Id="rId8" Type="http://schemas.openxmlformats.org/officeDocument/2006/relationships/oleObject" Target="../embeddings/oleObject5.bin"/><Relationship Id="rId9" Type="http://schemas.openxmlformats.org/officeDocument/2006/relationships/image" Target="../media/image17.wmf"/><Relationship Id="rId10" Type="http://schemas.openxmlformats.org/officeDocument/2006/relationships/oleObject" Target="../embeddings/Microsoft___1.bin"/><Relationship Id="rId11" Type="http://schemas.openxmlformats.org/officeDocument/2006/relationships/image" Target="../media/image18.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oleObject" Target="../embeddings/oleObject6.bin"/><Relationship Id="rId5" Type="http://schemas.openxmlformats.org/officeDocument/2006/relationships/image" Target="../media/image20.wmf"/><Relationship Id="rId6" Type="http://schemas.openxmlformats.org/officeDocument/2006/relationships/oleObject" Target="../embeddings/oleObject7.bin"/><Relationship Id="rId7" Type="http://schemas.openxmlformats.org/officeDocument/2006/relationships/image" Target="../media/image21.wmf"/><Relationship Id="rId8" Type="http://schemas.openxmlformats.org/officeDocument/2006/relationships/oleObject" Target="../embeddings/oleObject8.bin"/><Relationship Id="rId9" Type="http://schemas.openxmlformats.org/officeDocument/2006/relationships/image" Target="../media/image22.w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oleObject" Target="../embeddings/oleObject9.bin"/><Relationship Id="rId5" Type="http://schemas.openxmlformats.org/officeDocument/2006/relationships/image" Target="../media/image23.wmf"/><Relationship Id="rId6" Type="http://schemas.openxmlformats.org/officeDocument/2006/relationships/oleObject" Target="../embeddings/oleObject10.bin"/><Relationship Id="rId7" Type="http://schemas.openxmlformats.org/officeDocument/2006/relationships/image" Target="../media/image24.wmf"/><Relationship Id="rId8" Type="http://schemas.openxmlformats.org/officeDocument/2006/relationships/image" Target="../media/image25.jpeg"/><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7.xml"/><Relationship Id="rId4" Type="http://schemas.openxmlformats.org/officeDocument/2006/relationships/oleObject" Target="../embeddings/oleObject11.bin"/><Relationship Id="rId5" Type="http://schemas.openxmlformats.org/officeDocument/2006/relationships/image" Target="../media/image26.wmf"/><Relationship Id="rId6" Type="http://schemas.openxmlformats.org/officeDocument/2006/relationships/image" Target="../media/image27.png"/><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8.xml"/><Relationship Id="rId4" Type="http://schemas.openxmlformats.org/officeDocument/2006/relationships/oleObject" Target="../embeddings/oleObject12.bin"/><Relationship Id="rId5" Type="http://schemas.openxmlformats.org/officeDocument/2006/relationships/image" Target="../media/image28.wmf"/><Relationship Id="rId6" Type="http://schemas.openxmlformats.org/officeDocument/2006/relationships/oleObject" Target="../embeddings/oleObject13.bin"/><Relationship Id="rId7" Type="http://schemas.openxmlformats.org/officeDocument/2006/relationships/image" Target="../media/image29.wmf"/><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image" Target="../media/image32.png"/><Relationship Id="rId6"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0.xml"/><Relationship Id="rId4" Type="http://schemas.openxmlformats.org/officeDocument/2006/relationships/image" Target="../media/image35.gif"/><Relationship Id="rId5" Type="http://schemas.openxmlformats.org/officeDocument/2006/relationships/oleObject" Target="../embeddings/oleObject14.bin"/><Relationship Id="rId6" Type="http://schemas.openxmlformats.org/officeDocument/2006/relationships/image" Target="../media/image34.wmf"/><Relationship Id="rId1" Type="http://schemas.openxmlformats.org/officeDocument/2006/relationships/vmlDrawing" Target="../drawings/vmlDrawing8.vml"/><Relationship Id="rId2"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5.bin"/><Relationship Id="rId4" Type="http://schemas.openxmlformats.org/officeDocument/2006/relationships/image" Target="../media/image36.wmf"/><Relationship Id="rId5" Type="http://schemas.openxmlformats.org/officeDocument/2006/relationships/oleObject" Target="../embeddings/oleObject16.bin"/><Relationship Id="rId6" Type="http://schemas.openxmlformats.org/officeDocument/2006/relationships/image" Target="../media/image37.wmf"/><Relationship Id="rId7" Type="http://schemas.openxmlformats.org/officeDocument/2006/relationships/oleObject" Target="../embeddings/oleObject17.bin"/><Relationship Id="rId8" Type="http://schemas.openxmlformats.org/officeDocument/2006/relationships/image" Target="../media/image38.wmf"/><Relationship Id="rId1" Type="http://schemas.openxmlformats.org/officeDocument/2006/relationships/vmlDrawing" Target="../drawings/vmlDrawing9.vml"/><Relationship Id="rId2"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1" Type="http://schemas.openxmlformats.org/officeDocument/2006/relationships/image" Target="../media/image42.wmf"/><Relationship Id="rId12" Type="http://schemas.openxmlformats.org/officeDocument/2006/relationships/oleObject" Target="../embeddings/oleObject22.bin"/><Relationship Id="rId13" Type="http://schemas.openxmlformats.org/officeDocument/2006/relationships/image" Target="../media/image43.wmf"/><Relationship Id="rId1" Type="http://schemas.openxmlformats.org/officeDocument/2006/relationships/vmlDrawing" Target="../drawings/vmlDrawing10.vml"/><Relationship Id="rId2" Type="http://schemas.openxmlformats.org/officeDocument/2006/relationships/slideLayout" Target="../slideLayouts/slideLayout2.xml"/><Relationship Id="rId3" Type="http://schemas.openxmlformats.org/officeDocument/2006/relationships/notesSlide" Target="../notesSlides/notesSlide21.xml"/><Relationship Id="rId4" Type="http://schemas.openxmlformats.org/officeDocument/2006/relationships/oleObject" Target="../embeddings/oleObject18.bin"/><Relationship Id="rId5" Type="http://schemas.openxmlformats.org/officeDocument/2006/relationships/image" Target="../media/image39.wmf"/><Relationship Id="rId6" Type="http://schemas.openxmlformats.org/officeDocument/2006/relationships/oleObject" Target="../embeddings/oleObject19.bin"/><Relationship Id="rId7" Type="http://schemas.openxmlformats.org/officeDocument/2006/relationships/image" Target="../media/image40.wmf"/><Relationship Id="rId8" Type="http://schemas.openxmlformats.org/officeDocument/2006/relationships/oleObject" Target="../embeddings/oleObject20.bin"/><Relationship Id="rId9" Type="http://schemas.openxmlformats.org/officeDocument/2006/relationships/image" Target="../media/image41.wmf"/><Relationship Id="rId10" Type="http://schemas.openxmlformats.org/officeDocument/2006/relationships/oleObject" Target="../embeddings/oleObject21.bin"/></Relationships>
</file>

<file path=ppt/slides/_rels/slide38.xml.rels><?xml version="1.0" encoding="UTF-8" standalone="yes"?>
<Relationships xmlns="http://schemas.openxmlformats.org/package/2006/relationships"><Relationship Id="rId11" Type="http://schemas.openxmlformats.org/officeDocument/2006/relationships/image" Target="../media/image47.wmf"/><Relationship Id="rId12" Type="http://schemas.openxmlformats.org/officeDocument/2006/relationships/oleObject" Target="../embeddings/oleObject27.bin"/><Relationship Id="rId13" Type="http://schemas.openxmlformats.org/officeDocument/2006/relationships/image" Target="../media/image48.wmf"/><Relationship Id="rId1" Type="http://schemas.openxmlformats.org/officeDocument/2006/relationships/vmlDrawing" Target="../drawings/vmlDrawing11.vml"/><Relationship Id="rId2" Type="http://schemas.openxmlformats.org/officeDocument/2006/relationships/slideLayout" Target="../slideLayouts/slideLayout2.xml"/><Relationship Id="rId3" Type="http://schemas.openxmlformats.org/officeDocument/2006/relationships/notesSlide" Target="../notesSlides/notesSlide22.xml"/><Relationship Id="rId4" Type="http://schemas.openxmlformats.org/officeDocument/2006/relationships/oleObject" Target="../embeddings/oleObject23.bin"/><Relationship Id="rId5" Type="http://schemas.openxmlformats.org/officeDocument/2006/relationships/image" Target="../media/image44.wmf"/><Relationship Id="rId6" Type="http://schemas.openxmlformats.org/officeDocument/2006/relationships/oleObject" Target="../embeddings/oleObject24.bin"/><Relationship Id="rId7" Type="http://schemas.openxmlformats.org/officeDocument/2006/relationships/image" Target="../media/image45.wmf"/><Relationship Id="rId8" Type="http://schemas.openxmlformats.org/officeDocument/2006/relationships/oleObject" Target="../embeddings/oleObject25.bin"/><Relationship Id="rId9" Type="http://schemas.openxmlformats.org/officeDocument/2006/relationships/image" Target="../media/image46.wmf"/><Relationship Id="rId10" Type="http://schemas.openxmlformats.org/officeDocument/2006/relationships/oleObject" Target="../embeddings/oleObject26.bin"/></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23.xml"/><Relationship Id="rId4" Type="http://schemas.openxmlformats.org/officeDocument/2006/relationships/oleObject" Target="../embeddings/oleObject28.bin"/><Relationship Id="rId5" Type="http://schemas.openxmlformats.org/officeDocument/2006/relationships/image" Target="../media/image49.wmf"/><Relationship Id="rId6" Type="http://schemas.openxmlformats.org/officeDocument/2006/relationships/oleObject" Target="../embeddings/oleObject29.bin"/><Relationship Id="rId7" Type="http://schemas.openxmlformats.org/officeDocument/2006/relationships/image" Target="../media/image45.wmf"/><Relationship Id="rId8" Type="http://schemas.openxmlformats.org/officeDocument/2006/relationships/oleObject" Target="../embeddings/oleObject30.bin"/><Relationship Id="rId9" Type="http://schemas.openxmlformats.org/officeDocument/2006/relationships/image" Target="../media/image50.wmf"/><Relationship Id="rId10" Type="http://schemas.openxmlformats.org/officeDocument/2006/relationships/oleObject" Target="../embeddings/oleObject31.bin"/><Relationship Id="rId11" Type="http://schemas.openxmlformats.org/officeDocument/2006/relationships/image" Target="../media/image51.wmf"/><Relationship Id="rId1" Type="http://schemas.openxmlformats.org/officeDocument/2006/relationships/vmlDrawing" Target="../drawings/vmlDrawing12.v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3.png"/><Relationship Id="rId4" Type="http://schemas.openxmlformats.org/officeDocument/2006/relationships/image" Target="../media/image54.png"/><Relationship Id="rId1" Type="http://schemas.openxmlformats.org/officeDocument/2006/relationships/slideLayout" Target="../slideLayouts/slideLayout2.xml"/><Relationship Id="rId2" Type="http://schemas.openxmlformats.org/officeDocument/2006/relationships/image" Target="../media/image5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59.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1" Type="http://schemas.openxmlformats.org/officeDocument/2006/relationships/image" Target="../media/image63.wmf"/><Relationship Id="rId12" Type="http://schemas.openxmlformats.org/officeDocument/2006/relationships/oleObject" Target="../embeddings/oleObject36.bin"/><Relationship Id="rId13" Type="http://schemas.openxmlformats.org/officeDocument/2006/relationships/image" Target="../media/image64.wmf"/><Relationship Id="rId1" Type="http://schemas.openxmlformats.org/officeDocument/2006/relationships/vmlDrawing" Target="../drawings/vmlDrawing13.vml"/><Relationship Id="rId2" Type="http://schemas.openxmlformats.org/officeDocument/2006/relationships/slideLayout" Target="../slideLayouts/slideLayout2.xml"/><Relationship Id="rId3" Type="http://schemas.openxmlformats.org/officeDocument/2006/relationships/notesSlide" Target="../notesSlides/notesSlide25.xml"/><Relationship Id="rId4" Type="http://schemas.openxmlformats.org/officeDocument/2006/relationships/oleObject" Target="../embeddings/oleObject32.bin"/><Relationship Id="rId5" Type="http://schemas.openxmlformats.org/officeDocument/2006/relationships/image" Target="../media/image60.wmf"/><Relationship Id="rId6" Type="http://schemas.openxmlformats.org/officeDocument/2006/relationships/oleObject" Target="../embeddings/oleObject33.bin"/><Relationship Id="rId7" Type="http://schemas.openxmlformats.org/officeDocument/2006/relationships/image" Target="../media/image61.wmf"/><Relationship Id="rId8" Type="http://schemas.openxmlformats.org/officeDocument/2006/relationships/oleObject" Target="../embeddings/oleObject34.bin"/><Relationship Id="rId9" Type="http://schemas.openxmlformats.org/officeDocument/2006/relationships/image" Target="../media/image62.wmf"/><Relationship Id="rId10" Type="http://schemas.openxmlformats.org/officeDocument/2006/relationships/oleObject" Target="../embeddings/oleObject35.bin"/></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26.xml"/><Relationship Id="rId4" Type="http://schemas.openxmlformats.org/officeDocument/2006/relationships/image" Target="../media/image67.png"/><Relationship Id="rId5" Type="http://schemas.openxmlformats.org/officeDocument/2006/relationships/oleObject" Target="../embeddings/oleObject37.bin"/><Relationship Id="rId6" Type="http://schemas.openxmlformats.org/officeDocument/2006/relationships/image" Target="../media/image65.wmf"/><Relationship Id="rId7" Type="http://schemas.openxmlformats.org/officeDocument/2006/relationships/oleObject" Target="../embeddings/oleObject38.bin"/><Relationship Id="rId8" Type="http://schemas.openxmlformats.org/officeDocument/2006/relationships/image" Target="../media/image66.wmf"/><Relationship Id="rId1" Type="http://schemas.openxmlformats.org/officeDocument/2006/relationships/vmlDrawing" Target="../drawings/vmlDrawing14.vml"/><Relationship Id="rId2"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27.xml"/><Relationship Id="rId4" Type="http://schemas.openxmlformats.org/officeDocument/2006/relationships/oleObject" Target="../embeddings/oleObject39.bin"/><Relationship Id="rId5" Type="http://schemas.openxmlformats.org/officeDocument/2006/relationships/image" Target="../media/image68.wmf"/><Relationship Id="rId6" Type="http://schemas.openxmlformats.org/officeDocument/2006/relationships/hyperlink" Target="http://upload.wikimedia.org/wikipedia/commons/2/2a/Svm_max_sep_hyperplane_with_margin.png" TargetMode="External"/><Relationship Id="rId7" Type="http://schemas.openxmlformats.org/officeDocument/2006/relationships/image" Target="../media/image69.png"/><Relationship Id="rId1" Type="http://schemas.openxmlformats.org/officeDocument/2006/relationships/vmlDrawing" Target="../drawings/vmlDrawing15.v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29.xml"/><Relationship Id="rId4" Type="http://schemas.openxmlformats.org/officeDocument/2006/relationships/oleObject" Target="../embeddings/oleObject40.bin"/><Relationship Id="rId5" Type="http://schemas.openxmlformats.org/officeDocument/2006/relationships/image" Target="../media/image70.wmf"/><Relationship Id="rId1" Type="http://schemas.openxmlformats.org/officeDocument/2006/relationships/vmlDrawing" Target="../drawings/vmlDrawing16.vml"/><Relationship Id="rId2"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30.xml"/><Relationship Id="rId4" Type="http://schemas.openxmlformats.org/officeDocument/2006/relationships/oleObject" Target="../embeddings/oleObject41.bin"/><Relationship Id="rId5" Type="http://schemas.openxmlformats.org/officeDocument/2006/relationships/image" Target="../media/image71.wmf"/><Relationship Id="rId6" Type="http://schemas.openxmlformats.org/officeDocument/2006/relationships/oleObject" Target="../embeddings/oleObject42.bin"/><Relationship Id="rId7" Type="http://schemas.openxmlformats.org/officeDocument/2006/relationships/image" Target="../media/image72.wmf"/><Relationship Id="rId1" Type="http://schemas.openxmlformats.org/officeDocument/2006/relationships/vmlDrawing" Target="../drawings/vmlDrawing17.vml"/><Relationship Id="rId2"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31.xml"/><Relationship Id="rId4" Type="http://schemas.openxmlformats.org/officeDocument/2006/relationships/oleObject" Target="../embeddings/oleObject43.bin"/><Relationship Id="rId5" Type="http://schemas.openxmlformats.org/officeDocument/2006/relationships/image" Target="../media/image73.wmf"/><Relationship Id="rId6" Type="http://schemas.openxmlformats.org/officeDocument/2006/relationships/oleObject" Target="../embeddings/oleObject44.bin"/><Relationship Id="rId7" Type="http://schemas.openxmlformats.org/officeDocument/2006/relationships/image" Target="../media/image74.wmf"/><Relationship Id="rId8" Type="http://schemas.openxmlformats.org/officeDocument/2006/relationships/oleObject" Target="../embeddings/oleObject45.bin"/><Relationship Id="rId9" Type="http://schemas.openxmlformats.org/officeDocument/2006/relationships/image" Target="../media/image75.wmf"/><Relationship Id="rId1" Type="http://schemas.openxmlformats.org/officeDocument/2006/relationships/vmlDrawing" Target="../drawings/vmlDrawing18.vml"/><Relationship Id="rId2"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6.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14363" y="441325"/>
            <a:ext cx="7772400" cy="1470025"/>
          </a:xfrm>
        </p:spPr>
        <p:txBody>
          <a:bodyPr/>
          <a:lstStyle/>
          <a:p>
            <a:pPr eaLnBrk="1" hangingPunct="1"/>
            <a:r>
              <a:rPr lang="zh-CN" altLang="en-US" sz="7200" smtClean="0">
                <a:solidFill>
                  <a:srgbClr val="FF0000"/>
                </a:solidFill>
                <a:ea typeface="隶书" pitchFamily="49" charset="-122"/>
              </a:rPr>
              <a:t>人工智能</a:t>
            </a:r>
          </a:p>
        </p:txBody>
      </p:sp>
      <p:sp>
        <p:nvSpPr>
          <p:cNvPr id="291843" name="Rectangle 3"/>
          <p:cNvSpPr>
            <a:spLocks noGrp="1" noChangeArrowheads="1"/>
          </p:cNvSpPr>
          <p:nvPr>
            <p:ph type="subTitle" idx="1"/>
          </p:nvPr>
        </p:nvSpPr>
        <p:spPr>
          <a:xfrm>
            <a:off x="1289050" y="1916113"/>
            <a:ext cx="6732588" cy="684212"/>
          </a:xfrm>
        </p:spPr>
        <p:txBody>
          <a:bodyPr/>
          <a:lstStyle/>
          <a:p>
            <a:pPr eaLnBrk="1" hangingPunct="1">
              <a:defRPr/>
            </a:pPr>
            <a:r>
              <a:rPr lang="zh-CN" altLang="en-US" sz="4000" b="1" dirty="0" smtClean="0">
                <a:solidFill>
                  <a:srgbClr val="0000FF"/>
                </a:solidFill>
                <a:effectLst>
                  <a:outerShdw blurRad="38100" dist="38100" dir="2700000" algn="tl">
                    <a:srgbClr val="000000">
                      <a:alpha val="43137"/>
                    </a:srgbClr>
                  </a:outerShdw>
                </a:effectLst>
                <a:latin typeface="幼圆" pitchFamily="49" charset="-122"/>
                <a:ea typeface="幼圆" pitchFamily="49" charset="-122"/>
              </a:rPr>
              <a:t>第</a:t>
            </a:r>
            <a:r>
              <a:rPr lang="zh-CN" altLang="en-US" sz="4000" dirty="0">
                <a:solidFill>
                  <a:srgbClr val="0000FF"/>
                </a:solidFill>
                <a:effectLst>
                  <a:outerShdw blurRad="38100" dist="38100" dir="2700000" algn="tl">
                    <a:srgbClr val="000000">
                      <a:alpha val="43137"/>
                    </a:srgbClr>
                  </a:outerShdw>
                </a:effectLst>
              </a:rPr>
              <a:t>七</a:t>
            </a:r>
            <a:r>
              <a:rPr lang="zh-CN" altLang="en-US" sz="4000" b="1" dirty="0" smtClean="0">
                <a:solidFill>
                  <a:srgbClr val="0000FF"/>
                </a:solidFill>
                <a:effectLst>
                  <a:outerShdw blurRad="38100" dist="38100" dir="2700000" algn="tl">
                    <a:srgbClr val="000000">
                      <a:alpha val="43137"/>
                    </a:srgbClr>
                  </a:outerShdw>
                </a:effectLst>
                <a:latin typeface="幼圆" pitchFamily="49" charset="-122"/>
                <a:ea typeface="幼圆" pitchFamily="49" charset="-122"/>
              </a:rPr>
              <a:t>章：机器学习</a:t>
            </a:r>
            <a:endParaRPr lang="en-US" altLang="zh-CN" sz="4200" i="1" dirty="0" smtClean="0">
              <a:effectLst>
                <a:outerShdw blurRad="38100" dist="38100" dir="2700000" algn="tl">
                  <a:srgbClr val="000000">
                    <a:alpha val="43137"/>
                  </a:srgbClr>
                </a:outerShdw>
              </a:effectLst>
              <a:latin typeface="幼圆" pitchFamily="49" charset="-122"/>
              <a:ea typeface="幼圆" pitchFamily="49" charset="-122"/>
            </a:endParaRPr>
          </a:p>
        </p:txBody>
      </p:sp>
      <p:sp>
        <p:nvSpPr>
          <p:cNvPr id="6148" name="Rectangle 4"/>
          <p:cNvSpPr>
            <a:spLocks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1400"/>
          </a:p>
        </p:txBody>
      </p:sp>
      <p:sp>
        <p:nvSpPr>
          <p:cNvPr id="6149" name="Rectangle 6"/>
          <p:cNvSpPr>
            <a:spLocks noChangeArrowheads="1"/>
          </p:cNvSpPr>
          <p:nvPr/>
        </p:nvSpPr>
        <p:spPr bwMode="auto">
          <a:xfrm>
            <a:off x="2303463" y="5437188"/>
            <a:ext cx="4464050" cy="104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20000"/>
              </a:spcBef>
            </a:pPr>
            <a:r>
              <a:rPr lang="zh-CN" altLang="zh-CN" sz="2000" dirty="0" smtClean="0">
                <a:solidFill>
                  <a:srgbClr val="7030A0"/>
                </a:solidFill>
                <a:latin typeface="微软雅黑"/>
                <a:ea typeface="微软雅黑"/>
                <a:cs typeface="微软雅黑"/>
              </a:rPr>
              <a:t>20</a:t>
            </a:r>
            <a:r>
              <a:rPr lang="en-US" altLang="zh-CN" sz="2000" smtClean="0">
                <a:solidFill>
                  <a:srgbClr val="7030A0"/>
                </a:solidFill>
                <a:latin typeface="微软雅黑"/>
                <a:ea typeface="微软雅黑"/>
                <a:cs typeface="微软雅黑"/>
              </a:rPr>
              <a:t>14</a:t>
            </a:r>
            <a:r>
              <a:rPr lang="zh-CN" altLang="zh-CN" sz="2000" smtClean="0">
                <a:solidFill>
                  <a:srgbClr val="7030A0"/>
                </a:solidFill>
                <a:latin typeface="微软雅黑"/>
                <a:ea typeface="微软雅黑"/>
                <a:cs typeface="微软雅黑"/>
              </a:rPr>
              <a:t>年</a:t>
            </a:r>
            <a:r>
              <a:rPr lang="zh-CN" altLang="zh-CN" sz="2000" dirty="0">
                <a:solidFill>
                  <a:srgbClr val="7030A0"/>
                </a:solidFill>
                <a:latin typeface="微软雅黑"/>
                <a:ea typeface="微软雅黑"/>
                <a:cs typeface="微软雅黑"/>
              </a:rPr>
              <a:t>春季</a:t>
            </a:r>
            <a:endParaRPr lang="en-US" altLang="zh-CN" sz="2000" dirty="0">
              <a:solidFill>
                <a:srgbClr val="7030A0"/>
              </a:solidFill>
              <a:latin typeface="微软雅黑"/>
              <a:ea typeface="微软雅黑"/>
              <a:cs typeface="微软雅黑"/>
            </a:endParaRPr>
          </a:p>
          <a:p>
            <a:pPr algn="ctr">
              <a:spcBef>
                <a:spcPct val="20000"/>
              </a:spcBef>
            </a:pPr>
            <a:r>
              <a:rPr lang="zh-CN" altLang="zh-CN" sz="2000" dirty="0">
                <a:solidFill>
                  <a:srgbClr val="7030A0"/>
                </a:solidFill>
                <a:latin typeface="微软雅黑"/>
                <a:ea typeface="微软雅黑"/>
                <a:cs typeface="微软雅黑"/>
              </a:rPr>
              <a:t>南京大学</a:t>
            </a:r>
            <a:r>
              <a:rPr lang="en-US" altLang="zh-CN" sz="2000" dirty="0">
                <a:solidFill>
                  <a:srgbClr val="7030A0"/>
                </a:solidFill>
                <a:latin typeface="微软雅黑"/>
                <a:ea typeface="微软雅黑"/>
                <a:cs typeface="微软雅黑"/>
              </a:rPr>
              <a:t> </a:t>
            </a:r>
            <a:r>
              <a:rPr lang="zh-CN" altLang="zh-CN" sz="2000" dirty="0">
                <a:solidFill>
                  <a:srgbClr val="7030A0"/>
                </a:solidFill>
                <a:latin typeface="微软雅黑"/>
                <a:ea typeface="微软雅黑"/>
                <a:cs typeface="微软雅黑"/>
              </a:rPr>
              <a:t>计算机科学与技术系</a:t>
            </a:r>
            <a:r>
              <a:rPr lang="zh-CN" altLang="en-US" u="sng" dirty="0">
                <a:solidFill>
                  <a:srgbClr val="FF3300"/>
                </a:solidFill>
                <a:latin typeface="微软雅黑"/>
                <a:ea typeface="微软雅黑"/>
                <a:cs typeface="微软雅黑"/>
              </a:rPr>
              <a:t/>
            </a:r>
            <a:br>
              <a:rPr lang="zh-CN" altLang="en-US" u="sng" dirty="0">
                <a:solidFill>
                  <a:srgbClr val="FF3300"/>
                </a:solidFill>
                <a:latin typeface="微软雅黑"/>
                <a:ea typeface="微软雅黑"/>
                <a:cs typeface="微软雅黑"/>
              </a:rPr>
            </a:br>
            <a:endParaRPr lang="zh-CN" altLang="en-US" u="sng" dirty="0">
              <a:solidFill>
                <a:srgbClr val="FF3300"/>
              </a:solidFill>
              <a:latin typeface="微软雅黑"/>
              <a:ea typeface="微软雅黑"/>
              <a:cs typeface="微软雅黑"/>
            </a:endParaRPr>
          </a:p>
        </p:txBody>
      </p:sp>
      <p:grpSp>
        <p:nvGrpSpPr>
          <p:cNvPr id="6150" name="组合 9"/>
          <p:cNvGrpSpPr>
            <a:grpSpLocks/>
          </p:cNvGrpSpPr>
          <p:nvPr/>
        </p:nvGrpSpPr>
        <p:grpSpPr bwMode="auto">
          <a:xfrm>
            <a:off x="4103688" y="3033713"/>
            <a:ext cx="928687" cy="1393825"/>
            <a:chOff x="7924800" y="144463"/>
            <a:chExt cx="1062038" cy="1608137"/>
          </a:xfrm>
        </p:grpSpPr>
        <p:pic>
          <p:nvPicPr>
            <p:cNvPr id="615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24800" y="512763"/>
              <a:ext cx="1057275" cy="123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29563" y="144463"/>
              <a:ext cx="1057275"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6151" name="Picture 10" descr="http://t0.gstatic.com/images?q=tbn:ANd9GcS2nkzKA1a7Gv7tUBOyjAAinRnB9uH0Ke8gN-dHZZTpb9GsDhq6qA"/>
          <p:cNvPicPr>
            <a:picLocks noChangeAspect="1" noChangeArrowheads="1"/>
          </p:cNvPicPr>
          <p:nvPr/>
        </p:nvPicPr>
        <p:blipFill>
          <a:blip r:embed="rId5">
            <a:extLst>
              <a:ext uri="{28A0092B-C50C-407E-A947-70E740481C1C}">
                <a14:useLocalDpi xmlns:a14="http://schemas.microsoft.com/office/drawing/2010/main" val="0"/>
              </a:ext>
            </a:extLst>
          </a:blip>
          <a:srcRect l="7700" t="6602" r="11195" b="27930"/>
          <a:stretch>
            <a:fillRect/>
          </a:stretch>
        </p:blipFill>
        <p:spPr bwMode="auto">
          <a:xfrm>
            <a:off x="7689850" y="33338"/>
            <a:ext cx="1436688" cy="168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2" name="Picture 12" descr="http://t0.gstatic.com/images?q=tbn:ANd9GcRRQAKLygWTUPr319LaczMNk7p0HnnI9ny4pmRYbLfehk96IrP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925" y="34925"/>
            <a:ext cx="1457325"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4044950" y="4670425"/>
            <a:ext cx="906463" cy="522288"/>
          </a:xfrm>
          <a:prstGeom prst="rect">
            <a:avLst/>
          </a:prstGeom>
        </p:spPr>
        <p:txBody>
          <a:bodyPr wrap="none">
            <a:spAutoFit/>
          </a:bodyPr>
          <a:lstStyle/>
          <a:p>
            <a:pPr>
              <a:defRPr/>
            </a:pPr>
            <a:r>
              <a:rPr lang="zh-CN" altLang="en-US" sz="2800" b="1" dirty="0">
                <a:effectLst>
                  <a:outerShdw blurRad="38100" dist="38100" dir="2700000" algn="tl">
                    <a:srgbClr val="000000">
                      <a:alpha val="43137"/>
                    </a:srgbClr>
                  </a:outerShdw>
                </a:effectLst>
                <a:ea typeface="宋体" pitchFamily="2" charset="-122"/>
              </a:rPr>
              <a:t>黎铭</a:t>
            </a:r>
            <a:endParaRPr lang="zh-CN" altLang="en-US" sz="2800" dirty="0">
              <a:ea typeface="宋体" pitchFamily="2" charset="-122"/>
            </a:endParaRPr>
          </a:p>
        </p:txBody>
      </p:sp>
    </p:spTree>
    <p:extLst>
      <p:ext uri="{BB962C8B-B14F-4D97-AF65-F5344CB8AC3E}">
        <p14:creationId xmlns:p14="http://schemas.microsoft.com/office/powerpoint/2010/main" val="160393539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如何评价预测模型的性能</a:t>
            </a:r>
            <a:r>
              <a:rPr lang="en-US" altLang="zh-CN" dirty="0" smtClean="0"/>
              <a:t>?</a:t>
            </a:r>
            <a:endParaRPr lang="zh-CN" altLang="en-US" dirty="0"/>
          </a:p>
        </p:txBody>
      </p:sp>
      <p:sp>
        <p:nvSpPr>
          <p:cNvPr id="3" name="内容占位符 2"/>
          <p:cNvSpPr>
            <a:spLocks noGrp="1"/>
          </p:cNvSpPr>
          <p:nvPr>
            <p:ph idx="1"/>
          </p:nvPr>
        </p:nvSpPr>
        <p:spPr>
          <a:xfrm>
            <a:off x="428596" y="2143116"/>
            <a:ext cx="3714775" cy="2286017"/>
          </a:xfrm>
        </p:spPr>
        <p:txBody>
          <a:bodyPr/>
          <a:lstStyle/>
          <a:p>
            <a:pPr>
              <a:spcBef>
                <a:spcPts val="1800"/>
              </a:spcBef>
            </a:pPr>
            <a:r>
              <a:rPr lang="en-US" altLang="zh-CN" b="0" dirty="0">
                <a:latin typeface="Comic Sans MS" pitchFamily="66" charset="0"/>
                <a:cs typeface="Times New Roman" pitchFamily="18" charset="0"/>
              </a:rPr>
              <a:t>Classification</a:t>
            </a:r>
          </a:p>
          <a:p>
            <a:pPr lvl="1">
              <a:spcBef>
                <a:spcPts val="1800"/>
              </a:spcBef>
            </a:pPr>
            <a:r>
              <a:rPr lang="en-US" altLang="zh-CN" dirty="0" smtClean="0">
                <a:solidFill>
                  <a:srgbClr val="7030A0"/>
                </a:solidFill>
                <a:latin typeface="Times New Roman"/>
                <a:cs typeface="Times New Roman"/>
              </a:rPr>
              <a:t>Accuracy</a:t>
            </a:r>
          </a:p>
          <a:p>
            <a:pPr lvl="1">
              <a:spcBef>
                <a:spcPts val="1800"/>
              </a:spcBef>
            </a:pPr>
            <a:r>
              <a:rPr lang="en-US" altLang="zh-CN" dirty="0" smtClean="0">
                <a:solidFill>
                  <a:srgbClr val="7030A0"/>
                </a:solidFill>
                <a:latin typeface="Times New Roman"/>
                <a:cs typeface="Times New Roman"/>
              </a:rPr>
              <a:t>Overall cost</a:t>
            </a:r>
          </a:p>
          <a:p>
            <a:pPr lvl="1">
              <a:spcBef>
                <a:spcPts val="1800"/>
              </a:spcBef>
            </a:pPr>
            <a:r>
              <a:rPr lang="en-US" altLang="zh-CN" dirty="0" smtClean="0">
                <a:solidFill>
                  <a:srgbClr val="7030A0"/>
                </a:solidFill>
                <a:latin typeface="Times New Roman"/>
                <a:cs typeface="Times New Roman"/>
              </a:rPr>
              <a:t>Precision, Recall, F1</a:t>
            </a:r>
          </a:p>
          <a:p>
            <a:pPr lvl="1">
              <a:spcBef>
                <a:spcPts val="1800"/>
              </a:spcBef>
            </a:pPr>
            <a:r>
              <a:rPr lang="en-US" altLang="zh-CN" dirty="0" smtClean="0">
                <a:solidFill>
                  <a:srgbClr val="7030A0"/>
                </a:solidFill>
                <a:latin typeface="Times New Roman"/>
                <a:cs typeface="Times New Roman"/>
              </a:rPr>
              <a:t>AUC (area under the ROC curve)</a:t>
            </a:r>
          </a:p>
        </p:txBody>
      </p:sp>
      <p:sp>
        <p:nvSpPr>
          <p:cNvPr id="4" name="内容占位符 2"/>
          <p:cNvSpPr txBox="1">
            <a:spLocks/>
          </p:cNvSpPr>
          <p:nvPr/>
        </p:nvSpPr>
        <p:spPr bwMode="auto">
          <a:xfrm>
            <a:off x="4572000" y="2143116"/>
            <a:ext cx="4357718" cy="275429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ts val="1800"/>
              </a:spcBef>
              <a:spcAft>
                <a:spcPct val="0"/>
              </a:spcAft>
              <a:buClrTx/>
              <a:buSzTx/>
              <a:buFontTx/>
              <a:buChar char="•"/>
              <a:tabLst/>
              <a:defRPr/>
            </a:pPr>
            <a:r>
              <a:rPr kumimoji="0" lang="en-US" altLang="zh-CN" sz="2600" b="0" i="0" u="none" strike="noStrike" kern="0" cap="none" spc="0" normalizeH="0" baseline="0" noProof="0" dirty="0" smtClean="0">
                <a:ln>
                  <a:noFill/>
                </a:ln>
                <a:solidFill>
                  <a:schemeClr val="tx1"/>
                </a:solidFill>
                <a:effectLst/>
                <a:uLnTx/>
                <a:uFillTx/>
                <a:latin typeface="Comic Sans MS" pitchFamily="66" charset="0"/>
                <a:ea typeface="幼圆" pitchFamily="49" charset="-122"/>
                <a:cs typeface="Times New Roman" pitchFamily="18" charset="0"/>
              </a:rPr>
              <a:t>Regression</a:t>
            </a:r>
          </a:p>
          <a:p>
            <a:pPr marL="742950" marR="0" lvl="1" indent="-285750" algn="l" defTabSz="914400" rtl="0" eaLnBrk="1" fontAlgn="base" latinLnBrk="0" hangingPunct="1">
              <a:lnSpc>
                <a:spcPct val="100000"/>
              </a:lnSpc>
              <a:spcBef>
                <a:spcPct val="20000"/>
              </a:spcBef>
              <a:spcAft>
                <a:spcPct val="0"/>
              </a:spcAft>
              <a:buClrTx/>
              <a:buSzTx/>
              <a:buFontTx/>
              <a:buChar char="–"/>
              <a:tabLst/>
              <a:defRPr/>
            </a:pPr>
            <a:r>
              <a:rPr kumimoji="0" lang="en-US" altLang="zh-CN" sz="2200" b="0" i="0" u="none" strike="noStrike" kern="0" cap="none" spc="0" normalizeH="0" baseline="0" noProof="0" dirty="0" smtClean="0">
                <a:ln>
                  <a:noFill/>
                </a:ln>
                <a:solidFill>
                  <a:srgbClr val="7030A0"/>
                </a:solidFill>
                <a:effectLst/>
                <a:uLnTx/>
                <a:uFillTx/>
                <a:latin typeface="Times New Roman" pitchFamily="18" charset="0"/>
                <a:ea typeface="仿宋_GB2312" pitchFamily="49" charset="-122"/>
                <a:cs typeface="Times New Roman" pitchFamily="18" charset="0"/>
              </a:rPr>
              <a:t>MSE (mean squared error)</a:t>
            </a:r>
          </a:p>
          <a:p>
            <a:pPr marL="342900" marR="0" lvl="0" indent="-342900" algn="l" defTabSz="914400" rtl="0" eaLnBrk="1" fontAlgn="base" latinLnBrk="0" hangingPunct="1">
              <a:lnSpc>
                <a:spcPct val="100000"/>
              </a:lnSpc>
              <a:spcBef>
                <a:spcPts val="2400"/>
              </a:spcBef>
              <a:spcAft>
                <a:spcPct val="0"/>
              </a:spcAft>
              <a:buClrTx/>
              <a:buSzTx/>
              <a:buFontTx/>
              <a:buChar char="•"/>
              <a:tabLst/>
              <a:defRPr/>
            </a:pPr>
            <a:r>
              <a:rPr kumimoji="0" lang="en-US" altLang="zh-CN" sz="2600" b="0" i="0" u="none" strike="noStrike" kern="0" cap="none" spc="0" normalizeH="0" baseline="0" noProof="0" dirty="0" smtClean="0">
                <a:ln>
                  <a:noFill/>
                </a:ln>
                <a:solidFill>
                  <a:schemeClr val="tx1"/>
                </a:solidFill>
                <a:effectLst/>
                <a:uLnTx/>
                <a:uFillTx/>
                <a:latin typeface="Comic Sans MS" pitchFamily="66" charset="0"/>
                <a:ea typeface="幼圆" pitchFamily="49" charset="-122"/>
                <a:cs typeface="Times New Roman" pitchFamily="18" charset="0"/>
              </a:rPr>
              <a:t>Ranking</a:t>
            </a:r>
          </a:p>
          <a:p>
            <a:pPr marL="742950" marR="0" lvl="1" indent="-285750" algn="l" defTabSz="914400" rtl="0" eaLnBrk="1" fontAlgn="base" latinLnBrk="0" hangingPunct="1">
              <a:lnSpc>
                <a:spcPct val="100000"/>
              </a:lnSpc>
              <a:spcBef>
                <a:spcPts val="600"/>
              </a:spcBef>
              <a:spcAft>
                <a:spcPct val="0"/>
              </a:spcAft>
              <a:buClrTx/>
              <a:buSzTx/>
              <a:buFontTx/>
              <a:buChar char="–"/>
              <a:tabLst/>
              <a:defRPr/>
            </a:pPr>
            <a:r>
              <a:rPr kumimoji="0" lang="en-US" altLang="zh-CN" sz="2200" b="0" i="0" u="none" strike="noStrike" kern="0" cap="none" spc="0" normalizeH="0" baseline="0" noProof="0" dirty="0" smtClean="0">
                <a:ln>
                  <a:noFill/>
                </a:ln>
                <a:solidFill>
                  <a:srgbClr val="7030A0"/>
                </a:solidFill>
                <a:effectLst/>
                <a:uLnTx/>
                <a:uFillTx/>
                <a:latin typeface="Times New Roman" pitchFamily="18" charset="0"/>
                <a:ea typeface="仿宋_GB2312" pitchFamily="49" charset="-122"/>
                <a:cs typeface="Times New Roman" pitchFamily="18" charset="0"/>
              </a:rPr>
              <a:t>Ranking loss</a:t>
            </a:r>
          </a:p>
          <a:p>
            <a:pPr marL="742950" marR="0" lvl="1" indent="-285750" algn="l" defTabSz="914400" rtl="0" eaLnBrk="1" fontAlgn="base" latinLnBrk="0" hangingPunct="1">
              <a:lnSpc>
                <a:spcPct val="100000"/>
              </a:lnSpc>
              <a:spcBef>
                <a:spcPts val="600"/>
              </a:spcBef>
              <a:spcAft>
                <a:spcPct val="0"/>
              </a:spcAft>
              <a:buClrTx/>
              <a:buSzTx/>
              <a:buFontTx/>
              <a:buChar char="–"/>
              <a:tabLst/>
              <a:defRPr/>
            </a:pPr>
            <a:r>
              <a:rPr kumimoji="0" lang="en-US" altLang="zh-CN" sz="2200" b="0" i="0" u="none" strike="noStrike" kern="0" cap="none" spc="0" normalizeH="0" baseline="0" noProof="0" dirty="0" smtClean="0">
                <a:ln>
                  <a:noFill/>
                </a:ln>
                <a:solidFill>
                  <a:srgbClr val="7030A0"/>
                </a:solidFill>
                <a:effectLst/>
                <a:uLnTx/>
                <a:uFillTx/>
                <a:latin typeface="Times New Roman" pitchFamily="18" charset="0"/>
                <a:ea typeface="仿宋_GB2312" pitchFamily="49" charset="-122"/>
                <a:cs typeface="Times New Roman" pitchFamily="18" charset="0"/>
              </a:rPr>
              <a:t>MAP (mean average precision)</a:t>
            </a:r>
          </a:p>
          <a:p>
            <a:pPr marL="742950" marR="0" lvl="1" indent="-285750" algn="l" defTabSz="914400" rtl="0" eaLnBrk="1" fontAlgn="base" latinLnBrk="0" hangingPunct="1">
              <a:lnSpc>
                <a:spcPct val="100000"/>
              </a:lnSpc>
              <a:spcBef>
                <a:spcPts val="600"/>
              </a:spcBef>
              <a:spcAft>
                <a:spcPct val="0"/>
              </a:spcAft>
              <a:buClrTx/>
              <a:buSzTx/>
              <a:buFontTx/>
              <a:buChar char="–"/>
              <a:tabLst/>
              <a:defRPr/>
            </a:pPr>
            <a:r>
              <a:rPr kumimoji="0" lang="en-US" altLang="zh-CN" sz="2200" b="0" i="0" u="none" strike="noStrike" kern="0" cap="none" spc="0" normalizeH="0" baseline="0" noProof="0" dirty="0" smtClean="0">
                <a:ln>
                  <a:noFill/>
                </a:ln>
                <a:solidFill>
                  <a:srgbClr val="7030A0"/>
                </a:solidFill>
                <a:effectLst/>
                <a:uLnTx/>
                <a:uFillTx/>
                <a:latin typeface="Times New Roman" pitchFamily="18" charset="0"/>
                <a:ea typeface="仿宋_GB2312" pitchFamily="49" charset="-122"/>
                <a:cs typeface="Times New Roman" pitchFamily="18" charset="0"/>
              </a:rPr>
              <a:t>NDCG </a:t>
            </a:r>
            <a:endParaRPr kumimoji="0" lang="zh-CN" altLang="en-US" sz="2200" b="0" i="0" u="none" strike="noStrike" kern="0" cap="none" spc="0" normalizeH="0" baseline="0" noProof="0" dirty="0">
              <a:ln>
                <a:noFill/>
              </a:ln>
              <a:solidFill>
                <a:srgbClr val="7030A0"/>
              </a:solidFill>
              <a:effectLst/>
              <a:uLnTx/>
              <a:uFillTx/>
              <a:latin typeface="Times New Roman" pitchFamily="18" charset="0"/>
              <a:ea typeface="仿宋_GB2312" pitchFamily="49" charset="-122"/>
              <a:cs typeface="Times New Roman" pitchFamily="18" charset="0"/>
            </a:endParaRPr>
          </a:p>
        </p:txBody>
      </p:sp>
      <p:sp>
        <p:nvSpPr>
          <p:cNvPr id="5" name="矩形 4"/>
          <p:cNvSpPr/>
          <p:nvPr/>
        </p:nvSpPr>
        <p:spPr>
          <a:xfrm>
            <a:off x="285720" y="1357298"/>
            <a:ext cx="3352200" cy="492443"/>
          </a:xfrm>
          <a:prstGeom prst="rect">
            <a:avLst/>
          </a:prstGeom>
        </p:spPr>
        <p:txBody>
          <a:bodyPr wrap="none">
            <a:spAutoFit/>
          </a:bodyPr>
          <a:lstStyle/>
          <a:p>
            <a:pPr>
              <a:buNone/>
            </a:pPr>
            <a:r>
              <a:rPr lang="zh-CN" altLang="en-US" sz="2600" dirty="0" smtClean="0">
                <a:latin typeface="微软雅黑"/>
                <a:ea typeface="微软雅黑"/>
                <a:cs typeface="微软雅黑"/>
              </a:rPr>
              <a:t>几种常用的评价方法</a:t>
            </a:r>
            <a:r>
              <a:rPr lang="en-US" altLang="zh-CN" sz="2600" dirty="0" smtClean="0">
                <a:latin typeface="微软雅黑"/>
                <a:ea typeface="微软雅黑"/>
                <a:cs typeface="微软雅黑"/>
              </a:rPr>
              <a:t>:</a:t>
            </a:r>
          </a:p>
        </p:txBody>
      </p:sp>
      <p:sp>
        <p:nvSpPr>
          <p:cNvPr id="6" name="圆角矩形 5"/>
          <p:cNvSpPr/>
          <p:nvPr/>
        </p:nvSpPr>
        <p:spPr bwMode="auto">
          <a:xfrm>
            <a:off x="428596" y="1928802"/>
            <a:ext cx="3714776" cy="4000528"/>
          </a:xfrm>
          <a:prstGeom prst="roundRect">
            <a:avLst>
              <a:gd name="adj" fmla="val 9282"/>
            </a:avLst>
          </a:prstGeom>
          <a:noFill/>
          <a:ln w="19050" cap="flat" cmpd="sng" algn="ctr">
            <a:solidFill>
              <a:srgbClr val="002E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7" name="圆角矩形 6"/>
          <p:cNvSpPr/>
          <p:nvPr/>
        </p:nvSpPr>
        <p:spPr bwMode="auto">
          <a:xfrm>
            <a:off x="4572000" y="1928802"/>
            <a:ext cx="4000528" cy="4000528"/>
          </a:xfrm>
          <a:prstGeom prst="roundRect">
            <a:avLst>
              <a:gd name="adj" fmla="val 9282"/>
            </a:avLst>
          </a:prstGeom>
          <a:noFill/>
          <a:ln w="19050" cap="flat" cmpd="sng" algn="ctr">
            <a:solidFill>
              <a:srgbClr val="002E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Tree>
    <p:extLst>
      <p:ext uri="{BB962C8B-B14F-4D97-AF65-F5344CB8AC3E}">
        <p14:creationId xmlns:p14="http://schemas.microsoft.com/office/powerpoint/2010/main" val="293234837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How to measure?</a:t>
            </a:r>
            <a:endParaRPr lang="zh-CN" altLang="en-US" dirty="0"/>
          </a:p>
        </p:txBody>
      </p:sp>
      <p:sp>
        <p:nvSpPr>
          <p:cNvPr id="3" name="内容占位符 2"/>
          <p:cNvSpPr>
            <a:spLocks noGrp="1"/>
          </p:cNvSpPr>
          <p:nvPr>
            <p:ph idx="1"/>
          </p:nvPr>
        </p:nvSpPr>
        <p:spPr>
          <a:xfrm>
            <a:off x="250825" y="2285992"/>
            <a:ext cx="8464579" cy="4049721"/>
          </a:xfrm>
        </p:spPr>
        <p:txBody>
          <a:bodyPr/>
          <a:lstStyle/>
          <a:p>
            <a:r>
              <a:rPr lang="en-US" altLang="zh-CN" sz="2400" dirty="0" smtClean="0">
                <a:latin typeface="Times New Roman" panose="02020603050405020304" pitchFamily="18" charset="0"/>
                <a:cs typeface="Times New Roman" panose="02020603050405020304" pitchFamily="18" charset="0"/>
              </a:rPr>
              <a:t>Two widely used method</a:t>
            </a:r>
          </a:p>
          <a:p>
            <a:pPr lvl="1"/>
            <a:r>
              <a:rPr lang="en-US" altLang="zh-CN" b="1" dirty="0" smtClean="0">
                <a:solidFill>
                  <a:srgbClr val="002EF0"/>
                </a:solidFill>
                <a:latin typeface="Times New Roman" panose="02020603050405020304" pitchFamily="18" charset="0"/>
                <a:cs typeface="Times New Roman" panose="02020603050405020304" pitchFamily="18" charset="0"/>
              </a:rPr>
              <a:t>Hold out:</a:t>
            </a:r>
          </a:p>
          <a:p>
            <a:pPr lvl="2"/>
            <a:r>
              <a:rPr lang="en-US" altLang="zh-CN" sz="1800" b="1" dirty="0" smtClean="0">
                <a:solidFill>
                  <a:srgbClr val="00B050"/>
                </a:solidFill>
                <a:latin typeface="Times New Roman" panose="02020603050405020304" pitchFamily="18" charset="0"/>
                <a:cs typeface="Times New Roman" panose="02020603050405020304" pitchFamily="18" charset="0"/>
              </a:rPr>
              <a:t>Randomly partition the data into two disjoint set, one for training and one for test. (usually 2/3 vs. 1/3, or 75% vs. 25%)</a:t>
            </a:r>
          </a:p>
          <a:p>
            <a:pPr lvl="2"/>
            <a:r>
              <a:rPr lang="en-US" altLang="zh-CN" sz="1800" b="1" dirty="0" smtClean="0">
                <a:solidFill>
                  <a:srgbClr val="00B050"/>
                </a:solidFill>
                <a:latin typeface="Times New Roman" panose="02020603050405020304" pitchFamily="18" charset="0"/>
                <a:cs typeface="Times New Roman" panose="02020603050405020304" pitchFamily="18" charset="0"/>
              </a:rPr>
              <a:t>Repeat the process for many times to achieve a good estimate</a:t>
            </a:r>
          </a:p>
          <a:p>
            <a:pPr lvl="2"/>
            <a:endParaRPr lang="en-US" altLang="zh-CN" sz="800" dirty="0" smtClean="0">
              <a:latin typeface="Times New Roman" panose="02020603050405020304" pitchFamily="18" charset="0"/>
              <a:cs typeface="Times New Roman" panose="02020603050405020304" pitchFamily="18" charset="0"/>
            </a:endParaRPr>
          </a:p>
          <a:p>
            <a:pPr lvl="1"/>
            <a:r>
              <a:rPr lang="en-US" altLang="zh-CN" b="1" dirty="0" smtClean="0">
                <a:solidFill>
                  <a:srgbClr val="002EF0"/>
                </a:solidFill>
                <a:latin typeface="Times New Roman" panose="02020603050405020304" pitchFamily="18" charset="0"/>
                <a:cs typeface="Times New Roman" panose="02020603050405020304" pitchFamily="18" charset="0"/>
              </a:rPr>
              <a:t>Cross validation</a:t>
            </a:r>
          </a:p>
          <a:p>
            <a:pPr lvl="2"/>
            <a:r>
              <a:rPr lang="en-US" altLang="zh-CN" b="1" dirty="0" smtClean="0">
                <a:solidFill>
                  <a:srgbClr val="00B050"/>
                </a:solidFill>
                <a:latin typeface="Times New Roman" panose="02020603050405020304" pitchFamily="18" charset="0"/>
                <a:cs typeface="Times New Roman" panose="02020603050405020304" pitchFamily="18" charset="0"/>
              </a:rPr>
              <a:t>Randomly partition data into k disjoint sets with equal-size. </a:t>
            </a:r>
          </a:p>
          <a:p>
            <a:pPr lvl="2"/>
            <a:r>
              <a:rPr lang="en-US" altLang="zh-CN" b="1" dirty="0" smtClean="0">
                <a:solidFill>
                  <a:srgbClr val="00B050"/>
                </a:solidFill>
                <a:latin typeface="Times New Roman" panose="02020603050405020304" pitchFamily="18" charset="0"/>
                <a:cs typeface="Times New Roman" panose="02020603050405020304" pitchFamily="18" charset="0"/>
              </a:rPr>
              <a:t>Sequentially choose 1 set for test and the others for training. So the training / testing will be conducted </a:t>
            </a:r>
            <a:r>
              <a:rPr lang="en-US" altLang="zh-CN" b="1" i="1" dirty="0" smtClean="0">
                <a:solidFill>
                  <a:srgbClr val="00B050"/>
                </a:solidFill>
                <a:latin typeface="Times New Roman" panose="02020603050405020304" pitchFamily="18" charset="0"/>
                <a:cs typeface="Times New Roman" panose="02020603050405020304" pitchFamily="18" charset="0"/>
              </a:rPr>
              <a:t>k</a:t>
            </a:r>
            <a:r>
              <a:rPr lang="en-US" altLang="zh-CN" b="1" dirty="0" smtClean="0">
                <a:solidFill>
                  <a:srgbClr val="00B050"/>
                </a:solidFill>
                <a:latin typeface="Times New Roman" panose="02020603050405020304" pitchFamily="18" charset="0"/>
                <a:cs typeface="Times New Roman" panose="02020603050405020304" pitchFamily="18" charset="0"/>
              </a:rPr>
              <a:t> times. </a:t>
            </a:r>
          </a:p>
        </p:txBody>
      </p:sp>
      <p:sp>
        <p:nvSpPr>
          <p:cNvPr id="4" name="TextBox 3"/>
          <p:cNvSpPr txBox="1"/>
          <p:nvPr/>
        </p:nvSpPr>
        <p:spPr>
          <a:xfrm>
            <a:off x="428596" y="1285860"/>
            <a:ext cx="8715404" cy="830997"/>
          </a:xfrm>
          <a:prstGeom prst="rect">
            <a:avLst/>
          </a:prstGeom>
          <a:noFill/>
        </p:spPr>
        <p:txBody>
          <a:bodyPr wrap="square" rtlCol="0">
            <a:spAutoFit/>
          </a:bodyPr>
          <a:lstStyle/>
          <a:p>
            <a:r>
              <a:rPr lang="en-US" altLang="zh-CN" dirty="0" smtClean="0">
                <a:solidFill>
                  <a:schemeClr val="accent6"/>
                </a:solidFill>
                <a:latin typeface="Palatino Linotype" pitchFamily="18" charset="0"/>
              </a:rPr>
              <a:t>In most cases, we don’t have a test set at all! So we have to leverage our provided data to measure</a:t>
            </a:r>
            <a:endParaRPr lang="zh-CN" altLang="en-US" dirty="0">
              <a:solidFill>
                <a:schemeClr val="accent6"/>
              </a:solidFill>
              <a:latin typeface="Palatino Linotype" pitchFamily="18" charset="0"/>
            </a:endParaRPr>
          </a:p>
        </p:txBody>
      </p:sp>
      <p:sp>
        <p:nvSpPr>
          <p:cNvPr id="6" name="TextBox 5"/>
          <p:cNvSpPr txBox="1"/>
          <p:nvPr/>
        </p:nvSpPr>
        <p:spPr>
          <a:xfrm>
            <a:off x="1304123" y="5966381"/>
            <a:ext cx="6357982" cy="369332"/>
          </a:xfrm>
          <a:prstGeom prst="rect">
            <a:avLst/>
          </a:prstGeom>
          <a:noFill/>
        </p:spPr>
        <p:txBody>
          <a:bodyPr wrap="square" rtlCol="0">
            <a:spAutoFit/>
          </a:bodyPr>
          <a:lstStyle/>
          <a:p>
            <a:r>
              <a:rPr lang="en-US" altLang="zh-CN" sz="1800" b="1" i="1" dirty="0" smtClean="0">
                <a:solidFill>
                  <a:schemeClr val="accent6"/>
                </a:solidFill>
                <a:latin typeface="Palatino Linotype" pitchFamily="18" charset="0"/>
              </a:rPr>
              <a:t>e.g., 10-fold cross validation, Leave-one-out, ….</a:t>
            </a:r>
            <a:endParaRPr lang="zh-CN" altLang="en-US" sz="1800" b="1" i="1" dirty="0">
              <a:solidFill>
                <a:schemeClr val="accent6"/>
              </a:solidFill>
              <a:latin typeface="Palatino Linotype" pitchFamily="18" charset="0"/>
            </a:endParaRPr>
          </a:p>
        </p:txBody>
      </p:sp>
    </p:spTree>
    <p:extLst>
      <p:ext uri="{BB962C8B-B14F-4D97-AF65-F5344CB8AC3E}">
        <p14:creationId xmlns:p14="http://schemas.microsoft.com/office/powerpoint/2010/main" val="259180547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60350"/>
            <a:ext cx="8928484" cy="730250"/>
          </a:xfrm>
        </p:spPr>
        <p:txBody>
          <a:bodyPr/>
          <a:lstStyle/>
          <a:p>
            <a:r>
              <a:rPr lang="en-US" altLang="zh-CN" dirty="0" smtClean="0"/>
              <a:t>How good can a predictive model be?</a:t>
            </a:r>
            <a:endParaRPr lang="zh-CN" altLang="en-US" dirty="0"/>
          </a:p>
        </p:txBody>
      </p:sp>
      <p:sp>
        <p:nvSpPr>
          <p:cNvPr id="3" name="内容占位符 2"/>
          <p:cNvSpPr>
            <a:spLocks noGrp="1"/>
          </p:cNvSpPr>
          <p:nvPr>
            <p:ph idx="1"/>
          </p:nvPr>
        </p:nvSpPr>
        <p:spPr>
          <a:xfrm>
            <a:off x="464147" y="1422122"/>
            <a:ext cx="8229600" cy="4525963"/>
          </a:xfrm>
        </p:spPr>
        <p:txBody>
          <a:bodyPr/>
          <a:lstStyle/>
          <a:p>
            <a:r>
              <a:rPr lang="en-US" altLang="zh-CN" sz="2400" dirty="0" smtClean="0">
                <a:latin typeface="Times New Roman" panose="02020603050405020304" pitchFamily="18" charset="0"/>
                <a:cs typeface="Times New Roman" panose="02020603050405020304" pitchFamily="18" charset="0"/>
              </a:rPr>
              <a:t>Perfect prediction is what we expected. However, for some problems, no perfect prediction can be achieved if no other knowledge is used besides the data</a:t>
            </a:r>
          </a:p>
        </p:txBody>
      </p:sp>
      <p:pic>
        <p:nvPicPr>
          <p:cNvPr id="352258" name="Picture 2"/>
          <p:cNvPicPr>
            <a:picLocks noChangeAspect="1" noChangeArrowheads="1"/>
          </p:cNvPicPr>
          <p:nvPr/>
        </p:nvPicPr>
        <p:blipFill>
          <a:blip r:embed="rId3" cstate="print"/>
          <a:srcRect/>
          <a:stretch>
            <a:fillRect/>
          </a:stretch>
        </p:blipFill>
        <p:spPr bwMode="auto">
          <a:xfrm>
            <a:off x="1571604" y="2714620"/>
            <a:ext cx="5715040" cy="3369561"/>
          </a:xfrm>
          <a:prstGeom prst="rect">
            <a:avLst/>
          </a:prstGeom>
          <a:noFill/>
          <a:ln w="9525">
            <a:noFill/>
            <a:miter lim="800000"/>
            <a:headEnd/>
            <a:tailEnd/>
          </a:ln>
        </p:spPr>
      </p:pic>
      <p:sp>
        <p:nvSpPr>
          <p:cNvPr id="5" name="TextBox 4"/>
          <p:cNvSpPr txBox="1"/>
          <p:nvPr/>
        </p:nvSpPr>
        <p:spPr>
          <a:xfrm>
            <a:off x="6429388" y="3500438"/>
            <a:ext cx="2143140" cy="369332"/>
          </a:xfrm>
          <a:prstGeom prst="rect">
            <a:avLst/>
          </a:prstGeom>
          <a:noFill/>
        </p:spPr>
        <p:txBody>
          <a:bodyPr wrap="square" rtlCol="0">
            <a:spAutoFit/>
          </a:bodyPr>
          <a:lstStyle/>
          <a:p>
            <a:r>
              <a:rPr lang="en-US" altLang="zh-CN" sz="1800" b="1" i="1" dirty="0" smtClean="0">
                <a:solidFill>
                  <a:srgbClr val="002EF0"/>
                </a:solidFill>
                <a:latin typeface="Palatino Linotype" pitchFamily="18" charset="0"/>
              </a:rPr>
              <a:t>Not separable!</a:t>
            </a:r>
            <a:endParaRPr lang="zh-CN" altLang="en-US" sz="1800" b="1" i="1" dirty="0">
              <a:solidFill>
                <a:srgbClr val="002EF0"/>
              </a:solidFill>
              <a:latin typeface="Palatino Linotype" pitchFamily="18" charset="0"/>
            </a:endParaRPr>
          </a:p>
        </p:txBody>
      </p:sp>
      <p:sp>
        <p:nvSpPr>
          <p:cNvPr id="6" name="TextBox 5"/>
          <p:cNvSpPr txBox="1"/>
          <p:nvPr/>
        </p:nvSpPr>
        <p:spPr>
          <a:xfrm>
            <a:off x="6286512" y="4286256"/>
            <a:ext cx="2714612" cy="646331"/>
          </a:xfrm>
          <a:prstGeom prst="rect">
            <a:avLst/>
          </a:prstGeom>
          <a:noFill/>
        </p:spPr>
        <p:txBody>
          <a:bodyPr wrap="square" rtlCol="0">
            <a:spAutoFit/>
          </a:bodyPr>
          <a:lstStyle/>
          <a:p>
            <a:r>
              <a:rPr lang="en-US" altLang="zh-CN" sz="1800" b="1" i="1" dirty="0" smtClean="0">
                <a:solidFill>
                  <a:srgbClr val="002EF0"/>
                </a:solidFill>
                <a:latin typeface="Palatino Linotype" pitchFamily="18" charset="0"/>
              </a:rPr>
              <a:t>Mistake is inevitable in this case</a:t>
            </a:r>
            <a:endParaRPr lang="zh-CN" altLang="en-US" sz="1800" b="1" i="1" dirty="0">
              <a:solidFill>
                <a:srgbClr val="002EF0"/>
              </a:solidFill>
              <a:latin typeface="Palatino Linotype" pitchFamily="18" charset="0"/>
            </a:endParaRPr>
          </a:p>
        </p:txBody>
      </p:sp>
    </p:spTree>
    <p:extLst>
      <p:ext uri="{BB962C8B-B14F-4D97-AF65-F5344CB8AC3E}">
        <p14:creationId xmlns:p14="http://schemas.microsoft.com/office/powerpoint/2010/main" val="179159406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3508" y="260648"/>
            <a:ext cx="8748972" cy="730250"/>
          </a:xfrm>
        </p:spPr>
        <p:txBody>
          <a:bodyPr/>
          <a:lstStyle/>
          <a:p>
            <a:r>
              <a:rPr lang="en-US" altLang="zh-CN" dirty="0" smtClean="0"/>
              <a:t>How good can a predictive model be?</a:t>
            </a:r>
            <a:endParaRPr lang="zh-CN" altLang="en-US" dirty="0"/>
          </a:p>
        </p:txBody>
      </p:sp>
      <p:sp>
        <p:nvSpPr>
          <p:cNvPr id="3" name="内容占位符 2"/>
          <p:cNvSpPr>
            <a:spLocks noGrp="1"/>
          </p:cNvSpPr>
          <p:nvPr>
            <p:ph idx="1"/>
          </p:nvPr>
        </p:nvSpPr>
        <p:spPr>
          <a:xfrm>
            <a:off x="214282" y="1285860"/>
            <a:ext cx="8736013" cy="4906977"/>
          </a:xfrm>
        </p:spPr>
        <p:txBody>
          <a:bodyPr/>
          <a:lstStyle/>
          <a:p>
            <a:r>
              <a:rPr lang="en-US" altLang="zh-CN" dirty="0" err="1" smtClean="0">
                <a:latin typeface="Times New Roman" panose="02020603050405020304" pitchFamily="18" charset="0"/>
                <a:cs typeface="Times New Roman" panose="02020603050405020304" pitchFamily="18" charset="0"/>
              </a:rPr>
              <a:t>Bayes</a:t>
            </a:r>
            <a:r>
              <a:rPr lang="en-US" altLang="zh-CN" dirty="0" smtClean="0">
                <a:latin typeface="Times New Roman" panose="02020603050405020304" pitchFamily="18" charset="0"/>
                <a:cs typeface="Times New Roman" panose="02020603050405020304" pitchFamily="18" charset="0"/>
              </a:rPr>
              <a:t> decision and </a:t>
            </a:r>
            <a:r>
              <a:rPr lang="en-US" altLang="zh-CN" dirty="0" err="1" smtClean="0">
                <a:latin typeface="Times New Roman" panose="02020603050405020304" pitchFamily="18" charset="0"/>
                <a:cs typeface="Times New Roman" panose="02020603050405020304" pitchFamily="18" charset="0"/>
              </a:rPr>
              <a:t>Bayes</a:t>
            </a:r>
            <a:r>
              <a:rPr lang="en-US" altLang="zh-CN" dirty="0" smtClean="0">
                <a:latin typeface="Times New Roman" panose="02020603050405020304" pitchFamily="18" charset="0"/>
                <a:cs typeface="Times New Roman" panose="02020603050405020304" pitchFamily="18" charset="0"/>
              </a:rPr>
              <a:t> error</a:t>
            </a:r>
            <a:endParaRPr lang="zh-CN" altLang="en-US" dirty="0">
              <a:latin typeface="Times New Roman" panose="02020603050405020304" pitchFamily="18" charset="0"/>
              <a:cs typeface="Times New Roman" panose="02020603050405020304" pitchFamily="18" charset="0"/>
            </a:endParaRPr>
          </a:p>
        </p:txBody>
      </p:sp>
      <p:pic>
        <p:nvPicPr>
          <p:cNvPr id="353282" name="Picture 2"/>
          <p:cNvPicPr>
            <a:picLocks noChangeAspect="1" noChangeArrowheads="1"/>
          </p:cNvPicPr>
          <p:nvPr/>
        </p:nvPicPr>
        <p:blipFill>
          <a:blip r:embed="rId3" cstate="print"/>
          <a:srcRect/>
          <a:stretch>
            <a:fillRect/>
          </a:stretch>
        </p:blipFill>
        <p:spPr bwMode="auto">
          <a:xfrm>
            <a:off x="1500166" y="2225954"/>
            <a:ext cx="5786478" cy="2643206"/>
          </a:xfrm>
          <a:prstGeom prst="rect">
            <a:avLst/>
          </a:prstGeom>
          <a:noFill/>
          <a:ln w="9525">
            <a:noFill/>
            <a:miter lim="800000"/>
            <a:headEnd/>
            <a:tailEnd/>
          </a:ln>
        </p:spPr>
      </p:pic>
      <p:sp>
        <p:nvSpPr>
          <p:cNvPr id="5" name="TextBox 4"/>
          <p:cNvSpPr txBox="1"/>
          <p:nvPr/>
        </p:nvSpPr>
        <p:spPr>
          <a:xfrm>
            <a:off x="2428860" y="1857364"/>
            <a:ext cx="1214446" cy="400110"/>
          </a:xfrm>
          <a:prstGeom prst="rect">
            <a:avLst/>
          </a:prstGeom>
          <a:noFill/>
        </p:spPr>
        <p:txBody>
          <a:bodyPr wrap="square" rtlCol="0">
            <a:spAutoFit/>
          </a:bodyPr>
          <a:lstStyle/>
          <a:p>
            <a:r>
              <a:rPr lang="en-US" altLang="zh-CN" sz="2000" b="1" i="1" dirty="0" smtClean="0">
                <a:solidFill>
                  <a:srgbClr val="FF0000"/>
                </a:solidFill>
              </a:rPr>
              <a:t>best</a:t>
            </a:r>
            <a:endParaRPr lang="zh-CN" altLang="en-US" sz="2000" b="1" i="1" dirty="0">
              <a:solidFill>
                <a:srgbClr val="FF0000"/>
              </a:solidFill>
            </a:endParaRPr>
          </a:p>
        </p:txBody>
      </p:sp>
      <p:cxnSp>
        <p:nvCxnSpPr>
          <p:cNvPr id="7" name="直接箭头连接符 6"/>
          <p:cNvCxnSpPr>
            <a:stCxn id="5" idx="2"/>
          </p:cNvCxnSpPr>
          <p:nvPr/>
        </p:nvCxnSpPr>
        <p:spPr bwMode="auto">
          <a:xfrm rot="16200000" flipH="1">
            <a:off x="3361154" y="1932402"/>
            <a:ext cx="314270" cy="964413"/>
          </a:xfrm>
          <a:prstGeom prst="straightConnector1">
            <a:avLst/>
          </a:prstGeom>
          <a:solidFill>
            <a:schemeClr val="accent1"/>
          </a:solidFill>
          <a:ln w="12700" cap="flat" cmpd="sng" algn="ctr">
            <a:solidFill>
              <a:srgbClr val="FF0000"/>
            </a:solidFill>
            <a:prstDash val="solid"/>
            <a:round/>
            <a:headEnd type="none" w="med" len="med"/>
            <a:tailEnd type="arrow"/>
          </a:ln>
          <a:effectLst/>
        </p:spPr>
      </p:cxnSp>
      <p:sp>
        <p:nvSpPr>
          <p:cNvPr id="8" name="TextBox 7"/>
          <p:cNvSpPr txBox="1"/>
          <p:nvPr/>
        </p:nvSpPr>
        <p:spPr>
          <a:xfrm>
            <a:off x="4286248" y="1857364"/>
            <a:ext cx="1214446" cy="400110"/>
          </a:xfrm>
          <a:prstGeom prst="rect">
            <a:avLst/>
          </a:prstGeom>
          <a:noFill/>
        </p:spPr>
        <p:txBody>
          <a:bodyPr wrap="square" rtlCol="0">
            <a:spAutoFit/>
          </a:bodyPr>
          <a:lstStyle/>
          <a:p>
            <a:r>
              <a:rPr lang="en-US" altLang="zh-CN" sz="2000" b="1" i="1" dirty="0" smtClean="0">
                <a:solidFill>
                  <a:srgbClr val="002EF0"/>
                </a:solidFill>
              </a:rPr>
              <a:t>current</a:t>
            </a:r>
            <a:endParaRPr lang="zh-CN" altLang="en-US" sz="2000" b="1" i="1" dirty="0">
              <a:solidFill>
                <a:srgbClr val="002EF0"/>
              </a:solidFill>
            </a:endParaRPr>
          </a:p>
        </p:txBody>
      </p:sp>
      <p:cxnSp>
        <p:nvCxnSpPr>
          <p:cNvPr id="9" name="直接箭头连接符 8"/>
          <p:cNvCxnSpPr/>
          <p:nvPr/>
        </p:nvCxnSpPr>
        <p:spPr bwMode="auto">
          <a:xfrm rot="10800000" flipV="1">
            <a:off x="4286248" y="2214554"/>
            <a:ext cx="357190" cy="214315"/>
          </a:xfrm>
          <a:prstGeom prst="straightConnector1">
            <a:avLst/>
          </a:prstGeom>
          <a:solidFill>
            <a:schemeClr val="accent1"/>
          </a:solidFill>
          <a:ln w="12700" cap="flat" cmpd="sng" algn="ctr">
            <a:solidFill>
              <a:srgbClr val="002EF0"/>
            </a:solidFill>
            <a:prstDash val="solid"/>
            <a:round/>
            <a:headEnd type="none" w="med" len="med"/>
            <a:tailEnd type="arrow"/>
          </a:ln>
          <a:effectLst/>
        </p:spPr>
      </p:cxnSp>
      <p:sp>
        <p:nvSpPr>
          <p:cNvPr id="12" name="TextBox 11"/>
          <p:cNvSpPr txBox="1"/>
          <p:nvPr/>
        </p:nvSpPr>
        <p:spPr>
          <a:xfrm>
            <a:off x="1223628" y="5020595"/>
            <a:ext cx="1714512" cy="400110"/>
          </a:xfrm>
          <a:prstGeom prst="rect">
            <a:avLst/>
          </a:prstGeom>
          <a:noFill/>
        </p:spPr>
        <p:txBody>
          <a:bodyPr wrap="square" rtlCol="0">
            <a:spAutoFit/>
          </a:bodyPr>
          <a:lstStyle/>
          <a:p>
            <a:r>
              <a:rPr lang="en-US" altLang="zh-CN" sz="2000" b="1" i="1" dirty="0" err="1" smtClean="0">
                <a:solidFill>
                  <a:srgbClr val="002EF0"/>
                </a:solidFill>
              </a:rPr>
              <a:t>Bayes</a:t>
            </a:r>
            <a:r>
              <a:rPr lang="en-US" altLang="zh-CN" sz="2000" b="1" i="1" dirty="0" smtClean="0">
                <a:solidFill>
                  <a:srgbClr val="002EF0"/>
                </a:solidFill>
              </a:rPr>
              <a:t> Error:</a:t>
            </a:r>
            <a:endParaRPr lang="zh-CN" altLang="en-US" sz="2000" b="1" i="1" dirty="0">
              <a:solidFill>
                <a:srgbClr val="002EF0"/>
              </a:solidFill>
            </a:endParaRPr>
          </a:p>
        </p:txBody>
      </p:sp>
      <p:sp>
        <p:nvSpPr>
          <p:cNvPr id="14" name="TextBox 13"/>
          <p:cNvSpPr txBox="1"/>
          <p:nvPr/>
        </p:nvSpPr>
        <p:spPr>
          <a:xfrm>
            <a:off x="357158" y="5572140"/>
            <a:ext cx="8715404" cy="707886"/>
          </a:xfrm>
          <a:prstGeom prst="rect">
            <a:avLst/>
          </a:prstGeom>
          <a:noFill/>
        </p:spPr>
        <p:txBody>
          <a:bodyPr wrap="square" rtlCol="0">
            <a:spAutoFit/>
          </a:bodyPr>
          <a:lstStyle/>
          <a:p>
            <a:r>
              <a:rPr lang="en-US" altLang="zh-CN" sz="2000" b="1" dirty="0" smtClean="0">
                <a:solidFill>
                  <a:srgbClr val="FF0000"/>
                </a:solidFill>
                <a:latin typeface="Palatino Linotype" pitchFamily="18" charset="0"/>
              </a:rPr>
              <a:t>No other classifier can achieve a lower expected error rate on unseen new data. It is a lower-bound on the best classifier for this problem</a:t>
            </a:r>
            <a:endParaRPr lang="zh-CN" altLang="en-US" sz="2000" b="1" dirty="0">
              <a:solidFill>
                <a:srgbClr val="FF0000"/>
              </a:solidFill>
              <a:latin typeface="Palatino Linotype" pitchFamily="18" charset="0"/>
            </a:endParaRPr>
          </a:p>
        </p:txBody>
      </p:sp>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20194" y="4904728"/>
            <a:ext cx="3246487" cy="580223"/>
          </a:xfrm>
          <a:prstGeom prst="rect">
            <a:avLst/>
          </a:prstGeom>
        </p:spPr>
      </p:pic>
    </p:spTree>
    <p:extLst>
      <p:ext uri="{BB962C8B-B14F-4D97-AF65-F5344CB8AC3E}">
        <p14:creationId xmlns:p14="http://schemas.microsoft.com/office/powerpoint/2010/main" val="410234464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31540" y="80628"/>
            <a:ext cx="8229600" cy="1143000"/>
          </a:xfrm>
        </p:spPr>
        <p:txBody>
          <a:bodyPr/>
          <a:lstStyle/>
          <a:p>
            <a:r>
              <a:rPr lang="zh-CN" altLang="en-US" b="1" dirty="0" smtClean="0"/>
              <a:t>本章内容</a:t>
            </a:r>
            <a:endParaRPr lang="zh-CN" altLang="en-US" b="1" dirty="0"/>
          </a:p>
        </p:txBody>
      </p:sp>
      <p:sp>
        <p:nvSpPr>
          <p:cNvPr id="4" name="灯片编号占位符 3"/>
          <p:cNvSpPr>
            <a:spLocks noGrp="1"/>
          </p:cNvSpPr>
          <p:nvPr>
            <p:ph type="sldNum" sz="quarter" idx="12"/>
          </p:nvPr>
        </p:nvSpPr>
        <p:spPr/>
        <p:txBody>
          <a:bodyPr/>
          <a:lstStyle/>
          <a:p>
            <a:fld id="{00B0F3DC-E6CF-48F7-934A-F431FB508C34}" type="slidenum">
              <a:rPr lang="en-US" altLang="zh-CN" smtClean="0"/>
              <a:pPr/>
              <a:t>14</a:t>
            </a:fld>
            <a:endParaRPr lang="en-US" altLang="zh-CN"/>
          </a:p>
        </p:txBody>
      </p:sp>
      <p:sp>
        <p:nvSpPr>
          <p:cNvPr id="5" name="Text Box 6"/>
          <p:cNvSpPr txBox="1">
            <a:spLocks noGrp="1" noChangeArrowheads="1"/>
          </p:cNvSpPr>
          <p:nvPr>
            <p:ph idx="1"/>
          </p:nvPr>
        </p:nvSpPr>
        <p:spPr bwMode="auto">
          <a:xfrm>
            <a:off x="1547664" y="2276872"/>
            <a:ext cx="6552728" cy="2939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50000"/>
              </a:spcBef>
            </a:pPr>
            <a:r>
              <a:rPr lang="zh-CN" altLang="en-US" dirty="0">
                <a:solidFill>
                  <a:srgbClr val="7F7F7F"/>
                </a:solidFill>
                <a:latin typeface="Times New Roman" pitchFamily="18" charset="0"/>
              </a:rPr>
              <a:t>机器学习的基本概念</a:t>
            </a:r>
          </a:p>
          <a:p>
            <a:pPr>
              <a:lnSpc>
                <a:spcPct val="150000"/>
              </a:lnSpc>
              <a:spcBef>
                <a:spcPct val="50000"/>
              </a:spcBef>
            </a:pPr>
            <a:r>
              <a:rPr lang="zh-CN" altLang="en-US" dirty="0" smtClean="0">
                <a:latin typeface="Times New Roman" pitchFamily="18" charset="0"/>
              </a:rPr>
              <a:t>归纳学习</a:t>
            </a:r>
            <a:endParaRPr lang="en-US" altLang="zh-CN" dirty="0" smtClean="0">
              <a:latin typeface="Times New Roman" pitchFamily="18" charset="0"/>
            </a:endParaRPr>
          </a:p>
          <a:p>
            <a:pPr lvl="1">
              <a:lnSpc>
                <a:spcPct val="150000"/>
              </a:lnSpc>
              <a:spcBef>
                <a:spcPct val="50000"/>
              </a:spcBef>
            </a:pPr>
            <a:r>
              <a:rPr lang="zh-CN" altLang="en-US" dirty="0" smtClean="0">
                <a:latin typeface="Times New Roman" pitchFamily="18" charset="0"/>
              </a:rPr>
              <a:t>符号主义</a:t>
            </a:r>
            <a:endParaRPr lang="en-US" altLang="zh-CN" dirty="0" smtClean="0">
              <a:latin typeface="Times New Roman" pitchFamily="18" charset="0"/>
            </a:endParaRPr>
          </a:p>
          <a:p>
            <a:pPr lvl="1">
              <a:lnSpc>
                <a:spcPct val="150000"/>
              </a:lnSpc>
              <a:spcBef>
                <a:spcPct val="50000"/>
              </a:spcBef>
            </a:pPr>
            <a:r>
              <a:rPr lang="zh-CN" altLang="en-US" dirty="0" smtClean="0">
                <a:latin typeface="Times New Roman" pitchFamily="18" charset="0"/>
              </a:rPr>
              <a:t>连接主义</a:t>
            </a:r>
            <a:endParaRPr lang="zh-CN" altLang="en-US" dirty="0">
              <a:latin typeface="Times New Roman" pitchFamily="18" charset="0"/>
            </a:endParaRPr>
          </a:p>
        </p:txBody>
      </p:sp>
    </p:spTree>
    <p:extLst>
      <p:ext uri="{BB962C8B-B14F-4D97-AF65-F5344CB8AC3E}">
        <p14:creationId xmlns:p14="http://schemas.microsoft.com/office/powerpoint/2010/main" val="368418170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Text Box 3"/>
          <p:cNvSpPr txBox="1">
            <a:spLocks noChangeArrowheads="1"/>
          </p:cNvSpPr>
          <p:nvPr/>
        </p:nvSpPr>
        <p:spPr bwMode="auto">
          <a:xfrm>
            <a:off x="250825" y="1376772"/>
            <a:ext cx="8642350"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kumimoji="0" lang="zh-CN" altLang="en-US" sz="2000" b="1" dirty="0" smtClean="0">
                <a:latin typeface="幼圆" pitchFamily="49" charset="-122"/>
                <a:ea typeface="幼圆" pitchFamily="49" charset="-122"/>
              </a:rPr>
              <a:t>归纳学习</a:t>
            </a:r>
            <a:r>
              <a:rPr kumimoji="0" lang="zh-CN" altLang="en-US" sz="2000" b="1" dirty="0">
                <a:latin typeface="幼圆" pitchFamily="49" charset="-122"/>
                <a:ea typeface="幼圆" pitchFamily="49" charset="-122"/>
              </a:rPr>
              <a:t>是指以归纳推理为基础的学习，其任务是要</a:t>
            </a:r>
            <a:r>
              <a:rPr kumimoji="0" lang="zh-CN" altLang="en-US" sz="2000" b="1" dirty="0">
                <a:solidFill>
                  <a:srgbClr val="0000FF"/>
                </a:solidFill>
                <a:latin typeface="幼圆" pitchFamily="49" charset="-122"/>
                <a:ea typeface="幼圆" pitchFamily="49" charset="-122"/>
              </a:rPr>
              <a:t>从关于某个概念的一系列已知的正例和反例中归纳出一个一般的概念描述</a:t>
            </a:r>
            <a:r>
              <a:rPr kumimoji="0" lang="zh-CN" altLang="en-US" sz="2000" b="1" dirty="0">
                <a:solidFill>
                  <a:srgbClr val="0000CC"/>
                </a:solidFill>
                <a:latin typeface="幼圆" pitchFamily="49" charset="-122"/>
                <a:ea typeface="幼圆" pitchFamily="49" charset="-122"/>
              </a:rPr>
              <a:t>。</a:t>
            </a:r>
          </a:p>
          <a:p>
            <a:pPr eaLnBrk="1" hangingPunct="1">
              <a:spcBef>
                <a:spcPct val="50000"/>
              </a:spcBef>
            </a:pPr>
            <a:r>
              <a:rPr kumimoji="0" lang="zh-CN" altLang="en-US" sz="2000" b="1" dirty="0" smtClean="0">
                <a:solidFill>
                  <a:srgbClr val="FF0000"/>
                </a:solidFill>
                <a:latin typeface="幼圆" pitchFamily="49" charset="-122"/>
                <a:ea typeface="幼圆" pitchFamily="49" charset="-122"/>
              </a:rPr>
              <a:t>最核心问题： 如何提高学习器的泛化能力</a:t>
            </a:r>
            <a:r>
              <a:rPr kumimoji="0" lang="en-US" altLang="zh-CN" sz="2000" b="1" dirty="0" smtClean="0">
                <a:solidFill>
                  <a:srgbClr val="FF0000"/>
                </a:solidFill>
                <a:latin typeface="幼圆" pitchFamily="49" charset="-122"/>
                <a:ea typeface="幼圆" pitchFamily="49" charset="-122"/>
              </a:rPr>
              <a:t>(</a:t>
            </a:r>
            <a:r>
              <a:rPr kumimoji="0" lang="en-US" altLang="zh-CN" sz="2000" b="1" dirty="0">
                <a:solidFill>
                  <a:srgbClr val="FF0000"/>
                </a:solidFill>
                <a:latin typeface="幼圆" pitchFamily="49" charset="-122"/>
                <a:ea typeface="幼圆" pitchFamily="49" charset="-122"/>
              </a:rPr>
              <a:t>Generalization</a:t>
            </a:r>
            <a:r>
              <a:rPr kumimoji="0" lang="en-US" altLang="zh-CN" sz="2000" b="1" dirty="0" smtClean="0">
                <a:solidFill>
                  <a:srgbClr val="FF0000"/>
                </a:solidFill>
                <a:latin typeface="幼圆" pitchFamily="49" charset="-122"/>
                <a:ea typeface="幼圆" pitchFamily="49" charset="-122"/>
              </a:rPr>
              <a:t>)</a:t>
            </a:r>
            <a:endParaRPr kumimoji="0" lang="en-US" altLang="zh-CN" sz="2000" b="1" dirty="0">
              <a:solidFill>
                <a:srgbClr val="FF0000"/>
              </a:solidFill>
              <a:latin typeface="幼圆" pitchFamily="49" charset="-122"/>
              <a:ea typeface="幼圆" pitchFamily="49" charset="-122"/>
            </a:endParaRPr>
          </a:p>
        </p:txBody>
      </p:sp>
      <p:sp>
        <p:nvSpPr>
          <p:cNvPr id="47109" name="Text Box 5"/>
          <p:cNvSpPr txBox="1">
            <a:spLocks noChangeArrowheads="1"/>
          </p:cNvSpPr>
          <p:nvPr/>
        </p:nvSpPr>
        <p:spPr bwMode="auto">
          <a:xfrm>
            <a:off x="431540" y="2600908"/>
            <a:ext cx="8605838" cy="4273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eaLnBrk="1" hangingPunct="1">
              <a:lnSpc>
                <a:spcPct val="150000"/>
              </a:lnSpc>
              <a:spcBef>
                <a:spcPct val="5000"/>
              </a:spcBef>
              <a:buFont typeface="Arial" pitchFamily="34" charset="0"/>
              <a:buChar char="•"/>
            </a:pPr>
            <a:r>
              <a:rPr kumimoji="0" lang="en-US" altLang="zh-CN" sz="2200" b="1" dirty="0" smtClean="0">
                <a:solidFill>
                  <a:srgbClr val="0000CC"/>
                </a:solidFill>
                <a:latin typeface="Times New Roman" pitchFamily="18" charset="0"/>
                <a:ea typeface="幼圆" pitchFamily="49" charset="-122"/>
                <a:cs typeface="Times New Roman" pitchFamily="18" charset="0"/>
              </a:rPr>
              <a:t>Concept learning through general-to-specific ordering</a:t>
            </a:r>
          </a:p>
          <a:p>
            <a:pPr marL="342900" indent="-342900" eaLnBrk="1" hangingPunct="1">
              <a:lnSpc>
                <a:spcPct val="150000"/>
              </a:lnSpc>
              <a:spcBef>
                <a:spcPct val="5000"/>
              </a:spcBef>
              <a:buFont typeface="Arial" pitchFamily="34" charset="0"/>
              <a:buChar char="•"/>
            </a:pPr>
            <a:r>
              <a:rPr kumimoji="0" lang="en-US" altLang="zh-CN" sz="2200" b="1" dirty="0" smtClean="0">
                <a:solidFill>
                  <a:srgbClr val="0000CC"/>
                </a:solidFill>
                <a:latin typeface="Times New Roman" pitchFamily="18" charset="0"/>
                <a:ea typeface="幼圆" pitchFamily="49" charset="-122"/>
                <a:cs typeface="Times New Roman" pitchFamily="18" charset="0"/>
              </a:rPr>
              <a:t>Decision tree induction</a:t>
            </a:r>
          </a:p>
          <a:p>
            <a:pPr marL="342900" indent="-342900" eaLnBrk="1" hangingPunct="1">
              <a:lnSpc>
                <a:spcPct val="150000"/>
              </a:lnSpc>
              <a:spcBef>
                <a:spcPct val="5000"/>
              </a:spcBef>
              <a:buFont typeface="Arial" pitchFamily="34" charset="0"/>
              <a:buChar char="•"/>
            </a:pPr>
            <a:r>
              <a:rPr kumimoji="0" lang="en-US" altLang="zh-CN" sz="2200" b="1" dirty="0" smtClean="0">
                <a:solidFill>
                  <a:srgbClr val="0000CC"/>
                </a:solidFill>
                <a:latin typeface="Times New Roman" pitchFamily="18" charset="0"/>
                <a:ea typeface="幼圆" pitchFamily="49" charset="-122"/>
                <a:cs typeface="Times New Roman" pitchFamily="18" charset="0"/>
              </a:rPr>
              <a:t>Neural Network learning</a:t>
            </a:r>
          </a:p>
          <a:p>
            <a:pPr marL="342900" indent="-342900" eaLnBrk="1" hangingPunct="1">
              <a:lnSpc>
                <a:spcPct val="150000"/>
              </a:lnSpc>
              <a:spcBef>
                <a:spcPct val="5000"/>
              </a:spcBef>
              <a:buFont typeface="Arial" pitchFamily="34" charset="0"/>
              <a:buChar char="•"/>
            </a:pPr>
            <a:r>
              <a:rPr kumimoji="0" lang="en-US" altLang="zh-CN" sz="2200" b="1" dirty="0" smtClean="0">
                <a:solidFill>
                  <a:srgbClr val="0000CC"/>
                </a:solidFill>
                <a:latin typeface="Times New Roman" pitchFamily="18" charset="0"/>
                <a:ea typeface="幼圆" pitchFamily="49" charset="-122"/>
                <a:cs typeface="Times New Roman" pitchFamily="18" charset="0"/>
              </a:rPr>
              <a:t>Bayesian learning</a:t>
            </a:r>
            <a:endParaRPr kumimoji="0" lang="en-US" altLang="zh-CN" sz="2200" b="1" dirty="0">
              <a:solidFill>
                <a:srgbClr val="0000CC"/>
              </a:solidFill>
              <a:latin typeface="Times New Roman" pitchFamily="18" charset="0"/>
              <a:ea typeface="幼圆" pitchFamily="49" charset="-122"/>
              <a:cs typeface="Times New Roman" pitchFamily="18" charset="0"/>
            </a:endParaRPr>
          </a:p>
          <a:p>
            <a:pPr marL="342900" indent="-342900" eaLnBrk="1" hangingPunct="1">
              <a:lnSpc>
                <a:spcPct val="150000"/>
              </a:lnSpc>
              <a:spcBef>
                <a:spcPct val="5000"/>
              </a:spcBef>
              <a:buFont typeface="Arial" pitchFamily="34" charset="0"/>
              <a:buChar char="•"/>
            </a:pPr>
            <a:r>
              <a:rPr kumimoji="0" lang="en-US" altLang="zh-CN" sz="2200" b="1" dirty="0" smtClean="0">
                <a:solidFill>
                  <a:srgbClr val="0000CC"/>
                </a:solidFill>
                <a:latin typeface="Times New Roman" pitchFamily="18" charset="0"/>
                <a:ea typeface="幼圆" pitchFamily="49" charset="-122"/>
                <a:cs typeface="Times New Roman" pitchFamily="18" charset="0"/>
              </a:rPr>
              <a:t>Memory-based learning</a:t>
            </a:r>
          </a:p>
          <a:p>
            <a:pPr marL="342900" indent="-342900" eaLnBrk="1" hangingPunct="1">
              <a:lnSpc>
                <a:spcPct val="150000"/>
              </a:lnSpc>
              <a:spcBef>
                <a:spcPct val="5000"/>
              </a:spcBef>
              <a:buFont typeface="Arial" pitchFamily="34" charset="0"/>
              <a:buChar char="•"/>
            </a:pPr>
            <a:r>
              <a:rPr kumimoji="0" lang="en-US" altLang="zh-CN" sz="2200" b="1" dirty="0" smtClean="0">
                <a:solidFill>
                  <a:srgbClr val="0000CC"/>
                </a:solidFill>
                <a:latin typeface="Times New Roman" pitchFamily="18" charset="0"/>
                <a:ea typeface="幼圆" pitchFamily="49" charset="-122"/>
                <a:cs typeface="Times New Roman" pitchFamily="18" charset="0"/>
              </a:rPr>
              <a:t>Statistical learning and kernel machines</a:t>
            </a:r>
          </a:p>
          <a:p>
            <a:pPr marL="342900" indent="-342900" eaLnBrk="1" hangingPunct="1">
              <a:lnSpc>
                <a:spcPct val="150000"/>
              </a:lnSpc>
              <a:spcBef>
                <a:spcPct val="5000"/>
              </a:spcBef>
              <a:buFont typeface="Arial" pitchFamily="34" charset="0"/>
              <a:buChar char="•"/>
            </a:pPr>
            <a:r>
              <a:rPr kumimoji="0" lang="en-US" altLang="zh-CN" sz="2200" b="1" dirty="0" smtClean="0">
                <a:solidFill>
                  <a:srgbClr val="0000CC"/>
                </a:solidFill>
                <a:latin typeface="Times New Roman" pitchFamily="18" charset="0"/>
                <a:ea typeface="幼圆" pitchFamily="49" charset="-122"/>
                <a:cs typeface="Times New Roman" pitchFamily="18" charset="0"/>
              </a:rPr>
              <a:t>Ensemble learning</a:t>
            </a:r>
          </a:p>
          <a:p>
            <a:pPr marL="342900" indent="-342900" eaLnBrk="1" hangingPunct="1">
              <a:lnSpc>
                <a:spcPct val="150000"/>
              </a:lnSpc>
              <a:spcBef>
                <a:spcPct val="5000"/>
              </a:spcBef>
              <a:buFont typeface="Arial" pitchFamily="34" charset="0"/>
              <a:buChar char="•"/>
            </a:pPr>
            <a:r>
              <a:rPr kumimoji="0" lang="en-US" altLang="zh-CN" sz="2200" b="1" dirty="0" smtClean="0">
                <a:solidFill>
                  <a:srgbClr val="0000CC"/>
                </a:solidFill>
                <a:latin typeface="Times New Roman" pitchFamily="18" charset="0"/>
                <a:ea typeface="幼圆" pitchFamily="49" charset="-122"/>
                <a:cs typeface="Times New Roman" pitchFamily="18" charset="0"/>
              </a:rPr>
              <a:t>…</a:t>
            </a:r>
          </a:p>
        </p:txBody>
      </p:sp>
      <p:sp>
        <p:nvSpPr>
          <p:cNvPr id="5" name="Text Box 4"/>
          <p:cNvSpPr txBox="1">
            <a:spLocks noChangeArrowheads="1"/>
          </p:cNvSpPr>
          <p:nvPr/>
        </p:nvSpPr>
        <p:spPr bwMode="auto">
          <a:xfrm>
            <a:off x="827087" y="260648"/>
            <a:ext cx="7596187"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zh-CN" altLang="en-US" sz="4400" dirty="0">
                <a:solidFill>
                  <a:schemeClr val="accent2"/>
                </a:solidFill>
                <a:latin typeface="方正姚体" pitchFamily="2" charset="-122"/>
                <a:ea typeface="方正姚体" pitchFamily="2" charset="-122"/>
                <a:cs typeface="+mj-cs"/>
              </a:rPr>
              <a:t>归纳</a:t>
            </a:r>
            <a:r>
              <a:rPr lang="zh-CN" altLang="en-US" sz="4400" dirty="0" smtClean="0">
                <a:solidFill>
                  <a:schemeClr val="accent2"/>
                </a:solidFill>
                <a:latin typeface="方正姚体" pitchFamily="2" charset="-122"/>
                <a:ea typeface="方正姚体" pitchFamily="2" charset="-122"/>
                <a:cs typeface="+mj-cs"/>
              </a:rPr>
              <a:t>学习</a:t>
            </a:r>
            <a:endParaRPr lang="zh-CN" altLang="en-US" sz="4400" dirty="0">
              <a:solidFill>
                <a:schemeClr val="accent2"/>
              </a:solidFill>
              <a:latin typeface="方正姚体" pitchFamily="2" charset="-122"/>
              <a:ea typeface="方正姚体" pitchFamily="2" charset="-122"/>
              <a:cs typeface="+mj-cs"/>
            </a:endParaRPr>
          </a:p>
        </p:txBody>
      </p:sp>
    </p:spTree>
    <p:extLst>
      <p:ext uri="{BB962C8B-B14F-4D97-AF65-F5344CB8AC3E}">
        <p14:creationId xmlns:p14="http://schemas.microsoft.com/office/powerpoint/2010/main" val="301986061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2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556792"/>
            <a:ext cx="5774581" cy="3825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Box 4"/>
          <p:cNvSpPr txBox="1">
            <a:spLocks noChangeArrowheads="1"/>
          </p:cNvSpPr>
          <p:nvPr/>
        </p:nvSpPr>
        <p:spPr bwMode="auto">
          <a:xfrm>
            <a:off x="827086" y="116632"/>
            <a:ext cx="7596187"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altLang="zh-CN" sz="4000" dirty="0" smtClean="0">
                <a:solidFill>
                  <a:schemeClr val="accent2"/>
                </a:solidFill>
                <a:latin typeface="方正姚体" pitchFamily="2" charset="-122"/>
                <a:ea typeface="方正姚体" pitchFamily="2" charset="-122"/>
                <a:cs typeface="+mj-cs"/>
              </a:rPr>
              <a:t>Concept Learning and General-to-specific ordering </a:t>
            </a:r>
            <a:endParaRPr lang="zh-CN" altLang="en-US" sz="4000" dirty="0">
              <a:solidFill>
                <a:schemeClr val="accent2"/>
              </a:solidFill>
              <a:latin typeface="方正姚体" pitchFamily="2" charset="-122"/>
              <a:ea typeface="方正姚体" pitchFamily="2" charset="-122"/>
              <a:cs typeface="+mj-cs"/>
            </a:endParaRPr>
          </a:p>
        </p:txBody>
      </p:sp>
      <p:sp>
        <p:nvSpPr>
          <p:cNvPr id="5" name="TextBox 4"/>
          <p:cNvSpPr txBox="1"/>
          <p:nvPr/>
        </p:nvSpPr>
        <p:spPr>
          <a:xfrm>
            <a:off x="1439652" y="5517232"/>
            <a:ext cx="5760640" cy="1006429"/>
          </a:xfrm>
          <a:prstGeom prst="rect">
            <a:avLst/>
          </a:prstGeom>
          <a:noFill/>
        </p:spPr>
        <p:txBody>
          <a:bodyPr wrap="square" rtlCol="0">
            <a:spAutoFit/>
          </a:bodyPr>
          <a:lstStyle/>
          <a:p>
            <a:pPr marL="285750" indent="-285750">
              <a:buFont typeface="Arial" pitchFamily="34" charset="0"/>
              <a:buChar char="•"/>
            </a:pPr>
            <a:r>
              <a:rPr lang="zh-CN" altLang="en-US" b="1" dirty="0" smtClean="0">
                <a:solidFill>
                  <a:srgbClr val="FF0000"/>
                </a:solidFill>
                <a:latin typeface="Times New Roman" pitchFamily="18" charset="0"/>
                <a:ea typeface="幼圆" pitchFamily="49" charset="-122"/>
                <a:cs typeface="Times New Roman" pitchFamily="18" charset="0"/>
              </a:rPr>
              <a:t>找到最</a:t>
            </a:r>
            <a:r>
              <a:rPr lang="en-US" altLang="zh-CN" b="1" dirty="0" smtClean="0">
                <a:solidFill>
                  <a:srgbClr val="FF0000"/>
                </a:solidFill>
                <a:latin typeface="Times New Roman" pitchFamily="18" charset="0"/>
                <a:ea typeface="幼圆" pitchFamily="49" charset="-122"/>
                <a:cs typeface="Times New Roman" pitchFamily="18" charset="0"/>
              </a:rPr>
              <a:t>general</a:t>
            </a:r>
            <a:r>
              <a:rPr lang="zh-CN" altLang="en-US" b="1" dirty="0" smtClean="0">
                <a:solidFill>
                  <a:srgbClr val="FF0000"/>
                </a:solidFill>
                <a:latin typeface="Times New Roman" pitchFamily="18" charset="0"/>
                <a:ea typeface="幼圆" pitchFamily="49" charset="-122"/>
                <a:cs typeface="Times New Roman" pitchFamily="18" charset="0"/>
              </a:rPr>
              <a:t>的但仍然能够正确分类的假设</a:t>
            </a:r>
            <a:endParaRPr lang="en-US" altLang="zh-CN" b="1" dirty="0" smtClean="0">
              <a:solidFill>
                <a:srgbClr val="FF0000"/>
              </a:solidFill>
              <a:latin typeface="Times New Roman" pitchFamily="18" charset="0"/>
              <a:ea typeface="幼圆" pitchFamily="49" charset="-122"/>
              <a:cs typeface="Times New Roman" pitchFamily="18" charset="0"/>
            </a:endParaRPr>
          </a:p>
          <a:p>
            <a:pPr marL="285750" indent="-285750">
              <a:buFont typeface="Arial" pitchFamily="34" charset="0"/>
              <a:buChar char="•"/>
            </a:pPr>
            <a:r>
              <a:rPr lang="zh-CN" altLang="en-US" b="1" dirty="0" smtClean="0">
                <a:solidFill>
                  <a:srgbClr val="FF0000"/>
                </a:solidFill>
                <a:latin typeface="Times New Roman" pitchFamily="18" charset="0"/>
                <a:ea typeface="幼圆" pitchFamily="49" charset="-122"/>
                <a:cs typeface="Times New Roman" pitchFamily="18" charset="0"/>
              </a:rPr>
              <a:t>在样本看见找一个最小覆盖使得其只包含概念类样本，而排除非概念类样本</a:t>
            </a:r>
            <a:endParaRPr lang="zh-CN" altLang="en-US" b="1" dirty="0">
              <a:solidFill>
                <a:srgbClr val="FF0000"/>
              </a:solidFill>
              <a:latin typeface="Times New Roman" pitchFamily="18" charset="0"/>
              <a:ea typeface="幼圆" pitchFamily="49" charset="-122"/>
              <a:cs typeface="Times New Roman" pitchFamily="18" charset="0"/>
            </a:endParaRPr>
          </a:p>
        </p:txBody>
      </p:sp>
    </p:spTree>
    <p:extLst>
      <p:ext uri="{BB962C8B-B14F-4D97-AF65-F5344CB8AC3E}">
        <p14:creationId xmlns:p14="http://schemas.microsoft.com/office/powerpoint/2010/main" val="4327894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决策树学习</a:t>
            </a:r>
            <a:endParaRPr lang="zh-CN" altLang="en-US" dirty="0"/>
          </a:p>
        </p:txBody>
      </p:sp>
      <p:sp>
        <p:nvSpPr>
          <p:cNvPr id="3" name="内容占位符 2"/>
          <p:cNvSpPr>
            <a:spLocks noGrp="1"/>
          </p:cNvSpPr>
          <p:nvPr>
            <p:ph idx="1"/>
          </p:nvPr>
        </p:nvSpPr>
        <p:spPr>
          <a:xfrm>
            <a:off x="0" y="1736812"/>
            <a:ext cx="7072362" cy="1835143"/>
          </a:xfrm>
        </p:spPr>
        <p:txBody>
          <a:bodyPr/>
          <a:lstStyle/>
          <a:p>
            <a:pPr>
              <a:lnSpc>
                <a:spcPct val="120000"/>
              </a:lnSpc>
              <a:spcBef>
                <a:spcPts val="1200"/>
              </a:spcBef>
              <a:buNone/>
            </a:pPr>
            <a:r>
              <a:rPr lang="en-US" altLang="zh-CN" sz="2400" dirty="0" smtClean="0">
                <a:latin typeface="Palatino Linotype" pitchFamily="18" charset="0"/>
              </a:rPr>
              <a:t>   Decision tree is a flow-chart-like tree structure:</a:t>
            </a:r>
          </a:p>
          <a:p>
            <a:pPr lvl="1">
              <a:lnSpc>
                <a:spcPct val="120000"/>
              </a:lnSpc>
              <a:spcBef>
                <a:spcPts val="1200"/>
              </a:spcBef>
            </a:pPr>
            <a:r>
              <a:rPr lang="en-US" altLang="zh-CN" sz="2000" dirty="0" smtClean="0">
                <a:latin typeface="Palatino Linotype" pitchFamily="18" charset="0"/>
              </a:rPr>
              <a:t>each </a:t>
            </a:r>
            <a:r>
              <a:rPr lang="en-US" altLang="zh-CN" sz="2000" b="1" dirty="0" smtClean="0">
                <a:solidFill>
                  <a:srgbClr val="002EF0"/>
                </a:solidFill>
                <a:latin typeface="Palatino Linotype" pitchFamily="18" charset="0"/>
              </a:rPr>
              <a:t>internal node </a:t>
            </a:r>
            <a:r>
              <a:rPr lang="en-US" altLang="zh-CN" sz="2000" dirty="0" smtClean="0">
                <a:latin typeface="Palatino Linotype" pitchFamily="18" charset="0"/>
              </a:rPr>
              <a:t>is a test on an attribute</a:t>
            </a:r>
          </a:p>
          <a:p>
            <a:pPr lvl="1">
              <a:lnSpc>
                <a:spcPct val="120000"/>
              </a:lnSpc>
              <a:spcBef>
                <a:spcPts val="1200"/>
              </a:spcBef>
            </a:pPr>
            <a:r>
              <a:rPr lang="en-US" altLang="zh-CN" sz="2000" dirty="0" smtClean="0">
                <a:latin typeface="Palatino Linotype" pitchFamily="18" charset="0"/>
              </a:rPr>
              <a:t>each </a:t>
            </a:r>
            <a:r>
              <a:rPr lang="en-US" altLang="zh-CN" sz="2000" b="1" dirty="0" smtClean="0">
                <a:solidFill>
                  <a:srgbClr val="002EF0"/>
                </a:solidFill>
                <a:latin typeface="Palatino Linotype" pitchFamily="18" charset="0"/>
              </a:rPr>
              <a:t>branch</a:t>
            </a:r>
            <a:r>
              <a:rPr lang="en-US" altLang="zh-CN" sz="2000" dirty="0" smtClean="0">
                <a:latin typeface="Palatino Linotype" pitchFamily="18" charset="0"/>
              </a:rPr>
              <a:t> represents an outcome of the test </a:t>
            </a:r>
          </a:p>
          <a:p>
            <a:pPr lvl="1">
              <a:lnSpc>
                <a:spcPct val="120000"/>
              </a:lnSpc>
              <a:spcBef>
                <a:spcPts val="1200"/>
              </a:spcBef>
            </a:pPr>
            <a:r>
              <a:rPr lang="en-US" altLang="zh-CN" sz="2000" dirty="0" smtClean="0">
                <a:latin typeface="Palatino Linotype" pitchFamily="18" charset="0"/>
              </a:rPr>
              <a:t>each </a:t>
            </a:r>
            <a:r>
              <a:rPr lang="en-US" altLang="zh-CN" sz="2000" b="1" dirty="0" smtClean="0">
                <a:solidFill>
                  <a:srgbClr val="002EF0"/>
                </a:solidFill>
                <a:latin typeface="Palatino Linotype" pitchFamily="18" charset="0"/>
              </a:rPr>
              <a:t>leaf </a:t>
            </a:r>
            <a:r>
              <a:rPr lang="en-US" altLang="zh-CN" sz="2000" dirty="0" smtClean="0">
                <a:latin typeface="Palatino Linotype" pitchFamily="18" charset="0"/>
              </a:rPr>
              <a:t>is a class or class distribution</a:t>
            </a:r>
            <a:endParaRPr lang="zh-CN" altLang="en-US" sz="2000" dirty="0" smtClean="0">
              <a:latin typeface="Palatino Linotype" pitchFamily="18" charset="0"/>
            </a:endParaRPr>
          </a:p>
          <a:p>
            <a:endParaRPr lang="zh-CN" altLang="en-US" sz="2000" dirty="0"/>
          </a:p>
        </p:txBody>
      </p:sp>
      <p:pic>
        <p:nvPicPr>
          <p:cNvPr id="147458" name="Picture 2" descr="Decision tree model.png">
            <a:hlinkClick r:id="rId2"/>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436096" y="2922213"/>
            <a:ext cx="3555022" cy="2919407"/>
          </a:xfrm>
          <a:prstGeom prst="rect">
            <a:avLst/>
          </a:prstGeom>
          <a:noFill/>
        </p:spPr>
      </p:pic>
      <p:sp>
        <p:nvSpPr>
          <p:cNvPr id="6" name="TextBox 5"/>
          <p:cNvSpPr txBox="1"/>
          <p:nvPr/>
        </p:nvSpPr>
        <p:spPr>
          <a:xfrm>
            <a:off x="539552" y="4138704"/>
            <a:ext cx="4214842" cy="1176284"/>
          </a:xfrm>
          <a:prstGeom prst="rect">
            <a:avLst/>
          </a:prstGeom>
          <a:noFill/>
        </p:spPr>
        <p:txBody>
          <a:bodyPr wrap="square" rtlCol="0">
            <a:spAutoFit/>
          </a:bodyPr>
          <a:lstStyle/>
          <a:p>
            <a:pPr>
              <a:lnSpc>
                <a:spcPct val="120000"/>
              </a:lnSpc>
            </a:pPr>
            <a:r>
              <a:rPr lang="en-US" altLang="zh-CN" sz="2000" b="1" i="1" dirty="0" smtClean="0">
                <a:solidFill>
                  <a:srgbClr val="7030A0"/>
                </a:solidFill>
                <a:latin typeface="Palatino Linotype" pitchFamily="18" charset="0"/>
              </a:rPr>
              <a:t>The path from the root to the leaf leads an unseen instance to its prediction</a:t>
            </a:r>
            <a:endParaRPr lang="zh-CN" altLang="en-US" sz="2000" b="1" i="1" dirty="0">
              <a:solidFill>
                <a:srgbClr val="7030A0"/>
              </a:solidFill>
              <a:latin typeface="Palatino Linotype" pitchFamily="18" charset="0"/>
            </a:endParaRPr>
          </a:p>
        </p:txBody>
      </p:sp>
    </p:spTree>
    <p:extLst>
      <p:ext uri="{BB962C8B-B14F-4D97-AF65-F5344CB8AC3E}">
        <p14:creationId xmlns:p14="http://schemas.microsoft.com/office/powerpoint/2010/main" val="310819797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Text Box 3"/>
          <p:cNvSpPr txBox="1">
            <a:spLocks noChangeArrowheads="1"/>
          </p:cNvSpPr>
          <p:nvPr/>
        </p:nvSpPr>
        <p:spPr bwMode="auto">
          <a:xfrm>
            <a:off x="466371" y="1592263"/>
            <a:ext cx="8317619" cy="4875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lnSpc>
                <a:spcPct val="115000"/>
              </a:lnSpc>
              <a:spcBef>
                <a:spcPct val="5000"/>
              </a:spcBef>
              <a:spcAft>
                <a:spcPct val="5000"/>
              </a:spcAft>
            </a:pPr>
            <a:r>
              <a:rPr kumimoji="0" lang="zh-CN" altLang="en-US" sz="2400" b="1" dirty="0" smtClean="0">
                <a:latin typeface="幼圆" pitchFamily="49" charset="-122"/>
                <a:ea typeface="幼圆" pitchFamily="49" charset="-122"/>
              </a:rPr>
              <a:t>决策树是一种由结点和边构</a:t>
            </a:r>
            <a:r>
              <a:rPr kumimoji="0" lang="zh-CN" altLang="en-US" sz="2400" b="1" dirty="0">
                <a:latin typeface="幼圆" pitchFamily="49" charset="-122"/>
                <a:ea typeface="幼圆" pitchFamily="49" charset="-122"/>
              </a:rPr>
              <a:t>成的用来描述分类过程的层次数据结构。该树</a:t>
            </a:r>
            <a:r>
              <a:rPr kumimoji="0" lang="zh-CN" altLang="en-US" sz="2400" b="1" dirty="0" smtClean="0">
                <a:latin typeface="幼圆" pitchFamily="49" charset="-122"/>
                <a:ea typeface="幼圆" pitchFamily="49" charset="-122"/>
              </a:rPr>
              <a:t>的根结点表示分类</a:t>
            </a:r>
            <a:r>
              <a:rPr kumimoji="0" lang="zh-CN" altLang="en-US" sz="2400" b="1" dirty="0">
                <a:latin typeface="幼圆" pitchFamily="49" charset="-122"/>
                <a:ea typeface="幼圆" pitchFamily="49" charset="-122"/>
              </a:rPr>
              <a:t>的开始，</a:t>
            </a:r>
            <a:r>
              <a:rPr kumimoji="0" lang="zh-CN" altLang="en-US" sz="2400" b="1" dirty="0" smtClean="0">
                <a:latin typeface="幼圆" pitchFamily="49" charset="-122"/>
                <a:ea typeface="幼圆" pitchFamily="49" charset="-122"/>
              </a:rPr>
              <a:t>叶结点表示一个实</a:t>
            </a:r>
            <a:r>
              <a:rPr kumimoji="0" lang="zh-CN" altLang="en-US" sz="2400" b="1" dirty="0">
                <a:latin typeface="幼圆" pitchFamily="49" charset="-122"/>
                <a:ea typeface="幼圆" pitchFamily="49" charset="-122"/>
              </a:rPr>
              <a:t>例的结束，</a:t>
            </a:r>
            <a:r>
              <a:rPr kumimoji="0" lang="zh-CN" altLang="en-US" sz="2400" b="1" dirty="0" smtClean="0">
                <a:latin typeface="幼圆" pitchFamily="49" charset="-122"/>
                <a:ea typeface="幼圆" pitchFamily="49" charset="-122"/>
              </a:rPr>
              <a:t>中间结点表示相应实例中的</a:t>
            </a:r>
            <a:r>
              <a:rPr kumimoji="0" lang="zh-CN" altLang="en-US" sz="2400" b="1" dirty="0">
                <a:latin typeface="幼圆" pitchFamily="49" charset="-122"/>
                <a:ea typeface="幼圆" pitchFamily="49" charset="-122"/>
              </a:rPr>
              <a:t>某一属性，而边则代表某一属性可能的属性值。</a:t>
            </a:r>
          </a:p>
          <a:p>
            <a:pPr eaLnBrk="1" hangingPunct="1">
              <a:lnSpc>
                <a:spcPct val="115000"/>
              </a:lnSpc>
              <a:spcBef>
                <a:spcPct val="5000"/>
              </a:spcBef>
            </a:pPr>
            <a:r>
              <a:rPr kumimoji="0" lang="zh-CN" altLang="en-US" sz="2400" b="1" dirty="0">
                <a:latin typeface="幼圆" pitchFamily="49" charset="-122"/>
                <a:ea typeface="幼圆" pitchFamily="49" charset="-122"/>
              </a:rPr>
              <a:t>   </a:t>
            </a:r>
          </a:p>
          <a:p>
            <a:pPr eaLnBrk="1" hangingPunct="1">
              <a:lnSpc>
                <a:spcPct val="115000"/>
              </a:lnSpc>
              <a:spcBef>
                <a:spcPct val="5000"/>
              </a:spcBef>
            </a:pPr>
            <a:r>
              <a:rPr kumimoji="0" lang="zh-CN" altLang="en-US" sz="2400" b="1" dirty="0" smtClean="0">
                <a:solidFill>
                  <a:srgbClr val="FF0000"/>
                </a:solidFill>
                <a:latin typeface="幼圆" pitchFamily="49" charset="-122"/>
                <a:ea typeface="幼圆" pitchFamily="49" charset="-122"/>
              </a:rPr>
              <a:t>决策树</a:t>
            </a:r>
            <a:r>
              <a:rPr kumimoji="0" lang="zh-CN" altLang="en-US" sz="2400" b="1" dirty="0">
                <a:solidFill>
                  <a:srgbClr val="FF0000"/>
                </a:solidFill>
                <a:latin typeface="幼圆" pitchFamily="49" charset="-122"/>
                <a:ea typeface="幼圆" pitchFamily="49" charset="-122"/>
              </a:rPr>
              <a:t>的分类过程</a:t>
            </a:r>
            <a:r>
              <a:rPr kumimoji="0" lang="zh-CN" altLang="en-US" sz="2400" b="1" dirty="0">
                <a:latin typeface="幼圆" pitchFamily="49" charset="-122"/>
                <a:ea typeface="幼圆" pitchFamily="49" charset="-122"/>
              </a:rPr>
              <a:t>就是从这棵树</a:t>
            </a:r>
            <a:r>
              <a:rPr kumimoji="0" lang="zh-CN" altLang="en-US" sz="2400" b="1" dirty="0" smtClean="0">
                <a:latin typeface="幼圆" pitchFamily="49" charset="-122"/>
                <a:ea typeface="幼圆" pitchFamily="49" charset="-122"/>
              </a:rPr>
              <a:t>的根结点开</a:t>
            </a:r>
            <a:r>
              <a:rPr kumimoji="0" lang="zh-CN" altLang="en-US" sz="2400" b="1" dirty="0">
                <a:latin typeface="幼圆" pitchFamily="49" charset="-122"/>
                <a:ea typeface="幼圆" pitchFamily="49" charset="-122"/>
              </a:rPr>
              <a:t>始，按照给定的事例的属性值去测试对应的树枝，并依次下移，</a:t>
            </a:r>
            <a:r>
              <a:rPr kumimoji="0" lang="zh-CN" altLang="en-US" sz="2400" b="1" dirty="0" smtClean="0">
                <a:latin typeface="幼圆" pitchFamily="49" charset="-122"/>
                <a:ea typeface="幼圆" pitchFamily="49" charset="-122"/>
              </a:rPr>
              <a:t>直至到达某个叶结点为止</a:t>
            </a:r>
            <a:r>
              <a:rPr kumimoji="0" lang="zh-CN" altLang="en-US" sz="2400" b="1" dirty="0">
                <a:latin typeface="幼圆" pitchFamily="49" charset="-122"/>
                <a:ea typeface="幼圆" pitchFamily="49" charset="-122"/>
              </a:rPr>
              <a:t>。 </a:t>
            </a:r>
            <a:endParaRPr kumimoji="0" lang="en-US" altLang="zh-CN" sz="2400" b="1" dirty="0" smtClean="0">
              <a:latin typeface="幼圆" pitchFamily="49" charset="-122"/>
              <a:ea typeface="幼圆" pitchFamily="49" charset="-122"/>
            </a:endParaRPr>
          </a:p>
          <a:p>
            <a:pPr eaLnBrk="1" hangingPunct="1">
              <a:lnSpc>
                <a:spcPct val="115000"/>
              </a:lnSpc>
              <a:spcBef>
                <a:spcPct val="5000"/>
              </a:spcBef>
            </a:pPr>
            <a:endParaRPr kumimoji="0" lang="en-US" altLang="zh-CN" sz="2400" b="1" dirty="0">
              <a:latin typeface="幼圆" pitchFamily="49" charset="-122"/>
              <a:ea typeface="幼圆" pitchFamily="49" charset="-122"/>
            </a:endParaRPr>
          </a:p>
          <a:p>
            <a:pPr eaLnBrk="1" hangingPunct="1">
              <a:lnSpc>
                <a:spcPct val="115000"/>
              </a:lnSpc>
              <a:spcBef>
                <a:spcPct val="5000"/>
              </a:spcBef>
            </a:pPr>
            <a:r>
              <a:rPr kumimoji="0" lang="zh-CN" altLang="en-US" sz="2400" b="1" dirty="0" smtClean="0">
                <a:solidFill>
                  <a:srgbClr val="0000FF"/>
                </a:solidFill>
                <a:latin typeface="幼圆" pitchFamily="49" charset="-122"/>
                <a:ea typeface="幼圆" pitchFamily="49" charset="-122"/>
              </a:rPr>
              <a:t>决策树的学习过程为建立这颗决策树的过程</a:t>
            </a:r>
            <a:endParaRPr kumimoji="0" lang="zh-CN" altLang="en-US" sz="2400" b="1" dirty="0">
              <a:solidFill>
                <a:srgbClr val="0000FF"/>
              </a:solidFill>
              <a:latin typeface="幼圆" pitchFamily="49" charset="-122"/>
              <a:ea typeface="幼圆" pitchFamily="49" charset="-122"/>
            </a:endParaRPr>
          </a:p>
          <a:p>
            <a:pPr eaLnBrk="1" hangingPunct="1">
              <a:lnSpc>
                <a:spcPct val="115000"/>
              </a:lnSpc>
              <a:spcBef>
                <a:spcPct val="5000"/>
              </a:spcBef>
            </a:pPr>
            <a:r>
              <a:rPr kumimoji="0" lang="zh-CN" altLang="en-US" sz="2400" b="1" dirty="0">
                <a:latin typeface="幼圆" pitchFamily="49" charset="-122"/>
                <a:ea typeface="幼圆" pitchFamily="49" charset="-122"/>
              </a:rPr>
              <a:t>     </a:t>
            </a:r>
          </a:p>
        </p:txBody>
      </p:sp>
      <p:sp>
        <p:nvSpPr>
          <p:cNvPr id="4" name="标题 1"/>
          <p:cNvSpPr txBox="1">
            <a:spLocks/>
          </p:cNvSpPr>
          <p:nvPr/>
        </p:nvSpPr>
        <p:spPr>
          <a:xfrm>
            <a:off x="457200" y="274638"/>
            <a:ext cx="8229600" cy="1143000"/>
          </a:xfrm>
          <a:prstGeom prst="rect">
            <a:avLst/>
          </a:prstGeom>
        </p:spPr>
        <p:txBody>
          <a:bodyPr/>
          <a:lstStyle>
            <a:lvl1pPr algn="ctr" rtl="0" fontAlgn="base">
              <a:spcBef>
                <a:spcPct val="0"/>
              </a:spcBef>
              <a:spcAft>
                <a:spcPct val="0"/>
              </a:spcAft>
              <a:defRPr sz="4400">
                <a:solidFill>
                  <a:schemeClr val="tx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smtClean="0"/>
              <a:t>决策树学习</a:t>
            </a:r>
            <a:endParaRPr lang="zh-CN" altLang="en-US" dirty="0"/>
          </a:p>
        </p:txBody>
      </p:sp>
    </p:spTree>
    <p:extLst>
      <p:ext uri="{BB962C8B-B14F-4D97-AF65-F5344CB8AC3E}">
        <p14:creationId xmlns:p14="http://schemas.microsoft.com/office/powerpoint/2010/main" val="268722072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80628"/>
            <a:ext cx="8229600" cy="1143000"/>
          </a:xfrm>
        </p:spPr>
        <p:txBody>
          <a:bodyPr/>
          <a:lstStyle/>
          <a:p>
            <a:r>
              <a:rPr lang="zh-CN" altLang="en-US" dirty="0" smtClean="0"/>
              <a:t>决策树学习的通用步骤</a:t>
            </a:r>
            <a:endParaRPr lang="zh-CN" altLang="en-US" dirty="0"/>
          </a:p>
        </p:txBody>
      </p:sp>
      <p:sp>
        <p:nvSpPr>
          <p:cNvPr id="4" name="内容占位符 2"/>
          <p:cNvSpPr>
            <a:spLocks noGrp="1"/>
          </p:cNvSpPr>
          <p:nvPr>
            <p:ph idx="1"/>
          </p:nvPr>
        </p:nvSpPr>
        <p:spPr>
          <a:xfrm>
            <a:off x="467544" y="1448780"/>
            <a:ext cx="8229600" cy="4525963"/>
          </a:xfrm>
        </p:spPr>
        <p:txBody>
          <a:bodyPr/>
          <a:lstStyle/>
          <a:p>
            <a:pPr>
              <a:buNone/>
            </a:pPr>
            <a:r>
              <a:rPr lang="en-US" altLang="zh-CN" sz="2400" dirty="0" smtClean="0">
                <a:solidFill>
                  <a:srgbClr val="0000FF"/>
                </a:solidFill>
                <a:latin typeface="Times New Roman" pitchFamily="18" charset="0"/>
                <a:cs typeface="Times New Roman" pitchFamily="18" charset="0"/>
              </a:rPr>
              <a:t>Top-down divide-and-conquer learning procedure:</a:t>
            </a:r>
          </a:p>
          <a:p>
            <a:pPr marL="914400" lvl="1" indent="-457200">
              <a:spcBef>
                <a:spcPts val="1200"/>
              </a:spcBef>
              <a:buFont typeface="+mj-lt"/>
              <a:buAutoNum type="arabicPeriod"/>
            </a:pPr>
            <a:r>
              <a:rPr lang="en-US" altLang="zh-CN" sz="1800" dirty="0" smtClean="0">
                <a:latin typeface="Times New Roman" pitchFamily="18" charset="0"/>
                <a:cs typeface="Times New Roman" pitchFamily="18" charset="0"/>
              </a:rPr>
              <a:t>Construct  a root node which contains the whole data set</a:t>
            </a:r>
          </a:p>
          <a:p>
            <a:pPr marL="914400" lvl="1" indent="-457200">
              <a:spcBef>
                <a:spcPts val="1200"/>
              </a:spcBef>
              <a:buFont typeface="+mj-lt"/>
              <a:buAutoNum type="arabicPeriod"/>
            </a:pPr>
            <a:r>
              <a:rPr lang="en-US" altLang="zh-CN" sz="1800" dirty="0" smtClean="0">
                <a:latin typeface="Times New Roman" pitchFamily="18" charset="0"/>
                <a:cs typeface="Times New Roman" pitchFamily="18" charset="0"/>
              </a:rPr>
              <a:t>Selecting an attribute that benefit the task most according to some criterion computed using the data within the current node (e.g., </a:t>
            </a:r>
            <a:r>
              <a:rPr lang="en-US" altLang="zh-CN" sz="1800" dirty="0" err="1" smtClean="0">
                <a:latin typeface="Times New Roman" pitchFamily="18" charset="0"/>
                <a:cs typeface="Times New Roman" pitchFamily="18" charset="0"/>
              </a:rPr>
              <a:t>gini</a:t>
            </a:r>
            <a:r>
              <a:rPr lang="en-US" altLang="zh-CN" sz="1800" dirty="0" smtClean="0">
                <a:latin typeface="Times New Roman" pitchFamily="18" charset="0"/>
                <a:cs typeface="Times New Roman" pitchFamily="18" charset="0"/>
              </a:rPr>
              <a:t> index for CART and </a:t>
            </a:r>
            <a:r>
              <a:rPr lang="en-US" altLang="zh-CN" sz="1800" dirty="0" err="1" smtClean="0">
                <a:latin typeface="Times New Roman" pitchFamily="18" charset="0"/>
                <a:cs typeface="Times New Roman" pitchFamily="18" charset="0"/>
              </a:rPr>
              <a:t>GainRatio</a:t>
            </a:r>
            <a:r>
              <a:rPr lang="en-US" altLang="zh-CN" sz="1800" dirty="0" smtClean="0">
                <a:latin typeface="Times New Roman" pitchFamily="18" charset="0"/>
                <a:cs typeface="Times New Roman" pitchFamily="18" charset="0"/>
              </a:rPr>
              <a:t> for C4.5)</a:t>
            </a:r>
          </a:p>
          <a:p>
            <a:pPr marL="914400" lvl="1" indent="-457200">
              <a:spcBef>
                <a:spcPts val="1200"/>
              </a:spcBef>
              <a:buFont typeface="+mj-lt"/>
              <a:buAutoNum type="arabicPeriod"/>
            </a:pPr>
            <a:r>
              <a:rPr lang="en-US" altLang="zh-CN" sz="1800" dirty="0" smtClean="0">
                <a:latin typeface="Times New Roman" pitchFamily="18" charset="0"/>
                <a:cs typeface="Times New Roman" pitchFamily="18" charset="0"/>
              </a:rPr>
              <a:t>Split the examples of the current node into different subsets based on values of the selected attributes</a:t>
            </a:r>
          </a:p>
          <a:p>
            <a:pPr marL="914400" lvl="1" indent="-457200">
              <a:spcBef>
                <a:spcPts val="1200"/>
              </a:spcBef>
              <a:buFont typeface="+mj-lt"/>
              <a:buAutoNum type="arabicPeriod"/>
            </a:pPr>
            <a:r>
              <a:rPr lang="en-US" altLang="zh-CN" sz="1800" dirty="0" smtClean="0">
                <a:latin typeface="Times New Roman" pitchFamily="18" charset="0"/>
                <a:cs typeface="Times New Roman" pitchFamily="18" charset="0"/>
              </a:rPr>
              <a:t>Create a new node as a child of the current node for each subset and passes the examples in the subset to the node</a:t>
            </a:r>
          </a:p>
          <a:p>
            <a:pPr marL="914400" lvl="1" indent="-457200">
              <a:spcBef>
                <a:spcPts val="1200"/>
              </a:spcBef>
              <a:buFont typeface="+mj-lt"/>
              <a:buAutoNum type="arabicPeriod"/>
            </a:pPr>
            <a:r>
              <a:rPr lang="en-US" altLang="zh-CN" sz="1800" dirty="0" smtClean="0">
                <a:latin typeface="Times New Roman" pitchFamily="18" charset="0"/>
                <a:cs typeface="Times New Roman" pitchFamily="18" charset="0"/>
              </a:rPr>
              <a:t>Recursively repeat step 2~5 until some stopping criterion is met (e.g., </a:t>
            </a:r>
            <a:r>
              <a:rPr lang="en-US" altLang="zh-CN" sz="1800" dirty="0" err="1" smtClean="0">
                <a:latin typeface="Times New Roman" pitchFamily="18" charset="0"/>
                <a:cs typeface="Times New Roman" pitchFamily="18" charset="0"/>
              </a:rPr>
              <a:t>minNumPts</a:t>
            </a:r>
            <a:r>
              <a:rPr lang="en-US" altLang="zh-CN" sz="1800" dirty="0" smtClean="0">
                <a:latin typeface="Times New Roman" pitchFamily="18" charset="0"/>
                <a:cs typeface="Times New Roman" pitchFamily="18" charset="0"/>
              </a:rPr>
              <a:t>, predictive ability)</a:t>
            </a:r>
          </a:p>
          <a:p>
            <a:pPr marL="914400" lvl="1" indent="-457200">
              <a:spcBef>
                <a:spcPts val="1200"/>
              </a:spcBef>
              <a:buFont typeface="+mj-lt"/>
              <a:buAutoNum type="arabicPeriod"/>
            </a:pPr>
            <a:r>
              <a:rPr lang="en-US" altLang="zh-CN" sz="1800" dirty="0" smtClean="0">
                <a:latin typeface="Times New Roman" pitchFamily="18" charset="0"/>
                <a:cs typeface="Times New Roman" pitchFamily="18" charset="0"/>
              </a:rPr>
              <a:t>Pruning of the tree is usually required to avoid </a:t>
            </a:r>
            <a:r>
              <a:rPr lang="en-US" altLang="zh-CN" sz="1800" dirty="0" err="1" smtClean="0">
                <a:latin typeface="Times New Roman" pitchFamily="18" charset="0"/>
                <a:cs typeface="Times New Roman" pitchFamily="18" charset="0"/>
              </a:rPr>
              <a:t>overfitting</a:t>
            </a:r>
            <a:endParaRPr lang="en-US" altLang="zh-CN" sz="1800" dirty="0" smtClean="0">
              <a:latin typeface="Times New Roman" pitchFamily="18" charset="0"/>
              <a:cs typeface="Times New Roman" pitchFamily="18" charset="0"/>
            </a:endParaRPr>
          </a:p>
          <a:p>
            <a:pPr lvl="1"/>
            <a:endParaRPr lang="en-US" altLang="zh-CN" dirty="0" smtClean="0">
              <a:latin typeface="Times New Roman" pitchFamily="18" charset="0"/>
              <a:cs typeface="Times New Roman" pitchFamily="18" charset="0"/>
            </a:endParaRPr>
          </a:p>
        </p:txBody>
      </p:sp>
      <p:sp>
        <p:nvSpPr>
          <p:cNvPr id="5" name="TextBox 4"/>
          <p:cNvSpPr txBox="1"/>
          <p:nvPr/>
        </p:nvSpPr>
        <p:spPr>
          <a:xfrm>
            <a:off x="1000100" y="6186564"/>
            <a:ext cx="7429552" cy="400110"/>
          </a:xfrm>
          <a:prstGeom prst="rect">
            <a:avLst/>
          </a:prstGeom>
          <a:noFill/>
        </p:spPr>
        <p:txBody>
          <a:bodyPr wrap="square" rtlCol="0">
            <a:spAutoFit/>
          </a:bodyPr>
          <a:lstStyle/>
          <a:p>
            <a:r>
              <a:rPr lang="en-US" altLang="zh-CN" sz="2000" b="1" i="1" dirty="0" smtClean="0">
                <a:solidFill>
                  <a:srgbClr val="00B050"/>
                </a:solidFill>
                <a:latin typeface="Palatino Linotype" pitchFamily="18" charset="0"/>
              </a:rPr>
              <a:t>Popular tree learning algorithms include ID3, C4.5, CART, …</a:t>
            </a:r>
            <a:endParaRPr lang="zh-CN" altLang="en-US" sz="2000" b="1" i="1" dirty="0">
              <a:solidFill>
                <a:srgbClr val="00B050"/>
              </a:solidFill>
              <a:latin typeface="Palatino Linotype" pitchFamily="18" charset="0"/>
            </a:endParaRPr>
          </a:p>
        </p:txBody>
      </p:sp>
    </p:spTree>
    <p:extLst>
      <p:ext uri="{BB962C8B-B14F-4D97-AF65-F5344CB8AC3E}">
        <p14:creationId xmlns:p14="http://schemas.microsoft.com/office/powerpoint/2010/main" val="74622384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31540" y="80628"/>
            <a:ext cx="8229600" cy="1143000"/>
          </a:xfrm>
        </p:spPr>
        <p:txBody>
          <a:bodyPr/>
          <a:lstStyle/>
          <a:p>
            <a:r>
              <a:rPr lang="zh-CN" altLang="en-US" b="1" dirty="0" smtClean="0"/>
              <a:t>本章内容</a:t>
            </a:r>
            <a:endParaRPr lang="zh-CN" altLang="en-US" b="1" dirty="0"/>
          </a:p>
        </p:txBody>
      </p:sp>
      <p:sp>
        <p:nvSpPr>
          <p:cNvPr id="4" name="灯片编号占位符 3"/>
          <p:cNvSpPr>
            <a:spLocks noGrp="1"/>
          </p:cNvSpPr>
          <p:nvPr>
            <p:ph type="sldNum" sz="quarter" idx="12"/>
          </p:nvPr>
        </p:nvSpPr>
        <p:spPr/>
        <p:txBody>
          <a:bodyPr/>
          <a:lstStyle/>
          <a:p>
            <a:fld id="{00B0F3DC-E6CF-48F7-934A-F431FB508C34}" type="slidenum">
              <a:rPr lang="en-US" altLang="zh-CN" smtClean="0"/>
              <a:pPr/>
              <a:t>2</a:t>
            </a:fld>
            <a:endParaRPr lang="en-US" altLang="zh-CN"/>
          </a:p>
        </p:txBody>
      </p:sp>
      <p:sp>
        <p:nvSpPr>
          <p:cNvPr id="5" name="Text Box 6"/>
          <p:cNvSpPr txBox="1">
            <a:spLocks noGrp="1" noChangeArrowheads="1"/>
          </p:cNvSpPr>
          <p:nvPr>
            <p:ph idx="1"/>
          </p:nvPr>
        </p:nvSpPr>
        <p:spPr bwMode="auto">
          <a:xfrm>
            <a:off x="1547664" y="2276872"/>
            <a:ext cx="6552728" cy="2939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50000"/>
              </a:spcBef>
            </a:pPr>
            <a:r>
              <a:rPr lang="zh-CN" altLang="en-US" dirty="0">
                <a:latin typeface="Times New Roman" pitchFamily="18" charset="0"/>
              </a:rPr>
              <a:t>机器学习的基本概念</a:t>
            </a:r>
          </a:p>
          <a:p>
            <a:pPr>
              <a:lnSpc>
                <a:spcPct val="150000"/>
              </a:lnSpc>
              <a:spcBef>
                <a:spcPct val="50000"/>
              </a:spcBef>
            </a:pPr>
            <a:r>
              <a:rPr lang="zh-CN" altLang="en-US" dirty="0" smtClean="0">
                <a:latin typeface="Times New Roman" pitchFamily="18" charset="0"/>
              </a:rPr>
              <a:t>归纳学习</a:t>
            </a:r>
            <a:endParaRPr lang="en-US" altLang="zh-CN" dirty="0" smtClean="0">
              <a:latin typeface="Times New Roman" pitchFamily="18" charset="0"/>
            </a:endParaRPr>
          </a:p>
          <a:p>
            <a:pPr lvl="1">
              <a:lnSpc>
                <a:spcPct val="150000"/>
              </a:lnSpc>
              <a:spcBef>
                <a:spcPct val="50000"/>
              </a:spcBef>
            </a:pPr>
            <a:r>
              <a:rPr lang="zh-CN" altLang="en-US" dirty="0" smtClean="0">
                <a:latin typeface="Times New Roman" pitchFamily="18" charset="0"/>
              </a:rPr>
              <a:t>符号主义</a:t>
            </a:r>
            <a:endParaRPr lang="en-US" altLang="zh-CN" dirty="0" smtClean="0">
              <a:latin typeface="Times New Roman" pitchFamily="18" charset="0"/>
            </a:endParaRPr>
          </a:p>
          <a:p>
            <a:pPr lvl="1">
              <a:lnSpc>
                <a:spcPct val="150000"/>
              </a:lnSpc>
              <a:spcBef>
                <a:spcPct val="50000"/>
              </a:spcBef>
            </a:pPr>
            <a:r>
              <a:rPr lang="zh-CN" altLang="en-US" dirty="0" smtClean="0">
                <a:latin typeface="Times New Roman" pitchFamily="18" charset="0"/>
              </a:rPr>
              <a:t>连接主义</a:t>
            </a:r>
            <a:endParaRPr lang="zh-CN" altLang="en-US" dirty="0">
              <a:latin typeface="Times New Roman" pitchFamily="18" charset="0"/>
            </a:endParaRPr>
          </a:p>
        </p:txBody>
      </p:sp>
    </p:spTree>
    <p:extLst>
      <p:ext uri="{BB962C8B-B14F-4D97-AF65-F5344CB8AC3E}">
        <p14:creationId xmlns:p14="http://schemas.microsoft.com/office/powerpoint/2010/main" val="65696474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39198" y="0"/>
            <a:ext cx="8229600" cy="1143000"/>
          </a:xfrm>
        </p:spPr>
        <p:txBody>
          <a:bodyPr/>
          <a:lstStyle/>
          <a:p>
            <a:r>
              <a:rPr lang="zh-CN" altLang="en-US" dirty="0" smtClean="0"/>
              <a:t>如何划分</a:t>
            </a:r>
            <a:endParaRPr lang="zh-CN" altLang="en-US" dirty="0"/>
          </a:p>
        </p:txBody>
      </p:sp>
      <p:sp>
        <p:nvSpPr>
          <p:cNvPr id="3" name="内容占位符 2"/>
          <p:cNvSpPr>
            <a:spLocks noGrp="1"/>
          </p:cNvSpPr>
          <p:nvPr>
            <p:ph idx="1"/>
          </p:nvPr>
        </p:nvSpPr>
        <p:spPr>
          <a:xfrm>
            <a:off x="439198" y="1268760"/>
            <a:ext cx="8229600" cy="4525963"/>
          </a:xfrm>
        </p:spPr>
        <p:txBody>
          <a:bodyPr/>
          <a:lstStyle/>
          <a:p>
            <a:r>
              <a:rPr lang="zh-CN" altLang="en-US" dirty="0" smtClean="0"/>
              <a:t>目标： </a:t>
            </a:r>
            <a:r>
              <a:rPr lang="zh-CN" altLang="en-US" dirty="0" smtClean="0">
                <a:solidFill>
                  <a:srgbClr val="0000FF"/>
                </a:solidFill>
              </a:rPr>
              <a:t>尽可能的使得划分后的样本</a:t>
            </a:r>
            <a:r>
              <a:rPr lang="zh-CN" altLang="en-US" dirty="0" smtClean="0">
                <a:solidFill>
                  <a:srgbClr val="FF0000"/>
                </a:solidFill>
              </a:rPr>
              <a:t>“纯”</a:t>
            </a:r>
            <a:endParaRPr lang="en-US" altLang="zh-CN" dirty="0" smtClean="0">
              <a:solidFill>
                <a:srgbClr val="FF0000"/>
              </a:solidFill>
            </a:endParaRPr>
          </a:p>
          <a:p>
            <a:endParaRPr lang="en-US" altLang="zh-CN" sz="900" dirty="0">
              <a:solidFill>
                <a:srgbClr val="FF0000"/>
              </a:solidFill>
            </a:endParaRPr>
          </a:p>
          <a:p>
            <a:r>
              <a:rPr lang="zh-CN" altLang="en-US" dirty="0" smtClean="0"/>
              <a:t>如何度量纯： </a:t>
            </a:r>
            <a:r>
              <a:rPr lang="zh-CN" altLang="en-US" dirty="0" smtClean="0">
                <a:solidFill>
                  <a:srgbClr val="FF0000"/>
                </a:solidFill>
              </a:rPr>
              <a:t>信息熵  （</a:t>
            </a:r>
            <a:r>
              <a:rPr lang="en-US" altLang="zh-CN" dirty="0" smtClean="0">
                <a:solidFill>
                  <a:srgbClr val="FF0000"/>
                </a:solidFill>
              </a:rPr>
              <a:t>ID3</a:t>
            </a:r>
            <a:r>
              <a:rPr lang="zh-CN" altLang="en-US" dirty="0" smtClean="0">
                <a:solidFill>
                  <a:srgbClr val="FF0000"/>
                </a:solidFill>
              </a:rPr>
              <a:t>）</a:t>
            </a:r>
            <a:endParaRPr lang="en-US" altLang="zh-CN" dirty="0" smtClean="0">
              <a:solidFill>
                <a:srgbClr val="FF0000"/>
              </a:solidFill>
            </a:endParaRPr>
          </a:p>
          <a:p>
            <a:endParaRPr lang="en-US" altLang="zh-CN" dirty="0">
              <a:solidFill>
                <a:srgbClr val="FF0000"/>
              </a:solidFill>
            </a:endParaRPr>
          </a:p>
          <a:p>
            <a:endParaRPr lang="en-US" altLang="zh-CN" dirty="0" smtClean="0">
              <a:solidFill>
                <a:srgbClr val="FF0000"/>
              </a:solidFill>
            </a:endParaRPr>
          </a:p>
          <a:p>
            <a:endParaRPr lang="en-US" altLang="zh-CN" dirty="0">
              <a:solidFill>
                <a:srgbClr val="FF0000"/>
              </a:solidFill>
            </a:endParaRPr>
          </a:p>
          <a:p>
            <a:endParaRPr lang="en-US" altLang="zh-CN" dirty="0" smtClean="0">
              <a:solidFill>
                <a:srgbClr val="FF0000"/>
              </a:solidFill>
            </a:endParaRPr>
          </a:p>
          <a:p>
            <a:endParaRPr lang="en-US" altLang="zh-CN" sz="2000" dirty="0">
              <a:solidFill>
                <a:srgbClr val="FF0000"/>
              </a:solidFill>
            </a:endParaRPr>
          </a:p>
          <a:p>
            <a:r>
              <a:rPr lang="zh-CN" altLang="en-US" dirty="0" smtClean="0">
                <a:solidFill>
                  <a:srgbClr val="FF66CC"/>
                </a:solidFill>
                <a:effectLst>
                  <a:outerShdw blurRad="38100" dist="38100" dir="2700000" algn="tl">
                    <a:srgbClr val="000000">
                      <a:alpha val="43137"/>
                    </a:srgbClr>
                  </a:outerShdw>
                </a:effectLst>
              </a:rPr>
              <a:t>最好的划分： 通过一个划分使得原来不纯的样本集在划分后变得更纯</a:t>
            </a:r>
            <a:endParaRPr lang="en-US" altLang="zh-CN" dirty="0" smtClean="0">
              <a:solidFill>
                <a:srgbClr val="FF66CC"/>
              </a:solidFill>
              <a:effectLst>
                <a:outerShdw blurRad="38100" dist="38100" dir="2700000" algn="tl">
                  <a:srgbClr val="000000">
                    <a:alpha val="43137"/>
                  </a:srgbClr>
                </a:outerShdw>
              </a:effectLst>
            </a:endParaRPr>
          </a:p>
          <a:p>
            <a:pPr lvl="1"/>
            <a:r>
              <a:rPr lang="zh-CN" altLang="en-US" dirty="0" smtClean="0">
                <a:solidFill>
                  <a:srgbClr val="7030A0"/>
                </a:solidFill>
                <a:effectLst>
                  <a:outerShdw blurRad="38100" dist="38100" dir="2700000" algn="tl">
                    <a:srgbClr val="000000">
                      <a:alpha val="43137"/>
                    </a:srgbClr>
                  </a:outerShdw>
                </a:effectLst>
              </a:rPr>
              <a:t>划分后熵要变得很小 </a:t>
            </a:r>
            <a:r>
              <a:rPr lang="en-US" altLang="zh-CN" dirty="0" smtClean="0">
                <a:solidFill>
                  <a:srgbClr val="7030A0"/>
                </a:solidFill>
                <a:effectLst>
                  <a:outerShdw blurRad="38100" dist="38100" dir="2700000" algn="tl">
                    <a:srgbClr val="000000">
                      <a:alpha val="43137"/>
                    </a:srgbClr>
                  </a:outerShdw>
                </a:effectLst>
                <a:sym typeface="Wingdings" pitchFamily="2" charset="2"/>
              </a:rPr>
              <a:t> </a:t>
            </a:r>
            <a:r>
              <a:rPr lang="zh-CN" altLang="en-US" dirty="0" smtClean="0">
                <a:solidFill>
                  <a:srgbClr val="7030A0"/>
                </a:solidFill>
                <a:effectLst>
                  <a:outerShdw blurRad="38100" dist="38100" dir="2700000" algn="tl">
                    <a:srgbClr val="000000">
                      <a:alpha val="43137"/>
                    </a:srgbClr>
                  </a:outerShdw>
                </a:effectLst>
                <a:sym typeface="Wingdings" pitchFamily="2" charset="2"/>
              </a:rPr>
              <a:t>划分前后熵变化最大</a:t>
            </a:r>
            <a:endParaRPr lang="en-US" altLang="zh-CN" dirty="0" smtClean="0">
              <a:solidFill>
                <a:srgbClr val="7030A0"/>
              </a:solidFill>
              <a:effectLst>
                <a:outerShdw blurRad="38100" dist="38100" dir="2700000" algn="tl">
                  <a:srgbClr val="000000">
                    <a:alpha val="43137"/>
                  </a:srgbClr>
                </a:outerShdw>
              </a:effectLst>
              <a:sym typeface="Wingdings" pitchFamily="2" charset="2"/>
            </a:endParaRPr>
          </a:p>
          <a:p>
            <a:pPr lvl="1"/>
            <a:r>
              <a:rPr lang="zh-CN" altLang="en-US" dirty="0" smtClean="0">
                <a:solidFill>
                  <a:srgbClr val="7030A0"/>
                </a:solidFill>
                <a:effectLst>
                  <a:outerShdw blurRad="38100" dist="38100" dir="2700000" algn="tl">
                    <a:srgbClr val="000000">
                      <a:alpha val="43137"/>
                    </a:srgbClr>
                  </a:outerShdw>
                </a:effectLst>
                <a:sym typeface="Wingdings" pitchFamily="2" charset="2"/>
              </a:rPr>
              <a:t>前后的熵变化量成为“信息增益”</a:t>
            </a:r>
            <a:endParaRPr lang="zh-CN" altLang="en-US" dirty="0">
              <a:solidFill>
                <a:srgbClr val="7030A0"/>
              </a:solidFill>
              <a:effectLst>
                <a:outerShdw blurRad="38100" dist="38100" dir="2700000" algn="tl">
                  <a:srgbClr val="000000">
                    <a:alpha val="43137"/>
                  </a:srgbClr>
                </a:outerShdw>
              </a:effectLst>
            </a:endParaRPr>
          </a:p>
        </p:txBody>
      </p:sp>
      <p:sp>
        <p:nvSpPr>
          <p:cNvPr id="4" name="灯片编号占位符 3"/>
          <p:cNvSpPr>
            <a:spLocks noGrp="1"/>
          </p:cNvSpPr>
          <p:nvPr>
            <p:ph type="sldNum" sz="quarter" idx="12"/>
          </p:nvPr>
        </p:nvSpPr>
        <p:spPr/>
        <p:txBody>
          <a:bodyPr/>
          <a:lstStyle/>
          <a:p>
            <a:fld id="{909146ED-F82D-4325-8D84-FFEC60261B23}" type="slidenum">
              <a:rPr lang="en-US" altLang="zh-CN" smtClean="0"/>
              <a:pPr/>
              <a:t>20</a:t>
            </a:fld>
            <a:endParaRPr lang="en-US" altLang="zh-CN"/>
          </a:p>
        </p:txBody>
      </p:sp>
      <p:graphicFrame>
        <p:nvGraphicFramePr>
          <p:cNvPr id="5" name="对象 4"/>
          <p:cNvGraphicFramePr>
            <a:graphicFrameLocks noChangeAspect="1"/>
          </p:cNvGraphicFramePr>
          <p:nvPr>
            <p:extLst>
              <p:ext uri="{D42A27DB-BD31-4B8C-83A1-F6EECF244321}">
                <p14:modId xmlns:p14="http://schemas.microsoft.com/office/powerpoint/2010/main" val="3908493944"/>
              </p:ext>
            </p:extLst>
          </p:nvPr>
        </p:nvGraphicFramePr>
        <p:xfrm>
          <a:off x="2344954" y="2420888"/>
          <a:ext cx="4422775" cy="873125"/>
        </p:xfrm>
        <a:graphic>
          <a:graphicData uri="http://schemas.openxmlformats.org/presentationml/2006/ole">
            <mc:AlternateContent xmlns:mc="http://schemas.openxmlformats.org/markup-compatibility/2006">
              <mc:Choice xmlns:v="urn:schemas-microsoft-com:vml" Requires="v">
                <p:oleObj spid="_x0000_s793675" name="公式" r:id="rId3" imgW="2171520" imgH="431640" progId="Equation.3">
                  <p:embed/>
                </p:oleObj>
              </mc:Choice>
              <mc:Fallback>
                <p:oleObj name="公式" r:id="rId3" imgW="2171520" imgH="431640" progId="Equation.3">
                  <p:embed/>
                  <p:pic>
                    <p:nvPicPr>
                      <p:cNvPr id="0" name="Object 6"/>
                      <p:cNvPicPr>
                        <a:picLocks noChangeAspect="1" noChangeArrowheads="1"/>
                      </p:cNvPicPr>
                      <p:nvPr/>
                    </p:nvPicPr>
                    <p:blipFill>
                      <a:blip r:embed="rId4"/>
                      <a:srcRect/>
                      <a:stretch>
                        <a:fillRect/>
                      </a:stretch>
                    </p:blipFill>
                    <p:spPr bwMode="auto">
                      <a:xfrm>
                        <a:off x="2344954" y="2420888"/>
                        <a:ext cx="4422775" cy="87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5"/>
          <p:cNvSpPr txBox="1"/>
          <p:nvPr/>
        </p:nvSpPr>
        <p:spPr>
          <a:xfrm>
            <a:off x="1153964" y="3392996"/>
            <a:ext cx="6804756" cy="729430"/>
          </a:xfrm>
          <a:prstGeom prst="rect">
            <a:avLst/>
          </a:prstGeom>
          <a:noFill/>
        </p:spPr>
        <p:txBody>
          <a:bodyPr wrap="square" rtlCol="0">
            <a:spAutoFit/>
          </a:bodyPr>
          <a:lstStyle/>
          <a:p>
            <a:r>
              <a:rPr lang="zh-CN" altLang="en-US" b="1" dirty="0" smtClean="0">
                <a:solidFill>
                  <a:srgbClr val="0000FF"/>
                </a:solidFill>
                <a:latin typeface="幼圆" pitchFamily="49" charset="-122"/>
                <a:ea typeface="幼圆" pitchFamily="49" charset="-122"/>
              </a:rPr>
              <a:t>度量描述清楚一些内容（类别信息），需要表达是多少信息。</a:t>
            </a:r>
            <a:endParaRPr lang="en-US" altLang="zh-CN" b="1" dirty="0" smtClean="0">
              <a:solidFill>
                <a:srgbClr val="0000FF"/>
              </a:solidFill>
              <a:latin typeface="幼圆" pitchFamily="49" charset="-122"/>
              <a:ea typeface="幼圆" pitchFamily="49" charset="-122"/>
            </a:endParaRPr>
          </a:p>
          <a:p>
            <a:r>
              <a:rPr lang="zh-CN" altLang="en-US" b="1" dirty="0" smtClean="0">
                <a:solidFill>
                  <a:srgbClr val="FF0000"/>
                </a:solidFill>
                <a:latin typeface="幼圆" pitchFamily="49" charset="-122"/>
                <a:ea typeface="幼圆" pitchFamily="49" charset="-122"/>
              </a:rPr>
              <a:t>类别越纯，熵越小，否则，熵越大</a:t>
            </a:r>
            <a:endParaRPr lang="zh-CN" altLang="en-US" b="1" dirty="0">
              <a:solidFill>
                <a:srgbClr val="FF0000"/>
              </a:solidFill>
              <a:latin typeface="幼圆" pitchFamily="49" charset="-122"/>
              <a:ea typeface="幼圆" pitchFamily="49" charset="-122"/>
            </a:endParaRPr>
          </a:p>
        </p:txBody>
      </p:sp>
    </p:spTree>
    <p:extLst>
      <p:ext uri="{BB962C8B-B14F-4D97-AF65-F5344CB8AC3E}">
        <p14:creationId xmlns:p14="http://schemas.microsoft.com/office/powerpoint/2010/main" val="322617319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如何计算</a:t>
            </a:r>
            <a:endParaRPr lang="zh-CN" altLang="en-US" dirty="0"/>
          </a:p>
        </p:txBody>
      </p:sp>
      <p:sp>
        <p:nvSpPr>
          <p:cNvPr id="4" name="灯片编号占位符 3"/>
          <p:cNvSpPr>
            <a:spLocks noGrp="1"/>
          </p:cNvSpPr>
          <p:nvPr>
            <p:ph type="sldNum" sz="quarter" idx="12"/>
          </p:nvPr>
        </p:nvSpPr>
        <p:spPr/>
        <p:txBody>
          <a:bodyPr/>
          <a:lstStyle/>
          <a:p>
            <a:fld id="{909146ED-F82D-4325-8D84-FFEC60261B23}" type="slidenum">
              <a:rPr lang="en-US" altLang="zh-CN" smtClean="0"/>
              <a:pPr/>
              <a:t>21</a:t>
            </a:fld>
            <a:endParaRPr lang="en-US" altLang="zh-CN"/>
          </a:p>
        </p:txBody>
      </p:sp>
      <p:pic>
        <p:nvPicPr>
          <p:cNvPr id="5" name="Picture 5"/>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043608" y="1422376"/>
            <a:ext cx="3929063" cy="714380"/>
          </a:xfrm>
          <a:prstGeom prst="rect">
            <a:avLst/>
          </a:prstGeom>
          <a:noFill/>
          <a:ln w="9525">
            <a:noFill/>
            <a:miter lim="800000"/>
            <a:headEnd/>
            <a:tailEnd/>
          </a:ln>
        </p:spPr>
      </p:pic>
      <p:pic>
        <p:nvPicPr>
          <p:cNvPr id="6"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07504" y="2348880"/>
            <a:ext cx="7572396" cy="3858423"/>
          </a:xfrm>
          <a:prstGeom prst="rect">
            <a:avLst/>
          </a:prstGeom>
          <a:noFill/>
          <a:ln w="9525">
            <a:noFill/>
            <a:miter lim="800000"/>
            <a:headEnd/>
            <a:tailEnd/>
          </a:ln>
        </p:spPr>
      </p:pic>
    </p:spTree>
    <p:extLst>
      <p:ext uri="{BB962C8B-B14F-4D97-AF65-F5344CB8AC3E}">
        <p14:creationId xmlns:p14="http://schemas.microsoft.com/office/powerpoint/2010/main" val="368203273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9750" y="1808163"/>
            <a:ext cx="8172450" cy="436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spcBef>
                <a:spcPct val="15000"/>
              </a:spcBef>
            </a:pPr>
            <a:r>
              <a:rPr kumimoji="0" lang="zh-CN" altLang="en-US" sz="2100" b="1" dirty="0" smtClean="0">
                <a:solidFill>
                  <a:srgbClr val="0000CC"/>
                </a:solidFill>
                <a:latin typeface="仿宋_GB2312" pitchFamily="49" charset="-122"/>
                <a:ea typeface="仿宋_GB2312" pitchFamily="49" charset="-122"/>
              </a:rPr>
              <a:t>用</a:t>
            </a:r>
            <a:r>
              <a:rPr kumimoji="0" lang="en-US" altLang="zh-CN" sz="2100" b="1" dirty="0">
                <a:solidFill>
                  <a:srgbClr val="0000CC"/>
                </a:solidFill>
                <a:latin typeface="仿宋_GB2312" pitchFamily="49" charset="-122"/>
                <a:ea typeface="仿宋_GB2312" pitchFamily="49" charset="-122"/>
              </a:rPr>
              <a:t>ID3</a:t>
            </a:r>
            <a:r>
              <a:rPr kumimoji="0" lang="zh-CN" altLang="en-US" sz="2100" b="1" dirty="0">
                <a:solidFill>
                  <a:srgbClr val="0000CC"/>
                </a:solidFill>
                <a:latin typeface="仿宋_GB2312" pitchFamily="49" charset="-122"/>
                <a:ea typeface="仿宋_GB2312" pitchFamily="49" charset="-122"/>
              </a:rPr>
              <a:t>算法完成下述学生选课的例子</a:t>
            </a:r>
          </a:p>
          <a:p>
            <a:pPr eaLnBrk="1" hangingPunct="1">
              <a:lnSpc>
                <a:spcPct val="120000"/>
              </a:lnSpc>
              <a:spcBef>
                <a:spcPct val="15000"/>
              </a:spcBef>
            </a:pPr>
            <a:r>
              <a:rPr kumimoji="0" lang="zh-CN" altLang="en-US" sz="2100" b="1" dirty="0">
                <a:solidFill>
                  <a:srgbClr val="0000CC"/>
                </a:solidFill>
                <a:latin typeface="仿宋_GB2312" pitchFamily="49" charset="-122"/>
                <a:ea typeface="仿宋_GB2312" pitchFamily="49" charset="-122"/>
              </a:rPr>
              <a:t>    假设将决策</a:t>
            </a:r>
            <a:r>
              <a:rPr kumimoji="0" lang="en-US" altLang="zh-CN" sz="2100" b="1" dirty="0">
                <a:solidFill>
                  <a:srgbClr val="0000CC"/>
                </a:solidFill>
                <a:latin typeface="仿宋_GB2312" pitchFamily="49" charset="-122"/>
                <a:ea typeface="仿宋_GB2312" pitchFamily="49" charset="-122"/>
              </a:rPr>
              <a:t>y</a:t>
            </a:r>
            <a:r>
              <a:rPr kumimoji="0" lang="zh-CN" altLang="en-US" sz="2100" b="1" dirty="0">
                <a:solidFill>
                  <a:srgbClr val="0000CC"/>
                </a:solidFill>
                <a:latin typeface="仿宋_GB2312" pitchFamily="49" charset="-122"/>
                <a:ea typeface="仿宋_GB2312" pitchFamily="49" charset="-122"/>
              </a:rPr>
              <a:t>分为以下３类：</a:t>
            </a:r>
          </a:p>
          <a:p>
            <a:pPr eaLnBrk="1" hangingPunct="1">
              <a:lnSpc>
                <a:spcPct val="120000"/>
              </a:lnSpc>
              <a:spcBef>
                <a:spcPct val="15000"/>
              </a:spcBef>
            </a:pPr>
            <a:r>
              <a:rPr kumimoji="0" lang="zh-CN" altLang="en-US" sz="2100" b="1" dirty="0">
                <a:solidFill>
                  <a:srgbClr val="0000CC"/>
                </a:solidFill>
                <a:latin typeface="仿宋_GB2312" pitchFamily="49" charset="-122"/>
                <a:ea typeface="仿宋_GB2312" pitchFamily="49" charset="-122"/>
              </a:rPr>
              <a:t>    </a:t>
            </a:r>
            <a:r>
              <a:rPr kumimoji="0" lang="en-US" altLang="zh-CN" sz="2100" b="1" dirty="0">
                <a:solidFill>
                  <a:srgbClr val="0000CC"/>
                </a:solidFill>
                <a:latin typeface="仿宋_GB2312" pitchFamily="49" charset="-122"/>
                <a:ea typeface="仿宋_GB2312" pitchFamily="49" charset="-122"/>
              </a:rPr>
              <a:t>y</a:t>
            </a:r>
            <a:r>
              <a:rPr kumimoji="0" lang="en-US" altLang="zh-CN" sz="2100" b="1" baseline="-25000" dirty="0">
                <a:solidFill>
                  <a:srgbClr val="0000CC"/>
                </a:solidFill>
                <a:latin typeface="仿宋_GB2312" pitchFamily="49" charset="-122"/>
                <a:ea typeface="仿宋_GB2312" pitchFamily="49" charset="-122"/>
              </a:rPr>
              <a:t>1</a:t>
            </a:r>
            <a:r>
              <a:rPr kumimoji="0" lang="zh-CN" altLang="en-US" sz="2100" b="1" dirty="0">
                <a:solidFill>
                  <a:srgbClr val="0000CC"/>
                </a:solidFill>
                <a:latin typeface="仿宋_GB2312" pitchFamily="49" charset="-122"/>
                <a:ea typeface="仿宋_GB2312" pitchFamily="49" charset="-122"/>
              </a:rPr>
              <a:t>：必修</a:t>
            </a:r>
            <a:r>
              <a:rPr kumimoji="0" lang="en-US" altLang="zh-CN" sz="2100" b="1" dirty="0">
                <a:solidFill>
                  <a:srgbClr val="0000CC"/>
                </a:solidFill>
                <a:latin typeface="仿宋_GB2312" pitchFamily="49" charset="-122"/>
                <a:ea typeface="仿宋_GB2312" pitchFamily="49" charset="-122"/>
              </a:rPr>
              <a:t>AI</a:t>
            </a:r>
          </a:p>
          <a:p>
            <a:pPr eaLnBrk="1" hangingPunct="1">
              <a:lnSpc>
                <a:spcPct val="120000"/>
              </a:lnSpc>
              <a:spcBef>
                <a:spcPct val="15000"/>
              </a:spcBef>
            </a:pPr>
            <a:r>
              <a:rPr kumimoji="0" lang="en-US" altLang="zh-CN" sz="2100" b="1" dirty="0">
                <a:solidFill>
                  <a:srgbClr val="0000CC"/>
                </a:solidFill>
                <a:latin typeface="仿宋_GB2312" pitchFamily="49" charset="-122"/>
                <a:ea typeface="仿宋_GB2312" pitchFamily="49" charset="-122"/>
              </a:rPr>
              <a:t>    y</a:t>
            </a:r>
            <a:r>
              <a:rPr kumimoji="0" lang="en-US" altLang="zh-CN" sz="2100" b="1" baseline="-25000" dirty="0">
                <a:solidFill>
                  <a:srgbClr val="0000CC"/>
                </a:solidFill>
                <a:latin typeface="仿宋_GB2312" pitchFamily="49" charset="-122"/>
                <a:ea typeface="仿宋_GB2312" pitchFamily="49" charset="-122"/>
              </a:rPr>
              <a:t>2</a:t>
            </a:r>
            <a:r>
              <a:rPr kumimoji="0" lang="zh-CN" altLang="en-US" sz="2100" b="1" dirty="0">
                <a:solidFill>
                  <a:srgbClr val="0000CC"/>
                </a:solidFill>
                <a:latin typeface="仿宋_GB2312" pitchFamily="49" charset="-122"/>
                <a:ea typeface="仿宋_GB2312" pitchFamily="49" charset="-122"/>
              </a:rPr>
              <a:t>：选修</a:t>
            </a:r>
            <a:r>
              <a:rPr kumimoji="0" lang="en-US" altLang="zh-CN" sz="2100" b="1" dirty="0">
                <a:solidFill>
                  <a:srgbClr val="0000CC"/>
                </a:solidFill>
                <a:latin typeface="仿宋_GB2312" pitchFamily="49" charset="-122"/>
                <a:ea typeface="仿宋_GB2312" pitchFamily="49" charset="-122"/>
              </a:rPr>
              <a:t>AI</a:t>
            </a:r>
          </a:p>
          <a:p>
            <a:pPr eaLnBrk="1" hangingPunct="1">
              <a:lnSpc>
                <a:spcPct val="120000"/>
              </a:lnSpc>
              <a:spcBef>
                <a:spcPct val="15000"/>
              </a:spcBef>
            </a:pPr>
            <a:r>
              <a:rPr kumimoji="0" lang="en-US" altLang="zh-CN" sz="2100" b="1" dirty="0">
                <a:solidFill>
                  <a:srgbClr val="0000CC"/>
                </a:solidFill>
                <a:latin typeface="仿宋_GB2312" pitchFamily="49" charset="-122"/>
                <a:ea typeface="仿宋_GB2312" pitchFamily="49" charset="-122"/>
              </a:rPr>
              <a:t>    y</a:t>
            </a:r>
            <a:r>
              <a:rPr kumimoji="0" lang="en-US" altLang="zh-CN" sz="2100" b="1" baseline="-25000" dirty="0">
                <a:solidFill>
                  <a:srgbClr val="0000CC"/>
                </a:solidFill>
                <a:latin typeface="仿宋_GB2312" pitchFamily="49" charset="-122"/>
                <a:ea typeface="仿宋_GB2312" pitchFamily="49" charset="-122"/>
              </a:rPr>
              <a:t>3</a:t>
            </a:r>
            <a:r>
              <a:rPr kumimoji="0" lang="zh-CN" altLang="en-US" sz="2100" b="1" dirty="0">
                <a:solidFill>
                  <a:srgbClr val="0000CC"/>
                </a:solidFill>
                <a:latin typeface="仿宋_GB2312" pitchFamily="49" charset="-122"/>
                <a:ea typeface="仿宋_GB2312" pitchFamily="49" charset="-122"/>
              </a:rPr>
              <a:t>：不修</a:t>
            </a:r>
            <a:r>
              <a:rPr kumimoji="0" lang="en-US" altLang="zh-CN" sz="2100" b="1" dirty="0">
                <a:solidFill>
                  <a:srgbClr val="0000CC"/>
                </a:solidFill>
                <a:latin typeface="仿宋_GB2312" pitchFamily="49" charset="-122"/>
                <a:ea typeface="仿宋_GB2312" pitchFamily="49" charset="-122"/>
              </a:rPr>
              <a:t>AI</a:t>
            </a:r>
          </a:p>
          <a:p>
            <a:pPr eaLnBrk="1" hangingPunct="1">
              <a:lnSpc>
                <a:spcPct val="120000"/>
              </a:lnSpc>
              <a:spcBef>
                <a:spcPct val="15000"/>
              </a:spcBef>
            </a:pPr>
            <a:r>
              <a:rPr kumimoji="0" lang="zh-CN" altLang="en-US" sz="2100" b="1" dirty="0">
                <a:solidFill>
                  <a:srgbClr val="0000CC"/>
                </a:solidFill>
                <a:latin typeface="仿宋_GB2312" pitchFamily="49" charset="-122"/>
                <a:ea typeface="仿宋_GB2312" pitchFamily="49" charset="-122"/>
              </a:rPr>
              <a:t>做出这些决策的依据有以下</a:t>
            </a:r>
            <a:r>
              <a:rPr kumimoji="0" lang="en-US" altLang="zh-CN" sz="2100" b="1" dirty="0">
                <a:solidFill>
                  <a:srgbClr val="0000CC"/>
                </a:solidFill>
                <a:latin typeface="仿宋_GB2312" pitchFamily="49" charset="-122"/>
                <a:ea typeface="仿宋_GB2312" pitchFamily="49" charset="-122"/>
              </a:rPr>
              <a:t>3</a:t>
            </a:r>
            <a:r>
              <a:rPr kumimoji="0" lang="zh-CN" altLang="en-US" sz="2100" b="1" dirty="0">
                <a:solidFill>
                  <a:srgbClr val="0000CC"/>
                </a:solidFill>
                <a:latin typeface="仿宋_GB2312" pitchFamily="49" charset="-122"/>
                <a:ea typeface="仿宋_GB2312" pitchFamily="49" charset="-122"/>
              </a:rPr>
              <a:t>个属性：</a:t>
            </a:r>
          </a:p>
          <a:p>
            <a:pPr eaLnBrk="1" hangingPunct="1">
              <a:lnSpc>
                <a:spcPct val="120000"/>
              </a:lnSpc>
              <a:spcBef>
                <a:spcPct val="15000"/>
              </a:spcBef>
            </a:pPr>
            <a:r>
              <a:rPr kumimoji="0" lang="zh-CN" altLang="en-US" sz="2100" b="1" dirty="0">
                <a:solidFill>
                  <a:srgbClr val="0000CC"/>
                </a:solidFill>
                <a:latin typeface="仿宋_GB2312" pitchFamily="49" charset="-122"/>
                <a:ea typeface="仿宋_GB2312" pitchFamily="49" charset="-122"/>
              </a:rPr>
              <a:t>    </a:t>
            </a:r>
            <a:r>
              <a:rPr kumimoji="0" lang="en-US" altLang="zh-CN" sz="2100" b="1" dirty="0">
                <a:solidFill>
                  <a:srgbClr val="0000CC"/>
                </a:solidFill>
                <a:latin typeface="仿宋_GB2312" pitchFamily="49" charset="-122"/>
                <a:ea typeface="仿宋_GB2312" pitchFamily="49" charset="-122"/>
              </a:rPr>
              <a:t>x</a:t>
            </a:r>
            <a:r>
              <a:rPr kumimoji="0" lang="en-US" altLang="zh-CN" sz="2100" b="1" baseline="-25000" dirty="0">
                <a:solidFill>
                  <a:srgbClr val="0000CC"/>
                </a:solidFill>
                <a:latin typeface="仿宋_GB2312" pitchFamily="49" charset="-122"/>
                <a:ea typeface="仿宋_GB2312" pitchFamily="49" charset="-122"/>
              </a:rPr>
              <a:t>1</a:t>
            </a:r>
            <a:r>
              <a:rPr kumimoji="0" lang="zh-CN" altLang="en-US" sz="2100" b="1" dirty="0">
                <a:solidFill>
                  <a:srgbClr val="0000CC"/>
                </a:solidFill>
                <a:latin typeface="仿宋_GB2312" pitchFamily="49" charset="-122"/>
                <a:ea typeface="仿宋_GB2312" pitchFamily="49" charset="-122"/>
              </a:rPr>
              <a:t>：学历层次　</a:t>
            </a:r>
            <a:r>
              <a:rPr kumimoji="0" lang="en-US" altLang="zh-CN" sz="2100" b="1" dirty="0">
                <a:solidFill>
                  <a:srgbClr val="0000CC"/>
                </a:solidFill>
                <a:latin typeface="仿宋_GB2312" pitchFamily="49" charset="-122"/>
                <a:ea typeface="仿宋_GB2312" pitchFamily="49" charset="-122"/>
              </a:rPr>
              <a:t>x</a:t>
            </a:r>
            <a:r>
              <a:rPr kumimoji="0" lang="en-US" altLang="zh-CN" sz="2100" b="1" baseline="-25000" dirty="0">
                <a:solidFill>
                  <a:srgbClr val="0000CC"/>
                </a:solidFill>
                <a:latin typeface="仿宋_GB2312" pitchFamily="49" charset="-122"/>
                <a:ea typeface="仿宋_GB2312" pitchFamily="49" charset="-122"/>
              </a:rPr>
              <a:t>1</a:t>
            </a:r>
            <a:r>
              <a:rPr kumimoji="0" lang="en-US" altLang="zh-CN" sz="2100" b="1" dirty="0">
                <a:solidFill>
                  <a:srgbClr val="0000CC"/>
                </a:solidFill>
                <a:latin typeface="仿宋_GB2312" pitchFamily="49" charset="-122"/>
                <a:ea typeface="仿宋_GB2312" pitchFamily="49" charset="-122"/>
              </a:rPr>
              <a:t>=1 </a:t>
            </a:r>
            <a:r>
              <a:rPr kumimoji="0" lang="zh-CN" altLang="en-US" sz="2100" b="1" dirty="0">
                <a:solidFill>
                  <a:srgbClr val="0000CC"/>
                </a:solidFill>
                <a:latin typeface="仿宋_GB2312" pitchFamily="49" charset="-122"/>
                <a:ea typeface="仿宋_GB2312" pitchFamily="49" charset="-122"/>
              </a:rPr>
              <a:t>研究生，</a:t>
            </a:r>
            <a:r>
              <a:rPr kumimoji="0" lang="en-US" altLang="zh-CN" sz="2100" b="1" dirty="0">
                <a:solidFill>
                  <a:srgbClr val="0000CC"/>
                </a:solidFill>
                <a:latin typeface="仿宋_GB2312" pitchFamily="49" charset="-122"/>
                <a:ea typeface="仿宋_GB2312" pitchFamily="49" charset="-122"/>
              </a:rPr>
              <a:t>x</a:t>
            </a:r>
            <a:r>
              <a:rPr kumimoji="0" lang="en-US" altLang="zh-CN" sz="2100" b="1" baseline="-25000" dirty="0">
                <a:solidFill>
                  <a:srgbClr val="0000CC"/>
                </a:solidFill>
                <a:latin typeface="仿宋_GB2312" pitchFamily="49" charset="-122"/>
                <a:ea typeface="仿宋_GB2312" pitchFamily="49" charset="-122"/>
              </a:rPr>
              <a:t>1</a:t>
            </a:r>
            <a:r>
              <a:rPr kumimoji="0" lang="en-US" altLang="zh-CN" sz="2100" b="1" dirty="0">
                <a:solidFill>
                  <a:srgbClr val="0000CC"/>
                </a:solidFill>
                <a:latin typeface="仿宋_GB2312" pitchFamily="49" charset="-122"/>
                <a:ea typeface="仿宋_GB2312" pitchFamily="49" charset="-122"/>
              </a:rPr>
              <a:t>=2 </a:t>
            </a:r>
            <a:r>
              <a:rPr kumimoji="0" lang="zh-CN" altLang="en-US" sz="2100" b="1" dirty="0">
                <a:solidFill>
                  <a:srgbClr val="0000CC"/>
                </a:solidFill>
                <a:latin typeface="仿宋_GB2312" pitchFamily="49" charset="-122"/>
                <a:ea typeface="仿宋_GB2312" pitchFamily="49" charset="-122"/>
              </a:rPr>
              <a:t>本科</a:t>
            </a:r>
          </a:p>
          <a:p>
            <a:pPr eaLnBrk="1" hangingPunct="1">
              <a:lnSpc>
                <a:spcPct val="120000"/>
              </a:lnSpc>
              <a:spcBef>
                <a:spcPct val="15000"/>
              </a:spcBef>
            </a:pPr>
            <a:r>
              <a:rPr kumimoji="0" lang="zh-CN" altLang="en-US" sz="2100" b="1" dirty="0">
                <a:solidFill>
                  <a:srgbClr val="0000CC"/>
                </a:solidFill>
                <a:latin typeface="仿宋_GB2312" pitchFamily="49" charset="-122"/>
                <a:ea typeface="仿宋_GB2312" pitchFamily="49" charset="-122"/>
              </a:rPr>
              <a:t>    </a:t>
            </a:r>
            <a:r>
              <a:rPr kumimoji="0" lang="en-US" altLang="zh-CN" sz="2100" b="1" dirty="0">
                <a:solidFill>
                  <a:srgbClr val="0000CC"/>
                </a:solidFill>
                <a:latin typeface="仿宋_GB2312" pitchFamily="49" charset="-122"/>
                <a:ea typeface="仿宋_GB2312" pitchFamily="49" charset="-122"/>
              </a:rPr>
              <a:t>x</a:t>
            </a:r>
            <a:r>
              <a:rPr kumimoji="0" lang="en-US" altLang="zh-CN" sz="2100" b="1" baseline="-25000" dirty="0">
                <a:solidFill>
                  <a:srgbClr val="0000CC"/>
                </a:solidFill>
                <a:latin typeface="仿宋_GB2312" pitchFamily="49" charset="-122"/>
                <a:ea typeface="仿宋_GB2312" pitchFamily="49" charset="-122"/>
              </a:rPr>
              <a:t>2</a:t>
            </a:r>
            <a:r>
              <a:rPr kumimoji="0" lang="zh-CN" altLang="en-US" sz="2100" b="1" dirty="0">
                <a:solidFill>
                  <a:srgbClr val="0000CC"/>
                </a:solidFill>
                <a:latin typeface="仿宋_GB2312" pitchFamily="49" charset="-122"/>
                <a:ea typeface="仿宋_GB2312" pitchFamily="49" charset="-122"/>
              </a:rPr>
              <a:t>：专业类别　</a:t>
            </a:r>
            <a:r>
              <a:rPr kumimoji="0" lang="en-US" altLang="zh-CN" sz="2100" b="1" dirty="0">
                <a:solidFill>
                  <a:srgbClr val="0000CC"/>
                </a:solidFill>
                <a:latin typeface="仿宋_GB2312" pitchFamily="49" charset="-122"/>
                <a:ea typeface="仿宋_GB2312" pitchFamily="49" charset="-122"/>
              </a:rPr>
              <a:t>x</a:t>
            </a:r>
            <a:r>
              <a:rPr kumimoji="0" lang="en-US" altLang="zh-CN" sz="2100" b="1" baseline="-25000" dirty="0">
                <a:solidFill>
                  <a:srgbClr val="0000CC"/>
                </a:solidFill>
                <a:latin typeface="仿宋_GB2312" pitchFamily="49" charset="-122"/>
                <a:ea typeface="仿宋_GB2312" pitchFamily="49" charset="-122"/>
              </a:rPr>
              <a:t>2</a:t>
            </a:r>
            <a:r>
              <a:rPr kumimoji="0" lang="en-US" altLang="zh-CN" sz="2100" b="1" dirty="0">
                <a:solidFill>
                  <a:srgbClr val="0000CC"/>
                </a:solidFill>
                <a:latin typeface="仿宋_GB2312" pitchFamily="49" charset="-122"/>
                <a:ea typeface="仿宋_GB2312" pitchFamily="49" charset="-122"/>
              </a:rPr>
              <a:t>=1 </a:t>
            </a:r>
            <a:r>
              <a:rPr kumimoji="0" lang="zh-CN" altLang="en-US" sz="2100" b="1" dirty="0">
                <a:solidFill>
                  <a:srgbClr val="0000CC"/>
                </a:solidFill>
                <a:latin typeface="仿宋_GB2312" pitchFamily="49" charset="-122"/>
                <a:ea typeface="仿宋_GB2312" pitchFamily="49" charset="-122"/>
              </a:rPr>
              <a:t>电信类，</a:t>
            </a:r>
            <a:r>
              <a:rPr kumimoji="0" lang="en-US" altLang="zh-CN" sz="2100" b="1" dirty="0">
                <a:solidFill>
                  <a:srgbClr val="0000CC"/>
                </a:solidFill>
                <a:latin typeface="仿宋_GB2312" pitchFamily="49" charset="-122"/>
                <a:ea typeface="仿宋_GB2312" pitchFamily="49" charset="-122"/>
              </a:rPr>
              <a:t>x</a:t>
            </a:r>
            <a:r>
              <a:rPr kumimoji="0" lang="en-US" altLang="zh-CN" sz="2100" b="1" baseline="-25000" dirty="0">
                <a:solidFill>
                  <a:srgbClr val="0000CC"/>
                </a:solidFill>
                <a:latin typeface="仿宋_GB2312" pitchFamily="49" charset="-122"/>
                <a:ea typeface="仿宋_GB2312" pitchFamily="49" charset="-122"/>
              </a:rPr>
              <a:t>2</a:t>
            </a:r>
            <a:r>
              <a:rPr kumimoji="0" lang="en-US" altLang="zh-CN" sz="2100" b="1" dirty="0">
                <a:solidFill>
                  <a:srgbClr val="0000CC"/>
                </a:solidFill>
                <a:latin typeface="仿宋_GB2312" pitchFamily="49" charset="-122"/>
                <a:ea typeface="仿宋_GB2312" pitchFamily="49" charset="-122"/>
              </a:rPr>
              <a:t>=2 </a:t>
            </a:r>
            <a:r>
              <a:rPr kumimoji="0" lang="zh-CN" altLang="en-US" sz="2100" b="1" dirty="0">
                <a:solidFill>
                  <a:srgbClr val="0000CC"/>
                </a:solidFill>
                <a:latin typeface="仿宋_GB2312" pitchFamily="49" charset="-122"/>
                <a:ea typeface="仿宋_GB2312" pitchFamily="49" charset="-122"/>
              </a:rPr>
              <a:t>机电类</a:t>
            </a:r>
          </a:p>
          <a:p>
            <a:pPr eaLnBrk="1" hangingPunct="1">
              <a:lnSpc>
                <a:spcPct val="120000"/>
              </a:lnSpc>
              <a:spcBef>
                <a:spcPct val="15000"/>
              </a:spcBef>
            </a:pPr>
            <a:r>
              <a:rPr kumimoji="0" lang="zh-CN" altLang="en-US" sz="2100" b="1" dirty="0">
                <a:solidFill>
                  <a:srgbClr val="0000CC"/>
                </a:solidFill>
                <a:latin typeface="仿宋_GB2312" pitchFamily="49" charset="-122"/>
                <a:ea typeface="仿宋_GB2312" pitchFamily="49" charset="-122"/>
              </a:rPr>
              <a:t>    </a:t>
            </a:r>
            <a:r>
              <a:rPr kumimoji="0" lang="en-US" altLang="zh-CN" sz="2100" b="1" dirty="0">
                <a:solidFill>
                  <a:srgbClr val="0000CC"/>
                </a:solidFill>
                <a:latin typeface="仿宋_GB2312" pitchFamily="49" charset="-122"/>
                <a:ea typeface="仿宋_GB2312" pitchFamily="49" charset="-122"/>
              </a:rPr>
              <a:t>x</a:t>
            </a:r>
            <a:r>
              <a:rPr kumimoji="0" lang="en-US" altLang="zh-CN" sz="2100" b="1" baseline="-25000" dirty="0">
                <a:solidFill>
                  <a:srgbClr val="0000CC"/>
                </a:solidFill>
                <a:latin typeface="仿宋_GB2312" pitchFamily="49" charset="-122"/>
                <a:ea typeface="仿宋_GB2312" pitchFamily="49" charset="-122"/>
              </a:rPr>
              <a:t>3</a:t>
            </a:r>
            <a:r>
              <a:rPr kumimoji="0" lang="zh-CN" altLang="en-US" sz="2100" b="1" dirty="0">
                <a:solidFill>
                  <a:srgbClr val="0000CC"/>
                </a:solidFill>
                <a:latin typeface="仿宋_GB2312" pitchFamily="49" charset="-122"/>
                <a:ea typeface="仿宋_GB2312" pitchFamily="49" charset="-122"/>
              </a:rPr>
              <a:t>：学习基础　</a:t>
            </a:r>
            <a:r>
              <a:rPr kumimoji="0" lang="en-US" altLang="zh-CN" sz="2100" b="1" dirty="0">
                <a:solidFill>
                  <a:srgbClr val="0000CC"/>
                </a:solidFill>
                <a:latin typeface="仿宋_GB2312" pitchFamily="49" charset="-122"/>
                <a:ea typeface="仿宋_GB2312" pitchFamily="49" charset="-122"/>
              </a:rPr>
              <a:t>x</a:t>
            </a:r>
            <a:r>
              <a:rPr kumimoji="0" lang="en-US" altLang="zh-CN" sz="2100" b="1" baseline="-25000" dirty="0">
                <a:solidFill>
                  <a:srgbClr val="0000CC"/>
                </a:solidFill>
                <a:latin typeface="仿宋_GB2312" pitchFamily="49" charset="-122"/>
                <a:ea typeface="仿宋_GB2312" pitchFamily="49" charset="-122"/>
              </a:rPr>
              <a:t>3</a:t>
            </a:r>
            <a:r>
              <a:rPr kumimoji="0" lang="en-US" altLang="zh-CN" sz="2100" b="1" dirty="0">
                <a:solidFill>
                  <a:srgbClr val="0000CC"/>
                </a:solidFill>
                <a:latin typeface="仿宋_GB2312" pitchFamily="49" charset="-122"/>
                <a:ea typeface="仿宋_GB2312" pitchFamily="49" charset="-122"/>
              </a:rPr>
              <a:t>=1 </a:t>
            </a:r>
            <a:r>
              <a:rPr kumimoji="0" lang="zh-CN" altLang="en-US" sz="2100" b="1" dirty="0">
                <a:solidFill>
                  <a:srgbClr val="0000CC"/>
                </a:solidFill>
                <a:latin typeface="仿宋_GB2312" pitchFamily="49" charset="-122"/>
                <a:ea typeface="仿宋_GB2312" pitchFamily="49" charset="-122"/>
              </a:rPr>
              <a:t>修过</a:t>
            </a:r>
            <a:r>
              <a:rPr kumimoji="0" lang="en-US" altLang="zh-CN" sz="2100" b="1" dirty="0">
                <a:solidFill>
                  <a:srgbClr val="0000CC"/>
                </a:solidFill>
                <a:latin typeface="仿宋_GB2312" pitchFamily="49" charset="-122"/>
                <a:ea typeface="仿宋_GB2312" pitchFamily="49" charset="-122"/>
              </a:rPr>
              <a:t>AI</a:t>
            </a:r>
            <a:r>
              <a:rPr kumimoji="0" lang="zh-CN" altLang="en-US" sz="2100" b="1" dirty="0">
                <a:solidFill>
                  <a:srgbClr val="0000CC"/>
                </a:solidFill>
                <a:latin typeface="仿宋_GB2312" pitchFamily="49" charset="-122"/>
                <a:ea typeface="仿宋_GB2312" pitchFamily="49" charset="-122"/>
              </a:rPr>
              <a:t>，</a:t>
            </a:r>
            <a:r>
              <a:rPr kumimoji="0" lang="en-US" altLang="zh-CN" sz="2100" b="1" dirty="0">
                <a:solidFill>
                  <a:srgbClr val="0000CC"/>
                </a:solidFill>
                <a:latin typeface="仿宋_GB2312" pitchFamily="49" charset="-122"/>
                <a:ea typeface="仿宋_GB2312" pitchFamily="49" charset="-122"/>
              </a:rPr>
              <a:t>x</a:t>
            </a:r>
            <a:r>
              <a:rPr kumimoji="0" lang="en-US" altLang="zh-CN" sz="2100" b="1" baseline="-25000" dirty="0">
                <a:solidFill>
                  <a:srgbClr val="0000CC"/>
                </a:solidFill>
                <a:latin typeface="仿宋_GB2312" pitchFamily="49" charset="-122"/>
                <a:ea typeface="仿宋_GB2312" pitchFamily="49" charset="-122"/>
              </a:rPr>
              <a:t>3</a:t>
            </a:r>
            <a:r>
              <a:rPr kumimoji="0" lang="en-US" altLang="zh-CN" sz="2100" b="1" dirty="0">
                <a:solidFill>
                  <a:srgbClr val="0000CC"/>
                </a:solidFill>
                <a:latin typeface="仿宋_GB2312" pitchFamily="49" charset="-122"/>
                <a:ea typeface="仿宋_GB2312" pitchFamily="49" charset="-122"/>
              </a:rPr>
              <a:t>=2 </a:t>
            </a:r>
            <a:r>
              <a:rPr kumimoji="0" lang="zh-CN" altLang="en-US" sz="2100" b="1" dirty="0">
                <a:solidFill>
                  <a:srgbClr val="0000CC"/>
                </a:solidFill>
                <a:latin typeface="仿宋_GB2312" pitchFamily="49" charset="-122"/>
                <a:ea typeface="仿宋_GB2312" pitchFamily="49" charset="-122"/>
              </a:rPr>
              <a:t>未修</a:t>
            </a:r>
            <a:r>
              <a:rPr kumimoji="0" lang="en-US" altLang="zh-CN" sz="2100" b="1" dirty="0">
                <a:solidFill>
                  <a:srgbClr val="0000CC"/>
                </a:solidFill>
                <a:latin typeface="仿宋_GB2312" pitchFamily="49" charset="-122"/>
                <a:ea typeface="仿宋_GB2312" pitchFamily="49" charset="-122"/>
              </a:rPr>
              <a:t>AI</a:t>
            </a:r>
          </a:p>
          <a:p>
            <a:pPr eaLnBrk="1" hangingPunct="1">
              <a:lnSpc>
                <a:spcPct val="120000"/>
              </a:lnSpc>
              <a:spcBef>
                <a:spcPct val="15000"/>
              </a:spcBef>
            </a:pPr>
            <a:r>
              <a:rPr kumimoji="0" lang="en-US" altLang="zh-CN" sz="2100" b="1" dirty="0">
                <a:solidFill>
                  <a:srgbClr val="0000CC"/>
                </a:solidFill>
                <a:latin typeface="仿宋_GB2312" pitchFamily="49" charset="-122"/>
                <a:ea typeface="仿宋_GB2312" pitchFamily="49" charset="-122"/>
              </a:rPr>
              <a:t>    </a:t>
            </a:r>
            <a:r>
              <a:rPr kumimoji="0" lang="zh-CN" altLang="en-US" sz="2100" b="1" dirty="0">
                <a:solidFill>
                  <a:srgbClr val="0000CC"/>
                </a:solidFill>
                <a:latin typeface="仿宋_GB2312" pitchFamily="49" charset="-122"/>
                <a:ea typeface="仿宋_GB2312" pitchFamily="49" charset="-122"/>
              </a:rPr>
              <a:t>表</a:t>
            </a:r>
            <a:r>
              <a:rPr kumimoji="0" lang="en-US" altLang="zh-CN" sz="2100" b="1" dirty="0">
                <a:solidFill>
                  <a:srgbClr val="0000CC"/>
                </a:solidFill>
                <a:latin typeface="仿宋_GB2312" pitchFamily="49" charset="-122"/>
                <a:ea typeface="仿宋_GB2312" pitchFamily="49" charset="-122"/>
              </a:rPr>
              <a:t>7.1</a:t>
            </a:r>
            <a:r>
              <a:rPr kumimoji="0" lang="zh-CN" altLang="en-US" sz="2100" b="1" dirty="0">
                <a:solidFill>
                  <a:srgbClr val="0000CC"/>
                </a:solidFill>
                <a:latin typeface="仿宋_GB2312" pitchFamily="49" charset="-122"/>
                <a:ea typeface="仿宋_GB2312" pitchFamily="49" charset="-122"/>
              </a:rPr>
              <a:t>给出了一个关于选课决策的训练例子集</a:t>
            </a:r>
            <a:r>
              <a:rPr kumimoji="0" lang="en-US" altLang="zh-CN" sz="2100" b="1" dirty="0">
                <a:solidFill>
                  <a:srgbClr val="0000CC"/>
                </a:solidFill>
                <a:latin typeface="仿宋_GB2312" pitchFamily="49" charset="-122"/>
                <a:ea typeface="仿宋_GB2312" pitchFamily="49" charset="-122"/>
              </a:rPr>
              <a:t>S</a:t>
            </a:r>
            <a:r>
              <a:rPr kumimoji="0" lang="zh-CN" altLang="en-US" sz="2100" b="1" dirty="0">
                <a:solidFill>
                  <a:srgbClr val="0000CC"/>
                </a:solidFill>
                <a:latin typeface="仿宋_GB2312" pitchFamily="49" charset="-122"/>
                <a:ea typeface="仿宋_GB2312" pitchFamily="49" charset="-122"/>
              </a:rPr>
              <a:t>。</a:t>
            </a:r>
            <a:r>
              <a:rPr kumimoji="0" lang="zh-CN" altLang="en-US" sz="2100" b="1" dirty="0">
                <a:solidFill>
                  <a:srgbClr val="FFFFFF"/>
                </a:solidFill>
                <a:latin typeface="仿宋_GB2312" pitchFamily="49" charset="-122"/>
                <a:ea typeface="仿宋_GB2312" pitchFamily="49" charset="-122"/>
              </a:rPr>
              <a:t> </a:t>
            </a:r>
          </a:p>
        </p:txBody>
      </p:sp>
      <p:sp>
        <p:nvSpPr>
          <p:cNvPr id="4" name="标题 1"/>
          <p:cNvSpPr txBox="1">
            <a:spLocks/>
          </p:cNvSpPr>
          <p:nvPr/>
        </p:nvSpPr>
        <p:spPr>
          <a:xfrm>
            <a:off x="457200" y="274638"/>
            <a:ext cx="8229600" cy="1143000"/>
          </a:xfrm>
          <a:prstGeom prst="rect">
            <a:avLst/>
          </a:prstGeom>
        </p:spPr>
        <p:txBody>
          <a:bodyPr/>
          <a:lstStyle>
            <a:lvl1pPr algn="ctr" rtl="0" fontAlgn="base">
              <a:spcBef>
                <a:spcPct val="0"/>
              </a:spcBef>
              <a:spcAft>
                <a:spcPct val="0"/>
              </a:spcAft>
              <a:defRPr sz="4400">
                <a:solidFill>
                  <a:schemeClr val="tx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dirty="0" smtClean="0"/>
              <a:t>决策树学习练习</a:t>
            </a:r>
            <a:endParaRPr lang="zh-CN" altLang="en-US" dirty="0"/>
          </a:p>
        </p:txBody>
      </p:sp>
    </p:spTree>
    <p:extLst>
      <p:ext uri="{BB962C8B-B14F-4D97-AF65-F5344CB8AC3E}">
        <p14:creationId xmlns:p14="http://schemas.microsoft.com/office/powerpoint/2010/main" val="205118060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Box 2"/>
          <p:cNvSpPr txBox="1">
            <a:spLocks noChangeArrowheads="1"/>
          </p:cNvSpPr>
          <p:nvPr/>
        </p:nvSpPr>
        <p:spPr bwMode="auto">
          <a:xfrm>
            <a:off x="287338" y="1412875"/>
            <a:ext cx="8534400" cy="433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0"/>
              </a:spcBef>
            </a:pPr>
            <a:endParaRPr kumimoji="0" lang="en-US" altLang="zh-CN" sz="2000" dirty="0" smtClean="0">
              <a:solidFill>
                <a:srgbClr val="0000CC"/>
              </a:solidFill>
              <a:latin typeface="Times New Roman" pitchFamily="18" charset="0"/>
              <a:ea typeface="宋体" pitchFamily="2" charset="-122"/>
            </a:endParaRPr>
          </a:p>
          <a:p>
            <a:pPr eaLnBrk="1" hangingPunct="1">
              <a:spcBef>
                <a:spcPct val="0"/>
              </a:spcBef>
            </a:pPr>
            <a:endParaRPr kumimoji="0" lang="zh-CN" altLang="en-US" sz="2000" dirty="0">
              <a:solidFill>
                <a:srgbClr val="0000CC"/>
              </a:solidFill>
              <a:latin typeface="Times New Roman" pitchFamily="18" charset="0"/>
              <a:ea typeface="宋体" pitchFamily="2" charset="-122"/>
            </a:endParaRPr>
          </a:p>
          <a:p>
            <a:pPr eaLnBrk="1" hangingPunct="1">
              <a:spcBef>
                <a:spcPct val="0"/>
              </a:spcBef>
            </a:pPr>
            <a:endParaRPr kumimoji="0" lang="zh-CN" altLang="en-US" dirty="0">
              <a:solidFill>
                <a:srgbClr val="FFFFFF"/>
              </a:solidFill>
              <a:ea typeface="宋体" pitchFamily="2" charset="-122"/>
            </a:endParaRPr>
          </a:p>
          <a:p>
            <a:pPr eaLnBrk="1" hangingPunct="1">
              <a:spcBef>
                <a:spcPct val="0"/>
              </a:spcBef>
            </a:pPr>
            <a:endParaRPr kumimoji="0" lang="zh-CN" altLang="en-US" dirty="0">
              <a:solidFill>
                <a:srgbClr val="FFFFFF"/>
              </a:solidFill>
              <a:ea typeface="宋体" pitchFamily="2" charset="-122"/>
            </a:endParaRPr>
          </a:p>
          <a:p>
            <a:pPr eaLnBrk="1" hangingPunct="1">
              <a:spcBef>
                <a:spcPct val="0"/>
              </a:spcBef>
            </a:pPr>
            <a:endParaRPr kumimoji="0" lang="zh-CN" altLang="en-US" dirty="0">
              <a:solidFill>
                <a:srgbClr val="FFFFFF"/>
              </a:solidFill>
              <a:ea typeface="宋体" pitchFamily="2" charset="-122"/>
            </a:endParaRPr>
          </a:p>
          <a:p>
            <a:pPr eaLnBrk="1" hangingPunct="1">
              <a:spcBef>
                <a:spcPct val="0"/>
              </a:spcBef>
            </a:pPr>
            <a:endParaRPr kumimoji="0" lang="zh-CN" altLang="en-US" dirty="0">
              <a:solidFill>
                <a:srgbClr val="FFFFFF"/>
              </a:solidFill>
              <a:ea typeface="宋体" pitchFamily="2" charset="-122"/>
            </a:endParaRPr>
          </a:p>
          <a:p>
            <a:pPr eaLnBrk="1" hangingPunct="1">
              <a:spcBef>
                <a:spcPct val="0"/>
              </a:spcBef>
            </a:pPr>
            <a:endParaRPr kumimoji="0" lang="zh-CN" altLang="en-US" dirty="0">
              <a:solidFill>
                <a:srgbClr val="FFFFFF"/>
              </a:solidFill>
              <a:ea typeface="宋体" pitchFamily="2" charset="-122"/>
            </a:endParaRPr>
          </a:p>
          <a:p>
            <a:pPr eaLnBrk="1" hangingPunct="1">
              <a:spcBef>
                <a:spcPct val="0"/>
              </a:spcBef>
            </a:pPr>
            <a:endParaRPr kumimoji="0" lang="zh-CN" altLang="en-US" dirty="0">
              <a:solidFill>
                <a:srgbClr val="FFFFFF"/>
              </a:solidFill>
              <a:ea typeface="宋体" pitchFamily="2" charset="-122"/>
            </a:endParaRPr>
          </a:p>
          <a:p>
            <a:pPr eaLnBrk="1" hangingPunct="1">
              <a:spcBef>
                <a:spcPct val="0"/>
              </a:spcBef>
            </a:pPr>
            <a:endParaRPr kumimoji="0" lang="zh-CN" altLang="en-US" dirty="0">
              <a:solidFill>
                <a:srgbClr val="FFFFFF"/>
              </a:solidFill>
              <a:ea typeface="宋体" pitchFamily="2" charset="-122"/>
            </a:endParaRPr>
          </a:p>
          <a:p>
            <a:pPr eaLnBrk="1" hangingPunct="1">
              <a:spcBef>
                <a:spcPct val="0"/>
              </a:spcBef>
            </a:pPr>
            <a:endParaRPr kumimoji="0" lang="zh-CN" altLang="en-US" dirty="0">
              <a:solidFill>
                <a:srgbClr val="FFFFFF"/>
              </a:solidFill>
              <a:ea typeface="宋体" pitchFamily="2" charset="-122"/>
            </a:endParaRPr>
          </a:p>
          <a:p>
            <a:pPr eaLnBrk="1" hangingPunct="1">
              <a:spcBef>
                <a:spcPct val="0"/>
              </a:spcBef>
            </a:pPr>
            <a:endParaRPr kumimoji="0" lang="zh-CN" altLang="en-US" dirty="0">
              <a:solidFill>
                <a:srgbClr val="FFFFFF"/>
              </a:solidFill>
              <a:ea typeface="宋体" pitchFamily="2" charset="-122"/>
            </a:endParaRPr>
          </a:p>
          <a:p>
            <a:pPr eaLnBrk="1" hangingPunct="1">
              <a:spcBef>
                <a:spcPct val="0"/>
              </a:spcBef>
            </a:pPr>
            <a:endParaRPr kumimoji="0" lang="zh-CN" altLang="en-US" dirty="0">
              <a:solidFill>
                <a:srgbClr val="FFFFFF"/>
              </a:solidFill>
              <a:ea typeface="宋体" pitchFamily="2" charset="-122"/>
            </a:endParaRPr>
          </a:p>
          <a:p>
            <a:pPr eaLnBrk="1" hangingPunct="1">
              <a:spcBef>
                <a:spcPct val="0"/>
              </a:spcBef>
            </a:pPr>
            <a:endParaRPr kumimoji="0" lang="zh-CN" altLang="en-US" dirty="0">
              <a:solidFill>
                <a:srgbClr val="FFFFFF"/>
              </a:solidFill>
              <a:ea typeface="宋体" pitchFamily="2" charset="-122"/>
            </a:endParaRPr>
          </a:p>
          <a:p>
            <a:pPr eaLnBrk="1" hangingPunct="1">
              <a:spcBef>
                <a:spcPct val="0"/>
              </a:spcBef>
            </a:pPr>
            <a:endParaRPr kumimoji="0" lang="zh-CN" altLang="en-US" dirty="0">
              <a:solidFill>
                <a:srgbClr val="FFFFFF"/>
              </a:solidFill>
              <a:ea typeface="宋体" pitchFamily="2" charset="-122"/>
            </a:endParaRPr>
          </a:p>
          <a:p>
            <a:pPr eaLnBrk="1" hangingPunct="1">
              <a:spcBef>
                <a:spcPct val="0"/>
              </a:spcBef>
            </a:pPr>
            <a:endParaRPr kumimoji="0" lang="zh-CN" altLang="en-US" sz="2000" b="1" dirty="0">
              <a:solidFill>
                <a:srgbClr val="0000CC"/>
              </a:solidFill>
              <a:latin typeface="宋体" pitchFamily="2" charset="-122"/>
              <a:ea typeface="宋体" pitchFamily="2" charset="-122"/>
            </a:endParaRPr>
          </a:p>
        </p:txBody>
      </p:sp>
      <p:graphicFrame>
        <p:nvGraphicFramePr>
          <p:cNvPr id="59465" name="Group 73"/>
          <p:cNvGraphicFramePr>
            <a:graphicFrameLocks noGrp="1"/>
          </p:cNvGraphicFramePr>
          <p:nvPr/>
        </p:nvGraphicFramePr>
        <p:xfrm>
          <a:off x="755650" y="1844675"/>
          <a:ext cx="7740650" cy="3822383"/>
        </p:xfrm>
        <a:graphic>
          <a:graphicData uri="http://schemas.openxmlformats.org/drawingml/2006/table">
            <a:tbl>
              <a:tblPr/>
              <a:tblGrid>
                <a:gridCol w="1008063"/>
                <a:gridCol w="1619250"/>
                <a:gridCol w="1765300"/>
                <a:gridCol w="1619250"/>
                <a:gridCol w="1728787"/>
              </a:tblGrid>
              <a:tr h="365125">
                <a:tc rowSpan="2">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zh-CN" altLang="en-US" sz="1800" b="1" i="0" u="none" strike="noStrike" cap="none" normalizeH="0" baseline="0" smtClean="0">
                          <a:ln>
                            <a:noFill/>
                          </a:ln>
                          <a:solidFill>
                            <a:srgbClr val="0000CC"/>
                          </a:solidFill>
                          <a:effectLst/>
                          <a:latin typeface="Times New Roman" pitchFamily="18" charset="0"/>
                          <a:ea typeface="宋体" pitchFamily="2" charset="-122"/>
                          <a:cs typeface="Arial" charset="0"/>
                        </a:rPr>
                        <a:t>序号</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zh-CN" altLang="en-US" sz="1800" b="1" i="0" u="none" strike="noStrike" cap="none" normalizeH="0" baseline="0" smtClean="0">
                          <a:ln>
                            <a:noFill/>
                          </a:ln>
                          <a:solidFill>
                            <a:srgbClr val="0000CC"/>
                          </a:solidFill>
                          <a:effectLst/>
                          <a:latin typeface="Times New Roman" pitchFamily="18" charset="0"/>
                          <a:ea typeface="宋体" pitchFamily="2" charset="-122"/>
                          <a:cs typeface="Arial" charset="0"/>
                        </a:rPr>
                        <a:t>属性值</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rowSpan="2">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zh-CN" altLang="en-US" sz="1800" b="1" i="0" u="none" strike="noStrike" cap="none" normalizeH="0" baseline="0" smtClean="0">
                          <a:ln>
                            <a:noFill/>
                          </a:ln>
                          <a:solidFill>
                            <a:srgbClr val="0000CC"/>
                          </a:solidFill>
                          <a:effectLst/>
                          <a:latin typeface="Times New Roman" pitchFamily="18" charset="0"/>
                          <a:ea typeface="宋体" pitchFamily="2" charset="-122"/>
                          <a:cs typeface="Arial" charset="0"/>
                        </a:rPr>
                        <a:t>决策方案</a:t>
                      </a:r>
                    </a:p>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y</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cs typeface="Arial" charset="0"/>
                        </a:rPr>
                        <a:t>i</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x</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cs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x</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cs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x</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cs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r>
              <a:tr h="469900">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y</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cs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5288">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y</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cs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y</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cs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y</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cs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y</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cs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y</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cs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y</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cs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cs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99"/>
                        </a:buClr>
                        <a:buSzTx/>
                        <a:buFont typeface="Wingdings" pitchFamily="2" charset="2"/>
                        <a:buNone/>
                        <a:tabLst/>
                      </a:pPr>
                      <a:r>
                        <a:rPr kumimoji="0" lang="en-US" altLang="zh-CN" sz="1800" b="1" i="0" u="none" strike="noStrike" cap="none" normalizeH="0" baseline="0" dirty="0" smtClean="0">
                          <a:ln>
                            <a:noFill/>
                          </a:ln>
                          <a:solidFill>
                            <a:srgbClr val="0000CC"/>
                          </a:solidFill>
                          <a:effectLst/>
                          <a:latin typeface="Times New Roman" pitchFamily="18" charset="0"/>
                          <a:ea typeface="宋体" pitchFamily="2" charset="-122"/>
                          <a:cs typeface="Arial" charset="0"/>
                        </a:rPr>
                        <a:t>y</a:t>
                      </a:r>
                      <a:r>
                        <a:rPr kumimoji="0" lang="en-US" altLang="zh-CN" sz="1800" b="1" i="0" u="none" strike="noStrike" cap="none" normalizeH="0" baseline="-25000" dirty="0" smtClean="0">
                          <a:ln>
                            <a:noFill/>
                          </a:ln>
                          <a:solidFill>
                            <a:srgbClr val="0000CC"/>
                          </a:solidFill>
                          <a:effectLst/>
                          <a:latin typeface="Times New Roman" pitchFamily="18" charset="0"/>
                          <a:ea typeface="宋体" pitchFamily="2" charset="-122"/>
                          <a:cs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标题 1"/>
          <p:cNvSpPr txBox="1">
            <a:spLocks/>
          </p:cNvSpPr>
          <p:nvPr/>
        </p:nvSpPr>
        <p:spPr>
          <a:xfrm>
            <a:off x="457200" y="274638"/>
            <a:ext cx="8229600" cy="1143000"/>
          </a:xfrm>
          <a:prstGeom prst="rect">
            <a:avLst/>
          </a:prstGeom>
        </p:spPr>
        <p:txBody>
          <a:bodyPr/>
          <a:lstStyle>
            <a:lvl1pPr algn="ctr" rtl="0" fontAlgn="base">
              <a:spcBef>
                <a:spcPct val="0"/>
              </a:spcBef>
              <a:spcAft>
                <a:spcPct val="0"/>
              </a:spcAft>
              <a:defRPr sz="4400">
                <a:solidFill>
                  <a:schemeClr val="tx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dirty="0" smtClean="0"/>
              <a:t>决策树学习练习</a:t>
            </a:r>
            <a:endParaRPr lang="zh-CN" altLang="en-US" dirty="0"/>
          </a:p>
        </p:txBody>
      </p:sp>
    </p:spTree>
    <p:extLst>
      <p:ext uri="{BB962C8B-B14F-4D97-AF65-F5344CB8AC3E}">
        <p14:creationId xmlns:p14="http://schemas.microsoft.com/office/powerpoint/2010/main" val="27479439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2"/>
          <p:cNvSpPr txBox="1">
            <a:spLocks noChangeArrowheads="1"/>
          </p:cNvSpPr>
          <p:nvPr/>
        </p:nvSpPr>
        <p:spPr bwMode="auto">
          <a:xfrm>
            <a:off x="251520" y="656692"/>
            <a:ext cx="8569325" cy="4983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05000"/>
              </a:lnSpc>
            </a:pPr>
            <a:r>
              <a:rPr lang="zh-CN" altLang="en-US" sz="2000" b="1" dirty="0" smtClean="0">
                <a:solidFill>
                  <a:srgbClr val="A50021"/>
                </a:solidFill>
                <a:latin typeface="FangSong_GB2312"/>
                <a:ea typeface="华文仿宋"/>
                <a:cs typeface="FangSong_GB2312"/>
              </a:rPr>
              <a:t>解：</a:t>
            </a:r>
            <a:r>
              <a:rPr lang="en-US" altLang="zh-CN" sz="2000" b="1" dirty="0" smtClean="0">
                <a:solidFill>
                  <a:srgbClr val="A50021"/>
                </a:solidFill>
                <a:latin typeface="FangSong_GB2312"/>
                <a:ea typeface="华文仿宋"/>
                <a:cs typeface="FangSong_GB2312"/>
              </a:rPr>
              <a:t> </a:t>
            </a:r>
            <a:r>
              <a:rPr lang="zh-CN" altLang="en-US" sz="2000" b="1" dirty="0" smtClean="0">
                <a:solidFill>
                  <a:srgbClr val="D60093"/>
                </a:solidFill>
                <a:latin typeface="FangSong_GB2312"/>
                <a:ea typeface="华文仿宋"/>
                <a:cs typeface="FangSong_GB2312"/>
              </a:rPr>
              <a:t>首先对根结点，其信息熵为：</a:t>
            </a:r>
            <a:endParaRPr lang="en-US" altLang="zh-CN" sz="2000" b="1" dirty="0" smtClean="0">
              <a:solidFill>
                <a:srgbClr val="D60093"/>
              </a:solidFill>
              <a:latin typeface="FangSong_GB2312"/>
              <a:ea typeface="华文仿宋"/>
              <a:cs typeface="FangSong_GB2312"/>
            </a:endParaRPr>
          </a:p>
          <a:p>
            <a:pPr>
              <a:lnSpc>
                <a:spcPct val="95000"/>
              </a:lnSpc>
            </a:pPr>
            <a:endParaRPr lang="en-US" altLang="zh-CN" sz="2000" b="1" dirty="0">
              <a:solidFill>
                <a:srgbClr val="D60093"/>
              </a:solidFill>
              <a:latin typeface="FangSong_GB2312"/>
              <a:ea typeface="华文仿宋"/>
              <a:cs typeface="FangSong_GB2312"/>
            </a:endParaRPr>
          </a:p>
          <a:p>
            <a:pPr>
              <a:lnSpc>
                <a:spcPct val="95000"/>
              </a:lnSpc>
            </a:pPr>
            <a:endParaRPr lang="en-US" altLang="zh-CN" sz="2000" b="1" dirty="0">
              <a:solidFill>
                <a:srgbClr val="0000CC"/>
              </a:solidFill>
              <a:latin typeface="FangSong_GB2312"/>
              <a:ea typeface="华文仿宋"/>
              <a:cs typeface="FangSong_GB2312"/>
            </a:endParaRPr>
          </a:p>
          <a:p>
            <a:pPr>
              <a:lnSpc>
                <a:spcPct val="95000"/>
              </a:lnSpc>
            </a:pPr>
            <a:endParaRPr lang="en-US" altLang="zh-CN" sz="2000" b="1" dirty="0">
              <a:solidFill>
                <a:srgbClr val="0000CC"/>
              </a:solidFill>
              <a:latin typeface="FangSong_GB2312"/>
              <a:ea typeface="华文仿宋"/>
              <a:cs typeface="FangSong_GB2312"/>
            </a:endParaRPr>
          </a:p>
          <a:p>
            <a:pPr>
              <a:lnSpc>
                <a:spcPct val="115000"/>
              </a:lnSpc>
            </a:pPr>
            <a:r>
              <a:rPr lang="zh-CN" altLang="en-US" sz="2000" b="1" dirty="0">
                <a:solidFill>
                  <a:srgbClr val="0000CC"/>
                </a:solidFill>
                <a:latin typeface="FangSong_GB2312"/>
                <a:ea typeface="华文仿宋"/>
                <a:cs typeface="FangSong_GB2312"/>
              </a:rPr>
              <a:t>其中，３为可选的决策方案数，且有</a:t>
            </a:r>
            <a:endParaRPr lang="en-US" altLang="zh-CN" sz="2000" b="1" dirty="0">
              <a:solidFill>
                <a:srgbClr val="0000CC"/>
              </a:solidFill>
              <a:latin typeface="FangSong_GB2312"/>
              <a:ea typeface="华文仿宋"/>
              <a:cs typeface="FangSong_GB2312"/>
            </a:endParaRPr>
          </a:p>
          <a:p>
            <a:pPr>
              <a:lnSpc>
                <a:spcPct val="115000"/>
              </a:lnSpc>
            </a:pPr>
            <a:r>
              <a:rPr lang="zh-CN" altLang="en-US" sz="2000" b="1" dirty="0">
                <a:solidFill>
                  <a:srgbClr val="0000CC"/>
                </a:solidFill>
                <a:latin typeface="FangSong_GB2312"/>
                <a:ea typeface="华文仿宋"/>
                <a:cs typeface="FangSong_GB2312"/>
              </a:rPr>
              <a:t>　　　　</a:t>
            </a:r>
            <a:r>
              <a:rPr lang="fr-FR" altLang="zh-CN" sz="2000" b="1" dirty="0">
                <a:solidFill>
                  <a:srgbClr val="0000CC"/>
                </a:solidFill>
                <a:latin typeface="FangSong_GB2312"/>
                <a:ea typeface="华文仿宋"/>
                <a:cs typeface="FangSong_GB2312"/>
              </a:rPr>
              <a:t>P(y</a:t>
            </a:r>
            <a:r>
              <a:rPr lang="fr-FR" altLang="zh-CN" sz="2000" b="1" baseline="-25000" dirty="0">
                <a:solidFill>
                  <a:srgbClr val="0000CC"/>
                </a:solidFill>
                <a:latin typeface="FangSong_GB2312"/>
                <a:ea typeface="华文仿宋"/>
                <a:cs typeface="FangSong_GB2312"/>
              </a:rPr>
              <a:t>1</a:t>
            </a:r>
            <a:r>
              <a:rPr lang="fr-FR" altLang="zh-CN" sz="2000" b="1" dirty="0">
                <a:solidFill>
                  <a:srgbClr val="0000CC"/>
                </a:solidFill>
                <a:latin typeface="FangSong_GB2312"/>
                <a:ea typeface="华文仿宋"/>
                <a:cs typeface="FangSong_GB2312"/>
              </a:rPr>
              <a:t>)=1/8</a:t>
            </a:r>
            <a:r>
              <a:rPr lang="zh-CN" altLang="fr-FR" sz="2000" b="1" dirty="0">
                <a:solidFill>
                  <a:srgbClr val="0000CC"/>
                </a:solidFill>
                <a:latin typeface="FangSong_GB2312"/>
                <a:ea typeface="华文仿宋"/>
                <a:cs typeface="FangSong_GB2312"/>
              </a:rPr>
              <a:t>，</a:t>
            </a:r>
            <a:r>
              <a:rPr lang="fr-FR" altLang="zh-CN" sz="2000" b="1" dirty="0">
                <a:solidFill>
                  <a:srgbClr val="0000CC"/>
                </a:solidFill>
                <a:latin typeface="FangSong_GB2312"/>
                <a:ea typeface="华文仿宋"/>
                <a:cs typeface="FangSong_GB2312"/>
              </a:rPr>
              <a:t>P(y</a:t>
            </a:r>
            <a:r>
              <a:rPr lang="fr-FR" altLang="zh-CN" sz="2000" b="1" baseline="-25000" dirty="0">
                <a:solidFill>
                  <a:srgbClr val="0000CC"/>
                </a:solidFill>
                <a:latin typeface="FangSong_GB2312"/>
                <a:ea typeface="华文仿宋"/>
                <a:cs typeface="FangSong_GB2312"/>
              </a:rPr>
              <a:t>2</a:t>
            </a:r>
            <a:r>
              <a:rPr lang="fr-FR" altLang="zh-CN" sz="2000" b="1" dirty="0">
                <a:solidFill>
                  <a:srgbClr val="0000CC"/>
                </a:solidFill>
                <a:latin typeface="FangSong_GB2312"/>
                <a:ea typeface="华文仿宋"/>
                <a:cs typeface="FangSong_GB2312"/>
              </a:rPr>
              <a:t>)=2/8</a:t>
            </a:r>
            <a:r>
              <a:rPr lang="zh-CN" altLang="fr-FR" sz="2000" b="1" dirty="0">
                <a:solidFill>
                  <a:srgbClr val="0000CC"/>
                </a:solidFill>
                <a:latin typeface="FangSong_GB2312"/>
                <a:ea typeface="华文仿宋"/>
                <a:cs typeface="FangSong_GB2312"/>
              </a:rPr>
              <a:t>，</a:t>
            </a:r>
            <a:r>
              <a:rPr lang="fr-FR" altLang="zh-CN" sz="2000" b="1" dirty="0">
                <a:solidFill>
                  <a:srgbClr val="0000CC"/>
                </a:solidFill>
                <a:latin typeface="FangSong_GB2312"/>
                <a:ea typeface="华文仿宋"/>
                <a:cs typeface="FangSong_GB2312"/>
              </a:rPr>
              <a:t>P(y</a:t>
            </a:r>
            <a:r>
              <a:rPr lang="fr-FR" altLang="zh-CN" sz="2000" b="1" baseline="-25000" dirty="0">
                <a:solidFill>
                  <a:srgbClr val="0000CC"/>
                </a:solidFill>
                <a:latin typeface="FangSong_GB2312"/>
                <a:ea typeface="华文仿宋"/>
                <a:cs typeface="FangSong_GB2312"/>
              </a:rPr>
              <a:t>3</a:t>
            </a:r>
            <a:r>
              <a:rPr lang="fr-FR" altLang="zh-CN" sz="2000" b="1" dirty="0">
                <a:solidFill>
                  <a:srgbClr val="0000CC"/>
                </a:solidFill>
                <a:latin typeface="FangSong_GB2312"/>
                <a:ea typeface="华文仿宋"/>
                <a:cs typeface="FangSong_GB2312"/>
              </a:rPr>
              <a:t>)=5/8</a:t>
            </a:r>
          </a:p>
          <a:p>
            <a:pPr>
              <a:lnSpc>
                <a:spcPct val="115000"/>
              </a:lnSpc>
            </a:pPr>
            <a:r>
              <a:rPr lang="zh-CN" altLang="fr-FR" sz="2000" b="1" dirty="0">
                <a:solidFill>
                  <a:srgbClr val="0000CC"/>
                </a:solidFill>
                <a:latin typeface="FangSong_GB2312"/>
                <a:ea typeface="华文仿宋"/>
                <a:cs typeface="FangSong_GB2312"/>
              </a:rPr>
              <a:t>即有：</a:t>
            </a:r>
            <a:endParaRPr lang="zh-CN" altLang="de-DE" sz="2000" b="1" dirty="0">
              <a:solidFill>
                <a:srgbClr val="0000CC"/>
              </a:solidFill>
              <a:latin typeface="FangSong_GB2312"/>
              <a:ea typeface="华文仿宋"/>
              <a:cs typeface="FangSong_GB2312"/>
            </a:endParaRPr>
          </a:p>
          <a:p>
            <a:pPr>
              <a:lnSpc>
                <a:spcPct val="115000"/>
              </a:lnSpc>
            </a:pPr>
            <a:r>
              <a:rPr lang="de-DE" altLang="zh-CN" sz="2000" b="1" dirty="0">
                <a:solidFill>
                  <a:srgbClr val="0000CC"/>
                </a:solidFill>
                <a:latin typeface="FangSong_GB2312"/>
                <a:ea typeface="华文仿宋"/>
                <a:cs typeface="FangSong_GB2312"/>
              </a:rPr>
              <a:t>   </a:t>
            </a:r>
            <a:r>
              <a:rPr lang="de-DE" altLang="zh-CN" sz="2000" b="1" dirty="0" smtClean="0">
                <a:solidFill>
                  <a:srgbClr val="0000CC"/>
                </a:solidFill>
                <a:latin typeface="FangSong_GB2312"/>
                <a:ea typeface="华文仿宋"/>
                <a:cs typeface="FangSong_GB2312"/>
              </a:rPr>
              <a:t>H</a:t>
            </a:r>
            <a:r>
              <a:rPr lang="de-DE" altLang="zh-CN" sz="2000" b="1" dirty="0">
                <a:solidFill>
                  <a:srgbClr val="0000CC"/>
                </a:solidFill>
                <a:latin typeface="FangSong_GB2312"/>
                <a:ea typeface="华文仿宋"/>
                <a:cs typeface="FangSong_GB2312"/>
              </a:rPr>
              <a:t>(S)= -(1/8)log</a:t>
            </a:r>
            <a:r>
              <a:rPr lang="de-DE" altLang="zh-CN" sz="2000" b="1" baseline="-25000" dirty="0">
                <a:solidFill>
                  <a:srgbClr val="0000CC"/>
                </a:solidFill>
                <a:latin typeface="FangSong_GB2312"/>
                <a:ea typeface="华文仿宋"/>
                <a:cs typeface="FangSong_GB2312"/>
              </a:rPr>
              <a:t>2</a:t>
            </a:r>
            <a:r>
              <a:rPr lang="de-DE" altLang="zh-CN" sz="2000" b="1" dirty="0">
                <a:solidFill>
                  <a:srgbClr val="0000CC"/>
                </a:solidFill>
                <a:latin typeface="FangSong_GB2312"/>
                <a:ea typeface="华文仿宋"/>
                <a:cs typeface="FangSong_GB2312"/>
              </a:rPr>
              <a:t>(1/8)- (2/8)log</a:t>
            </a:r>
            <a:r>
              <a:rPr lang="de-DE" altLang="zh-CN" sz="2000" b="1" baseline="-25000" dirty="0">
                <a:solidFill>
                  <a:srgbClr val="0000CC"/>
                </a:solidFill>
                <a:latin typeface="FangSong_GB2312"/>
                <a:ea typeface="华文仿宋"/>
                <a:cs typeface="FangSong_GB2312"/>
              </a:rPr>
              <a:t>2</a:t>
            </a:r>
            <a:r>
              <a:rPr lang="de-DE" altLang="zh-CN" sz="2000" b="1" dirty="0">
                <a:solidFill>
                  <a:srgbClr val="0000CC"/>
                </a:solidFill>
                <a:latin typeface="FangSong_GB2312"/>
                <a:ea typeface="华文仿宋"/>
                <a:cs typeface="FangSong_GB2312"/>
              </a:rPr>
              <a:t>(2/8)- (5/8)log</a:t>
            </a:r>
            <a:r>
              <a:rPr lang="de-DE" altLang="zh-CN" sz="2000" b="1" baseline="-25000" dirty="0">
                <a:solidFill>
                  <a:srgbClr val="0000CC"/>
                </a:solidFill>
                <a:latin typeface="FangSong_GB2312"/>
                <a:ea typeface="华文仿宋"/>
                <a:cs typeface="FangSong_GB2312"/>
              </a:rPr>
              <a:t>2</a:t>
            </a:r>
            <a:r>
              <a:rPr lang="de-DE" altLang="zh-CN" sz="2000" b="1" dirty="0">
                <a:solidFill>
                  <a:srgbClr val="0000CC"/>
                </a:solidFill>
                <a:latin typeface="FangSong_GB2312"/>
                <a:ea typeface="华文仿宋"/>
                <a:cs typeface="FangSong_GB2312"/>
              </a:rPr>
              <a:t>(5/8) </a:t>
            </a:r>
            <a:r>
              <a:rPr lang="en-US" altLang="zh-CN" sz="2000" b="1" dirty="0">
                <a:solidFill>
                  <a:srgbClr val="0000CC"/>
                </a:solidFill>
                <a:latin typeface="FangSong_GB2312"/>
                <a:ea typeface="华文仿宋"/>
                <a:cs typeface="FangSong_GB2312"/>
              </a:rPr>
              <a:t>=1.2988</a:t>
            </a:r>
          </a:p>
          <a:p>
            <a:pPr>
              <a:lnSpc>
                <a:spcPct val="115000"/>
              </a:lnSpc>
            </a:pPr>
            <a:r>
              <a:rPr lang="en-US" altLang="zh-CN" sz="2000" b="1" dirty="0">
                <a:solidFill>
                  <a:srgbClr val="0000CC"/>
                </a:solidFill>
                <a:latin typeface="FangSong_GB2312"/>
                <a:ea typeface="华文仿宋"/>
                <a:cs typeface="FangSong_GB2312"/>
              </a:rPr>
              <a:t>    </a:t>
            </a:r>
            <a:r>
              <a:rPr lang="zh-CN" altLang="en-US" sz="2000" b="1" dirty="0">
                <a:solidFill>
                  <a:srgbClr val="0000CC"/>
                </a:solidFill>
                <a:latin typeface="FangSong_GB2312"/>
                <a:ea typeface="华文仿宋"/>
                <a:cs typeface="FangSong_GB2312"/>
              </a:rPr>
              <a:t>按照</a:t>
            </a:r>
            <a:r>
              <a:rPr lang="en-US" altLang="zh-CN" sz="2000" b="1" dirty="0">
                <a:solidFill>
                  <a:srgbClr val="0000CC"/>
                </a:solidFill>
                <a:latin typeface="FangSong_GB2312"/>
                <a:ea typeface="华文仿宋"/>
                <a:cs typeface="FangSong_GB2312"/>
              </a:rPr>
              <a:t>ID3</a:t>
            </a:r>
            <a:r>
              <a:rPr lang="zh-CN" altLang="en-US" sz="2000" b="1" dirty="0">
                <a:solidFill>
                  <a:srgbClr val="0000CC"/>
                </a:solidFill>
                <a:latin typeface="FangSong_GB2312"/>
                <a:ea typeface="华文仿宋"/>
                <a:cs typeface="FangSong_GB2312"/>
              </a:rPr>
              <a:t>算法，需要选择一个能使</a:t>
            </a:r>
            <a:r>
              <a:rPr lang="en-US" altLang="zh-CN" sz="2000" b="1" dirty="0">
                <a:solidFill>
                  <a:srgbClr val="0000CC"/>
                </a:solidFill>
                <a:latin typeface="FangSong_GB2312"/>
                <a:ea typeface="华文仿宋"/>
                <a:cs typeface="FangSong_GB2312"/>
              </a:rPr>
              <a:t>S</a:t>
            </a:r>
            <a:r>
              <a:rPr lang="zh-CN" altLang="en-US" sz="2000" b="1" dirty="0">
                <a:solidFill>
                  <a:srgbClr val="0000CC"/>
                </a:solidFill>
                <a:latin typeface="FangSong_GB2312"/>
                <a:ea typeface="华文仿宋"/>
                <a:cs typeface="FangSong_GB2312"/>
              </a:rPr>
              <a:t>的期望熵为最小的一个</a:t>
            </a:r>
            <a:r>
              <a:rPr lang="zh-CN" altLang="en-US" sz="2000" b="1" dirty="0" smtClean="0">
                <a:solidFill>
                  <a:srgbClr val="0000CC"/>
                </a:solidFill>
                <a:latin typeface="FangSong_GB2312"/>
                <a:ea typeface="华文仿宋"/>
                <a:cs typeface="FangSong_GB2312"/>
              </a:rPr>
              <a:t>属性对根结点进行扩展</a:t>
            </a:r>
            <a:r>
              <a:rPr lang="zh-CN" altLang="en-US" sz="2000" b="1" dirty="0">
                <a:solidFill>
                  <a:srgbClr val="0000CC"/>
                </a:solidFill>
                <a:latin typeface="FangSong_GB2312"/>
                <a:ea typeface="华文仿宋"/>
                <a:cs typeface="FangSong_GB2312"/>
              </a:rPr>
              <a:t>，因此我们需要先计算</a:t>
            </a:r>
            <a:r>
              <a:rPr lang="en-US" altLang="zh-CN" sz="2000" b="1" dirty="0">
                <a:solidFill>
                  <a:srgbClr val="0000CC"/>
                </a:solidFill>
                <a:latin typeface="FangSong_GB2312"/>
                <a:ea typeface="华文仿宋"/>
                <a:cs typeface="FangSong_GB2312"/>
              </a:rPr>
              <a:t>S</a:t>
            </a:r>
            <a:r>
              <a:rPr lang="zh-CN" altLang="en-US" sz="2000" b="1" dirty="0">
                <a:solidFill>
                  <a:srgbClr val="0000CC"/>
                </a:solidFill>
                <a:latin typeface="FangSong_GB2312"/>
                <a:ea typeface="华文仿宋"/>
                <a:cs typeface="FangSong_GB2312"/>
              </a:rPr>
              <a:t>关于每个属性的条件熵：</a:t>
            </a:r>
            <a:endParaRPr lang="en-US" altLang="zh-CN" sz="2000" b="1" dirty="0">
              <a:solidFill>
                <a:srgbClr val="0000CC"/>
              </a:solidFill>
              <a:latin typeface="FangSong_GB2312"/>
              <a:ea typeface="华文仿宋"/>
              <a:cs typeface="FangSong_GB2312"/>
            </a:endParaRPr>
          </a:p>
          <a:p>
            <a:pPr>
              <a:lnSpc>
                <a:spcPct val="105000"/>
              </a:lnSpc>
            </a:pPr>
            <a:endParaRPr lang="en-US" altLang="zh-CN" sz="2000" b="1" dirty="0">
              <a:solidFill>
                <a:srgbClr val="0000CC"/>
              </a:solidFill>
              <a:latin typeface="FangSong_GB2312"/>
              <a:ea typeface="华文仿宋"/>
              <a:cs typeface="FangSong_GB2312"/>
            </a:endParaRPr>
          </a:p>
          <a:p>
            <a:pPr>
              <a:lnSpc>
                <a:spcPct val="105000"/>
              </a:lnSpc>
            </a:pPr>
            <a:endParaRPr lang="en-US" altLang="zh-CN" sz="2000" b="1" dirty="0">
              <a:solidFill>
                <a:srgbClr val="0000CC"/>
              </a:solidFill>
              <a:latin typeface="FangSong_GB2312"/>
              <a:ea typeface="华文仿宋"/>
              <a:cs typeface="FangSong_GB2312"/>
            </a:endParaRPr>
          </a:p>
        </p:txBody>
      </p:sp>
      <p:sp>
        <p:nvSpPr>
          <p:cNvPr id="60419" name="Rectangle 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endParaRPr lang="zh-CN" altLang="en-US"/>
          </a:p>
        </p:txBody>
      </p:sp>
      <p:graphicFrame>
        <p:nvGraphicFramePr>
          <p:cNvPr id="60420" name="Object 4"/>
          <p:cNvGraphicFramePr>
            <a:graphicFrameLocks noChangeAspect="1"/>
          </p:cNvGraphicFramePr>
          <p:nvPr>
            <p:extLst>
              <p:ext uri="{D42A27DB-BD31-4B8C-83A1-F6EECF244321}">
                <p14:modId xmlns:p14="http://schemas.microsoft.com/office/powerpoint/2010/main" val="1571908053"/>
              </p:ext>
            </p:extLst>
          </p:nvPr>
        </p:nvGraphicFramePr>
        <p:xfrm>
          <a:off x="1295636" y="1052736"/>
          <a:ext cx="3708400" cy="871537"/>
        </p:xfrm>
        <a:graphic>
          <a:graphicData uri="http://schemas.openxmlformats.org/presentationml/2006/ole">
            <mc:AlternateContent xmlns:mc="http://schemas.openxmlformats.org/markup-compatibility/2006">
              <mc:Choice xmlns:v="urn:schemas-microsoft-com:vml" Requires="v">
                <p:oleObj spid="_x0000_s803924" name="公式" r:id="rId4" imgW="1777680" imgH="431640" progId="Equation.3">
                  <p:embed/>
                </p:oleObj>
              </mc:Choice>
              <mc:Fallback>
                <p:oleObj name="公式" r:id="rId4" imgW="1777680" imgH="431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636" y="1052736"/>
                        <a:ext cx="3708400" cy="871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042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endParaRPr lang="zh-CN" altLang="en-US"/>
          </a:p>
        </p:txBody>
      </p:sp>
      <p:graphicFrame>
        <p:nvGraphicFramePr>
          <p:cNvPr id="60422" name="Object 6"/>
          <p:cNvGraphicFramePr>
            <a:graphicFrameLocks noChangeAspect="1"/>
          </p:cNvGraphicFramePr>
          <p:nvPr>
            <p:extLst>
              <p:ext uri="{D42A27DB-BD31-4B8C-83A1-F6EECF244321}">
                <p14:modId xmlns:p14="http://schemas.microsoft.com/office/powerpoint/2010/main" val="70510591"/>
              </p:ext>
            </p:extLst>
          </p:nvPr>
        </p:nvGraphicFramePr>
        <p:xfrm>
          <a:off x="1439863" y="4868863"/>
          <a:ext cx="3168650" cy="852487"/>
        </p:xfrm>
        <a:graphic>
          <a:graphicData uri="http://schemas.openxmlformats.org/presentationml/2006/ole">
            <mc:AlternateContent xmlns:mc="http://schemas.openxmlformats.org/markup-compatibility/2006">
              <mc:Choice xmlns:v="urn:schemas-microsoft-com:vml" Requires="v">
                <p:oleObj spid="_x0000_s803925" name="公式" r:id="rId6" imgW="1549080" imgH="419040" progId="Equation.3">
                  <p:embed/>
                </p:oleObj>
              </mc:Choice>
              <mc:Fallback>
                <p:oleObj name="公式" r:id="rId6" imgW="1549080" imgH="41904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39863" y="4868863"/>
                        <a:ext cx="3168650" cy="8524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矩形 1"/>
          <p:cNvSpPr/>
          <p:nvPr/>
        </p:nvSpPr>
        <p:spPr>
          <a:xfrm>
            <a:off x="395536" y="5841268"/>
            <a:ext cx="8352928" cy="722506"/>
          </a:xfrm>
          <a:prstGeom prst="rect">
            <a:avLst/>
          </a:prstGeom>
        </p:spPr>
        <p:txBody>
          <a:bodyPr wrap="square">
            <a:spAutoFit/>
          </a:bodyPr>
          <a:lstStyle/>
          <a:p>
            <a:pPr>
              <a:lnSpc>
                <a:spcPct val="115000"/>
              </a:lnSpc>
            </a:pPr>
            <a:r>
              <a:rPr lang="zh-CN" altLang="en-US" b="1" dirty="0">
                <a:solidFill>
                  <a:srgbClr val="0000CC"/>
                </a:solidFill>
                <a:latin typeface="华文仿宋"/>
                <a:ea typeface="华文仿宋"/>
                <a:cs typeface="华文仿宋"/>
              </a:rPr>
              <a:t>其中，</a:t>
            </a:r>
            <a:r>
              <a:rPr lang="en-US" altLang="zh-CN" b="1" dirty="0">
                <a:solidFill>
                  <a:srgbClr val="0000CC"/>
                </a:solidFill>
                <a:latin typeface="华文仿宋"/>
                <a:ea typeface="华文仿宋"/>
                <a:cs typeface="华文仿宋"/>
              </a:rPr>
              <a:t>t</a:t>
            </a:r>
            <a:r>
              <a:rPr lang="zh-CN" altLang="en-US" b="1" dirty="0">
                <a:solidFill>
                  <a:srgbClr val="0000CC"/>
                </a:solidFill>
                <a:latin typeface="华文仿宋"/>
                <a:ea typeface="华文仿宋"/>
                <a:cs typeface="华文仿宋"/>
              </a:rPr>
              <a:t>为属性</a:t>
            </a:r>
            <a:r>
              <a:rPr lang="en-US" altLang="zh-CN" b="1" dirty="0">
                <a:solidFill>
                  <a:srgbClr val="0000CC"/>
                </a:solidFill>
                <a:latin typeface="华文仿宋"/>
                <a:ea typeface="华文仿宋"/>
                <a:cs typeface="华文仿宋"/>
              </a:rPr>
              <a:t>x</a:t>
            </a:r>
            <a:r>
              <a:rPr lang="en-US" altLang="zh-CN" b="1" baseline="-25000" dirty="0">
                <a:solidFill>
                  <a:srgbClr val="0000CC"/>
                </a:solidFill>
                <a:latin typeface="华文仿宋"/>
                <a:ea typeface="华文仿宋"/>
                <a:cs typeface="华文仿宋"/>
              </a:rPr>
              <a:t>i</a:t>
            </a:r>
            <a:r>
              <a:rPr lang="zh-CN" altLang="en-US" b="1" dirty="0">
                <a:solidFill>
                  <a:srgbClr val="0000CC"/>
                </a:solidFill>
                <a:latin typeface="华文仿宋"/>
                <a:ea typeface="华文仿宋"/>
                <a:cs typeface="华文仿宋"/>
              </a:rPr>
              <a:t>的属性值，</a:t>
            </a:r>
            <a:r>
              <a:rPr lang="en-US" altLang="zh-CN" b="1" dirty="0">
                <a:solidFill>
                  <a:srgbClr val="0000CC"/>
                </a:solidFill>
                <a:latin typeface="华文仿宋"/>
                <a:ea typeface="华文仿宋"/>
                <a:cs typeface="华文仿宋"/>
              </a:rPr>
              <a:t>S</a:t>
            </a:r>
            <a:r>
              <a:rPr lang="en-US" altLang="zh-CN" b="1" baseline="-25000" dirty="0">
                <a:solidFill>
                  <a:srgbClr val="0000CC"/>
                </a:solidFill>
                <a:latin typeface="华文仿宋"/>
                <a:ea typeface="华文仿宋"/>
                <a:cs typeface="华文仿宋"/>
              </a:rPr>
              <a:t>t</a:t>
            </a:r>
            <a:r>
              <a:rPr lang="zh-CN" altLang="en-US" b="1" dirty="0">
                <a:solidFill>
                  <a:srgbClr val="0000CC"/>
                </a:solidFill>
                <a:latin typeface="华文仿宋"/>
                <a:ea typeface="华文仿宋"/>
                <a:cs typeface="华文仿宋"/>
              </a:rPr>
              <a:t>为</a:t>
            </a:r>
            <a:r>
              <a:rPr lang="en-US" altLang="zh-CN" b="1" dirty="0">
                <a:solidFill>
                  <a:srgbClr val="0000CC"/>
                </a:solidFill>
                <a:latin typeface="华文仿宋"/>
                <a:ea typeface="华文仿宋"/>
                <a:cs typeface="华文仿宋"/>
              </a:rPr>
              <a:t>x</a:t>
            </a:r>
            <a:r>
              <a:rPr lang="en-US" altLang="zh-CN" b="1" baseline="-25000" dirty="0">
                <a:solidFill>
                  <a:srgbClr val="0000CC"/>
                </a:solidFill>
                <a:latin typeface="华文仿宋"/>
                <a:ea typeface="华文仿宋"/>
                <a:cs typeface="华文仿宋"/>
              </a:rPr>
              <a:t>i</a:t>
            </a:r>
            <a:r>
              <a:rPr lang="en-US" altLang="zh-CN" b="1" dirty="0">
                <a:solidFill>
                  <a:srgbClr val="0000CC"/>
                </a:solidFill>
                <a:latin typeface="华文仿宋"/>
                <a:ea typeface="华文仿宋"/>
                <a:cs typeface="华文仿宋"/>
              </a:rPr>
              <a:t>=t</a:t>
            </a:r>
            <a:r>
              <a:rPr lang="zh-CN" altLang="en-US" b="1" dirty="0">
                <a:solidFill>
                  <a:srgbClr val="0000CC"/>
                </a:solidFill>
                <a:latin typeface="华文仿宋"/>
                <a:ea typeface="华文仿宋"/>
                <a:cs typeface="华文仿宋"/>
              </a:rPr>
              <a:t>时的例子集，</a:t>
            </a:r>
            <a:r>
              <a:rPr lang="en-US" altLang="zh-CN" b="1" dirty="0">
                <a:solidFill>
                  <a:srgbClr val="0000CC"/>
                </a:solidFill>
                <a:latin typeface="华文仿宋"/>
                <a:ea typeface="华文仿宋"/>
                <a:cs typeface="华文仿宋"/>
              </a:rPr>
              <a:t>|S|</a:t>
            </a:r>
            <a:r>
              <a:rPr lang="zh-CN" altLang="en-US" b="1" dirty="0">
                <a:solidFill>
                  <a:srgbClr val="0000CC"/>
                </a:solidFill>
                <a:latin typeface="华文仿宋"/>
                <a:ea typeface="华文仿宋"/>
                <a:cs typeface="华文仿宋"/>
              </a:rPr>
              <a:t>和</a:t>
            </a:r>
            <a:r>
              <a:rPr lang="en-US" altLang="zh-CN" b="1" dirty="0">
                <a:solidFill>
                  <a:srgbClr val="0000CC"/>
                </a:solidFill>
                <a:latin typeface="华文仿宋"/>
                <a:ea typeface="华文仿宋"/>
                <a:cs typeface="华文仿宋"/>
              </a:rPr>
              <a:t>|S</a:t>
            </a:r>
            <a:r>
              <a:rPr lang="en-US" altLang="zh-CN" b="1" baseline="-25000" dirty="0">
                <a:solidFill>
                  <a:srgbClr val="0000CC"/>
                </a:solidFill>
                <a:latin typeface="华文仿宋"/>
                <a:ea typeface="华文仿宋"/>
                <a:cs typeface="华文仿宋"/>
              </a:rPr>
              <a:t>i</a:t>
            </a:r>
            <a:r>
              <a:rPr lang="en-US" altLang="zh-CN" b="1" dirty="0">
                <a:solidFill>
                  <a:srgbClr val="0000CC"/>
                </a:solidFill>
                <a:latin typeface="华文仿宋"/>
                <a:ea typeface="华文仿宋"/>
                <a:cs typeface="华文仿宋"/>
              </a:rPr>
              <a:t>|</a:t>
            </a:r>
            <a:r>
              <a:rPr lang="zh-CN" altLang="en-US" b="1" dirty="0">
                <a:solidFill>
                  <a:srgbClr val="0000CC"/>
                </a:solidFill>
                <a:latin typeface="华文仿宋"/>
                <a:ea typeface="华文仿宋"/>
                <a:cs typeface="华文仿宋"/>
              </a:rPr>
              <a:t>分别是例子集</a:t>
            </a:r>
            <a:r>
              <a:rPr lang="en-US" altLang="zh-CN" b="1" dirty="0">
                <a:solidFill>
                  <a:srgbClr val="0000CC"/>
                </a:solidFill>
                <a:latin typeface="华文仿宋"/>
                <a:ea typeface="华文仿宋"/>
                <a:cs typeface="华文仿宋"/>
              </a:rPr>
              <a:t>S</a:t>
            </a:r>
            <a:r>
              <a:rPr lang="zh-CN" altLang="en-US" b="1" dirty="0">
                <a:solidFill>
                  <a:srgbClr val="0000CC"/>
                </a:solidFill>
                <a:latin typeface="华文仿宋"/>
                <a:ea typeface="华文仿宋"/>
                <a:cs typeface="华文仿宋"/>
              </a:rPr>
              <a:t>和</a:t>
            </a:r>
            <a:r>
              <a:rPr lang="en-US" altLang="zh-CN" b="1" dirty="0">
                <a:solidFill>
                  <a:srgbClr val="0000CC"/>
                </a:solidFill>
                <a:latin typeface="华文仿宋"/>
                <a:ea typeface="华文仿宋"/>
                <a:cs typeface="华文仿宋"/>
              </a:rPr>
              <a:t>S</a:t>
            </a:r>
            <a:r>
              <a:rPr lang="en-US" altLang="zh-CN" b="1" baseline="-25000" dirty="0">
                <a:solidFill>
                  <a:srgbClr val="0000CC"/>
                </a:solidFill>
                <a:latin typeface="华文仿宋"/>
                <a:ea typeface="华文仿宋"/>
                <a:cs typeface="华文仿宋"/>
              </a:rPr>
              <a:t>i</a:t>
            </a:r>
            <a:r>
              <a:rPr lang="zh-CN" altLang="en-US" b="1" dirty="0">
                <a:solidFill>
                  <a:srgbClr val="0000CC"/>
                </a:solidFill>
                <a:latin typeface="华文仿宋"/>
                <a:ea typeface="华文仿宋"/>
                <a:cs typeface="华文仿宋"/>
              </a:rPr>
              <a:t>的大小。</a:t>
            </a:r>
            <a:r>
              <a:rPr lang="en-US" altLang="zh-CN" b="1" dirty="0">
                <a:solidFill>
                  <a:srgbClr val="0000CC"/>
                </a:solidFill>
                <a:latin typeface="华文仿宋"/>
                <a:ea typeface="华文仿宋"/>
                <a:cs typeface="华文仿宋"/>
              </a:rPr>
              <a:t> </a:t>
            </a:r>
          </a:p>
        </p:txBody>
      </p:sp>
    </p:spTree>
    <p:extLst>
      <p:ext uri="{BB962C8B-B14F-4D97-AF65-F5344CB8AC3E}">
        <p14:creationId xmlns:p14="http://schemas.microsoft.com/office/powerpoint/2010/main" val="66793426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2"/>
          <p:cNvSpPr txBox="1">
            <a:spLocks noChangeArrowheads="1"/>
          </p:cNvSpPr>
          <p:nvPr/>
        </p:nvSpPr>
        <p:spPr bwMode="auto">
          <a:xfrm>
            <a:off x="323528" y="692696"/>
            <a:ext cx="8605837" cy="5250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25000"/>
              </a:lnSpc>
              <a:spcBef>
                <a:spcPct val="5000"/>
              </a:spcBef>
            </a:pPr>
            <a:r>
              <a:rPr lang="en-US" altLang="zh-CN" sz="2000" b="1" dirty="0">
                <a:solidFill>
                  <a:srgbClr val="D60093"/>
                </a:solidFill>
                <a:latin typeface="Times New Roman"/>
                <a:ea typeface="华文仿宋"/>
                <a:cs typeface="Times New Roman"/>
              </a:rPr>
              <a:t> </a:t>
            </a:r>
            <a:r>
              <a:rPr lang="zh-CN" altLang="en-US" sz="2000" b="1" dirty="0" smtClean="0">
                <a:solidFill>
                  <a:srgbClr val="D60093"/>
                </a:solidFill>
                <a:latin typeface="Times New Roman"/>
                <a:ea typeface="华文仿宋"/>
                <a:cs typeface="Times New Roman"/>
              </a:rPr>
              <a:t>下面先计算</a:t>
            </a:r>
            <a:r>
              <a:rPr lang="en-US" altLang="zh-CN" sz="2000" b="1" dirty="0">
                <a:solidFill>
                  <a:srgbClr val="D60093"/>
                </a:solidFill>
                <a:latin typeface="Times New Roman"/>
                <a:ea typeface="华文仿宋"/>
                <a:cs typeface="Times New Roman"/>
              </a:rPr>
              <a:t>S</a:t>
            </a:r>
            <a:r>
              <a:rPr lang="zh-CN" altLang="en-US" sz="2000" b="1" dirty="0">
                <a:solidFill>
                  <a:srgbClr val="D60093"/>
                </a:solidFill>
                <a:latin typeface="Times New Roman"/>
                <a:ea typeface="华文仿宋"/>
                <a:cs typeface="Times New Roman"/>
              </a:rPr>
              <a:t>关于属性</a:t>
            </a:r>
            <a:r>
              <a:rPr lang="en-US" altLang="zh-CN" sz="2000" b="1" dirty="0">
                <a:solidFill>
                  <a:srgbClr val="D60093"/>
                </a:solidFill>
                <a:latin typeface="Times New Roman"/>
                <a:ea typeface="华文仿宋"/>
                <a:cs typeface="Times New Roman"/>
              </a:rPr>
              <a:t>x</a:t>
            </a:r>
            <a:r>
              <a:rPr lang="en-US" altLang="zh-CN" sz="2000" b="1" baseline="-25000" dirty="0">
                <a:solidFill>
                  <a:srgbClr val="D60093"/>
                </a:solidFill>
                <a:latin typeface="Times New Roman"/>
                <a:ea typeface="华文仿宋"/>
                <a:cs typeface="Times New Roman"/>
              </a:rPr>
              <a:t>1</a:t>
            </a:r>
            <a:r>
              <a:rPr lang="zh-CN" altLang="en-US" sz="2000" b="1" dirty="0">
                <a:solidFill>
                  <a:srgbClr val="D60093"/>
                </a:solidFill>
                <a:latin typeface="Times New Roman"/>
                <a:ea typeface="华文仿宋"/>
                <a:cs typeface="Times New Roman"/>
              </a:rPr>
              <a:t>的条件熵：</a:t>
            </a:r>
            <a:endParaRPr lang="en-US" altLang="zh-CN" sz="2000" b="1" dirty="0">
              <a:solidFill>
                <a:srgbClr val="D60093"/>
              </a:solidFill>
              <a:latin typeface="Times New Roman"/>
              <a:ea typeface="华文仿宋"/>
              <a:cs typeface="Times New Roman"/>
            </a:endParaRPr>
          </a:p>
          <a:p>
            <a:pPr>
              <a:lnSpc>
                <a:spcPct val="125000"/>
              </a:lnSpc>
              <a:spcBef>
                <a:spcPct val="5000"/>
              </a:spcBef>
            </a:pPr>
            <a:r>
              <a:rPr lang="en-US" altLang="zh-CN" sz="2000" b="1" dirty="0">
                <a:solidFill>
                  <a:srgbClr val="0000CC"/>
                </a:solidFill>
                <a:latin typeface="Times New Roman"/>
                <a:ea typeface="华文仿宋"/>
                <a:cs typeface="Times New Roman"/>
              </a:rPr>
              <a:t>    </a:t>
            </a:r>
            <a:r>
              <a:rPr lang="zh-CN" altLang="en-US" sz="2000" b="1" dirty="0" smtClean="0">
                <a:solidFill>
                  <a:srgbClr val="0000CC"/>
                </a:solidFill>
                <a:latin typeface="Times New Roman"/>
                <a:ea typeface="华文仿宋"/>
                <a:cs typeface="Times New Roman"/>
              </a:rPr>
              <a:t>在表中</a:t>
            </a:r>
            <a:r>
              <a:rPr lang="zh-CN" altLang="en-US" sz="2000" b="1" dirty="0">
                <a:solidFill>
                  <a:srgbClr val="0000CC"/>
                </a:solidFill>
                <a:latin typeface="Times New Roman"/>
                <a:ea typeface="华文仿宋"/>
                <a:cs typeface="Times New Roman"/>
              </a:rPr>
              <a:t>，</a:t>
            </a:r>
            <a:r>
              <a:rPr lang="en-US" altLang="zh-CN" sz="2000" b="1" dirty="0">
                <a:solidFill>
                  <a:srgbClr val="0000CC"/>
                </a:solidFill>
                <a:latin typeface="Times New Roman"/>
                <a:ea typeface="华文仿宋"/>
                <a:cs typeface="Times New Roman"/>
              </a:rPr>
              <a:t>x</a:t>
            </a:r>
            <a:r>
              <a:rPr lang="en-US" altLang="zh-CN" sz="2000" b="1" baseline="-25000" dirty="0">
                <a:solidFill>
                  <a:srgbClr val="0000CC"/>
                </a:solidFill>
                <a:latin typeface="Times New Roman"/>
                <a:ea typeface="华文仿宋"/>
                <a:cs typeface="Times New Roman"/>
              </a:rPr>
              <a:t>1</a:t>
            </a:r>
            <a:r>
              <a:rPr lang="zh-CN" altLang="en-US" sz="2000" b="1" dirty="0">
                <a:solidFill>
                  <a:srgbClr val="0000CC"/>
                </a:solidFill>
                <a:latin typeface="Times New Roman"/>
                <a:ea typeface="华文仿宋"/>
                <a:cs typeface="Times New Roman"/>
              </a:rPr>
              <a:t>的属性值可以为</a:t>
            </a:r>
            <a:r>
              <a:rPr lang="en-US" altLang="zh-CN" sz="2000" b="1" dirty="0">
                <a:solidFill>
                  <a:srgbClr val="0000CC"/>
                </a:solidFill>
                <a:latin typeface="Times New Roman"/>
                <a:ea typeface="华文仿宋"/>
                <a:cs typeface="Times New Roman"/>
              </a:rPr>
              <a:t>1</a:t>
            </a:r>
            <a:r>
              <a:rPr lang="zh-CN" altLang="en-US" sz="2000" b="1" dirty="0">
                <a:solidFill>
                  <a:srgbClr val="0000CC"/>
                </a:solidFill>
                <a:latin typeface="Times New Roman"/>
                <a:ea typeface="华文仿宋"/>
                <a:cs typeface="Times New Roman"/>
              </a:rPr>
              <a:t>或</a:t>
            </a:r>
            <a:r>
              <a:rPr lang="en-US" altLang="zh-CN" sz="2000" b="1" dirty="0">
                <a:solidFill>
                  <a:srgbClr val="0000CC"/>
                </a:solidFill>
                <a:latin typeface="Times New Roman"/>
                <a:ea typeface="华文仿宋"/>
                <a:cs typeface="Times New Roman"/>
              </a:rPr>
              <a:t>2</a:t>
            </a:r>
            <a:r>
              <a:rPr lang="zh-CN" altLang="en-US" sz="2000" b="1" dirty="0">
                <a:solidFill>
                  <a:srgbClr val="0000CC"/>
                </a:solidFill>
                <a:latin typeface="Times New Roman"/>
                <a:ea typeface="华文仿宋"/>
                <a:cs typeface="Times New Roman"/>
              </a:rPr>
              <a:t>。当</a:t>
            </a:r>
            <a:r>
              <a:rPr lang="en-US" altLang="zh-CN" sz="2000" b="1" dirty="0">
                <a:solidFill>
                  <a:srgbClr val="0000CC"/>
                </a:solidFill>
                <a:latin typeface="Times New Roman"/>
                <a:ea typeface="华文仿宋"/>
                <a:cs typeface="Times New Roman"/>
              </a:rPr>
              <a:t>x</a:t>
            </a:r>
            <a:r>
              <a:rPr lang="en-US" altLang="zh-CN" sz="2000" b="1" baseline="-25000" dirty="0">
                <a:solidFill>
                  <a:srgbClr val="0000CC"/>
                </a:solidFill>
                <a:latin typeface="Times New Roman"/>
                <a:ea typeface="华文仿宋"/>
                <a:cs typeface="Times New Roman"/>
              </a:rPr>
              <a:t>1</a:t>
            </a:r>
            <a:r>
              <a:rPr lang="en-US" altLang="zh-CN" sz="2000" b="1" dirty="0">
                <a:solidFill>
                  <a:srgbClr val="0000CC"/>
                </a:solidFill>
                <a:latin typeface="Times New Roman"/>
                <a:ea typeface="华文仿宋"/>
                <a:cs typeface="Times New Roman"/>
              </a:rPr>
              <a:t>=1</a:t>
            </a:r>
            <a:r>
              <a:rPr lang="zh-CN" altLang="en-US" sz="2000" b="1" dirty="0">
                <a:solidFill>
                  <a:srgbClr val="0000CC"/>
                </a:solidFill>
                <a:latin typeface="Times New Roman"/>
                <a:ea typeface="华文仿宋"/>
                <a:cs typeface="Times New Roman"/>
              </a:rPr>
              <a:t>时，</a:t>
            </a:r>
            <a:r>
              <a:rPr lang="en-US" altLang="zh-CN" sz="2000" b="1" dirty="0">
                <a:solidFill>
                  <a:srgbClr val="0000CC"/>
                </a:solidFill>
                <a:latin typeface="Times New Roman"/>
                <a:ea typeface="华文仿宋"/>
                <a:cs typeface="Times New Roman"/>
              </a:rPr>
              <a:t>t=1</a:t>
            </a:r>
            <a:r>
              <a:rPr lang="zh-CN" altLang="en-US" sz="2000" b="1" dirty="0">
                <a:solidFill>
                  <a:srgbClr val="0000CC"/>
                </a:solidFill>
                <a:latin typeface="Times New Roman"/>
                <a:ea typeface="华文仿宋"/>
                <a:cs typeface="Times New Roman"/>
              </a:rPr>
              <a:t>时，有：</a:t>
            </a:r>
            <a:endParaRPr lang="en-US" altLang="zh-CN" sz="2000" b="1" dirty="0">
              <a:solidFill>
                <a:srgbClr val="0000CC"/>
              </a:solidFill>
              <a:latin typeface="Times New Roman"/>
              <a:ea typeface="华文仿宋"/>
              <a:cs typeface="Times New Roman"/>
            </a:endParaRPr>
          </a:p>
          <a:p>
            <a:pPr>
              <a:lnSpc>
                <a:spcPct val="125000"/>
              </a:lnSpc>
              <a:spcBef>
                <a:spcPct val="5000"/>
              </a:spcBef>
            </a:pPr>
            <a:r>
              <a:rPr lang="en-US" altLang="zh-CN" sz="2000" b="1" dirty="0">
                <a:solidFill>
                  <a:srgbClr val="0000CC"/>
                </a:solidFill>
                <a:latin typeface="Times New Roman"/>
                <a:ea typeface="华文仿宋"/>
                <a:cs typeface="Times New Roman"/>
              </a:rPr>
              <a:t>         S</a:t>
            </a:r>
            <a:r>
              <a:rPr lang="en-US" altLang="zh-CN" sz="2000" b="1" baseline="-25000" dirty="0">
                <a:solidFill>
                  <a:srgbClr val="0000CC"/>
                </a:solidFill>
                <a:latin typeface="Times New Roman"/>
                <a:ea typeface="华文仿宋"/>
                <a:cs typeface="Times New Roman"/>
              </a:rPr>
              <a:t>1</a:t>
            </a:r>
            <a:r>
              <a:rPr lang="en-US" altLang="zh-CN" sz="2000" b="1" dirty="0">
                <a:solidFill>
                  <a:srgbClr val="0000CC"/>
                </a:solidFill>
                <a:latin typeface="Times New Roman"/>
                <a:ea typeface="华文仿宋"/>
                <a:cs typeface="Times New Roman"/>
              </a:rPr>
              <a:t>={1</a:t>
            </a:r>
            <a:r>
              <a:rPr lang="zh-CN" altLang="en-US" sz="2000" b="1" dirty="0">
                <a:solidFill>
                  <a:srgbClr val="0000CC"/>
                </a:solidFill>
                <a:latin typeface="Times New Roman"/>
                <a:ea typeface="华文仿宋"/>
                <a:cs typeface="Times New Roman"/>
              </a:rPr>
              <a:t>，</a:t>
            </a:r>
            <a:r>
              <a:rPr lang="en-US" altLang="zh-CN" sz="2000" b="1" dirty="0">
                <a:solidFill>
                  <a:srgbClr val="0000CC"/>
                </a:solidFill>
                <a:latin typeface="Times New Roman"/>
                <a:ea typeface="华文仿宋"/>
                <a:cs typeface="Times New Roman"/>
              </a:rPr>
              <a:t>2</a:t>
            </a:r>
            <a:r>
              <a:rPr lang="zh-CN" altLang="en-US" sz="2000" b="1" dirty="0">
                <a:solidFill>
                  <a:srgbClr val="0000CC"/>
                </a:solidFill>
                <a:latin typeface="Times New Roman"/>
                <a:ea typeface="华文仿宋"/>
                <a:cs typeface="Times New Roman"/>
              </a:rPr>
              <a:t>，</a:t>
            </a:r>
            <a:r>
              <a:rPr lang="en-US" altLang="zh-CN" sz="2000" b="1" dirty="0">
                <a:solidFill>
                  <a:srgbClr val="0000CC"/>
                </a:solidFill>
                <a:latin typeface="Times New Roman"/>
                <a:ea typeface="华文仿宋"/>
                <a:cs typeface="Times New Roman"/>
              </a:rPr>
              <a:t>3</a:t>
            </a:r>
            <a:r>
              <a:rPr lang="zh-CN" altLang="en-US" sz="2000" b="1" dirty="0">
                <a:solidFill>
                  <a:srgbClr val="0000CC"/>
                </a:solidFill>
                <a:latin typeface="Times New Roman"/>
                <a:ea typeface="华文仿宋"/>
                <a:cs typeface="Times New Roman"/>
              </a:rPr>
              <a:t>，</a:t>
            </a:r>
            <a:r>
              <a:rPr lang="en-US" altLang="zh-CN" sz="2000" b="1" dirty="0">
                <a:solidFill>
                  <a:srgbClr val="0000CC"/>
                </a:solidFill>
                <a:latin typeface="Times New Roman"/>
                <a:ea typeface="华文仿宋"/>
                <a:cs typeface="Times New Roman"/>
              </a:rPr>
              <a:t>4}</a:t>
            </a:r>
          </a:p>
          <a:p>
            <a:pPr>
              <a:lnSpc>
                <a:spcPct val="125000"/>
              </a:lnSpc>
              <a:spcBef>
                <a:spcPct val="5000"/>
              </a:spcBef>
            </a:pPr>
            <a:r>
              <a:rPr lang="zh-CN" altLang="en-US" sz="2000" b="1" dirty="0" smtClean="0">
                <a:solidFill>
                  <a:srgbClr val="0000CC"/>
                </a:solidFill>
                <a:latin typeface="Times New Roman"/>
                <a:ea typeface="华文仿宋"/>
                <a:cs typeface="Times New Roman"/>
              </a:rPr>
              <a:t>   当</a:t>
            </a:r>
            <a:r>
              <a:rPr lang="en-US" altLang="zh-CN" sz="2000" b="1" dirty="0" smtClean="0">
                <a:solidFill>
                  <a:srgbClr val="0000CC"/>
                </a:solidFill>
                <a:latin typeface="Times New Roman"/>
                <a:ea typeface="华文仿宋"/>
                <a:cs typeface="Times New Roman"/>
              </a:rPr>
              <a:t>x</a:t>
            </a:r>
            <a:r>
              <a:rPr lang="en-US" altLang="zh-CN" sz="2000" b="1" baseline="-25000" dirty="0" smtClean="0">
                <a:solidFill>
                  <a:srgbClr val="0000CC"/>
                </a:solidFill>
                <a:latin typeface="Times New Roman"/>
                <a:ea typeface="华文仿宋"/>
                <a:cs typeface="Times New Roman"/>
              </a:rPr>
              <a:t>1</a:t>
            </a:r>
            <a:r>
              <a:rPr lang="en-US" altLang="zh-CN" sz="2000" b="1" dirty="0">
                <a:solidFill>
                  <a:srgbClr val="0000CC"/>
                </a:solidFill>
                <a:latin typeface="Times New Roman"/>
                <a:ea typeface="华文仿宋"/>
                <a:cs typeface="Times New Roman"/>
              </a:rPr>
              <a:t>=2</a:t>
            </a:r>
            <a:r>
              <a:rPr lang="zh-CN" altLang="en-US" sz="2000" b="1" dirty="0">
                <a:solidFill>
                  <a:srgbClr val="0000CC"/>
                </a:solidFill>
                <a:latin typeface="Times New Roman"/>
                <a:ea typeface="华文仿宋"/>
                <a:cs typeface="Times New Roman"/>
              </a:rPr>
              <a:t>时，</a:t>
            </a:r>
            <a:r>
              <a:rPr lang="en-US" altLang="zh-CN" sz="2000" b="1" dirty="0">
                <a:solidFill>
                  <a:srgbClr val="0000CC"/>
                </a:solidFill>
                <a:latin typeface="Times New Roman"/>
                <a:ea typeface="华文仿宋"/>
                <a:cs typeface="Times New Roman"/>
              </a:rPr>
              <a:t>t=2</a:t>
            </a:r>
            <a:r>
              <a:rPr lang="zh-CN" altLang="en-US" sz="2000" b="1" dirty="0">
                <a:solidFill>
                  <a:srgbClr val="0000CC"/>
                </a:solidFill>
                <a:latin typeface="Times New Roman"/>
                <a:ea typeface="华文仿宋"/>
                <a:cs typeface="Times New Roman"/>
              </a:rPr>
              <a:t>时，有：</a:t>
            </a:r>
            <a:endParaRPr lang="en-US" altLang="zh-CN" sz="2000" b="1" dirty="0">
              <a:solidFill>
                <a:srgbClr val="0000CC"/>
              </a:solidFill>
              <a:latin typeface="Times New Roman"/>
              <a:ea typeface="华文仿宋"/>
              <a:cs typeface="Times New Roman"/>
            </a:endParaRPr>
          </a:p>
          <a:p>
            <a:pPr>
              <a:lnSpc>
                <a:spcPct val="125000"/>
              </a:lnSpc>
              <a:spcBef>
                <a:spcPct val="5000"/>
              </a:spcBef>
            </a:pPr>
            <a:r>
              <a:rPr lang="en-US" altLang="zh-CN" sz="2000" b="1" dirty="0">
                <a:solidFill>
                  <a:srgbClr val="0000CC"/>
                </a:solidFill>
                <a:latin typeface="Times New Roman"/>
                <a:ea typeface="华文仿宋"/>
                <a:cs typeface="Times New Roman"/>
              </a:rPr>
              <a:t>         S</a:t>
            </a:r>
            <a:r>
              <a:rPr lang="en-US" altLang="zh-CN" sz="2000" b="1" baseline="-25000" dirty="0">
                <a:solidFill>
                  <a:srgbClr val="0000CC"/>
                </a:solidFill>
                <a:latin typeface="Times New Roman"/>
                <a:ea typeface="华文仿宋"/>
                <a:cs typeface="Times New Roman"/>
              </a:rPr>
              <a:t>2</a:t>
            </a:r>
            <a:r>
              <a:rPr lang="en-US" altLang="zh-CN" sz="2000" b="1" dirty="0">
                <a:solidFill>
                  <a:srgbClr val="0000CC"/>
                </a:solidFill>
                <a:latin typeface="Times New Roman"/>
                <a:ea typeface="华文仿宋"/>
                <a:cs typeface="Times New Roman"/>
              </a:rPr>
              <a:t>={5</a:t>
            </a:r>
            <a:r>
              <a:rPr lang="zh-CN" altLang="en-US" sz="2000" b="1" dirty="0">
                <a:solidFill>
                  <a:srgbClr val="0000CC"/>
                </a:solidFill>
                <a:latin typeface="Times New Roman"/>
                <a:ea typeface="华文仿宋"/>
                <a:cs typeface="Times New Roman"/>
              </a:rPr>
              <a:t>，</a:t>
            </a:r>
            <a:r>
              <a:rPr lang="en-US" altLang="zh-CN" sz="2000" b="1" dirty="0">
                <a:solidFill>
                  <a:srgbClr val="0000CC"/>
                </a:solidFill>
                <a:latin typeface="Times New Roman"/>
                <a:ea typeface="华文仿宋"/>
                <a:cs typeface="Times New Roman"/>
              </a:rPr>
              <a:t>6</a:t>
            </a:r>
            <a:r>
              <a:rPr lang="zh-CN" altLang="en-US" sz="2000" b="1" dirty="0">
                <a:solidFill>
                  <a:srgbClr val="0000CC"/>
                </a:solidFill>
                <a:latin typeface="Times New Roman"/>
                <a:ea typeface="华文仿宋"/>
                <a:cs typeface="Times New Roman"/>
              </a:rPr>
              <a:t>，</a:t>
            </a:r>
            <a:r>
              <a:rPr lang="en-US" altLang="zh-CN" sz="2000" b="1" dirty="0">
                <a:solidFill>
                  <a:srgbClr val="0000CC"/>
                </a:solidFill>
                <a:latin typeface="Times New Roman"/>
                <a:ea typeface="华文仿宋"/>
                <a:cs typeface="Times New Roman"/>
              </a:rPr>
              <a:t>7</a:t>
            </a:r>
            <a:r>
              <a:rPr lang="zh-CN" altLang="en-US" sz="2000" b="1" dirty="0">
                <a:solidFill>
                  <a:srgbClr val="0000CC"/>
                </a:solidFill>
                <a:latin typeface="Times New Roman"/>
                <a:ea typeface="华文仿宋"/>
                <a:cs typeface="Times New Roman"/>
              </a:rPr>
              <a:t>，</a:t>
            </a:r>
            <a:r>
              <a:rPr lang="en-US" altLang="zh-CN" sz="2000" b="1" dirty="0">
                <a:solidFill>
                  <a:srgbClr val="0000CC"/>
                </a:solidFill>
                <a:latin typeface="Times New Roman"/>
                <a:ea typeface="华文仿宋"/>
                <a:cs typeface="Times New Roman"/>
              </a:rPr>
              <a:t>8}</a:t>
            </a:r>
          </a:p>
          <a:p>
            <a:pPr>
              <a:lnSpc>
                <a:spcPct val="125000"/>
              </a:lnSpc>
              <a:spcBef>
                <a:spcPct val="5000"/>
              </a:spcBef>
            </a:pPr>
            <a:r>
              <a:rPr lang="zh-CN" altLang="en-US" sz="2000" b="1" dirty="0">
                <a:solidFill>
                  <a:srgbClr val="0000CC"/>
                </a:solidFill>
                <a:latin typeface="Times New Roman"/>
                <a:ea typeface="华文仿宋"/>
                <a:cs typeface="Times New Roman"/>
              </a:rPr>
              <a:t>其中，</a:t>
            </a:r>
            <a:r>
              <a:rPr lang="en-US" altLang="zh-CN" sz="2000" b="1" dirty="0">
                <a:solidFill>
                  <a:srgbClr val="0000CC"/>
                </a:solidFill>
                <a:latin typeface="Times New Roman"/>
                <a:ea typeface="华文仿宋"/>
                <a:cs typeface="Times New Roman"/>
              </a:rPr>
              <a:t>S</a:t>
            </a:r>
            <a:r>
              <a:rPr lang="en-US" altLang="zh-CN" sz="2000" b="1" baseline="-25000" dirty="0">
                <a:solidFill>
                  <a:srgbClr val="0000CC"/>
                </a:solidFill>
                <a:latin typeface="Times New Roman"/>
                <a:ea typeface="华文仿宋"/>
                <a:cs typeface="Times New Roman"/>
              </a:rPr>
              <a:t>1</a:t>
            </a:r>
            <a:r>
              <a:rPr lang="zh-CN" altLang="en-US" sz="2000" b="1" dirty="0">
                <a:solidFill>
                  <a:srgbClr val="0000CC"/>
                </a:solidFill>
                <a:latin typeface="Times New Roman"/>
                <a:ea typeface="华文仿宋"/>
                <a:cs typeface="Times New Roman"/>
              </a:rPr>
              <a:t>和</a:t>
            </a:r>
            <a:r>
              <a:rPr lang="en-US" altLang="zh-CN" sz="2000" b="1" dirty="0">
                <a:solidFill>
                  <a:srgbClr val="0000CC"/>
                </a:solidFill>
                <a:latin typeface="Times New Roman"/>
                <a:ea typeface="华文仿宋"/>
                <a:cs typeface="Times New Roman"/>
              </a:rPr>
              <a:t>S</a:t>
            </a:r>
            <a:r>
              <a:rPr lang="en-US" altLang="zh-CN" sz="2000" b="1" baseline="-25000" dirty="0">
                <a:solidFill>
                  <a:srgbClr val="0000CC"/>
                </a:solidFill>
                <a:latin typeface="Times New Roman"/>
                <a:ea typeface="华文仿宋"/>
                <a:cs typeface="Times New Roman"/>
              </a:rPr>
              <a:t>2</a:t>
            </a:r>
            <a:r>
              <a:rPr lang="zh-CN" altLang="en-US" sz="2000" b="1" dirty="0">
                <a:solidFill>
                  <a:srgbClr val="0000CC"/>
                </a:solidFill>
                <a:latin typeface="Times New Roman"/>
                <a:ea typeface="华文仿宋"/>
                <a:cs typeface="Times New Roman"/>
              </a:rPr>
              <a:t>中的数字均为例子集</a:t>
            </a:r>
            <a:r>
              <a:rPr lang="en-US" altLang="zh-CN" sz="2000" b="1" dirty="0">
                <a:solidFill>
                  <a:srgbClr val="0000CC"/>
                </a:solidFill>
                <a:latin typeface="Times New Roman"/>
                <a:ea typeface="华文仿宋"/>
                <a:cs typeface="Times New Roman"/>
              </a:rPr>
              <a:t>S</a:t>
            </a:r>
            <a:r>
              <a:rPr lang="zh-CN" altLang="en-US" sz="2000" b="1" dirty="0">
                <a:solidFill>
                  <a:srgbClr val="0000CC"/>
                </a:solidFill>
                <a:latin typeface="Times New Roman"/>
                <a:ea typeface="华文仿宋"/>
                <a:cs typeface="Times New Roman"/>
              </a:rPr>
              <a:t>中的各个例子的序号，且有</a:t>
            </a:r>
            <a:r>
              <a:rPr lang="en-US" altLang="zh-CN" sz="2000" b="1" dirty="0">
                <a:solidFill>
                  <a:srgbClr val="0000CC"/>
                </a:solidFill>
                <a:latin typeface="Times New Roman"/>
                <a:ea typeface="华文仿宋"/>
                <a:cs typeface="Times New Roman"/>
              </a:rPr>
              <a:t>|S|=8</a:t>
            </a:r>
            <a:r>
              <a:rPr lang="zh-CN" altLang="en-US" sz="2000" b="1" dirty="0">
                <a:solidFill>
                  <a:srgbClr val="0000CC"/>
                </a:solidFill>
                <a:latin typeface="Times New Roman"/>
                <a:ea typeface="华文仿宋"/>
                <a:cs typeface="Times New Roman"/>
              </a:rPr>
              <a:t>，</a:t>
            </a:r>
            <a:r>
              <a:rPr lang="en-US" altLang="zh-CN" sz="2000" b="1" dirty="0">
                <a:solidFill>
                  <a:srgbClr val="0000CC"/>
                </a:solidFill>
                <a:latin typeface="Times New Roman"/>
                <a:ea typeface="华文仿宋"/>
                <a:cs typeface="Times New Roman"/>
              </a:rPr>
              <a:t>|S</a:t>
            </a:r>
            <a:r>
              <a:rPr lang="en-US" altLang="zh-CN" sz="2000" b="1" baseline="-25000" dirty="0">
                <a:solidFill>
                  <a:srgbClr val="0000CC"/>
                </a:solidFill>
                <a:latin typeface="Times New Roman"/>
                <a:ea typeface="华文仿宋"/>
                <a:cs typeface="Times New Roman"/>
              </a:rPr>
              <a:t>1</a:t>
            </a:r>
            <a:r>
              <a:rPr lang="en-US" altLang="zh-CN" sz="2000" b="1" dirty="0">
                <a:solidFill>
                  <a:srgbClr val="0000CC"/>
                </a:solidFill>
                <a:latin typeface="Times New Roman"/>
                <a:ea typeface="华文仿宋"/>
                <a:cs typeface="Times New Roman"/>
              </a:rPr>
              <a:t>|=|S</a:t>
            </a:r>
            <a:r>
              <a:rPr lang="en-US" altLang="zh-CN" sz="2000" b="1" baseline="-25000" dirty="0">
                <a:solidFill>
                  <a:srgbClr val="0000CC"/>
                </a:solidFill>
                <a:latin typeface="Times New Roman"/>
                <a:ea typeface="华文仿宋"/>
                <a:cs typeface="Times New Roman"/>
              </a:rPr>
              <a:t>2</a:t>
            </a:r>
            <a:r>
              <a:rPr lang="en-US" altLang="zh-CN" sz="2000" b="1" dirty="0">
                <a:solidFill>
                  <a:srgbClr val="0000CC"/>
                </a:solidFill>
                <a:latin typeface="Times New Roman"/>
                <a:ea typeface="华文仿宋"/>
                <a:cs typeface="Times New Roman"/>
              </a:rPr>
              <a:t>|=4</a:t>
            </a:r>
            <a:r>
              <a:rPr lang="zh-CN" altLang="en-US" sz="2000" b="1" dirty="0" smtClean="0">
                <a:solidFill>
                  <a:srgbClr val="0000CC"/>
                </a:solidFill>
                <a:latin typeface="Times New Roman"/>
                <a:ea typeface="华文仿宋"/>
                <a:cs typeface="Times New Roman"/>
              </a:rPr>
              <a:t>。</a:t>
            </a:r>
            <a:endParaRPr lang="en-US" altLang="zh-CN" sz="2000" b="1" dirty="0" smtClean="0">
              <a:solidFill>
                <a:srgbClr val="0000CC"/>
              </a:solidFill>
              <a:latin typeface="Times New Roman"/>
              <a:ea typeface="华文仿宋"/>
              <a:cs typeface="Times New Roman"/>
            </a:endParaRPr>
          </a:p>
          <a:p>
            <a:pPr>
              <a:lnSpc>
                <a:spcPct val="125000"/>
              </a:lnSpc>
              <a:spcBef>
                <a:spcPct val="5000"/>
              </a:spcBef>
            </a:pPr>
            <a:endParaRPr lang="en-US" altLang="zh-CN" sz="2000" b="1" dirty="0">
              <a:solidFill>
                <a:srgbClr val="0000CC"/>
              </a:solidFill>
              <a:latin typeface="Times New Roman"/>
              <a:ea typeface="华文仿宋"/>
              <a:cs typeface="Times New Roman"/>
            </a:endParaRPr>
          </a:p>
          <a:p>
            <a:pPr>
              <a:lnSpc>
                <a:spcPct val="125000"/>
              </a:lnSpc>
              <a:spcBef>
                <a:spcPct val="5000"/>
              </a:spcBef>
            </a:pPr>
            <a:r>
              <a:rPr lang="en-US" altLang="zh-CN" sz="2000" b="1" dirty="0">
                <a:solidFill>
                  <a:srgbClr val="006600"/>
                </a:solidFill>
                <a:latin typeface="Times New Roman"/>
                <a:ea typeface="华文仿宋"/>
                <a:cs typeface="Times New Roman"/>
              </a:rPr>
              <a:t>     </a:t>
            </a:r>
            <a:r>
              <a:rPr lang="zh-CN" altLang="en-US" sz="2000" b="1" dirty="0">
                <a:solidFill>
                  <a:srgbClr val="006600"/>
                </a:solidFill>
                <a:latin typeface="Times New Roman"/>
                <a:ea typeface="华文仿宋"/>
                <a:cs typeface="Times New Roman"/>
              </a:rPr>
              <a:t>由</a:t>
            </a:r>
            <a:r>
              <a:rPr lang="en-US" altLang="zh-CN" sz="2000" b="1" dirty="0">
                <a:solidFill>
                  <a:srgbClr val="006600"/>
                </a:solidFill>
                <a:latin typeface="Times New Roman"/>
                <a:ea typeface="华文仿宋"/>
                <a:cs typeface="Times New Roman"/>
              </a:rPr>
              <a:t>S</a:t>
            </a:r>
            <a:r>
              <a:rPr lang="en-US" altLang="zh-CN" sz="2000" b="1" baseline="-25000" dirty="0">
                <a:solidFill>
                  <a:srgbClr val="006600"/>
                </a:solidFill>
                <a:latin typeface="Times New Roman"/>
                <a:ea typeface="华文仿宋"/>
                <a:cs typeface="Times New Roman"/>
              </a:rPr>
              <a:t>1</a:t>
            </a:r>
            <a:r>
              <a:rPr lang="zh-CN" altLang="en-US" sz="2000" b="1" dirty="0">
                <a:solidFill>
                  <a:srgbClr val="006600"/>
                </a:solidFill>
                <a:latin typeface="Times New Roman"/>
                <a:ea typeface="华文仿宋"/>
                <a:cs typeface="Times New Roman"/>
              </a:rPr>
              <a:t>可知</a:t>
            </a:r>
            <a:r>
              <a:rPr lang="zh-CN" altLang="fr-FR" sz="2000" b="1" dirty="0">
                <a:solidFill>
                  <a:srgbClr val="006600"/>
                </a:solidFill>
                <a:latin typeface="Times New Roman"/>
                <a:ea typeface="华文仿宋"/>
                <a:cs typeface="Times New Roman"/>
              </a:rPr>
              <a:t>：</a:t>
            </a:r>
          </a:p>
          <a:p>
            <a:pPr>
              <a:lnSpc>
                <a:spcPct val="125000"/>
              </a:lnSpc>
              <a:spcBef>
                <a:spcPct val="5000"/>
              </a:spcBef>
            </a:pPr>
            <a:r>
              <a:rPr lang="zh-CN" altLang="fr-FR" sz="2000" b="1" dirty="0">
                <a:solidFill>
                  <a:srgbClr val="0000CC"/>
                </a:solidFill>
                <a:latin typeface="Times New Roman"/>
                <a:ea typeface="华文仿宋"/>
                <a:cs typeface="Times New Roman"/>
              </a:rPr>
              <a:t>        </a:t>
            </a:r>
            <a:r>
              <a:rPr lang="fr-FR" altLang="zh-CN" sz="2000" b="1" dirty="0">
                <a:solidFill>
                  <a:srgbClr val="0000CC"/>
                </a:solidFill>
                <a:latin typeface="Times New Roman"/>
                <a:ea typeface="华文仿宋"/>
                <a:cs typeface="Times New Roman"/>
              </a:rPr>
              <a:t>Ps</a:t>
            </a:r>
            <a:r>
              <a:rPr lang="fr-FR" altLang="zh-CN" sz="2000" b="1" baseline="-25000" dirty="0">
                <a:solidFill>
                  <a:srgbClr val="0000CC"/>
                </a:solidFill>
                <a:latin typeface="Times New Roman"/>
                <a:ea typeface="华文仿宋"/>
                <a:cs typeface="Times New Roman"/>
              </a:rPr>
              <a:t>1</a:t>
            </a:r>
            <a:r>
              <a:rPr lang="fr-FR" altLang="zh-CN" sz="2000" b="1" dirty="0">
                <a:solidFill>
                  <a:srgbClr val="0000CC"/>
                </a:solidFill>
                <a:latin typeface="Times New Roman"/>
                <a:ea typeface="华文仿宋"/>
                <a:cs typeface="Times New Roman"/>
              </a:rPr>
              <a:t>(y</a:t>
            </a:r>
            <a:r>
              <a:rPr lang="fr-FR" altLang="zh-CN" sz="2000" b="1" baseline="-25000" dirty="0">
                <a:solidFill>
                  <a:srgbClr val="0000CC"/>
                </a:solidFill>
                <a:latin typeface="Times New Roman"/>
                <a:ea typeface="华文仿宋"/>
                <a:cs typeface="Times New Roman"/>
              </a:rPr>
              <a:t>1</a:t>
            </a:r>
            <a:r>
              <a:rPr lang="fr-FR" altLang="zh-CN" sz="2000" b="1" dirty="0">
                <a:solidFill>
                  <a:srgbClr val="0000CC"/>
                </a:solidFill>
                <a:latin typeface="Times New Roman"/>
                <a:ea typeface="华文仿宋"/>
                <a:cs typeface="Times New Roman"/>
              </a:rPr>
              <a:t>)=1/4,     Ps</a:t>
            </a:r>
            <a:r>
              <a:rPr lang="fr-FR" altLang="zh-CN" sz="2000" b="1" baseline="-25000" dirty="0">
                <a:solidFill>
                  <a:srgbClr val="0000CC"/>
                </a:solidFill>
                <a:latin typeface="Times New Roman"/>
                <a:ea typeface="华文仿宋"/>
                <a:cs typeface="Times New Roman"/>
              </a:rPr>
              <a:t>1</a:t>
            </a:r>
            <a:r>
              <a:rPr lang="fr-FR" altLang="zh-CN" sz="2000" b="1" dirty="0">
                <a:solidFill>
                  <a:srgbClr val="0000CC"/>
                </a:solidFill>
                <a:latin typeface="Times New Roman"/>
                <a:ea typeface="华文仿宋"/>
                <a:cs typeface="Times New Roman"/>
              </a:rPr>
              <a:t>(y</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)=1/4,     Ps</a:t>
            </a:r>
            <a:r>
              <a:rPr lang="fr-FR" altLang="zh-CN" sz="2000" b="1" baseline="-25000" dirty="0">
                <a:solidFill>
                  <a:srgbClr val="0000CC"/>
                </a:solidFill>
                <a:latin typeface="Times New Roman"/>
                <a:ea typeface="华文仿宋"/>
                <a:cs typeface="Times New Roman"/>
              </a:rPr>
              <a:t>1</a:t>
            </a:r>
            <a:r>
              <a:rPr lang="fr-FR" altLang="zh-CN" sz="2000" b="1" dirty="0">
                <a:solidFill>
                  <a:srgbClr val="0000CC"/>
                </a:solidFill>
                <a:latin typeface="Times New Roman"/>
                <a:ea typeface="华文仿宋"/>
                <a:cs typeface="Times New Roman"/>
              </a:rPr>
              <a:t>(y</a:t>
            </a:r>
            <a:r>
              <a:rPr lang="fr-FR" altLang="zh-CN" sz="2000" b="1" baseline="-25000" dirty="0">
                <a:solidFill>
                  <a:srgbClr val="0000CC"/>
                </a:solidFill>
                <a:latin typeface="Times New Roman"/>
                <a:ea typeface="华文仿宋"/>
                <a:cs typeface="Times New Roman"/>
              </a:rPr>
              <a:t>3</a:t>
            </a:r>
            <a:r>
              <a:rPr lang="fr-FR" altLang="zh-CN" sz="2000" b="1" dirty="0">
                <a:solidFill>
                  <a:srgbClr val="0000CC"/>
                </a:solidFill>
                <a:latin typeface="Times New Roman"/>
                <a:ea typeface="华文仿宋"/>
                <a:cs typeface="Times New Roman"/>
              </a:rPr>
              <a:t>)=2/4</a:t>
            </a:r>
          </a:p>
          <a:p>
            <a:pPr>
              <a:lnSpc>
                <a:spcPct val="125000"/>
              </a:lnSpc>
              <a:spcBef>
                <a:spcPct val="5000"/>
              </a:spcBef>
            </a:pPr>
            <a:r>
              <a:rPr lang="zh-CN" altLang="fr-FR" sz="2000" b="1" dirty="0">
                <a:solidFill>
                  <a:srgbClr val="0000CC"/>
                </a:solidFill>
                <a:latin typeface="Times New Roman"/>
                <a:ea typeface="华文仿宋"/>
                <a:cs typeface="Times New Roman"/>
              </a:rPr>
              <a:t>则有</a:t>
            </a:r>
            <a:r>
              <a:rPr lang="zh-CN" altLang="de-DE" sz="2000" b="1" dirty="0">
                <a:solidFill>
                  <a:srgbClr val="0000CC"/>
                </a:solidFill>
                <a:latin typeface="Times New Roman"/>
                <a:ea typeface="华文仿宋"/>
                <a:cs typeface="Times New Roman"/>
              </a:rPr>
              <a:t>：</a:t>
            </a:r>
            <a:endParaRPr lang="zh-CN" altLang="fr-FR" sz="2000" b="1" dirty="0">
              <a:solidFill>
                <a:srgbClr val="0000CC"/>
              </a:solidFill>
              <a:latin typeface="Times New Roman"/>
              <a:ea typeface="华文仿宋"/>
              <a:cs typeface="Times New Roman"/>
            </a:endParaRPr>
          </a:p>
          <a:p>
            <a:pPr>
              <a:lnSpc>
                <a:spcPct val="125000"/>
              </a:lnSpc>
              <a:spcBef>
                <a:spcPct val="5000"/>
              </a:spcBef>
            </a:pPr>
            <a:r>
              <a:rPr lang="fr-FR" altLang="zh-CN" sz="2000" b="1" dirty="0">
                <a:solidFill>
                  <a:srgbClr val="0000CC"/>
                </a:solidFill>
                <a:latin typeface="Times New Roman"/>
                <a:ea typeface="华文仿宋"/>
                <a:cs typeface="Times New Roman"/>
              </a:rPr>
              <a:t>    H(S</a:t>
            </a:r>
            <a:r>
              <a:rPr lang="fr-FR" altLang="zh-CN" sz="2000" b="1" baseline="-25000" dirty="0">
                <a:solidFill>
                  <a:srgbClr val="0000CC"/>
                </a:solidFill>
                <a:latin typeface="Times New Roman"/>
                <a:ea typeface="华文仿宋"/>
                <a:cs typeface="Times New Roman"/>
              </a:rPr>
              <a:t>1</a:t>
            </a:r>
            <a:r>
              <a:rPr lang="fr-FR" altLang="zh-CN" sz="2000" b="1" dirty="0">
                <a:solidFill>
                  <a:srgbClr val="0000CC"/>
                </a:solidFill>
                <a:latin typeface="Times New Roman"/>
                <a:ea typeface="华文仿宋"/>
                <a:cs typeface="Times New Roman"/>
              </a:rPr>
              <a:t>)= - Ps</a:t>
            </a:r>
            <a:r>
              <a:rPr lang="fr-FR" altLang="zh-CN" sz="2000" b="1" baseline="-25000" dirty="0">
                <a:solidFill>
                  <a:srgbClr val="0000CC"/>
                </a:solidFill>
                <a:latin typeface="Times New Roman"/>
                <a:ea typeface="华文仿宋"/>
                <a:cs typeface="Times New Roman"/>
              </a:rPr>
              <a:t>1</a:t>
            </a:r>
            <a:r>
              <a:rPr lang="fr-FR" altLang="zh-CN" sz="2000" b="1" dirty="0">
                <a:solidFill>
                  <a:srgbClr val="0000CC"/>
                </a:solidFill>
                <a:latin typeface="Times New Roman"/>
                <a:ea typeface="华文仿宋"/>
                <a:cs typeface="Times New Roman"/>
              </a:rPr>
              <a:t>(y</a:t>
            </a:r>
            <a:r>
              <a:rPr lang="fr-FR" altLang="zh-CN" sz="2000" b="1" baseline="-25000" dirty="0">
                <a:solidFill>
                  <a:srgbClr val="0000CC"/>
                </a:solidFill>
                <a:latin typeface="Times New Roman"/>
                <a:ea typeface="华文仿宋"/>
                <a:cs typeface="Times New Roman"/>
              </a:rPr>
              <a:t>1</a:t>
            </a:r>
            <a:r>
              <a:rPr lang="fr-FR" altLang="zh-CN" sz="2000" b="1" dirty="0">
                <a:solidFill>
                  <a:srgbClr val="0000CC"/>
                </a:solidFill>
                <a:latin typeface="Times New Roman"/>
                <a:ea typeface="华文仿宋"/>
                <a:cs typeface="Times New Roman"/>
              </a:rPr>
              <a:t>)log</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 Ps</a:t>
            </a:r>
            <a:r>
              <a:rPr lang="fr-FR" altLang="zh-CN" sz="2000" b="1" baseline="-25000" dirty="0">
                <a:solidFill>
                  <a:srgbClr val="0000CC"/>
                </a:solidFill>
                <a:latin typeface="Times New Roman"/>
                <a:ea typeface="华文仿宋"/>
                <a:cs typeface="Times New Roman"/>
              </a:rPr>
              <a:t>1</a:t>
            </a:r>
            <a:r>
              <a:rPr lang="fr-FR" altLang="zh-CN" sz="2000" b="1" dirty="0">
                <a:solidFill>
                  <a:srgbClr val="0000CC"/>
                </a:solidFill>
                <a:latin typeface="Times New Roman"/>
                <a:ea typeface="华文仿宋"/>
                <a:cs typeface="Times New Roman"/>
              </a:rPr>
              <a:t>(y</a:t>
            </a:r>
            <a:r>
              <a:rPr lang="fr-FR" altLang="zh-CN" sz="2000" b="1" baseline="-25000" dirty="0">
                <a:solidFill>
                  <a:srgbClr val="0000CC"/>
                </a:solidFill>
                <a:latin typeface="Times New Roman"/>
                <a:ea typeface="华文仿宋"/>
                <a:cs typeface="Times New Roman"/>
              </a:rPr>
              <a:t>1</a:t>
            </a:r>
            <a:r>
              <a:rPr lang="fr-FR" altLang="zh-CN" sz="2000" b="1" dirty="0">
                <a:solidFill>
                  <a:srgbClr val="0000CC"/>
                </a:solidFill>
                <a:latin typeface="Times New Roman"/>
                <a:ea typeface="华文仿宋"/>
                <a:cs typeface="Times New Roman"/>
              </a:rPr>
              <a:t>) - Ps</a:t>
            </a:r>
            <a:r>
              <a:rPr lang="fr-FR" altLang="zh-CN" sz="2000" b="1" baseline="-25000" dirty="0">
                <a:solidFill>
                  <a:srgbClr val="0000CC"/>
                </a:solidFill>
                <a:latin typeface="Times New Roman"/>
                <a:ea typeface="华文仿宋"/>
                <a:cs typeface="Times New Roman"/>
              </a:rPr>
              <a:t>1</a:t>
            </a:r>
            <a:r>
              <a:rPr lang="fr-FR" altLang="zh-CN" sz="2000" b="1" dirty="0">
                <a:solidFill>
                  <a:srgbClr val="0000CC"/>
                </a:solidFill>
                <a:latin typeface="Times New Roman"/>
                <a:ea typeface="华文仿宋"/>
                <a:cs typeface="Times New Roman"/>
              </a:rPr>
              <a:t>(y</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)log</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 Ps</a:t>
            </a:r>
            <a:r>
              <a:rPr lang="fr-FR" altLang="zh-CN" sz="2000" b="1" baseline="-25000" dirty="0">
                <a:solidFill>
                  <a:srgbClr val="0000CC"/>
                </a:solidFill>
                <a:latin typeface="Times New Roman"/>
                <a:ea typeface="华文仿宋"/>
                <a:cs typeface="Times New Roman"/>
              </a:rPr>
              <a:t>1</a:t>
            </a:r>
            <a:r>
              <a:rPr lang="fr-FR" altLang="zh-CN" sz="2000" b="1" dirty="0">
                <a:solidFill>
                  <a:srgbClr val="0000CC"/>
                </a:solidFill>
                <a:latin typeface="Times New Roman"/>
                <a:ea typeface="华文仿宋"/>
                <a:cs typeface="Times New Roman"/>
              </a:rPr>
              <a:t>(y</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 )- Ps</a:t>
            </a:r>
            <a:r>
              <a:rPr lang="fr-FR" altLang="zh-CN" sz="2000" b="1" baseline="-25000" dirty="0">
                <a:solidFill>
                  <a:srgbClr val="0000CC"/>
                </a:solidFill>
                <a:latin typeface="Times New Roman"/>
                <a:ea typeface="华文仿宋"/>
                <a:cs typeface="Times New Roman"/>
              </a:rPr>
              <a:t>1</a:t>
            </a:r>
            <a:r>
              <a:rPr lang="fr-FR" altLang="zh-CN" sz="2000" b="1" dirty="0">
                <a:solidFill>
                  <a:srgbClr val="0000CC"/>
                </a:solidFill>
                <a:latin typeface="Times New Roman"/>
                <a:ea typeface="华文仿宋"/>
                <a:cs typeface="Times New Roman"/>
              </a:rPr>
              <a:t>(y</a:t>
            </a:r>
            <a:r>
              <a:rPr lang="fr-FR" altLang="zh-CN" sz="2000" b="1" baseline="-25000" dirty="0">
                <a:solidFill>
                  <a:srgbClr val="0000CC"/>
                </a:solidFill>
                <a:latin typeface="Times New Roman"/>
                <a:ea typeface="华文仿宋"/>
                <a:cs typeface="Times New Roman"/>
              </a:rPr>
              <a:t>3</a:t>
            </a:r>
            <a:r>
              <a:rPr lang="fr-FR" altLang="zh-CN" sz="2000" b="1" dirty="0">
                <a:solidFill>
                  <a:srgbClr val="0000CC"/>
                </a:solidFill>
                <a:latin typeface="Times New Roman"/>
                <a:ea typeface="华文仿宋"/>
                <a:cs typeface="Times New Roman"/>
              </a:rPr>
              <a:t>)log</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 Ps</a:t>
            </a:r>
            <a:r>
              <a:rPr lang="fr-FR" altLang="zh-CN" sz="2000" b="1" baseline="-25000" dirty="0">
                <a:solidFill>
                  <a:srgbClr val="0000CC"/>
                </a:solidFill>
                <a:latin typeface="Times New Roman"/>
                <a:ea typeface="华文仿宋"/>
                <a:cs typeface="Times New Roman"/>
              </a:rPr>
              <a:t>1</a:t>
            </a:r>
            <a:r>
              <a:rPr lang="fr-FR" altLang="zh-CN" sz="2000" b="1" dirty="0">
                <a:solidFill>
                  <a:srgbClr val="0000CC"/>
                </a:solidFill>
                <a:latin typeface="Times New Roman"/>
                <a:ea typeface="华文仿宋"/>
                <a:cs typeface="Times New Roman"/>
              </a:rPr>
              <a:t>(y</a:t>
            </a:r>
            <a:r>
              <a:rPr lang="fr-FR" altLang="zh-CN" sz="2000" b="1" baseline="-25000" dirty="0">
                <a:solidFill>
                  <a:srgbClr val="0000CC"/>
                </a:solidFill>
                <a:latin typeface="Times New Roman"/>
                <a:ea typeface="华文仿宋"/>
                <a:cs typeface="Times New Roman"/>
              </a:rPr>
              <a:t>3</a:t>
            </a:r>
            <a:r>
              <a:rPr lang="fr-FR" altLang="zh-CN" sz="2000" b="1" dirty="0">
                <a:solidFill>
                  <a:srgbClr val="0000CC"/>
                </a:solidFill>
                <a:latin typeface="Times New Roman"/>
                <a:ea typeface="华文仿宋"/>
                <a:cs typeface="Times New Roman"/>
              </a:rPr>
              <a:t> )</a:t>
            </a:r>
          </a:p>
          <a:p>
            <a:pPr>
              <a:lnSpc>
                <a:spcPct val="125000"/>
              </a:lnSpc>
              <a:spcBef>
                <a:spcPct val="5000"/>
              </a:spcBef>
            </a:pPr>
            <a:r>
              <a:rPr lang="fr-FR" altLang="zh-CN" sz="2000" b="1" dirty="0">
                <a:solidFill>
                  <a:srgbClr val="0000CC"/>
                </a:solidFill>
                <a:latin typeface="Times New Roman"/>
                <a:ea typeface="华文仿宋"/>
                <a:cs typeface="Times New Roman"/>
              </a:rPr>
              <a:t>      = -(1/4)log</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(1/4)- (1/4)log</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(1/4)- (2/4)log</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(2/4) =1.5</a:t>
            </a:r>
            <a:endParaRPr lang="en-US" altLang="zh-CN" sz="2000" b="1" dirty="0">
              <a:solidFill>
                <a:srgbClr val="0000CC"/>
              </a:solidFill>
              <a:latin typeface="Times New Roman"/>
              <a:ea typeface="华文仿宋"/>
              <a:cs typeface="Times New Roman"/>
            </a:endParaRPr>
          </a:p>
        </p:txBody>
      </p:sp>
    </p:spTree>
    <p:extLst>
      <p:ext uri="{BB962C8B-B14F-4D97-AF65-F5344CB8AC3E}">
        <p14:creationId xmlns:p14="http://schemas.microsoft.com/office/powerpoint/2010/main" val="208623337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2"/>
          <p:cNvSpPr txBox="1">
            <a:spLocks noChangeArrowheads="1"/>
          </p:cNvSpPr>
          <p:nvPr/>
        </p:nvSpPr>
        <p:spPr bwMode="auto">
          <a:xfrm>
            <a:off x="323528" y="548680"/>
            <a:ext cx="8569325" cy="5711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25000"/>
              </a:lnSpc>
            </a:pPr>
            <a:r>
              <a:rPr lang="zh-CN" altLang="en-US" sz="2000" b="1" dirty="0" smtClean="0">
                <a:solidFill>
                  <a:srgbClr val="006600"/>
                </a:solidFill>
                <a:latin typeface="Times New Roman"/>
                <a:ea typeface="华文仿宋"/>
                <a:cs typeface="Times New Roman"/>
              </a:rPr>
              <a:t>再由</a:t>
            </a:r>
            <a:r>
              <a:rPr lang="fr-FR" altLang="zh-CN" sz="2000" b="1" dirty="0">
                <a:solidFill>
                  <a:srgbClr val="006600"/>
                </a:solidFill>
                <a:latin typeface="Times New Roman"/>
                <a:ea typeface="华文仿宋"/>
                <a:cs typeface="Times New Roman"/>
              </a:rPr>
              <a:t>S</a:t>
            </a:r>
            <a:r>
              <a:rPr lang="fr-FR" altLang="zh-CN" sz="2000" b="1" baseline="-25000" dirty="0">
                <a:solidFill>
                  <a:srgbClr val="006600"/>
                </a:solidFill>
                <a:latin typeface="Times New Roman"/>
                <a:ea typeface="华文仿宋"/>
                <a:cs typeface="Times New Roman"/>
              </a:rPr>
              <a:t>2</a:t>
            </a:r>
            <a:r>
              <a:rPr lang="zh-CN" altLang="fr-FR" sz="2000" b="1" dirty="0">
                <a:solidFill>
                  <a:srgbClr val="006600"/>
                </a:solidFill>
                <a:latin typeface="Times New Roman"/>
                <a:ea typeface="华文仿宋"/>
                <a:cs typeface="Times New Roman"/>
              </a:rPr>
              <a:t>可知：</a:t>
            </a:r>
          </a:p>
          <a:p>
            <a:pPr>
              <a:lnSpc>
                <a:spcPct val="125000"/>
              </a:lnSpc>
            </a:pPr>
            <a:r>
              <a:rPr lang="fr-FR" altLang="zh-CN" sz="2000" b="1" dirty="0">
                <a:solidFill>
                  <a:srgbClr val="0000CC"/>
                </a:solidFill>
                <a:latin typeface="Times New Roman"/>
                <a:ea typeface="华文仿宋"/>
                <a:cs typeface="Times New Roman"/>
              </a:rPr>
              <a:t>    Ps</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(y</a:t>
            </a:r>
            <a:r>
              <a:rPr lang="fr-FR" altLang="zh-CN" sz="2000" b="1" baseline="-25000" dirty="0">
                <a:solidFill>
                  <a:srgbClr val="0000CC"/>
                </a:solidFill>
                <a:latin typeface="Times New Roman"/>
                <a:ea typeface="华文仿宋"/>
                <a:cs typeface="Times New Roman"/>
              </a:rPr>
              <a:t>1</a:t>
            </a:r>
            <a:r>
              <a:rPr lang="fr-FR" altLang="zh-CN" sz="2000" b="1" dirty="0">
                <a:solidFill>
                  <a:srgbClr val="0000CC"/>
                </a:solidFill>
                <a:latin typeface="Times New Roman"/>
                <a:ea typeface="华文仿宋"/>
                <a:cs typeface="Times New Roman"/>
              </a:rPr>
              <a:t>)=0/4,     Ps</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(y</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)=1/4,    Ps</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(y</a:t>
            </a:r>
            <a:r>
              <a:rPr lang="fr-FR" altLang="zh-CN" sz="2000" b="1" baseline="-25000" dirty="0">
                <a:solidFill>
                  <a:srgbClr val="0000CC"/>
                </a:solidFill>
                <a:latin typeface="Times New Roman"/>
                <a:ea typeface="华文仿宋"/>
                <a:cs typeface="Times New Roman"/>
              </a:rPr>
              <a:t>3</a:t>
            </a:r>
            <a:r>
              <a:rPr lang="fr-FR" altLang="zh-CN" sz="2000" b="1" dirty="0">
                <a:solidFill>
                  <a:srgbClr val="0000CC"/>
                </a:solidFill>
                <a:latin typeface="Times New Roman"/>
                <a:ea typeface="华文仿宋"/>
                <a:cs typeface="Times New Roman"/>
              </a:rPr>
              <a:t>)=3/4</a:t>
            </a:r>
          </a:p>
          <a:p>
            <a:pPr>
              <a:lnSpc>
                <a:spcPct val="125000"/>
              </a:lnSpc>
            </a:pPr>
            <a:r>
              <a:rPr lang="zh-CN" altLang="fr-FR" sz="2000" b="1" dirty="0">
                <a:solidFill>
                  <a:srgbClr val="0000CC"/>
                </a:solidFill>
                <a:latin typeface="Times New Roman"/>
                <a:ea typeface="华文仿宋"/>
                <a:cs typeface="Times New Roman"/>
              </a:rPr>
              <a:t>则有</a:t>
            </a:r>
            <a:r>
              <a:rPr lang="zh-CN" altLang="de-DE" sz="2000" b="1" dirty="0">
                <a:solidFill>
                  <a:srgbClr val="0000CC"/>
                </a:solidFill>
                <a:latin typeface="Times New Roman"/>
                <a:ea typeface="华文仿宋"/>
                <a:cs typeface="Times New Roman"/>
              </a:rPr>
              <a:t>：</a:t>
            </a:r>
            <a:endParaRPr lang="zh-CN" altLang="fr-FR" sz="2000" b="1" dirty="0">
              <a:solidFill>
                <a:srgbClr val="0000CC"/>
              </a:solidFill>
              <a:latin typeface="Times New Roman"/>
              <a:ea typeface="华文仿宋"/>
              <a:cs typeface="Times New Roman"/>
            </a:endParaRPr>
          </a:p>
          <a:p>
            <a:pPr>
              <a:lnSpc>
                <a:spcPct val="125000"/>
              </a:lnSpc>
            </a:pPr>
            <a:r>
              <a:rPr lang="fr-FR" altLang="zh-CN" sz="2000" b="1" dirty="0">
                <a:solidFill>
                  <a:srgbClr val="0000CC"/>
                </a:solidFill>
                <a:latin typeface="Times New Roman"/>
                <a:ea typeface="华文仿宋"/>
                <a:cs typeface="Times New Roman"/>
              </a:rPr>
              <a:t>    H(S</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 Ps</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(y</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)log</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 Ps</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(y</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 )- Ps</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(y</a:t>
            </a:r>
            <a:r>
              <a:rPr lang="fr-FR" altLang="zh-CN" sz="2000" b="1" baseline="-25000" dirty="0">
                <a:solidFill>
                  <a:srgbClr val="0000CC"/>
                </a:solidFill>
                <a:latin typeface="Times New Roman"/>
                <a:ea typeface="华文仿宋"/>
                <a:cs typeface="Times New Roman"/>
              </a:rPr>
              <a:t>3</a:t>
            </a:r>
            <a:r>
              <a:rPr lang="fr-FR" altLang="zh-CN" sz="2000" b="1" dirty="0">
                <a:solidFill>
                  <a:srgbClr val="0000CC"/>
                </a:solidFill>
                <a:latin typeface="Times New Roman"/>
                <a:ea typeface="华文仿宋"/>
                <a:cs typeface="Times New Roman"/>
              </a:rPr>
              <a:t>)log</a:t>
            </a:r>
            <a:r>
              <a:rPr lang="fr-FR" altLang="zh-CN" sz="2000" b="1" baseline="-25000" dirty="0">
                <a:solidFill>
                  <a:srgbClr val="0000CC"/>
                </a:solidFill>
                <a:latin typeface="Times New Roman"/>
                <a:ea typeface="华文仿宋"/>
                <a:cs typeface="Times New Roman"/>
              </a:rPr>
              <a:t>2 </a:t>
            </a:r>
            <a:r>
              <a:rPr lang="fr-FR" altLang="zh-CN" sz="2000" b="1" dirty="0">
                <a:solidFill>
                  <a:srgbClr val="0000CC"/>
                </a:solidFill>
                <a:latin typeface="Times New Roman"/>
                <a:ea typeface="华文仿宋"/>
                <a:cs typeface="Times New Roman"/>
              </a:rPr>
              <a:t>Ps2(y</a:t>
            </a:r>
            <a:r>
              <a:rPr lang="fr-FR" altLang="zh-CN" sz="2000" b="1" baseline="-25000" dirty="0">
                <a:solidFill>
                  <a:srgbClr val="0000CC"/>
                </a:solidFill>
                <a:latin typeface="Times New Roman"/>
                <a:ea typeface="华文仿宋"/>
                <a:cs typeface="Times New Roman"/>
              </a:rPr>
              <a:t>3</a:t>
            </a:r>
            <a:r>
              <a:rPr lang="fr-FR" altLang="zh-CN" sz="2000" b="1" dirty="0">
                <a:solidFill>
                  <a:srgbClr val="0000CC"/>
                </a:solidFill>
                <a:latin typeface="Times New Roman"/>
                <a:ea typeface="华文仿宋"/>
                <a:cs typeface="Times New Roman"/>
              </a:rPr>
              <a:t> )</a:t>
            </a:r>
          </a:p>
          <a:p>
            <a:pPr>
              <a:lnSpc>
                <a:spcPct val="125000"/>
              </a:lnSpc>
            </a:pPr>
            <a:r>
              <a:rPr lang="fr-FR" altLang="zh-CN" sz="2000" b="1" dirty="0">
                <a:solidFill>
                  <a:srgbClr val="0000CC"/>
                </a:solidFill>
                <a:latin typeface="Times New Roman"/>
                <a:ea typeface="华文仿宋"/>
                <a:cs typeface="Times New Roman"/>
              </a:rPr>
              <a:t>        =- (1/4)log</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(1/4)- (3/4)log</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(3/4) =0.8113</a:t>
            </a:r>
          </a:p>
          <a:p>
            <a:pPr>
              <a:lnSpc>
                <a:spcPct val="125000"/>
              </a:lnSpc>
            </a:pPr>
            <a:r>
              <a:rPr lang="zh-CN" altLang="fr-FR" sz="2000" b="1" dirty="0">
                <a:solidFill>
                  <a:srgbClr val="0000CC"/>
                </a:solidFill>
                <a:latin typeface="Times New Roman"/>
                <a:ea typeface="华文仿宋"/>
                <a:cs typeface="Times New Roman"/>
              </a:rPr>
              <a:t>将</a:t>
            </a:r>
            <a:r>
              <a:rPr lang="fr-FR" altLang="zh-CN" sz="2000" b="1" dirty="0">
                <a:solidFill>
                  <a:srgbClr val="0000CC"/>
                </a:solidFill>
                <a:latin typeface="Times New Roman"/>
                <a:ea typeface="华文仿宋"/>
                <a:cs typeface="Times New Roman"/>
              </a:rPr>
              <a:t>H(S</a:t>
            </a:r>
            <a:r>
              <a:rPr lang="fr-FR" altLang="zh-CN" sz="2000" b="1" baseline="-25000" dirty="0">
                <a:solidFill>
                  <a:srgbClr val="0000CC"/>
                </a:solidFill>
                <a:latin typeface="Times New Roman"/>
                <a:ea typeface="华文仿宋"/>
                <a:cs typeface="Times New Roman"/>
              </a:rPr>
              <a:t>1</a:t>
            </a:r>
            <a:r>
              <a:rPr lang="fr-FR" altLang="zh-CN" sz="2000" b="1" dirty="0">
                <a:solidFill>
                  <a:srgbClr val="0000CC"/>
                </a:solidFill>
                <a:latin typeface="Times New Roman"/>
                <a:ea typeface="华文仿宋"/>
                <a:cs typeface="Times New Roman"/>
              </a:rPr>
              <a:t>)</a:t>
            </a:r>
            <a:r>
              <a:rPr lang="zh-CN" altLang="fr-FR" sz="2000" b="1" dirty="0">
                <a:solidFill>
                  <a:srgbClr val="0000CC"/>
                </a:solidFill>
                <a:latin typeface="Times New Roman"/>
                <a:ea typeface="华文仿宋"/>
                <a:cs typeface="Times New Roman"/>
              </a:rPr>
              <a:t>和</a:t>
            </a:r>
            <a:r>
              <a:rPr lang="fr-FR" altLang="zh-CN" sz="2000" b="1" dirty="0">
                <a:solidFill>
                  <a:srgbClr val="0000CC"/>
                </a:solidFill>
                <a:latin typeface="Times New Roman"/>
                <a:ea typeface="华文仿宋"/>
                <a:cs typeface="Times New Roman"/>
              </a:rPr>
              <a:t>H(S</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a:t>
            </a:r>
            <a:r>
              <a:rPr lang="zh-CN" altLang="fr-FR" sz="2000" b="1" dirty="0">
                <a:solidFill>
                  <a:srgbClr val="0000CC"/>
                </a:solidFill>
                <a:latin typeface="Times New Roman"/>
                <a:ea typeface="华文仿宋"/>
                <a:cs typeface="Times New Roman"/>
              </a:rPr>
              <a:t>代入条件熵公式，有：</a:t>
            </a:r>
          </a:p>
          <a:p>
            <a:pPr>
              <a:lnSpc>
                <a:spcPct val="125000"/>
              </a:lnSpc>
            </a:pPr>
            <a:r>
              <a:rPr lang="fr-FR" altLang="zh-CN" sz="2000" b="1" dirty="0">
                <a:solidFill>
                  <a:srgbClr val="0000CC"/>
                </a:solidFill>
                <a:latin typeface="Times New Roman"/>
                <a:ea typeface="华文仿宋"/>
                <a:cs typeface="Times New Roman"/>
              </a:rPr>
              <a:t>    H(S/x</a:t>
            </a:r>
            <a:r>
              <a:rPr lang="fr-FR" altLang="zh-CN" sz="2000" b="1" baseline="-25000" dirty="0">
                <a:solidFill>
                  <a:srgbClr val="0000CC"/>
                </a:solidFill>
                <a:latin typeface="Times New Roman"/>
                <a:ea typeface="华文仿宋"/>
                <a:cs typeface="Times New Roman"/>
              </a:rPr>
              <a:t>1</a:t>
            </a:r>
            <a:r>
              <a:rPr lang="fr-FR" altLang="zh-CN" sz="2000" b="1" dirty="0">
                <a:solidFill>
                  <a:srgbClr val="0000CC"/>
                </a:solidFill>
                <a:latin typeface="Times New Roman"/>
                <a:ea typeface="华文仿宋"/>
                <a:cs typeface="Times New Roman"/>
              </a:rPr>
              <a:t>)=(|S</a:t>
            </a:r>
            <a:r>
              <a:rPr lang="fr-FR" altLang="zh-CN" sz="2000" b="1" baseline="-25000" dirty="0">
                <a:solidFill>
                  <a:srgbClr val="0000CC"/>
                </a:solidFill>
                <a:latin typeface="Times New Roman"/>
                <a:ea typeface="华文仿宋"/>
                <a:cs typeface="Times New Roman"/>
              </a:rPr>
              <a:t>1</a:t>
            </a:r>
            <a:r>
              <a:rPr lang="fr-FR" altLang="zh-CN" sz="2000" b="1" dirty="0">
                <a:solidFill>
                  <a:srgbClr val="0000CC"/>
                </a:solidFill>
                <a:latin typeface="Times New Roman"/>
                <a:ea typeface="华文仿宋"/>
                <a:cs typeface="Times New Roman"/>
              </a:rPr>
              <a:t>|/|S|)H(S</a:t>
            </a:r>
            <a:r>
              <a:rPr lang="fr-FR" altLang="zh-CN" sz="2000" b="1" baseline="-25000" dirty="0">
                <a:solidFill>
                  <a:srgbClr val="0000CC"/>
                </a:solidFill>
                <a:latin typeface="Times New Roman"/>
                <a:ea typeface="华文仿宋"/>
                <a:cs typeface="Times New Roman"/>
              </a:rPr>
              <a:t>1</a:t>
            </a:r>
            <a:r>
              <a:rPr lang="fr-FR" altLang="zh-CN" sz="2000" b="1" dirty="0">
                <a:solidFill>
                  <a:srgbClr val="0000CC"/>
                </a:solidFill>
                <a:latin typeface="Times New Roman"/>
                <a:ea typeface="华文仿宋"/>
                <a:cs typeface="Times New Roman"/>
              </a:rPr>
              <a:t>)+ (|S</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|/|S|)H(S</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a:t>
            </a:r>
          </a:p>
          <a:p>
            <a:pPr>
              <a:lnSpc>
                <a:spcPct val="125000"/>
              </a:lnSpc>
            </a:pPr>
            <a:r>
              <a:rPr lang="fr-FR" altLang="zh-CN" sz="2000" b="1" dirty="0">
                <a:solidFill>
                  <a:srgbClr val="0000CC"/>
                </a:solidFill>
                <a:latin typeface="Times New Roman"/>
                <a:ea typeface="华文仿宋"/>
                <a:cs typeface="Times New Roman"/>
              </a:rPr>
              <a:t>           =(4/8)﹡1.5+(4/8)﹡0.8113 =1.1557</a:t>
            </a:r>
          </a:p>
          <a:p>
            <a:pPr>
              <a:lnSpc>
                <a:spcPct val="125000"/>
              </a:lnSpc>
            </a:pPr>
            <a:r>
              <a:rPr lang="zh-CN" altLang="fr-FR" sz="2000" b="1" dirty="0">
                <a:solidFill>
                  <a:srgbClr val="0000CC"/>
                </a:solidFill>
                <a:latin typeface="Times New Roman"/>
                <a:ea typeface="华文仿宋"/>
                <a:cs typeface="Times New Roman"/>
              </a:rPr>
              <a:t>同样道理，可以求得：</a:t>
            </a:r>
          </a:p>
          <a:p>
            <a:pPr>
              <a:lnSpc>
                <a:spcPct val="125000"/>
              </a:lnSpc>
            </a:pPr>
            <a:r>
              <a:rPr lang="fr-FR" altLang="zh-CN" sz="2000" b="1" dirty="0">
                <a:solidFill>
                  <a:srgbClr val="0000CC"/>
                </a:solidFill>
                <a:latin typeface="Times New Roman"/>
                <a:ea typeface="华文仿宋"/>
                <a:cs typeface="Times New Roman"/>
              </a:rPr>
              <a:t>    H(S/x</a:t>
            </a:r>
            <a:r>
              <a:rPr lang="fr-FR" altLang="zh-CN" sz="2000" b="1" baseline="-25000" dirty="0">
                <a:solidFill>
                  <a:srgbClr val="0000CC"/>
                </a:solidFill>
                <a:latin typeface="Times New Roman"/>
                <a:ea typeface="华文仿宋"/>
                <a:cs typeface="Times New Roman"/>
              </a:rPr>
              <a:t>2</a:t>
            </a:r>
            <a:r>
              <a:rPr lang="fr-FR" altLang="zh-CN" sz="2000" b="1" dirty="0">
                <a:solidFill>
                  <a:srgbClr val="0000CC"/>
                </a:solidFill>
                <a:latin typeface="Times New Roman"/>
                <a:ea typeface="华文仿宋"/>
                <a:cs typeface="Times New Roman"/>
              </a:rPr>
              <a:t>)=1.1557</a:t>
            </a:r>
          </a:p>
          <a:p>
            <a:pPr>
              <a:lnSpc>
                <a:spcPct val="125000"/>
              </a:lnSpc>
            </a:pPr>
            <a:r>
              <a:rPr lang="fr-FR" altLang="zh-CN" sz="2000" b="1" dirty="0">
                <a:solidFill>
                  <a:srgbClr val="0000CC"/>
                </a:solidFill>
                <a:latin typeface="Times New Roman"/>
                <a:ea typeface="华文仿宋"/>
                <a:cs typeface="Times New Roman"/>
              </a:rPr>
              <a:t>    H(S/x</a:t>
            </a:r>
            <a:r>
              <a:rPr lang="fr-FR" altLang="zh-CN" sz="2000" b="1" baseline="-25000" dirty="0">
                <a:solidFill>
                  <a:srgbClr val="0000CC"/>
                </a:solidFill>
                <a:latin typeface="Times New Roman"/>
                <a:ea typeface="华文仿宋"/>
                <a:cs typeface="Times New Roman"/>
              </a:rPr>
              <a:t>3</a:t>
            </a:r>
            <a:r>
              <a:rPr lang="fr-FR" altLang="zh-CN" sz="2000" b="1" dirty="0">
                <a:solidFill>
                  <a:srgbClr val="0000CC"/>
                </a:solidFill>
                <a:latin typeface="Times New Roman"/>
                <a:ea typeface="华文仿宋"/>
                <a:cs typeface="Times New Roman"/>
              </a:rPr>
              <a:t>)=0.75</a:t>
            </a:r>
          </a:p>
          <a:p>
            <a:pPr>
              <a:lnSpc>
                <a:spcPct val="125000"/>
              </a:lnSpc>
            </a:pPr>
            <a:r>
              <a:rPr lang="zh-CN" altLang="fr-FR" sz="2000" b="1" dirty="0" smtClean="0">
                <a:solidFill>
                  <a:srgbClr val="0000CC"/>
                </a:solidFill>
                <a:latin typeface="Times New Roman"/>
                <a:ea typeface="华文仿宋"/>
                <a:cs typeface="Times New Roman"/>
              </a:rPr>
              <a:t>可见</a:t>
            </a:r>
            <a:r>
              <a:rPr lang="zh-CN" altLang="fr-FR" sz="2000" b="1" dirty="0">
                <a:solidFill>
                  <a:srgbClr val="0000CC"/>
                </a:solidFill>
                <a:latin typeface="Times New Roman"/>
                <a:ea typeface="华文仿宋"/>
                <a:cs typeface="Times New Roman"/>
              </a:rPr>
              <a:t>，应该选择属性</a:t>
            </a:r>
            <a:r>
              <a:rPr lang="en-US" altLang="zh-CN" sz="2000" b="1" dirty="0">
                <a:solidFill>
                  <a:srgbClr val="0000CC"/>
                </a:solidFill>
                <a:latin typeface="Times New Roman"/>
                <a:ea typeface="华文仿宋"/>
                <a:cs typeface="Times New Roman"/>
              </a:rPr>
              <a:t>x</a:t>
            </a:r>
            <a:r>
              <a:rPr lang="en-US" altLang="zh-CN" sz="2000" b="1" baseline="-25000" dirty="0">
                <a:solidFill>
                  <a:srgbClr val="0000CC"/>
                </a:solidFill>
                <a:latin typeface="Times New Roman"/>
                <a:ea typeface="华文仿宋"/>
                <a:cs typeface="Times New Roman"/>
              </a:rPr>
              <a:t>3</a:t>
            </a:r>
            <a:r>
              <a:rPr lang="zh-CN" altLang="en-US" sz="2000" b="1" dirty="0" smtClean="0">
                <a:solidFill>
                  <a:srgbClr val="0000CC"/>
                </a:solidFill>
                <a:latin typeface="Times New Roman"/>
                <a:ea typeface="华文仿宋"/>
                <a:cs typeface="Times New Roman"/>
              </a:rPr>
              <a:t>对根结点进行扩展。</a:t>
            </a:r>
            <a:endParaRPr lang="zh-CN" altLang="en-US" sz="2000" b="1" dirty="0">
              <a:solidFill>
                <a:srgbClr val="0000CC"/>
              </a:solidFill>
              <a:latin typeface="Times New Roman"/>
              <a:ea typeface="华文仿宋"/>
              <a:cs typeface="Times New Roman"/>
            </a:endParaRPr>
          </a:p>
        </p:txBody>
      </p:sp>
    </p:spTree>
    <p:extLst>
      <p:ext uri="{BB962C8B-B14F-4D97-AF65-F5344CB8AC3E}">
        <p14:creationId xmlns:p14="http://schemas.microsoft.com/office/powerpoint/2010/main" val="327585495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514" name="Group 2"/>
          <p:cNvGrpSpPr>
            <a:grpSpLocks noChangeAspect="1"/>
          </p:cNvGrpSpPr>
          <p:nvPr/>
        </p:nvGrpSpPr>
        <p:grpSpPr bwMode="auto">
          <a:xfrm>
            <a:off x="971550" y="2024063"/>
            <a:ext cx="7380288" cy="3787775"/>
            <a:chOff x="3035" y="2535"/>
            <a:chExt cx="5093" cy="2620"/>
          </a:xfrm>
        </p:grpSpPr>
        <p:sp>
          <p:nvSpPr>
            <p:cNvPr id="64515" name="AutoShape 3"/>
            <p:cNvSpPr>
              <a:spLocks noChangeAspect="1" noChangeArrowheads="1"/>
            </p:cNvSpPr>
            <p:nvPr/>
          </p:nvSpPr>
          <p:spPr bwMode="auto">
            <a:xfrm>
              <a:off x="3035" y="2535"/>
              <a:ext cx="5093" cy="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4516" name="Text Box 4"/>
            <p:cNvSpPr txBox="1">
              <a:spLocks noChangeArrowheads="1"/>
            </p:cNvSpPr>
            <p:nvPr/>
          </p:nvSpPr>
          <p:spPr bwMode="auto">
            <a:xfrm>
              <a:off x="4631" y="2603"/>
              <a:ext cx="590" cy="272"/>
            </a:xfrm>
            <a:prstGeom prst="rect">
              <a:avLst/>
            </a:prstGeom>
            <a:solidFill>
              <a:srgbClr val="FFFFFF"/>
            </a:solidFill>
            <a:ln w="9525">
              <a:solidFill>
                <a:srgbClr val="0000CC"/>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4000" tIns="10800" rIns="54000" bIns="10800"/>
            <a:lstStyle/>
            <a:p>
              <a:pPr algn="just"/>
              <a:r>
                <a:rPr lang="en-US" altLang="zh-CN" sz="2000" b="1" dirty="0">
                  <a:solidFill>
                    <a:srgbClr val="0000CC"/>
                  </a:solidFill>
                  <a:latin typeface="Times New Roman" charset="0"/>
                  <a:cs typeface="宋体" charset="0"/>
                </a:rPr>
                <a:t>  </a:t>
              </a:r>
              <a:r>
                <a:rPr lang="en-US" altLang="zh-CN" sz="2000" b="1" dirty="0" smtClean="0">
                  <a:solidFill>
                    <a:srgbClr val="0000CC"/>
                  </a:solidFill>
                  <a:latin typeface="Times New Roman" charset="0"/>
                  <a:cs typeface="宋体" charset="0"/>
                </a:rPr>
                <a:t>x</a:t>
              </a:r>
              <a:r>
                <a:rPr lang="en-US" altLang="zh-CN" sz="2000" b="1" baseline="-25000" dirty="0" smtClean="0">
                  <a:solidFill>
                    <a:srgbClr val="0000CC"/>
                  </a:solidFill>
                  <a:latin typeface="Times New Roman" charset="0"/>
                  <a:cs typeface="宋体" charset="0"/>
                </a:rPr>
                <a:t>3</a:t>
              </a:r>
              <a:r>
                <a:rPr lang="en-US" altLang="zh-CN" sz="2000" b="1" dirty="0" smtClean="0">
                  <a:solidFill>
                    <a:srgbClr val="0000CC"/>
                  </a:solidFill>
                  <a:latin typeface="Times New Roman" charset="0"/>
                  <a:cs typeface="宋体" charset="0"/>
                </a:rPr>
                <a:t>?</a:t>
              </a:r>
              <a:endParaRPr lang="en-US" altLang="zh-CN" sz="2000" b="1" dirty="0">
                <a:solidFill>
                  <a:srgbClr val="0000CC"/>
                </a:solidFill>
                <a:latin typeface="Times New Roman"/>
                <a:cs typeface="Times New Roman"/>
              </a:endParaRPr>
            </a:p>
          </p:txBody>
        </p:sp>
        <p:sp>
          <p:nvSpPr>
            <p:cNvPr id="64517" name="Text Box 5"/>
            <p:cNvSpPr txBox="1">
              <a:spLocks noChangeArrowheads="1"/>
            </p:cNvSpPr>
            <p:nvPr/>
          </p:nvSpPr>
          <p:spPr bwMode="auto">
            <a:xfrm>
              <a:off x="3239" y="3147"/>
              <a:ext cx="883" cy="310"/>
            </a:xfrm>
            <a:prstGeom prst="rect">
              <a:avLst/>
            </a:prstGeom>
            <a:solidFill>
              <a:srgbClr val="FFFFCC"/>
            </a:solidFill>
            <a:ln w="9525">
              <a:solidFill>
                <a:srgbClr val="0000CC"/>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4000" tIns="10800" rIns="54000" bIns="10800"/>
            <a:lstStyle/>
            <a:p>
              <a:pPr algn="ctr"/>
              <a:r>
                <a:rPr lang="en-US" altLang="zh-CN" sz="2000" b="1" dirty="0" smtClean="0">
                  <a:solidFill>
                    <a:srgbClr val="0000CC"/>
                  </a:solidFill>
                  <a:latin typeface="Times New Roman" charset="0"/>
                  <a:cs typeface="宋体" charset="0"/>
                </a:rPr>
                <a:t>y</a:t>
              </a:r>
              <a:r>
                <a:rPr lang="en-US" altLang="zh-CN" sz="2000" b="1" baseline="-25000" dirty="0" smtClean="0">
                  <a:solidFill>
                    <a:srgbClr val="0000CC"/>
                  </a:solidFill>
                  <a:latin typeface="Times New Roman" charset="0"/>
                  <a:cs typeface="宋体" charset="0"/>
                </a:rPr>
                <a:t>3</a:t>
              </a:r>
              <a:endParaRPr lang="en-US" altLang="zh-CN" sz="2000" b="1" baseline="-25000" dirty="0">
                <a:solidFill>
                  <a:srgbClr val="0000CC"/>
                </a:solidFill>
                <a:latin typeface="Times New Roman" charset="0"/>
                <a:cs typeface="宋体" charset="0"/>
              </a:endParaRPr>
            </a:p>
          </p:txBody>
        </p:sp>
        <p:sp>
          <p:nvSpPr>
            <p:cNvPr id="64518" name="Text Box 6"/>
            <p:cNvSpPr txBox="1">
              <a:spLocks noChangeArrowheads="1"/>
            </p:cNvSpPr>
            <p:nvPr/>
          </p:nvSpPr>
          <p:spPr bwMode="auto">
            <a:xfrm>
              <a:off x="5412" y="3113"/>
              <a:ext cx="1052" cy="307"/>
            </a:xfrm>
            <a:prstGeom prst="rect">
              <a:avLst/>
            </a:prstGeom>
            <a:solidFill>
              <a:srgbClr val="FFFFFF"/>
            </a:solidFill>
            <a:ln w="9525">
              <a:solidFill>
                <a:srgbClr val="0000CC"/>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4000" tIns="10800" rIns="54000" bIns="10800"/>
            <a:lstStyle/>
            <a:p>
              <a:pPr algn="ctr"/>
              <a:r>
                <a:rPr lang="en-US" altLang="zh-CN" sz="2000" b="1" dirty="0" smtClean="0">
                  <a:solidFill>
                    <a:srgbClr val="0000CC"/>
                  </a:solidFill>
                  <a:latin typeface="Times New Roman" charset="0"/>
                  <a:cs typeface="宋体" charset="0"/>
                </a:rPr>
                <a:t>x</a:t>
              </a:r>
              <a:r>
                <a:rPr lang="en-US" altLang="zh-CN" sz="2000" b="1" baseline="-25000" dirty="0" smtClean="0">
                  <a:solidFill>
                    <a:srgbClr val="0000CC"/>
                  </a:solidFill>
                  <a:latin typeface="Times New Roman" charset="0"/>
                  <a:cs typeface="宋体" charset="0"/>
                </a:rPr>
                <a:t>2</a:t>
              </a:r>
              <a:r>
                <a:rPr lang="en-US" altLang="zh-CN" sz="2000" b="1" dirty="0">
                  <a:solidFill>
                    <a:srgbClr val="0000CC"/>
                  </a:solidFill>
                  <a:latin typeface="Times New Roman" charset="0"/>
                  <a:cs typeface="宋体" charset="0"/>
                </a:rPr>
                <a:t>?</a:t>
              </a:r>
              <a:endParaRPr lang="en-US" altLang="zh-CN" sz="2000" b="1" dirty="0">
                <a:solidFill>
                  <a:srgbClr val="0000CC"/>
                </a:solidFill>
                <a:cs typeface="宋体" charset="0"/>
              </a:endParaRPr>
            </a:p>
          </p:txBody>
        </p:sp>
        <p:sp>
          <p:nvSpPr>
            <p:cNvPr id="64519" name="Line 7"/>
            <p:cNvSpPr>
              <a:spLocks noChangeShapeType="1"/>
            </p:cNvSpPr>
            <p:nvPr/>
          </p:nvSpPr>
          <p:spPr bwMode="auto">
            <a:xfrm flipH="1">
              <a:off x="3612" y="2875"/>
              <a:ext cx="1222" cy="27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zh-CN" altLang="en-US"/>
            </a:p>
          </p:txBody>
        </p:sp>
        <p:sp>
          <p:nvSpPr>
            <p:cNvPr id="64520" name="Line 8"/>
            <p:cNvSpPr>
              <a:spLocks noChangeShapeType="1"/>
            </p:cNvSpPr>
            <p:nvPr/>
          </p:nvSpPr>
          <p:spPr bwMode="auto">
            <a:xfrm>
              <a:off x="4834" y="2875"/>
              <a:ext cx="1087" cy="238"/>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zh-CN" altLang="en-US"/>
            </a:p>
          </p:txBody>
        </p:sp>
        <p:sp>
          <p:nvSpPr>
            <p:cNvPr id="64522" name="Text Box 10"/>
            <p:cNvSpPr txBox="1">
              <a:spLocks noChangeArrowheads="1"/>
            </p:cNvSpPr>
            <p:nvPr/>
          </p:nvSpPr>
          <p:spPr bwMode="auto">
            <a:xfrm>
              <a:off x="3646" y="2773"/>
              <a:ext cx="510" cy="23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4000" tIns="10800" rIns="54000" bIns="10800"/>
            <a:lstStyle/>
            <a:p>
              <a:pPr algn="just"/>
              <a:r>
                <a:rPr lang="en-US" altLang="zh-CN" sz="2000" b="1" dirty="0">
                  <a:solidFill>
                    <a:srgbClr val="0000CC"/>
                  </a:solidFill>
                  <a:latin typeface="Times New Roman" charset="0"/>
                  <a:cs typeface="宋体" charset="0"/>
                </a:rPr>
                <a:t>x</a:t>
              </a:r>
              <a:r>
                <a:rPr lang="en-US" altLang="zh-CN" sz="2000" b="1" baseline="-25000" dirty="0">
                  <a:solidFill>
                    <a:srgbClr val="0000CC"/>
                  </a:solidFill>
                  <a:latin typeface="Times New Roman" charset="0"/>
                  <a:cs typeface="宋体" charset="0"/>
                </a:rPr>
                <a:t>3</a:t>
              </a:r>
              <a:r>
                <a:rPr lang="en-US" altLang="zh-CN" sz="2000" b="1" dirty="0">
                  <a:solidFill>
                    <a:srgbClr val="0000CC"/>
                  </a:solidFill>
                  <a:latin typeface="Times New Roman" charset="0"/>
                  <a:cs typeface="宋体" charset="0"/>
                </a:rPr>
                <a:t>=1</a:t>
              </a:r>
              <a:endParaRPr lang="en-US" altLang="zh-CN" sz="2000" b="1" dirty="0">
                <a:solidFill>
                  <a:srgbClr val="0000CC"/>
                </a:solidFill>
                <a:cs typeface="宋体" charset="0"/>
              </a:endParaRPr>
            </a:p>
          </p:txBody>
        </p:sp>
        <p:sp>
          <p:nvSpPr>
            <p:cNvPr id="64523" name="Text Box 11"/>
            <p:cNvSpPr txBox="1">
              <a:spLocks noChangeArrowheads="1"/>
            </p:cNvSpPr>
            <p:nvPr/>
          </p:nvSpPr>
          <p:spPr bwMode="auto">
            <a:xfrm>
              <a:off x="5412" y="2739"/>
              <a:ext cx="509" cy="23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4000" tIns="10800" rIns="54000" bIns="10800"/>
            <a:lstStyle/>
            <a:p>
              <a:pPr algn="just"/>
              <a:r>
                <a:rPr lang="en-US" altLang="zh-CN" sz="2000" b="1" dirty="0">
                  <a:solidFill>
                    <a:srgbClr val="0000CC"/>
                  </a:solidFill>
                  <a:latin typeface="Times New Roman" charset="0"/>
                  <a:cs typeface="宋体" charset="0"/>
                </a:rPr>
                <a:t>x</a:t>
              </a:r>
              <a:r>
                <a:rPr lang="en-US" altLang="zh-CN" sz="2000" b="1" baseline="-25000" dirty="0">
                  <a:solidFill>
                    <a:srgbClr val="0000CC"/>
                  </a:solidFill>
                  <a:latin typeface="Times New Roman" charset="0"/>
                  <a:cs typeface="宋体" charset="0"/>
                </a:rPr>
                <a:t>3</a:t>
              </a:r>
              <a:r>
                <a:rPr lang="en-US" altLang="zh-CN" sz="2000" b="1" dirty="0">
                  <a:solidFill>
                    <a:srgbClr val="0000CC"/>
                  </a:solidFill>
                  <a:latin typeface="Times New Roman" charset="0"/>
                  <a:cs typeface="宋体" charset="0"/>
                </a:rPr>
                <a:t>=</a:t>
              </a:r>
              <a:r>
                <a:rPr lang="en-US" altLang="zh-CN" sz="2000" b="1" dirty="0" smtClean="0">
                  <a:solidFill>
                    <a:srgbClr val="0000CC"/>
                  </a:solidFill>
                  <a:latin typeface="Times New Roman" charset="0"/>
                  <a:cs typeface="宋体" charset="0"/>
                </a:rPr>
                <a:t>2</a:t>
              </a:r>
              <a:endParaRPr lang="en-US" altLang="zh-CN" sz="2000" b="1" dirty="0">
                <a:solidFill>
                  <a:srgbClr val="0000CC"/>
                </a:solidFill>
                <a:cs typeface="宋体" charset="0"/>
              </a:endParaRPr>
            </a:p>
          </p:txBody>
        </p:sp>
        <p:sp>
          <p:nvSpPr>
            <p:cNvPr id="64524" name="Text Box 12"/>
            <p:cNvSpPr txBox="1">
              <a:spLocks noChangeArrowheads="1"/>
            </p:cNvSpPr>
            <p:nvPr/>
          </p:nvSpPr>
          <p:spPr bwMode="auto">
            <a:xfrm>
              <a:off x="4020" y="3726"/>
              <a:ext cx="950" cy="305"/>
            </a:xfrm>
            <a:prstGeom prst="rect">
              <a:avLst/>
            </a:prstGeom>
            <a:solidFill>
              <a:srgbClr val="FFFFFF"/>
            </a:solidFill>
            <a:ln w="9525">
              <a:solidFill>
                <a:srgbClr val="0000CC"/>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4000" tIns="10800" rIns="54000" bIns="10800"/>
            <a:lstStyle/>
            <a:p>
              <a:pPr algn="ctr"/>
              <a:r>
                <a:rPr lang="en-US" altLang="zh-CN" sz="2000" b="1" dirty="0" smtClean="0">
                  <a:solidFill>
                    <a:srgbClr val="0000CC"/>
                  </a:solidFill>
                  <a:latin typeface="Times New Roman" charset="0"/>
                  <a:cs typeface="宋体" charset="0"/>
                </a:rPr>
                <a:t>x</a:t>
              </a:r>
              <a:r>
                <a:rPr lang="en-US" altLang="zh-CN" sz="2000" b="1" baseline="-25000" dirty="0" smtClean="0">
                  <a:solidFill>
                    <a:srgbClr val="0000CC"/>
                  </a:solidFill>
                  <a:latin typeface="Times New Roman" charset="0"/>
                  <a:cs typeface="宋体" charset="0"/>
                </a:rPr>
                <a:t>1</a:t>
              </a:r>
              <a:r>
                <a:rPr lang="en-US" altLang="zh-CN" sz="2000" b="1" dirty="0">
                  <a:solidFill>
                    <a:srgbClr val="0000CC"/>
                  </a:solidFill>
                  <a:latin typeface="Times New Roman" charset="0"/>
                  <a:cs typeface="宋体" charset="0"/>
                </a:rPr>
                <a:t>?</a:t>
              </a:r>
              <a:endParaRPr lang="en-US" altLang="zh-CN" sz="2000" b="1" dirty="0">
                <a:solidFill>
                  <a:srgbClr val="0000CC"/>
                </a:solidFill>
                <a:cs typeface="宋体" charset="0"/>
              </a:endParaRPr>
            </a:p>
          </p:txBody>
        </p:sp>
        <p:sp>
          <p:nvSpPr>
            <p:cNvPr id="64525" name="Text Box 13"/>
            <p:cNvSpPr txBox="1">
              <a:spLocks noChangeArrowheads="1"/>
            </p:cNvSpPr>
            <p:nvPr/>
          </p:nvSpPr>
          <p:spPr bwMode="auto">
            <a:xfrm>
              <a:off x="6328" y="3658"/>
              <a:ext cx="985" cy="305"/>
            </a:xfrm>
            <a:prstGeom prst="rect">
              <a:avLst/>
            </a:prstGeom>
            <a:solidFill>
              <a:srgbClr val="FFFFFF"/>
            </a:solidFill>
            <a:ln w="9525">
              <a:solidFill>
                <a:srgbClr val="0000CC"/>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4000" tIns="10800" rIns="54000" bIns="10800"/>
            <a:lstStyle/>
            <a:p>
              <a:pPr algn="ctr"/>
              <a:r>
                <a:rPr lang="en-US" altLang="zh-CN" sz="2000" b="1" dirty="0" smtClean="0">
                  <a:solidFill>
                    <a:srgbClr val="0000CC"/>
                  </a:solidFill>
                  <a:latin typeface="Times New Roman" charset="0"/>
                  <a:cs typeface="宋体" charset="0"/>
                </a:rPr>
                <a:t>x</a:t>
              </a:r>
              <a:r>
                <a:rPr lang="en-US" altLang="zh-CN" sz="2000" b="1" baseline="-25000" dirty="0" smtClean="0">
                  <a:solidFill>
                    <a:srgbClr val="0000CC"/>
                  </a:solidFill>
                  <a:latin typeface="Times New Roman" charset="0"/>
                  <a:cs typeface="宋体" charset="0"/>
                </a:rPr>
                <a:t>1</a:t>
              </a:r>
              <a:r>
                <a:rPr lang="en-US" altLang="zh-CN" sz="2000" b="1" dirty="0">
                  <a:solidFill>
                    <a:srgbClr val="0000CC"/>
                  </a:solidFill>
                  <a:latin typeface="Times New Roman" charset="0"/>
                  <a:cs typeface="宋体" charset="0"/>
                </a:rPr>
                <a:t>?</a:t>
              </a:r>
              <a:endParaRPr lang="en-US" altLang="zh-CN" sz="2000" b="1" dirty="0">
                <a:solidFill>
                  <a:srgbClr val="0000CC"/>
                </a:solidFill>
                <a:cs typeface="宋体" charset="0"/>
              </a:endParaRPr>
            </a:p>
          </p:txBody>
        </p:sp>
        <p:sp>
          <p:nvSpPr>
            <p:cNvPr id="64526" name="Text Box 14"/>
            <p:cNvSpPr txBox="1">
              <a:spLocks noChangeArrowheads="1"/>
            </p:cNvSpPr>
            <p:nvPr/>
          </p:nvSpPr>
          <p:spPr bwMode="auto">
            <a:xfrm>
              <a:off x="3239" y="4338"/>
              <a:ext cx="916" cy="306"/>
            </a:xfrm>
            <a:prstGeom prst="rect">
              <a:avLst/>
            </a:prstGeom>
            <a:solidFill>
              <a:srgbClr val="FFFFCC"/>
            </a:solidFill>
            <a:ln w="9525">
              <a:solidFill>
                <a:srgbClr val="0000CC"/>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4000" tIns="10800" rIns="54000" bIns="10800"/>
            <a:lstStyle/>
            <a:p>
              <a:pPr algn="ctr"/>
              <a:r>
                <a:rPr lang="en-US" altLang="zh-CN" sz="2000" b="1" dirty="0" smtClean="0">
                  <a:solidFill>
                    <a:srgbClr val="0000CC"/>
                  </a:solidFill>
                  <a:latin typeface="Times New Roman" charset="0"/>
                  <a:cs typeface="宋体" charset="0"/>
                </a:rPr>
                <a:t>y</a:t>
              </a:r>
              <a:r>
                <a:rPr lang="en-US" altLang="zh-CN" sz="2000" b="1" baseline="-25000" dirty="0" smtClean="0">
                  <a:solidFill>
                    <a:srgbClr val="0000CC"/>
                  </a:solidFill>
                  <a:latin typeface="Times New Roman" charset="0"/>
                  <a:cs typeface="宋体" charset="0"/>
                </a:rPr>
                <a:t>1</a:t>
              </a:r>
              <a:endParaRPr lang="en-US" altLang="zh-CN" sz="2000" b="1" dirty="0">
                <a:solidFill>
                  <a:srgbClr val="0000CC"/>
                </a:solidFill>
                <a:cs typeface="宋体" charset="0"/>
              </a:endParaRPr>
            </a:p>
          </p:txBody>
        </p:sp>
        <p:sp>
          <p:nvSpPr>
            <p:cNvPr id="64527" name="Text Box 15"/>
            <p:cNvSpPr txBox="1">
              <a:spLocks noChangeArrowheads="1"/>
            </p:cNvSpPr>
            <p:nvPr/>
          </p:nvSpPr>
          <p:spPr bwMode="auto">
            <a:xfrm>
              <a:off x="4495" y="4338"/>
              <a:ext cx="917" cy="306"/>
            </a:xfrm>
            <a:prstGeom prst="rect">
              <a:avLst/>
            </a:prstGeom>
            <a:solidFill>
              <a:srgbClr val="FFFFCC"/>
            </a:solidFill>
            <a:ln w="9525">
              <a:solidFill>
                <a:srgbClr val="0000CC"/>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4000" tIns="10800" rIns="54000" bIns="10800"/>
            <a:lstStyle/>
            <a:p>
              <a:pPr algn="ctr"/>
              <a:r>
                <a:rPr lang="en-US" altLang="zh-CN" sz="2000" b="1" dirty="0">
                  <a:solidFill>
                    <a:srgbClr val="0000CC"/>
                  </a:solidFill>
                  <a:latin typeface="Times New Roman" charset="0"/>
                  <a:cs typeface="宋体" charset="0"/>
                </a:rPr>
                <a:t> </a:t>
              </a:r>
              <a:r>
                <a:rPr lang="en-US" altLang="zh-CN" sz="2000" b="1" dirty="0" smtClean="0">
                  <a:solidFill>
                    <a:srgbClr val="0000CC"/>
                  </a:solidFill>
                  <a:latin typeface="Times New Roman" charset="0"/>
                  <a:cs typeface="宋体" charset="0"/>
                </a:rPr>
                <a:t>y</a:t>
              </a:r>
              <a:r>
                <a:rPr lang="en-US" altLang="zh-CN" sz="2000" b="1" baseline="-25000" dirty="0" smtClean="0">
                  <a:solidFill>
                    <a:srgbClr val="0000CC"/>
                  </a:solidFill>
                  <a:latin typeface="Times New Roman" charset="0"/>
                  <a:cs typeface="宋体" charset="0"/>
                </a:rPr>
                <a:t>2</a:t>
              </a:r>
              <a:endParaRPr lang="en-US" altLang="zh-CN" sz="2000" b="1" dirty="0">
                <a:solidFill>
                  <a:srgbClr val="0000CC"/>
                </a:solidFill>
                <a:cs typeface="宋体" charset="0"/>
              </a:endParaRPr>
            </a:p>
          </p:txBody>
        </p:sp>
        <p:sp>
          <p:nvSpPr>
            <p:cNvPr id="64528" name="Text Box 16"/>
            <p:cNvSpPr txBox="1">
              <a:spLocks noChangeArrowheads="1"/>
            </p:cNvSpPr>
            <p:nvPr/>
          </p:nvSpPr>
          <p:spPr bwMode="auto">
            <a:xfrm>
              <a:off x="5717" y="4304"/>
              <a:ext cx="917" cy="306"/>
            </a:xfrm>
            <a:prstGeom prst="rect">
              <a:avLst/>
            </a:prstGeom>
            <a:solidFill>
              <a:srgbClr val="FFFFCC"/>
            </a:solidFill>
            <a:ln w="9525">
              <a:solidFill>
                <a:srgbClr val="0000CC"/>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4000" tIns="10800" rIns="54000" bIns="10800"/>
            <a:lstStyle/>
            <a:p>
              <a:pPr algn="ctr"/>
              <a:r>
                <a:rPr lang="en-US" altLang="zh-CN" sz="2000" b="1" dirty="0" smtClean="0">
                  <a:solidFill>
                    <a:srgbClr val="0000CC"/>
                  </a:solidFill>
                  <a:latin typeface="Times New Roman" charset="0"/>
                  <a:cs typeface="宋体" charset="0"/>
                </a:rPr>
                <a:t>y</a:t>
              </a:r>
              <a:r>
                <a:rPr lang="en-US" altLang="zh-CN" sz="2000" b="1" baseline="-25000" dirty="0" smtClean="0">
                  <a:solidFill>
                    <a:srgbClr val="0000CC"/>
                  </a:solidFill>
                  <a:latin typeface="Times New Roman" charset="0"/>
                  <a:cs typeface="宋体" charset="0"/>
                </a:rPr>
                <a:t>2</a:t>
              </a:r>
              <a:endParaRPr lang="en-US" altLang="zh-CN" sz="2000" b="1" dirty="0">
                <a:solidFill>
                  <a:srgbClr val="0000CC"/>
                </a:solidFill>
                <a:cs typeface="宋体" charset="0"/>
              </a:endParaRPr>
            </a:p>
          </p:txBody>
        </p:sp>
        <p:sp>
          <p:nvSpPr>
            <p:cNvPr id="64529" name="Text Box 17"/>
            <p:cNvSpPr txBox="1">
              <a:spLocks noChangeArrowheads="1"/>
            </p:cNvSpPr>
            <p:nvPr/>
          </p:nvSpPr>
          <p:spPr bwMode="auto">
            <a:xfrm>
              <a:off x="7041" y="4304"/>
              <a:ext cx="917" cy="306"/>
            </a:xfrm>
            <a:prstGeom prst="rect">
              <a:avLst/>
            </a:prstGeom>
            <a:solidFill>
              <a:srgbClr val="FFFFCC"/>
            </a:solidFill>
            <a:ln w="9525">
              <a:solidFill>
                <a:srgbClr val="0000CC"/>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4000" tIns="10800" rIns="54000" bIns="10800"/>
            <a:lstStyle/>
            <a:p>
              <a:pPr algn="ctr"/>
              <a:r>
                <a:rPr lang="en-US" altLang="zh-CN" sz="2000" b="1" dirty="0" smtClean="0">
                  <a:solidFill>
                    <a:srgbClr val="0000CC"/>
                  </a:solidFill>
                  <a:latin typeface="Times New Roman" charset="0"/>
                  <a:cs typeface="宋体" charset="0"/>
                </a:rPr>
                <a:t>y</a:t>
              </a:r>
              <a:r>
                <a:rPr lang="en-US" altLang="zh-CN" sz="2000" b="1" baseline="-25000" dirty="0" smtClean="0">
                  <a:solidFill>
                    <a:srgbClr val="0000CC"/>
                  </a:solidFill>
                  <a:latin typeface="Times New Roman" charset="0"/>
                  <a:cs typeface="宋体" charset="0"/>
                </a:rPr>
                <a:t>3</a:t>
              </a:r>
              <a:endParaRPr lang="en-US" altLang="zh-CN" sz="2000" b="1" dirty="0">
                <a:solidFill>
                  <a:srgbClr val="0000CC"/>
                </a:solidFill>
                <a:cs typeface="宋体" charset="0"/>
              </a:endParaRPr>
            </a:p>
          </p:txBody>
        </p:sp>
        <p:sp>
          <p:nvSpPr>
            <p:cNvPr id="64530" name="Line 18"/>
            <p:cNvSpPr>
              <a:spLocks noChangeShapeType="1"/>
            </p:cNvSpPr>
            <p:nvPr/>
          </p:nvSpPr>
          <p:spPr bwMode="auto">
            <a:xfrm flipH="1">
              <a:off x="4495" y="3420"/>
              <a:ext cx="1426" cy="306"/>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zh-CN" altLang="en-US"/>
            </a:p>
          </p:txBody>
        </p:sp>
        <p:sp>
          <p:nvSpPr>
            <p:cNvPr id="64531" name="Line 19"/>
            <p:cNvSpPr>
              <a:spLocks noChangeShapeType="1"/>
            </p:cNvSpPr>
            <p:nvPr/>
          </p:nvSpPr>
          <p:spPr bwMode="auto">
            <a:xfrm>
              <a:off x="5989" y="3420"/>
              <a:ext cx="815" cy="238"/>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zh-CN" altLang="en-US"/>
            </a:p>
          </p:txBody>
        </p:sp>
        <p:sp>
          <p:nvSpPr>
            <p:cNvPr id="64532" name="Line 20"/>
            <p:cNvSpPr>
              <a:spLocks noChangeShapeType="1"/>
            </p:cNvSpPr>
            <p:nvPr/>
          </p:nvSpPr>
          <p:spPr bwMode="auto">
            <a:xfrm flipH="1">
              <a:off x="3646" y="4032"/>
              <a:ext cx="781" cy="306"/>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zh-CN" altLang="en-US"/>
            </a:p>
          </p:txBody>
        </p:sp>
        <p:sp>
          <p:nvSpPr>
            <p:cNvPr id="64533" name="Line 21"/>
            <p:cNvSpPr>
              <a:spLocks noChangeShapeType="1"/>
            </p:cNvSpPr>
            <p:nvPr/>
          </p:nvSpPr>
          <p:spPr bwMode="auto">
            <a:xfrm>
              <a:off x="4427" y="4032"/>
              <a:ext cx="645" cy="306"/>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zh-CN" altLang="en-US"/>
            </a:p>
          </p:txBody>
        </p:sp>
        <p:sp>
          <p:nvSpPr>
            <p:cNvPr id="64534" name="Line 22"/>
            <p:cNvSpPr>
              <a:spLocks noChangeShapeType="1"/>
            </p:cNvSpPr>
            <p:nvPr/>
          </p:nvSpPr>
          <p:spPr bwMode="auto">
            <a:xfrm flipH="1">
              <a:off x="6125" y="3964"/>
              <a:ext cx="645" cy="34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zh-CN" altLang="en-US"/>
            </a:p>
          </p:txBody>
        </p:sp>
        <p:sp>
          <p:nvSpPr>
            <p:cNvPr id="64535" name="Line 23"/>
            <p:cNvSpPr>
              <a:spLocks noChangeShapeType="1"/>
            </p:cNvSpPr>
            <p:nvPr/>
          </p:nvSpPr>
          <p:spPr bwMode="auto">
            <a:xfrm>
              <a:off x="6804" y="3964"/>
              <a:ext cx="747" cy="34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zh-CN" altLang="en-US"/>
            </a:p>
          </p:txBody>
        </p:sp>
        <p:sp>
          <p:nvSpPr>
            <p:cNvPr id="64536" name="Text Box 24"/>
            <p:cNvSpPr txBox="1">
              <a:spLocks noChangeArrowheads="1"/>
            </p:cNvSpPr>
            <p:nvPr/>
          </p:nvSpPr>
          <p:spPr bwMode="auto">
            <a:xfrm>
              <a:off x="4631" y="3284"/>
              <a:ext cx="510" cy="23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4000" tIns="10800" rIns="54000" bIns="10800"/>
            <a:lstStyle/>
            <a:p>
              <a:pPr algn="just"/>
              <a:r>
                <a:rPr lang="en-US" altLang="zh-CN" sz="2000" b="1">
                  <a:solidFill>
                    <a:srgbClr val="0000CC"/>
                  </a:solidFill>
                  <a:latin typeface="Times New Roman" charset="0"/>
                  <a:cs typeface="宋体" charset="0"/>
                </a:rPr>
                <a:t>x</a:t>
              </a:r>
              <a:r>
                <a:rPr lang="en-US" altLang="zh-CN" sz="2000" b="1" baseline="-25000">
                  <a:solidFill>
                    <a:srgbClr val="0000CC"/>
                  </a:solidFill>
                  <a:latin typeface="Times New Roman" charset="0"/>
                  <a:cs typeface="宋体" charset="0"/>
                </a:rPr>
                <a:t>2</a:t>
              </a:r>
              <a:r>
                <a:rPr lang="en-US" altLang="zh-CN" sz="2000" b="1">
                  <a:solidFill>
                    <a:srgbClr val="0000CC"/>
                  </a:solidFill>
                  <a:latin typeface="Times New Roman" charset="0"/>
                  <a:cs typeface="宋体" charset="0"/>
                </a:rPr>
                <a:t>=1</a:t>
              </a:r>
              <a:endParaRPr lang="en-US" altLang="zh-CN" sz="2000" b="1">
                <a:solidFill>
                  <a:srgbClr val="0000CC"/>
                </a:solidFill>
                <a:cs typeface="宋体" charset="0"/>
              </a:endParaRPr>
            </a:p>
          </p:txBody>
        </p:sp>
        <p:sp>
          <p:nvSpPr>
            <p:cNvPr id="64537" name="Text Box 25"/>
            <p:cNvSpPr txBox="1">
              <a:spLocks noChangeArrowheads="1"/>
            </p:cNvSpPr>
            <p:nvPr/>
          </p:nvSpPr>
          <p:spPr bwMode="auto">
            <a:xfrm>
              <a:off x="6566" y="3318"/>
              <a:ext cx="543" cy="23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4000" tIns="10800" rIns="54000" bIns="10800"/>
            <a:lstStyle/>
            <a:p>
              <a:pPr algn="just"/>
              <a:r>
                <a:rPr lang="en-US" altLang="zh-CN" sz="2000" b="1">
                  <a:solidFill>
                    <a:srgbClr val="0000CC"/>
                  </a:solidFill>
                  <a:latin typeface="Times New Roman" charset="0"/>
                  <a:cs typeface="宋体" charset="0"/>
                </a:rPr>
                <a:t>x</a:t>
              </a:r>
              <a:r>
                <a:rPr lang="en-US" altLang="zh-CN" sz="2000" b="1" baseline="-25000">
                  <a:solidFill>
                    <a:srgbClr val="0000CC"/>
                  </a:solidFill>
                  <a:latin typeface="Times New Roman" charset="0"/>
                  <a:cs typeface="宋体" charset="0"/>
                </a:rPr>
                <a:t>2</a:t>
              </a:r>
              <a:r>
                <a:rPr lang="en-US" altLang="zh-CN" sz="2000" b="1">
                  <a:solidFill>
                    <a:srgbClr val="0000CC"/>
                  </a:solidFill>
                  <a:latin typeface="Times New Roman" charset="0"/>
                  <a:cs typeface="宋体" charset="0"/>
                </a:rPr>
                <a:t>=2</a:t>
              </a:r>
              <a:endParaRPr lang="en-US" altLang="zh-CN" sz="2000" b="1">
                <a:solidFill>
                  <a:srgbClr val="0000CC"/>
                </a:solidFill>
                <a:cs typeface="宋体" charset="0"/>
              </a:endParaRPr>
            </a:p>
          </p:txBody>
        </p:sp>
        <p:sp>
          <p:nvSpPr>
            <p:cNvPr id="64538" name="Text Box 26"/>
            <p:cNvSpPr txBox="1">
              <a:spLocks noChangeArrowheads="1"/>
            </p:cNvSpPr>
            <p:nvPr/>
          </p:nvSpPr>
          <p:spPr bwMode="auto">
            <a:xfrm>
              <a:off x="3375" y="3964"/>
              <a:ext cx="510" cy="23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4000" tIns="10800" rIns="54000" bIns="10800"/>
            <a:lstStyle/>
            <a:p>
              <a:pPr algn="just"/>
              <a:r>
                <a:rPr lang="en-US" altLang="zh-CN" sz="2000" b="1">
                  <a:solidFill>
                    <a:srgbClr val="0000CC"/>
                  </a:solidFill>
                  <a:latin typeface="Times New Roman" charset="0"/>
                  <a:cs typeface="宋体" charset="0"/>
                </a:rPr>
                <a:t>x</a:t>
              </a:r>
              <a:r>
                <a:rPr lang="en-US" altLang="zh-CN" sz="2000" b="1" baseline="-25000">
                  <a:solidFill>
                    <a:srgbClr val="0000CC"/>
                  </a:solidFill>
                  <a:latin typeface="Times New Roman" charset="0"/>
                  <a:cs typeface="宋体" charset="0"/>
                </a:rPr>
                <a:t>1</a:t>
              </a:r>
              <a:r>
                <a:rPr lang="en-US" altLang="zh-CN" sz="2000" b="1">
                  <a:solidFill>
                    <a:srgbClr val="0000CC"/>
                  </a:solidFill>
                  <a:latin typeface="Times New Roman" charset="0"/>
                  <a:cs typeface="宋体" charset="0"/>
                </a:rPr>
                <a:t>=1</a:t>
              </a:r>
              <a:endParaRPr lang="en-US" altLang="zh-CN" sz="2000" b="1">
                <a:solidFill>
                  <a:srgbClr val="0000CC"/>
                </a:solidFill>
                <a:cs typeface="宋体" charset="0"/>
              </a:endParaRPr>
            </a:p>
          </p:txBody>
        </p:sp>
        <p:sp>
          <p:nvSpPr>
            <p:cNvPr id="64539" name="Text Box 27"/>
            <p:cNvSpPr txBox="1">
              <a:spLocks noChangeArrowheads="1"/>
            </p:cNvSpPr>
            <p:nvPr/>
          </p:nvSpPr>
          <p:spPr bwMode="auto">
            <a:xfrm>
              <a:off x="4902" y="3998"/>
              <a:ext cx="510" cy="23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4000" tIns="10800" rIns="54000" bIns="10800"/>
            <a:lstStyle/>
            <a:p>
              <a:pPr algn="just"/>
              <a:r>
                <a:rPr lang="en-US" altLang="zh-CN" sz="2000" b="1">
                  <a:solidFill>
                    <a:srgbClr val="0000CC"/>
                  </a:solidFill>
                  <a:latin typeface="Times New Roman" charset="0"/>
                  <a:cs typeface="宋体" charset="0"/>
                </a:rPr>
                <a:t>x</a:t>
              </a:r>
              <a:r>
                <a:rPr lang="en-US" altLang="zh-CN" sz="2000" b="1" baseline="-25000">
                  <a:solidFill>
                    <a:srgbClr val="0000CC"/>
                  </a:solidFill>
                  <a:latin typeface="Times New Roman" charset="0"/>
                  <a:cs typeface="宋体" charset="0"/>
                </a:rPr>
                <a:t>1</a:t>
              </a:r>
              <a:r>
                <a:rPr lang="en-US" altLang="zh-CN" sz="2000" b="1">
                  <a:solidFill>
                    <a:srgbClr val="0000CC"/>
                  </a:solidFill>
                  <a:latin typeface="Times New Roman" charset="0"/>
                  <a:cs typeface="宋体" charset="0"/>
                </a:rPr>
                <a:t>=2</a:t>
              </a:r>
              <a:endParaRPr lang="en-US" altLang="zh-CN" sz="2000" b="1">
                <a:solidFill>
                  <a:srgbClr val="0000CC"/>
                </a:solidFill>
                <a:cs typeface="宋体" charset="0"/>
              </a:endParaRPr>
            </a:p>
          </p:txBody>
        </p:sp>
        <p:sp>
          <p:nvSpPr>
            <p:cNvPr id="64540" name="Text Box 28"/>
            <p:cNvSpPr txBox="1">
              <a:spLocks noChangeArrowheads="1"/>
            </p:cNvSpPr>
            <p:nvPr/>
          </p:nvSpPr>
          <p:spPr bwMode="auto">
            <a:xfrm>
              <a:off x="7313" y="3930"/>
              <a:ext cx="509" cy="23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4000" tIns="10800" rIns="54000" bIns="10800"/>
            <a:lstStyle/>
            <a:p>
              <a:pPr algn="just"/>
              <a:r>
                <a:rPr lang="en-US" altLang="zh-CN" sz="2000" b="1">
                  <a:solidFill>
                    <a:srgbClr val="0000CC"/>
                  </a:solidFill>
                  <a:latin typeface="Times New Roman" charset="0"/>
                  <a:cs typeface="宋体" charset="0"/>
                </a:rPr>
                <a:t>x</a:t>
              </a:r>
              <a:r>
                <a:rPr lang="en-US" altLang="zh-CN" sz="2000" b="1" baseline="-25000">
                  <a:solidFill>
                    <a:srgbClr val="0000CC"/>
                  </a:solidFill>
                  <a:latin typeface="Times New Roman" charset="0"/>
                  <a:cs typeface="宋体" charset="0"/>
                </a:rPr>
                <a:t>1</a:t>
              </a:r>
              <a:r>
                <a:rPr lang="en-US" altLang="zh-CN" sz="2000" b="1">
                  <a:solidFill>
                    <a:srgbClr val="0000CC"/>
                  </a:solidFill>
                  <a:latin typeface="Times New Roman" charset="0"/>
                  <a:cs typeface="宋体" charset="0"/>
                </a:rPr>
                <a:t>=2</a:t>
              </a:r>
              <a:endParaRPr lang="en-US" altLang="zh-CN" sz="2000" b="1">
                <a:solidFill>
                  <a:srgbClr val="0000CC"/>
                </a:solidFill>
                <a:cs typeface="宋体" charset="0"/>
              </a:endParaRPr>
            </a:p>
          </p:txBody>
        </p:sp>
        <p:sp>
          <p:nvSpPr>
            <p:cNvPr id="64541" name="Text Box 29"/>
            <p:cNvSpPr txBox="1">
              <a:spLocks noChangeArrowheads="1"/>
            </p:cNvSpPr>
            <p:nvPr/>
          </p:nvSpPr>
          <p:spPr bwMode="auto">
            <a:xfrm>
              <a:off x="5717" y="3930"/>
              <a:ext cx="544" cy="272"/>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4000" tIns="10800" rIns="54000" bIns="10800"/>
            <a:lstStyle/>
            <a:p>
              <a:pPr algn="just"/>
              <a:r>
                <a:rPr lang="en-US" altLang="zh-CN" sz="2000" b="1">
                  <a:solidFill>
                    <a:srgbClr val="0000CC"/>
                  </a:solidFill>
                  <a:latin typeface="Times New Roman" charset="0"/>
                  <a:cs typeface="宋体" charset="0"/>
                </a:rPr>
                <a:t>x</a:t>
              </a:r>
              <a:r>
                <a:rPr lang="en-US" altLang="zh-CN" sz="2000" b="1" baseline="-25000">
                  <a:solidFill>
                    <a:srgbClr val="0000CC"/>
                  </a:solidFill>
                  <a:latin typeface="Times New Roman" charset="0"/>
                  <a:cs typeface="宋体" charset="0"/>
                </a:rPr>
                <a:t>1</a:t>
              </a:r>
              <a:r>
                <a:rPr lang="en-US" altLang="zh-CN" sz="2000" b="1">
                  <a:solidFill>
                    <a:srgbClr val="0000CC"/>
                  </a:solidFill>
                  <a:latin typeface="Times New Roman" charset="0"/>
                  <a:cs typeface="宋体" charset="0"/>
                </a:rPr>
                <a:t>=1</a:t>
              </a:r>
              <a:endParaRPr lang="en-US" altLang="zh-CN" sz="2000" b="1">
                <a:solidFill>
                  <a:srgbClr val="0000CC"/>
                </a:solidFill>
                <a:cs typeface="宋体" charset="0"/>
              </a:endParaRPr>
            </a:p>
          </p:txBody>
        </p:sp>
      </p:grpSp>
      <p:sp>
        <p:nvSpPr>
          <p:cNvPr id="64542" name="Text Box 30"/>
          <p:cNvSpPr txBox="1">
            <a:spLocks noChangeArrowheads="1"/>
          </p:cNvSpPr>
          <p:nvPr/>
        </p:nvSpPr>
        <p:spPr bwMode="auto">
          <a:xfrm>
            <a:off x="755650" y="441325"/>
            <a:ext cx="7596188"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zh-CN" sz="4000" b="1">
                <a:solidFill>
                  <a:schemeClr val="bg1"/>
                </a:solidFill>
                <a:latin typeface="Times New Roman" charset="0"/>
                <a:cs typeface="宋体" charset="0"/>
              </a:rPr>
              <a:t>7.3.2  </a:t>
            </a:r>
            <a:r>
              <a:rPr lang="zh-CN" altLang="en-US" sz="4000" b="1">
                <a:solidFill>
                  <a:schemeClr val="bg1"/>
                </a:solidFill>
                <a:latin typeface="Times New Roman" charset="0"/>
                <a:cs typeface="宋体" charset="0"/>
              </a:rPr>
              <a:t>决策树学习</a:t>
            </a:r>
            <a:endParaRPr lang="en-US" altLang="zh-CN" sz="4000" b="1">
              <a:solidFill>
                <a:schemeClr val="bg1"/>
              </a:solidFill>
              <a:latin typeface="Times New Roman" charset="0"/>
              <a:cs typeface="宋体" charset="0"/>
            </a:endParaRPr>
          </a:p>
          <a:p>
            <a:pPr algn="ctr"/>
            <a:r>
              <a:rPr lang="en-US" altLang="zh-CN" sz="2000" b="1">
                <a:solidFill>
                  <a:schemeClr val="bg1"/>
                </a:solidFill>
                <a:latin typeface="Times New Roman" charset="0"/>
                <a:cs typeface="宋体" charset="0"/>
              </a:rPr>
              <a:t>2. ID3</a:t>
            </a:r>
            <a:r>
              <a:rPr lang="zh-CN" altLang="en-US" sz="2000" b="1">
                <a:solidFill>
                  <a:schemeClr val="bg1"/>
                </a:solidFill>
                <a:latin typeface="Times New Roman" charset="0"/>
                <a:cs typeface="宋体" charset="0"/>
              </a:rPr>
              <a:t>算法</a:t>
            </a:r>
            <a:r>
              <a:rPr lang="en-US" altLang="zh-CN" sz="2000" b="1">
                <a:solidFill>
                  <a:schemeClr val="bg1"/>
                </a:solidFill>
                <a:latin typeface="Times New Roman" charset="0"/>
                <a:cs typeface="宋体" charset="0"/>
              </a:rPr>
              <a:t>(11/11)</a:t>
            </a:r>
          </a:p>
        </p:txBody>
      </p:sp>
    </p:spTree>
    <p:extLst>
      <p:ext uri="{BB962C8B-B14F-4D97-AF65-F5344CB8AC3E}">
        <p14:creationId xmlns:p14="http://schemas.microsoft.com/office/powerpoint/2010/main" val="239780451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神经学习</a:t>
            </a:r>
            <a:r>
              <a:rPr lang="en-US" altLang="zh-CN" dirty="0" smtClean="0"/>
              <a:t>-</a:t>
            </a:r>
            <a:r>
              <a:rPr lang="zh-CN" altLang="en-US" dirty="0" smtClean="0"/>
              <a:t>感知机</a:t>
            </a:r>
            <a:endParaRPr lang="zh-CN" altLang="en-US" dirty="0"/>
          </a:p>
        </p:txBody>
      </p:sp>
      <p:sp>
        <p:nvSpPr>
          <p:cNvPr id="3" name="内容占位符 2"/>
          <p:cNvSpPr>
            <a:spLocks noGrp="1"/>
          </p:cNvSpPr>
          <p:nvPr>
            <p:ph idx="1"/>
          </p:nvPr>
        </p:nvSpPr>
        <p:spPr/>
        <p:txBody>
          <a:bodyPr/>
          <a:lstStyle/>
          <a:p>
            <a:r>
              <a:rPr lang="en-US" altLang="zh-CN" dirty="0" smtClean="0">
                <a:latin typeface="Times New Roman" panose="02020603050405020304" pitchFamily="18" charset="0"/>
                <a:cs typeface="Times New Roman" panose="02020603050405020304" pitchFamily="18" charset="0"/>
              </a:rPr>
              <a:t>Components:</a:t>
            </a:r>
          </a:p>
          <a:p>
            <a:pPr lvl="1"/>
            <a:r>
              <a:rPr lang="en-US" altLang="zh-CN" b="1" dirty="0" smtClean="0">
                <a:latin typeface="Times New Roman" panose="02020603050405020304" pitchFamily="18" charset="0"/>
                <a:cs typeface="Times New Roman" panose="02020603050405020304" pitchFamily="18" charset="0"/>
              </a:rPr>
              <a:t>Model:  </a:t>
            </a:r>
            <a:r>
              <a:rPr lang="en-US" altLang="zh-CN" dirty="0" smtClean="0">
                <a:latin typeface="Times New Roman" panose="02020603050405020304" pitchFamily="18" charset="0"/>
                <a:cs typeface="Times New Roman" panose="02020603050405020304" pitchFamily="18" charset="0"/>
              </a:rPr>
              <a:t>Linear classifier.</a:t>
            </a:r>
          </a:p>
          <a:p>
            <a:pPr>
              <a:buNone/>
            </a:pPr>
            <a:endParaRPr lang="en-US" altLang="zh-CN" sz="2000" dirty="0" smtClean="0">
              <a:latin typeface="Times New Roman" panose="02020603050405020304" pitchFamily="18" charset="0"/>
              <a:cs typeface="Times New Roman" panose="02020603050405020304" pitchFamily="18" charset="0"/>
            </a:endParaRPr>
          </a:p>
          <a:p>
            <a:pPr lvl="1"/>
            <a:r>
              <a:rPr lang="en-US" altLang="zh-CN" b="1" dirty="0" smtClean="0">
                <a:latin typeface="Times New Roman" panose="02020603050405020304" pitchFamily="18" charset="0"/>
                <a:cs typeface="Times New Roman" panose="02020603050405020304" pitchFamily="18" charset="0"/>
              </a:rPr>
              <a:t>Score function:</a:t>
            </a:r>
          </a:p>
          <a:p>
            <a:pPr>
              <a:buNone/>
            </a:pPr>
            <a:endParaRPr lang="en-US" altLang="zh-CN" sz="3200" dirty="0" smtClean="0">
              <a:latin typeface="Times New Roman" panose="02020603050405020304" pitchFamily="18" charset="0"/>
              <a:cs typeface="Times New Roman" panose="02020603050405020304" pitchFamily="18" charset="0"/>
            </a:endParaRPr>
          </a:p>
          <a:p>
            <a:pPr lvl="1">
              <a:spcBef>
                <a:spcPts val="1800"/>
              </a:spcBef>
            </a:pPr>
            <a:r>
              <a:rPr lang="en-US" altLang="zh-CN" b="1" dirty="0" smtClean="0">
                <a:latin typeface="Times New Roman" panose="02020603050405020304" pitchFamily="18" charset="0"/>
                <a:cs typeface="Times New Roman" panose="02020603050405020304" pitchFamily="18" charset="0"/>
              </a:rPr>
              <a:t>Optimization:  </a:t>
            </a:r>
            <a:r>
              <a:rPr lang="en-US" altLang="zh-CN" dirty="0" smtClean="0">
                <a:latin typeface="Times New Roman" panose="02020603050405020304" pitchFamily="18" charset="0"/>
                <a:cs typeface="Times New Roman" panose="02020603050405020304" pitchFamily="18" charset="0"/>
              </a:rPr>
              <a:t>(Stochastic) Gradient descent</a:t>
            </a:r>
          </a:p>
          <a:p>
            <a:pPr>
              <a:spcBef>
                <a:spcPts val="1800"/>
              </a:spcBef>
            </a:pPr>
            <a:r>
              <a:rPr lang="en-US" altLang="zh-CN" sz="2400" dirty="0" smtClean="0">
                <a:latin typeface="Times New Roman" panose="02020603050405020304" pitchFamily="18" charset="0"/>
                <a:cs typeface="Times New Roman" panose="02020603050405020304" pitchFamily="18" charset="0"/>
              </a:rPr>
              <a:t>Learning Procedure:</a:t>
            </a:r>
          </a:p>
          <a:p>
            <a:pPr lvl="1">
              <a:spcBef>
                <a:spcPts val="1200"/>
              </a:spcBef>
              <a:buNone/>
            </a:pPr>
            <a:r>
              <a:rPr lang="en-US" altLang="zh-CN" dirty="0" smtClean="0">
                <a:latin typeface="Times New Roman" panose="02020603050405020304" pitchFamily="18" charset="0"/>
                <a:cs typeface="Times New Roman" panose="02020603050405020304" pitchFamily="18" charset="0"/>
              </a:rPr>
              <a:t>		     For each </a:t>
            </a:r>
            <a:r>
              <a:rPr lang="en-US" altLang="zh-CN" i="1" dirty="0" smtClean="0">
                <a:latin typeface="Times New Roman" panose="02020603050405020304" pitchFamily="18" charset="0"/>
                <a:cs typeface="Times New Roman" panose="02020603050405020304" pitchFamily="18" charset="0"/>
              </a:rPr>
              <a:t>x</a:t>
            </a:r>
            <a:r>
              <a:rPr lang="en-US" altLang="zh-CN" i="1" baseline="-25000" dirty="0" smtClean="0">
                <a:latin typeface="Times New Roman" panose="02020603050405020304" pitchFamily="18" charset="0"/>
                <a:cs typeface="Times New Roman" panose="02020603050405020304" pitchFamily="18" charset="0"/>
              </a:rPr>
              <a:t>i</a:t>
            </a:r>
            <a:r>
              <a:rPr lang="en-US" altLang="zh-CN" dirty="0" smtClean="0">
                <a:latin typeface="Times New Roman" panose="02020603050405020304" pitchFamily="18" charset="0"/>
                <a:cs typeface="Times New Roman" panose="02020603050405020304" pitchFamily="18" charset="0"/>
              </a:rPr>
              <a:t>, do </a:t>
            </a:r>
          </a:p>
          <a:p>
            <a:pPr lvl="1">
              <a:buNone/>
            </a:pPr>
            <a:endParaRPr lang="en-US" altLang="zh-CN" sz="2400" dirty="0" smtClean="0">
              <a:latin typeface="Times New Roman" panose="02020603050405020304" pitchFamily="18" charset="0"/>
              <a:cs typeface="Times New Roman" panose="02020603050405020304" pitchFamily="18" charset="0"/>
            </a:endParaRPr>
          </a:p>
          <a:p>
            <a:pPr lvl="1">
              <a:buNone/>
            </a:pPr>
            <a:r>
              <a:rPr lang="en-US" altLang="zh-CN" dirty="0" smtClean="0">
                <a:latin typeface="Times New Roman" panose="02020603050405020304" pitchFamily="18" charset="0"/>
                <a:cs typeface="Times New Roman" panose="02020603050405020304" pitchFamily="18" charset="0"/>
              </a:rPr>
              <a:t>	       Until convergence. </a:t>
            </a:r>
          </a:p>
          <a:p>
            <a:endParaRPr lang="en-US" altLang="zh-CN" dirty="0" smtClean="0">
              <a:latin typeface="Times New Roman" panose="02020603050405020304" pitchFamily="18" charset="0"/>
              <a:cs typeface="Times New Roman" panose="02020603050405020304" pitchFamily="18" charset="0"/>
            </a:endParaRPr>
          </a:p>
          <a:p>
            <a:pPr>
              <a:buNone/>
            </a:pPr>
            <a:r>
              <a:rPr lang="en-US" altLang="zh-CN" dirty="0" smtClean="0">
                <a:latin typeface="Times New Roman" panose="02020603050405020304" pitchFamily="18" charset="0"/>
                <a:cs typeface="Times New Roman" panose="02020603050405020304" pitchFamily="18" charset="0"/>
              </a:rPr>
              <a:t> </a:t>
            </a:r>
          </a:p>
        </p:txBody>
      </p:sp>
      <p:graphicFrame>
        <p:nvGraphicFramePr>
          <p:cNvPr id="354307" name="Object 3"/>
          <p:cNvGraphicFramePr>
            <a:graphicFrameLocks noChangeAspect="1"/>
          </p:cNvGraphicFramePr>
          <p:nvPr>
            <p:extLst>
              <p:ext uri="{D42A27DB-BD31-4B8C-83A1-F6EECF244321}">
                <p14:modId xmlns:p14="http://schemas.microsoft.com/office/powerpoint/2010/main" val="3887882979"/>
              </p:ext>
            </p:extLst>
          </p:nvPr>
        </p:nvGraphicFramePr>
        <p:xfrm>
          <a:off x="1835696" y="2541049"/>
          <a:ext cx="2071702" cy="328164"/>
        </p:xfrm>
        <a:graphic>
          <a:graphicData uri="http://schemas.openxmlformats.org/presentationml/2006/ole">
            <mc:AlternateContent xmlns:mc="http://schemas.openxmlformats.org/markup-compatibility/2006">
              <mc:Choice xmlns:v="urn:schemas-microsoft-com:vml" Requires="v">
                <p:oleObj spid="_x0000_s796821" name="Formula" r:id="rId4" imgW="1192680" imgH="189360" progId="Equation.Ribbit">
                  <p:embed/>
                </p:oleObj>
              </mc:Choice>
              <mc:Fallback>
                <p:oleObj name="Formula" r:id="rId4" imgW="1192680" imgH="189360" progId="Equation.Ribbit">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35696" y="2541049"/>
                        <a:ext cx="2071702" cy="3281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54309" name="Picture 5" descr="http://upload.wikimedia.org/wikipedia/en/thumb/3/31/Perceptron.svg/300px-Perceptron.svg.png">
            <a:hlinkClick r:id="rId6"/>
          </p:cNvPr>
          <p:cNvPicPr>
            <a:picLocks noChangeAspect="1" noChangeArrowheads="1"/>
          </p:cNvPicPr>
          <p:nvPr/>
        </p:nvPicPr>
        <p:blipFill>
          <a:blip r:embed="rId7" cstate="print"/>
          <a:srcRect/>
          <a:stretch>
            <a:fillRect/>
          </a:stretch>
        </p:blipFill>
        <p:spPr bwMode="auto">
          <a:xfrm>
            <a:off x="5643570" y="1357298"/>
            <a:ext cx="2644283" cy="1754042"/>
          </a:xfrm>
          <a:prstGeom prst="rect">
            <a:avLst/>
          </a:prstGeom>
          <a:noFill/>
        </p:spPr>
      </p:pic>
      <p:graphicFrame>
        <p:nvGraphicFramePr>
          <p:cNvPr id="7" name="Object 3"/>
          <p:cNvGraphicFramePr>
            <a:graphicFrameLocks noChangeAspect="1"/>
          </p:cNvGraphicFramePr>
          <p:nvPr>
            <p:extLst>
              <p:ext uri="{D42A27DB-BD31-4B8C-83A1-F6EECF244321}">
                <p14:modId xmlns:p14="http://schemas.microsoft.com/office/powerpoint/2010/main" val="3296057971"/>
              </p:ext>
            </p:extLst>
          </p:nvPr>
        </p:nvGraphicFramePr>
        <p:xfrm>
          <a:off x="1727684" y="3295908"/>
          <a:ext cx="2786082" cy="748029"/>
        </p:xfrm>
        <a:graphic>
          <a:graphicData uri="http://schemas.openxmlformats.org/presentationml/2006/ole">
            <mc:AlternateContent xmlns:mc="http://schemas.openxmlformats.org/markup-compatibility/2006">
              <mc:Choice xmlns:v="urn:schemas-microsoft-com:vml" Requires="v">
                <p:oleObj spid="_x0000_s796822" name="Formula" r:id="rId8" imgW="1629720" imgH="438480" progId="Equation.Ribbit">
                  <p:embed/>
                </p:oleObj>
              </mc:Choice>
              <mc:Fallback>
                <p:oleObj name="Formula" r:id="rId8" imgW="1629720" imgH="438480" progId="Equation.Ribbit">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27684" y="3295908"/>
                        <a:ext cx="2786082" cy="74802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圆角矩形 8"/>
          <p:cNvSpPr/>
          <p:nvPr/>
        </p:nvSpPr>
        <p:spPr bwMode="auto">
          <a:xfrm>
            <a:off x="1259632" y="5193196"/>
            <a:ext cx="4714908" cy="1428760"/>
          </a:xfrm>
          <a:prstGeom prst="roundRect">
            <a:avLst>
              <a:gd name="adj" fmla="val 9282"/>
            </a:avLst>
          </a:prstGeom>
          <a:noFill/>
          <a:ln w="19050" cap="flat" cmpd="sng" algn="ctr">
            <a:solidFill>
              <a:srgbClr val="002E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10" name="TextBox 9"/>
          <p:cNvSpPr txBox="1"/>
          <p:nvPr/>
        </p:nvSpPr>
        <p:spPr>
          <a:xfrm>
            <a:off x="6429388" y="4786322"/>
            <a:ext cx="2571800" cy="1323439"/>
          </a:xfrm>
          <a:prstGeom prst="rect">
            <a:avLst/>
          </a:prstGeom>
          <a:noFill/>
        </p:spPr>
        <p:txBody>
          <a:bodyPr wrap="square" rtlCol="0">
            <a:spAutoFit/>
          </a:bodyPr>
          <a:lstStyle/>
          <a:p>
            <a:r>
              <a:rPr lang="en-US" altLang="zh-CN" sz="2000" b="1" dirty="0" smtClean="0">
                <a:solidFill>
                  <a:srgbClr val="FF0000"/>
                </a:solidFill>
                <a:latin typeface="Palatino Linotype" pitchFamily="18" charset="0"/>
              </a:rPr>
              <a:t>Aims to find a </a:t>
            </a:r>
            <a:r>
              <a:rPr lang="en-US" altLang="zh-CN" sz="2000" b="1" dirty="0" err="1" smtClean="0">
                <a:solidFill>
                  <a:srgbClr val="FF0000"/>
                </a:solidFill>
                <a:latin typeface="Palatino Linotype" pitchFamily="18" charset="0"/>
              </a:rPr>
              <a:t>hyperplain</a:t>
            </a:r>
            <a:r>
              <a:rPr lang="en-US" altLang="zh-CN" sz="2000" b="1" dirty="0" smtClean="0">
                <a:solidFill>
                  <a:srgbClr val="FF0000"/>
                </a:solidFill>
                <a:latin typeface="Palatino Linotype" pitchFamily="18" charset="0"/>
              </a:rPr>
              <a:t> such that it separate different class</a:t>
            </a:r>
            <a:endParaRPr lang="zh-CN" altLang="en-US" sz="2000" b="1" dirty="0">
              <a:solidFill>
                <a:srgbClr val="FF0000"/>
              </a:solidFill>
              <a:latin typeface="Palatino Linotype" pitchFamily="18" charset="0"/>
            </a:endParaRPr>
          </a:p>
        </p:txBody>
      </p:sp>
      <p:graphicFrame>
        <p:nvGraphicFramePr>
          <p:cNvPr id="4" name="对象 3"/>
          <p:cNvGraphicFramePr>
            <a:graphicFrameLocks noChangeAspect="1"/>
          </p:cNvGraphicFramePr>
          <p:nvPr>
            <p:extLst>
              <p:ext uri="{D42A27DB-BD31-4B8C-83A1-F6EECF244321}">
                <p14:modId xmlns:p14="http://schemas.microsoft.com/office/powerpoint/2010/main" val="1206058827"/>
              </p:ext>
            </p:extLst>
          </p:nvPr>
        </p:nvGraphicFramePr>
        <p:xfrm>
          <a:off x="2519772" y="5589240"/>
          <a:ext cx="2484276" cy="488362"/>
        </p:xfrm>
        <a:graphic>
          <a:graphicData uri="http://schemas.openxmlformats.org/presentationml/2006/ole">
            <mc:AlternateContent xmlns:mc="http://schemas.openxmlformats.org/markup-compatibility/2006">
              <mc:Choice xmlns:v="urn:schemas-microsoft-com:vml" Requires="v">
                <p:oleObj spid="_x0000_s796823" name="公式" r:id="rId10" imgW="1485900" imgH="292100" progId="Equation.3">
                  <p:embed/>
                </p:oleObj>
              </mc:Choice>
              <mc:Fallback>
                <p:oleObj name="公式" r:id="rId10" imgW="1485900" imgH="292100" progId="Equation.3">
                  <p:embed/>
                  <p:pic>
                    <p:nvPicPr>
                      <p:cNvPr id="0" name=""/>
                      <p:cNvPicPr/>
                      <p:nvPr/>
                    </p:nvPicPr>
                    <p:blipFill>
                      <a:blip r:embed="rId11"/>
                      <a:stretch>
                        <a:fillRect/>
                      </a:stretch>
                    </p:blipFill>
                    <p:spPr>
                      <a:xfrm>
                        <a:off x="2519772" y="5589240"/>
                        <a:ext cx="2484276" cy="488362"/>
                      </a:xfrm>
                      <a:prstGeom prst="rect">
                        <a:avLst/>
                      </a:prstGeom>
                    </p:spPr>
                  </p:pic>
                </p:oleObj>
              </mc:Fallback>
            </mc:AlternateContent>
          </a:graphicData>
        </a:graphic>
      </p:graphicFrame>
    </p:spTree>
    <p:extLst>
      <p:ext uri="{BB962C8B-B14F-4D97-AF65-F5344CB8AC3E}">
        <p14:creationId xmlns:p14="http://schemas.microsoft.com/office/powerpoint/2010/main" val="329910705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参数优化</a:t>
            </a:r>
            <a:endParaRPr lang="zh-CN" altLang="en-US" dirty="0"/>
          </a:p>
        </p:txBody>
      </p:sp>
      <p:sp>
        <p:nvSpPr>
          <p:cNvPr id="3" name="内容占位符 2"/>
          <p:cNvSpPr>
            <a:spLocks noGrp="1"/>
          </p:cNvSpPr>
          <p:nvPr>
            <p:ph idx="1"/>
          </p:nvPr>
        </p:nvSpPr>
        <p:spPr>
          <a:xfrm>
            <a:off x="421481" y="1431016"/>
            <a:ext cx="8229600" cy="4525963"/>
          </a:xfrm>
        </p:spPr>
        <p:txBody>
          <a:bodyPr/>
          <a:lstStyle/>
          <a:p>
            <a:pPr>
              <a:lnSpc>
                <a:spcPct val="120000"/>
              </a:lnSpc>
            </a:pPr>
            <a:r>
              <a:rPr lang="en-US" altLang="zh-CN" sz="2200" dirty="0" smtClean="0">
                <a:latin typeface="Times New Roman" panose="02020603050405020304" pitchFamily="18" charset="0"/>
                <a:cs typeface="Times New Roman" panose="02020603050405020304" pitchFamily="18" charset="0"/>
              </a:rPr>
              <a:t>For a given model structure, we can link the parameter for this model structure to the score function, and directly optimize over the score function.</a:t>
            </a:r>
          </a:p>
          <a:p>
            <a:pPr>
              <a:lnSpc>
                <a:spcPct val="120000"/>
              </a:lnSpc>
              <a:buNone/>
            </a:pPr>
            <a:endParaRPr lang="en-US" altLang="zh-CN" sz="2400" dirty="0" smtClean="0">
              <a:latin typeface="Times New Roman" panose="02020603050405020304" pitchFamily="18" charset="0"/>
              <a:cs typeface="Times New Roman" panose="02020603050405020304" pitchFamily="18" charset="0"/>
            </a:endParaRPr>
          </a:p>
          <a:p>
            <a:pPr>
              <a:lnSpc>
                <a:spcPct val="120000"/>
              </a:lnSpc>
            </a:pPr>
            <a:r>
              <a:rPr lang="en-US" altLang="zh-CN" sz="2200" dirty="0" smtClean="0">
                <a:latin typeface="Times New Roman" panose="02020603050405020304" pitchFamily="18" charset="0"/>
                <a:cs typeface="Times New Roman" panose="02020603050405020304" pitchFamily="18" charset="0"/>
              </a:rPr>
              <a:t>Optimization can be done by calculating the minimum (or maximum) value directly</a:t>
            </a:r>
          </a:p>
          <a:p>
            <a:pPr>
              <a:lnSpc>
                <a:spcPct val="120000"/>
              </a:lnSpc>
            </a:pPr>
            <a:endParaRPr lang="en-US" altLang="zh-CN" sz="2800" dirty="0" smtClean="0">
              <a:latin typeface="Times New Roman" panose="02020603050405020304" pitchFamily="18" charset="0"/>
              <a:cs typeface="Times New Roman" panose="02020603050405020304" pitchFamily="18" charset="0"/>
            </a:endParaRPr>
          </a:p>
          <a:p>
            <a:pPr lvl="1">
              <a:lnSpc>
                <a:spcPct val="120000"/>
              </a:lnSpc>
            </a:pPr>
            <a:r>
              <a:rPr lang="en-US" altLang="zh-CN" sz="2000" dirty="0" smtClean="0">
                <a:latin typeface="Times New Roman" panose="02020603050405020304" pitchFamily="18" charset="0"/>
                <a:cs typeface="Times New Roman" panose="02020603050405020304" pitchFamily="18" charset="0"/>
              </a:rPr>
              <a:t>Close form solution:  Let                                , solving </a:t>
            </a:r>
            <a:r>
              <a:rPr lang="en-US" altLang="zh-CN" sz="2000" i="1" dirty="0" smtClean="0">
                <a:latin typeface="Times New Roman" panose="02020603050405020304" pitchFamily="18" charset="0"/>
                <a:cs typeface="Times New Roman" panose="02020603050405020304" pitchFamily="18" charset="0"/>
              </a:rPr>
              <a:t>d</a:t>
            </a:r>
            <a:r>
              <a:rPr lang="en-US" altLang="zh-CN" sz="2000" dirty="0" smtClean="0">
                <a:latin typeface="Times New Roman" panose="02020603050405020304" pitchFamily="18" charset="0"/>
                <a:cs typeface="Times New Roman" panose="02020603050405020304" pitchFamily="18" charset="0"/>
              </a:rPr>
              <a:t> linear equations</a:t>
            </a:r>
          </a:p>
          <a:p>
            <a:pPr lvl="1">
              <a:lnSpc>
                <a:spcPct val="120000"/>
              </a:lnSpc>
              <a:spcBef>
                <a:spcPts val="1200"/>
              </a:spcBef>
            </a:pPr>
            <a:r>
              <a:rPr lang="en-US" altLang="zh-CN" sz="2000" dirty="0" smtClean="0">
                <a:latin typeface="Times New Roman" panose="02020603050405020304" pitchFamily="18" charset="0"/>
                <a:cs typeface="Times New Roman" panose="02020603050405020304" pitchFamily="18" charset="0"/>
              </a:rPr>
              <a:t>Iterative Optimization</a:t>
            </a:r>
            <a:endParaRPr lang="zh-CN" altLang="en-US" sz="2000" dirty="0">
              <a:latin typeface="Times New Roman" panose="02020603050405020304" pitchFamily="18" charset="0"/>
              <a:cs typeface="Times New Roman" panose="02020603050405020304" pitchFamily="18" charset="0"/>
            </a:endParaRPr>
          </a:p>
        </p:txBody>
      </p:sp>
      <p:graphicFrame>
        <p:nvGraphicFramePr>
          <p:cNvPr id="4" name="对象 3"/>
          <p:cNvGraphicFramePr>
            <a:graphicFrameLocks noChangeAspect="1"/>
          </p:cNvGraphicFramePr>
          <p:nvPr/>
        </p:nvGraphicFramePr>
        <p:xfrm>
          <a:off x="3000364" y="2571744"/>
          <a:ext cx="2428892" cy="727169"/>
        </p:xfrm>
        <a:graphic>
          <a:graphicData uri="http://schemas.openxmlformats.org/presentationml/2006/ole">
            <mc:AlternateContent xmlns:mc="http://schemas.openxmlformats.org/markup-compatibility/2006">
              <mc:Choice xmlns:v="urn:schemas-microsoft-com:vml" Requires="v">
                <p:oleObj spid="_x0000_s797842" name="Formula" r:id="rId4" imgW="1543320" imgH="462600" progId="Equation.Ribbit">
                  <p:embed/>
                </p:oleObj>
              </mc:Choice>
              <mc:Fallback>
                <p:oleObj name="Formula" r:id="rId4" imgW="1543320" imgH="462600" progId="Equation.Ribbit">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00364" y="2571744"/>
                        <a:ext cx="2428892" cy="72716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对象 9"/>
          <p:cNvGraphicFramePr>
            <a:graphicFrameLocks noChangeAspect="1"/>
          </p:cNvGraphicFramePr>
          <p:nvPr>
            <p:extLst>
              <p:ext uri="{D42A27DB-BD31-4B8C-83A1-F6EECF244321}">
                <p14:modId xmlns:p14="http://schemas.microsoft.com/office/powerpoint/2010/main" val="407651444"/>
              </p:ext>
            </p:extLst>
          </p:nvPr>
        </p:nvGraphicFramePr>
        <p:xfrm>
          <a:off x="2357422" y="4049446"/>
          <a:ext cx="4357718" cy="578499"/>
        </p:xfrm>
        <a:graphic>
          <a:graphicData uri="http://schemas.openxmlformats.org/presentationml/2006/ole">
            <mc:AlternateContent xmlns:mc="http://schemas.openxmlformats.org/markup-compatibility/2006">
              <mc:Choice xmlns:v="urn:schemas-microsoft-com:vml" Requires="v">
                <p:oleObj spid="_x0000_s797843" name="Formula" r:id="rId6" imgW="2894400" imgH="384840" progId="Equation.Ribbit">
                  <p:embed/>
                </p:oleObj>
              </mc:Choice>
              <mc:Fallback>
                <p:oleObj name="Formula" r:id="rId6" imgW="2894400" imgH="384840" progId="Equation.Ribbit">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57422" y="4049446"/>
                        <a:ext cx="4357718" cy="57849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对象 10"/>
          <p:cNvGraphicFramePr>
            <a:graphicFrameLocks noChangeAspect="1"/>
          </p:cNvGraphicFramePr>
          <p:nvPr>
            <p:extLst>
              <p:ext uri="{D42A27DB-BD31-4B8C-83A1-F6EECF244321}">
                <p14:modId xmlns:p14="http://schemas.microsoft.com/office/powerpoint/2010/main" val="4249458075"/>
              </p:ext>
            </p:extLst>
          </p:nvPr>
        </p:nvGraphicFramePr>
        <p:xfrm>
          <a:off x="4067944" y="4833156"/>
          <a:ext cx="1849437" cy="266700"/>
        </p:xfrm>
        <a:graphic>
          <a:graphicData uri="http://schemas.openxmlformats.org/presentationml/2006/ole">
            <mc:AlternateContent xmlns:mc="http://schemas.openxmlformats.org/markup-compatibility/2006">
              <mc:Choice xmlns:v="urn:schemas-microsoft-com:vml" Requires="v">
                <p:oleObj spid="_x0000_s797844" name="Formula" r:id="rId8" imgW="1228320" imgH="177840" progId="Equation.Ribbit">
                  <p:embed/>
                </p:oleObj>
              </mc:Choice>
              <mc:Fallback>
                <p:oleObj name="Formula" r:id="rId8" imgW="1228320" imgH="177840" progId="Equation.Ribbit">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67944" y="4833156"/>
                        <a:ext cx="1849437"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16928556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31540" y="80628"/>
            <a:ext cx="8229600" cy="1143000"/>
          </a:xfrm>
        </p:spPr>
        <p:txBody>
          <a:bodyPr/>
          <a:lstStyle/>
          <a:p>
            <a:r>
              <a:rPr lang="zh-CN" altLang="en-US" b="1" dirty="0" smtClean="0"/>
              <a:t>本章内容</a:t>
            </a:r>
            <a:endParaRPr lang="zh-CN" altLang="en-US" b="1" dirty="0"/>
          </a:p>
        </p:txBody>
      </p:sp>
      <p:sp>
        <p:nvSpPr>
          <p:cNvPr id="4" name="灯片编号占位符 3"/>
          <p:cNvSpPr>
            <a:spLocks noGrp="1"/>
          </p:cNvSpPr>
          <p:nvPr>
            <p:ph type="sldNum" sz="quarter" idx="12"/>
          </p:nvPr>
        </p:nvSpPr>
        <p:spPr/>
        <p:txBody>
          <a:bodyPr/>
          <a:lstStyle/>
          <a:p>
            <a:fld id="{00B0F3DC-E6CF-48F7-934A-F431FB508C34}" type="slidenum">
              <a:rPr lang="en-US" altLang="zh-CN" smtClean="0"/>
              <a:pPr/>
              <a:t>3</a:t>
            </a:fld>
            <a:endParaRPr lang="en-US" altLang="zh-CN"/>
          </a:p>
        </p:txBody>
      </p:sp>
      <p:sp>
        <p:nvSpPr>
          <p:cNvPr id="5" name="Text Box 6"/>
          <p:cNvSpPr txBox="1">
            <a:spLocks noGrp="1" noChangeArrowheads="1"/>
          </p:cNvSpPr>
          <p:nvPr>
            <p:ph idx="1"/>
          </p:nvPr>
        </p:nvSpPr>
        <p:spPr bwMode="auto">
          <a:xfrm>
            <a:off x="1547664" y="2276872"/>
            <a:ext cx="6552728" cy="2939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50000"/>
              </a:spcBef>
            </a:pPr>
            <a:r>
              <a:rPr lang="zh-CN" altLang="en-US" dirty="0">
                <a:latin typeface="Times New Roman" pitchFamily="18" charset="0"/>
              </a:rPr>
              <a:t>机器学习的基本概念</a:t>
            </a:r>
          </a:p>
          <a:p>
            <a:pPr>
              <a:lnSpc>
                <a:spcPct val="150000"/>
              </a:lnSpc>
              <a:spcBef>
                <a:spcPct val="50000"/>
              </a:spcBef>
            </a:pPr>
            <a:r>
              <a:rPr lang="zh-CN" altLang="en-US" dirty="0" smtClean="0">
                <a:solidFill>
                  <a:schemeClr val="bg1">
                    <a:lumMod val="50000"/>
                  </a:schemeClr>
                </a:solidFill>
                <a:latin typeface="Times New Roman" pitchFamily="18" charset="0"/>
              </a:rPr>
              <a:t>归纳学习</a:t>
            </a:r>
            <a:endParaRPr lang="en-US" altLang="zh-CN" dirty="0" smtClean="0">
              <a:solidFill>
                <a:schemeClr val="bg1">
                  <a:lumMod val="50000"/>
                </a:schemeClr>
              </a:solidFill>
              <a:latin typeface="Times New Roman" pitchFamily="18" charset="0"/>
            </a:endParaRPr>
          </a:p>
          <a:p>
            <a:pPr lvl="1">
              <a:lnSpc>
                <a:spcPct val="150000"/>
              </a:lnSpc>
              <a:spcBef>
                <a:spcPct val="50000"/>
              </a:spcBef>
            </a:pPr>
            <a:r>
              <a:rPr lang="zh-CN" altLang="en-US" dirty="0" smtClean="0">
                <a:solidFill>
                  <a:schemeClr val="bg1">
                    <a:lumMod val="50000"/>
                  </a:schemeClr>
                </a:solidFill>
                <a:latin typeface="Times New Roman" pitchFamily="18" charset="0"/>
              </a:rPr>
              <a:t>符号主义</a:t>
            </a:r>
            <a:endParaRPr lang="en-US" altLang="zh-CN" dirty="0" smtClean="0">
              <a:solidFill>
                <a:schemeClr val="bg1">
                  <a:lumMod val="50000"/>
                </a:schemeClr>
              </a:solidFill>
              <a:latin typeface="Times New Roman" pitchFamily="18" charset="0"/>
            </a:endParaRPr>
          </a:p>
          <a:p>
            <a:pPr lvl="1">
              <a:lnSpc>
                <a:spcPct val="150000"/>
              </a:lnSpc>
              <a:spcBef>
                <a:spcPct val="50000"/>
              </a:spcBef>
            </a:pPr>
            <a:r>
              <a:rPr lang="zh-CN" altLang="en-US" dirty="0" smtClean="0">
                <a:solidFill>
                  <a:schemeClr val="bg1">
                    <a:lumMod val="50000"/>
                  </a:schemeClr>
                </a:solidFill>
                <a:latin typeface="Times New Roman" pitchFamily="18" charset="0"/>
              </a:rPr>
              <a:t>连接主义</a:t>
            </a:r>
            <a:endParaRPr lang="zh-CN" altLang="en-US" dirty="0">
              <a:solidFill>
                <a:schemeClr val="bg1">
                  <a:lumMod val="50000"/>
                </a:schemeClr>
              </a:solidFill>
              <a:latin typeface="Times New Roman" pitchFamily="18" charset="0"/>
            </a:endParaRPr>
          </a:p>
        </p:txBody>
      </p:sp>
    </p:spTree>
    <p:extLst>
      <p:ext uri="{BB962C8B-B14F-4D97-AF65-F5344CB8AC3E}">
        <p14:creationId xmlns:p14="http://schemas.microsoft.com/office/powerpoint/2010/main" val="193086382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光滑函数的贪心优化框架</a:t>
            </a:r>
            <a:endParaRPr lang="zh-CN" altLang="en-US" dirty="0"/>
          </a:p>
        </p:txBody>
      </p:sp>
      <p:sp>
        <p:nvSpPr>
          <p:cNvPr id="3" name="内容占位符 2"/>
          <p:cNvSpPr>
            <a:spLocks noGrp="1"/>
          </p:cNvSpPr>
          <p:nvPr>
            <p:ph idx="1"/>
          </p:nvPr>
        </p:nvSpPr>
        <p:spPr>
          <a:xfrm>
            <a:off x="250825" y="1389083"/>
            <a:ext cx="8736013" cy="5040313"/>
          </a:xfrm>
        </p:spPr>
        <p:txBody>
          <a:bodyPr/>
          <a:lstStyle/>
          <a:p>
            <a:pPr marL="514350" indent="-514350">
              <a:buFont typeface="+mj-lt"/>
              <a:buAutoNum type="arabicPeriod"/>
            </a:pPr>
            <a:r>
              <a:rPr lang="en-US" altLang="zh-CN" sz="2400" dirty="0" smtClean="0">
                <a:latin typeface="Times New Roman" panose="02020603050405020304" pitchFamily="18" charset="0"/>
                <a:cs typeface="Times New Roman" panose="02020603050405020304" pitchFamily="18" charset="0"/>
              </a:rPr>
              <a:t>Initialize</a:t>
            </a:r>
          </a:p>
          <a:p>
            <a:pPr marL="914400" lvl="1" indent="-514350">
              <a:spcBef>
                <a:spcPts val="1200"/>
              </a:spcBef>
              <a:buNone/>
            </a:pPr>
            <a:r>
              <a:rPr lang="en-US" altLang="zh-CN" sz="2000" dirty="0" smtClean="0">
                <a:latin typeface="Times New Roman" panose="02020603050405020304" pitchFamily="18" charset="0"/>
                <a:cs typeface="Times New Roman" panose="02020603050405020304" pitchFamily="18" charset="0"/>
              </a:rPr>
              <a:t>   (Randomly) Choose an initial value for the parameter vector              </a:t>
            </a:r>
          </a:p>
          <a:p>
            <a:pPr marL="514350" indent="-514350">
              <a:spcBef>
                <a:spcPts val="3000"/>
              </a:spcBef>
              <a:buFont typeface="+mj-lt"/>
              <a:buAutoNum type="arabicPeriod"/>
            </a:pPr>
            <a:r>
              <a:rPr lang="en-US" altLang="zh-CN" sz="2400" dirty="0" smtClean="0">
                <a:latin typeface="Times New Roman" panose="02020603050405020304" pitchFamily="18" charset="0"/>
                <a:cs typeface="Times New Roman" panose="02020603050405020304" pitchFamily="18" charset="0"/>
              </a:rPr>
              <a:t>Iterate:</a:t>
            </a:r>
          </a:p>
          <a:p>
            <a:pPr marL="514350" indent="-514350">
              <a:spcBef>
                <a:spcPts val="1800"/>
              </a:spcBef>
              <a:buFont typeface="+mj-lt"/>
              <a:buAutoNum type="arabicPeriod"/>
            </a:pPr>
            <a:endParaRPr lang="en-US" altLang="zh-CN" sz="800" dirty="0" smtClean="0">
              <a:latin typeface="Times New Roman" panose="02020603050405020304" pitchFamily="18" charset="0"/>
              <a:cs typeface="Times New Roman" panose="02020603050405020304" pitchFamily="18" charset="0"/>
            </a:endParaRPr>
          </a:p>
          <a:p>
            <a:pPr marL="514350" indent="-514350">
              <a:spcBef>
                <a:spcPts val="1800"/>
              </a:spcBef>
              <a:buFont typeface="+mj-lt"/>
              <a:buAutoNum type="arabicPeriod"/>
            </a:pPr>
            <a:endParaRPr lang="en-US" altLang="zh-CN" sz="800" dirty="0" smtClean="0">
              <a:latin typeface="Times New Roman" panose="02020603050405020304" pitchFamily="18" charset="0"/>
              <a:cs typeface="Times New Roman" panose="02020603050405020304" pitchFamily="18" charset="0"/>
            </a:endParaRPr>
          </a:p>
          <a:p>
            <a:pPr marL="514350" indent="-514350">
              <a:spcBef>
                <a:spcPts val="1800"/>
              </a:spcBef>
              <a:buFont typeface="+mj-lt"/>
              <a:buAutoNum type="arabicPeriod"/>
            </a:pPr>
            <a:endParaRPr lang="en-US" altLang="zh-CN" sz="800" dirty="0" smtClean="0">
              <a:latin typeface="Times New Roman" panose="02020603050405020304" pitchFamily="18" charset="0"/>
              <a:cs typeface="Times New Roman" panose="02020603050405020304" pitchFamily="18" charset="0"/>
            </a:endParaRPr>
          </a:p>
          <a:p>
            <a:pPr marL="514350" indent="-514350">
              <a:buFont typeface="+mj-lt"/>
              <a:buAutoNum type="arabicPeriod"/>
            </a:pPr>
            <a:r>
              <a:rPr lang="en-US" altLang="zh-CN" sz="2400" dirty="0" smtClean="0">
                <a:latin typeface="Times New Roman" panose="02020603050405020304" pitchFamily="18" charset="0"/>
                <a:cs typeface="Times New Roman" panose="02020603050405020304" pitchFamily="18" charset="0"/>
              </a:rPr>
              <a:t>Convergence</a:t>
            </a:r>
          </a:p>
          <a:p>
            <a:pPr marL="914400" lvl="1" indent="-514350">
              <a:spcBef>
                <a:spcPts val="1200"/>
              </a:spcBef>
              <a:buNone/>
            </a:pPr>
            <a:r>
              <a:rPr lang="en-US" altLang="zh-CN" sz="2000" dirty="0" smtClean="0">
                <a:latin typeface="Times New Roman" panose="02020603050405020304" pitchFamily="18" charset="0"/>
                <a:cs typeface="Times New Roman" panose="02020603050405020304" pitchFamily="18" charset="0"/>
              </a:rPr>
              <a:t>  Repeat 2 until </a:t>
            </a:r>
            <a:r>
              <a:rPr lang="en-US" altLang="zh-CN" sz="2000" i="1" dirty="0" smtClean="0">
                <a:latin typeface="Times New Roman" panose="02020603050405020304" pitchFamily="18" charset="0"/>
                <a:cs typeface="Times New Roman" panose="02020603050405020304" pitchFamily="18" charset="0"/>
              </a:rPr>
              <a:t>S</a:t>
            </a:r>
            <a:r>
              <a:rPr lang="en-US" altLang="zh-CN" sz="2000" dirty="0" smtClean="0">
                <a:latin typeface="Times New Roman" panose="02020603050405020304" pitchFamily="18" charset="0"/>
                <a:cs typeface="Times New Roman" panose="02020603050405020304" pitchFamily="18" charset="0"/>
              </a:rPr>
              <a:t> appears to have attained a local minimum</a:t>
            </a:r>
          </a:p>
          <a:p>
            <a:pPr marL="514350" indent="-514350">
              <a:buFont typeface="+mj-lt"/>
              <a:buAutoNum type="arabicPeriod"/>
            </a:pPr>
            <a:endParaRPr lang="en-US" altLang="zh-CN" sz="2400" dirty="0" smtClean="0">
              <a:latin typeface="Times New Roman" panose="02020603050405020304" pitchFamily="18" charset="0"/>
              <a:cs typeface="Times New Roman" panose="02020603050405020304" pitchFamily="18" charset="0"/>
            </a:endParaRPr>
          </a:p>
          <a:p>
            <a:pPr marL="514350" indent="-514350">
              <a:buFont typeface="+mj-lt"/>
              <a:buAutoNum type="arabicPeriod"/>
            </a:pPr>
            <a:r>
              <a:rPr lang="en-US" altLang="zh-CN" sz="2400" dirty="0" smtClean="0">
                <a:latin typeface="Times New Roman" panose="02020603050405020304" pitchFamily="18" charset="0"/>
                <a:cs typeface="Times New Roman" panose="02020603050405020304" pitchFamily="18" charset="0"/>
              </a:rPr>
              <a:t>Multiple restart</a:t>
            </a:r>
          </a:p>
          <a:p>
            <a:pPr marL="914400" lvl="1" indent="-514350">
              <a:buNone/>
            </a:pPr>
            <a:r>
              <a:rPr lang="en-US" altLang="zh-CN" sz="2000" dirty="0" smtClean="0">
                <a:latin typeface="Times New Roman" panose="02020603050405020304" pitchFamily="18" charset="0"/>
                <a:cs typeface="Times New Roman" panose="02020603050405020304" pitchFamily="18" charset="0"/>
              </a:rPr>
              <a:t>         Repeat steps 1 through 3 from different initial </a:t>
            </a:r>
            <a:br>
              <a:rPr lang="en-US" altLang="zh-CN" sz="2000" dirty="0" smtClean="0">
                <a:latin typeface="Times New Roman" panose="02020603050405020304" pitchFamily="18" charset="0"/>
                <a:cs typeface="Times New Roman" panose="02020603050405020304" pitchFamily="18" charset="0"/>
              </a:rPr>
            </a:br>
            <a:r>
              <a:rPr lang="en-US" altLang="zh-CN" sz="2000" dirty="0" smtClean="0">
                <a:latin typeface="Times New Roman" panose="02020603050405020304" pitchFamily="18" charset="0"/>
                <a:cs typeface="Times New Roman" panose="02020603050405020304" pitchFamily="18" charset="0"/>
              </a:rPr>
              <a:t>starting points and choose the best solution found</a:t>
            </a:r>
            <a:endParaRPr lang="zh-CN" altLang="en-US" sz="2000" dirty="0">
              <a:latin typeface="Times New Roman" panose="02020603050405020304" pitchFamily="18" charset="0"/>
              <a:cs typeface="Times New Roman" panose="02020603050405020304" pitchFamily="18" charset="0"/>
            </a:endParaRPr>
          </a:p>
        </p:txBody>
      </p:sp>
      <p:graphicFrame>
        <p:nvGraphicFramePr>
          <p:cNvPr id="252930" name="Object 2"/>
          <p:cNvGraphicFramePr>
            <a:graphicFrameLocks noChangeAspect="1"/>
          </p:cNvGraphicFramePr>
          <p:nvPr>
            <p:extLst>
              <p:ext uri="{D42A27DB-BD31-4B8C-83A1-F6EECF244321}">
                <p14:modId xmlns:p14="http://schemas.microsoft.com/office/powerpoint/2010/main" val="2891779962"/>
              </p:ext>
            </p:extLst>
          </p:nvPr>
        </p:nvGraphicFramePr>
        <p:xfrm>
          <a:off x="7673971" y="1898446"/>
          <a:ext cx="756366" cy="360363"/>
        </p:xfrm>
        <a:graphic>
          <a:graphicData uri="http://schemas.openxmlformats.org/presentationml/2006/ole">
            <mc:AlternateContent xmlns:mc="http://schemas.openxmlformats.org/markup-compatibility/2006">
              <mc:Choice xmlns:v="urn:schemas-microsoft-com:vml" Requires="v">
                <p:oleObj spid="_x0000_s798823" name="Formula" r:id="rId4" imgW="402840" imgH="191880" progId="Equation.Ribbit">
                  <p:embed/>
                </p:oleObj>
              </mc:Choice>
              <mc:Fallback>
                <p:oleObj name="Formula" r:id="rId4" imgW="402840" imgH="191880" progId="Equation.Ribbit">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73971" y="1898446"/>
                        <a:ext cx="756366" cy="360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2"/>
          <p:cNvGraphicFramePr>
            <a:graphicFrameLocks noChangeAspect="1"/>
          </p:cNvGraphicFramePr>
          <p:nvPr/>
        </p:nvGraphicFramePr>
        <p:xfrm>
          <a:off x="3000364" y="2991335"/>
          <a:ext cx="2312638" cy="437665"/>
        </p:xfrm>
        <a:graphic>
          <a:graphicData uri="http://schemas.openxmlformats.org/presentationml/2006/ole">
            <mc:AlternateContent xmlns:mc="http://schemas.openxmlformats.org/markup-compatibility/2006">
              <mc:Choice xmlns:v="urn:schemas-microsoft-com:vml" Requires="v">
                <p:oleObj spid="_x0000_s798824" name="Formula" r:id="rId6" imgW="1014840" imgH="191880" progId="Equation.Ribbit">
                  <p:embed/>
                </p:oleObj>
              </mc:Choice>
              <mc:Fallback>
                <p:oleObj name="Formula" r:id="rId6" imgW="1014840" imgH="191880" progId="Equation.Ribbit">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00364" y="2991335"/>
                        <a:ext cx="2312638" cy="43766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2" name="组合 11"/>
          <p:cNvGrpSpPr/>
          <p:nvPr/>
        </p:nvGrpSpPr>
        <p:grpSpPr>
          <a:xfrm>
            <a:off x="5000628" y="2500306"/>
            <a:ext cx="3786246" cy="928694"/>
            <a:chOff x="5000628" y="2500306"/>
            <a:chExt cx="3786246" cy="928694"/>
          </a:xfrm>
        </p:grpSpPr>
        <p:sp>
          <p:nvSpPr>
            <p:cNvPr id="7" name="椭圆 6"/>
            <p:cNvSpPr/>
            <p:nvPr/>
          </p:nvSpPr>
          <p:spPr bwMode="auto">
            <a:xfrm>
              <a:off x="5000628" y="2928934"/>
              <a:ext cx="428628" cy="500066"/>
            </a:xfrm>
            <a:prstGeom prst="ellipse">
              <a:avLst/>
            </a:prstGeom>
            <a:noFill/>
            <a:ln w="19050" cap="flat" cmpd="sng" algn="ctr">
              <a:solidFill>
                <a:srgbClr val="002E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cxnSp>
          <p:nvCxnSpPr>
            <p:cNvPr id="9" name="直接箭头连接符 8"/>
            <p:cNvCxnSpPr>
              <a:stCxn id="7" idx="7"/>
            </p:cNvCxnSpPr>
            <p:nvPr/>
          </p:nvCxnSpPr>
          <p:spPr bwMode="auto">
            <a:xfrm rot="5400000" flipH="1" flipV="1">
              <a:off x="5968477" y="2326943"/>
              <a:ext cx="73233" cy="1277217"/>
            </a:xfrm>
            <a:prstGeom prst="straightConnector1">
              <a:avLst/>
            </a:prstGeom>
            <a:solidFill>
              <a:schemeClr val="accent1"/>
            </a:solidFill>
            <a:ln w="19050" cap="flat" cmpd="sng" algn="ctr">
              <a:solidFill>
                <a:srgbClr val="002EF0"/>
              </a:solidFill>
              <a:prstDash val="solid"/>
              <a:round/>
              <a:headEnd type="none" w="med" len="med"/>
              <a:tailEnd type="arrow"/>
            </a:ln>
            <a:effectLst/>
          </p:spPr>
        </p:cxnSp>
        <p:sp>
          <p:nvSpPr>
            <p:cNvPr id="10" name="TextBox 9"/>
            <p:cNvSpPr txBox="1"/>
            <p:nvPr/>
          </p:nvSpPr>
          <p:spPr>
            <a:xfrm>
              <a:off x="6572264" y="2500306"/>
              <a:ext cx="2214610" cy="584775"/>
            </a:xfrm>
            <a:prstGeom prst="rect">
              <a:avLst/>
            </a:prstGeom>
            <a:noFill/>
          </p:spPr>
          <p:txBody>
            <a:bodyPr wrap="square" rtlCol="0">
              <a:spAutoFit/>
            </a:bodyPr>
            <a:lstStyle/>
            <a:p>
              <a:r>
                <a:rPr lang="en-US" altLang="zh-CN" sz="1600" dirty="0" smtClean="0">
                  <a:solidFill>
                    <a:srgbClr val="002EF0"/>
                  </a:solidFill>
                </a:rPr>
                <a:t>Determined by Local information</a:t>
              </a:r>
              <a:endParaRPr lang="zh-CN" altLang="en-US" sz="1600" dirty="0">
                <a:solidFill>
                  <a:srgbClr val="002EF0"/>
                </a:solidFill>
              </a:endParaRPr>
            </a:p>
          </p:txBody>
        </p:sp>
      </p:grpSp>
      <p:grpSp>
        <p:nvGrpSpPr>
          <p:cNvPr id="16" name="组合 15"/>
          <p:cNvGrpSpPr/>
          <p:nvPr/>
        </p:nvGrpSpPr>
        <p:grpSpPr>
          <a:xfrm>
            <a:off x="4572000" y="2928934"/>
            <a:ext cx="4286280" cy="1078520"/>
            <a:chOff x="4572000" y="2928934"/>
            <a:chExt cx="4286280" cy="1078520"/>
          </a:xfrm>
        </p:grpSpPr>
        <p:sp>
          <p:nvSpPr>
            <p:cNvPr id="11" name="椭圆 10"/>
            <p:cNvSpPr/>
            <p:nvPr/>
          </p:nvSpPr>
          <p:spPr bwMode="auto">
            <a:xfrm>
              <a:off x="4572000" y="2928934"/>
              <a:ext cx="428628" cy="500066"/>
            </a:xfrm>
            <a:prstGeom prst="ellipse">
              <a:avLst/>
            </a:prstGeom>
            <a:noFill/>
            <a:ln w="19050" cap="flat" cmpd="sng" algn="ctr">
              <a:solidFill>
                <a:srgbClr val="002E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cxnSp>
          <p:nvCxnSpPr>
            <p:cNvPr id="13" name="直接箭头连接符 12"/>
            <p:cNvCxnSpPr/>
            <p:nvPr/>
          </p:nvCxnSpPr>
          <p:spPr bwMode="auto">
            <a:xfrm>
              <a:off x="4857752" y="3429000"/>
              <a:ext cx="1285884" cy="569708"/>
            </a:xfrm>
            <a:prstGeom prst="straightConnector1">
              <a:avLst/>
            </a:prstGeom>
            <a:solidFill>
              <a:schemeClr val="accent1"/>
            </a:solidFill>
            <a:ln w="19050" cap="flat" cmpd="sng" algn="ctr">
              <a:solidFill>
                <a:srgbClr val="002EF0"/>
              </a:solidFill>
              <a:prstDash val="solid"/>
              <a:round/>
              <a:headEnd type="none" w="med" len="med"/>
              <a:tailEnd type="arrow"/>
            </a:ln>
            <a:effectLst/>
          </p:spPr>
        </p:cxnSp>
        <p:sp>
          <p:nvSpPr>
            <p:cNvPr id="15" name="TextBox 14"/>
            <p:cNvSpPr txBox="1"/>
            <p:nvPr/>
          </p:nvSpPr>
          <p:spPr>
            <a:xfrm>
              <a:off x="6143636" y="3668900"/>
              <a:ext cx="2714644" cy="338554"/>
            </a:xfrm>
            <a:prstGeom prst="rect">
              <a:avLst/>
            </a:prstGeom>
            <a:noFill/>
          </p:spPr>
          <p:txBody>
            <a:bodyPr wrap="square" rtlCol="0">
              <a:spAutoFit/>
            </a:bodyPr>
            <a:lstStyle/>
            <a:p>
              <a:r>
                <a:rPr lang="en-US" altLang="zh-CN" sz="1600" dirty="0" smtClean="0">
                  <a:solidFill>
                    <a:srgbClr val="002EF0"/>
                  </a:solidFill>
                </a:rPr>
                <a:t>How much to change the value</a:t>
              </a:r>
              <a:endParaRPr lang="zh-CN" altLang="en-US" sz="1600" dirty="0">
                <a:solidFill>
                  <a:srgbClr val="002EF0"/>
                </a:solidFill>
              </a:endParaRPr>
            </a:p>
          </p:txBody>
        </p:sp>
      </p:grpSp>
      <p:pic>
        <p:nvPicPr>
          <p:cNvPr id="17" name="Picture 11" descr="C:\Users\david\AppData\Local\Microsoft\Windows\Temporary Internet Files\Content.IE5\YW08KA8B\MPj04393280000[1].jpg"/>
          <p:cNvPicPr>
            <a:picLocks noChangeAspect="1" noChangeArrowheads="1"/>
          </p:cNvPicPr>
          <p:nvPr/>
        </p:nvPicPr>
        <p:blipFill>
          <a:blip r:embed="rId8" cstate="print"/>
          <a:srcRect/>
          <a:stretch>
            <a:fillRect/>
          </a:stretch>
        </p:blipFill>
        <p:spPr bwMode="auto">
          <a:xfrm>
            <a:off x="7300922" y="4581128"/>
            <a:ext cx="1843078" cy="1843078"/>
          </a:xfrm>
          <a:prstGeom prst="rect">
            <a:avLst/>
          </a:prstGeom>
          <a:noFill/>
        </p:spPr>
      </p:pic>
    </p:spTree>
    <p:extLst>
      <p:ext uri="{BB962C8B-B14F-4D97-AF65-F5344CB8AC3E}">
        <p14:creationId xmlns:p14="http://schemas.microsoft.com/office/powerpoint/2010/main" val="105894981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梯度下降</a:t>
            </a:r>
            <a:endParaRPr lang="zh-CN" altLang="en-US" sz="2000" dirty="0"/>
          </a:p>
        </p:txBody>
      </p:sp>
      <p:sp>
        <p:nvSpPr>
          <p:cNvPr id="3" name="内容占位符 2"/>
          <p:cNvSpPr>
            <a:spLocks noGrp="1"/>
          </p:cNvSpPr>
          <p:nvPr>
            <p:ph idx="1"/>
          </p:nvPr>
        </p:nvSpPr>
        <p:spPr>
          <a:xfrm>
            <a:off x="250825" y="1449027"/>
            <a:ext cx="8464579" cy="5040313"/>
          </a:xfrm>
        </p:spPr>
        <p:txBody>
          <a:bodyPr/>
          <a:lstStyle/>
          <a:p>
            <a:r>
              <a:rPr lang="en-US" altLang="zh-CN" sz="2400" dirty="0" smtClean="0">
                <a:latin typeface="Times New Roman" panose="02020603050405020304" pitchFamily="18" charset="0"/>
                <a:cs typeface="Times New Roman" panose="02020603050405020304" pitchFamily="18" charset="0"/>
              </a:rPr>
              <a:t>The Gradient descent Method</a:t>
            </a:r>
          </a:p>
          <a:p>
            <a:pPr lvl="1">
              <a:spcBef>
                <a:spcPts val="1800"/>
              </a:spcBef>
            </a:pPr>
            <a:r>
              <a:rPr lang="en-US" altLang="zh-CN" sz="2000" dirty="0" smtClean="0">
                <a:latin typeface="Times New Roman" panose="02020603050405020304" pitchFamily="18" charset="0"/>
                <a:cs typeface="Times New Roman" panose="02020603050405020304" pitchFamily="18" charset="0"/>
              </a:rPr>
              <a:t>The update rule is: </a:t>
            </a:r>
          </a:p>
        </p:txBody>
      </p:sp>
      <p:graphicFrame>
        <p:nvGraphicFramePr>
          <p:cNvPr id="7" name="Object 2"/>
          <p:cNvGraphicFramePr>
            <a:graphicFrameLocks noChangeAspect="1"/>
          </p:cNvGraphicFramePr>
          <p:nvPr>
            <p:extLst>
              <p:ext uri="{D42A27DB-BD31-4B8C-83A1-F6EECF244321}">
                <p14:modId xmlns:p14="http://schemas.microsoft.com/office/powerpoint/2010/main" val="1013950609"/>
              </p:ext>
            </p:extLst>
          </p:nvPr>
        </p:nvGraphicFramePr>
        <p:xfrm>
          <a:off x="3383868" y="2060848"/>
          <a:ext cx="2310257" cy="392117"/>
        </p:xfrm>
        <a:graphic>
          <a:graphicData uri="http://schemas.openxmlformats.org/presentationml/2006/ole">
            <mc:AlternateContent xmlns:mc="http://schemas.openxmlformats.org/markup-compatibility/2006">
              <mc:Choice xmlns:v="urn:schemas-microsoft-com:vml" Requires="v">
                <p:oleObj spid="_x0000_s799820" name="Formula" r:id="rId4" imgW="1143000" imgH="193320" progId="Equation.Ribbit">
                  <p:embed/>
                </p:oleObj>
              </mc:Choice>
              <mc:Fallback>
                <p:oleObj name="Formula" r:id="rId4" imgW="1143000" imgH="193320" progId="Equation.Ribbit">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83868" y="2060848"/>
                        <a:ext cx="2310257" cy="3921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8" name="内容占位符 4"/>
          <p:cNvPicPr>
            <a:picLocks noChangeAspect="1"/>
          </p:cNvPicPr>
          <p:nvPr/>
        </p:nvPicPr>
        <p:blipFill>
          <a:blip r:embed="rId6">
            <a:extLst>
              <a:ext uri="{28A0092B-C50C-407E-A947-70E740481C1C}">
                <a14:useLocalDpi xmlns:a14="http://schemas.microsoft.com/office/drawing/2010/main" val="0"/>
              </a:ext>
            </a:extLst>
          </a:blip>
          <a:stretch>
            <a:fillRect/>
          </a:stretch>
        </p:blipFill>
        <p:spPr bwMode="auto">
          <a:xfrm>
            <a:off x="1691680" y="2636912"/>
            <a:ext cx="5799714" cy="3590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903815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梯度下降变体</a:t>
            </a:r>
            <a:endParaRPr lang="zh-CN" altLang="en-US" sz="2000" dirty="0"/>
          </a:p>
        </p:txBody>
      </p:sp>
      <p:sp>
        <p:nvSpPr>
          <p:cNvPr id="3" name="内容占位符 2"/>
          <p:cNvSpPr>
            <a:spLocks noGrp="1"/>
          </p:cNvSpPr>
          <p:nvPr>
            <p:ph idx="1"/>
          </p:nvPr>
        </p:nvSpPr>
        <p:spPr>
          <a:xfrm>
            <a:off x="250825" y="1449027"/>
            <a:ext cx="8464579" cy="5040313"/>
          </a:xfrm>
        </p:spPr>
        <p:txBody>
          <a:bodyPr/>
          <a:lstStyle/>
          <a:p>
            <a:pPr>
              <a:spcBef>
                <a:spcPts val="3600"/>
              </a:spcBef>
            </a:pPr>
            <a:r>
              <a:rPr lang="en-US" altLang="zh-CN" dirty="0" smtClean="0">
                <a:latin typeface="Times New Roman" panose="02020603050405020304" pitchFamily="18" charset="0"/>
                <a:cs typeface="Times New Roman" panose="02020603050405020304" pitchFamily="18" charset="0"/>
              </a:rPr>
              <a:t>Momentum-Based methods:</a:t>
            </a:r>
          </a:p>
          <a:p>
            <a:pPr lvl="1">
              <a:spcBef>
                <a:spcPts val="600"/>
              </a:spcBef>
            </a:pPr>
            <a:r>
              <a:rPr lang="en-US" altLang="zh-CN" dirty="0" smtClean="0">
                <a:latin typeface="Times New Roman" panose="02020603050405020304" pitchFamily="18" charset="0"/>
                <a:cs typeface="Times New Roman" panose="02020603050405020304" pitchFamily="18" charset="0"/>
              </a:rPr>
              <a:t>Accelerate the convergence of gradient descent by adding momentum term.	 </a:t>
            </a:r>
          </a:p>
          <a:p>
            <a:pPr lvl="1">
              <a:spcBef>
                <a:spcPts val="600"/>
              </a:spcBef>
            </a:pPr>
            <a:endParaRPr lang="en-US" altLang="zh-CN" dirty="0" smtClean="0">
              <a:latin typeface="Times New Roman" panose="02020603050405020304" pitchFamily="18" charset="0"/>
              <a:cs typeface="Times New Roman" panose="02020603050405020304" pitchFamily="18" charset="0"/>
            </a:endParaRPr>
          </a:p>
          <a:p>
            <a:pPr lvl="1">
              <a:spcBef>
                <a:spcPts val="600"/>
              </a:spcBef>
            </a:pPr>
            <a:endParaRPr lang="en-US" altLang="zh-CN" dirty="0" smtClean="0">
              <a:latin typeface="Times New Roman" panose="02020603050405020304" pitchFamily="18" charset="0"/>
              <a:cs typeface="Times New Roman" panose="02020603050405020304" pitchFamily="18" charset="0"/>
            </a:endParaRPr>
          </a:p>
          <a:p>
            <a:pPr lvl="1">
              <a:spcBef>
                <a:spcPts val="600"/>
              </a:spcBef>
            </a:pPr>
            <a:endParaRPr lang="en-US" altLang="zh-CN" dirty="0" smtClean="0">
              <a:latin typeface="Times New Roman" panose="02020603050405020304" pitchFamily="18" charset="0"/>
              <a:cs typeface="Times New Roman" panose="02020603050405020304" pitchFamily="18" charset="0"/>
            </a:endParaRPr>
          </a:p>
        </p:txBody>
      </p:sp>
      <p:graphicFrame>
        <p:nvGraphicFramePr>
          <p:cNvPr id="8" name="Object 2"/>
          <p:cNvGraphicFramePr>
            <a:graphicFrameLocks noChangeAspect="1"/>
          </p:cNvGraphicFramePr>
          <p:nvPr>
            <p:extLst>
              <p:ext uri="{D42A27DB-BD31-4B8C-83A1-F6EECF244321}">
                <p14:modId xmlns:p14="http://schemas.microsoft.com/office/powerpoint/2010/main" val="3121432369"/>
              </p:ext>
            </p:extLst>
          </p:nvPr>
        </p:nvGraphicFramePr>
        <p:xfrm>
          <a:off x="2843808" y="3176972"/>
          <a:ext cx="1851025" cy="388938"/>
        </p:xfrm>
        <a:graphic>
          <a:graphicData uri="http://schemas.openxmlformats.org/presentationml/2006/ole">
            <mc:AlternateContent xmlns:mc="http://schemas.openxmlformats.org/markup-compatibility/2006">
              <mc:Choice xmlns:v="urn:schemas-microsoft-com:vml" Requires="v">
                <p:oleObj spid="_x0000_s1108" name="Formula" r:id="rId4" imgW="915840" imgH="191880" progId="Equation.Ribbit">
                  <p:embed/>
                </p:oleObj>
              </mc:Choice>
              <mc:Fallback>
                <p:oleObj name="Formula" r:id="rId4" imgW="915840" imgH="191880" progId="Equation.Ribbit">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43808" y="3176972"/>
                        <a:ext cx="1851025" cy="388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2"/>
          <p:cNvGraphicFramePr>
            <a:graphicFrameLocks noChangeAspect="1"/>
          </p:cNvGraphicFramePr>
          <p:nvPr>
            <p:extLst>
              <p:ext uri="{D42A27DB-BD31-4B8C-83A1-F6EECF244321}">
                <p14:modId xmlns:p14="http://schemas.microsoft.com/office/powerpoint/2010/main" val="867724777"/>
              </p:ext>
            </p:extLst>
          </p:nvPr>
        </p:nvGraphicFramePr>
        <p:xfrm>
          <a:off x="2267744" y="4179954"/>
          <a:ext cx="2925762" cy="392112"/>
        </p:xfrm>
        <a:graphic>
          <a:graphicData uri="http://schemas.openxmlformats.org/presentationml/2006/ole">
            <mc:AlternateContent xmlns:mc="http://schemas.openxmlformats.org/markup-compatibility/2006">
              <mc:Choice xmlns:v="urn:schemas-microsoft-com:vml" Requires="v">
                <p:oleObj spid="_x0000_s1109" name="Formula" r:id="rId6" imgW="1447920" imgH="193320" progId="Equation.Ribbit">
                  <p:embed/>
                </p:oleObj>
              </mc:Choice>
              <mc:Fallback>
                <p:oleObj name="Formula" r:id="rId6" imgW="1447920" imgH="193320" progId="Equation.Ribbit">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67744" y="4179954"/>
                        <a:ext cx="2925762" cy="392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0" name="组合 9"/>
          <p:cNvGrpSpPr/>
          <p:nvPr/>
        </p:nvGrpSpPr>
        <p:grpSpPr>
          <a:xfrm>
            <a:off x="4625198" y="3679888"/>
            <a:ext cx="3786246" cy="928694"/>
            <a:chOff x="5000628" y="2500306"/>
            <a:chExt cx="3786246" cy="928694"/>
          </a:xfrm>
        </p:grpSpPr>
        <p:sp>
          <p:nvSpPr>
            <p:cNvPr id="11" name="椭圆 10"/>
            <p:cNvSpPr/>
            <p:nvPr/>
          </p:nvSpPr>
          <p:spPr bwMode="auto">
            <a:xfrm>
              <a:off x="5000628" y="2928934"/>
              <a:ext cx="428628" cy="500066"/>
            </a:xfrm>
            <a:prstGeom prst="ellipse">
              <a:avLst/>
            </a:prstGeom>
            <a:noFill/>
            <a:ln w="19050" cap="flat" cmpd="sng" algn="ctr">
              <a:solidFill>
                <a:srgbClr val="002E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cxnSp>
          <p:nvCxnSpPr>
            <p:cNvPr id="12" name="直接箭头连接符 11"/>
            <p:cNvCxnSpPr>
              <a:stCxn id="11" idx="7"/>
            </p:cNvCxnSpPr>
            <p:nvPr/>
          </p:nvCxnSpPr>
          <p:spPr bwMode="auto">
            <a:xfrm rot="5400000" flipH="1" flipV="1">
              <a:off x="5968477" y="2326943"/>
              <a:ext cx="73233" cy="1277217"/>
            </a:xfrm>
            <a:prstGeom prst="straightConnector1">
              <a:avLst/>
            </a:prstGeom>
            <a:solidFill>
              <a:schemeClr val="accent1"/>
            </a:solidFill>
            <a:ln w="19050" cap="flat" cmpd="sng" algn="ctr">
              <a:solidFill>
                <a:srgbClr val="002EF0"/>
              </a:solidFill>
              <a:prstDash val="solid"/>
              <a:round/>
              <a:headEnd type="none" w="med" len="med"/>
              <a:tailEnd type="arrow"/>
            </a:ln>
            <a:effectLst/>
          </p:spPr>
        </p:cxnSp>
        <p:sp>
          <p:nvSpPr>
            <p:cNvPr id="13" name="TextBox 12"/>
            <p:cNvSpPr txBox="1"/>
            <p:nvPr/>
          </p:nvSpPr>
          <p:spPr>
            <a:xfrm>
              <a:off x="6572264" y="2500306"/>
              <a:ext cx="2214610" cy="584775"/>
            </a:xfrm>
            <a:prstGeom prst="rect">
              <a:avLst/>
            </a:prstGeom>
            <a:noFill/>
          </p:spPr>
          <p:txBody>
            <a:bodyPr wrap="square" rtlCol="0">
              <a:spAutoFit/>
            </a:bodyPr>
            <a:lstStyle/>
            <a:p>
              <a:r>
                <a:rPr lang="en-US" altLang="zh-CN" sz="1600" dirty="0" smtClean="0">
                  <a:solidFill>
                    <a:srgbClr val="002EF0"/>
                  </a:solidFill>
                </a:rPr>
                <a:t>Considering the history of the path information</a:t>
              </a:r>
              <a:endParaRPr lang="zh-CN" altLang="en-US" sz="1600" dirty="0">
                <a:solidFill>
                  <a:srgbClr val="002EF0"/>
                </a:solidFill>
              </a:endParaRPr>
            </a:p>
          </p:txBody>
        </p:sp>
      </p:grpSp>
      <p:grpSp>
        <p:nvGrpSpPr>
          <p:cNvPr id="14" name="组合 13"/>
          <p:cNvGrpSpPr/>
          <p:nvPr/>
        </p:nvGrpSpPr>
        <p:grpSpPr>
          <a:xfrm>
            <a:off x="4339446" y="4108516"/>
            <a:ext cx="4143372" cy="1460667"/>
            <a:chOff x="4714908" y="2928934"/>
            <a:chExt cx="4143372" cy="1460667"/>
          </a:xfrm>
        </p:grpSpPr>
        <p:sp>
          <p:nvSpPr>
            <p:cNvPr id="15" name="椭圆 14"/>
            <p:cNvSpPr/>
            <p:nvPr/>
          </p:nvSpPr>
          <p:spPr bwMode="auto">
            <a:xfrm>
              <a:off x="4714908" y="2928934"/>
              <a:ext cx="285720" cy="500066"/>
            </a:xfrm>
            <a:prstGeom prst="ellipse">
              <a:avLst/>
            </a:prstGeom>
            <a:noFill/>
            <a:ln w="19050" cap="flat" cmpd="sng" algn="ctr">
              <a:solidFill>
                <a:srgbClr val="002E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cxnSp>
          <p:nvCxnSpPr>
            <p:cNvPr id="16" name="直接箭头连接符 15"/>
            <p:cNvCxnSpPr/>
            <p:nvPr/>
          </p:nvCxnSpPr>
          <p:spPr bwMode="auto">
            <a:xfrm>
              <a:off x="4857752" y="3429000"/>
              <a:ext cx="1285884" cy="569708"/>
            </a:xfrm>
            <a:prstGeom prst="straightConnector1">
              <a:avLst/>
            </a:prstGeom>
            <a:solidFill>
              <a:schemeClr val="accent1"/>
            </a:solidFill>
            <a:ln w="19050" cap="flat" cmpd="sng" algn="ctr">
              <a:solidFill>
                <a:srgbClr val="002EF0"/>
              </a:solidFill>
              <a:prstDash val="solid"/>
              <a:round/>
              <a:headEnd type="none" w="med" len="med"/>
              <a:tailEnd type="arrow"/>
            </a:ln>
            <a:effectLst/>
          </p:spPr>
        </p:cxnSp>
        <p:sp>
          <p:nvSpPr>
            <p:cNvPr id="17" name="TextBox 16"/>
            <p:cNvSpPr txBox="1"/>
            <p:nvPr/>
          </p:nvSpPr>
          <p:spPr>
            <a:xfrm>
              <a:off x="6143636" y="3804826"/>
              <a:ext cx="2714644" cy="584775"/>
            </a:xfrm>
            <a:prstGeom prst="rect">
              <a:avLst/>
            </a:prstGeom>
            <a:noFill/>
          </p:spPr>
          <p:txBody>
            <a:bodyPr wrap="square" rtlCol="0">
              <a:spAutoFit/>
            </a:bodyPr>
            <a:lstStyle/>
            <a:p>
              <a:r>
                <a:rPr lang="en-US" altLang="zh-CN" sz="1600" dirty="0" smtClean="0">
                  <a:solidFill>
                    <a:srgbClr val="002EF0"/>
                  </a:solidFill>
                </a:rPr>
                <a:t>Accelerate the convergence in low curvature region. </a:t>
              </a:r>
              <a:endParaRPr lang="zh-CN" altLang="en-US" sz="1600" dirty="0">
                <a:solidFill>
                  <a:srgbClr val="002EF0"/>
                </a:solidFill>
              </a:endParaRPr>
            </a:p>
          </p:txBody>
        </p:sp>
      </p:grpSp>
    </p:spTree>
    <p:extLst>
      <p:ext uri="{BB962C8B-B14F-4D97-AF65-F5344CB8AC3E}">
        <p14:creationId xmlns:p14="http://schemas.microsoft.com/office/powerpoint/2010/main" val="195891236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left)">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随机梯度下降（</a:t>
            </a:r>
            <a:r>
              <a:rPr kumimoji="1" lang="en-US" altLang="zh-CN" dirty="0" smtClean="0"/>
              <a:t>Stochastic Gradient Decent</a:t>
            </a:r>
            <a:r>
              <a:rPr kumimoji="1" lang="zh-CN" altLang="en-US" dirty="0" smtClean="0"/>
              <a:t>）</a:t>
            </a:r>
            <a:endParaRPr kumimoji="1" lang="zh-CN" altLang="en-US" dirty="0"/>
          </a:p>
        </p:txBody>
      </p:sp>
      <p:sp>
        <p:nvSpPr>
          <p:cNvPr id="3" name="内容占位符 2"/>
          <p:cNvSpPr>
            <a:spLocks noGrp="1"/>
          </p:cNvSpPr>
          <p:nvPr>
            <p:ph idx="1"/>
          </p:nvPr>
        </p:nvSpPr>
        <p:spPr/>
        <p:txBody>
          <a:bodyPr/>
          <a:lstStyle/>
          <a:p>
            <a:r>
              <a:rPr kumimoji="1" lang="en-US" altLang="zh-CN" dirty="0" smtClean="0"/>
              <a:t>Batch</a:t>
            </a:r>
            <a:r>
              <a:rPr kumimoji="1" lang="zh-CN" altLang="en-US" dirty="0" smtClean="0"/>
              <a:t> </a:t>
            </a:r>
            <a:r>
              <a:rPr kumimoji="1" lang="en-US" altLang="zh-CN" dirty="0" smtClean="0"/>
              <a:t>Mode</a:t>
            </a:r>
            <a:r>
              <a:rPr kumimoji="1" lang="zh-CN" altLang="en-US" dirty="0" smtClean="0"/>
              <a:t>：</a:t>
            </a:r>
            <a:endParaRPr kumimoji="1" lang="en-US" altLang="zh-CN" dirty="0" smtClean="0"/>
          </a:p>
          <a:p>
            <a:endParaRPr kumimoji="1" lang="en-US" altLang="zh-CN" dirty="0"/>
          </a:p>
          <a:p>
            <a:endParaRPr kumimoji="1" lang="en-US" altLang="zh-CN" dirty="0" smtClean="0"/>
          </a:p>
          <a:p>
            <a:endParaRPr kumimoji="1" lang="en-US" altLang="zh-CN" dirty="0"/>
          </a:p>
          <a:p>
            <a:r>
              <a:rPr kumimoji="1" lang="en-US" altLang="zh-CN" dirty="0" smtClean="0"/>
              <a:t>Incremental</a:t>
            </a:r>
            <a:r>
              <a:rPr kumimoji="1" lang="zh-CN" altLang="en-US" dirty="0" smtClean="0"/>
              <a:t> </a:t>
            </a:r>
            <a:r>
              <a:rPr kumimoji="1" lang="en-US" altLang="zh-CN" dirty="0" smtClean="0"/>
              <a:t>Mode:</a:t>
            </a:r>
            <a:endParaRPr kumimoji="1" lang="zh-CN" altLang="en-US" dirty="0"/>
          </a:p>
        </p:txBody>
      </p:sp>
      <p:pic>
        <p:nvPicPr>
          <p:cNvPr id="5" name="图片 4"/>
          <p:cNvPicPr>
            <a:picLocks noChangeAspect="1"/>
          </p:cNvPicPr>
          <p:nvPr/>
        </p:nvPicPr>
        <p:blipFill>
          <a:blip r:embed="rId3"/>
          <a:stretch>
            <a:fillRect/>
          </a:stretch>
        </p:blipFill>
        <p:spPr>
          <a:xfrm>
            <a:off x="1583668" y="2492896"/>
            <a:ext cx="2628292" cy="500272"/>
          </a:xfrm>
          <a:prstGeom prst="rect">
            <a:avLst/>
          </a:prstGeom>
        </p:spPr>
      </p:pic>
      <p:pic>
        <p:nvPicPr>
          <p:cNvPr id="6" name="图片 5"/>
          <p:cNvPicPr>
            <a:picLocks noChangeAspect="1"/>
          </p:cNvPicPr>
          <p:nvPr/>
        </p:nvPicPr>
        <p:blipFill>
          <a:blip r:embed="rId4"/>
          <a:stretch>
            <a:fillRect/>
          </a:stretch>
        </p:blipFill>
        <p:spPr>
          <a:xfrm>
            <a:off x="5148064" y="2384884"/>
            <a:ext cx="3069208" cy="676266"/>
          </a:xfrm>
          <a:prstGeom prst="rect">
            <a:avLst/>
          </a:prstGeom>
        </p:spPr>
      </p:pic>
      <p:pic>
        <p:nvPicPr>
          <p:cNvPr id="7" name="图片 6"/>
          <p:cNvPicPr>
            <a:picLocks noChangeAspect="1"/>
          </p:cNvPicPr>
          <p:nvPr/>
        </p:nvPicPr>
        <p:blipFill>
          <a:blip r:embed="rId5"/>
          <a:stretch>
            <a:fillRect/>
          </a:stretch>
        </p:blipFill>
        <p:spPr>
          <a:xfrm>
            <a:off x="1511660" y="4437112"/>
            <a:ext cx="2665152" cy="446760"/>
          </a:xfrm>
          <a:prstGeom prst="rect">
            <a:avLst/>
          </a:prstGeom>
        </p:spPr>
      </p:pic>
      <p:pic>
        <p:nvPicPr>
          <p:cNvPr id="8" name="图片 7"/>
          <p:cNvPicPr>
            <a:picLocks noChangeAspect="1"/>
          </p:cNvPicPr>
          <p:nvPr/>
        </p:nvPicPr>
        <p:blipFill>
          <a:blip r:embed="rId6"/>
          <a:stretch>
            <a:fillRect/>
          </a:stretch>
        </p:blipFill>
        <p:spPr>
          <a:xfrm>
            <a:off x="5184068" y="4329100"/>
            <a:ext cx="2906509" cy="763248"/>
          </a:xfrm>
          <a:prstGeom prst="rect">
            <a:avLst/>
          </a:prstGeom>
        </p:spPr>
      </p:pic>
    </p:spTree>
    <p:extLst>
      <p:ext uri="{BB962C8B-B14F-4D97-AF65-F5344CB8AC3E}">
        <p14:creationId xmlns:p14="http://schemas.microsoft.com/office/powerpoint/2010/main" val="279056010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练习</a:t>
            </a:r>
            <a:endParaRPr kumimoji="1" lang="zh-CN" altLang="en-US" dirty="0"/>
          </a:p>
        </p:txBody>
      </p:sp>
      <p:sp>
        <p:nvSpPr>
          <p:cNvPr id="3" name="内容占位符 2"/>
          <p:cNvSpPr>
            <a:spLocks noGrp="1"/>
          </p:cNvSpPr>
          <p:nvPr>
            <p:ph idx="1"/>
          </p:nvPr>
        </p:nvSpPr>
        <p:spPr/>
        <p:txBody>
          <a:bodyPr/>
          <a:lstStyle/>
          <a:p>
            <a:r>
              <a:rPr lang="zh-CN" altLang="zh-CN" dirty="0"/>
              <a:t>假设已知初始连接权值</a:t>
            </a:r>
            <a:r>
              <a:rPr lang="en-US" altLang="zh-CN" dirty="0"/>
              <a:t>w</a:t>
            </a:r>
            <a:r>
              <a:rPr lang="en-US" altLang="zh-CN" baseline="-25000" dirty="0"/>
              <a:t>1</a:t>
            </a:r>
            <a:r>
              <a:rPr lang="en-US" altLang="zh-CN" dirty="0"/>
              <a:t>(0)=</a:t>
            </a:r>
            <a:r>
              <a:rPr lang="en-US" altLang="zh-CN" dirty="0" smtClean="0"/>
              <a:t>0.3, </a:t>
            </a:r>
            <a:r>
              <a:rPr lang="en-US" altLang="zh-CN" dirty="0"/>
              <a:t>w</a:t>
            </a:r>
            <a:r>
              <a:rPr lang="en-US" altLang="zh-CN" baseline="-25000" dirty="0"/>
              <a:t>2</a:t>
            </a:r>
            <a:r>
              <a:rPr lang="en-US" altLang="zh-CN" dirty="0"/>
              <a:t>(0)=</a:t>
            </a:r>
            <a:r>
              <a:rPr lang="en-US" altLang="zh-CN" dirty="0" smtClean="0"/>
              <a:t>0.3, </a:t>
            </a:r>
            <a:r>
              <a:rPr lang="zh-CN" altLang="zh-CN" dirty="0"/>
              <a:t>阈值</a:t>
            </a:r>
            <a:r>
              <a:rPr lang="en-US" altLang="zh-CN" dirty="0" err="1"/>
              <a:t>θ</a:t>
            </a:r>
            <a:r>
              <a:rPr lang="en-US" altLang="zh-CN" dirty="0"/>
              <a:t>(0)=</a:t>
            </a:r>
            <a:r>
              <a:rPr lang="en-US" altLang="zh-CN" dirty="0" smtClean="0"/>
              <a:t>0.2, </a:t>
            </a:r>
            <a:r>
              <a:rPr lang="zh-CN" altLang="zh-CN" dirty="0"/>
              <a:t>增益因子</a:t>
            </a:r>
            <a:r>
              <a:rPr lang="en-US" altLang="zh-CN" dirty="0" err="1"/>
              <a:t>η</a:t>
            </a:r>
            <a:r>
              <a:rPr lang="en-US" altLang="zh-CN" dirty="0"/>
              <a:t>=0.4</a:t>
            </a:r>
            <a:r>
              <a:rPr lang="zh-CN" altLang="zh-CN" dirty="0"/>
              <a:t>，训练使用的输入向量为</a:t>
            </a:r>
            <a:r>
              <a:rPr lang="en-US" altLang="zh-CN" dirty="0"/>
              <a:t>X1=[0, 0, 1, 1]</a:t>
            </a:r>
            <a:r>
              <a:rPr lang="zh-CN" altLang="zh-CN" dirty="0"/>
              <a:t>，</a:t>
            </a:r>
            <a:r>
              <a:rPr lang="en-US" altLang="zh-CN" dirty="0"/>
              <a:t>X2=[0, 1, 0, 1]</a:t>
            </a:r>
            <a:r>
              <a:rPr lang="zh-CN" altLang="zh-CN" dirty="0"/>
              <a:t>，输出向量为</a:t>
            </a:r>
            <a:r>
              <a:rPr lang="en-US" altLang="zh-CN" dirty="0"/>
              <a:t>Y=[0, </a:t>
            </a:r>
            <a:r>
              <a:rPr lang="en-US" altLang="zh-CN" dirty="0" smtClean="0"/>
              <a:t>0, </a:t>
            </a:r>
            <a:r>
              <a:rPr lang="zh-CN" altLang="zh-CN" dirty="0"/>
              <a:t>0</a:t>
            </a:r>
            <a:r>
              <a:rPr lang="en-US" altLang="zh-CN" dirty="0" smtClean="0"/>
              <a:t>, </a:t>
            </a:r>
            <a:r>
              <a:rPr lang="en-US" altLang="zh-CN" dirty="0"/>
              <a:t>1]</a:t>
            </a:r>
            <a:r>
              <a:rPr lang="zh-CN" altLang="zh-CN" dirty="0"/>
              <a:t>。 </a:t>
            </a:r>
            <a:r>
              <a:rPr lang="zh-CN" altLang="en-US" dirty="0" smtClean="0"/>
              <a:t>给出学习过程。</a:t>
            </a:r>
            <a:endParaRPr kumimoji="1" lang="zh-CN" altLang="en-US" dirty="0"/>
          </a:p>
        </p:txBody>
      </p:sp>
      <p:sp>
        <p:nvSpPr>
          <p:cNvPr id="4" name="幻灯片编号占位符 3"/>
          <p:cNvSpPr>
            <a:spLocks noGrp="1"/>
          </p:cNvSpPr>
          <p:nvPr>
            <p:ph type="sldNum" sz="quarter" idx="12"/>
          </p:nvPr>
        </p:nvSpPr>
        <p:spPr/>
        <p:txBody>
          <a:bodyPr/>
          <a:lstStyle/>
          <a:p>
            <a:fld id="{909146ED-F82D-4325-8D84-FFEC60261B23}" type="slidenum">
              <a:rPr lang="en-US" altLang="zh-CN" smtClean="0"/>
              <a:pPr/>
              <a:t>34</a:t>
            </a:fld>
            <a:endParaRPr lang="en-US" altLang="zh-CN"/>
          </a:p>
        </p:txBody>
      </p:sp>
    </p:spTree>
    <p:extLst>
      <p:ext uri="{BB962C8B-B14F-4D97-AF65-F5344CB8AC3E}">
        <p14:creationId xmlns:p14="http://schemas.microsoft.com/office/powerpoint/2010/main" val="221869617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70138" y="188640"/>
            <a:ext cx="8229600" cy="1143000"/>
          </a:xfrm>
        </p:spPr>
        <p:txBody>
          <a:bodyPr/>
          <a:lstStyle/>
          <a:p>
            <a:r>
              <a:rPr lang="zh-CN" altLang="en-US" dirty="0" smtClean="0"/>
              <a:t>神经学习</a:t>
            </a:r>
            <a:r>
              <a:rPr lang="en-US" altLang="zh-CN" dirty="0" smtClean="0"/>
              <a:t>-</a:t>
            </a:r>
            <a:r>
              <a:rPr lang="zh-CN" altLang="en-US" dirty="0" smtClean="0"/>
              <a:t>前馈神经网络</a:t>
            </a:r>
            <a:endParaRPr lang="zh-CN" altLang="en-US" dirty="0"/>
          </a:p>
        </p:txBody>
      </p:sp>
      <p:sp>
        <p:nvSpPr>
          <p:cNvPr id="3" name="内容占位符 2"/>
          <p:cNvSpPr>
            <a:spLocks noGrp="1"/>
          </p:cNvSpPr>
          <p:nvPr>
            <p:ph idx="1"/>
          </p:nvPr>
        </p:nvSpPr>
        <p:spPr>
          <a:xfrm>
            <a:off x="296222" y="1468311"/>
            <a:ext cx="8229600" cy="4525963"/>
          </a:xfrm>
        </p:spPr>
        <p:txBody>
          <a:bodyPr/>
          <a:lstStyle/>
          <a:p>
            <a:r>
              <a:rPr lang="en-US" altLang="zh-CN" dirty="0" smtClean="0">
                <a:latin typeface="Times New Roman" pitchFamily="18" charset="0"/>
                <a:cs typeface="Times New Roman" pitchFamily="18" charset="0"/>
              </a:rPr>
              <a:t>Components</a:t>
            </a:r>
          </a:p>
          <a:p>
            <a:pPr lvl="1">
              <a:spcBef>
                <a:spcPts val="1800"/>
              </a:spcBef>
            </a:pPr>
            <a:r>
              <a:rPr lang="en-US" altLang="zh-CN" b="1" dirty="0" smtClean="0">
                <a:latin typeface="Times New Roman" pitchFamily="18" charset="0"/>
                <a:cs typeface="Times New Roman" pitchFamily="18" charset="0"/>
              </a:rPr>
              <a:t>Model: </a:t>
            </a:r>
            <a:r>
              <a:rPr lang="en-US" altLang="zh-CN" dirty="0" smtClean="0">
                <a:latin typeface="Times New Roman" pitchFamily="18" charset="0"/>
                <a:cs typeface="Times New Roman" pitchFamily="18" charset="0"/>
              </a:rPr>
              <a:t>A feed-forward neural networks</a:t>
            </a:r>
          </a:p>
          <a:p>
            <a:pPr lvl="1">
              <a:spcBef>
                <a:spcPts val="1800"/>
              </a:spcBef>
            </a:pPr>
            <a:r>
              <a:rPr lang="en-US" altLang="zh-CN" b="1" dirty="0" smtClean="0">
                <a:latin typeface="Times New Roman" pitchFamily="18" charset="0"/>
                <a:cs typeface="Times New Roman" pitchFamily="18" charset="0"/>
              </a:rPr>
              <a:t>Score function:</a:t>
            </a:r>
          </a:p>
          <a:p>
            <a:pPr lvl="1"/>
            <a:endParaRPr lang="en-US" altLang="zh-CN" dirty="0" smtClean="0">
              <a:latin typeface="Times New Roman" pitchFamily="18" charset="0"/>
              <a:cs typeface="Times New Roman" pitchFamily="18" charset="0"/>
            </a:endParaRPr>
          </a:p>
          <a:p>
            <a:pPr lvl="1"/>
            <a:endParaRPr lang="en-US" altLang="zh-CN" dirty="0" smtClean="0">
              <a:latin typeface="Times New Roman" pitchFamily="18" charset="0"/>
              <a:cs typeface="Times New Roman" pitchFamily="18" charset="0"/>
            </a:endParaRPr>
          </a:p>
          <a:p>
            <a:pPr lvl="1"/>
            <a:endParaRPr lang="en-US" altLang="zh-CN" dirty="0" smtClean="0">
              <a:latin typeface="Times New Roman" pitchFamily="18" charset="0"/>
              <a:cs typeface="Times New Roman" pitchFamily="18" charset="0"/>
            </a:endParaRPr>
          </a:p>
          <a:p>
            <a:pPr lvl="1"/>
            <a:r>
              <a:rPr lang="en-US" altLang="zh-CN" b="1" dirty="0" smtClean="0">
                <a:latin typeface="Times New Roman" pitchFamily="18" charset="0"/>
                <a:cs typeface="Times New Roman" pitchFamily="18" charset="0"/>
              </a:rPr>
              <a:t>Optimization</a:t>
            </a:r>
            <a:r>
              <a:rPr lang="en-US" altLang="zh-CN" dirty="0" smtClean="0">
                <a:latin typeface="Times New Roman" pitchFamily="18" charset="0"/>
                <a:cs typeface="Times New Roman" pitchFamily="18" charset="0"/>
              </a:rPr>
              <a:t>: (Stochastic) gradient </a:t>
            </a:r>
            <a:br>
              <a:rPr lang="en-US" altLang="zh-CN" dirty="0" smtClean="0">
                <a:latin typeface="Times New Roman" pitchFamily="18" charset="0"/>
                <a:cs typeface="Times New Roman" pitchFamily="18" charset="0"/>
              </a:rPr>
            </a:br>
            <a:r>
              <a:rPr lang="en-US" altLang="zh-CN" dirty="0" smtClean="0">
                <a:latin typeface="Times New Roman" pitchFamily="18" charset="0"/>
                <a:cs typeface="Times New Roman" pitchFamily="18" charset="0"/>
              </a:rPr>
              <a:t>descent over the score function</a:t>
            </a:r>
          </a:p>
          <a:p>
            <a:pPr lvl="1">
              <a:buNone/>
            </a:pPr>
            <a:endParaRPr lang="en-US" altLang="zh-CN" dirty="0" smtClean="0">
              <a:latin typeface="Times New Roman" pitchFamily="18" charset="0"/>
              <a:cs typeface="Times New Roman" pitchFamily="18" charset="0"/>
            </a:endParaRPr>
          </a:p>
          <a:p>
            <a:pPr lvl="1"/>
            <a:endParaRPr lang="zh-CN" altLang="en-US" dirty="0">
              <a:latin typeface="Times New Roman" pitchFamily="18" charset="0"/>
              <a:cs typeface="Times New Roman" pitchFamily="18" charset="0"/>
            </a:endParaRPr>
          </a:p>
        </p:txBody>
      </p:sp>
      <p:grpSp>
        <p:nvGrpSpPr>
          <p:cNvPr id="11" name="组合 10"/>
          <p:cNvGrpSpPr/>
          <p:nvPr/>
        </p:nvGrpSpPr>
        <p:grpSpPr>
          <a:xfrm>
            <a:off x="5975672" y="2442662"/>
            <a:ext cx="2857489" cy="2495169"/>
            <a:chOff x="5572132" y="3184710"/>
            <a:chExt cx="3571869" cy="2290498"/>
          </a:xfrm>
        </p:grpSpPr>
        <p:pic>
          <p:nvPicPr>
            <p:cNvPr id="4" name="Picture 2" descr="http://publish.uwo.ca/~jmalczew/gida_7/Gilardi/fig_mlp.gif"/>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rot="16200000">
              <a:off x="6355709" y="3329827"/>
              <a:ext cx="2290498" cy="2000264"/>
            </a:xfrm>
            <a:prstGeom prst="rect">
              <a:avLst/>
            </a:prstGeom>
            <a:noFill/>
          </p:spPr>
        </p:pic>
        <p:sp>
          <p:nvSpPr>
            <p:cNvPr id="5" name="TextBox 4"/>
            <p:cNvSpPr txBox="1"/>
            <p:nvPr/>
          </p:nvSpPr>
          <p:spPr>
            <a:xfrm>
              <a:off x="8138029" y="3214686"/>
              <a:ext cx="1005972" cy="240151"/>
            </a:xfrm>
            <a:prstGeom prst="rect">
              <a:avLst/>
            </a:prstGeom>
            <a:noFill/>
          </p:spPr>
          <p:txBody>
            <a:bodyPr wrap="square" rtlCol="0">
              <a:spAutoFit/>
            </a:bodyPr>
            <a:lstStyle/>
            <a:p>
              <a:r>
                <a:rPr lang="en-US" altLang="zh-CN" sz="1100" b="1" dirty="0" smtClean="0">
                  <a:solidFill>
                    <a:srgbClr val="00B050"/>
                  </a:solidFill>
                </a:rPr>
                <a:t>weights</a:t>
              </a:r>
              <a:endParaRPr lang="zh-CN" altLang="en-US" sz="1100" b="1" dirty="0">
                <a:solidFill>
                  <a:srgbClr val="00B050"/>
                </a:solidFill>
              </a:endParaRPr>
            </a:p>
          </p:txBody>
        </p:sp>
        <p:cxnSp>
          <p:nvCxnSpPr>
            <p:cNvPr id="6" name="直接箭头连接符 5"/>
            <p:cNvCxnSpPr/>
            <p:nvPr/>
          </p:nvCxnSpPr>
          <p:spPr bwMode="auto">
            <a:xfrm rot="5400000">
              <a:off x="8286776" y="3500438"/>
              <a:ext cx="500066" cy="500066"/>
            </a:xfrm>
            <a:prstGeom prst="straightConnector1">
              <a:avLst/>
            </a:prstGeom>
            <a:solidFill>
              <a:schemeClr val="accent1"/>
            </a:solidFill>
            <a:ln w="12700" cap="flat" cmpd="sng" algn="ctr">
              <a:solidFill>
                <a:schemeClr val="accent1"/>
              </a:solidFill>
              <a:prstDash val="dash"/>
              <a:round/>
              <a:headEnd type="none" w="med" len="med"/>
              <a:tailEnd type="arrow"/>
            </a:ln>
            <a:effectLst/>
          </p:spPr>
        </p:cxnSp>
        <p:sp>
          <p:nvSpPr>
            <p:cNvPr id="7" name="任意多边形 6"/>
            <p:cNvSpPr/>
            <p:nvPr/>
          </p:nvSpPr>
          <p:spPr bwMode="auto">
            <a:xfrm>
              <a:off x="8358214" y="3500438"/>
              <a:ext cx="619008" cy="1386651"/>
            </a:xfrm>
            <a:custGeom>
              <a:avLst/>
              <a:gdLst>
                <a:gd name="connsiteX0" fmla="*/ 530578 w 619008"/>
                <a:gd name="connsiteY0" fmla="*/ 0 h 1386651"/>
                <a:gd name="connsiteX1" fmla="*/ 530578 w 619008"/>
                <a:gd name="connsiteY1" fmla="*/ 1185333 h 1386651"/>
                <a:gd name="connsiteX2" fmla="*/ 0 w 619008"/>
                <a:gd name="connsiteY2" fmla="*/ 1207911 h 1386651"/>
              </a:gdLst>
              <a:ahLst/>
              <a:cxnLst>
                <a:cxn ang="0">
                  <a:pos x="connsiteX0" y="connsiteY0"/>
                </a:cxn>
                <a:cxn ang="0">
                  <a:pos x="connsiteX1" y="connsiteY1"/>
                </a:cxn>
                <a:cxn ang="0">
                  <a:pos x="connsiteX2" y="connsiteY2"/>
                </a:cxn>
              </a:cxnLst>
              <a:rect l="l" t="t" r="r" b="b"/>
              <a:pathLst>
                <a:path w="619008" h="1386651">
                  <a:moveTo>
                    <a:pt x="530578" y="0"/>
                  </a:moveTo>
                  <a:cubicBezTo>
                    <a:pt x="574793" y="492007"/>
                    <a:pt x="619008" y="984015"/>
                    <a:pt x="530578" y="1185333"/>
                  </a:cubicBezTo>
                  <a:cubicBezTo>
                    <a:pt x="442148" y="1386651"/>
                    <a:pt x="221074" y="1297281"/>
                    <a:pt x="0" y="1207911"/>
                  </a:cubicBezTo>
                </a:path>
              </a:pathLst>
            </a:custGeom>
            <a:noFill/>
            <a:ln w="12700" cap="flat" cmpd="sng" algn="ctr">
              <a:solidFill>
                <a:schemeClr val="accent1"/>
              </a:solidFill>
              <a:prstDash val="dash"/>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8" name="TextBox 7"/>
            <p:cNvSpPr txBox="1"/>
            <p:nvPr/>
          </p:nvSpPr>
          <p:spPr>
            <a:xfrm>
              <a:off x="5715008" y="3429000"/>
              <a:ext cx="1000132" cy="261610"/>
            </a:xfrm>
            <a:prstGeom prst="rect">
              <a:avLst/>
            </a:prstGeom>
            <a:noFill/>
          </p:spPr>
          <p:txBody>
            <a:bodyPr wrap="square" rtlCol="0">
              <a:spAutoFit/>
            </a:bodyPr>
            <a:lstStyle/>
            <a:p>
              <a:r>
                <a:rPr lang="en-US" altLang="zh-CN" sz="1100" b="1" dirty="0" smtClean="0">
                  <a:solidFill>
                    <a:srgbClr val="00B050"/>
                  </a:solidFill>
                </a:rPr>
                <a:t>Output layer</a:t>
              </a:r>
              <a:endParaRPr lang="zh-CN" altLang="en-US" sz="1100" b="1" dirty="0">
                <a:solidFill>
                  <a:srgbClr val="00B050"/>
                </a:solidFill>
              </a:endParaRPr>
            </a:p>
          </p:txBody>
        </p:sp>
        <p:sp>
          <p:nvSpPr>
            <p:cNvPr id="9" name="TextBox 8"/>
            <p:cNvSpPr txBox="1"/>
            <p:nvPr/>
          </p:nvSpPr>
          <p:spPr>
            <a:xfrm>
              <a:off x="5572132" y="4167522"/>
              <a:ext cx="1000132" cy="261610"/>
            </a:xfrm>
            <a:prstGeom prst="rect">
              <a:avLst/>
            </a:prstGeom>
            <a:noFill/>
          </p:spPr>
          <p:txBody>
            <a:bodyPr wrap="square" rtlCol="0">
              <a:spAutoFit/>
            </a:bodyPr>
            <a:lstStyle/>
            <a:p>
              <a:r>
                <a:rPr lang="en-US" altLang="zh-CN" sz="1100" b="1" dirty="0" smtClean="0">
                  <a:solidFill>
                    <a:srgbClr val="00B050"/>
                  </a:solidFill>
                </a:rPr>
                <a:t>Hidden layer</a:t>
              </a:r>
              <a:endParaRPr lang="zh-CN" altLang="en-US" sz="1100" b="1" dirty="0">
                <a:solidFill>
                  <a:srgbClr val="00B050"/>
                </a:solidFill>
              </a:endParaRPr>
            </a:p>
          </p:txBody>
        </p:sp>
        <p:sp>
          <p:nvSpPr>
            <p:cNvPr id="10" name="TextBox 9"/>
            <p:cNvSpPr txBox="1"/>
            <p:nvPr/>
          </p:nvSpPr>
          <p:spPr>
            <a:xfrm>
              <a:off x="5786446" y="4857760"/>
              <a:ext cx="1000132" cy="261610"/>
            </a:xfrm>
            <a:prstGeom prst="rect">
              <a:avLst/>
            </a:prstGeom>
            <a:noFill/>
          </p:spPr>
          <p:txBody>
            <a:bodyPr wrap="square" rtlCol="0">
              <a:spAutoFit/>
            </a:bodyPr>
            <a:lstStyle/>
            <a:p>
              <a:r>
                <a:rPr lang="en-US" altLang="zh-CN" sz="1100" b="1" dirty="0" smtClean="0">
                  <a:solidFill>
                    <a:srgbClr val="00B050"/>
                  </a:solidFill>
                </a:rPr>
                <a:t>Input layer</a:t>
              </a:r>
              <a:endParaRPr lang="zh-CN" altLang="en-US" sz="1100" b="1" dirty="0">
                <a:solidFill>
                  <a:srgbClr val="00B050"/>
                </a:solidFill>
              </a:endParaRPr>
            </a:p>
          </p:txBody>
        </p:sp>
      </p:grpSp>
      <p:graphicFrame>
        <p:nvGraphicFramePr>
          <p:cNvPr id="379907" name="Object 3"/>
          <p:cNvGraphicFramePr>
            <a:graphicFrameLocks noChangeAspect="1"/>
          </p:cNvGraphicFramePr>
          <p:nvPr>
            <p:extLst>
              <p:ext uri="{D42A27DB-BD31-4B8C-83A1-F6EECF244321}">
                <p14:modId xmlns:p14="http://schemas.microsoft.com/office/powerpoint/2010/main" val="2691236491"/>
              </p:ext>
            </p:extLst>
          </p:nvPr>
        </p:nvGraphicFramePr>
        <p:xfrm>
          <a:off x="1691680" y="3228750"/>
          <a:ext cx="2660650" cy="854075"/>
        </p:xfrm>
        <a:graphic>
          <a:graphicData uri="http://schemas.openxmlformats.org/presentationml/2006/ole">
            <mc:AlternateContent xmlns:mc="http://schemas.openxmlformats.org/markup-compatibility/2006">
              <mc:Choice xmlns:v="urn:schemas-microsoft-com:vml" Requires="v">
                <p:oleObj spid="_x0000_s794697" name="Formula" r:id="rId5" imgW="1365480" imgH="438480" progId="Equation.Ribbit">
                  <p:embed/>
                </p:oleObj>
              </mc:Choice>
              <mc:Fallback>
                <p:oleObj name="Formula" r:id="rId5" imgW="1365480" imgH="438480" progId="Equation.Ribbit">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91680" y="3228750"/>
                        <a:ext cx="2660650" cy="854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TextBox 14"/>
          <p:cNvSpPr txBox="1"/>
          <p:nvPr/>
        </p:nvSpPr>
        <p:spPr>
          <a:xfrm>
            <a:off x="928662" y="5286388"/>
            <a:ext cx="7429520" cy="707886"/>
          </a:xfrm>
          <a:prstGeom prst="rect">
            <a:avLst/>
          </a:prstGeom>
          <a:noFill/>
          <a:ln>
            <a:noFill/>
          </a:ln>
        </p:spPr>
        <p:txBody>
          <a:bodyPr wrap="square" rtlCol="0">
            <a:spAutoFit/>
          </a:bodyPr>
          <a:lstStyle/>
          <a:p>
            <a:r>
              <a:rPr lang="en-US" altLang="zh-CN" sz="2000" b="1" dirty="0" smtClean="0">
                <a:solidFill>
                  <a:srgbClr val="FF0000"/>
                </a:solidFill>
                <a:latin typeface="Palatino Linotype" pitchFamily="18" charset="0"/>
              </a:rPr>
              <a:t>Aims to implicitly learns the (linear or non-linear) mappings from the given input to the objective values</a:t>
            </a:r>
            <a:endParaRPr lang="zh-CN" altLang="en-US" sz="2000" b="1" dirty="0">
              <a:solidFill>
                <a:srgbClr val="FF0000"/>
              </a:solidFill>
              <a:latin typeface="Palatino Linotype" pitchFamily="18" charset="0"/>
            </a:endParaRPr>
          </a:p>
        </p:txBody>
      </p:sp>
    </p:spTree>
    <p:extLst>
      <p:ext uri="{BB962C8B-B14F-4D97-AF65-F5344CB8AC3E}">
        <p14:creationId xmlns:p14="http://schemas.microsoft.com/office/powerpoint/2010/main" val="87951597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28596" y="1222344"/>
            <a:ext cx="4714908" cy="461665"/>
          </a:xfrm>
          <a:prstGeom prst="rect">
            <a:avLst/>
          </a:prstGeom>
          <a:noFill/>
        </p:spPr>
        <p:txBody>
          <a:bodyPr wrap="square" rtlCol="0">
            <a:spAutoFit/>
          </a:bodyPr>
          <a:lstStyle/>
          <a:p>
            <a:r>
              <a:rPr lang="en-US" altLang="zh-CN" sz="2400" b="1" dirty="0" err="1" smtClean="0">
                <a:solidFill>
                  <a:srgbClr val="002EF0"/>
                </a:solidFill>
                <a:latin typeface="Comic Sans MS" pitchFamily="66" charset="0"/>
              </a:rPr>
              <a:t>Backpropagation</a:t>
            </a:r>
            <a:r>
              <a:rPr lang="en-US" altLang="zh-CN" sz="2400" b="1" dirty="0" smtClean="0">
                <a:solidFill>
                  <a:srgbClr val="002EF0"/>
                </a:solidFill>
                <a:latin typeface="Comic Sans MS" pitchFamily="66" charset="0"/>
              </a:rPr>
              <a:t> Procedure:</a:t>
            </a:r>
            <a:endParaRPr lang="zh-CN" altLang="en-US" sz="2400" b="1" dirty="0">
              <a:solidFill>
                <a:srgbClr val="002EF0"/>
              </a:solidFill>
              <a:latin typeface="Comic Sans MS" pitchFamily="66" charset="0"/>
            </a:endParaRPr>
          </a:p>
        </p:txBody>
      </p:sp>
      <p:sp>
        <p:nvSpPr>
          <p:cNvPr id="7" name="TextBox 6"/>
          <p:cNvSpPr txBox="1"/>
          <p:nvPr/>
        </p:nvSpPr>
        <p:spPr>
          <a:xfrm>
            <a:off x="500034" y="1857364"/>
            <a:ext cx="5357850" cy="400110"/>
          </a:xfrm>
          <a:prstGeom prst="rect">
            <a:avLst/>
          </a:prstGeom>
          <a:noFill/>
        </p:spPr>
        <p:txBody>
          <a:bodyPr wrap="square" rtlCol="0">
            <a:spAutoFit/>
          </a:bodyPr>
          <a:lstStyle/>
          <a:p>
            <a:r>
              <a:rPr lang="en-US" altLang="zh-CN" sz="2000" b="1" dirty="0" smtClean="0"/>
              <a:t>For</a:t>
            </a:r>
            <a:r>
              <a:rPr lang="en-US" altLang="zh-CN" sz="2000" dirty="0" smtClean="0"/>
              <a:t> </a:t>
            </a:r>
            <a:r>
              <a:rPr lang="en-US" altLang="zh-CN" sz="2000" b="1" dirty="0" smtClean="0"/>
              <a:t>each</a:t>
            </a:r>
            <a:r>
              <a:rPr lang="en-US" altLang="zh-CN" sz="2000" dirty="0" smtClean="0"/>
              <a:t> given training example (</a:t>
            </a:r>
            <a:r>
              <a:rPr lang="en-US" altLang="zh-CN" sz="2000" b="1" dirty="0" smtClean="0"/>
              <a:t>x</a:t>
            </a:r>
            <a:r>
              <a:rPr lang="en-US" altLang="zh-CN" sz="2000" dirty="0" smtClean="0"/>
              <a:t>, </a:t>
            </a:r>
            <a:r>
              <a:rPr lang="en-US" altLang="zh-CN" sz="2000" b="1" dirty="0" smtClean="0"/>
              <a:t>y</a:t>
            </a:r>
            <a:r>
              <a:rPr lang="en-US" altLang="zh-CN" sz="2000" dirty="0" smtClean="0"/>
              <a:t>), </a:t>
            </a:r>
            <a:r>
              <a:rPr lang="en-US" altLang="zh-CN" sz="2000" b="1" dirty="0" smtClean="0"/>
              <a:t>do</a:t>
            </a:r>
            <a:endParaRPr lang="zh-CN" altLang="en-US" sz="2000" b="1" dirty="0"/>
          </a:p>
        </p:txBody>
      </p:sp>
      <p:sp>
        <p:nvSpPr>
          <p:cNvPr id="8" name="TextBox 7"/>
          <p:cNvSpPr txBox="1"/>
          <p:nvPr/>
        </p:nvSpPr>
        <p:spPr>
          <a:xfrm>
            <a:off x="571472" y="2357430"/>
            <a:ext cx="7786742" cy="646331"/>
          </a:xfrm>
          <a:prstGeom prst="rect">
            <a:avLst/>
          </a:prstGeom>
          <a:noFill/>
        </p:spPr>
        <p:txBody>
          <a:bodyPr wrap="square" rtlCol="0">
            <a:spAutoFit/>
          </a:bodyPr>
          <a:lstStyle/>
          <a:p>
            <a:pPr marL="342900" indent="-342900"/>
            <a:r>
              <a:rPr lang="en-US" altLang="zh-CN" sz="1800" dirty="0" smtClean="0"/>
              <a:t>1.   Input the instance </a:t>
            </a:r>
            <a:r>
              <a:rPr lang="en-US" altLang="zh-CN" sz="1800" b="1" dirty="0" smtClean="0"/>
              <a:t>x</a:t>
            </a:r>
            <a:r>
              <a:rPr lang="en-US" altLang="zh-CN" sz="1800" dirty="0" smtClean="0"/>
              <a:t> to the NN and compute the output value </a:t>
            </a:r>
            <a:r>
              <a:rPr lang="en-US" altLang="zh-CN" sz="1800" i="1" dirty="0" err="1" smtClean="0"/>
              <a:t>o</a:t>
            </a:r>
            <a:r>
              <a:rPr lang="en-US" altLang="zh-CN" sz="1800" i="1" baseline="-25000" dirty="0" err="1" smtClean="0"/>
              <a:t>u</a:t>
            </a:r>
            <a:r>
              <a:rPr lang="en-US" altLang="zh-CN" sz="1800" i="1" dirty="0" smtClean="0"/>
              <a:t> </a:t>
            </a:r>
            <a:r>
              <a:rPr lang="en-US" altLang="zh-CN" sz="1800" dirty="0" smtClean="0"/>
              <a:t>of every output unit </a:t>
            </a:r>
            <a:r>
              <a:rPr lang="en-US" altLang="zh-CN" sz="1800" i="1" dirty="0" smtClean="0"/>
              <a:t>u</a:t>
            </a:r>
            <a:r>
              <a:rPr lang="en-US" altLang="zh-CN" sz="1800" dirty="0" smtClean="0"/>
              <a:t> of the network</a:t>
            </a:r>
            <a:endParaRPr lang="zh-CN" altLang="en-US" sz="1800" b="1" dirty="0"/>
          </a:p>
        </p:txBody>
      </p:sp>
      <p:sp>
        <p:nvSpPr>
          <p:cNvPr id="10" name="TextBox 9"/>
          <p:cNvSpPr txBox="1"/>
          <p:nvPr/>
        </p:nvSpPr>
        <p:spPr>
          <a:xfrm>
            <a:off x="571472" y="3071810"/>
            <a:ext cx="7786742" cy="369332"/>
          </a:xfrm>
          <a:prstGeom prst="rect">
            <a:avLst/>
          </a:prstGeom>
          <a:noFill/>
        </p:spPr>
        <p:txBody>
          <a:bodyPr wrap="square" rtlCol="0">
            <a:spAutoFit/>
          </a:bodyPr>
          <a:lstStyle/>
          <a:p>
            <a:pPr marL="342900" indent="-342900"/>
            <a:r>
              <a:rPr lang="en-US" altLang="zh-CN" sz="1800" dirty="0" smtClean="0"/>
              <a:t>2.   </a:t>
            </a:r>
            <a:r>
              <a:rPr lang="en-US" altLang="zh-CN" sz="1800" b="1" dirty="0" smtClean="0"/>
              <a:t>For each</a:t>
            </a:r>
            <a:r>
              <a:rPr lang="en-US" altLang="zh-CN" sz="1800" dirty="0" smtClean="0"/>
              <a:t> network output unit </a:t>
            </a:r>
            <a:r>
              <a:rPr lang="en-US" altLang="zh-CN" sz="1800" i="1" dirty="0" smtClean="0"/>
              <a:t>k</a:t>
            </a:r>
            <a:r>
              <a:rPr lang="en-US" altLang="zh-CN" sz="1800" dirty="0" smtClean="0"/>
              <a:t>, calculate its error term </a:t>
            </a:r>
            <a:r>
              <a:rPr lang="el-GR" altLang="zh-CN" sz="1800" i="1" dirty="0" smtClean="0">
                <a:latin typeface="Times New Roman"/>
                <a:cs typeface="Times New Roman"/>
              </a:rPr>
              <a:t>δ</a:t>
            </a:r>
            <a:r>
              <a:rPr lang="en-US" altLang="zh-CN" sz="1800" i="1" baseline="-25000" dirty="0" smtClean="0">
                <a:latin typeface="Times New Roman"/>
                <a:cs typeface="Times New Roman"/>
              </a:rPr>
              <a:t>k</a:t>
            </a:r>
            <a:endParaRPr lang="zh-CN" altLang="en-US" sz="1800" b="1" i="1" baseline="-25000" dirty="0"/>
          </a:p>
        </p:txBody>
      </p:sp>
      <p:sp>
        <p:nvSpPr>
          <p:cNvPr id="11" name="TextBox 10"/>
          <p:cNvSpPr txBox="1"/>
          <p:nvPr/>
        </p:nvSpPr>
        <p:spPr>
          <a:xfrm>
            <a:off x="571472" y="3929066"/>
            <a:ext cx="7786742" cy="369332"/>
          </a:xfrm>
          <a:prstGeom prst="rect">
            <a:avLst/>
          </a:prstGeom>
          <a:noFill/>
        </p:spPr>
        <p:txBody>
          <a:bodyPr wrap="square" rtlCol="0">
            <a:spAutoFit/>
          </a:bodyPr>
          <a:lstStyle/>
          <a:p>
            <a:pPr marL="342900" indent="-342900"/>
            <a:r>
              <a:rPr lang="en-US" altLang="zh-CN" sz="1800" dirty="0" smtClean="0"/>
              <a:t>3.   </a:t>
            </a:r>
            <a:r>
              <a:rPr lang="en-US" altLang="zh-CN" sz="1800" b="1" dirty="0" smtClean="0"/>
              <a:t>For each </a:t>
            </a:r>
            <a:r>
              <a:rPr lang="en-US" altLang="zh-CN" sz="1800" dirty="0" smtClean="0"/>
              <a:t>hidden unit </a:t>
            </a:r>
            <a:r>
              <a:rPr lang="en-US" altLang="zh-CN" sz="1800" i="1" dirty="0" smtClean="0"/>
              <a:t>k</a:t>
            </a:r>
            <a:r>
              <a:rPr lang="en-US" altLang="zh-CN" sz="1800" dirty="0" smtClean="0"/>
              <a:t>, calculate its error term </a:t>
            </a:r>
            <a:r>
              <a:rPr lang="el-GR" altLang="zh-CN" sz="1800" i="1" dirty="0" smtClean="0">
                <a:latin typeface="Times New Roman"/>
                <a:cs typeface="Times New Roman"/>
              </a:rPr>
              <a:t>δ</a:t>
            </a:r>
            <a:r>
              <a:rPr lang="en-US" altLang="zh-CN" sz="1800" i="1" baseline="-25000" dirty="0" smtClean="0">
                <a:latin typeface="Times New Roman"/>
                <a:cs typeface="Times New Roman"/>
              </a:rPr>
              <a:t>h</a:t>
            </a:r>
            <a:endParaRPr lang="zh-CN" altLang="en-US" sz="1800" b="1" i="1" baseline="-25000" dirty="0"/>
          </a:p>
        </p:txBody>
      </p:sp>
      <p:sp>
        <p:nvSpPr>
          <p:cNvPr id="12" name="TextBox 11"/>
          <p:cNvSpPr txBox="1"/>
          <p:nvPr/>
        </p:nvSpPr>
        <p:spPr>
          <a:xfrm>
            <a:off x="571472" y="4857760"/>
            <a:ext cx="7786742" cy="646331"/>
          </a:xfrm>
          <a:prstGeom prst="rect">
            <a:avLst/>
          </a:prstGeom>
          <a:noFill/>
        </p:spPr>
        <p:txBody>
          <a:bodyPr wrap="square" rtlCol="0">
            <a:spAutoFit/>
          </a:bodyPr>
          <a:lstStyle/>
          <a:p>
            <a:pPr marL="342900" indent="-342900"/>
            <a:r>
              <a:rPr lang="en-US" altLang="zh-CN" sz="1800" dirty="0" smtClean="0"/>
              <a:t>4.   Update each network weight </a:t>
            </a:r>
            <a:r>
              <a:rPr lang="en-US" altLang="zh-CN" sz="1800" i="1" dirty="0" err="1" smtClean="0"/>
              <a:t>w</a:t>
            </a:r>
            <a:r>
              <a:rPr lang="en-US" altLang="zh-CN" sz="1800" i="1" baseline="-25000" dirty="0" err="1" smtClean="0"/>
              <a:t>ji</a:t>
            </a:r>
            <a:r>
              <a:rPr lang="en-US" altLang="zh-CN" sz="1800" i="1" dirty="0" smtClean="0"/>
              <a:t> </a:t>
            </a:r>
            <a:r>
              <a:rPr lang="en-US" altLang="zh-CN" sz="1800" dirty="0" smtClean="0"/>
              <a:t>which is the weight associated with the </a:t>
            </a:r>
            <a:r>
              <a:rPr lang="en-US" altLang="zh-CN" sz="1800" i="1" dirty="0" err="1" smtClean="0"/>
              <a:t>i</a:t>
            </a:r>
            <a:r>
              <a:rPr lang="en-US" altLang="zh-CN" sz="1800" dirty="0" err="1" smtClean="0"/>
              <a:t>-th</a:t>
            </a:r>
            <a:r>
              <a:rPr lang="en-US" altLang="zh-CN" sz="1800" dirty="0" smtClean="0"/>
              <a:t> input value to the unit </a:t>
            </a:r>
            <a:r>
              <a:rPr lang="en-US" altLang="zh-CN" sz="1800" i="1" dirty="0" smtClean="0"/>
              <a:t>j</a:t>
            </a:r>
            <a:endParaRPr lang="zh-CN" altLang="en-US" sz="1800" b="1" i="1" baseline="-25000" dirty="0"/>
          </a:p>
        </p:txBody>
      </p:sp>
      <p:graphicFrame>
        <p:nvGraphicFramePr>
          <p:cNvPr id="380930" name="Object 2"/>
          <p:cNvGraphicFramePr>
            <a:graphicFrameLocks noChangeAspect="1"/>
          </p:cNvGraphicFramePr>
          <p:nvPr/>
        </p:nvGraphicFramePr>
        <p:xfrm>
          <a:off x="2857488" y="3500438"/>
          <a:ext cx="2500330" cy="280531"/>
        </p:xfrm>
        <a:graphic>
          <a:graphicData uri="http://schemas.openxmlformats.org/presentationml/2006/ole">
            <mc:AlternateContent xmlns:mc="http://schemas.openxmlformats.org/markup-compatibility/2006">
              <mc:Choice xmlns:v="urn:schemas-microsoft-com:vml" Requires="v">
                <p:oleObj spid="_x0000_s795831" name="Formula" r:id="rId3" imgW="1582560" imgH="177840" progId="Equation.Ribbit">
                  <p:embed/>
                </p:oleObj>
              </mc:Choice>
              <mc:Fallback>
                <p:oleObj name="Formula" r:id="rId3" imgW="1582560" imgH="177840" progId="Equation.Ribbit">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7488" y="3500438"/>
                        <a:ext cx="2500330" cy="28053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2"/>
          <p:cNvGraphicFramePr>
            <a:graphicFrameLocks noChangeAspect="1"/>
          </p:cNvGraphicFramePr>
          <p:nvPr/>
        </p:nvGraphicFramePr>
        <p:xfrm>
          <a:off x="2786050" y="4375159"/>
          <a:ext cx="3475037" cy="339725"/>
        </p:xfrm>
        <a:graphic>
          <a:graphicData uri="http://schemas.openxmlformats.org/presentationml/2006/ole">
            <mc:AlternateContent xmlns:mc="http://schemas.openxmlformats.org/markup-compatibility/2006">
              <mc:Choice xmlns:v="urn:schemas-microsoft-com:vml" Requires="v">
                <p:oleObj spid="_x0000_s795832" name="Formula" r:id="rId5" imgW="2080440" imgH="203400" progId="Equation.Ribbit">
                  <p:embed/>
                </p:oleObj>
              </mc:Choice>
              <mc:Fallback>
                <p:oleObj name="Formula" r:id="rId5" imgW="2080440" imgH="203400" progId="Equation.Ribbit">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86050" y="4375159"/>
                        <a:ext cx="3475037" cy="339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2"/>
          <p:cNvGraphicFramePr>
            <a:graphicFrameLocks noChangeAspect="1"/>
          </p:cNvGraphicFramePr>
          <p:nvPr/>
        </p:nvGraphicFramePr>
        <p:xfrm>
          <a:off x="3214678" y="5572140"/>
          <a:ext cx="1990725" cy="285750"/>
        </p:xfrm>
        <a:graphic>
          <a:graphicData uri="http://schemas.openxmlformats.org/presentationml/2006/ole">
            <mc:AlternateContent xmlns:mc="http://schemas.openxmlformats.org/markup-compatibility/2006">
              <mc:Choice xmlns:v="urn:schemas-microsoft-com:vml" Requires="v">
                <p:oleObj spid="_x0000_s795833" name="Formula" r:id="rId7" imgW="1191600" imgH="171720" progId="Equation.Ribbit">
                  <p:embed/>
                </p:oleObj>
              </mc:Choice>
              <mc:Fallback>
                <p:oleObj name="Formula" r:id="rId7" imgW="1191600" imgH="171720" progId="Equation.Ribbit">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14678" y="5572140"/>
                        <a:ext cx="1990725" cy="285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1" name="组合 20"/>
          <p:cNvGrpSpPr/>
          <p:nvPr/>
        </p:nvGrpSpPr>
        <p:grpSpPr>
          <a:xfrm>
            <a:off x="571472" y="1357298"/>
            <a:ext cx="8143932" cy="1714512"/>
            <a:chOff x="571472" y="1357298"/>
            <a:chExt cx="8143932" cy="1714512"/>
          </a:xfrm>
        </p:grpSpPr>
        <p:sp>
          <p:nvSpPr>
            <p:cNvPr id="16" name="矩形 15"/>
            <p:cNvSpPr/>
            <p:nvPr/>
          </p:nvSpPr>
          <p:spPr bwMode="auto">
            <a:xfrm>
              <a:off x="571472" y="2285992"/>
              <a:ext cx="7786742" cy="785818"/>
            </a:xfrm>
            <a:prstGeom prst="rect">
              <a:avLst/>
            </a:prstGeom>
            <a:noFill/>
            <a:ln w="19050" cap="flat" cmpd="sng" algn="ctr">
              <a:solidFill>
                <a:srgbClr val="00B05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cxnSp>
          <p:nvCxnSpPr>
            <p:cNvPr id="18" name="直接箭头连接符 17"/>
            <p:cNvCxnSpPr/>
            <p:nvPr/>
          </p:nvCxnSpPr>
          <p:spPr bwMode="auto">
            <a:xfrm rot="5400000" flipH="1" flipV="1">
              <a:off x="6715140" y="2143116"/>
              <a:ext cx="285752" cy="1588"/>
            </a:xfrm>
            <a:prstGeom prst="straightConnector1">
              <a:avLst/>
            </a:prstGeom>
            <a:solidFill>
              <a:schemeClr val="accent1"/>
            </a:solidFill>
            <a:ln w="12700" cap="flat" cmpd="sng" algn="ctr">
              <a:solidFill>
                <a:srgbClr val="00B050"/>
              </a:solidFill>
              <a:prstDash val="solid"/>
              <a:round/>
              <a:headEnd type="none" w="med" len="med"/>
              <a:tailEnd type="arrow"/>
            </a:ln>
            <a:effectLst/>
          </p:spPr>
        </p:cxnSp>
        <p:sp>
          <p:nvSpPr>
            <p:cNvPr id="19" name="TextBox 18"/>
            <p:cNvSpPr txBox="1"/>
            <p:nvPr/>
          </p:nvSpPr>
          <p:spPr>
            <a:xfrm>
              <a:off x="6000760" y="1357298"/>
              <a:ext cx="2714644" cy="584775"/>
            </a:xfrm>
            <a:prstGeom prst="rect">
              <a:avLst/>
            </a:prstGeom>
            <a:noFill/>
          </p:spPr>
          <p:txBody>
            <a:bodyPr wrap="square" rtlCol="0">
              <a:spAutoFit/>
            </a:bodyPr>
            <a:lstStyle/>
            <a:p>
              <a:r>
                <a:rPr lang="en-US" altLang="zh-CN" sz="1600" i="1" dirty="0" smtClean="0">
                  <a:solidFill>
                    <a:srgbClr val="00B050"/>
                  </a:solidFill>
                </a:rPr>
                <a:t>Propagate </a:t>
              </a:r>
              <a:r>
                <a:rPr lang="en-US" altLang="zh-CN" sz="1600" b="1" i="1" dirty="0" smtClean="0">
                  <a:solidFill>
                    <a:srgbClr val="00B050"/>
                  </a:solidFill>
                </a:rPr>
                <a:t>input</a:t>
              </a:r>
              <a:r>
                <a:rPr lang="en-US" altLang="zh-CN" sz="1600" i="1" dirty="0" smtClean="0">
                  <a:solidFill>
                    <a:srgbClr val="00B050"/>
                  </a:solidFill>
                </a:rPr>
                <a:t> </a:t>
              </a:r>
              <a:r>
                <a:rPr lang="en-US" altLang="zh-CN" sz="1600" b="1" i="1" dirty="0" smtClean="0">
                  <a:solidFill>
                    <a:srgbClr val="00B050"/>
                  </a:solidFill>
                  <a:effectLst>
                    <a:outerShdw blurRad="38100" dist="38100" dir="2700000" algn="tl">
                      <a:srgbClr val="000000">
                        <a:alpha val="43137"/>
                      </a:srgbClr>
                    </a:outerShdw>
                  </a:effectLst>
                </a:rPr>
                <a:t>forward</a:t>
              </a:r>
              <a:r>
                <a:rPr lang="en-US" altLang="zh-CN" sz="1600" i="1" dirty="0" smtClean="0">
                  <a:solidFill>
                    <a:srgbClr val="00B050"/>
                  </a:solidFill>
                </a:rPr>
                <a:t> though the network</a:t>
              </a:r>
              <a:endParaRPr lang="zh-CN" altLang="en-US" sz="1600" i="1" dirty="0">
                <a:solidFill>
                  <a:srgbClr val="00B050"/>
                </a:solidFill>
              </a:endParaRPr>
            </a:p>
          </p:txBody>
        </p:sp>
      </p:grpSp>
      <p:grpSp>
        <p:nvGrpSpPr>
          <p:cNvPr id="23" name="组合 22"/>
          <p:cNvGrpSpPr/>
          <p:nvPr/>
        </p:nvGrpSpPr>
        <p:grpSpPr>
          <a:xfrm>
            <a:off x="571472" y="3143248"/>
            <a:ext cx="7786742" cy="3143272"/>
            <a:chOff x="714348" y="428604"/>
            <a:chExt cx="7786742" cy="3143272"/>
          </a:xfrm>
        </p:grpSpPr>
        <p:sp>
          <p:nvSpPr>
            <p:cNvPr id="24" name="矩形 23"/>
            <p:cNvSpPr/>
            <p:nvPr/>
          </p:nvSpPr>
          <p:spPr bwMode="auto">
            <a:xfrm>
              <a:off x="714348" y="428604"/>
              <a:ext cx="7786742" cy="3143272"/>
            </a:xfrm>
            <a:prstGeom prst="rect">
              <a:avLst/>
            </a:prstGeom>
            <a:noFill/>
            <a:ln w="19050" cap="flat" cmpd="sng" algn="ctr">
              <a:solidFill>
                <a:srgbClr val="002EF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26" name="TextBox 25"/>
            <p:cNvSpPr txBox="1"/>
            <p:nvPr/>
          </p:nvSpPr>
          <p:spPr>
            <a:xfrm>
              <a:off x="6227044" y="2714620"/>
              <a:ext cx="2274046" cy="830997"/>
            </a:xfrm>
            <a:prstGeom prst="rect">
              <a:avLst/>
            </a:prstGeom>
            <a:noFill/>
          </p:spPr>
          <p:txBody>
            <a:bodyPr wrap="square" rtlCol="0">
              <a:spAutoFit/>
            </a:bodyPr>
            <a:lstStyle/>
            <a:p>
              <a:r>
                <a:rPr lang="en-US" altLang="zh-CN" sz="1600" i="1" dirty="0" smtClean="0">
                  <a:solidFill>
                    <a:srgbClr val="002EF0"/>
                  </a:solidFill>
                </a:rPr>
                <a:t>Propagate </a:t>
              </a:r>
              <a:r>
                <a:rPr lang="en-US" altLang="zh-CN" sz="1600" b="1" i="1" dirty="0" smtClean="0">
                  <a:solidFill>
                    <a:srgbClr val="002EF0"/>
                  </a:solidFill>
                </a:rPr>
                <a:t>the errors </a:t>
              </a:r>
              <a:r>
                <a:rPr lang="en-US" altLang="zh-CN" sz="1600" b="1" i="1" dirty="0" smtClean="0">
                  <a:solidFill>
                    <a:srgbClr val="002EF0"/>
                  </a:solidFill>
                  <a:effectLst>
                    <a:outerShdw blurRad="38100" dist="38100" dir="2700000" algn="tl">
                      <a:srgbClr val="000000">
                        <a:alpha val="43137"/>
                      </a:srgbClr>
                    </a:outerShdw>
                  </a:effectLst>
                </a:rPr>
                <a:t>backward</a:t>
              </a:r>
              <a:r>
                <a:rPr lang="en-US" altLang="zh-CN" sz="1600" i="1" dirty="0" smtClean="0">
                  <a:solidFill>
                    <a:srgbClr val="002EF0"/>
                  </a:solidFill>
                </a:rPr>
                <a:t> though the network</a:t>
              </a:r>
              <a:endParaRPr lang="zh-CN" altLang="en-US" sz="1600" i="1" dirty="0">
                <a:solidFill>
                  <a:srgbClr val="002EF0"/>
                </a:solidFill>
              </a:endParaRPr>
            </a:p>
          </p:txBody>
        </p:sp>
      </p:grpSp>
      <p:sp>
        <p:nvSpPr>
          <p:cNvPr id="27" name="椭圆 26"/>
          <p:cNvSpPr/>
          <p:nvPr/>
        </p:nvSpPr>
        <p:spPr bwMode="auto">
          <a:xfrm>
            <a:off x="2786050" y="5500702"/>
            <a:ext cx="2786082" cy="500066"/>
          </a:xfrm>
          <a:prstGeom prst="ellipse">
            <a:avLst/>
          </a:prstGeom>
          <a:no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22" name="标题 1"/>
          <p:cNvSpPr txBox="1">
            <a:spLocks/>
          </p:cNvSpPr>
          <p:nvPr/>
        </p:nvSpPr>
        <p:spPr bwMode="auto">
          <a:xfrm>
            <a:off x="444992" y="1084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accent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dirty="0" smtClean="0"/>
              <a:t>神经学习</a:t>
            </a:r>
            <a:r>
              <a:rPr lang="en-US" altLang="zh-CN" dirty="0" smtClean="0"/>
              <a:t>--</a:t>
            </a:r>
            <a:r>
              <a:rPr kumimoji="0" lang="en-US" altLang="zh-CN" kern="0" dirty="0"/>
              <a:t> BP</a:t>
            </a:r>
            <a:r>
              <a:rPr kumimoji="0" lang="zh-CN" altLang="en-US" kern="0" dirty="0"/>
              <a:t>算法</a:t>
            </a:r>
            <a:endParaRPr lang="zh-CN" altLang="en-US" dirty="0"/>
          </a:p>
        </p:txBody>
      </p:sp>
    </p:spTree>
    <p:extLst>
      <p:ext uri="{BB962C8B-B14F-4D97-AF65-F5344CB8AC3E}">
        <p14:creationId xmlns:p14="http://schemas.microsoft.com/office/powerpoint/2010/main" val="318575172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07987" y="1285860"/>
            <a:ext cx="8736013" cy="428628"/>
          </a:xfrm>
        </p:spPr>
        <p:txBody>
          <a:bodyPr/>
          <a:lstStyle/>
          <a:p>
            <a:pPr>
              <a:buNone/>
            </a:pPr>
            <a:r>
              <a:rPr lang="en-US" altLang="zh-CN" dirty="0" smtClean="0">
                <a:solidFill>
                  <a:srgbClr val="002EF0"/>
                </a:solidFill>
                <a:latin typeface="Times New Roman" panose="02020603050405020304" pitchFamily="18" charset="0"/>
                <a:cs typeface="Times New Roman" panose="02020603050405020304" pitchFamily="18" charset="0"/>
              </a:rPr>
              <a:t>Let’s derive the BP. </a:t>
            </a:r>
            <a:endParaRPr lang="zh-CN" altLang="en-US" dirty="0">
              <a:solidFill>
                <a:srgbClr val="002EF0"/>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428596" y="1785926"/>
            <a:ext cx="5357850" cy="400110"/>
          </a:xfrm>
          <a:prstGeom prst="rect">
            <a:avLst/>
          </a:prstGeom>
          <a:noFill/>
        </p:spPr>
        <p:txBody>
          <a:bodyPr wrap="square" rtlCol="0">
            <a:spAutoFit/>
          </a:bodyPr>
          <a:lstStyle/>
          <a:p>
            <a:r>
              <a:rPr lang="en-US" altLang="zh-CN" sz="2000" dirty="0" smtClean="0">
                <a:latin typeface="Times New Roman" panose="02020603050405020304" pitchFamily="18" charset="0"/>
                <a:cs typeface="Times New Roman" panose="02020603050405020304" pitchFamily="18" charset="0"/>
              </a:rPr>
              <a:t>Reform the score function as </a:t>
            </a:r>
            <a:endParaRPr lang="zh-CN" altLang="en-US" sz="2000" dirty="0">
              <a:latin typeface="Times New Roman" panose="02020603050405020304" pitchFamily="18" charset="0"/>
              <a:cs typeface="Times New Roman" panose="02020603050405020304" pitchFamily="18" charset="0"/>
            </a:endParaRPr>
          </a:p>
        </p:txBody>
      </p:sp>
      <p:graphicFrame>
        <p:nvGraphicFramePr>
          <p:cNvPr id="381954" name="Object 2"/>
          <p:cNvGraphicFramePr>
            <a:graphicFrameLocks noChangeAspect="1"/>
          </p:cNvGraphicFramePr>
          <p:nvPr>
            <p:extLst>
              <p:ext uri="{D42A27DB-BD31-4B8C-83A1-F6EECF244321}">
                <p14:modId xmlns:p14="http://schemas.microsoft.com/office/powerpoint/2010/main" val="1847866323"/>
              </p:ext>
            </p:extLst>
          </p:nvPr>
        </p:nvGraphicFramePr>
        <p:xfrm>
          <a:off x="1500166" y="2285992"/>
          <a:ext cx="4959350" cy="736600"/>
        </p:xfrm>
        <a:graphic>
          <a:graphicData uri="http://schemas.openxmlformats.org/presentationml/2006/ole">
            <mc:AlternateContent xmlns:mc="http://schemas.openxmlformats.org/markup-compatibility/2006">
              <mc:Choice xmlns:v="urn:schemas-microsoft-com:vml" Requires="v">
                <p:oleObj spid="_x0000_s800990" name="Formula" r:id="rId4" imgW="3123000" imgH="463680" progId="Equation.Ribbit">
                  <p:embed/>
                </p:oleObj>
              </mc:Choice>
              <mc:Fallback>
                <p:oleObj name="Formula" r:id="rId4" imgW="3123000" imgH="463680" progId="Equation.Ribbit">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00166" y="2285992"/>
                        <a:ext cx="4959350" cy="736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357158" y="3143248"/>
            <a:ext cx="8215370" cy="707886"/>
          </a:xfrm>
          <a:prstGeom prst="rect">
            <a:avLst/>
          </a:prstGeom>
          <a:noFill/>
        </p:spPr>
        <p:txBody>
          <a:bodyPr wrap="square" rtlCol="0">
            <a:spAutoFit/>
          </a:bodyPr>
          <a:lstStyle/>
          <a:p>
            <a:r>
              <a:rPr lang="en-US" altLang="zh-CN" sz="2000" dirty="0" smtClean="0">
                <a:latin typeface="Times New Roman" panose="02020603050405020304" pitchFamily="18" charset="0"/>
                <a:cs typeface="Times New Roman" panose="02020603050405020304" pitchFamily="18" charset="0"/>
              </a:rPr>
              <a:t>Since we adopt a stochastic gradient descent, we calculate the gradient when receiving the training example (</a:t>
            </a:r>
            <a:r>
              <a:rPr lang="en-US" altLang="zh-CN" sz="2000" b="1" dirty="0" err="1" smtClean="0">
                <a:latin typeface="Times New Roman" panose="02020603050405020304" pitchFamily="18" charset="0"/>
                <a:cs typeface="Times New Roman" panose="02020603050405020304" pitchFamily="18" charset="0"/>
              </a:rPr>
              <a:t>x</a:t>
            </a:r>
            <a:r>
              <a:rPr lang="en-US" altLang="zh-CN" sz="2000" i="1" baseline="-25000" dirty="0" err="1" smtClean="0">
                <a:latin typeface="Times New Roman" panose="02020603050405020304" pitchFamily="18" charset="0"/>
                <a:cs typeface="Times New Roman" panose="02020603050405020304" pitchFamily="18" charset="0"/>
              </a:rPr>
              <a:t>p</a:t>
            </a:r>
            <a:r>
              <a:rPr lang="en-US" altLang="zh-CN" sz="2000" dirty="0" smtClean="0">
                <a:latin typeface="Times New Roman" panose="02020603050405020304" pitchFamily="18" charset="0"/>
                <a:cs typeface="Times New Roman" panose="02020603050405020304" pitchFamily="18" charset="0"/>
              </a:rPr>
              <a:t>, </a:t>
            </a:r>
            <a:r>
              <a:rPr lang="en-US" altLang="zh-CN" sz="2000" b="1" dirty="0" err="1" smtClean="0">
                <a:latin typeface="Times New Roman" panose="02020603050405020304" pitchFamily="18" charset="0"/>
                <a:cs typeface="Times New Roman" panose="02020603050405020304" pitchFamily="18" charset="0"/>
              </a:rPr>
              <a:t>y</a:t>
            </a:r>
            <a:r>
              <a:rPr lang="en-US" altLang="zh-CN" sz="2000" i="1" baseline="-25000" dirty="0" err="1" smtClean="0">
                <a:latin typeface="Times New Roman" panose="02020603050405020304" pitchFamily="18" charset="0"/>
                <a:cs typeface="Times New Roman" panose="02020603050405020304" pitchFamily="18" charset="0"/>
              </a:rPr>
              <a:t>p</a:t>
            </a:r>
            <a:r>
              <a:rPr lang="en-US" altLang="zh-CN" sz="2000" dirty="0" smtClean="0">
                <a:latin typeface="Times New Roman" panose="02020603050405020304" pitchFamily="18" charset="0"/>
                <a:cs typeface="Times New Roman" panose="02020603050405020304" pitchFamily="18" charset="0"/>
              </a:rPr>
              <a:t>) as </a:t>
            </a:r>
            <a:endParaRPr lang="zh-CN" altLang="en-US" sz="2000" dirty="0">
              <a:latin typeface="Times New Roman" panose="02020603050405020304" pitchFamily="18" charset="0"/>
              <a:cs typeface="Times New Roman" panose="02020603050405020304" pitchFamily="18" charset="0"/>
            </a:endParaRPr>
          </a:p>
        </p:txBody>
      </p:sp>
      <p:grpSp>
        <p:nvGrpSpPr>
          <p:cNvPr id="12" name="组合 11"/>
          <p:cNvGrpSpPr/>
          <p:nvPr/>
        </p:nvGrpSpPr>
        <p:grpSpPr>
          <a:xfrm>
            <a:off x="892135" y="3982257"/>
            <a:ext cx="7000924" cy="608012"/>
            <a:chOff x="1000100" y="4357694"/>
            <a:chExt cx="7000924" cy="608012"/>
          </a:xfrm>
        </p:grpSpPr>
        <p:graphicFrame>
          <p:nvGraphicFramePr>
            <p:cNvPr id="8" name="Object 2"/>
            <p:cNvGraphicFramePr>
              <a:graphicFrameLocks noChangeAspect="1"/>
            </p:cNvGraphicFramePr>
            <p:nvPr/>
          </p:nvGraphicFramePr>
          <p:xfrm>
            <a:off x="1000100" y="4357694"/>
            <a:ext cx="4030662" cy="608012"/>
          </p:xfrm>
          <a:graphic>
            <a:graphicData uri="http://schemas.openxmlformats.org/presentationml/2006/ole">
              <mc:AlternateContent xmlns:mc="http://schemas.openxmlformats.org/markup-compatibility/2006">
                <mc:Choice xmlns:v="urn:schemas-microsoft-com:vml" Requires="v">
                  <p:oleObj spid="_x0000_s800991" name="Formula" r:id="rId6" imgW="2537640" imgH="382320" progId="Equation.Ribbit">
                    <p:embed/>
                  </p:oleObj>
                </mc:Choice>
                <mc:Fallback>
                  <p:oleObj name="Formula" r:id="rId6" imgW="2537640" imgH="382320" progId="Equation.Ribbit">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00100" y="4357694"/>
                          <a:ext cx="4030662" cy="6080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1" name="组合 10"/>
            <p:cNvGrpSpPr/>
            <p:nvPr/>
          </p:nvGrpSpPr>
          <p:grpSpPr>
            <a:xfrm>
              <a:off x="5072066" y="4457650"/>
              <a:ext cx="2928958" cy="400110"/>
              <a:chOff x="5572132" y="4429132"/>
              <a:chExt cx="2928958" cy="400110"/>
            </a:xfrm>
          </p:grpSpPr>
          <p:graphicFrame>
            <p:nvGraphicFramePr>
              <p:cNvPr id="381956" name="Object 2"/>
              <p:cNvGraphicFramePr>
                <a:graphicFrameLocks noChangeAspect="1"/>
              </p:cNvGraphicFramePr>
              <p:nvPr/>
            </p:nvGraphicFramePr>
            <p:xfrm>
              <a:off x="6715152" y="4484409"/>
              <a:ext cx="1785938" cy="296862"/>
            </p:xfrm>
            <a:graphic>
              <a:graphicData uri="http://schemas.openxmlformats.org/presentationml/2006/ole">
                <mc:AlternateContent xmlns:mc="http://schemas.openxmlformats.org/markup-compatibility/2006">
                  <mc:Choice xmlns:v="urn:schemas-microsoft-com:vml" Requires="v">
                    <p:oleObj spid="_x0000_s800992" name="Formula" r:id="rId8" imgW="1069560" imgH="177840" progId="Equation.Ribbit">
                      <p:embed/>
                    </p:oleObj>
                  </mc:Choice>
                  <mc:Fallback>
                    <p:oleObj name="Formula" r:id="rId8" imgW="1069560" imgH="177840" progId="Equation.Ribbit">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15152" y="4484409"/>
                            <a:ext cx="1785938" cy="296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extBox 9"/>
              <p:cNvSpPr txBox="1"/>
              <p:nvPr/>
            </p:nvSpPr>
            <p:spPr>
              <a:xfrm>
                <a:off x="5572132" y="4429132"/>
                <a:ext cx="1071570" cy="400110"/>
              </a:xfrm>
              <a:prstGeom prst="rect">
                <a:avLst/>
              </a:prstGeom>
              <a:noFill/>
            </p:spPr>
            <p:txBody>
              <a:bodyPr wrap="square" rtlCol="0">
                <a:spAutoFit/>
              </a:bodyPr>
              <a:lstStyle/>
              <a:p>
                <a:r>
                  <a:rPr lang="en-US" altLang="zh-CN" sz="2000" dirty="0" smtClean="0">
                    <a:latin typeface="Times New Roman" panose="02020603050405020304" pitchFamily="18" charset="0"/>
                    <a:cs typeface="Times New Roman" panose="02020603050405020304" pitchFamily="18" charset="0"/>
                  </a:rPr>
                  <a:t>,   where</a:t>
                </a:r>
                <a:endParaRPr lang="zh-CN" altLang="en-US" sz="2000" dirty="0">
                  <a:latin typeface="Times New Roman" panose="02020603050405020304" pitchFamily="18" charset="0"/>
                  <a:cs typeface="Times New Roman" panose="02020603050405020304" pitchFamily="18" charset="0"/>
                </a:endParaRPr>
              </a:p>
            </p:txBody>
          </p:sp>
        </p:grpSp>
      </p:grpSp>
      <p:grpSp>
        <p:nvGrpSpPr>
          <p:cNvPr id="15" name="组合 14"/>
          <p:cNvGrpSpPr/>
          <p:nvPr/>
        </p:nvGrpSpPr>
        <p:grpSpPr>
          <a:xfrm>
            <a:off x="571472" y="4643446"/>
            <a:ext cx="8215370" cy="1015663"/>
            <a:chOff x="571472" y="5572140"/>
            <a:chExt cx="8215370" cy="1015663"/>
          </a:xfrm>
        </p:grpSpPr>
        <p:sp>
          <p:nvSpPr>
            <p:cNvPr id="13" name="TextBox 12"/>
            <p:cNvSpPr txBox="1"/>
            <p:nvPr/>
          </p:nvSpPr>
          <p:spPr>
            <a:xfrm>
              <a:off x="571472" y="5572140"/>
              <a:ext cx="8215370" cy="1015663"/>
            </a:xfrm>
            <a:prstGeom prst="rect">
              <a:avLst/>
            </a:prstGeom>
            <a:noFill/>
          </p:spPr>
          <p:txBody>
            <a:bodyPr wrap="square" rtlCol="0">
              <a:spAutoFit/>
            </a:bodyPr>
            <a:lstStyle/>
            <a:p>
              <a:pPr>
                <a:lnSpc>
                  <a:spcPct val="150000"/>
                </a:lnSpc>
              </a:pPr>
              <a:r>
                <a:rPr lang="en-US" altLang="zh-CN" sz="2000" dirty="0" smtClean="0">
                  <a:latin typeface="Times New Roman" panose="02020603050405020304" pitchFamily="18" charset="0"/>
                  <a:cs typeface="Times New Roman" panose="02020603050405020304" pitchFamily="18" charset="0"/>
                </a:rPr>
                <a:t>Then ,we derive the corresponding               for different type of units in the network , such that the update rule can be </a:t>
              </a:r>
              <a:endParaRPr lang="zh-CN" altLang="en-US" sz="2000" dirty="0">
                <a:latin typeface="Times New Roman" panose="02020603050405020304" pitchFamily="18" charset="0"/>
                <a:cs typeface="Times New Roman" panose="02020603050405020304" pitchFamily="18" charset="0"/>
              </a:endParaRPr>
            </a:p>
          </p:txBody>
        </p:sp>
        <p:graphicFrame>
          <p:nvGraphicFramePr>
            <p:cNvPr id="14" name="Object 2"/>
            <p:cNvGraphicFramePr>
              <a:graphicFrameLocks noChangeAspect="1"/>
            </p:cNvGraphicFramePr>
            <p:nvPr/>
          </p:nvGraphicFramePr>
          <p:xfrm>
            <a:off x="4357686" y="5678494"/>
            <a:ext cx="630321" cy="465150"/>
          </p:xfrm>
          <a:graphic>
            <a:graphicData uri="http://schemas.openxmlformats.org/presentationml/2006/ole">
              <mc:AlternateContent xmlns:mc="http://schemas.openxmlformats.org/markup-compatibility/2006">
                <mc:Choice xmlns:v="urn:schemas-microsoft-com:vml" Requires="v">
                  <p:oleObj spid="_x0000_s800993" name="Formula" r:id="rId10" imgW="518400" imgH="382320" progId="Equation.Ribbit">
                    <p:embed/>
                  </p:oleObj>
                </mc:Choice>
                <mc:Fallback>
                  <p:oleObj name="Formula" r:id="rId10" imgW="518400" imgH="382320" progId="Equation.Ribbit">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357686" y="5678494"/>
                          <a:ext cx="630321" cy="465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aphicFrame>
        <p:nvGraphicFramePr>
          <p:cNvPr id="381958" name="Object 6"/>
          <p:cNvGraphicFramePr>
            <a:graphicFrameLocks noChangeAspect="1"/>
          </p:cNvGraphicFramePr>
          <p:nvPr>
            <p:extLst>
              <p:ext uri="{D42A27DB-BD31-4B8C-83A1-F6EECF244321}">
                <p14:modId xmlns:p14="http://schemas.microsoft.com/office/powerpoint/2010/main" val="273393358"/>
              </p:ext>
            </p:extLst>
          </p:nvPr>
        </p:nvGraphicFramePr>
        <p:xfrm>
          <a:off x="2357422" y="5715016"/>
          <a:ext cx="4070350" cy="420688"/>
        </p:xfrm>
        <a:graphic>
          <a:graphicData uri="http://schemas.openxmlformats.org/presentationml/2006/ole">
            <mc:AlternateContent xmlns:mc="http://schemas.openxmlformats.org/markup-compatibility/2006">
              <mc:Choice xmlns:v="urn:schemas-microsoft-com:vml" Requires="v">
                <p:oleObj spid="_x0000_s800994" name="Formula" r:id="rId12" imgW="2436120" imgH="251640" progId="Equation.Ribbit">
                  <p:embed/>
                </p:oleObj>
              </mc:Choice>
              <mc:Fallback>
                <p:oleObj name="Formula" r:id="rId12" imgW="2436120" imgH="251640" progId="Equation.Ribbit">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357422" y="5715016"/>
                        <a:ext cx="4070350" cy="420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标题 1"/>
          <p:cNvSpPr txBox="1">
            <a:spLocks/>
          </p:cNvSpPr>
          <p:nvPr/>
        </p:nvSpPr>
        <p:spPr bwMode="auto">
          <a:xfrm>
            <a:off x="250824" y="260350"/>
            <a:ext cx="8536017"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accent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eaLnBrk="1" hangingPunct="1"/>
            <a:r>
              <a:rPr lang="zh-CN" altLang="en-US" dirty="0"/>
              <a:t>神经</a:t>
            </a:r>
            <a:r>
              <a:rPr lang="zh-CN" altLang="en-US" dirty="0" smtClean="0"/>
              <a:t>学习</a:t>
            </a:r>
            <a:r>
              <a:rPr lang="en-US" altLang="zh-CN" dirty="0" smtClean="0"/>
              <a:t>--</a:t>
            </a:r>
            <a:r>
              <a:rPr kumimoji="0" lang="en-US" altLang="zh-CN" kern="0" dirty="0" smtClean="0"/>
              <a:t>BP</a:t>
            </a:r>
            <a:r>
              <a:rPr kumimoji="0" lang="zh-CN" altLang="en-US" kern="0" dirty="0" smtClean="0"/>
              <a:t>算法推导</a:t>
            </a:r>
            <a:endParaRPr kumimoji="0" lang="zh-CN" altLang="en-US" sz="2400" kern="0" dirty="0"/>
          </a:p>
        </p:txBody>
      </p:sp>
    </p:spTree>
    <p:extLst>
      <p:ext uri="{BB962C8B-B14F-4D97-AF65-F5344CB8AC3E}">
        <p14:creationId xmlns:p14="http://schemas.microsoft.com/office/powerpoint/2010/main" val="213770417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24651" y="1390657"/>
            <a:ext cx="8229600" cy="4525963"/>
          </a:xfrm>
        </p:spPr>
        <p:txBody>
          <a:bodyPr/>
          <a:lstStyle/>
          <a:p>
            <a:r>
              <a:rPr lang="en-US" altLang="zh-CN" sz="2000" dirty="0" smtClean="0">
                <a:solidFill>
                  <a:srgbClr val="002EF0"/>
                </a:solidFill>
                <a:latin typeface="Times New Roman" panose="02020603050405020304" pitchFamily="18" charset="0"/>
                <a:cs typeface="Times New Roman" panose="02020603050405020304" pitchFamily="18" charset="0"/>
              </a:rPr>
              <a:t>For the weights associated to output unit</a:t>
            </a:r>
            <a:endParaRPr lang="zh-CN" altLang="en-US" sz="2000" dirty="0">
              <a:solidFill>
                <a:srgbClr val="002EF0"/>
              </a:solidFill>
              <a:latin typeface="Times New Roman" panose="02020603050405020304" pitchFamily="18" charset="0"/>
              <a:cs typeface="Times New Roman" panose="02020603050405020304" pitchFamily="18" charset="0"/>
            </a:endParaRPr>
          </a:p>
        </p:txBody>
      </p:sp>
      <p:graphicFrame>
        <p:nvGraphicFramePr>
          <p:cNvPr id="6" name="Object 2"/>
          <p:cNvGraphicFramePr>
            <a:graphicFrameLocks noChangeAspect="1"/>
          </p:cNvGraphicFramePr>
          <p:nvPr>
            <p:extLst>
              <p:ext uri="{D42A27DB-BD31-4B8C-83A1-F6EECF244321}">
                <p14:modId xmlns:p14="http://schemas.microsoft.com/office/powerpoint/2010/main" val="3653456908"/>
              </p:ext>
            </p:extLst>
          </p:nvPr>
        </p:nvGraphicFramePr>
        <p:xfrm>
          <a:off x="928662" y="2428868"/>
          <a:ext cx="2587625" cy="608012"/>
        </p:xfrm>
        <a:graphic>
          <a:graphicData uri="http://schemas.openxmlformats.org/presentationml/2006/ole">
            <mc:AlternateContent xmlns:mc="http://schemas.openxmlformats.org/markup-compatibility/2006">
              <mc:Choice xmlns:v="urn:schemas-microsoft-com:vml" Requires="v">
                <p:oleObj spid="_x0000_s802014" name="Formula" r:id="rId4" imgW="1630800" imgH="382320" progId="Equation.Ribbit">
                  <p:embed/>
                </p:oleObj>
              </mc:Choice>
              <mc:Fallback>
                <p:oleObj name="Formula" r:id="rId4" imgW="1630800" imgH="382320" progId="Equation.Ribbit">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8662" y="2428868"/>
                        <a:ext cx="2587625" cy="6080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extBox 9"/>
          <p:cNvSpPr txBox="1"/>
          <p:nvPr/>
        </p:nvSpPr>
        <p:spPr>
          <a:xfrm>
            <a:off x="571472" y="1785926"/>
            <a:ext cx="8215370" cy="400110"/>
          </a:xfrm>
          <a:prstGeom prst="rect">
            <a:avLst/>
          </a:prstGeom>
          <a:noFill/>
        </p:spPr>
        <p:txBody>
          <a:bodyPr wrap="square" rtlCol="0">
            <a:spAutoFit/>
          </a:bodyPr>
          <a:lstStyle/>
          <a:p>
            <a:r>
              <a:rPr lang="en-US" altLang="zh-CN" sz="2000" dirty="0" smtClean="0">
                <a:latin typeface="Times New Roman" panose="02020603050405020304" pitchFamily="18" charset="0"/>
                <a:cs typeface="Times New Roman" panose="02020603050405020304" pitchFamily="18" charset="0"/>
              </a:rPr>
              <a:t>By using chain rule, we get </a:t>
            </a:r>
            <a:endParaRPr lang="zh-CN" altLang="en-US" sz="2000" dirty="0">
              <a:latin typeface="Times New Roman" panose="02020603050405020304" pitchFamily="18" charset="0"/>
              <a:cs typeface="Times New Roman" panose="02020603050405020304" pitchFamily="18" charset="0"/>
            </a:endParaRPr>
          </a:p>
        </p:txBody>
      </p:sp>
      <p:sp>
        <p:nvSpPr>
          <p:cNvPr id="11" name="TextBox 10"/>
          <p:cNvSpPr txBox="1"/>
          <p:nvPr/>
        </p:nvSpPr>
        <p:spPr>
          <a:xfrm>
            <a:off x="571472" y="3286124"/>
            <a:ext cx="8215370" cy="400110"/>
          </a:xfrm>
          <a:prstGeom prst="rect">
            <a:avLst/>
          </a:prstGeom>
          <a:noFill/>
        </p:spPr>
        <p:txBody>
          <a:bodyPr wrap="square" rtlCol="0">
            <a:spAutoFit/>
          </a:bodyPr>
          <a:lstStyle/>
          <a:p>
            <a:r>
              <a:rPr lang="en-US" altLang="zh-CN" sz="2000" dirty="0" smtClean="0">
                <a:latin typeface="Times New Roman" panose="02020603050405020304" pitchFamily="18" charset="0"/>
                <a:cs typeface="Times New Roman" panose="02020603050405020304" pitchFamily="18" charset="0"/>
              </a:rPr>
              <a:t>Plugging </a:t>
            </a:r>
            <a:r>
              <a:rPr lang="en-US" altLang="zh-CN" sz="2000" i="1" dirty="0" err="1" smtClean="0">
                <a:latin typeface="Times New Roman" panose="02020603050405020304" pitchFamily="18" charset="0"/>
                <a:cs typeface="Times New Roman" panose="02020603050405020304" pitchFamily="18" charset="0"/>
              </a:rPr>
              <a:t>o</a:t>
            </a:r>
            <a:r>
              <a:rPr lang="en-US" altLang="zh-CN" sz="2000" i="1" baseline="-25000" dirty="0" err="1" smtClean="0">
                <a:latin typeface="Times New Roman" panose="02020603050405020304" pitchFamily="18" charset="0"/>
                <a:cs typeface="Times New Roman" panose="02020603050405020304" pitchFamily="18" charset="0"/>
              </a:rPr>
              <a:t>j</a:t>
            </a:r>
            <a:r>
              <a:rPr lang="en-US" altLang="zh-CN" sz="2000" dirty="0" smtClean="0">
                <a:latin typeface="Times New Roman" panose="02020603050405020304" pitchFamily="18" charset="0"/>
                <a:cs typeface="Times New Roman" panose="02020603050405020304" pitchFamily="18" charset="0"/>
              </a:rPr>
              <a:t> yields</a:t>
            </a:r>
            <a:endParaRPr lang="zh-CN" altLang="en-US" sz="2000" dirty="0">
              <a:latin typeface="Times New Roman" panose="02020603050405020304" pitchFamily="18" charset="0"/>
              <a:cs typeface="Times New Roman" panose="02020603050405020304" pitchFamily="18" charset="0"/>
            </a:endParaRPr>
          </a:p>
        </p:txBody>
      </p:sp>
      <p:graphicFrame>
        <p:nvGraphicFramePr>
          <p:cNvPr id="12" name="Object 2"/>
          <p:cNvGraphicFramePr>
            <a:graphicFrameLocks noChangeAspect="1"/>
          </p:cNvGraphicFramePr>
          <p:nvPr>
            <p:extLst>
              <p:ext uri="{D42A27DB-BD31-4B8C-83A1-F6EECF244321}">
                <p14:modId xmlns:p14="http://schemas.microsoft.com/office/powerpoint/2010/main" val="2836077417"/>
              </p:ext>
            </p:extLst>
          </p:nvPr>
        </p:nvGraphicFramePr>
        <p:xfrm>
          <a:off x="4937125" y="2433638"/>
          <a:ext cx="1625600" cy="574675"/>
        </p:xfrm>
        <a:graphic>
          <a:graphicData uri="http://schemas.openxmlformats.org/presentationml/2006/ole">
            <mc:AlternateContent xmlns:mc="http://schemas.openxmlformats.org/markup-compatibility/2006">
              <mc:Choice xmlns:v="urn:schemas-microsoft-com:vml" Requires="v">
                <p:oleObj spid="_x0000_s802015" name="Formula" r:id="rId6" imgW="973080" imgH="344520" progId="Equation.Ribbit">
                  <p:embed/>
                </p:oleObj>
              </mc:Choice>
              <mc:Fallback>
                <p:oleObj name="Formula" r:id="rId6" imgW="973080" imgH="344520" progId="Equation.Ribbit">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37125" y="2433638"/>
                        <a:ext cx="1625600" cy="574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TextBox 12"/>
          <p:cNvSpPr txBox="1"/>
          <p:nvPr/>
        </p:nvSpPr>
        <p:spPr>
          <a:xfrm>
            <a:off x="3714732" y="2516467"/>
            <a:ext cx="1071570" cy="400110"/>
          </a:xfrm>
          <a:prstGeom prst="rect">
            <a:avLst/>
          </a:prstGeom>
          <a:noFill/>
        </p:spPr>
        <p:txBody>
          <a:bodyPr wrap="square" rtlCol="0">
            <a:spAutoFit/>
          </a:bodyPr>
          <a:lstStyle/>
          <a:p>
            <a:r>
              <a:rPr lang="en-US" altLang="zh-CN" sz="2000" dirty="0" smtClean="0">
                <a:latin typeface="Times New Roman" panose="02020603050405020304" pitchFamily="18" charset="0"/>
                <a:cs typeface="Times New Roman" panose="02020603050405020304" pitchFamily="18" charset="0"/>
              </a:rPr>
              <a:t>,   where</a:t>
            </a:r>
            <a:endParaRPr lang="zh-CN" altLang="en-US" sz="2000" dirty="0">
              <a:latin typeface="Times New Roman" panose="02020603050405020304" pitchFamily="18" charset="0"/>
              <a:cs typeface="Times New Roman" panose="02020603050405020304" pitchFamily="18" charset="0"/>
            </a:endParaRPr>
          </a:p>
        </p:txBody>
      </p:sp>
      <p:graphicFrame>
        <p:nvGraphicFramePr>
          <p:cNvPr id="14" name="Object 2"/>
          <p:cNvGraphicFramePr>
            <a:graphicFrameLocks noChangeAspect="1"/>
          </p:cNvGraphicFramePr>
          <p:nvPr>
            <p:extLst>
              <p:ext uri="{D42A27DB-BD31-4B8C-83A1-F6EECF244321}">
                <p14:modId xmlns:p14="http://schemas.microsoft.com/office/powerpoint/2010/main" val="2823705302"/>
              </p:ext>
            </p:extLst>
          </p:nvPr>
        </p:nvGraphicFramePr>
        <p:xfrm>
          <a:off x="1177945" y="3786190"/>
          <a:ext cx="6323013" cy="608013"/>
        </p:xfrm>
        <a:graphic>
          <a:graphicData uri="http://schemas.openxmlformats.org/presentationml/2006/ole">
            <mc:AlternateContent xmlns:mc="http://schemas.openxmlformats.org/markup-compatibility/2006">
              <mc:Choice xmlns:v="urn:schemas-microsoft-com:vml" Requires="v">
                <p:oleObj spid="_x0000_s802016" name="Formula" r:id="rId8" imgW="3984120" imgH="382320" progId="Equation.Ribbit">
                  <p:embed/>
                </p:oleObj>
              </mc:Choice>
              <mc:Fallback>
                <p:oleObj name="Formula" r:id="rId8" imgW="3984120" imgH="382320" progId="Equation.Ribbit">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77945" y="3786190"/>
                        <a:ext cx="6323013" cy="608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2"/>
          <p:cNvGraphicFramePr>
            <a:graphicFrameLocks noChangeAspect="1"/>
          </p:cNvGraphicFramePr>
          <p:nvPr>
            <p:extLst>
              <p:ext uri="{D42A27DB-BD31-4B8C-83A1-F6EECF244321}">
                <p14:modId xmlns:p14="http://schemas.microsoft.com/office/powerpoint/2010/main" val="1458002809"/>
              </p:ext>
            </p:extLst>
          </p:nvPr>
        </p:nvGraphicFramePr>
        <p:xfrm>
          <a:off x="928662" y="4643446"/>
          <a:ext cx="1901825" cy="600075"/>
        </p:xfrm>
        <a:graphic>
          <a:graphicData uri="http://schemas.openxmlformats.org/presentationml/2006/ole">
            <mc:AlternateContent xmlns:mc="http://schemas.openxmlformats.org/markup-compatibility/2006">
              <mc:Choice xmlns:v="urn:schemas-microsoft-com:vml" Requires="v">
                <p:oleObj spid="_x0000_s802017" name="Formula" r:id="rId10" imgW="1199160" imgH="377280" progId="Equation.Ribbit">
                  <p:embed/>
                </p:oleObj>
              </mc:Choice>
              <mc:Fallback>
                <p:oleObj name="Formula" r:id="rId10" imgW="1199160" imgH="377280" progId="Equation.Ribbit">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28662" y="4643446"/>
                        <a:ext cx="1901825" cy="600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TextBox 15"/>
          <p:cNvSpPr txBox="1"/>
          <p:nvPr/>
        </p:nvSpPr>
        <p:spPr>
          <a:xfrm>
            <a:off x="714348" y="5643578"/>
            <a:ext cx="1357322" cy="400110"/>
          </a:xfrm>
          <a:prstGeom prst="rect">
            <a:avLst/>
          </a:prstGeom>
          <a:noFill/>
        </p:spPr>
        <p:txBody>
          <a:bodyPr wrap="square" rtlCol="0">
            <a:spAutoFit/>
          </a:bodyPr>
          <a:lstStyle/>
          <a:p>
            <a:r>
              <a:rPr lang="en-US" altLang="zh-CN" sz="2000" dirty="0" smtClean="0">
                <a:latin typeface="Times New Roman" panose="02020603050405020304" pitchFamily="18" charset="0"/>
                <a:cs typeface="Times New Roman" panose="02020603050405020304" pitchFamily="18" charset="0"/>
              </a:rPr>
              <a:t>Thus,</a:t>
            </a:r>
            <a:endParaRPr lang="zh-CN" altLang="en-US" sz="2000" dirty="0">
              <a:latin typeface="Times New Roman" panose="02020603050405020304" pitchFamily="18" charset="0"/>
              <a:cs typeface="Times New Roman" panose="02020603050405020304" pitchFamily="18" charset="0"/>
            </a:endParaRPr>
          </a:p>
        </p:txBody>
      </p:sp>
      <p:sp>
        <p:nvSpPr>
          <p:cNvPr id="18" name="标题 1"/>
          <p:cNvSpPr txBox="1">
            <a:spLocks/>
          </p:cNvSpPr>
          <p:nvPr/>
        </p:nvSpPr>
        <p:spPr bwMode="auto">
          <a:xfrm>
            <a:off x="250824" y="260350"/>
            <a:ext cx="8536017"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accent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eaLnBrk="1" hangingPunct="1"/>
            <a:r>
              <a:rPr lang="zh-CN" altLang="en-US" dirty="0"/>
              <a:t>神经</a:t>
            </a:r>
            <a:r>
              <a:rPr lang="zh-CN" altLang="en-US" dirty="0" smtClean="0"/>
              <a:t>学习</a:t>
            </a:r>
            <a:r>
              <a:rPr lang="en-US" altLang="zh-CN" dirty="0" smtClean="0"/>
              <a:t>--</a:t>
            </a:r>
            <a:r>
              <a:rPr kumimoji="0" lang="en-US" altLang="zh-CN" kern="0" dirty="0" smtClean="0"/>
              <a:t>BP</a:t>
            </a:r>
            <a:r>
              <a:rPr kumimoji="0" lang="zh-CN" altLang="en-US" kern="0" dirty="0" smtClean="0"/>
              <a:t>算法推导</a:t>
            </a:r>
            <a:endParaRPr kumimoji="0" lang="zh-CN" altLang="en-US" sz="2400" kern="0" dirty="0"/>
          </a:p>
        </p:txBody>
      </p:sp>
      <p:grpSp>
        <p:nvGrpSpPr>
          <p:cNvPr id="4" name="组 3"/>
          <p:cNvGrpSpPr/>
          <p:nvPr/>
        </p:nvGrpSpPr>
        <p:grpSpPr>
          <a:xfrm>
            <a:off x="1785918" y="5517232"/>
            <a:ext cx="4082226" cy="662921"/>
            <a:chOff x="1785918" y="5517232"/>
            <a:chExt cx="4082226" cy="662921"/>
          </a:xfrm>
        </p:grpSpPr>
        <p:graphicFrame>
          <p:nvGraphicFramePr>
            <p:cNvPr id="17" name="Object 2"/>
            <p:cNvGraphicFramePr>
              <a:graphicFrameLocks noChangeAspect="1"/>
            </p:cNvGraphicFramePr>
            <p:nvPr>
              <p:extLst>
                <p:ext uri="{D42A27DB-BD31-4B8C-83A1-F6EECF244321}">
                  <p14:modId xmlns:p14="http://schemas.microsoft.com/office/powerpoint/2010/main" val="313868463"/>
                </p:ext>
              </p:extLst>
            </p:nvPr>
          </p:nvGraphicFramePr>
          <p:xfrm>
            <a:off x="1785918" y="5572140"/>
            <a:ext cx="3927475" cy="608013"/>
          </p:xfrm>
          <a:graphic>
            <a:graphicData uri="http://schemas.openxmlformats.org/presentationml/2006/ole">
              <mc:AlternateContent xmlns:mc="http://schemas.openxmlformats.org/markup-compatibility/2006">
                <mc:Choice xmlns:v="urn:schemas-microsoft-com:vml" Requires="v">
                  <p:oleObj spid="_x0000_s802018" name="Formula" r:id="rId12" imgW="2474280" imgH="382320" progId="Equation.Ribbit">
                    <p:embed/>
                  </p:oleObj>
                </mc:Choice>
                <mc:Fallback>
                  <p:oleObj name="Formula" r:id="rId12" imgW="2474280" imgH="382320" progId="Equation.Ribbit">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785918" y="5572140"/>
                          <a:ext cx="3927475" cy="608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矩形 1"/>
            <p:cNvSpPr/>
            <p:nvPr/>
          </p:nvSpPr>
          <p:spPr bwMode="auto">
            <a:xfrm>
              <a:off x="5076056" y="5517232"/>
              <a:ext cx="792088" cy="648072"/>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30000"/>
                </a:spcBef>
                <a:spcAft>
                  <a:spcPct val="0"/>
                </a:spcAft>
                <a:buClrTx/>
                <a:buSzTx/>
                <a:buFontTx/>
                <a:buNone/>
                <a:tabLst/>
              </a:pPr>
              <a:endParaRPr kumimoji="1" lang="zh-CN" altLang="en-US" sz="1800" b="0" i="0" u="none" strike="noStrike" cap="none" normalizeH="0" baseline="0" smtClean="0">
                <a:ln>
                  <a:noFill/>
                </a:ln>
                <a:solidFill>
                  <a:schemeClr val="tx1"/>
                </a:solidFill>
                <a:effectLst/>
                <a:latin typeface="Arial" charset="0"/>
                <a:ea typeface="PMingLiU" pitchFamily="18" charset="-120"/>
              </a:endParaRPr>
            </a:p>
          </p:txBody>
        </p:sp>
      </p:grpSp>
    </p:spTree>
    <p:extLst>
      <p:ext uri="{BB962C8B-B14F-4D97-AF65-F5344CB8AC3E}">
        <p14:creationId xmlns:p14="http://schemas.microsoft.com/office/powerpoint/2010/main" val="66664949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07504" y="1394929"/>
            <a:ext cx="8229600" cy="4525963"/>
          </a:xfrm>
        </p:spPr>
        <p:txBody>
          <a:bodyPr/>
          <a:lstStyle/>
          <a:p>
            <a:r>
              <a:rPr lang="en-US" altLang="zh-CN" sz="2000" dirty="0" smtClean="0">
                <a:solidFill>
                  <a:srgbClr val="002EF0"/>
                </a:solidFill>
                <a:latin typeface="Times New Roman" panose="02020603050405020304" pitchFamily="18" charset="0"/>
                <a:cs typeface="Times New Roman" panose="02020603050405020304" pitchFamily="18" charset="0"/>
              </a:rPr>
              <a:t>For the weights associated to hidden unit</a:t>
            </a:r>
            <a:endParaRPr lang="zh-CN" altLang="en-US" sz="2000" dirty="0">
              <a:solidFill>
                <a:srgbClr val="002EF0"/>
              </a:solidFill>
              <a:latin typeface="Times New Roman" panose="02020603050405020304" pitchFamily="18" charset="0"/>
              <a:cs typeface="Times New Roman" panose="02020603050405020304" pitchFamily="18" charset="0"/>
            </a:endParaRPr>
          </a:p>
        </p:txBody>
      </p:sp>
      <p:sp>
        <p:nvSpPr>
          <p:cNvPr id="4" name="标题 1"/>
          <p:cNvSpPr>
            <a:spLocks noGrp="1"/>
          </p:cNvSpPr>
          <p:nvPr>
            <p:ph type="title"/>
          </p:nvPr>
        </p:nvSpPr>
        <p:spPr>
          <a:xfrm>
            <a:off x="250824" y="260350"/>
            <a:ext cx="8536017" cy="730250"/>
          </a:xfrm>
        </p:spPr>
        <p:txBody>
          <a:bodyPr/>
          <a:lstStyle/>
          <a:p>
            <a:r>
              <a:rPr lang="zh-CN" altLang="en-US" dirty="0"/>
              <a:t>神经</a:t>
            </a:r>
            <a:r>
              <a:rPr lang="zh-CN" altLang="en-US" dirty="0" smtClean="0"/>
              <a:t>学习</a:t>
            </a:r>
            <a:r>
              <a:rPr lang="en-US" altLang="zh-CN" dirty="0" smtClean="0"/>
              <a:t>--BP</a:t>
            </a:r>
            <a:r>
              <a:rPr lang="zh-CN" altLang="en-US" dirty="0" smtClean="0"/>
              <a:t>算法推导</a:t>
            </a:r>
            <a:endParaRPr lang="zh-CN" altLang="en-US" sz="2400" dirty="0"/>
          </a:p>
        </p:txBody>
      </p:sp>
      <p:graphicFrame>
        <p:nvGraphicFramePr>
          <p:cNvPr id="6" name="Object 2"/>
          <p:cNvGraphicFramePr>
            <a:graphicFrameLocks noChangeAspect="1"/>
          </p:cNvGraphicFramePr>
          <p:nvPr>
            <p:extLst>
              <p:ext uri="{D42A27DB-BD31-4B8C-83A1-F6EECF244321}">
                <p14:modId xmlns:p14="http://schemas.microsoft.com/office/powerpoint/2010/main" val="261044227"/>
              </p:ext>
            </p:extLst>
          </p:nvPr>
        </p:nvGraphicFramePr>
        <p:xfrm>
          <a:off x="815975" y="2500313"/>
          <a:ext cx="7035800" cy="709612"/>
        </p:xfrm>
        <a:graphic>
          <a:graphicData uri="http://schemas.openxmlformats.org/presentationml/2006/ole">
            <mc:AlternateContent xmlns:mc="http://schemas.openxmlformats.org/markup-compatibility/2006">
              <mc:Choice xmlns:v="urn:schemas-microsoft-com:vml" Requires="v">
                <p:oleObj spid="_x0000_s802997" name="Formula" r:id="rId4" imgW="4432320" imgH="446040" progId="Equation.Ribbit">
                  <p:embed/>
                </p:oleObj>
              </mc:Choice>
              <mc:Fallback>
                <p:oleObj name="Formula" r:id="rId4" imgW="4432320" imgH="446040" progId="Equation.Ribbit">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5975" y="2500313"/>
                        <a:ext cx="7035800" cy="709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extBox 9"/>
          <p:cNvSpPr txBox="1"/>
          <p:nvPr/>
        </p:nvSpPr>
        <p:spPr>
          <a:xfrm>
            <a:off x="571472" y="1785926"/>
            <a:ext cx="8215370" cy="400110"/>
          </a:xfrm>
          <a:prstGeom prst="rect">
            <a:avLst/>
          </a:prstGeom>
          <a:noFill/>
        </p:spPr>
        <p:txBody>
          <a:bodyPr wrap="square" rtlCol="0">
            <a:spAutoFit/>
          </a:bodyPr>
          <a:lstStyle/>
          <a:p>
            <a:r>
              <a:rPr lang="en-US" altLang="zh-CN" sz="2000" dirty="0" smtClean="0">
                <a:latin typeface="Times New Roman" panose="02020603050405020304" pitchFamily="18" charset="0"/>
                <a:cs typeface="Times New Roman" panose="02020603050405020304" pitchFamily="18" charset="0"/>
              </a:rPr>
              <a:t>By using chain rule, we get </a:t>
            </a:r>
            <a:endParaRPr lang="zh-CN" altLang="en-US" sz="2000" dirty="0">
              <a:latin typeface="Times New Roman" panose="02020603050405020304" pitchFamily="18" charset="0"/>
              <a:cs typeface="Times New Roman" panose="02020603050405020304" pitchFamily="18" charset="0"/>
            </a:endParaRPr>
          </a:p>
        </p:txBody>
      </p:sp>
      <p:grpSp>
        <p:nvGrpSpPr>
          <p:cNvPr id="19" name="组合 18"/>
          <p:cNvGrpSpPr/>
          <p:nvPr/>
        </p:nvGrpSpPr>
        <p:grpSpPr>
          <a:xfrm>
            <a:off x="785786" y="4357694"/>
            <a:ext cx="7072362" cy="1138773"/>
            <a:chOff x="1357290" y="4714884"/>
            <a:chExt cx="7072362" cy="1138773"/>
          </a:xfrm>
        </p:grpSpPr>
        <p:sp>
          <p:nvSpPr>
            <p:cNvPr id="13" name="TextBox 12"/>
            <p:cNvSpPr txBox="1"/>
            <p:nvPr/>
          </p:nvSpPr>
          <p:spPr>
            <a:xfrm>
              <a:off x="1357290" y="4714884"/>
              <a:ext cx="7072362" cy="1138773"/>
            </a:xfrm>
            <a:prstGeom prst="rect">
              <a:avLst/>
            </a:prstGeom>
            <a:noFill/>
          </p:spPr>
          <p:txBody>
            <a:bodyPr wrap="square" rtlCol="0">
              <a:spAutoFit/>
            </a:bodyPr>
            <a:lstStyle/>
            <a:p>
              <a:pPr>
                <a:lnSpc>
                  <a:spcPct val="170000"/>
                </a:lnSpc>
              </a:pPr>
              <a:r>
                <a:rPr lang="en-US" altLang="zh-CN" sz="2000" dirty="0" smtClean="0">
                  <a:latin typeface="Times New Roman" panose="02020603050405020304" pitchFamily="18" charset="0"/>
                  <a:cs typeface="Times New Roman" panose="02020603050405020304" pitchFamily="18" charset="0"/>
                </a:rPr>
                <a:t>where                                 and </a:t>
              </a:r>
              <a:r>
                <a:rPr lang="en-US" altLang="zh-CN" sz="2000" i="1" dirty="0" err="1" smtClean="0">
                  <a:latin typeface="Times New Roman" panose="02020603050405020304" pitchFamily="18" charset="0"/>
                  <a:cs typeface="Times New Roman" panose="02020603050405020304" pitchFamily="18" charset="0"/>
                </a:rPr>
                <a:t>Nextlayer</a:t>
              </a:r>
              <a:r>
                <a:rPr lang="en-US" altLang="zh-CN" sz="2000" i="1" dirty="0" smtClean="0">
                  <a:latin typeface="Times New Roman" panose="02020603050405020304" pitchFamily="18" charset="0"/>
                  <a:cs typeface="Times New Roman" panose="02020603050405020304" pitchFamily="18" charset="0"/>
                </a:rPr>
                <a:t>(j)</a:t>
              </a:r>
              <a:r>
                <a:rPr lang="en-US" altLang="zh-CN" sz="2000" dirty="0" smtClean="0">
                  <a:latin typeface="Times New Roman" panose="02020603050405020304" pitchFamily="18" charset="0"/>
                  <a:cs typeface="Times New Roman" panose="02020603050405020304" pitchFamily="18" charset="0"/>
                </a:rPr>
                <a:t> is a set of unit whose immediate input is </a:t>
              </a:r>
              <a:r>
                <a:rPr lang="en-US" altLang="zh-CN" sz="2000" i="1" dirty="0" smtClean="0">
                  <a:latin typeface="Times New Roman" panose="02020603050405020304" pitchFamily="18" charset="0"/>
                  <a:cs typeface="Times New Roman" panose="02020603050405020304" pitchFamily="18" charset="0"/>
                </a:rPr>
                <a:t>j</a:t>
              </a:r>
              <a:endParaRPr lang="zh-CN" altLang="en-US" sz="2000" i="1" dirty="0">
                <a:latin typeface="Times New Roman" panose="02020603050405020304" pitchFamily="18" charset="0"/>
                <a:cs typeface="Times New Roman" panose="02020603050405020304" pitchFamily="18" charset="0"/>
              </a:endParaRPr>
            </a:p>
          </p:txBody>
        </p:sp>
        <p:graphicFrame>
          <p:nvGraphicFramePr>
            <p:cNvPr id="12" name="Object 2"/>
            <p:cNvGraphicFramePr>
              <a:graphicFrameLocks noChangeAspect="1"/>
            </p:cNvGraphicFramePr>
            <p:nvPr/>
          </p:nvGraphicFramePr>
          <p:xfrm>
            <a:off x="2357422" y="4748784"/>
            <a:ext cx="1625600" cy="574675"/>
          </p:xfrm>
          <a:graphic>
            <a:graphicData uri="http://schemas.openxmlformats.org/presentationml/2006/ole">
              <mc:AlternateContent xmlns:mc="http://schemas.openxmlformats.org/markup-compatibility/2006">
                <mc:Choice xmlns:v="urn:schemas-microsoft-com:vml" Requires="v">
                  <p:oleObj spid="_x0000_s802998" name="Formula" r:id="rId6" imgW="973080" imgH="344520" progId="Equation.Ribbit">
                    <p:embed/>
                  </p:oleObj>
                </mc:Choice>
                <mc:Fallback>
                  <p:oleObj name="Formula" r:id="rId6" imgW="973080" imgH="344520" progId="Equation.Ribbit">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57422" y="4748784"/>
                          <a:ext cx="1625600" cy="574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16" name="TextBox 15"/>
          <p:cNvSpPr txBox="1"/>
          <p:nvPr/>
        </p:nvSpPr>
        <p:spPr>
          <a:xfrm>
            <a:off x="571472" y="5715016"/>
            <a:ext cx="1000132" cy="400110"/>
          </a:xfrm>
          <a:prstGeom prst="rect">
            <a:avLst/>
          </a:prstGeom>
          <a:noFill/>
        </p:spPr>
        <p:txBody>
          <a:bodyPr wrap="square" rtlCol="0">
            <a:spAutoFit/>
          </a:bodyPr>
          <a:lstStyle/>
          <a:p>
            <a:r>
              <a:rPr lang="en-US" altLang="zh-CN" sz="2000" dirty="0" smtClean="0">
                <a:latin typeface="Times New Roman" panose="02020603050405020304" pitchFamily="18" charset="0"/>
                <a:cs typeface="Times New Roman" panose="02020603050405020304" pitchFamily="18" charset="0"/>
              </a:rPr>
              <a:t>Thus,</a:t>
            </a:r>
            <a:endParaRPr lang="zh-CN" altLang="en-US" sz="2000" dirty="0">
              <a:latin typeface="Times New Roman" panose="02020603050405020304" pitchFamily="18" charset="0"/>
              <a:cs typeface="Times New Roman" panose="02020603050405020304" pitchFamily="18" charset="0"/>
            </a:endParaRPr>
          </a:p>
        </p:txBody>
      </p:sp>
      <p:graphicFrame>
        <p:nvGraphicFramePr>
          <p:cNvPr id="18" name="Object 2"/>
          <p:cNvGraphicFramePr>
            <a:graphicFrameLocks noChangeAspect="1"/>
          </p:cNvGraphicFramePr>
          <p:nvPr>
            <p:extLst>
              <p:ext uri="{D42A27DB-BD31-4B8C-83A1-F6EECF244321}">
                <p14:modId xmlns:p14="http://schemas.microsoft.com/office/powerpoint/2010/main" val="2031272709"/>
              </p:ext>
            </p:extLst>
          </p:nvPr>
        </p:nvGraphicFramePr>
        <p:xfrm>
          <a:off x="1714480" y="3500438"/>
          <a:ext cx="6138863" cy="703262"/>
        </p:xfrm>
        <a:graphic>
          <a:graphicData uri="http://schemas.openxmlformats.org/presentationml/2006/ole">
            <mc:AlternateContent xmlns:mc="http://schemas.openxmlformats.org/markup-compatibility/2006">
              <mc:Choice xmlns:v="urn:schemas-microsoft-com:vml" Requires="v">
                <p:oleObj spid="_x0000_s802999" name="Formula" r:id="rId8" imgW="3864960" imgH="441000" progId="Equation.Ribbit">
                  <p:embed/>
                </p:oleObj>
              </mc:Choice>
              <mc:Fallback>
                <p:oleObj name="Formula" r:id="rId8" imgW="3864960" imgH="441000" progId="Equation.Ribbit">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14480" y="3500438"/>
                        <a:ext cx="6138863" cy="7032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4008" name="Object 8"/>
          <p:cNvGraphicFramePr>
            <a:graphicFrameLocks noChangeAspect="1"/>
          </p:cNvGraphicFramePr>
          <p:nvPr>
            <p:extLst>
              <p:ext uri="{D42A27DB-BD31-4B8C-83A1-F6EECF244321}">
                <p14:modId xmlns:p14="http://schemas.microsoft.com/office/powerpoint/2010/main" val="1257855924"/>
              </p:ext>
            </p:extLst>
          </p:nvPr>
        </p:nvGraphicFramePr>
        <p:xfrm>
          <a:off x="1870075" y="5572125"/>
          <a:ext cx="4868863" cy="711200"/>
        </p:xfrm>
        <a:graphic>
          <a:graphicData uri="http://schemas.openxmlformats.org/presentationml/2006/ole">
            <mc:AlternateContent xmlns:mc="http://schemas.openxmlformats.org/markup-compatibility/2006">
              <mc:Choice xmlns:v="urn:schemas-microsoft-com:vml" Requires="v">
                <p:oleObj spid="_x0000_s803000" name="Formula" r:id="rId10" imgW="3064680" imgH="446040" progId="Equation.Ribbit">
                  <p:embed/>
                </p:oleObj>
              </mc:Choice>
              <mc:Fallback>
                <p:oleObj name="Formula" r:id="rId10" imgW="3064680" imgH="446040" progId="Equation.Ribbit">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870075" y="5572125"/>
                        <a:ext cx="4868863" cy="711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16078461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879748" y="368660"/>
            <a:ext cx="759618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zh-CN" altLang="en-US" sz="4400" b="1" dirty="0">
                <a:solidFill>
                  <a:schemeClr val="accent2"/>
                </a:solidFill>
                <a:latin typeface="方正姚体" pitchFamily="2" charset="-122"/>
                <a:ea typeface="方正姚体" pitchFamily="2" charset="-122"/>
                <a:cs typeface="+mj-cs"/>
              </a:rPr>
              <a:t>学习</a:t>
            </a:r>
          </a:p>
        </p:txBody>
      </p:sp>
      <p:sp>
        <p:nvSpPr>
          <p:cNvPr id="44035" name="Text Box 3"/>
          <p:cNvSpPr txBox="1">
            <a:spLocks noChangeArrowheads="1"/>
          </p:cNvSpPr>
          <p:nvPr/>
        </p:nvSpPr>
        <p:spPr bwMode="auto">
          <a:xfrm>
            <a:off x="250825" y="1665288"/>
            <a:ext cx="8642350" cy="4764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10000"/>
              </a:lnSpc>
              <a:spcBef>
                <a:spcPct val="10000"/>
              </a:spcBef>
            </a:pPr>
            <a:r>
              <a:rPr kumimoji="0" lang="zh-CN" altLang="en-US" sz="2200" b="1" dirty="0" smtClean="0">
                <a:solidFill>
                  <a:srgbClr val="A50021"/>
                </a:solidFill>
                <a:latin typeface="幼圆" pitchFamily="49" charset="-122"/>
                <a:ea typeface="幼圆" pitchFamily="49" charset="-122"/>
              </a:rPr>
              <a:t>代表性</a:t>
            </a:r>
            <a:r>
              <a:rPr kumimoji="0" lang="zh-CN" altLang="en-US" sz="2200" b="1" dirty="0">
                <a:solidFill>
                  <a:srgbClr val="A50021"/>
                </a:solidFill>
                <a:latin typeface="幼圆" pitchFamily="49" charset="-122"/>
                <a:ea typeface="幼圆" pitchFamily="49" charset="-122"/>
              </a:rPr>
              <a:t>观点</a:t>
            </a:r>
          </a:p>
          <a:p>
            <a:pPr eaLnBrk="1" hangingPunct="1">
              <a:lnSpc>
                <a:spcPct val="110000"/>
              </a:lnSpc>
              <a:spcBef>
                <a:spcPct val="10000"/>
              </a:spcBef>
            </a:pPr>
            <a:r>
              <a:rPr kumimoji="0" lang="en-US" altLang="zh-CN" sz="2200" b="1" dirty="0" smtClean="0">
                <a:latin typeface="幼圆" pitchFamily="49" charset="-122"/>
                <a:ea typeface="幼圆" pitchFamily="49" charset="-122"/>
              </a:rPr>
              <a:t>(</a:t>
            </a:r>
            <a:r>
              <a:rPr kumimoji="0" lang="en-US" altLang="zh-CN" sz="2200" b="1" dirty="0">
                <a:latin typeface="幼圆" pitchFamily="49" charset="-122"/>
                <a:ea typeface="幼圆" pitchFamily="49" charset="-122"/>
              </a:rPr>
              <a:t>1) </a:t>
            </a:r>
            <a:r>
              <a:rPr kumimoji="0" lang="zh-CN" altLang="en-US" sz="2200" b="1" dirty="0">
                <a:latin typeface="幼圆" pitchFamily="49" charset="-122"/>
                <a:ea typeface="幼圆" pitchFamily="49" charset="-122"/>
              </a:rPr>
              <a:t>西蒙（</a:t>
            </a:r>
            <a:r>
              <a:rPr kumimoji="0" lang="en-US" altLang="zh-CN" sz="2200" b="1" dirty="0">
                <a:latin typeface="幼圆" pitchFamily="49" charset="-122"/>
                <a:ea typeface="幼圆" pitchFamily="49" charset="-122"/>
              </a:rPr>
              <a:t>Simon,1983</a:t>
            </a:r>
            <a:r>
              <a:rPr kumimoji="0" lang="zh-CN" altLang="en-US" sz="2200" b="1" dirty="0">
                <a:latin typeface="幼圆" pitchFamily="49" charset="-122"/>
                <a:ea typeface="幼圆" pitchFamily="49" charset="-122"/>
              </a:rPr>
              <a:t>）：学习就是系统中的适应性变化，这种变化使系统在重复同样工作或类似工作时，能够做得更好。</a:t>
            </a:r>
          </a:p>
          <a:p>
            <a:pPr eaLnBrk="1" hangingPunct="1">
              <a:lnSpc>
                <a:spcPct val="110000"/>
              </a:lnSpc>
              <a:spcBef>
                <a:spcPct val="10000"/>
              </a:spcBef>
            </a:pPr>
            <a:r>
              <a:rPr kumimoji="0" lang="en-US" altLang="zh-CN" sz="2200" b="1" dirty="0" smtClean="0">
                <a:latin typeface="幼圆" pitchFamily="49" charset="-122"/>
                <a:ea typeface="幼圆" pitchFamily="49" charset="-122"/>
              </a:rPr>
              <a:t>(</a:t>
            </a:r>
            <a:r>
              <a:rPr kumimoji="0" lang="en-US" altLang="zh-CN" sz="2200" b="1" dirty="0">
                <a:latin typeface="幼圆" pitchFamily="49" charset="-122"/>
                <a:ea typeface="幼圆" pitchFamily="49" charset="-122"/>
              </a:rPr>
              <a:t>2) </a:t>
            </a:r>
            <a:r>
              <a:rPr kumimoji="0" lang="zh-CN" altLang="en-US" sz="2200" b="1" dirty="0">
                <a:latin typeface="幼圆" pitchFamily="49" charset="-122"/>
                <a:ea typeface="幼圆" pitchFamily="49" charset="-122"/>
              </a:rPr>
              <a:t>明斯基（</a:t>
            </a:r>
            <a:r>
              <a:rPr kumimoji="0" lang="en-US" altLang="zh-CN" sz="2200" b="1" dirty="0">
                <a:latin typeface="幼圆" pitchFamily="49" charset="-122"/>
                <a:ea typeface="幼圆" pitchFamily="49" charset="-122"/>
              </a:rPr>
              <a:t>Minsky,1985</a:t>
            </a:r>
            <a:r>
              <a:rPr kumimoji="0" lang="zh-CN" altLang="en-US" sz="2200" b="1" dirty="0">
                <a:latin typeface="幼圆" pitchFamily="49" charset="-122"/>
                <a:ea typeface="幼圆" pitchFamily="49" charset="-122"/>
              </a:rPr>
              <a:t>）：学习是在人们头脑里（心理内部）有用的变化。</a:t>
            </a:r>
          </a:p>
          <a:p>
            <a:pPr eaLnBrk="1" hangingPunct="1">
              <a:lnSpc>
                <a:spcPct val="110000"/>
              </a:lnSpc>
              <a:spcBef>
                <a:spcPct val="10000"/>
              </a:spcBef>
            </a:pPr>
            <a:r>
              <a:rPr kumimoji="0" lang="en-US" altLang="zh-CN" sz="2200" b="1" dirty="0" smtClean="0">
                <a:latin typeface="幼圆" pitchFamily="49" charset="-122"/>
                <a:ea typeface="幼圆" pitchFamily="49" charset="-122"/>
              </a:rPr>
              <a:t>(3</a:t>
            </a:r>
            <a:r>
              <a:rPr kumimoji="0" lang="en-US" altLang="zh-CN" sz="2200" b="1" dirty="0">
                <a:latin typeface="幼圆" pitchFamily="49" charset="-122"/>
                <a:ea typeface="幼圆" pitchFamily="49" charset="-122"/>
              </a:rPr>
              <a:t>) </a:t>
            </a:r>
            <a:r>
              <a:rPr kumimoji="0" lang="zh-CN" altLang="en-US" sz="2200" b="1" dirty="0">
                <a:latin typeface="幼圆" pitchFamily="49" charset="-122"/>
                <a:ea typeface="幼圆" pitchFamily="49" charset="-122"/>
              </a:rPr>
              <a:t>迈克尔斯基（</a:t>
            </a:r>
            <a:r>
              <a:rPr kumimoji="0" lang="en-US" altLang="zh-CN" sz="2200" b="1" dirty="0">
                <a:latin typeface="幼圆" pitchFamily="49" charset="-122"/>
                <a:ea typeface="幼圆" pitchFamily="49" charset="-122"/>
              </a:rPr>
              <a:t>Michalski,1986</a:t>
            </a:r>
            <a:r>
              <a:rPr kumimoji="0" lang="zh-CN" altLang="en-US" sz="2200" b="1" dirty="0">
                <a:latin typeface="幼圆" pitchFamily="49" charset="-122"/>
                <a:ea typeface="幼圆" pitchFamily="49" charset="-122"/>
              </a:rPr>
              <a:t>）：学习是对经历描述的建立和修改。  </a:t>
            </a:r>
          </a:p>
          <a:p>
            <a:pPr eaLnBrk="1" hangingPunct="1">
              <a:lnSpc>
                <a:spcPct val="110000"/>
              </a:lnSpc>
              <a:spcBef>
                <a:spcPct val="10000"/>
              </a:spcBef>
            </a:pPr>
            <a:r>
              <a:rPr kumimoji="0" lang="zh-CN" altLang="en-US" sz="2200" b="1" dirty="0">
                <a:solidFill>
                  <a:srgbClr val="0000CC"/>
                </a:solidFill>
                <a:latin typeface="幼圆" pitchFamily="49" charset="-122"/>
                <a:ea typeface="幼圆" pitchFamily="49" charset="-122"/>
              </a:rPr>
              <a:t>             </a:t>
            </a:r>
            <a:endParaRPr kumimoji="0" lang="zh-CN" altLang="en-US" sz="2200" b="1" dirty="0">
              <a:solidFill>
                <a:srgbClr val="008000"/>
              </a:solidFill>
              <a:latin typeface="幼圆" pitchFamily="49" charset="-122"/>
              <a:ea typeface="幼圆" pitchFamily="49" charset="-122"/>
            </a:endParaRPr>
          </a:p>
          <a:p>
            <a:pPr eaLnBrk="1" hangingPunct="1">
              <a:lnSpc>
                <a:spcPct val="110000"/>
              </a:lnSpc>
              <a:spcBef>
                <a:spcPct val="10000"/>
              </a:spcBef>
            </a:pPr>
            <a:r>
              <a:rPr kumimoji="0" lang="zh-CN" altLang="en-US" sz="2200" b="1" dirty="0">
                <a:solidFill>
                  <a:srgbClr val="A50021"/>
                </a:solidFill>
                <a:latin typeface="幼圆" pitchFamily="49" charset="-122"/>
                <a:ea typeface="幼圆" pitchFamily="49" charset="-122"/>
              </a:rPr>
              <a:t>   一般性解释：</a:t>
            </a:r>
          </a:p>
          <a:p>
            <a:pPr eaLnBrk="1" hangingPunct="1">
              <a:lnSpc>
                <a:spcPct val="110000"/>
              </a:lnSpc>
              <a:spcBef>
                <a:spcPct val="10000"/>
              </a:spcBef>
            </a:pPr>
            <a:r>
              <a:rPr kumimoji="0" lang="zh-CN" altLang="en-US" sz="2200" b="1" dirty="0">
                <a:solidFill>
                  <a:srgbClr val="0000CC"/>
                </a:solidFill>
                <a:latin typeface="幼圆" pitchFamily="49" charset="-122"/>
                <a:ea typeface="幼圆" pitchFamily="49" charset="-122"/>
              </a:rPr>
              <a:t>   学习是一个有特定目的知识获取和能力增长过程，其</a:t>
            </a:r>
            <a:r>
              <a:rPr kumimoji="0" lang="zh-CN" altLang="en-US" sz="2200" b="1" dirty="0">
                <a:solidFill>
                  <a:srgbClr val="008000"/>
                </a:solidFill>
                <a:latin typeface="幼圆" pitchFamily="49" charset="-122"/>
                <a:ea typeface="幼圆" pitchFamily="49" charset="-122"/>
              </a:rPr>
              <a:t>内在行为</a:t>
            </a:r>
            <a:r>
              <a:rPr kumimoji="0" lang="zh-CN" altLang="en-US" sz="2200" b="1" dirty="0">
                <a:solidFill>
                  <a:srgbClr val="0000CC"/>
                </a:solidFill>
                <a:latin typeface="幼圆" pitchFamily="49" charset="-122"/>
                <a:ea typeface="幼圆" pitchFamily="49" charset="-122"/>
              </a:rPr>
              <a:t>是获得知识、积累经验、发现规律等，其</a:t>
            </a:r>
            <a:r>
              <a:rPr kumimoji="0" lang="zh-CN" altLang="en-US" sz="2200" b="1" dirty="0">
                <a:solidFill>
                  <a:srgbClr val="008000"/>
                </a:solidFill>
                <a:latin typeface="幼圆" pitchFamily="49" charset="-122"/>
                <a:ea typeface="幼圆" pitchFamily="49" charset="-122"/>
              </a:rPr>
              <a:t>外部表现</a:t>
            </a:r>
            <a:r>
              <a:rPr kumimoji="0" lang="zh-CN" altLang="en-US" sz="2200" b="1" dirty="0">
                <a:solidFill>
                  <a:srgbClr val="0000CC"/>
                </a:solidFill>
                <a:latin typeface="幼圆" pitchFamily="49" charset="-122"/>
                <a:ea typeface="幼圆" pitchFamily="49" charset="-122"/>
              </a:rPr>
              <a:t>是改进性能、适应环境、实现自我完善等。</a:t>
            </a:r>
            <a:r>
              <a:rPr kumimoji="0" lang="zh-CN" altLang="en-US" sz="2200" dirty="0">
                <a:solidFill>
                  <a:srgbClr val="0000CC"/>
                </a:solidFill>
                <a:latin typeface="幼圆" pitchFamily="49" charset="-122"/>
                <a:ea typeface="幼圆" pitchFamily="49" charset="-122"/>
              </a:rPr>
              <a:t>  </a:t>
            </a:r>
          </a:p>
        </p:txBody>
      </p:sp>
    </p:spTree>
    <p:extLst>
      <p:ext uri="{BB962C8B-B14F-4D97-AF65-F5344CB8AC3E}">
        <p14:creationId xmlns:p14="http://schemas.microsoft.com/office/powerpoint/2010/main" val="23181530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例子</a:t>
            </a:r>
            <a:endParaRPr kumimoji="1" lang="zh-CN" altLang="en-US" dirty="0"/>
          </a:p>
        </p:txBody>
      </p:sp>
      <p:sp>
        <p:nvSpPr>
          <p:cNvPr id="4" name="幻灯片编号占位符 3"/>
          <p:cNvSpPr>
            <a:spLocks noGrp="1"/>
          </p:cNvSpPr>
          <p:nvPr>
            <p:ph type="sldNum" sz="quarter" idx="12"/>
          </p:nvPr>
        </p:nvSpPr>
        <p:spPr/>
        <p:txBody>
          <a:bodyPr/>
          <a:lstStyle/>
          <a:p>
            <a:fld id="{909146ED-F82D-4325-8D84-FFEC60261B23}" type="slidenum">
              <a:rPr lang="en-US" altLang="zh-CN" smtClean="0"/>
              <a:pPr/>
              <a:t>40</a:t>
            </a:fld>
            <a:endParaRPr lang="en-US" altLang="zh-CN"/>
          </a:p>
        </p:txBody>
      </p:sp>
      <p:pic>
        <p:nvPicPr>
          <p:cNvPr id="5" name="图片 4"/>
          <p:cNvPicPr>
            <a:picLocks noChangeAspect="1"/>
          </p:cNvPicPr>
          <p:nvPr/>
        </p:nvPicPr>
        <p:blipFill>
          <a:blip r:embed="rId2"/>
          <a:stretch>
            <a:fillRect/>
          </a:stretch>
        </p:blipFill>
        <p:spPr>
          <a:xfrm>
            <a:off x="3671900" y="4329100"/>
            <a:ext cx="1620180" cy="2247570"/>
          </a:xfrm>
          <a:prstGeom prst="rect">
            <a:avLst/>
          </a:prstGeom>
        </p:spPr>
      </p:pic>
      <p:pic>
        <p:nvPicPr>
          <p:cNvPr id="6" name="图片 5"/>
          <p:cNvPicPr>
            <a:picLocks noChangeAspect="1"/>
          </p:cNvPicPr>
          <p:nvPr/>
        </p:nvPicPr>
        <p:blipFill>
          <a:blip r:embed="rId3"/>
          <a:stretch>
            <a:fillRect/>
          </a:stretch>
        </p:blipFill>
        <p:spPr>
          <a:xfrm>
            <a:off x="755576" y="1376772"/>
            <a:ext cx="2676176" cy="2628292"/>
          </a:xfrm>
          <a:prstGeom prst="rect">
            <a:avLst/>
          </a:prstGeom>
        </p:spPr>
      </p:pic>
      <p:pic>
        <p:nvPicPr>
          <p:cNvPr id="7" name="图片 6"/>
          <p:cNvPicPr>
            <a:picLocks noChangeAspect="1"/>
          </p:cNvPicPr>
          <p:nvPr/>
        </p:nvPicPr>
        <p:blipFill>
          <a:blip r:embed="rId4"/>
          <a:stretch>
            <a:fillRect/>
          </a:stretch>
        </p:blipFill>
        <p:spPr>
          <a:xfrm>
            <a:off x="5076056" y="1412776"/>
            <a:ext cx="3806605" cy="2556284"/>
          </a:xfrm>
          <a:prstGeom prst="rect">
            <a:avLst/>
          </a:prstGeom>
        </p:spPr>
      </p:pic>
      <p:sp>
        <p:nvSpPr>
          <p:cNvPr id="9" name="直角上箭头 8"/>
          <p:cNvSpPr/>
          <p:nvPr/>
        </p:nvSpPr>
        <p:spPr bwMode="auto">
          <a:xfrm rot="5400000">
            <a:off x="2015716" y="4365104"/>
            <a:ext cx="1224136" cy="1044116"/>
          </a:xfrm>
          <a:prstGeom prst="bentUp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30000"/>
              </a:spcBef>
              <a:spcAft>
                <a:spcPct val="0"/>
              </a:spcAft>
              <a:buClrTx/>
              <a:buSzTx/>
              <a:buFontTx/>
              <a:buNone/>
              <a:tabLst/>
            </a:pPr>
            <a:endParaRPr kumimoji="1" lang="zh-CN" altLang="en-US" sz="1800" b="0" i="0" u="none" strike="noStrike" cap="none" normalizeH="0" baseline="0" smtClean="0">
              <a:ln>
                <a:noFill/>
              </a:ln>
              <a:solidFill>
                <a:schemeClr val="tx1"/>
              </a:solidFill>
              <a:effectLst/>
              <a:latin typeface="Arial" charset="0"/>
              <a:ea typeface="PMingLiU" pitchFamily="18" charset="-120"/>
            </a:endParaRPr>
          </a:p>
        </p:txBody>
      </p:sp>
      <p:sp>
        <p:nvSpPr>
          <p:cNvPr id="10" name="直角上箭头 9"/>
          <p:cNvSpPr/>
          <p:nvPr/>
        </p:nvSpPr>
        <p:spPr bwMode="auto">
          <a:xfrm>
            <a:off x="6156176" y="4365104"/>
            <a:ext cx="1224136" cy="1044116"/>
          </a:xfrm>
          <a:prstGeom prst="bentUp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30000"/>
              </a:spcBef>
              <a:spcAft>
                <a:spcPct val="0"/>
              </a:spcAft>
              <a:buClrTx/>
              <a:buSzTx/>
              <a:buFontTx/>
              <a:buNone/>
              <a:tabLst/>
            </a:pPr>
            <a:endParaRPr kumimoji="1" lang="zh-CN" altLang="en-US" sz="1800" b="0" i="0" u="none" strike="noStrike" cap="none" normalizeH="0" baseline="0" smtClean="0">
              <a:ln>
                <a:noFill/>
              </a:ln>
              <a:solidFill>
                <a:schemeClr val="tx1"/>
              </a:solidFill>
              <a:effectLst/>
              <a:latin typeface="Arial" charset="0"/>
              <a:ea typeface="PMingLiU" pitchFamily="18" charset="-120"/>
            </a:endParaRPr>
          </a:p>
        </p:txBody>
      </p:sp>
    </p:spTree>
    <p:extLst>
      <p:ext uri="{BB962C8B-B14F-4D97-AF65-F5344CB8AC3E}">
        <p14:creationId xmlns:p14="http://schemas.microsoft.com/office/powerpoint/2010/main" val="343164907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584684"/>
            <a:ext cx="8229600" cy="5541479"/>
          </a:xfrm>
        </p:spPr>
        <p:txBody>
          <a:bodyPr/>
          <a:lstStyle/>
          <a:p>
            <a:r>
              <a:rPr kumimoji="1" lang="en-US" altLang="zh-CN" dirty="0" smtClean="0">
                <a:latin typeface="Times New Roman"/>
                <a:cs typeface="Times New Roman"/>
              </a:rPr>
              <a:t>MSE</a:t>
            </a:r>
            <a:r>
              <a:rPr kumimoji="1" lang="zh-CN" altLang="en-US" dirty="0" smtClean="0">
                <a:latin typeface="Times New Roman"/>
                <a:cs typeface="Times New Roman"/>
              </a:rPr>
              <a:t> </a:t>
            </a:r>
            <a:r>
              <a:rPr kumimoji="1" lang="en-US" altLang="zh-CN" dirty="0" smtClean="0">
                <a:latin typeface="Times New Roman"/>
                <a:cs typeface="Times New Roman"/>
              </a:rPr>
              <a:t>of</a:t>
            </a:r>
            <a:r>
              <a:rPr kumimoji="1" lang="zh-CN" altLang="en-US" dirty="0" smtClean="0">
                <a:latin typeface="Times New Roman"/>
                <a:cs typeface="Times New Roman"/>
              </a:rPr>
              <a:t> </a:t>
            </a:r>
            <a:r>
              <a:rPr kumimoji="1" lang="en-US" altLang="zh-CN" dirty="0" smtClean="0">
                <a:latin typeface="Times New Roman"/>
                <a:cs typeface="Times New Roman"/>
              </a:rPr>
              <a:t>output</a:t>
            </a:r>
            <a:r>
              <a:rPr kumimoji="1" lang="zh-CN" altLang="en-US" dirty="0" smtClean="0">
                <a:latin typeface="Times New Roman"/>
                <a:cs typeface="Times New Roman"/>
              </a:rPr>
              <a:t> </a:t>
            </a:r>
            <a:r>
              <a:rPr kumimoji="1" lang="en-US" altLang="zh-CN" dirty="0" smtClean="0">
                <a:latin typeface="Times New Roman"/>
                <a:cs typeface="Times New Roman"/>
              </a:rPr>
              <a:t>layer</a:t>
            </a:r>
            <a:endParaRPr kumimoji="1" lang="zh-CN" altLang="en-US" dirty="0">
              <a:latin typeface="Times New Roman"/>
              <a:cs typeface="Times New Roman"/>
            </a:endParaRPr>
          </a:p>
        </p:txBody>
      </p:sp>
      <p:pic>
        <p:nvPicPr>
          <p:cNvPr id="7" name="图片 6"/>
          <p:cNvPicPr>
            <a:picLocks noChangeAspect="1"/>
          </p:cNvPicPr>
          <p:nvPr/>
        </p:nvPicPr>
        <p:blipFill>
          <a:blip r:embed="rId2"/>
          <a:stretch>
            <a:fillRect/>
          </a:stretch>
        </p:blipFill>
        <p:spPr>
          <a:xfrm>
            <a:off x="611560" y="1340768"/>
            <a:ext cx="7988674" cy="4777830"/>
          </a:xfrm>
          <a:prstGeom prst="rect">
            <a:avLst/>
          </a:prstGeom>
        </p:spPr>
      </p:pic>
    </p:spTree>
    <p:extLst>
      <p:ext uri="{BB962C8B-B14F-4D97-AF65-F5344CB8AC3E}">
        <p14:creationId xmlns:p14="http://schemas.microsoft.com/office/powerpoint/2010/main" val="254347769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584684"/>
            <a:ext cx="8229600" cy="5541479"/>
          </a:xfrm>
        </p:spPr>
        <p:txBody>
          <a:bodyPr/>
          <a:lstStyle/>
          <a:p>
            <a:r>
              <a:rPr kumimoji="1" lang="en-US" altLang="zh-CN" dirty="0" smtClean="0">
                <a:latin typeface="Times New Roman"/>
                <a:cs typeface="Times New Roman"/>
              </a:rPr>
              <a:t>Hidden</a:t>
            </a:r>
            <a:r>
              <a:rPr kumimoji="1" lang="zh-CN" altLang="en-US" dirty="0" smtClean="0">
                <a:latin typeface="Times New Roman"/>
                <a:cs typeface="Times New Roman"/>
              </a:rPr>
              <a:t> </a:t>
            </a:r>
            <a:r>
              <a:rPr kumimoji="1" lang="en-US" altLang="zh-CN" dirty="0" smtClean="0">
                <a:latin typeface="Times New Roman"/>
                <a:cs typeface="Times New Roman"/>
              </a:rPr>
              <a:t>Unit</a:t>
            </a:r>
            <a:r>
              <a:rPr kumimoji="1" lang="zh-CN" altLang="en-US" dirty="0" smtClean="0">
                <a:latin typeface="Times New Roman"/>
                <a:cs typeface="Times New Roman"/>
              </a:rPr>
              <a:t> </a:t>
            </a:r>
            <a:r>
              <a:rPr kumimoji="1" lang="en-US" altLang="zh-CN" dirty="0" smtClean="0">
                <a:latin typeface="Times New Roman"/>
                <a:cs typeface="Times New Roman"/>
              </a:rPr>
              <a:t>encoding</a:t>
            </a:r>
            <a:r>
              <a:rPr kumimoji="1" lang="zh-CN" altLang="en-US" dirty="0" smtClean="0">
                <a:latin typeface="Times New Roman"/>
                <a:cs typeface="Times New Roman"/>
              </a:rPr>
              <a:t> </a:t>
            </a:r>
            <a:r>
              <a:rPr kumimoji="1" lang="en-US" altLang="zh-CN" dirty="0" smtClean="0">
                <a:latin typeface="Times New Roman"/>
                <a:cs typeface="Times New Roman"/>
              </a:rPr>
              <a:t>for</a:t>
            </a:r>
            <a:r>
              <a:rPr kumimoji="1" lang="zh-CN" altLang="en-US" dirty="0" smtClean="0">
                <a:latin typeface="Times New Roman"/>
                <a:cs typeface="Times New Roman"/>
              </a:rPr>
              <a:t> </a:t>
            </a:r>
            <a:r>
              <a:rPr kumimoji="1" lang="en-US" altLang="zh-CN" dirty="0" smtClean="0">
                <a:latin typeface="Times New Roman"/>
                <a:cs typeface="Times New Roman"/>
              </a:rPr>
              <a:t>input</a:t>
            </a:r>
            <a:r>
              <a:rPr kumimoji="1" lang="zh-CN" altLang="en-US" dirty="0" smtClean="0">
                <a:latin typeface="Times New Roman"/>
                <a:cs typeface="Times New Roman"/>
              </a:rPr>
              <a:t> </a:t>
            </a:r>
            <a:r>
              <a:rPr kumimoji="1" lang="en-US" altLang="zh-CN" dirty="0" smtClean="0">
                <a:latin typeface="Times New Roman"/>
                <a:cs typeface="Times New Roman"/>
              </a:rPr>
              <a:t>01000000</a:t>
            </a:r>
            <a:endParaRPr kumimoji="1" lang="zh-CN" altLang="en-US" dirty="0">
              <a:latin typeface="Times New Roman"/>
              <a:cs typeface="Times New Roman"/>
            </a:endParaRPr>
          </a:p>
        </p:txBody>
      </p:sp>
      <p:pic>
        <p:nvPicPr>
          <p:cNvPr id="2" name="图片 1"/>
          <p:cNvPicPr>
            <a:picLocks noChangeAspect="1"/>
          </p:cNvPicPr>
          <p:nvPr/>
        </p:nvPicPr>
        <p:blipFill>
          <a:blip r:embed="rId2"/>
          <a:stretch>
            <a:fillRect/>
          </a:stretch>
        </p:blipFill>
        <p:spPr>
          <a:xfrm>
            <a:off x="683568" y="1412776"/>
            <a:ext cx="7740352" cy="4543863"/>
          </a:xfrm>
          <a:prstGeom prst="rect">
            <a:avLst/>
          </a:prstGeom>
        </p:spPr>
      </p:pic>
    </p:spTree>
    <p:extLst>
      <p:ext uri="{BB962C8B-B14F-4D97-AF65-F5344CB8AC3E}">
        <p14:creationId xmlns:p14="http://schemas.microsoft.com/office/powerpoint/2010/main" val="114410164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584684"/>
            <a:ext cx="8229600" cy="5541479"/>
          </a:xfrm>
        </p:spPr>
        <p:txBody>
          <a:bodyPr/>
          <a:lstStyle/>
          <a:p>
            <a:r>
              <a:rPr kumimoji="1" lang="en-US" altLang="zh-CN" dirty="0" smtClean="0">
                <a:latin typeface="Times New Roman"/>
                <a:cs typeface="Times New Roman"/>
              </a:rPr>
              <a:t>Weights</a:t>
            </a:r>
            <a:r>
              <a:rPr kumimoji="1" lang="zh-CN" altLang="en-US" dirty="0" smtClean="0">
                <a:latin typeface="Times New Roman"/>
                <a:cs typeface="Times New Roman"/>
              </a:rPr>
              <a:t> </a:t>
            </a:r>
            <a:r>
              <a:rPr kumimoji="1" lang="en-US" altLang="zh-CN" dirty="0" smtClean="0">
                <a:latin typeface="Times New Roman"/>
                <a:cs typeface="Times New Roman"/>
              </a:rPr>
              <a:t>from</a:t>
            </a:r>
            <a:r>
              <a:rPr kumimoji="1" lang="zh-CN" altLang="en-US" dirty="0" smtClean="0">
                <a:latin typeface="Times New Roman"/>
                <a:cs typeface="Times New Roman"/>
              </a:rPr>
              <a:t> </a:t>
            </a:r>
            <a:r>
              <a:rPr kumimoji="1" lang="en-US" altLang="zh-CN" dirty="0" smtClean="0">
                <a:latin typeface="Times New Roman"/>
                <a:cs typeface="Times New Roman"/>
              </a:rPr>
              <a:t>inputs</a:t>
            </a:r>
            <a:r>
              <a:rPr kumimoji="1" lang="zh-CN" altLang="en-US" dirty="0" smtClean="0">
                <a:latin typeface="Times New Roman"/>
                <a:cs typeface="Times New Roman"/>
              </a:rPr>
              <a:t> </a:t>
            </a:r>
            <a:r>
              <a:rPr kumimoji="1" lang="en-US" altLang="zh-CN" dirty="0" smtClean="0">
                <a:latin typeface="Times New Roman"/>
                <a:cs typeface="Times New Roman"/>
              </a:rPr>
              <a:t>to</a:t>
            </a:r>
            <a:r>
              <a:rPr kumimoji="1" lang="zh-CN" altLang="en-US" dirty="0" smtClean="0">
                <a:latin typeface="Times New Roman"/>
                <a:cs typeface="Times New Roman"/>
              </a:rPr>
              <a:t> </a:t>
            </a:r>
            <a:r>
              <a:rPr kumimoji="1" lang="en-US" altLang="zh-CN" dirty="0" smtClean="0">
                <a:latin typeface="Times New Roman"/>
                <a:cs typeface="Times New Roman"/>
              </a:rPr>
              <a:t>one</a:t>
            </a:r>
            <a:r>
              <a:rPr kumimoji="1" lang="zh-CN" altLang="en-US" dirty="0" smtClean="0">
                <a:latin typeface="Times New Roman"/>
                <a:cs typeface="Times New Roman"/>
              </a:rPr>
              <a:t> </a:t>
            </a:r>
            <a:r>
              <a:rPr kumimoji="1" lang="en-US" altLang="zh-CN" dirty="0" smtClean="0">
                <a:latin typeface="Times New Roman"/>
                <a:cs typeface="Times New Roman"/>
              </a:rPr>
              <a:t>hidden</a:t>
            </a:r>
            <a:r>
              <a:rPr kumimoji="1" lang="zh-CN" altLang="en-US" dirty="0" smtClean="0">
                <a:latin typeface="Times New Roman"/>
                <a:cs typeface="Times New Roman"/>
              </a:rPr>
              <a:t> </a:t>
            </a:r>
            <a:r>
              <a:rPr kumimoji="1" lang="en-US" altLang="zh-CN" dirty="0" smtClean="0">
                <a:latin typeface="Times New Roman"/>
                <a:cs typeface="Times New Roman"/>
              </a:rPr>
              <a:t>unit</a:t>
            </a:r>
            <a:endParaRPr kumimoji="1" lang="zh-CN" altLang="en-US" dirty="0">
              <a:latin typeface="Times New Roman"/>
              <a:cs typeface="Times New Roman"/>
            </a:endParaRPr>
          </a:p>
        </p:txBody>
      </p:sp>
      <p:pic>
        <p:nvPicPr>
          <p:cNvPr id="4" name="图片 3"/>
          <p:cNvPicPr>
            <a:picLocks noChangeAspect="1"/>
          </p:cNvPicPr>
          <p:nvPr/>
        </p:nvPicPr>
        <p:blipFill>
          <a:blip r:embed="rId2"/>
          <a:stretch>
            <a:fillRect/>
          </a:stretch>
        </p:blipFill>
        <p:spPr>
          <a:xfrm>
            <a:off x="539552" y="1484784"/>
            <a:ext cx="8316416" cy="5014716"/>
          </a:xfrm>
          <a:prstGeom prst="rect">
            <a:avLst/>
          </a:prstGeom>
        </p:spPr>
      </p:pic>
    </p:spTree>
    <p:extLst>
      <p:ext uri="{BB962C8B-B14F-4D97-AF65-F5344CB8AC3E}">
        <p14:creationId xmlns:p14="http://schemas.microsoft.com/office/powerpoint/2010/main" val="250452210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神经学习</a:t>
            </a:r>
            <a:r>
              <a:rPr kumimoji="1" lang="en-US" altLang="zh-CN" dirty="0" smtClean="0"/>
              <a:t>-</a:t>
            </a:r>
            <a:r>
              <a:rPr kumimoji="1" lang="zh-CN" altLang="en-US" dirty="0" smtClean="0"/>
              <a:t>过配</a:t>
            </a:r>
            <a:endParaRPr kumimoji="1" lang="zh-CN" altLang="en-US" dirty="0"/>
          </a:p>
        </p:txBody>
      </p:sp>
      <p:sp>
        <p:nvSpPr>
          <p:cNvPr id="3" name="内容占位符 2"/>
          <p:cNvSpPr>
            <a:spLocks noGrp="1"/>
          </p:cNvSpPr>
          <p:nvPr>
            <p:ph idx="1"/>
          </p:nvPr>
        </p:nvSpPr>
        <p:spPr/>
        <p:txBody>
          <a:bodyPr/>
          <a:lstStyle/>
          <a:p>
            <a:r>
              <a:rPr kumimoji="1" lang="zh-CN" altLang="en-US" dirty="0" smtClean="0"/>
              <a:t>神经网络在学习过程中需要合理设计网络的复杂度以及训练轮数，否则有过配的可能性</a:t>
            </a:r>
            <a:endParaRPr kumimoji="1" lang="zh-CN" altLang="en-US" dirty="0"/>
          </a:p>
        </p:txBody>
      </p:sp>
      <p:sp>
        <p:nvSpPr>
          <p:cNvPr id="4" name="幻灯片编号占位符 3"/>
          <p:cNvSpPr>
            <a:spLocks noGrp="1"/>
          </p:cNvSpPr>
          <p:nvPr>
            <p:ph type="sldNum" sz="quarter" idx="12"/>
          </p:nvPr>
        </p:nvSpPr>
        <p:spPr/>
        <p:txBody>
          <a:bodyPr/>
          <a:lstStyle/>
          <a:p>
            <a:fld id="{909146ED-F82D-4325-8D84-FFEC60261B23}" type="slidenum">
              <a:rPr lang="en-US" altLang="zh-CN" smtClean="0"/>
              <a:pPr/>
              <a:t>44</a:t>
            </a:fld>
            <a:endParaRPr lang="en-US" altLang="zh-CN"/>
          </a:p>
        </p:txBody>
      </p:sp>
      <p:pic>
        <p:nvPicPr>
          <p:cNvPr id="6" name="图片 5" descr="屏幕快照 2013-06-13 下午6.00.2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9692" y="2600908"/>
            <a:ext cx="5572405" cy="3113260"/>
          </a:xfrm>
          <a:prstGeom prst="rect">
            <a:avLst/>
          </a:prstGeom>
        </p:spPr>
      </p:pic>
    </p:spTree>
    <p:extLst>
      <p:ext uri="{BB962C8B-B14F-4D97-AF65-F5344CB8AC3E}">
        <p14:creationId xmlns:p14="http://schemas.microsoft.com/office/powerpoint/2010/main" val="312668629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模型过于复杂会导致过配</a:t>
            </a:r>
            <a:endParaRPr lang="zh-CN" altLang="en-US" dirty="0"/>
          </a:p>
        </p:txBody>
      </p:sp>
      <p:sp>
        <p:nvSpPr>
          <p:cNvPr id="4" name="TextBox 3"/>
          <p:cNvSpPr txBox="1"/>
          <p:nvPr/>
        </p:nvSpPr>
        <p:spPr>
          <a:xfrm>
            <a:off x="285720" y="1571612"/>
            <a:ext cx="3500462" cy="584775"/>
          </a:xfrm>
          <a:prstGeom prst="rect">
            <a:avLst/>
          </a:prstGeom>
          <a:noFill/>
        </p:spPr>
        <p:txBody>
          <a:bodyPr wrap="square" rtlCol="0">
            <a:spAutoFit/>
          </a:bodyPr>
          <a:lstStyle/>
          <a:p>
            <a:r>
              <a:rPr lang="en-US" altLang="zh-CN" sz="1600" i="1" dirty="0" smtClean="0">
                <a:solidFill>
                  <a:srgbClr val="002EF0"/>
                </a:solidFill>
                <a:latin typeface="Palatino Linotype" pitchFamily="18" charset="0"/>
              </a:rPr>
              <a:t>Both simple model and complex model can fit the training data very well</a:t>
            </a:r>
            <a:endParaRPr lang="zh-CN" altLang="en-US" sz="1600" i="1" dirty="0">
              <a:solidFill>
                <a:srgbClr val="002EF0"/>
              </a:solidFill>
              <a:latin typeface="Palatino Linotype" pitchFamily="18" charset="0"/>
            </a:endParaRPr>
          </a:p>
        </p:txBody>
      </p:sp>
      <p:grpSp>
        <p:nvGrpSpPr>
          <p:cNvPr id="61" name="组合 60"/>
          <p:cNvGrpSpPr/>
          <p:nvPr/>
        </p:nvGrpSpPr>
        <p:grpSpPr>
          <a:xfrm>
            <a:off x="1000100" y="2966505"/>
            <a:ext cx="1428760" cy="891123"/>
            <a:chOff x="1000100" y="2966505"/>
            <a:chExt cx="1428760" cy="891123"/>
          </a:xfrm>
        </p:grpSpPr>
        <p:grpSp>
          <p:nvGrpSpPr>
            <p:cNvPr id="10" name="组合 9"/>
            <p:cNvGrpSpPr/>
            <p:nvPr/>
          </p:nvGrpSpPr>
          <p:grpSpPr>
            <a:xfrm>
              <a:off x="1428728" y="2966505"/>
              <a:ext cx="214314" cy="214314"/>
              <a:chOff x="857224" y="2752191"/>
              <a:chExt cx="214314" cy="214314"/>
            </a:xfrm>
          </p:grpSpPr>
          <p:cxnSp>
            <p:nvCxnSpPr>
              <p:cNvPr id="6" name="直接连接符 5"/>
              <p:cNvCxnSpPr/>
              <p:nvPr/>
            </p:nvCxnSpPr>
            <p:spPr bwMode="auto">
              <a:xfrm>
                <a:off x="857224" y="2857496"/>
                <a:ext cx="214314" cy="0"/>
              </a:xfrm>
              <a:prstGeom prst="line">
                <a:avLst/>
              </a:prstGeom>
              <a:solidFill>
                <a:schemeClr val="accent1"/>
              </a:solidFill>
              <a:ln w="28575" cap="flat" cmpd="sng" algn="ctr">
                <a:solidFill>
                  <a:schemeClr val="accent2">
                    <a:lumMod val="60000"/>
                    <a:lumOff val="40000"/>
                  </a:schemeClr>
                </a:solidFill>
                <a:prstDash val="solid"/>
                <a:round/>
                <a:headEnd type="none" w="med" len="med"/>
                <a:tailEnd type="none" w="med" len="med"/>
              </a:ln>
              <a:effectLst/>
            </p:spPr>
          </p:cxnSp>
          <p:cxnSp>
            <p:nvCxnSpPr>
              <p:cNvPr id="8" name="直接连接符 7"/>
              <p:cNvCxnSpPr/>
              <p:nvPr/>
            </p:nvCxnSpPr>
            <p:spPr bwMode="auto">
              <a:xfrm rot="5400000">
                <a:off x="859076" y="2859348"/>
                <a:ext cx="214314" cy="0"/>
              </a:xfrm>
              <a:prstGeom prst="line">
                <a:avLst/>
              </a:prstGeom>
              <a:solidFill>
                <a:schemeClr val="accent1"/>
              </a:solidFill>
              <a:ln w="28575" cap="flat" cmpd="sng" algn="ctr">
                <a:solidFill>
                  <a:schemeClr val="accent2">
                    <a:lumMod val="60000"/>
                    <a:lumOff val="40000"/>
                  </a:schemeClr>
                </a:solidFill>
                <a:prstDash val="solid"/>
                <a:round/>
                <a:headEnd type="none" w="med" len="med"/>
                <a:tailEnd type="none" w="med" len="med"/>
              </a:ln>
              <a:effectLst/>
            </p:spPr>
          </p:cxnSp>
        </p:grpSp>
        <p:grpSp>
          <p:nvGrpSpPr>
            <p:cNvPr id="11" name="组合 10"/>
            <p:cNvGrpSpPr/>
            <p:nvPr/>
          </p:nvGrpSpPr>
          <p:grpSpPr>
            <a:xfrm>
              <a:off x="1500166" y="3286124"/>
              <a:ext cx="214314" cy="214314"/>
              <a:chOff x="857224" y="2752191"/>
              <a:chExt cx="214314" cy="214314"/>
            </a:xfrm>
          </p:grpSpPr>
          <p:cxnSp>
            <p:nvCxnSpPr>
              <p:cNvPr id="12" name="直接连接符 11"/>
              <p:cNvCxnSpPr/>
              <p:nvPr/>
            </p:nvCxnSpPr>
            <p:spPr bwMode="auto">
              <a:xfrm>
                <a:off x="857224" y="2857496"/>
                <a:ext cx="214314" cy="0"/>
              </a:xfrm>
              <a:prstGeom prst="line">
                <a:avLst/>
              </a:prstGeom>
              <a:solidFill>
                <a:schemeClr val="accent1"/>
              </a:solidFill>
              <a:ln w="28575" cap="flat" cmpd="sng" algn="ctr">
                <a:solidFill>
                  <a:schemeClr val="accent2">
                    <a:lumMod val="60000"/>
                    <a:lumOff val="40000"/>
                  </a:schemeClr>
                </a:solidFill>
                <a:prstDash val="solid"/>
                <a:round/>
                <a:headEnd type="none" w="med" len="med"/>
                <a:tailEnd type="none" w="med" len="med"/>
              </a:ln>
              <a:effectLst/>
            </p:spPr>
          </p:cxnSp>
          <p:cxnSp>
            <p:nvCxnSpPr>
              <p:cNvPr id="13" name="直接连接符 12"/>
              <p:cNvCxnSpPr/>
              <p:nvPr/>
            </p:nvCxnSpPr>
            <p:spPr bwMode="auto">
              <a:xfrm rot="5400000">
                <a:off x="859076" y="2859348"/>
                <a:ext cx="214314" cy="0"/>
              </a:xfrm>
              <a:prstGeom prst="line">
                <a:avLst/>
              </a:prstGeom>
              <a:solidFill>
                <a:schemeClr val="accent1"/>
              </a:solidFill>
              <a:ln w="28575" cap="flat" cmpd="sng" algn="ctr">
                <a:solidFill>
                  <a:schemeClr val="accent2">
                    <a:lumMod val="60000"/>
                    <a:lumOff val="40000"/>
                  </a:schemeClr>
                </a:solidFill>
                <a:prstDash val="solid"/>
                <a:round/>
                <a:headEnd type="none" w="med" len="med"/>
                <a:tailEnd type="none" w="med" len="med"/>
              </a:ln>
              <a:effectLst/>
            </p:spPr>
          </p:cxnSp>
        </p:grpSp>
        <p:grpSp>
          <p:nvGrpSpPr>
            <p:cNvPr id="14" name="组合 13"/>
            <p:cNvGrpSpPr/>
            <p:nvPr/>
          </p:nvGrpSpPr>
          <p:grpSpPr>
            <a:xfrm>
              <a:off x="1285852" y="3286124"/>
              <a:ext cx="214314" cy="214314"/>
              <a:chOff x="857224" y="2752191"/>
              <a:chExt cx="214314" cy="214314"/>
            </a:xfrm>
          </p:grpSpPr>
          <p:cxnSp>
            <p:nvCxnSpPr>
              <p:cNvPr id="15" name="直接连接符 14"/>
              <p:cNvCxnSpPr/>
              <p:nvPr/>
            </p:nvCxnSpPr>
            <p:spPr bwMode="auto">
              <a:xfrm>
                <a:off x="857224" y="2857496"/>
                <a:ext cx="214314" cy="0"/>
              </a:xfrm>
              <a:prstGeom prst="line">
                <a:avLst/>
              </a:prstGeom>
              <a:solidFill>
                <a:schemeClr val="accent1"/>
              </a:solidFill>
              <a:ln w="28575" cap="flat" cmpd="sng" algn="ctr">
                <a:solidFill>
                  <a:schemeClr val="accent2">
                    <a:lumMod val="60000"/>
                    <a:lumOff val="40000"/>
                  </a:schemeClr>
                </a:solidFill>
                <a:prstDash val="solid"/>
                <a:round/>
                <a:headEnd type="none" w="med" len="med"/>
                <a:tailEnd type="none" w="med" len="med"/>
              </a:ln>
              <a:effectLst/>
            </p:spPr>
          </p:cxnSp>
          <p:cxnSp>
            <p:nvCxnSpPr>
              <p:cNvPr id="16" name="直接连接符 15"/>
              <p:cNvCxnSpPr/>
              <p:nvPr/>
            </p:nvCxnSpPr>
            <p:spPr bwMode="auto">
              <a:xfrm rot="5400000">
                <a:off x="859076" y="2859348"/>
                <a:ext cx="214314" cy="0"/>
              </a:xfrm>
              <a:prstGeom prst="line">
                <a:avLst/>
              </a:prstGeom>
              <a:solidFill>
                <a:schemeClr val="accent1"/>
              </a:solidFill>
              <a:ln w="28575" cap="flat" cmpd="sng" algn="ctr">
                <a:solidFill>
                  <a:schemeClr val="accent2">
                    <a:lumMod val="60000"/>
                    <a:lumOff val="40000"/>
                  </a:schemeClr>
                </a:solidFill>
                <a:prstDash val="solid"/>
                <a:round/>
                <a:headEnd type="none" w="med" len="med"/>
                <a:tailEnd type="none" w="med" len="med"/>
              </a:ln>
              <a:effectLst/>
            </p:spPr>
          </p:cxnSp>
        </p:grpSp>
        <p:grpSp>
          <p:nvGrpSpPr>
            <p:cNvPr id="17" name="组合 16"/>
            <p:cNvGrpSpPr/>
            <p:nvPr/>
          </p:nvGrpSpPr>
          <p:grpSpPr>
            <a:xfrm>
              <a:off x="1071538" y="3286124"/>
              <a:ext cx="214314" cy="214314"/>
              <a:chOff x="857224" y="2752191"/>
              <a:chExt cx="214314" cy="214314"/>
            </a:xfrm>
          </p:grpSpPr>
          <p:cxnSp>
            <p:nvCxnSpPr>
              <p:cNvPr id="18" name="直接连接符 17"/>
              <p:cNvCxnSpPr/>
              <p:nvPr/>
            </p:nvCxnSpPr>
            <p:spPr bwMode="auto">
              <a:xfrm>
                <a:off x="857224" y="2857496"/>
                <a:ext cx="214314" cy="0"/>
              </a:xfrm>
              <a:prstGeom prst="line">
                <a:avLst/>
              </a:prstGeom>
              <a:solidFill>
                <a:schemeClr val="accent1"/>
              </a:solidFill>
              <a:ln w="28575" cap="flat" cmpd="sng" algn="ctr">
                <a:solidFill>
                  <a:schemeClr val="accent2">
                    <a:lumMod val="60000"/>
                    <a:lumOff val="40000"/>
                  </a:schemeClr>
                </a:solidFill>
                <a:prstDash val="solid"/>
                <a:round/>
                <a:headEnd type="none" w="med" len="med"/>
                <a:tailEnd type="none" w="med" len="med"/>
              </a:ln>
              <a:effectLst/>
            </p:spPr>
          </p:cxnSp>
          <p:cxnSp>
            <p:nvCxnSpPr>
              <p:cNvPr id="19" name="直接连接符 18"/>
              <p:cNvCxnSpPr/>
              <p:nvPr/>
            </p:nvCxnSpPr>
            <p:spPr bwMode="auto">
              <a:xfrm rot="5400000">
                <a:off x="859076" y="2859348"/>
                <a:ext cx="214314" cy="0"/>
              </a:xfrm>
              <a:prstGeom prst="line">
                <a:avLst/>
              </a:prstGeom>
              <a:solidFill>
                <a:schemeClr val="accent1"/>
              </a:solidFill>
              <a:ln w="28575" cap="flat" cmpd="sng" algn="ctr">
                <a:solidFill>
                  <a:schemeClr val="accent2">
                    <a:lumMod val="60000"/>
                    <a:lumOff val="40000"/>
                  </a:schemeClr>
                </a:solidFill>
                <a:prstDash val="solid"/>
                <a:round/>
                <a:headEnd type="none" w="med" len="med"/>
                <a:tailEnd type="none" w="med" len="med"/>
              </a:ln>
              <a:effectLst/>
            </p:spPr>
          </p:cxnSp>
        </p:grpSp>
        <p:grpSp>
          <p:nvGrpSpPr>
            <p:cNvPr id="20" name="组合 19"/>
            <p:cNvGrpSpPr/>
            <p:nvPr/>
          </p:nvGrpSpPr>
          <p:grpSpPr>
            <a:xfrm>
              <a:off x="1000100" y="3071810"/>
              <a:ext cx="214314" cy="214314"/>
              <a:chOff x="857224" y="2752191"/>
              <a:chExt cx="214314" cy="214314"/>
            </a:xfrm>
          </p:grpSpPr>
          <p:cxnSp>
            <p:nvCxnSpPr>
              <p:cNvPr id="21" name="直接连接符 20"/>
              <p:cNvCxnSpPr/>
              <p:nvPr/>
            </p:nvCxnSpPr>
            <p:spPr bwMode="auto">
              <a:xfrm>
                <a:off x="857224" y="2857496"/>
                <a:ext cx="214314" cy="0"/>
              </a:xfrm>
              <a:prstGeom prst="line">
                <a:avLst/>
              </a:prstGeom>
              <a:solidFill>
                <a:schemeClr val="accent1"/>
              </a:solidFill>
              <a:ln w="28575" cap="flat" cmpd="sng" algn="ctr">
                <a:solidFill>
                  <a:schemeClr val="accent2">
                    <a:lumMod val="60000"/>
                    <a:lumOff val="40000"/>
                  </a:schemeClr>
                </a:solidFill>
                <a:prstDash val="solid"/>
                <a:round/>
                <a:headEnd type="none" w="med" len="med"/>
                <a:tailEnd type="none" w="med" len="med"/>
              </a:ln>
              <a:effectLst/>
            </p:spPr>
          </p:cxnSp>
          <p:cxnSp>
            <p:nvCxnSpPr>
              <p:cNvPr id="22" name="直接连接符 21"/>
              <p:cNvCxnSpPr/>
              <p:nvPr/>
            </p:nvCxnSpPr>
            <p:spPr bwMode="auto">
              <a:xfrm rot="5400000">
                <a:off x="859076" y="2859348"/>
                <a:ext cx="214314" cy="0"/>
              </a:xfrm>
              <a:prstGeom prst="line">
                <a:avLst/>
              </a:prstGeom>
              <a:solidFill>
                <a:schemeClr val="accent1"/>
              </a:solidFill>
              <a:ln w="28575" cap="flat" cmpd="sng" algn="ctr">
                <a:solidFill>
                  <a:schemeClr val="accent2">
                    <a:lumMod val="60000"/>
                    <a:lumOff val="40000"/>
                  </a:schemeClr>
                </a:solidFill>
                <a:prstDash val="solid"/>
                <a:round/>
                <a:headEnd type="none" w="med" len="med"/>
                <a:tailEnd type="none" w="med" len="med"/>
              </a:ln>
              <a:effectLst/>
            </p:spPr>
          </p:cxnSp>
        </p:grpSp>
        <p:grpSp>
          <p:nvGrpSpPr>
            <p:cNvPr id="23" name="组合 22"/>
            <p:cNvGrpSpPr/>
            <p:nvPr/>
          </p:nvGrpSpPr>
          <p:grpSpPr>
            <a:xfrm>
              <a:off x="1142976" y="3643314"/>
              <a:ext cx="214314" cy="214314"/>
              <a:chOff x="857224" y="2752191"/>
              <a:chExt cx="214314" cy="214314"/>
            </a:xfrm>
          </p:grpSpPr>
          <p:cxnSp>
            <p:nvCxnSpPr>
              <p:cNvPr id="24" name="直接连接符 23"/>
              <p:cNvCxnSpPr/>
              <p:nvPr/>
            </p:nvCxnSpPr>
            <p:spPr bwMode="auto">
              <a:xfrm>
                <a:off x="857224" y="2857496"/>
                <a:ext cx="214314" cy="0"/>
              </a:xfrm>
              <a:prstGeom prst="line">
                <a:avLst/>
              </a:prstGeom>
              <a:solidFill>
                <a:schemeClr val="accent1"/>
              </a:solidFill>
              <a:ln w="28575" cap="flat" cmpd="sng" algn="ctr">
                <a:solidFill>
                  <a:schemeClr val="accent2">
                    <a:lumMod val="60000"/>
                    <a:lumOff val="40000"/>
                  </a:schemeClr>
                </a:solidFill>
                <a:prstDash val="solid"/>
                <a:round/>
                <a:headEnd type="none" w="med" len="med"/>
                <a:tailEnd type="none" w="med" len="med"/>
              </a:ln>
              <a:effectLst/>
            </p:spPr>
          </p:cxnSp>
          <p:cxnSp>
            <p:nvCxnSpPr>
              <p:cNvPr id="25" name="直接连接符 24"/>
              <p:cNvCxnSpPr/>
              <p:nvPr/>
            </p:nvCxnSpPr>
            <p:spPr bwMode="auto">
              <a:xfrm rot="5400000">
                <a:off x="859076" y="2859348"/>
                <a:ext cx="214314" cy="0"/>
              </a:xfrm>
              <a:prstGeom prst="line">
                <a:avLst/>
              </a:prstGeom>
              <a:solidFill>
                <a:schemeClr val="accent1"/>
              </a:solidFill>
              <a:ln w="28575" cap="flat" cmpd="sng" algn="ctr">
                <a:solidFill>
                  <a:schemeClr val="accent2">
                    <a:lumMod val="60000"/>
                    <a:lumOff val="40000"/>
                  </a:schemeClr>
                </a:solidFill>
                <a:prstDash val="solid"/>
                <a:round/>
                <a:headEnd type="none" w="med" len="med"/>
                <a:tailEnd type="none" w="med" len="med"/>
              </a:ln>
              <a:effectLst/>
            </p:spPr>
          </p:cxnSp>
        </p:grpSp>
        <p:grpSp>
          <p:nvGrpSpPr>
            <p:cNvPr id="26" name="组合 25"/>
            <p:cNvGrpSpPr/>
            <p:nvPr/>
          </p:nvGrpSpPr>
          <p:grpSpPr>
            <a:xfrm>
              <a:off x="1500166" y="3643314"/>
              <a:ext cx="214314" cy="214314"/>
              <a:chOff x="857224" y="2752191"/>
              <a:chExt cx="214314" cy="214314"/>
            </a:xfrm>
          </p:grpSpPr>
          <p:cxnSp>
            <p:nvCxnSpPr>
              <p:cNvPr id="27" name="直接连接符 26"/>
              <p:cNvCxnSpPr/>
              <p:nvPr/>
            </p:nvCxnSpPr>
            <p:spPr bwMode="auto">
              <a:xfrm>
                <a:off x="857224" y="2857496"/>
                <a:ext cx="214314" cy="0"/>
              </a:xfrm>
              <a:prstGeom prst="line">
                <a:avLst/>
              </a:prstGeom>
              <a:solidFill>
                <a:schemeClr val="accent1"/>
              </a:solidFill>
              <a:ln w="28575" cap="flat" cmpd="sng" algn="ctr">
                <a:solidFill>
                  <a:schemeClr val="accent2">
                    <a:lumMod val="60000"/>
                    <a:lumOff val="40000"/>
                  </a:schemeClr>
                </a:solidFill>
                <a:prstDash val="solid"/>
                <a:round/>
                <a:headEnd type="none" w="med" len="med"/>
                <a:tailEnd type="none" w="med" len="med"/>
              </a:ln>
              <a:effectLst/>
            </p:spPr>
          </p:cxnSp>
          <p:cxnSp>
            <p:nvCxnSpPr>
              <p:cNvPr id="28" name="直接连接符 27"/>
              <p:cNvCxnSpPr/>
              <p:nvPr/>
            </p:nvCxnSpPr>
            <p:spPr bwMode="auto">
              <a:xfrm rot="5400000">
                <a:off x="859076" y="2859348"/>
                <a:ext cx="214314" cy="0"/>
              </a:xfrm>
              <a:prstGeom prst="line">
                <a:avLst/>
              </a:prstGeom>
              <a:solidFill>
                <a:schemeClr val="accent1"/>
              </a:solidFill>
              <a:ln w="28575" cap="flat" cmpd="sng" algn="ctr">
                <a:solidFill>
                  <a:schemeClr val="accent2">
                    <a:lumMod val="60000"/>
                    <a:lumOff val="40000"/>
                  </a:schemeClr>
                </a:solidFill>
                <a:prstDash val="solid"/>
                <a:round/>
                <a:headEnd type="none" w="med" len="med"/>
                <a:tailEnd type="none" w="med" len="med"/>
              </a:ln>
              <a:effectLst/>
            </p:spPr>
          </p:cxnSp>
        </p:grpSp>
        <p:grpSp>
          <p:nvGrpSpPr>
            <p:cNvPr id="29" name="组合 28"/>
            <p:cNvGrpSpPr/>
            <p:nvPr/>
          </p:nvGrpSpPr>
          <p:grpSpPr>
            <a:xfrm>
              <a:off x="1857356" y="3571876"/>
              <a:ext cx="214314" cy="214314"/>
              <a:chOff x="857224" y="2752191"/>
              <a:chExt cx="214314" cy="214314"/>
            </a:xfrm>
          </p:grpSpPr>
          <p:cxnSp>
            <p:nvCxnSpPr>
              <p:cNvPr id="30" name="直接连接符 29"/>
              <p:cNvCxnSpPr/>
              <p:nvPr/>
            </p:nvCxnSpPr>
            <p:spPr bwMode="auto">
              <a:xfrm>
                <a:off x="857224" y="2857496"/>
                <a:ext cx="214314" cy="0"/>
              </a:xfrm>
              <a:prstGeom prst="line">
                <a:avLst/>
              </a:prstGeom>
              <a:solidFill>
                <a:schemeClr val="accent1"/>
              </a:solidFill>
              <a:ln w="28575" cap="flat" cmpd="sng" algn="ctr">
                <a:solidFill>
                  <a:schemeClr val="accent2">
                    <a:lumMod val="60000"/>
                    <a:lumOff val="40000"/>
                  </a:schemeClr>
                </a:solidFill>
                <a:prstDash val="solid"/>
                <a:round/>
                <a:headEnd type="none" w="med" len="med"/>
                <a:tailEnd type="none" w="med" len="med"/>
              </a:ln>
              <a:effectLst/>
            </p:spPr>
          </p:cxnSp>
          <p:cxnSp>
            <p:nvCxnSpPr>
              <p:cNvPr id="31" name="直接连接符 30"/>
              <p:cNvCxnSpPr/>
              <p:nvPr/>
            </p:nvCxnSpPr>
            <p:spPr bwMode="auto">
              <a:xfrm rot="5400000">
                <a:off x="859076" y="2859348"/>
                <a:ext cx="214314" cy="0"/>
              </a:xfrm>
              <a:prstGeom prst="line">
                <a:avLst/>
              </a:prstGeom>
              <a:solidFill>
                <a:schemeClr val="accent1"/>
              </a:solidFill>
              <a:ln w="28575" cap="flat" cmpd="sng" algn="ctr">
                <a:solidFill>
                  <a:schemeClr val="accent2">
                    <a:lumMod val="60000"/>
                    <a:lumOff val="40000"/>
                  </a:schemeClr>
                </a:solidFill>
                <a:prstDash val="solid"/>
                <a:round/>
                <a:headEnd type="none" w="med" len="med"/>
                <a:tailEnd type="none" w="med" len="med"/>
              </a:ln>
              <a:effectLst/>
            </p:spPr>
          </p:cxnSp>
        </p:grpSp>
        <p:grpSp>
          <p:nvGrpSpPr>
            <p:cNvPr id="32" name="组合 31"/>
            <p:cNvGrpSpPr/>
            <p:nvPr/>
          </p:nvGrpSpPr>
          <p:grpSpPr>
            <a:xfrm>
              <a:off x="1785918" y="3143248"/>
              <a:ext cx="214314" cy="214314"/>
              <a:chOff x="857224" y="2752191"/>
              <a:chExt cx="214314" cy="214314"/>
            </a:xfrm>
          </p:grpSpPr>
          <p:cxnSp>
            <p:nvCxnSpPr>
              <p:cNvPr id="33" name="直接连接符 32"/>
              <p:cNvCxnSpPr/>
              <p:nvPr/>
            </p:nvCxnSpPr>
            <p:spPr bwMode="auto">
              <a:xfrm>
                <a:off x="857224" y="2857496"/>
                <a:ext cx="214314" cy="0"/>
              </a:xfrm>
              <a:prstGeom prst="line">
                <a:avLst/>
              </a:prstGeom>
              <a:solidFill>
                <a:schemeClr val="accent1"/>
              </a:solidFill>
              <a:ln w="28575" cap="flat" cmpd="sng" algn="ctr">
                <a:solidFill>
                  <a:schemeClr val="accent2">
                    <a:lumMod val="60000"/>
                    <a:lumOff val="40000"/>
                  </a:schemeClr>
                </a:solidFill>
                <a:prstDash val="solid"/>
                <a:round/>
                <a:headEnd type="none" w="med" len="med"/>
                <a:tailEnd type="none" w="med" len="med"/>
              </a:ln>
              <a:effectLst/>
            </p:spPr>
          </p:cxnSp>
          <p:cxnSp>
            <p:nvCxnSpPr>
              <p:cNvPr id="34" name="直接连接符 33"/>
              <p:cNvCxnSpPr/>
              <p:nvPr/>
            </p:nvCxnSpPr>
            <p:spPr bwMode="auto">
              <a:xfrm rot="5400000">
                <a:off x="859076" y="2859348"/>
                <a:ext cx="214314" cy="0"/>
              </a:xfrm>
              <a:prstGeom prst="line">
                <a:avLst/>
              </a:prstGeom>
              <a:solidFill>
                <a:schemeClr val="accent1"/>
              </a:solidFill>
              <a:ln w="28575" cap="flat" cmpd="sng" algn="ctr">
                <a:solidFill>
                  <a:schemeClr val="accent2">
                    <a:lumMod val="60000"/>
                    <a:lumOff val="40000"/>
                  </a:schemeClr>
                </a:solidFill>
                <a:prstDash val="solid"/>
                <a:round/>
                <a:headEnd type="none" w="med" len="med"/>
                <a:tailEnd type="none" w="med" len="med"/>
              </a:ln>
              <a:effectLst/>
            </p:spPr>
          </p:cxnSp>
        </p:grpSp>
        <p:grpSp>
          <p:nvGrpSpPr>
            <p:cNvPr id="35" name="组合 34"/>
            <p:cNvGrpSpPr/>
            <p:nvPr/>
          </p:nvGrpSpPr>
          <p:grpSpPr>
            <a:xfrm>
              <a:off x="2071670" y="3000372"/>
              <a:ext cx="214314" cy="214314"/>
              <a:chOff x="857224" y="2752191"/>
              <a:chExt cx="214314" cy="214314"/>
            </a:xfrm>
          </p:grpSpPr>
          <p:cxnSp>
            <p:nvCxnSpPr>
              <p:cNvPr id="36" name="直接连接符 35"/>
              <p:cNvCxnSpPr/>
              <p:nvPr/>
            </p:nvCxnSpPr>
            <p:spPr bwMode="auto">
              <a:xfrm>
                <a:off x="857224" y="2857496"/>
                <a:ext cx="214314" cy="0"/>
              </a:xfrm>
              <a:prstGeom prst="line">
                <a:avLst/>
              </a:prstGeom>
              <a:solidFill>
                <a:schemeClr val="accent1"/>
              </a:solidFill>
              <a:ln w="28575" cap="flat" cmpd="sng" algn="ctr">
                <a:solidFill>
                  <a:schemeClr val="accent2">
                    <a:lumMod val="60000"/>
                    <a:lumOff val="40000"/>
                  </a:schemeClr>
                </a:solidFill>
                <a:prstDash val="solid"/>
                <a:round/>
                <a:headEnd type="none" w="med" len="med"/>
                <a:tailEnd type="none" w="med" len="med"/>
              </a:ln>
              <a:effectLst/>
            </p:spPr>
          </p:cxnSp>
          <p:cxnSp>
            <p:nvCxnSpPr>
              <p:cNvPr id="37" name="直接连接符 36"/>
              <p:cNvCxnSpPr/>
              <p:nvPr/>
            </p:nvCxnSpPr>
            <p:spPr bwMode="auto">
              <a:xfrm rot="5400000">
                <a:off x="859076" y="2859348"/>
                <a:ext cx="214314" cy="0"/>
              </a:xfrm>
              <a:prstGeom prst="line">
                <a:avLst/>
              </a:prstGeom>
              <a:solidFill>
                <a:schemeClr val="accent1"/>
              </a:solidFill>
              <a:ln w="28575" cap="flat" cmpd="sng" algn="ctr">
                <a:solidFill>
                  <a:schemeClr val="accent2">
                    <a:lumMod val="60000"/>
                    <a:lumOff val="40000"/>
                  </a:schemeClr>
                </a:solidFill>
                <a:prstDash val="solid"/>
                <a:round/>
                <a:headEnd type="none" w="med" len="med"/>
                <a:tailEnd type="none" w="med" len="med"/>
              </a:ln>
              <a:effectLst/>
            </p:spPr>
          </p:cxnSp>
        </p:grpSp>
        <p:grpSp>
          <p:nvGrpSpPr>
            <p:cNvPr id="38" name="组合 37"/>
            <p:cNvGrpSpPr/>
            <p:nvPr/>
          </p:nvGrpSpPr>
          <p:grpSpPr>
            <a:xfrm>
              <a:off x="2214546" y="3286124"/>
              <a:ext cx="214314" cy="214314"/>
              <a:chOff x="857224" y="2752191"/>
              <a:chExt cx="214314" cy="214314"/>
            </a:xfrm>
          </p:grpSpPr>
          <p:cxnSp>
            <p:nvCxnSpPr>
              <p:cNvPr id="39" name="直接连接符 38"/>
              <p:cNvCxnSpPr/>
              <p:nvPr/>
            </p:nvCxnSpPr>
            <p:spPr bwMode="auto">
              <a:xfrm>
                <a:off x="857224" y="2857496"/>
                <a:ext cx="214314" cy="0"/>
              </a:xfrm>
              <a:prstGeom prst="line">
                <a:avLst/>
              </a:prstGeom>
              <a:solidFill>
                <a:schemeClr val="accent1"/>
              </a:solidFill>
              <a:ln w="28575" cap="flat" cmpd="sng" algn="ctr">
                <a:solidFill>
                  <a:schemeClr val="accent2">
                    <a:lumMod val="60000"/>
                    <a:lumOff val="40000"/>
                  </a:schemeClr>
                </a:solidFill>
                <a:prstDash val="solid"/>
                <a:round/>
                <a:headEnd type="none" w="med" len="med"/>
                <a:tailEnd type="none" w="med" len="med"/>
              </a:ln>
              <a:effectLst/>
            </p:spPr>
          </p:cxnSp>
          <p:cxnSp>
            <p:nvCxnSpPr>
              <p:cNvPr id="40" name="直接连接符 39"/>
              <p:cNvCxnSpPr/>
              <p:nvPr/>
            </p:nvCxnSpPr>
            <p:spPr bwMode="auto">
              <a:xfrm rot="5400000">
                <a:off x="859076" y="2859348"/>
                <a:ext cx="214314" cy="0"/>
              </a:xfrm>
              <a:prstGeom prst="line">
                <a:avLst/>
              </a:prstGeom>
              <a:solidFill>
                <a:schemeClr val="accent1"/>
              </a:solidFill>
              <a:ln w="28575" cap="flat" cmpd="sng" algn="ctr">
                <a:solidFill>
                  <a:schemeClr val="accent2">
                    <a:lumMod val="60000"/>
                    <a:lumOff val="40000"/>
                  </a:schemeClr>
                </a:solidFill>
                <a:prstDash val="solid"/>
                <a:round/>
                <a:headEnd type="none" w="med" len="med"/>
                <a:tailEnd type="none" w="med" len="med"/>
              </a:ln>
              <a:effectLst/>
            </p:spPr>
          </p:cxnSp>
        </p:grpSp>
      </p:grpSp>
      <p:grpSp>
        <p:nvGrpSpPr>
          <p:cNvPr id="62" name="组合 61"/>
          <p:cNvGrpSpPr/>
          <p:nvPr/>
        </p:nvGrpSpPr>
        <p:grpSpPr>
          <a:xfrm>
            <a:off x="1571604" y="3714752"/>
            <a:ext cx="1857388" cy="1714512"/>
            <a:chOff x="1571604" y="3714752"/>
            <a:chExt cx="1857388" cy="1714512"/>
          </a:xfrm>
        </p:grpSpPr>
        <p:sp>
          <p:nvSpPr>
            <p:cNvPr id="41" name="椭圆 40"/>
            <p:cNvSpPr/>
            <p:nvPr/>
          </p:nvSpPr>
          <p:spPr bwMode="auto">
            <a:xfrm>
              <a:off x="2500298" y="5000636"/>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42" name="椭圆 41"/>
            <p:cNvSpPr/>
            <p:nvPr/>
          </p:nvSpPr>
          <p:spPr bwMode="auto">
            <a:xfrm>
              <a:off x="2571736" y="4714884"/>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43" name="椭圆 42"/>
            <p:cNvSpPr/>
            <p:nvPr/>
          </p:nvSpPr>
          <p:spPr bwMode="auto">
            <a:xfrm>
              <a:off x="2928926" y="4714884"/>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44" name="椭圆 43"/>
            <p:cNvSpPr/>
            <p:nvPr/>
          </p:nvSpPr>
          <p:spPr bwMode="auto">
            <a:xfrm>
              <a:off x="3286116" y="4500570"/>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45" name="椭圆 44"/>
            <p:cNvSpPr/>
            <p:nvPr/>
          </p:nvSpPr>
          <p:spPr bwMode="auto">
            <a:xfrm>
              <a:off x="3286116" y="4286256"/>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46" name="椭圆 45"/>
            <p:cNvSpPr/>
            <p:nvPr/>
          </p:nvSpPr>
          <p:spPr bwMode="auto">
            <a:xfrm>
              <a:off x="3000364" y="4357694"/>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47" name="椭圆 46"/>
            <p:cNvSpPr/>
            <p:nvPr/>
          </p:nvSpPr>
          <p:spPr bwMode="auto">
            <a:xfrm>
              <a:off x="1928794" y="4857760"/>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48" name="椭圆 47"/>
            <p:cNvSpPr/>
            <p:nvPr/>
          </p:nvSpPr>
          <p:spPr bwMode="auto">
            <a:xfrm>
              <a:off x="2071670" y="4714884"/>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49" name="椭圆 48"/>
            <p:cNvSpPr/>
            <p:nvPr/>
          </p:nvSpPr>
          <p:spPr bwMode="auto">
            <a:xfrm>
              <a:off x="2214546" y="4929198"/>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50" name="椭圆 49"/>
            <p:cNvSpPr/>
            <p:nvPr/>
          </p:nvSpPr>
          <p:spPr bwMode="auto">
            <a:xfrm>
              <a:off x="2786050" y="5214950"/>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51" name="椭圆 50"/>
            <p:cNvSpPr/>
            <p:nvPr/>
          </p:nvSpPr>
          <p:spPr bwMode="auto">
            <a:xfrm>
              <a:off x="2214546" y="5143512"/>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52" name="椭圆 51"/>
            <p:cNvSpPr/>
            <p:nvPr/>
          </p:nvSpPr>
          <p:spPr bwMode="auto">
            <a:xfrm>
              <a:off x="2857488" y="4214818"/>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53" name="椭圆 52"/>
            <p:cNvSpPr/>
            <p:nvPr/>
          </p:nvSpPr>
          <p:spPr bwMode="auto">
            <a:xfrm>
              <a:off x="1571604" y="5286388"/>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54" name="椭圆 53"/>
            <p:cNvSpPr/>
            <p:nvPr/>
          </p:nvSpPr>
          <p:spPr bwMode="auto">
            <a:xfrm>
              <a:off x="3143240" y="3714752"/>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55" name="椭圆 54"/>
            <p:cNvSpPr/>
            <p:nvPr/>
          </p:nvSpPr>
          <p:spPr bwMode="auto">
            <a:xfrm>
              <a:off x="2428860" y="4500570"/>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grpSp>
      <p:cxnSp>
        <p:nvCxnSpPr>
          <p:cNvPr id="57" name="直接连接符 56"/>
          <p:cNvCxnSpPr/>
          <p:nvPr/>
        </p:nvCxnSpPr>
        <p:spPr bwMode="auto">
          <a:xfrm rot="10800000" flipV="1">
            <a:off x="857224" y="2913941"/>
            <a:ext cx="2786082" cy="2334876"/>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60" name="任意多边形 59"/>
          <p:cNvSpPr/>
          <p:nvPr/>
        </p:nvSpPr>
        <p:spPr bwMode="auto">
          <a:xfrm>
            <a:off x="785786" y="2643182"/>
            <a:ext cx="2048933" cy="1883363"/>
          </a:xfrm>
          <a:custGeom>
            <a:avLst/>
            <a:gdLst>
              <a:gd name="connsiteX0" fmla="*/ 2009422 w 2048933"/>
              <a:gd name="connsiteY0" fmla="*/ 0 h 1883363"/>
              <a:gd name="connsiteX1" fmla="*/ 1873955 w 2048933"/>
              <a:gd name="connsiteY1" fmla="*/ 1185334 h 1883363"/>
              <a:gd name="connsiteX2" fmla="*/ 959555 w 2048933"/>
              <a:gd name="connsiteY2" fmla="*/ 1783645 h 1883363"/>
              <a:gd name="connsiteX3" fmla="*/ 0 w 2048933"/>
              <a:gd name="connsiteY3" fmla="*/ 1783645 h 1883363"/>
            </a:gdLst>
            <a:ahLst/>
            <a:cxnLst>
              <a:cxn ang="0">
                <a:pos x="connsiteX0" y="connsiteY0"/>
              </a:cxn>
              <a:cxn ang="0">
                <a:pos x="connsiteX1" y="connsiteY1"/>
              </a:cxn>
              <a:cxn ang="0">
                <a:pos x="connsiteX2" y="connsiteY2"/>
              </a:cxn>
              <a:cxn ang="0">
                <a:pos x="connsiteX3" y="connsiteY3"/>
              </a:cxn>
            </a:cxnLst>
            <a:rect l="l" t="t" r="r" b="b"/>
            <a:pathLst>
              <a:path w="2048933" h="1883363">
                <a:moveTo>
                  <a:pt x="2009422" y="0"/>
                </a:moveTo>
                <a:cubicBezTo>
                  <a:pt x="2029177" y="444030"/>
                  <a:pt x="2048933" y="888060"/>
                  <a:pt x="1873955" y="1185334"/>
                </a:cubicBezTo>
                <a:cubicBezTo>
                  <a:pt x="1698977" y="1482608"/>
                  <a:pt x="1271881" y="1683927"/>
                  <a:pt x="959555" y="1783645"/>
                </a:cubicBezTo>
                <a:cubicBezTo>
                  <a:pt x="647229" y="1883363"/>
                  <a:pt x="323614" y="1833504"/>
                  <a:pt x="0" y="1783645"/>
                </a:cubicBezTo>
              </a:path>
            </a:pathLst>
          </a:custGeom>
          <a:noFill/>
          <a:ln w="19050" cap="flat" cmpd="sng" algn="ctr">
            <a:solidFill>
              <a:srgbClr val="002EF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63" name="TextBox 62"/>
          <p:cNvSpPr txBox="1"/>
          <p:nvPr/>
        </p:nvSpPr>
        <p:spPr>
          <a:xfrm>
            <a:off x="5214942" y="1571612"/>
            <a:ext cx="3429024" cy="584775"/>
          </a:xfrm>
          <a:prstGeom prst="rect">
            <a:avLst/>
          </a:prstGeom>
          <a:noFill/>
        </p:spPr>
        <p:txBody>
          <a:bodyPr wrap="square" rtlCol="0">
            <a:spAutoFit/>
          </a:bodyPr>
          <a:lstStyle/>
          <a:p>
            <a:r>
              <a:rPr lang="en-US" altLang="zh-CN" sz="1600" i="1" dirty="0" smtClean="0">
                <a:solidFill>
                  <a:srgbClr val="002EF0"/>
                </a:solidFill>
                <a:latin typeface="Palatino Linotype" pitchFamily="18" charset="0"/>
              </a:rPr>
              <a:t>The complex model may fit the training data better than the simple model</a:t>
            </a:r>
            <a:endParaRPr lang="zh-CN" altLang="en-US" sz="1600" i="1" dirty="0">
              <a:solidFill>
                <a:srgbClr val="002EF0"/>
              </a:solidFill>
              <a:latin typeface="Palatino Linotype" pitchFamily="18" charset="0"/>
            </a:endParaRPr>
          </a:p>
        </p:txBody>
      </p:sp>
      <p:grpSp>
        <p:nvGrpSpPr>
          <p:cNvPr id="77" name="组合 76"/>
          <p:cNvGrpSpPr/>
          <p:nvPr/>
        </p:nvGrpSpPr>
        <p:grpSpPr>
          <a:xfrm>
            <a:off x="5643570" y="2857496"/>
            <a:ext cx="2571768" cy="2143140"/>
            <a:chOff x="5357818" y="2857496"/>
            <a:chExt cx="2571768" cy="2143140"/>
          </a:xfrm>
        </p:grpSpPr>
        <p:sp>
          <p:nvSpPr>
            <p:cNvPr id="64" name="椭圆 63"/>
            <p:cNvSpPr/>
            <p:nvPr/>
          </p:nvSpPr>
          <p:spPr bwMode="auto">
            <a:xfrm>
              <a:off x="5357818" y="4857760"/>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66" name="椭圆 65"/>
            <p:cNvSpPr/>
            <p:nvPr/>
          </p:nvSpPr>
          <p:spPr bwMode="auto">
            <a:xfrm>
              <a:off x="5715008" y="4714884"/>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67" name="椭圆 66"/>
            <p:cNvSpPr/>
            <p:nvPr/>
          </p:nvSpPr>
          <p:spPr bwMode="auto">
            <a:xfrm>
              <a:off x="5857884" y="4286256"/>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68" name="椭圆 67"/>
            <p:cNvSpPr/>
            <p:nvPr/>
          </p:nvSpPr>
          <p:spPr bwMode="auto">
            <a:xfrm>
              <a:off x="6215074" y="4286256"/>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69" name="椭圆 68"/>
            <p:cNvSpPr/>
            <p:nvPr/>
          </p:nvSpPr>
          <p:spPr bwMode="auto">
            <a:xfrm>
              <a:off x="6500826" y="4071942"/>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70" name="椭圆 69"/>
            <p:cNvSpPr/>
            <p:nvPr/>
          </p:nvSpPr>
          <p:spPr bwMode="auto">
            <a:xfrm>
              <a:off x="6572264" y="3643314"/>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71" name="椭圆 70"/>
            <p:cNvSpPr/>
            <p:nvPr/>
          </p:nvSpPr>
          <p:spPr bwMode="auto">
            <a:xfrm>
              <a:off x="7000892" y="3643314"/>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72" name="椭圆 71"/>
            <p:cNvSpPr/>
            <p:nvPr/>
          </p:nvSpPr>
          <p:spPr bwMode="auto">
            <a:xfrm>
              <a:off x="7143768" y="3214686"/>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73" name="椭圆 72"/>
            <p:cNvSpPr/>
            <p:nvPr/>
          </p:nvSpPr>
          <p:spPr bwMode="auto">
            <a:xfrm>
              <a:off x="7643834" y="3143248"/>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74" name="椭圆 73"/>
            <p:cNvSpPr/>
            <p:nvPr/>
          </p:nvSpPr>
          <p:spPr bwMode="auto">
            <a:xfrm>
              <a:off x="7786710" y="2857496"/>
              <a:ext cx="142876" cy="142876"/>
            </a:xfrm>
            <a:prstGeom prst="ellipse">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grpSp>
      <p:pic>
        <p:nvPicPr>
          <p:cNvPr id="78" name="Picture 1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286248" y="4786322"/>
            <a:ext cx="804862" cy="1584325"/>
          </a:xfrm>
          <a:prstGeom prst="rect">
            <a:avLst/>
          </a:prstGeom>
          <a:noFill/>
          <a:ln w="9525">
            <a:noFill/>
            <a:miter lim="800000"/>
            <a:headEnd/>
            <a:tailEnd/>
          </a:ln>
          <a:effectLst/>
        </p:spPr>
      </p:pic>
      <p:grpSp>
        <p:nvGrpSpPr>
          <p:cNvPr id="79" name="组合 78"/>
          <p:cNvGrpSpPr/>
          <p:nvPr/>
        </p:nvGrpSpPr>
        <p:grpSpPr>
          <a:xfrm>
            <a:off x="3923928" y="2636912"/>
            <a:ext cx="2228257" cy="1183572"/>
            <a:chOff x="6068763" y="1785926"/>
            <a:chExt cx="1806305" cy="1066206"/>
          </a:xfrm>
        </p:grpSpPr>
        <p:sp>
          <p:nvSpPr>
            <p:cNvPr id="80" name="云形标注 79"/>
            <p:cNvSpPr/>
            <p:nvPr/>
          </p:nvSpPr>
          <p:spPr bwMode="auto">
            <a:xfrm>
              <a:off x="6068763" y="1785926"/>
              <a:ext cx="1796155" cy="1000132"/>
            </a:xfrm>
            <a:prstGeom prst="cloudCallout">
              <a:avLst>
                <a:gd name="adj1" fmla="val -20276"/>
                <a:gd name="adj2" fmla="val 135460"/>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81" name="TextBox 80"/>
            <p:cNvSpPr txBox="1"/>
            <p:nvPr/>
          </p:nvSpPr>
          <p:spPr>
            <a:xfrm>
              <a:off x="6286479" y="1928802"/>
              <a:ext cx="1588589" cy="923330"/>
            </a:xfrm>
            <a:prstGeom prst="rect">
              <a:avLst/>
            </a:prstGeom>
            <a:noFill/>
          </p:spPr>
          <p:txBody>
            <a:bodyPr wrap="square" rtlCol="0">
              <a:spAutoFit/>
            </a:bodyPr>
            <a:lstStyle/>
            <a:p>
              <a:r>
                <a:rPr lang="en-US" altLang="zh-CN" sz="1800" b="1" i="1" dirty="0" smtClean="0">
                  <a:solidFill>
                    <a:srgbClr val="C00000"/>
                  </a:solidFill>
                </a:rPr>
                <a:t>Black one or blue one?</a:t>
              </a:r>
              <a:endParaRPr lang="zh-CN" altLang="en-US" sz="1800" b="1" i="1" dirty="0">
                <a:solidFill>
                  <a:srgbClr val="C00000"/>
                </a:solidFill>
              </a:endParaRPr>
            </a:p>
          </p:txBody>
        </p:sp>
      </p:grpSp>
      <p:cxnSp>
        <p:nvCxnSpPr>
          <p:cNvPr id="65" name="直接连接符 64"/>
          <p:cNvCxnSpPr/>
          <p:nvPr/>
        </p:nvCxnSpPr>
        <p:spPr bwMode="auto">
          <a:xfrm rot="10800000" flipV="1">
            <a:off x="5429256" y="2857496"/>
            <a:ext cx="2786082" cy="2334876"/>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76" name="任意多边形 75"/>
          <p:cNvSpPr/>
          <p:nvPr/>
        </p:nvSpPr>
        <p:spPr bwMode="auto">
          <a:xfrm>
            <a:off x="5692430" y="2940223"/>
            <a:ext cx="2460978" cy="1998134"/>
          </a:xfrm>
          <a:custGeom>
            <a:avLst/>
            <a:gdLst>
              <a:gd name="connsiteX0" fmla="*/ 0 w 2460978"/>
              <a:gd name="connsiteY0" fmla="*/ 1998134 h 1998134"/>
              <a:gd name="connsiteX1" fmla="*/ 417689 w 2460978"/>
              <a:gd name="connsiteY1" fmla="*/ 1873956 h 1998134"/>
              <a:gd name="connsiteX2" fmla="*/ 530578 w 2460978"/>
              <a:gd name="connsiteY2" fmla="*/ 1422400 h 1998134"/>
              <a:gd name="connsiteX3" fmla="*/ 925689 w 2460978"/>
              <a:gd name="connsiteY3" fmla="*/ 1433689 h 1998134"/>
              <a:gd name="connsiteX4" fmla="*/ 1162755 w 2460978"/>
              <a:gd name="connsiteY4" fmla="*/ 1253067 h 1998134"/>
              <a:gd name="connsiteX5" fmla="*/ 1275644 w 2460978"/>
              <a:gd name="connsiteY5" fmla="*/ 778934 h 1998134"/>
              <a:gd name="connsiteX6" fmla="*/ 1727200 w 2460978"/>
              <a:gd name="connsiteY6" fmla="*/ 790222 h 1998134"/>
              <a:gd name="connsiteX7" fmla="*/ 1828800 w 2460978"/>
              <a:gd name="connsiteY7" fmla="*/ 361245 h 1998134"/>
              <a:gd name="connsiteX8" fmla="*/ 2348089 w 2460978"/>
              <a:gd name="connsiteY8" fmla="*/ 293511 h 1998134"/>
              <a:gd name="connsiteX9" fmla="*/ 2460978 w 2460978"/>
              <a:gd name="connsiteY9" fmla="*/ 0 h 1998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0978" h="1998134">
                <a:moveTo>
                  <a:pt x="0" y="1998134"/>
                </a:moveTo>
                <a:lnTo>
                  <a:pt x="417689" y="1873956"/>
                </a:lnTo>
                <a:lnTo>
                  <a:pt x="530578" y="1422400"/>
                </a:lnTo>
                <a:lnTo>
                  <a:pt x="925689" y="1433689"/>
                </a:lnTo>
                <a:lnTo>
                  <a:pt x="1162755" y="1253067"/>
                </a:lnTo>
                <a:lnTo>
                  <a:pt x="1275644" y="778934"/>
                </a:lnTo>
                <a:lnTo>
                  <a:pt x="1727200" y="790222"/>
                </a:lnTo>
                <a:lnTo>
                  <a:pt x="1828800" y="361245"/>
                </a:lnTo>
                <a:lnTo>
                  <a:pt x="2348089" y="293511"/>
                </a:lnTo>
                <a:lnTo>
                  <a:pt x="2460978" y="0"/>
                </a:lnTo>
              </a:path>
            </a:pathLst>
          </a:custGeom>
          <a:noFill/>
          <a:ln w="19050" cap="flat" cmpd="sng" algn="ctr">
            <a:solidFill>
              <a:srgbClr val="002EF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Tree>
    <p:extLst>
      <p:ext uri="{BB962C8B-B14F-4D97-AF65-F5344CB8AC3E}">
        <p14:creationId xmlns:p14="http://schemas.microsoft.com/office/powerpoint/2010/main" val="591709092"/>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2000"/>
                                        <p:tgtEl>
                                          <p:spTgt spid="61"/>
                                        </p:tgtEl>
                                      </p:cBhvr>
                                    </p:animEffect>
                                  </p:childTnLst>
                                </p:cTn>
                              </p:par>
                              <p:par>
                                <p:cTn id="8" presetID="10" presetClass="entr" presetSubtype="0" fill="hold" nodeType="withEffect">
                                  <p:stCondLst>
                                    <p:cond delay="0"/>
                                  </p:stCondLst>
                                  <p:childTnLst>
                                    <p:set>
                                      <p:cBhvr>
                                        <p:cTn id="9" dur="1" fill="hold">
                                          <p:stCondLst>
                                            <p:cond delay="0"/>
                                          </p:stCondLst>
                                        </p:cTn>
                                        <p:tgtEl>
                                          <p:spTgt spid="62"/>
                                        </p:tgtEl>
                                        <p:attrNameLst>
                                          <p:attrName>style.visibility</p:attrName>
                                        </p:attrNameLst>
                                      </p:cBhvr>
                                      <p:to>
                                        <p:strVal val="visible"/>
                                      </p:to>
                                    </p:set>
                                    <p:animEffect transition="in" filter="fade">
                                      <p:cBhvr>
                                        <p:cTn id="10" dur="2000"/>
                                        <p:tgtEl>
                                          <p:spTgt spid="6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wipe(down)">
                                      <p:cBhvr>
                                        <p:cTn id="15" dur="500"/>
                                        <p:tgtEl>
                                          <p:spTgt spid="57"/>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grpId="0" nodeType="click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strips(downLeft)">
                                      <p:cBhvr>
                                        <p:cTn id="20" dur="500"/>
                                        <p:tgtEl>
                                          <p:spTgt spid="60"/>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3"/>
                                        </p:tgtEl>
                                        <p:attrNameLst>
                                          <p:attrName>style.visibility</p:attrName>
                                        </p:attrNameLst>
                                      </p:cBhvr>
                                      <p:to>
                                        <p:strVal val="visible"/>
                                      </p:to>
                                    </p:set>
                                  </p:childTnLst>
                                </p:cTn>
                              </p:par>
                            </p:childTnLst>
                          </p:cTn>
                        </p:par>
                        <p:par>
                          <p:cTn id="25" fill="hold">
                            <p:stCondLst>
                              <p:cond delay="0"/>
                            </p:stCondLst>
                            <p:childTnLst>
                              <p:par>
                                <p:cTn id="26" presetID="10" presetClass="entr" presetSubtype="0" fill="hold" nodeType="afterEffect">
                                  <p:stCondLst>
                                    <p:cond delay="0"/>
                                  </p:stCondLst>
                                  <p:childTnLst>
                                    <p:set>
                                      <p:cBhvr>
                                        <p:cTn id="27" dur="1" fill="hold">
                                          <p:stCondLst>
                                            <p:cond delay="0"/>
                                          </p:stCondLst>
                                        </p:cTn>
                                        <p:tgtEl>
                                          <p:spTgt spid="77"/>
                                        </p:tgtEl>
                                        <p:attrNameLst>
                                          <p:attrName>style.visibility</p:attrName>
                                        </p:attrNameLst>
                                      </p:cBhvr>
                                      <p:to>
                                        <p:strVal val="visible"/>
                                      </p:to>
                                    </p:set>
                                    <p:animEffect transition="in" filter="fade">
                                      <p:cBhvr>
                                        <p:cTn id="28" dur="2000"/>
                                        <p:tgtEl>
                                          <p:spTgt spid="77"/>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wipe(down)">
                                      <p:cBhvr>
                                        <p:cTn id="33" dur="500"/>
                                        <p:tgtEl>
                                          <p:spTgt spid="65"/>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wipe(left)">
                                      <p:cBhvr>
                                        <p:cTn id="38" dur="500"/>
                                        <p:tgtEl>
                                          <p:spTgt spid="76"/>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8"/>
                                        </p:tgtEl>
                                        <p:attrNameLst>
                                          <p:attrName>style.visibility</p:attrName>
                                        </p:attrNameLst>
                                      </p:cBhvr>
                                      <p:to>
                                        <p:strVal val="visible"/>
                                      </p:to>
                                    </p:set>
                                  </p:childTnLst>
                                </p:cTn>
                              </p:par>
                            </p:childTnLst>
                          </p:cTn>
                        </p:par>
                        <p:par>
                          <p:cTn id="43" fill="hold">
                            <p:stCondLst>
                              <p:cond delay="0"/>
                            </p:stCondLst>
                            <p:childTnLst>
                              <p:par>
                                <p:cTn id="44" presetID="10" presetClass="entr" presetSubtype="0" fill="hold" nodeType="afterEffect">
                                  <p:stCondLst>
                                    <p:cond delay="0"/>
                                  </p:stCondLst>
                                  <p:childTnLst>
                                    <p:set>
                                      <p:cBhvr>
                                        <p:cTn id="45" dur="1" fill="hold">
                                          <p:stCondLst>
                                            <p:cond delay="0"/>
                                          </p:stCondLst>
                                        </p:cTn>
                                        <p:tgtEl>
                                          <p:spTgt spid="79"/>
                                        </p:tgtEl>
                                        <p:attrNameLst>
                                          <p:attrName>style.visibility</p:attrName>
                                        </p:attrNameLst>
                                      </p:cBhvr>
                                      <p:to>
                                        <p:strVal val="visible"/>
                                      </p:to>
                                    </p:set>
                                    <p:animEffect transition="in" filter="fade">
                                      <p:cBhvr>
                                        <p:cTn id="46" dur="10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3" grpId="0"/>
      <p:bldP spid="7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8" y="1153840"/>
            <a:ext cx="9036496" cy="4525963"/>
          </a:xfrm>
        </p:spPr>
        <p:txBody>
          <a:bodyPr/>
          <a:lstStyle/>
          <a:p>
            <a:r>
              <a:rPr lang="en-US" altLang="zh-CN" dirty="0" smtClean="0">
                <a:latin typeface="Times New Roman" pitchFamily="18" charset="0"/>
                <a:cs typeface="Times New Roman" pitchFamily="18" charset="0"/>
              </a:rPr>
              <a:t>Remarks</a:t>
            </a:r>
          </a:p>
          <a:p>
            <a:pPr lvl="1">
              <a:spcBef>
                <a:spcPts val="1200"/>
              </a:spcBef>
            </a:pPr>
            <a:r>
              <a:rPr lang="en-US" altLang="zh-CN" dirty="0" smtClean="0">
                <a:solidFill>
                  <a:srgbClr val="002EF0"/>
                </a:solidFill>
                <a:latin typeface="Times New Roman" pitchFamily="18" charset="0"/>
                <a:cs typeface="Times New Roman" pitchFamily="18" charset="0"/>
              </a:rPr>
              <a:t>Solution of BP: </a:t>
            </a:r>
          </a:p>
          <a:p>
            <a:pPr lvl="2">
              <a:spcBef>
                <a:spcPts val="600"/>
              </a:spcBef>
            </a:pPr>
            <a:r>
              <a:rPr lang="en-US" altLang="zh-CN" dirty="0" smtClean="0">
                <a:latin typeface="Times New Roman" pitchFamily="18" charset="0"/>
                <a:cs typeface="Times New Roman" pitchFamily="18" charset="0"/>
              </a:rPr>
              <a:t>Guaranteed </a:t>
            </a:r>
            <a:r>
              <a:rPr lang="en-US" altLang="zh-CN" b="1" dirty="0" smtClean="0">
                <a:solidFill>
                  <a:srgbClr val="FF0000"/>
                </a:solidFill>
                <a:latin typeface="Times New Roman" pitchFamily="18" charset="0"/>
                <a:cs typeface="Times New Roman" pitchFamily="18" charset="0"/>
              </a:rPr>
              <a:t>local minima</a:t>
            </a:r>
          </a:p>
          <a:p>
            <a:pPr lvl="2">
              <a:spcBef>
                <a:spcPts val="600"/>
              </a:spcBef>
            </a:pPr>
            <a:r>
              <a:rPr lang="en-US" altLang="zh-CN" b="1" dirty="0" smtClean="0">
                <a:solidFill>
                  <a:srgbClr val="FFC000"/>
                </a:solidFill>
                <a:effectLst>
                  <a:outerShdw blurRad="38100" dist="38100" dir="2700000" algn="tl">
                    <a:srgbClr val="000000">
                      <a:alpha val="43137"/>
                    </a:srgbClr>
                  </a:outerShdw>
                </a:effectLst>
                <a:latin typeface="Times New Roman" pitchFamily="18" charset="0"/>
                <a:cs typeface="Times New Roman" pitchFamily="18" charset="0"/>
              </a:rPr>
              <a:t>Random initiation </a:t>
            </a:r>
            <a:r>
              <a:rPr lang="en-US" altLang="zh-CN" dirty="0" smtClean="0">
                <a:latin typeface="Times New Roman" pitchFamily="18" charset="0"/>
                <a:cs typeface="Times New Roman" pitchFamily="18" charset="0"/>
              </a:rPr>
              <a:t>and </a:t>
            </a:r>
            <a:r>
              <a:rPr lang="en-US" altLang="zh-CN" b="1" dirty="0" smtClean="0">
                <a:solidFill>
                  <a:srgbClr val="FFC000"/>
                </a:solidFill>
                <a:effectLst>
                  <a:outerShdw blurRad="38100" dist="38100" dir="2700000" algn="tl">
                    <a:srgbClr val="000000">
                      <a:alpha val="43137"/>
                    </a:srgbClr>
                  </a:outerShdw>
                </a:effectLst>
                <a:latin typeface="Times New Roman" pitchFamily="18" charset="0"/>
                <a:cs typeface="Times New Roman" pitchFamily="18" charset="0"/>
              </a:rPr>
              <a:t>stochastic gradient descent </a:t>
            </a:r>
            <a:r>
              <a:rPr lang="en-US" altLang="zh-CN" dirty="0" smtClean="0">
                <a:latin typeface="Times New Roman" pitchFamily="18" charset="0"/>
                <a:cs typeface="Times New Roman" pitchFamily="18" charset="0"/>
              </a:rPr>
              <a:t>make it less likely to get stuck in the local minima.</a:t>
            </a:r>
          </a:p>
          <a:p>
            <a:pPr lvl="1">
              <a:spcBef>
                <a:spcPts val="1800"/>
              </a:spcBef>
            </a:pPr>
            <a:r>
              <a:rPr lang="en-US" altLang="zh-CN" dirty="0" smtClean="0">
                <a:solidFill>
                  <a:srgbClr val="002EF0"/>
                </a:solidFill>
                <a:latin typeface="Times New Roman" pitchFamily="18" charset="0"/>
                <a:cs typeface="Times New Roman" pitchFamily="18" charset="0"/>
              </a:rPr>
              <a:t>Representation power of Neural Networks:</a:t>
            </a:r>
          </a:p>
          <a:p>
            <a:pPr lvl="2">
              <a:spcBef>
                <a:spcPts val="1000"/>
              </a:spcBef>
            </a:pPr>
            <a:r>
              <a:rPr lang="en-US" altLang="zh-CN" b="1" i="1" dirty="0" smtClean="0">
                <a:solidFill>
                  <a:srgbClr val="00B050"/>
                </a:solidFill>
                <a:latin typeface="Times New Roman" pitchFamily="18" charset="0"/>
                <a:cs typeface="Times New Roman" pitchFamily="18" charset="0"/>
              </a:rPr>
              <a:t>Boolean functions: </a:t>
            </a:r>
            <a:r>
              <a:rPr lang="en-US" altLang="zh-CN" dirty="0" smtClean="0">
                <a:latin typeface="Times New Roman" pitchFamily="18" charset="0"/>
                <a:cs typeface="Times New Roman" pitchFamily="18" charset="0"/>
              </a:rPr>
              <a:t>can be exactly represented by </a:t>
            </a:r>
            <a:r>
              <a:rPr lang="en-US" altLang="zh-CN" b="1" dirty="0" smtClean="0">
                <a:solidFill>
                  <a:srgbClr val="7030A0"/>
                </a:solidFill>
                <a:latin typeface="Times New Roman" pitchFamily="18" charset="0"/>
                <a:cs typeface="Times New Roman" pitchFamily="18" charset="0"/>
              </a:rPr>
              <a:t>2 layers of units</a:t>
            </a:r>
          </a:p>
          <a:p>
            <a:pPr lvl="2">
              <a:spcBef>
                <a:spcPts val="1000"/>
              </a:spcBef>
            </a:pPr>
            <a:r>
              <a:rPr lang="en-US" altLang="zh-CN" b="1" i="1" dirty="0" smtClean="0">
                <a:solidFill>
                  <a:srgbClr val="00B050"/>
                </a:solidFill>
                <a:latin typeface="Times New Roman" pitchFamily="18" charset="0"/>
                <a:cs typeface="Times New Roman" pitchFamily="18" charset="0"/>
              </a:rPr>
              <a:t>(Bounded) Continuous functions: </a:t>
            </a:r>
            <a:r>
              <a:rPr lang="en-US" altLang="zh-CN" dirty="0" smtClean="0">
                <a:latin typeface="Times New Roman" pitchFamily="18" charset="0"/>
                <a:cs typeface="Times New Roman" pitchFamily="18" charset="0"/>
              </a:rPr>
              <a:t>can be approximated with arbitrarily small error with </a:t>
            </a:r>
            <a:r>
              <a:rPr lang="en-US" altLang="zh-CN" b="1" dirty="0" smtClean="0">
                <a:solidFill>
                  <a:srgbClr val="7030A0"/>
                </a:solidFill>
                <a:latin typeface="Times New Roman" pitchFamily="18" charset="0"/>
                <a:cs typeface="Times New Roman" pitchFamily="18" charset="0"/>
              </a:rPr>
              <a:t>2 layer of units</a:t>
            </a:r>
            <a:r>
              <a:rPr lang="en-US" altLang="zh-CN" dirty="0" smtClean="0">
                <a:latin typeface="Times New Roman" pitchFamily="18" charset="0"/>
                <a:cs typeface="Times New Roman" pitchFamily="18" charset="0"/>
              </a:rPr>
              <a:t>, </a:t>
            </a:r>
            <a:r>
              <a:rPr lang="en-US" altLang="zh-CN" dirty="0" smtClean="0">
                <a:solidFill>
                  <a:srgbClr val="7030A0"/>
                </a:solidFill>
                <a:latin typeface="Times New Roman" pitchFamily="18" charset="0"/>
                <a:cs typeface="Times New Roman" pitchFamily="18" charset="0"/>
              </a:rPr>
              <a:t>with 1 layer of sigmoid units (hidden) and 1 layer of linear units</a:t>
            </a:r>
          </a:p>
          <a:p>
            <a:pPr lvl="2">
              <a:spcBef>
                <a:spcPts val="1000"/>
              </a:spcBef>
            </a:pPr>
            <a:r>
              <a:rPr lang="en-US" altLang="zh-CN" b="1" i="1" dirty="0" smtClean="0">
                <a:solidFill>
                  <a:srgbClr val="00B050"/>
                </a:solidFill>
                <a:latin typeface="Times New Roman" pitchFamily="18" charset="0"/>
                <a:cs typeface="Times New Roman" pitchFamily="18" charset="0"/>
              </a:rPr>
              <a:t>Arbitrary functions: </a:t>
            </a:r>
            <a:r>
              <a:rPr lang="en-US" altLang="zh-CN" dirty="0" smtClean="0">
                <a:latin typeface="Times New Roman" pitchFamily="18" charset="0"/>
                <a:cs typeface="Times New Roman" pitchFamily="18" charset="0"/>
              </a:rPr>
              <a:t>can be approximated to arbitrary accuracy by </a:t>
            </a:r>
            <a:r>
              <a:rPr lang="en-US" altLang="zh-CN" b="1" dirty="0" smtClean="0">
                <a:solidFill>
                  <a:srgbClr val="7030A0"/>
                </a:solidFill>
                <a:latin typeface="Times New Roman" pitchFamily="18" charset="0"/>
                <a:cs typeface="Times New Roman" pitchFamily="18" charset="0"/>
              </a:rPr>
              <a:t>3 layers</a:t>
            </a:r>
            <a:r>
              <a:rPr lang="en-US" altLang="zh-CN" dirty="0" smtClean="0">
                <a:solidFill>
                  <a:srgbClr val="7030A0"/>
                </a:solidFill>
                <a:latin typeface="Times New Roman" pitchFamily="18" charset="0"/>
                <a:cs typeface="Times New Roman" pitchFamily="18" charset="0"/>
              </a:rPr>
              <a:t> of units with 2 hidden layers of sigmoid units</a:t>
            </a:r>
            <a:r>
              <a:rPr lang="en-US" altLang="zh-CN" dirty="0" smtClean="0">
                <a:latin typeface="Times New Roman" pitchFamily="18" charset="0"/>
                <a:cs typeface="Times New Roman" pitchFamily="18" charset="0"/>
              </a:rPr>
              <a:t>.</a:t>
            </a:r>
            <a:endParaRPr lang="zh-CN" altLang="en-US" dirty="0">
              <a:latin typeface="Times New Roman" pitchFamily="18" charset="0"/>
              <a:cs typeface="Times New Roman" pitchFamily="18" charset="0"/>
            </a:endParaRPr>
          </a:p>
        </p:txBody>
      </p:sp>
      <p:sp>
        <p:nvSpPr>
          <p:cNvPr id="5" name="标题 1"/>
          <p:cNvSpPr txBox="1">
            <a:spLocks/>
          </p:cNvSpPr>
          <p:nvPr/>
        </p:nvSpPr>
        <p:spPr bwMode="auto">
          <a:xfrm>
            <a:off x="444992" y="1084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accent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dirty="0" smtClean="0"/>
              <a:t>神经学习</a:t>
            </a:r>
            <a:endParaRPr lang="zh-CN" altLang="en-US" dirty="0"/>
          </a:p>
        </p:txBody>
      </p:sp>
    </p:spTree>
    <p:extLst>
      <p:ext uri="{BB962C8B-B14F-4D97-AF65-F5344CB8AC3E}">
        <p14:creationId xmlns:p14="http://schemas.microsoft.com/office/powerpoint/2010/main" val="124068350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600200"/>
            <a:ext cx="8795320" cy="4525963"/>
          </a:xfrm>
        </p:spPr>
        <p:txBody>
          <a:bodyPr/>
          <a:lstStyle/>
          <a:p>
            <a:r>
              <a:rPr lang="en-US" altLang="zh-CN" dirty="0" smtClean="0">
                <a:latin typeface="Times New Roman"/>
                <a:cs typeface="Times New Roman"/>
              </a:rPr>
              <a:t>Components</a:t>
            </a:r>
          </a:p>
          <a:p>
            <a:pPr lvl="1"/>
            <a:r>
              <a:rPr lang="en-US" altLang="zh-CN" b="1" dirty="0" smtClean="0">
                <a:latin typeface="Times New Roman"/>
                <a:cs typeface="Times New Roman"/>
              </a:rPr>
              <a:t>Model: </a:t>
            </a:r>
            <a:r>
              <a:rPr lang="en-US" altLang="zh-CN" dirty="0" smtClean="0">
                <a:latin typeface="Times New Roman"/>
                <a:cs typeface="Times New Roman"/>
              </a:rPr>
              <a:t>linear classifier in high dimensional feature space</a:t>
            </a:r>
          </a:p>
          <a:p>
            <a:pPr lvl="1"/>
            <a:endParaRPr lang="en-US" altLang="zh-CN" dirty="0" smtClean="0">
              <a:latin typeface="Times New Roman"/>
              <a:cs typeface="Times New Roman"/>
            </a:endParaRPr>
          </a:p>
          <a:p>
            <a:pPr lvl="1">
              <a:spcBef>
                <a:spcPts val="1800"/>
              </a:spcBef>
            </a:pPr>
            <a:r>
              <a:rPr lang="en-US" altLang="zh-CN" b="1" dirty="0" smtClean="0">
                <a:latin typeface="Times New Roman"/>
                <a:cs typeface="Times New Roman"/>
              </a:rPr>
              <a:t>Score function &amp; optimization:</a:t>
            </a:r>
          </a:p>
          <a:p>
            <a:pPr lvl="1">
              <a:spcBef>
                <a:spcPts val="1800"/>
              </a:spcBef>
            </a:pPr>
            <a:endParaRPr lang="en-US" altLang="zh-CN" b="1" dirty="0" smtClean="0">
              <a:latin typeface="Times New Roman"/>
              <a:cs typeface="Times New Roman"/>
            </a:endParaRPr>
          </a:p>
          <a:p>
            <a:pPr lvl="1">
              <a:spcBef>
                <a:spcPts val="1800"/>
              </a:spcBef>
            </a:pPr>
            <a:endParaRPr lang="en-US" altLang="zh-CN" b="1" dirty="0" smtClean="0">
              <a:latin typeface="Times New Roman"/>
              <a:cs typeface="Times New Roman"/>
            </a:endParaRPr>
          </a:p>
          <a:p>
            <a:pPr lvl="1">
              <a:spcBef>
                <a:spcPts val="1800"/>
              </a:spcBef>
            </a:pPr>
            <a:endParaRPr lang="en-US" altLang="zh-CN" sz="800" b="1" dirty="0" smtClean="0">
              <a:latin typeface="Times New Roman"/>
              <a:cs typeface="Times New Roman"/>
            </a:endParaRPr>
          </a:p>
          <a:p>
            <a:pPr lvl="1"/>
            <a:endParaRPr lang="zh-CN" altLang="en-US" b="1" dirty="0">
              <a:latin typeface="Times New Roman"/>
              <a:cs typeface="Times New Roman"/>
            </a:endParaRPr>
          </a:p>
        </p:txBody>
      </p:sp>
      <p:sp>
        <p:nvSpPr>
          <p:cNvPr id="19" name="矩形 18"/>
          <p:cNvSpPr/>
          <p:nvPr/>
        </p:nvSpPr>
        <p:spPr bwMode="auto">
          <a:xfrm>
            <a:off x="6643702" y="2500306"/>
            <a:ext cx="2071702" cy="1357322"/>
          </a:xfrm>
          <a:prstGeom prst="rect">
            <a:avLst/>
          </a:prstGeom>
          <a:solidFill>
            <a:srgbClr val="FFFFCC"/>
          </a:solidFill>
          <a:ln w="12700" cap="flat" cmpd="sng" algn="ctr">
            <a:solidFill>
              <a:schemeClr val="tx2">
                <a:lumMod val="40000"/>
                <a:lumOff val="6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2" name="标题 1"/>
          <p:cNvSpPr>
            <a:spLocks noGrp="1"/>
          </p:cNvSpPr>
          <p:nvPr>
            <p:ph type="title"/>
          </p:nvPr>
        </p:nvSpPr>
        <p:spPr/>
        <p:txBody>
          <a:bodyPr/>
          <a:lstStyle/>
          <a:p>
            <a:r>
              <a:rPr lang="zh-CN" altLang="en-US" dirty="0" smtClean="0"/>
              <a:t>支持向量机</a:t>
            </a:r>
            <a:endParaRPr lang="zh-CN" altLang="en-US" sz="2400" dirty="0"/>
          </a:p>
        </p:txBody>
      </p:sp>
      <p:graphicFrame>
        <p:nvGraphicFramePr>
          <p:cNvPr id="7" name="Object 3"/>
          <p:cNvGraphicFramePr>
            <a:graphicFrameLocks noChangeAspect="1"/>
          </p:cNvGraphicFramePr>
          <p:nvPr>
            <p:extLst>
              <p:ext uri="{D42A27DB-BD31-4B8C-83A1-F6EECF244321}">
                <p14:modId xmlns:p14="http://schemas.microsoft.com/office/powerpoint/2010/main" val="3030915445"/>
              </p:ext>
            </p:extLst>
          </p:nvPr>
        </p:nvGraphicFramePr>
        <p:xfrm>
          <a:off x="2555776" y="2672916"/>
          <a:ext cx="2855913" cy="328612"/>
        </p:xfrm>
        <a:graphic>
          <a:graphicData uri="http://schemas.openxmlformats.org/presentationml/2006/ole">
            <mc:AlternateContent xmlns:mc="http://schemas.openxmlformats.org/markup-compatibility/2006">
              <mc:Choice xmlns:v="urn:schemas-microsoft-com:vml" Requires="v">
                <p:oleObj spid="_x0000_s814259" name="Formula" r:id="rId4" imgW="1643400" imgH="189360" progId="Equation.Ribbit">
                  <p:embed/>
                </p:oleObj>
              </mc:Choice>
              <mc:Fallback>
                <p:oleObj name="Formula" r:id="rId4" imgW="1643400" imgH="189360" progId="Equation.Ribbit">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5776" y="2672916"/>
                        <a:ext cx="2855913" cy="328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0" name="组合 9"/>
          <p:cNvGrpSpPr/>
          <p:nvPr/>
        </p:nvGrpSpPr>
        <p:grpSpPr>
          <a:xfrm>
            <a:off x="2822570" y="3789963"/>
            <a:ext cx="2441591" cy="487709"/>
            <a:chOff x="2357422" y="3286124"/>
            <a:chExt cx="2441591" cy="487709"/>
          </a:xfrm>
        </p:grpSpPr>
        <p:graphicFrame>
          <p:nvGraphicFramePr>
            <p:cNvPr id="385027" name="Object 3"/>
            <p:cNvGraphicFramePr>
              <a:graphicFrameLocks noChangeAspect="1"/>
            </p:cNvGraphicFramePr>
            <p:nvPr/>
          </p:nvGraphicFramePr>
          <p:xfrm>
            <a:off x="3059113" y="3319464"/>
            <a:ext cx="1739900" cy="323850"/>
          </p:xfrm>
          <a:graphic>
            <a:graphicData uri="http://schemas.openxmlformats.org/presentationml/2006/ole">
              <mc:AlternateContent xmlns:mc="http://schemas.openxmlformats.org/markup-compatibility/2006">
                <mc:Choice xmlns:v="urn:schemas-microsoft-com:vml" Requires="v">
                  <p:oleObj spid="_x0000_s814260" name="Formula" r:id="rId6" imgW="1000800" imgH="185760" progId="Equation.Ribbit">
                    <p:embed/>
                  </p:oleObj>
                </mc:Choice>
                <mc:Fallback>
                  <p:oleObj name="Formula" r:id="rId6" imgW="1000800" imgH="185760" progId="Equation.Ribbit">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59113" y="3319464"/>
                          <a:ext cx="1739900"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2357422" y="3286124"/>
              <a:ext cx="571504" cy="369332"/>
            </a:xfrm>
            <a:prstGeom prst="rect">
              <a:avLst/>
            </a:prstGeom>
            <a:noFill/>
          </p:spPr>
          <p:txBody>
            <a:bodyPr wrap="square" rtlCol="0">
              <a:spAutoFit/>
            </a:bodyPr>
            <a:lstStyle/>
            <a:p>
              <a:r>
                <a:rPr lang="en-US" altLang="zh-CN" sz="1800" dirty="0" smtClean="0"/>
                <a:t>min</a:t>
              </a:r>
              <a:endParaRPr lang="zh-CN" altLang="en-US" sz="1800" dirty="0"/>
            </a:p>
          </p:txBody>
        </p:sp>
        <p:sp>
          <p:nvSpPr>
            <p:cNvPr id="9" name="TextBox 8"/>
            <p:cNvSpPr txBox="1"/>
            <p:nvPr/>
          </p:nvSpPr>
          <p:spPr>
            <a:xfrm>
              <a:off x="2500298" y="3466056"/>
              <a:ext cx="571504" cy="307777"/>
            </a:xfrm>
            <a:prstGeom prst="rect">
              <a:avLst/>
            </a:prstGeom>
            <a:noFill/>
          </p:spPr>
          <p:txBody>
            <a:bodyPr wrap="square" rtlCol="0">
              <a:spAutoFit/>
            </a:bodyPr>
            <a:lstStyle/>
            <a:p>
              <a:r>
                <a:rPr lang="en-US" altLang="zh-CN" sz="1400" b="1" dirty="0" smtClean="0"/>
                <a:t>w</a:t>
              </a:r>
              <a:endParaRPr lang="zh-CN" altLang="en-US" sz="1400" b="1" dirty="0"/>
            </a:p>
          </p:txBody>
        </p:sp>
      </p:grpSp>
      <p:grpSp>
        <p:nvGrpSpPr>
          <p:cNvPr id="11" name="组合 10"/>
          <p:cNvGrpSpPr/>
          <p:nvPr/>
        </p:nvGrpSpPr>
        <p:grpSpPr>
          <a:xfrm>
            <a:off x="2679694" y="4432905"/>
            <a:ext cx="3040069" cy="796928"/>
            <a:chOff x="2214546" y="3286124"/>
            <a:chExt cx="3040069" cy="796928"/>
          </a:xfrm>
        </p:grpSpPr>
        <p:graphicFrame>
          <p:nvGraphicFramePr>
            <p:cNvPr id="12" name="Object 3"/>
            <p:cNvGraphicFramePr>
              <a:graphicFrameLocks noChangeAspect="1"/>
            </p:cNvGraphicFramePr>
            <p:nvPr/>
          </p:nvGraphicFramePr>
          <p:xfrm>
            <a:off x="2603490" y="3316280"/>
            <a:ext cx="2651125" cy="330200"/>
          </p:xfrm>
          <a:graphic>
            <a:graphicData uri="http://schemas.openxmlformats.org/presentationml/2006/ole">
              <mc:AlternateContent xmlns:mc="http://schemas.openxmlformats.org/markup-compatibility/2006">
                <mc:Choice xmlns:v="urn:schemas-microsoft-com:vml" Requires="v">
                  <p:oleObj spid="_x0000_s814261" name="Formula" r:id="rId8" imgW="1524240" imgH="189360" progId="Equation.Ribbit">
                    <p:embed/>
                  </p:oleObj>
                </mc:Choice>
                <mc:Fallback>
                  <p:oleObj name="Formula" r:id="rId8" imgW="1524240" imgH="189360" progId="Equation.Ribbit">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03490" y="3316280"/>
                          <a:ext cx="2651125"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TextBox 12"/>
            <p:cNvSpPr txBox="1"/>
            <p:nvPr/>
          </p:nvSpPr>
          <p:spPr>
            <a:xfrm>
              <a:off x="2214546" y="3286124"/>
              <a:ext cx="571504" cy="369332"/>
            </a:xfrm>
            <a:prstGeom prst="rect">
              <a:avLst/>
            </a:prstGeom>
            <a:noFill/>
          </p:spPr>
          <p:txBody>
            <a:bodyPr wrap="square" rtlCol="0">
              <a:spAutoFit/>
            </a:bodyPr>
            <a:lstStyle/>
            <a:p>
              <a:r>
                <a:rPr lang="en-US" altLang="zh-CN" sz="1800" i="1" dirty="0" err="1" smtClean="0"/>
                <a:t>s.t</a:t>
              </a:r>
              <a:endParaRPr lang="zh-CN" altLang="en-US" sz="1800" i="1" dirty="0"/>
            </a:p>
          </p:txBody>
        </p:sp>
        <p:graphicFrame>
          <p:nvGraphicFramePr>
            <p:cNvPr id="15" name="Object 3"/>
            <p:cNvGraphicFramePr>
              <a:graphicFrameLocks noChangeAspect="1"/>
            </p:cNvGraphicFramePr>
            <p:nvPr/>
          </p:nvGraphicFramePr>
          <p:xfrm>
            <a:off x="3143240" y="3786190"/>
            <a:ext cx="673100" cy="296862"/>
          </p:xfrm>
          <a:graphic>
            <a:graphicData uri="http://schemas.openxmlformats.org/presentationml/2006/ole">
              <mc:AlternateContent xmlns:mc="http://schemas.openxmlformats.org/markup-compatibility/2006">
                <mc:Choice xmlns:v="urn:schemas-microsoft-com:vml" Requires="v">
                  <p:oleObj spid="_x0000_s814262" name="Formula" r:id="rId10" imgW="387360" imgH="169200" progId="Equation.Ribbit">
                    <p:embed/>
                  </p:oleObj>
                </mc:Choice>
                <mc:Fallback>
                  <p:oleObj name="Formula" r:id="rId10" imgW="387360" imgH="169200" progId="Equation.Ribbit">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143240" y="3786190"/>
                          <a:ext cx="673100" cy="296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aphicFrame>
        <p:nvGraphicFramePr>
          <p:cNvPr id="16" name="Object 3"/>
          <p:cNvGraphicFramePr>
            <a:graphicFrameLocks noChangeAspect="1"/>
          </p:cNvGraphicFramePr>
          <p:nvPr/>
        </p:nvGraphicFramePr>
        <p:xfrm>
          <a:off x="6796760" y="2585861"/>
          <a:ext cx="431116" cy="238125"/>
        </p:xfrm>
        <a:graphic>
          <a:graphicData uri="http://schemas.openxmlformats.org/presentationml/2006/ole">
            <mc:AlternateContent xmlns:mc="http://schemas.openxmlformats.org/markup-compatibility/2006">
              <mc:Choice xmlns:v="urn:schemas-microsoft-com:vml" Requires="v">
                <p:oleObj spid="_x0000_s814263" name="Formula" r:id="rId12" imgW="283320" imgH="177840" progId="Equation.Ribbit">
                  <p:embed/>
                </p:oleObj>
              </mc:Choice>
              <mc:Fallback>
                <p:oleObj name="Formula" r:id="rId12" imgW="283320" imgH="177840" progId="Equation.Ribbit">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796760" y="2585861"/>
                        <a:ext cx="431116" cy="238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Box 16"/>
          <p:cNvSpPr txBox="1"/>
          <p:nvPr/>
        </p:nvSpPr>
        <p:spPr>
          <a:xfrm>
            <a:off x="6732240" y="2563740"/>
            <a:ext cx="2285352" cy="1477328"/>
          </a:xfrm>
          <a:prstGeom prst="rect">
            <a:avLst/>
          </a:prstGeom>
          <a:noFill/>
        </p:spPr>
        <p:txBody>
          <a:bodyPr wrap="square" rtlCol="0">
            <a:spAutoFit/>
          </a:bodyPr>
          <a:lstStyle/>
          <a:p>
            <a:r>
              <a:rPr lang="en-US" altLang="zh-CN" sz="1800" dirty="0" smtClean="0"/>
              <a:t>       </a:t>
            </a:r>
            <a:r>
              <a:rPr lang="en-US" altLang="zh-CN" sz="1800" dirty="0" smtClean="0">
                <a:latin typeface="Times New Roman"/>
                <a:cs typeface="Times New Roman"/>
              </a:rPr>
              <a:t> is a mapping from input space to high-dimensional feature space</a:t>
            </a:r>
            <a:endParaRPr lang="zh-CN" altLang="en-US" sz="1800" dirty="0">
              <a:latin typeface="Times New Roman"/>
              <a:cs typeface="Times New Roman"/>
            </a:endParaRPr>
          </a:p>
        </p:txBody>
      </p:sp>
      <p:sp>
        <p:nvSpPr>
          <p:cNvPr id="20" name="TextBox 19"/>
          <p:cNvSpPr txBox="1"/>
          <p:nvPr/>
        </p:nvSpPr>
        <p:spPr>
          <a:xfrm>
            <a:off x="857224" y="5761709"/>
            <a:ext cx="7715304" cy="1015663"/>
          </a:xfrm>
          <a:prstGeom prst="rect">
            <a:avLst/>
          </a:prstGeom>
          <a:noFill/>
          <a:ln>
            <a:noFill/>
          </a:ln>
        </p:spPr>
        <p:txBody>
          <a:bodyPr wrap="square" rtlCol="0">
            <a:spAutoFit/>
          </a:bodyPr>
          <a:lstStyle/>
          <a:p>
            <a:r>
              <a:rPr lang="en-US" altLang="zh-CN" sz="2000" b="1" dirty="0" smtClean="0">
                <a:solidFill>
                  <a:srgbClr val="FF0000"/>
                </a:solidFill>
                <a:latin typeface="Palatino Linotype" pitchFamily="18" charset="0"/>
              </a:rPr>
              <a:t>Aims to find a </a:t>
            </a:r>
            <a:r>
              <a:rPr lang="en-US" altLang="zh-CN" sz="2000" b="1" dirty="0" err="1" smtClean="0">
                <a:solidFill>
                  <a:srgbClr val="FF0000"/>
                </a:solidFill>
                <a:latin typeface="Palatino Linotype" pitchFamily="18" charset="0"/>
              </a:rPr>
              <a:t>hyperplane</a:t>
            </a:r>
            <a:r>
              <a:rPr lang="en-US" altLang="zh-CN" sz="2000" b="1" dirty="0" smtClean="0">
                <a:solidFill>
                  <a:srgbClr val="FF0000"/>
                </a:solidFill>
                <a:latin typeface="Palatino Linotype" pitchFamily="18" charset="0"/>
              </a:rPr>
              <a:t> in the high dimensional feature space to separate the data, where the “margin” between the two classes are maximized</a:t>
            </a:r>
            <a:endParaRPr lang="zh-CN" altLang="en-US" sz="2000" b="1" dirty="0">
              <a:solidFill>
                <a:srgbClr val="FF0000"/>
              </a:solidFill>
              <a:latin typeface="Palatino Linotype" pitchFamily="18" charset="0"/>
            </a:endParaRPr>
          </a:p>
        </p:txBody>
      </p:sp>
      <p:grpSp>
        <p:nvGrpSpPr>
          <p:cNvPr id="26" name="组合 25"/>
          <p:cNvGrpSpPr/>
          <p:nvPr/>
        </p:nvGrpSpPr>
        <p:grpSpPr>
          <a:xfrm>
            <a:off x="928662" y="3718525"/>
            <a:ext cx="3286148" cy="1236471"/>
            <a:chOff x="928662" y="3071810"/>
            <a:chExt cx="3286148" cy="1236471"/>
          </a:xfrm>
        </p:grpSpPr>
        <p:sp>
          <p:nvSpPr>
            <p:cNvPr id="22" name="椭圆 21"/>
            <p:cNvSpPr/>
            <p:nvPr/>
          </p:nvSpPr>
          <p:spPr bwMode="auto">
            <a:xfrm>
              <a:off x="3357554" y="3071810"/>
              <a:ext cx="857256" cy="571504"/>
            </a:xfrm>
            <a:prstGeom prst="ellipse">
              <a:avLst/>
            </a:prstGeom>
            <a:noFill/>
            <a:ln w="19050" cap="flat" cmpd="sng" algn="ctr">
              <a:solidFill>
                <a:srgbClr val="002E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cxnSp>
          <p:nvCxnSpPr>
            <p:cNvPr id="24" name="直接箭头连接符 23"/>
            <p:cNvCxnSpPr>
              <a:stCxn id="22" idx="3"/>
            </p:cNvCxnSpPr>
            <p:nvPr/>
          </p:nvCxnSpPr>
          <p:spPr bwMode="auto">
            <a:xfrm rot="5400000">
              <a:off x="2592660" y="3038629"/>
              <a:ext cx="369447" cy="1411426"/>
            </a:xfrm>
            <a:prstGeom prst="straightConnector1">
              <a:avLst/>
            </a:prstGeom>
            <a:solidFill>
              <a:schemeClr val="accent1"/>
            </a:solidFill>
            <a:ln w="12700" cap="flat" cmpd="sng" algn="ctr">
              <a:solidFill>
                <a:srgbClr val="002EF0"/>
              </a:solidFill>
              <a:prstDash val="solid"/>
              <a:round/>
              <a:headEnd type="none" w="med" len="med"/>
              <a:tailEnd type="arrow"/>
            </a:ln>
            <a:effectLst/>
          </p:spPr>
        </p:cxnSp>
        <p:sp>
          <p:nvSpPr>
            <p:cNvPr id="25" name="TextBox 24"/>
            <p:cNvSpPr txBox="1"/>
            <p:nvPr/>
          </p:nvSpPr>
          <p:spPr>
            <a:xfrm>
              <a:off x="928662" y="4000504"/>
              <a:ext cx="1428760" cy="307777"/>
            </a:xfrm>
            <a:prstGeom prst="rect">
              <a:avLst/>
            </a:prstGeom>
            <a:noFill/>
          </p:spPr>
          <p:txBody>
            <a:bodyPr wrap="square" rtlCol="0">
              <a:spAutoFit/>
            </a:bodyPr>
            <a:lstStyle/>
            <a:p>
              <a:r>
                <a:rPr lang="en-US" altLang="zh-CN" sz="1400" b="1" dirty="0" smtClean="0">
                  <a:solidFill>
                    <a:srgbClr val="002EF0"/>
                  </a:solidFill>
                </a:rPr>
                <a:t>Structural risk</a:t>
              </a:r>
              <a:endParaRPr lang="zh-CN" altLang="en-US" sz="1400" b="1" dirty="0">
                <a:solidFill>
                  <a:srgbClr val="002EF0"/>
                </a:solidFill>
              </a:endParaRPr>
            </a:p>
          </p:txBody>
        </p:sp>
      </p:grpSp>
      <p:grpSp>
        <p:nvGrpSpPr>
          <p:cNvPr id="27" name="组合 26"/>
          <p:cNvGrpSpPr/>
          <p:nvPr/>
        </p:nvGrpSpPr>
        <p:grpSpPr>
          <a:xfrm>
            <a:off x="4643438" y="3718525"/>
            <a:ext cx="3071834" cy="1379347"/>
            <a:chOff x="3357554" y="3071810"/>
            <a:chExt cx="3071834" cy="1379347"/>
          </a:xfrm>
        </p:grpSpPr>
        <p:sp>
          <p:nvSpPr>
            <p:cNvPr id="28" name="椭圆 27"/>
            <p:cNvSpPr/>
            <p:nvPr/>
          </p:nvSpPr>
          <p:spPr bwMode="auto">
            <a:xfrm>
              <a:off x="3357554" y="3071810"/>
              <a:ext cx="714380" cy="571504"/>
            </a:xfrm>
            <a:prstGeom prst="ellipse">
              <a:avLst/>
            </a:prstGeom>
            <a:noFill/>
            <a:ln w="19050" cap="flat" cmpd="sng" algn="ctr">
              <a:solidFill>
                <a:srgbClr val="002E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cxnSp>
          <p:nvCxnSpPr>
            <p:cNvPr id="29" name="直接箭头连接符 28"/>
            <p:cNvCxnSpPr>
              <a:endCxn id="30" idx="0"/>
            </p:cNvCxnSpPr>
            <p:nvPr/>
          </p:nvCxnSpPr>
          <p:spPr bwMode="auto">
            <a:xfrm>
              <a:off x="3929058" y="3571876"/>
              <a:ext cx="1785950" cy="571504"/>
            </a:xfrm>
            <a:prstGeom prst="straightConnector1">
              <a:avLst/>
            </a:prstGeom>
            <a:solidFill>
              <a:schemeClr val="accent1"/>
            </a:solidFill>
            <a:ln w="12700" cap="flat" cmpd="sng" algn="ctr">
              <a:solidFill>
                <a:srgbClr val="002EF0"/>
              </a:solidFill>
              <a:prstDash val="solid"/>
              <a:round/>
              <a:headEnd type="none" w="med" len="med"/>
              <a:tailEnd type="arrow"/>
            </a:ln>
            <a:effectLst/>
          </p:spPr>
        </p:cxnSp>
        <p:sp>
          <p:nvSpPr>
            <p:cNvPr id="30" name="TextBox 29"/>
            <p:cNvSpPr txBox="1"/>
            <p:nvPr/>
          </p:nvSpPr>
          <p:spPr>
            <a:xfrm>
              <a:off x="5000628" y="4143380"/>
              <a:ext cx="1428760" cy="307777"/>
            </a:xfrm>
            <a:prstGeom prst="rect">
              <a:avLst/>
            </a:prstGeom>
            <a:noFill/>
          </p:spPr>
          <p:txBody>
            <a:bodyPr wrap="square" rtlCol="0">
              <a:spAutoFit/>
            </a:bodyPr>
            <a:lstStyle/>
            <a:p>
              <a:r>
                <a:rPr lang="en-US" altLang="zh-CN" sz="1400" b="1" dirty="0" smtClean="0">
                  <a:solidFill>
                    <a:srgbClr val="002EF0"/>
                  </a:solidFill>
                </a:rPr>
                <a:t>Empirical risk</a:t>
              </a:r>
              <a:endParaRPr lang="zh-CN" altLang="en-US" sz="1400" b="1" dirty="0">
                <a:solidFill>
                  <a:srgbClr val="002EF0"/>
                </a:solidFill>
              </a:endParaRPr>
            </a:p>
          </p:txBody>
        </p:sp>
      </p:grpSp>
      <p:sp>
        <p:nvSpPr>
          <p:cNvPr id="34" name="矩形 33"/>
          <p:cNvSpPr/>
          <p:nvPr/>
        </p:nvSpPr>
        <p:spPr>
          <a:xfrm>
            <a:off x="1857356" y="5290161"/>
            <a:ext cx="6929486" cy="400110"/>
          </a:xfrm>
          <a:prstGeom prst="rect">
            <a:avLst/>
          </a:prstGeom>
        </p:spPr>
        <p:txBody>
          <a:bodyPr wrap="square">
            <a:spAutoFit/>
          </a:bodyPr>
          <a:lstStyle/>
          <a:p>
            <a:pPr lvl="1">
              <a:spcBef>
                <a:spcPts val="1800"/>
              </a:spcBef>
            </a:pPr>
            <a:r>
              <a:rPr lang="en-US" altLang="zh-CN" sz="2000" b="1" i="1" dirty="0" smtClean="0">
                <a:solidFill>
                  <a:srgbClr val="7030A0"/>
                </a:solidFill>
              </a:rPr>
              <a:t>Constrained quadratic optimization.</a:t>
            </a:r>
          </a:p>
        </p:txBody>
      </p:sp>
    </p:spTree>
    <p:extLst>
      <p:ext uri="{BB962C8B-B14F-4D97-AF65-F5344CB8AC3E}">
        <p14:creationId xmlns:p14="http://schemas.microsoft.com/office/powerpoint/2010/main" val="346262882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up)">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up)">
                                      <p:cBhvr>
                                        <p:cTn id="1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支持向量机</a:t>
            </a:r>
          </a:p>
        </p:txBody>
      </p:sp>
      <p:sp>
        <p:nvSpPr>
          <p:cNvPr id="3" name="内容占位符 2"/>
          <p:cNvSpPr>
            <a:spLocks noGrp="1"/>
          </p:cNvSpPr>
          <p:nvPr>
            <p:ph idx="1"/>
          </p:nvPr>
        </p:nvSpPr>
        <p:spPr/>
        <p:txBody>
          <a:bodyPr/>
          <a:lstStyle/>
          <a:p>
            <a:r>
              <a:rPr lang="en-US" altLang="zh-CN" dirty="0" smtClean="0">
                <a:latin typeface="Times New Roman"/>
                <a:cs typeface="Times New Roman"/>
              </a:rPr>
              <a:t>Margin</a:t>
            </a:r>
            <a:endParaRPr lang="zh-CN" altLang="en-US" dirty="0">
              <a:latin typeface="Times New Roman"/>
              <a:cs typeface="Times New Roman"/>
            </a:endParaRPr>
          </a:p>
        </p:txBody>
      </p:sp>
      <p:pic>
        <p:nvPicPr>
          <p:cNvPr id="386050" name="Picture 2"/>
          <p:cNvPicPr>
            <a:picLocks noChangeAspect="1" noChangeArrowheads="1"/>
          </p:cNvPicPr>
          <p:nvPr/>
        </p:nvPicPr>
        <p:blipFill>
          <a:blip r:embed="rId4" cstate="print"/>
          <a:srcRect/>
          <a:stretch>
            <a:fillRect/>
          </a:stretch>
        </p:blipFill>
        <p:spPr bwMode="auto">
          <a:xfrm>
            <a:off x="1071538" y="2214554"/>
            <a:ext cx="4286280" cy="3525081"/>
          </a:xfrm>
          <a:prstGeom prst="rect">
            <a:avLst/>
          </a:prstGeom>
          <a:noFill/>
          <a:ln w="9525">
            <a:noFill/>
            <a:miter lim="800000"/>
            <a:headEnd/>
            <a:tailEnd/>
          </a:ln>
        </p:spPr>
      </p:pic>
      <p:grpSp>
        <p:nvGrpSpPr>
          <p:cNvPr id="10" name="组合 9"/>
          <p:cNvGrpSpPr/>
          <p:nvPr/>
        </p:nvGrpSpPr>
        <p:grpSpPr>
          <a:xfrm>
            <a:off x="3784647" y="2071678"/>
            <a:ext cx="1430294" cy="242626"/>
            <a:chOff x="3784647" y="2071678"/>
            <a:chExt cx="1430294" cy="242626"/>
          </a:xfrm>
        </p:grpSpPr>
        <p:sp>
          <p:nvSpPr>
            <p:cNvPr id="7" name="右大括号 6"/>
            <p:cNvSpPr/>
            <p:nvPr/>
          </p:nvSpPr>
          <p:spPr bwMode="auto">
            <a:xfrm rot="18360083">
              <a:off x="4055212" y="1854769"/>
              <a:ext cx="188970" cy="730099"/>
            </a:xfrm>
            <a:prstGeom prst="rightBrace">
              <a:avLst>
                <a:gd name="adj1" fmla="val 36777"/>
                <a:gd name="adj2" fmla="val 49407"/>
              </a:avLst>
            </a:prstGeom>
            <a:noFill/>
            <a:ln w="12700" cap="flat" cmpd="sng" algn="ctr">
              <a:solidFill>
                <a:srgbClr val="002E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cxnSp>
          <p:nvCxnSpPr>
            <p:cNvPr id="9" name="直接箭头连接符 8"/>
            <p:cNvCxnSpPr>
              <a:stCxn id="7" idx="1"/>
            </p:cNvCxnSpPr>
            <p:nvPr/>
          </p:nvCxnSpPr>
          <p:spPr bwMode="auto">
            <a:xfrm rot="5400000" flipH="1" flipV="1">
              <a:off x="4673758" y="1599652"/>
              <a:ext cx="69157" cy="1013209"/>
            </a:xfrm>
            <a:prstGeom prst="straightConnector1">
              <a:avLst/>
            </a:prstGeom>
            <a:solidFill>
              <a:schemeClr val="accent1"/>
            </a:solidFill>
            <a:ln w="12700" cap="flat" cmpd="sng" algn="ctr">
              <a:solidFill>
                <a:srgbClr val="002EF0"/>
              </a:solidFill>
              <a:prstDash val="solid"/>
              <a:round/>
              <a:headEnd type="none" w="med" len="med"/>
              <a:tailEnd type="arrow"/>
            </a:ln>
            <a:effectLst/>
          </p:spPr>
        </p:cxnSp>
      </p:grpSp>
      <p:sp>
        <p:nvSpPr>
          <p:cNvPr id="12" name="TextBox 11"/>
          <p:cNvSpPr txBox="1"/>
          <p:nvPr/>
        </p:nvSpPr>
        <p:spPr>
          <a:xfrm>
            <a:off x="5500694" y="1785926"/>
            <a:ext cx="3500430" cy="707886"/>
          </a:xfrm>
          <a:prstGeom prst="rect">
            <a:avLst/>
          </a:prstGeom>
          <a:noFill/>
        </p:spPr>
        <p:txBody>
          <a:bodyPr wrap="square" rtlCol="0">
            <a:spAutoFit/>
          </a:bodyPr>
          <a:lstStyle/>
          <a:p>
            <a:r>
              <a:rPr lang="en-US" altLang="zh-CN" sz="2000" b="1" dirty="0" smtClean="0">
                <a:solidFill>
                  <a:srgbClr val="002EF0"/>
                </a:solidFill>
              </a:rPr>
              <a:t>Margin: </a:t>
            </a:r>
            <a:br>
              <a:rPr lang="en-US" altLang="zh-CN" sz="2000" b="1" dirty="0" smtClean="0">
                <a:solidFill>
                  <a:srgbClr val="002EF0"/>
                </a:solidFill>
              </a:rPr>
            </a:br>
            <a:r>
              <a:rPr lang="en-US" altLang="zh-CN" sz="2000" i="1" dirty="0" smtClean="0"/>
              <a:t>The width between two classes</a:t>
            </a:r>
            <a:endParaRPr lang="zh-CN" altLang="en-US" sz="2000" i="1" dirty="0"/>
          </a:p>
        </p:txBody>
      </p:sp>
      <p:cxnSp>
        <p:nvCxnSpPr>
          <p:cNvPr id="14" name="直接箭头连接符 13"/>
          <p:cNvCxnSpPr/>
          <p:nvPr/>
        </p:nvCxnSpPr>
        <p:spPr bwMode="auto">
          <a:xfrm>
            <a:off x="2857488" y="4643446"/>
            <a:ext cx="2500330" cy="1588"/>
          </a:xfrm>
          <a:prstGeom prst="straightConnector1">
            <a:avLst/>
          </a:prstGeom>
          <a:solidFill>
            <a:schemeClr val="accent1"/>
          </a:solidFill>
          <a:ln w="12700" cap="flat" cmpd="sng" algn="ctr">
            <a:solidFill>
              <a:srgbClr val="002EF0"/>
            </a:solidFill>
            <a:prstDash val="solid"/>
            <a:round/>
            <a:headEnd type="none" w="med" len="med"/>
            <a:tailEnd type="arrow"/>
          </a:ln>
          <a:effectLst/>
        </p:spPr>
      </p:cxnSp>
      <p:sp>
        <p:nvSpPr>
          <p:cNvPr id="15" name="TextBox 14"/>
          <p:cNvSpPr txBox="1"/>
          <p:nvPr/>
        </p:nvSpPr>
        <p:spPr>
          <a:xfrm>
            <a:off x="5429256" y="4214818"/>
            <a:ext cx="3500430" cy="1015663"/>
          </a:xfrm>
          <a:prstGeom prst="rect">
            <a:avLst/>
          </a:prstGeom>
          <a:noFill/>
        </p:spPr>
        <p:txBody>
          <a:bodyPr wrap="square" rtlCol="0">
            <a:spAutoFit/>
          </a:bodyPr>
          <a:lstStyle/>
          <a:p>
            <a:r>
              <a:rPr lang="en-US" altLang="zh-CN" sz="2000" b="1" dirty="0" smtClean="0">
                <a:solidFill>
                  <a:srgbClr val="002EF0"/>
                </a:solidFill>
              </a:rPr>
              <a:t>Support Vectors: </a:t>
            </a:r>
            <a:br>
              <a:rPr lang="en-US" altLang="zh-CN" sz="2000" b="1" dirty="0" smtClean="0">
                <a:solidFill>
                  <a:srgbClr val="002EF0"/>
                </a:solidFill>
              </a:rPr>
            </a:br>
            <a:r>
              <a:rPr lang="en-US" altLang="zh-CN" sz="2000" i="1" dirty="0" smtClean="0"/>
              <a:t>The examples that are closest to the </a:t>
            </a:r>
            <a:r>
              <a:rPr lang="en-US" altLang="zh-CN" sz="2000" i="1" dirty="0" err="1" smtClean="0"/>
              <a:t>hyperplane</a:t>
            </a:r>
            <a:endParaRPr lang="zh-CN" altLang="en-US" sz="2000" i="1" dirty="0"/>
          </a:p>
        </p:txBody>
      </p:sp>
      <p:graphicFrame>
        <p:nvGraphicFramePr>
          <p:cNvPr id="386051" name="Object 3"/>
          <p:cNvGraphicFramePr>
            <a:graphicFrameLocks noChangeAspect="1"/>
          </p:cNvGraphicFramePr>
          <p:nvPr/>
        </p:nvGraphicFramePr>
        <p:xfrm>
          <a:off x="5857884" y="5500702"/>
          <a:ext cx="2193925" cy="682625"/>
        </p:xfrm>
        <a:graphic>
          <a:graphicData uri="http://schemas.openxmlformats.org/presentationml/2006/ole">
            <mc:AlternateContent xmlns:mc="http://schemas.openxmlformats.org/markup-compatibility/2006">
              <mc:Choice xmlns:v="urn:schemas-microsoft-com:vml" Requires="v">
                <p:oleObj spid="_x0000_s815184" name="Formula" r:id="rId5" imgW="1261440" imgH="392760" progId="Equation.Ribbit">
                  <p:embed/>
                </p:oleObj>
              </mc:Choice>
              <mc:Fallback>
                <p:oleObj name="Formula" r:id="rId5" imgW="1261440" imgH="392760" progId="Equation.Ribbit">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57884" y="5500702"/>
                        <a:ext cx="2193925" cy="682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3"/>
          <p:cNvGraphicFramePr>
            <a:graphicFrameLocks noChangeAspect="1"/>
          </p:cNvGraphicFramePr>
          <p:nvPr/>
        </p:nvGraphicFramePr>
        <p:xfrm>
          <a:off x="6465888" y="2714625"/>
          <a:ext cx="1039812" cy="641350"/>
        </p:xfrm>
        <a:graphic>
          <a:graphicData uri="http://schemas.openxmlformats.org/presentationml/2006/ole">
            <mc:AlternateContent xmlns:mc="http://schemas.openxmlformats.org/markup-compatibility/2006">
              <mc:Choice xmlns:v="urn:schemas-microsoft-com:vml" Requires="v">
                <p:oleObj spid="_x0000_s815185" name="Formula" r:id="rId7" imgW="598320" imgH="368640" progId="Equation.Ribbit">
                  <p:embed/>
                </p:oleObj>
              </mc:Choice>
              <mc:Fallback>
                <p:oleObj name="Formula" r:id="rId7" imgW="598320" imgH="368640" progId="Equation.Ribbit">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65888" y="2714625"/>
                        <a:ext cx="1039812" cy="641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74104375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0"/>
                                          </p:stCondLst>
                                        </p:cTn>
                                        <p:tgtEl>
                                          <p:spTgt spid="17"/>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childTnLst>
                          </p:cTn>
                        </p:par>
                        <p:par>
                          <p:cTn id="19" fill="hold">
                            <p:stCondLst>
                              <p:cond delay="500"/>
                            </p:stCondLst>
                            <p:childTnLst>
                              <p:par>
                                <p:cTn id="20" presetID="1" presetClass="entr" presetSubtype="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childTnLst>
                                </p:cTn>
                              </p:par>
                            </p:childTnLst>
                          </p:cTn>
                        </p:par>
                        <p:par>
                          <p:cTn id="22" fill="hold">
                            <p:stCondLst>
                              <p:cond delay="500"/>
                            </p:stCondLst>
                            <p:childTnLst>
                              <p:par>
                                <p:cTn id="23" presetID="1" presetClass="entr" presetSubtype="0" fill="hold" nodeType="afterEffect">
                                  <p:stCondLst>
                                    <p:cond delay="0"/>
                                  </p:stCondLst>
                                  <p:childTnLst>
                                    <p:set>
                                      <p:cBhvr>
                                        <p:cTn id="24" dur="1" fill="hold">
                                          <p:stCondLst>
                                            <p:cond delay="0"/>
                                          </p:stCondLst>
                                        </p:cTn>
                                        <p:tgtEl>
                                          <p:spTgt spid="386051"/>
                                        </p:tgtEl>
                                        <p:attrNameLst>
                                          <p:attrName>style.visibility</p:attrName>
                                        </p:attrNameLst>
                                      </p:cBhvr>
                                      <p:to>
                                        <p:strVal val="visible"/>
                                      </p:to>
                                    </p:set>
                                  </p:childTnLst>
                                </p:cTn>
                              </p:par>
                            </p:childTnLst>
                          </p:cTn>
                        </p:par>
                        <p:par>
                          <p:cTn id="25" fill="hold">
                            <p:stCondLst>
                              <p:cond delay="500"/>
                            </p:stCondLst>
                            <p:childTnLst>
                              <p:par>
                                <p:cTn id="26" presetID="1" presetClass="entr" presetSubtype="0"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损失函数</a:t>
            </a:r>
            <a:endParaRPr lang="zh-CN" altLang="en-US" dirty="0"/>
          </a:p>
        </p:txBody>
      </p:sp>
      <p:sp>
        <p:nvSpPr>
          <p:cNvPr id="3" name="内容占位符 2"/>
          <p:cNvSpPr>
            <a:spLocks noGrp="1"/>
          </p:cNvSpPr>
          <p:nvPr>
            <p:ph idx="1"/>
          </p:nvPr>
        </p:nvSpPr>
        <p:spPr>
          <a:xfrm>
            <a:off x="250825" y="1295400"/>
            <a:ext cx="5535621" cy="5040313"/>
          </a:xfrm>
        </p:spPr>
        <p:txBody>
          <a:bodyPr/>
          <a:lstStyle/>
          <a:p>
            <a:pPr>
              <a:spcBef>
                <a:spcPts val="1800"/>
              </a:spcBef>
            </a:pPr>
            <a:r>
              <a:rPr lang="en-US" altLang="zh-CN" sz="2400" b="1" dirty="0" smtClean="0">
                <a:solidFill>
                  <a:srgbClr val="002EF0"/>
                </a:solidFill>
                <a:latin typeface="Times New Roman"/>
                <a:cs typeface="Times New Roman"/>
              </a:rPr>
              <a:t>Hinge loss</a:t>
            </a:r>
          </a:p>
          <a:p>
            <a:pPr>
              <a:spcBef>
                <a:spcPts val="1800"/>
              </a:spcBef>
            </a:pPr>
            <a:endParaRPr lang="en-US" altLang="zh-CN" sz="2400" b="1" dirty="0" smtClean="0">
              <a:solidFill>
                <a:srgbClr val="002EF0"/>
              </a:solidFill>
              <a:latin typeface="Times New Roman"/>
              <a:cs typeface="Times New Roman"/>
            </a:endParaRPr>
          </a:p>
          <a:p>
            <a:pPr>
              <a:spcBef>
                <a:spcPts val="1800"/>
              </a:spcBef>
            </a:pPr>
            <a:endParaRPr lang="en-US" altLang="zh-CN" sz="2400" b="1" dirty="0" smtClean="0">
              <a:solidFill>
                <a:srgbClr val="002EF0"/>
              </a:solidFill>
              <a:latin typeface="Times New Roman"/>
              <a:cs typeface="Times New Roman"/>
            </a:endParaRPr>
          </a:p>
          <a:p>
            <a:pPr lvl="1">
              <a:spcBef>
                <a:spcPts val="1800"/>
              </a:spcBef>
            </a:pPr>
            <a:r>
              <a:rPr lang="en-US" altLang="zh-CN" sz="2000" b="1" dirty="0" smtClean="0">
                <a:solidFill>
                  <a:srgbClr val="00B050"/>
                </a:solidFill>
                <a:latin typeface="Times New Roman"/>
                <a:cs typeface="Times New Roman"/>
              </a:rPr>
              <a:t>Enforce to separate the data with a margin using the model as the boundary</a:t>
            </a:r>
          </a:p>
          <a:p>
            <a:pPr lvl="2">
              <a:spcBef>
                <a:spcPts val="1800"/>
              </a:spcBef>
            </a:pPr>
            <a:r>
              <a:rPr lang="en-US" altLang="zh-CN" sz="1800" i="1" dirty="0" smtClean="0">
                <a:latin typeface="Times New Roman"/>
                <a:cs typeface="Times New Roman"/>
              </a:rPr>
              <a:t>Output value should have the same sign as the observed value</a:t>
            </a:r>
          </a:p>
          <a:p>
            <a:pPr lvl="2">
              <a:spcBef>
                <a:spcPts val="1800"/>
              </a:spcBef>
            </a:pPr>
            <a:r>
              <a:rPr lang="en-US" altLang="zh-CN" sz="1800" i="1" dirty="0" smtClean="0">
                <a:latin typeface="Times New Roman"/>
                <a:cs typeface="Times New Roman"/>
              </a:rPr>
              <a:t>The data should locate in the correct side of the boundary and be away from the boundary at least certain distance.</a:t>
            </a:r>
          </a:p>
          <a:p>
            <a:pPr lvl="1">
              <a:spcBef>
                <a:spcPts val="1800"/>
              </a:spcBef>
            </a:pPr>
            <a:r>
              <a:rPr lang="en-US" altLang="zh-CN" sz="2000" b="1" dirty="0" smtClean="0">
                <a:solidFill>
                  <a:srgbClr val="00B050"/>
                </a:solidFill>
                <a:latin typeface="Times New Roman"/>
                <a:cs typeface="Times New Roman"/>
              </a:rPr>
              <a:t>Can be applied to classification problem </a:t>
            </a:r>
            <a:endParaRPr lang="zh-CN" altLang="en-US" sz="2000" b="1" dirty="0">
              <a:solidFill>
                <a:srgbClr val="00B050"/>
              </a:solidFill>
              <a:latin typeface="Times New Roman"/>
              <a:cs typeface="Times New Roman"/>
            </a:endParaRPr>
          </a:p>
        </p:txBody>
      </p:sp>
      <p:graphicFrame>
        <p:nvGraphicFramePr>
          <p:cNvPr id="256002" name="Object 4"/>
          <p:cNvGraphicFramePr>
            <a:graphicFrameLocks noChangeAspect="1"/>
          </p:cNvGraphicFramePr>
          <p:nvPr>
            <p:extLst>
              <p:ext uri="{D42A27DB-BD31-4B8C-83A1-F6EECF244321}">
                <p14:modId xmlns:p14="http://schemas.microsoft.com/office/powerpoint/2010/main" val="3064968575"/>
              </p:ext>
            </p:extLst>
          </p:nvPr>
        </p:nvGraphicFramePr>
        <p:xfrm>
          <a:off x="642911" y="2016008"/>
          <a:ext cx="4429156" cy="772399"/>
        </p:xfrm>
        <a:graphic>
          <a:graphicData uri="http://schemas.openxmlformats.org/presentationml/2006/ole">
            <mc:AlternateContent xmlns:mc="http://schemas.openxmlformats.org/markup-compatibility/2006">
              <mc:Choice xmlns:v="urn:schemas-microsoft-com:vml" Requires="v">
                <p:oleObj spid="_x0000_s817164" name="Formula" r:id="rId4" imgW="2645640" imgH="462600" progId="Equation.Ribbit">
                  <p:embed/>
                </p:oleObj>
              </mc:Choice>
              <mc:Fallback>
                <p:oleObj name="Formula" r:id="rId4" imgW="2645640" imgH="462600" progId="Equation.Ribbit">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911" y="2016008"/>
                        <a:ext cx="4429156" cy="77239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56004" name="Picture 4" descr="File:Svm max sep hyperplane with margin.png">
            <a:hlinkClick r:id="rId6"/>
          </p:cNvPr>
          <p:cNvPicPr>
            <a:picLocks noChangeAspect="1" noChangeArrowheads="1"/>
          </p:cNvPicPr>
          <p:nvPr/>
        </p:nvPicPr>
        <p:blipFill>
          <a:blip r:embed="rId7" cstate="print"/>
          <a:srcRect/>
          <a:stretch>
            <a:fillRect/>
          </a:stretch>
        </p:blipFill>
        <p:spPr bwMode="auto">
          <a:xfrm>
            <a:off x="6072198" y="1285860"/>
            <a:ext cx="2179343" cy="2347890"/>
          </a:xfrm>
          <a:prstGeom prst="rect">
            <a:avLst/>
          </a:prstGeom>
          <a:noFill/>
        </p:spPr>
      </p:pic>
      <p:cxnSp>
        <p:nvCxnSpPr>
          <p:cNvPr id="7" name="直接箭头连接符 6"/>
          <p:cNvCxnSpPr/>
          <p:nvPr/>
        </p:nvCxnSpPr>
        <p:spPr bwMode="auto">
          <a:xfrm>
            <a:off x="5929322" y="5786454"/>
            <a:ext cx="2786082" cy="1588"/>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9" name="直接箭头连接符 8"/>
          <p:cNvCxnSpPr/>
          <p:nvPr/>
        </p:nvCxnSpPr>
        <p:spPr bwMode="auto">
          <a:xfrm rot="5400000" flipH="1" flipV="1">
            <a:off x="5858678" y="4785528"/>
            <a:ext cx="2000264" cy="1588"/>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11" name="直接连接符 10"/>
          <p:cNvCxnSpPr/>
          <p:nvPr/>
        </p:nvCxnSpPr>
        <p:spPr bwMode="auto">
          <a:xfrm rot="16200000" flipH="1">
            <a:off x="6072198" y="4143380"/>
            <a:ext cx="1643074" cy="1643074"/>
          </a:xfrm>
          <a:prstGeom prst="line">
            <a:avLst/>
          </a:prstGeom>
          <a:solidFill>
            <a:schemeClr val="accent1"/>
          </a:solidFill>
          <a:ln w="28575" cap="flat" cmpd="sng" algn="ctr">
            <a:solidFill>
              <a:srgbClr val="002EF0"/>
            </a:solidFill>
            <a:prstDash val="solid"/>
            <a:round/>
            <a:headEnd type="none" w="med" len="med"/>
            <a:tailEnd type="none" w="med" len="med"/>
          </a:ln>
          <a:effectLst/>
        </p:spPr>
      </p:cxnSp>
      <p:cxnSp>
        <p:nvCxnSpPr>
          <p:cNvPr id="14" name="直接连接符 13"/>
          <p:cNvCxnSpPr/>
          <p:nvPr/>
        </p:nvCxnSpPr>
        <p:spPr bwMode="auto">
          <a:xfrm>
            <a:off x="7715272" y="5786454"/>
            <a:ext cx="785818" cy="0"/>
          </a:xfrm>
          <a:prstGeom prst="line">
            <a:avLst/>
          </a:prstGeom>
          <a:solidFill>
            <a:schemeClr val="accent1"/>
          </a:solidFill>
          <a:ln w="28575" cap="flat" cmpd="sng" algn="ctr">
            <a:solidFill>
              <a:srgbClr val="002EF0"/>
            </a:solidFill>
            <a:prstDash val="solid"/>
            <a:round/>
            <a:headEnd type="none" w="med" len="med"/>
            <a:tailEnd type="none" w="med" len="med"/>
          </a:ln>
          <a:effectLst/>
        </p:spPr>
      </p:cxnSp>
      <p:sp>
        <p:nvSpPr>
          <p:cNvPr id="17" name="TextBox 16"/>
          <p:cNvSpPr txBox="1"/>
          <p:nvPr/>
        </p:nvSpPr>
        <p:spPr>
          <a:xfrm>
            <a:off x="7572396" y="5857892"/>
            <a:ext cx="357190" cy="369332"/>
          </a:xfrm>
          <a:prstGeom prst="rect">
            <a:avLst/>
          </a:prstGeom>
          <a:noFill/>
        </p:spPr>
        <p:txBody>
          <a:bodyPr wrap="square" rtlCol="0">
            <a:spAutoFit/>
          </a:bodyPr>
          <a:lstStyle/>
          <a:p>
            <a:r>
              <a:rPr lang="en-US" altLang="zh-CN" sz="1800" dirty="0" smtClean="0">
                <a:latin typeface="Times New Roman"/>
                <a:cs typeface="Times New Roman"/>
              </a:rPr>
              <a:t>1</a:t>
            </a:r>
            <a:endParaRPr lang="zh-CN" altLang="en-US" sz="1800" dirty="0">
              <a:latin typeface="Times New Roman"/>
              <a:cs typeface="Times New Roman"/>
            </a:endParaRPr>
          </a:p>
        </p:txBody>
      </p:sp>
      <p:sp>
        <p:nvSpPr>
          <p:cNvPr id="18" name="TextBox 17"/>
          <p:cNvSpPr txBox="1"/>
          <p:nvPr/>
        </p:nvSpPr>
        <p:spPr>
          <a:xfrm>
            <a:off x="6715140" y="5857892"/>
            <a:ext cx="357190" cy="369332"/>
          </a:xfrm>
          <a:prstGeom prst="rect">
            <a:avLst/>
          </a:prstGeom>
          <a:noFill/>
        </p:spPr>
        <p:txBody>
          <a:bodyPr wrap="square" rtlCol="0">
            <a:spAutoFit/>
          </a:bodyPr>
          <a:lstStyle/>
          <a:p>
            <a:r>
              <a:rPr lang="en-US" altLang="zh-CN" sz="1800" dirty="0" smtClean="0">
                <a:latin typeface="Times New Roman"/>
                <a:cs typeface="Times New Roman"/>
              </a:rPr>
              <a:t>0</a:t>
            </a:r>
            <a:endParaRPr lang="zh-CN" altLang="en-US" sz="1800" dirty="0">
              <a:latin typeface="Times New Roman"/>
              <a:cs typeface="Times New Roman"/>
            </a:endParaRPr>
          </a:p>
        </p:txBody>
      </p:sp>
      <p:sp>
        <p:nvSpPr>
          <p:cNvPr id="19" name="TextBox 18"/>
          <p:cNvSpPr txBox="1"/>
          <p:nvPr/>
        </p:nvSpPr>
        <p:spPr>
          <a:xfrm>
            <a:off x="6929454" y="4643446"/>
            <a:ext cx="357190" cy="369332"/>
          </a:xfrm>
          <a:prstGeom prst="rect">
            <a:avLst/>
          </a:prstGeom>
          <a:noFill/>
        </p:spPr>
        <p:txBody>
          <a:bodyPr wrap="square" rtlCol="0">
            <a:spAutoFit/>
          </a:bodyPr>
          <a:lstStyle/>
          <a:p>
            <a:r>
              <a:rPr lang="en-US" altLang="zh-CN" sz="1800" dirty="0" smtClean="0">
                <a:latin typeface="Times New Roman"/>
                <a:cs typeface="Times New Roman"/>
              </a:rPr>
              <a:t>1</a:t>
            </a:r>
            <a:endParaRPr lang="zh-CN" altLang="en-US" sz="1800" dirty="0">
              <a:latin typeface="Times New Roman"/>
              <a:cs typeface="Times New Roman"/>
            </a:endParaRPr>
          </a:p>
        </p:txBody>
      </p:sp>
    </p:spTree>
    <p:extLst>
      <p:ext uri="{BB962C8B-B14F-4D97-AF65-F5344CB8AC3E}">
        <p14:creationId xmlns:p14="http://schemas.microsoft.com/office/powerpoint/2010/main" val="2000260254"/>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2" name="Text Box 4"/>
          <p:cNvSpPr txBox="1">
            <a:spLocks noChangeArrowheads="1"/>
          </p:cNvSpPr>
          <p:nvPr/>
        </p:nvSpPr>
        <p:spPr bwMode="auto">
          <a:xfrm>
            <a:off x="719138" y="260350"/>
            <a:ext cx="7596187"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zh-CN" altLang="en-US" sz="4400" b="1" dirty="0">
                <a:solidFill>
                  <a:schemeClr val="accent2"/>
                </a:solidFill>
                <a:latin typeface="方正姚体" pitchFamily="2" charset="-122"/>
                <a:ea typeface="方正姚体" pitchFamily="2" charset="-122"/>
                <a:cs typeface="+mj-cs"/>
              </a:rPr>
              <a:t>机器学习</a:t>
            </a:r>
          </a:p>
        </p:txBody>
      </p:sp>
      <p:grpSp>
        <p:nvGrpSpPr>
          <p:cNvPr id="4" name="Group 5"/>
          <p:cNvGrpSpPr>
            <a:grpSpLocks/>
          </p:cNvGrpSpPr>
          <p:nvPr/>
        </p:nvGrpSpPr>
        <p:grpSpPr bwMode="auto">
          <a:xfrm>
            <a:off x="703181" y="1488169"/>
            <a:ext cx="7596273" cy="1681163"/>
            <a:chOff x="579" y="1661"/>
            <a:chExt cx="4460" cy="1059"/>
          </a:xfrm>
        </p:grpSpPr>
        <p:sp>
          <p:nvSpPr>
            <p:cNvPr id="5" name="Text Box 6"/>
            <p:cNvSpPr txBox="1">
              <a:spLocks noChangeArrowheads="1"/>
            </p:cNvSpPr>
            <p:nvPr/>
          </p:nvSpPr>
          <p:spPr bwMode="auto">
            <a:xfrm>
              <a:off x="579" y="1661"/>
              <a:ext cx="4446" cy="753"/>
            </a:xfrm>
            <a:prstGeom prst="rect">
              <a:avLst/>
            </a:prstGeom>
            <a:noFill/>
            <a:ln w="19050" algn="ctr">
              <a:noFill/>
              <a:miter lim="800000"/>
              <a:headEnd/>
              <a:tailEnd/>
            </a:ln>
            <a:effectLst/>
          </p:spPr>
          <p:txBody>
            <a:bodyPr>
              <a:spAutoFit/>
            </a:bodyPr>
            <a:lstStyle/>
            <a:p>
              <a:pPr algn="just">
                <a:lnSpc>
                  <a:spcPct val="110000"/>
                </a:lnSpc>
                <a:spcBef>
                  <a:spcPct val="50000"/>
                </a:spcBef>
                <a:buClrTx/>
                <a:buSzTx/>
                <a:buFontTx/>
                <a:buNone/>
              </a:pPr>
              <a:r>
                <a:rPr lang="en-US" altLang="zh-CN" sz="2200" i="1" dirty="0">
                  <a:solidFill>
                    <a:schemeClr val="tx1"/>
                  </a:solidFill>
                  <a:latin typeface="Book Antiqua" pitchFamily="18" charset="0"/>
                </a:rPr>
                <a:t>“</a:t>
              </a:r>
              <a:r>
                <a:rPr lang="en-US" altLang="zh-CN" sz="2200" b="1" i="1" u="sng" dirty="0">
                  <a:solidFill>
                    <a:schemeClr val="tx1"/>
                  </a:solidFill>
                  <a:latin typeface="Book Antiqua" pitchFamily="18" charset="0"/>
                </a:rPr>
                <a:t>Machine Learning</a:t>
              </a:r>
              <a:r>
                <a:rPr lang="en-US" altLang="zh-CN" sz="2200" b="1" i="1" dirty="0">
                  <a:solidFill>
                    <a:schemeClr val="tx1"/>
                  </a:solidFill>
                  <a:latin typeface="Book Antiqua" pitchFamily="18" charset="0"/>
                </a:rPr>
                <a:t> </a:t>
              </a:r>
              <a:r>
                <a:rPr lang="en-US" altLang="zh-CN" sz="2200" dirty="0" smtClean="0">
                  <a:solidFill>
                    <a:schemeClr val="tx1"/>
                  </a:solidFill>
                  <a:latin typeface="Book Antiqua" pitchFamily="18" charset="0"/>
                </a:rPr>
                <a:t>is </a:t>
              </a:r>
              <a:r>
                <a:rPr lang="en-US" altLang="zh-CN" sz="2200" dirty="0">
                  <a:solidFill>
                    <a:schemeClr val="tx1"/>
                  </a:solidFill>
                  <a:latin typeface="Book Antiqua" pitchFamily="18" charset="0"/>
                </a:rPr>
                <a:t>the study of computer algorithms capable of </a:t>
              </a:r>
              <a:r>
                <a:rPr lang="en-US" altLang="zh-CN" sz="2200" b="1" i="1" dirty="0">
                  <a:solidFill>
                    <a:srgbClr val="0000FF"/>
                  </a:solidFill>
                  <a:latin typeface="Book Antiqua" pitchFamily="18" charset="0"/>
                </a:rPr>
                <a:t>learning to improve</a:t>
              </a:r>
              <a:r>
                <a:rPr lang="en-US" altLang="zh-CN" sz="2200" i="1" dirty="0">
                  <a:solidFill>
                    <a:srgbClr val="0000FF"/>
                  </a:solidFill>
                  <a:latin typeface="Book Antiqua" pitchFamily="18" charset="0"/>
                </a:rPr>
                <a:t> </a:t>
              </a:r>
              <a:r>
                <a:rPr lang="en-US" altLang="zh-CN" sz="2200" dirty="0">
                  <a:solidFill>
                    <a:schemeClr val="tx1"/>
                  </a:solidFill>
                  <a:latin typeface="Book Antiqua" pitchFamily="18" charset="0"/>
                </a:rPr>
                <a:t>their performance of a task </a:t>
              </a:r>
              <a:r>
                <a:rPr lang="en-US" altLang="zh-CN" sz="2200" b="1" i="1" dirty="0">
                  <a:solidFill>
                    <a:srgbClr val="0000FF"/>
                  </a:solidFill>
                  <a:latin typeface="Book Antiqua" pitchFamily="18" charset="0"/>
                </a:rPr>
                <a:t>on the basis of their own previous experience</a:t>
              </a:r>
              <a:r>
                <a:rPr lang="en-US" altLang="zh-CN" sz="2200" dirty="0">
                  <a:solidFill>
                    <a:srgbClr val="0000FF"/>
                  </a:solidFill>
                  <a:latin typeface="Book Antiqua" pitchFamily="18" charset="0"/>
                </a:rPr>
                <a:t>.</a:t>
              </a:r>
              <a:r>
                <a:rPr lang="en-US" altLang="zh-CN" sz="2200" dirty="0">
                  <a:solidFill>
                    <a:srgbClr val="0066FF"/>
                  </a:solidFill>
                  <a:latin typeface="Book Antiqua" pitchFamily="18" charset="0"/>
                </a:rPr>
                <a:t>”</a:t>
              </a:r>
            </a:p>
          </p:txBody>
        </p:sp>
        <p:sp>
          <p:nvSpPr>
            <p:cNvPr id="6" name="Text Box 7"/>
            <p:cNvSpPr txBox="1">
              <a:spLocks noChangeArrowheads="1"/>
            </p:cNvSpPr>
            <p:nvPr/>
          </p:nvSpPr>
          <p:spPr bwMode="auto">
            <a:xfrm>
              <a:off x="3254" y="2526"/>
              <a:ext cx="1785" cy="194"/>
            </a:xfrm>
            <a:prstGeom prst="rect">
              <a:avLst/>
            </a:prstGeom>
            <a:noFill/>
            <a:ln w="19050" algn="ctr">
              <a:noFill/>
              <a:miter lim="800000"/>
              <a:headEnd/>
              <a:tailEnd/>
            </a:ln>
            <a:effectLst/>
          </p:spPr>
          <p:txBody>
            <a:bodyPr>
              <a:spAutoFit/>
            </a:bodyPr>
            <a:lstStyle/>
            <a:p>
              <a:pPr algn="l">
                <a:spcBef>
                  <a:spcPct val="50000"/>
                </a:spcBef>
                <a:buClrTx/>
                <a:buSzTx/>
                <a:buFontTx/>
                <a:buNone/>
              </a:pPr>
              <a:r>
                <a:rPr lang="en-US" altLang="zh-CN" sz="1400" dirty="0">
                  <a:solidFill>
                    <a:schemeClr val="tx1"/>
                  </a:solidFill>
                  <a:latin typeface="Book Antiqua" pitchFamily="18" charset="0"/>
                </a:rPr>
                <a:t>[Mitchell, </a:t>
              </a:r>
              <a:r>
                <a:rPr lang="en-US" altLang="zh-CN" sz="1400" i="1" dirty="0">
                  <a:solidFill>
                    <a:schemeClr val="tx1"/>
                  </a:solidFill>
                  <a:latin typeface="Book Antiqua" pitchFamily="18" charset="0"/>
                </a:rPr>
                <a:t>Machine Learning</a:t>
              </a:r>
              <a:r>
                <a:rPr lang="en-US" altLang="zh-CN" sz="1400" dirty="0">
                  <a:solidFill>
                    <a:schemeClr val="tx1"/>
                  </a:solidFill>
                  <a:latin typeface="Book Antiqua" pitchFamily="18" charset="0"/>
                </a:rPr>
                <a:t>, 1997]</a:t>
              </a:r>
            </a:p>
          </p:txBody>
        </p:sp>
      </p:grpSp>
      <p:grpSp>
        <p:nvGrpSpPr>
          <p:cNvPr id="7" name="Group 16"/>
          <p:cNvGrpSpPr>
            <a:grpSpLocks/>
          </p:cNvGrpSpPr>
          <p:nvPr/>
        </p:nvGrpSpPr>
        <p:grpSpPr bwMode="auto">
          <a:xfrm>
            <a:off x="981868" y="3933056"/>
            <a:ext cx="7070725" cy="1782763"/>
            <a:chOff x="603" y="2784"/>
            <a:chExt cx="4454" cy="1123"/>
          </a:xfrm>
        </p:grpSpPr>
        <p:sp>
          <p:nvSpPr>
            <p:cNvPr id="8" name="Text Box 11"/>
            <p:cNvSpPr txBox="1">
              <a:spLocks noChangeArrowheads="1"/>
            </p:cNvSpPr>
            <p:nvPr/>
          </p:nvSpPr>
          <p:spPr bwMode="auto">
            <a:xfrm>
              <a:off x="603" y="2784"/>
              <a:ext cx="4446" cy="1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lnSpc>
                  <a:spcPct val="120000"/>
                </a:lnSpc>
              </a:pPr>
              <a:r>
                <a:rPr lang="en-US" altLang="zh-CN" sz="2200" i="1" dirty="0">
                  <a:latin typeface="Book Antiqua" pitchFamily="18" charset="0"/>
                </a:rPr>
                <a:t>“We believe </a:t>
              </a:r>
              <a:r>
                <a:rPr lang="en-US" altLang="zh-CN" sz="2200" b="1" i="1" dirty="0">
                  <a:solidFill>
                    <a:srgbClr val="0033CC"/>
                  </a:solidFill>
                  <a:latin typeface="Book Antiqua" pitchFamily="18" charset="0"/>
                </a:rPr>
                <a:t>it (ML) will lead to appropriate, partial automation of every element of scientific method</a:t>
              </a:r>
              <a:r>
                <a:rPr lang="en-US" altLang="zh-CN" sz="2200" i="1" dirty="0">
                  <a:latin typeface="Book Antiqua" pitchFamily="18" charset="0"/>
                </a:rPr>
                <a:t>, from hypothesis generation to model construction to decisive experimentation.”</a:t>
              </a:r>
            </a:p>
          </p:txBody>
        </p:sp>
        <p:sp>
          <p:nvSpPr>
            <p:cNvPr id="9" name="Text Box 12"/>
            <p:cNvSpPr txBox="1">
              <a:spLocks noChangeArrowheads="1"/>
            </p:cNvSpPr>
            <p:nvPr/>
          </p:nvSpPr>
          <p:spPr bwMode="auto">
            <a:xfrm>
              <a:off x="3123" y="3715"/>
              <a:ext cx="1934"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zh-CN" sz="1400" dirty="0">
                  <a:latin typeface="Book Antiqua" pitchFamily="18" charset="0"/>
                </a:rPr>
                <a:t>[</a:t>
              </a:r>
              <a:r>
                <a:rPr lang="en-US" altLang="zh-CN" sz="1400" dirty="0" err="1">
                  <a:latin typeface="Book Antiqua" pitchFamily="18" charset="0"/>
                </a:rPr>
                <a:t>Mjolsness</a:t>
              </a:r>
              <a:r>
                <a:rPr lang="en-US" altLang="zh-CN" sz="1400" dirty="0">
                  <a:latin typeface="Book Antiqua" pitchFamily="18" charset="0"/>
                </a:rPr>
                <a:t> &amp; </a:t>
              </a:r>
              <a:r>
                <a:rPr lang="en-US" altLang="zh-CN" sz="1400" dirty="0" err="1">
                  <a:latin typeface="Book Antiqua" pitchFamily="18" charset="0"/>
                </a:rPr>
                <a:t>DeCoste</a:t>
              </a:r>
              <a:r>
                <a:rPr lang="en-US" altLang="zh-CN" sz="1400" dirty="0">
                  <a:latin typeface="Book Antiqua" pitchFamily="18" charset="0"/>
                </a:rPr>
                <a:t>, </a:t>
              </a:r>
              <a:r>
                <a:rPr lang="en-US" altLang="zh-CN" sz="1400" i="1" dirty="0">
                  <a:latin typeface="Book Antiqua" pitchFamily="18" charset="0"/>
                </a:rPr>
                <a:t>Science</a:t>
              </a:r>
              <a:r>
                <a:rPr lang="en-US" altLang="zh-CN" sz="1400" dirty="0">
                  <a:latin typeface="Book Antiqua" pitchFamily="18" charset="0"/>
                </a:rPr>
                <a:t>, 2001]</a:t>
              </a:r>
            </a:p>
          </p:txBody>
        </p:sp>
      </p:grpSp>
    </p:spTree>
    <p:extLst>
      <p:ext uri="{BB962C8B-B14F-4D97-AF65-F5344CB8AC3E}">
        <p14:creationId xmlns:p14="http://schemas.microsoft.com/office/powerpoint/2010/main" val="421246092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支持向量机</a:t>
            </a:r>
          </a:p>
        </p:txBody>
      </p:sp>
      <p:sp>
        <p:nvSpPr>
          <p:cNvPr id="3" name="内容占位符 2"/>
          <p:cNvSpPr>
            <a:spLocks noGrp="1"/>
          </p:cNvSpPr>
          <p:nvPr>
            <p:ph idx="1"/>
          </p:nvPr>
        </p:nvSpPr>
        <p:spPr>
          <a:xfrm>
            <a:off x="457200" y="1448780"/>
            <a:ext cx="8229600" cy="4525963"/>
          </a:xfrm>
        </p:spPr>
        <p:txBody>
          <a:bodyPr/>
          <a:lstStyle/>
          <a:p>
            <a:r>
              <a:rPr lang="en-US" altLang="zh-CN" dirty="0" smtClean="0">
                <a:latin typeface="Times New Roman"/>
                <a:cs typeface="Times New Roman"/>
              </a:rPr>
              <a:t>Why the mapping matters</a:t>
            </a:r>
          </a:p>
          <a:p>
            <a:pPr lvl="1"/>
            <a:endParaRPr lang="zh-CN" altLang="en-US" dirty="0"/>
          </a:p>
        </p:txBody>
      </p:sp>
      <p:sp>
        <p:nvSpPr>
          <p:cNvPr id="5" name="TextBox 4"/>
          <p:cNvSpPr txBox="1"/>
          <p:nvPr/>
        </p:nvSpPr>
        <p:spPr>
          <a:xfrm>
            <a:off x="642910" y="1928802"/>
            <a:ext cx="7715304" cy="707886"/>
          </a:xfrm>
          <a:prstGeom prst="rect">
            <a:avLst/>
          </a:prstGeom>
          <a:noFill/>
          <a:ln>
            <a:noFill/>
          </a:ln>
        </p:spPr>
        <p:txBody>
          <a:bodyPr wrap="square" rtlCol="0">
            <a:spAutoFit/>
          </a:bodyPr>
          <a:lstStyle/>
          <a:p>
            <a:r>
              <a:rPr lang="en-US" altLang="zh-CN" sz="2000" b="1" dirty="0" smtClean="0">
                <a:solidFill>
                  <a:srgbClr val="FF0000"/>
                </a:solidFill>
                <a:latin typeface="Palatino Linotype" pitchFamily="18" charset="0"/>
              </a:rPr>
              <a:t>By mapping the input space to higher dimensional feature space, we can achieve nonlinearity by linear means.</a:t>
            </a:r>
          </a:p>
        </p:txBody>
      </p:sp>
      <p:grpSp>
        <p:nvGrpSpPr>
          <p:cNvPr id="28" name="组合 27"/>
          <p:cNvGrpSpPr/>
          <p:nvPr/>
        </p:nvGrpSpPr>
        <p:grpSpPr>
          <a:xfrm>
            <a:off x="1643042" y="3786190"/>
            <a:ext cx="617223" cy="714380"/>
            <a:chOff x="1500166" y="3500438"/>
            <a:chExt cx="617223" cy="714380"/>
          </a:xfrm>
        </p:grpSpPr>
        <p:sp>
          <p:nvSpPr>
            <p:cNvPr id="6" name="椭圆 5"/>
            <p:cNvSpPr/>
            <p:nvPr/>
          </p:nvSpPr>
          <p:spPr bwMode="auto">
            <a:xfrm>
              <a:off x="1500166" y="3714752"/>
              <a:ext cx="45719" cy="71438"/>
            </a:xfrm>
            <a:prstGeom prst="ellipse">
              <a:avLst/>
            </a:prstGeom>
            <a:solidFill>
              <a:srgbClr val="FF0000"/>
            </a:solid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7" name="椭圆 6"/>
            <p:cNvSpPr/>
            <p:nvPr/>
          </p:nvSpPr>
          <p:spPr bwMode="auto">
            <a:xfrm>
              <a:off x="1571604" y="3571876"/>
              <a:ext cx="45719" cy="71438"/>
            </a:xfrm>
            <a:prstGeom prst="ellipse">
              <a:avLst/>
            </a:prstGeom>
            <a:solidFill>
              <a:srgbClr val="FF0000"/>
            </a:solid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8" name="椭圆 7"/>
            <p:cNvSpPr/>
            <p:nvPr/>
          </p:nvSpPr>
          <p:spPr bwMode="auto">
            <a:xfrm>
              <a:off x="1740199" y="3500438"/>
              <a:ext cx="45719" cy="71438"/>
            </a:xfrm>
            <a:prstGeom prst="ellipse">
              <a:avLst/>
            </a:prstGeom>
            <a:solidFill>
              <a:srgbClr val="FF0000"/>
            </a:solid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9" name="椭圆 8"/>
            <p:cNvSpPr/>
            <p:nvPr/>
          </p:nvSpPr>
          <p:spPr bwMode="auto">
            <a:xfrm>
              <a:off x="1954513" y="3571876"/>
              <a:ext cx="45719" cy="71438"/>
            </a:xfrm>
            <a:prstGeom prst="ellipse">
              <a:avLst/>
            </a:prstGeom>
            <a:solidFill>
              <a:srgbClr val="FF0000"/>
            </a:solid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10" name="椭圆 9"/>
            <p:cNvSpPr/>
            <p:nvPr/>
          </p:nvSpPr>
          <p:spPr bwMode="auto">
            <a:xfrm>
              <a:off x="2071670" y="3724276"/>
              <a:ext cx="45719" cy="71438"/>
            </a:xfrm>
            <a:prstGeom prst="ellipse">
              <a:avLst/>
            </a:prstGeom>
            <a:solidFill>
              <a:srgbClr val="FF0000"/>
            </a:solid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11" name="椭圆 10"/>
            <p:cNvSpPr/>
            <p:nvPr/>
          </p:nvSpPr>
          <p:spPr bwMode="auto">
            <a:xfrm>
              <a:off x="1500166" y="3886203"/>
              <a:ext cx="45719" cy="71438"/>
            </a:xfrm>
            <a:prstGeom prst="ellipse">
              <a:avLst/>
            </a:prstGeom>
            <a:solidFill>
              <a:srgbClr val="FF0000"/>
            </a:solid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12" name="椭圆 11"/>
            <p:cNvSpPr/>
            <p:nvPr/>
          </p:nvSpPr>
          <p:spPr bwMode="auto">
            <a:xfrm>
              <a:off x="1571604" y="4043367"/>
              <a:ext cx="45719" cy="71438"/>
            </a:xfrm>
            <a:prstGeom prst="ellipse">
              <a:avLst/>
            </a:prstGeom>
            <a:solidFill>
              <a:srgbClr val="FF0000"/>
            </a:solid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13" name="椭圆 12"/>
            <p:cNvSpPr/>
            <p:nvPr/>
          </p:nvSpPr>
          <p:spPr bwMode="auto">
            <a:xfrm>
              <a:off x="1740199" y="4143380"/>
              <a:ext cx="45719" cy="71438"/>
            </a:xfrm>
            <a:prstGeom prst="ellipse">
              <a:avLst/>
            </a:prstGeom>
            <a:solidFill>
              <a:srgbClr val="FF0000"/>
            </a:solid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14" name="椭圆 13"/>
            <p:cNvSpPr/>
            <p:nvPr/>
          </p:nvSpPr>
          <p:spPr bwMode="auto">
            <a:xfrm>
              <a:off x="1954513" y="4052892"/>
              <a:ext cx="45719" cy="71438"/>
            </a:xfrm>
            <a:prstGeom prst="ellipse">
              <a:avLst/>
            </a:prstGeom>
            <a:solidFill>
              <a:srgbClr val="FF0000"/>
            </a:solid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15" name="椭圆 14"/>
            <p:cNvSpPr/>
            <p:nvPr/>
          </p:nvSpPr>
          <p:spPr bwMode="auto">
            <a:xfrm>
              <a:off x="2068814" y="3876678"/>
              <a:ext cx="45719" cy="71438"/>
            </a:xfrm>
            <a:prstGeom prst="ellipse">
              <a:avLst/>
            </a:prstGeom>
            <a:solidFill>
              <a:srgbClr val="FF0000"/>
            </a:solid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grpSp>
      <p:grpSp>
        <p:nvGrpSpPr>
          <p:cNvPr id="29" name="组合 28"/>
          <p:cNvGrpSpPr/>
          <p:nvPr/>
        </p:nvGrpSpPr>
        <p:grpSpPr>
          <a:xfrm>
            <a:off x="1285852" y="3357562"/>
            <a:ext cx="1379228" cy="1524011"/>
            <a:chOff x="1097257" y="3071810"/>
            <a:chExt cx="1379228" cy="1524011"/>
          </a:xfrm>
        </p:grpSpPr>
        <p:sp>
          <p:nvSpPr>
            <p:cNvPr id="16" name="椭圆 15"/>
            <p:cNvSpPr/>
            <p:nvPr/>
          </p:nvSpPr>
          <p:spPr bwMode="auto">
            <a:xfrm>
              <a:off x="1724004" y="3071810"/>
              <a:ext cx="45719" cy="71438"/>
            </a:xfrm>
            <a:prstGeom prst="ellipse">
              <a:avLst/>
            </a:prstGeom>
            <a:solidFill>
              <a:srgbClr val="002EF0"/>
            </a:solidFill>
            <a:ln w="12700" cap="flat" cmpd="sng" algn="ctr">
              <a:solidFill>
                <a:srgbClr val="002E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17" name="椭圆 16"/>
            <p:cNvSpPr/>
            <p:nvPr/>
          </p:nvSpPr>
          <p:spPr bwMode="auto">
            <a:xfrm>
              <a:off x="2073576" y="3186111"/>
              <a:ext cx="45719" cy="71438"/>
            </a:xfrm>
            <a:prstGeom prst="ellipse">
              <a:avLst/>
            </a:prstGeom>
            <a:solidFill>
              <a:srgbClr val="002EF0"/>
            </a:solidFill>
            <a:ln w="12700" cap="flat" cmpd="sng" algn="ctr">
              <a:solidFill>
                <a:srgbClr val="002E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19" name="椭圆 18"/>
            <p:cNvSpPr/>
            <p:nvPr/>
          </p:nvSpPr>
          <p:spPr bwMode="auto">
            <a:xfrm>
              <a:off x="2349803" y="3471863"/>
              <a:ext cx="45719" cy="71438"/>
            </a:xfrm>
            <a:prstGeom prst="ellipse">
              <a:avLst/>
            </a:prstGeom>
            <a:solidFill>
              <a:srgbClr val="002EF0"/>
            </a:solidFill>
            <a:ln w="12700" cap="flat" cmpd="sng" algn="ctr">
              <a:solidFill>
                <a:srgbClr val="002E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20" name="椭圆 19"/>
            <p:cNvSpPr/>
            <p:nvPr/>
          </p:nvSpPr>
          <p:spPr bwMode="auto">
            <a:xfrm>
              <a:off x="2430766" y="3857628"/>
              <a:ext cx="45719" cy="71438"/>
            </a:xfrm>
            <a:prstGeom prst="ellipse">
              <a:avLst/>
            </a:prstGeom>
            <a:solidFill>
              <a:srgbClr val="002EF0"/>
            </a:solidFill>
            <a:ln w="12700" cap="flat" cmpd="sng" algn="ctr">
              <a:solidFill>
                <a:srgbClr val="002E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21" name="椭圆 20"/>
            <p:cNvSpPr/>
            <p:nvPr/>
          </p:nvSpPr>
          <p:spPr bwMode="auto">
            <a:xfrm>
              <a:off x="2271696" y="4286256"/>
              <a:ext cx="45719" cy="71438"/>
            </a:xfrm>
            <a:prstGeom prst="ellipse">
              <a:avLst/>
            </a:prstGeom>
            <a:solidFill>
              <a:srgbClr val="002EF0"/>
            </a:solidFill>
            <a:ln w="12700" cap="flat" cmpd="sng" algn="ctr">
              <a:solidFill>
                <a:srgbClr val="002E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22" name="椭圆 21"/>
            <p:cNvSpPr/>
            <p:nvPr/>
          </p:nvSpPr>
          <p:spPr bwMode="auto">
            <a:xfrm>
              <a:off x="1857356" y="4524383"/>
              <a:ext cx="45719" cy="71438"/>
            </a:xfrm>
            <a:prstGeom prst="ellipse">
              <a:avLst/>
            </a:prstGeom>
            <a:solidFill>
              <a:srgbClr val="002EF0"/>
            </a:solidFill>
            <a:ln w="12700" cap="flat" cmpd="sng" algn="ctr">
              <a:solidFill>
                <a:srgbClr val="002E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23" name="椭圆 22"/>
            <p:cNvSpPr/>
            <p:nvPr/>
          </p:nvSpPr>
          <p:spPr bwMode="auto">
            <a:xfrm>
              <a:off x="1428728" y="4429132"/>
              <a:ext cx="45719" cy="71438"/>
            </a:xfrm>
            <a:prstGeom prst="ellipse">
              <a:avLst/>
            </a:prstGeom>
            <a:solidFill>
              <a:srgbClr val="002EF0"/>
            </a:solidFill>
            <a:ln w="12700" cap="flat" cmpd="sng" algn="ctr">
              <a:solidFill>
                <a:srgbClr val="002E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24" name="椭圆 23"/>
            <p:cNvSpPr/>
            <p:nvPr/>
          </p:nvSpPr>
          <p:spPr bwMode="auto">
            <a:xfrm>
              <a:off x="1173457" y="4214818"/>
              <a:ext cx="45719" cy="71438"/>
            </a:xfrm>
            <a:prstGeom prst="ellipse">
              <a:avLst/>
            </a:prstGeom>
            <a:solidFill>
              <a:srgbClr val="002EF0"/>
            </a:solidFill>
            <a:ln w="12700" cap="flat" cmpd="sng" algn="ctr">
              <a:solidFill>
                <a:srgbClr val="002E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25" name="椭圆 24"/>
            <p:cNvSpPr/>
            <p:nvPr/>
          </p:nvSpPr>
          <p:spPr bwMode="auto">
            <a:xfrm>
              <a:off x="1142976" y="3500438"/>
              <a:ext cx="45719" cy="71438"/>
            </a:xfrm>
            <a:prstGeom prst="ellipse">
              <a:avLst/>
            </a:prstGeom>
            <a:solidFill>
              <a:srgbClr val="002EF0"/>
            </a:solidFill>
            <a:ln w="12700" cap="flat" cmpd="sng" algn="ctr">
              <a:solidFill>
                <a:srgbClr val="002E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26" name="椭圆 25"/>
            <p:cNvSpPr/>
            <p:nvPr/>
          </p:nvSpPr>
          <p:spPr bwMode="auto">
            <a:xfrm>
              <a:off x="1428728" y="3214686"/>
              <a:ext cx="45719" cy="71438"/>
            </a:xfrm>
            <a:prstGeom prst="ellipse">
              <a:avLst/>
            </a:prstGeom>
            <a:solidFill>
              <a:srgbClr val="002EF0"/>
            </a:solidFill>
            <a:ln w="12700" cap="flat" cmpd="sng" algn="ctr">
              <a:solidFill>
                <a:srgbClr val="002E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27" name="椭圆 26"/>
            <p:cNvSpPr/>
            <p:nvPr/>
          </p:nvSpPr>
          <p:spPr bwMode="auto">
            <a:xfrm>
              <a:off x="1097257" y="3857628"/>
              <a:ext cx="45719" cy="71438"/>
            </a:xfrm>
            <a:prstGeom prst="ellipse">
              <a:avLst/>
            </a:prstGeom>
            <a:solidFill>
              <a:srgbClr val="002EF0"/>
            </a:solidFill>
            <a:ln w="12700" cap="flat" cmpd="sng" algn="ctr">
              <a:solidFill>
                <a:srgbClr val="002E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grpSp>
      <p:sp>
        <p:nvSpPr>
          <p:cNvPr id="30" name="椭圆 29"/>
          <p:cNvSpPr/>
          <p:nvPr/>
        </p:nvSpPr>
        <p:spPr bwMode="auto">
          <a:xfrm>
            <a:off x="1507785" y="3662364"/>
            <a:ext cx="928694" cy="928694"/>
          </a:xfrm>
          <a:prstGeom prst="ellips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32" name="椭圆 31"/>
          <p:cNvSpPr/>
          <p:nvPr/>
        </p:nvSpPr>
        <p:spPr bwMode="auto">
          <a:xfrm>
            <a:off x="5954546" y="4560321"/>
            <a:ext cx="785818" cy="285752"/>
          </a:xfrm>
          <a:prstGeom prst="ellipse">
            <a:avLst/>
          </a:prstGeom>
          <a:noFill/>
          <a:ln w="28575" cap="flat" cmpd="sng" algn="ctr">
            <a:solidFill>
              <a:srgbClr val="FF0000"/>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grpSp>
        <p:nvGrpSpPr>
          <p:cNvPr id="54" name="组合 53"/>
          <p:cNvGrpSpPr/>
          <p:nvPr/>
        </p:nvGrpSpPr>
        <p:grpSpPr>
          <a:xfrm>
            <a:off x="4857752" y="4000504"/>
            <a:ext cx="3286148" cy="642942"/>
            <a:chOff x="4143372" y="4786322"/>
            <a:chExt cx="3286148" cy="642942"/>
          </a:xfrm>
        </p:grpSpPr>
        <p:sp>
          <p:nvSpPr>
            <p:cNvPr id="53" name="平行四边形 52"/>
            <p:cNvSpPr/>
            <p:nvPr/>
          </p:nvSpPr>
          <p:spPr bwMode="auto">
            <a:xfrm>
              <a:off x="4143372" y="4786322"/>
              <a:ext cx="3286148" cy="642942"/>
            </a:xfrm>
            <a:prstGeom prst="parallelogram">
              <a:avLst>
                <a:gd name="adj" fmla="val 117111"/>
              </a:avLst>
            </a:prstGeom>
            <a:solidFill>
              <a:schemeClr val="accent3">
                <a:lumMod val="8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52" name="椭圆 51"/>
            <p:cNvSpPr/>
            <p:nvPr/>
          </p:nvSpPr>
          <p:spPr bwMode="auto">
            <a:xfrm>
              <a:off x="5072066" y="4929198"/>
              <a:ext cx="1143008" cy="357190"/>
            </a:xfrm>
            <a:prstGeom prst="ellipse">
              <a:avLst/>
            </a:prstGeom>
            <a:noFill/>
            <a:ln w="38100" cap="flat" cmpd="sng" algn="ctr">
              <a:solidFill>
                <a:schemeClr val="accent3">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grpSp>
      <p:grpSp>
        <p:nvGrpSpPr>
          <p:cNvPr id="48" name="组合 47"/>
          <p:cNvGrpSpPr/>
          <p:nvPr/>
        </p:nvGrpSpPr>
        <p:grpSpPr>
          <a:xfrm>
            <a:off x="5240166" y="3143248"/>
            <a:ext cx="2286016" cy="2357454"/>
            <a:chOff x="500034" y="3929066"/>
            <a:chExt cx="2286016" cy="2357454"/>
          </a:xfrm>
        </p:grpSpPr>
        <p:cxnSp>
          <p:nvCxnSpPr>
            <p:cNvPr id="35" name="直接连接符 34"/>
            <p:cNvCxnSpPr/>
            <p:nvPr/>
          </p:nvCxnSpPr>
          <p:spPr bwMode="auto">
            <a:xfrm rot="16200000" flipV="1">
              <a:off x="35687" y="4679165"/>
              <a:ext cx="2071702" cy="1143008"/>
            </a:xfrm>
            <a:prstGeom prst="line">
              <a:avLst/>
            </a:prstGeom>
            <a:solidFill>
              <a:schemeClr val="accent1"/>
            </a:solidFill>
            <a:ln w="12700" cap="flat" cmpd="sng" algn="ctr">
              <a:solidFill>
                <a:schemeClr val="tx1"/>
              </a:solidFill>
              <a:prstDash val="lgDash"/>
              <a:round/>
              <a:headEnd type="none" w="med" len="med"/>
              <a:tailEnd type="none" w="med" len="med"/>
            </a:ln>
            <a:effectLst/>
          </p:spPr>
        </p:cxnSp>
        <p:cxnSp>
          <p:nvCxnSpPr>
            <p:cNvPr id="38" name="直接连接符 37"/>
            <p:cNvCxnSpPr/>
            <p:nvPr/>
          </p:nvCxnSpPr>
          <p:spPr bwMode="auto">
            <a:xfrm rot="5400000">
              <a:off x="1071538" y="4500570"/>
              <a:ext cx="2286016" cy="1143008"/>
            </a:xfrm>
            <a:prstGeom prst="line">
              <a:avLst/>
            </a:prstGeom>
            <a:solidFill>
              <a:schemeClr val="accent1"/>
            </a:solidFill>
            <a:ln w="12700" cap="flat" cmpd="sng" algn="ctr">
              <a:solidFill>
                <a:schemeClr val="tx1"/>
              </a:solidFill>
              <a:prstDash val="lgDash"/>
              <a:round/>
              <a:headEnd type="none" w="med" len="med"/>
              <a:tailEnd type="none" w="med" len="med"/>
            </a:ln>
            <a:effectLst/>
          </p:spPr>
        </p:cxnSp>
      </p:grpSp>
      <p:sp>
        <p:nvSpPr>
          <p:cNvPr id="55" name="上弧形箭头 54"/>
          <p:cNvSpPr/>
          <p:nvPr/>
        </p:nvSpPr>
        <p:spPr bwMode="auto">
          <a:xfrm>
            <a:off x="3071802" y="3071810"/>
            <a:ext cx="1714512" cy="500066"/>
          </a:xfrm>
          <a:prstGeom prst="curvedDownArrow">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56" name="上弧形箭头 55"/>
          <p:cNvSpPr/>
          <p:nvPr/>
        </p:nvSpPr>
        <p:spPr bwMode="auto">
          <a:xfrm rot="10800000">
            <a:off x="3071802" y="5000636"/>
            <a:ext cx="1714512" cy="500066"/>
          </a:xfrm>
          <a:prstGeom prst="curvedDownArrow">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57" name="TextBox 56"/>
          <p:cNvSpPr txBox="1"/>
          <p:nvPr/>
        </p:nvSpPr>
        <p:spPr>
          <a:xfrm>
            <a:off x="2357422" y="2714620"/>
            <a:ext cx="4857784" cy="307777"/>
          </a:xfrm>
          <a:prstGeom prst="rect">
            <a:avLst/>
          </a:prstGeom>
          <a:noFill/>
        </p:spPr>
        <p:txBody>
          <a:bodyPr wrap="square" rtlCol="0">
            <a:spAutoFit/>
          </a:bodyPr>
          <a:lstStyle/>
          <a:p>
            <a:r>
              <a:rPr lang="en-US" altLang="zh-CN" sz="1400" b="1" i="1" dirty="0" smtClean="0">
                <a:solidFill>
                  <a:srgbClr val="A50021"/>
                </a:solidFill>
              </a:rPr>
              <a:t>Maps the input to higher dimensional space</a:t>
            </a:r>
            <a:endParaRPr lang="zh-CN" altLang="en-US" sz="1400" b="1" i="1" dirty="0">
              <a:solidFill>
                <a:srgbClr val="A50021"/>
              </a:solidFill>
            </a:endParaRPr>
          </a:p>
        </p:txBody>
      </p:sp>
      <p:sp>
        <p:nvSpPr>
          <p:cNvPr id="58" name="TextBox 57"/>
          <p:cNvSpPr txBox="1"/>
          <p:nvPr/>
        </p:nvSpPr>
        <p:spPr>
          <a:xfrm>
            <a:off x="2143108" y="5643578"/>
            <a:ext cx="4071966" cy="523220"/>
          </a:xfrm>
          <a:prstGeom prst="rect">
            <a:avLst/>
          </a:prstGeom>
          <a:noFill/>
        </p:spPr>
        <p:txBody>
          <a:bodyPr wrap="square" rtlCol="0">
            <a:spAutoFit/>
          </a:bodyPr>
          <a:lstStyle/>
          <a:p>
            <a:r>
              <a:rPr lang="en-US" altLang="zh-CN" sz="1400" b="1" i="1" dirty="0" smtClean="0">
                <a:solidFill>
                  <a:srgbClr val="A50021"/>
                </a:solidFill>
              </a:rPr>
              <a:t>Project the </a:t>
            </a:r>
            <a:r>
              <a:rPr lang="en-US" altLang="zh-CN" sz="1400" b="1" i="1" dirty="0" err="1" smtClean="0">
                <a:solidFill>
                  <a:srgbClr val="A50021"/>
                </a:solidFill>
              </a:rPr>
              <a:t>hyperplane</a:t>
            </a:r>
            <a:r>
              <a:rPr lang="en-US" altLang="zh-CN" sz="1400" b="1" i="1" dirty="0" smtClean="0">
                <a:solidFill>
                  <a:srgbClr val="A50021"/>
                </a:solidFill>
              </a:rPr>
              <a:t> back to the input space yields the non-linear boundary</a:t>
            </a:r>
            <a:endParaRPr lang="zh-CN" altLang="en-US" sz="1400" b="1" i="1" dirty="0">
              <a:solidFill>
                <a:srgbClr val="A50021"/>
              </a:solidFill>
            </a:endParaRPr>
          </a:p>
        </p:txBody>
      </p:sp>
      <p:sp>
        <p:nvSpPr>
          <p:cNvPr id="33" name="椭圆 32"/>
          <p:cNvSpPr/>
          <p:nvPr/>
        </p:nvSpPr>
        <p:spPr bwMode="auto">
          <a:xfrm>
            <a:off x="5454480" y="4405382"/>
            <a:ext cx="1785950" cy="571504"/>
          </a:xfrm>
          <a:prstGeom prst="ellipse">
            <a:avLst/>
          </a:prstGeom>
          <a:noFill/>
          <a:ln w="28575" cap="flat" cmpd="sng" algn="ctr">
            <a:solidFill>
              <a:srgbClr val="002EF0"/>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Tree>
    <p:extLst>
      <p:ext uri="{BB962C8B-B14F-4D97-AF65-F5344CB8AC3E}">
        <p14:creationId xmlns:p14="http://schemas.microsoft.com/office/powerpoint/2010/main" val="322142787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grpId="3" nodeType="with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grpId="0" nodeType="clickEffect">
                                  <p:stCondLst>
                                    <p:cond delay="0"/>
                                  </p:stCondLst>
                                  <p:childTnLst>
                                    <p:animEffect transition="out" filter="fade">
                                      <p:cBhvr>
                                        <p:cTn id="14" dur="500" tmFilter="0, 0; .2, .5; .8, .5; 1, 0"/>
                                        <p:tgtEl>
                                          <p:spTgt spid="30"/>
                                        </p:tgtEl>
                                      </p:cBhvr>
                                    </p:animEffect>
                                    <p:animScale>
                                      <p:cBhvr>
                                        <p:cTn id="15" dur="250" autoRev="1" fill="hold"/>
                                        <p:tgtEl>
                                          <p:spTgt spid="30"/>
                                        </p:tgtEl>
                                      </p:cBhvr>
                                      <p:by x="105000" y="105000"/>
                                    </p:animScale>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30"/>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wipe(left)">
                                      <p:cBhvr>
                                        <p:cTn id="24" dur="500"/>
                                        <p:tgtEl>
                                          <p:spTgt spid="55"/>
                                        </p:tgtEl>
                                      </p:cBhvr>
                                    </p:animEffect>
                                  </p:childTnLst>
                                </p:cTn>
                              </p:par>
                            </p:childTnLst>
                          </p:cTn>
                        </p:par>
                        <p:par>
                          <p:cTn id="25" fill="hold">
                            <p:stCondLst>
                              <p:cond delay="500"/>
                            </p:stCondLst>
                            <p:childTnLst>
                              <p:par>
                                <p:cTn id="26" presetID="1" presetClass="entr" presetSubtype="0" fill="hold" grpId="0" nodeType="afterEffect">
                                  <p:stCondLst>
                                    <p:cond delay="0"/>
                                  </p:stCondLst>
                                  <p:childTnLst>
                                    <p:set>
                                      <p:cBhvr>
                                        <p:cTn id="27" dur="1" fill="hold">
                                          <p:stCondLst>
                                            <p:cond delay="0"/>
                                          </p:stCondLst>
                                        </p:cTn>
                                        <p:tgtEl>
                                          <p:spTgt spid="57"/>
                                        </p:tgtEl>
                                        <p:attrNameLst>
                                          <p:attrName>style.visibility</p:attrName>
                                        </p:attrNameLst>
                                      </p:cBhvr>
                                      <p:to>
                                        <p:strVal val="visible"/>
                                      </p:to>
                                    </p:set>
                                  </p:childTnLst>
                                </p:cTn>
                              </p:par>
                            </p:childTnLst>
                          </p:cTn>
                        </p:par>
                        <p:par>
                          <p:cTn id="28" fill="hold">
                            <p:stCondLst>
                              <p:cond delay="500"/>
                            </p:stCondLst>
                            <p:childTnLst>
                              <p:par>
                                <p:cTn id="29" presetID="1"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64" presetClass="path" presetSubtype="0" accel="50000" decel="50000" fill="hold" grpId="1" nodeType="clickEffect">
                                  <p:stCondLst>
                                    <p:cond delay="0"/>
                                  </p:stCondLst>
                                  <p:childTnLst>
                                    <p:animMotion origin="layout" path="M -4.44444E-6 3.33333E-6 L -4.44444E-6 -0.13426 " pathEditMode="relative" rAng="0" ptsTypes="AA">
                                      <p:cBhvr>
                                        <p:cTn id="36" dur="2000" fill="hold"/>
                                        <p:tgtEl>
                                          <p:spTgt spid="33"/>
                                        </p:tgtEl>
                                        <p:attrNameLst>
                                          <p:attrName>ppt_x</p:attrName>
                                          <p:attrName>ppt_y</p:attrName>
                                        </p:attrNameLst>
                                      </p:cBhvr>
                                      <p:rCtr x="0" y="-67"/>
                                    </p:animMotion>
                                  </p:childTnLst>
                                </p:cTn>
                              </p:par>
                            </p:childTnLst>
                          </p:cTn>
                        </p:par>
                        <p:par>
                          <p:cTn id="37" fill="hold">
                            <p:stCondLst>
                              <p:cond delay="2000"/>
                            </p:stCondLst>
                            <p:childTnLst>
                              <p:par>
                                <p:cTn id="38" presetID="22" presetClass="entr" presetSubtype="4" fill="hold" nodeType="after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wipe(down)">
                                      <p:cBhvr>
                                        <p:cTn id="40" dur="500"/>
                                        <p:tgtEl>
                                          <p:spTgt spid="48"/>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1" fill="hold" nodeType="click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wipe(up)">
                                      <p:cBhvr>
                                        <p:cTn id="45" dur="500"/>
                                        <p:tgtEl>
                                          <p:spTgt spid="54"/>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2" fill="hold" grpId="0" nodeType="clickEffect">
                                  <p:stCondLst>
                                    <p:cond delay="0"/>
                                  </p:stCondLst>
                                  <p:childTnLst>
                                    <p:set>
                                      <p:cBhvr>
                                        <p:cTn id="49" dur="1" fill="hold">
                                          <p:stCondLst>
                                            <p:cond delay="0"/>
                                          </p:stCondLst>
                                        </p:cTn>
                                        <p:tgtEl>
                                          <p:spTgt spid="56"/>
                                        </p:tgtEl>
                                        <p:attrNameLst>
                                          <p:attrName>style.visibility</p:attrName>
                                        </p:attrNameLst>
                                      </p:cBhvr>
                                      <p:to>
                                        <p:strVal val="visible"/>
                                      </p:to>
                                    </p:set>
                                    <p:animEffect transition="in" filter="wipe(right)">
                                      <p:cBhvr>
                                        <p:cTn id="50" dur="500"/>
                                        <p:tgtEl>
                                          <p:spTgt spid="56"/>
                                        </p:tgtEl>
                                      </p:cBhvr>
                                    </p:animEffect>
                                  </p:childTnLst>
                                </p:cTn>
                              </p:par>
                            </p:childTnLst>
                          </p:cTn>
                        </p:par>
                        <p:par>
                          <p:cTn id="51" fill="hold">
                            <p:stCondLst>
                              <p:cond delay="500"/>
                            </p:stCondLst>
                            <p:childTnLst>
                              <p:par>
                                <p:cTn id="52" presetID="1" presetClass="entr" presetSubtype="0" fill="hold" grpId="0" nodeType="afterEffect">
                                  <p:stCondLst>
                                    <p:cond delay="0"/>
                                  </p:stCondLst>
                                  <p:childTnLst>
                                    <p:set>
                                      <p:cBhvr>
                                        <p:cTn id="53" dur="1" fill="hold">
                                          <p:stCondLst>
                                            <p:cond delay="0"/>
                                          </p:stCondLst>
                                        </p:cTn>
                                        <p:tgtEl>
                                          <p:spTgt spid="58"/>
                                        </p:tgtEl>
                                        <p:attrNameLst>
                                          <p:attrName>style.visibility</p:attrName>
                                        </p:attrNameLst>
                                      </p:cBhvr>
                                      <p:to>
                                        <p:strVal val="visible"/>
                                      </p:to>
                                    </p:set>
                                  </p:childTnLst>
                                </p:cTn>
                              </p:par>
                            </p:childTnLst>
                          </p:cTn>
                        </p:par>
                        <p:par>
                          <p:cTn id="54" fill="hold">
                            <p:stCondLst>
                              <p:cond delay="500"/>
                            </p:stCondLst>
                            <p:childTnLst>
                              <p:par>
                                <p:cTn id="55" presetID="10" presetClass="entr" presetSubtype="0" fill="hold" grpId="2"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0" grpId="2" animBg="1"/>
      <p:bldP spid="30" grpId="3" animBg="1"/>
      <p:bldP spid="32" grpId="0" animBg="1"/>
      <p:bldP spid="55" grpId="0" animBg="1"/>
      <p:bldP spid="56" grpId="0" animBg="1"/>
      <p:bldP spid="57" grpId="0"/>
      <p:bldP spid="58" grpId="0"/>
      <p:bldP spid="33" grpId="0" animBg="1"/>
      <p:bldP spid="33" grpId="1"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4624"/>
            <a:ext cx="8229600" cy="1143000"/>
          </a:xfrm>
        </p:spPr>
        <p:txBody>
          <a:bodyPr/>
          <a:lstStyle/>
          <a:p>
            <a:r>
              <a:rPr lang="zh-CN" altLang="en-US" dirty="0"/>
              <a:t>支持向量机</a:t>
            </a:r>
          </a:p>
        </p:txBody>
      </p:sp>
      <p:sp>
        <p:nvSpPr>
          <p:cNvPr id="3" name="内容占位符 2"/>
          <p:cNvSpPr>
            <a:spLocks noGrp="1"/>
          </p:cNvSpPr>
          <p:nvPr>
            <p:ph idx="1"/>
          </p:nvPr>
        </p:nvSpPr>
        <p:spPr>
          <a:xfrm>
            <a:off x="250825" y="1295400"/>
            <a:ext cx="8607455" cy="5040313"/>
          </a:xfrm>
        </p:spPr>
        <p:txBody>
          <a:bodyPr/>
          <a:lstStyle/>
          <a:p>
            <a:r>
              <a:rPr lang="en-US" altLang="zh-CN" sz="2200" dirty="0" smtClean="0">
                <a:latin typeface="Times New Roman"/>
                <a:cs typeface="Times New Roman"/>
              </a:rPr>
              <a:t>High dimension cause problems on learning (curse of dimensionality)</a:t>
            </a:r>
          </a:p>
          <a:p>
            <a:endParaRPr lang="en-US" altLang="zh-CN" sz="1050" dirty="0" smtClean="0">
              <a:latin typeface="Times New Roman"/>
              <a:cs typeface="Times New Roman"/>
            </a:endParaRPr>
          </a:p>
          <a:p>
            <a:r>
              <a:rPr lang="en-US" altLang="zh-CN" sz="2200" dirty="0" smtClean="0">
                <a:latin typeface="Times New Roman"/>
                <a:cs typeface="Times New Roman"/>
              </a:rPr>
              <a:t>Solution: </a:t>
            </a:r>
            <a:r>
              <a:rPr lang="en-US" altLang="zh-CN" sz="2200" b="1" dirty="0" smtClean="0">
                <a:solidFill>
                  <a:srgbClr val="FF0000"/>
                </a:solidFill>
                <a:latin typeface="Times New Roman"/>
                <a:cs typeface="Times New Roman"/>
              </a:rPr>
              <a:t>Kernel trick</a:t>
            </a:r>
          </a:p>
          <a:p>
            <a:endParaRPr lang="en-US" altLang="zh-CN" sz="1600" dirty="0" smtClean="0">
              <a:latin typeface="Times New Roman"/>
              <a:cs typeface="Times New Roman"/>
            </a:endParaRPr>
          </a:p>
          <a:p>
            <a:endParaRPr lang="en-US" altLang="zh-CN" sz="2400" dirty="0" smtClean="0">
              <a:latin typeface="Times New Roman"/>
              <a:cs typeface="Times New Roman"/>
            </a:endParaRPr>
          </a:p>
          <a:p>
            <a:pPr lvl="1"/>
            <a:r>
              <a:rPr lang="en-US" altLang="zh-CN" sz="2000" dirty="0" smtClean="0">
                <a:latin typeface="Times New Roman"/>
                <a:cs typeface="Times New Roman"/>
              </a:rPr>
              <a:t>A kernel function corresponds to inner products in some high dimensional feature space.</a:t>
            </a:r>
          </a:p>
          <a:p>
            <a:pPr lvl="1"/>
            <a:endParaRPr lang="en-US" altLang="zh-CN" sz="2000" dirty="0" smtClean="0">
              <a:latin typeface="Times New Roman"/>
              <a:cs typeface="Times New Roman"/>
            </a:endParaRPr>
          </a:p>
          <a:p>
            <a:pPr lvl="1"/>
            <a:r>
              <a:rPr lang="en-US" altLang="zh-CN" sz="2000" dirty="0" smtClean="0">
                <a:latin typeface="Times New Roman"/>
                <a:cs typeface="Times New Roman"/>
              </a:rPr>
              <a:t>Thus, we can </a:t>
            </a:r>
            <a:r>
              <a:rPr lang="en-US" altLang="zh-CN" sz="2000" b="1" dirty="0" smtClean="0">
                <a:solidFill>
                  <a:srgbClr val="FF00FF"/>
                </a:solidFill>
                <a:effectLst>
                  <a:outerShdw blurRad="38100" dist="38100" dir="2700000" algn="tl">
                    <a:srgbClr val="000000">
                      <a:alpha val="43137"/>
                    </a:srgbClr>
                  </a:outerShdw>
                </a:effectLst>
                <a:latin typeface="Times New Roman"/>
                <a:cs typeface="Times New Roman"/>
              </a:rPr>
              <a:t>implicitly</a:t>
            </a:r>
            <a:r>
              <a:rPr lang="en-US" altLang="zh-CN" sz="2000" b="1" dirty="0" smtClean="0">
                <a:solidFill>
                  <a:srgbClr val="002EF0"/>
                </a:solidFill>
                <a:effectLst>
                  <a:outerShdw blurRad="38100" dist="38100" dir="2700000" algn="tl">
                    <a:srgbClr val="000000">
                      <a:alpha val="43137"/>
                    </a:srgbClr>
                  </a:outerShdw>
                </a:effectLst>
                <a:latin typeface="Times New Roman"/>
                <a:cs typeface="Times New Roman"/>
              </a:rPr>
              <a:t> </a:t>
            </a:r>
            <a:r>
              <a:rPr lang="en-US" altLang="zh-CN" sz="2000" dirty="0" smtClean="0">
                <a:latin typeface="Times New Roman"/>
                <a:cs typeface="Times New Roman"/>
              </a:rPr>
              <a:t>compute the inner products in some high dimensional feature space using kernel function </a:t>
            </a:r>
            <a:r>
              <a:rPr lang="en-US" altLang="zh-CN" sz="2000" i="1" dirty="0" smtClean="0">
                <a:solidFill>
                  <a:srgbClr val="FF00FF"/>
                </a:solidFill>
                <a:effectLst>
                  <a:outerShdw blurRad="38100" dist="38100" dir="2700000" algn="tl">
                    <a:srgbClr val="000000">
                      <a:alpha val="43137"/>
                    </a:srgbClr>
                  </a:outerShdw>
                </a:effectLst>
                <a:latin typeface="Times New Roman"/>
                <a:cs typeface="Times New Roman"/>
              </a:rPr>
              <a:t>without actually conduct the mapping</a:t>
            </a:r>
            <a:endParaRPr lang="zh-CN" altLang="en-US" sz="2000" i="1" dirty="0">
              <a:solidFill>
                <a:srgbClr val="FF00FF"/>
              </a:solidFill>
              <a:effectLst>
                <a:outerShdw blurRad="38100" dist="38100" dir="2700000" algn="tl">
                  <a:srgbClr val="000000">
                    <a:alpha val="43137"/>
                  </a:srgbClr>
                </a:outerShdw>
              </a:effectLst>
              <a:latin typeface="Times New Roman"/>
              <a:cs typeface="Times New Roman"/>
            </a:endParaRPr>
          </a:p>
        </p:txBody>
      </p:sp>
      <p:sp>
        <p:nvSpPr>
          <p:cNvPr id="4" name="TextBox 3"/>
          <p:cNvSpPr txBox="1"/>
          <p:nvPr/>
        </p:nvSpPr>
        <p:spPr>
          <a:xfrm>
            <a:off x="928662" y="2643182"/>
            <a:ext cx="7715304" cy="646331"/>
          </a:xfrm>
          <a:prstGeom prst="rect">
            <a:avLst/>
          </a:prstGeom>
          <a:noFill/>
          <a:ln>
            <a:noFill/>
          </a:ln>
        </p:spPr>
        <p:txBody>
          <a:bodyPr wrap="square" rtlCol="0">
            <a:spAutoFit/>
          </a:bodyPr>
          <a:lstStyle/>
          <a:p>
            <a:r>
              <a:rPr lang="en-US" altLang="zh-CN" sz="1800" b="1" dirty="0" smtClean="0">
                <a:solidFill>
                  <a:srgbClr val="002EF0"/>
                </a:solidFill>
                <a:latin typeface="Palatino Linotype" pitchFamily="18" charset="0"/>
              </a:rPr>
              <a:t>Kernel trick allows to work in the original space while benefiting from the mappings to high dimensional feature space.</a:t>
            </a:r>
          </a:p>
        </p:txBody>
      </p:sp>
      <p:graphicFrame>
        <p:nvGraphicFramePr>
          <p:cNvPr id="387074" name="Object 2"/>
          <p:cNvGraphicFramePr>
            <a:graphicFrameLocks noChangeAspect="1"/>
          </p:cNvGraphicFramePr>
          <p:nvPr>
            <p:extLst>
              <p:ext uri="{D42A27DB-BD31-4B8C-83A1-F6EECF244321}">
                <p14:modId xmlns:p14="http://schemas.microsoft.com/office/powerpoint/2010/main" val="3688881881"/>
              </p:ext>
            </p:extLst>
          </p:nvPr>
        </p:nvGraphicFramePr>
        <p:xfrm>
          <a:off x="3131840" y="4041068"/>
          <a:ext cx="2928958" cy="286865"/>
        </p:xfrm>
        <a:graphic>
          <a:graphicData uri="http://schemas.openxmlformats.org/presentationml/2006/ole">
            <mc:AlternateContent xmlns:mc="http://schemas.openxmlformats.org/markup-compatibility/2006">
              <mc:Choice xmlns:v="urn:schemas-microsoft-com:vml" Requires="v">
                <p:oleObj spid="_x0000_s816175" name="Formula" r:id="rId4" imgW="1818720" imgH="177840" progId="Equation.Ribbit">
                  <p:embed/>
                </p:oleObj>
              </mc:Choice>
              <mc:Fallback>
                <p:oleObj name="Formula" r:id="rId4" imgW="1818720" imgH="177840" progId="Equation.Ribbit">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31840" y="4041068"/>
                        <a:ext cx="2928958" cy="28686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9" name="组合 8"/>
          <p:cNvGrpSpPr/>
          <p:nvPr/>
        </p:nvGrpSpPr>
        <p:grpSpPr>
          <a:xfrm>
            <a:off x="500034" y="5524452"/>
            <a:ext cx="8643966" cy="714380"/>
            <a:chOff x="500034" y="5524452"/>
            <a:chExt cx="8643966" cy="714380"/>
          </a:xfrm>
        </p:grpSpPr>
        <p:sp>
          <p:nvSpPr>
            <p:cNvPr id="7" name="圆角矩形 6"/>
            <p:cNvSpPr/>
            <p:nvPr/>
          </p:nvSpPr>
          <p:spPr bwMode="auto">
            <a:xfrm>
              <a:off x="500034" y="5524452"/>
              <a:ext cx="8429684" cy="714380"/>
            </a:xfrm>
            <a:prstGeom prst="roundRect">
              <a:avLst/>
            </a:prstGeom>
            <a:solidFill>
              <a:srgbClr val="FFFFCC"/>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8" name="TextBox 7"/>
            <p:cNvSpPr txBox="1"/>
            <p:nvPr/>
          </p:nvSpPr>
          <p:spPr>
            <a:xfrm>
              <a:off x="714348" y="5643578"/>
              <a:ext cx="8429652" cy="461665"/>
            </a:xfrm>
            <a:prstGeom prst="rect">
              <a:avLst/>
            </a:prstGeom>
            <a:noFill/>
          </p:spPr>
          <p:txBody>
            <a:bodyPr wrap="square" rtlCol="0">
              <a:spAutoFit/>
            </a:bodyPr>
            <a:lstStyle/>
            <a:p>
              <a:r>
                <a:rPr lang="en-US" altLang="zh-CN" sz="2200" b="1" u="sng" dirty="0" smtClean="0">
                  <a:solidFill>
                    <a:srgbClr val="FF0000"/>
                  </a:solidFill>
                  <a:latin typeface="Palatino Linotype" pitchFamily="18" charset="0"/>
                </a:rPr>
                <a:t>Mercer’s theorem: </a:t>
              </a:r>
              <a:r>
                <a:rPr lang="en-US" altLang="zh-CN" sz="2200" i="1" dirty="0" smtClean="0">
                  <a:solidFill>
                    <a:srgbClr val="FF0000"/>
                  </a:solidFill>
                  <a:latin typeface="Palatino Linotype" pitchFamily="18" charset="0"/>
                </a:rPr>
                <a:t>every semi-definite symmetric function is a kernel</a:t>
              </a:r>
              <a:r>
                <a:rPr lang="en-US" altLang="zh-CN" dirty="0" smtClean="0"/>
                <a:t>	</a:t>
              </a:r>
              <a:endParaRPr lang="zh-CN" altLang="en-US" dirty="0"/>
            </a:p>
          </p:txBody>
        </p:sp>
      </p:grpSp>
    </p:spTree>
    <p:extLst>
      <p:ext uri="{BB962C8B-B14F-4D97-AF65-F5344CB8AC3E}">
        <p14:creationId xmlns:p14="http://schemas.microsoft.com/office/powerpoint/2010/main" val="283811548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Naïve Bayes classifier</a:t>
            </a:r>
            <a:endParaRPr lang="zh-CN" altLang="en-US" dirty="0"/>
          </a:p>
        </p:txBody>
      </p:sp>
      <p:sp>
        <p:nvSpPr>
          <p:cNvPr id="3" name="内容占位符 2"/>
          <p:cNvSpPr>
            <a:spLocks noGrp="1"/>
          </p:cNvSpPr>
          <p:nvPr>
            <p:ph idx="1"/>
          </p:nvPr>
        </p:nvSpPr>
        <p:spPr>
          <a:xfrm>
            <a:off x="250825" y="1214422"/>
            <a:ext cx="8736013" cy="4978415"/>
          </a:xfrm>
        </p:spPr>
        <p:txBody>
          <a:bodyPr/>
          <a:lstStyle/>
          <a:p>
            <a:r>
              <a:rPr lang="en-US" altLang="zh-CN" dirty="0" smtClean="0">
                <a:latin typeface="Times New Roman"/>
                <a:cs typeface="Times New Roman"/>
              </a:rPr>
              <a:t>Components:</a:t>
            </a:r>
          </a:p>
          <a:p>
            <a:pPr lvl="1"/>
            <a:r>
              <a:rPr lang="en-US" altLang="zh-CN" b="1" dirty="0" smtClean="0">
                <a:latin typeface="Times New Roman"/>
                <a:cs typeface="Times New Roman"/>
              </a:rPr>
              <a:t>Model: </a:t>
            </a:r>
            <a:r>
              <a:rPr lang="en-US" altLang="zh-CN" dirty="0" smtClean="0">
                <a:latin typeface="Times New Roman"/>
                <a:cs typeface="Times New Roman"/>
              </a:rPr>
              <a:t>generative model with conditional independence assumption given the class label</a:t>
            </a:r>
          </a:p>
          <a:p>
            <a:pPr lvl="1"/>
            <a:endParaRPr lang="en-US" altLang="zh-CN" dirty="0" smtClean="0">
              <a:latin typeface="Times New Roman"/>
              <a:cs typeface="Times New Roman"/>
            </a:endParaRPr>
          </a:p>
          <a:p>
            <a:pPr lvl="1"/>
            <a:endParaRPr lang="en-US" altLang="zh-CN" dirty="0" smtClean="0">
              <a:latin typeface="Times New Roman"/>
              <a:cs typeface="Times New Roman"/>
            </a:endParaRPr>
          </a:p>
          <a:p>
            <a:pPr lvl="1"/>
            <a:endParaRPr lang="en-US" altLang="zh-CN" dirty="0" smtClean="0">
              <a:latin typeface="Times New Roman"/>
              <a:cs typeface="Times New Roman"/>
            </a:endParaRPr>
          </a:p>
          <a:p>
            <a:pPr lvl="1"/>
            <a:endParaRPr lang="en-US" altLang="zh-CN" dirty="0" smtClean="0">
              <a:latin typeface="Times New Roman"/>
              <a:cs typeface="Times New Roman"/>
            </a:endParaRPr>
          </a:p>
          <a:p>
            <a:pPr lvl="1"/>
            <a:endParaRPr lang="en-US" altLang="zh-CN" dirty="0" smtClean="0">
              <a:latin typeface="Times New Roman"/>
              <a:cs typeface="Times New Roman"/>
            </a:endParaRPr>
          </a:p>
          <a:p>
            <a:pPr lvl="1"/>
            <a:endParaRPr lang="en-US" altLang="zh-CN" sz="2800" dirty="0" smtClean="0">
              <a:latin typeface="Times New Roman"/>
              <a:cs typeface="Times New Roman"/>
            </a:endParaRPr>
          </a:p>
          <a:p>
            <a:pPr lvl="1"/>
            <a:r>
              <a:rPr lang="en-US" altLang="zh-CN" b="1" dirty="0" smtClean="0">
                <a:latin typeface="Times New Roman"/>
                <a:cs typeface="Times New Roman"/>
              </a:rPr>
              <a:t>Score function: </a:t>
            </a:r>
            <a:r>
              <a:rPr lang="en-US" altLang="zh-CN" dirty="0" smtClean="0">
                <a:latin typeface="Times New Roman"/>
                <a:cs typeface="Times New Roman"/>
              </a:rPr>
              <a:t>Likelihood functions</a:t>
            </a:r>
          </a:p>
          <a:p>
            <a:pPr lvl="1"/>
            <a:r>
              <a:rPr lang="en-US" altLang="zh-CN" b="1" dirty="0" smtClean="0">
                <a:latin typeface="Times New Roman"/>
                <a:cs typeface="Times New Roman"/>
              </a:rPr>
              <a:t>Optimization: </a:t>
            </a:r>
            <a:r>
              <a:rPr lang="en-US" altLang="zh-CN" dirty="0" smtClean="0">
                <a:latin typeface="Times New Roman"/>
                <a:cs typeface="Times New Roman"/>
              </a:rPr>
              <a:t>maximum likelihood estimation with closed form solution</a:t>
            </a:r>
            <a:endParaRPr lang="zh-CN" altLang="en-US" dirty="0">
              <a:latin typeface="Times New Roman"/>
              <a:cs typeface="Times New Roman"/>
            </a:endParaRPr>
          </a:p>
        </p:txBody>
      </p:sp>
      <p:grpSp>
        <p:nvGrpSpPr>
          <p:cNvPr id="31" name="组合 30"/>
          <p:cNvGrpSpPr/>
          <p:nvPr/>
        </p:nvGrpSpPr>
        <p:grpSpPr>
          <a:xfrm>
            <a:off x="6000760" y="2714620"/>
            <a:ext cx="2643206" cy="1714512"/>
            <a:chOff x="5715008" y="4572008"/>
            <a:chExt cx="2643206" cy="1714512"/>
          </a:xfrm>
        </p:grpSpPr>
        <p:grpSp>
          <p:nvGrpSpPr>
            <p:cNvPr id="16" name="组合 15"/>
            <p:cNvGrpSpPr/>
            <p:nvPr/>
          </p:nvGrpSpPr>
          <p:grpSpPr>
            <a:xfrm>
              <a:off x="5715008" y="4572008"/>
              <a:ext cx="2643206" cy="1714512"/>
              <a:chOff x="6072198" y="1571612"/>
              <a:chExt cx="2643206" cy="1714512"/>
            </a:xfrm>
          </p:grpSpPr>
          <p:sp>
            <p:nvSpPr>
              <p:cNvPr id="17" name="椭圆 16"/>
              <p:cNvSpPr/>
              <p:nvPr/>
            </p:nvSpPr>
            <p:spPr bwMode="auto">
              <a:xfrm>
                <a:off x="8286776" y="2928934"/>
                <a:ext cx="357190" cy="357190"/>
              </a:xfrm>
              <a:prstGeom prst="ellipse">
                <a:avLst/>
              </a:prstGeom>
              <a:solidFill>
                <a:schemeClr val="accent1">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a:ea typeface="宋体" pitchFamily="2" charset="-122"/>
                  <a:cs typeface="Times New Roman"/>
                </a:endParaRPr>
              </a:p>
            </p:txBody>
          </p:sp>
          <p:sp>
            <p:nvSpPr>
              <p:cNvPr id="18" name="TextBox 17"/>
              <p:cNvSpPr txBox="1"/>
              <p:nvPr/>
            </p:nvSpPr>
            <p:spPr>
              <a:xfrm>
                <a:off x="7215206" y="2857496"/>
                <a:ext cx="1000132" cy="369332"/>
              </a:xfrm>
              <a:prstGeom prst="rect">
                <a:avLst/>
              </a:prstGeom>
              <a:noFill/>
            </p:spPr>
            <p:txBody>
              <a:bodyPr wrap="square" rtlCol="0">
                <a:spAutoFit/>
              </a:bodyPr>
              <a:lstStyle/>
              <a:p>
                <a:r>
                  <a:rPr lang="en-US" altLang="zh-CN" dirty="0" smtClean="0">
                    <a:latin typeface="Times New Roman"/>
                    <a:cs typeface="Times New Roman"/>
                  </a:rPr>
                  <a:t>……</a:t>
                </a:r>
                <a:endParaRPr lang="zh-CN" altLang="en-US" dirty="0">
                  <a:latin typeface="Times New Roman"/>
                  <a:cs typeface="Times New Roman"/>
                </a:endParaRPr>
              </a:p>
            </p:txBody>
          </p:sp>
          <p:grpSp>
            <p:nvGrpSpPr>
              <p:cNvPr id="19" name="组合 33"/>
              <p:cNvGrpSpPr/>
              <p:nvPr/>
            </p:nvGrpSpPr>
            <p:grpSpPr>
              <a:xfrm>
                <a:off x="6072198" y="2571744"/>
                <a:ext cx="428628" cy="714380"/>
                <a:chOff x="2071670" y="2714620"/>
                <a:chExt cx="428628" cy="714380"/>
              </a:xfrm>
            </p:grpSpPr>
            <p:sp>
              <p:nvSpPr>
                <p:cNvPr id="26" name="椭圆 25"/>
                <p:cNvSpPr/>
                <p:nvPr/>
              </p:nvSpPr>
              <p:spPr bwMode="auto">
                <a:xfrm>
                  <a:off x="2071670" y="3071810"/>
                  <a:ext cx="357190" cy="357190"/>
                </a:xfrm>
                <a:prstGeom prst="ellipse">
                  <a:avLst/>
                </a:prstGeom>
                <a:solidFill>
                  <a:schemeClr val="accent1">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dirty="0" smtClean="0">
                    <a:ln>
                      <a:noFill/>
                    </a:ln>
                    <a:solidFill>
                      <a:schemeClr val="tx1"/>
                    </a:solidFill>
                    <a:effectLst/>
                    <a:latin typeface="Times New Roman"/>
                    <a:ea typeface="宋体" pitchFamily="2" charset="-122"/>
                    <a:cs typeface="Times New Roman"/>
                  </a:endParaRPr>
                </a:p>
              </p:txBody>
            </p:sp>
            <p:sp>
              <p:nvSpPr>
                <p:cNvPr id="27" name="TextBox 26"/>
                <p:cNvSpPr txBox="1"/>
                <p:nvPr/>
              </p:nvSpPr>
              <p:spPr>
                <a:xfrm>
                  <a:off x="2071670" y="2714620"/>
                  <a:ext cx="428628" cy="369332"/>
                </a:xfrm>
                <a:prstGeom prst="rect">
                  <a:avLst/>
                </a:prstGeom>
                <a:noFill/>
              </p:spPr>
              <p:txBody>
                <a:bodyPr wrap="square" rtlCol="0">
                  <a:spAutoFit/>
                </a:bodyPr>
                <a:lstStyle/>
                <a:p>
                  <a:r>
                    <a:rPr lang="en-US" altLang="zh-CN" sz="1800" i="1" dirty="0" smtClean="0">
                      <a:latin typeface="Times New Roman"/>
                      <a:cs typeface="Times New Roman"/>
                    </a:rPr>
                    <a:t>x</a:t>
                  </a:r>
                  <a:r>
                    <a:rPr lang="en-US" altLang="zh-CN" sz="1800" baseline="-25000" dirty="0" smtClean="0">
                      <a:latin typeface="Times New Roman"/>
                      <a:cs typeface="Times New Roman"/>
                    </a:rPr>
                    <a:t>1</a:t>
                  </a:r>
                  <a:endParaRPr lang="zh-CN" altLang="en-US" sz="1800" baseline="-25000" dirty="0">
                    <a:latin typeface="Times New Roman"/>
                    <a:cs typeface="Times New Roman"/>
                  </a:endParaRPr>
                </a:p>
              </p:txBody>
            </p:sp>
          </p:grpSp>
          <p:grpSp>
            <p:nvGrpSpPr>
              <p:cNvPr id="20" name="组合 36"/>
              <p:cNvGrpSpPr/>
              <p:nvPr/>
            </p:nvGrpSpPr>
            <p:grpSpPr>
              <a:xfrm>
                <a:off x="6715140" y="1643050"/>
                <a:ext cx="928694" cy="1643074"/>
                <a:chOff x="3071802" y="1785926"/>
                <a:chExt cx="928694" cy="1643074"/>
              </a:xfrm>
            </p:grpSpPr>
            <p:sp>
              <p:nvSpPr>
                <p:cNvPr id="23" name="椭圆 22"/>
                <p:cNvSpPr/>
                <p:nvPr/>
              </p:nvSpPr>
              <p:spPr bwMode="auto">
                <a:xfrm>
                  <a:off x="3071802" y="3071810"/>
                  <a:ext cx="357190" cy="357190"/>
                </a:xfrm>
                <a:prstGeom prst="ellipse">
                  <a:avLst/>
                </a:prstGeom>
                <a:solidFill>
                  <a:schemeClr val="accent1">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a:ea typeface="宋体" pitchFamily="2" charset="-122"/>
                    <a:cs typeface="Times New Roman"/>
                  </a:endParaRPr>
                </a:p>
              </p:txBody>
            </p:sp>
            <p:sp>
              <p:nvSpPr>
                <p:cNvPr id="24" name="TextBox 23"/>
                <p:cNvSpPr txBox="1"/>
                <p:nvPr/>
              </p:nvSpPr>
              <p:spPr>
                <a:xfrm>
                  <a:off x="3071802" y="2714620"/>
                  <a:ext cx="428628" cy="369332"/>
                </a:xfrm>
                <a:prstGeom prst="rect">
                  <a:avLst/>
                </a:prstGeom>
                <a:noFill/>
              </p:spPr>
              <p:txBody>
                <a:bodyPr wrap="square" rtlCol="0">
                  <a:spAutoFit/>
                </a:bodyPr>
                <a:lstStyle/>
                <a:p>
                  <a:r>
                    <a:rPr lang="en-US" altLang="zh-CN" sz="1800" i="1" dirty="0" smtClean="0">
                      <a:latin typeface="Times New Roman"/>
                      <a:cs typeface="Times New Roman"/>
                    </a:rPr>
                    <a:t>x</a:t>
                  </a:r>
                  <a:r>
                    <a:rPr lang="en-US" altLang="zh-CN" sz="1800" baseline="-25000" dirty="0" smtClean="0">
                      <a:latin typeface="Times New Roman"/>
                      <a:cs typeface="Times New Roman"/>
                    </a:rPr>
                    <a:t>2</a:t>
                  </a:r>
                  <a:endParaRPr lang="zh-CN" altLang="en-US" sz="1800" baseline="-25000" dirty="0">
                    <a:latin typeface="Times New Roman"/>
                    <a:cs typeface="Times New Roman"/>
                  </a:endParaRPr>
                </a:p>
              </p:txBody>
            </p:sp>
            <p:sp>
              <p:nvSpPr>
                <p:cNvPr id="25" name="椭圆 24"/>
                <p:cNvSpPr/>
                <p:nvPr/>
              </p:nvSpPr>
              <p:spPr bwMode="auto">
                <a:xfrm>
                  <a:off x="3643306" y="1785926"/>
                  <a:ext cx="357190" cy="357190"/>
                </a:xfrm>
                <a:prstGeom prst="ellipse">
                  <a:avLst/>
                </a:prstGeom>
                <a:solidFill>
                  <a:schemeClr val="bg1">
                    <a:lumMod val="5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a:ea typeface="宋体" pitchFamily="2" charset="-122"/>
                    <a:cs typeface="Times New Roman"/>
                  </a:endParaRPr>
                </a:p>
              </p:txBody>
            </p:sp>
          </p:grpSp>
          <p:sp>
            <p:nvSpPr>
              <p:cNvPr id="21" name="TextBox 20"/>
              <p:cNvSpPr txBox="1"/>
              <p:nvPr/>
            </p:nvSpPr>
            <p:spPr>
              <a:xfrm>
                <a:off x="8286776" y="2571744"/>
                <a:ext cx="428628" cy="369332"/>
              </a:xfrm>
              <a:prstGeom prst="rect">
                <a:avLst/>
              </a:prstGeom>
              <a:noFill/>
            </p:spPr>
            <p:txBody>
              <a:bodyPr wrap="square" rtlCol="0">
                <a:spAutoFit/>
              </a:bodyPr>
              <a:lstStyle/>
              <a:p>
                <a:r>
                  <a:rPr lang="en-US" altLang="zh-CN" sz="1800" i="1" dirty="0" err="1" smtClean="0">
                    <a:latin typeface="Times New Roman"/>
                    <a:cs typeface="Times New Roman"/>
                  </a:rPr>
                  <a:t>x</a:t>
                </a:r>
                <a:r>
                  <a:rPr lang="en-US" altLang="zh-CN" sz="1800" i="1" baseline="-25000" dirty="0" err="1" smtClean="0">
                    <a:latin typeface="Times New Roman"/>
                    <a:cs typeface="Times New Roman"/>
                  </a:rPr>
                  <a:t>d</a:t>
                </a:r>
                <a:endParaRPr lang="zh-CN" altLang="en-US" sz="1800" i="1" baseline="-25000" dirty="0">
                  <a:latin typeface="Times New Roman"/>
                  <a:cs typeface="Times New Roman"/>
                </a:endParaRPr>
              </a:p>
            </p:txBody>
          </p:sp>
          <p:sp>
            <p:nvSpPr>
              <p:cNvPr id="22" name="TextBox 21"/>
              <p:cNvSpPr txBox="1"/>
              <p:nvPr/>
            </p:nvSpPr>
            <p:spPr>
              <a:xfrm>
                <a:off x="7715272" y="1571612"/>
                <a:ext cx="428628" cy="369332"/>
              </a:xfrm>
              <a:prstGeom prst="rect">
                <a:avLst/>
              </a:prstGeom>
              <a:noFill/>
            </p:spPr>
            <p:txBody>
              <a:bodyPr wrap="square" rtlCol="0">
                <a:spAutoFit/>
              </a:bodyPr>
              <a:lstStyle/>
              <a:p>
                <a:r>
                  <a:rPr lang="en-US" altLang="zh-CN" sz="1800" i="1" dirty="0" smtClean="0">
                    <a:latin typeface="Times New Roman"/>
                    <a:cs typeface="Times New Roman"/>
                  </a:rPr>
                  <a:t>y</a:t>
                </a:r>
                <a:endParaRPr lang="zh-CN" altLang="en-US" sz="1800" i="1" baseline="-25000" dirty="0">
                  <a:latin typeface="Times New Roman"/>
                  <a:cs typeface="Times New Roman"/>
                </a:endParaRPr>
              </a:p>
            </p:txBody>
          </p:sp>
        </p:grpSp>
        <p:cxnSp>
          <p:nvCxnSpPr>
            <p:cNvPr id="28" name="直接箭头连接符 27"/>
            <p:cNvCxnSpPr>
              <a:stCxn id="25" idx="3"/>
            </p:cNvCxnSpPr>
            <p:nvPr/>
          </p:nvCxnSpPr>
          <p:spPr bwMode="auto">
            <a:xfrm rot="5400000">
              <a:off x="6072199" y="4948327"/>
              <a:ext cx="909565" cy="909565"/>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29" name="直接箭头连接符 28"/>
            <p:cNvCxnSpPr>
              <a:stCxn id="25" idx="4"/>
            </p:cNvCxnSpPr>
            <p:nvPr/>
          </p:nvCxnSpPr>
          <p:spPr bwMode="auto">
            <a:xfrm rot="5400000">
              <a:off x="6421094" y="5223245"/>
              <a:ext cx="909565" cy="464346"/>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30" name="直接箭头连接符 29"/>
            <p:cNvCxnSpPr/>
            <p:nvPr/>
          </p:nvCxnSpPr>
          <p:spPr bwMode="auto">
            <a:xfrm rot="16200000" flipH="1">
              <a:off x="7117614" y="5098229"/>
              <a:ext cx="981003" cy="642942"/>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grpSp>
      <p:graphicFrame>
        <p:nvGraphicFramePr>
          <p:cNvPr id="400386" name="Object 2"/>
          <p:cNvGraphicFramePr>
            <a:graphicFrameLocks noChangeAspect="1"/>
          </p:cNvGraphicFramePr>
          <p:nvPr>
            <p:extLst>
              <p:ext uri="{D42A27DB-BD31-4B8C-83A1-F6EECF244321}">
                <p14:modId xmlns:p14="http://schemas.microsoft.com/office/powerpoint/2010/main" val="438797839"/>
              </p:ext>
            </p:extLst>
          </p:nvPr>
        </p:nvGraphicFramePr>
        <p:xfrm>
          <a:off x="1357290" y="2500306"/>
          <a:ext cx="2108200" cy="614363"/>
        </p:xfrm>
        <a:graphic>
          <a:graphicData uri="http://schemas.openxmlformats.org/presentationml/2006/ole">
            <mc:AlternateContent xmlns:mc="http://schemas.openxmlformats.org/markup-compatibility/2006">
              <mc:Choice xmlns:v="urn:schemas-microsoft-com:vml" Requires="v">
                <p:oleObj spid="_x0000_s821263" name="Formula" r:id="rId4" imgW="1305720" imgH="381240" progId="Equation.Ribbit">
                  <p:embed/>
                </p:oleObj>
              </mc:Choice>
              <mc:Fallback>
                <p:oleObj name="Formula" r:id="rId4" imgW="1305720" imgH="381240" progId="Equation.Ribbit">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57290" y="2500306"/>
                        <a:ext cx="2108200" cy="614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4" name="Object 2"/>
          <p:cNvGraphicFramePr>
            <a:graphicFrameLocks noChangeAspect="1"/>
          </p:cNvGraphicFramePr>
          <p:nvPr>
            <p:extLst>
              <p:ext uri="{D42A27DB-BD31-4B8C-83A1-F6EECF244321}">
                <p14:modId xmlns:p14="http://schemas.microsoft.com/office/powerpoint/2010/main" val="319171814"/>
              </p:ext>
            </p:extLst>
          </p:nvPr>
        </p:nvGraphicFramePr>
        <p:xfrm>
          <a:off x="1728788" y="3265488"/>
          <a:ext cx="1900237" cy="709612"/>
        </p:xfrm>
        <a:graphic>
          <a:graphicData uri="http://schemas.openxmlformats.org/presentationml/2006/ole">
            <mc:AlternateContent xmlns:mc="http://schemas.openxmlformats.org/markup-compatibility/2006">
              <mc:Choice xmlns:v="urn:schemas-microsoft-com:vml" Requires="v">
                <p:oleObj spid="_x0000_s821264" name="Formula" r:id="rId6" imgW="1272600" imgH="476280" progId="Equation.Ribbit">
                  <p:embed/>
                </p:oleObj>
              </mc:Choice>
              <mc:Fallback>
                <p:oleObj name="Formula" r:id="rId6" imgW="1272600" imgH="476280" progId="Equation.Ribbit">
                  <p:embed/>
                  <p:pic>
                    <p:nvPicPr>
                      <p:cNvPr id="0" name=""/>
                      <p:cNvPicPr>
                        <a:picLocks noChangeAspect="1" noChangeArrowheads="1"/>
                      </p:cNvPicPr>
                      <p:nvPr/>
                    </p:nvPicPr>
                    <p:blipFill>
                      <a:blip r:embed="rId7"/>
                      <a:srcRect/>
                      <a:stretch>
                        <a:fillRect/>
                      </a:stretch>
                    </p:blipFill>
                    <p:spPr bwMode="auto">
                      <a:xfrm>
                        <a:off x="1728788" y="3265488"/>
                        <a:ext cx="1900237" cy="709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 name="TextBox 34"/>
          <p:cNvSpPr txBox="1"/>
          <p:nvPr/>
        </p:nvSpPr>
        <p:spPr>
          <a:xfrm>
            <a:off x="1071538" y="4071942"/>
            <a:ext cx="4500594" cy="646331"/>
          </a:xfrm>
          <a:prstGeom prst="rect">
            <a:avLst/>
          </a:prstGeom>
          <a:noFill/>
          <a:ln>
            <a:noFill/>
          </a:ln>
        </p:spPr>
        <p:txBody>
          <a:bodyPr wrap="square" rtlCol="0">
            <a:spAutoFit/>
          </a:bodyPr>
          <a:lstStyle/>
          <a:p>
            <a:r>
              <a:rPr lang="en-US" altLang="zh-CN" sz="1800" b="1" i="1" dirty="0" smtClean="0">
                <a:solidFill>
                  <a:srgbClr val="A50021"/>
                </a:solidFill>
                <a:latin typeface="Times New Roman"/>
                <a:cs typeface="Times New Roman"/>
              </a:rPr>
              <a:t>p(y) </a:t>
            </a:r>
            <a:r>
              <a:rPr lang="en-US" altLang="zh-CN" sz="1800" b="1" dirty="0" smtClean="0">
                <a:solidFill>
                  <a:srgbClr val="A50021"/>
                </a:solidFill>
                <a:latin typeface="Times New Roman"/>
                <a:cs typeface="Times New Roman"/>
              </a:rPr>
              <a:t>and </a:t>
            </a:r>
            <a:r>
              <a:rPr lang="en-US" altLang="zh-CN" sz="1800" b="1" i="1" dirty="0" smtClean="0">
                <a:solidFill>
                  <a:srgbClr val="A50021"/>
                </a:solidFill>
                <a:latin typeface="Times New Roman"/>
                <a:cs typeface="Times New Roman"/>
              </a:rPr>
              <a:t>p</a:t>
            </a:r>
            <a:r>
              <a:rPr lang="en-US" altLang="zh-CN" sz="1800" b="1" dirty="0" smtClean="0">
                <a:solidFill>
                  <a:srgbClr val="A50021"/>
                </a:solidFill>
                <a:latin typeface="Times New Roman"/>
                <a:cs typeface="Times New Roman"/>
              </a:rPr>
              <a:t>(</a:t>
            </a:r>
            <a:r>
              <a:rPr lang="en-US" altLang="zh-CN" sz="1800" b="1" i="1" dirty="0" err="1" smtClean="0">
                <a:solidFill>
                  <a:srgbClr val="A50021"/>
                </a:solidFill>
                <a:latin typeface="Times New Roman"/>
                <a:cs typeface="Times New Roman"/>
              </a:rPr>
              <a:t>x</a:t>
            </a:r>
            <a:r>
              <a:rPr lang="en-US" altLang="zh-CN" sz="1800" b="1" i="1" baseline="-25000" dirty="0" err="1" smtClean="0">
                <a:solidFill>
                  <a:srgbClr val="A50021"/>
                </a:solidFill>
                <a:latin typeface="Times New Roman"/>
                <a:cs typeface="Times New Roman"/>
              </a:rPr>
              <a:t>j</a:t>
            </a:r>
            <a:r>
              <a:rPr lang="en-US" altLang="zh-CN" sz="1800" b="1" dirty="0" err="1" smtClean="0">
                <a:solidFill>
                  <a:srgbClr val="A50021"/>
                </a:solidFill>
                <a:latin typeface="Times New Roman"/>
                <a:cs typeface="Times New Roman"/>
              </a:rPr>
              <a:t>|</a:t>
            </a:r>
            <a:r>
              <a:rPr lang="en-US" altLang="zh-CN" sz="1800" b="1" i="1" dirty="0" err="1" smtClean="0">
                <a:solidFill>
                  <a:srgbClr val="A50021"/>
                </a:solidFill>
                <a:latin typeface="Times New Roman"/>
                <a:cs typeface="Times New Roman"/>
              </a:rPr>
              <a:t>y</a:t>
            </a:r>
            <a:r>
              <a:rPr lang="en-US" altLang="zh-CN" sz="1800" b="1" dirty="0" smtClean="0">
                <a:solidFill>
                  <a:srgbClr val="A50021"/>
                </a:solidFill>
                <a:latin typeface="Times New Roman"/>
                <a:cs typeface="Times New Roman"/>
              </a:rPr>
              <a:t>) are the parameters to be estimated for the Naïve </a:t>
            </a:r>
            <a:r>
              <a:rPr lang="en-US" altLang="zh-CN" sz="1800" b="1" dirty="0" err="1" smtClean="0">
                <a:solidFill>
                  <a:srgbClr val="A50021"/>
                </a:solidFill>
                <a:latin typeface="Times New Roman"/>
                <a:cs typeface="Times New Roman"/>
              </a:rPr>
              <a:t>Bayes</a:t>
            </a:r>
            <a:r>
              <a:rPr lang="en-US" altLang="zh-CN" sz="1800" b="1" dirty="0" smtClean="0">
                <a:solidFill>
                  <a:srgbClr val="A50021"/>
                </a:solidFill>
                <a:latin typeface="Times New Roman"/>
                <a:cs typeface="Times New Roman"/>
              </a:rPr>
              <a:t> model</a:t>
            </a:r>
            <a:endParaRPr lang="en-US" altLang="zh-CN" sz="1800" b="1" i="1" dirty="0" smtClean="0">
              <a:solidFill>
                <a:srgbClr val="A50021"/>
              </a:solidFill>
              <a:latin typeface="Times New Roman"/>
              <a:cs typeface="Times New Roman"/>
            </a:endParaRPr>
          </a:p>
        </p:txBody>
      </p:sp>
    </p:spTree>
    <p:extLst>
      <p:ext uri="{BB962C8B-B14F-4D97-AF65-F5344CB8AC3E}">
        <p14:creationId xmlns:p14="http://schemas.microsoft.com/office/powerpoint/2010/main" val="1479708745"/>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1340768"/>
            <a:ext cx="8229600" cy="4525963"/>
          </a:xfrm>
        </p:spPr>
        <p:txBody>
          <a:bodyPr/>
          <a:lstStyle/>
          <a:p>
            <a:r>
              <a:rPr lang="en-US" altLang="zh-CN" dirty="0" smtClean="0">
                <a:latin typeface="Times New Roman"/>
                <a:cs typeface="Times New Roman"/>
              </a:rPr>
              <a:t>Learning procedures</a:t>
            </a:r>
          </a:p>
          <a:p>
            <a:pPr lvl="1"/>
            <a:r>
              <a:rPr lang="en-US" altLang="zh-CN" dirty="0" smtClean="0">
                <a:latin typeface="Times New Roman"/>
                <a:cs typeface="Times New Roman"/>
              </a:rPr>
              <a:t>Estimate </a:t>
            </a:r>
            <a:r>
              <a:rPr lang="en-US" altLang="zh-CN" i="1" dirty="0" smtClean="0">
                <a:latin typeface="Times New Roman"/>
                <a:cs typeface="Times New Roman"/>
              </a:rPr>
              <a:t>P</a:t>
            </a:r>
            <a:r>
              <a:rPr lang="en-US" altLang="zh-CN" dirty="0" smtClean="0">
                <a:latin typeface="Times New Roman"/>
                <a:cs typeface="Times New Roman"/>
              </a:rPr>
              <a:t>(</a:t>
            </a:r>
            <a:r>
              <a:rPr lang="en-US" altLang="zh-CN" i="1" dirty="0" smtClean="0">
                <a:latin typeface="Times New Roman"/>
                <a:cs typeface="Times New Roman"/>
              </a:rPr>
              <a:t>y</a:t>
            </a:r>
            <a:r>
              <a:rPr lang="en-US" altLang="zh-CN" dirty="0" smtClean="0">
                <a:latin typeface="Times New Roman"/>
                <a:cs typeface="Times New Roman"/>
              </a:rPr>
              <a:t>) using MLE:</a:t>
            </a:r>
          </a:p>
          <a:p>
            <a:pPr lvl="1"/>
            <a:endParaRPr lang="en-US" altLang="zh-CN" dirty="0" smtClean="0">
              <a:latin typeface="Times New Roman"/>
              <a:cs typeface="Times New Roman"/>
            </a:endParaRPr>
          </a:p>
          <a:p>
            <a:pPr lvl="1"/>
            <a:endParaRPr lang="en-US" altLang="zh-CN" dirty="0" smtClean="0">
              <a:latin typeface="Times New Roman"/>
              <a:cs typeface="Times New Roman"/>
            </a:endParaRPr>
          </a:p>
          <a:p>
            <a:pPr lvl="1"/>
            <a:r>
              <a:rPr lang="en-US" altLang="zh-CN" dirty="0" smtClean="0">
                <a:latin typeface="Times New Roman"/>
                <a:cs typeface="Times New Roman"/>
              </a:rPr>
              <a:t>Estimating </a:t>
            </a:r>
            <a:r>
              <a:rPr lang="en-US" altLang="zh-CN" i="1" dirty="0" smtClean="0">
                <a:latin typeface="Times New Roman"/>
                <a:cs typeface="Times New Roman"/>
              </a:rPr>
              <a:t>p</a:t>
            </a:r>
            <a:r>
              <a:rPr lang="en-US" altLang="zh-CN" dirty="0" smtClean="0">
                <a:latin typeface="Times New Roman"/>
                <a:cs typeface="Times New Roman"/>
              </a:rPr>
              <a:t>(</a:t>
            </a:r>
            <a:r>
              <a:rPr lang="en-US" altLang="zh-CN" i="1" dirty="0" smtClean="0">
                <a:latin typeface="Times New Roman"/>
                <a:cs typeface="Times New Roman"/>
              </a:rPr>
              <a:t>x</a:t>
            </a:r>
            <a:r>
              <a:rPr lang="en-US" altLang="zh-CN" i="1" baseline="-25000" dirty="0" smtClean="0">
                <a:latin typeface="Times New Roman"/>
                <a:cs typeface="Times New Roman"/>
              </a:rPr>
              <a:t>i</a:t>
            </a:r>
            <a:r>
              <a:rPr lang="en-US" altLang="zh-CN" i="1" dirty="0" smtClean="0">
                <a:latin typeface="Times New Roman"/>
                <a:cs typeface="Times New Roman"/>
              </a:rPr>
              <a:t> | y</a:t>
            </a:r>
            <a:r>
              <a:rPr lang="en-US" altLang="zh-CN" dirty="0" smtClean="0">
                <a:latin typeface="Times New Roman"/>
                <a:cs typeface="Times New Roman"/>
              </a:rPr>
              <a:t>) using MLE:</a:t>
            </a:r>
          </a:p>
          <a:p>
            <a:pPr lvl="2">
              <a:spcBef>
                <a:spcPts val="1200"/>
              </a:spcBef>
            </a:pPr>
            <a:r>
              <a:rPr lang="en-US" altLang="zh-CN" dirty="0" smtClean="0">
                <a:latin typeface="Times New Roman"/>
                <a:cs typeface="Times New Roman"/>
              </a:rPr>
              <a:t>If </a:t>
            </a:r>
            <a:r>
              <a:rPr lang="en-US" altLang="zh-CN" i="1" dirty="0" smtClean="0">
                <a:latin typeface="Times New Roman"/>
                <a:cs typeface="Times New Roman"/>
              </a:rPr>
              <a:t>x</a:t>
            </a:r>
            <a:r>
              <a:rPr lang="en-US" altLang="zh-CN" i="1" baseline="-25000" dirty="0" smtClean="0">
                <a:latin typeface="Times New Roman"/>
                <a:cs typeface="Times New Roman"/>
              </a:rPr>
              <a:t>i</a:t>
            </a:r>
            <a:r>
              <a:rPr lang="en-US" altLang="zh-CN" dirty="0" smtClean="0">
                <a:latin typeface="Times New Roman"/>
                <a:cs typeface="Times New Roman"/>
              </a:rPr>
              <a:t> is categorical: </a:t>
            </a:r>
          </a:p>
          <a:p>
            <a:pPr lvl="2">
              <a:spcBef>
                <a:spcPts val="1200"/>
              </a:spcBef>
            </a:pPr>
            <a:endParaRPr lang="en-US" altLang="zh-CN" i="1" dirty="0" smtClean="0">
              <a:latin typeface="Times New Roman"/>
              <a:cs typeface="Times New Roman"/>
            </a:endParaRPr>
          </a:p>
          <a:p>
            <a:pPr lvl="2">
              <a:spcBef>
                <a:spcPts val="1200"/>
              </a:spcBef>
            </a:pPr>
            <a:endParaRPr lang="en-US" altLang="zh-CN" i="1" dirty="0" smtClean="0">
              <a:latin typeface="Times New Roman"/>
              <a:cs typeface="Times New Roman"/>
            </a:endParaRPr>
          </a:p>
          <a:p>
            <a:pPr lvl="2">
              <a:spcBef>
                <a:spcPts val="1200"/>
              </a:spcBef>
            </a:pPr>
            <a:r>
              <a:rPr lang="en-US" altLang="zh-CN" dirty="0" smtClean="0">
                <a:latin typeface="Times New Roman"/>
                <a:cs typeface="Times New Roman"/>
              </a:rPr>
              <a:t>If </a:t>
            </a:r>
            <a:r>
              <a:rPr lang="en-US" altLang="zh-CN" i="1" dirty="0" smtClean="0">
                <a:latin typeface="Times New Roman"/>
                <a:cs typeface="Times New Roman"/>
              </a:rPr>
              <a:t>x</a:t>
            </a:r>
            <a:r>
              <a:rPr lang="en-US" altLang="zh-CN" i="1" baseline="-25000" dirty="0" smtClean="0">
                <a:latin typeface="Times New Roman"/>
                <a:cs typeface="Times New Roman"/>
              </a:rPr>
              <a:t>i</a:t>
            </a:r>
            <a:r>
              <a:rPr lang="en-US" altLang="zh-CN" dirty="0" smtClean="0">
                <a:latin typeface="Times New Roman"/>
                <a:cs typeface="Times New Roman"/>
              </a:rPr>
              <a:t> is numerical:</a:t>
            </a:r>
          </a:p>
          <a:p>
            <a:pPr lvl="2"/>
            <a:endParaRPr lang="zh-CN" altLang="en-US" dirty="0">
              <a:latin typeface="Times New Roman"/>
              <a:cs typeface="Times New Roman"/>
            </a:endParaRPr>
          </a:p>
        </p:txBody>
      </p:sp>
      <p:sp>
        <p:nvSpPr>
          <p:cNvPr id="4" name="标题 1"/>
          <p:cNvSpPr>
            <a:spLocks noGrp="1"/>
          </p:cNvSpPr>
          <p:nvPr>
            <p:ph type="title"/>
          </p:nvPr>
        </p:nvSpPr>
        <p:spPr>
          <a:xfrm>
            <a:off x="1115616" y="224644"/>
            <a:ext cx="6192838" cy="730250"/>
          </a:xfrm>
        </p:spPr>
        <p:txBody>
          <a:bodyPr/>
          <a:lstStyle/>
          <a:p>
            <a:r>
              <a:rPr lang="en-US" altLang="zh-CN" dirty="0" smtClean="0"/>
              <a:t>Naïve Bayes classifier</a:t>
            </a:r>
            <a:endParaRPr lang="zh-CN" altLang="en-US" dirty="0"/>
          </a:p>
        </p:txBody>
      </p:sp>
      <p:graphicFrame>
        <p:nvGraphicFramePr>
          <p:cNvPr id="401410" name="Object 2"/>
          <p:cNvGraphicFramePr>
            <a:graphicFrameLocks noChangeAspect="1"/>
          </p:cNvGraphicFramePr>
          <p:nvPr>
            <p:extLst>
              <p:ext uri="{D42A27DB-BD31-4B8C-83A1-F6EECF244321}">
                <p14:modId xmlns:p14="http://schemas.microsoft.com/office/powerpoint/2010/main" val="4011802319"/>
              </p:ext>
            </p:extLst>
          </p:nvPr>
        </p:nvGraphicFramePr>
        <p:xfrm>
          <a:off x="4860032" y="1880828"/>
          <a:ext cx="1585913" cy="441325"/>
        </p:xfrm>
        <a:graphic>
          <a:graphicData uri="http://schemas.openxmlformats.org/presentationml/2006/ole">
            <mc:AlternateContent xmlns:mc="http://schemas.openxmlformats.org/markup-compatibility/2006">
              <mc:Choice xmlns:v="urn:schemas-microsoft-com:vml" Requires="v">
                <p:oleObj spid="_x0000_s822293" name="Formula" r:id="rId4" imgW="1060560" imgH="297360" progId="Equation.Ribbit">
                  <p:embed/>
                </p:oleObj>
              </mc:Choice>
              <mc:Fallback>
                <p:oleObj name="Formula" r:id="rId4" imgW="1060560" imgH="297360" progId="Equation.Ribbit">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60032" y="1880828"/>
                        <a:ext cx="1585913" cy="441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1295636" y="2312876"/>
            <a:ext cx="6500858" cy="646331"/>
          </a:xfrm>
          <a:prstGeom prst="rect">
            <a:avLst/>
          </a:prstGeom>
          <a:noFill/>
        </p:spPr>
        <p:txBody>
          <a:bodyPr wrap="square" rtlCol="0">
            <a:spAutoFit/>
          </a:bodyPr>
          <a:lstStyle/>
          <a:p>
            <a:r>
              <a:rPr lang="en-US" altLang="zh-CN" sz="1800" b="1" dirty="0" smtClean="0">
                <a:solidFill>
                  <a:srgbClr val="7030A0"/>
                </a:solidFill>
                <a:latin typeface="Times New Roman"/>
                <a:cs typeface="Times New Roman"/>
              </a:rPr>
              <a:t>where </a:t>
            </a:r>
            <a:r>
              <a:rPr lang="en-US" altLang="zh-CN" sz="1800" b="1" i="1" dirty="0" smtClean="0">
                <a:solidFill>
                  <a:srgbClr val="7030A0"/>
                </a:solidFill>
                <a:latin typeface="Times New Roman"/>
                <a:cs typeface="Times New Roman"/>
              </a:rPr>
              <a:t>n</a:t>
            </a:r>
            <a:r>
              <a:rPr lang="en-US" altLang="zh-CN" sz="1800" b="1" dirty="0" smtClean="0">
                <a:solidFill>
                  <a:srgbClr val="7030A0"/>
                </a:solidFill>
                <a:latin typeface="Times New Roman"/>
                <a:cs typeface="Times New Roman"/>
              </a:rPr>
              <a:t> is the total number of examples and </a:t>
            </a:r>
            <a:r>
              <a:rPr lang="en-US" altLang="zh-CN" sz="1800" b="1" i="1" dirty="0" err="1" smtClean="0">
                <a:solidFill>
                  <a:srgbClr val="7030A0"/>
                </a:solidFill>
                <a:latin typeface="Times New Roman"/>
                <a:cs typeface="Times New Roman"/>
              </a:rPr>
              <a:t>n</a:t>
            </a:r>
            <a:r>
              <a:rPr lang="en-US" altLang="zh-CN" sz="1800" b="1" i="1" baseline="-25000" dirty="0" err="1" smtClean="0">
                <a:solidFill>
                  <a:srgbClr val="7030A0"/>
                </a:solidFill>
                <a:latin typeface="Times New Roman"/>
                <a:cs typeface="Times New Roman"/>
              </a:rPr>
              <a:t>k</a:t>
            </a:r>
            <a:r>
              <a:rPr lang="en-US" altLang="zh-CN" sz="1800" b="1" dirty="0" smtClean="0">
                <a:solidFill>
                  <a:srgbClr val="7030A0"/>
                </a:solidFill>
                <a:latin typeface="Times New Roman"/>
                <a:cs typeface="Times New Roman"/>
              </a:rPr>
              <a:t> is the number of examples belonging to class </a:t>
            </a:r>
            <a:r>
              <a:rPr lang="en-US" altLang="zh-CN" sz="1800" b="1" i="1" dirty="0" smtClean="0">
                <a:solidFill>
                  <a:srgbClr val="7030A0"/>
                </a:solidFill>
                <a:latin typeface="Times New Roman"/>
                <a:cs typeface="Times New Roman"/>
              </a:rPr>
              <a:t>C</a:t>
            </a:r>
            <a:r>
              <a:rPr lang="en-US" altLang="zh-CN" sz="1800" b="1" i="1" baseline="-25000" dirty="0" smtClean="0">
                <a:solidFill>
                  <a:srgbClr val="7030A0"/>
                </a:solidFill>
                <a:latin typeface="Times New Roman"/>
                <a:cs typeface="Times New Roman"/>
              </a:rPr>
              <a:t>k</a:t>
            </a:r>
            <a:endParaRPr lang="zh-CN" altLang="en-US" sz="1800" b="1" i="1" baseline="-25000" dirty="0">
              <a:solidFill>
                <a:srgbClr val="7030A0"/>
              </a:solidFill>
              <a:latin typeface="Times New Roman"/>
              <a:cs typeface="Times New Roman"/>
            </a:endParaRPr>
          </a:p>
        </p:txBody>
      </p:sp>
      <p:graphicFrame>
        <p:nvGraphicFramePr>
          <p:cNvPr id="401413" name="Object 5"/>
          <p:cNvGraphicFramePr>
            <a:graphicFrameLocks noChangeAspect="1"/>
          </p:cNvGraphicFramePr>
          <p:nvPr>
            <p:extLst>
              <p:ext uri="{D42A27DB-BD31-4B8C-83A1-F6EECF244321}">
                <p14:modId xmlns:p14="http://schemas.microsoft.com/office/powerpoint/2010/main" val="281488753"/>
              </p:ext>
            </p:extLst>
          </p:nvPr>
        </p:nvGraphicFramePr>
        <p:xfrm>
          <a:off x="4031940" y="3681028"/>
          <a:ext cx="2571768" cy="501080"/>
        </p:xfrm>
        <a:graphic>
          <a:graphicData uri="http://schemas.openxmlformats.org/presentationml/2006/ole">
            <mc:AlternateContent xmlns:mc="http://schemas.openxmlformats.org/markup-compatibility/2006">
              <mc:Choice xmlns:v="urn:schemas-microsoft-com:vml" Requires="v">
                <p:oleObj spid="_x0000_s822294" name="Formula" r:id="rId6" imgW="1644840" imgH="322920" progId="Equation.Ribbit">
                  <p:embed/>
                </p:oleObj>
              </mc:Choice>
              <mc:Fallback>
                <p:oleObj name="Formula" r:id="rId6" imgW="1644840" imgH="322920" progId="Equation.Ribbit">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31940" y="3681028"/>
                        <a:ext cx="2571768" cy="5010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5"/>
          <p:cNvGraphicFramePr>
            <a:graphicFrameLocks noChangeAspect="1"/>
          </p:cNvGraphicFramePr>
          <p:nvPr>
            <p:extLst>
              <p:ext uri="{D42A27DB-BD31-4B8C-83A1-F6EECF244321}">
                <p14:modId xmlns:p14="http://schemas.microsoft.com/office/powerpoint/2010/main" val="2882724829"/>
              </p:ext>
            </p:extLst>
          </p:nvPr>
        </p:nvGraphicFramePr>
        <p:xfrm>
          <a:off x="3887924" y="5157192"/>
          <a:ext cx="3163887" cy="331788"/>
        </p:xfrm>
        <a:graphic>
          <a:graphicData uri="http://schemas.openxmlformats.org/presentationml/2006/ole">
            <mc:AlternateContent xmlns:mc="http://schemas.openxmlformats.org/markup-compatibility/2006">
              <mc:Choice xmlns:v="urn:schemas-microsoft-com:vml" Requires="v">
                <p:oleObj spid="_x0000_s822295" name="Formula" r:id="rId8" imgW="1840320" imgH="193320" progId="Equation.Ribbit">
                  <p:embed/>
                </p:oleObj>
              </mc:Choice>
              <mc:Fallback>
                <p:oleObj name="Formula" r:id="rId8" imgW="1840320" imgH="193320" progId="Equation.Ribbit">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87924" y="5157192"/>
                        <a:ext cx="3163887" cy="3317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p:nvPr/>
        </p:nvSpPr>
        <p:spPr>
          <a:xfrm>
            <a:off x="1511660" y="4185084"/>
            <a:ext cx="7000924" cy="646331"/>
          </a:xfrm>
          <a:prstGeom prst="rect">
            <a:avLst/>
          </a:prstGeom>
          <a:noFill/>
        </p:spPr>
        <p:txBody>
          <a:bodyPr wrap="square" rtlCol="0">
            <a:spAutoFit/>
          </a:bodyPr>
          <a:lstStyle/>
          <a:p>
            <a:r>
              <a:rPr lang="en-US" altLang="zh-CN" sz="1800" b="1" dirty="0" smtClean="0">
                <a:solidFill>
                  <a:srgbClr val="7030A0"/>
                </a:solidFill>
                <a:latin typeface="Times New Roman"/>
                <a:cs typeface="Times New Roman"/>
              </a:rPr>
              <a:t>where </a:t>
            </a:r>
            <a:r>
              <a:rPr lang="en-US" altLang="zh-CN" sz="1800" b="1" i="1" dirty="0" err="1" smtClean="0">
                <a:solidFill>
                  <a:srgbClr val="7030A0"/>
                </a:solidFill>
                <a:latin typeface="Times New Roman"/>
                <a:cs typeface="Times New Roman"/>
              </a:rPr>
              <a:t>n</a:t>
            </a:r>
            <a:r>
              <a:rPr lang="en-US" altLang="zh-CN" sz="1800" b="1" i="1" baseline="-25000" dirty="0" err="1" smtClean="0">
                <a:solidFill>
                  <a:srgbClr val="7030A0"/>
                </a:solidFill>
                <a:latin typeface="Times New Roman"/>
                <a:cs typeface="Times New Roman"/>
              </a:rPr>
              <a:t>k</a:t>
            </a:r>
            <a:r>
              <a:rPr lang="en-US" altLang="zh-CN" sz="1800" b="1" dirty="0" smtClean="0">
                <a:solidFill>
                  <a:srgbClr val="7030A0"/>
                </a:solidFill>
                <a:latin typeface="Times New Roman"/>
                <a:cs typeface="Times New Roman"/>
              </a:rPr>
              <a:t> is the number of examples belonging to class </a:t>
            </a:r>
            <a:r>
              <a:rPr lang="en-US" altLang="zh-CN" sz="1800" b="1" i="1" dirty="0" smtClean="0">
                <a:solidFill>
                  <a:srgbClr val="7030A0"/>
                </a:solidFill>
                <a:latin typeface="Times New Roman"/>
                <a:cs typeface="Times New Roman"/>
              </a:rPr>
              <a:t>C</a:t>
            </a:r>
            <a:r>
              <a:rPr lang="en-US" altLang="zh-CN" sz="1800" b="1" i="1" baseline="-25000" dirty="0" smtClean="0">
                <a:solidFill>
                  <a:srgbClr val="7030A0"/>
                </a:solidFill>
                <a:latin typeface="Times New Roman"/>
                <a:cs typeface="Times New Roman"/>
              </a:rPr>
              <a:t>k</a:t>
            </a:r>
            <a:r>
              <a:rPr lang="en-US" altLang="zh-CN" sz="1800" b="1" i="1" dirty="0" smtClean="0">
                <a:solidFill>
                  <a:srgbClr val="7030A0"/>
                </a:solidFill>
                <a:latin typeface="Times New Roman"/>
                <a:cs typeface="Times New Roman"/>
              </a:rPr>
              <a:t> ,</a:t>
            </a:r>
            <a:r>
              <a:rPr lang="zh-CN" altLang="en-US" sz="1800" b="1" i="1" dirty="0" smtClean="0">
                <a:solidFill>
                  <a:srgbClr val="7030A0"/>
                </a:solidFill>
                <a:latin typeface="Times New Roman"/>
                <a:cs typeface="Times New Roman"/>
              </a:rPr>
              <a:t> </a:t>
            </a:r>
            <a:r>
              <a:rPr lang="en-US" altLang="zh-CN" sz="1800" b="1" i="1" dirty="0" err="1" smtClean="0">
                <a:solidFill>
                  <a:srgbClr val="7030A0"/>
                </a:solidFill>
                <a:latin typeface="Times New Roman"/>
                <a:cs typeface="Times New Roman"/>
              </a:rPr>
              <a:t>n</a:t>
            </a:r>
            <a:r>
              <a:rPr lang="en-US" altLang="zh-CN" sz="1800" b="1" i="1" baseline="-25000" dirty="0" err="1" smtClean="0">
                <a:solidFill>
                  <a:srgbClr val="7030A0"/>
                </a:solidFill>
                <a:latin typeface="Times New Roman"/>
                <a:cs typeface="Times New Roman"/>
              </a:rPr>
              <a:t>kj</a:t>
            </a:r>
            <a:r>
              <a:rPr lang="en-US" altLang="zh-CN" sz="1800" b="1" dirty="0" smtClean="0">
                <a:solidFill>
                  <a:srgbClr val="7030A0"/>
                </a:solidFill>
                <a:latin typeface="Times New Roman"/>
                <a:cs typeface="Times New Roman"/>
              </a:rPr>
              <a:t> is the number of examples of class </a:t>
            </a:r>
            <a:r>
              <a:rPr lang="en-US" altLang="zh-CN" sz="1800" b="1" i="1" dirty="0" smtClean="0">
                <a:solidFill>
                  <a:srgbClr val="7030A0"/>
                </a:solidFill>
                <a:latin typeface="Times New Roman"/>
                <a:cs typeface="Times New Roman"/>
              </a:rPr>
              <a:t>C</a:t>
            </a:r>
            <a:r>
              <a:rPr lang="en-US" altLang="zh-CN" sz="1800" b="1" i="1" baseline="-25000" dirty="0" smtClean="0">
                <a:solidFill>
                  <a:srgbClr val="7030A0"/>
                </a:solidFill>
                <a:latin typeface="Times New Roman"/>
                <a:cs typeface="Times New Roman"/>
              </a:rPr>
              <a:t>k  </a:t>
            </a:r>
            <a:r>
              <a:rPr lang="en-US" altLang="zh-CN" sz="1800" b="1" dirty="0" smtClean="0">
                <a:solidFill>
                  <a:srgbClr val="7030A0"/>
                </a:solidFill>
                <a:latin typeface="Times New Roman"/>
                <a:cs typeface="Times New Roman"/>
              </a:rPr>
              <a:t>whose </a:t>
            </a:r>
            <a:r>
              <a:rPr lang="en-US" altLang="zh-CN" sz="1800" b="1" i="1" dirty="0" err="1" smtClean="0">
                <a:solidFill>
                  <a:srgbClr val="7030A0"/>
                </a:solidFill>
                <a:latin typeface="Times New Roman"/>
                <a:cs typeface="Times New Roman"/>
              </a:rPr>
              <a:t>i</a:t>
            </a:r>
            <a:r>
              <a:rPr lang="en-US" altLang="zh-CN" sz="1800" b="1" dirty="0" err="1" smtClean="0">
                <a:solidFill>
                  <a:srgbClr val="7030A0"/>
                </a:solidFill>
                <a:latin typeface="Times New Roman"/>
                <a:cs typeface="Times New Roman"/>
              </a:rPr>
              <a:t>-th</a:t>
            </a:r>
            <a:r>
              <a:rPr lang="en-US" altLang="zh-CN" sz="1800" b="1" dirty="0" smtClean="0">
                <a:solidFill>
                  <a:srgbClr val="7030A0"/>
                </a:solidFill>
                <a:latin typeface="Times New Roman"/>
                <a:cs typeface="Times New Roman"/>
              </a:rPr>
              <a:t> attribute takes value of </a:t>
            </a:r>
            <a:r>
              <a:rPr lang="en-US" altLang="zh-CN" sz="1800" b="1" i="1" dirty="0" err="1" smtClean="0">
                <a:solidFill>
                  <a:srgbClr val="7030A0"/>
                </a:solidFill>
                <a:latin typeface="Times New Roman"/>
                <a:cs typeface="Times New Roman"/>
              </a:rPr>
              <a:t>A</a:t>
            </a:r>
            <a:r>
              <a:rPr lang="en-US" altLang="zh-CN" sz="1800" b="1" i="1" baseline="-25000" dirty="0" err="1" smtClean="0">
                <a:solidFill>
                  <a:srgbClr val="7030A0"/>
                </a:solidFill>
                <a:latin typeface="Times New Roman"/>
                <a:cs typeface="Times New Roman"/>
              </a:rPr>
              <a:t>j</a:t>
            </a:r>
            <a:endParaRPr lang="zh-CN" altLang="en-US" sz="1800" b="1" i="1" baseline="-25000" dirty="0">
              <a:solidFill>
                <a:srgbClr val="7030A0"/>
              </a:solidFill>
              <a:latin typeface="Times New Roman"/>
              <a:cs typeface="Times New Roman"/>
            </a:endParaRPr>
          </a:p>
        </p:txBody>
      </p:sp>
      <p:sp>
        <p:nvSpPr>
          <p:cNvPr id="12" name="TextBox 11"/>
          <p:cNvSpPr txBox="1"/>
          <p:nvPr/>
        </p:nvSpPr>
        <p:spPr>
          <a:xfrm>
            <a:off x="1547664" y="5661248"/>
            <a:ext cx="7072362" cy="923330"/>
          </a:xfrm>
          <a:prstGeom prst="rect">
            <a:avLst/>
          </a:prstGeom>
          <a:noFill/>
        </p:spPr>
        <p:txBody>
          <a:bodyPr wrap="square" rtlCol="0">
            <a:spAutoFit/>
          </a:bodyPr>
          <a:lstStyle/>
          <a:p>
            <a:r>
              <a:rPr lang="en-US" altLang="zh-CN" sz="1800" b="1" dirty="0" smtClean="0">
                <a:solidFill>
                  <a:srgbClr val="7030A0"/>
                </a:solidFill>
                <a:latin typeface="Times New Roman"/>
                <a:cs typeface="Times New Roman"/>
              </a:rPr>
              <a:t>where </a:t>
            </a:r>
            <a:r>
              <a:rPr lang="en-US" altLang="zh-CN" sz="1800" b="1" i="1" dirty="0" smtClean="0">
                <a:solidFill>
                  <a:srgbClr val="7030A0"/>
                </a:solidFill>
                <a:latin typeface="Times New Roman"/>
                <a:cs typeface="Times New Roman"/>
              </a:rPr>
              <a:t>N </a:t>
            </a:r>
            <a:r>
              <a:rPr lang="en-US" altLang="zh-CN" sz="1800" b="1" dirty="0" smtClean="0">
                <a:solidFill>
                  <a:srgbClr val="7030A0"/>
                </a:solidFill>
                <a:latin typeface="Times New Roman"/>
                <a:cs typeface="Times New Roman"/>
              </a:rPr>
              <a:t>(</a:t>
            </a:r>
            <a:r>
              <a:rPr lang="en-US" altLang="zh-CN" sz="1800" b="1" i="1" dirty="0" err="1" smtClean="0">
                <a:solidFill>
                  <a:srgbClr val="7030A0"/>
                </a:solidFill>
                <a:latin typeface="Times New Roman"/>
                <a:cs typeface="Times New Roman"/>
              </a:rPr>
              <a:t>μ</a:t>
            </a:r>
            <a:r>
              <a:rPr lang="en-US" altLang="zh-CN" sz="1800" b="1" i="1" baseline="-25000" dirty="0" err="1" smtClean="0">
                <a:solidFill>
                  <a:srgbClr val="7030A0"/>
                </a:solidFill>
                <a:latin typeface="Times New Roman"/>
                <a:cs typeface="Times New Roman"/>
              </a:rPr>
              <a:t>k</a:t>
            </a:r>
            <a:r>
              <a:rPr lang="en-US" altLang="zh-CN" sz="1800" b="1" i="1" dirty="0" smtClean="0">
                <a:solidFill>
                  <a:srgbClr val="7030A0"/>
                </a:solidFill>
                <a:latin typeface="Times New Roman"/>
                <a:cs typeface="Times New Roman"/>
              </a:rPr>
              <a:t>,</a:t>
            </a:r>
            <a:r>
              <a:rPr lang="el-GR" altLang="zh-CN" sz="1800" b="1" i="1" dirty="0" smtClean="0">
                <a:solidFill>
                  <a:srgbClr val="7030A0"/>
                </a:solidFill>
                <a:latin typeface="Times New Roman"/>
                <a:cs typeface="Times New Roman"/>
              </a:rPr>
              <a:t>σ</a:t>
            </a:r>
            <a:r>
              <a:rPr lang="en-US" altLang="zh-CN" sz="1800" b="1" i="1" baseline="-25000" dirty="0" smtClean="0">
                <a:solidFill>
                  <a:srgbClr val="7030A0"/>
                </a:solidFill>
                <a:latin typeface="Times New Roman"/>
                <a:cs typeface="Times New Roman"/>
              </a:rPr>
              <a:t>k</a:t>
            </a:r>
            <a:r>
              <a:rPr lang="en-US" altLang="zh-CN" sz="1800" b="1" baseline="30000" dirty="0" smtClean="0">
                <a:solidFill>
                  <a:srgbClr val="7030A0"/>
                </a:solidFill>
                <a:latin typeface="Times New Roman"/>
                <a:cs typeface="Times New Roman"/>
              </a:rPr>
              <a:t>2</a:t>
            </a:r>
            <a:r>
              <a:rPr lang="en-US" altLang="zh-CN" sz="1800" b="1" dirty="0" smtClean="0">
                <a:solidFill>
                  <a:srgbClr val="7030A0"/>
                </a:solidFill>
                <a:latin typeface="Times New Roman"/>
                <a:cs typeface="Times New Roman"/>
              </a:rPr>
              <a:t>) is a normal density function whose </a:t>
            </a:r>
            <a:r>
              <a:rPr lang="en-US" altLang="zh-CN" sz="1800" b="1" i="1" dirty="0" err="1" smtClean="0">
                <a:solidFill>
                  <a:srgbClr val="7030A0"/>
                </a:solidFill>
                <a:latin typeface="Times New Roman"/>
                <a:cs typeface="Times New Roman"/>
              </a:rPr>
              <a:t>μ</a:t>
            </a:r>
            <a:r>
              <a:rPr lang="en-US" altLang="zh-CN" sz="1800" b="1" i="1" baseline="-25000" dirty="0" err="1" smtClean="0">
                <a:solidFill>
                  <a:srgbClr val="7030A0"/>
                </a:solidFill>
                <a:latin typeface="Times New Roman"/>
                <a:cs typeface="Times New Roman"/>
              </a:rPr>
              <a:t>k</a:t>
            </a:r>
            <a:r>
              <a:rPr lang="en-US" altLang="zh-CN" sz="1800" b="1" i="1" dirty="0" smtClean="0">
                <a:solidFill>
                  <a:srgbClr val="7030A0"/>
                </a:solidFill>
                <a:latin typeface="Times New Roman"/>
                <a:cs typeface="Times New Roman"/>
              </a:rPr>
              <a:t>,</a:t>
            </a:r>
            <a:r>
              <a:rPr lang="el-GR" altLang="zh-CN" sz="1800" b="1" i="1" dirty="0" smtClean="0">
                <a:solidFill>
                  <a:srgbClr val="7030A0"/>
                </a:solidFill>
                <a:latin typeface="Times New Roman"/>
                <a:cs typeface="Times New Roman"/>
              </a:rPr>
              <a:t>σ</a:t>
            </a:r>
            <a:r>
              <a:rPr lang="en-US" altLang="zh-CN" sz="1800" b="1" i="1" baseline="-25000" dirty="0" smtClean="0">
                <a:solidFill>
                  <a:srgbClr val="7030A0"/>
                </a:solidFill>
                <a:latin typeface="Times New Roman"/>
                <a:cs typeface="Times New Roman"/>
              </a:rPr>
              <a:t>k</a:t>
            </a:r>
            <a:r>
              <a:rPr lang="en-US" altLang="zh-CN" sz="1800" b="1" baseline="30000" dirty="0" smtClean="0">
                <a:solidFill>
                  <a:srgbClr val="7030A0"/>
                </a:solidFill>
                <a:latin typeface="Times New Roman"/>
                <a:cs typeface="Times New Roman"/>
              </a:rPr>
              <a:t>2 </a:t>
            </a:r>
            <a:r>
              <a:rPr lang="en-US" altLang="zh-CN" sz="1800" b="1" dirty="0" smtClean="0">
                <a:solidFill>
                  <a:srgbClr val="7030A0"/>
                </a:solidFill>
                <a:latin typeface="Times New Roman"/>
                <a:cs typeface="Times New Roman"/>
              </a:rPr>
              <a:t>correspond to the mean and variance computed from the examples belonging to class  </a:t>
            </a:r>
            <a:r>
              <a:rPr lang="en-US" altLang="zh-CN" sz="1800" b="1" i="1" dirty="0" smtClean="0">
                <a:solidFill>
                  <a:srgbClr val="7030A0"/>
                </a:solidFill>
                <a:latin typeface="Times New Roman"/>
                <a:cs typeface="Times New Roman"/>
              </a:rPr>
              <a:t>C</a:t>
            </a:r>
            <a:r>
              <a:rPr lang="en-US" altLang="zh-CN" sz="1800" b="1" i="1" baseline="-25000" dirty="0" smtClean="0">
                <a:solidFill>
                  <a:srgbClr val="7030A0"/>
                </a:solidFill>
                <a:latin typeface="Times New Roman"/>
                <a:cs typeface="Times New Roman"/>
              </a:rPr>
              <a:t>k </a:t>
            </a:r>
            <a:endParaRPr lang="zh-CN" altLang="en-US" sz="1800" b="1" baseline="-25000" dirty="0">
              <a:solidFill>
                <a:srgbClr val="7030A0"/>
              </a:solidFill>
              <a:latin typeface="Times New Roman"/>
              <a:cs typeface="Times New Roman"/>
            </a:endParaRPr>
          </a:p>
        </p:txBody>
      </p:sp>
    </p:spTree>
    <p:extLst>
      <p:ext uri="{BB962C8B-B14F-4D97-AF65-F5344CB8AC3E}">
        <p14:creationId xmlns:p14="http://schemas.microsoft.com/office/powerpoint/2010/main" val="2296833873"/>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214957" y="266229"/>
            <a:ext cx="8245475" cy="498475"/>
          </a:xfrm>
        </p:spPr>
        <p:txBody>
          <a:bodyPr/>
          <a:lstStyle/>
          <a:p>
            <a:pPr>
              <a:lnSpc>
                <a:spcPct val="90000"/>
              </a:lnSpc>
            </a:pPr>
            <a:r>
              <a:rPr lang="zh-CN" altLang="en-US" sz="4000" dirty="0"/>
              <a:t>更贴近实际应用</a:t>
            </a:r>
            <a:r>
              <a:rPr lang="zh-CN" altLang="en-US" sz="4000" dirty="0" smtClean="0"/>
              <a:t>的机器学习</a:t>
            </a:r>
            <a:r>
              <a:rPr lang="zh-CN" altLang="en-US" sz="4000" dirty="0"/>
              <a:t>方法</a:t>
            </a:r>
          </a:p>
        </p:txBody>
      </p:sp>
      <p:sp>
        <p:nvSpPr>
          <p:cNvPr id="253955" name="Rectangle 3"/>
          <p:cNvSpPr>
            <a:spLocks noGrp="1" noChangeArrowheads="1"/>
          </p:cNvSpPr>
          <p:nvPr>
            <p:ph idx="1"/>
          </p:nvPr>
        </p:nvSpPr>
        <p:spPr>
          <a:xfrm>
            <a:off x="503238" y="1231900"/>
            <a:ext cx="8497887" cy="5257800"/>
          </a:xfrm>
        </p:spPr>
        <p:txBody>
          <a:bodyPr/>
          <a:lstStyle/>
          <a:p>
            <a:pPr>
              <a:lnSpc>
                <a:spcPct val="90000"/>
              </a:lnSpc>
            </a:pPr>
            <a:r>
              <a:rPr lang="zh-CN" altLang="en-US" dirty="0" smtClean="0"/>
              <a:t>更贴近实际应用的学习方法</a:t>
            </a:r>
            <a:endParaRPr lang="zh-CN" altLang="en-US" dirty="0"/>
          </a:p>
          <a:p>
            <a:pPr lvl="1">
              <a:lnSpc>
                <a:spcPct val="150000"/>
              </a:lnSpc>
            </a:pPr>
            <a:r>
              <a:rPr lang="zh-CN" altLang="en-US" dirty="0" smtClean="0">
                <a:solidFill>
                  <a:srgbClr val="0000FF"/>
                </a:solidFill>
                <a:latin typeface="幼圆" pitchFamily="49" charset="-122"/>
                <a:ea typeface="幼圆" pitchFamily="49" charset="-122"/>
              </a:rPr>
              <a:t>面向多义性对象的学习：</a:t>
            </a:r>
            <a:endParaRPr lang="en-US" altLang="zh-CN" dirty="0" smtClean="0">
              <a:solidFill>
                <a:srgbClr val="0000FF"/>
              </a:solidFill>
              <a:latin typeface="幼圆" pitchFamily="49" charset="-122"/>
              <a:ea typeface="幼圆" pitchFamily="49" charset="-122"/>
            </a:endParaRPr>
          </a:p>
          <a:p>
            <a:pPr lvl="2">
              <a:lnSpc>
                <a:spcPct val="150000"/>
              </a:lnSpc>
            </a:pPr>
            <a:r>
              <a:rPr lang="zh-CN" altLang="en-US" sz="2000" b="1" dirty="0">
                <a:solidFill>
                  <a:srgbClr val="7030A0"/>
                </a:solidFill>
              </a:rPr>
              <a:t>多</a:t>
            </a:r>
            <a:r>
              <a:rPr lang="zh-CN" altLang="en-US" sz="2000" b="1" dirty="0" smtClean="0">
                <a:solidFill>
                  <a:srgbClr val="7030A0"/>
                </a:solidFill>
              </a:rPr>
              <a:t>示例学习，多标记学习，多示例多标记学习</a:t>
            </a:r>
            <a:endParaRPr lang="zh-CN" altLang="en-US" sz="2000" b="1" dirty="0">
              <a:solidFill>
                <a:srgbClr val="7030A0"/>
              </a:solidFill>
            </a:endParaRPr>
          </a:p>
          <a:p>
            <a:pPr lvl="1">
              <a:lnSpc>
                <a:spcPct val="150000"/>
              </a:lnSpc>
            </a:pPr>
            <a:r>
              <a:rPr lang="zh-CN" altLang="en-US" dirty="0">
                <a:solidFill>
                  <a:srgbClr val="0000FF"/>
                </a:solidFill>
                <a:latin typeface="幼圆" pitchFamily="49" charset="-122"/>
                <a:ea typeface="幼圆" pitchFamily="49" charset="-122"/>
              </a:rPr>
              <a:t>利用未标记数据的学习：</a:t>
            </a:r>
            <a:endParaRPr lang="en-US" altLang="zh-CN" dirty="0">
              <a:solidFill>
                <a:srgbClr val="0000FF"/>
              </a:solidFill>
              <a:latin typeface="幼圆" pitchFamily="49" charset="-122"/>
              <a:ea typeface="幼圆" pitchFamily="49" charset="-122"/>
            </a:endParaRPr>
          </a:p>
          <a:p>
            <a:pPr lvl="2">
              <a:lnSpc>
                <a:spcPct val="150000"/>
              </a:lnSpc>
            </a:pPr>
            <a:r>
              <a:rPr lang="zh-CN" altLang="en-US" sz="2000" b="1" dirty="0">
                <a:solidFill>
                  <a:srgbClr val="7030A0"/>
                </a:solidFill>
              </a:rPr>
              <a:t>半</a:t>
            </a:r>
            <a:r>
              <a:rPr lang="zh-CN" altLang="en-US" sz="2000" b="1" dirty="0" smtClean="0">
                <a:solidFill>
                  <a:srgbClr val="7030A0"/>
                </a:solidFill>
              </a:rPr>
              <a:t>监督学习， 主动学习， 直</a:t>
            </a:r>
            <a:r>
              <a:rPr lang="zh-CN" altLang="en-US" sz="2000" b="1" dirty="0">
                <a:solidFill>
                  <a:srgbClr val="7030A0"/>
                </a:solidFill>
              </a:rPr>
              <a:t>推学习</a:t>
            </a:r>
            <a:endParaRPr lang="en-US" altLang="zh-CN" sz="2000" b="1" dirty="0">
              <a:solidFill>
                <a:srgbClr val="7030A0"/>
              </a:solidFill>
            </a:endParaRPr>
          </a:p>
          <a:p>
            <a:pPr lvl="1">
              <a:lnSpc>
                <a:spcPct val="150000"/>
              </a:lnSpc>
            </a:pPr>
            <a:r>
              <a:rPr lang="zh-CN" altLang="en-US" dirty="0">
                <a:solidFill>
                  <a:srgbClr val="0000FF"/>
                </a:solidFill>
                <a:latin typeface="幼圆" pitchFamily="49" charset="-122"/>
                <a:ea typeface="幼圆" pitchFamily="49" charset="-122"/>
              </a:rPr>
              <a:t>非均衡特性数据的学习</a:t>
            </a:r>
            <a:endParaRPr lang="en-US" altLang="zh-CN" dirty="0">
              <a:solidFill>
                <a:srgbClr val="0000FF"/>
              </a:solidFill>
              <a:latin typeface="幼圆" pitchFamily="49" charset="-122"/>
              <a:ea typeface="幼圆" pitchFamily="49" charset="-122"/>
            </a:endParaRPr>
          </a:p>
          <a:p>
            <a:pPr lvl="2">
              <a:lnSpc>
                <a:spcPct val="150000"/>
              </a:lnSpc>
            </a:pPr>
            <a:r>
              <a:rPr lang="zh-CN" altLang="en-US" sz="2000" b="1" dirty="0">
                <a:solidFill>
                  <a:srgbClr val="7030A0"/>
                </a:solidFill>
              </a:rPr>
              <a:t>代价敏感</a:t>
            </a:r>
            <a:r>
              <a:rPr lang="zh-CN" altLang="en-US" sz="2000" b="1" dirty="0" smtClean="0">
                <a:solidFill>
                  <a:srgbClr val="7030A0"/>
                </a:solidFill>
              </a:rPr>
              <a:t>学习， 类别</a:t>
            </a:r>
            <a:r>
              <a:rPr lang="zh-CN" altLang="en-US" sz="2000" b="1" dirty="0">
                <a:solidFill>
                  <a:srgbClr val="7030A0"/>
                </a:solidFill>
              </a:rPr>
              <a:t>不平衡学习</a:t>
            </a:r>
            <a:endParaRPr lang="en-US" altLang="zh-CN" sz="2000" b="1" dirty="0">
              <a:solidFill>
                <a:srgbClr val="7030A0"/>
              </a:solidFill>
            </a:endParaRPr>
          </a:p>
          <a:p>
            <a:pPr lvl="1">
              <a:lnSpc>
                <a:spcPct val="150000"/>
              </a:lnSpc>
            </a:pPr>
            <a:r>
              <a:rPr lang="zh-CN" altLang="en-US" dirty="0">
                <a:solidFill>
                  <a:srgbClr val="0000FF"/>
                </a:solidFill>
                <a:latin typeface="幼圆" pitchFamily="49" charset="-122"/>
                <a:ea typeface="幼圆" pitchFamily="49" charset="-122"/>
              </a:rPr>
              <a:t>学习更好的语义距离：</a:t>
            </a:r>
            <a:endParaRPr lang="en-US" altLang="zh-CN" dirty="0">
              <a:solidFill>
                <a:srgbClr val="0000FF"/>
              </a:solidFill>
              <a:latin typeface="幼圆" pitchFamily="49" charset="-122"/>
              <a:ea typeface="幼圆" pitchFamily="49" charset="-122"/>
            </a:endParaRPr>
          </a:p>
          <a:p>
            <a:pPr lvl="2">
              <a:lnSpc>
                <a:spcPct val="150000"/>
              </a:lnSpc>
            </a:pPr>
            <a:r>
              <a:rPr lang="zh-CN" altLang="en-US" sz="2000" b="1" dirty="0">
                <a:solidFill>
                  <a:srgbClr val="7030A0"/>
                </a:solidFill>
              </a:rPr>
              <a:t>流形学习，度量学习，排序学习</a:t>
            </a:r>
            <a:r>
              <a:rPr lang="en-US" altLang="zh-CN" sz="2000" b="1" dirty="0">
                <a:solidFill>
                  <a:srgbClr val="7030A0"/>
                </a:solidFill>
              </a:rPr>
              <a:t>…… </a:t>
            </a:r>
          </a:p>
          <a:p>
            <a:pPr lvl="2">
              <a:lnSpc>
                <a:spcPct val="90000"/>
              </a:lnSpc>
            </a:pPr>
            <a:endParaRPr lang="en-US" altLang="zh-CN" dirty="0">
              <a:ea typeface="宋体" pitchFamily="2" charset="-122"/>
            </a:endParaRPr>
          </a:p>
        </p:txBody>
      </p:sp>
    </p:spTree>
    <p:extLst>
      <p:ext uri="{BB962C8B-B14F-4D97-AF65-F5344CB8AC3E}">
        <p14:creationId xmlns:p14="http://schemas.microsoft.com/office/powerpoint/2010/main" val="86383769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pic>
        <p:nvPicPr>
          <p:cNvPr id="4" name="Picture 6" descr="j0234007"/>
          <p:cNvPicPr>
            <a:picLocks noChangeAspect="1" noChangeArrowheads="1"/>
          </p:cNvPicPr>
          <p:nvPr/>
        </p:nvPicPr>
        <p:blipFill>
          <a:blip r:embed="rId2" cstate="print"/>
          <a:srcRect/>
          <a:stretch>
            <a:fillRect/>
          </a:stretch>
        </p:blipFill>
        <p:spPr bwMode="auto">
          <a:xfrm>
            <a:off x="1214414" y="2285992"/>
            <a:ext cx="2857520" cy="2652238"/>
          </a:xfrm>
          <a:prstGeom prst="rect">
            <a:avLst/>
          </a:prstGeom>
          <a:noFill/>
        </p:spPr>
      </p:pic>
      <p:sp>
        <p:nvSpPr>
          <p:cNvPr id="5" name="TextBox 4"/>
          <p:cNvSpPr txBox="1"/>
          <p:nvPr/>
        </p:nvSpPr>
        <p:spPr>
          <a:xfrm>
            <a:off x="4714876" y="2643182"/>
            <a:ext cx="4071966" cy="1323439"/>
          </a:xfrm>
          <a:prstGeom prst="rect">
            <a:avLst/>
          </a:prstGeom>
          <a:noFill/>
        </p:spPr>
        <p:txBody>
          <a:bodyPr wrap="square" rtlCol="0">
            <a:spAutoFit/>
          </a:bodyPr>
          <a:lstStyle/>
          <a:p>
            <a:r>
              <a:rPr lang="en-US" altLang="zh-CN" sz="4000" b="1" dirty="0" smtClean="0">
                <a:solidFill>
                  <a:srgbClr val="002EF0"/>
                </a:solidFill>
                <a:effectLst>
                  <a:outerShdw blurRad="38100" dist="38100" dir="2700000" algn="tl">
                    <a:srgbClr val="000000">
                      <a:alpha val="43137"/>
                    </a:srgbClr>
                  </a:outerShdw>
                </a:effectLst>
                <a:latin typeface="Comic Sans MS" pitchFamily="66" charset="0"/>
              </a:rPr>
              <a:t>Let’s move to Chapter 9</a:t>
            </a:r>
            <a:endParaRPr lang="zh-CN" altLang="en-US" sz="4000" b="1" dirty="0">
              <a:solidFill>
                <a:srgbClr val="002EF0"/>
              </a:solidFill>
              <a:effectLst>
                <a:outerShdw blurRad="38100" dist="38100" dir="2700000" algn="tl">
                  <a:srgbClr val="000000">
                    <a:alpha val="43137"/>
                  </a:srgbClr>
                </a:outerShdw>
              </a:effectLst>
              <a:latin typeface="Comic Sans MS" pitchFamily="66" charset="0"/>
            </a:endParaRPr>
          </a:p>
        </p:txBody>
      </p:sp>
    </p:spTree>
    <p:extLst>
      <p:ext uri="{BB962C8B-B14F-4D97-AF65-F5344CB8AC3E}">
        <p14:creationId xmlns:p14="http://schemas.microsoft.com/office/powerpoint/2010/main" val="288508073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ChangeArrowheads="1"/>
          </p:cNvSpPr>
          <p:nvPr>
            <p:ph type="title"/>
          </p:nvPr>
        </p:nvSpPr>
        <p:spPr>
          <a:xfrm>
            <a:off x="395536" y="188640"/>
            <a:ext cx="8229600" cy="1143000"/>
          </a:xfrm>
        </p:spPr>
        <p:txBody>
          <a:bodyPr/>
          <a:lstStyle/>
          <a:p>
            <a:r>
              <a:rPr kumimoji="1" lang="zh-CN" altLang="en-US" b="1" kern="1200" dirty="0" smtClean="0"/>
              <a:t>机器学习</a:t>
            </a:r>
            <a:r>
              <a:rPr kumimoji="1" lang="zh-CN" altLang="en-US" b="1" kern="1200" dirty="0"/>
              <a:t>的分类</a:t>
            </a:r>
          </a:p>
        </p:txBody>
      </p:sp>
      <p:sp>
        <p:nvSpPr>
          <p:cNvPr id="248835" name="Rectangle 3"/>
          <p:cNvSpPr>
            <a:spLocks noGrp="1" noChangeArrowheads="1"/>
          </p:cNvSpPr>
          <p:nvPr>
            <p:ph idx="1"/>
          </p:nvPr>
        </p:nvSpPr>
        <p:spPr>
          <a:xfrm>
            <a:off x="575556" y="1412776"/>
            <a:ext cx="7562850" cy="4895850"/>
          </a:xfrm>
        </p:spPr>
        <p:txBody>
          <a:bodyPr/>
          <a:lstStyle/>
          <a:p>
            <a:pPr>
              <a:lnSpc>
                <a:spcPct val="90000"/>
              </a:lnSpc>
              <a:buFont typeface="Wingdings" pitchFamily="2" charset="2"/>
              <a:buNone/>
            </a:pPr>
            <a:r>
              <a:rPr lang="zh-CN" altLang="en-US" dirty="0" smtClean="0"/>
              <a:t>基于</a:t>
            </a:r>
            <a:r>
              <a:rPr lang="zh-CN" altLang="en-US" dirty="0"/>
              <a:t>学习策略的分类</a:t>
            </a:r>
          </a:p>
          <a:p>
            <a:pPr>
              <a:lnSpc>
                <a:spcPct val="90000"/>
              </a:lnSpc>
              <a:buFont typeface="Wingdings" pitchFamily="2" charset="2"/>
              <a:buNone/>
            </a:pPr>
            <a:r>
              <a:rPr lang="zh-CN" altLang="en-US" sz="2000" dirty="0" smtClean="0">
                <a:solidFill>
                  <a:srgbClr val="0000FF"/>
                </a:solidFill>
                <a:latin typeface="仿宋_GB2312" pitchFamily="49" charset="-122"/>
                <a:ea typeface="仿宋_GB2312" pitchFamily="49" charset="-122"/>
              </a:rPr>
              <a:t>（</a:t>
            </a:r>
            <a:r>
              <a:rPr lang="en-US" altLang="zh-CN" sz="2000" dirty="0">
                <a:solidFill>
                  <a:srgbClr val="0000FF"/>
                </a:solidFill>
                <a:latin typeface="仿宋_GB2312" pitchFamily="49" charset="-122"/>
                <a:ea typeface="仿宋_GB2312" pitchFamily="49" charset="-122"/>
              </a:rPr>
              <a:t>1</a:t>
            </a:r>
            <a:r>
              <a:rPr lang="zh-CN" altLang="en-US" sz="2000" dirty="0">
                <a:solidFill>
                  <a:srgbClr val="0000FF"/>
                </a:solidFill>
                <a:latin typeface="仿宋_GB2312" pitchFamily="49" charset="-122"/>
                <a:ea typeface="仿宋_GB2312" pitchFamily="49" charset="-122"/>
              </a:rPr>
              <a:t>）模拟人脑的机器学习</a:t>
            </a:r>
          </a:p>
          <a:p>
            <a:pPr>
              <a:lnSpc>
                <a:spcPct val="90000"/>
              </a:lnSpc>
            </a:pPr>
            <a:r>
              <a:rPr lang="zh-CN" altLang="en-US" sz="2000" dirty="0" smtClean="0">
                <a:solidFill>
                  <a:srgbClr val="0000FF"/>
                </a:solidFill>
                <a:latin typeface="仿宋_GB2312" pitchFamily="49" charset="-122"/>
                <a:ea typeface="仿宋_GB2312" pitchFamily="49" charset="-122"/>
              </a:rPr>
              <a:t>符号学习</a:t>
            </a:r>
            <a:r>
              <a:rPr lang="zh-CN" altLang="en-US" sz="2000" dirty="0">
                <a:solidFill>
                  <a:srgbClr val="0000FF"/>
                </a:solidFill>
                <a:latin typeface="仿宋_GB2312" pitchFamily="49" charset="-122"/>
                <a:ea typeface="仿宋_GB2312" pitchFamily="49" charset="-122"/>
              </a:rPr>
              <a:t>：</a:t>
            </a:r>
            <a:r>
              <a:rPr lang="zh-CN" altLang="en-US" sz="2000" dirty="0">
                <a:latin typeface="仿宋_GB2312" pitchFamily="49" charset="-122"/>
                <a:ea typeface="仿宋_GB2312" pitchFamily="49" charset="-122"/>
              </a:rPr>
              <a:t>模拟人脑的宏观心理级学习过程，以认知心理学原理为基础，以符号数据为输入，以符号运算为方法，用推理过程在图或状态空间中搜索，学习的目标为概念或规则等。符号学习的典型方法有：记忆学习、示例学习、演绎学习、类比学习、解释学习等。</a:t>
            </a:r>
            <a:r>
              <a:rPr lang="zh-CN" altLang="en-US" sz="2000" dirty="0">
                <a:solidFill>
                  <a:srgbClr val="008000"/>
                </a:solidFill>
                <a:latin typeface="仿宋_GB2312" pitchFamily="49" charset="-122"/>
                <a:ea typeface="仿宋_GB2312" pitchFamily="49" charset="-122"/>
              </a:rPr>
              <a:t>（功能模拟）</a:t>
            </a:r>
          </a:p>
          <a:p>
            <a:pPr>
              <a:lnSpc>
                <a:spcPct val="90000"/>
              </a:lnSpc>
              <a:spcBef>
                <a:spcPct val="50000"/>
              </a:spcBef>
            </a:pPr>
            <a:r>
              <a:rPr lang="zh-CN" altLang="en-US" sz="2000" dirty="0" smtClean="0">
                <a:solidFill>
                  <a:srgbClr val="0000FF"/>
                </a:solidFill>
                <a:latin typeface="仿宋_GB2312" pitchFamily="49" charset="-122"/>
                <a:ea typeface="仿宋_GB2312" pitchFamily="49" charset="-122"/>
              </a:rPr>
              <a:t>神经网络</a:t>
            </a:r>
            <a:r>
              <a:rPr lang="zh-CN" altLang="en-US" sz="2000" dirty="0">
                <a:solidFill>
                  <a:srgbClr val="0000FF"/>
                </a:solidFill>
                <a:latin typeface="仿宋_GB2312" pitchFamily="49" charset="-122"/>
                <a:ea typeface="仿宋_GB2312" pitchFamily="49" charset="-122"/>
              </a:rPr>
              <a:t>学习（或连接学习）</a:t>
            </a:r>
            <a:r>
              <a:rPr lang="zh-CN" altLang="en-US" sz="2000" dirty="0">
                <a:latin typeface="仿宋_GB2312" pitchFamily="49" charset="-122"/>
                <a:ea typeface="仿宋_GB2312" pitchFamily="49" charset="-122"/>
              </a:rPr>
              <a:t>：模拟人脑的微观生理级学习过程，以脑和神经科学原理为基础，以人工神经网络为函数结构模型，以数值数据为输入，以数值运算为方法，用迭代过程在系数向量空间中搜索，学习的目标为函数。典型的连接学习有权值修正学习、拓扑结构学习。 </a:t>
            </a:r>
            <a:r>
              <a:rPr lang="zh-CN" altLang="en-US" sz="2000" dirty="0">
                <a:solidFill>
                  <a:srgbClr val="008000"/>
                </a:solidFill>
                <a:latin typeface="仿宋_GB2312" pitchFamily="49" charset="-122"/>
                <a:ea typeface="仿宋_GB2312" pitchFamily="49" charset="-122"/>
              </a:rPr>
              <a:t>（结构模拟）</a:t>
            </a:r>
            <a:endParaRPr lang="zh-CN" altLang="en-US" sz="2000" dirty="0">
              <a:latin typeface="仿宋_GB2312" pitchFamily="49" charset="-122"/>
              <a:ea typeface="仿宋_GB2312" pitchFamily="49" charset="-122"/>
            </a:endParaRPr>
          </a:p>
          <a:p>
            <a:pPr>
              <a:lnSpc>
                <a:spcPct val="90000"/>
              </a:lnSpc>
              <a:spcBef>
                <a:spcPct val="50000"/>
              </a:spcBef>
              <a:buFont typeface="Wingdings" pitchFamily="2" charset="2"/>
              <a:buNone/>
            </a:pPr>
            <a:endParaRPr lang="zh-CN" altLang="en-US" sz="2000" dirty="0">
              <a:latin typeface="仿宋_GB2312" pitchFamily="49" charset="-122"/>
              <a:ea typeface="仿宋_GB2312" pitchFamily="49" charset="-122"/>
            </a:endParaRPr>
          </a:p>
          <a:p>
            <a:pPr>
              <a:lnSpc>
                <a:spcPct val="90000"/>
              </a:lnSpc>
              <a:buFont typeface="Wingdings" pitchFamily="2" charset="2"/>
              <a:buNone/>
            </a:pPr>
            <a:r>
              <a:rPr lang="en-US" altLang="zh-CN" sz="2000" dirty="0" smtClean="0">
                <a:solidFill>
                  <a:srgbClr val="0000FF"/>
                </a:solidFill>
                <a:latin typeface="仿宋_GB2312" pitchFamily="49" charset="-122"/>
                <a:ea typeface="仿宋_GB2312" pitchFamily="49" charset="-122"/>
              </a:rPr>
              <a:t>2</a:t>
            </a:r>
            <a:r>
              <a:rPr lang="zh-CN" altLang="en-US" sz="2000" dirty="0">
                <a:solidFill>
                  <a:srgbClr val="0000FF"/>
                </a:solidFill>
                <a:latin typeface="仿宋_GB2312" pitchFamily="49" charset="-122"/>
                <a:ea typeface="仿宋_GB2312" pitchFamily="49" charset="-122"/>
              </a:rPr>
              <a:t>）直接采用数学方法的</a:t>
            </a:r>
            <a:r>
              <a:rPr lang="zh-CN" altLang="en-US" sz="2000" dirty="0" smtClean="0">
                <a:solidFill>
                  <a:srgbClr val="0000FF"/>
                </a:solidFill>
                <a:latin typeface="仿宋_GB2312" pitchFamily="49" charset="-122"/>
                <a:ea typeface="仿宋_GB2312" pitchFamily="49" charset="-122"/>
              </a:rPr>
              <a:t>机器学习</a:t>
            </a:r>
            <a:endParaRPr lang="en-US" altLang="zh-CN" sz="2000" dirty="0" smtClean="0">
              <a:solidFill>
                <a:srgbClr val="0000FF"/>
              </a:solidFill>
              <a:latin typeface="仿宋_GB2312" pitchFamily="49" charset="-122"/>
              <a:ea typeface="仿宋_GB2312" pitchFamily="49" charset="-122"/>
            </a:endParaRPr>
          </a:p>
          <a:p>
            <a:pPr>
              <a:lnSpc>
                <a:spcPct val="90000"/>
              </a:lnSpc>
              <a:buFont typeface="Wingdings" pitchFamily="2" charset="2"/>
              <a:buNone/>
            </a:pPr>
            <a:r>
              <a:rPr lang="en-US" altLang="zh-CN" sz="2000" dirty="0">
                <a:solidFill>
                  <a:srgbClr val="0000FF"/>
                </a:solidFill>
                <a:latin typeface="仿宋_GB2312" pitchFamily="49" charset="-122"/>
                <a:ea typeface="仿宋_GB2312" pitchFamily="49" charset="-122"/>
              </a:rPr>
              <a:t> </a:t>
            </a:r>
            <a:r>
              <a:rPr lang="en-US" altLang="zh-CN" sz="2000" dirty="0" smtClean="0">
                <a:solidFill>
                  <a:srgbClr val="0000FF"/>
                </a:solidFill>
                <a:latin typeface="仿宋_GB2312" pitchFamily="49" charset="-122"/>
                <a:ea typeface="仿宋_GB2312" pitchFamily="49" charset="-122"/>
              </a:rPr>
              <a:t>  </a:t>
            </a:r>
            <a:r>
              <a:rPr lang="zh-CN" altLang="en-US" sz="2000" dirty="0" smtClean="0">
                <a:solidFill>
                  <a:srgbClr val="0000FF"/>
                </a:solidFill>
                <a:latin typeface="仿宋_GB2312" pitchFamily="49" charset="-122"/>
                <a:ea typeface="仿宋_GB2312" pitchFamily="49" charset="-122"/>
              </a:rPr>
              <a:t>例如： </a:t>
            </a:r>
            <a:r>
              <a:rPr lang="zh-CN" altLang="en-US" sz="2000" dirty="0" smtClean="0">
                <a:latin typeface="仿宋_GB2312" pitchFamily="49" charset="-122"/>
                <a:ea typeface="仿宋_GB2312" pitchFamily="49" charset="-122"/>
              </a:rPr>
              <a:t>统计学习</a:t>
            </a:r>
            <a:endParaRPr lang="zh-CN" altLang="en-US" sz="2000" dirty="0">
              <a:latin typeface="仿宋_GB2312" pitchFamily="49" charset="-122"/>
              <a:ea typeface="仿宋_GB2312" pitchFamily="49" charset="-122"/>
            </a:endParaRPr>
          </a:p>
        </p:txBody>
      </p:sp>
    </p:spTree>
    <p:extLst>
      <p:ext uri="{BB962C8B-B14F-4D97-AF65-F5344CB8AC3E}">
        <p14:creationId xmlns:p14="http://schemas.microsoft.com/office/powerpoint/2010/main" val="160040454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9" name="Rectangle 3"/>
          <p:cNvSpPr>
            <a:spLocks noGrp="1" noChangeArrowheads="1"/>
          </p:cNvSpPr>
          <p:nvPr>
            <p:ph idx="1"/>
          </p:nvPr>
        </p:nvSpPr>
        <p:spPr>
          <a:xfrm>
            <a:off x="1223629" y="1520788"/>
            <a:ext cx="6840760" cy="4389437"/>
          </a:xfrm>
        </p:spPr>
        <p:txBody>
          <a:bodyPr/>
          <a:lstStyle/>
          <a:p>
            <a:pPr>
              <a:lnSpc>
                <a:spcPct val="150000"/>
              </a:lnSpc>
              <a:spcBef>
                <a:spcPts val="1800"/>
              </a:spcBef>
              <a:buFont typeface="Wingdings" pitchFamily="2" charset="2"/>
              <a:buNone/>
            </a:pPr>
            <a:r>
              <a:rPr lang="zh-CN" altLang="en-US" dirty="0" smtClean="0"/>
              <a:t>基于</a:t>
            </a:r>
            <a:r>
              <a:rPr lang="zh-CN" altLang="en-US" dirty="0"/>
              <a:t>学习方法的分类</a:t>
            </a:r>
          </a:p>
          <a:p>
            <a:pPr>
              <a:lnSpc>
                <a:spcPct val="150000"/>
              </a:lnSpc>
              <a:spcBef>
                <a:spcPts val="1800"/>
              </a:spcBef>
            </a:pPr>
            <a:r>
              <a:rPr lang="zh-CN" altLang="en-US" dirty="0" smtClean="0">
                <a:solidFill>
                  <a:srgbClr val="FF0000"/>
                </a:solidFill>
                <a:latin typeface="仿宋_GB2312" pitchFamily="49" charset="-122"/>
                <a:ea typeface="仿宋_GB2312" pitchFamily="49" charset="-122"/>
              </a:rPr>
              <a:t>归纳学习</a:t>
            </a:r>
            <a:endParaRPr lang="zh-CN" altLang="en-US" dirty="0">
              <a:solidFill>
                <a:srgbClr val="FF0000"/>
              </a:solidFill>
              <a:latin typeface="仿宋_GB2312" pitchFamily="49" charset="-122"/>
              <a:ea typeface="仿宋_GB2312" pitchFamily="49" charset="-122"/>
            </a:endParaRPr>
          </a:p>
          <a:p>
            <a:pPr>
              <a:lnSpc>
                <a:spcPct val="150000"/>
              </a:lnSpc>
              <a:spcBef>
                <a:spcPts val="1800"/>
              </a:spcBef>
            </a:pPr>
            <a:r>
              <a:rPr lang="zh-CN" altLang="en-US" dirty="0" smtClean="0">
                <a:latin typeface="仿宋_GB2312" pitchFamily="49" charset="-122"/>
                <a:ea typeface="仿宋_GB2312" pitchFamily="49" charset="-122"/>
              </a:rPr>
              <a:t>演绎</a:t>
            </a:r>
            <a:r>
              <a:rPr lang="zh-CN" altLang="en-US" dirty="0">
                <a:latin typeface="仿宋_GB2312" pitchFamily="49" charset="-122"/>
                <a:ea typeface="仿宋_GB2312" pitchFamily="49" charset="-122"/>
              </a:rPr>
              <a:t>学习</a:t>
            </a:r>
          </a:p>
          <a:p>
            <a:pPr>
              <a:lnSpc>
                <a:spcPct val="150000"/>
              </a:lnSpc>
              <a:spcBef>
                <a:spcPts val="1800"/>
              </a:spcBef>
            </a:pPr>
            <a:r>
              <a:rPr lang="zh-CN" altLang="en-US" dirty="0" smtClean="0">
                <a:latin typeface="仿宋_GB2312" pitchFamily="49" charset="-122"/>
                <a:ea typeface="仿宋_GB2312" pitchFamily="49" charset="-122"/>
              </a:rPr>
              <a:t>类比学习</a:t>
            </a:r>
            <a:endParaRPr lang="en-US" altLang="zh-CN" dirty="0" smtClean="0">
              <a:latin typeface="仿宋_GB2312" pitchFamily="49" charset="-122"/>
              <a:ea typeface="仿宋_GB2312" pitchFamily="49" charset="-122"/>
            </a:endParaRPr>
          </a:p>
          <a:p>
            <a:pPr>
              <a:lnSpc>
                <a:spcPct val="150000"/>
              </a:lnSpc>
              <a:spcBef>
                <a:spcPts val="1800"/>
              </a:spcBef>
            </a:pPr>
            <a:r>
              <a:rPr lang="zh-CN" altLang="en-US" dirty="0" smtClean="0">
                <a:latin typeface="仿宋_GB2312" pitchFamily="49" charset="-122"/>
                <a:ea typeface="仿宋_GB2312" pitchFamily="49" charset="-122"/>
              </a:rPr>
              <a:t>分析学习</a:t>
            </a:r>
            <a:endParaRPr lang="en-US" altLang="zh-CN" dirty="0">
              <a:ea typeface="宋体" pitchFamily="2" charset="-122"/>
            </a:endParaRPr>
          </a:p>
        </p:txBody>
      </p:sp>
      <p:sp>
        <p:nvSpPr>
          <p:cNvPr id="5" name="Rectangle 2"/>
          <p:cNvSpPr>
            <a:spLocks noGrp="1" noChangeArrowheads="1"/>
          </p:cNvSpPr>
          <p:nvPr>
            <p:ph type="title"/>
          </p:nvPr>
        </p:nvSpPr>
        <p:spPr>
          <a:xfrm>
            <a:off x="395536" y="188640"/>
            <a:ext cx="8229600" cy="1143000"/>
          </a:xfrm>
        </p:spPr>
        <p:txBody>
          <a:bodyPr/>
          <a:lstStyle/>
          <a:p>
            <a:r>
              <a:rPr kumimoji="1" lang="zh-CN" altLang="en-US" b="1" kern="1200" dirty="0" smtClean="0"/>
              <a:t>机器学习</a:t>
            </a:r>
            <a:r>
              <a:rPr kumimoji="1" lang="zh-CN" altLang="en-US" b="1" kern="1200" dirty="0"/>
              <a:t>的分类</a:t>
            </a:r>
          </a:p>
        </p:txBody>
      </p:sp>
    </p:spTree>
    <p:extLst>
      <p:ext uri="{BB962C8B-B14F-4D97-AF65-F5344CB8AC3E}">
        <p14:creationId xmlns:p14="http://schemas.microsoft.com/office/powerpoint/2010/main" val="28539184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3" name="Rectangle 3"/>
          <p:cNvSpPr>
            <a:spLocks noGrp="1" noChangeArrowheads="1"/>
          </p:cNvSpPr>
          <p:nvPr>
            <p:ph idx="1"/>
          </p:nvPr>
        </p:nvSpPr>
        <p:spPr>
          <a:xfrm>
            <a:off x="791580" y="1556792"/>
            <a:ext cx="7743825" cy="4605337"/>
          </a:xfrm>
        </p:spPr>
        <p:txBody>
          <a:bodyPr/>
          <a:lstStyle/>
          <a:p>
            <a:pPr>
              <a:buFont typeface="Wingdings" pitchFamily="2" charset="2"/>
              <a:buNone/>
            </a:pPr>
            <a:r>
              <a:rPr lang="zh-CN" altLang="en-US" dirty="0" smtClean="0"/>
              <a:t>基于</a:t>
            </a:r>
            <a:r>
              <a:rPr lang="zh-CN" altLang="en-US" dirty="0"/>
              <a:t>学习方式的分类</a:t>
            </a:r>
          </a:p>
          <a:p>
            <a:pPr>
              <a:spcBef>
                <a:spcPts val="1800"/>
              </a:spcBef>
              <a:buFont typeface="Wingdings" pitchFamily="2" charset="2"/>
              <a:buNone/>
            </a:pPr>
            <a:r>
              <a:rPr lang="zh-CN" altLang="en-US" dirty="0">
                <a:solidFill>
                  <a:srgbClr val="0000FF"/>
                </a:solidFill>
                <a:latin typeface="仿宋_GB2312" pitchFamily="49" charset="-122"/>
                <a:ea typeface="仿宋_GB2312" pitchFamily="49" charset="-122"/>
              </a:rPr>
              <a:t>（</a:t>
            </a:r>
            <a:r>
              <a:rPr lang="en-US" altLang="zh-CN" dirty="0">
                <a:solidFill>
                  <a:srgbClr val="0000FF"/>
                </a:solidFill>
                <a:latin typeface="仿宋_GB2312" pitchFamily="49" charset="-122"/>
                <a:ea typeface="仿宋_GB2312" pitchFamily="49" charset="-122"/>
              </a:rPr>
              <a:t>1</a:t>
            </a:r>
            <a:r>
              <a:rPr lang="zh-CN" altLang="en-US" dirty="0" smtClean="0">
                <a:solidFill>
                  <a:srgbClr val="0000FF"/>
                </a:solidFill>
                <a:latin typeface="仿宋_GB2312" pitchFamily="49" charset="-122"/>
                <a:ea typeface="仿宋_GB2312" pitchFamily="49" charset="-122"/>
              </a:rPr>
              <a:t>）监督学习</a:t>
            </a:r>
            <a:endParaRPr lang="en-US" altLang="zh-CN" dirty="0" smtClean="0">
              <a:solidFill>
                <a:srgbClr val="0000FF"/>
              </a:solidFill>
              <a:latin typeface="仿宋_GB2312" pitchFamily="49" charset="-122"/>
              <a:ea typeface="仿宋_GB2312" pitchFamily="49" charset="-122"/>
            </a:endParaRPr>
          </a:p>
          <a:p>
            <a:pPr lvl="1"/>
            <a:r>
              <a:rPr lang="zh-CN" altLang="en-US" sz="2200" b="0" dirty="0" smtClean="0">
                <a:solidFill>
                  <a:srgbClr val="7030A0"/>
                </a:solidFill>
              </a:rPr>
              <a:t>训练数据有标记（标记：离散可枚举、实数，序）</a:t>
            </a:r>
            <a:endParaRPr lang="en-US" altLang="zh-CN" sz="2200" b="0" dirty="0" smtClean="0">
              <a:solidFill>
                <a:srgbClr val="7030A0"/>
              </a:solidFill>
            </a:endParaRPr>
          </a:p>
          <a:p>
            <a:pPr lvl="1"/>
            <a:r>
              <a:rPr lang="zh-CN" altLang="en-US" sz="2200" b="0" dirty="0" smtClean="0">
                <a:solidFill>
                  <a:srgbClr val="7030A0"/>
                </a:solidFill>
              </a:rPr>
              <a:t>待学习概念的歧义性</a:t>
            </a:r>
            <a:r>
              <a:rPr lang="en-US" altLang="zh-CN" sz="2200" b="0" dirty="0" smtClean="0">
                <a:solidFill>
                  <a:srgbClr val="7030A0"/>
                </a:solidFill>
              </a:rPr>
              <a:t>(ambiguity)</a:t>
            </a:r>
            <a:r>
              <a:rPr lang="zh-CN" altLang="en-US" sz="2200" b="0" dirty="0" smtClean="0">
                <a:solidFill>
                  <a:srgbClr val="7030A0"/>
                </a:solidFill>
              </a:rPr>
              <a:t>最小</a:t>
            </a:r>
            <a:endParaRPr lang="en-US" altLang="zh-CN" sz="2200" b="0" dirty="0" smtClean="0">
              <a:solidFill>
                <a:srgbClr val="7030A0"/>
              </a:solidFill>
            </a:endParaRPr>
          </a:p>
          <a:p>
            <a:pPr>
              <a:spcBef>
                <a:spcPts val="1800"/>
              </a:spcBef>
              <a:buNone/>
            </a:pPr>
            <a:r>
              <a:rPr lang="zh-CN" altLang="en-US" dirty="0">
                <a:solidFill>
                  <a:srgbClr val="0000FF"/>
                </a:solidFill>
                <a:latin typeface="仿宋_GB2312" pitchFamily="49" charset="-122"/>
                <a:ea typeface="仿宋_GB2312" pitchFamily="49" charset="-122"/>
              </a:rPr>
              <a:t>（</a:t>
            </a:r>
            <a:r>
              <a:rPr lang="en-US" altLang="zh-CN" dirty="0">
                <a:solidFill>
                  <a:srgbClr val="0000FF"/>
                </a:solidFill>
                <a:latin typeface="仿宋_GB2312" pitchFamily="49" charset="-122"/>
                <a:ea typeface="仿宋_GB2312" pitchFamily="49" charset="-122"/>
              </a:rPr>
              <a:t>2</a:t>
            </a:r>
            <a:r>
              <a:rPr lang="zh-CN" altLang="en-US" dirty="0">
                <a:solidFill>
                  <a:srgbClr val="0000FF"/>
                </a:solidFill>
                <a:latin typeface="仿宋_GB2312" pitchFamily="49" charset="-122"/>
                <a:ea typeface="仿宋_GB2312" pitchFamily="49" charset="-122"/>
              </a:rPr>
              <a:t>）非监督学习</a:t>
            </a:r>
            <a:endParaRPr lang="en-US" altLang="zh-CN" dirty="0">
              <a:solidFill>
                <a:srgbClr val="0000FF"/>
              </a:solidFill>
              <a:latin typeface="仿宋_GB2312" pitchFamily="49" charset="-122"/>
              <a:ea typeface="仿宋_GB2312" pitchFamily="49" charset="-122"/>
            </a:endParaRPr>
          </a:p>
          <a:p>
            <a:pPr lvl="1"/>
            <a:r>
              <a:rPr lang="zh-CN" altLang="en-US" sz="2200" b="0" dirty="0">
                <a:solidFill>
                  <a:srgbClr val="7030A0"/>
                </a:solidFill>
              </a:rPr>
              <a:t>训练数据没有标记</a:t>
            </a:r>
            <a:endParaRPr lang="en-US" altLang="zh-CN" sz="2200" b="0" dirty="0">
              <a:solidFill>
                <a:srgbClr val="7030A0"/>
              </a:solidFill>
            </a:endParaRPr>
          </a:p>
          <a:p>
            <a:pPr lvl="1"/>
            <a:r>
              <a:rPr lang="zh-CN" altLang="en-US" sz="2200" b="0" dirty="0">
                <a:solidFill>
                  <a:srgbClr val="7030A0"/>
                </a:solidFill>
              </a:rPr>
              <a:t>待学习概念的歧义性最大</a:t>
            </a:r>
            <a:endParaRPr lang="en-US" altLang="zh-CN" sz="2200" b="0" dirty="0">
              <a:solidFill>
                <a:srgbClr val="7030A0"/>
              </a:solidFill>
            </a:endParaRPr>
          </a:p>
          <a:p>
            <a:pPr>
              <a:spcBef>
                <a:spcPts val="1200"/>
              </a:spcBef>
              <a:buNone/>
            </a:pPr>
            <a:r>
              <a:rPr lang="zh-CN" altLang="en-US" dirty="0">
                <a:solidFill>
                  <a:srgbClr val="0000FF"/>
                </a:solidFill>
                <a:latin typeface="仿宋_GB2312" pitchFamily="49" charset="-122"/>
                <a:ea typeface="仿宋_GB2312" pitchFamily="49" charset="-122"/>
              </a:rPr>
              <a:t>（</a:t>
            </a:r>
            <a:r>
              <a:rPr lang="en-US" altLang="zh-CN" dirty="0">
                <a:solidFill>
                  <a:srgbClr val="0000FF"/>
                </a:solidFill>
                <a:latin typeface="仿宋_GB2312" pitchFamily="49" charset="-122"/>
                <a:ea typeface="仿宋_GB2312" pitchFamily="49" charset="-122"/>
              </a:rPr>
              <a:t>3</a:t>
            </a:r>
            <a:r>
              <a:rPr lang="zh-CN" altLang="en-US" dirty="0">
                <a:solidFill>
                  <a:srgbClr val="0000FF"/>
                </a:solidFill>
                <a:latin typeface="仿宋_GB2312" pitchFamily="49" charset="-122"/>
                <a:ea typeface="仿宋_GB2312" pitchFamily="49" charset="-122"/>
              </a:rPr>
              <a:t>）强化学习</a:t>
            </a:r>
            <a:endParaRPr lang="en-US" altLang="zh-CN" dirty="0">
              <a:solidFill>
                <a:srgbClr val="0000FF"/>
              </a:solidFill>
              <a:latin typeface="仿宋_GB2312" pitchFamily="49" charset="-122"/>
              <a:ea typeface="仿宋_GB2312" pitchFamily="49" charset="-122"/>
            </a:endParaRPr>
          </a:p>
          <a:p>
            <a:pPr lvl="1"/>
            <a:r>
              <a:rPr lang="zh-CN" altLang="en-US" sz="2200" b="0" dirty="0" smtClean="0">
                <a:solidFill>
                  <a:srgbClr val="7030A0"/>
                </a:solidFill>
              </a:rPr>
              <a:t>训练数据的标记具有滞后性</a:t>
            </a:r>
            <a:endParaRPr lang="en-US" altLang="zh-CN" sz="2200" b="0" dirty="0" smtClean="0">
              <a:solidFill>
                <a:srgbClr val="7030A0"/>
              </a:solidFill>
            </a:endParaRPr>
          </a:p>
          <a:p>
            <a:pPr lvl="1"/>
            <a:r>
              <a:rPr lang="zh-CN" altLang="en-US" sz="2200" b="0" dirty="0" smtClean="0">
                <a:solidFill>
                  <a:srgbClr val="7030A0"/>
                </a:solidFill>
              </a:rPr>
              <a:t>歧义性介于二者之间</a:t>
            </a:r>
            <a:endParaRPr lang="en-US" altLang="zh-CN" sz="2200" b="0" dirty="0">
              <a:solidFill>
                <a:srgbClr val="7030A0"/>
              </a:solidFill>
            </a:endParaRPr>
          </a:p>
        </p:txBody>
      </p:sp>
      <p:sp>
        <p:nvSpPr>
          <p:cNvPr id="5" name="Rectangle 2"/>
          <p:cNvSpPr txBox="1">
            <a:spLocks noChangeArrowheads="1"/>
          </p:cNvSpPr>
          <p:nvPr/>
        </p:nvSpPr>
        <p:spPr bwMode="auto">
          <a:xfrm>
            <a:off x="395536" y="18864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accent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kumimoji="1" lang="zh-CN" altLang="en-US" b="1" kern="1200" smtClean="0"/>
              <a:t>机器学习的分类</a:t>
            </a:r>
            <a:endParaRPr kumimoji="1" lang="zh-CN" altLang="en-US" b="1" kern="1200" dirty="0"/>
          </a:p>
        </p:txBody>
      </p:sp>
    </p:spTree>
    <p:extLst>
      <p:ext uri="{BB962C8B-B14F-4D97-AF65-F5344CB8AC3E}">
        <p14:creationId xmlns:p14="http://schemas.microsoft.com/office/powerpoint/2010/main" val="133396556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80628"/>
            <a:ext cx="8229600" cy="1143000"/>
          </a:xfrm>
        </p:spPr>
        <p:txBody>
          <a:bodyPr/>
          <a:lstStyle/>
          <a:p>
            <a:r>
              <a:rPr lang="zh-CN" altLang="en-US" dirty="0" smtClean="0"/>
              <a:t>监督学习</a:t>
            </a:r>
            <a:endParaRPr lang="zh-CN" altLang="en-US" dirty="0"/>
          </a:p>
        </p:txBody>
      </p:sp>
      <p:sp>
        <p:nvSpPr>
          <p:cNvPr id="3" name="内容占位符 2"/>
          <p:cNvSpPr>
            <a:spLocks noGrp="1"/>
          </p:cNvSpPr>
          <p:nvPr>
            <p:ph idx="1"/>
          </p:nvPr>
        </p:nvSpPr>
        <p:spPr>
          <a:xfrm>
            <a:off x="357158" y="4143380"/>
            <a:ext cx="5357850" cy="1143008"/>
          </a:xfrm>
        </p:spPr>
        <p:txBody>
          <a:bodyPr/>
          <a:lstStyle/>
          <a:p>
            <a:pPr>
              <a:lnSpc>
                <a:spcPct val="120000"/>
              </a:lnSpc>
              <a:spcBef>
                <a:spcPts val="600"/>
              </a:spcBef>
            </a:pPr>
            <a:r>
              <a:rPr lang="zh-CN" altLang="en-US" sz="1800" dirty="0" smtClean="0">
                <a:latin typeface="仿宋_GB2312" pitchFamily="49" charset="-122"/>
                <a:ea typeface="仿宋_GB2312" pitchFamily="49" charset="-122"/>
              </a:rPr>
              <a:t>收集</a:t>
            </a:r>
            <a:r>
              <a:rPr lang="zh-CN" altLang="en-US" sz="1800" dirty="0" smtClean="0">
                <a:solidFill>
                  <a:srgbClr val="0000FF"/>
                </a:solidFill>
                <a:latin typeface="仿宋_GB2312" pitchFamily="49" charset="-122"/>
                <a:ea typeface="仿宋_GB2312" pitchFamily="49" charset="-122"/>
              </a:rPr>
              <a:t>大量训练数据</a:t>
            </a:r>
            <a:r>
              <a:rPr lang="zh-CN" altLang="en-US" sz="1800" dirty="0" smtClean="0">
                <a:latin typeface="仿宋_GB2312" pitchFamily="49" charset="-122"/>
                <a:ea typeface="仿宋_GB2312" pitchFamily="49" charset="-122"/>
              </a:rPr>
              <a:t>用于学习预测模型</a:t>
            </a:r>
            <a:endParaRPr lang="en-US" altLang="zh-CN" sz="1800" dirty="0" smtClean="0">
              <a:latin typeface="仿宋_GB2312" pitchFamily="49" charset="-122"/>
              <a:ea typeface="仿宋_GB2312" pitchFamily="49" charset="-122"/>
            </a:endParaRPr>
          </a:p>
          <a:p>
            <a:pPr>
              <a:lnSpc>
                <a:spcPct val="120000"/>
              </a:lnSpc>
              <a:spcBef>
                <a:spcPts val="600"/>
              </a:spcBef>
            </a:pPr>
            <a:r>
              <a:rPr lang="zh-CN" altLang="en-US" sz="1800" dirty="0" smtClean="0">
                <a:latin typeface="仿宋_GB2312" pitchFamily="49" charset="-122"/>
                <a:ea typeface="仿宋_GB2312" pitchFamily="49" charset="-122"/>
              </a:rPr>
              <a:t>在学习前，</a:t>
            </a:r>
            <a:r>
              <a:rPr lang="zh-CN" altLang="en-US" sz="1800" dirty="0" smtClean="0">
                <a:solidFill>
                  <a:srgbClr val="0000FF"/>
                </a:solidFill>
                <a:latin typeface="仿宋_GB2312" pitchFamily="49" charset="-122"/>
                <a:ea typeface="仿宋_GB2312" pitchFamily="49" charset="-122"/>
              </a:rPr>
              <a:t>每个训练样本</a:t>
            </a:r>
            <a:r>
              <a:rPr lang="zh-CN" altLang="en-US" sz="1800" dirty="0" smtClean="0">
                <a:latin typeface="仿宋_GB2312" pitchFamily="49" charset="-122"/>
                <a:ea typeface="仿宋_GB2312" pitchFamily="49" charset="-122"/>
              </a:rPr>
              <a:t>需要被</a:t>
            </a:r>
            <a:r>
              <a:rPr lang="zh-CN" altLang="en-US" sz="1800" dirty="0" smtClean="0">
                <a:solidFill>
                  <a:srgbClr val="0000FF"/>
                </a:solidFill>
                <a:latin typeface="仿宋_GB2312" pitchFamily="49" charset="-122"/>
                <a:ea typeface="仿宋_GB2312" pitchFamily="49" charset="-122"/>
              </a:rPr>
              <a:t>赋予一个标记</a:t>
            </a:r>
            <a:endParaRPr lang="zh-CN" altLang="en-US" sz="1800" dirty="0">
              <a:solidFill>
                <a:srgbClr val="0000FF"/>
              </a:solidFill>
              <a:latin typeface="仿宋_GB2312" pitchFamily="49" charset="-122"/>
              <a:ea typeface="仿宋_GB2312" pitchFamily="49" charset="-122"/>
            </a:endParaRPr>
          </a:p>
        </p:txBody>
      </p:sp>
      <p:grpSp>
        <p:nvGrpSpPr>
          <p:cNvPr id="5" name="Group 42"/>
          <p:cNvGrpSpPr>
            <a:grpSpLocks/>
          </p:cNvGrpSpPr>
          <p:nvPr/>
        </p:nvGrpSpPr>
        <p:grpSpPr bwMode="auto">
          <a:xfrm>
            <a:off x="717521" y="1357298"/>
            <a:ext cx="1512888" cy="1008062"/>
            <a:chOff x="476" y="1207"/>
            <a:chExt cx="953" cy="635"/>
          </a:xfrm>
        </p:grpSpPr>
        <p:sp>
          <p:nvSpPr>
            <p:cNvPr id="6" name="AutoShape 5"/>
            <p:cNvSpPr>
              <a:spLocks noChangeArrowheads="1"/>
            </p:cNvSpPr>
            <p:nvPr/>
          </p:nvSpPr>
          <p:spPr bwMode="auto">
            <a:xfrm>
              <a:off x="476" y="1207"/>
              <a:ext cx="953" cy="635"/>
            </a:xfrm>
            <a:prstGeom prst="can">
              <a:avLst>
                <a:gd name="adj" fmla="val 25000"/>
              </a:avLst>
            </a:prstGeom>
            <a:solidFill>
              <a:srgbClr val="99CCFF"/>
            </a:solidFill>
            <a:ln w="12700">
              <a:solidFill>
                <a:schemeClr val="tx1"/>
              </a:solidFill>
              <a:round/>
              <a:headEnd type="none" w="sm" len="sm"/>
              <a:tailEnd type="none" w="sm" len="sm"/>
            </a:ln>
          </p:spPr>
          <p:txBody>
            <a:bodyPr wrap="none" anchor="ctr"/>
            <a:lstStyle/>
            <a:p>
              <a:pPr eaLnBrk="0" hangingPunct="0"/>
              <a:endParaRPr lang="zh-CN" altLang="en-US"/>
            </a:p>
          </p:txBody>
        </p:sp>
        <p:sp>
          <p:nvSpPr>
            <p:cNvPr id="7" name="Text Box 6"/>
            <p:cNvSpPr txBox="1">
              <a:spLocks noChangeArrowheads="1"/>
            </p:cNvSpPr>
            <p:nvPr/>
          </p:nvSpPr>
          <p:spPr bwMode="auto">
            <a:xfrm>
              <a:off x="476" y="1434"/>
              <a:ext cx="953" cy="212"/>
            </a:xfrm>
            <a:prstGeom prst="rect">
              <a:avLst/>
            </a:prstGeom>
            <a:noFill/>
            <a:ln w="12700">
              <a:noFill/>
              <a:miter lim="800000"/>
              <a:headEnd type="none" w="sm" len="sm"/>
              <a:tailEnd type="none" w="sm" len="sm"/>
            </a:ln>
          </p:spPr>
          <p:txBody>
            <a:bodyPr>
              <a:spAutoFit/>
            </a:bodyPr>
            <a:lstStyle/>
            <a:p>
              <a:pPr algn="ctr" eaLnBrk="0" hangingPunct="0">
                <a:spcBef>
                  <a:spcPct val="50000"/>
                </a:spcBef>
              </a:pPr>
              <a:r>
                <a:rPr lang="zh-CN" altLang="en-US" sz="1600" b="1" dirty="0" smtClean="0">
                  <a:latin typeface="仿宋_GB2312" pitchFamily="49" charset="-122"/>
                  <a:ea typeface="仿宋_GB2312" pitchFamily="49" charset="-122"/>
                </a:rPr>
                <a:t>训练数据</a:t>
              </a:r>
              <a:endParaRPr lang="en-US" altLang="zh-CN" sz="1600" b="1" dirty="0">
                <a:latin typeface="仿宋_GB2312" pitchFamily="49" charset="-122"/>
                <a:ea typeface="仿宋_GB2312" pitchFamily="49" charset="-122"/>
              </a:endParaRPr>
            </a:p>
          </p:txBody>
        </p:sp>
      </p:grpSp>
      <p:sp>
        <p:nvSpPr>
          <p:cNvPr id="8" name="AutoShape 8"/>
          <p:cNvSpPr>
            <a:spLocks noChangeArrowheads="1"/>
          </p:cNvSpPr>
          <p:nvPr/>
        </p:nvSpPr>
        <p:spPr bwMode="auto">
          <a:xfrm>
            <a:off x="2446309" y="1717660"/>
            <a:ext cx="1008062" cy="142875"/>
          </a:xfrm>
          <a:prstGeom prst="rightArrow">
            <a:avLst>
              <a:gd name="adj1" fmla="val 50000"/>
              <a:gd name="adj2" fmla="val 176389"/>
            </a:avLst>
          </a:prstGeom>
          <a:solidFill>
            <a:srgbClr val="FF99CC"/>
          </a:solidFill>
          <a:ln w="12700">
            <a:solidFill>
              <a:schemeClr val="tx1"/>
            </a:solidFill>
            <a:miter lim="800000"/>
            <a:headEnd type="none" w="sm" len="sm"/>
            <a:tailEnd type="none" w="sm" len="sm"/>
          </a:ln>
        </p:spPr>
        <p:txBody>
          <a:bodyPr wrap="none" anchor="ctr"/>
          <a:lstStyle/>
          <a:p>
            <a:pPr eaLnBrk="0" hangingPunct="0"/>
            <a:endParaRPr lang="zh-CN" altLang="en-US"/>
          </a:p>
        </p:txBody>
      </p:sp>
      <p:grpSp>
        <p:nvGrpSpPr>
          <p:cNvPr id="9" name="Group 9"/>
          <p:cNvGrpSpPr>
            <a:grpSpLocks/>
          </p:cNvGrpSpPr>
          <p:nvPr/>
        </p:nvGrpSpPr>
        <p:grpSpPr bwMode="auto">
          <a:xfrm>
            <a:off x="3670271" y="1357299"/>
            <a:ext cx="1296988" cy="714379"/>
            <a:chOff x="2381" y="2976"/>
            <a:chExt cx="817" cy="590"/>
          </a:xfrm>
        </p:grpSpPr>
        <p:sp>
          <p:nvSpPr>
            <p:cNvPr id="10" name="AutoShape 10"/>
            <p:cNvSpPr>
              <a:spLocks noChangeArrowheads="1"/>
            </p:cNvSpPr>
            <p:nvPr/>
          </p:nvSpPr>
          <p:spPr bwMode="auto">
            <a:xfrm>
              <a:off x="2381" y="2976"/>
              <a:ext cx="817" cy="590"/>
            </a:xfrm>
            <a:prstGeom prst="roundRect">
              <a:avLst>
                <a:gd name="adj" fmla="val 27968"/>
              </a:avLst>
            </a:prstGeom>
            <a:solidFill>
              <a:srgbClr val="CCFFFF"/>
            </a:solidFill>
            <a:ln w="12700">
              <a:solidFill>
                <a:schemeClr val="tx1"/>
              </a:solidFill>
              <a:round/>
              <a:headEnd type="none" w="sm" len="sm"/>
              <a:tailEnd type="none" w="sm" len="sm"/>
            </a:ln>
          </p:spPr>
          <p:txBody>
            <a:bodyPr wrap="none" anchor="ctr"/>
            <a:lstStyle/>
            <a:p>
              <a:pPr eaLnBrk="0" hangingPunct="0"/>
              <a:endParaRPr lang="zh-CN" altLang="en-US"/>
            </a:p>
          </p:txBody>
        </p:sp>
        <p:sp>
          <p:nvSpPr>
            <p:cNvPr id="11" name="Text Box 11"/>
            <p:cNvSpPr txBox="1">
              <a:spLocks noChangeArrowheads="1"/>
            </p:cNvSpPr>
            <p:nvPr/>
          </p:nvSpPr>
          <p:spPr bwMode="auto">
            <a:xfrm>
              <a:off x="2544" y="3158"/>
              <a:ext cx="522" cy="213"/>
            </a:xfrm>
            <a:prstGeom prst="rect">
              <a:avLst/>
            </a:prstGeom>
            <a:noFill/>
            <a:ln w="12700">
              <a:noFill/>
              <a:miter lim="800000"/>
              <a:headEnd type="none" w="sm" len="sm"/>
              <a:tailEnd type="none" w="sm" len="sm"/>
            </a:ln>
          </p:spPr>
          <p:txBody>
            <a:bodyPr wrap="square">
              <a:spAutoFit/>
            </a:bodyPr>
            <a:lstStyle/>
            <a:p>
              <a:pPr eaLnBrk="0" hangingPunct="0">
                <a:spcBef>
                  <a:spcPct val="50000"/>
                </a:spcBef>
              </a:pPr>
              <a:r>
                <a:rPr lang="zh-CN" altLang="en-US" sz="1600" b="1" dirty="0" smtClean="0">
                  <a:latin typeface="仿宋_GB2312" pitchFamily="49" charset="-122"/>
                  <a:ea typeface="仿宋_GB2312" pitchFamily="49" charset="-122"/>
                </a:rPr>
                <a:t>学习器</a:t>
              </a:r>
              <a:endParaRPr lang="en-US" altLang="zh-CN" sz="1600" b="1" dirty="0" smtClean="0">
                <a:latin typeface="仿宋_GB2312" pitchFamily="49" charset="-122"/>
                <a:ea typeface="仿宋_GB2312" pitchFamily="49" charset="-122"/>
              </a:endParaRPr>
            </a:p>
          </p:txBody>
        </p:sp>
      </p:grpSp>
      <p:sp>
        <p:nvSpPr>
          <p:cNvPr id="12" name="AutoShape 12"/>
          <p:cNvSpPr>
            <a:spLocks noChangeArrowheads="1"/>
          </p:cNvSpPr>
          <p:nvPr/>
        </p:nvSpPr>
        <p:spPr bwMode="auto">
          <a:xfrm rot="5400000">
            <a:off x="4140991" y="2288373"/>
            <a:ext cx="433388" cy="142875"/>
          </a:xfrm>
          <a:prstGeom prst="rightArrow">
            <a:avLst>
              <a:gd name="adj1" fmla="val 50000"/>
              <a:gd name="adj2" fmla="val 75833"/>
            </a:avLst>
          </a:prstGeom>
          <a:solidFill>
            <a:srgbClr val="00FF00"/>
          </a:solidFill>
          <a:ln w="12700">
            <a:solidFill>
              <a:schemeClr val="tx1"/>
            </a:solidFill>
            <a:miter lim="800000"/>
            <a:headEnd type="none" w="sm" len="sm"/>
            <a:tailEnd type="none" w="sm" len="sm"/>
          </a:ln>
        </p:spPr>
        <p:txBody>
          <a:bodyPr wrap="none" anchor="ctr"/>
          <a:lstStyle/>
          <a:p>
            <a:pPr eaLnBrk="0" hangingPunct="0"/>
            <a:endParaRPr lang="zh-CN" altLang="en-US"/>
          </a:p>
        </p:txBody>
      </p:sp>
      <p:grpSp>
        <p:nvGrpSpPr>
          <p:cNvPr id="13" name="Group 13"/>
          <p:cNvGrpSpPr>
            <a:grpSpLocks/>
          </p:cNvGrpSpPr>
          <p:nvPr/>
        </p:nvGrpSpPr>
        <p:grpSpPr bwMode="auto">
          <a:xfrm>
            <a:off x="3597248" y="2643182"/>
            <a:ext cx="1512888" cy="1296988"/>
            <a:chOff x="3969" y="2840"/>
            <a:chExt cx="953" cy="817"/>
          </a:xfrm>
        </p:grpSpPr>
        <p:sp>
          <p:nvSpPr>
            <p:cNvPr id="14" name="AutoShape 14"/>
            <p:cNvSpPr>
              <a:spLocks noChangeArrowheads="1"/>
            </p:cNvSpPr>
            <p:nvPr/>
          </p:nvSpPr>
          <p:spPr bwMode="auto">
            <a:xfrm>
              <a:off x="3969" y="2840"/>
              <a:ext cx="953" cy="817"/>
            </a:xfrm>
            <a:prstGeom prst="star8">
              <a:avLst>
                <a:gd name="adj" fmla="val 38250"/>
              </a:avLst>
            </a:prstGeom>
            <a:solidFill>
              <a:srgbClr val="FF9900"/>
            </a:solidFill>
            <a:ln w="12700">
              <a:solidFill>
                <a:schemeClr val="tx1"/>
              </a:solidFill>
              <a:miter lim="800000"/>
              <a:headEnd type="none" w="sm" len="sm"/>
              <a:tailEnd type="none" w="sm" len="sm"/>
            </a:ln>
          </p:spPr>
          <p:txBody>
            <a:bodyPr wrap="none" anchor="ctr"/>
            <a:lstStyle/>
            <a:p>
              <a:pPr eaLnBrk="0" hangingPunct="0"/>
              <a:endParaRPr lang="zh-CN" altLang="en-US"/>
            </a:p>
          </p:txBody>
        </p:sp>
        <p:sp>
          <p:nvSpPr>
            <p:cNvPr id="15" name="Text Box 15"/>
            <p:cNvSpPr txBox="1">
              <a:spLocks noChangeArrowheads="1"/>
            </p:cNvSpPr>
            <p:nvPr/>
          </p:nvSpPr>
          <p:spPr bwMode="auto">
            <a:xfrm>
              <a:off x="4088" y="3129"/>
              <a:ext cx="720" cy="213"/>
            </a:xfrm>
            <a:prstGeom prst="rect">
              <a:avLst/>
            </a:prstGeom>
            <a:noFill/>
            <a:ln w="12700">
              <a:noFill/>
              <a:miter lim="800000"/>
              <a:headEnd type="none" w="sm" len="sm"/>
              <a:tailEnd type="none" w="sm" len="sm"/>
            </a:ln>
          </p:spPr>
          <p:txBody>
            <a:bodyPr wrap="square">
              <a:spAutoFit/>
            </a:bodyPr>
            <a:lstStyle/>
            <a:p>
              <a:pPr algn="ctr" eaLnBrk="0" hangingPunct="0">
                <a:spcBef>
                  <a:spcPct val="50000"/>
                </a:spcBef>
              </a:pPr>
              <a:r>
                <a:rPr lang="zh-CN" altLang="en-US" sz="1600" b="1" dirty="0" smtClean="0">
                  <a:latin typeface="仿宋_GB2312" pitchFamily="49" charset="-122"/>
                  <a:ea typeface="仿宋_GB2312" pitchFamily="49" charset="-122"/>
                </a:rPr>
                <a:t>预测模型</a:t>
              </a:r>
              <a:endParaRPr lang="en-US" altLang="zh-CN" sz="1600" b="1" dirty="0" smtClean="0">
                <a:latin typeface="仿宋_GB2312" pitchFamily="49" charset="-122"/>
                <a:ea typeface="仿宋_GB2312" pitchFamily="49" charset="-122"/>
              </a:endParaRPr>
            </a:p>
          </p:txBody>
        </p:sp>
      </p:grpSp>
      <p:grpSp>
        <p:nvGrpSpPr>
          <p:cNvPr id="16" name="Group 16"/>
          <p:cNvGrpSpPr>
            <a:grpSpLocks/>
          </p:cNvGrpSpPr>
          <p:nvPr/>
        </p:nvGrpSpPr>
        <p:grpSpPr bwMode="auto">
          <a:xfrm>
            <a:off x="428596" y="2714620"/>
            <a:ext cx="2233613" cy="1154113"/>
            <a:chOff x="884" y="3158"/>
            <a:chExt cx="1407" cy="727"/>
          </a:xfrm>
        </p:grpSpPr>
        <p:sp>
          <p:nvSpPr>
            <p:cNvPr id="17" name="AutoShape 17"/>
            <p:cNvSpPr>
              <a:spLocks noChangeArrowheads="1"/>
            </p:cNvSpPr>
            <p:nvPr/>
          </p:nvSpPr>
          <p:spPr bwMode="auto">
            <a:xfrm>
              <a:off x="1020" y="3158"/>
              <a:ext cx="953" cy="680"/>
            </a:xfrm>
            <a:prstGeom prst="can">
              <a:avLst>
                <a:gd name="adj" fmla="val 25000"/>
              </a:avLst>
            </a:prstGeom>
            <a:solidFill>
              <a:schemeClr val="accent1"/>
            </a:solidFill>
            <a:ln w="12700">
              <a:solidFill>
                <a:schemeClr val="tx1"/>
              </a:solidFill>
              <a:round/>
              <a:headEnd type="none" w="sm" len="sm"/>
              <a:tailEnd type="none" w="sm" len="sm"/>
            </a:ln>
          </p:spPr>
          <p:txBody>
            <a:bodyPr wrap="none" anchor="ctr"/>
            <a:lstStyle/>
            <a:p>
              <a:pPr eaLnBrk="0" hangingPunct="0"/>
              <a:endParaRPr lang="zh-CN" altLang="en-US"/>
            </a:p>
          </p:txBody>
        </p:sp>
        <p:sp>
          <p:nvSpPr>
            <p:cNvPr id="18" name="AutoShape 18"/>
            <p:cNvSpPr>
              <a:spLocks noChangeArrowheads="1"/>
            </p:cNvSpPr>
            <p:nvPr/>
          </p:nvSpPr>
          <p:spPr bwMode="auto">
            <a:xfrm>
              <a:off x="1701" y="3475"/>
              <a:ext cx="590" cy="409"/>
            </a:xfrm>
            <a:prstGeom prst="can">
              <a:avLst>
                <a:gd name="adj" fmla="val 25000"/>
              </a:avLst>
            </a:prstGeom>
            <a:solidFill>
              <a:schemeClr val="accent1"/>
            </a:solidFill>
            <a:ln w="12700">
              <a:solidFill>
                <a:schemeClr val="tx1"/>
              </a:solidFill>
              <a:round/>
              <a:headEnd type="none" w="sm" len="sm"/>
              <a:tailEnd type="none" w="sm" len="sm"/>
            </a:ln>
          </p:spPr>
          <p:txBody>
            <a:bodyPr wrap="none" anchor="ctr"/>
            <a:lstStyle/>
            <a:p>
              <a:pPr eaLnBrk="0" hangingPunct="0"/>
              <a:endParaRPr lang="zh-CN" altLang="en-US"/>
            </a:p>
          </p:txBody>
        </p:sp>
        <p:sp>
          <p:nvSpPr>
            <p:cNvPr id="19" name="Text Box 19"/>
            <p:cNvSpPr txBox="1">
              <a:spLocks noChangeArrowheads="1"/>
            </p:cNvSpPr>
            <p:nvPr/>
          </p:nvSpPr>
          <p:spPr bwMode="auto">
            <a:xfrm>
              <a:off x="1066" y="3339"/>
              <a:ext cx="817" cy="213"/>
            </a:xfrm>
            <a:prstGeom prst="rect">
              <a:avLst/>
            </a:prstGeom>
            <a:noFill/>
            <a:ln w="12700">
              <a:noFill/>
              <a:miter lim="800000"/>
              <a:headEnd type="none" w="sm" len="sm"/>
              <a:tailEnd type="none" w="sm" len="sm"/>
            </a:ln>
          </p:spPr>
          <p:txBody>
            <a:bodyPr>
              <a:spAutoFit/>
            </a:bodyPr>
            <a:lstStyle/>
            <a:p>
              <a:pPr algn="ctr" eaLnBrk="0" hangingPunct="0">
                <a:spcBef>
                  <a:spcPct val="50000"/>
                </a:spcBef>
              </a:pPr>
              <a:r>
                <a:rPr lang="zh-CN" altLang="en-US" sz="1600" b="1" dirty="0" smtClean="0">
                  <a:latin typeface="仿宋_GB2312" pitchFamily="49" charset="-122"/>
                  <a:ea typeface="仿宋_GB2312" pitchFamily="49" charset="-122"/>
                </a:rPr>
                <a:t>测试数据</a:t>
              </a:r>
              <a:endParaRPr lang="en-US" altLang="zh-CN" sz="1600" b="1" dirty="0">
                <a:latin typeface="Times New Roman" pitchFamily="18" charset="0"/>
                <a:ea typeface="宋体" charset="-122"/>
              </a:endParaRPr>
            </a:p>
          </p:txBody>
        </p:sp>
        <p:sp>
          <p:nvSpPr>
            <p:cNvPr id="20" name="AutoShape 20"/>
            <p:cNvSpPr>
              <a:spLocks noChangeArrowheads="1"/>
            </p:cNvSpPr>
            <p:nvPr/>
          </p:nvSpPr>
          <p:spPr bwMode="auto">
            <a:xfrm>
              <a:off x="884" y="3612"/>
              <a:ext cx="409" cy="273"/>
            </a:xfrm>
            <a:prstGeom prst="can">
              <a:avLst>
                <a:gd name="adj" fmla="val 25000"/>
              </a:avLst>
            </a:prstGeom>
            <a:solidFill>
              <a:schemeClr val="accent1"/>
            </a:solidFill>
            <a:ln w="12700">
              <a:solidFill>
                <a:schemeClr val="tx1"/>
              </a:solidFill>
              <a:round/>
              <a:headEnd type="none" w="sm" len="sm"/>
              <a:tailEnd type="none" w="sm" len="sm"/>
            </a:ln>
          </p:spPr>
          <p:txBody>
            <a:bodyPr wrap="none" anchor="ctr"/>
            <a:lstStyle/>
            <a:p>
              <a:pPr eaLnBrk="0" hangingPunct="0"/>
              <a:endParaRPr lang="zh-CN" altLang="en-US"/>
            </a:p>
          </p:txBody>
        </p:sp>
      </p:grpSp>
      <p:sp>
        <p:nvSpPr>
          <p:cNvPr id="21" name="AutoShape 21"/>
          <p:cNvSpPr>
            <a:spLocks noChangeArrowheads="1"/>
          </p:cNvSpPr>
          <p:nvPr/>
        </p:nvSpPr>
        <p:spPr bwMode="auto">
          <a:xfrm>
            <a:off x="2733646" y="3071810"/>
            <a:ext cx="792163" cy="142875"/>
          </a:xfrm>
          <a:prstGeom prst="rightArrow">
            <a:avLst>
              <a:gd name="adj1" fmla="val 50000"/>
              <a:gd name="adj2" fmla="val 138611"/>
            </a:avLst>
          </a:prstGeom>
          <a:solidFill>
            <a:srgbClr val="FF99CC"/>
          </a:solidFill>
          <a:ln w="12700">
            <a:solidFill>
              <a:schemeClr val="tx1"/>
            </a:solidFill>
            <a:miter lim="800000"/>
            <a:headEnd type="none" w="sm" len="sm"/>
            <a:tailEnd type="none" w="sm" len="sm"/>
          </a:ln>
        </p:spPr>
        <p:txBody>
          <a:bodyPr wrap="none" anchor="ctr"/>
          <a:lstStyle/>
          <a:p>
            <a:pPr eaLnBrk="0" hangingPunct="0"/>
            <a:endParaRPr lang="zh-CN" altLang="en-US"/>
          </a:p>
        </p:txBody>
      </p:sp>
      <p:sp>
        <p:nvSpPr>
          <p:cNvPr id="22" name="AutoShape 22"/>
          <p:cNvSpPr>
            <a:spLocks noChangeArrowheads="1"/>
          </p:cNvSpPr>
          <p:nvPr/>
        </p:nvSpPr>
        <p:spPr bwMode="auto">
          <a:xfrm rot="20598573">
            <a:off x="5279576" y="2937301"/>
            <a:ext cx="1069284" cy="109475"/>
          </a:xfrm>
          <a:prstGeom prst="rightArrow">
            <a:avLst>
              <a:gd name="adj1" fmla="val 50000"/>
              <a:gd name="adj2" fmla="val 137087"/>
            </a:avLst>
          </a:prstGeom>
          <a:solidFill>
            <a:srgbClr val="00FF00"/>
          </a:solidFill>
          <a:ln w="12700">
            <a:solidFill>
              <a:schemeClr val="tx1"/>
            </a:solidFill>
            <a:miter lim="800000"/>
            <a:headEnd type="none" w="sm" len="sm"/>
            <a:tailEnd type="none" w="sm" len="sm"/>
          </a:ln>
        </p:spPr>
        <p:txBody>
          <a:bodyPr wrap="none" anchor="ctr"/>
          <a:lstStyle/>
          <a:p>
            <a:pPr eaLnBrk="0" hangingPunct="0"/>
            <a:endParaRPr lang="zh-CN" altLang="en-US"/>
          </a:p>
        </p:txBody>
      </p:sp>
      <p:grpSp>
        <p:nvGrpSpPr>
          <p:cNvPr id="23" name="Group 30"/>
          <p:cNvGrpSpPr>
            <a:grpSpLocks/>
          </p:cNvGrpSpPr>
          <p:nvPr/>
        </p:nvGrpSpPr>
        <p:grpSpPr bwMode="auto">
          <a:xfrm>
            <a:off x="6500826" y="1928802"/>
            <a:ext cx="2376487" cy="1366838"/>
            <a:chOff x="3923" y="2478"/>
            <a:chExt cx="1497" cy="725"/>
          </a:xfrm>
        </p:grpSpPr>
        <p:sp>
          <p:nvSpPr>
            <p:cNvPr id="24" name="AutoShape 28"/>
            <p:cNvSpPr>
              <a:spLocks noChangeArrowheads="1"/>
            </p:cNvSpPr>
            <p:nvPr/>
          </p:nvSpPr>
          <p:spPr bwMode="auto">
            <a:xfrm>
              <a:off x="3923" y="2478"/>
              <a:ext cx="1497" cy="725"/>
            </a:xfrm>
            <a:prstGeom prst="irregularSeal1">
              <a:avLst/>
            </a:prstGeom>
            <a:solidFill>
              <a:srgbClr val="FFFF99"/>
            </a:solidFill>
            <a:ln w="12700">
              <a:solidFill>
                <a:schemeClr val="tx1"/>
              </a:solidFill>
              <a:miter lim="800000"/>
              <a:headEnd type="none" w="sm" len="sm"/>
              <a:tailEnd type="none" w="sm" len="sm"/>
            </a:ln>
          </p:spPr>
          <p:txBody>
            <a:bodyPr wrap="none" anchor="ctr"/>
            <a:lstStyle/>
            <a:p>
              <a:pPr eaLnBrk="0" hangingPunct="0"/>
              <a:endParaRPr lang="zh-CN" altLang="en-US"/>
            </a:p>
          </p:txBody>
        </p:sp>
        <p:sp>
          <p:nvSpPr>
            <p:cNvPr id="25" name="Text Box 29"/>
            <p:cNvSpPr txBox="1">
              <a:spLocks noChangeArrowheads="1"/>
            </p:cNvSpPr>
            <p:nvPr/>
          </p:nvSpPr>
          <p:spPr bwMode="auto">
            <a:xfrm>
              <a:off x="4344" y="2715"/>
              <a:ext cx="771" cy="180"/>
            </a:xfrm>
            <a:prstGeom prst="rect">
              <a:avLst/>
            </a:prstGeom>
            <a:solidFill>
              <a:srgbClr val="FFFF99"/>
            </a:solidFill>
            <a:ln w="12700">
              <a:noFill/>
              <a:miter lim="800000"/>
              <a:headEnd type="none" w="sm" len="sm"/>
              <a:tailEnd type="none" w="sm" len="sm"/>
            </a:ln>
          </p:spPr>
          <p:txBody>
            <a:bodyPr>
              <a:spAutoFit/>
            </a:bodyPr>
            <a:lstStyle/>
            <a:p>
              <a:pPr eaLnBrk="0" hangingPunct="0">
                <a:spcBef>
                  <a:spcPct val="50000"/>
                </a:spcBef>
              </a:pPr>
              <a:r>
                <a:rPr lang="zh-CN" altLang="en-US" sz="1600" b="1" dirty="0" smtClean="0">
                  <a:latin typeface="仿宋_GB2312" pitchFamily="49" charset="-122"/>
                  <a:ea typeface="仿宋_GB2312" pitchFamily="49" charset="-122"/>
                </a:rPr>
                <a:t>预测输出</a:t>
              </a:r>
              <a:endParaRPr lang="en-US" altLang="zh-CN" sz="1600" b="1" dirty="0" smtClean="0">
                <a:latin typeface="仿宋_GB2312" pitchFamily="49" charset="-122"/>
                <a:ea typeface="仿宋_GB2312" pitchFamily="49" charset="-122"/>
              </a:endParaRPr>
            </a:p>
          </p:txBody>
        </p:sp>
      </p:grpSp>
      <p:pic>
        <p:nvPicPr>
          <p:cNvPr id="30" name="Picture 24" descr="MCj00901020000[1]"/>
          <p:cNvPicPr>
            <a:picLocks noChangeAspect="1" noChangeArrowheads="1"/>
          </p:cNvPicPr>
          <p:nvPr/>
        </p:nvPicPr>
        <p:blipFill>
          <a:blip r:embed="rId3"/>
          <a:srcRect/>
          <a:stretch>
            <a:fillRect/>
          </a:stretch>
        </p:blipFill>
        <p:spPr bwMode="auto">
          <a:xfrm>
            <a:off x="6500826" y="4429132"/>
            <a:ext cx="1857388" cy="1387309"/>
          </a:xfrm>
          <a:prstGeom prst="rect">
            <a:avLst/>
          </a:prstGeom>
          <a:noFill/>
        </p:spPr>
      </p:pic>
      <p:grpSp>
        <p:nvGrpSpPr>
          <p:cNvPr id="36" name="组合 35"/>
          <p:cNvGrpSpPr/>
          <p:nvPr/>
        </p:nvGrpSpPr>
        <p:grpSpPr>
          <a:xfrm>
            <a:off x="714348" y="5000636"/>
            <a:ext cx="3813026" cy="1298026"/>
            <a:chOff x="1000100" y="5072074"/>
            <a:chExt cx="3813026" cy="1298026"/>
          </a:xfrm>
        </p:grpSpPr>
        <p:sp>
          <p:nvSpPr>
            <p:cNvPr id="31" name="矩形 30"/>
            <p:cNvSpPr/>
            <p:nvPr/>
          </p:nvSpPr>
          <p:spPr>
            <a:xfrm>
              <a:off x="1000100" y="5572140"/>
              <a:ext cx="700833" cy="400110"/>
            </a:xfrm>
            <a:prstGeom prst="rect">
              <a:avLst/>
            </a:prstGeom>
          </p:spPr>
          <p:txBody>
            <a:bodyPr wrap="none">
              <a:spAutoFit/>
            </a:bodyPr>
            <a:lstStyle/>
            <a:p>
              <a:r>
                <a:rPr lang="zh-CN" altLang="en-US" sz="2000" b="1" dirty="0" smtClean="0">
                  <a:solidFill>
                    <a:schemeClr val="accent6"/>
                  </a:solidFill>
                  <a:latin typeface="楷体_GB2312" pitchFamily="49" charset="-122"/>
                  <a:ea typeface="楷体_GB2312" pitchFamily="49" charset="-122"/>
                </a:rPr>
                <a:t>标记</a:t>
              </a:r>
              <a:endParaRPr lang="zh-CN" altLang="en-US" sz="2000" b="1" dirty="0">
                <a:solidFill>
                  <a:schemeClr val="accent6"/>
                </a:solidFill>
                <a:latin typeface="楷体_GB2312" pitchFamily="49" charset="-122"/>
                <a:ea typeface="楷体_GB2312" pitchFamily="49" charset="-122"/>
              </a:endParaRPr>
            </a:p>
          </p:txBody>
        </p:sp>
        <p:sp>
          <p:nvSpPr>
            <p:cNvPr id="32" name="左大括号 31"/>
            <p:cNvSpPr/>
            <p:nvPr/>
          </p:nvSpPr>
          <p:spPr bwMode="auto">
            <a:xfrm>
              <a:off x="1785918" y="5286388"/>
              <a:ext cx="214314" cy="1000132"/>
            </a:xfrm>
            <a:prstGeom prst="leftBrace">
              <a:avLst/>
            </a:prstGeom>
            <a:noFill/>
            <a:ln w="12700" cap="flat" cmpd="sng" algn="ctr">
              <a:solidFill>
                <a:schemeClr val="accent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accent6"/>
                </a:solidFill>
                <a:effectLst/>
                <a:latin typeface="Times New Roman" pitchFamily="18" charset="0"/>
                <a:ea typeface="宋体" pitchFamily="2" charset="-122"/>
              </a:endParaRPr>
            </a:p>
          </p:txBody>
        </p:sp>
        <p:sp>
          <p:nvSpPr>
            <p:cNvPr id="33" name="矩形 32"/>
            <p:cNvSpPr/>
            <p:nvPr/>
          </p:nvSpPr>
          <p:spPr>
            <a:xfrm>
              <a:off x="2071670" y="5072074"/>
              <a:ext cx="2044149" cy="369332"/>
            </a:xfrm>
            <a:prstGeom prst="rect">
              <a:avLst/>
            </a:prstGeom>
          </p:spPr>
          <p:txBody>
            <a:bodyPr wrap="none">
              <a:spAutoFit/>
            </a:bodyPr>
            <a:lstStyle/>
            <a:p>
              <a:r>
                <a:rPr lang="zh-CN" altLang="en-US" sz="1800" b="1" dirty="0" smtClean="0">
                  <a:solidFill>
                    <a:schemeClr val="accent6"/>
                  </a:solidFill>
                  <a:latin typeface="楷体_GB2312" pitchFamily="49" charset="-122"/>
                  <a:ea typeface="楷体_GB2312" pitchFamily="49" charset="-122"/>
                </a:rPr>
                <a:t>分类任务：离散值</a:t>
              </a:r>
              <a:endParaRPr lang="zh-CN" altLang="en-US" sz="1800" b="1" dirty="0">
                <a:solidFill>
                  <a:schemeClr val="accent6"/>
                </a:solidFill>
                <a:latin typeface="楷体_GB2312" pitchFamily="49" charset="-122"/>
                <a:ea typeface="楷体_GB2312" pitchFamily="49" charset="-122"/>
              </a:endParaRPr>
            </a:p>
          </p:txBody>
        </p:sp>
        <p:sp>
          <p:nvSpPr>
            <p:cNvPr id="34" name="矩形 33"/>
            <p:cNvSpPr/>
            <p:nvPr/>
          </p:nvSpPr>
          <p:spPr>
            <a:xfrm>
              <a:off x="2071670" y="5500702"/>
              <a:ext cx="2741456" cy="369332"/>
            </a:xfrm>
            <a:prstGeom prst="rect">
              <a:avLst/>
            </a:prstGeom>
          </p:spPr>
          <p:txBody>
            <a:bodyPr wrap="none">
              <a:spAutoFit/>
            </a:bodyPr>
            <a:lstStyle/>
            <a:p>
              <a:r>
                <a:rPr lang="zh-CN" altLang="en-US" sz="1800" b="1" dirty="0" smtClean="0">
                  <a:solidFill>
                    <a:schemeClr val="accent6"/>
                  </a:solidFill>
                  <a:latin typeface="楷体_GB2312" pitchFamily="49" charset="-122"/>
                  <a:ea typeface="楷体_GB2312" pitchFamily="49" charset="-122"/>
                </a:rPr>
                <a:t>排序任务：表征相互顺序</a:t>
              </a:r>
              <a:endParaRPr lang="zh-CN" altLang="en-US" sz="1800" b="1" dirty="0">
                <a:solidFill>
                  <a:schemeClr val="accent6"/>
                </a:solidFill>
                <a:latin typeface="楷体_GB2312" pitchFamily="49" charset="-122"/>
                <a:ea typeface="楷体_GB2312" pitchFamily="49" charset="-122"/>
              </a:endParaRPr>
            </a:p>
          </p:txBody>
        </p:sp>
        <p:sp>
          <p:nvSpPr>
            <p:cNvPr id="35" name="矩形 34"/>
            <p:cNvSpPr/>
            <p:nvPr/>
          </p:nvSpPr>
          <p:spPr>
            <a:xfrm>
              <a:off x="2071670" y="6000768"/>
              <a:ext cx="2044149" cy="369332"/>
            </a:xfrm>
            <a:prstGeom prst="rect">
              <a:avLst/>
            </a:prstGeom>
          </p:spPr>
          <p:txBody>
            <a:bodyPr wrap="none">
              <a:spAutoFit/>
            </a:bodyPr>
            <a:lstStyle/>
            <a:p>
              <a:r>
                <a:rPr lang="zh-CN" altLang="en-US" sz="1800" b="1" dirty="0" smtClean="0">
                  <a:solidFill>
                    <a:schemeClr val="accent6"/>
                  </a:solidFill>
                  <a:latin typeface="楷体_GB2312" pitchFamily="49" charset="-122"/>
                  <a:ea typeface="楷体_GB2312" pitchFamily="49" charset="-122"/>
                </a:rPr>
                <a:t>回归任务：实数值</a:t>
              </a:r>
              <a:endParaRPr lang="zh-CN" altLang="en-US" sz="1800" b="1" dirty="0">
                <a:solidFill>
                  <a:schemeClr val="accent6"/>
                </a:solidFill>
                <a:latin typeface="楷体_GB2312" pitchFamily="49" charset="-122"/>
                <a:ea typeface="楷体_GB2312" pitchFamily="49" charset="-122"/>
              </a:endParaRPr>
            </a:p>
          </p:txBody>
        </p:sp>
      </p:grpSp>
    </p:spTree>
    <p:extLst>
      <p:ext uri="{BB962C8B-B14F-4D97-AF65-F5344CB8AC3E}">
        <p14:creationId xmlns:p14="http://schemas.microsoft.com/office/powerpoint/2010/main" val="353935225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22" presetClass="entr" presetSubtype="8" fill="hold" grpId="0" nodeType="after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2" presetClass="entr" presetSubtype="8" fill="hold" grpId="1"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p:stCondLst>
                              <p:cond delay="1000"/>
                            </p:stCondLst>
                            <p:childTnLst>
                              <p:par>
                                <p:cTn id="16" presetID="6" presetClass="emph" presetSubtype="0" fill="remove" nodeType="afterEffect">
                                  <p:stCondLst>
                                    <p:cond delay="0"/>
                                  </p:stCondLst>
                                  <p:childTnLst>
                                    <p:animScale>
                                      <p:cBhvr>
                                        <p:cTn id="17" dur="1000" fill="hold"/>
                                        <p:tgtEl>
                                          <p:spTgt spid="9"/>
                                        </p:tgtEl>
                                      </p:cBhvr>
                                      <p:by x="150000" y="150000"/>
                                    </p:animScale>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500"/>
                            </p:stCondLst>
                            <p:childTnLst>
                              <p:par>
                                <p:cTn id="23" presetID="1"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par>
                          <p:cTn id="25" fill="hold">
                            <p:stCondLst>
                              <p:cond delay="2500"/>
                            </p:stCondLst>
                            <p:childTnLst>
                              <p:par>
                                <p:cTn id="26" presetID="1" presetClass="entr" presetSubtype="0" fill="hold" nodeType="afterEffect">
                                  <p:stCondLst>
                                    <p:cond delay="500"/>
                                  </p:stCondLst>
                                  <p:childTnLst>
                                    <p:set>
                                      <p:cBhvr>
                                        <p:cTn id="27" dur="1" fill="hold">
                                          <p:stCondLst>
                                            <p:cond delay="0"/>
                                          </p:stCondLst>
                                        </p:cTn>
                                        <p:tgtEl>
                                          <p:spTgt spid="16"/>
                                        </p:tgtEl>
                                        <p:attrNameLst>
                                          <p:attrName>style.visibility</p:attrName>
                                        </p:attrNameLst>
                                      </p:cBhvr>
                                      <p:to>
                                        <p:strVal val="visible"/>
                                      </p:to>
                                    </p:se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500"/>
                                        <p:tgtEl>
                                          <p:spTgt spid="21"/>
                                        </p:tgtEl>
                                      </p:cBhvr>
                                    </p:animEffect>
                                  </p:childTnLst>
                                </p:cTn>
                              </p:par>
                            </p:childTnLst>
                          </p:cTn>
                        </p:par>
                        <p:par>
                          <p:cTn id="32" fill="hold">
                            <p:stCondLst>
                              <p:cond delay="3500"/>
                            </p:stCondLst>
                            <p:childTnLst>
                              <p:par>
                                <p:cTn id="33" presetID="22" presetClass="entr" presetSubtype="8" fill="hold" grpId="1"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26" presetClass="emph" presetSubtype="0" fill="hold" nodeType="afterEffect">
                                  <p:stCondLst>
                                    <p:cond delay="0"/>
                                  </p:stCondLst>
                                  <p:childTnLst>
                                    <p:animEffect transition="out" filter="fade">
                                      <p:cBhvr>
                                        <p:cTn id="38" dur="500" tmFilter="0, 0; .2, .5; .8, .5; 1, 0"/>
                                        <p:tgtEl>
                                          <p:spTgt spid="13"/>
                                        </p:tgtEl>
                                      </p:cBhvr>
                                    </p:animEffect>
                                    <p:animScale>
                                      <p:cBhvr>
                                        <p:cTn id="39" dur="250" autoRev="1" fill="hold"/>
                                        <p:tgtEl>
                                          <p:spTgt spid="13"/>
                                        </p:tgtEl>
                                      </p:cBhvr>
                                      <p:by x="105000" y="105000"/>
                                    </p:animScale>
                                  </p:childTnLst>
                                </p:cTn>
                              </p:par>
                            </p:childTnLst>
                          </p:cTn>
                        </p:par>
                        <p:par>
                          <p:cTn id="40" fill="hold">
                            <p:stCondLst>
                              <p:cond delay="4500"/>
                            </p:stCondLst>
                            <p:childTnLst>
                              <p:par>
                                <p:cTn id="41" presetID="26" presetClass="emph" presetSubtype="0" fill="hold" nodeType="afterEffect">
                                  <p:stCondLst>
                                    <p:cond delay="0"/>
                                  </p:stCondLst>
                                  <p:childTnLst>
                                    <p:animEffect transition="out" filter="fade">
                                      <p:cBhvr>
                                        <p:cTn id="42" dur="500" tmFilter="0, 0; .2, .5; .8, .5; 1, 0"/>
                                        <p:tgtEl>
                                          <p:spTgt spid="13"/>
                                        </p:tgtEl>
                                      </p:cBhvr>
                                    </p:animEffect>
                                    <p:animScale>
                                      <p:cBhvr>
                                        <p:cTn id="43" dur="250" autoRev="1" fill="hold"/>
                                        <p:tgtEl>
                                          <p:spTgt spid="13"/>
                                        </p:tgtEl>
                                      </p:cBhvr>
                                      <p:by x="105000" y="105000"/>
                                    </p:animScale>
                                  </p:childTnLst>
                                </p:cTn>
                              </p:par>
                            </p:childTnLst>
                          </p:cTn>
                        </p:par>
                        <p:par>
                          <p:cTn id="44" fill="hold">
                            <p:stCondLst>
                              <p:cond delay="5000"/>
                            </p:stCondLst>
                            <p:childTnLst>
                              <p:par>
                                <p:cTn id="45" presetID="26" presetClass="emph" presetSubtype="0" fill="hold" nodeType="afterEffect">
                                  <p:stCondLst>
                                    <p:cond delay="0"/>
                                  </p:stCondLst>
                                  <p:childTnLst>
                                    <p:animEffect transition="out" filter="fade">
                                      <p:cBhvr>
                                        <p:cTn id="46" dur="500" tmFilter="0, 0; .2, .5; .8, .5; 1, 0"/>
                                        <p:tgtEl>
                                          <p:spTgt spid="13"/>
                                        </p:tgtEl>
                                      </p:cBhvr>
                                    </p:animEffect>
                                    <p:animScale>
                                      <p:cBhvr>
                                        <p:cTn id="47" dur="250" autoRev="1" fill="hold"/>
                                        <p:tgtEl>
                                          <p:spTgt spid="13"/>
                                        </p:tgtEl>
                                      </p:cBhvr>
                                      <p:by x="105000" y="105000"/>
                                    </p:animScale>
                                  </p:childTnLst>
                                </p:cTn>
                              </p:par>
                            </p:childTnLst>
                          </p:cTn>
                        </p:par>
                        <p:par>
                          <p:cTn id="48" fill="hold">
                            <p:stCondLst>
                              <p:cond delay="5500"/>
                            </p:stCondLst>
                            <p:childTnLst>
                              <p:par>
                                <p:cTn id="49" presetID="1"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childTnLst>
                                </p:cTn>
                              </p:par>
                              <p:par>
                                <p:cTn id="51" presetID="10" presetClass="entr" presetSubtype="0" fill="hold" nodeType="with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1000"/>
                                        <p:tgtEl>
                                          <p:spTgt spid="23"/>
                                        </p:tgtEl>
                                      </p:cBhvr>
                                    </p:animEffect>
                                  </p:childTnLst>
                                </p:cTn>
                              </p:par>
                            </p:childTnLst>
                          </p:cTn>
                        </p:par>
                        <p:par>
                          <p:cTn id="54" fill="hold">
                            <p:stCondLst>
                              <p:cond delay="6500"/>
                            </p:stCondLst>
                            <p:childTnLst>
                              <p:par>
                                <p:cTn id="55" presetID="1" presetClass="entr" presetSubtype="0" fill="hold" grpId="0" nodeType="afterEffect">
                                  <p:stCondLst>
                                    <p:cond delay="0"/>
                                  </p:stCondLst>
                                  <p:childTnLst>
                                    <p:set>
                                      <p:cBhvr>
                                        <p:cTn id="56" dur="1" fill="hold">
                                          <p:stCondLst>
                                            <p:cond delay="0"/>
                                          </p:stCondLst>
                                        </p:cTn>
                                        <p:tgtEl>
                                          <p:spTgt spid="3">
                                            <p:txEl>
                                              <p:pRg st="0" end="0"/>
                                            </p:tx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
                                            <p:txEl>
                                              <p:pRg st="1" end="1"/>
                                            </p:txEl>
                                          </p:spTgt>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animBg="1"/>
      <p:bldP spid="8" grpId="1" animBg="1"/>
      <p:bldP spid="12" grpId="0" animBg="1"/>
      <p:bldP spid="21" grpId="0" animBg="1"/>
      <p:bldP spid="21" grpId="1" animBg="1"/>
      <p:bldP spid="22" grpId="0" animBg="1"/>
    </p:bld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30000"/>
          </a:spcBef>
          <a:spcAft>
            <a:spcPct val="0"/>
          </a:spcAft>
          <a:buClrTx/>
          <a:buSzTx/>
          <a:buFontTx/>
          <a:buNone/>
          <a:tabLst/>
          <a:defRPr kumimoji="1" lang="zh-CN" altLang="en-US" sz="1800" b="0" i="0" u="none" strike="noStrike" cap="none" normalizeH="0" baseline="0" smtClean="0">
            <a:ln>
              <a:noFill/>
            </a:ln>
            <a:solidFill>
              <a:schemeClr val="tx1"/>
            </a:solidFill>
            <a:effectLst/>
            <a:latin typeface="Arial" charset="0"/>
            <a:ea typeface="PMingLiU" pitchFamily="18" charset="-12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30000"/>
          </a:spcBef>
          <a:spcAft>
            <a:spcPct val="0"/>
          </a:spcAft>
          <a:buClrTx/>
          <a:buSzTx/>
          <a:buFontTx/>
          <a:buNone/>
          <a:tabLst/>
          <a:defRPr kumimoji="1" lang="zh-CN" altLang="en-US" sz="1800" b="0" i="0" u="none" strike="noStrike" cap="none" normalizeH="0" baseline="0" smtClean="0">
            <a:ln>
              <a:noFill/>
            </a:ln>
            <a:solidFill>
              <a:schemeClr val="tx1"/>
            </a:solidFill>
            <a:effectLst/>
            <a:latin typeface="Arial" charset="0"/>
            <a:ea typeface="PMingLiU" pitchFamily="18" charset="-120"/>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10545</TotalTime>
  <Words>2883</Words>
  <Application>Microsoft Macintosh PowerPoint</Application>
  <PresentationFormat>全屏显示(4:3)</PresentationFormat>
  <Paragraphs>520</Paragraphs>
  <Slides>55</Slides>
  <Notes>31</Notes>
  <HiddenSlides>0</HiddenSlides>
  <MMClips>0</MMClips>
  <ScaleCrop>false</ScaleCrop>
  <HeadingPairs>
    <vt:vector size="6" baseType="variant">
      <vt:variant>
        <vt:lpstr>主题</vt:lpstr>
      </vt:variant>
      <vt:variant>
        <vt:i4>2</vt:i4>
      </vt:variant>
      <vt:variant>
        <vt:lpstr>嵌入的 OLE 服务器</vt:lpstr>
      </vt:variant>
      <vt:variant>
        <vt:i4>3</vt:i4>
      </vt:variant>
      <vt:variant>
        <vt:lpstr>幻灯片标题</vt:lpstr>
      </vt:variant>
      <vt:variant>
        <vt:i4>55</vt:i4>
      </vt:variant>
    </vt:vector>
  </HeadingPairs>
  <TitlesOfParts>
    <vt:vector size="60" baseType="lpstr">
      <vt:lpstr>默认设计模板</vt:lpstr>
      <vt:lpstr>1_Office 主题​​</vt:lpstr>
      <vt:lpstr>公式</vt:lpstr>
      <vt:lpstr>Formula</vt:lpstr>
      <vt:lpstr>Microsoft 公式</vt:lpstr>
      <vt:lpstr>人工智能</vt:lpstr>
      <vt:lpstr>本章内容</vt:lpstr>
      <vt:lpstr>本章内容</vt:lpstr>
      <vt:lpstr>PowerPoint 演示文稿</vt:lpstr>
      <vt:lpstr>PowerPoint 演示文稿</vt:lpstr>
      <vt:lpstr>机器学习的分类</vt:lpstr>
      <vt:lpstr>机器学习的分类</vt:lpstr>
      <vt:lpstr>PowerPoint 演示文稿</vt:lpstr>
      <vt:lpstr>监督学习</vt:lpstr>
      <vt:lpstr>如何评价预测模型的性能?</vt:lpstr>
      <vt:lpstr>How to measure?</vt:lpstr>
      <vt:lpstr>How good can a predictive model be?</vt:lpstr>
      <vt:lpstr>How good can a predictive model be?</vt:lpstr>
      <vt:lpstr>本章内容</vt:lpstr>
      <vt:lpstr>PowerPoint 演示文稿</vt:lpstr>
      <vt:lpstr>PowerPoint 演示文稿</vt:lpstr>
      <vt:lpstr>决策树学习</vt:lpstr>
      <vt:lpstr>PowerPoint 演示文稿</vt:lpstr>
      <vt:lpstr>决策树学习的通用步骤</vt:lpstr>
      <vt:lpstr>如何划分</vt:lpstr>
      <vt:lpstr>如何计算</vt:lpstr>
      <vt:lpstr>PowerPoint 演示文稿</vt:lpstr>
      <vt:lpstr>PowerPoint 演示文稿</vt:lpstr>
      <vt:lpstr>PowerPoint 演示文稿</vt:lpstr>
      <vt:lpstr>PowerPoint 演示文稿</vt:lpstr>
      <vt:lpstr>PowerPoint 演示文稿</vt:lpstr>
      <vt:lpstr>PowerPoint 演示文稿</vt:lpstr>
      <vt:lpstr>神经学习-感知机</vt:lpstr>
      <vt:lpstr>参数优化</vt:lpstr>
      <vt:lpstr>光滑函数的贪心优化框架</vt:lpstr>
      <vt:lpstr>梯度下降</vt:lpstr>
      <vt:lpstr>梯度下降变体</vt:lpstr>
      <vt:lpstr>随机梯度下降（Stochastic Gradient Decent）</vt:lpstr>
      <vt:lpstr>练习</vt:lpstr>
      <vt:lpstr>神经学习-前馈神经网络</vt:lpstr>
      <vt:lpstr>PowerPoint 演示文稿</vt:lpstr>
      <vt:lpstr>PowerPoint 演示文稿</vt:lpstr>
      <vt:lpstr>PowerPoint 演示文稿</vt:lpstr>
      <vt:lpstr>神经学习--BP算法推导</vt:lpstr>
      <vt:lpstr>例子</vt:lpstr>
      <vt:lpstr>PowerPoint 演示文稿</vt:lpstr>
      <vt:lpstr>PowerPoint 演示文稿</vt:lpstr>
      <vt:lpstr>PowerPoint 演示文稿</vt:lpstr>
      <vt:lpstr>神经学习-过配</vt:lpstr>
      <vt:lpstr>模型过于复杂会导致过配</vt:lpstr>
      <vt:lpstr>PowerPoint 演示文稿</vt:lpstr>
      <vt:lpstr>支持向量机</vt:lpstr>
      <vt:lpstr>支持向量机</vt:lpstr>
      <vt:lpstr>损失函数</vt:lpstr>
      <vt:lpstr>支持向量机</vt:lpstr>
      <vt:lpstr>支持向量机</vt:lpstr>
      <vt:lpstr>Naïve Bayes classifier</vt:lpstr>
      <vt:lpstr>Naïve Bayes classifier</vt:lpstr>
      <vt:lpstr>更贴近实际应用的机器学习方法</vt:lpstr>
      <vt:lpstr>PowerPoint 演示文稿</vt:lpstr>
    </vt:vector>
  </TitlesOfParts>
  <Company>cnu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qiaoqiao</dc:creator>
  <cp:lastModifiedBy>Ming Li</cp:lastModifiedBy>
  <cp:revision>364</cp:revision>
  <dcterms:created xsi:type="dcterms:W3CDTF">2004-06-26T11:25:06Z</dcterms:created>
  <dcterms:modified xsi:type="dcterms:W3CDTF">2014-06-20T15:32:28Z</dcterms:modified>
</cp:coreProperties>
</file>