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embeddings/oleObject1.bin" ContentType="application/vnd.openxmlformats-officedocument.oleObject"/>
  <Override PartName="/ppt/notesSlides/notesSlide17.xml" ContentType="application/vnd.openxmlformats-officedocument.presentationml.notesSlide+xml"/>
  <Override PartName="/ppt/embeddings/oleObject2.bin" ContentType="application/vnd.openxmlformats-officedocument.oleObject"/>
  <Override PartName="/ppt/notesSlides/notesSlide18.xml" ContentType="application/vnd.openxmlformats-officedocument.presentationml.notesSlide+xml"/>
  <Override PartName="/ppt/notesSlides/notesSlide19.xml" ContentType="application/vnd.openxmlformats-officedocument.presentationml.notesSlide+xml"/>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notesSlides/notesSlide20.xml" ContentType="application/vnd.openxmlformats-officedocument.presentationml.notesSlide+xml"/>
  <Override PartName="/ppt/notesSlides/notesSlide21.xml" ContentType="application/vnd.openxmlformats-officedocument.presentationml.notesSlide+xml"/>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notesSlides/notesSlide22.xml" ContentType="application/vnd.openxmlformats-officedocument.presentationml.notesSlide+xml"/>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notesSlides/notesSlide23.xml" ContentType="application/vnd.openxmlformats-officedocument.presentationml.notesSlide+xml"/>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notesSlides/notesSlide24.xml" ContentType="application/vnd.openxmlformats-officedocument.presentationml.notesSlide+xml"/>
  <Override PartName="/ppt/embeddings/oleObject21.bin" ContentType="application/vnd.openxmlformats-officedocument.oleObject"/>
  <Override PartName="/ppt/embeddings/oleObject22.bin" ContentType="application/vnd.openxmlformats-officedocument.oleObject"/>
  <Override PartName="/ppt/notesSlides/notesSlide25.xml" ContentType="application/vnd.openxmlformats-officedocument.presentationml.notesSlide+xml"/>
  <Override PartName="/ppt/embeddings/oleObject23.bin" ContentType="application/vnd.openxmlformats-officedocument.oleObject"/>
  <Override PartName="/ppt/notesSlides/notesSlide26.xml" ContentType="application/vnd.openxmlformats-officedocument.presentationml.notesSlide+xml"/>
  <Override PartName="/ppt/embeddings/oleObject24.bin" ContentType="application/vnd.openxmlformats-officedocument.oleObject"/>
  <Override PartName="/ppt/notesSlides/notesSlide27.xml" ContentType="application/vnd.openxmlformats-officedocument.presentationml.notesSlide+xml"/>
  <Override PartName="/ppt/embeddings/oleObject25.bin" ContentType="application/vnd.openxmlformats-officedocument.oleObject"/>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embeddings/oleObject26.bin" ContentType="application/vnd.openxmlformats-officedocument.oleObject"/>
  <Override PartName="/ppt/notesSlides/notesSlide62.xml" ContentType="application/vnd.openxmlformats-officedocument.presentationml.notesSlide+xml"/>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embeddings/oleObject30.bin" ContentType="application/vnd.openxmlformats-officedocument.oleObject"/>
  <Override PartName="/ppt/embeddings/oleObject31.bin" ContentType="application/vnd.openxmlformats-officedocument.oleObject"/>
  <Override PartName="/ppt/notesSlides/notesSlide95.xml" ContentType="application/vnd.openxmlformats-officedocument.presentationml.notesSlide+xml"/>
  <Override PartName="/ppt/embeddings/oleObject32.bin" ContentType="application/vnd.openxmlformats-officedocument.oleObject"/>
  <Override PartName="/ppt/embeddings/oleObject33.bin" ContentType="application/vnd.openxmlformats-officedocument.oleObject"/>
  <Override PartName="/ppt/notesSlides/notesSlide96.xml" ContentType="application/vnd.openxmlformats-officedocument.presentationml.notesSlide+xml"/>
  <Override PartName="/ppt/embeddings/oleObject34.bin" ContentType="application/vnd.openxmlformats-officedocument.oleObject"/>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9" r:id="rId1"/>
  </p:sldMasterIdLst>
  <p:notesMasterIdLst>
    <p:notesMasterId r:id="rId148"/>
  </p:notesMasterIdLst>
  <p:handoutMasterIdLst>
    <p:handoutMasterId r:id="rId149"/>
  </p:handoutMasterIdLst>
  <p:sldIdLst>
    <p:sldId id="605" r:id="rId2"/>
    <p:sldId id="475" r:id="rId3"/>
    <p:sldId id="477" r:id="rId4"/>
    <p:sldId id="553" r:id="rId5"/>
    <p:sldId id="554" r:id="rId6"/>
    <p:sldId id="478" r:id="rId7"/>
    <p:sldId id="555" r:id="rId8"/>
    <p:sldId id="556" r:id="rId9"/>
    <p:sldId id="479" r:id="rId10"/>
    <p:sldId id="480" r:id="rId11"/>
    <p:sldId id="557" r:id="rId12"/>
    <p:sldId id="481" r:id="rId13"/>
    <p:sldId id="558" r:id="rId14"/>
    <p:sldId id="483" r:id="rId15"/>
    <p:sldId id="484" r:id="rId16"/>
    <p:sldId id="485" r:id="rId17"/>
    <p:sldId id="486" r:id="rId18"/>
    <p:sldId id="487" r:id="rId19"/>
    <p:sldId id="488" r:id="rId20"/>
    <p:sldId id="489" r:id="rId21"/>
    <p:sldId id="559" r:id="rId22"/>
    <p:sldId id="490" r:id="rId23"/>
    <p:sldId id="560" r:id="rId24"/>
    <p:sldId id="491" r:id="rId25"/>
    <p:sldId id="492" r:id="rId26"/>
    <p:sldId id="606" r:id="rId27"/>
    <p:sldId id="569" r:id="rId28"/>
    <p:sldId id="493" r:id="rId29"/>
    <p:sldId id="494" r:id="rId30"/>
    <p:sldId id="495" r:id="rId31"/>
    <p:sldId id="496" r:id="rId32"/>
    <p:sldId id="497" r:id="rId33"/>
    <p:sldId id="498" r:id="rId34"/>
    <p:sldId id="607" r:id="rId35"/>
    <p:sldId id="499" r:id="rId36"/>
    <p:sldId id="500" r:id="rId37"/>
    <p:sldId id="501" r:id="rId38"/>
    <p:sldId id="568" r:id="rId39"/>
    <p:sldId id="604" r:id="rId40"/>
    <p:sldId id="584" r:id="rId41"/>
    <p:sldId id="505" r:id="rId42"/>
    <p:sldId id="506" r:id="rId43"/>
    <p:sldId id="586" r:id="rId44"/>
    <p:sldId id="573" r:id="rId45"/>
    <p:sldId id="507" r:id="rId46"/>
    <p:sldId id="585" r:id="rId47"/>
    <p:sldId id="574" r:id="rId48"/>
    <p:sldId id="508" r:id="rId49"/>
    <p:sldId id="509" r:id="rId50"/>
    <p:sldId id="514" r:id="rId51"/>
    <p:sldId id="562" r:id="rId52"/>
    <p:sldId id="510" r:id="rId53"/>
    <p:sldId id="511" r:id="rId54"/>
    <p:sldId id="513" r:id="rId55"/>
    <p:sldId id="561" r:id="rId56"/>
    <p:sldId id="512" r:id="rId57"/>
    <p:sldId id="515" r:id="rId58"/>
    <p:sldId id="575" r:id="rId59"/>
    <p:sldId id="516" r:id="rId60"/>
    <p:sldId id="615" r:id="rId61"/>
    <p:sldId id="576" r:id="rId62"/>
    <p:sldId id="616" r:id="rId63"/>
    <p:sldId id="517" r:id="rId64"/>
    <p:sldId id="577" r:id="rId65"/>
    <p:sldId id="518" r:id="rId66"/>
    <p:sldId id="519" r:id="rId67"/>
    <p:sldId id="520" r:id="rId68"/>
    <p:sldId id="521" r:id="rId69"/>
    <p:sldId id="522" r:id="rId70"/>
    <p:sldId id="581" r:id="rId71"/>
    <p:sldId id="587" r:id="rId72"/>
    <p:sldId id="524" r:id="rId73"/>
    <p:sldId id="525" r:id="rId74"/>
    <p:sldId id="526" r:id="rId75"/>
    <p:sldId id="527" r:id="rId76"/>
    <p:sldId id="528" r:id="rId77"/>
    <p:sldId id="529" r:id="rId78"/>
    <p:sldId id="530" r:id="rId79"/>
    <p:sldId id="531" r:id="rId80"/>
    <p:sldId id="532" r:id="rId81"/>
    <p:sldId id="533" r:id="rId82"/>
    <p:sldId id="534" r:id="rId83"/>
    <p:sldId id="535" r:id="rId84"/>
    <p:sldId id="536" r:id="rId85"/>
    <p:sldId id="537" r:id="rId86"/>
    <p:sldId id="538" r:id="rId87"/>
    <p:sldId id="539" r:id="rId88"/>
    <p:sldId id="617" r:id="rId89"/>
    <p:sldId id="608" r:id="rId90"/>
    <p:sldId id="541" r:id="rId91"/>
    <p:sldId id="542" r:id="rId92"/>
    <p:sldId id="543" r:id="rId93"/>
    <p:sldId id="544" r:id="rId94"/>
    <p:sldId id="545" r:id="rId95"/>
    <p:sldId id="546" r:id="rId96"/>
    <p:sldId id="547" r:id="rId97"/>
    <p:sldId id="548" r:id="rId98"/>
    <p:sldId id="549" r:id="rId99"/>
    <p:sldId id="550" r:id="rId100"/>
    <p:sldId id="609" r:id="rId101"/>
    <p:sldId id="619" r:id="rId102"/>
    <p:sldId id="551" r:id="rId103"/>
    <p:sldId id="610" r:id="rId104"/>
    <p:sldId id="552" r:id="rId105"/>
    <p:sldId id="580" r:id="rId106"/>
    <p:sldId id="295" r:id="rId107"/>
    <p:sldId id="463" r:id="rId108"/>
    <p:sldId id="589" r:id="rId109"/>
    <p:sldId id="296" r:id="rId110"/>
    <p:sldId id="302" r:id="rId111"/>
    <p:sldId id="303" r:id="rId112"/>
    <p:sldId id="329" r:id="rId113"/>
    <p:sldId id="330" r:id="rId114"/>
    <p:sldId id="331" r:id="rId115"/>
    <p:sldId id="332" r:id="rId116"/>
    <p:sldId id="297" r:id="rId117"/>
    <p:sldId id="611" r:id="rId118"/>
    <p:sldId id="336" r:id="rId119"/>
    <p:sldId id="337" r:id="rId120"/>
    <p:sldId id="578" r:id="rId121"/>
    <p:sldId id="362" r:id="rId122"/>
    <p:sldId id="613" r:id="rId123"/>
    <p:sldId id="612" r:id="rId124"/>
    <p:sldId id="339" r:id="rId125"/>
    <p:sldId id="299" r:id="rId126"/>
    <p:sldId id="579" r:id="rId127"/>
    <p:sldId id="594" r:id="rId128"/>
    <p:sldId id="595" r:id="rId129"/>
    <p:sldId id="596" r:id="rId130"/>
    <p:sldId id="597" r:id="rId131"/>
    <p:sldId id="598" r:id="rId132"/>
    <p:sldId id="599" r:id="rId133"/>
    <p:sldId id="600" r:id="rId134"/>
    <p:sldId id="601" r:id="rId135"/>
    <p:sldId id="602" r:id="rId136"/>
    <p:sldId id="603" r:id="rId137"/>
    <p:sldId id="355" r:id="rId138"/>
    <p:sldId id="356" r:id="rId139"/>
    <p:sldId id="588" r:id="rId140"/>
    <p:sldId id="357" r:id="rId141"/>
    <p:sldId id="614" r:id="rId142"/>
    <p:sldId id="358" r:id="rId143"/>
    <p:sldId id="359" r:id="rId144"/>
    <p:sldId id="360" r:id="rId145"/>
    <p:sldId id="456" r:id="rId146"/>
    <p:sldId id="454" r:id="rId14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FFC8"/>
    <a:srgbClr val="0000FF"/>
    <a:srgbClr val="D60093"/>
    <a:srgbClr val="FFCCFF"/>
    <a:srgbClr val="990000"/>
    <a:srgbClr val="FF3399"/>
    <a:srgbClr val="FFFFCC"/>
    <a:srgbClr val="33CC33"/>
    <a:srgbClr val="FF0000"/>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1" autoAdjust="0"/>
    <p:restoredTop sz="87231" autoAdjust="0"/>
  </p:normalViewPr>
  <p:slideViewPr>
    <p:cSldViewPr>
      <p:cViewPr>
        <p:scale>
          <a:sx n="63" d="100"/>
          <a:sy n="63" d="100"/>
        </p:scale>
        <p:origin x="-2944" y="-824"/>
      </p:cViewPr>
      <p:guideLst>
        <p:guide orient="horz" pos="2160"/>
        <p:guide pos="2835"/>
      </p:guideLst>
    </p:cSldViewPr>
  </p:slideViewPr>
  <p:outlineViewPr>
    <p:cViewPr>
      <p:scale>
        <a:sx n="33" d="100"/>
        <a:sy n="33" d="100"/>
      </p:scale>
      <p:origin x="0" y="58728"/>
    </p:cViewPr>
  </p:outlineViewPr>
  <p:notesTextViewPr>
    <p:cViewPr>
      <p:scale>
        <a:sx n="125" d="100"/>
        <a:sy n="125" d="100"/>
      </p:scale>
      <p:origin x="0" y="0"/>
    </p:cViewPr>
  </p:notesTextViewPr>
  <p:sorterViewPr>
    <p:cViewPr>
      <p:scale>
        <a:sx n="66" d="100"/>
        <a:sy n="66" d="100"/>
      </p:scale>
      <p:origin x="0" y="14856"/>
    </p:cViewPr>
  </p:sorterViewPr>
  <p:notesViewPr>
    <p:cSldViewPr>
      <p:cViewPr varScale="1">
        <p:scale>
          <a:sx n="68" d="100"/>
          <a:sy n="68" d="100"/>
        </p:scale>
        <p:origin x="-2856" y="-90"/>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150" Type="http://schemas.openxmlformats.org/officeDocument/2006/relationships/printerSettings" Target="printerSettings/printerSettings1.bin"/><Relationship Id="rId151" Type="http://schemas.openxmlformats.org/officeDocument/2006/relationships/presProps" Target="presProps.xml"/><Relationship Id="rId152" Type="http://schemas.openxmlformats.org/officeDocument/2006/relationships/viewProps" Target="viewProps.xml"/><Relationship Id="rId153" Type="http://schemas.openxmlformats.org/officeDocument/2006/relationships/theme" Target="theme/theme1.xml"/><Relationship Id="rId154"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40" Type="http://schemas.openxmlformats.org/officeDocument/2006/relationships/slide" Target="slides/slide139.xml"/><Relationship Id="rId141" Type="http://schemas.openxmlformats.org/officeDocument/2006/relationships/slide" Target="slides/slide140.xml"/><Relationship Id="rId142" Type="http://schemas.openxmlformats.org/officeDocument/2006/relationships/slide" Target="slides/slide141.xml"/><Relationship Id="rId143" Type="http://schemas.openxmlformats.org/officeDocument/2006/relationships/slide" Target="slides/slide142.xml"/><Relationship Id="rId144" Type="http://schemas.openxmlformats.org/officeDocument/2006/relationships/slide" Target="slides/slide143.xml"/><Relationship Id="rId145" Type="http://schemas.openxmlformats.org/officeDocument/2006/relationships/slide" Target="slides/slide144.xml"/><Relationship Id="rId146" Type="http://schemas.openxmlformats.org/officeDocument/2006/relationships/slide" Target="slides/slide145.xml"/><Relationship Id="rId147" Type="http://schemas.openxmlformats.org/officeDocument/2006/relationships/slide" Target="slides/slide146.xml"/><Relationship Id="rId148" Type="http://schemas.openxmlformats.org/officeDocument/2006/relationships/notesMaster" Target="notesMasters/notesMaster1.xml"/><Relationship Id="rId14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 Id="rId2" Type="http://schemas.openxmlformats.org/officeDocument/2006/relationships/image" Target="../media/image11.wmf"/><Relationship Id="rId3"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 Id="rId2"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wmf"/><Relationship Id="rId2" Type="http://schemas.openxmlformats.org/officeDocument/2006/relationships/image" Target="../media/image1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36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453635"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453636"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453637"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02D2939-4589-445D-9E47-4653568E1FD3}" type="slidenum">
              <a:rPr lang="en-US" altLang="zh-CN"/>
              <a:pPr/>
              <a:t>‹#›</a:t>
            </a:fld>
            <a:endParaRPr lang="en-US" altLang="zh-CN"/>
          </a:p>
        </p:txBody>
      </p:sp>
    </p:spTree>
    <p:extLst>
      <p:ext uri="{BB962C8B-B14F-4D97-AF65-F5344CB8AC3E}">
        <p14:creationId xmlns:p14="http://schemas.microsoft.com/office/powerpoint/2010/main" val="30641829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134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134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4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34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134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31EDF00-595B-4DF6-9888-DBA8EAA1AA9C}" type="slidenum">
              <a:rPr lang="en-US" altLang="zh-CN"/>
              <a:pPr/>
              <a:t>‹#›</a:t>
            </a:fld>
            <a:endParaRPr lang="en-US" altLang="zh-CN"/>
          </a:p>
        </p:txBody>
      </p:sp>
    </p:spTree>
    <p:extLst>
      <p:ext uri="{BB962C8B-B14F-4D97-AF65-F5344CB8AC3E}">
        <p14:creationId xmlns:p14="http://schemas.microsoft.com/office/powerpoint/2010/main" val="403209982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2400" kern="1200">
        <a:solidFill>
          <a:schemeClr val="tx1"/>
        </a:solidFill>
        <a:latin typeface="Arial" charset="0"/>
        <a:ea typeface="宋体" pitchFamily="2" charset="-122"/>
        <a:cs typeface="+mn-cs"/>
      </a:defRPr>
    </a:lvl1pPr>
    <a:lvl2pPr marL="457200" algn="l" rtl="0" fontAlgn="base">
      <a:spcBef>
        <a:spcPct val="30000"/>
      </a:spcBef>
      <a:spcAft>
        <a:spcPct val="0"/>
      </a:spcAft>
      <a:defRPr sz="2000" kern="1200">
        <a:solidFill>
          <a:schemeClr val="tx1"/>
        </a:solidFill>
        <a:latin typeface="Arial" charset="0"/>
        <a:ea typeface="宋体" pitchFamily="2" charset="-122"/>
        <a:cs typeface="+mn-cs"/>
      </a:defRPr>
    </a:lvl2pPr>
    <a:lvl3pPr marL="914400" algn="l" rtl="0" fontAlgn="base">
      <a:spcBef>
        <a:spcPct val="30000"/>
      </a:spcBef>
      <a:spcAft>
        <a:spcPct val="0"/>
      </a:spcAft>
      <a:defRPr sz="1800" kern="1200">
        <a:solidFill>
          <a:schemeClr val="tx1"/>
        </a:solidFill>
        <a:latin typeface="Arial" charset="0"/>
        <a:ea typeface="宋体" pitchFamily="2" charset="-122"/>
        <a:cs typeface="+mn-cs"/>
      </a:defRPr>
    </a:lvl3pPr>
    <a:lvl4pPr marL="1371600" algn="l" rtl="0" fontAlgn="base">
      <a:spcBef>
        <a:spcPct val="30000"/>
      </a:spcBef>
      <a:spcAft>
        <a:spcPct val="0"/>
      </a:spcAft>
      <a:defRPr sz="1600" kern="1200">
        <a:solidFill>
          <a:schemeClr val="tx1"/>
        </a:solidFill>
        <a:latin typeface="Arial" charset="0"/>
        <a:ea typeface="宋体" pitchFamily="2" charset="-122"/>
        <a:cs typeface="+mn-cs"/>
      </a:defRPr>
    </a:lvl4pPr>
    <a:lvl5pPr marL="1828800" algn="l" rtl="0" fontAlgn="base">
      <a:spcBef>
        <a:spcPct val="30000"/>
      </a:spcBef>
      <a:spcAft>
        <a:spcPct val="0"/>
      </a:spcAft>
      <a:defRPr sz="16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6.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7.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8.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9.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0.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2.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3.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4.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5.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6.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7.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8.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9.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0.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2.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3.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4.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5.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6.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7.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8.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9.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0.xml"/></Relationships>
</file>

<file path=ppt/notesSlides/_rels/notesSlide1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2.xml"/></Relationships>
</file>

<file path=ppt/notesSlides/_rels/notesSlide1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3.xml"/></Relationships>
</file>

<file path=ppt/notesSlides/_rels/notesSlide1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4.xml"/></Relationships>
</file>

<file path=ppt/notesSlides/_rels/notesSlide1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5.xml"/></Relationships>
</file>

<file path=ppt/notesSlides/_rels/notesSlide1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6.xml"/></Relationships>
</file>

<file path=ppt/notesSlides/_rels/notesSlide1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7.xml"/></Relationships>
</file>

<file path=ppt/notesSlides/_rels/notesSlide1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8.xml"/></Relationships>
</file>

<file path=ppt/notesSlides/_rels/notesSlide1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9.xml"/></Relationships>
</file>

<file path=ppt/notesSlides/_rels/notesSlide1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0.xml"/></Relationships>
</file>

<file path=ppt/notesSlides/_rels/notesSlide1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2.xml"/></Relationships>
</file>

<file path=ppt/notesSlides/_rels/notesSlide1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3.xml"/></Relationships>
</file>

<file path=ppt/notesSlides/_rels/notesSlide1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4.xml"/></Relationships>
</file>

<file path=ppt/notesSlides/_rels/notesSlide1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5.xml"/></Relationships>
</file>

<file path=ppt/notesSlides/_rels/notesSlide1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a:t>
            </a:fld>
            <a:endParaRPr lang="en-US" altLang="zh-CN"/>
          </a:p>
        </p:txBody>
      </p:sp>
    </p:spTree>
    <p:extLst>
      <p:ext uri="{BB962C8B-B14F-4D97-AF65-F5344CB8AC3E}">
        <p14:creationId xmlns:p14="http://schemas.microsoft.com/office/powerpoint/2010/main" val="1161886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10</a:t>
            </a:fld>
            <a:endParaRPr lang="en-US" altLang="zh-CN"/>
          </a:p>
        </p:txBody>
      </p:sp>
    </p:spTree>
    <p:extLst>
      <p:ext uri="{BB962C8B-B14F-4D97-AF65-F5344CB8AC3E}">
        <p14:creationId xmlns:p14="http://schemas.microsoft.com/office/powerpoint/2010/main" val="347363226"/>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102</a:t>
            </a:fld>
            <a:endParaRPr lang="en-US" altLang="zh-CN"/>
          </a:p>
        </p:txBody>
      </p:sp>
    </p:spTree>
    <p:extLst>
      <p:ext uri="{BB962C8B-B14F-4D97-AF65-F5344CB8AC3E}">
        <p14:creationId xmlns:p14="http://schemas.microsoft.com/office/powerpoint/2010/main" val="3319372076"/>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103</a:t>
            </a:fld>
            <a:endParaRPr lang="en-US" altLang="zh-CN"/>
          </a:p>
        </p:txBody>
      </p:sp>
    </p:spTree>
    <p:extLst>
      <p:ext uri="{BB962C8B-B14F-4D97-AF65-F5344CB8AC3E}">
        <p14:creationId xmlns:p14="http://schemas.microsoft.com/office/powerpoint/2010/main" val="2416101517"/>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104</a:t>
            </a:fld>
            <a:endParaRPr lang="en-US" altLang="zh-CN"/>
          </a:p>
        </p:txBody>
      </p:sp>
    </p:spTree>
    <p:extLst>
      <p:ext uri="{BB962C8B-B14F-4D97-AF65-F5344CB8AC3E}">
        <p14:creationId xmlns:p14="http://schemas.microsoft.com/office/powerpoint/2010/main" val="312403832"/>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2400" dirty="0" smtClean="0"/>
              <a:t>含义完全依赖于处理程序对它所进行的解释</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105</a:t>
            </a:fld>
            <a:endParaRPr lang="en-US" altLang="zh-CN"/>
          </a:p>
        </p:txBody>
      </p:sp>
    </p:spTree>
    <p:extLst>
      <p:ext uri="{BB962C8B-B14F-4D97-AF65-F5344CB8AC3E}">
        <p14:creationId xmlns:p14="http://schemas.microsoft.com/office/powerpoint/2010/main" val="784026682"/>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106</a:t>
            </a:fld>
            <a:endParaRPr lang="en-US" altLang="zh-CN"/>
          </a:p>
        </p:txBody>
      </p:sp>
    </p:spTree>
    <p:extLst>
      <p:ext uri="{BB962C8B-B14F-4D97-AF65-F5344CB8AC3E}">
        <p14:creationId xmlns:p14="http://schemas.microsoft.com/office/powerpoint/2010/main" val="377310602"/>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对饭店的认识</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107</a:t>
            </a:fld>
            <a:endParaRPr lang="en-US" altLang="zh-CN"/>
          </a:p>
        </p:txBody>
      </p:sp>
    </p:spTree>
    <p:extLst>
      <p:ext uri="{BB962C8B-B14F-4D97-AF65-F5344CB8AC3E}">
        <p14:creationId xmlns:p14="http://schemas.microsoft.com/office/powerpoint/2010/main" val="294802892"/>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108</a:t>
            </a:fld>
            <a:endParaRPr lang="en-US" altLang="zh-CN"/>
          </a:p>
        </p:txBody>
      </p:sp>
    </p:spTree>
    <p:extLst>
      <p:ext uri="{BB962C8B-B14F-4D97-AF65-F5344CB8AC3E}">
        <p14:creationId xmlns:p14="http://schemas.microsoft.com/office/powerpoint/2010/main" val="405319957"/>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109</a:t>
            </a:fld>
            <a:endParaRPr lang="en-US" altLang="zh-CN"/>
          </a:p>
        </p:txBody>
      </p:sp>
    </p:spTree>
    <p:extLst>
      <p:ext uri="{BB962C8B-B14F-4D97-AF65-F5344CB8AC3E}">
        <p14:creationId xmlns:p14="http://schemas.microsoft.com/office/powerpoint/2010/main" val="2037036922"/>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110</a:t>
            </a:fld>
            <a:endParaRPr lang="en-US" altLang="zh-CN"/>
          </a:p>
        </p:txBody>
      </p:sp>
    </p:spTree>
    <p:extLst>
      <p:ext uri="{BB962C8B-B14F-4D97-AF65-F5344CB8AC3E}">
        <p14:creationId xmlns:p14="http://schemas.microsoft.com/office/powerpoint/2010/main" val="315721593"/>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111</a:t>
            </a:fld>
            <a:endParaRPr lang="en-US" altLang="zh-CN"/>
          </a:p>
        </p:txBody>
      </p:sp>
    </p:spTree>
    <p:extLst>
      <p:ext uri="{BB962C8B-B14F-4D97-AF65-F5344CB8AC3E}">
        <p14:creationId xmlns:p14="http://schemas.microsoft.com/office/powerpoint/2010/main" val="452924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11</a:t>
            </a:fld>
            <a:endParaRPr lang="en-US" altLang="zh-CN"/>
          </a:p>
        </p:txBody>
      </p:sp>
    </p:spTree>
    <p:extLst>
      <p:ext uri="{BB962C8B-B14F-4D97-AF65-F5344CB8AC3E}">
        <p14:creationId xmlns:p14="http://schemas.microsoft.com/office/powerpoint/2010/main" val="3856915917"/>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112</a:t>
            </a:fld>
            <a:endParaRPr lang="en-US" altLang="zh-CN"/>
          </a:p>
        </p:txBody>
      </p:sp>
    </p:spTree>
    <p:extLst>
      <p:ext uri="{BB962C8B-B14F-4D97-AF65-F5344CB8AC3E}">
        <p14:creationId xmlns:p14="http://schemas.microsoft.com/office/powerpoint/2010/main" val="2518197676"/>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113</a:t>
            </a:fld>
            <a:endParaRPr lang="en-US" altLang="zh-CN"/>
          </a:p>
        </p:txBody>
      </p:sp>
    </p:spTree>
    <p:extLst>
      <p:ext uri="{BB962C8B-B14F-4D97-AF65-F5344CB8AC3E}">
        <p14:creationId xmlns:p14="http://schemas.microsoft.com/office/powerpoint/2010/main" val="1248473174"/>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114</a:t>
            </a:fld>
            <a:endParaRPr lang="en-US" altLang="zh-CN"/>
          </a:p>
        </p:txBody>
      </p:sp>
    </p:spTree>
    <p:extLst>
      <p:ext uri="{BB962C8B-B14F-4D97-AF65-F5344CB8AC3E}">
        <p14:creationId xmlns:p14="http://schemas.microsoft.com/office/powerpoint/2010/main" val="127911151"/>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115</a:t>
            </a:fld>
            <a:endParaRPr lang="en-US" altLang="zh-CN"/>
          </a:p>
        </p:txBody>
      </p:sp>
    </p:spTree>
    <p:extLst>
      <p:ext uri="{BB962C8B-B14F-4D97-AF65-F5344CB8AC3E}">
        <p14:creationId xmlns:p14="http://schemas.microsoft.com/office/powerpoint/2010/main" val="802251560"/>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2" indent="0" algn="l" defTabSz="914400" rtl="0" eaLnBrk="1" fontAlgn="base" latinLnBrk="0" hangingPunct="1">
              <a:lnSpc>
                <a:spcPct val="100000"/>
              </a:lnSpc>
              <a:spcBef>
                <a:spcPct val="30000"/>
              </a:spcBef>
              <a:spcAft>
                <a:spcPct val="0"/>
              </a:spcAft>
              <a:buClrTx/>
              <a:buSzTx/>
              <a:buFontTx/>
              <a:buNone/>
              <a:tabLst/>
              <a:defRPr/>
            </a:pPr>
            <a:r>
              <a:rPr lang="zh-CN" altLang="en-US" sz="1600" b="1" dirty="0" smtClean="0">
                <a:solidFill>
                  <a:srgbClr val="00B050"/>
                </a:solidFill>
                <a:latin typeface="Times New Roman" pitchFamily="18" charset="0"/>
              </a:rPr>
              <a:t>例如，在下图中，学生可按照接受教育的层次分为本科生、硕士生和博士生。每类学生又可按照所学专业的不同，分为不同专业的学生等。</a:t>
            </a:r>
            <a:endParaRPr lang="en-US" altLang="zh-CN" sz="1600" b="1" dirty="0" smtClean="0">
              <a:solidFill>
                <a:srgbClr val="00B050"/>
              </a:solidFill>
              <a:latin typeface="Times New Roman" pitchFamily="18" charset="0"/>
            </a:endParaRPr>
          </a:p>
          <a:p>
            <a:pPr marL="0" marR="0" lvl="2" indent="0" algn="l" defTabSz="914400" rtl="0" eaLnBrk="1" fontAlgn="base" latinLnBrk="0" hangingPunct="1">
              <a:lnSpc>
                <a:spcPct val="100000"/>
              </a:lnSpc>
              <a:spcBef>
                <a:spcPct val="30000"/>
              </a:spcBef>
              <a:spcAft>
                <a:spcPct val="0"/>
              </a:spcAft>
              <a:buClrTx/>
              <a:buSzTx/>
              <a:buFontTx/>
              <a:buNone/>
              <a:tabLst/>
              <a:defRPr/>
            </a:pPr>
            <a:r>
              <a:rPr lang="zh-CN" altLang="en-US" sz="1600" dirty="0" smtClean="0">
                <a:latin typeface="Times New Roman" pitchFamily="18" charset="0"/>
              </a:rPr>
              <a:t>例如前面的例子，</a:t>
            </a:r>
            <a:r>
              <a:rPr lang="en-US" altLang="zh-CN" sz="1600" dirty="0" smtClean="0">
                <a:latin typeface="Times New Roman" pitchFamily="18" charset="0"/>
              </a:rPr>
              <a:t>AKO</a:t>
            </a:r>
            <a:r>
              <a:rPr lang="zh-CN" altLang="en-US" sz="1600" dirty="0" smtClean="0">
                <a:latin typeface="Times New Roman" pitchFamily="18" charset="0"/>
              </a:rPr>
              <a:t>实现了</a:t>
            </a:r>
            <a:r>
              <a:rPr lang="en-US" altLang="zh-CN" sz="1600" dirty="0" smtClean="0">
                <a:latin typeface="Times New Roman" pitchFamily="18" charset="0"/>
              </a:rPr>
              <a:t>Student</a:t>
            </a:r>
            <a:r>
              <a:rPr lang="zh-CN" altLang="en-US" sz="1600" dirty="0" smtClean="0">
                <a:latin typeface="Times New Roman" pitchFamily="18" charset="0"/>
              </a:rPr>
              <a:t>框架与</a:t>
            </a:r>
            <a:r>
              <a:rPr lang="en-US" altLang="zh-CN" sz="1600" dirty="0" smtClean="0">
                <a:latin typeface="Times New Roman" pitchFamily="18" charset="0"/>
              </a:rPr>
              <a:t>Master</a:t>
            </a:r>
            <a:r>
              <a:rPr lang="zh-CN" altLang="en-US" sz="1600" dirty="0" smtClean="0">
                <a:latin typeface="Times New Roman" pitchFamily="18" charset="0"/>
              </a:rPr>
              <a:t>框架之间的纵向联系，</a:t>
            </a:r>
            <a:r>
              <a:rPr lang="en-US" altLang="zh-CN" sz="1600" dirty="0" smtClean="0">
                <a:latin typeface="Times New Roman" pitchFamily="18" charset="0"/>
              </a:rPr>
              <a:t>ISA</a:t>
            </a:r>
            <a:r>
              <a:rPr lang="zh-CN" altLang="en-US" sz="1600" dirty="0" smtClean="0">
                <a:latin typeface="Times New Roman" pitchFamily="18" charset="0"/>
              </a:rPr>
              <a:t>实现了</a:t>
            </a:r>
            <a:r>
              <a:rPr lang="en-US" altLang="zh-CN" sz="1600" dirty="0" smtClean="0">
                <a:latin typeface="Times New Roman" pitchFamily="18" charset="0"/>
              </a:rPr>
              <a:t>Master</a:t>
            </a:r>
            <a:r>
              <a:rPr lang="zh-CN" altLang="en-US" sz="1600" dirty="0" smtClean="0">
                <a:latin typeface="Times New Roman" pitchFamily="18" charset="0"/>
              </a:rPr>
              <a:t>框架与</a:t>
            </a:r>
            <a:r>
              <a:rPr lang="en-US" altLang="zh-CN" sz="1600" dirty="0" smtClean="0">
                <a:latin typeface="Times New Roman" pitchFamily="18" charset="0"/>
              </a:rPr>
              <a:t>Master -1</a:t>
            </a:r>
            <a:r>
              <a:rPr lang="zh-CN" altLang="en-US" sz="1600" dirty="0" smtClean="0">
                <a:latin typeface="Times New Roman" pitchFamily="18" charset="0"/>
              </a:rPr>
              <a:t>实例框架之间的联系。</a:t>
            </a:r>
            <a:endParaRPr lang="zh-CN" altLang="en-US" sz="1600" b="1" dirty="0" smtClean="0">
              <a:solidFill>
                <a:srgbClr val="00B050"/>
              </a:solidFill>
              <a:latin typeface="Times New Roman" pitchFamily="18" charset="0"/>
            </a:endParaRPr>
          </a:p>
          <a:p>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116</a:t>
            </a:fld>
            <a:endParaRPr lang="en-US" altLang="zh-CN"/>
          </a:p>
        </p:txBody>
      </p:sp>
    </p:spTree>
    <p:extLst>
      <p:ext uri="{BB962C8B-B14F-4D97-AF65-F5344CB8AC3E}">
        <p14:creationId xmlns:p14="http://schemas.microsoft.com/office/powerpoint/2010/main" val="1871133914"/>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2" indent="0" algn="l" defTabSz="914400" rtl="0" eaLnBrk="1" fontAlgn="base" latinLnBrk="0" hangingPunct="1">
              <a:lnSpc>
                <a:spcPct val="100000"/>
              </a:lnSpc>
              <a:spcBef>
                <a:spcPct val="30000"/>
              </a:spcBef>
              <a:spcAft>
                <a:spcPct val="0"/>
              </a:spcAft>
              <a:buClrTx/>
              <a:buSzTx/>
              <a:buFontTx/>
              <a:buNone/>
              <a:tabLst/>
              <a:defRPr/>
            </a:pPr>
            <a:r>
              <a:rPr lang="zh-CN" altLang="en-US" sz="1600" b="1" dirty="0" smtClean="0">
                <a:solidFill>
                  <a:srgbClr val="00B050"/>
                </a:solidFill>
                <a:latin typeface="Times New Roman" pitchFamily="18" charset="0"/>
              </a:rPr>
              <a:t>例如，在下图中，学生可按照接受教育的层次分为本科生、硕士生和博士生。每类学生又可按照所学专业的不同，分为不同专业的学生等。</a:t>
            </a:r>
            <a:endParaRPr lang="en-US" altLang="zh-CN" sz="1600" b="1" dirty="0" smtClean="0">
              <a:solidFill>
                <a:srgbClr val="00B050"/>
              </a:solidFill>
              <a:latin typeface="Times New Roman" pitchFamily="18" charset="0"/>
            </a:endParaRPr>
          </a:p>
          <a:p>
            <a:pPr marL="0" marR="0" lvl="2" indent="0" algn="l" defTabSz="914400" rtl="0" eaLnBrk="1" fontAlgn="base" latinLnBrk="0" hangingPunct="1">
              <a:lnSpc>
                <a:spcPct val="100000"/>
              </a:lnSpc>
              <a:spcBef>
                <a:spcPct val="30000"/>
              </a:spcBef>
              <a:spcAft>
                <a:spcPct val="0"/>
              </a:spcAft>
              <a:buClrTx/>
              <a:buSzTx/>
              <a:buFontTx/>
              <a:buNone/>
              <a:tabLst/>
              <a:defRPr/>
            </a:pPr>
            <a:r>
              <a:rPr lang="zh-CN" altLang="en-US" sz="1600" dirty="0" smtClean="0">
                <a:latin typeface="Times New Roman" pitchFamily="18" charset="0"/>
              </a:rPr>
              <a:t>例如前面的例子，</a:t>
            </a:r>
            <a:r>
              <a:rPr lang="en-US" altLang="zh-CN" sz="1600" dirty="0" smtClean="0">
                <a:latin typeface="Times New Roman" pitchFamily="18" charset="0"/>
              </a:rPr>
              <a:t>AKO</a:t>
            </a:r>
            <a:r>
              <a:rPr lang="zh-CN" altLang="en-US" sz="1600" dirty="0" smtClean="0">
                <a:latin typeface="Times New Roman" pitchFamily="18" charset="0"/>
              </a:rPr>
              <a:t>实现了</a:t>
            </a:r>
            <a:r>
              <a:rPr lang="en-US" altLang="zh-CN" sz="1600" dirty="0" smtClean="0">
                <a:latin typeface="Times New Roman" pitchFamily="18" charset="0"/>
              </a:rPr>
              <a:t>Student</a:t>
            </a:r>
            <a:r>
              <a:rPr lang="zh-CN" altLang="en-US" sz="1600" dirty="0" smtClean="0">
                <a:latin typeface="Times New Roman" pitchFamily="18" charset="0"/>
              </a:rPr>
              <a:t>框架与</a:t>
            </a:r>
            <a:r>
              <a:rPr lang="en-US" altLang="zh-CN" sz="1600" dirty="0" smtClean="0">
                <a:latin typeface="Times New Roman" pitchFamily="18" charset="0"/>
              </a:rPr>
              <a:t>Master</a:t>
            </a:r>
            <a:r>
              <a:rPr lang="zh-CN" altLang="en-US" sz="1600" dirty="0" smtClean="0">
                <a:latin typeface="Times New Roman" pitchFamily="18" charset="0"/>
              </a:rPr>
              <a:t>框架之间的纵向联系，</a:t>
            </a:r>
            <a:r>
              <a:rPr lang="en-US" altLang="zh-CN" sz="1600" dirty="0" smtClean="0">
                <a:latin typeface="Times New Roman" pitchFamily="18" charset="0"/>
              </a:rPr>
              <a:t>ISA</a:t>
            </a:r>
            <a:r>
              <a:rPr lang="zh-CN" altLang="en-US" sz="1600" dirty="0" smtClean="0">
                <a:latin typeface="Times New Roman" pitchFamily="18" charset="0"/>
              </a:rPr>
              <a:t>实现了</a:t>
            </a:r>
            <a:r>
              <a:rPr lang="en-US" altLang="zh-CN" sz="1600" dirty="0" smtClean="0">
                <a:latin typeface="Times New Roman" pitchFamily="18" charset="0"/>
              </a:rPr>
              <a:t>Master</a:t>
            </a:r>
            <a:r>
              <a:rPr lang="zh-CN" altLang="en-US" sz="1600" dirty="0" smtClean="0">
                <a:latin typeface="Times New Roman" pitchFamily="18" charset="0"/>
              </a:rPr>
              <a:t>框架与</a:t>
            </a:r>
            <a:r>
              <a:rPr lang="en-US" altLang="zh-CN" sz="1600" dirty="0" smtClean="0">
                <a:latin typeface="Times New Roman" pitchFamily="18" charset="0"/>
              </a:rPr>
              <a:t>Master -1</a:t>
            </a:r>
            <a:r>
              <a:rPr lang="zh-CN" altLang="en-US" sz="1600" dirty="0" smtClean="0">
                <a:latin typeface="Times New Roman" pitchFamily="18" charset="0"/>
              </a:rPr>
              <a:t>实例框架之间的联系。</a:t>
            </a:r>
            <a:endParaRPr lang="zh-CN" altLang="en-US" sz="1600" b="1" dirty="0" smtClean="0">
              <a:solidFill>
                <a:srgbClr val="00B050"/>
              </a:solidFill>
              <a:latin typeface="Times New Roman" pitchFamily="18" charset="0"/>
            </a:endParaRPr>
          </a:p>
          <a:p>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117</a:t>
            </a:fld>
            <a:endParaRPr lang="en-US" altLang="zh-CN"/>
          </a:p>
        </p:txBody>
      </p:sp>
    </p:spTree>
    <p:extLst>
      <p:ext uri="{BB962C8B-B14F-4D97-AF65-F5344CB8AC3E}">
        <p14:creationId xmlns:p14="http://schemas.microsoft.com/office/powerpoint/2010/main" val="1871133914"/>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118</a:t>
            </a:fld>
            <a:endParaRPr lang="en-US" altLang="zh-CN"/>
          </a:p>
        </p:txBody>
      </p:sp>
    </p:spTree>
    <p:extLst>
      <p:ext uri="{BB962C8B-B14F-4D97-AF65-F5344CB8AC3E}">
        <p14:creationId xmlns:p14="http://schemas.microsoft.com/office/powerpoint/2010/main" val="904445509"/>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119</a:t>
            </a:fld>
            <a:endParaRPr lang="en-US" altLang="zh-CN"/>
          </a:p>
        </p:txBody>
      </p:sp>
    </p:spTree>
    <p:extLst>
      <p:ext uri="{BB962C8B-B14F-4D97-AF65-F5344CB8AC3E}">
        <p14:creationId xmlns:p14="http://schemas.microsoft.com/office/powerpoint/2010/main" val="3739827674"/>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120</a:t>
            </a:fld>
            <a:endParaRPr lang="en-US" altLang="zh-CN"/>
          </a:p>
        </p:txBody>
      </p:sp>
    </p:spTree>
    <p:extLst>
      <p:ext uri="{BB962C8B-B14F-4D97-AF65-F5344CB8AC3E}">
        <p14:creationId xmlns:p14="http://schemas.microsoft.com/office/powerpoint/2010/main" val="3083350989"/>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121</a:t>
            </a:fld>
            <a:endParaRPr lang="en-US" altLang="zh-CN"/>
          </a:p>
        </p:txBody>
      </p:sp>
    </p:spTree>
    <p:extLst>
      <p:ext uri="{BB962C8B-B14F-4D97-AF65-F5344CB8AC3E}">
        <p14:creationId xmlns:p14="http://schemas.microsoft.com/office/powerpoint/2010/main" val="17860308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12</a:t>
            </a:fld>
            <a:endParaRPr lang="en-US" altLang="zh-CN"/>
          </a:p>
        </p:txBody>
      </p:sp>
    </p:spTree>
    <p:extLst>
      <p:ext uri="{BB962C8B-B14F-4D97-AF65-F5344CB8AC3E}">
        <p14:creationId xmlns:p14="http://schemas.microsoft.com/office/powerpoint/2010/main" val="2555780107"/>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122</a:t>
            </a:fld>
            <a:endParaRPr lang="en-US" altLang="zh-CN"/>
          </a:p>
        </p:txBody>
      </p:sp>
    </p:spTree>
    <p:extLst>
      <p:ext uri="{BB962C8B-B14F-4D97-AF65-F5344CB8AC3E}">
        <p14:creationId xmlns:p14="http://schemas.microsoft.com/office/powerpoint/2010/main" val="738649110"/>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123</a:t>
            </a:fld>
            <a:endParaRPr lang="en-US" altLang="zh-CN"/>
          </a:p>
        </p:txBody>
      </p:sp>
    </p:spTree>
    <p:extLst>
      <p:ext uri="{BB962C8B-B14F-4D97-AF65-F5344CB8AC3E}">
        <p14:creationId xmlns:p14="http://schemas.microsoft.com/office/powerpoint/2010/main" val="3531618115"/>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利用继承扩充（实例化每个槽），然后逐条对比，符合的就是结果</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124</a:t>
            </a:fld>
            <a:endParaRPr lang="en-US" altLang="zh-CN"/>
          </a:p>
        </p:txBody>
      </p:sp>
    </p:spTree>
    <p:extLst>
      <p:ext uri="{BB962C8B-B14F-4D97-AF65-F5344CB8AC3E}">
        <p14:creationId xmlns:p14="http://schemas.microsoft.com/office/powerpoint/2010/main" val="1126847121"/>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125</a:t>
            </a:fld>
            <a:endParaRPr lang="en-US" altLang="zh-CN"/>
          </a:p>
        </p:txBody>
      </p:sp>
    </p:spTree>
    <p:extLst>
      <p:ext uri="{BB962C8B-B14F-4D97-AF65-F5344CB8AC3E}">
        <p14:creationId xmlns:p14="http://schemas.microsoft.com/office/powerpoint/2010/main" val="3385817252"/>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126</a:t>
            </a:fld>
            <a:endParaRPr lang="en-US" altLang="zh-CN"/>
          </a:p>
        </p:txBody>
      </p:sp>
    </p:spTree>
    <p:extLst>
      <p:ext uri="{BB962C8B-B14F-4D97-AF65-F5344CB8AC3E}">
        <p14:creationId xmlns:p14="http://schemas.microsoft.com/office/powerpoint/2010/main" val="2609516564"/>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127</a:t>
            </a:fld>
            <a:endParaRPr lang="en-US" altLang="zh-CN"/>
          </a:p>
        </p:txBody>
      </p:sp>
    </p:spTree>
    <p:extLst>
      <p:ext uri="{BB962C8B-B14F-4D97-AF65-F5344CB8AC3E}">
        <p14:creationId xmlns:p14="http://schemas.microsoft.com/office/powerpoint/2010/main" val="846520680"/>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128</a:t>
            </a:fld>
            <a:endParaRPr lang="en-US" altLang="zh-CN"/>
          </a:p>
        </p:txBody>
      </p:sp>
    </p:spTree>
    <p:extLst>
      <p:ext uri="{BB962C8B-B14F-4D97-AF65-F5344CB8AC3E}">
        <p14:creationId xmlns:p14="http://schemas.microsoft.com/office/powerpoint/2010/main" val="2547649266"/>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129</a:t>
            </a:fld>
            <a:endParaRPr lang="en-US" altLang="zh-CN"/>
          </a:p>
        </p:txBody>
      </p:sp>
    </p:spTree>
    <p:extLst>
      <p:ext uri="{BB962C8B-B14F-4D97-AF65-F5344CB8AC3E}">
        <p14:creationId xmlns:p14="http://schemas.microsoft.com/office/powerpoint/2010/main" val="3203955260"/>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130</a:t>
            </a:fld>
            <a:endParaRPr lang="en-US" altLang="zh-CN"/>
          </a:p>
        </p:txBody>
      </p:sp>
    </p:spTree>
    <p:extLst>
      <p:ext uri="{BB962C8B-B14F-4D97-AF65-F5344CB8AC3E}">
        <p14:creationId xmlns:p14="http://schemas.microsoft.com/office/powerpoint/2010/main" val="3673184489"/>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131</a:t>
            </a:fld>
            <a:endParaRPr lang="en-US" altLang="zh-CN"/>
          </a:p>
        </p:txBody>
      </p:sp>
    </p:spTree>
    <p:extLst>
      <p:ext uri="{BB962C8B-B14F-4D97-AF65-F5344CB8AC3E}">
        <p14:creationId xmlns:p14="http://schemas.microsoft.com/office/powerpoint/2010/main" val="9837765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13</a:t>
            </a:fld>
            <a:endParaRPr lang="en-US" altLang="zh-CN"/>
          </a:p>
        </p:txBody>
      </p:sp>
    </p:spTree>
    <p:extLst>
      <p:ext uri="{BB962C8B-B14F-4D97-AF65-F5344CB8AC3E}">
        <p14:creationId xmlns:p14="http://schemas.microsoft.com/office/powerpoint/2010/main" val="2029247314"/>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132</a:t>
            </a:fld>
            <a:endParaRPr lang="en-US" altLang="zh-CN"/>
          </a:p>
        </p:txBody>
      </p:sp>
    </p:spTree>
    <p:extLst>
      <p:ext uri="{BB962C8B-B14F-4D97-AF65-F5344CB8AC3E}">
        <p14:creationId xmlns:p14="http://schemas.microsoft.com/office/powerpoint/2010/main" val="786117508"/>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133</a:t>
            </a:fld>
            <a:endParaRPr lang="en-US" altLang="zh-CN"/>
          </a:p>
        </p:txBody>
      </p:sp>
    </p:spTree>
    <p:extLst>
      <p:ext uri="{BB962C8B-B14F-4D97-AF65-F5344CB8AC3E}">
        <p14:creationId xmlns:p14="http://schemas.microsoft.com/office/powerpoint/2010/main" val="1605703308"/>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134</a:t>
            </a:fld>
            <a:endParaRPr lang="en-US" altLang="zh-CN"/>
          </a:p>
        </p:txBody>
      </p:sp>
    </p:spTree>
    <p:extLst>
      <p:ext uri="{BB962C8B-B14F-4D97-AF65-F5344CB8AC3E}">
        <p14:creationId xmlns:p14="http://schemas.microsoft.com/office/powerpoint/2010/main" val="1435386445"/>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135</a:t>
            </a:fld>
            <a:endParaRPr lang="en-US" altLang="zh-CN"/>
          </a:p>
        </p:txBody>
      </p:sp>
    </p:spTree>
    <p:extLst>
      <p:ext uri="{BB962C8B-B14F-4D97-AF65-F5344CB8AC3E}">
        <p14:creationId xmlns:p14="http://schemas.microsoft.com/office/powerpoint/2010/main" val="2153242080"/>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136</a:t>
            </a:fld>
            <a:endParaRPr lang="en-US" altLang="zh-CN"/>
          </a:p>
        </p:txBody>
      </p:sp>
    </p:spTree>
    <p:extLst>
      <p:ext uri="{BB962C8B-B14F-4D97-AF65-F5344CB8AC3E}">
        <p14:creationId xmlns:p14="http://schemas.microsoft.com/office/powerpoint/2010/main" val="1317498124"/>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137</a:t>
            </a:fld>
            <a:endParaRPr lang="en-US" altLang="zh-CN"/>
          </a:p>
        </p:txBody>
      </p:sp>
    </p:spTree>
    <p:extLst>
      <p:ext uri="{BB962C8B-B14F-4D97-AF65-F5344CB8AC3E}">
        <p14:creationId xmlns:p14="http://schemas.microsoft.com/office/powerpoint/2010/main" val="2661203874"/>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138</a:t>
            </a:fld>
            <a:endParaRPr lang="en-US" altLang="zh-CN"/>
          </a:p>
        </p:txBody>
      </p:sp>
    </p:spTree>
    <p:extLst>
      <p:ext uri="{BB962C8B-B14F-4D97-AF65-F5344CB8AC3E}">
        <p14:creationId xmlns:p14="http://schemas.microsoft.com/office/powerpoint/2010/main" val="3315735402"/>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139</a:t>
            </a:fld>
            <a:endParaRPr lang="en-US" altLang="zh-CN"/>
          </a:p>
        </p:txBody>
      </p:sp>
    </p:spTree>
    <p:extLst>
      <p:ext uri="{BB962C8B-B14F-4D97-AF65-F5344CB8AC3E}">
        <p14:creationId xmlns:p14="http://schemas.microsoft.com/office/powerpoint/2010/main" val="336858818"/>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140</a:t>
            </a:fld>
            <a:endParaRPr lang="en-US" altLang="zh-CN"/>
          </a:p>
        </p:txBody>
      </p:sp>
    </p:spTree>
    <p:extLst>
      <p:ext uri="{BB962C8B-B14F-4D97-AF65-F5344CB8AC3E}">
        <p14:creationId xmlns:p14="http://schemas.microsoft.com/office/powerpoint/2010/main" val="3756218817"/>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141</a:t>
            </a:fld>
            <a:endParaRPr lang="en-US" altLang="zh-CN"/>
          </a:p>
        </p:txBody>
      </p:sp>
    </p:spTree>
    <p:extLst>
      <p:ext uri="{BB962C8B-B14F-4D97-AF65-F5344CB8AC3E}">
        <p14:creationId xmlns:p14="http://schemas.microsoft.com/office/powerpoint/2010/main" val="11344389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latin typeface="宋体" pitchFamily="2" charset="-122"/>
              </a:rPr>
              <a:t>数理逻辑是一门研究推理的学科</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14</a:t>
            </a:fld>
            <a:endParaRPr lang="en-US" altLang="zh-CN"/>
          </a:p>
        </p:txBody>
      </p:sp>
    </p:spTree>
    <p:extLst>
      <p:ext uri="{BB962C8B-B14F-4D97-AF65-F5344CB8AC3E}">
        <p14:creationId xmlns:p14="http://schemas.microsoft.com/office/powerpoint/2010/main" val="861186205"/>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142</a:t>
            </a:fld>
            <a:endParaRPr lang="en-US" altLang="zh-CN"/>
          </a:p>
        </p:txBody>
      </p:sp>
    </p:spTree>
    <p:extLst>
      <p:ext uri="{BB962C8B-B14F-4D97-AF65-F5344CB8AC3E}">
        <p14:creationId xmlns:p14="http://schemas.microsoft.com/office/powerpoint/2010/main" val="2803084778"/>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143</a:t>
            </a:fld>
            <a:endParaRPr lang="en-US" altLang="zh-CN"/>
          </a:p>
        </p:txBody>
      </p:sp>
    </p:spTree>
    <p:extLst>
      <p:ext uri="{BB962C8B-B14F-4D97-AF65-F5344CB8AC3E}">
        <p14:creationId xmlns:p14="http://schemas.microsoft.com/office/powerpoint/2010/main" val="1917919804"/>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144</a:t>
            </a:fld>
            <a:endParaRPr lang="en-US" altLang="zh-CN"/>
          </a:p>
        </p:txBody>
      </p:sp>
    </p:spTree>
    <p:extLst>
      <p:ext uri="{BB962C8B-B14F-4D97-AF65-F5344CB8AC3E}">
        <p14:creationId xmlns:p14="http://schemas.microsoft.com/office/powerpoint/2010/main" val="1424125037"/>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145</a:t>
            </a:fld>
            <a:endParaRPr lang="en-US" altLang="zh-CN"/>
          </a:p>
        </p:txBody>
      </p:sp>
    </p:spTree>
    <p:extLst>
      <p:ext uri="{BB962C8B-B14F-4D97-AF65-F5344CB8AC3E}">
        <p14:creationId xmlns:p14="http://schemas.microsoft.com/office/powerpoint/2010/main" val="2631990555"/>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146</a:t>
            </a:fld>
            <a:endParaRPr lang="en-US" altLang="zh-CN"/>
          </a:p>
        </p:txBody>
      </p:sp>
    </p:spTree>
    <p:extLst>
      <p:ext uri="{BB962C8B-B14F-4D97-AF65-F5344CB8AC3E}">
        <p14:creationId xmlns:p14="http://schemas.microsoft.com/office/powerpoint/2010/main" val="20468009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15</a:t>
            </a:fld>
            <a:endParaRPr lang="en-US" altLang="zh-CN"/>
          </a:p>
        </p:txBody>
      </p:sp>
    </p:spTree>
    <p:extLst>
      <p:ext uri="{BB962C8B-B14F-4D97-AF65-F5344CB8AC3E}">
        <p14:creationId xmlns:p14="http://schemas.microsoft.com/office/powerpoint/2010/main" val="12930428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16</a:t>
            </a:fld>
            <a:endParaRPr lang="en-US" altLang="zh-CN"/>
          </a:p>
        </p:txBody>
      </p:sp>
    </p:spTree>
    <p:extLst>
      <p:ext uri="{BB962C8B-B14F-4D97-AF65-F5344CB8AC3E}">
        <p14:creationId xmlns:p14="http://schemas.microsoft.com/office/powerpoint/2010/main" val="21652545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17</a:t>
            </a:fld>
            <a:endParaRPr lang="en-US" altLang="zh-CN"/>
          </a:p>
        </p:txBody>
      </p:sp>
    </p:spTree>
    <p:extLst>
      <p:ext uri="{BB962C8B-B14F-4D97-AF65-F5344CB8AC3E}">
        <p14:creationId xmlns:p14="http://schemas.microsoft.com/office/powerpoint/2010/main" val="26177895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18</a:t>
            </a:fld>
            <a:endParaRPr lang="en-US" altLang="zh-CN"/>
          </a:p>
        </p:txBody>
      </p:sp>
    </p:spTree>
    <p:extLst>
      <p:ext uri="{BB962C8B-B14F-4D97-AF65-F5344CB8AC3E}">
        <p14:creationId xmlns:p14="http://schemas.microsoft.com/office/powerpoint/2010/main" val="9961937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19</a:t>
            </a:fld>
            <a:endParaRPr lang="en-US" altLang="zh-CN"/>
          </a:p>
        </p:txBody>
      </p:sp>
    </p:spTree>
    <p:extLst>
      <p:ext uri="{BB962C8B-B14F-4D97-AF65-F5344CB8AC3E}">
        <p14:creationId xmlns:p14="http://schemas.microsoft.com/office/powerpoint/2010/main" val="2841250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2</a:t>
            </a:fld>
            <a:endParaRPr lang="en-US" altLang="zh-CN"/>
          </a:p>
        </p:txBody>
      </p:sp>
    </p:spTree>
    <p:extLst>
      <p:ext uri="{BB962C8B-B14F-4D97-AF65-F5344CB8AC3E}">
        <p14:creationId xmlns:p14="http://schemas.microsoft.com/office/powerpoint/2010/main" val="13315100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20</a:t>
            </a:fld>
            <a:endParaRPr lang="en-US" altLang="zh-CN"/>
          </a:p>
        </p:txBody>
      </p:sp>
    </p:spTree>
    <p:extLst>
      <p:ext uri="{BB962C8B-B14F-4D97-AF65-F5344CB8AC3E}">
        <p14:creationId xmlns:p14="http://schemas.microsoft.com/office/powerpoint/2010/main" val="37001568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21</a:t>
            </a:fld>
            <a:endParaRPr lang="en-US" altLang="zh-CN"/>
          </a:p>
        </p:txBody>
      </p:sp>
    </p:spTree>
    <p:extLst>
      <p:ext uri="{BB962C8B-B14F-4D97-AF65-F5344CB8AC3E}">
        <p14:creationId xmlns:p14="http://schemas.microsoft.com/office/powerpoint/2010/main" val="31639545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22</a:t>
            </a:fld>
            <a:endParaRPr lang="en-US" altLang="zh-CN"/>
          </a:p>
        </p:txBody>
      </p:sp>
    </p:spTree>
    <p:extLst>
      <p:ext uri="{BB962C8B-B14F-4D97-AF65-F5344CB8AC3E}">
        <p14:creationId xmlns:p14="http://schemas.microsoft.com/office/powerpoint/2010/main" val="5638510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23</a:t>
            </a:fld>
            <a:endParaRPr lang="en-US" altLang="zh-CN"/>
          </a:p>
        </p:txBody>
      </p:sp>
    </p:spTree>
    <p:extLst>
      <p:ext uri="{BB962C8B-B14F-4D97-AF65-F5344CB8AC3E}">
        <p14:creationId xmlns:p14="http://schemas.microsoft.com/office/powerpoint/2010/main" val="4929256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为什么而不是都</a:t>
            </a:r>
            <a:r>
              <a:rPr lang="en-US" altLang="zh-CN" dirty="0" smtClean="0"/>
              <a:t>AND</a:t>
            </a:r>
            <a:r>
              <a:rPr lang="zh-CN" altLang="en-US" dirty="0" smtClean="0"/>
              <a:t>呢？</a:t>
            </a:r>
            <a:r>
              <a:rPr lang="zh-CN" altLang="en-US" baseline="0" dirty="0" smtClean="0"/>
              <a:t>  </a:t>
            </a:r>
            <a:r>
              <a:rPr lang="en-US" altLang="zh-CN" baseline="0" dirty="0" smtClean="0"/>
              <a:t>==》 </a:t>
            </a:r>
            <a:r>
              <a:rPr lang="zh-CN" altLang="en-US" baseline="0" dirty="0" smtClean="0"/>
              <a:t>语义不一样。</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24</a:t>
            </a:fld>
            <a:endParaRPr lang="en-US" altLang="zh-CN"/>
          </a:p>
        </p:txBody>
      </p:sp>
    </p:spTree>
    <p:extLst>
      <p:ext uri="{BB962C8B-B14F-4D97-AF65-F5344CB8AC3E}">
        <p14:creationId xmlns:p14="http://schemas.microsoft.com/office/powerpoint/2010/main" val="9784526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25</a:t>
            </a:fld>
            <a:endParaRPr lang="en-US" altLang="zh-CN"/>
          </a:p>
        </p:txBody>
      </p:sp>
    </p:spTree>
    <p:extLst>
      <p:ext uri="{BB962C8B-B14F-4D97-AF65-F5344CB8AC3E}">
        <p14:creationId xmlns:p14="http://schemas.microsoft.com/office/powerpoint/2010/main" val="39412382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26</a:t>
            </a:fld>
            <a:endParaRPr lang="en-US" altLang="zh-CN"/>
          </a:p>
        </p:txBody>
      </p:sp>
    </p:spTree>
    <p:extLst>
      <p:ext uri="{BB962C8B-B14F-4D97-AF65-F5344CB8AC3E}">
        <p14:creationId xmlns:p14="http://schemas.microsoft.com/office/powerpoint/2010/main" val="9239117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27</a:t>
            </a:fld>
            <a:endParaRPr lang="en-US" altLang="zh-CN"/>
          </a:p>
        </p:txBody>
      </p:sp>
    </p:spTree>
    <p:extLst>
      <p:ext uri="{BB962C8B-B14F-4D97-AF65-F5344CB8AC3E}">
        <p14:creationId xmlns:p14="http://schemas.microsoft.com/office/powerpoint/2010/main" val="16058506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28</a:t>
            </a:fld>
            <a:endParaRPr lang="en-US" altLang="zh-CN"/>
          </a:p>
        </p:txBody>
      </p:sp>
    </p:spTree>
    <p:extLst>
      <p:ext uri="{BB962C8B-B14F-4D97-AF65-F5344CB8AC3E}">
        <p14:creationId xmlns:p14="http://schemas.microsoft.com/office/powerpoint/2010/main" val="37011002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29</a:t>
            </a:fld>
            <a:endParaRPr lang="en-US" altLang="zh-CN"/>
          </a:p>
        </p:txBody>
      </p:sp>
    </p:spTree>
    <p:extLst>
      <p:ext uri="{BB962C8B-B14F-4D97-AF65-F5344CB8AC3E}">
        <p14:creationId xmlns:p14="http://schemas.microsoft.com/office/powerpoint/2010/main" val="49969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3</a:t>
            </a:fld>
            <a:endParaRPr lang="en-US" altLang="zh-CN"/>
          </a:p>
        </p:txBody>
      </p:sp>
    </p:spTree>
    <p:extLst>
      <p:ext uri="{BB962C8B-B14F-4D97-AF65-F5344CB8AC3E}">
        <p14:creationId xmlns:p14="http://schemas.microsoft.com/office/powerpoint/2010/main" val="24641460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30</a:t>
            </a:fld>
            <a:endParaRPr lang="en-US" altLang="zh-CN"/>
          </a:p>
        </p:txBody>
      </p:sp>
    </p:spTree>
    <p:extLst>
      <p:ext uri="{BB962C8B-B14F-4D97-AF65-F5344CB8AC3E}">
        <p14:creationId xmlns:p14="http://schemas.microsoft.com/office/powerpoint/2010/main" val="26422364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31</a:t>
            </a:fld>
            <a:endParaRPr lang="en-US" altLang="zh-CN"/>
          </a:p>
        </p:txBody>
      </p:sp>
    </p:spTree>
    <p:extLst>
      <p:ext uri="{BB962C8B-B14F-4D97-AF65-F5344CB8AC3E}">
        <p14:creationId xmlns:p14="http://schemas.microsoft.com/office/powerpoint/2010/main" val="29280220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32</a:t>
            </a:fld>
            <a:endParaRPr lang="en-US" altLang="zh-CN"/>
          </a:p>
        </p:txBody>
      </p:sp>
    </p:spTree>
    <p:extLst>
      <p:ext uri="{BB962C8B-B14F-4D97-AF65-F5344CB8AC3E}">
        <p14:creationId xmlns:p14="http://schemas.microsoft.com/office/powerpoint/2010/main" val="12002873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33</a:t>
            </a:fld>
            <a:endParaRPr lang="en-US" altLang="zh-CN"/>
          </a:p>
        </p:txBody>
      </p:sp>
    </p:spTree>
    <p:extLst>
      <p:ext uri="{BB962C8B-B14F-4D97-AF65-F5344CB8AC3E}">
        <p14:creationId xmlns:p14="http://schemas.microsoft.com/office/powerpoint/2010/main" val="28304605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34</a:t>
            </a:fld>
            <a:endParaRPr lang="en-US" altLang="zh-CN"/>
          </a:p>
        </p:txBody>
      </p:sp>
    </p:spTree>
    <p:extLst>
      <p:ext uri="{BB962C8B-B14F-4D97-AF65-F5344CB8AC3E}">
        <p14:creationId xmlns:p14="http://schemas.microsoft.com/office/powerpoint/2010/main" val="32724507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35</a:t>
            </a:fld>
            <a:endParaRPr lang="en-US" altLang="zh-CN"/>
          </a:p>
        </p:txBody>
      </p:sp>
    </p:spTree>
    <p:extLst>
      <p:ext uri="{BB962C8B-B14F-4D97-AF65-F5344CB8AC3E}">
        <p14:creationId xmlns:p14="http://schemas.microsoft.com/office/powerpoint/2010/main" val="13849478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36</a:t>
            </a:fld>
            <a:endParaRPr lang="en-US" altLang="zh-CN"/>
          </a:p>
        </p:txBody>
      </p:sp>
    </p:spTree>
    <p:extLst>
      <p:ext uri="{BB962C8B-B14F-4D97-AF65-F5344CB8AC3E}">
        <p14:creationId xmlns:p14="http://schemas.microsoft.com/office/powerpoint/2010/main" val="1388913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37</a:t>
            </a:fld>
            <a:endParaRPr lang="en-US" altLang="zh-CN"/>
          </a:p>
        </p:txBody>
      </p:sp>
    </p:spTree>
    <p:extLst>
      <p:ext uri="{BB962C8B-B14F-4D97-AF65-F5344CB8AC3E}">
        <p14:creationId xmlns:p14="http://schemas.microsoft.com/office/powerpoint/2010/main" val="25962650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38</a:t>
            </a:fld>
            <a:endParaRPr lang="en-US" altLang="zh-CN"/>
          </a:p>
        </p:txBody>
      </p:sp>
    </p:spTree>
    <p:extLst>
      <p:ext uri="{BB962C8B-B14F-4D97-AF65-F5344CB8AC3E}">
        <p14:creationId xmlns:p14="http://schemas.microsoft.com/office/powerpoint/2010/main" val="32639398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39</a:t>
            </a:fld>
            <a:endParaRPr lang="en-US" altLang="zh-CN"/>
          </a:p>
        </p:txBody>
      </p:sp>
    </p:spTree>
    <p:extLst>
      <p:ext uri="{BB962C8B-B14F-4D97-AF65-F5344CB8AC3E}">
        <p14:creationId xmlns:p14="http://schemas.microsoft.com/office/powerpoint/2010/main" val="149887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4</a:t>
            </a:fld>
            <a:endParaRPr lang="en-US" altLang="zh-CN"/>
          </a:p>
        </p:txBody>
      </p:sp>
    </p:spTree>
    <p:extLst>
      <p:ext uri="{BB962C8B-B14F-4D97-AF65-F5344CB8AC3E}">
        <p14:creationId xmlns:p14="http://schemas.microsoft.com/office/powerpoint/2010/main" val="4332620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40</a:t>
            </a:fld>
            <a:endParaRPr lang="en-US" altLang="zh-CN"/>
          </a:p>
        </p:txBody>
      </p:sp>
    </p:spTree>
    <p:extLst>
      <p:ext uri="{BB962C8B-B14F-4D97-AF65-F5344CB8AC3E}">
        <p14:creationId xmlns:p14="http://schemas.microsoft.com/office/powerpoint/2010/main" val="17568018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41</a:t>
            </a:fld>
            <a:endParaRPr lang="en-US" altLang="zh-CN"/>
          </a:p>
        </p:txBody>
      </p:sp>
    </p:spTree>
    <p:extLst>
      <p:ext uri="{BB962C8B-B14F-4D97-AF65-F5344CB8AC3E}">
        <p14:creationId xmlns:p14="http://schemas.microsoft.com/office/powerpoint/2010/main" val="3239208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42</a:t>
            </a:fld>
            <a:endParaRPr lang="en-US" altLang="zh-CN"/>
          </a:p>
        </p:txBody>
      </p:sp>
    </p:spTree>
    <p:extLst>
      <p:ext uri="{BB962C8B-B14F-4D97-AF65-F5344CB8AC3E}">
        <p14:creationId xmlns:p14="http://schemas.microsoft.com/office/powerpoint/2010/main" val="35488340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80000"/>
              </a:lnSpc>
            </a:pPr>
            <a:r>
              <a:rPr kumimoji="1" lang="en-US" altLang="zh-CN" sz="1200" b="1" dirty="0" smtClean="0"/>
              <a:t>【</a:t>
            </a:r>
            <a:r>
              <a:rPr kumimoji="1" lang="zh-CN" altLang="en-US" sz="1200" b="1" dirty="0" smtClean="0">
                <a:solidFill>
                  <a:schemeClr val="tx2"/>
                </a:solidFill>
              </a:rPr>
              <a:t>说明</a:t>
            </a:r>
            <a:r>
              <a:rPr kumimoji="1" lang="en-US" altLang="zh-CN" sz="1200" b="1" dirty="0" smtClean="0"/>
              <a:t>】</a:t>
            </a:r>
            <a:r>
              <a:rPr kumimoji="1" lang="zh-CN" altLang="en-US" sz="1200" b="1" dirty="0" smtClean="0"/>
              <a:t>：</a:t>
            </a:r>
            <a:r>
              <a:rPr kumimoji="1" lang="zh-CN" altLang="en-US" sz="1200" dirty="0" smtClean="0"/>
              <a:t>产生式又称规则或产生式规则；</a:t>
            </a:r>
          </a:p>
          <a:p>
            <a:pPr>
              <a:lnSpc>
                <a:spcPct val="80000"/>
              </a:lnSpc>
            </a:pPr>
            <a:r>
              <a:rPr kumimoji="1" lang="zh-CN" altLang="en-US" sz="1200" dirty="0" smtClean="0"/>
              <a:t>产生式的“前提”：又称条件、前提条件、前件、左部等；</a:t>
            </a:r>
          </a:p>
          <a:p>
            <a:pPr>
              <a:lnSpc>
                <a:spcPct val="80000"/>
              </a:lnSpc>
            </a:pPr>
            <a:r>
              <a:rPr kumimoji="1" lang="zh-CN" altLang="en-US" sz="1200" dirty="0" smtClean="0"/>
              <a:t>产生式的“结论”：又称后件、右部等。</a:t>
            </a:r>
          </a:p>
          <a:p>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43</a:t>
            </a:fld>
            <a:endParaRPr lang="en-US" altLang="zh-CN"/>
          </a:p>
        </p:txBody>
      </p:sp>
    </p:spTree>
    <p:extLst>
      <p:ext uri="{BB962C8B-B14F-4D97-AF65-F5344CB8AC3E}">
        <p14:creationId xmlns:p14="http://schemas.microsoft.com/office/powerpoint/2010/main" val="22254662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44</a:t>
            </a:fld>
            <a:endParaRPr lang="en-US" altLang="zh-CN"/>
          </a:p>
        </p:txBody>
      </p:sp>
    </p:spTree>
    <p:extLst>
      <p:ext uri="{BB962C8B-B14F-4D97-AF65-F5344CB8AC3E}">
        <p14:creationId xmlns:p14="http://schemas.microsoft.com/office/powerpoint/2010/main" val="294778026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45</a:t>
            </a:fld>
            <a:endParaRPr lang="en-US" altLang="zh-CN"/>
          </a:p>
        </p:txBody>
      </p:sp>
    </p:spTree>
    <p:extLst>
      <p:ext uri="{BB962C8B-B14F-4D97-AF65-F5344CB8AC3E}">
        <p14:creationId xmlns:p14="http://schemas.microsoft.com/office/powerpoint/2010/main" val="106128088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46</a:t>
            </a:fld>
            <a:endParaRPr lang="en-US" altLang="zh-CN"/>
          </a:p>
        </p:txBody>
      </p:sp>
    </p:spTree>
    <p:extLst>
      <p:ext uri="{BB962C8B-B14F-4D97-AF65-F5344CB8AC3E}">
        <p14:creationId xmlns:p14="http://schemas.microsoft.com/office/powerpoint/2010/main" val="337230234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47</a:t>
            </a:fld>
            <a:endParaRPr lang="en-US" altLang="zh-CN"/>
          </a:p>
        </p:txBody>
      </p:sp>
    </p:spTree>
    <p:extLst>
      <p:ext uri="{BB962C8B-B14F-4D97-AF65-F5344CB8AC3E}">
        <p14:creationId xmlns:p14="http://schemas.microsoft.com/office/powerpoint/2010/main" val="39296515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05000"/>
              </a:lnSpc>
              <a:spcBef>
                <a:spcPct val="10000"/>
              </a:spcBef>
            </a:pPr>
            <a:r>
              <a:rPr lang="zh-CN" altLang="en-US" sz="1200" b="1" dirty="0" smtClean="0">
                <a:solidFill>
                  <a:srgbClr val="0000CC"/>
                </a:solidFill>
                <a:latin typeface="Times New Roman" pitchFamily="18" charset="0"/>
              </a:rPr>
              <a:t> 推理过程中，当规则库中某条</a:t>
            </a:r>
          </a:p>
          <a:p>
            <a:pPr>
              <a:lnSpc>
                <a:spcPct val="105000"/>
              </a:lnSpc>
              <a:spcBef>
                <a:spcPct val="10000"/>
              </a:spcBef>
            </a:pPr>
            <a:r>
              <a:rPr lang="zh-CN" altLang="en-US" sz="1200" b="1" dirty="0" smtClean="0">
                <a:solidFill>
                  <a:srgbClr val="0000CC"/>
                </a:solidFill>
                <a:latin typeface="Times New Roman" pitchFamily="18" charset="0"/>
              </a:rPr>
              <a:t>规则的前提可以和综合数据库的已</a:t>
            </a:r>
          </a:p>
          <a:p>
            <a:pPr>
              <a:lnSpc>
                <a:spcPct val="105000"/>
              </a:lnSpc>
              <a:spcBef>
                <a:spcPct val="10000"/>
              </a:spcBef>
            </a:pPr>
            <a:r>
              <a:rPr lang="zh-CN" altLang="en-US" sz="1200" b="1" dirty="0" smtClean="0">
                <a:solidFill>
                  <a:srgbClr val="0000CC"/>
                </a:solidFill>
                <a:latin typeface="Times New Roman" pitchFamily="18" charset="0"/>
              </a:rPr>
              <a:t>知事实匹配时，该规则被激活，由它推出的结论将被作为新的事实放入综合数据库，成为后面推理的已知事实。</a:t>
            </a:r>
            <a:r>
              <a:rPr lang="zh-CN" altLang="en-US" sz="1200" dirty="0" smtClean="0">
                <a:solidFill>
                  <a:srgbClr val="0000CC"/>
                </a:solidFill>
                <a:latin typeface="Times New Roman" pitchFamily="18" charset="0"/>
              </a:rPr>
              <a:t> </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48</a:t>
            </a:fld>
            <a:endParaRPr lang="en-US" altLang="zh-CN"/>
          </a:p>
        </p:txBody>
      </p:sp>
    </p:spTree>
    <p:extLst>
      <p:ext uri="{BB962C8B-B14F-4D97-AF65-F5344CB8AC3E}">
        <p14:creationId xmlns:p14="http://schemas.microsoft.com/office/powerpoint/2010/main" val="22315954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2" indent="0" algn="l" defTabSz="914400" rtl="0" eaLnBrk="1" fontAlgn="base" latinLnBrk="0" hangingPunct="1">
              <a:lnSpc>
                <a:spcPct val="100000"/>
              </a:lnSpc>
              <a:spcBef>
                <a:spcPct val="30000"/>
              </a:spcBef>
              <a:spcAft>
                <a:spcPct val="0"/>
              </a:spcAft>
              <a:buClrTx/>
              <a:buSzTx/>
              <a:buFontTx/>
              <a:buNone/>
              <a:tabLst/>
              <a:defRPr/>
            </a:pPr>
            <a:r>
              <a:rPr lang="zh-CN" altLang="en-US" sz="1800" dirty="0" smtClean="0">
                <a:latin typeface="Times New Roman" pitchFamily="18" charset="0"/>
              </a:rPr>
              <a:t>匹配是指把所选规则的前提与综合数据库中的已知事实进行比较，若事实库中存的事实与所选规则前提一致，则称匹配成功，该规则为可用；否则，称匹配失败，该规则不可用。</a:t>
            </a:r>
          </a:p>
          <a:p>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49</a:t>
            </a:fld>
            <a:endParaRPr lang="en-US" altLang="zh-CN"/>
          </a:p>
        </p:txBody>
      </p:sp>
    </p:spTree>
    <p:extLst>
      <p:ext uri="{BB962C8B-B14F-4D97-AF65-F5344CB8AC3E}">
        <p14:creationId xmlns:p14="http://schemas.microsoft.com/office/powerpoint/2010/main" val="6551261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5</a:t>
            </a:fld>
            <a:endParaRPr lang="en-US" altLang="zh-CN"/>
          </a:p>
        </p:txBody>
      </p:sp>
    </p:spTree>
    <p:extLst>
      <p:ext uri="{BB962C8B-B14F-4D97-AF65-F5344CB8AC3E}">
        <p14:creationId xmlns:p14="http://schemas.microsoft.com/office/powerpoint/2010/main" val="309534456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50</a:t>
            </a:fld>
            <a:endParaRPr lang="en-US" altLang="zh-CN"/>
          </a:p>
        </p:txBody>
      </p:sp>
    </p:spTree>
    <p:extLst>
      <p:ext uri="{BB962C8B-B14F-4D97-AF65-F5344CB8AC3E}">
        <p14:creationId xmlns:p14="http://schemas.microsoft.com/office/powerpoint/2010/main" val="33803387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51</a:t>
            </a:fld>
            <a:endParaRPr lang="en-US" altLang="zh-CN"/>
          </a:p>
        </p:txBody>
      </p:sp>
    </p:spTree>
    <p:extLst>
      <p:ext uri="{BB962C8B-B14F-4D97-AF65-F5344CB8AC3E}">
        <p14:creationId xmlns:p14="http://schemas.microsoft.com/office/powerpoint/2010/main" val="151839740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457200" lvl="0" indent="-457200">
              <a:lnSpc>
                <a:spcPct val="115000"/>
              </a:lnSpc>
              <a:spcBef>
                <a:spcPts val="1200"/>
              </a:spcBef>
              <a:buFont typeface="+mj-lt"/>
              <a:buAutoNum type="arabicPeriod"/>
            </a:pPr>
            <a:r>
              <a:rPr lang="zh-CN" altLang="en-US" sz="2000" dirty="0" smtClean="0">
                <a:latin typeface="Times New Roman" pitchFamily="18" charset="0"/>
              </a:rPr>
              <a:t>先从规则库中取出第一条规则</a:t>
            </a:r>
            <a:r>
              <a:rPr lang="en-US" altLang="zh-CN" sz="2000" dirty="0" smtClean="0">
                <a:latin typeface="Times New Roman" pitchFamily="18" charset="0"/>
              </a:rPr>
              <a:t>r</a:t>
            </a:r>
            <a:r>
              <a:rPr lang="en-US" altLang="zh-CN" sz="2000" baseline="-25000" dirty="0" smtClean="0">
                <a:latin typeface="Times New Roman" pitchFamily="18" charset="0"/>
              </a:rPr>
              <a:t>1</a:t>
            </a:r>
            <a:r>
              <a:rPr lang="zh-CN" altLang="en-US" sz="2000" dirty="0" smtClean="0">
                <a:latin typeface="Times New Roman" pitchFamily="18" charset="0"/>
              </a:rPr>
              <a:t>，检查其前提是否可与综合数据库中的已知事实相匹配： </a:t>
            </a:r>
            <a:r>
              <a:rPr lang="en-US" altLang="zh-CN" sz="2000" dirty="0" smtClean="0">
                <a:latin typeface="Times New Roman" pitchFamily="18" charset="0"/>
              </a:rPr>
              <a:t>r</a:t>
            </a:r>
            <a:r>
              <a:rPr lang="en-US" altLang="zh-CN" sz="2000" baseline="-25000" dirty="0" smtClean="0">
                <a:latin typeface="Times New Roman" pitchFamily="18" charset="0"/>
              </a:rPr>
              <a:t>1</a:t>
            </a:r>
            <a:r>
              <a:rPr lang="zh-CN" altLang="en-US" sz="2000" dirty="0" smtClean="0">
                <a:latin typeface="Times New Roman" pitchFamily="18" charset="0"/>
              </a:rPr>
              <a:t>的前提是“有毛发”，但事实库中无此事实，故匹配失败。</a:t>
            </a:r>
            <a:endParaRPr lang="en-US" altLang="zh-CN" sz="2000" dirty="0" smtClean="0">
              <a:latin typeface="Times New Roman" pitchFamily="18" charset="0"/>
            </a:endParaRPr>
          </a:p>
          <a:p>
            <a:pPr marL="457200" lvl="0" indent="-457200">
              <a:lnSpc>
                <a:spcPct val="115000"/>
              </a:lnSpc>
              <a:spcBef>
                <a:spcPts val="1200"/>
              </a:spcBef>
              <a:buFont typeface="+mj-lt"/>
              <a:buAutoNum type="arabicPeriod"/>
            </a:pPr>
            <a:r>
              <a:rPr lang="zh-CN" altLang="en-US" sz="2000" dirty="0" smtClean="0">
                <a:latin typeface="Times New Roman" pitchFamily="18" charset="0"/>
              </a:rPr>
              <a:t>然后取</a:t>
            </a:r>
            <a:r>
              <a:rPr lang="en-US" altLang="zh-CN" sz="2000" dirty="0" smtClean="0">
                <a:latin typeface="Times New Roman" pitchFamily="18" charset="0"/>
              </a:rPr>
              <a:t>r</a:t>
            </a:r>
            <a:r>
              <a:rPr lang="en-US" altLang="zh-CN" sz="2000" baseline="-25000" dirty="0" smtClean="0">
                <a:latin typeface="Times New Roman" pitchFamily="18" charset="0"/>
              </a:rPr>
              <a:t>2</a:t>
            </a:r>
            <a:r>
              <a:rPr lang="zh-CN" altLang="en-US" sz="2000" dirty="0" smtClean="0">
                <a:latin typeface="Times New Roman" pitchFamily="18" charset="0"/>
              </a:rPr>
              <a:t>，该前提可与已知事实“有奶”相匹配，</a:t>
            </a:r>
            <a:r>
              <a:rPr lang="en-US" altLang="zh-CN" sz="2000" dirty="0" smtClean="0">
                <a:latin typeface="Times New Roman" pitchFamily="18" charset="0"/>
              </a:rPr>
              <a:t>r</a:t>
            </a:r>
            <a:r>
              <a:rPr lang="en-US" altLang="zh-CN" sz="2000" baseline="-25000" dirty="0" smtClean="0">
                <a:latin typeface="Times New Roman" pitchFamily="18" charset="0"/>
              </a:rPr>
              <a:t>2</a:t>
            </a:r>
            <a:r>
              <a:rPr lang="zh-CN" altLang="en-US" sz="2000" dirty="0" smtClean="0">
                <a:latin typeface="Times New Roman" pitchFamily="18" charset="0"/>
              </a:rPr>
              <a:t>被执行，并将其结论“该动物是哺乳动物”</a:t>
            </a:r>
            <a:r>
              <a:rPr lang="zh-CN" altLang="en-US" sz="2000" b="1" dirty="0" smtClean="0">
                <a:solidFill>
                  <a:srgbClr val="0000FF"/>
                </a:solidFill>
                <a:latin typeface="Times New Roman" pitchFamily="18" charset="0"/>
              </a:rPr>
              <a:t>作为新的事实加入到综合数据库中</a:t>
            </a:r>
            <a:r>
              <a:rPr lang="zh-CN" altLang="en-US" sz="2000" dirty="0" smtClean="0">
                <a:latin typeface="Times New Roman" pitchFamily="18" charset="0"/>
              </a:rPr>
              <a:t>。此时，综合数据库的内容变为： </a:t>
            </a:r>
            <a:r>
              <a:rPr lang="zh-CN" altLang="en-US" sz="2000" b="1" dirty="0" smtClean="0">
                <a:solidFill>
                  <a:srgbClr val="00B050"/>
                </a:solidFill>
                <a:latin typeface="Times New Roman" pitchFamily="18" charset="0"/>
              </a:rPr>
              <a:t>动物有暗斑，有长脖子，有长腿，有奶，有蹄，是哺乳动物</a:t>
            </a:r>
            <a:endParaRPr lang="zh-CN" altLang="en-US" sz="2000" b="1" dirty="0" smtClean="0">
              <a:solidFill>
                <a:srgbClr val="0000CC"/>
              </a:solidFill>
              <a:latin typeface="Times New Roman" pitchFamily="18" charset="0"/>
            </a:endParaRPr>
          </a:p>
          <a:p>
            <a:pPr marL="457200" lvl="0" indent="-457200">
              <a:lnSpc>
                <a:spcPct val="115000"/>
              </a:lnSpc>
              <a:spcBef>
                <a:spcPts val="1200"/>
              </a:spcBef>
              <a:buFont typeface="+mj-lt"/>
              <a:buAutoNum type="arabicPeriod"/>
            </a:pPr>
            <a:r>
              <a:rPr lang="zh-CN" altLang="en-US" sz="2000" dirty="0" smtClean="0">
                <a:latin typeface="Times New Roman" pitchFamily="18" charset="0"/>
              </a:rPr>
              <a:t>再从规则库中取</a:t>
            </a:r>
            <a:r>
              <a:rPr lang="en-US" altLang="zh-CN" sz="2000" dirty="0" smtClean="0">
                <a:latin typeface="Times New Roman" pitchFamily="18" charset="0"/>
              </a:rPr>
              <a:t>r</a:t>
            </a:r>
            <a:r>
              <a:rPr lang="en-US" altLang="zh-CN" sz="2000" baseline="-25000" dirty="0" smtClean="0">
                <a:latin typeface="Times New Roman" pitchFamily="18" charset="0"/>
              </a:rPr>
              <a:t>3</a:t>
            </a:r>
            <a:r>
              <a:rPr lang="zh-CN" altLang="en-US" sz="2000" dirty="0" smtClean="0">
                <a:latin typeface="Times New Roman" pitchFamily="18" charset="0"/>
              </a:rPr>
              <a:t>，</a:t>
            </a:r>
            <a:r>
              <a:rPr lang="en-US" altLang="zh-CN" sz="2000" dirty="0" smtClean="0">
                <a:latin typeface="Times New Roman" pitchFamily="18" charset="0"/>
              </a:rPr>
              <a:t>r</a:t>
            </a:r>
            <a:r>
              <a:rPr lang="en-US" altLang="zh-CN" sz="2000" baseline="-25000" dirty="0" smtClean="0">
                <a:latin typeface="Times New Roman" pitchFamily="18" charset="0"/>
              </a:rPr>
              <a:t>4</a:t>
            </a:r>
            <a:r>
              <a:rPr lang="zh-CN" altLang="en-US" sz="2000" dirty="0" smtClean="0">
                <a:latin typeface="Times New Roman" pitchFamily="18" charset="0"/>
              </a:rPr>
              <a:t>，</a:t>
            </a:r>
            <a:r>
              <a:rPr lang="en-US" altLang="zh-CN" sz="2000" dirty="0" smtClean="0">
                <a:latin typeface="Times New Roman" pitchFamily="18" charset="0"/>
              </a:rPr>
              <a:t>r</a:t>
            </a:r>
            <a:r>
              <a:rPr lang="en-US" altLang="zh-CN" sz="2000" baseline="-25000" dirty="0" smtClean="0">
                <a:latin typeface="Times New Roman" pitchFamily="18" charset="0"/>
              </a:rPr>
              <a:t>5</a:t>
            </a:r>
            <a:r>
              <a:rPr lang="zh-CN" altLang="en-US" sz="2000" dirty="0" smtClean="0">
                <a:latin typeface="Times New Roman" pitchFamily="18" charset="0"/>
              </a:rPr>
              <a:t>，</a:t>
            </a:r>
            <a:r>
              <a:rPr lang="en-US" altLang="zh-CN" sz="2000" dirty="0" smtClean="0">
                <a:latin typeface="Times New Roman" pitchFamily="18" charset="0"/>
              </a:rPr>
              <a:t>r</a:t>
            </a:r>
            <a:r>
              <a:rPr lang="en-US" altLang="zh-CN" sz="2000" baseline="-25000" dirty="0" smtClean="0">
                <a:latin typeface="Times New Roman" pitchFamily="18" charset="0"/>
              </a:rPr>
              <a:t>6</a:t>
            </a:r>
            <a:r>
              <a:rPr lang="zh-CN" altLang="en-US" sz="2000" dirty="0" smtClean="0">
                <a:latin typeface="Times New Roman" pitchFamily="18" charset="0"/>
              </a:rPr>
              <a:t>进行匹配，均失败。</a:t>
            </a:r>
            <a:endParaRPr lang="en-US" altLang="zh-CN" sz="2000" dirty="0" smtClean="0">
              <a:latin typeface="Times New Roman" pitchFamily="18" charset="0"/>
            </a:endParaRPr>
          </a:p>
          <a:p>
            <a:pPr marL="457200" lvl="0" indent="-457200">
              <a:lnSpc>
                <a:spcPct val="115000"/>
              </a:lnSpc>
              <a:spcBef>
                <a:spcPts val="1200"/>
              </a:spcBef>
              <a:buFont typeface="+mj-lt"/>
              <a:buAutoNum type="arabicPeriod"/>
            </a:pPr>
            <a:r>
              <a:rPr lang="zh-CN" altLang="en-US" sz="2000" dirty="0" smtClean="0">
                <a:latin typeface="Times New Roman" pitchFamily="18" charset="0"/>
              </a:rPr>
              <a:t>接着取</a:t>
            </a:r>
            <a:r>
              <a:rPr lang="en-US" altLang="zh-CN" sz="2000" dirty="0" smtClean="0">
                <a:latin typeface="Times New Roman" pitchFamily="18" charset="0"/>
              </a:rPr>
              <a:t>r</a:t>
            </a:r>
            <a:r>
              <a:rPr lang="en-US" altLang="zh-CN" sz="2000" baseline="-25000" dirty="0" smtClean="0">
                <a:latin typeface="Times New Roman" pitchFamily="18" charset="0"/>
              </a:rPr>
              <a:t>7</a:t>
            </a:r>
            <a:r>
              <a:rPr lang="zh-CN" altLang="en-US" sz="2000" dirty="0" smtClean="0">
                <a:latin typeface="Times New Roman" pitchFamily="18" charset="0"/>
              </a:rPr>
              <a:t>，该前提与已知事实“是哺乳动物”相匹配，</a:t>
            </a:r>
            <a:r>
              <a:rPr lang="en-US" altLang="zh-CN" sz="2000" dirty="0" smtClean="0">
                <a:latin typeface="Times New Roman" pitchFamily="18" charset="0"/>
              </a:rPr>
              <a:t>r</a:t>
            </a:r>
            <a:r>
              <a:rPr lang="en-US" altLang="zh-CN" sz="2000" baseline="-25000" dirty="0" smtClean="0">
                <a:latin typeface="Times New Roman" pitchFamily="18" charset="0"/>
              </a:rPr>
              <a:t>7</a:t>
            </a:r>
            <a:r>
              <a:rPr lang="zh-CN" altLang="en-US" sz="2000" dirty="0" smtClean="0">
                <a:latin typeface="Times New Roman" pitchFamily="18" charset="0"/>
              </a:rPr>
              <a:t>被执行，并将其结论“该动物是有蹄类动物” 作为新的事实加入到综合数据库中。此时，综合数据库的内容变为：</a:t>
            </a:r>
            <a:r>
              <a:rPr lang="en-US" altLang="zh-CN" sz="2000" dirty="0" smtClean="0">
                <a:solidFill>
                  <a:srgbClr val="00B050"/>
                </a:solidFill>
                <a:latin typeface="Times New Roman" pitchFamily="18" charset="0"/>
              </a:rPr>
              <a:t>	</a:t>
            </a:r>
            <a:r>
              <a:rPr lang="zh-CN" altLang="en-US" sz="2000" b="1" dirty="0" smtClean="0">
                <a:solidFill>
                  <a:srgbClr val="00B050"/>
                </a:solidFill>
                <a:latin typeface="Times New Roman" pitchFamily="18" charset="0"/>
              </a:rPr>
              <a:t>动物有暗斑，有长脖子，有长腿，有奶，有蹄，是哺乳动物，是有蹄类动物</a:t>
            </a:r>
            <a:endParaRPr lang="en-US" altLang="zh-CN" sz="2000" dirty="0" smtClean="0">
              <a:latin typeface="Times New Roman" pitchFamily="18" charset="0"/>
            </a:endParaRPr>
          </a:p>
          <a:p>
            <a:pPr marL="457200" lvl="0" indent="-457200">
              <a:lnSpc>
                <a:spcPct val="115000"/>
              </a:lnSpc>
              <a:spcBef>
                <a:spcPts val="1200"/>
              </a:spcBef>
              <a:buFont typeface="+mj-lt"/>
              <a:buAutoNum type="arabicPeriod"/>
            </a:pPr>
            <a:r>
              <a:rPr lang="zh-CN" altLang="en-US" sz="2000" dirty="0" smtClean="0">
                <a:latin typeface="Times New Roman" pitchFamily="18" charset="0"/>
              </a:rPr>
              <a:t>此后，</a:t>
            </a:r>
            <a:r>
              <a:rPr lang="en-US" altLang="zh-CN" sz="2000" dirty="0" smtClean="0">
                <a:latin typeface="Times New Roman" pitchFamily="18" charset="0"/>
              </a:rPr>
              <a:t>r</a:t>
            </a:r>
            <a:r>
              <a:rPr lang="en-US" altLang="zh-CN" sz="2000" baseline="-25000" dirty="0" smtClean="0">
                <a:latin typeface="Times New Roman" pitchFamily="18" charset="0"/>
              </a:rPr>
              <a:t>8</a:t>
            </a:r>
            <a:r>
              <a:rPr lang="zh-CN" altLang="en-US" sz="2000" dirty="0" smtClean="0">
                <a:latin typeface="Times New Roman" pitchFamily="18" charset="0"/>
              </a:rPr>
              <a:t>，</a:t>
            </a:r>
            <a:r>
              <a:rPr lang="en-US" altLang="zh-CN" sz="2000" dirty="0" smtClean="0">
                <a:latin typeface="Times New Roman" pitchFamily="18" charset="0"/>
              </a:rPr>
              <a:t>r</a:t>
            </a:r>
            <a:r>
              <a:rPr lang="en-US" altLang="zh-CN" sz="2000" baseline="-25000" dirty="0" smtClean="0">
                <a:latin typeface="Times New Roman" pitchFamily="18" charset="0"/>
              </a:rPr>
              <a:t>9</a:t>
            </a:r>
            <a:r>
              <a:rPr lang="zh-CN" altLang="en-US" sz="2000" dirty="0" smtClean="0">
                <a:latin typeface="Times New Roman" pitchFamily="18" charset="0"/>
              </a:rPr>
              <a:t>，</a:t>
            </a:r>
            <a:r>
              <a:rPr lang="en-US" altLang="zh-CN" sz="2000" dirty="0" smtClean="0">
                <a:latin typeface="Times New Roman" pitchFamily="18" charset="0"/>
              </a:rPr>
              <a:t>r</a:t>
            </a:r>
            <a:r>
              <a:rPr lang="en-US" altLang="zh-CN" sz="2000" baseline="-25000" dirty="0" smtClean="0">
                <a:latin typeface="Times New Roman" pitchFamily="18" charset="0"/>
              </a:rPr>
              <a:t>10</a:t>
            </a:r>
            <a:r>
              <a:rPr lang="zh-CN" altLang="en-US" sz="2000" dirty="0" smtClean="0">
                <a:latin typeface="Times New Roman" pitchFamily="18" charset="0"/>
              </a:rPr>
              <a:t>均匹配失败。</a:t>
            </a:r>
            <a:endParaRPr lang="en-US" altLang="zh-CN" sz="2000" dirty="0" smtClean="0">
              <a:latin typeface="Times New Roman" pitchFamily="18" charset="0"/>
            </a:endParaRPr>
          </a:p>
          <a:p>
            <a:pPr marL="457200" lvl="0" indent="-457200">
              <a:lnSpc>
                <a:spcPct val="115000"/>
              </a:lnSpc>
              <a:spcBef>
                <a:spcPts val="1200"/>
              </a:spcBef>
              <a:buFont typeface="+mj-lt"/>
              <a:buAutoNum type="arabicPeriod"/>
            </a:pPr>
            <a:r>
              <a:rPr lang="zh-CN" altLang="en-US" sz="2000" dirty="0" smtClean="0">
                <a:latin typeface="Times New Roman" pitchFamily="18" charset="0"/>
              </a:rPr>
              <a:t>接着取</a:t>
            </a:r>
            <a:r>
              <a:rPr lang="en-US" altLang="zh-CN" sz="2000" dirty="0" smtClean="0">
                <a:latin typeface="Times New Roman" pitchFamily="18" charset="0"/>
              </a:rPr>
              <a:t>r</a:t>
            </a:r>
            <a:r>
              <a:rPr lang="en-US" altLang="zh-CN" sz="2000" baseline="-25000" dirty="0" smtClean="0">
                <a:latin typeface="Times New Roman" pitchFamily="18" charset="0"/>
              </a:rPr>
              <a:t>11</a:t>
            </a:r>
            <a:r>
              <a:rPr lang="zh-CN" altLang="en-US" sz="2000" dirty="0" smtClean="0">
                <a:latin typeface="Times New Roman" pitchFamily="18" charset="0"/>
              </a:rPr>
              <a:t>，该前提 “该动物是有蹄类动物  </a:t>
            </a:r>
            <a:r>
              <a:rPr lang="en-US" altLang="zh-CN" sz="2000" dirty="0" smtClean="0">
                <a:latin typeface="Times New Roman" pitchFamily="18" charset="0"/>
              </a:rPr>
              <a:t>AND  </a:t>
            </a:r>
            <a:r>
              <a:rPr lang="zh-CN" altLang="en-US" sz="2000" dirty="0" smtClean="0">
                <a:latin typeface="Times New Roman" pitchFamily="18" charset="0"/>
              </a:rPr>
              <a:t>有长脖子  </a:t>
            </a:r>
            <a:r>
              <a:rPr lang="en-US" altLang="zh-CN" sz="2000" dirty="0" smtClean="0">
                <a:latin typeface="Times New Roman" pitchFamily="18" charset="0"/>
              </a:rPr>
              <a:t>AND  </a:t>
            </a:r>
            <a:r>
              <a:rPr lang="zh-CN" altLang="en-US" sz="2000" dirty="0" smtClean="0">
                <a:latin typeface="Times New Roman" pitchFamily="18" charset="0"/>
              </a:rPr>
              <a:t>有长腿  </a:t>
            </a:r>
            <a:r>
              <a:rPr lang="en-US" altLang="zh-CN" sz="2000" dirty="0" smtClean="0">
                <a:latin typeface="Times New Roman" pitchFamily="18" charset="0"/>
              </a:rPr>
              <a:t>AND  </a:t>
            </a:r>
            <a:r>
              <a:rPr lang="zh-CN" altLang="en-US" sz="2000" dirty="0" smtClean="0">
                <a:latin typeface="Times New Roman" pitchFamily="18" charset="0"/>
              </a:rPr>
              <a:t>身上有暗斑” 与已知事实相匹配，</a:t>
            </a:r>
            <a:r>
              <a:rPr lang="en-US" altLang="zh-CN" sz="2000" dirty="0" smtClean="0">
                <a:latin typeface="Times New Roman" pitchFamily="18" charset="0"/>
              </a:rPr>
              <a:t>r</a:t>
            </a:r>
            <a:r>
              <a:rPr lang="en-US" altLang="zh-CN" sz="2000" baseline="-25000" dirty="0" smtClean="0">
                <a:latin typeface="Times New Roman" pitchFamily="18" charset="0"/>
              </a:rPr>
              <a:t>11</a:t>
            </a:r>
            <a:r>
              <a:rPr lang="zh-CN" altLang="en-US" sz="2000" dirty="0" smtClean="0">
                <a:latin typeface="Times New Roman" pitchFamily="18" charset="0"/>
              </a:rPr>
              <a:t>被执行，并推出“该动物是长颈鹿”。</a:t>
            </a:r>
            <a:endParaRPr lang="en-US" altLang="zh-CN" sz="2000" dirty="0" smtClean="0">
              <a:latin typeface="Times New Roman" pitchFamily="18" charset="0"/>
            </a:endParaRPr>
          </a:p>
          <a:p>
            <a:pPr marL="457200" lvl="0" indent="-457200">
              <a:lnSpc>
                <a:spcPct val="115000"/>
              </a:lnSpc>
              <a:spcBef>
                <a:spcPts val="1200"/>
              </a:spcBef>
              <a:buFont typeface="+mj-lt"/>
              <a:buAutoNum type="arabicPeriod"/>
            </a:pPr>
            <a:r>
              <a:rPr lang="zh-CN" altLang="en-US" sz="2000" dirty="0" smtClean="0">
                <a:solidFill>
                  <a:srgbClr val="FF0000"/>
                </a:solidFill>
                <a:latin typeface="Times New Roman" pitchFamily="18" charset="0"/>
              </a:rPr>
              <a:t>由于“长颈鹿”已是目标集合中的一个结论，即已推出最终结果，故问题求解过程结束。</a:t>
            </a:r>
          </a:p>
          <a:p>
            <a:pPr marL="457200" lvl="0" indent="-457200">
              <a:lnSpc>
                <a:spcPct val="115000"/>
              </a:lnSpc>
              <a:spcBef>
                <a:spcPts val="1200"/>
              </a:spcBef>
              <a:buFont typeface="+mj-lt"/>
              <a:buAutoNum type="arabicPeriod"/>
            </a:pPr>
            <a:endParaRPr lang="en-US" altLang="zh-CN" sz="2000" dirty="0" smtClean="0">
              <a:latin typeface="Times New Roman" pitchFamily="18" charset="0"/>
            </a:endParaRPr>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52</a:t>
            </a:fld>
            <a:endParaRPr lang="en-US" altLang="zh-CN"/>
          </a:p>
        </p:txBody>
      </p:sp>
    </p:spTree>
    <p:extLst>
      <p:ext uri="{BB962C8B-B14F-4D97-AF65-F5344CB8AC3E}">
        <p14:creationId xmlns:p14="http://schemas.microsoft.com/office/powerpoint/2010/main" val="321296832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53</a:t>
            </a:fld>
            <a:endParaRPr lang="en-US" altLang="zh-CN"/>
          </a:p>
        </p:txBody>
      </p:sp>
    </p:spTree>
    <p:extLst>
      <p:ext uri="{BB962C8B-B14F-4D97-AF65-F5344CB8AC3E}">
        <p14:creationId xmlns:p14="http://schemas.microsoft.com/office/powerpoint/2010/main" val="300612111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54</a:t>
            </a:fld>
            <a:endParaRPr lang="en-US" altLang="zh-CN"/>
          </a:p>
        </p:txBody>
      </p:sp>
    </p:spTree>
    <p:extLst>
      <p:ext uri="{BB962C8B-B14F-4D97-AF65-F5344CB8AC3E}">
        <p14:creationId xmlns:p14="http://schemas.microsoft.com/office/powerpoint/2010/main" val="421359926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55</a:t>
            </a:fld>
            <a:endParaRPr lang="en-US" altLang="zh-CN"/>
          </a:p>
        </p:txBody>
      </p:sp>
    </p:spTree>
    <p:extLst>
      <p:ext uri="{BB962C8B-B14F-4D97-AF65-F5344CB8AC3E}">
        <p14:creationId xmlns:p14="http://schemas.microsoft.com/office/powerpoint/2010/main" val="414524262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56</a:t>
            </a:fld>
            <a:endParaRPr lang="en-US" altLang="zh-CN"/>
          </a:p>
        </p:txBody>
      </p:sp>
    </p:spTree>
    <p:extLst>
      <p:ext uri="{BB962C8B-B14F-4D97-AF65-F5344CB8AC3E}">
        <p14:creationId xmlns:p14="http://schemas.microsoft.com/office/powerpoint/2010/main" val="22488153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57</a:t>
            </a:fld>
            <a:endParaRPr lang="en-US" altLang="zh-CN"/>
          </a:p>
        </p:txBody>
      </p:sp>
    </p:spTree>
    <p:extLst>
      <p:ext uri="{BB962C8B-B14F-4D97-AF65-F5344CB8AC3E}">
        <p14:creationId xmlns:p14="http://schemas.microsoft.com/office/powerpoint/2010/main" val="95112026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相对图搜索内存占用量小</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58</a:t>
            </a:fld>
            <a:endParaRPr lang="en-US" altLang="zh-CN"/>
          </a:p>
        </p:txBody>
      </p:sp>
    </p:spTree>
    <p:extLst>
      <p:ext uri="{BB962C8B-B14F-4D97-AF65-F5344CB8AC3E}">
        <p14:creationId xmlns:p14="http://schemas.microsoft.com/office/powerpoint/2010/main" val="169571531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b="1" dirty="0" smtClean="0">
                <a:solidFill>
                  <a:srgbClr val="006600"/>
                </a:solidFill>
              </a:rPr>
              <a:t>所谓正向使用规则，</a:t>
            </a:r>
            <a:r>
              <a:rPr lang="zh-CN" altLang="en-US" b="1" dirty="0" smtClean="0">
                <a:solidFill>
                  <a:srgbClr val="0000CC"/>
                </a:solidFill>
              </a:rPr>
              <a:t>是指以问题的初始状态作为初始综合数据库，仅当综合数据库中的事实满足某条规则的前提时，该规则才被使用。</a:t>
            </a:r>
          </a:p>
          <a:p>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59</a:t>
            </a:fld>
            <a:endParaRPr lang="en-US" altLang="zh-CN"/>
          </a:p>
        </p:txBody>
      </p:sp>
    </p:spTree>
    <p:extLst>
      <p:ext uri="{BB962C8B-B14F-4D97-AF65-F5344CB8AC3E}">
        <p14:creationId xmlns:p14="http://schemas.microsoft.com/office/powerpoint/2010/main" val="1132618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1A7BC3-D6B8-4E8E-B08D-49F802FCA7E6}" type="slidenum">
              <a:rPr lang="en-US" altLang="zh-CN"/>
              <a:pPr/>
              <a:t>6</a:t>
            </a:fld>
            <a:endParaRPr lang="en-US" altLang="zh-CN"/>
          </a:p>
        </p:txBody>
      </p:sp>
      <p:sp>
        <p:nvSpPr>
          <p:cNvPr id="476162" name="Rectangle 2"/>
          <p:cNvSpPr>
            <a:spLocks noGrp="1" noRot="1" noChangeAspect="1" noChangeArrowheads="1" noTextEdit="1"/>
          </p:cNvSpPr>
          <p:nvPr>
            <p:ph type="sldImg"/>
          </p:nvPr>
        </p:nvSpPr>
        <p:spPr>
          <a:ln/>
        </p:spPr>
      </p:sp>
      <p:sp>
        <p:nvSpPr>
          <p:cNvPr id="47616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solidFill>
                  <a:srgbClr val="006600"/>
                </a:solidFill>
              </a:rPr>
              <a:t>所谓逆向使用规则，</a:t>
            </a:r>
            <a:r>
              <a:rPr lang="zh-CN" altLang="en-US" sz="1200" b="1" dirty="0" smtClean="0">
                <a:solidFill>
                  <a:srgbClr val="0000CC"/>
                </a:solidFill>
              </a:rPr>
              <a:t>是指以问题的目标状态作为初始综合数据库，仅当综合数据库中的事实满足某条规则的后件时，该规则才被使用。</a:t>
            </a:r>
          </a:p>
          <a:p>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61</a:t>
            </a:fld>
            <a:endParaRPr lang="en-US" altLang="zh-CN"/>
          </a:p>
        </p:txBody>
      </p:sp>
    </p:spTree>
    <p:extLst>
      <p:ext uri="{BB962C8B-B14F-4D97-AF65-F5344CB8AC3E}">
        <p14:creationId xmlns:p14="http://schemas.microsoft.com/office/powerpoint/2010/main" val="313902650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63</a:t>
            </a:fld>
            <a:endParaRPr lang="en-US" altLang="zh-CN"/>
          </a:p>
        </p:txBody>
      </p:sp>
    </p:spTree>
    <p:extLst>
      <p:ext uri="{BB962C8B-B14F-4D97-AF65-F5344CB8AC3E}">
        <p14:creationId xmlns:p14="http://schemas.microsoft.com/office/powerpoint/2010/main" val="117940594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64</a:t>
            </a:fld>
            <a:endParaRPr lang="en-US" altLang="zh-CN"/>
          </a:p>
        </p:txBody>
      </p:sp>
    </p:spTree>
    <p:extLst>
      <p:ext uri="{BB962C8B-B14F-4D97-AF65-F5344CB8AC3E}">
        <p14:creationId xmlns:p14="http://schemas.microsoft.com/office/powerpoint/2010/main" val="179222210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65</a:t>
            </a:fld>
            <a:endParaRPr lang="en-US" altLang="zh-CN"/>
          </a:p>
        </p:txBody>
      </p:sp>
    </p:spTree>
    <p:extLst>
      <p:ext uri="{BB962C8B-B14F-4D97-AF65-F5344CB8AC3E}">
        <p14:creationId xmlns:p14="http://schemas.microsoft.com/office/powerpoint/2010/main" val="155077295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带删除的</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66</a:t>
            </a:fld>
            <a:endParaRPr lang="en-US" altLang="zh-CN"/>
          </a:p>
        </p:txBody>
      </p:sp>
    </p:spTree>
    <p:extLst>
      <p:ext uri="{BB962C8B-B14F-4D97-AF65-F5344CB8AC3E}">
        <p14:creationId xmlns:p14="http://schemas.microsoft.com/office/powerpoint/2010/main" val="104657547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67</a:t>
            </a:fld>
            <a:endParaRPr lang="en-US" altLang="zh-CN"/>
          </a:p>
        </p:txBody>
      </p:sp>
    </p:spTree>
    <p:extLst>
      <p:ext uri="{BB962C8B-B14F-4D97-AF65-F5344CB8AC3E}">
        <p14:creationId xmlns:p14="http://schemas.microsoft.com/office/powerpoint/2010/main" val="218298712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dirty="0" smtClean="0"/>
              <a:t>这种求解问题的方法，更符合人们的一般习惯。</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68</a:t>
            </a:fld>
            <a:endParaRPr lang="en-US" altLang="zh-CN"/>
          </a:p>
        </p:txBody>
      </p:sp>
    </p:spTree>
    <p:extLst>
      <p:ext uri="{BB962C8B-B14F-4D97-AF65-F5344CB8AC3E}">
        <p14:creationId xmlns:p14="http://schemas.microsoft.com/office/powerpoint/2010/main" val="220056366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69</a:t>
            </a:fld>
            <a:endParaRPr lang="en-US" altLang="zh-CN"/>
          </a:p>
        </p:txBody>
      </p:sp>
    </p:spTree>
    <p:extLst>
      <p:ext uri="{BB962C8B-B14F-4D97-AF65-F5344CB8AC3E}">
        <p14:creationId xmlns:p14="http://schemas.microsoft.com/office/powerpoint/2010/main" val="169603840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70</a:t>
            </a:fld>
            <a:endParaRPr lang="en-US" altLang="zh-CN"/>
          </a:p>
        </p:txBody>
      </p:sp>
    </p:spTree>
    <p:extLst>
      <p:ext uri="{BB962C8B-B14F-4D97-AF65-F5344CB8AC3E}">
        <p14:creationId xmlns:p14="http://schemas.microsoft.com/office/powerpoint/2010/main" val="122873762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独立的，不完整的，不完备的，不确定的。比较零碎的、无系统性的知识适合于用这种表示方法</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71</a:t>
            </a:fld>
            <a:endParaRPr lang="en-US" altLang="zh-CN"/>
          </a:p>
        </p:txBody>
      </p:sp>
    </p:spTree>
    <p:extLst>
      <p:ext uri="{BB962C8B-B14F-4D97-AF65-F5344CB8AC3E}">
        <p14:creationId xmlns:p14="http://schemas.microsoft.com/office/powerpoint/2010/main" val="5667138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7</a:t>
            </a:fld>
            <a:endParaRPr lang="en-US" altLang="zh-CN"/>
          </a:p>
        </p:txBody>
      </p:sp>
    </p:spTree>
    <p:extLst>
      <p:ext uri="{BB962C8B-B14F-4D97-AF65-F5344CB8AC3E}">
        <p14:creationId xmlns:p14="http://schemas.microsoft.com/office/powerpoint/2010/main" val="320683115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72</a:t>
            </a:fld>
            <a:endParaRPr lang="en-US" altLang="zh-CN"/>
          </a:p>
        </p:txBody>
      </p:sp>
    </p:spTree>
    <p:extLst>
      <p:ext uri="{BB962C8B-B14F-4D97-AF65-F5344CB8AC3E}">
        <p14:creationId xmlns:p14="http://schemas.microsoft.com/office/powerpoint/2010/main" val="98467151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73</a:t>
            </a:fld>
            <a:endParaRPr lang="en-US" altLang="zh-CN"/>
          </a:p>
        </p:txBody>
      </p:sp>
    </p:spTree>
    <p:extLst>
      <p:ext uri="{BB962C8B-B14F-4D97-AF65-F5344CB8AC3E}">
        <p14:creationId xmlns:p14="http://schemas.microsoft.com/office/powerpoint/2010/main" val="215908889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74</a:t>
            </a:fld>
            <a:endParaRPr lang="en-US" altLang="zh-CN"/>
          </a:p>
        </p:txBody>
      </p:sp>
    </p:spTree>
    <p:extLst>
      <p:ext uri="{BB962C8B-B14F-4D97-AF65-F5344CB8AC3E}">
        <p14:creationId xmlns:p14="http://schemas.microsoft.com/office/powerpoint/2010/main" val="309884359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b="1" dirty="0" smtClean="0"/>
              <a:t>这些关系的属性具有可继承性</a:t>
            </a:r>
            <a:endParaRPr lang="zh-CN" altLang="en-US" b="1"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75</a:t>
            </a:fld>
            <a:endParaRPr lang="en-US" altLang="zh-CN"/>
          </a:p>
        </p:txBody>
      </p:sp>
    </p:spTree>
    <p:extLst>
      <p:ext uri="{BB962C8B-B14F-4D97-AF65-F5344CB8AC3E}">
        <p14:creationId xmlns:p14="http://schemas.microsoft.com/office/powerpoint/2010/main" val="95464142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76</a:t>
            </a:fld>
            <a:endParaRPr lang="en-US" altLang="zh-CN"/>
          </a:p>
        </p:txBody>
      </p:sp>
    </p:spTree>
    <p:extLst>
      <p:ext uri="{BB962C8B-B14F-4D97-AF65-F5344CB8AC3E}">
        <p14:creationId xmlns:p14="http://schemas.microsoft.com/office/powerpoint/2010/main" val="359711285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vl="0">
              <a:lnSpc>
                <a:spcPct val="110000"/>
              </a:lnSpc>
            </a:pPr>
            <a:r>
              <a:rPr lang="zh-CN" altLang="en-US" sz="2200" b="0" dirty="0" smtClean="0">
                <a:latin typeface="Times New Roman" pitchFamily="18" charset="0"/>
              </a:rPr>
              <a:t>大脑不一定具有人的各种属性   </a:t>
            </a:r>
          </a:p>
          <a:p>
            <a:pPr lvl="0">
              <a:lnSpc>
                <a:spcPct val="110000"/>
              </a:lnSpc>
            </a:pPr>
            <a:r>
              <a:rPr lang="zh-CN" altLang="en-US" sz="2200" b="0" dirty="0" smtClean="0">
                <a:latin typeface="Times New Roman" pitchFamily="18" charset="0"/>
              </a:rPr>
              <a:t>黑板也不具有墙的各种属性。</a:t>
            </a:r>
          </a:p>
          <a:p>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77</a:t>
            </a:fld>
            <a:endParaRPr lang="en-US" altLang="zh-CN"/>
          </a:p>
        </p:txBody>
      </p:sp>
    </p:spTree>
    <p:extLst>
      <p:ext uri="{BB962C8B-B14F-4D97-AF65-F5344CB8AC3E}">
        <p14:creationId xmlns:p14="http://schemas.microsoft.com/office/powerpoint/2010/main" val="134686407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78</a:t>
            </a:fld>
            <a:endParaRPr lang="en-US" altLang="zh-CN"/>
          </a:p>
        </p:txBody>
      </p:sp>
    </p:spTree>
    <p:extLst>
      <p:ext uri="{BB962C8B-B14F-4D97-AF65-F5344CB8AC3E}">
        <p14:creationId xmlns:p14="http://schemas.microsoft.com/office/powerpoint/2010/main" val="304113131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79</a:t>
            </a:fld>
            <a:endParaRPr lang="en-US" altLang="zh-CN"/>
          </a:p>
        </p:txBody>
      </p:sp>
    </p:spTree>
    <p:extLst>
      <p:ext uri="{BB962C8B-B14F-4D97-AF65-F5344CB8AC3E}">
        <p14:creationId xmlns:p14="http://schemas.microsoft.com/office/powerpoint/2010/main" val="45288144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80</a:t>
            </a:fld>
            <a:endParaRPr lang="en-US" altLang="zh-CN"/>
          </a:p>
        </p:txBody>
      </p:sp>
    </p:spTree>
    <p:extLst>
      <p:ext uri="{BB962C8B-B14F-4D97-AF65-F5344CB8AC3E}">
        <p14:creationId xmlns:p14="http://schemas.microsoft.com/office/powerpoint/2010/main" val="181760389"/>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81</a:t>
            </a:fld>
            <a:endParaRPr lang="en-US" altLang="zh-CN"/>
          </a:p>
        </p:txBody>
      </p:sp>
    </p:spTree>
    <p:extLst>
      <p:ext uri="{BB962C8B-B14F-4D97-AF65-F5344CB8AC3E}">
        <p14:creationId xmlns:p14="http://schemas.microsoft.com/office/powerpoint/2010/main" val="2653966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8</a:t>
            </a:fld>
            <a:endParaRPr lang="en-US" altLang="zh-CN"/>
          </a:p>
        </p:txBody>
      </p:sp>
    </p:spTree>
    <p:extLst>
      <p:ext uri="{BB962C8B-B14F-4D97-AF65-F5344CB8AC3E}">
        <p14:creationId xmlns:p14="http://schemas.microsoft.com/office/powerpoint/2010/main" val="139337265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smtClean="0">
                <a:solidFill>
                  <a:srgbClr val="0000CC"/>
                </a:solidFill>
                <a:latin typeface="Times New Roman" pitchFamily="18" charset="0"/>
              </a:rPr>
              <a:t> 对于这个问题，各种动物的属性按属性关系描述，动物之间的分类关系用类属关系描述。</a:t>
            </a:r>
            <a:r>
              <a:rPr lang="zh-CN" altLang="en-US" sz="1200" dirty="0" smtClean="0">
                <a:solidFill>
                  <a:srgbClr val="0000CC"/>
                </a:solidFill>
                <a:latin typeface="Times New Roman" pitchFamily="18" charset="0"/>
              </a:rPr>
              <a:t> </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82</a:t>
            </a:fld>
            <a:endParaRPr lang="en-US" altLang="zh-CN"/>
          </a:p>
        </p:txBody>
      </p:sp>
    </p:spTree>
    <p:extLst>
      <p:ext uri="{BB962C8B-B14F-4D97-AF65-F5344CB8AC3E}">
        <p14:creationId xmlns:p14="http://schemas.microsoft.com/office/powerpoint/2010/main" val="281662947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83</a:t>
            </a:fld>
            <a:endParaRPr lang="en-US" altLang="zh-CN"/>
          </a:p>
        </p:txBody>
      </p:sp>
    </p:spTree>
    <p:extLst>
      <p:ext uri="{BB962C8B-B14F-4D97-AF65-F5344CB8AC3E}">
        <p14:creationId xmlns:p14="http://schemas.microsoft.com/office/powerpoint/2010/main" val="314381842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Work-for </a:t>
            </a:r>
            <a:r>
              <a:rPr lang="zh-CN" altLang="en-US" dirty="0" smtClean="0"/>
              <a:t>也可以是 </a:t>
            </a:r>
            <a:r>
              <a:rPr lang="en-US" altLang="zh-CN" dirty="0" smtClean="0"/>
              <a:t>a member of</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84</a:t>
            </a:fld>
            <a:endParaRPr lang="en-US" altLang="zh-CN"/>
          </a:p>
        </p:txBody>
      </p:sp>
    </p:spTree>
    <p:extLst>
      <p:ext uri="{BB962C8B-B14F-4D97-AF65-F5344CB8AC3E}">
        <p14:creationId xmlns:p14="http://schemas.microsoft.com/office/powerpoint/2010/main" val="116555599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zh-CN" altLang="en-US" sz="1800" b="1" dirty="0" smtClean="0">
                <a:solidFill>
                  <a:srgbClr val="0000CC"/>
                </a:solidFill>
                <a:latin typeface="Times New Roman" pitchFamily="18" charset="0"/>
              </a:rPr>
              <a:t>李新和王红的汽车均属于具体概念</a:t>
            </a:r>
            <a:r>
              <a:rPr lang="en-US" altLang="zh-CN" sz="1800" b="1" dirty="0" smtClean="0">
                <a:solidFill>
                  <a:srgbClr val="0000CC"/>
                </a:solidFill>
                <a:latin typeface="Times New Roman" pitchFamily="18" charset="0"/>
              </a:rPr>
              <a:t>,</a:t>
            </a:r>
            <a:r>
              <a:rPr lang="zh-CN" altLang="en-US" sz="1800" b="1" dirty="0" smtClean="0">
                <a:solidFill>
                  <a:srgbClr val="0000CC"/>
                </a:solidFill>
                <a:latin typeface="Times New Roman" pitchFamily="18" charset="0"/>
              </a:rPr>
              <a:t>可增加“汽车” 这个抽象概念。汽车</a:t>
            </a:r>
            <a:r>
              <a:rPr lang="en-US" altLang="zh-CN" sz="1800" b="1" dirty="0" smtClean="0">
                <a:solidFill>
                  <a:srgbClr val="0000CC"/>
                </a:solidFill>
                <a:latin typeface="Times New Roman" pitchFamily="18" charset="0"/>
              </a:rPr>
              <a:t>1</a:t>
            </a:r>
            <a:r>
              <a:rPr lang="zh-CN" altLang="en-US" sz="1800" b="1" dirty="0" smtClean="0">
                <a:solidFill>
                  <a:srgbClr val="0000CC"/>
                </a:solidFill>
                <a:latin typeface="Times New Roman" pitchFamily="18" charset="0"/>
              </a:rPr>
              <a:t>、汽车</a:t>
            </a:r>
            <a:r>
              <a:rPr lang="en-US" altLang="zh-CN" sz="1800" b="1" dirty="0" smtClean="0">
                <a:solidFill>
                  <a:srgbClr val="0000CC"/>
                </a:solidFill>
                <a:latin typeface="Times New Roman" pitchFamily="18" charset="0"/>
              </a:rPr>
              <a:t>2</a:t>
            </a:r>
            <a:r>
              <a:rPr lang="zh-CN" altLang="en-US" sz="1800" b="1" dirty="0" smtClean="0">
                <a:solidFill>
                  <a:srgbClr val="0000CC"/>
                </a:solidFill>
                <a:latin typeface="Times New Roman" pitchFamily="18" charset="0"/>
              </a:rPr>
              <a:t>对应于谓词中的变元</a:t>
            </a:r>
          </a:p>
          <a:p>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85</a:t>
            </a:fld>
            <a:endParaRPr lang="en-US" altLang="zh-CN"/>
          </a:p>
        </p:txBody>
      </p:sp>
    </p:spTree>
    <p:extLst>
      <p:ext uri="{BB962C8B-B14F-4D97-AF65-F5344CB8AC3E}">
        <p14:creationId xmlns:p14="http://schemas.microsoft.com/office/powerpoint/2010/main" val="298475835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86</a:t>
            </a:fld>
            <a:endParaRPr lang="en-US" altLang="zh-CN"/>
          </a:p>
        </p:txBody>
      </p:sp>
    </p:spTree>
    <p:extLst>
      <p:ext uri="{BB962C8B-B14F-4D97-AF65-F5344CB8AC3E}">
        <p14:creationId xmlns:p14="http://schemas.microsoft.com/office/powerpoint/2010/main" val="212218946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前面提出的表示都是描述一个物体性质、物体之间相互关系的。但是没有能够对动作行为、状态进行描述</a:t>
            </a:r>
            <a:endParaRPr lang="en-US" altLang="zh-CN" dirty="0" smtClean="0"/>
          </a:p>
          <a:p>
            <a:endParaRPr lang="en-US" altLang="zh-CN" dirty="0" smtClean="0"/>
          </a:p>
          <a:p>
            <a:r>
              <a:rPr lang="zh-CN" altLang="en-US" dirty="0" smtClean="0"/>
              <a:t>无法表示若干对占有的修饰，也就是说无法表示状语 （定语可以通过属性的形式来表示）</a:t>
            </a:r>
            <a:endParaRPr lang="en-US" altLang="zh-CN" dirty="0" smtClean="0"/>
          </a:p>
          <a:p>
            <a:endParaRPr lang="en-US" altLang="zh-CN" dirty="0" smtClean="0"/>
          </a:p>
          <a:p>
            <a:r>
              <a:rPr lang="zh-CN" altLang="en-US" dirty="0" smtClean="0"/>
              <a:t>西蒙提出</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87</a:t>
            </a:fld>
            <a:endParaRPr lang="en-US" altLang="zh-CN"/>
          </a:p>
        </p:txBody>
      </p:sp>
    </p:spTree>
    <p:extLst>
      <p:ext uri="{BB962C8B-B14F-4D97-AF65-F5344CB8AC3E}">
        <p14:creationId xmlns:p14="http://schemas.microsoft.com/office/powerpoint/2010/main" val="3020277757"/>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前面提出的表示都是描述一个物体性质、物体之间相互关系的。但是没有能够对动作行为、状态进行描述</a:t>
            </a:r>
            <a:endParaRPr lang="en-US" altLang="zh-CN" dirty="0" smtClean="0"/>
          </a:p>
          <a:p>
            <a:endParaRPr lang="en-US" altLang="zh-CN" dirty="0" smtClean="0"/>
          </a:p>
          <a:p>
            <a:r>
              <a:rPr lang="zh-CN" altLang="en-US" dirty="0" smtClean="0"/>
              <a:t>无法表示若干对占有的修饰，也就是说无法表示状语 （定语可以通过属性的形式来表示）</a:t>
            </a:r>
            <a:endParaRPr lang="en-US" altLang="zh-CN" dirty="0" smtClean="0"/>
          </a:p>
          <a:p>
            <a:endParaRPr lang="en-US" altLang="zh-CN" dirty="0" smtClean="0"/>
          </a:p>
          <a:p>
            <a:r>
              <a:rPr lang="zh-CN" altLang="en-US" dirty="0" smtClean="0"/>
              <a:t>西蒙提出</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88</a:t>
            </a:fld>
            <a:endParaRPr lang="en-US" altLang="zh-CN"/>
          </a:p>
        </p:txBody>
      </p:sp>
    </p:spTree>
    <p:extLst>
      <p:ext uri="{BB962C8B-B14F-4D97-AF65-F5344CB8AC3E}">
        <p14:creationId xmlns:p14="http://schemas.microsoft.com/office/powerpoint/2010/main" val="3020277757"/>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关键是找到词之间的修饰关系！围绕中心词，逐条展开</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89</a:t>
            </a:fld>
            <a:endParaRPr lang="en-US" altLang="zh-CN"/>
          </a:p>
        </p:txBody>
      </p:sp>
    </p:spTree>
    <p:extLst>
      <p:ext uri="{BB962C8B-B14F-4D97-AF65-F5344CB8AC3E}">
        <p14:creationId xmlns:p14="http://schemas.microsoft.com/office/powerpoint/2010/main" val="2660417196"/>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90</a:t>
            </a:fld>
            <a:endParaRPr lang="en-US" altLang="zh-CN"/>
          </a:p>
        </p:txBody>
      </p:sp>
    </p:spTree>
    <p:extLst>
      <p:ext uri="{BB962C8B-B14F-4D97-AF65-F5344CB8AC3E}">
        <p14:creationId xmlns:p14="http://schemas.microsoft.com/office/powerpoint/2010/main" val="2193609196"/>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Part or part-of</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91</a:t>
            </a:fld>
            <a:endParaRPr lang="en-US" altLang="zh-CN"/>
          </a:p>
        </p:txBody>
      </p:sp>
    </p:spTree>
    <p:extLst>
      <p:ext uri="{BB962C8B-B14F-4D97-AF65-F5344CB8AC3E}">
        <p14:creationId xmlns:p14="http://schemas.microsoft.com/office/powerpoint/2010/main" val="14871656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9</a:t>
            </a:fld>
            <a:endParaRPr lang="en-US" altLang="zh-CN"/>
          </a:p>
        </p:txBody>
      </p:sp>
    </p:spTree>
    <p:extLst>
      <p:ext uri="{BB962C8B-B14F-4D97-AF65-F5344CB8AC3E}">
        <p14:creationId xmlns:p14="http://schemas.microsoft.com/office/powerpoint/2010/main" val="602887466"/>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要否定的词在弧上</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92</a:t>
            </a:fld>
            <a:endParaRPr lang="en-US" altLang="zh-CN"/>
          </a:p>
        </p:txBody>
      </p:sp>
    </p:spTree>
    <p:extLst>
      <p:ext uri="{BB962C8B-B14F-4D97-AF65-F5344CB8AC3E}">
        <p14:creationId xmlns:p14="http://schemas.microsoft.com/office/powerpoint/2010/main" val="247450580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 注意箭头方向</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93</a:t>
            </a:fld>
            <a:endParaRPr lang="en-US" altLang="zh-CN"/>
          </a:p>
        </p:txBody>
      </p:sp>
    </p:spTree>
    <p:extLst>
      <p:ext uri="{BB962C8B-B14F-4D97-AF65-F5344CB8AC3E}">
        <p14:creationId xmlns:p14="http://schemas.microsoft.com/office/powerpoint/2010/main" val="142118954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94</a:t>
            </a:fld>
            <a:endParaRPr lang="en-US" altLang="zh-CN"/>
          </a:p>
        </p:txBody>
      </p:sp>
    </p:spTree>
    <p:extLst>
      <p:ext uri="{BB962C8B-B14F-4D97-AF65-F5344CB8AC3E}">
        <p14:creationId xmlns:p14="http://schemas.microsoft.com/office/powerpoint/2010/main" val="3960616629"/>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95</a:t>
            </a:fld>
            <a:endParaRPr lang="en-US" altLang="zh-CN"/>
          </a:p>
        </p:txBody>
      </p:sp>
    </p:spTree>
    <p:extLst>
      <p:ext uri="{BB962C8B-B14F-4D97-AF65-F5344CB8AC3E}">
        <p14:creationId xmlns:p14="http://schemas.microsoft.com/office/powerpoint/2010/main" val="1688759772"/>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很多个不同的学习动作，</a:t>
            </a:r>
            <a:r>
              <a:rPr lang="en-US" altLang="zh-CN" dirty="0" smtClean="0"/>
              <a:t>subject</a:t>
            </a:r>
            <a:r>
              <a:rPr lang="zh-CN" altLang="en-US" dirty="0" smtClean="0"/>
              <a:t>和</a:t>
            </a:r>
            <a:r>
              <a:rPr lang="en-US" altLang="zh-CN" dirty="0" smtClean="0"/>
              <a:t>object</a:t>
            </a:r>
            <a:r>
              <a:rPr lang="zh-CN" altLang="en-US" dirty="0" smtClean="0"/>
              <a:t>斗不一样。</a:t>
            </a:r>
            <a:endParaRPr lang="zh-CN" altLang="en-US" dirty="0"/>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96</a:t>
            </a:fld>
            <a:endParaRPr lang="en-US" altLang="zh-CN"/>
          </a:p>
        </p:txBody>
      </p:sp>
    </p:spTree>
    <p:extLst>
      <p:ext uri="{BB962C8B-B14F-4D97-AF65-F5344CB8AC3E}">
        <p14:creationId xmlns:p14="http://schemas.microsoft.com/office/powerpoint/2010/main" val="1107781098"/>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97</a:t>
            </a:fld>
            <a:endParaRPr lang="en-US" altLang="zh-CN"/>
          </a:p>
        </p:txBody>
      </p:sp>
    </p:spTree>
    <p:extLst>
      <p:ext uri="{BB962C8B-B14F-4D97-AF65-F5344CB8AC3E}">
        <p14:creationId xmlns:p14="http://schemas.microsoft.com/office/powerpoint/2010/main" val="2534419964"/>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98</a:t>
            </a:fld>
            <a:endParaRPr lang="en-US" altLang="zh-CN"/>
          </a:p>
        </p:txBody>
      </p:sp>
    </p:spTree>
    <p:extLst>
      <p:ext uri="{BB962C8B-B14F-4D97-AF65-F5344CB8AC3E}">
        <p14:creationId xmlns:p14="http://schemas.microsoft.com/office/powerpoint/2010/main" val="263478369"/>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99</a:t>
            </a:fld>
            <a:endParaRPr lang="en-US" altLang="zh-CN"/>
          </a:p>
        </p:txBody>
      </p:sp>
    </p:spTree>
    <p:extLst>
      <p:ext uri="{BB962C8B-B14F-4D97-AF65-F5344CB8AC3E}">
        <p14:creationId xmlns:p14="http://schemas.microsoft.com/office/powerpoint/2010/main" val="340241458"/>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100</a:t>
            </a:fld>
            <a:endParaRPr lang="en-US" altLang="zh-CN"/>
          </a:p>
        </p:txBody>
      </p:sp>
    </p:spTree>
    <p:extLst>
      <p:ext uri="{BB962C8B-B14F-4D97-AF65-F5344CB8AC3E}">
        <p14:creationId xmlns:p14="http://schemas.microsoft.com/office/powerpoint/2010/main" val="3396739277"/>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1EDF00-595B-4DF6-9888-DBA8EAA1AA9C}" type="slidenum">
              <a:rPr lang="en-US" altLang="zh-CN" smtClean="0"/>
              <a:pPr/>
              <a:t>101</a:t>
            </a:fld>
            <a:endParaRPr lang="en-US" altLang="zh-CN"/>
          </a:p>
        </p:txBody>
      </p:sp>
    </p:spTree>
    <p:extLst>
      <p:ext uri="{BB962C8B-B14F-4D97-AF65-F5344CB8AC3E}">
        <p14:creationId xmlns:p14="http://schemas.microsoft.com/office/powerpoint/2010/main" val="3143818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r>
              <a:rPr lang="en-US" altLang="zh-CN"/>
              <a:t>2008</a:t>
            </a:r>
            <a:r>
              <a:rPr lang="zh-CN" altLang="en-US"/>
              <a:t>年春季</a:t>
            </a:r>
          </a:p>
        </p:txBody>
      </p:sp>
      <p:sp>
        <p:nvSpPr>
          <p:cNvPr id="5" name="页脚占位符 4"/>
          <p:cNvSpPr>
            <a:spLocks noGrp="1"/>
          </p:cNvSpPr>
          <p:nvPr>
            <p:ph type="ftr" sz="quarter" idx="11"/>
          </p:nvPr>
        </p:nvSpPr>
        <p:spPr/>
        <p:txBody>
          <a:bodyPr/>
          <a:lstStyle>
            <a:lvl1pPr>
              <a:defRPr/>
            </a:lvl1pPr>
          </a:lstStyle>
          <a:p>
            <a:r>
              <a:rPr lang="zh-CN" altLang="zh-CN"/>
              <a:t>南京大学计算机科学与技术系</a:t>
            </a:r>
            <a:r>
              <a:rPr lang="zh-CN" altLang="en-US"/>
              <a:t/>
            </a:r>
            <a:br>
              <a:rPr lang="zh-CN" altLang="en-US"/>
            </a:br>
            <a:r>
              <a:rPr lang="zh-CN" altLang="en-US"/>
              <a:t>本科三年级课程</a:t>
            </a:r>
            <a:r>
              <a:rPr lang="zh-CN" altLang="zh-CN"/>
              <a:t> </a:t>
            </a:r>
            <a:endParaRPr lang="zh-CN" altLang="en-US"/>
          </a:p>
        </p:txBody>
      </p:sp>
      <p:sp>
        <p:nvSpPr>
          <p:cNvPr id="6" name="灯片编号占位符 5"/>
          <p:cNvSpPr>
            <a:spLocks noGrp="1"/>
          </p:cNvSpPr>
          <p:nvPr>
            <p:ph type="sldNum" sz="quarter" idx="12"/>
          </p:nvPr>
        </p:nvSpPr>
        <p:spPr/>
        <p:txBody>
          <a:bodyPr/>
          <a:lstStyle>
            <a:lvl1pPr>
              <a:defRPr/>
            </a:lvl1pPr>
          </a:lstStyle>
          <a:p>
            <a:fld id="{4F8117D3-D55E-4931-9A4C-BA6E92AD9ADB}" type="slidenum">
              <a:rPr lang="en-US" altLang="zh-CN"/>
              <a:pPr/>
              <a:t>‹#›</a:t>
            </a:fld>
            <a:endParaRPr lang="en-US" altLang="zh-CN"/>
          </a:p>
        </p:txBody>
      </p:sp>
    </p:spTree>
    <p:extLst>
      <p:ext uri="{BB962C8B-B14F-4D97-AF65-F5344CB8AC3E}">
        <p14:creationId xmlns:p14="http://schemas.microsoft.com/office/powerpoint/2010/main" val="2844306183"/>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r>
              <a:rPr lang="en-US" altLang="zh-CN"/>
              <a:t>2008</a:t>
            </a:r>
            <a:r>
              <a:rPr lang="zh-CN" altLang="en-US"/>
              <a:t>年春季</a:t>
            </a:r>
          </a:p>
        </p:txBody>
      </p:sp>
      <p:sp>
        <p:nvSpPr>
          <p:cNvPr id="5" name="页脚占位符 4"/>
          <p:cNvSpPr>
            <a:spLocks noGrp="1"/>
          </p:cNvSpPr>
          <p:nvPr>
            <p:ph type="ftr" sz="quarter" idx="11"/>
          </p:nvPr>
        </p:nvSpPr>
        <p:spPr/>
        <p:txBody>
          <a:bodyPr/>
          <a:lstStyle>
            <a:lvl1pPr>
              <a:defRPr/>
            </a:lvl1pPr>
          </a:lstStyle>
          <a:p>
            <a:r>
              <a:rPr lang="zh-CN" altLang="zh-CN"/>
              <a:t>南京大学计算机科学与技术系</a:t>
            </a:r>
            <a:r>
              <a:rPr lang="zh-CN" altLang="en-US"/>
              <a:t/>
            </a:r>
            <a:br>
              <a:rPr lang="zh-CN" altLang="en-US"/>
            </a:br>
            <a:r>
              <a:rPr lang="zh-CN" altLang="en-US"/>
              <a:t>本科三年级课程</a:t>
            </a:r>
            <a:r>
              <a:rPr lang="zh-CN" altLang="zh-CN"/>
              <a:t> </a:t>
            </a:r>
            <a:endParaRPr lang="zh-CN" altLang="en-US"/>
          </a:p>
        </p:txBody>
      </p:sp>
      <p:sp>
        <p:nvSpPr>
          <p:cNvPr id="6" name="灯片编号占位符 5"/>
          <p:cNvSpPr>
            <a:spLocks noGrp="1"/>
          </p:cNvSpPr>
          <p:nvPr>
            <p:ph type="sldNum" sz="quarter" idx="12"/>
          </p:nvPr>
        </p:nvSpPr>
        <p:spPr/>
        <p:txBody>
          <a:bodyPr/>
          <a:lstStyle>
            <a:lvl1pPr>
              <a:defRPr/>
            </a:lvl1pPr>
          </a:lstStyle>
          <a:p>
            <a:fld id="{9F011717-FCEF-46FF-A8EB-8F09F074A0D3}" type="slidenum">
              <a:rPr lang="en-US" altLang="zh-CN"/>
              <a:pPr/>
              <a:t>‹#›</a:t>
            </a:fld>
            <a:endParaRPr lang="en-US" altLang="zh-CN"/>
          </a:p>
        </p:txBody>
      </p:sp>
    </p:spTree>
    <p:extLst>
      <p:ext uri="{BB962C8B-B14F-4D97-AF65-F5344CB8AC3E}">
        <p14:creationId xmlns:p14="http://schemas.microsoft.com/office/powerpoint/2010/main" val="3162300319"/>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r>
              <a:rPr lang="en-US" altLang="zh-CN"/>
              <a:t>2008</a:t>
            </a:r>
            <a:r>
              <a:rPr lang="zh-CN" altLang="en-US"/>
              <a:t>年春季</a:t>
            </a:r>
          </a:p>
        </p:txBody>
      </p:sp>
      <p:sp>
        <p:nvSpPr>
          <p:cNvPr id="5" name="页脚占位符 4"/>
          <p:cNvSpPr>
            <a:spLocks noGrp="1"/>
          </p:cNvSpPr>
          <p:nvPr>
            <p:ph type="ftr" sz="quarter" idx="11"/>
          </p:nvPr>
        </p:nvSpPr>
        <p:spPr/>
        <p:txBody>
          <a:bodyPr/>
          <a:lstStyle>
            <a:lvl1pPr>
              <a:defRPr/>
            </a:lvl1pPr>
          </a:lstStyle>
          <a:p>
            <a:r>
              <a:rPr lang="zh-CN" altLang="zh-CN"/>
              <a:t>南京大学计算机科学与技术系</a:t>
            </a:r>
            <a:r>
              <a:rPr lang="zh-CN" altLang="en-US"/>
              <a:t/>
            </a:r>
            <a:br>
              <a:rPr lang="zh-CN" altLang="en-US"/>
            </a:br>
            <a:r>
              <a:rPr lang="zh-CN" altLang="en-US"/>
              <a:t>本科三年级课程</a:t>
            </a:r>
            <a:r>
              <a:rPr lang="zh-CN" altLang="zh-CN"/>
              <a:t> </a:t>
            </a:r>
            <a:endParaRPr lang="zh-CN" altLang="en-US"/>
          </a:p>
        </p:txBody>
      </p:sp>
      <p:sp>
        <p:nvSpPr>
          <p:cNvPr id="6" name="灯片编号占位符 5"/>
          <p:cNvSpPr>
            <a:spLocks noGrp="1"/>
          </p:cNvSpPr>
          <p:nvPr>
            <p:ph type="sldNum" sz="quarter" idx="12"/>
          </p:nvPr>
        </p:nvSpPr>
        <p:spPr/>
        <p:txBody>
          <a:bodyPr/>
          <a:lstStyle>
            <a:lvl1pPr>
              <a:defRPr/>
            </a:lvl1pPr>
          </a:lstStyle>
          <a:p>
            <a:fld id="{48C2B359-4F97-4487-A309-D768B6376005}" type="slidenum">
              <a:rPr lang="en-US" altLang="zh-CN"/>
              <a:pPr/>
              <a:t>‹#›</a:t>
            </a:fld>
            <a:endParaRPr lang="en-US" altLang="zh-CN"/>
          </a:p>
        </p:txBody>
      </p:sp>
    </p:spTree>
    <p:extLst>
      <p:ext uri="{BB962C8B-B14F-4D97-AF65-F5344CB8AC3E}">
        <p14:creationId xmlns:p14="http://schemas.microsoft.com/office/powerpoint/2010/main" val="4151280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245225"/>
            <a:ext cx="2133600" cy="476250"/>
          </a:xfrm>
        </p:spPr>
        <p:txBody>
          <a:bodyPr/>
          <a:lstStyle>
            <a:lvl1pPr>
              <a:defRPr/>
            </a:lvl1pPr>
          </a:lstStyle>
          <a:p>
            <a:r>
              <a:rPr lang="en-US" altLang="zh-CN"/>
              <a:t>2008</a:t>
            </a:r>
            <a:r>
              <a:rPr lang="zh-CN" altLang="en-US"/>
              <a:t>年春季</a:t>
            </a:r>
          </a:p>
        </p:txBody>
      </p:sp>
      <p:sp>
        <p:nvSpPr>
          <p:cNvPr id="6" name="页脚占位符 5"/>
          <p:cNvSpPr>
            <a:spLocks noGrp="1"/>
          </p:cNvSpPr>
          <p:nvPr>
            <p:ph type="ftr" sz="quarter" idx="11"/>
          </p:nvPr>
        </p:nvSpPr>
        <p:spPr>
          <a:xfrm>
            <a:off x="3124200" y="6245225"/>
            <a:ext cx="2895600" cy="476250"/>
          </a:xfrm>
        </p:spPr>
        <p:txBody>
          <a:bodyPr/>
          <a:lstStyle>
            <a:lvl1pPr>
              <a:defRPr/>
            </a:lvl1pPr>
          </a:lstStyle>
          <a:p>
            <a:r>
              <a:rPr lang="zh-CN" altLang="zh-CN"/>
              <a:t>南京大学计算机科学与技术系</a:t>
            </a:r>
            <a:r>
              <a:rPr lang="zh-CN" altLang="en-US"/>
              <a:t/>
            </a:r>
            <a:br>
              <a:rPr lang="zh-CN" altLang="en-US"/>
            </a:br>
            <a:r>
              <a:rPr lang="zh-CN" altLang="en-US"/>
              <a:t>本科三年级课程</a:t>
            </a:r>
            <a:r>
              <a:rPr lang="zh-CN" altLang="zh-CN"/>
              <a:t> </a:t>
            </a:r>
            <a:endParaRPr lang="zh-CN" altLang="en-US"/>
          </a:p>
        </p:txBody>
      </p:sp>
      <p:sp>
        <p:nvSpPr>
          <p:cNvPr id="7" name="灯片编号占位符 6"/>
          <p:cNvSpPr>
            <a:spLocks noGrp="1"/>
          </p:cNvSpPr>
          <p:nvPr>
            <p:ph type="sldNum" sz="quarter" idx="12"/>
          </p:nvPr>
        </p:nvSpPr>
        <p:spPr>
          <a:xfrm>
            <a:off x="6553200" y="6245225"/>
            <a:ext cx="2133600" cy="476250"/>
          </a:xfrm>
        </p:spPr>
        <p:txBody>
          <a:bodyPr/>
          <a:lstStyle>
            <a:lvl1pPr>
              <a:defRPr/>
            </a:lvl1pPr>
          </a:lstStyle>
          <a:p>
            <a:fld id="{41FC9E6A-0499-4FA7-8835-60B31285D517}" type="slidenum">
              <a:rPr lang="en-US" altLang="zh-CN"/>
              <a:pPr/>
              <a:t>‹#›</a:t>
            </a:fld>
            <a:endParaRPr lang="en-US" altLang="zh-CN"/>
          </a:p>
        </p:txBody>
      </p:sp>
    </p:spTree>
    <p:extLst>
      <p:ext uri="{BB962C8B-B14F-4D97-AF65-F5344CB8AC3E}">
        <p14:creationId xmlns:p14="http://schemas.microsoft.com/office/powerpoint/2010/main" val="1957829790"/>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灯片编号占位符 7"/>
          <p:cNvSpPr>
            <a:spLocks noGrp="1"/>
          </p:cNvSpPr>
          <p:nvPr>
            <p:ph type="sldNum" sz="quarter" idx="12"/>
          </p:nvPr>
        </p:nvSpPr>
        <p:spPr>
          <a:xfrm>
            <a:off x="6553200" y="6245225"/>
            <a:ext cx="2133600" cy="476250"/>
          </a:xfrm>
        </p:spPr>
        <p:txBody>
          <a:bodyPr/>
          <a:lstStyle>
            <a:lvl1pPr>
              <a:defRPr/>
            </a:lvl1pPr>
          </a:lstStyle>
          <a:p>
            <a:fld id="{62D98DE3-3594-4917-A2CA-E3BDB121F1C4}" type="slidenum">
              <a:rPr lang="en-US" altLang="zh-CN"/>
              <a:pPr/>
              <a:t>‹#›</a:t>
            </a:fld>
            <a:endParaRPr lang="en-US" altLang="zh-CN"/>
          </a:p>
        </p:txBody>
      </p:sp>
    </p:spTree>
    <p:extLst>
      <p:ext uri="{BB962C8B-B14F-4D97-AF65-F5344CB8AC3E}">
        <p14:creationId xmlns:p14="http://schemas.microsoft.com/office/powerpoint/2010/main" val="612260812"/>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4000">
                <a:solidFill>
                  <a:schemeClr val="accent2"/>
                </a:solidFill>
                <a:latin typeface="方正姚体" pitchFamily="2" charset="-122"/>
                <a:ea typeface="方正姚体"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defRPr sz="2800" b="1">
                <a:latin typeface="幼圆" pitchFamily="49" charset="-122"/>
                <a:ea typeface="幼圆" pitchFamily="49" charset="-122"/>
              </a:defRPr>
            </a:lvl1pPr>
            <a:lvl2pPr>
              <a:defRPr sz="2600">
                <a:latin typeface="仿宋_GB2312" pitchFamily="49" charset="-122"/>
                <a:ea typeface="仿宋_GB2312" pitchFamily="49" charset="-122"/>
              </a:defRPr>
            </a:lvl2pPr>
            <a:lvl3pPr>
              <a:defRPr>
                <a:latin typeface="仿宋_GB2312" pitchFamily="49" charset="-122"/>
                <a:ea typeface="仿宋_GB2312" pitchFamily="49" charset="-122"/>
              </a:defRPr>
            </a:lvl3pPr>
            <a:lvl4pPr>
              <a:defRPr>
                <a:latin typeface="仿宋_GB2312" pitchFamily="49" charset="-122"/>
                <a:ea typeface="仿宋_GB2312" pitchFamily="49" charset="-122"/>
              </a:defRPr>
            </a:lvl4pPr>
            <a:lvl5pPr>
              <a:defRPr>
                <a:latin typeface="仿宋_GB2312" pitchFamily="49" charset="-122"/>
                <a:ea typeface="仿宋_GB2312" pitchFamily="49"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灯片编号占位符 5"/>
          <p:cNvSpPr>
            <a:spLocks noGrp="1"/>
          </p:cNvSpPr>
          <p:nvPr>
            <p:ph type="sldNum" sz="quarter" idx="12"/>
          </p:nvPr>
        </p:nvSpPr>
        <p:spPr/>
        <p:txBody>
          <a:bodyPr/>
          <a:lstStyle>
            <a:lvl1pPr>
              <a:defRPr/>
            </a:lvl1pPr>
          </a:lstStyle>
          <a:p>
            <a:fld id="{1F21B99D-7AD6-44E9-BF99-AC979F3B7665}" type="slidenum">
              <a:rPr lang="en-US" altLang="zh-CN"/>
              <a:pPr/>
              <a:t>‹#›</a:t>
            </a:fld>
            <a:endParaRPr lang="en-US" altLang="zh-CN"/>
          </a:p>
        </p:txBody>
      </p:sp>
    </p:spTree>
    <p:extLst>
      <p:ext uri="{BB962C8B-B14F-4D97-AF65-F5344CB8AC3E}">
        <p14:creationId xmlns:p14="http://schemas.microsoft.com/office/powerpoint/2010/main" val="348924677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r>
              <a:rPr lang="en-US" altLang="zh-CN"/>
              <a:t>2008</a:t>
            </a:r>
            <a:r>
              <a:rPr lang="zh-CN" altLang="en-US"/>
              <a:t>年春季</a:t>
            </a:r>
          </a:p>
        </p:txBody>
      </p:sp>
      <p:sp>
        <p:nvSpPr>
          <p:cNvPr id="5" name="页脚占位符 4"/>
          <p:cNvSpPr>
            <a:spLocks noGrp="1"/>
          </p:cNvSpPr>
          <p:nvPr>
            <p:ph type="ftr" sz="quarter" idx="11"/>
          </p:nvPr>
        </p:nvSpPr>
        <p:spPr/>
        <p:txBody>
          <a:bodyPr/>
          <a:lstStyle>
            <a:lvl1pPr>
              <a:defRPr/>
            </a:lvl1pPr>
          </a:lstStyle>
          <a:p>
            <a:r>
              <a:rPr lang="zh-CN" altLang="zh-CN"/>
              <a:t>南京大学计算机科学与技术系</a:t>
            </a:r>
            <a:r>
              <a:rPr lang="zh-CN" altLang="en-US"/>
              <a:t/>
            </a:r>
            <a:br>
              <a:rPr lang="zh-CN" altLang="en-US"/>
            </a:br>
            <a:r>
              <a:rPr lang="zh-CN" altLang="en-US"/>
              <a:t>本科三年级课程</a:t>
            </a:r>
            <a:r>
              <a:rPr lang="zh-CN" altLang="zh-CN"/>
              <a:t> </a:t>
            </a:r>
            <a:endParaRPr lang="zh-CN" altLang="en-US"/>
          </a:p>
        </p:txBody>
      </p:sp>
      <p:sp>
        <p:nvSpPr>
          <p:cNvPr id="6" name="灯片编号占位符 5"/>
          <p:cNvSpPr>
            <a:spLocks noGrp="1"/>
          </p:cNvSpPr>
          <p:nvPr>
            <p:ph type="sldNum" sz="quarter" idx="12"/>
          </p:nvPr>
        </p:nvSpPr>
        <p:spPr/>
        <p:txBody>
          <a:bodyPr/>
          <a:lstStyle>
            <a:lvl1pPr>
              <a:defRPr/>
            </a:lvl1pPr>
          </a:lstStyle>
          <a:p>
            <a:fld id="{03845B4F-D7A6-489D-A197-E91F512C0D65}" type="slidenum">
              <a:rPr lang="en-US" altLang="zh-CN"/>
              <a:pPr/>
              <a:t>‹#›</a:t>
            </a:fld>
            <a:endParaRPr lang="en-US" altLang="zh-CN"/>
          </a:p>
        </p:txBody>
      </p:sp>
    </p:spTree>
    <p:extLst>
      <p:ext uri="{BB962C8B-B14F-4D97-AF65-F5344CB8AC3E}">
        <p14:creationId xmlns:p14="http://schemas.microsoft.com/office/powerpoint/2010/main" val="212566570"/>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r>
              <a:rPr lang="en-US" altLang="zh-CN"/>
              <a:t>2008</a:t>
            </a:r>
            <a:r>
              <a:rPr lang="zh-CN" altLang="en-US"/>
              <a:t>年春季</a:t>
            </a:r>
          </a:p>
        </p:txBody>
      </p:sp>
      <p:sp>
        <p:nvSpPr>
          <p:cNvPr id="6" name="页脚占位符 5"/>
          <p:cNvSpPr>
            <a:spLocks noGrp="1"/>
          </p:cNvSpPr>
          <p:nvPr>
            <p:ph type="ftr" sz="quarter" idx="11"/>
          </p:nvPr>
        </p:nvSpPr>
        <p:spPr/>
        <p:txBody>
          <a:bodyPr/>
          <a:lstStyle>
            <a:lvl1pPr>
              <a:defRPr/>
            </a:lvl1pPr>
          </a:lstStyle>
          <a:p>
            <a:r>
              <a:rPr lang="zh-CN" altLang="zh-CN"/>
              <a:t>南京大学计算机科学与技术系</a:t>
            </a:r>
            <a:r>
              <a:rPr lang="zh-CN" altLang="en-US"/>
              <a:t/>
            </a:r>
            <a:br>
              <a:rPr lang="zh-CN" altLang="en-US"/>
            </a:br>
            <a:r>
              <a:rPr lang="zh-CN" altLang="en-US"/>
              <a:t>本科三年级课程</a:t>
            </a:r>
            <a:r>
              <a:rPr lang="zh-CN" altLang="zh-CN"/>
              <a:t> </a:t>
            </a:r>
            <a:endParaRPr lang="zh-CN" altLang="en-US"/>
          </a:p>
        </p:txBody>
      </p:sp>
      <p:sp>
        <p:nvSpPr>
          <p:cNvPr id="7" name="灯片编号占位符 6"/>
          <p:cNvSpPr>
            <a:spLocks noGrp="1"/>
          </p:cNvSpPr>
          <p:nvPr>
            <p:ph type="sldNum" sz="quarter" idx="12"/>
          </p:nvPr>
        </p:nvSpPr>
        <p:spPr/>
        <p:txBody>
          <a:bodyPr/>
          <a:lstStyle>
            <a:lvl1pPr>
              <a:defRPr/>
            </a:lvl1pPr>
          </a:lstStyle>
          <a:p>
            <a:fld id="{8CD8BE5C-92DD-421B-B98B-092C61AB6EFF}" type="slidenum">
              <a:rPr lang="en-US" altLang="zh-CN"/>
              <a:pPr/>
              <a:t>‹#›</a:t>
            </a:fld>
            <a:endParaRPr lang="en-US" altLang="zh-CN"/>
          </a:p>
        </p:txBody>
      </p:sp>
    </p:spTree>
    <p:extLst>
      <p:ext uri="{BB962C8B-B14F-4D97-AF65-F5344CB8AC3E}">
        <p14:creationId xmlns:p14="http://schemas.microsoft.com/office/powerpoint/2010/main" val="1595078369"/>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r>
              <a:rPr lang="en-US" altLang="zh-CN"/>
              <a:t>2008</a:t>
            </a:r>
            <a:r>
              <a:rPr lang="zh-CN" altLang="en-US"/>
              <a:t>年春季</a:t>
            </a:r>
          </a:p>
        </p:txBody>
      </p:sp>
      <p:sp>
        <p:nvSpPr>
          <p:cNvPr id="8" name="页脚占位符 7"/>
          <p:cNvSpPr>
            <a:spLocks noGrp="1"/>
          </p:cNvSpPr>
          <p:nvPr>
            <p:ph type="ftr" sz="quarter" idx="11"/>
          </p:nvPr>
        </p:nvSpPr>
        <p:spPr/>
        <p:txBody>
          <a:bodyPr/>
          <a:lstStyle>
            <a:lvl1pPr>
              <a:defRPr/>
            </a:lvl1pPr>
          </a:lstStyle>
          <a:p>
            <a:r>
              <a:rPr lang="zh-CN" altLang="zh-CN"/>
              <a:t>南京大学计算机科学与技术系</a:t>
            </a:r>
            <a:r>
              <a:rPr lang="zh-CN" altLang="en-US"/>
              <a:t/>
            </a:r>
            <a:br>
              <a:rPr lang="zh-CN" altLang="en-US"/>
            </a:br>
            <a:r>
              <a:rPr lang="zh-CN" altLang="en-US"/>
              <a:t>本科三年级课程</a:t>
            </a:r>
            <a:r>
              <a:rPr lang="zh-CN" altLang="zh-CN"/>
              <a:t> </a:t>
            </a:r>
            <a:endParaRPr lang="zh-CN" altLang="en-US"/>
          </a:p>
        </p:txBody>
      </p:sp>
      <p:sp>
        <p:nvSpPr>
          <p:cNvPr id="9" name="灯片编号占位符 8"/>
          <p:cNvSpPr>
            <a:spLocks noGrp="1"/>
          </p:cNvSpPr>
          <p:nvPr>
            <p:ph type="sldNum" sz="quarter" idx="12"/>
          </p:nvPr>
        </p:nvSpPr>
        <p:spPr/>
        <p:txBody>
          <a:bodyPr/>
          <a:lstStyle>
            <a:lvl1pPr>
              <a:defRPr/>
            </a:lvl1pPr>
          </a:lstStyle>
          <a:p>
            <a:fld id="{3637CB15-719B-4A5C-8D4A-469C7B795A1A}" type="slidenum">
              <a:rPr lang="en-US" altLang="zh-CN"/>
              <a:pPr/>
              <a:t>‹#›</a:t>
            </a:fld>
            <a:endParaRPr lang="en-US" altLang="zh-CN"/>
          </a:p>
        </p:txBody>
      </p:sp>
    </p:spTree>
    <p:extLst>
      <p:ext uri="{BB962C8B-B14F-4D97-AF65-F5344CB8AC3E}">
        <p14:creationId xmlns:p14="http://schemas.microsoft.com/office/powerpoint/2010/main" val="699287753"/>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r>
              <a:rPr lang="en-US" altLang="zh-CN"/>
              <a:t>2008</a:t>
            </a:r>
            <a:r>
              <a:rPr lang="zh-CN" altLang="en-US"/>
              <a:t>年春季</a:t>
            </a:r>
          </a:p>
        </p:txBody>
      </p:sp>
      <p:sp>
        <p:nvSpPr>
          <p:cNvPr id="4" name="页脚占位符 3"/>
          <p:cNvSpPr>
            <a:spLocks noGrp="1"/>
          </p:cNvSpPr>
          <p:nvPr>
            <p:ph type="ftr" sz="quarter" idx="11"/>
          </p:nvPr>
        </p:nvSpPr>
        <p:spPr/>
        <p:txBody>
          <a:bodyPr/>
          <a:lstStyle>
            <a:lvl1pPr>
              <a:defRPr/>
            </a:lvl1pPr>
          </a:lstStyle>
          <a:p>
            <a:r>
              <a:rPr lang="zh-CN" altLang="zh-CN"/>
              <a:t>南京大学计算机科学与技术系</a:t>
            </a:r>
            <a:r>
              <a:rPr lang="zh-CN" altLang="en-US"/>
              <a:t/>
            </a:r>
            <a:br>
              <a:rPr lang="zh-CN" altLang="en-US"/>
            </a:br>
            <a:r>
              <a:rPr lang="zh-CN" altLang="en-US"/>
              <a:t>本科三年级课程</a:t>
            </a:r>
            <a:r>
              <a:rPr lang="zh-CN" altLang="zh-CN"/>
              <a:t> </a:t>
            </a:r>
            <a:endParaRPr lang="zh-CN" altLang="en-US"/>
          </a:p>
        </p:txBody>
      </p:sp>
      <p:sp>
        <p:nvSpPr>
          <p:cNvPr id="5" name="灯片编号占位符 4"/>
          <p:cNvSpPr>
            <a:spLocks noGrp="1"/>
          </p:cNvSpPr>
          <p:nvPr>
            <p:ph type="sldNum" sz="quarter" idx="12"/>
          </p:nvPr>
        </p:nvSpPr>
        <p:spPr/>
        <p:txBody>
          <a:bodyPr/>
          <a:lstStyle>
            <a:lvl1pPr>
              <a:defRPr/>
            </a:lvl1pPr>
          </a:lstStyle>
          <a:p>
            <a:fld id="{421369BA-34E2-4E25-AC1E-B860C4E2699D}" type="slidenum">
              <a:rPr lang="en-US" altLang="zh-CN"/>
              <a:pPr/>
              <a:t>‹#›</a:t>
            </a:fld>
            <a:endParaRPr lang="en-US" altLang="zh-CN"/>
          </a:p>
        </p:txBody>
      </p:sp>
    </p:spTree>
    <p:extLst>
      <p:ext uri="{BB962C8B-B14F-4D97-AF65-F5344CB8AC3E}">
        <p14:creationId xmlns:p14="http://schemas.microsoft.com/office/powerpoint/2010/main" val="411830893"/>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r>
              <a:rPr lang="en-US" altLang="zh-CN"/>
              <a:t>2008</a:t>
            </a:r>
            <a:r>
              <a:rPr lang="zh-CN" altLang="en-US"/>
              <a:t>年春季</a:t>
            </a:r>
          </a:p>
        </p:txBody>
      </p:sp>
      <p:sp>
        <p:nvSpPr>
          <p:cNvPr id="3" name="页脚占位符 2"/>
          <p:cNvSpPr>
            <a:spLocks noGrp="1"/>
          </p:cNvSpPr>
          <p:nvPr>
            <p:ph type="ftr" sz="quarter" idx="11"/>
          </p:nvPr>
        </p:nvSpPr>
        <p:spPr/>
        <p:txBody>
          <a:bodyPr/>
          <a:lstStyle>
            <a:lvl1pPr>
              <a:defRPr/>
            </a:lvl1pPr>
          </a:lstStyle>
          <a:p>
            <a:r>
              <a:rPr lang="zh-CN" altLang="zh-CN"/>
              <a:t>南京大学计算机科学与技术系</a:t>
            </a:r>
            <a:r>
              <a:rPr lang="zh-CN" altLang="en-US"/>
              <a:t/>
            </a:r>
            <a:br>
              <a:rPr lang="zh-CN" altLang="en-US"/>
            </a:br>
            <a:r>
              <a:rPr lang="zh-CN" altLang="en-US"/>
              <a:t>本科三年级课程</a:t>
            </a:r>
            <a:r>
              <a:rPr lang="zh-CN" altLang="zh-CN"/>
              <a:t> </a:t>
            </a:r>
            <a:endParaRPr lang="zh-CN" altLang="en-US"/>
          </a:p>
        </p:txBody>
      </p:sp>
      <p:sp>
        <p:nvSpPr>
          <p:cNvPr id="4" name="灯片编号占位符 3"/>
          <p:cNvSpPr>
            <a:spLocks noGrp="1"/>
          </p:cNvSpPr>
          <p:nvPr>
            <p:ph type="sldNum" sz="quarter" idx="12"/>
          </p:nvPr>
        </p:nvSpPr>
        <p:spPr/>
        <p:txBody>
          <a:bodyPr/>
          <a:lstStyle>
            <a:lvl1pPr>
              <a:defRPr/>
            </a:lvl1pPr>
          </a:lstStyle>
          <a:p>
            <a:fld id="{B3317696-ACFA-4A14-AFA8-382806489AC5}" type="slidenum">
              <a:rPr lang="en-US" altLang="zh-CN"/>
              <a:pPr/>
              <a:t>‹#›</a:t>
            </a:fld>
            <a:endParaRPr lang="en-US" altLang="zh-CN"/>
          </a:p>
        </p:txBody>
      </p:sp>
    </p:spTree>
    <p:extLst>
      <p:ext uri="{BB962C8B-B14F-4D97-AF65-F5344CB8AC3E}">
        <p14:creationId xmlns:p14="http://schemas.microsoft.com/office/powerpoint/2010/main" val="3789325681"/>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r>
              <a:rPr lang="en-US" altLang="zh-CN"/>
              <a:t>2008</a:t>
            </a:r>
            <a:r>
              <a:rPr lang="zh-CN" altLang="en-US"/>
              <a:t>年春季</a:t>
            </a:r>
          </a:p>
        </p:txBody>
      </p:sp>
      <p:sp>
        <p:nvSpPr>
          <p:cNvPr id="6" name="页脚占位符 5"/>
          <p:cNvSpPr>
            <a:spLocks noGrp="1"/>
          </p:cNvSpPr>
          <p:nvPr>
            <p:ph type="ftr" sz="quarter" idx="11"/>
          </p:nvPr>
        </p:nvSpPr>
        <p:spPr/>
        <p:txBody>
          <a:bodyPr/>
          <a:lstStyle>
            <a:lvl1pPr>
              <a:defRPr/>
            </a:lvl1pPr>
          </a:lstStyle>
          <a:p>
            <a:r>
              <a:rPr lang="zh-CN" altLang="zh-CN"/>
              <a:t>南京大学计算机科学与技术系</a:t>
            </a:r>
            <a:r>
              <a:rPr lang="zh-CN" altLang="en-US"/>
              <a:t/>
            </a:r>
            <a:br>
              <a:rPr lang="zh-CN" altLang="en-US"/>
            </a:br>
            <a:r>
              <a:rPr lang="zh-CN" altLang="en-US"/>
              <a:t>本科三年级课程</a:t>
            </a:r>
            <a:r>
              <a:rPr lang="zh-CN" altLang="zh-CN"/>
              <a:t> </a:t>
            </a:r>
            <a:endParaRPr lang="zh-CN" altLang="en-US"/>
          </a:p>
        </p:txBody>
      </p:sp>
      <p:sp>
        <p:nvSpPr>
          <p:cNvPr id="7" name="灯片编号占位符 6"/>
          <p:cNvSpPr>
            <a:spLocks noGrp="1"/>
          </p:cNvSpPr>
          <p:nvPr>
            <p:ph type="sldNum" sz="quarter" idx="12"/>
          </p:nvPr>
        </p:nvSpPr>
        <p:spPr/>
        <p:txBody>
          <a:bodyPr/>
          <a:lstStyle>
            <a:lvl1pPr>
              <a:defRPr/>
            </a:lvl1pPr>
          </a:lstStyle>
          <a:p>
            <a:fld id="{1A37188D-7300-411E-893F-97127004CD81}" type="slidenum">
              <a:rPr lang="en-US" altLang="zh-CN"/>
              <a:pPr/>
              <a:t>‹#›</a:t>
            </a:fld>
            <a:endParaRPr lang="en-US" altLang="zh-CN"/>
          </a:p>
        </p:txBody>
      </p:sp>
    </p:spTree>
    <p:extLst>
      <p:ext uri="{BB962C8B-B14F-4D97-AF65-F5344CB8AC3E}">
        <p14:creationId xmlns:p14="http://schemas.microsoft.com/office/powerpoint/2010/main" val="212308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r>
              <a:rPr lang="en-US" altLang="zh-CN"/>
              <a:t>2008</a:t>
            </a:r>
            <a:r>
              <a:rPr lang="zh-CN" altLang="en-US"/>
              <a:t>年春季</a:t>
            </a:r>
          </a:p>
        </p:txBody>
      </p:sp>
      <p:sp>
        <p:nvSpPr>
          <p:cNvPr id="6" name="页脚占位符 5"/>
          <p:cNvSpPr>
            <a:spLocks noGrp="1"/>
          </p:cNvSpPr>
          <p:nvPr>
            <p:ph type="ftr" sz="quarter" idx="11"/>
          </p:nvPr>
        </p:nvSpPr>
        <p:spPr/>
        <p:txBody>
          <a:bodyPr/>
          <a:lstStyle>
            <a:lvl1pPr>
              <a:defRPr/>
            </a:lvl1pPr>
          </a:lstStyle>
          <a:p>
            <a:r>
              <a:rPr lang="zh-CN" altLang="zh-CN"/>
              <a:t>南京大学计算机科学与技术系</a:t>
            </a:r>
            <a:r>
              <a:rPr lang="zh-CN" altLang="en-US"/>
              <a:t/>
            </a:r>
            <a:br>
              <a:rPr lang="zh-CN" altLang="en-US"/>
            </a:br>
            <a:r>
              <a:rPr lang="zh-CN" altLang="en-US"/>
              <a:t>本科三年级课程</a:t>
            </a:r>
            <a:r>
              <a:rPr lang="zh-CN" altLang="zh-CN"/>
              <a:t> </a:t>
            </a:r>
            <a:endParaRPr lang="zh-CN" altLang="en-US"/>
          </a:p>
        </p:txBody>
      </p:sp>
      <p:sp>
        <p:nvSpPr>
          <p:cNvPr id="7" name="灯片编号占位符 6"/>
          <p:cNvSpPr>
            <a:spLocks noGrp="1"/>
          </p:cNvSpPr>
          <p:nvPr>
            <p:ph type="sldNum" sz="quarter" idx="12"/>
          </p:nvPr>
        </p:nvSpPr>
        <p:spPr/>
        <p:txBody>
          <a:bodyPr/>
          <a:lstStyle>
            <a:lvl1pPr>
              <a:defRPr/>
            </a:lvl1pPr>
          </a:lstStyle>
          <a:p>
            <a:fld id="{CCB9E2CC-C330-4205-9DFE-CC4499718CC3}" type="slidenum">
              <a:rPr lang="en-US" altLang="zh-CN"/>
              <a:pPr/>
              <a:t>‹#›</a:t>
            </a:fld>
            <a:endParaRPr lang="en-US" altLang="zh-CN"/>
          </a:p>
        </p:txBody>
      </p:sp>
    </p:spTree>
    <p:extLst>
      <p:ext uri="{BB962C8B-B14F-4D97-AF65-F5344CB8AC3E}">
        <p14:creationId xmlns:p14="http://schemas.microsoft.com/office/powerpoint/2010/main" val="2024513562"/>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23757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23757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r>
              <a:rPr lang="en-US" altLang="zh-CN"/>
              <a:t>2008</a:t>
            </a:r>
            <a:r>
              <a:rPr lang="zh-CN" altLang="en-US"/>
              <a:t>年春季</a:t>
            </a:r>
          </a:p>
        </p:txBody>
      </p:sp>
      <p:sp>
        <p:nvSpPr>
          <p:cNvPr id="23757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r>
              <a:rPr lang="zh-CN" altLang="zh-CN"/>
              <a:t>南京大学计算机科学与技术系</a:t>
            </a:r>
            <a:r>
              <a:rPr lang="zh-CN" altLang="en-US"/>
              <a:t/>
            </a:r>
            <a:br>
              <a:rPr lang="zh-CN" altLang="en-US"/>
            </a:br>
            <a:r>
              <a:rPr lang="zh-CN" altLang="en-US"/>
              <a:t>本科三年级课程</a:t>
            </a:r>
            <a:r>
              <a:rPr lang="zh-CN" altLang="zh-CN"/>
              <a:t> </a:t>
            </a:r>
            <a:endParaRPr lang="zh-CN" altLang="en-US"/>
          </a:p>
        </p:txBody>
      </p:sp>
      <p:sp>
        <p:nvSpPr>
          <p:cNvPr id="23757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EC352387-9796-4BBC-AA2F-2BCBE080810F}"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2" r:id="rId13"/>
  </p:sldLayoutIdLst>
  <p:timing>
    <p:tnLst>
      <p:par>
        <p:cTn xmlns:p14="http://schemas.microsoft.com/office/powerpoint/2010/main" id="1" dur="indefinite" restart="never" nodeType="tmRoot"/>
      </p:par>
    </p:tnLst>
  </p:timing>
  <p:hf hdr="0" ftr="0" dt="0"/>
  <p:txStyles>
    <p:titleStyle>
      <a:lvl1pPr algn="ctr" rtl="0" fontAlgn="base">
        <a:spcBef>
          <a:spcPct val="0"/>
        </a:spcBef>
        <a:spcAft>
          <a:spcPct val="0"/>
        </a:spcAft>
        <a:defRPr sz="4000">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fontAlgn="base">
        <a:spcBef>
          <a:spcPct val="20000"/>
        </a:spcBef>
        <a:spcAft>
          <a:spcPct val="0"/>
        </a:spcAft>
        <a:buChar char="•"/>
        <a:defRPr sz="2800" b="1">
          <a:solidFill>
            <a:schemeClr val="tx1"/>
          </a:solidFill>
          <a:latin typeface="幼圆" pitchFamily="49" charset="-122"/>
          <a:ea typeface="幼圆" pitchFamily="49" charset="-122"/>
          <a:cs typeface="+mn-cs"/>
        </a:defRPr>
      </a:lvl1pPr>
      <a:lvl2pPr marL="742950" indent="-285750" algn="l" rtl="0" fontAlgn="base">
        <a:spcBef>
          <a:spcPct val="20000"/>
        </a:spcBef>
        <a:spcAft>
          <a:spcPct val="0"/>
        </a:spcAft>
        <a:buChar char="–"/>
        <a:defRPr sz="2600">
          <a:solidFill>
            <a:schemeClr val="tx1"/>
          </a:solidFill>
          <a:latin typeface="仿宋_GB2312" pitchFamily="49" charset="-122"/>
          <a:ea typeface="仿宋_GB2312" pitchFamily="49" charset="-122"/>
        </a:defRPr>
      </a:lvl2pPr>
      <a:lvl3pPr marL="1143000" indent="-228600" algn="l" rtl="0" fontAlgn="base">
        <a:spcBef>
          <a:spcPct val="20000"/>
        </a:spcBef>
        <a:spcAft>
          <a:spcPct val="0"/>
        </a:spcAft>
        <a:buChar char="•"/>
        <a:defRPr sz="2400">
          <a:solidFill>
            <a:schemeClr val="tx1"/>
          </a:solidFill>
          <a:latin typeface="仿宋_GB2312" pitchFamily="49" charset="-122"/>
          <a:ea typeface="仿宋_GB2312" pitchFamily="49" charset="-122"/>
        </a:defRPr>
      </a:lvl3pPr>
      <a:lvl4pPr marL="1600200" indent="-228600" algn="l" rtl="0" fontAlgn="base">
        <a:spcBef>
          <a:spcPct val="20000"/>
        </a:spcBef>
        <a:spcAft>
          <a:spcPct val="0"/>
        </a:spcAft>
        <a:buChar char="–"/>
        <a:defRPr sz="2000">
          <a:solidFill>
            <a:schemeClr val="tx1"/>
          </a:solidFill>
          <a:latin typeface="仿宋_GB2312" pitchFamily="49" charset="-122"/>
          <a:ea typeface="仿宋_GB2312" pitchFamily="49" charset="-122"/>
        </a:defRPr>
      </a:lvl4pPr>
      <a:lvl5pPr marL="2057400" indent="-228600" algn="l" rtl="0" fontAlgn="base">
        <a:spcBef>
          <a:spcPct val="20000"/>
        </a:spcBef>
        <a:spcAft>
          <a:spcPct val="0"/>
        </a:spcAft>
        <a:buChar char="»"/>
        <a:defRPr sz="2000">
          <a:solidFill>
            <a:schemeClr val="tx1"/>
          </a:solidFill>
          <a:latin typeface="仿宋_GB2312" pitchFamily="49" charset="-122"/>
          <a:ea typeface="仿宋_GB2312" pitchFamily="49" charset="-122"/>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jpeg"/><Relationship Id="rId6"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wmf"/></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8.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9.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0.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5.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8.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9.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0.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3.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4.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5.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6.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8.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9.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0.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3.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4.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5.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6.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8.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9.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0.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1.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3.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4.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5.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6.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7.gif"/></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8.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9.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0.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1.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3.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oleObject" Target="../embeddings/oleObject1.bin"/><Relationship Id="rId5" Type="http://schemas.openxmlformats.org/officeDocument/2006/relationships/image" Target="../media/image9.wmf"/><Relationship Id="rId1" Type="http://schemas.openxmlformats.org/officeDocument/2006/relationships/vmlDrawing" Target="../drawings/vmlDrawing1.vml"/><Relationship Id="rId2"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oleObject" Target="../embeddings/oleObject2.bin"/><Relationship Id="rId5" Type="http://schemas.openxmlformats.org/officeDocument/2006/relationships/image" Target="../media/image9.wmf"/><Relationship Id="rId1" Type="http://schemas.openxmlformats.org/officeDocument/2006/relationships/vmlDrawing" Target="../drawings/vmlDrawing2.vml"/><Relationship Id="rId2"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1" Type="http://schemas.openxmlformats.org/officeDocument/2006/relationships/oleObject" Target="../embeddings/oleObject8.bin"/><Relationship Id="rId12" Type="http://schemas.openxmlformats.org/officeDocument/2006/relationships/image" Target="../media/image12.wmf"/><Relationship Id="rId13" Type="http://schemas.openxmlformats.org/officeDocument/2006/relationships/oleObject" Target="../embeddings/oleObject9.bin"/><Relationship Id="rId14" Type="http://schemas.openxmlformats.org/officeDocument/2006/relationships/oleObject" Target="../embeddings/oleObject10.bin"/><Relationship Id="rId1" Type="http://schemas.openxmlformats.org/officeDocument/2006/relationships/vmlDrawing" Target="../drawings/vmlDrawing3.vml"/><Relationship Id="rId2" Type="http://schemas.openxmlformats.org/officeDocument/2006/relationships/slideLayout" Target="../slideLayouts/slideLayout13.xml"/><Relationship Id="rId3" Type="http://schemas.openxmlformats.org/officeDocument/2006/relationships/notesSlide" Target="../notesSlides/notesSlide19.xml"/><Relationship Id="rId4" Type="http://schemas.openxmlformats.org/officeDocument/2006/relationships/oleObject" Target="../embeddings/oleObject3.bin"/><Relationship Id="rId5" Type="http://schemas.openxmlformats.org/officeDocument/2006/relationships/image" Target="../media/image10.wmf"/><Relationship Id="rId6" Type="http://schemas.openxmlformats.org/officeDocument/2006/relationships/oleObject" Target="../embeddings/oleObject4.bin"/><Relationship Id="rId7" Type="http://schemas.openxmlformats.org/officeDocument/2006/relationships/image" Target="../media/image11.wmf"/><Relationship Id="rId8" Type="http://schemas.openxmlformats.org/officeDocument/2006/relationships/oleObject" Target="../embeddings/oleObject5.bin"/><Relationship Id="rId9" Type="http://schemas.openxmlformats.org/officeDocument/2006/relationships/oleObject" Target="../embeddings/oleObject6.bin"/><Relationship Id="rId10" Type="http://schemas.openxmlformats.org/officeDocument/2006/relationships/oleObject" Target="../embeddings/oleObject7.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oleObject" Target="../embeddings/oleObject11.bin"/><Relationship Id="rId5" Type="http://schemas.openxmlformats.org/officeDocument/2006/relationships/image" Target="../media/image10.wmf"/><Relationship Id="rId6" Type="http://schemas.openxmlformats.org/officeDocument/2006/relationships/oleObject" Target="../embeddings/oleObject12.bin"/><Relationship Id="rId7" Type="http://schemas.openxmlformats.org/officeDocument/2006/relationships/image" Target="../media/image11.wmf"/><Relationship Id="rId8" Type="http://schemas.openxmlformats.org/officeDocument/2006/relationships/oleObject" Target="../embeddings/oleObject13.bin"/><Relationship Id="rId1" Type="http://schemas.openxmlformats.org/officeDocument/2006/relationships/vmlDrawing" Target="../drawings/vmlDrawing4.vml"/><Relationship Id="rId2"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oleObject" Target="../embeddings/oleObject14.bin"/><Relationship Id="rId5" Type="http://schemas.openxmlformats.org/officeDocument/2006/relationships/image" Target="../media/image10.wmf"/><Relationship Id="rId6" Type="http://schemas.openxmlformats.org/officeDocument/2006/relationships/oleObject" Target="../embeddings/oleObject15.bin"/><Relationship Id="rId7" Type="http://schemas.openxmlformats.org/officeDocument/2006/relationships/oleObject" Target="../embeddings/oleObject16.bin"/><Relationship Id="rId1" Type="http://schemas.openxmlformats.org/officeDocument/2006/relationships/vmlDrawing" Target="../drawings/vmlDrawing5.vml"/><Relationship Id="rId2"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oleObject" Target="../embeddings/oleObject17.bin"/><Relationship Id="rId5" Type="http://schemas.openxmlformats.org/officeDocument/2006/relationships/image" Target="../media/image10.wmf"/><Relationship Id="rId6" Type="http://schemas.openxmlformats.org/officeDocument/2006/relationships/oleObject" Target="../embeddings/oleObject18.bin"/><Relationship Id="rId7" Type="http://schemas.openxmlformats.org/officeDocument/2006/relationships/oleObject" Target="../embeddings/oleObject19.bin"/><Relationship Id="rId8" Type="http://schemas.openxmlformats.org/officeDocument/2006/relationships/oleObject" Target="../embeddings/oleObject20.bin"/><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oleObject" Target="../embeddings/oleObject21.bin"/><Relationship Id="rId5" Type="http://schemas.openxmlformats.org/officeDocument/2006/relationships/image" Target="../media/image13.wmf"/><Relationship Id="rId6" Type="http://schemas.openxmlformats.org/officeDocument/2006/relationships/oleObject" Target="../embeddings/oleObject22.bin"/><Relationship Id="rId7" Type="http://schemas.openxmlformats.org/officeDocument/2006/relationships/image" Target="../media/image11.wmf"/><Relationship Id="rId1" Type="http://schemas.openxmlformats.org/officeDocument/2006/relationships/vmlDrawing" Target="../drawings/vmlDrawing7.vml"/><Relationship Id="rId2"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oleObject" Target="../embeddings/oleObject23.bin"/><Relationship Id="rId5" Type="http://schemas.openxmlformats.org/officeDocument/2006/relationships/image" Target="../media/image13.wmf"/><Relationship Id="rId1" Type="http://schemas.openxmlformats.org/officeDocument/2006/relationships/vmlDrawing" Target="../drawings/vmlDrawing8.vml"/><Relationship Id="rId2"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4" Type="http://schemas.openxmlformats.org/officeDocument/2006/relationships/oleObject" Target="../embeddings/oleObject24.bin"/><Relationship Id="rId5" Type="http://schemas.openxmlformats.org/officeDocument/2006/relationships/image" Target="../media/image13.wmf"/><Relationship Id="rId1" Type="http://schemas.openxmlformats.org/officeDocument/2006/relationships/vmlDrawing" Target="../drawings/vmlDrawing9.vml"/><Relationship Id="rId2"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oleObject" Target="../embeddings/oleObject25.bin"/><Relationship Id="rId5" Type="http://schemas.openxmlformats.org/officeDocument/2006/relationships/image" Target="../media/image13.w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w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14.wmf"/><Relationship Id="rId4" Type="http://schemas.openxmlformats.org/officeDocument/2006/relationships/image" Target="../media/image15.wmf"/><Relationship Id="rId5" Type="http://schemas.openxmlformats.org/officeDocument/2006/relationships/image" Target="../media/image16.wmf"/><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image" Target="../media/image14.wmf"/><Relationship Id="rId4" Type="http://schemas.openxmlformats.org/officeDocument/2006/relationships/image" Target="../media/image15.wmf"/><Relationship Id="rId5" Type="http://schemas.openxmlformats.org/officeDocument/2006/relationships/image" Target="../media/image16.wmf"/><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image" Target="../media/image14.wmf"/><Relationship Id="rId4" Type="http://schemas.openxmlformats.org/officeDocument/2006/relationships/image" Target="../media/image15.wmf"/><Relationship Id="rId5" Type="http://schemas.openxmlformats.org/officeDocument/2006/relationships/image" Target="../media/image16.wmf"/><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1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18.w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19.w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 Id="rId3" Type="http://schemas.openxmlformats.org/officeDocument/2006/relationships/image" Target="../media/image20.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1.xml"/><Relationship Id="rId4" Type="http://schemas.openxmlformats.org/officeDocument/2006/relationships/oleObject" Target="../embeddings/oleObject26.bin"/><Relationship Id="rId5" Type="http://schemas.openxmlformats.org/officeDocument/2006/relationships/image" Target="../media/image23.wmf"/><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2.xml"/><Relationship Id="rId4" Type="http://schemas.openxmlformats.org/officeDocument/2006/relationships/oleObject" Target="../embeddings/oleObject27.bin"/><Relationship Id="rId5" Type="http://schemas.openxmlformats.org/officeDocument/2006/relationships/image" Target="../media/image23.wmf"/><Relationship Id="rId6" Type="http://schemas.openxmlformats.org/officeDocument/2006/relationships/oleObject" Target="../embeddings/oleObject28.bin"/><Relationship Id="rId7" Type="http://schemas.openxmlformats.org/officeDocument/2006/relationships/oleObject" Target="../embeddings/oleObject29.bin"/><Relationship Id="rId1" Type="http://schemas.openxmlformats.org/officeDocument/2006/relationships/vmlDrawing" Target="../drawings/vmlDrawing12.vml"/><Relationship Id="rId2"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 Id="rId3" Type="http://schemas.openxmlformats.org/officeDocument/2006/relationships/image" Target="../media/image24.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2.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hyperlink" Target="http://dl.acm.org/citation.cfm?id=363214" TargetMode="External"/><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 Id="rId3" Type="http://schemas.openxmlformats.org/officeDocument/2006/relationships/image" Target="../media/image26.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9.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3.xml"/></Relationships>
</file>

<file path=ppt/slides/_rels/slide96.xml.rels><?xml version="1.0" encoding="UTF-8" standalone="yes"?>
<Relationships xmlns="http://schemas.openxmlformats.org/package/2006/relationships"><Relationship Id="rId3" Type="http://schemas.openxmlformats.org/officeDocument/2006/relationships/notesSlide" Target="../notesSlides/notesSlide94.xml"/><Relationship Id="rId4" Type="http://schemas.openxmlformats.org/officeDocument/2006/relationships/oleObject" Target="../embeddings/oleObject30.bin"/><Relationship Id="rId5" Type="http://schemas.openxmlformats.org/officeDocument/2006/relationships/image" Target="../media/image27.wmf"/><Relationship Id="rId6" Type="http://schemas.openxmlformats.org/officeDocument/2006/relationships/oleObject" Target="../embeddings/oleObject31.bin"/><Relationship Id="rId1" Type="http://schemas.openxmlformats.org/officeDocument/2006/relationships/vmlDrawing" Target="../drawings/vmlDrawing13.vml"/><Relationship Id="rId2"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3" Type="http://schemas.openxmlformats.org/officeDocument/2006/relationships/notesSlide" Target="../notesSlides/notesSlide95.xml"/><Relationship Id="rId4" Type="http://schemas.openxmlformats.org/officeDocument/2006/relationships/oleObject" Target="../embeddings/oleObject32.bin"/><Relationship Id="rId5" Type="http://schemas.openxmlformats.org/officeDocument/2006/relationships/image" Target="../media/image27.wmf"/><Relationship Id="rId6" Type="http://schemas.openxmlformats.org/officeDocument/2006/relationships/oleObject" Target="../embeddings/oleObject33.bin"/><Relationship Id="rId1" Type="http://schemas.openxmlformats.org/officeDocument/2006/relationships/vmlDrawing" Target="../drawings/vmlDrawing14.vml"/><Relationship Id="rId2"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notesSlide" Target="../notesSlides/notesSlide96.xml"/><Relationship Id="rId4" Type="http://schemas.openxmlformats.org/officeDocument/2006/relationships/oleObject" Target="../embeddings/oleObject34.bin"/><Relationship Id="rId5" Type="http://schemas.openxmlformats.org/officeDocument/2006/relationships/image" Target="../media/image27.wmf"/><Relationship Id="rId1" Type="http://schemas.openxmlformats.org/officeDocument/2006/relationships/vmlDrawing" Target="../drawings/vmlDrawing15.vml"/><Relationship Id="rId2" Type="http://schemas.openxmlformats.org/officeDocument/2006/relationships/slideLayout" Target="../slideLayouts/slideLayout1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a:xfrm>
            <a:off x="614363" y="441325"/>
            <a:ext cx="7772400" cy="1470025"/>
          </a:xfrm>
        </p:spPr>
        <p:txBody>
          <a:bodyPr/>
          <a:lstStyle/>
          <a:p>
            <a:pPr eaLnBrk="1" hangingPunct="1"/>
            <a:r>
              <a:rPr lang="zh-CN" altLang="en-US" sz="7200" smtClean="0">
                <a:solidFill>
                  <a:srgbClr val="FF0000"/>
                </a:solidFill>
                <a:ea typeface="隶书" pitchFamily="49" charset="-122"/>
              </a:rPr>
              <a:t>人工智能</a:t>
            </a:r>
          </a:p>
        </p:txBody>
      </p:sp>
      <p:sp>
        <p:nvSpPr>
          <p:cNvPr id="291843" name="Rectangle 3"/>
          <p:cNvSpPr>
            <a:spLocks noGrp="1" noChangeArrowheads="1"/>
          </p:cNvSpPr>
          <p:nvPr>
            <p:ph type="subTitle" idx="1"/>
          </p:nvPr>
        </p:nvSpPr>
        <p:spPr>
          <a:xfrm>
            <a:off x="1289050" y="1916113"/>
            <a:ext cx="6732588" cy="684212"/>
          </a:xfrm>
        </p:spPr>
        <p:txBody>
          <a:bodyPr/>
          <a:lstStyle/>
          <a:p>
            <a:pPr eaLnBrk="1" hangingPunct="1">
              <a:defRPr/>
            </a:pPr>
            <a:r>
              <a:rPr lang="zh-CN" altLang="en-US" sz="4000" b="1" dirty="0" smtClean="0">
                <a:solidFill>
                  <a:srgbClr val="0000FF"/>
                </a:solidFill>
                <a:effectLst>
                  <a:outerShdw blurRad="38100" dist="38100" dir="2700000" algn="tl">
                    <a:srgbClr val="000000">
                      <a:alpha val="43137"/>
                    </a:srgbClr>
                  </a:outerShdw>
                </a:effectLst>
                <a:latin typeface="Times New Roman" pitchFamily="18" charset="0"/>
              </a:rPr>
              <a:t>第</a:t>
            </a:r>
            <a:r>
              <a:rPr lang="zh-CN" altLang="en-US" sz="4000" b="1" dirty="0">
                <a:solidFill>
                  <a:srgbClr val="0000FF"/>
                </a:solidFill>
                <a:effectLst>
                  <a:outerShdw blurRad="38100" dist="38100" dir="2700000" algn="tl">
                    <a:srgbClr val="000000">
                      <a:alpha val="43137"/>
                    </a:srgbClr>
                  </a:outerShdw>
                </a:effectLst>
                <a:latin typeface="Times New Roman" pitchFamily="18" charset="0"/>
              </a:rPr>
              <a:t>二</a:t>
            </a:r>
            <a:r>
              <a:rPr lang="zh-CN" altLang="en-US" sz="4000" b="1" dirty="0" smtClean="0">
                <a:solidFill>
                  <a:srgbClr val="0000FF"/>
                </a:solidFill>
                <a:effectLst>
                  <a:outerShdw blurRad="38100" dist="38100" dir="2700000" algn="tl">
                    <a:srgbClr val="000000">
                      <a:alpha val="43137"/>
                    </a:srgbClr>
                  </a:outerShdw>
                </a:effectLst>
                <a:latin typeface="Times New Roman" pitchFamily="18" charset="0"/>
              </a:rPr>
              <a:t>章：知识表示</a:t>
            </a:r>
            <a:endParaRPr lang="en-US" altLang="zh-CN" sz="4200" i="1" dirty="0" smtClean="0">
              <a:effectLst>
                <a:outerShdw blurRad="38100" dist="38100" dir="2700000" algn="tl">
                  <a:srgbClr val="000000">
                    <a:alpha val="43137"/>
                  </a:srgbClr>
                </a:outerShdw>
              </a:effectLst>
              <a:latin typeface="Times New Roman" pitchFamily="18" charset="0"/>
            </a:endParaRPr>
          </a:p>
        </p:txBody>
      </p:sp>
      <p:sp>
        <p:nvSpPr>
          <p:cNvPr id="12292" name="Rectangle 4"/>
          <p:cNvSpPr>
            <a:spLocks noChangeArrowheads="1"/>
          </p:cNvSpPr>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zh-CN" sz="1400"/>
          </a:p>
        </p:txBody>
      </p:sp>
      <p:sp>
        <p:nvSpPr>
          <p:cNvPr id="12293" name="Rectangle 6"/>
          <p:cNvSpPr>
            <a:spLocks noChangeArrowheads="1"/>
          </p:cNvSpPr>
          <p:nvPr/>
        </p:nvSpPr>
        <p:spPr bwMode="auto">
          <a:xfrm>
            <a:off x="2303463" y="5437188"/>
            <a:ext cx="4464050" cy="1046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20000"/>
              </a:spcBef>
            </a:pPr>
            <a:r>
              <a:rPr lang="zh-CN" altLang="zh-CN" sz="2000" dirty="0" smtClean="0">
                <a:solidFill>
                  <a:srgbClr val="7030A0"/>
                </a:solidFill>
                <a:latin typeface="微软雅黑" pitchFamily="34" charset="-122"/>
                <a:ea typeface="微软雅黑" pitchFamily="34" charset="-122"/>
              </a:rPr>
              <a:t>20</a:t>
            </a:r>
            <a:r>
              <a:rPr lang="en-US" altLang="zh-CN" sz="2000" smtClean="0">
                <a:solidFill>
                  <a:srgbClr val="7030A0"/>
                </a:solidFill>
                <a:latin typeface="微软雅黑" pitchFamily="34" charset="-122"/>
                <a:ea typeface="微软雅黑" pitchFamily="34" charset="-122"/>
              </a:rPr>
              <a:t>14</a:t>
            </a:r>
            <a:r>
              <a:rPr lang="zh-CN" altLang="zh-CN" sz="2000" smtClean="0">
                <a:solidFill>
                  <a:srgbClr val="7030A0"/>
                </a:solidFill>
                <a:latin typeface="微软雅黑" pitchFamily="34" charset="-122"/>
                <a:ea typeface="微软雅黑" pitchFamily="34" charset="-122"/>
              </a:rPr>
              <a:t>年</a:t>
            </a:r>
            <a:r>
              <a:rPr lang="zh-CN" altLang="zh-CN" sz="2000" dirty="0">
                <a:solidFill>
                  <a:srgbClr val="7030A0"/>
                </a:solidFill>
                <a:latin typeface="微软雅黑" pitchFamily="34" charset="-122"/>
                <a:ea typeface="微软雅黑" pitchFamily="34" charset="-122"/>
              </a:rPr>
              <a:t>春季</a:t>
            </a:r>
            <a:endParaRPr lang="en-US" altLang="zh-CN" sz="2000" dirty="0">
              <a:solidFill>
                <a:srgbClr val="7030A0"/>
              </a:solidFill>
              <a:latin typeface="微软雅黑" pitchFamily="34" charset="-122"/>
              <a:ea typeface="微软雅黑" pitchFamily="34" charset="-122"/>
            </a:endParaRPr>
          </a:p>
          <a:p>
            <a:pPr algn="ctr">
              <a:spcBef>
                <a:spcPct val="20000"/>
              </a:spcBef>
            </a:pPr>
            <a:r>
              <a:rPr lang="zh-CN" altLang="zh-CN" sz="2000" dirty="0">
                <a:solidFill>
                  <a:srgbClr val="7030A0"/>
                </a:solidFill>
                <a:latin typeface="微软雅黑" pitchFamily="34" charset="-122"/>
                <a:ea typeface="微软雅黑" pitchFamily="34" charset="-122"/>
              </a:rPr>
              <a:t>南京大学</a:t>
            </a:r>
            <a:r>
              <a:rPr lang="en-US" altLang="zh-CN" sz="2000" dirty="0">
                <a:solidFill>
                  <a:srgbClr val="7030A0"/>
                </a:solidFill>
                <a:latin typeface="微软雅黑" pitchFamily="34" charset="-122"/>
                <a:ea typeface="微软雅黑" pitchFamily="34" charset="-122"/>
              </a:rPr>
              <a:t> </a:t>
            </a:r>
            <a:r>
              <a:rPr lang="zh-CN" altLang="zh-CN" sz="2000" dirty="0">
                <a:solidFill>
                  <a:srgbClr val="7030A0"/>
                </a:solidFill>
                <a:latin typeface="微软雅黑" pitchFamily="34" charset="-122"/>
                <a:ea typeface="微软雅黑" pitchFamily="34" charset="-122"/>
              </a:rPr>
              <a:t>计算机科学与技术系</a:t>
            </a:r>
            <a:r>
              <a:rPr lang="zh-CN" altLang="en-US" b="1" u="sng" dirty="0">
                <a:solidFill>
                  <a:srgbClr val="FF3300"/>
                </a:solidFill>
              </a:rPr>
              <a:t/>
            </a:r>
            <a:br>
              <a:rPr lang="zh-CN" altLang="en-US" b="1" u="sng" dirty="0">
                <a:solidFill>
                  <a:srgbClr val="FF3300"/>
                </a:solidFill>
              </a:rPr>
            </a:br>
            <a:endParaRPr lang="zh-CN" altLang="en-US" b="1" u="sng" dirty="0">
              <a:solidFill>
                <a:srgbClr val="FF3300"/>
              </a:solidFill>
            </a:endParaRPr>
          </a:p>
        </p:txBody>
      </p:sp>
      <p:grpSp>
        <p:nvGrpSpPr>
          <p:cNvPr id="12294" name="组合 9"/>
          <p:cNvGrpSpPr>
            <a:grpSpLocks/>
          </p:cNvGrpSpPr>
          <p:nvPr/>
        </p:nvGrpSpPr>
        <p:grpSpPr bwMode="auto">
          <a:xfrm>
            <a:off x="4103688" y="3033713"/>
            <a:ext cx="928687" cy="1393825"/>
            <a:chOff x="7924800" y="144463"/>
            <a:chExt cx="1062038" cy="1608137"/>
          </a:xfrm>
        </p:grpSpPr>
        <p:pic>
          <p:nvPicPr>
            <p:cNvPr id="1229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4800" y="512763"/>
              <a:ext cx="1057275"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229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9563" y="144463"/>
              <a:ext cx="1057275"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pic>
        <p:nvPicPr>
          <p:cNvPr id="12295" name="Picture 10" descr="http://t0.gstatic.com/images?q=tbn:ANd9GcS2nkzKA1a7Gv7tUBOyjAAinRnB9uH0Ke8gN-dHZZTpb9GsDhq6qA"/>
          <p:cNvPicPr>
            <a:picLocks noChangeAspect="1" noChangeArrowheads="1"/>
          </p:cNvPicPr>
          <p:nvPr/>
        </p:nvPicPr>
        <p:blipFill>
          <a:blip r:embed="rId5">
            <a:extLst>
              <a:ext uri="{28A0092B-C50C-407E-A947-70E740481C1C}">
                <a14:useLocalDpi xmlns:a14="http://schemas.microsoft.com/office/drawing/2010/main" val="0"/>
              </a:ext>
            </a:extLst>
          </a:blip>
          <a:srcRect l="7700" t="6602" r="11195" b="27930"/>
          <a:stretch>
            <a:fillRect/>
          </a:stretch>
        </p:blipFill>
        <p:spPr bwMode="auto">
          <a:xfrm>
            <a:off x="7689850" y="33338"/>
            <a:ext cx="1436688" cy="168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6" name="Picture 12" descr="http://t0.gstatic.com/images?q=tbn:ANd9GcRRQAKLygWTUPr319LaczMNk7p0HnnI9ny4pmRYbLfehk96IrP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25" y="34925"/>
            <a:ext cx="1457325"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4044950" y="4670425"/>
            <a:ext cx="906463" cy="522288"/>
          </a:xfrm>
          <a:prstGeom prst="rect">
            <a:avLst/>
          </a:prstGeom>
        </p:spPr>
        <p:txBody>
          <a:bodyPr wrap="none">
            <a:spAutoFit/>
          </a:bodyPr>
          <a:lstStyle/>
          <a:p>
            <a:pPr>
              <a:defRPr/>
            </a:pPr>
            <a:r>
              <a:rPr lang="zh-CN" altLang="en-US" sz="2800" dirty="0">
                <a:effectLst>
                  <a:outerShdw blurRad="38100" dist="38100" dir="2700000" algn="tl">
                    <a:srgbClr val="000000">
                      <a:alpha val="43137"/>
                    </a:srgbClr>
                  </a:outerShdw>
                </a:effectLst>
                <a:latin typeface="微软雅黑" pitchFamily="34" charset="-122"/>
                <a:ea typeface="微软雅黑" pitchFamily="34" charset="-122"/>
              </a:rPr>
              <a:t>黎铭</a:t>
            </a:r>
            <a:endParaRPr lang="zh-CN" altLang="en-US" sz="2800" dirty="0">
              <a:latin typeface="微软雅黑" pitchFamily="34" charset="-122"/>
              <a:ea typeface="微软雅黑" pitchFamily="34" charset="-122"/>
            </a:endParaRPr>
          </a:p>
        </p:txBody>
      </p:sp>
    </p:spTree>
    <p:extLst>
      <p:ext uri="{BB962C8B-B14F-4D97-AF65-F5344CB8AC3E}">
        <p14:creationId xmlns:p14="http://schemas.microsoft.com/office/powerpoint/2010/main" val="416362321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D271C0EA-D3B4-4C9E-BAF3-DB517245B5F1}" type="slidenum">
              <a:rPr lang="en-US" altLang="zh-CN"/>
              <a:pPr/>
              <a:t>10</a:t>
            </a:fld>
            <a:endParaRPr lang="en-US" altLang="zh-CN"/>
          </a:p>
        </p:txBody>
      </p:sp>
      <p:sp>
        <p:nvSpPr>
          <p:cNvPr id="478211" name="Rectangle 3"/>
          <p:cNvSpPr>
            <a:spLocks noGrp="1" noChangeArrowheads="1"/>
          </p:cNvSpPr>
          <p:nvPr>
            <p:ph type="body" idx="1"/>
          </p:nvPr>
        </p:nvSpPr>
        <p:spPr>
          <a:xfrm>
            <a:off x="323850" y="1376772"/>
            <a:ext cx="8439150" cy="5365341"/>
          </a:xfrm>
        </p:spPr>
        <p:txBody>
          <a:bodyPr/>
          <a:lstStyle/>
          <a:p>
            <a:pPr>
              <a:lnSpc>
                <a:spcPct val="120000"/>
              </a:lnSpc>
            </a:pPr>
            <a:r>
              <a:rPr lang="zh-CN" altLang="en-US" sz="2600" b="1" dirty="0" smtClean="0">
                <a:solidFill>
                  <a:srgbClr val="0000CC"/>
                </a:solidFill>
              </a:rPr>
              <a:t>知识表示是</a:t>
            </a:r>
            <a:r>
              <a:rPr lang="zh-CN" altLang="en-US" sz="2600" b="1" dirty="0">
                <a:solidFill>
                  <a:srgbClr val="0000CC"/>
                </a:solidFill>
              </a:rPr>
              <a:t>对知识的</a:t>
            </a:r>
            <a:r>
              <a:rPr lang="zh-CN" altLang="en-US" sz="2600" b="1" dirty="0" smtClean="0">
                <a:solidFill>
                  <a:srgbClr val="0000CC"/>
                </a:solidFill>
              </a:rPr>
              <a:t>描述</a:t>
            </a:r>
            <a:endParaRPr lang="en-US" altLang="zh-CN" sz="2600" b="1" dirty="0" smtClean="0">
              <a:solidFill>
                <a:srgbClr val="0000CC"/>
              </a:solidFill>
            </a:endParaRPr>
          </a:p>
          <a:p>
            <a:pPr lvl="1">
              <a:lnSpc>
                <a:spcPct val="120000"/>
              </a:lnSpc>
            </a:pPr>
            <a:r>
              <a:rPr lang="zh-CN" altLang="en-US" sz="2400" dirty="0" smtClean="0">
                <a:solidFill>
                  <a:srgbClr val="0000CC"/>
                </a:solidFill>
              </a:rPr>
              <a:t>是用</a:t>
            </a:r>
            <a:r>
              <a:rPr lang="zh-CN" altLang="en-US" sz="2400" dirty="0">
                <a:solidFill>
                  <a:srgbClr val="0000CC"/>
                </a:solidFill>
              </a:rPr>
              <a:t>一组符号把知识编码成计算机可以接受的某种</a:t>
            </a:r>
            <a:r>
              <a:rPr lang="zh-CN" altLang="en-US" sz="2400" dirty="0" smtClean="0">
                <a:solidFill>
                  <a:srgbClr val="0000CC"/>
                </a:solidFill>
              </a:rPr>
              <a:t>结构</a:t>
            </a:r>
            <a:endParaRPr lang="en-US" altLang="zh-CN" sz="2400" dirty="0">
              <a:solidFill>
                <a:srgbClr val="0000CC"/>
              </a:solidFill>
            </a:endParaRPr>
          </a:p>
          <a:p>
            <a:pPr lvl="1">
              <a:lnSpc>
                <a:spcPct val="120000"/>
              </a:lnSpc>
            </a:pPr>
            <a:r>
              <a:rPr lang="zh-CN" altLang="en-US" sz="2400" dirty="0" smtClean="0">
                <a:solidFill>
                  <a:srgbClr val="0000CC"/>
                </a:solidFill>
              </a:rPr>
              <a:t>表示</a:t>
            </a:r>
            <a:r>
              <a:rPr lang="zh-CN" altLang="en-US" sz="2400" dirty="0">
                <a:solidFill>
                  <a:srgbClr val="0000CC"/>
                </a:solidFill>
              </a:rPr>
              <a:t>方法不唯一</a:t>
            </a:r>
            <a:r>
              <a:rPr lang="zh-CN" altLang="en-US" sz="2400" dirty="0" smtClean="0">
                <a:solidFill>
                  <a:srgbClr val="0000CC"/>
                </a:solidFill>
              </a:rPr>
              <a:t>。</a:t>
            </a:r>
            <a:endParaRPr lang="en-US" altLang="zh-CN" sz="2400" dirty="0" smtClean="0">
              <a:solidFill>
                <a:srgbClr val="0000CC"/>
              </a:solidFill>
            </a:endParaRPr>
          </a:p>
          <a:p>
            <a:pPr>
              <a:lnSpc>
                <a:spcPct val="120000"/>
              </a:lnSpc>
            </a:pPr>
            <a:endParaRPr lang="zh-CN" altLang="en-US" sz="1400" b="1" dirty="0">
              <a:solidFill>
                <a:srgbClr val="0000CC"/>
              </a:solidFill>
            </a:endParaRPr>
          </a:p>
          <a:p>
            <a:pPr>
              <a:lnSpc>
                <a:spcPct val="120000"/>
              </a:lnSpc>
            </a:pPr>
            <a:r>
              <a:rPr lang="zh-CN" altLang="en-US" b="1" dirty="0">
                <a:solidFill>
                  <a:srgbClr val="A50021"/>
                </a:solidFill>
              </a:rPr>
              <a:t>知识表示的要求</a:t>
            </a:r>
          </a:p>
          <a:p>
            <a:pPr lvl="1">
              <a:lnSpc>
                <a:spcPct val="120000"/>
              </a:lnSpc>
            </a:pPr>
            <a:r>
              <a:rPr lang="zh-CN" altLang="en-US" sz="2600" b="1" dirty="0" smtClean="0">
                <a:solidFill>
                  <a:srgbClr val="006600"/>
                </a:solidFill>
              </a:rPr>
              <a:t>表示</a:t>
            </a:r>
            <a:r>
              <a:rPr lang="zh-CN" altLang="en-US" sz="2600" b="1" dirty="0">
                <a:solidFill>
                  <a:srgbClr val="006600"/>
                </a:solidFill>
              </a:rPr>
              <a:t>能力：</a:t>
            </a:r>
            <a:r>
              <a:rPr lang="zh-CN" altLang="en-US" sz="2600" b="1" dirty="0">
                <a:solidFill>
                  <a:srgbClr val="0000CC"/>
                </a:solidFill>
              </a:rPr>
              <a:t>能否正确、有效地表示问题。包括：</a:t>
            </a:r>
          </a:p>
          <a:p>
            <a:pPr lvl="2">
              <a:lnSpc>
                <a:spcPct val="120000"/>
              </a:lnSpc>
            </a:pPr>
            <a:r>
              <a:rPr lang="zh-CN" altLang="en-US" sz="2200" dirty="0">
                <a:solidFill>
                  <a:srgbClr val="00B050"/>
                </a:solidFill>
              </a:rPr>
              <a:t>表示范围的广泛性</a:t>
            </a:r>
          </a:p>
          <a:p>
            <a:pPr lvl="2">
              <a:lnSpc>
                <a:spcPct val="120000"/>
              </a:lnSpc>
            </a:pPr>
            <a:r>
              <a:rPr lang="zh-CN" altLang="en-US" sz="2200" dirty="0">
                <a:solidFill>
                  <a:srgbClr val="00B050"/>
                </a:solidFill>
              </a:rPr>
              <a:t>领域知识表示的高效性</a:t>
            </a:r>
          </a:p>
          <a:p>
            <a:pPr lvl="2">
              <a:lnSpc>
                <a:spcPct val="120000"/>
              </a:lnSpc>
            </a:pPr>
            <a:r>
              <a:rPr lang="zh-CN" altLang="en-US" sz="2200" dirty="0">
                <a:solidFill>
                  <a:srgbClr val="00B050"/>
                </a:solidFill>
              </a:rPr>
              <a:t>对非确定性知识表示的支持程度</a:t>
            </a:r>
          </a:p>
        </p:txBody>
      </p:sp>
      <p:sp>
        <p:nvSpPr>
          <p:cNvPr id="6" name="Rectangle 2"/>
          <p:cNvSpPr>
            <a:spLocks noGrp="1" noChangeArrowheads="1"/>
          </p:cNvSpPr>
          <p:nvPr>
            <p:ph type="title"/>
          </p:nvPr>
        </p:nvSpPr>
        <p:spPr>
          <a:xfrm>
            <a:off x="304800" y="152400"/>
            <a:ext cx="8540750" cy="981075"/>
          </a:xfrm>
        </p:spPr>
        <p:txBody>
          <a:bodyPr/>
          <a:lstStyle/>
          <a:p>
            <a:r>
              <a:rPr lang="zh-CN" altLang="en-US" b="1" dirty="0" smtClean="0">
                <a:latin typeface="Times New Roman" pitchFamily="18" charset="0"/>
              </a:rPr>
              <a:t>什么</a:t>
            </a:r>
            <a:r>
              <a:rPr lang="zh-CN" altLang="en-US" b="1" dirty="0">
                <a:latin typeface="Times New Roman" pitchFamily="18" charset="0"/>
              </a:rPr>
              <a:t>是</a:t>
            </a:r>
            <a:r>
              <a:rPr lang="zh-CN" altLang="en-US" b="1" dirty="0" smtClean="0">
                <a:latin typeface="Times New Roman" pitchFamily="18" charset="0"/>
              </a:rPr>
              <a:t>知识表示？</a:t>
            </a:r>
            <a:endParaRPr lang="zh-CN" altLang="en-US" b="1" dirty="0">
              <a:latin typeface="Times New Roman" pitchFamily="18" charset="0"/>
            </a:endParaRPr>
          </a:p>
        </p:txBody>
      </p:sp>
      <p:pic>
        <p:nvPicPr>
          <p:cNvPr id="478212" name="Picture 4" descr="C:\Users\david\AppData\Local\Microsoft\Windows\Temporary Internet Files\Content.IE5\4FDFNSF6\MC90041641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0232" y="4828596"/>
            <a:ext cx="1476164" cy="14261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890" name="Rectangle 2"/>
          <p:cNvSpPr>
            <a:spLocks noGrp="1" noChangeArrowheads="1"/>
          </p:cNvSpPr>
          <p:nvPr>
            <p:ph type="title"/>
          </p:nvPr>
        </p:nvSpPr>
        <p:spPr>
          <a:xfrm>
            <a:off x="457200" y="0"/>
            <a:ext cx="8229600" cy="1196975"/>
          </a:xfrm>
        </p:spPr>
        <p:txBody>
          <a:bodyPr/>
          <a:lstStyle/>
          <a:p>
            <a:r>
              <a:rPr lang="zh-CN" altLang="en-US" b="1" dirty="0" smtClean="0">
                <a:latin typeface="Times New Roman" pitchFamily="18" charset="0"/>
              </a:rPr>
              <a:t>语义网络</a:t>
            </a:r>
            <a:r>
              <a:rPr lang="zh-CN" altLang="en-US" b="1" dirty="0">
                <a:latin typeface="Times New Roman" pitchFamily="18" charset="0"/>
              </a:rPr>
              <a:t>的推理</a:t>
            </a:r>
            <a:r>
              <a:rPr lang="zh-CN" altLang="en-US" b="1" dirty="0" smtClean="0">
                <a:latin typeface="Times New Roman" pitchFamily="18" charset="0"/>
              </a:rPr>
              <a:t>过程</a:t>
            </a:r>
            <a:endParaRPr lang="zh-CN" altLang="en-US" sz="2800" b="1" dirty="0">
              <a:latin typeface="Times New Roman" pitchFamily="18" charset="0"/>
            </a:endParaRPr>
          </a:p>
        </p:txBody>
      </p:sp>
      <p:sp>
        <p:nvSpPr>
          <p:cNvPr id="549891" name="Rectangle 3"/>
          <p:cNvSpPr>
            <a:spLocks noGrp="1" noChangeArrowheads="1"/>
          </p:cNvSpPr>
          <p:nvPr>
            <p:ph type="body" idx="1"/>
          </p:nvPr>
        </p:nvSpPr>
        <p:spPr>
          <a:xfrm>
            <a:off x="143509" y="1088740"/>
            <a:ext cx="8604956" cy="5516562"/>
          </a:xfrm>
        </p:spPr>
        <p:txBody>
          <a:bodyPr/>
          <a:lstStyle/>
          <a:p>
            <a:pPr>
              <a:lnSpc>
                <a:spcPct val="130000"/>
              </a:lnSpc>
            </a:pPr>
            <a:r>
              <a:rPr lang="zh-CN" altLang="en-US" sz="2400" b="1" dirty="0" smtClean="0">
                <a:solidFill>
                  <a:srgbClr val="0000FF"/>
                </a:solidFill>
                <a:latin typeface="Times New Roman" pitchFamily="18" charset="0"/>
              </a:rPr>
              <a:t>继承的一般过程：</a:t>
            </a:r>
          </a:p>
          <a:p>
            <a:pPr marL="800100" lvl="1">
              <a:lnSpc>
                <a:spcPct val="130000"/>
              </a:lnSpc>
              <a:spcBef>
                <a:spcPts val="600"/>
              </a:spcBef>
              <a:buFont typeface="+mj-lt"/>
              <a:buAutoNum type="arabicPeriod"/>
            </a:pPr>
            <a:r>
              <a:rPr lang="zh-CN" altLang="en-US" sz="2200" dirty="0" smtClean="0">
                <a:latin typeface="Times New Roman" pitchFamily="18" charset="0"/>
              </a:rPr>
              <a:t>建立一个结点表，用来存放待求解结点和所有以</a:t>
            </a:r>
            <a:r>
              <a:rPr lang="en-US" altLang="zh-CN" sz="2200" dirty="0" smtClean="0">
                <a:latin typeface="Times New Roman" pitchFamily="18" charset="0"/>
              </a:rPr>
              <a:t>ISA</a:t>
            </a:r>
            <a:r>
              <a:rPr lang="zh-CN" altLang="en-US" sz="2200" dirty="0" smtClean="0">
                <a:latin typeface="Times New Roman" pitchFamily="18" charset="0"/>
              </a:rPr>
              <a:t>、</a:t>
            </a:r>
            <a:r>
              <a:rPr lang="en-US" altLang="zh-CN" sz="2200" dirty="0" smtClean="0">
                <a:latin typeface="Times New Roman" pitchFamily="18" charset="0"/>
              </a:rPr>
              <a:t>AKO</a:t>
            </a:r>
            <a:r>
              <a:rPr lang="zh-CN" altLang="en-US" sz="2200" dirty="0" smtClean="0">
                <a:latin typeface="Times New Roman" pitchFamily="18" charset="0"/>
              </a:rPr>
              <a:t>等继承弧与此结点相连的那些结点。初始情况下，表中只有待求解结点。</a:t>
            </a:r>
          </a:p>
          <a:p>
            <a:pPr marL="800100" lvl="1">
              <a:lnSpc>
                <a:spcPct val="130000"/>
              </a:lnSpc>
              <a:spcBef>
                <a:spcPts val="600"/>
              </a:spcBef>
              <a:buFont typeface="+mj-lt"/>
              <a:buAutoNum type="arabicPeriod"/>
            </a:pPr>
            <a:r>
              <a:rPr lang="zh-CN" altLang="en-US" sz="2200" dirty="0" smtClean="0">
                <a:latin typeface="Times New Roman" pitchFamily="18" charset="0"/>
              </a:rPr>
              <a:t>检查表中的第一个结点是否是有继承弧。如果有，就把该弧所指的所有结点放入结点表的末尾，记录这些结点的所有属性，并从结点表中删除第一个结点。如果没有继承弧，仅从结点表中删除第一个结点。</a:t>
            </a:r>
          </a:p>
          <a:p>
            <a:pPr marL="800100" lvl="1">
              <a:lnSpc>
                <a:spcPct val="130000"/>
              </a:lnSpc>
              <a:spcBef>
                <a:spcPts val="600"/>
              </a:spcBef>
              <a:buFont typeface="+mj-lt"/>
              <a:buAutoNum type="arabicPeriod"/>
            </a:pPr>
            <a:r>
              <a:rPr lang="zh-CN" altLang="en-US" sz="2200" dirty="0" smtClean="0">
                <a:latin typeface="Times New Roman" pitchFamily="18" charset="0"/>
              </a:rPr>
              <a:t>重复</a:t>
            </a:r>
            <a:r>
              <a:rPr lang="en-US" altLang="zh-CN" sz="2200" dirty="0" smtClean="0">
                <a:latin typeface="Times New Roman" pitchFamily="18" charset="0"/>
              </a:rPr>
              <a:t>(2)</a:t>
            </a:r>
            <a:r>
              <a:rPr lang="zh-CN" altLang="en-US" sz="2200" dirty="0" smtClean="0">
                <a:latin typeface="Times New Roman" pitchFamily="18" charset="0"/>
              </a:rPr>
              <a:t>，直到结点表为空。此时，记录下来的所有属性都是待求解结点继承来的属性。</a:t>
            </a:r>
          </a:p>
          <a:p>
            <a:pPr marL="457200" lvl="1" indent="0">
              <a:lnSpc>
                <a:spcPct val="130000"/>
              </a:lnSpc>
              <a:buNone/>
            </a:pPr>
            <a:endParaRPr lang="en-US" altLang="zh-CN" sz="1800" b="1" dirty="0" smtClean="0">
              <a:solidFill>
                <a:srgbClr val="0000CC"/>
              </a:solidFill>
              <a:latin typeface="Times New Roman" pitchFamily="18" charset="0"/>
            </a:endParaRPr>
          </a:p>
        </p:txBody>
      </p:sp>
      <p:sp>
        <p:nvSpPr>
          <p:cNvPr id="2" name="TextBox 1"/>
          <p:cNvSpPr txBox="1"/>
          <p:nvPr/>
        </p:nvSpPr>
        <p:spPr>
          <a:xfrm>
            <a:off x="583528" y="5938568"/>
            <a:ext cx="7956884" cy="430887"/>
          </a:xfrm>
          <a:prstGeom prst="rect">
            <a:avLst/>
          </a:prstGeom>
          <a:noFill/>
        </p:spPr>
        <p:txBody>
          <a:bodyPr wrap="square" rtlCol="0">
            <a:spAutoFit/>
          </a:bodyPr>
          <a:lstStyle/>
          <a:p>
            <a:r>
              <a:rPr lang="zh-CN" altLang="en-US" sz="2200" b="1" dirty="0" smtClean="0">
                <a:solidFill>
                  <a:srgbClr val="FF3399"/>
                </a:solidFill>
                <a:effectLst>
                  <a:outerShdw blurRad="38100" dist="38100" dir="2700000" algn="tl">
                    <a:srgbClr val="000000">
                      <a:alpha val="43137"/>
                    </a:srgbClr>
                  </a:outerShdw>
                </a:effectLst>
                <a:latin typeface="幼圆" pitchFamily="49" charset="-122"/>
                <a:ea typeface="幼圆" pitchFamily="49" charset="-122"/>
              </a:rPr>
              <a:t>从待考察结点出发，沿继承箭头回溯，记录路径上的所有属性</a:t>
            </a:r>
            <a:endParaRPr lang="zh-CN" altLang="en-US" sz="2200" b="1" dirty="0">
              <a:solidFill>
                <a:srgbClr val="FF3399"/>
              </a:solidFill>
              <a:effectLst>
                <a:outerShdw blurRad="38100" dist="38100" dir="2700000" algn="tl">
                  <a:srgbClr val="000000">
                    <a:alpha val="43137"/>
                  </a:srgbClr>
                </a:outerShdw>
              </a:effectLst>
              <a:latin typeface="幼圆" pitchFamily="49" charset="-122"/>
              <a:ea typeface="幼圆" pitchFamily="49" charset="-122"/>
            </a:endParaRPr>
          </a:p>
        </p:txBody>
      </p:sp>
    </p:spTree>
    <p:extLst>
      <p:ext uri="{BB962C8B-B14F-4D97-AF65-F5344CB8AC3E}">
        <p14:creationId xmlns:p14="http://schemas.microsoft.com/office/powerpoint/2010/main" val="37642832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1" name="Rectangle 3"/>
          <p:cNvSpPr>
            <a:spLocks noGrp="1" noChangeArrowheads="1"/>
          </p:cNvSpPr>
          <p:nvPr>
            <p:ph type="body" idx="1"/>
          </p:nvPr>
        </p:nvSpPr>
        <p:spPr>
          <a:xfrm>
            <a:off x="0" y="1196975"/>
            <a:ext cx="8893175" cy="5661025"/>
          </a:xfrm>
        </p:spPr>
        <p:txBody>
          <a:bodyPr/>
          <a:lstStyle/>
          <a:p>
            <a:endParaRPr lang="en-US" altLang="zh-CN" dirty="0"/>
          </a:p>
          <a:p>
            <a:endParaRPr lang="en-US" altLang="zh-CN" dirty="0"/>
          </a:p>
        </p:txBody>
      </p:sp>
      <p:sp>
        <p:nvSpPr>
          <p:cNvPr id="534532" name="Rectangle 4"/>
          <p:cNvSpPr>
            <a:spLocks noChangeArrowheads="1"/>
          </p:cNvSpPr>
          <p:nvPr/>
        </p:nvSpPr>
        <p:spPr bwMode="auto">
          <a:xfrm>
            <a:off x="3923233" y="2240248"/>
            <a:ext cx="11525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动物</a:t>
            </a:r>
          </a:p>
        </p:txBody>
      </p:sp>
      <p:sp>
        <p:nvSpPr>
          <p:cNvPr id="534533" name="Rectangle 5"/>
          <p:cNvSpPr>
            <a:spLocks noChangeArrowheads="1"/>
          </p:cNvSpPr>
          <p:nvPr/>
        </p:nvSpPr>
        <p:spPr bwMode="auto">
          <a:xfrm>
            <a:off x="5291658" y="1160748"/>
            <a:ext cx="1008062"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吃</a:t>
            </a:r>
          </a:p>
        </p:txBody>
      </p:sp>
      <p:sp>
        <p:nvSpPr>
          <p:cNvPr id="534534" name="Rectangle 6"/>
          <p:cNvSpPr>
            <a:spLocks noChangeArrowheads="1"/>
          </p:cNvSpPr>
          <p:nvPr/>
        </p:nvSpPr>
        <p:spPr bwMode="auto">
          <a:xfrm>
            <a:off x="2554808" y="1160748"/>
            <a:ext cx="9366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运动</a:t>
            </a:r>
          </a:p>
        </p:txBody>
      </p:sp>
      <p:sp>
        <p:nvSpPr>
          <p:cNvPr id="534535" name="Rectangle 7"/>
          <p:cNvSpPr>
            <a:spLocks noChangeArrowheads="1"/>
          </p:cNvSpPr>
          <p:nvPr/>
        </p:nvSpPr>
        <p:spPr bwMode="auto">
          <a:xfrm>
            <a:off x="1186383" y="2960973"/>
            <a:ext cx="865187"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翅膀</a:t>
            </a:r>
          </a:p>
        </p:txBody>
      </p:sp>
      <p:sp>
        <p:nvSpPr>
          <p:cNvPr id="534536" name="Rectangle 8"/>
          <p:cNvSpPr>
            <a:spLocks noChangeArrowheads="1"/>
          </p:cNvSpPr>
          <p:nvPr/>
        </p:nvSpPr>
        <p:spPr bwMode="auto">
          <a:xfrm>
            <a:off x="7091883" y="2816510"/>
            <a:ext cx="1152525" cy="50482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水中</a:t>
            </a:r>
          </a:p>
        </p:txBody>
      </p:sp>
      <p:sp>
        <p:nvSpPr>
          <p:cNvPr id="534537" name="Rectangle 9"/>
          <p:cNvSpPr>
            <a:spLocks noChangeArrowheads="1"/>
          </p:cNvSpPr>
          <p:nvPr/>
        </p:nvSpPr>
        <p:spPr bwMode="auto">
          <a:xfrm>
            <a:off x="2554808" y="3969035"/>
            <a:ext cx="935037" cy="431800"/>
          </a:xfrm>
          <a:prstGeom prst="rect">
            <a:avLst/>
          </a:prstGeom>
          <a:solidFill>
            <a:srgbClr val="FFFFC8"/>
          </a:solidFill>
          <a:ln w="9525">
            <a:solidFill>
              <a:srgbClr val="0000CC"/>
            </a:solidFill>
            <a:miter lim="800000"/>
            <a:headEnd/>
            <a:tailEnd/>
          </a:ln>
          <a:effectLst/>
          <a:extLst/>
        </p:spPr>
        <p:txBody>
          <a:bodyPr wrap="none" anchor="ctr"/>
          <a:lstStyle/>
          <a:p>
            <a:pPr algn="ctr"/>
            <a:r>
              <a:rPr lang="zh-CN" altLang="en-US" b="1">
                <a:solidFill>
                  <a:srgbClr val="0000CC"/>
                </a:solidFill>
              </a:rPr>
              <a:t>鸟</a:t>
            </a:r>
          </a:p>
        </p:txBody>
      </p:sp>
      <p:sp>
        <p:nvSpPr>
          <p:cNvPr id="534538" name="Rectangle 10"/>
          <p:cNvSpPr>
            <a:spLocks noChangeArrowheads="1"/>
          </p:cNvSpPr>
          <p:nvPr/>
        </p:nvSpPr>
        <p:spPr bwMode="auto">
          <a:xfrm>
            <a:off x="5436120" y="3969035"/>
            <a:ext cx="1008063"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鱼</a:t>
            </a:r>
          </a:p>
        </p:txBody>
      </p:sp>
      <p:sp>
        <p:nvSpPr>
          <p:cNvPr id="534539" name="Rectangle 11"/>
          <p:cNvSpPr>
            <a:spLocks noChangeArrowheads="1"/>
          </p:cNvSpPr>
          <p:nvPr/>
        </p:nvSpPr>
        <p:spPr bwMode="auto">
          <a:xfrm>
            <a:off x="1186383" y="5264435"/>
            <a:ext cx="9366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飞</a:t>
            </a:r>
          </a:p>
        </p:txBody>
      </p:sp>
      <p:sp>
        <p:nvSpPr>
          <p:cNvPr id="534540" name="Rectangle 12"/>
          <p:cNvSpPr>
            <a:spLocks noChangeArrowheads="1"/>
          </p:cNvSpPr>
          <p:nvPr/>
        </p:nvSpPr>
        <p:spPr bwMode="auto">
          <a:xfrm>
            <a:off x="7091883" y="5119973"/>
            <a:ext cx="11525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游泳</a:t>
            </a:r>
          </a:p>
        </p:txBody>
      </p:sp>
      <p:sp>
        <p:nvSpPr>
          <p:cNvPr id="534541" name="Line 13"/>
          <p:cNvSpPr>
            <a:spLocks noChangeShapeType="1"/>
          </p:cNvSpPr>
          <p:nvPr/>
        </p:nvSpPr>
        <p:spPr bwMode="auto">
          <a:xfrm flipH="1" flipV="1">
            <a:off x="2915170" y="1592548"/>
            <a:ext cx="1512888" cy="6477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4542" name="Line 14"/>
          <p:cNvSpPr>
            <a:spLocks noChangeShapeType="1"/>
          </p:cNvSpPr>
          <p:nvPr/>
        </p:nvSpPr>
        <p:spPr bwMode="auto">
          <a:xfrm flipV="1">
            <a:off x="4428058" y="1592548"/>
            <a:ext cx="1366837" cy="6477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4543" name="Line 15"/>
          <p:cNvSpPr>
            <a:spLocks noChangeShapeType="1"/>
          </p:cNvSpPr>
          <p:nvPr/>
        </p:nvSpPr>
        <p:spPr bwMode="auto">
          <a:xfrm flipV="1">
            <a:off x="2915170" y="2672048"/>
            <a:ext cx="1439863" cy="1296987"/>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4544" name="Line 16"/>
          <p:cNvSpPr>
            <a:spLocks noChangeShapeType="1"/>
          </p:cNvSpPr>
          <p:nvPr/>
        </p:nvSpPr>
        <p:spPr bwMode="auto">
          <a:xfrm flipH="1" flipV="1">
            <a:off x="4499495" y="2672048"/>
            <a:ext cx="1439863" cy="122396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4545" name="Line 17"/>
          <p:cNvSpPr>
            <a:spLocks noChangeShapeType="1"/>
          </p:cNvSpPr>
          <p:nvPr/>
        </p:nvSpPr>
        <p:spPr bwMode="auto">
          <a:xfrm flipH="1" flipV="1">
            <a:off x="1619770" y="3392773"/>
            <a:ext cx="935038" cy="719137"/>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4546" name="Line 18"/>
          <p:cNvSpPr>
            <a:spLocks noChangeShapeType="1"/>
          </p:cNvSpPr>
          <p:nvPr/>
        </p:nvSpPr>
        <p:spPr bwMode="auto">
          <a:xfrm flipH="1">
            <a:off x="1619770" y="4184935"/>
            <a:ext cx="935038" cy="10795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4547" name="Line 19"/>
          <p:cNvSpPr>
            <a:spLocks noChangeShapeType="1"/>
          </p:cNvSpPr>
          <p:nvPr/>
        </p:nvSpPr>
        <p:spPr bwMode="auto">
          <a:xfrm flipV="1">
            <a:off x="6444183" y="3319748"/>
            <a:ext cx="1223962" cy="79216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4548" name="Line 20"/>
          <p:cNvSpPr>
            <a:spLocks noChangeShapeType="1"/>
          </p:cNvSpPr>
          <p:nvPr/>
        </p:nvSpPr>
        <p:spPr bwMode="auto">
          <a:xfrm>
            <a:off x="6444183" y="4184935"/>
            <a:ext cx="1223962" cy="935038"/>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4549" name="Text Box 21"/>
          <p:cNvSpPr txBox="1">
            <a:spLocks noChangeArrowheads="1"/>
          </p:cNvSpPr>
          <p:nvPr/>
        </p:nvSpPr>
        <p:spPr bwMode="auto">
          <a:xfrm>
            <a:off x="2843733" y="1737010"/>
            <a:ext cx="7921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Can</a:t>
            </a:r>
          </a:p>
        </p:txBody>
      </p:sp>
      <p:sp>
        <p:nvSpPr>
          <p:cNvPr id="534550" name="Text Box 22"/>
          <p:cNvSpPr txBox="1">
            <a:spLocks noChangeArrowheads="1"/>
          </p:cNvSpPr>
          <p:nvPr/>
        </p:nvSpPr>
        <p:spPr bwMode="auto">
          <a:xfrm>
            <a:off x="5147195" y="1808448"/>
            <a:ext cx="863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Can</a:t>
            </a:r>
          </a:p>
        </p:txBody>
      </p:sp>
      <p:sp>
        <p:nvSpPr>
          <p:cNvPr id="534551" name="Text Box 23"/>
          <p:cNvSpPr txBox="1">
            <a:spLocks noChangeArrowheads="1"/>
          </p:cNvSpPr>
          <p:nvPr/>
        </p:nvSpPr>
        <p:spPr bwMode="auto">
          <a:xfrm>
            <a:off x="2770708" y="2960973"/>
            <a:ext cx="10080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AKO</a:t>
            </a:r>
          </a:p>
        </p:txBody>
      </p:sp>
      <p:sp>
        <p:nvSpPr>
          <p:cNvPr id="534552" name="Text Box 24"/>
          <p:cNvSpPr txBox="1">
            <a:spLocks noChangeArrowheads="1"/>
          </p:cNvSpPr>
          <p:nvPr/>
        </p:nvSpPr>
        <p:spPr bwMode="auto">
          <a:xfrm>
            <a:off x="7163320" y="3608673"/>
            <a:ext cx="6842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Live</a:t>
            </a:r>
          </a:p>
        </p:txBody>
      </p:sp>
      <p:sp>
        <p:nvSpPr>
          <p:cNvPr id="534553" name="Text Box 25"/>
          <p:cNvSpPr txBox="1">
            <a:spLocks noChangeArrowheads="1"/>
          </p:cNvSpPr>
          <p:nvPr/>
        </p:nvSpPr>
        <p:spPr bwMode="auto">
          <a:xfrm>
            <a:off x="1259408" y="3608673"/>
            <a:ext cx="8651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Have</a:t>
            </a:r>
          </a:p>
        </p:txBody>
      </p:sp>
      <p:sp>
        <p:nvSpPr>
          <p:cNvPr id="534554" name="Text Box 26"/>
          <p:cNvSpPr txBox="1">
            <a:spLocks noChangeArrowheads="1"/>
          </p:cNvSpPr>
          <p:nvPr/>
        </p:nvSpPr>
        <p:spPr bwMode="auto">
          <a:xfrm>
            <a:off x="1402283" y="4545298"/>
            <a:ext cx="6492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Can</a:t>
            </a:r>
          </a:p>
        </p:txBody>
      </p:sp>
      <p:sp>
        <p:nvSpPr>
          <p:cNvPr id="534555" name="Text Box 27"/>
          <p:cNvSpPr txBox="1">
            <a:spLocks noChangeArrowheads="1"/>
          </p:cNvSpPr>
          <p:nvPr/>
        </p:nvSpPr>
        <p:spPr bwMode="auto">
          <a:xfrm>
            <a:off x="5363095" y="3032410"/>
            <a:ext cx="1081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AKO</a:t>
            </a:r>
          </a:p>
        </p:txBody>
      </p:sp>
      <p:sp>
        <p:nvSpPr>
          <p:cNvPr id="534556" name="Text Box 28"/>
          <p:cNvSpPr txBox="1">
            <a:spLocks noChangeArrowheads="1"/>
          </p:cNvSpPr>
          <p:nvPr/>
        </p:nvSpPr>
        <p:spPr bwMode="auto">
          <a:xfrm>
            <a:off x="7307783" y="4400835"/>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Can</a:t>
            </a:r>
          </a:p>
        </p:txBody>
      </p:sp>
      <p:sp>
        <p:nvSpPr>
          <p:cNvPr id="2" name="文本框 1"/>
          <p:cNvSpPr txBox="1"/>
          <p:nvPr/>
        </p:nvSpPr>
        <p:spPr>
          <a:xfrm>
            <a:off x="3779912" y="5697252"/>
            <a:ext cx="2340260" cy="369332"/>
          </a:xfrm>
          <a:prstGeom prst="rect">
            <a:avLst/>
          </a:prstGeom>
          <a:noFill/>
        </p:spPr>
        <p:txBody>
          <a:bodyPr wrap="square" rtlCol="0">
            <a:spAutoFit/>
          </a:bodyPr>
          <a:lstStyle/>
          <a:p>
            <a:r>
              <a:rPr kumimoji="1" lang="zh-CN" altLang="en-US" dirty="0" smtClean="0"/>
              <a:t>什么是鸟？</a:t>
            </a:r>
            <a:endParaRPr kumimoji="1" lang="zh-CN" altLang="en-US" dirty="0"/>
          </a:p>
        </p:txBody>
      </p:sp>
    </p:spTree>
    <p:extLst>
      <p:ext uri="{BB962C8B-B14F-4D97-AF65-F5344CB8AC3E}">
        <p14:creationId xmlns:p14="http://schemas.microsoft.com/office/powerpoint/2010/main" val="2092738489"/>
      </p:ext>
    </p:extLst>
  </p:cSld>
  <p:clrMapOvr>
    <a:masterClrMapping/>
  </p:clrMapOvr>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14" name="Rectangle 2"/>
          <p:cNvSpPr>
            <a:spLocks noGrp="1" noChangeArrowheads="1"/>
          </p:cNvSpPr>
          <p:nvPr>
            <p:ph type="title"/>
          </p:nvPr>
        </p:nvSpPr>
        <p:spPr>
          <a:xfrm>
            <a:off x="468313" y="225425"/>
            <a:ext cx="8229600" cy="981075"/>
          </a:xfrm>
        </p:spPr>
        <p:txBody>
          <a:bodyPr/>
          <a:lstStyle/>
          <a:p>
            <a:r>
              <a:rPr lang="zh-CN" altLang="en-US" sz="4000" b="1" dirty="0" smtClean="0">
                <a:latin typeface="Times New Roman" pitchFamily="18" charset="0"/>
              </a:rPr>
              <a:t>语义网络</a:t>
            </a:r>
            <a:r>
              <a:rPr lang="zh-CN" altLang="en-US" sz="4000" b="1" dirty="0">
                <a:latin typeface="Times New Roman" pitchFamily="18" charset="0"/>
              </a:rPr>
              <a:t>的推理</a:t>
            </a:r>
            <a:r>
              <a:rPr lang="zh-CN" altLang="en-US" sz="4000" b="1" dirty="0" smtClean="0">
                <a:latin typeface="Times New Roman" pitchFamily="18" charset="0"/>
              </a:rPr>
              <a:t>过程</a:t>
            </a:r>
            <a:endParaRPr lang="zh-CN" altLang="en-US" sz="2400" b="1" dirty="0">
              <a:latin typeface="Times New Roman" pitchFamily="18" charset="0"/>
            </a:endParaRPr>
          </a:p>
        </p:txBody>
      </p:sp>
      <p:sp>
        <p:nvSpPr>
          <p:cNvPr id="550915" name="Rectangle 3"/>
          <p:cNvSpPr>
            <a:spLocks noGrp="1" noChangeArrowheads="1"/>
          </p:cNvSpPr>
          <p:nvPr>
            <p:ph type="body" idx="1"/>
          </p:nvPr>
        </p:nvSpPr>
        <p:spPr>
          <a:xfrm>
            <a:off x="287524" y="1412776"/>
            <a:ext cx="8568444" cy="5256213"/>
          </a:xfrm>
        </p:spPr>
        <p:txBody>
          <a:bodyPr/>
          <a:lstStyle/>
          <a:p>
            <a:pPr>
              <a:lnSpc>
                <a:spcPct val="130000"/>
              </a:lnSpc>
              <a:spcBef>
                <a:spcPts val="1200"/>
              </a:spcBef>
            </a:pPr>
            <a:r>
              <a:rPr lang="zh-CN" altLang="en-US" sz="2400" b="1" dirty="0" smtClean="0">
                <a:solidFill>
                  <a:srgbClr val="FF3399"/>
                </a:solidFill>
                <a:latin typeface="Times New Roman" pitchFamily="18" charset="0"/>
              </a:rPr>
              <a:t>匹配</a:t>
            </a:r>
            <a:endParaRPr lang="en-US" altLang="zh-CN" sz="2400" b="1" dirty="0" smtClean="0">
              <a:solidFill>
                <a:srgbClr val="FF3399"/>
              </a:solidFill>
              <a:latin typeface="Times New Roman" pitchFamily="18" charset="0"/>
            </a:endParaRPr>
          </a:p>
          <a:p>
            <a:pPr marL="457200" lvl="1" indent="0">
              <a:lnSpc>
                <a:spcPct val="130000"/>
              </a:lnSpc>
              <a:spcBef>
                <a:spcPts val="1200"/>
              </a:spcBef>
              <a:buNone/>
            </a:pPr>
            <a:r>
              <a:rPr lang="zh-CN" altLang="en-US" sz="2200" b="1" dirty="0" smtClean="0">
                <a:solidFill>
                  <a:srgbClr val="0000CC"/>
                </a:solidFill>
                <a:latin typeface="Times New Roman" pitchFamily="18" charset="0"/>
              </a:rPr>
              <a:t>在</a:t>
            </a:r>
            <a:r>
              <a:rPr lang="zh-CN" altLang="en-US" sz="2200" b="1" dirty="0">
                <a:solidFill>
                  <a:srgbClr val="0000CC"/>
                </a:solidFill>
                <a:latin typeface="Times New Roman" pitchFamily="18" charset="0"/>
              </a:rPr>
              <a:t>知识库的语义网络中寻找与待求解问题相符的语义网络</a:t>
            </a:r>
            <a:r>
              <a:rPr lang="zh-CN" altLang="en-US" sz="2200" b="1" dirty="0" smtClean="0">
                <a:solidFill>
                  <a:srgbClr val="0000CC"/>
                </a:solidFill>
                <a:latin typeface="Times New Roman" pitchFamily="18" charset="0"/>
              </a:rPr>
              <a:t>模式</a:t>
            </a:r>
            <a:endParaRPr lang="zh-CN" altLang="en-US" sz="2200" b="1" dirty="0">
              <a:solidFill>
                <a:srgbClr val="0000CC"/>
              </a:solidFill>
              <a:latin typeface="Times New Roman" pitchFamily="18" charset="0"/>
            </a:endParaRPr>
          </a:p>
          <a:p>
            <a:pPr lvl="1">
              <a:lnSpc>
                <a:spcPct val="130000"/>
              </a:lnSpc>
              <a:spcBef>
                <a:spcPts val="1200"/>
              </a:spcBef>
            </a:pPr>
            <a:r>
              <a:rPr lang="zh-CN" altLang="en-US" sz="2200" b="1" dirty="0" smtClean="0">
                <a:solidFill>
                  <a:srgbClr val="D60093"/>
                </a:solidFill>
                <a:latin typeface="Times New Roman" pitchFamily="18" charset="0"/>
              </a:rPr>
              <a:t>匹配</a:t>
            </a:r>
            <a:r>
              <a:rPr lang="zh-CN" altLang="en-US" sz="2200" b="1" dirty="0">
                <a:solidFill>
                  <a:srgbClr val="D60093"/>
                </a:solidFill>
                <a:latin typeface="Times New Roman" pitchFamily="18" charset="0"/>
              </a:rPr>
              <a:t>的主要过程</a:t>
            </a:r>
            <a:r>
              <a:rPr lang="zh-CN" altLang="en-US" sz="2400" b="1" dirty="0">
                <a:solidFill>
                  <a:srgbClr val="D60093"/>
                </a:solidFill>
                <a:latin typeface="Times New Roman" pitchFamily="18" charset="0"/>
              </a:rPr>
              <a:t>：</a:t>
            </a:r>
          </a:p>
          <a:p>
            <a:pPr marL="971550" lvl="1" indent="-457200">
              <a:lnSpc>
                <a:spcPct val="130000"/>
              </a:lnSpc>
              <a:spcBef>
                <a:spcPts val="1200"/>
              </a:spcBef>
              <a:buFont typeface="+mj-lt"/>
              <a:buAutoNum type="arabicPeriod"/>
            </a:pPr>
            <a:r>
              <a:rPr lang="zh-CN" altLang="en-US" sz="2000" dirty="0" smtClean="0">
                <a:latin typeface="Times New Roman" pitchFamily="18" charset="0"/>
              </a:rPr>
              <a:t>根据</a:t>
            </a:r>
            <a:r>
              <a:rPr lang="zh-CN" altLang="en-US" sz="2000" dirty="0">
                <a:latin typeface="Times New Roman" pitchFamily="18" charset="0"/>
              </a:rPr>
              <a:t>待求解问题的要求构造一个</a:t>
            </a:r>
            <a:r>
              <a:rPr lang="zh-CN" altLang="en-US" sz="2000" b="1" dirty="0">
                <a:solidFill>
                  <a:srgbClr val="FF0000"/>
                </a:solidFill>
                <a:latin typeface="Times New Roman" pitchFamily="18" charset="0"/>
              </a:rPr>
              <a:t>网络片断</a:t>
            </a:r>
            <a:r>
              <a:rPr lang="zh-CN" altLang="en-US" sz="2000" dirty="0">
                <a:latin typeface="Times New Roman" pitchFamily="18" charset="0"/>
              </a:rPr>
              <a:t>，该网络片断中有些结点或弧的标识是空的，称为询问处，它反映的是待求解的</a:t>
            </a:r>
            <a:r>
              <a:rPr lang="zh-CN" altLang="en-US" sz="2000" dirty="0" smtClean="0">
                <a:latin typeface="Times New Roman" pitchFamily="18" charset="0"/>
              </a:rPr>
              <a:t>问题</a:t>
            </a:r>
            <a:endParaRPr lang="zh-CN" altLang="en-US" sz="2000" dirty="0">
              <a:latin typeface="Times New Roman" pitchFamily="18" charset="0"/>
            </a:endParaRPr>
          </a:p>
          <a:p>
            <a:pPr marL="971550" lvl="1" indent="-457200">
              <a:lnSpc>
                <a:spcPct val="130000"/>
              </a:lnSpc>
              <a:spcBef>
                <a:spcPts val="1200"/>
              </a:spcBef>
              <a:buFont typeface="+mj-lt"/>
              <a:buAutoNum type="arabicPeriod"/>
            </a:pPr>
            <a:r>
              <a:rPr lang="zh-CN" altLang="en-US" sz="2000" dirty="0" smtClean="0">
                <a:latin typeface="Times New Roman" pitchFamily="18" charset="0"/>
              </a:rPr>
              <a:t>根据</a:t>
            </a:r>
            <a:r>
              <a:rPr lang="zh-CN" altLang="en-US" sz="2000" dirty="0">
                <a:latin typeface="Times New Roman" pitchFamily="18" charset="0"/>
              </a:rPr>
              <a:t>该语义片断到知识库中去寻找所需要的</a:t>
            </a:r>
            <a:r>
              <a:rPr lang="zh-CN" altLang="en-US" sz="2000" dirty="0" smtClean="0">
                <a:latin typeface="Times New Roman" pitchFamily="18" charset="0"/>
              </a:rPr>
              <a:t>信息</a:t>
            </a:r>
            <a:endParaRPr lang="zh-CN" altLang="en-US" sz="2000" dirty="0">
              <a:latin typeface="Times New Roman" pitchFamily="18" charset="0"/>
            </a:endParaRPr>
          </a:p>
          <a:p>
            <a:pPr marL="971550" lvl="1" indent="-457200">
              <a:lnSpc>
                <a:spcPct val="130000"/>
              </a:lnSpc>
              <a:spcBef>
                <a:spcPts val="1200"/>
              </a:spcBef>
              <a:buFont typeface="+mj-lt"/>
              <a:buAutoNum type="arabicPeriod"/>
            </a:pPr>
            <a:r>
              <a:rPr lang="zh-CN" altLang="en-US" sz="2000" b="1" dirty="0" smtClean="0">
                <a:solidFill>
                  <a:srgbClr val="0000FF"/>
                </a:solidFill>
                <a:latin typeface="Times New Roman" pitchFamily="18" charset="0"/>
              </a:rPr>
              <a:t>当</a:t>
            </a:r>
            <a:r>
              <a:rPr lang="zh-CN" altLang="en-US" sz="2000" b="1" dirty="0">
                <a:solidFill>
                  <a:srgbClr val="0000FF"/>
                </a:solidFill>
                <a:latin typeface="Times New Roman" pitchFamily="18" charset="0"/>
              </a:rPr>
              <a:t>待求解问题的网络片断与知识库中的某语义网络片断相匹配时，则与询问处相匹配的事实就是问题的</a:t>
            </a:r>
            <a:r>
              <a:rPr lang="zh-CN" altLang="en-US" sz="2000" b="1" dirty="0" smtClean="0">
                <a:solidFill>
                  <a:srgbClr val="0000FF"/>
                </a:solidFill>
                <a:latin typeface="Times New Roman" pitchFamily="18" charset="0"/>
              </a:rPr>
              <a:t>解    </a:t>
            </a:r>
            <a:endParaRPr lang="zh-CN" altLang="en-US" sz="2000" b="1" dirty="0">
              <a:solidFill>
                <a:srgbClr val="0000FF"/>
              </a:solidFill>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15" name="Rectangle 3"/>
          <p:cNvSpPr>
            <a:spLocks noGrp="1" noChangeArrowheads="1"/>
          </p:cNvSpPr>
          <p:nvPr>
            <p:ph type="body" idx="1"/>
          </p:nvPr>
        </p:nvSpPr>
        <p:spPr>
          <a:xfrm>
            <a:off x="0" y="1046494"/>
            <a:ext cx="8892480" cy="5256213"/>
          </a:xfrm>
        </p:spPr>
        <p:txBody>
          <a:bodyPr/>
          <a:lstStyle/>
          <a:p>
            <a:pPr marL="400050" lvl="1" indent="0">
              <a:lnSpc>
                <a:spcPct val="95000"/>
              </a:lnSpc>
              <a:buNone/>
            </a:pPr>
            <a:r>
              <a:rPr lang="zh-CN" altLang="en-US" sz="2200" b="1" dirty="0" smtClean="0">
                <a:solidFill>
                  <a:srgbClr val="00B050"/>
                </a:solidFill>
                <a:latin typeface="Times New Roman" pitchFamily="18" charset="0"/>
              </a:rPr>
              <a:t>例 </a:t>
            </a:r>
            <a:r>
              <a:rPr lang="en-US" altLang="zh-CN" sz="2200" b="1" dirty="0">
                <a:solidFill>
                  <a:srgbClr val="00B050"/>
                </a:solidFill>
                <a:latin typeface="Times New Roman" pitchFamily="18" charset="0"/>
              </a:rPr>
              <a:t>:</a:t>
            </a:r>
            <a:r>
              <a:rPr lang="zh-CN" altLang="en-US" sz="2200" b="1" dirty="0" smtClean="0">
                <a:solidFill>
                  <a:srgbClr val="00B050"/>
                </a:solidFill>
                <a:latin typeface="Times New Roman" pitchFamily="18" charset="0"/>
              </a:rPr>
              <a:t>假设知识库中有这样语义网络，</a:t>
            </a:r>
            <a:r>
              <a:rPr lang="zh-CN" altLang="en-US" sz="2200" b="1" dirty="0">
                <a:solidFill>
                  <a:srgbClr val="00B050"/>
                </a:solidFill>
                <a:latin typeface="Times New Roman" pitchFamily="18" charset="0"/>
              </a:rPr>
              <a:t>问王强在哪个公司工作</a:t>
            </a:r>
            <a:r>
              <a:rPr lang="zh-CN" altLang="en-US" sz="2200" b="1" dirty="0" smtClean="0">
                <a:solidFill>
                  <a:srgbClr val="00B050"/>
                </a:solidFill>
                <a:latin typeface="Times New Roman" pitchFamily="18" charset="0"/>
              </a:rPr>
              <a:t>。</a:t>
            </a:r>
            <a:endParaRPr lang="en-US" altLang="zh-CN" sz="2200" b="1" dirty="0" smtClean="0">
              <a:solidFill>
                <a:srgbClr val="00B050"/>
              </a:solidFill>
              <a:latin typeface="Times New Roman" pitchFamily="18" charset="0"/>
            </a:endParaRPr>
          </a:p>
          <a:p>
            <a:pPr marL="400050" lvl="1" indent="0">
              <a:lnSpc>
                <a:spcPct val="95000"/>
              </a:lnSpc>
              <a:buNone/>
            </a:pPr>
            <a:endParaRPr lang="en-US" altLang="zh-CN" sz="2200" b="1" dirty="0">
              <a:solidFill>
                <a:srgbClr val="00B050"/>
              </a:solidFill>
              <a:latin typeface="Times New Roman" pitchFamily="18" charset="0"/>
            </a:endParaRPr>
          </a:p>
          <a:p>
            <a:pPr marL="400050" lvl="1" indent="0">
              <a:lnSpc>
                <a:spcPct val="95000"/>
              </a:lnSpc>
              <a:buNone/>
            </a:pPr>
            <a:endParaRPr lang="en-US" altLang="zh-CN" sz="2200" b="1" dirty="0" smtClean="0">
              <a:solidFill>
                <a:srgbClr val="00B050"/>
              </a:solidFill>
              <a:latin typeface="Times New Roman" pitchFamily="18" charset="0"/>
            </a:endParaRPr>
          </a:p>
          <a:p>
            <a:pPr marL="400050" lvl="1" indent="0">
              <a:lnSpc>
                <a:spcPct val="95000"/>
              </a:lnSpc>
              <a:buNone/>
            </a:pPr>
            <a:endParaRPr lang="en-US" altLang="zh-CN" sz="2200" b="1" dirty="0">
              <a:solidFill>
                <a:srgbClr val="00B050"/>
              </a:solidFill>
              <a:latin typeface="Times New Roman" pitchFamily="18" charset="0"/>
            </a:endParaRPr>
          </a:p>
          <a:p>
            <a:pPr marL="400050" lvl="1" indent="0">
              <a:lnSpc>
                <a:spcPct val="95000"/>
              </a:lnSpc>
              <a:buNone/>
            </a:pPr>
            <a:endParaRPr lang="en-US" altLang="zh-CN" sz="2200" b="1" dirty="0" smtClean="0">
              <a:solidFill>
                <a:srgbClr val="00B050"/>
              </a:solidFill>
              <a:latin typeface="Times New Roman" pitchFamily="18" charset="0"/>
            </a:endParaRPr>
          </a:p>
          <a:p>
            <a:pPr marL="400050" lvl="1" indent="0">
              <a:lnSpc>
                <a:spcPct val="95000"/>
              </a:lnSpc>
              <a:buNone/>
            </a:pPr>
            <a:endParaRPr lang="en-US" altLang="zh-CN" sz="2200" b="1" dirty="0">
              <a:solidFill>
                <a:srgbClr val="00B050"/>
              </a:solidFill>
              <a:latin typeface="Times New Roman" pitchFamily="18" charset="0"/>
            </a:endParaRPr>
          </a:p>
          <a:p>
            <a:pPr marL="400050" lvl="1" indent="0">
              <a:lnSpc>
                <a:spcPct val="95000"/>
              </a:lnSpc>
              <a:buNone/>
            </a:pPr>
            <a:endParaRPr lang="en-US" altLang="zh-CN" sz="2200" b="1" dirty="0" smtClean="0">
              <a:solidFill>
                <a:srgbClr val="00B050"/>
              </a:solidFill>
              <a:latin typeface="Times New Roman" pitchFamily="18" charset="0"/>
            </a:endParaRPr>
          </a:p>
          <a:p>
            <a:pPr marL="400050" lvl="1" indent="0">
              <a:lnSpc>
                <a:spcPct val="95000"/>
              </a:lnSpc>
              <a:buNone/>
            </a:pPr>
            <a:endParaRPr lang="en-US" altLang="zh-CN" sz="1600" b="1" dirty="0">
              <a:solidFill>
                <a:srgbClr val="00B050"/>
              </a:solidFill>
              <a:latin typeface="Times New Roman" pitchFamily="18" charset="0"/>
            </a:endParaRPr>
          </a:p>
          <a:p>
            <a:pPr marL="400050" lvl="1" indent="0">
              <a:lnSpc>
                <a:spcPct val="95000"/>
              </a:lnSpc>
              <a:buNone/>
            </a:pPr>
            <a:r>
              <a:rPr lang="zh-CN" altLang="en-US" sz="2000" dirty="0" smtClean="0">
                <a:latin typeface="Times New Roman" pitchFamily="18" charset="0"/>
              </a:rPr>
              <a:t>     </a:t>
            </a:r>
            <a:r>
              <a:rPr lang="zh-CN" altLang="en-US" sz="2000" dirty="0">
                <a:latin typeface="Times New Roman" pitchFamily="18" charset="0"/>
              </a:rPr>
              <a:t>根据这个问题的要求，可构造如如下语义网络片断。</a:t>
            </a:r>
          </a:p>
          <a:p>
            <a:pPr marL="0" indent="0">
              <a:lnSpc>
                <a:spcPct val="95000"/>
              </a:lnSpc>
              <a:buNone/>
            </a:pPr>
            <a:endParaRPr lang="zh-CN" altLang="en-US" sz="2000" b="1" dirty="0">
              <a:latin typeface="Times New Roman" pitchFamily="18" charset="0"/>
            </a:endParaRPr>
          </a:p>
          <a:p>
            <a:pPr marL="0" indent="0">
              <a:lnSpc>
                <a:spcPct val="95000"/>
              </a:lnSpc>
              <a:buNone/>
            </a:pPr>
            <a:endParaRPr lang="zh-CN" altLang="en-US" sz="2000" b="1" dirty="0">
              <a:latin typeface="Times New Roman" pitchFamily="18" charset="0"/>
            </a:endParaRPr>
          </a:p>
          <a:p>
            <a:pPr marL="0" indent="0">
              <a:lnSpc>
                <a:spcPct val="95000"/>
              </a:lnSpc>
              <a:buNone/>
            </a:pPr>
            <a:endParaRPr lang="zh-CN" altLang="en-US" sz="2000" b="1" dirty="0">
              <a:latin typeface="Times New Roman" pitchFamily="18" charset="0"/>
            </a:endParaRPr>
          </a:p>
          <a:p>
            <a:pPr marL="400050" lvl="1" indent="0">
              <a:lnSpc>
                <a:spcPct val="95000"/>
              </a:lnSpc>
              <a:buNone/>
            </a:pPr>
            <a:r>
              <a:rPr lang="zh-CN" altLang="en-US" sz="1800" dirty="0" smtClean="0">
                <a:latin typeface="Times New Roman" pitchFamily="18" charset="0"/>
              </a:rPr>
              <a:t>由“</a:t>
            </a:r>
            <a:r>
              <a:rPr lang="en-US" altLang="zh-CN" sz="1800" dirty="0" smtClean="0">
                <a:latin typeface="Times New Roman" pitchFamily="18" charset="0"/>
              </a:rPr>
              <a:t>work-for</a:t>
            </a:r>
            <a:r>
              <a:rPr lang="zh-CN" altLang="en-US" sz="1800" dirty="0" smtClean="0">
                <a:latin typeface="Times New Roman" pitchFamily="18" charset="0"/>
              </a:rPr>
              <a:t>”</a:t>
            </a:r>
            <a:r>
              <a:rPr lang="zh-CN" altLang="en-US" sz="1800" dirty="0">
                <a:latin typeface="Times New Roman" pitchFamily="18" charset="0"/>
              </a:rPr>
              <a:t>弧所指的结点可知，职员</a:t>
            </a:r>
            <a:r>
              <a:rPr lang="zh-CN" altLang="en-US" sz="1800" dirty="0" smtClean="0">
                <a:latin typeface="Times New Roman" pitchFamily="18" charset="0"/>
              </a:rPr>
              <a:t>王强为“理想公司”工作，</a:t>
            </a:r>
            <a:r>
              <a:rPr lang="zh-CN" altLang="en-US" sz="1800" dirty="0">
                <a:latin typeface="Times New Roman" pitchFamily="18" charset="0"/>
              </a:rPr>
              <a:t>这就得到了问题的答案。</a:t>
            </a:r>
          </a:p>
          <a:p>
            <a:pPr marL="400050" lvl="1" indent="0">
              <a:lnSpc>
                <a:spcPct val="95000"/>
              </a:lnSpc>
              <a:buNone/>
            </a:pPr>
            <a:r>
              <a:rPr lang="zh-CN" altLang="en-US" sz="1800" dirty="0" smtClean="0">
                <a:latin typeface="Times New Roman" pitchFamily="18" charset="0"/>
              </a:rPr>
              <a:t>若</a:t>
            </a:r>
            <a:r>
              <a:rPr lang="zh-CN" altLang="en-US" sz="1800" dirty="0">
                <a:latin typeface="Times New Roman" pitchFamily="18" charset="0"/>
              </a:rPr>
              <a:t>还想知道职员王强的其它情况，则可在语义网络中增加相应的空结点</a:t>
            </a:r>
            <a:r>
              <a:rPr lang="zh-CN" altLang="en-US" sz="1800" dirty="0"/>
              <a:t>。</a:t>
            </a:r>
          </a:p>
        </p:txBody>
      </p:sp>
      <p:sp>
        <p:nvSpPr>
          <p:cNvPr id="2" name="矩形 1"/>
          <p:cNvSpPr/>
          <p:nvPr/>
        </p:nvSpPr>
        <p:spPr>
          <a:xfrm>
            <a:off x="359532" y="1556792"/>
            <a:ext cx="8208912" cy="2232248"/>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灯片编号占位符 5"/>
          <p:cNvSpPr>
            <a:spLocks noGrp="1"/>
          </p:cNvSpPr>
          <p:nvPr>
            <p:ph type="sldNum" sz="quarter" idx="12"/>
          </p:nvPr>
        </p:nvSpPr>
        <p:spPr/>
        <p:txBody>
          <a:bodyPr/>
          <a:lstStyle/>
          <a:p>
            <a:fld id="{845D9FFE-DEE7-4AD0-8562-EBA6A9F16267}" type="slidenum">
              <a:rPr lang="en-US" altLang="zh-CN"/>
              <a:pPr/>
              <a:t>103</a:t>
            </a:fld>
            <a:endParaRPr lang="en-US" altLang="zh-CN" dirty="0"/>
          </a:p>
        </p:txBody>
      </p:sp>
      <p:sp>
        <p:nvSpPr>
          <p:cNvPr id="550914" name="Rectangle 2"/>
          <p:cNvSpPr>
            <a:spLocks noGrp="1" noChangeArrowheads="1"/>
          </p:cNvSpPr>
          <p:nvPr>
            <p:ph type="title"/>
          </p:nvPr>
        </p:nvSpPr>
        <p:spPr>
          <a:xfrm>
            <a:off x="401975" y="0"/>
            <a:ext cx="8229600" cy="981075"/>
          </a:xfrm>
        </p:spPr>
        <p:txBody>
          <a:bodyPr/>
          <a:lstStyle/>
          <a:p>
            <a:r>
              <a:rPr lang="zh-CN" altLang="en-US" sz="4000" b="1" dirty="0" smtClean="0">
                <a:latin typeface="Times New Roman" pitchFamily="18" charset="0"/>
              </a:rPr>
              <a:t>语义网络</a:t>
            </a:r>
            <a:r>
              <a:rPr lang="zh-CN" altLang="en-US" sz="4000" b="1" dirty="0">
                <a:latin typeface="Times New Roman" pitchFamily="18" charset="0"/>
              </a:rPr>
              <a:t>的推理</a:t>
            </a:r>
            <a:r>
              <a:rPr lang="zh-CN" altLang="en-US" sz="4000" b="1" dirty="0" smtClean="0">
                <a:latin typeface="Times New Roman" pitchFamily="18" charset="0"/>
              </a:rPr>
              <a:t>过程</a:t>
            </a:r>
            <a:endParaRPr lang="zh-CN" altLang="en-US" sz="2400" b="1" dirty="0">
              <a:latin typeface="Times New Roman" pitchFamily="18" charset="0"/>
            </a:endParaRPr>
          </a:p>
        </p:txBody>
      </p:sp>
      <p:sp>
        <p:nvSpPr>
          <p:cNvPr id="550916" name="Rectangle 4"/>
          <p:cNvSpPr>
            <a:spLocks noChangeArrowheads="1"/>
          </p:cNvSpPr>
          <p:nvPr/>
        </p:nvSpPr>
        <p:spPr bwMode="auto">
          <a:xfrm>
            <a:off x="3023828" y="4689016"/>
            <a:ext cx="720725" cy="43338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a:t>
            </a:r>
          </a:p>
        </p:txBody>
      </p:sp>
      <p:sp>
        <p:nvSpPr>
          <p:cNvPr id="550917" name="Rectangle 5"/>
          <p:cNvSpPr>
            <a:spLocks noChangeArrowheads="1"/>
          </p:cNvSpPr>
          <p:nvPr/>
        </p:nvSpPr>
        <p:spPr bwMode="auto">
          <a:xfrm>
            <a:off x="5219340" y="4725529"/>
            <a:ext cx="720725" cy="433387"/>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王强</a:t>
            </a:r>
          </a:p>
        </p:txBody>
      </p:sp>
      <p:sp>
        <p:nvSpPr>
          <p:cNvPr id="550918" name="Line 6"/>
          <p:cNvSpPr>
            <a:spLocks noChangeShapeType="1"/>
          </p:cNvSpPr>
          <p:nvPr/>
        </p:nvSpPr>
        <p:spPr bwMode="auto">
          <a:xfrm flipH="1">
            <a:off x="3742965" y="4904916"/>
            <a:ext cx="15128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50919" name="Text Box 7"/>
          <p:cNvSpPr txBox="1">
            <a:spLocks noChangeArrowheads="1"/>
          </p:cNvSpPr>
          <p:nvPr/>
        </p:nvSpPr>
        <p:spPr bwMode="auto">
          <a:xfrm>
            <a:off x="3887428" y="4473116"/>
            <a:ext cx="12239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Work-for</a:t>
            </a:r>
          </a:p>
        </p:txBody>
      </p:sp>
      <p:grpSp>
        <p:nvGrpSpPr>
          <p:cNvPr id="9" name="组合 8"/>
          <p:cNvGrpSpPr/>
          <p:nvPr/>
        </p:nvGrpSpPr>
        <p:grpSpPr>
          <a:xfrm>
            <a:off x="614230" y="1700808"/>
            <a:ext cx="7777163" cy="1998774"/>
            <a:chOff x="611261" y="3626470"/>
            <a:chExt cx="7777163" cy="1998774"/>
          </a:xfrm>
        </p:grpSpPr>
        <p:sp>
          <p:nvSpPr>
            <p:cNvPr id="10" name="Rectangle 4"/>
            <p:cNvSpPr>
              <a:spLocks noChangeArrowheads="1"/>
            </p:cNvSpPr>
            <p:nvPr/>
          </p:nvSpPr>
          <p:spPr bwMode="auto">
            <a:xfrm>
              <a:off x="611261" y="4040919"/>
              <a:ext cx="9366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中关村</a:t>
              </a:r>
            </a:p>
          </p:txBody>
        </p:sp>
        <p:sp>
          <p:nvSpPr>
            <p:cNvPr id="11" name="Rectangle 5"/>
            <p:cNvSpPr>
              <a:spLocks noChangeArrowheads="1"/>
            </p:cNvSpPr>
            <p:nvPr/>
          </p:nvSpPr>
          <p:spPr bwMode="auto">
            <a:xfrm>
              <a:off x="2698824" y="4040919"/>
              <a:ext cx="1150937"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理想公司</a:t>
              </a:r>
            </a:p>
          </p:txBody>
        </p:sp>
        <p:sp>
          <p:nvSpPr>
            <p:cNvPr id="12" name="Rectangle 6"/>
            <p:cNvSpPr>
              <a:spLocks noChangeArrowheads="1"/>
            </p:cNvSpPr>
            <p:nvPr/>
          </p:nvSpPr>
          <p:spPr bwMode="auto">
            <a:xfrm>
              <a:off x="5148336" y="4040919"/>
              <a:ext cx="1008063"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王强</a:t>
              </a:r>
            </a:p>
          </p:txBody>
        </p:sp>
        <p:sp>
          <p:nvSpPr>
            <p:cNvPr id="13" name="Rectangle 7"/>
            <p:cNvSpPr>
              <a:spLocks noChangeArrowheads="1"/>
            </p:cNvSpPr>
            <p:nvPr/>
          </p:nvSpPr>
          <p:spPr bwMode="auto">
            <a:xfrm>
              <a:off x="7451799" y="3969481"/>
              <a:ext cx="9366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经理</a:t>
              </a:r>
            </a:p>
          </p:txBody>
        </p:sp>
        <p:sp>
          <p:nvSpPr>
            <p:cNvPr id="14" name="Rectangle 8"/>
            <p:cNvSpPr>
              <a:spLocks noChangeArrowheads="1"/>
            </p:cNvSpPr>
            <p:nvPr/>
          </p:nvSpPr>
          <p:spPr bwMode="auto">
            <a:xfrm>
              <a:off x="5148336" y="5193444"/>
              <a:ext cx="1079500"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solidFill>
                    <a:srgbClr val="0000CC"/>
                  </a:solidFill>
                </a:rPr>
                <a:t>28</a:t>
              </a:r>
              <a:r>
                <a:rPr lang="zh-CN" altLang="en-US" b="1">
                  <a:solidFill>
                    <a:srgbClr val="0000CC"/>
                  </a:solidFill>
                </a:rPr>
                <a:t>岁</a:t>
              </a:r>
            </a:p>
          </p:txBody>
        </p:sp>
        <p:sp>
          <p:nvSpPr>
            <p:cNvPr id="15" name="Line 9"/>
            <p:cNvSpPr>
              <a:spLocks noChangeShapeType="1"/>
            </p:cNvSpPr>
            <p:nvPr/>
          </p:nvSpPr>
          <p:spPr bwMode="auto">
            <a:xfrm flipH="1">
              <a:off x="1547886" y="4256819"/>
              <a:ext cx="1150938"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 name="Line 10"/>
            <p:cNvSpPr>
              <a:spLocks noChangeShapeType="1"/>
            </p:cNvSpPr>
            <p:nvPr/>
          </p:nvSpPr>
          <p:spPr bwMode="auto">
            <a:xfrm flipH="1">
              <a:off x="3851349" y="4256819"/>
              <a:ext cx="1295400"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 name="Line 11"/>
            <p:cNvSpPr>
              <a:spLocks noChangeShapeType="1"/>
            </p:cNvSpPr>
            <p:nvPr/>
          </p:nvSpPr>
          <p:spPr bwMode="auto">
            <a:xfrm>
              <a:off x="6156399" y="4256819"/>
              <a:ext cx="1296987"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8" name="Line 12"/>
            <p:cNvSpPr>
              <a:spLocks noChangeShapeType="1"/>
            </p:cNvSpPr>
            <p:nvPr/>
          </p:nvSpPr>
          <p:spPr bwMode="auto">
            <a:xfrm>
              <a:off x="5580136" y="4472719"/>
              <a:ext cx="0" cy="720725"/>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 name="Text Box 13"/>
            <p:cNvSpPr txBox="1">
              <a:spLocks noChangeArrowheads="1"/>
            </p:cNvSpPr>
            <p:nvPr/>
          </p:nvSpPr>
          <p:spPr bwMode="auto">
            <a:xfrm>
              <a:off x="1619324" y="3898044"/>
              <a:ext cx="108108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Located-at-</a:t>
              </a:r>
            </a:p>
          </p:txBody>
        </p:sp>
        <p:sp>
          <p:nvSpPr>
            <p:cNvPr id="20" name="Text Box 14"/>
            <p:cNvSpPr txBox="1">
              <a:spLocks noChangeArrowheads="1"/>
            </p:cNvSpPr>
            <p:nvPr/>
          </p:nvSpPr>
          <p:spPr bwMode="auto">
            <a:xfrm>
              <a:off x="3995811" y="3898044"/>
              <a:ext cx="12239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Work-for</a:t>
              </a:r>
            </a:p>
          </p:txBody>
        </p:sp>
        <p:sp>
          <p:nvSpPr>
            <p:cNvPr id="21" name="Text Box 15"/>
            <p:cNvSpPr txBox="1">
              <a:spLocks noChangeArrowheads="1"/>
            </p:cNvSpPr>
            <p:nvPr/>
          </p:nvSpPr>
          <p:spPr bwMode="auto">
            <a:xfrm>
              <a:off x="6407751" y="3626470"/>
              <a:ext cx="80111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b="1" dirty="0" smtClean="0">
                  <a:solidFill>
                    <a:srgbClr val="0000CC"/>
                  </a:solidFill>
                </a:rPr>
                <a:t>ISA</a:t>
              </a:r>
              <a:endParaRPr lang="en-US" altLang="zh-CN" b="1" dirty="0">
                <a:solidFill>
                  <a:srgbClr val="0000CC"/>
                </a:solidFill>
              </a:endParaRPr>
            </a:p>
          </p:txBody>
        </p:sp>
        <p:sp>
          <p:nvSpPr>
            <p:cNvPr id="22" name="Text Box 16"/>
            <p:cNvSpPr txBox="1">
              <a:spLocks noChangeArrowheads="1"/>
            </p:cNvSpPr>
            <p:nvPr/>
          </p:nvSpPr>
          <p:spPr bwMode="auto">
            <a:xfrm>
              <a:off x="5651574" y="4690206"/>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Age</a:t>
              </a:r>
            </a:p>
          </p:txBody>
        </p:sp>
      </p:grpSp>
      <p:sp>
        <p:nvSpPr>
          <p:cNvPr id="3" name="TextBox 2"/>
          <p:cNvSpPr txBox="1"/>
          <p:nvPr/>
        </p:nvSpPr>
        <p:spPr>
          <a:xfrm>
            <a:off x="539552" y="3267782"/>
            <a:ext cx="1098068" cy="369332"/>
          </a:xfrm>
          <a:prstGeom prst="rect">
            <a:avLst/>
          </a:prstGeom>
          <a:noFill/>
        </p:spPr>
        <p:txBody>
          <a:bodyPr wrap="square" rtlCol="0">
            <a:spAutoFit/>
          </a:bodyPr>
          <a:lstStyle/>
          <a:p>
            <a:r>
              <a:rPr lang="en-US" altLang="zh-CN" smtClean="0"/>
              <a:t>KB</a:t>
            </a:r>
            <a:endParaRPr lang="zh-CN" altLang="en-US" dirty="0"/>
          </a:p>
        </p:txBody>
      </p:sp>
    </p:spTree>
    <p:extLst>
      <p:ext uri="{BB962C8B-B14F-4D97-AF65-F5344CB8AC3E}">
        <p14:creationId xmlns:p14="http://schemas.microsoft.com/office/powerpoint/2010/main" val="19286515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0D021409-D240-47B9-8045-20FC83968478}" type="slidenum">
              <a:rPr lang="en-US" altLang="zh-CN"/>
              <a:pPr/>
              <a:t>104</a:t>
            </a:fld>
            <a:endParaRPr lang="en-US" altLang="zh-CN"/>
          </a:p>
        </p:txBody>
      </p:sp>
      <p:sp>
        <p:nvSpPr>
          <p:cNvPr id="551938" name="Rectangle 2"/>
          <p:cNvSpPr>
            <a:spLocks noGrp="1" noChangeArrowheads="1"/>
          </p:cNvSpPr>
          <p:nvPr>
            <p:ph type="title"/>
          </p:nvPr>
        </p:nvSpPr>
        <p:spPr>
          <a:xfrm>
            <a:off x="503238" y="260350"/>
            <a:ext cx="8229600" cy="836613"/>
          </a:xfrm>
        </p:spPr>
        <p:txBody>
          <a:bodyPr/>
          <a:lstStyle/>
          <a:p>
            <a:r>
              <a:rPr lang="zh-CN" altLang="en-US" sz="4000" b="1" dirty="0" smtClean="0">
                <a:latin typeface="Times New Roman" pitchFamily="18" charset="0"/>
              </a:rPr>
              <a:t>语义网络</a:t>
            </a:r>
            <a:r>
              <a:rPr lang="zh-CN" altLang="en-US" sz="4000" b="1" dirty="0">
                <a:latin typeface="Times New Roman" pitchFamily="18" charset="0"/>
              </a:rPr>
              <a:t>表示法的</a:t>
            </a:r>
            <a:r>
              <a:rPr lang="zh-CN" altLang="en-US" sz="4000" b="1" dirty="0" smtClean="0">
                <a:latin typeface="Times New Roman" pitchFamily="18" charset="0"/>
              </a:rPr>
              <a:t>特</a:t>
            </a:r>
            <a:r>
              <a:rPr lang="zh-CN" altLang="en-US" b="1" dirty="0">
                <a:latin typeface="Times New Roman" pitchFamily="18" charset="0"/>
              </a:rPr>
              <a:t>点</a:t>
            </a:r>
            <a:endParaRPr lang="zh-CN" altLang="en-US" sz="4000" b="1" dirty="0">
              <a:latin typeface="Times New Roman" pitchFamily="18" charset="0"/>
            </a:endParaRPr>
          </a:p>
        </p:txBody>
      </p:sp>
      <p:sp>
        <p:nvSpPr>
          <p:cNvPr id="551939" name="Rectangle 3"/>
          <p:cNvSpPr>
            <a:spLocks noGrp="1" noChangeArrowheads="1"/>
          </p:cNvSpPr>
          <p:nvPr>
            <p:ph type="body" idx="1"/>
          </p:nvPr>
        </p:nvSpPr>
        <p:spPr>
          <a:xfrm>
            <a:off x="142875" y="1304925"/>
            <a:ext cx="8641593" cy="5076825"/>
          </a:xfrm>
        </p:spPr>
        <p:txBody>
          <a:bodyPr/>
          <a:lstStyle/>
          <a:p>
            <a:pPr>
              <a:spcBef>
                <a:spcPts val="1200"/>
              </a:spcBef>
            </a:pPr>
            <a:r>
              <a:rPr lang="zh-CN" altLang="en-US" sz="2400" b="1" dirty="0">
                <a:solidFill>
                  <a:srgbClr val="FF0000"/>
                </a:solidFill>
              </a:rPr>
              <a:t>主要优点：</a:t>
            </a:r>
          </a:p>
          <a:p>
            <a:pPr lvl="1">
              <a:spcBef>
                <a:spcPts val="1200"/>
              </a:spcBef>
            </a:pPr>
            <a:r>
              <a:rPr lang="zh-CN" altLang="en-US" sz="2200" b="1" dirty="0" smtClean="0">
                <a:solidFill>
                  <a:srgbClr val="0000FF"/>
                </a:solidFill>
              </a:rPr>
              <a:t>结构性：</a:t>
            </a:r>
            <a:r>
              <a:rPr lang="zh-CN" altLang="en-US" sz="2200" dirty="0" smtClean="0"/>
              <a:t>把</a:t>
            </a:r>
            <a:r>
              <a:rPr lang="zh-CN" altLang="en-US" sz="2200" dirty="0"/>
              <a:t>事物的属性以及事物间的各种语义联系显式地表示出来，是一种结构化的知识表示方法。在这种方法中，下层结点可以继承、新增、变异上层结点的属性。</a:t>
            </a:r>
          </a:p>
          <a:p>
            <a:pPr lvl="1">
              <a:spcBef>
                <a:spcPts val="1200"/>
              </a:spcBef>
            </a:pPr>
            <a:r>
              <a:rPr lang="zh-CN" altLang="en-US" sz="2200" b="1" dirty="0">
                <a:solidFill>
                  <a:srgbClr val="0000FF"/>
                </a:solidFill>
              </a:rPr>
              <a:t>联想</a:t>
            </a:r>
            <a:r>
              <a:rPr lang="zh-CN" altLang="en-US" sz="2200" b="1" dirty="0" smtClean="0">
                <a:solidFill>
                  <a:srgbClr val="0000FF"/>
                </a:solidFill>
              </a:rPr>
              <a:t>性：</a:t>
            </a:r>
            <a:r>
              <a:rPr lang="zh-CN" altLang="en-US" sz="2200" dirty="0" smtClean="0"/>
              <a:t>本来</a:t>
            </a:r>
            <a:r>
              <a:rPr lang="zh-CN" altLang="en-US" sz="2200" dirty="0"/>
              <a:t>是作为人类联想记忆模型提出来的，它</a:t>
            </a:r>
            <a:r>
              <a:rPr lang="zh-CN" altLang="en-US" sz="2200" b="1" dirty="0">
                <a:solidFill>
                  <a:srgbClr val="FF0000"/>
                </a:solidFill>
              </a:rPr>
              <a:t>着重强调事物间的语义联系</a:t>
            </a:r>
            <a:r>
              <a:rPr lang="zh-CN" altLang="en-US" sz="2200" dirty="0"/>
              <a:t>，体现了人类的联想思维过程。</a:t>
            </a:r>
          </a:p>
          <a:p>
            <a:pPr lvl="1">
              <a:spcBef>
                <a:spcPts val="1200"/>
              </a:spcBef>
            </a:pPr>
            <a:r>
              <a:rPr lang="zh-CN" altLang="en-US" sz="2200" b="1" dirty="0">
                <a:solidFill>
                  <a:srgbClr val="0000FF"/>
                </a:solidFill>
              </a:rPr>
              <a:t>自索引</a:t>
            </a:r>
            <a:r>
              <a:rPr lang="zh-CN" altLang="en-US" sz="2200" b="1" dirty="0" smtClean="0">
                <a:solidFill>
                  <a:srgbClr val="0000FF"/>
                </a:solidFill>
              </a:rPr>
              <a:t>性：</a:t>
            </a:r>
            <a:r>
              <a:rPr lang="zh-CN" altLang="en-US" sz="2200" dirty="0" smtClean="0"/>
              <a:t>把</a:t>
            </a:r>
            <a:r>
              <a:rPr lang="zh-CN" altLang="en-US" sz="2200" dirty="0"/>
              <a:t>各接点之间的联系以明确、简洁的方式表示出来，通过与某一结点连结的弧可以很容易的找出与该结点有关的信息，而不必查找整个知识库。这种自索引能力有效的避免搜索时所遇到的组合爆炸问题。</a:t>
            </a:r>
          </a:p>
          <a:p>
            <a:pPr lvl="1">
              <a:spcBef>
                <a:spcPts val="1200"/>
              </a:spcBef>
            </a:pPr>
            <a:r>
              <a:rPr lang="zh-CN" altLang="en-US" sz="2200" b="1" dirty="0" smtClean="0">
                <a:solidFill>
                  <a:srgbClr val="0000FF"/>
                </a:solidFill>
              </a:rPr>
              <a:t>自然性：</a:t>
            </a:r>
            <a:r>
              <a:rPr lang="zh-CN" altLang="en-US" sz="2200" dirty="0" smtClean="0"/>
              <a:t>这种</a:t>
            </a:r>
            <a:r>
              <a:rPr lang="zh-CN" altLang="en-US" sz="2200" dirty="0"/>
              <a:t>带有标识的有向图，可比较直观地把知识表示出来，符合人们表达事物间关系的习惯，并且与自然语言语义网络之间的转换也比较容易实现。</a:t>
            </a:r>
          </a:p>
        </p:txBody>
      </p:sp>
    </p:spTree>
  </p:cSld>
  <p:clrMapOvr>
    <a:masterClrMapping/>
  </p:clrMapOvr>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C2361E66-7DB6-47B1-BE71-35DF7324A106}" type="slidenum">
              <a:rPr lang="en-US" altLang="zh-CN"/>
              <a:pPr/>
              <a:t>105</a:t>
            </a:fld>
            <a:endParaRPr lang="en-US" altLang="zh-CN"/>
          </a:p>
        </p:txBody>
      </p:sp>
      <p:sp>
        <p:nvSpPr>
          <p:cNvPr id="589827" name="Rectangle 3"/>
          <p:cNvSpPr>
            <a:spLocks noGrp="1" noChangeArrowheads="1"/>
          </p:cNvSpPr>
          <p:nvPr>
            <p:ph type="body" idx="1"/>
          </p:nvPr>
        </p:nvSpPr>
        <p:spPr>
          <a:xfrm>
            <a:off x="457200" y="1603375"/>
            <a:ext cx="8147248" cy="4525963"/>
          </a:xfrm>
        </p:spPr>
        <p:txBody>
          <a:bodyPr/>
          <a:lstStyle/>
          <a:p>
            <a:pPr>
              <a:lnSpc>
                <a:spcPct val="95000"/>
              </a:lnSpc>
            </a:pPr>
            <a:r>
              <a:rPr lang="zh-CN" altLang="en-US" b="1" dirty="0">
                <a:solidFill>
                  <a:srgbClr val="33CC33"/>
                </a:solidFill>
              </a:rPr>
              <a:t>主要缺点：</a:t>
            </a:r>
          </a:p>
          <a:p>
            <a:pPr lvl="1">
              <a:lnSpc>
                <a:spcPct val="120000"/>
              </a:lnSpc>
              <a:spcBef>
                <a:spcPts val="1800"/>
              </a:spcBef>
            </a:pPr>
            <a:r>
              <a:rPr lang="zh-CN" altLang="en-US" sz="2400" b="1" dirty="0" smtClean="0">
                <a:solidFill>
                  <a:srgbClr val="0000FF"/>
                </a:solidFill>
              </a:rPr>
              <a:t>非严格性：</a:t>
            </a:r>
            <a:r>
              <a:rPr lang="zh-CN" altLang="en-US" sz="2400" dirty="0" smtClean="0"/>
              <a:t>没有</a:t>
            </a:r>
            <a:r>
              <a:rPr lang="zh-CN" altLang="en-US" sz="2400" dirty="0"/>
              <a:t>象谓词那样严格的形式表示体系，一个给定语义网络的含义完全依赖于处理程序对它所进行的解释，通过语义网络所实现的推理不能保证其正确性。</a:t>
            </a:r>
          </a:p>
          <a:p>
            <a:pPr lvl="1">
              <a:lnSpc>
                <a:spcPct val="120000"/>
              </a:lnSpc>
              <a:spcBef>
                <a:spcPts val="1800"/>
              </a:spcBef>
            </a:pPr>
            <a:r>
              <a:rPr lang="zh-CN" altLang="en-US" sz="2400" b="1" dirty="0" smtClean="0">
                <a:solidFill>
                  <a:srgbClr val="0000FF"/>
                </a:solidFill>
              </a:rPr>
              <a:t>复杂性：</a:t>
            </a:r>
            <a:r>
              <a:rPr lang="zh-CN" altLang="en-US" sz="2400" dirty="0" smtClean="0"/>
              <a:t>语义网络</a:t>
            </a:r>
            <a:r>
              <a:rPr lang="zh-CN" altLang="en-US" sz="2400" dirty="0"/>
              <a:t>表示知识的手段是多种多样的，这虽然对其表示带来了灵活性，但同时也由于表示形式的不一致，使得它的处理增加了复杂性。</a:t>
            </a:r>
          </a:p>
        </p:txBody>
      </p:sp>
      <p:sp>
        <p:nvSpPr>
          <p:cNvPr id="6" name="Rectangle 2"/>
          <p:cNvSpPr>
            <a:spLocks noGrp="1" noChangeArrowheads="1"/>
          </p:cNvSpPr>
          <p:nvPr>
            <p:ph type="title"/>
          </p:nvPr>
        </p:nvSpPr>
        <p:spPr>
          <a:xfrm>
            <a:off x="503238" y="260350"/>
            <a:ext cx="8229600" cy="836613"/>
          </a:xfrm>
        </p:spPr>
        <p:txBody>
          <a:bodyPr/>
          <a:lstStyle/>
          <a:p>
            <a:r>
              <a:rPr lang="zh-CN" altLang="en-US" sz="4000" b="1" dirty="0" smtClean="0">
                <a:latin typeface="Times New Roman" pitchFamily="18" charset="0"/>
              </a:rPr>
              <a:t>语义网络</a:t>
            </a:r>
            <a:r>
              <a:rPr lang="zh-CN" altLang="en-US" sz="4000" b="1" dirty="0">
                <a:latin typeface="Times New Roman" pitchFamily="18" charset="0"/>
              </a:rPr>
              <a:t>表示法的</a:t>
            </a:r>
            <a:r>
              <a:rPr lang="zh-CN" altLang="en-US" sz="4000" b="1" dirty="0" smtClean="0">
                <a:latin typeface="Times New Roman" pitchFamily="18" charset="0"/>
              </a:rPr>
              <a:t>特</a:t>
            </a:r>
            <a:r>
              <a:rPr lang="zh-CN" altLang="en-US" b="1" dirty="0">
                <a:latin typeface="Times New Roman" pitchFamily="18" charset="0"/>
              </a:rPr>
              <a:t>点</a:t>
            </a:r>
            <a:endParaRPr lang="zh-CN" altLang="en-US" sz="4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EF54BCB6-35D2-428D-B61C-42C49DCB788E}" type="slidenum">
              <a:rPr lang="en-US" altLang="zh-CN"/>
              <a:pPr/>
              <a:t>106</a:t>
            </a:fld>
            <a:endParaRPr lang="en-US" altLang="zh-CN"/>
          </a:p>
        </p:txBody>
      </p:sp>
      <p:sp>
        <p:nvSpPr>
          <p:cNvPr id="279554" name="Rectangle 2"/>
          <p:cNvSpPr>
            <a:spLocks noGrp="1" noChangeArrowheads="1"/>
          </p:cNvSpPr>
          <p:nvPr>
            <p:ph type="title"/>
          </p:nvPr>
        </p:nvSpPr>
        <p:spPr>
          <a:xfrm>
            <a:off x="467544" y="224644"/>
            <a:ext cx="8229600" cy="692150"/>
          </a:xfrm>
        </p:spPr>
        <p:txBody>
          <a:bodyPr/>
          <a:lstStyle/>
          <a:p>
            <a:r>
              <a:rPr lang="zh-CN" altLang="en-US" sz="4000" b="1" dirty="0" smtClean="0"/>
              <a:t>框架表示法</a:t>
            </a:r>
            <a:endParaRPr lang="zh-CN" altLang="en-US" sz="4000" b="1" dirty="0"/>
          </a:p>
        </p:txBody>
      </p:sp>
      <p:sp>
        <p:nvSpPr>
          <p:cNvPr id="279555" name="Rectangle 3"/>
          <p:cNvSpPr>
            <a:spLocks noGrp="1" noChangeArrowheads="1"/>
          </p:cNvSpPr>
          <p:nvPr>
            <p:ph type="body" idx="1"/>
          </p:nvPr>
        </p:nvSpPr>
        <p:spPr>
          <a:xfrm>
            <a:off x="179512" y="1124744"/>
            <a:ext cx="8569076" cy="5544616"/>
          </a:xfrm>
        </p:spPr>
        <p:txBody>
          <a:bodyPr/>
          <a:lstStyle/>
          <a:p>
            <a:pPr>
              <a:lnSpc>
                <a:spcPct val="105000"/>
              </a:lnSpc>
              <a:spcBef>
                <a:spcPts val="1800"/>
              </a:spcBef>
            </a:pPr>
            <a:r>
              <a:rPr lang="zh-CN" altLang="en-US" sz="2400" dirty="0">
                <a:solidFill>
                  <a:srgbClr val="0000FF"/>
                </a:solidFill>
                <a:latin typeface="Times New Roman" pitchFamily="18" charset="0"/>
              </a:rPr>
              <a:t>框架表示法是在框架理论的基础上发展起来的一种结构化知识表示</a:t>
            </a:r>
            <a:r>
              <a:rPr lang="zh-CN" altLang="en-US" sz="2400" dirty="0" smtClean="0">
                <a:solidFill>
                  <a:srgbClr val="0000FF"/>
                </a:solidFill>
                <a:latin typeface="Times New Roman" pitchFamily="18" charset="0"/>
              </a:rPr>
              <a:t>方法</a:t>
            </a:r>
            <a:endParaRPr lang="en-US" altLang="zh-CN" sz="2400" dirty="0">
              <a:solidFill>
                <a:srgbClr val="0000FF"/>
              </a:solidFill>
            </a:endParaRPr>
          </a:p>
          <a:p>
            <a:pPr lvl="1">
              <a:lnSpc>
                <a:spcPct val="105000"/>
              </a:lnSpc>
              <a:spcBef>
                <a:spcPts val="1800"/>
              </a:spcBef>
            </a:pPr>
            <a:r>
              <a:rPr lang="en-US" altLang="zh-CN" sz="2200" b="1" dirty="0" err="1" smtClean="0">
                <a:solidFill>
                  <a:srgbClr val="33CC33"/>
                </a:solidFill>
              </a:rPr>
              <a:t>Minsky</a:t>
            </a:r>
            <a:r>
              <a:rPr lang="zh-CN" altLang="en-US" sz="2200" b="1" dirty="0" smtClean="0">
                <a:solidFill>
                  <a:srgbClr val="33CC33"/>
                </a:solidFill>
              </a:rPr>
              <a:t>于</a:t>
            </a:r>
            <a:r>
              <a:rPr lang="en-US" altLang="zh-CN" sz="2200" b="1" dirty="0">
                <a:solidFill>
                  <a:srgbClr val="33CC33"/>
                </a:solidFill>
              </a:rPr>
              <a:t>1975</a:t>
            </a:r>
            <a:r>
              <a:rPr lang="zh-CN" altLang="en-US" sz="2200" b="1" dirty="0">
                <a:solidFill>
                  <a:srgbClr val="33CC33"/>
                </a:solidFill>
              </a:rPr>
              <a:t>年根据人们在理解情景、故事时提出的心理学模型，在论文“</a:t>
            </a:r>
            <a:r>
              <a:rPr lang="en-US" altLang="zh-CN" sz="2200" b="1" dirty="0">
                <a:solidFill>
                  <a:srgbClr val="33CC33"/>
                </a:solidFill>
              </a:rPr>
              <a:t>A Framework for representing knowledge”</a:t>
            </a:r>
            <a:r>
              <a:rPr lang="zh-CN" altLang="en-US" sz="2200" b="1" dirty="0">
                <a:solidFill>
                  <a:srgbClr val="33CC33"/>
                </a:solidFill>
              </a:rPr>
              <a:t>中作为理解视觉、自然语言对话及其它复杂行为的一种基础提出来的。</a:t>
            </a:r>
          </a:p>
          <a:p>
            <a:pPr lvl="1">
              <a:lnSpc>
                <a:spcPct val="105000"/>
              </a:lnSpc>
              <a:spcBef>
                <a:spcPts val="1800"/>
              </a:spcBef>
            </a:pPr>
            <a:r>
              <a:rPr lang="zh-CN" altLang="en-US" sz="2200" b="1" dirty="0">
                <a:solidFill>
                  <a:srgbClr val="0000CC"/>
                </a:solidFill>
              </a:rPr>
              <a:t>基于心理学研究</a:t>
            </a:r>
            <a:r>
              <a:rPr lang="en-US" altLang="zh-CN" sz="2200" b="1" dirty="0">
                <a:solidFill>
                  <a:srgbClr val="0000CC"/>
                </a:solidFill>
              </a:rPr>
              <a:t>: </a:t>
            </a:r>
            <a:r>
              <a:rPr lang="zh-CN" altLang="en-US" sz="2200" b="1" dirty="0">
                <a:solidFill>
                  <a:srgbClr val="0000CC"/>
                </a:solidFill>
              </a:rPr>
              <a:t>人类的经验知识以很好的形式存储于记忆中</a:t>
            </a:r>
          </a:p>
          <a:p>
            <a:pPr lvl="2">
              <a:lnSpc>
                <a:spcPct val="105000"/>
              </a:lnSpc>
              <a:spcBef>
                <a:spcPts val="1800"/>
              </a:spcBef>
            </a:pPr>
            <a:r>
              <a:rPr lang="zh-CN" altLang="en-US" sz="2000" dirty="0"/>
              <a:t>人们对现实世界中各种事物的认识都是以一种类似于框架的结构存储在记忆中</a:t>
            </a:r>
            <a:r>
              <a:rPr lang="zh-CN" altLang="en-US" sz="2000" dirty="0" smtClean="0"/>
              <a:t>的</a:t>
            </a:r>
            <a:endParaRPr lang="en-US" altLang="zh-CN" sz="2000" dirty="0" smtClean="0"/>
          </a:p>
          <a:p>
            <a:pPr lvl="2">
              <a:lnSpc>
                <a:spcPct val="105000"/>
              </a:lnSpc>
              <a:spcBef>
                <a:spcPts val="1800"/>
              </a:spcBef>
            </a:pPr>
            <a:r>
              <a:rPr lang="zh-CN" altLang="en-US" sz="2000" dirty="0" smtClean="0"/>
              <a:t>当</a:t>
            </a:r>
            <a:r>
              <a:rPr lang="zh-CN" altLang="en-US" sz="2000" dirty="0"/>
              <a:t>遇到一个新事物时，就从记忆中找出一个合适的框架，并根据新的情况对其细节加以修改、补充，形成对这个新事物的认识</a:t>
            </a:r>
            <a:r>
              <a:rPr lang="zh-CN" altLang="en-US" sz="2000" dirty="0" smtClean="0"/>
              <a:t>。</a:t>
            </a:r>
            <a:endParaRPr lang="zh-CN" altLang="en-US" sz="2000" dirty="0"/>
          </a:p>
        </p:txBody>
      </p:sp>
    </p:spTree>
  </p:cSld>
  <p:clrMapOvr>
    <a:masterClrMapping/>
  </p:clrMapOvr>
  <p:timing>
    <p:tnLst>
      <p:par>
        <p:cTn xmlns:p14="http://schemas.microsoft.com/office/powerpoint/2010/mai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34ADDC83-125C-43FE-8F3E-46C186F72B40}" type="slidenum">
              <a:rPr lang="en-US" altLang="zh-CN"/>
              <a:pPr/>
              <a:t>107</a:t>
            </a:fld>
            <a:endParaRPr lang="en-US" altLang="zh-CN"/>
          </a:p>
        </p:txBody>
      </p:sp>
      <p:sp>
        <p:nvSpPr>
          <p:cNvPr id="459779" name="Rectangle 3"/>
          <p:cNvSpPr>
            <a:spLocks noGrp="1" noChangeArrowheads="1"/>
          </p:cNvSpPr>
          <p:nvPr>
            <p:ph type="body" idx="1"/>
          </p:nvPr>
        </p:nvSpPr>
        <p:spPr>
          <a:xfrm>
            <a:off x="467544" y="1088740"/>
            <a:ext cx="8507413" cy="5653087"/>
          </a:xfrm>
        </p:spPr>
        <p:txBody>
          <a:bodyPr/>
          <a:lstStyle/>
          <a:p>
            <a:pPr>
              <a:lnSpc>
                <a:spcPct val="120000"/>
              </a:lnSpc>
              <a:spcBef>
                <a:spcPts val="1800"/>
              </a:spcBef>
            </a:pPr>
            <a:r>
              <a:rPr lang="zh-CN" altLang="en-US" sz="2400" dirty="0">
                <a:solidFill>
                  <a:srgbClr val="0000FF"/>
                </a:solidFill>
                <a:effectLst>
                  <a:outerShdw blurRad="38100" dist="38100" dir="2700000" algn="tl">
                    <a:srgbClr val="000000">
                      <a:alpha val="43137"/>
                    </a:srgbClr>
                  </a:outerShdw>
                </a:effectLst>
              </a:rPr>
              <a:t>框架</a:t>
            </a:r>
            <a:r>
              <a:rPr lang="zh-CN" altLang="en-US" sz="2400" dirty="0" smtClean="0">
                <a:solidFill>
                  <a:srgbClr val="0000FF"/>
                </a:solidFill>
                <a:effectLst>
                  <a:outerShdw blurRad="38100" dist="38100" dir="2700000" algn="tl">
                    <a:srgbClr val="000000">
                      <a:alpha val="43137"/>
                    </a:srgbClr>
                  </a:outerShdw>
                </a:effectLst>
              </a:rPr>
              <a:t>：</a:t>
            </a:r>
            <a:endParaRPr lang="en-US" altLang="zh-CN" sz="2400" b="0" dirty="0"/>
          </a:p>
          <a:p>
            <a:pPr lvl="1">
              <a:lnSpc>
                <a:spcPct val="120000"/>
              </a:lnSpc>
              <a:spcBef>
                <a:spcPts val="600"/>
              </a:spcBef>
            </a:pPr>
            <a:r>
              <a:rPr lang="zh-CN" altLang="en-US" sz="2200" b="0" dirty="0" smtClean="0"/>
              <a:t>人们</a:t>
            </a:r>
            <a:r>
              <a:rPr lang="zh-CN" altLang="en-US" sz="2200" b="0" dirty="0"/>
              <a:t>认识事物的一种通用的数据结构形式</a:t>
            </a:r>
            <a:r>
              <a:rPr lang="zh-CN" altLang="en-US" sz="2200" b="0" dirty="0" smtClean="0"/>
              <a:t>。</a:t>
            </a:r>
            <a:endParaRPr lang="en-US" altLang="zh-CN" sz="2200" b="0" dirty="0" smtClean="0"/>
          </a:p>
          <a:p>
            <a:pPr lvl="1">
              <a:lnSpc>
                <a:spcPct val="120000"/>
              </a:lnSpc>
              <a:spcBef>
                <a:spcPts val="600"/>
              </a:spcBef>
            </a:pPr>
            <a:r>
              <a:rPr lang="zh-CN" altLang="en-US" sz="2200" b="0" dirty="0" smtClean="0"/>
              <a:t>当</a:t>
            </a:r>
            <a:r>
              <a:rPr lang="zh-CN" altLang="en-US" sz="2200" b="0" dirty="0"/>
              <a:t>新情况发生时，人们只要把新的数据加入到该通用数据结构中便可形成一个具体的实体</a:t>
            </a:r>
            <a:r>
              <a:rPr lang="en-US" altLang="zh-CN" sz="2200" b="0" dirty="0"/>
              <a:t>(</a:t>
            </a:r>
            <a:r>
              <a:rPr lang="zh-CN" altLang="en-US" sz="2200" b="0" dirty="0"/>
              <a:t>类</a:t>
            </a:r>
            <a:r>
              <a:rPr lang="en-US" altLang="zh-CN" sz="2200" b="0" dirty="0"/>
              <a:t>)</a:t>
            </a:r>
            <a:r>
              <a:rPr lang="zh-CN" altLang="en-US" sz="2200" b="0" dirty="0"/>
              <a:t>，这样的通用数据结构就称为框架。</a:t>
            </a:r>
          </a:p>
          <a:p>
            <a:pPr>
              <a:lnSpc>
                <a:spcPct val="120000"/>
              </a:lnSpc>
              <a:spcBef>
                <a:spcPts val="1800"/>
              </a:spcBef>
            </a:pPr>
            <a:r>
              <a:rPr lang="zh-CN" altLang="en-US" sz="2400" dirty="0">
                <a:solidFill>
                  <a:srgbClr val="0000FF"/>
                </a:solidFill>
                <a:effectLst>
                  <a:outerShdw blurRad="38100" dist="38100" dir="2700000" algn="tl">
                    <a:srgbClr val="000000">
                      <a:alpha val="43137"/>
                    </a:srgbClr>
                  </a:outerShdw>
                </a:effectLst>
              </a:rPr>
              <a:t>实例框架：</a:t>
            </a:r>
            <a:r>
              <a:rPr lang="zh-CN" altLang="en-US" sz="2400" b="0" dirty="0"/>
              <a:t>对于一个框架，当人们把观察或认识到的具体细节填入后，就得到了该框架的一个具体实例，框架的这种具体实例被称为实例框架。</a:t>
            </a:r>
          </a:p>
          <a:p>
            <a:pPr>
              <a:lnSpc>
                <a:spcPct val="120000"/>
              </a:lnSpc>
              <a:spcBef>
                <a:spcPts val="1800"/>
              </a:spcBef>
            </a:pPr>
            <a:r>
              <a:rPr lang="zh-CN" altLang="en-US" sz="2400" dirty="0">
                <a:solidFill>
                  <a:srgbClr val="0000FF"/>
                </a:solidFill>
                <a:effectLst>
                  <a:outerShdw blurRad="38100" dist="38100" dir="2700000" algn="tl">
                    <a:srgbClr val="000000">
                      <a:alpha val="43137"/>
                    </a:srgbClr>
                  </a:outerShdw>
                </a:effectLst>
              </a:rPr>
              <a:t>框架系统</a:t>
            </a:r>
            <a:r>
              <a:rPr lang="zh-CN" altLang="en-US" sz="2400" dirty="0" smtClean="0">
                <a:solidFill>
                  <a:srgbClr val="0000FF"/>
                </a:solidFill>
                <a:effectLst>
                  <a:outerShdw blurRad="38100" dist="38100" dir="2700000" algn="tl">
                    <a:srgbClr val="000000">
                      <a:alpha val="43137"/>
                    </a:srgbClr>
                  </a:outerShdw>
                </a:effectLst>
              </a:rPr>
              <a:t>：</a:t>
            </a:r>
            <a:r>
              <a:rPr lang="zh-CN" altLang="en-US" sz="2400" b="0" dirty="0" smtClean="0"/>
              <a:t>框架</a:t>
            </a:r>
            <a:r>
              <a:rPr lang="zh-CN" altLang="en-US" sz="2400" b="0" dirty="0"/>
              <a:t>是知识的基本单位，把一组有关的框架连结起来便可形成一个框架系统。</a:t>
            </a:r>
          </a:p>
          <a:p>
            <a:pPr>
              <a:lnSpc>
                <a:spcPct val="120000"/>
              </a:lnSpc>
              <a:spcBef>
                <a:spcPts val="1800"/>
              </a:spcBef>
            </a:pPr>
            <a:r>
              <a:rPr lang="zh-CN" altLang="en-US" sz="2400" dirty="0">
                <a:solidFill>
                  <a:srgbClr val="0000FF"/>
                </a:solidFill>
                <a:effectLst>
                  <a:outerShdw blurRad="38100" dist="38100" dir="2700000" algn="tl">
                    <a:srgbClr val="000000">
                      <a:alpha val="43137"/>
                    </a:srgbClr>
                  </a:outerShdw>
                </a:effectLst>
              </a:rPr>
              <a:t>框架系统推理</a:t>
            </a:r>
            <a:r>
              <a:rPr lang="zh-CN" altLang="en-US" sz="2400" b="0" dirty="0"/>
              <a:t>：由框架之间的协调来完成。 </a:t>
            </a:r>
          </a:p>
          <a:p>
            <a:pPr>
              <a:lnSpc>
                <a:spcPct val="90000"/>
              </a:lnSpc>
            </a:pPr>
            <a:endParaRPr lang="en-US" altLang="zh-CN" sz="2400" dirty="0"/>
          </a:p>
        </p:txBody>
      </p:sp>
      <p:sp>
        <p:nvSpPr>
          <p:cNvPr id="6" name="Rectangle 2"/>
          <p:cNvSpPr>
            <a:spLocks noGrp="1" noChangeArrowheads="1"/>
          </p:cNvSpPr>
          <p:nvPr>
            <p:ph type="title"/>
          </p:nvPr>
        </p:nvSpPr>
        <p:spPr>
          <a:xfrm>
            <a:off x="467544" y="224644"/>
            <a:ext cx="8229600" cy="692150"/>
          </a:xfrm>
        </p:spPr>
        <p:txBody>
          <a:bodyPr/>
          <a:lstStyle/>
          <a:p>
            <a:r>
              <a:rPr lang="zh-CN" altLang="en-US" sz="4000" b="1" dirty="0" smtClean="0"/>
              <a:t>框架</a:t>
            </a:r>
            <a:r>
              <a:rPr lang="zh-CN" altLang="en-US" sz="4000" b="1" dirty="0"/>
              <a:t>理论</a:t>
            </a:r>
          </a:p>
        </p:txBody>
      </p:sp>
    </p:spTree>
  </p:cSld>
  <p:clrMapOvr>
    <a:masterClrMapping/>
  </p:clrMapOvr>
  <p:timing>
    <p:tnLst>
      <p:par>
        <p:cTn xmlns:p14="http://schemas.microsoft.com/office/powerpoint/2010/mai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9E45EE77-6E01-45C1-A1C0-259BB8541770}" type="slidenum">
              <a:rPr lang="en-US" altLang="zh-CN"/>
              <a:pPr/>
              <a:t>108</a:t>
            </a:fld>
            <a:endParaRPr lang="en-US" altLang="zh-CN"/>
          </a:p>
        </p:txBody>
      </p:sp>
      <p:sp>
        <p:nvSpPr>
          <p:cNvPr id="599043" name="Rectangle 3"/>
          <p:cNvSpPr>
            <a:spLocks noGrp="1" noChangeArrowheads="1"/>
          </p:cNvSpPr>
          <p:nvPr>
            <p:ph type="body" idx="1"/>
          </p:nvPr>
        </p:nvSpPr>
        <p:spPr>
          <a:xfrm>
            <a:off x="431540" y="1232756"/>
            <a:ext cx="8229600" cy="5218113"/>
          </a:xfrm>
        </p:spPr>
        <p:txBody>
          <a:bodyPr/>
          <a:lstStyle/>
          <a:p>
            <a:pPr>
              <a:lnSpc>
                <a:spcPct val="120000"/>
              </a:lnSpc>
              <a:spcBef>
                <a:spcPts val="1800"/>
              </a:spcBef>
            </a:pPr>
            <a:r>
              <a:rPr lang="zh-CN" altLang="en-US" sz="2400" dirty="0" smtClean="0">
                <a:solidFill>
                  <a:srgbClr val="0000FF"/>
                </a:solidFill>
              </a:rPr>
              <a:t>框架表示：</a:t>
            </a:r>
            <a:endParaRPr lang="en-US" altLang="zh-CN" sz="2400" dirty="0" smtClean="0">
              <a:solidFill>
                <a:srgbClr val="0000FF"/>
              </a:solidFill>
            </a:endParaRPr>
          </a:p>
          <a:p>
            <a:pPr lvl="1">
              <a:lnSpc>
                <a:spcPct val="120000"/>
              </a:lnSpc>
              <a:spcBef>
                <a:spcPts val="1800"/>
              </a:spcBef>
            </a:pPr>
            <a:r>
              <a:rPr lang="zh-CN" altLang="en-US" sz="2200" dirty="0" smtClean="0"/>
              <a:t>借助于</a:t>
            </a:r>
            <a:r>
              <a:rPr lang="zh-CN" altLang="en-US" sz="2200" b="1" dirty="0">
                <a:solidFill>
                  <a:srgbClr val="0000FF"/>
                </a:solidFill>
              </a:rPr>
              <a:t>以往经验</a:t>
            </a:r>
            <a:r>
              <a:rPr lang="zh-CN" altLang="en-US" sz="2200" dirty="0"/>
              <a:t>对特定场合下的</a:t>
            </a:r>
            <a:r>
              <a:rPr lang="zh-CN" altLang="en-US" sz="2200" b="1" dirty="0">
                <a:solidFill>
                  <a:srgbClr val="0000FF"/>
                </a:solidFill>
              </a:rPr>
              <a:t>对象或事件序列作出估计</a:t>
            </a:r>
            <a:r>
              <a:rPr lang="zh-CN" altLang="en-US" sz="2200" dirty="0"/>
              <a:t>的知识表示方式</a:t>
            </a:r>
          </a:p>
          <a:p>
            <a:pPr lvl="1">
              <a:lnSpc>
                <a:spcPct val="120000"/>
              </a:lnSpc>
              <a:spcBef>
                <a:spcPts val="1800"/>
              </a:spcBef>
            </a:pPr>
            <a:r>
              <a:rPr lang="zh-CN" altLang="en-US" sz="2200" dirty="0"/>
              <a:t>具有明显的层次结构</a:t>
            </a:r>
          </a:p>
          <a:p>
            <a:pPr lvl="1">
              <a:lnSpc>
                <a:spcPct val="120000"/>
              </a:lnSpc>
              <a:spcBef>
                <a:spcPts val="1800"/>
              </a:spcBef>
            </a:pPr>
            <a:r>
              <a:rPr lang="zh-CN" altLang="en-US" sz="2200" dirty="0"/>
              <a:t>可以理解为</a:t>
            </a:r>
            <a:r>
              <a:rPr lang="zh-CN" altLang="en-US" sz="2200" dirty="0">
                <a:solidFill>
                  <a:srgbClr val="FF0000"/>
                </a:solidFill>
              </a:rPr>
              <a:t>具有嵌套结构</a:t>
            </a:r>
            <a:r>
              <a:rPr lang="zh-CN" altLang="en-US" sz="2200" dirty="0"/>
              <a:t>便于联想的</a:t>
            </a:r>
            <a:r>
              <a:rPr lang="zh-CN" altLang="en-US" sz="2200" dirty="0">
                <a:solidFill>
                  <a:srgbClr val="FF0000"/>
                </a:solidFill>
              </a:rPr>
              <a:t>广义特性表</a:t>
            </a:r>
            <a:endParaRPr lang="zh-CN" altLang="en-US" sz="2200" dirty="0"/>
          </a:p>
          <a:p>
            <a:pPr lvl="1">
              <a:lnSpc>
                <a:spcPct val="120000"/>
              </a:lnSpc>
              <a:spcBef>
                <a:spcPts val="1800"/>
              </a:spcBef>
            </a:pPr>
            <a:r>
              <a:rPr lang="zh-CN" altLang="en-US" sz="2200" dirty="0"/>
              <a:t>简单框架一般分为三个层次，即一个</a:t>
            </a:r>
            <a:r>
              <a:rPr lang="zh-CN" altLang="en-US" sz="2200" dirty="0">
                <a:solidFill>
                  <a:srgbClr val="FF0000"/>
                </a:solidFill>
              </a:rPr>
              <a:t>框架</a:t>
            </a:r>
            <a:r>
              <a:rPr lang="zh-CN" altLang="en-US" sz="2200" dirty="0"/>
              <a:t>常有若干</a:t>
            </a:r>
            <a:r>
              <a:rPr lang="zh-CN" altLang="en-US" sz="2200" dirty="0">
                <a:solidFill>
                  <a:srgbClr val="FF0000"/>
                </a:solidFill>
              </a:rPr>
              <a:t>条目</a:t>
            </a:r>
            <a:r>
              <a:rPr lang="zh-CN" altLang="en-US" sz="2200" dirty="0"/>
              <a:t>，每一条目又有若干</a:t>
            </a:r>
            <a:r>
              <a:rPr lang="zh-CN" altLang="en-US" sz="2200" dirty="0">
                <a:solidFill>
                  <a:srgbClr val="FF0000"/>
                </a:solidFill>
              </a:rPr>
              <a:t>值</a:t>
            </a:r>
          </a:p>
          <a:p>
            <a:pPr lvl="1">
              <a:lnSpc>
                <a:spcPct val="120000"/>
              </a:lnSpc>
              <a:spcBef>
                <a:spcPts val="1800"/>
              </a:spcBef>
            </a:pPr>
            <a:r>
              <a:rPr lang="zh-CN" altLang="en-US" sz="2200" dirty="0"/>
              <a:t>复杂框架有四个以上层次，可分为</a:t>
            </a:r>
            <a:r>
              <a:rPr lang="zh-CN" altLang="en-US" sz="2200" dirty="0">
                <a:solidFill>
                  <a:srgbClr val="FF0000"/>
                </a:solidFill>
              </a:rPr>
              <a:t>框架</a:t>
            </a:r>
            <a:r>
              <a:rPr lang="zh-CN" altLang="en-US" sz="2200" dirty="0"/>
              <a:t>、</a:t>
            </a:r>
            <a:r>
              <a:rPr lang="zh-CN" altLang="en-US" sz="2200" dirty="0">
                <a:solidFill>
                  <a:srgbClr val="FF0000"/>
                </a:solidFill>
              </a:rPr>
              <a:t>条目</a:t>
            </a:r>
            <a:r>
              <a:rPr lang="zh-CN" altLang="en-US" sz="2200" dirty="0"/>
              <a:t>、</a:t>
            </a:r>
            <a:r>
              <a:rPr lang="zh-CN" altLang="en-US" sz="2200" dirty="0">
                <a:solidFill>
                  <a:srgbClr val="FF0000"/>
                </a:solidFill>
              </a:rPr>
              <a:t>方面</a:t>
            </a:r>
            <a:r>
              <a:rPr lang="zh-CN" altLang="en-US" sz="2200" dirty="0"/>
              <a:t>、</a:t>
            </a:r>
            <a:r>
              <a:rPr lang="zh-CN" altLang="en-US" sz="2200" dirty="0">
                <a:solidFill>
                  <a:srgbClr val="FF0000"/>
                </a:solidFill>
              </a:rPr>
              <a:t>值</a:t>
            </a:r>
            <a:r>
              <a:rPr lang="zh-CN" altLang="en-US" sz="2200" dirty="0"/>
              <a:t>等</a:t>
            </a:r>
          </a:p>
        </p:txBody>
      </p:sp>
      <p:sp>
        <p:nvSpPr>
          <p:cNvPr id="6" name="Rectangle 2"/>
          <p:cNvSpPr>
            <a:spLocks noGrp="1" noChangeArrowheads="1"/>
          </p:cNvSpPr>
          <p:nvPr>
            <p:ph type="title"/>
          </p:nvPr>
        </p:nvSpPr>
        <p:spPr>
          <a:xfrm>
            <a:off x="467544" y="224644"/>
            <a:ext cx="8229600" cy="692150"/>
          </a:xfrm>
        </p:spPr>
        <p:txBody>
          <a:bodyPr/>
          <a:lstStyle/>
          <a:p>
            <a:r>
              <a:rPr lang="zh-CN" altLang="en-US" sz="4000" b="1" dirty="0" smtClean="0"/>
              <a:t>框架</a:t>
            </a:r>
            <a:r>
              <a:rPr lang="zh-CN" altLang="en-US" sz="4000" b="1" dirty="0"/>
              <a:t>理论</a:t>
            </a:r>
          </a:p>
        </p:txBody>
      </p:sp>
    </p:spTree>
  </p:cSld>
  <p:clrMapOvr>
    <a:masterClrMapping/>
  </p:clrMapOvr>
  <p:timing>
    <p:tnLst>
      <p:par>
        <p:cTn xmlns:p14="http://schemas.microsoft.com/office/powerpoint/2010/mai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A642291A-62FF-4D36-9647-39E214167CB2}" type="slidenum">
              <a:rPr lang="en-US" altLang="zh-CN"/>
              <a:pPr/>
              <a:t>109</a:t>
            </a:fld>
            <a:endParaRPr lang="en-US" altLang="zh-CN"/>
          </a:p>
        </p:txBody>
      </p:sp>
      <p:sp>
        <p:nvSpPr>
          <p:cNvPr id="280578" name="Rectangle 2"/>
          <p:cNvSpPr>
            <a:spLocks noGrp="1" noChangeArrowheads="1"/>
          </p:cNvSpPr>
          <p:nvPr>
            <p:ph type="title"/>
          </p:nvPr>
        </p:nvSpPr>
        <p:spPr>
          <a:xfrm>
            <a:off x="468313" y="333375"/>
            <a:ext cx="8229600" cy="1052513"/>
          </a:xfrm>
        </p:spPr>
        <p:txBody>
          <a:bodyPr/>
          <a:lstStyle/>
          <a:p>
            <a:r>
              <a:rPr lang="zh-CN" altLang="en-US" b="1" dirty="0" smtClean="0">
                <a:latin typeface="Times New Roman" pitchFamily="18" charset="0"/>
              </a:rPr>
              <a:t>框架的</a:t>
            </a:r>
            <a:r>
              <a:rPr lang="zh-CN" altLang="en-US" b="1" dirty="0">
                <a:latin typeface="Times New Roman" pitchFamily="18" charset="0"/>
              </a:rPr>
              <a:t>基本</a:t>
            </a:r>
            <a:r>
              <a:rPr lang="zh-CN" altLang="en-US" b="1" dirty="0" smtClean="0">
                <a:latin typeface="Times New Roman" pitchFamily="18" charset="0"/>
              </a:rPr>
              <a:t>结构</a:t>
            </a:r>
            <a:endParaRPr lang="en-US" altLang="zh-CN" b="1" dirty="0">
              <a:latin typeface="Times New Roman" pitchFamily="18" charset="0"/>
            </a:endParaRPr>
          </a:p>
        </p:txBody>
      </p:sp>
      <p:sp>
        <p:nvSpPr>
          <p:cNvPr id="280579" name="Rectangle 3"/>
          <p:cNvSpPr>
            <a:spLocks noGrp="1" noChangeArrowheads="1"/>
          </p:cNvSpPr>
          <p:nvPr>
            <p:ph type="body" idx="1"/>
          </p:nvPr>
        </p:nvSpPr>
        <p:spPr>
          <a:xfrm>
            <a:off x="250825" y="1592263"/>
            <a:ext cx="8389938" cy="4897437"/>
          </a:xfrm>
        </p:spPr>
        <p:txBody>
          <a:bodyPr/>
          <a:lstStyle/>
          <a:p>
            <a:pPr marL="0" indent="0">
              <a:spcBef>
                <a:spcPct val="10000"/>
              </a:spcBef>
              <a:buNone/>
            </a:pPr>
            <a:r>
              <a:rPr lang="en-US" altLang="zh-CN" sz="2200" b="1" dirty="0">
                <a:latin typeface="Times New Roman" pitchFamily="18" charset="0"/>
              </a:rPr>
              <a:t>&lt;</a:t>
            </a:r>
            <a:r>
              <a:rPr lang="zh-CN" altLang="en-US" sz="2200" b="1" dirty="0">
                <a:latin typeface="Times New Roman" pitchFamily="18" charset="0"/>
              </a:rPr>
              <a:t>框架名</a:t>
            </a:r>
            <a:r>
              <a:rPr lang="en-US" altLang="zh-CN" sz="2200" b="1" dirty="0">
                <a:latin typeface="Times New Roman" pitchFamily="18" charset="0"/>
              </a:rPr>
              <a:t>&gt;</a:t>
            </a:r>
          </a:p>
          <a:p>
            <a:pPr marL="400050" lvl="1" indent="0">
              <a:spcBef>
                <a:spcPct val="10000"/>
              </a:spcBef>
              <a:buNone/>
            </a:pPr>
            <a:r>
              <a:rPr lang="zh-CN" altLang="en-US" sz="2000" b="1" dirty="0">
                <a:latin typeface="Times New Roman" pitchFamily="18" charset="0"/>
              </a:rPr>
              <a:t>槽名</a:t>
            </a:r>
            <a:r>
              <a:rPr lang="en-US" altLang="zh-CN" sz="2000" b="1" dirty="0">
                <a:latin typeface="Times New Roman" pitchFamily="18" charset="0"/>
              </a:rPr>
              <a:t>1</a:t>
            </a:r>
            <a:r>
              <a:rPr lang="zh-CN" altLang="en-US" sz="2000" b="1" dirty="0">
                <a:latin typeface="Times New Roman" pitchFamily="18" charset="0"/>
              </a:rPr>
              <a:t>：  侧面名</a:t>
            </a:r>
            <a:r>
              <a:rPr lang="en-US" altLang="zh-CN" sz="2000" b="1" dirty="0">
                <a:latin typeface="Times New Roman" pitchFamily="18" charset="0"/>
              </a:rPr>
              <a:t>1</a:t>
            </a:r>
            <a:r>
              <a:rPr lang="en-US" altLang="zh-CN" sz="2000" b="1" baseline="-25000" dirty="0">
                <a:latin typeface="Times New Roman" pitchFamily="18" charset="0"/>
              </a:rPr>
              <a:t>1</a:t>
            </a:r>
            <a:r>
              <a:rPr lang="en-US" altLang="zh-CN" sz="2000" b="1" dirty="0">
                <a:latin typeface="Times New Roman" pitchFamily="18" charset="0"/>
              </a:rPr>
              <a:t>       </a:t>
            </a:r>
            <a:r>
              <a:rPr lang="zh-CN" altLang="en-US" sz="2000" b="1" dirty="0">
                <a:latin typeface="Times New Roman" pitchFamily="18" charset="0"/>
              </a:rPr>
              <a:t>值</a:t>
            </a:r>
            <a:r>
              <a:rPr lang="en-US" altLang="zh-CN" sz="2000" b="1" dirty="0">
                <a:latin typeface="Times New Roman" pitchFamily="18" charset="0"/>
              </a:rPr>
              <a:t>1</a:t>
            </a:r>
            <a:r>
              <a:rPr lang="en-US" altLang="zh-CN" sz="2000" b="1" baseline="-25000" dirty="0">
                <a:latin typeface="Times New Roman" pitchFamily="18" charset="0"/>
              </a:rPr>
              <a:t>11</a:t>
            </a:r>
            <a:r>
              <a:rPr lang="zh-CN" altLang="en-US" sz="2000" b="1" dirty="0">
                <a:latin typeface="Times New Roman" pitchFamily="18" charset="0"/>
              </a:rPr>
              <a:t>，值</a:t>
            </a:r>
            <a:r>
              <a:rPr lang="en-US" altLang="zh-CN" sz="2000" b="1" dirty="0">
                <a:latin typeface="Times New Roman" pitchFamily="18" charset="0"/>
              </a:rPr>
              <a:t>1</a:t>
            </a:r>
            <a:r>
              <a:rPr lang="en-US" altLang="zh-CN" sz="2000" b="1" baseline="-25000" dirty="0">
                <a:latin typeface="Times New Roman" pitchFamily="18" charset="0"/>
              </a:rPr>
              <a:t>12</a:t>
            </a:r>
            <a:r>
              <a:rPr lang="zh-CN" altLang="en-US" sz="2000" b="1" dirty="0">
                <a:latin typeface="Times New Roman" pitchFamily="18" charset="0"/>
              </a:rPr>
              <a:t>，</a:t>
            </a:r>
            <a:r>
              <a:rPr lang="en-US" altLang="zh-CN" sz="2000" b="1" dirty="0">
                <a:latin typeface="Times New Roman" pitchFamily="18" charset="0"/>
              </a:rPr>
              <a:t>…… </a:t>
            </a:r>
          </a:p>
          <a:p>
            <a:pPr marL="400050" lvl="1" indent="0">
              <a:spcBef>
                <a:spcPct val="10000"/>
              </a:spcBef>
              <a:buNone/>
            </a:pPr>
            <a:r>
              <a:rPr lang="en-US" altLang="zh-CN" sz="2000" b="1" dirty="0">
                <a:latin typeface="Times New Roman" pitchFamily="18" charset="0"/>
              </a:rPr>
              <a:t>                 </a:t>
            </a:r>
            <a:r>
              <a:rPr lang="zh-CN" altLang="en-US" sz="2000" b="1" dirty="0">
                <a:latin typeface="Times New Roman" pitchFamily="18" charset="0"/>
              </a:rPr>
              <a:t>侧面名</a:t>
            </a:r>
            <a:r>
              <a:rPr lang="en-US" altLang="zh-CN" sz="2000" b="1" dirty="0">
                <a:latin typeface="Times New Roman" pitchFamily="18" charset="0"/>
              </a:rPr>
              <a:t>1</a:t>
            </a:r>
            <a:r>
              <a:rPr lang="en-US" altLang="zh-CN" sz="2000" b="1" baseline="-25000" dirty="0">
                <a:latin typeface="Times New Roman" pitchFamily="18" charset="0"/>
              </a:rPr>
              <a:t>2</a:t>
            </a:r>
            <a:r>
              <a:rPr lang="en-US" altLang="zh-CN" sz="2000" b="1" dirty="0">
                <a:latin typeface="Times New Roman" pitchFamily="18" charset="0"/>
              </a:rPr>
              <a:t>       </a:t>
            </a:r>
            <a:r>
              <a:rPr lang="zh-CN" altLang="en-US" sz="2000" b="1" dirty="0">
                <a:latin typeface="Times New Roman" pitchFamily="18" charset="0"/>
              </a:rPr>
              <a:t>值</a:t>
            </a:r>
            <a:r>
              <a:rPr lang="en-US" altLang="zh-CN" sz="2000" b="1" dirty="0">
                <a:latin typeface="Times New Roman" pitchFamily="18" charset="0"/>
              </a:rPr>
              <a:t>1</a:t>
            </a:r>
            <a:r>
              <a:rPr lang="en-US" altLang="zh-CN" sz="2000" b="1" baseline="-25000" dirty="0">
                <a:latin typeface="Times New Roman" pitchFamily="18" charset="0"/>
              </a:rPr>
              <a:t>21</a:t>
            </a:r>
            <a:r>
              <a:rPr lang="zh-CN" altLang="en-US" sz="2000" b="1" dirty="0">
                <a:latin typeface="Times New Roman" pitchFamily="18" charset="0"/>
              </a:rPr>
              <a:t>，值</a:t>
            </a:r>
            <a:r>
              <a:rPr lang="en-US" altLang="zh-CN" sz="2000" b="1" dirty="0">
                <a:latin typeface="Times New Roman" pitchFamily="18" charset="0"/>
              </a:rPr>
              <a:t>1</a:t>
            </a:r>
            <a:r>
              <a:rPr lang="en-US" altLang="zh-CN" sz="2000" b="1" baseline="-25000" dirty="0">
                <a:latin typeface="Times New Roman" pitchFamily="18" charset="0"/>
              </a:rPr>
              <a:t>22</a:t>
            </a:r>
            <a:r>
              <a:rPr lang="zh-CN" altLang="en-US" sz="2000" b="1" dirty="0">
                <a:latin typeface="Times New Roman" pitchFamily="18" charset="0"/>
              </a:rPr>
              <a:t>，</a:t>
            </a:r>
            <a:r>
              <a:rPr lang="en-US" altLang="zh-CN" sz="2000" b="1" dirty="0">
                <a:latin typeface="Times New Roman" pitchFamily="18" charset="0"/>
              </a:rPr>
              <a:t>……</a:t>
            </a:r>
          </a:p>
          <a:p>
            <a:pPr marL="400050" lvl="1" indent="0">
              <a:spcBef>
                <a:spcPct val="10000"/>
              </a:spcBef>
              <a:buNone/>
            </a:pPr>
            <a:r>
              <a:rPr lang="en-US" altLang="zh-CN" sz="2000" b="1" dirty="0">
                <a:latin typeface="Times New Roman" pitchFamily="18" charset="0"/>
              </a:rPr>
              <a:t>                     :</a:t>
            </a:r>
          </a:p>
          <a:p>
            <a:pPr marL="400050" lvl="1" indent="0">
              <a:spcBef>
                <a:spcPct val="10000"/>
              </a:spcBef>
              <a:buNone/>
            </a:pPr>
            <a:r>
              <a:rPr lang="zh-CN" altLang="en-US" sz="2000" b="1" dirty="0">
                <a:latin typeface="Times New Roman" pitchFamily="18" charset="0"/>
              </a:rPr>
              <a:t>槽名</a:t>
            </a:r>
            <a:r>
              <a:rPr lang="en-US" altLang="zh-CN" sz="2000" b="1" dirty="0">
                <a:latin typeface="Times New Roman" pitchFamily="18" charset="0"/>
              </a:rPr>
              <a:t>2</a:t>
            </a:r>
            <a:r>
              <a:rPr lang="zh-CN" altLang="en-US" sz="2000" b="1" dirty="0">
                <a:latin typeface="Times New Roman" pitchFamily="18" charset="0"/>
              </a:rPr>
              <a:t>：  侧面名</a:t>
            </a:r>
            <a:r>
              <a:rPr lang="en-US" altLang="zh-CN" sz="2000" b="1" dirty="0">
                <a:latin typeface="Times New Roman" pitchFamily="18" charset="0"/>
              </a:rPr>
              <a:t>2</a:t>
            </a:r>
            <a:r>
              <a:rPr lang="en-US" altLang="zh-CN" sz="2000" b="1" baseline="-25000" dirty="0">
                <a:latin typeface="Times New Roman" pitchFamily="18" charset="0"/>
              </a:rPr>
              <a:t>1</a:t>
            </a:r>
            <a:r>
              <a:rPr lang="en-US" altLang="zh-CN" sz="2000" b="1" dirty="0">
                <a:latin typeface="Times New Roman" pitchFamily="18" charset="0"/>
              </a:rPr>
              <a:t>       </a:t>
            </a:r>
            <a:r>
              <a:rPr lang="zh-CN" altLang="en-US" sz="2000" b="1" dirty="0">
                <a:latin typeface="Times New Roman" pitchFamily="18" charset="0"/>
              </a:rPr>
              <a:t>值</a:t>
            </a:r>
            <a:r>
              <a:rPr lang="en-US" altLang="zh-CN" sz="2000" b="1" dirty="0">
                <a:latin typeface="Times New Roman" pitchFamily="18" charset="0"/>
              </a:rPr>
              <a:t>2</a:t>
            </a:r>
            <a:r>
              <a:rPr lang="en-US" altLang="zh-CN" sz="2000" b="1" baseline="-25000" dirty="0">
                <a:latin typeface="Times New Roman" pitchFamily="18" charset="0"/>
              </a:rPr>
              <a:t>11</a:t>
            </a:r>
            <a:r>
              <a:rPr lang="zh-CN" altLang="en-US" sz="2000" b="1" dirty="0">
                <a:latin typeface="Times New Roman" pitchFamily="18" charset="0"/>
              </a:rPr>
              <a:t>，值</a:t>
            </a:r>
            <a:r>
              <a:rPr lang="en-US" altLang="zh-CN" sz="2000" b="1" dirty="0">
                <a:latin typeface="Times New Roman" pitchFamily="18" charset="0"/>
              </a:rPr>
              <a:t>2</a:t>
            </a:r>
            <a:r>
              <a:rPr lang="en-US" altLang="zh-CN" sz="2000" b="1" baseline="-25000" dirty="0">
                <a:latin typeface="Times New Roman" pitchFamily="18" charset="0"/>
              </a:rPr>
              <a:t>12</a:t>
            </a:r>
            <a:r>
              <a:rPr lang="zh-CN" altLang="en-US" sz="2000" b="1" dirty="0">
                <a:latin typeface="Times New Roman" pitchFamily="18" charset="0"/>
              </a:rPr>
              <a:t>，</a:t>
            </a:r>
            <a:r>
              <a:rPr lang="en-US" altLang="zh-CN" sz="2000" b="1" dirty="0">
                <a:latin typeface="Times New Roman" pitchFamily="18" charset="0"/>
              </a:rPr>
              <a:t>…… </a:t>
            </a:r>
          </a:p>
          <a:p>
            <a:pPr marL="400050" lvl="1" indent="0">
              <a:spcBef>
                <a:spcPct val="10000"/>
              </a:spcBef>
              <a:buNone/>
            </a:pPr>
            <a:r>
              <a:rPr lang="en-US" altLang="zh-CN" sz="2000" b="1" dirty="0">
                <a:latin typeface="Times New Roman" pitchFamily="18" charset="0"/>
              </a:rPr>
              <a:t>                 </a:t>
            </a:r>
            <a:r>
              <a:rPr lang="zh-CN" altLang="en-US" sz="2000" b="1" dirty="0">
                <a:latin typeface="Times New Roman" pitchFamily="18" charset="0"/>
              </a:rPr>
              <a:t>侧面名</a:t>
            </a:r>
            <a:r>
              <a:rPr lang="en-US" altLang="zh-CN" sz="2000" b="1" dirty="0">
                <a:latin typeface="Times New Roman" pitchFamily="18" charset="0"/>
              </a:rPr>
              <a:t>2</a:t>
            </a:r>
            <a:r>
              <a:rPr lang="en-US" altLang="zh-CN" sz="2000" b="1" baseline="-25000" dirty="0">
                <a:latin typeface="Times New Roman" pitchFamily="18" charset="0"/>
              </a:rPr>
              <a:t>2</a:t>
            </a:r>
            <a:r>
              <a:rPr lang="en-US" altLang="zh-CN" sz="2000" b="1" dirty="0">
                <a:latin typeface="Times New Roman" pitchFamily="18" charset="0"/>
              </a:rPr>
              <a:t>       </a:t>
            </a:r>
            <a:r>
              <a:rPr lang="zh-CN" altLang="en-US" sz="2000" b="1" dirty="0">
                <a:latin typeface="Times New Roman" pitchFamily="18" charset="0"/>
              </a:rPr>
              <a:t>值</a:t>
            </a:r>
            <a:r>
              <a:rPr lang="en-US" altLang="zh-CN" sz="2000" b="1" dirty="0">
                <a:latin typeface="Times New Roman" pitchFamily="18" charset="0"/>
              </a:rPr>
              <a:t>2</a:t>
            </a:r>
            <a:r>
              <a:rPr lang="en-US" altLang="zh-CN" sz="2000" b="1" baseline="-25000" dirty="0">
                <a:latin typeface="Times New Roman" pitchFamily="18" charset="0"/>
              </a:rPr>
              <a:t>21</a:t>
            </a:r>
            <a:r>
              <a:rPr lang="zh-CN" altLang="en-US" sz="2000" b="1" dirty="0">
                <a:latin typeface="Times New Roman" pitchFamily="18" charset="0"/>
              </a:rPr>
              <a:t>，值</a:t>
            </a:r>
            <a:r>
              <a:rPr lang="en-US" altLang="zh-CN" sz="2000" b="1" dirty="0">
                <a:latin typeface="Times New Roman" pitchFamily="18" charset="0"/>
              </a:rPr>
              <a:t>2</a:t>
            </a:r>
            <a:r>
              <a:rPr lang="en-US" altLang="zh-CN" sz="2000" b="1" baseline="-25000" dirty="0">
                <a:latin typeface="Times New Roman" pitchFamily="18" charset="0"/>
              </a:rPr>
              <a:t>22</a:t>
            </a:r>
            <a:r>
              <a:rPr lang="zh-CN" altLang="en-US" sz="2000" b="1" dirty="0">
                <a:latin typeface="Times New Roman" pitchFamily="18" charset="0"/>
              </a:rPr>
              <a:t>，</a:t>
            </a:r>
            <a:r>
              <a:rPr lang="en-US" altLang="zh-CN" sz="2000" b="1" dirty="0">
                <a:latin typeface="Times New Roman" pitchFamily="18" charset="0"/>
              </a:rPr>
              <a:t>……</a:t>
            </a:r>
          </a:p>
          <a:p>
            <a:pPr marL="400050" lvl="1" indent="0">
              <a:spcBef>
                <a:spcPct val="10000"/>
              </a:spcBef>
              <a:buNone/>
            </a:pPr>
            <a:r>
              <a:rPr lang="en-US" altLang="zh-CN" sz="2000" b="1" dirty="0">
                <a:latin typeface="Times New Roman" pitchFamily="18" charset="0"/>
              </a:rPr>
              <a:t>                      :</a:t>
            </a:r>
          </a:p>
          <a:p>
            <a:pPr marL="400050" lvl="1" indent="0">
              <a:spcBef>
                <a:spcPct val="10000"/>
              </a:spcBef>
              <a:buNone/>
            </a:pPr>
            <a:r>
              <a:rPr lang="en-US" altLang="zh-CN" sz="2000" b="1" dirty="0">
                <a:latin typeface="Times New Roman" pitchFamily="18" charset="0"/>
              </a:rPr>
              <a:t>    :</a:t>
            </a:r>
          </a:p>
          <a:p>
            <a:pPr marL="400050" lvl="1" indent="0">
              <a:spcBef>
                <a:spcPct val="10000"/>
              </a:spcBef>
              <a:buNone/>
            </a:pPr>
            <a:r>
              <a:rPr lang="en-US" altLang="zh-CN" sz="2000" b="1" dirty="0">
                <a:latin typeface="Times New Roman" pitchFamily="18" charset="0"/>
              </a:rPr>
              <a:t>    :</a:t>
            </a:r>
          </a:p>
          <a:p>
            <a:pPr marL="400050" lvl="1" indent="0">
              <a:spcBef>
                <a:spcPct val="10000"/>
              </a:spcBef>
              <a:buNone/>
            </a:pPr>
            <a:r>
              <a:rPr lang="zh-CN" altLang="en-US" sz="2000" b="1" dirty="0">
                <a:latin typeface="Times New Roman" pitchFamily="18" charset="0"/>
              </a:rPr>
              <a:t>槽名</a:t>
            </a:r>
            <a:r>
              <a:rPr lang="en-US" altLang="zh-CN" sz="2000" b="1" dirty="0">
                <a:latin typeface="Times New Roman" pitchFamily="18" charset="0"/>
              </a:rPr>
              <a:t>n</a:t>
            </a:r>
            <a:r>
              <a:rPr lang="zh-CN" altLang="en-US" sz="2000" b="1" dirty="0">
                <a:latin typeface="Times New Roman" pitchFamily="18" charset="0"/>
              </a:rPr>
              <a:t>：  侧面名</a:t>
            </a:r>
            <a:r>
              <a:rPr lang="en-US" altLang="zh-CN" sz="2000" b="1" dirty="0">
                <a:latin typeface="Times New Roman" pitchFamily="18" charset="0"/>
              </a:rPr>
              <a:t>n</a:t>
            </a:r>
            <a:r>
              <a:rPr lang="en-US" altLang="zh-CN" sz="2000" b="1" baseline="-25000" dirty="0">
                <a:latin typeface="Times New Roman" pitchFamily="18" charset="0"/>
              </a:rPr>
              <a:t>1</a:t>
            </a:r>
            <a:r>
              <a:rPr lang="en-US" altLang="zh-CN" sz="2000" b="1" dirty="0">
                <a:latin typeface="Times New Roman" pitchFamily="18" charset="0"/>
              </a:rPr>
              <a:t>       </a:t>
            </a:r>
            <a:r>
              <a:rPr lang="zh-CN" altLang="en-US" sz="2000" b="1" dirty="0">
                <a:latin typeface="Times New Roman" pitchFamily="18" charset="0"/>
              </a:rPr>
              <a:t>值</a:t>
            </a:r>
            <a:r>
              <a:rPr lang="en-US" altLang="zh-CN" sz="2000" b="1" dirty="0">
                <a:latin typeface="Times New Roman" pitchFamily="18" charset="0"/>
              </a:rPr>
              <a:t>n</a:t>
            </a:r>
            <a:r>
              <a:rPr lang="en-US" altLang="zh-CN" sz="2000" b="1" baseline="-25000" dirty="0">
                <a:latin typeface="Times New Roman" pitchFamily="18" charset="0"/>
              </a:rPr>
              <a:t>11</a:t>
            </a:r>
            <a:r>
              <a:rPr lang="zh-CN" altLang="en-US" sz="2000" b="1" dirty="0">
                <a:latin typeface="Times New Roman" pitchFamily="18" charset="0"/>
              </a:rPr>
              <a:t>，值</a:t>
            </a:r>
            <a:r>
              <a:rPr lang="en-US" altLang="zh-CN" sz="2000" b="1" dirty="0">
                <a:latin typeface="Times New Roman" pitchFamily="18" charset="0"/>
              </a:rPr>
              <a:t>n</a:t>
            </a:r>
            <a:r>
              <a:rPr lang="en-US" altLang="zh-CN" sz="2000" b="1" baseline="-25000" dirty="0">
                <a:latin typeface="Times New Roman" pitchFamily="18" charset="0"/>
              </a:rPr>
              <a:t>12</a:t>
            </a:r>
            <a:r>
              <a:rPr lang="zh-CN" altLang="en-US" sz="2000" b="1" dirty="0">
                <a:latin typeface="Times New Roman" pitchFamily="18" charset="0"/>
              </a:rPr>
              <a:t>，</a:t>
            </a:r>
            <a:r>
              <a:rPr lang="en-US" altLang="zh-CN" sz="2000" b="1" dirty="0">
                <a:latin typeface="Times New Roman" pitchFamily="18" charset="0"/>
              </a:rPr>
              <a:t>…… </a:t>
            </a:r>
          </a:p>
          <a:p>
            <a:pPr marL="400050" lvl="1" indent="0">
              <a:spcBef>
                <a:spcPct val="10000"/>
              </a:spcBef>
              <a:buNone/>
            </a:pPr>
            <a:r>
              <a:rPr lang="en-US" altLang="zh-CN" sz="2000" b="1" dirty="0">
                <a:latin typeface="Times New Roman" pitchFamily="18" charset="0"/>
              </a:rPr>
              <a:t>                 </a:t>
            </a:r>
            <a:r>
              <a:rPr lang="zh-CN" altLang="en-US" sz="2000" b="1" dirty="0">
                <a:latin typeface="Times New Roman" pitchFamily="18" charset="0"/>
              </a:rPr>
              <a:t>侧面名</a:t>
            </a:r>
            <a:r>
              <a:rPr lang="en-US" altLang="zh-CN" sz="2000" b="1" dirty="0">
                <a:latin typeface="Times New Roman" pitchFamily="18" charset="0"/>
              </a:rPr>
              <a:t>n</a:t>
            </a:r>
            <a:r>
              <a:rPr lang="en-US" altLang="zh-CN" sz="2000" b="1" baseline="-25000" dirty="0">
                <a:latin typeface="Times New Roman" pitchFamily="18" charset="0"/>
              </a:rPr>
              <a:t>2</a:t>
            </a:r>
            <a:r>
              <a:rPr lang="en-US" altLang="zh-CN" sz="2000" b="1" dirty="0">
                <a:latin typeface="Times New Roman" pitchFamily="18" charset="0"/>
              </a:rPr>
              <a:t>       </a:t>
            </a:r>
            <a:r>
              <a:rPr lang="zh-CN" altLang="en-US" sz="2000" b="1" dirty="0">
                <a:latin typeface="Times New Roman" pitchFamily="18" charset="0"/>
              </a:rPr>
              <a:t>值</a:t>
            </a:r>
            <a:r>
              <a:rPr lang="en-US" altLang="zh-CN" sz="2000" b="1" dirty="0">
                <a:latin typeface="Times New Roman" pitchFamily="18" charset="0"/>
              </a:rPr>
              <a:t>n</a:t>
            </a:r>
            <a:r>
              <a:rPr lang="en-US" altLang="zh-CN" sz="2000" b="1" baseline="-25000" dirty="0">
                <a:latin typeface="Times New Roman" pitchFamily="18" charset="0"/>
              </a:rPr>
              <a:t>21</a:t>
            </a:r>
            <a:r>
              <a:rPr lang="zh-CN" altLang="en-US" sz="2000" b="1" dirty="0">
                <a:latin typeface="Times New Roman" pitchFamily="18" charset="0"/>
              </a:rPr>
              <a:t>，值</a:t>
            </a:r>
            <a:r>
              <a:rPr lang="en-US" altLang="zh-CN" sz="2000" b="1" dirty="0">
                <a:latin typeface="Times New Roman" pitchFamily="18" charset="0"/>
              </a:rPr>
              <a:t>n</a:t>
            </a:r>
            <a:r>
              <a:rPr lang="en-US" altLang="zh-CN" sz="2000" b="1" baseline="-25000" dirty="0">
                <a:latin typeface="Times New Roman" pitchFamily="18" charset="0"/>
              </a:rPr>
              <a:t>22</a:t>
            </a:r>
            <a:r>
              <a:rPr lang="zh-CN" altLang="en-US" sz="2000" b="1" dirty="0">
                <a:latin typeface="Times New Roman" pitchFamily="18" charset="0"/>
              </a:rPr>
              <a:t>，</a:t>
            </a:r>
            <a:r>
              <a:rPr lang="en-US" altLang="zh-CN" sz="2000" b="1" dirty="0">
                <a:latin typeface="Times New Roman" pitchFamily="18" charset="0"/>
              </a:rPr>
              <a:t>……</a:t>
            </a:r>
          </a:p>
          <a:p>
            <a:pPr marL="400050" lvl="1" indent="0">
              <a:spcBef>
                <a:spcPct val="10000"/>
              </a:spcBef>
              <a:buNone/>
            </a:pPr>
            <a:r>
              <a:rPr lang="en-US" altLang="zh-CN" sz="2000" b="1" dirty="0">
                <a:latin typeface="Times New Roman" pitchFamily="18" charset="0"/>
              </a:rPr>
              <a:t>                      :</a:t>
            </a:r>
          </a:p>
          <a:p>
            <a:pPr marL="400050" lvl="1" indent="0">
              <a:spcBef>
                <a:spcPct val="10000"/>
              </a:spcBef>
              <a:buNone/>
            </a:pPr>
            <a:r>
              <a:rPr lang="en-US" altLang="zh-CN" sz="2000" b="1" dirty="0">
                <a:latin typeface="Times New Roman" pitchFamily="18" charset="0"/>
              </a:rPr>
              <a:t>                 </a:t>
            </a:r>
            <a:r>
              <a:rPr lang="zh-CN" altLang="en-US" sz="2000" b="1" dirty="0">
                <a:latin typeface="Times New Roman" pitchFamily="18" charset="0"/>
              </a:rPr>
              <a:t>侧面名</a:t>
            </a:r>
            <a:r>
              <a:rPr lang="en-US" altLang="zh-CN" sz="2000" b="1" dirty="0">
                <a:latin typeface="Times New Roman" pitchFamily="18" charset="0"/>
              </a:rPr>
              <a:t>n</a:t>
            </a:r>
            <a:r>
              <a:rPr lang="en-US" altLang="zh-CN" sz="2000" b="1" baseline="-25000" dirty="0">
                <a:latin typeface="Times New Roman" pitchFamily="18" charset="0"/>
              </a:rPr>
              <a:t>m</a:t>
            </a:r>
            <a:r>
              <a:rPr lang="en-US" altLang="zh-CN" sz="2000" b="1" dirty="0">
                <a:latin typeface="Times New Roman" pitchFamily="18" charset="0"/>
              </a:rPr>
              <a:t>     </a:t>
            </a:r>
            <a:r>
              <a:rPr lang="zh-CN" altLang="en-US" sz="2000" b="1" dirty="0">
                <a:latin typeface="Times New Roman" pitchFamily="18" charset="0"/>
              </a:rPr>
              <a:t>值</a:t>
            </a:r>
            <a:r>
              <a:rPr lang="en-US" altLang="zh-CN" sz="2000" b="1" dirty="0">
                <a:latin typeface="Times New Roman" pitchFamily="18" charset="0"/>
              </a:rPr>
              <a:t>n</a:t>
            </a:r>
            <a:r>
              <a:rPr lang="en-US" altLang="zh-CN" sz="2000" b="1" baseline="-25000" dirty="0">
                <a:latin typeface="Times New Roman" pitchFamily="18" charset="0"/>
              </a:rPr>
              <a:t>m1</a:t>
            </a:r>
            <a:r>
              <a:rPr lang="zh-CN" altLang="en-US" sz="2000" b="1" dirty="0">
                <a:latin typeface="Times New Roman" pitchFamily="18" charset="0"/>
              </a:rPr>
              <a:t>，值</a:t>
            </a:r>
            <a:r>
              <a:rPr lang="en-US" altLang="zh-CN" sz="2000" b="1" dirty="0">
                <a:latin typeface="Times New Roman" pitchFamily="18" charset="0"/>
              </a:rPr>
              <a:t>n</a:t>
            </a:r>
            <a:r>
              <a:rPr lang="en-US" altLang="zh-CN" sz="2000" b="1" baseline="-25000" dirty="0">
                <a:latin typeface="Times New Roman" pitchFamily="18" charset="0"/>
              </a:rPr>
              <a:t>m2</a:t>
            </a:r>
            <a:r>
              <a:rPr lang="zh-CN" altLang="en-US" sz="2000" b="1" dirty="0">
                <a:latin typeface="Times New Roman" pitchFamily="18" charset="0"/>
              </a:rPr>
              <a:t>，</a:t>
            </a:r>
            <a:r>
              <a:rPr lang="en-US" altLang="zh-CN" sz="2000" b="1" dirty="0">
                <a:latin typeface="Times New Roman" pitchFamily="18" charset="0"/>
              </a:rPr>
              <a:t>……</a:t>
            </a:r>
          </a:p>
        </p:txBody>
      </p:sp>
      <p:sp>
        <p:nvSpPr>
          <p:cNvPr id="280580" name="Text Box 4"/>
          <p:cNvSpPr txBox="1">
            <a:spLocks noChangeArrowheads="1"/>
          </p:cNvSpPr>
          <p:nvPr/>
        </p:nvSpPr>
        <p:spPr bwMode="auto">
          <a:xfrm>
            <a:off x="5976938" y="3141663"/>
            <a:ext cx="2987675" cy="1200150"/>
          </a:xfrm>
          <a:prstGeom prst="rect">
            <a:avLst/>
          </a:prstGeom>
          <a:solidFill>
            <a:srgbClr val="FFFFCC"/>
          </a:solidFill>
          <a:ln w="9525">
            <a:solidFill>
              <a:schemeClr val="tx1"/>
            </a:solidFill>
            <a:miter lim="800000"/>
            <a:headEnd/>
            <a:tailEnd/>
          </a:ln>
          <a:effectLst/>
          <a:extLst/>
        </p:spPr>
        <p:txBody>
          <a:bodyPr>
            <a:spAutoFit/>
          </a:bodyPr>
          <a:lstStyle/>
          <a:p>
            <a:pPr>
              <a:spcBef>
                <a:spcPct val="50000"/>
              </a:spcBef>
            </a:pPr>
            <a:r>
              <a:rPr lang="zh-CN" altLang="en-US" dirty="0"/>
              <a:t>槽值和侧面值：既可以是</a:t>
            </a:r>
            <a:r>
              <a:rPr lang="zh-CN" altLang="en-US" b="1" dirty="0">
                <a:solidFill>
                  <a:srgbClr val="0000FF"/>
                </a:solidFill>
              </a:rPr>
              <a:t>数字、字符串、布尔值</a:t>
            </a:r>
            <a:r>
              <a:rPr lang="zh-CN" altLang="en-US" dirty="0"/>
              <a:t>，也可以是</a:t>
            </a:r>
            <a:r>
              <a:rPr lang="zh-CN" altLang="en-US" b="1" dirty="0">
                <a:solidFill>
                  <a:srgbClr val="FF0000"/>
                </a:solidFill>
              </a:rPr>
              <a:t>给定的操作</a:t>
            </a:r>
            <a:r>
              <a:rPr lang="zh-CN" altLang="en-US" dirty="0"/>
              <a:t>，或</a:t>
            </a:r>
            <a:r>
              <a:rPr lang="zh-CN" altLang="en-US" b="1" dirty="0">
                <a:solidFill>
                  <a:srgbClr val="FF0000"/>
                </a:solidFill>
              </a:rPr>
              <a:t>另一个框架名</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35B6BE50-33E1-4AE0-8E70-67ACC25BE12E}" type="slidenum">
              <a:rPr lang="en-US" altLang="zh-CN"/>
              <a:pPr/>
              <a:t>11</a:t>
            </a:fld>
            <a:endParaRPr lang="en-US" altLang="zh-CN"/>
          </a:p>
        </p:txBody>
      </p:sp>
      <p:sp>
        <p:nvSpPr>
          <p:cNvPr id="557059" name="Rectangle 3"/>
          <p:cNvSpPr>
            <a:spLocks noGrp="1" noChangeArrowheads="1"/>
          </p:cNvSpPr>
          <p:nvPr>
            <p:ph type="body" idx="1"/>
          </p:nvPr>
        </p:nvSpPr>
        <p:spPr/>
        <p:txBody>
          <a:bodyPr/>
          <a:lstStyle/>
          <a:p>
            <a:pPr>
              <a:lnSpc>
                <a:spcPct val="95000"/>
              </a:lnSpc>
            </a:pPr>
            <a:r>
              <a:rPr lang="zh-CN" altLang="en-US" sz="2400" dirty="0">
                <a:solidFill>
                  <a:srgbClr val="A50021"/>
                </a:solidFill>
              </a:rPr>
              <a:t>知识表示的</a:t>
            </a:r>
            <a:r>
              <a:rPr lang="zh-CN" altLang="en-US" sz="2400" dirty="0" smtClean="0">
                <a:solidFill>
                  <a:srgbClr val="A50021"/>
                </a:solidFill>
              </a:rPr>
              <a:t>要求</a:t>
            </a:r>
            <a:endParaRPr lang="en-US" altLang="zh-CN" sz="2400" b="1" dirty="0" smtClean="0">
              <a:solidFill>
                <a:srgbClr val="006600"/>
              </a:solidFill>
            </a:endParaRPr>
          </a:p>
          <a:p>
            <a:pPr lvl="1">
              <a:lnSpc>
                <a:spcPct val="120000"/>
              </a:lnSpc>
            </a:pPr>
            <a:r>
              <a:rPr lang="zh-CN" altLang="en-US" sz="2200" b="1" dirty="0" smtClean="0">
                <a:solidFill>
                  <a:srgbClr val="006600"/>
                </a:solidFill>
              </a:rPr>
              <a:t>可</a:t>
            </a:r>
            <a:r>
              <a:rPr lang="zh-CN" altLang="en-US" sz="2200" b="1" dirty="0">
                <a:solidFill>
                  <a:srgbClr val="006600"/>
                </a:solidFill>
              </a:rPr>
              <a:t>利用性：</a:t>
            </a:r>
            <a:r>
              <a:rPr lang="zh-CN" altLang="en-US" sz="2200" b="1" dirty="0">
                <a:solidFill>
                  <a:srgbClr val="0000CC"/>
                </a:solidFill>
              </a:rPr>
              <a:t>可利用这些知识进行有效推理。包括：</a:t>
            </a:r>
          </a:p>
          <a:p>
            <a:pPr lvl="2">
              <a:lnSpc>
                <a:spcPct val="120000"/>
              </a:lnSpc>
            </a:pPr>
            <a:r>
              <a:rPr lang="zh-CN" altLang="en-US" sz="2000" dirty="0" smtClean="0">
                <a:solidFill>
                  <a:srgbClr val="00CC00"/>
                </a:solidFill>
              </a:rPr>
              <a:t>对</a:t>
            </a:r>
            <a:r>
              <a:rPr lang="zh-CN" altLang="en-US" sz="2000" dirty="0">
                <a:solidFill>
                  <a:srgbClr val="00CC00"/>
                </a:solidFill>
              </a:rPr>
              <a:t>推理的适应性：</a:t>
            </a:r>
            <a:r>
              <a:rPr lang="zh-CN" altLang="en-US" sz="2000" dirty="0">
                <a:solidFill>
                  <a:srgbClr val="0000CC"/>
                </a:solidFill>
              </a:rPr>
              <a:t>推理是根据已知事实利用知识导出结果的过程    </a:t>
            </a:r>
          </a:p>
          <a:p>
            <a:pPr lvl="2">
              <a:lnSpc>
                <a:spcPct val="120000"/>
              </a:lnSpc>
            </a:pPr>
            <a:r>
              <a:rPr lang="zh-CN" altLang="en-US" sz="2000" dirty="0" smtClean="0">
                <a:solidFill>
                  <a:srgbClr val="00CC00"/>
                </a:solidFill>
              </a:rPr>
              <a:t>对</a:t>
            </a:r>
            <a:r>
              <a:rPr lang="zh-CN" altLang="en-US" sz="2000" dirty="0">
                <a:solidFill>
                  <a:srgbClr val="00CC00"/>
                </a:solidFill>
              </a:rPr>
              <a:t>高效算法的支持程度：</a:t>
            </a:r>
            <a:r>
              <a:rPr lang="zh-CN" altLang="en-US" sz="2000" dirty="0">
                <a:solidFill>
                  <a:srgbClr val="0000CC"/>
                </a:solidFill>
              </a:rPr>
              <a:t>知识表示要有较高的处理效率</a:t>
            </a:r>
          </a:p>
          <a:p>
            <a:pPr lvl="1">
              <a:lnSpc>
                <a:spcPct val="120000"/>
              </a:lnSpc>
            </a:pPr>
            <a:r>
              <a:rPr lang="zh-CN" altLang="en-US" sz="2200" b="1" dirty="0" smtClean="0">
                <a:solidFill>
                  <a:srgbClr val="006600"/>
                </a:solidFill>
              </a:rPr>
              <a:t>可实现性</a:t>
            </a:r>
            <a:r>
              <a:rPr lang="zh-CN" altLang="en-US" sz="2200" b="1" dirty="0">
                <a:solidFill>
                  <a:srgbClr val="006600"/>
                </a:solidFill>
              </a:rPr>
              <a:t>：</a:t>
            </a:r>
            <a:r>
              <a:rPr lang="zh-CN" altLang="en-US" sz="2200" b="1" dirty="0">
                <a:solidFill>
                  <a:srgbClr val="0000CC"/>
                </a:solidFill>
              </a:rPr>
              <a:t>要便于计算机直接对其进行处理        </a:t>
            </a:r>
          </a:p>
          <a:p>
            <a:pPr lvl="1">
              <a:lnSpc>
                <a:spcPct val="120000"/>
              </a:lnSpc>
            </a:pPr>
            <a:r>
              <a:rPr lang="zh-CN" altLang="en-US" sz="2200" b="1" dirty="0" smtClean="0">
                <a:solidFill>
                  <a:srgbClr val="006600"/>
                </a:solidFill>
              </a:rPr>
              <a:t>可</a:t>
            </a:r>
            <a:r>
              <a:rPr lang="zh-CN" altLang="en-US" sz="2200" b="1" dirty="0">
                <a:solidFill>
                  <a:srgbClr val="006600"/>
                </a:solidFill>
              </a:rPr>
              <a:t>组织性：</a:t>
            </a:r>
            <a:r>
              <a:rPr lang="zh-CN" altLang="en-US" sz="2200" b="1" dirty="0">
                <a:solidFill>
                  <a:srgbClr val="0000CC"/>
                </a:solidFill>
              </a:rPr>
              <a:t>可以按某种方式把知识组织成某种知识结构</a:t>
            </a:r>
          </a:p>
          <a:p>
            <a:pPr lvl="1">
              <a:lnSpc>
                <a:spcPct val="120000"/>
              </a:lnSpc>
            </a:pPr>
            <a:r>
              <a:rPr lang="zh-CN" altLang="en-US" sz="2200" b="1" dirty="0" smtClean="0">
                <a:solidFill>
                  <a:srgbClr val="006600"/>
                </a:solidFill>
              </a:rPr>
              <a:t>可维护性</a:t>
            </a:r>
            <a:r>
              <a:rPr lang="zh-CN" altLang="en-US" sz="2200" b="1" dirty="0">
                <a:solidFill>
                  <a:srgbClr val="006600"/>
                </a:solidFill>
              </a:rPr>
              <a:t>：</a:t>
            </a:r>
            <a:r>
              <a:rPr lang="zh-CN" altLang="en-US" sz="2200" b="1" dirty="0">
                <a:solidFill>
                  <a:srgbClr val="0000CC"/>
                </a:solidFill>
              </a:rPr>
              <a:t>便于对知识的增、删、改等操作</a:t>
            </a:r>
          </a:p>
          <a:p>
            <a:pPr lvl="1">
              <a:lnSpc>
                <a:spcPct val="120000"/>
              </a:lnSpc>
            </a:pPr>
            <a:r>
              <a:rPr lang="zh-CN" altLang="en-US" sz="2200" b="1" dirty="0" smtClean="0">
                <a:solidFill>
                  <a:srgbClr val="006600"/>
                </a:solidFill>
              </a:rPr>
              <a:t>自然性</a:t>
            </a:r>
            <a:r>
              <a:rPr lang="zh-CN" altLang="en-US" sz="2200" b="1" dirty="0">
                <a:solidFill>
                  <a:srgbClr val="006600"/>
                </a:solidFill>
              </a:rPr>
              <a:t>：</a:t>
            </a:r>
            <a:r>
              <a:rPr lang="zh-CN" altLang="en-US" sz="2200" b="1" dirty="0">
                <a:solidFill>
                  <a:srgbClr val="0000CC"/>
                </a:solidFill>
              </a:rPr>
              <a:t>符合人们的日常习惯</a:t>
            </a:r>
          </a:p>
          <a:p>
            <a:pPr lvl="1">
              <a:lnSpc>
                <a:spcPct val="120000"/>
              </a:lnSpc>
            </a:pPr>
            <a:r>
              <a:rPr lang="zh-CN" altLang="en-US" sz="2200" b="1" dirty="0" smtClean="0">
                <a:solidFill>
                  <a:srgbClr val="006600"/>
                </a:solidFill>
              </a:rPr>
              <a:t>可理解性</a:t>
            </a:r>
            <a:r>
              <a:rPr lang="zh-CN" altLang="en-US" sz="2200" b="1" dirty="0">
                <a:solidFill>
                  <a:srgbClr val="006600"/>
                </a:solidFill>
              </a:rPr>
              <a:t>：</a:t>
            </a:r>
            <a:r>
              <a:rPr lang="zh-CN" altLang="en-US" sz="2200" b="1" dirty="0">
                <a:solidFill>
                  <a:srgbClr val="0000CC"/>
                </a:solidFill>
              </a:rPr>
              <a:t>知识应易读、易懂、易获取等</a:t>
            </a:r>
          </a:p>
        </p:txBody>
      </p:sp>
      <p:sp>
        <p:nvSpPr>
          <p:cNvPr id="6" name="Rectangle 2"/>
          <p:cNvSpPr>
            <a:spLocks noGrp="1" noChangeArrowheads="1"/>
          </p:cNvSpPr>
          <p:nvPr>
            <p:ph type="title"/>
          </p:nvPr>
        </p:nvSpPr>
        <p:spPr>
          <a:xfrm>
            <a:off x="304800" y="152400"/>
            <a:ext cx="8540750" cy="981075"/>
          </a:xfrm>
        </p:spPr>
        <p:txBody>
          <a:bodyPr/>
          <a:lstStyle/>
          <a:p>
            <a:r>
              <a:rPr lang="zh-CN" altLang="en-US" b="1" dirty="0" smtClean="0">
                <a:latin typeface="Times New Roman" pitchFamily="18" charset="0"/>
              </a:rPr>
              <a:t>知识表示的要求</a:t>
            </a:r>
            <a:endParaRPr lang="zh-CN" altLang="en-US"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a:xfrm>
            <a:off x="6408204" y="6201308"/>
            <a:ext cx="2133600" cy="476250"/>
          </a:xfrm>
        </p:spPr>
        <p:txBody>
          <a:bodyPr/>
          <a:lstStyle/>
          <a:p>
            <a:fld id="{BA0D8767-3401-4594-9439-F7AEC38D0656}" type="slidenum">
              <a:rPr lang="en-US" altLang="zh-CN"/>
              <a:pPr/>
              <a:t>110</a:t>
            </a:fld>
            <a:endParaRPr lang="en-US" altLang="zh-CN"/>
          </a:p>
        </p:txBody>
      </p:sp>
      <p:sp>
        <p:nvSpPr>
          <p:cNvPr id="286723" name="Rectangle 3"/>
          <p:cNvSpPr>
            <a:spLocks noGrp="1" noChangeArrowheads="1"/>
          </p:cNvSpPr>
          <p:nvPr>
            <p:ph type="body" idx="1"/>
          </p:nvPr>
        </p:nvSpPr>
        <p:spPr>
          <a:xfrm>
            <a:off x="1172988" y="1152835"/>
            <a:ext cx="5508612" cy="5589587"/>
          </a:xfrm>
        </p:spPr>
        <p:txBody>
          <a:bodyPr/>
          <a:lstStyle/>
          <a:p>
            <a:pPr marL="0" indent="0">
              <a:lnSpc>
                <a:spcPct val="90000"/>
              </a:lnSpc>
              <a:buNone/>
            </a:pPr>
            <a:r>
              <a:rPr lang="zh-CN" altLang="en-US" sz="2000" b="1" dirty="0" smtClean="0">
                <a:solidFill>
                  <a:srgbClr val="0000FF"/>
                </a:solidFill>
                <a:latin typeface="Times New Roman" pitchFamily="18" charset="0"/>
              </a:rPr>
              <a:t>例：</a:t>
            </a:r>
            <a:r>
              <a:rPr lang="en-US" altLang="zh-CN" sz="2000" b="1" dirty="0" smtClean="0">
                <a:solidFill>
                  <a:srgbClr val="0000FF"/>
                </a:solidFill>
                <a:latin typeface="Times New Roman" pitchFamily="18" charset="0"/>
              </a:rPr>
              <a:t> </a:t>
            </a:r>
            <a:r>
              <a:rPr lang="zh-CN" altLang="en-US" sz="2000" b="1" dirty="0">
                <a:solidFill>
                  <a:srgbClr val="0000FF"/>
                </a:solidFill>
                <a:latin typeface="Times New Roman" pitchFamily="18" charset="0"/>
              </a:rPr>
              <a:t>一个直接描述硕士生有关情况的</a:t>
            </a:r>
            <a:r>
              <a:rPr lang="zh-CN" altLang="en-US" sz="2000" b="1" dirty="0" smtClean="0">
                <a:solidFill>
                  <a:srgbClr val="0000FF"/>
                </a:solidFill>
                <a:latin typeface="Times New Roman" pitchFamily="18" charset="0"/>
              </a:rPr>
              <a:t>框架</a:t>
            </a:r>
            <a:endParaRPr lang="en-US" altLang="zh-CN" sz="2000" b="1" dirty="0" smtClean="0">
              <a:solidFill>
                <a:srgbClr val="0000FF"/>
              </a:solidFill>
              <a:latin typeface="Times New Roman" pitchFamily="18" charset="0"/>
            </a:endParaRPr>
          </a:p>
          <a:p>
            <a:pPr marL="0" indent="0">
              <a:lnSpc>
                <a:spcPct val="90000"/>
              </a:lnSpc>
              <a:buNone/>
            </a:pPr>
            <a:endParaRPr lang="zh-CN" altLang="en-US" sz="2000" b="1" dirty="0">
              <a:solidFill>
                <a:srgbClr val="006600"/>
              </a:solidFill>
              <a:latin typeface="Times New Roman" pitchFamily="18" charset="0"/>
            </a:endParaRPr>
          </a:p>
          <a:p>
            <a:pPr marL="400050" lvl="1" indent="0">
              <a:lnSpc>
                <a:spcPct val="90000"/>
              </a:lnSpc>
              <a:buNone/>
            </a:pPr>
            <a:r>
              <a:rPr lang="en-US" altLang="zh-CN" sz="1800" dirty="0">
                <a:latin typeface="Times New Roman" pitchFamily="18" charset="0"/>
              </a:rPr>
              <a:t>Frame &lt;MASTER&gt;</a:t>
            </a:r>
          </a:p>
          <a:p>
            <a:pPr marL="400050" lvl="1" indent="0">
              <a:lnSpc>
                <a:spcPct val="90000"/>
              </a:lnSpc>
              <a:buNone/>
            </a:pPr>
            <a:r>
              <a:rPr lang="en-US" altLang="zh-CN" sz="1800" dirty="0">
                <a:latin typeface="Times New Roman" pitchFamily="18" charset="0"/>
              </a:rPr>
              <a:t>    Name</a:t>
            </a:r>
            <a:r>
              <a:rPr lang="zh-CN" altLang="en-US" sz="1800" dirty="0">
                <a:latin typeface="Times New Roman" pitchFamily="18" charset="0"/>
              </a:rPr>
              <a:t>：</a:t>
            </a:r>
            <a:r>
              <a:rPr lang="en-US" altLang="zh-CN" sz="1800" dirty="0">
                <a:latin typeface="Times New Roman" pitchFamily="18" charset="0"/>
              </a:rPr>
              <a:t>Unit</a:t>
            </a:r>
            <a:r>
              <a:rPr lang="zh-CN" altLang="en-US" sz="1800" dirty="0">
                <a:latin typeface="Times New Roman" pitchFamily="18" charset="0"/>
              </a:rPr>
              <a:t>（</a:t>
            </a:r>
            <a:r>
              <a:rPr lang="en-US" altLang="zh-CN" sz="1800" dirty="0">
                <a:latin typeface="Times New Roman" pitchFamily="18" charset="0"/>
              </a:rPr>
              <a:t>Last-name</a:t>
            </a:r>
            <a:r>
              <a:rPr lang="zh-CN" altLang="en-US" sz="1800" dirty="0">
                <a:latin typeface="Times New Roman" pitchFamily="18" charset="0"/>
              </a:rPr>
              <a:t>，</a:t>
            </a:r>
            <a:r>
              <a:rPr lang="en-US" altLang="zh-CN" sz="1800" dirty="0">
                <a:latin typeface="Times New Roman" pitchFamily="18" charset="0"/>
              </a:rPr>
              <a:t>First-name</a:t>
            </a:r>
            <a:r>
              <a:rPr lang="zh-CN" altLang="en-US" sz="1800" dirty="0">
                <a:latin typeface="Times New Roman" pitchFamily="18" charset="0"/>
              </a:rPr>
              <a:t>）</a:t>
            </a:r>
          </a:p>
          <a:p>
            <a:pPr marL="400050" lvl="1" indent="0">
              <a:lnSpc>
                <a:spcPct val="90000"/>
              </a:lnSpc>
              <a:buNone/>
            </a:pPr>
            <a:r>
              <a:rPr lang="zh-CN" altLang="en-US" sz="1800" dirty="0">
                <a:latin typeface="Times New Roman" pitchFamily="18" charset="0"/>
              </a:rPr>
              <a:t>  </a:t>
            </a:r>
            <a:r>
              <a:rPr lang="en-US" altLang="zh-CN" sz="1800" dirty="0" smtClean="0">
                <a:latin typeface="Times New Roman" pitchFamily="18" charset="0"/>
              </a:rPr>
              <a:t>Sex</a:t>
            </a:r>
            <a:r>
              <a:rPr lang="zh-CN" altLang="en-US" sz="1800" dirty="0" smtClean="0">
                <a:latin typeface="Times New Roman" pitchFamily="18" charset="0"/>
              </a:rPr>
              <a:t>：</a:t>
            </a:r>
            <a:r>
              <a:rPr lang="en-US" altLang="zh-CN" sz="1800" dirty="0" smtClean="0">
                <a:latin typeface="Times New Roman" pitchFamily="18" charset="0"/>
              </a:rPr>
              <a:t>Area</a:t>
            </a:r>
            <a:r>
              <a:rPr lang="zh-CN" altLang="en-US" sz="1800" dirty="0">
                <a:latin typeface="Times New Roman" pitchFamily="18" charset="0"/>
              </a:rPr>
              <a:t>（</a:t>
            </a:r>
            <a:r>
              <a:rPr lang="en-US" altLang="zh-CN" sz="1800" dirty="0">
                <a:latin typeface="Times New Roman" pitchFamily="18" charset="0"/>
              </a:rPr>
              <a:t>male</a:t>
            </a:r>
            <a:r>
              <a:rPr lang="zh-CN" altLang="en-US" sz="1800" dirty="0">
                <a:latin typeface="Times New Roman" pitchFamily="18" charset="0"/>
              </a:rPr>
              <a:t>，</a:t>
            </a:r>
            <a:r>
              <a:rPr lang="en-US" altLang="zh-CN" sz="1800" dirty="0">
                <a:latin typeface="Times New Roman" pitchFamily="18" charset="0"/>
              </a:rPr>
              <a:t>female</a:t>
            </a:r>
            <a:r>
              <a:rPr lang="zh-CN" altLang="en-US" sz="1800" dirty="0">
                <a:latin typeface="Times New Roman" pitchFamily="18" charset="0"/>
              </a:rPr>
              <a:t>）</a:t>
            </a:r>
          </a:p>
          <a:p>
            <a:pPr marL="400050" lvl="1" indent="0">
              <a:lnSpc>
                <a:spcPct val="90000"/>
              </a:lnSpc>
              <a:buNone/>
            </a:pPr>
            <a:r>
              <a:rPr lang="zh-CN" altLang="en-US" sz="1800" dirty="0">
                <a:latin typeface="Times New Roman" pitchFamily="18" charset="0"/>
              </a:rPr>
              <a:t>       </a:t>
            </a:r>
            <a:r>
              <a:rPr lang="en-US" altLang="zh-CN" sz="1800" dirty="0" smtClean="0">
                <a:latin typeface="Times New Roman" pitchFamily="18" charset="0"/>
              </a:rPr>
              <a:t>Default</a:t>
            </a:r>
            <a:r>
              <a:rPr lang="zh-CN" altLang="en-US" sz="1800" dirty="0">
                <a:latin typeface="Times New Roman" pitchFamily="18" charset="0"/>
              </a:rPr>
              <a:t>： </a:t>
            </a:r>
            <a:r>
              <a:rPr lang="en-US" altLang="zh-CN" sz="1800" dirty="0">
                <a:latin typeface="Times New Roman" pitchFamily="18" charset="0"/>
              </a:rPr>
              <a:t>male</a:t>
            </a:r>
          </a:p>
          <a:p>
            <a:pPr marL="400050" lvl="1" indent="0">
              <a:lnSpc>
                <a:spcPct val="90000"/>
              </a:lnSpc>
              <a:buNone/>
            </a:pPr>
            <a:r>
              <a:rPr lang="en-US" altLang="zh-CN" sz="1800" dirty="0">
                <a:latin typeface="Times New Roman" pitchFamily="18" charset="0"/>
              </a:rPr>
              <a:t>    Age</a:t>
            </a:r>
            <a:r>
              <a:rPr lang="zh-CN" altLang="en-US" sz="1800" dirty="0">
                <a:latin typeface="Times New Roman" pitchFamily="18" charset="0"/>
              </a:rPr>
              <a:t>：</a:t>
            </a:r>
            <a:r>
              <a:rPr lang="en-US" altLang="zh-CN" sz="1800" dirty="0">
                <a:latin typeface="Times New Roman" pitchFamily="18" charset="0"/>
              </a:rPr>
              <a:t>Unit</a:t>
            </a:r>
            <a:r>
              <a:rPr lang="zh-CN" altLang="en-US" sz="1800" dirty="0">
                <a:latin typeface="Times New Roman" pitchFamily="18" charset="0"/>
              </a:rPr>
              <a:t>（</a:t>
            </a:r>
            <a:r>
              <a:rPr lang="en-US" altLang="zh-CN" sz="1800" dirty="0">
                <a:latin typeface="Times New Roman" pitchFamily="18" charset="0"/>
              </a:rPr>
              <a:t>Years</a:t>
            </a:r>
            <a:r>
              <a:rPr lang="zh-CN" altLang="en-US" sz="1800" dirty="0">
                <a:latin typeface="Times New Roman" pitchFamily="18" charset="0"/>
              </a:rPr>
              <a:t>）</a:t>
            </a:r>
          </a:p>
          <a:p>
            <a:pPr marL="400050" lvl="1" indent="0">
              <a:lnSpc>
                <a:spcPct val="90000"/>
              </a:lnSpc>
              <a:buNone/>
            </a:pPr>
            <a:r>
              <a:rPr lang="zh-CN" altLang="en-US" sz="1800" dirty="0">
                <a:latin typeface="Times New Roman" pitchFamily="18" charset="0"/>
              </a:rPr>
              <a:t>  </a:t>
            </a:r>
            <a:r>
              <a:rPr lang="en-US" altLang="zh-CN" sz="1800" dirty="0" smtClean="0">
                <a:latin typeface="Times New Roman" pitchFamily="18" charset="0"/>
              </a:rPr>
              <a:t>Major</a:t>
            </a:r>
            <a:r>
              <a:rPr lang="zh-CN" altLang="en-US" sz="1800" dirty="0" smtClean="0">
                <a:latin typeface="Times New Roman" pitchFamily="18" charset="0"/>
              </a:rPr>
              <a:t>：</a:t>
            </a:r>
            <a:r>
              <a:rPr lang="en-US" altLang="zh-CN" sz="1800" dirty="0" smtClean="0">
                <a:latin typeface="Times New Roman" pitchFamily="18" charset="0"/>
              </a:rPr>
              <a:t>Unit</a:t>
            </a:r>
            <a:r>
              <a:rPr lang="zh-CN" altLang="en-US" sz="1800" dirty="0">
                <a:latin typeface="Times New Roman" pitchFamily="18" charset="0"/>
              </a:rPr>
              <a:t>（</a:t>
            </a:r>
            <a:r>
              <a:rPr lang="en-US" altLang="zh-CN" sz="1800" dirty="0">
                <a:latin typeface="Times New Roman" pitchFamily="18" charset="0"/>
              </a:rPr>
              <a:t>Major</a:t>
            </a:r>
            <a:r>
              <a:rPr lang="zh-CN" altLang="en-US" sz="1800" dirty="0">
                <a:latin typeface="Times New Roman" pitchFamily="18" charset="0"/>
              </a:rPr>
              <a:t>）</a:t>
            </a:r>
          </a:p>
          <a:p>
            <a:pPr marL="400050" lvl="1" indent="0">
              <a:lnSpc>
                <a:spcPct val="90000"/>
              </a:lnSpc>
              <a:buNone/>
            </a:pPr>
            <a:r>
              <a:rPr lang="zh-CN" altLang="en-US" sz="1800" dirty="0">
                <a:latin typeface="Times New Roman" pitchFamily="18" charset="0"/>
              </a:rPr>
              <a:t>  </a:t>
            </a:r>
            <a:r>
              <a:rPr lang="en-US" altLang="zh-CN" sz="1800" dirty="0" smtClean="0">
                <a:latin typeface="Times New Roman" pitchFamily="18" charset="0"/>
              </a:rPr>
              <a:t>Field</a:t>
            </a:r>
            <a:r>
              <a:rPr lang="zh-CN" altLang="en-US" sz="1800" dirty="0" smtClean="0">
                <a:latin typeface="Times New Roman" pitchFamily="18" charset="0"/>
              </a:rPr>
              <a:t>：</a:t>
            </a:r>
            <a:r>
              <a:rPr lang="en-US" altLang="zh-CN" sz="1800" dirty="0" smtClean="0">
                <a:latin typeface="Times New Roman" pitchFamily="18" charset="0"/>
              </a:rPr>
              <a:t>Unit</a:t>
            </a:r>
            <a:r>
              <a:rPr lang="zh-CN" altLang="en-US" sz="1800" dirty="0">
                <a:latin typeface="Times New Roman" pitchFamily="18" charset="0"/>
              </a:rPr>
              <a:t>（</a:t>
            </a:r>
            <a:r>
              <a:rPr lang="en-US" altLang="zh-CN" sz="1800" dirty="0">
                <a:latin typeface="Times New Roman" pitchFamily="18" charset="0"/>
              </a:rPr>
              <a:t>Field</a:t>
            </a:r>
            <a:r>
              <a:rPr lang="zh-CN" altLang="en-US" sz="1800" dirty="0">
                <a:latin typeface="Times New Roman" pitchFamily="18" charset="0"/>
              </a:rPr>
              <a:t>）</a:t>
            </a:r>
          </a:p>
          <a:p>
            <a:pPr marL="400050" lvl="1" indent="0">
              <a:lnSpc>
                <a:spcPct val="90000"/>
              </a:lnSpc>
              <a:buNone/>
            </a:pPr>
            <a:r>
              <a:rPr lang="zh-CN" altLang="en-US" sz="1800" dirty="0">
                <a:latin typeface="Times New Roman" pitchFamily="18" charset="0"/>
              </a:rPr>
              <a:t>  </a:t>
            </a:r>
            <a:r>
              <a:rPr lang="en-US" altLang="zh-CN" sz="1800" dirty="0" smtClean="0">
                <a:latin typeface="Times New Roman" pitchFamily="18" charset="0"/>
              </a:rPr>
              <a:t>Advisor</a:t>
            </a:r>
            <a:r>
              <a:rPr lang="zh-CN" altLang="en-US" sz="1800" dirty="0" smtClean="0">
                <a:latin typeface="Times New Roman" pitchFamily="18" charset="0"/>
              </a:rPr>
              <a:t>：</a:t>
            </a:r>
            <a:r>
              <a:rPr lang="en-US" altLang="zh-CN" sz="1800" dirty="0" smtClean="0">
                <a:latin typeface="Times New Roman" pitchFamily="18" charset="0"/>
              </a:rPr>
              <a:t>Unit</a:t>
            </a:r>
            <a:r>
              <a:rPr lang="zh-CN" altLang="en-US" sz="1800" dirty="0">
                <a:latin typeface="Times New Roman" pitchFamily="18" charset="0"/>
              </a:rPr>
              <a:t>（</a:t>
            </a:r>
            <a:r>
              <a:rPr lang="en-US" altLang="zh-CN" sz="1800" dirty="0">
                <a:latin typeface="Times New Roman" pitchFamily="18" charset="0"/>
              </a:rPr>
              <a:t>Last-name</a:t>
            </a:r>
            <a:r>
              <a:rPr lang="zh-CN" altLang="en-US" sz="1800" dirty="0">
                <a:latin typeface="Times New Roman" pitchFamily="18" charset="0"/>
              </a:rPr>
              <a:t>，</a:t>
            </a:r>
            <a:r>
              <a:rPr lang="en-US" altLang="zh-CN" sz="1800" dirty="0">
                <a:latin typeface="Times New Roman" pitchFamily="18" charset="0"/>
              </a:rPr>
              <a:t>First-name</a:t>
            </a:r>
            <a:r>
              <a:rPr lang="zh-CN" altLang="en-US" sz="1800" dirty="0">
                <a:latin typeface="Times New Roman" pitchFamily="18" charset="0"/>
              </a:rPr>
              <a:t>）</a:t>
            </a:r>
          </a:p>
          <a:p>
            <a:pPr marL="400050" lvl="1" indent="0">
              <a:lnSpc>
                <a:spcPct val="90000"/>
              </a:lnSpc>
              <a:buNone/>
            </a:pPr>
            <a:r>
              <a:rPr lang="zh-CN" altLang="en-US" sz="1800" dirty="0">
                <a:latin typeface="Times New Roman" pitchFamily="18" charset="0"/>
              </a:rPr>
              <a:t>  </a:t>
            </a:r>
            <a:r>
              <a:rPr lang="en-US" altLang="zh-CN" sz="1800" dirty="0" smtClean="0">
                <a:latin typeface="Times New Roman" pitchFamily="18" charset="0"/>
              </a:rPr>
              <a:t>Project </a:t>
            </a:r>
            <a:r>
              <a:rPr lang="zh-CN" altLang="en-US" sz="1800" dirty="0">
                <a:latin typeface="Times New Roman" pitchFamily="18" charset="0"/>
              </a:rPr>
              <a:t>：</a:t>
            </a:r>
            <a:r>
              <a:rPr lang="en-US" altLang="zh-CN" sz="1800" dirty="0">
                <a:latin typeface="Times New Roman" pitchFamily="18" charset="0"/>
              </a:rPr>
              <a:t>Area</a:t>
            </a:r>
            <a:r>
              <a:rPr lang="zh-CN" altLang="en-US" sz="1800" dirty="0">
                <a:latin typeface="Times New Roman" pitchFamily="18" charset="0"/>
              </a:rPr>
              <a:t>（</a:t>
            </a:r>
            <a:r>
              <a:rPr lang="en-US" altLang="zh-CN" sz="1800" dirty="0">
                <a:latin typeface="Times New Roman" pitchFamily="18" charset="0"/>
              </a:rPr>
              <a:t>National</a:t>
            </a:r>
            <a:r>
              <a:rPr lang="zh-CN" altLang="en-US" sz="1800" dirty="0">
                <a:latin typeface="Times New Roman" pitchFamily="18" charset="0"/>
              </a:rPr>
              <a:t>，</a:t>
            </a:r>
            <a:r>
              <a:rPr lang="en-US" altLang="zh-CN" sz="1800" dirty="0">
                <a:latin typeface="Times New Roman" pitchFamily="18" charset="0"/>
              </a:rPr>
              <a:t>Provincial</a:t>
            </a:r>
            <a:r>
              <a:rPr lang="zh-CN" altLang="en-US" sz="1800" dirty="0">
                <a:latin typeface="Times New Roman" pitchFamily="18" charset="0"/>
              </a:rPr>
              <a:t>，</a:t>
            </a:r>
            <a:r>
              <a:rPr lang="en-US" altLang="zh-CN" sz="1800" dirty="0">
                <a:latin typeface="Times New Roman" pitchFamily="18" charset="0"/>
              </a:rPr>
              <a:t>Other</a:t>
            </a:r>
            <a:r>
              <a:rPr lang="zh-CN" altLang="en-US" sz="1800" dirty="0">
                <a:latin typeface="Times New Roman" pitchFamily="18" charset="0"/>
              </a:rPr>
              <a:t>）</a:t>
            </a:r>
          </a:p>
          <a:p>
            <a:pPr marL="400050" lvl="1" indent="0">
              <a:lnSpc>
                <a:spcPct val="90000"/>
              </a:lnSpc>
              <a:buNone/>
            </a:pPr>
            <a:r>
              <a:rPr lang="en-US" altLang="zh-CN" sz="1800" dirty="0" smtClean="0">
                <a:latin typeface="Times New Roman" pitchFamily="18" charset="0"/>
              </a:rPr>
              <a:t>          </a:t>
            </a:r>
            <a:r>
              <a:rPr lang="zh-CN" altLang="zh-CN" sz="1800" dirty="0">
                <a:latin typeface="Times New Roman" pitchFamily="18" charset="0"/>
              </a:rPr>
              <a:t> </a:t>
            </a:r>
            <a:r>
              <a:rPr lang="en-US" altLang="zh-CN" sz="1800" dirty="0" smtClean="0">
                <a:latin typeface="Times New Roman" pitchFamily="18" charset="0"/>
              </a:rPr>
              <a:t>Default</a:t>
            </a:r>
            <a:r>
              <a:rPr lang="zh-CN" altLang="en-US" sz="1800" dirty="0" smtClean="0">
                <a:latin typeface="Times New Roman" pitchFamily="18" charset="0"/>
              </a:rPr>
              <a:t>：</a:t>
            </a:r>
            <a:r>
              <a:rPr lang="en-US" altLang="zh-CN" sz="1800" dirty="0" smtClean="0">
                <a:latin typeface="Times New Roman" pitchFamily="18" charset="0"/>
              </a:rPr>
              <a:t>National</a:t>
            </a:r>
            <a:endParaRPr lang="en-US" altLang="zh-CN" sz="1800" dirty="0">
              <a:latin typeface="Times New Roman" pitchFamily="18" charset="0"/>
            </a:endParaRPr>
          </a:p>
          <a:p>
            <a:pPr marL="400050" lvl="1" indent="0">
              <a:lnSpc>
                <a:spcPct val="90000"/>
              </a:lnSpc>
              <a:buNone/>
            </a:pPr>
            <a:r>
              <a:rPr lang="en-US" altLang="zh-CN" sz="1800" dirty="0">
                <a:latin typeface="Times New Roman" pitchFamily="18" charset="0"/>
              </a:rPr>
              <a:t>    Paper</a:t>
            </a:r>
            <a:r>
              <a:rPr lang="zh-CN" altLang="en-US" sz="1800" dirty="0">
                <a:latin typeface="Times New Roman" pitchFamily="18" charset="0"/>
              </a:rPr>
              <a:t>：</a:t>
            </a:r>
            <a:r>
              <a:rPr lang="en-US" altLang="zh-CN" sz="1800" dirty="0">
                <a:latin typeface="Times New Roman" pitchFamily="18" charset="0"/>
              </a:rPr>
              <a:t>Area</a:t>
            </a:r>
            <a:r>
              <a:rPr lang="zh-CN" altLang="en-US" sz="1800" dirty="0">
                <a:latin typeface="Times New Roman" pitchFamily="18" charset="0"/>
              </a:rPr>
              <a:t>（</a:t>
            </a:r>
            <a:r>
              <a:rPr lang="en-US" altLang="zh-CN" sz="1800" dirty="0">
                <a:latin typeface="Times New Roman" pitchFamily="18" charset="0"/>
              </a:rPr>
              <a:t>SCI</a:t>
            </a:r>
            <a:r>
              <a:rPr lang="zh-CN" altLang="en-US" sz="1800" dirty="0">
                <a:latin typeface="Times New Roman" pitchFamily="18" charset="0"/>
              </a:rPr>
              <a:t>，</a:t>
            </a:r>
            <a:r>
              <a:rPr lang="en-US" altLang="zh-CN" sz="1800" dirty="0">
                <a:latin typeface="Times New Roman" pitchFamily="18" charset="0"/>
              </a:rPr>
              <a:t>EI</a:t>
            </a:r>
            <a:r>
              <a:rPr lang="zh-CN" altLang="en-US" sz="1800" dirty="0">
                <a:latin typeface="Times New Roman" pitchFamily="18" charset="0"/>
              </a:rPr>
              <a:t>，</a:t>
            </a:r>
            <a:r>
              <a:rPr lang="en-US" altLang="zh-CN" sz="1800" dirty="0">
                <a:latin typeface="Times New Roman" pitchFamily="18" charset="0"/>
              </a:rPr>
              <a:t>Core</a:t>
            </a:r>
            <a:r>
              <a:rPr lang="zh-CN" altLang="en-US" sz="1800" dirty="0">
                <a:latin typeface="Times New Roman" pitchFamily="18" charset="0"/>
              </a:rPr>
              <a:t>，</a:t>
            </a:r>
            <a:r>
              <a:rPr lang="en-US" altLang="zh-CN" sz="1800" dirty="0">
                <a:latin typeface="Times New Roman" pitchFamily="18" charset="0"/>
              </a:rPr>
              <a:t>General</a:t>
            </a:r>
            <a:r>
              <a:rPr lang="zh-CN" altLang="en-US" sz="1800" dirty="0">
                <a:latin typeface="Times New Roman" pitchFamily="18" charset="0"/>
              </a:rPr>
              <a:t>）</a:t>
            </a:r>
          </a:p>
          <a:p>
            <a:pPr marL="400050" lvl="1" indent="0">
              <a:lnSpc>
                <a:spcPct val="90000"/>
              </a:lnSpc>
              <a:buNone/>
            </a:pPr>
            <a:r>
              <a:rPr lang="zh-CN" altLang="en-US" sz="1800" dirty="0">
                <a:latin typeface="Times New Roman" pitchFamily="18" charset="0"/>
              </a:rPr>
              <a:t>         </a:t>
            </a:r>
            <a:r>
              <a:rPr lang="en-US" altLang="zh-CN" sz="1800" dirty="0" smtClean="0">
                <a:latin typeface="Times New Roman" pitchFamily="18" charset="0"/>
              </a:rPr>
              <a:t>Default</a:t>
            </a:r>
            <a:r>
              <a:rPr lang="zh-CN" altLang="en-US" sz="1800" dirty="0" smtClean="0">
                <a:latin typeface="Times New Roman" pitchFamily="18" charset="0"/>
              </a:rPr>
              <a:t>：</a:t>
            </a:r>
            <a:r>
              <a:rPr lang="en-US" altLang="zh-CN" sz="1800" dirty="0" smtClean="0">
                <a:latin typeface="Times New Roman" pitchFamily="18" charset="0"/>
              </a:rPr>
              <a:t>Core </a:t>
            </a:r>
            <a:endParaRPr lang="en-US" altLang="zh-CN" sz="1800" dirty="0">
              <a:latin typeface="Times New Roman" pitchFamily="18" charset="0"/>
            </a:endParaRPr>
          </a:p>
          <a:p>
            <a:pPr marL="400050" lvl="1" indent="0">
              <a:lnSpc>
                <a:spcPct val="90000"/>
              </a:lnSpc>
              <a:buNone/>
            </a:pPr>
            <a:r>
              <a:rPr lang="en-US" altLang="zh-CN" sz="1800" dirty="0">
                <a:latin typeface="Times New Roman" pitchFamily="18" charset="0"/>
              </a:rPr>
              <a:t>    Address</a:t>
            </a:r>
            <a:r>
              <a:rPr lang="zh-CN" altLang="en-US" sz="1800" dirty="0">
                <a:latin typeface="Times New Roman" pitchFamily="18" charset="0"/>
              </a:rPr>
              <a:t>：</a:t>
            </a:r>
            <a:r>
              <a:rPr lang="en-US" altLang="zh-CN" sz="1800" dirty="0">
                <a:latin typeface="Times New Roman" pitchFamily="18" charset="0"/>
              </a:rPr>
              <a:t>&lt; S-Address&gt;</a:t>
            </a:r>
          </a:p>
          <a:p>
            <a:pPr marL="400050" lvl="1" indent="0">
              <a:lnSpc>
                <a:spcPct val="90000"/>
              </a:lnSpc>
              <a:buNone/>
            </a:pPr>
            <a:r>
              <a:rPr lang="en-US" altLang="zh-CN" sz="1800" dirty="0">
                <a:latin typeface="Times New Roman" pitchFamily="18" charset="0"/>
              </a:rPr>
              <a:t>    Telephone</a:t>
            </a:r>
            <a:r>
              <a:rPr lang="zh-CN" altLang="en-US" sz="1800" dirty="0">
                <a:latin typeface="Times New Roman" pitchFamily="18" charset="0"/>
              </a:rPr>
              <a:t>：</a:t>
            </a:r>
            <a:r>
              <a:rPr lang="en-US" altLang="zh-CN" sz="1800" dirty="0">
                <a:latin typeface="Times New Roman" pitchFamily="18" charset="0"/>
              </a:rPr>
              <a:t>Home  Unit</a:t>
            </a:r>
            <a:r>
              <a:rPr lang="zh-CN" altLang="en-US" sz="1800" dirty="0">
                <a:latin typeface="Times New Roman" pitchFamily="18" charset="0"/>
              </a:rPr>
              <a:t>（</a:t>
            </a:r>
            <a:r>
              <a:rPr lang="en-US" altLang="zh-CN" sz="1800" dirty="0">
                <a:latin typeface="Times New Roman" pitchFamily="18" charset="0"/>
              </a:rPr>
              <a:t>Number</a:t>
            </a:r>
            <a:r>
              <a:rPr lang="zh-CN" altLang="en-US" sz="1800" dirty="0">
                <a:latin typeface="Times New Roman" pitchFamily="18" charset="0"/>
              </a:rPr>
              <a:t>）</a:t>
            </a:r>
          </a:p>
          <a:p>
            <a:pPr marL="400050" lvl="1" indent="0">
              <a:lnSpc>
                <a:spcPct val="90000"/>
              </a:lnSpc>
              <a:buNone/>
            </a:pPr>
            <a:r>
              <a:rPr lang="zh-CN" altLang="en-US" sz="1800" dirty="0">
                <a:latin typeface="Times New Roman" pitchFamily="18" charset="0"/>
              </a:rPr>
              <a:t>            </a:t>
            </a:r>
            <a:r>
              <a:rPr lang="en-US" altLang="zh-CN" sz="1800" dirty="0" smtClean="0">
                <a:latin typeface="Times New Roman" pitchFamily="18" charset="0"/>
              </a:rPr>
              <a:t>Mobile  </a:t>
            </a:r>
            <a:r>
              <a:rPr lang="en-US" altLang="zh-CN" sz="1800" dirty="0">
                <a:latin typeface="Times New Roman" pitchFamily="18" charset="0"/>
              </a:rPr>
              <a:t>Unit</a:t>
            </a:r>
            <a:r>
              <a:rPr lang="zh-CN" altLang="en-US" sz="1800" dirty="0">
                <a:latin typeface="Times New Roman" pitchFamily="18" charset="0"/>
              </a:rPr>
              <a:t>（</a:t>
            </a:r>
            <a:r>
              <a:rPr lang="en-US" altLang="zh-CN" sz="1800" dirty="0">
                <a:latin typeface="Times New Roman" pitchFamily="18" charset="0"/>
              </a:rPr>
              <a:t>Number</a:t>
            </a:r>
            <a:r>
              <a:rPr lang="zh-CN" altLang="en-US" sz="1800" dirty="0">
                <a:latin typeface="Times New Roman" pitchFamily="18" charset="0"/>
              </a:rPr>
              <a:t>）</a:t>
            </a:r>
          </a:p>
        </p:txBody>
      </p:sp>
      <p:sp>
        <p:nvSpPr>
          <p:cNvPr id="6" name="Rectangle 2"/>
          <p:cNvSpPr>
            <a:spLocks noGrp="1" noChangeArrowheads="1"/>
          </p:cNvSpPr>
          <p:nvPr>
            <p:ph type="title"/>
          </p:nvPr>
        </p:nvSpPr>
        <p:spPr>
          <a:xfrm>
            <a:off x="467544" y="188640"/>
            <a:ext cx="8229600" cy="1052513"/>
          </a:xfrm>
        </p:spPr>
        <p:txBody>
          <a:bodyPr/>
          <a:lstStyle/>
          <a:p>
            <a:r>
              <a:rPr lang="zh-CN" altLang="en-US" b="1" dirty="0" smtClean="0">
                <a:latin typeface="Times New Roman" pitchFamily="18" charset="0"/>
              </a:rPr>
              <a:t>框架的</a:t>
            </a:r>
            <a:r>
              <a:rPr lang="zh-CN" altLang="en-US" b="1" dirty="0">
                <a:latin typeface="Times New Roman" pitchFamily="18" charset="0"/>
              </a:rPr>
              <a:t>基本</a:t>
            </a:r>
            <a:r>
              <a:rPr lang="zh-CN" altLang="en-US" b="1" dirty="0" smtClean="0">
                <a:latin typeface="Times New Roman" pitchFamily="18" charset="0"/>
              </a:rPr>
              <a:t>结构</a:t>
            </a:r>
            <a:endParaRPr lang="en-US" altLang="zh-CN" b="1" dirty="0">
              <a:latin typeface="Times New Roman" pitchFamily="18" charset="0"/>
            </a:endParaRPr>
          </a:p>
        </p:txBody>
      </p:sp>
      <p:sp>
        <p:nvSpPr>
          <p:cNvPr id="8" name="矩形标注 7"/>
          <p:cNvSpPr/>
          <p:nvPr/>
        </p:nvSpPr>
        <p:spPr>
          <a:xfrm>
            <a:off x="3981299" y="1461192"/>
            <a:ext cx="1656184" cy="616714"/>
          </a:xfrm>
          <a:prstGeom prst="wedgeRectCallout">
            <a:avLst>
              <a:gd name="adj1" fmla="val -110383"/>
              <a:gd name="adj2" fmla="val 78773"/>
            </a:avLst>
          </a:prstGeom>
          <a:no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FF3399"/>
                </a:solidFill>
              </a:rPr>
              <a:t>书写</a:t>
            </a:r>
            <a:r>
              <a:rPr lang="zh-CN" altLang="en-US" dirty="0" smtClean="0">
                <a:solidFill>
                  <a:srgbClr val="FF3399"/>
                </a:solidFill>
              </a:rPr>
              <a:t>格式</a:t>
            </a:r>
            <a:endParaRPr lang="zh-CN" altLang="en-US" dirty="0">
              <a:solidFill>
                <a:srgbClr val="FF3399"/>
              </a:solidFill>
            </a:endParaRPr>
          </a:p>
        </p:txBody>
      </p:sp>
      <p:sp>
        <p:nvSpPr>
          <p:cNvPr id="12" name="矩形标注 11"/>
          <p:cNvSpPr/>
          <p:nvPr/>
        </p:nvSpPr>
        <p:spPr>
          <a:xfrm>
            <a:off x="148452" y="1844824"/>
            <a:ext cx="1534043" cy="616714"/>
          </a:xfrm>
          <a:prstGeom prst="wedgeRectCallout">
            <a:avLst>
              <a:gd name="adj1" fmla="val 100860"/>
              <a:gd name="adj2" fmla="val 69732"/>
            </a:avLst>
          </a:prstGeom>
          <a:no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FF3399"/>
                </a:solidFill>
              </a:rPr>
              <a:t>取值范围</a:t>
            </a:r>
            <a:endParaRPr lang="zh-CN" altLang="en-US" dirty="0">
              <a:solidFill>
                <a:srgbClr val="FF3399"/>
              </a:solidFill>
            </a:endParaRPr>
          </a:p>
        </p:txBody>
      </p:sp>
      <p:sp>
        <p:nvSpPr>
          <p:cNvPr id="13" name="矩形标注 12"/>
          <p:cNvSpPr/>
          <p:nvPr/>
        </p:nvSpPr>
        <p:spPr>
          <a:xfrm>
            <a:off x="467544" y="2989039"/>
            <a:ext cx="1214951" cy="616714"/>
          </a:xfrm>
          <a:prstGeom prst="wedgeRectCallout">
            <a:avLst>
              <a:gd name="adj1" fmla="val 108245"/>
              <a:gd name="adj2" fmla="val -62265"/>
            </a:avLst>
          </a:prstGeom>
          <a:no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FF3399"/>
                </a:solidFill>
              </a:rPr>
              <a:t>缺省值</a:t>
            </a:r>
            <a:endParaRPr lang="zh-CN" altLang="en-US" dirty="0">
              <a:solidFill>
                <a:srgbClr val="FF3399"/>
              </a:solidFill>
            </a:endParaRPr>
          </a:p>
        </p:txBody>
      </p:sp>
      <p:sp>
        <p:nvSpPr>
          <p:cNvPr id="14" name="矩形标注 13"/>
          <p:cNvSpPr/>
          <p:nvPr/>
        </p:nvSpPr>
        <p:spPr>
          <a:xfrm>
            <a:off x="4429727" y="5157192"/>
            <a:ext cx="1214951" cy="616714"/>
          </a:xfrm>
          <a:prstGeom prst="wedgeRectCallout">
            <a:avLst>
              <a:gd name="adj1" fmla="val -70732"/>
              <a:gd name="adj2" fmla="val 26335"/>
            </a:avLst>
          </a:prstGeom>
          <a:no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FF3399"/>
                </a:solidFill>
              </a:rPr>
              <a:t>框架名</a:t>
            </a:r>
            <a:endParaRPr lang="zh-CN" altLang="en-US" dirty="0">
              <a:solidFill>
                <a:srgbClr val="FF3399"/>
              </a:solidFill>
            </a:endParaRPr>
          </a:p>
        </p:txBody>
      </p:sp>
      <p:sp>
        <p:nvSpPr>
          <p:cNvPr id="9" name="TextBox 8"/>
          <p:cNvSpPr txBox="1"/>
          <p:nvPr/>
        </p:nvSpPr>
        <p:spPr>
          <a:xfrm>
            <a:off x="6588224" y="2780928"/>
            <a:ext cx="2268252" cy="923330"/>
          </a:xfrm>
          <a:prstGeom prst="rect">
            <a:avLst/>
          </a:prstGeom>
          <a:noFill/>
        </p:spPr>
        <p:txBody>
          <a:bodyPr wrap="square" rtlCol="0">
            <a:spAutoFit/>
          </a:bodyPr>
          <a:lstStyle/>
          <a:p>
            <a:r>
              <a:rPr lang="en-US" altLang="zh-CN" dirty="0" smtClean="0">
                <a:solidFill>
                  <a:srgbClr val="0000FF"/>
                </a:solidFill>
                <a:latin typeface="Times New Roman" pitchFamily="18" charset="0"/>
                <a:ea typeface="幼圆" pitchFamily="49" charset="-122"/>
                <a:cs typeface="Times New Roman" pitchFamily="18" charset="0"/>
              </a:rPr>
              <a:t>Unit, Area, Default</a:t>
            </a:r>
            <a:r>
              <a:rPr lang="zh-CN" altLang="en-US" dirty="0" smtClean="0">
                <a:solidFill>
                  <a:srgbClr val="0000FF"/>
                </a:solidFill>
                <a:latin typeface="Times New Roman" pitchFamily="18" charset="0"/>
                <a:ea typeface="幼圆" pitchFamily="49" charset="-122"/>
                <a:cs typeface="Times New Roman" pitchFamily="18" charset="0"/>
              </a:rPr>
              <a:t>等信息不是必须的，可省略而直接放置槽值</a:t>
            </a:r>
            <a:endParaRPr lang="zh-CN" altLang="en-US" dirty="0">
              <a:solidFill>
                <a:srgbClr val="0000FF"/>
              </a:solidFill>
              <a:latin typeface="Times New Roman" pitchFamily="18" charset="0"/>
              <a:ea typeface="幼圆" pitchFamily="49" charset="-122"/>
              <a:cs typeface="Times New Roman" pitchFamily="18"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3" grpId="0" animBg="1"/>
      <p:bldP spid="14" grpId="0"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51A20AF7-375C-444D-8EF0-8AE9E5145A41}" type="slidenum">
              <a:rPr lang="en-US" altLang="zh-CN"/>
              <a:pPr/>
              <a:t>111</a:t>
            </a:fld>
            <a:endParaRPr lang="en-US" altLang="zh-CN"/>
          </a:p>
        </p:txBody>
      </p:sp>
      <p:sp>
        <p:nvSpPr>
          <p:cNvPr id="287746" name="Rectangle 2"/>
          <p:cNvSpPr>
            <a:spLocks noGrp="1" noChangeArrowheads="1"/>
          </p:cNvSpPr>
          <p:nvPr>
            <p:ph type="title"/>
          </p:nvPr>
        </p:nvSpPr>
        <p:spPr>
          <a:xfrm>
            <a:off x="468313" y="225425"/>
            <a:ext cx="8229600" cy="981075"/>
          </a:xfrm>
        </p:spPr>
        <p:txBody>
          <a:bodyPr/>
          <a:lstStyle/>
          <a:p>
            <a:r>
              <a:rPr lang="zh-CN" altLang="en-US" sz="4000" b="1" dirty="0" smtClean="0">
                <a:latin typeface="Times New Roman" pitchFamily="18" charset="0"/>
              </a:rPr>
              <a:t>框架表示</a:t>
            </a:r>
            <a:endParaRPr lang="en-US" altLang="zh-CN" sz="2400" b="1" dirty="0">
              <a:latin typeface="Times New Roman" pitchFamily="18" charset="0"/>
            </a:endParaRPr>
          </a:p>
        </p:txBody>
      </p:sp>
      <p:sp>
        <p:nvSpPr>
          <p:cNvPr id="287747" name="Rectangle 3"/>
          <p:cNvSpPr>
            <a:spLocks noGrp="1" noChangeArrowheads="1"/>
          </p:cNvSpPr>
          <p:nvPr>
            <p:ph type="body" idx="1"/>
          </p:nvPr>
        </p:nvSpPr>
        <p:spPr>
          <a:xfrm>
            <a:off x="503548" y="1520788"/>
            <a:ext cx="8064512" cy="4895850"/>
          </a:xfrm>
        </p:spPr>
        <p:txBody>
          <a:bodyPr/>
          <a:lstStyle/>
          <a:p>
            <a:pPr>
              <a:lnSpc>
                <a:spcPct val="110000"/>
              </a:lnSpc>
            </a:pPr>
            <a:r>
              <a:rPr lang="zh-CN" altLang="en-US" sz="2400" b="1" dirty="0" smtClean="0">
                <a:solidFill>
                  <a:srgbClr val="0000CC"/>
                </a:solidFill>
                <a:latin typeface="Times New Roman" pitchFamily="18" charset="0"/>
              </a:rPr>
              <a:t>通常，单个</a:t>
            </a:r>
            <a:r>
              <a:rPr lang="zh-CN" altLang="en-US" sz="2400" b="1" dirty="0">
                <a:solidFill>
                  <a:srgbClr val="0000CC"/>
                </a:solidFill>
                <a:latin typeface="Times New Roman" pitchFamily="18" charset="0"/>
              </a:rPr>
              <a:t>框架只能用来表示那些比较简单的知识</a:t>
            </a:r>
            <a:r>
              <a:rPr lang="zh-CN" altLang="en-US" sz="2400" b="1" dirty="0" smtClean="0">
                <a:solidFill>
                  <a:srgbClr val="0000CC"/>
                </a:solidFill>
                <a:latin typeface="Times New Roman" pitchFamily="18" charset="0"/>
              </a:rPr>
              <a:t>。</a:t>
            </a:r>
            <a:endParaRPr lang="en-US" altLang="zh-CN" sz="2400" b="1" dirty="0" smtClean="0">
              <a:solidFill>
                <a:srgbClr val="0000CC"/>
              </a:solidFill>
              <a:latin typeface="Times New Roman" pitchFamily="18" charset="0"/>
            </a:endParaRPr>
          </a:p>
          <a:p>
            <a:pPr>
              <a:lnSpc>
                <a:spcPct val="110000"/>
              </a:lnSpc>
            </a:pPr>
            <a:r>
              <a:rPr lang="zh-CN" altLang="en-US" sz="2400" b="1" dirty="0" smtClean="0">
                <a:solidFill>
                  <a:srgbClr val="0000CC"/>
                </a:solidFill>
                <a:latin typeface="Times New Roman" pitchFamily="18" charset="0"/>
              </a:rPr>
              <a:t>当</a:t>
            </a:r>
            <a:r>
              <a:rPr lang="zh-CN" altLang="en-US" sz="2400" b="1" dirty="0">
                <a:solidFill>
                  <a:srgbClr val="0000CC"/>
                </a:solidFill>
                <a:latin typeface="Times New Roman" pitchFamily="18" charset="0"/>
              </a:rPr>
              <a:t>知识的结构比较复杂时，往往需要用</a:t>
            </a:r>
            <a:r>
              <a:rPr lang="zh-CN" altLang="en-US" sz="2400" b="1" dirty="0">
                <a:solidFill>
                  <a:srgbClr val="FF0000"/>
                </a:solidFill>
                <a:latin typeface="Times New Roman" pitchFamily="18" charset="0"/>
              </a:rPr>
              <a:t>多个相互联系的框架</a:t>
            </a:r>
            <a:r>
              <a:rPr lang="zh-CN" altLang="en-US" sz="2400" b="1" dirty="0">
                <a:solidFill>
                  <a:srgbClr val="0000CC"/>
                </a:solidFill>
                <a:latin typeface="Times New Roman" pitchFamily="18" charset="0"/>
              </a:rPr>
              <a:t>来表示</a:t>
            </a:r>
            <a:r>
              <a:rPr lang="zh-CN" altLang="en-US" sz="2400" b="1" dirty="0" smtClean="0">
                <a:solidFill>
                  <a:srgbClr val="0000CC"/>
                </a:solidFill>
                <a:latin typeface="Times New Roman" pitchFamily="18" charset="0"/>
              </a:rPr>
              <a:t>。      </a:t>
            </a:r>
            <a:endParaRPr lang="en-US" altLang="zh-CN" sz="2400" b="1" dirty="0" smtClean="0">
              <a:solidFill>
                <a:srgbClr val="0000CC"/>
              </a:solidFill>
              <a:latin typeface="Times New Roman" pitchFamily="18" charset="0"/>
            </a:endParaRPr>
          </a:p>
          <a:p>
            <a:pPr>
              <a:lnSpc>
                <a:spcPct val="110000"/>
              </a:lnSpc>
            </a:pPr>
            <a:endParaRPr lang="en-US" altLang="zh-CN" sz="2400" dirty="0">
              <a:solidFill>
                <a:srgbClr val="0000CC"/>
              </a:solidFill>
              <a:latin typeface="Times New Roman" pitchFamily="18" charset="0"/>
            </a:endParaRPr>
          </a:p>
          <a:p>
            <a:pPr marL="457200" lvl="1" indent="0">
              <a:lnSpc>
                <a:spcPct val="110000"/>
              </a:lnSpc>
              <a:buNone/>
            </a:pPr>
            <a:r>
              <a:rPr lang="zh-CN" altLang="en-US" sz="2200" b="1" dirty="0" smtClean="0">
                <a:solidFill>
                  <a:srgbClr val="00B050"/>
                </a:solidFill>
                <a:latin typeface="Times New Roman" pitchFamily="18" charset="0"/>
              </a:rPr>
              <a:t>把“</a:t>
            </a:r>
            <a:r>
              <a:rPr lang="en-US" altLang="zh-CN" sz="2200" b="1" dirty="0" smtClean="0">
                <a:solidFill>
                  <a:srgbClr val="00B050"/>
                </a:solidFill>
                <a:latin typeface="Times New Roman" pitchFamily="18" charset="0"/>
              </a:rPr>
              <a:t>MASTER</a:t>
            </a:r>
            <a:r>
              <a:rPr lang="en-US" altLang="zh-CN" sz="2200" b="1" dirty="0">
                <a:solidFill>
                  <a:srgbClr val="00B050"/>
                </a:solidFill>
                <a:latin typeface="Times New Roman" pitchFamily="18" charset="0"/>
              </a:rPr>
              <a:t>”</a:t>
            </a:r>
            <a:r>
              <a:rPr lang="zh-CN" altLang="en-US" sz="2200" b="1" dirty="0">
                <a:solidFill>
                  <a:srgbClr val="00B050"/>
                </a:solidFill>
                <a:latin typeface="Times New Roman" pitchFamily="18" charset="0"/>
              </a:rPr>
              <a:t>框架用</a:t>
            </a:r>
            <a:r>
              <a:rPr lang="en-US" altLang="zh-CN" sz="2200" b="1" dirty="0">
                <a:solidFill>
                  <a:srgbClr val="00B050"/>
                </a:solidFill>
                <a:latin typeface="Times New Roman" pitchFamily="18" charset="0"/>
              </a:rPr>
              <a:t>2</a:t>
            </a:r>
            <a:r>
              <a:rPr lang="zh-CN" altLang="en-US" sz="2200" b="1" dirty="0">
                <a:solidFill>
                  <a:srgbClr val="00B050"/>
                </a:solidFill>
                <a:latin typeface="Times New Roman" pitchFamily="18" charset="0"/>
              </a:rPr>
              <a:t>个相互联系的“</a:t>
            </a:r>
            <a:r>
              <a:rPr lang="en-US" altLang="zh-CN" sz="2200" b="1" dirty="0">
                <a:solidFill>
                  <a:srgbClr val="00B050"/>
                </a:solidFill>
                <a:latin typeface="Times New Roman" pitchFamily="18" charset="0"/>
              </a:rPr>
              <a:t>Student”</a:t>
            </a:r>
            <a:r>
              <a:rPr lang="zh-CN" altLang="en-US" sz="2200" b="1" dirty="0">
                <a:solidFill>
                  <a:srgbClr val="00B050"/>
                </a:solidFill>
                <a:latin typeface="Times New Roman" pitchFamily="18" charset="0"/>
              </a:rPr>
              <a:t>框架和“</a:t>
            </a:r>
            <a:r>
              <a:rPr lang="en-US" altLang="zh-CN" sz="2200" b="1" dirty="0">
                <a:solidFill>
                  <a:srgbClr val="00B050"/>
                </a:solidFill>
                <a:latin typeface="Times New Roman" pitchFamily="18" charset="0"/>
              </a:rPr>
              <a:t>Master”</a:t>
            </a:r>
            <a:r>
              <a:rPr lang="zh-CN" altLang="en-US" sz="2200" b="1" dirty="0">
                <a:solidFill>
                  <a:srgbClr val="00B050"/>
                </a:solidFill>
                <a:latin typeface="Times New Roman" pitchFamily="18" charset="0"/>
              </a:rPr>
              <a:t>框架来表示。其中，“</a:t>
            </a:r>
            <a:r>
              <a:rPr lang="en-US" altLang="zh-CN" sz="2200" b="1" dirty="0">
                <a:solidFill>
                  <a:srgbClr val="00B050"/>
                </a:solidFill>
                <a:latin typeface="Times New Roman" pitchFamily="18" charset="0"/>
              </a:rPr>
              <a:t>Master”</a:t>
            </a:r>
            <a:r>
              <a:rPr lang="zh-CN" altLang="en-US" sz="2200" b="1" dirty="0">
                <a:solidFill>
                  <a:srgbClr val="00B050"/>
                </a:solidFill>
                <a:latin typeface="Times New Roman" pitchFamily="18" charset="0"/>
              </a:rPr>
              <a:t>框架是“</a:t>
            </a:r>
            <a:r>
              <a:rPr lang="en-US" altLang="zh-CN" sz="2200" b="1" dirty="0">
                <a:solidFill>
                  <a:srgbClr val="00B050"/>
                </a:solidFill>
                <a:latin typeface="Times New Roman" pitchFamily="18" charset="0"/>
              </a:rPr>
              <a:t>Student”</a:t>
            </a:r>
            <a:r>
              <a:rPr lang="zh-CN" altLang="en-US" sz="2200" b="1" dirty="0">
                <a:solidFill>
                  <a:srgbClr val="00B050"/>
                </a:solidFill>
                <a:latin typeface="Times New Roman" pitchFamily="18" charset="0"/>
              </a:rPr>
              <a:t>框架的一个子框架。“</a:t>
            </a:r>
            <a:r>
              <a:rPr lang="en-US" altLang="zh-CN" sz="2200" b="1" dirty="0">
                <a:solidFill>
                  <a:srgbClr val="0000FF"/>
                </a:solidFill>
                <a:latin typeface="Times New Roman" pitchFamily="18" charset="0"/>
              </a:rPr>
              <a:t>Student”</a:t>
            </a:r>
            <a:r>
              <a:rPr lang="zh-CN" altLang="en-US" sz="2200" b="1" dirty="0">
                <a:solidFill>
                  <a:srgbClr val="0000FF"/>
                </a:solidFill>
                <a:latin typeface="Times New Roman" pitchFamily="18" charset="0"/>
              </a:rPr>
              <a:t>框架描述所有学生的共性。“</a:t>
            </a:r>
            <a:r>
              <a:rPr lang="en-US" altLang="zh-CN" sz="2200" b="1" dirty="0">
                <a:solidFill>
                  <a:srgbClr val="0000FF"/>
                </a:solidFill>
                <a:latin typeface="Times New Roman" pitchFamily="18" charset="0"/>
              </a:rPr>
              <a:t>Master”</a:t>
            </a:r>
            <a:r>
              <a:rPr lang="zh-CN" altLang="en-US" sz="2200" b="1" dirty="0">
                <a:solidFill>
                  <a:srgbClr val="0000FF"/>
                </a:solidFill>
                <a:latin typeface="Times New Roman" pitchFamily="18" charset="0"/>
              </a:rPr>
              <a:t>框架描述硕士生的个性，并继承“</a:t>
            </a:r>
            <a:r>
              <a:rPr lang="en-US" altLang="zh-CN" sz="2200" b="1" dirty="0">
                <a:solidFill>
                  <a:srgbClr val="0000FF"/>
                </a:solidFill>
                <a:latin typeface="Times New Roman" pitchFamily="18" charset="0"/>
              </a:rPr>
              <a:t>Student”</a:t>
            </a:r>
            <a:r>
              <a:rPr lang="zh-CN" altLang="en-US" sz="2200" b="1" dirty="0">
                <a:solidFill>
                  <a:srgbClr val="0000FF"/>
                </a:solidFill>
                <a:latin typeface="Times New Roman" pitchFamily="18" charset="0"/>
              </a:rPr>
              <a:t>框架的所有属性</a:t>
            </a:r>
            <a:r>
              <a:rPr lang="zh-CN" altLang="en-US" sz="2600" b="1" dirty="0">
                <a:solidFill>
                  <a:srgbClr val="0000FF"/>
                </a:solidFill>
                <a:latin typeface="Times New Roman" pitchFamily="18" charset="0"/>
              </a:rPr>
              <a:t>。</a:t>
            </a:r>
          </a:p>
        </p:txBody>
      </p:sp>
    </p:spTree>
  </p:cSld>
  <p:clrMapOvr>
    <a:masterClrMapping/>
  </p:clrMapOvr>
  <p:timing>
    <p:tnLst>
      <p:par>
        <p:cTn xmlns:p14="http://schemas.microsoft.com/office/powerpoint/2010/mai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A7DB86DB-9C40-4C3F-A454-C67235945123}" type="slidenum">
              <a:rPr lang="en-US" altLang="zh-CN"/>
              <a:pPr/>
              <a:t>112</a:t>
            </a:fld>
            <a:endParaRPr lang="en-US" altLang="zh-CN"/>
          </a:p>
        </p:txBody>
      </p:sp>
      <p:sp>
        <p:nvSpPr>
          <p:cNvPr id="314371" name="Rectangle 3"/>
          <p:cNvSpPr>
            <a:spLocks noGrp="1" noChangeArrowheads="1"/>
          </p:cNvSpPr>
          <p:nvPr>
            <p:ph type="body" idx="1"/>
          </p:nvPr>
        </p:nvSpPr>
        <p:spPr>
          <a:xfrm>
            <a:off x="359532" y="1232756"/>
            <a:ext cx="8604956" cy="5256212"/>
          </a:xfrm>
        </p:spPr>
        <p:txBody>
          <a:bodyPr/>
          <a:lstStyle/>
          <a:p>
            <a:r>
              <a:rPr lang="zh-CN" altLang="en-US" sz="2400" b="1" dirty="0">
                <a:solidFill>
                  <a:srgbClr val="A50021"/>
                </a:solidFill>
                <a:latin typeface="Times New Roman" pitchFamily="18" charset="0"/>
              </a:rPr>
              <a:t>学生</a:t>
            </a:r>
            <a:r>
              <a:rPr lang="zh-CN" altLang="en-US" sz="2400" b="1" dirty="0" smtClean="0">
                <a:solidFill>
                  <a:srgbClr val="A50021"/>
                </a:solidFill>
                <a:latin typeface="Times New Roman" pitchFamily="18" charset="0"/>
              </a:rPr>
              <a:t>框架</a:t>
            </a:r>
            <a:endParaRPr lang="en-US" altLang="zh-CN" sz="2400" b="1" dirty="0" smtClean="0">
              <a:solidFill>
                <a:srgbClr val="A50021"/>
              </a:solidFill>
              <a:latin typeface="Times New Roman" pitchFamily="18" charset="0"/>
            </a:endParaRPr>
          </a:p>
          <a:p>
            <a:endParaRPr lang="zh-CN" altLang="en-US" sz="1400" b="1" dirty="0">
              <a:solidFill>
                <a:srgbClr val="A50021"/>
              </a:solidFill>
              <a:latin typeface="Times New Roman" pitchFamily="18" charset="0"/>
            </a:endParaRPr>
          </a:p>
          <a:p>
            <a:pPr marL="800100" lvl="2" indent="0">
              <a:buNone/>
            </a:pPr>
            <a:r>
              <a:rPr lang="en-US" altLang="zh-CN" sz="2000" dirty="0">
                <a:latin typeface="Times New Roman" pitchFamily="18" charset="0"/>
              </a:rPr>
              <a:t>Frame &lt;Student&gt;</a:t>
            </a:r>
          </a:p>
          <a:p>
            <a:pPr marL="800100" lvl="2" indent="0">
              <a:buNone/>
            </a:pPr>
            <a:r>
              <a:rPr lang="en-US" altLang="zh-CN" sz="2000" dirty="0">
                <a:latin typeface="Times New Roman" pitchFamily="18" charset="0"/>
              </a:rPr>
              <a:t>    Name</a:t>
            </a:r>
            <a:r>
              <a:rPr lang="zh-CN" altLang="en-US" sz="2000" dirty="0">
                <a:latin typeface="Times New Roman" pitchFamily="18" charset="0"/>
              </a:rPr>
              <a:t>：</a:t>
            </a:r>
            <a:r>
              <a:rPr lang="en-US" altLang="zh-CN" sz="2000" dirty="0">
                <a:latin typeface="Times New Roman" pitchFamily="18" charset="0"/>
              </a:rPr>
              <a:t>Unit</a:t>
            </a:r>
            <a:r>
              <a:rPr lang="zh-CN" altLang="en-US" sz="2000" dirty="0">
                <a:latin typeface="Times New Roman" pitchFamily="18" charset="0"/>
              </a:rPr>
              <a:t>（</a:t>
            </a:r>
            <a:r>
              <a:rPr lang="en-US" altLang="zh-CN" sz="2000" dirty="0">
                <a:latin typeface="Times New Roman" pitchFamily="18" charset="0"/>
              </a:rPr>
              <a:t>Last-name</a:t>
            </a:r>
            <a:r>
              <a:rPr lang="zh-CN" altLang="en-US" sz="2000" dirty="0">
                <a:latin typeface="Times New Roman" pitchFamily="18" charset="0"/>
              </a:rPr>
              <a:t>，</a:t>
            </a:r>
            <a:r>
              <a:rPr lang="en-US" altLang="zh-CN" sz="2000" dirty="0">
                <a:latin typeface="Times New Roman" pitchFamily="18" charset="0"/>
              </a:rPr>
              <a:t>First-name</a:t>
            </a:r>
            <a:r>
              <a:rPr lang="zh-CN" altLang="en-US" sz="2000" dirty="0">
                <a:latin typeface="Times New Roman" pitchFamily="18" charset="0"/>
              </a:rPr>
              <a:t>）</a:t>
            </a:r>
          </a:p>
          <a:p>
            <a:pPr marL="800100" lvl="2" indent="0">
              <a:buNone/>
            </a:pPr>
            <a:r>
              <a:rPr lang="zh-CN" altLang="en-US" sz="2000" dirty="0">
                <a:latin typeface="Times New Roman" pitchFamily="18" charset="0"/>
              </a:rPr>
              <a:t>  </a:t>
            </a:r>
            <a:r>
              <a:rPr lang="en-US" altLang="zh-CN" sz="2000" dirty="0" smtClean="0">
                <a:latin typeface="Times New Roman" pitchFamily="18" charset="0"/>
              </a:rPr>
              <a:t>Sex</a:t>
            </a:r>
            <a:r>
              <a:rPr lang="zh-CN" altLang="en-US" sz="2000" dirty="0" smtClean="0">
                <a:latin typeface="Times New Roman" pitchFamily="18" charset="0"/>
              </a:rPr>
              <a:t>：</a:t>
            </a:r>
            <a:r>
              <a:rPr lang="en-US" altLang="zh-CN" sz="2000" dirty="0" smtClean="0">
                <a:latin typeface="Times New Roman" pitchFamily="18" charset="0"/>
              </a:rPr>
              <a:t>Area</a:t>
            </a:r>
            <a:r>
              <a:rPr lang="zh-CN" altLang="en-US" sz="2000" dirty="0">
                <a:latin typeface="Times New Roman" pitchFamily="18" charset="0"/>
              </a:rPr>
              <a:t>（</a:t>
            </a:r>
            <a:r>
              <a:rPr lang="en-US" altLang="zh-CN" sz="2000" dirty="0">
                <a:latin typeface="Times New Roman" pitchFamily="18" charset="0"/>
              </a:rPr>
              <a:t>male</a:t>
            </a:r>
            <a:r>
              <a:rPr lang="zh-CN" altLang="en-US" sz="2000" dirty="0">
                <a:latin typeface="Times New Roman" pitchFamily="18" charset="0"/>
              </a:rPr>
              <a:t>，</a:t>
            </a:r>
            <a:r>
              <a:rPr lang="en-US" altLang="zh-CN" sz="2000" dirty="0">
                <a:latin typeface="Times New Roman" pitchFamily="18" charset="0"/>
              </a:rPr>
              <a:t>female</a:t>
            </a:r>
            <a:r>
              <a:rPr lang="zh-CN" altLang="en-US" sz="2000" dirty="0">
                <a:latin typeface="Times New Roman" pitchFamily="18" charset="0"/>
              </a:rPr>
              <a:t>）</a:t>
            </a:r>
          </a:p>
          <a:p>
            <a:pPr marL="800100" lvl="2" indent="0">
              <a:buNone/>
            </a:pPr>
            <a:r>
              <a:rPr lang="zh-CN" altLang="en-US" sz="2000" dirty="0">
                <a:latin typeface="Times New Roman" pitchFamily="18" charset="0"/>
              </a:rPr>
              <a:t>       </a:t>
            </a:r>
            <a:r>
              <a:rPr lang="en-US" altLang="zh-CN" sz="2000" dirty="0" smtClean="0">
                <a:latin typeface="Times New Roman" pitchFamily="18" charset="0"/>
              </a:rPr>
              <a:t>Default</a:t>
            </a:r>
            <a:r>
              <a:rPr lang="zh-CN" altLang="en-US" sz="2000" dirty="0" smtClean="0">
                <a:latin typeface="Times New Roman" pitchFamily="18" charset="0"/>
              </a:rPr>
              <a:t>：</a:t>
            </a:r>
            <a:r>
              <a:rPr lang="en-US" altLang="zh-CN" sz="2000" dirty="0" smtClean="0">
                <a:latin typeface="Times New Roman" pitchFamily="18" charset="0"/>
              </a:rPr>
              <a:t>male</a:t>
            </a:r>
            <a:endParaRPr lang="en-US" altLang="zh-CN" sz="2000" dirty="0">
              <a:latin typeface="Times New Roman" pitchFamily="18" charset="0"/>
            </a:endParaRPr>
          </a:p>
          <a:p>
            <a:pPr marL="800100" lvl="2" indent="0">
              <a:buNone/>
            </a:pPr>
            <a:r>
              <a:rPr lang="en-US" altLang="zh-CN" sz="2000" dirty="0">
                <a:latin typeface="Times New Roman" pitchFamily="18" charset="0"/>
              </a:rPr>
              <a:t>    Age</a:t>
            </a:r>
            <a:r>
              <a:rPr lang="zh-CN" altLang="en-US" sz="2000" dirty="0">
                <a:latin typeface="Times New Roman" pitchFamily="18" charset="0"/>
              </a:rPr>
              <a:t>：</a:t>
            </a:r>
            <a:r>
              <a:rPr lang="en-US" altLang="zh-CN" sz="2000" dirty="0">
                <a:latin typeface="Times New Roman" pitchFamily="18" charset="0"/>
              </a:rPr>
              <a:t>Unit</a:t>
            </a:r>
            <a:r>
              <a:rPr lang="zh-CN" altLang="en-US" sz="2000" dirty="0">
                <a:latin typeface="Times New Roman" pitchFamily="18" charset="0"/>
              </a:rPr>
              <a:t>（</a:t>
            </a:r>
            <a:r>
              <a:rPr lang="en-US" altLang="zh-CN" sz="2000" dirty="0">
                <a:latin typeface="Times New Roman" pitchFamily="18" charset="0"/>
              </a:rPr>
              <a:t>Years</a:t>
            </a:r>
            <a:r>
              <a:rPr lang="zh-CN" altLang="en-US" sz="2000" dirty="0">
                <a:latin typeface="Times New Roman" pitchFamily="18" charset="0"/>
              </a:rPr>
              <a:t>）</a:t>
            </a:r>
          </a:p>
          <a:p>
            <a:pPr marL="800100" lvl="2" indent="0">
              <a:buNone/>
            </a:pPr>
            <a:r>
              <a:rPr lang="en-US" altLang="zh-CN" sz="2000" dirty="0" smtClean="0">
                <a:latin typeface="Times New Roman" pitchFamily="18" charset="0"/>
              </a:rPr>
              <a:t>               If</a:t>
            </a:r>
            <a:r>
              <a:rPr lang="en-US" altLang="zh-CN" sz="2000" dirty="0">
                <a:latin typeface="Times New Roman" pitchFamily="18" charset="0"/>
              </a:rPr>
              <a:t>-Needed</a:t>
            </a:r>
            <a:r>
              <a:rPr lang="zh-CN" altLang="en-US" sz="2000" dirty="0">
                <a:latin typeface="Times New Roman" pitchFamily="18" charset="0"/>
              </a:rPr>
              <a:t>：</a:t>
            </a:r>
            <a:r>
              <a:rPr lang="en-US" altLang="zh-CN" sz="2000" dirty="0">
                <a:latin typeface="Times New Roman" pitchFamily="18" charset="0"/>
              </a:rPr>
              <a:t>Ask-Age</a:t>
            </a:r>
          </a:p>
          <a:p>
            <a:pPr marL="800100" lvl="2" indent="0">
              <a:buNone/>
            </a:pPr>
            <a:r>
              <a:rPr lang="en-US" altLang="zh-CN" sz="2000" dirty="0">
                <a:latin typeface="Times New Roman" pitchFamily="18" charset="0"/>
              </a:rPr>
              <a:t>    Address</a:t>
            </a:r>
            <a:r>
              <a:rPr lang="zh-CN" altLang="en-US" sz="2000" dirty="0">
                <a:latin typeface="Times New Roman" pitchFamily="18" charset="0"/>
              </a:rPr>
              <a:t>：</a:t>
            </a:r>
            <a:r>
              <a:rPr lang="en-US" altLang="zh-CN" sz="2000" dirty="0">
                <a:latin typeface="Times New Roman" pitchFamily="18" charset="0"/>
              </a:rPr>
              <a:t>&lt; S-Address&gt;</a:t>
            </a:r>
          </a:p>
          <a:p>
            <a:pPr marL="800100" lvl="2" indent="0">
              <a:buNone/>
            </a:pPr>
            <a:r>
              <a:rPr lang="en-US" altLang="zh-CN" sz="2000" dirty="0">
                <a:latin typeface="Times New Roman" pitchFamily="18" charset="0"/>
              </a:rPr>
              <a:t>    Telephone</a:t>
            </a:r>
            <a:r>
              <a:rPr lang="zh-CN" altLang="en-US" sz="2000" dirty="0">
                <a:latin typeface="Times New Roman" pitchFamily="18" charset="0"/>
              </a:rPr>
              <a:t>：</a:t>
            </a:r>
            <a:r>
              <a:rPr lang="en-US" altLang="zh-CN" sz="2000" dirty="0">
                <a:latin typeface="Times New Roman" pitchFamily="18" charset="0"/>
              </a:rPr>
              <a:t>Home  Unit</a:t>
            </a:r>
            <a:r>
              <a:rPr lang="zh-CN" altLang="en-US" sz="2000" dirty="0">
                <a:latin typeface="Times New Roman" pitchFamily="18" charset="0"/>
              </a:rPr>
              <a:t>（</a:t>
            </a:r>
            <a:r>
              <a:rPr lang="en-US" altLang="zh-CN" sz="2000" dirty="0">
                <a:latin typeface="Times New Roman" pitchFamily="18" charset="0"/>
              </a:rPr>
              <a:t>Number</a:t>
            </a:r>
            <a:r>
              <a:rPr lang="zh-CN" altLang="en-US" sz="2000" dirty="0">
                <a:latin typeface="Times New Roman" pitchFamily="18" charset="0"/>
              </a:rPr>
              <a:t>）</a:t>
            </a:r>
          </a:p>
          <a:p>
            <a:pPr marL="800100" lvl="2" indent="0">
              <a:buNone/>
            </a:pPr>
            <a:r>
              <a:rPr lang="zh-CN" altLang="en-US" sz="2000" dirty="0">
                <a:latin typeface="Times New Roman" pitchFamily="18" charset="0"/>
              </a:rPr>
              <a:t>            </a:t>
            </a:r>
            <a:r>
              <a:rPr lang="en-US" altLang="zh-CN" sz="2000" dirty="0" smtClean="0">
                <a:latin typeface="Times New Roman" pitchFamily="18" charset="0"/>
              </a:rPr>
              <a:t>Mobile  </a:t>
            </a:r>
            <a:r>
              <a:rPr lang="en-US" altLang="zh-CN" sz="2000" dirty="0">
                <a:latin typeface="Times New Roman" pitchFamily="18" charset="0"/>
              </a:rPr>
              <a:t>Unit</a:t>
            </a:r>
            <a:r>
              <a:rPr lang="zh-CN" altLang="en-US" sz="2000" dirty="0">
                <a:latin typeface="Times New Roman" pitchFamily="18" charset="0"/>
              </a:rPr>
              <a:t>（</a:t>
            </a:r>
            <a:r>
              <a:rPr lang="en-US" altLang="zh-CN" sz="2000" dirty="0">
                <a:latin typeface="Times New Roman" pitchFamily="18" charset="0"/>
              </a:rPr>
              <a:t>Number</a:t>
            </a:r>
            <a:r>
              <a:rPr lang="zh-CN" altLang="en-US" sz="2000" dirty="0">
                <a:latin typeface="Times New Roman" pitchFamily="18" charset="0"/>
              </a:rPr>
              <a:t>）</a:t>
            </a:r>
          </a:p>
          <a:p>
            <a:pPr marL="800100" lvl="2" indent="0">
              <a:buNone/>
            </a:pPr>
            <a:r>
              <a:rPr lang="en-US" altLang="zh-CN" sz="2000" dirty="0" smtClean="0">
                <a:latin typeface="Times New Roman" pitchFamily="18" charset="0"/>
              </a:rPr>
              <a:t>                         If</a:t>
            </a:r>
            <a:r>
              <a:rPr lang="en-US" altLang="zh-CN" sz="2000" dirty="0">
                <a:latin typeface="Times New Roman" pitchFamily="18" charset="0"/>
              </a:rPr>
              <a:t>-Needed</a:t>
            </a:r>
            <a:r>
              <a:rPr lang="zh-CN" altLang="en-US" sz="2000" dirty="0">
                <a:latin typeface="Times New Roman" pitchFamily="18" charset="0"/>
              </a:rPr>
              <a:t>：</a:t>
            </a:r>
            <a:r>
              <a:rPr lang="en-US" altLang="zh-CN" sz="2000" dirty="0">
                <a:latin typeface="Times New Roman" pitchFamily="18" charset="0"/>
              </a:rPr>
              <a:t>Ask-Telephone</a:t>
            </a:r>
          </a:p>
        </p:txBody>
      </p:sp>
      <p:sp>
        <p:nvSpPr>
          <p:cNvPr id="6" name="Rectangle 2"/>
          <p:cNvSpPr>
            <a:spLocks noGrp="1" noChangeArrowheads="1"/>
          </p:cNvSpPr>
          <p:nvPr>
            <p:ph type="title"/>
          </p:nvPr>
        </p:nvSpPr>
        <p:spPr>
          <a:xfrm>
            <a:off x="468313" y="225425"/>
            <a:ext cx="8229600" cy="981075"/>
          </a:xfrm>
        </p:spPr>
        <p:txBody>
          <a:bodyPr/>
          <a:lstStyle/>
          <a:p>
            <a:r>
              <a:rPr lang="zh-CN" altLang="en-US" sz="4000" b="1" dirty="0" smtClean="0">
                <a:latin typeface="Times New Roman" pitchFamily="18" charset="0"/>
              </a:rPr>
              <a:t>框架表示</a:t>
            </a:r>
            <a:endParaRPr lang="en-US" altLang="zh-CN" sz="24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FA759AC7-CF78-48AB-BED5-33F9FA10D1FC}" type="slidenum">
              <a:rPr lang="en-US" altLang="zh-CN"/>
              <a:pPr/>
              <a:t>113</a:t>
            </a:fld>
            <a:endParaRPr lang="en-US" altLang="zh-CN" dirty="0"/>
          </a:p>
        </p:txBody>
      </p:sp>
      <p:sp>
        <p:nvSpPr>
          <p:cNvPr id="315395" name="Rectangle 3"/>
          <p:cNvSpPr>
            <a:spLocks noGrp="1" noChangeArrowheads="1"/>
          </p:cNvSpPr>
          <p:nvPr>
            <p:ph type="body" idx="1"/>
          </p:nvPr>
        </p:nvSpPr>
        <p:spPr>
          <a:xfrm>
            <a:off x="188339" y="1142066"/>
            <a:ext cx="8964613" cy="4247678"/>
          </a:xfrm>
        </p:spPr>
        <p:txBody>
          <a:bodyPr/>
          <a:lstStyle/>
          <a:p>
            <a:pPr>
              <a:lnSpc>
                <a:spcPct val="80000"/>
              </a:lnSpc>
            </a:pPr>
            <a:r>
              <a:rPr lang="zh-CN" altLang="en-US" sz="2200" b="1" dirty="0">
                <a:solidFill>
                  <a:srgbClr val="A50021"/>
                </a:solidFill>
                <a:latin typeface="Times New Roman" pitchFamily="18" charset="0"/>
              </a:rPr>
              <a:t>硕士生框架</a:t>
            </a:r>
          </a:p>
          <a:p>
            <a:pPr marL="800100" lvl="2" indent="0">
              <a:lnSpc>
                <a:spcPct val="80000"/>
              </a:lnSpc>
              <a:buNone/>
            </a:pPr>
            <a:r>
              <a:rPr lang="en-US" altLang="zh-CN" sz="1800" dirty="0">
                <a:latin typeface="Times New Roman" pitchFamily="18" charset="0"/>
              </a:rPr>
              <a:t>Frame &lt;Master&gt;</a:t>
            </a:r>
          </a:p>
          <a:p>
            <a:pPr marL="800100" lvl="2" indent="0">
              <a:lnSpc>
                <a:spcPct val="80000"/>
              </a:lnSpc>
              <a:buNone/>
            </a:pPr>
            <a:r>
              <a:rPr lang="en-US" altLang="zh-CN" sz="1800" dirty="0">
                <a:latin typeface="Times New Roman" pitchFamily="18" charset="0"/>
              </a:rPr>
              <a:t>    </a:t>
            </a:r>
            <a:r>
              <a:rPr lang="en-US" altLang="zh-CN" sz="1800" b="1" dirty="0">
                <a:solidFill>
                  <a:srgbClr val="FF0000"/>
                </a:solidFill>
                <a:latin typeface="Times New Roman" pitchFamily="18" charset="0"/>
              </a:rPr>
              <a:t>AKO</a:t>
            </a:r>
            <a:r>
              <a:rPr lang="zh-CN" altLang="en-US" sz="1800" b="1" dirty="0">
                <a:solidFill>
                  <a:srgbClr val="FF0000"/>
                </a:solidFill>
                <a:latin typeface="Times New Roman" pitchFamily="18" charset="0"/>
              </a:rPr>
              <a:t>：</a:t>
            </a:r>
            <a:r>
              <a:rPr lang="en-US" altLang="zh-CN" sz="1800" b="1" dirty="0">
                <a:solidFill>
                  <a:srgbClr val="FF0000"/>
                </a:solidFill>
                <a:latin typeface="Times New Roman" pitchFamily="18" charset="0"/>
              </a:rPr>
              <a:t>Student</a:t>
            </a:r>
          </a:p>
          <a:p>
            <a:pPr marL="800100" lvl="2" indent="0">
              <a:lnSpc>
                <a:spcPct val="80000"/>
              </a:lnSpc>
              <a:buNone/>
            </a:pPr>
            <a:r>
              <a:rPr lang="en-US" altLang="zh-CN" sz="1800" dirty="0">
                <a:latin typeface="Times New Roman" pitchFamily="18" charset="0"/>
              </a:rPr>
              <a:t>    Major</a:t>
            </a:r>
            <a:r>
              <a:rPr lang="zh-CN" altLang="en-US" sz="1800" dirty="0">
                <a:latin typeface="Times New Roman" pitchFamily="18" charset="0"/>
              </a:rPr>
              <a:t>：</a:t>
            </a:r>
            <a:r>
              <a:rPr lang="en-US" altLang="zh-CN" sz="1800" dirty="0">
                <a:latin typeface="Times New Roman" pitchFamily="18" charset="0"/>
              </a:rPr>
              <a:t>Unit</a:t>
            </a:r>
            <a:r>
              <a:rPr lang="zh-CN" altLang="en-US" sz="1800" dirty="0">
                <a:latin typeface="Times New Roman" pitchFamily="18" charset="0"/>
              </a:rPr>
              <a:t>（</a:t>
            </a:r>
            <a:r>
              <a:rPr lang="en-US" altLang="zh-CN" sz="1800" dirty="0">
                <a:latin typeface="Times New Roman" pitchFamily="18" charset="0"/>
              </a:rPr>
              <a:t>Major</a:t>
            </a:r>
            <a:r>
              <a:rPr lang="zh-CN" altLang="en-US" sz="1800" dirty="0">
                <a:latin typeface="Times New Roman" pitchFamily="18" charset="0"/>
              </a:rPr>
              <a:t>）</a:t>
            </a:r>
          </a:p>
          <a:p>
            <a:pPr marL="800100" lvl="2" indent="0">
              <a:lnSpc>
                <a:spcPct val="80000"/>
              </a:lnSpc>
              <a:buNone/>
            </a:pPr>
            <a:r>
              <a:rPr lang="zh-CN" altLang="en-US" sz="1800" dirty="0">
                <a:latin typeface="Times New Roman" pitchFamily="18" charset="0"/>
              </a:rPr>
              <a:t>         </a:t>
            </a:r>
            <a:r>
              <a:rPr lang="en-US" altLang="zh-CN" sz="1800" dirty="0" smtClean="0">
                <a:latin typeface="Times New Roman" pitchFamily="18" charset="0"/>
              </a:rPr>
              <a:t>If-Needed</a:t>
            </a:r>
            <a:r>
              <a:rPr lang="zh-CN" altLang="en-US" sz="1800" dirty="0">
                <a:latin typeface="Times New Roman" pitchFamily="18" charset="0"/>
              </a:rPr>
              <a:t>：</a:t>
            </a:r>
            <a:r>
              <a:rPr lang="en-US" altLang="zh-CN" sz="1800" dirty="0">
                <a:latin typeface="Times New Roman" pitchFamily="18" charset="0"/>
              </a:rPr>
              <a:t>Ask- Major</a:t>
            </a:r>
          </a:p>
          <a:p>
            <a:pPr marL="800100" lvl="2" indent="0">
              <a:lnSpc>
                <a:spcPct val="80000"/>
              </a:lnSpc>
              <a:buNone/>
            </a:pPr>
            <a:r>
              <a:rPr lang="en-US" altLang="zh-CN" sz="1800" dirty="0">
                <a:latin typeface="Times New Roman" pitchFamily="18" charset="0"/>
              </a:rPr>
              <a:t>                  </a:t>
            </a:r>
            <a:r>
              <a:rPr lang="en-US" altLang="zh-CN" sz="1800" dirty="0" smtClean="0">
                <a:latin typeface="Times New Roman" pitchFamily="18" charset="0"/>
              </a:rPr>
              <a:t>If-Added</a:t>
            </a:r>
            <a:r>
              <a:rPr lang="zh-CN" altLang="en-US" sz="1800" dirty="0">
                <a:latin typeface="Times New Roman" pitchFamily="18" charset="0"/>
              </a:rPr>
              <a:t>：</a:t>
            </a:r>
            <a:r>
              <a:rPr lang="en-US" altLang="zh-CN" sz="1800" dirty="0">
                <a:latin typeface="Times New Roman" pitchFamily="18" charset="0"/>
              </a:rPr>
              <a:t>Check-Major</a:t>
            </a:r>
          </a:p>
          <a:p>
            <a:pPr marL="800100" lvl="2" indent="0">
              <a:lnSpc>
                <a:spcPct val="80000"/>
              </a:lnSpc>
              <a:buNone/>
            </a:pPr>
            <a:r>
              <a:rPr lang="en-US" altLang="zh-CN" sz="1800" dirty="0">
                <a:latin typeface="Times New Roman" pitchFamily="18" charset="0"/>
              </a:rPr>
              <a:t>    Field</a:t>
            </a:r>
            <a:r>
              <a:rPr lang="zh-CN" altLang="en-US" sz="1800" dirty="0">
                <a:latin typeface="Times New Roman" pitchFamily="18" charset="0"/>
              </a:rPr>
              <a:t>：</a:t>
            </a:r>
            <a:r>
              <a:rPr lang="en-US" altLang="zh-CN" sz="1800" dirty="0">
                <a:latin typeface="Times New Roman" pitchFamily="18" charset="0"/>
              </a:rPr>
              <a:t>Unit</a:t>
            </a:r>
            <a:r>
              <a:rPr lang="zh-CN" altLang="en-US" sz="1800" dirty="0">
                <a:latin typeface="Times New Roman" pitchFamily="18" charset="0"/>
              </a:rPr>
              <a:t>（</a:t>
            </a:r>
            <a:r>
              <a:rPr lang="en-US" altLang="zh-CN" sz="1800" dirty="0">
                <a:latin typeface="Times New Roman" pitchFamily="18" charset="0"/>
              </a:rPr>
              <a:t>Direction-Name</a:t>
            </a:r>
            <a:r>
              <a:rPr lang="zh-CN" altLang="en-US" sz="1800" dirty="0">
                <a:latin typeface="Times New Roman" pitchFamily="18" charset="0"/>
              </a:rPr>
              <a:t>）</a:t>
            </a:r>
          </a:p>
          <a:p>
            <a:pPr marL="800100" lvl="2" indent="0">
              <a:lnSpc>
                <a:spcPct val="80000"/>
              </a:lnSpc>
              <a:buNone/>
            </a:pPr>
            <a:r>
              <a:rPr lang="zh-CN" altLang="en-US" sz="1800" dirty="0">
                <a:latin typeface="Times New Roman" pitchFamily="18" charset="0"/>
              </a:rPr>
              <a:t>        </a:t>
            </a:r>
            <a:r>
              <a:rPr lang="en-US" altLang="zh-CN" sz="1800" dirty="0" smtClean="0">
                <a:latin typeface="Times New Roman" pitchFamily="18" charset="0"/>
              </a:rPr>
              <a:t>If</a:t>
            </a:r>
            <a:r>
              <a:rPr lang="en-US" altLang="zh-CN" sz="1800" dirty="0">
                <a:latin typeface="Times New Roman" pitchFamily="18" charset="0"/>
              </a:rPr>
              <a:t>- Needed</a:t>
            </a:r>
            <a:r>
              <a:rPr lang="zh-CN" altLang="en-US" sz="1800" dirty="0">
                <a:latin typeface="Times New Roman" pitchFamily="18" charset="0"/>
              </a:rPr>
              <a:t>：</a:t>
            </a:r>
            <a:r>
              <a:rPr lang="en-US" altLang="zh-CN" sz="1800" dirty="0">
                <a:latin typeface="Times New Roman" pitchFamily="18" charset="0"/>
              </a:rPr>
              <a:t>Ask - Field</a:t>
            </a:r>
          </a:p>
          <a:p>
            <a:pPr marL="800100" lvl="2" indent="0">
              <a:lnSpc>
                <a:spcPct val="80000"/>
              </a:lnSpc>
              <a:buNone/>
            </a:pPr>
            <a:r>
              <a:rPr lang="en-US" altLang="zh-CN" sz="1800" dirty="0">
                <a:latin typeface="Times New Roman" pitchFamily="18" charset="0"/>
              </a:rPr>
              <a:t>    Advisor</a:t>
            </a:r>
            <a:r>
              <a:rPr lang="zh-CN" altLang="en-US" sz="1800" dirty="0">
                <a:latin typeface="Times New Roman" pitchFamily="18" charset="0"/>
              </a:rPr>
              <a:t>：</a:t>
            </a:r>
            <a:r>
              <a:rPr lang="en-US" altLang="zh-CN" sz="1800" dirty="0">
                <a:latin typeface="Times New Roman" pitchFamily="18" charset="0"/>
              </a:rPr>
              <a:t>Unit</a:t>
            </a:r>
            <a:r>
              <a:rPr lang="zh-CN" altLang="en-US" sz="1800" dirty="0">
                <a:latin typeface="Times New Roman" pitchFamily="18" charset="0"/>
              </a:rPr>
              <a:t>（</a:t>
            </a:r>
            <a:r>
              <a:rPr lang="en-US" altLang="zh-CN" sz="1800" dirty="0">
                <a:latin typeface="Times New Roman" pitchFamily="18" charset="0"/>
              </a:rPr>
              <a:t>Last-name</a:t>
            </a:r>
            <a:r>
              <a:rPr lang="zh-CN" altLang="en-US" sz="1800" dirty="0">
                <a:latin typeface="Times New Roman" pitchFamily="18" charset="0"/>
              </a:rPr>
              <a:t>，</a:t>
            </a:r>
            <a:r>
              <a:rPr lang="en-US" altLang="zh-CN" sz="1800" dirty="0">
                <a:latin typeface="Times New Roman" pitchFamily="18" charset="0"/>
              </a:rPr>
              <a:t>First-name</a:t>
            </a:r>
            <a:r>
              <a:rPr lang="zh-CN" altLang="en-US" sz="1800" dirty="0">
                <a:latin typeface="Times New Roman" pitchFamily="18" charset="0"/>
              </a:rPr>
              <a:t>）</a:t>
            </a:r>
          </a:p>
          <a:p>
            <a:pPr marL="800100" lvl="2" indent="0">
              <a:lnSpc>
                <a:spcPct val="80000"/>
              </a:lnSpc>
              <a:buNone/>
            </a:pPr>
            <a:r>
              <a:rPr lang="en-US" altLang="zh-CN" sz="1800" dirty="0" smtClean="0">
                <a:latin typeface="Times New Roman" pitchFamily="18" charset="0"/>
              </a:rPr>
              <a:t>                     If</a:t>
            </a:r>
            <a:r>
              <a:rPr lang="en-US" altLang="zh-CN" sz="1800" dirty="0">
                <a:latin typeface="Times New Roman" pitchFamily="18" charset="0"/>
              </a:rPr>
              <a:t>- Needed</a:t>
            </a:r>
            <a:r>
              <a:rPr lang="zh-CN" altLang="en-US" sz="1800" dirty="0">
                <a:latin typeface="Times New Roman" pitchFamily="18" charset="0"/>
              </a:rPr>
              <a:t>：</a:t>
            </a:r>
            <a:r>
              <a:rPr lang="en-US" altLang="zh-CN" sz="1800" dirty="0">
                <a:latin typeface="Times New Roman" pitchFamily="18" charset="0"/>
              </a:rPr>
              <a:t>Ask </a:t>
            </a:r>
            <a:r>
              <a:rPr lang="en-US" altLang="zh-CN" sz="1800" dirty="0" smtClean="0">
                <a:latin typeface="Times New Roman" pitchFamily="18" charset="0"/>
              </a:rPr>
              <a:t>-Advisor</a:t>
            </a:r>
            <a:endParaRPr lang="en-US" altLang="zh-CN" sz="1800" dirty="0">
              <a:latin typeface="Times New Roman" pitchFamily="18" charset="0"/>
            </a:endParaRPr>
          </a:p>
          <a:p>
            <a:pPr marL="800100" lvl="2" indent="0">
              <a:lnSpc>
                <a:spcPct val="80000"/>
              </a:lnSpc>
              <a:buNone/>
            </a:pPr>
            <a:r>
              <a:rPr lang="en-US" altLang="zh-CN" sz="1800" dirty="0">
                <a:latin typeface="Times New Roman" pitchFamily="18" charset="0"/>
              </a:rPr>
              <a:t>    Project </a:t>
            </a:r>
            <a:r>
              <a:rPr lang="zh-CN" altLang="en-US" sz="1800" dirty="0">
                <a:latin typeface="Times New Roman" pitchFamily="18" charset="0"/>
              </a:rPr>
              <a:t>：</a:t>
            </a:r>
            <a:r>
              <a:rPr lang="en-US" altLang="zh-CN" sz="1800" dirty="0">
                <a:latin typeface="Times New Roman" pitchFamily="18" charset="0"/>
              </a:rPr>
              <a:t>Area</a:t>
            </a:r>
            <a:r>
              <a:rPr lang="zh-CN" altLang="en-US" sz="1800" dirty="0">
                <a:latin typeface="Times New Roman" pitchFamily="18" charset="0"/>
              </a:rPr>
              <a:t>（</a:t>
            </a:r>
            <a:r>
              <a:rPr lang="en-US" altLang="zh-CN" sz="1800" dirty="0">
                <a:latin typeface="Times New Roman" pitchFamily="18" charset="0"/>
              </a:rPr>
              <a:t>National</a:t>
            </a:r>
            <a:r>
              <a:rPr lang="zh-CN" altLang="en-US" sz="1800" dirty="0">
                <a:latin typeface="Times New Roman" pitchFamily="18" charset="0"/>
              </a:rPr>
              <a:t>，</a:t>
            </a:r>
            <a:r>
              <a:rPr lang="en-US" altLang="zh-CN" sz="1800" dirty="0">
                <a:latin typeface="Times New Roman" pitchFamily="18" charset="0"/>
              </a:rPr>
              <a:t>Provincial</a:t>
            </a:r>
            <a:r>
              <a:rPr lang="zh-CN" altLang="en-US" sz="1800" dirty="0">
                <a:latin typeface="Times New Roman" pitchFamily="18" charset="0"/>
              </a:rPr>
              <a:t>，</a:t>
            </a:r>
            <a:r>
              <a:rPr lang="en-US" altLang="zh-CN" sz="1800" dirty="0">
                <a:latin typeface="Times New Roman" pitchFamily="18" charset="0"/>
              </a:rPr>
              <a:t>Other</a:t>
            </a:r>
            <a:r>
              <a:rPr lang="zh-CN" altLang="en-US" sz="1800" dirty="0">
                <a:latin typeface="Times New Roman" pitchFamily="18" charset="0"/>
              </a:rPr>
              <a:t>）</a:t>
            </a:r>
          </a:p>
          <a:p>
            <a:pPr marL="800100" lvl="2" indent="0">
              <a:lnSpc>
                <a:spcPct val="80000"/>
              </a:lnSpc>
              <a:buNone/>
            </a:pPr>
            <a:r>
              <a:rPr lang="en-US" altLang="zh-CN" sz="1800" dirty="0" smtClean="0">
                <a:latin typeface="Times New Roman" pitchFamily="18" charset="0"/>
              </a:rPr>
              <a:t>                     Default</a:t>
            </a:r>
            <a:r>
              <a:rPr lang="zh-CN" altLang="en-US" sz="1800" dirty="0" smtClean="0">
                <a:latin typeface="Times New Roman" pitchFamily="18" charset="0"/>
              </a:rPr>
              <a:t>：</a:t>
            </a:r>
            <a:r>
              <a:rPr lang="en-US" altLang="zh-CN" sz="1800" dirty="0" smtClean="0">
                <a:latin typeface="Times New Roman" pitchFamily="18" charset="0"/>
              </a:rPr>
              <a:t>National</a:t>
            </a:r>
            <a:endParaRPr lang="en-US" altLang="zh-CN" sz="1800" dirty="0">
              <a:latin typeface="Times New Roman" pitchFamily="18" charset="0"/>
            </a:endParaRPr>
          </a:p>
          <a:p>
            <a:pPr marL="800100" lvl="2" indent="0">
              <a:lnSpc>
                <a:spcPct val="80000"/>
              </a:lnSpc>
              <a:buNone/>
            </a:pPr>
            <a:r>
              <a:rPr lang="en-US" altLang="zh-CN" sz="1800" dirty="0">
                <a:latin typeface="Times New Roman" pitchFamily="18" charset="0"/>
              </a:rPr>
              <a:t>    Paper</a:t>
            </a:r>
            <a:r>
              <a:rPr lang="zh-CN" altLang="en-US" sz="1800" dirty="0">
                <a:latin typeface="Times New Roman" pitchFamily="18" charset="0"/>
              </a:rPr>
              <a:t>：</a:t>
            </a:r>
            <a:r>
              <a:rPr lang="en-US" altLang="zh-CN" sz="1800" dirty="0">
                <a:latin typeface="Times New Roman" pitchFamily="18" charset="0"/>
              </a:rPr>
              <a:t>Area</a:t>
            </a:r>
            <a:r>
              <a:rPr lang="zh-CN" altLang="en-US" sz="1800" dirty="0">
                <a:latin typeface="Times New Roman" pitchFamily="18" charset="0"/>
              </a:rPr>
              <a:t>（</a:t>
            </a:r>
            <a:r>
              <a:rPr lang="en-US" altLang="zh-CN" sz="1800" dirty="0">
                <a:latin typeface="Times New Roman" pitchFamily="18" charset="0"/>
              </a:rPr>
              <a:t>SCI</a:t>
            </a:r>
            <a:r>
              <a:rPr lang="zh-CN" altLang="en-US" sz="1800" dirty="0">
                <a:latin typeface="Times New Roman" pitchFamily="18" charset="0"/>
              </a:rPr>
              <a:t>，</a:t>
            </a:r>
            <a:r>
              <a:rPr lang="en-US" altLang="zh-CN" sz="1800" dirty="0">
                <a:latin typeface="Times New Roman" pitchFamily="18" charset="0"/>
              </a:rPr>
              <a:t>EI</a:t>
            </a:r>
            <a:r>
              <a:rPr lang="zh-CN" altLang="en-US" sz="1800" dirty="0">
                <a:latin typeface="Times New Roman" pitchFamily="18" charset="0"/>
              </a:rPr>
              <a:t>，</a:t>
            </a:r>
            <a:r>
              <a:rPr lang="en-US" altLang="zh-CN" sz="1800" dirty="0">
                <a:latin typeface="Times New Roman" pitchFamily="18" charset="0"/>
              </a:rPr>
              <a:t>Core</a:t>
            </a:r>
            <a:r>
              <a:rPr lang="zh-CN" altLang="en-US" sz="1800" dirty="0">
                <a:latin typeface="Times New Roman" pitchFamily="18" charset="0"/>
              </a:rPr>
              <a:t>，</a:t>
            </a:r>
            <a:r>
              <a:rPr lang="en-US" altLang="zh-CN" sz="1800" dirty="0">
                <a:latin typeface="Times New Roman" pitchFamily="18" charset="0"/>
              </a:rPr>
              <a:t>General</a:t>
            </a:r>
            <a:r>
              <a:rPr lang="zh-CN" altLang="en-US" sz="1800" dirty="0">
                <a:latin typeface="Times New Roman" pitchFamily="18" charset="0"/>
              </a:rPr>
              <a:t>）</a:t>
            </a:r>
          </a:p>
          <a:p>
            <a:pPr marL="800100" lvl="2" indent="0">
              <a:lnSpc>
                <a:spcPct val="80000"/>
              </a:lnSpc>
              <a:buNone/>
            </a:pPr>
            <a:r>
              <a:rPr lang="en-US" altLang="zh-CN" sz="1800" dirty="0" smtClean="0">
                <a:latin typeface="Times New Roman" pitchFamily="18" charset="0"/>
              </a:rPr>
              <a:t>                  Default</a:t>
            </a:r>
            <a:r>
              <a:rPr lang="zh-CN" altLang="en-US" sz="1800" dirty="0" smtClean="0">
                <a:latin typeface="Times New Roman" pitchFamily="18" charset="0"/>
              </a:rPr>
              <a:t>：</a:t>
            </a:r>
            <a:r>
              <a:rPr lang="en-US" altLang="zh-CN" sz="1800" dirty="0" smtClean="0">
                <a:latin typeface="Times New Roman" pitchFamily="18" charset="0"/>
              </a:rPr>
              <a:t>Core </a:t>
            </a:r>
          </a:p>
        </p:txBody>
      </p:sp>
      <p:sp>
        <p:nvSpPr>
          <p:cNvPr id="6" name="Rectangle 2"/>
          <p:cNvSpPr>
            <a:spLocks noGrp="1" noChangeArrowheads="1"/>
          </p:cNvSpPr>
          <p:nvPr>
            <p:ph type="title"/>
          </p:nvPr>
        </p:nvSpPr>
        <p:spPr>
          <a:xfrm>
            <a:off x="277180" y="109877"/>
            <a:ext cx="8229600" cy="981075"/>
          </a:xfrm>
        </p:spPr>
        <p:txBody>
          <a:bodyPr/>
          <a:lstStyle/>
          <a:p>
            <a:r>
              <a:rPr lang="zh-CN" altLang="en-US" sz="4000" b="1" dirty="0" smtClean="0">
                <a:latin typeface="Times New Roman" pitchFamily="18" charset="0"/>
              </a:rPr>
              <a:t>框架表示</a:t>
            </a:r>
            <a:endParaRPr lang="en-US" altLang="zh-CN" sz="2400" b="1" dirty="0">
              <a:latin typeface="Times New Roman" pitchFamily="18" charset="0"/>
            </a:endParaRPr>
          </a:p>
        </p:txBody>
      </p:sp>
      <p:sp>
        <p:nvSpPr>
          <p:cNvPr id="3" name="矩形 2"/>
          <p:cNvSpPr/>
          <p:nvPr/>
        </p:nvSpPr>
        <p:spPr>
          <a:xfrm>
            <a:off x="473321" y="5249336"/>
            <a:ext cx="8125349" cy="1077218"/>
          </a:xfrm>
          <a:prstGeom prst="rect">
            <a:avLst/>
          </a:prstGeom>
        </p:spPr>
        <p:txBody>
          <a:bodyPr wrap="square">
            <a:spAutoFit/>
          </a:bodyPr>
          <a:lstStyle/>
          <a:p>
            <a:pPr marL="285750" indent="-285750">
              <a:spcBef>
                <a:spcPts val="1200"/>
              </a:spcBef>
              <a:buFont typeface="Wingdings" pitchFamily="2" charset="2"/>
              <a:buChar char="ü"/>
            </a:pPr>
            <a:r>
              <a:rPr lang="zh-CN" altLang="en-US" b="1" dirty="0" smtClean="0">
                <a:solidFill>
                  <a:srgbClr val="0000CC"/>
                </a:solidFill>
                <a:latin typeface="Times New Roman" pitchFamily="18" charset="0"/>
                <a:ea typeface="仿宋_GB2312" pitchFamily="49" charset="-122"/>
                <a:cs typeface="Times New Roman" pitchFamily="18" charset="0"/>
              </a:rPr>
              <a:t>当</a:t>
            </a:r>
            <a:r>
              <a:rPr lang="en-US" altLang="zh-CN" b="1" dirty="0">
                <a:solidFill>
                  <a:srgbClr val="0000CC"/>
                </a:solidFill>
                <a:latin typeface="Times New Roman" pitchFamily="18" charset="0"/>
                <a:ea typeface="仿宋_GB2312" pitchFamily="49" charset="-122"/>
                <a:cs typeface="Times New Roman" pitchFamily="18" charset="0"/>
              </a:rPr>
              <a:t>AKO</a:t>
            </a:r>
            <a:r>
              <a:rPr lang="zh-CN" altLang="en-US" b="1" dirty="0">
                <a:solidFill>
                  <a:srgbClr val="0000CC"/>
                </a:solidFill>
                <a:latin typeface="Times New Roman" pitchFamily="18" charset="0"/>
                <a:ea typeface="仿宋_GB2312" pitchFamily="49" charset="-122"/>
                <a:cs typeface="Times New Roman" pitchFamily="18" charset="0"/>
              </a:rPr>
              <a:t>作为下层框架的槽名时，其槽值为上层框架的框架名，</a:t>
            </a:r>
            <a:r>
              <a:rPr lang="zh-CN" altLang="en-US" dirty="0">
                <a:solidFill>
                  <a:srgbClr val="0000CC"/>
                </a:solidFill>
                <a:latin typeface="Times New Roman" pitchFamily="18" charset="0"/>
                <a:ea typeface="仿宋_GB2312" pitchFamily="49" charset="-122"/>
                <a:cs typeface="Times New Roman" pitchFamily="18" charset="0"/>
              </a:rPr>
              <a:t>表示该下层框架所描述的事物比其上层框架更</a:t>
            </a:r>
            <a:r>
              <a:rPr lang="zh-CN" altLang="en-US" dirty="0" smtClean="0">
                <a:solidFill>
                  <a:srgbClr val="0000CC"/>
                </a:solidFill>
                <a:latin typeface="Times New Roman" pitchFamily="18" charset="0"/>
                <a:ea typeface="仿宋_GB2312" pitchFamily="49" charset="-122"/>
                <a:cs typeface="Times New Roman" pitchFamily="18" charset="0"/>
              </a:rPr>
              <a:t>具体</a:t>
            </a:r>
            <a:endParaRPr lang="en-US" altLang="zh-CN" dirty="0" smtClean="0">
              <a:solidFill>
                <a:srgbClr val="0000CC"/>
              </a:solidFill>
              <a:latin typeface="Times New Roman" pitchFamily="18" charset="0"/>
              <a:ea typeface="仿宋_GB2312" pitchFamily="49" charset="-122"/>
              <a:cs typeface="Times New Roman" pitchFamily="18" charset="0"/>
            </a:endParaRPr>
          </a:p>
          <a:p>
            <a:pPr marL="285750" indent="-285750">
              <a:spcBef>
                <a:spcPts val="1200"/>
              </a:spcBef>
              <a:buFont typeface="Wingdings" pitchFamily="2" charset="2"/>
              <a:buChar char="ü"/>
            </a:pPr>
            <a:r>
              <a:rPr lang="zh-CN" altLang="en-US" dirty="0" smtClean="0">
                <a:solidFill>
                  <a:srgbClr val="0000CC"/>
                </a:solidFill>
                <a:latin typeface="Times New Roman" pitchFamily="18" charset="0"/>
                <a:ea typeface="仿宋_GB2312" pitchFamily="49" charset="-122"/>
                <a:cs typeface="Times New Roman" pitchFamily="18" charset="0"/>
              </a:rPr>
              <a:t>由</a:t>
            </a:r>
            <a:r>
              <a:rPr lang="en-US" altLang="zh-CN" dirty="0">
                <a:solidFill>
                  <a:srgbClr val="0000CC"/>
                </a:solidFill>
                <a:latin typeface="Times New Roman" pitchFamily="18" charset="0"/>
                <a:ea typeface="仿宋_GB2312" pitchFamily="49" charset="-122"/>
                <a:cs typeface="Times New Roman" pitchFamily="18" charset="0"/>
              </a:rPr>
              <a:t>AKO</a:t>
            </a:r>
            <a:r>
              <a:rPr lang="zh-CN" altLang="en-US" dirty="0">
                <a:solidFill>
                  <a:srgbClr val="0000CC"/>
                </a:solidFill>
                <a:latin typeface="Times New Roman" pitchFamily="18" charset="0"/>
                <a:ea typeface="仿宋_GB2312" pitchFamily="49" charset="-122"/>
                <a:cs typeface="Times New Roman" pitchFamily="18" charset="0"/>
              </a:rPr>
              <a:t>所联系的框架之间</a:t>
            </a:r>
            <a:r>
              <a:rPr lang="zh-CN" altLang="en-US" b="1" dirty="0">
                <a:solidFill>
                  <a:srgbClr val="0000CC"/>
                </a:solidFill>
                <a:latin typeface="Times New Roman" pitchFamily="18" charset="0"/>
                <a:ea typeface="仿宋_GB2312" pitchFamily="49" charset="-122"/>
                <a:cs typeface="Times New Roman" pitchFamily="18" charset="0"/>
              </a:rPr>
              <a:t>具有属性的继承</a:t>
            </a:r>
            <a:r>
              <a:rPr lang="zh-CN" altLang="en-US" b="1" dirty="0" smtClean="0">
                <a:solidFill>
                  <a:srgbClr val="0000CC"/>
                </a:solidFill>
                <a:latin typeface="Times New Roman" pitchFamily="18" charset="0"/>
                <a:ea typeface="仿宋_GB2312" pitchFamily="49" charset="-122"/>
                <a:cs typeface="Times New Roman" pitchFamily="18" charset="0"/>
              </a:rPr>
              <a:t>关系</a:t>
            </a:r>
            <a:r>
              <a:rPr lang="zh-CN" altLang="en-US" dirty="0" smtClean="0">
                <a:latin typeface="Times New Roman" pitchFamily="18" charset="0"/>
                <a:ea typeface="仿宋_GB2312" pitchFamily="49" charset="-122"/>
                <a:cs typeface="Times New Roman" pitchFamily="18" charset="0"/>
              </a:rPr>
              <a:t> </a:t>
            </a:r>
            <a:endParaRPr lang="zh-CN" altLang="en-US" dirty="0">
              <a:latin typeface="Times New Roman" pitchFamily="18" charset="0"/>
              <a:ea typeface="仿宋_GB2312" pitchFamily="49" charset="-122"/>
              <a:cs typeface="Times New Roman" pitchFamily="18" charset="0"/>
            </a:endParaRPr>
          </a:p>
        </p:txBody>
      </p:sp>
      <p:sp>
        <p:nvSpPr>
          <p:cNvPr id="8" name="矩形标注 7"/>
          <p:cNvSpPr/>
          <p:nvPr/>
        </p:nvSpPr>
        <p:spPr>
          <a:xfrm>
            <a:off x="2915816" y="1146708"/>
            <a:ext cx="3240360" cy="616714"/>
          </a:xfrm>
          <a:prstGeom prst="wedgeRectCallout">
            <a:avLst>
              <a:gd name="adj1" fmla="val -79755"/>
              <a:gd name="adj2" fmla="val 64308"/>
            </a:avLst>
          </a:prstGeom>
          <a:no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FF3399"/>
                </a:solidFill>
              </a:rPr>
              <a:t>系统定义槽名：</a:t>
            </a:r>
            <a:r>
              <a:rPr lang="zh-CN" altLang="en-US" dirty="0" smtClean="0">
                <a:solidFill>
                  <a:srgbClr val="FF3399"/>
                </a:solidFill>
              </a:rPr>
              <a:t>表明“是一种”</a:t>
            </a:r>
            <a:endParaRPr lang="zh-CN" altLang="en-US" dirty="0">
              <a:solidFill>
                <a:srgbClr val="FF3399"/>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B89E78BA-960D-424D-8468-53B498CCFF4A}" type="slidenum">
              <a:rPr lang="en-US" altLang="zh-CN"/>
              <a:pPr/>
              <a:t>114</a:t>
            </a:fld>
            <a:endParaRPr lang="en-US" altLang="zh-CN"/>
          </a:p>
        </p:txBody>
      </p:sp>
      <p:sp>
        <p:nvSpPr>
          <p:cNvPr id="316419" name="Rectangle 3"/>
          <p:cNvSpPr>
            <a:spLocks noGrp="1" noChangeArrowheads="1"/>
          </p:cNvSpPr>
          <p:nvPr>
            <p:ph type="body" idx="1"/>
          </p:nvPr>
        </p:nvSpPr>
        <p:spPr>
          <a:xfrm>
            <a:off x="179512" y="1304764"/>
            <a:ext cx="8713787" cy="5184775"/>
          </a:xfrm>
          <a:ln/>
          <a:extLst>
            <a:ext uri="{91240B29-F687-4f45-9708-019B960494DF}">
              <a14:hiddenLine xmlns:a14="http://schemas.microsoft.com/office/drawing/2010/main" w="9525">
                <a:solidFill>
                  <a:srgbClr val="008000"/>
                </a:solidFill>
                <a:miter lim="800000"/>
                <a:headEnd/>
                <a:tailEnd/>
              </a14:hiddenLine>
            </a:ext>
          </a:extLst>
        </p:spPr>
        <p:txBody>
          <a:bodyPr/>
          <a:lstStyle/>
          <a:p>
            <a:pPr>
              <a:spcBef>
                <a:spcPts val="1200"/>
              </a:spcBef>
            </a:pPr>
            <a:r>
              <a:rPr lang="zh-CN" altLang="en-US" sz="2200" b="1" dirty="0" smtClean="0">
                <a:solidFill>
                  <a:srgbClr val="0000CC"/>
                </a:solidFill>
                <a:latin typeface="Times New Roman" pitchFamily="18" charset="0"/>
              </a:rPr>
              <a:t>框架</a:t>
            </a:r>
            <a:r>
              <a:rPr lang="zh-CN" altLang="en-US" sz="2200" b="1" dirty="0">
                <a:solidFill>
                  <a:srgbClr val="0000CC"/>
                </a:solidFill>
                <a:latin typeface="Times New Roman" pitchFamily="18" charset="0"/>
              </a:rPr>
              <a:t>的继承技术，通常由框架中设置的</a:t>
            </a:r>
            <a:r>
              <a:rPr lang="en-US" altLang="zh-CN" sz="2200" b="1" dirty="0">
                <a:solidFill>
                  <a:srgbClr val="0000CC"/>
                </a:solidFill>
                <a:latin typeface="Times New Roman" pitchFamily="18" charset="0"/>
              </a:rPr>
              <a:t>3</a:t>
            </a:r>
            <a:r>
              <a:rPr lang="zh-CN" altLang="en-US" sz="2200" b="1" dirty="0">
                <a:solidFill>
                  <a:srgbClr val="0000CC"/>
                </a:solidFill>
                <a:latin typeface="Times New Roman" pitchFamily="18" charset="0"/>
              </a:rPr>
              <a:t>个侧面：</a:t>
            </a:r>
            <a:r>
              <a:rPr lang="en-US" altLang="zh-CN" sz="2200" b="1" dirty="0">
                <a:solidFill>
                  <a:srgbClr val="0000CC"/>
                </a:solidFill>
                <a:latin typeface="Times New Roman" pitchFamily="18" charset="0"/>
              </a:rPr>
              <a:t>Default</a:t>
            </a:r>
            <a:r>
              <a:rPr lang="zh-CN" altLang="en-US" sz="2200" b="1" dirty="0">
                <a:solidFill>
                  <a:srgbClr val="0000CC"/>
                </a:solidFill>
                <a:latin typeface="Times New Roman" pitchFamily="18" charset="0"/>
              </a:rPr>
              <a:t>、</a:t>
            </a:r>
            <a:r>
              <a:rPr lang="en-US" altLang="zh-CN" sz="2200" b="1" dirty="0">
                <a:solidFill>
                  <a:srgbClr val="0000CC"/>
                </a:solidFill>
                <a:latin typeface="Times New Roman" pitchFamily="18" charset="0"/>
              </a:rPr>
              <a:t>If- Needed</a:t>
            </a:r>
            <a:r>
              <a:rPr lang="zh-CN" altLang="en-US" sz="2200" b="1" dirty="0">
                <a:solidFill>
                  <a:srgbClr val="0000CC"/>
                </a:solidFill>
                <a:latin typeface="Times New Roman" pitchFamily="18" charset="0"/>
              </a:rPr>
              <a:t>、</a:t>
            </a:r>
            <a:r>
              <a:rPr lang="en-US" altLang="zh-CN" sz="2200" b="1" dirty="0">
                <a:solidFill>
                  <a:srgbClr val="0000CC"/>
                </a:solidFill>
                <a:latin typeface="Times New Roman" pitchFamily="18" charset="0"/>
              </a:rPr>
              <a:t>If-Added</a:t>
            </a:r>
            <a:r>
              <a:rPr lang="zh-CN" altLang="en-US" sz="2200" b="1" dirty="0">
                <a:solidFill>
                  <a:srgbClr val="0000CC"/>
                </a:solidFill>
                <a:latin typeface="Times New Roman" pitchFamily="18" charset="0"/>
              </a:rPr>
              <a:t>所提供的缺省推理功能来组合</a:t>
            </a:r>
            <a:r>
              <a:rPr lang="zh-CN" altLang="en-US" sz="2200" b="1" dirty="0" smtClean="0">
                <a:solidFill>
                  <a:srgbClr val="0000CC"/>
                </a:solidFill>
                <a:latin typeface="Times New Roman" pitchFamily="18" charset="0"/>
              </a:rPr>
              <a:t>实现</a:t>
            </a:r>
            <a:endParaRPr lang="zh-CN" altLang="en-US" sz="2200" b="1" dirty="0">
              <a:solidFill>
                <a:srgbClr val="0000CC"/>
              </a:solidFill>
              <a:latin typeface="Times New Roman" pitchFamily="18" charset="0"/>
            </a:endParaRPr>
          </a:p>
          <a:p>
            <a:pPr lvl="1">
              <a:spcBef>
                <a:spcPts val="1200"/>
              </a:spcBef>
            </a:pPr>
            <a:r>
              <a:rPr lang="en-US" altLang="zh-CN" sz="2000" b="1" dirty="0" smtClean="0">
                <a:solidFill>
                  <a:srgbClr val="A50021"/>
                </a:solidFill>
                <a:latin typeface="Times New Roman" pitchFamily="18" charset="0"/>
              </a:rPr>
              <a:t>Default</a:t>
            </a:r>
            <a:r>
              <a:rPr lang="zh-CN" altLang="en-US" sz="2000" b="1" dirty="0" smtClean="0">
                <a:solidFill>
                  <a:srgbClr val="A50021"/>
                </a:solidFill>
                <a:latin typeface="Times New Roman" pitchFamily="18" charset="0"/>
              </a:rPr>
              <a:t>：</a:t>
            </a:r>
            <a:r>
              <a:rPr lang="zh-CN" altLang="en-US" sz="2000" dirty="0" smtClean="0">
                <a:latin typeface="Times New Roman" pitchFamily="18" charset="0"/>
              </a:rPr>
              <a:t>为</a:t>
            </a:r>
            <a:r>
              <a:rPr lang="zh-CN" altLang="en-US" sz="2000" dirty="0">
                <a:latin typeface="Times New Roman" pitchFamily="18" charset="0"/>
              </a:rPr>
              <a:t>相应槽提供</a:t>
            </a:r>
            <a:r>
              <a:rPr lang="zh-CN" altLang="en-US" sz="2000" b="1" dirty="0">
                <a:solidFill>
                  <a:srgbClr val="C00000"/>
                </a:solidFill>
                <a:latin typeface="Times New Roman" pitchFamily="18" charset="0"/>
              </a:rPr>
              <a:t>缺省值</a:t>
            </a:r>
            <a:r>
              <a:rPr lang="zh-CN" altLang="en-US" sz="2000" dirty="0">
                <a:latin typeface="Times New Roman" pitchFamily="18" charset="0"/>
              </a:rPr>
              <a:t>。当其所在槽没有填入槽值时，系统就以此侧面值作为该槽的默认值</a:t>
            </a:r>
            <a:r>
              <a:rPr lang="zh-CN" altLang="en-US" sz="2000" dirty="0" smtClean="0">
                <a:latin typeface="Times New Roman" pitchFamily="18" charset="0"/>
              </a:rPr>
              <a:t>。</a:t>
            </a:r>
            <a:endParaRPr lang="en-US" altLang="zh-CN" sz="2000" dirty="0" smtClean="0">
              <a:latin typeface="Times New Roman" pitchFamily="18" charset="0"/>
            </a:endParaRPr>
          </a:p>
          <a:p>
            <a:pPr lvl="2">
              <a:spcBef>
                <a:spcPts val="600"/>
              </a:spcBef>
            </a:pPr>
            <a:r>
              <a:rPr lang="zh-CN" altLang="en-US" sz="1800" b="1" dirty="0" smtClean="0">
                <a:solidFill>
                  <a:srgbClr val="00B050"/>
                </a:solidFill>
                <a:latin typeface="Times New Roman" pitchFamily="18" charset="0"/>
              </a:rPr>
              <a:t>例如</a:t>
            </a:r>
            <a:r>
              <a:rPr lang="zh-CN" altLang="en-US" sz="1800" b="1" dirty="0">
                <a:solidFill>
                  <a:srgbClr val="00B050"/>
                </a:solidFill>
                <a:latin typeface="Times New Roman" pitchFamily="18" charset="0"/>
              </a:rPr>
              <a:t>，</a:t>
            </a:r>
            <a:r>
              <a:rPr lang="en-US" altLang="zh-CN" sz="1800" b="1" dirty="0">
                <a:solidFill>
                  <a:srgbClr val="00B050"/>
                </a:solidFill>
                <a:latin typeface="Times New Roman" pitchFamily="18" charset="0"/>
              </a:rPr>
              <a:t>Paper</a:t>
            </a:r>
            <a:r>
              <a:rPr lang="zh-CN" altLang="en-US" sz="1800" b="1" dirty="0">
                <a:solidFill>
                  <a:srgbClr val="00B050"/>
                </a:solidFill>
                <a:latin typeface="Times New Roman" pitchFamily="18" charset="0"/>
              </a:rPr>
              <a:t>槽的默认值为</a:t>
            </a:r>
            <a:r>
              <a:rPr lang="en-US" altLang="zh-CN" sz="1800" b="1" dirty="0" smtClean="0">
                <a:solidFill>
                  <a:srgbClr val="00B050"/>
                </a:solidFill>
                <a:latin typeface="Times New Roman" pitchFamily="18" charset="0"/>
              </a:rPr>
              <a:t>Core</a:t>
            </a:r>
            <a:endParaRPr lang="zh-CN" altLang="en-US" sz="1800" dirty="0">
              <a:latin typeface="Times New Roman" pitchFamily="18" charset="0"/>
            </a:endParaRPr>
          </a:p>
          <a:p>
            <a:pPr lvl="1">
              <a:spcBef>
                <a:spcPts val="1200"/>
              </a:spcBef>
            </a:pPr>
            <a:r>
              <a:rPr lang="en-US" altLang="zh-CN" sz="2000" b="1" dirty="0" smtClean="0">
                <a:solidFill>
                  <a:srgbClr val="A50021"/>
                </a:solidFill>
                <a:latin typeface="Times New Roman" pitchFamily="18" charset="0"/>
              </a:rPr>
              <a:t>If- </a:t>
            </a:r>
            <a:r>
              <a:rPr lang="en-US" altLang="zh-CN" sz="2000" b="1" dirty="0">
                <a:solidFill>
                  <a:srgbClr val="A50021"/>
                </a:solidFill>
                <a:latin typeface="Times New Roman" pitchFamily="18" charset="0"/>
              </a:rPr>
              <a:t>Needed</a:t>
            </a:r>
            <a:r>
              <a:rPr lang="zh-CN" altLang="en-US" sz="2000" b="1" dirty="0" smtClean="0">
                <a:solidFill>
                  <a:srgbClr val="A50021"/>
                </a:solidFill>
                <a:latin typeface="Times New Roman" pitchFamily="18" charset="0"/>
              </a:rPr>
              <a:t>：</a:t>
            </a:r>
            <a:r>
              <a:rPr lang="zh-CN" altLang="en-US" sz="2000" dirty="0" smtClean="0">
                <a:latin typeface="Times New Roman" pitchFamily="18" charset="0"/>
              </a:rPr>
              <a:t>提供</a:t>
            </a:r>
            <a:r>
              <a:rPr lang="zh-CN" altLang="en-US" sz="2000" dirty="0">
                <a:latin typeface="Times New Roman" pitchFamily="18" charset="0"/>
              </a:rPr>
              <a:t>一个为相应</a:t>
            </a:r>
            <a:r>
              <a:rPr lang="zh-CN" altLang="en-US" sz="2000" b="1" dirty="0">
                <a:solidFill>
                  <a:srgbClr val="C00000"/>
                </a:solidFill>
                <a:latin typeface="Times New Roman" pitchFamily="18" charset="0"/>
              </a:rPr>
              <a:t>槽赋值的过程</a:t>
            </a:r>
            <a:r>
              <a:rPr lang="zh-CN" altLang="en-US" sz="2000" dirty="0">
                <a:latin typeface="Times New Roman" pitchFamily="18" charset="0"/>
              </a:rPr>
              <a:t>。当某个槽不能提供统一的缺省值时，可在该槽增加一个</a:t>
            </a:r>
            <a:r>
              <a:rPr lang="en-US" altLang="zh-CN" sz="2000" dirty="0">
                <a:latin typeface="Times New Roman" pitchFamily="18" charset="0"/>
              </a:rPr>
              <a:t>If-Needed</a:t>
            </a:r>
            <a:r>
              <a:rPr lang="zh-CN" altLang="en-US" sz="2000" dirty="0">
                <a:latin typeface="Times New Roman" pitchFamily="18" charset="0"/>
              </a:rPr>
              <a:t>侧面，系统通过调用该侧面提供的过程，产生相应的属性值</a:t>
            </a:r>
            <a:r>
              <a:rPr lang="zh-CN" altLang="en-US" sz="2000" dirty="0" smtClean="0">
                <a:latin typeface="Times New Roman" pitchFamily="18" charset="0"/>
              </a:rPr>
              <a:t>。</a:t>
            </a:r>
            <a:endParaRPr lang="en-US" altLang="zh-CN" sz="2000" dirty="0" smtClean="0">
              <a:latin typeface="Times New Roman" pitchFamily="18" charset="0"/>
            </a:endParaRPr>
          </a:p>
          <a:p>
            <a:pPr lvl="2">
              <a:spcBef>
                <a:spcPts val="600"/>
              </a:spcBef>
            </a:pPr>
            <a:r>
              <a:rPr lang="zh-CN" altLang="en-US" sz="1800" b="1" dirty="0">
                <a:solidFill>
                  <a:srgbClr val="00B050"/>
                </a:solidFill>
                <a:latin typeface="Times New Roman" pitchFamily="18" charset="0"/>
              </a:rPr>
              <a:t>例如，</a:t>
            </a:r>
            <a:r>
              <a:rPr lang="en-US" altLang="zh-CN" sz="1800" b="1" dirty="0">
                <a:solidFill>
                  <a:srgbClr val="00B050"/>
                </a:solidFill>
                <a:latin typeface="Times New Roman" pitchFamily="18" charset="0"/>
              </a:rPr>
              <a:t>Age </a:t>
            </a:r>
            <a:r>
              <a:rPr lang="zh-CN" altLang="en-US" sz="1800" b="1" dirty="0">
                <a:solidFill>
                  <a:srgbClr val="00B050"/>
                </a:solidFill>
                <a:latin typeface="Times New Roman" pitchFamily="18" charset="0"/>
              </a:rPr>
              <a:t>槽、</a:t>
            </a:r>
            <a:r>
              <a:rPr lang="en-US" altLang="zh-CN" sz="1800" b="1" dirty="0">
                <a:solidFill>
                  <a:srgbClr val="00B050"/>
                </a:solidFill>
                <a:latin typeface="Times New Roman" pitchFamily="18" charset="0"/>
              </a:rPr>
              <a:t>Telephone</a:t>
            </a:r>
            <a:r>
              <a:rPr lang="zh-CN" altLang="en-US" sz="1800" b="1" dirty="0" smtClean="0">
                <a:solidFill>
                  <a:srgbClr val="00B050"/>
                </a:solidFill>
                <a:latin typeface="Times New Roman" pitchFamily="18" charset="0"/>
              </a:rPr>
              <a:t>槽</a:t>
            </a:r>
            <a:endParaRPr lang="zh-CN" altLang="en-US" sz="1800" b="1" dirty="0">
              <a:solidFill>
                <a:srgbClr val="00B050"/>
              </a:solidFill>
              <a:latin typeface="Times New Roman" pitchFamily="18" charset="0"/>
            </a:endParaRPr>
          </a:p>
          <a:p>
            <a:pPr lvl="1">
              <a:spcBef>
                <a:spcPts val="1200"/>
              </a:spcBef>
            </a:pPr>
            <a:r>
              <a:rPr lang="en-US" altLang="zh-CN" sz="2000" b="1" dirty="0" smtClean="0">
                <a:solidFill>
                  <a:srgbClr val="A50021"/>
                </a:solidFill>
                <a:latin typeface="Times New Roman" pitchFamily="18" charset="0"/>
              </a:rPr>
              <a:t>If-Added</a:t>
            </a:r>
            <a:r>
              <a:rPr lang="zh-CN" altLang="en-US" sz="2000" b="1" dirty="0" smtClean="0">
                <a:solidFill>
                  <a:srgbClr val="A50021"/>
                </a:solidFill>
                <a:latin typeface="Times New Roman" pitchFamily="18" charset="0"/>
              </a:rPr>
              <a:t>：</a:t>
            </a:r>
            <a:r>
              <a:rPr lang="zh-CN" altLang="en-US" sz="2000" dirty="0" smtClean="0">
                <a:latin typeface="Times New Roman" pitchFamily="18" charset="0"/>
              </a:rPr>
              <a:t>提供</a:t>
            </a:r>
            <a:r>
              <a:rPr lang="zh-CN" altLang="en-US" sz="2000" dirty="0">
                <a:latin typeface="Times New Roman" pitchFamily="18" charset="0"/>
              </a:rPr>
              <a:t>一个因相应槽值变化而引起的</a:t>
            </a:r>
            <a:r>
              <a:rPr lang="zh-CN" altLang="en-US" sz="2000" b="1" dirty="0">
                <a:solidFill>
                  <a:srgbClr val="C00000"/>
                </a:solidFill>
                <a:latin typeface="Times New Roman" pitchFamily="18" charset="0"/>
              </a:rPr>
              <a:t>后继处理过程</a:t>
            </a:r>
            <a:r>
              <a:rPr lang="zh-CN" altLang="en-US" sz="2000" dirty="0">
                <a:latin typeface="Times New Roman" pitchFamily="18" charset="0"/>
              </a:rPr>
              <a:t>。当某个槽的槽值变化会影响到一些相关槽时，需要在该槽增加一个</a:t>
            </a:r>
            <a:r>
              <a:rPr lang="en-US" altLang="zh-CN" sz="2000" dirty="0">
                <a:latin typeface="Times New Roman" pitchFamily="18" charset="0"/>
              </a:rPr>
              <a:t>If-Added</a:t>
            </a:r>
            <a:r>
              <a:rPr lang="zh-CN" altLang="en-US" sz="2000" dirty="0">
                <a:latin typeface="Times New Roman" pitchFamily="18" charset="0"/>
              </a:rPr>
              <a:t>侧面，系统通过调用该侧面提供的过程去完成对其相关槽的后继处理</a:t>
            </a:r>
            <a:r>
              <a:rPr lang="zh-CN" altLang="en-US" sz="2000" dirty="0" smtClean="0">
                <a:latin typeface="Times New Roman" pitchFamily="18" charset="0"/>
              </a:rPr>
              <a:t>。</a:t>
            </a:r>
            <a:endParaRPr lang="en-US" altLang="zh-CN" sz="2000" dirty="0" smtClean="0">
              <a:latin typeface="Times New Roman" pitchFamily="18" charset="0"/>
            </a:endParaRPr>
          </a:p>
          <a:p>
            <a:pPr lvl="2">
              <a:spcBef>
                <a:spcPts val="600"/>
              </a:spcBef>
            </a:pPr>
            <a:r>
              <a:rPr lang="zh-CN" altLang="en-US" sz="1800" b="1" dirty="0">
                <a:solidFill>
                  <a:srgbClr val="00B050"/>
                </a:solidFill>
                <a:latin typeface="Times New Roman" pitchFamily="18" charset="0"/>
              </a:rPr>
              <a:t>例如，</a:t>
            </a:r>
            <a:r>
              <a:rPr lang="en-US" altLang="zh-CN" sz="1800" b="1" dirty="0">
                <a:solidFill>
                  <a:srgbClr val="00B050"/>
                </a:solidFill>
                <a:latin typeface="Times New Roman" pitchFamily="18" charset="0"/>
              </a:rPr>
              <a:t>Major</a:t>
            </a:r>
            <a:r>
              <a:rPr lang="zh-CN" altLang="en-US" sz="1800" b="1" dirty="0">
                <a:solidFill>
                  <a:srgbClr val="00B050"/>
                </a:solidFill>
                <a:latin typeface="Times New Roman" pitchFamily="18" charset="0"/>
              </a:rPr>
              <a:t>槽，由于专业的变化，可能会引起</a:t>
            </a:r>
            <a:r>
              <a:rPr lang="en-US" altLang="zh-CN" sz="1800" b="1" dirty="0">
                <a:solidFill>
                  <a:srgbClr val="00B050"/>
                </a:solidFill>
                <a:latin typeface="Times New Roman" pitchFamily="18" charset="0"/>
              </a:rPr>
              <a:t>Field</a:t>
            </a:r>
            <a:r>
              <a:rPr lang="zh-CN" altLang="en-US" sz="1800" b="1" dirty="0">
                <a:solidFill>
                  <a:srgbClr val="00B050"/>
                </a:solidFill>
                <a:latin typeface="Times New Roman" pitchFamily="18" charset="0"/>
              </a:rPr>
              <a:t>和</a:t>
            </a:r>
            <a:r>
              <a:rPr lang="en-US" altLang="zh-CN" sz="1800" b="1" dirty="0">
                <a:solidFill>
                  <a:srgbClr val="00B050"/>
                </a:solidFill>
                <a:latin typeface="Times New Roman" pitchFamily="18" charset="0"/>
              </a:rPr>
              <a:t>Advisor</a:t>
            </a:r>
            <a:r>
              <a:rPr lang="zh-CN" altLang="en-US" sz="1800" b="1" dirty="0">
                <a:solidFill>
                  <a:srgbClr val="00B050"/>
                </a:solidFill>
                <a:latin typeface="Times New Roman" pitchFamily="18" charset="0"/>
              </a:rPr>
              <a:t>的变化，因此需要调用</a:t>
            </a:r>
            <a:r>
              <a:rPr lang="en-US" altLang="zh-CN" sz="1800" b="1" dirty="0">
                <a:solidFill>
                  <a:srgbClr val="00B050"/>
                </a:solidFill>
                <a:latin typeface="Times New Roman" pitchFamily="18" charset="0"/>
              </a:rPr>
              <a:t>If-Added</a:t>
            </a:r>
            <a:r>
              <a:rPr lang="zh-CN" altLang="en-US" sz="1800" b="1" dirty="0">
                <a:solidFill>
                  <a:srgbClr val="00B050"/>
                </a:solidFill>
                <a:latin typeface="Times New Roman" pitchFamily="18" charset="0"/>
              </a:rPr>
              <a:t>侧面提供的</a:t>
            </a:r>
            <a:r>
              <a:rPr lang="en-US" altLang="zh-CN" sz="1800" b="1" dirty="0">
                <a:solidFill>
                  <a:srgbClr val="00B050"/>
                </a:solidFill>
                <a:latin typeface="Times New Roman" pitchFamily="18" charset="0"/>
              </a:rPr>
              <a:t>Check-Major</a:t>
            </a:r>
            <a:r>
              <a:rPr lang="zh-CN" altLang="en-US" sz="1800" b="1" dirty="0">
                <a:solidFill>
                  <a:srgbClr val="00B050"/>
                </a:solidFill>
                <a:latin typeface="Times New Roman" pitchFamily="18" charset="0"/>
              </a:rPr>
              <a:t>过程进行后继</a:t>
            </a:r>
            <a:r>
              <a:rPr lang="zh-CN" altLang="en-US" sz="1800" b="1" dirty="0" smtClean="0">
                <a:solidFill>
                  <a:srgbClr val="00B050"/>
                </a:solidFill>
                <a:latin typeface="Times New Roman" pitchFamily="18" charset="0"/>
              </a:rPr>
              <a:t>处理</a:t>
            </a:r>
            <a:endParaRPr lang="zh-CN" altLang="en-US" sz="1800" b="1" dirty="0">
              <a:solidFill>
                <a:srgbClr val="00B050"/>
              </a:solidFill>
              <a:latin typeface="Times New Roman" pitchFamily="18" charset="0"/>
            </a:endParaRPr>
          </a:p>
        </p:txBody>
      </p:sp>
      <p:sp>
        <p:nvSpPr>
          <p:cNvPr id="6" name="Rectangle 2"/>
          <p:cNvSpPr>
            <a:spLocks noGrp="1" noChangeArrowheads="1"/>
          </p:cNvSpPr>
          <p:nvPr>
            <p:ph type="title"/>
          </p:nvPr>
        </p:nvSpPr>
        <p:spPr>
          <a:xfrm>
            <a:off x="277180" y="109877"/>
            <a:ext cx="8229600" cy="981075"/>
          </a:xfrm>
        </p:spPr>
        <p:txBody>
          <a:bodyPr/>
          <a:lstStyle/>
          <a:p>
            <a:r>
              <a:rPr lang="zh-CN" altLang="en-US" sz="4000" b="1" dirty="0" smtClean="0">
                <a:latin typeface="Times New Roman" pitchFamily="18" charset="0"/>
              </a:rPr>
              <a:t>框架表示</a:t>
            </a:r>
            <a:endParaRPr lang="en-US" altLang="zh-CN" sz="24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a:xfrm>
            <a:off x="468313" y="188913"/>
            <a:ext cx="8229600" cy="1044575"/>
          </a:xfrm>
        </p:spPr>
        <p:txBody>
          <a:bodyPr/>
          <a:lstStyle/>
          <a:p>
            <a:r>
              <a:rPr lang="zh-CN" altLang="en-US" b="1" dirty="0" smtClean="0">
                <a:latin typeface="Times New Roman" pitchFamily="18" charset="0"/>
              </a:rPr>
              <a:t>实例框架</a:t>
            </a:r>
            <a:endParaRPr lang="en-US" altLang="zh-CN" b="1" dirty="0">
              <a:latin typeface="Times New Roman" pitchFamily="18" charset="0"/>
            </a:endParaRPr>
          </a:p>
        </p:txBody>
      </p:sp>
      <p:sp>
        <p:nvSpPr>
          <p:cNvPr id="317443" name="Rectangle 3"/>
          <p:cNvSpPr>
            <a:spLocks noGrp="1" noChangeArrowheads="1"/>
          </p:cNvSpPr>
          <p:nvPr>
            <p:ph type="body" idx="1"/>
          </p:nvPr>
        </p:nvSpPr>
        <p:spPr>
          <a:xfrm>
            <a:off x="250825" y="1376363"/>
            <a:ext cx="8677275" cy="1152537"/>
          </a:xfrm>
        </p:spPr>
        <p:txBody>
          <a:bodyPr/>
          <a:lstStyle/>
          <a:p>
            <a:pPr>
              <a:lnSpc>
                <a:spcPct val="105000"/>
              </a:lnSpc>
              <a:spcBef>
                <a:spcPct val="15000"/>
              </a:spcBef>
            </a:pPr>
            <a:r>
              <a:rPr lang="zh-CN" altLang="en-US" sz="2400" b="1" dirty="0" smtClean="0">
                <a:solidFill>
                  <a:srgbClr val="0000CC"/>
                </a:solidFill>
                <a:latin typeface="Times New Roman" pitchFamily="18" charset="0"/>
              </a:rPr>
              <a:t>框架填入具体值后就可以得到实例框架</a:t>
            </a:r>
            <a:endParaRPr lang="en-US" altLang="zh-CN" sz="2400" b="1" dirty="0" smtClean="0">
              <a:solidFill>
                <a:srgbClr val="0000CC"/>
              </a:solidFill>
              <a:latin typeface="Times New Roman" pitchFamily="18" charset="0"/>
            </a:endParaRPr>
          </a:p>
          <a:p>
            <a:pPr marL="457200" lvl="1" indent="0">
              <a:lnSpc>
                <a:spcPct val="105000"/>
              </a:lnSpc>
              <a:spcBef>
                <a:spcPts val="1200"/>
              </a:spcBef>
              <a:buNone/>
            </a:pPr>
            <a:r>
              <a:rPr lang="zh-CN" altLang="en-US" sz="2200" b="1" dirty="0" smtClean="0">
                <a:solidFill>
                  <a:srgbClr val="00B050"/>
                </a:solidFill>
                <a:latin typeface="Times New Roman" pitchFamily="18" charset="0"/>
              </a:rPr>
              <a:t>例：假设</a:t>
            </a:r>
            <a:r>
              <a:rPr lang="zh-CN" altLang="en-US" sz="2200" b="1" dirty="0">
                <a:solidFill>
                  <a:srgbClr val="00B050"/>
                </a:solidFill>
                <a:latin typeface="Times New Roman" pitchFamily="18" charset="0"/>
              </a:rPr>
              <a:t>有杨叶和柳青</a:t>
            </a:r>
            <a:r>
              <a:rPr lang="en-US" altLang="zh-CN" sz="2200" b="1" dirty="0">
                <a:solidFill>
                  <a:srgbClr val="00B050"/>
                </a:solidFill>
                <a:latin typeface="Times New Roman" pitchFamily="18" charset="0"/>
              </a:rPr>
              <a:t>2</a:t>
            </a:r>
            <a:r>
              <a:rPr lang="zh-CN" altLang="en-US" sz="2200" b="1" dirty="0">
                <a:solidFill>
                  <a:srgbClr val="00B050"/>
                </a:solidFill>
                <a:latin typeface="Times New Roman" pitchFamily="18" charset="0"/>
              </a:rPr>
              <a:t>个硕士生，当把他们的具体情况分别添入</a:t>
            </a:r>
            <a:r>
              <a:rPr lang="en-US" altLang="zh-CN" sz="2200" b="1" dirty="0">
                <a:solidFill>
                  <a:srgbClr val="00B050"/>
                </a:solidFill>
                <a:latin typeface="Times New Roman" pitchFamily="18" charset="0"/>
              </a:rPr>
              <a:t>Master</a:t>
            </a:r>
            <a:r>
              <a:rPr lang="zh-CN" altLang="en-US" sz="2200" b="1" dirty="0">
                <a:solidFill>
                  <a:srgbClr val="00B050"/>
                </a:solidFill>
                <a:latin typeface="Times New Roman" pitchFamily="18" charset="0"/>
              </a:rPr>
              <a:t>框架后，可得到</a:t>
            </a:r>
            <a:r>
              <a:rPr lang="en-US" altLang="zh-CN" sz="2200" b="1" dirty="0">
                <a:solidFill>
                  <a:srgbClr val="00B050"/>
                </a:solidFill>
                <a:latin typeface="Times New Roman" pitchFamily="18" charset="0"/>
              </a:rPr>
              <a:t>2</a:t>
            </a:r>
            <a:r>
              <a:rPr lang="zh-CN" altLang="en-US" sz="2200" b="1" dirty="0">
                <a:solidFill>
                  <a:srgbClr val="00B050"/>
                </a:solidFill>
                <a:latin typeface="Times New Roman" pitchFamily="18" charset="0"/>
              </a:rPr>
              <a:t>个实例框架</a:t>
            </a:r>
            <a:r>
              <a:rPr lang="en-US" altLang="zh-CN" sz="2200" b="1" dirty="0">
                <a:solidFill>
                  <a:srgbClr val="00B050"/>
                </a:solidFill>
                <a:latin typeface="Times New Roman" pitchFamily="18" charset="0"/>
              </a:rPr>
              <a:t>Master-1</a:t>
            </a:r>
            <a:r>
              <a:rPr lang="zh-CN" altLang="en-US" sz="2200" b="1" dirty="0">
                <a:solidFill>
                  <a:srgbClr val="00B050"/>
                </a:solidFill>
                <a:latin typeface="Times New Roman" pitchFamily="18" charset="0"/>
              </a:rPr>
              <a:t>和</a:t>
            </a:r>
            <a:r>
              <a:rPr lang="en-US" altLang="zh-CN" sz="2200" b="1" dirty="0" smtClean="0">
                <a:solidFill>
                  <a:srgbClr val="00B050"/>
                </a:solidFill>
                <a:latin typeface="Times New Roman" pitchFamily="18" charset="0"/>
              </a:rPr>
              <a:t>Master-2</a:t>
            </a:r>
          </a:p>
          <a:p>
            <a:pPr>
              <a:lnSpc>
                <a:spcPct val="105000"/>
              </a:lnSpc>
              <a:spcBef>
                <a:spcPct val="15000"/>
              </a:spcBef>
            </a:pPr>
            <a:endParaRPr lang="zh-CN" altLang="en-US" sz="2400" b="1" dirty="0">
              <a:solidFill>
                <a:srgbClr val="0000CC"/>
              </a:solidFill>
              <a:latin typeface="Times New Roman" pitchFamily="18" charset="0"/>
            </a:endParaRPr>
          </a:p>
        </p:txBody>
      </p:sp>
      <p:grpSp>
        <p:nvGrpSpPr>
          <p:cNvPr id="7" name="组合 6"/>
          <p:cNvGrpSpPr/>
          <p:nvPr/>
        </p:nvGrpSpPr>
        <p:grpSpPr>
          <a:xfrm>
            <a:off x="4824028" y="2863788"/>
            <a:ext cx="3672408" cy="3780420"/>
            <a:chOff x="4824028" y="2863788"/>
            <a:chExt cx="3672408" cy="3780420"/>
          </a:xfrm>
        </p:grpSpPr>
        <p:sp>
          <p:nvSpPr>
            <p:cNvPr id="8" name="圆角矩形 7"/>
            <p:cNvSpPr/>
            <p:nvPr/>
          </p:nvSpPr>
          <p:spPr>
            <a:xfrm>
              <a:off x="4824028" y="2863788"/>
              <a:ext cx="3672408" cy="3780420"/>
            </a:xfrm>
            <a:prstGeom prst="roundRect">
              <a:avLst>
                <a:gd name="adj" fmla="val 4278"/>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5060956" y="2997566"/>
              <a:ext cx="2982528" cy="3093154"/>
            </a:xfrm>
            <a:prstGeom prst="rect">
              <a:avLst/>
            </a:prstGeom>
          </p:spPr>
          <p:txBody>
            <a:bodyPr wrap="square">
              <a:spAutoFit/>
            </a:bodyPr>
            <a:lstStyle/>
            <a:p>
              <a:pPr>
                <a:spcBef>
                  <a:spcPts val="600"/>
                </a:spcBef>
              </a:pPr>
              <a:r>
                <a:rPr lang="zh-CN" altLang="en-US" sz="2000" b="1" dirty="0">
                  <a:solidFill>
                    <a:srgbClr val="A50021"/>
                  </a:solidFill>
                  <a:latin typeface="Times New Roman" pitchFamily="18" charset="0"/>
                  <a:ea typeface="仿宋_GB2312" pitchFamily="49" charset="-122"/>
                  <a:cs typeface="Times New Roman" pitchFamily="18" charset="0"/>
                </a:rPr>
                <a:t>硕士生</a:t>
              </a:r>
              <a:r>
                <a:rPr lang="en-US" altLang="zh-CN" sz="2000" b="1" dirty="0">
                  <a:solidFill>
                    <a:srgbClr val="A50021"/>
                  </a:solidFill>
                  <a:latin typeface="Times New Roman" pitchFamily="18" charset="0"/>
                  <a:ea typeface="仿宋_GB2312" pitchFamily="49" charset="-122"/>
                  <a:cs typeface="Times New Roman" pitchFamily="18" charset="0"/>
                </a:rPr>
                <a:t>-2</a:t>
              </a:r>
              <a:r>
                <a:rPr lang="zh-CN" altLang="en-US" sz="2000" b="1" dirty="0">
                  <a:solidFill>
                    <a:srgbClr val="A50021"/>
                  </a:solidFill>
                  <a:latin typeface="Times New Roman" pitchFamily="18" charset="0"/>
                  <a:ea typeface="仿宋_GB2312" pitchFamily="49" charset="-122"/>
                  <a:cs typeface="Times New Roman" pitchFamily="18" charset="0"/>
                </a:rPr>
                <a:t>框架：</a:t>
              </a:r>
              <a:r>
                <a:rPr lang="zh-CN" altLang="en-US" sz="2000" b="1" dirty="0">
                  <a:solidFill>
                    <a:srgbClr val="0000CC"/>
                  </a:solidFill>
                  <a:latin typeface="Times New Roman" pitchFamily="18" charset="0"/>
                  <a:ea typeface="仿宋_GB2312" pitchFamily="49" charset="-122"/>
                  <a:cs typeface="Times New Roman" pitchFamily="18" charset="0"/>
                </a:rPr>
                <a:t> </a:t>
              </a:r>
            </a:p>
            <a:p>
              <a:pPr lvl="1">
                <a:spcBef>
                  <a:spcPts val="600"/>
                </a:spcBef>
              </a:pPr>
              <a:r>
                <a:rPr lang="en-US" altLang="zh-CN" sz="2000" dirty="0">
                  <a:latin typeface="Times New Roman" pitchFamily="18" charset="0"/>
                  <a:ea typeface="仿宋_GB2312" pitchFamily="49" charset="-122"/>
                  <a:cs typeface="Times New Roman" pitchFamily="18" charset="0"/>
                </a:rPr>
                <a:t>Frame &lt;Master-2&gt;</a:t>
              </a:r>
            </a:p>
            <a:p>
              <a:pPr lvl="1">
                <a:spcBef>
                  <a:spcPts val="600"/>
                </a:spcBef>
              </a:pPr>
              <a:r>
                <a:rPr lang="en-US" altLang="zh-CN" sz="2000" dirty="0">
                  <a:latin typeface="Times New Roman" pitchFamily="18" charset="0"/>
                  <a:ea typeface="仿宋_GB2312" pitchFamily="49" charset="-122"/>
                  <a:cs typeface="Times New Roman" pitchFamily="18" charset="0"/>
                </a:rPr>
                <a:t>    ISA</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Master</a:t>
              </a:r>
            </a:p>
            <a:p>
              <a:pPr lvl="1">
                <a:spcBef>
                  <a:spcPts val="600"/>
                </a:spcBef>
              </a:pPr>
              <a:r>
                <a:rPr lang="en-US" altLang="zh-CN" sz="2000" dirty="0">
                  <a:latin typeface="Times New Roman" pitchFamily="18" charset="0"/>
                  <a:ea typeface="仿宋_GB2312" pitchFamily="49" charset="-122"/>
                  <a:cs typeface="Times New Roman" pitchFamily="18" charset="0"/>
                </a:rPr>
                <a:t>    Name</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Liu Qing</a:t>
              </a:r>
            </a:p>
            <a:p>
              <a:pPr lvl="1">
                <a:spcBef>
                  <a:spcPts val="600"/>
                </a:spcBef>
              </a:pPr>
              <a:r>
                <a:rPr lang="en-US" altLang="zh-CN" sz="2000" dirty="0">
                  <a:latin typeface="Times New Roman" pitchFamily="18" charset="0"/>
                  <a:ea typeface="仿宋_GB2312" pitchFamily="49" charset="-122"/>
                  <a:cs typeface="Times New Roman" pitchFamily="18" charset="0"/>
                </a:rPr>
                <a:t>    Age</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22</a:t>
              </a:r>
            </a:p>
            <a:p>
              <a:pPr lvl="1">
                <a:spcBef>
                  <a:spcPts val="600"/>
                </a:spcBef>
              </a:pPr>
              <a:r>
                <a:rPr lang="en-US" altLang="zh-CN" sz="2000" dirty="0">
                  <a:latin typeface="Times New Roman" pitchFamily="18" charset="0"/>
                  <a:ea typeface="仿宋_GB2312" pitchFamily="49" charset="-122"/>
                  <a:cs typeface="Times New Roman" pitchFamily="18" charset="0"/>
                </a:rPr>
                <a:t>    Major</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Computer</a:t>
              </a:r>
            </a:p>
            <a:p>
              <a:pPr lvl="1">
                <a:spcBef>
                  <a:spcPts val="600"/>
                </a:spcBef>
              </a:pPr>
              <a:r>
                <a:rPr lang="en-US" altLang="zh-CN" sz="2000" dirty="0">
                  <a:latin typeface="Times New Roman" pitchFamily="18" charset="0"/>
                  <a:ea typeface="仿宋_GB2312" pitchFamily="49" charset="-122"/>
                  <a:cs typeface="Times New Roman" pitchFamily="18" charset="0"/>
                </a:rPr>
                <a:t>    Advisor</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Lin </a:t>
              </a:r>
              <a:r>
                <a:rPr lang="en-US" altLang="zh-CN" sz="2000" dirty="0" err="1">
                  <a:latin typeface="Times New Roman" pitchFamily="18" charset="0"/>
                  <a:ea typeface="仿宋_GB2312" pitchFamily="49" charset="-122"/>
                  <a:cs typeface="Times New Roman" pitchFamily="18" charset="0"/>
                </a:rPr>
                <a:t>Hai</a:t>
              </a:r>
              <a:endParaRPr lang="en-US" altLang="zh-CN" sz="2000" dirty="0">
                <a:latin typeface="Times New Roman" pitchFamily="18" charset="0"/>
                <a:ea typeface="仿宋_GB2312" pitchFamily="49" charset="-122"/>
                <a:cs typeface="Times New Roman" pitchFamily="18" charset="0"/>
              </a:endParaRPr>
            </a:p>
            <a:p>
              <a:pPr lvl="1">
                <a:spcBef>
                  <a:spcPts val="600"/>
                </a:spcBef>
              </a:pPr>
              <a:r>
                <a:rPr lang="en-US" altLang="zh-CN" sz="2000" dirty="0">
                  <a:latin typeface="Times New Roman" pitchFamily="18" charset="0"/>
                  <a:ea typeface="仿宋_GB2312" pitchFamily="49" charset="-122"/>
                  <a:cs typeface="Times New Roman" pitchFamily="18" charset="0"/>
                </a:rPr>
                <a:t>    Paper</a:t>
              </a:r>
              <a:r>
                <a:rPr lang="zh-CN" altLang="en-US" sz="2000" dirty="0">
                  <a:latin typeface="Times New Roman" pitchFamily="18" charset="0"/>
                  <a:ea typeface="仿宋_GB2312" pitchFamily="49" charset="-122"/>
                  <a:cs typeface="Times New Roman" pitchFamily="18" charset="0"/>
                </a:rPr>
                <a:t>： </a:t>
              </a:r>
              <a:r>
                <a:rPr lang="en-US" altLang="zh-CN" sz="2000" dirty="0">
                  <a:latin typeface="Times New Roman" pitchFamily="18" charset="0"/>
                  <a:ea typeface="仿宋_GB2312" pitchFamily="49" charset="-122"/>
                  <a:cs typeface="Times New Roman" pitchFamily="18" charset="0"/>
                </a:rPr>
                <a:t>EI</a:t>
              </a:r>
            </a:p>
          </p:txBody>
        </p:sp>
      </p:grpSp>
      <p:grpSp>
        <p:nvGrpSpPr>
          <p:cNvPr id="6" name="组合 5"/>
          <p:cNvGrpSpPr/>
          <p:nvPr/>
        </p:nvGrpSpPr>
        <p:grpSpPr>
          <a:xfrm>
            <a:off x="575556" y="2878563"/>
            <a:ext cx="3744416" cy="3780420"/>
            <a:chOff x="575556" y="2878563"/>
            <a:chExt cx="3744416" cy="3780420"/>
          </a:xfrm>
        </p:grpSpPr>
        <p:sp>
          <p:nvSpPr>
            <p:cNvPr id="5" name="圆角矩形 4"/>
            <p:cNvSpPr/>
            <p:nvPr/>
          </p:nvSpPr>
          <p:spPr>
            <a:xfrm>
              <a:off x="575556" y="2878563"/>
              <a:ext cx="3744416" cy="3780420"/>
            </a:xfrm>
            <a:prstGeom prst="roundRect">
              <a:avLst>
                <a:gd name="adj" fmla="val 4278"/>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55576" y="2888940"/>
              <a:ext cx="3420380" cy="3508653"/>
            </a:xfrm>
            <a:prstGeom prst="rect">
              <a:avLst/>
            </a:prstGeom>
          </p:spPr>
          <p:txBody>
            <a:bodyPr wrap="square">
              <a:spAutoFit/>
            </a:bodyPr>
            <a:lstStyle/>
            <a:p>
              <a:pPr>
                <a:spcBef>
                  <a:spcPts val="600"/>
                </a:spcBef>
              </a:pPr>
              <a:r>
                <a:rPr lang="zh-CN" altLang="en-US" sz="2200" b="1" dirty="0">
                  <a:solidFill>
                    <a:srgbClr val="A50021"/>
                  </a:solidFill>
                  <a:latin typeface="Times New Roman" pitchFamily="18" charset="0"/>
                  <a:ea typeface="仿宋_GB2312" pitchFamily="49" charset="-122"/>
                  <a:cs typeface="Times New Roman" pitchFamily="18" charset="0"/>
                </a:rPr>
                <a:t>硕士生</a:t>
              </a:r>
              <a:r>
                <a:rPr lang="en-US" altLang="zh-CN" sz="2200" b="1" dirty="0">
                  <a:solidFill>
                    <a:srgbClr val="A50021"/>
                  </a:solidFill>
                  <a:latin typeface="Times New Roman" pitchFamily="18" charset="0"/>
                  <a:ea typeface="仿宋_GB2312" pitchFamily="49" charset="-122"/>
                  <a:cs typeface="Times New Roman" pitchFamily="18" charset="0"/>
                </a:rPr>
                <a:t>-1</a:t>
              </a:r>
              <a:r>
                <a:rPr lang="zh-CN" altLang="en-US" sz="2200" b="1" dirty="0">
                  <a:solidFill>
                    <a:srgbClr val="A50021"/>
                  </a:solidFill>
                  <a:latin typeface="Times New Roman" pitchFamily="18" charset="0"/>
                  <a:ea typeface="仿宋_GB2312" pitchFamily="49" charset="-122"/>
                  <a:cs typeface="Times New Roman" pitchFamily="18" charset="0"/>
                </a:rPr>
                <a:t>框架：</a:t>
              </a:r>
              <a:r>
                <a:rPr lang="zh-CN" altLang="en-US" sz="2200" b="1" dirty="0">
                  <a:solidFill>
                    <a:srgbClr val="0000CC"/>
                  </a:solidFill>
                  <a:latin typeface="Times New Roman" pitchFamily="18" charset="0"/>
                  <a:ea typeface="仿宋_GB2312" pitchFamily="49" charset="-122"/>
                  <a:cs typeface="Times New Roman" pitchFamily="18" charset="0"/>
                </a:rPr>
                <a:t> </a:t>
              </a:r>
            </a:p>
            <a:p>
              <a:pPr lvl="1">
                <a:spcBef>
                  <a:spcPts val="600"/>
                </a:spcBef>
              </a:pPr>
              <a:r>
                <a:rPr lang="en-US" altLang="zh-CN" sz="2000" dirty="0">
                  <a:latin typeface="Times New Roman" pitchFamily="18" charset="0"/>
                  <a:ea typeface="仿宋_GB2312" pitchFamily="49" charset="-122"/>
                  <a:cs typeface="Times New Roman" pitchFamily="18" charset="0"/>
                </a:rPr>
                <a:t>Frame &lt;Master-1&gt;</a:t>
              </a:r>
            </a:p>
            <a:p>
              <a:pPr lvl="1">
                <a:spcBef>
                  <a:spcPts val="600"/>
                </a:spcBef>
              </a:pPr>
              <a:r>
                <a:rPr lang="en-US" altLang="zh-CN" sz="2000" dirty="0">
                  <a:latin typeface="Times New Roman" pitchFamily="18" charset="0"/>
                  <a:ea typeface="仿宋_GB2312" pitchFamily="49" charset="-122"/>
                  <a:cs typeface="Times New Roman" pitchFamily="18" charset="0"/>
                </a:rPr>
                <a:t>    ISA</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Master</a:t>
              </a:r>
            </a:p>
            <a:p>
              <a:pPr lvl="1">
                <a:spcBef>
                  <a:spcPts val="600"/>
                </a:spcBef>
              </a:pPr>
              <a:r>
                <a:rPr lang="en-US" altLang="zh-CN" sz="2000" dirty="0">
                  <a:latin typeface="Times New Roman" pitchFamily="18" charset="0"/>
                  <a:ea typeface="仿宋_GB2312" pitchFamily="49" charset="-122"/>
                  <a:cs typeface="Times New Roman" pitchFamily="18" charset="0"/>
                </a:rPr>
                <a:t>    Name</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Yang Ye</a:t>
              </a:r>
            </a:p>
            <a:p>
              <a:pPr lvl="1">
                <a:spcBef>
                  <a:spcPts val="600"/>
                </a:spcBef>
              </a:pPr>
              <a:r>
                <a:rPr lang="en-US" altLang="zh-CN" sz="2000" dirty="0">
                  <a:latin typeface="Times New Roman" pitchFamily="18" charset="0"/>
                  <a:ea typeface="仿宋_GB2312" pitchFamily="49" charset="-122"/>
                  <a:cs typeface="Times New Roman" pitchFamily="18" charset="0"/>
                </a:rPr>
                <a:t>    Sex</a:t>
              </a:r>
              <a:r>
                <a:rPr lang="zh-CN" altLang="en-US" sz="2000" dirty="0">
                  <a:latin typeface="Times New Roman" pitchFamily="18" charset="0"/>
                  <a:ea typeface="仿宋_GB2312" pitchFamily="49" charset="-122"/>
                  <a:cs typeface="Times New Roman" pitchFamily="18" charset="0"/>
                </a:rPr>
                <a:t>： </a:t>
              </a:r>
              <a:r>
                <a:rPr lang="en-US" altLang="zh-CN" sz="2000" dirty="0">
                  <a:latin typeface="Times New Roman" pitchFamily="18" charset="0"/>
                  <a:ea typeface="仿宋_GB2312" pitchFamily="49" charset="-122"/>
                  <a:cs typeface="Times New Roman" pitchFamily="18" charset="0"/>
                </a:rPr>
                <a:t>female</a:t>
              </a:r>
            </a:p>
            <a:p>
              <a:pPr lvl="1">
                <a:spcBef>
                  <a:spcPts val="600"/>
                </a:spcBef>
              </a:pPr>
              <a:r>
                <a:rPr lang="en-US" altLang="zh-CN" sz="2000" dirty="0">
                  <a:latin typeface="Times New Roman" pitchFamily="18" charset="0"/>
                  <a:ea typeface="仿宋_GB2312" pitchFamily="49" charset="-122"/>
                  <a:cs typeface="Times New Roman" pitchFamily="18" charset="0"/>
                </a:rPr>
                <a:t>    Major</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Computer</a:t>
              </a:r>
            </a:p>
            <a:p>
              <a:pPr lvl="1">
                <a:spcBef>
                  <a:spcPts val="600"/>
                </a:spcBef>
              </a:pPr>
              <a:r>
                <a:rPr lang="en-US" altLang="zh-CN" sz="2000" dirty="0">
                  <a:latin typeface="Times New Roman" pitchFamily="18" charset="0"/>
                  <a:ea typeface="仿宋_GB2312" pitchFamily="49" charset="-122"/>
                  <a:cs typeface="Times New Roman" pitchFamily="18" charset="0"/>
                </a:rPr>
                <a:t>    Field</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Web-Intelligence</a:t>
              </a:r>
            </a:p>
            <a:p>
              <a:pPr lvl="1">
                <a:spcBef>
                  <a:spcPts val="600"/>
                </a:spcBef>
              </a:pPr>
              <a:r>
                <a:rPr lang="en-US" altLang="zh-CN" sz="2000" dirty="0">
                  <a:latin typeface="Times New Roman" pitchFamily="18" charset="0"/>
                  <a:ea typeface="仿宋_GB2312" pitchFamily="49" charset="-122"/>
                  <a:cs typeface="Times New Roman" pitchFamily="18" charset="0"/>
                </a:rPr>
                <a:t>    Advisor</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Lin </a:t>
              </a:r>
              <a:r>
                <a:rPr lang="en-US" altLang="zh-CN" sz="2000" dirty="0" err="1">
                  <a:latin typeface="Times New Roman" pitchFamily="18" charset="0"/>
                  <a:ea typeface="仿宋_GB2312" pitchFamily="49" charset="-122"/>
                  <a:cs typeface="Times New Roman" pitchFamily="18" charset="0"/>
                </a:rPr>
                <a:t>Hai</a:t>
              </a:r>
              <a:endParaRPr lang="en-US" altLang="zh-CN" sz="2000" dirty="0">
                <a:latin typeface="Times New Roman" pitchFamily="18" charset="0"/>
                <a:ea typeface="仿宋_GB2312" pitchFamily="49" charset="-122"/>
                <a:cs typeface="Times New Roman" pitchFamily="18" charset="0"/>
              </a:endParaRPr>
            </a:p>
            <a:p>
              <a:pPr lvl="1">
                <a:spcBef>
                  <a:spcPts val="600"/>
                </a:spcBef>
              </a:pPr>
              <a:r>
                <a:rPr lang="en-US" altLang="zh-CN" sz="2000" dirty="0">
                  <a:latin typeface="Times New Roman" pitchFamily="18" charset="0"/>
                  <a:ea typeface="仿宋_GB2312" pitchFamily="49" charset="-122"/>
                  <a:cs typeface="Times New Roman" pitchFamily="18" charset="0"/>
                </a:rPr>
                <a:t>    Project </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Provincial </a:t>
              </a:r>
            </a:p>
          </p:txBody>
        </p:sp>
      </p:grpSp>
    </p:spTree>
  </p:cSld>
  <p:clrMapOvr>
    <a:masterClrMapping/>
  </p:clrMapOvr>
  <p:timing>
    <p:tnLst>
      <p:par>
        <p:cTn xmlns:p14="http://schemas.microsoft.com/office/powerpoint/2010/mai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3C877648-2643-4D3E-962B-029B45C488F2}" type="slidenum">
              <a:rPr lang="en-US" altLang="zh-CN"/>
              <a:pPr/>
              <a:t>116</a:t>
            </a:fld>
            <a:endParaRPr lang="en-US" altLang="zh-CN"/>
          </a:p>
        </p:txBody>
      </p:sp>
      <p:sp>
        <p:nvSpPr>
          <p:cNvPr id="281602" name="Rectangle 2"/>
          <p:cNvSpPr>
            <a:spLocks noGrp="1" noChangeArrowheads="1"/>
          </p:cNvSpPr>
          <p:nvPr>
            <p:ph type="title"/>
          </p:nvPr>
        </p:nvSpPr>
        <p:spPr>
          <a:xfrm>
            <a:off x="468313" y="188913"/>
            <a:ext cx="8229600" cy="1008062"/>
          </a:xfrm>
        </p:spPr>
        <p:txBody>
          <a:bodyPr/>
          <a:lstStyle/>
          <a:p>
            <a:r>
              <a:rPr lang="zh-CN" altLang="en-US" b="1" dirty="0">
                <a:latin typeface="Times New Roman" pitchFamily="18" charset="0"/>
              </a:rPr>
              <a:t>框架系统的基本结构</a:t>
            </a:r>
            <a:endParaRPr lang="en-US" altLang="zh-CN" b="1" dirty="0">
              <a:latin typeface="Times New Roman" pitchFamily="18" charset="0"/>
            </a:endParaRPr>
          </a:p>
        </p:txBody>
      </p:sp>
      <p:sp>
        <p:nvSpPr>
          <p:cNvPr id="281603" name="Rectangle 3"/>
          <p:cNvSpPr>
            <a:spLocks noGrp="1" noChangeArrowheads="1"/>
          </p:cNvSpPr>
          <p:nvPr>
            <p:ph type="body" idx="1"/>
          </p:nvPr>
        </p:nvSpPr>
        <p:spPr>
          <a:xfrm>
            <a:off x="431540" y="1448780"/>
            <a:ext cx="8173665" cy="1080120"/>
          </a:xfrm>
        </p:spPr>
        <p:txBody>
          <a:bodyPr/>
          <a:lstStyle/>
          <a:p>
            <a:pPr>
              <a:lnSpc>
                <a:spcPct val="120000"/>
              </a:lnSpc>
              <a:spcBef>
                <a:spcPct val="35000"/>
              </a:spcBef>
            </a:pPr>
            <a:r>
              <a:rPr lang="zh-CN" altLang="en-US" sz="2400" b="1" dirty="0" smtClean="0">
                <a:solidFill>
                  <a:srgbClr val="0000CC"/>
                </a:solidFill>
                <a:latin typeface="Times New Roman" pitchFamily="18" charset="0"/>
              </a:rPr>
              <a:t>当</a:t>
            </a:r>
            <a:r>
              <a:rPr lang="zh-CN" altLang="en-US" sz="2400" b="1" dirty="0">
                <a:solidFill>
                  <a:srgbClr val="0000CC"/>
                </a:solidFill>
                <a:latin typeface="Times New Roman" pitchFamily="18" charset="0"/>
              </a:rPr>
              <a:t>知识比较复杂时，往往需要通过诸框架之间的横向或纵向联系形成一种框架</a:t>
            </a:r>
            <a:r>
              <a:rPr lang="zh-CN" altLang="en-US" sz="2400" b="1" dirty="0" smtClean="0">
                <a:solidFill>
                  <a:srgbClr val="0000CC"/>
                </a:solidFill>
                <a:latin typeface="Times New Roman" pitchFamily="18" charset="0"/>
              </a:rPr>
              <a:t>系统</a:t>
            </a:r>
            <a:endParaRPr lang="zh-CN" altLang="en-US" sz="2400" b="1" dirty="0">
              <a:solidFill>
                <a:srgbClr val="0000CC"/>
              </a:solidFill>
              <a:latin typeface="Times New Roman" pitchFamily="18" charset="0"/>
            </a:endParaRPr>
          </a:p>
        </p:txBody>
      </p:sp>
      <p:sp>
        <p:nvSpPr>
          <p:cNvPr id="5" name="Text Box 6"/>
          <p:cNvSpPr txBox="1">
            <a:spLocks noChangeArrowheads="1"/>
          </p:cNvSpPr>
          <p:nvPr/>
        </p:nvSpPr>
        <p:spPr bwMode="auto">
          <a:xfrm>
            <a:off x="2268538" y="2996828"/>
            <a:ext cx="1223962"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b="1">
                <a:latin typeface="Times New Roman" pitchFamily="18" charset="0"/>
                <a:cs typeface="Times New Roman" pitchFamily="18" charset="0"/>
              </a:rPr>
              <a:t>Student</a:t>
            </a:r>
          </a:p>
        </p:txBody>
      </p:sp>
      <p:sp>
        <p:nvSpPr>
          <p:cNvPr id="6" name="Text Box 7"/>
          <p:cNvSpPr txBox="1">
            <a:spLocks noChangeArrowheads="1"/>
          </p:cNvSpPr>
          <p:nvPr/>
        </p:nvSpPr>
        <p:spPr bwMode="auto">
          <a:xfrm>
            <a:off x="684213" y="4246190"/>
            <a:ext cx="1366837" cy="711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b="1">
                <a:latin typeface="Times New Roman" pitchFamily="18" charset="0"/>
                <a:cs typeface="Times New Roman" pitchFamily="18" charset="0"/>
              </a:rPr>
              <a:t>Undergraduate</a:t>
            </a:r>
          </a:p>
        </p:txBody>
      </p:sp>
      <p:sp>
        <p:nvSpPr>
          <p:cNvPr id="7" name="Text Box 8"/>
          <p:cNvSpPr txBox="1">
            <a:spLocks noChangeArrowheads="1"/>
          </p:cNvSpPr>
          <p:nvPr/>
        </p:nvSpPr>
        <p:spPr bwMode="auto">
          <a:xfrm>
            <a:off x="3708400" y="4246190"/>
            <a:ext cx="1150938"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b="1">
                <a:latin typeface="Times New Roman" pitchFamily="18" charset="0"/>
                <a:cs typeface="Times New Roman" pitchFamily="18" charset="0"/>
              </a:rPr>
              <a:t>Master</a:t>
            </a:r>
          </a:p>
        </p:txBody>
      </p:sp>
      <p:sp>
        <p:nvSpPr>
          <p:cNvPr id="8" name="Text Box 9"/>
          <p:cNvSpPr txBox="1">
            <a:spLocks noChangeArrowheads="1"/>
          </p:cNvSpPr>
          <p:nvPr/>
        </p:nvSpPr>
        <p:spPr bwMode="auto">
          <a:xfrm>
            <a:off x="6588125" y="4292228"/>
            <a:ext cx="1223963"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b="1">
                <a:latin typeface="Times New Roman" pitchFamily="18" charset="0"/>
                <a:cs typeface="Times New Roman" pitchFamily="18" charset="0"/>
              </a:rPr>
              <a:t>Doctor</a:t>
            </a:r>
          </a:p>
        </p:txBody>
      </p:sp>
      <p:sp>
        <p:nvSpPr>
          <p:cNvPr id="9" name="Text Box 10"/>
          <p:cNvSpPr txBox="1">
            <a:spLocks noChangeArrowheads="1"/>
          </p:cNvSpPr>
          <p:nvPr/>
        </p:nvSpPr>
        <p:spPr bwMode="auto">
          <a:xfrm>
            <a:off x="1908175" y="5589215"/>
            <a:ext cx="15113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latin typeface="Times New Roman" pitchFamily="18" charset="0"/>
              <a:cs typeface="Times New Roman" pitchFamily="18" charset="0"/>
            </a:endParaRPr>
          </a:p>
        </p:txBody>
      </p:sp>
      <p:sp>
        <p:nvSpPr>
          <p:cNvPr id="10" name="Text Box 11"/>
          <p:cNvSpPr txBox="1">
            <a:spLocks noChangeArrowheads="1"/>
          </p:cNvSpPr>
          <p:nvPr/>
        </p:nvSpPr>
        <p:spPr bwMode="auto">
          <a:xfrm>
            <a:off x="1908175" y="5660653"/>
            <a:ext cx="1584325"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b="1">
                <a:latin typeface="Times New Roman" pitchFamily="18" charset="0"/>
                <a:cs typeface="Times New Roman" pitchFamily="18" charset="0"/>
              </a:rPr>
              <a:t>Master-1</a:t>
            </a:r>
          </a:p>
        </p:txBody>
      </p:sp>
      <p:sp>
        <p:nvSpPr>
          <p:cNvPr id="11" name="Text Box 12"/>
          <p:cNvSpPr txBox="1">
            <a:spLocks noChangeArrowheads="1"/>
          </p:cNvSpPr>
          <p:nvPr/>
        </p:nvSpPr>
        <p:spPr bwMode="auto">
          <a:xfrm>
            <a:off x="5003800" y="5589215"/>
            <a:ext cx="1368425"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b="1">
                <a:latin typeface="Times New Roman" pitchFamily="18" charset="0"/>
                <a:cs typeface="Times New Roman" pitchFamily="18" charset="0"/>
              </a:rPr>
              <a:t>Master-2</a:t>
            </a:r>
            <a:endParaRPr lang="en-US" altLang="zh-CN" sz="2000">
              <a:latin typeface="Times New Roman" pitchFamily="18" charset="0"/>
              <a:cs typeface="Times New Roman" pitchFamily="18" charset="0"/>
            </a:endParaRPr>
          </a:p>
        </p:txBody>
      </p:sp>
      <p:sp>
        <p:nvSpPr>
          <p:cNvPr id="12" name="Line 13"/>
          <p:cNvSpPr>
            <a:spLocks noChangeShapeType="1"/>
          </p:cNvSpPr>
          <p:nvPr/>
        </p:nvSpPr>
        <p:spPr bwMode="auto">
          <a:xfrm flipV="1">
            <a:off x="1258888" y="3428628"/>
            <a:ext cx="1512887" cy="792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13" name="Line 14"/>
          <p:cNvSpPr>
            <a:spLocks noChangeShapeType="1"/>
          </p:cNvSpPr>
          <p:nvPr/>
        </p:nvSpPr>
        <p:spPr bwMode="auto">
          <a:xfrm flipH="1" flipV="1">
            <a:off x="2843213" y="3428628"/>
            <a:ext cx="1441450" cy="792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14" name="Line 15"/>
          <p:cNvSpPr>
            <a:spLocks noChangeShapeType="1"/>
          </p:cNvSpPr>
          <p:nvPr/>
        </p:nvSpPr>
        <p:spPr bwMode="auto">
          <a:xfrm flipH="1" flipV="1">
            <a:off x="3059113" y="3428628"/>
            <a:ext cx="4176712" cy="792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15" name="Text Box 16"/>
          <p:cNvSpPr txBox="1">
            <a:spLocks noChangeArrowheads="1"/>
          </p:cNvSpPr>
          <p:nvPr/>
        </p:nvSpPr>
        <p:spPr bwMode="auto">
          <a:xfrm>
            <a:off x="5795963" y="2996828"/>
            <a:ext cx="1584325"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b="1">
                <a:latin typeface="Times New Roman" pitchFamily="18" charset="0"/>
                <a:cs typeface="Times New Roman" pitchFamily="18" charset="0"/>
              </a:rPr>
              <a:t>S-Address</a:t>
            </a:r>
          </a:p>
        </p:txBody>
      </p:sp>
      <p:sp>
        <p:nvSpPr>
          <p:cNvPr id="16" name="Line 17"/>
          <p:cNvSpPr>
            <a:spLocks noChangeShapeType="1"/>
          </p:cNvSpPr>
          <p:nvPr/>
        </p:nvSpPr>
        <p:spPr bwMode="auto">
          <a:xfrm flipH="1">
            <a:off x="3492500" y="3212728"/>
            <a:ext cx="23034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17" name="Line 18"/>
          <p:cNvSpPr>
            <a:spLocks noChangeShapeType="1"/>
          </p:cNvSpPr>
          <p:nvPr/>
        </p:nvSpPr>
        <p:spPr bwMode="auto">
          <a:xfrm flipV="1">
            <a:off x="2484438" y="4652590"/>
            <a:ext cx="1655762" cy="10080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18" name="Line 19"/>
          <p:cNvSpPr>
            <a:spLocks noChangeShapeType="1"/>
          </p:cNvSpPr>
          <p:nvPr/>
        </p:nvSpPr>
        <p:spPr bwMode="auto">
          <a:xfrm flipH="1" flipV="1">
            <a:off x="4284663" y="4652590"/>
            <a:ext cx="1366837" cy="9366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19" name="Text Box 20"/>
          <p:cNvSpPr txBox="1">
            <a:spLocks noChangeArrowheads="1"/>
          </p:cNvSpPr>
          <p:nvPr/>
        </p:nvSpPr>
        <p:spPr bwMode="auto">
          <a:xfrm>
            <a:off x="5219700" y="4939928"/>
            <a:ext cx="7207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latin typeface="Times New Roman" pitchFamily="18" charset="0"/>
                <a:cs typeface="Times New Roman" pitchFamily="18" charset="0"/>
              </a:rPr>
              <a:t>ISA</a:t>
            </a:r>
          </a:p>
        </p:txBody>
      </p:sp>
      <p:sp>
        <p:nvSpPr>
          <p:cNvPr id="20" name="Text Box 21"/>
          <p:cNvSpPr txBox="1">
            <a:spLocks noChangeArrowheads="1"/>
          </p:cNvSpPr>
          <p:nvPr/>
        </p:nvSpPr>
        <p:spPr bwMode="auto">
          <a:xfrm>
            <a:off x="2051050" y="5012953"/>
            <a:ext cx="7207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latin typeface="Times New Roman" pitchFamily="18" charset="0"/>
                <a:cs typeface="Times New Roman" pitchFamily="18" charset="0"/>
              </a:rPr>
              <a:t>ISA</a:t>
            </a:r>
          </a:p>
        </p:txBody>
      </p:sp>
      <p:sp>
        <p:nvSpPr>
          <p:cNvPr id="21" name="Text Box 22"/>
          <p:cNvSpPr txBox="1">
            <a:spLocks noChangeArrowheads="1"/>
          </p:cNvSpPr>
          <p:nvPr/>
        </p:nvSpPr>
        <p:spPr bwMode="auto">
          <a:xfrm>
            <a:off x="900113" y="3644528"/>
            <a:ext cx="7191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latin typeface="Times New Roman" pitchFamily="18" charset="0"/>
                <a:cs typeface="Times New Roman" pitchFamily="18" charset="0"/>
              </a:rPr>
              <a:t>AKO</a:t>
            </a:r>
          </a:p>
        </p:txBody>
      </p:sp>
      <p:sp>
        <p:nvSpPr>
          <p:cNvPr id="22" name="Text Box 23"/>
          <p:cNvSpPr txBox="1">
            <a:spLocks noChangeArrowheads="1"/>
          </p:cNvSpPr>
          <p:nvPr/>
        </p:nvSpPr>
        <p:spPr bwMode="auto">
          <a:xfrm>
            <a:off x="2843213" y="3788990"/>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latin typeface="Times New Roman" pitchFamily="18" charset="0"/>
                <a:cs typeface="Times New Roman" pitchFamily="18" charset="0"/>
              </a:rPr>
              <a:t>AKO</a:t>
            </a:r>
          </a:p>
        </p:txBody>
      </p:sp>
      <p:sp>
        <p:nvSpPr>
          <p:cNvPr id="23" name="Text Box 24"/>
          <p:cNvSpPr txBox="1">
            <a:spLocks noChangeArrowheads="1"/>
          </p:cNvSpPr>
          <p:nvPr/>
        </p:nvSpPr>
        <p:spPr bwMode="auto">
          <a:xfrm>
            <a:off x="6011863" y="3644528"/>
            <a:ext cx="7207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latin typeface="Times New Roman" pitchFamily="18" charset="0"/>
                <a:cs typeface="Times New Roman" pitchFamily="18" charset="0"/>
              </a:rPr>
              <a:t>AKO</a:t>
            </a:r>
          </a:p>
        </p:txBody>
      </p:sp>
      <p:sp>
        <p:nvSpPr>
          <p:cNvPr id="24" name="Text Box 25"/>
          <p:cNvSpPr txBox="1">
            <a:spLocks noChangeArrowheads="1"/>
          </p:cNvSpPr>
          <p:nvPr/>
        </p:nvSpPr>
        <p:spPr bwMode="auto">
          <a:xfrm>
            <a:off x="4140200" y="2780928"/>
            <a:ext cx="12239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latin typeface="Times New Roman" pitchFamily="18" charset="0"/>
              <a:cs typeface="Times New Roman" pitchFamily="18" charset="0"/>
            </a:endParaRPr>
          </a:p>
        </p:txBody>
      </p:sp>
      <p:sp>
        <p:nvSpPr>
          <p:cNvPr id="25" name="Text Box 26"/>
          <p:cNvSpPr txBox="1">
            <a:spLocks noChangeArrowheads="1"/>
          </p:cNvSpPr>
          <p:nvPr/>
        </p:nvSpPr>
        <p:spPr bwMode="auto">
          <a:xfrm>
            <a:off x="4211638" y="2852365"/>
            <a:ext cx="11525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latin typeface="Times New Roman" pitchFamily="18" charset="0"/>
                <a:cs typeface="Times New Roman" pitchFamily="18" charset="0"/>
              </a:rPr>
              <a:t>Address</a:t>
            </a:r>
          </a:p>
        </p:txBody>
      </p:sp>
    </p:spTree>
  </p:cSld>
  <p:clrMapOvr>
    <a:masterClrMapping/>
  </p:clrMapOvr>
  <p:timing>
    <p:tnLst>
      <p:par>
        <p:cTn xmlns:p14="http://schemas.microsoft.com/office/powerpoint/2010/mai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3C877648-2643-4D3E-962B-029B45C488F2}" type="slidenum">
              <a:rPr lang="en-US" altLang="zh-CN"/>
              <a:pPr/>
              <a:t>117</a:t>
            </a:fld>
            <a:endParaRPr lang="en-US" altLang="zh-CN"/>
          </a:p>
        </p:txBody>
      </p:sp>
      <p:sp>
        <p:nvSpPr>
          <p:cNvPr id="281602" name="Rectangle 2"/>
          <p:cNvSpPr>
            <a:spLocks noGrp="1" noChangeArrowheads="1"/>
          </p:cNvSpPr>
          <p:nvPr>
            <p:ph type="title"/>
          </p:nvPr>
        </p:nvSpPr>
        <p:spPr>
          <a:xfrm>
            <a:off x="468313" y="188913"/>
            <a:ext cx="8229600" cy="1008062"/>
          </a:xfrm>
        </p:spPr>
        <p:txBody>
          <a:bodyPr/>
          <a:lstStyle/>
          <a:p>
            <a:r>
              <a:rPr lang="zh-CN" altLang="en-US" b="1" dirty="0">
                <a:latin typeface="Times New Roman" pitchFamily="18" charset="0"/>
              </a:rPr>
              <a:t>框架系统的基本结构</a:t>
            </a:r>
            <a:endParaRPr lang="en-US" altLang="zh-CN" b="1" dirty="0">
              <a:latin typeface="Times New Roman" pitchFamily="18" charset="0"/>
            </a:endParaRPr>
          </a:p>
        </p:txBody>
      </p:sp>
      <p:sp>
        <p:nvSpPr>
          <p:cNvPr id="281603" name="Rectangle 3"/>
          <p:cNvSpPr>
            <a:spLocks noGrp="1" noChangeArrowheads="1"/>
          </p:cNvSpPr>
          <p:nvPr>
            <p:ph type="body" idx="1"/>
          </p:nvPr>
        </p:nvSpPr>
        <p:spPr>
          <a:xfrm>
            <a:off x="467544" y="1700808"/>
            <a:ext cx="7812868" cy="4428492"/>
          </a:xfrm>
        </p:spPr>
        <p:txBody>
          <a:bodyPr/>
          <a:lstStyle/>
          <a:p>
            <a:pPr>
              <a:lnSpc>
                <a:spcPct val="120000"/>
              </a:lnSpc>
              <a:spcBef>
                <a:spcPts val="3000"/>
              </a:spcBef>
            </a:pPr>
            <a:r>
              <a:rPr lang="zh-CN" altLang="en-US" sz="2400" b="1" dirty="0" smtClean="0">
                <a:solidFill>
                  <a:srgbClr val="A50021"/>
                </a:solidFill>
                <a:latin typeface="Times New Roman" pitchFamily="18" charset="0"/>
              </a:rPr>
              <a:t>框架</a:t>
            </a:r>
            <a:r>
              <a:rPr lang="zh-CN" altLang="en-US" sz="2400" b="1" dirty="0">
                <a:solidFill>
                  <a:srgbClr val="A50021"/>
                </a:solidFill>
                <a:latin typeface="Times New Roman" pitchFamily="18" charset="0"/>
              </a:rPr>
              <a:t>之间的纵向联系</a:t>
            </a:r>
          </a:p>
          <a:p>
            <a:pPr lvl="1">
              <a:lnSpc>
                <a:spcPct val="120000"/>
              </a:lnSpc>
              <a:spcBef>
                <a:spcPct val="35000"/>
              </a:spcBef>
            </a:pPr>
            <a:r>
              <a:rPr lang="zh-CN" altLang="en-US" sz="2000" b="1" dirty="0" smtClean="0">
                <a:solidFill>
                  <a:srgbClr val="0000FF"/>
                </a:solidFill>
                <a:latin typeface="Times New Roman" pitchFamily="18" charset="0"/>
              </a:rPr>
              <a:t>具有</a:t>
            </a:r>
            <a:r>
              <a:rPr lang="zh-CN" altLang="en-US" sz="2000" b="1" dirty="0">
                <a:solidFill>
                  <a:srgbClr val="0000FF"/>
                </a:solidFill>
                <a:latin typeface="Times New Roman" pitchFamily="18" charset="0"/>
              </a:rPr>
              <a:t>继承关系的上下层框架之间的</a:t>
            </a:r>
            <a:r>
              <a:rPr lang="zh-CN" altLang="en-US" sz="2000" b="1" dirty="0" smtClean="0">
                <a:solidFill>
                  <a:srgbClr val="0000FF"/>
                </a:solidFill>
                <a:latin typeface="Times New Roman" pitchFamily="18" charset="0"/>
              </a:rPr>
              <a:t>联系</a:t>
            </a:r>
            <a:endParaRPr lang="en-US" altLang="zh-CN" sz="2000" dirty="0" smtClean="0">
              <a:latin typeface="Times New Roman" pitchFamily="18" charset="0"/>
            </a:endParaRPr>
          </a:p>
          <a:p>
            <a:pPr lvl="1">
              <a:lnSpc>
                <a:spcPct val="120000"/>
              </a:lnSpc>
              <a:spcBef>
                <a:spcPct val="35000"/>
              </a:spcBef>
            </a:pPr>
            <a:r>
              <a:rPr lang="zh-CN" altLang="en-US" sz="2000" dirty="0" smtClean="0">
                <a:latin typeface="Times New Roman" pitchFamily="18" charset="0"/>
              </a:rPr>
              <a:t>框架</a:t>
            </a:r>
            <a:r>
              <a:rPr lang="zh-CN" altLang="en-US" sz="2000" dirty="0">
                <a:latin typeface="Times New Roman" pitchFamily="18" charset="0"/>
              </a:rPr>
              <a:t>之间的纵向联系是通过预定以槽名</a:t>
            </a:r>
            <a:r>
              <a:rPr lang="en-US" altLang="zh-CN" sz="2000" dirty="0">
                <a:latin typeface="Times New Roman" pitchFamily="18" charset="0"/>
              </a:rPr>
              <a:t>AKO</a:t>
            </a:r>
            <a:r>
              <a:rPr lang="zh-CN" altLang="en-US" sz="2000" dirty="0">
                <a:latin typeface="Times New Roman" pitchFamily="18" charset="0"/>
              </a:rPr>
              <a:t>和</a:t>
            </a:r>
            <a:r>
              <a:rPr lang="en-US" altLang="zh-CN" sz="2000" dirty="0">
                <a:latin typeface="Times New Roman" pitchFamily="18" charset="0"/>
              </a:rPr>
              <a:t>ISA</a:t>
            </a:r>
            <a:r>
              <a:rPr lang="zh-CN" altLang="en-US" sz="2000" dirty="0">
                <a:latin typeface="Times New Roman" pitchFamily="18" charset="0"/>
              </a:rPr>
              <a:t>等来实现</a:t>
            </a:r>
            <a:r>
              <a:rPr lang="zh-CN" altLang="en-US" sz="2000" dirty="0" smtClean="0">
                <a:latin typeface="Times New Roman" pitchFamily="18" charset="0"/>
              </a:rPr>
              <a:t>的</a:t>
            </a:r>
          </a:p>
          <a:p>
            <a:pPr>
              <a:lnSpc>
                <a:spcPct val="120000"/>
              </a:lnSpc>
              <a:spcBef>
                <a:spcPts val="3000"/>
              </a:spcBef>
            </a:pPr>
            <a:r>
              <a:rPr lang="zh-CN" altLang="en-US" sz="2400" b="1" dirty="0" smtClean="0">
                <a:solidFill>
                  <a:srgbClr val="A50021"/>
                </a:solidFill>
                <a:latin typeface="Times New Roman" pitchFamily="18" charset="0"/>
              </a:rPr>
              <a:t>框架之间的横向联系</a:t>
            </a:r>
          </a:p>
          <a:p>
            <a:pPr marL="457200" lvl="1" indent="0">
              <a:lnSpc>
                <a:spcPct val="120000"/>
              </a:lnSpc>
              <a:spcBef>
                <a:spcPts val="1200"/>
              </a:spcBef>
              <a:buNone/>
            </a:pPr>
            <a:r>
              <a:rPr lang="zh-CN" altLang="en-US" sz="2000" dirty="0" smtClean="0">
                <a:latin typeface="Times New Roman" pitchFamily="18" charset="0"/>
              </a:rPr>
              <a:t>以</a:t>
            </a:r>
            <a:r>
              <a:rPr lang="zh-CN" altLang="en-US" sz="2000" dirty="0">
                <a:latin typeface="Times New Roman" pitchFamily="18" charset="0"/>
              </a:rPr>
              <a:t>另外一个框架名作为一个槽的槽值或侧面值所建立起来的框架之间的</a:t>
            </a:r>
            <a:r>
              <a:rPr lang="zh-CN" altLang="en-US" sz="2000" dirty="0" smtClean="0">
                <a:latin typeface="Times New Roman" pitchFamily="18" charset="0"/>
              </a:rPr>
              <a:t>联系</a:t>
            </a:r>
            <a:endParaRPr lang="zh-CN" altLang="en-US" sz="2000" dirty="0">
              <a:latin typeface="Times New Roman" pitchFamily="18" charset="0"/>
            </a:endParaRPr>
          </a:p>
        </p:txBody>
      </p:sp>
    </p:spTree>
    <p:extLst>
      <p:ext uri="{BB962C8B-B14F-4D97-AF65-F5344CB8AC3E}">
        <p14:creationId xmlns:p14="http://schemas.microsoft.com/office/powerpoint/2010/main" val="980311593"/>
      </p:ext>
    </p:extLst>
  </p:cSld>
  <p:clrMapOvr>
    <a:masterClrMapping/>
  </p:clrMapOvr>
  <p:timing>
    <p:tnLst>
      <p:par>
        <p:cTn xmlns:p14="http://schemas.microsoft.com/office/powerpoint/2010/mai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4FFE544B-945D-4CC2-8BE0-E8EE70B41125}" type="slidenum">
              <a:rPr lang="en-US" altLang="zh-CN"/>
              <a:pPr/>
              <a:t>118</a:t>
            </a:fld>
            <a:endParaRPr lang="en-US" altLang="zh-CN" dirty="0"/>
          </a:p>
        </p:txBody>
      </p:sp>
      <p:sp>
        <p:nvSpPr>
          <p:cNvPr id="321538" name="Rectangle 2"/>
          <p:cNvSpPr>
            <a:spLocks noGrp="1" noChangeArrowheads="1"/>
          </p:cNvSpPr>
          <p:nvPr>
            <p:ph type="title"/>
          </p:nvPr>
        </p:nvSpPr>
        <p:spPr>
          <a:xfrm>
            <a:off x="457200" y="0"/>
            <a:ext cx="8229600" cy="1341438"/>
          </a:xfrm>
        </p:spPr>
        <p:txBody>
          <a:bodyPr/>
          <a:lstStyle/>
          <a:p>
            <a:r>
              <a:rPr lang="zh-CN" altLang="en-US" b="1" dirty="0">
                <a:latin typeface="Times New Roman" pitchFamily="18" charset="0"/>
              </a:rPr>
              <a:t>框架系统问题求解的基本过程</a:t>
            </a:r>
          </a:p>
        </p:txBody>
      </p:sp>
      <p:sp>
        <p:nvSpPr>
          <p:cNvPr id="321539" name="Rectangle 3"/>
          <p:cNvSpPr>
            <a:spLocks noGrp="1" noChangeArrowheads="1"/>
          </p:cNvSpPr>
          <p:nvPr>
            <p:ph type="body" idx="1"/>
          </p:nvPr>
        </p:nvSpPr>
        <p:spPr>
          <a:xfrm>
            <a:off x="395536" y="1268760"/>
            <a:ext cx="8208912" cy="5111750"/>
          </a:xfrm>
        </p:spPr>
        <p:txBody>
          <a:bodyPr/>
          <a:lstStyle/>
          <a:p>
            <a:pPr>
              <a:lnSpc>
                <a:spcPct val="115000"/>
              </a:lnSpc>
              <a:spcBef>
                <a:spcPts val="1200"/>
              </a:spcBef>
            </a:pPr>
            <a:r>
              <a:rPr lang="zh-CN" altLang="en-US" sz="2800" b="1" dirty="0" smtClean="0">
                <a:solidFill>
                  <a:srgbClr val="0000CC"/>
                </a:solidFill>
              </a:rPr>
              <a:t>在</a:t>
            </a:r>
            <a:r>
              <a:rPr lang="zh-CN" altLang="en-US" sz="2800" b="1" dirty="0">
                <a:solidFill>
                  <a:srgbClr val="0000CC"/>
                </a:solidFill>
              </a:rPr>
              <a:t>框架系统中，问题求解主要是通过对框架的</a:t>
            </a:r>
            <a:r>
              <a:rPr lang="zh-CN" altLang="en-US" sz="2800" b="1" dirty="0">
                <a:solidFill>
                  <a:srgbClr val="A50021"/>
                </a:solidFill>
              </a:rPr>
              <a:t>继承、匹配与填槽</a:t>
            </a:r>
            <a:r>
              <a:rPr lang="zh-CN" altLang="en-US" sz="2800" b="1" dirty="0">
                <a:solidFill>
                  <a:srgbClr val="0000CC"/>
                </a:solidFill>
              </a:rPr>
              <a:t>来实现</a:t>
            </a:r>
            <a:r>
              <a:rPr lang="zh-CN" altLang="en-US" sz="2800" b="1" dirty="0" smtClean="0">
                <a:solidFill>
                  <a:srgbClr val="0000CC"/>
                </a:solidFill>
              </a:rPr>
              <a:t>的</a:t>
            </a:r>
            <a:endParaRPr lang="en-US" altLang="zh-CN" dirty="0">
              <a:solidFill>
                <a:srgbClr val="0000CC"/>
              </a:solidFill>
            </a:endParaRPr>
          </a:p>
          <a:p>
            <a:pPr>
              <a:lnSpc>
                <a:spcPct val="115000"/>
              </a:lnSpc>
              <a:spcBef>
                <a:spcPts val="1200"/>
              </a:spcBef>
            </a:pPr>
            <a:endParaRPr lang="en-US" altLang="zh-CN" sz="900" dirty="0" smtClean="0">
              <a:solidFill>
                <a:srgbClr val="0000CC"/>
              </a:solidFill>
            </a:endParaRPr>
          </a:p>
          <a:p>
            <a:pPr>
              <a:lnSpc>
                <a:spcPct val="115000"/>
              </a:lnSpc>
              <a:spcBef>
                <a:spcPts val="1200"/>
              </a:spcBef>
            </a:pPr>
            <a:r>
              <a:rPr lang="zh-CN" altLang="en-US" sz="2800" b="1" dirty="0">
                <a:solidFill>
                  <a:srgbClr val="0000CC"/>
                </a:solidFill>
              </a:rPr>
              <a:t>步骤</a:t>
            </a:r>
            <a:r>
              <a:rPr lang="zh-CN" altLang="en-US" sz="2800" b="1" dirty="0" smtClean="0">
                <a:solidFill>
                  <a:srgbClr val="0000CC"/>
                </a:solidFill>
              </a:rPr>
              <a:t>：</a:t>
            </a:r>
            <a:endParaRPr lang="en-US" altLang="zh-CN" sz="2800" b="1" dirty="0" smtClean="0">
              <a:solidFill>
                <a:srgbClr val="0000CC"/>
              </a:solidFill>
            </a:endParaRPr>
          </a:p>
          <a:p>
            <a:pPr lvl="1">
              <a:lnSpc>
                <a:spcPct val="115000"/>
              </a:lnSpc>
              <a:spcBef>
                <a:spcPts val="1200"/>
              </a:spcBef>
            </a:pPr>
            <a:r>
              <a:rPr lang="zh-CN" altLang="en-US" sz="2200" dirty="0" smtClean="0"/>
              <a:t>首先</a:t>
            </a:r>
            <a:r>
              <a:rPr lang="zh-CN" altLang="en-US" sz="2200" dirty="0"/>
              <a:t>要把该问题用框架表示出来</a:t>
            </a:r>
            <a:r>
              <a:rPr lang="zh-CN" altLang="en-US" sz="2200" dirty="0" smtClean="0"/>
              <a:t>。</a:t>
            </a:r>
            <a:endParaRPr lang="en-US" altLang="zh-CN" sz="2200" dirty="0" smtClean="0"/>
          </a:p>
          <a:p>
            <a:pPr lvl="1">
              <a:lnSpc>
                <a:spcPct val="115000"/>
              </a:lnSpc>
              <a:spcBef>
                <a:spcPts val="1200"/>
              </a:spcBef>
            </a:pPr>
            <a:r>
              <a:rPr lang="zh-CN" altLang="en-US" sz="2200" dirty="0" smtClean="0"/>
              <a:t>然后</a:t>
            </a:r>
            <a:r>
              <a:rPr lang="zh-CN" altLang="en-US" sz="2200" dirty="0"/>
              <a:t>利用框架之间的继承关系，</a:t>
            </a:r>
            <a:r>
              <a:rPr lang="zh-CN" altLang="en-US" sz="2200" b="1" dirty="0">
                <a:solidFill>
                  <a:srgbClr val="00B050"/>
                </a:solidFill>
              </a:rPr>
              <a:t>把它与知识库中的已有框架进行匹配，找出一个或多个候选框架</a:t>
            </a:r>
            <a:r>
              <a:rPr lang="zh-CN" altLang="en-US" sz="2200" dirty="0"/>
              <a:t>，并在这些候选框架引导下进一步</a:t>
            </a:r>
            <a:r>
              <a:rPr lang="zh-CN" altLang="en-US" sz="2200" b="1" dirty="0">
                <a:solidFill>
                  <a:srgbClr val="00B050"/>
                </a:solidFill>
              </a:rPr>
              <a:t>获取附加信息，填充尽量多的槽值</a:t>
            </a:r>
            <a:r>
              <a:rPr lang="zh-CN" altLang="en-US" sz="2200" dirty="0"/>
              <a:t>，以建立一个描述当前情况的实例</a:t>
            </a:r>
            <a:r>
              <a:rPr lang="zh-CN" altLang="en-US" sz="2200" dirty="0" smtClean="0"/>
              <a:t>。</a:t>
            </a:r>
            <a:endParaRPr lang="en-US" altLang="zh-CN" sz="2200" dirty="0" smtClean="0"/>
          </a:p>
          <a:p>
            <a:pPr lvl="1">
              <a:lnSpc>
                <a:spcPct val="115000"/>
              </a:lnSpc>
              <a:spcBef>
                <a:spcPts val="1200"/>
              </a:spcBef>
            </a:pPr>
            <a:r>
              <a:rPr lang="zh-CN" altLang="en-US" sz="2200" dirty="0" smtClean="0"/>
              <a:t>最后</a:t>
            </a:r>
            <a:r>
              <a:rPr lang="zh-CN" altLang="en-US" sz="2200" dirty="0"/>
              <a:t>再</a:t>
            </a:r>
            <a:r>
              <a:rPr lang="zh-CN" altLang="en-US" sz="2200" b="1" dirty="0">
                <a:solidFill>
                  <a:srgbClr val="00B050"/>
                </a:solidFill>
              </a:rPr>
              <a:t>用某种评价方法对候选框架进行评价</a:t>
            </a:r>
            <a:r>
              <a:rPr lang="zh-CN" altLang="en-US" sz="2200" dirty="0"/>
              <a:t>，以决定是否接收该框架。 </a:t>
            </a:r>
          </a:p>
        </p:txBody>
      </p:sp>
    </p:spTree>
  </p:cSld>
  <p:clrMapOvr>
    <a:masterClrMapping/>
  </p:clrMapOvr>
  <p:timing>
    <p:tnLst>
      <p:par>
        <p:cTn xmlns:p14="http://schemas.microsoft.com/office/powerpoint/2010/mai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E3C2A6EC-6FE2-4EC6-A9B3-9D8E73CF4732}" type="slidenum">
              <a:rPr lang="en-US" altLang="zh-CN"/>
              <a:pPr/>
              <a:t>119</a:t>
            </a:fld>
            <a:endParaRPr lang="en-US" altLang="zh-CN"/>
          </a:p>
        </p:txBody>
      </p:sp>
      <p:sp>
        <p:nvSpPr>
          <p:cNvPr id="322562" name="Rectangle 2"/>
          <p:cNvSpPr>
            <a:spLocks noGrp="1" noChangeArrowheads="1"/>
          </p:cNvSpPr>
          <p:nvPr>
            <p:ph type="title"/>
          </p:nvPr>
        </p:nvSpPr>
        <p:spPr>
          <a:xfrm>
            <a:off x="457200" y="188913"/>
            <a:ext cx="8229600" cy="1008062"/>
          </a:xfrm>
        </p:spPr>
        <p:txBody>
          <a:bodyPr/>
          <a:lstStyle/>
          <a:p>
            <a:r>
              <a:rPr lang="zh-CN" altLang="en-US" b="1" dirty="0">
                <a:latin typeface="Times New Roman" pitchFamily="18" charset="0"/>
              </a:rPr>
              <a:t>框架系统问题求解的特性继承</a:t>
            </a:r>
          </a:p>
        </p:txBody>
      </p:sp>
      <p:sp>
        <p:nvSpPr>
          <p:cNvPr id="322563" name="Rectangle 3"/>
          <p:cNvSpPr>
            <a:spLocks noGrp="1" noChangeArrowheads="1"/>
          </p:cNvSpPr>
          <p:nvPr>
            <p:ph type="body" idx="1"/>
          </p:nvPr>
        </p:nvSpPr>
        <p:spPr>
          <a:xfrm>
            <a:off x="0" y="1268413"/>
            <a:ext cx="8784468" cy="5589587"/>
          </a:xfrm>
        </p:spPr>
        <p:txBody>
          <a:bodyPr/>
          <a:lstStyle/>
          <a:p>
            <a:pPr>
              <a:lnSpc>
                <a:spcPct val="95000"/>
              </a:lnSpc>
            </a:pPr>
            <a:r>
              <a:rPr lang="zh-CN" altLang="en-US" sz="2400" b="1" dirty="0">
                <a:solidFill>
                  <a:srgbClr val="A50021"/>
                </a:solidFill>
              </a:rPr>
              <a:t>特性继承过程</a:t>
            </a:r>
          </a:p>
          <a:p>
            <a:pPr marL="457200" lvl="1" indent="0">
              <a:lnSpc>
                <a:spcPct val="120000"/>
              </a:lnSpc>
              <a:spcBef>
                <a:spcPts val="1200"/>
              </a:spcBef>
              <a:spcAft>
                <a:spcPts val="1200"/>
              </a:spcAft>
              <a:buNone/>
            </a:pPr>
            <a:r>
              <a:rPr lang="zh-CN" altLang="en-US" sz="2200" dirty="0" smtClean="0">
                <a:solidFill>
                  <a:srgbClr val="0000CC"/>
                </a:solidFill>
                <a:latin typeface="Times New Roman"/>
                <a:cs typeface="Times New Roman"/>
              </a:rPr>
              <a:t>特性</a:t>
            </a:r>
            <a:r>
              <a:rPr lang="zh-CN" altLang="en-US" sz="2200" dirty="0">
                <a:solidFill>
                  <a:srgbClr val="0000CC"/>
                </a:solidFill>
                <a:latin typeface="Times New Roman"/>
                <a:cs typeface="Times New Roman"/>
              </a:rPr>
              <a:t>继承主要是通过</a:t>
            </a:r>
            <a:r>
              <a:rPr lang="en-US" altLang="zh-CN" sz="2200" dirty="0">
                <a:solidFill>
                  <a:srgbClr val="0000CC"/>
                </a:solidFill>
                <a:latin typeface="Times New Roman"/>
                <a:cs typeface="Times New Roman"/>
              </a:rPr>
              <a:t>ISA</a:t>
            </a:r>
            <a:r>
              <a:rPr lang="zh-CN" altLang="en-US" sz="2200" dirty="0">
                <a:solidFill>
                  <a:srgbClr val="0000CC"/>
                </a:solidFill>
                <a:latin typeface="Times New Roman"/>
                <a:cs typeface="Times New Roman"/>
              </a:rPr>
              <a:t>、</a:t>
            </a:r>
            <a:r>
              <a:rPr lang="en-US" altLang="zh-CN" sz="2200" dirty="0">
                <a:solidFill>
                  <a:srgbClr val="0000CC"/>
                </a:solidFill>
                <a:latin typeface="Times New Roman"/>
                <a:cs typeface="Times New Roman"/>
              </a:rPr>
              <a:t>AKO</a:t>
            </a:r>
            <a:r>
              <a:rPr lang="zh-CN" altLang="en-US" sz="2200" dirty="0">
                <a:solidFill>
                  <a:srgbClr val="0000CC"/>
                </a:solidFill>
                <a:latin typeface="Times New Roman"/>
                <a:cs typeface="Times New Roman"/>
              </a:rPr>
              <a:t>链来实现的。当需要查询某一事物的某个属性，且描述该事物的框架为提供其属性值时，</a:t>
            </a:r>
            <a:r>
              <a:rPr lang="zh-CN" altLang="en-US" sz="2200" b="1" dirty="0">
                <a:solidFill>
                  <a:srgbClr val="0000CC"/>
                </a:solidFill>
                <a:latin typeface="Times New Roman"/>
                <a:cs typeface="Times New Roman"/>
              </a:rPr>
              <a:t>系统就沿</a:t>
            </a:r>
            <a:r>
              <a:rPr lang="en-US" altLang="zh-CN" sz="2200" b="1" dirty="0">
                <a:solidFill>
                  <a:srgbClr val="0000CC"/>
                </a:solidFill>
                <a:latin typeface="Times New Roman"/>
                <a:cs typeface="Times New Roman"/>
              </a:rPr>
              <a:t>ISA</a:t>
            </a:r>
            <a:r>
              <a:rPr lang="zh-CN" altLang="en-US" sz="2200" b="1" dirty="0">
                <a:solidFill>
                  <a:srgbClr val="0000CC"/>
                </a:solidFill>
                <a:latin typeface="Times New Roman"/>
                <a:cs typeface="Times New Roman"/>
              </a:rPr>
              <a:t>和</a:t>
            </a:r>
            <a:r>
              <a:rPr lang="en-US" altLang="zh-CN" sz="2200" b="1" dirty="0">
                <a:solidFill>
                  <a:srgbClr val="0000CC"/>
                </a:solidFill>
                <a:latin typeface="Times New Roman"/>
                <a:cs typeface="Times New Roman"/>
              </a:rPr>
              <a:t>AKO</a:t>
            </a:r>
            <a:r>
              <a:rPr lang="zh-CN" altLang="en-US" sz="2200" b="1" dirty="0">
                <a:solidFill>
                  <a:srgbClr val="0000CC"/>
                </a:solidFill>
                <a:latin typeface="Times New Roman"/>
                <a:cs typeface="Times New Roman"/>
              </a:rPr>
              <a:t>链追溯到具有相同槽的类或超类框架。</a:t>
            </a:r>
          </a:p>
          <a:p>
            <a:pPr lvl="1">
              <a:lnSpc>
                <a:spcPct val="120000"/>
              </a:lnSpc>
              <a:spcBef>
                <a:spcPts val="1200"/>
              </a:spcBef>
            </a:pPr>
            <a:r>
              <a:rPr lang="zh-CN" altLang="en-US" sz="2000" dirty="0" smtClean="0">
                <a:latin typeface="Times New Roman" pitchFamily="18" charset="0"/>
                <a:cs typeface="Times New Roman" pitchFamily="18" charset="0"/>
              </a:rPr>
              <a:t>如果</a:t>
            </a:r>
            <a:r>
              <a:rPr lang="zh-CN" altLang="en-US" sz="2000" dirty="0">
                <a:latin typeface="Times New Roman" pitchFamily="18" charset="0"/>
                <a:cs typeface="Times New Roman" pitchFamily="18" charset="0"/>
              </a:rPr>
              <a:t>该槽提供有</a:t>
            </a:r>
            <a:r>
              <a:rPr lang="en-US" altLang="zh-CN" sz="2000" dirty="0">
                <a:latin typeface="Times New Roman" pitchFamily="18" charset="0"/>
                <a:cs typeface="Times New Roman" pitchFamily="18" charset="0"/>
              </a:rPr>
              <a:t>Default</a:t>
            </a:r>
            <a:r>
              <a:rPr lang="zh-CN" altLang="en-US" sz="2000" dirty="0">
                <a:latin typeface="Times New Roman" pitchFamily="18" charset="0"/>
                <a:cs typeface="Times New Roman" pitchFamily="18" charset="0"/>
              </a:rPr>
              <a:t>侧面值，就继承该默认值作为查询结果</a:t>
            </a:r>
            <a:r>
              <a:rPr lang="zh-CN" altLang="en-US" sz="2000" dirty="0" smtClean="0">
                <a:latin typeface="Times New Roman" pitchFamily="18" charset="0"/>
                <a:cs typeface="Times New Roman" pitchFamily="18" charset="0"/>
              </a:rPr>
              <a:t>返回</a:t>
            </a:r>
            <a:endParaRPr lang="zh-CN" altLang="en-US" sz="2000" dirty="0">
              <a:latin typeface="Times New Roman" pitchFamily="18" charset="0"/>
              <a:cs typeface="Times New Roman" pitchFamily="18" charset="0"/>
            </a:endParaRPr>
          </a:p>
          <a:p>
            <a:pPr lvl="1">
              <a:lnSpc>
                <a:spcPct val="120000"/>
              </a:lnSpc>
              <a:spcBef>
                <a:spcPts val="1200"/>
              </a:spcBef>
            </a:pPr>
            <a:r>
              <a:rPr lang="zh-CN" altLang="en-US" sz="2000" dirty="0" smtClean="0">
                <a:latin typeface="Times New Roman" pitchFamily="18" charset="0"/>
                <a:cs typeface="Times New Roman" pitchFamily="18" charset="0"/>
              </a:rPr>
              <a:t>如果</a:t>
            </a:r>
            <a:r>
              <a:rPr lang="zh-CN" altLang="en-US" sz="2000" dirty="0">
                <a:latin typeface="Times New Roman" pitchFamily="18" charset="0"/>
                <a:cs typeface="Times New Roman" pitchFamily="18" charset="0"/>
              </a:rPr>
              <a:t>该槽提供有</a:t>
            </a:r>
            <a:r>
              <a:rPr lang="en-US" altLang="zh-CN" sz="2000" dirty="0">
                <a:latin typeface="Times New Roman" pitchFamily="18" charset="0"/>
                <a:cs typeface="Times New Roman" pitchFamily="18" charset="0"/>
              </a:rPr>
              <a:t>If-Needed</a:t>
            </a:r>
            <a:r>
              <a:rPr lang="zh-CN" altLang="en-US" sz="2000" dirty="0">
                <a:latin typeface="Times New Roman" pitchFamily="18" charset="0"/>
                <a:cs typeface="Times New Roman" pitchFamily="18" charset="0"/>
              </a:rPr>
              <a:t>侧面供继承，则执行</a:t>
            </a:r>
            <a:r>
              <a:rPr lang="en-US" altLang="zh-CN" sz="2000" dirty="0">
                <a:latin typeface="Times New Roman" pitchFamily="18" charset="0"/>
                <a:cs typeface="Times New Roman" pitchFamily="18" charset="0"/>
              </a:rPr>
              <a:t>If-Needed</a:t>
            </a:r>
            <a:r>
              <a:rPr lang="zh-CN" altLang="en-US" sz="2000" dirty="0">
                <a:latin typeface="Times New Roman" pitchFamily="18" charset="0"/>
                <a:cs typeface="Times New Roman" pitchFamily="18" charset="0"/>
              </a:rPr>
              <a:t>操作，去产生一个值作为查询结果。</a:t>
            </a:r>
          </a:p>
          <a:p>
            <a:pPr lvl="1">
              <a:lnSpc>
                <a:spcPct val="120000"/>
              </a:lnSpc>
              <a:spcBef>
                <a:spcPts val="1200"/>
              </a:spcBef>
            </a:pPr>
            <a:r>
              <a:rPr lang="zh-CN" altLang="en-US" sz="2000" dirty="0" smtClean="0">
                <a:latin typeface="Times New Roman" pitchFamily="18" charset="0"/>
                <a:cs typeface="Times New Roman" pitchFamily="18" charset="0"/>
              </a:rPr>
              <a:t>如果</a:t>
            </a:r>
            <a:r>
              <a:rPr lang="zh-CN" altLang="en-US" sz="2000" dirty="0">
                <a:latin typeface="Times New Roman" pitchFamily="18" charset="0"/>
                <a:cs typeface="Times New Roman" pitchFamily="18" charset="0"/>
              </a:rPr>
              <a:t>对某个事物的某一属性进行了赋值或修改操作，</a:t>
            </a:r>
            <a:r>
              <a:rPr lang="zh-CN" altLang="en-US" sz="2000" dirty="0">
                <a:solidFill>
                  <a:srgbClr val="660066"/>
                </a:solidFill>
                <a:latin typeface="Times New Roman" pitchFamily="18" charset="0"/>
                <a:cs typeface="Times New Roman" pitchFamily="18" charset="0"/>
              </a:rPr>
              <a:t>则系统会自动沿</a:t>
            </a:r>
            <a:r>
              <a:rPr lang="en-US" altLang="zh-CN" sz="2000" dirty="0">
                <a:solidFill>
                  <a:srgbClr val="660066"/>
                </a:solidFill>
                <a:latin typeface="Times New Roman" pitchFamily="18" charset="0"/>
                <a:cs typeface="Times New Roman" pitchFamily="18" charset="0"/>
              </a:rPr>
              <a:t>ISA</a:t>
            </a:r>
            <a:r>
              <a:rPr lang="zh-CN" altLang="en-US" sz="2000" dirty="0">
                <a:solidFill>
                  <a:srgbClr val="660066"/>
                </a:solidFill>
                <a:latin typeface="Times New Roman" pitchFamily="18" charset="0"/>
                <a:cs typeface="Times New Roman" pitchFamily="18" charset="0"/>
              </a:rPr>
              <a:t>和</a:t>
            </a:r>
            <a:r>
              <a:rPr lang="en-US" altLang="zh-CN" sz="2000" dirty="0">
                <a:solidFill>
                  <a:srgbClr val="660066"/>
                </a:solidFill>
                <a:latin typeface="Times New Roman" pitchFamily="18" charset="0"/>
                <a:cs typeface="Times New Roman" pitchFamily="18" charset="0"/>
              </a:rPr>
              <a:t>AKO</a:t>
            </a:r>
            <a:r>
              <a:rPr lang="zh-CN" altLang="en-US" sz="2000" dirty="0">
                <a:solidFill>
                  <a:srgbClr val="660066"/>
                </a:solidFill>
                <a:latin typeface="Times New Roman" pitchFamily="18" charset="0"/>
                <a:cs typeface="Times New Roman" pitchFamily="18" charset="0"/>
              </a:rPr>
              <a:t>链追溯到具有相应的类或超类框架</a:t>
            </a:r>
            <a:r>
              <a:rPr lang="zh-CN" altLang="en-US" sz="2000" dirty="0">
                <a:latin typeface="Times New Roman" pitchFamily="18" charset="0"/>
                <a:cs typeface="Times New Roman" pitchFamily="18" charset="0"/>
              </a:rPr>
              <a:t>，只要发现类或超类框架中的同名槽具有</a:t>
            </a:r>
            <a:r>
              <a:rPr lang="en-US" altLang="zh-CN" sz="2000" dirty="0">
                <a:latin typeface="Times New Roman" pitchFamily="18" charset="0"/>
                <a:cs typeface="Times New Roman" pitchFamily="18" charset="0"/>
              </a:rPr>
              <a:t>If-Added</a:t>
            </a:r>
            <a:r>
              <a:rPr lang="zh-CN" altLang="en-US" sz="2000" dirty="0">
                <a:latin typeface="Times New Roman" pitchFamily="18" charset="0"/>
                <a:cs typeface="Times New Roman" pitchFamily="18" charset="0"/>
              </a:rPr>
              <a:t>侧面，就执行</a:t>
            </a:r>
            <a:r>
              <a:rPr lang="en-US" altLang="zh-CN" sz="2000" dirty="0">
                <a:latin typeface="Times New Roman" pitchFamily="18" charset="0"/>
                <a:cs typeface="Times New Roman" pitchFamily="18" charset="0"/>
              </a:rPr>
              <a:t>If-Added</a:t>
            </a:r>
            <a:r>
              <a:rPr lang="zh-CN" altLang="en-US" sz="2000" dirty="0">
                <a:latin typeface="Times New Roman" pitchFamily="18" charset="0"/>
                <a:cs typeface="Times New Roman" pitchFamily="18" charset="0"/>
              </a:rPr>
              <a:t>操作，作相应的后继处理。</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E03338C1-7A13-41FA-8432-C2E1114DFBE8}" type="slidenum">
              <a:rPr lang="en-US" altLang="zh-CN"/>
              <a:pPr/>
              <a:t>12</a:t>
            </a:fld>
            <a:endParaRPr lang="en-US" altLang="zh-CN"/>
          </a:p>
        </p:txBody>
      </p:sp>
      <p:sp>
        <p:nvSpPr>
          <p:cNvPr id="479235" name="Rectangle 3"/>
          <p:cNvSpPr>
            <a:spLocks noGrp="1" noChangeArrowheads="1"/>
          </p:cNvSpPr>
          <p:nvPr>
            <p:ph type="body" idx="1"/>
          </p:nvPr>
        </p:nvSpPr>
        <p:spPr>
          <a:xfrm>
            <a:off x="250825" y="1385888"/>
            <a:ext cx="8512175" cy="5472112"/>
          </a:xfrm>
        </p:spPr>
        <p:txBody>
          <a:bodyPr/>
          <a:lstStyle/>
          <a:p>
            <a:pPr>
              <a:lnSpc>
                <a:spcPct val="115000"/>
              </a:lnSpc>
            </a:pPr>
            <a:r>
              <a:rPr lang="zh-CN" altLang="en-US" sz="2800" b="1" dirty="0" smtClean="0">
                <a:solidFill>
                  <a:srgbClr val="006600"/>
                </a:solidFill>
              </a:rPr>
              <a:t>陈述</a:t>
            </a:r>
            <a:r>
              <a:rPr lang="zh-CN" altLang="en-US" sz="2800" b="1" dirty="0">
                <a:solidFill>
                  <a:srgbClr val="006600"/>
                </a:solidFill>
              </a:rPr>
              <a:t>性观点：</a:t>
            </a:r>
            <a:r>
              <a:rPr lang="zh-CN" altLang="en-US" sz="2800" b="1" dirty="0">
                <a:solidFill>
                  <a:srgbClr val="0000CC"/>
                </a:solidFill>
              </a:rPr>
              <a:t>知识的存储与知识的使用相分离</a:t>
            </a:r>
          </a:p>
          <a:p>
            <a:pPr lvl="1">
              <a:lnSpc>
                <a:spcPct val="115000"/>
              </a:lnSpc>
            </a:pPr>
            <a:r>
              <a:rPr lang="zh-CN" altLang="en-US" sz="2600" dirty="0" smtClean="0">
                <a:solidFill>
                  <a:srgbClr val="FF0000"/>
                </a:solidFill>
              </a:rPr>
              <a:t>优点</a:t>
            </a:r>
            <a:r>
              <a:rPr lang="zh-CN" altLang="en-US" sz="2600" dirty="0">
                <a:solidFill>
                  <a:srgbClr val="FF0000"/>
                </a:solidFill>
              </a:rPr>
              <a:t>：灵活、简洁，演绎过程完整、确定，知识维护方便</a:t>
            </a:r>
          </a:p>
          <a:p>
            <a:pPr lvl="1">
              <a:lnSpc>
                <a:spcPct val="115000"/>
              </a:lnSpc>
            </a:pPr>
            <a:r>
              <a:rPr lang="zh-CN" altLang="en-US" sz="2600" dirty="0" smtClean="0"/>
              <a:t>缺点</a:t>
            </a:r>
            <a:r>
              <a:rPr lang="zh-CN" altLang="en-US" sz="2600" dirty="0"/>
              <a:t>：推理效率低、推理过程不透明</a:t>
            </a:r>
          </a:p>
          <a:p>
            <a:pPr>
              <a:lnSpc>
                <a:spcPct val="115000"/>
              </a:lnSpc>
            </a:pPr>
            <a:endParaRPr lang="zh-CN" altLang="en-US" sz="2800" b="1" dirty="0">
              <a:solidFill>
                <a:srgbClr val="0000CC"/>
              </a:solidFill>
            </a:endParaRPr>
          </a:p>
          <a:p>
            <a:pPr>
              <a:lnSpc>
                <a:spcPct val="115000"/>
              </a:lnSpc>
            </a:pPr>
            <a:r>
              <a:rPr lang="zh-CN" altLang="en-US" sz="2800" b="1" dirty="0" smtClean="0">
                <a:solidFill>
                  <a:srgbClr val="006600"/>
                </a:solidFill>
              </a:rPr>
              <a:t>过程</a:t>
            </a:r>
            <a:r>
              <a:rPr lang="zh-CN" altLang="en-US" sz="2800" b="1" dirty="0">
                <a:solidFill>
                  <a:srgbClr val="006600"/>
                </a:solidFill>
              </a:rPr>
              <a:t>性观点：</a:t>
            </a:r>
            <a:r>
              <a:rPr lang="zh-CN" altLang="en-US" sz="2800" b="1" dirty="0">
                <a:solidFill>
                  <a:srgbClr val="0000CC"/>
                </a:solidFill>
              </a:rPr>
              <a:t>知识寓于使用知识的过程中</a:t>
            </a:r>
          </a:p>
          <a:p>
            <a:pPr lvl="1">
              <a:lnSpc>
                <a:spcPct val="115000"/>
              </a:lnSpc>
            </a:pPr>
            <a:r>
              <a:rPr lang="zh-CN" altLang="en-US" dirty="0">
                <a:solidFill>
                  <a:srgbClr val="FF0000"/>
                </a:solidFill>
              </a:rPr>
              <a:t>优点：推理效率高、过程清晰</a:t>
            </a:r>
          </a:p>
          <a:p>
            <a:pPr lvl="1">
              <a:lnSpc>
                <a:spcPct val="115000"/>
              </a:lnSpc>
            </a:pPr>
            <a:r>
              <a:rPr lang="zh-CN" altLang="en-US" dirty="0"/>
              <a:t>缺点：灵活性差、知识维护不便</a:t>
            </a:r>
          </a:p>
        </p:txBody>
      </p:sp>
      <p:sp>
        <p:nvSpPr>
          <p:cNvPr id="6" name="Rectangle 2"/>
          <p:cNvSpPr>
            <a:spLocks noGrp="1" noChangeArrowheads="1"/>
          </p:cNvSpPr>
          <p:nvPr>
            <p:ph type="title"/>
          </p:nvPr>
        </p:nvSpPr>
        <p:spPr>
          <a:xfrm>
            <a:off x="304800" y="152400"/>
            <a:ext cx="8540750" cy="981075"/>
          </a:xfrm>
        </p:spPr>
        <p:txBody>
          <a:bodyPr/>
          <a:lstStyle/>
          <a:p>
            <a:r>
              <a:rPr lang="zh-CN" altLang="en-US" b="1" dirty="0" smtClean="0">
                <a:latin typeface="Times New Roman" pitchFamily="18" charset="0"/>
              </a:rPr>
              <a:t>知识表示的观点</a:t>
            </a:r>
            <a:endParaRPr lang="zh-CN" altLang="en-US"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F893574D-F703-46C3-A9F3-2EF93020BE8B}" type="slidenum">
              <a:rPr lang="en-US" altLang="zh-CN"/>
              <a:pPr/>
              <a:t>120</a:t>
            </a:fld>
            <a:endParaRPr lang="en-US" altLang="zh-CN"/>
          </a:p>
        </p:txBody>
      </p:sp>
      <p:sp>
        <p:nvSpPr>
          <p:cNvPr id="587779" name="Rectangle 3"/>
          <p:cNvSpPr>
            <a:spLocks noGrp="1" noChangeArrowheads="1"/>
          </p:cNvSpPr>
          <p:nvPr>
            <p:ph type="body" idx="1"/>
          </p:nvPr>
        </p:nvSpPr>
        <p:spPr>
          <a:xfrm>
            <a:off x="457200" y="1600200"/>
            <a:ext cx="8039236" cy="4525963"/>
          </a:xfrm>
        </p:spPr>
        <p:txBody>
          <a:bodyPr/>
          <a:lstStyle/>
          <a:p>
            <a:pPr>
              <a:lnSpc>
                <a:spcPct val="95000"/>
              </a:lnSpc>
            </a:pPr>
            <a:r>
              <a:rPr lang="en-US" altLang="zh-CN" sz="2800" dirty="0">
                <a:latin typeface="Times New Roman" pitchFamily="18" charset="0"/>
                <a:cs typeface="Times New Roman" pitchFamily="18" charset="0"/>
              </a:rPr>
              <a:t>If-Needed</a:t>
            </a:r>
            <a:r>
              <a:rPr lang="zh-CN" altLang="en-US" sz="2800" dirty="0">
                <a:latin typeface="Times New Roman" pitchFamily="18" charset="0"/>
                <a:cs typeface="Times New Roman" pitchFamily="18" charset="0"/>
              </a:rPr>
              <a:t>与</a:t>
            </a:r>
            <a:r>
              <a:rPr lang="en-US" altLang="zh-CN" sz="2800" dirty="0">
                <a:latin typeface="Times New Roman" pitchFamily="18" charset="0"/>
                <a:cs typeface="Times New Roman" pitchFamily="18" charset="0"/>
              </a:rPr>
              <a:t>If-Added</a:t>
            </a:r>
            <a:r>
              <a:rPr lang="zh-CN" altLang="en-US" sz="2800" dirty="0" smtClean="0">
                <a:latin typeface="Times New Roman" pitchFamily="18" charset="0"/>
                <a:cs typeface="Times New Roman" pitchFamily="18" charset="0"/>
              </a:rPr>
              <a:t>过程的</a:t>
            </a:r>
            <a:r>
              <a:rPr lang="zh-CN" altLang="en-US" sz="2800" dirty="0">
                <a:latin typeface="Times New Roman" pitchFamily="18" charset="0"/>
                <a:cs typeface="Times New Roman" pitchFamily="18" charset="0"/>
              </a:rPr>
              <a:t>主要区别在于</a:t>
            </a:r>
            <a:r>
              <a:rPr lang="zh-CN" altLang="en-US" sz="2800" dirty="0">
                <a:solidFill>
                  <a:srgbClr val="FF0000"/>
                </a:solidFill>
                <a:latin typeface="Times New Roman" pitchFamily="18" charset="0"/>
                <a:cs typeface="Times New Roman" pitchFamily="18" charset="0"/>
              </a:rPr>
              <a:t>激活时机</a:t>
            </a:r>
            <a:r>
              <a:rPr lang="zh-CN" altLang="en-US" sz="2800" dirty="0">
                <a:latin typeface="Times New Roman" pitchFamily="18" charset="0"/>
                <a:cs typeface="Times New Roman" pitchFamily="18" charset="0"/>
              </a:rPr>
              <a:t>和</a:t>
            </a:r>
            <a:r>
              <a:rPr lang="zh-CN" altLang="en-US" sz="2800" dirty="0">
                <a:solidFill>
                  <a:srgbClr val="FF0000"/>
                </a:solidFill>
                <a:latin typeface="Times New Roman" pitchFamily="18" charset="0"/>
                <a:cs typeface="Times New Roman" pitchFamily="18" charset="0"/>
              </a:rPr>
              <a:t>操作目的</a:t>
            </a:r>
            <a:r>
              <a:rPr lang="zh-CN" altLang="en-US" sz="2800" dirty="0">
                <a:latin typeface="Times New Roman" pitchFamily="18" charset="0"/>
                <a:cs typeface="Times New Roman" pitchFamily="18" charset="0"/>
              </a:rPr>
              <a:t>不同。</a:t>
            </a:r>
          </a:p>
          <a:p>
            <a:pPr lvl="1">
              <a:lnSpc>
                <a:spcPct val="120000"/>
              </a:lnSpc>
              <a:spcBef>
                <a:spcPts val="1800"/>
              </a:spcBef>
            </a:pPr>
            <a:r>
              <a:rPr lang="en-US" altLang="zh-CN" sz="2600" dirty="0" smtClean="0">
                <a:latin typeface="Times New Roman" pitchFamily="18" charset="0"/>
                <a:cs typeface="Times New Roman" pitchFamily="18" charset="0"/>
              </a:rPr>
              <a:t>If-Needed</a:t>
            </a:r>
            <a:r>
              <a:rPr lang="zh-CN" altLang="en-US" sz="2600" dirty="0">
                <a:latin typeface="Times New Roman" pitchFamily="18" charset="0"/>
                <a:cs typeface="Times New Roman" pitchFamily="18" charset="0"/>
              </a:rPr>
              <a:t>操作是在系统试图查询某个事物框架中未记载的属性值时激活，并根据查询需求，被动地即时产生所需要的属性值；</a:t>
            </a:r>
          </a:p>
          <a:p>
            <a:pPr lvl="1">
              <a:lnSpc>
                <a:spcPct val="120000"/>
              </a:lnSpc>
              <a:spcBef>
                <a:spcPts val="1800"/>
              </a:spcBef>
            </a:pPr>
            <a:r>
              <a:rPr lang="en-US" altLang="zh-CN" sz="2600" dirty="0" smtClean="0">
                <a:latin typeface="Times New Roman" pitchFamily="18" charset="0"/>
                <a:cs typeface="Times New Roman" pitchFamily="18" charset="0"/>
              </a:rPr>
              <a:t>If-Added</a:t>
            </a:r>
            <a:r>
              <a:rPr lang="zh-CN" altLang="en-US" sz="2600" dirty="0">
                <a:latin typeface="Times New Roman" pitchFamily="18" charset="0"/>
                <a:cs typeface="Times New Roman" pitchFamily="18" charset="0"/>
              </a:rPr>
              <a:t>操作是在系统对某个事务框架的属性作赋值或修改工作后激活，目的在于通过规定的后继处理，主动做好配套操作，以消除可能存在的不一致问题。</a:t>
            </a:r>
          </a:p>
        </p:txBody>
      </p:sp>
      <p:sp>
        <p:nvSpPr>
          <p:cNvPr id="6" name="Rectangle 2"/>
          <p:cNvSpPr>
            <a:spLocks noGrp="1" noChangeArrowheads="1"/>
          </p:cNvSpPr>
          <p:nvPr>
            <p:ph type="title"/>
          </p:nvPr>
        </p:nvSpPr>
        <p:spPr>
          <a:xfrm>
            <a:off x="457200" y="188913"/>
            <a:ext cx="8229600" cy="1008062"/>
          </a:xfrm>
        </p:spPr>
        <p:txBody>
          <a:bodyPr/>
          <a:lstStyle/>
          <a:p>
            <a:r>
              <a:rPr lang="zh-CN" altLang="en-US" b="1" dirty="0">
                <a:latin typeface="Times New Roman" pitchFamily="18" charset="0"/>
              </a:rPr>
              <a:t>框架系统问题求解的特性继承</a:t>
            </a:r>
          </a:p>
        </p:txBody>
      </p:sp>
    </p:spTree>
  </p:cSld>
  <p:clrMapOvr>
    <a:masterClrMapping/>
  </p:clrMapOvr>
  <p:timing>
    <p:tnLst>
      <p:par>
        <p:cTn xmlns:p14="http://schemas.microsoft.com/office/powerpoint/2010/mai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5" name="Rectangle 3"/>
          <p:cNvSpPr>
            <a:spLocks noGrp="1" noChangeArrowheads="1"/>
          </p:cNvSpPr>
          <p:nvPr>
            <p:ph type="body" idx="1"/>
          </p:nvPr>
        </p:nvSpPr>
        <p:spPr>
          <a:xfrm>
            <a:off x="197643" y="5517232"/>
            <a:ext cx="8316795" cy="1116124"/>
          </a:xfrm>
        </p:spPr>
        <p:txBody>
          <a:bodyPr/>
          <a:lstStyle/>
          <a:p>
            <a:pPr>
              <a:lnSpc>
                <a:spcPct val="130000"/>
              </a:lnSpc>
              <a:spcBef>
                <a:spcPct val="15000"/>
              </a:spcBef>
            </a:pPr>
            <a:r>
              <a:rPr lang="zh-CN" altLang="en-US" sz="2200" b="0" dirty="0" smtClean="0">
                <a:solidFill>
                  <a:srgbClr val="0000CC"/>
                </a:solidFill>
                <a:latin typeface="Times New Roman" pitchFamily="18" charset="0"/>
              </a:rPr>
              <a:t>若要</a:t>
            </a:r>
            <a:r>
              <a:rPr lang="zh-CN" altLang="en-US" sz="2200" b="0" dirty="0">
                <a:solidFill>
                  <a:srgbClr val="0000CC"/>
                </a:solidFill>
                <a:latin typeface="Times New Roman" pitchFamily="18" charset="0"/>
              </a:rPr>
              <a:t>查询</a:t>
            </a:r>
            <a:r>
              <a:rPr lang="en-US" altLang="zh-CN" sz="2200" b="0" dirty="0">
                <a:solidFill>
                  <a:srgbClr val="0000CC"/>
                </a:solidFill>
                <a:latin typeface="Times New Roman" pitchFamily="18" charset="0"/>
              </a:rPr>
              <a:t>Master-1</a:t>
            </a:r>
            <a:r>
              <a:rPr lang="zh-CN" altLang="en-US" sz="2200" b="0" dirty="0">
                <a:solidFill>
                  <a:srgbClr val="0000CC"/>
                </a:solidFill>
                <a:latin typeface="Times New Roman" pitchFamily="18" charset="0"/>
              </a:rPr>
              <a:t>的</a:t>
            </a:r>
            <a:r>
              <a:rPr lang="en-US" altLang="zh-CN" sz="2200" b="0" dirty="0">
                <a:solidFill>
                  <a:srgbClr val="0000CC"/>
                </a:solidFill>
                <a:latin typeface="Times New Roman" pitchFamily="18" charset="0"/>
              </a:rPr>
              <a:t>Sex</a:t>
            </a:r>
            <a:r>
              <a:rPr lang="zh-CN" altLang="en-US" sz="2200" b="0" dirty="0">
                <a:solidFill>
                  <a:srgbClr val="0000CC"/>
                </a:solidFill>
                <a:latin typeface="Times New Roman" pitchFamily="18" charset="0"/>
              </a:rPr>
              <a:t>，则可直接回答；但要查询</a:t>
            </a:r>
            <a:r>
              <a:rPr lang="en-US" altLang="zh-CN" sz="2200" b="0" dirty="0">
                <a:solidFill>
                  <a:srgbClr val="0000CC"/>
                </a:solidFill>
                <a:latin typeface="Times New Roman" pitchFamily="18" charset="0"/>
              </a:rPr>
              <a:t>Master-2</a:t>
            </a:r>
            <a:r>
              <a:rPr lang="zh-CN" altLang="en-US" sz="2200" b="0" dirty="0">
                <a:solidFill>
                  <a:srgbClr val="0000CC"/>
                </a:solidFill>
                <a:latin typeface="Times New Roman" pitchFamily="18" charset="0"/>
              </a:rPr>
              <a:t>的</a:t>
            </a:r>
            <a:r>
              <a:rPr lang="en-US" altLang="zh-CN" sz="2200" b="0" dirty="0">
                <a:solidFill>
                  <a:srgbClr val="0000CC"/>
                </a:solidFill>
                <a:latin typeface="Times New Roman" pitchFamily="18" charset="0"/>
              </a:rPr>
              <a:t>Sex</a:t>
            </a:r>
            <a:r>
              <a:rPr lang="zh-CN" altLang="en-US" sz="2200" b="0" dirty="0">
                <a:solidFill>
                  <a:srgbClr val="0000CC"/>
                </a:solidFill>
                <a:latin typeface="Times New Roman" pitchFamily="18" charset="0"/>
              </a:rPr>
              <a:t>，则需要沿</a:t>
            </a:r>
            <a:r>
              <a:rPr lang="en-US" altLang="zh-CN" sz="2200" b="0" dirty="0">
                <a:solidFill>
                  <a:srgbClr val="0000CC"/>
                </a:solidFill>
                <a:latin typeface="Times New Roman" pitchFamily="18" charset="0"/>
              </a:rPr>
              <a:t>ISA</a:t>
            </a:r>
            <a:r>
              <a:rPr lang="zh-CN" altLang="en-US" sz="2200" b="0" dirty="0">
                <a:solidFill>
                  <a:srgbClr val="0000CC"/>
                </a:solidFill>
                <a:latin typeface="Times New Roman" pitchFamily="18" charset="0"/>
              </a:rPr>
              <a:t>链和</a:t>
            </a:r>
            <a:r>
              <a:rPr lang="en-US" altLang="zh-CN" sz="2200" b="0" dirty="0">
                <a:solidFill>
                  <a:srgbClr val="0000CC"/>
                </a:solidFill>
                <a:latin typeface="Times New Roman" pitchFamily="18" charset="0"/>
              </a:rPr>
              <a:t>AKO</a:t>
            </a:r>
            <a:r>
              <a:rPr lang="zh-CN" altLang="en-US" sz="2200" b="0" dirty="0">
                <a:solidFill>
                  <a:srgbClr val="0000CC"/>
                </a:solidFill>
                <a:latin typeface="Times New Roman" pitchFamily="18" charset="0"/>
              </a:rPr>
              <a:t>链到</a:t>
            </a:r>
            <a:r>
              <a:rPr lang="en-US" altLang="zh-CN" sz="2200" b="0" dirty="0">
                <a:solidFill>
                  <a:srgbClr val="0000CC"/>
                </a:solidFill>
                <a:latin typeface="Times New Roman" pitchFamily="18" charset="0"/>
              </a:rPr>
              <a:t>Student</a:t>
            </a:r>
            <a:r>
              <a:rPr lang="zh-CN" altLang="en-US" sz="2200" b="0" dirty="0">
                <a:solidFill>
                  <a:srgbClr val="0000CC"/>
                </a:solidFill>
                <a:latin typeface="Times New Roman" pitchFamily="18" charset="0"/>
              </a:rPr>
              <a:t>框架取其默认值</a:t>
            </a:r>
            <a:r>
              <a:rPr lang="en-US" altLang="zh-CN" sz="2200" b="0" dirty="0" smtClean="0">
                <a:solidFill>
                  <a:srgbClr val="0000CC"/>
                </a:solidFill>
                <a:latin typeface="Times New Roman" pitchFamily="18" charset="0"/>
              </a:rPr>
              <a:t>male</a:t>
            </a:r>
            <a:endParaRPr lang="zh-CN" altLang="en-US" sz="2200" b="0" dirty="0">
              <a:solidFill>
                <a:srgbClr val="0000CC"/>
              </a:solidFill>
              <a:latin typeface="Times New Roman" pitchFamily="18" charset="0"/>
            </a:endParaRPr>
          </a:p>
        </p:txBody>
      </p:sp>
      <p:sp>
        <p:nvSpPr>
          <p:cNvPr id="6" name="Rectangle 2"/>
          <p:cNvSpPr txBox="1">
            <a:spLocks noChangeArrowheads="1"/>
          </p:cNvSpPr>
          <p:nvPr/>
        </p:nvSpPr>
        <p:spPr bwMode="auto">
          <a:xfrm>
            <a:off x="457200" y="188913"/>
            <a:ext cx="8229600" cy="1008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smtClean="0">
                <a:latin typeface="Times New Roman" pitchFamily="18" charset="0"/>
              </a:rPr>
              <a:t>框架系统问题求解的特性继承</a:t>
            </a:r>
            <a:endParaRPr lang="zh-CN" altLang="en-US" b="1" dirty="0">
              <a:latin typeface="Times New Roman" pitchFamily="18" charset="0"/>
            </a:endParaRPr>
          </a:p>
        </p:txBody>
      </p:sp>
      <p:grpSp>
        <p:nvGrpSpPr>
          <p:cNvPr id="7" name="组合 6"/>
          <p:cNvGrpSpPr/>
          <p:nvPr/>
        </p:nvGrpSpPr>
        <p:grpSpPr>
          <a:xfrm>
            <a:off x="4842030" y="1398001"/>
            <a:ext cx="3672408" cy="3780420"/>
            <a:chOff x="4824028" y="2863788"/>
            <a:chExt cx="3672408" cy="3780420"/>
          </a:xfrm>
        </p:grpSpPr>
        <p:sp>
          <p:nvSpPr>
            <p:cNvPr id="8" name="圆角矩形 7"/>
            <p:cNvSpPr/>
            <p:nvPr/>
          </p:nvSpPr>
          <p:spPr>
            <a:xfrm>
              <a:off x="4824028" y="2863788"/>
              <a:ext cx="3672408" cy="3780420"/>
            </a:xfrm>
            <a:prstGeom prst="roundRect">
              <a:avLst>
                <a:gd name="adj" fmla="val 4278"/>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060956" y="2997566"/>
              <a:ext cx="2982528" cy="3093154"/>
            </a:xfrm>
            <a:prstGeom prst="rect">
              <a:avLst/>
            </a:prstGeom>
          </p:spPr>
          <p:txBody>
            <a:bodyPr wrap="square">
              <a:spAutoFit/>
            </a:bodyPr>
            <a:lstStyle/>
            <a:p>
              <a:pPr>
                <a:spcBef>
                  <a:spcPts val="600"/>
                </a:spcBef>
              </a:pPr>
              <a:r>
                <a:rPr lang="zh-CN" altLang="en-US" sz="2000" b="1" dirty="0">
                  <a:solidFill>
                    <a:srgbClr val="A50021"/>
                  </a:solidFill>
                  <a:latin typeface="Times New Roman" pitchFamily="18" charset="0"/>
                  <a:ea typeface="仿宋_GB2312" pitchFamily="49" charset="-122"/>
                  <a:cs typeface="Times New Roman" pitchFamily="18" charset="0"/>
                </a:rPr>
                <a:t>硕士生</a:t>
              </a:r>
              <a:r>
                <a:rPr lang="en-US" altLang="zh-CN" sz="2000" b="1" dirty="0">
                  <a:solidFill>
                    <a:srgbClr val="A50021"/>
                  </a:solidFill>
                  <a:latin typeface="Times New Roman" pitchFamily="18" charset="0"/>
                  <a:ea typeface="仿宋_GB2312" pitchFamily="49" charset="-122"/>
                  <a:cs typeface="Times New Roman" pitchFamily="18" charset="0"/>
                </a:rPr>
                <a:t>-2</a:t>
              </a:r>
              <a:r>
                <a:rPr lang="zh-CN" altLang="en-US" sz="2000" b="1" dirty="0">
                  <a:solidFill>
                    <a:srgbClr val="A50021"/>
                  </a:solidFill>
                  <a:latin typeface="Times New Roman" pitchFamily="18" charset="0"/>
                  <a:ea typeface="仿宋_GB2312" pitchFamily="49" charset="-122"/>
                  <a:cs typeface="Times New Roman" pitchFamily="18" charset="0"/>
                </a:rPr>
                <a:t>框架：</a:t>
              </a:r>
              <a:r>
                <a:rPr lang="zh-CN" altLang="en-US" sz="2000" b="1" dirty="0">
                  <a:solidFill>
                    <a:srgbClr val="0000CC"/>
                  </a:solidFill>
                  <a:latin typeface="Times New Roman" pitchFamily="18" charset="0"/>
                  <a:ea typeface="仿宋_GB2312" pitchFamily="49" charset="-122"/>
                  <a:cs typeface="Times New Roman" pitchFamily="18" charset="0"/>
                </a:rPr>
                <a:t> </a:t>
              </a:r>
            </a:p>
            <a:p>
              <a:pPr lvl="1">
                <a:spcBef>
                  <a:spcPts val="600"/>
                </a:spcBef>
              </a:pPr>
              <a:r>
                <a:rPr lang="en-US" altLang="zh-CN" sz="2000" dirty="0">
                  <a:latin typeface="Times New Roman" pitchFamily="18" charset="0"/>
                  <a:ea typeface="仿宋_GB2312" pitchFamily="49" charset="-122"/>
                  <a:cs typeface="Times New Roman" pitchFamily="18" charset="0"/>
                </a:rPr>
                <a:t>Frame &lt;Master-2&gt;</a:t>
              </a:r>
            </a:p>
            <a:p>
              <a:pPr lvl="1">
                <a:spcBef>
                  <a:spcPts val="600"/>
                </a:spcBef>
              </a:pPr>
              <a:r>
                <a:rPr lang="en-US" altLang="zh-CN" sz="2000" dirty="0">
                  <a:latin typeface="Times New Roman" pitchFamily="18" charset="0"/>
                  <a:ea typeface="仿宋_GB2312" pitchFamily="49" charset="-122"/>
                  <a:cs typeface="Times New Roman" pitchFamily="18" charset="0"/>
                </a:rPr>
                <a:t>    ISA</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Master</a:t>
              </a:r>
            </a:p>
            <a:p>
              <a:pPr lvl="1">
                <a:spcBef>
                  <a:spcPts val="600"/>
                </a:spcBef>
              </a:pPr>
              <a:r>
                <a:rPr lang="en-US" altLang="zh-CN" sz="2000" dirty="0">
                  <a:latin typeface="Times New Roman" pitchFamily="18" charset="0"/>
                  <a:ea typeface="仿宋_GB2312" pitchFamily="49" charset="-122"/>
                  <a:cs typeface="Times New Roman" pitchFamily="18" charset="0"/>
                </a:rPr>
                <a:t>    Name</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Liu Qing</a:t>
              </a:r>
            </a:p>
            <a:p>
              <a:pPr lvl="1">
                <a:spcBef>
                  <a:spcPts val="600"/>
                </a:spcBef>
              </a:pPr>
              <a:r>
                <a:rPr lang="en-US" altLang="zh-CN" sz="2000" dirty="0">
                  <a:latin typeface="Times New Roman" pitchFamily="18" charset="0"/>
                  <a:ea typeface="仿宋_GB2312" pitchFamily="49" charset="-122"/>
                  <a:cs typeface="Times New Roman" pitchFamily="18" charset="0"/>
                </a:rPr>
                <a:t>    Age</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22</a:t>
              </a:r>
            </a:p>
            <a:p>
              <a:pPr lvl="1">
                <a:spcBef>
                  <a:spcPts val="600"/>
                </a:spcBef>
              </a:pPr>
              <a:r>
                <a:rPr lang="en-US" altLang="zh-CN" sz="2000" dirty="0">
                  <a:latin typeface="Times New Roman" pitchFamily="18" charset="0"/>
                  <a:ea typeface="仿宋_GB2312" pitchFamily="49" charset="-122"/>
                  <a:cs typeface="Times New Roman" pitchFamily="18" charset="0"/>
                </a:rPr>
                <a:t>    Major</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Computer</a:t>
              </a:r>
            </a:p>
            <a:p>
              <a:pPr lvl="1">
                <a:spcBef>
                  <a:spcPts val="600"/>
                </a:spcBef>
              </a:pPr>
              <a:r>
                <a:rPr lang="en-US" altLang="zh-CN" sz="2000" dirty="0">
                  <a:latin typeface="Times New Roman" pitchFamily="18" charset="0"/>
                  <a:ea typeface="仿宋_GB2312" pitchFamily="49" charset="-122"/>
                  <a:cs typeface="Times New Roman" pitchFamily="18" charset="0"/>
                </a:rPr>
                <a:t>    Advisor</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Lin </a:t>
              </a:r>
              <a:r>
                <a:rPr lang="en-US" altLang="zh-CN" sz="2000" dirty="0" err="1">
                  <a:latin typeface="Times New Roman" pitchFamily="18" charset="0"/>
                  <a:ea typeface="仿宋_GB2312" pitchFamily="49" charset="-122"/>
                  <a:cs typeface="Times New Roman" pitchFamily="18" charset="0"/>
                </a:rPr>
                <a:t>Hai</a:t>
              </a:r>
              <a:endParaRPr lang="en-US" altLang="zh-CN" sz="2000" dirty="0">
                <a:latin typeface="Times New Roman" pitchFamily="18" charset="0"/>
                <a:ea typeface="仿宋_GB2312" pitchFamily="49" charset="-122"/>
                <a:cs typeface="Times New Roman" pitchFamily="18" charset="0"/>
              </a:endParaRPr>
            </a:p>
            <a:p>
              <a:pPr lvl="1">
                <a:spcBef>
                  <a:spcPts val="600"/>
                </a:spcBef>
              </a:pPr>
              <a:r>
                <a:rPr lang="en-US" altLang="zh-CN" sz="2000" dirty="0">
                  <a:latin typeface="Times New Roman" pitchFamily="18" charset="0"/>
                  <a:ea typeface="仿宋_GB2312" pitchFamily="49" charset="-122"/>
                  <a:cs typeface="Times New Roman" pitchFamily="18" charset="0"/>
                </a:rPr>
                <a:t>    Paper</a:t>
              </a:r>
              <a:r>
                <a:rPr lang="zh-CN" altLang="en-US" sz="2000" dirty="0">
                  <a:latin typeface="Times New Roman" pitchFamily="18" charset="0"/>
                  <a:ea typeface="仿宋_GB2312" pitchFamily="49" charset="-122"/>
                  <a:cs typeface="Times New Roman" pitchFamily="18" charset="0"/>
                </a:rPr>
                <a:t>： </a:t>
              </a:r>
              <a:r>
                <a:rPr lang="en-US" altLang="zh-CN" sz="2000" dirty="0">
                  <a:latin typeface="Times New Roman" pitchFamily="18" charset="0"/>
                  <a:ea typeface="仿宋_GB2312" pitchFamily="49" charset="-122"/>
                  <a:cs typeface="Times New Roman" pitchFamily="18" charset="0"/>
                </a:rPr>
                <a:t>EI</a:t>
              </a:r>
            </a:p>
          </p:txBody>
        </p:sp>
      </p:grpSp>
      <p:grpSp>
        <p:nvGrpSpPr>
          <p:cNvPr id="10" name="组合 9"/>
          <p:cNvGrpSpPr/>
          <p:nvPr/>
        </p:nvGrpSpPr>
        <p:grpSpPr>
          <a:xfrm>
            <a:off x="593558" y="1412776"/>
            <a:ext cx="3744416" cy="3780420"/>
            <a:chOff x="575556" y="2878563"/>
            <a:chExt cx="3744416" cy="3780420"/>
          </a:xfrm>
        </p:grpSpPr>
        <p:sp>
          <p:nvSpPr>
            <p:cNvPr id="11" name="圆角矩形 10"/>
            <p:cNvSpPr/>
            <p:nvPr/>
          </p:nvSpPr>
          <p:spPr>
            <a:xfrm>
              <a:off x="575556" y="2878563"/>
              <a:ext cx="3744416" cy="3780420"/>
            </a:xfrm>
            <a:prstGeom prst="roundRect">
              <a:avLst>
                <a:gd name="adj" fmla="val 4278"/>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55576" y="2888940"/>
              <a:ext cx="3420380" cy="3508653"/>
            </a:xfrm>
            <a:prstGeom prst="rect">
              <a:avLst/>
            </a:prstGeom>
          </p:spPr>
          <p:txBody>
            <a:bodyPr wrap="square">
              <a:spAutoFit/>
            </a:bodyPr>
            <a:lstStyle/>
            <a:p>
              <a:pPr>
                <a:spcBef>
                  <a:spcPts val="600"/>
                </a:spcBef>
              </a:pPr>
              <a:r>
                <a:rPr lang="zh-CN" altLang="en-US" sz="2200" b="1" dirty="0" smtClean="0">
                  <a:solidFill>
                    <a:srgbClr val="A50021"/>
                  </a:solidFill>
                  <a:latin typeface="Times New Roman" pitchFamily="18" charset="0"/>
                  <a:ea typeface="仿宋_GB2312" pitchFamily="49" charset="-122"/>
                  <a:cs typeface="Times New Roman" pitchFamily="18" charset="0"/>
                </a:rPr>
                <a:t>硕士生</a:t>
              </a:r>
              <a:r>
                <a:rPr lang="en-US" altLang="zh-CN" sz="2200" b="1" dirty="0" smtClean="0">
                  <a:solidFill>
                    <a:srgbClr val="A50021"/>
                  </a:solidFill>
                  <a:latin typeface="Times New Roman" pitchFamily="18" charset="0"/>
                  <a:ea typeface="仿宋_GB2312" pitchFamily="49" charset="-122"/>
                  <a:cs typeface="Times New Roman" pitchFamily="18" charset="0"/>
                </a:rPr>
                <a:t>-1</a:t>
              </a:r>
              <a:r>
                <a:rPr lang="zh-CN" altLang="en-US" sz="2200" b="1" dirty="0" smtClean="0">
                  <a:solidFill>
                    <a:srgbClr val="A50021"/>
                  </a:solidFill>
                  <a:latin typeface="Times New Roman" pitchFamily="18" charset="0"/>
                  <a:ea typeface="仿宋_GB2312" pitchFamily="49" charset="-122"/>
                  <a:cs typeface="Times New Roman" pitchFamily="18" charset="0"/>
                </a:rPr>
                <a:t>框架</a:t>
              </a:r>
              <a:r>
                <a:rPr lang="zh-CN" altLang="en-US" sz="2200" b="1" dirty="0">
                  <a:solidFill>
                    <a:srgbClr val="A50021"/>
                  </a:solidFill>
                  <a:latin typeface="Times New Roman" pitchFamily="18" charset="0"/>
                  <a:ea typeface="仿宋_GB2312" pitchFamily="49" charset="-122"/>
                  <a:cs typeface="Times New Roman" pitchFamily="18" charset="0"/>
                </a:rPr>
                <a:t>：</a:t>
              </a:r>
              <a:r>
                <a:rPr lang="zh-CN" altLang="en-US" sz="2200" b="1" dirty="0">
                  <a:solidFill>
                    <a:srgbClr val="0000CC"/>
                  </a:solidFill>
                  <a:latin typeface="Times New Roman" pitchFamily="18" charset="0"/>
                  <a:ea typeface="仿宋_GB2312" pitchFamily="49" charset="-122"/>
                  <a:cs typeface="Times New Roman" pitchFamily="18" charset="0"/>
                </a:rPr>
                <a:t> </a:t>
              </a:r>
            </a:p>
            <a:p>
              <a:pPr lvl="1">
                <a:spcBef>
                  <a:spcPts val="600"/>
                </a:spcBef>
              </a:pPr>
              <a:r>
                <a:rPr lang="en-US" altLang="zh-CN" sz="2000" dirty="0" smtClean="0">
                  <a:latin typeface="Times New Roman" pitchFamily="18" charset="0"/>
                  <a:ea typeface="仿宋_GB2312" pitchFamily="49" charset="-122"/>
                  <a:cs typeface="Times New Roman" pitchFamily="18" charset="0"/>
                </a:rPr>
                <a:t>Frame &lt;Master-1&gt;</a:t>
              </a:r>
            </a:p>
            <a:p>
              <a:pPr lvl="1">
                <a:spcBef>
                  <a:spcPts val="600"/>
                </a:spcBef>
              </a:pPr>
              <a:r>
                <a:rPr lang="en-US" altLang="zh-CN" sz="2000" dirty="0" smtClean="0">
                  <a:latin typeface="Times New Roman" pitchFamily="18" charset="0"/>
                  <a:ea typeface="仿宋_GB2312" pitchFamily="49" charset="-122"/>
                  <a:cs typeface="Times New Roman" pitchFamily="18" charset="0"/>
                </a:rPr>
                <a:t>    ISA</a:t>
              </a:r>
              <a:r>
                <a:rPr lang="zh-CN" altLang="en-US" sz="2000" dirty="0" smtClean="0">
                  <a:latin typeface="Times New Roman" pitchFamily="18" charset="0"/>
                  <a:ea typeface="仿宋_GB2312" pitchFamily="49" charset="-122"/>
                  <a:cs typeface="Times New Roman" pitchFamily="18" charset="0"/>
                </a:rPr>
                <a:t>：</a:t>
              </a:r>
              <a:r>
                <a:rPr lang="en-US" altLang="zh-CN" sz="2000" dirty="0" smtClean="0">
                  <a:latin typeface="Times New Roman" pitchFamily="18" charset="0"/>
                  <a:ea typeface="仿宋_GB2312" pitchFamily="49" charset="-122"/>
                  <a:cs typeface="Times New Roman" pitchFamily="18" charset="0"/>
                </a:rPr>
                <a:t>Master</a:t>
              </a:r>
            </a:p>
            <a:p>
              <a:pPr lvl="1">
                <a:spcBef>
                  <a:spcPts val="600"/>
                </a:spcBef>
              </a:pPr>
              <a:r>
                <a:rPr lang="en-US" altLang="zh-CN" sz="2000" dirty="0" smtClean="0">
                  <a:latin typeface="Times New Roman" pitchFamily="18" charset="0"/>
                  <a:ea typeface="仿宋_GB2312" pitchFamily="49" charset="-122"/>
                  <a:cs typeface="Times New Roman" pitchFamily="18" charset="0"/>
                </a:rPr>
                <a:t>    Name</a:t>
              </a:r>
              <a:r>
                <a:rPr lang="zh-CN" altLang="en-US" sz="2000" dirty="0" smtClean="0">
                  <a:latin typeface="Times New Roman" pitchFamily="18" charset="0"/>
                  <a:ea typeface="仿宋_GB2312" pitchFamily="49" charset="-122"/>
                  <a:cs typeface="Times New Roman" pitchFamily="18" charset="0"/>
                </a:rPr>
                <a:t>：</a:t>
              </a:r>
              <a:r>
                <a:rPr lang="en-US" altLang="zh-CN" sz="2000" dirty="0" smtClean="0">
                  <a:latin typeface="Times New Roman" pitchFamily="18" charset="0"/>
                  <a:ea typeface="仿宋_GB2312" pitchFamily="49" charset="-122"/>
                  <a:cs typeface="Times New Roman" pitchFamily="18" charset="0"/>
                </a:rPr>
                <a:t>Yang Ye</a:t>
              </a:r>
            </a:p>
            <a:p>
              <a:pPr lvl="1">
                <a:spcBef>
                  <a:spcPts val="600"/>
                </a:spcBef>
              </a:pPr>
              <a:r>
                <a:rPr lang="en-US" altLang="zh-CN" sz="2000" dirty="0" smtClean="0">
                  <a:latin typeface="Times New Roman" pitchFamily="18" charset="0"/>
                  <a:ea typeface="仿宋_GB2312" pitchFamily="49" charset="-122"/>
                  <a:cs typeface="Times New Roman" pitchFamily="18" charset="0"/>
                </a:rPr>
                <a:t>    Sex</a:t>
              </a:r>
              <a:r>
                <a:rPr lang="zh-CN" altLang="en-US" sz="2000" dirty="0" smtClean="0">
                  <a:latin typeface="Times New Roman" pitchFamily="18" charset="0"/>
                  <a:ea typeface="仿宋_GB2312" pitchFamily="49" charset="-122"/>
                  <a:cs typeface="Times New Roman" pitchFamily="18" charset="0"/>
                </a:rPr>
                <a:t>： </a:t>
              </a:r>
              <a:r>
                <a:rPr lang="en-US" altLang="zh-CN" sz="2000" dirty="0" smtClean="0">
                  <a:latin typeface="Times New Roman" pitchFamily="18" charset="0"/>
                  <a:ea typeface="仿宋_GB2312" pitchFamily="49" charset="-122"/>
                  <a:cs typeface="Times New Roman" pitchFamily="18" charset="0"/>
                </a:rPr>
                <a:t>female</a:t>
              </a:r>
            </a:p>
            <a:p>
              <a:pPr lvl="1">
                <a:spcBef>
                  <a:spcPts val="600"/>
                </a:spcBef>
              </a:pPr>
              <a:r>
                <a:rPr lang="en-US" altLang="zh-CN" sz="2000" dirty="0" smtClean="0">
                  <a:latin typeface="Times New Roman" pitchFamily="18" charset="0"/>
                  <a:ea typeface="仿宋_GB2312" pitchFamily="49" charset="-122"/>
                  <a:cs typeface="Times New Roman" pitchFamily="18" charset="0"/>
                </a:rPr>
                <a:t>    Major</a:t>
              </a:r>
              <a:r>
                <a:rPr lang="zh-CN" altLang="en-US" sz="2000" dirty="0" smtClean="0">
                  <a:latin typeface="Times New Roman" pitchFamily="18" charset="0"/>
                  <a:ea typeface="仿宋_GB2312" pitchFamily="49" charset="-122"/>
                  <a:cs typeface="Times New Roman" pitchFamily="18" charset="0"/>
                </a:rPr>
                <a:t>：</a:t>
              </a:r>
              <a:r>
                <a:rPr lang="en-US" altLang="zh-CN" sz="2000" dirty="0" smtClean="0">
                  <a:latin typeface="Times New Roman" pitchFamily="18" charset="0"/>
                  <a:ea typeface="仿宋_GB2312" pitchFamily="49" charset="-122"/>
                  <a:cs typeface="Times New Roman" pitchFamily="18" charset="0"/>
                </a:rPr>
                <a:t>Computer</a:t>
              </a:r>
            </a:p>
            <a:p>
              <a:pPr lvl="1">
                <a:spcBef>
                  <a:spcPts val="600"/>
                </a:spcBef>
              </a:pPr>
              <a:r>
                <a:rPr lang="en-US" altLang="zh-CN" sz="2000" dirty="0" smtClean="0">
                  <a:latin typeface="Times New Roman" pitchFamily="18" charset="0"/>
                  <a:ea typeface="仿宋_GB2312" pitchFamily="49" charset="-122"/>
                  <a:cs typeface="Times New Roman" pitchFamily="18" charset="0"/>
                </a:rPr>
                <a:t>    Field</a:t>
              </a:r>
              <a:r>
                <a:rPr lang="zh-CN" altLang="en-US" sz="2000" dirty="0" smtClean="0">
                  <a:latin typeface="Times New Roman" pitchFamily="18" charset="0"/>
                  <a:ea typeface="仿宋_GB2312" pitchFamily="49" charset="-122"/>
                  <a:cs typeface="Times New Roman" pitchFamily="18" charset="0"/>
                </a:rPr>
                <a:t>：</a:t>
              </a:r>
              <a:r>
                <a:rPr lang="en-US" altLang="zh-CN" sz="2000" dirty="0" smtClean="0">
                  <a:latin typeface="Times New Roman" pitchFamily="18" charset="0"/>
                  <a:ea typeface="仿宋_GB2312" pitchFamily="49" charset="-122"/>
                  <a:cs typeface="Times New Roman" pitchFamily="18" charset="0"/>
                </a:rPr>
                <a:t>Web-Intelligence</a:t>
              </a:r>
            </a:p>
            <a:p>
              <a:pPr lvl="1">
                <a:spcBef>
                  <a:spcPts val="600"/>
                </a:spcBef>
              </a:pPr>
              <a:r>
                <a:rPr lang="en-US" altLang="zh-CN" sz="2000" dirty="0" smtClean="0">
                  <a:latin typeface="Times New Roman" pitchFamily="18" charset="0"/>
                  <a:ea typeface="仿宋_GB2312" pitchFamily="49" charset="-122"/>
                  <a:cs typeface="Times New Roman" pitchFamily="18" charset="0"/>
                </a:rPr>
                <a:t>    Advisor</a:t>
              </a:r>
              <a:r>
                <a:rPr lang="zh-CN" altLang="en-US" sz="2000" dirty="0" smtClean="0">
                  <a:latin typeface="Times New Roman" pitchFamily="18" charset="0"/>
                  <a:ea typeface="仿宋_GB2312" pitchFamily="49" charset="-122"/>
                  <a:cs typeface="Times New Roman" pitchFamily="18" charset="0"/>
                </a:rPr>
                <a:t>：</a:t>
              </a:r>
              <a:r>
                <a:rPr lang="en-US" altLang="zh-CN" sz="2000" dirty="0" smtClean="0">
                  <a:latin typeface="Times New Roman" pitchFamily="18" charset="0"/>
                  <a:ea typeface="仿宋_GB2312" pitchFamily="49" charset="-122"/>
                  <a:cs typeface="Times New Roman" pitchFamily="18" charset="0"/>
                </a:rPr>
                <a:t>Lin </a:t>
              </a:r>
              <a:r>
                <a:rPr lang="en-US" altLang="zh-CN" sz="2000" dirty="0" err="1" smtClean="0">
                  <a:latin typeface="Times New Roman" pitchFamily="18" charset="0"/>
                  <a:ea typeface="仿宋_GB2312" pitchFamily="49" charset="-122"/>
                  <a:cs typeface="Times New Roman" pitchFamily="18" charset="0"/>
                </a:rPr>
                <a:t>Hai</a:t>
              </a:r>
              <a:endParaRPr lang="en-US" altLang="zh-CN" sz="2000" dirty="0" smtClean="0">
                <a:latin typeface="Times New Roman" pitchFamily="18" charset="0"/>
                <a:ea typeface="仿宋_GB2312" pitchFamily="49" charset="-122"/>
                <a:cs typeface="Times New Roman" pitchFamily="18" charset="0"/>
              </a:endParaRPr>
            </a:p>
            <a:p>
              <a:pPr lvl="1">
                <a:spcBef>
                  <a:spcPts val="600"/>
                </a:spcBef>
              </a:pPr>
              <a:r>
                <a:rPr lang="en-US" altLang="zh-CN" sz="2000" dirty="0" smtClean="0">
                  <a:latin typeface="Times New Roman" pitchFamily="18" charset="0"/>
                  <a:ea typeface="仿宋_GB2312" pitchFamily="49" charset="-122"/>
                  <a:cs typeface="Times New Roman" pitchFamily="18" charset="0"/>
                </a:rPr>
                <a:t>    Project </a:t>
              </a:r>
              <a:r>
                <a:rPr lang="zh-CN" altLang="en-US" sz="2000" dirty="0" smtClean="0">
                  <a:latin typeface="Times New Roman" pitchFamily="18" charset="0"/>
                  <a:ea typeface="仿宋_GB2312" pitchFamily="49" charset="-122"/>
                  <a:cs typeface="Times New Roman" pitchFamily="18" charset="0"/>
                </a:rPr>
                <a:t>：</a:t>
              </a:r>
              <a:r>
                <a:rPr lang="en-US" altLang="zh-CN" sz="2000" dirty="0" smtClean="0">
                  <a:latin typeface="Times New Roman" pitchFamily="18" charset="0"/>
                  <a:ea typeface="仿宋_GB2312" pitchFamily="49" charset="-122"/>
                  <a:cs typeface="Times New Roman" pitchFamily="18" charset="0"/>
                </a:rPr>
                <a:t>Provincial </a:t>
              </a:r>
              <a:endParaRPr lang="en-US" altLang="zh-CN" sz="2000" dirty="0">
                <a:latin typeface="Times New Roman" pitchFamily="18" charset="0"/>
                <a:ea typeface="仿宋_GB2312" pitchFamily="49" charset="-122"/>
                <a:cs typeface="Times New Roman" pitchFamily="18" charset="0"/>
              </a:endParaRPr>
            </a:p>
          </p:txBody>
        </p:sp>
      </p:grpSp>
      <p:grpSp>
        <p:nvGrpSpPr>
          <p:cNvPr id="13" name="组合 12"/>
          <p:cNvGrpSpPr/>
          <p:nvPr/>
        </p:nvGrpSpPr>
        <p:grpSpPr>
          <a:xfrm>
            <a:off x="1174315" y="1398001"/>
            <a:ext cx="6818065" cy="3780420"/>
            <a:chOff x="575556" y="2878563"/>
            <a:chExt cx="6707430" cy="3780420"/>
          </a:xfrm>
        </p:grpSpPr>
        <p:sp>
          <p:nvSpPr>
            <p:cNvPr id="14" name="圆角矩形 13"/>
            <p:cNvSpPr/>
            <p:nvPr/>
          </p:nvSpPr>
          <p:spPr>
            <a:xfrm>
              <a:off x="575556" y="2878563"/>
              <a:ext cx="6624736" cy="3780420"/>
            </a:xfrm>
            <a:prstGeom prst="roundRect">
              <a:avLst>
                <a:gd name="adj" fmla="val 4278"/>
              </a:avLst>
            </a:prstGeom>
            <a:solidFill>
              <a:srgbClr val="FFC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38270" y="3012341"/>
              <a:ext cx="6444716" cy="3508653"/>
            </a:xfrm>
            <a:prstGeom prst="rect">
              <a:avLst/>
            </a:prstGeom>
          </p:spPr>
          <p:txBody>
            <a:bodyPr wrap="square">
              <a:spAutoFit/>
            </a:bodyPr>
            <a:lstStyle/>
            <a:p>
              <a:pPr>
                <a:spcBef>
                  <a:spcPts val="600"/>
                </a:spcBef>
              </a:pPr>
              <a:r>
                <a:rPr lang="zh-CN" altLang="en-US" sz="2200" b="1" dirty="0" smtClean="0">
                  <a:solidFill>
                    <a:srgbClr val="A50021"/>
                  </a:solidFill>
                  <a:latin typeface="Times New Roman" pitchFamily="18" charset="0"/>
                  <a:ea typeface="仿宋_GB2312" pitchFamily="49" charset="-122"/>
                  <a:cs typeface="Times New Roman" pitchFamily="18" charset="0"/>
                </a:rPr>
                <a:t>学生框架</a:t>
              </a:r>
              <a:r>
                <a:rPr lang="zh-CN" altLang="en-US" sz="2200" b="1" dirty="0">
                  <a:solidFill>
                    <a:srgbClr val="A50021"/>
                  </a:solidFill>
                  <a:latin typeface="Times New Roman" pitchFamily="18" charset="0"/>
                  <a:ea typeface="仿宋_GB2312" pitchFamily="49" charset="-122"/>
                  <a:cs typeface="Times New Roman" pitchFamily="18" charset="0"/>
                </a:rPr>
                <a:t>：</a:t>
              </a:r>
              <a:r>
                <a:rPr lang="zh-CN" altLang="en-US" sz="2200" b="1" dirty="0">
                  <a:solidFill>
                    <a:srgbClr val="0000CC"/>
                  </a:solidFill>
                  <a:latin typeface="Times New Roman" pitchFamily="18" charset="0"/>
                  <a:ea typeface="仿宋_GB2312" pitchFamily="49" charset="-122"/>
                  <a:cs typeface="Times New Roman" pitchFamily="18" charset="0"/>
                </a:rPr>
                <a:t> </a:t>
              </a:r>
            </a:p>
            <a:p>
              <a:pPr marL="800100" lvl="2" indent="0">
                <a:buNone/>
              </a:pPr>
              <a:r>
                <a:rPr lang="en-US" altLang="zh-CN" sz="2000" dirty="0">
                  <a:latin typeface="Times New Roman" pitchFamily="18" charset="0"/>
                </a:rPr>
                <a:t>Frame &lt;Student&gt;</a:t>
              </a:r>
            </a:p>
            <a:p>
              <a:pPr marL="800100" lvl="2" indent="0">
                <a:buNone/>
              </a:pPr>
              <a:r>
                <a:rPr lang="en-US" altLang="zh-CN" sz="2000" dirty="0">
                  <a:latin typeface="Times New Roman" pitchFamily="18" charset="0"/>
                </a:rPr>
                <a:t>    Name</a:t>
              </a:r>
              <a:r>
                <a:rPr lang="zh-CN" altLang="en-US" sz="2000" dirty="0">
                  <a:latin typeface="Times New Roman" pitchFamily="18" charset="0"/>
                </a:rPr>
                <a:t>：</a:t>
              </a:r>
              <a:r>
                <a:rPr lang="en-US" altLang="zh-CN" sz="2000" dirty="0">
                  <a:latin typeface="Times New Roman" pitchFamily="18" charset="0"/>
                </a:rPr>
                <a:t>Unit</a:t>
              </a:r>
              <a:r>
                <a:rPr lang="zh-CN" altLang="en-US" sz="2000" dirty="0">
                  <a:latin typeface="Times New Roman" pitchFamily="18" charset="0"/>
                </a:rPr>
                <a:t>（</a:t>
              </a:r>
              <a:r>
                <a:rPr lang="en-US" altLang="zh-CN" sz="2000" dirty="0">
                  <a:latin typeface="Times New Roman" pitchFamily="18" charset="0"/>
                </a:rPr>
                <a:t>Last-name</a:t>
              </a:r>
              <a:r>
                <a:rPr lang="zh-CN" altLang="en-US" sz="2000" dirty="0">
                  <a:latin typeface="Times New Roman" pitchFamily="18" charset="0"/>
                </a:rPr>
                <a:t>，</a:t>
              </a:r>
              <a:r>
                <a:rPr lang="en-US" altLang="zh-CN" sz="2000" dirty="0">
                  <a:latin typeface="Times New Roman" pitchFamily="18" charset="0"/>
                </a:rPr>
                <a:t>First-name</a:t>
              </a:r>
              <a:r>
                <a:rPr lang="zh-CN" altLang="en-US" sz="2000" dirty="0">
                  <a:latin typeface="Times New Roman" pitchFamily="18" charset="0"/>
                </a:rPr>
                <a:t>）</a:t>
              </a:r>
            </a:p>
            <a:p>
              <a:pPr marL="800100" lvl="2" indent="0">
                <a:buNone/>
              </a:pPr>
              <a:r>
                <a:rPr lang="zh-CN" altLang="en-US" sz="2000" dirty="0">
                  <a:latin typeface="Times New Roman" pitchFamily="18" charset="0"/>
                </a:rPr>
                <a:t>    </a:t>
              </a:r>
              <a:r>
                <a:rPr lang="en-US" altLang="zh-CN" sz="2000" dirty="0">
                  <a:latin typeface="Times New Roman" pitchFamily="18" charset="0"/>
                </a:rPr>
                <a:t>Sex</a:t>
              </a:r>
              <a:r>
                <a:rPr lang="zh-CN" altLang="en-US" sz="2000" dirty="0">
                  <a:latin typeface="Times New Roman" pitchFamily="18" charset="0"/>
                </a:rPr>
                <a:t>：</a:t>
              </a:r>
              <a:r>
                <a:rPr lang="en-US" altLang="zh-CN" sz="2000" dirty="0">
                  <a:latin typeface="Times New Roman" pitchFamily="18" charset="0"/>
                </a:rPr>
                <a:t>Area</a:t>
              </a:r>
              <a:r>
                <a:rPr lang="zh-CN" altLang="en-US" sz="2000" dirty="0">
                  <a:latin typeface="Times New Roman" pitchFamily="18" charset="0"/>
                </a:rPr>
                <a:t>（</a:t>
              </a:r>
              <a:r>
                <a:rPr lang="en-US" altLang="zh-CN" sz="2000" dirty="0">
                  <a:latin typeface="Times New Roman" pitchFamily="18" charset="0"/>
                </a:rPr>
                <a:t>male</a:t>
              </a:r>
              <a:r>
                <a:rPr lang="zh-CN" altLang="en-US" sz="2000" dirty="0">
                  <a:latin typeface="Times New Roman" pitchFamily="18" charset="0"/>
                </a:rPr>
                <a:t>，</a:t>
              </a:r>
              <a:r>
                <a:rPr lang="en-US" altLang="zh-CN" sz="2000" dirty="0">
                  <a:latin typeface="Times New Roman" pitchFamily="18" charset="0"/>
                </a:rPr>
                <a:t>female</a:t>
              </a:r>
              <a:r>
                <a:rPr lang="zh-CN" altLang="en-US" sz="2000" dirty="0">
                  <a:latin typeface="Times New Roman" pitchFamily="18" charset="0"/>
                </a:rPr>
                <a:t>）</a:t>
              </a:r>
            </a:p>
            <a:p>
              <a:pPr marL="800100" lvl="2" indent="0">
                <a:buNone/>
              </a:pPr>
              <a:r>
                <a:rPr lang="zh-CN" altLang="en-US" sz="2000" dirty="0">
                  <a:latin typeface="Times New Roman" pitchFamily="18" charset="0"/>
                </a:rPr>
                <a:t>         </a:t>
              </a:r>
              <a:r>
                <a:rPr lang="en-US" altLang="zh-CN" sz="2000" dirty="0" smtClean="0">
                  <a:latin typeface="Times New Roman" pitchFamily="18" charset="0"/>
                </a:rPr>
                <a:t>Default</a:t>
              </a:r>
              <a:r>
                <a:rPr lang="zh-CN" altLang="en-US" sz="2000" dirty="0" smtClean="0">
                  <a:latin typeface="Times New Roman" pitchFamily="18" charset="0"/>
                </a:rPr>
                <a:t>：</a:t>
              </a:r>
              <a:r>
                <a:rPr lang="en-US" altLang="zh-CN" sz="2000" dirty="0" smtClean="0">
                  <a:latin typeface="Times New Roman" pitchFamily="18" charset="0"/>
                </a:rPr>
                <a:t>male</a:t>
              </a:r>
              <a:endParaRPr lang="en-US" altLang="zh-CN" sz="2000" dirty="0">
                <a:latin typeface="Times New Roman" pitchFamily="18" charset="0"/>
              </a:endParaRPr>
            </a:p>
            <a:p>
              <a:pPr marL="800100" lvl="2" indent="0">
                <a:buNone/>
              </a:pPr>
              <a:r>
                <a:rPr lang="en-US" altLang="zh-CN" sz="2000" dirty="0">
                  <a:latin typeface="Times New Roman" pitchFamily="18" charset="0"/>
                </a:rPr>
                <a:t>    Age</a:t>
              </a:r>
              <a:r>
                <a:rPr lang="zh-CN" altLang="en-US" sz="2000" dirty="0">
                  <a:latin typeface="Times New Roman" pitchFamily="18" charset="0"/>
                </a:rPr>
                <a:t>：</a:t>
              </a:r>
              <a:r>
                <a:rPr lang="en-US" altLang="zh-CN" sz="2000" dirty="0">
                  <a:latin typeface="Times New Roman" pitchFamily="18" charset="0"/>
                </a:rPr>
                <a:t>Unit</a:t>
              </a:r>
              <a:r>
                <a:rPr lang="zh-CN" altLang="en-US" sz="2000" dirty="0">
                  <a:latin typeface="Times New Roman" pitchFamily="18" charset="0"/>
                </a:rPr>
                <a:t>（</a:t>
              </a:r>
              <a:r>
                <a:rPr lang="en-US" altLang="zh-CN" sz="2000" dirty="0">
                  <a:latin typeface="Times New Roman" pitchFamily="18" charset="0"/>
                </a:rPr>
                <a:t>Years</a:t>
              </a:r>
              <a:r>
                <a:rPr lang="zh-CN" altLang="en-US" sz="2000" dirty="0">
                  <a:latin typeface="Times New Roman" pitchFamily="18" charset="0"/>
                </a:rPr>
                <a:t>）</a:t>
              </a:r>
            </a:p>
            <a:p>
              <a:pPr marL="800100" lvl="2" indent="0">
                <a:buNone/>
              </a:pPr>
              <a:r>
                <a:rPr lang="zh-CN" altLang="en-US" sz="2000" dirty="0">
                  <a:latin typeface="Times New Roman" pitchFamily="18" charset="0"/>
                </a:rPr>
                <a:t>       </a:t>
              </a:r>
              <a:r>
                <a:rPr lang="en-US" altLang="zh-CN" sz="2000" dirty="0" smtClean="0">
                  <a:latin typeface="Times New Roman" pitchFamily="18" charset="0"/>
                </a:rPr>
                <a:t>If</a:t>
              </a:r>
              <a:r>
                <a:rPr lang="en-US" altLang="zh-CN" sz="2000" dirty="0">
                  <a:latin typeface="Times New Roman" pitchFamily="18" charset="0"/>
                </a:rPr>
                <a:t>-Needed</a:t>
              </a:r>
              <a:r>
                <a:rPr lang="zh-CN" altLang="en-US" sz="2000" dirty="0">
                  <a:latin typeface="Times New Roman" pitchFamily="18" charset="0"/>
                </a:rPr>
                <a:t>：</a:t>
              </a:r>
              <a:r>
                <a:rPr lang="en-US" altLang="zh-CN" sz="2000" dirty="0">
                  <a:latin typeface="Times New Roman" pitchFamily="18" charset="0"/>
                </a:rPr>
                <a:t>Ask-Age</a:t>
              </a:r>
            </a:p>
            <a:p>
              <a:pPr marL="800100" lvl="2" indent="0">
                <a:buNone/>
              </a:pPr>
              <a:r>
                <a:rPr lang="en-US" altLang="zh-CN" sz="2000" dirty="0">
                  <a:latin typeface="Times New Roman" pitchFamily="18" charset="0"/>
                </a:rPr>
                <a:t>    Address</a:t>
              </a:r>
              <a:r>
                <a:rPr lang="zh-CN" altLang="en-US" sz="2000" dirty="0">
                  <a:latin typeface="Times New Roman" pitchFamily="18" charset="0"/>
                </a:rPr>
                <a:t>：</a:t>
              </a:r>
              <a:r>
                <a:rPr lang="en-US" altLang="zh-CN" sz="2000" dirty="0">
                  <a:latin typeface="Times New Roman" pitchFamily="18" charset="0"/>
                </a:rPr>
                <a:t>&lt; S-Address&gt;</a:t>
              </a:r>
            </a:p>
            <a:p>
              <a:pPr marL="800100" lvl="2" indent="0">
                <a:buNone/>
              </a:pPr>
              <a:r>
                <a:rPr lang="en-US" altLang="zh-CN" sz="2000" dirty="0">
                  <a:latin typeface="Times New Roman" pitchFamily="18" charset="0"/>
                </a:rPr>
                <a:t>    Telephone</a:t>
              </a:r>
              <a:r>
                <a:rPr lang="zh-CN" altLang="en-US" sz="2000" dirty="0">
                  <a:latin typeface="Times New Roman" pitchFamily="18" charset="0"/>
                </a:rPr>
                <a:t>：</a:t>
              </a:r>
              <a:r>
                <a:rPr lang="en-US" altLang="zh-CN" sz="2000" dirty="0">
                  <a:latin typeface="Times New Roman" pitchFamily="18" charset="0"/>
                </a:rPr>
                <a:t>Home  Unit</a:t>
              </a:r>
              <a:r>
                <a:rPr lang="zh-CN" altLang="en-US" sz="2000" dirty="0">
                  <a:latin typeface="Times New Roman" pitchFamily="18" charset="0"/>
                </a:rPr>
                <a:t>（</a:t>
              </a:r>
              <a:r>
                <a:rPr lang="en-US" altLang="zh-CN" sz="2000" dirty="0">
                  <a:latin typeface="Times New Roman" pitchFamily="18" charset="0"/>
                </a:rPr>
                <a:t>Number</a:t>
              </a:r>
              <a:r>
                <a:rPr lang="zh-CN" altLang="en-US" sz="2000" dirty="0">
                  <a:latin typeface="Times New Roman" pitchFamily="18" charset="0"/>
                </a:rPr>
                <a:t>）</a:t>
              </a:r>
            </a:p>
            <a:p>
              <a:pPr marL="800100" lvl="2" indent="0">
                <a:buNone/>
              </a:pPr>
              <a:r>
                <a:rPr lang="zh-CN" altLang="en-US" sz="2000" dirty="0">
                  <a:latin typeface="Times New Roman" pitchFamily="18" charset="0"/>
                </a:rPr>
                <a:t>            </a:t>
              </a:r>
              <a:r>
                <a:rPr lang="en-US" altLang="zh-CN" sz="2000" dirty="0" smtClean="0">
                  <a:latin typeface="Times New Roman" pitchFamily="18" charset="0"/>
                </a:rPr>
                <a:t>Mobile  </a:t>
              </a:r>
              <a:r>
                <a:rPr lang="en-US" altLang="zh-CN" sz="2000" dirty="0">
                  <a:latin typeface="Times New Roman" pitchFamily="18" charset="0"/>
                </a:rPr>
                <a:t>Unit</a:t>
              </a:r>
              <a:r>
                <a:rPr lang="zh-CN" altLang="en-US" sz="2000" dirty="0">
                  <a:latin typeface="Times New Roman" pitchFamily="18" charset="0"/>
                </a:rPr>
                <a:t>（</a:t>
              </a:r>
              <a:r>
                <a:rPr lang="en-US" altLang="zh-CN" sz="2000" dirty="0">
                  <a:latin typeface="Times New Roman" pitchFamily="18" charset="0"/>
                </a:rPr>
                <a:t>Number</a:t>
              </a:r>
              <a:r>
                <a:rPr lang="zh-CN" altLang="en-US" sz="2000" dirty="0">
                  <a:latin typeface="Times New Roman" pitchFamily="18" charset="0"/>
                </a:rPr>
                <a:t>）</a:t>
              </a:r>
            </a:p>
            <a:p>
              <a:pPr marL="800100" lvl="2" indent="0">
                <a:buNone/>
              </a:pPr>
              <a:r>
                <a:rPr lang="zh-CN" altLang="en-US" sz="2000" dirty="0">
                  <a:latin typeface="Times New Roman" pitchFamily="18" charset="0"/>
                </a:rPr>
                <a:t>            </a:t>
              </a:r>
              <a:r>
                <a:rPr lang="en-US" altLang="zh-CN" sz="2000" dirty="0" smtClean="0">
                  <a:latin typeface="Times New Roman" pitchFamily="18" charset="0"/>
                </a:rPr>
                <a:t>If</a:t>
              </a:r>
              <a:r>
                <a:rPr lang="en-US" altLang="zh-CN" sz="2000" dirty="0">
                  <a:latin typeface="Times New Roman" pitchFamily="18" charset="0"/>
                </a:rPr>
                <a:t>-Needed</a:t>
              </a:r>
              <a:r>
                <a:rPr lang="zh-CN" altLang="en-US" sz="2000" dirty="0">
                  <a:latin typeface="Times New Roman" pitchFamily="18" charset="0"/>
                </a:rPr>
                <a:t>：</a:t>
              </a:r>
              <a:r>
                <a:rPr lang="en-US" altLang="zh-CN" sz="2000" dirty="0">
                  <a:latin typeface="Times New Roman" pitchFamily="18" charset="0"/>
                </a:rPr>
                <a:t>Ask-Telephone</a:t>
              </a: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5" name="Rectangle 3"/>
          <p:cNvSpPr>
            <a:spLocks noGrp="1" noChangeArrowheads="1"/>
          </p:cNvSpPr>
          <p:nvPr>
            <p:ph type="body" idx="1"/>
          </p:nvPr>
        </p:nvSpPr>
        <p:spPr>
          <a:xfrm>
            <a:off x="197643" y="5481228"/>
            <a:ext cx="8748713" cy="1260140"/>
          </a:xfrm>
        </p:spPr>
        <p:txBody>
          <a:bodyPr/>
          <a:lstStyle/>
          <a:p>
            <a:pPr marL="514350" indent="-457200">
              <a:spcBef>
                <a:spcPct val="15000"/>
              </a:spcBef>
            </a:pPr>
            <a:r>
              <a:rPr lang="zh-CN" altLang="en-US" sz="2000" b="0" dirty="0" smtClean="0">
                <a:solidFill>
                  <a:srgbClr val="0000FF"/>
                </a:solidFill>
                <a:latin typeface="Times New Roman" pitchFamily="18" charset="0"/>
              </a:rPr>
              <a:t>若要查询</a:t>
            </a:r>
            <a:r>
              <a:rPr lang="en-US" altLang="zh-CN" sz="2000" b="0" dirty="0" smtClean="0">
                <a:solidFill>
                  <a:srgbClr val="0000FF"/>
                </a:solidFill>
                <a:latin typeface="Times New Roman" pitchFamily="18" charset="0"/>
              </a:rPr>
              <a:t>Master-2</a:t>
            </a:r>
            <a:r>
              <a:rPr lang="zh-CN" altLang="en-US" sz="2000" b="0" dirty="0" smtClean="0">
                <a:solidFill>
                  <a:srgbClr val="0000FF"/>
                </a:solidFill>
                <a:latin typeface="Times New Roman" pitchFamily="18" charset="0"/>
              </a:rPr>
              <a:t>的</a:t>
            </a:r>
            <a:r>
              <a:rPr lang="en-US" altLang="zh-CN" sz="2000" b="0" dirty="0" smtClean="0">
                <a:solidFill>
                  <a:srgbClr val="0000FF"/>
                </a:solidFill>
                <a:latin typeface="Times New Roman" pitchFamily="18" charset="0"/>
              </a:rPr>
              <a:t>Field</a:t>
            </a:r>
            <a:r>
              <a:rPr lang="zh-CN" altLang="en-US" sz="2000" b="0" dirty="0" smtClean="0">
                <a:solidFill>
                  <a:srgbClr val="0000FF"/>
                </a:solidFill>
                <a:latin typeface="Times New Roman" pitchFamily="18" charset="0"/>
              </a:rPr>
              <a:t>，需要沿</a:t>
            </a:r>
            <a:r>
              <a:rPr lang="en-US" altLang="zh-CN" sz="2000" b="0" dirty="0" smtClean="0">
                <a:solidFill>
                  <a:srgbClr val="0000FF"/>
                </a:solidFill>
                <a:latin typeface="Times New Roman" pitchFamily="18" charset="0"/>
              </a:rPr>
              <a:t>ISA</a:t>
            </a:r>
            <a:r>
              <a:rPr lang="zh-CN" altLang="en-US" sz="2000" b="0" dirty="0" smtClean="0">
                <a:solidFill>
                  <a:srgbClr val="0000FF"/>
                </a:solidFill>
                <a:latin typeface="Times New Roman" pitchFamily="18" charset="0"/>
              </a:rPr>
              <a:t>链到</a:t>
            </a:r>
            <a:r>
              <a:rPr lang="en-US" altLang="zh-CN" sz="2000" b="0" dirty="0" smtClean="0">
                <a:solidFill>
                  <a:srgbClr val="0000FF"/>
                </a:solidFill>
                <a:latin typeface="Times New Roman" pitchFamily="18" charset="0"/>
              </a:rPr>
              <a:t>Master</a:t>
            </a:r>
            <a:r>
              <a:rPr lang="zh-CN" altLang="en-US" sz="2000" b="0" dirty="0" smtClean="0">
                <a:solidFill>
                  <a:srgbClr val="0000FF"/>
                </a:solidFill>
                <a:latin typeface="Times New Roman" pitchFamily="18" charset="0"/>
              </a:rPr>
              <a:t>框架，执行</a:t>
            </a:r>
            <a:r>
              <a:rPr lang="en-US" altLang="zh-CN" sz="2000" b="0" dirty="0" smtClean="0">
                <a:solidFill>
                  <a:srgbClr val="0000FF"/>
                </a:solidFill>
                <a:latin typeface="Times New Roman" pitchFamily="18" charset="0"/>
              </a:rPr>
              <a:t>Field</a:t>
            </a:r>
            <a:r>
              <a:rPr lang="zh-CN" altLang="en-US" sz="2000" b="0" dirty="0" smtClean="0">
                <a:solidFill>
                  <a:srgbClr val="0000FF"/>
                </a:solidFill>
                <a:latin typeface="Times New Roman" pitchFamily="18" charset="0"/>
              </a:rPr>
              <a:t>槽</a:t>
            </a:r>
            <a:r>
              <a:rPr lang="en-US" altLang="zh-CN" sz="2000" b="0" dirty="0" smtClean="0">
                <a:solidFill>
                  <a:srgbClr val="0000FF"/>
                </a:solidFill>
                <a:latin typeface="Times New Roman" pitchFamily="18" charset="0"/>
              </a:rPr>
              <a:t>If-Needed</a:t>
            </a:r>
            <a:r>
              <a:rPr lang="zh-CN" altLang="en-US" sz="2000" b="0" dirty="0" smtClean="0">
                <a:solidFill>
                  <a:srgbClr val="0000FF"/>
                </a:solidFill>
                <a:latin typeface="Times New Roman" pitchFamily="18" charset="0"/>
              </a:rPr>
              <a:t>侧面的</a:t>
            </a:r>
            <a:r>
              <a:rPr lang="en-US" altLang="zh-CN" sz="2000" b="0" dirty="0" smtClean="0">
                <a:solidFill>
                  <a:srgbClr val="0000FF"/>
                </a:solidFill>
                <a:latin typeface="Times New Roman" pitchFamily="18" charset="0"/>
              </a:rPr>
              <a:t>Ask-Field</a:t>
            </a:r>
            <a:r>
              <a:rPr lang="zh-CN" altLang="en-US" sz="2000" b="0" dirty="0" smtClean="0">
                <a:solidFill>
                  <a:srgbClr val="0000FF"/>
                </a:solidFill>
                <a:latin typeface="Times New Roman" pitchFamily="18" charset="0"/>
              </a:rPr>
              <a:t>操作，即时产生一个值，假设产生的值是</a:t>
            </a:r>
            <a:r>
              <a:rPr lang="en-US" altLang="zh-CN" sz="2000" b="0" dirty="0" smtClean="0">
                <a:solidFill>
                  <a:srgbClr val="0000FF"/>
                </a:solidFill>
                <a:latin typeface="Times New Roman" pitchFamily="18" charset="0"/>
              </a:rPr>
              <a:t>Artificial Intelligence</a:t>
            </a:r>
            <a:r>
              <a:rPr lang="zh-CN" altLang="en-US" sz="2000" b="0" dirty="0" smtClean="0">
                <a:solidFill>
                  <a:srgbClr val="0000FF"/>
                </a:solidFill>
                <a:latin typeface="Times New Roman" pitchFamily="18" charset="0"/>
              </a:rPr>
              <a:t>，则表示</a:t>
            </a:r>
            <a:r>
              <a:rPr lang="en-US" altLang="zh-CN" sz="2000" b="0" dirty="0" smtClean="0">
                <a:solidFill>
                  <a:srgbClr val="0000FF"/>
                </a:solidFill>
                <a:latin typeface="Times New Roman" pitchFamily="18" charset="0"/>
              </a:rPr>
              <a:t>Master-2</a:t>
            </a:r>
            <a:r>
              <a:rPr lang="zh-CN" altLang="en-US" sz="2000" b="0" dirty="0" smtClean="0">
                <a:solidFill>
                  <a:srgbClr val="0000FF"/>
                </a:solidFill>
                <a:latin typeface="Times New Roman" pitchFamily="18" charset="0"/>
              </a:rPr>
              <a:t>的研究方向为人工智能</a:t>
            </a:r>
          </a:p>
        </p:txBody>
      </p:sp>
      <p:sp>
        <p:nvSpPr>
          <p:cNvPr id="6" name="Rectangle 2"/>
          <p:cNvSpPr txBox="1">
            <a:spLocks noChangeArrowheads="1"/>
          </p:cNvSpPr>
          <p:nvPr/>
        </p:nvSpPr>
        <p:spPr bwMode="auto">
          <a:xfrm>
            <a:off x="457200" y="188913"/>
            <a:ext cx="8229600" cy="1008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smtClean="0">
                <a:latin typeface="Times New Roman" pitchFamily="18" charset="0"/>
              </a:rPr>
              <a:t>框架系统问题求解的特性继承</a:t>
            </a:r>
            <a:endParaRPr lang="zh-CN" altLang="en-US" b="1" dirty="0">
              <a:latin typeface="Times New Roman" pitchFamily="18" charset="0"/>
            </a:endParaRPr>
          </a:p>
        </p:txBody>
      </p:sp>
      <p:grpSp>
        <p:nvGrpSpPr>
          <p:cNvPr id="7" name="组合 6"/>
          <p:cNvGrpSpPr/>
          <p:nvPr/>
        </p:nvGrpSpPr>
        <p:grpSpPr>
          <a:xfrm>
            <a:off x="4842030" y="1398001"/>
            <a:ext cx="3672408" cy="3780420"/>
            <a:chOff x="4824028" y="2863788"/>
            <a:chExt cx="3672408" cy="3780420"/>
          </a:xfrm>
        </p:grpSpPr>
        <p:sp>
          <p:nvSpPr>
            <p:cNvPr id="8" name="圆角矩形 7"/>
            <p:cNvSpPr/>
            <p:nvPr/>
          </p:nvSpPr>
          <p:spPr>
            <a:xfrm>
              <a:off x="4824028" y="2863788"/>
              <a:ext cx="3672408" cy="3780420"/>
            </a:xfrm>
            <a:prstGeom prst="roundRect">
              <a:avLst>
                <a:gd name="adj" fmla="val 4278"/>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060956" y="2997566"/>
              <a:ext cx="2982528" cy="3093154"/>
            </a:xfrm>
            <a:prstGeom prst="rect">
              <a:avLst/>
            </a:prstGeom>
          </p:spPr>
          <p:txBody>
            <a:bodyPr wrap="square">
              <a:spAutoFit/>
            </a:bodyPr>
            <a:lstStyle/>
            <a:p>
              <a:pPr>
                <a:spcBef>
                  <a:spcPts val="600"/>
                </a:spcBef>
              </a:pPr>
              <a:r>
                <a:rPr lang="zh-CN" altLang="en-US" sz="2000" b="1" dirty="0">
                  <a:solidFill>
                    <a:srgbClr val="A50021"/>
                  </a:solidFill>
                  <a:latin typeface="Times New Roman" pitchFamily="18" charset="0"/>
                  <a:ea typeface="仿宋_GB2312" pitchFamily="49" charset="-122"/>
                  <a:cs typeface="Times New Roman" pitchFamily="18" charset="0"/>
                </a:rPr>
                <a:t>硕士生</a:t>
              </a:r>
              <a:r>
                <a:rPr lang="en-US" altLang="zh-CN" sz="2000" b="1" dirty="0">
                  <a:solidFill>
                    <a:srgbClr val="A50021"/>
                  </a:solidFill>
                  <a:latin typeface="Times New Roman" pitchFamily="18" charset="0"/>
                  <a:ea typeface="仿宋_GB2312" pitchFamily="49" charset="-122"/>
                  <a:cs typeface="Times New Roman" pitchFamily="18" charset="0"/>
                </a:rPr>
                <a:t>-2</a:t>
              </a:r>
              <a:r>
                <a:rPr lang="zh-CN" altLang="en-US" sz="2000" b="1" dirty="0">
                  <a:solidFill>
                    <a:srgbClr val="A50021"/>
                  </a:solidFill>
                  <a:latin typeface="Times New Roman" pitchFamily="18" charset="0"/>
                  <a:ea typeface="仿宋_GB2312" pitchFamily="49" charset="-122"/>
                  <a:cs typeface="Times New Roman" pitchFamily="18" charset="0"/>
                </a:rPr>
                <a:t>框架：</a:t>
              </a:r>
              <a:r>
                <a:rPr lang="zh-CN" altLang="en-US" sz="2000" b="1" dirty="0">
                  <a:solidFill>
                    <a:srgbClr val="0000CC"/>
                  </a:solidFill>
                  <a:latin typeface="Times New Roman" pitchFamily="18" charset="0"/>
                  <a:ea typeface="仿宋_GB2312" pitchFamily="49" charset="-122"/>
                  <a:cs typeface="Times New Roman" pitchFamily="18" charset="0"/>
                </a:rPr>
                <a:t> </a:t>
              </a:r>
            </a:p>
            <a:p>
              <a:pPr lvl="1">
                <a:spcBef>
                  <a:spcPts val="600"/>
                </a:spcBef>
              </a:pPr>
              <a:r>
                <a:rPr lang="en-US" altLang="zh-CN" sz="2000" dirty="0">
                  <a:latin typeface="Times New Roman" pitchFamily="18" charset="0"/>
                  <a:ea typeface="仿宋_GB2312" pitchFamily="49" charset="-122"/>
                  <a:cs typeface="Times New Roman" pitchFamily="18" charset="0"/>
                </a:rPr>
                <a:t>Frame &lt;Master-2&gt;</a:t>
              </a:r>
            </a:p>
            <a:p>
              <a:pPr lvl="1">
                <a:spcBef>
                  <a:spcPts val="600"/>
                </a:spcBef>
              </a:pPr>
              <a:r>
                <a:rPr lang="en-US" altLang="zh-CN" sz="2000" dirty="0">
                  <a:latin typeface="Times New Roman" pitchFamily="18" charset="0"/>
                  <a:ea typeface="仿宋_GB2312" pitchFamily="49" charset="-122"/>
                  <a:cs typeface="Times New Roman" pitchFamily="18" charset="0"/>
                </a:rPr>
                <a:t>    ISA</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Master</a:t>
              </a:r>
            </a:p>
            <a:p>
              <a:pPr lvl="1">
                <a:spcBef>
                  <a:spcPts val="600"/>
                </a:spcBef>
              </a:pPr>
              <a:r>
                <a:rPr lang="en-US" altLang="zh-CN" sz="2000" dirty="0">
                  <a:latin typeface="Times New Roman" pitchFamily="18" charset="0"/>
                  <a:ea typeface="仿宋_GB2312" pitchFamily="49" charset="-122"/>
                  <a:cs typeface="Times New Roman" pitchFamily="18" charset="0"/>
                </a:rPr>
                <a:t>    Name</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Liu Qing</a:t>
              </a:r>
            </a:p>
            <a:p>
              <a:pPr lvl="1">
                <a:spcBef>
                  <a:spcPts val="600"/>
                </a:spcBef>
              </a:pPr>
              <a:r>
                <a:rPr lang="en-US" altLang="zh-CN" sz="2000" dirty="0">
                  <a:latin typeface="Times New Roman" pitchFamily="18" charset="0"/>
                  <a:ea typeface="仿宋_GB2312" pitchFamily="49" charset="-122"/>
                  <a:cs typeface="Times New Roman" pitchFamily="18" charset="0"/>
                </a:rPr>
                <a:t>    Age</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22</a:t>
              </a:r>
            </a:p>
            <a:p>
              <a:pPr lvl="1">
                <a:spcBef>
                  <a:spcPts val="600"/>
                </a:spcBef>
              </a:pPr>
              <a:r>
                <a:rPr lang="en-US" altLang="zh-CN" sz="2000" dirty="0">
                  <a:latin typeface="Times New Roman" pitchFamily="18" charset="0"/>
                  <a:ea typeface="仿宋_GB2312" pitchFamily="49" charset="-122"/>
                  <a:cs typeface="Times New Roman" pitchFamily="18" charset="0"/>
                </a:rPr>
                <a:t>    Major</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Computer</a:t>
              </a:r>
            </a:p>
            <a:p>
              <a:pPr lvl="1">
                <a:spcBef>
                  <a:spcPts val="600"/>
                </a:spcBef>
              </a:pPr>
              <a:r>
                <a:rPr lang="en-US" altLang="zh-CN" sz="2000" dirty="0">
                  <a:latin typeface="Times New Roman" pitchFamily="18" charset="0"/>
                  <a:ea typeface="仿宋_GB2312" pitchFamily="49" charset="-122"/>
                  <a:cs typeface="Times New Roman" pitchFamily="18" charset="0"/>
                </a:rPr>
                <a:t>    Advisor</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Lin </a:t>
              </a:r>
              <a:r>
                <a:rPr lang="en-US" altLang="zh-CN" sz="2000" dirty="0" err="1">
                  <a:latin typeface="Times New Roman" pitchFamily="18" charset="0"/>
                  <a:ea typeface="仿宋_GB2312" pitchFamily="49" charset="-122"/>
                  <a:cs typeface="Times New Roman" pitchFamily="18" charset="0"/>
                </a:rPr>
                <a:t>Hai</a:t>
              </a:r>
              <a:endParaRPr lang="en-US" altLang="zh-CN" sz="2000" dirty="0">
                <a:latin typeface="Times New Roman" pitchFamily="18" charset="0"/>
                <a:ea typeface="仿宋_GB2312" pitchFamily="49" charset="-122"/>
                <a:cs typeface="Times New Roman" pitchFamily="18" charset="0"/>
              </a:endParaRPr>
            </a:p>
            <a:p>
              <a:pPr lvl="1">
                <a:spcBef>
                  <a:spcPts val="600"/>
                </a:spcBef>
              </a:pPr>
              <a:r>
                <a:rPr lang="en-US" altLang="zh-CN" sz="2000" dirty="0">
                  <a:latin typeface="Times New Roman" pitchFamily="18" charset="0"/>
                  <a:ea typeface="仿宋_GB2312" pitchFamily="49" charset="-122"/>
                  <a:cs typeface="Times New Roman" pitchFamily="18" charset="0"/>
                </a:rPr>
                <a:t>    Paper</a:t>
              </a:r>
              <a:r>
                <a:rPr lang="zh-CN" altLang="en-US" sz="2000" dirty="0">
                  <a:latin typeface="Times New Roman" pitchFamily="18" charset="0"/>
                  <a:ea typeface="仿宋_GB2312" pitchFamily="49" charset="-122"/>
                  <a:cs typeface="Times New Roman" pitchFamily="18" charset="0"/>
                </a:rPr>
                <a:t>： </a:t>
              </a:r>
              <a:r>
                <a:rPr lang="en-US" altLang="zh-CN" sz="2000" dirty="0">
                  <a:latin typeface="Times New Roman" pitchFamily="18" charset="0"/>
                  <a:ea typeface="仿宋_GB2312" pitchFamily="49" charset="-122"/>
                  <a:cs typeface="Times New Roman" pitchFamily="18" charset="0"/>
                </a:rPr>
                <a:t>EI</a:t>
              </a:r>
            </a:p>
          </p:txBody>
        </p:sp>
      </p:grpSp>
      <p:grpSp>
        <p:nvGrpSpPr>
          <p:cNvPr id="10" name="组合 9"/>
          <p:cNvGrpSpPr/>
          <p:nvPr/>
        </p:nvGrpSpPr>
        <p:grpSpPr>
          <a:xfrm>
            <a:off x="593558" y="1412776"/>
            <a:ext cx="3744416" cy="3780420"/>
            <a:chOff x="575556" y="2878563"/>
            <a:chExt cx="3744416" cy="3780420"/>
          </a:xfrm>
        </p:grpSpPr>
        <p:sp>
          <p:nvSpPr>
            <p:cNvPr id="11" name="圆角矩形 10"/>
            <p:cNvSpPr/>
            <p:nvPr/>
          </p:nvSpPr>
          <p:spPr>
            <a:xfrm>
              <a:off x="575556" y="2878563"/>
              <a:ext cx="3744416" cy="3780420"/>
            </a:xfrm>
            <a:prstGeom prst="roundRect">
              <a:avLst>
                <a:gd name="adj" fmla="val 4278"/>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55576" y="2888940"/>
              <a:ext cx="3420380" cy="3508653"/>
            </a:xfrm>
            <a:prstGeom prst="rect">
              <a:avLst/>
            </a:prstGeom>
          </p:spPr>
          <p:txBody>
            <a:bodyPr wrap="square">
              <a:spAutoFit/>
            </a:bodyPr>
            <a:lstStyle/>
            <a:p>
              <a:pPr>
                <a:spcBef>
                  <a:spcPts val="600"/>
                </a:spcBef>
              </a:pPr>
              <a:r>
                <a:rPr lang="zh-CN" altLang="en-US" sz="2200" b="1" dirty="0">
                  <a:solidFill>
                    <a:srgbClr val="A50021"/>
                  </a:solidFill>
                  <a:latin typeface="Times New Roman" pitchFamily="18" charset="0"/>
                  <a:ea typeface="仿宋_GB2312" pitchFamily="49" charset="-122"/>
                  <a:cs typeface="Times New Roman" pitchFamily="18" charset="0"/>
                </a:rPr>
                <a:t>硕士生</a:t>
              </a:r>
              <a:r>
                <a:rPr lang="en-US" altLang="zh-CN" sz="2200" b="1" dirty="0">
                  <a:solidFill>
                    <a:srgbClr val="A50021"/>
                  </a:solidFill>
                  <a:latin typeface="Times New Roman" pitchFamily="18" charset="0"/>
                  <a:ea typeface="仿宋_GB2312" pitchFamily="49" charset="-122"/>
                  <a:cs typeface="Times New Roman" pitchFamily="18" charset="0"/>
                </a:rPr>
                <a:t>-1</a:t>
              </a:r>
              <a:r>
                <a:rPr lang="zh-CN" altLang="en-US" sz="2200" b="1" dirty="0">
                  <a:solidFill>
                    <a:srgbClr val="A50021"/>
                  </a:solidFill>
                  <a:latin typeface="Times New Roman" pitchFamily="18" charset="0"/>
                  <a:ea typeface="仿宋_GB2312" pitchFamily="49" charset="-122"/>
                  <a:cs typeface="Times New Roman" pitchFamily="18" charset="0"/>
                </a:rPr>
                <a:t>框架：</a:t>
              </a:r>
              <a:r>
                <a:rPr lang="zh-CN" altLang="en-US" sz="2200" b="1" dirty="0">
                  <a:solidFill>
                    <a:srgbClr val="0000CC"/>
                  </a:solidFill>
                  <a:latin typeface="Times New Roman" pitchFamily="18" charset="0"/>
                  <a:ea typeface="仿宋_GB2312" pitchFamily="49" charset="-122"/>
                  <a:cs typeface="Times New Roman" pitchFamily="18" charset="0"/>
                </a:rPr>
                <a:t> </a:t>
              </a:r>
            </a:p>
            <a:p>
              <a:pPr lvl="1">
                <a:spcBef>
                  <a:spcPts val="600"/>
                </a:spcBef>
              </a:pPr>
              <a:r>
                <a:rPr lang="en-US" altLang="zh-CN" sz="2000" dirty="0">
                  <a:latin typeface="Times New Roman" pitchFamily="18" charset="0"/>
                  <a:ea typeface="仿宋_GB2312" pitchFamily="49" charset="-122"/>
                  <a:cs typeface="Times New Roman" pitchFamily="18" charset="0"/>
                </a:rPr>
                <a:t>Frame &lt;Master-1&gt;</a:t>
              </a:r>
            </a:p>
            <a:p>
              <a:pPr lvl="1">
                <a:spcBef>
                  <a:spcPts val="600"/>
                </a:spcBef>
              </a:pPr>
              <a:r>
                <a:rPr lang="en-US" altLang="zh-CN" sz="2000" dirty="0">
                  <a:latin typeface="Times New Roman" pitchFamily="18" charset="0"/>
                  <a:ea typeface="仿宋_GB2312" pitchFamily="49" charset="-122"/>
                  <a:cs typeface="Times New Roman" pitchFamily="18" charset="0"/>
                </a:rPr>
                <a:t>    ISA</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Master</a:t>
              </a:r>
            </a:p>
            <a:p>
              <a:pPr lvl="1">
                <a:spcBef>
                  <a:spcPts val="600"/>
                </a:spcBef>
              </a:pPr>
              <a:r>
                <a:rPr lang="en-US" altLang="zh-CN" sz="2000" dirty="0">
                  <a:latin typeface="Times New Roman" pitchFamily="18" charset="0"/>
                  <a:ea typeface="仿宋_GB2312" pitchFamily="49" charset="-122"/>
                  <a:cs typeface="Times New Roman" pitchFamily="18" charset="0"/>
                </a:rPr>
                <a:t>    Name</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Yang Ye</a:t>
              </a:r>
            </a:p>
            <a:p>
              <a:pPr lvl="1">
                <a:spcBef>
                  <a:spcPts val="600"/>
                </a:spcBef>
              </a:pPr>
              <a:r>
                <a:rPr lang="en-US" altLang="zh-CN" sz="2000" dirty="0">
                  <a:latin typeface="Times New Roman" pitchFamily="18" charset="0"/>
                  <a:ea typeface="仿宋_GB2312" pitchFamily="49" charset="-122"/>
                  <a:cs typeface="Times New Roman" pitchFamily="18" charset="0"/>
                </a:rPr>
                <a:t>    Sex</a:t>
              </a:r>
              <a:r>
                <a:rPr lang="zh-CN" altLang="en-US" sz="2000" dirty="0">
                  <a:latin typeface="Times New Roman" pitchFamily="18" charset="0"/>
                  <a:ea typeface="仿宋_GB2312" pitchFamily="49" charset="-122"/>
                  <a:cs typeface="Times New Roman" pitchFamily="18" charset="0"/>
                </a:rPr>
                <a:t>： </a:t>
              </a:r>
              <a:r>
                <a:rPr lang="en-US" altLang="zh-CN" sz="2000" dirty="0">
                  <a:latin typeface="Times New Roman" pitchFamily="18" charset="0"/>
                  <a:ea typeface="仿宋_GB2312" pitchFamily="49" charset="-122"/>
                  <a:cs typeface="Times New Roman" pitchFamily="18" charset="0"/>
                </a:rPr>
                <a:t>female</a:t>
              </a:r>
            </a:p>
            <a:p>
              <a:pPr lvl="1">
                <a:spcBef>
                  <a:spcPts val="600"/>
                </a:spcBef>
              </a:pPr>
              <a:r>
                <a:rPr lang="en-US" altLang="zh-CN" sz="2000" dirty="0">
                  <a:latin typeface="Times New Roman" pitchFamily="18" charset="0"/>
                  <a:ea typeface="仿宋_GB2312" pitchFamily="49" charset="-122"/>
                  <a:cs typeface="Times New Roman" pitchFamily="18" charset="0"/>
                </a:rPr>
                <a:t>    Major</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Computer</a:t>
              </a:r>
            </a:p>
            <a:p>
              <a:pPr lvl="1">
                <a:spcBef>
                  <a:spcPts val="600"/>
                </a:spcBef>
              </a:pPr>
              <a:r>
                <a:rPr lang="en-US" altLang="zh-CN" sz="2000" dirty="0">
                  <a:latin typeface="Times New Roman" pitchFamily="18" charset="0"/>
                  <a:ea typeface="仿宋_GB2312" pitchFamily="49" charset="-122"/>
                  <a:cs typeface="Times New Roman" pitchFamily="18" charset="0"/>
                </a:rPr>
                <a:t>    Field</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Web-Intelligence</a:t>
              </a:r>
            </a:p>
            <a:p>
              <a:pPr lvl="1">
                <a:spcBef>
                  <a:spcPts val="600"/>
                </a:spcBef>
              </a:pPr>
              <a:r>
                <a:rPr lang="en-US" altLang="zh-CN" sz="2000" dirty="0">
                  <a:latin typeface="Times New Roman" pitchFamily="18" charset="0"/>
                  <a:ea typeface="仿宋_GB2312" pitchFamily="49" charset="-122"/>
                  <a:cs typeface="Times New Roman" pitchFamily="18" charset="0"/>
                </a:rPr>
                <a:t>    Advisor</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Lin </a:t>
              </a:r>
              <a:r>
                <a:rPr lang="en-US" altLang="zh-CN" sz="2000" dirty="0" err="1">
                  <a:latin typeface="Times New Roman" pitchFamily="18" charset="0"/>
                  <a:ea typeface="仿宋_GB2312" pitchFamily="49" charset="-122"/>
                  <a:cs typeface="Times New Roman" pitchFamily="18" charset="0"/>
                </a:rPr>
                <a:t>Hai</a:t>
              </a:r>
              <a:endParaRPr lang="en-US" altLang="zh-CN" sz="2000" dirty="0">
                <a:latin typeface="Times New Roman" pitchFamily="18" charset="0"/>
                <a:ea typeface="仿宋_GB2312" pitchFamily="49" charset="-122"/>
                <a:cs typeface="Times New Roman" pitchFamily="18" charset="0"/>
              </a:endParaRPr>
            </a:p>
            <a:p>
              <a:pPr lvl="1">
                <a:spcBef>
                  <a:spcPts val="600"/>
                </a:spcBef>
              </a:pPr>
              <a:r>
                <a:rPr lang="en-US" altLang="zh-CN" sz="2000" dirty="0">
                  <a:latin typeface="Times New Roman" pitchFamily="18" charset="0"/>
                  <a:ea typeface="仿宋_GB2312" pitchFamily="49" charset="-122"/>
                  <a:cs typeface="Times New Roman" pitchFamily="18" charset="0"/>
                </a:rPr>
                <a:t>    Project </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Provincial </a:t>
              </a:r>
            </a:p>
          </p:txBody>
        </p:sp>
      </p:grpSp>
      <p:grpSp>
        <p:nvGrpSpPr>
          <p:cNvPr id="13" name="组合 12"/>
          <p:cNvGrpSpPr/>
          <p:nvPr/>
        </p:nvGrpSpPr>
        <p:grpSpPr>
          <a:xfrm>
            <a:off x="1174315" y="1398001"/>
            <a:ext cx="6795369" cy="3780420"/>
            <a:chOff x="575556" y="2878563"/>
            <a:chExt cx="6624736" cy="3780420"/>
          </a:xfrm>
        </p:grpSpPr>
        <p:sp>
          <p:nvSpPr>
            <p:cNvPr id="14" name="圆角矩形 13"/>
            <p:cNvSpPr/>
            <p:nvPr/>
          </p:nvSpPr>
          <p:spPr>
            <a:xfrm>
              <a:off x="575556" y="2878563"/>
              <a:ext cx="6624736" cy="3780420"/>
            </a:xfrm>
            <a:prstGeom prst="roundRect">
              <a:avLst>
                <a:gd name="adj" fmla="val 4278"/>
              </a:avLst>
            </a:prstGeom>
            <a:solidFill>
              <a:srgbClr val="FFC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755576" y="2888940"/>
              <a:ext cx="6444716" cy="3631763"/>
            </a:xfrm>
            <a:prstGeom prst="rect">
              <a:avLst/>
            </a:prstGeom>
          </p:spPr>
          <p:txBody>
            <a:bodyPr wrap="square">
              <a:spAutoFit/>
            </a:bodyPr>
            <a:lstStyle/>
            <a:p>
              <a:pPr>
                <a:spcBef>
                  <a:spcPts val="600"/>
                </a:spcBef>
              </a:pPr>
              <a:r>
                <a:rPr lang="zh-CN" altLang="en-US" sz="2200" b="1" dirty="0" smtClean="0">
                  <a:solidFill>
                    <a:srgbClr val="A50021"/>
                  </a:solidFill>
                  <a:latin typeface="Times New Roman" pitchFamily="18" charset="0"/>
                  <a:ea typeface="仿宋_GB2312" pitchFamily="49" charset="-122"/>
                  <a:cs typeface="Times New Roman" pitchFamily="18" charset="0"/>
                </a:rPr>
                <a:t>硕士生框架</a:t>
              </a:r>
              <a:r>
                <a:rPr lang="zh-CN" altLang="en-US" sz="2200" b="1" dirty="0">
                  <a:solidFill>
                    <a:srgbClr val="A50021"/>
                  </a:solidFill>
                  <a:latin typeface="Times New Roman" pitchFamily="18" charset="0"/>
                  <a:ea typeface="仿宋_GB2312" pitchFamily="49" charset="-122"/>
                  <a:cs typeface="Times New Roman" pitchFamily="18" charset="0"/>
                </a:rPr>
                <a:t>：</a:t>
              </a:r>
              <a:r>
                <a:rPr lang="zh-CN" altLang="en-US" sz="2200" b="1" dirty="0">
                  <a:solidFill>
                    <a:srgbClr val="0000CC"/>
                  </a:solidFill>
                  <a:latin typeface="Times New Roman" pitchFamily="18" charset="0"/>
                  <a:ea typeface="仿宋_GB2312" pitchFamily="49" charset="-122"/>
                  <a:cs typeface="Times New Roman" pitchFamily="18" charset="0"/>
                </a:rPr>
                <a:t> </a:t>
              </a:r>
            </a:p>
            <a:p>
              <a:pPr marL="800100" lvl="2" indent="0">
                <a:lnSpc>
                  <a:spcPct val="80000"/>
                </a:lnSpc>
                <a:buNone/>
              </a:pPr>
              <a:r>
                <a:rPr lang="en-US" altLang="zh-CN" sz="2000" dirty="0">
                  <a:latin typeface="Times New Roman" pitchFamily="18" charset="0"/>
                </a:rPr>
                <a:t>Frame &lt;Master&gt;</a:t>
              </a:r>
            </a:p>
            <a:p>
              <a:pPr marL="800100" lvl="2" indent="0">
                <a:lnSpc>
                  <a:spcPct val="80000"/>
                </a:lnSpc>
                <a:buNone/>
              </a:pPr>
              <a:r>
                <a:rPr lang="en-US" altLang="zh-CN" sz="2000" dirty="0">
                  <a:latin typeface="Times New Roman" pitchFamily="18" charset="0"/>
                </a:rPr>
                <a:t>    AKO</a:t>
              </a:r>
              <a:r>
                <a:rPr lang="zh-CN" altLang="en-US" sz="2000" dirty="0">
                  <a:latin typeface="Times New Roman" pitchFamily="18" charset="0"/>
                </a:rPr>
                <a:t>：</a:t>
              </a:r>
              <a:r>
                <a:rPr lang="en-US" altLang="zh-CN" sz="2000" dirty="0">
                  <a:latin typeface="Times New Roman" pitchFamily="18" charset="0"/>
                </a:rPr>
                <a:t>Student</a:t>
              </a:r>
            </a:p>
            <a:p>
              <a:pPr marL="800100" lvl="2" indent="0">
                <a:lnSpc>
                  <a:spcPct val="80000"/>
                </a:lnSpc>
                <a:buNone/>
              </a:pPr>
              <a:r>
                <a:rPr lang="en-US" altLang="zh-CN" sz="2000" dirty="0">
                  <a:latin typeface="Times New Roman" pitchFamily="18" charset="0"/>
                </a:rPr>
                <a:t>    Major</a:t>
              </a:r>
              <a:r>
                <a:rPr lang="zh-CN" altLang="en-US" sz="2000" dirty="0">
                  <a:latin typeface="Times New Roman" pitchFamily="18" charset="0"/>
                </a:rPr>
                <a:t>：</a:t>
              </a:r>
              <a:r>
                <a:rPr lang="en-US" altLang="zh-CN" sz="2000" dirty="0">
                  <a:latin typeface="Times New Roman" pitchFamily="18" charset="0"/>
                </a:rPr>
                <a:t>Unit</a:t>
              </a:r>
              <a:r>
                <a:rPr lang="zh-CN" altLang="en-US" sz="2000" dirty="0">
                  <a:latin typeface="Times New Roman" pitchFamily="18" charset="0"/>
                </a:rPr>
                <a:t>（</a:t>
              </a:r>
              <a:r>
                <a:rPr lang="en-US" altLang="zh-CN" sz="2000" dirty="0">
                  <a:latin typeface="Times New Roman" pitchFamily="18" charset="0"/>
                </a:rPr>
                <a:t>Major</a:t>
              </a:r>
              <a:r>
                <a:rPr lang="zh-CN" altLang="en-US" sz="2000" dirty="0">
                  <a:latin typeface="Times New Roman" pitchFamily="18" charset="0"/>
                </a:rPr>
                <a:t>）</a:t>
              </a:r>
            </a:p>
            <a:p>
              <a:pPr marL="800100" lvl="2" indent="0">
                <a:lnSpc>
                  <a:spcPct val="80000"/>
                </a:lnSpc>
                <a:buNone/>
              </a:pPr>
              <a:r>
                <a:rPr lang="zh-CN" altLang="en-US" sz="2000" dirty="0">
                  <a:latin typeface="Times New Roman" pitchFamily="18" charset="0"/>
                </a:rPr>
                <a:t>         </a:t>
              </a:r>
              <a:r>
                <a:rPr lang="en-US" altLang="zh-CN" sz="2000" dirty="0" smtClean="0">
                  <a:latin typeface="Times New Roman" pitchFamily="18" charset="0"/>
                </a:rPr>
                <a:t>If</a:t>
              </a:r>
              <a:r>
                <a:rPr lang="en-US" altLang="zh-CN" sz="2000" dirty="0">
                  <a:latin typeface="Times New Roman" pitchFamily="18" charset="0"/>
                </a:rPr>
                <a:t>-Needed</a:t>
              </a:r>
              <a:r>
                <a:rPr lang="zh-CN" altLang="en-US" sz="2000" dirty="0">
                  <a:latin typeface="Times New Roman" pitchFamily="18" charset="0"/>
                </a:rPr>
                <a:t>：</a:t>
              </a:r>
              <a:r>
                <a:rPr lang="en-US" altLang="zh-CN" sz="2000" dirty="0">
                  <a:latin typeface="Times New Roman" pitchFamily="18" charset="0"/>
                </a:rPr>
                <a:t>Ask- Major</a:t>
              </a:r>
            </a:p>
            <a:p>
              <a:pPr marL="800100" lvl="2" indent="0">
                <a:lnSpc>
                  <a:spcPct val="80000"/>
                </a:lnSpc>
                <a:buNone/>
              </a:pPr>
              <a:r>
                <a:rPr lang="en-US" altLang="zh-CN" sz="2000" dirty="0">
                  <a:latin typeface="Times New Roman" pitchFamily="18" charset="0"/>
                </a:rPr>
                <a:t>                  If-Added</a:t>
              </a:r>
              <a:r>
                <a:rPr lang="zh-CN" altLang="en-US" sz="2000" dirty="0">
                  <a:latin typeface="Times New Roman" pitchFamily="18" charset="0"/>
                </a:rPr>
                <a:t>：</a:t>
              </a:r>
              <a:r>
                <a:rPr lang="en-US" altLang="zh-CN" sz="2000" dirty="0">
                  <a:latin typeface="Times New Roman" pitchFamily="18" charset="0"/>
                </a:rPr>
                <a:t>Check-Major</a:t>
              </a:r>
            </a:p>
            <a:p>
              <a:pPr marL="800100" lvl="2" indent="0">
                <a:lnSpc>
                  <a:spcPct val="80000"/>
                </a:lnSpc>
                <a:buNone/>
              </a:pPr>
              <a:r>
                <a:rPr lang="en-US" altLang="zh-CN" sz="2000" dirty="0">
                  <a:latin typeface="Times New Roman" pitchFamily="18" charset="0"/>
                </a:rPr>
                <a:t>    Field</a:t>
              </a:r>
              <a:r>
                <a:rPr lang="zh-CN" altLang="en-US" sz="2000" dirty="0" smtClean="0">
                  <a:latin typeface="Times New Roman" pitchFamily="18" charset="0"/>
                </a:rPr>
                <a:t>：  </a:t>
              </a:r>
              <a:r>
                <a:rPr lang="en-US" altLang="zh-CN" sz="2000" dirty="0" smtClean="0">
                  <a:latin typeface="Times New Roman" pitchFamily="18" charset="0"/>
                </a:rPr>
                <a:t>Unit</a:t>
              </a:r>
              <a:r>
                <a:rPr lang="zh-CN" altLang="en-US" sz="2000" dirty="0">
                  <a:latin typeface="Times New Roman" pitchFamily="18" charset="0"/>
                </a:rPr>
                <a:t>（</a:t>
              </a:r>
              <a:r>
                <a:rPr lang="en-US" altLang="zh-CN" sz="2000" dirty="0">
                  <a:latin typeface="Times New Roman" pitchFamily="18" charset="0"/>
                </a:rPr>
                <a:t>Direction-Name</a:t>
              </a:r>
              <a:r>
                <a:rPr lang="zh-CN" altLang="en-US" sz="2000" dirty="0">
                  <a:latin typeface="Times New Roman" pitchFamily="18" charset="0"/>
                </a:rPr>
                <a:t>）</a:t>
              </a:r>
            </a:p>
            <a:p>
              <a:pPr marL="800100" lvl="2" indent="0">
                <a:lnSpc>
                  <a:spcPct val="80000"/>
                </a:lnSpc>
                <a:buNone/>
              </a:pPr>
              <a:r>
                <a:rPr lang="zh-CN" altLang="en-US" sz="2000" dirty="0">
                  <a:latin typeface="Times New Roman" pitchFamily="18" charset="0"/>
                </a:rPr>
                <a:t>          </a:t>
              </a:r>
              <a:r>
                <a:rPr lang="en-US" altLang="zh-CN" sz="2000" dirty="0" smtClean="0">
                  <a:latin typeface="Times New Roman" pitchFamily="18" charset="0"/>
                </a:rPr>
                <a:t>If- </a:t>
              </a:r>
              <a:r>
                <a:rPr lang="en-US" altLang="zh-CN" sz="2000" dirty="0">
                  <a:latin typeface="Times New Roman" pitchFamily="18" charset="0"/>
                </a:rPr>
                <a:t>Needed</a:t>
              </a:r>
              <a:r>
                <a:rPr lang="zh-CN" altLang="en-US" sz="2000" dirty="0">
                  <a:latin typeface="Times New Roman" pitchFamily="18" charset="0"/>
                </a:rPr>
                <a:t>：</a:t>
              </a:r>
              <a:r>
                <a:rPr lang="en-US" altLang="zh-CN" sz="2000" dirty="0">
                  <a:latin typeface="Times New Roman" pitchFamily="18" charset="0"/>
                </a:rPr>
                <a:t>Ask - Field</a:t>
              </a:r>
            </a:p>
            <a:p>
              <a:pPr marL="800100" lvl="2" indent="0">
                <a:lnSpc>
                  <a:spcPct val="80000"/>
                </a:lnSpc>
                <a:buNone/>
              </a:pPr>
              <a:r>
                <a:rPr lang="en-US" altLang="zh-CN" sz="2000" dirty="0">
                  <a:latin typeface="Times New Roman" pitchFamily="18" charset="0"/>
                </a:rPr>
                <a:t>    Advisor</a:t>
              </a:r>
              <a:r>
                <a:rPr lang="zh-CN" altLang="en-US" sz="2000" dirty="0">
                  <a:latin typeface="Times New Roman" pitchFamily="18" charset="0"/>
                </a:rPr>
                <a:t>：</a:t>
              </a:r>
              <a:r>
                <a:rPr lang="en-US" altLang="zh-CN" sz="2000" dirty="0">
                  <a:latin typeface="Times New Roman" pitchFamily="18" charset="0"/>
                </a:rPr>
                <a:t>Unit</a:t>
              </a:r>
              <a:r>
                <a:rPr lang="zh-CN" altLang="en-US" sz="2000" dirty="0">
                  <a:latin typeface="Times New Roman" pitchFamily="18" charset="0"/>
                </a:rPr>
                <a:t>（</a:t>
              </a:r>
              <a:r>
                <a:rPr lang="en-US" altLang="zh-CN" sz="2000" dirty="0">
                  <a:latin typeface="Times New Roman" pitchFamily="18" charset="0"/>
                </a:rPr>
                <a:t>Last-name</a:t>
              </a:r>
              <a:r>
                <a:rPr lang="zh-CN" altLang="en-US" sz="2000" dirty="0">
                  <a:latin typeface="Times New Roman" pitchFamily="18" charset="0"/>
                </a:rPr>
                <a:t>，</a:t>
              </a:r>
              <a:r>
                <a:rPr lang="en-US" altLang="zh-CN" sz="2000" dirty="0">
                  <a:latin typeface="Times New Roman" pitchFamily="18" charset="0"/>
                </a:rPr>
                <a:t>First-name</a:t>
              </a:r>
              <a:r>
                <a:rPr lang="zh-CN" altLang="en-US" sz="2000" dirty="0">
                  <a:latin typeface="Times New Roman" pitchFamily="18" charset="0"/>
                </a:rPr>
                <a:t>）</a:t>
              </a:r>
            </a:p>
            <a:p>
              <a:pPr marL="800100" lvl="2" indent="0">
                <a:lnSpc>
                  <a:spcPct val="80000"/>
                </a:lnSpc>
                <a:buNone/>
              </a:pPr>
              <a:r>
                <a:rPr lang="zh-CN" altLang="en-US" sz="2000" dirty="0">
                  <a:latin typeface="Times New Roman" pitchFamily="18" charset="0"/>
                </a:rPr>
                <a:t>          </a:t>
              </a:r>
              <a:r>
                <a:rPr lang="en-US" altLang="zh-CN" sz="2000" dirty="0" smtClean="0">
                  <a:latin typeface="Times New Roman" pitchFamily="18" charset="0"/>
                </a:rPr>
                <a:t>If</a:t>
              </a:r>
              <a:r>
                <a:rPr lang="en-US" altLang="zh-CN" sz="2000" dirty="0">
                  <a:latin typeface="Times New Roman" pitchFamily="18" charset="0"/>
                </a:rPr>
                <a:t>- Needed</a:t>
              </a:r>
              <a:r>
                <a:rPr lang="zh-CN" altLang="en-US" sz="2000" dirty="0">
                  <a:latin typeface="Times New Roman" pitchFamily="18" charset="0"/>
                </a:rPr>
                <a:t>：</a:t>
              </a:r>
              <a:r>
                <a:rPr lang="en-US" altLang="zh-CN" sz="2000" dirty="0">
                  <a:latin typeface="Times New Roman" pitchFamily="18" charset="0"/>
                </a:rPr>
                <a:t>Ask -Advisor</a:t>
              </a:r>
            </a:p>
            <a:p>
              <a:pPr marL="800100" lvl="2" indent="0">
                <a:lnSpc>
                  <a:spcPct val="80000"/>
                </a:lnSpc>
                <a:buNone/>
              </a:pPr>
              <a:r>
                <a:rPr lang="en-US" altLang="zh-CN" sz="2000" dirty="0">
                  <a:latin typeface="Times New Roman" pitchFamily="18" charset="0"/>
                </a:rPr>
                <a:t>    Project </a:t>
              </a:r>
              <a:r>
                <a:rPr lang="zh-CN" altLang="en-US" sz="2000" dirty="0">
                  <a:latin typeface="Times New Roman" pitchFamily="18" charset="0"/>
                </a:rPr>
                <a:t>：</a:t>
              </a:r>
              <a:r>
                <a:rPr lang="en-US" altLang="zh-CN" sz="2000" dirty="0">
                  <a:latin typeface="Times New Roman" pitchFamily="18" charset="0"/>
                </a:rPr>
                <a:t>Area</a:t>
              </a:r>
              <a:r>
                <a:rPr lang="zh-CN" altLang="en-US" sz="2000" dirty="0">
                  <a:latin typeface="Times New Roman" pitchFamily="18" charset="0"/>
                </a:rPr>
                <a:t>（</a:t>
              </a:r>
              <a:r>
                <a:rPr lang="en-US" altLang="zh-CN" sz="2000" dirty="0">
                  <a:latin typeface="Times New Roman" pitchFamily="18" charset="0"/>
                </a:rPr>
                <a:t>National</a:t>
              </a:r>
              <a:r>
                <a:rPr lang="zh-CN" altLang="en-US" sz="2000" dirty="0">
                  <a:latin typeface="Times New Roman" pitchFamily="18" charset="0"/>
                </a:rPr>
                <a:t>，</a:t>
              </a:r>
              <a:r>
                <a:rPr lang="en-US" altLang="zh-CN" sz="2000" dirty="0">
                  <a:latin typeface="Times New Roman" pitchFamily="18" charset="0"/>
                </a:rPr>
                <a:t>Provincial</a:t>
              </a:r>
              <a:r>
                <a:rPr lang="zh-CN" altLang="en-US" sz="2000" dirty="0">
                  <a:latin typeface="Times New Roman" pitchFamily="18" charset="0"/>
                </a:rPr>
                <a:t>，</a:t>
              </a:r>
              <a:r>
                <a:rPr lang="en-US" altLang="zh-CN" sz="2000" dirty="0">
                  <a:latin typeface="Times New Roman" pitchFamily="18" charset="0"/>
                </a:rPr>
                <a:t>Other</a:t>
              </a:r>
              <a:r>
                <a:rPr lang="zh-CN" altLang="en-US" sz="2000" dirty="0">
                  <a:latin typeface="Times New Roman" pitchFamily="18" charset="0"/>
                </a:rPr>
                <a:t>）</a:t>
              </a:r>
            </a:p>
            <a:p>
              <a:pPr marL="800100" lvl="2" indent="0">
                <a:lnSpc>
                  <a:spcPct val="80000"/>
                </a:lnSpc>
                <a:buNone/>
              </a:pPr>
              <a:r>
                <a:rPr lang="zh-CN" altLang="en-US" sz="2000" dirty="0">
                  <a:latin typeface="Times New Roman" pitchFamily="18" charset="0"/>
                </a:rPr>
                <a:t>          </a:t>
              </a:r>
              <a:r>
                <a:rPr lang="en-US" altLang="zh-CN" sz="2000" dirty="0" smtClean="0">
                  <a:latin typeface="Times New Roman" pitchFamily="18" charset="0"/>
                </a:rPr>
                <a:t>Default</a:t>
              </a:r>
              <a:r>
                <a:rPr lang="zh-CN" altLang="en-US" sz="2000" dirty="0" smtClean="0">
                  <a:latin typeface="Times New Roman" pitchFamily="18" charset="0"/>
                </a:rPr>
                <a:t>：</a:t>
              </a:r>
              <a:r>
                <a:rPr lang="en-US" altLang="zh-CN" sz="2000" dirty="0" smtClean="0">
                  <a:latin typeface="Times New Roman" pitchFamily="18" charset="0"/>
                </a:rPr>
                <a:t>National</a:t>
              </a:r>
              <a:endParaRPr lang="en-US" altLang="zh-CN" sz="2000" dirty="0">
                <a:latin typeface="Times New Roman" pitchFamily="18" charset="0"/>
              </a:endParaRPr>
            </a:p>
            <a:p>
              <a:pPr marL="800100" lvl="2" indent="0">
                <a:lnSpc>
                  <a:spcPct val="80000"/>
                </a:lnSpc>
                <a:buNone/>
              </a:pPr>
              <a:r>
                <a:rPr lang="en-US" altLang="zh-CN" sz="2000" dirty="0">
                  <a:latin typeface="Times New Roman" pitchFamily="18" charset="0"/>
                </a:rPr>
                <a:t>    Paper</a:t>
              </a:r>
              <a:r>
                <a:rPr lang="zh-CN" altLang="en-US" sz="2000" dirty="0">
                  <a:latin typeface="Times New Roman" pitchFamily="18" charset="0"/>
                </a:rPr>
                <a:t>：</a:t>
              </a:r>
              <a:r>
                <a:rPr lang="en-US" altLang="zh-CN" sz="2000" dirty="0">
                  <a:latin typeface="Times New Roman" pitchFamily="18" charset="0"/>
                </a:rPr>
                <a:t>Area</a:t>
              </a:r>
              <a:r>
                <a:rPr lang="zh-CN" altLang="en-US" sz="2000" dirty="0">
                  <a:latin typeface="Times New Roman" pitchFamily="18" charset="0"/>
                </a:rPr>
                <a:t>（</a:t>
              </a:r>
              <a:r>
                <a:rPr lang="en-US" altLang="zh-CN" sz="2000" dirty="0">
                  <a:latin typeface="Times New Roman" pitchFamily="18" charset="0"/>
                </a:rPr>
                <a:t>SCI</a:t>
              </a:r>
              <a:r>
                <a:rPr lang="zh-CN" altLang="en-US" sz="2000" dirty="0">
                  <a:latin typeface="Times New Roman" pitchFamily="18" charset="0"/>
                </a:rPr>
                <a:t>，</a:t>
              </a:r>
              <a:r>
                <a:rPr lang="en-US" altLang="zh-CN" sz="2000" dirty="0">
                  <a:latin typeface="Times New Roman" pitchFamily="18" charset="0"/>
                </a:rPr>
                <a:t>EI</a:t>
              </a:r>
              <a:r>
                <a:rPr lang="zh-CN" altLang="en-US" sz="2000" dirty="0">
                  <a:latin typeface="Times New Roman" pitchFamily="18" charset="0"/>
                </a:rPr>
                <a:t>，</a:t>
              </a:r>
              <a:r>
                <a:rPr lang="en-US" altLang="zh-CN" sz="2000" dirty="0">
                  <a:latin typeface="Times New Roman" pitchFamily="18" charset="0"/>
                </a:rPr>
                <a:t>Core</a:t>
              </a:r>
              <a:r>
                <a:rPr lang="zh-CN" altLang="en-US" sz="2000" dirty="0">
                  <a:latin typeface="Times New Roman" pitchFamily="18" charset="0"/>
                </a:rPr>
                <a:t>，</a:t>
              </a:r>
              <a:r>
                <a:rPr lang="en-US" altLang="zh-CN" sz="2000" dirty="0">
                  <a:latin typeface="Times New Roman" pitchFamily="18" charset="0"/>
                </a:rPr>
                <a:t>General</a:t>
              </a:r>
              <a:r>
                <a:rPr lang="zh-CN" altLang="en-US" sz="2000" dirty="0">
                  <a:latin typeface="Times New Roman" pitchFamily="18" charset="0"/>
                </a:rPr>
                <a:t>）</a:t>
              </a:r>
            </a:p>
            <a:p>
              <a:pPr marL="800100" lvl="2" indent="0">
                <a:lnSpc>
                  <a:spcPct val="80000"/>
                </a:lnSpc>
                <a:buNone/>
              </a:pPr>
              <a:r>
                <a:rPr lang="zh-CN" altLang="en-US" sz="2000" dirty="0">
                  <a:latin typeface="Times New Roman" pitchFamily="18" charset="0"/>
                </a:rPr>
                <a:t>         </a:t>
              </a:r>
              <a:r>
                <a:rPr lang="en-US" altLang="zh-CN" sz="2000" dirty="0" smtClean="0">
                  <a:latin typeface="Times New Roman" pitchFamily="18" charset="0"/>
                </a:rPr>
                <a:t>Default</a:t>
              </a:r>
              <a:r>
                <a:rPr lang="zh-CN" altLang="en-US" sz="2000" dirty="0" smtClean="0">
                  <a:latin typeface="Times New Roman" pitchFamily="18" charset="0"/>
                </a:rPr>
                <a:t>：</a:t>
              </a:r>
              <a:r>
                <a:rPr lang="en-US" altLang="zh-CN" sz="2000" dirty="0" smtClean="0">
                  <a:latin typeface="Times New Roman" pitchFamily="18" charset="0"/>
                </a:rPr>
                <a:t>Core </a:t>
              </a:r>
              <a:endParaRPr lang="en-US" altLang="zh-CN" sz="2000" dirty="0">
                <a:latin typeface="Times New Roman" pitchFamily="18" charset="0"/>
              </a:endParaRPr>
            </a:p>
          </p:txBody>
        </p:sp>
      </p:grpSp>
    </p:spTree>
    <p:extLst>
      <p:ext uri="{BB962C8B-B14F-4D97-AF65-F5344CB8AC3E}">
        <p14:creationId xmlns:p14="http://schemas.microsoft.com/office/powerpoint/2010/main" val="5038809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5" name="Rectangle 3"/>
          <p:cNvSpPr>
            <a:spLocks noGrp="1" noChangeArrowheads="1"/>
          </p:cNvSpPr>
          <p:nvPr>
            <p:ph type="body" idx="1"/>
          </p:nvPr>
        </p:nvSpPr>
        <p:spPr>
          <a:xfrm>
            <a:off x="197643" y="5373217"/>
            <a:ext cx="8622829" cy="1224136"/>
          </a:xfrm>
        </p:spPr>
        <p:txBody>
          <a:bodyPr/>
          <a:lstStyle/>
          <a:p>
            <a:pPr marL="514350" indent="-457200">
              <a:spcBef>
                <a:spcPct val="15000"/>
              </a:spcBef>
            </a:pPr>
            <a:r>
              <a:rPr lang="zh-CN" altLang="en-US" sz="2200" b="0" dirty="0">
                <a:solidFill>
                  <a:srgbClr val="0000CC"/>
                </a:solidFill>
                <a:latin typeface="Times New Roman" pitchFamily="18" charset="0"/>
              </a:rPr>
              <a:t>如果要修改</a:t>
            </a:r>
            <a:r>
              <a:rPr lang="en-US" altLang="zh-CN" sz="2200" b="0" dirty="0">
                <a:solidFill>
                  <a:srgbClr val="0000CC"/>
                </a:solidFill>
                <a:latin typeface="Times New Roman" pitchFamily="18" charset="0"/>
              </a:rPr>
              <a:t>Master-2</a:t>
            </a:r>
            <a:r>
              <a:rPr lang="zh-CN" altLang="en-US" sz="2200" b="0" dirty="0">
                <a:solidFill>
                  <a:srgbClr val="0000CC"/>
                </a:solidFill>
                <a:latin typeface="Times New Roman" pitchFamily="18" charset="0"/>
              </a:rPr>
              <a:t>的</a:t>
            </a:r>
            <a:r>
              <a:rPr lang="en-US" altLang="zh-CN" sz="2200" b="0" dirty="0">
                <a:solidFill>
                  <a:srgbClr val="0000CC"/>
                </a:solidFill>
                <a:latin typeface="Times New Roman" pitchFamily="18" charset="0"/>
              </a:rPr>
              <a:t>Major</a:t>
            </a:r>
            <a:r>
              <a:rPr lang="zh-CN" altLang="en-US" sz="2200" b="0" dirty="0">
                <a:solidFill>
                  <a:srgbClr val="0000CC"/>
                </a:solidFill>
                <a:latin typeface="Times New Roman" pitchFamily="18" charset="0"/>
              </a:rPr>
              <a:t>，需要沿</a:t>
            </a:r>
            <a:r>
              <a:rPr lang="en-US" altLang="zh-CN" sz="2200" b="0" dirty="0">
                <a:solidFill>
                  <a:srgbClr val="0000CC"/>
                </a:solidFill>
                <a:latin typeface="Times New Roman" pitchFamily="18" charset="0"/>
              </a:rPr>
              <a:t>ISA</a:t>
            </a:r>
            <a:r>
              <a:rPr lang="zh-CN" altLang="en-US" sz="2200" b="0" dirty="0">
                <a:solidFill>
                  <a:srgbClr val="0000CC"/>
                </a:solidFill>
                <a:latin typeface="Times New Roman" pitchFamily="18" charset="0"/>
              </a:rPr>
              <a:t>链到</a:t>
            </a:r>
            <a:r>
              <a:rPr lang="en-US" altLang="zh-CN" sz="2200" b="0" dirty="0">
                <a:solidFill>
                  <a:srgbClr val="0000CC"/>
                </a:solidFill>
                <a:latin typeface="Times New Roman" pitchFamily="18" charset="0"/>
              </a:rPr>
              <a:t>Master</a:t>
            </a:r>
            <a:r>
              <a:rPr lang="zh-CN" altLang="en-US" sz="2200" b="0" dirty="0">
                <a:solidFill>
                  <a:srgbClr val="0000CC"/>
                </a:solidFill>
                <a:latin typeface="Times New Roman" pitchFamily="18" charset="0"/>
              </a:rPr>
              <a:t>框架，执行</a:t>
            </a:r>
            <a:r>
              <a:rPr lang="en-US" altLang="zh-CN" sz="2200" b="0" dirty="0">
                <a:solidFill>
                  <a:srgbClr val="0000CC"/>
                </a:solidFill>
                <a:latin typeface="Times New Roman" pitchFamily="18" charset="0"/>
              </a:rPr>
              <a:t>Major</a:t>
            </a:r>
            <a:r>
              <a:rPr lang="zh-CN" altLang="en-US" sz="2200" b="0" dirty="0">
                <a:solidFill>
                  <a:srgbClr val="0000CC"/>
                </a:solidFill>
                <a:latin typeface="Times New Roman" pitchFamily="18" charset="0"/>
              </a:rPr>
              <a:t>槽</a:t>
            </a:r>
            <a:r>
              <a:rPr lang="en-US" altLang="zh-CN" sz="2200" b="0" dirty="0">
                <a:solidFill>
                  <a:srgbClr val="0000CC"/>
                </a:solidFill>
                <a:latin typeface="Times New Roman" pitchFamily="18" charset="0"/>
              </a:rPr>
              <a:t>If-Added</a:t>
            </a:r>
            <a:r>
              <a:rPr lang="zh-CN" altLang="en-US" sz="2200" b="0" dirty="0">
                <a:solidFill>
                  <a:srgbClr val="0000CC"/>
                </a:solidFill>
                <a:latin typeface="Times New Roman" pitchFamily="18" charset="0"/>
              </a:rPr>
              <a:t>侧面的</a:t>
            </a:r>
            <a:r>
              <a:rPr lang="en-US" altLang="zh-CN" sz="2200" b="0" dirty="0">
                <a:solidFill>
                  <a:srgbClr val="0000CC"/>
                </a:solidFill>
                <a:latin typeface="Times New Roman" pitchFamily="18" charset="0"/>
              </a:rPr>
              <a:t>Check-Major</a:t>
            </a:r>
            <a:r>
              <a:rPr lang="zh-CN" altLang="en-US" sz="2200" b="0" dirty="0">
                <a:solidFill>
                  <a:srgbClr val="0000CC"/>
                </a:solidFill>
                <a:latin typeface="Times New Roman" pitchFamily="18" charset="0"/>
              </a:rPr>
              <a:t>操作，对</a:t>
            </a:r>
            <a:r>
              <a:rPr lang="en-US" altLang="zh-CN" sz="2200" b="0" dirty="0">
                <a:solidFill>
                  <a:srgbClr val="0000CC"/>
                </a:solidFill>
                <a:latin typeface="Times New Roman" pitchFamily="18" charset="0"/>
              </a:rPr>
              <a:t>Field</a:t>
            </a:r>
            <a:r>
              <a:rPr lang="zh-CN" altLang="en-US" sz="2200" b="0" dirty="0">
                <a:solidFill>
                  <a:srgbClr val="0000CC"/>
                </a:solidFill>
                <a:latin typeface="Times New Roman" pitchFamily="18" charset="0"/>
              </a:rPr>
              <a:t>、</a:t>
            </a:r>
            <a:r>
              <a:rPr lang="en-US" altLang="zh-CN" sz="2200" b="0" dirty="0">
                <a:solidFill>
                  <a:srgbClr val="0000CC"/>
                </a:solidFill>
                <a:latin typeface="Times New Roman" pitchFamily="18" charset="0"/>
              </a:rPr>
              <a:t>Advisor</a:t>
            </a:r>
            <a:r>
              <a:rPr lang="zh-CN" altLang="en-US" sz="2200" b="0" dirty="0">
                <a:solidFill>
                  <a:srgbClr val="0000CC"/>
                </a:solidFill>
                <a:latin typeface="Times New Roman" pitchFamily="18" charset="0"/>
              </a:rPr>
              <a:t>进行修改，以保持知识的一致性。</a:t>
            </a:r>
          </a:p>
        </p:txBody>
      </p:sp>
      <p:sp>
        <p:nvSpPr>
          <p:cNvPr id="6" name="Rectangle 2"/>
          <p:cNvSpPr txBox="1">
            <a:spLocks noChangeArrowheads="1"/>
          </p:cNvSpPr>
          <p:nvPr/>
        </p:nvSpPr>
        <p:spPr bwMode="auto">
          <a:xfrm>
            <a:off x="457200" y="188913"/>
            <a:ext cx="8229600" cy="1008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smtClean="0">
                <a:latin typeface="Times New Roman" pitchFamily="18" charset="0"/>
              </a:rPr>
              <a:t>框架系统问题求解的特性继承</a:t>
            </a:r>
            <a:endParaRPr lang="zh-CN" altLang="en-US" b="1" dirty="0">
              <a:latin typeface="Times New Roman" pitchFamily="18" charset="0"/>
            </a:endParaRPr>
          </a:p>
        </p:txBody>
      </p:sp>
      <p:grpSp>
        <p:nvGrpSpPr>
          <p:cNvPr id="7" name="组合 6"/>
          <p:cNvGrpSpPr/>
          <p:nvPr/>
        </p:nvGrpSpPr>
        <p:grpSpPr>
          <a:xfrm>
            <a:off x="4842030" y="1398001"/>
            <a:ext cx="3672408" cy="3780420"/>
            <a:chOff x="4824028" y="2863788"/>
            <a:chExt cx="3672408" cy="3780420"/>
          </a:xfrm>
        </p:grpSpPr>
        <p:sp>
          <p:nvSpPr>
            <p:cNvPr id="8" name="圆角矩形 7"/>
            <p:cNvSpPr/>
            <p:nvPr/>
          </p:nvSpPr>
          <p:spPr>
            <a:xfrm>
              <a:off x="4824028" y="2863788"/>
              <a:ext cx="3672408" cy="3780420"/>
            </a:xfrm>
            <a:prstGeom prst="roundRect">
              <a:avLst>
                <a:gd name="adj" fmla="val 4278"/>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060956" y="2997566"/>
              <a:ext cx="2982528" cy="3093154"/>
            </a:xfrm>
            <a:prstGeom prst="rect">
              <a:avLst/>
            </a:prstGeom>
          </p:spPr>
          <p:txBody>
            <a:bodyPr wrap="square">
              <a:spAutoFit/>
            </a:bodyPr>
            <a:lstStyle/>
            <a:p>
              <a:pPr>
                <a:spcBef>
                  <a:spcPts val="600"/>
                </a:spcBef>
              </a:pPr>
              <a:r>
                <a:rPr lang="zh-CN" altLang="en-US" sz="2000" b="1" dirty="0">
                  <a:solidFill>
                    <a:srgbClr val="A50021"/>
                  </a:solidFill>
                  <a:latin typeface="Times New Roman" pitchFamily="18" charset="0"/>
                  <a:ea typeface="仿宋_GB2312" pitchFamily="49" charset="-122"/>
                  <a:cs typeface="Times New Roman" pitchFamily="18" charset="0"/>
                </a:rPr>
                <a:t>硕士生</a:t>
              </a:r>
              <a:r>
                <a:rPr lang="en-US" altLang="zh-CN" sz="2000" b="1" dirty="0">
                  <a:solidFill>
                    <a:srgbClr val="A50021"/>
                  </a:solidFill>
                  <a:latin typeface="Times New Roman" pitchFamily="18" charset="0"/>
                  <a:ea typeface="仿宋_GB2312" pitchFamily="49" charset="-122"/>
                  <a:cs typeface="Times New Roman" pitchFamily="18" charset="0"/>
                </a:rPr>
                <a:t>-2</a:t>
              </a:r>
              <a:r>
                <a:rPr lang="zh-CN" altLang="en-US" sz="2000" b="1" dirty="0">
                  <a:solidFill>
                    <a:srgbClr val="A50021"/>
                  </a:solidFill>
                  <a:latin typeface="Times New Roman" pitchFamily="18" charset="0"/>
                  <a:ea typeface="仿宋_GB2312" pitchFamily="49" charset="-122"/>
                  <a:cs typeface="Times New Roman" pitchFamily="18" charset="0"/>
                </a:rPr>
                <a:t>框架：</a:t>
              </a:r>
              <a:r>
                <a:rPr lang="zh-CN" altLang="en-US" sz="2000" b="1" dirty="0">
                  <a:solidFill>
                    <a:srgbClr val="0000CC"/>
                  </a:solidFill>
                  <a:latin typeface="Times New Roman" pitchFamily="18" charset="0"/>
                  <a:ea typeface="仿宋_GB2312" pitchFamily="49" charset="-122"/>
                  <a:cs typeface="Times New Roman" pitchFamily="18" charset="0"/>
                </a:rPr>
                <a:t> </a:t>
              </a:r>
            </a:p>
            <a:p>
              <a:pPr lvl="1">
                <a:spcBef>
                  <a:spcPts val="600"/>
                </a:spcBef>
              </a:pPr>
              <a:r>
                <a:rPr lang="en-US" altLang="zh-CN" sz="2000" dirty="0">
                  <a:latin typeface="Times New Roman" pitchFamily="18" charset="0"/>
                  <a:ea typeface="仿宋_GB2312" pitchFamily="49" charset="-122"/>
                  <a:cs typeface="Times New Roman" pitchFamily="18" charset="0"/>
                </a:rPr>
                <a:t>Frame &lt;Master-2&gt;</a:t>
              </a:r>
            </a:p>
            <a:p>
              <a:pPr lvl="1">
                <a:spcBef>
                  <a:spcPts val="600"/>
                </a:spcBef>
              </a:pPr>
              <a:r>
                <a:rPr lang="en-US" altLang="zh-CN" sz="2000" dirty="0">
                  <a:latin typeface="Times New Roman" pitchFamily="18" charset="0"/>
                  <a:ea typeface="仿宋_GB2312" pitchFamily="49" charset="-122"/>
                  <a:cs typeface="Times New Roman" pitchFamily="18" charset="0"/>
                </a:rPr>
                <a:t>    ISA</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Master</a:t>
              </a:r>
            </a:p>
            <a:p>
              <a:pPr lvl="1">
                <a:spcBef>
                  <a:spcPts val="600"/>
                </a:spcBef>
              </a:pPr>
              <a:r>
                <a:rPr lang="en-US" altLang="zh-CN" sz="2000" dirty="0">
                  <a:latin typeface="Times New Roman" pitchFamily="18" charset="0"/>
                  <a:ea typeface="仿宋_GB2312" pitchFamily="49" charset="-122"/>
                  <a:cs typeface="Times New Roman" pitchFamily="18" charset="0"/>
                </a:rPr>
                <a:t>    Name</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Liu Qing</a:t>
              </a:r>
            </a:p>
            <a:p>
              <a:pPr lvl="1">
                <a:spcBef>
                  <a:spcPts val="600"/>
                </a:spcBef>
              </a:pPr>
              <a:r>
                <a:rPr lang="en-US" altLang="zh-CN" sz="2000" dirty="0">
                  <a:latin typeface="Times New Roman" pitchFamily="18" charset="0"/>
                  <a:ea typeface="仿宋_GB2312" pitchFamily="49" charset="-122"/>
                  <a:cs typeface="Times New Roman" pitchFamily="18" charset="0"/>
                </a:rPr>
                <a:t>    Age</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22</a:t>
              </a:r>
            </a:p>
            <a:p>
              <a:pPr lvl="1">
                <a:spcBef>
                  <a:spcPts val="600"/>
                </a:spcBef>
              </a:pPr>
              <a:r>
                <a:rPr lang="en-US" altLang="zh-CN" sz="2000" dirty="0">
                  <a:latin typeface="Times New Roman" pitchFamily="18" charset="0"/>
                  <a:ea typeface="仿宋_GB2312" pitchFamily="49" charset="-122"/>
                  <a:cs typeface="Times New Roman" pitchFamily="18" charset="0"/>
                </a:rPr>
                <a:t>    Major</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Computer</a:t>
              </a:r>
            </a:p>
            <a:p>
              <a:pPr lvl="1">
                <a:spcBef>
                  <a:spcPts val="600"/>
                </a:spcBef>
              </a:pPr>
              <a:r>
                <a:rPr lang="en-US" altLang="zh-CN" sz="2000" dirty="0">
                  <a:latin typeface="Times New Roman" pitchFamily="18" charset="0"/>
                  <a:ea typeface="仿宋_GB2312" pitchFamily="49" charset="-122"/>
                  <a:cs typeface="Times New Roman" pitchFamily="18" charset="0"/>
                </a:rPr>
                <a:t>    Advisor</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Lin </a:t>
              </a:r>
              <a:r>
                <a:rPr lang="en-US" altLang="zh-CN" sz="2000" dirty="0" err="1">
                  <a:latin typeface="Times New Roman" pitchFamily="18" charset="0"/>
                  <a:ea typeface="仿宋_GB2312" pitchFamily="49" charset="-122"/>
                  <a:cs typeface="Times New Roman" pitchFamily="18" charset="0"/>
                </a:rPr>
                <a:t>Hai</a:t>
              </a:r>
              <a:endParaRPr lang="en-US" altLang="zh-CN" sz="2000" dirty="0">
                <a:latin typeface="Times New Roman" pitchFamily="18" charset="0"/>
                <a:ea typeface="仿宋_GB2312" pitchFamily="49" charset="-122"/>
                <a:cs typeface="Times New Roman" pitchFamily="18" charset="0"/>
              </a:endParaRPr>
            </a:p>
            <a:p>
              <a:pPr lvl="1">
                <a:spcBef>
                  <a:spcPts val="600"/>
                </a:spcBef>
              </a:pPr>
              <a:r>
                <a:rPr lang="en-US" altLang="zh-CN" sz="2000" dirty="0">
                  <a:latin typeface="Times New Roman" pitchFamily="18" charset="0"/>
                  <a:ea typeface="仿宋_GB2312" pitchFamily="49" charset="-122"/>
                  <a:cs typeface="Times New Roman" pitchFamily="18" charset="0"/>
                </a:rPr>
                <a:t>    Paper</a:t>
              </a:r>
              <a:r>
                <a:rPr lang="zh-CN" altLang="en-US" sz="2000" dirty="0">
                  <a:latin typeface="Times New Roman" pitchFamily="18" charset="0"/>
                  <a:ea typeface="仿宋_GB2312" pitchFamily="49" charset="-122"/>
                  <a:cs typeface="Times New Roman" pitchFamily="18" charset="0"/>
                </a:rPr>
                <a:t>： </a:t>
              </a:r>
              <a:r>
                <a:rPr lang="en-US" altLang="zh-CN" sz="2000" dirty="0">
                  <a:latin typeface="Times New Roman" pitchFamily="18" charset="0"/>
                  <a:ea typeface="仿宋_GB2312" pitchFamily="49" charset="-122"/>
                  <a:cs typeface="Times New Roman" pitchFamily="18" charset="0"/>
                </a:rPr>
                <a:t>EI</a:t>
              </a:r>
            </a:p>
          </p:txBody>
        </p:sp>
      </p:grpSp>
      <p:grpSp>
        <p:nvGrpSpPr>
          <p:cNvPr id="10" name="组合 9"/>
          <p:cNvGrpSpPr/>
          <p:nvPr/>
        </p:nvGrpSpPr>
        <p:grpSpPr>
          <a:xfrm>
            <a:off x="593558" y="1412776"/>
            <a:ext cx="3744416" cy="3780420"/>
            <a:chOff x="575556" y="2878563"/>
            <a:chExt cx="3744416" cy="3780420"/>
          </a:xfrm>
        </p:grpSpPr>
        <p:sp>
          <p:nvSpPr>
            <p:cNvPr id="11" name="圆角矩形 10"/>
            <p:cNvSpPr/>
            <p:nvPr/>
          </p:nvSpPr>
          <p:spPr>
            <a:xfrm>
              <a:off x="575556" y="2878563"/>
              <a:ext cx="3744416" cy="3780420"/>
            </a:xfrm>
            <a:prstGeom prst="roundRect">
              <a:avLst>
                <a:gd name="adj" fmla="val 4278"/>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55576" y="2888940"/>
              <a:ext cx="3420380" cy="3508653"/>
            </a:xfrm>
            <a:prstGeom prst="rect">
              <a:avLst/>
            </a:prstGeom>
          </p:spPr>
          <p:txBody>
            <a:bodyPr wrap="square">
              <a:spAutoFit/>
            </a:bodyPr>
            <a:lstStyle/>
            <a:p>
              <a:pPr>
                <a:spcBef>
                  <a:spcPts val="600"/>
                </a:spcBef>
              </a:pPr>
              <a:r>
                <a:rPr lang="zh-CN" altLang="en-US" sz="2200" b="1" dirty="0">
                  <a:solidFill>
                    <a:srgbClr val="A50021"/>
                  </a:solidFill>
                  <a:latin typeface="Times New Roman" pitchFamily="18" charset="0"/>
                  <a:ea typeface="仿宋_GB2312" pitchFamily="49" charset="-122"/>
                  <a:cs typeface="Times New Roman" pitchFamily="18" charset="0"/>
                </a:rPr>
                <a:t>硕士生</a:t>
              </a:r>
              <a:r>
                <a:rPr lang="en-US" altLang="zh-CN" sz="2200" b="1" dirty="0">
                  <a:solidFill>
                    <a:srgbClr val="A50021"/>
                  </a:solidFill>
                  <a:latin typeface="Times New Roman" pitchFamily="18" charset="0"/>
                  <a:ea typeface="仿宋_GB2312" pitchFamily="49" charset="-122"/>
                  <a:cs typeface="Times New Roman" pitchFamily="18" charset="0"/>
                </a:rPr>
                <a:t>-1</a:t>
              </a:r>
              <a:r>
                <a:rPr lang="zh-CN" altLang="en-US" sz="2200" b="1" dirty="0">
                  <a:solidFill>
                    <a:srgbClr val="A50021"/>
                  </a:solidFill>
                  <a:latin typeface="Times New Roman" pitchFamily="18" charset="0"/>
                  <a:ea typeface="仿宋_GB2312" pitchFamily="49" charset="-122"/>
                  <a:cs typeface="Times New Roman" pitchFamily="18" charset="0"/>
                </a:rPr>
                <a:t>框架：</a:t>
              </a:r>
              <a:r>
                <a:rPr lang="zh-CN" altLang="en-US" sz="2200" b="1" dirty="0">
                  <a:solidFill>
                    <a:srgbClr val="0000CC"/>
                  </a:solidFill>
                  <a:latin typeface="Times New Roman" pitchFamily="18" charset="0"/>
                  <a:ea typeface="仿宋_GB2312" pitchFamily="49" charset="-122"/>
                  <a:cs typeface="Times New Roman" pitchFamily="18" charset="0"/>
                </a:rPr>
                <a:t> </a:t>
              </a:r>
            </a:p>
            <a:p>
              <a:pPr lvl="1">
                <a:spcBef>
                  <a:spcPts val="600"/>
                </a:spcBef>
              </a:pPr>
              <a:r>
                <a:rPr lang="en-US" altLang="zh-CN" sz="2000" dirty="0">
                  <a:latin typeface="Times New Roman" pitchFamily="18" charset="0"/>
                  <a:ea typeface="仿宋_GB2312" pitchFamily="49" charset="-122"/>
                  <a:cs typeface="Times New Roman" pitchFamily="18" charset="0"/>
                </a:rPr>
                <a:t>Frame &lt;Master-1&gt;</a:t>
              </a:r>
            </a:p>
            <a:p>
              <a:pPr lvl="1">
                <a:spcBef>
                  <a:spcPts val="600"/>
                </a:spcBef>
              </a:pPr>
              <a:r>
                <a:rPr lang="en-US" altLang="zh-CN" sz="2000" dirty="0">
                  <a:latin typeface="Times New Roman" pitchFamily="18" charset="0"/>
                  <a:ea typeface="仿宋_GB2312" pitchFamily="49" charset="-122"/>
                  <a:cs typeface="Times New Roman" pitchFamily="18" charset="0"/>
                </a:rPr>
                <a:t>    ISA</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Master</a:t>
              </a:r>
            </a:p>
            <a:p>
              <a:pPr lvl="1">
                <a:spcBef>
                  <a:spcPts val="600"/>
                </a:spcBef>
              </a:pPr>
              <a:r>
                <a:rPr lang="en-US" altLang="zh-CN" sz="2000" dirty="0">
                  <a:latin typeface="Times New Roman" pitchFamily="18" charset="0"/>
                  <a:ea typeface="仿宋_GB2312" pitchFamily="49" charset="-122"/>
                  <a:cs typeface="Times New Roman" pitchFamily="18" charset="0"/>
                </a:rPr>
                <a:t>    Name</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Yang Ye</a:t>
              </a:r>
            </a:p>
            <a:p>
              <a:pPr lvl="1">
                <a:spcBef>
                  <a:spcPts val="600"/>
                </a:spcBef>
              </a:pPr>
              <a:r>
                <a:rPr lang="en-US" altLang="zh-CN" sz="2000" dirty="0">
                  <a:latin typeface="Times New Roman" pitchFamily="18" charset="0"/>
                  <a:ea typeface="仿宋_GB2312" pitchFamily="49" charset="-122"/>
                  <a:cs typeface="Times New Roman" pitchFamily="18" charset="0"/>
                </a:rPr>
                <a:t>    Sex</a:t>
              </a:r>
              <a:r>
                <a:rPr lang="zh-CN" altLang="en-US" sz="2000" dirty="0">
                  <a:latin typeface="Times New Roman" pitchFamily="18" charset="0"/>
                  <a:ea typeface="仿宋_GB2312" pitchFamily="49" charset="-122"/>
                  <a:cs typeface="Times New Roman" pitchFamily="18" charset="0"/>
                </a:rPr>
                <a:t>： </a:t>
              </a:r>
              <a:r>
                <a:rPr lang="en-US" altLang="zh-CN" sz="2000" dirty="0">
                  <a:latin typeface="Times New Roman" pitchFamily="18" charset="0"/>
                  <a:ea typeface="仿宋_GB2312" pitchFamily="49" charset="-122"/>
                  <a:cs typeface="Times New Roman" pitchFamily="18" charset="0"/>
                </a:rPr>
                <a:t>female</a:t>
              </a:r>
            </a:p>
            <a:p>
              <a:pPr lvl="1">
                <a:spcBef>
                  <a:spcPts val="600"/>
                </a:spcBef>
              </a:pPr>
              <a:r>
                <a:rPr lang="en-US" altLang="zh-CN" sz="2000" dirty="0">
                  <a:latin typeface="Times New Roman" pitchFamily="18" charset="0"/>
                  <a:ea typeface="仿宋_GB2312" pitchFamily="49" charset="-122"/>
                  <a:cs typeface="Times New Roman" pitchFamily="18" charset="0"/>
                </a:rPr>
                <a:t>    Major</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Computer</a:t>
              </a:r>
            </a:p>
            <a:p>
              <a:pPr lvl="1">
                <a:spcBef>
                  <a:spcPts val="600"/>
                </a:spcBef>
              </a:pPr>
              <a:r>
                <a:rPr lang="en-US" altLang="zh-CN" sz="2000" dirty="0">
                  <a:latin typeface="Times New Roman" pitchFamily="18" charset="0"/>
                  <a:ea typeface="仿宋_GB2312" pitchFamily="49" charset="-122"/>
                  <a:cs typeface="Times New Roman" pitchFamily="18" charset="0"/>
                </a:rPr>
                <a:t>    Field</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Web-Intelligence</a:t>
              </a:r>
            </a:p>
            <a:p>
              <a:pPr lvl="1">
                <a:spcBef>
                  <a:spcPts val="600"/>
                </a:spcBef>
              </a:pPr>
              <a:r>
                <a:rPr lang="en-US" altLang="zh-CN" sz="2000" dirty="0">
                  <a:latin typeface="Times New Roman" pitchFamily="18" charset="0"/>
                  <a:ea typeface="仿宋_GB2312" pitchFamily="49" charset="-122"/>
                  <a:cs typeface="Times New Roman" pitchFamily="18" charset="0"/>
                </a:rPr>
                <a:t>    Advisor</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Lin </a:t>
              </a:r>
              <a:r>
                <a:rPr lang="en-US" altLang="zh-CN" sz="2000" dirty="0" err="1">
                  <a:latin typeface="Times New Roman" pitchFamily="18" charset="0"/>
                  <a:ea typeface="仿宋_GB2312" pitchFamily="49" charset="-122"/>
                  <a:cs typeface="Times New Roman" pitchFamily="18" charset="0"/>
                </a:rPr>
                <a:t>Hai</a:t>
              </a:r>
              <a:endParaRPr lang="en-US" altLang="zh-CN" sz="2000" dirty="0">
                <a:latin typeface="Times New Roman" pitchFamily="18" charset="0"/>
                <a:ea typeface="仿宋_GB2312" pitchFamily="49" charset="-122"/>
                <a:cs typeface="Times New Roman" pitchFamily="18" charset="0"/>
              </a:endParaRPr>
            </a:p>
            <a:p>
              <a:pPr lvl="1">
                <a:spcBef>
                  <a:spcPts val="600"/>
                </a:spcBef>
              </a:pPr>
              <a:r>
                <a:rPr lang="en-US" altLang="zh-CN" sz="2000" dirty="0">
                  <a:latin typeface="Times New Roman" pitchFamily="18" charset="0"/>
                  <a:ea typeface="仿宋_GB2312" pitchFamily="49" charset="-122"/>
                  <a:cs typeface="Times New Roman" pitchFamily="18" charset="0"/>
                </a:rPr>
                <a:t>    Project </a:t>
              </a:r>
              <a:r>
                <a:rPr lang="zh-CN" altLang="en-US" sz="2000" dirty="0">
                  <a:latin typeface="Times New Roman" pitchFamily="18" charset="0"/>
                  <a:ea typeface="仿宋_GB2312" pitchFamily="49" charset="-122"/>
                  <a:cs typeface="Times New Roman" pitchFamily="18" charset="0"/>
                </a:rPr>
                <a:t>：</a:t>
              </a:r>
              <a:r>
                <a:rPr lang="en-US" altLang="zh-CN" sz="2000" dirty="0">
                  <a:latin typeface="Times New Roman" pitchFamily="18" charset="0"/>
                  <a:ea typeface="仿宋_GB2312" pitchFamily="49" charset="-122"/>
                  <a:cs typeface="Times New Roman" pitchFamily="18" charset="0"/>
                </a:rPr>
                <a:t>Provincial </a:t>
              </a:r>
            </a:p>
          </p:txBody>
        </p:sp>
      </p:grpSp>
      <p:grpSp>
        <p:nvGrpSpPr>
          <p:cNvPr id="13" name="组合 12"/>
          <p:cNvGrpSpPr/>
          <p:nvPr/>
        </p:nvGrpSpPr>
        <p:grpSpPr>
          <a:xfrm>
            <a:off x="1174315" y="1398001"/>
            <a:ext cx="6795369" cy="3780420"/>
            <a:chOff x="575556" y="2878563"/>
            <a:chExt cx="6624736" cy="3780420"/>
          </a:xfrm>
        </p:grpSpPr>
        <p:sp>
          <p:nvSpPr>
            <p:cNvPr id="14" name="圆角矩形 13"/>
            <p:cNvSpPr/>
            <p:nvPr/>
          </p:nvSpPr>
          <p:spPr>
            <a:xfrm>
              <a:off x="575556" y="2878563"/>
              <a:ext cx="6624736" cy="3780420"/>
            </a:xfrm>
            <a:prstGeom prst="roundRect">
              <a:avLst>
                <a:gd name="adj" fmla="val 4278"/>
              </a:avLst>
            </a:prstGeom>
            <a:solidFill>
              <a:srgbClr val="FFC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755576" y="2888940"/>
              <a:ext cx="6444716" cy="3642022"/>
            </a:xfrm>
            <a:prstGeom prst="rect">
              <a:avLst/>
            </a:prstGeom>
          </p:spPr>
          <p:txBody>
            <a:bodyPr wrap="square">
              <a:spAutoFit/>
            </a:bodyPr>
            <a:lstStyle/>
            <a:p>
              <a:pPr>
                <a:spcBef>
                  <a:spcPts val="600"/>
                </a:spcBef>
              </a:pPr>
              <a:r>
                <a:rPr lang="zh-CN" altLang="en-US" sz="2200" b="1" dirty="0" smtClean="0">
                  <a:solidFill>
                    <a:srgbClr val="A50021"/>
                  </a:solidFill>
                  <a:latin typeface="Times New Roman" pitchFamily="18" charset="0"/>
                  <a:ea typeface="仿宋_GB2312" pitchFamily="49" charset="-122"/>
                  <a:cs typeface="Times New Roman" pitchFamily="18" charset="0"/>
                </a:rPr>
                <a:t>硕士生框架</a:t>
              </a:r>
              <a:r>
                <a:rPr lang="zh-CN" altLang="en-US" sz="2200" b="1" dirty="0">
                  <a:solidFill>
                    <a:srgbClr val="A50021"/>
                  </a:solidFill>
                  <a:latin typeface="Times New Roman" pitchFamily="18" charset="0"/>
                  <a:ea typeface="仿宋_GB2312" pitchFamily="49" charset="-122"/>
                  <a:cs typeface="Times New Roman" pitchFamily="18" charset="0"/>
                </a:rPr>
                <a:t>：</a:t>
              </a:r>
              <a:r>
                <a:rPr lang="zh-CN" altLang="en-US" sz="2200" b="1" dirty="0">
                  <a:solidFill>
                    <a:srgbClr val="0000CC"/>
                  </a:solidFill>
                  <a:latin typeface="Times New Roman" pitchFamily="18" charset="0"/>
                  <a:ea typeface="仿宋_GB2312" pitchFamily="49" charset="-122"/>
                  <a:cs typeface="Times New Roman" pitchFamily="18" charset="0"/>
                </a:rPr>
                <a:t> </a:t>
              </a:r>
            </a:p>
            <a:p>
              <a:pPr marL="800100" lvl="2" indent="0">
                <a:lnSpc>
                  <a:spcPct val="80000"/>
                </a:lnSpc>
                <a:buNone/>
              </a:pPr>
              <a:r>
                <a:rPr lang="en-US" altLang="zh-CN" sz="2000" dirty="0">
                  <a:latin typeface="Times New Roman" pitchFamily="18" charset="0"/>
                </a:rPr>
                <a:t>Frame &lt;Master&gt;</a:t>
              </a:r>
            </a:p>
            <a:p>
              <a:pPr marL="800100" lvl="2" indent="0">
                <a:lnSpc>
                  <a:spcPct val="80000"/>
                </a:lnSpc>
                <a:buNone/>
              </a:pPr>
              <a:r>
                <a:rPr lang="en-US" altLang="zh-CN" sz="2000" dirty="0">
                  <a:latin typeface="Times New Roman" pitchFamily="18" charset="0"/>
                </a:rPr>
                <a:t>    AKO</a:t>
              </a:r>
              <a:r>
                <a:rPr lang="zh-CN" altLang="en-US" sz="2000" dirty="0">
                  <a:latin typeface="Times New Roman" pitchFamily="18" charset="0"/>
                </a:rPr>
                <a:t>：</a:t>
              </a:r>
              <a:r>
                <a:rPr lang="en-US" altLang="zh-CN" sz="2000" dirty="0">
                  <a:latin typeface="Times New Roman" pitchFamily="18" charset="0"/>
                </a:rPr>
                <a:t>Student</a:t>
              </a:r>
            </a:p>
            <a:p>
              <a:pPr marL="800100" lvl="2" indent="0">
                <a:lnSpc>
                  <a:spcPct val="80000"/>
                </a:lnSpc>
                <a:buNone/>
              </a:pPr>
              <a:r>
                <a:rPr lang="en-US" altLang="zh-CN" sz="2000" dirty="0">
                  <a:latin typeface="Times New Roman" pitchFamily="18" charset="0"/>
                </a:rPr>
                <a:t>    Major</a:t>
              </a:r>
              <a:r>
                <a:rPr lang="zh-CN" altLang="en-US" sz="2000" dirty="0">
                  <a:latin typeface="Times New Roman" pitchFamily="18" charset="0"/>
                </a:rPr>
                <a:t>：</a:t>
              </a:r>
              <a:r>
                <a:rPr lang="en-US" altLang="zh-CN" sz="2000" dirty="0">
                  <a:latin typeface="Times New Roman" pitchFamily="18" charset="0"/>
                </a:rPr>
                <a:t>Unit</a:t>
              </a:r>
              <a:r>
                <a:rPr lang="zh-CN" altLang="en-US" sz="2000" dirty="0">
                  <a:latin typeface="Times New Roman" pitchFamily="18" charset="0"/>
                </a:rPr>
                <a:t>（</a:t>
              </a:r>
              <a:r>
                <a:rPr lang="en-US" altLang="zh-CN" sz="2000" dirty="0">
                  <a:latin typeface="Times New Roman" pitchFamily="18" charset="0"/>
                </a:rPr>
                <a:t>Major</a:t>
              </a:r>
              <a:r>
                <a:rPr lang="zh-CN" altLang="en-US" sz="2000" dirty="0">
                  <a:latin typeface="Times New Roman" pitchFamily="18" charset="0"/>
                </a:rPr>
                <a:t>）</a:t>
              </a:r>
            </a:p>
            <a:p>
              <a:pPr marL="800100" lvl="2" indent="0">
                <a:lnSpc>
                  <a:spcPct val="80000"/>
                </a:lnSpc>
                <a:buNone/>
              </a:pPr>
              <a:r>
                <a:rPr lang="zh-CN" altLang="en-US" sz="2000" dirty="0">
                  <a:latin typeface="Times New Roman" pitchFamily="18" charset="0"/>
                </a:rPr>
                <a:t>         </a:t>
              </a:r>
              <a:r>
                <a:rPr lang="en-US" altLang="zh-CN" sz="2000" dirty="0" smtClean="0">
                  <a:latin typeface="Times New Roman" pitchFamily="18" charset="0"/>
                </a:rPr>
                <a:t>If</a:t>
              </a:r>
              <a:r>
                <a:rPr lang="en-US" altLang="zh-CN" sz="2000" dirty="0">
                  <a:latin typeface="Times New Roman" pitchFamily="18" charset="0"/>
                </a:rPr>
                <a:t>-Needed</a:t>
              </a:r>
              <a:r>
                <a:rPr lang="zh-CN" altLang="en-US" sz="2000" dirty="0">
                  <a:latin typeface="Times New Roman" pitchFamily="18" charset="0"/>
                </a:rPr>
                <a:t>：</a:t>
              </a:r>
              <a:r>
                <a:rPr lang="en-US" altLang="zh-CN" sz="2000" dirty="0">
                  <a:latin typeface="Times New Roman" pitchFamily="18" charset="0"/>
                </a:rPr>
                <a:t>Ask- Major</a:t>
              </a:r>
            </a:p>
            <a:p>
              <a:pPr marL="800100" lvl="2" indent="0">
                <a:lnSpc>
                  <a:spcPct val="80000"/>
                </a:lnSpc>
                <a:buNone/>
              </a:pPr>
              <a:r>
                <a:rPr lang="en-US" altLang="zh-CN" sz="2000" dirty="0">
                  <a:latin typeface="Times New Roman" pitchFamily="18" charset="0"/>
                </a:rPr>
                <a:t>                  If-Added</a:t>
              </a:r>
              <a:r>
                <a:rPr lang="zh-CN" altLang="en-US" sz="2000" dirty="0">
                  <a:latin typeface="Times New Roman" pitchFamily="18" charset="0"/>
                </a:rPr>
                <a:t>：</a:t>
              </a:r>
              <a:r>
                <a:rPr lang="en-US" altLang="zh-CN" sz="2000" dirty="0">
                  <a:latin typeface="Times New Roman" pitchFamily="18" charset="0"/>
                </a:rPr>
                <a:t>Check-Major</a:t>
              </a:r>
            </a:p>
            <a:p>
              <a:pPr marL="800100" lvl="2" indent="0">
                <a:lnSpc>
                  <a:spcPct val="80000"/>
                </a:lnSpc>
                <a:buNone/>
              </a:pPr>
              <a:r>
                <a:rPr lang="en-US" altLang="zh-CN" sz="2000" dirty="0">
                  <a:latin typeface="Times New Roman" pitchFamily="18" charset="0"/>
                </a:rPr>
                <a:t>    Field</a:t>
              </a:r>
              <a:r>
                <a:rPr lang="zh-CN" altLang="en-US" sz="2000" dirty="0" smtClean="0">
                  <a:latin typeface="Times New Roman" pitchFamily="18" charset="0"/>
                </a:rPr>
                <a:t>： </a:t>
              </a:r>
              <a:r>
                <a:rPr lang="en-US" altLang="zh-CN" sz="2000" dirty="0" smtClean="0">
                  <a:latin typeface="Times New Roman" pitchFamily="18" charset="0"/>
                </a:rPr>
                <a:t>Unit</a:t>
              </a:r>
              <a:r>
                <a:rPr lang="zh-CN" altLang="en-US" sz="2000" dirty="0">
                  <a:latin typeface="Times New Roman" pitchFamily="18" charset="0"/>
                </a:rPr>
                <a:t>（</a:t>
              </a:r>
              <a:r>
                <a:rPr lang="en-US" altLang="zh-CN" sz="2000" dirty="0">
                  <a:latin typeface="Times New Roman" pitchFamily="18" charset="0"/>
                </a:rPr>
                <a:t>Direction-Name</a:t>
              </a:r>
              <a:r>
                <a:rPr lang="zh-CN" altLang="en-US" sz="2000" dirty="0">
                  <a:latin typeface="Times New Roman" pitchFamily="18" charset="0"/>
                </a:rPr>
                <a:t>）</a:t>
              </a:r>
            </a:p>
            <a:p>
              <a:pPr marL="800100" lvl="2" indent="0">
                <a:lnSpc>
                  <a:spcPct val="80000"/>
                </a:lnSpc>
                <a:buNone/>
              </a:pPr>
              <a:r>
                <a:rPr lang="zh-CN" altLang="en-US" sz="2000" dirty="0">
                  <a:latin typeface="Times New Roman" pitchFamily="18" charset="0"/>
                </a:rPr>
                <a:t>         </a:t>
              </a:r>
              <a:r>
                <a:rPr lang="en-US" altLang="zh-CN" sz="2000" dirty="0" smtClean="0">
                  <a:latin typeface="Times New Roman" pitchFamily="18" charset="0"/>
                </a:rPr>
                <a:t>If- </a:t>
              </a:r>
              <a:r>
                <a:rPr lang="en-US" altLang="zh-CN" sz="2000" dirty="0">
                  <a:latin typeface="Times New Roman" pitchFamily="18" charset="0"/>
                </a:rPr>
                <a:t>Needed</a:t>
              </a:r>
              <a:r>
                <a:rPr lang="zh-CN" altLang="en-US" sz="2000" dirty="0">
                  <a:latin typeface="Times New Roman" pitchFamily="18" charset="0"/>
                </a:rPr>
                <a:t>：</a:t>
              </a:r>
              <a:r>
                <a:rPr lang="en-US" altLang="zh-CN" sz="2000" dirty="0">
                  <a:latin typeface="Times New Roman" pitchFamily="18" charset="0"/>
                </a:rPr>
                <a:t>Ask - Field</a:t>
              </a:r>
            </a:p>
            <a:p>
              <a:pPr marL="800100" lvl="2" indent="0">
                <a:lnSpc>
                  <a:spcPct val="80000"/>
                </a:lnSpc>
                <a:buNone/>
              </a:pPr>
              <a:r>
                <a:rPr lang="en-US" altLang="zh-CN" sz="2000" dirty="0">
                  <a:latin typeface="Times New Roman" pitchFamily="18" charset="0"/>
                </a:rPr>
                <a:t>    Advisor</a:t>
              </a:r>
              <a:r>
                <a:rPr lang="zh-CN" altLang="en-US" sz="2000" dirty="0">
                  <a:latin typeface="Times New Roman" pitchFamily="18" charset="0"/>
                </a:rPr>
                <a:t>：</a:t>
              </a:r>
              <a:r>
                <a:rPr lang="en-US" altLang="zh-CN" sz="2000" dirty="0">
                  <a:latin typeface="Times New Roman" pitchFamily="18" charset="0"/>
                </a:rPr>
                <a:t>Unit</a:t>
              </a:r>
              <a:r>
                <a:rPr lang="zh-CN" altLang="en-US" sz="2000" dirty="0">
                  <a:latin typeface="Times New Roman" pitchFamily="18" charset="0"/>
                </a:rPr>
                <a:t>（</a:t>
              </a:r>
              <a:r>
                <a:rPr lang="en-US" altLang="zh-CN" sz="2000" dirty="0">
                  <a:latin typeface="Times New Roman" pitchFamily="18" charset="0"/>
                </a:rPr>
                <a:t>Last-name</a:t>
              </a:r>
              <a:r>
                <a:rPr lang="zh-CN" altLang="en-US" sz="2000" dirty="0">
                  <a:latin typeface="Times New Roman" pitchFamily="18" charset="0"/>
                </a:rPr>
                <a:t>，</a:t>
              </a:r>
              <a:r>
                <a:rPr lang="en-US" altLang="zh-CN" sz="2000" dirty="0">
                  <a:latin typeface="Times New Roman" pitchFamily="18" charset="0"/>
                </a:rPr>
                <a:t>First-name</a:t>
              </a:r>
              <a:r>
                <a:rPr lang="zh-CN" altLang="en-US" sz="2000" dirty="0">
                  <a:latin typeface="Times New Roman" pitchFamily="18" charset="0"/>
                </a:rPr>
                <a:t>）</a:t>
              </a:r>
            </a:p>
            <a:p>
              <a:pPr marL="800100" lvl="2" indent="0">
                <a:lnSpc>
                  <a:spcPct val="80000"/>
                </a:lnSpc>
                <a:buNone/>
              </a:pPr>
              <a:r>
                <a:rPr lang="zh-CN" altLang="en-US" sz="2000" dirty="0">
                  <a:latin typeface="Times New Roman" pitchFamily="18" charset="0"/>
                </a:rPr>
                <a:t>          </a:t>
              </a:r>
              <a:r>
                <a:rPr lang="en-US" altLang="zh-CN" sz="2000" dirty="0" smtClean="0">
                  <a:latin typeface="Times New Roman" pitchFamily="18" charset="0"/>
                </a:rPr>
                <a:t>If</a:t>
              </a:r>
              <a:r>
                <a:rPr lang="en-US" altLang="zh-CN" sz="2000" dirty="0">
                  <a:latin typeface="Times New Roman" pitchFamily="18" charset="0"/>
                </a:rPr>
                <a:t>- Needed</a:t>
              </a:r>
              <a:r>
                <a:rPr lang="zh-CN" altLang="en-US" sz="2000" dirty="0">
                  <a:latin typeface="Times New Roman" pitchFamily="18" charset="0"/>
                </a:rPr>
                <a:t>：</a:t>
              </a:r>
              <a:r>
                <a:rPr lang="en-US" altLang="zh-CN" sz="2000" dirty="0">
                  <a:latin typeface="Times New Roman" pitchFamily="18" charset="0"/>
                </a:rPr>
                <a:t>Ask -Advisor</a:t>
              </a:r>
            </a:p>
            <a:p>
              <a:pPr marL="800100" lvl="2" indent="0">
                <a:lnSpc>
                  <a:spcPct val="80000"/>
                </a:lnSpc>
                <a:buNone/>
              </a:pPr>
              <a:r>
                <a:rPr lang="en-US" altLang="zh-CN" sz="2000" dirty="0">
                  <a:latin typeface="Times New Roman" pitchFamily="18" charset="0"/>
                </a:rPr>
                <a:t>    Project </a:t>
              </a:r>
              <a:r>
                <a:rPr lang="zh-CN" altLang="en-US" sz="2000" dirty="0">
                  <a:latin typeface="Times New Roman" pitchFamily="18" charset="0"/>
                </a:rPr>
                <a:t>：</a:t>
              </a:r>
              <a:r>
                <a:rPr lang="en-US" altLang="zh-CN" sz="2000" dirty="0">
                  <a:latin typeface="Times New Roman" pitchFamily="18" charset="0"/>
                </a:rPr>
                <a:t>Area</a:t>
              </a:r>
              <a:r>
                <a:rPr lang="zh-CN" altLang="en-US" sz="2000" dirty="0">
                  <a:latin typeface="Times New Roman" pitchFamily="18" charset="0"/>
                </a:rPr>
                <a:t>（</a:t>
              </a:r>
              <a:r>
                <a:rPr lang="en-US" altLang="zh-CN" sz="2000" dirty="0">
                  <a:latin typeface="Times New Roman" pitchFamily="18" charset="0"/>
                </a:rPr>
                <a:t>National</a:t>
              </a:r>
              <a:r>
                <a:rPr lang="zh-CN" altLang="en-US" sz="2000" dirty="0">
                  <a:latin typeface="Times New Roman" pitchFamily="18" charset="0"/>
                </a:rPr>
                <a:t>，</a:t>
              </a:r>
              <a:r>
                <a:rPr lang="en-US" altLang="zh-CN" sz="2000" dirty="0">
                  <a:latin typeface="Times New Roman" pitchFamily="18" charset="0"/>
                </a:rPr>
                <a:t>Provincial</a:t>
              </a:r>
              <a:r>
                <a:rPr lang="zh-CN" altLang="en-US" sz="2000" dirty="0">
                  <a:latin typeface="Times New Roman" pitchFamily="18" charset="0"/>
                </a:rPr>
                <a:t>，</a:t>
              </a:r>
              <a:r>
                <a:rPr lang="en-US" altLang="zh-CN" sz="2000" dirty="0">
                  <a:latin typeface="Times New Roman" pitchFamily="18" charset="0"/>
                </a:rPr>
                <a:t>Other</a:t>
              </a:r>
              <a:r>
                <a:rPr lang="zh-CN" altLang="en-US" sz="2000" dirty="0">
                  <a:latin typeface="Times New Roman" pitchFamily="18" charset="0"/>
                </a:rPr>
                <a:t>）</a:t>
              </a:r>
            </a:p>
            <a:p>
              <a:pPr marL="800100" lvl="2" indent="0">
                <a:lnSpc>
                  <a:spcPct val="80000"/>
                </a:lnSpc>
                <a:buNone/>
              </a:pPr>
              <a:r>
                <a:rPr lang="zh-CN" altLang="en-US" sz="2000" dirty="0">
                  <a:latin typeface="Times New Roman" pitchFamily="18" charset="0"/>
                </a:rPr>
                <a:t>          </a:t>
              </a:r>
              <a:r>
                <a:rPr lang="en-US" altLang="zh-CN" sz="2000" dirty="0" smtClean="0">
                  <a:latin typeface="Times New Roman" pitchFamily="18" charset="0"/>
                </a:rPr>
                <a:t>Default</a:t>
              </a:r>
              <a:r>
                <a:rPr lang="zh-CN" altLang="en-US" sz="2000" dirty="0" smtClean="0">
                  <a:latin typeface="Times New Roman" pitchFamily="18" charset="0"/>
                </a:rPr>
                <a:t>：</a:t>
              </a:r>
              <a:r>
                <a:rPr lang="en-US" altLang="zh-CN" sz="2000" dirty="0" smtClean="0">
                  <a:latin typeface="Times New Roman" pitchFamily="18" charset="0"/>
                </a:rPr>
                <a:t>National</a:t>
              </a:r>
              <a:endParaRPr lang="en-US" altLang="zh-CN" sz="2000" dirty="0">
                <a:latin typeface="Times New Roman" pitchFamily="18" charset="0"/>
              </a:endParaRPr>
            </a:p>
            <a:p>
              <a:pPr marL="800100" lvl="2" indent="0">
                <a:lnSpc>
                  <a:spcPct val="80000"/>
                </a:lnSpc>
                <a:buNone/>
              </a:pPr>
              <a:r>
                <a:rPr lang="en-US" altLang="zh-CN" sz="2000" dirty="0">
                  <a:latin typeface="Times New Roman" pitchFamily="18" charset="0"/>
                </a:rPr>
                <a:t>    Paper</a:t>
              </a:r>
              <a:r>
                <a:rPr lang="zh-CN" altLang="en-US" sz="2000" dirty="0">
                  <a:latin typeface="Times New Roman" pitchFamily="18" charset="0"/>
                </a:rPr>
                <a:t>：</a:t>
              </a:r>
              <a:r>
                <a:rPr lang="en-US" altLang="zh-CN" sz="2000" dirty="0">
                  <a:latin typeface="Times New Roman" pitchFamily="18" charset="0"/>
                </a:rPr>
                <a:t>Area</a:t>
              </a:r>
              <a:r>
                <a:rPr lang="zh-CN" altLang="en-US" sz="2000" dirty="0">
                  <a:latin typeface="Times New Roman" pitchFamily="18" charset="0"/>
                </a:rPr>
                <a:t>（</a:t>
              </a:r>
              <a:r>
                <a:rPr lang="en-US" altLang="zh-CN" sz="2000" dirty="0">
                  <a:latin typeface="Times New Roman" pitchFamily="18" charset="0"/>
                </a:rPr>
                <a:t>SCI</a:t>
              </a:r>
              <a:r>
                <a:rPr lang="zh-CN" altLang="en-US" sz="2000" dirty="0">
                  <a:latin typeface="Times New Roman" pitchFamily="18" charset="0"/>
                </a:rPr>
                <a:t>，</a:t>
              </a:r>
              <a:r>
                <a:rPr lang="en-US" altLang="zh-CN" sz="2000" dirty="0">
                  <a:latin typeface="Times New Roman" pitchFamily="18" charset="0"/>
                </a:rPr>
                <a:t>EI</a:t>
              </a:r>
              <a:r>
                <a:rPr lang="zh-CN" altLang="en-US" sz="2000" dirty="0">
                  <a:latin typeface="Times New Roman" pitchFamily="18" charset="0"/>
                </a:rPr>
                <a:t>，</a:t>
              </a:r>
              <a:r>
                <a:rPr lang="en-US" altLang="zh-CN" sz="2000" dirty="0">
                  <a:latin typeface="Times New Roman" pitchFamily="18" charset="0"/>
                </a:rPr>
                <a:t>Core</a:t>
              </a:r>
              <a:r>
                <a:rPr lang="zh-CN" altLang="en-US" sz="2000" dirty="0">
                  <a:latin typeface="Times New Roman" pitchFamily="18" charset="0"/>
                </a:rPr>
                <a:t>，</a:t>
              </a:r>
              <a:r>
                <a:rPr lang="en-US" altLang="zh-CN" sz="2000" dirty="0">
                  <a:latin typeface="Times New Roman" pitchFamily="18" charset="0"/>
                </a:rPr>
                <a:t>General</a:t>
              </a:r>
              <a:r>
                <a:rPr lang="zh-CN" altLang="en-US" sz="2000" dirty="0">
                  <a:latin typeface="Times New Roman" pitchFamily="18" charset="0"/>
                </a:rPr>
                <a:t>）</a:t>
              </a:r>
            </a:p>
            <a:p>
              <a:pPr marL="800100" lvl="2" indent="0">
                <a:lnSpc>
                  <a:spcPct val="80000"/>
                </a:lnSpc>
                <a:buNone/>
              </a:pPr>
              <a:r>
                <a:rPr lang="zh-CN" altLang="en-US" sz="2000" dirty="0">
                  <a:latin typeface="Times New Roman" pitchFamily="18" charset="0"/>
                </a:rPr>
                <a:t>        </a:t>
              </a:r>
              <a:r>
                <a:rPr lang="en-US" altLang="zh-CN" sz="2000" dirty="0">
                  <a:latin typeface="Times New Roman" pitchFamily="18" charset="0"/>
                </a:rPr>
                <a:t> </a:t>
              </a:r>
              <a:r>
                <a:rPr lang="en-US" altLang="zh-CN" sz="2000" dirty="0" smtClean="0">
                  <a:latin typeface="Times New Roman" pitchFamily="18" charset="0"/>
                </a:rPr>
                <a:t>Default</a:t>
              </a:r>
              <a:r>
                <a:rPr lang="zh-CN" altLang="en-US" sz="2000" dirty="0" smtClean="0">
                  <a:latin typeface="Times New Roman" pitchFamily="18" charset="0"/>
                </a:rPr>
                <a:t>：</a:t>
              </a:r>
              <a:r>
                <a:rPr lang="en-US" altLang="zh-CN" sz="2000" dirty="0" smtClean="0">
                  <a:latin typeface="Times New Roman" pitchFamily="18" charset="0"/>
                </a:rPr>
                <a:t>Core </a:t>
              </a:r>
              <a:endParaRPr lang="en-US" altLang="zh-CN" sz="2000" dirty="0">
                <a:latin typeface="Times New Roman" pitchFamily="18" charset="0"/>
              </a:endParaRPr>
            </a:p>
          </p:txBody>
        </p:sp>
      </p:grpSp>
    </p:spTree>
    <p:extLst>
      <p:ext uri="{BB962C8B-B14F-4D97-AF65-F5344CB8AC3E}">
        <p14:creationId xmlns:p14="http://schemas.microsoft.com/office/powerpoint/2010/main" val="42944707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1" name="Rectangle 3"/>
          <p:cNvSpPr>
            <a:spLocks noGrp="1" noChangeArrowheads="1"/>
          </p:cNvSpPr>
          <p:nvPr>
            <p:ph type="body" idx="1"/>
          </p:nvPr>
        </p:nvSpPr>
        <p:spPr>
          <a:xfrm>
            <a:off x="143508" y="1196752"/>
            <a:ext cx="8749096" cy="5327650"/>
          </a:xfrm>
        </p:spPr>
        <p:txBody>
          <a:bodyPr/>
          <a:lstStyle/>
          <a:p>
            <a:pPr>
              <a:lnSpc>
                <a:spcPct val="90000"/>
              </a:lnSpc>
            </a:pPr>
            <a:r>
              <a:rPr lang="zh-CN" altLang="en-US" sz="2200" b="1" dirty="0" smtClean="0">
                <a:solidFill>
                  <a:srgbClr val="0000CC"/>
                </a:solidFill>
                <a:latin typeface="Times New Roman" pitchFamily="18" charset="0"/>
              </a:rPr>
              <a:t>框架</a:t>
            </a:r>
            <a:r>
              <a:rPr lang="zh-CN" altLang="en-US" sz="2200" b="1" dirty="0">
                <a:solidFill>
                  <a:srgbClr val="0000CC"/>
                </a:solidFill>
                <a:latin typeface="Times New Roman" pitchFamily="18" charset="0"/>
              </a:rPr>
              <a:t>的匹配实际上是通过对相应槽的槽名和槽值逐个进行比较，并利用继承关系来实现的</a:t>
            </a:r>
            <a:r>
              <a:rPr lang="zh-CN" altLang="en-US" sz="2200" b="1" dirty="0" smtClean="0">
                <a:solidFill>
                  <a:srgbClr val="0000CC"/>
                </a:solidFill>
                <a:latin typeface="Times New Roman" pitchFamily="18" charset="0"/>
              </a:rPr>
              <a:t>。</a:t>
            </a:r>
            <a:endParaRPr lang="en-US" altLang="zh-CN" sz="2200" b="1" dirty="0" smtClean="0">
              <a:solidFill>
                <a:srgbClr val="0000CC"/>
              </a:solidFill>
              <a:latin typeface="Times New Roman" pitchFamily="18" charset="0"/>
            </a:endParaRPr>
          </a:p>
          <a:p>
            <a:pPr>
              <a:lnSpc>
                <a:spcPct val="90000"/>
              </a:lnSpc>
            </a:pPr>
            <a:endParaRPr lang="en-US" altLang="zh-CN" sz="800" b="1" dirty="0" smtClean="0">
              <a:solidFill>
                <a:srgbClr val="0000CC"/>
              </a:solidFill>
              <a:latin typeface="Times New Roman" pitchFamily="18" charset="0"/>
            </a:endParaRPr>
          </a:p>
          <a:p>
            <a:pPr marL="457200" lvl="1" indent="0">
              <a:lnSpc>
                <a:spcPct val="90000"/>
              </a:lnSpc>
              <a:buNone/>
            </a:pPr>
            <a:r>
              <a:rPr lang="zh-CN" altLang="en-US" sz="2000" dirty="0" smtClean="0">
                <a:latin typeface="Times New Roman" pitchFamily="18" charset="0"/>
              </a:rPr>
              <a:t>假设</a:t>
            </a:r>
            <a:r>
              <a:rPr lang="zh-CN" altLang="en-US" sz="2000" dirty="0">
                <a:latin typeface="Times New Roman" pitchFamily="18" charset="0"/>
              </a:rPr>
              <a:t>前面讨论的学生框架系统已建立在知识库中，若要求从知识库中找出一个满足如下条件的硕士生：</a:t>
            </a:r>
          </a:p>
          <a:p>
            <a:pPr marL="0" indent="0">
              <a:lnSpc>
                <a:spcPct val="90000"/>
              </a:lnSpc>
              <a:buNone/>
            </a:pPr>
            <a:r>
              <a:rPr lang="zh-CN" altLang="en-US" sz="2200" b="0" dirty="0">
                <a:solidFill>
                  <a:srgbClr val="00B050"/>
                </a:solidFill>
                <a:latin typeface="Times New Roman" pitchFamily="18" charset="0"/>
              </a:rPr>
              <a:t>         </a:t>
            </a:r>
            <a:r>
              <a:rPr lang="zh-CN" altLang="en-US" sz="2200" b="0" dirty="0" smtClean="0">
                <a:solidFill>
                  <a:srgbClr val="00B050"/>
                </a:solidFill>
                <a:latin typeface="Times New Roman" pitchFamily="18" charset="0"/>
              </a:rPr>
              <a:t>     </a:t>
            </a:r>
            <a:r>
              <a:rPr lang="en-US" altLang="zh-CN" sz="2000" dirty="0" smtClean="0">
                <a:solidFill>
                  <a:srgbClr val="00B050"/>
                </a:solidFill>
                <a:latin typeface="Times New Roman" pitchFamily="18" charset="0"/>
                <a:ea typeface="仿宋_GB2312" pitchFamily="49" charset="-122"/>
              </a:rPr>
              <a:t>male</a:t>
            </a:r>
            <a:r>
              <a:rPr lang="zh-CN" altLang="en-US" sz="2000" dirty="0" smtClean="0">
                <a:solidFill>
                  <a:srgbClr val="00B050"/>
                </a:solidFill>
                <a:latin typeface="Times New Roman" pitchFamily="18" charset="0"/>
                <a:ea typeface="仿宋_GB2312" pitchFamily="49" charset="-122"/>
              </a:rPr>
              <a:t>，</a:t>
            </a:r>
            <a:r>
              <a:rPr lang="en-US" altLang="zh-CN" sz="2000" dirty="0" smtClean="0">
                <a:solidFill>
                  <a:srgbClr val="00B050"/>
                </a:solidFill>
                <a:latin typeface="Times New Roman" pitchFamily="18" charset="0"/>
                <a:ea typeface="仿宋_GB2312" pitchFamily="49" charset="-122"/>
              </a:rPr>
              <a:t>Age&lt;25</a:t>
            </a:r>
            <a:r>
              <a:rPr lang="zh-CN" altLang="en-US" sz="2000" dirty="0" smtClean="0">
                <a:solidFill>
                  <a:srgbClr val="00B050"/>
                </a:solidFill>
                <a:latin typeface="Times New Roman" pitchFamily="18" charset="0"/>
                <a:ea typeface="仿宋_GB2312" pitchFamily="49" charset="-122"/>
              </a:rPr>
              <a:t>，</a:t>
            </a:r>
            <a:r>
              <a:rPr lang="en-US" altLang="zh-CN" sz="2000" dirty="0" smtClean="0">
                <a:solidFill>
                  <a:srgbClr val="00B050"/>
                </a:solidFill>
                <a:latin typeface="Times New Roman" pitchFamily="18" charset="0"/>
                <a:ea typeface="仿宋_GB2312" pitchFamily="49" charset="-122"/>
              </a:rPr>
              <a:t>Major</a:t>
            </a:r>
            <a:r>
              <a:rPr lang="zh-CN" altLang="en-US" sz="2000" dirty="0" smtClean="0">
                <a:solidFill>
                  <a:srgbClr val="00B050"/>
                </a:solidFill>
                <a:latin typeface="Times New Roman" pitchFamily="18" charset="0"/>
                <a:ea typeface="仿宋_GB2312" pitchFamily="49" charset="-122"/>
              </a:rPr>
              <a:t>为</a:t>
            </a:r>
            <a:r>
              <a:rPr lang="en-US" altLang="zh-CN" sz="2000" dirty="0" smtClean="0">
                <a:solidFill>
                  <a:srgbClr val="00B050"/>
                </a:solidFill>
                <a:latin typeface="Times New Roman" pitchFamily="18" charset="0"/>
                <a:ea typeface="仿宋_GB2312" pitchFamily="49" charset="-122"/>
              </a:rPr>
              <a:t>Computer</a:t>
            </a:r>
            <a:r>
              <a:rPr lang="zh-CN" altLang="en-US" sz="2000" dirty="0" smtClean="0">
                <a:solidFill>
                  <a:srgbClr val="00B050"/>
                </a:solidFill>
                <a:latin typeface="Times New Roman" pitchFamily="18" charset="0"/>
                <a:ea typeface="仿宋_GB2312" pitchFamily="49" charset="-122"/>
              </a:rPr>
              <a:t>，</a:t>
            </a:r>
            <a:r>
              <a:rPr lang="en-US" altLang="zh-CN" sz="2000" dirty="0" smtClean="0">
                <a:solidFill>
                  <a:srgbClr val="00B050"/>
                </a:solidFill>
                <a:latin typeface="Times New Roman" pitchFamily="18" charset="0"/>
                <a:ea typeface="仿宋_GB2312" pitchFamily="49" charset="-122"/>
              </a:rPr>
              <a:t>Project</a:t>
            </a:r>
            <a:r>
              <a:rPr lang="zh-CN" altLang="en-US" sz="2000" dirty="0" smtClean="0">
                <a:solidFill>
                  <a:srgbClr val="00B050"/>
                </a:solidFill>
                <a:latin typeface="Times New Roman" pitchFamily="18" charset="0"/>
                <a:ea typeface="仿宋_GB2312" pitchFamily="49" charset="-122"/>
              </a:rPr>
              <a:t>为</a:t>
            </a:r>
            <a:r>
              <a:rPr lang="en-US" altLang="zh-CN" sz="2000" dirty="0" smtClean="0">
                <a:solidFill>
                  <a:srgbClr val="00B050"/>
                </a:solidFill>
                <a:latin typeface="Times New Roman" pitchFamily="18" charset="0"/>
                <a:ea typeface="仿宋_GB2312" pitchFamily="49" charset="-122"/>
              </a:rPr>
              <a:t>National</a:t>
            </a:r>
          </a:p>
          <a:p>
            <a:pPr marL="0" indent="0">
              <a:lnSpc>
                <a:spcPct val="90000"/>
              </a:lnSpc>
              <a:buNone/>
            </a:pPr>
            <a:endParaRPr lang="en-US" altLang="zh-CN" sz="800" b="0" dirty="0">
              <a:solidFill>
                <a:srgbClr val="00B050"/>
              </a:solidFill>
              <a:latin typeface="Times New Roman" pitchFamily="18" charset="0"/>
              <a:ea typeface="仿宋_GB2312" pitchFamily="49" charset="-122"/>
            </a:endParaRPr>
          </a:p>
          <a:p>
            <a:pPr marL="400050" lvl="1" indent="0">
              <a:lnSpc>
                <a:spcPct val="90000"/>
              </a:lnSpc>
              <a:buNone/>
            </a:pPr>
            <a:r>
              <a:rPr lang="en-US" altLang="zh-CN" sz="2000" b="1" dirty="0">
                <a:solidFill>
                  <a:srgbClr val="0000CC"/>
                </a:solidFill>
                <a:latin typeface="Times New Roman" pitchFamily="18" charset="0"/>
              </a:rPr>
              <a:t>    </a:t>
            </a:r>
            <a:r>
              <a:rPr lang="zh-CN" altLang="en-US" sz="2000" b="1" dirty="0" smtClean="0">
                <a:solidFill>
                  <a:srgbClr val="C00000"/>
                </a:solidFill>
                <a:latin typeface="Times New Roman" pitchFamily="18" charset="0"/>
              </a:rPr>
              <a:t>把条件用框架表示出来</a:t>
            </a:r>
            <a:r>
              <a:rPr lang="zh-CN" altLang="en-US" sz="2000" dirty="0" smtClean="0">
                <a:solidFill>
                  <a:srgbClr val="C00000"/>
                </a:solidFill>
                <a:latin typeface="Times New Roman" pitchFamily="18" charset="0"/>
              </a:rPr>
              <a:t>：</a:t>
            </a:r>
            <a:endParaRPr lang="zh-CN" altLang="en-US" sz="2000" dirty="0">
              <a:solidFill>
                <a:srgbClr val="C00000"/>
              </a:solidFill>
              <a:latin typeface="Times New Roman" pitchFamily="18" charset="0"/>
            </a:endParaRPr>
          </a:p>
          <a:p>
            <a:pPr marL="800100" lvl="2" indent="0">
              <a:lnSpc>
                <a:spcPct val="90000"/>
              </a:lnSpc>
              <a:buNone/>
            </a:pPr>
            <a:r>
              <a:rPr lang="zh-CN" altLang="en-US" sz="1800" dirty="0">
                <a:latin typeface="Times New Roman" pitchFamily="18" charset="0"/>
              </a:rPr>
              <a:t>    </a:t>
            </a:r>
            <a:r>
              <a:rPr lang="en-US" altLang="zh-CN" sz="1800" dirty="0">
                <a:latin typeface="Times New Roman" pitchFamily="18" charset="0"/>
              </a:rPr>
              <a:t>Frame</a:t>
            </a:r>
            <a:r>
              <a:rPr lang="zh-CN" altLang="en-US" sz="1800" dirty="0">
                <a:latin typeface="Times New Roman" pitchFamily="18" charset="0"/>
              </a:rPr>
              <a:t>：</a:t>
            </a:r>
            <a:r>
              <a:rPr lang="en-US" altLang="zh-CN" sz="1800" dirty="0">
                <a:latin typeface="Times New Roman" pitchFamily="18" charset="0"/>
              </a:rPr>
              <a:t>Master-x</a:t>
            </a:r>
          </a:p>
          <a:p>
            <a:pPr marL="800100" lvl="2" indent="0">
              <a:lnSpc>
                <a:spcPct val="90000"/>
              </a:lnSpc>
              <a:buNone/>
            </a:pPr>
            <a:r>
              <a:rPr lang="en-US" altLang="zh-CN" sz="1800" dirty="0">
                <a:latin typeface="Times New Roman" pitchFamily="18" charset="0"/>
              </a:rPr>
              <a:t>        Name</a:t>
            </a:r>
            <a:r>
              <a:rPr lang="zh-CN" altLang="en-US" sz="1800" dirty="0">
                <a:latin typeface="Times New Roman" pitchFamily="18" charset="0"/>
              </a:rPr>
              <a:t>：</a:t>
            </a:r>
          </a:p>
          <a:p>
            <a:pPr marL="800100" lvl="2" indent="0">
              <a:lnSpc>
                <a:spcPct val="90000"/>
              </a:lnSpc>
              <a:buNone/>
            </a:pPr>
            <a:r>
              <a:rPr lang="zh-CN" altLang="en-US" sz="1800" dirty="0">
                <a:latin typeface="Times New Roman" pitchFamily="18" charset="0"/>
              </a:rPr>
              <a:t>    </a:t>
            </a:r>
            <a:r>
              <a:rPr lang="en-US" altLang="zh-CN" sz="1800" dirty="0" smtClean="0">
                <a:latin typeface="Times New Roman" pitchFamily="18" charset="0"/>
              </a:rPr>
              <a:t>Age</a:t>
            </a:r>
            <a:r>
              <a:rPr lang="zh-CN" altLang="en-US" sz="1800" dirty="0" smtClean="0">
                <a:latin typeface="Times New Roman" pitchFamily="18" charset="0"/>
              </a:rPr>
              <a:t>：</a:t>
            </a:r>
            <a:r>
              <a:rPr lang="en-US" altLang="zh-CN" sz="1800" dirty="0" smtClean="0">
                <a:latin typeface="Times New Roman" pitchFamily="18" charset="0"/>
              </a:rPr>
              <a:t>Years </a:t>
            </a:r>
            <a:r>
              <a:rPr lang="en-US" altLang="zh-CN" sz="1800" dirty="0">
                <a:latin typeface="Times New Roman" pitchFamily="18" charset="0"/>
              </a:rPr>
              <a:t>&lt;25</a:t>
            </a:r>
          </a:p>
          <a:p>
            <a:pPr marL="800100" lvl="2" indent="0">
              <a:lnSpc>
                <a:spcPct val="90000"/>
              </a:lnSpc>
              <a:buNone/>
            </a:pPr>
            <a:r>
              <a:rPr lang="en-US" altLang="zh-CN" sz="1800" dirty="0">
                <a:latin typeface="Times New Roman" pitchFamily="18" charset="0"/>
              </a:rPr>
              <a:t>        Sex</a:t>
            </a:r>
            <a:r>
              <a:rPr lang="zh-CN" altLang="en-US" sz="1800" dirty="0">
                <a:latin typeface="Times New Roman" pitchFamily="18" charset="0"/>
              </a:rPr>
              <a:t>：</a:t>
            </a:r>
            <a:r>
              <a:rPr lang="en-US" altLang="zh-CN" sz="1800" dirty="0">
                <a:latin typeface="Times New Roman" pitchFamily="18" charset="0"/>
              </a:rPr>
              <a:t>male</a:t>
            </a:r>
          </a:p>
          <a:p>
            <a:pPr marL="800100" lvl="2" indent="0">
              <a:lnSpc>
                <a:spcPct val="90000"/>
              </a:lnSpc>
              <a:buNone/>
            </a:pPr>
            <a:r>
              <a:rPr lang="en-US" altLang="zh-CN" sz="1800" dirty="0">
                <a:latin typeface="Times New Roman" pitchFamily="18" charset="0"/>
              </a:rPr>
              <a:t>        Major</a:t>
            </a:r>
            <a:r>
              <a:rPr lang="zh-CN" altLang="en-US" sz="1800" dirty="0">
                <a:latin typeface="Times New Roman" pitchFamily="18" charset="0"/>
              </a:rPr>
              <a:t>：</a:t>
            </a:r>
            <a:r>
              <a:rPr lang="en-US" altLang="zh-CN" sz="1800" dirty="0">
                <a:latin typeface="Times New Roman" pitchFamily="18" charset="0"/>
              </a:rPr>
              <a:t>Computer</a:t>
            </a:r>
          </a:p>
          <a:p>
            <a:pPr marL="800100" lvl="2" indent="0">
              <a:lnSpc>
                <a:spcPct val="90000"/>
              </a:lnSpc>
              <a:buNone/>
            </a:pPr>
            <a:r>
              <a:rPr lang="en-US" altLang="zh-CN" sz="1800" dirty="0">
                <a:latin typeface="Times New Roman" pitchFamily="18" charset="0"/>
              </a:rPr>
              <a:t>        </a:t>
            </a:r>
            <a:r>
              <a:rPr lang="en-US" altLang="zh-CN" sz="1800" dirty="0" err="1">
                <a:latin typeface="Times New Roman" pitchFamily="18" charset="0"/>
              </a:rPr>
              <a:t>Projec</a:t>
            </a:r>
            <a:r>
              <a:rPr lang="zh-CN" altLang="en-US" sz="1800" dirty="0">
                <a:latin typeface="Times New Roman" pitchFamily="18" charset="0"/>
              </a:rPr>
              <a:t>：</a:t>
            </a:r>
            <a:r>
              <a:rPr lang="en-US" altLang="zh-CN" sz="1800" dirty="0">
                <a:latin typeface="Times New Roman" pitchFamily="18" charset="0"/>
              </a:rPr>
              <a:t>National</a:t>
            </a:r>
          </a:p>
          <a:p>
            <a:pPr marL="400050" lvl="1" indent="0">
              <a:spcBef>
                <a:spcPts val="1800"/>
              </a:spcBef>
              <a:buNone/>
            </a:pPr>
            <a:r>
              <a:rPr lang="zh-CN" altLang="en-US" sz="2000" dirty="0" smtClean="0">
                <a:solidFill>
                  <a:srgbClr val="C00000"/>
                </a:solidFill>
                <a:latin typeface="Times New Roman" pitchFamily="18" charset="0"/>
              </a:rPr>
              <a:t>用</a:t>
            </a:r>
            <a:r>
              <a:rPr lang="zh-CN" altLang="en-US" sz="2000" dirty="0">
                <a:solidFill>
                  <a:srgbClr val="C00000"/>
                </a:solidFill>
                <a:latin typeface="Times New Roman" pitchFamily="18" charset="0"/>
              </a:rPr>
              <a:t>此框架和知识库中的框架匹配</a:t>
            </a:r>
            <a:r>
              <a:rPr lang="zh-CN" altLang="en-US" sz="2000" dirty="0">
                <a:solidFill>
                  <a:srgbClr val="0000CC"/>
                </a:solidFill>
                <a:latin typeface="Times New Roman" pitchFamily="18" charset="0"/>
              </a:rPr>
              <a:t>，</a:t>
            </a:r>
            <a:r>
              <a:rPr lang="zh-CN" altLang="en-US" sz="2000" dirty="0">
                <a:latin typeface="Times New Roman" pitchFamily="18" charset="0"/>
              </a:rPr>
              <a:t>显然“</a:t>
            </a:r>
            <a:r>
              <a:rPr lang="en-US" altLang="zh-CN" sz="2000" dirty="0">
                <a:latin typeface="Times New Roman" pitchFamily="18" charset="0"/>
              </a:rPr>
              <a:t>Master -2”</a:t>
            </a:r>
            <a:r>
              <a:rPr lang="zh-CN" altLang="en-US" sz="2000" dirty="0">
                <a:latin typeface="Times New Roman" pitchFamily="18" charset="0"/>
              </a:rPr>
              <a:t>框架可以匹配。因为</a:t>
            </a:r>
            <a:r>
              <a:rPr lang="en-US" altLang="zh-CN" sz="2000" dirty="0">
                <a:latin typeface="Times New Roman" pitchFamily="18" charset="0"/>
              </a:rPr>
              <a:t>Age</a:t>
            </a:r>
            <a:r>
              <a:rPr lang="zh-CN" altLang="en-US" sz="2000" dirty="0">
                <a:latin typeface="Times New Roman" pitchFamily="18" charset="0"/>
              </a:rPr>
              <a:t>、</a:t>
            </a:r>
            <a:r>
              <a:rPr lang="en-US" altLang="zh-CN" sz="2000" dirty="0">
                <a:latin typeface="Times New Roman" pitchFamily="18" charset="0"/>
              </a:rPr>
              <a:t>Sex </a:t>
            </a:r>
            <a:r>
              <a:rPr lang="zh-CN" altLang="en-US" sz="2000" dirty="0">
                <a:latin typeface="Times New Roman" pitchFamily="18" charset="0"/>
              </a:rPr>
              <a:t>、</a:t>
            </a:r>
            <a:r>
              <a:rPr lang="en-US" altLang="zh-CN" sz="2000" dirty="0">
                <a:latin typeface="Times New Roman" pitchFamily="18" charset="0"/>
              </a:rPr>
              <a:t>Major</a:t>
            </a:r>
            <a:r>
              <a:rPr lang="zh-CN" altLang="en-US" sz="2000" dirty="0">
                <a:latin typeface="Times New Roman" pitchFamily="18" charset="0"/>
              </a:rPr>
              <a:t>槽都符合要求，</a:t>
            </a:r>
            <a:r>
              <a:rPr lang="en-US" altLang="zh-CN" sz="2000" dirty="0">
                <a:latin typeface="Times New Roman" pitchFamily="18" charset="0"/>
              </a:rPr>
              <a:t>Project</a:t>
            </a:r>
            <a:r>
              <a:rPr lang="zh-CN" altLang="en-US" sz="2000" dirty="0">
                <a:latin typeface="Times New Roman" pitchFamily="18" charset="0"/>
              </a:rPr>
              <a:t>槽虽然没有给出，但由继承性可知它取默认值</a:t>
            </a:r>
            <a:r>
              <a:rPr lang="en-US" altLang="zh-CN" sz="2000" dirty="0">
                <a:latin typeface="Times New Roman" pitchFamily="18" charset="0"/>
              </a:rPr>
              <a:t>National</a:t>
            </a:r>
            <a:r>
              <a:rPr lang="zh-CN" altLang="en-US" sz="2000" dirty="0">
                <a:latin typeface="Times New Roman" pitchFamily="18" charset="0"/>
              </a:rPr>
              <a:t>，完全符合初始问题框架</a:t>
            </a:r>
            <a:r>
              <a:rPr lang="en-US" altLang="zh-CN" sz="2000" dirty="0">
                <a:latin typeface="Times New Roman" pitchFamily="18" charset="0"/>
              </a:rPr>
              <a:t>Master-x</a:t>
            </a:r>
            <a:r>
              <a:rPr lang="zh-CN" altLang="en-US" sz="2000" dirty="0">
                <a:latin typeface="Times New Roman" pitchFamily="18" charset="0"/>
              </a:rPr>
              <a:t>的要求，所以要找的学生有可能是</a:t>
            </a:r>
            <a:r>
              <a:rPr lang="en-US" altLang="zh-CN" sz="2000" dirty="0">
                <a:latin typeface="Times New Roman" pitchFamily="18" charset="0"/>
              </a:rPr>
              <a:t>Liu Qing</a:t>
            </a:r>
            <a:r>
              <a:rPr lang="zh-CN" altLang="en-US" sz="2000" dirty="0">
                <a:latin typeface="Times New Roman" pitchFamily="18" charset="0"/>
              </a:rPr>
              <a:t>。</a:t>
            </a:r>
            <a:r>
              <a:rPr lang="zh-CN" altLang="en-US" sz="1800" dirty="0"/>
              <a:t> </a:t>
            </a:r>
          </a:p>
        </p:txBody>
      </p:sp>
      <p:sp>
        <p:nvSpPr>
          <p:cNvPr id="6" name="Rectangle 2"/>
          <p:cNvSpPr>
            <a:spLocks noGrp="1" noChangeArrowheads="1"/>
          </p:cNvSpPr>
          <p:nvPr>
            <p:ph type="title"/>
          </p:nvPr>
        </p:nvSpPr>
        <p:spPr>
          <a:xfrm>
            <a:off x="457200" y="188913"/>
            <a:ext cx="8229600" cy="1008062"/>
          </a:xfrm>
        </p:spPr>
        <p:txBody>
          <a:bodyPr/>
          <a:lstStyle/>
          <a:p>
            <a:r>
              <a:rPr lang="zh-CN" altLang="en-US" b="1" dirty="0">
                <a:latin typeface="Times New Roman" pitchFamily="18" charset="0"/>
              </a:rPr>
              <a:t>框架系统问题求解</a:t>
            </a:r>
            <a:r>
              <a:rPr lang="zh-CN" altLang="en-US" b="1" dirty="0" smtClean="0">
                <a:latin typeface="Times New Roman" pitchFamily="18" charset="0"/>
              </a:rPr>
              <a:t>的</a:t>
            </a:r>
            <a:r>
              <a:rPr lang="zh-CN" altLang="en-US" b="1" dirty="0">
                <a:latin typeface="Times New Roman" pitchFamily="18" charset="0"/>
              </a:rPr>
              <a:t>匹配和填槽</a:t>
            </a:r>
          </a:p>
        </p:txBody>
      </p:sp>
    </p:spTree>
  </p:cSld>
  <p:clrMapOvr>
    <a:masterClrMapping/>
  </p:clrMapOvr>
  <p:timing>
    <p:tnLst>
      <p:par>
        <p:cTn xmlns:p14="http://schemas.microsoft.com/office/powerpoint/2010/mai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39ABC2A8-DC71-44A5-B118-B522A426059D}" type="slidenum">
              <a:rPr lang="en-US" altLang="zh-CN"/>
              <a:pPr/>
              <a:t>125</a:t>
            </a:fld>
            <a:endParaRPr lang="en-US" altLang="zh-CN"/>
          </a:p>
        </p:txBody>
      </p:sp>
      <p:sp>
        <p:nvSpPr>
          <p:cNvPr id="283650" name="Rectangle 2"/>
          <p:cNvSpPr>
            <a:spLocks noGrp="1" noChangeArrowheads="1"/>
          </p:cNvSpPr>
          <p:nvPr>
            <p:ph type="title"/>
          </p:nvPr>
        </p:nvSpPr>
        <p:spPr>
          <a:xfrm>
            <a:off x="468313" y="188913"/>
            <a:ext cx="8229600" cy="836612"/>
          </a:xfrm>
        </p:spPr>
        <p:txBody>
          <a:bodyPr/>
          <a:lstStyle/>
          <a:p>
            <a:r>
              <a:rPr lang="zh-CN" altLang="en-US" sz="4000" b="1" dirty="0" smtClean="0">
                <a:latin typeface="Times New Roman" pitchFamily="18" charset="0"/>
              </a:rPr>
              <a:t>框架</a:t>
            </a:r>
            <a:r>
              <a:rPr lang="zh-CN" altLang="en-US" sz="4000" b="1" dirty="0">
                <a:latin typeface="Times New Roman" pitchFamily="18" charset="0"/>
              </a:rPr>
              <a:t>表示法的</a:t>
            </a:r>
            <a:r>
              <a:rPr lang="zh-CN" altLang="en-US" sz="4000" b="1" dirty="0" smtClean="0">
                <a:latin typeface="Times New Roman" pitchFamily="18" charset="0"/>
              </a:rPr>
              <a:t>特点</a:t>
            </a:r>
            <a:endParaRPr lang="zh-CN" altLang="en-US" sz="4000" b="1" dirty="0">
              <a:latin typeface="Times New Roman" pitchFamily="18" charset="0"/>
            </a:endParaRPr>
          </a:p>
        </p:txBody>
      </p:sp>
      <p:sp>
        <p:nvSpPr>
          <p:cNvPr id="283651" name="Rectangle 3"/>
          <p:cNvSpPr>
            <a:spLocks noGrp="1" noChangeArrowheads="1"/>
          </p:cNvSpPr>
          <p:nvPr>
            <p:ph type="body" idx="1"/>
          </p:nvPr>
        </p:nvSpPr>
        <p:spPr>
          <a:xfrm>
            <a:off x="142875" y="1125538"/>
            <a:ext cx="8821738" cy="5580062"/>
          </a:xfrm>
        </p:spPr>
        <p:txBody>
          <a:bodyPr/>
          <a:lstStyle/>
          <a:p>
            <a:pPr>
              <a:lnSpc>
                <a:spcPct val="90000"/>
              </a:lnSpc>
              <a:spcBef>
                <a:spcPct val="0"/>
              </a:spcBef>
            </a:pPr>
            <a:r>
              <a:rPr lang="zh-CN" altLang="en-US" sz="2800" b="1" dirty="0">
                <a:solidFill>
                  <a:srgbClr val="FF0000"/>
                </a:solidFill>
                <a:latin typeface="Times New Roman" pitchFamily="18" charset="0"/>
              </a:rPr>
              <a:t>框架表示法的优点</a:t>
            </a:r>
          </a:p>
          <a:p>
            <a:pPr lvl="1">
              <a:lnSpc>
                <a:spcPct val="120000"/>
              </a:lnSpc>
              <a:spcBef>
                <a:spcPts val="1200"/>
              </a:spcBef>
            </a:pPr>
            <a:r>
              <a:rPr lang="zh-CN" altLang="en-US" sz="2200" b="1" dirty="0" smtClean="0">
                <a:solidFill>
                  <a:srgbClr val="0000FF"/>
                </a:solidFill>
                <a:latin typeface="Times New Roman" pitchFamily="18" charset="0"/>
              </a:rPr>
              <a:t>结构性</a:t>
            </a:r>
            <a:r>
              <a:rPr lang="zh-CN" altLang="en-US" sz="2200" b="1" dirty="0">
                <a:solidFill>
                  <a:srgbClr val="0000FF"/>
                </a:solidFill>
                <a:latin typeface="Times New Roman" pitchFamily="18" charset="0"/>
              </a:rPr>
              <a:t>：</a:t>
            </a:r>
            <a:r>
              <a:rPr lang="zh-CN" altLang="en-US" sz="2200" dirty="0">
                <a:latin typeface="Times New Roman" pitchFamily="18" charset="0"/>
              </a:rPr>
              <a:t>最突出特点是</a:t>
            </a:r>
            <a:r>
              <a:rPr lang="zh-CN" altLang="en-US" sz="2200" b="1" dirty="0">
                <a:solidFill>
                  <a:srgbClr val="D60093"/>
                </a:solidFill>
                <a:latin typeface="Times New Roman" pitchFamily="18" charset="0"/>
              </a:rPr>
              <a:t>善于表示结构性知识</a:t>
            </a:r>
            <a:r>
              <a:rPr lang="zh-CN" altLang="en-US" sz="2200" dirty="0">
                <a:latin typeface="Times New Roman" pitchFamily="18" charset="0"/>
              </a:rPr>
              <a:t>，它能够把知识的内部结构关系以及知识间的特殊联系表示出来。</a:t>
            </a:r>
          </a:p>
          <a:p>
            <a:pPr lvl="1">
              <a:lnSpc>
                <a:spcPct val="120000"/>
              </a:lnSpc>
              <a:spcBef>
                <a:spcPts val="1200"/>
              </a:spcBef>
            </a:pPr>
            <a:r>
              <a:rPr lang="zh-CN" altLang="en-US" sz="2200" b="1" dirty="0">
                <a:solidFill>
                  <a:srgbClr val="0000FF"/>
                </a:solidFill>
                <a:latin typeface="Times New Roman" pitchFamily="18" charset="0"/>
              </a:rPr>
              <a:t>深层性： </a:t>
            </a:r>
            <a:r>
              <a:rPr lang="zh-CN" altLang="en-US" sz="2200" dirty="0">
                <a:latin typeface="Times New Roman" pitchFamily="18" charset="0"/>
              </a:rPr>
              <a:t>框架表示法不仅</a:t>
            </a:r>
            <a:r>
              <a:rPr lang="zh-CN" altLang="en-US" sz="2200" b="1" dirty="0">
                <a:solidFill>
                  <a:srgbClr val="D60093"/>
                </a:solidFill>
                <a:latin typeface="Times New Roman" pitchFamily="18" charset="0"/>
              </a:rPr>
              <a:t>可以从多个方面、多重属性表示知识</a:t>
            </a:r>
            <a:r>
              <a:rPr lang="zh-CN" altLang="en-US" sz="2200" dirty="0">
                <a:latin typeface="Times New Roman" pitchFamily="18" charset="0"/>
              </a:rPr>
              <a:t>，而且还可以通过</a:t>
            </a:r>
            <a:r>
              <a:rPr lang="en-US" altLang="zh-CN" sz="2200" dirty="0">
                <a:latin typeface="Times New Roman" pitchFamily="18" charset="0"/>
              </a:rPr>
              <a:t>ISA</a:t>
            </a:r>
            <a:r>
              <a:rPr lang="zh-CN" altLang="en-US" sz="2200" dirty="0">
                <a:latin typeface="Times New Roman" pitchFamily="18" charset="0"/>
              </a:rPr>
              <a:t>、</a:t>
            </a:r>
            <a:r>
              <a:rPr lang="en-US" altLang="zh-CN" sz="2200" dirty="0">
                <a:latin typeface="Times New Roman" pitchFamily="18" charset="0"/>
              </a:rPr>
              <a:t>AKO</a:t>
            </a:r>
            <a:r>
              <a:rPr lang="zh-CN" altLang="en-US" sz="2200" dirty="0">
                <a:latin typeface="Times New Roman" pitchFamily="18" charset="0"/>
              </a:rPr>
              <a:t>等槽</a:t>
            </a:r>
            <a:r>
              <a:rPr lang="zh-CN" altLang="en-US" sz="2200" b="1" dirty="0">
                <a:solidFill>
                  <a:srgbClr val="D60093"/>
                </a:solidFill>
                <a:latin typeface="Times New Roman" pitchFamily="18" charset="0"/>
              </a:rPr>
              <a:t>以嵌套结构分层地对知识进行表示</a:t>
            </a:r>
            <a:r>
              <a:rPr lang="zh-CN" altLang="en-US" sz="2200" dirty="0">
                <a:latin typeface="Times New Roman" pitchFamily="18" charset="0"/>
              </a:rPr>
              <a:t>，因此能用来表达事物间复杂的深层联系。</a:t>
            </a:r>
          </a:p>
          <a:p>
            <a:pPr lvl="1">
              <a:lnSpc>
                <a:spcPct val="120000"/>
              </a:lnSpc>
              <a:spcBef>
                <a:spcPts val="1200"/>
              </a:spcBef>
            </a:pPr>
            <a:r>
              <a:rPr lang="zh-CN" altLang="en-US" sz="2200" b="1" dirty="0">
                <a:solidFill>
                  <a:srgbClr val="0000FF"/>
                </a:solidFill>
                <a:latin typeface="Times New Roman" pitchFamily="18" charset="0"/>
              </a:rPr>
              <a:t>继承性：</a:t>
            </a:r>
            <a:r>
              <a:rPr lang="zh-CN" altLang="en-US" sz="2200" dirty="0">
                <a:latin typeface="Times New Roman" pitchFamily="18" charset="0"/>
              </a:rPr>
              <a:t>在框架系统中，</a:t>
            </a:r>
            <a:r>
              <a:rPr lang="zh-CN" altLang="en-US" sz="2200" b="1" dirty="0">
                <a:solidFill>
                  <a:srgbClr val="D60093"/>
                </a:solidFill>
                <a:latin typeface="Times New Roman" pitchFamily="18" charset="0"/>
              </a:rPr>
              <a:t>下层框架可以继承上层框架的槽值，也可以进行补充和修改</a:t>
            </a:r>
            <a:r>
              <a:rPr lang="zh-CN" altLang="en-US" sz="2200" dirty="0">
                <a:latin typeface="Times New Roman" pitchFamily="18" charset="0"/>
              </a:rPr>
              <a:t>，这样既减少知识冗余，又较好地保证了知识的一致性。</a:t>
            </a:r>
          </a:p>
          <a:p>
            <a:pPr lvl="1">
              <a:lnSpc>
                <a:spcPct val="120000"/>
              </a:lnSpc>
              <a:spcBef>
                <a:spcPts val="1200"/>
              </a:spcBef>
            </a:pPr>
            <a:r>
              <a:rPr lang="zh-CN" altLang="en-US" sz="2200" b="1" dirty="0">
                <a:solidFill>
                  <a:srgbClr val="0000FF"/>
                </a:solidFill>
                <a:latin typeface="Times New Roman" pitchFamily="18" charset="0"/>
              </a:rPr>
              <a:t>自然性：</a:t>
            </a:r>
            <a:r>
              <a:rPr lang="zh-CN" altLang="en-US" sz="2200" dirty="0">
                <a:latin typeface="Times New Roman" pitchFamily="18" charset="0"/>
              </a:rPr>
              <a:t>框架能把</a:t>
            </a:r>
            <a:r>
              <a:rPr lang="zh-CN" altLang="en-US" sz="2200" dirty="0" smtClean="0">
                <a:latin typeface="Times New Roman" pitchFamily="18" charset="0"/>
              </a:rPr>
              <a:t>与某个</a:t>
            </a:r>
            <a:r>
              <a:rPr lang="zh-CN" altLang="en-US" sz="2200" dirty="0">
                <a:latin typeface="Times New Roman" pitchFamily="18" charset="0"/>
              </a:rPr>
              <a:t>实体或实体集相关特性都集中在一起，从而高度模拟了人脑对实体多方面、多层次的存储结构，</a:t>
            </a:r>
            <a:r>
              <a:rPr lang="zh-CN" altLang="en-US" sz="2200" dirty="0">
                <a:solidFill>
                  <a:srgbClr val="D60093"/>
                </a:solidFill>
                <a:latin typeface="Times New Roman" pitchFamily="18" charset="0"/>
              </a:rPr>
              <a:t>直观自然，易于理解</a:t>
            </a:r>
            <a:r>
              <a:rPr lang="zh-CN" altLang="en-US" sz="2200" dirty="0">
                <a:latin typeface="Times New Roman" pitchFamily="18" charset="0"/>
              </a:rPr>
              <a:t>。</a:t>
            </a:r>
          </a:p>
        </p:txBody>
      </p:sp>
    </p:spTree>
  </p:cSld>
  <p:clrMapOvr>
    <a:masterClrMapping/>
  </p:clrMapOvr>
  <p:timing>
    <p:tnLst>
      <p:par>
        <p:cTn xmlns:p14="http://schemas.microsoft.com/office/powerpoint/2010/mai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72488740-112C-4F06-A59C-25F996FC081F}" type="slidenum">
              <a:rPr lang="en-US" altLang="zh-CN"/>
              <a:pPr/>
              <a:t>126</a:t>
            </a:fld>
            <a:endParaRPr lang="en-US" altLang="zh-CN" dirty="0"/>
          </a:p>
        </p:txBody>
      </p:sp>
      <p:sp>
        <p:nvSpPr>
          <p:cNvPr id="588803" name="Rectangle 3"/>
          <p:cNvSpPr>
            <a:spLocks noGrp="1" noChangeArrowheads="1"/>
          </p:cNvSpPr>
          <p:nvPr>
            <p:ph type="body" idx="1"/>
          </p:nvPr>
        </p:nvSpPr>
        <p:spPr/>
        <p:txBody>
          <a:bodyPr/>
          <a:lstStyle/>
          <a:p>
            <a:pPr>
              <a:spcBef>
                <a:spcPct val="0"/>
              </a:spcBef>
            </a:pPr>
            <a:r>
              <a:rPr lang="zh-CN" altLang="en-US" sz="2800" b="1" dirty="0">
                <a:solidFill>
                  <a:srgbClr val="00B050"/>
                </a:solidFill>
                <a:latin typeface="Times New Roman" pitchFamily="18" charset="0"/>
              </a:rPr>
              <a:t>框架表示法的不足</a:t>
            </a:r>
          </a:p>
          <a:p>
            <a:pPr lvl="1">
              <a:lnSpc>
                <a:spcPct val="120000"/>
              </a:lnSpc>
              <a:spcBef>
                <a:spcPts val="1200"/>
              </a:spcBef>
            </a:pPr>
            <a:r>
              <a:rPr lang="zh-CN" altLang="en-US" sz="2200" b="1" dirty="0" smtClean="0">
                <a:solidFill>
                  <a:srgbClr val="0000FF"/>
                </a:solidFill>
                <a:latin typeface="Times New Roman" pitchFamily="18" charset="0"/>
              </a:rPr>
              <a:t>缺乏</a:t>
            </a:r>
            <a:r>
              <a:rPr lang="zh-CN" altLang="en-US" sz="2200" b="1" dirty="0">
                <a:solidFill>
                  <a:srgbClr val="0000FF"/>
                </a:solidFill>
                <a:latin typeface="Times New Roman" pitchFamily="18" charset="0"/>
              </a:rPr>
              <a:t>框架的形式理论：</a:t>
            </a:r>
            <a:r>
              <a:rPr lang="zh-CN" altLang="en-US" sz="2200" dirty="0" smtClean="0">
                <a:latin typeface="Times New Roman" pitchFamily="18" charset="0"/>
              </a:rPr>
              <a:t>至今还</a:t>
            </a:r>
            <a:r>
              <a:rPr lang="zh-CN" altLang="en-US" sz="2200" b="1" dirty="0">
                <a:solidFill>
                  <a:srgbClr val="D60093"/>
                </a:solidFill>
                <a:latin typeface="Times New Roman" pitchFamily="18" charset="0"/>
              </a:rPr>
              <a:t>没有建立框架的形式理论</a:t>
            </a:r>
            <a:r>
              <a:rPr lang="zh-CN" altLang="en-US" sz="2200" dirty="0">
                <a:latin typeface="Times New Roman" pitchFamily="18" charset="0"/>
              </a:rPr>
              <a:t>，其推理和一致性检查机制并非基于良好定义的语义。</a:t>
            </a:r>
          </a:p>
          <a:p>
            <a:pPr lvl="1">
              <a:lnSpc>
                <a:spcPct val="120000"/>
              </a:lnSpc>
              <a:spcBef>
                <a:spcPts val="1200"/>
              </a:spcBef>
            </a:pPr>
            <a:r>
              <a:rPr lang="zh-CN" altLang="en-US" sz="2200" b="1" dirty="0">
                <a:solidFill>
                  <a:srgbClr val="0000FF"/>
                </a:solidFill>
                <a:latin typeface="Times New Roman" pitchFamily="18" charset="0"/>
              </a:rPr>
              <a:t>缺乏过程性知识表示：</a:t>
            </a:r>
            <a:r>
              <a:rPr lang="zh-CN" altLang="en-US" sz="2200" dirty="0">
                <a:latin typeface="Times New Roman" pitchFamily="18" charset="0"/>
              </a:rPr>
              <a:t>框架系统</a:t>
            </a:r>
            <a:r>
              <a:rPr lang="zh-CN" altLang="en-US" sz="2200" b="1" dirty="0">
                <a:solidFill>
                  <a:srgbClr val="D60093"/>
                </a:solidFill>
                <a:latin typeface="Times New Roman" pitchFamily="18" charset="0"/>
              </a:rPr>
              <a:t>不便于表示过程性知识</a:t>
            </a:r>
            <a:r>
              <a:rPr lang="zh-CN" altLang="en-US" sz="2200" dirty="0">
                <a:latin typeface="Times New Roman" pitchFamily="18" charset="0"/>
              </a:rPr>
              <a:t>，</a:t>
            </a:r>
            <a:r>
              <a:rPr lang="zh-CN" altLang="en-US" sz="2200" b="1" dirty="0">
                <a:solidFill>
                  <a:srgbClr val="D60093"/>
                </a:solidFill>
                <a:latin typeface="Times New Roman" pitchFamily="18" charset="0"/>
              </a:rPr>
              <a:t>缺乏如何使用框架中知识的描述能力</a:t>
            </a:r>
            <a:r>
              <a:rPr lang="zh-CN" altLang="en-US" sz="2200" dirty="0">
                <a:latin typeface="Times New Roman" pitchFamily="18" charset="0"/>
              </a:rPr>
              <a:t>。框架推理过程需要用到一些与领域无关的推理规则，而这些规则在框架系统中又很难表达。</a:t>
            </a:r>
          </a:p>
          <a:p>
            <a:pPr lvl="1">
              <a:lnSpc>
                <a:spcPct val="120000"/>
              </a:lnSpc>
              <a:spcBef>
                <a:spcPts val="1200"/>
              </a:spcBef>
            </a:pPr>
            <a:r>
              <a:rPr lang="zh-CN" altLang="en-US" sz="2200" b="1" dirty="0">
                <a:solidFill>
                  <a:srgbClr val="0000FF"/>
                </a:solidFill>
                <a:latin typeface="Times New Roman" pitchFamily="18" charset="0"/>
              </a:rPr>
              <a:t>清晰性难以保证：</a:t>
            </a:r>
            <a:r>
              <a:rPr lang="zh-CN" altLang="en-US" sz="2200" dirty="0">
                <a:latin typeface="Times New Roman" pitchFamily="18" charset="0"/>
              </a:rPr>
              <a:t>由于各框架本身的</a:t>
            </a:r>
            <a:r>
              <a:rPr lang="zh-CN" altLang="en-US" sz="2200" b="1" dirty="0">
                <a:solidFill>
                  <a:srgbClr val="D60093"/>
                </a:solidFill>
                <a:latin typeface="Times New Roman" pitchFamily="18" charset="0"/>
              </a:rPr>
              <a:t>数据结构不一定相同</a:t>
            </a:r>
            <a:r>
              <a:rPr lang="zh-CN" altLang="en-US" sz="2200" dirty="0">
                <a:latin typeface="Times New Roman" pitchFamily="18" charset="0"/>
              </a:rPr>
              <a:t>，从而框架系统的清晰性很难保证。</a:t>
            </a:r>
            <a:r>
              <a:rPr lang="zh-CN" altLang="en-US" sz="2200" dirty="0"/>
              <a:t> </a:t>
            </a:r>
          </a:p>
          <a:p>
            <a:endParaRPr lang="en-US" altLang="zh-CN" sz="2800" dirty="0"/>
          </a:p>
        </p:txBody>
      </p:sp>
      <p:sp>
        <p:nvSpPr>
          <p:cNvPr id="6" name="Rectangle 2"/>
          <p:cNvSpPr>
            <a:spLocks noGrp="1" noChangeArrowheads="1"/>
          </p:cNvSpPr>
          <p:nvPr>
            <p:ph type="title"/>
          </p:nvPr>
        </p:nvSpPr>
        <p:spPr>
          <a:xfrm>
            <a:off x="468313" y="188913"/>
            <a:ext cx="8229600" cy="836612"/>
          </a:xfrm>
        </p:spPr>
        <p:txBody>
          <a:bodyPr/>
          <a:lstStyle/>
          <a:p>
            <a:r>
              <a:rPr lang="zh-CN" altLang="en-US" sz="4000" b="1" dirty="0" smtClean="0">
                <a:latin typeface="Times New Roman" pitchFamily="18" charset="0"/>
              </a:rPr>
              <a:t>框架</a:t>
            </a:r>
            <a:r>
              <a:rPr lang="zh-CN" altLang="en-US" sz="4000" b="1" dirty="0">
                <a:latin typeface="Times New Roman" pitchFamily="18" charset="0"/>
              </a:rPr>
              <a:t>表示法的</a:t>
            </a:r>
            <a:r>
              <a:rPr lang="zh-CN" altLang="en-US" sz="4000" b="1" dirty="0" smtClean="0">
                <a:latin typeface="Times New Roman" pitchFamily="18" charset="0"/>
              </a:rPr>
              <a:t>特点</a:t>
            </a:r>
            <a:endParaRPr lang="zh-CN" altLang="en-US" sz="40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66079A98-BFB2-445D-8542-0504345347A1}" type="slidenum">
              <a:rPr lang="en-US" altLang="zh-CN"/>
              <a:pPr/>
              <a:t>127</a:t>
            </a:fld>
            <a:endParaRPr lang="en-US" altLang="zh-CN"/>
          </a:p>
        </p:txBody>
      </p:sp>
      <p:sp>
        <p:nvSpPr>
          <p:cNvPr id="604162" name="Rectangle 2"/>
          <p:cNvSpPr>
            <a:spLocks noGrp="1" noChangeArrowheads="1"/>
          </p:cNvSpPr>
          <p:nvPr>
            <p:ph type="title"/>
          </p:nvPr>
        </p:nvSpPr>
        <p:spPr>
          <a:xfrm>
            <a:off x="468313" y="115888"/>
            <a:ext cx="8229600" cy="706437"/>
          </a:xfrm>
        </p:spPr>
        <p:txBody>
          <a:bodyPr/>
          <a:lstStyle/>
          <a:p>
            <a:r>
              <a:rPr lang="zh-CN" altLang="en-US" b="1" dirty="0">
                <a:latin typeface="Times New Roman" pitchFamily="18" charset="0"/>
              </a:rPr>
              <a:t>剧本（脚本）表示法</a:t>
            </a:r>
          </a:p>
        </p:txBody>
      </p:sp>
      <p:sp>
        <p:nvSpPr>
          <p:cNvPr id="604163" name="Rectangle 3"/>
          <p:cNvSpPr>
            <a:spLocks noGrp="1" noChangeArrowheads="1"/>
          </p:cNvSpPr>
          <p:nvPr>
            <p:ph type="body" idx="1"/>
          </p:nvPr>
        </p:nvSpPr>
        <p:spPr>
          <a:xfrm>
            <a:off x="457200" y="908050"/>
            <a:ext cx="8578850" cy="5761038"/>
          </a:xfrm>
        </p:spPr>
        <p:txBody>
          <a:bodyPr/>
          <a:lstStyle/>
          <a:p>
            <a:pPr>
              <a:spcBef>
                <a:spcPts val="1200"/>
              </a:spcBef>
            </a:pPr>
            <a:r>
              <a:rPr lang="zh-CN" altLang="en-US" dirty="0"/>
              <a:t>描述特定场合下事件序列的框架型表示方式</a:t>
            </a:r>
          </a:p>
          <a:p>
            <a:pPr>
              <a:spcBef>
                <a:spcPts val="1200"/>
              </a:spcBef>
            </a:pPr>
            <a:r>
              <a:rPr lang="en-US" altLang="zh-CN" dirty="0"/>
              <a:t>1975</a:t>
            </a:r>
            <a:r>
              <a:rPr lang="zh-CN" altLang="en-US" dirty="0"/>
              <a:t>年</a:t>
            </a:r>
            <a:r>
              <a:rPr lang="en-US" altLang="zh-CN" dirty="0"/>
              <a:t>R.C. </a:t>
            </a:r>
            <a:r>
              <a:rPr lang="en-US" altLang="zh-CN" dirty="0" err="1"/>
              <a:t>Schank</a:t>
            </a:r>
            <a:r>
              <a:rPr lang="zh-CN" altLang="en-US" dirty="0"/>
              <a:t>依据他的</a:t>
            </a:r>
            <a:r>
              <a:rPr lang="zh-CN" altLang="en-US" dirty="0">
                <a:solidFill>
                  <a:srgbClr val="FF0000"/>
                </a:solidFill>
              </a:rPr>
              <a:t>概念依赖理论</a:t>
            </a:r>
            <a:r>
              <a:rPr lang="zh-CN" altLang="en-US" dirty="0"/>
              <a:t>而提出</a:t>
            </a:r>
          </a:p>
          <a:p>
            <a:pPr lvl="1">
              <a:spcBef>
                <a:spcPts val="1200"/>
              </a:spcBef>
            </a:pPr>
            <a:r>
              <a:rPr lang="zh-CN" altLang="en-US" dirty="0">
                <a:solidFill>
                  <a:srgbClr val="0000CC"/>
                </a:solidFill>
              </a:rPr>
              <a:t>在自然语言处理</a:t>
            </a:r>
            <a:r>
              <a:rPr lang="zh-CN" altLang="en-US" dirty="0"/>
              <a:t>系统中受到广泛重视</a:t>
            </a:r>
          </a:p>
          <a:p>
            <a:pPr lvl="1">
              <a:spcBef>
                <a:spcPts val="1200"/>
              </a:spcBef>
            </a:pPr>
            <a:r>
              <a:rPr kumimoji="1" lang="en-US" altLang="zh-CN" sz="2400" dirty="0">
                <a:latin typeface="Times New Roman" pitchFamily="18" charset="0"/>
              </a:rPr>
              <a:t>【</a:t>
            </a:r>
            <a:r>
              <a:rPr kumimoji="1" lang="zh-CN" altLang="en-US" sz="2400" b="1" dirty="0">
                <a:solidFill>
                  <a:srgbClr val="0000CC"/>
                </a:solidFill>
                <a:latin typeface="楷体_GB2312" pitchFamily="49" charset="-122"/>
                <a:ea typeface="楷体_GB2312" pitchFamily="49" charset="-122"/>
              </a:rPr>
              <a:t>难点</a:t>
            </a:r>
            <a:r>
              <a:rPr kumimoji="1" lang="en-US" altLang="zh-CN" sz="2400" dirty="0">
                <a:latin typeface="Times New Roman" pitchFamily="18" charset="0"/>
              </a:rPr>
              <a:t>】</a:t>
            </a:r>
            <a:r>
              <a:rPr kumimoji="1" lang="zh-CN" altLang="en-US" sz="2400" dirty="0">
                <a:latin typeface="Times New Roman" pitchFamily="18" charset="0"/>
              </a:rPr>
              <a:t>在人类的各种知识中，</a:t>
            </a:r>
            <a:r>
              <a:rPr kumimoji="1" lang="zh-CN" altLang="en-US" sz="2400" b="1" dirty="0">
                <a:solidFill>
                  <a:srgbClr val="0000CC"/>
                </a:solidFill>
                <a:latin typeface="楷体_GB2312" pitchFamily="49" charset="-122"/>
                <a:ea typeface="楷体_GB2312" pitchFamily="49" charset="-122"/>
              </a:rPr>
              <a:t>常识性知识</a:t>
            </a:r>
            <a:r>
              <a:rPr kumimoji="1" lang="zh-CN" altLang="en-US" sz="2400" dirty="0">
                <a:latin typeface="Times New Roman" pitchFamily="18" charset="0"/>
              </a:rPr>
              <a:t>是数量最多、涉及面最宽、关系最复杂的知识，很难把它们形式化地表示出来交给计算机处理。</a:t>
            </a:r>
          </a:p>
          <a:p>
            <a:pPr lvl="1">
              <a:spcBef>
                <a:spcPts val="1200"/>
              </a:spcBef>
            </a:pPr>
            <a:r>
              <a:rPr kumimoji="1" lang="zh-CN" altLang="en-US" sz="2400" dirty="0">
                <a:latin typeface="Times New Roman" pitchFamily="18" charset="0"/>
              </a:rPr>
              <a:t>概念依赖理论的</a:t>
            </a:r>
            <a:r>
              <a:rPr kumimoji="1" lang="zh-CN" altLang="en-US" sz="2400" b="1" dirty="0">
                <a:solidFill>
                  <a:srgbClr val="FF0000"/>
                </a:solidFill>
                <a:latin typeface="楷体_GB2312" pitchFamily="49" charset="-122"/>
                <a:ea typeface="楷体_GB2312" pitchFamily="49" charset="-122"/>
              </a:rPr>
              <a:t>基本思想</a:t>
            </a:r>
            <a:r>
              <a:rPr kumimoji="1" lang="zh-CN" altLang="en-US" sz="2400" dirty="0">
                <a:latin typeface="Times New Roman" pitchFamily="18" charset="0"/>
              </a:rPr>
              <a:t>：把人类生活中各类故事情节的基本概念抽取出来，构成一组原子概念，确定这些原子概念间的相互依赖关系，然后把所有故事情节都用这组</a:t>
            </a:r>
            <a:r>
              <a:rPr kumimoji="1" lang="zh-CN" altLang="en-US" sz="2400" b="1" dirty="0">
                <a:solidFill>
                  <a:srgbClr val="FF0000"/>
                </a:solidFill>
                <a:latin typeface="楷体_GB2312" pitchFamily="49" charset="-122"/>
                <a:ea typeface="楷体_GB2312" pitchFamily="49" charset="-122"/>
              </a:rPr>
              <a:t>原子概念</a:t>
            </a:r>
            <a:r>
              <a:rPr kumimoji="1" lang="zh-CN" altLang="en-US" sz="2400" dirty="0">
                <a:latin typeface="Times New Roman" pitchFamily="18" charset="0"/>
              </a:rPr>
              <a:t>及其</a:t>
            </a:r>
            <a:r>
              <a:rPr kumimoji="1" lang="zh-CN" altLang="en-US" sz="2400" b="1" dirty="0">
                <a:solidFill>
                  <a:srgbClr val="FF0000"/>
                </a:solidFill>
                <a:latin typeface="楷体_GB2312" pitchFamily="49" charset="-122"/>
                <a:ea typeface="楷体_GB2312" pitchFamily="49" charset="-122"/>
              </a:rPr>
              <a:t>依赖关系</a:t>
            </a:r>
            <a:r>
              <a:rPr kumimoji="1" lang="zh-CN" altLang="en-US" sz="2400" dirty="0">
                <a:latin typeface="Times New Roman" pitchFamily="18" charset="0"/>
              </a:rPr>
              <a:t>表示出来。</a:t>
            </a:r>
            <a:endParaRPr lang="zh-CN" altLang="en-US" dirty="0"/>
          </a:p>
          <a:p>
            <a:pPr>
              <a:spcBef>
                <a:spcPts val="1200"/>
              </a:spcBef>
            </a:pPr>
            <a:r>
              <a:rPr lang="zh-CN" altLang="en-US" dirty="0"/>
              <a:t>脚本与框架类似，由一组槽组成，用来表示特定领域内一些事件的发生序列</a:t>
            </a:r>
          </a:p>
        </p:txBody>
      </p:sp>
    </p:spTree>
  </p:cSld>
  <p:clrMapOvr>
    <a:masterClrMapping/>
  </p:clrMapOvr>
  <p:timing>
    <p:tnLst>
      <p:par>
        <p:cTn xmlns:p14="http://schemas.microsoft.com/office/powerpoint/2010/mai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3D96D214-30C1-430C-9100-44A64DC076FC}" type="slidenum">
              <a:rPr lang="en-US" altLang="zh-CN"/>
              <a:pPr/>
              <a:t>128</a:t>
            </a:fld>
            <a:endParaRPr lang="en-US" altLang="zh-CN"/>
          </a:p>
        </p:txBody>
      </p:sp>
      <p:sp>
        <p:nvSpPr>
          <p:cNvPr id="605186" name="Rectangle 2"/>
          <p:cNvSpPr>
            <a:spLocks noGrp="1" noChangeArrowheads="1"/>
          </p:cNvSpPr>
          <p:nvPr>
            <p:ph type="title"/>
          </p:nvPr>
        </p:nvSpPr>
        <p:spPr>
          <a:xfrm>
            <a:off x="323528" y="152636"/>
            <a:ext cx="8604250" cy="706438"/>
          </a:xfrm>
        </p:spPr>
        <p:txBody>
          <a:bodyPr/>
          <a:lstStyle/>
          <a:p>
            <a:r>
              <a:rPr lang="en-US" altLang="zh-CN" b="1" dirty="0" err="1">
                <a:latin typeface="Times New Roman" pitchFamily="18" charset="0"/>
              </a:rPr>
              <a:t>Schank</a:t>
            </a:r>
            <a:r>
              <a:rPr lang="zh-CN" altLang="en-US" b="1" dirty="0">
                <a:latin typeface="Times New Roman" pitchFamily="18" charset="0"/>
              </a:rPr>
              <a:t>对</a:t>
            </a:r>
            <a:r>
              <a:rPr lang="en-US" altLang="zh-CN" b="1" dirty="0">
                <a:latin typeface="Times New Roman" pitchFamily="18" charset="0"/>
              </a:rPr>
              <a:t>11</a:t>
            </a:r>
            <a:r>
              <a:rPr lang="zh-CN" altLang="en-US" b="1" dirty="0">
                <a:latin typeface="Times New Roman" pitchFamily="18" charset="0"/>
              </a:rPr>
              <a:t>种动作（</a:t>
            </a:r>
            <a:r>
              <a:rPr lang="en-US" altLang="zh-CN" b="1" dirty="0">
                <a:latin typeface="Times New Roman" pitchFamily="18" charset="0"/>
              </a:rPr>
              <a:t>ACT</a:t>
            </a:r>
            <a:r>
              <a:rPr lang="zh-CN" altLang="en-US" b="1" dirty="0">
                <a:latin typeface="Times New Roman" pitchFamily="18" charset="0"/>
              </a:rPr>
              <a:t>）的原子化</a:t>
            </a:r>
          </a:p>
        </p:txBody>
      </p:sp>
      <p:sp>
        <p:nvSpPr>
          <p:cNvPr id="605187" name="Rectangle 3"/>
          <p:cNvSpPr>
            <a:spLocks noGrp="1" noChangeArrowheads="1"/>
          </p:cNvSpPr>
          <p:nvPr>
            <p:ph type="body" idx="1"/>
          </p:nvPr>
        </p:nvSpPr>
        <p:spPr>
          <a:xfrm>
            <a:off x="-108520" y="1125538"/>
            <a:ext cx="9216702" cy="5184775"/>
          </a:xfrm>
        </p:spPr>
        <p:txBody>
          <a:bodyPr/>
          <a:lstStyle/>
          <a:p>
            <a:pPr marL="0" indent="0">
              <a:lnSpc>
                <a:spcPct val="90000"/>
              </a:lnSpc>
              <a:buNone/>
            </a:pPr>
            <a:r>
              <a:rPr kumimoji="1" lang="zh-CN" altLang="en-US" sz="2400" dirty="0" smtClean="0"/>
              <a:t> （</a:t>
            </a:r>
            <a:r>
              <a:rPr kumimoji="1" lang="en-US" altLang="zh-CN" sz="2400" dirty="0"/>
              <a:t>1</a:t>
            </a:r>
            <a:r>
              <a:rPr kumimoji="1" lang="zh-CN" altLang="en-US" sz="2400" dirty="0"/>
              <a:t>）</a:t>
            </a:r>
            <a:r>
              <a:rPr kumimoji="1" lang="en-US" altLang="zh-CN" sz="2400" dirty="0">
                <a:solidFill>
                  <a:srgbClr val="0000CC"/>
                </a:solidFill>
              </a:rPr>
              <a:t>PROPEL</a:t>
            </a:r>
            <a:r>
              <a:rPr kumimoji="1" lang="en-US" altLang="zh-CN" sz="2400" dirty="0"/>
              <a:t>:</a:t>
            </a:r>
            <a:r>
              <a:rPr kumimoji="1" lang="zh-CN" altLang="en-US" sz="2400" dirty="0"/>
              <a:t>应用物理力量（推、拉、打等）于一对象。</a:t>
            </a:r>
          </a:p>
          <a:p>
            <a:pPr marL="0" indent="0">
              <a:lnSpc>
                <a:spcPct val="90000"/>
              </a:lnSpc>
              <a:buNone/>
            </a:pPr>
            <a:r>
              <a:rPr kumimoji="1" lang="zh-CN" altLang="en-US" sz="2400" dirty="0"/>
              <a:t> （</a:t>
            </a:r>
            <a:r>
              <a:rPr kumimoji="1" lang="en-US" altLang="zh-CN" sz="2400" dirty="0"/>
              <a:t>2</a:t>
            </a:r>
            <a:r>
              <a:rPr kumimoji="1" lang="zh-CN" altLang="en-US" sz="2400" dirty="0"/>
              <a:t>）</a:t>
            </a:r>
            <a:r>
              <a:rPr kumimoji="1" lang="en-US" altLang="zh-CN" sz="2400" dirty="0">
                <a:solidFill>
                  <a:srgbClr val="0000CC"/>
                </a:solidFill>
              </a:rPr>
              <a:t>GRASP</a:t>
            </a:r>
            <a:r>
              <a:rPr kumimoji="1" lang="zh-CN" altLang="en-US" sz="2400" dirty="0"/>
              <a:t>：一个演员抓起一个物理对象。</a:t>
            </a:r>
          </a:p>
          <a:p>
            <a:pPr marL="0" indent="0">
              <a:lnSpc>
                <a:spcPct val="90000"/>
              </a:lnSpc>
              <a:buNone/>
            </a:pPr>
            <a:r>
              <a:rPr kumimoji="1" lang="zh-CN" altLang="en-US" sz="2400" dirty="0"/>
              <a:t> （</a:t>
            </a:r>
            <a:r>
              <a:rPr kumimoji="1" lang="en-US" altLang="zh-CN" sz="2400" dirty="0"/>
              <a:t>3</a:t>
            </a:r>
            <a:r>
              <a:rPr kumimoji="1" lang="zh-CN" altLang="en-US" sz="2400" dirty="0"/>
              <a:t>）</a:t>
            </a:r>
            <a:r>
              <a:rPr kumimoji="1" lang="en-US" altLang="zh-CN" sz="2400" dirty="0">
                <a:solidFill>
                  <a:srgbClr val="0000CC"/>
                </a:solidFill>
              </a:rPr>
              <a:t>MOVE</a:t>
            </a:r>
            <a:r>
              <a:rPr kumimoji="1" lang="zh-CN" altLang="en-US" sz="2400" dirty="0"/>
              <a:t>：演员身体的一部分变换空间位置，如抬手等。</a:t>
            </a:r>
          </a:p>
          <a:p>
            <a:pPr marL="0" indent="0">
              <a:lnSpc>
                <a:spcPct val="90000"/>
              </a:lnSpc>
              <a:buNone/>
            </a:pPr>
            <a:r>
              <a:rPr kumimoji="1" lang="zh-CN" altLang="en-US" sz="2400" dirty="0"/>
              <a:t> （</a:t>
            </a:r>
            <a:r>
              <a:rPr kumimoji="1" lang="en-US" altLang="zh-CN" sz="2400" dirty="0"/>
              <a:t>4</a:t>
            </a:r>
            <a:r>
              <a:rPr kumimoji="1" lang="zh-CN" altLang="en-US" sz="2400" dirty="0"/>
              <a:t>）</a:t>
            </a:r>
            <a:r>
              <a:rPr kumimoji="1" lang="en-US" altLang="zh-CN" sz="2400" dirty="0">
                <a:solidFill>
                  <a:srgbClr val="006600"/>
                </a:solidFill>
              </a:rPr>
              <a:t>PTRANS</a:t>
            </a:r>
            <a:r>
              <a:rPr kumimoji="1" lang="zh-CN" altLang="en-US" sz="2400" dirty="0"/>
              <a:t>：物理对象变换位置，如走进、跑出等。</a:t>
            </a:r>
          </a:p>
          <a:p>
            <a:pPr marL="0" indent="0">
              <a:lnSpc>
                <a:spcPct val="90000"/>
              </a:lnSpc>
              <a:buNone/>
            </a:pPr>
            <a:r>
              <a:rPr kumimoji="1" lang="zh-CN" altLang="en-US" sz="2400" dirty="0"/>
              <a:t> （</a:t>
            </a:r>
            <a:r>
              <a:rPr kumimoji="1" lang="en-US" altLang="zh-CN" sz="2400" dirty="0"/>
              <a:t>5</a:t>
            </a:r>
            <a:r>
              <a:rPr kumimoji="1" lang="zh-CN" altLang="en-US" sz="2400" dirty="0"/>
              <a:t>）</a:t>
            </a:r>
            <a:r>
              <a:rPr kumimoji="1" lang="en-US" altLang="zh-CN" sz="2400" dirty="0">
                <a:solidFill>
                  <a:srgbClr val="006600"/>
                </a:solidFill>
              </a:rPr>
              <a:t>ATRANS</a:t>
            </a:r>
            <a:r>
              <a:rPr kumimoji="1" lang="en-US" altLang="zh-CN" sz="2400" dirty="0"/>
              <a:t>:</a:t>
            </a:r>
            <a:r>
              <a:rPr kumimoji="1" lang="zh-CN" altLang="en-US" sz="2400" dirty="0"/>
              <a:t>抽象关系的改变，如传递、赠送、革命等。</a:t>
            </a:r>
          </a:p>
          <a:p>
            <a:pPr marL="0" indent="0">
              <a:lnSpc>
                <a:spcPct val="90000"/>
              </a:lnSpc>
              <a:buNone/>
            </a:pPr>
            <a:r>
              <a:rPr kumimoji="1" lang="zh-CN" altLang="en-US" sz="2400" dirty="0"/>
              <a:t> （</a:t>
            </a:r>
            <a:r>
              <a:rPr kumimoji="1" lang="en-US" altLang="zh-CN" sz="2400" dirty="0"/>
              <a:t>6</a:t>
            </a:r>
            <a:r>
              <a:rPr kumimoji="1" lang="zh-CN" altLang="en-US" sz="2400" dirty="0"/>
              <a:t>）</a:t>
            </a:r>
            <a:r>
              <a:rPr kumimoji="1" lang="en-US" altLang="zh-CN" sz="2400" dirty="0">
                <a:solidFill>
                  <a:srgbClr val="0000CC"/>
                </a:solidFill>
              </a:rPr>
              <a:t>ATTEND</a:t>
            </a:r>
            <a:r>
              <a:rPr kumimoji="1" lang="en-US" altLang="zh-CN" sz="2400" dirty="0"/>
              <a:t>:</a:t>
            </a:r>
            <a:r>
              <a:rPr kumimoji="1" lang="zh-CN" altLang="en-US" sz="2400" dirty="0"/>
              <a:t>用某个感官获取信息，如用目光搜索等。</a:t>
            </a:r>
          </a:p>
          <a:p>
            <a:pPr marL="0" indent="0">
              <a:lnSpc>
                <a:spcPct val="90000"/>
              </a:lnSpc>
              <a:buNone/>
            </a:pPr>
            <a:r>
              <a:rPr kumimoji="1" lang="zh-CN" altLang="en-US" sz="2400" dirty="0"/>
              <a:t> （</a:t>
            </a:r>
            <a:r>
              <a:rPr kumimoji="1" lang="en-US" altLang="zh-CN" sz="2400" dirty="0"/>
              <a:t>7</a:t>
            </a:r>
            <a:r>
              <a:rPr kumimoji="1" lang="zh-CN" altLang="en-US" sz="2400" dirty="0"/>
              <a:t>）</a:t>
            </a:r>
            <a:r>
              <a:rPr kumimoji="1" lang="en-US" altLang="zh-CN" sz="2400" dirty="0">
                <a:solidFill>
                  <a:srgbClr val="0000CC"/>
                </a:solidFill>
              </a:rPr>
              <a:t>INGEST</a:t>
            </a:r>
            <a:r>
              <a:rPr kumimoji="1" lang="en-US" altLang="zh-CN" sz="2400" dirty="0"/>
              <a:t>:</a:t>
            </a:r>
            <a:r>
              <a:rPr kumimoji="1" lang="zh-CN" altLang="en-US" sz="2400" dirty="0"/>
              <a:t>演员把某个东西吸入体内，如吃、喝等。</a:t>
            </a:r>
          </a:p>
          <a:p>
            <a:pPr marL="0" indent="0">
              <a:lnSpc>
                <a:spcPct val="90000"/>
              </a:lnSpc>
              <a:buNone/>
            </a:pPr>
            <a:r>
              <a:rPr kumimoji="1" lang="zh-CN" altLang="en-US" sz="2400" dirty="0"/>
              <a:t> （</a:t>
            </a:r>
            <a:r>
              <a:rPr kumimoji="1" lang="en-US" altLang="zh-CN" sz="2400" dirty="0"/>
              <a:t>8</a:t>
            </a:r>
            <a:r>
              <a:rPr kumimoji="1" lang="zh-CN" altLang="en-US" sz="2400" dirty="0"/>
              <a:t>）</a:t>
            </a:r>
            <a:r>
              <a:rPr kumimoji="1" lang="en-US" altLang="zh-CN" sz="2400" dirty="0">
                <a:solidFill>
                  <a:srgbClr val="0000CC"/>
                </a:solidFill>
              </a:rPr>
              <a:t>EXPEL</a:t>
            </a:r>
            <a:r>
              <a:rPr kumimoji="1" lang="en-US" altLang="zh-CN" sz="2400" dirty="0"/>
              <a:t>:</a:t>
            </a:r>
            <a:r>
              <a:rPr kumimoji="1" lang="zh-CN" altLang="en-US" sz="2400" dirty="0"/>
              <a:t>演员把某个东西送出体外，如呕吐、落泪等。</a:t>
            </a:r>
          </a:p>
          <a:p>
            <a:pPr marL="0" indent="0">
              <a:lnSpc>
                <a:spcPct val="90000"/>
              </a:lnSpc>
              <a:buNone/>
            </a:pPr>
            <a:r>
              <a:rPr kumimoji="1" lang="zh-CN" altLang="en-US" sz="2400" dirty="0"/>
              <a:t> （</a:t>
            </a:r>
            <a:r>
              <a:rPr kumimoji="1" lang="en-US" altLang="zh-CN" sz="2400" dirty="0"/>
              <a:t>9</a:t>
            </a:r>
            <a:r>
              <a:rPr kumimoji="1" lang="zh-CN" altLang="en-US" sz="2400" dirty="0"/>
              <a:t>）</a:t>
            </a:r>
            <a:r>
              <a:rPr kumimoji="1" lang="en-US" altLang="zh-CN" sz="2400" dirty="0">
                <a:solidFill>
                  <a:srgbClr val="0000CC"/>
                </a:solidFill>
              </a:rPr>
              <a:t>SPEAK</a:t>
            </a:r>
            <a:r>
              <a:rPr kumimoji="1" lang="en-US" altLang="zh-CN" sz="2400" dirty="0"/>
              <a:t>:</a:t>
            </a:r>
            <a:r>
              <a:rPr kumimoji="1" lang="zh-CN" altLang="en-US" sz="2400" dirty="0"/>
              <a:t>演员产生一种声音，如唱歌、尖叫等。</a:t>
            </a:r>
          </a:p>
          <a:p>
            <a:pPr marL="0" indent="0">
              <a:lnSpc>
                <a:spcPct val="90000"/>
              </a:lnSpc>
              <a:buNone/>
            </a:pPr>
            <a:r>
              <a:rPr kumimoji="1" lang="zh-CN" altLang="en-US" sz="2400" dirty="0"/>
              <a:t> （</a:t>
            </a:r>
            <a:r>
              <a:rPr kumimoji="1" lang="en-US" altLang="zh-CN" sz="2400" dirty="0"/>
              <a:t>10</a:t>
            </a:r>
            <a:r>
              <a:rPr kumimoji="1" lang="zh-CN" altLang="en-US" sz="2400" dirty="0"/>
              <a:t>）</a:t>
            </a:r>
            <a:r>
              <a:rPr kumimoji="1" lang="en-US" altLang="zh-CN" sz="2400" dirty="0">
                <a:solidFill>
                  <a:srgbClr val="006600"/>
                </a:solidFill>
              </a:rPr>
              <a:t>MTRANS</a:t>
            </a:r>
            <a:r>
              <a:rPr kumimoji="1" lang="en-US" altLang="zh-CN" sz="2400" dirty="0"/>
              <a:t>:</a:t>
            </a:r>
            <a:r>
              <a:rPr kumimoji="1" lang="zh-CN" altLang="en-US" sz="2400" dirty="0"/>
              <a:t>信息的传递，如读报、看信、看电视等。</a:t>
            </a:r>
          </a:p>
          <a:p>
            <a:pPr marL="0" indent="0">
              <a:lnSpc>
                <a:spcPct val="90000"/>
              </a:lnSpc>
              <a:buNone/>
            </a:pPr>
            <a:r>
              <a:rPr kumimoji="1" lang="zh-CN" altLang="en-US" sz="2400" dirty="0"/>
              <a:t> （</a:t>
            </a:r>
            <a:r>
              <a:rPr kumimoji="1" lang="en-US" altLang="zh-CN" sz="2400" dirty="0"/>
              <a:t>11</a:t>
            </a:r>
            <a:r>
              <a:rPr kumimoji="1" lang="zh-CN" altLang="en-US" sz="2400" dirty="0"/>
              <a:t>）</a:t>
            </a:r>
            <a:r>
              <a:rPr kumimoji="1" lang="en-US" altLang="zh-CN" sz="2400" dirty="0">
                <a:solidFill>
                  <a:srgbClr val="006600"/>
                </a:solidFill>
              </a:rPr>
              <a:t>MBUILD</a:t>
            </a:r>
            <a:r>
              <a:rPr kumimoji="1" lang="en-US" altLang="zh-CN" sz="2400" dirty="0"/>
              <a:t>:</a:t>
            </a:r>
            <a:r>
              <a:rPr kumimoji="1" lang="zh-CN" altLang="en-US" sz="2400" dirty="0"/>
              <a:t>由旧信息形成新信息，如“眉头一皱，计上心来”。</a:t>
            </a:r>
          </a:p>
        </p:txBody>
      </p:sp>
    </p:spTree>
  </p:cSld>
  <p:clrMapOvr>
    <a:masterClrMapping/>
  </p:clrMapOvr>
  <p:timing>
    <p:tnLst>
      <p:par>
        <p:cTn xmlns:p14="http://schemas.microsoft.com/office/powerpoint/2010/mai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4BD94C5E-9A38-4ADC-A91D-44CE50C40F40}" type="slidenum">
              <a:rPr lang="en-US" altLang="zh-CN"/>
              <a:pPr/>
              <a:t>129</a:t>
            </a:fld>
            <a:endParaRPr lang="en-US" altLang="zh-CN"/>
          </a:p>
        </p:txBody>
      </p:sp>
      <p:sp>
        <p:nvSpPr>
          <p:cNvPr id="606210" name="Rectangle 2"/>
          <p:cNvSpPr>
            <a:spLocks noGrp="1" noChangeArrowheads="1"/>
          </p:cNvSpPr>
          <p:nvPr>
            <p:ph type="title"/>
          </p:nvPr>
        </p:nvSpPr>
        <p:spPr>
          <a:xfrm>
            <a:off x="503238" y="152400"/>
            <a:ext cx="8229600" cy="598488"/>
          </a:xfrm>
        </p:spPr>
        <p:txBody>
          <a:bodyPr/>
          <a:lstStyle/>
          <a:p>
            <a:r>
              <a:rPr lang="zh-CN" altLang="en-US" b="1" dirty="0">
                <a:latin typeface="Times New Roman" pitchFamily="18" charset="0"/>
              </a:rPr>
              <a:t>基于概念依赖关系的故事情节理解</a:t>
            </a:r>
          </a:p>
        </p:txBody>
      </p:sp>
      <p:sp>
        <p:nvSpPr>
          <p:cNvPr id="606211" name="Rectangle 3"/>
          <p:cNvSpPr>
            <a:spLocks noGrp="1" noChangeArrowheads="1"/>
          </p:cNvSpPr>
          <p:nvPr>
            <p:ph type="body" idx="1"/>
          </p:nvPr>
        </p:nvSpPr>
        <p:spPr>
          <a:xfrm>
            <a:off x="457200" y="981075"/>
            <a:ext cx="8543925" cy="5580063"/>
          </a:xfrm>
        </p:spPr>
        <p:txBody>
          <a:bodyPr/>
          <a:lstStyle/>
          <a:p>
            <a:pPr>
              <a:lnSpc>
                <a:spcPct val="120000"/>
              </a:lnSpc>
              <a:spcBef>
                <a:spcPts val="1800"/>
              </a:spcBef>
            </a:pPr>
            <a:r>
              <a:rPr lang="zh-CN" altLang="en-US" sz="2400" dirty="0" smtClean="0"/>
              <a:t>定义</a:t>
            </a:r>
            <a:r>
              <a:rPr lang="en-US" altLang="zh-CN" sz="2400" dirty="0" smtClean="0"/>
              <a:t>11</a:t>
            </a:r>
            <a:r>
              <a:rPr lang="zh-CN" altLang="en-US" sz="2400" dirty="0"/>
              <a:t>种</a:t>
            </a:r>
            <a:r>
              <a:rPr lang="zh-CN" altLang="en-US" sz="2400" dirty="0" smtClean="0"/>
              <a:t>动作</a:t>
            </a:r>
            <a:r>
              <a:rPr lang="zh-CN" altLang="en-US" sz="2400" dirty="0"/>
              <a:t>的主要意图</a:t>
            </a:r>
            <a:r>
              <a:rPr lang="zh-CN" altLang="en-US" sz="2400" dirty="0" smtClean="0"/>
              <a:t>：</a:t>
            </a:r>
            <a:r>
              <a:rPr lang="zh-CN" altLang="en-US" sz="2400" dirty="0" smtClean="0">
                <a:solidFill>
                  <a:srgbClr val="FF0000"/>
                </a:solidFill>
              </a:rPr>
              <a:t>原子</a:t>
            </a:r>
            <a:r>
              <a:rPr lang="zh-CN" altLang="en-US" sz="2400" dirty="0">
                <a:solidFill>
                  <a:srgbClr val="FF0000"/>
                </a:solidFill>
              </a:rPr>
              <a:t>概念主要不是用于表示动作本身，而是表示动作的结果</a:t>
            </a:r>
            <a:r>
              <a:rPr lang="zh-CN" altLang="en-US" sz="2400" dirty="0"/>
              <a:t>，并且是本质的结果，因此也可以认为是这些</a:t>
            </a:r>
            <a:r>
              <a:rPr lang="zh-CN" altLang="en-US" sz="2400" dirty="0">
                <a:solidFill>
                  <a:srgbClr val="FF0000"/>
                </a:solidFill>
              </a:rPr>
              <a:t>概念的推理</a:t>
            </a:r>
            <a:r>
              <a:rPr lang="zh-CN" altLang="en-US" sz="2400" dirty="0"/>
              <a:t>。</a:t>
            </a:r>
          </a:p>
          <a:p>
            <a:pPr>
              <a:lnSpc>
                <a:spcPct val="120000"/>
              </a:lnSpc>
              <a:spcBef>
                <a:spcPts val="1800"/>
              </a:spcBef>
            </a:pPr>
            <a:r>
              <a:rPr lang="zh-CN" altLang="en-US" sz="2400" dirty="0" smtClean="0"/>
              <a:t>基于</a:t>
            </a:r>
            <a:r>
              <a:rPr lang="zh-CN" altLang="en-US" sz="2400" dirty="0"/>
              <a:t>概念依赖关系的</a:t>
            </a:r>
            <a:r>
              <a:rPr lang="zh-CN" altLang="en-US" sz="2400" dirty="0">
                <a:solidFill>
                  <a:srgbClr val="0000CC"/>
                </a:solidFill>
              </a:rPr>
              <a:t>故事情节理解</a:t>
            </a:r>
            <a:r>
              <a:rPr lang="zh-CN" altLang="en-US" sz="2400" dirty="0"/>
              <a:t>办法：事先编好许多剧本，每个剧本代表日常生活中发生的一种事件，它把这种事件的</a:t>
            </a:r>
            <a:r>
              <a:rPr lang="zh-CN" altLang="en-US" sz="2400" dirty="0">
                <a:solidFill>
                  <a:srgbClr val="0000CC"/>
                </a:solidFill>
              </a:rPr>
              <a:t>典型情节规范化</a:t>
            </a:r>
            <a:r>
              <a:rPr lang="zh-CN" altLang="en-US" sz="2400" dirty="0"/>
              <a:t>，编成一种程式。</a:t>
            </a:r>
          </a:p>
          <a:p>
            <a:pPr>
              <a:lnSpc>
                <a:spcPct val="120000"/>
              </a:lnSpc>
              <a:spcBef>
                <a:spcPts val="1800"/>
              </a:spcBef>
            </a:pPr>
            <a:r>
              <a:rPr lang="en-US" altLang="zh-CN" sz="2400" dirty="0" err="1" smtClean="0"/>
              <a:t>Schank</a:t>
            </a:r>
            <a:r>
              <a:rPr lang="zh-CN" altLang="en-US" sz="2400" dirty="0"/>
              <a:t>实现了</a:t>
            </a:r>
            <a:r>
              <a:rPr lang="en-US" altLang="zh-CN" sz="2400" dirty="0"/>
              <a:t>SAM(Script Applier Mechanism)</a:t>
            </a:r>
            <a:r>
              <a:rPr lang="zh-CN" altLang="en-US" sz="2400" dirty="0"/>
              <a:t>系统。其功能是：接受一个故事后，首先做</a:t>
            </a:r>
            <a:r>
              <a:rPr lang="zh-CN" altLang="en-US" sz="2400" dirty="0">
                <a:solidFill>
                  <a:srgbClr val="0000CC"/>
                </a:solidFill>
              </a:rPr>
              <a:t>语法分解</a:t>
            </a:r>
            <a:r>
              <a:rPr lang="zh-CN" altLang="en-US" sz="2400" dirty="0"/>
              <a:t>工作，按照概念依赖关系的模式化成内部表示，然后从库中</a:t>
            </a:r>
            <a:r>
              <a:rPr lang="zh-CN" altLang="en-US" sz="2400" dirty="0">
                <a:solidFill>
                  <a:srgbClr val="0000CC"/>
                </a:solidFill>
              </a:rPr>
              <a:t>取出相应的剧本进行匹配</a:t>
            </a:r>
            <a:r>
              <a:rPr lang="zh-CN" altLang="en-US" sz="2400" dirty="0"/>
              <a:t>，根据事先确定的</a:t>
            </a:r>
            <a:r>
              <a:rPr lang="zh-CN" altLang="en-US" sz="2400" dirty="0">
                <a:solidFill>
                  <a:srgbClr val="0000CC"/>
                </a:solidFill>
              </a:rPr>
              <a:t>剧本情节</a:t>
            </a:r>
            <a:r>
              <a:rPr lang="zh-CN" altLang="en-US" sz="2400" dirty="0"/>
              <a:t>来理解故事。</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5F994EF0-37F0-4A3B-A5B3-1BEB3FB5CB58}" type="slidenum">
              <a:rPr lang="en-US" altLang="zh-CN"/>
              <a:pPr/>
              <a:t>13</a:t>
            </a:fld>
            <a:endParaRPr lang="en-US" altLang="zh-CN"/>
          </a:p>
        </p:txBody>
      </p:sp>
      <p:sp>
        <p:nvSpPr>
          <p:cNvPr id="558083" name="Rectangle 3"/>
          <p:cNvSpPr>
            <a:spLocks noGrp="1" noChangeArrowheads="1"/>
          </p:cNvSpPr>
          <p:nvPr>
            <p:ph type="body" idx="1"/>
          </p:nvPr>
        </p:nvSpPr>
        <p:spPr>
          <a:xfrm>
            <a:off x="1295636" y="1808820"/>
            <a:ext cx="7391164" cy="4525963"/>
          </a:xfrm>
        </p:spPr>
        <p:txBody>
          <a:bodyPr/>
          <a:lstStyle/>
          <a:p>
            <a:pPr>
              <a:lnSpc>
                <a:spcPct val="150000"/>
              </a:lnSpc>
            </a:pPr>
            <a:r>
              <a:rPr lang="zh-CN" altLang="en-US" sz="3200" b="1" dirty="0" smtClean="0"/>
              <a:t>逻辑</a:t>
            </a:r>
            <a:r>
              <a:rPr lang="zh-CN" altLang="en-US" sz="3200" b="1" dirty="0"/>
              <a:t>表示法：一阶谓词逻辑</a:t>
            </a:r>
          </a:p>
          <a:p>
            <a:pPr>
              <a:lnSpc>
                <a:spcPct val="150000"/>
              </a:lnSpc>
            </a:pPr>
            <a:r>
              <a:rPr lang="zh-CN" altLang="en-US" sz="3200" b="1" dirty="0" smtClean="0"/>
              <a:t>产生</a:t>
            </a:r>
            <a:r>
              <a:rPr lang="zh-CN" altLang="en-US" sz="3200" b="1" dirty="0"/>
              <a:t>式表示法：产生式规则</a:t>
            </a:r>
          </a:p>
          <a:p>
            <a:pPr>
              <a:lnSpc>
                <a:spcPct val="150000"/>
              </a:lnSpc>
            </a:pPr>
            <a:r>
              <a:rPr lang="zh-CN" altLang="en-US" sz="3200" b="1" dirty="0" smtClean="0"/>
              <a:t>结构</a:t>
            </a:r>
            <a:r>
              <a:rPr lang="zh-CN" altLang="en-US" sz="3200" b="1" dirty="0"/>
              <a:t>表示法：语义网络，框架</a:t>
            </a:r>
          </a:p>
          <a:p>
            <a:pPr>
              <a:lnSpc>
                <a:spcPct val="150000"/>
              </a:lnSpc>
            </a:pPr>
            <a:r>
              <a:rPr lang="zh-CN" altLang="en-US" sz="3200" b="1" dirty="0" smtClean="0"/>
              <a:t>过程</a:t>
            </a:r>
            <a:r>
              <a:rPr lang="zh-CN" altLang="en-US" sz="3200" b="1" dirty="0"/>
              <a:t>表示法</a:t>
            </a:r>
          </a:p>
        </p:txBody>
      </p:sp>
      <p:sp>
        <p:nvSpPr>
          <p:cNvPr id="6" name="Rectangle 2"/>
          <p:cNvSpPr>
            <a:spLocks noGrp="1" noChangeArrowheads="1"/>
          </p:cNvSpPr>
          <p:nvPr>
            <p:ph type="title"/>
          </p:nvPr>
        </p:nvSpPr>
        <p:spPr>
          <a:xfrm>
            <a:off x="304800" y="152400"/>
            <a:ext cx="8540750" cy="981075"/>
          </a:xfrm>
        </p:spPr>
        <p:txBody>
          <a:bodyPr/>
          <a:lstStyle/>
          <a:p>
            <a:r>
              <a:rPr lang="zh-CN" altLang="en-US" b="1" dirty="0" smtClean="0">
                <a:latin typeface="Times New Roman" pitchFamily="18" charset="0"/>
              </a:rPr>
              <a:t>知识表示的方法</a:t>
            </a:r>
            <a:endParaRPr lang="zh-CN" altLang="en-US"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23A89EDB-4CDA-4129-8CB9-D013C85BCCB0}" type="slidenum">
              <a:rPr lang="en-US" altLang="zh-CN"/>
              <a:pPr/>
              <a:t>130</a:t>
            </a:fld>
            <a:endParaRPr lang="en-US" altLang="zh-CN"/>
          </a:p>
        </p:txBody>
      </p:sp>
      <p:sp>
        <p:nvSpPr>
          <p:cNvPr id="607234" name="Rectangle 2"/>
          <p:cNvSpPr>
            <a:spLocks noGrp="1" noChangeArrowheads="1"/>
          </p:cNvSpPr>
          <p:nvPr>
            <p:ph type="title"/>
          </p:nvPr>
        </p:nvSpPr>
        <p:spPr>
          <a:xfrm>
            <a:off x="431800" y="152400"/>
            <a:ext cx="8229600" cy="633413"/>
          </a:xfrm>
        </p:spPr>
        <p:txBody>
          <a:bodyPr/>
          <a:lstStyle/>
          <a:p>
            <a:r>
              <a:rPr lang="zh-CN" altLang="en-US" b="1" dirty="0">
                <a:latin typeface="Times New Roman" pitchFamily="18" charset="0"/>
              </a:rPr>
              <a:t>剧本（脚本）及其实例</a:t>
            </a:r>
          </a:p>
        </p:txBody>
      </p:sp>
      <p:sp>
        <p:nvSpPr>
          <p:cNvPr id="607235" name="Rectangle 3"/>
          <p:cNvSpPr>
            <a:spLocks noGrp="1" noChangeArrowheads="1"/>
          </p:cNvSpPr>
          <p:nvPr>
            <p:ph type="body" idx="1"/>
          </p:nvPr>
        </p:nvSpPr>
        <p:spPr>
          <a:xfrm>
            <a:off x="323850" y="1268413"/>
            <a:ext cx="8507413" cy="4752975"/>
          </a:xfrm>
        </p:spPr>
        <p:txBody>
          <a:bodyPr/>
          <a:lstStyle/>
          <a:p>
            <a:r>
              <a:rPr kumimoji="1" lang="zh-CN" altLang="en-US" sz="2800" b="1" dirty="0" smtClean="0">
                <a:solidFill>
                  <a:srgbClr val="FF0000"/>
                </a:solidFill>
              </a:rPr>
              <a:t>剧本</a:t>
            </a:r>
            <a:r>
              <a:rPr kumimoji="1" lang="zh-CN" altLang="en-US" sz="2800" dirty="0"/>
              <a:t>：描述特定范围内原型事件的结构。</a:t>
            </a:r>
          </a:p>
          <a:p>
            <a:r>
              <a:rPr kumimoji="1" lang="zh-CN" altLang="en-US" sz="2800" b="1" dirty="0" smtClean="0">
                <a:solidFill>
                  <a:srgbClr val="FF0000"/>
                </a:solidFill>
              </a:rPr>
              <a:t>剧本</a:t>
            </a:r>
            <a:r>
              <a:rPr kumimoji="1" lang="zh-CN" altLang="en-US" sz="2800" b="1" dirty="0">
                <a:solidFill>
                  <a:srgbClr val="FF0000"/>
                </a:solidFill>
              </a:rPr>
              <a:t>的组成</a:t>
            </a:r>
          </a:p>
          <a:p>
            <a:pPr lvl="1"/>
            <a:r>
              <a:rPr kumimoji="1" lang="zh-CN" altLang="en-US" sz="2600" b="1" dirty="0" smtClean="0">
                <a:solidFill>
                  <a:srgbClr val="FF0000"/>
                </a:solidFill>
              </a:rPr>
              <a:t>进入</a:t>
            </a:r>
            <a:r>
              <a:rPr kumimoji="1" lang="zh-CN" altLang="en-US" sz="2600" b="1" dirty="0">
                <a:solidFill>
                  <a:srgbClr val="FF0000"/>
                </a:solidFill>
              </a:rPr>
              <a:t>条件</a:t>
            </a:r>
            <a:r>
              <a:rPr kumimoji="1" lang="zh-CN" altLang="en-US" sz="2600" dirty="0"/>
              <a:t>：指出剧本所描述的事件可能发生的先决条件，即事件发生的</a:t>
            </a:r>
            <a:r>
              <a:rPr kumimoji="1" lang="zh-CN" altLang="en-US" sz="2600" b="1" dirty="0">
                <a:solidFill>
                  <a:srgbClr val="FF0000"/>
                </a:solidFill>
              </a:rPr>
              <a:t>前提条件</a:t>
            </a:r>
            <a:r>
              <a:rPr kumimoji="1" lang="zh-CN" altLang="en-US" sz="2600" dirty="0"/>
              <a:t>。</a:t>
            </a:r>
          </a:p>
          <a:p>
            <a:pPr lvl="1"/>
            <a:r>
              <a:rPr kumimoji="1" lang="zh-CN" altLang="en-US" sz="2600" b="1" dirty="0" smtClean="0">
                <a:solidFill>
                  <a:srgbClr val="FF0000"/>
                </a:solidFill>
              </a:rPr>
              <a:t>角色</a:t>
            </a:r>
            <a:r>
              <a:rPr kumimoji="1" lang="zh-CN" altLang="en-US" sz="2600" dirty="0"/>
              <a:t>：描述事件中可能出现的人物。</a:t>
            </a:r>
          </a:p>
          <a:p>
            <a:pPr lvl="1"/>
            <a:r>
              <a:rPr kumimoji="1" lang="zh-CN" altLang="en-US" sz="2600" b="1" dirty="0" smtClean="0">
                <a:solidFill>
                  <a:srgbClr val="FF0000"/>
                </a:solidFill>
              </a:rPr>
              <a:t>道具</a:t>
            </a:r>
            <a:r>
              <a:rPr kumimoji="1" lang="zh-CN" altLang="en-US" sz="2600" dirty="0"/>
              <a:t>：描述事件中可能出现的有关物体。</a:t>
            </a:r>
          </a:p>
          <a:p>
            <a:pPr lvl="1"/>
            <a:r>
              <a:rPr kumimoji="1" lang="zh-CN" altLang="en-US" sz="2600" b="1" dirty="0" smtClean="0">
                <a:solidFill>
                  <a:srgbClr val="FF0000"/>
                </a:solidFill>
              </a:rPr>
              <a:t>场景</a:t>
            </a:r>
            <a:r>
              <a:rPr kumimoji="1" lang="zh-CN" altLang="en-US" sz="2600" dirty="0"/>
              <a:t>：描述事件序列，可以有多个场景。</a:t>
            </a:r>
          </a:p>
          <a:p>
            <a:pPr lvl="1"/>
            <a:r>
              <a:rPr kumimoji="1" lang="zh-CN" altLang="en-US" sz="2600" b="1" dirty="0" smtClean="0">
                <a:solidFill>
                  <a:srgbClr val="FF0000"/>
                </a:solidFill>
              </a:rPr>
              <a:t>结局</a:t>
            </a:r>
            <a:r>
              <a:rPr kumimoji="1" lang="zh-CN" altLang="en-US" sz="2600" dirty="0"/>
              <a:t>：给出剧本所描述的事件发生以后必须满足的条件。</a:t>
            </a:r>
            <a:endParaRPr lang="zh-CN" altLang="en-US" sz="2600" dirty="0"/>
          </a:p>
        </p:txBody>
      </p:sp>
    </p:spTree>
  </p:cSld>
  <p:clrMapOvr>
    <a:masterClrMapping/>
  </p:clrMapOvr>
  <p:timing>
    <p:tnLst>
      <p:par>
        <p:cTn xmlns:p14="http://schemas.microsoft.com/office/powerpoint/2010/mai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D1564728-A99B-47BD-A526-19DD8D3022F9}" type="slidenum">
              <a:rPr lang="en-US" altLang="zh-CN"/>
              <a:pPr/>
              <a:t>131</a:t>
            </a:fld>
            <a:endParaRPr lang="en-US" altLang="zh-CN"/>
          </a:p>
        </p:txBody>
      </p:sp>
      <p:sp>
        <p:nvSpPr>
          <p:cNvPr id="608258" name="Rectangle 2"/>
          <p:cNvSpPr>
            <a:spLocks noGrp="1" noChangeArrowheads="1"/>
          </p:cNvSpPr>
          <p:nvPr>
            <p:ph type="title"/>
          </p:nvPr>
        </p:nvSpPr>
        <p:spPr>
          <a:xfrm>
            <a:off x="431800" y="152400"/>
            <a:ext cx="8229600" cy="706438"/>
          </a:xfrm>
        </p:spPr>
        <p:txBody>
          <a:bodyPr/>
          <a:lstStyle/>
          <a:p>
            <a:r>
              <a:rPr lang="en-US" altLang="zh-CN" b="1" dirty="0" err="1">
                <a:latin typeface="Times New Roman" pitchFamily="18" charset="0"/>
              </a:rPr>
              <a:t>Schank</a:t>
            </a:r>
            <a:r>
              <a:rPr lang="zh-CN" altLang="en-US" b="1" dirty="0">
                <a:latin typeface="Times New Roman" pitchFamily="18" charset="0"/>
              </a:rPr>
              <a:t>餐馆剧本</a:t>
            </a:r>
          </a:p>
        </p:txBody>
      </p:sp>
      <p:sp>
        <p:nvSpPr>
          <p:cNvPr id="608259" name="Rectangle 3"/>
          <p:cNvSpPr>
            <a:spLocks noGrp="1" noChangeArrowheads="1"/>
          </p:cNvSpPr>
          <p:nvPr>
            <p:ph type="body" idx="1"/>
          </p:nvPr>
        </p:nvSpPr>
        <p:spPr>
          <a:xfrm>
            <a:off x="457200" y="908050"/>
            <a:ext cx="8435975" cy="5545138"/>
          </a:xfrm>
        </p:spPr>
        <p:txBody>
          <a:bodyPr/>
          <a:lstStyle/>
          <a:p>
            <a:pPr marL="0" indent="0">
              <a:lnSpc>
                <a:spcPct val="90000"/>
              </a:lnSpc>
              <a:buNone/>
            </a:pPr>
            <a:r>
              <a:rPr kumimoji="1" lang="zh-CN" altLang="en-US" sz="2800" b="1" dirty="0">
                <a:solidFill>
                  <a:srgbClr val="FF0000"/>
                </a:solidFill>
              </a:rPr>
              <a:t>剧本</a:t>
            </a:r>
            <a:r>
              <a:rPr kumimoji="1" lang="zh-CN" altLang="en-US" sz="2800" dirty="0"/>
              <a:t>：就餐</a:t>
            </a:r>
          </a:p>
          <a:p>
            <a:pPr marL="0" indent="0">
              <a:lnSpc>
                <a:spcPct val="90000"/>
              </a:lnSpc>
              <a:buNone/>
            </a:pPr>
            <a:r>
              <a:rPr kumimoji="1" lang="en-US" altLang="zh-CN" dirty="0"/>
              <a:t> </a:t>
            </a:r>
            <a:r>
              <a:rPr kumimoji="1" lang="en-US" altLang="zh-CN" dirty="0" smtClean="0"/>
              <a:t>   </a:t>
            </a:r>
            <a:r>
              <a:rPr kumimoji="1" lang="zh-CN" altLang="en-US" sz="2800" b="1" dirty="0" smtClean="0">
                <a:solidFill>
                  <a:srgbClr val="FF0000"/>
                </a:solidFill>
              </a:rPr>
              <a:t>进入</a:t>
            </a:r>
            <a:r>
              <a:rPr kumimoji="1" lang="zh-CN" altLang="en-US" sz="2800" b="1" dirty="0">
                <a:solidFill>
                  <a:srgbClr val="FF0000"/>
                </a:solidFill>
              </a:rPr>
              <a:t>条件</a:t>
            </a:r>
            <a:r>
              <a:rPr kumimoji="1" lang="zh-CN" altLang="en-US" sz="2800" dirty="0"/>
              <a:t>：顾客饿了，品尝佳肴，招待亲友，顾客有钱</a:t>
            </a:r>
          </a:p>
          <a:p>
            <a:pPr marL="0" indent="0">
              <a:lnSpc>
                <a:spcPct val="90000"/>
              </a:lnSpc>
              <a:buNone/>
            </a:pPr>
            <a:r>
              <a:rPr kumimoji="1" lang="zh-CN" altLang="en-US" sz="2800" b="1" dirty="0" smtClean="0">
                <a:solidFill>
                  <a:srgbClr val="FF0000"/>
                </a:solidFill>
              </a:rPr>
              <a:t>    角色</a:t>
            </a:r>
            <a:r>
              <a:rPr kumimoji="1" lang="zh-CN" altLang="en-US" sz="2800" dirty="0"/>
              <a:t>：顾客、服务员、厨师、经理、老板</a:t>
            </a:r>
          </a:p>
          <a:p>
            <a:pPr marL="0" indent="0">
              <a:lnSpc>
                <a:spcPct val="90000"/>
              </a:lnSpc>
              <a:buNone/>
            </a:pPr>
            <a:r>
              <a:rPr kumimoji="1" lang="zh-CN" altLang="en-US" sz="2800" dirty="0" smtClean="0"/>
              <a:t>    </a:t>
            </a:r>
            <a:r>
              <a:rPr kumimoji="1" lang="zh-CN" altLang="en-US" sz="2800" b="1" dirty="0" smtClean="0">
                <a:solidFill>
                  <a:srgbClr val="FF0000"/>
                </a:solidFill>
              </a:rPr>
              <a:t>道具</a:t>
            </a:r>
            <a:r>
              <a:rPr kumimoji="1" lang="zh-CN" altLang="en-US" sz="2800" dirty="0"/>
              <a:t>：食品、桌子、菜单、钱</a:t>
            </a:r>
          </a:p>
          <a:p>
            <a:pPr marL="0" indent="0">
              <a:lnSpc>
                <a:spcPct val="90000"/>
              </a:lnSpc>
              <a:buNone/>
            </a:pPr>
            <a:r>
              <a:rPr kumimoji="1" lang="zh-CN" altLang="en-US" sz="2800" dirty="0" smtClean="0"/>
              <a:t>    </a:t>
            </a:r>
            <a:r>
              <a:rPr kumimoji="1" lang="zh-CN" altLang="en-US" sz="2800" b="1" dirty="0" smtClean="0">
                <a:solidFill>
                  <a:srgbClr val="FF0000"/>
                </a:solidFill>
              </a:rPr>
              <a:t>场景</a:t>
            </a:r>
            <a:r>
              <a:rPr kumimoji="1" lang="zh-CN" altLang="en-US" sz="2800" dirty="0"/>
              <a:t>：</a:t>
            </a:r>
          </a:p>
          <a:p>
            <a:pPr marL="0" indent="0">
              <a:lnSpc>
                <a:spcPct val="90000"/>
              </a:lnSpc>
              <a:buNone/>
            </a:pPr>
            <a:r>
              <a:rPr kumimoji="1" lang="zh-CN" altLang="en-US" sz="2800" dirty="0"/>
              <a:t>            </a:t>
            </a:r>
            <a:r>
              <a:rPr kumimoji="1" lang="zh-CN" altLang="en-US" sz="2800" b="1" dirty="0">
                <a:solidFill>
                  <a:srgbClr val="FF0000"/>
                </a:solidFill>
              </a:rPr>
              <a:t>第一幕：进入餐馆</a:t>
            </a:r>
          </a:p>
          <a:p>
            <a:pPr marL="0" indent="0">
              <a:lnSpc>
                <a:spcPct val="90000"/>
              </a:lnSpc>
              <a:buNone/>
            </a:pPr>
            <a:r>
              <a:rPr kumimoji="1" lang="zh-CN" altLang="en-US" sz="2800" dirty="0"/>
              <a:t>		    </a:t>
            </a:r>
            <a:r>
              <a:rPr kumimoji="1" lang="en-US" altLang="zh-CN" sz="2800" dirty="0"/>
              <a:t>PTRANS</a:t>
            </a:r>
            <a:r>
              <a:rPr kumimoji="1" lang="zh-CN" altLang="en-US" sz="2800" dirty="0"/>
              <a:t>：步入餐馆</a:t>
            </a:r>
          </a:p>
          <a:p>
            <a:pPr marL="0" indent="0">
              <a:lnSpc>
                <a:spcPct val="90000"/>
              </a:lnSpc>
              <a:buNone/>
            </a:pPr>
            <a:r>
              <a:rPr kumimoji="1" lang="zh-CN" altLang="en-US" sz="2800" dirty="0"/>
              <a:t>		    </a:t>
            </a:r>
            <a:r>
              <a:rPr kumimoji="1" lang="en-US" altLang="zh-CN" sz="2800" dirty="0"/>
              <a:t>ATTEND</a:t>
            </a:r>
            <a:r>
              <a:rPr kumimoji="1" lang="zh-CN" altLang="en-US" sz="2800" dirty="0"/>
              <a:t>：用目光寻找空桌</a:t>
            </a:r>
          </a:p>
          <a:p>
            <a:pPr marL="0" indent="0">
              <a:lnSpc>
                <a:spcPct val="90000"/>
              </a:lnSpc>
              <a:buNone/>
            </a:pPr>
            <a:r>
              <a:rPr kumimoji="1" lang="zh-CN" altLang="en-US" sz="2800" dirty="0"/>
              <a:t>		    </a:t>
            </a:r>
            <a:r>
              <a:rPr kumimoji="1" lang="en-US" altLang="zh-CN" sz="2800" dirty="0"/>
              <a:t>MBUILD</a:t>
            </a:r>
            <a:r>
              <a:rPr kumimoji="1" lang="zh-CN" altLang="en-US" sz="2800" dirty="0"/>
              <a:t>：选定桌子</a:t>
            </a:r>
          </a:p>
          <a:p>
            <a:pPr marL="0" indent="0">
              <a:lnSpc>
                <a:spcPct val="90000"/>
              </a:lnSpc>
              <a:buNone/>
            </a:pPr>
            <a:r>
              <a:rPr kumimoji="1" lang="zh-CN" altLang="en-US" sz="2800" dirty="0"/>
              <a:t>		    </a:t>
            </a:r>
            <a:r>
              <a:rPr kumimoji="1" lang="en-US" altLang="zh-CN" sz="2800" dirty="0"/>
              <a:t>MOVE</a:t>
            </a:r>
            <a:r>
              <a:rPr kumimoji="1" lang="zh-CN" altLang="en-US" sz="2800" dirty="0"/>
              <a:t>：坐下</a:t>
            </a:r>
          </a:p>
          <a:p>
            <a:pPr>
              <a:lnSpc>
                <a:spcPct val="90000"/>
              </a:lnSpc>
            </a:pPr>
            <a:endParaRPr lang="en-US" altLang="zh-CN" sz="2800" dirty="0"/>
          </a:p>
        </p:txBody>
      </p:sp>
    </p:spTree>
  </p:cSld>
  <p:clrMapOvr>
    <a:masterClrMapping/>
  </p:clrMapOvr>
  <p:timing>
    <p:tnLst>
      <p:par>
        <p:cTn xmlns:p14="http://schemas.microsoft.com/office/powerpoint/2010/mai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5"/>
          <p:cNvSpPr>
            <a:spLocks noGrp="1"/>
          </p:cNvSpPr>
          <p:nvPr>
            <p:ph type="sldNum" sz="quarter" idx="12"/>
          </p:nvPr>
        </p:nvSpPr>
        <p:spPr/>
        <p:txBody>
          <a:bodyPr/>
          <a:lstStyle/>
          <a:p>
            <a:fld id="{E6C3468F-716F-4E08-BB9E-D4A8F06B32C3}" type="slidenum">
              <a:rPr lang="en-US" altLang="zh-CN"/>
              <a:pPr/>
              <a:t>132</a:t>
            </a:fld>
            <a:endParaRPr lang="en-US" altLang="zh-CN"/>
          </a:p>
        </p:txBody>
      </p:sp>
      <p:sp>
        <p:nvSpPr>
          <p:cNvPr id="609282" name="Rectangle 2"/>
          <p:cNvSpPr>
            <a:spLocks noChangeArrowheads="1"/>
          </p:cNvSpPr>
          <p:nvPr/>
        </p:nvSpPr>
        <p:spPr bwMode="auto">
          <a:xfrm>
            <a:off x="971550" y="908050"/>
            <a:ext cx="7924800" cy="5480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lg"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pPr>
            <a:r>
              <a:rPr kumimoji="1" lang="en-US" altLang="zh-CN" sz="2000" b="1" dirty="0">
                <a:solidFill>
                  <a:schemeClr val="folHlink"/>
                </a:solidFill>
                <a:latin typeface="幼圆" pitchFamily="49" charset="-122"/>
                <a:ea typeface="幼圆" pitchFamily="49" charset="-122"/>
              </a:rPr>
              <a:t>       </a:t>
            </a:r>
            <a:r>
              <a:rPr kumimoji="1" lang="zh-CN" altLang="en-US" sz="2000" b="1" dirty="0">
                <a:solidFill>
                  <a:srgbClr val="FF0000"/>
                </a:solidFill>
                <a:latin typeface="幼圆" pitchFamily="49" charset="-122"/>
                <a:ea typeface="幼圆" pitchFamily="49" charset="-122"/>
              </a:rPr>
              <a:t>第二幕：定菜</a:t>
            </a:r>
          </a:p>
          <a:p>
            <a:pPr>
              <a:spcBef>
                <a:spcPct val="50000"/>
              </a:spcBef>
            </a:pPr>
            <a:r>
              <a:rPr kumimoji="1" lang="zh-CN" altLang="en-US" sz="2000" dirty="0">
                <a:latin typeface="幼圆" pitchFamily="49" charset="-122"/>
                <a:ea typeface="幼圆" pitchFamily="49" charset="-122"/>
              </a:rPr>
              <a:t>		    </a:t>
            </a:r>
            <a:r>
              <a:rPr kumimoji="1" lang="en-US" altLang="zh-CN" sz="2000" dirty="0">
                <a:latin typeface="幼圆" pitchFamily="49" charset="-122"/>
                <a:ea typeface="幼圆" pitchFamily="49" charset="-122"/>
              </a:rPr>
              <a:t>ATRANS</a:t>
            </a:r>
            <a:r>
              <a:rPr kumimoji="1" lang="zh-CN" altLang="en-US" sz="2000" dirty="0">
                <a:latin typeface="幼圆" pitchFamily="49" charset="-122"/>
                <a:ea typeface="幼圆" pitchFamily="49" charset="-122"/>
              </a:rPr>
              <a:t>：服务员送菜单</a:t>
            </a:r>
          </a:p>
          <a:p>
            <a:pPr>
              <a:spcBef>
                <a:spcPct val="50000"/>
              </a:spcBef>
            </a:pPr>
            <a:r>
              <a:rPr kumimoji="1" lang="zh-CN" altLang="en-US" sz="2000" dirty="0">
                <a:latin typeface="幼圆" pitchFamily="49" charset="-122"/>
                <a:ea typeface="幼圆" pitchFamily="49" charset="-122"/>
              </a:rPr>
              <a:t>		    </a:t>
            </a:r>
            <a:r>
              <a:rPr kumimoji="1" lang="en-US" altLang="zh-CN" sz="2000" dirty="0">
                <a:latin typeface="幼圆" pitchFamily="49" charset="-122"/>
                <a:ea typeface="幼圆" pitchFamily="49" charset="-122"/>
              </a:rPr>
              <a:t>MTRANS</a:t>
            </a:r>
            <a:r>
              <a:rPr kumimoji="1" lang="zh-CN" altLang="en-US" sz="2000" dirty="0">
                <a:latin typeface="幼圆" pitchFamily="49" charset="-122"/>
                <a:ea typeface="幼圆" pitchFamily="49" charset="-122"/>
              </a:rPr>
              <a:t>：读菜单</a:t>
            </a:r>
          </a:p>
          <a:p>
            <a:pPr>
              <a:spcBef>
                <a:spcPct val="50000"/>
              </a:spcBef>
            </a:pPr>
            <a:r>
              <a:rPr kumimoji="1" lang="zh-CN" altLang="en-US" sz="2000" dirty="0">
                <a:latin typeface="幼圆" pitchFamily="49" charset="-122"/>
                <a:ea typeface="幼圆" pitchFamily="49" charset="-122"/>
              </a:rPr>
              <a:t>		    </a:t>
            </a:r>
            <a:r>
              <a:rPr kumimoji="1" lang="en-US" altLang="zh-CN" sz="2000" dirty="0">
                <a:latin typeface="幼圆" pitchFamily="49" charset="-122"/>
                <a:ea typeface="幼圆" pitchFamily="49" charset="-122"/>
              </a:rPr>
              <a:t>MBUILD</a:t>
            </a:r>
            <a:r>
              <a:rPr kumimoji="1" lang="zh-CN" altLang="en-US" sz="2000" dirty="0">
                <a:latin typeface="幼圆" pitchFamily="49" charset="-122"/>
                <a:ea typeface="幼圆" pitchFamily="49" charset="-122"/>
              </a:rPr>
              <a:t>：选定所要的菜</a:t>
            </a:r>
          </a:p>
          <a:p>
            <a:pPr>
              <a:spcBef>
                <a:spcPct val="50000"/>
              </a:spcBef>
            </a:pPr>
            <a:r>
              <a:rPr kumimoji="1" lang="zh-CN" altLang="en-US" sz="2000" dirty="0">
                <a:latin typeface="幼圆" pitchFamily="49" charset="-122"/>
                <a:ea typeface="幼圆" pitchFamily="49" charset="-122"/>
              </a:rPr>
              <a:t>		    </a:t>
            </a:r>
            <a:r>
              <a:rPr kumimoji="1" lang="en-US" altLang="zh-CN" sz="2000" dirty="0">
                <a:latin typeface="幼圆" pitchFamily="49" charset="-122"/>
                <a:ea typeface="幼圆" pitchFamily="49" charset="-122"/>
              </a:rPr>
              <a:t>MTRANS</a:t>
            </a:r>
            <a:r>
              <a:rPr kumimoji="1" lang="zh-CN" altLang="en-US" sz="2000" dirty="0">
                <a:latin typeface="幼圆" pitchFamily="49" charset="-122"/>
                <a:ea typeface="幼圆" pitchFamily="49" charset="-122"/>
              </a:rPr>
              <a:t>：告诉服务员</a:t>
            </a:r>
          </a:p>
          <a:p>
            <a:pPr>
              <a:spcBef>
                <a:spcPct val="50000"/>
              </a:spcBef>
            </a:pPr>
            <a:r>
              <a:rPr kumimoji="1" lang="zh-CN" altLang="en-US" sz="2000" dirty="0">
                <a:latin typeface="幼圆" pitchFamily="49" charset="-122"/>
                <a:ea typeface="幼圆" pitchFamily="49" charset="-122"/>
              </a:rPr>
              <a:t>		    </a:t>
            </a:r>
            <a:r>
              <a:rPr kumimoji="1" lang="en-US" altLang="zh-CN" sz="2000" dirty="0">
                <a:latin typeface="幼圆" pitchFamily="49" charset="-122"/>
                <a:ea typeface="幼圆" pitchFamily="49" charset="-122"/>
              </a:rPr>
              <a:t>ATRANS</a:t>
            </a:r>
            <a:r>
              <a:rPr kumimoji="1" lang="zh-CN" altLang="en-US" sz="2000" dirty="0">
                <a:latin typeface="幼圆" pitchFamily="49" charset="-122"/>
                <a:ea typeface="幼圆" pitchFamily="49" charset="-122"/>
              </a:rPr>
              <a:t>：付钱</a:t>
            </a:r>
          </a:p>
          <a:p>
            <a:pPr>
              <a:spcBef>
                <a:spcPct val="50000"/>
              </a:spcBef>
            </a:pPr>
            <a:r>
              <a:rPr kumimoji="1" lang="zh-CN" altLang="en-US" sz="2000" dirty="0">
                <a:solidFill>
                  <a:schemeClr val="tx2"/>
                </a:solidFill>
                <a:latin typeface="幼圆" pitchFamily="49" charset="-122"/>
                <a:ea typeface="幼圆" pitchFamily="49" charset="-122"/>
              </a:rPr>
              <a:t>	</a:t>
            </a:r>
            <a:r>
              <a:rPr kumimoji="1" lang="zh-CN" altLang="en-US" sz="2000" b="1" dirty="0">
                <a:solidFill>
                  <a:srgbClr val="FF0000"/>
                </a:solidFill>
                <a:latin typeface="幼圆" pitchFamily="49" charset="-122"/>
                <a:ea typeface="幼圆" pitchFamily="49" charset="-122"/>
              </a:rPr>
              <a:t>第三幕：吃饭</a:t>
            </a:r>
          </a:p>
          <a:p>
            <a:pPr>
              <a:spcBef>
                <a:spcPct val="50000"/>
              </a:spcBef>
            </a:pPr>
            <a:r>
              <a:rPr kumimoji="1" lang="zh-CN" altLang="en-US" sz="2000" dirty="0">
                <a:latin typeface="幼圆" pitchFamily="49" charset="-122"/>
                <a:ea typeface="幼圆" pitchFamily="49" charset="-122"/>
              </a:rPr>
              <a:t>		    </a:t>
            </a:r>
            <a:r>
              <a:rPr kumimoji="1" lang="en-US" altLang="zh-CN" sz="2000" dirty="0">
                <a:latin typeface="幼圆" pitchFamily="49" charset="-122"/>
                <a:ea typeface="幼圆" pitchFamily="49" charset="-122"/>
              </a:rPr>
              <a:t>ATRANS</a:t>
            </a:r>
            <a:r>
              <a:rPr kumimoji="1" lang="zh-CN" altLang="en-US" sz="2000" dirty="0">
                <a:latin typeface="幼圆" pitchFamily="49" charset="-122"/>
                <a:ea typeface="幼圆" pitchFamily="49" charset="-122"/>
              </a:rPr>
              <a:t>：服务员上菜</a:t>
            </a:r>
          </a:p>
          <a:p>
            <a:pPr>
              <a:spcBef>
                <a:spcPct val="50000"/>
              </a:spcBef>
            </a:pPr>
            <a:r>
              <a:rPr kumimoji="1" lang="zh-CN" altLang="en-US" sz="2000" dirty="0">
                <a:latin typeface="幼圆" pitchFamily="49" charset="-122"/>
                <a:ea typeface="幼圆" pitchFamily="49" charset="-122"/>
              </a:rPr>
              <a:t>		    </a:t>
            </a:r>
            <a:r>
              <a:rPr kumimoji="1" lang="en-US" altLang="zh-CN" sz="2000" dirty="0">
                <a:latin typeface="幼圆" pitchFamily="49" charset="-122"/>
                <a:ea typeface="幼圆" pitchFamily="49" charset="-122"/>
              </a:rPr>
              <a:t>INGEST</a:t>
            </a:r>
            <a:r>
              <a:rPr kumimoji="1" lang="zh-CN" altLang="en-US" sz="2000" dirty="0">
                <a:latin typeface="幼圆" pitchFamily="49" charset="-122"/>
                <a:ea typeface="幼圆" pitchFamily="49" charset="-122"/>
              </a:rPr>
              <a:t>：吃饭</a:t>
            </a:r>
          </a:p>
          <a:p>
            <a:pPr>
              <a:spcBef>
                <a:spcPct val="50000"/>
              </a:spcBef>
            </a:pPr>
            <a:r>
              <a:rPr kumimoji="1" lang="zh-CN" altLang="en-US" sz="2000" dirty="0">
                <a:solidFill>
                  <a:schemeClr val="tx2"/>
                </a:solidFill>
                <a:latin typeface="幼圆" pitchFamily="49" charset="-122"/>
                <a:ea typeface="幼圆" pitchFamily="49" charset="-122"/>
              </a:rPr>
              <a:t>	</a:t>
            </a:r>
            <a:r>
              <a:rPr kumimoji="1" lang="zh-CN" altLang="en-US" sz="2000" b="1" dirty="0">
                <a:solidFill>
                  <a:srgbClr val="FF0000"/>
                </a:solidFill>
                <a:latin typeface="幼圆" pitchFamily="49" charset="-122"/>
                <a:ea typeface="幼圆" pitchFamily="49" charset="-122"/>
              </a:rPr>
              <a:t>第四幕：离开</a:t>
            </a:r>
          </a:p>
          <a:p>
            <a:pPr>
              <a:spcBef>
                <a:spcPct val="50000"/>
              </a:spcBef>
            </a:pPr>
            <a:r>
              <a:rPr kumimoji="1" lang="zh-CN" altLang="en-US" sz="2000" dirty="0">
                <a:latin typeface="幼圆" pitchFamily="49" charset="-122"/>
                <a:ea typeface="幼圆" pitchFamily="49" charset="-122"/>
              </a:rPr>
              <a:t>		    </a:t>
            </a:r>
            <a:r>
              <a:rPr kumimoji="1" lang="en-US" altLang="zh-CN" sz="2000" dirty="0">
                <a:latin typeface="幼圆" pitchFamily="49" charset="-122"/>
                <a:ea typeface="幼圆" pitchFamily="49" charset="-122"/>
              </a:rPr>
              <a:t>MOVE</a:t>
            </a:r>
            <a:r>
              <a:rPr kumimoji="1" lang="zh-CN" altLang="en-US" sz="2000" dirty="0">
                <a:latin typeface="幼圆" pitchFamily="49" charset="-122"/>
                <a:ea typeface="幼圆" pitchFamily="49" charset="-122"/>
              </a:rPr>
              <a:t>：站起身来</a:t>
            </a:r>
          </a:p>
          <a:p>
            <a:pPr>
              <a:spcBef>
                <a:spcPct val="50000"/>
              </a:spcBef>
            </a:pPr>
            <a:r>
              <a:rPr kumimoji="1" lang="zh-CN" altLang="en-US" sz="2000" dirty="0">
                <a:latin typeface="幼圆" pitchFamily="49" charset="-122"/>
                <a:ea typeface="幼圆" pitchFamily="49" charset="-122"/>
              </a:rPr>
              <a:t>		    </a:t>
            </a:r>
            <a:r>
              <a:rPr kumimoji="1" lang="en-US" altLang="zh-CN" sz="2000" dirty="0">
                <a:latin typeface="幼圆" pitchFamily="49" charset="-122"/>
                <a:ea typeface="幼圆" pitchFamily="49" charset="-122"/>
              </a:rPr>
              <a:t>PTRANS</a:t>
            </a:r>
            <a:r>
              <a:rPr kumimoji="1" lang="zh-CN" altLang="en-US" sz="2000" dirty="0">
                <a:latin typeface="幼圆" pitchFamily="49" charset="-122"/>
                <a:ea typeface="幼圆" pitchFamily="49" charset="-122"/>
              </a:rPr>
              <a:t>：步出餐馆</a:t>
            </a:r>
          </a:p>
        </p:txBody>
      </p:sp>
    </p:spTree>
  </p:cSld>
  <p:clrMapOvr>
    <a:masterClrMapping/>
  </p:clrMapOvr>
  <p:timing>
    <p:tnLst>
      <p:par>
        <p:cTn xmlns:p14="http://schemas.microsoft.com/office/powerpoint/2010/mai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5"/>
          <p:cNvSpPr>
            <a:spLocks noGrp="1"/>
          </p:cNvSpPr>
          <p:nvPr>
            <p:ph type="sldNum" sz="quarter" idx="12"/>
          </p:nvPr>
        </p:nvSpPr>
        <p:spPr/>
        <p:txBody>
          <a:bodyPr/>
          <a:lstStyle/>
          <a:p>
            <a:fld id="{B8B8E4C6-7B70-479E-A0F0-011C565D6F6B}" type="slidenum">
              <a:rPr lang="en-US" altLang="zh-CN"/>
              <a:pPr/>
              <a:t>133</a:t>
            </a:fld>
            <a:endParaRPr lang="en-US" altLang="zh-CN"/>
          </a:p>
        </p:txBody>
      </p:sp>
      <p:sp>
        <p:nvSpPr>
          <p:cNvPr id="610306" name="Rectangle 2"/>
          <p:cNvSpPr>
            <a:spLocks noChangeArrowheads="1"/>
          </p:cNvSpPr>
          <p:nvPr/>
        </p:nvSpPr>
        <p:spPr bwMode="auto">
          <a:xfrm>
            <a:off x="647700" y="873125"/>
            <a:ext cx="7924800" cy="4680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lg"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pPr>
            <a:r>
              <a:rPr kumimoji="1" lang="zh-CN" altLang="en-US" sz="2000" dirty="0" smtClean="0">
                <a:solidFill>
                  <a:schemeClr val="tx2"/>
                </a:solidFill>
                <a:latin typeface="幼圆" pitchFamily="49" charset="-122"/>
                <a:ea typeface="幼圆" pitchFamily="49" charset="-122"/>
              </a:rPr>
              <a:t>结局</a:t>
            </a:r>
            <a:r>
              <a:rPr kumimoji="1" lang="zh-CN" altLang="en-US" sz="2000" dirty="0">
                <a:solidFill>
                  <a:schemeClr val="tx2"/>
                </a:solidFill>
                <a:latin typeface="幼圆" pitchFamily="49" charset="-122"/>
                <a:ea typeface="幼圆" pitchFamily="49" charset="-122"/>
              </a:rPr>
              <a:t>：</a:t>
            </a:r>
            <a:r>
              <a:rPr kumimoji="1" lang="zh-CN" altLang="en-US" sz="2000" dirty="0">
                <a:latin typeface="幼圆" pitchFamily="49" charset="-122"/>
                <a:ea typeface="幼圆" pitchFamily="49" charset="-122"/>
              </a:rPr>
              <a:t>顾客吃了饭；顾客花了钱；老板挣了钱；餐厅食品减少了</a:t>
            </a:r>
            <a:r>
              <a:rPr kumimoji="1" lang="zh-CN" altLang="en-US" sz="2000" dirty="0" smtClean="0">
                <a:latin typeface="幼圆" pitchFamily="49" charset="-122"/>
                <a:ea typeface="幼圆" pitchFamily="49" charset="-122"/>
              </a:rPr>
              <a:t>。</a:t>
            </a:r>
            <a:endParaRPr kumimoji="1" lang="zh-CN" altLang="en-US" sz="2000" dirty="0">
              <a:latin typeface="幼圆" pitchFamily="49" charset="-122"/>
              <a:ea typeface="幼圆" pitchFamily="49" charset="-122"/>
            </a:endParaRPr>
          </a:p>
          <a:p>
            <a:pPr>
              <a:spcBef>
                <a:spcPct val="50000"/>
              </a:spcBef>
            </a:pPr>
            <a:r>
              <a:rPr kumimoji="1" lang="zh-CN" altLang="en-US" sz="2000" dirty="0">
                <a:latin typeface="幼圆" pitchFamily="49" charset="-122"/>
                <a:ea typeface="幼圆" pitchFamily="49" charset="-122"/>
              </a:rPr>
              <a:t>由上述剧本实例可知，剧本就像电影剧本一样，一场一场地表示一些特定事件的序列</a:t>
            </a:r>
            <a:r>
              <a:rPr kumimoji="1" lang="zh-CN" altLang="en-US" sz="2000" dirty="0" smtClean="0">
                <a:latin typeface="幼圆" pitchFamily="49" charset="-122"/>
                <a:ea typeface="幼圆" pitchFamily="49" charset="-122"/>
              </a:rPr>
              <a:t>。</a:t>
            </a:r>
            <a:endParaRPr kumimoji="1" lang="en-US" altLang="zh-CN" sz="2000" dirty="0" smtClean="0">
              <a:latin typeface="幼圆" pitchFamily="49" charset="-122"/>
              <a:ea typeface="幼圆" pitchFamily="49" charset="-122"/>
            </a:endParaRPr>
          </a:p>
          <a:p>
            <a:pPr>
              <a:spcBef>
                <a:spcPct val="50000"/>
              </a:spcBef>
            </a:pPr>
            <a:endParaRPr kumimoji="1" lang="zh-CN" altLang="en-US" sz="2000" dirty="0">
              <a:latin typeface="Times New Roman" pitchFamily="18" charset="0"/>
            </a:endParaRPr>
          </a:p>
          <a:p>
            <a:pPr>
              <a:spcBef>
                <a:spcPct val="50000"/>
              </a:spcBef>
            </a:pPr>
            <a:r>
              <a:rPr kumimoji="1" lang="zh-CN" altLang="en-US" sz="2000" dirty="0">
                <a:latin typeface="Times New Roman" pitchFamily="18" charset="0"/>
              </a:rPr>
              <a:t>       利用上述剧本可理解如下</a:t>
            </a:r>
            <a:r>
              <a:rPr kumimoji="1" lang="zh-CN" altLang="en-US" sz="2400" b="1" dirty="0">
                <a:solidFill>
                  <a:srgbClr val="006600"/>
                </a:solidFill>
                <a:latin typeface="Times New Roman"/>
                <a:ea typeface="楷体_GB2312" pitchFamily="49" charset="-122"/>
              </a:rPr>
              <a:t>“</a:t>
            </a:r>
            <a:r>
              <a:rPr kumimoji="1" lang="zh-CN" altLang="en-US" sz="2400" b="1" dirty="0">
                <a:solidFill>
                  <a:srgbClr val="006600"/>
                </a:solidFill>
                <a:latin typeface="楷体_GB2312" pitchFamily="49" charset="-122"/>
                <a:ea typeface="楷体_GB2312" pitchFamily="49" charset="-122"/>
              </a:rPr>
              <a:t>老王吃烤鸭</a:t>
            </a:r>
            <a:r>
              <a:rPr kumimoji="1" lang="zh-CN" altLang="en-US" sz="2400" b="1" dirty="0">
                <a:solidFill>
                  <a:srgbClr val="006600"/>
                </a:solidFill>
                <a:latin typeface="Times New Roman"/>
                <a:ea typeface="楷体_GB2312" pitchFamily="49" charset="-122"/>
              </a:rPr>
              <a:t>”</a:t>
            </a:r>
            <a:r>
              <a:rPr kumimoji="1" lang="zh-CN" altLang="en-US" sz="2000" dirty="0">
                <a:latin typeface="Times New Roman" pitchFamily="18" charset="0"/>
              </a:rPr>
              <a:t>故事：</a:t>
            </a:r>
          </a:p>
          <a:p>
            <a:pPr>
              <a:spcBef>
                <a:spcPct val="50000"/>
              </a:spcBef>
            </a:pPr>
            <a:r>
              <a:rPr kumimoji="1" lang="zh-CN" altLang="en-US" sz="2000" dirty="0">
                <a:latin typeface="Times New Roman" pitchFamily="18" charset="0"/>
              </a:rPr>
              <a:t>       </a:t>
            </a:r>
            <a:r>
              <a:rPr kumimoji="1" lang="zh-CN" altLang="en-US" sz="2400" b="1" dirty="0">
                <a:solidFill>
                  <a:srgbClr val="006600"/>
                </a:solidFill>
                <a:latin typeface="Times New Roman"/>
                <a:ea typeface="楷体_GB2312" pitchFamily="49" charset="-122"/>
              </a:rPr>
              <a:t>“</a:t>
            </a:r>
            <a:r>
              <a:rPr kumimoji="1" lang="zh-CN" altLang="en-US" sz="2400" b="1" dirty="0">
                <a:solidFill>
                  <a:srgbClr val="006600"/>
                </a:solidFill>
                <a:latin typeface="楷体_GB2312" pitchFamily="49" charset="-122"/>
                <a:ea typeface="楷体_GB2312" pitchFamily="49" charset="-122"/>
              </a:rPr>
              <a:t>老王来到全聚德烤鸭店。他冲进去抢到了一个位置，服务员拿来菜单。老王要了两只烤鸭，八个菜。菜很快上齐了。老王又吃又喝，两个小时后他醉醺醺地离开了烤鸭店。</a:t>
            </a:r>
            <a:r>
              <a:rPr kumimoji="1" lang="zh-CN" altLang="en-US" sz="2400" b="1" dirty="0">
                <a:solidFill>
                  <a:srgbClr val="006600"/>
                </a:solidFill>
                <a:latin typeface="Times New Roman"/>
                <a:ea typeface="楷体_GB2312" pitchFamily="49" charset="-122"/>
              </a:rPr>
              <a:t>”</a:t>
            </a:r>
            <a:endParaRPr kumimoji="1" lang="zh-CN" altLang="en-US" sz="2400" b="1" dirty="0">
              <a:solidFill>
                <a:srgbClr val="006600"/>
              </a:solidFill>
              <a:latin typeface="楷体_GB2312" pitchFamily="49" charset="-122"/>
              <a:ea typeface="楷体_GB2312" pitchFamily="49" charset="-122"/>
            </a:endParaRPr>
          </a:p>
          <a:p>
            <a:pPr>
              <a:spcBef>
                <a:spcPct val="50000"/>
              </a:spcBef>
            </a:pPr>
            <a:r>
              <a:rPr kumimoji="1" lang="zh-CN" altLang="en-US" sz="2000" dirty="0">
                <a:latin typeface="Times New Roman" pitchFamily="18" charset="0"/>
              </a:rPr>
              <a:t>        利用</a:t>
            </a:r>
            <a:r>
              <a:rPr kumimoji="1" lang="en-US" altLang="zh-CN" sz="2000" dirty="0" err="1">
                <a:latin typeface="Times New Roman" pitchFamily="18" charset="0"/>
              </a:rPr>
              <a:t>Schank</a:t>
            </a:r>
            <a:r>
              <a:rPr kumimoji="1" lang="zh-CN" altLang="en-US" sz="2000" dirty="0">
                <a:latin typeface="Times New Roman" pitchFamily="18" charset="0"/>
              </a:rPr>
              <a:t>餐馆剧本可对上述故事进行提问和回答。详细过程请参见陆汝钤</a:t>
            </a:r>
            <a:r>
              <a:rPr kumimoji="1" lang="en-US" altLang="zh-CN" sz="2000" dirty="0">
                <a:latin typeface="Times New Roman" pitchFamily="18" charset="0"/>
              </a:rPr>
              <a:t>《</a:t>
            </a:r>
            <a:r>
              <a:rPr kumimoji="1" lang="zh-CN" altLang="en-US" sz="2000" dirty="0">
                <a:latin typeface="Times New Roman" pitchFamily="18" charset="0"/>
              </a:rPr>
              <a:t>人工智能</a:t>
            </a:r>
            <a:r>
              <a:rPr kumimoji="1" lang="en-US" altLang="zh-CN" sz="2000" dirty="0">
                <a:latin typeface="Times New Roman" pitchFamily="18" charset="0"/>
              </a:rPr>
              <a:t>》(</a:t>
            </a:r>
            <a:r>
              <a:rPr kumimoji="1" lang="zh-CN" altLang="en-US" sz="2000" dirty="0">
                <a:latin typeface="Times New Roman" pitchFamily="18" charset="0"/>
              </a:rPr>
              <a:t>上册</a:t>
            </a:r>
            <a:r>
              <a:rPr kumimoji="1" lang="en-US" altLang="zh-CN" sz="2000" dirty="0">
                <a:latin typeface="Times New Roman" pitchFamily="18" charset="0"/>
              </a:rPr>
              <a:t>)  pp164-165</a:t>
            </a:r>
            <a:r>
              <a:rPr kumimoji="1" lang="zh-CN" altLang="en-US" sz="2400" b="1" dirty="0">
                <a:latin typeface="Times New Roman" pitchFamily="18" charset="0"/>
              </a:rPr>
              <a:t>。</a:t>
            </a:r>
          </a:p>
        </p:txBody>
      </p:sp>
    </p:spTree>
  </p:cSld>
  <p:clrMapOvr>
    <a:masterClrMapping/>
  </p:clrMapOvr>
  <p:timing>
    <p:tnLst>
      <p:par>
        <p:cTn xmlns:p14="http://schemas.microsoft.com/office/powerpoint/2010/mai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5"/>
          <p:cNvSpPr>
            <a:spLocks noGrp="1"/>
          </p:cNvSpPr>
          <p:nvPr>
            <p:ph type="sldNum" sz="quarter" idx="12"/>
          </p:nvPr>
        </p:nvSpPr>
        <p:spPr/>
        <p:txBody>
          <a:bodyPr/>
          <a:lstStyle/>
          <a:p>
            <a:fld id="{B72996E9-E511-40F8-B833-A9D47106E99F}" type="slidenum">
              <a:rPr lang="en-US" altLang="zh-CN"/>
              <a:pPr/>
              <a:t>134</a:t>
            </a:fld>
            <a:endParaRPr lang="en-US" altLang="zh-CN"/>
          </a:p>
        </p:txBody>
      </p:sp>
      <p:sp>
        <p:nvSpPr>
          <p:cNvPr id="611330" name="Rectangle 2"/>
          <p:cNvSpPr>
            <a:spLocks noChangeArrowheads="1"/>
          </p:cNvSpPr>
          <p:nvPr/>
        </p:nvSpPr>
        <p:spPr bwMode="auto">
          <a:xfrm>
            <a:off x="468313" y="1412776"/>
            <a:ext cx="8208962" cy="4526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lg"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pPr>
            <a:r>
              <a:rPr kumimoji="1" lang="zh-CN" altLang="en-US" sz="2400" dirty="0" smtClean="0">
                <a:latin typeface="幼圆" pitchFamily="49" charset="-122"/>
                <a:ea typeface="幼圆" pitchFamily="49" charset="-122"/>
              </a:rPr>
              <a:t>实际</a:t>
            </a:r>
            <a:r>
              <a:rPr kumimoji="1" lang="zh-CN" altLang="en-US" sz="2400" dirty="0">
                <a:latin typeface="幼圆" pitchFamily="49" charset="-122"/>
                <a:ea typeface="幼圆" pitchFamily="49" charset="-122"/>
              </a:rPr>
              <a:t>故事和剧本完全一致的情况是很少的，故每个剧本应该有</a:t>
            </a:r>
            <a:r>
              <a:rPr kumimoji="1" lang="zh-CN" altLang="en-US" sz="2400" b="1" dirty="0">
                <a:solidFill>
                  <a:srgbClr val="0000CC"/>
                </a:solidFill>
                <a:latin typeface="幼圆" pitchFamily="49" charset="-122"/>
                <a:ea typeface="幼圆" pitchFamily="49" charset="-122"/>
              </a:rPr>
              <a:t>适应临时出现的新情况的能力</a:t>
            </a:r>
            <a:r>
              <a:rPr kumimoji="1" lang="zh-CN" altLang="en-US" sz="2400" dirty="0">
                <a:latin typeface="幼圆" pitchFamily="49" charset="-122"/>
                <a:ea typeface="幼圆" pitchFamily="49" charset="-122"/>
              </a:rPr>
              <a:t>。这些能力包括：</a:t>
            </a:r>
          </a:p>
          <a:p>
            <a:pPr marL="342900" indent="-342900">
              <a:spcBef>
                <a:spcPct val="50000"/>
              </a:spcBef>
              <a:buFont typeface="Arial" pitchFamily="34" charset="0"/>
              <a:buChar char="•"/>
            </a:pPr>
            <a:r>
              <a:rPr kumimoji="1" lang="zh-CN" altLang="en-US" sz="2400" b="1" dirty="0" smtClean="0">
                <a:solidFill>
                  <a:srgbClr val="0000CC"/>
                </a:solidFill>
                <a:latin typeface="幼圆" pitchFamily="49" charset="-122"/>
                <a:ea typeface="幼圆" pitchFamily="49" charset="-122"/>
              </a:rPr>
              <a:t>子</a:t>
            </a:r>
            <a:r>
              <a:rPr kumimoji="1" lang="zh-CN" altLang="en-US" sz="2400" b="1" dirty="0">
                <a:solidFill>
                  <a:srgbClr val="0000CC"/>
                </a:solidFill>
                <a:latin typeface="幼圆" pitchFamily="49" charset="-122"/>
                <a:ea typeface="幼圆" pitchFamily="49" charset="-122"/>
              </a:rPr>
              <a:t>剧本调用</a:t>
            </a:r>
            <a:r>
              <a:rPr kumimoji="1" lang="zh-CN" altLang="en-US" sz="2400" dirty="0">
                <a:latin typeface="幼圆" pitchFamily="49" charset="-122"/>
                <a:ea typeface="幼圆" pitchFamily="49" charset="-122"/>
              </a:rPr>
              <a:t>。这往往是</a:t>
            </a:r>
            <a:r>
              <a:rPr kumimoji="1" lang="zh-CN" altLang="en-US" sz="2400" b="1" dirty="0">
                <a:solidFill>
                  <a:srgbClr val="0000CC"/>
                </a:solidFill>
                <a:latin typeface="幼圆" pitchFamily="49" charset="-122"/>
                <a:ea typeface="幼圆" pitchFamily="49" charset="-122"/>
              </a:rPr>
              <a:t>由意外情况引起</a:t>
            </a:r>
            <a:r>
              <a:rPr kumimoji="1" lang="zh-CN" altLang="en-US" sz="2400" dirty="0">
                <a:latin typeface="幼圆" pitchFamily="49" charset="-122"/>
                <a:ea typeface="幼圆" pitchFamily="49" charset="-122"/>
              </a:rPr>
              <a:t>。例如：“老王正在吃烤鸭时，忽然在鸭肉里咬到一根铁钉”。此时，正常的剧情就不能演下去了。可能需要调用名为“交涉”的子剧本。</a:t>
            </a:r>
          </a:p>
          <a:p>
            <a:pPr marL="342900" indent="-342900">
              <a:spcBef>
                <a:spcPct val="50000"/>
              </a:spcBef>
              <a:buFont typeface="Arial" pitchFamily="34" charset="0"/>
              <a:buChar char="•"/>
            </a:pPr>
            <a:r>
              <a:rPr kumimoji="1" lang="zh-CN" altLang="en-US" sz="2400" b="1" dirty="0" smtClean="0">
                <a:solidFill>
                  <a:srgbClr val="0000CC"/>
                </a:solidFill>
                <a:latin typeface="幼圆" pitchFamily="49" charset="-122"/>
                <a:ea typeface="幼圆" pitchFamily="49" charset="-122"/>
              </a:rPr>
              <a:t>排除</a:t>
            </a:r>
            <a:r>
              <a:rPr kumimoji="1" lang="zh-CN" altLang="en-US" sz="2400" b="1" dirty="0">
                <a:solidFill>
                  <a:srgbClr val="0000CC"/>
                </a:solidFill>
                <a:latin typeface="幼圆" pitchFamily="49" charset="-122"/>
                <a:ea typeface="幼圆" pitchFamily="49" charset="-122"/>
              </a:rPr>
              <a:t>故障</a:t>
            </a:r>
            <a:r>
              <a:rPr kumimoji="1" lang="zh-CN" altLang="en-US" sz="2400" dirty="0">
                <a:latin typeface="幼圆" pitchFamily="49" charset="-122"/>
                <a:ea typeface="幼圆" pitchFamily="49" charset="-122"/>
              </a:rPr>
              <a:t>。由于剧本的“进入条件”往往是隐含的，有时可能因某个条件不成而</a:t>
            </a:r>
            <a:r>
              <a:rPr kumimoji="1" lang="en-US" altLang="zh-CN" sz="2400" dirty="0">
                <a:latin typeface="幼圆" pitchFamily="49" charset="-122"/>
                <a:ea typeface="幼圆" pitchFamily="49" charset="-122"/>
              </a:rPr>
              <a:t>ACT</a:t>
            </a:r>
            <a:r>
              <a:rPr kumimoji="1" lang="zh-CN" altLang="en-US" sz="2400" dirty="0">
                <a:latin typeface="幼圆" pitchFamily="49" charset="-122"/>
                <a:ea typeface="幼圆" pitchFamily="49" charset="-122"/>
              </a:rPr>
              <a:t>无法进行，这时</a:t>
            </a:r>
            <a:r>
              <a:rPr kumimoji="1" lang="zh-CN" altLang="en-US" sz="2400" b="1" dirty="0">
                <a:solidFill>
                  <a:srgbClr val="0000CC"/>
                </a:solidFill>
                <a:latin typeface="幼圆" pitchFamily="49" charset="-122"/>
                <a:ea typeface="幼圆" pitchFamily="49" charset="-122"/>
              </a:rPr>
              <a:t>要求剧本备有变通动作来排除这种障碍</a:t>
            </a:r>
            <a:r>
              <a:rPr kumimoji="1" lang="zh-CN" altLang="en-US" sz="2400" dirty="0">
                <a:latin typeface="幼圆" pitchFamily="49" charset="-122"/>
                <a:ea typeface="幼圆" pitchFamily="49" charset="-122"/>
              </a:rPr>
              <a:t>。例如：老王找不到空位置，今日烤鸭已售完，身上带的钱不够等，这些都是障碍。相应的</a:t>
            </a:r>
            <a:r>
              <a:rPr kumimoji="1" lang="zh-CN" altLang="en-US" sz="2400" b="1" dirty="0">
                <a:solidFill>
                  <a:srgbClr val="0000CC"/>
                </a:solidFill>
                <a:latin typeface="幼圆" pitchFamily="49" charset="-122"/>
                <a:ea typeface="幼圆" pitchFamily="49" charset="-122"/>
              </a:rPr>
              <a:t>变通动作</a:t>
            </a:r>
            <a:r>
              <a:rPr kumimoji="1" lang="zh-CN" altLang="en-US" sz="2400" dirty="0">
                <a:latin typeface="幼圆" pitchFamily="49" charset="-122"/>
                <a:ea typeface="幼圆" pitchFamily="49" charset="-122"/>
              </a:rPr>
              <a:t>可以是：站在别人桌旁，甚至换一家烤鸭店等。</a:t>
            </a:r>
          </a:p>
        </p:txBody>
      </p:sp>
      <p:sp>
        <p:nvSpPr>
          <p:cNvPr id="2" name="矩形 1"/>
          <p:cNvSpPr/>
          <p:nvPr/>
        </p:nvSpPr>
        <p:spPr>
          <a:xfrm>
            <a:off x="479211" y="368660"/>
            <a:ext cx="8060220" cy="646331"/>
          </a:xfrm>
          <a:prstGeom prst="rect">
            <a:avLst/>
          </a:prstGeom>
        </p:spPr>
        <p:txBody>
          <a:bodyPr wrap="none">
            <a:spAutoFit/>
          </a:bodyPr>
          <a:lstStyle/>
          <a:p>
            <a:pPr>
              <a:spcBef>
                <a:spcPct val="50000"/>
              </a:spcBef>
            </a:pPr>
            <a:r>
              <a:rPr lang="zh-CN" altLang="en-US" sz="3600" b="1" dirty="0">
                <a:solidFill>
                  <a:schemeClr val="accent2"/>
                </a:solidFill>
                <a:latin typeface="Times New Roman" pitchFamily="18" charset="0"/>
                <a:ea typeface="方正姚体" pitchFamily="2" charset="-122"/>
              </a:rPr>
              <a:t>利用剧本进行故事理解时应注意的问题</a:t>
            </a:r>
          </a:p>
        </p:txBody>
      </p:sp>
    </p:spTree>
  </p:cSld>
  <p:clrMapOvr>
    <a:masterClrMapping/>
  </p:clrMapOvr>
  <p:timing>
    <p:tnLst>
      <p:par>
        <p:cTn xmlns:p14="http://schemas.microsoft.com/office/powerpoint/2010/mai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5"/>
          <p:cNvSpPr>
            <a:spLocks noGrp="1"/>
          </p:cNvSpPr>
          <p:nvPr>
            <p:ph type="sldNum" sz="quarter" idx="12"/>
          </p:nvPr>
        </p:nvSpPr>
        <p:spPr/>
        <p:txBody>
          <a:bodyPr/>
          <a:lstStyle/>
          <a:p>
            <a:fld id="{8A1E0824-1AE4-4AC6-82B9-C522B67BE4B1}" type="slidenum">
              <a:rPr lang="en-US" altLang="zh-CN"/>
              <a:pPr/>
              <a:t>135</a:t>
            </a:fld>
            <a:endParaRPr lang="en-US" altLang="zh-CN"/>
          </a:p>
        </p:txBody>
      </p:sp>
      <p:sp>
        <p:nvSpPr>
          <p:cNvPr id="612354" name="Rectangle 2"/>
          <p:cNvSpPr>
            <a:spLocks noChangeArrowheads="1"/>
          </p:cNvSpPr>
          <p:nvPr/>
        </p:nvSpPr>
        <p:spPr bwMode="auto">
          <a:xfrm>
            <a:off x="503238" y="765175"/>
            <a:ext cx="8101012" cy="5087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lg"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pPr>
            <a:r>
              <a:rPr kumimoji="1" lang="zh-CN" altLang="en-US" sz="2400" b="1" dirty="0" smtClean="0">
                <a:solidFill>
                  <a:srgbClr val="0000CC"/>
                </a:solidFill>
                <a:latin typeface="幼圆" pitchFamily="49" charset="-122"/>
                <a:ea typeface="幼圆" pitchFamily="49" charset="-122"/>
              </a:rPr>
              <a:t>调用</a:t>
            </a:r>
            <a:r>
              <a:rPr kumimoji="1" lang="zh-CN" altLang="en-US" sz="2400" b="1" dirty="0">
                <a:solidFill>
                  <a:srgbClr val="0000CC"/>
                </a:solidFill>
                <a:latin typeface="幼圆" pitchFamily="49" charset="-122"/>
                <a:ea typeface="幼圆" pitchFamily="49" charset="-122"/>
              </a:rPr>
              <a:t>剧本以外的知识</a:t>
            </a:r>
          </a:p>
          <a:p>
            <a:pPr>
              <a:spcBef>
                <a:spcPct val="50000"/>
              </a:spcBef>
            </a:pPr>
            <a:r>
              <a:rPr kumimoji="1" lang="zh-CN" altLang="en-US" sz="2400" b="1" dirty="0">
                <a:solidFill>
                  <a:schemeClr val="folHlink"/>
                </a:solidFill>
                <a:latin typeface="幼圆" pitchFamily="49" charset="-122"/>
                <a:ea typeface="幼圆" pitchFamily="49" charset="-122"/>
              </a:rPr>
              <a:t>  </a:t>
            </a:r>
            <a:r>
              <a:rPr kumimoji="1" lang="zh-CN" altLang="en-US" sz="2000" dirty="0">
                <a:latin typeface="幼圆" pitchFamily="49" charset="-122"/>
                <a:ea typeface="幼圆" pitchFamily="49" charset="-122"/>
              </a:rPr>
              <a:t>应该有许多</a:t>
            </a:r>
            <a:r>
              <a:rPr kumimoji="1" lang="zh-CN" altLang="en-US" sz="2000" dirty="0">
                <a:solidFill>
                  <a:srgbClr val="0000CC"/>
                </a:solidFill>
                <a:latin typeface="幼圆" pitchFamily="49" charset="-122"/>
                <a:ea typeface="幼圆" pitchFamily="49" charset="-122"/>
              </a:rPr>
              <a:t>备用知识</a:t>
            </a:r>
            <a:r>
              <a:rPr kumimoji="1" lang="zh-CN" altLang="en-US" sz="2000" dirty="0">
                <a:latin typeface="幼圆" pitchFamily="49" charset="-122"/>
                <a:ea typeface="幼圆" pitchFamily="49" charset="-122"/>
              </a:rPr>
              <a:t>（即额外知识）存在库中供剧本调用。</a:t>
            </a:r>
          </a:p>
          <a:p>
            <a:pPr>
              <a:spcBef>
                <a:spcPct val="50000"/>
              </a:spcBef>
            </a:pPr>
            <a:r>
              <a:rPr kumimoji="1" lang="zh-CN" altLang="en-US" sz="2000" dirty="0">
                <a:latin typeface="幼圆" pitchFamily="49" charset="-122"/>
                <a:ea typeface="幼圆" pitchFamily="49" charset="-122"/>
              </a:rPr>
              <a:t>      例如：在上面“老王吃烤鸭”的故事中，可预备如下额外知识：</a:t>
            </a:r>
          </a:p>
          <a:p>
            <a:pPr>
              <a:spcBef>
                <a:spcPct val="50000"/>
              </a:spcBef>
            </a:pPr>
            <a:r>
              <a:rPr kumimoji="1" lang="zh-CN" altLang="en-US" sz="2000" dirty="0">
                <a:latin typeface="幼圆" pitchFamily="49" charset="-122"/>
                <a:ea typeface="幼圆" pitchFamily="49" charset="-122"/>
              </a:rPr>
              <a:t>       （</a:t>
            </a:r>
            <a:r>
              <a:rPr kumimoji="1" lang="en-US" altLang="zh-CN" sz="2000" dirty="0">
                <a:latin typeface="幼圆" pitchFamily="49" charset="-122"/>
                <a:ea typeface="幼圆" pitchFamily="49" charset="-122"/>
              </a:rPr>
              <a:t>1</a:t>
            </a:r>
            <a:r>
              <a:rPr kumimoji="1" lang="zh-CN" altLang="en-US" sz="2000" dirty="0">
                <a:latin typeface="幼圆" pitchFamily="49" charset="-122"/>
                <a:ea typeface="幼圆" pitchFamily="49" charset="-122"/>
              </a:rPr>
              <a:t>）利用“四个人吃一只烤鸭” 知识估计用餐的人数；</a:t>
            </a:r>
          </a:p>
          <a:p>
            <a:pPr>
              <a:spcBef>
                <a:spcPct val="50000"/>
              </a:spcBef>
            </a:pPr>
            <a:r>
              <a:rPr kumimoji="1" lang="zh-CN" altLang="en-US" sz="2000" dirty="0">
                <a:latin typeface="幼圆" pitchFamily="49" charset="-122"/>
                <a:ea typeface="幼圆" pitchFamily="49" charset="-122"/>
              </a:rPr>
              <a:t>       （</a:t>
            </a:r>
            <a:r>
              <a:rPr kumimoji="1" lang="en-US" altLang="zh-CN" sz="2000" dirty="0">
                <a:latin typeface="幼圆" pitchFamily="49" charset="-122"/>
                <a:ea typeface="幼圆" pitchFamily="49" charset="-122"/>
              </a:rPr>
              <a:t>2</a:t>
            </a:r>
            <a:r>
              <a:rPr kumimoji="1" lang="zh-CN" altLang="en-US" sz="2000" dirty="0">
                <a:latin typeface="幼圆" pitchFamily="49" charset="-122"/>
                <a:ea typeface="幼圆" pitchFamily="49" charset="-122"/>
              </a:rPr>
              <a:t>）醉醺醺的原因是酒喝多了。</a:t>
            </a:r>
          </a:p>
          <a:p>
            <a:pPr>
              <a:spcBef>
                <a:spcPct val="50000"/>
              </a:spcBef>
            </a:pPr>
            <a:r>
              <a:rPr kumimoji="1" lang="zh-CN" altLang="en-US" sz="2000" dirty="0">
                <a:latin typeface="幼圆" pitchFamily="49" charset="-122"/>
                <a:ea typeface="幼圆" pitchFamily="49" charset="-122"/>
              </a:rPr>
              <a:t>此外，额外知识还可以用来</a:t>
            </a:r>
            <a:r>
              <a:rPr kumimoji="1" lang="zh-CN" altLang="en-US" sz="2000" dirty="0">
                <a:solidFill>
                  <a:srgbClr val="0000CC"/>
                </a:solidFill>
                <a:latin typeface="幼圆" pitchFamily="49" charset="-122"/>
                <a:ea typeface="幼圆" pitchFamily="49" charset="-122"/>
              </a:rPr>
              <a:t>排除障碍</a:t>
            </a:r>
            <a:r>
              <a:rPr kumimoji="1" lang="zh-CN" altLang="en-US" sz="2000" dirty="0">
                <a:latin typeface="幼圆" pitchFamily="49" charset="-122"/>
                <a:ea typeface="幼圆" pitchFamily="49" charset="-122"/>
              </a:rPr>
              <a:t>和</a:t>
            </a:r>
            <a:r>
              <a:rPr kumimoji="1" lang="zh-CN" altLang="en-US" sz="2000" dirty="0">
                <a:solidFill>
                  <a:srgbClr val="0000CC"/>
                </a:solidFill>
                <a:latin typeface="幼圆" pitchFamily="49" charset="-122"/>
                <a:ea typeface="幼圆" pitchFamily="49" charset="-122"/>
              </a:rPr>
              <a:t>调用子框架</a:t>
            </a:r>
            <a:r>
              <a:rPr kumimoji="1" lang="zh-CN" altLang="en-US" sz="2000" dirty="0">
                <a:latin typeface="幼圆" pitchFamily="49" charset="-122"/>
                <a:ea typeface="幼圆" pitchFamily="49" charset="-122"/>
              </a:rPr>
              <a:t>。</a:t>
            </a:r>
          </a:p>
          <a:p>
            <a:pPr>
              <a:spcBef>
                <a:spcPct val="50000"/>
              </a:spcBef>
            </a:pPr>
            <a:r>
              <a:rPr kumimoji="1" lang="zh-CN" altLang="en-US" sz="2400" b="1" dirty="0" smtClean="0">
                <a:solidFill>
                  <a:srgbClr val="0000CC"/>
                </a:solidFill>
                <a:latin typeface="幼圆" pitchFamily="49" charset="-122"/>
                <a:ea typeface="幼圆" pitchFamily="49" charset="-122"/>
              </a:rPr>
              <a:t>提炼</a:t>
            </a:r>
            <a:r>
              <a:rPr kumimoji="1" lang="zh-CN" altLang="en-US" sz="2400" b="1" dirty="0">
                <a:solidFill>
                  <a:srgbClr val="0000CC"/>
                </a:solidFill>
                <a:latin typeface="幼圆" pitchFamily="49" charset="-122"/>
                <a:ea typeface="幼圆" pitchFamily="49" charset="-122"/>
              </a:rPr>
              <a:t>、忘却和想象</a:t>
            </a:r>
          </a:p>
          <a:p>
            <a:pPr>
              <a:spcBef>
                <a:spcPct val="50000"/>
              </a:spcBef>
            </a:pPr>
            <a:r>
              <a:rPr kumimoji="1" lang="zh-CN" altLang="en-US" sz="2000" dirty="0">
                <a:latin typeface="幼圆" pitchFamily="49" charset="-122"/>
                <a:ea typeface="幼圆" pitchFamily="49" charset="-122"/>
              </a:rPr>
              <a:t>      （</a:t>
            </a:r>
            <a:r>
              <a:rPr kumimoji="1" lang="en-US" altLang="zh-CN" sz="2000" dirty="0">
                <a:latin typeface="幼圆" pitchFamily="49" charset="-122"/>
                <a:ea typeface="幼圆" pitchFamily="49" charset="-122"/>
              </a:rPr>
              <a:t>1</a:t>
            </a:r>
            <a:r>
              <a:rPr kumimoji="1" lang="zh-CN" altLang="en-US" sz="2000" dirty="0">
                <a:latin typeface="幼圆" pitchFamily="49" charset="-122"/>
                <a:ea typeface="幼圆" pitchFamily="49" charset="-122"/>
              </a:rPr>
              <a:t>）为理解故事的核心，一个剧本系统应该能提炼出最主要的情节，为此就要忘掉许多次要的情节，即</a:t>
            </a:r>
            <a:r>
              <a:rPr kumimoji="1" lang="zh-CN" altLang="en-US" sz="2400" b="1" dirty="0">
                <a:solidFill>
                  <a:srgbClr val="0000CC"/>
                </a:solidFill>
                <a:latin typeface="幼圆" pitchFamily="49" charset="-122"/>
                <a:ea typeface="幼圆" pitchFamily="49" charset="-122"/>
              </a:rPr>
              <a:t>故事情节收缩</a:t>
            </a:r>
            <a:r>
              <a:rPr kumimoji="1" lang="zh-CN" altLang="en-US" sz="2000" dirty="0">
                <a:latin typeface="幼圆" pitchFamily="49" charset="-122"/>
                <a:ea typeface="幼圆" pitchFamily="49" charset="-122"/>
              </a:rPr>
              <a:t>。</a:t>
            </a:r>
          </a:p>
          <a:p>
            <a:pPr>
              <a:spcBef>
                <a:spcPct val="50000"/>
              </a:spcBef>
            </a:pPr>
            <a:r>
              <a:rPr kumimoji="1" lang="zh-CN" altLang="en-US" sz="2000" dirty="0">
                <a:latin typeface="幼圆" pitchFamily="49" charset="-122"/>
                <a:ea typeface="幼圆" pitchFamily="49" charset="-122"/>
              </a:rPr>
              <a:t>      （</a:t>
            </a:r>
            <a:r>
              <a:rPr kumimoji="1" lang="en-US" altLang="zh-CN" sz="2000" dirty="0">
                <a:latin typeface="幼圆" pitchFamily="49" charset="-122"/>
                <a:ea typeface="幼圆" pitchFamily="49" charset="-122"/>
              </a:rPr>
              <a:t>2</a:t>
            </a:r>
            <a:r>
              <a:rPr kumimoji="1" lang="zh-CN" altLang="en-US" sz="2000" dirty="0">
                <a:latin typeface="幼圆" pitchFamily="49" charset="-122"/>
                <a:ea typeface="幼圆" pitchFamily="49" charset="-122"/>
              </a:rPr>
              <a:t>）还应该能通过想象、子剧本调用、插入障碍、设置变通等方式使得</a:t>
            </a:r>
            <a:r>
              <a:rPr kumimoji="1" lang="zh-CN" altLang="en-US" sz="2400" b="1" dirty="0">
                <a:solidFill>
                  <a:srgbClr val="0000CC"/>
                </a:solidFill>
                <a:latin typeface="幼圆" pitchFamily="49" charset="-122"/>
                <a:ea typeface="幼圆" pitchFamily="49" charset="-122"/>
              </a:rPr>
              <a:t>故事情节膨胀</a:t>
            </a:r>
            <a:r>
              <a:rPr kumimoji="1" lang="zh-CN" altLang="en-US" sz="2000" dirty="0">
                <a:latin typeface="幼圆" pitchFamily="49" charset="-122"/>
                <a:ea typeface="幼圆" pitchFamily="49" charset="-122"/>
              </a:rPr>
              <a:t>。</a:t>
            </a:r>
          </a:p>
        </p:txBody>
      </p:sp>
    </p:spTree>
  </p:cSld>
  <p:clrMapOvr>
    <a:masterClrMapping/>
  </p:clrMapOvr>
  <p:timing>
    <p:tnLst>
      <p:par>
        <p:cTn xmlns:p14="http://schemas.microsoft.com/office/powerpoint/2010/mai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5"/>
          <p:cNvSpPr>
            <a:spLocks noGrp="1"/>
          </p:cNvSpPr>
          <p:nvPr>
            <p:ph type="sldNum" sz="quarter" idx="12"/>
          </p:nvPr>
        </p:nvSpPr>
        <p:spPr/>
        <p:txBody>
          <a:bodyPr/>
          <a:lstStyle/>
          <a:p>
            <a:fld id="{9C93EA8D-C3A6-47AC-A20E-4B341F4A04CE}" type="slidenum">
              <a:rPr lang="en-US" altLang="zh-CN"/>
              <a:pPr/>
              <a:t>136</a:t>
            </a:fld>
            <a:endParaRPr lang="en-US" altLang="zh-CN"/>
          </a:p>
        </p:txBody>
      </p:sp>
      <p:sp>
        <p:nvSpPr>
          <p:cNvPr id="613378" name="Rectangle 2"/>
          <p:cNvSpPr>
            <a:spLocks noChangeArrowheads="1"/>
          </p:cNvSpPr>
          <p:nvPr/>
        </p:nvSpPr>
        <p:spPr bwMode="auto">
          <a:xfrm>
            <a:off x="503238" y="441325"/>
            <a:ext cx="8172450" cy="5357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lg"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pPr>
            <a:r>
              <a:rPr lang="zh-CN" altLang="en-US" sz="3600" b="1" dirty="0">
                <a:solidFill>
                  <a:schemeClr val="accent2"/>
                </a:solidFill>
                <a:latin typeface="Times New Roman" pitchFamily="18" charset="0"/>
                <a:ea typeface="方正姚体" pitchFamily="2" charset="-122"/>
              </a:rPr>
              <a:t>关于剧本表示法的</a:t>
            </a:r>
            <a:r>
              <a:rPr lang="zh-CN" altLang="en-US" sz="3600" b="1" dirty="0" smtClean="0">
                <a:solidFill>
                  <a:schemeClr val="accent2"/>
                </a:solidFill>
                <a:latin typeface="Times New Roman" pitchFamily="18" charset="0"/>
                <a:ea typeface="方正姚体" pitchFamily="2" charset="-122"/>
              </a:rPr>
              <a:t>说明</a:t>
            </a:r>
            <a:endParaRPr lang="en-US" altLang="zh-CN" sz="3600" b="1" dirty="0" smtClean="0">
              <a:solidFill>
                <a:schemeClr val="accent2"/>
              </a:solidFill>
              <a:latin typeface="Times New Roman" pitchFamily="18" charset="0"/>
              <a:ea typeface="方正姚体" pitchFamily="2" charset="-122"/>
            </a:endParaRPr>
          </a:p>
          <a:p>
            <a:pPr algn="ctr">
              <a:spcBef>
                <a:spcPct val="50000"/>
              </a:spcBef>
            </a:pPr>
            <a:endParaRPr lang="zh-CN" altLang="en-US" sz="1400" b="1" dirty="0">
              <a:solidFill>
                <a:schemeClr val="accent2"/>
              </a:solidFill>
              <a:latin typeface="Times New Roman" pitchFamily="18" charset="0"/>
              <a:ea typeface="方正姚体" pitchFamily="2" charset="-122"/>
            </a:endParaRPr>
          </a:p>
          <a:p>
            <a:pPr>
              <a:spcBef>
                <a:spcPts val="1800"/>
              </a:spcBef>
            </a:pPr>
            <a:r>
              <a:rPr kumimoji="1" lang="zh-CN" altLang="en-US" sz="2400" b="1" dirty="0" smtClean="0">
                <a:solidFill>
                  <a:srgbClr val="0000CC"/>
                </a:solidFill>
                <a:latin typeface="幼圆" pitchFamily="49" charset="-122"/>
                <a:ea typeface="幼圆" pitchFamily="49" charset="-122"/>
              </a:rPr>
              <a:t>剧本</a:t>
            </a:r>
            <a:r>
              <a:rPr kumimoji="1" lang="zh-CN" altLang="en-US" sz="2400" b="1" dirty="0">
                <a:solidFill>
                  <a:srgbClr val="0000CC"/>
                </a:solidFill>
                <a:latin typeface="幼圆" pitchFamily="49" charset="-122"/>
                <a:ea typeface="幼圆" pitchFamily="49" charset="-122"/>
              </a:rPr>
              <a:t>表示法的局限性</a:t>
            </a:r>
            <a:r>
              <a:rPr kumimoji="1" lang="zh-CN" altLang="en-US" sz="2400" dirty="0">
                <a:latin typeface="幼圆" pitchFamily="49" charset="-122"/>
                <a:ea typeface="幼圆" pitchFamily="49" charset="-122"/>
              </a:rPr>
              <a:t>。与框架表示法相比，剧本比较呆板，能力也有限。另外，人类日常的行为千变万化，很难用一个剧本就能理解各种各样的故事情节。</a:t>
            </a:r>
          </a:p>
          <a:p>
            <a:pPr>
              <a:spcBef>
                <a:spcPts val="1800"/>
              </a:spcBef>
            </a:pPr>
            <a:r>
              <a:rPr kumimoji="1" lang="zh-CN" altLang="en-US" sz="2400" b="1" dirty="0" smtClean="0">
                <a:solidFill>
                  <a:srgbClr val="0000CC"/>
                </a:solidFill>
                <a:latin typeface="幼圆" pitchFamily="49" charset="-122"/>
                <a:ea typeface="幼圆" pitchFamily="49" charset="-122"/>
              </a:rPr>
              <a:t>剧本</a:t>
            </a:r>
            <a:r>
              <a:rPr kumimoji="1" lang="zh-CN" altLang="en-US" sz="2400" b="1" dirty="0">
                <a:solidFill>
                  <a:srgbClr val="0000CC"/>
                </a:solidFill>
                <a:latin typeface="幼圆" pitchFamily="49" charset="-122"/>
                <a:ea typeface="幼圆" pitchFamily="49" charset="-122"/>
              </a:rPr>
              <a:t>表示的其它可能用途</a:t>
            </a:r>
            <a:r>
              <a:rPr kumimoji="1" lang="zh-CN" altLang="en-US" sz="2400" dirty="0">
                <a:latin typeface="幼圆" pitchFamily="49" charset="-122"/>
                <a:ea typeface="幼圆" pitchFamily="49" charset="-122"/>
              </a:rPr>
              <a:t>。目前，剧本表示</a:t>
            </a:r>
            <a:r>
              <a:rPr kumimoji="1" lang="zh-CN" altLang="en-US" sz="2400" dirty="0" smtClean="0">
                <a:latin typeface="幼圆" pitchFamily="49" charset="-122"/>
                <a:ea typeface="幼圆" pitchFamily="49" charset="-122"/>
              </a:rPr>
              <a:t>法</a:t>
            </a:r>
            <a:r>
              <a:rPr kumimoji="1" lang="zh-CN" altLang="en-US" sz="2400" dirty="0">
                <a:latin typeface="幼圆" pitchFamily="49" charset="-122"/>
                <a:ea typeface="幼圆" pitchFamily="49" charset="-122"/>
              </a:rPr>
              <a:t>主要</a:t>
            </a:r>
            <a:r>
              <a:rPr kumimoji="1" lang="zh-CN" altLang="en-US" sz="2400" dirty="0" smtClean="0">
                <a:latin typeface="幼圆" pitchFamily="49" charset="-122"/>
                <a:ea typeface="幼圆" pitchFamily="49" charset="-122"/>
              </a:rPr>
              <a:t>用于</a:t>
            </a:r>
            <a:r>
              <a:rPr kumimoji="1" lang="zh-CN" altLang="en-US" sz="2400" dirty="0">
                <a:latin typeface="幼圆" pitchFamily="49" charset="-122"/>
                <a:ea typeface="幼圆" pitchFamily="49" charset="-122"/>
              </a:rPr>
              <a:t>自然语言理解方面。我们可以设想</a:t>
            </a:r>
            <a:r>
              <a:rPr kumimoji="1" lang="zh-CN" altLang="en-US" sz="2400" b="1" dirty="0">
                <a:solidFill>
                  <a:srgbClr val="0000CC"/>
                </a:solidFill>
                <a:latin typeface="幼圆" pitchFamily="49" charset="-122"/>
                <a:ea typeface="幼圆" pitchFamily="49" charset="-122"/>
              </a:rPr>
              <a:t>将剧本与计算机动画进行结合</a:t>
            </a:r>
            <a:r>
              <a:rPr kumimoji="1" lang="zh-CN" altLang="en-US" sz="2400" dirty="0">
                <a:latin typeface="幼圆" pitchFamily="49" charset="-122"/>
                <a:ea typeface="幼圆" pitchFamily="49" charset="-122"/>
              </a:rPr>
              <a:t>，即根据一段故事情节，利用剧本理解其情节和含义，然后，通过图形学、动画等技术，绘制出该故事的场景、角色、道具，并根据理解的故事发展过程，进行动画情节的演进。</a:t>
            </a:r>
          </a:p>
          <a:p>
            <a:pPr>
              <a:spcBef>
                <a:spcPts val="1800"/>
              </a:spcBef>
            </a:pPr>
            <a:r>
              <a:rPr kumimoji="1" lang="zh-CN" altLang="en-US" sz="2400" dirty="0" smtClean="0">
                <a:latin typeface="幼圆" pitchFamily="49" charset="-122"/>
                <a:ea typeface="幼圆" pitchFamily="49" charset="-122"/>
              </a:rPr>
              <a:t>事实上</a:t>
            </a:r>
            <a:r>
              <a:rPr kumimoji="1" lang="zh-CN" altLang="en-US" sz="2400" dirty="0">
                <a:latin typeface="幼圆" pitchFamily="49" charset="-122"/>
                <a:ea typeface="幼圆" pitchFamily="49" charset="-122"/>
              </a:rPr>
              <a:t>，</a:t>
            </a:r>
            <a:r>
              <a:rPr kumimoji="1" lang="zh-CN" altLang="en-US" sz="2400" dirty="0" smtClean="0">
                <a:latin typeface="幼圆" pitchFamily="49" charset="-122"/>
                <a:ea typeface="幼圆" pitchFamily="49" charset="-122"/>
              </a:rPr>
              <a:t>陆汝钤等</a:t>
            </a:r>
            <a:r>
              <a:rPr kumimoji="1" lang="zh-CN" altLang="en-US" sz="2400" dirty="0">
                <a:latin typeface="幼圆" pitchFamily="49" charset="-122"/>
                <a:ea typeface="幼圆" pitchFamily="49" charset="-122"/>
              </a:rPr>
              <a:t>人在</a:t>
            </a:r>
            <a:r>
              <a:rPr kumimoji="1" lang="en-US" altLang="zh-CN" sz="2400" dirty="0">
                <a:latin typeface="幼圆" pitchFamily="49" charset="-122"/>
                <a:ea typeface="幼圆" pitchFamily="49" charset="-122"/>
              </a:rPr>
              <a:t>20</a:t>
            </a:r>
            <a:r>
              <a:rPr kumimoji="1" lang="zh-CN" altLang="en-US" sz="2400" dirty="0">
                <a:latin typeface="幼圆" pitchFamily="49" charset="-122"/>
                <a:ea typeface="幼圆" pitchFamily="49" charset="-122"/>
              </a:rPr>
              <a:t>世纪</a:t>
            </a:r>
            <a:r>
              <a:rPr kumimoji="1" lang="en-US" altLang="zh-CN" sz="2400" dirty="0">
                <a:latin typeface="幼圆" pitchFamily="49" charset="-122"/>
                <a:ea typeface="幼圆" pitchFamily="49" charset="-122"/>
              </a:rPr>
              <a:t>90</a:t>
            </a:r>
            <a:r>
              <a:rPr kumimoji="1" lang="zh-CN" altLang="en-US" sz="2400" dirty="0">
                <a:latin typeface="幼圆" pitchFamily="49" charset="-122"/>
                <a:ea typeface="幼圆" pitchFamily="49" charset="-122"/>
              </a:rPr>
              <a:t>年代做过尝试，他们曾经研发了一套基于故事情节理解的动画</a:t>
            </a:r>
            <a:r>
              <a:rPr kumimoji="1" lang="en-US" altLang="zh-CN" sz="2400" dirty="0">
                <a:latin typeface="幼圆" pitchFamily="49" charset="-122"/>
                <a:ea typeface="幼圆" pitchFamily="49" charset="-122"/>
              </a:rPr>
              <a:t>——《</a:t>
            </a:r>
            <a:r>
              <a:rPr kumimoji="1" lang="zh-CN" altLang="en-US" sz="2400" dirty="0">
                <a:latin typeface="幼圆" pitchFamily="49" charset="-122"/>
                <a:ea typeface="幼圆" pitchFamily="49" charset="-122"/>
              </a:rPr>
              <a:t>天鹅</a:t>
            </a:r>
            <a:r>
              <a:rPr kumimoji="1" lang="en-US" altLang="zh-CN" sz="2400" dirty="0">
                <a:latin typeface="幼圆" pitchFamily="49" charset="-122"/>
                <a:ea typeface="幼圆" pitchFamily="49" charset="-122"/>
              </a:rPr>
              <a:t>》</a:t>
            </a:r>
            <a:r>
              <a:rPr kumimoji="1" lang="zh-CN" altLang="en-US" sz="2400" dirty="0">
                <a:latin typeface="幼圆" pitchFamily="49" charset="-122"/>
                <a:ea typeface="幼圆" pitchFamily="49" charset="-122"/>
              </a:rPr>
              <a:t>。</a:t>
            </a:r>
          </a:p>
        </p:txBody>
      </p:sp>
    </p:spTree>
  </p:cSld>
  <p:clrMapOvr>
    <a:masterClrMapping/>
  </p:clrMapOvr>
  <p:timing>
    <p:tnLst>
      <p:par>
        <p:cTn xmlns:p14="http://schemas.microsoft.com/office/powerpoint/2010/mai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B719EE0F-CAF1-4CA7-9706-4941DD1835E8}" type="slidenum">
              <a:rPr lang="en-US" altLang="zh-CN"/>
              <a:pPr/>
              <a:t>137</a:t>
            </a:fld>
            <a:endParaRPr lang="en-US" altLang="zh-CN"/>
          </a:p>
        </p:txBody>
      </p:sp>
      <p:sp>
        <p:nvSpPr>
          <p:cNvPr id="344066" name="Rectangle 2"/>
          <p:cNvSpPr>
            <a:spLocks noGrp="1" noChangeArrowheads="1"/>
          </p:cNvSpPr>
          <p:nvPr>
            <p:ph type="title"/>
          </p:nvPr>
        </p:nvSpPr>
        <p:spPr>
          <a:xfrm>
            <a:off x="457200" y="404664"/>
            <a:ext cx="8229600" cy="922338"/>
          </a:xfrm>
        </p:spPr>
        <p:txBody>
          <a:bodyPr/>
          <a:lstStyle/>
          <a:p>
            <a:r>
              <a:rPr lang="zh-CN" altLang="en-US" b="1" kern="1200" dirty="0">
                <a:latin typeface="Times New Roman" pitchFamily="18" charset="0"/>
                <a:cs typeface="+mn-cs"/>
              </a:rPr>
              <a:t>过程表示法</a:t>
            </a:r>
          </a:p>
        </p:txBody>
      </p:sp>
      <p:sp>
        <p:nvSpPr>
          <p:cNvPr id="344067" name="Rectangle 3"/>
          <p:cNvSpPr>
            <a:spLocks noGrp="1" noChangeArrowheads="1"/>
          </p:cNvSpPr>
          <p:nvPr>
            <p:ph type="body" idx="1"/>
          </p:nvPr>
        </p:nvSpPr>
        <p:spPr>
          <a:xfrm>
            <a:off x="575556" y="3753036"/>
            <a:ext cx="7751204" cy="1115752"/>
          </a:xfrm>
        </p:spPr>
        <p:txBody>
          <a:bodyPr/>
          <a:lstStyle/>
          <a:p>
            <a:r>
              <a:rPr lang="zh-CN" altLang="en-US" sz="2400" b="1" dirty="0" smtClean="0">
                <a:solidFill>
                  <a:srgbClr val="0000CC"/>
                </a:solidFill>
                <a:latin typeface="Times New Roman" pitchFamily="18" charset="0"/>
              </a:rPr>
              <a:t>过程性知识</a:t>
            </a:r>
            <a:r>
              <a:rPr lang="zh-CN" altLang="en-US" sz="2400" b="1" dirty="0">
                <a:solidFill>
                  <a:srgbClr val="0000CC"/>
                </a:solidFill>
                <a:latin typeface="Times New Roman" pitchFamily="18" charset="0"/>
              </a:rPr>
              <a:t>表示是将有关某一问题领域的知识，连同如何使用这些知识的方法，均隐式地表示为一个求解问题的过程</a:t>
            </a:r>
            <a:r>
              <a:rPr lang="zh-CN" altLang="en-US" b="1" dirty="0">
                <a:solidFill>
                  <a:srgbClr val="0000CC"/>
                </a:solidFill>
                <a:latin typeface="Times New Roman" pitchFamily="18" charset="0"/>
              </a:rPr>
              <a:t>。</a:t>
            </a:r>
            <a:r>
              <a:rPr lang="zh-CN" altLang="en-US" dirty="0">
                <a:solidFill>
                  <a:srgbClr val="0000CC"/>
                </a:solidFill>
                <a:latin typeface="Times New Roman" pitchFamily="18" charset="0"/>
              </a:rPr>
              <a:t> </a:t>
            </a:r>
          </a:p>
        </p:txBody>
      </p:sp>
      <p:sp>
        <p:nvSpPr>
          <p:cNvPr id="344068" name="Rectangle 4"/>
          <p:cNvSpPr>
            <a:spLocks noChangeArrowheads="1"/>
          </p:cNvSpPr>
          <p:nvPr/>
        </p:nvSpPr>
        <p:spPr bwMode="auto">
          <a:xfrm>
            <a:off x="457200" y="1952836"/>
            <a:ext cx="8229600" cy="1144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90000"/>
              </a:lnSpc>
              <a:spcBef>
                <a:spcPct val="20000"/>
              </a:spcBef>
              <a:buFontTx/>
              <a:buChar char="•"/>
            </a:pPr>
            <a:r>
              <a:rPr lang="zh-CN" altLang="en-US" sz="3200" dirty="0">
                <a:latin typeface="幼圆" pitchFamily="49" charset="-122"/>
                <a:ea typeface="幼圆" pitchFamily="49" charset="-122"/>
              </a:rPr>
              <a:t>陈述性知识表示 </a:t>
            </a:r>
            <a:r>
              <a:rPr lang="en-US" altLang="zh-CN" sz="3200" dirty="0">
                <a:latin typeface="幼圆" pitchFamily="49" charset="-122"/>
                <a:ea typeface="幼圆" pitchFamily="49" charset="-122"/>
              </a:rPr>
              <a:t>vs. </a:t>
            </a:r>
            <a:r>
              <a:rPr lang="zh-CN" altLang="en-US" sz="3200" dirty="0">
                <a:solidFill>
                  <a:srgbClr val="FF0000"/>
                </a:solidFill>
                <a:latin typeface="幼圆" pitchFamily="49" charset="-122"/>
                <a:ea typeface="幼圆" pitchFamily="49" charset="-122"/>
              </a:rPr>
              <a:t>过程性知识表示</a:t>
            </a:r>
          </a:p>
          <a:p>
            <a:pPr marL="342900" indent="-342900">
              <a:lnSpc>
                <a:spcPct val="90000"/>
              </a:lnSpc>
              <a:spcBef>
                <a:spcPct val="20000"/>
              </a:spcBef>
              <a:buFontTx/>
              <a:buChar char="•"/>
            </a:pPr>
            <a:r>
              <a:rPr lang="zh-CN" altLang="en-US" sz="3200" dirty="0">
                <a:latin typeface="幼圆" pitchFamily="49" charset="-122"/>
                <a:ea typeface="幼圆" pitchFamily="49" charset="-122"/>
              </a:rPr>
              <a:t>静态、显式描述 </a:t>
            </a:r>
            <a:r>
              <a:rPr lang="en-US" altLang="zh-CN" sz="3200" dirty="0">
                <a:latin typeface="幼圆" pitchFamily="49" charset="-122"/>
                <a:ea typeface="幼圆" pitchFamily="49" charset="-122"/>
              </a:rPr>
              <a:t>vs. </a:t>
            </a:r>
            <a:r>
              <a:rPr lang="zh-CN" altLang="en-US" sz="3200" dirty="0">
                <a:solidFill>
                  <a:srgbClr val="FF0000"/>
                </a:solidFill>
                <a:latin typeface="幼圆" pitchFamily="49" charset="-122"/>
                <a:ea typeface="幼圆" pitchFamily="49" charset="-122"/>
              </a:rPr>
              <a:t>控制策略和求解过程</a:t>
            </a:r>
          </a:p>
        </p:txBody>
      </p:sp>
    </p:spTree>
  </p:cSld>
  <p:clrMapOvr>
    <a:masterClrMapping/>
  </p:clrMapOvr>
  <p:timing>
    <p:tnLst>
      <p:par>
        <p:cTn xmlns:p14="http://schemas.microsoft.com/office/powerpoint/2010/mai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BACDFC32-A88C-41DC-8997-5BC6E2677D20}" type="slidenum">
              <a:rPr lang="en-US" altLang="zh-CN"/>
              <a:pPr/>
              <a:t>138</a:t>
            </a:fld>
            <a:endParaRPr lang="en-US" altLang="zh-CN"/>
          </a:p>
        </p:txBody>
      </p:sp>
      <p:sp>
        <p:nvSpPr>
          <p:cNvPr id="345090" name="Rectangle 2"/>
          <p:cNvSpPr>
            <a:spLocks noGrp="1" noChangeArrowheads="1"/>
          </p:cNvSpPr>
          <p:nvPr>
            <p:ph type="title"/>
          </p:nvPr>
        </p:nvSpPr>
        <p:spPr>
          <a:xfrm>
            <a:off x="457200" y="0"/>
            <a:ext cx="8229600" cy="1125538"/>
          </a:xfrm>
        </p:spPr>
        <p:txBody>
          <a:bodyPr/>
          <a:lstStyle/>
          <a:p>
            <a:r>
              <a:rPr lang="zh-CN" altLang="en-US" b="1" kern="1200" dirty="0">
                <a:latin typeface="Times New Roman" pitchFamily="18" charset="0"/>
                <a:cs typeface="+mn-cs"/>
              </a:rPr>
              <a:t>过</a:t>
            </a:r>
            <a:r>
              <a:rPr lang="zh-CN" altLang="en-US" b="1" kern="1200" dirty="0" smtClean="0">
                <a:latin typeface="Times New Roman" pitchFamily="18" charset="0"/>
                <a:cs typeface="+mn-cs"/>
              </a:rPr>
              <a:t>程式的知识表示</a:t>
            </a:r>
            <a:r>
              <a:rPr lang="zh-CN" altLang="en-US" b="1" kern="1200" dirty="0">
                <a:latin typeface="Times New Roman" pitchFamily="18" charset="0"/>
                <a:cs typeface="+mn-cs"/>
              </a:rPr>
              <a:t>方法</a:t>
            </a:r>
          </a:p>
        </p:txBody>
      </p:sp>
      <p:sp>
        <p:nvSpPr>
          <p:cNvPr id="345091" name="Rectangle 3"/>
          <p:cNvSpPr>
            <a:spLocks noGrp="1" noChangeArrowheads="1"/>
          </p:cNvSpPr>
          <p:nvPr>
            <p:ph type="body" idx="1"/>
          </p:nvPr>
        </p:nvSpPr>
        <p:spPr>
          <a:xfrm>
            <a:off x="0" y="1125538"/>
            <a:ext cx="8964613" cy="5543550"/>
          </a:xfrm>
        </p:spPr>
        <p:txBody>
          <a:bodyPr/>
          <a:lstStyle/>
          <a:p>
            <a:pPr>
              <a:lnSpc>
                <a:spcPct val="90000"/>
              </a:lnSpc>
            </a:pPr>
            <a:r>
              <a:rPr lang="zh-CN" altLang="en-US" sz="2200" b="1" dirty="0" smtClean="0">
                <a:solidFill>
                  <a:srgbClr val="0000CC"/>
                </a:solidFill>
                <a:latin typeface="Times New Roman" pitchFamily="18" charset="0"/>
              </a:rPr>
              <a:t>过程</a:t>
            </a:r>
            <a:r>
              <a:rPr lang="zh-CN" altLang="en-US" sz="2200" b="1" dirty="0">
                <a:solidFill>
                  <a:srgbClr val="0000CC"/>
                </a:solidFill>
                <a:latin typeface="Times New Roman" pitchFamily="18" charset="0"/>
              </a:rPr>
              <a:t>表示没有固定的表示形式，如何描述知识完全取决于具体</a:t>
            </a:r>
            <a:r>
              <a:rPr lang="zh-CN" altLang="en-US" sz="2200" b="1" dirty="0" smtClean="0">
                <a:solidFill>
                  <a:srgbClr val="0000CC"/>
                </a:solidFill>
                <a:latin typeface="Times New Roman" pitchFamily="18" charset="0"/>
              </a:rPr>
              <a:t>问题。</a:t>
            </a:r>
            <a:endParaRPr lang="en-US" altLang="zh-CN" sz="2200" b="1" dirty="0" smtClean="0">
              <a:solidFill>
                <a:srgbClr val="0000CC"/>
              </a:solidFill>
              <a:latin typeface="Times New Roman" pitchFamily="18" charset="0"/>
            </a:endParaRPr>
          </a:p>
          <a:p>
            <a:pPr>
              <a:lnSpc>
                <a:spcPct val="90000"/>
              </a:lnSpc>
            </a:pPr>
            <a:r>
              <a:rPr lang="zh-CN" altLang="en-US" sz="2200" b="1" dirty="0" smtClean="0">
                <a:latin typeface="Times New Roman" pitchFamily="18" charset="0"/>
              </a:rPr>
              <a:t>过程</a:t>
            </a:r>
            <a:r>
              <a:rPr lang="zh-CN" altLang="en-US" sz="2200" b="1" dirty="0">
                <a:latin typeface="Times New Roman" pitchFamily="18" charset="0"/>
              </a:rPr>
              <a:t>规则由以下</a:t>
            </a:r>
            <a:r>
              <a:rPr lang="en-US" altLang="zh-CN" sz="2200" b="1" dirty="0">
                <a:latin typeface="Times New Roman" pitchFamily="18" charset="0"/>
              </a:rPr>
              <a:t>4</a:t>
            </a:r>
            <a:r>
              <a:rPr lang="zh-CN" altLang="en-US" sz="2200" b="1" dirty="0">
                <a:latin typeface="Times New Roman" pitchFamily="18" charset="0"/>
              </a:rPr>
              <a:t>部分组成：</a:t>
            </a:r>
          </a:p>
          <a:p>
            <a:pPr lvl="1">
              <a:lnSpc>
                <a:spcPct val="90000"/>
              </a:lnSpc>
            </a:pPr>
            <a:r>
              <a:rPr lang="zh-CN" altLang="en-US" sz="2000" b="1" dirty="0" smtClean="0">
                <a:solidFill>
                  <a:srgbClr val="A50021"/>
                </a:solidFill>
                <a:latin typeface="Times New Roman" pitchFamily="18" charset="0"/>
              </a:rPr>
              <a:t>激发</a:t>
            </a:r>
            <a:r>
              <a:rPr lang="zh-CN" altLang="en-US" sz="2000" b="1" dirty="0">
                <a:solidFill>
                  <a:srgbClr val="A50021"/>
                </a:solidFill>
                <a:latin typeface="Times New Roman" pitchFamily="18" charset="0"/>
              </a:rPr>
              <a:t>条件</a:t>
            </a:r>
          </a:p>
          <a:p>
            <a:pPr lvl="2">
              <a:lnSpc>
                <a:spcPct val="90000"/>
              </a:lnSpc>
            </a:pPr>
            <a:r>
              <a:rPr lang="zh-CN" altLang="en-US" sz="1800" b="1" dirty="0" smtClean="0">
                <a:solidFill>
                  <a:srgbClr val="0000CC"/>
                </a:solidFill>
                <a:latin typeface="Times New Roman" pitchFamily="18" charset="0"/>
              </a:rPr>
              <a:t>激发</a:t>
            </a:r>
            <a:r>
              <a:rPr lang="zh-CN" altLang="en-US" sz="1800" b="1" dirty="0">
                <a:solidFill>
                  <a:srgbClr val="0000CC"/>
                </a:solidFill>
                <a:latin typeface="Times New Roman" pitchFamily="18" charset="0"/>
              </a:rPr>
              <a:t>条件由</a:t>
            </a:r>
            <a:r>
              <a:rPr lang="zh-CN" altLang="en-US" sz="1800" b="1" dirty="0">
                <a:solidFill>
                  <a:srgbClr val="008000"/>
                </a:solidFill>
                <a:latin typeface="Times New Roman" pitchFamily="18" charset="0"/>
              </a:rPr>
              <a:t>推理方向</a:t>
            </a:r>
            <a:r>
              <a:rPr lang="zh-CN" altLang="en-US" sz="1800" b="1" dirty="0">
                <a:solidFill>
                  <a:srgbClr val="0000CC"/>
                </a:solidFill>
                <a:latin typeface="Times New Roman" pitchFamily="18" charset="0"/>
              </a:rPr>
              <a:t>和</a:t>
            </a:r>
            <a:r>
              <a:rPr lang="zh-CN" altLang="en-US" sz="1800" b="1" dirty="0">
                <a:solidFill>
                  <a:srgbClr val="008000"/>
                </a:solidFill>
                <a:latin typeface="Times New Roman" pitchFamily="18" charset="0"/>
              </a:rPr>
              <a:t>调用模式</a:t>
            </a:r>
            <a:r>
              <a:rPr lang="zh-CN" altLang="en-US" sz="1800" b="1" dirty="0">
                <a:solidFill>
                  <a:srgbClr val="0000CC"/>
                </a:solidFill>
                <a:latin typeface="Times New Roman" pitchFamily="18" charset="0"/>
              </a:rPr>
              <a:t>两部分组成。</a:t>
            </a:r>
          </a:p>
          <a:p>
            <a:pPr lvl="2">
              <a:lnSpc>
                <a:spcPct val="90000"/>
              </a:lnSpc>
            </a:pPr>
            <a:r>
              <a:rPr lang="zh-CN" altLang="en-US" sz="1800" b="1" dirty="0" smtClean="0">
                <a:solidFill>
                  <a:srgbClr val="008000"/>
                </a:solidFill>
                <a:latin typeface="Times New Roman" pitchFamily="18" charset="0"/>
              </a:rPr>
              <a:t>推理</a:t>
            </a:r>
            <a:r>
              <a:rPr lang="zh-CN" altLang="en-US" sz="1800" b="1" dirty="0">
                <a:solidFill>
                  <a:srgbClr val="008000"/>
                </a:solidFill>
                <a:latin typeface="Times New Roman" pitchFamily="18" charset="0"/>
              </a:rPr>
              <a:t>方向</a:t>
            </a:r>
            <a:r>
              <a:rPr lang="zh-CN" altLang="en-US" sz="1800" b="1" dirty="0">
                <a:solidFill>
                  <a:srgbClr val="0000CC"/>
                </a:solidFill>
                <a:latin typeface="Times New Roman" pitchFamily="18" charset="0"/>
              </a:rPr>
              <a:t>用于指出推理是正向推理</a:t>
            </a:r>
            <a:r>
              <a:rPr lang="en-US" altLang="zh-CN" sz="1800" b="1" dirty="0">
                <a:solidFill>
                  <a:srgbClr val="0000CC"/>
                </a:solidFill>
                <a:latin typeface="Times New Roman" pitchFamily="18" charset="0"/>
              </a:rPr>
              <a:t>(FR)</a:t>
            </a:r>
            <a:r>
              <a:rPr lang="zh-CN" altLang="en-US" sz="1800" b="1" dirty="0">
                <a:solidFill>
                  <a:srgbClr val="0000CC"/>
                </a:solidFill>
                <a:latin typeface="Times New Roman" pitchFamily="18" charset="0"/>
              </a:rPr>
              <a:t>还是反向推理</a:t>
            </a:r>
            <a:r>
              <a:rPr lang="en-US" altLang="zh-CN" sz="1800" b="1" dirty="0">
                <a:solidFill>
                  <a:srgbClr val="0000CC"/>
                </a:solidFill>
                <a:latin typeface="Times New Roman" pitchFamily="18" charset="0"/>
              </a:rPr>
              <a:t>(BR)</a:t>
            </a:r>
            <a:r>
              <a:rPr lang="zh-CN" altLang="en-US" sz="1800" b="1" dirty="0">
                <a:solidFill>
                  <a:srgbClr val="0000CC"/>
                </a:solidFill>
                <a:latin typeface="Times New Roman" pitchFamily="18" charset="0"/>
              </a:rPr>
              <a:t>。</a:t>
            </a:r>
          </a:p>
          <a:p>
            <a:pPr lvl="2">
              <a:lnSpc>
                <a:spcPct val="90000"/>
              </a:lnSpc>
            </a:pPr>
            <a:r>
              <a:rPr lang="zh-CN" altLang="en-US" sz="1800" b="1" dirty="0" smtClean="0">
                <a:solidFill>
                  <a:srgbClr val="008000"/>
                </a:solidFill>
                <a:latin typeface="Times New Roman" pitchFamily="18" charset="0"/>
              </a:rPr>
              <a:t>正向推理</a:t>
            </a:r>
            <a:r>
              <a:rPr lang="zh-CN" altLang="en-US" sz="1800" b="1" dirty="0">
                <a:solidFill>
                  <a:srgbClr val="0000CC"/>
                </a:solidFill>
                <a:latin typeface="Times New Roman" pitchFamily="18" charset="0"/>
              </a:rPr>
              <a:t>，只有当综合数据库中的已有事实可以与其</a:t>
            </a:r>
            <a:r>
              <a:rPr lang="zh-CN" altLang="en-US" sz="1800" b="1" dirty="0">
                <a:solidFill>
                  <a:srgbClr val="006600"/>
                </a:solidFill>
                <a:latin typeface="Times New Roman" pitchFamily="18" charset="0"/>
              </a:rPr>
              <a:t>“调用模式”</a:t>
            </a:r>
            <a:r>
              <a:rPr lang="zh-CN" altLang="en-US" sz="1800" b="1" dirty="0">
                <a:solidFill>
                  <a:srgbClr val="0000CC"/>
                </a:solidFill>
                <a:latin typeface="Times New Roman" pitchFamily="18" charset="0"/>
              </a:rPr>
              <a:t>匹配时，该过程规则才能被激活；</a:t>
            </a:r>
          </a:p>
          <a:p>
            <a:pPr lvl="2">
              <a:lnSpc>
                <a:spcPct val="90000"/>
              </a:lnSpc>
            </a:pPr>
            <a:r>
              <a:rPr lang="zh-CN" altLang="en-US" sz="1800" b="1" dirty="0" smtClean="0">
                <a:solidFill>
                  <a:srgbClr val="008000"/>
                </a:solidFill>
                <a:latin typeface="Times New Roman" pitchFamily="18" charset="0"/>
              </a:rPr>
              <a:t>反向推理</a:t>
            </a:r>
            <a:r>
              <a:rPr lang="zh-CN" altLang="en-US" sz="1800" b="1" dirty="0">
                <a:solidFill>
                  <a:srgbClr val="0000CC"/>
                </a:solidFill>
                <a:latin typeface="Times New Roman" pitchFamily="18" charset="0"/>
              </a:rPr>
              <a:t>，只有当</a:t>
            </a:r>
            <a:r>
              <a:rPr lang="zh-CN" altLang="en-US" sz="1800" b="1" dirty="0">
                <a:solidFill>
                  <a:srgbClr val="006600"/>
                </a:solidFill>
                <a:latin typeface="Times New Roman" pitchFamily="18" charset="0"/>
              </a:rPr>
              <a:t>“调用模式”</a:t>
            </a:r>
            <a:r>
              <a:rPr lang="zh-CN" altLang="en-US" sz="1800" b="1" dirty="0">
                <a:solidFill>
                  <a:srgbClr val="0000CC"/>
                </a:solidFill>
                <a:latin typeface="Times New Roman" pitchFamily="18" charset="0"/>
              </a:rPr>
              <a:t>与查询目标或子目标匹配时才能将该过程规则激活。</a:t>
            </a:r>
          </a:p>
          <a:p>
            <a:pPr lvl="1">
              <a:lnSpc>
                <a:spcPct val="90000"/>
              </a:lnSpc>
            </a:pPr>
            <a:r>
              <a:rPr lang="zh-CN" altLang="en-US" sz="2000" b="1" dirty="0">
                <a:solidFill>
                  <a:srgbClr val="A50021"/>
                </a:solidFill>
                <a:latin typeface="Times New Roman" pitchFamily="18" charset="0"/>
              </a:rPr>
              <a:t>演绎操作</a:t>
            </a:r>
          </a:p>
          <a:p>
            <a:pPr lvl="2">
              <a:lnSpc>
                <a:spcPct val="90000"/>
              </a:lnSpc>
            </a:pPr>
            <a:r>
              <a:rPr lang="zh-CN" altLang="en-US" sz="1800" b="1" dirty="0" smtClean="0">
                <a:solidFill>
                  <a:srgbClr val="0000CC"/>
                </a:solidFill>
                <a:latin typeface="Times New Roman" pitchFamily="18" charset="0"/>
              </a:rPr>
              <a:t>演绎</a:t>
            </a:r>
            <a:r>
              <a:rPr lang="zh-CN" altLang="en-US" sz="1800" b="1" dirty="0">
                <a:solidFill>
                  <a:srgbClr val="0000CC"/>
                </a:solidFill>
                <a:latin typeface="Times New Roman" pitchFamily="18" charset="0"/>
              </a:rPr>
              <a:t>操作由一系列的子目标构成。当前面的激发条件满足时，将执行这里列出的演绎操作。</a:t>
            </a:r>
          </a:p>
          <a:p>
            <a:pPr lvl="1">
              <a:lnSpc>
                <a:spcPct val="90000"/>
              </a:lnSpc>
            </a:pPr>
            <a:r>
              <a:rPr lang="zh-CN" altLang="en-US" sz="2000" b="1" dirty="0">
                <a:solidFill>
                  <a:srgbClr val="A50021"/>
                </a:solidFill>
                <a:latin typeface="Times New Roman" pitchFamily="18" charset="0"/>
              </a:rPr>
              <a:t>状态转换</a:t>
            </a:r>
          </a:p>
          <a:p>
            <a:pPr lvl="2">
              <a:lnSpc>
                <a:spcPct val="90000"/>
              </a:lnSpc>
            </a:pPr>
            <a:r>
              <a:rPr lang="zh-CN" altLang="en-US" sz="1800" b="1" dirty="0" smtClean="0">
                <a:solidFill>
                  <a:srgbClr val="0000CC"/>
                </a:solidFill>
                <a:latin typeface="Times New Roman" pitchFamily="18" charset="0"/>
              </a:rPr>
              <a:t>状态转换的</a:t>
            </a:r>
            <a:r>
              <a:rPr lang="zh-CN" altLang="en-US" sz="1800" b="1" dirty="0">
                <a:solidFill>
                  <a:srgbClr val="0000CC"/>
                </a:solidFill>
                <a:latin typeface="Times New Roman" pitchFamily="18" charset="0"/>
              </a:rPr>
              <a:t>作用是来完成对综合数据库的增、删、改操作。</a:t>
            </a:r>
          </a:p>
          <a:p>
            <a:pPr lvl="1">
              <a:lnSpc>
                <a:spcPct val="90000"/>
              </a:lnSpc>
            </a:pPr>
            <a:r>
              <a:rPr lang="zh-CN" altLang="en-US" sz="2000" b="1" dirty="0">
                <a:solidFill>
                  <a:srgbClr val="A50021"/>
                </a:solidFill>
                <a:latin typeface="Times New Roman" pitchFamily="18" charset="0"/>
              </a:rPr>
              <a:t>返回</a:t>
            </a:r>
          </a:p>
          <a:p>
            <a:pPr lvl="2">
              <a:lnSpc>
                <a:spcPct val="90000"/>
              </a:lnSpc>
            </a:pPr>
            <a:r>
              <a:rPr lang="zh-CN" altLang="en-US" sz="1800" b="1" dirty="0" smtClean="0">
                <a:solidFill>
                  <a:srgbClr val="0000CC"/>
                </a:solidFill>
                <a:latin typeface="Times New Roman" pitchFamily="18" charset="0"/>
              </a:rPr>
              <a:t>过程</a:t>
            </a:r>
            <a:r>
              <a:rPr lang="zh-CN" altLang="en-US" sz="1800" b="1" dirty="0">
                <a:solidFill>
                  <a:srgbClr val="0000CC"/>
                </a:solidFill>
                <a:latin typeface="Times New Roman" pitchFamily="18" charset="0"/>
              </a:rPr>
              <a:t>规则的最后一个</a:t>
            </a:r>
            <a:r>
              <a:rPr lang="zh-CN" altLang="en-US" sz="1800" b="1" dirty="0" smtClean="0">
                <a:solidFill>
                  <a:srgbClr val="0000CC"/>
                </a:solidFill>
                <a:latin typeface="Times New Roman" pitchFamily="18" charset="0"/>
              </a:rPr>
              <a:t>语句是返回</a:t>
            </a:r>
            <a:r>
              <a:rPr lang="zh-CN" altLang="en-US" sz="1800" b="1" dirty="0">
                <a:solidFill>
                  <a:srgbClr val="0000CC"/>
                </a:solidFill>
                <a:latin typeface="Times New Roman" pitchFamily="18" charset="0"/>
              </a:rPr>
              <a:t>语句，用于指出将控制权返回到调用该过程</a:t>
            </a:r>
            <a:r>
              <a:rPr lang="zh-CN" altLang="en-US" sz="1800" b="1" dirty="0">
                <a:solidFill>
                  <a:srgbClr val="0000CC"/>
                </a:solidFill>
              </a:rPr>
              <a:t>规则的上一级过程规则那里去。</a:t>
            </a:r>
          </a:p>
        </p:txBody>
      </p:sp>
    </p:spTree>
  </p:cSld>
  <p:clrMapOvr>
    <a:masterClrMapping/>
  </p:clrMapOvr>
  <p:timing>
    <p:tnLst>
      <p:par>
        <p:cTn xmlns:p14="http://schemas.microsoft.com/office/powerpoint/2010/mai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5"/>
          <p:cNvSpPr>
            <a:spLocks noGrp="1"/>
          </p:cNvSpPr>
          <p:nvPr>
            <p:ph type="sldNum" sz="quarter" idx="12"/>
          </p:nvPr>
        </p:nvSpPr>
        <p:spPr/>
        <p:txBody>
          <a:bodyPr/>
          <a:lstStyle/>
          <a:p>
            <a:fld id="{16ECCE1E-245A-47B9-9FAE-9B33249357A9}" type="slidenum">
              <a:rPr lang="en-US" altLang="zh-CN"/>
              <a:pPr/>
              <a:t>139</a:t>
            </a:fld>
            <a:endParaRPr lang="en-US" altLang="zh-CN"/>
          </a:p>
        </p:txBody>
      </p:sp>
      <p:sp>
        <p:nvSpPr>
          <p:cNvPr id="598020" name="Text Box 4"/>
          <p:cNvSpPr txBox="1">
            <a:spLocks noChangeArrowheads="1"/>
          </p:cNvSpPr>
          <p:nvPr/>
        </p:nvSpPr>
        <p:spPr bwMode="auto">
          <a:xfrm>
            <a:off x="4343400" y="912813"/>
            <a:ext cx="2971800" cy="1017587"/>
          </a:xfrm>
          <a:prstGeom prst="rect">
            <a:avLst/>
          </a:prstGeom>
          <a:noFill/>
          <a:ln w="12700" cap="sq">
            <a:solidFill>
              <a:schemeClr val="tx1"/>
            </a:solidFill>
            <a:miter lim="800000"/>
            <a:headEnd type="none" w="sm" len="sm"/>
            <a:tailEnd type="non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pPr>
            <a:r>
              <a:rPr kumimoji="1" lang="zh-CN" altLang="en-US" sz="2400" b="1">
                <a:latin typeface="Times New Roman" pitchFamily="18" charset="0"/>
              </a:rPr>
              <a:t>推理方向</a:t>
            </a:r>
          </a:p>
          <a:p>
            <a:pPr algn="ctr">
              <a:spcBef>
                <a:spcPct val="50000"/>
              </a:spcBef>
            </a:pPr>
            <a:r>
              <a:rPr kumimoji="1" lang="zh-CN" altLang="en-US" sz="2400" b="1">
                <a:latin typeface="Times New Roman" pitchFamily="18" charset="0"/>
              </a:rPr>
              <a:t>调用模式</a:t>
            </a:r>
          </a:p>
        </p:txBody>
      </p:sp>
      <p:sp>
        <p:nvSpPr>
          <p:cNvPr id="598021" name="Text Box 5"/>
          <p:cNvSpPr txBox="1">
            <a:spLocks noChangeArrowheads="1"/>
          </p:cNvSpPr>
          <p:nvPr/>
        </p:nvSpPr>
        <p:spPr bwMode="auto">
          <a:xfrm>
            <a:off x="4343400" y="2590800"/>
            <a:ext cx="2971800" cy="469900"/>
          </a:xfrm>
          <a:prstGeom prst="rect">
            <a:avLst/>
          </a:prstGeom>
          <a:noFill/>
          <a:ln w="12700" cap="sq">
            <a:solidFill>
              <a:schemeClr val="tx1"/>
            </a:solidFill>
            <a:miter lim="800000"/>
            <a:headEnd type="none" w="sm" len="sm"/>
            <a:tailEnd type="non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pPr>
            <a:r>
              <a:rPr kumimoji="1" lang="zh-CN" altLang="en-US" sz="2400" b="1">
                <a:latin typeface="Times New Roman" pitchFamily="18" charset="0"/>
              </a:rPr>
              <a:t>子目标序列</a:t>
            </a:r>
          </a:p>
        </p:txBody>
      </p:sp>
      <p:sp>
        <p:nvSpPr>
          <p:cNvPr id="598022" name="Text Box 6"/>
          <p:cNvSpPr txBox="1">
            <a:spLocks noChangeArrowheads="1"/>
          </p:cNvSpPr>
          <p:nvPr/>
        </p:nvSpPr>
        <p:spPr bwMode="auto">
          <a:xfrm>
            <a:off x="4343400" y="3733800"/>
            <a:ext cx="2971800" cy="469900"/>
          </a:xfrm>
          <a:prstGeom prst="rect">
            <a:avLst/>
          </a:prstGeom>
          <a:noFill/>
          <a:ln w="12700" cap="sq">
            <a:solidFill>
              <a:schemeClr val="tx1"/>
            </a:solidFill>
            <a:miter lim="800000"/>
            <a:headEnd type="none" w="sm" len="sm"/>
            <a:tailEnd type="non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pPr>
            <a:r>
              <a:rPr kumimoji="1" lang="zh-CN" altLang="en-US" sz="2400" b="1">
                <a:latin typeface="Times New Roman" pitchFamily="18" charset="0"/>
              </a:rPr>
              <a:t>数据库刷新</a:t>
            </a:r>
          </a:p>
        </p:txBody>
      </p:sp>
      <p:sp>
        <p:nvSpPr>
          <p:cNvPr id="598023" name="Text Box 7"/>
          <p:cNvSpPr txBox="1">
            <a:spLocks noChangeArrowheads="1"/>
          </p:cNvSpPr>
          <p:nvPr/>
        </p:nvSpPr>
        <p:spPr bwMode="auto">
          <a:xfrm>
            <a:off x="4343400" y="4953000"/>
            <a:ext cx="2971800" cy="469900"/>
          </a:xfrm>
          <a:prstGeom prst="rect">
            <a:avLst/>
          </a:prstGeom>
          <a:noFill/>
          <a:ln w="12700" cap="sq">
            <a:solidFill>
              <a:schemeClr val="tx1"/>
            </a:solidFill>
            <a:miter lim="800000"/>
            <a:headEnd type="none" w="sm" len="sm"/>
            <a:tailEnd type="non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pPr>
            <a:r>
              <a:rPr kumimoji="1" lang="en-US" altLang="zh-CN" sz="2400" b="1">
                <a:latin typeface="Times New Roman" pitchFamily="18" charset="0"/>
              </a:rPr>
              <a:t>RETURN</a:t>
            </a:r>
          </a:p>
        </p:txBody>
      </p:sp>
      <p:sp>
        <p:nvSpPr>
          <p:cNvPr id="598024" name="Text Box 8"/>
          <p:cNvSpPr txBox="1">
            <a:spLocks noChangeArrowheads="1"/>
          </p:cNvSpPr>
          <p:nvPr/>
        </p:nvSpPr>
        <p:spPr bwMode="auto">
          <a:xfrm>
            <a:off x="2438400" y="1219200"/>
            <a:ext cx="175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lg"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pPr>
            <a:r>
              <a:rPr kumimoji="1" lang="zh-CN" altLang="en-US" sz="2400" b="1">
                <a:latin typeface="Times New Roman" pitchFamily="18" charset="0"/>
              </a:rPr>
              <a:t>激发条件</a:t>
            </a:r>
          </a:p>
        </p:txBody>
      </p:sp>
      <p:sp>
        <p:nvSpPr>
          <p:cNvPr id="598025" name="Text Box 9"/>
          <p:cNvSpPr txBox="1">
            <a:spLocks noChangeArrowheads="1"/>
          </p:cNvSpPr>
          <p:nvPr/>
        </p:nvSpPr>
        <p:spPr bwMode="auto">
          <a:xfrm>
            <a:off x="2438400" y="2590800"/>
            <a:ext cx="175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lg"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pPr>
            <a:r>
              <a:rPr kumimoji="1" lang="zh-CN" altLang="en-US" sz="2400" b="1">
                <a:latin typeface="Times New Roman" pitchFamily="18" charset="0"/>
              </a:rPr>
              <a:t>演绎操作</a:t>
            </a:r>
          </a:p>
        </p:txBody>
      </p:sp>
      <p:sp>
        <p:nvSpPr>
          <p:cNvPr id="598026" name="Text Box 10"/>
          <p:cNvSpPr txBox="1">
            <a:spLocks noChangeArrowheads="1"/>
          </p:cNvSpPr>
          <p:nvPr/>
        </p:nvSpPr>
        <p:spPr bwMode="auto">
          <a:xfrm>
            <a:off x="2438400" y="3810000"/>
            <a:ext cx="175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lg"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pPr>
            <a:r>
              <a:rPr kumimoji="1" lang="zh-CN" altLang="en-US" sz="2400" b="1">
                <a:latin typeface="Times New Roman" pitchFamily="18" charset="0"/>
              </a:rPr>
              <a:t>状态转换</a:t>
            </a:r>
          </a:p>
        </p:txBody>
      </p:sp>
      <p:sp>
        <p:nvSpPr>
          <p:cNvPr id="598027" name="Text Box 11"/>
          <p:cNvSpPr txBox="1">
            <a:spLocks noChangeArrowheads="1"/>
          </p:cNvSpPr>
          <p:nvPr/>
        </p:nvSpPr>
        <p:spPr bwMode="auto">
          <a:xfrm>
            <a:off x="2438400" y="4953000"/>
            <a:ext cx="175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lg"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pPr>
            <a:r>
              <a:rPr kumimoji="1" lang="zh-CN" altLang="en-US" sz="2400" b="1">
                <a:latin typeface="Times New Roman" pitchFamily="18" charset="0"/>
              </a:rPr>
              <a:t>返       回</a:t>
            </a:r>
          </a:p>
        </p:txBody>
      </p:sp>
      <p:sp>
        <p:nvSpPr>
          <p:cNvPr id="598028" name="Text Box 12"/>
          <p:cNvSpPr txBox="1">
            <a:spLocks noChangeArrowheads="1"/>
          </p:cNvSpPr>
          <p:nvPr/>
        </p:nvSpPr>
        <p:spPr bwMode="auto">
          <a:xfrm>
            <a:off x="2971800" y="6019800"/>
            <a:ext cx="4038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lg"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pPr>
            <a:r>
              <a:rPr kumimoji="1" lang="zh-CN" altLang="en-US" sz="2400" b="1">
                <a:latin typeface="Times New Roman" pitchFamily="18" charset="0"/>
              </a:rPr>
              <a:t>过程规则的结构示意图</a:t>
            </a:r>
          </a:p>
        </p:txBody>
      </p:sp>
      <p:sp>
        <p:nvSpPr>
          <p:cNvPr id="598029" name="Line 13"/>
          <p:cNvSpPr>
            <a:spLocks noChangeShapeType="1"/>
          </p:cNvSpPr>
          <p:nvPr/>
        </p:nvSpPr>
        <p:spPr bwMode="auto">
          <a:xfrm>
            <a:off x="4343400" y="1447800"/>
            <a:ext cx="2971800" cy="0"/>
          </a:xfrm>
          <a:prstGeom prst="line">
            <a:avLst/>
          </a:prstGeom>
          <a:noFill/>
          <a:ln w="12700">
            <a:solidFill>
              <a:schemeClr val="tx1"/>
            </a:solidFill>
            <a:prstDash val="dash"/>
            <a:round/>
            <a:headEnd type="none" w="sm"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endParaRPr lang="zh-CN" alt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5AF333A9-D333-463C-9A90-5AAFAEEE6434}" type="slidenum">
              <a:rPr lang="en-US" altLang="zh-CN"/>
              <a:pPr/>
              <a:t>14</a:t>
            </a:fld>
            <a:endParaRPr lang="en-US" altLang="zh-CN"/>
          </a:p>
        </p:txBody>
      </p:sp>
      <p:sp>
        <p:nvSpPr>
          <p:cNvPr id="481282" name="Rectangle 2"/>
          <p:cNvSpPr>
            <a:spLocks noGrp="1" noChangeArrowheads="1"/>
          </p:cNvSpPr>
          <p:nvPr>
            <p:ph type="title"/>
          </p:nvPr>
        </p:nvSpPr>
        <p:spPr>
          <a:xfrm>
            <a:off x="358775" y="225425"/>
            <a:ext cx="8218488" cy="900113"/>
          </a:xfrm>
        </p:spPr>
        <p:txBody>
          <a:bodyPr/>
          <a:lstStyle/>
          <a:p>
            <a:r>
              <a:rPr lang="zh-CN" altLang="en-US" b="1" dirty="0" smtClean="0">
                <a:latin typeface="Times New Roman" pitchFamily="18" charset="0"/>
              </a:rPr>
              <a:t>一阶谓词逻辑</a:t>
            </a:r>
            <a:r>
              <a:rPr lang="zh-CN" altLang="en-US" b="1" dirty="0">
                <a:latin typeface="Times New Roman" pitchFamily="18" charset="0"/>
              </a:rPr>
              <a:t>表示法</a:t>
            </a:r>
          </a:p>
        </p:txBody>
      </p:sp>
      <p:sp>
        <p:nvSpPr>
          <p:cNvPr id="481283" name="Rectangle 3"/>
          <p:cNvSpPr>
            <a:spLocks noGrp="1" noChangeArrowheads="1"/>
          </p:cNvSpPr>
          <p:nvPr>
            <p:ph type="body" idx="1"/>
          </p:nvPr>
        </p:nvSpPr>
        <p:spPr>
          <a:xfrm>
            <a:off x="384637" y="3320988"/>
            <a:ext cx="8534400" cy="3338513"/>
          </a:xfrm>
        </p:spPr>
        <p:txBody>
          <a:bodyPr/>
          <a:lstStyle/>
          <a:p>
            <a:pPr>
              <a:lnSpc>
                <a:spcPct val="110000"/>
              </a:lnSpc>
              <a:buFontTx/>
              <a:buNone/>
            </a:pPr>
            <a:r>
              <a:rPr lang="zh-CN" altLang="en-US" sz="2200" b="1" dirty="0" smtClean="0">
                <a:solidFill>
                  <a:srgbClr val="A50021"/>
                </a:solidFill>
              </a:rPr>
              <a:t>主要</a:t>
            </a:r>
            <a:r>
              <a:rPr lang="zh-CN" altLang="en-US" sz="2200" b="1" dirty="0">
                <a:solidFill>
                  <a:srgbClr val="A50021"/>
                </a:solidFill>
              </a:rPr>
              <a:t>讨论</a:t>
            </a:r>
          </a:p>
          <a:p>
            <a:pPr lvl="1">
              <a:lnSpc>
                <a:spcPct val="110000"/>
              </a:lnSpc>
            </a:pPr>
            <a:r>
              <a:rPr lang="zh-CN" altLang="en-US" sz="2000" b="1" dirty="0">
                <a:solidFill>
                  <a:srgbClr val="A50021"/>
                </a:solidFill>
              </a:rPr>
              <a:t>一阶谓词逻辑表示的逻辑学基础</a:t>
            </a:r>
          </a:p>
          <a:p>
            <a:pPr lvl="2">
              <a:lnSpc>
                <a:spcPct val="130000"/>
              </a:lnSpc>
            </a:pPr>
            <a:r>
              <a:rPr lang="zh-CN" altLang="en-US" sz="1800" b="1" dirty="0" smtClean="0">
                <a:solidFill>
                  <a:srgbClr val="006600"/>
                </a:solidFill>
                <a:latin typeface="宋体" pitchFamily="2" charset="-122"/>
              </a:rPr>
              <a:t>命题</a:t>
            </a:r>
            <a:r>
              <a:rPr lang="zh-CN" altLang="en-US" sz="1800" b="1" dirty="0">
                <a:solidFill>
                  <a:srgbClr val="006600"/>
                </a:solidFill>
                <a:latin typeface="宋体" pitchFamily="2" charset="-122"/>
              </a:rPr>
              <a:t>和真值；论域和谓词；连词和量词；</a:t>
            </a:r>
          </a:p>
          <a:p>
            <a:pPr lvl="2">
              <a:lnSpc>
                <a:spcPct val="130000"/>
              </a:lnSpc>
            </a:pPr>
            <a:r>
              <a:rPr lang="zh-CN" altLang="en-US" sz="1800" b="1" dirty="0" smtClean="0">
                <a:solidFill>
                  <a:srgbClr val="006600"/>
                </a:solidFill>
                <a:latin typeface="宋体" pitchFamily="2" charset="-122"/>
              </a:rPr>
              <a:t>项</a:t>
            </a:r>
            <a:r>
              <a:rPr lang="zh-CN" altLang="en-US" sz="1800" b="1" dirty="0">
                <a:solidFill>
                  <a:srgbClr val="006600"/>
                </a:solidFill>
                <a:latin typeface="宋体" pitchFamily="2" charset="-122"/>
              </a:rPr>
              <a:t>与合式公式；自由变元与约束变元</a:t>
            </a:r>
          </a:p>
          <a:p>
            <a:pPr lvl="1">
              <a:lnSpc>
                <a:spcPct val="110000"/>
              </a:lnSpc>
            </a:pPr>
            <a:r>
              <a:rPr lang="zh-CN" altLang="en-US" sz="2000" b="1" dirty="0">
                <a:solidFill>
                  <a:srgbClr val="A50021"/>
                </a:solidFill>
              </a:rPr>
              <a:t>谓词逻辑表示方法</a:t>
            </a:r>
          </a:p>
          <a:p>
            <a:pPr lvl="1">
              <a:lnSpc>
                <a:spcPct val="110000"/>
              </a:lnSpc>
            </a:pPr>
            <a:r>
              <a:rPr lang="zh-CN" altLang="en-US" sz="2000" b="1" dirty="0">
                <a:solidFill>
                  <a:srgbClr val="A50021"/>
                </a:solidFill>
              </a:rPr>
              <a:t>谓词逻辑表示的应用</a:t>
            </a:r>
          </a:p>
          <a:p>
            <a:pPr lvl="1">
              <a:lnSpc>
                <a:spcPct val="110000"/>
              </a:lnSpc>
            </a:pPr>
            <a:r>
              <a:rPr lang="zh-CN" altLang="en-US" sz="2000" b="1" dirty="0">
                <a:solidFill>
                  <a:srgbClr val="A50021"/>
                </a:solidFill>
              </a:rPr>
              <a:t>谓词逻辑表示的特性</a:t>
            </a:r>
          </a:p>
        </p:txBody>
      </p:sp>
      <p:sp>
        <p:nvSpPr>
          <p:cNvPr id="481284" name="Text Box 4"/>
          <p:cNvSpPr txBox="1">
            <a:spLocks noChangeArrowheads="1"/>
          </p:cNvSpPr>
          <p:nvPr/>
        </p:nvSpPr>
        <p:spPr bwMode="auto">
          <a:xfrm>
            <a:off x="395536" y="1376772"/>
            <a:ext cx="8640762" cy="178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ts val="1200"/>
              </a:spcBef>
            </a:pPr>
            <a:r>
              <a:rPr lang="zh-CN" altLang="en-US" sz="2400" b="1" dirty="0" smtClean="0">
                <a:solidFill>
                  <a:srgbClr val="0000CC"/>
                </a:solidFill>
                <a:latin typeface="幼圆" pitchFamily="49" charset="-122"/>
                <a:ea typeface="幼圆" pitchFamily="49" charset="-122"/>
              </a:rPr>
              <a:t>一阶谓词逻辑</a:t>
            </a:r>
            <a:r>
              <a:rPr lang="zh-CN" altLang="en-US" sz="2400" b="1" dirty="0">
                <a:solidFill>
                  <a:srgbClr val="0000CC"/>
                </a:solidFill>
                <a:latin typeface="幼圆" pitchFamily="49" charset="-122"/>
                <a:ea typeface="幼圆" pitchFamily="49" charset="-122"/>
              </a:rPr>
              <a:t>表示法是一种基于数理逻辑的表示</a:t>
            </a:r>
            <a:r>
              <a:rPr lang="zh-CN" altLang="en-US" sz="2400" b="1" dirty="0" smtClean="0">
                <a:solidFill>
                  <a:srgbClr val="0000CC"/>
                </a:solidFill>
                <a:latin typeface="幼圆" pitchFamily="49" charset="-122"/>
                <a:ea typeface="幼圆" pitchFamily="49" charset="-122"/>
              </a:rPr>
              <a:t>方法</a:t>
            </a:r>
            <a:endParaRPr lang="en-US" altLang="zh-CN" sz="2400" b="1" dirty="0" smtClean="0">
              <a:solidFill>
                <a:srgbClr val="0000CC"/>
              </a:solidFill>
              <a:latin typeface="幼圆" pitchFamily="49" charset="-122"/>
              <a:ea typeface="幼圆" pitchFamily="49" charset="-122"/>
            </a:endParaRPr>
          </a:p>
          <a:p>
            <a:pPr marL="342900" indent="-342900">
              <a:spcBef>
                <a:spcPts val="1200"/>
              </a:spcBef>
              <a:buFont typeface="Arial" pitchFamily="34" charset="0"/>
              <a:buChar char="•"/>
            </a:pPr>
            <a:r>
              <a:rPr lang="zh-CN" altLang="en-US" sz="2200" b="1" dirty="0" smtClean="0">
                <a:solidFill>
                  <a:srgbClr val="C00000"/>
                </a:solidFill>
                <a:latin typeface="仿宋_GB2312" pitchFamily="49" charset="-122"/>
                <a:ea typeface="仿宋_GB2312" pitchFamily="49" charset="-122"/>
              </a:rPr>
              <a:t>一</a:t>
            </a:r>
            <a:r>
              <a:rPr lang="zh-CN" altLang="en-US" sz="2200" b="1" dirty="0">
                <a:solidFill>
                  <a:srgbClr val="C00000"/>
                </a:solidFill>
                <a:latin typeface="仿宋_GB2312" pitchFamily="49" charset="-122"/>
                <a:ea typeface="仿宋_GB2312" pitchFamily="49" charset="-122"/>
              </a:rPr>
              <a:t>阶经典逻辑：</a:t>
            </a:r>
            <a:r>
              <a:rPr lang="zh-CN" altLang="en-US" sz="2200" dirty="0">
                <a:latin typeface="仿宋_GB2312" pitchFamily="49" charset="-122"/>
                <a:ea typeface="仿宋_GB2312" pitchFamily="49" charset="-122"/>
              </a:rPr>
              <a:t>一阶经典命题逻辑，一阶经典谓词逻辑</a:t>
            </a:r>
          </a:p>
          <a:p>
            <a:pPr marL="342900" indent="-342900">
              <a:spcBef>
                <a:spcPts val="1200"/>
              </a:spcBef>
              <a:buFont typeface="Arial" pitchFamily="34" charset="0"/>
              <a:buChar char="•"/>
            </a:pPr>
            <a:r>
              <a:rPr lang="zh-CN" altLang="en-US" sz="2200" b="1" dirty="0">
                <a:solidFill>
                  <a:srgbClr val="C00000"/>
                </a:solidFill>
                <a:latin typeface="仿宋_GB2312" pitchFamily="49" charset="-122"/>
                <a:ea typeface="仿宋_GB2312" pitchFamily="49" charset="-122"/>
              </a:rPr>
              <a:t>非一阶经典逻辑：</a:t>
            </a:r>
            <a:r>
              <a:rPr lang="zh-CN" altLang="en-US" sz="2200" dirty="0">
                <a:latin typeface="仿宋_GB2312" pitchFamily="49" charset="-122"/>
                <a:ea typeface="仿宋_GB2312" pitchFamily="49" charset="-122"/>
              </a:rPr>
              <a:t>指除经典逻辑以外的那些逻辑，例如：二阶逻辑，多值逻辑，模糊逻辑等。</a:t>
            </a:r>
          </a:p>
        </p:txBody>
      </p:sp>
      <p:pic>
        <p:nvPicPr>
          <p:cNvPr id="481288" name="Picture 8" descr="http://pages.slu.edu/faculty/salernoj/Syllabi/miracl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240" y="3771121"/>
            <a:ext cx="2304058" cy="28039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FB4579F1-8E0D-4FF5-A4A6-E8D6940FD24E}" type="slidenum">
              <a:rPr lang="en-US" altLang="zh-CN"/>
              <a:pPr/>
              <a:t>140</a:t>
            </a:fld>
            <a:endParaRPr lang="en-US" altLang="zh-CN"/>
          </a:p>
        </p:txBody>
      </p:sp>
      <p:sp>
        <p:nvSpPr>
          <p:cNvPr id="346115" name="Rectangle 3"/>
          <p:cNvSpPr>
            <a:spLocks noGrp="1" noChangeArrowheads="1"/>
          </p:cNvSpPr>
          <p:nvPr>
            <p:ph type="body" idx="1"/>
          </p:nvPr>
        </p:nvSpPr>
        <p:spPr>
          <a:xfrm>
            <a:off x="250825" y="1052513"/>
            <a:ext cx="8435975" cy="5545137"/>
          </a:xfrm>
        </p:spPr>
        <p:txBody>
          <a:bodyPr/>
          <a:lstStyle/>
          <a:p>
            <a:pPr marL="0" indent="0">
              <a:lnSpc>
                <a:spcPct val="105000"/>
              </a:lnSpc>
              <a:buNone/>
            </a:pPr>
            <a:r>
              <a:rPr lang="zh-CN" altLang="en-US" sz="2000" b="1" dirty="0" smtClean="0">
                <a:solidFill>
                  <a:srgbClr val="00B050"/>
                </a:solidFill>
                <a:latin typeface="Times New Roman" pitchFamily="18" charset="0"/>
              </a:rPr>
              <a:t>例：</a:t>
            </a:r>
            <a:r>
              <a:rPr lang="zh-CN" altLang="en-US" sz="2000" b="1" dirty="0">
                <a:solidFill>
                  <a:srgbClr val="00B050"/>
                </a:solidFill>
                <a:latin typeface="Times New Roman" pitchFamily="18" charset="0"/>
              </a:rPr>
              <a:t>下面给出一个关于同学问题的过程表示。</a:t>
            </a:r>
          </a:p>
          <a:p>
            <a:pPr marL="0" indent="0">
              <a:lnSpc>
                <a:spcPct val="105000"/>
              </a:lnSpc>
              <a:buNone/>
            </a:pPr>
            <a:r>
              <a:rPr lang="zh-CN" altLang="en-US" sz="2000" b="1" dirty="0">
                <a:solidFill>
                  <a:srgbClr val="006600"/>
                </a:solidFill>
                <a:latin typeface="Times New Roman" pitchFamily="18" charset="0"/>
              </a:rPr>
              <a:t>     设有如下知识：</a:t>
            </a:r>
          </a:p>
          <a:p>
            <a:pPr marL="0" indent="0">
              <a:lnSpc>
                <a:spcPct val="105000"/>
              </a:lnSpc>
              <a:buNone/>
            </a:pPr>
            <a:r>
              <a:rPr lang="zh-CN" altLang="en-US" sz="2000" b="1" dirty="0">
                <a:solidFill>
                  <a:srgbClr val="0000CC"/>
                </a:solidFill>
                <a:latin typeface="Times New Roman" pitchFamily="18" charset="0"/>
              </a:rPr>
              <a:t>         </a:t>
            </a:r>
            <a:r>
              <a:rPr lang="zh-CN" altLang="en-US" sz="2000" b="1" dirty="0">
                <a:solidFill>
                  <a:srgbClr val="00B050"/>
                </a:solidFill>
                <a:latin typeface="Times New Roman" pitchFamily="18" charset="0"/>
              </a:rPr>
              <a:t>“如果</a:t>
            </a:r>
            <a:r>
              <a:rPr lang="en-US" altLang="zh-CN" sz="2000" b="1" dirty="0">
                <a:solidFill>
                  <a:srgbClr val="00B050"/>
                </a:solidFill>
                <a:latin typeface="Times New Roman" pitchFamily="18" charset="0"/>
              </a:rPr>
              <a:t>x</a:t>
            </a:r>
            <a:r>
              <a:rPr lang="zh-CN" altLang="en-US" sz="2000" b="1" dirty="0">
                <a:solidFill>
                  <a:srgbClr val="00B050"/>
                </a:solidFill>
                <a:latin typeface="Times New Roman" pitchFamily="18" charset="0"/>
              </a:rPr>
              <a:t>与</a:t>
            </a:r>
            <a:r>
              <a:rPr lang="en-US" altLang="zh-CN" sz="2000" b="1" dirty="0">
                <a:solidFill>
                  <a:srgbClr val="00B050"/>
                </a:solidFill>
                <a:latin typeface="Times New Roman" pitchFamily="18" charset="0"/>
              </a:rPr>
              <a:t>y</a:t>
            </a:r>
            <a:r>
              <a:rPr lang="zh-CN" altLang="en-US" sz="2000" b="1" dirty="0">
                <a:solidFill>
                  <a:srgbClr val="00B050"/>
                </a:solidFill>
                <a:latin typeface="Times New Roman" pitchFamily="18" charset="0"/>
              </a:rPr>
              <a:t>是同班同学，且</a:t>
            </a:r>
            <a:r>
              <a:rPr lang="en-US" altLang="zh-CN" sz="2000" b="1" dirty="0">
                <a:solidFill>
                  <a:srgbClr val="00B050"/>
                </a:solidFill>
                <a:latin typeface="Times New Roman" pitchFamily="18" charset="0"/>
              </a:rPr>
              <a:t>z</a:t>
            </a:r>
            <a:r>
              <a:rPr lang="zh-CN" altLang="en-US" sz="2000" b="1" dirty="0">
                <a:solidFill>
                  <a:srgbClr val="00B050"/>
                </a:solidFill>
                <a:latin typeface="Times New Roman" pitchFamily="18" charset="0"/>
              </a:rPr>
              <a:t>是</a:t>
            </a:r>
            <a:r>
              <a:rPr lang="en-US" altLang="zh-CN" sz="2000" b="1" dirty="0">
                <a:solidFill>
                  <a:srgbClr val="00B050"/>
                </a:solidFill>
                <a:latin typeface="Times New Roman" pitchFamily="18" charset="0"/>
              </a:rPr>
              <a:t>x</a:t>
            </a:r>
            <a:r>
              <a:rPr lang="zh-CN" altLang="en-US" sz="2000" b="1" dirty="0">
                <a:solidFill>
                  <a:srgbClr val="00B050"/>
                </a:solidFill>
                <a:latin typeface="Times New Roman" pitchFamily="18" charset="0"/>
              </a:rPr>
              <a:t>的老师， 则</a:t>
            </a:r>
            <a:r>
              <a:rPr lang="en-US" altLang="zh-CN" sz="2000" b="1" dirty="0">
                <a:solidFill>
                  <a:srgbClr val="00B050"/>
                </a:solidFill>
                <a:latin typeface="Times New Roman" pitchFamily="18" charset="0"/>
              </a:rPr>
              <a:t>z</a:t>
            </a:r>
            <a:r>
              <a:rPr lang="zh-CN" altLang="en-US" sz="2000" b="1" dirty="0">
                <a:solidFill>
                  <a:srgbClr val="00B050"/>
                </a:solidFill>
                <a:latin typeface="Times New Roman" pitchFamily="18" charset="0"/>
              </a:rPr>
              <a:t>也是</a:t>
            </a:r>
            <a:r>
              <a:rPr lang="en-US" altLang="zh-CN" sz="2000" b="1" dirty="0">
                <a:solidFill>
                  <a:srgbClr val="00B050"/>
                </a:solidFill>
                <a:latin typeface="Times New Roman" pitchFamily="18" charset="0"/>
              </a:rPr>
              <a:t>y</a:t>
            </a:r>
            <a:r>
              <a:rPr lang="zh-CN" altLang="en-US" sz="2000" b="1" dirty="0">
                <a:solidFill>
                  <a:srgbClr val="00B050"/>
                </a:solidFill>
                <a:latin typeface="Times New Roman" pitchFamily="18" charset="0"/>
              </a:rPr>
              <a:t>的老师”</a:t>
            </a:r>
          </a:p>
          <a:p>
            <a:pPr marL="0" indent="0">
              <a:lnSpc>
                <a:spcPct val="105000"/>
              </a:lnSpc>
              <a:buNone/>
            </a:pPr>
            <a:r>
              <a:rPr lang="zh-CN" altLang="en-US" sz="2000" b="1" dirty="0">
                <a:solidFill>
                  <a:srgbClr val="006600"/>
                </a:solidFill>
                <a:latin typeface="Times New Roman" pitchFamily="18" charset="0"/>
              </a:rPr>
              <a:t>    其过程规则表示为：</a:t>
            </a:r>
          </a:p>
          <a:p>
            <a:pPr marL="0" indent="0">
              <a:lnSpc>
                <a:spcPct val="105000"/>
              </a:lnSpc>
              <a:buNone/>
            </a:pPr>
            <a:r>
              <a:rPr lang="zh-CN" altLang="en-US" sz="2000" b="1" dirty="0">
                <a:solidFill>
                  <a:srgbClr val="0000CC"/>
                </a:solidFill>
                <a:latin typeface="Times New Roman" pitchFamily="18" charset="0"/>
              </a:rPr>
              <a:t>             </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BR(Teacher  </a:t>
            </a:r>
            <a:r>
              <a:rPr lang="en-US" altLang="zh-CN" sz="2000" b="1" dirty="0">
                <a:solidFill>
                  <a:srgbClr val="0000CC"/>
                </a:solidFill>
                <a:latin typeface="Times New Roman" pitchFamily="18" charset="0"/>
              </a:rPr>
              <a:t>?z  ?y)                   </a:t>
            </a:r>
            <a:r>
              <a:rPr lang="zh-CN" altLang="en-US" sz="2000" b="1" dirty="0">
                <a:solidFill>
                  <a:srgbClr val="0000CC"/>
                </a:solidFill>
                <a:latin typeface="Times New Roman" pitchFamily="18" charset="0"/>
              </a:rPr>
              <a:t>（需求解的问题）</a:t>
            </a:r>
          </a:p>
          <a:p>
            <a:pPr marL="0" indent="0">
              <a:lnSpc>
                <a:spcPct val="105000"/>
              </a:lnSpc>
              <a:buNone/>
            </a:pPr>
            <a:r>
              <a:rPr lang="zh-CN" altLang="en-US" sz="2000" b="1" dirty="0">
                <a:solidFill>
                  <a:srgbClr val="0000CC"/>
                </a:solidFill>
                <a:latin typeface="Times New Roman" pitchFamily="18" charset="0"/>
              </a:rPr>
              <a:t>                     </a:t>
            </a:r>
            <a:r>
              <a:rPr lang="en-US" altLang="zh-CN" sz="2000" b="1" dirty="0">
                <a:solidFill>
                  <a:srgbClr val="0000CC"/>
                </a:solidFill>
                <a:latin typeface="Times New Roman" pitchFamily="18" charset="0"/>
              </a:rPr>
              <a:t>GOAL(Classmate  ?x   y)   </a:t>
            </a:r>
            <a:r>
              <a:rPr lang="zh-CN" altLang="en-US" sz="2000" b="1" dirty="0">
                <a:solidFill>
                  <a:srgbClr val="0000CC"/>
                </a:solidFill>
                <a:latin typeface="Times New Roman" pitchFamily="18" charset="0"/>
              </a:rPr>
              <a:t>（求</a:t>
            </a:r>
            <a:r>
              <a:rPr lang="en-US" altLang="zh-CN" sz="2000" b="1" dirty="0">
                <a:solidFill>
                  <a:srgbClr val="0000CC"/>
                </a:solidFill>
                <a:latin typeface="Times New Roman" pitchFamily="18" charset="0"/>
              </a:rPr>
              <a:t>y</a:t>
            </a:r>
            <a:r>
              <a:rPr lang="zh-CN" altLang="en-US" sz="2000" b="1" dirty="0">
                <a:solidFill>
                  <a:srgbClr val="0000CC"/>
                </a:solidFill>
                <a:latin typeface="Times New Roman" pitchFamily="18" charset="0"/>
              </a:rPr>
              <a:t>的同班同学是谁）</a:t>
            </a:r>
            <a:endParaRPr lang="zh-CN" altLang="en-US" sz="2000" dirty="0">
              <a:solidFill>
                <a:srgbClr val="0000CC"/>
              </a:solidFill>
              <a:latin typeface="Times New Roman" pitchFamily="18" charset="0"/>
            </a:endParaRPr>
          </a:p>
          <a:p>
            <a:pPr marL="0" indent="0">
              <a:lnSpc>
                <a:spcPct val="105000"/>
              </a:lnSpc>
              <a:buNone/>
            </a:pPr>
            <a:r>
              <a:rPr lang="zh-CN" altLang="en-US" sz="2000" b="1" dirty="0">
                <a:solidFill>
                  <a:srgbClr val="0000CC"/>
                </a:solidFill>
                <a:latin typeface="Times New Roman" pitchFamily="18" charset="0"/>
              </a:rPr>
              <a:t>                     </a:t>
            </a:r>
            <a:r>
              <a:rPr lang="en-US" altLang="zh-CN" sz="2000" b="1" dirty="0">
                <a:solidFill>
                  <a:srgbClr val="0000CC"/>
                </a:solidFill>
                <a:latin typeface="Times New Roman" pitchFamily="18" charset="0"/>
              </a:rPr>
              <a:t>GOAL(Teacher  z   x)          </a:t>
            </a:r>
            <a:r>
              <a:rPr lang="zh-CN" altLang="en-US" sz="2000" b="1" dirty="0">
                <a:solidFill>
                  <a:srgbClr val="0000CC"/>
                </a:solidFill>
                <a:latin typeface="Times New Roman" pitchFamily="18" charset="0"/>
              </a:rPr>
              <a:t>（已知</a:t>
            </a:r>
            <a:r>
              <a:rPr lang="en-US" altLang="zh-CN" sz="2000" b="1" dirty="0">
                <a:solidFill>
                  <a:srgbClr val="0000CC"/>
                </a:solidFill>
                <a:latin typeface="Times New Roman" pitchFamily="18" charset="0"/>
              </a:rPr>
              <a:t>z</a:t>
            </a:r>
            <a:r>
              <a:rPr lang="zh-CN" altLang="en-US" sz="2000" b="1" dirty="0">
                <a:solidFill>
                  <a:srgbClr val="0000CC"/>
                </a:solidFill>
                <a:latin typeface="Times New Roman" pitchFamily="18" charset="0"/>
              </a:rPr>
              <a:t>是</a:t>
            </a:r>
            <a:r>
              <a:rPr lang="en-US" altLang="zh-CN" sz="2000" b="1" dirty="0">
                <a:solidFill>
                  <a:srgbClr val="0000CC"/>
                </a:solidFill>
                <a:latin typeface="Times New Roman" pitchFamily="18" charset="0"/>
              </a:rPr>
              <a:t>x</a:t>
            </a:r>
            <a:r>
              <a:rPr lang="zh-CN" altLang="en-US" sz="2000" b="1" dirty="0">
                <a:solidFill>
                  <a:srgbClr val="0000CC"/>
                </a:solidFill>
                <a:latin typeface="Times New Roman" pitchFamily="18" charset="0"/>
              </a:rPr>
              <a:t>的老师）</a:t>
            </a:r>
          </a:p>
          <a:p>
            <a:pPr marL="0" indent="0">
              <a:lnSpc>
                <a:spcPct val="105000"/>
              </a:lnSpc>
              <a:buNone/>
            </a:pPr>
            <a:r>
              <a:rPr lang="zh-CN" altLang="en-US" sz="2000" b="1" dirty="0">
                <a:solidFill>
                  <a:srgbClr val="0000CC"/>
                </a:solidFill>
                <a:latin typeface="Times New Roman" pitchFamily="18" charset="0"/>
              </a:rPr>
              <a:t>                     </a:t>
            </a:r>
            <a:r>
              <a:rPr lang="en-US" altLang="zh-CN" sz="2000" b="1" dirty="0">
                <a:solidFill>
                  <a:srgbClr val="0000CC"/>
                </a:solidFill>
                <a:latin typeface="Times New Roman" pitchFamily="18" charset="0"/>
              </a:rPr>
              <a:t>INSERT(Teacher   z   y)     </a:t>
            </a:r>
            <a:r>
              <a:rPr lang="zh-CN" altLang="en-US" sz="2000" b="1" dirty="0">
                <a:solidFill>
                  <a:srgbClr val="0000CC"/>
                </a:solidFill>
                <a:latin typeface="Times New Roman" pitchFamily="18" charset="0"/>
              </a:rPr>
              <a:t>（对数据库的插入操作）</a:t>
            </a:r>
          </a:p>
          <a:p>
            <a:pPr marL="0" indent="0">
              <a:lnSpc>
                <a:spcPct val="105000"/>
              </a:lnSpc>
              <a:buNone/>
            </a:pPr>
            <a:r>
              <a:rPr lang="zh-CN" altLang="en-US" sz="2000" b="1" dirty="0">
                <a:solidFill>
                  <a:srgbClr val="0000CC"/>
                </a:solidFill>
                <a:latin typeface="Times New Roman" pitchFamily="18" charset="0"/>
              </a:rPr>
              <a:t>                     </a:t>
            </a:r>
            <a:r>
              <a:rPr lang="en-US" altLang="zh-CN" sz="2000" b="1" dirty="0" smtClean="0">
                <a:solidFill>
                  <a:srgbClr val="0000CC"/>
                </a:solidFill>
                <a:latin typeface="Times New Roman" pitchFamily="18" charset="0"/>
              </a:rPr>
              <a:t>RETURN</a:t>
            </a:r>
          </a:p>
          <a:p>
            <a:pPr marL="0" indent="0">
              <a:lnSpc>
                <a:spcPct val="105000"/>
              </a:lnSpc>
              <a:buNone/>
            </a:pPr>
            <a:endParaRPr lang="en-US" altLang="zh-CN" sz="1100" b="1" dirty="0">
              <a:solidFill>
                <a:srgbClr val="0000CC"/>
              </a:solidFill>
              <a:latin typeface="Times New Roman" pitchFamily="18" charset="0"/>
            </a:endParaRPr>
          </a:p>
          <a:p>
            <a:pPr marL="400050" lvl="1" indent="0">
              <a:lnSpc>
                <a:spcPct val="105000"/>
              </a:lnSpc>
              <a:buNone/>
            </a:pPr>
            <a:r>
              <a:rPr lang="zh-CN" altLang="en-US" sz="1800" dirty="0">
                <a:latin typeface="Times New Roman" pitchFamily="18" charset="0"/>
              </a:rPr>
              <a:t>其中：</a:t>
            </a:r>
            <a:r>
              <a:rPr lang="en-US" altLang="zh-CN" sz="1800" dirty="0">
                <a:latin typeface="Times New Roman" pitchFamily="18" charset="0"/>
              </a:rPr>
              <a:t>BR</a:t>
            </a:r>
            <a:r>
              <a:rPr lang="zh-CN" altLang="en-US" sz="1800" dirty="0">
                <a:latin typeface="Times New Roman" pitchFamily="18" charset="0"/>
              </a:rPr>
              <a:t>是逆向推理标志；</a:t>
            </a:r>
          </a:p>
          <a:p>
            <a:pPr marL="400050" lvl="1" indent="0">
              <a:lnSpc>
                <a:spcPct val="105000"/>
              </a:lnSpc>
              <a:buNone/>
            </a:pPr>
            <a:r>
              <a:rPr lang="zh-CN" altLang="en-US" sz="1800" dirty="0">
                <a:latin typeface="Times New Roman" pitchFamily="18" charset="0"/>
              </a:rPr>
              <a:t>     </a:t>
            </a:r>
            <a:r>
              <a:rPr lang="en-US" altLang="zh-CN" sz="1800" dirty="0">
                <a:latin typeface="Times New Roman" pitchFamily="18" charset="0"/>
              </a:rPr>
              <a:t>GOAL</a:t>
            </a:r>
            <a:r>
              <a:rPr lang="zh-CN" altLang="en-US" sz="1800" dirty="0">
                <a:latin typeface="Times New Roman" pitchFamily="18" charset="0"/>
              </a:rPr>
              <a:t>表示求解子目标，即进行过程调用；</a:t>
            </a:r>
          </a:p>
          <a:p>
            <a:pPr marL="400050" lvl="1" indent="0">
              <a:lnSpc>
                <a:spcPct val="105000"/>
              </a:lnSpc>
              <a:buNone/>
            </a:pPr>
            <a:r>
              <a:rPr lang="zh-CN" altLang="en-US" sz="1800" dirty="0">
                <a:latin typeface="Times New Roman" pitchFamily="18" charset="0"/>
              </a:rPr>
              <a:t>     </a:t>
            </a:r>
            <a:r>
              <a:rPr lang="en-US" altLang="zh-CN" sz="1800" dirty="0">
                <a:latin typeface="Times New Roman" pitchFamily="18" charset="0"/>
              </a:rPr>
              <a:t>INSERT</a:t>
            </a:r>
            <a:r>
              <a:rPr lang="zh-CN" altLang="en-US" sz="1800" dirty="0">
                <a:latin typeface="Times New Roman" pitchFamily="18" charset="0"/>
              </a:rPr>
              <a:t>表示对数据库进行插入操作；</a:t>
            </a:r>
          </a:p>
          <a:p>
            <a:pPr marL="400050" lvl="1" indent="0">
              <a:lnSpc>
                <a:spcPct val="105000"/>
              </a:lnSpc>
              <a:buNone/>
            </a:pPr>
            <a:r>
              <a:rPr lang="zh-CN" altLang="en-US" sz="1800" dirty="0">
                <a:latin typeface="Times New Roman" pitchFamily="18" charset="0"/>
              </a:rPr>
              <a:t>     </a:t>
            </a:r>
            <a:r>
              <a:rPr lang="en-US" altLang="zh-CN" sz="1800" dirty="0">
                <a:latin typeface="Times New Roman" pitchFamily="18" charset="0"/>
              </a:rPr>
              <a:t>RETURN</a:t>
            </a:r>
            <a:r>
              <a:rPr lang="zh-CN" altLang="en-US" sz="1800" dirty="0">
                <a:latin typeface="Times New Roman" pitchFamily="18" charset="0"/>
              </a:rPr>
              <a:t>作为结束标志；</a:t>
            </a:r>
          </a:p>
          <a:p>
            <a:pPr marL="400050" lvl="1" indent="0">
              <a:lnSpc>
                <a:spcPct val="105000"/>
              </a:lnSpc>
              <a:buNone/>
            </a:pPr>
            <a:r>
              <a:rPr lang="zh-CN" altLang="en-US" sz="1800" dirty="0">
                <a:latin typeface="Times New Roman" pitchFamily="18" charset="0"/>
              </a:rPr>
              <a:t>     带“？”的变量表示其值将在该过程中求得 </a:t>
            </a:r>
          </a:p>
        </p:txBody>
      </p:sp>
      <p:sp>
        <p:nvSpPr>
          <p:cNvPr id="6" name="Rectangle 2"/>
          <p:cNvSpPr>
            <a:spLocks noGrp="1" noChangeArrowheads="1"/>
          </p:cNvSpPr>
          <p:nvPr>
            <p:ph type="title"/>
          </p:nvPr>
        </p:nvSpPr>
        <p:spPr>
          <a:xfrm>
            <a:off x="457200" y="0"/>
            <a:ext cx="8229600" cy="1125538"/>
          </a:xfrm>
        </p:spPr>
        <p:txBody>
          <a:bodyPr/>
          <a:lstStyle/>
          <a:p>
            <a:r>
              <a:rPr lang="zh-CN" altLang="en-US" b="1" kern="1200" dirty="0">
                <a:latin typeface="Times New Roman" pitchFamily="18" charset="0"/>
                <a:cs typeface="+mn-cs"/>
              </a:rPr>
              <a:t>过</a:t>
            </a:r>
            <a:r>
              <a:rPr lang="zh-CN" altLang="en-US" b="1" kern="1200" dirty="0" smtClean="0">
                <a:latin typeface="Times New Roman" pitchFamily="18" charset="0"/>
                <a:cs typeface="+mn-cs"/>
              </a:rPr>
              <a:t>程式的知识表示</a:t>
            </a:r>
            <a:r>
              <a:rPr lang="zh-CN" altLang="en-US" b="1" kern="1200" dirty="0">
                <a:latin typeface="Times New Roman" pitchFamily="18" charset="0"/>
                <a:cs typeface="+mn-cs"/>
              </a:rPr>
              <a:t>方法</a:t>
            </a:r>
          </a:p>
        </p:txBody>
      </p:sp>
    </p:spTree>
  </p:cSld>
  <p:clrMapOvr>
    <a:masterClrMapping/>
  </p:clrMapOvr>
  <p:timing>
    <p:tnLst>
      <p:par>
        <p:cTn xmlns:p14="http://schemas.microsoft.com/office/powerpoint/2010/mai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1EEFC8D2-45B9-403C-8FF4-8B81446C76E2}" type="slidenum">
              <a:rPr lang="en-US" altLang="zh-CN"/>
              <a:pPr/>
              <a:t>141</a:t>
            </a:fld>
            <a:endParaRPr lang="en-US" altLang="zh-CN"/>
          </a:p>
        </p:txBody>
      </p:sp>
      <p:sp>
        <p:nvSpPr>
          <p:cNvPr id="347138" name="Rectangle 2"/>
          <p:cNvSpPr>
            <a:spLocks noGrp="1" noChangeArrowheads="1"/>
          </p:cNvSpPr>
          <p:nvPr>
            <p:ph type="title"/>
          </p:nvPr>
        </p:nvSpPr>
        <p:spPr>
          <a:xfrm>
            <a:off x="250825" y="188913"/>
            <a:ext cx="8642350" cy="792162"/>
          </a:xfrm>
        </p:spPr>
        <p:txBody>
          <a:bodyPr/>
          <a:lstStyle/>
          <a:p>
            <a:r>
              <a:rPr lang="zh-CN" altLang="en-US" b="1" kern="1200" dirty="0">
                <a:latin typeface="Times New Roman" pitchFamily="18" charset="0"/>
                <a:cs typeface="+mn-cs"/>
              </a:rPr>
              <a:t>过程表示的问题求解过程</a:t>
            </a:r>
            <a:endParaRPr lang="en-US" altLang="zh-CN" b="1" kern="1200" dirty="0">
              <a:latin typeface="Times New Roman" pitchFamily="18" charset="0"/>
              <a:cs typeface="+mn-cs"/>
            </a:endParaRPr>
          </a:p>
        </p:txBody>
      </p:sp>
      <p:sp>
        <p:nvSpPr>
          <p:cNvPr id="347139" name="Rectangle 3"/>
          <p:cNvSpPr>
            <a:spLocks noGrp="1" noChangeArrowheads="1"/>
          </p:cNvSpPr>
          <p:nvPr>
            <p:ph type="body" idx="1"/>
          </p:nvPr>
        </p:nvSpPr>
        <p:spPr>
          <a:xfrm>
            <a:off x="179388" y="1160463"/>
            <a:ext cx="8785225" cy="5508625"/>
          </a:xfrm>
        </p:spPr>
        <p:txBody>
          <a:bodyPr/>
          <a:lstStyle/>
          <a:p>
            <a:pPr>
              <a:spcBef>
                <a:spcPct val="5000"/>
              </a:spcBef>
            </a:pPr>
            <a:r>
              <a:rPr lang="zh-CN" altLang="en-US" sz="2600" b="1" dirty="0">
                <a:solidFill>
                  <a:srgbClr val="A50021"/>
                </a:solidFill>
                <a:latin typeface="Times New Roman" pitchFamily="18" charset="0"/>
              </a:rPr>
              <a:t>问题求解的基本过程：</a:t>
            </a:r>
          </a:p>
          <a:p>
            <a:pPr lvl="1">
              <a:lnSpc>
                <a:spcPct val="120000"/>
              </a:lnSpc>
              <a:spcBef>
                <a:spcPts val="1800"/>
              </a:spcBef>
            </a:pPr>
            <a:r>
              <a:rPr lang="zh-CN" altLang="en-US" sz="2400" dirty="0" smtClean="0">
                <a:latin typeface="Times New Roman" pitchFamily="18" charset="0"/>
              </a:rPr>
              <a:t>每当</a:t>
            </a:r>
            <a:r>
              <a:rPr lang="zh-CN" altLang="en-US" sz="2400" dirty="0">
                <a:latin typeface="Times New Roman" pitchFamily="18" charset="0"/>
              </a:rPr>
              <a:t>有一个新的目标时，就从可以匹配的过程规则中选择一个执行之。在该规则的执行过程中可能会产生新的目标，此时就调用相应的过程规则并执行它。反复进行这一过程，直至执行到</a:t>
            </a:r>
            <a:r>
              <a:rPr lang="en-US" altLang="zh-CN" sz="2400" dirty="0">
                <a:latin typeface="Times New Roman" pitchFamily="18" charset="0"/>
              </a:rPr>
              <a:t>RETURN</a:t>
            </a:r>
            <a:r>
              <a:rPr lang="zh-CN" altLang="en-US" sz="2400" dirty="0">
                <a:latin typeface="Times New Roman" pitchFamily="18" charset="0"/>
              </a:rPr>
              <a:t>语句。</a:t>
            </a:r>
          </a:p>
          <a:p>
            <a:pPr lvl="1">
              <a:lnSpc>
                <a:spcPct val="120000"/>
              </a:lnSpc>
              <a:spcBef>
                <a:spcPts val="1800"/>
              </a:spcBef>
            </a:pPr>
            <a:r>
              <a:rPr lang="zh-CN" altLang="en-US" sz="2400" dirty="0" smtClean="0">
                <a:latin typeface="Times New Roman" pitchFamily="18" charset="0"/>
              </a:rPr>
              <a:t>只要</a:t>
            </a:r>
            <a:r>
              <a:rPr lang="zh-CN" altLang="en-US" sz="2400" dirty="0">
                <a:latin typeface="Times New Roman" pitchFamily="18" charset="0"/>
              </a:rPr>
              <a:t>碰到 </a:t>
            </a:r>
            <a:r>
              <a:rPr lang="en-US" altLang="zh-CN" sz="2400" dirty="0">
                <a:latin typeface="Times New Roman" pitchFamily="18" charset="0"/>
              </a:rPr>
              <a:t>RETURN</a:t>
            </a:r>
            <a:r>
              <a:rPr lang="zh-CN" altLang="en-US" sz="2400" dirty="0">
                <a:latin typeface="Times New Roman" pitchFamily="18" charset="0"/>
              </a:rPr>
              <a:t>语句，就将调用返回当前过程的上一级过程规则，并依次逐级返回。</a:t>
            </a:r>
          </a:p>
          <a:p>
            <a:pPr lvl="1">
              <a:lnSpc>
                <a:spcPct val="120000"/>
              </a:lnSpc>
              <a:spcBef>
                <a:spcPts val="1800"/>
              </a:spcBef>
            </a:pPr>
            <a:r>
              <a:rPr lang="zh-CN" altLang="en-US" sz="2400" dirty="0" smtClean="0">
                <a:latin typeface="Times New Roman" pitchFamily="18" charset="0"/>
              </a:rPr>
              <a:t>如果</a:t>
            </a:r>
            <a:r>
              <a:rPr lang="zh-CN" altLang="en-US" sz="2400" dirty="0">
                <a:latin typeface="Times New Roman" pitchFamily="18" charset="0"/>
              </a:rPr>
              <a:t>某过程规则运行失败，就另选择一个同层的可匹配过程规则执行，如果不存在这样的过程规则，则返回失败标志，并将控制权移交给上一级过程规则</a:t>
            </a:r>
            <a:r>
              <a:rPr lang="zh-CN" altLang="en-US" sz="2400" dirty="0" smtClean="0">
                <a:latin typeface="Times New Roman" pitchFamily="18" charset="0"/>
              </a:rPr>
              <a:t>。</a:t>
            </a:r>
          </a:p>
        </p:txBody>
      </p:sp>
    </p:spTree>
    <p:extLst>
      <p:ext uri="{BB962C8B-B14F-4D97-AF65-F5344CB8AC3E}">
        <p14:creationId xmlns:p14="http://schemas.microsoft.com/office/powerpoint/2010/main" val="2722038104"/>
      </p:ext>
    </p:extLst>
  </p:cSld>
  <p:clrMapOvr>
    <a:masterClrMapping/>
  </p:clrMapOvr>
  <p:timing>
    <p:tnLst>
      <p:par>
        <p:cTn xmlns:p14="http://schemas.microsoft.com/office/powerpoint/2010/mai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1EEFC8D2-45B9-403C-8FF4-8B81446C76E2}" type="slidenum">
              <a:rPr lang="en-US" altLang="zh-CN"/>
              <a:pPr/>
              <a:t>142</a:t>
            </a:fld>
            <a:endParaRPr lang="en-US" altLang="zh-CN"/>
          </a:p>
        </p:txBody>
      </p:sp>
      <p:sp>
        <p:nvSpPr>
          <p:cNvPr id="347138" name="Rectangle 2"/>
          <p:cNvSpPr>
            <a:spLocks noGrp="1" noChangeArrowheads="1"/>
          </p:cNvSpPr>
          <p:nvPr>
            <p:ph type="title"/>
          </p:nvPr>
        </p:nvSpPr>
        <p:spPr>
          <a:xfrm>
            <a:off x="250825" y="188913"/>
            <a:ext cx="8642350" cy="792162"/>
          </a:xfrm>
        </p:spPr>
        <p:txBody>
          <a:bodyPr/>
          <a:lstStyle/>
          <a:p>
            <a:r>
              <a:rPr lang="zh-CN" altLang="en-US" b="1" kern="1200" dirty="0">
                <a:latin typeface="Times New Roman" pitchFamily="18" charset="0"/>
                <a:cs typeface="+mn-cs"/>
              </a:rPr>
              <a:t>过程表示的问题求解过程</a:t>
            </a:r>
            <a:endParaRPr lang="en-US" altLang="zh-CN" b="1" kern="1200" dirty="0">
              <a:latin typeface="Times New Roman" pitchFamily="18" charset="0"/>
              <a:cs typeface="+mn-cs"/>
            </a:endParaRPr>
          </a:p>
        </p:txBody>
      </p:sp>
      <p:sp>
        <p:nvSpPr>
          <p:cNvPr id="347139" name="Rectangle 3"/>
          <p:cNvSpPr>
            <a:spLocks noGrp="1" noChangeArrowheads="1"/>
          </p:cNvSpPr>
          <p:nvPr>
            <p:ph type="body" idx="1"/>
          </p:nvPr>
        </p:nvSpPr>
        <p:spPr>
          <a:xfrm>
            <a:off x="179388" y="1160463"/>
            <a:ext cx="8785225" cy="5508625"/>
          </a:xfrm>
        </p:spPr>
        <p:txBody>
          <a:bodyPr/>
          <a:lstStyle/>
          <a:p>
            <a:pPr marL="0" indent="0">
              <a:lnSpc>
                <a:spcPct val="120000"/>
              </a:lnSpc>
              <a:spcBef>
                <a:spcPts val="600"/>
              </a:spcBef>
              <a:buNone/>
            </a:pPr>
            <a:r>
              <a:rPr lang="zh-CN" altLang="en-US" sz="2400" b="1" dirty="0" smtClean="0">
                <a:solidFill>
                  <a:srgbClr val="A50021"/>
                </a:solidFill>
                <a:latin typeface="Times New Roman" pitchFamily="18" charset="0"/>
              </a:rPr>
              <a:t>逆向推理的问题求解的例子</a:t>
            </a:r>
          </a:p>
          <a:p>
            <a:pPr marL="0" indent="0">
              <a:lnSpc>
                <a:spcPct val="120000"/>
              </a:lnSpc>
              <a:spcBef>
                <a:spcPts val="600"/>
              </a:spcBef>
              <a:buNone/>
            </a:pPr>
            <a:r>
              <a:rPr lang="zh-CN" altLang="en-US" sz="2400" b="1" dirty="0" smtClean="0">
                <a:solidFill>
                  <a:srgbClr val="0000CC"/>
                </a:solidFill>
                <a:latin typeface="Times New Roman" pitchFamily="18" charset="0"/>
              </a:rPr>
              <a:t>      仍用上述例子，设综合数据库中有以下已知事实：</a:t>
            </a:r>
          </a:p>
          <a:p>
            <a:pPr marL="0" indent="0">
              <a:lnSpc>
                <a:spcPct val="120000"/>
              </a:lnSpc>
              <a:spcBef>
                <a:spcPts val="600"/>
              </a:spcBef>
              <a:buNone/>
            </a:pPr>
            <a:r>
              <a:rPr lang="zh-CN" altLang="en-US" sz="2400" b="1" dirty="0" smtClean="0">
                <a:solidFill>
                  <a:srgbClr val="0000CC"/>
                </a:solidFill>
                <a:latin typeface="Times New Roman" pitchFamily="18" charset="0"/>
              </a:rPr>
              <a:t>      </a:t>
            </a:r>
            <a:r>
              <a:rPr lang="en-US" altLang="zh-CN" sz="2400" b="1" dirty="0" smtClean="0">
                <a:solidFill>
                  <a:srgbClr val="0000CC"/>
                </a:solidFill>
                <a:latin typeface="Times New Roman" pitchFamily="18" charset="0"/>
              </a:rPr>
              <a:t>(Classmate    </a:t>
            </a:r>
            <a:r>
              <a:rPr lang="zh-CN" altLang="en-US" sz="2400" b="1" dirty="0" smtClean="0">
                <a:solidFill>
                  <a:srgbClr val="0000CC"/>
                </a:solidFill>
                <a:latin typeface="Times New Roman" pitchFamily="18" charset="0"/>
              </a:rPr>
              <a:t>杨叶   柳青</a:t>
            </a:r>
            <a:r>
              <a:rPr lang="en-US" altLang="zh-CN" sz="2400" b="1" dirty="0" smtClean="0">
                <a:solidFill>
                  <a:srgbClr val="0000CC"/>
                </a:solidFill>
                <a:latin typeface="Times New Roman" pitchFamily="18" charset="0"/>
              </a:rPr>
              <a:t>)</a:t>
            </a:r>
          </a:p>
          <a:p>
            <a:pPr marL="0" indent="0">
              <a:lnSpc>
                <a:spcPct val="120000"/>
              </a:lnSpc>
              <a:spcBef>
                <a:spcPts val="600"/>
              </a:spcBef>
              <a:buNone/>
            </a:pPr>
            <a:r>
              <a:rPr lang="en-US" altLang="zh-CN" sz="2400" b="1" dirty="0" smtClean="0">
                <a:solidFill>
                  <a:srgbClr val="0000CC"/>
                </a:solidFill>
                <a:latin typeface="Times New Roman" pitchFamily="18" charset="0"/>
              </a:rPr>
              <a:t>             (Teacher   </a:t>
            </a:r>
            <a:r>
              <a:rPr lang="zh-CN" altLang="en-US" sz="2400" b="1" dirty="0" smtClean="0">
                <a:solidFill>
                  <a:srgbClr val="0000CC"/>
                </a:solidFill>
                <a:latin typeface="Times New Roman" pitchFamily="18" charset="0"/>
              </a:rPr>
              <a:t>林海     杨叶</a:t>
            </a:r>
            <a:r>
              <a:rPr lang="en-US" altLang="zh-CN" sz="2400" b="1" dirty="0" smtClean="0">
                <a:solidFill>
                  <a:srgbClr val="0000CC"/>
                </a:solidFill>
                <a:latin typeface="Times New Roman" pitchFamily="18" charset="0"/>
              </a:rPr>
              <a:t>)</a:t>
            </a:r>
          </a:p>
          <a:p>
            <a:pPr marL="0" indent="0">
              <a:lnSpc>
                <a:spcPct val="120000"/>
              </a:lnSpc>
              <a:spcBef>
                <a:spcPts val="600"/>
              </a:spcBef>
              <a:buNone/>
            </a:pPr>
            <a:r>
              <a:rPr lang="zh-CN" altLang="en-US" sz="2400" b="1" dirty="0" smtClean="0">
                <a:solidFill>
                  <a:srgbClr val="0000CC"/>
                </a:solidFill>
                <a:latin typeface="Times New Roman" pitchFamily="18" charset="0"/>
              </a:rPr>
              <a:t>即，已知杨叶与柳青是同班同学，林海是杨叶的老师。</a:t>
            </a:r>
          </a:p>
          <a:p>
            <a:pPr marL="0" indent="0">
              <a:lnSpc>
                <a:spcPct val="120000"/>
              </a:lnSpc>
              <a:spcBef>
                <a:spcPts val="600"/>
              </a:spcBef>
              <a:buNone/>
            </a:pPr>
            <a:r>
              <a:rPr lang="zh-CN" altLang="en-US" sz="2400" b="1" dirty="0" smtClean="0">
                <a:solidFill>
                  <a:srgbClr val="0000CC"/>
                </a:solidFill>
                <a:latin typeface="Times New Roman" pitchFamily="18" charset="0"/>
              </a:rPr>
              <a:t>   假设需要求解的问题是：找出两个人</a:t>
            </a:r>
            <a:r>
              <a:rPr lang="en-US" altLang="zh-CN" sz="2400" b="1" dirty="0" smtClean="0">
                <a:solidFill>
                  <a:srgbClr val="0000CC"/>
                </a:solidFill>
                <a:latin typeface="Times New Roman" pitchFamily="18" charset="0"/>
              </a:rPr>
              <a:t>w</a:t>
            </a:r>
            <a:r>
              <a:rPr lang="zh-CN" altLang="en-US" sz="2400" b="1" dirty="0" smtClean="0">
                <a:solidFill>
                  <a:srgbClr val="0000CC"/>
                </a:solidFill>
                <a:latin typeface="Times New Roman" pitchFamily="18" charset="0"/>
              </a:rPr>
              <a:t>及</a:t>
            </a:r>
            <a:r>
              <a:rPr lang="en-US" altLang="zh-CN" sz="2400" b="1" dirty="0" smtClean="0">
                <a:solidFill>
                  <a:srgbClr val="0000CC"/>
                </a:solidFill>
                <a:latin typeface="Times New Roman" pitchFamily="18" charset="0"/>
              </a:rPr>
              <a:t>v</a:t>
            </a:r>
            <a:r>
              <a:rPr lang="zh-CN" altLang="en-US" sz="2400" b="1" dirty="0" smtClean="0">
                <a:solidFill>
                  <a:srgbClr val="0000CC"/>
                </a:solidFill>
                <a:latin typeface="Times New Roman" pitchFamily="18" charset="0"/>
              </a:rPr>
              <a:t>，其中</a:t>
            </a:r>
            <a:r>
              <a:rPr lang="en-US" altLang="zh-CN" sz="2400" b="1" dirty="0" smtClean="0">
                <a:solidFill>
                  <a:srgbClr val="0000CC"/>
                </a:solidFill>
                <a:latin typeface="Times New Roman" pitchFamily="18" charset="0"/>
              </a:rPr>
              <a:t>w</a:t>
            </a:r>
            <a:r>
              <a:rPr lang="zh-CN" altLang="en-US" sz="2400" b="1" dirty="0" smtClean="0">
                <a:solidFill>
                  <a:srgbClr val="0000CC"/>
                </a:solidFill>
                <a:latin typeface="Times New Roman" pitchFamily="18" charset="0"/>
              </a:rPr>
              <a:t>是</a:t>
            </a:r>
            <a:r>
              <a:rPr lang="en-US" altLang="zh-CN" sz="2400" b="1" dirty="0" smtClean="0">
                <a:solidFill>
                  <a:srgbClr val="0000CC"/>
                </a:solidFill>
                <a:latin typeface="Times New Roman" pitchFamily="18" charset="0"/>
              </a:rPr>
              <a:t>v</a:t>
            </a:r>
            <a:r>
              <a:rPr lang="zh-CN" altLang="en-US" sz="2400" b="1" dirty="0" smtClean="0">
                <a:solidFill>
                  <a:srgbClr val="0000CC"/>
                </a:solidFill>
                <a:latin typeface="Times New Roman" pitchFamily="18" charset="0"/>
              </a:rPr>
              <a:t>的老师。</a:t>
            </a:r>
          </a:p>
          <a:p>
            <a:pPr marL="0" indent="0">
              <a:lnSpc>
                <a:spcPct val="120000"/>
              </a:lnSpc>
              <a:spcBef>
                <a:spcPts val="600"/>
              </a:spcBef>
              <a:buNone/>
            </a:pPr>
            <a:r>
              <a:rPr lang="zh-CN" altLang="en-US" sz="2400" b="1" dirty="0" smtClean="0">
                <a:solidFill>
                  <a:srgbClr val="006600"/>
                </a:solidFill>
                <a:latin typeface="Times New Roman" pitchFamily="18" charset="0"/>
              </a:rPr>
              <a:t>      该问题可表示为：</a:t>
            </a:r>
          </a:p>
          <a:p>
            <a:pPr marL="0" indent="0">
              <a:lnSpc>
                <a:spcPct val="120000"/>
              </a:lnSpc>
              <a:spcBef>
                <a:spcPts val="600"/>
              </a:spcBef>
              <a:buNone/>
            </a:pPr>
            <a:r>
              <a:rPr lang="zh-CN" altLang="en-US" sz="2400" b="1" dirty="0" smtClean="0">
                <a:solidFill>
                  <a:srgbClr val="006600"/>
                </a:solidFill>
                <a:latin typeface="Times New Roman" pitchFamily="18" charset="0"/>
              </a:rPr>
              <a:t>            </a:t>
            </a:r>
            <a:r>
              <a:rPr lang="en-US" altLang="zh-CN" sz="2400" b="1" dirty="0" smtClean="0">
                <a:solidFill>
                  <a:srgbClr val="006600"/>
                </a:solidFill>
                <a:latin typeface="Times New Roman" pitchFamily="18" charset="0"/>
              </a:rPr>
              <a:t>GOAL(Teacher    ?w    ?v)</a:t>
            </a:r>
            <a:endParaRPr lang="en-US" altLang="zh-CN" sz="2400" b="1" dirty="0">
              <a:solidFill>
                <a:srgbClr val="006600"/>
              </a:solidFill>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12B4716A-5C29-4592-9DF8-3F8C7ECCD74E}" type="slidenum">
              <a:rPr lang="en-US" altLang="zh-CN"/>
              <a:pPr/>
              <a:t>143</a:t>
            </a:fld>
            <a:endParaRPr lang="en-US" altLang="zh-CN"/>
          </a:p>
        </p:txBody>
      </p:sp>
      <p:sp>
        <p:nvSpPr>
          <p:cNvPr id="348163" name="Rectangle 3"/>
          <p:cNvSpPr>
            <a:spLocks noGrp="1" noChangeArrowheads="1"/>
          </p:cNvSpPr>
          <p:nvPr>
            <p:ph type="body" idx="1"/>
          </p:nvPr>
        </p:nvSpPr>
        <p:spPr>
          <a:xfrm>
            <a:off x="503549" y="1116918"/>
            <a:ext cx="8172908" cy="5732462"/>
          </a:xfrm>
        </p:spPr>
        <p:txBody>
          <a:bodyPr/>
          <a:lstStyle/>
          <a:p>
            <a:pPr marL="0" indent="0">
              <a:lnSpc>
                <a:spcPct val="95000"/>
              </a:lnSpc>
              <a:buNone/>
            </a:pPr>
            <a:r>
              <a:rPr lang="zh-CN" altLang="en-US" sz="2000" b="1" dirty="0">
                <a:solidFill>
                  <a:srgbClr val="A50021"/>
                </a:solidFill>
                <a:latin typeface="Times New Roman" pitchFamily="18" charset="0"/>
              </a:rPr>
              <a:t>该问题的求解过程是</a:t>
            </a:r>
          </a:p>
          <a:p>
            <a:pPr marL="0" indent="0">
              <a:lnSpc>
                <a:spcPct val="95000"/>
              </a:lnSpc>
              <a:buNone/>
            </a:pPr>
            <a:r>
              <a:rPr lang="zh-CN" altLang="en-US" sz="2000" b="1" dirty="0">
                <a:solidFill>
                  <a:srgbClr val="0000CC"/>
                </a:solidFill>
                <a:latin typeface="Times New Roman" pitchFamily="18" charset="0"/>
              </a:rPr>
              <a:t> </a:t>
            </a:r>
            <a:r>
              <a:rPr lang="en-US" altLang="zh-CN" sz="2000" b="1" dirty="0" smtClean="0">
                <a:solidFill>
                  <a:srgbClr val="0000CC"/>
                </a:solidFill>
                <a:latin typeface="Times New Roman" pitchFamily="18" charset="0"/>
              </a:rPr>
              <a:t>(</a:t>
            </a:r>
            <a:r>
              <a:rPr lang="en-US" altLang="zh-CN" sz="2000" b="1" dirty="0">
                <a:solidFill>
                  <a:srgbClr val="0000CC"/>
                </a:solidFill>
                <a:latin typeface="Times New Roman" pitchFamily="18" charset="0"/>
              </a:rPr>
              <a:t>1) </a:t>
            </a:r>
            <a:r>
              <a:rPr lang="zh-CN" altLang="en-US" sz="2000" b="1" dirty="0">
                <a:solidFill>
                  <a:srgbClr val="0000CC"/>
                </a:solidFill>
                <a:latin typeface="Times New Roman" pitchFamily="18" charset="0"/>
              </a:rPr>
              <a:t>在过程规则库中找出对于问题</a:t>
            </a:r>
            <a:r>
              <a:rPr lang="en-US" altLang="zh-CN" sz="2000" b="1" dirty="0">
                <a:solidFill>
                  <a:srgbClr val="0000CC"/>
                </a:solidFill>
                <a:latin typeface="Times New Roman" pitchFamily="18" charset="0"/>
              </a:rPr>
              <a:t>GOAL(Teacher    ?w    ?v)</a:t>
            </a:r>
            <a:r>
              <a:rPr lang="zh-CN" altLang="en-US" sz="2000" b="1" dirty="0">
                <a:solidFill>
                  <a:srgbClr val="0000CC"/>
                </a:solidFill>
                <a:latin typeface="Times New Roman" pitchFamily="18" charset="0"/>
              </a:rPr>
              <a:t>，其激发条件可以满足的过程规则。显然，</a:t>
            </a:r>
            <a:r>
              <a:rPr lang="en-US" altLang="zh-CN" sz="2000" b="1" dirty="0">
                <a:solidFill>
                  <a:srgbClr val="0000CC"/>
                </a:solidFill>
                <a:latin typeface="Times New Roman" pitchFamily="18" charset="0"/>
              </a:rPr>
              <a:t>BR(Teacher  ?z  ?y)</a:t>
            </a:r>
            <a:r>
              <a:rPr lang="zh-CN" altLang="en-US" sz="2000" b="1" dirty="0">
                <a:solidFill>
                  <a:srgbClr val="0000CC"/>
                </a:solidFill>
                <a:latin typeface="Times New Roman" pitchFamily="18" charset="0"/>
              </a:rPr>
              <a:t>经如下变量代换：</a:t>
            </a:r>
          </a:p>
          <a:p>
            <a:pPr marL="0" indent="0">
              <a:lnSpc>
                <a:spcPct val="95000"/>
              </a:lnSpc>
              <a:buNone/>
            </a:pPr>
            <a:r>
              <a:rPr lang="zh-CN" altLang="en-US" sz="2000" b="1" dirty="0">
                <a:solidFill>
                  <a:srgbClr val="0000CC"/>
                </a:solidFill>
                <a:latin typeface="Times New Roman" pitchFamily="18" charset="0"/>
              </a:rPr>
              <a:t>                  </a:t>
            </a:r>
            <a:r>
              <a:rPr lang="en-US" altLang="zh-CN" sz="2000" b="1" dirty="0">
                <a:solidFill>
                  <a:srgbClr val="0000CC"/>
                </a:solidFill>
                <a:latin typeface="Times New Roman" pitchFamily="18" charset="0"/>
              </a:rPr>
              <a:t>w/z,  v/y</a:t>
            </a:r>
          </a:p>
          <a:p>
            <a:pPr marL="0" indent="0">
              <a:lnSpc>
                <a:spcPct val="95000"/>
              </a:lnSpc>
              <a:buNone/>
            </a:pPr>
            <a:r>
              <a:rPr lang="zh-CN" altLang="en-US" sz="2000" b="1" dirty="0">
                <a:solidFill>
                  <a:srgbClr val="0000CC"/>
                </a:solidFill>
                <a:latin typeface="Times New Roman" pitchFamily="18" charset="0"/>
              </a:rPr>
              <a:t>后可以匹配，因此选用该过程规则。</a:t>
            </a:r>
          </a:p>
          <a:p>
            <a:pPr marL="0" indent="0">
              <a:lnSpc>
                <a:spcPct val="95000"/>
              </a:lnSpc>
              <a:buNone/>
            </a:pPr>
            <a:r>
              <a:rPr lang="zh-CN" altLang="en-US" sz="2000" b="1" dirty="0">
                <a:solidFill>
                  <a:srgbClr val="0000CC"/>
                </a:solidFill>
                <a:latin typeface="Times New Roman" pitchFamily="18" charset="0"/>
              </a:rPr>
              <a:t> </a:t>
            </a:r>
            <a:r>
              <a:rPr lang="en-US" altLang="zh-CN" sz="2000" b="1" dirty="0" smtClean="0">
                <a:solidFill>
                  <a:srgbClr val="006600"/>
                </a:solidFill>
                <a:latin typeface="Times New Roman" pitchFamily="18" charset="0"/>
              </a:rPr>
              <a:t>(</a:t>
            </a:r>
            <a:r>
              <a:rPr lang="en-US" altLang="zh-CN" sz="2000" b="1" dirty="0">
                <a:solidFill>
                  <a:srgbClr val="006600"/>
                </a:solidFill>
                <a:latin typeface="Times New Roman" pitchFamily="18" charset="0"/>
              </a:rPr>
              <a:t>2) </a:t>
            </a:r>
            <a:r>
              <a:rPr lang="zh-CN" altLang="en-US" sz="2000" b="1" dirty="0">
                <a:solidFill>
                  <a:srgbClr val="006600"/>
                </a:solidFill>
                <a:latin typeface="Times New Roman" pitchFamily="18" charset="0"/>
              </a:rPr>
              <a:t>执行该过程规则中的第一个语句</a:t>
            </a:r>
            <a:r>
              <a:rPr lang="en-US" altLang="zh-CN" sz="2000" b="1" dirty="0">
                <a:solidFill>
                  <a:srgbClr val="006600"/>
                </a:solidFill>
                <a:latin typeface="Times New Roman" pitchFamily="18" charset="0"/>
              </a:rPr>
              <a:t>GOAL(Classmate  ?x   y)</a:t>
            </a:r>
            <a:r>
              <a:rPr lang="zh-CN" altLang="en-US" sz="2000" b="1" dirty="0">
                <a:solidFill>
                  <a:srgbClr val="006600"/>
                </a:solidFill>
                <a:latin typeface="Times New Roman" pitchFamily="18" charset="0"/>
              </a:rPr>
              <a:t>。此时，其中的</a:t>
            </a:r>
            <a:r>
              <a:rPr lang="en-US" altLang="zh-CN" sz="2000" b="1" dirty="0">
                <a:solidFill>
                  <a:srgbClr val="006600"/>
                </a:solidFill>
                <a:latin typeface="Times New Roman" pitchFamily="18" charset="0"/>
              </a:rPr>
              <a:t>y</a:t>
            </a:r>
            <a:r>
              <a:rPr lang="zh-CN" altLang="en-US" sz="2000" b="1" dirty="0">
                <a:solidFill>
                  <a:srgbClr val="006600"/>
                </a:solidFill>
                <a:latin typeface="Times New Roman" pitchFamily="18" charset="0"/>
              </a:rPr>
              <a:t>已被</a:t>
            </a:r>
            <a:r>
              <a:rPr lang="en-US" altLang="zh-CN" sz="2000" b="1" dirty="0">
                <a:solidFill>
                  <a:srgbClr val="006600"/>
                </a:solidFill>
                <a:latin typeface="Times New Roman" pitchFamily="18" charset="0"/>
              </a:rPr>
              <a:t>v</a:t>
            </a:r>
            <a:r>
              <a:rPr lang="zh-CN" altLang="en-US" sz="2000" b="1" dirty="0">
                <a:solidFill>
                  <a:srgbClr val="006600"/>
                </a:solidFill>
                <a:latin typeface="Times New Roman" pitchFamily="18" charset="0"/>
              </a:rPr>
              <a:t>代换。经与已知事实</a:t>
            </a:r>
            <a:r>
              <a:rPr lang="en-US" altLang="zh-CN" sz="2000" b="1" dirty="0">
                <a:solidFill>
                  <a:srgbClr val="006600"/>
                </a:solidFill>
                <a:latin typeface="Times New Roman" pitchFamily="18" charset="0"/>
              </a:rPr>
              <a:t>(Classmate    </a:t>
            </a:r>
            <a:r>
              <a:rPr lang="zh-CN" altLang="en-US" sz="2000" b="1" dirty="0">
                <a:solidFill>
                  <a:srgbClr val="006600"/>
                </a:solidFill>
                <a:latin typeface="Times New Roman" pitchFamily="18" charset="0"/>
              </a:rPr>
              <a:t>杨叶     柳青</a:t>
            </a:r>
            <a:r>
              <a:rPr lang="en-US" altLang="zh-CN" sz="2000" b="1" dirty="0">
                <a:solidFill>
                  <a:srgbClr val="006600"/>
                </a:solidFill>
                <a:latin typeface="Times New Roman" pitchFamily="18" charset="0"/>
              </a:rPr>
              <a:t>)</a:t>
            </a:r>
            <a:r>
              <a:rPr lang="zh-CN" altLang="en-US" sz="2000" b="1" dirty="0">
                <a:solidFill>
                  <a:srgbClr val="006600"/>
                </a:solidFill>
                <a:latin typeface="Times New Roman" pitchFamily="18" charset="0"/>
              </a:rPr>
              <a:t>匹配，分别求得了变量</a:t>
            </a:r>
            <a:r>
              <a:rPr lang="en-US" altLang="zh-CN" sz="2000" b="1" dirty="0">
                <a:solidFill>
                  <a:srgbClr val="006600"/>
                </a:solidFill>
                <a:latin typeface="Times New Roman" pitchFamily="18" charset="0"/>
              </a:rPr>
              <a:t>x</a:t>
            </a:r>
            <a:r>
              <a:rPr lang="zh-CN" altLang="en-US" sz="2000" b="1" dirty="0">
                <a:solidFill>
                  <a:srgbClr val="006600"/>
                </a:solidFill>
                <a:latin typeface="Times New Roman" pitchFamily="18" charset="0"/>
              </a:rPr>
              <a:t>及</a:t>
            </a:r>
            <a:r>
              <a:rPr lang="en-US" altLang="zh-CN" sz="2000" b="1" dirty="0">
                <a:solidFill>
                  <a:srgbClr val="006600"/>
                </a:solidFill>
                <a:latin typeface="Times New Roman" pitchFamily="18" charset="0"/>
              </a:rPr>
              <a:t>v</a:t>
            </a:r>
            <a:r>
              <a:rPr lang="zh-CN" altLang="en-US" sz="2000" b="1" dirty="0">
                <a:solidFill>
                  <a:srgbClr val="006600"/>
                </a:solidFill>
                <a:latin typeface="Times New Roman" pitchFamily="18" charset="0"/>
              </a:rPr>
              <a:t>的值，即</a:t>
            </a:r>
          </a:p>
          <a:p>
            <a:pPr marL="0" indent="0">
              <a:lnSpc>
                <a:spcPct val="95000"/>
              </a:lnSpc>
              <a:buNone/>
            </a:pPr>
            <a:r>
              <a:rPr lang="zh-CN" altLang="en-US" sz="2000" b="1" dirty="0">
                <a:solidFill>
                  <a:srgbClr val="006600"/>
                </a:solidFill>
                <a:latin typeface="Times New Roman" pitchFamily="18" charset="0"/>
              </a:rPr>
              <a:t>                 </a:t>
            </a:r>
            <a:r>
              <a:rPr lang="en-US" altLang="zh-CN" sz="2000" b="1" dirty="0">
                <a:solidFill>
                  <a:srgbClr val="006600"/>
                </a:solidFill>
                <a:latin typeface="Times New Roman" pitchFamily="18" charset="0"/>
              </a:rPr>
              <a:t>x=</a:t>
            </a:r>
            <a:r>
              <a:rPr lang="zh-CN" altLang="en-US" sz="2000" b="1" dirty="0">
                <a:solidFill>
                  <a:srgbClr val="006600"/>
                </a:solidFill>
                <a:latin typeface="Times New Roman" pitchFamily="18" charset="0"/>
              </a:rPr>
              <a:t>杨叶     </a:t>
            </a:r>
            <a:r>
              <a:rPr lang="en-US" altLang="zh-CN" sz="2000" b="1" dirty="0">
                <a:solidFill>
                  <a:srgbClr val="006600"/>
                </a:solidFill>
                <a:latin typeface="Times New Roman" pitchFamily="18" charset="0"/>
              </a:rPr>
              <a:t>v=</a:t>
            </a:r>
            <a:r>
              <a:rPr lang="zh-CN" altLang="en-US" sz="2000" b="1" dirty="0">
                <a:solidFill>
                  <a:srgbClr val="006600"/>
                </a:solidFill>
                <a:latin typeface="Times New Roman" pitchFamily="18" charset="0"/>
              </a:rPr>
              <a:t>柳青</a:t>
            </a:r>
          </a:p>
          <a:p>
            <a:pPr marL="0" indent="0">
              <a:lnSpc>
                <a:spcPct val="95000"/>
              </a:lnSpc>
              <a:buNone/>
            </a:pPr>
            <a:r>
              <a:rPr lang="zh-CN" altLang="en-US" sz="2000" b="1" dirty="0">
                <a:solidFill>
                  <a:srgbClr val="0000CC"/>
                </a:solidFill>
                <a:latin typeface="Times New Roman" pitchFamily="18" charset="0"/>
              </a:rPr>
              <a:t> </a:t>
            </a:r>
            <a:r>
              <a:rPr lang="en-US" altLang="zh-CN" sz="2000" b="1" dirty="0" smtClean="0">
                <a:solidFill>
                  <a:srgbClr val="0000CC"/>
                </a:solidFill>
                <a:latin typeface="Times New Roman" pitchFamily="18" charset="0"/>
              </a:rPr>
              <a:t>(</a:t>
            </a:r>
            <a:r>
              <a:rPr lang="en-US" altLang="zh-CN" sz="2000" b="1" dirty="0">
                <a:solidFill>
                  <a:srgbClr val="0000CC"/>
                </a:solidFill>
                <a:latin typeface="Times New Roman" pitchFamily="18" charset="0"/>
              </a:rPr>
              <a:t>3) </a:t>
            </a:r>
            <a:r>
              <a:rPr lang="zh-CN" altLang="en-US" sz="2000" b="1" dirty="0">
                <a:solidFill>
                  <a:srgbClr val="0000CC"/>
                </a:solidFill>
                <a:latin typeface="Times New Roman" pitchFamily="18" charset="0"/>
              </a:rPr>
              <a:t>执行该过程规则中的第二个语句</a:t>
            </a:r>
            <a:r>
              <a:rPr lang="en-US" altLang="zh-CN" sz="2000" b="1" dirty="0">
                <a:solidFill>
                  <a:srgbClr val="0000CC"/>
                </a:solidFill>
                <a:latin typeface="Times New Roman" pitchFamily="18" charset="0"/>
              </a:rPr>
              <a:t>GOAL(Teacher  z   x)</a:t>
            </a:r>
            <a:r>
              <a:rPr lang="zh-CN" altLang="en-US" sz="2000" b="1" dirty="0">
                <a:solidFill>
                  <a:srgbClr val="0000CC"/>
                </a:solidFill>
                <a:latin typeface="Times New Roman" pitchFamily="18" charset="0"/>
              </a:rPr>
              <a:t>。此时，</a:t>
            </a:r>
            <a:r>
              <a:rPr lang="en-US" altLang="zh-CN" sz="2000" b="1" dirty="0">
                <a:solidFill>
                  <a:srgbClr val="0000CC"/>
                </a:solidFill>
                <a:latin typeface="Times New Roman" pitchFamily="18" charset="0"/>
              </a:rPr>
              <a:t>x</a:t>
            </a:r>
            <a:r>
              <a:rPr lang="zh-CN" altLang="en-US" sz="2000" b="1" dirty="0">
                <a:solidFill>
                  <a:srgbClr val="0000CC"/>
                </a:solidFill>
                <a:latin typeface="Times New Roman" pitchFamily="18" charset="0"/>
              </a:rPr>
              <a:t>的值已经知道，</a:t>
            </a:r>
            <a:r>
              <a:rPr lang="en-US" altLang="zh-CN" sz="2000" b="1" dirty="0">
                <a:solidFill>
                  <a:srgbClr val="0000CC"/>
                </a:solidFill>
                <a:latin typeface="Times New Roman" pitchFamily="18" charset="0"/>
              </a:rPr>
              <a:t>z</a:t>
            </a:r>
            <a:r>
              <a:rPr lang="zh-CN" altLang="en-US" sz="2000" b="1" dirty="0">
                <a:solidFill>
                  <a:srgbClr val="0000CC"/>
                </a:solidFill>
                <a:latin typeface="Times New Roman" pitchFamily="18" charset="0"/>
              </a:rPr>
              <a:t>已被</a:t>
            </a:r>
            <a:r>
              <a:rPr lang="en-US" altLang="zh-CN" sz="2000" b="1" dirty="0">
                <a:solidFill>
                  <a:srgbClr val="0000CC"/>
                </a:solidFill>
                <a:latin typeface="Times New Roman" pitchFamily="18" charset="0"/>
              </a:rPr>
              <a:t>w</a:t>
            </a:r>
            <a:r>
              <a:rPr lang="zh-CN" altLang="en-US" sz="2000" b="1" dirty="0">
                <a:solidFill>
                  <a:srgbClr val="0000CC"/>
                </a:solidFill>
                <a:latin typeface="Times New Roman" pitchFamily="18" charset="0"/>
              </a:rPr>
              <a:t>代换。经与已知事实</a:t>
            </a:r>
            <a:r>
              <a:rPr lang="en-US" altLang="zh-CN" sz="2000" b="1" dirty="0">
                <a:solidFill>
                  <a:srgbClr val="0000CC"/>
                </a:solidFill>
                <a:latin typeface="Times New Roman" pitchFamily="18" charset="0"/>
              </a:rPr>
              <a:t>(Teacher   </a:t>
            </a:r>
            <a:r>
              <a:rPr lang="zh-CN" altLang="en-US" sz="2000" b="1" dirty="0">
                <a:solidFill>
                  <a:srgbClr val="0000CC"/>
                </a:solidFill>
                <a:latin typeface="Times New Roman" pitchFamily="18" charset="0"/>
              </a:rPr>
              <a:t>林海     杨叶</a:t>
            </a:r>
            <a:r>
              <a:rPr lang="en-US" altLang="zh-CN" sz="2000" b="1" dirty="0">
                <a:solidFill>
                  <a:srgbClr val="0000CC"/>
                </a:solidFill>
                <a:latin typeface="Times New Roman" pitchFamily="18" charset="0"/>
              </a:rPr>
              <a:t>)</a:t>
            </a:r>
            <a:r>
              <a:rPr lang="zh-CN" altLang="en-US" sz="2000" b="1" dirty="0">
                <a:solidFill>
                  <a:srgbClr val="0000CC"/>
                </a:solidFill>
                <a:latin typeface="Times New Roman" pitchFamily="18" charset="0"/>
              </a:rPr>
              <a:t>匹配，求得了变量</a:t>
            </a:r>
            <a:r>
              <a:rPr lang="en-US" altLang="zh-CN" sz="2000" b="1" dirty="0">
                <a:solidFill>
                  <a:srgbClr val="0000CC"/>
                </a:solidFill>
                <a:latin typeface="Times New Roman" pitchFamily="18" charset="0"/>
              </a:rPr>
              <a:t>w</a:t>
            </a:r>
            <a:r>
              <a:rPr lang="zh-CN" altLang="en-US" sz="2000" b="1" dirty="0">
                <a:solidFill>
                  <a:srgbClr val="0000CC"/>
                </a:solidFill>
                <a:latin typeface="Times New Roman" pitchFamily="18" charset="0"/>
              </a:rPr>
              <a:t>的值，即</a:t>
            </a:r>
          </a:p>
          <a:p>
            <a:pPr marL="0" indent="0">
              <a:lnSpc>
                <a:spcPct val="95000"/>
              </a:lnSpc>
              <a:buNone/>
            </a:pPr>
            <a:r>
              <a:rPr lang="zh-CN" altLang="en-US" sz="2000" b="1" dirty="0">
                <a:solidFill>
                  <a:srgbClr val="0000CC"/>
                </a:solidFill>
                <a:latin typeface="Times New Roman" pitchFamily="18" charset="0"/>
              </a:rPr>
              <a:t>                 </a:t>
            </a:r>
            <a:r>
              <a:rPr lang="en-US" altLang="zh-CN" sz="2000" b="1" dirty="0">
                <a:solidFill>
                  <a:srgbClr val="0000CC"/>
                </a:solidFill>
                <a:latin typeface="Times New Roman" pitchFamily="18" charset="0"/>
              </a:rPr>
              <a:t>w=</a:t>
            </a:r>
            <a:r>
              <a:rPr lang="zh-CN" altLang="en-US" sz="2000" b="1" dirty="0">
                <a:solidFill>
                  <a:srgbClr val="0000CC"/>
                </a:solidFill>
                <a:latin typeface="Times New Roman" pitchFamily="18" charset="0"/>
              </a:rPr>
              <a:t>林海</a:t>
            </a:r>
          </a:p>
          <a:p>
            <a:pPr marL="0" indent="0">
              <a:lnSpc>
                <a:spcPct val="95000"/>
              </a:lnSpc>
              <a:buNone/>
            </a:pPr>
            <a:r>
              <a:rPr lang="zh-CN" altLang="en-US" sz="2000" b="1" dirty="0">
                <a:solidFill>
                  <a:srgbClr val="0000CC"/>
                </a:solidFill>
                <a:latin typeface="Times New Roman" pitchFamily="18" charset="0"/>
              </a:rPr>
              <a:t> </a:t>
            </a:r>
            <a:r>
              <a:rPr lang="en-US" altLang="zh-CN" sz="2000" b="1" dirty="0" smtClean="0">
                <a:solidFill>
                  <a:srgbClr val="006600"/>
                </a:solidFill>
                <a:latin typeface="Times New Roman" pitchFamily="18" charset="0"/>
              </a:rPr>
              <a:t>(</a:t>
            </a:r>
            <a:r>
              <a:rPr lang="en-US" altLang="zh-CN" sz="2000" b="1" dirty="0">
                <a:solidFill>
                  <a:srgbClr val="006600"/>
                </a:solidFill>
                <a:latin typeface="Times New Roman" pitchFamily="18" charset="0"/>
              </a:rPr>
              <a:t>4) </a:t>
            </a:r>
            <a:r>
              <a:rPr lang="zh-CN" altLang="en-US" sz="2000" b="1" dirty="0">
                <a:solidFill>
                  <a:srgbClr val="006600"/>
                </a:solidFill>
                <a:latin typeface="Times New Roman" pitchFamily="18" charset="0"/>
              </a:rPr>
              <a:t>执行该过程规则中的第三个语句</a:t>
            </a:r>
            <a:r>
              <a:rPr lang="en-US" altLang="zh-CN" sz="2000" b="1" dirty="0">
                <a:solidFill>
                  <a:srgbClr val="006600"/>
                </a:solidFill>
                <a:latin typeface="Times New Roman" pitchFamily="18" charset="0"/>
              </a:rPr>
              <a:t>INSERT(Teacher   z   y)</a:t>
            </a:r>
            <a:r>
              <a:rPr lang="zh-CN" altLang="en-US" sz="2000" b="1" dirty="0">
                <a:solidFill>
                  <a:srgbClr val="006600"/>
                </a:solidFill>
                <a:latin typeface="Times New Roman" pitchFamily="18" charset="0"/>
              </a:rPr>
              <a:t>，此时，</a:t>
            </a:r>
            <a:r>
              <a:rPr lang="en-US" altLang="zh-CN" sz="2000" b="1" dirty="0">
                <a:solidFill>
                  <a:srgbClr val="006600"/>
                </a:solidFill>
                <a:latin typeface="Times New Roman" pitchFamily="18" charset="0"/>
              </a:rPr>
              <a:t>z</a:t>
            </a:r>
            <a:r>
              <a:rPr lang="zh-CN" altLang="en-US" sz="2000" b="1" dirty="0">
                <a:solidFill>
                  <a:srgbClr val="006600"/>
                </a:solidFill>
                <a:latin typeface="Times New Roman" pitchFamily="18" charset="0"/>
              </a:rPr>
              <a:t>与</a:t>
            </a:r>
            <a:r>
              <a:rPr lang="en-US" altLang="zh-CN" sz="2000" b="1" dirty="0">
                <a:solidFill>
                  <a:srgbClr val="006600"/>
                </a:solidFill>
                <a:latin typeface="Times New Roman" pitchFamily="18" charset="0"/>
              </a:rPr>
              <a:t>y</a:t>
            </a:r>
            <a:r>
              <a:rPr lang="zh-CN" altLang="en-US" sz="2000" b="1" dirty="0">
                <a:solidFill>
                  <a:srgbClr val="006600"/>
                </a:solidFill>
                <a:latin typeface="Times New Roman" pitchFamily="18" charset="0"/>
              </a:rPr>
              <a:t>的值均以知道，分别是林海和柳青，因此这时插入数据库的事实是：</a:t>
            </a:r>
          </a:p>
          <a:p>
            <a:pPr marL="0" indent="0">
              <a:lnSpc>
                <a:spcPct val="95000"/>
              </a:lnSpc>
              <a:buNone/>
            </a:pPr>
            <a:r>
              <a:rPr lang="zh-CN" altLang="en-US" sz="2000" b="1" dirty="0">
                <a:solidFill>
                  <a:srgbClr val="006600"/>
                </a:solidFill>
                <a:latin typeface="Times New Roman" pitchFamily="18" charset="0"/>
              </a:rPr>
              <a:t>                </a:t>
            </a:r>
            <a:r>
              <a:rPr lang="en-US" altLang="zh-CN" sz="2000" b="1" dirty="0">
                <a:solidFill>
                  <a:srgbClr val="006600"/>
                </a:solidFill>
                <a:latin typeface="Times New Roman" pitchFamily="18" charset="0"/>
              </a:rPr>
              <a:t>(Teacher   </a:t>
            </a:r>
            <a:r>
              <a:rPr lang="zh-CN" altLang="en-US" sz="2000" b="1" dirty="0">
                <a:solidFill>
                  <a:srgbClr val="006600"/>
                </a:solidFill>
                <a:latin typeface="Times New Roman" pitchFamily="18" charset="0"/>
              </a:rPr>
              <a:t>林海   柳青</a:t>
            </a:r>
            <a:r>
              <a:rPr lang="en-US" altLang="zh-CN" sz="2000" b="1" dirty="0">
                <a:solidFill>
                  <a:srgbClr val="006600"/>
                </a:solidFill>
                <a:latin typeface="Times New Roman" pitchFamily="18" charset="0"/>
              </a:rPr>
              <a:t>)</a:t>
            </a:r>
          </a:p>
          <a:p>
            <a:pPr marL="0" indent="0">
              <a:lnSpc>
                <a:spcPct val="95000"/>
              </a:lnSpc>
              <a:buNone/>
            </a:pPr>
            <a:r>
              <a:rPr lang="zh-CN" altLang="en-US" sz="2000" b="1" dirty="0">
                <a:solidFill>
                  <a:srgbClr val="006600"/>
                </a:solidFill>
                <a:latin typeface="Times New Roman" pitchFamily="18" charset="0"/>
              </a:rPr>
              <a:t>这表明“林海也是柳青的老师”，求得了问题的解。</a:t>
            </a:r>
            <a:r>
              <a:rPr lang="zh-CN" altLang="en-US" sz="2000" dirty="0"/>
              <a:t> </a:t>
            </a:r>
          </a:p>
        </p:txBody>
      </p:sp>
      <p:sp>
        <p:nvSpPr>
          <p:cNvPr id="6" name="Rectangle 2"/>
          <p:cNvSpPr>
            <a:spLocks noGrp="1" noChangeArrowheads="1"/>
          </p:cNvSpPr>
          <p:nvPr>
            <p:ph type="title"/>
          </p:nvPr>
        </p:nvSpPr>
        <p:spPr>
          <a:xfrm>
            <a:off x="250825" y="188913"/>
            <a:ext cx="8642350" cy="792162"/>
          </a:xfrm>
        </p:spPr>
        <p:txBody>
          <a:bodyPr/>
          <a:lstStyle/>
          <a:p>
            <a:r>
              <a:rPr lang="zh-CN" altLang="en-US" b="1" kern="1200" dirty="0">
                <a:latin typeface="Times New Roman" pitchFamily="18" charset="0"/>
                <a:cs typeface="+mn-cs"/>
              </a:rPr>
              <a:t>过程表示的问题求解过程</a:t>
            </a:r>
            <a:endParaRPr lang="en-US" altLang="zh-CN" b="1" kern="1200" dirty="0">
              <a:latin typeface="Times New Roman" pitchFamily="18" charset="0"/>
              <a:cs typeface="+mn-cs"/>
            </a:endParaRPr>
          </a:p>
        </p:txBody>
      </p:sp>
    </p:spTree>
  </p:cSld>
  <p:clrMapOvr>
    <a:masterClrMapping/>
  </p:clrMapOvr>
  <p:timing>
    <p:tnLst>
      <p:par>
        <p:cTn xmlns:p14="http://schemas.microsoft.com/office/powerpoint/2010/mai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FD36C945-2F94-477F-817C-2BD8B546DD0B}" type="slidenum">
              <a:rPr lang="en-US" altLang="zh-CN"/>
              <a:pPr/>
              <a:t>144</a:t>
            </a:fld>
            <a:endParaRPr lang="en-US" altLang="zh-CN" dirty="0"/>
          </a:p>
        </p:txBody>
      </p:sp>
      <p:sp>
        <p:nvSpPr>
          <p:cNvPr id="349186" name="Rectangle 2"/>
          <p:cNvSpPr>
            <a:spLocks noGrp="1" noChangeArrowheads="1"/>
          </p:cNvSpPr>
          <p:nvPr>
            <p:ph type="title"/>
          </p:nvPr>
        </p:nvSpPr>
        <p:spPr>
          <a:xfrm>
            <a:off x="457200" y="0"/>
            <a:ext cx="8229600" cy="1125538"/>
          </a:xfrm>
        </p:spPr>
        <p:txBody>
          <a:bodyPr/>
          <a:lstStyle/>
          <a:p>
            <a:r>
              <a:rPr lang="zh-CN" altLang="en-US" b="1" kern="1200" dirty="0" smtClean="0">
                <a:latin typeface="Times New Roman" pitchFamily="18" charset="0"/>
                <a:cs typeface="+mn-cs"/>
              </a:rPr>
              <a:t>过程</a:t>
            </a:r>
            <a:r>
              <a:rPr lang="zh-CN" altLang="en-US" b="1" kern="1200" dirty="0">
                <a:latin typeface="Times New Roman" pitchFamily="18" charset="0"/>
                <a:cs typeface="+mn-cs"/>
              </a:rPr>
              <a:t>表示的</a:t>
            </a:r>
            <a:r>
              <a:rPr lang="zh-CN" altLang="en-US" b="1" kern="1200" dirty="0" smtClean="0">
                <a:latin typeface="Times New Roman" pitchFamily="18" charset="0"/>
                <a:cs typeface="+mn-cs"/>
              </a:rPr>
              <a:t>特</a:t>
            </a:r>
            <a:r>
              <a:rPr lang="zh-CN" altLang="en-US" b="1" kern="1200" dirty="0">
                <a:latin typeface="Times New Roman" pitchFamily="18" charset="0"/>
                <a:cs typeface="+mn-cs"/>
              </a:rPr>
              <a:t>点</a:t>
            </a:r>
          </a:p>
        </p:txBody>
      </p:sp>
      <p:sp>
        <p:nvSpPr>
          <p:cNvPr id="349187" name="Rectangle 3"/>
          <p:cNvSpPr>
            <a:spLocks noGrp="1" noChangeArrowheads="1"/>
          </p:cNvSpPr>
          <p:nvPr>
            <p:ph type="body" idx="1"/>
          </p:nvPr>
        </p:nvSpPr>
        <p:spPr>
          <a:xfrm>
            <a:off x="215900" y="1196975"/>
            <a:ext cx="8712200" cy="4680297"/>
          </a:xfrm>
        </p:spPr>
        <p:txBody>
          <a:bodyPr/>
          <a:lstStyle/>
          <a:p>
            <a:pPr>
              <a:lnSpc>
                <a:spcPct val="115000"/>
              </a:lnSpc>
            </a:pPr>
            <a:r>
              <a:rPr lang="zh-CN" altLang="en-US" sz="2200" b="1" dirty="0">
                <a:solidFill>
                  <a:srgbClr val="FF0000"/>
                </a:solidFill>
                <a:effectLst>
                  <a:outerShdw blurRad="38100" dist="38100" dir="2700000" algn="tl">
                    <a:srgbClr val="000000">
                      <a:alpha val="43137"/>
                    </a:srgbClr>
                  </a:outerShdw>
                </a:effectLst>
                <a:latin typeface="Times New Roman" pitchFamily="18" charset="0"/>
              </a:rPr>
              <a:t>主要优点：</a:t>
            </a:r>
          </a:p>
          <a:p>
            <a:pPr lvl="1">
              <a:lnSpc>
                <a:spcPct val="115000"/>
              </a:lnSpc>
              <a:spcBef>
                <a:spcPts val="1200"/>
              </a:spcBef>
            </a:pPr>
            <a:r>
              <a:rPr lang="zh-CN" altLang="en-US" sz="2000" b="1" dirty="0" smtClean="0">
                <a:solidFill>
                  <a:srgbClr val="0000FF"/>
                </a:solidFill>
                <a:latin typeface="Times New Roman" pitchFamily="18" charset="0"/>
              </a:rPr>
              <a:t>表示</a:t>
            </a:r>
            <a:r>
              <a:rPr lang="zh-CN" altLang="en-US" sz="2000" b="1" dirty="0">
                <a:solidFill>
                  <a:srgbClr val="0000FF"/>
                </a:solidFill>
                <a:latin typeface="Times New Roman" pitchFamily="18" charset="0"/>
              </a:rPr>
              <a:t>效率</a:t>
            </a:r>
            <a:r>
              <a:rPr lang="zh-CN" altLang="en-US" sz="2000" b="1" dirty="0" smtClean="0">
                <a:solidFill>
                  <a:srgbClr val="0000FF"/>
                </a:solidFill>
                <a:latin typeface="Times New Roman" pitchFamily="18" charset="0"/>
              </a:rPr>
              <a:t>高：</a:t>
            </a:r>
            <a:r>
              <a:rPr lang="zh-CN" altLang="en-US" sz="2000" dirty="0" smtClean="0">
                <a:latin typeface="Times New Roman" pitchFamily="18" charset="0"/>
              </a:rPr>
              <a:t>过程</a:t>
            </a:r>
            <a:r>
              <a:rPr lang="zh-CN" altLang="en-US" sz="2000" dirty="0">
                <a:latin typeface="Times New Roman" pitchFamily="18" charset="0"/>
              </a:rPr>
              <a:t>表示法是用程序来表示知识的，而程序能准确的表明先做什么，后作什么以及怎样做，并直接嵌入一些启发式的控制信息，因此，可以避免选择及匹配那些无关的知识，也不需要跟踪那些不必要的路径，从而提高了系统的运行效率。</a:t>
            </a:r>
          </a:p>
          <a:p>
            <a:pPr lvl="1">
              <a:lnSpc>
                <a:spcPct val="115000"/>
              </a:lnSpc>
              <a:spcBef>
                <a:spcPts val="1200"/>
              </a:spcBef>
            </a:pPr>
            <a:r>
              <a:rPr lang="zh-CN" altLang="en-US" sz="2000" b="1" dirty="0">
                <a:solidFill>
                  <a:srgbClr val="0000FF"/>
                </a:solidFill>
                <a:latin typeface="Times New Roman" pitchFamily="18" charset="0"/>
              </a:rPr>
              <a:t>控制系统容易实现： </a:t>
            </a:r>
            <a:r>
              <a:rPr lang="zh-CN" altLang="en-US" sz="2000" dirty="0" smtClean="0">
                <a:latin typeface="Times New Roman" pitchFamily="18" charset="0"/>
              </a:rPr>
              <a:t>由于</a:t>
            </a:r>
            <a:r>
              <a:rPr lang="zh-CN" altLang="en-US" sz="2000" dirty="0">
                <a:latin typeface="Times New Roman" pitchFamily="18" charset="0"/>
              </a:rPr>
              <a:t>控制性质是已嵌入到程序中，因而控制系统就比较容易设计</a:t>
            </a:r>
            <a:r>
              <a:rPr lang="zh-CN" altLang="en-US" sz="2000" dirty="0" smtClean="0">
                <a:latin typeface="Times New Roman" pitchFamily="18" charset="0"/>
              </a:rPr>
              <a:t>。</a:t>
            </a:r>
            <a:endParaRPr lang="en-US" altLang="zh-CN" sz="2000" dirty="0" smtClean="0">
              <a:latin typeface="Times New Roman" pitchFamily="18" charset="0"/>
            </a:endParaRPr>
          </a:p>
          <a:p>
            <a:pPr lvl="1">
              <a:lnSpc>
                <a:spcPct val="115000"/>
              </a:lnSpc>
            </a:pPr>
            <a:endParaRPr lang="zh-CN" altLang="en-US" sz="2000" dirty="0">
              <a:latin typeface="Times New Roman" pitchFamily="18" charset="0"/>
            </a:endParaRPr>
          </a:p>
          <a:p>
            <a:pPr>
              <a:lnSpc>
                <a:spcPct val="115000"/>
              </a:lnSpc>
            </a:pPr>
            <a:r>
              <a:rPr lang="zh-CN" altLang="en-US" sz="2200" b="1" dirty="0">
                <a:solidFill>
                  <a:srgbClr val="00B050"/>
                </a:solidFill>
                <a:effectLst>
                  <a:outerShdw blurRad="38100" dist="38100" dir="2700000" algn="tl">
                    <a:srgbClr val="000000">
                      <a:alpha val="43137"/>
                    </a:srgbClr>
                  </a:outerShdw>
                </a:effectLst>
                <a:latin typeface="Times New Roman" pitchFamily="18" charset="0"/>
              </a:rPr>
              <a:t>主要缺点</a:t>
            </a:r>
          </a:p>
          <a:p>
            <a:pPr lvl="1">
              <a:lnSpc>
                <a:spcPct val="115000"/>
              </a:lnSpc>
            </a:pPr>
            <a:r>
              <a:rPr lang="zh-CN" altLang="en-US" sz="2000" dirty="0" smtClean="0">
                <a:latin typeface="Times New Roman" pitchFamily="18" charset="0"/>
              </a:rPr>
              <a:t>不易</a:t>
            </a:r>
            <a:r>
              <a:rPr lang="zh-CN" altLang="en-US" sz="2000" dirty="0">
                <a:latin typeface="Times New Roman" pitchFamily="18" charset="0"/>
              </a:rPr>
              <a:t>修改及添加新</a:t>
            </a:r>
            <a:r>
              <a:rPr lang="zh-CN" altLang="en-US" sz="2000" dirty="0" smtClean="0">
                <a:latin typeface="Times New Roman" pitchFamily="18" charset="0"/>
              </a:rPr>
              <a:t>知识</a:t>
            </a:r>
            <a:endParaRPr lang="en-US" altLang="zh-CN" sz="2000" dirty="0" smtClean="0">
              <a:latin typeface="Times New Roman" pitchFamily="18" charset="0"/>
            </a:endParaRPr>
          </a:p>
          <a:p>
            <a:pPr lvl="1">
              <a:lnSpc>
                <a:spcPct val="115000"/>
              </a:lnSpc>
            </a:pPr>
            <a:r>
              <a:rPr lang="zh-CN" altLang="en-US" sz="2000" dirty="0" smtClean="0">
                <a:latin typeface="Times New Roman" pitchFamily="18" charset="0"/>
              </a:rPr>
              <a:t>当</a:t>
            </a:r>
            <a:r>
              <a:rPr lang="zh-CN" altLang="en-US" sz="2000" dirty="0">
                <a:latin typeface="Times New Roman" pitchFamily="18" charset="0"/>
              </a:rPr>
              <a:t>对某一过程进行修改时，又可能影响到其它过程，对系统的维护带来</a:t>
            </a:r>
            <a:r>
              <a:rPr lang="zh-CN" altLang="en-US" sz="2000" dirty="0" smtClean="0">
                <a:latin typeface="Times New Roman" pitchFamily="18" charset="0"/>
              </a:rPr>
              <a:t>不便</a:t>
            </a:r>
            <a:endParaRPr lang="zh-CN" altLang="en-US" sz="2000"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3911C376-F91F-417E-B957-6E07DDEBD7EF}" type="slidenum">
              <a:rPr lang="en-US" altLang="zh-CN"/>
              <a:pPr/>
              <a:t>145</a:t>
            </a:fld>
            <a:endParaRPr lang="en-US" altLang="zh-CN"/>
          </a:p>
        </p:txBody>
      </p:sp>
      <p:sp>
        <p:nvSpPr>
          <p:cNvPr id="450562" name="Rectangle 2"/>
          <p:cNvSpPr>
            <a:spLocks noGrp="1" noChangeArrowheads="1"/>
          </p:cNvSpPr>
          <p:nvPr>
            <p:ph type="title"/>
          </p:nvPr>
        </p:nvSpPr>
        <p:spPr/>
        <p:txBody>
          <a:bodyPr/>
          <a:lstStyle/>
          <a:p>
            <a:r>
              <a:rPr lang="zh-CN" altLang="en-US" dirty="0"/>
              <a:t>小 结</a:t>
            </a:r>
          </a:p>
        </p:txBody>
      </p:sp>
      <p:sp>
        <p:nvSpPr>
          <p:cNvPr id="450563" name="Rectangle 3"/>
          <p:cNvSpPr>
            <a:spLocks noGrp="1" noChangeArrowheads="1"/>
          </p:cNvSpPr>
          <p:nvPr>
            <p:ph type="body" idx="1"/>
          </p:nvPr>
        </p:nvSpPr>
        <p:spPr/>
        <p:txBody>
          <a:bodyPr/>
          <a:lstStyle/>
          <a:p>
            <a:r>
              <a:rPr lang="zh-CN" altLang="en-US" dirty="0"/>
              <a:t>知识和知识表示的基本概念</a:t>
            </a:r>
          </a:p>
          <a:p>
            <a:pPr lvl="1"/>
            <a:r>
              <a:rPr lang="zh-CN" altLang="en-US" dirty="0"/>
              <a:t>符号主义的观点</a:t>
            </a:r>
          </a:p>
          <a:p>
            <a:r>
              <a:rPr lang="zh-CN" altLang="en-US" dirty="0"/>
              <a:t>主要的知识表示方法</a:t>
            </a:r>
          </a:p>
          <a:p>
            <a:pPr lvl="1"/>
            <a:r>
              <a:rPr lang="zh-CN" altLang="en-US" dirty="0"/>
              <a:t>一阶谓词逻辑表示</a:t>
            </a:r>
          </a:p>
          <a:p>
            <a:pPr lvl="1"/>
            <a:r>
              <a:rPr lang="zh-CN" altLang="en-US" dirty="0"/>
              <a:t>产生式表示</a:t>
            </a:r>
          </a:p>
          <a:p>
            <a:pPr lvl="1"/>
            <a:r>
              <a:rPr lang="zh-CN" altLang="en-US" dirty="0"/>
              <a:t>语义网络表示</a:t>
            </a:r>
          </a:p>
          <a:p>
            <a:pPr lvl="1"/>
            <a:r>
              <a:rPr lang="zh-CN" altLang="en-US" dirty="0"/>
              <a:t>框架表示</a:t>
            </a:r>
          </a:p>
          <a:p>
            <a:pPr lvl="1"/>
            <a:r>
              <a:rPr lang="zh-CN" altLang="en-US" dirty="0"/>
              <a:t>过程表示</a:t>
            </a:r>
          </a:p>
        </p:txBody>
      </p:sp>
    </p:spTree>
  </p:cSld>
  <p:clrMapOvr>
    <a:masterClrMapping/>
  </p:clrMapOvr>
  <p:timing>
    <p:tnLst>
      <p:par>
        <p:cTn xmlns:p14="http://schemas.microsoft.com/office/powerpoint/2010/mai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CA763BC2-7F50-431F-9B81-78163C900747}" type="slidenum">
              <a:rPr lang="en-US" altLang="zh-CN"/>
              <a:pPr/>
              <a:t>146</a:t>
            </a:fld>
            <a:endParaRPr lang="en-US" altLang="zh-CN"/>
          </a:p>
        </p:txBody>
      </p:sp>
      <p:sp>
        <p:nvSpPr>
          <p:cNvPr id="447490" name="Rectangle 2"/>
          <p:cNvSpPr>
            <a:spLocks noGrp="1" noChangeArrowheads="1"/>
          </p:cNvSpPr>
          <p:nvPr>
            <p:ph type="title"/>
          </p:nvPr>
        </p:nvSpPr>
        <p:spPr>
          <a:xfrm>
            <a:off x="395288" y="512763"/>
            <a:ext cx="8229600" cy="719137"/>
          </a:xfrm>
        </p:spPr>
        <p:txBody>
          <a:bodyPr/>
          <a:lstStyle/>
          <a:p>
            <a:r>
              <a:rPr lang="zh-CN" altLang="en-US" sz="4000" b="1" dirty="0">
                <a:solidFill>
                  <a:srgbClr val="FF0000"/>
                </a:solidFill>
              </a:rPr>
              <a:t>作 业 </a:t>
            </a:r>
            <a:r>
              <a:rPr lang="zh-CN" altLang="en-US" sz="4000" b="1" dirty="0" smtClean="0">
                <a:solidFill>
                  <a:srgbClr val="FF0000"/>
                </a:solidFill>
              </a:rPr>
              <a:t>题</a:t>
            </a:r>
            <a:r>
              <a:rPr lang="zh-CN" altLang="en-US" sz="4000" b="1" dirty="0" smtClean="0">
                <a:solidFill>
                  <a:srgbClr val="FF0000"/>
                </a:solidFill>
              </a:rPr>
              <a:t>（</a:t>
            </a:r>
            <a:r>
              <a:rPr lang="zh-CN" altLang="en-US" b="1" dirty="0" smtClean="0">
                <a:solidFill>
                  <a:srgbClr val="FF0000"/>
                </a:solidFill>
              </a:rPr>
              <a:t>教材第二版</a:t>
            </a:r>
            <a:r>
              <a:rPr lang="zh-CN" altLang="en-US" sz="4000" b="1" dirty="0" smtClean="0">
                <a:solidFill>
                  <a:srgbClr val="FF0000"/>
                </a:solidFill>
              </a:rPr>
              <a:t>）</a:t>
            </a:r>
            <a:endParaRPr lang="zh-CN" altLang="en-US" sz="4000" b="1" dirty="0">
              <a:solidFill>
                <a:srgbClr val="FF0000"/>
              </a:solidFill>
            </a:endParaRPr>
          </a:p>
        </p:txBody>
      </p:sp>
      <p:sp>
        <p:nvSpPr>
          <p:cNvPr id="447491" name="Rectangle 3"/>
          <p:cNvSpPr>
            <a:spLocks noGrp="1" noChangeArrowheads="1"/>
          </p:cNvSpPr>
          <p:nvPr>
            <p:ph type="body" idx="1"/>
          </p:nvPr>
        </p:nvSpPr>
        <p:spPr>
          <a:xfrm>
            <a:off x="323850" y="1844675"/>
            <a:ext cx="8496300" cy="4392613"/>
          </a:xfrm>
        </p:spPr>
        <p:txBody>
          <a:bodyPr/>
          <a:lstStyle/>
          <a:p>
            <a:pPr>
              <a:lnSpc>
                <a:spcPct val="90000"/>
              </a:lnSpc>
            </a:pPr>
            <a:r>
              <a:rPr lang="en-US" altLang="zh-CN" b="1" dirty="0">
                <a:solidFill>
                  <a:srgbClr val="A50021"/>
                </a:solidFill>
                <a:latin typeface="Times New Roman" pitchFamily="18" charset="0"/>
              </a:rPr>
              <a:t>2.8  </a:t>
            </a:r>
            <a:r>
              <a:rPr lang="zh-CN" altLang="en-US" b="1" dirty="0">
                <a:solidFill>
                  <a:srgbClr val="0000CC"/>
                </a:solidFill>
                <a:latin typeface="Times New Roman" pitchFamily="18" charset="0"/>
              </a:rPr>
              <a:t>用谓词逻辑知识表示方法表示如下知识：</a:t>
            </a:r>
          </a:p>
          <a:p>
            <a:pPr marL="0" indent="0">
              <a:lnSpc>
                <a:spcPct val="90000"/>
              </a:lnSpc>
              <a:buNone/>
            </a:pPr>
            <a:r>
              <a:rPr lang="zh-CN" altLang="en-US" b="1" dirty="0">
                <a:solidFill>
                  <a:srgbClr val="0000CC"/>
                </a:solidFill>
                <a:latin typeface="Times New Roman" pitchFamily="18" charset="0"/>
              </a:rPr>
              <a:t>    </a:t>
            </a:r>
            <a:r>
              <a:rPr lang="en-US" altLang="zh-CN" b="1" dirty="0">
                <a:solidFill>
                  <a:srgbClr val="0000CC"/>
                </a:solidFill>
                <a:latin typeface="Times New Roman" pitchFamily="18" charset="0"/>
              </a:rPr>
              <a:t>(1)</a:t>
            </a:r>
            <a:r>
              <a:rPr lang="zh-CN" altLang="en-US" b="1" dirty="0">
                <a:solidFill>
                  <a:srgbClr val="0000CC"/>
                </a:solidFill>
                <a:latin typeface="Times New Roman" pitchFamily="18" charset="0"/>
              </a:rPr>
              <a:t>、</a:t>
            </a:r>
            <a:r>
              <a:rPr lang="en-US" altLang="zh-CN" b="1" dirty="0">
                <a:solidFill>
                  <a:srgbClr val="0000CC"/>
                </a:solidFill>
                <a:latin typeface="Times New Roman" pitchFamily="18" charset="0"/>
              </a:rPr>
              <a:t>(2)</a:t>
            </a:r>
          </a:p>
          <a:p>
            <a:pPr>
              <a:lnSpc>
                <a:spcPct val="90000"/>
              </a:lnSpc>
            </a:pPr>
            <a:r>
              <a:rPr lang="en-US" altLang="zh-CN" b="1" dirty="0">
                <a:solidFill>
                  <a:srgbClr val="A50021"/>
                </a:solidFill>
                <a:latin typeface="Times New Roman" pitchFamily="18" charset="0"/>
              </a:rPr>
              <a:t>2.18 </a:t>
            </a:r>
            <a:r>
              <a:rPr lang="zh-CN" altLang="en-US" b="1" dirty="0">
                <a:solidFill>
                  <a:srgbClr val="0000CC"/>
                </a:solidFill>
                <a:latin typeface="Times New Roman" pitchFamily="18" charset="0"/>
              </a:rPr>
              <a:t>请用语义网络表示如下知识：</a:t>
            </a:r>
          </a:p>
          <a:p>
            <a:pPr marL="0" indent="0">
              <a:lnSpc>
                <a:spcPct val="90000"/>
              </a:lnSpc>
              <a:buNone/>
            </a:pPr>
            <a:r>
              <a:rPr lang="zh-CN" altLang="en-US" b="1" dirty="0">
                <a:solidFill>
                  <a:srgbClr val="0000CC"/>
                </a:solidFill>
                <a:latin typeface="Times New Roman" pitchFamily="18" charset="0"/>
              </a:rPr>
              <a:t>     </a:t>
            </a:r>
            <a:r>
              <a:rPr lang="en-US" altLang="zh-CN" b="1" dirty="0">
                <a:solidFill>
                  <a:srgbClr val="0000CC"/>
                </a:solidFill>
                <a:latin typeface="Times New Roman" pitchFamily="18" charset="0"/>
              </a:rPr>
              <a:t>(2)</a:t>
            </a:r>
          </a:p>
          <a:p>
            <a:pPr>
              <a:lnSpc>
                <a:spcPct val="90000"/>
              </a:lnSpc>
            </a:pPr>
            <a:r>
              <a:rPr lang="en-US" altLang="zh-CN" b="1" dirty="0">
                <a:solidFill>
                  <a:srgbClr val="A50021"/>
                </a:solidFill>
                <a:latin typeface="Times New Roman" pitchFamily="18" charset="0"/>
              </a:rPr>
              <a:t>2.19</a:t>
            </a:r>
          </a:p>
          <a:p>
            <a:pPr>
              <a:lnSpc>
                <a:spcPct val="90000"/>
              </a:lnSpc>
            </a:pPr>
            <a:r>
              <a:rPr lang="en-US" altLang="zh-CN" b="1" dirty="0">
                <a:solidFill>
                  <a:srgbClr val="A50021"/>
                </a:solidFill>
                <a:latin typeface="Times New Roman" pitchFamily="18" charset="0"/>
              </a:rPr>
              <a:t>2.25</a:t>
            </a:r>
            <a:r>
              <a:rPr lang="en-US" altLang="zh-CN" b="1" dirty="0">
                <a:solidFill>
                  <a:srgbClr val="0000CC"/>
                </a:solidFill>
                <a:latin typeface="Times New Roman" pitchFamily="18" charset="0"/>
              </a:rPr>
              <a:t> ......</a:t>
            </a:r>
          </a:p>
          <a:p>
            <a:pPr marL="0" indent="0">
              <a:lnSpc>
                <a:spcPct val="90000"/>
              </a:lnSpc>
              <a:buNone/>
            </a:pPr>
            <a:r>
              <a:rPr lang="en-US" altLang="zh-CN" b="1" dirty="0">
                <a:solidFill>
                  <a:srgbClr val="0000CC"/>
                </a:solidFill>
                <a:latin typeface="Times New Roman" pitchFamily="18" charset="0"/>
              </a:rPr>
              <a:t>    </a:t>
            </a:r>
            <a:r>
              <a:rPr lang="zh-CN" altLang="en-US" b="1" dirty="0">
                <a:solidFill>
                  <a:srgbClr val="0000CC"/>
                </a:solidFill>
                <a:latin typeface="Times New Roman" pitchFamily="18" charset="0"/>
              </a:rPr>
              <a:t>（天气预报框架）</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BC3F6695-8951-4030-B189-A34A04CE547D}" type="slidenum">
              <a:rPr lang="en-US" altLang="zh-CN"/>
              <a:pPr/>
              <a:t>15</a:t>
            </a:fld>
            <a:endParaRPr lang="en-US" altLang="zh-CN"/>
          </a:p>
        </p:txBody>
      </p:sp>
      <p:sp>
        <p:nvSpPr>
          <p:cNvPr id="482307" name="Rectangle 3"/>
          <p:cNvSpPr>
            <a:spLocks noGrp="1" noChangeArrowheads="1"/>
          </p:cNvSpPr>
          <p:nvPr>
            <p:ph type="body" idx="1"/>
          </p:nvPr>
        </p:nvSpPr>
        <p:spPr>
          <a:xfrm>
            <a:off x="250825" y="1628775"/>
            <a:ext cx="8512175" cy="4500563"/>
          </a:xfrm>
        </p:spPr>
        <p:txBody>
          <a:bodyPr/>
          <a:lstStyle/>
          <a:p>
            <a:pPr>
              <a:lnSpc>
                <a:spcPct val="120000"/>
              </a:lnSpc>
            </a:pPr>
            <a:r>
              <a:rPr lang="zh-CN" altLang="en-US" sz="2200" b="1" u="sng" dirty="0">
                <a:solidFill>
                  <a:srgbClr val="A50021"/>
                </a:solidFill>
              </a:rPr>
              <a:t>命题的定义：</a:t>
            </a:r>
          </a:p>
          <a:p>
            <a:pPr lvl="1">
              <a:lnSpc>
                <a:spcPct val="120000"/>
              </a:lnSpc>
            </a:pPr>
            <a:r>
              <a:rPr lang="zh-CN" altLang="en-US" sz="2000" b="1" dirty="0" smtClean="0">
                <a:solidFill>
                  <a:srgbClr val="006600"/>
                </a:solidFill>
              </a:rPr>
              <a:t>断言：</a:t>
            </a:r>
            <a:r>
              <a:rPr lang="zh-CN" altLang="en-US" sz="2000" b="1" dirty="0" smtClean="0">
                <a:solidFill>
                  <a:srgbClr val="33CC33"/>
                </a:solidFill>
              </a:rPr>
              <a:t>一</a:t>
            </a:r>
            <a:r>
              <a:rPr lang="zh-CN" altLang="en-US" sz="2000" b="1" dirty="0">
                <a:solidFill>
                  <a:srgbClr val="33CC33"/>
                </a:solidFill>
              </a:rPr>
              <a:t>个陈述句称为一个断言</a:t>
            </a:r>
            <a:r>
              <a:rPr lang="en-US" altLang="zh-CN" sz="2000" b="1" dirty="0">
                <a:solidFill>
                  <a:srgbClr val="33CC33"/>
                </a:solidFill>
              </a:rPr>
              <a:t>.</a:t>
            </a:r>
          </a:p>
          <a:p>
            <a:pPr lvl="1">
              <a:lnSpc>
                <a:spcPct val="120000"/>
              </a:lnSpc>
            </a:pPr>
            <a:r>
              <a:rPr lang="zh-CN" altLang="en-US" sz="2000" b="1" dirty="0" smtClean="0">
                <a:solidFill>
                  <a:srgbClr val="006600"/>
                </a:solidFill>
              </a:rPr>
              <a:t>命题</a:t>
            </a:r>
            <a:r>
              <a:rPr lang="zh-CN" altLang="en-US" sz="2000" b="1" dirty="0">
                <a:solidFill>
                  <a:srgbClr val="006600"/>
                </a:solidFill>
              </a:rPr>
              <a:t>：</a:t>
            </a:r>
            <a:r>
              <a:rPr lang="zh-CN" altLang="en-US" sz="2000" b="1" dirty="0">
                <a:solidFill>
                  <a:srgbClr val="0000CC"/>
                </a:solidFill>
              </a:rPr>
              <a:t>具有真假意义的断言称为命题</a:t>
            </a:r>
            <a:r>
              <a:rPr lang="en-US" altLang="zh-CN" sz="2000" b="1" dirty="0" smtClean="0">
                <a:solidFill>
                  <a:srgbClr val="0000CC"/>
                </a:solidFill>
              </a:rPr>
              <a:t>.</a:t>
            </a:r>
          </a:p>
          <a:p>
            <a:pPr lvl="1">
              <a:lnSpc>
                <a:spcPct val="120000"/>
              </a:lnSpc>
            </a:pPr>
            <a:endParaRPr lang="en-US" altLang="zh-CN" sz="800" b="1" dirty="0">
              <a:solidFill>
                <a:srgbClr val="0000CC"/>
              </a:solidFill>
            </a:endParaRPr>
          </a:p>
          <a:p>
            <a:pPr>
              <a:lnSpc>
                <a:spcPct val="120000"/>
              </a:lnSpc>
            </a:pPr>
            <a:r>
              <a:rPr lang="zh-CN" altLang="en-US" sz="2200" b="1" u="sng" dirty="0">
                <a:solidFill>
                  <a:srgbClr val="A50021"/>
                </a:solidFill>
              </a:rPr>
              <a:t>命题的真值：</a:t>
            </a:r>
          </a:p>
          <a:p>
            <a:pPr lvl="1">
              <a:lnSpc>
                <a:spcPct val="120000"/>
              </a:lnSpc>
            </a:pPr>
            <a:r>
              <a:rPr lang="en-US" altLang="zh-CN" sz="2000" b="1" dirty="0" smtClean="0">
                <a:solidFill>
                  <a:srgbClr val="006600"/>
                </a:solidFill>
              </a:rPr>
              <a:t>T</a:t>
            </a:r>
            <a:r>
              <a:rPr lang="zh-CN" altLang="en-US" sz="2000" b="1" dirty="0">
                <a:solidFill>
                  <a:srgbClr val="006600"/>
                </a:solidFill>
              </a:rPr>
              <a:t>：</a:t>
            </a:r>
            <a:r>
              <a:rPr lang="zh-CN" altLang="en-US" sz="2000" b="1" dirty="0">
                <a:solidFill>
                  <a:srgbClr val="0000CC"/>
                </a:solidFill>
              </a:rPr>
              <a:t>表示命题的意义为真</a:t>
            </a:r>
          </a:p>
          <a:p>
            <a:pPr lvl="1">
              <a:lnSpc>
                <a:spcPct val="120000"/>
              </a:lnSpc>
            </a:pPr>
            <a:r>
              <a:rPr lang="en-US" altLang="zh-CN" sz="2000" b="1" dirty="0" smtClean="0">
                <a:solidFill>
                  <a:srgbClr val="006600"/>
                </a:solidFill>
              </a:rPr>
              <a:t>F</a:t>
            </a:r>
            <a:r>
              <a:rPr lang="zh-CN" altLang="en-US" sz="2000" b="1" dirty="0">
                <a:solidFill>
                  <a:srgbClr val="006600"/>
                </a:solidFill>
              </a:rPr>
              <a:t>：</a:t>
            </a:r>
            <a:r>
              <a:rPr lang="zh-CN" altLang="en-US" sz="2000" b="1" dirty="0">
                <a:solidFill>
                  <a:srgbClr val="0000CC"/>
                </a:solidFill>
              </a:rPr>
              <a:t>表示命题的意义为</a:t>
            </a:r>
            <a:r>
              <a:rPr lang="zh-CN" altLang="en-US" sz="2000" b="1" dirty="0" smtClean="0">
                <a:solidFill>
                  <a:srgbClr val="0000CC"/>
                </a:solidFill>
              </a:rPr>
              <a:t>假</a:t>
            </a:r>
            <a:endParaRPr lang="en-US" altLang="zh-CN" sz="2000" b="1" dirty="0" smtClean="0">
              <a:solidFill>
                <a:srgbClr val="0000CC"/>
              </a:solidFill>
            </a:endParaRPr>
          </a:p>
          <a:p>
            <a:pPr lvl="1">
              <a:lnSpc>
                <a:spcPct val="120000"/>
              </a:lnSpc>
            </a:pPr>
            <a:endParaRPr lang="zh-CN" altLang="en-US" sz="1000" b="1" dirty="0">
              <a:solidFill>
                <a:srgbClr val="0000CC"/>
              </a:solidFill>
            </a:endParaRPr>
          </a:p>
          <a:p>
            <a:pPr>
              <a:lnSpc>
                <a:spcPct val="120000"/>
              </a:lnSpc>
            </a:pPr>
            <a:r>
              <a:rPr lang="zh-CN" altLang="en-US" sz="2200" b="1" u="sng" dirty="0">
                <a:solidFill>
                  <a:srgbClr val="A50021"/>
                </a:solidFill>
              </a:rPr>
              <a:t>命题真值的说明</a:t>
            </a:r>
          </a:p>
          <a:p>
            <a:pPr lvl="1">
              <a:lnSpc>
                <a:spcPct val="120000"/>
              </a:lnSpc>
            </a:pPr>
            <a:r>
              <a:rPr lang="zh-CN" altLang="en-US" sz="2000" b="1" dirty="0" smtClean="0">
                <a:solidFill>
                  <a:srgbClr val="0000CC"/>
                </a:solidFill>
              </a:rPr>
              <a:t>一</a:t>
            </a:r>
            <a:r>
              <a:rPr lang="zh-CN" altLang="en-US" sz="2000" b="1" dirty="0">
                <a:solidFill>
                  <a:srgbClr val="0000CC"/>
                </a:solidFill>
              </a:rPr>
              <a:t>个命题不能同时既为真又为假</a:t>
            </a:r>
          </a:p>
          <a:p>
            <a:pPr lvl="1">
              <a:lnSpc>
                <a:spcPct val="120000"/>
              </a:lnSpc>
            </a:pPr>
            <a:r>
              <a:rPr lang="zh-CN" altLang="en-US" sz="2000" b="1" dirty="0" smtClean="0">
                <a:solidFill>
                  <a:srgbClr val="0000CC"/>
                </a:solidFill>
              </a:rPr>
              <a:t>一</a:t>
            </a:r>
            <a:r>
              <a:rPr lang="zh-CN" altLang="en-US" sz="2000" b="1" dirty="0">
                <a:solidFill>
                  <a:srgbClr val="0000CC"/>
                </a:solidFill>
              </a:rPr>
              <a:t>个命题可在一定条件下为真，而在另一条件下为假</a:t>
            </a:r>
          </a:p>
        </p:txBody>
      </p:sp>
      <p:pic>
        <p:nvPicPr>
          <p:cNvPr id="482309" name="Picture 5" descr="http://x46.xanga.com/e3a052f2c1133224951235/z1428859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0252" y="2708920"/>
            <a:ext cx="1656184" cy="166220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2"/>
          <p:cNvSpPr>
            <a:spLocks noGrp="1" noChangeArrowheads="1"/>
          </p:cNvSpPr>
          <p:nvPr>
            <p:ph type="title"/>
          </p:nvPr>
        </p:nvSpPr>
        <p:spPr>
          <a:xfrm>
            <a:off x="431540" y="224644"/>
            <a:ext cx="8229600" cy="900335"/>
          </a:xfrm>
        </p:spPr>
        <p:txBody>
          <a:bodyPr/>
          <a:lstStyle/>
          <a:p>
            <a:r>
              <a:rPr lang="zh-CN" altLang="en-US" b="1" dirty="0" smtClean="0">
                <a:latin typeface="Times New Roman" pitchFamily="18" charset="0"/>
              </a:rPr>
              <a:t>谓词逻辑基础</a:t>
            </a:r>
            <a:endParaRPr lang="zh-CN" altLang="en-US"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6"/>
          <p:cNvSpPr>
            <a:spLocks noGrp="1"/>
          </p:cNvSpPr>
          <p:nvPr>
            <p:ph type="sldNum" sz="quarter" idx="12"/>
          </p:nvPr>
        </p:nvSpPr>
        <p:spPr/>
        <p:txBody>
          <a:bodyPr/>
          <a:lstStyle/>
          <a:p>
            <a:fld id="{D6209B3B-A967-489A-8575-EFA4FCB5582B}" type="slidenum">
              <a:rPr lang="en-US" altLang="zh-CN"/>
              <a:pPr/>
              <a:t>16</a:t>
            </a:fld>
            <a:endParaRPr lang="en-US" altLang="zh-CN"/>
          </a:p>
        </p:txBody>
      </p:sp>
      <p:sp>
        <p:nvSpPr>
          <p:cNvPr id="483331" name="Rectangle 3"/>
          <p:cNvSpPr>
            <a:spLocks noGrp="1" noChangeArrowheads="1"/>
          </p:cNvSpPr>
          <p:nvPr>
            <p:ph type="body" sz="half" idx="1"/>
          </p:nvPr>
        </p:nvSpPr>
        <p:spPr>
          <a:xfrm>
            <a:off x="179388" y="1268413"/>
            <a:ext cx="8785225" cy="5400675"/>
          </a:xfrm>
          <a:noFill/>
          <a:ln/>
          <a:extLst>
            <a:ext uri="{91240B29-F687-4f45-9708-019B960494DF}">
              <a14:hiddenLine xmlns:a14="http://schemas.microsoft.com/office/drawing/2010/main" w="9525">
                <a:solidFill>
                  <a:srgbClr val="006600"/>
                </a:solidFill>
                <a:miter lim="800000"/>
                <a:headEnd/>
                <a:tailEnd/>
              </a14:hiddenLine>
            </a:ext>
          </a:extLst>
        </p:spPr>
        <p:txBody>
          <a:bodyPr/>
          <a:lstStyle/>
          <a:p>
            <a:pPr>
              <a:spcBef>
                <a:spcPct val="0"/>
              </a:spcBef>
              <a:spcAft>
                <a:spcPct val="30000"/>
              </a:spcAft>
            </a:pPr>
            <a:r>
              <a:rPr lang="zh-CN" altLang="en-US" sz="2000" b="1" u="sng" dirty="0">
                <a:solidFill>
                  <a:srgbClr val="A50021"/>
                </a:solidFill>
                <a:latin typeface="Times New Roman" pitchFamily="18" charset="0"/>
              </a:rPr>
              <a:t>论域：</a:t>
            </a:r>
            <a:r>
              <a:rPr lang="zh-CN" altLang="en-US" sz="2000" b="1" dirty="0">
                <a:solidFill>
                  <a:srgbClr val="0000CC"/>
                </a:solidFill>
                <a:latin typeface="Times New Roman" pitchFamily="18" charset="0"/>
              </a:rPr>
              <a:t>由所讨论对象的全体构成的集合。亦称为个体域</a:t>
            </a:r>
          </a:p>
          <a:p>
            <a:pPr>
              <a:spcBef>
                <a:spcPct val="0"/>
              </a:spcBef>
              <a:spcAft>
                <a:spcPct val="30000"/>
              </a:spcAft>
            </a:pPr>
            <a:r>
              <a:rPr lang="zh-CN" altLang="en-US" sz="2000" b="1" u="sng" dirty="0">
                <a:solidFill>
                  <a:srgbClr val="A50021"/>
                </a:solidFill>
                <a:latin typeface="Times New Roman" pitchFamily="18" charset="0"/>
              </a:rPr>
              <a:t>个体：</a:t>
            </a:r>
            <a:r>
              <a:rPr lang="zh-CN" altLang="en-US" sz="2000" b="1" dirty="0">
                <a:solidFill>
                  <a:srgbClr val="0000CC"/>
                </a:solidFill>
                <a:latin typeface="Times New Roman" pitchFamily="18" charset="0"/>
              </a:rPr>
              <a:t>论域中的元素</a:t>
            </a:r>
          </a:p>
          <a:p>
            <a:pPr>
              <a:spcBef>
                <a:spcPct val="0"/>
              </a:spcBef>
              <a:spcAft>
                <a:spcPct val="30000"/>
              </a:spcAft>
            </a:pPr>
            <a:r>
              <a:rPr lang="zh-CN" altLang="en-US" sz="2000" b="1" u="sng" dirty="0">
                <a:solidFill>
                  <a:srgbClr val="A50021"/>
                </a:solidFill>
                <a:latin typeface="Times New Roman" pitchFamily="18" charset="0"/>
              </a:rPr>
              <a:t>谓词：</a:t>
            </a:r>
            <a:r>
              <a:rPr lang="zh-CN" altLang="en-US" sz="2000" b="1" dirty="0">
                <a:solidFill>
                  <a:srgbClr val="0000CC"/>
                </a:solidFill>
                <a:latin typeface="Times New Roman" pitchFamily="18" charset="0"/>
              </a:rPr>
              <a:t>在谓词逻辑中命题是用形如</a:t>
            </a:r>
            <a:r>
              <a:rPr lang="en-US" altLang="zh-CN" sz="2000" b="1" dirty="0">
                <a:solidFill>
                  <a:srgbClr val="0000CC"/>
                </a:solidFill>
                <a:latin typeface="Times New Roman" pitchFamily="18" charset="0"/>
              </a:rPr>
              <a:t>P(x</a:t>
            </a:r>
            <a:r>
              <a:rPr lang="en-US" altLang="zh-CN" sz="2000" b="1" baseline="-25000" dirty="0">
                <a:solidFill>
                  <a:srgbClr val="0000CC"/>
                </a:solidFill>
                <a:latin typeface="Times New Roman" pitchFamily="18" charset="0"/>
              </a:rPr>
              <a:t>1</a:t>
            </a:r>
            <a:r>
              <a:rPr lang="en-US" altLang="zh-CN" sz="2000" b="1" dirty="0">
                <a:solidFill>
                  <a:srgbClr val="0000CC"/>
                </a:solidFill>
                <a:latin typeface="Times New Roman" pitchFamily="18" charset="0"/>
              </a:rPr>
              <a:t>,x</a:t>
            </a:r>
            <a:r>
              <a:rPr lang="en-US" altLang="zh-CN" sz="2000" b="1" baseline="-25000" dirty="0">
                <a:solidFill>
                  <a:srgbClr val="0000CC"/>
                </a:solidFill>
                <a:latin typeface="Times New Roman" pitchFamily="18" charset="0"/>
              </a:rPr>
              <a:t>2</a:t>
            </a:r>
            <a:r>
              <a:rPr lang="en-US" altLang="zh-CN" sz="2000" b="1" dirty="0">
                <a:solidFill>
                  <a:srgbClr val="0000CC"/>
                </a:solidFill>
                <a:latin typeface="Times New Roman" pitchFamily="18" charset="0"/>
              </a:rPr>
              <a:t>,…,</a:t>
            </a:r>
            <a:r>
              <a:rPr lang="en-US" altLang="zh-CN" sz="2000" b="1" dirty="0" err="1">
                <a:solidFill>
                  <a:srgbClr val="0000CC"/>
                </a:solidFill>
                <a:latin typeface="Times New Roman" pitchFamily="18" charset="0"/>
              </a:rPr>
              <a:t>x</a:t>
            </a:r>
            <a:r>
              <a:rPr lang="en-US" altLang="zh-CN" sz="2000" b="1" baseline="-25000" dirty="0" err="1">
                <a:solidFill>
                  <a:srgbClr val="0000CC"/>
                </a:solidFill>
                <a:latin typeface="Times New Roman" pitchFamily="18" charset="0"/>
              </a:rPr>
              <a:t>n</a:t>
            </a:r>
            <a:r>
              <a:rPr lang="en-US" altLang="zh-CN" sz="2000" b="1" dirty="0">
                <a:solidFill>
                  <a:srgbClr val="0000CC"/>
                </a:solidFill>
                <a:latin typeface="Times New Roman" pitchFamily="18" charset="0"/>
              </a:rPr>
              <a:t>)</a:t>
            </a:r>
            <a:r>
              <a:rPr lang="zh-CN" altLang="en-US" sz="2000" b="1" dirty="0">
                <a:solidFill>
                  <a:srgbClr val="0000CC"/>
                </a:solidFill>
                <a:latin typeface="Times New Roman" pitchFamily="18" charset="0"/>
              </a:rPr>
              <a:t>的谓词来表示的</a:t>
            </a:r>
          </a:p>
          <a:p>
            <a:pPr lvl="1">
              <a:spcBef>
                <a:spcPct val="0"/>
              </a:spcBef>
              <a:spcAft>
                <a:spcPct val="30000"/>
              </a:spcAft>
            </a:pPr>
            <a:r>
              <a:rPr lang="zh-CN" altLang="en-US" sz="1800" b="1" dirty="0" smtClean="0">
                <a:solidFill>
                  <a:srgbClr val="006600"/>
                </a:solidFill>
                <a:latin typeface="Times New Roman" pitchFamily="18" charset="0"/>
              </a:rPr>
              <a:t>谓词</a:t>
            </a:r>
            <a:r>
              <a:rPr lang="zh-CN" altLang="en-US" sz="1800" b="1" dirty="0">
                <a:solidFill>
                  <a:srgbClr val="006600"/>
                </a:solidFill>
                <a:latin typeface="Times New Roman" pitchFamily="18" charset="0"/>
              </a:rPr>
              <a:t>名：是命题的谓语，表示个体的性质、状态或个体之间的关系</a:t>
            </a:r>
          </a:p>
          <a:p>
            <a:pPr lvl="1">
              <a:spcBef>
                <a:spcPct val="0"/>
              </a:spcBef>
              <a:spcAft>
                <a:spcPct val="30000"/>
              </a:spcAft>
            </a:pPr>
            <a:r>
              <a:rPr lang="zh-CN" altLang="en-US" sz="1800" b="1" dirty="0" smtClean="0">
                <a:solidFill>
                  <a:srgbClr val="006600"/>
                </a:solidFill>
                <a:latin typeface="Times New Roman" pitchFamily="18" charset="0"/>
              </a:rPr>
              <a:t>个体</a:t>
            </a:r>
            <a:r>
              <a:rPr lang="zh-CN" altLang="en-US" sz="1800" b="1" dirty="0">
                <a:solidFill>
                  <a:srgbClr val="006600"/>
                </a:solidFill>
                <a:latin typeface="Times New Roman" pitchFamily="18" charset="0"/>
              </a:rPr>
              <a:t>：是命题的主语，表示独立存在的事物或</a:t>
            </a:r>
            <a:r>
              <a:rPr lang="zh-CN" altLang="en-US" sz="1800" b="1" dirty="0" smtClean="0">
                <a:solidFill>
                  <a:srgbClr val="006600"/>
                </a:solidFill>
                <a:latin typeface="Times New Roman" pitchFamily="18" charset="0"/>
              </a:rPr>
              <a:t>概念</a:t>
            </a:r>
            <a:endParaRPr lang="en-US" altLang="zh-CN" sz="1800" b="1" dirty="0" smtClean="0">
              <a:solidFill>
                <a:srgbClr val="006600"/>
              </a:solidFill>
              <a:latin typeface="Times New Roman" pitchFamily="18" charset="0"/>
            </a:endParaRPr>
          </a:p>
          <a:p>
            <a:pPr lvl="1">
              <a:spcBef>
                <a:spcPct val="0"/>
              </a:spcBef>
              <a:spcAft>
                <a:spcPct val="30000"/>
              </a:spcAft>
            </a:pPr>
            <a:endParaRPr lang="zh-CN" altLang="en-US" sz="900" b="1" dirty="0">
              <a:solidFill>
                <a:srgbClr val="006600"/>
              </a:solidFill>
              <a:latin typeface="Times New Roman" pitchFamily="18" charset="0"/>
            </a:endParaRPr>
          </a:p>
          <a:p>
            <a:pPr marL="457200" lvl="1" indent="0">
              <a:spcBef>
                <a:spcPct val="0"/>
              </a:spcBef>
              <a:spcAft>
                <a:spcPct val="30000"/>
              </a:spcAft>
              <a:buNone/>
            </a:pPr>
            <a:r>
              <a:rPr lang="en-US" altLang="zh-CN" sz="2000" dirty="0" smtClean="0">
                <a:solidFill>
                  <a:srgbClr val="0000CC"/>
                </a:solidFill>
                <a:latin typeface="Times New Roman" pitchFamily="18" charset="0"/>
              </a:rPr>
              <a:t>       </a:t>
            </a:r>
            <a:r>
              <a:rPr lang="zh-CN" altLang="en-US" sz="2000" dirty="0">
                <a:solidFill>
                  <a:srgbClr val="0000CC"/>
                </a:solidFill>
                <a:latin typeface="Times New Roman" pitchFamily="18" charset="0"/>
              </a:rPr>
              <a:t>设</a:t>
            </a:r>
            <a:r>
              <a:rPr lang="en-US" altLang="zh-CN" sz="2000" dirty="0">
                <a:solidFill>
                  <a:srgbClr val="0000CC"/>
                </a:solidFill>
                <a:latin typeface="Times New Roman" pitchFamily="18" charset="0"/>
              </a:rPr>
              <a:t>D</a:t>
            </a:r>
            <a:r>
              <a:rPr lang="zh-CN" altLang="en-US" sz="2000" dirty="0">
                <a:solidFill>
                  <a:srgbClr val="0000CC"/>
                </a:solidFill>
                <a:latin typeface="Times New Roman" pitchFamily="18" charset="0"/>
              </a:rPr>
              <a:t>是个体域，</a:t>
            </a:r>
            <a:r>
              <a:rPr lang="en-US" altLang="zh-CN" sz="2000" dirty="0">
                <a:solidFill>
                  <a:srgbClr val="0000CC"/>
                </a:solidFill>
                <a:latin typeface="Times New Roman" pitchFamily="18" charset="0"/>
              </a:rPr>
              <a:t>P</a:t>
            </a:r>
            <a:r>
              <a:rPr lang="zh-CN" altLang="en-US" sz="2000" dirty="0">
                <a:solidFill>
                  <a:srgbClr val="0000CC"/>
                </a:solidFill>
                <a:latin typeface="Times New Roman" pitchFamily="18" charset="0"/>
              </a:rPr>
              <a:t>：</a:t>
            </a:r>
            <a:r>
              <a:rPr lang="en-US" altLang="zh-CN" sz="2000" dirty="0" err="1">
                <a:solidFill>
                  <a:srgbClr val="0000CC"/>
                </a:solidFill>
                <a:latin typeface="Times New Roman" pitchFamily="18" charset="0"/>
              </a:rPr>
              <a:t>D</a:t>
            </a:r>
            <a:r>
              <a:rPr lang="en-US" altLang="zh-CN" sz="2000" baseline="46000" dirty="0" err="1">
                <a:solidFill>
                  <a:srgbClr val="0000CC"/>
                </a:solidFill>
                <a:latin typeface="Times New Roman" pitchFamily="18" charset="0"/>
              </a:rPr>
              <a:t>n</a:t>
            </a:r>
            <a:r>
              <a:rPr lang="en-US" altLang="zh-CN" sz="2000" dirty="0">
                <a:solidFill>
                  <a:srgbClr val="0000CC"/>
                </a:solidFill>
                <a:latin typeface="Times New Roman" pitchFamily="18" charset="0"/>
              </a:rPr>
              <a:t>→{T</a:t>
            </a:r>
            <a:r>
              <a:rPr lang="zh-CN" altLang="en-US" sz="2000" dirty="0">
                <a:solidFill>
                  <a:srgbClr val="0000CC"/>
                </a:solidFill>
                <a:latin typeface="Times New Roman" pitchFamily="18" charset="0"/>
              </a:rPr>
              <a:t>，</a:t>
            </a:r>
            <a:r>
              <a:rPr lang="en-US" altLang="zh-CN" sz="2000" dirty="0">
                <a:solidFill>
                  <a:srgbClr val="0000CC"/>
                </a:solidFill>
                <a:latin typeface="Times New Roman" pitchFamily="18" charset="0"/>
              </a:rPr>
              <a:t>F</a:t>
            </a:r>
            <a:r>
              <a:rPr lang="zh-CN" altLang="en-US" sz="2000" dirty="0">
                <a:solidFill>
                  <a:srgbClr val="0000CC"/>
                </a:solidFill>
                <a:latin typeface="Times New Roman" pitchFamily="18" charset="0"/>
              </a:rPr>
              <a:t>｝是一个映射，其中</a:t>
            </a:r>
          </a:p>
          <a:p>
            <a:pPr marL="0" indent="0">
              <a:spcBef>
                <a:spcPct val="0"/>
              </a:spcBef>
              <a:spcAft>
                <a:spcPct val="30000"/>
              </a:spcAft>
              <a:buNone/>
            </a:pPr>
            <a:endParaRPr lang="zh-CN" altLang="en-US" sz="3200" b="0" dirty="0">
              <a:solidFill>
                <a:srgbClr val="0000CC"/>
              </a:solidFill>
              <a:latin typeface="Times New Roman" pitchFamily="18" charset="0"/>
            </a:endParaRPr>
          </a:p>
          <a:p>
            <a:pPr marL="457200" lvl="1" indent="0">
              <a:spcBef>
                <a:spcPct val="0"/>
              </a:spcBef>
              <a:spcAft>
                <a:spcPct val="30000"/>
              </a:spcAft>
              <a:buNone/>
            </a:pPr>
            <a:r>
              <a:rPr lang="zh-CN" altLang="en-US" sz="2000" dirty="0" smtClean="0">
                <a:solidFill>
                  <a:srgbClr val="0000CC"/>
                </a:solidFill>
                <a:latin typeface="Times New Roman" pitchFamily="18" charset="0"/>
              </a:rPr>
              <a:t>       则</a:t>
            </a:r>
            <a:r>
              <a:rPr lang="zh-CN" altLang="en-US" sz="2000" dirty="0">
                <a:solidFill>
                  <a:srgbClr val="0000CC"/>
                </a:solidFill>
                <a:latin typeface="Times New Roman" pitchFamily="18" charset="0"/>
              </a:rPr>
              <a:t>称</a:t>
            </a:r>
            <a:r>
              <a:rPr lang="en-US" altLang="zh-CN" sz="2000" dirty="0">
                <a:solidFill>
                  <a:srgbClr val="0000CC"/>
                </a:solidFill>
                <a:latin typeface="Times New Roman" pitchFamily="18" charset="0"/>
              </a:rPr>
              <a:t>P</a:t>
            </a:r>
            <a:r>
              <a:rPr lang="zh-CN" altLang="en-US" sz="2000" dirty="0">
                <a:solidFill>
                  <a:srgbClr val="0000CC"/>
                </a:solidFill>
                <a:latin typeface="Times New Roman" pitchFamily="18" charset="0"/>
              </a:rPr>
              <a:t>是一个</a:t>
            </a:r>
            <a:r>
              <a:rPr lang="en-US" altLang="zh-CN" sz="2000" dirty="0">
                <a:solidFill>
                  <a:srgbClr val="0000CC"/>
                </a:solidFill>
                <a:latin typeface="Times New Roman" pitchFamily="18" charset="0"/>
              </a:rPr>
              <a:t>n</a:t>
            </a:r>
            <a:r>
              <a:rPr lang="zh-CN" altLang="en-US" sz="2000" dirty="0">
                <a:solidFill>
                  <a:srgbClr val="0000CC"/>
                </a:solidFill>
                <a:latin typeface="Times New Roman" pitchFamily="18" charset="0"/>
              </a:rPr>
              <a:t>元谓词，记为</a:t>
            </a:r>
            <a:r>
              <a:rPr lang="en-US" altLang="zh-CN" sz="2000" dirty="0">
                <a:solidFill>
                  <a:srgbClr val="0000CC"/>
                </a:solidFill>
                <a:latin typeface="Times New Roman" pitchFamily="18" charset="0"/>
              </a:rPr>
              <a:t>P(x</a:t>
            </a:r>
            <a:r>
              <a:rPr lang="en-US" altLang="zh-CN" sz="2000" baseline="-25000" dirty="0">
                <a:solidFill>
                  <a:srgbClr val="0000CC"/>
                </a:solidFill>
                <a:latin typeface="Times New Roman" pitchFamily="18" charset="0"/>
              </a:rPr>
              <a:t>1</a:t>
            </a:r>
            <a:r>
              <a:rPr lang="en-US" altLang="zh-CN" sz="2000" dirty="0">
                <a:solidFill>
                  <a:srgbClr val="0000CC"/>
                </a:solidFill>
                <a:latin typeface="Times New Roman" pitchFamily="18" charset="0"/>
              </a:rPr>
              <a:t>,x</a:t>
            </a:r>
            <a:r>
              <a:rPr lang="en-US" altLang="zh-CN" sz="2000" baseline="-25000" dirty="0">
                <a:solidFill>
                  <a:srgbClr val="0000CC"/>
                </a:solidFill>
                <a:latin typeface="Times New Roman" pitchFamily="18" charset="0"/>
              </a:rPr>
              <a:t>2</a:t>
            </a:r>
            <a:r>
              <a:rPr lang="en-US" altLang="zh-CN" sz="2000" dirty="0">
                <a:solidFill>
                  <a:srgbClr val="0000CC"/>
                </a:solidFill>
                <a:latin typeface="Times New Roman" pitchFamily="18" charset="0"/>
              </a:rPr>
              <a:t>,…,</a:t>
            </a:r>
            <a:r>
              <a:rPr lang="en-US" altLang="zh-CN" sz="2000" dirty="0" err="1">
                <a:solidFill>
                  <a:srgbClr val="0000CC"/>
                </a:solidFill>
                <a:latin typeface="Times New Roman" pitchFamily="18" charset="0"/>
              </a:rPr>
              <a:t>x</a:t>
            </a:r>
            <a:r>
              <a:rPr lang="en-US" altLang="zh-CN" sz="2000" baseline="-25000" dirty="0" err="1">
                <a:solidFill>
                  <a:srgbClr val="0000CC"/>
                </a:solidFill>
                <a:latin typeface="Times New Roman" pitchFamily="18" charset="0"/>
              </a:rPr>
              <a:t>n</a:t>
            </a:r>
            <a:r>
              <a:rPr lang="en-US" altLang="zh-CN" sz="2000" dirty="0">
                <a:solidFill>
                  <a:srgbClr val="0000CC"/>
                </a:solidFill>
                <a:latin typeface="Times New Roman" pitchFamily="18" charset="0"/>
              </a:rPr>
              <a:t>)</a:t>
            </a:r>
            <a:r>
              <a:rPr lang="zh-CN" altLang="en-US" sz="2000" dirty="0">
                <a:solidFill>
                  <a:srgbClr val="0000CC"/>
                </a:solidFill>
                <a:latin typeface="Times New Roman" pitchFamily="18" charset="0"/>
              </a:rPr>
              <a:t>，其中，</a:t>
            </a:r>
            <a:r>
              <a:rPr lang="en-US" altLang="zh-CN" sz="2000" dirty="0">
                <a:solidFill>
                  <a:srgbClr val="0000CC"/>
                </a:solidFill>
                <a:latin typeface="Times New Roman" pitchFamily="18" charset="0"/>
              </a:rPr>
              <a:t>x</a:t>
            </a:r>
            <a:r>
              <a:rPr lang="en-US" altLang="zh-CN" sz="2000" baseline="-25000" dirty="0">
                <a:solidFill>
                  <a:srgbClr val="0000CC"/>
                </a:solidFill>
                <a:latin typeface="Times New Roman" pitchFamily="18" charset="0"/>
              </a:rPr>
              <a:t>1</a:t>
            </a:r>
            <a:r>
              <a:rPr lang="en-US" altLang="zh-CN" sz="2000" dirty="0">
                <a:solidFill>
                  <a:srgbClr val="0000CC"/>
                </a:solidFill>
                <a:latin typeface="Times New Roman" pitchFamily="18" charset="0"/>
              </a:rPr>
              <a:t>,x</a:t>
            </a:r>
            <a:r>
              <a:rPr lang="en-US" altLang="zh-CN" sz="2000" baseline="-25000" dirty="0">
                <a:solidFill>
                  <a:srgbClr val="0000CC"/>
                </a:solidFill>
                <a:latin typeface="Times New Roman" pitchFamily="18" charset="0"/>
              </a:rPr>
              <a:t>2</a:t>
            </a:r>
            <a:r>
              <a:rPr lang="en-US" altLang="zh-CN" sz="2000" dirty="0">
                <a:solidFill>
                  <a:srgbClr val="0000CC"/>
                </a:solidFill>
                <a:latin typeface="Times New Roman" pitchFamily="18" charset="0"/>
              </a:rPr>
              <a:t>,…,</a:t>
            </a:r>
            <a:r>
              <a:rPr lang="en-US" altLang="zh-CN" sz="2000" dirty="0" err="1">
                <a:solidFill>
                  <a:srgbClr val="0000CC"/>
                </a:solidFill>
                <a:latin typeface="Times New Roman" pitchFamily="18" charset="0"/>
              </a:rPr>
              <a:t>x</a:t>
            </a:r>
            <a:r>
              <a:rPr lang="en-US" altLang="zh-CN" sz="2000" baseline="-25000" dirty="0" err="1">
                <a:solidFill>
                  <a:srgbClr val="0000CC"/>
                </a:solidFill>
                <a:latin typeface="Times New Roman" pitchFamily="18" charset="0"/>
              </a:rPr>
              <a:t>n</a:t>
            </a:r>
            <a:r>
              <a:rPr lang="zh-CN" altLang="en-US" sz="2000" dirty="0">
                <a:solidFill>
                  <a:srgbClr val="0000CC"/>
                </a:solidFill>
                <a:latin typeface="Times New Roman" pitchFamily="18" charset="0"/>
              </a:rPr>
              <a:t>为个体，可以是个体常量、变元和函数。 </a:t>
            </a:r>
            <a:endParaRPr lang="en-US" altLang="zh-CN" sz="2000" dirty="0" smtClean="0">
              <a:solidFill>
                <a:srgbClr val="0000CC"/>
              </a:solidFill>
              <a:latin typeface="Times New Roman" pitchFamily="18" charset="0"/>
            </a:endParaRPr>
          </a:p>
          <a:p>
            <a:pPr marL="457200" lvl="1" indent="0">
              <a:spcBef>
                <a:spcPct val="0"/>
              </a:spcBef>
              <a:spcAft>
                <a:spcPct val="30000"/>
              </a:spcAft>
              <a:buNone/>
            </a:pPr>
            <a:endParaRPr lang="zh-CN" altLang="en-US" sz="800" dirty="0">
              <a:solidFill>
                <a:srgbClr val="0000CC"/>
              </a:solidFill>
              <a:latin typeface="Times New Roman" pitchFamily="18" charset="0"/>
            </a:endParaRPr>
          </a:p>
          <a:p>
            <a:pPr marL="457200" lvl="1" indent="0">
              <a:spcBef>
                <a:spcPct val="0"/>
              </a:spcBef>
              <a:spcAft>
                <a:spcPct val="30000"/>
              </a:spcAft>
              <a:buNone/>
            </a:pPr>
            <a:r>
              <a:rPr lang="en-US" altLang="zh-CN" sz="1800" b="1" dirty="0" smtClean="0">
                <a:solidFill>
                  <a:srgbClr val="006600"/>
                </a:solidFill>
                <a:latin typeface="Times New Roman" pitchFamily="18" charset="0"/>
              </a:rPr>
              <a:t>	</a:t>
            </a:r>
            <a:r>
              <a:rPr lang="zh-CN" altLang="en-US" sz="1800" b="1" dirty="0" smtClean="0">
                <a:solidFill>
                  <a:srgbClr val="006600"/>
                </a:solidFill>
                <a:latin typeface="Times New Roman" pitchFamily="18" charset="0"/>
              </a:rPr>
              <a:t>例如</a:t>
            </a:r>
            <a:r>
              <a:rPr lang="zh-CN" altLang="en-US" sz="1800" b="1" dirty="0">
                <a:solidFill>
                  <a:srgbClr val="006600"/>
                </a:solidFill>
                <a:latin typeface="Times New Roman" pitchFamily="18" charset="0"/>
              </a:rPr>
              <a:t>：</a:t>
            </a:r>
            <a:r>
              <a:rPr lang="en-US" altLang="zh-CN" sz="1800" b="1" dirty="0">
                <a:solidFill>
                  <a:srgbClr val="0000CC"/>
                </a:solidFill>
                <a:latin typeface="Times New Roman" pitchFamily="18" charset="0"/>
              </a:rPr>
              <a:t>GREATER(x,6)                          x</a:t>
            </a:r>
            <a:r>
              <a:rPr lang="zh-CN" altLang="en-US" sz="1800" b="1" dirty="0">
                <a:solidFill>
                  <a:srgbClr val="0000CC"/>
                </a:solidFill>
                <a:latin typeface="Times New Roman" pitchFamily="18" charset="0"/>
              </a:rPr>
              <a:t>大于</a:t>
            </a:r>
            <a:r>
              <a:rPr lang="en-US" altLang="zh-CN" sz="1800" b="1" dirty="0">
                <a:solidFill>
                  <a:srgbClr val="0000CC"/>
                </a:solidFill>
                <a:latin typeface="Times New Roman" pitchFamily="18" charset="0"/>
              </a:rPr>
              <a:t>6</a:t>
            </a:r>
          </a:p>
          <a:p>
            <a:pPr marL="457200" lvl="1" indent="0">
              <a:spcBef>
                <a:spcPct val="0"/>
              </a:spcBef>
              <a:spcAft>
                <a:spcPct val="30000"/>
              </a:spcAft>
              <a:buNone/>
            </a:pPr>
            <a:r>
              <a:rPr lang="en-US" altLang="zh-CN" sz="1800" b="1" dirty="0" smtClean="0">
                <a:solidFill>
                  <a:srgbClr val="0000CC"/>
                </a:solidFill>
                <a:latin typeface="Times New Roman" pitchFamily="18" charset="0"/>
              </a:rPr>
              <a:t>	             TEACHER(father(Wang </a:t>
            </a:r>
            <a:r>
              <a:rPr lang="en-US" altLang="zh-CN" sz="1800" b="1" dirty="0">
                <a:solidFill>
                  <a:srgbClr val="0000CC"/>
                </a:solidFill>
                <a:latin typeface="Times New Roman" pitchFamily="18" charset="0"/>
              </a:rPr>
              <a:t>Hong))   </a:t>
            </a:r>
            <a:r>
              <a:rPr lang="zh-CN" altLang="en-US" sz="1800" b="1" dirty="0">
                <a:solidFill>
                  <a:srgbClr val="0000CC"/>
                </a:solidFill>
                <a:latin typeface="Times New Roman" pitchFamily="18" charset="0"/>
              </a:rPr>
              <a:t>王宏的父亲是一位教师</a:t>
            </a:r>
          </a:p>
        </p:txBody>
      </p:sp>
      <p:sp>
        <p:nvSpPr>
          <p:cNvPr id="483332" name="Rectangle 4"/>
          <p:cNvSpPr>
            <a:spLocks noChangeArrowheads="1"/>
          </p:cNvSpPr>
          <p:nvPr/>
        </p:nvSpPr>
        <p:spPr bwMode="auto">
          <a:xfrm>
            <a:off x="0" y="0"/>
            <a:ext cx="228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1400" b="1">
                <a:latin typeface="Times New Roman" pitchFamily="18" charset="0"/>
                <a:cs typeface="Times New Roman" pitchFamily="18" charset="0"/>
              </a:rPr>
              <a:t> </a:t>
            </a:r>
            <a:endParaRPr lang="en-US" altLang="zh-CN"/>
          </a:p>
        </p:txBody>
      </p:sp>
      <p:graphicFrame>
        <p:nvGraphicFramePr>
          <p:cNvPr id="483333" name="Object 5"/>
          <p:cNvGraphicFramePr>
            <a:graphicFrameLocks noChangeAspect="1"/>
          </p:cNvGraphicFramePr>
          <p:nvPr>
            <p:extLst>
              <p:ext uri="{D42A27DB-BD31-4B8C-83A1-F6EECF244321}">
                <p14:modId xmlns:p14="http://schemas.microsoft.com/office/powerpoint/2010/main" val="2010708957"/>
              </p:ext>
            </p:extLst>
          </p:nvPr>
        </p:nvGraphicFramePr>
        <p:xfrm>
          <a:off x="1547664" y="3789040"/>
          <a:ext cx="4428095" cy="438531"/>
        </p:xfrm>
        <a:graphic>
          <a:graphicData uri="http://schemas.openxmlformats.org/presentationml/2006/ole">
            <mc:AlternateContent xmlns:mc="http://schemas.openxmlformats.org/markup-compatibility/2006">
              <mc:Choice xmlns:v="urn:schemas-microsoft-com:vml" Requires="v">
                <p:oleObj spid="_x0000_s483503" name="公式" r:id="rId4" imgW="2413000" imgH="241300" progId="Equation.3">
                  <p:embed/>
                </p:oleObj>
              </mc:Choice>
              <mc:Fallback>
                <p:oleObj name="公式" r:id="rId4" imgW="2413000" imgH="24130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7664" y="3789040"/>
                        <a:ext cx="4428095" cy="438531"/>
                      </a:xfrm>
                      <a:prstGeom prst="rect">
                        <a:avLst/>
                      </a:prstGeom>
                      <a:noFill/>
                    </p:spPr>
                  </p:pic>
                </p:oleObj>
              </mc:Fallback>
            </mc:AlternateContent>
          </a:graphicData>
        </a:graphic>
      </p:graphicFrame>
      <p:sp>
        <p:nvSpPr>
          <p:cNvPr id="483334" name="Rectangle 6"/>
          <p:cNvSpPr>
            <a:spLocks noChangeArrowheads="1"/>
          </p:cNvSpPr>
          <p:nvPr/>
        </p:nvSpPr>
        <p:spPr bwMode="auto">
          <a:xfrm>
            <a:off x="0" y="542925"/>
            <a:ext cx="22225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1100"/>
              <a:t> </a:t>
            </a:r>
            <a:endParaRPr lang="en-US" altLang="zh-CN"/>
          </a:p>
        </p:txBody>
      </p:sp>
      <p:sp>
        <p:nvSpPr>
          <p:cNvPr id="11" name="Rectangle 2"/>
          <p:cNvSpPr>
            <a:spLocks noGrp="1" noChangeArrowheads="1"/>
          </p:cNvSpPr>
          <p:nvPr>
            <p:ph type="title"/>
          </p:nvPr>
        </p:nvSpPr>
        <p:spPr>
          <a:xfrm>
            <a:off x="431540" y="224644"/>
            <a:ext cx="8229600" cy="900335"/>
          </a:xfrm>
        </p:spPr>
        <p:txBody>
          <a:bodyPr/>
          <a:lstStyle/>
          <a:p>
            <a:r>
              <a:rPr lang="zh-CN" altLang="en-US" b="1" dirty="0" smtClean="0">
                <a:latin typeface="Times New Roman" pitchFamily="18" charset="0"/>
              </a:rPr>
              <a:t>谓词逻辑基础</a:t>
            </a:r>
            <a:endParaRPr lang="zh-CN" altLang="en-US"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6"/>
          <p:cNvSpPr>
            <a:spLocks noGrp="1"/>
          </p:cNvSpPr>
          <p:nvPr>
            <p:ph type="sldNum" sz="quarter" idx="12"/>
          </p:nvPr>
        </p:nvSpPr>
        <p:spPr/>
        <p:txBody>
          <a:bodyPr/>
          <a:lstStyle/>
          <a:p>
            <a:fld id="{9797A462-DF16-47B7-989F-088044455867}" type="slidenum">
              <a:rPr lang="en-US" altLang="zh-CN"/>
              <a:pPr/>
              <a:t>17</a:t>
            </a:fld>
            <a:endParaRPr lang="en-US" altLang="zh-CN"/>
          </a:p>
        </p:txBody>
      </p:sp>
      <p:sp>
        <p:nvSpPr>
          <p:cNvPr id="484355" name="Rectangle 3"/>
          <p:cNvSpPr>
            <a:spLocks noGrp="1" noChangeArrowheads="1"/>
          </p:cNvSpPr>
          <p:nvPr>
            <p:ph type="body" sz="half" idx="1"/>
          </p:nvPr>
        </p:nvSpPr>
        <p:spPr>
          <a:xfrm>
            <a:off x="250825" y="1341438"/>
            <a:ext cx="8713788" cy="5148262"/>
          </a:xfrm>
        </p:spPr>
        <p:txBody>
          <a:bodyPr/>
          <a:lstStyle/>
          <a:p>
            <a:pPr>
              <a:lnSpc>
                <a:spcPct val="120000"/>
              </a:lnSpc>
            </a:pPr>
            <a:r>
              <a:rPr lang="zh-CN" altLang="en-US" sz="2400" b="1" dirty="0">
                <a:solidFill>
                  <a:srgbClr val="A50021"/>
                </a:solidFill>
              </a:rPr>
              <a:t>函数：</a:t>
            </a:r>
          </a:p>
          <a:p>
            <a:pPr marL="400050" lvl="1" indent="0">
              <a:lnSpc>
                <a:spcPct val="120000"/>
              </a:lnSpc>
              <a:buNone/>
            </a:pPr>
            <a:r>
              <a:rPr lang="zh-CN" altLang="en-US" sz="2000" dirty="0" smtClean="0"/>
              <a:t>设</a:t>
            </a:r>
            <a:r>
              <a:rPr lang="en-US" altLang="zh-CN" sz="2000" dirty="0"/>
              <a:t>D</a:t>
            </a:r>
            <a:r>
              <a:rPr lang="zh-CN" altLang="en-US" sz="2000" dirty="0"/>
              <a:t>是个体域，</a:t>
            </a:r>
            <a:r>
              <a:rPr lang="en-US" altLang="zh-CN" sz="2000" dirty="0"/>
              <a:t>f</a:t>
            </a:r>
            <a:r>
              <a:rPr lang="zh-CN" altLang="en-US" sz="2000" dirty="0"/>
              <a:t>：</a:t>
            </a:r>
            <a:r>
              <a:rPr lang="en-US" altLang="zh-CN" sz="2000" dirty="0" err="1"/>
              <a:t>D</a:t>
            </a:r>
            <a:r>
              <a:rPr lang="en-US" altLang="zh-CN" sz="2000" baseline="44000" dirty="0" err="1"/>
              <a:t>n</a:t>
            </a:r>
            <a:r>
              <a:rPr lang="en-US" altLang="zh-CN" sz="2000" dirty="0" err="1"/>
              <a:t>→D</a:t>
            </a:r>
            <a:r>
              <a:rPr lang="zh-CN" altLang="en-US" sz="2000" dirty="0"/>
              <a:t>是一个映射，其中</a:t>
            </a:r>
          </a:p>
          <a:p>
            <a:pPr>
              <a:lnSpc>
                <a:spcPct val="120000"/>
              </a:lnSpc>
            </a:pPr>
            <a:endParaRPr lang="zh-CN" altLang="en-US" sz="2000" b="0" dirty="0"/>
          </a:p>
          <a:p>
            <a:pPr>
              <a:lnSpc>
                <a:spcPct val="120000"/>
              </a:lnSpc>
            </a:pPr>
            <a:endParaRPr lang="zh-CN" altLang="en-US" sz="900" b="0" dirty="0"/>
          </a:p>
          <a:p>
            <a:pPr marL="457200" lvl="1" indent="0">
              <a:lnSpc>
                <a:spcPct val="120000"/>
              </a:lnSpc>
              <a:buNone/>
            </a:pPr>
            <a:r>
              <a:rPr lang="zh-CN" altLang="en-US" sz="2000" dirty="0">
                <a:latin typeface="宋体" pitchFamily="2" charset="-122"/>
              </a:rPr>
              <a:t>则称</a:t>
            </a:r>
            <a:r>
              <a:rPr lang="en-US" altLang="zh-CN" sz="2000" dirty="0">
                <a:latin typeface="宋体" pitchFamily="2" charset="-122"/>
              </a:rPr>
              <a:t>f</a:t>
            </a:r>
            <a:r>
              <a:rPr lang="zh-CN" altLang="en-US" sz="2000" dirty="0">
                <a:latin typeface="宋体" pitchFamily="2" charset="-122"/>
              </a:rPr>
              <a:t>是</a:t>
            </a:r>
            <a:r>
              <a:rPr lang="en-US" altLang="zh-CN" sz="2000" dirty="0">
                <a:latin typeface="宋体" pitchFamily="2" charset="-122"/>
              </a:rPr>
              <a:t>D</a:t>
            </a:r>
            <a:r>
              <a:rPr lang="zh-CN" altLang="en-US" sz="2000" dirty="0">
                <a:latin typeface="宋体" pitchFamily="2" charset="-122"/>
              </a:rPr>
              <a:t>上的一个</a:t>
            </a:r>
            <a:r>
              <a:rPr lang="en-US" altLang="zh-CN" sz="2000" dirty="0">
                <a:latin typeface="宋体" pitchFamily="2" charset="-122"/>
              </a:rPr>
              <a:t>n</a:t>
            </a:r>
            <a:r>
              <a:rPr lang="zh-CN" altLang="en-US" sz="2000" dirty="0">
                <a:latin typeface="宋体" pitchFamily="2" charset="-122"/>
              </a:rPr>
              <a:t>元函数，记</a:t>
            </a:r>
            <a:r>
              <a:rPr lang="zh-CN" altLang="en-US" sz="2000" dirty="0" smtClean="0">
                <a:latin typeface="宋体" pitchFamily="2" charset="-122"/>
              </a:rPr>
              <a:t>作 </a:t>
            </a:r>
            <a:r>
              <a:rPr lang="en-US" altLang="zh-CN" sz="2000" dirty="0" smtClean="0">
                <a:latin typeface="宋体" pitchFamily="2" charset="-122"/>
              </a:rPr>
              <a:t>P(x</a:t>
            </a:r>
            <a:r>
              <a:rPr lang="en-US" altLang="zh-CN" sz="2000" baseline="-25000" dirty="0" smtClean="0">
                <a:latin typeface="宋体" pitchFamily="2" charset="-122"/>
              </a:rPr>
              <a:t>1</a:t>
            </a:r>
            <a:r>
              <a:rPr lang="en-US" altLang="zh-CN" sz="2000" dirty="0" smtClean="0">
                <a:latin typeface="宋体" pitchFamily="2" charset="-122"/>
              </a:rPr>
              <a:t>,x</a:t>
            </a:r>
            <a:r>
              <a:rPr lang="en-US" altLang="zh-CN" sz="2000" baseline="-25000" dirty="0" smtClean="0">
                <a:latin typeface="宋体" pitchFamily="2" charset="-122"/>
              </a:rPr>
              <a:t>2</a:t>
            </a:r>
            <a:r>
              <a:rPr lang="en-US" altLang="zh-CN" sz="2000" dirty="0">
                <a:latin typeface="宋体" pitchFamily="2" charset="-122"/>
              </a:rPr>
              <a:t>,…,</a:t>
            </a:r>
            <a:r>
              <a:rPr lang="en-US" altLang="zh-CN" sz="2000" dirty="0" err="1">
                <a:latin typeface="宋体" pitchFamily="2" charset="-122"/>
              </a:rPr>
              <a:t>x</a:t>
            </a:r>
            <a:r>
              <a:rPr lang="en-US" altLang="zh-CN" sz="2000" baseline="-25000" dirty="0" err="1">
                <a:latin typeface="宋体" pitchFamily="2" charset="-122"/>
              </a:rPr>
              <a:t>n</a:t>
            </a:r>
            <a:r>
              <a:rPr lang="en-US" altLang="zh-CN" sz="2000" dirty="0">
                <a:latin typeface="宋体" pitchFamily="2" charset="-122"/>
              </a:rPr>
              <a:t>)   </a:t>
            </a:r>
            <a:endParaRPr lang="en-US" altLang="zh-CN" sz="2000" dirty="0" smtClean="0">
              <a:latin typeface="宋体" pitchFamily="2" charset="-122"/>
            </a:endParaRPr>
          </a:p>
          <a:p>
            <a:pPr marL="457200" lvl="1" indent="0">
              <a:lnSpc>
                <a:spcPct val="120000"/>
              </a:lnSpc>
              <a:buNone/>
            </a:pPr>
            <a:endParaRPr lang="en-US" altLang="zh-CN" sz="1800" b="1" dirty="0">
              <a:solidFill>
                <a:srgbClr val="0000CC"/>
              </a:solidFill>
              <a:latin typeface="宋体" pitchFamily="2" charset="-122"/>
            </a:endParaRPr>
          </a:p>
          <a:p>
            <a:pPr>
              <a:lnSpc>
                <a:spcPct val="120000"/>
              </a:lnSpc>
            </a:pPr>
            <a:r>
              <a:rPr lang="zh-CN" altLang="en-US" sz="2400" b="1" dirty="0">
                <a:solidFill>
                  <a:srgbClr val="A50021"/>
                </a:solidFill>
              </a:rPr>
              <a:t>谓词与函数的区别：</a:t>
            </a:r>
          </a:p>
          <a:p>
            <a:pPr lvl="1">
              <a:lnSpc>
                <a:spcPct val="120000"/>
              </a:lnSpc>
            </a:pPr>
            <a:r>
              <a:rPr lang="zh-CN" altLang="en-US" sz="2200" b="1" dirty="0" smtClean="0">
                <a:solidFill>
                  <a:srgbClr val="0000CC"/>
                </a:solidFill>
              </a:rPr>
              <a:t>谓词</a:t>
            </a:r>
            <a:r>
              <a:rPr lang="zh-CN" altLang="en-US" sz="2200" b="1" dirty="0">
                <a:solidFill>
                  <a:srgbClr val="0000CC"/>
                </a:solidFill>
              </a:rPr>
              <a:t>是</a:t>
            </a:r>
            <a:r>
              <a:rPr lang="en-US" altLang="zh-CN" sz="2200" b="1" dirty="0">
                <a:solidFill>
                  <a:srgbClr val="0000CC"/>
                </a:solidFill>
              </a:rPr>
              <a:t>D</a:t>
            </a:r>
            <a:r>
              <a:rPr lang="zh-CN" altLang="en-US" sz="2200" b="1" dirty="0">
                <a:solidFill>
                  <a:srgbClr val="0000CC"/>
                </a:solidFill>
              </a:rPr>
              <a:t>到</a:t>
            </a:r>
            <a:r>
              <a:rPr lang="en-US" altLang="zh-CN" sz="2200" b="1" dirty="0">
                <a:solidFill>
                  <a:srgbClr val="0000CC"/>
                </a:solidFill>
              </a:rPr>
              <a:t>{T</a:t>
            </a:r>
            <a:r>
              <a:rPr lang="zh-CN" altLang="en-US" sz="2200" b="1" dirty="0">
                <a:solidFill>
                  <a:srgbClr val="0000CC"/>
                </a:solidFill>
              </a:rPr>
              <a:t>，</a:t>
            </a:r>
            <a:r>
              <a:rPr lang="en-US" altLang="zh-CN" sz="2200" b="1" dirty="0">
                <a:solidFill>
                  <a:srgbClr val="0000CC"/>
                </a:solidFill>
              </a:rPr>
              <a:t>F}</a:t>
            </a:r>
            <a:r>
              <a:rPr lang="zh-CN" altLang="en-US" sz="2200" b="1" dirty="0">
                <a:solidFill>
                  <a:srgbClr val="0000CC"/>
                </a:solidFill>
              </a:rPr>
              <a:t>的映射，函数是</a:t>
            </a:r>
            <a:r>
              <a:rPr lang="en-US" altLang="zh-CN" sz="2200" b="1" dirty="0">
                <a:solidFill>
                  <a:srgbClr val="0000CC"/>
                </a:solidFill>
              </a:rPr>
              <a:t>D</a:t>
            </a:r>
            <a:r>
              <a:rPr lang="zh-CN" altLang="en-US" sz="2200" b="1" dirty="0">
                <a:solidFill>
                  <a:srgbClr val="0000CC"/>
                </a:solidFill>
              </a:rPr>
              <a:t>到</a:t>
            </a:r>
            <a:r>
              <a:rPr lang="en-US" altLang="zh-CN" sz="2200" b="1" dirty="0">
                <a:solidFill>
                  <a:srgbClr val="0000CC"/>
                </a:solidFill>
              </a:rPr>
              <a:t>D</a:t>
            </a:r>
            <a:r>
              <a:rPr lang="zh-CN" altLang="en-US" sz="2200" b="1" dirty="0">
                <a:solidFill>
                  <a:srgbClr val="0000CC"/>
                </a:solidFill>
              </a:rPr>
              <a:t>的映射</a:t>
            </a:r>
          </a:p>
          <a:p>
            <a:pPr lvl="1">
              <a:lnSpc>
                <a:spcPct val="120000"/>
              </a:lnSpc>
            </a:pPr>
            <a:r>
              <a:rPr lang="zh-CN" altLang="en-US" sz="2200" b="1" dirty="0" smtClean="0">
                <a:solidFill>
                  <a:srgbClr val="0000CC"/>
                </a:solidFill>
              </a:rPr>
              <a:t>谓词</a:t>
            </a:r>
            <a:r>
              <a:rPr lang="zh-CN" altLang="en-US" sz="2200" b="1" dirty="0">
                <a:solidFill>
                  <a:srgbClr val="0000CC"/>
                </a:solidFill>
              </a:rPr>
              <a:t>的真值是</a:t>
            </a:r>
            <a:r>
              <a:rPr lang="en-US" altLang="zh-CN" sz="2200" b="1" dirty="0">
                <a:solidFill>
                  <a:srgbClr val="0000CC"/>
                </a:solidFill>
              </a:rPr>
              <a:t>T</a:t>
            </a:r>
            <a:r>
              <a:rPr lang="zh-CN" altLang="en-US" sz="2200" b="1" dirty="0">
                <a:solidFill>
                  <a:srgbClr val="0000CC"/>
                </a:solidFill>
              </a:rPr>
              <a:t>和</a:t>
            </a:r>
            <a:r>
              <a:rPr lang="en-US" altLang="zh-CN" sz="2200" b="1" dirty="0">
                <a:solidFill>
                  <a:srgbClr val="0000CC"/>
                </a:solidFill>
              </a:rPr>
              <a:t>F</a:t>
            </a:r>
            <a:r>
              <a:rPr lang="zh-CN" altLang="en-US" sz="2200" b="1" dirty="0">
                <a:solidFill>
                  <a:srgbClr val="0000CC"/>
                </a:solidFill>
              </a:rPr>
              <a:t>，函数的值（无真值）是</a:t>
            </a:r>
            <a:r>
              <a:rPr lang="en-US" altLang="zh-CN" sz="2200" b="1" dirty="0">
                <a:solidFill>
                  <a:srgbClr val="0000CC"/>
                </a:solidFill>
              </a:rPr>
              <a:t>D</a:t>
            </a:r>
            <a:r>
              <a:rPr lang="zh-CN" altLang="en-US" sz="2200" b="1" dirty="0">
                <a:solidFill>
                  <a:srgbClr val="0000CC"/>
                </a:solidFill>
              </a:rPr>
              <a:t>中的元素</a:t>
            </a:r>
          </a:p>
          <a:p>
            <a:pPr lvl="1">
              <a:lnSpc>
                <a:spcPct val="120000"/>
              </a:lnSpc>
            </a:pPr>
            <a:r>
              <a:rPr lang="zh-CN" altLang="en-US" sz="2200" b="1" dirty="0" smtClean="0">
                <a:solidFill>
                  <a:srgbClr val="0000CC"/>
                </a:solidFill>
              </a:rPr>
              <a:t>谓词</a:t>
            </a:r>
            <a:r>
              <a:rPr lang="zh-CN" altLang="en-US" sz="2200" b="1" dirty="0">
                <a:solidFill>
                  <a:srgbClr val="0000CC"/>
                </a:solidFill>
              </a:rPr>
              <a:t>可独立存在，函数只能作为谓词的个体</a:t>
            </a:r>
          </a:p>
        </p:txBody>
      </p:sp>
      <p:graphicFrame>
        <p:nvGraphicFramePr>
          <p:cNvPr id="484356" name="Object 4"/>
          <p:cNvGraphicFramePr>
            <a:graphicFrameLocks noGrp="1" noChangeAspect="1"/>
          </p:cNvGraphicFramePr>
          <p:nvPr>
            <p:ph sz="half" idx="2"/>
            <p:extLst>
              <p:ext uri="{D42A27DB-BD31-4B8C-83A1-F6EECF244321}">
                <p14:modId xmlns:p14="http://schemas.microsoft.com/office/powerpoint/2010/main" val="3941397058"/>
              </p:ext>
            </p:extLst>
          </p:nvPr>
        </p:nvGraphicFramePr>
        <p:xfrm>
          <a:off x="1799692" y="2312876"/>
          <a:ext cx="3240360" cy="423615"/>
        </p:xfrm>
        <a:graphic>
          <a:graphicData uri="http://schemas.openxmlformats.org/presentationml/2006/ole">
            <mc:AlternateContent xmlns:mc="http://schemas.openxmlformats.org/markup-compatibility/2006">
              <mc:Choice xmlns:v="urn:schemas-microsoft-com:vml" Requires="v">
                <p:oleObj spid="_x0000_s484525" name="公式" r:id="rId4" imgW="2413000" imgH="241300" progId="Equation.3">
                  <p:embed/>
                </p:oleObj>
              </mc:Choice>
              <mc:Fallback>
                <p:oleObj name="公式" r:id="rId4" imgW="2413000" imgH="2413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9692" y="2312876"/>
                        <a:ext cx="3240360" cy="423615"/>
                      </a:xfrm>
                      <a:prstGeom prst="rect">
                        <a:avLst/>
                      </a:prstGeom>
                      <a:noFill/>
                      <a:ln>
                        <a:noFill/>
                      </a:ln>
                      <a:effectLst/>
                    </p:spPr>
                  </p:pic>
                </p:oleObj>
              </mc:Fallback>
            </mc:AlternateContent>
          </a:graphicData>
        </a:graphic>
      </p:graphicFrame>
      <p:sp>
        <p:nvSpPr>
          <p:cNvPr id="9" name="Rectangle 2"/>
          <p:cNvSpPr>
            <a:spLocks noGrp="1" noChangeArrowheads="1"/>
          </p:cNvSpPr>
          <p:nvPr>
            <p:ph type="title"/>
          </p:nvPr>
        </p:nvSpPr>
        <p:spPr>
          <a:xfrm>
            <a:off x="431540" y="224644"/>
            <a:ext cx="8229600" cy="900335"/>
          </a:xfrm>
        </p:spPr>
        <p:txBody>
          <a:bodyPr/>
          <a:lstStyle/>
          <a:p>
            <a:r>
              <a:rPr lang="zh-CN" altLang="en-US" b="1" dirty="0" smtClean="0">
                <a:latin typeface="Times New Roman" pitchFamily="18" charset="0"/>
              </a:rPr>
              <a:t>谓词逻辑基础</a:t>
            </a:r>
            <a:endParaRPr lang="zh-CN" altLang="en-US"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灯片编号占位符 7"/>
          <p:cNvSpPr>
            <a:spLocks noGrp="1"/>
          </p:cNvSpPr>
          <p:nvPr>
            <p:ph type="sldNum" sz="quarter" idx="12"/>
          </p:nvPr>
        </p:nvSpPr>
        <p:spPr/>
        <p:txBody>
          <a:bodyPr/>
          <a:lstStyle/>
          <a:p>
            <a:fld id="{B5B5D3DA-2A59-428A-925C-EE3C02A40956}" type="slidenum">
              <a:rPr lang="en-US" altLang="zh-CN"/>
              <a:pPr/>
              <a:t>18</a:t>
            </a:fld>
            <a:endParaRPr lang="en-US" altLang="zh-CN"/>
          </a:p>
        </p:txBody>
      </p:sp>
      <p:sp>
        <p:nvSpPr>
          <p:cNvPr id="485379" name="Rectangle 3"/>
          <p:cNvSpPr>
            <a:spLocks noGrp="1" noChangeArrowheads="1"/>
          </p:cNvSpPr>
          <p:nvPr>
            <p:ph type="body" sz="half" idx="1"/>
          </p:nvPr>
        </p:nvSpPr>
        <p:spPr>
          <a:xfrm>
            <a:off x="179387" y="1124744"/>
            <a:ext cx="8785225" cy="2916238"/>
          </a:xfrm>
        </p:spPr>
        <p:txBody>
          <a:bodyPr/>
          <a:lstStyle/>
          <a:p>
            <a:pPr>
              <a:lnSpc>
                <a:spcPct val="95000"/>
              </a:lnSpc>
            </a:pPr>
            <a:r>
              <a:rPr lang="zh-CN" altLang="en-US" sz="2400" b="1" dirty="0">
                <a:solidFill>
                  <a:srgbClr val="A50021"/>
                </a:solidFill>
              </a:rPr>
              <a:t>连词：</a:t>
            </a:r>
          </a:p>
          <a:p>
            <a:pPr lvl="1">
              <a:lnSpc>
                <a:spcPct val="110000"/>
              </a:lnSpc>
            </a:pPr>
            <a:r>
              <a:rPr lang="zh-CN" altLang="en-US" sz="2000" b="1" dirty="0">
                <a:solidFill>
                  <a:srgbClr val="0000FF"/>
                </a:solidFill>
              </a:rPr>
              <a:t> </a:t>
            </a:r>
            <a:r>
              <a:rPr lang="en-US" altLang="zh-CN" sz="2000" b="1" dirty="0">
                <a:solidFill>
                  <a:srgbClr val="0000FF"/>
                </a:solidFill>
                <a:cs typeface="Arial" charset="0"/>
              </a:rPr>
              <a:t>¬</a:t>
            </a:r>
            <a:r>
              <a:rPr lang="en-US" altLang="zh-CN" sz="2000" b="1" dirty="0">
                <a:solidFill>
                  <a:srgbClr val="0000FF"/>
                </a:solidFill>
              </a:rPr>
              <a:t> </a:t>
            </a:r>
            <a:r>
              <a:rPr lang="zh-CN" altLang="en-US" sz="2000" b="1" dirty="0" smtClean="0">
                <a:solidFill>
                  <a:srgbClr val="0000FF"/>
                </a:solidFill>
              </a:rPr>
              <a:t>：“非”</a:t>
            </a:r>
            <a:r>
              <a:rPr lang="zh-CN" altLang="en-US" sz="2000" b="1" dirty="0">
                <a:solidFill>
                  <a:srgbClr val="0000FF"/>
                </a:solidFill>
              </a:rPr>
              <a:t>或者“否定”。</a:t>
            </a:r>
            <a:r>
              <a:rPr lang="zh-CN" altLang="en-US" sz="2000" dirty="0"/>
              <a:t>表示对其后面的命题的否定</a:t>
            </a:r>
          </a:p>
          <a:p>
            <a:pPr lvl="1">
              <a:lnSpc>
                <a:spcPct val="110000"/>
              </a:lnSpc>
            </a:pPr>
            <a:r>
              <a:rPr lang="zh-CN" altLang="en-US" sz="2000" b="1" dirty="0">
                <a:solidFill>
                  <a:srgbClr val="0000FF"/>
                </a:solidFill>
              </a:rPr>
              <a:t> ∨ ：“析取”。</a:t>
            </a:r>
            <a:r>
              <a:rPr lang="zh-CN" altLang="en-US" sz="2000" dirty="0"/>
              <a:t>表示所连结的两个命题之间具有“或”的关系</a:t>
            </a:r>
          </a:p>
          <a:p>
            <a:pPr lvl="1">
              <a:lnSpc>
                <a:spcPct val="110000"/>
              </a:lnSpc>
            </a:pPr>
            <a:r>
              <a:rPr lang="el-GR" altLang="zh-CN" sz="2000" b="1" dirty="0">
                <a:solidFill>
                  <a:srgbClr val="0000FF"/>
                </a:solidFill>
              </a:rPr>
              <a:t>∧</a:t>
            </a:r>
            <a:r>
              <a:rPr lang="zh-CN" altLang="en-US" sz="2000" b="1" dirty="0">
                <a:solidFill>
                  <a:srgbClr val="0000FF"/>
                </a:solidFill>
              </a:rPr>
              <a:t>：“合取”。 </a:t>
            </a:r>
            <a:r>
              <a:rPr lang="zh-CN" altLang="en-US" sz="2000" dirty="0"/>
              <a:t>表示所连结的两个命题之间具有“与”的关系。</a:t>
            </a:r>
          </a:p>
          <a:p>
            <a:pPr lvl="1">
              <a:lnSpc>
                <a:spcPct val="110000"/>
              </a:lnSpc>
            </a:pPr>
            <a:r>
              <a:rPr lang="zh-CN" altLang="en-US" sz="2000" b="1" dirty="0">
                <a:solidFill>
                  <a:srgbClr val="0000FF"/>
                </a:solidFill>
              </a:rPr>
              <a:t>→ ：“条件”或“蕴含”。</a:t>
            </a:r>
            <a:r>
              <a:rPr lang="zh-CN" altLang="en-US" sz="2000" dirty="0"/>
              <a:t>表示“若</a:t>
            </a:r>
            <a:r>
              <a:rPr lang="en-US" altLang="zh-CN" sz="2000" dirty="0"/>
              <a:t>…</a:t>
            </a:r>
            <a:r>
              <a:rPr lang="zh-CN" altLang="en-US" sz="2000" dirty="0"/>
              <a:t>则</a:t>
            </a:r>
            <a:r>
              <a:rPr lang="en-US" altLang="zh-CN" sz="2000" dirty="0"/>
              <a:t>…”</a:t>
            </a:r>
            <a:r>
              <a:rPr lang="zh-CN" altLang="en-US" sz="2000" dirty="0"/>
              <a:t>的语义。读作“如果</a:t>
            </a:r>
            <a:r>
              <a:rPr lang="en-US" altLang="zh-CN" sz="2000" dirty="0"/>
              <a:t>P</a:t>
            </a:r>
            <a:r>
              <a:rPr lang="zh-CN" altLang="en-US" sz="2000" dirty="0"/>
              <a:t>，则</a:t>
            </a:r>
            <a:r>
              <a:rPr lang="en-US" altLang="zh-CN" sz="2000" dirty="0"/>
              <a:t>Q</a:t>
            </a:r>
            <a:r>
              <a:rPr lang="en-US" altLang="zh-CN" sz="2000" dirty="0" smtClean="0"/>
              <a:t>”</a:t>
            </a:r>
            <a:r>
              <a:rPr lang="zh-CN" altLang="en-US" sz="2000" dirty="0"/>
              <a:t>。其中，</a:t>
            </a:r>
            <a:r>
              <a:rPr lang="en-US" altLang="zh-CN" sz="2000" dirty="0"/>
              <a:t>P</a:t>
            </a:r>
            <a:r>
              <a:rPr lang="zh-CN" altLang="en-US" sz="2000" dirty="0"/>
              <a:t>称为条件的前件，</a:t>
            </a:r>
            <a:r>
              <a:rPr lang="en-US" altLang="zh-CN" sz="2000" dirty="0"/>
              <a:t>Q</a:t>
            </a:r>
            <a:r>
              <a:rPr lang="zh-CN" altLang="en-US" sz="2000" dirty="0"/>
              <a:t>称为条件的后件。</a:t>
            </a:r>
          </a:p>
          <a:p>
            <a:pPr lvl="1">
              <a:lnSpc>
                <a:spcPct val="110000"/>
              </a:lnSpc>
            </a:pPr>
            <a:r>
              <a:rPr lang="zh-CN" altLang="en-US" sz="2000" b="1" dirty="0">
                <a:solidFill>
                  <a:srgbClr val="0000FF"/>
                </a:solidFill>
              </a:rPr>
              <a:t>↔ ：称为“双条件”。</a:t>
            </a:r>
            <a:r>
              <a:rPr lang="zh-CN" altLang="en-US" sz="2000" dirty="0"/>
              <a:t>它表示“当且仅当”的语义。即读作“</a:t>
            </a:r>
            <a:r>
              <a:rPr lang="en-US" altLang="zh-CN" sz="2000" dirty="0"/>
              <a:t>P</a:t>
            </a:r>
            <a:r>
              <a:rPr lang="zh-CN" altLang="en-US" sz="2000" dirty="0"/>
              <a:t>当且仅当</a:t>
            </a:r>
            <a:r>
              <a:rPr lang="en-US" altLang="zh-CN" sz="2000" dirty="0"/>
              <a:t>Q”</a:t>
            </a:r>
            <a:r>
              <a:rPr lang="zh-CN" altLang="en-US" sz="2000" dirty="0" smtClean="0"/>
              <a:t>。例如</a:t>
            </a:r>
            <a:r>
              <a:rPr lang="zh-CN" altLang="en-US" sz="2000" dirty="0"/>
              <a:t>，对命题</a:t>
            </a:r>
            <a:r>
              <a:rPr lang="en-US" altLang="zh-CN" sz="2000" dirty="0"/>
              <a:t>P</a:t>
            </a:r>
            <a:r>
              <a:rPr lang="zh-CN" altLang="en-US" sz="2000" dirty="0"/>
              <a:t>和</a:t>
            </a:r>
            <a:r>
              <a:rPr lang="en-US" altLang="zh-CN" sz="2000" dirty="0"/>
              <a:t>Q</a:t>
            </a:r>
            <a:r>
              <a:rPr lang="zh-CN" altLang="en-US" sz="2000" dirty="0"/>
              <a:t>，</a:t>
            </a:r>
            <a:r>
              <a:rPr lang="en-US" altLang="zh-CN" sz="2000" dirty="0"/>
              <a:t>P</a:t>
            </a:r>
            <a:r>
              <a:rPr lang="en-US" altLang="zh-CN" sz="2000" dirty="0">
                <a:cs typeface="Arial" charset="0"/>
              </a:rPr>
              <a:t>↔</a:t>
            </a:r>
            <a:r>
              <a:rPr lang="en-US" altLang="zh-CN" sz="2000" dirty="0"/>
              <a:t>Q</a:t>
            </a:r>
            <a:r>
              <a:rPr lang="zh-CN" altLang="en-US" sz="2000" dirty="0"/>
              <a:t>表示“</a:t>
            </a:r>
            <a:r>
              <a:rPr lang="en-US" altLang="zh-CN" sz="2000" dirty="0"/>
              <a:t>P</a:t>
            </a:r>
            <a:r>
              <a:rPr lang="zh-CN" altLang="en-US" sz="2000" dirty="0"/>
              <a:t>当且仅当</a:t>
            </a:r>
            <a:r>
              <a:rPr lang="en-US" altLang="zh-CN" sz="2000" dirty="0"/>
              <a:t>Q</a:t>
            </a:r>
            <a:r>
              <a:rPr lang="en-US" altLang="zh-CN" sz="2000" dirty="0" smtClean="0"/>
              <a:t>”</a:t>
            </a:r>
            <a:endParaRPr lang="zh-CN" altLang="en-US" sz="2000" dirty="0"/>
          </a:p>
        </p:txBody>
      </p:sp>
      <p:graphicFrame>
        <p:nvGraphicFramePr>
          <p:cNvPr id="485380" name="Group 4"/>
          <p:cNvGraphicFramePr>
            <a:graphicFrameLocks noGrp="1"/>
          </p:cNvGraphicFramePr>
          <p:nvPr>
            <p:ph sz="quarter" idx="2"/>
            <p:extLst>
              <p:ext uri="{D42A27DB-BD31-4B8C-83A1-F6EECF244321}">
                <p14:modId xmlns:p14="http://schemas.microsoft.com/office/powerpoint/2010/main" val="2439661478"/>
              </p:ext>
            </p:extLst>
          </p:nvPr>
        </p:nvGraphicFramePr>
        <p:xfrm>
          <a:off x="1638058" y="4545124"/>
          <a:ext cx="5867883" cy="1981200"/>
        </p:xfrm>
        <a:graphic>
          <a:graphicData uri="http://schemas.openxmlformats.org/drawingml/2006/table">
            <a:tbl>
              <a:tblPr/>
              <a:tblGrid>
                <a:gridCol w="838789"/>
                <a:gridCol w="837575"/>
                <a:gridCol w="838790"/>
                <a:gridCol w="837575"/>
                <a:gridCol w="838789"/>
                <a:gridCol w="837575"/>
                <a:gridCol w="838790"/>
              </a:tblGrid>
              <a:tr h="24770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0000CC"/>
                          </a:solidFill>
                          <a:effectLst/>
                          <a:latin typeface="Arial" charset="0"/>
                          <a:ea typeface="宋体" pitchFamily="2" charset="-122"/>
                        </a:rPr>
                        <a:t>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0000CC"/>
                          </a:solidFill>
                          <a:effectLst/>
                          <a:latin typeface="Arial" charset="0"/>
                          <a:ea typeface="宋体" pitchFamily="2" charset="-122"/>
                        </a:rPr>
                        <a:t>Q</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FF0000"/>
                          </a:solidFill>
                          <a:effectLst/>
                          <a:latin typeface="Arial" charset="0"/>
                          <a:ea typeface="宋体" pitchFamily="2" charset="-122"/>
                          <a:cs typeface="Arial" charset="0"/>
                        </a:rPr>
                        <a:t>¬P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FF0000"/>
                          </a:solidFill>
                          <a:effectLst/>
                          <a:latin typeface="Arial" charset="0"/>
                          <a:ea typeface="宋体" pitchFamily="2" charset="-122"/>
                        </a:rPr>
                        <a:t>P</a:t>
                      </a:r>
                      <a:r>
                        <a:rPr kumimoji="0" lang="en-US" altLang="zh-CN" sz="2000" b="1" i="0" u="none" strike="noStrike" cap="none" normalizeH="0" baseline="0" smtClean="0">
                          <a:ln>
                            <a:noFill/>
                          </a:ln>
                          <a:solidFill>
                            <a:srgbClr val="FF0000"/>
                          </a:solidFill>
                          <a:effectLst/>
                          <a:latin typeface="宋体" pitchFamily="2" charset="-122"/>
                          <a:ea typeface="宋体" pitchFamily="2" charset="-122"/>
                        </a:rPr>
                        <a:t>∨</a:t>
                      </a:r>
                      <a:r>
                        <a:rPr kumimoji="0" lang="en-US" altLang="zh-CN" sz="2000" b="1" i="0" u="none" strike="noStrike" cap="none" normalizeH="0" baseline="0" smtClean="0">
                          <a:ln>
                            <a:noFill/>
                          </a:ln>
                          <a:solidFill>
                            <a:srgbClr val="FF0000"/>
                          </a:solidFill>
                          <a:effectLst/>
                          <a:latin typeface="Arial" charset="0"/>
                          <a:ea typeface="宋体" pitchFamily="2" charset="-122"/>
                        </a:rPr>
                        <a:t>Q</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FF0000"/>
                          </a:solidFill>
                          <a:effectLst/>
                          <a:latin typeface="Arial" charset="0"/>
                          <a:ea typeface="宋体" pitchFamily="2" charset="-122"/>
                        </a:rPr>
                        <a:t>P</a:t>
                      </a:r>
                      <a:r>
                        <a:rPr kumimoji="0" lang="el-GR" altLang="zh-CN" sz="2000" b="1" i="0" u="none" strike="noStrike" cap="none" normalizeH="0" baseline="0" smtClean="0">
                          <a:ln>
                            <a:noFill/>
                          </a:ln>
                          <a:solidFill>
                            <a:srgbClr val="FF0000"/>
                          </a:solidFill>
                          <a:effectLst/>
                          <a:latin typeface="宋体" pitchFamily="2" charset="-122"/>
                          <a:ea typeface="宋体" pitchFamily="2" charset="-122"/>
                          <a:cs typeface="Arial" charset="0"/>
                        </a:rPr>
                        <a:t>∧</a:t>
                      </a:r>
                      <a:r>
                        <a:rPr kumimoji="0" lang="en-US" altLang="zh-CN" sz="2000" b="1" i="0" u="none" strike="noStrike" cap="none" normalizeH="0" baseline="0" smtClean="0">
                          <a:ln>
                            <a:noFill/>
                          </a:ln>
                          <a:solidFill>
                            <a:srgbClr val="FF0000"/>
                          </a:solidFill>
                          <a:effectLst/>
                          <a:latin typeface="Arial" charset="0"/>
                          <a:ea typeface="宋体" pitchFamily="2" charset="-122"/>
                        </a:rPr>
                        <a:t>Q</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FF0000"/>
                          </a:solidFill>
                          <a:effectLst/>
                          <a:latin typeface="Arial" charset="0"/>
                          <a:ea typeface="宋体" pitchFamily="2" charset="-122"/>
                        </a:rPr>
                        <a:t>P</a:t>
                      </a:r>
                      <a:r>
                        <a:rPr kumimoji="0" lang="en-US" altLang="zh-CN" sz="2000" b="1" i="0" u="none" strike="noStrike" cap="none" normalizeH="0" baseline="0" dirty="0" smtClean="0">
                          <a:ln>
                            <a:noFill/>
                          </a:ln>
                          <a:solidFill>
                            <a:srgbClr val="FF0000"/>
                          </a:solidFill>
                          <a:effectLst/>
                          <a:latin typeface="Arial" charset="0"/>
                          <a:ea typeface="宋体" pitchFamily="2" charset="-122"/>
                          <a:cs typeface="Arial" charset="0"/>
                        </a:rPr>
                        <a:t>→</a:t>
                      </a:r>
                      <a:r>
                        <a:rPr kumimoji="0" lang="en-US" altLang="zh-CN" sz="2000" b="1" i="0" u="none" strike="noStrike" cap="none" normalizeH="0" baseline="0" dirty="0" smtClean="0">
                          <a:ln>
                            <a:noFill/>
                          </a:ln>
                          <a:solidFill>
                            <a:srgbClr val="FF0000"/>
                          </a:solidFill>
                          <a:effectLst/>
                          <a:latin typeface="Arial" charset="0"/>
                          <a:ea typeface="宋体" pitchFamily="2" charset="-122"/>
                        </a:rPr>
                        <a:t>Q</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FF0000"/>
                          </a:solidFill>
                          <a:effectLst/>
                          <a:latin typeface="Arial" charset="0"/>
                          <a:ea typeface="宋体" pitchFamily="2" charset="-122"/>
                        </a:rPr>
                        <a:t>P</a:t>
                      </a:r>
                      <a:r>
                        <a:rPr kumimoji="0" lang="en-US" altLang="zh-CN" sz="2000" b="1" i="0" u="none" strike="noStrike" cap="none" normalizeH="0" baseline="0" dirty="0" smtClean="0">
                          <a:ln>
                            <a:noFill/>
                          </a:ln>
                          <a:solidFill>
                            <a:srgbClr val="FF0000"/>
                          </a:solidFill>
                          <a:effectLst/>
                          <a:latin typeface="Arial" charset="0"/>
                          <a:ea typeface="宋体" pitchFamily="2" charset="-122"/>
                          <a:cs typeface="Arial" charset="0"/>
                        </a:rPr>
                        <a:t>↔</a:t>
                      </a:r>
                      <a:r>
                        <a:rPr kumimoji="0" lang="en-US" altLang="zh-CN" sz="2000" b="1" i="0" u="none" strike="noStrike" cap="none" normalizeH="0" baseline="0" dirty="0" smtClean="0">
                          <a:ln>
                            <a:noFill/>
                          </a:ln>
                          <a:solidFill>
                            <a:srgbClr val="FF0000"/>
                          </a:solidFill>
                          <a:effectLst/>
                          <a:latin typeface="Arial" charset="0"/>
                          <a:ea typeface="宋体" pitchFamily="2" charset="-122"/>
                        </a:rPr>
                        <a:t>Q</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770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0000CC"/>
                          </a:solidFill>
                          <a:effectLst/>
                          <a:latin typeface="Arial" charset="0"/>
                          <a:ea typeface="宋体" pitchFamily="2" charset="-122"/>
                        </a:rPr>
                        <a:t>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0000CC"/>
                          </a:solidFill>
                          <a:effectLst/>
                          <a:latin typeface="Arial" charset="0"/>
                          <a:ea typeface="宋体" pitchFamily="2" charset="-122"/>
                        </a:rPr>
                        <a:t>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FF0000"/>
                          </a:solidFill>
                          <a:effectLst/>
                          <a:latin typeface="Arial" charset="0"/>
                          <a:ea typeface="宋体" pitchFamily="2" charset="-122"/>
                        </a:rPr>
                        <a:t>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FF0000"/>
                          </a:solidFill>
                          <a:effectLst/>
                          <a:latin typeface="Arial" charset="0"/>
                          <a:ea typeface="宋体" pitchFamily="2" charset="-122"/>
                        </a:rPr>
                        <a:t>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FF0000"/>
                          </a:solidFill>
                          <a:effectLst/>
                          <a:latin typeface="Arial" charset="0"/>
                          <a:ea typeface="宋体" pitchFamily="2" charset="-122"/>
                        </a:rPr>
                        <a:t>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FF0000"/>
                          </a:solidFill>
                          <a:effectLst/>
                          <a:latin typeface="Arial" charset="0"/>
                          <a:ea typeface="宋体" pitchFamily="2" charset="-122"/>
                        </a:rPr>
                        <a:t>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FF0000"/>
                          </a:solidFill>
                          <a:effectLst/>
                          <a:latin typeface="Arial" charset="0"/>
                          <a:ea typeface="宋体" pitchFamily="2" charset="-122"/>
                        </a:rPr>
                        <a:t>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680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0000CC"/>
                          </a:solidFill>
                          <a:effectLst/>
                          <a:latin typeface="Arial" charset="0"/>
                          <a:ea typeface="宋体" pitchFamily="2" charset="-122"/>
                        </a:rPr>
                        <a:t>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0000CC"/>
                          </a:solidFill>
                          <a:effectLst/>
                          <a:latin typeface="Arial" charset="0"/>
                          <a:ea typeface="宋体" pitchFamily="2" charset="-122"/>
                        </a:rPr>
                        <a:t>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FF0000"/>
                          </a:solidFill>
                          <a:effectLst/>
                          <a:latin typeface="Arial" charset="0"/>
                          <a:ea typeface="宋体" pitchFamily="2" charset="-122"/>
                        </a:rPr>
                        <a:t>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FF0000"/>
                          </a:solidFill>
                          <a:effectLst/>
                          <a:latin typeface="Arial" charset="0"/>
                          <a:ea typeface="宋体" pitchFamily="2" charset="-122"/>
                        </a:rPr>
                        <a:t>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FF0000"/>
                          </a:solidFill>
                          <a:effectLst/>
                          <a:latin typeface="Arial" charset="0"/>
                          <a:ea typeface="宋体" pitchFamily="2" charset="-122"/>
                        </a:rPr>
                        <a:t>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FF0000"/>
                          </a:solidFill>
                          <a:effectLst/>
                          <a:latin typeface="Arial" charset="0"/>
                          <a:ea typeface="宋体" pitchFamily="2" charset="-122"/>
                        </a:rPr>
                        <a:t>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FF0000"/>
                          </a:solidFill>
                          <a:effectLst/>
                          <a:latin typeface="Arial" charset="0"/>
                          <a:ea typeface="宋体" pitchFamily="2" charset="-122"/>
                        </a:rPr>
                        <a:t>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770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0000CC"/>
                          </a:solidFill>
                          <a:effectLst/>
                          <a:latin typeface="Arial" charset="0"/>
                          <a:ea typeface="宋体" pitchFamily="2" charset="-122"/>
                        </a:rPr>
                        <a:t>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0000CC"/>
                          </a:solidFill>
                          <a:effectLst/>
                          <a:latin typeface="Arial" charset="0"/>
                          <a:ea typeface="宋体" pitchFamily="2" charset="-122"/>
                        </a:rPr>
                        <a:t>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FF0000"/>
                          </a:solidFill>
                          <a:effectLst/>
                          <a:latin typeface="Arial" charset="0"/>
                          <a:ea typeface="宋体" pitchFamily="2" charset="-122"/>
                        </a:rPr>
                        <a:t>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FF0000"/>
                          </a:solidFill>
                          <a:effectLst/>
                          <a:latin typeface="Arial" charset="0"/>
                          <a:ea typeface="宋体" pitchFamily="2" charset="-122"/>
                        </a:rPr>
                        <a:t>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FF0000"/>
                          </a:solidFill>
                          <a:effectLst/>
                          <a:latin typeface="Arial" charset="0"/>
                          <a:ea typeface="宋体" pitchFamily="2" charset="-122"/>
                        </a:rPr>
                        <a:t>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FF0000"/>
                          </a:solidFill>
                          <a:effectLst/>
                          <a:latin typeface="Arial" charset="0"/>
                          <a:ea typeface="宋体" pitchFamily="2" charset="-122"/>
                        </a:rPr>
                        <a:t>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FF0000"/>
                          </a:solidFill>
                          <a:effectLst/>
                          <a:latin typeface="Arial" charset="0"/>
                          <a:ea typeface="宋体" pitchFamily="2" charset="-122"/>
                        </a:rPr>
                        <a:t>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770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0000CC"/>
                          </a:solidFill>
                          <a:effectLst/>
                          <a:latin typeface="Arial" charset="0"/>
                          <a:ea typeface="宋体" pitchFamily="2" charset="-122"/>
                        </a:rPr>
                        <a:t>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0000CC"/>
                          </a:solidFill>
                          <a:effectLst/>
                          <a:latin typeface="Arial" charset="0"/>
                          <a:ea typeface="宋体" pitchFamily="2" charset="-122"/>
                        </a:rPr>
                        <a:t>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FF0000"/>
                          </a:solidFill>
                          <a:effectLst/>
                          <a:latin typeface="Arial" charset="0"/>
                          <a:ea typeface="宋体" pitchFamily="2" charset="-122"/>
                        </a:rPr>
                        <a:t>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FF0000"/>
                          </a:solidFill>
                          <a:effectLst/>
                          <a:latin typeface="Arial" charset="0"/>
                          <a:ea typeface="宋体" pitchFamily="2" charset="-122"/>
                        </a:rPr>
                        <a:t>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smtClean="0">
                          <a:ln>
                            <a:noFill/>
                          </a:ln>
                          <a:solidFill>
                            <a:srgbClr val="FF0000"/>
                          </a:solidFill>
                          <a:effectLst/>
                          <a:latin typeface="Arial" charset="0"/>
                          <a:ea typeface="宋体" pitchFamily="2" charset="-122"/>
                        </a:rPr>
                        <a:t>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FF0000"/>
                          </a:solidFill>
                          <a:effectLst/>
                          <a:latin typeface="Arial" charset="0"/>
                          <a:ea typeface="宋体" pitchFamily="2" charset="-122"/>
                        </a:rPr>
                        <a:t>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smtClean="0">
                          <a:ln>
                            <a:noFill/>
                          </a:ln>
                          <a:solidFill>
                            <a:srgbClr val="FF0000"/>
                          </a:solidFill>
                          <a:effectLst/>
                          <a:latin typeface="Arial" charset="0"/>
                          <a:ea typeface="宋体" pitchFamily="2" charset="-122"/>
                        </a:rPr>
                        <a:t>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85430" name="Rectangle 5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485431" name="Rectangle 5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485432" name="Rectangle 5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485433" name="Rectangle 5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485434" name="Rectangle 5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485435" name="Rectangle 5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485436" name="Rectangle 6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65" name="Rectangle 2"/>
          <p:cNvSpPr>
            <a:spLocks noGrp="1" noChangeArrowheads="1"/>
          </p:cNvSpPr>
          <p:nvPr>
            <p:ph type="title"/>
          </p:nvPr>
        </p:nvSpPr>
        <p:spPr>
          <a:xfrm>
            <a:off x="431540" y="224644"/>
            <a:ext cx="8229600" cy="900335"/>
          </a:xfrm>
        </p:spPr>
        <p:txBody>
          <a:bodyPr/>
          <a:lstStyle/>
          <a:p>
            <a:r>
              <a:rPr lang="zh-CN" altLang="en-US" b="1" dirty="0" smtClean="0">
                <a:latin typeface="Times New Roman" pitchFamily="18" charset="0"/>
              </a:rPr>
              <a:t>谓词逻辑基础</a:t>
            </a:r>
            <a:endParaRPr lang="zh-CN" altLang="en-US"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灯片编号占位符 7"/>
          <p:cNvSpPr>
            <a:spLocks noGrp="1"/>
          </p:cNvSpPr>
          <p:nvPr>
            <p:ph type="sldNum" sz="quarter" idx="12"/>
          </p:nvPr>
        </p:nvSpPr>
        <p:spPr/>
        <p:txBody>
          <a:bodyPr/>
          <a:lstStyle/>
          <a:p>
            <a:fld id="{5591917B-DC90-424F-BABF-C5C325E0D772}" type="slidenum">
              <a:rPr lang="en-US" altLang="zh-CN"/>
              <a:pPr/>
              <a:t>19</a:t>
            </a:fld>
            <a:endParaRPr lang="en-US" altLang="zh-CN"/>
          </a:p>
        </p:txBody>
      </p:sp>
      <p:sp>
        <p:nvSpPr>
          <p:cNvPr id="486403" name="Rectangle 3"/>
          <p:cNvSpPr>
            <a:spLocks noGrp="1" noChangeArrowheads="1"/>
          </p:cNvSpPr>
          <p:nvPr>
            <p:ph type="body" sz="half" idx="1"/>
          </p:nvPr>
        </p:nvSpPr>
        <p:spPr>
          <a:xfrm>
            <a:off x="215900" y="1592263"/>
            <a:ext cx="8677275" cy="3808412"/>
          </a:xfrm>
        </p:spPr>
        <p:txBody>
          <a:bodyPr/>
          <a:lstStyle/>
          <a:p>
            <a:pPr>
              <a:lnSpc>
                <a:spcPct val="105000"/>
              </a:lnSpc>
              <a:spcBef>
                <a:spcPct val="0"/>
              </a:spcBef>
              <a:spcAft>
                <a:spcPct val="35000"/>
              </a:spcAft>
            </a:pPr>
            <a:r>
              <a:rPr lang="zh-CN" altLang="en-US" sz="2400" b="1" dirty="0">
                <a:solidFill>
                  <a:srgbClr val="A50021"/>
                </a:solidFill>
              </a:rPr>
              <a:t>量词：</a:t>
            </a:r>
          </a:p>
          <a:p>
            <a:pPr lvl="1">
              <a:lnSpc>
                <a:spcPct val="105000"/>
              </a:lnSpc>
              <a:spcBef>
                <a:spcPct val="0"/>
              </a:spcBef>
              <a:spcAft>
                <a:spcPct val="35000"/>
              </a:spcAft>
            </a:pPr>
            <a:r>
              <a:rPr lang="zh-CN" altLang="en-US" sz="2200" b="1" dirty="0" smtClean="0">
                <a:solidFill>
                  <a:srgbClr val="0000FF"/>
                </a:solidFill>
              </a:rPr>
              <a:t>    ：</a:t>
            </a:r>
            <a:r>
              <a:rPr lang="zh-CN" altLang="en-US" sz="2200" b="1" dirty="0">
                <a:solidFill>
                  <a:srgbClr val="0000FF"/>
                </a:solidFill>
              </a:rPr>
              <a:t>全称量词，意思是“所有的”、“任一个”</a:t>
            </a:r>
            <a:r>
              <a:rPr lang="zh-CN" altLang="en-US" sz="2200" dirty="0">
                <a:solidFill>
                  <a:srgbClr val="0000FF"/>
                </a:solidFill>
              </a:rPr>
              <a:t> </a:t>
            </a:r>
          </a:p>
          <a:p>
            <a:pPr lvl="2">
              <a:lnSpc>
                <a:spcPct val="105000"/>
              </a:lnSpc>
              <a:spcBef>
                <a:spcPct val="0"/>
              </a:spcBef>
              <a:spcAft>
                <a:spcPct val="35000"/>
              </a:spcAft>
            </a:pPr>
            <a:r>
              <a:rPr lang="zh-CN" altLang="en-US" sz="2000" dirty="0" smtClean="0"/>
              <a:t>命题</a:t>
            </a:r>
            <a:r>
              <a:rPr lang="en-US" altLang="zh-CN" sz="2000" dirty="0"/>
              <a:t>(    x)P(x)</a:t>
            </a:r>
            <a:r>
              <a:rPr lang="zh-CN" altLang="en-US" sz="2000" dirty="0"/>
              <a:t>为真，当且仅当对论域中的所有</a:t>
            </a:r>
            <a:r>
              <a:rPr lang="en-US" altLang="zh-CN" sz="2000" dirty="0"/>
              <a:t>x</a:t>
            </a:r>
            <a:r>
              <a:rPr lang="zh-CN" altLang="en-US" sz="2000" dirty="0"/>
              <a:t>，都有</a:t>
            </a:r>
            <a:r>
              <a:rPr lang="en-US" altLang="zh-CN" sz="2000" dirty="0"/>
              <a:t>P(x)</a:t>
            </a:r>
            <a:r>
              <a:rPr lang="zh-CN" altLang="en-US" sz="2000" dirty="0"/>
              <a:t>为真</a:t>
            </a:r>
          </a:p>
          <a:p>
            <a:pPr lvl="2">
              <a:lnSpc>
                <a:spcPct val="105000"/>
              </a:lnSpc>
              <a:spcBef>
                <a:spcPct val="0"/>
              </a:spcBef>
              <a:spcAft>
                <a:spcPct val="35000"/>
              </a:spcAft>
            </a:pPr>
            <a:r>
              <a:rPr lang="zh-CN" altLang="en-US" sz="2000" dirty="0" smtClean="0"/>
              <a:t>命题</a:t>
            </a:r>
            <a:r>
              <a:rPr lang="en-US" altLang="zh-CN" sz="2000" dirty="0"/>
              <a:t>(    x)P(x)</a:t>
            </a:r>
            <a:r>
              <a:rPr lang="zh-CN" altLang="en-US" sz="2000" dirty="0"/>
              <a:t>为假，当且仅当至少存在一个</a:t>
            </a:r>
            <a:r>
              <a:rPr lang="en-US" altLang="zh-CN" sz="2000" dirty="0"/>
              <a:t>x</a:t>
            </a:r>
            <a:r>
              <a:rPr lang="en-US" altLang="zh-CN" sz="2000" baseline="-25000" dirty="0"/>
              <a:t>i</a:t>
            </a:r>
            <a:r>
              <a:rPr lang="en-US" altLang="zh-CN" sz="2000" dirty="0"/>
              <a:t>    D</a:t>
            </a:r>
            <a:r>
              <a:rPr lang="zh-CN" altLang="en-US" sz="2000" dirty="0"/>
              <a:t>，使得</a:t>
            </a:r>
            <a:r>
              <a:rPr lang="en-US" altLang="zh-CN" sz="2000" dirty="0"/>
              <a:t>P(x</a:t>
            </a:r>
            <a:r>
              <a:rPr lang="en-US" altLang="zh-CN" sz="2000" baseline="-25000" dirty="0"/>
              <a:t>i</a:t>
            </a:r>
            <a:r>
              <a:rPr lang="en-US" altLang="zh-CN" sz="2000" dirty="0"/>
              <a:t>)</a:t>
            </a:r>
            <a:r>
              <a:rPr lang="zh-CN" altLang="en-US" sz="2000" dirty="0"/>
              <a:t>为假</a:t>
            </a:r>
          </a:p>
          <a:p>
            <a:pPr lvl="1">
              <a:lnSpc>
                <a:spcPct val="105000"/>
              </a:lnSpc>
              <a:spcBef>
                <a:spcPct val="0"/>
              </a:spcBef>
              <a:spcAft>
                <a:spcPct val="35000"/>
              </a:spcAft>
            </a:pPr>
            <a:r>
              <a:rPr lang="zh-CN" altLang="en-US" sz="2200" b="1" dirty="0" smtClean="0">
                <a:solidFill>
                  <a:srgbClr val="006600"/>
                </a:solidFill>
              </a:rPr>
              <a:t>    ：</a:t>
            </a:r>
            <a:r>
              <a:rPr lang="zh-CN" altLang="en-US" sz="2200" b="1" dirty="0">
                <a:solidFill>
                  <a:srgbClr val="0000FF"/>
                </a:solidFill>
              </a:rPr>
              <a:t>存在量词，意思是“至少有一个”、“存在有”</a:t>
            </a:r>
            <a:r>
              <a:rPr lang="zh-CN" altLang="en-US" sz="2200" dirty="0">
                <a:solidFill>
                  <a:srgbClr val="0000FF"/>
                </a:solidFill>
              </a:rPr>
              <a:t> </a:t>
            </a:r>
          </a:p>
          <a:p>
            <a:pPr lvl="2">
              <a:lnSpc>
                <a:spcPct val="105000"/>
              </a:lnSpc>
              <a:spcBef>
                <a:spcPct val="0"/>
              </a:spcBef>
              <a:spcAft>
                <a:spcPct val="35000"/>
              </a:spcAft>
            </a:pPr>
            <a:r>
              <a:rPr lang="zh-CN" altLang="en-US" sz="2000" dirty="0" smtClean="0"/>
              <a:t>命题</a:t>
            </a:r>
            <a:r>
              <a:rPr lang="en-US" altLang="zh-CN" sz="2000" dirty="0"/>
              <a:t>(   x)P(x)</a:t>
            </a:r>
            <a:r>
              <a:rPr lang="zh-CN" altLang="en-US" sz="2000" dirty="0"/>
              <a:t>为真，当且仅当至少存在一个</a:t>
            </a:r>
            <a:r>
              <a:rPr lang="en-US" altLang="zh-CN" sz="2000" dirty="0"/>
              <a:t>x</a:t>
            </a:r>
            <a:r>
              <a:rPr lang="en-US" altLang="zh-CN" sz="2000" baseline="-25000" dirty="0"/>
              <a:t>i </a:t>
            </a:r>
            <a:r>
              <a:rPr lang="en-US" altLang="zh-CN" sz="2000" dirty="0"/>
              <a:t>   D</a:t>
            </a:r>
            <a:r>
              <a:rPr lang="zh-CN" altLang="en-US" sz="2000" dirty="0"/>
              <a:t>，使得</a:t>
            </a:r>
            <a:r>
              <a:rPr lang="en-US" altLang="zh-CN" sz="2000" dirty="0"/>
              <a:t>P(x</a:t>
            </a:r>
            <a:r>
              <a:rPr lang="en-US" altLang="zh-CN" sz="2000" baseline="-25000" dirty="0"/>
              <a:t>i</a:t>
            </a:r>
            <a:r>
              <a:rPr lang="en-US" altLang="zh-CN" sz="2000" dirty="0"/>
              <a:t>)</a:t>
            </a:r>
            <a:r>
              <a:rPr lang="zh-CN" altLang="en-US" sz="2000" dirty="0"/>
              <a:t>为真</a:t>
            </a:r>
          </a:p>
          <a:p>
            <a:pPr lvl="2">
              <a:lnSpc>
                <a:spcPct val="105000"/>
              </a:lnSpc>
              <a:spcBef>
                <a:spcPct val="0"/>
              </a:spcBef>
              <a:spcAft>
                <a:spcPct val="35000"/>
              </a:spcAft>
            </a:pPr>
            <a:r>
              <a:rPr lang="zh-CN" altLang="en-US" sz="2000" dirty="0" smtClean="0"/>
              <a:t>命题</a:t>
            </a:r>
            <a:r>
              <a:rPr lang="en-US" altLang="zh-CN" sz="2000" dirty="0"/>
              <a:t>(   x)P(x)</a:t>
            </a:r>
            <a:r>
              <a:rPr lang="zh-CN" altLang="en-US" sz="2000" dirty="0"/>
              <a:t>为假，当且仅当对论域中的所有</a:t>
            </a:r>
            <a:r>
              <a:rPr lang="en-US" altLang="zh-CN" sz="2000" dirty="0"/>
              <a:t>x</a:t>
            </a:r>
            <a:r>
              <a:rPr lang="zh-CN" altLang="en-US" sz="2000" dirty="0"/>
              <a:t>，都有</a:t>
            </a:r>
            <a:r>
              <a:rPr lang="en-US" altLang="zh-CN" sz="2000" dirty="0"/>
              <a:t>P(x)</a:t>
            </a:r>
            <a:r>
              <a:rPr lang="zh-CN" altLang="en-US" sz="2000" dirty="0"/>
              <a:t>为假 </a:t>
            </a:r>
          </a:p>
        </p:txBody>
      </p:sp>
      <p:graphicFrame>
        <p:nvGraphicFramePr>
          <p:cNvPr id="486404" name="Object 4"/>
          <p:cNvGraphicFramePr>
            <a:graphicFrameLocks noGrp="1" noChangeAspect="1"/>
          </p:cNvGraphicFramePr>
          <p:nvPr>
            <p:ph sz="quarter" idx="2"/>
            <p:extLst>
              <p:ext uri="{D42A27DB-BD31-4B8C-83A1-F6EECF244321}">
                <p14:modId xmlns:p14="http://schemas.microsoft.com/office/powerpoint/2010/main" val="2456497546"/>
              </p:ext>
            </p:extLst>
          </p:nvPr>
        </p:nvGraphicFramePr>
        <p:xfrm>
          <a:off x="1115616" y="2132856"/>
          <a:ext cx="336550" cy="361950"/>
        </p:xfrm>
        <a:graphic>
          <a:graphicData uri="http://schemas.openxmlformats.org/presentationml/2006/ole">
            <mc:AlternateContent xmlns:mc="http://schemas.openxmlformats.org/markup-compatibility/2006">
              <mc:Choice xmlns:v="urn:schemas-microsoft-com:vml" Requires="v">
                <p:oleObj spid="_x0000_s623822" name="公式" r:id="rId4" imgW="152268" imgH="164957" progId="Equation.3">
                  <p:embed/>
                </p:oleObj>
              </mc:Choice>
              <mc:Fallback>
                <p:oleObj name="公式" r:id="rId4" imgW="152268" imgH="164957"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5616" y="2132856"/>
                        <a:ext cx="336550"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86405" name="Object 5"/>
          <p:cNvGraphicFramePr>
            <a:graphicFrameLocks noGrp="1" noChangeAspect="1"/>
          </p:cNvGraphicFramePr>
          <p:nvPr>
            <p:ph sz="quarter" idx="3"/>
            <p:extLst>
              <p:ext uri="{D42A27DB-BD31-4B8C-83A1-F6EECF244321}">
                <p14:modId xmlns:p14="http://schemas.microsoft.com/office/powerpoint/2010/main" val="2991935017"/>
              </p:ext>
            </p:extLst>
          </p:nvPr>
        </p:nvGraphicFramePr>
        <p:xfrm>
          <a:off x="1259632" y="3897052"/>
          <a:ext cx="249238" cy="298450"/>
        </p:xfrm>
        <a:graphic>
          <a:graphicData uri="http://schemas.openxmlformats.org/presentationml/2006/ole">
            <mc:AlternateContent xmlns:mc="http://schemas.openxmlformats.org/markup-compatibility/2006">
              <mc:Choice xmlns:v="urn:schemas-microsoft-com:vml" Requires="v">
                <p:oleObj spid="_x0000_s623823" name="公式" r:id="rId6" imgW="126835" imgH="152202" progId="Equation.3">
                  <p:embed/>
                </p:oleObj>
              </mc:Choice>
              <mc:Fallback>
                <p:oleObj name="公式" r:id="rId6" imgW="126835" imgH="152202"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59632" y="3897052"/>
                        <a:ext cx="249238" cy="298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86406" name="Object 6"/>
          <p:cNvGraphicFramePr>
            <a:graphicFrameLocks noChangeAspect="1"/>
          </p:cNvGraphicFramePr>
          <p:nvPr>
            <p:extLst>
              <p:ext uri="{D42A27DB-BD31-4B8C-83A1-F6EECF244321}">
                <p14:modId xmlns:p14="http://schemas.microsoft.com/office/powerpoint/2010/main" val="678570636"/>
              </p:ext>
            </p:extLst>
          </p:nvPr>
        </p:nvGraphicFramePr>
        <p:xfrm>
          <a:off x="2231740" y="2600908"/>
          <a:ext cx="333375" cy="360363"/>
        </p:xfrm>
        <a:graphic>
          <a:graphicData uri="http://schemas.openxmlformats.org/presentationml/2006/ole">
            <mc:AlternateContent xmlns:mc="http://schemas.openxmlformats.org/markup-compatibility/2006">
              <mc:Choice xmlns:v="urn:schemas-microsoft-com:vml" Requires="v">
                <p:oleObj spid="_x0000_s623824" name="公式" r:id="rId8" imgW="152268" imgH="164957" progId="Equation.3">
                  <p:embed/>
                </p:oleObj>
              </mc:Choice>
              <mc:Fallback>
                <p:oleObj name="公式" r:id="rId8" imgW="152268" imgH="164957"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31740" y="2600908"/>
                        <a:ext cx="3333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86408" name="Object 8"/>
          <p:cNvGraphicFramePr>
            <a:graphicFrameLocks noChangeAspect="1"/>
          </p:cNvGraphicFramePr>
          <p:nvPr>
            <p:extLst>
              <p:ext uri="{D42A27DB-BD31-4B8C-83A1-F6EECF244321}">
                <p14:modId xmlns:p14="http://schemas.microsoft.com/office/powerpoint/2010/main" val="2681270276"/>
              </p:ext>
            </p:extLst>
          </p:nvPr>
        </p:nvGraphicFramePr>
        <p:xfrm>
          <a:off x="2159732" y="4329100"/>
          <a:ext cx="247650" cy="296863"/>
        </p:xfrm>
        <a:graphic>
          <a:graphicData uri="http://schemas.openxmlformats.org/presentationml/2006/ole">
            <mc:AlternateContent xmlns:mc="http://schemas.openxmlformats.org/markup-compatibility/2006">
              <mc:Choice xmlns:v="urn:schemas-microsoft-com:vml" Requires="v">
                <p:oleObj spid="_x0000_s623825" name="公式" r:id="rId9" imgW="126835" imgH="152202" progId="Equation.3">
                  <p:embed/>
                </p:oleObj>
              </mc:Choice>
              <mc:Fallback>
                <p:oleObj name="公式" r:id="rId9" imgW="126835" imgH="152202" progId="Equation.3">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59732" y="4329100"/>
                        <a:ext cx="247650"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86409" name="Object 9"/>
          <p:cNvGraphicFramePr>
            <a:graphicFrameLocks noChangeAspect="1"/>
          </p:cNvGraphicFramePr>
          <p:nvPr>
            <p:extLst>
              <p:ext uri="{D42A27DB-BD31-4B8C-83A1-F6EECF244321}">
                <p14:modId xmlns:p14="http://schemas.microsoft.com/office/powerpoint/2010/main" val="1482534780"/>
              </p:ext>
            </p:extLst>
          </p:nvPr>
        </p:nvGraphicFramePr>
        <p:xfrm>
          <a:off x="2087724" y="5013176"/>
          <a:ext cx="247650" cy="296862"/>
        </p:xfrm>
        <a:graphic>
          <a:graphicData uri="http://schemas.openxmlformats.org/presentationml/2006/ole">
            <mc:AlternateContent xmlns:mc="http://schemas.openxmlformats.org/markup-compatibility/2006">
              <mc:Choice xmlns:v="urn:schemas-microsoft-com:vml" Requires="v">
                <p:oleObj spid="_x0000_s623826" name="公式" r:id="rId10" imgW="126835" imgH="152202" progId="Equation.3">
                  <p:embed/>
                </p:oleObj>
              </mc:Choice>
              <mc:Fallback>
                <p:oleObj name="公式" r:id="rId10" imgW="126835" imgH="152202" progId="Equation.3">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87724" y="5013176"/>
                        <a:ext cx="24765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8641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486411" name="Object 11"/>
          <p:cNvGraphicFramePr>
            <a:graphicFrameLocks noChangeAspect="1"/>
          </p:cNvGraphicFramePr>
          <p:nvPr>
            <p:extLst>
              <p:ext uri="{D42A27DB-BD31-4B8C-83A1-F6EECF244321}">
                <p14:modId xmlns:p14="http://schemas.microsoft.com/office/powerpoint/2010/main" val="4021896781"/>
              </p:ext>
            </p:extLst>
          </p:nvPr>
        </p:nvGraphicFramePr>
        <p:xfrm>
          <a:off x="6984268" y="3104964"/>
          <a:ext cx="268287" cy="268287"/>
        </p:xfrm>
        <a:graphic>
          <a:graphicData uri="http://schemas.openxmlformats.org/presentationml/2006/ole">
            <mc:AlternateContent xmlns:mc="http://schemas.openxmlformats.org/markup-compatibility/2006">
              <mc:Choice xmlns:v="urn:schemas-microsoft-com:vml" Requires="v">
                <p:oleObj spid="_x0000_s623827" name="公式" r:id="rId11" imgW="126725" imgH="126725" progId="Equation.3">
                  <p:embed/>
                </p:oleObj>
              </mc:Choice>
              <mc:Fallback>
                <p:oleObj name="公式" r:id="rId11" imgW="126725" imgH="126725" progId="Equation.3">
                  <p:embed/>
                  <p:pic>
                    <p:nvPicPr>
                      <p:cNvPr id="0" name="Object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984268" y="3104964"/>
                        <a:ext cx="268287" cy="2682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86412" name="Object 12"/>
          <p:cNvGraphicFramePr>
            <a:graphicFrameLocks noChangeAspect="1"/>
          </p:cNvGraphicFramePr>
          <p:nvPr>
            <p:extLst>
              <p:ext uri="{D42A27DB-BD31-4B8C-83A1-F6EECF244321}">
                <p14:modId xmlns:p14="http://schemas.microsoft.com/office/powerpoint/2010/main" val="1599589240"/>
              </p:ext>
            </p:extLst>
          </p:nvPr>
        </p:nvGraphicFramePr>
        <p:xfrm>
          <a:off x="6876256" y="4329100"/>
          <a:ext cx="268287" cy="268288"/>
        </p:xfrm>
        <a:graphic>
          <a:graphicData uri="http://schemas.openxmlformats.org/presentationml/2006/ole">
            <mc:AlternateContent xmlns:mc="http://schemas.openxmlformats.org/markup-compatibility/2006">
              <mc:Choice xmlns:v="urn:schemas-microsoft-com:vml" Requires="v">
                <p:oleObj spid="_x0000_s623828" name="公式" r:id="rId13" imgW="126725" imgH="126725" progId="Equation.3">
                  <p:embed/>
                </p:oleObj>
              </mc:Choice>
              <mc:Fallback>
                <p:oleObj name="公式" r:id="rId13" imgW="126725" imgH="126725" progId="Equation.3">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76256" y="4329100"/>
                        <a:ext cx="268287" cy="268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6"/>
          <p:cNvGraphicFramePr>
            <a:graphicFrameLocks noChangeAspect="1"/>
          </p:cNvGraphicFramePr>
          <p:nvPr>
            <p:extLst>
              <p:ext uri="{D42A27DB-BD31-4B8C-83A1-F6EECF244321}">
                <p14:modId xmlns:p14="http://schemas.microsoft.com/office/powerpoint/2010/main" val="4111183623"/>
              </p:ext>
            </p:extLst>
          </p:nvPr>
        </p:nvGraphicFramePr>
        <p:xfrm>
          <a:off x="2195736" y="3032956"/>
          <a:ext cx="333375" cy="360363"/>
        </p:xfrm>
        <a:graphic>
          <a:graphicData uri="http://schemas.openxmlformats.org/presentationml/2006/ole">
            <mc:AlternateContent xmlns:mc="http://schemas.openxmlformats.org/markup-compatibility/2006">
              <mc:Choice xmlns:v="urn:schemas-microsoft-com:vml" Requires="v">
                <p:oleObj spid="_x0000_s623829" name="公式" r:id="rId14" imgW="152268" imgH="164957" progId="Equation.3">
                  <p:embed/>
                </p:oleObj>
              </mc:Choice>
              <mc:Fallback>
                <p:oleObj name="公式" r:id="rId14" imgW="152268" imgH="16495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5736" y="3032956"/>
                        <a:ext cx="3333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 name="Rectangle 2"/>
          <p:cNvSpPr>
            <a:spLocks noGrp="1" noChangeArrowheads="1"/>
          </p:cNvSpPr>
          <p:nvPr>
            <p:ph type="title"/>
          </p:nvPr>
        </p:nvSpPr>
        <p:spPr>
          <a:xfrm>
            <a:off x="431540" y="224644"/>
            <a:ext cx="8229600" cy="900335"/>
          </a:xfrm>
        </p:spPr>
        <p:txBody>
          <a:bodyPr/>
          <a:lstStyle/>
          <a:p>
            <a:r>
              <a:rPr lang="zh-CN" altLang="en-US" b="1" dirty="0" smtClean="0">
                <a:latin typeface="Times New Roman" pitchFamily="18" charset="0"/>
              </a:rPr>
              <a:t>谓词逻辑基础</a:t>
            </a:r>
            <a:endParaRPr lang="zh-CN" altLang="en-US"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59532" y="1592796"/>
            <a:ext cx="8280920" cy="1188132"/>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灯片编号占位符 5"/>
          <p:cNvSpPr>
            <a:spLocks noGrp="1"/>
          </p:cNvSpPr>
          <p:nvPr>
            <p:ph type="sldNum" sz="quarter" idx="12"/>
          </p:nvPr>
        </p:nvSpPr>
        <p:spPr/>
        <p:txBody>
          <a:bodyPr/>
          <a:lstStyle/>
          <a:p>
            <a:fld id="{DC5F731A-329F-4A6F-99E5-548384B63300}" type="slidenum">
              <a:rPr lang="en-US" altLang="zh-CN"/>
              <a:pPr/>
              <a:t>2</a:t>
            </a:fld>
            <a:endParaRPr lang="en-US" altLang="zh-CN"/>
          </a:p>
        </p:txBody>
      </p:sp>
      <p:sp>
        <p:nvSpPr>
          <p:cNvPr id="472066" name="Rectangle 2"/>
          <p:cNvSpPr>
            <a:spLocks noGrp="1" noChangeArrowheads="1"/>
          </p:cNvSpPr>
          <p:nvPr>
            <p:ph type="title"/>
          </p:nvPr>
        </p:nvSpPr>
        <p:spPr>
          <a:xfrm>
            <a:off x="314325" y="304800"/>
            <a:ext cx="8524875" cy="1066800"/>
          </a:xfrm>
        </p:spPr>
        <p:txBody>
          <a:bodyPr/>
          <a:lstStyle/>
          <a:p>
            <a:r>
              <a:rPr lang="zh-CN" altLang="en-US" b="1" dirty="0">
                <a:latin typeface="Times New Roman" pitchFamily="18" charset="0"/>
              </a:rPr>
              <a:t>提纲</a:t>
            </a:r>
          </a:p>
        </p:txBody>
      </p:sp>
      <p:sp>
        <p:nvSpPr>
          <p:cNvPr id="472067" name="Rectangle 3"/>
          <p:cNvSpPr>
            <a:spLocks noGrp="1" noChangeArrowheads="1"/>
          </p:cNvSpPr>
          <p:nvPr>
            <p:ph type="body" idx="1"/>
          </p:nvPr>
        </p:nvSpPr>
        <p:spPr>
          <a:xfrm>
            <a:off x="5158385" y="3630101"/>
            <a:ext cx="3770099" cy="1908212"/>
          </a:xfrm>
        </p:spPr>
        <p:txBody>
          <a:bodyPr/>
          <a:lstStyle/>
          <a:p>
            <a:pPr>
              <a:spcBef>
                <a:spcPts val="1200"/>
              </a:spcBef>
            </a:pPr>
            <a:r>
              <a:rPr lang="zh-CN" altLang="en-US" sz="2400" b="1" dirty="0" smtClean="0">
                <a:latin typeface="Times New Roman" pitchFamily="18" charset="0"/>
              </a:rPr>
              <a:t>语义网络</a:t>
            </a:r>
            <a:r>
              <a:rPr lang="zh-CN" altLang="en-US" sz="2400" b="1" dirty="0">
                <a:latin typeface="Times New Roman" pitchFamily="18" charset="0"/>
              </a:rPr>
              <a:t>表示法</a:t>
            </a:r>
          </a:p>
          <a:p>
            <a:pPr>
              <a:spcBef>
                <a:spcPts val="1200"/>
              </a:spcBef>
            </a:pPr>
            <a:r>
              <a:rPr lang="zh-CN" altLang="en-US" sz="2400" b="1" dirty="0" smtClean="0">
                <a:latin typeface="Times New Roman" pitchFamily="18" charset="0"/>
              </a:rPr>
              <a:t>框架</a:t>
            </a:r>
            <a:r>
              <a:rPr lang="zh-CN" altLang="en-US" sz="2400" b="1" dirty="0">
                <a:latin typeface="Times New Roman" pitchFamily="18" charset="0"/>
              </a:rPr>
              <a:t>表示法</a:t>
            </a:r>
          </a:p>
          <a:p>
            <a:pPr>
              <a:spcBef>
                <a:spcPts val="1200"/>
              </a:spcBef>
            </a:pPr>
            <a:r>
              <a:rPr lang="zh-CN" altLang="en-US" sz="2400" b="1" dirty="0" smtClean="0">
                <a:latin typeface="Times New Roman" pitchFamily="18" charset="0"/>
              </a:rPr>
              <a:t>过程</a:t>
            </a:r>
            <a:r>
              <a:rPr lang="zh-CN" altLang="en-US" sz="2400" b="1" dirty="0">
                <a:latin typeface="Times New Roman" pitchFamily="18" charset="0"/>
              </a:rPr>
              <a:t>表示法</a:t>
            </a:r>
          </a:p>
        </p:txBody>
      </p:sp>
      <p:sp>
        <p:nvSpPr>
          <p:cNvPr id="472068" name="Text Box 4"/>
          <p:cNvSpPr txBox="1">
            <a:spLocks noChangeArrowheads="1"/>
          </p:cNvSpPr>
          <p:nvPr/>
        </p:nvSpPr>
        <p:spPr bwMode="auto">
          <a:xfrm>
            <a:off x="696652" y="1648115"/>
            <a:ext cx="7583760" cy="988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20000"/>
              </a:lnSpc>
              <a:spcBef>
                <a:spcPct val="50000"/>
              </a:spcBef>
            </a:pPr>
            <a:r>
              <a:rPr lang="zh-CN" altLang="en-US" sz="2600" b="1" dirty="0" smtClean="0">
                <a:solidFill>
                  <a:srgbClr val="C00000"/>
                </a:solidFill>
                <a:latin typeface="幼圆" pitchFamily="49" charset="-122"/>
                <a:ea typeface="幼圆" pitchFamily="49" charset="-122"/>
              </a:rPr>
              <a:t>按照</a:t>
            </a:r>
            <a:r>
              <a:rPr lang="zh-CN" altLang="en-US" sz="2600" b="1" dirty="0">
                <a:solidFill>
                  <a:srgbClr val="C00000"/>
                </a:solidFill>
                <a:latin typeface="幼圆" pitchFamily="49" charset="-122"/>
                <a:ea typeface="幼圆" pitchFamily="49" charset="-122"/>
              </a:rPr>
              <a:t>符号主义的观点，知识是一切智能行为的基础，要使计算机具有智能，首先必须使它拥有</a:t>
            </a:r>
            <a:r>
              <a:rPr lang="zh-CN" altLang="en-US" sz="2600" b="1" dirty="0" smtClean="0">
                <a:solidFill>
                  <a:srgbClr val="C00000"/>
                </a:solidFill>
                <a:latin typeface="幼圆" pitchFamily="49" charset="-122"/>
                <a:ea typeface="幼圆" pitchFamily="49" charset="-122"/>
              </a:rPr>
              <a:t>知识 </a:t>
            </a:r>
            <a:endParaRPr lang="zh-CN" altLang="en-US" sz="2600" b="1" dirty="0">
              <a:solidFill>
                <a:srgbClr val="C00000"/>
              </a:solidFill>
              <a:latin typeface="幼圆" pitchFamily="49" charset="-122"/>
              <a:ea typeface="幼圆" pitchFamily="49" charset="-122"/>
            </a:endParaRPr>
          </a:p>
        </p:txBody>
      </p:sp>
      <p:sp>
        <p:nvSpPr>
          <p:cNvPr id="7" name="Rectangle 3"/>
          <p:cNvSpPr txBox="1">
            <a:spLocks noChangeArrowheads="1"/>
          </p:cNvSpPr>
          <p:nvPr/>
        </p:nvSpPr>
        <p:spPr bwMode="auto">
          <a:xfrm>
            <a:off x="513869" y="3591463"/>
            <a:ext cx="4356484"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800" b="1">
                <a:solidFill>
                  <a:schemeClr val="tx1"/>
                </a:solidFill>
                <a:latin typeface="幼圆" pitchFamily="49" charset="-122"/>
                <a:ea typeface="幼圆" pitchFamily="49" charset="-122"/>
                <a:cs typeface="+mn-cs"/>
              </a:defRPr>
            </a:lvl1pPr>
            <a:lvl2pPr marL="742950" indent="-285750" algn="l" rtl="0" fontAlgn="base">
              <a:spcBef>
                <a:spcPct val="20000"/>
              </a:spcBef>
              <a:spcAft>
                <a:spcPct val="0"/>
              </a:spcAft>
              <a:buChar char="–"/>
              <a:defRPr sz="2600">
                <a:solidFill>
                  <a:schemeClr val="tx1"/>
                </a:solidFill>
                <a:latin typeface="仿宋_GB2312" pitchFamily="49" charset="-122"/>
                <a:ea typeface="仿宋_GB2312" pitchFamily="49" charset="-122"/>
              </a:defRPr>
            </a:lvl2pPr>
            <a:lvl3pPr marL="1143000" indent="-228600" algn="l" rtl="0" fontAlgn="base">
              <a:spcBef>
                <a:spcPct val="20000"/>
              </a:spcBef>
              <a:spcAft>
                <a:spcPct val="0"/>
              </a:spcAft>
              <a:buChar char="•"/>
              <a:defRPr sz="2400">
                <a:solidFill>
                  <a:schemeClr val="tx1"/>
                </a:solidFill>
                <a:latin typeface="仿宋_GB2312" pitchFamily="49" charset="-122"/>
                <a:ea typeface="仿宋_GB2312" pitchFamily="49" charset="-122"/>
              </a:defRPr>
            </a:lvl3pPr>
            <a:lvl4pPr marL="1600200" indent="-228600" algn="l" rtl="0" fontAlgn="base">
              <a:spcBef>
                <a:spcPct val="20000"/>
              </a:spcBef>
              <a:spcAft>
                <a:spcPct val="0"/>
              </a:spcAft>
              <a:buChar char="–"/>
              <a:defRPr sz="2000">
                <a:solidFill>
                  <a:schemeClr val="tx1"/>
                </a:solidFill>
                <a:latin typeface="仿宋_GB2312" pitchFamily="49" charset="-122"/>
                <a:ea typeface="仿宋_GB2312" pitchFamily="49" charset="-122"/>
              </a:defRPr>
            </a:lvl4pPr>
            <a:lvl5pPr marL="2057400" indent="-228600" algn="l" rtl="0" fontAlgn="base">
              <a:spcBef>
                <a:spcPct val="20000"/>
              </a:spcBef>
              <a:spcAft>
                <a:spcPct val="0"/>
              </a:spcAft>
              <a:buChar char="»"/>
              <a:defRPr sz="2000">
                <a:solidFill>
                  <a:schemeClr val="tx1"/>
                </a:solidFill>
                <a:latin typeface="仿宋_GB2312" pitchFamily="49" charset="-122"/>
                <a:ea typeface="仿宋_GB2312" pitchFamily="49" charset="-122"/>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spcBef>
                <a:spcPts val="1200"/>
              </a:spcBef>
            </a:pPr>
            <a:r>
              <a:rPr lang="zh-CN" altLang="en-US" sz="2400" dirty="0" smtClean="0">
                <a:latin typeface="Times New Roman" pitchFamily="18" charset="0"/>
              </a:rPr>
              <a:t>知识与知识表示的概念</a:t>
            </a:r>
          </a:p>
          <a:p>
            <a:pPr>
              <a:spcBef>
                <a:spcPts val="1200"/>
              </a:spcBef>
            </a:pPr>
            <a:r>
              <a:rPr lang="zh-CN" altLang="en-US" sz="2400" dirty="0" smtClean="0">
                <a:latin typeface="Times New Roman" pitchFamily="18" charset="0"/>
              </a:rPr>
              <a:t>一阶谓词逻辑表示法</a:t>
            </a:r>
          </a:p>
          <a:p>
            <a:pPr>
              <a:spcBef>
                <a:spcPts val="1200"/>
              </a:spcBef>
            </a:pPr>
            <a:r>
              <a:rPr lang="zh-CN" altLang="en-US" sz="2400" dirty="0" smtClean="0">
                <a:latin typeface="Times New Roman" pitchFamily="18" charset="0"/>
              </a:rPr>
              <a:t>产生式表示法</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7"/>
          <p:cNvSpPr>
            <a:spLocks noGrp="1"/>
          </p:cNvSpPr>
          <p:nvPr>
            <p:ph type="sldNum" sz="quarter" idx="12"/>
          </p:nvPr>
        </p:nvSpPr>
        <p:spPr/>
        <p:txBody>
          <a:bodyPr/>
          <a:lstStyle/>
          <a:p>
            <a:fld id="{A77E4504-2E1B-496E-B3FB-FCBA84D2719C}" type="slidenum">
              <a:rPr lang="en-US" altLang="zh-CN"/>
              <a:pPr/>
              <a:t>20</a:t>
            </a:fld>
            <a:endParaRPr lang="en-US" altLang="zh-CN"/>
          </a:p>
        </p:txBody>
      </p:sp>
      <p:sp>
        <p:nvSpPr>
          <p:cNvPr id="487427" name="Rectangle 3"/>
          <p:cNvSpPr>
            <a:spLocks noGrp="1" noChangeArrowheads="1"/>
          </p:cNvSpPr>
          <p:nvPr>
            <p:ph type="body" sz="half" idx="1"/>
          </p:nvPr>
        </p:nvSpPr>
        <p:spPr>
          <a:xfrm>
            <a:off x="431540" y="1448780"/>
            <a:ext cx="8208912" cy="4921259"/>
          </a:xfrm>
        </p:spPr>
        <p:txBody>
          <a:bodyPr/>
          <a:lstStyle/>
          <a:p>
            <a:pPr>
              <a:lnSpc>
                <a:spcPct val="110000"/>
              </a:lnSpc>
              <a:spcBef>
                <a:spcPct val="0"/>
              </a:spcBef>
              <a:spcAft>
                <a:spcPct val="20000"/>
              </a:spcAft>
            </a:pPr>
            <a:r>
              <a:rPr lang="zh-CN" altLang="en-US" sz="2800" b="1" dirty="0">
                <a:solidFill>
                  <a:srgbClr val="A50021"/>
                </a:solidFill>
                <a:latin typeface="Times New Roman" pitchFamily="18" charset="0"/>
              </a:rPr>
              <a:t>项 </a:t>
            </a:r>
            <a:endParaRPr lang="en-US" altLang="zh-CN" sz="2800" b="1" dirty="0" smtClean="0">
              <a:solidFill>
                <a:srgbClr val="A50021"/>
              </a:solidFill>
              <a:latin typeface="Times New Roman" pitchFamily="18" charset="0"/>
            </a:endParaRPr>
          </a:p>
          <a:p>
            <a:pPr lvl="1">
              <a:lnSpc>
                <a:spcPct val="110000"/>
              </a:lnSpc>
              <a:spcBef>
                <a:spcPct val="0"/>
              </a:spcBef>
              <a:spcAft>
                <a:spcPct val="20000"/>
              </a:spcAft>
            </a:pPr>
            <a:r>
              <a:rPr lang="zh-CN" altLang="en-US" sz="2200" dirty="0" smtClean="0">
                <a:latin typeface="Times New Roman" pitchFamily="18" charset="0"/>
              </a:rPr>
              <a:t>单独</a:t>
            </a:r>
            <a:r>
              <a:rPr lang="zh-CN" altLang="en-US" sz="2200" dirty="0">
                <a:latin typeface="Times New Roman" pitchFamily="18" charset="0"/>
              </a:rPr>
              <a:t>一个个体词是项；</a:t>
            </a:r>
          </a:p>
          <a:p>
            <a:pPr lvl="1">
              <a:lnSpc>
                <a:spcPct val="110000"/>
              </a:lnSpc>
              <a:spcBef>
                <a:spcPct val="0"/>
              </a:spcBef>
              <a:spcAft>
                <a:spcPct val="20000"/>
              </a:spcAft>
            </a:pPr>
            <a:r>
              <a:rPr lang="zh-CN" altLang="en-US" sz="2200" dirty="0" smtClean="0">
                <a:latin typeface="Times New Roman" pitchFamily="18" charset="0"/>
              </a:rPr>
              <a:t>若</a:t>
            </a:r>
            <a:r>
              <a:rPr lang="en-US" altLang="zh-CN" sz="2200" dirty="0">
                <a:latin typeface="Times New Roman" pitchFamily="18" charset="0"/>
              </a:rPr>
              <a:t>t</a:t>
            </a:r>
            <a:r>
              <a:rPr lang="en-US" altLang="zh-CN" sz="2200" baseline="-25000" dirty="0">
                <a:latin typeface="Times New Roman" pitchFamily="18" charset="0"/>
              </a:rPr>
              <a:t>1</a:t>
            </a:r>
            <a:r>
              <a:rPr lang="en-US" altLang="zh-CN" sz="2200" dirty="0">
                <a:latin typeface="Times New Roman" pitchFamily="18" charset="0"/>
              </a:rPr>
              <a:t>,t</a:t>
            </a:r>
            <a:r>
              <a:rPr lang="en-US" altLang="zh-CN" sz="2200" baseline="-25000" dirty="0">
                <a:latin typeface="Times New Roman" pitchFamily="18" charset="0"/>
              </a:rPr>
              <a:t>2</a:t>
            </a:r>
            <a:r>
              <a:rPr lang="en-US" altLang="zh-CN" sz="2200" dirty="0">
                <a:latin typeface="Times New Roman" pitchFamily="18" charset="0"/>
              </a:rPr>
              <a:t>,…,</a:t>
            </a:r>
            <a:r>
              <a:rPr lang="en-US" altLang="zh-CN" sz="2200" dirty="0" err="1">
                <a:latin typeface="Times New Roman" pitchFamily="18" charset="0"/>
              </a:rPr>
              <a:t>t</a:t>
            </a:r>
            <a:r>
              <a:rPr lang="en-US" altLang="zh-CN" sz="2200" baseline="-25000" dirty="0" err="1">
                <a:latin typeface="Times New Roman" pitchFamily="18" charset="0"/>
              </a:rPr>
              <a:t>n</a:t>
            </a:r>
            <a:r>
              <a:rPr lang="zh-CN" altLang="en-US" sz="2200" dirty="0">
                <a:latin typeface="Times New Roman" pitchFamily="18" charset="0"/>
              </a:rPr>
              <a:t>是项，</a:t>
            </a:r>
            <a:r>
              <a:rPr lang="en-US" altLang="zh-CN" sz="2200" dirty="0">
                <a:latin typeface="Times New Roman" pitchFamily="18" charset="0"/>
              </a:rPr>
              <a:t>f</a:t>
            </a:r>
            <a:r>
              <a:rPr lang="zh-CN" altLang="en-US" sz="2200" dirty="0">
                <a:latin typeface="Times New Roman" pitchFamily="18" charset="0"/>
              </a:rPr>
              <a:t>是</a:t>
            </a:r>
            <a:r>
              <a:rPr lang="en-US" altLang="zh-CN" sz="2200" dirty="0">
                <a:latin typeface="Times New Roman" pitchFamily="18" charset="0"/>
              </a:rPr>
              <a:t>n</a:t>
            </a:r>
            <a:r>
              <a:rPr lang="zh-CN" altLang="en-US" sz="2200" dirty="0">
                <a:latin typeface="Times New Roman" pitchFamily="18" charset="0"/>
              </a:rPr>
              <a:t>元函数，则</a:t>
            </a:r>
            <a:r>
              <a:rPr lang="en-US" altLang="zh-CN" sz="2200" dirty="0">
                <a:latin typeface="Times New Roman" pitchFamily="18" charset="0"/>
              </a:rPr>
              <a:t>f(t</a:t>
            </a:r>
            <a:r>
              <a:rPr lang="en-US" altLang="zh-CN" sz="2200" baseline="-25000" dirty="0">
                <a:latin typeface="Times New Roman" pitchFamily="18" charset="0"/>
              </a:rPr>
              <a:t>1</a:t>
            </a:r>
            <a:r>
              <a:rPr lang="en-US" altLang="zh-CN" sz="2200" dirty="0">
                <a:latin typeface="Times New Roman" pitchFamily="18" charset="0"/>
              </a:rPr>
              <a:t>,t</a:t>
            </a:r>
            <a:r>
              <a:rPr lang="en-US" altLang="zh-CN" sz="2200" baseline="-25000" dirty="0">
                <a:latin typeface="Times New Roman" pitchFamily="18" charset="0"/>
              </a:rPr>
              <a:t>2</a:t>
            </a:r>
            <a:r>
              <a:rPr lang="en-US" altLang="zh-CN" sz="2200" dirty="0">
                <a:latin typeface="Times New Roman" pitchFamily="18" charset="0"/>
              </a:rPr>
              <a:t>,…,</a:t>
            </a:r>
            <a:r>
              <a:rPr lang="en-US" altLang="zh-CN" sz="2200" dirty="0" err="1">
                <a:latin typeface="Times New Roman" pitchFamily="18" charset="0"/>
              </a:rPr>
              <a:t>t</a:t>
            </a:r>
            <a:r>
              <a:rPr lang="en-US" altLang="zh-CN" sz="2200" baseline="-25000" dirty="0" err="1">
                <a:latin typeface="Times New Roman" pitchFamily="18" charset="0"/>
              </a:rPr>
              <a:t>n</a:t>
            </a:r>
            <a:r>
              <a:rPr lang="en-US" altLang="zh-CN" sz="2200" dirty="0">
                <a:latin typeface="Times New Roman" pitchFamily="18" charset="0"/>
              </a:rPr>
              <a:t>)</a:t>
            </a:r>
            <a:r>
              <a:rPr lang="zh-CN" altLang="en-US" sz="2200" dirty="0">
                <a:latin typeface="Times New Roman" pitchFamily="18" charset="0"/>
              </a:rPr>
              <a:t>是项；</a:t>
            </a:r>
          </a:p>
          <a:p>
            <a:pPr lvl="1">
              <a:lnSpc>
                <a:spcPct val="110000"/>
              </a:lnSpc>
              <a:spcBef>
                <a:spcPct val="0"/>
              </a:spcBef>
              <a:spcAft>
                <a:spcPct val="20000"/>
              </a:spcAft>
            </a:pPr>
            <a:r>
              <a:rPr lang="zh-CN" altLang="en-US" sz="2200" dirty="0" smtClean="0">
                <a:latin typeface="Times New Roman" pitchFamily="18" charset="0"/>
              </a:rPr>
              <a:t>由</a:t>
            </a:r>
            <a:r>
              <a:rPr lang="en-US" altLang="zh-CN" sz="2200" dirty="0">
                <a:latin typeface="Times New Roman" pitchFamily="18" charset="0"/>
              </a:rPr>
              <a:t>(1)</a:t>
            </a:r>
            <a:r>
              <a:rPr lang="zh-CN" altLang="en-US" sz="2200" dirty="0">
                <a:latin typeface="Times New Roman" pitchFamily="18" charset="0"/>
              </a:rPr>
              <a:t>、</a:t>
            </a:r>
            <a:r>
              <a:rPr lang="en-US" altLang="zh-CN" sz="2200" dirty="0">
                <a:latin typeface="Times New Roman" pitchFamily="18" charset="0"/>
              </a:rPr>
              <a:t>(2)</a:t>
            </a:r>
            <a:r>
              <a:rPr lang="zh-CN" altLang="en-US" sz="2200" dirty="0">
                <a:latin typeface="Times New Roman" pitchFamily="18" charset="0"/>
              </a:rPr>
              <a:t>生成的表达式是项。</a:t>
            </a:r>
          </a:p>
          <a:p>
            <a:pPr marL="457200" lvl="1" indent="0">
              <a:lnSpc>
                <a:spcPct val="110000"/>
              </a:lnSpc>
              <a:spcBef>
                <a:spcPct val="0"/>
              </a:spcBef>
              <a:spcAft>
                <a:spcPct val="20000"/>
              </a:spcAft>
              <a:buNone/>
            </a:pPr>
            <a:endParaRPr lang="en-US" altLang="zh-CN" sz="900" b="1" dirty="0" smtClean="0">
              <a:solidFill>
                <a:srgbClr val="0000CC"/>
              </a:solidFill>
              <a:latin typeface="Times New Roman" pitchFamily="18" charset="0"/>
            </a:endParaRPr>
          </a:p>
          <a:p>
            <a:pPr marL="457200" lvl="1" indent="0">
              <a:lnSpc>
                <a:spcPct val="110000"/>
              </a:lnSpc>
              <a:spcBef>
                <a:spcPct val="0"/>
              </a:spcBef>
              <a:spcAft>
                <a:spcPct val="20000"/>
              </a:spcAft>
              <a:buNone/>
            </a:pPr>
            <a:r>
              <a:rPr lang="zh-CN" altLang="en-US" sz="2600" b="1" dirty="0" smtClean="0">
                <a:solidFill>
                  <a:srgbClr val="0000CC"/>
                </a:solidFill>
                <a:latin typeface="Times New Roman" pitchFamily="18" charset="0"/>
              </a:rPr>
              <a:t>项</a:t>
            </a:r>
            <a:r>
              <a:rPr lang="zh-CN" altLang="en-US" sz="2600" b="1" dirty="0">
                <a:solidFill>
                  <a:srgbClr val="0000CC"/>
                </a:solidFill>
                <a:latin typeface="Times New Roman" pitchFamily="18" charset="0"/>
              </a:rPr>
              <a:t>是把个体常量、个体变量和函数统一起来的概念</a:t>
            </a:r>
            <a:r>
              <a:rPr lang="zh-CN" altLang="en-US" sz="2600" b="1" dirty="0" smtClean="0">
                <a:solidFill>
                  <a:srgbClr val="0000CC"/>
                </a:solidFill>
                <a:latin typeface="Times New Roman" pitchFamily="18" charset="0"/>
              </a:rPr>
              <a:t>。</a:t>
            </a:r>
            <a:endParaRPr lang="en-US" altLang="zh-CN" sz="2600" b="1" dirty="0" smtClean="0">
              <a:solidFill>
                <a:srgbClr val="0000CC"/>
              </a:solidFill>
              <a:latin typeface="Times New Roman" pitchFamily="18" charset="0"/>
            </a:endParaRPr>
          </a:p>
          <a:p>
            <a:pPr lvl="1">
              <a:lnSpc>
                <a:spcPct val="110000"/>
              </a:lnSpc>
              <a:spcBef>
                <a:spcPct val="0"/>
              </a:spcBef>
              <a:spcAft>
                <a:spcPct val="20000"/>
              </a:spcAft>
            </a:pPr>
            <a:endParaRPr lang="zh-CN" altLang="en-US" sz="2600" b="1" dirty="0">
              <a:solidFill>
                <a:srgbClr val="0000CC"/>
              </a:solidFill>
              <a:latin typeface="Times New Roman" pitchFamily="18" charset="0"/>
            </a:endParaRPr>
          </a:p>
          <a:p>
            <a:pPr>
              <a:lnSpc>
                <a:spcPct val="110000"/>
              </a:lnSpc>
              <a:spcBef>
                <a:spcPct val="0"/>
              </a:spcBef>
              <a:spcAft>
                <a:spcPct val="20000"/>
              </a:spcAft>
            </a:pPr>
            <a:r>
              <a:rPr lang="zh-CN" altLang="en-US" sz="2800" b="1" dirty="0">
                <a:solidFill>
                  <a:srgbClr val="A50021"/>
                </a:solidFill>
                <a:latin typeface="Times New Roman" pitchFamily="18" charset="0"/>
              </a:rPr>
              <a:t>原子谓词公式</a:t>
            </a:r>
          </a:p>
          <a:p>
            <a:pPr marL="457200" lvl="1" indent="0">
              <a:lnSpc>
                <a:spcPct val="110000"/>
              </a:lnSpc>
              <a:spcBef>
                <a:spcPct val="0"/>
              </a:spcBef>
              <a:spcAft>
                <a:spcPct val="20000"/>
              </a:spcAft>
              <a:buNone/>
            </a:pPr>
            <a:r>
              <a:rPr lang="zh-CN" altLang="en-US" sz="2600" dirty="0" smtClean="0">
                <a:latin typeface="Times New Roman" pitchFamily="18" charset="0"/>
              </a:rPr>
              <a:t>若</a:t>
            </a:r>
            <a:r>
              <a:rPr lang="en-US" altLang="zh-CN" sz="2600" dirty="0">
                <a:latin typeface="Times New Roman" pitchFamily="18" charset="0"/>
              </a:rPr>
              <a:t>t</a:t>
            </a:r>
            <a:r>
              <a:rPr lang="en-US" altLang="zh-CN" sz="2600" baseline="-25000" dirty="0">
                <a:latin typeface="Times New Roman" pitchFamily="18" charset="0"/>
              </a:rPr>
              <a:t>1</a:t>
            </a:r>
            <a:r>
              <a:rPr lang="en-US" altLang="zh-CN" sz="2600" dirty="0">
                <a:latin typeface="Times New Roman" pitchFamily="18" charset="0"/>
              </a:rPr>
              <a:t>,t</a:t>
            </a:r>
            <a:r>
              <a:rPr lang="en-US" altLang="zh-CN" sz="2600" baseline="-25000" dirty="0">
                <a:latin typeface="Times New Roman" pitchFamily="18" charset="0"/>
              </a:rPr>
              <a:t>2</a:t>
            </a:r>
            <a:r>
              <a:rPr lang="en-US" altLang="zh-CN" sz="2600" dirty="0">
                <a:latin typeface="Times New Roman" pitchFamily="18" charset="0"/>
              </a:rPr>
              <a:t>,…,</a:t>
            </a:r>
            <a:r>
              <a:rPr lang="en-US" altLang="zh-CN" sz="2600" dirty="0" err="1">
                <a:latin typeface="Times New Roman" pitchFamily="18" charset="0"/>
              </a:rPr>
              <a:t>t</a:t>
            </a:r>
            <a:r>
              <a:rPr lang="en-US" altLang="zh-CN" sz="2600" baseline="-25000" dirty="0" err="1">
                <a:latin typeface="Times New Roman" pitchFamily="18" charset="0"/>
              </a:rPr>
              <a:t>n</a:t>
            </a:r>
            <a:r>
              <a:rPr lang="zh-CN" altLang="en-US" sz="2600" dirty="0">
                <a:latin typeface="Times New Roman" pitchFamily="18" charset="0"/>
              </a:rPr>
              <a:t>是项，</a:t>
            </a:r>
            <a:r>
              <a:rPr lang="en-US" altLang="zh-CN" sz="2600" dirty="0">
                <a:latin typeface="Times New Roman" pitchFamily="18" charset="0"/>
              </a:rPr>
              <a:t>P</a:t>
            </a:r>
            <a:r>
              <a:rPr lang="zh-CN" altLang="en-US" sz="2600" dirty="0">
                <a:latin typeface="Times New Roman" pitchFamily="18" charset="0"/>
              </a:rPr>
              <a:t>是谓词，则称</a:t>
            </a:r>
            <a:r>
              <a:rPr lang="en-US" altLang="zh-CN" sz="2600" dirty="0">
                <a:latin typeface="Times New Roman" pitchFamily="18" charset="0"/>
              </a:rPr>
              <a:t>P(t</a:t>
            </a:r>
            <a:r>
              <a:rPr lang="en-US" altLang="zh-CN" sz="2600" baseline="-25000" dirty="0">
                <a:latin typeface="Times New Roman" pitchFamily="18" charset="0"/>
              </a:rPr>
              <a:t>1</a:t>
            </a:r>
            <a:r>
              <a:rPr lang="en-US" altLang="zh-CN" sz="2600" dirty="0">
                <a:latin typeface="Times New Roman" pitchFamily="18" charset="0"/>
              </a:rPr>
              <a:t>,t</a:t>
            </a:r>
            <a:r>
              <a:rPr lang="en-US" altLang="zh-CN" sz="2600" baseline="-25000" dirty="0">
                <a:latin typeface="Times New Roman" pitchFamily="18" charset="0"/>
              </a:rPr>
              <a:t>2</a:t>
            </a:r>
            <a:r>
              <a:rPr lang="en-US" altLang="zh-CN" sz="2600" dirty="0">
                <a:latin typeface="Times New Roman" pitchFamily="18" charset="0"/>
              </a:rPr>
              <a:t>,…,</a:t>
            </a:r>
            <a:r>
              <a:rPr lang="en-US" altLang="zh-CN" sz="2600" dirty="0" err="1">
                <a:latin typeface="Times New Roman" pitchFamily="18" charset="0"/>
              </a:rPr>
              <a:t>t</a:t>
            </a:r>
            <a:r>
              <a:rPr lang="en-US" altLang="zh-CN" sz="2600" baseline="-25000" dirty="0" err="1">
                <a:latin typeface="Times New Roman" pitchFamily="18" charset="0"/>
              </a:rPr>
              <a:t>n</a:t>
            </a:r>
            <a:r>
              <a:rPr lang="en-US" altLang="zh-CN" sz="2600" dirty="0">
                <a:latin typeface="Times New Roman" pitchFamily="18" charset="0"/>
              </a:rPr>
              <a:t>)</a:t>
            </a:r>
            <a:r>
              <a:rPr lang="zh-CN" altLang="en-US" sz="2600" dirty="0">
                <a:latin typeface="Times New Roman" pitchFamily="18" charset="0"/>
              </a:rPr>
              <a:t>为原子谓词公式。</a:t>
            </a:r>
          </a:p>
        </p:txBody>
      </p:sp>
      <p:sp>
        <p:nvSpPr>
          <p:cNvPr id="6" name="Rectangle 2"/>
          <p:cNvSpPr>
            <a:spLocks noGrp="1" noChangeArrowheads="1"/>
          </p:cNvSpPr>
          <p:nvPr>
            <p:ph type="title"/>
          </p:nvPr>
        </p:nvSpPr>
        <p:spPr>
          <a:xfrm>
            <a:off x="431540" y="224644"/>
            <a:ext cx="8229600" cy="900335"/>
          </a:xfrm>
        </p:spPr>
        <p:txBody>
          <a:bodyPr/>
          <a:lstStyle/>
          <a:p>
            <a:r>
              <a:rPr lang="zh-CN" altLang="en-US" b="1" dirty="0" smtClean="0">
                <a:latin typeface="Times New Roman" pitchFamily="18" charset="0"/>
              </a:rPr>
              <a:t>谓词逻辑基础</a:t>
            </a:r>
            <a:endParaRPr lang="zh-CN" altLang="en-US"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7"/>
          <p:cNvSpPr>
            <a:spLocks noGrp="1"/>
          </p:cNvSpPr>
          <p:nvPr>
            <p:ph type="sldNum" sz="quarter" idx="12"/>
          </p:nvPr>
        </p:nvSpPr>
        <p:spPr/>
        <p:txBody>
          <a:bodyPr/>
          <a:lstStyle/>
          <a:p>
            <a:fld id="{E5DD64BC-5E45-4946-A2B9-4B361B84FF39}" type="slidenum">
              <a:rPr lang="en-US" altLang="zh-CN"/>
              <a:pPr/>
              <a:t>21</a:t>
            </a:fld>
            <a:endParaRPr lang="en-US" altLang="zh-CN"/>
          </a:p>
        </p:txBody>
      </p:sp>
      <p:sp>
        <p:nvSpPr>
          <p:cNvPr id="559107" name="Rectangle 3"/>
          <p:cNvSpPr>
            <a:spLocks noGrp="1" noChangeArrowheads="1"/>
          </p:cNvSpPr>
          <p:nvPr>
            <p:ph type="body" sz="half" idx="1"/>
          </p:nvPr>
        </p:nvSpPr>
        <p:spPr>
          <a:xfrm>
            <a:off x="467544" y="1232756"/>
            <a:ext cx="8218488" cy="4525963"/>
          </a:xfrm>
        </p:spPr>
        <p:txBody>
          <a:bodyPr/>
          <a:lstStyle/>
          <a:p>
            <a:pPr>
              <a:lnSpc>
                <a:spcPct val="80000"/>
              </a:lnSpc>
              <a:spcBef>
                <a:spcPct val="0"/>
              </a:spcBef>
              <a:spcAft>
                <a:spcPct val="20000"/>
              </a:spcAft>
            </a:pPr>
            <a:r>
              <a:rPr lang="zh-CN" altLang="en-US" dirty="0">
                <a:solidFill>
                  <a:srgbClr val="A50021"/>
                </a:solidFill>
                <a:latin typeface="Times New Roman" pitchFamily="18" charset="0"/>
              </a:rPr>
              <a:t>合式公式</a:t>
            </a:r>
          </a:p>
          <a:p>
            <a:pPr marL="457200" lvl="1" indent="0">
              <a:lnSpc>
                <a:spcPct val="80000"/>
              </a:lnSpc>
              <a:spcBef>
                <a:spcPct val="0"/>
              </a:spcBef>
              <a:spcAft>
                <a:spcPct val="20000"/>
              </a:spcAft>
              <a:buNone/>
            </a:pPr>
            <a:r>
              <a:rPr lang="zh-CN" altLang="en-US" b="0" dirty="0" smtClean="0">
                <a:solidFill>
                  <a:srgbClr val="006600"/>
                </a:solidFill>
                <a:latin typeface="Times New Roman" pitchFamily="18" charset="0"/>
              </a:rPr>
              <a:t>满足</a:t>
            </a:r>
            <a:r>
              <a:rPr lang="zh-CN" altLang="en-US" b="0" dirty="0">
                <a:solidFill>
                  <a:srgbClr val="006600"/>
                </a:solidFill>
                <a:latin typeface="Times New Roman" pitchFamily="18" charset="0"/>
              </a:rPr>
              <a:t>如下规则的谓词演算可得到合式公式：</a:t>
            </a:r>
          </a:p>
          <a:p>
            <a:pPr lvl="2">
              <a:spcBef>
                <a:spcPct val="0"/>
              </a:spcBef>
              <a:spcAft>
                <a:spcPct val="20000"/>
              </a:spcAft>
            </a:pPr>
            <a:r>
              <a:rPr lang="zh-CN" altLang="en-US" b="0" dirty="0" smtClean="0">
                <a:solidFill>
                  <a:srgbClr val="0000CC"/>
                </a:solidFill>
                <a:latin typeface="Times New Roman" pitchFamily="18" charset="0"/>
              </a:rPr>
              <a:t>单个</a:t>
            </a:r>
            <a:r>
              <a:rPr lang="zh-CN" altLang="en-US" b="0" dirty="0">
                <a:solidFill>
                  <a:srgbClr val="0000CC"/>
                </a:solidFill>
                <a:latin typeface="Times New Roman" pitchFamily="18" charset="0"/>
              </a:rPr>
              <a:t>原子谓词公式是合式公式；</a:t>
            </a:r>
          </a:p>
          <a:p>
            <a:pPr lvl="2">
              <a:spcBef>
                <a:spcPct val="0"/>
              </a:spcBef>
              <a:spcAft>
                <a:spcPct val="20000"/>
              </a:spcAft>
            </a:pPr>
            <a:r>
              <a:rPr lang="zh-CN" altLang="en-US" b="0" dirty="0" smtClean="0">
                <a:solidFill>
                  <a:srgbClr val="0000CC"/>
                </a:solidFill>
                <a:latin typeface="Times New Roman" pitchFamily="18" charset="0"/>
              </a:rPr>
              <a:t>若</a:t>
            </a:r>
            <a:r>
              <a:rPr lang="en-US" altLang="zh-CN" b="0" dirty="0">
                <a:solidFill>
                  <a:srgbClr val="0000CC"/>
                </a:solidFill>
                <a:latin typeface="Times New Roman" pitchFamily="18" charset="0"/>
              </a:rPr>
              <a:t>A</a:t>
            </a:r>
            <a:r>
              <a:rPr lang="zh-CN" altLang="en-US" b="0" dirty="0">
                <a:solidFill>
                  <a:srgbClr val="0000CC"/>
                </a:solidFill>
                <a:latin typeface="Times New Roman" pitchFamily="18" charset="0"/>
              </a:rPr>
              <a:t>是合式公式，则</a:t>
            </a:r>
            <a:r>
              <a:rPr lang="en-US" altLang="zh-CN" b="0" dirty="0">
                <a:solidFill>
                  <a:srgbClr val="0000CC"/>
                </a:solidFill>
                <a:latin typeface="Times New Roman" pitchFamily="18" charset="0"/>
                <a:cs typeface="Arial" charset="0"/>
              </a:rPr>
              <a:t>¬</a:t>
            </a:r>
            <a:r>
              <a:rPr lang="en-US" altLang="zh-CN" b="0" dirty="0">
                <a:solidFill>
                  <a:srgbClr val="0000CC"/>
                </a:solidFill>
                <a:latin typeface="Times New Roman" pitchFamily="18" charset="0"/>
              </a:rPr>
              <a:t>A</a:t>
            </a:r>
            <a:r>
              <a:rPr lang="zh-CN" altLang="en-US" b="0" dirty="0">
                <a:solidFill>
                  <a:srgbClr val="0000CC"/>
                </a:solidFill>
                <a:latin typeface="Times New Roman" pitchFamily="18" charset="0"/>
              </a:rPr>
              <a:t>也是合式公式；</a:t>
            </a:r>
          </a:p>
          <a:p>
            <a:pPr lvl="2">
              <a:spcBef>
                <a:spcPct val="0"/>
              </a:spcBef>
              <a:spcAft>
                <a:spcPct val="20000"/>
              </a:spcAft>
            </a:pPr>
            <a:r>
              <a:rPr lang="zh-CN" altLang="en-US" b="0" dirty="0" smtClean="0">
                <a:solidFill>
                  <a:srgbClr val="0000CC"/>
                </a:solidFill>
                <a:latin typeface="Times New Roman" pitchFamily="18" charset="0"/>
              </a:rPr>
              <a:t>若</a:t>
            </a:r>
            <a:r>
              <a:rPr lang="en-US" altLang="zh-CN" b="0" dirty="0">
                <a:solidFill>
                  <a:srgbClr val="0000CC"/>
                </a:solidFill>
                <a:latin typeface="Times New Roman" pitchFamily="18" charset="0"/>
              </a:rPr>
              <a:t>A,B</a:t>
            </a:r>
            <a:r>
              <a:rPr lang="zh-CN" altLang="en-US" b="0" dirty="0">
                <a:solidFill>
                  <a:srgbClr val="0000CC"/>
                </a:solidFill>
                <a:latin typeface="Times New Roman" pitchFamily="18" charset="0"/>
              </a:rPr>
              <a:t>是合式公式，则</a:t>
            </a:r>
            <a:r>
              <a:rPr lang="en-US" altLang="zh-CN" b="0" dirty="0">
                <a:solidFill>
                  <a:srgbClr val="0000CC"/>
                </a:solidFill>
                <a:latin typeface="Times New Roman" pitchFamily="18" charset="0"/>
              </a:rPr>
              <a:t>A</a:t>
            </a:r>
            <a:r>
              <a:rPr lang="en-US" altLang="zh-CN" b="0" dirty="0">
                <a:solidFill>
                  <a:srgbClr val="0000CC"/>
                </a:solidFill>
                <a:latin typeface="Times New Roman" pitchFamily="18" charset="0"/>
                <a:cs typeface="Arial" charset="0"/>
              </a:rPr>
              <a:t>∨</a:t>
            </a:r>
            <a:r>
              <a:rPr lang="en-US" altLang="zh-CN" b="0" dirty="0">
                <a:solidFill>
                  <a:srgbClr val="0000CC"/>
                </a:solidFill>
                <a:latin typeface="Times New Roman" pitchFamily="18" charset="0"/>
              </a:rPr>
              <a:t>B</a:t>
            </a:r>
            <a:r>
              <a:rPr lang="zh-CN" altLang="en-US" b="0" dirty="0">
                <a:solidFill>
                  <a:srgbClr val="0000CC"/>
                </a:solidFill>
                <a:latin typeface="Times New Roman" pitchFamily="18" charset="0"/>
              </a:rPr>
              <a:t>，</a:t>
            </a:r>
            <a:r>
              <a:rPr lang="en-US" altLang="zh-CN" b="0" dirty="0">
                <a:solidFill>
                  <a:srgbClr val="0000CC"/>
                </a:solidFill>
                <a:latin typeface="Times New Roman" pitchFamily="18" charset="0"/>
              </a:rPr>
              <a:t>A</a:t>
            </a:r>
            <a:r>
              <a:rPr lang="el-GR" altLang="zh-CN" b="0" dirty="0">
                <a:solidFill>
                  <a:srgbClr val="0000CC"/>
                </a:solidFill>
                <a:latin typeface="Times New Roman" pitchFamily="18" charset="0"/>
                <a:cs typeface="Arial" charset="0"/>
              </a:rPr>
              <a:t>∧</a:t>
            </a:r>
            <a:r>
              <a:rPr lang="en-US" altLang="zh-CN" b="0" dirty="0">
                <a:solidFill>
                  <a:srgbClr val="0000CC"/>
                </a:solidFill>
                <a:latin typeface="Times New Roman" pitchFamily="18" charset="0"/>
              </a:rPr>
              <a:t>B</a:t>
            </a:r>
            <a:r>
              <a:rPr lang="zh-CN" altLang="en-US" b="0" dirty="0">
                <a:solidFill>
                  <a:srgbClr val="0000CC"/>
                </a:solidFill>
                <a:latin typeface="Times New Roman" pitchFamily="18" charset="0"/>
              </a:rPr>
              <a:t>，</a:t>
            </a:r>
            <a:r>
              <a:rPr lang="en-US" altLang="zh-CN" b="0" dirty="0">
                <a:solidFill>
                  <a:srgbClr val="0000CC"/>
                </a:solidFill>
                <a:latin typeface="Times New Roman" pitchFamily="18" charset="0"/>
              </a:rPr>
              <a:t>A</a:t>
            </a:r>
            <a:r>
              <a:rPr lang="en-US" altLang="zh-CN" b="0" dirty="0">
                <a:solidFill>
                  <a:srgbClr val="0000CC"/>
                </a:solidFill>
                <a:latin typeface="Times New Roman" pitchFamily="18" charset="0"/>
                <a:cs typeface="Arial" charset="0"/>
              </a:rPr>
              <a:t>→</a:t>
            </a:r>
            <a:r>
              <a:rPr lang="en-US" altLang="zh-CN" b="0" dirty="0">
                <a:solidFill>
                  <a:srgbClr val="0000CC"/>
                </a:solidFill>
                <a:latin typeface="Times New Roman" pitchFamily="18" charset="0"/>
              </a:rPr>
              <a:t>B</a:t>
            </a:r>
            <a:r>
              <a:rPr lang="zh-CN" altLang="en-US" b="0" dirty="0">
                <a:solidFill>
                  <a:srgbClr val="0000CC"/>
                </a:solidFill>
                <a:latin typeface="Times New Roman" pitchFamily="18" charset="0"/>
              </a:rPr>
              <a:t>，</a:t>
            </a:r>
            <a:r>
              <a:rPr lang="en-US" altLang="zh-CN" b="0" dirty="0">
                <a:solidFill>
                  <a:srgbClr val="0000CC"/>
                </a:solidFill>
                <a:latin typeface="Times New Roman" pitchFamily="18" charset="0"/>
              </a:rPr>
              <a:t>A</a:t>
            </a:r>
            <a:r>
              <a:rPr lang="en-US" altLang="zh-CN" b="0" dirty="0">
                <a:solidFill>
                  <a:srgbClr val="0000CC"/>
                </a:solidFill>
                <a:latin typeface="Times New Roman" pitchFamily="18" charset="0"/>
                <a:cs typeface="Arial" charset="0"/>
              </a:rPr>
              <a:t>↔</a:t>
            </a:r>
            <a:r>
              <a:rPr lang="en-US" altLang="zh-CN" b="0" dirty="0">
                <a:solidFill>
                  <a:srgbClr val="0000CC"/>
                </a:solidFill>
                <a:latin typeface="Times New Roman" pitchFamily="18" charset="0"/>
              </a:rPr>
              <a:t>B</a:t>
            </a:r>
            <a:r>
              <a:rPr lang="zh-CN" altLang="en-US" b="0" dirty="0">
                <a:solidFill>
                  <a:srgbClr val="0000CC"/>
                </a:solidFill>
                <a:latin typeface="Times New Roman" pitchFamily="18" charset="0"/>
              </a:rPr>
              <a:t>也都是合式公式；</a:t>
            </a:r>
          </a:p>
          <a:p>
            <a:pPr lvl="2">
              <a:spcBef>
                <a:spcPct val="0"/>
              </a:spcBef>
              <a:spcAft>
                <a:spcPct val="20000"/>
              </a:spcAft>
            </a:pPr>
            <a:r>
              <a:rPr lang="zh-CN" altLang="en-US" b="0" dirty="0" smtClean="0">
                <a:solidFill>
                  <a:srgbClr val="0000CC"/>
                </a:solidFill>
                <a:latin typeface="Times New Roman" pitchFamily="18" charset="0"/>
              </a:rPr>
              <a:t>若</a:t>
            </a:r>
            <a:r>
              <a:rPr lang="en-US" altLang="zh-CN" b="0" dirty="0">
                <a:solidFill>
                  <a:srgbClr val="0000CC"/>
                </a:solidFill>
                <a:latin typeface="Times New Roman" pitchFamily="18" charset="0"/>
              </a:rPr>
              <a:t>A</a:t>
            </a:r>
            <a:r>
              <a:rPr lang="zh-CN" altLang="en-US" b="0" dirty="0">
                <a:solidFill>
                  <a:srgbClr val="0000CC"/>
                </a:solidFill>
                <a:latin typeface="Times New Roman" pitchFamily="18" charset="0"/>
              </a:rPr>
              <a:t>是合式公式，</a:t>
            </a:r>
            <a:r>
              <a:rPr lang="en-US" altLang="zh-CN" b="0" dirty="0">
                <a:solidFill>
                  <a:srgbClr val="0000CC"/>
                </a:solidFill>
                <a:latin typeface="Times New Roman" pitchFamily="18" charset="0"/>
              </a:rPr>
              <a:t>x</a:t>
            </a:r>
            <a:r>
              <a:rPr lang="zh-CN" altLang="en-US" b="0" dirty="0">
                <a:solidFill>
                  <a:srgbClr val="0000CC"/>
                </a:solidFill>
                <a:latin typeface="Times New Roman" pitchFamily="18" charset="0"/>
              </a:rPr>
              <a:t>是项，则</a:t>
            </a:r>
            <a:r>
              <a:rPr lang="en-US" altLang="zh-CN" b="0" dirty="0">
                <a:solidFill>
                  <a:srgbClr val="0000CC"/>
                </a:solidFill>
                <a:latin typeface="Times New Roman" pitchFamily="18" charset="0"/>
              </a:rPr>
              <a:t>(   x)A(x)</a:t>
            </a:r>
            <a:r>
              <a:rPr lang="zh-CN" altLang="en-US" b="0" dirty="0">
                <a:solidFill>
                  <a:srgbClr val="0000CC"/>
                </a:solidFill>
                <a:latin typeface="Times New Roman" pitchFamily="18" charset="0"/>
              </a:rPr>
              <a:t>和</a:t>
            </a:r>
            <a:r>
              <a:rPr lang="en-US" altLang="zh-CN" b="0" dirty="0">
                <a:solidFill>
                  <a:srgbClr val="0000CC"/>
                </a:solidFill>
                <a:latin typeface="Times New Roman" pitchFamily="18" charset="0"/>
              </a:rPr>
              <a:t>(   x)A(x)</a:t>
            </a:r>
            <a:r>
              <a:rPr lang="zh-CN" altLang="en-US" b="0" dirty="0">
                <a:solidFill>
                  <a:srgbClr val="0000CC"/>
                </a:solidFill>
                <a:latin typeface="Times New Roman" pitchFamily="18" charset="0"/>
              </a:rPr>
              <a:t>都是合式公式。</a:t>
            </a:r>
          </a:p>
          <a:p>
            <a:pPr marL="914400" lvl="2" indent="0">
              <a:spcBef>
                <a:spcPct val="0"/>
              </a:spcBef>
              <a:spcAft>
                <a:spcPct val="20000"/>
              </a:spcAft>
              <a:buNone/>
            </a:pPr>
            <a:r>
              <a:rPr lang="en-US" altLang="zh-CN" sz="2000" b="1" dirty="0">
                <a:solidFill>
                  <a:srgbClr val="006600"/>
                </a:solidFill>
                <a:latin typeface="Times New Roman" pitchFamily="18" charset="0"/>
              </a:rPr>
              <a:t> </a:t>
            </a:r>
            <a:r>
              <a:rPr lang="en-US" altLang="zh-CN" sz="2000" b="1" dirty="0" smtClean="0">
                <a:solidFill>
                  <a:srgbClr val="006600"/>
                </a:solidFill>
                <a:latin typeface="Times New Roman" pitchFamily="18" charset="0"/>
              </a:rPr>
              <a:t>     </a:t>
            </a:r>
            <a:r>
              <a:rPr lang="zh-CN" altLang="en-US" sz="2000" b="1" dirty="0" smtClean="0">
                <a:solidFill>
                  <a:srgbClr val="006600"/>
                </a:solidFill>
                <a:latin typeface="Times New Roman" pitchFamily="18" charset="0"/>
              </a:rPr>
              <a:t>例如</a:t>
            </a:r>
            <a:r>
              <a:rPr lang="zh-CN" altLang="en-US" sz="2000" b="1" dirty="0">
                <a:solidFill>
                  <a:srgbClr val="006600"/>
                </a:solidFill>
                <a:latin typeface="Times New Roman" pitchFamily="18" charset="0"/>
              </a:rPr>
              <a:t>，</a:t>
            </a:r>
            <a:r>
              <a:rPr lang="en-US" altLang="zh-CN" sz="2000" b="1" dirty="0">
                <a:solidFill>
                  <a:srgbClr val="006600"/>
                </a:solidFill>
                <a:latin typeface="Times New Roman" pitchFamily="18" charset="0"/>
                <a:cs typeface="Arial" charset="0"/>
              </a:rPr>
              <a:t>¬</a:t>
            </a:r>
            <a:r>
              <a:rPr lang="en-US" altLang="zh-CN" sz="2000" b="1" dirty="0">
                <a:solidFill>
                  <a:srgbClr val="006600"/>
                </a:solidFill>
                <a:latin typeface="Times New Roman" pitchFamily="18" charset="0"/>
              </a:rPr>
              <a:t>P(</a:t>
            </a:r>
            <a:r>
              <a:rPr lang="en-US" altLang="zh-CN" sz="2000" b="1" dirty="0" err="1">
                <a:solidFill>
                  <a:srgbClr val="006600"/>
                </a:solidFill>
                <a:latin typeface="Times New Roman" pitchFamily="18" charset="0"/>
              </a:rPr>
              <a:t>x,y</a:t>
            </a:r>
            <a:r>
              <a:rPr lang="en-US" altLang="zh-CN" sz="2000" b="1" dirty="0">
                <a:solidFill>
                  <a:srgbClr val="006600"/>
                </a:solidFill>
                <a:latin typeface="Times New Roman" pitchFamily="18" charset="0"/>
              </a:rPr>
              <a:t>)</a:t>
            </a:r>
            <a:r>
              <a:rPr lang="en-US" altLang="zh-CN" sz="2000" b="1" dirty="0">
                <a:solidFill>
                  <a:srgbClr val="006600"/>
                </a:solidFill>
                <a:latin typeface="Times New Roman" pitchFamily="18" charset="0"/>
                <a:cs typeface="Arial" charset="0"/>
              </a:rPr>
              <a:t>∨</a:t>
            </a:r>
            <a:r>
              <a:rPr lang="en-US" altLang="zh-CN" sz="2000" b="1" dirty="0">
                <a:solidFill>
                  <a:srgbClr val="006600"/>
                </a:solidFill>
                <a:latin typeface="Times New Roman" pitchFamily="18" charset="0"/>
              </a:rPr>
              <a:t>Q(y)</a:t>
            </a:r>
            <a:r>
              <a:rPr lang="zh-CN" altLang="en-US" sz="2000" b="1" dirty="0">
                <a:solidFill>
                  <a:srgbClr val="006600"/>
                </a:solidFill>
                <a:latin typeface="Times New Roman" pitchFamily="18" charset="0"/>
              </a:rPr>
              <a:t>，</a:t>
            </a:r>
            <a:r>
              <a:rPr lang="en-US" altLang="zh-CN" sz="2000" b="1" dirty="0">
                <a:solidFill>
                  <a:srgbClr val="006600"/>
                </a:solidFill>
                <a:latin typeface="Times New Roman" pitchFamily="18" charset="0"/>
              </a:rPr>
              <a:t>(   x)(A(x)</a:t>
            </a:r>
            <a:r>
              <a:rPr lang="en-US" altLang="zh-CN" sz="2000" b="1" dirty="0">
                <a:solidFill>
                  <a:srgbClr val="006600"/>
                </a:solidFill>
                <a:latin typeface="Times New Roman" pitchFamily="18" charset="0"/>
                <a:cs typeface="Arial" charset="0"/>
              </a:rPr>
              <a:t>→</a:t>
            </a:r>
            <a:r>
              <a:rPr lang="en-US" altLang="zh-CN" sz="2000" b="1" dirty="0">
                <a:solidFill>
                  <a:srgbClr val="006600"/>
                </a:solidFill>
                <a:latin typeface="Times New Roman" pitchFamily="18" charset="0"/>
              </a:rPr>
              <a:t>B(x))</a:t>
            </a:r>
            <a:r>
              <a:rPr lang="zh-CN" altLang="en-US" sz="2000" b="1" dirty="0">
                <a:solidFill>
                  <a:srgbClr val="006600"/>
                </a:solidFill>
                <a:latin typeface="Times New Roman" pitchFamily="18" charset="0"/>
              </a:rPr>
              <a:t>，都是合式公式</a:t>
            </a:r>
            <a:r>
              <a:rPr lang="zh-CN" altLang="en-US" sz="2000" b="1" dirty="0" smtClean="0">
                <a:solidFill>
                  <a:srgbClr val="006600"/>
                </a:solidFill>
                <a:latin typeface="Times New Roman" pitchFamily="18" charset="0"/>
              </a:rPr>
              <a:t>。</a:t>
            </a:r>
            <a:endParaRPr lang="en-US" altLang="zh-CN" sz="2000" b="1" dirty="0" smtClean="0">
              <a:solidFill>
                <a:srgbClr val="006600"/>
              </a:solidFill>
              <a:latin typeface="Times New Roman" pitchFamily="18" charset="0"/>
            </a:endParaRPr>
          </a:p>
          <a:p>
            <a:pPr marL="914400" lvl="2" indent="0">
              <a:spcBef>
                <a:spcPct val="0"/>
              </a:spcBef>
              <a:spcAft>
                <a:spcPct val="20000"/>
              </a:spcAft>
              <a:buNone/>
            </a:pPr>
            <a:endParaRPr lang="zh-CN" altLang="en-US" sz="2000" b="1" dirty="0">
              <a:solidFill>
                <a:srgbClr val="006600"/>
              </a:solidFill>
              <a:latin typeface="Times New Roman" pitchFamily="18" charset="0"/>
            </a:endParaRPr>
          </a:p>
          <a:p>
            <a:pPr>
              <a:lnSpc>
                <a:spcPct val="80000"/>
              </a:lnSpc>
              <a:spcBef>
                <a:spcPct val="0"/>
              </a:spcBef>
              <a:spcAft>
                <a:spcPct val="20000"/>
              </a:spcAft>
            </a:pPr>
            <a:r>
              <a:rPr lang="zh-CN" altLang="en-US" dirty="0">
                <a:solidFill>
                  <a:srgbClr val="A50021"/>
                </a:solidFill>
                <a:latin typeface="Times New Roman" pitchFamily="18" charset="0"/>
              </a:rPr>
              <a:t>连词的优先级</a:t>
            </a:r>
          </a:p>
          <a:p>
            <a:pPr marL="0" indent="0">
              <a:lnSpc>
                <a:spcPct val="80000"/>
              </a:lnSpc>
              <a:spcBef>
                <a:spcPct val="0"/>
              </a:spcBef>
              <a:spcAft>
                <a:spcPct val="20000"/>
              </a:spcAft>
              <a:buNone/>
            </a:pPr>
            <a:r>
              <a:rPr lang="en-US" altLang="zh-CN" b="0" dirty="0" smtClean="0">
                <a:solidFill>
                  <a:srgbClr val="0000CC"/>
                </a:solidFill>
                <a:latin typeface="Times New Roman" pitchFamily="18" charset="0"/>
                <a:cs typeface="Arial" charset="0"/>
              </a:rPr>
              <a:t>	¬,</a:t>
            </a:r>
            <a:r>
              <a:rPr lang="el-GR" altLang="zh-CN" b="0" dirty="0">
                <a:solidFill>
                  <a:srgbClr val="0000CC"/>
                </a:solidFill>
                <a:latin typeface="Times New Roman" pitchFamily="18" charset="0"/>
                <a:cs typeface="Arial" charset="0"/>
              </a:rPr>
              <a:t>∧</a:t>
            </a:r>
            <a:r>
              <a:rPr lang="en-US" altLang="zh-CN" b="0" dirty="0">
                <a:solidFill>
                  <a:srgbClr val="0000CC"/>
                </a:solidFill>
                <a:latin typeface="Times New Roman" pitchFamily="18" charset="0"/>
                <a:cs typeface="Arial" charset="0"/>
              </a:rPr>
              <a:t>,</a:t>
            </a:r>
            <a:r>
              <a:rPr lang="el-GR" altLang="zh-CN" b="0" dirty="0">
                <a:solidFill>
                  <a:srgbClr val="0000CC"/>
                </a:solidFill>
                <a:latin typeface="Times New Roman" pitchFamily="18" charset="0"/>
                <a:cs typeface="Arial" charset="0"/>
              </a:rPr>
              <a:t>∨</a:t>
            </a:r>
            <a:r>
              <a:rPr lang="en-US" altLang="zh-CN" b="0" dirty="0">
                <a:solidFill>
                  <a:srgbClr val="0000CC"/>
                </a:solidFill>
                <a:latin typeface="Times New Roman" pitchFamily="18" charset="0"/>
                <a:cs typeface="Arial" charset="0"/>
              </a:rPr>
              <a:t>→</a:t>
            </a:r>
            <a:r>
              <a:rPr lang="en-US" altLang="zh-CN" b="0" dirty="0">
                <a:solidFill>
                  <a:srgbClr val="0000CC"/>
                </a:solidFill>
                <a:latin typeface="Times New Roman" pitchFamily="18" charset="0"/>
              </a:rPr>
              <a:t>,</a:t>
            </a:r>
            <a:r>
              <a:rPr lang="en-US" altLang="zh-CN" b="0" dirty="0">
                <a:solidFill>
                  <a:srgbClr val="0000CC"/>
                </a:solidFill>
                <a:latin typeface="Times New Roman" pitchFamily="18" charset="0"/>
                <a:cs typeface="Arial" charset="0"/>
              </a:rPr>
              <a:t>↔</a:t>
            </a:r>
          </a:p>
          <a:p>
            <a:pPr>
              <a:lnSpc>
                <a:spcPct val="80000"/>
              </a:lnSpc>
            </a:pPr>
            <a:endParaRPr lang="en-US" altLang="zh-CN" sz="2400" dirty="0"/>
          </a:p>
        </p:txBody>
      </p:sp>
      <p:graphicFrame>
        <p:nvGraphicFramePr>
          <p:cNvPr id="559118" name="Object 14"/>
          <p:cNvGraphicFramePr>
            <a:graphicFrameLocks noChangeAspect="1"/>
          </p:cNvGraphicFramePr>
          <p:nvPr>
            <p:extLst>
              <p:ext uri="{D42A27DB-BD31-4B8C-83A1-F6EECF244321}">
                <p14:modId xmlns:p14="http://schemas.microsoft.com/office/powerpoint/2010/main" val="2184313440"/>
              </p:ext>
            </p:extLst>
          </p:nvPr>
        </p:nvGraphicFramePr>
        <p:xfrm>
          <a:off x="5472100" y="3824722"/>
          <a:ext cx="333375" cy="360362"/>
        </p:xfrm>
        <a:graphic>
          <a:graphicData uri="http://schemas.openxmlformats.org/presentationml/2006/ole">
            <mc:AlternateContent xmlns:mc="http://schemas.openxmlformats.org/markup-compatibility/2006">
              <mc:Choice xmlns:v="urn:schemas-microsoft-com:vml" Requires="v">
                <p:oleObj spid="_x0000_s559588" name="公式" r:id="rId4" imgW="152268" imgH="164957" progId="Equation.3">
                  <p:embed/>
                </p:oleObj>
              </mc:Choice>
              <mc:Fallback>
                <p:oleObj name="公式" r:id="rId4" imgW="152268" imgH="164957" progId="Equation.3">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72100" y="3824722"/>
                        <a:ext cx="3333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59119" name="Object 15"/>
          <p:cNvGraphicFramePr>
            <a:graphicFrameLocks noChangeAspect="1"/>
          </p:cNvGraphicFramePr>
          <p:nvPr>
            <p:extLst>
              <p:ext uri="{D42A27DB-BD31-4B8C-83A1-F6EECF244321}">
                <p14:modId xmlns:p14="http://schemas.microsoft.com/office/powerpoint/2010/main" val="718769460"/>
              </p:ext>
            </p:extLst>
          </p:nvPr>
        </p:nvGraphicFramePr>
        <p:xfrm>
          <a:off x="6912260" y="3825044"/>
          <a:ext cx="247650" cy="296862"/>
        </p:xfrm>
        <a:graphic>
          <a:graphicData uri="http://schemas.openxmlformats.org/presentationml/2006/ole">
            <mc:AlternateContent xmlns:mc="http://schemas.openxmlformats.org/markup-compatibility/2006">
              <mc:Choice xmlns:v="urn:schemas-microsoft-com:vml" Requires="v">
                <p:oleObj spid="_x0000_s559589" name="公式" r:id="rId6" imgW="126835" imgH="152202" progId="Equation.3">
                  <p:embed/>
                </p:oleObj>
              </mc:Choice>
              <mc:Fallback>
                <p:oleObj name="公式" r:id="rId6" imgW="126835" imgH="152202" progId="Equation.3">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12260" y="3825044"/>
                        <a:ext cx="24765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59120" name="Object 16"/>
          <p:cNvGraphicFramePr>
            <a:graphicFrameLocks noChangeAspect="1"/>
          </p:cNvGraphicFramePr>
          <p:nvPr>
            <p:extLst>
              <p:ext uri="{D42A27DB-BD31-4B8C-83A1-F6EECF244321}">
                <p14:modId xmlns:p14="http://schemas.microsoft.com/office/powerpoint/2010/main" val="924740716"/>
              </p:ext>
            </p:extLst>
          </p:nvPr>
        </p:nvGraphicFramePr>
        <p:xfrm>
          <a:off x="4499992" y="4617132"/>
          <a:ext cx="288032" cy="311348"/>
        </p:xfrm>
        <a:graphic>
          <a:graphicData uri="http://schemas.openxmlformats.org/presentationml/2006/ole">
            <mc:AlternateContent xmlns:mc="http://schemas.openxmlformats.org/markup-compatibility/2006">
              <mc:Choice xmlns:v="urn:schemas-microsoft-com:vml" Requires="v">
                <p:oleObj spid="_x0000_s559590" name="公式" r:id="rId8" imgW="152268" imgH="164957" progId="Equation.3">
                  <p:embed/>
                </p:oleObj>
              </mc:Choice>
              <mc:Fallback>
                <p:oleObj name="公式" r:id="rId8" imgW="152268" imgH="164957" progId="Equation.3">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9992" y="4617132"/>
                        <a:ext cx="288032" cy="311348"/>
                      </a:xfrm>
                      <a:prstGeom prst="rect">
                        <a:avLst/>
                      </a:prstGeom>
                      <a:noFill/>
                      <a:ln>
                        <a:noFill/>
                      </a:ln>
                    </p:spPr>
                  </p:pic>
                </p:oleObj>
              </mc:Fallback>
            </mc:AlternateContent>
          </a:graphicData>
        </a:graphic>
      </p:graphicFrame>
      <p:sp>
        <p:nvSpPr>
          <p:cNvPr id="9" name="Rectangle 2"/>
          <p:cNvSpPr>
            <a:spLocks noGrp="1" noChangeArrowheads="1"/>
          </p:cNvSpPr>
          <p:nvPr>
            <p:ph type="title"/>
          </p:nvPr>
        </p:nvSpPr>
        <p:spPr>
          <a:xfrm>
            <a:off x="431540" y="224644"/>
            <a:ext cx="8229600" cy="900335"/>
          </a:xfrm>
        </p:spPr>
        <p:txBody>
          <a:bodyPr/>
          <a:lstStyle/>
          <a:p>
            <a:r>
              <a:rPr lang="zh-CN" altLang="en-US" b="1" dirty="0" smtClean="0">
                <a:latin typeface="Times New Roman" pitchFamily="18" charset="0"/>
              </a:rPr>
              <a:t>谓词逻辑基础</a:t>
            </a:r>
            <a:endParaRPr lang="zh-CN" altLang="en-US"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7"/>
          <p:cNvSpPr>
            <a:spLocks noGrp="1"/>
          </p:cNvSpPr>
          <p:nvPr>
            <p:ph type="sldNum" sz="quarter" idx="12"/>
          </p:nvPr>
        </p:nvSpPr>
        <p:spPr/>
        <p:txBody>
          <a:bodyPr/>
          <a:lstStyle/>
          <a:p>
            <a:fld id="{7F3F45C2-B37A-4447-AC0E-7C86416CAE4A}" type="slidenum">
              <a:rPr lang="en-US" altLang="zh-CN"/>
              <a:pPr/>
              <a:t>22</a:t>
            </a:fld>
            <a:endParaRPr lang="en-US" altLang="zh-CN" dirty="0"/>
          </a:p>
        </p:txBody>
      </p:sp>
      <p:sp>
        <p:nvSpPr>
          <p:cNvPr id="488451" name="Rectangle 3"/>
          <p:cNvSpPr>
            <a:spLocks noGrp="1" noChangeArrowheads="1"/>
          </p:cNvSpPr>
          <p:nvPr>
            <p:ph type="body" sz="half" idx="1"/>
          </p:nvPr>
        </p:nvSpPr>
        <p:spPr>
          <a:xfrm>
            <a:off x="457200" y="1600200"/>
            <a:ext cx="8363272" cy="4525963"/>
          </a:xfrm>
        </p:spPr>
        <p:txBody>
          <a:bodyPr/>
          <a:lstStyle/>
          <a:p>
            <a:pPr>
              <a:lnSpc>
                <a:spcPct val="110000"/>
              </a:lnSpc>
              <a:spcBef>
                <a:spcPct val="5000"/>
              </a:spcBef>
              <a:spcAft>
                <a:spcPct val="20000"/>
              </a:spcAft>
            </a:pPr>
            <a:r>
              <a:rPr lang="zh-CN" altLang="en-US" sz="2600" b="1" dirty="0">
                <a:solidFill>
                  <a:srgbClr val="A50021"/>
                </a:solidFill>
                <a:latin typeface="Times New Roman" pitchFamily="18" charset="0"/>
              </a:rPr>
              <a:t>辖域：</a:t>
            </a:r>
            <a:r>
              <a:rPr lang="zh-CN" altLang="en-US" sz="2600" b="1" dirty="0">
                <a:solidFill>
                  <a:srgbClr val="0000CC"/>
                </a:solidFill>
                <a:latin typeface="Times New Roman" pitchFamily="18" charset="0"/>
              </a:rPr>
              <a:t>指位于量词后面的单个谓词或者用括弧括起来的合式公式</a:t>
            </a:r>
          </a:p>
          <a:p>
            <a:pPr>
              <a:lnSpc>
                <a:spcPct val="110000"/>
              </a:lnSpc>
              <a:spcBef>
                <a:spcPct val="5000"/>
              </a:spcBef>
              <a:spcAft>
                <a:spcPct val="20000"/>
              </a:spcAft>
            </a:pPr>
            <a:r>
              <a:rPr lang="zh-CN" altLang="en-US" sz="2600" b="1" dirty="0">
                <a:solidFill>
                  <a:srgbClr val="A50021"/>
                </a:solidFill>
                <a:latin typeface="Times New Roman" pitchFamily="18" charset="0"/>
              </a:rPr>
              <a:t>约束变元：</a:t>
            </a:r>
            <a:r>
              <a:rPr lang="zh-CN" altLang="en-US" sz="2600" b="1" dirty="0">
                <a:solidFill>
                  <a:srgbClr val="0000CC"/>
                </a:solidFill>
                <a:latin typeface="Times New Roman" pitchFamily="18" charset="0"/>
              </a:rPr>
              <a:t>辖域内与量词中同名的变元称为约束变元</a:t>
            </a:r>
          </a:p>
          <a:p>
            <a:pPr>
              <a:lnSpc>
                <a:spcPct val="110000"/>
              </a:lnSpc>
              <a:spcBef>
                <a:spcPct val="5000"/>
              </a:spcBef>
              <a:spcAft>
                <a:spcPct val="20000"/>
              </a:spcAft>
            </a:pPr>
            <a:r>
              <a:rPr lang="zh-CN" altLang="en-US" sz="2600" b="1" dirty="0">
                <a:solidFill>
                  <a:srgbClr val="A50021"/>
                </a:solidFill>
                <a:latin typeface="Times New Roman" pitchFamily="18" charset="0"/>
              </a:rPr>
              <a:t>自由变元：</a:t>
            </a:r>
            <a:r>
              <a:rPr lang="zh-CN" altLang="en-US" sz="2600" b="1" dirty="0">
                <a:solidFill>
                  <a:srgbClr val="0000CC"/>
                </a:solidFill>
                <a:latin typeface="Times New Roman" pitchFamily="18" charset="0"/>
              </a:rPr>
              <a:t>不受约束的变元称为自由变元</a:t>
            </a:r>
          </a:p>
          <a:p>
            <a:pPr marL="914400" lvl="2" indent="0">
              <a:spcBef>
                <a:spcPts val="1200"/>
              </a:spcBef>
              <a:spcAft>
                <a:spcPct val="20000"/>
              </a:spcAft>
              <a:buNone/>
            </a:pPr>
            <a:r>
              <a:rPr lang="zh-CN" altLang="en-US" sz="2200" dirty="0" smtClean="0">
                <a:latin typeface="Times New Roman" pitchFamily="18" charset="0"/>
              </a:rPr>
              <a:t>例如：</a:t>
            </a:r>
            <a:r>
              <a:rPr lang="en-US" altLang="zh-CN" sz="2200" dirty="0">
                <a:latin typeface="Times New Roman" pitchFamily="18" charset="0"/>
              </a:rPr>
              <a:t>(  </a:t>
            </a:r>
            <a:r>
              <a:rPr lang="en-US" altLang="zh-CN" sz="2200" dirty="0" smtClean="0">
                <a:latin typeface="Times New Roman" pitchFamily="18" charset="0"/>
              </a:rPr>
              <a:t> x</a:t>
            </a:r>
            <a:r>
              <a:rPr lang="en-US" altLang="zh-CN" sz="2200" dirty="0">
                <a:latin typeface="Times New Roman" pitchFamily="18" charset="0"/>
              </a:rPr>
              <a:t>)(</a:t>
            </a:r>
            <a:r>
              <a:rPr lang="en-US" altLang="zh-CN" sz="2200" dirty="0" smtClean="0">
                <a:latin typeface="Times New Roman" pitchFamily="18" charset="0"/>
              </a:rPr>
              <a:t>P(x, y</a:t>
            </a:r>
            <a:r>
              <a:rPr lang="en-US" altLang="zh-CN" sz="2200" dirty="0">
                <a:latin typeface="Times New Roman" pitchFamily="18" charset="0"/>
              </a:rPr>
              <a:t>)</a:t>
            </a:r>
            <a:r>
              <a:rPr lang="en-US" altLang="zh-CN" sz="2200" dirty="0">
                <a:latin typeface="Times New Roman" pitchFamily="18" charset="0"/>
                <a:cs typeface="Arial" charset="0"/>
              </a:rPr>
              <a:t>→</a:t>
            </a:r>
            <a:r>
              <a:rPr lang="en-US" altLang="zh-CN" sz="2200" dirty="0" smtClean="0">
                <a:latin typeface="Times New Roman" pitchFamily="18" charset="0"/>
              </a:rPr>
              <a:t>Q(x, y</a:t>
            </a:r>
            <a:r>
              <a:rPr lang="en-US" altLang="zh-CN" sz="2200" dirty="0">
                <a:latin typeface="Times New Roman" pitchFamily="18" charset="0"/>
              </a:rPr>
              <a:t>))</a:t>
            </a:r>
            <a:r>
              <a:rPr lang="en-US" altLang="zh-CN" sz="2200" dirty="0">
                <a:latin typeface="宋体" pitchFamily="2" charset="-122"/>
                <a:cs typeface="Arial" charset="0"/>
              </a:rPr>
              <a:t>∨</a:t>
            </a:r>
            <a:r>
              <a:rPr lang="en-US" altLang="zh-CN" sz="2200" dirty="0" smtClean="0">
                <a:latin typeface="Times New Roman" pitchFamily="18" charset="0"/>
              </a:rPr>
              <a:t>R(x, y</a:t>
            </a:r>
            <a:r>
              <a:rPr lang="en-US" altLang="zh-CN" sz="2200" dirty="0">
                <a:latin typeface="Times New Roman" pitchFamily="18" charset="0"/>
              </a:rPr>
              <a:t>)</a:t>
            </a:r>
          </a:p>
          <a:p>
            <a:pPr marL="914400" lvl="2" indent="0">
              <a:spcBef>
                <a:spcPct val="5000"/>
              </a:spcBef>
              <a:spcAft>
                <a:spcPct val="20000"/>
              </a:spcAft>
              <a:buNone/>
            </a:pPr>
            <a:r>
              <a:rPr lang="zh-CN" altLang="en-US" sz="2200" dirty="0" smtClean="0">
                <a:latin typeface="Times New Roman" pitchFamily="18" charset="0"/>
              </a:rPr>
              <a:t>其中</a:t>
            </a:r>
            <a:r>
              <a:rPr lang="zh-CN" altLang="en-US" sz="2200" dirty="0">
                <a:latin typeface="Times New Roman" pitchFamily="18" charset="0"/>
              </a:rPr>
              <a:t>，</a:t>
            </a:r>
            <a:r>
              <a:rPr lang="en-US" altLang="zh-CN" sz="2200" dirty="0">
                <a:latin typeface="Times New Roman" pitchFamily="18" charset="0"/>
              </a:rPr>
              <a:t>(P(x</a:t>
            </a:r>
            <a:r>
              <a:rPr lang="zh-CN" altLang="en-US" sz="2200" dirty="0">
                <a:latin typeface="Times New Roman" pitchFamily="18" charset="0"/>
              </a:rPr>
              <a:t>，</a:t>
            </a:r>
            <a:r>
              <a:rPr lang="en-US" altLang="zh-CN" sz="2200" dirty="0">
                <a:latin typeface="Times New Roman" pitchFamily="18" charset="0"/>
              </a:rPr>
              <a:t>y)</a:t>
            </a:r>
            <a:r>
              <a:rPr lang="en-US" altLang="zh-CN" sz="2200" dirty="0">
                <a:latin typeface="Times New Roman" pitchFamily="18" charset="0"/>
                <a:cs typeface="Arial" charset="0"/>
              </a:rPr>
              <a:t>→</a:t>
            </a:r>
            <a:r>
              <a:rPr lang="en-US" altLang="zh-CN" sz="2200" dirty="0">
                <a:latin typeface="Times New Roman" pitchFamily="18" charset="0"/>
              </a:rPr>
              <a:t>Q(x</a:t>
            </a:r>
            <a:r>
              <a:rPr lang="zh-CN" altLang="en-US" sz="2200" dirty="0">
                <a:latin typeface="Times New Roman" pitchFamily="18" charset="0"/>
              </a:rPr>
              <a:t>，</a:t>
            </a:r>
            <a:r>
              <a:rPr lang="en-US" altLang="zh-CN" sz="2200" dirty="0">
                <a:latin typeface="Times New Roman" pitchFamily="18" charset="0"/>
              </a:rPr>
              <a:t>y))</a:t>
            </a:r>
            <a:r>
              <a:rPr lang="zh-CN" altLang="en-US" sz="2200" dirty="0">
                <a:latin typeface="Times New Roman" pitchFamily="18" charset="0"/>
              </a:rPr>
              <a:t>是</a:t>
            </a:r>
            <a:r>
              <a:rPr lang="en-US" altLang="zh-CN" sz="2200" dirty="0">
                <a:latin typeface="Times New Roman" pitchFamily="18" charset="0"/>
              </a:rPr>
              <a:t>(   x)</a:t>
            </a:r>
            <a:r>
              <a:rPr lang="zh-CN" altLang="en-US" sz="2200" dirty="0">
                <a:latin typeface="Times New Roman" pitchFamily="18" charset="0"/>
              </a:rPr>
              <a:t>的</a:t>
            </a:r>
            <a:r>
              <a:rPr lang="zh-CN" altLang="en-US" sz="2200" dirty="0" smtClean="0">
                <a:latin typeface="Times New Roman" pitchFamily="18" charset="0"/>
              </a:rPr>
              <a:t>辖域，辖域</a:t>
            </a:r>
            <a:r>
              <a:rPr lang="zh-CN" altLang="en-US" sz="2200" dirty="0">
                <a:latin typeface="Times New Roman" pitchFamily="18" charset="0"/>
              </a:rPr>
              <a:t>内的变元</a:t>
            </a:r>
            <a:r>
              <a:rPr lang="en-US" altLang="zh-CN" sz="2200" dirty="0">
                <a:latin typeface="Times New Roman" pitchFamily="18" charset="0"/>
              </a:rPr>
              <a:t>x</a:t>
            </a:r>
            <a:r>
              <a:rPr lang="zh-CN" altLang="en-US" sz="2200" dirty="0">
                <a:latin typeface="Times New Roman" pitchFamily="18" charset="0"/>
              </a:rPr>
              <a:t>是受</a:t>
            </a:r>
            <a:r>
              <a:rPr lang="en-US" altLang="zh-CN" sz="2200" dirty="0">
                <a:latin typeface="Times New Roman" pitchFamily="18" charset="0"/>
              </a:rPr>
              <a:t>(   x)</a:t>
            </a:r>
            <a:r>
              <a:rPr lang="zh-CN" altLang="en-US" sz="2200" dirty="0">
                <a:latin typeface="Times New Roman" pitchFamily="18" charset="0"/>
              </a:rPr>
              <a:t>约束的变</a:t>
            </a:r>
            <a:r>
              <a:rPr lang="zh-CN" altLang="en-US" sz="2200" dirty="0" smtClean="0">
                <a:latin typeface="Times New Roman" pitchFamily="18" charset="0"/>
              </a:rPr>
              <a:t>元，</a:t>
            </a:r>
            <a:r>
              <a:rPr lang="en-US" altLang="zh-CN" sz="2200" dirty="0" smtClean="0">
                <a:latin typeface="Times New Roman" pitchFamily="18" charset="0"/>
              </a:rPr>
              <a:t>R(x</a:t>
            </a:r>
            <a:r>
              <a:rPr lang="zh-CN" altLang="en-US" sz="2200" dirty="0">
                <a:latin typeface="Times New Roman" pitchFamily="18" charset="0"/>
              </a:rPr>
              <a:t>，</a:t>
            </a:r>
            <a:r>
              <a:rPr lang="en-US" altLang="zh-CN" sz="2200" dirty="0">
                <a:latin typeface="Times New Roman" pitchFamily="18" charset="0"/>
              </a:rPr>
              <a:t>y)</a:t>
            </a:r>
            <a:r>
              <a:rPr lang="zh-CN" altLang="en-US" sz="2200" dirty="0">
                <a:latin typeface="Times New Roman" pitchFamily="18" charset="0"/>
              </a:rPr>
              <a:t>中的</a:t>
            </a:r>
            <a:r>
              <a:rPr lang="en-US" altLang="zh-CN" sz="2200" dirty="0">
                <a:latin typeface="Times New Roman" pitchFamily="18" charset="0"/>
              </a:rPr>
              <a:t>x</a:t>
            </a:r>
            <a:r>
              <a:rPr lang="zh-CN" altLang="en-US" sz="2200" dirty="0">
                <a:latin typeface="Times New Roman" pitchFamily="18" charset="0"/>
              </a:rPr>
              <a:t>和所有的</a:t>
            </a:r>
            <a:r>
              <a:rPr lang="en-US" altLang="zh-CN" sz="2200" dirty="0">
                <a:latin typeface="Times New Roman" pitchFamily="18" charset="0"/>
              </a:rPr>
              <a:t>y</a:t>
            </a:r>
            <a:r>
              <a:rPr lang="zh-CN" altLang="en-US" sz="2200" dirty="0">
                <a:latin typeface="Times New Roman" pitchFamily="18" charset="0"/>
              </a:rPr>
              <a:t>都是自由变元</a:t>
            </a:r>
          </a:p>
          <a:p>
            <a:pPr>
              <a:lnSpc>
                <a:spcPct val="90000"/>
              </a:lnSpc>
              <a:spcBef>
                <a:spcPct val="5000"/>
              </a:spcBef>
              <a:spcAft>
                <a:spcPct val="20000"/>
              </a:spcAft>
            </a:pPr>
            <a:endParaRPr lang="en-US" altLang="zh-CN" sz="2800" b="1" dirty="0">
              <a:solidFill>
                <a:srgbClr val="0000CC"/>
              </a:solidFill>
              <a:latin typeface="Times New Roman" pitchFamily="18" charset="0"/>
            </a:endParaRPr>
          </a:p>
        </p:txBody>
      </p:sp>
      <p:graphicFrame>
        <p:nvGraphicFramePr>
          <p:cNvPr id="488461" name="Object 13"/>
          <p:cNvGraphicFramePr>
            <a:graphicFrameLocks noGrp="1" noChangeAspect="1"/>
          </p:cNvGraphicFramePr>
          <p:nvPr>
            <p:ph sz="quarter" idx="2"/>
            <p:extLst>
              <p:ext uri="{D42A27DB-BD31-4B8C-83A1-F6EECF244321}">
                <p14:modId xmlns:p14="http://schemas.microsoft.com/office/powerpoint/2010/main" val="2703824372"/>
              </p:ext>
            </p:extLst>
          </p:nvPr>
        </p:nvGraphicFramePr>
        <p:xfrm>
          <a:off x="5004048" y="4293096"/>
          <a:ext cx="252698" cy="273497"/>
        </p:xfrm>
        <a:graphic>
          <a:graphicData uri="http://schemas.openxmlformats.org/presentationml/2006/ole">
            <mc:AlternateContent xmlns:mc="http://schemas.openxmlformats.org/markup-compatibility/2006">
              <mc:Choice xmlns:v="urn:schemas-microsoft-com:vml" Requires="v">
                <p:oleObj spid="_x0000_s488935" name="公式" r:id="rId4" imgW="152268" imgH="164957" progId="Equation.3">
                  <p:embed/>
                </p:oleObj>
              </mc:Choice>
              <mc:Fallback>
                <p:oleObj name="公式" r:id="rId4" imgW="152268" imgH="164957" progId="Equation.3">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4048" y="4293096"/>
                        <a:ext cx="252698" cy="273497"/>
                      </a:xfrm>
                      <a:prstGeom prst="rect">
                        <a:avLst/>
                      </a:prstGeom>
                      <a:noFill/>
                      <a:ln>
                        <a:noFill/>
                      </a:ln>
                      <a:effectLst/>
                    </p:spPr>
                  </p:pic>
                </p:oleObj>
              </mc:Fallback>
            </mc:AlternateContent>
          </a:graphicData>
        </a:graphic>
      </p:graphicFrame>
      <p:graphicFrame>
        <p:nvGraphicFramePr>
          <p:cNvPr id="488456" name="Object 8"/>
          <p:cNvGraphicFramePr>
            <a:graphicFrameLocks noChangeAspect="1"/>
          </p:cNvGraphicFramePr>
          <p:nvPr>
            <p:extLst>
              <p:ext uri="{D42A27DB-BD31-4B8C-83A1-F6EECF244321}">
                <p14:modId xmlns:p14="http://schemas.microsoft.com/office/powerpoint/2010/main" val="1279225628"/>
              </p:ext>
            </p:extLst>
          </p:nvPr>
        </p:nvGraphicFramePr>
        <p:xfrm>
          <a:off x="2375756" y="3897052"/>
          <a:ext cx="265113" cy="288925"/>
        </p:xfrm>
        <a:graphic>
          <a:graphicData uri="http://schemas.openxmlformats.org/presentationml/2006/ole">
            <mc:AlternateContent xmlns:mc="http://schemas.openxmlformats.org/markup-compatibility/2006">
              <mc:Choice xmlns:v="urn:schemas-microsoft-com:vml" Requires="v">
                <p:oleObj spid="_x0000_s488936" name="公式" r:id="rId6" imgW="152268" imgH="164957" progId="Equation.3">
                  <p:embed/>
                </p:oleObj>
              </mc:Choice>
              <mc:Fallback>
                <p:oleObj name="公式" r:id="rId6" imgW="152268" imgH="164957" progId="Equation.3">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75756" y="3897052"/>
                        <a:ext cx="265113"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88463" name="Object 15"/>
          <p:cNvGraphicFramePr>
            <a:graphicFrameLocks noGrp="1" noChangeAspect="1"/>
          </p:cNvGraphicFramePr>
          <p:nvPr>
            <p:ph sz="quarter" idx="3"/>
            <p:extLst>
              <p:ext uri="{D42A27DB-BD31-4B8C-83A1-F6EECF244321}">
                <p14:modId xmlns:p14="http://schemas.microsoft.com/office/powerpoint/2010/main" val="2442486891"/>
              </p:ext>
            </p:extLst>
          </p:nvPr>
        </p:nvGraphicFramePr>
        <p:xfrm>
          <a:off x="1799692" y="4617132"/>
          <a:ext cx="252028" cy="273477"/>
        </p:xfrm>
        <a:graphic>
          <a:graphicData uri="http://schemas.openxmlformats.org/presentationml/2006/ole">
            <mc:AlternateContent xmlns:mc="http://schemas.openxmlformats.org/markup-compatibility/2006">
              <mc:Choice xmlns:v="urn:schemas-microsoft-com:vml" Requires="v">
                <p:oleObj spid="_x0000_s488937" name="公式" r:id="rId7" imgW="152268" imgH="164957" progId="Equation.3">
                  <p:embed/>
                </p:oleObj>
              </mc:Choice>
              <mc:Fallback>
                <p:oleObj name="公式" r:id="rId7" imgW="152268" imgH="164957" progId="Equation.3">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9692" y="4617132"/>
                        <a:ext cx="252028" cy="273477"/>
                      </a:xfrm>
                      <a:prstGeom prst="rect">
                        <a:avLst/>
                      </a:prstGeom>
                      <a:noFill/>
                      <a:ln>
                        <a:noFill/>
                      </a:ln>
                      <a:effectLst/>
                    </p:spPr>
                  </p:pic>
                </p:oleObj>
              </mc:Fallback>
            </mc:AlternateContent>
          </a:graphicData>
        </a:graphic>
      </p:graphicFrame>
      <p:sp>
        <p:nvSpPr>
          <p:cNvPr id="9" name="Rectangle 2"/>
          <p:cNvSpPr>
            <a:spLocks noGrp="1" noChangeArrowheads="1"/>
          </p:cNvSpPr>
          <p:nvPr>
            <p:ph type="title"/>
          </p:nvPr>
        </p:nvSpPr>
        <p:spPr/>
        <p:txBody>
          <a:bodyPr/>
          <a:lstStyle/>
          <a:p>
            <a:r>
              <a:rPr lang="zh-CN" altLang="en-US" b="1" dirty="0" smtClean="0">
                <a:latin typeface="Times New Roman" pitchFamily="18" charset="0"/>
              </a:rPr>
              <a:t>谓词逻辑基础</a:t>
            </a:r>
            <a:endParaRPr lang="zh-CN" altLang="en-US"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AB16D5A2-2E35-4E03-834C-9ED96B6B5860}" type="slidenum">
              <a:rPr lang="en-US" altLang="zh-CN"/>
              <a:pPr/>
              <a:t>23</a:t>
            </a:fld>
            <a:endParaRPr lang="en-US" altLang="zh-CN"/>
          </a:p>
        </p:txBody>
      </p:sp>
      <p:sp>
        <p:nvSpPr>
          <p:cNvPr id="564227" name="Rectangle 3"/>
          <p:cNvSpPr>
            <a:spLocks noGrp="1" noChangeArrowheads="1"/>
          </p:cNvSpPr>
          <p:nvPr>
            <p:ph type="body" idx="1"/>
          </p:nvPr>
        </p:nvSpPr>
        <p:spPr>
          <a:xfrm>
            <a:off x="457200" y="1600200"/>
            <a:ext cx="7895220" cy="4525963"/>
          </a:xfrm>
        </p:spPr>
        <p:txBody>
          <a:bodyPr/>
          <a:lstStyle/>
          <a:p>
            <a:pPr>
              <a:lnSpc>
                <a:spcPct val="80000"/>
              </a:lnSpc>
              <a:spcBef>
                <a:spcPct val="5000"/>
              </a:spcBef>
              <a:spcAft>
                <a:spcPct val="20000"/>
              </a:spcAft>
            </a:pPr>
            <a:r>
              <a:rPr lang="zh-CN" altLang="en-US" sz="2800" b="1" dirty="0">
                <a:solidFill>
                  <a:srgbClr val="A50021"/>
                </a:solidFill>
                <a:latin typeface="Times New Roman" pitchFamily="18" charset="0"/>
              </a:rPr>
              <a:t>变元的换名</a:t>
            </a:r>
            <a:r>
              <a:rPr lang="zh-CN" altLang="en-US" sz="2800" b="1" dirty="0" smtClean="0">
                <a:solidFill>
                  <a:srgbClr val="A50021"/>
                </a:solidFill>
                <a:latin typeface="Times New Roman" pitchFamily="18" charset="0"/>
              </a:rPr>
              <a:t>：</a:t>
            </a:r>
            <a:r>
              <a:rPr lang="zh-CN" altLang="en-US" sz="2600" b="0" dirty="0" smtClean="0">
                <a:latin typeface="Times New Roman" pitchFamily="18" charset="0"/>
              </a:rPr>
              <a:t>谓词</a:t>
            </a:r>
            <a:r>
              <a:rPr lang="zh-CN" altLang="en-US" sz="2600" b="0" dirty="0">
                <a:latin typeface="Times New Roman" pitchFamily="18" charset="0"/>
              </a:rPr>
              <a:t>公式中的变元可以</a:t>
            </a:r>
            <a:r>
              <a:rPr lang="zh-CN" altLang="en-US" sz="2600" b="0" dirty="0" smtClean="0">
                <a:latin typeface="Times New Roman" pitchFamily="18" charset="0"/>
              </a:rPr>
              <a:t>换名</a:t>
            </a:r>
            <a:endParaRPr lang="en-US" altLang="zh-CN" sz="2600" b="0" dirty="0">
              <a:latin typeface="Times New Roman" pitchFamily="18" charset="0"/>
            </a:endParaRPr>
          </a:p>
          <a:p>
            <a:pPr>
              <a:lnSpc>
                <a:spcPct val="80000"/>
              </a:lnSpc>
              <a:spcBef>
                <a:spcPct val="5000"/>
              </a:spcBef>
              <a:spcAft>
                <a:spcPct val="20000"/>
              </a:spcAft>
            </a:pPr>
            <a:endParaRPr lang="zh-CN" altLang="en-US" sz="800" b="0" dirty="0">
              <a:latin typeface="Times New Roman" pitchFamily="18" charset="0"/>
            </a:endParaRPr>
          </a:p>
          <a:p>
            <a:pPr lvl="1">
              <a:spcBef>
                <a:spcPts val="1200"/>
              </a:spcBef>
              <a:spcAft>
                <a:spcPct val="20000"/>
              </a:spcAft>
            </a:pPr>
            <a:r>
              <a:rPr lang="zh-CN" altLang="en-US" sz="2400" b="1" dirty="0" smtClean="0">
                <a:solidFill>
                  <a:srgbClr val="006600"/>
                </a:solidFill>
                <a:latin typeface="Times New Roman" pitchFamily="18" charset="0"/>
              </a:rPr>
              <a:t>第一</a:t>
            </a:r>
            <a:r>
              <a:rPr lang="zh-CN" altLang="en-US" sz="2400" b="1" dirty="0">
                <a:solidFill>
                  <a:srgbClr val="006600"/>
                </a:solidFill>
                <a:latin typeface="Times New Roman" pitchFamily="18" charset="0"/>
              </a:rPr>
              <a:t>：对约束变元，必须把同名的约束变元</a:t>
            </a:r>
            <a:r>
              <a:rPr lang="zh-CN" altLang="en-US" sz="2400" b="1" dirty="0">
                <a:solidFill>
                  <a:srgbClr val="0000FF"/>
                </a:solidFill>
                <a:latin typeface="Times New Roman" pitchFamily="18" charset="0"/>
              </a:rPr>
              <a:t>都统一</a:t>
            </a:r>
            <a:r>
              <a:rPr lang="zh-CN" altLang="en-US" sz="2400" b="1" dirty="0">
                <a:solidFill>
                  <a:srgbClr val="006600"/>
                </a:solidFill>
                <a:latin typeface="Times New Roman" pitchFamily="18" charset="0"/>
              </a:rPr>
              <a:t>换成另外一个相同的名字，且不能与辖域内的自由变元同名。</a:t>
            </a:r>
          </a:p>
          <a:p>
            <a:pPr marL="1371600" lvl="3" indent="0">
              <a:spcBef>
                <a:spcPts val="1200"/>
              </a:spcBef>
              <a:spcAft>
                <a:spcPct val="20000"/>
              </a:spcAft>
              <a:buNone/>
            </a:pPr>
            <a:r>
              <a:rPr lang="zh-CN" altLang="en-US" sz="2000" dirty="0" smtClean="0">
                <a:latin typeface="Times New Roman" pitchFamily="18" charset="0"/>
              </a:rPr>
              <a:t>例</a:t>
            </a:r>
            <a:r>
              <a:rPr lang="en-US" altLang="zh-CN" dirty="0" smtClean="0">
                <a:latin typeface="Times New Roman" pitchFamily="18" charset="0"/>
              </a:rPr>
              <a:t>: </a:t>
            </a:r>
            <a:r>
              <a:rPr lang="zh-CN" altLang="en-US" sz="2000" dirty="0" smtClean="0">
                <a:latin typeface="Times New Roman" pitchFamily="18" charset="0"/>
              </a:rPr>
              <a:t>对</a:t>
            </a:r>
            <a:r>
              <a:rPr lang="en-US" altLang="zh-CN" sz="2000" dirty="0">
                <a:latin typeface="Times New Roman" pitchFamily="18" charset="0"/>
              </a:rPr>
              <a:t>(   </a:t>
            </a:r>
            <a:r>
              <a:rPr lang="en-US" altLang="zh-CN" sz="2000" dirty="0" smtClean="0">
                <a:latin typeface="Times New Roman" pitchFamily="18" charset="0"/>
              </a:rPr>
              <a:t> x P(x</a:t>
            </a:r>
            <a:r>
              <a:rPr lang="zh-CN" altLang="en-US" sz="2000" dirty="0">
                <a:latin typeface="Times New Roman" pitchFamily="18" charset="0"/>
              </a:rPr>
              <a:t>，</a:t>
            </a:r>
            <a:r>
              <a:rPr lang="en-US" altLang="zh-CN" sz="2000" dirty="0">
                <a:latin typeface="Times New Roman" pitchFamily="18" charset="0"/>
              </a:rPr>
              <a:t>y))</a:t>
            </a:r>
            <a:r>
              <a:rPr lang="zh-CN" altLang="en-US" sz="2000" dirty="0">
                <a:latin typeface="Times New Roman" pitchFamily="18" charset="0"/>
              </a:rPr>
              <a:t>，可把约束变元</a:t>
            </a:r>
            <a:r>
              <a:rPr lang="en-US" altLang="zh-CN" sz="2000" dirty="0">
                <a:latin typeface="Times New Roman" pitchFamily="18" charset="0"/>
              </a:rPr>
              <a:t>x</a:t>
            </a:r>
            <a:r>
              <a:rPr lang="zh-CN" altLang="en-US" sz="2000" dirty="0">
                <a:latin typeface="Times New Roman" pitchFamily="18" charset="0"/>
              </a:rPr>
              <a:t>换成</a:t>
            </a:r>
            <a:r>
              <a:rPr lang="en-US" altLang="zh-CN" sz="2000" dirty="0">
                <a:latin typeface="Times New Roman" pitchFamily="18" charset="0"/>
              </a:rPr>
              <a:t>z</a:t>
            </a:r>
            <a:r>
              <a:rPr lang="zh-CN" altLang="en-US" sz="2000" dirty="0">
                <a:latin typeface="Times New Roman" pitchFamily="18" charset="0"/>
              </a:rPr>
              <a:t>，得到公式</a:t>
            </a:r>
            <a:r>
              <a:rPr lang="en-US" altLang="zh-CN" sz="2000" dirty="0">
                <a:latin typeface="Times New Roman" pitchFamily="18" charset="0"/>
              </a:rPr>
              <a:t>(    z)P(z</a:t>
            </a:r>
            <a:r>
              <a:rPr lang="zh-CN" altLang="en-US" sz="2000" dirty="0">
                <a:latin typeface="Times New Roman" pitchFamily="18" charset="0"/>
              </a:rPr>
              <a:t>，</a:t>
            </a:r>
            <a:r>
              <a:rPr lang="en-US" altLang="zh-CN" sz="2000" dirty="0">
                <a:latin typeface="Times New Roman" pitchFamily="18" charset="0"/>
              </a:rPr>
              <a:t>y)</a:t>
            </a:r>
            <a:r>
              <a:rPr lang="zh-CN" altLang="en-US" sz="2000" dirty="0">
                <a:latin typeface="Times New Roman" pitchFamily="18" charset="0"/>
              </a:rPr>
              <a:t>。</a:t>
            </a:r>
          </a:p>
          <a:p>
            <a:pPr lvl="1">
              <a:spcBef>
                <a:spcPts val="1200"/>
              </a:spcBef>
              <a:spcAft>
                <a:spcPct val="20000"/>
              </a:spcAft>
            </a:pPr>
            <a:r>
              <a:rPr lang="zh-CN" altLang="en-US" sz="2400" b="1" dirty="0" smtClean="0">
                <a:solidFill>
                  <a:srgbClr val="006600"/>
                </a:solidFill>
                <a:latin typeface="Times New Roman" pitchFamily="18" charset="0"/>
              </a:rPr>
              <a:t>第二</a:t>
            </a:r>
            <a:r>
              <a:rPr lang="zh-CN" altLang="en-US" sz="2400" b="1" dirty="0">
                <a:solidFill>
                  <a:srgbClr val="006600"/>
                </a:solidFill>
                <a:latin typeface="Times New Roman" pitchFamily="18" charset="0"/>
              </a:rPr>
              <a:t>：对辖域内的自由变元，不能改成与约束变元相同的名字。</a:t>
            </a:r>
          </a:p>
          <a:p>
            <a:pPr marL="1371600" lvl="3" indent="0">
              <a:spcBef>
                <a:spcPts val="1200"/>
              </a:spcBef>
              <a:spcAft>
                <a:spcPct val="20000"/>
              </a:spcAft>
              <a:buNone/>
            </a:pPr>
            <a:r>
              <a:rPr lang="zh-CN" altLang="en-US" sz="2000" dirty="0" smtClean="0">
                <a:latin typeface="Times New Roman" pitchFamily="18" charset="0"/>
              </a:rPr>
              <a:t>例</a:t>
            </a:r>
            <a:r>
              <a:rPr lang="en-US" altLang="zh-CN" sz="2000" dirty="0" smtClean="0">
                <a:latin typeface="Times New Roman" pitchFamily="18" charset="0"/>
              </a:rPr>
              <a:t>: </a:t>
            </a:r>
            <a:r>
              <a:rPr lang="zh-CN" altLang="en-US" sz="2000" dirty="0" smtClean="0">
                <a:latin typeface="Times New Roman" pitchFamily="18" charset="0"/>
              </a:rPr>
              <a:t>对</a:t>
            </a:r>
            <a:r>
              <a:rPr lang="en-US" altLang="zh-CN" sz="2000" dirty="0">
                <a:latin typeface="Times New Roman" pitchFamily="18" charset="0"/>
              </a:rPr>
              <a:t>(    x)P(x</a:t>
            </a:r>
            <a:r>
              <a:rPr lang="zh-CN" altLang="en-US" sz="2000" dirty="0">
                <a:latin typeface="Times New Roman" pitchFamily="18" charset="0"/>
              </a:rPr>
              <a:t>，</a:t>
            </a:r>
            <a:r>
              <a:rPr lang="en-US" altLang="zh-CN" sz="2000" dirty="0">
                <a:latin typeface="Times New Roman" pitchFamily="18" charset="0"/>
              </a:rPr>
              <a:t>y)</a:t>
            </a:r>
            <a:r>
              <a:rPr lang="zh-CN" altLang="en-US" sz="2000" dirty="0">
                <a:latin typeface="Times New Roman" pitchFamily="18" charset="0"/>
              </a:rPr>
              <a:t>，可把</a:t>
            </a:r>
            <a:r>
              <a:rPr lang="en-US" altLang="zh-CN" sz="2000" dirty="0">
                <a:latin typeface="Times New Roman" pitchFamily="18" charset="0"/>
              </a:rPr>
              <a:t>y</a:t>
            </a:r>
            <a:r>
              <a:rPr lang="zh-CN" altLang="en-US" sz="2000" dirty="0">
                <a:latin typeface="Times New Roman" pitchFamily="18" charset="0"/>
              </a:rPr>
              <a:t>换成</a:t>
            </a:r>
            <a:r>
              <a:rPr lang="en-US" altLang="zh-CN" sz="2000" dirty="0">
                <a:latin typeface="Times New Roman" pitchFamily="18" charset="0"/>
              </a:rPr>
              <a:t>z</a:t>
            </a:r>
            <a:r>
              <a:rPr lang="zh-CN" altLang="en-US" sz="2000" dirty="0">
                <a:latin typeface="Times New Roman" pitchFamily="18" charset="0"/>
              </a:rPr>
              <a:t>，得到</a:t>
            </a:r>
            <a:r>
              <a:rPr lang="en-US" altLang="zh-CN" sz="2000" dirty="0">
                <a:latin typeface="Times New Roman" pitchFamily="18" charset="0"/>
              </a:rPr>
              <a:t>(    </a:t>
            </a:r>
            <a:r>
              <a:rPr lang="en-US" altLang="zh-CN" sz="2000" dirty="0" smtClean="0">
                <a:latin typeface="Times New Roman" pitchFamily="18" charset="0"/>
              </a:rPr>
              <a:t>x)P(x</a:t>
            </a:r>
            <a:r>
              <a:rPr lang="zh-CN" altLang="en-US" sz="2000" dirty="0">
                <a:latin typeface="Times New Roman" pitchFamily="18" charset="0"/>
              </a:rPr>
              <a:t>，</a:t>
            </a:r>
            <a:r>
              <a:rPr lang="en-US" altLang="zh-CN" sz="2000" dirty="0">
                <a:latin typeface="Times New Roman" pitchFamily="18" charset="0"/>
              </a:rPr>
              <a:t>z) </a:t>
            </a:r>
            <a:r>
              <a:rPr lang="zh-CN" altLang="en-US" sz="2000" dirty="0">
                <a:latin typeface="Times New Roman" pitchFamily="18" charset="0"/>
              </a:rPr>
              <a:t>，但不能换成</a:t>
            </a:r>
            <a:r>
              <a:rPr lang="en-US" altLang="zh-CN" sz="2000" dirty="0">
                <a:latin typeface="Times New Roman" pitchFamily="18" charset="0"/>
              </a:rPr>
              <a:t>x </a:t>
            </a:r>
            <a:r>
              <a:rPr lang="zh-CN" altLang="en-US" sz="2000" dirty="0">
                <a:latin typeface="Times New Roman" pitchFamily="18" charset="0"/>
              </a:rPr>
              <a:t>。</a:t>
            </a:r>
          </a:p>
        </p:txBody>
      </p:sp>
      <p:graphicFrame>
        <p:nvGraphicFramePr>
          <p:cNvPr id="564229" name="Object 5"/>
          <p:cNvGraphicFramePr>
            <a:graphicFrameLocks noChangeAspect="1"/>
          </p:cNvGraphicFramePr>
          <p:nvPr>
            <p:extLst>
              <p:ext uri="{D42A27DB-BD31-4B8C-83A1-F6EECF244321}">
                <p14:modId xmlns:p14="http://schemas.microsoft.com/office/powerpoint/2010/main" val="1457175077"/>
              </p:ext>
            </p:extLst>
          </p:nvPr>
        </p:nvGraphicFramePr>
        <p:xfrm>
          <a:off x="2555776" y="5494114"/>
          <a:ext cx="361950" cy="311150"/>
        </p:xfrm>
        <a:graphic>
          <a:graphicData uri="http://schemas.openxmlformats.org/presentationml/2006/ole">
            <mc:AlternateContent xmlns:mc="http://schemas.openxmlformats.org/markup-compatibility/2006">
              <mc:Choice xmlns:v="urn:schemas-microsoft-com:vml" Requires="v">
                <p:oleObj spid="_x0000_s564855" name="公式" r:id="rId4" imgW="152268" imgH="164957" progId="Equation.3">
                  <p:embed/>
                </p:oleObj>
              </mc:Choice>
              <mc:Fallback>
                <p:oleObj name="公式" r:id="rId4" imgW="152268" imgH="164957"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5776" y="5494114"/>
                        <a:ext cx="36195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64232" name="Object 8"/>
          <p:cNvGraphicFramePr>
            <a:graphicFrameLocks noChangeAspect="1"/>
          </p:cNvGraphicFramePr>
          <p:nvPr>
            <p:extLst>
              <p:ext uri="{D42A27DB-BD31-4B8C-83A1-F6EECF244321}">
                <p14:modId xmlns:p14="http://schemas.microsoft.com/office/powerpoint/2010/main" val="196740320"/>
              </p:ext>
            </p:extLst>
          </p:nvPr>
        </p:nvGraphicFramePr>
        <p:xfrm>
          <a:off x="1979712" y="4005064"/>
          <a:ext cx="265113" cy="288925"/>
        </p:xfrm>
        <a:graphic>
          <a:graphicData uri="http://schemas.openxmlformats.org/presentationml/2006/ole">
            <mc:AlternateContent xmlns:mc="http://schemas.openxmlformats.org/markup-compatibility/2006">
              <mc:Choice xmlns:v="urn:schemas-microsoft-com:vml" Requires="v">
                <p:oleObj spid="_x0000_s564856" name="公式" r:id="rId6" imgW="152268" imgH="164957" progId="Equation.3">
                  <p:embed/>
                </p:oleObj>
              </mc:Choice>
              <mc:Fallback>
                <p:oleObj name="公式" r:id="rId6" imgW="152268" imgH="164957" progId="Equation.3">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712" y="4005064"/>
                        <a:ext cx="265113"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64233" name="Object 9"/>
          <p:cNvGraphicFramePr>
            <a:graphicFrameLocks noChangeAspect="1"/>
          </p:cNvGraphicFramePr>
          <p:nvPr>
            <p:extLst>
              <p:ext uri="{D42A27DB-BD31-4B8C-83A1-F6EECF244321}">
                <p14:modId xmlns:p14="http://schemas.microsoft.com/office/powerpoint/2010/main" val="2885872400"/>
              </p:ext>
            </p:extLst>
          </p:nvPr>
        </p:nvGraphicFramePr>
        <p:xfrm>
          <a:off x="2627784" y="3681028"/>
          <a:ext cx="265112" cy="288925"/>
        </p:xfrm>
        <a:graphic>
          <a:graphicData uri="http://schemas.openxmlformats.org/presentationml/2006/ole">
            <mc:AlternateContent xmlns:mc="http://schemas.openxmlformats.org/markup-compatibility/2006">
              <mc:Choice xmlns:v="urn:schemas-microsoft-com:vml" Requires="v">
                <p:oleObj spid="_x0000_s564857" name="公式" r:id="rId7" imgW="152268" imgH="164957" progId="Equation.3">
                  <p:embed/>
                </p:oleObj>
              </mc:Choice>
              <mc:Fallback>
                <p:oleObj name="公式" r:id="rId7" imgW="152268" imgH="164957" progId="Equation.3">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7784" y="3681028"/>
                        <a:ext cx="265112"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Rectangle 2"/>
          <p:cNvSpPr>
            <a:spLocks noGrp="1" noChangeArrowheads="1"/>
          </p:cNvSpPr>
          <p:nvPr>
            <p:ph type="title"/>
          </p:nvPr>
        </p:nvSpPr>
        <p:spPr>
          <a:xfrm>
            <a:off x="431540" y="224644"/>
            <a:ext cx="8229600" cy="900335"/>
          </a:xfrm>
        </p:spPr>
        <p:txBody>
          <a:bodyPr/>
          <a:lstStyle/>
          <a:p>
            <a:r>
              <a:rPr lang="zh-CN" altLang="en-US" b="1" dirty="0" smtClean="0">
                <a:latin typeface="Times New Roman" pitchFamily="18" charset="0"/>
              </a:rPr>
              <a:t>谓词逻辑基础</a:t>
            </a:r>
            <a:endParaRPr lang="zh-CN" altLang="en-US" b="1" dirty="0">
              <a:latin typeface="Times New Roman" pitchFamily="18" charset="0"/>
            </a:endParaRPr>
          </a:p>
        </p:txBody>
      </p:sp>
      <p:graphicFrame>
        <p:nvGraphicFramePr>
          <p:cNvPr id="11" name="Object 9"/>
          <p:cNvGraphicFramePr>
            <a:graphicFrameLocks noChangeAspect="1"/>
          </p:cNvGraphicFramePr>
          <p:nvPr>
            <p:extLst>
              <p:ext uri="{D42A27DB-BD31-4B8C-83A1-F6EECF244321}">
                <p14:modId xmlns:p14="http://schemas.microsoft.com/office/powerpoint/2010/main" val="1739788640"/>
              </p:ext>
            </p:extLst>
          </p:nvPr>
        </p:nvGraphicFramePr>
        <p:xfrm>
          <a:off x="6300192" y="5480335"/>
          <a:ext cx="265112" cy="288925"/>
        </p:xfrm>
        <a:graphic>
          <a:graphicData uri="http://schemas.openxmlformats.org/presentationml/2006/ole">
            <mc:AlternateContent xmlns:mc="http://schemas.openxmlformats.org/markup-compatibility/2006">
              <mc:Choice xmlns:v="urn:schemas-microsoft-com:vml" Requires="v">
                <p:oleObj spid="_x0000_s564858" name="公式" r:id="rId8" imgW="152268" imgH="164957" progId="Equation.3">
                  <p:embed/>
                </p:oleObj>
              </mc:Choice>
              <mc:Fallback>
                <p:oleObj name="公式" r:id="rId8" imgW="152268" imgH="16495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00192" y="5480335"/>
                        <a:ext cx="265112"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7"/>
          <p:cNvSpPr>
            <a:spLocks noGrp="1"/>
          </p:cNvSpPr>
          <p:nvPr>
            <p:ph type="sldNum" sz="quarter" idx="12"/>
          </p:nvPr>
        </p:nvSpPr>
        <p:spPr/>
        <p:txBody>
          <a:bodyPr/>
          <a:lstStyle/>
          <a:p>
            <a:fld id="{2896C494-F102-4864-9BE3-CD2D15C2E355}" type="slidenum">
              <a:rPr lang="en-US" altLang="zh-CN"/>
              <a:pPr/>
              <a:t>24</a:t>
            </a:fld>
            <a:endParaRPr lang="en-US" altLang="zh-CN"/>
          </a:p>
        </p:txBody>
      </p:sp>
      <p:sp>
        <p:nvSpPr>
          <p:cNvPr id="489474" name="Rectangle 2"/>
          <p:cNvSpPr>
            <a:spLocks noGrp="1" noChangeArrowheads="1"/>
          </p:cNvSpPr>
          <p:nvPr>
            <p:ph type="title"/>
          </p:nvPr>
        </p:nvSpPr>
        <p:spPr>
          <a:xfrm>
            <a:off x="457200" y="274638"/>
            <a:ext cx="8229600" cy="752475"/>
          </a:xfrm>
        </p:spPr>
        <p:txBody>
          <a:bodyPr/>
          <a:lstStyle/>
          <a:p>
            <a:r>
              <a:rPr lang="zh-CN" altLang="en-US" b="1" dirty="0">
                <a:latin typeface="Times New Roman" pitchFamily="18" charset="0"/>
              </a:rPr>
              <a:t>谓词逻辑表示方法</a:t>
            </a:r>
            <a:endParaRPr lang="en-US" altLang="zh-CN" b="1" dirty="0">
              <a:latin typeface="Times New Roman" pitchFamily="18" charset="0"/>
            </a:endParaRPr>
          </a:p>
        </p:txBody>
      </p:sp>
      <p:sp>
        <p:nvSpPr>
          <p:cNvPr id="489475" name="Rectangle 3"/>
          <p:cNvSpPr>
            <a:spLocks noGrp="1" noChangeArrowheads="1"/>
          </p:cNvSpPr>
          <p:nvPr>
            <p:ph type="body" sz="half" idx="1"/>
          </p:nvPr>
        </p:nvSpPr>
        <p:spPr>
          <a:xfrm>
            <a:off x="179389" y="1196975"/>
            <a:ext cx="7812991" cy="5661025"/>
          </a:xfrm>
        </p:spPr>
        <p:txBody>
          <a:bodyPr/>
          <a:lstStyle/>
          <a:p>
            <a:r>
              <a:rPr lang="zh-CN" altLang="en-US" b="1" dirty="0">
                <a:solidFill>
                  <a:srgbClr val="A50021"/>
                </a:solidFill>
                <a:latin typeface="Times New Roman" pitchFamily="18" charset="0"/>
              </a:rPr>
              <a:t>表示步骤：</a:t>
            </a:r>
          </a:p>
          <a:p>
            <a:pPr lvl="1"/>
            <a:r>
              <a:rPr lang="zh-CN" altLang="en-US" sz="2400" b="1" dirty="0" smtClean="0">
                <a:solidFill>
                  <a:srgbClr val="0000FF"/>
                </a:solidFill>
                <a:latin typeface="Times New Roman" pitchFamily="18" charset="0"/>
              </a:rPr>
              <a:t>先</a:t>
            </a:r>
            <a:r>
              <a:rPr lang="zh-CN" altLang="en-US" sz="2400" b="1" dirty="0">
                <a:solidFill>
                  <a:srgbClr val="0000FF"/>
                </a:solidFill>
                <a:latin typeface="Times New Roman" pitchFamily="18" charset="0"/>
              </a:rPr>
              <a:t>根据要表示的知识定义谓词</a:t>
            </a:r>
          </a:p>
          <a:p>
            <a:pPr lvl="1"/>
            <a:r>
              <a:rPr lang="zh-CN" altLang="en-US" sz="2400" b="1" dirty="0" smtClean="0">
                <a:solidFill>
                  <a:srgbClr val="0000FF"/>
                </a:solidFill>
                <a:latin typeface="Times New Roman" pitchFamily="18" charset="0"/>
              </a:rPr>
              <a:t>再</a:t>
            </a:r>
            <a:r>
              <a:rPr lang="zh-CN" altLang="en-US" sz="2400" b="1" dirty="0">
                <a:solidFill>
                  <a:srgbClr val="0000FF"/>
                </a:solidFill>
                <a:latin typeface="Times New Roman" pitchFamily="18" charset="0"/>
              </a:rPr>
              <a:t>用连词、量词把这些谓词连接起来</a:t>
            </a:r>
          </a:p>
          <a:p>
            <a:endParaRPr lang="en-US" altLang="zh-CN" sz="1800" b="1" dirty="0" smtClean="0">
              <a:solidFill>
                <a:srgbClr val="A50021"/>
              </a:solidFill>
              <a:latin typeface="Times New Roman" pitchFamily="18" charset="0"/>
            </a:endParaRPr>
          </a:p>
          <a:p>
            <a:pPr marL="457200" lvl="1" indent="0">
              <a:buNone/>
            </a:pPr>
            <a:r>
              <a:rPr lang="zh-CN" altLang="en-US" b="1" dirty="0" smtClean="0">
                <a:solidFill>
                  <a:srgbClr val="00B050"/>
                </a:solidFill>
                <a:latin typeface="Times New Roman" pitchFamily="18" charset="0"/>
              </a:rPr>
              <a:t>例</a:t>
            </a:r>
            <a:r>
              <a:rPr lang="en-US" altLang="zh-CN" b="1" dirty="0" smtClean="0">
                <a:solidFill>
                  <a:srgbClr val="00B050"/>
                </a:solidFill>
                <a:latin typeface="Times New Roman" pitchFamily="18" charset="0"/>
              </a:rPr>
              <a:t>:</a:t>
            </a:r>
            <a:r>
              <a:rPr lang="zh-CN" altLang="en-US" b="1" dirty="0" smtClean="0">
                <a:solidFill>
                  <a:srgbClr val="00B050"/>
                </a:solidFill>
                <a:latin typeface="Times New Roman" pitchFamily="18" charset="0"/>
              </a:rPr>
              <a:t>表示</a:t>
            </a:r>
            <a:r>
              <a:rPr lang="zh-CN" altLang="en-US" b="1" dirty="0">
                <a:solidFill>
                  <a:srgbClr val="00B050"/>
                </a:solidFill>
                <a:latin typeface="Times New Roman" pitchFamily="18" charset="0"/>
              </a:rPr>
              <a:t>知识“所有教师都有自己的学生”。</a:t>
            </a:r>
          </a:p>
          <a:p>
            <a:pPr marL="1257300" lvl="3" indent="0">
              <a:lnSpc>
                <a:spcPct val="120000"/>
              </a:lnSpc>
              <a:buNone/>
            </a:pPr>
            <a:r>
              <a:rPr lang="zh-CN" altLang="en-US" dirty="0" smtClean="0">
                <a:latin typeface="Times New Roman" pitchFamily="18" charset="0"/>
              </a:rPr>
              <a:t>定义</a:t>
            </a:r>
            <a:r>
              <a:rPr lang="zh-CN" altLang="en-US" dirty="0">
                <a:latin typeface="Times New Roman" pitchFamily="18" charset="0"/>
              </a:rPr>
              <a:t>谓词</a:t>
            </a:r>
            <a:r>
              <a:rPr lang="zh-CN" altLang="en-US" dirty="0" smtClean="0">
                <a:latin typeface="Times New Roman" pitchFamily="18" charset="0"/>
              </a:rPr>
              <a:t>：</a:t>
            </a:r>
            <a:endParaRPr lang="en-US" altLang="zh-CN" dirty="0" smtClean="0">
              <a:latin typeface="Times New Roman" pitchFamily="18" charset="0"/>
            </a:endParaRPr>
          </a:p>
          <a:p>
            <a:pPr marL="1257300" lvl="3" indent="0">
              <a:buNone/>
            </a:pPr>
            <a:r>
              <a:rPr lang="en-US" altLang="zh-CN" dirty="0">
                <a:latin typeface="Times New Roman" pitchFamily="18" charset="0"/>
              </a:rPr>
              <a:t> </a:t>
            </a:r>
            <a:r>
              <a:rPr lang="en-US" altLang="zh-CN" dirty="0" smtClean="0">
                <a:latin typeface="Times New Roman" pitchFamily="18" charset="0"/>
              </a:rPr>
              <a:t>                    T </a:t>
            </a:r>
            <a:r>
              <a:rPr lang="en-US" altLang="zh-CN" dirty="0">
                <a:latin typeface="Times New Roman" pitchFamily="18" charset="0"/>
              </a:rPr>
              <a:t>(x)</a:t>
            </a:r>
            <a:r>
              <a:rPr lang="zh-CN" altLang="en-US" dirty="0" smtClean="0">
                <a:latin typeface="Times New Roman" pitchFamily="18" charset="0"/>
              </a:rPr>
              <a:t>：</a:t>
            </a:r>
            <a:r>
              <a:rPr lang="en-US" altLang="zh-CN" dirty="0" smtClean="0">
                <a:latin typeface="Times New Roman" pitchFamily="18" charset="0"/>
              </a:rPr>
              <a:t>x </a:t>
            </a:r>
            <a:r>
              <a:rPr lang="zh-CN" altLang="en-US" dirty="0">
                <a:latin typeface="Times New Roman" pitchFamily="18" charset="0"/>
              </a:rPr>
              <a:t>是教师。</a:t>
            </a:r>
          </a:p>
          <a:p>
            <a:pPr marL="1257300" lvl="3" indent="0">
              <a:buNone/>
            </a:pPr>
            <a:r>
              <a:rPr lang="en-US" altLang="zh-CN" dirty="0" smtClean="0">
                <a:latin typeface="Times New Roman" pitchFamily="18" charset="0"/>
              </a:rPr>
              <a:t>                     S </a:t>
            </a:r>
            <a:r>
              <a:rPr lang="en-US" altLang="zh-CN" dirty="0">
                <a:latin typeface="Times New Roman" pitchFamily="18" charset="0"/>
              </a:rPr>
              <a:t>(y)</a:t>
            </a:r>
            <a:r>
              <a:rPr lang="zh-CN" altLang="en-US" dirty="0" smtClean="0">
                <a:latin typeface="Times New Roman" pitchFamily="18" charset="0"/>
              </a:rPr>
              <a:t>：</a:t>
            </a:r>
            <a:r>
              <a:rPr lang="en-US" altLang="zh-CN" dirty="0" smtClean="0">
                <a:latin typeface="Times New Roman" pitchFamily="18" charset="0"/>
              </a:rPr>
              <a:t>y</a:t>
            </a:r>
            <a:r>
              <a:rPr lang="zh-CN" altLang="en-US" dirty="0">
                <a:latin typeface="Times New Roman" pitchFamily="18" charset="0"/>
              </a:rPr>
              <a:t>是学生。</a:t>
            </a:r>
          </a:p>
          <a:p>
            <a:pPr marL="1257300" lvl="3" indent="0">
              <a:buNone/>
            </a:pPr>
            <a:r>
              <a:rPr lang="en-US" altLang="zh-CN" dirty="0" smtClean="0">
                <a:latin typeface="Times New Roman" pitchFamily="18" charset="0"/>
              </a:rPr>
              <a:t>                     TS(x</a:t>
            </a:r>
            <a:r>
              <a:rPr lang="en-US" altLang="zh-CN" dirty="0">
                <a:latin typeface="Times New Roman" pitchFamily="18" charset="0"/>
              </a:rPr>
              <a:t>, y)</a:t>
            </a:r>
            <a:r>
              <a:rPr lang="zh-CN" altLang="en-US" dirty="0" smtClean="0">
                <a:latin typeface="Times New Roman" pitchFamily="18" charset="0"/>
              </a:rPr>
              <a:t>：</a:t>
            </a:r>
            <a:r>
              <a:rPr lang="en-US" altLang="zh-CN" dirty="0" smtClean="0">
                <a:latin typeface="Times New Roman" pitchFamily="18" charset="0"/>
              </a:rPr>
              <a:t>x</a:t>
            </a:r>
            <a:r>
              <a:rPr lang="zh-CN" altLang="en-US" dirty="0">
                <a:latin typeface="Times New Roman" pitchFamily="18" charset="0"/>
              </a:rPr>
              <a:t>教</a:t>
            </a:r>
            <a:r>
              <a:rPr lang="en-US" altLang="zh-CN" dirty="0" smtClean="0">
                <a:latin typeface="Times New Roman" pitchFamily="18" charset="0"/>
              </a:rPr>
              <a:t>y</a:t>
            </a:r>
            <a:r>
              <a:rPr lang="zh-CN" altLang="en-US" dirty="0" smtClean="0">
                <a:latin typeface="Times New Roman" pitchFamily="18" charset="0"/>
              </a:rPr>
              <a:t>。</a:t>
            </a:r>
            <a:endParaRPr lang="zh-CN" altLang="en-US" dirty="0">
              <a:latin typeface="Times New Roman" pitchFamily="18" charset="0"/>
            </a:endParaRPr>
          </a:p>
          <a:p>
            <a:pPr marL="1257300" lvl="3" indent="0">
              <a:lnSpc>
                <a:spcPct val="120000"/>
              </a:lnSpc>
              <a:buNone/>
            </a:pPr>
            <a:r>
              <a:rPr lang="zh-CN" altLang="en-US" b="1" dirty="0" smtClean="0">
                <a:solidFill>
                  <a:srgbClr val="FF0000"/>
                </a:solidFill>
                <a:latin typeface="Times New Roman" pitchFamily="18" charset="0"/>
              </a:rPr>
              <a:t>表示</a:t>
            </a:r>
            <a:r>
              <a:rPr lang="zh-CN" altLang="en-US" b="1" dirty="0">
                <a:solidFill>
                  <a:srgbClr val="FF0000"/>
                </a:solidFill>
                <a:latin typeface="Times New Roman" pitchFamily="18" charset="0"/>
              </a:rPr>
              <a:t>知识</a:t>
            </a:r>
            <a:r>
              <a:rPr lang="zh-CN" altLang="en-US" dirty="0">
                <a:latin typeface="Times New Roman" pitchFamily="18" charset="0"/>
              </a:rPr>
              <a:t>：</a:t>
            </a:r>
          </a:p>
          <a:p>
            <a:pPr marL="1257300" lvl="3" indent="0">
              <a:lnSpc>
                <a:spcPct val="120000"/>
              </a:lnSpc>
              <a:buNone/>
            </a:pPr>
            <a:r>
              <a:rPr lang="zh-CN" altLang="en-US" dirty="0">
                <a:latin typeface="Times New Roman" pitchFamily="18" charset="0"/>
              </a:rPr>
              <a:t>     </a:t>
            </a:r>
            <a:r>
              <a:rPr lang="zh-CN" altLang="en-US" dirty="0" smtClean="0">
                <a:latin typeface="Times New Roman" pitchFamily="18" charset="0"/>
              </a:rPr>
              <a:t>     </a:t>
            </a:r>
            <a:r>
              <a:rPr lang="en-US" altLang="zh-CN" dirty="0">
                <a:latin typeface="Times New Roman" pitchFamily="18" charset="0"/>
              </a:rPr>
              <a:t>(    x)(    y)(T (x)</a:t>
            </a:r>
            <a:r>
              <a:rPr lang="en-US" altLang="zh-CN" dirty="0">
                <a:latin typeface="Times New Roman" pitchFamily="18" charset="0"/>
                <a:cs typeface="Arial" charset="0"/>
              </a:rPr>
              <a:t>→</a:t>
            </a:r>
            <a:r>
              <a:rPr lang="en-US" altLang="zh-CN" dirty="0">
                <a:latin typeface="Times New Roman" pitchFamily="18" charset="0"/>
              </a:rPr>
              <a:t> S (y</a:t>
            </a:r>
            <a:r>
              <a:rPr lang="en-US" altLang="zh-CN" dirty="0" smtClean="0">
                <a:latin typeface="Times New Roman" pitchFamily="18" charset="0"/>
              </a:rPr>
              <a:t>) </a:t>
            </a:r>
            <a:r>
              <a:rPr lang="en-US" altLang="zh-CN" dirty="0">
                <a:latin typeface="Times New Roman" pitchFamily="18" charset="0"/>
              </a:rPr>
              <a:t>∧ TS(x, y) )</a:t>
            </a:r>
          </a:p>
          <a:p>
            <a:pPr marL="1257300" lvl="3" indent="0">
              <a:lnSpc>
                <a:spcPct val="120000"/>
              </a:lnSpc>
              <a:buNone/>
            </a:pPr>
            <a:r>
              <a:rPr lang="zh-CN" altLang="en-US" b="1" dirty="0" smtClean="0">
                <a:solidFill>
                  <a:srgbClr val="0000FF"/>
                </a:solidFill>
                <a:latin typeface="Times New Roman" pitchFamily="18" charset="0"/>
              </a:rPr>
              <a:t>可</a:t>
            </a:r>
            <a:r>
              <a:rPr lang="zh-CN" altLang="en-US" b="1" dirty="0">
                <a:solidFill>
                  <a:srgbClr val="0000FF"/>
                </a:solidFill>
                <a:latin typeface="Times New Roman" pitchFamily="18" charset="0"/>
              </a:rPr>
              <a:t>读作：对所有</a:t>
            </a:r>
            <a:r>
              <a:rPr lang="en-US" altLang="zh-CN" b="1" dirty="0">
                <a:solidFill>
                  <a:srgbClr val="0000FF"/>
                </a:solidFill>
                <a:latin typeface="Times New Roman" pitchFamily="18" charset="0"/>
              </a:rPr>
              <a:t>x</a:t>
            </a:r>
            <a:r>
              <a:rPr lang="zh-CN" altLang="en-US" b="1" dirty="0">
                <a:solidFill>
                  <a:srgbClr val="0000FF"/>
                </a:solidFill>
                <a:latin typeface="Times New Roman" pitchFamily="18" charset="0"/>
              </a:rPr>
              <a:t>，如果</a:t>
            </a:r>
            <a:r>
              <a:rPr lang="en-US" altLang="zh-CN" b="1" dirty="0">
                <a:solidFill>
                  <a:srgbClr val="0000FF"/>
                </a:solidFill>
                <a:latin typeface="Times New Roman" pitchFamily="18" charset="0"/>
              </a:rPr>
              <a:t>x</a:t>
            </a:r>
            <a:r>
              <a:rPr lang="zh-CN" altLang="en-US" b="1" dirty="0">
                <a:solidFill>
                  <a:srgbClr val="0000FF"/>
                </a:solidFill>
                <a:latin typeface="Times New Roman" pitchFamily="18" charset="0"/>
              </a:rPr>
              <a:t>是一个教师，那么一定存在一个个体</a:t>
            </a:r>
            <a:r>
              <a:rPr lang="en-US" altLang="zh-CN" b="1" dirty="0">
                <a:solidFill>
                  <a:srgbClr val="0000FF"/>
                </a:solidFill>
                <a:latin typeface="Times New Roman" pitchFamily="18" charset="0"/>
              </a:rPr>
              <a:t>y</a:t>
            </a:r>
            <a:r>
              <a:rPr lang="zh-CN" altLang="en-US" b="1" dirty="0" smtClean="0">
                <a:solidFill>
                  <a:srgbClr val="0000FF"/>
                </a:solidFill>
                <a:latin typeface="Times New Roman" pitchFamily="18" charset="0"/>
              </a:rPr>
              <a:t>，</a:t>
            </a:r>
            <a:r>
              <a:rPr lang="en-US" altLang="zh-CN" b="1" dirty="0" smtClean="0">
                <a:solidFill>
                  <a:srgbClr val="0000FF"/>
                </a:solidFill>
                <a:latin typeface="Times New Roman" pitchFamily="18" charset="0"/>
              </a:rPr>
              <a:t>y</a:t>
            </a:r>
            <a:r>
              <a:rPr lang="zh-CN" altLang="en-US" b="1" dirty="0">
                <a:solidFill>
                  <a:srgbClr val="0000FF"/>
                </a:solidFill>
                <a:latin typeface="Times New Roman" pitchFamily="18" charset="0"/>
              </a:rPr>
              <a:t>是一个学生，</a:t>
            </a:r>
            <a:r>
              <a:rPr lang="zh-CN" altLang="en-US" b="1" dirty="0" smtClean="0">
                <a:solidFill>
                  <a:srgbClr val="0000FF"/>
                </a:solidFill>
                <a:latin typeface="Times New Roman" pitchFamily="18" charset="0"/>
              </a:rPr>
              <a:t>且</a:t>
            </a:r>
            <a:r>
              <a:rPr lang="en-US" altLang="zh-CN" b="1" dirty="0">
                <a:solidFill>
                  <a:srgbClr val="0000FF"/>
                </a:solidFill>
                <a:latin typeface="Times New Roman" pitchFamily="18" charset="0"/>
              </a:rPr>
              <a:t>y</a:t>
            </a:r>
            <a:r>
              <a:rPr lang="zh-CN" altLang="en-US" b="1" dirty="0">
                <a:solidFill>
                  <a:srgbClr val="0000FF"/>
                </a:solidFill>
                <a:latin typeface="Times New Roman" pitchFamily="18" charset="0"/>
              </a:rPr>
              <a:t>的老师是</a:t>
            </a:r>
            <a:r>
              <a:rPr lang="en-US" altLang="zh-CN" b="1" dirty="0" smtClean="0">
                <a:solidFill>
                  <a:srgbClr val="0000FF"/>
                </a:solidFill>
                <a:latin typeface="Times New Roman" pitchFamily="18" charset="0"/>
              </a:rPr>
              <a:t>x</a:t>
            </a:r>
            <a:r>
              <a:rPr lang="zh-CN" altLang="en-US" b="1" dirty="0" smtClean="0">
                <a:solidFill>
                  <a:srgbClr val="0000FF"/>
                </a:solidFill>
                <a:latin typeface="Times New Roman" pitchFamily="18" charset="0"/>
              </a:rPr>
              <a:t>。</a:t>
            </a:r>
            <a:endParaRPr lang="zh-CN" altLang="en-US" b="1" dirty="0">
              <a:solidFill>
                <a:srgbClr val="0000FF"/>
              </a:solidFill>
              <a:latin typeface="Times New Roman" pitchFamily="18" charset="0"/>
            </a:endParaRPr>
          </a:p>
        </p:txBody>
      </p:sp>
      <p:graphicFrame>
        <p:nvGraphicFramePr>
          <p:cNvPr id="489476" name="Object 4"/>
          <p:cNvGraphicFramePr>
            <a:graphicFrameLocks noChangeAspect="1"/>
          </p:cNvGraphicFramePr>
          <p:nvPr>
            <p:extLst>
              <p:ext uri="{D42A27DB-BD31-4B8C-83A1-F6EECF244321}">
                <p14:modId xmlns:p14="http://schemas.microsoft.com/office/powerpoint/2010/main" val="1257921371"/>
              </p:ext>
            </p:extLst>
          </p:nvPr>
        </p:nvGraphicFramePr>
        <p:xfrm>
          <a:off x="2843808" y="5481228"/>
          <a:ext cx="233051" cy="251917"/>
        </p:xfrm>
        <a:graphic>
          <a:graphicData uri="http://schemas.openxmlformats.org/presentationml/2006/ole">
            <mc:AlternateContent xmlns:mc="http://schemas.openxmlformats.org/markup-compatibility/2006">
              <mc:Choice xmlns:v="urn:schemas-microsoft-com:vml" Requires="v">
                <p:oleObj spid="_x0000_s489795" name="公式" r:id="rId4" imgW="152280" imgH="164880" progId="Equation.3">
                  <p:embed/>
                </p:oleObj>
              </mc:Choice>
              <mc:Fallback>
                <p:oleObj name="公式" r:id="rId4" imgW="152280" imgH="16488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3808" y="5481228"/>
                        <a:ext cx="233051" cy="251917"/>
                      </a:xfrm>
                      <a:prstGeom prst="rect">
                        <a:avLst/>
                      </a:prstGeom>
                      <a:noFill/>
                      <a:ln>
                        <a:noFill/>
                      </a:ln>
                    </p:spPr>
                  </p:pic>
                </p:oleObj>
              </mc:Fallback>
            </mc:AlternateContent>
          </a:graphicData>
        </a:graphic>
      </p:graphicFrame>
      <p:graphicFrame>
        <p:nvGraphicFramePr>
          <p:cNvPr id="489477" name="Object 5"/>
          <p:cNvGraphicFramePr>
            <a:graphicFrameLocks noChangeAspect="1"/>
          </p:cNvGraphicFramePr>
          <p:nvPr>
            <p:extLst>
              <p:ext uri="{D42A27DB-BD31-4B8C-83A1-F6EECF244321}">
                <p14:modId xmlns:p14="http://schemas.microsoft.com/office/powerpoint/2010/main" val="1436266449"/>
              </p:ext>
            </p:extLst>
          </p:nvPr>
        </p:nvGraphicFramePr>
        <p:xfrm>
          <a:off x="3383868" y="5445224"/>
          <a:ext cx="215677" cy="259041"/>
        </p:xfrm>
        <a:graphic>
          <a:graphicData uri="http://schemas.openxmlformats.org/presentationml/2006/ole">
            <mc:AlternateContent xmlns:mc="http://schemas.openxmlformats.org/markup-compatibility/2006">
              <mc:Choice xmlns:v="urn:schemas-microsoft-com:vml" Requires="v">
                <p:oleObj spid="_x0000_s489796" name="公式" r:id="rId6" imgW="126835" imgH="152202" progId="Equation.3">
                  <p:embed/>
                </p:oleObj>
              </mc:Choice>
              <mc:Fallback>
                <p:oleObj name="公式" r:id="rId6" imgW="126835" imgH="152202"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83868" y="5445224"/>
                        <a:ext cx="215677" cy="259041"/>
                      </a:xfrm>
                      <a:prstGeom prst="rect">
                        <a:avLst/>
                      </a:prstGeom>
                      <a:noFill/>
                      <a:ln>
                        <a:noFill/>
                      </a:ln>
                    </p:spPr>
                  </p:pic>
                </p:oleObj>
              </mc:Fallback>
            </mc:AlternateContent>
          </a:graphicData>
        </a:graphic>
      </p:graphicFrame>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9475">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9475">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9475">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89475">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9475">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89475">
                                            <p:txEl>
                                              <p:pRg st="9" end="9"/>
                                            </p:txEl>
                                          </p:spTgt>
                                        </p:tgtEl>
                                        <p:attrNameLst>
                                          <p:attrName>style.visibility</p:attrName>
                                        </p:attrNameLst>
                                      </p:cBhvr>
                                      <p:to>
                                        <p:strVal val="visible"/>
                                      </p:to>
                                    </p:set>
                                    <p:animEffect transition="in" filter="fade">
                                      <p:cBhvr>
                                        <p:cTn id="21" dur="500"/>
                                        <p:tgtEl>
                                          <p:spTgt spid="489475">
                                            <p:txEl>
                                              <p:pRg st="9" end="9"/>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489475">
                                            <p:txEl>
                                              <p:pRg st="10" end="10"/>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489476"/>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48947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489475">
                                            <p:txEl>
                                              <p:pRg st="11" end="11"/>
                                            </p:txEl>
                                          </p:spTgt>
                                        </p:tgtEl>
                                        <p:attrNameLst>
                                          <p:attrName>style.visibility</p:attrName>
                                        </p:attrNameLst>
                                      </p:cBhvr>
                                      <p:to>
                                        <p:strVal val="visible"/>
                                      </p:to>
                                    </p:set>
                                    <p:anim calcmode="lin" valueType="num">
                                      <p:cBhvr>
                                        <p:cTn id="34" dur="500" fill="hold"/>
                                        <p:tgtEl>
                                          <p:spTgt spid="489475">
                                            <p:txEl>
                                              <p:pRg st="11" end="11"/>
                                            </p:txEl>
                                          </p:spTgt>
                                        </p:tgtEl>
                                        <p:attrNameLst>
                                          <p:attrName>ppt_w</p:attrName>
                                        </p:attrNameLst>
                                      </p:cBhvr>
                                      <p:tavLst>
                                        <p:tav tm="0">
                                          <p:val>
                                            <p:fltVal val="0"/>
                                          </p:val>
                                        </p:tav>
                                        <p:tav tm="100000">
                                          <p:val>
                                            <p:strVal val="#ppt_w"/>
                                          </p:val>
                                        </p:tav>
                                      </p:tavLst>
                                    </p:anim>
                                    <p:anim calcmode="lin" valueType="num">
                                      <p:cBhvr>
                                        <p:cTn id="35" dur="500" fill="hold"/>
                                        <p:tgtEl>
                                          <p:spTgt spid="489475">
                                            <p:txEl>
                                              <p:pRg st="11" end="11"/>
                                            </p:txEl>
                                          </p:spTgt>
                                        </p:tgtEl>
                                        <p:attrNameLst>
                                          <p:attrName>ppt_h</p:attrName>
                                        </p:attrNameLst>
                                      </p:cBhvr>
                                      <p:tavLst>
                                        <p:tav tm="0">
                                          <p:val>
                                            <p:fltVal val="0"/>
                                          </p:val>
                                        </p:tav>
                                        <p:tav tm="100000">
                                          <p:val>
                                            <p:strVal val="#ppt_h"/>
                                          </p:val>
                                        </p:tav>
                                      </p:tavLst>
                                    </p:anim>
                                    <p:animEffect transition="in" filter="fade">
                                      <p:cBhvr>
                                        <p:cTn id="36" dur="500"/>
                                        <p:tgtEl>
                                          <p:spTgt spid="48947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72A221DE-080C-4ABD-94B4-0166EB15D322}" type="slidenum">
              <a:rPr lang="en-US" altLang="zh-CN"/>
              <a:pPr/>
              <a:t>25</a:t>
            </a:fld>
            <a:endParaRPr lang="en-US" altLang="zh-CN" dirty="0"/>
          </a:p>
        </p:txBody>
      </p:sp>
      <p:sp>
        <p:nvSpPr>
          <p:cNvPr id="490499" name="Rectangle 3"/>
          <p:cNvSpPr>
            <a:spLocks noGrp="1" noChangeArrowheads="1"/>
          </p:cNvSpPr>
          <p:nvPr>
            <p:ph type="body" sz="half" idx="1"/>
          </p:nvPr>
        </p:nvSpPr>
        <p:spPr>
          <a:xfrm>
            <a:off x="107504" y="1844825"/>
            <a:ext cx="8785225" cy="3600400"/>
          </a:xfrm>
          <a:noFill/>
          <a:ln/>
          <a:extLst>
            <a:ext uri="{91240B29-F687-4f45-9708-019B960494DF}">
              <a14:hiddenLine xmlns:a14="http://schemas.microsoft.com/office/drawing/2010/main" w="9525">
                <a:solidFill>
                  <a:srgbClr val="0000CC"/>
                </a:solidFill>
                <a:miter lim="800000"/>
                <a:headEnd/>
                <a:tailEnd/>
              </a14:hiddenLine>
            </a:ext>
          </a:extLst>
        </p:spPr>
        <p:txBody>
          <a:bodyPr/>
          <a:lstStyle/>
          <a:p>
            <a:pPr>
              <a:spcBef>
                <a:spcPct val="0"/>
              </a:spcBef>
              <a:spcAft>
                <a:spcPct val="20000"/>
              </a:spcAft>
            </a:pPr>
            <a:r>
              <a:rPr lang="zh-CN" altLang="en-US" dirty="0">
                <a:solidFill>
                  <a:srgbClr val="00B050"/>
                </a:solidFill>
                <a:latin typeface="Times New Roman" pitchFamily="18" charset="0"/>
              </a:rPr>
              <a:t>例：</a:t>
            </a:r>
            <a:r>
              <a:rPr lang="zh-CN" altLang="en-US" b="1" dirty="0" smtClean="0">
                <a:solidFill>
                  <a:srgbClr val="00B050"/>
                </a:solidFill>
                <a:latin typeface="Times New Roman" pitchFamily="18" charset="0"/>
              </a:rPr>
              <a:t>表示</a:t>
            </a:r>
            <a:r>
              <a:rPr lang="zh-CN" altLang="en-US" b="1" dirty="0">
                <a:solidFill>
                  <a:srgbClr val="00B050"/>
                </a:solidFill>
                <a:latin typeface="Times New Roman" pitchFamily="18" charset="0"/>
              </a:rPr>
              <a:t>知识“所有的整数不是偶数就是奇数</a:t>
            </a:r>
            <a:r>
              <a:rPr lang="zh-CN" altLang="en-US" b="1" dirty="0" smtClean="0">
                <a:solidFill>
                  <a:srgbClr val="00B050"/>
                </a:solidFill>
                <a:latin typeface="Times New Roman" pitchFamily="18" charset="0"/>
              </a:rPr>
              <a:t>”</a:t>
            </a:r>
            <a:endParaRPr lang="zh-CN" altLang="en-US" b="1" dirty="0">
              <a:solidFill>
                <a:srgbClr val="00B050"/>
              </a:solidFill>
              <a:latin typeface="Times New Roman" pitchFamily="18" charset="0"/>
            </a:endParaRPr>
          </a:p>
          <a:p>
            <a:pPr marL="0" indent="0">
              <a:spcBef>
                <a:spcPct val="0"/>
              </a:spcBef>
              <a:spcAft>
                <a:spcPct val="20000"/>
              </a:spcAft>
              <a:buNone/>
            </a:pPr>
            <a:endParaRPr lang="en-US" altLang="zh-CN" sz="1200" b="0" dirty="0" smtClean="0">
              <a:latin typeface="Times New Roman" pitchFamily="18" charset="0"/>
            </a:endParaRPr>
          </a:p>
          <a:p>
            <a:pPr marL="0" indent="0">
              <a:spcBef>
                <a:spcPct val="0"/>
              </a:spcBef>
              <a:spcAft>
                <a:spcPct val="20000"/>
              </a:spcAft>
              <a:buNone/>
            </a:pPr>
            <a:r>
              <a:rPr lang="en-US" altLang="zh-CN" sz="2200" b="0" dirty="0" smtClean="0">
                <a:latin typeface="Times New Roman" pitchFamily="18" charset="0"/>
              </a:rPr>
              <a:t>            </a:t>
            </a:r>
            <a:r>
              <a:rPr lang="zh-CN" altLang="en-US" sz="2200" b="0" dirty="0" smtClean="0">
                <a:latin typeface="Times New Roman" pitchFamily="18" charset="0"/>
              </a:rPr>
              <a:t>定义谓词：</a:t>
            </a:r>
            <a:endParaRPr lang="en-US" altLang="zh-CN" sz="2200" b="0" dirty="0" smtClean="0">
              <a:latin typeface="Times New Roman" pitchFamily="18" charset="0"/>
            </a:endParaRPr>
          </a:p>
          <a:p>
            <a:pPr marL="0" indent="0">
              <a:spcBef>
                <a:spcPct val="0"/>
              </a:spcBef>
              <a:spcAft>
                <a:spcPct val="20000"/>
              </a:spcAft>
              <a:buNone/>
            </a:pPr>
            <a:r>
              <a:rPr lang="en-US" altLang="zh-CN" sz="2200" b="0" dirty="0" smtClean="0">
                <a:latin typeface="Times New Roman" pitchFamily="18" charset="0"/>
              </a:rPr>
              <a:t>		I(x)</a:t>
            </a:r>
            <a:r>
              <a:rPr lang="zh-CN" altLang="en-US" sz="2200" b="0" dirty="0" smtClean="0">
                <a:latin typeface="Times New Roman" pitchFamily="18" charset="0"/>
              </a:rPr>
              <a:t>：</a:t>
            </a:r>
            <a:r>
              <a:rPr lang="en-US" altLang="zh-CN" sz="2200" b="0" dirty="0" smtClean="0">
                <a:latin typeface="Times New Roman" pitchFamily="18" charset="0"/>
              </a:rPr>
              <a:t>x</a:t>
            </a:r>
            <a:r>
              <a:rPr lang="zh-CN" altLang="en-US" sz="2200" b="0" dirty="0" smtClean="0">
                <a:latin typeface="Times New Roman" pitchFamily="18" charset="0"/>
              </a:rPr>
              <a:t>是整数，</a:t>
            </a:r>
            <a:endParaRPr lang="en-US" altLang="zh-CN" sz="2200" b="0" dirty="0" smtClean="0">
              <a:latin typeface="Times New Roman" pitchFamily="18" charset="0"/>
            </a:endParaRPr>
          </a:p>
          <a:p>
            <a:pPr marL="0" indent="0">
              <a:spcBef>
                <a:spcPct val="0"/>
              </a:spcBef>
              <a:spcAft>
                <a:spcPct val="20000"/>
              </a:spcAft>
              <a:buNone/>
            </a:pPr>
            <a:r>
              <a:rPr lang="en-US" altLang="zh-CN" sz="2200" b="0" dirty="0" smtClean="0">
                <a:latin typeface="Times New Roman" pitchFamily="18" charset="0"/>
              </a:rPr>
              <a:t>		E(x)</a:t>
            </a:r>
            <a:r>
              <a:rPr lang="zh-CN" altLang="en-US" sz="2200" b="0" dirty="0" smtClean="0">
                <a:latin typeface="Times New Roman" pitchFamily="18" charset="0"/>
              </a:rPr>
              <a:t>：</a:t>
            </a:r>
            <a:r>
              <a:rPr lang="en-US" altLang="zh-CN" sz="2200" b="0" dirty="0" smtClean="0">
                <a:latin typeface="Times New Roman" pitchFamily="18" charset="0"/>
              </a:rPr>
              <a:t>x</a:t>
            </a:r>
            <a:r>
              <a:rPr lang="zh-CN" altLang="en-US" sz="2200" b="0" dirty="0" smtClean="0">
                <a:latin typeface="Times New Roman" pitchFamily="18" charset="0"/>
              </a:rPr>
              <a:t>是偶数， </a:t>
            </a:r>
            <a:endParaRPr lang="en-US" altLang="zh-CN" sz="2200" b="0" dirty="0" smtClean="0">
              <a:latin typeface="Times New Roman" pitchFamily="18" charset="0"/>
            </a:endParaRPr>
          </a:p>
          <a:p>
            <a:pPr marL="0" indent="0">
              <a:spcBef>
                <a:spcPct val="0"/>
              </a:spcBef>
              <a:spcAft>
                <a:spcPct val="20000"/>
              </a:spcAft>
              <a:buNone/>
            </a:pPr>
            <a:r>
              <a:rPr lang="en-US" altLang="zh-CN" sz="2200" b="0" dirty="0" smtClean="0">
                <a:latin typeface="Times New Roman" pitchFamily="18" charset="0"/>
              </a:rPr>
              <a:t>		O(x)</a:t>
            </a:r>
            <a:r>
              <a:rPr lang="zh-CN" altLang="en-US" sz="2200" b="0" dirty="0" smtClean="0">
                <a:latin typeface="Times New Roman" pitchFamily="18" charset="0"/>
              </a:rPr>
              <a:t>：</a:t>
            </a:r>
            <a:r>
              <a:rPr lang="en-US" altLang="zh-CN" sz="2200" b="0" dirty="0" smtClean="0">
                <a:latin typeface="Times New Roman" pitchFamily="18" charset="0"/>
              </a:rPr>
              <a:t>x</a:t>
            </a:r>
            <a:r>
              <a:rPr lang="zh-CN" altLang="en-US" sz="2200" b="0" dirty="0" smtClean="0">
                <a:latin typeface="Times New Roman" pitchFamily="18" charset="0"/>
              </a:rPr>
              <a:t>是奇数</a:t>
            </a:r>
          </a:p>
          <a:p>
            <a:pPr marL="0" indent="0">
              <a:spcBef>
                <a:spcPct val="0"/>
              </a:spcBef>
              <a:spcAft>
                <a:spcPct val="20000"/>
              </a:spcAft>
              <a:buNone/>
            </a:pPr>
            <a:r>
              <a:rPr lang="en-US" altLang="zh-CN" sz="2200" b="0" dirty="0" smtClean="0">
                <a:latin typeface="Times New Roman" pitchFamily="18" charset="0"/>
              </a:rPr>
              <a:t>           </a:t>
            </a:r>
            <a:r>
              <a:rPr lang="zh-CN" altLang="en-US" sz="2200" b="0" dirty="0" smtClean="0">
                <a:latin typeface="Times New Roman" pitchFamily="18" charset="0"/>
              </a:rPr>
              <a:t>表示知识：</a:t>
            </a:r>
            <a:endParaRPr lang="en-US" altLang="zh-CN" sz="2200" b="0" dirty="0" smtClean="0">
              <a:latin typeface="Times New Roman" pitchFamily="18" charset="0"/>
            </a:endParaRPr>
          </a:p>
          <a:p>
            <a:pPr marL="0" indent="0">
              <a:spcBef>
                <a:spcPct val="0"/>
              </a:spcBef>
              <a:spcAft>
                <a:spcPct val="20000"/>
              </a:spcAft>
              <a:buNone/>
            </a:pPr>
            <a:r>
              <a:rPr lang="en-US" altLang="zh-CN" sz="2200" b="0" dirty="0">
                <a:latin typeface="Times New Roman" pitchFamily="18" charset="0"/>
              </a:rPr>
              <a:t>	</a:t>
            </a:r>
            <a:r>
              <a:rPr lang="en-US" altLang="zh-CN" sz="2200" b="0" dirty="0" smtClean="0">
                <a:latin typeface="Times New Roman" pitchFamily="18" charset="0"/>
              </a:rPr>
              <a:t>	(    </a:t>
            </a:r>
            <a:r>
              <a:rPr lang="en-US" altLang="zh-CN" sz="2200" b="0" dirty="0">
                <a:latin typeface="Times New Roman" pitchFamily="18" charset="0"/>
              </a:rPr>
              <a:t>x)(I(x) </a:t>
            </a:r>
            <a:r>
              <a:rPr lang="en-US" altLang="zh-CN" sz="2200" b="0" dirty="0">
                <a:latin typeface="Times New Roman" pitchFamily="18" charset="0"/>
                <a:cs typeface="Arial" charset="0"/>
              </a:rPr>
              <a:t>→</a:t>
            </a:r>
            <a:r>
              <a:rPr lang="en-US" altLang="zh-CN" sz="2200" b="0" dirty="0">
                <a:latin typeface="Times New Roman" pitchFamily="18" charset="0"/>
              </a:rPr>
              <a:t> </a:t>
            </a:r>
            <a:r>
              <a:rPr lang="en-US" altLang="zh-CN" sz="2200" b="0" dirty="0" smtClean="0">
                <a:latin typeface="Times New Roman" pitchFamily="18" charset="0"/>
              </a:rPr>
              <a:t>(</a:t>
            </a:r>
            <a:r>
              <a:rPr lang="en-US" altLang="zh-CN" sz="2200" b="0" dirty="0" smtClean="0">
                <a:latin typeface="Times New Roman" pitchFamily="18" charset="0"/>
                <a:cs typeface="Arial" charset="0"/>
              </a:rPr>
              <a:t>¬ </a:t>
            </a:r>
            <a:r>
              <a:rPr lang="en-US" altLang="zh-CN" sz="2200" b="0" dirty="0" smtClean="0">
                <a:latin typeface="Times New Roman" pitchFamily="18" charset="0"/>
              </a:rPr>
              <a:t>E(x)</a:t>
            </a:r>
            <a:r>
              <a:rPr lang="el-GR" altLang="zh-CN" sz="2200" b="0" dirty="0" smtClean="0">
                <a:latin typeface="Times New Roman" pitchFamily="18" charset="0"/>
                <a:cs typeface="Arial" charset="0"/>
              </a:rPr>
              <a:t>∧</a:t>
            </a:r>
            <a:r>
              <a:rPr lang="en-US" altLang="zh-CN" sz="2200" b="0" dirty="0" smtClean="0">
                <a:latin typeface="Times New Roman" pitchFamily="18" charset="0"/>
              </a:rPr>
              <a:t>O(x))</a:t>
            </a:r>
            <a:r>
              <a:rPr lang="en-US" altLang="zh-CN" sz="2200" b="0" dirty="0" smtClean="0">
                <a:latin typeface="宋体" pitchFamily="2" charset="-122"/>
              </a:rPr>
              <a:t>∨</a:t>
            </a:r>
            <a:r>
              <a:rPr lang="en-US" altLang="zh-CN" sz="2200" b="0" dirty="0" smtClean="0">
                <a:latin typeface="Times New Roman" pitchFamily="18" charset="0"/>
              </a:rPr>
              <a:t>(E(x</a:t>
            </a:r>
            <a:r>
              <a:rPr lang="en-US" altLang="zh-CN" sz="2200" b="0" dirty="0">
                <a:latin typeface="Times New Roman" pitchFamily="18" charset="0"/>
              </a:rPr>
              <a:t>)</a:t>
            </a:r>
            <a:r>
              <a:rPr lang="el-GR" altLang="zh-CN" sz="2200" b="0" dirty="0" smtClean="0">
                <a:latin typeface="Times New Roman" pitchFamily="18" charset="0"/>
                <a:cs typeface="Arial" charset="0"/>
              </a:rPr>
              <a:t>∧</a:t>
            </a:r>
            <a:r>
              <a:rPr lang="en-US" altLang="zh-CN" sz="2200" b="0" dirty="0" smtClean="0">
                <a:latin typeface="Times New Roman" pitchFamily="18" charset="0"/>
                <a:cs typeface="Arial" charset="0"/>
              </a:rPr>
              <a:t>¬</a:t>
            </a:r>
            <a:r>
              <a:rPr lang="en-US" altLang="zh-CN" sz="2200" b="0" dirty="0" smtClean="0">
                <a:latin typeface="Times New Roman" pitchFamily="18" charset="0"/>
              </a:rPr>
              <a:t>O(x))</a:t>
            </a:r>
            <a:endParaRPr lang="en-US" altLang="zh-CN" sz="2200" b="0" dirty="0">
              <a:latin typeface="Times New Roman" pitchFamily="18" charset="0"/>
            </a:endParaRPr>
          </a:p>
        </p:txBody>
      </p:sp>
      <p:graphicFrame>
        <p:nvGraphicFramePr>
          <p:cNvPr id="490501" name="Object 5"/>
          <p:cNvGraphicFramePr>
            <a:graphicFrameLocks noChangeAspect="1"/>
          </p:cNvGraphicFramePr>
          <p:nvPr>
            <p:extLst>
              <p:ext uri="{D42A27DB-BD31-4B8C-83A1-F6EECF244321}">
                <p14:modId xmlns:p14="http://schemas.microsoft.com/office/powerpoint/2010/main" val="580145996"/>
              </p:ext>
            </p:extLst>
          </p:nvPr>
        </p:nvGraphicFramePr>
        <p:xfrm>
          <a:off x="2123728" y="4689140"/>
          <a:ext cx="284163" cy="307975"/>
        </p:xfrm>
        <a:graphic>
          <a:graphicData uri="http://schemas.openxmlformats.org/presentationml/2006/ole">
            <mc:AlternateContent xmlns:mc="http://schemas.openxmlformats.org/markup-compatibility/2006">
              <mc:Choice xmlns:v="urn:schemas-microsoft-com:vml" Requires="v">
                <p:oleObj spid="_x0000_s490670" name="公式" r:id="rId4" imgW="152280" imgH="164880" progId="Equation.3">
                  <p:embed/>
                </p:oleObj>
              </mc:Choice>
              <mc:Fallback>
                <p:oleObj name="公式" r:id="rId4" imgW="152280" imgH="16488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3728" y="4689140"/>
                        <a:ext cx="284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2"/>
          <p:cNvSpPr>
            <a:spLocks noGrp="1" noChangeArrowheads="1"/>
          </p:cNvSpPr>
          <p:nvPr>
            <p:ph type="title"/>
          </p:nvPr>
        </p:nvSpPr>
        <p:spPr>
          <a:xfrm>
            <a:off x="457200" y="274638"/>
            <a:ext cx="8229600" cy="752475"/>
          </a:xfrm>
        </p:spPr>
        <p:txBody>
          <a:bodyPr/>
          <a:lstStyle/>
          <a:p>
            <a:r>
              <a:rPr lang="zh-CN" altLang="en-US" b="1" dirty="0">
                <a:latin typeface="Times New Roman" pitchFamily="18" charset="0"/>
              </a:rPr>
              <a:t>谓词逻辑表示方法</a:t>
            </a:r>
            <a:endParaRPr lang="en-US" altLang="zh-CN" b="1" dirty="0">
              <a:latin typeface="Times New Roman" pitchFamily="18"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0499">
                                            <p:txEl>
                                              <p:pRg st="2" end="2"/>
                                            </p:txEl>
                                          </p:spTgt>
                                        </p:tgtEl>
                                        <p:attrNameLst>
                                          <p:attrName>style.visibility</p:attrName>
                                        </p:attrNameLst>
                                      </p:cBhvr>
                                      <p:to>
                                        <p:strVal val="visible"/>
                                      </p:to>
                                    </p:set>
                                    <p:animEffect transition="in" filter="fade">
                                      <p:cBhvr>
                                        <p:cTn id="7" dur="500"/>
                                        <p:tgtEl>
                                          <p:spTgt spid="490499">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90499">
                                            <p:txEl>
                                              <p:pRg st="3" end="3"/>
                                            </p:txEl>
                                          </p:spTgt>
                                        </p:tgtEl>
                                        <p:attrNameLst>
                                          <p:attrName>style.visibility</p:attrName>
                                        </p:attrNameLst>
                                      </p:cBhvr>
                                      <p:to>
                                        <p:strVal val="visible"/>
                                      </p:to>
                                    </p:set>
                                    <p:animEffect transition="in" filter="fade">
                                      <p:cBhvr>
                                        <p:cTn id="10" dur="500"/>
                                        <p:tgtEl>
                                          <p:spTgt spid="490499">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90499">
                                            <p:txEl>
                                              <p:pRg st="4" end="4"/>
                                            </p:txEl>
                                          </p:spTgt>
                                        </p:tgtEl>
                                        <p:attrNameLst>
                                          <p:attrName>style.visibility</p:attrName>
                                        </p:attrNameLst>
                                      </p:cBhvr>
                                      <p:to>
                                        <p:strVal val="visible"/>
                                      </p:to>
                                    </p:set>
                                    <p:animEffect transition="in" filter="fade">
                                      <p:cBhvr>
                                        <p:cTn id="13" dur="500"/>
                                        <p:tgtEl>
                                          <p:spTgt spid="490499">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90499">
                                            <p:txEl>
                                              <p:pRg st="5" end="5"/>
                                            </p:txEl>
                                          </p:spTgt>
                                        </p:tgtEl>
                                        <p:attrNameLst>
                                          <p:attrName>style.visibility</p:attrName>
                                        </p:attrNameLst>
                                      </p:cBhvr>
                                      <p:to>
                                        <p:strVal val="visible"/>
                                      </p:to>
                                    </p:set>
                                    <p:animEffect transition="in" filter="fade">
                                      <p:cBhvr>
                                        <p:cTn id="16" dur="500"/>
                                        <p:tgtEl>
                                          <p:spTgt spid="490499">
                                            <p:txEl>
                                              <p:pRg st="5" end="5"/>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90499">
                                            <p:txEl>
                                              <p:pRg st="6" end="6"/>
                                            </p:txEl>
                                          </p:spTgt>
                                        </p:tgtEl>
                                        <p:attrNameLst>
                                          <p:attrName>style.visibility</p:attrName>
                                        </p:attrNameLst>
                                      </p:cBhvr>
                                      <p:to>
                                        <p:strVal val="visible"/>
                                      </p:to>
                                    </p:set>
                                    <p:animEffect transition="in" filter="fade">
                                      <p:cBhvr>
                                        <p:cTn id="21" dur="500"/>
                                        <p:tgtEl>
                                          <p:spTgt spid="490499">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90499">
                                            <p:txEl>
                                              <p:pRg st="7" end="7"/>
                                            </p:txEl>
                                          </p:spTgt>
                                        </p:tgtEl>
                                        <p:attrNameLst>
                                          <p:attrName>style.visibility</p:attrName>
                                        </p:attrNameLst>
                                      </p:cBhvr>
                                      <p:to>
                                        <p:strVal val="visible"/>
                                      </p:to>
                                    </p:set>
                                    <p:animEffect transition="in" filter="fade">
                                      <p:cBhvr>
                                        <p:cTn id="24" dur="500"/>
                                        <p:tgtEl>
                                          <p:spTgt spid="490499">
                                            <p:txEl>
                                              <p:pRg st="7" end="7"/>
                                            </p:txEl>
                                          </p:spTgt>
                                        </p:tgtEl>
                                      </p:cBhvr>
                                    </p:animEffect>
                                  </p:childTnLst>
                                </p:cTn>
                              </p:par>
                              <p:par>
                                <p:cTn id="25" presetID="1" presetClass="entr" presetSubtype="0" fill="hold" nodeType="withEffect">
                                  <p:stCondLst>
                                    <p:cond delay="0"/>
                                  </p:stCondLst>
                                  <p:childTnLst>
                                    <p:set>
                                      <p:cBhvr>
                                        <p:cTn id="26" dur="1" fill="hold">
                                          <p:stCondLst>
                                            <p:cond delay="0"/>
                                          </p:stCondLst>
                                        </p:cTn>
                                        <p:tgtEl>
                                          <p:spTgt spid="4905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a:xfrm>
            <a:off x="6733344" y="6137436"/>
            <a:ext cx="2133600" cy="476250"/>
          </a:xfrm>
        </p:spPr>
        <p:txBody>
          <a:bodyPr/>
          <a:lstStyle/>
          <a:p>
            <a:fld id="{72A221DE-080C-4ABD-94B4-0166EB15D322}" type="slidenum">
              <a:rPr lang="en-US" altLang="zh-CN"/>
              <a:pPr/>
              <a:t>26</a:t>
            </a:fld>
            <a:endParaRPr lang="en-US" altLang="zh-CN"/>
          </a:p>
        </p:txBody>
      </p:sp>
      <p:sp>
        <p:nvSpPr>
          <p:cNvPr id="490499" name="Rectangle 3"/>
          <p:cNvSpPr>
            <a:spLocks noGrp="1" noChangeArrowheads="1"/>
          </p:cNvSpPr>
          <p:nvPr>
            <p:ph type="body" sz="half" idx="1"/>
          </p:nvPr>
        </p:nvSpPr>
        <p:spPr>
          <a:xfrm>
            <a:off x="359533" y="944724"/>
            <a:ext cx="7884876" cy="5616575"/>
          </a:xfrm>
          <a:noFill/>
          <a:ln/>
          <a:extLst>
            <a:ext uri="{91240B29-F687-4f45-9708-019B960494DF}">
              <a14:hiddenLine xmlns:a14="http://schemas.microsoft.com/office/drawing/2010/main" w="9525">
                <a:solidFill>
                  <a:srgbClr val="0000CC"/>
                </a:solidFill>
                <a:miter lim="800000"/>
                <a:headEnd/>
                <a:tailEnd/>
              </a14:hiddenLine>
            </a:ext>
          </a:extLst>
        </p:spPr>
        <p:txBody>
          <a:bodyPr/>
          <a:lstStyle/>
          <a:p>
            <a:pPr>
              <a:spcBef>
                <a:spcPct val="0"/>
              </a:spcBef>
              <a:spcAft>
                <a:spcPct val="20000"/>
              </a:spcAft>
            </a:pPr>
            <a:endParaRPr lang="en-US" altLang="zh-CN" sz="2000" b="1" dirty="0" smtClean="0">
              <a:solidFill>
                <a:srgbClr val="A50021"/>
              </a:solidFill>
              <a:latin typeface="Times New Roman" pitchFamily="18" charset="0"/>
            </a:endParaRPr>
          </a:p>
          <a:p>
            <a:pPr>
              <a:spcBef>
                <a:spcPct val="0"/>
              </a:spcBef>
              <a:spcAft>
                <a:spcPct val="20000"/>
              </a:spcAft>
            </a:pPr>
            <a:r>
              <a:rPr lang="zh-CN" altLang="en-US" b="1" dirty="0" smtClean="0">
                <a:solidFill>
                  <a:srgbClr val="00B050"/>
                </a:solidFill>
                <a:latin typeface="Times New Roman" pitchFamily="18" charset="0"/>
              </a:rPr>
              <a:t>例</a:t>
            </a:r>
            <a:r>
              <a:rPr lang="en-US" altLang="zh-CN" b="1" dirty="0" smtClean="0">
                <a:solidFill>
                  <a:srgbClr val="00B050"/>
                </a:solidFill>
                <a:latin typeface="Times New Roman" pitchFamily="18" charset="0"/>
              </a:rPr>
              <a:t>: </a:t>
            </a:r>
            <a:r>
              <a:rPr lang="zh-CN" altLang="en-US" b="1" dirty="0" smtClean="0">
                <a:solidFill>
                  <a:srgbClr val="00B050"/>
                </a:solidFill>
                <a:latin typeface="Times New Roman" pitchFamily="18" charset="0"/>
              </a:rPr>
              <a:t>表示</a:t>
            </a:r>
            <a:r>
              <a:rPr lang="zh-CN" altLang="en-US" b="1" dirty="0">
                <a:solidFill>
                  <a:srgbClr val="00B050"/>
                </a:solidFill>
                <a:latin typeface="Times New Roman" pitchFamily="18" charset="0"/>
              </a:rPr>
              <a:t>如下知识：</a:t>
            </a:r>
          </a:p>
          <a:p>
            <a:pPr lvl="1">
              <a:spcBef>
                <a:spcPct val="0"/>
              </a:spcBef>
              <a:spcAft>
                <a:spcPct val="20000"/>
              </a:spcAft>
            </a:pPr>
            <a:r>
              <a:rPr lang="zh-CN" altLang="en-US" sz="2000" b="1" dirty="0" smtClean="0">
                <a:solidFill>
                  <a:srgbClr val="00B050"/>
                </a:solidFill>
                <a:latin typeface="Times New Roman" pitchFamily="18" charset="0"/>
              </a:rPr>
              <a:t>王</a:t>
            </a:r>
            <a:r>
              <a:rPr lang="zh-CN" altLang="en-US" sz="2000" b="1" dirty="0">
                <a:solidFill>
                  <a:srgbClr val="00B050"/>
                </a:solidFill>
                <a:latin typeface="Times New Roman" pitchFamily="18" charset="0"/>
              </a:rPr>
              <a:t>宏是计算机系的一名学生。</a:t>
            </a:r>
          </a:p>
          <a:p>
            <a:pPr lvl="1">
              <a:spcBef>
                <a:spcPct val="0"/>
              </a:spcBef>
              <a:spcAft>
                <a:spcPct val="20000"/>
              </a:spcAft>
            </a:pPr>
            <a:r>
              <a:rPr lang="zh-CN" altLang="en-US" sz="2000" b="1" dirty="0" smtClean="0">
                <a:solidFill>
                  <a:srgbClr val="00B050"/>
                </a:solidFill>
                <a:latin typeface="Times New Roman" pitchFamily="18" charset="0"/>
              </a:rPr>
              <a:t>王</a:t>
            </a:r>
            <a:r>
              <a:rPr lang="zh-CN" altLang="en-US" sz="2000" b="1" dirty="0">
                <a:solidFill>
                  <a:srgbClr val="00B050"/>
                </a:solidFill>
                <a:latin typeface="Times New Roman" pitchFamily="18" charset="0"/>
              </a:rPr>
              <a:t>宏和</a:t>
            </a:r>
            <a:r>
              <a:rPr lang="zh-CN" altLang="en-US" sz="2000" b="1" dirty="0" smtClean="0">
                <a:solidFill>
                  <a:srgbClr val="00B050"/>
                </a:solidFill>
                <a:latin typeface="Times New Roman" pitchFamily="18" charset="0"/>
              </a:rPr>
              <a:t>李伟是</a:t>
            </a:r>
            <a:r>
              <a:rPr lang="zh-CN" altLang="en-US" sz="2000" b="1" dirty="0">
                <a:solidFill>
                  <a:srgbClr val="00B050"/>
                </a:solidFill>
                <a:latin typeface="Times New Roman" pitchFamily="18" charset="0"/>
              </a:rPr>
              <a:t>同班同学。</a:t>
            </a:r>
          </a:p>
          <a:p>
            <a:pPr lvl="1">
              <a:spcBef>
                <a:spcPct val="0"/>
              </a:spcBef>
              <a:spcAft>
                <a:spcPct val="20000"/>
              </a:spcAft>
            </a:pPr>
            <a:r>
              <a:rPr lang="zh-CN" altLang="en-US" sz="2000" b="1" dirty="0" smtClean="0">
                <a:solidFill>
                  <a:srgbClr val="00B050"/>
                </a:solidFill>
                <a:latin typeface="Times New Roman" pitchFamily="18" charset="0"/>
              </a:rPr>
              <a:t>凡是</a:t>
            </a:r>
            <a:r>
              <a:rPr lang="zh-CN" altLang="en-US" sz="2000" b="1" dirty="0">
                <a:solidFill>
                  <a:srgbClr val="00B050"/>
                </a:solidFill>
                <a:latin typeface="Times New Roman" pitchFamily="18" charset="0"/>
              </a:rPr>
              <a:t>计算机系的学生都喜欢编程序</a:t>
            </a:r>
            <a:r>
              <a:rPr lang="zh-CN" altLang="en-US" sz="2000" b="1" dirty="0" smtClean="0">
                <a:solidFill>
                  <a:srgbClr val="00B050"/>
                </a:solidFill>
                <a:latin typeface="Times New Roman" pitchFamily="18" charset="0"/>
              </a:rPr>
              <a:t>。</a:t>
            </a:r>
            <a:endParaRPr lang="en-US" altLang="zh-CN" sz="2000" b="1" dirty="0" smtClean="0">
              <a:solidFill>
                <a:srgbClr val="00B050"/>
              </a:solidFill>
              <a:latin typeface="Times New Roman" pitchFamily="18" charset="0"/>
            </a:endParaRPr>
          </a:p>
          <a:p>
            <a:pPr lvl="1">
              <a:spcBef>
                <a:spcPct val="0"/>
              </a:spcBef>
              <a:spcAft>
                <a:spcPct val="20000"/>
              </a:spcAft>
            </a:pPr>
            <a:endParaRPr lang="zh-CN" altLang="en-US" sz="900" b="1" dirty="0">
              <a:solidFill>
                <a:srgbClr val="00B050"/>
              </a:solidFill>
              <a:latin typeface="Times New Roman" pitchFamily="18" charset="0"/>
            </a:endParaRPr>
          </a:p>
          <a:p>
            <a:pPr marL="0" indent="0">
              <a:spcBef>
                <a:spcPct val="0"/>
              </a:spcBef>
              <a:spcAft>
                <a:spcPct val="20000"/>
              </a:spcAft>
              <a:buNone/>
            </a:pPr>
            <a:r>
              <a:rPr lang="en-US" altLang="zh-CN" sz="2400" b="0" dirty="0">
                <a:latin typeface="Times New Roman" pitchFamily="18" charset="0"/>
              </a:rPr>
              <a:t> </a:t>
            </a:r>
            <a:r>
              <a:rPr lang="en-US" altLang="zh-CN" sz="2400" b="0" dirty="0" smtClean="0">
                <a:latin typeface="Times New Roman" pitchFamily="18" charset="0"/>
              </a:rPr>
              <a:t>     </a:t>
            </a:r>
            <a:r>
              <a:rPr lang="zh-CN" altLang="en-US" sz="2400" dirty="0" smtClean="0">
                <a:latin typeface="Times New Roman" pitchFamily="18" charset="0"/>
              </a:rPr>
              <a:t>定义</a:t>
            </a:r>
            <a:r>
              <a:rPr lang="zh-CN" altLang="en-US" sz="2400" dirty="0">
                <a:latin typeface="Times New Roman" pitchFamily="18" charset="0"/>
              </a:rPr>
              <a:t>谓词：</a:t>
            </a:r>
          </a:p>
          <a:p>
            <a:pPr lvl="2">
              <a:spcBef>
                <a:spcPct val="0"/>
              </a:spcBef>
              <a:spcAft>
                <a:spcPct val="20000"/>
              </a:spcAft>
            </a:pPr>
            <a:r>
              <a:rPr lang="en-US" altLang="zh-CN" sz="2000" b="0" dirty="0" smtClean="0">
                <a:latin typeface="Times New Roman" pitchFamily="18" charset="0"/>
              </a:rPr>
              <a:t>COMPUTER(x</a:t>
            </a:r>
            <a:r>
              <a:rPr lang="en-US" altLang="zh-CN" sz="2000" b="0" dirty="0">
                <a:latin typeface="Times New Roman" pitchFamily="18" charset="0"/>
              </a:rPr>
              <a:t>)</a:t>
            </a:r>
            <a:r>
              <a:rPr lang="zh-CN" altLang="en-US" sz="2000" b="0" dirty="0">
                <a:latin typeface="Times New Roman" pitchFamily="18" charset="0"/>
              </a:rPr>
              <a:t>：表示</a:t>
            </a:r>
            <a:r>
              <a:rPr lang="en-US" altLang="zh-CN" sz="2000" b="0" dirty="0">
                <a:latin typeface="Times New Roman" pitchFamily="18" charset="0"/>
              </a:rPr>
              <a:t>x</a:t>
            </a:r>
            <a:r>
              <a:rPr lang="zh-CN" altLang="en-US" sz="2000" b="0" dirty="0">
                <a:latin typeface="Times New Roman" pitchFamily="18" charset="0"/>
              </a:rPr>
              <a:t>是计算机系的学生。</a:t>
            </a:r>
          </a:p>
          <a:p>
            <a:pPr lvl="2">
              <a:spcBef>
                <a:spcPct val="0"/>
              </a:spcBef>
              <a:spcAft>
                <a:spcPct val="20000"/>
              </a:spcAft>
            </a:pPr>
            <a:r>
              <a:rPr lang="en-US" altLang="zh-CN" sz="2000" b="0" dirty="0" smtClean="0">
                <a:latin typeface="Times New Roman" pitchFamily="18" charset="0"/>
              </a:rPr>
              <a:t>CLASSMATE(</a:t>
            </a:r>
            <a:r>
              <a:rPr lang="en-US" altLang="zh-CN" sz="2000" b="0" dirty="0" err="1" smtClean="0">
                <a:latin typeface="Times New Roman" pitchFamily="18" charset="0"/>
              </a:rPr>
              <a:t>x,y</a:t>
            </a:r>
            <a:r>
              <a:rPr lang="en-US" altLang="zh-CN" sz="2000" b="0" dirty="0">
                <a:latin typeface="Times New Roman" pitchFamily="18" charset="0"/>
              </a:rPr>
              <a:t>)</a:t>
            </a:r>
            <a:r>
              <a:rPr lang="zh-CN" altLang="en-US" sz="2000" b="0" dirty="0">
                <a:latin typeface="Times New Roman" pitchFamily="18" charset="0"/>
              </a:rPr>
              <a:t>：表示</a:t>
            </a:r>
            <a:r>
              <a:rPr lang="en-US" altLang="zh-CN" sz="2000" b="0" dirty="0">
                <a:latin typeface="Times New Roman" pitchFamily="18" charset="0"/>
              </a:rPr>
              <a:t>x</a:t>
            </a:r>
            <a:r>
              <a:rPr lang="zh-CN" altLang="en-US" sz="2000" b="0" dirty="0">
                <a:latin typeface="Times New Roman" pitchFamily="18" charset="0"/>
              </a:rPr>
              <a:t>和</a:t>
            </a:r>
            <a:r>
              <a:rPr lang="en-US" altLang="zh-CN" sz="2000" b="0" dirty="0">
                <a:latin typeface="Times New Roman" pitchFamily="18" charset="0"/>
              </a:rPr>
              <a:t>y</a:t>
            </a:r>
            <a:r>
              <a:rPr lang="zh-CN" altLang="en-US" sz="2000" b="0" dirty="0">
                <a:latin typeface="Times New Roman" pitchFamily="18" charset="0"/>
              </a:rPr>
              <a:t>是同班同学。</a:t>
            </a:r>
          </a:p>
          <a:p>
            <a:pPr lvl="2">
              <a:spcBef>
                <a:spcPct val="0"/>
              </a:spcBef>
              <a:spcAft>
                <a:spcPct val="20000"/>
              </a:spcAft>
            </a:pPr>
            <a:r>
              <a:rPr lang="en-US" altLang="zh-CN" sz="2000" b="0" dirty="0" smtClean="0">
                <a:latin typeface="Times New Roman" pitchFamily="18" charset="0"/>
              </a:rPr>
              <a:t>LIKE(</a:t>
            </a:r>
            <a:r>
              <a:rPr lang="en-US" altLang="zh-CN" sz="2000" b="0" dirty="0" err="1" smtClean="0">
                <a:latin typeface="Times New Roman" pitchFamily="18" charset="0"/>
              </a:rPr>
              <a:t>x,y</a:t>
            </a:r>
            <a:r>
              <a:rPr lang="en-US" altLang="zh-CN" sz="2000" b="0" dirty="0">
                <a:latin typeface="Times New Roman" pitchFamily="18" charset="0"/>
              </a:rPr>
              <a:t>)</a:t>
            </a:r>
            <a:r>
              <a:rPr lang="zh-CN" altLang="en-US" sz="2000" b="0" dirty="0">
                <a:latin typeface="Times New Roman" pitchFamily="18" charset="0"/>
              </a:rPr>
              <a:t>：表示</a:t>
            </a:r>
            <a:r>
              <a:rPr lang="en-US" altLang="zh-CN" sz="2000" b="0" dirty="0">
                <a:latin typeface="Times New Roman" pitchFamily="18" charset="0"/>
              </a:rPr>
              <a:t>x</a:t>
            </a:r>
            <a:r>
              <a:rPr lang="zh-CN" altLang="en-US" sz="2000" b="0" dirty="0">
                <a:latin typeface="Times New Roman" pitchFamily="18" charset="0"/>
              </a:rPr>
              <a:t>喜欢</a:t>
            </a:r>
            <a:r>
              <a:rPr lang="en-US" altLang="zh-CN" sz="2000" b="0" dirty="0">
                <a:latin typeface="Times New Roman" pitchFamily="18" charset="0"/>
              </a:rPr>
              <a:t>y</a:t>
            </a:r>
            <a:r>
              <a:rPr lang="zh-CN" altLang="en-US" sz="2000" b="0" dirty="0" smtClean="0">
                <a:latin typeface="Times New Roman" pitchFamily="18" charset="0"/>
              </a:rPr>
              <a:t>。</a:t>
            </a:r>
            <a:endParaRPr lang="en-US" altLang="zh-CN" sz="2000" b="0" dirty="0" smtClean="0">
              <a:latin typeface="Times New Roman" pitchFamily="18" charset="0"/>
            </a:endParaRPr>
          </a:p>
          <a:p>
            <a:pPr lvl="2">
              <a:spcBef>
                <a:spcPct val="0"/>
              </a:spcBef>
              <a:spcAft>
                <a:spcPct val="20000"/>
              </a:spcAft>
            </a:pPr>
            <a:endParaRPr lang="zh-CN" altLang="en-US" sz="1000" b="0" dirty="0">
              <a:latin typeface="Times New Roman" pitchFamily="18" charset="0"/>
            </a:endParaRPr>
          </a:p>
          <a:p>
            <a:pPr marL="0" indent="0">
              <a:spcBef>
                <a:spcPct val="0"/>
              </a:spcBef>
              <a:spcAft>
                <a:spcPct val="20000"/>
              </a:spcAft>
              <a:buNone/>
            </a:pPr>
            <a:r>
              <a:rPr lang="zh-CN" altLang="en-US" sz="2400" dirty="0">
                <a:latin typeface="Times New Roman" pitchFamily="18" charset="0"/>
              </a:rPr>
              <a:t>      </a:t>
            </a:r>
            <a:r>
              <a:rPr lang="zh-CN" altLang="en-US" sz="2400" dirty="0" smtClean="0">
                <a:latin typeface="Times New Roman" pitchFamily="18" charset="0"/>
              </a:rPr>
              <a:t>表示</a:t>
            </a:r>
            <a:r>
              <a:rPr lang="zh-CN" altLang="en-US" sz="2400" dirty="0">
                <a:latin typeface="Times New Roman" pitchFamily="18" charset="0"/>
              </a:rPr>
              <a:t>知识：</a:t>
            </a:r>
          </a:p>
          <a:p>
            <a:pPr lvl="2">
              <a:spcBef>
                <a:spcPct val="0"/>
              </a:spcBef>
              <a:spcAft>
                <a:spcPct val="20000"/>
              </a:spcAft>
            </a:pPr>
            <a:r>
              <a:rPr lang="en-US" altLang="zh-CN" sz="2000" b="0" dirty="0" smtClean="0">
                <a:latin typeface="Times New Roman" pitchFamily="18" charset="0"/>
              </a:rPr>
              <a:t>COMPUTER(Wang </a:t>
            </a:r>
            <a:r>
              <a:rPr lang="en-US" altLang="zh-CN" sz="2000" b="0" dirty="0">
                <a:latin typeface="Times New Roman" pitchFamily="18" charset="0"/>
              </a:rPr>
              <a:t>Hong)</a:t>
            </a:r>
          </a:p>
          <a:p>
            <a:pPr lvl="2">
              <a:spcBef>
                <a:spcPct val="0"/>
              </a:spcBef>
              <a:spcAft>
                <a:spcPct val="20000"/>
              </a:spcAft>
            </a:pPr>
            <a:r>
              <a:rPr lang="en-US" altLang="zh-CN" sz="2000" b="0" dirty="0" smtClean="0">
                <a:latin typeface="Times New Roman" pitchFamily="18" charset="0"/>
              </a:rPr>
              <a:t>CLASSMATE(Wang </a:t>
            </a:r>
            <a:r>
              <a:rPr lang="en-US" altLang="zh-CN" sz="2000" b="0" dirty="0">
                <a:latin typeface="Times New Roman" pitchFamily="18" charset="0"/>
              </a:rPr>
              <a:t>Hong, </a:t>
            </a:r>
            <a:r>
              <a:rPr lang="en-US" altLang="zh-CN" sz="2000" b="0">
                <a:latin typeface="Times New Roman" pitchFamily="18" charset="0"/>
              </a:rPr>
              <a:t>Li </a:t>
            </a:r>
            <a:r>
              <a:rPr lang="en-US" altLang="zh-CN" sz="2000" b="0" smtClean="0">
                <a:latin typeface="Times New Roman" pitchFamily="18" charset="0"/>
              </a:rPr>
              <a:t>Wei)</a:t>
            </a:r>
            <a:endParaRPr lang="en-US" altLang="zh-CN" sz="2000" b="0" dirty="0">
              <a:latin typeface="Times New Roman" pitchFamily="18" charset="0"/>
            </a:endParaRPr>
          </a:p>
          <a:p>
            <a:pPr lvl="2">
              <a:spcBef>
                <a:spcPct val="0"/>
              </a:spcBef>
              <a:spcAft>
                <a:spcPct val="20000"/>
              </a:spcAft>
            </a:pPr>
            <a:r>
              <a:rPr lang="en-US" altLang="zh-CN" sz="2000" b="0" dirty="0" smtClean="0">
                <a:latin typeface="Times New Roman" pitchFamily="18" charset="0"/>
              </a:rPr>
              <a:t>(    </a:t>
            </a:r>
            <a:r>
              <a:rPr lang="en-US" altLang="zh-CN" sz="2000" b="0" dirty="0">
                <a:latin typeface="Times New Roman" pitchFamily="18" charset="0"/>
              </a:rPr>
              <a:t>x)(COMPUTER(x</a:t>
            </a:r>
            <a:r>
              <a:rPr lang="en-US" altLang="zh-CN" sz="2000" dirty="0">
                <a:latin typeface="Times New Roman" pitchFamily="18" charset="0"/>
              </a:rPr>
              <a:t>) </a:t>
            </a:r>
            <a:r>
              <a:rPr lang="en-US" altLang="zh-CN" sz="2000" dirty="0">
                <a:latin typeface="Times New Roman" pitchFamily="18" charset="0"/>
                <a:cs typeface="Arial" charset="0"/>
              </a:rPr>
              <a:t>→</a:t>
            </a:r>
            <a:r>
              <a:rPr lang="en-US" altLang="zh-CN" sz="2000" dirty="0">
                <a:latin typeface="Times New Roman" pitchFamily="18" charset="0"/>
              </a:rPr>
              <a:t>LIKE(x, programming))</a:t>
            </a:r>
          </a:p>
        </p:txBody>
      </p:sp>
      <p:graphicFrame>
        <p:nvGraphicFramePr>
          <p:cNvPr id="490500" name="Object 4"/>
          <p:cNvGraphicFramePr>
            <a:graphicFrameLocks noGrp="1" noChangeAspect="1"/>
          </p:cNvGraphicFramePr>
          <p:nvPr>
            <p:ph sz="half" idx="2"/>
            <p:extLst>
              <p:ext uri="{D42A27DB-BD31-4B8C-83A1-F6EECF244321}">
                <p14:modId xmlns:p14="http://schemas.microsoft.com/office/powerpoint/2010/main" val="310819434"/>
              </p:ext>
            </p:extLst>
          </p:nvPr>
        </p:nvGraphicFramePr>
        <p:xfrm>
          <a:off x="1656519" y="6057515"/>
          <a:ext cx="284163" cy="307975"/>
        </p:xfrm>
        <a:graphic>
          <a:graphicData uri="http://schemas.openxmlformats.org/presentationml/2006/ole">
            <mc:AlternateContent xmlns:mc="http://schemas.openxmlformats.org/markup-compatibility/2006">
              <mc:Choice xmlns:v="urn:schemas-microsoft-com:vml" Requires="v">
                <p:oleObj spid="_x0000_s617640" name="公式" r:id="rId4" imgW="152280" imgH="164880" progId="Equation.3">
                  <p:embed/>
                </p:oleObj>
              </mc:Choice>
              <mc:Fallback>
                <p:oleObj name="公式" r:id="rId4" imgW="152280" imgH="1648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6519" y="6057515"/>
                        <a:ext cx="2841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Rectangle 2"/>
          <p:cNvSpPr>
            <a:spLocks noGrp="1" noChangeArrowheads="1"/>
          </p:cNvSpPr>
          <p:nvPr>
            <p:ph type="title"/>
          </p:nvPr>
        </p:nvSpPr>
        <p:spPr>
          <a:xfrm>
            <a:off x="457200" y="274638"/>
            <a:ext cx="8229600" cy="752475"/>
          </a:xfrm>
        </p:spPr>
        <p:txBody>
          <a:bodyPr/>
          <a:lstStyle/>
          <a:p>
            <a:r>
              <a:rPr lang="zh-CN" altLang="en-US" b="1" dirty="0">
                <a:latin typeface="Times New Roman" pitchFamily="18" charset="0"/>
              </a:rPr>
              <a:t>谓词逻辑表示方法</a:t>
            </a:r>
            <a:endParaRPr lang="en-US" altLang="zh-CN" b="1" dirty="0">
              <a:latin typeface="Times New Roman" pitchFamily="18" charset="0"/>
            </a:endParaRPr>
          </a:p>
        </p:txBody>
      </p:sp>
    </p:spTree>
    <p:extLst>
      <p:ext uri="{BB962C8B-B14F-4D97-AF65-F5344CB8AC3E}">
        <p14:creationId xmlns:p14="http://schemas.microsoft.com/office/powerpoint/2010/main" val="905920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0499">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0499">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90499">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90499">
                                            <p:txEl>
                                              <p:pRg st="9" end="9"/>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90499">
                                            <p:txEl>
                                              <p:pRg st="11" end="1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90499">
                                            <p:txEl>
                                              <p:pRg st="12" end="1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90499">
                                            <p:txEl>
                                              <p:pRg st="13" end="1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90499">
                                            <p:txEl>
                                              <p:pRg st="14" end="14"/>
                                            </p:txEl>
                                          </p:spTgt>
                                        </p:tgtEl>
                                        <p:attrNameLst>
                                          <p:attrName>style.visibility</p:attrName>
                                        </p:attrNameLst>
                                      </p:cBhvr>
                                      <p:to>
                                        <p:strVal val="visible"/>
                                      </p:to>
                                    </p:set>
                                  </p:childTnLst>
                                </p:cTn>
                              </p:par>
                              <p:par>
                                <p:cTn id="23" presetID="10" presetClass="entr" presetSubtype="0" fill="hold" nodeType="withEffect">
                                  <p:stCondLst>
                                    <p:cond delay="0"/>
                                  </p:stCondLst>
                                  <p:childTnLst>
                                    <p:set>
                                      <p:cBhvr>
                                        <p:cTn id="24" dur="1" fill="hold">
                                          <p:stCondLst>
                                            <p:cond delay="0"/>
                                          </p:stCondLst>
                                        </p:cTn>
                                        <p:tgtEl>
                                          <p:spTgt spid="490500"/>
                                        </p:tgtEl>
                                        <p:attrNameLst>
                                          <p:attrName>style.visibility</p:attrName>
                                        </p:attrNameLst>
                                      </p:cBhvr>
                                      <p:to>
                                        <p:strVal val="visible"/>
                                      </p:to>
                                    </p:set>
                                    <p:animEffect transition="in" filter="fade">
                                      <p:cBhvr>
                                        <p:cTn id="25" dur="500"/>
                                        <p:tgtEl>
                                          <p:spTgt spid="4905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fld id="{84A3B0A3-BF37-457E-9C2B-4C2579BE8038}" type="slidenum">
              <a:rPr lang="en-US" altLang="zh-CN"/>
              <a:pPr/>
              <a:t>27</a:t>
            </a:fld>
            <a:endParaRPr lang="en-US" altLang="zh-CN"/>
          </a:p>
        </p:txBody>
      </p:sp>
      <p:sp>
        <p:nvSpPr>
          <p:cNvPr id="577538" name="Rectangle 2"/>
          <p:cNvSpPr>
            <a:spLocks noGrp="1" noChangeArrowheads="1"/>
          </p:cNvSpPr>
          <p:nvPr>
            <p:ph type="title"/>
          </p:nvPr>
        </p:nvSpPr>
        <p:spPr>
          <a:xfrm>
            <a:off x="468313" y="152400"/>
            <a:ext cx="8229600" cy="741363"/>
          </a:xfrm>
        </p:spPr>
        <p:txBody>
          <a:bodyPr/>
          <a:lstStyle/>
          <a:p>
            <a:r>
              <a:rPr lang="zh-CN" altLang="en-US" sz="4000"/>
              <a:t>练习</a:t>
            </a:r>
          </a:p>
        </p:txBody>
      </p:sp>
      <p:sp>
        <p:nvSpPr>
          <p:cNvPr id="577540" name="Rectangle 4"/>
          <p:cNvSpPr>
            <a:spLocks noGrp="1" noChangeArrowheads="1"/>
          </p:cNvSpPr>
          <p:nvPr>
            <p:ph type="body" idx="1"/>
          </p:nvPr>
        </p:nvSpPr>
        <p:spPr>
          <a:xfrm>
            <a:off x="228600" y="1295400"/>
            <a:ext cx="8915400" cy="549275"/>
          </a:xfrm>
          <a:noFill/>
          <a:ln/>
        </p:spPr>
        <p:txBody>
          <a:bodyPr lIns="0" tIns="0" rIns="0" bIns="0"/>
          <a:lstStyle/>
          <a:p>
            <a:pPr marL="0" indent="0">
              <a:buNone/>
            </a:pPr>
            <a:r>
              <a:rPr lang="zh-CN" altLang="en-US" dirty="0" smtClean="0">
                <a:solidFill>
                  <a:srgbClr val="00B050"/>
                </a:solidFill>
                <a:latin typeface="Times New Roman" pitchFamily="18" charset="0"/>
                <a:cs typeface="Times New Roman" pitchFamily="18" charset="0"/>
              </a:rPr>
              <a:t>用一阶逻辑表示如下知识：</a:t>
            </a:r>
            <a:endParaRPr lang="en-US" altLang="zh-CN" dirty="0" smtClean="0">
              <a:solidFill>
                <a:srgbClr val="00B050"/>
              </a:solidFill>
              <a:latin typeface="Times New Roman" pitchFamily="18" charset="0"/>
              <a:cs typeface="Times New Roman" pitchFamily="18" charset="0"/>
            </a:endParaRPr>
          </a:p>
          <a:p>
            <a:pPr marL="0" indent="0">
              <a:buNone/>
            </a:pPr>
            <a:endParaRPr lang="en-US" altLang="zh-CN" dirty="0" smtClean="0">
              <a:solidFill>
                <a:srgbClr val="00B050"/>
              </a:solidFill>
              <a:latin typeface="Times New Roman" pitchFamily="18" charset="0"/>
              <a:cs typeface="Times New Roman" pitchFamily="18" charset="0"/>
            </a:endParaRPr>
          </a:p>
          <a:p>
            <a:pPr marL="0" indent="0">
              <a:buNone/>
            </a:pPr>
            <a:r>
              <a:rPr lang="en-US" altLang="zh-CN" dirty="0" smtClean="0">
                <a:solidFill>
                  <a:srgbClr val="00B050"/>
                </a:solidFill>
                <a:latin typeface="Times New Roman" pitchFamily="18" charset="0"/>
                <a:cs typeface="Times New Roman" pitchFamily="18" charset="0"/>
              </a:rPr>
              <a:t>1. </a:t>
            </a:r>
            <a:r>
              <a:rPr lang="en-US" altLang="zh-CN" i="1" dirty="0" smtClean="0">
                <a:solidFill>
                  <a:srgbClr val="00B050"/>
                </a:solidFill>
                <a:latin typeface="Times New Roman" pitchFamily="18" charset="0"/>
                <a:cs typeface="Times New Roman" pitchFamily="18" charset="0"/>
              </a:rPr>
              <a:t>"There </a:t>
            </a:r>
            <a:r>
              <a:rPr lang="en-US" altLang="zh-CN" i="1" dirty="0">
                <a:solidFill>
                  <a:srgbClr val="00B050"/>
                </a:solidFill>
                <a:latin typeface="Times New Roman" pitchFamily="18" charset="0"/>
                <a:cs typeface="Times New Roman" pitchFamily="18" charset="0"/>
              </a:rPr>
              <a:t>is </a:t>
            </a:r>
            <a:r>
              <a:rPr lang="en-US" altLang="zh-CN" i="1" dirty="0" smtClean="0">
                <a:solidFill>
                  <a:srgbClr val="00B050"/>
                </a:solidFill>
                <a:latin typeface="Times New Roman" pitchFamily="18" charset="0"/>
                <a:cs typeface="Times New Roman" pitchFamily="18" charset="0"/>
              </a:rPr>
              <a:t>a playing </a:t>
            </a:r>
            <a:r>
              <a:rPr lang="en-US" altLang="zh-CN" i="1" dirty="0">
                <a:solidFill>
                  <a:srgbClr val="00B050"/>
                </a:solidFill>
                <a:latin typeface="Times New Roman" pitchFamily="18" charset="0"/>
                <a:cs typeface="Times New Roman" pitchFamily="18" charset="0"/>
              </a:rPr>
              <a:t>card that is red and is a jack"</a:t>
            </a:r>
          </a:p>
        </p:txBody>
      </p:sp>
      <p:sp>
        <p:nvSpPr>
          <p:cNvPr id="577541" name="Rectangle 5"/>
          <p:cNvSpPr>
            <a:spLocks noChangeArrowheads="1"/>
          </p:cNvSpPr>
          <p:nvPr/>
        </p:nvSpPr>
        <p:spPr bwMode="ltGray">
          <a:xfrm>
            <a:off x="609626" y="2933142"/>
            <a:ext cx="8458200" cy="487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90000"/>
              </a:lnSpc>
              <a:spcBef>
                <a:spcPct val="50000"/>
              </a:spcBef>
              <a:spcAft>
                <a:spcPct val="50000"/>
              </a:spcAft>
              <a:buClr>
                <a:srgbClr val="A31221"/>
              </a:buClr>
              <a:buSzPct val="75000"/>
              <a:buFont typeface="Wingdings 3" pitchFamily="18" charset="2"/>
              <a:buNone/>
            </a:pPr>
            <a:r>
              <a:rPr lang="zh-CN" altLang="en-US" sz="2800" b="1" dirty="0">
                <a:solidFill>
                  <a:srgbClr val="000000"/>
                </a:solidFill>
                <a:latin typeface="Times New Roman" pitchFamily="18" charset="0"/>
                <a:cs typeface="Times New Roman" pitchFamily="18" charset="0"/>
              </a:rPr>
              <a:t>彐</a:t>
            </a:r>
            <a:r>
              <a:rPr lang="en-US" altLang="zh-CN" sz="2800" b="1" dirty="0">
                <a:solidFill>
                  <a:srgbClr val="000000"/>
                </a:solidFill>
                <a:latin typeface="Times New Roman" pitchFamily="18" charset="0"/>
                <a:cs typeface="Times New Roman" pitchFamily="18" charset="0"/>
              </a:rPr>
              <a:t>X </a:t>
            </a:r>
            <a:r>
              <a:rPr lang="en-US" altLang="zh-CN" sz="2800" b="1" dirty="0" smtClean="0">
                <a:solidFill>
                  <a:srgbClr val="000000"/>
                </a:solidFill>
                <a:latin typeface="Times New Roman" pitchFamily="18" charset="0"/>
                <a:cs typeface="Times New Roman" pitchFamily="18" charset="0"/>
              </a:rPr>
              <a:t>(playing-card(X</a:t>
            </a:r>
            <a:r>
              <a:rPr lang="en-US" altLang="zh-CN" sz="2800" b="1" dirty="0">
                <a:solidFill>
                  <a:srgbClr val="000000"/>
                </a:solidFill>
                <a:latin typeface="Times New Roman" pitchFamily="18" charset="0"/>
                <a:cs typeface="Times New Roman" pitchFamily="18" charset="0"/>
              </a:rPr>
              <a:t>)∧ jack(X) </a:t>
            </a:r>
            <a:r>
              <a:rPr lang="en-US" altLang="zh-CN" sz="2800" b="1" dirty="0" smtClean="0">
                <a:solidFill>
                  <a:srgbClr val="000000"/>
                </a:solidFill>
                <a:latin typeface="Times New Roman" pitchFamily="18" charset="0"/>
                <a:cs typeface="Times New Roman" pitchFamily="18" charset="0"/>
              </a:rPr>
              <a:t>∧red(X))</a:t>
            </a:r>
            <a:endParaRPr lang="en-US" altLang="zh-CN" sz="2800" b="1" dirty="0">
              <a:solidFill>
                <a:srgbClr val="000000"/>
              </a:solidFill>
              <a:latin typeface="Times New Roman" pitchFamily="18" charset="0"/>
              <a:cs typeface="Times New Roman" pitchFamily="18" charset="0"/>
            </a:endParaRPr>
          </a:p>
        </p:txBody>
      </p:sp>
      <p:sp>
        <p:nvSpPr>
          <p:cNvPr id="577542" name="Rectangle 6"/>
          <p:cNvSpPr>
            <a:spLocks noChangeArrowheads="1"/>
          </p:cNvSpPr>
          <p:nvPr/>
        </p:nvSpPr>
        <p:spPr bwMode="ltGray">
          <a:xfrm>
            <a:off x="108702" y="3939290"/>
            <a:ext cx="8839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90000"/>
              </a:lnSpc>
              <a:spcAft>
                <a:spcPct val="50000"/>
              </a:spcAft>
              <a:buClr>
                <a:srgbClr val="A31221"/>
              </a:buClr>
              <a:buSzPct val="75000"/>
              <a:buFont typeface="Wingdings 3" pitchFamily="18" charset="2"/>
              <a:buNone/>
            </a:pPr>
            <a:r>
              <a:rPr lang="en-US" altLang="zh-CN" sz="2800" b="1" dirty="0">
                <a:solidFill>
                  <a:srgbClr val="00B050"/>
                </a:solidFill>
                <a:latin typeface="Times New Roman" pitchFamily="18" charset="0"/>
                <a:ea typeface="幼圆" pitchFamily="49" charset="-122"/>
                <a:cs typeface="Times New Roman" pitchFamily="18" charset="0"/>
              </a:rPr>
              <a:t>2. “</a:t>
            </a:r>
            <a:r>
              <a:rPr lang="zh-CN" altLang="en-US" sz="2800" b="1" dirty="0" smtClean="0">
                <a:solidFill>
                  <a:srgbClr val="00B050"/>
                </a:solidFill>
                <a:latin typeface="Times New Roman" pitchFamily="18" charset="0"/>
                <a:ea typeface="幼圆" pitchFamily="49" charset="-122"/>
                <a:cs typeface="Times New Roman" pitchFamily="18" charset="0"/>
              </a:rPr>
              <a:t>每个人</a:t>
            </a:r>
            <a:r>
              <a:rPr lang="zh-CN" altLang="en-US" sz="2800" b="1" dirty="0">
                <a:solidFill>
                  <a:srgbClr val="00B050"/>
                </a:solidFill>
                <a:latin typeface="Times New Roman" pitchFamily="18" charset="0"/>
                <a:ea typeface="幼圆" pitchFamily="49" charset="-122"/>
                <a:cs typeface="Times New Roman" pitchFamily="18" charset="0"/>
              </a:rPr>
              <a:t>都</a:t>
            </a:r>
            <a:r>
              <a:rPr lang="zh-CN" altLang="en-US" sz="2800" b="1" dirty="0" smtClean="0">
                <a:solidFill>
                  <a:srgbClr val="00B050"/>
                </a:solidFill>
                <a:latin typeface="Times New Roman" pitchFamily="18" charset="0"/>
                <a:ea typeface="幼圆" pitchFamily="49" charset="-122"/>
                <a:cs typeface="Times New Roman" pitchFamily="18" charset="0"/>
              </a:rPr>
              <a:t>有父亲</a:t>
            </a:r>
            <a:r>
              <a:rPr lang="en-US" altLang="zh-CN" sz="2800" b="1" dirty="0" smtClean="0">
                <a:solidFill>
                  <a:srgbClr val="00B050"/>
                </a:solidFill>
                <a:latin typeface="Times New Roman" pitchFamily="18" charset="0"/>
                <a:ea typeface="幼圆" pitchFamily="49" charset="-122"/>
                <a:cs typeface="Times New Roman" pitchFamily="18" charset="0"/>
              </a:rPr>
              <a:t>”</a:t>
            </a:r>
            <a:endParaRPr lang="en-US" altLang="zh-CN" sz="2800" b="1" dirty="0">
              <a:solidFill>
                <a:srgbClr val="00B050"/>
              </a:solidFill>
              <a:latin typeface="Times New Roman" pitchFamily="18" charset="0"/>
              <a:ea typeface="幼圆" pitchFamily="49" charset="-122"/>
              <a:cs typeface="Times New Roman" pitchFamily="18" charset="0"/>
            </a:endParaRPr>
          </a:p>
        </p:txBody>
      </p:sp>
      <p:sp>
        <p:nvSpPr>
          <p:cNvPr id="577543" name="Rectangle 7"/>
          <p:cNvSpPr>
            <a:spLocks noChangeArrowheads="1"/>
          </p:cNvSpPr>
          <p:nvPr/>
        </p:nvSpPr>
        <p:spPr bwMode="ltGray">
          <a:xfrm>
            <a:off x="683568" y="4617132"/>
            <a:ext cx="8153400" cy="487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90000"/>
              </a:lnSpc>
              <a:spcBef>
                <a:spcPct val="50000"/>
              </a:spcBef>
              <a:spcAft>
                <a:spcPct val="50000"/>
              </a:spcAft>
              <a:buClr>
                <a:srgbClr val="A31221"/>
              </a:buClr>
              <a:buSzPct val="75000"/>
              <a:buFont typeface="Wingdings 3" pitchFamily="18" charset="2"/>
              <a:buNone/>
            </a:pPr>
            <a:r>
              <a:rPr lang="en-US" altLang="zh-CN" sz="2800" b="1" dirty="0" smtClean="0">
                <a:solidFill>
                  <a:srgbClr val="000000"/>
                </a:solidFill>
                <a:latin typeface="Times New Roman" pitchFamily="18" charset="0"/>
                <a:cs typeface="Times New Roman" pitchFamily="18" charset="0"/>
              </a:rPr>
              <a:t>X</a:t>
            </a:r>
            <a:r>
              <a:rPr lang="zh-CN" altLang="en-US" sz="2800" b="1" dirty="0" smtClean="0">
                <a:solidFill>
                  <a:srgbClr val="000000"/>
                </a:solidFill>
                <a:latin typeface="Times New Roman" pitchFamily="18" charset="0"/>
                <a:cs typeface="Times New Roman" pitchFamily="18" charset="0"/>
              </a:rPr>
              <a:t>彐</a:t>
            </a:r>
            <a:r>
              <a:rPr lang="en-US" altLang="zh-CN" sz="2800" b="1" dirty="0" smtClean="0">
                <a:solidFill>
                  <a:srgbClr val="000000"/>
                </a:solidFill>
                <a:latin typeface="Times New Roman" pitchFamily="18" charset="0"/>
                <a:cs typeface="Times New Roman" pitchFamily="18" charset="0"/>
              </a:rPr>
              <a:t>Y(person(X</a:t>
            </a:r>
            <a:r>
              <a:rPr lang="en-US" altLang="zh-CN" sz="2800" b="1" dirty="0">
                <a:solidFill>
                  <a:srgbClr val="000000"/>
                </a:solidFill>
                <a:latin typeface="Times New Roman" pitchFamily="18" charset="0"/>
                <a:cs typeface="Times New Roman" pitchFamily="18" charset="0"/>
              </a:rPr>
              <a:t>)</a:t>
            </a:r>
            <a:r>
              <a:rPr lang="en-US" altLang="zh-CN" sz="2800" b="1" dirty="0">
                <a:solidFill>
                  <a:srgbClr val="000000"/>
                </a:solidFill>
                <a:latin typeface="Times New Roman" pitchFamily="18" charset="0"/>
                <a:ea typeface="Arial Unicode MS" pitchFamily="34" charset="-122"/>
                <a:cs typeface="Times New Roman" pitchFamily="18" charset="0"/>
              </a:rPr>
              <a:t>→</a:t>
            </a:r>
            <a:r>
              <a:rPr lang="en-US" altLang="zh-CN" sz="2800" b="1" dirty="0" err="1">
                <a:solidFill>
                  <a:srgbClr val="000000"/>
                </a:solidFill>
                <a:latin typeface="Times New Roman" pitchFamily="18" charset="0"/>
                <a:cs typeface="Times New Roman" pitchFamily="18" charset="0"/>
              </a:rPr>
              <a:t>hasfather</a:t>
            </a:r>
            <a:r>
              <a:rPr lang="en-US" altLang="zh-CN" sz="2800" b="1" dirty="0">
                <a:solidFill>
                  <a:srgbClr val="000000"/>
                </a:solidFill>
                <a:latin typeface="Times New Roman" pitchFamily="18" charset="0"/>
                <a:cs typeface="Times New Roman" pitchFamily="18" charset="0"/>
              </a:rPr>
              <a:t>(X,Y) ∧ </a:t>
            </a:r>
            <a:r>
              <a:rPr lang="en-US" altLang="zh-CN" sz="2800" b="1" dirty="0" smtClean="0">
                <a:solidFill>
                  <a:srgbClr val="000000"/>
                </a:solidFill>
                <a:latin typeface="Times New Roman" pitchFamily="18" charset="0"/>
                <a:cs typeface="Times New Roman" pitchFamily="18" charset="0"/>
              </a:rPr>
              <a:t>person(Y))</a:t>
            </a:r>
            <a:endParaRPr lang="en-US" altLang="zh-CN" sz="2800" b="1" dirty="0">
              <a:solidFill>
                <a:srgbClr val="000000"/>
              </a:solidFill>
              <a:latin typeface="Times New Roman" pitchFamily="18" charset="0"/>
              <a:cs typeface="Times New Roman" pitchFamily="18" charset="0"/>
            </a:endParaRPr>
          </a:p>
        </p:txBody>
      </p:sp>
      <p:graphicFrame>
        <p:nvGraphicFramePr>
          <p:cNvPr id="8" name="Object 4"/>
          <p:cNvGraphicFramePr>
            <a:graphicFrameLocks noChangeAspect="1"/>
          </p:cNvGraphicFramePr>
          <p:nvPr>
            <p:extLst>
              <p:ext uri="{D42A27DB-BD31-4B8C-83A1-F6EECF244321}">
                <p14:modId xmlns:p14="http://schemas.microsoft.com/office/powerpoint/2010/main" val="44604390"/>
              </p:ext>
            </p:extLst>
          </p:nvPr>
        </p:nvGraphicFramePr>
        <p:xfrm>
          <a:off x="431540" y="4725144"/>
          <a:ext cx="284163" cy="307975"/>
        </p:xfrm>
        <a:graphic>
          <a:graphicData uri="http://schemas.openxmlformats.org/presentationml/2006/ole">
            <mc:AlternateContent xmlns:mc="http://schemas.openxmlformats.org/markup-compatibility/2006">
              <mc:Choice xmlns:v="urn:schemas-microsoft-com:vml" Requires="v">
                <p:oleObj spid="_x0000_s1103" name="公式" r:id="rId4" imgW="152280" imgH="164880" progId="Equation.3">
                  <p:embed/>
                </p:oleObj>
              </mc:Choice>
              <mc:Fallback>
                <p:oleObj name="公式" r:id="rId4" imgW="152280" imgH="1648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540" y="4725144"/>
                        <a:ext cx="2841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754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7543"/>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1" nodeType="clickEffect">
                                  <p:stCondLst>
                                    <p:cond delay="0"/>
                                  </p:stCondLst>
                                  <p:childTnLst>
                                    <p:set>
                                      <p:cBhvr>
                                        <p:cTn id="17" dur="1" fill="hold">
                                          <p:stCondLst>
                                            <p:cond delay="0"/>
                                          </p:stCondLst>
                                        </p:cTn>
                                        <p:tgtEl>
                                          <p:spTgt spid="577543"/>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7541" grpId="0"/>
      <p:bldP spid="577543" grpId="0"/>
      <p:bldP spid="577543"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灯片编号占位符 5"/>
          <p:cNvSpPr>
            <a:spLocks noGrp="1"/>
          </p:cNvSpPr>
          <p:nvPr>
            <p:ph type="sldNum" sz="quarter" idx="12"/>
          </p:nvPr>
        </p:nvSpPr>
        <p:spPr/>
        <p:txBody>
          <a:bodyPr/>
          <a:lstStyle/>
          <a:p>
            <a:fld id="{74D0603A-0EC2-4D15-B1C5-F7C3FC656A5B}" type="slidenum">
              <a:rPr lang="en-US" altLang="zh-CN"/>
              <a:pPr/>
              <a:t>28</a:t>
            </a:fld>
            <a:endParaRPr lang="en-US" altLang="zh-CN"/>
          </a:p>
        </p:txBody>
      </p:sp>
      <p:sp>
        <p:nvSpPr>
          <p:cNvPr id="491522" name="Rectangle 2"/>
          <p:cNvSpPr>
            <a:spLocks noGrp="1" noChangeArrowheads="1"/>
          </p:cNvSpPr>
          <p:nvPr>
            <p:ph type="title"/>
          </p:nvPr>
        </p:nvSpPr>
        <p:spPr>
          <a:xfrm>
            <a:off x="298450" y="0"/>
            <a:ext cx="8540750" cy="1052513"/>
          </a:xfrm>
        </p:spPr>
        <p:txBody>
          <a:bodyPr/>
          <a:lstStyle/>
          <a:p>
            <a:r>
              <a:rPr lang="zh-CN" altLang="en-US" sz="3600" b="1" dirty="0" smtClean="0">
                <a:latin typeface="Times New Roman" pitchFamily="18" charset="0"/>
              </a:rPr>
              <a:t>谓词逻辑</a:t>
            </a:r>
            <a:r>
              <a:rPr lang="zh-CN" altLang="en-US" sz="3600" b="1" dirty="0">
                <a:latin typeface="Times New Roman" pitchFamily="18" charset="0"/>
              </a:rPr>
              <a:t>表示的</a:t>
            </a:r>
            <a:r>
              <a:rPr lang="zh-CN" altLang="en-US" sz="3600" b="1" dirty="0" smtClean="0">
                <a:latin typeface="Times New Roman" pitchFamily="18" charset="0"/>
              </a:rPr>
              <a:t>应用</a:t>
            </a:r>
            <a:r>
              <a:rPr lang="en-US" altLang="zh-CN" sz="3600" b="1" dirty="0" smtClean="0">
                <a:latin typeface="Times New Roman" pitchFamily="18" charset="0"/>
              </a:rPr>
              <a:t>--</a:t>
            </a:r>
            <a:r>
              <a:rPr lang="zh-CN" altLang="en-US" sz="2400" b="1" dirty="0" smtClean="0">
                <a:latin typeface="Times New Roman" pitchFamily="18" charset="0"/>
              </a:rPr>
              <a:t>机器人</a:t>
            </a:r>
            <a:r>
              <a:rPr lang="zh-CN" altLang="en-US" sz="2400" b="1" dirty="0">
                <a:latin typeface="Times New Roman" pitchFamily="18" charset="0"/>
              </a:rPr>
              <a:t>移盒子</a:t>
            </a:r>
            <a:r>
              <a:rPr lang="zh-CN" altLang="en-US" sz="2400" b="1" dirty="0" smtClean="0">
                <a:latin typeface="Times New Roman" pitchFamily="18" charset="0"/>
              </a:rPr>
              <a:t>问题</a:t>
            </a:r>
            <a:endParaRPr lang="en-US" altLang="zh-CN" sz="2400" b="1" dirty="0">
              <a:latin typeface="Times New Roman" pitchFamily="18" charset="0"/>
            </a:endParaRPr>
          </a:p>
        </p:txBody>
      </p:sp>
      <p:sp>
        <p:nvSpPr>
          <p:cNvPr id="491523" name="Rectangle 3"/>
          <p:cNvSpPr>
            <a:spLocks noGrp="1" noChangeArrowheads="1"/>
          </p:cNvSpPr>
          <p:nvPr>
            <p:ph type="body" idx="1"/>
          </p:nvPr>
        </p:nvSpPr>
        <p:spPr>
          <a:xfrm>
            <a:off x="325159" y="1321595"/>
            <a:ext cx="7753641" cy="5256212"/>
          </a:xfrm>
        </p:spPr>
        <p:txBody>
          <a:bodyPr/>
          <a:lstStyle/>
          <a:p>
            <a:pPr marL="0" indent="0">
              <a:lnSpc>
                <a:spcPct val="120000"/>
              </a:lnSpc>
              <a:buNone/>
            </a:pPr>
            <a:r>
              <a:rPr lang="zh-CN" altLang="en-US" sz="2400" b="1" dirty="0" smtClean="0">
                <a:solidFill>
                  <a:srgbClr val="FF0000"/>
                </a:solidFill>
                <a:latin typeface="Times New Roman" pitchFamily="18" charset="0"/>
              </a:rPr>
              <a:t>定义</a:t>
            </a:r>
            <a:r>
              <a:rPr lang="zh-CN" altLang="en-US" sz="2400" b="1" dirty="0">
                <a:solidFill>
                  <a:srgbClr val="FF0000"/>
                </a:solidFill>
                <a:latin typeface="Times New Roman" pitchFamily="18" charset="0"/>
              </a:rPr>
              <a:t>描述状态和动作的谓词</a:t>
            </a:r>
          </a:p>
          <a:p>
            <a:pPr>
              <a:lnSpc>
                <a:spcPct val="120000"/>
              </a:lnSpc>
            </a:pPr>
            <a:r>
              <a:rPr lang="zh-CN" altLang="en-US" sz="2000" b="1" dirty="0">
                <a:solidFill>
                  <a:srgbClr val="A50021"/>
                </a:solidFill>
                <a:latin typeface="Times New Roman" pitchFamily="18" charset="0"/>
              </a:rPr>
              <a:t>描述状态的谓词：</a:t>
            </a:r>
          </a:p>
          <a:p>
            <a:pPr lvl="1">
              <a:lnSpc>
                <a:spcPct val="120000"/>
              </a:lnSpc>
            </a:pPr>
            <a:r>
              <a:rPr lang="en-US" altLang="zh-CN" sz="1800" b="1" dirty="0" smtClean="0">
                <a:solidFill>
                  <a:srgbClr val="0000CC"/>
                </a:solidFill>
                <a:latin typeface="Times New Roman" pitchFamily="18" charset="0"/>
              </a:rPr>
              <a:t>TABLE(x</a:t>
            </a:r>
            <a:r>
              <a:rPr lang="en-US" altLang="zh-CN" sz="1800" b="1" dirty="0">
                <a:solidFill>
                  <a:srgbClr val="0000CC"/>
                </a:solidFill>
                <a:latin typeface="Times New Roman" pitchFamily="18" charset="0"/>
              </a:rPr>
              <a:t>)</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x</a:t>
            </a:r>
            <a:r>
              <a:rPr lang="zh-CN" altLang="en-US" sz="1800" b="1" dirty="0">
                <a:solidFill>
                  <a:srgbClr val="0000CC"/>
                </a:solidFill>
                <a:latin typeface="Times New Roman" pitchFamily="18" charset="0"/>
              </a:rPr>
              <a:t>是桌子</a:t>
            </a:r>
          </a:p>
          <a:p>
            <a:pPr lvl="1">
              <a:lnSpc>
                <a:spcPct val="120000"/>
              </a:lnSpc>
            </a:pPr>
            <a:r>
              <a:rPr lang="en-US" altLang="zh-CN" sz="1800" b="1" dirty="0" smtClean="0">
                <a:solidFill>
                  <a:srgbClr val="0000CC"/>
                </a:solidFill>
                <a:latin typeface="Times New Roman" pitchFamily="18" charset="0"/>
              </a:rPr>
              <a:t>EMPTY(y</a:t>
            </a:r>
            <a:r>
              <a:rPr lang="en-US" altLang="zh-CN" sz="1800" b="1" dirty="0">
                <a:solidFill>
                  <a:srgbClr val="0000CC"/>
                </a:solidFill>
                <a:latin typeface="Times New Roman" pitchFamily="18" charset="0"/>
              </a:rPr>
              <a:t>)</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y</a:t>
            </a:r>
            <a:r>
              <a:rPr lang="zh-CN" altLang="en-US" sz="1800" b="1" dirty="0">
                <a:solidFill>
                  <a:srgbClr val="0000CC"/>
                </a:solidFill>
                <a:latin typeface="Times New Roman" pitchFamily="18" charset="0"/>
              </a:rPr>
              <a:t>手中是空的</a:t>
            </a:r>
          </a:p>
          <a:p>
            <a:pPr lvl="1">
              <a:lnSpc>
                <a:spcPct val="120000"/>
              </a:lnSpc>
            </a:pPr>
            <a:r>
              <a:rPr lang="en-US" altLang="zh-CN" sz="1800" b="1" dirty="0" smtClean="0">
                <a:solidFill>
                  <a:srgbClr val="0000CC"/>
                </a:solidFill>
                <a:latin typeface="Times New Roman" pitchFamily="18" charset="0"/>
              </a:rPr>
              <a:t>AT(y</a:t>
            </a:r>
            <a:r>
              <a:rPr lang="en-US" altLang="zh-CN" sz="1800" b="1" dirty="0">
                <a:solidFill>
                  <a:srgbClr val="0000CC"/>
                </a:solidFill>
                <a:latin typeface="Times New Roman" pitchFamily="18" charset="0"/>
              </a:rPr>
              <a:t>, z)</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y</a:t>
            </a:r>
            <a:r>
              <a:rPr lang="zh-CN" altLang="en-US" sz="1800" b="1" dirty="0">
                <a:solidFill>
                  <a:srgbClr val="0000CC"/>
                </a:solidFill>
                <a:latin typeface="Times New Roman" pitchFamily="18" charset="0"/>
              </a:rPr>
              <a:t>在</a:t>
            </a:r>
            <a:r>
              <a:rPr lang="en-US" altLang="zh-CN" sz="1800" b="1" dirty="0">
                <a:solidFill>
                  <a:srgbClr val="0000CC"/>
                </a:solidFill>
                <a:latin typeface="Times New Roman" pitchFamily="18" charset="0"/>
              </a:rPr>
              <a:t>z</a:t>
            </a:r>
            <a:r>
              <a:rPr lang="zh-CN" altLang="en-US" sz="1800" b="1" dirty="0">
                <a:solidFill>
                  <a:srgbClr val="0000CC"/>
                </a:solidFill>
                <a:latin typeface="Times New Roman" pitchFamily="18" charset="0"/>
              </a:rPr>
              <a:t>处 </a:t>
            </a:r>
          </a:p>
          <a:p>
            <a:pPr lvl="1">
              <a:lnSpc>
                <a:spcPct val="120000"/>
              </a:lnSpc>
            </a:pPr>
            <a:r>
              <a:rPr lang="en-US" altLang="zh-CN" sz="1800" b="1" dirty="0" smtClean="0">
                <a:solidFill>
                  <a:srgbClr val="0000CC"/>
                </a:solidFill>
                <a:latin typeface="Times New Roman" pitchFamily="18" charset="0"/>
              </a:rPr>
              <a:t>HOLDS(y</a:t>
            </a:r>
            <a:r>
              <a:rPr lang="en-US" altLang="zh-CN" sz="1800" b="1" dirty="0">
                <a:solidFill>
                  <a:srgbClr val="0000CC"/>
                </a:solidFill>
                <a:latin typeface="Times New Roman" pitchFamily="18" charset="0"/>
              </a:rPr>
              <a:t>, w)</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y</a:t>
            </a:r>
            <a:r>
              <a:rPr lang="zh-CN" altLang="en-US" sz="1800" b="1" dirty="0">
                <a:solidFill>
                  <a:srgbClr val="0000CC"/>
                </a:solidFill>
                <a:latin typeface="Times New Roman" pitchFamily="18" charset="0"/>
              </a:rPr>
              <a:t>拿着</a:t>
            </a:r>
            <a:r>
              <a:rPr lang="en-US" altLang="zh-CN" sz="1800" b="1" dirty="0">
                <a:solidFill>
                  <a:srgbClr val="0000CC"/>
                </a:solidFill>
                <a:latin typeface="Times New Roman" pitchFamily="18" charset="0"/>
              </a:rPr>
              <a:t>w</a:t>
            </a:r>
          </a:p>
          <a:p>
            <a:pPr lvl="1">
              <a:lnSpc>
                <a:spcPct val="120000"/>
              </a:lnSpc>
            </a:pPr>
            <a:r>
              <a:rPr lang="en-US" altLang="zh-CN" sz="1800" b="1" dirty="0" smtClean="0">
                <a:solidFill>
                  <a:srgbClr val="0000CC"/>
                </a:solidFill>
                <a:latin typeface="Times New Roman" pitchFamily="18" charset="0"/>
              </a:rPr>
              <a:t>ON(w</a:t>
            </a:r>
            <a:r>
              <a:rPr lang="en-US" altLang="zh-CN" sz="1800" b="1" dirty="0">
                <a:solidFill>
                  <a:srgbClr val="0000CC"/>
                </a:solidFill>
                <a:latin typeface="Times New Roman" pitchFamily="18" charset="0"/>
              </a:rPr>
              <a:t>, x)</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w</a:t>
            </a:r>
            <a:r>
              <a:rPr lang="zh-CN" altLang="en-US" sz="1800" b="1" dirty="0">
                <a:solidFill>
                  <a:srgbClr val="0000CC"/>
                </a:solidFill>
                <a:latin typeface="Times New Roman" pitchFamily="18" charset="0"/>
              </a:rPr>
              <a:t>在</a:t>
            </a:r>
            <a:r>
              <a:rPr lang="en-US" altLang="zh-CN" sz="1800" b="1" dirty="0">
                <a:solidFill>
                  <a:srgbClr val="0000CC"/>
                </a:solidFill>
                <a:latin typeface="Times New Roman" pitchFamily="18" charset="0"/>
              </a:rPr>
              <a:t>x</a:t>
            </a:r>
            <a:r>
              <a:rPr lang="zh-CN" altLang="en-US" sz="1800" b="1" dirty="0">
                <a:solidFill>
                  <a:srgbClr val="0000CC"/>
                </a:solidFill>
                <a:latin typeface="Times New Roman" pitchFamily="18" charset="0"/>
              </a:rPr>
              <a:t>桌面上</a:t>
            </a:r>
          </a:p>
          <a:p>
            <a:pPr>
              <a:lnSpc>
                <a:spcPct val="120000"/>
              </a:lnSpc>
            </a:pPr>
            <a:r>
              <a:rPr lang="zh-CN" altLang="en-US" sz="2000" dirty="0">
                <a:solidFill>
                  <a:srgbClr val="A50021"/>
                </a:solidFill>
                <a:latin typeface="Times New Roman" pitchFamily="18" charset="0"/>
              </a:rPr>
              <a:t>变元的个体域：</a:t>
            </a:r>
          </a:p>
          <a:p>
            <a:pPr lvl="1">
              <a:lnSpc>
                <a:spcPct val="120000"/>
              </a:lnSpc>
            </a:pPr>
            <a:r>
              <a:rPr lang="en-US" altLang="zh-CN" sz="1800" b="1" dirty="0" smtClean="0">
                <a:solidFill>
                  <a:srgbClr val="0000CC"/>
                </a:solidFill>
                <a:latin typeface="Times New Roman" pitchFamily="18" charset="0"/>
              </a:rPr>
              <a:t>x</a:t>
            </a:r>
            <a:r>
              <a:rPr lang="zh-CN" altLang="en-US" sz="1800" b="1" dirty="0">
                <a:solidFill>
                  <a:srgbClr val="0000CC"/>
                </a:solidFill>
                <a:latin typeface="Times New Roman" pitchFamily="18" charset="0"/>
              </a:rPr>
              <a:t>的个体域是</a:t>
            </a:r>
            <a:r>
              <a:rPr lang="en-US" altLang="zh-CN" sz="1800" b="1" dirty="0">
                <a:solidFill>
                  <a:srgbClr val="0000CC"/>
                </a:solidFill>
                <a:latin typeface="Times New Roman" pitchFamily="18" charset="0"/>
              </a:rPr>
              <a:t>{a, b}</a:t>
            </a:r>
          </a:p>
          <a:p>
            <a:pPr lvl="1">
              <a:lnSpc>
                <a:spcPct val="120000"/>
              </a:lnSpc>
            </a:pPr>
            <a:r>
              <a:rPr lang="en-US" altLang="zh-CN" sz="1800" b="1" dirty="0" smtClean="0">
                <a:solidFill>
                  <a:srgbClr val="0000CC"/>
                </a:solidFill>
                <a:latin typeface="Times New Roman" pitchFamily="18" charset="0"/>
              </a:rPr>
              <a:t>y</a:t>
            </a:r>
            <a:r>
              <a:rPr lang="zh-CN" altLang="en-US" sz="1800" b="1" dirty="0">
                <a:solidFill>
                  <a:srgbClr val="0000CC"/>
                </a:solidFill>
                <a:latin typeface="Times New Roman" pitchFamily="18" charset="0"/>
              </a:rPr>
              <a:t>的个体域是</a:t>
            </a:r>
            <a:r>
              <a:rPr lang="en-US" altLang="zh-CN" sz="1800" b="1" dirty="0">
                <a:solidFill>
                  <a:srgbClr val="0000CC"/>
                </a:solidFill>
                <a:latin typeface="Times New Roman" pitchFamily="18" charset="0"/>
              </a:rPr>
              <a:t>{robot}</a:t>
            </a:r>
          </a:p>
          <a:p>
            <a:pPr lvl="1">
              <a:lnSpc>
                <a:spcPct val="120000"/>
              </a:lnSpc>
            </a:pPr>
            <a:r>
              <a:rPr lang="en-US" altLang="zh-CN" sz="1800" b="1" dirty="0" smtClean="0">
                <a:solidFill>
                  <a:srgbClr val="0000CC"/>
                </a:solidFill>
                <a:latin typeface="Times New Roman" pitchFamily="18" charset="0"/>
              </a:rPr>
              <a:t>z</a:t>
            </a:r>
            <a:r>
              <a:rPr lang="zh-CN" altLang="en-US" sz="1800" b="1" dirty="0">
                <a:solidFill>
                  <a:srgbClr val="0000CC"/>
                </a:solidFill>
                <a:latin typeface="Times New Roman" pitchFamily="18" charset="0"/>
              </a:rPr>
              <a:t>的个体域是</a:t>
            </a:r>
            <a:r>
              <a:rPr lang="en-US" altLang="zh-CN" sz="1800" b="1" dirty="0">
                <a:solidFill>
                  <a:srgbClr val="0000CC"/>
                </a:solidFill>
                <a:latin typeface="Times New Roman" pitchFamily="18" charset="0"/>
              </a:rPr>
              <a:t>{a, b, c}</a:t>
            </a:r>
          </a:p>
          <a:p>
            <a:pPr lvl="1">
              <a:lnSpc>
                <a:spcPct val="120000"/>
              </a:lnSpc>
            </a:pPr>
            <a:r>
              <a:rPr lang="en-US" altLang="zh-CN" sz="1800" b="1" dirty="0" smtClean="0">
                <a:solidFill>
                  <a:srgbClr val="0000CC"/>
                </a:solidFill>
                <a:latin typeface="Times New Roman" pitchFamily="18" charset="0"/>
              </a:rPr>
              <a:t>w</a:t>
            </a:r>
            <a:r>
              <a:rPr lang="zh-CN" altLang="en-US" sz="1800" b="1" dirty="0">
                <a:solidFill>
                  <a:srgbClr val="0000CC"/>
                </a:solidFill>
                <a:latin typeface="Times New Roman" pitchFamily="18" charset="0"/>
              </a:rPr>
              <a:t>的个体域是</a:t>
            </a:r>
            <a:r>
              <a:rPr lang="en-US" altLang="zh-CN" sz="1800" b="1" dirty="0">
                <a:solidFill>
                  <a:srgbClr val="0000CC"/>
                </a:solidFill>
                <a:latin typeface="Times New Roman" pitchFamily="18" charset="0"/>
              </a:rPr>
              <a:t>{box}</a:t>
            </a:r>
          </a:p>
        </p:txBody>
      </p:sp>
      <p:grpSp>
        <p:nvGrpSpPr>
          <p:cNvPr id="491524" name="Group 4"/>
          <p:cNvGrpSpPr>
            <a:grpSpLocks/>
          </p:cNvGrpSpPr>
          <p:nvPr/>
        </p:nvGrpSpPr>
        <p:grpSpPr bwMode="auto">
          <a:xfrm>
            <a:off x="5003800" y="1862138"/>
            <a:ext cx="3600450" cy="3133725"/>
            <a:chOff x="3152" y="1026"/>
            <a:chExt cx="2268" cy="1974"/>
          </a:xfrm>
        </p:grpSpPr>
        <p:sp>
          <p:nvSpPr>
            <p:cNvPr id="491525" name="Rectangle 5"/>
            <p:cNvSpPr>
              <a:spLocks noChangeArrowheads="1"/>
            </p:cNvSpPr>
            <p:nvPr/>
          </p:nvSpPr>
          <p:spPr bwMode="auto">
            <a:xfrm>
              <a:off x="3152" y="1026"/>
              <a:ext cx="2268" cy="19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526" name="AutoShape 6"/>
            <p:cNvSpPr>
              <a:spLocks noChangeArrowheads="1"/>
            </p:cNvSpPr>
            <p:nvPr/>
          </p:nvSpPr>
          <p:spPr bwMode="auto">
            <a:xfrm>
              <a:off x="4059" y="1071"/>
              <a:ext cx="317" cy="318"/>
            </a:xfrm>
            <a:prstGeom prst="smileyFace">
              <a:avLst>
                <a:gd name="adj" fmla="val 465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527" name="AutoShape 7"/>
            <p:cNvSpPr>
              <a:spLocks noChangeArrowheads="1"/>
            </p:cNvSpPr>
            <p:nvPr/>
          </p:nvSpPr>
          <p:spPr bwMode="auto">
            <a:xfrm rot="-137383">
              <a:off x="3829" y="1387"/>
              <a:ext cx="772" cy="410"/>
            </a:xfrm>
            <a:custGeom>
              <a:avLst/>
              <a:gdLst>
                <a:gd name="G0" fmla="+- 10800 0 0"/>
                <a:gd name="G1" fmla="+- 11596250 0 0"/>
                <a:gd name="G2" fmla="+- 0 0 11596250"/>
                <a:gd name="T0" fmla="*/ 0 256 1"/>
                <a:gd name="T1" fmla="*/ 180 256 1"/>
                <a:gd name="G3" fmla="+- 11596250 T0 T1"/>
                <a:gd name="T2" fmla="*/ 0 256 1"/>
                <a:gd name="T3" fmla="*/ 90 256 1"/>
                <a:gd name="G4" fmla="+- 11596250 T2 T3"/>
                <a:gd name="G5" fmla="*/ G4 2 1"/>
                <a:gd name="T4" fmla="*/ 90 256 1"/>
                <a:gd name="T5" fmla="*/ 0 256 1"/>
                <a:gd name="G6" fmla="+- 11596250 T4 T5"/>
                <a:gd name="G7" fmla="*/ G6 2 1"/>
                <a:gd name="G8" fmla="abs 1159625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596250"/>
                <a:gd name="G21" fmla="sin G19 11596250"/>
                <a:gd name="G22" fmla="+- G20 10800 0"/>
                <a:gd name="G23" fmla="+- G21 10800 0"/>
                <a:gd name="G24" fmla="+- 10800 0 G20"/>
                <a:gd name="G25" fmla="+- 10800 10800 0"/>
                <a:gd name="G26" fmla="?: G9 G17 G25"/>
                <a:gd name="G27" fmla="?: G9 0 21600"/>
                <a:gd name="G28" fmla="cos 10800 11596250"/>
                <a:gd name="G29" fmla="sin 10800 11596250"/>
                <a:gd name="G30" fmla="sin 10800 11596250"/>
                <a:gd name="G31" fmla="+- G28 10800 0"/>
                <a:gd name="G32" fmla="+- G29 10800 0"/>
                <a:gd name="G33" fmla="+- G30 10800 0"/>
                <a:gd name="G34" fmla="?: G4 0 G31"/>
                <a:gd name="G35" fmla="?: 11596250 G34 0"/>
                <a:gd name="G36" fmla="?: G6 G35 G31"/>
                <a:gd name="G37" fmla="+- 21600 0 G36"/>
                <a:gd name="G38" fmla="?: G4 0 G33"/>
                <a:gd name="G39" fmla="?: 11596250 G38 G32"/>
                <a:gd name="G40" fmla="?: G6 G39 0"/>
                <a:gd name="G41" fmla="?: G4 G32 21600"/>
                <a:gd name="G42" fmla="?: G6 G41 G33"/>
                <a:gd name="T12" fmla="*/ 10800 w 21600"/>
                <a:gd name="T13" fmla="*/ 0 h 21600"/>
                <a:gd name="T14" fmla="*/ 15 w 21600"/>
                <a:gd name="T15" fmla="*/ 11375 h 21600"/>
                <a:gd name="T16" fmla="*/ 10800 w 21600"/>
                <a:gd name="T17" fmla="*/ 0 h 21600"/>
                <a:gd name="T18" fmla="*/ 21585 w 21600"/>
                <a:gd name="T19" fmla="*/ 1137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5" y="11375"/>
                  </a:moveTo>
                  <a:cubicBezTo>
                    <a:pt x="5" y="11183"/>
                    <a:pt x="0" y="10991"/>
                    <a:pt x="0" y="10800"/>
                  </a:cubicBezTo>
                  <a:cubicBezTo>
                    <a:pt x="0" y="4835"/>
                    <a:pt x="4835" y="0"/>
                    <a:pt x="10800" y="0"/>
                  </a:cubicBezTo>
                  <a:cubicBezTo>
                    <a:pt x="16764" y="0"/>
                    <a:pt x="21600" y="4835"/>
                    <a:pt x="21600" y="10800"/>
                  </a:cubicBezTo>
                  <a:cubicBezTo>
                    <a:pt x="21600" y="10991"/>
                    <a:pt x="21594" y="11183"/>
                    <a:pt x="21584" y="11375"/>
                  </a:cubicBezTo>
                  <a:cubicBezTo>
                    <a:pt x="21594" y="11183"/>
                    <a:pt x="21600" y="10991"/>
                    <a:pt x="21600" y="10800"/>
                  </a:cubicBezTo>
                  <a:cubicBezTo>
                    <a:pt x="21600" y="4835"/>
                    <a:pt x="16764" y="0"/>
                    <a:pt x="10800" y="0"/>
                  </a:cubicBezTo>
                  <a:cubicBezTo>
                    <a:pt x="4835" y="0"/>
                    <a:pt x="0" y="4835"/>
                    <a:pt x="0" y="10800"/>
                  </a:cubicBezTo>
                  <a:cubicBezTo>
                    <a:pt x="-1" y="10991"/>
                    <a:pt x="5" y="11183"/>
                    <a:pt x="15" y="11375"/>
                  </a:cubicBez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528" name="AutoShape 8"/>
            <p:cNvSpPr>
              <a:spLocks noChangeArrowheads="1"/>
            </p:cNvSpPr>
            <p:nvPr/>
          </p:nvSpPr>
          <p:spPr bwMode="auto">
            <a:xfrm>
              <a:off x="4014" y="1389"/>
              <a:ext cx="408" cy="408"/>
            </a:xfrm>
            <a:prstGeom prst="octagon">
              <a:avLst>
                <a:gd name="adj" fmla="val 2928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529" name="AutoShape 9"/>
            <p:cNvSpPr>
              <a:spLocks noChangeArrowheads="1"/>
            </p:cNvSpPr>
            <p:nvPr/>
          </p:nvSpPr>
          <p:spPr bwMode="auto">
            <a:xfrm>
              <a:off x="3969" y="1752"/>
              <a:ext cx="182" cy="272"/>
            </a:xfrm>
            <a:prstGeom prst="parallelogram">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530" name="AutoShape 10"/>
            <p:cNvSpPr>
              <a:spLocks noChangeArrowheads="1"/>
            </p:cNvSpPr>
            <p:nvPr/>
          </p:nvSpPr>
          <p:spPr bwMode="auto">
            <a:xfrm>
              <a:off x="4241" y="1752"/>
              <a:ext cx="181" cy="272"/>
            </a:xfrm>
            <a:prstGeom prst="parallelogram">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531" name="AutoShape 11"/>
            <p:cNvSpPr>
              <a:spLocks noChangeArrowheads="1"/>
            </p:cNvSpPr>
            <p:nvPr/>
          </p:nvSpPr>
          <p:spPr bwMode="auto">
            <a:xfrm>
              <a:off x="3288" y="2160"/>
              <a:ext cx="726" cy="181"/>
            </a:xfrm>
            <a:prstGeom prst="cube">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532" name="Rectangle 12"/>
            <p:cNvSpPr>
              <a:spLocks noChangeArrowheads="1"/>
            </p:cNvSpPr>
            <p:nvPr/>
          </p:nvSpPr>
          <p:spPr bwMode="auto">
            <a:xfrm>
              <a:off x="3379" y="2341"/>
              <a:ext cx="136" cy="27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533" name="Rectangle 13"/>
            <p:cNvSpPr>
              <a:spLocks noChangeArrowheads="1"/>
            </p:cNvSpPr>
            <p:nvPr/>
          </p:nvSpPr>
          <p:spPr bwMode="auto">
            <a:xfrm>
              <a:off x="3787" y="2341"/>
              <a:ext cx="136" cy="27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534" name="AutoShape 14"/>
            <p:cNvSpPr>
              <a:spLocks noChangeArrowheads="1"/>
            </p:cNvSpPr>
            <p:nvPr/>
          </p:nvSpPr>
          <p:spPr bwMode="auto">
            <a:xfrm>
              <a:off x="4558" y="2160"/>
              <a:ext cx="681" cy="181"/>
            </a:xfrm>
            <a:prstGeom prst="cube">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535" name="Rectangle 15"/>
            <p:cNvSpPr>
              <a:spLocks noChangeArrowheads="1"/>
            </p:cNvSpPr>
            <p:nvPr/>
          </p:nvSpPr>
          <p:spPr bwMode="auto">
            <a:xfrm>
              <a:off x="4649" y="2341"/>
              <a:ext cx="136" cy="27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536" name="Rectangle 16"/>
            <p:cNvSpPr>
              <a:spLocks noChangeArrowheads="1"/>
            </p:cNvSpPr>
            <p:nvPr/>
          </p:nvSpPr>
          <p:spPr bwMode="auto">
            <a:xfrm>
              <a:off x="5012" y="2341"/>
              <a:ext cx="136" cy="27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537" name="AutoShape 17"/>
            <p:cNvSpPr>
              <a:spLocks noChangeArrowheads="1"/>
            </p:cNvSpPr>
            <p:nvPr/>
          </p:nvSpPr>
          <p:spPr bwMode="auto">
            <a:xfrm>
              <a:off x="3560" y="2024"/>
              <a:ext cx="227" cy="136"/>
            </a:xfrm>
            <a:prstGeom prst="cube">
              <a:avLst>
                <a:gd name="adj" fmla="val 25000"/>
              </a:avLst>
            </a:prstGeom>
            <a:solidFill>
              <a:srgbClr val="FF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538" name="Text Box 18"/>
            <p:cNvSpPr txBox="1">
              <a:spLocks noChangeArrowheads="1"/>
            </p:cNvSpPr>
            <p:nvPr/>
          </p:nvSpPr>
          <p:spPr bwMode="auto">
            <a:xfrm>
              <a:off x="3424" y="2704"/>
              <a:ext cx="22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a:t>a</a:t>
              </a:r>
            </a:p>
          </p:txBody>
        </p:sp>
        <p:sp>
          <p:nvSpPr>
            <p:cNvPr id="491539" name="Text Box 19"/>
            <p:cNvSpPr txBox="1">
              <a:spLocks noChangeArrowheads="1"/>
            </p:cNvSpPr>
            <p:nvPr/>
          </p:nvSpPr>
          <p:spPr bwMode="auto">
            <a:xfrm>
              <a:off x="4785" y="2750"/>
              <a:ext cx="22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a:t>b</a:t>
              </a:r>
            </a:p>
          </p:txBody>
        </p:sp>
        <p:sp>
          <p:nvSpPr>
            <p:cNvPr id="491540" name="Text Box 20"/>
            <p:cNvSpPr txBox="1">
              <a:spLocks noChangeArrowheads="1"/>
            </p:cNvSpPr>
            <p:nvPr/>
          </p:nvSpPr>
          <p:spPr bwMode="auto">
            <a:xfrm>
              <a:off x="4143" y="2024"/>
              <a:ext cx="22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dirty="0"/>
                <a:t>c</a:t>
              </a:r>
            </a:p>
          </p:txBody>
        </p:sp>
      </p:gr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AAC1F299-A93D-4D38-9ED9-3CD87A88F196}" type="slidenum">
              <a:rPr lang="en-US" altLang="zh-CN"/>
              <a:pPr/>
              <a:t>29</a:t>
            </a:fld>
            <a:endParaRPr lang="en-US" altLang="zh-CN"/>
          </a:p>
        </p:txBody>
      </p:sp>
      <p:sp>
        <p:nvSpPr>
          <p:cNvPr id="492547" name="Rectangle 3"/>
          <p:cNvSpPr>
            <a:spLocks noGrp="1" noChangeArrowheads="1"/>
          </p:cNvSpPr>
          <p:nvPr>
            <p:ph type="body" idx="1"/>
          </p:nvPr>
        </p:nvSpPr>
        <p:spPr>
          <a:xfrm>
            <a:off x="711994" y="1213644"/>
            <a:ext cx="8583612" cy="5472113"/>
          </a:xfrm>
        </p:spPr>
        <p:txBody>
          <a:bodyPr/>
          <a:lstStyle/>
          <a:p>
            <a:pPr marL="0" indent="0">
              <a:lnSpc>
                <a:spcPct val="105000"/>
              </a:lnSpc>
              <a:buNone/>
            </a:pPr>
            <a:r>
              <a:rPr lang="zh-CN" altLang="en-US" sz="2400" dirty="0">
                <a:solidFill>
                  <a:srgbClr val="FF0000"/>
                </a:solidFill>
                <a:latin typeface="Times New Roman" pitchFamily="18" charset="0"/>
              </a:rPr>
              <a:t>定义</a:t>
            </a:r>
            <a:r>
              <a:rPr lang="zh-CN" altLang="en-US" sz="2400" dirty="0" smtClean="0">
                <a:solidFill>
                  <a:srgbClr val="FF0000"/>
                </a:solidFill>
                <a:latin typeface="Times New Roman" pitchFamily="18" charset="0"/>
              </a:rPr>
              <a:t>问题的初始</a:t>
            </a:r>
            <a:r>
              <a:rPr lang="en-US" altLang="zh-CN" sz="2400" dirty="0" smtClean="0">
                <a:solidFill>
                  <a:srgbClr val="FF0000"/>
                </a:solidFill>
                <a:latin typeface="Times New Roman" pitchFamily="18" charset="0"/>
              </a:rPr>
              <a:t>/</a:t>
            </a:r>
            <a:r>
              <a:rPr lang="zh-CN" altLang="en-US" sz="2400" dirty="0" smtClean="0">
                <a:solidFill>
                  <a:srgbClr val="FF0000"/>
                </a:solidFill>
                <a:latin typeface="Times New Roman" pitchFamily="18" charset="0"/>
              </a:rPr>
              <a:t>目标状态</a:t>
            </a:r>
            <a:endParaRPr lang="en-US" altLang="zh-CN" sz="2400" dirty="0" smtClean="0">
              <a:solidFill>
                <a:srgbClr val="FF0000"/>
              </a:solidFill>
              <a:latin typeface="Times New Roman" pitchFamily="18" charset="0"/>
            </a:endParaRPr>
          </a:p>
          <a:p>
            <a:pPr>
              <a:lnSpc>
                <a:spcPct val="105000"/>
              </a:lnSpc>
              <a:spcBef>
                <a:spcPts val="1200"/>
              </a:spcBef>
            </a:pPr>
            <a:r>
              <a:rPr lang="zh-CN" altLang="en-US" sz="2000" dirty="0" smtClean="0">
                <a:solidFill>
                  <a:srgbClr val="A50021"/>
                </a:solidFill>
                <a:latin typeface="Times New Roman" pitchFamily="18" charset="0"/>
              </a:rPr>
              <a:t>问题</a:t>
            </a:r>
            <a:r>
              <a:rPr lang="zh-CN" altLang="en-US" sz="2000" dirty="0">
                <a:solidFill>
                  <a:srgbClr val="A50021"/>
                </a:solidFill>
                <a:latin typeface="Times New Roman" pitchFamily="18" charset="0"/>
              </a:rPr>
              <a:t>的初始状态：</a:t>
            </a:r>
          </a:p>
          <a:p>
            <a:pPr lvl="1">
              <a:lnSpc>
                <a:spcPct val="105000"/>
              </a:lnSpc>
            </a:pPr>
            <a:r>
              <a:rPr lang="en-US" altLang="zh-CN" sz="1800" b="1" dirty="0" smtClean="0">
                <a:solidFill>
                  <a:srgbClr val="0000CC"/>
                </a:solidFill>
                <a:latin typeface="Times New Roman" pitchFamily="18" charset="0"/>
              </a:rPr>
              <a:t>AT(robot</a:t>
            </a:r>
            <a:r>
              <a:rPr lang="en-US" altLang="zh-CN" sz="1800" b="1" dirty="0">
                <a:solidFill>
                  <a:srgbClr val="0000CC"/>
                </a:solidFill>
                <a:latin typeface="Times New Roman" pitchFamily="18" charset="0"/>
              </a:rPr>
              <a:t>, c)    </a:t>
            </a:r>
          </a:p>
          <a:p>
            <a:pPr lvl="1">
              <a:lnSpc>
                <a:spcPct val="105000"/>
              </a:lnSpc>
            </a:pPr>
            <a:r>
              <a:rPr lang="en-US" altLang="zh-CN" sz="1800" b="1" dirty="0" smtClean="0">
                <a:solidFill>
                  <a:srgbClr val="0000CC"/>
                </a:solidFill>
                <a:latin typeface="Times New Roman" pitchFamily="18" charset="0"/>
              </a:rPr>
              <a:t>EMPTY(robot</a:t>
            </a:r>
            <a:r>
              <a:rPr lang="en-US" altLang="zh-CN" sz="1800" b="1" dirty="0">
                <a:solidFill>
                  <a:srgbClr val="0000CC"/>
                </a:solidFill>
                <a:latin typeface="Times New Roman" pitchFamily="18" charset="0"/>
              </a:rPr>
              <a:t>)</a:t>
            </a:r>
          </a:p>
          <a:p>
            <a:pPr lvl="1">
              <a:lnSpc>
                <a:spcPct val="105000"/>
              </a:lnSpc>
            </a:pPr>
            <a:r>
              <a:rPr lang="en-US" altLang="zh-CN" sz="1800" b="1" dirty="0" smtClean="0">
                <a:solidFill>
                  <a:srgbClr val="0000CC"/>
                </a:solidFill>
                <a:latin typeface="Times New Roman" pitchFamily="18" charset="0"/>
              </a:rPr>
              <a:t>ON(box</a:t>
            </a:r>
            <a:r>
              <a:rPr lang="en-US" altLang="zh-CN" sz="1800" b="1" dirty="0">
                <a:solidFill>
                  <a:srgbClr val="0000CC"/>
                </a:solidFill>
                <a:latin typeface="Times New Roman" pitchFamily="18" charset="0"/>
              </a:rPr>
              <a:t>, a)</a:t>
            </a:r>
          </a:p>
          <a:p>
            <a:pPr lvl="1">
              <a:lnSpc>
                <a:spcPct val="105000"/>
              </a:lnSpc>
            </a:pPr>
            <a:r>
              <a:rPr lang="en-US" altLang="zh-CN" sz="1800" b="1" dirty="0" smtClean="0">
                <a:solidFill>
                  <a:srgbClr val="0000CC"/>
                </a:solidFill>
                <a:latin typeface="Times New Roman" pitchFamily="18" charset="0"/>
              </a:rPr>
              <a:t>TABLE(a</a:t>
            </a:r>
            <a:r>
              <a:rPr lang="en-US" altLang="zh-CN" sz="1800" b="1" dirty="0">
                <a:solidFill>
                  <a:srgbClr val="0000CC"/>
                </a:solidFill>
                <a:latin typeface="Times New Roman" pitchFamily="18" charset="0"/>
              </a:rPr>
              <a:t>)</a:t>
            </a:r>
          </a:p>
          <a:p>
            <a:pPr lvl="1">
              <a:lnSpc>
                <a:spcPct val="105000"/>
              </a:lnSpc>
            </a:pPr>
            <a:r>
              <a:rPr lang="en-US" altLang="zh-CN" sz="1800" b="1" dirty="0" smtClean="0">
                <a:solidFill>
                  <a:srgbClr val="0000CC"/>
                </a:solidFill>
                <a:latin typeface="Times New Roman" pitchFamily="18" charset="0"/>
              </a:rPr>
              <a:t>TABLE(b</a:t>
            </a:r>
            <a:r>
              <a:rPr lang="en-US" altLang="zh-CN" sz="1800" dirty="0">
                <a:solidFill>
                  <a:srgbClr val="0000CC"/>
                </a:solidFill>
                <a:latin typeface="Times New Roman" pitchFamily="18" charset="0"/>
              </a:rPr>
              <a:t>) </a:t>
            </a:r>
          </a:p>
          <a:p>
            <a:pPr>
              <a:lnSpc>
                <a:spcPct val="105000"/>
              </a:lnSpc>
              <a:spcBef>
                <a:spcPts val="1200"/>
              </a:spcBef>
            </a:pPr>
            <a:r>
              <a:rPr lang="zh-CN" altLang="en-US" sz="2000" dirty="0">
                <a:solidFill>
                  <a:srgbClr val="A50021"/>
                </a:solidFill>
                <a:latin typeface="Times New Roman" pitchFamily="18" charset="0"/>
              </a:rPr>
              <a:t>问题的目标状态：</a:t>
            </a:r>
          </a:p>
          <a:p>
            <a:pPr lvl="1">
              <a:lnSpc>
                <a:spcPct val="105000"/>
              </a:lnSpc>
            </a:pPr>
            <a:r>
              <a:rPr lang="en-US" altLang="zh-CN" sz="1800" b="1" dirty="0" smtClean="0">
                <a:solidFill>
                  <a:srgbClr val="0000CC"/>
                </a:solidFill>
                <a:latin typeface="Times New Roman" pitchFamily="18" charset="0"/>
              </a:rPr>
              <a:t>AT(robot</a:t>
            </a:r>
            <a:r>
              <a:rPr lang="en-US" altLang="zh-CN" sz="1800" b="1" dirty="0">
                <a:solidFill>
                  <a:srgbClr val="0000CC"/>
                </a:solidFill>
                <a:latin typeface="Times New Roman" pitchFamily="18" charset="0"/>
              </a:rPr>
              <a:t>, c)</a:t>
            </a:r>
          </a:p>
          <a:p>
            <a:pPr lvl="1">
              <a:lnSpc>
                <a:spcPct val="105000"/>
              </a:lnSpc>
            </a:pPr>
            <a:r>
              <a:rPr lang="en-US" altLang="zh-CN" sz="1800" b="1" dirty="0" smtClean="0">
                <a:solidFill>
                  <a:srgbClr val="0000CC"/>
                </a:solidFill>
                <a:latin typeface="Times New Roman" pitchFamily="18" charset="0"/>
              </a:rPr>
              <a:t>EMPTY(robot</a:t>
            </a:r>
            <a:r>
              <a:rPr lang="en-US" altLang="zh-CN" sz="1800" b="1" dirty="0">
                <a:solidFill>
                  <a:srgbClr val="0000CC"/>
                </a:solidFill>
                <a:latin typeface="Times New Roman" pitchFamily="18" charset="0"/>
              </a:rPr>
              <a:t>)</a:t>
            </a:r>
          </a:p>
          <a:p>
            <a:pPr lvl="1">
              <a:lnSpc>
                <a:spcPct val="105000"/>
              </a:lnSpc>
            </a:pPr>
            <a:r>
              <a:rPr lang="en-US" altLang="zh-CN" sz="1800" b="1" dirty="0" smtClean="0">
                <a:solidFill>
                  <a:srgbClr val="0000CC"/>
                </a:solidFill>
                <a:latin typeface="Times New Roman" pitchFamily="18" charset="0"/>
              </a:rPr>
              <a:t>ON(box</a:t>
            </a:r>
            <a:r>
              <a:rPr lang="en-US" altLang="zh-CN" sz="1800" b="1" dirty="0">
                <a:solidFill>
                  <a:srgbClr val="0000CC"/>
                </a:solidFill>
                <a:latin typeface="Times New Roman" pitchFamily="18" charset="0"/>
              </a:rPr>
              <a:t>, b)</a:t>
            </a:r>
          </a:p>
          <a:p>
            <a:pPr lvl="1">
              <a:lnSpc>
                <a:spcPct val="105000"/>
              </a:lnSpc>
            </a:pPr>
            <a:r>
              <a:rPr lang="en-US" altLang="zh-CN" sz="1800" b="1" dirty="0" smtClean="0">
                <a:solidFill>
                  <a:srgbClr val="0000CC"/>
                </a:solidFill>
                <a:latin typeface="Times New Roman" pitchFamily="18" charset="0"/>
              </a:rPr>
              <a:t>TABLE(a</a:t>
            </a:r>
            <a:r>
              <a:rPr lang="en-US" altLang="zh-CN" sz="1800" b="1" dirty="0">
                <a:solidFill>
                  <a:srgbClr val="0000CC"/>
                </a:solidFill>
                <a:latin typeface="Times New Roman" pitchFamily="18" charset="0"/>
              </a:rPr>
              <a:t>)</a:t>
            </a:r>
          </a:p>
          <a:p>
            <a:pPr lvl="1">
              <a:lnSpc>
                <a:spcPct val="105000"/>
              </a:lnSpc>
            </a:pPr>
            <a:r>
              <a:rPr lang="en-US" altLang="zh-CN" sz="1800" b="1" dirty="0" smtClean="0">
                <a:solidFill>
                  <a:srgbClr val="0000CC"/>
                </a:solidFill>
                <a:latin typeface="Times New Roman" pitchFamily="18" charset="0"/>
              </a:rPr>
              <a:t>TABLE(b</a:t>
            </a:r>
            <a:r>
              <a:rPr lang="en-US" altLang="zh-CN" sz="1800" b="1" dirty="0">
                <a:solidFill>
                  <a:srgbClr val="0000CC"/>
                </a:solidFill>
                <a:latin typeface="Times New Roman" pitchFamily="18" charset="0"/>
              </a:rPr>
              <a:t>)</a:t>
            </a:r>
          </a:p>
          <a:p>
            <a:pPr marL="0" indent="0">
              <a:lnSpc>
                <a:spcPct val="105000"/>
              </a:lnSpc>
              <a:buNone/>
            </a:pPr>
            <a:endParaRPr lang="zh-CN" altLang="en-US" sz="2000" b="1" dirty="0">
              <a:solidFill>
                <a:srgbClr val="006600"/>
              </a:solidFill>
              <a:latin typeface="Times New Roman" pitchFamily="18" charset="0"/>
            </a:endParaRPr>
          </a:p>
        </p:txBody>
      </p:sp>
      <p:sp>
        <p:nvSpPr>
          <p:cNvPr id="6" name="Rectangle 2"/>
          <p:cNvSpPr>
            <a:spLocks noGrp="1" noChangeArrowheads="1"/>
          </p:cNvSpPr>
          <p:nvPr>
            <p:ph type="title"/>
          </p:nvPr>
        </p:nvSpPr>
        <p:spPr>
          <a:xfrm>
            <a:off x="298450" y="0"/>
            <a:ext cx="8540750" cy="1052513"/>
          </a:xfrm>
        </p:spPr>
        <p:txBody>
          <a:bodyPr/>
          <a:lstStyle/>
          <a:p>
            <a:r>
              <a:rPr lang="zh-CN" altLang="en-US" sz="3600" b="1" dirty="0" smtClean="0">
                <a:latin typeface="Times New Roman" pitchFamily="18" charset="0"/>
              </a:rPr>
              <a:t>谓词逻辑</a:t>
            </a:r>
            <a:r>
              <a:rPr lang="zh-CN" altLang="en-US" sz="3600" b="1" dirty="0">
                <a:latin typeface="Times New Roman" pitchFamily="18" charset="0"/>
              </a:rPr>
              <a:t>表示的</a:t>
            </a:r>
            <a:r>
              <a:rPr lang="zh-CN" altLang="en-US" sz="3600" b="1" dirty="0" smtClean="0">
                <a:latin typeface="Times New Roman" pitchFamily="18" charset="0"/>
              </a:rPr>
              <a:t>应用</a:t>
            </a:r>
            <a:r>
              <a:rPr lang="en-US" altLang="zh-CN" sz="3600" b="1" dirty="0" smtClean="0">
                <a:latin typeface="Times New Roman" pitchFamily="18" charset="0"/>
              </a:rPr>
              <a:t>--</a:t>
            </a:r>
            <a:r>
              <a:rPr lang="zh-CN" altLang="en-US" sz="2400" b="1" dirty="0" smtClean="0">
                <a:latin typeface="Times New Roman" pitchFamily="18" charset="0"/>
              </a:rPr>
              <a:t>机器人</a:t>
            </a:r>
            <a:r>
              <a:rPr lang="zh-CN" altLang="en-US" sz="2400" b="1" dirty="0">
                <a:latin typeface="Times New Roman" pitchFamily="18" charset="0"/>
              </a:rPr>
              <a:t>移盒子</a:t>
            </a:r>
            <a:r>
              <a:rPr lang="zh-CN" altLang="en-US" sz="2400" b="1" dirty="0" smtClean="0">
                <a:latin typeface="Times New Roman" pitchFamily="18" charset="0"/>
              </a:rPr>
              <a:t>问题</a:t>
            </a:r>
            <a:endParaRPr lang="en-US" altLang="zh-CN" sz="2400" b="1" dirty="0">
              <a:latin typeface="Times New Roman" pitchFamily="18" charset="0"/>
            </a:endParaRPr>
          </a:p>
        </p:txBody>
      </p:sp>
      <p:grpSp>
        <p:nvGrpSpPr>
          <p:cNvPr id="7" name="Group 4"/>
          <p:cNvGrpSpPr>
            <a:grpSpLocks/>
          </p:cNvGrpSpPr>
          <p:nvPr/>
        </p:nvGrpSpPr>
        <p:grpSpPr bwMode="auto">
          <a:xfrm>
            <a:off x="5003800" y="1862138"/>
            <a:ext cx="3600450" cy="3133725"/>
            <a:chOff x="3152" y="1026"/>
            <a:chExt cx="2268" cy="1974"/>
          </a:xfrm>
        </p:grpSpPr>
        <p:sp>
          <p:nvSpPr>
            <p:cNvPr id="8" name="Rectangle 5"/>
            <p:cNvSpPr>
              <a:spLocks noChangeArrowheads="1"/>
            </p:cNvSpPr>
            <p:nvPr/>
          </p:nvSpPr>
          <p:spPr bwMode="auto">
            <a:xfrm>
              <a:off x="3152" y="1026"/>
              <a:ext cx="2268" cy="19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 name="AutoShape 6"/>
            <p:cNvSpPr>
              <a:spLocks noChangeArrowheads="1"/>
            </p:cNvSpPr>
            <p:nvPr/>
          </p:nvSpPr>
          <p:spPr bwMode="auto">
            <a:xfrm>
              <a:off x="4059" y="1071"/>
              <a:ext cx="317" cy="318"/>
            </a:xfrm>
            <a:prstGeom prst="smileyFace">
              <a:avLst>
                <a:gd name="adj" fmla="val 465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 name="AutoShape 7"/>
            <p:cNvSpPr>
              <a:spLocks noChangeArrowheads="1"/>
            </p:cNvSpPr>
            <p:nvPr/>
          </p:nvSpPr>
          <p:spPr bwMode="auto">
            <a:xfrm rot="-137383">
              <a:off x="3829" y="1387"/>
              <a:ext cx="772" cy="410"/>
            </a:xfrm>
            <a:custGeom>
              <a:avLst/>
              <a:gdLst>
                <a:gd name="G0" fmla="+- 10800 0 0"/>
                <a:gd name="G1" fmla="+- 11596250 0 0"/>
                <a:gd name="G2" fmla="+- 0 0 11596250"/>
                <a:gd name="T0" fmla="*/ 0 256 1"/>
                <a:gd name="T1" fmla="*/ 180 256 1"/>
                <a:gd name="G3" fmla="+- 11596250 T0 T1"/>
                <a:gd name="T2" fmla="*/ 0 256 1"/>
                <a:gd name="T3" fmla="*/ 90 256 1"/>
                <a:gd name="G4" fmla="+- 11596250 T2 T3"/>
                <a:gd name="G5" fmla="*/ G4 2 1"/>
                <a:gd name="T4" fmla="*/ 90 256 1"/>
                <a:gd name="T5" fmla="*/ 0 256 1"/>
                <a:gd name="G6" fmla="+- 11596250 T4 T5"/>
                <a:gd name="G7" fmla="*/ G6 2 1"/>
                <a:gd name="G8" fmla="abs 1159625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596250"/>
                <a:gd name="G21" fmla="sin G19 11596250"/>
                <a:gd name="G22" fmla="+- G20 10800 0"/>
                <a:gd name="G23" fmla="+- G21 10800 0"/>
                <a:gd name="G24" fmla="+- 10800 0 G20"/>
                <a:gd name="G25" fmla="+- 10800 10800 0"/>
                <a:gd name="G26" fmla="?: G9 G17 G25"/>
                <a:gd name="G27" fmla="?: G9 0 21600"/>
                <a:gd name="G28" fmla="cos 10800 11596250"/>
                <a:gd name="G29" fmla="sin 10800 11596250"/>
                <a:gd name="G30" fmla="sin 10800 11596250"/>
                <a:gd name="G31" fmla="+- G28 10800 0"/>
                <a:gd name="G32" fmla="+- G29 10800 0"/>
                <a:gd name="G33" fmla="+- G30 10800 0"/>
                <a:gd name="G34" fmla="?: G4 0 G31"/>
                <a:gd name="G35" fmla="?: 11596250 G34 0"/>
                <a:gd name="G36" fmla="?: G6 G35 G31"/>
                <a:gd name="G37" fmla="+- 21600 0 G36"/>
                <a:gd name="G38" fmla="?: G4 0 G33"/>
                <a:gd name="G39" fmla="?: 11596250 G38 G32"/>
                <a:gd name="G40" fmla="?: G6 G39 0"/>
                <a:gd name="G41" fmla="?: G4 G32 21600"/>
                <a:gd name="G42" fmla="?: G6 G41 G33"/>
                <a:gd name="T12" fmla="*/ 10800 w 21600"/>
                <a:gd name="T13" fmla="*/ 0 h 21600"/>
                <a:gd name="T14" fmla="*/ 15 w 21600"/>
                <a:gd name="T15" fmla="*/ 11375 h 21600"/>
                <a:gd name="T16" fmla="*/ 10800 w 21600"/>
                <a:gd name="T17" fmla="*/ 0 h 21600"/>
                <a:gd name="T18" fmla="*/ 21585 w 21600"/>
                <a:gd name="T19" fmla="*/ 1137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5" y="11375"/>
                  </a:moveTo>
                  <a:cubicBezTo>
                    <a:pt x="5" y="11183"/>
                    <a:pt x="0" y="10991"/>
                    <a:pt x="0" y="10800"/>
                  </a:cubicBezTo>
                  <a:cubicBezTo>
                    <a:pt x="0" y="4835"/>
                    <a:pt x="4835" y="0"/>
                    <a:pt x="10800" y="0"/>
                  </a:cubicBezTo>
                  <a:cubicBezTo>
                    <a:pt x="16764" y="0"/>
                    <a:pt x="21600" y="4835"/>
                    <a:pt x="21600" y="10800"/>
                  </a:cubicBezTo>
                  <a:cubicBezTo>
                    <a:pt x="21600" y="10991"/>
                    <a:pt x="21594" y="11183"/>
                    <a:pt x="21584" y="11375"/>
                  </a:cubicBezTo>
                  <a:cubicBezTo>
                    <a:pt x="21594" y="11183"/>
                    <a:pt x="21600" y="10991"/>
                    <a:pt x="21600" y="10800"/>
                  </a:cubicBezTo>
                  <a:cubicBezTo>
                    <a:pt x="21600" y="4835"/>
                    <a:pt x="16764" y="0"/>
                    <a:pt x="10800" y="0"/>
                  </a:cubicBezTo>
                  <a:cubicBezTo>
                    <a:pt x="4835" y="0"/>
                    <a:pt x="0" y="4835"/>
                    <a:pt x="0" y="10800"/>
                  </a:cubicBezTo>
                  <a:cubicBezTo>
                    <a:pt x="-1" y="10991"/>
                    <a:pt x="5" y="11183"/>
                    <a:pt x="15" y="11375"/>
                  </a:cubicBez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AutoShape 8"/>
            <p:cNvSpPr>
              <a:spLocks noChangeArrowheads="1"/>
            </p:cNvSpPr>
            <p:nvPr/>
          </p:nvSpPr>
          <p:spPr bwMode="auto">
            <a:xfrm>
              <a:off x="4014" y="1389"/>
              <a:ext cx="408" cy="408"/>
            </a:xfrm>
            <a:prstGeom prst="octagon">
              <a:avLst>
                <a:gd name="adj" fmla="val 2928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2" name="AutoShape 9"/>
            <p:cNvSpPr>
              <a:spLocks noChangeArrowheads="1"/>
            </p:cNvSpPr>
            <p:nvPr/>
          </p:nvSpPr>
          <p:spPr bwMode="auto">
            <a:xfrm>
              <a:off x="3969" y="1752"/>
              <a:ext cx="182" cy="272"/>
            </a:xfrm>
            <a:prstGeom prst="parallelogram">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 name="AutoShape 10"/>
            <p:cNvSpPr>
              <a:spLocks noChangeArrowheads="1"/>
            </p:cNvSpPr>
            <p:nvPr/>
          </p:nvSpPr>
          <p:spPr bwMode="auto">
            <a:xfrm>
              <a:off x="4241" y="1752"/>
              <a:ext cx="181" cy="272"/>
            </a:xfrm>
            <a:prstGeom prst="parallelogram">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AutoShape 11"/>
            <p:cNvSpPr>
              <a:spLocks noChangeArrowheads="1"/>
            </p:cNvSpPr>
            <p:nvPr/>
          </p:nvSpPr>
          <p:spPr bwMode="auto">
            <a:xfrm>
              <a:off x="3288" y="2160"/>
              <a:ext cx="726" cy="181"/>
            </a:xfrm>
            <a:prstGeom prst="cube">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 name="Rectangle 12"/>
            <p:cNvSpPr>
              <a:spLocks noChangeArrowheads="1"/>
            </p:cNvSpPr>
            <p:nvPr/>
          </p:nvSpPr>
          <p:spPr bwMode="auto">
            <a:xfrm>
              <a:off x="3379" y="2341"/>
              <a:ext cx="136" cy="27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Rectangle 13"/>
            <p:cNvSpPr>
              <a:spLocks noChangeArrowheads="1"/>
            </p:cNvSpPr>
            <p:nvPr/>
          </p:nvSpPr>
          <p:spPr bwMode="auto">
            <a:xfrm>
              <a:off x="3787" y="2341"/>
              <a:ext cx="136" cy="27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 name="AutoShape 14"/>
            <p:cNvSpPr>
              <a:spLocks noChangeArrowheads="1"/>
            </p:cNvSpPr>
            <p:nvPr/>
          </p:nvSpPr>
          <p:spPr bwMode="auto">
            <a:xfrm>
              <a:off x="4558" y="2160"/>
              <a:ext cx="681" cy="181"/>
            </a:xfrm>
            <a:prstGeom prst="cube">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 name="Rectangle 15"/>
            <p:cNvSpPr>
              <a:spLocks noChangeArrowheads="1"/>
            </p:cNvSpPr>
            <p:nvPr/>
          </p:nvSpPr>
          <p:spPr bwMode="auto">
            <a:xfrm>
              <a:off x="4649" y="2341"/>
              <a:ext cx="136" cy="27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 name="Rectangle 16"/>
            <p:cNvSpPr>
              <a:spLocks noChangeArrowheads="1"/>
            </p:cNvSpPr>
            <p:nvPr/>
          </p:nvSpPr>
          <p:spPr bwMode="auto">
            <a:xfrm>
              <a:off x="5012" y="2341"/>
              <a:ext cx="136" cy="27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 name="AutoShape 17"/>
            <p:cNvSpPr>
              <a:spLocks noChangeArrowheads="1"/>
            </p:cNvSpPr>
            <p:nvPr/>
          </p:nvSpPr>
          <p:spPr bwMode="auto">
            <a:xfrm>
              <a:off x="3560" y="2024"/>
              <a:ext cx="227" cy="136"/>
            </a:xfrm>
            <a:prstGeom prst="cube">
              <a:avLst>
                <a:gd name="adj" fmla="val 25000"/>
              </a:avLst>
            </a:prstGeom>
            <a:solidFill>
              <a:srgbClr val="FF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 name="Text Box 18"/>
            <p:cNvSpPr txBox="1">
              <a:spLocks noChangeArrowheads="1"/>
            </p:cNvSpPr>
            <p:nvPr/>
          </p:nvSpPr>
          <p:spPr bwMode="auto">
            <a:xfrm>
              <a:off x="3424" y="2704"/>
              <a:ext cx="22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a:t>a</a:t>
              </a:r>
            </a:p>
          </p:txBody>
        </p:sp>
        <p:sp>
          <p:nvSpPr>
            <p:cNvPr id="22" name="Text Box 19"/>
            <p:cNvSpPr txBox="1">
              <a:spLocks noChangeArrowheads="1"/>
            </p:cNvSpPr>
            <p:nvPr/>
          </p:nvSpPr>
          <p:spPr bwMode="auto">
            <a:xfrm>
              <a:off x="4785" y="2750"/>
              <a:ext cx="22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a:t>b</a:t>
              </a:r>
            </a:p>
          </p:txBody>
        </p:sp>
        <p:sp>
          <p:nvSpPr>
            <p:cNvPr id="23" name="Text Box 20"/>
            <p:cNvSpPr txBox="1">
              <a:spLocks noChangeArrowheads="1"/>
            </p:cNvSpPr>
            <p:nvPr/>
          </p:nvSpPr>
          <p:spPr bwMode="auto">
            <a:xfrm>
              <a:off x="4151" y="2001"/>
              <a:ext cx="22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a:t>c</a:t>
              </a: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254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254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9254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92547">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92547">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2547">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92547">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92547">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92547">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9254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49BBEF04-DDE7-4E48-BEA4-7EAA989C9567}" type="slidenum">
              <a:rPr lang="en-US" altLang="zh-CN"/>
              <a:pPr/>
              <a:t>3</a:t>
            </a:fld>
            <a:endParaRPr lang="en-US" altLang="zh-CN"/>
          </a:p>
        </p:txBody>
      </p:sp>
      <p:sp>
        <p:nvSpPr>
          <p:cNvPr id="474114" name="Rectangle 2"/>
          <p:cNvSpPr>
            <a:spLocks noGrp="1" noChangeArrowheads="1"/>
          </p:cNvSpPr>
          <p:nvPr>
            <p:ph type="title"/>
          </p:nvPr>
        </p:nvSpPr>
        <p:spPr>
          <a:xfrm>
            <a:off x="304800" y="152400"/>
            <a:ext cx="8540750" cy="981075"/>
          </a:xfrm>
        </p:spPr>
        <p:txBody>
          <a:bodyPr/>
          <a:lstStyle/>
          <a:p>
            <a:r>
              <a:rPr lang="zh-CN" altLang="en-US" b="1" dirty="0" smtClean="0">
                <a:latin typeface="Times New Roman" pitchFamily="18" charset="0"/>
              </a:rPr>
              <a:t>什么</a:t>
            </a:r>
            <a:r>
              <a:rPr lang="zh-CN" altLang="en-US" b="1" dirty="0">
                <a:latin typeface="Times New Roman" pitchFamily="18" charset="0"/>
              </a:rPr>
              <a:t>是</a:t>
            </a:r>
            <a:r>
              <a:rPr lang="zh-CN" altLang="en-US" b="1" dirty="0" smtClean="0">
                <a:latin typeface="Times New Roman" pitchFamily="18" charset="0"/>
              </a:rPr>
              <a:t>知识？</a:t>
            </a:r>
            <a:endParaRPr lang="zh-CN" altLang="en-US" b="1" dirty="0">
              <a:latin typeface="Times New Roman" pitchFamily="18" charset="0"/>
            </a:endParaRPr>
          </a:p>
        </p:txBody>
      </p:sp>
      <p:sp>
        <p:nvSpPr>
          <p:cNvPr id="474115" name="Rectangle 3"/>
          <p:cNvSpPr>
            <a:spLocks noGrp="1" noChangeArrowheads="1"/>
          </p:cNvSpPr>
          <p:nvPr>
            <p:ph type="body" idx="1"/>
          </p:nvPr>
        </p:nvSpPr>
        <p:spPr>
          <a:xfrm>
            <a:off x="216024" y="1371600"/>
            <a:ext cx="8604448" cy="5334000"/>
          </a:xfrm>
        </p:spPr>
        <p:txBody>
          <a:bodyPr/>
          <a:lstStyle/>
          <a:p>
            <a:pPr>
              <a:lnSpc>
                <a:spcPct val="150000"/>
              </a:lnSpc>
            </a:pPr>
            <a:r>
              <a:rPr lang="zh-CN" altLang="en-US" b="1" dirty="0" smtClean="0">
                <a:latin typeface="Times New Roman" pitchFamily="18" charset="0"/>
              </a:rPr>
              <a:t>知识</a:t>
            </a:r>
            <a:r>
              <a:rPr lang="zh-CN" altLang="en-US" b="1" dirty="0">
                <a:latin typeface="Times New Roman" pitchFamily="18" charset="0"/>
              </a:rPr>
              <a:t>是人们在改造客观世界的实践中积累起来的</a:t>
            </a:r>
            <a:r>
              <a:rPr lang="zh-CN" altLang="en-US" b="1" dirty="0">
                <a:solidFill>
                  <a:srgbClr val="0000FF"/>
                </a:solidFill>
                <a:latin typeface="Times New Roman" pitchFamily="18" charset="0"/>
              </a:rPr>
              <a:t>认识</a:t>
            </a:r>
            <a:r>
              <a:rPr lang="zh-CN" altLang="en-US" b="1" dirty="0">
                <a:latin typeface="Times New Roman" pitchFamily="18" charset="0"/>
              </a:rPr>
              <a:t>和</a:t>
            </a:r>
            <a:r>
              <a:rPr lang="zh-CN" altLang="en-US" b="1" dirty="0">
                <a:solidFill>
                  <a:srgbClr val="0000FF"/>
                </a:solidFill>
                <a:latin typeface="Times New Roman" pitchFamily="18" charset="0"/>
              </a:rPr>
              <a:t>经验</a:t>
            </a:r>
          </a:p>
          <a:p>
            <a:pPr lvl="1">
              <a:lnSpc>
                <a:spcPct val="150000"/>
              </a:lnSpc>
            </a:pPr>
            <a:r>
              <a:rPr lang="zh-CN" altLang="en-US" b="1" dirty="0" smtClean="0">
                <a:solidFill>
                  <a:srgbClr val="0000FF"/>
                </a:solidFill>
                <a:latin typeface="Times New Roman" pitchFamily="18" charset="0"/>
              </a:rPr>
              <a:t>认识</a:t>
            </a:r>
            <a:r>
              <a:rPr lang="zh-CN" altLang="en-US" dirty="0">
                <a:latin typeface="Times New Roman" pitchFamily="18" charset="0"/>
              </a:rPr>
              <a:t>：包括对事物现象、本质、属性、状态、关系、联系和运动等的认识</a:t>
            </a:r>
          </a:p>
          <a:p>
            <a:pPr lvl="1">
              <a:lnSpc>
                <a:spcPct val="150000"/>
              </a:lnSpc>
            </a:pPr>
            <a:r>
              <a:rPr lang="zh-CN" altLang="en-US" b="1" dirty="0">
                <a:solidFill>
                  <a:srgbClr val="0000FF"/>
                </a:solidFill>
                <a:latin typeface="Times New Roman" pitchFamily="18" charset="0"/>
              </a:rPr>
              <a:t>经验</a:t>
            </a:r>
            <a:r>
              <a:rPr lang="zh-CN" altLang="en-US" dirty="0">
                <a:latin typeface="Times New Roman" pitchFamily="18" charset="0"/>
              </a:rPr>
              <a:t>：包括解决问题</a:t>
            </a:r>
            <a:r>
              <a:rPr lang="zh-CN" altLang="en-US" dirty="0" smtClean="0">
                <a:latin typeface="Times New Roman" pitchFamily="18" charset="0"/>
              </a:rPr>
              <a:t>的</a:t>
            </a:r>
            <a:endParaRPr lang="en-US" altLang="zh-CN" dirty="0" smtClean="0">
              <a:latin typeface="Times New Roman" pitchFamily="18" charset="0"/>
            </a:endParaRPr>
          </a:p>
          <a:p>
            <a:pPr lvl="2">
              <a:lnSpc>
                <a:spcPct val="150000"/>
              </a:lnSpc>
            </a:pPr>
            <a:r>
              <a:rPr lang="zh-CN" altLang="en-US" sz="2200" dirty="0" smtClean="0">
                <a:latin typeface="Times New Roman" pitchFamily="18" charset="0"/>
              </a:rPr>
              <a:t>微观</a:t>
            </a:r>
            <a:r>
              <a:rPr lang="zh-CN" altLang="en-US" sz="2200" dirty="0">
                <a:latin typeface="Times New Roman" pitchFamily="18" charset="0"/>
              </a:rPr>
              <a:t>方法：如步骤、操作、规则、过程、技巧等</a:t>
            </a:r>
          </a:p>
          <a:p>
            <a:pPr lvl="2">
              <a:lnSpc>
                <a:spcPct val="150000"/>
              </a:lnSpc>
            </a:pPr>
            <a:r>
              <a:rPr lang="zh-CN" altLang="en-US" sz="2200" dirty="0">
                <a:latin typeface="Times New Roman" pitchFamily="18" charset="0"/>
              </a:rPr>
              <a:t>宏观方法：如战略、战术、计谋、策略等</a:t>
            </a:r>
            <a:endParaRPr lang="zh-CN" altLang="en-US" sz="2200" dirty="0"/>
          </a:p>
        </p:txBody>
      </p:sp>
      <p:sp>
        <p:nvSpPr>
          <p:cNvPr id="7" name="AutoShape 13" descr="data:image/jpg;base64,/9j/4AAQSkZJRgABAQAAAQABAAD/2wCEAAkGBhQSERQUEhQVFBUWFxcUFxcUFxQUFxcUFRcXFBUXFxUXHCYfFxokGRQUHy8gIycpLSwsFR4xNTAqNSYrLCkBCQoKDgwOGg8PGiwlHCQsKSwuKiwsLCwpLy4tLCkvKSwqLSwsLCwqLC8sLCwsLC8sLCw0LCwuKS8pLCwsLCwpLP/AABEIAOEA4QMBIgACEQEDEQH/xAAcAAACAgMBAQAAAAAAAAAAAAAABQQGAgMHAQj/xABEEAACAQMDAQUFBAYHBwUAAAABAgMABBEFEiExBhNBUWEHInGBkRQyQqEjUrHB0fAVJDNicpKyFjRDY4Kz8RcYU1TC/8QAGAEBAAMBAAAAAAAAAAAAAAAAAAECAwT/xAAvEQACAgAEAwcEAgMBAAAAAAAAAQIRAxIhMUFRoSJhcYGRsfAEEzLRweFSovFC/9oADAMBAAIRAxEAPwDh9FFFAFFFFAFFFFAFFAFSYLEtQEatqWzHwpxa6R6U1g0sCpoFci0snrUyHRc+GflmrVaWSjw59fCpkkIwf3VAKimjelbBo3pVjFrW8WQ258atQKsdG9K1vo3pVpFr4Yrz7Ng/CpoFOl0b0qJJpRHSrxJb5Ne/YVYcj5nrVWqBzyS0YVqIq7XmlL4eNKbrSPSoBXqKl3GnlelRSMUB5RRRQBRRRQBRRRQBRRRQBRRRQBRRRQBWcURbpWy3tixp/YaZ6UBCstLp5a6aBUu3tMUxt4sfOrUCLHb1ONvHDGJrl+6j/DxmSQjwjTx+J4FS7O3RQ0kvEUSmR/VV/CPUnA+dcw7Q69JdzNLJ8FUfdRB91FHgAK00irZhJuUskdOb/hFmvPaQqki2tYwP158yufXaCFHw5qIvtOus8pbsPIwIB9Rg/nSLRez8925WCMuQMschVUebMeBUzXOxVzaIJJUUpnG+N1kUE9AxU+786jNOrWxRwwVLK9+96lw0PthbXTBJUFtKeAQSYWPkc8xk+eSPhTmeyKsVIwRxiuM11zsTqpu7MbzmSBhESepjIzGT5kYZfkKlPN4lqeE1r2Xp4G8W/jWcVgznCjJ6nw48SSeAKZd1xivUhA3B13KyMjDplXUqefDrSNXqaTclF5dxSbaMHH2i2DdMd/Fn4daxutLdACRwejAhlPwYcGtp7JWJ937IoHTIeUN9Sx5+VICjaVfRxK7SWdztyj84Vm2HjoHVuQw6/Or1E5vuYkXr/HRpvqTu4GDkVFa3HORmn15ZbHZf1SR9DiockFZtUdadq0Vy508Gkl9pXpVzlt6i3MG7qKo0WOfTW5WtVWq/0zrVeurMqaqCNRRRQBRRRQBRRRQBRRRQBW+2tyxrXFFuOKsemWFAbNO07incFvXtvBTCCGtEqIPIbepqwc9MVvsYhmpjRAkYpxAn7SWcj6fOkKM7M8I2oCxK7iTgDnqFqj2vs2vn6w92POV0j/InP5V1iBCOhI+BxUhIKu8rqzDJNN5Wqfd3ITdl+z5tLQQsULl2dzGSQeAE5IGcAH6mpOtwL9jut/3TBIT8QMp894WtXajtXFYCPvI5JGkDFdpVR7pwQWOfQ9PGubdqO3814vdhVhhzkopJLEdN7nlseXA9Ks2o7+hkk5RcYrd6vzKtXRPY9kvdDqO7jPzEmB+Raud13H2Udl2t7ZpJRteYh8HqsYB2A+p3Fv8ALWUN7NsbVKPFtdHY5+z+lYtBTh7fk1qa3qVqbN0KfshJ/PngADqSfAetUiYDU9Tj7vm2tAu6Twbaxdsf4390egzU/Wb2XUbprG2bu4I/95lHO7BwVHmN3ugeJ5PFWuw0aO3iWKFdiLzjqWbxZj+JvX6VpSSOFuWLLT/l8fGtl6kG6QszMepJP1NQ5IKdSQVGkgqh2pJKkJZLfg8VDlhqyyoNvypNq1xBbAG6l2EjIjUb5SPPZ+EerEVEVZWc1DcSTwUl1DT+vFW+xn78borCbuz0knnSAH1UFeflmt952aDAGMMrHpGzJIHxyRHKnus2PwnB9Ku8JtaGC+rw7p6en7OS3loVNRatmqaf14+XlVZuYNprnOs00UUUAUUUUAUAUVJsYNzUAw0qy6VbIrUAAD51B02zwucelO7O3yaslxBJtLEbC7uscYIUs2eWPRVUcux8hTttGRFJLSe6Mt7iMVHiWRHLgDx93jxqMNNikNs0hfNs7SIq42uTgjfnpgqOR4cVIgJD7gfeznI8+tbpwS5nDJY05OnVdx79mHulSGRhlWUhlYeYI61JhgpVpsojv7m1XiN40u0UdI5GC96q+StuJx6CrJFFnwqJRp6G2BiOcddzGGKp1rbjPNZpFnwxU1LXGM1mbnM/bPp/9WikH4JSPlIn8Y/zrkCqTwOfhX1Zddm47pdkyq6ZB2sMgkdOPr9a1ppVlbDCiOP/AAqqD6qBn61alI5c0sK7qr3bopPYD2dWgihuGVnkZFf9LzsYjJCpjAwcjJz0q/i28qm2cSEZTB8T5+mc81KW2xST4I0wYJLM3b57in7NWq4tzt46+FPBbelUf2odqX0+APEgZmZVGc7Ru3HJwQeidM+PpSO9k41ZGnx09SF2E7FGxWYSMJGkfeXAK8AYUHPjlnPU9afPb1A9nvaB7+1EsihWywOMkEqQMjPODnzPINWpbHxpN0yMBdnzd+3ArUsFR3gGDnr4VYLuzA6Utlhqq1Nio9qNbFlbtNgGQnZEDyN5GSxHiFHOPMiknZrspsH2u8He3Mn6RVk94JnkO4P3nOcgHgcU87SaQJrzTxIMxK0xwejSqiyRqf8AFs+e0im0ibixYjxZmbgKByzE+AFbVVUcCalKTk9OPhbSXS2I76RnOWJJ9ay01gGVOSshCsAeck8MPJlOCD6VMntlKqybsMu7DAKwU/dyMnGRg48iKXy3S20b3T/diGVH68x/s1Hz5PoDVUmpGs5Qlg6LR7L2F3aaAMVk4zIpLY6GRGaNyPiyE/OqPqlj1roMloRb2yP94QqW890hMp/11XNUtOtUxNZM0+nv7asobLg15U7UbfBzUGsjcKKKKAKe6Ra9KT2yZYVbdKhwKlAaWsfGPCm9qmMdOag2yUzt0q5AzikHHrUuzhBYbvH5fn4D18Kh26U0TmpjoyslmTQp7K6NKJ57u6AWac7BGvIjiRsBc+eUA+C+tWqKKtcS5/L+GfoAPkPLlhaRbunOOavOuBz/AE6cU1JU79uXcbEtsY8anRQ5ryCGmEMNZnUJu1Opm0s5pAM7EZvjtUtjPqQB8Ca+WdU1aW4kaSZy7E+PQegHQAeQr607Racs1tKjAlSrZCgsSCpDAAAknBOPXFfOGt+yy9glKJE0q591lwDjw3KTlT8as03HQ53KMMRufk/ce+xjtdLHc/Z3YtEVZ1BydhT3mA9CoPHmAa+grDUFlQ7FfjjLxyR58cr3ijcPhXIvZD7MJYJftNyArYwqgg7QcFskcFjjGB0BOfCu1VEtknuThU5ScdvliywuzKxHdTR45zKgUH4EE5NQNQitbstBIUkYZBjYDOFPPuOPeGfEA+h5qxYrwiqptam0oqSpirTdHjhQJEoVQOgAAAHgAAAByennUoKMeArAaWRKXWV9rZLRth0yRwUJ96P4A49BWqG/R3eMEh0PvKwKnHg4B+8h8GHHzo3m3JjFRVIj3aZ6fOls0NWBhgHHjXPNW7Ys18LK3A3ld8jtnbHHjd0BBdiMYGQPeGc1aEbMsXFWGrYy1a0SRdrDjg9SpBBypVhyrA8gj95pW+lZGZZJZFHO2Zk7skcgvtRd+Dz7xI9DU+40RiPemm9djiL/ALaj9tJL/sBbMf0qyyH/AJk8zftat01FUn86nDOE8SWZwr54oX6z2stINxlnEjfqQkSOT5Fh7q/M/Kq5YLLqkyzzp3VjAcpGM4duu0E/fY8bm8Bx5CrVF2QsojlLWLI8X3yfk7EflW67Ynr0HAAAAA8gBwB8Kpa+fybLCnLfT008EvcX311uLM3UnPHr4D4UivVyc+H0pzcJS+5PGKyrWzsSSVIp+r2vWq2y4NXjUo8r8Kp99FhqoyxGoooqAT9LiyauNhDx+dVnR4+lW22HSrRBPt0pxaRjHPWltutMrdasQTbdKZ2yVDt1plbpUgkd0Sp28HHBxnB8DjxwcHHpSH2daPfwvMbyUyBmG33+889zZ/CDlfd9OnFWy0hz0prHEc81ZTpUYTwc0s18unsSLeHjNSlFYIK1/YGaZJC2EjUlUGQTI3u7m8wEyAPNifAVmdBs0y1kUO0zAs54ReUjUZAVSQCxPUk9T0AAFS2jB6gH4gGsqqPaPXpJGeG3MixRMqXVxCA0iFyMQQA8d7hlLPz3YYYBY+7W61JUXJ5UNdS7VQxSdyoeecAHubde8kUHoXOQkI9ZGUVHa+1FlLLbW0C8n+sXDu4HmUhjKj5OacaJpcMEKpboqIfe45LFuS7Pkl2PUsSSfM1PqCCn6Xq+oyxLKsNpIpz7ve3Fu4xwRh4nGfjipUXbBEYJeRS2bEgAzbTCzHoFuYyY8nwDFWPlTzS4isSBhggYINbri3V1KuoZWBDKwDKQeCCDwR6URMmm3WxiK13MaD3iFBAI3HGQDgkbvAEgcegqm29+LB5O67xrCNgkquCfshOffhbJL24/Gv8Aw85XgMocds7aWWzkFu2HKttYHoSjBWyPAEg58OvhVoVJlMbNhxbrU3aVqPer767ZFJVl5IyPxIT95DwQfXB5FJ4exkUd1JdAfpHCqTznauNo8h0XOOu0Vzr2VadqFtNKbhZu7XB2HMjM24BmjGTkBN2cdcgcnFdpZa1fZ2OeNY35a1xW3AS3EVLrhM0/uLc4PlSe4WqI6RLcR0vaMZ5ptcJSy4SpAoukGTildwlOJ1pZcLQCS8TOaqOrw1dbhKrGuQYJ/nrVJElcor3ZXtVBYdGTpVotVz0qt6MOlWa1FXQGVuKaW3FLrU9KbLIDirEE63Wmdt/OKXW69Kx17R2urZ4VkaNmwQylhgqfxBeSpBYY9R5VMVbM8WTjG0WSz1KNWwWGfLPP0606t5g/Q9PqPiK4unsPUr/vMm/z2LjPw3Z/OofZ/tHd6RfJa3bl4mICsSSFDHCupPO3PDKemD0Iqcq+OzBY01vr5NPyvc+gQPLwrDR7JooUR23OAS7ZJBkYl3xnw3McemKh3pkkgPckq77cYO0j3138+YG76U6B5rNnWmmrQo7Uaq9vbM0QBmcrDCD0M8zCOLP90M24+imtfe22k2Sd65EaFVaQhnZ5ZG96RtoJLO7FifNqj9opQb3T1YgIrXFyxYgD9DD3S5J44Nzn5Cl/tSs2vdMaO1Ikd3hdQrop2h1YsCxA6c1QtTqyc/a+ztmuv0x2WwVpwscjpC7sFwHVSMktzGMkEE8c0wh7ZWjvEqzAmWA3SHDBTAvVy5GFx4gkEYrnV12NvYdO1HTEhadGIltZwYg0u+WN3SbLAmRcE7iOQp6YUVHT2YXaXc8KDFo1ncxW7llxE1z75hbB3bRIX6A8N60IL9pftNsLiURRTEswYpmOVBLszu7pmUByMdByfDNe/wC3FncfZUjuMfbN/dYSQNIsZKuA2B3R3DGTg8HHOCKjbaRe3X9FW0lkbVbCWGWWZniZW+zrtCwhCSQ+M+nHlSa49nd9G108MOTaSo2nAMg3I9088gGW93Cvg5xnHFAdb0HVLe7tw9vh4DujHuMqkISjAKwGVyCOmOKV9lcwPPYsTi3KtATnJtJt3dLknnu2SWL4Rr51o7J6DLZx2sRuY0hit1SS37tMmcgtI/fbsgF2Jxitl1eRnVLV42Vt8N1bvtIPvRtDKgOOhGJf8xoTT3LGsYHQAeeABmlmnXTOG3jDJLJGcAgEK52EZ5wU2n501qBHqG6WaPb/AGfd85zkOpbpjjBBFWsjY9upuKRXC05uBSe+Bwcc/wAPjVorgVlLKmyva5q8Nsu6eRYx0G4nJI6hVAJb5ClWn63BdBmt5Vk28so3KwHmVYA49RRpnZvLNcXipJcPng4kjhT8McQOV4GMt6/Gk/arS0tpre9gURusyRyhAFV45MjlRxnAIPnkeVbZVscH3cRrPw8q/fn0GVwM0ruBTq/iwzAeBI+hxSe4FZPR0d0ZZkmK5zg5qva8cnPpVju246dKrurjiqMuVnZRW3FFVA60Y9Ks1s3hVV0ZulWm1Ix61ZAbWy8Zz8qa2AyRSa2NNrZ8YwT61YgsFuoqRAMGl0FznHFRdT7X2tplZplD/qLl3+ar935kUjFlJYkY6P8Ast9qM1x32yzrNe20UXvSYIOOv6Rl2D4nBb/qqXf+1iafMOnQOzNxuZdx+IjXI/zEj0pr7PPZrIJ/td62+YksATu2serFvxP4DHC/HArRLQ5p4jclpqtlxfDyR0tGlS0Bjy0g2kADcSO8G7A8cru+tWJhURlGAE4wMDPQeXHlWOj3jSwRu67XIw64Iw6kq4APhuBx6YrKTt2dUI5YqPJCjtDCPtuns4DI7XFswYAgmWHvVBB4OTbY+Ypf7UpjaaYXtsRMskCKyquQpdVI5B8OKedqtMee2YRY76NkngJ6d/CwkjB8gxXYfRzXhgtdWsk71N8Mu1ijFkZXRuUbaQQyOpUjPVTVDS3VCD2tatPBHZi3eZGlu0iYQbBI6Mr5VN427iQMZ4zikGpXl4kdjF39/A1xfdy7XBtzN3ZjX7vdgrtzkjPOc+lWW39mmmMHhS1zEHDs3fXGO+jDIAp35JUO4JBABOOSDtmP7LtOMIhNvmMSGUKZZziQqELbu8z90AYzihBQ73trewC6svtO9kvrWzS8dU3Rx3KuzlgPdLJ3e3J/WPTAxtv+0k9omp263d48kMBmjN1CqSLslWJpI5wf0kbFuMp06HrnokPYSxS1a0W2jEDnLJydzce8WJ3FhgYbORgUuPs6063icLa5V0MMpDysxiZldtxL7mAMaHjkAccZFALPZzFPKe8uRfMGhQ/1wWpiZm2ndH3Y35wDjd4N503uLGMaparGqrshurh9oAyztDEpJHUnfJ/lPlUns92JsbJjNaxiMsm0t3srgxkhvxuVx7qnI8q1dlH7+Se+P3ZyscGf/qQ7u7fpx3kjyyD+6yUJt7FkcUpjsis80hIIk7vAGcgRqV5+ZNNetKtMgkCsZDljJI+M7gqlzsUHyCBfnmpRBndKQPjSm4br601vZ80olYc5+VWIFsq9ecVTu3nFlI2M7JIJD/hWTB/1Crbcmld2isrK43K4KMp6MjDB58P4gVpF0zLGi5Q07n6GN4QxLDBDe8D5q3vKfoRSDUFwanoIra3SPvQkSfo0e4cZYk5258h4AcAVB1GBlJyB9QRzzkeYqJRqV8CmBNOKg90JbmkGsZHBqwTkjmq5rcufpWbOkQZorXuoqoGWjSdKtlueapGlSYOKuFjJwM+VWiB3bNTO3NJ7d6eWYIj3bTtzjdjjPlmr+BVtLcWdrdfkhEdtagm6uMY2/ejjbgY8mbnnwAz41s7PezG3jANx/WJTy2Se7DeIAGC/xJ58qdwTAlSVUsoKo5ALoG4YK3UAjwphbvWja4HLDCk28/Tj/S5DHTrGONdsaKi/qqqqv0UAH50/siPPFIbd6aQtg81m23udMYRh+KHKHitYv2WdI2X3HU7XGTiRckq3gAU5B/usPKvIJBj1qQGqpclVUte0Z4WllgEjQTkNdQwHEocFSbi3/vkKA6DlgMr733rBpV3IyssygOhxuX7ki9Q6jJI44Knoc9Rg1NqrVkxk4tNbkbQ76GWBGt3WSLAVSuPw8YIAG1h0KkAjyFT6r1/2TieQzRNJazt96W3IUvjp3sbAxzf9ak+RFaTb6mo2iW0uFxjMkc1s+PVo2dc+oVagge6bMWiRmOSRkmpEkgUFmIAAJJJwABySSegqo6XYanHGsQazQD8bm5unPjnB7r9vhUkdjxKQ19NJeEHIjcLHbAg5B+zJ7r4/5hfFETJJNpO0KIrQ38kqwu405yO8Yjas+0sWhtsYIgYsd8n4uVUkEkMe0nb200/CzMEwMKvI4AHCqoJIGR4YqzqMVzr2m+zw6lNFhjGFyxIAJIIVSBkgDlV+taYcUY/UTlo/LRcKFGoe3u1ZSqGVc499I+cAgkDc46gEZx40y0z202MpwZO7J/XDR/mcr9Wqv/8At8hx/bS5+Kfs2fvqm9rvY/PaI0kTd8igkjG1wo6kAEhgPHBz6VenyRhdbykvFKvY70NQSRdyMCCMjGOnmCOCPUVEvDjxzXz12G7cSWUqqzFoGPvr12543p5EeXiODXeWnDAHwPiPHPOR6Y5+dV0atG0ZO8kt/ci3DUsuGqbcSeVL2mANDUUa1pkN1EIrgPhW3q0ZAYEjDDkEEEAfStGoTg4CjaiqqKM5wqKFXJ8TgdalXUmSTSu4erZm1RmsKKlmF921VjWZetWG6frVS1eWspGoq317WFFVButJMNVu0ybIqmA1YNHuulSgXXS4t7qmQu4gZJwB6k0s1fXb3+lEhtleLbiGKJx7rpnJeRTwwblifAfCttrJT+DVHVQDgkAqrMAWQNwwVuoBHGK2i0tDmxsOUnaSfc/cayyLu93HGASudpYD3ioJ4XOcVKt5KSwSUwt5ahu3ZtCOWKiP7LmmSnBpFbTlTU+O5J61XUsO4Jqm/bFUe8QP58uppCLg9B1/np4fWtlrp+45clj5Z4/n8/WrqKq5M554s82XDjb58Cdd6vGysoMnIxuQ7CPVWByDWuz7QsiYkzKRn38BSV8NwUYLeZGAfIVNgRV4CgfLn69al7waXDl1IyY7/wDaXl+xM/byBD+lDRerhlH+Z1Vfzp5YalFMAY3BzyPUeY8x6jNRpdOSQEFAc9cDH1x1+dc47daYdLj+12Z7vawLxdI5FLBTlBwrgsCGXB61NQltoUcsfD/KmvT51OskUVSvZ92vW+iMqyyMTwUkKHu2HJUbVHmOTnI+BqwW+kxxuZFBLtkFmd3bBOSMuxwMgcDjgVk40dUJqatG6PVw0jIqSELkNIV2oGBxtBbBc9eVBHHWtUGmKkjyHLSP1dzkhM5VF8FQeQ+JyealBc1HkuKFzOWWleoSZVvhn5jkVtnuKrHbDtQlnbvK5GRwq+LydVUfkT5DPmKvHcxxmlB34Hz12ntljvLhE+6s0ij0AY4Fdy7MTE2NsW6mGP8A0gD8gK4bpWnSXt0sa8vK5LN4AE7nc+gGTXe8KiKiDCooRf8ACoCr+QFFs2UrtxjxS19jCeSl0zc8VIuX9c0vuM4zUHQRbh6WXD1KnkpZcyUAv1GbANU/UJctT7V7rrVZdsnNZskxoooqAFS9Pn2moleg4oC8adc5A9KdQ3BbFUnSr7pVr0+YHB4+dWTA9gBwKmQS1Dhm4rKOXn+FSnZA6jnz1qfFLj1pNanNS4Zf59asRsPUlxUuC928/uJH1rnWudq5jM1pp6d5Ov8AaSHBSLHUDPu5HizcA9POk7+za8uPeub0Fj1GZZcfM4X6VfJzOV47b7Onq36I7D/TSZ5YfUVt/wBoIh/xF+o/jXGP/RRj926U/GM/uetM3sTuB0niPxWUfsU0pcuqI+7L/L/WX7O1z9s7eJdzTIoHiXQftNcY9qvtLW9HcW5zGCC78gNt6KueSM8knGSB5Voj9ityfvTRAeYEp/8AyKtPZ32MwRESTsZyOQpG1P8AICS3zI+BqKru8xmzPVt9yVLr+zL2C6VJHHJKwKrIwKZ4yqqylvgS2B57T5V1l7mk8JVF2qMD5DpwOn7Kz+0881V9x0YcWk2927GJviOKitITUOW554rVeamsUTOzABVLMeuABkn6CorkWlJRTbFnartVFZRGSU+iqMbnb9VR+0ngfQHheq6rc6tdABSxPEcS/dRep5P1LGsNc1ebU7wYBJdu7ij/AFVJ90fHxJ88musdm+zcdjFsTDSMB3sni58h5IPAePU+l9/D3OftWm/yey4JfPU1dkuycdhEeQ8zAd4/p12J/dB6nx+FM5Xzn0rK5OKXzTVDdm8IZfHizGaWoVxdHGKzecc5pfJLz/GqlzXODzSa/m25pxPOMelVHWtQBJx0/nmqZiRRqdzk4pfWTvk5rGoAUUUUAUUUUBtt5tpqzaZf9KqlSbO62mgOhQXhOOaYK4HQ5qp6fqGadQT1dED+KfHQ1Ns7rayt5EH6HNIIp6nW9wB1+VWToiStUzf2Z0s2z3keDl5e/R//AJYDnGD4lGPI8M5p7FcUrtNSZeh4znB5GfMeR9RTBdZB+9Gp9f8AyDWryy40ccVi4VrLmXjRPhuTnjqfKpXfHcVJ+PofL91KzqbY90BAfLrWpbiqNRrQ2g8STuSpctx0JxnGeKy+1eGeKTrcVkLiqG42W6wc1g91nml32oY9a1m4qQMTc1UvaVqBXTpQDje0cfyYlm/7f505aesJLggYOCD4MAwPyPFTFriZYsXJUua6HOfZHYAzTTH/AIUYVfRpSRn47Q/1rojTdcmowkRQwSONNxBYoioW25xnaBnqfrUeSejqkkRhqVuUlq/b5Zumuc+NQ3ucZ9a0yTVGuLgeFVNgnmqBPPxRNPSi/v8AGeaMGOpalgEZ4qq3dxuNbb683HAqFWZIUUUUAUUUUAUUUUAUUUUBKtLwqasNhqVVSt0FyVoC/QXPrU6Of1qm2GrYxT2LUFbGOKumB1r3aSOyEAa3aYSp3hfvNg+8VKrhTyMc586Yi5Ro4pY92yVN6hvvDkqVOOuCDz40ptNZZV2Ha6ZztkRZFz5gMDg1um1NpCCxHAAAACgAdAAOAPStW1RywhNTt7a8d+WnAbi9JGKyW4pQk/HWtguaodI3FxWaz+tKRcVKgkGKhugS/tFeNdUukn5OKwNxUgZwOWdVXqSAPiapvaD2nuk7JbRxGNGK7pF3tJg4J6+6CegH1qxWmobJEf8AVIOPMA1StY9nNyZma2Xv4WYsjIy5AJyA6kgqR0qyuuzuc2Jlz1ibV5WXDTNbW7thcKvdsHMciAkqHADArnnBB6Hpg1hJPUSwsBZ2i25ZWlZzLLtO5VbAVUDDqQByR4mtElxSRfB/HuvTwJMk3XmoUtzWN1eIo5PPpVevtV9ays3Jl9qXXFVy8vix4rVcXZao9RYCiiioAUUUUAUUUUAUUUUAUUUUAUUUUB6rY6VNt9RI61BooCy2ur+tNLbUFPU4qjqxHSpEV8wqbBexc88HNbRdVS4dXqbFrPrU2C2xT5OM16LvHjVZTWK2rq4/k1NgsJuvWvGuhVf/AKXFa21iloFjWTI61Ga7x41XpNa9ahTavUZgWKbUR/4pdc6v60hl1BjUdnJ61FgnXOpk9Kgu5PWsaKgBRRRQBRRRQBRRRQBRRRQBRRRQBRRRQBRRRQBRRRQBRRRQBXqUUUBIStooooD01qeiigI71jRRQBRRRQBRRRQBRRRQBRRRQBRRRQBRRRQH/9k="/>
          <p:cNvSpPr>
            <a:spLocks noChangeAspect="1" noChangeArrowheads="1"/>
          </p:cNvSpPr>
          <p:nvPr/>
        </p:nvSpPr>
        <p:spPr bwMode="auto">
          <a:xfrm>
            <a:off x="17992" y="1772816"/>
            <a:ext cx="2143125" cy="2143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474126" name="Picture 14" descr="C:\Users\david\AppData\Local\Microsoft\Windows\Temporary Internet Files\Content.IE5\MT6HAOLL\MC90041656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32340" y="5445224"/>
            <a:ext cx="1228954" cy="124907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a:xfrm>
            <a:off x="6591302" y="6237312"/>
            <a:ext cx="2133600" cy="476250"/>
          </a:xfrm>
        </p:spPr>
        <p:txBody>
          <a:bodyPr/>
          <a:lstStyle/>
          <a:p>
            <a:fld id="{127AB085-FDCD-4DCF-A2D9-597A5B2CBB80}" type="slidenum">
              <a:rPr lang="en-US" altLang="zh-CN"/>
              <a:pPr/>
              <a:t>30</a:t>
            </a:fld>
            <a:endParaRPr lang="en-US" altLang="zh-CN"/>
          </a:p>
        </p:txBody>
      </p:sp>
      <p:sp>
        <p:nvSpPr>
          <p:cNvPr id="493571" name="Rectangle 3"/>
          <p:cNvSpPr>
            <a:spLocks noGrp="1" noChangeArrowheads="1"/>
          </p:cNvSpPr>
          <p:nvPr>
            <p:ph type="body" idx="1"/>
          </p:nvPr>
        </p:nvSpPr>
        <p:spPr>
          <a:xfrm>
            <a:off x="215516" y="2168860"/>
            <a:ext cx="4837088" cy="3600400"/>
          </a:xfrm>
        </p:spPr>
        <p:txBody>
          <a:bodyPr/>
          <a:lstStyle/>
          <a:p>
            <a:pPr>
              <a:lnSpc>
                <a:spcPct val="120000"/>
              </a:lnSpc>
            </a:pPr>
            <a:r>
              <a:rPr lang="zh-CN" altLang="en-US" sz="2000" b="1" dirty="0" smtClean="0">
                <a:solidFill>
                  <a:srgbClr val="C00000"/>
                </a:solidFill>
                <a:latin typeface="Times New Roman" pitchFamily="18" charset="0"/>
              </a:rPr>
              <a:t>描述</a:t>
            </a:r>
            <a:r>
              <a:rPr lang="zh-CN" altLang="en-US" sz="2000" b="1" dirty="0">
                <a:solidFill>
                  <a:srgbClr val="C00000"/>
                </a:solidFill>
                <a:latin typeface="Times New Roman" pitchFamily="18" charset="0"/>
              </a:rPr>
              <a:t>操作的</a:t>
            </a:r>
            <a:r>
              <a:rPr lang="zh-CN" altLang="en-US" sz="2000" b="1" dirty="0" smtClean="0">
                <a:solidFill>
                  <a:srgbClr val="C00000"/>
                </a:solidFill>
                <a:latin typeface="Times New Roman" pitchFamily="18" charset="0"/>
              </a:rPr>
              <a:t>谓词包括：</a:t>
            </a:r>
            <a:endParaRPr lang="zh-CN" altLang="en-US" sz="2000" b="1" dirty="0">
              <a:solidFill>
                <a:srgbClr val="C00000"/>
              </a:solidFill>
              <a:latin typeface="Times New Roman" pitchFamily="18" charset="0"/>
            </a:endParaRPr>
          </a:p>
          <a:p>
            <a:pPr lvl="1">
              <a:lnSpc>
                <a:spcPct val="120000"/>
              </a:lnSpc>
            </a:pPr>
            <a:r>
              <a:rPr lang="zh-CN" altLang="en-US" sz="1800" b="1" dirty="0" smtClean="0">
                <a:solidFill>
                  <a:srgbClr val="0000FF"/>
                </a:solidFill>
                <a:latin typeface="Times New Roman" pitchFamily="18" charset="0"/>
              </a:rPr>
              <a:t>条件</a:t>
            </a:r>
            <a:r>
              <a:rPr lang="zh-CN" altLang="en-US" sz="1800" b="1" dirty="0">
                <a:solidFill>
                  <a:srgbClr val="0000FF"/>
                </a:solidFill>
                <a:latin typeface="Times New Roman" pitchFamily="18" charset="0"/>
              </a:rPr>
              <a:t>部分</a:t>
            </a:r>
            <a:r>
              <a:rPr lang="zh-CN" altLang="en-US" sz="1800" b="1" dirty="0">
                <a:solidFill>
                  <a:srgbClr val="006600"/>
                </a:solidFill>
                <a:latin typeface="Times New Roman" pitchFamily="18" charset="0"/>
              </a:rPr>
              <a:t>：</a:t>
            </a:r>
            <a:r>
              <a:rPr lang="zh-CN" altLang="en-US" sz="1800" dirty="0">
                <a:latin typeface="Times New Roman" pitchFamily="18" charset="0"/>
              </a:rPr>
              <a:t>用来说明执行该操作必须具备的</a:t>
            </a:r>
            <a:r>
              <a:rPr lang="zh-CN" altLang="en-US" sz="1800" dirty="0" smtClean="0">
                <a:latin typeface="Times New Roman" pitchFamily="18" charset="0"/>
              </a:rPr>
              <a:t>先决条件，可用</a:t>
            </a:r>
            <a:r>
              <a:rPr lang="zh-CN" altLang="en-US" sz="1800" dirty="0">
                <a:latin typeface="Times New Roman" pitchFamily="18" charset="0"/>
              </a:rPr>
              <a:t>谓词公式来表示</a:t>
            </a:r>
          </a:p>
          <a:p>
            <a:pPr lvl="1">
              <a:lnSpc>
                <a:spcPct val="120000"/>
              </a:lnSpc>
            </a:pPr>
            <a:r>
              <a:rPr lang="zh-CN" altLang="en-US" sz="1800" b="1" dirty="0" smtClean="0">
                <a:solidFill>
                  <a:srgbClr val="0000FF"/>
                </a:solidFill>
                <a:latin typeface="Times New Roman" pitchFamily="18" charset="0"/>
              </a:rPr>
              <a:t>动作</a:t>
            </a:r>
            <a:r>
              <a:rPr lang="zh-CN" altLang="en-US" sz="1800" b="1" dirty="0">
                <a:solidFill>
                  <a:srgbClr val="0000FF"/>
                </a:solidFill>
                <a:latin typeface="Times New Roman" pitchFamily="18" charset="0"/>
              </a:rPr>
              <a:t>部分：</a:t>
            </a:r>
            <a:r>
              <a:rPr lang="zh-CN" altLang="en-US" sz="1800" dirty="0">
                <a:latin typeface="Times New Roman" pitchFamily="18" charset="0"/>
              </a:rPr>
              <a:t>给出了该操作对问题状态的改变</a:t>
            </a:r>
            <a:r>
              <a:rPr lang="zh-CN" altLang="en-US" sz="1800" dirty="0" smtClean="0">
                <a:latin typeface="Times New Roman" pitchFamily="18" charset="0"/>
              </a:rPr>
              <a:t>情况，通过</a:t>
            </a:r>
            <a:r>
              <a:rPr lang="zh-CN" altLang="en-US" sz="1800" dirty="0">
                <a:latin typeface="Times New Roman" pitchFamily="18" charset="0"/>
              </a:rPr>
              <a:t>在执行该操作前的问题状态中删去和增加相应的谓词来</a:t>
            </a:r>
            <a:r>
              <a:rPr lang="zh-CN" altLang="en-US" sz="1800" dirty="0" smtClean="0">
                <a:latin typeface="Times New Roman" pitchFamily="18" charset="0"/>
              </a:rPr>
              <a:t>实现</a:t>
            </a:r>
            <a:endParaRPr lang="en-US" altLang="zh-CN" sz="1800" dirty="0" smtClean="0">
              <a:latin typeface="Times New Roman" pitchFamily="18" charset="0"/>
            </a:endParaRPr>
          </a:p>
          <a:p>
            <a:pPr lvl="1">
              <a:lnSpc>
                <a:spcPct val="120000"/>
              </a:lnSpc>
            </a:pPr>
            <a:endParaRPr lang="zh-CN" altLang="en-US" sz="1800" dirty="0">
              <a:latin typeface="Times New Roman" pitchFamily="18" charset="0"/>
            </a:endParaRPr>
          </a:p>
          <a:p>
            <a:pPr>
              <a:lnSpc>
                <a:spcPct val="120000"/>
              </a:lnSpc>
            </a:pPr>
            <a:r>
              <a:rPr lang="zh-CN" altLang="en-US" sz="2000" b="1" dirty="0" smtClean="0">
                <a:solidFill>
                  <a:srgbClr val="00B050"/>
                </a:solidFill>
                <a:latin typeface="Times New Roman" pitchFamily="18" charset="0"/>
              </a:rPr>
              <a:t>需要</a:t>
            </a:r>
            <a:r>
              <a:rPr lang="zh-CN" altLang="en-US" sz="2000" b="1" dirty="0">
                <a:solidFill>
                  <a:srgbClr val="00B050"/>
                </a:solidFill>
                <a:latin typeface="Times New Roman" pitchFamily="18" charset="0"/>
              </a:rPr>
              <a:t>定义的操作：</a:t>
            </a:r>
          </a:p>
          <a:p>
            <a:pPr lvl="1">
              <a:lnSpc>
                <a:spcPct val="120000"/>
              </a:lnSpc>
            </a:pPr>
            <a:r>
              <a:rPr lang="en-US" altLang="zh-CN" sz="1800" b="1" dirty="0" err="1" smtClean="0">
                <a:solidFill>
                  <a:srgbClr val="0000CC"/>
                </a:solidFill>
                <a:latin typeface="Times New Roman" pitchFamily="18" charset="0"/>
              </a:rPr>
              <a:t>Goto</a:t>
            </a:r>
            <a:r>
              <a:rPr lang="en-US" altLang="zh-CN" sz="1800" b="1" dirty="0" smtClean="0">
                <a:solidFill>
                  <a:srgbClr val="0000CC"/>
                </a:solidFill>
                <a:latin typeface="Times New Roman" pitchFamily="18" charset="0"/>
              </a:rPr>
              <a:t>(x</a:t>
            </a:r>
            <a:r>
              <a:rPr lang="en-US" altLang="zh-CN" sz="1800" b="1" dirty="0">
                <a:solidFill>
                  <a:srgbClr val="0000CC"/>
                </a:solidFill>
                <a:latin typeface="Times New Roman" pitchFamily="18" charset="0"/>
              </a:rPr>
              <a:t>, y)</a:t>
            </a:r>
            <a:r>
              <a:rPr lang="zh-CN" altLang="en-US" sz="1800" b="1" dirty="0">
                <a:solidFill>
                  <a:srgbClr val="0000CC"/>
                </a:solidFill>
                <a:latin typeface="Times New Roman" pitchFamily="18" charset="0"/>
              </a:rPr>
              <a:t>：从</a:t>
            </a:r>
            <a:r>
              <a:rPr lang="en-US" altLang="zh-CN" sz="1800" b="1" dirty="0">
                <a:solidFill>
                  <a:srgbClr val="0000CC"/>
                </a:solidFill>
                <a:latin typeface="Times New Roman" pitchFamily="18" charset="0"/>
              </a:rPr>
              <a:t>x</a:t>
            </a:r>
            <a:r>
              <a:rPr lang="zh-CN" altLang="en-US" sz="1800" b="1" dirty="0">
                <a:solidFill>
                  <a:srgbClr val="0000CC"/>
                </a:solidFill>
                <a:latin typeface="Times New Roman" pitchFamily="18" charset="0"/>
              </a:rPr>
              <a:t>处走到</a:t>
            </a:r>
            <a:r>
              <a:rPr lang="en-US" altLang="zh-CN" sz="1800" b="1" dirty="0">
                <a:solidFill>
                  <a:srgbClr val="0000CC"/>
                </a:solidFill>
                <a:latin typeface="Times New Roman" pitchFamily="18" charset="0"/>
              </a:rPr>
              <a:t>y</a:t>
            </a:r>
            <a:r>
              <a:rPr lang="zh-CN" altLang="en-US" sz="1800" b="1" dirty="0">
                <a:solidFill>
                  <a:srgbClr val="0000CC"/>
                </a:solidFill>
                <a:latin typeface="Times New Roman" pitchFamily="18" charset="0"/>
              </a:rPr>
              <a:t>处。</a:t>
            </a:r>
          </a:p>
          <a:p>
            <a:pPr lvl="1">
              <a:lnSpc>
                <a:spcPct val="120000"/>
              </a:lnSpc>
            </a:pPr>
            <a:r>
              <a:rPr lang="en-US" altLang="zh-CN" sz="1800" b="1" dirty="0" smtClean="0">
                <a:solidFill>
                  <a:srgbClr val="0000CC"/>
                </a:solidFill>
                <a:latin typeface="Times New Roman" pitchFamily="18" charset="0"/>
              </a:rPr>
              <a:t>Pickup(x</a:t>
            </a:r>
            <a:r>
              <a:rPr lang="en-US" altLang="zh-CN" sz="1800" b="1" dirty="0">
                <a:solidFill>
                  <a:srgbClr val="0000CC"/>
                </a:solidFill>
                <a:latin typeface="Times New Roman" pitchFamily="18" charset="0"/>
              </a:rPr>
              <a:t>)</a:t>
            </a:r>
            <a:r>
              <a:rPr lang="zh-CN" altLang="en-US" sz="1800" b="1" dirty="0">
                <a:solidFill>
                  <a:srgbClr val="0000CC"/>
                </a:solidFill>
                <a:latin typeface="Times New Roman" pitchFamily="18" charset="0"/>
              </a:rPr>
              <a:t>：在</a:t>
            </a:r>
            <a:r>
              <a:rPr lang="en-US" altLang="zh-CN" sz="1800" b="1" dirty="0">
                <a:solidFill>
                  <a:srgbClr val="0000CC"/>
                </a:solidFill>
                <a:latin typeface="Times New Roman" pitchFamily="18" charset="0"/>
              </a:rPr>
              <a:t>x</a:t>
            </a:r>
            <a:r>
              <a:rPr lang="zh-CN" altLang="en-US" sz="1800" b="1" dirty="0">
                <a:solidFill>
                  <a:srgbClr val="0000CC"/>
                </a:solidFill>
                <a:latin typeface="Times New Roman" pitchFamily="18" charset="0"/>
              </a:rPr>
              <a:t>处拿起盒子。</a:t>
            </a:r>
          </a:p>
          <a:p>
            <a:pPr lvl="1">
              <a:lnSpc>
                <a:spcPct val="120000"/>
              </a:lnSpc>
            </a:pPr>
            <a:r>
              <a:rPr lang="en-US" altLang="zh-CN" sz="1800" b="1" dirty="0" err="1" smtClean="0">
                <a:solidFill>
                  <a:srgbClr val="0000CC"/>
                </a:solidFill>
                <a:latin typeface="Times New Roman" pitchFamily="18" charset="0"/>
              </a:rPr>
              <a:t>Setdown</a:t>
            </a:r>
            <a:r>
              <a:rPr lang="en-US" altLang="zh-CN" sz="1800" b="1" dirty="0" smtClean="0">
                <a:solidFill>
                  <a:srgbClr val="0000CC"/>
                </a:solidFill>
                <a:latin typeface="Times New Roman" pitchFamily="18" charset="0"/>
              </a:rPr>
              <a:t>(x</a:t>
            </a:r>
            <a:r>
              <a:rPr lang="en-US" altLang="zh-CN" sz="1800" b="1" dirty="0">
                <a:solidFill>
                  <a:srgbClr val="0000CC"/>
                </a:solidFill>
                <a:latin typeface="Times New Roman" pitchFamily="18" charset="0"/>
              </a:rPr>
              <a:t>)</a:t>
            </a:r>
            <a:r>
              <a:rPr lang="zh-CN" altLang="en-US" sz="1800" b="1" dirty="0">
                <a:solidFill>
                  <a:srgbClr val="0000CC"/>
                </a:solidFill>
                <a:latin typeface="Times New Roman" pitchFamily="18" charset="0"/>
              </a:rPr>
              <a:t>：在</a:t>
            </a:r>
            <a:r>
              <a:rPr lang="en-US" altLang="zh-CN" sz="1800" b="1" dirty="0">
                <a:solidFill>
                  <a:srgbClr val="0000CC"/>
                </a:solidFill>
                <a:latin typeface="Times New Roman" pitchFamily="18" charset="0"/>
              </a:rPr>
              <a:t>x</a:t>
            </a:r>
            <a:r>
              <a:rPr lang="zh-CN" altLang="en-US" sz="1800" b="1" dirty="0">
                <a:solidFill>
                  <a:srgbClr val="0000CC"/>
                </a:solidFill>
                <a:latin typeface="Times New Roman" pitchFamily="18" charset="0"/>
              </a:rPr>
              <a:t>处放下盒子。</a:t>
            </a:r>
          </a:p>
        </p:txBody>
      </p:sp>
      <p:sp>
        <p:nvSpPr>
          <p:cNvPr id="2" name="矩形 1"/>
          <p:cNvSpPr/>
          <p:nvPr/>
        </p:nvSpPr>
        <p:spPr>
          <a:xfrm>
            <a:off x="409175" y="1235358"/>
            <a:ext cx="8604956" cy="714876"/>
          </a:xfrm>
          <a:prstGeom prst="rect">
            <a:avLst/>
          </a:prstGeom>
        </p:spPr>
        <p:txBody>
          <a:bodyPr wrap="square">
            <a:spAutoFit/>
          </a:bodyPr>
          <a:lstStyle/>
          <a:p>
            <a:pPr>
              <a:lnSpc>
                <a:spcPct val="105000"/>
              </a:lnSpc>
            </a:pPr>
            <a:r>
              <a:rPr lang="zh-CN" altLang="en-US" sz="2000" b="1" dirty="0">
                <a:solidFill>
                  <a:srgbClr val="0000CC"/>
                </a:solidFill>
                <a:latin typeface="Times New Roman" pitchFamily="18" charset="0"/>
                <a:ea typeface="幼圆" pitchFamily="49" charset="-122"/>
              </a:rPr>
              <a:t>机器人行动的目标把问题的初始状态转换为目标状态，而要实现问题状态的转换需要完成一系列的操作</a:t>
            </a:r>
          </a:p>
        </p:txBody>
      </p:sp>
      <p:sp>
        <p:nvSpPr>
          <p:cNvPr id="7" name="Rectangle 2"/>
          <p:cNvSpPr>
            <a:spLocks noGrp="1" noChangeArrowheads="1"/>
          </p:cNvSpPr>
          <p:nvPr>
            <p:ph type="title"/>
          </p:nvPr>
        </p:nvSpPr>
        <p:spPr>
          <a:xfrm>
            <a:off x="298450" y="0"/>
            <a:ext cx="8540750" cy="1052513"/>
          </a:xfrm>
        </p:spPr>
        <p:txBody>
          <a:bodyPr/>
          <a:lstStyle/>
          <a:p>
            <a:r>
              <a:rPr lang="zh-CN" altLang="en-US" sz="3600" b="1" dirty="0" smtClean="0">
                <a:latin typeface="Times New Roman" pitchFamily="18" charset="0"/>
              </a:rPr>
              <a:t>谓词逻辑</a:t>
            </a:r>
            <a:r>
              <a:rPr lang="zh-CN" altLang="en-US" sz="3600" b="1" dirty="0">
                <a:latin typeface="Times New Roman" pitchFamily="18" charset="0"/>
              </a:rPr>
              <a:t>表示的</a:t>
            </a:r>
            <a:r>
              <a:rPr lang="zh-CN" altLang="en-US" sz="3600" b="1" dirty="0" smtClean="0">
                <a:latin typeface="Times New Roman" pitchFamily="18" charset="0"/>
              </a:rPr>
              <a:t>应用</a:t>
            </a:r>
            <a:r>
              <a:rPr lang="en-US" altLang="zh-CN" sz="3600" b="1" dirty="0" smtClean="0">
                <a:latin typeface="Times New Roman" pitchFamily="18" charset="0"/>
              </a:rPr>
              <a:t>--</a:t>
            </a:r>
            <a:r>
              <a:rPr lang="zh-CN" altLang="en-US" sz="2400" b="1" dirty="0" smtClean="0">
                <a:latin typeface="Times New Roman" pitchFamily="18" charset="0"/>
              </a:rPr>
              <a:t>机器人</a:t>
            </a:r>
            <a:r>
              <a:rPr lang="zh-CN" altLang="en-US" sz="2400" b="1" dirty="0">
                <a:latin typeface="Times New Roman" pitchFamily="18" charset="0"/>
              </a:rPr>
              <a:t>移盒子</a:t>
            </a:r>
            <a:r>
              <a:rPr lang="zh-CN" altLang="en-US" sz="2400" b="1" dirty="0" smtClean="0">
                <a:latin typeface="Times New Roman" pitchFamily="18" charset="0"/>
              </a:rPr>
              <a:t>问题</a:t>
            </a:r>
            <a:endParaRPr lang="en-US" altLang="zh-CN" sz="2400" b="1" dirty="0">
              <a:latin typeface="Times New Roman" pitchFamily="18" charset="0"/>
            </a:endParaRPr>
          </a:p>
        </p:txBody>
      </p:sp>
      <p:grpSp>
        <p:nvGrpSpPr>
          <p:cNvPr id="8" name="Group 4"/>
          <p:cNvGrpSpPr>
            <a:grpSpLocks/>
          </p:cNvGrpSpPr>
          <p:nvPr/>
        </p:nvGrpSpPr>
        <p:grpSpPr bwMode="auto">
          <a:xfrm>
            <a:off x="5411789" y="2489200"/>
            <a:ext cx="3600450" cy="3133725"/>
            <a:chOff x="3152" y="1026"/>
            <a:chExt cx="2268" cy="1974"/>
          </a:xfrm>
        </p:grpSpPr>
        <p:sp>
          <p:nvSpPr>
            <p:cNvPr id="9" name="Rectangle 5"/>
            <p:cNvSpPr>
              <a:spLocks noChangeArrowheads="1"/>
            </p:cNvSpPr>
            <p:nvPr/>
          </p:nvSpPr>
          <p:spPr bwMode="auto">
            <a:xfrm>
              <a:off x="3152" y="1026"/>
              <a:ext cx="2268" cy="19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 name="AutoShape 6"/>
            <p:cNvSpPr>
              <a:spLocks noChangeArrowheads="1"/>
            </p:cNvSpPr>
            <p:nvPr/>
          </p:nvSpPr>
          <p:spPr bwMode="auto">
            <a:xfrm>
              <a:off x="4059" y="1071"/>
              <a:ext cx="317" cy="318"/>
            </a:xfrm>
            <a:prstGeom prst="smileyFace">
              <a:avLst>
                <a:gd name="adj" fmla="val 465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AutoShape 7"/>
            <p:cNvSpPr>
              <a:spLocks noChangeArrowheads="1"/>
            </p:cNvSpPr>
            <p:nvPr/>
          </p:nvSpPr>
          <p:spPr bwMode="auto">
            <a:xfrm rot="-137383">
              <a:off x="3829" y="1387"/>
              <a:ext cx="772" cy="410"/>
            </a:xfrm>
            <a:custGeom>
              <a:avLst/>
              <a:gdLst>
                <a:gd name="G0" fmla="+- 10800 0 0"/>
                <a:gd name="G1" fmla="+- 11596250 0 0"/>
                <a:gd name="G2" fmla="+- 0 0 11596250"/>
                <a:gd name="T0" fmla="*/ 0 256 1"/>
                <a:gd name="T1" fmla="*/ 180 256 1"/>
                <a:gd name="G3" fmla="+- 11596250 T0 T1"/>
                <a:gd name="T2" fmla="*/ 0 256 1"/>
                <a:gd name="T3" fmla="*/ 90 256 1"/>
                <a:gd name="G4" fmla="+- 11596250 T2 T3"/>
                <a:gd name="G5" fmla="*/ G4 2 1"/>
                <a:gd name="T4" fmla="*/ 90 256 1"/>
                <a:gd name="T5" fmla="*/ 0 256 1"/>
                <a:gd name="G6" fmla="+- 11596250 T4 T5"/>
                <a:gd name="G7" fmla="*/ G6 2 1"/>
                <a:gd name="G8" fmla="abs 1159625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596250"/>
                <a:gd name="G21" fmla="sin G19 11596250"/>
                <a:gd name="G22" fmla="+- G20 10800 0"/>
                <a:gd name="G23" fmla="+- G21 10800 0"/>
                <a:gd name="G24" fmla="+- 10800 0 G20"/>
                <a:gd name="G25" fmla="+- 10800 10800 0"/>
                <a:gd name="G26" fmla="?: G9 G17 G25"/>
                <a:gd name="G27" fmla="?: G9 0 21600"/>
                <a:gd name="G28" fmla="cos 10800 11596250"/>
                <a:gd name="G29" fmla="sin 10800 11596250"/>
                <a:gd name="G30" fmla="sin 10800 11596250"/>
                <a:gd name="G31" fmla="+- G28 10800 0"/>
                <a:gd name="G32" fmla="+- G29 10800 0"/>
                <a:gd name="G33" fmla="+- G30 10800 0"/>
                <a:gd name="G34" fmla="?: G4 0 G31"/>
                <a:gd name="G35" fmla="?: 11596250 G34 0"/>
                <a:gd name="G36" fmla="?: G6 G35 G31"/>
                <a:gd name="G37" fmla="+- 21600 0 G36"/>
                <a:gd name="G38" fmla="?: G4 0 G33"/>
                <a:gd name="G39" fmla="?: 11596250 G38 G32"/>
                <a:gd name="G40" fmla="?: G6 G39 0"/>
                <a:gd name="G41" fmla="?: G4 G32 21600"/>
                <a:gd name="G42" fmla="?: G6 G41 G33"/>
                <a:gd name="T12" fmla="*/ 10800 w 21600"/>
                <a:gd name="T13" fmla="*/ 0 h 21600"/>
                <a:gd name="T14" fmla="*/ 15 w 21600"/>
                <a:gd name="T15" fmla="*/ 11375 h 21600"/>
                <a:gd name="T16" fmla="*/ 10800 w 21600"/>
                <a:gd name="T17" fmla="*/ 0 h 21600"/>
                <a:gd name="T18" fmla="*/ 21585 w 21600"/>
                <a:gd name="T19" fmla="*/ 1137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5" y="11375"/>
                  </a:moveTo>
                  <a:cubicBezTo>
                    <a:pt x="5" y="11183"/>
                    <a:pt x="0" y="10991"/>
                    <a:pt x="0" y="10800"/>
                  </a:cubicBezTo>
                  <a:cubicBezTo>
                    <a:pt x="0" y="4835"/>
                    <a:pt x="4835" y="0"/>
                    <a:pt x="10800" y="0"/>
                  </a:cubicBezTo>
                  <a:cubicBezTo>
                    <a:pt x="16764" y="0"/>
                    <a:pt x="21600" y="4835"/>
                    <a:pt x="21600" y="10800"/>
                  </a:cubicBezTo>
                  <a:cubicBezTo>
                    <a:pt x="21600" y="10991"/>
                    <a:pt x="21594" y="11183"/>
                    <a:pt x="21584" y="11375"/>
                  </a:cubicBezTo>
                  <a:cubicBezTo>
                    <a:pt x="21594" y="11183"/>
                    <a:pt x="21600" y="10991"/>
                    <a:pt x="21600" y="10800"/>
                  </a:cubicBezTo>
                  <a:cubicBezTo>
                    <a:pt x="21600" y="4835"/>
                    <a:pt x="16764" y="0"/>
                    <a:pt x="10800" y="0"/>
                  </a:cubicBezTo>
                  <a:cubicBezTo>
                    <a:pt x="4835" y="0"/>
                    <a:pt x="0" y="4835"/>
                    <a:pt x="0" y="10800"/>
                  </a:cubicBezTo>
                  <a:cubicBezTo>
                    <a:pt x="-1" y="10991"/>
                    <a:pt x="5" y="11183"/>
                    <a:pt x="15" y="11375"/>
                  </a:cubicBez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2" name="AutoShape 8"/>
            <p:cNvSpPr>
              <a:spLocks noChangeArrowheads="1"/>
            </p:cNvSpPr>
            <p:nvPr/>
          </p:nvSpPr>
          <p:spPr bwMode="auto">
            <a:xfrm>
              <a:off x="4014" y="1389"/>
              <a:ext cx="408" cy="408"/>
            </a:xfrm>
            <a:prstGeom prst="octagon">
              <a:avLst>
                <a:gd name="adj" fmla="val 2928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 name="AutoShape 9"/>
            <p:cNvSpPr>
              <a:spLocks noChangeArrowheads="1"/>
            </p:cNvSpPr>
            <p:nvPr/>
          </p:nvSpPr>
          <p:spPr bwMode="auto">
            <a:xfrm>
              <a:off x="3969" y="1752"/>
              <a:ext cx="182" cy="272"/>
            </a:xfrm>
            <a:prstGeom prst="parallelogram">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AutoShape 10"/>
            <p:cNvSpPr>
              <a:spLocks noChangeArrowheads="1"/>
            </p:cNvSpPr>
            <p:nvPr/>
          </p:nvSpPr>
          <p:spPr bwMode="auto">
            <a:xfrm>
              <a:off x="4241" y="1752"/>
              <a:ext cx="181" cy="272"/>
            </a:xfrm>
            <a:prstGeom prst="parallelogram">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 name="AutoShape 11"/>
            <p:cNvSpPr>
              <a:spLocks noChangeArrowheads="1"/>
            </p:cNvSpPr>
            <p:nvPr/>
          </p:nvSpPr>
          <p:spPr bwMode="auto">
            <a:xfrm>
              <a:off x="3288" y="2160"/>
              <a:ext cx="726" cy="181"/>
            </a:xfrm>
            <a:prstGeom prst="cube">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Rectangle 12"/>
            <p:cNvSpPr>
              <a:spLocks noChangeArrowheads="1"/>
            </p:cNvSpPr>
            <p:nvPr/>
          </p:nvSpPr>
          <p:spPr bwMode="auto">
            <a:xfrm>
              <a:off x="3379" y="2341"/>
              <a:ext cx="136" cy="27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 name="Rectangle 13"/>
            <p:cNvSpPr>
              <a:spLocks noChangeArrowheads="1"/>
            </p:cNvSpPr>
            <p:nvPr/>
          </p:nvSpPr>
          <p:spPr bwMode="auto">
            <a:xfrm>
              <a:off x="3787" y="2341"/>
              <a:ext cx="136" cy="27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 name="AutoShape 14"/>
            <p:cNvSpPr>
              <a:spLocks noChangeArrowheads="1"/>
            </p:cNvSpPr>
            <p:nvPr/>
          </p:nvSpPr>
          <p:spPr bwMode="auto">
            <a:xfrm>
              <a:off x="4558" y="2160"/>
              <a:ext cx="681" cy="181"/>
            </a:xfrm>
            <a:prstGeom prst="cube">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 name="Rectangle 15"/>
            <p:cNvSpPr>
              <a:spLocks noChangeArrowheads="1"/>
            </p:cNvSpPr>
            <p:nvPr/>
          </p:nvSpPr>
          <p:spPr bwMode="auto">
            <a:xfrm>
              <a:off x="4649" y="2341"/>
              <a:ext cx="136" cy="27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 name="Rectangle 16"/>
            <p:cNvSpPr>
              <a:spLocks noChangeArrowheads="1"/>
            </p:cNvSpPr>
            <p:nvPr/>
          </p:nvSpPr>
          <p:spPr bwMode="auto">
            <a:xfrm>
              <a:off x="5012" y="2341"/>
              <a:ext cx="136" cy="27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 name="AutoShape 17"/>
            <p:cNvSpPr>
              <a:spLocks noChangeArrowheads="1"/>
            </p:cNvSpPr>
            <p:nvPr/>
          </p:nvSpPr>
          <p:spPr bwMode="auto">
            <a:xfrm>
              <a:off x="3560" y="2024"/>
              <a:ext cx="227" cy="136"/>
            </a:xfrm>
            <a:prstGeom prst="cube">
              <a:avLst>
                <a:gd name="adj" fmla="val 25000"/>
              </a:avLst>
            </a:prstGeom>
            <a:solidFill>
              <a:srgbClr val="FF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Text Box 18"/>
            <p:cNvSpPr txBox="1">
              <a:spLocks noChangeArrowheads="1"/>
            </p:cNvSpPr>
            <p:nvPr/>
          </p:nvSpPr>
          <p:spPr bwMode="auto">
            <a:xfrm>
              <a:off x="3424" y="2704"/>
              <a:ext cx="22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a:t>a</a:t>
              </a:r>
            </a:p>
          </p:txBody>
        </p:sp>
        <p:sp>
          <p:nvSpPr>
            <p:cNvPr id="23" name="Text Box 19"/>
            <p:cNvSpPr txBox="1">
              <a:spLocks noChangeArrowheads="1"/>
            </p:cNvSpPr>
            <p:nvPr/>
          </p:nvSpPr>
          <p:spPr bwMode="auto">
            <a:xfrm>
              <a:off x="4785" y="2750"/>
              <a:ext cx="22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a:t>b</a:t>
              </a:r>
            </a:p>
          </p:txBody>
        </p:sp>
        <p:sp>
          <p:nvSpPr>
            <p:cNvPr id="24" name="Text Box 20"/>
            <p:cNvSpPr txBox="1">
              <a:spLocks noChangeArrowheads="1"/>
            </p:cNvSpPr>
            <p:nvPr/>
          </p:nvSpPr>
          <p:spPr bwMode="auto">
            <a:xfrm>
              <a:off x="4172" y="2073"/>
              <a:ext cx="22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dirty="0"/>
                <a:t>c</a:t>
              </a:r>
            </a:p>
          </p:txBody>
        </p:sp>
      </p:gr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5" name="Rectangle 3"/>
          <p:cNvSpPr>
            <a:spLocks noGrp="1" noChangeArrowheads="1"/>
          </p:cNvSpPr>
          <p:nvPr>
            <p:ph type="body" idx="1"/>
          </p:nvPr>
        </p:nvSpPr>
        <p:spPr>
          <a:xfrm>
            <a:off x="250825" y="1160748"/>
            <a:ext cx="8750300" cy="4176811"/>
          </a:xfrm>
        </p:spPr>
        <p:txBody>
          <a:bodyPr/>
          <a:lstStyle/>
          <a:p>
            <a:pPr marL="0" indent="0">
              <a:lnSpc>
                <a:spcPct val="90000"/>
              </a:lnSpc>
              <a:buNone/>
            </a:pPr>
            <a:r>
              <a:rPr lang="zh-CN" altLang="en-US" sz="2400" b="1" dirty="0" smtClean="0">
                <a:solidFill>
                  <a:srgbClr val="FF0000"/>
                </a:solidFill>
                <a:latin typeface="Times New Roman" pitchFamily="18" charset="0"/>
              </a:rPr>
              <a:t>定义各</a:t>
            </a:r>
            <a:r>
              <a:rPr lang="zh-CN" altLang="en-US" sz="2400" b="1" dirty="0">
                <a:solidFill>
                  <a:srgbClr val="FF0000"/>
                </a:solidFill>
                <a:latin typeface="Times New Roman" pitchFamily="18" charset="0"/>
              </a:rPr>
              <a:t>操作的条件和动作：</a:t>
            </a:r>
          </a:p>
          <a:p>
            <a:pPr>
              <a:lnSpc>
                <a:spcPct val="90000"/>
              </a:lnSpc>
              <a:spcBef>
                <a:spcPts val="1200"/>
              </a:spcBef>
            </a:pPr>
            <a:r>
              <a:rPr lang="en-US" altLang="zh-CN" sz="2000" b="1" dirty="0" err="1" smtClean="0">
                <a:solidFill>
                  <a:srgbClr val="006600"/>
                </a:solidFill>
                <a:latin typeface="Times New Roman" pitchFamily="18" charset="0"/>
              </a:rPr>
              <a:t>Goto</a:t>
            </a:r>
            <a:r>
              <a:rPr lang="en-US" altLang="zh-CN" sz="2000" b="1" dirty="0" smtClean="0">
                <a:solidFill>
                  <a:srgbClr val="006600"/>
                </a:solidFill>
                <a:latin typeface="Times New Roman" pitchFamily="18" charset="0"/>
              </a:rPr>
              <a:t>(x, y</a:t>
            </a:r>
            <a:r>
              <a:rPr lang="en-US" altLang="zh-CN" sz="2000" b="1" dirty="0">
                <a:solidFill>
                  <a:srgbClr val="006600"/>
                </a:solidFill>
                <a:latin typeface="Times New Roman" pitchFamily="18" charset="0"/>
              </a:rPr>
              <a:t>)</a:t>
            </a:r>
          </a:p>
          <a:p>
            <a:pPr lvl="1">
              <a:lnSpc>
                <a:spcPct val="90000"/>
              </a:lnSpc>
            </a:pPr>
            <a:r>
              <a:rPr lang="zh-CN" altLang="en-US" sz="1800" b="1" dirty="0" smtClean="0">
                <a:solidFill>
                  <a:srgbClr val="0000CC"/>
                </a:solidFill>
                <a:latin typeface="Times New Roman" pitchFamily="18" charset="0"/>
              </a:rPr>
              <a:t>条件</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AT(robot</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x)</a:t>
            </a:r>
          </a:p>
          <a:p>
            <a:pPr lvl="1">
              <a:lnSpc>
                <a:spcPct val="90000"/>
              </a:lnSpc>
            </a:pPr>
            <a:r>
              <a:rPr lang="zh-CN" altLang="en-US" sz="1800" b="1" dirty="0" smtClean="0">
                <a:solidFill>
                  <a:srgbClr val="0000CC"/>
                </a:solidFill>
                <a:latin typeface="Times New Roman" pitchFamily="18" charset="0"/>
              </a:rPr>
              <a:t>动作</a:t>
            </a:r>
            <a:r>
              <a:rPr lang="zh-CN" altLang="en-US" sz="1800" b="1" dirty="0">
                <a:solidFill>
                  <a:srgbClr val="0000CC"/>
                </a:solidFill>
                <a:latin typeface="Times New Roman" pitchFamily="18" charset="0"/>
              </a:rPr>
              <a:t>：删除表：</a:t>
            </a:r>
            <a:r>
              <a:rPr lang="en-US" altLang="zh-CN" sz="1800" b="1" dirty="0">
                <a:solidFill>
                  <a:srgbClr val="0000CC"/>
                </a:solidFill>
                <a:latin typeface="Times New Roman" pitchFamily="18" charset="0"/>
              </a:rPr>
              <a:t>AT(robot</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x</a:t>
            </a:r>
            <a:r>
              <a:rPr lang="en-US" altLang="zh-CN" sz="1800" b="1" dirty="0" smtClean="0">
                <a:solidFill>
                  <a:srgbClr val="0000CC"/>
                </a:solidFill>
                <a:latin typeface="Times New Roman" pitchFamily="18" charset="0"/>
              </a:rPr>
              <a:t>)</a:t>
            </a:r>
          </a:p>
          <a:p>
            <a:pPr marL="457200" lvl="1" indent="0">
              <a:lnSpc>
                <a:spcPct val="90000"/>
              </a:lnSpc>
              <a:buNone/>
            </a:pPr>
            <a:r>
              <a:rPr lang="zh-CN" altLang="en-US" sz="1800" b="1" dirty="0" smtClean="0">
                <a:solidFill>
                  <a:srgbClr val="0000CC"/>
                </a:solidFill>
                <a:latin typeface="Times New Roman" pitchFamily="18" charset="0"/>
              </a:rPr>
              <a:t>        </a:t>
            </a:r>
            <a:r>
              <a:rPr lang="en-US" altLang="zh-CN" sz="1800" b="1" dirty="0">
                <a:solidFill>
                  <a:srgbClr val="0000CC"/>
                </a:solidFill>
                <a:latin typeface="Times New Roman" pitchFamily="18" charset="0"/>
              </a:rPr>
              <a:t> </a:t>
            </a:r>
            <a:r>
              <a:rPr lang="en-US" altLang="zh-CN" sz="1800" b="1" dirty="0" smtClean="0">
                <a:solidFill>
                  <a:srgbClr val="0000CC"/>
                </a:solidFill>
                <a:latin typeface="Times New Roman" pitchFamily="18" charset="0"/>
              </a:rPr>
              <a:t>       </a:t>
            </a:r>
            <a:r>
              <a:rPr lang="zh-CN" altLang="en-US" sz="1800" b="1" dirty="0" smtClean="0">
                <a:solidFill>
                  <a:srgbClr val="0000CC"/>
                </a:solidFill>
                <a:latin typeface="Times New Roman" pitchFamily="18" charset="0"/>
              </a:rPr>
              <a:t>添加表</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AT(robot</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y)</a:t>
            </a:r>
          </a:p>
          <a:p>
            <a:pPr>
              <a:lnSpc>
                <a:spcPct val="90000"/>
              </a:lnSpc>
            </a:pPr>
            <a:r>
              <a:rPr lang="en-US" altLang="zh-CN" sz="2000" b="1" dirty="0" smtClean="0">
                <a:solidFill>
                  <a:srgbClr val="006600"/>
                </a:solidFill>
                <a:latin typeface="Times New Roman" pitchFamily="18" charset="0"/>
              </a:rPr>
              <a:t>Pickup(x</a:t>
            </a:r>
            <a:r>
              <a:rPr lang="en-US" altLang="zh-CN" sz="2000" b="1" dirty="0">
                <a:solidFill>
                  <a:srgbClr val="006600"/>
                </a:solidFill>
                <a:latin typeface="Times New Roman" pitchFamily="18" charset="0"/>
              </a:rPr>
              <a:t>)</a:t>
            </a:r>
          </a:p>
          <a:p>
            <a:pPr lvl="1">
              <a:lnSpc>
                <a:spcPct val="90000"/>
              </a:lnSpc>
            </a:pPr>
            <a:r>
              <a:rPr lang="zh-CN" altLang="en-US" sz="1800" b="1" dirty="0" smtClean="0">
                <a:solidFill>
                  <a:srgbClr val="0000CC"/>
                </a:solidFill>
                <a:latin typeface="Times New Roman" pitchFamily="18" charset="0"/>
              </a:rPr>
              <a:t>条件</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ON(box</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x)</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TABLE(x)</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AT(robot</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x)</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EMPTY(robot)</a:t>
            </a:r>
          </a:p>
          <a:p>
            <a:pPr lvl="1">
              <a:lnSpc>
                <a:spcPct val="90000"/>
              </a:lnSpc>
            </a:pPr>
            <a:r>
              <a:rPr lang="zh-CN" altLang="en-US" sz="1800" b="1" dirty="0" smtClean="0">
                <a:solidFill>
                  <a:srgbClr val="0000CC"/>
                </a:solidFill>
                <a:latin typeface="Times New Roman" pitchFamily="18" charset="0"/>
              </a:rPr>
              <a:t>动作</a:t>
            </a:r>
            <a:r>
              <a:rPr lang="zh-CN" altLang="en-US" sz="1800" b="1" dirty="0">
                <a:solidFill>
                  <a:srgbClr val="0000CC"/>
                </a:solidFill>
                <a:latin typeface="Times New Roman" pitchFamily="18" charset="0"/>
              </a:rPr>
              <a:t>：删除表：</a:t>
            </a:r>
            <a:r>
              <a:rPr lang="en-US" altLang="zh-CN" sz="1800" b="1" dirty="0">
                <a:solidFill>
                  <a:srgbClr val="0000CC"/>
                </a:solidFill>
                <a:latin typeface="Times New Roman" pitchFamily="18" charset="0"/>
              </a:rPr>
              <a:t>EMPTY(robot)</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ON(box</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x) </a:t>
            </a:r>
          </a:p>
          <a:p>
            <a:pPr marL="457200" lvl="1" indent="0">
              <a:lnSpc>
                <a:spcPct val="90000"/>
              </a:lnSpc>
              <a:buNone/>
            </a:pPr>
            <a:r>
              <a:rPr lang="zh-CN" altLang="en-US" sz="1800" b="1" dirty="0" smtClean="0">
                <a:solidFill>
                  <a:srgbClr val="0000CC"/>
                </a:solidFill>
                <a:latin typeface="Times New Roman" pitchFamily="18" charset="0"/>
              </a:rPr>
              <a:t>        </a:t>
            </a:r>
            <a:r>
              <a:rPr lang="en-US" altLang="zh-CN" sz="1800" b="1" dirty="0">
                <a:solidFill>
                  <a:srgbClr val="0000CC"/>
                </a:solidFill>
                <a:latin typeface="Times New Roman" pitchFamily="18" charset="0"/>
              </a:rPr>
              <a:t> </a:t>
            </a:r>
            <a:r>
              <a:rPr lang="en-US" altLang="zh-CN" sz="1800" b="1" dirty="0" smtClean="0">
                <a:solidFill>
                  <a:srgbClr val="0000CC"/>
                </a:solidFill>
                <a:latin typeface="Times New Roman" pitchFamily="18" charset="0"/>
              </a:rPr>
              <a:t>       </a:t>
            </a:r>
            <a:r>
              <a:rPr lang="zh-CN" altLang="en-US" sz="1800" b="1" dirty="0" smtClean="0">
                <a:solidFill>
                  <a:srgbClr val="0000CC"/>
                </a:solidFill>
                <a:latin typeface="Times New Roman" pitchFamily="18" charset="0"/>
              </a:rPr>
              <a:t>添加表</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HOLDS(robot</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box)</a:t>
            </a:r>
          </a:p>
          <a:p>
            <a:pPr>
              <a:lnSpc>
                <a:spcPct val="90000"/>
              </a:lnSpc>
            </a:pPr>
            <a:r>
              <a:rPr lang="en-US" altLang="zh-CN" sz="2000" b="1" dirty="0" err="1" smtClean="0">
                <a:solidFill>
                  <a:srgbClr val="006600"/>
                </a:solidFill>
                <a:latin typeface="Times New Roman" pitchFamily="18" charset="0"/>
              </a:rPr>
              <a:t>Setdown</a:t>
            </a:r>
            <a:r>
              <a:rPr lang="en-US" altLang="zh-CN" sz="2000" b="1" dirty="0" smtClean="0">
                <a:solidFill>
                  <a:srgbClr val="006600"/>
                </a:solidFill>
                <a:latin typeface="Times New Roman" pitchFamily="18" charset="0"/>
              </a:rPr>
              <a:t>(x</a:t>
            </a:r>
            <a:r>
              <a:rPr lang="en-US" altLang="zh-CN" sz="2000" b="1" dirty="0">
                <a:solidFill>
                  <a:srgbClr val="006600"/>
                </a:solidFill>
                <a:latin typeface="Times New Roman" pitchFamily="18" charset="0"/>
              </a:rPr>
              <a:t>)</a:t>
            </a:r>
          </a:p>
          <a:p>
            <a:pPr lvl="1">
              <a:lnSpc>
                <a:spcPct val="90000"/>
              </a:lnSpc>
            </a:pPr>
            <a:r>
              <a:rPr lang="zh-CN" altLang="en-US" sz="1800" b="1" dirty="0" smtClean="0">
                <a:solidFill>
                  <a:srgbClr val="0000CC"/>
                </a:solidFill>
                <a:latin typeface="Times New Roman" pitchFamily="18" charset="0"/>
              </a:rPr>
              <a:t>条件</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AT(robot</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x)</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TABLE(x)</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HOLDS(robot</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box)</a:t>
            </a:r>
          </a:p>
          <a:p>
            <a:pPr lvl="1">
              <a:lnSpc>
                <a:spcPct val="90000"/>
              </a:lnSpc>
            </a:pPr>
            <a:r>
              <a:rPr lang="zh-CN" altLang="en-US" sz="1800" b="1" dirty="0" smtClean="0">
                <a:solidFill>
                  <a:srgbClr val="0000CC"/>
                </a:solidFill>
                <a:latin typeface="Times New Roman" pitchFamily="18" charset="0"/>
              </a:rPr>
              <a:t>动作</a:t>
            </a:r>
            <a:r>
              <a:rPr lang="zh-CN" altLang="en-US" sz="1800" b="1" dirty="0">
                <a:solidFill>
                  <a:srgbClr val="0000CC"/>
                </a:solidFill>
                <a:latin typeface="Times New Roman" pitchFamily="18" charset="0"/>
              </a:rPr>
              <a:t>：删除表：</a:t>
            </a:r>
            <a:r>
              <a:rPr lang="en-US" altLang="zh-CN" sz="1800" b="1" dirty="0">
                <a:solidFill>
                  <a:srgbClr val="0000CC"/>
                </a:solidFill>
                <a:latin typeface="Times New Roman" pitchFamily="18" charset="0"/>
              </a:rPr>
              <a:t>HOLDS(robot</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box)</a:t>
            </a:r>
          </a:p>
          <a:p>
            <a:pPr marL="457200" lvl="1" indent="0">
              <a:lnSpc>
                <a:spcPct val="90000"/>
              </a:lnSpc>
              <a:buNone/>
            </a:pPr>
            <a:r>
              <a:rPr lang="zh-CN" altLang="en-US" sz="1800" b="1" dirty="0" smtClean="0">
                <a:solidFill>
                  <a:srgbClr val="0000CC"/>
                </a:solidFill>
                <a:latin typeface="Times New Roman" pitchFamily="18" charset="0"/>
              </a:rPr>
              <a:t>       </a:t>
            </a:r>
            <a:r>
              <a:rPr lang="en-US" altLang="zh-CN" sz="1800" b="1" dirty="0">
                <a:solidFill>
                  <a:srgbClr val="0000CC"/>
                </a:solidFill>
                <a:latin typeface="Times New Roman" pitchFamily="18" charset="0"/>
              </a:rPr>
              <a:t> </a:t>
            </a:r>
            <a:r>
              <a:rPr lang="en-US" altLang="zh-CN" sz="1800" b="1" dirty="0" smtClean="0">
                <a:solidFill>
                  <a:srgbClr val="0000CC"/>
                </a:solidFill>
                <a:latin typeface="Times New Roman" pitchFamily="18" charset="0"/>
              </a:rPr>
              <a:t>        </a:t>
            </a:r>
            <a:r>
              <a:rPr lang="zh-CN" altLang="en-US" sz="1800" b="1" dirty="0" smtClean="0">
                <a:solidFill>
                  <a:srgbClr val="0000CC"/>
                </a:solidFill>
                <a:latin typeface="Times New Roman" pitchFamily="18" charset="0"/>
              </a:rPr>
              <a:t>添加表</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EMPTY(robot)</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ON(box</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x)</a:t>
            </a:r>
          </a:p>
          <a:p>
            <a:pPr marL="0" indent="0">
              <a:lnSpc>
                <a:spcPct val="90000"/>
              </a:lnSpc>
              <a:buNone/>
            </a:pPr>
            <a:endParaRPr lang="zh-CN" altLang="en-US" sz="2000" dirty="0">
              <a:solidFill>
                <a:srgbClr val="006600"/>
              </a:solidFill>
              <a:latin typeface="Times New Roman" pitchFamily="18" charset="0"/>
            </a:endParaRPr>
          </a:p>
        </p:txBody>
      </p:sp>
      <p:sp>
        <p:nvSpPr>
          <p:cNvPr id="6" name="Rectangle 2"/>
          <p:cNvSpPr>
            <a:spLocks noGrp="1" noChangeArrowheads="1"/>
          </p:cNvSpPr>
          <p:nvPr>
            <p:ph type="title"/>
          </p:nvPr>
        </p:nvSpPr>
        <p:spPr>
          <a:xfrm>
            <a:off x="298450" y="0"/>
            <a:ext cx="8540750" cy="1052513"/>
          </a:xfrm>
        </p:spPr>
        <p:txBody>
          <a:bodyPr/>
          <a:lstStyle/>
          <a:p>
            <a:r>
              <a:rPr lang="zh-CN" altLang="en-US" sz="3600" b="1" dirty="0" smtClean="0">
                <a:latin typeface="Times New Roman" pitchFamily="18" charset="0"/>
              </a:rPr>
              <a:t>谓词逻辑</a:t>
            </a:r>
            <a:r>
              <a:rPr lang="zh-CN" altLang="en-US" sz="3600" b="1" dirty="0">
                <a:latin typeface="Times New Roman" pitchFamily="18" charset="0"/>
              </a:rPr>
              <a:t>表示的</a:t>
            </a:r>
            <a:r>
              <a:rPr lang="zh-CN" altLang="en-US" sz="3600" b="1" dirty="0" smtClean="0">
                <a:latin typeface="Times New Roman" pitchFamily="18" charset="0"/>
              </a:rPr>
              <a:t>应用</a:t>
            </a:r>
            <a:r>
              <a:rPr lang="en-US" altLang="zh-CN" sz="3600" b="1" dirty="0" smtClean="0">
                <a:latin typeface="Times New Roman" pitchFamily="18" charset="0"/>
              </a:rPr>
              <a:t>--</a:t>
            </a:r>
            <a:r>
              <a:rPr lang="zh-CN" altLang="en-US" sz="2400" b="1" dirty="0" smtClean="0">
                <a:latin typeface="Times New Roman" pitchFamily="18" charset="0"/>
              </a:rPr>
              <a:t>机器人</a:t>
            </a:r>
            <a:r>
              <a:rPr lang="zh-CN" altLang="en-US" sz="2400" b="1" dirty="0">
                <a:latin typeface="Times New Roman" pitchFamily="18" charset="0"/>
              </a:rPr>
              <a:t>移盒子</a:t>
            </a:r>
            <a:r>
              <a:rPr lang="zh-CN" altLang="en-US" sz="2400" b="1" dirty="0" smtClean="0">
                <a:latin typeface="Times New Roman" pitchFamily="18" charset="0"/>
              </a:rPr>
              <a:t>问题</a:t>
            </a:r>
            <a:endParaRPr lang="en-US" altLang="zh-CN" sz="2400" b="1" dirty="0">
              <a:latin typeface="Times New Roman" pitchFamily="18" charset="0"/>
            </a:endParaRPr>
          </a:p>
        </p:txBody>
      </p:sp>
      <p:sp>
        <p:nvSpPr>
          <p:cNvPr id="3" name="矩形 2"/>
          <p:cNvSpPr/>
          <p:nvPr/>
        </p:nvSpPr>
        <p:spPr>
          <a:xfrm>
            <a:off x="599610" y="5606044"/>
            <a:ext cx="7920880" cy="850939"/>
          </a:xfrm>
          <a:prstGeom prst="rect">
            <a:avLst/>
          </a:prstGeom>
        </p:spPr>
        <p:txBody>
          <a:bodyPr wrap="square">
            <a:spAutoFit/>
          </a:bodyPr>
          <a:lstStyle/>
          <a:p>
            <a:pPr>
              <a:lnSpc>
                <a:spcPct val="120000"/>
              </a:lnSpc>
            </a:pPr>
            <a:r>
              <a:rPr lang="zh-CN" altLang="en-US" sz="2200" b="1" dirty="0" smtClean="0">
                <a:solidFill>
                  <a:srgbClr val="FF0000"/>
                </a:solidFill>
                <a:latin typeface="幼圆" pitchFamily="49" charset="-122"/>
                <a:ea typeface="幼圆" pitchFamily="49" charset="-122"/>
              </a:rPr>
              <a:t>机器人每执行一操作前，都要检查该操作的先决条件是否可以满足。如果满足，就执行相应的操作；否则再检查下一个操作。</a:t>
            </a:r>
            <a:r>
              <a:rPr lang="zh-CN" altLang="en-US" sz="2200" dirty="0" smtClean="0">
                <a:solidFill>
                  <a:srgbClr val="FF0000"/>
                </a:solidFill>
                <a:latin typeface="幼圆" pitchFamily="49" charset="-122"/>
                <a:ea typeface="幼圆" pitchFamily="49" charset="-122"/>
              </a:rPr>
              <a:t> </a:t>
            </a:r>
            <a:endParaRPr lang="zh-CN" altLang="en-US" sz="2200" dirty="0">
              <a:solidFill>
                <a:srgbClr val="FF0000"/>
              </a:solidFill>
              <a:latin typeface="幼圆" pitchFamily="49" charset="-122"/>
              <a:ea typeface="幼圆" pitchFamily="49" charset="-122"/>
            </a:endParaRP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067646BC-DC10-4ACB-9442-C98398506726}" type="slidenum">
              <a:rPr lang="en-US" altLang="zh-CN"/>
              <a:pPr/>
              <a:t>32</a:t>
            </a:fld>
            <a:endParaRPr lang="en-US" altLang="zh-CN"/>
          </a:p>
        </p:txBody>
      </p:sp>
      <p:sp>
        <p:nvSpPr>
          <p:cNvPr id="495619" name="Rectangle 3"/>
          <p:cNvSpPr>
            <a:spLocks noGrp="1" noChangeArrowheads="1"/>
          </p:cNvSpPr>
          <p:nvPr>
            <p:ph type="body" idx="1"/>
          </p:nvPr>
        </p:nvSpPr>
        <p:spPr>
          <a:xfrm>
            <a:off x="179512" y="1232756"/>
            <a:ext cx="8583612" cy="540283"/>
          </a:xfrm>
        </p:spPr>
        <p:txBody>
          <a:bodyPr/>
          <a:lstStyle/>
          <a:p>
            <a:pPr marL="0" indent="0">
              <a:lnSpc>
                <a:spcPct val="80000"/>
              </a:lnSpc>
              <a:buNone/>
            </a:pPr>
            <a:r>
              <a:rPr lang="zh-CN" altLang="en-US" sz="2400" b="1" dirty="0" smtClean="0">
                <a:solidFill>
                  <a:srgbClr val="FF0000"/>
                </a:solidFill>
                <a:latin typeface="Times New Roman" pitchFamily="18" charset="0"/>
              </a:rPr>
              <a:t>机器人</a:t>
            </a:r>
            <a:r>
              <a:rPr lang="zh-CN" altLang="en-US" sz="2400" b="1" dirty="0">
                <a:solidFill>
                  <a:srgbClr val="FF0000"/>
                </a:solidFill>
                <a:latin typeface="Times New Roman" pitchFamily="18" charset="0"/>
              </a:rPr>
              <a:t>行动规划问题的求解过程如下</a:t>
            </a:r>
            <a:r>
              <a:rPr lang="zh-CN" altLang="en-US" sz="2400" b="1" dirty="0" smtClean="0">
                <a:solidFill>
                  <a:srgbClr val="FF0000"/>
                </a:solidFill>
                <a:latin typeface="Times New Roman" pitchFamily="18" charset="0"/>
              </a:rPr>
              <a:t>：</a:t>
            </a:r>
            <a:endParaRPr lang="en-US" altLang="zh-CN" sz="2400" b="1" dirty="0" smtClean="0">
              <a:solidFill>
                <a:srgbClr val="FF0000"/>
              </a:solidFill>
              <a:latin typeface="Times New Roman" pitchFamily="18" charset="0"/>
            </a:endParaRPr>
          </a:p>
          <a:p>
            <a:pPr>
              <a:lnSpc>
                <a:spcPct val="80000"/>
              </a:lnSpc>
            </a:pPr>
            <a:endParaRPr lang="zh-CN" altLang="en-US" sz="2000" b="1" dirty="0">
              <a:solidFill>
                <a:srgbClr val="A50021"/>
              </a:solidFill>
              <a:latin typeface="Times New Roman" pitchFamily="18" charset="0"/>
            </a:endParaRPr>
          </a:p>
        </p:txBody>
      </p:sp>
      <p:sp>
        <p:nvSpPr>
          <p:cNvPr id="6" name="Rectangle 2"/>
          <p:cNvSpPr>
            <a:spLocks noGrp="1" noChangeArrowheads="1"/>
          </p:cNvSpPr>
          <p:nvPr>
            <p:ph type="title"/>
          </p:nvPr>
        </p:nvSpPr>
        <p:spPr>
          <a:xfrm>
            <a:off x="298450" y="0"/>
            <a:ext cx="8540750" cy="1052513"/>
          </a:xfrm>
        </p:spPr>
        <p:txBody>
          <a:bodyPr/>
          <a:lstStyle/>
          <a:p>
            <a:r>
              <a:rPr lang="zh-CN" altLang="en-US" sz="3600" b="1" dirty="0" smtClean="0">
                <a:latin typeface="Times New Roman" pitchFamily="18" charset="0"/>
              </a:rPr>
              <a:t>谓词逻辑</a:t>
            </a:r>
            <a:r>
              <a:rPr lang="zh-CN" altLang="en-US" sz="3600" b="1" dirty="0">
                <a:latin typeface="Times New Roman" pitchFamily="18" charset="0"/>
              </a:rPr>
              <a:t>表示的</a:t>
            </a:r>
            <a:r>
              <a:rPr lang="zh-CN" altLang="en-US" sz="3600" b="1" dirty="0" smtClean="0">
                <a:latin typeface="Times New Roman" pitchFamily="18" charset="0"/>
              </a:rPr>
              <a:t>应用</a:t>
            </a:r>
            <a:r>
              <a:rPr lang="en-US" altLang="zh-CN" sz="3600" b="1" dirty="0" smtClean="0">
                <a:latin typeface="Times New Roman" pitchFamily="18" charset="0"/>
              </a:rPr>
              <a:t>--</a:t>
            </a:r>
            <a:r>
              <a:rPr lang="zh-CN" altLang="en-US" sz="2400" b="1" dirty="0" smtClean="0">
                <a:latin typeface="Times New Roman" pitchFamily="18" charset="0"/>
              </a:rPr>
              <a:t>机器人</a:t>
            </a:r>
            <a:r>
              <a:rPr lang="zh-CN" altLang="en-US" sz="2400" b="1" dirty="0">
                <a:latin typeface="Times New Roman" pitchFamily="18" charset="0"/>
              </a:rPr>
              <a:t>移盒子</a:t>
            </a:r>
            <a:r>
              <a:rPr lang="zh-CN" altLang="en-US" sz="2400" b="1" dirty="0" smtClean="0">
                <a:latin typeface="Times New Roman" pitchFamily="18" charset="0"/>
              </a:rPr>
              <a:t>问题</a:t>
            </a:r>
            <a:endParaRPr lang="en-US" altLang="zh-CN" sz="2400" b="1" dirty="0">
              <a:latin typeface="Times New Roman" pitchFamily="18" charset="0"/>
            </a:endParaRPr>
          </a:p>
        </p:txBody>
      </p:sp>
      <p:sp>
        <p:nvSpPr>
          <p:cNvPr id="3" name="矩形 2"/>
          <p:cNvSpPr/>
          <p:nvPr/>
        </p:nvSpPr>
        <p:spPr>
          <a:xfrm>
            <a:off x="4211960" y="1988840"/>
            <a:ext cx="3384376" cy="1740476"/>
          </a:xfrm>
          <a:prstGeom prst="rect">
            <a:avLst/>
          </a:prstGeom>
        </p:spPr>
        <p:txBody>
          <a:bodyPr wrap="square">
            <a:spAutoFit/>
          </a:bodyPr>
          <a:lstStyle/>
          <a:p>
            <a:pPr indent="-114300">
              <a:lnSpc>
                <a:spcPct val="85000"/>
              </a:lnSpc>
            </a:pPr>
            <a:r>
              <a:rPr lang="en-US" altLang="zh-CN" b="1" dirty="0" smtClean="0">
                <a:solidFill>
                  <a:srgbClr val="006600"/>
                </a:solidFill>
                <a:latin typeface="Times New Roman" pitchFamily="18" charset="0"/>
              </a:rPr>
              <a:t>                               </a:t>
            </a:r>
            <a:r>
              <a:rPr lang="zh-CN" altLang="en-US" b="1" u="sng" dirty="0" smtClean="0">
                <a:solidFill>
                  <a:srgbClr val="006600"/>
                </a:solidFill>
                <a:latin typeface="Times New Roman" pitchFamily="18" charset="0"/>
              </a:rPr>
              <a:t>状态</a:t>
            </a:r>
            <a:r>
              <a:rPr lang="en-US" altLang="zh-CN" b="1" u="sng" dirty="0" smtClean="0">
                <a:solidFill>
                  <a:srgbClr val="006600"/>
                </a:solidFill>
                <a:latin typeface="Times New Roman" pitchFamily="18" charset="0"/>
              </a:rPr>
              <a:t>2</a:t>
            </a:r>
          </a:p>
          <a:p>
            <a:pPr indent="-114300">
              <a:lnSpc>
                <a:spcPct val="85000"/>
              </a:lnSpc>
            </a:pPr>
            <a:endParaRPr lang="en-US" altLang="zh-CN" b="1" dirty="0" smtClean="0">
              <a:solidFill>
                <a:srgbClr val="006600"/>
              </a:solidFill>
              <a:latin typeface="Times New Roman" pitchFamily="18" charset="0"/>
            </a:endParaRPr>
          </a:p>
          <a:p>
            <a:pPr indent="-114300">
              <a:lnSpc>
                <a:spcPct val="85000"/>
              </a:lnSpc>
            </a:pPr>
            <a:r>
              <a:rPr lang="en-US" altLang="zh-CN" b="1" dirty="0" smtClean="0">
                <a:solidFill>
                  <a:srgbClr val="0000CC"/>
                </a:solidFill>
                <a:latin typeface="Times New Roman" pitchFamily="18" charset="0"/>
              </a:rPr>
              <a:t>                           AT(robot, a)      </a:t>
            </a:r>
          </a:p>
          <a:p>
            <a:pPr indent="-114300">
              <a:lnSpc>
                <a:spcPct val="85000"/>
              </a:lnSpc>
            </a:pPr>
            <a:r>
              <a:rPr lang="en-US" altLang="zh-CN" b="1" dirty="0" smtClean="0">
                <a:solidFill>
                  <a:srgbClr val="0000CC"/>
                </a:solidFill>
                <a:latin typeface="Times New Roman" pitchFamily="18" charset="0"/>
              </a:rPr>
              <a:t>   </a:t>
            </a:r>
            <a:r>
              <a:rPr lang="en-US" altLang="zh-CN" b="1" dirty="0" err="1" smtClean="0">
                <a:solidFill>
                  <a:srgbClr val="0000CC"/>
                </a:solidFill>
                <a:latin typeface="Times New Roman" pitchFamily="18" charset="0"/>
              </a:rPr>
              <a:t>Goto</a:t>
            </a:r>
            <a:r>
              <a:rPr lang="en-US" altLang="zh-CN" b="1" dirty="0" smtClean="0">
                <a:solidFill>
                  <a:srgbClr val="0000CC"/>
                </a:solidFill>
                <a:latin typeface="Times New Roman" pitchFamily="18" charset="0"/>
              </a:rPr>
              <a:t>(c, a)       EMPTY(robot)</a:t>
            </a:r>
          </a:p>
          <a:p>
            <a:pPr indent="-114300">
              <a:lnSpc>
                <a:spcPct val="85000"/>
              </a:lnSpc>
            </a:pPr>
            <a:r>
              <a:rPr lang="en-US" altLang="zh-CN" b="1" dirty="0" smtClean="0">
                <a:solidFill>
                  <a:srgbClr val="0000CC"/>
                </a:solidFill>
                <a:latin typeface="Times New Roman" pitchFamily="18" charset="0"/>
              </a:rPr>
              <a:t> ==========&gt; ON(box, a)</a:t>
            </a:r>
          </a:p>
          <a:p>
            <a:pPr indent="-114300">
              <a:lnSpc>
                <a:spcPct val="85000"/>
              </a:lnSpc>
            </a:pPr>
            <a:r>
              <a:rPr lang="en-US" altLang="zh-CN" b="1" dirty="0" smtClean="0">
                <a:solidFill>
                  <a:srgbClr val="0000CC"/>
                </a:solidFill>
                <a:latin typeface="Times New Roman" pitchFamily="18" charset="0"/>
              </a:rPr>
              <a:t>                           TABLE(a)</a:t>
            </a:r>
          </a:p>
          <a:p>
            <a:pPr indent="-114300">
              <a:lnSpc>
                <a:spcPct val="85000"/>
              </a:lnSpc>
            </a:pPr>
            <a:r>
              <a:rPr lang="en-US" altLang="zh-CN" b="1" dirty="0" smtClean="0">
                <a:solidFill>
                  <a:srgbClr val="0000CC"/>
                </a:solidFill>
                <a:latin typeface="Times New Roman" pitchFamily="18" charset="0"/>
              </a:rPr>
              <a:t>                           TABLE(b)</a:t>
            </a:r>
            <a:endParaRPr lang="zh-CN" altLang="en-US" dirty="0"/>
          </a:p>
        </p:txBody>
      </p:sp>
      <p:sp>
        <p:nvSpPr>
          <p:cNvPr id="5" name="矩形 4"/>
          <p:cNvSpPr/>
          <p:nvPr/>
        </p:nvSpPr>
        <p:spPr>
          <a:xfrm>
            <a:off x="323528" y="2024844"/>
            <a:ext cx="4572000" cy="1733551"/>
          </a:xfrm>
          <a:prstGeom prst="rect">
            <a:avLst/>
          </a:prstGeom>
        </p:spPr>
        <p:txBody>
          <a:bodyPr>
            <a:spAutoFit/>
          </a:bodyPr>
          <a:lstStyle/>
          <a:p>
            <a:pPr indent="-114300">
              <a:lnSpc>
                <a:spcPct val="85000"/>
              </a:lnSpc>
            </a:pPr>
            <a:r>
              <a:rPr lang="zh-CN" altLang="en-US" b="1" dirty="0" smtClean="0">
                <a:solidFill>
                  <a:srgbClr val="006600"/>
                </a:solidFill>
                <a:latin typeface="Times New Roman" pitchFamily="18" charset="0"/>
              </a:rPr>
              <a:t>            </a:t>
            </a:r>
            <a:r>
              <a:rPr lang="zh-CN" altLang="en-US" b="1" u="sng" dirty="0" smtClean="0">
                <a:solidFill>
                  <a:srgbClr val="006600"/>
                </a:solidFill>
                <a:latin typeface="Times New Roman" pitchFamily="18" charset="0"/>
              </a:rPr>
              <a:t>状态</a:t>
            </a:r>
            <a:r>
              <a:rPr lang="en-US" altLang="zh-CN" b="1" u="sng" dirty="0" smtClean="0">
                <a:solidFill>
                  <a:srgbClr val="006600"/>
                </a:solidFill>
                <a:latin typeface="Times New Roman" pitchFamily="18" charset="0"/>
              </a:rPr>
              <a:t>1(</a:t>
            </a:r>
            <a:r>
              <a:rPr lang="zh-CN" altLang="en-US" b="1" u="sng" dirty="0" smtClean="0">
                <a:solidFill>
                  <a:srgbClr val="006600"/>
                </a:solidFill>
                <a:latin typeface="Times New Roman" pitchFamily="18" charset="0"/>
              </a:rPr>
              <a:t>初始状态</a:t>
            </a:r>
            <a:r>
              <a:rPr lang="en-US" altLang="zh-CN" b="1" u="sng" dirty="0" smtClean="0">
                <a:solidFill>
                  <a:srgbClr val="006600"/>
                </a:solidFill>
                <a:latin typeface="Times New Roman" pitchFamily="18" charset="0"/>
              </a:rPr>
              <a:t>)</a:t>
            </a:r>
            <a:r>
              <a:rPr lang="en-US" altLang="zh-CN" b="1" dirty="0" smtClean="0">
                <a:solidFill>
                  <a:srgbClr val="006600"/>
                </a:solidFill>
                <a:latin typeface="Times New Roman" pitchFamily="18" charset="0"/>
              </a:rPr>
              <a:t>  </a:t>
            </a:r>
          </a:p>
          <a:p>
            <a:pPr indent="-114300">
              <a:lnSpc>
                <a:spcPct val="85000"/>
              </a:lnSpc>
            </a:pPr>
            <a:r>
              <a:rPr lang="en-US" altLang="zh-CN" b="1" dirty="0" smtClean="0">
                <a:solidFill>
                  <a:srgbClr val="006600"/>
                </a:solidFill>
                <a:latin typeface="Times New Roman" pitchFamily="18" charset="0"/>
              </a:rPr>
              <a:t> </a:t>
            </a:r>
          </a:p>
          <a:p>
            <a:pPr indent="-114300">
              <a:lnSpc>
                <a:spcPct val="85000"/>
              </a:lnSpc>
            </a:pPr>
            <a:r>
              <a:rPr lang="en-US" altLang="zh-CN" b="1" dirty="0" smtClean="0">
                <a:solidFill>
                  <a:srgbClr val="0000CC"/>
                </a:solidFill>
                <a:latin typeface="Times New Roman" pitchFamily="18" charset="0"/>
              </a:rPr>
              <a:t>                           AT(robot, c)        </a:t>
            </a:r>
          </a:p>
          <a:p>
            <a:pPr indent="-114300">
              <a:lnSpc>
                <a:spcPct val="85000"/>
              </a:lnSpc>
            </a:pPr>
            <a:r>
              <a:rPr lang="en-US" altLang="zh-CN" b="1" dirty="0" smtClean="0">
                <a:solidFill>
                  <a:srgbClr val="0000CC"/>
                </a:solidFill>
                <a:latin typeface="Times New Roman" pitchFamily="18" charset="0"/>
              </a:rPr>
              <a:t>        </a:t>
            </a:r>
            <a:r>
              <a:rPr lang="zh-CN" altLang="en-US" b="1" dirty="0" smtClean="0">
                <a:solidFill>
                  <a:srgbClr val="0000CC"/>
                </a:solidFill>
                <a:latin typeface="Times New Roman" pitchFamily="18" charset="0"/>
              </a:rPr>
              <a:t>开始     </a:t>
            </a:r>
            <a:r>
              <a:rPr lang="en-US" altLang="zh-CN" b="1" dirty="0" smtClean="0">
                <a:solidFill>
                  <a:srgbClr val="0000CC"/>
                </a:solidFill>
                <a:latin typeface="Times New Roman" pitchFamily="18" charset="0"/>
              </a:rPr>
              <a:t> EMPTY(robot)    </a:t>
            </a:r>
          </a:p>
          <a:p>
            <a:pPr indent="-114300">
              <a:lnSpc>
                <a:spcPct val="80000"/>
              </a:lnSpc>
            </a:pPr>
            <a:r>
              <a:rPr lang="en-US" altLang="zh-CN" b="1" dirty="0" smtClean="0">
                <a:solidFill>
                  <a:srgbClr val="0000CC"/>
                </a:solidFill>
                <a:latin typeface="Times New Roman" pitchFamily="18" charset="0"/>
              </a:rPr>
              <a:t>   =========&gt; ON(box, a)         </a:t>
            </a:r>
          </a:p>
          <a:p>
            <a:pPr indent="-114300">
              <a:lnSpc>
                <a:spcPct val="85000"/>
              </a:lnSpc>
            </a:pPr>
            <a:r>
              <a:rPr lang="en-US" altLang="zh-CN" b="1" dirty="0" smtClean="0">
                <a:solidFill>
                  <a:srgbClr val="0000CC"/>
                </a:solidFill>
                <a:latin typeface="Times New Roman" pitchFamily="18" charset="0"/>
              </a:rPr>
              <a:t>                           TABLE(a)         </a:t>
            </a:r>
          </a:p>
          <a:p>
            <a:pPr indent="-114300">
              <a:lnSpc>
                <a:spcPct val="85000"/>
              </a:lnSpc>
            </a:pPr>
            <a:r>
              <a:rPr lang="en-US" altLang="zh-CN" b="1" dirty="0" smtClean="0">
                <a:solidFill>
                  <a:srgbClr val="0000CC"/>
                </a:solidFill>
                <a:latin typeface="Times New Roman" pitchFamily="18" charset="0"/>
              </a:rPr>
              <a:t>                           TABLE(b)  </a:t>
            </a:r>
            <a:endParaRPr lang="zh-CN" altLang="en-US" dirty="0"/>
          </a:p>
        </p:txBody>
      </p:sp>
      <p:sp>
        <p:nvSpPr>
          <p:cNvPr id="7" name="矩形 6"/>
          <p:cNvSpPr/>
          <p:nvPr/>
        </p:nvSpPr>
        <p:spPr>
          <a:xfrm>
            <a:off x="395536" y="4257092"/>
            <a:ext cx="4572000" cy="1505027"/>
          </a:xfrm>
          <a:prstGeom prst="rect">
            <a:avLst/>
          </a:prstGeom>
        </p:spPr>
        <p:txBody>
          <a:bodyPr>
            <a:spAutoFit/>
          </a:bodyPr>
          <a:lstStyle/>
          <a:p>
            <a:pPr indent="-114300">
              <a:lnSpc>
                <a:spcPct val="85000"/>
              </a:lnSpc>
            </a:pPr>
            <a:r>
              <a:rPr lang="zh-CN" altLang="en-US" b="1" dirty="0" smtClean="0">
                <a:solidFill>
                  <a:srgbClr val="006600"/>
                </a:solidFill>
                <a:latin typeface="Times New Roman" pitchFamily="18" charset="0"/>
              </a:rPr>
              <a:t>               </a:t>
            </a:r>
            <a:r>
              <a:rPr lang="zh-CN" altLang="en-US" b="1" u="sng" dirty="0" smtClean="0">
                <a:solidFill>
                  <a:srgbClr val="006600"/>
                </a:solidFill>
                <a:latin typeface="Times New Roman" pitchFamily="18" charset="0"/>
              </a:rPr>
              <a:t>状态</a:t>
            </a:r>
            <a:r>
              <a:rPr lang="en-US" altLang="zh-CN" b="1" u="sng" dirty="0" smtClean="0">
                <a:solidFill>
                  <a:srgbClr val="006600"/>
                </a:solidFill>
                <a:latin typeface="Times New Roman" pitchFamily="18" charset="0"/>
              </a:rPr>
              <a:t>3</a:t>
            </a:r>
            <a:r>
              <a:rPr lang="en-US" altLang="zh-CN" b="1" dirty="0" smtClean="0">
                <a:solidFill>
                  <a:srgbClr val="006600"/>
                </a:solidFill>
                <a:latin typeface="Times New Roman" pitchFamily="18" charset="0"/>
              </a:rPr>
              <a:t>    </a:t>
            </a:r>
          </a:p>
          <a:p>
            <a:pPr indent="-114300">
              <a:lnSpc>
                <a:spcPct val="85000"/>
              </a:lnSpc>
            </a:pPr>
            <a:endParaRPr lang="en-US" altLang="zh-CN" b="1" dirty="0" smtClean="0">
              <a:solidFill>
                <a:srgbClr val="006600"/>
              </a:solidFill>
              <a:latin typeface="Times New Roman" pitchFamily="18" charset="0"/>
            </a:endParaRPr>
          </a:p>
          <a:p>
            <a:pPr indent="-114300">
              <a:lnSpc>
                <a:spcPct val="85000"/>
              </a:lnSpc>
            </a:pPr>
            <a:r>
              <a:rPr lang="en-US" altLang="zh-CN" b="1" dirty="0" smtClean="0">
                <a:solidFill>
                  <a:srgbClr val="0000CC"/>
                </a:solidFill>
                <a:latin typeface="Times New Roman" pitchFamily="18" charset="0"/>
              </a:rPr>
              <a:t>                          AT(robot, a)  </a:t>
            </a:r>
          </a:p>
          <a:p>
            <a:pPr indent="-114300">
              <a:lnSpc>
                <a:spcPct val="85000"/>
              </a:lnSpc>
            </a:pPr>
            <a:r>
              <a:rPr lang="en-US" altLang="zh-CN" b="1" dirty="0" smtClean="0">
                <a:solidFill>
                  <a:srgbClr val="0000CC"/>
                </a:solidFill>
                <a:latin typeface="Times New Roman" pitchFamily="18" charset="0"/>
              </a:rPr>
              <a:t>   Pickup(a)      HOLDS(</a:t>
            </a:r>
            <a:r>
              <a:rPr lang="en-US" altLang="zh-CN" b="1" dirty="0" err="1" smtClean="0">
                <a:solidFill>
                  <a:srgbClr val="0000CC"/>
                </a:solidFill>
                <a:latin typeface="Times New Roman" pitchFamily="18" charset="0"/>
              </a:rPr>
              <a:t>robot,box</a:t>
            </a:r>
            <a:r>
              <a:rPr lang="en-US" altLang="zh-CN" b="1" dirty="0" smtClean="0">
                <a:solidFill>
                  <a:srgbClr val="0000CC"/>
                </a:solidFill>
                <a:latin typeface="Times New Roman" pitchFamily="18" charset="0"/>
              </a:rPr>
              <a:t>)   </a:t>
            </a:r>
          </a:p>
          <a:p>
            <a:pPr indent="-114300">
              <a:lnSpc>
                <a:spcPct val="85000"/>
              </a:lnSpc>
            </a:pPr>
            <a:r>
              <a:rPr lang="en-US" altLang="zh-CN" b="1" dirty="0" smtClean="0">
                <a:solidFill>
                  <a:srgbClr val="0000CC"/>
                </a:solidFill>
                <a:latin typeface="Times New Roman" pitchFamily="18" charset="0"/>
              </a:rPr>
              <a:t> =========&gt;  TABLE(a)          </a:t>
            </a:r>
          </a:p>
          <a:p>
            <a:pPr indent="-114300">
              <a:lnSpc>
                <a:spcPct val="85000"/>
              </a:lnSpc>
            </a:pPr>
            <a:r>
              <a:rPr lang="en-US" altLang="zh-CN" b="1" dirty="0" smtClean="0">
                <a:solidFill>
                  <a:srgbClr val="0000CC"/>
                </a:solidFill>
                <a:latin typeface="Times New Roman" pitchFamily="18" charset="0"/>
              </a:rPr>
              <a:t>                          TABLE(b)</a:t>
            </a:r>
            <a:r>
              <a:rPr lang="en-US" altLang="zh-CN" dirty="0" smtClean="0">
                <a:solidFill>
                  <a:srgbClr val="0000CC"/>
                </a:solidFill>
                <a:latin typeface="Times New Roman" pitchFamily="18" charset="0"/>
              </a:rPr>
              <a:t> </a:t>
            </a:r>
            <a:endParaRPr lang="en-US" altLang="zh-CN" dirty="0">
              <a:solidFill>
                <a:srgbClr val="0000CC"/>
              </a:solidFill>
              <a:latin typeface="Times New Roman" pitchFamily="18" charset="0"/>
            </a:endParaRPr>
          </a:p>
        </p:txBody>
      </p:sp>
      <p:grpSp>
        <p:nvGrpSpPr>
          <p:cNvPr id="10" name="组合 9"/>
          <p:cNvGrpSpPr/>
          <p:nvPr/>
        </p:nvGrpSpPr>
        <p:grpSpPr>
          <a:xfrm>
            <a:off x="5777778" y="4191637"/>
            <a:ext cx="882418" cy="1128702"/>
            <a:chOff x="5777778" y="4191637"/>
            <a:chExt cx="882418" cy="1128702"/>
          </a:xfrm>
        </p:grpSpPr>
        <p:sp>
          <p:nvSpPr>
            <p:cNvPr id="13" name="AutoShape 6"/>
            <p:cNvSpPr>
              <a:spLocks noChangeArrowheads="1"/>
            </p:cNvSpPr>
            <p:nvPr/>
          </p:nvSpPr>
          <p:spPr bwMode="auto">
            <a:xfrm>
              <a:off x="6040675" y="4191637"/>
              <a:ext cx="362340" cy="376629"/>
            </a:xfrm>
            <a:prstGeom prst="smileyFace">
              <a:avLst>
                <a:gd name="adj" fmla="val 465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AutoShape 7"/>
            <p:cNvSpPr>
              <a:spLocks noChangeArrowheads="1"/>
            </p:cNvSpPr>
            <p:nvPr/>
          </p:nvSpPr>
          <p:spPr bwMode="auto">
            <a:xfrm rot="21462617">
              <a:off x="5777778" y="4565897"/>
              <a:ext cx="882418" cy="485591"/>
            </a:xfrm>
            <a:custGeom>
              <a:avLst/>
              <a:gdLst>
                <a:gd name="G0" fmla="+- 10800 0 0"/>
                <a:gd name="G1" fmla="+- 11596250 0 0"/>
                <a:gd name="G2" fmla="+- 0 0 11596250"/>
                <a:gd name="T0" fmla="*/ 0 256 1"/>
                <a:gd name="T1" fmla="*/ 180 256 1"/>
                <a:gd name="G3" fmla="+- 11596250 T0 T1"/>
                <a:gd name="T2" fmla="*/ 0 256 1"/>
                <a:gd name="T3" fmla="*/ 90 256 1"/>
                <a:gd name="G4" fmla="+- 11596250 T2 T3"/>
                <a:gd name="G5" fmla="*/ G4 2 1"/>
                <a:gd name="T4" fmla="*/ 90 256 1"/>
                <a:gd name="T5" fmla="*/ 0 256 1"/>
                <a:gd name="G6" fmla="+- 11596250 T4 T5"/>
                <a:gd name="G7" fmla="*/ G6 2 1"/>
                <a:gd name="G8" fmla="abs 1159625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596250"/>
                <a:gd name="G21" fmla="sin G19 11596250"/>
                <a:gd name="G22" fmla="+- G20 10800 0"/>
                <a:gd name="G23" fmla="+- G21 10800 0"/>
                <a:gd name="G24" fmla="+- 10800 0 G20"/>
                <a:gd name="G25" fmla="+- 10800 10800 0"/>
                <a:gd name="G26" fmla="?: G9 G17 G25"/>
                <a:gd name="G27" fmla="?: G9 0 21600"/>
                <a:gd name="G28" fmla="cos 10800 11596250"/>
                <a:gd name="G29" fmla="sin 10800 11596250"/>
                <a:gd name="G30" fmla="sin 10800 11596250"/>
                <a:gd name="G31" fmla="+- G28 10800 0"/>
                <a:gd name="G32" fmla="+- G29 10800 0"/>
                <a:gd name="G33" fmla="+- G30 10800 0"/>
                <a:gd name="G34" fmla="?: G4 0 G31"/>
                <a:gd name="G35" fmla="?: 11596250 G34 0"/>
                <a:gd name="G36" fmla="?: G6 G35 G31"/>
                <a:gd name="G37" fmla="+- 21600 0 G36"/>
                <a:gd name="G38" fmla="?: G4 0 G33"/>
                <a:gd name="G39" fmla="?: 11596250 G38 G32"/>
                <a:gd name="G40" fmla="?: G6 G39 0"/>
                <a:gd name="G41" fmla="?: G4 G32 21600"/>
                <a:gd name="G42" fmla="?: G6 G41 G33"/>
                <a:gd name="T12" fmla="*/ 10800 w 21600"/>
                <a:gd name="T13" fmla="*/ 0 h 21600"/>
                <a:gd name="T14" fmla="*/ 15 w 21600"/>
                <a:gd name="T15" fmla="*/ 11375 h 21600"/>
                <a:gd name="T16" fmla="*/ 10800 w 21600"/>
                <a:gd name="T17" fmla="*/ 0 h 21600"/>
                <a:gd name="T18" fmla="*/ 21585 w 21600"/>
                <a:gd name="T19" fmla="*/ 1137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5" y="11375"/>
                  </a:moveTo>
                  <a:cubicBezTo>
                    <a:pt x="5" y="11183"/>
                    <a:pt x="0" y="10991"/>
                    <a:pt x="0" y="10800"/>
                  </a:cubicBezTo>
                  <a:cubicBezTo>
                    <a:pt x="0" y="4835"/>
                    <a:pt x="4835" y="0"/>
                    <a:pt x="10800" y="0"/>
                  </a:cubicBezTo>
                  <a:cubicBezTo>
                    <a:pt x="16764" y="0"/>
                    <a:pt x="21600" y="4835"/>
                    <a:pt x="21600" y="10800"/>
                  </a:cubicBezTo>
                  <a:cubicBezTo>
                    <a:pt x="21600" y="10991"/>
                    <a:pt x="21594" y="11183"/>
                    <a:pt x="21584" y="11375"/>
                  </a:cubicBezTo>
                  <a:cubicBezTo>
                    <a:pt x="21594" y="11183"/>
                    <a:pt x="21600" y="10991"/>
                    <a:pt x="21600" y="10800"/>
                  </a:cubicBezTo>
                  <a:cubicBezTo>
                    <a:pt x="21600" y="4835"/>
                    <a:pt x="16764" y="0"/>
                    <a:pt x="10800" y="0"/>
                  </a:cubicBezTo>
                  <a:cubicBezTo>
                    <a:pt x="4835" y="0"/>
                    <a:pt x="0" y="4835"/>
                    <a:pt x="0" y="10800"/>
                  </a:cubicBezTo>
                  <a:cubicBezTo>
                    <a:pt x="-1" y="10991"/>
                    <a:pt x="5" y="11183"/>
                    <a:pt x="15" y="11375"/>
                  </a:cubicBez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 name="AutoShape 8"/>
            <p:cNvSpPr>
              <a:spLocks noChangeArrowheads="1"/>
            </p:cNvSpPr>
            <p:nvPr/>
          </p:nvSpPr>
          <p:spPr bwMode="auto">
            <a:xfrm>
              <a:off x="5989238" y="4568265"/>
              <a:ext cx="466356" cy="483222"/>
            </a:xfrm>
            <a:prstGeom prst="octagon">
              <a:avLst>
                <a:gd name="adj" fmla="val 2928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AutoShape 9"/>
            <p:cNvSpPr>
              <a:spLocks noChangeArrowheads="1"/>
            </p:cNvSpPr>
            <p:nvPr/>
          </p:nvSpPr>
          <p:spPr bwMode="auto">
            <a:xfrm>
              <a:off x="5937802" y="4998191"/>
              <a:ext cx="208031" cy="322148"/>
            </a:xfrm>
            <a:prstGeom prst="parallelogram">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 name="AutoShape 10"/>
            <p:cNvSpPr>
              <a:spLocks noChangeArrowheads="1"/>
            </p:cNvSpPr>
            <p:nvPr/>
          </p:nvSpPr>
          <p:spPr bwMode="auto">
            <a:xfrm>
              <a:off x="6248706" y="4998191"/>
              <a:ext cx="206888" cy="322148"/>
            </a:xfrm>
            <a:prstGeom prst="parallelogram">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8" name="AutoShape 11"/>
          <p:cNvSpPr>
            <a:spLocks noChangeArrowheads="1"/>
          </p:cNvSpPr>
          <p:nvPr/>
        </p:nvSpPr>
        <p:spPr bwMode="auto">
          <a:xfrm>
            <a:off x="5159400" y="5481412"/>
            <a:ext cx="829838" cy="214370"/>
          </a:xfrm>
          <a:prstGeom prst="cube">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 name="Rectangle 12"/>
          <p:cNvSpPr>
            <a:spLocks noChangeArrowheads="1"/>
          </p:cNvSpPr>
          <p:nvPr/>
        </p:nvSpPr>
        <p:spPr bwMode="auto">
          <a:xfrm>
            <a:off x="5263415" y="5695783"/>
            <a:ext cx="155452" cy="3233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 name="Rectangle 13"/>
          <p:cNvSpPr>
            <a:spLocks noChangeArrowheads="1"/>
          </p:cNvSpPr>
          <p:nvPr/>
        </p:nvSpPr>
        <p:spPr bwMode="auto">
          <a:xfrm>
            <a:off x="5729771" y="5695783"/>
            <a:ext cx="155452" cy="3233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 name="AutoShape 14"/>
          <p:cNvSpPr>
            <a:spLocks noChangeArrowheads="1"/>
          </p:cNvSpPr>
          <p:nvPr/>
        </p:nvSpPr>
        <p:spPr bwMode="auto">
          <a:xfrm>
            <a:off x="6611046" y="5481412"/>
            <a:ext cx="778402" cy="214370"/>
          </a:xfrm>
          <a:prstGeom prst="cube">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Rectangle 15"/>
          <p:cNvSpPr>
            <a:spLocks noChangeArrowheads="1"/>
          </p:cNvSpPr>
          <p:nvPr/>
        </p:nvSpPr>
        <p:spPr bwMode="auto">
          <a:xfrm>
            <a:off x="6715061" y="5695783"/>
            <a:ext cx="155452" cy="3233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 name="Rectangle 16"/>
          <p:cNvSpPr>
            <a:spLocks noChangeArrowheads="1"/>
          </p:cNvSpPr>
          <p:nvPr/>
        </p:nvSpPr>
        <p:spPr bwMode="auto">
          <a:xfrm>
            <a:off x="7129980" y="5695783"/>
            <a:ext cx="155452" cy="3233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 name="AutoShape 17"/>
          <p:cNvSpPr>
            <a:spLocks noChangeArrowheads="1"/>
          </p:cNvSpPr>
          <p:nvPr/>
        </p:nvSpPr>
        <p:spPr bwMode="auto">
          <a:xfrm>
            <a:off x="5470304" y="5320339"/>
            <a:ext cx="259467" cy="161074"/>
          </a:xfrm>
          <a:prstGeom prst="cube">
            <a:avLst>
              <a:gd name="adj" fmla="val 25000"/>
            </a:avLst>
          </a:prstGeom>
          <a:solidFill>
            <a:srgbClr val="FF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 name="Text Box 18"/>
          <p:cNvSpPr txBox="1">
            <a:spLocks noChangeArrowheads="1"/>
          </p:cNvSpPr>
          <p:nvPr/>
        </p:nvSpPr>
        <p:spPr bwMode="auto">
          <a:xfrm>
            <a:off x="5314852" y="6125708"/>
            <a:ext cx="259467" cy="29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a:t>a</a:t>
            </a:r>
          </a:p>
        </p:txBody>
      </p:sp>
      <p:sp>
        <p:nvSpPr>
          <p:cNvPr id="26" name="Text Box 19"/>
          <p:cNvSpPr txBox="1">
            <a:spLocks noChangeArrowheads="1"/>
          </p:cNvSpPr>
          <p:nvPr/>
        </p:nvSpPr>
        <p:spPr bwMode="auto">
          <a:xfrm>
            <a:off x="6870513" y="6180189"/>
            <a:ext cx="259467" cy="29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a:t>b</a:t>
            </a:r>
          </a:p>
        </p:txBody>
      </p:sp>
      <p:sp>
        <p:nvSpPr>
          <p:cNvPr id="27" name="Text Box 20"/>
          <p:cNvSpPr txBox="1">
            <a:spLocks noChangeArrowheads="1"/>
          </p:cNvSpPr>
          <p:nvPr/>
        </p:nvSpPr>
        <p:spPr bwMode="auto">
          <a:xfrm>
            <a:off x="6194983" y="5333367"/>
            <a:ext cx="259467" cy="29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dirty="0"/>
              <a:t>c</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0" presetClass="path" presetSubtype="0" accel="50000" decel="50000" fill="hold" nodeType="withEffect">
                                  <p:stCondLst>
                                    <p:cond delay="0"/>
                                  </p:stCondLst>
                                  <p:childTnLst>
                                    <p:animMotion origin="layout" path="M 8.61111E-6 -4.21832E-6 C -0.00451 0.00046 -0.0092 0.00023 -0.01354 0.00162 C -0.01492 0.00208 -0.01579 0.00416 -0.01718 0.00509 C -0.02326 0.00925 -0.03038 0.01434 -0.03697 0.01642 C -0.03732 0.01873 -0.03749 0.02105 -0.03819 0.02313 C -0.03871 0.02498 -0.0401 0.02613 -0.04062 0.02798 C -0.04357 0.03839 -0.0434 0.04972 -0.04808 0.0592 C -0.04965 0.06591 -0.0493 0.06244 -0.0493 0.06915 " pathEditMode="relative" ptsTypes="fffffffA">
                                      <p:cBhvr>
                                        <p:cTn id="9" dur="2000" fill="hold"/>
                                        <p:tgtEl>
                                          <p:spTgt spid="10"/>
                                        </p:tgtEl>
                                        <p:attrNameLst>
                                          <p:attrName>ppt_x</p:attrName>
                                          <p:attrName>ppt_y</p:attrName>
                                        </p:attrNameLst>
                                      </p:cBhvr>
                                    </p:animMotion>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0" presetClass="path" presetSubtype="0" accel="50000" decel="50000" fill="hold" grpId="0" nodeType="withEffect">
                                  <p:stCondLst>
                                    <p:cond delay="0"/>
                                  </p:stCondLst>
                                  <p:childTnLst>
                                    <p:animMotion origin="layout" path="M -4.16667E-6 1.54487E-6 C -0.00121 -0.00046 -0.00278 -0.00046 -0.00382 -0.00162 C -0.00503 -0.00278 -0.00503 -0.00555 -0.00625 -0.00671 C -0.00833 -0.00856 -0.01354 -0.00994 -0.01354 -0.00994 C -0.01771 -0.01503 -0.02187 -0.01642 -0.02726 -0.01642 " pathEditMode="relative" ptsTypes="ffffA">
                                      <p:cBhvr>
                                        <p:cTn id="16" dur="2000" fill="hold"/>
                                        <p:tgtEl>
                                          <p:spTgt spid="2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2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3EB6755E-226A-4BFA-AF82-598EB6678D23}" type="slidenum">
              <a:rPr lang="en-US" altLang="zh-CN"/>
              <a:pPr/>
              <a:t>33</a:t>
            </a:fld>
            <a:endParaRPr lang="en-US" altLang="zh-CN"/>
          </a:p>
        </p:txBody>
      </p:sp>
      <p:sp>
        <p:nvSpPr>
          <p:cNvPr id="6" name="Rectangle 2"/>
          <p:cNvSpPr>
            <a:spLocks noGrp="1" noChangeArrowheads="1"/>
          </p:cNvSpPr>
          <p:nvPr>
            <p:ph type="title"/>
          </p:nvPr>
        </p:nvSpPr>
        <p:spPr>
          <a:xfrm>
            <a:off x="298450" y="0"/>
            <a:ext cx="8540750" cy="1052513"/>
          </a:xfrm>
        </p:spPr>
        <p:txBody>
          <a:bodyPr/>
          <a:lstStyle/>
          <a:p>
            <a:r>
              <a:rPr lang="zh-CN" altLang="en-US" sz="3600" b="1" dirty="0" smtClean="0">
                <a:latin typeface="Times New Roman" pitchFamily="18" charset="0"/>
              </a:rPr>
              <a:t>谓词逻辑</a:t>
            </a:r>
            <a:r>
              <a:rPr lang="zh-CN" altLang="en-US" sz="3600" b="1" dirty="0">
                <a:latin typeface="Times New Roman" pitchFamily="18" charset="0"/>
              </a:rPr>
              <a:t>表示的</a:t>
            </a:r>
            <a:r>
              <a:rPr lang="zh-CN" altLang="en-US" sz="3600" b="1" dirty="0" smtClean="0">
                <a:latin typeface="Times New Roman" pitchFamily="18" charset="0"/>
              </a:rPr>
              <a:t>应用</a:t>
            </a:r>
            <a:r>
              <a:rPr lang="en-US" altLang="zh-CN" sz="3600" b="1" dirty="0" smtClean="0">
                <a:latin typeface="Times New Roman" pitchFamily="18" charset="0"/>
              </a:rPr>
              <a:t>--</a:t>
            </a:r>
            <a:r>
              <a:rPr lang="zh-CN" altLang="en-US" sz="2400" b="1" dirty="0" smtClean="0">
                <a:latin typeface="Times New Roman" pitchFamily="18" charset="0"/>
              </a:rPr>
              <a:t>机器人</a:t>
            </a:r>
            <a:r>
              <a:rPr lang="zh-CN" altLang="en-US" sz="2400" b="1" dirty="0">
                <a:latin typeface="Times New Roman" pitchFamily="18" charset="0"/>
              </a:rPr>
              <a:t>移盒子</a:t>
            </a:r>
            <a:r>
              <a:rPr lang="zh-CN" altLang="en-US" sz="2400" b="1" dirty="0" smtClean="0">
                <a:latin typeface="Times New Roman" pitchFamily="18" charset="0"/>
              </a:rPr>
              <a:t>问题</a:t>
            </a:r>
            <a:endParaRPr lang="en-US" altLang="zh-CN" sz="2400" b="1" dirty="0">
              <a:latin typeface="Times New Roman" pitchFamily="18" charset="0"/>
            </a:endParaRPr>
          </a:p>
        </p:txBody>
      </p:sp>
      <p:sp>
        <p:nvSpPr>
          <p:cNvPr id="9" name="矩形 8"/>
          <p:cNvSpPr/>
          <p:nvPr/>
        </p:nvSpPr>
        <p:spPr>
          <a:xfrm>
            <a:off x="445564" y="1854536"/>
            <a:ext cx="4104456" cy="1505027"/>
          </a:xfrm>
          <a:prstGeom prst="rect">
            <a:avLst/>
          </a:prstGeom>
        </p:spPr>
        <p:txBody>
          <a:bodyPr wrap="square">
            <a:spAutoFit/>
          </a:bodyPr>
          <a:lstStyle/>
          <a:p>
            <a:pPr>
              <a:lnSpc>
                <a:spcPct val="85000"/>
              </a:lnSpc>
            </a:pPr>
            <a:r>
              <a:rPr lang="en-US" altLang="zh-CN" dirty="0" smtClean="0">
                <a:solidFill>
                  <a:srgbClr val="006600"/>
                </a:solidFill>
                <a:latin typeface="Times New Roman" pitchFamily="18" charset="0"/>
              </a:rPr>
              <a:t>                              </a:t>
            </a:r>
            <a:r>
              <a:rPr lang="zh-CN" altLang="en-US" b="1" u="sng" dirty="0" smtClean="0">
                <a:solidFill>
                  <a:srgbClr val="006600"/>
                </a:solidFill>
                <a:latin typeface="Times New Roman" pitchFamily="18" charset="0"/>
              </a:rPr>
              <a:t>状态</a:t>
            </a:r>
            <a:r>
              <a:rPr lang="en-US" altLang="zh-CN" b="1" u="sng" dirty="0" smtClean="0">
                <a:solidFill>
                  <a:srgbClr val="006600"/>
                </a:solidFill>
                <a:latin typeface="Times New Roman" pitchFamily="18" charset="0"/>
              </a:rPr>
              <a:t>4</a:t>
            </a:r>
          </a:p>
          <a:p>
            <a:pPr>
              <a:lnSpc>
                <a:spcPct val="85000"/>
              </a:lnSpc>
            </a:pPr>
            <a:endParaRPr lang="en-US" altLang="zh-CN" b="1" dirty="0" smtClean="0">
              <a:solidFill>
                <a:srgbClr val="006600"/>
              </a:solidFill>
              <a:latin typeface="Times New Roman" pitchFamily="18" charset="0"/>
            </a:endParaRPr>
          </a:p>
          <a:p>
            <a:pPr>
              <a:lnSpc>
                <a:spcPct val="85000"/>
              </a:lnSpc>
            </a:pPr>
            <a:r>
              <a:rPr lang="en-US" altLang="zh-CN" b="1" dirty="0" smtClean="0">
                <a:solidFill>
                  <a:srgbClr val="0000CC"/>
                </a:solidFill>
                <a:latin typeface="Times New Roman" pitchFamily="18" charset="0"/>
              </a:rPr>
              <a:t>                            AT(robot, b)      </a:t>
            </a:r>
          </a:p>
          <a:p>
            <a:pPr>
              <a:lnSpc>
                <a:spcPct val="85000"/>
              </a:lnSpc>
            </a:pPr>
            <a:r>
              <a:rPr lang="en-US" altLang="zh-CN" b="1" dirty="0" smtClean="0">
                <a:solidFill>
                  <a:srgbClr val="0000CC"/>
                </a:solidFill>
                <a:latin typeface="Times New Roman" pitchFamily="18" charset="0"/>
              </a:rPr>
              <a:t>   </a:t>
            </a:r>
            <a:r>
              <a:rPr lang="en-US" altLang="zh-CN" b="1" dirty="0" err="1" smtClean="0">
                <a:solidFill>
                  <a:srgbClr val="0000CC"/>
                </a:solidFill>
                <a:latin typeface="Times New Roman" pitchFamily="18" charset="0"/>
              </a:rPr>
              <a:t>Goto</a:t>
            </a:r>
            <a:r>
              <a:rPr lang="en-US" altLang="zh-CN" b="1" dirty="0" smtClean="0">
                <a:solidFill>
                  <a:srgbClr val="0000CC"/>
                </a:solidFill>
                <a:latin typeface="Times New Roman" pitchFamily="18" charset="0"/>
              </a:rPr>
              <a:t>(a, b)        HOLDS(</a:t>
            </a:r>
            <a:r>
              <a:rPr lang="en-US" altLang="zh-CN" b="1" dirty="0" err="1" smtClean="0">
                <a:solidFill>
                  <a:srgbClr val="0000CC"/>
                </a:solidFill>
                <a:latin typeface="Times New Roman" pitchFamily="18" charset="0"/>
              </a:rPr>
              <a:t>robot,box</a:t>
            </a:r>
            <a:r>
              <a:rPr lang="en-US" altLang="zh-CN" b="1" dirty="0" smtClean="0">
                <a:solidFill>
                  <a:srgbClr val="0000CC"/>
                </a:solidFill>
                <a:latin typeface="Times New Roman" pitchFamily="18" charset="0"/>
              </a:rPr>
              <a:t>)</a:t>
            </a:r>
          </a:p>
          <a:p>
            <a:pPr>
              <a:lnSpc>
                <a:spcPct val="85000"/>
              </a:lnSpc>
            </a:pPr>
            <a:r>
              <a:rPr lang="en-US" altLang="zh-CN" b="1" dirty="0" smtClean="0">
                <a:solidFill>
                  <a:srgbClr val="0000CC"/>
                </a:solidFill>
                <a:latin typeface="Times New Roman" pitchFamily="18" charset="0"/>
              </a:rPr>
              <a:t> ==========&gt;  TABLE(a)</a:t>
            </a:r>
          </a:p>
          <a:p>
            <a:pPr>
              <a:lnSpc>
                <a:spcPct val="85000"/>
              </a:lnSpc>
            </a:pPr>
            <a:r>
              <a:rPr lang="en-US" altLang="zh-CN" b="1" dirty="0" smtClean="0">
                <a:solidFill>
                  <a:srgbClr val="0000CC"/>
                </a:solidFill>
                <a:latin typeface="Times New Roman" pitchFamily="18" charset="0"/>
              </a:rPr>
              <a:t>                            TABLE(b)</a:t>
            </a:r>
            <a:endParaRPr lang="zh-CN" altLang="en-US" dirty="0"/>
          </a:p>
        </p:txBody>
      </p:sp>
      <p:grpSp>
        <p:nvGrpSpPr>
          <p:cNvPr id="11" name="组合 10"/>
          <p:cNvGrpSpPr/>
          <p:nvPr/>
        </p:nvGrpSpPr>
        <p:grpSpPr>
          <a:xfrm>
            <a:off x="5309762" y="4676562"/>
            <a:ext cx="882418" cy="1128702"/>
            <a:chOff x="5777778" y="4191637"/>
            <a:chExt cx="882418" cy="1128702"/>
          </a:xfrm>
        </p:grpSpPr>
        <p:sp>
          <p:nvSpPr>
            <p:cNvPr id="12" name="AutoShape 6"/>
            <p:cNvSpPr>
              <a:spLocks noChangeArrowheads="1"/>
            </p:cNvSpPr>
            <p:nvPr/>
          </p:nvSpPr>
          <p:spPr bwMode="auto">
            <a:xfrm>
              <a:off x="6040675" y="4191637"/>
              <a:ext cx="362340" cy="376629"/>
            </a:xfrm>
            <a:prstGeom prst="smileyFace">
              <a:avLst>
                <a:gd name="adj" fmla="val 465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 name="AutoShape 7"/>
            <p:cNvSpPr>
              <a:spLocks noChangeArrowheads="1"/>
            </p:cNvSpPr>
            <p:nvPr/>
          </p:nvSpPr>
          <p:spPr bwMode="auto">
            <a:xfrm rot="21462617">
              <a:off x="5777778" y="4565897"/>
              <a:ext cx="882418" cy="485591"/>
            </a:xfrm>
            <a:custGeom>
              <a:avLst/>
              <a:gdLst>
                <a:gd name="G0" fmla="+- 10800 0 0"/>
                <a:gd name="G1" fmla="+- 11596250 0 0"/>
                <a:gd name="G2" fmla="+- 0 0 11596250"/>
                <a:gd name="T0" fmla="*/ 0 256 1"/>
                <a:gd name="T1" fmla="*/ 180 256 1"/>
                <a:gd name="G3" fmla="+- 11596250 T0 T1"/>
                <a:gd name="T2" fmla="*/ 0 256 1"/>
                <a:gd name="T3" fmla="*/ 90 256 1"/>
                <a:gd name="G4" fmla="+- 11596250 T2 T3"/>
                <a:gd name="G5" fmla="*/ G4 2 1"/>
                <a:gd name="T4" fmla="*/ 90 256 1"/>
                <a:gd name="T5" fmla="*/ 0 256 1"/>
                <a:gd name="G6" fmla="+- 11596250 T4 T5"/>
                <a:gd name="G7" fmla="*/ G6 2 1"/>
                <a:gd name="G8" fmla="abs 1159625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596250"/>
                <a:gd name="G21" fmla="sin G19 11596250"/>
                <a:gd name="G22" fmla="+- G20 10800 0"/>
                <a:gd name="G23" fmla="+- G21 10800 0"/>
                <a:gd name="G24" fmla="+- 10800 0 G20"/>
                <a:gd name="G25" fmla="+- 10800 10800 0"/>
                <a:gd name="G26" fmla="?: G9 G17 G25"/>
                <a:gd name="G27" fmla="?: G9 0 21600"/>
                <a:gd name="G28" fmla="cos 10800 11596250"/>
                <a:gd name="G29" fmla="sin 10800 11596250"/>
                <a:gd name="G30" fmla="sin 10800 11596250"/>
                <a:gd name="G31" fmla="+- G28 10800 0"/>
                <a:gd name="G32" fmla="+- G29 10800 0"/>
                <a:gd name="G33" fmla="+- G30 10800 0"/>
                <a:gd name="G34" fmla="?: G4 0 G31"/>
                <a:gd name="G35" fmla="?: 11596250 G34 0"/>
                <a:gd name="G36" fmla="?: G6 G35 G31"/>
                <a:gd name="G37" fmla="+- 21600 0 G36"/>
                <a:gd name="G38" fmla="?: G4 0 G33"/>
                <a:gd name="G39" fmla="?: 11596250 G38 G32"/>
                <a:gd name="G40" fmla="?: G6 G39 0"/>
                <a:gd name="G41" fmla="?: G4 G32 21600"/>
                <a:gd name="G42" fmla="?: G6 G41 G33"/>
                <a:gd name="T12" fmla="*/ 10800 w 21600"/>
                <a:gd name="T13" fmla="*/ 0 h 21600"/>
                <a:gd name="T14" fmla="*/ 15 w 21600"/>
                <a:gd name="T15" fmla="*/ 11375 h 21600"/>
                <a:gd name="T16" fmla="*/ 10800 w 21600"/>
                <a:gd name="T17" fmla="*/ 0 h 21600"/>
                <a:gd name="T18" fmla="*/ 21585 w 21600"/>
                <a:gd name="T19" fmla="*/ 1137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5" y="11375"/>
                  </a:moveTo>
                  <a:cubicBezTo>
                    <a:pt x="5" y="11183"/>
                    <a:pt x="0" y="10991"/>
                    <a:pt x="0" y="10800"/>
                  </a:cubicBezTo>
                  <a:cubicBezTo>
                    <a:pt x="0" y="4835"/>
                    <a:pt x="4835" y="0"/>
                    <a:pt x="10800" y="0"/>
                  </a:cubicBezTo>
                  <a:cubicBezTo>
                    <a:pt x="16764" y="0"/>
                    <a:pt x="21600" y="4835"/>
                    <a:pt x="21600" y="10800"/>
                  </a:cubicBezTo>
                  <a:cubicBezTo>
                    <a:pt x="21600" y="10991"/>
                    <a:pt x="21594" y="11183"/>
                    <a:pt x="21584" y="11375"/>
                  </a:cubicBezTo>
                  <a:cubicBezTo>
                    <a:pt x="21594" y="11183"/>
                    <a:pt x="21600" y="10991"/>
                    <a:pt x="21600" y="10800"/>
                  </a:cubicBezTo>
                  <a:cubicBezTo>
                    <a:pt x="21600" y="4835"/>
                    <a:pt x="16764" y="0"/>
                    <a:pt x="10800" y="0"/>
                  </a:cubicBezTo>
                  <a:cubicBezTo>
                    <a:pt x="4835" y="0"/>
                    <a:pt x="0" y="4835"/>
                    <a:pt x="0" y="10800"/>
                  </a:cubicBezTo>
                  <a:cubicBezTo>
                    <a:pt x="-1" y="10991"/>
                    <a:pt x="5" y="11183"/>
                    <a:pt x="15" y="11375"/>
                  </a:cubicBez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AutoShape 8"/>
            <p:cNvSpPr>
              <a:spLocks noChangeArrowheads="1"/>
            </p:cNvSpPr>
            <p:nvPr/>
          </p:nvSpPr>
          <p:spPr bwMode="auto">
            <a:xfrm>
              <a:off x="5989238" y="4568265"/>
              <a:ext cx="466356" cy="483222"/>
            </a:xfrm>
            <a:prstGeom prst="octagon">
              <a:avLst>
                <a:gd name="adj" fmla="val 2928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 name="AutoShape 9"/>
            <p:cNvSpPr>
              <a:spLocks noChangeArrowheads="1"/>
            </p:cNvSpPr>
            <p:nvPr/>
          </p:nvSpPr>
          <p:spPr bwMode="auto">
            <a:xfrm>
              <a:off x="5937802" y="4998191"/>
              <a:ext cx="208031" cy="322148"/>
            </a:xfrm>
            <a:prstGeom prst="parallelogram">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AutoShape 10"/>
            <p:cNvSpPr>
              <a:spLocks noChangeArrowheads="1"/>
            </p:cNvSpPr>
            <p:nvPr/>
          </p:nvSpPr>
          <p:spPr bwMode="auto">
            <a:xfrm>
              <a:off x="6248706" y="4998191"/>
              <a:ext cx="206888" cy="322148"/>
            </a:xfrm>
            <a:prstGeom prst="parallelogram">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7" name="AutoShape 11"/>
          <p:cNvSpPr>
            <a:spLocks noChangeArrowheads="1"/>
          </p:cNvSpPr>
          <p:nvPr/>
        </p:nvSpPr>
        <p:spPr bwMode="auto">
          <a:xfrm>
            <a:off x="5159400" y="5481412"/>
            <a:ext cx="829838" cy="214370"/>
          </a:xfrm>
          <a:prstGeom prst="cube">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 name="Rectangle 12"/>
          <p:cNvSpPr>
            <a:spLocks noChangeArrowheads="1"/>
          </p:cNvSpPr>
          <p:nvPr/>
        </p:nvSpPr>
        <p:spPr bwMode="auto">
          <a:xfrm>
            <a:off x="5263415" y="5695783"/>
            <a:ext cx="155452" cy="3233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 name="Rectangle 13"/>
          <p:cNvSpPr>
            <a:spLocks noChangeArrowheads="1"/>
          </p:cNvSpPr>
          <p:nvPr/>
        </p:nvSpPr>
        <p:spPr bwMode="auto">
          <a:xfrm>
            <a:off x="5729771" y="5695783"/>
            <a:ext cx="155452" cy="3233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 name="AutoShape 14"/>
          <p:cNvSpPr>
            <a:spLocks noChangeArrowheads="1"/>
          </p:cNvSpPr>
          <p:nvPr/>
        </p:nvSpPr>
        <p:spPr bwMode="auto">
          <a:xfrm>
            <a:off x="6611046" y="5481412"/>
            <a:ext cx="778402" cy="214370"/>
          </a:xfrm>
          <a:prstGeom prst="cube">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 name="Rectangle 15"/>
          <p:cNvSpPr>
            <a:spLocks noChangeArrowheads="1"/>
          </p:cNvSpPr>
          <p:nvPr/>
        </p:nvSpPr>
        <p:spPr bwMode="auto">
          <a:xfrm>
            <a:off x="6715061" y="5695783"/>
            <a:ext cx="155452" cy="3233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Rectangle 16"/>
          <p:cNvSpPr>
            <a:spLocks noChangeArrowheads="1"/>
          </p:cNvSpPr>
          <p:nvPr/>
        </p:nvSpPr>
        <p:spPr bwMode="auto">
          <a:xfrm>
            <a:off x="7129980" y="5695783"/>
            <a:ext cx="155452" cy="3233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 name="AutoShape 17"/>
          <p:cNvSpPr>
            <a:spLocks noChangeArrowheads="1"/>
          </p:cNvSpPr>
          <p:nvPr/>
        </p:nvSpPr>
        <p:spPr bwMode="auto">
          <a:xfrm>
            <a:off x="5201750" y="5212142"/>
            <a:ext cx="259467" cy="161074"/>
          </a:xfrm>
          <a:prstGeom prst="cube">
            <a:avLst>
              <a:gd name="adj" fmla="val 25000"/>
            </a:avLst>
          </a:prstGeom>
          <a:solidFill>
            <a:srgbClr val="FF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 name="Text Box 18"/>
          <p:cNvSpPr txBox="1">
            <a:spLocks noChangeArrowheads="1"/>
          </p:cNvSpPr>
          <p:nvPr/>
        </p:nvSpPr>
        <p:spPr bwMode="auto">
          <a:xfrm>
            <a:off x="5314852" y="6125708"/>
            <a:ext cx="259467" cy="29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a:t>a</a:t>
            </a:r>
          </a:p>
        </p:txBody>
      </p:sp>
      <p:sp>
        <p:nvSpPr>
          <p:cNvPr id="25" name="Text Box 19"/>
          <p:cNvSpPr txBox="1">
            <a:spLocks noChangeArrowheads="1"/>
          </p:cNvSpPr>
          <p:nvPr/>
        </p:nvSpPr>
        <p:spPr bwMode="auto">
          <a:xfrm>
            <a:off x="6870513" y="6180189"/>
            <a:ext cx="259467" cy="29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a:t>b</a:t>
            </a:r>
          </a:p>
        </p:txBody>
      </p:sp>
      <p:sp>
        <p:nvSpPr>
          <p:cNvPr id="26" name="Text Box 20"/>
          <p:cNvSpPr txBox="1">
            <a:spLocks noChangeArrowheads="1"/>
          </p:cNvSpPr>
          <p:nvPr/>
        </p:nvSpPr>
        <p:spPr bwMode="auto">
          <a:xfrm>
            <a:off x="6194983" y="5333367"/>
            <a:ext cx="259467" cy="29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dirty="0"/>
              <a:t>c</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63" presetClass="path" presetSubtype="0" accel="50000" decel="50000" fill="hold" nodeType="afterEffect">
                                  <p:stCondLst>
                                    <p:cond delay="0"/>
                                  </p:stCondLst>
                                  <p:childTnLst>
                                    <p:animMotion origin="layout" path="M 1.66667E-6 -4.35708E-6 L 0.14479 -0.00161 " pathEditMode="relative" rAng="0" ptsTypes="AA">
                                      <p:cBhvr>
                                        <p:cTn id="10" dur="2000" fill="hold"/>
                                        <p:tgtEl>
                                          <p:spTgt spid="11"/>
                                        </p:tgtEl>
                                        <p:attrNameLst>
                                          <p:attrName>ppt_x</p:attrName>
                                          <p:attrName>ppt_y</p:attrName>
                                        </p:attrNameLst>
                                      </p:cBhvr>
                                      <p:rCtr x="7240" y="-93"/>
                                    </p:animMotion>
                                  </p:childTnLst>
                                </p:cTn>
                              </p:par>
                              <p:par>
                                <p:cTn id="11" presetID="63" presetClass="path" presetSubtype="0" accel="50000" decel="50000" fill="hold" grpId="0" nodeType="withEffect">
                                  <p:stCondLst>
                                    <p:cond delay="0"/>
                                  </p:stCondLst>
                                  <p:childTnLst>
                                    <p:animMotion origin="layout" path="M -2.5E-6 -2.51619E-6 L 0.14879 0.00023 " pathEditMode="relative" rAng="0" ptsTypes="AA">
                                      <p:cBhvr>
                                        <p:cTn id="12" dur="2000" fill="hold"/>
                                        <p:tgtEl>
                                          <p:spTgt spid="23"/>
                                        </p:tgtEl>
                                        <p:attrNameLst>
                                          <p:attrName>ppt_x</p:attrName>
                                          <p:attrName>ppt_y</p:attrName>
                                        </p:attrNameLst>
                                      </p:cBhvr>
                                      <p:rCtr x="743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3EB6755E-226A-4BFA-AF82-598EB6678D23}" type="slidenum">
              <a:rPr lang="en-US" altLang="zh-CN"/>
              <a:pPr/>
              <a:t>34</a:t>
            </a:fld>
            <a:endParaRPr lang="en-US" altLang="zh-CN"/>
          </a:p>
        </p:txBody>
      </p:sp>
      <p:sp>
        <p:nvSpPr>
          <p:cNvPr id="6" name="Rectangle 2"/>
          <p:cNvSpPr>
            <a:spLocks noGrp="1" noChangeArrowheads="1"/>
          </p:cNvSpPr>
          <p:nvPr>
            <p:ph type="title"/>
          </p:nvPr>
        </p:nvSpPr>
        <p:spPr>
          <a:xfrm>
            <a:off x="298450" y="0"/>
            <a:ext cx="8540750" cy="1052513"/>
          </a:xfrm>
        </p:spPr>
        <p:txBody>
          <a:bodyPr/>
          <a:lstStyle/>
          <a:p>
            <a:r>
              <a:rPr lang="zh-CN" altLang="en-US" sz="3600" b="1" dirty="0" smtClean="0">
                <a:latin typeface="Times New Roman" pitchFamily="18" charset="0"/>
              </a:rPr>
              <a:t>谓词逻辑</a:t>
            </a:r>
            <a:r>
              <a:rPr lang="zh-CN" altLang="en-US" sz="3600" b="1" dirty="0">
                <a:latin typeface="Times New Roman" pitchFamily="18" charset="0"/>
              </a:rPr>
              <a:t>表示的</a:t>
            </a:r>
            <a:r>
              <a:rPr lang="zh-CN" altLang="en-US" sz="3600" b="1" dirty="0" smtClean="0">
                <a:latin typeface="Times New Roman" pitchFamily="18" charset="0"/>
              </a:rPr>
              <a:t>应用</a:t>
            </a:r>
            <a:r>
              <a:rPr lang="en-US" altLang="zh-CN" sz="3600" b="1" dirty="0" smtClean="0">
                <a:latin typeface="Times New Roman" pitchFamily="18" charset="0"/>
              </a:rPr>
              <a:t>--</a:t>
            </a:r>
            <a:r>
              <a:rPr lang="zh-CN" altLang="en-US" sz="2400" b="1" dirty="0" smtClean="0">
                <a:latin typeface="Times New Roman" pitchFamily="18" charset="0"/>
              </a:rPr>
              <a:t>机器人</a:t>
            </a:r>
            <a:r>
              <a:rPr lang="zh-CN" altLang="en-US" sz="2400" b="1" dirty="0">
                <a:latin typeface="Times New Roman" pitchFamily="18" charset="0"/>
              </a:rPr>
              <a:t>移盒子</a:t>
            </a:r>
            <a:r>
              <a:rPr lang="zh-CN" altLang="en-US" sz="2400" b="1" dirty="0" smtClean="0">
                <a:latin typeface="Times New Roman" pitchFamily="18" charset="0"/>
              </a:rPr>
              <a:t>问题</a:t>
            </a:r>
            <a:endParaRPr lang="en-US" altLang="zh-CN" sz="2400" b="1" dirty="0">
              <a:latin typeface="Times New Roman" pitchFamily="18" charset="0"/>
            </a:endParaRPr>
          </a:p>
        </p:txBody>
      </p:sp>
      <p:sp>
        <p:nvSpPr>
          <p:cNvPr id="3" name="矩形 2"/>
          <p:cNvSpPr/>
          <p:nvPr/>
        </p:nvSpPr>
        <p:spPr>
          <a:xfrm>
            <a:off x="4824028" y="1754552"/>
            <a:ext cx="3420380" cy="1740476"/>
          </a:xfrm>
          <a:prstGeom prst="rect">
            <a:avLst/>
          </a:prstGeom>
        </p:spPr>
        <p:txBody>
          <a:bodyPr wrap="square">
            <a:spAutoFit/>
          </a:bodyPr>
          <a:lstStyle/>
          <a:p>
            <a:pPr>
              <a:lnSpc>
                <a:spcPct val="85000"/>
              </a:lnSpc>
            </a:pPr>
            <a:r>
              <a:rPr lang="zh-CN" altLang="en-US" b="1" dirty="0" smtClean="0">
                <a:solidFill>
                  <a:srgbClr val="006600"/>
                </a:solidFill>
                <a:latin typeface="Times New Roman" pitchFamily="18" charset="0"/>
              </a:rPr>
              <a:t>                            </a:t>
            </a:r>
            <a:r>
              <a:rPr lang="zh-CN" altLang="en-US" b="1" u="sng" dirty="0" smtClean="0">
                <a:solidFill>
                  <a:srgbClr val="006600"/>
                </a:solidFill>
                <a:latin typeface="Times New Roman" pitchFamily="18" charset="0"/>
              </a:rPr>
              <a:t>状态</a:t>
            </a:r>
            <a:r>
              <a:rPr lang="en-US" altLang="zh-CN" b="1" u="sng" dirty="0" smtClean="0">
                <a:solidFill>
                  <a:srgbClr val="006600"/>
                </a:solidFill>
                <a:latin typeface="Times New Roman" pitchFamily="18" charset="0"/>
              </a:rPr>
              <a:t>5</a:t>
            </a:r>
            <a:r>
              <a:rPr lang="en-US" altLang="zh-CN" b="1" dirty="0" smtClean="0">
                <a:solidFill>
                  <a:srgbClr val="0000CC"/>
                </a:solidFill>
                <a:latin typeface="Times New Roman" pitchFamily="18" charset="0"/>
              </a:rPr>
              <a:t>      </a:t>
            </a:r>
          </a:p>
          <a:p>
            <a:pPr>
              <a:lnSpc>
                <a:spcPct val="85000"/>
              </a:lnSpc>
            </a:pPr>
            <a:r>
              <a:rPr lang="en-US" altLang="zh-CN" b="1" dirty="0" smtClean="0">
                <a:solidFill>
                  <a:srgbClr val="0000CC"/>
                </a:solidFill>
                <a:latin typeface="Times New Roman" pitchFamily="18" charset="0"/>
              </a:rPr>
              <a:t>  </a:t>
            </a:r>
          </a:p>
          <a:p>
            <a:pPr>
              <a:lnSpc>
                <a:spcPct val="85000"/>
              </a:lnSpc>
            </a:pPr>
            <a:r>
              <a:rPr lang="en-US" altLang="zh-CN" b="1" dirty="0" smtClean="0">
                <a:solidFill>
                  <a:srgbClr val="0000CC"/>
                </a:solidFill>
                <a:latin typeface="Times New Roman" pitchFamily="18" charset="0"/>
              </a:rPr>
              <a:t>                           AT(robot, b)       </a:t>
            </a:r>
          </a:p>
          <a:p>
            <a:pPr>
              <a:lnSpc>
                <a:spcPct val="85000"/>
              </a:lnSpc>
            </a:pPr>
            <a:r>
              <a:rPr lang="en-US" altLang="zh-CN" b="1" dirty="0" smtClean="0">
                <a:solidFill>
                  <a:srgbClr val="0000CC"/>
                </a:solidFill>
                <a:latin typeface="Times New Roman" pitchFamily="18" charset="0"/>
              </a:rPr>
              <a:t>  </a:t>
            </a:r>
            <a:r>
              <a:rPr lang="en-US" altLang="zh-CN" b="1" dirty="0" err="1" smtClean="0">
                <a:solidFill>
                  <a:srgbClr val="0000CC"/>
                </a:solidFill>
                <a:latin typeface="Times New Roman" pitchFamily="18" charset="0"/>
              </a:rPr>
              <a:t>Setdown</a:t>
            </a:r>
            <a:r>
              <a:rPr lang="en-US" altLang="zh-CN" b="1" dirty="0" smtClean="0">
                <a:solidFill>
                  <a:srgbClr val="0000CC"/>
                </a:solidFill>
                <a:latin typeface="Times New Roman" pitchFamily="18" charset="0"/>
              </a:rPr>
              <a:t>(b)     EMPTY(robot)   </a:t>
            </a:r>
          </a:p>
          <a:p>
            <a:pPr>
              <a:lnSpc>
                <a:spcPct val="85000"/>
              </a:lnSpc>
            </a:pPr>
            <a:r>
              <a:rPr lang="en-US" altLang="zh-CN" b="1" dirty="0" smtClean="0">
                <a:solidFill>
                  <a:srgbClr val="0000CC"/>
                </a:solidFill>
                <a:latin typeface="Times New Roman" pitchFamily="18" charset="0"/>
              </a:rPr>
              <a:t> ==========&gt; ON(box, b)        </a:t>
            </a:r>
          </a:p>
          <a:p>
            <a:pPr>
              <a:lnSpc>
                <a:spcPct val="85000"/>
              </a:lnSpc>
            </a:pPr>
            <a:r>
              <a:rPr lang="en-US" altLang="zh-CN" b="1" dirty="0" smtClean="0">
                <a:solidFill>
                  <a:srgbClr val="0000CC"/>
                </a:solidFill>
                <a:latin typeface="Times New Roman" pitchFamily="18" charset="0"/>
              </a:rPr>
              <a:t>                          TABLE(a)      </a:t>
            </a:r>
          </a:p>
          <a:p>
            <a:pPr>
              <a:lnSpc>
                <a:spcPct val="85000"/>
              </a:lnSpc>
            </a:pPr>
            <a:r>
              <a:rPr lang="en-US" altLang="zh-CN" b="1" dirty="0" smtClean="0">
                <a:solidFill>
                  <a:srgbClr val="0000CC"/>
                </a:solidFill>
                <a:latin typeface="Times New Roman" pitchFamily="18" charset="0"/>
              </a:rPr>
              <a:t>                          TABLE(b) </a:t>
            </a:r>
            <a:endParaRPr lang="en-US" altLang="zh-CN" b="1" dirty="0">
              <a:solidFill>
                <a:srgbClr val="0000CC"/>
              </a:solidFill>
              <a:latin typeface="Times New Roman" pitchFamily="18" charset="0"/>
            </a:endParaRPr>
          </a:p>
        </p:txBody>
      </p:sp>
      <p:sp>
        <p:nvSpPr>
          <p:cNvPr id="5" name="矩形 4"/>
          <p:cNvSpPr/>
          <p:nvPr/>
        </p:nvSpPr>
        <p:spPr>
          <a:xfrm>
            <a:off x="461792" y="4041068"/>
            <a:ext cx="5118320" cy="1740476"/>
          </a:xfrm>
          <a:prstGeom prst="rect">
            <a:avLst/>
          </a:prstGeom>
        </p:spPr>
        <p:txBody>
          <a:bodyPr wrap="square">
            <a:spAutoFit/>
          </a:bodyPr>
          <a:lstStyle/>
          <a:p>
            <a:pPr>
              <a:lnSpc>
                <a:spcPct val="85000"/>
              </a:lnSpc>
            </a:pPr>
            <a:r>
              <a:rPr lang="zh-CN" altLang="en-US" b="1" dirty="0" smtClean="0">
                <a:solidFill>
                  <a:srgbClr val="006600"/>
                </a:solidFill>
                <a:latin typeface="Times New Roman" pitchFamily="18" charset="0"/>
              </a:rPr>
              <a:t> </a:t>
            </a:r>
            <a:r>
              <a:rPr lang="zh-CN" altLang="en-US" b="1" smtClean="0">
                <a:solidFill>
                  <a:srgbClr val="006600"/>
                </a:solidFill>
                <a:latin typeface="Times New Roman" pitchFamily="18" charset="0"/>
              </a:rPr>
              <a:t>          </a:t>
            </a:r>
            <a:r>
              <a:rPr lang="zh-CN" altLang="en-US" b="1" u="sng" dirty="0" smtClean="0">
                <a:solidFill>
                  <a:srgbClr val="006600"/>
                </a:solidFill>
                <a:latin typeface="Times New Roman" pitchFamily="18" charset="0"/>
              </a:rPr>
              <a:t>状态</a:t>
            </a:r>
            <a:r>
              <a:rPr lang="en-US" altLang="zh-CN" b="1" u="sng" dirty="0" smtClean="0">
                <a:solidFill>
                  <a:srgbClr val="006600"/>
                </a:solidFill>
                <a:latin typeface="Times New Roman" pitchFamily="18" charset="0"/>
              </a:rPr>
              <a:t>6(</a:t>
            </a:r>
            <a:r>
              <a:rPr lang="zh-CN" altLang="en-US" b="1" u="sng" dirty="0" smtClean="0">
                <a:solidFill>
                  <a:srgbClr val="006600"/>
                </a:solidFill>
                <a:latin typeface="Times New Roman" pitchFamily="18" charset="0"/>
              </a:rPr>
              <a:t>目标状态</a:t>
            </a:r>
            <a:r>
              <a:rPr lang="en-US" altLang="zh-CN" b="1" u="sng" dirty="0" smtClean="0">
                <a:solidFill>
                  <a:srgbClr val="006600"/>
                </a:solidFill>
                <a:latin typeface="Times New Roman" pitchFamily="18" charset="0"/>
              </a:rPr>
              <a:t>)</a:t>
            </a:r>
          </a:p>
          <a:p>
            <a:pPr>
              <a:lnSpc>
                <a:spcPct val="85000"/>
              </a:lnSpc>
            </a:pPr>
            <a:endParaRPr lang="en-US" altLang="zh-CN" b="1" dirty="0" smtClean="0">
              <a:solidFill>
                <a:srgbClr val="006600"/>
              </a:solidFill>
              <a:latin typeface="Times New Roman" pitchFamily="18" charset="0"/>
            </a:endParaRPr>
          </a:p>
          <a:p>
            <a:pPr>
              <a:lnSpc>
                <a:spcPct val="85000"/>
              </a:lnSpc>
            </a:pPr>
            <a:r>
              <a:rPr lang="en-US" altLang="zh-CN" b="1" dirty="0" smtClean="0">
                <a:solidFill>
                  <a:srgbClr val="0000CC"/>
                </a:solidFill>
                <a:latin typeface="Times New Roman" pitchFamily="18" charset="0"/>
              </a:rPr>
              <a:t>                          AT(robot, c)      </a:t>
            </a:r>
          </a:p>
          <a:p>
            <a:pPr>
              <a:lnSpc>
                <a:spcPct val="85000"/>
              </a:lnSpc>
            </a:pPr>
            <a:r>
              <a:rPr lang="en-US" altLang="zh-CN" b="1" dirty="0" smtClean="0">
                <a:solidFill>
                  <a:srgbClr val="0000CC"/>
                </a:solidFill>
                <a:latin typeface="Times New Roman" pitchFamily="18" charset="0"/>
              </a:rPr>
              <a:t>  </a:t>
            </a:r>
            <a:r>
              <a:rPr lang="en-US" altLang="zh-CN" b="1" dirty="0" err="1" smtClean="0">
                <a:solidFill>
                  <a:srgbClr val="0000CC"/>
                </a:solidFill>
                <a:latin typeface="Times New Roman" pitchFamily="18" charset="0"/>
              </a:rPr>
              <a:t>Goto</a:t>
            </a:r>
            <a:r>
              <a:rPr lang="en-US" altLang="zh-CN" b="1" dirty="0" smtClean="0">
                <a:solidFill>
                  <a:srgbClr val="0000CC"/>
                </a:solidFill>
                <a:latin typeface="Times New Roman" pitchFamily="18" charset="0"/>
              </a:rPr>
              <a:t>(b, c)       EMPTY(robot)</a:t>
            </a:r>
          </a:p>
          <a:p>
            <a:pPr>
              <a:lnSpc>
                <a:spcPct val="85000"/>
              </a:lnSpc>
            </a:pPr>
            <a:r>
              <a:rPr lang="en-US" altLang="zh-CN" b="1" dirty="0" smtClean="0">
                <a:solidFill>
                  <a:srgbClr val="0000CC"/>
                </a:solidFill>
                <a:latin typeface="Times New Roman" pitchFamily="18" charset="0"/>
              </a:rPr>
              <a:t> =========&gt;  ON(box, b)</a:t>
            </a:r>
          </a:p>
          <a:p>
            <a:pPr>
              <a:lnSpc>
                <a:spcPct val="85000"/>
              </a:lnSpc>
            </a:pPr>
            <a:r>
              <a:rPr lang="en-US" altLang="zh-CN" b="1" dirty="0" smtClean="0">
                <a:solidFill>
                  <a:srgbClr val="0000CC"/>
                </a:solidFill>
                <a:latin typeface="Times New Roman" pitchFamily="18" charset="0"/>
              </a:rPr>
              <a:t>                          TABLE(a)</a:t>
            </a:r>
          </a:p>
          <a:p>
            <a:pPr>
              <a:lnSpc>
                <a:spcPct val="85000"/>
              </a:lnSpc>
            </a:pPr>
            <a:r>
              <a:rPr lang="en-US" altLang="zh-CN" b="1" dirty="0" smtClean="0">
                <a:solidFill>
                  <a:srgbClr val="0000CC"/>
                </a:solidFill>
                <a:latin typeface="Times New Roman" pitchFamily="18" charset="0"/>
              </a:rPr>
              <a:t>                          TABLE(b)</a:t>
            </a:r>
            <a:endParaRPr lang="en-US" altLang="zh-CN" b="1" dirty="0">
              <a:solidFill>
                <a:srgbClr val="0000CC"/>
              </a:solidFill>
              <a:latin typeface="Times New Roman" pitchFamily="18" charset="0"/>
            </a:endParaRPr>
          </a:p>
        </p:txBody>
      </p:sp>
      <p:sp>
        <p:nvSpPr>
          <p:cNvPr id="9" name="矩形 8"/>
          <p:cNvSpPr/>
          <p:nvPr/>
        </p:nvSpPr>
        <p:spPr>
          <a:xfrm>
            <a:off x="445564" y="1854536"/>
            <a:ext cx="4104456" cy="1505027"/>
          </a:xfrm>
          <a:prstGeom prst="rect">
            <a:avLst/>
          </a:prstGeom>
        </p:spPr>
        <p:txBody>
          <a:bodyPr wrap="square">
            <a:spAutoFit/>
          </a:bodyPr>
          <a:lstStyle/>
          <a:p>
            <a:pPr>
              <a:lnSpc>
                <a:spcPct val="85000"/>
              </a:lnSpc>
            </a:pPr>
            <a:r>
              <a:rPr lang="en-US" altLang="zh-CN" dirty="0" smtClean="0">
                <a:solidFill>
                  <a:srgbClr val="006600"/>
                </a:solidFill>
                <a:latin typeface="Times New Roman" pitchFamily="18" charset="0"/>
              </a:rPr>
              <a:t>                              </a:t>
            </a:r>
            <a:r>
              <a:rPr lang="zh-CN" altLang="en-US" b="1" u="sng" dirty="0" smtClean="0">
                <a:solidFill>
                  <a:srgbClr val="006600"/>
                </a:solidFill>
                <a:latin typeface="Times New Roman" pitchFamily="18" charset="0"/>
              </a:rPr>
              <a:t>状态</a:t>
            </a:r>
            <a:r>
              <a:rPr lang="en-US" altLang="zh-CN" b="1" u="sng" dirty="0" smtClean="0">
                <a:solidFill>
                  <a:srgbClr val="006600"/>
                </a:solidFill>
                <a:latin typeface="Times New Roman" pitchFamily="18" charset="0"/>
              </a:rPr>
              <a:t>4</a:t>
            </a:r>
          </a:p>
          <a:p>
            <a:pPr>
              <a:lnSpc>
                <a:spcPct val="85000"/>
              </a:lnSpc>
            </a:pPr>
            <a:endParaRPr lang="en-US" altLang="zh-CN" b="1" dirty="0" smtClean="0">
              <a:solidFill>
                <a:srgbClr val="006600"/>
              </a:solidFill>
              <a:latin typeface="Times New Roman" pitchFamily="18" charset="0"/>
            </a:endParaRPr>
          </a:p>
          <a:p>
            <a:pPr>
              <a:lnSpc>
                <a:spcPct val="85000"/>
              </a:lnSpc>
            </a:pPr>
            <a:r>
              <a:rPr lang="en-US" altLang="zh-CN" b="1" dirty="0" smtClean="0">
                <a:solidFill>
                  <a:srgbClr val="0000CC"/>
                </a:solidFill>
                <a:latin typeface="Times New Roman" pitchFamily="18" charset="0"/>
              </a:rPr>
              <a:t>                            AT(robot, b)      </a:t>
            </a:r>
          </a:p>
          <a:p>
            <a:pPr>
              <a:lnSpc>
                <a:spcPct val="85000"/>
              </a:lnSpc>
            </a:pPr>
            <a:r>
              <a:rPr lang="en-US" altLang="zh-CN" b="1" dirty="0" smtClean="0">
                <a:solidFill>
                  <a:srgbClr val="0000CC"/>
                </a:solidFill>
                <a:latin typeface="Times New Roman" pitchFamily="18" charset="0"/>
              </a:rPr>
              <a:t>   </a:t>
            </a:r>
            <a:r>
              <a:rPr lang="en-US" altLang="zh-CN" b="1" dirty="0" err="1" smtClean="0">
                <a:solidFill>
                  <a:srgbClr val="0000CC"/>
                </a:solidFill>
                <a:latin typeface="Times New Roman" pitchFamily="18" charset="0"/>
              </a:rPr>
              <a:t>Goto</a:t>
            </a:r>
            <a:r>
              <a:rPr lang="en-US" altLang="zh-CN" b="1" dirty="0" smtClean="0">
                <a:solidFill>
                  <a:srgbClr val="0000CC"/>
                </a:solidFill>
                <a:latin typeface="Times New Roman" pitchFamily="18" charset="0"/>
              </a:rPr>
              <a:t>(a, b)        HOLDS(</a:t>
            </a:r>
            <a:r>
              <a:rPr lang="en-US" altLang="zh-CN" b="1" dirty="0" err="1" smtClean="0">
                <a:solidFill>
                  <a:srgbClr val="0000CC"/>
                </a:solidFill>
                <a:latin typeface="Times New Roman" pitchFamily="18" charset="0"/>
              </a:rPr>
              <a:t>robot,box</a:t>
            </a:r>
            <a:r>
              <a:rPr lang="en-US" altLang="zh-CN" b="1" dirty="0" smtClean="0">
                <a:solidFill>
                  <a:srgbClr val="0000CC"/>
                </a:solidFill>
                <a:latin typeface="Times New Roman" pitchFamily="18" charset="0"/>
              </a:rPr>
              <a:t>)</a:t>
            </a:r>
          </a:p>
          <a:p>
            <a:pPr>
              <a:lnSpc>
                <a:spcPct val="85000"/>
              </a:lnSpc>
            </a:pPr>
            <a:r>
              <a:rPr lang="en-US" altLang="zh-CN" b="1" dirty="0" smtClean="0">
                <a:solidFill>
                  <a:srgbClr val="0000CC"/>
                </a:solidFill>
                <a:latin typeface="Times New Roman" pitchFamily="18" charset="0"/>
              </a:rPr>
              <a:t> ==========&gt;  TABLE(a)</a:t>
            </a:r>
          </a:p>
          <a:p>
            <a:pPr>
              <a:lnSpc>
                <a:spcPct val="85000"/>
              </a:lnSpc>
            </a:pPr>
            <a:r>
              <a:rPr lang="en-US" altLang="zh-CN" b="1" dirty="0" smtClean="0">
                <a:solidFill>
                  <a:srgbClr val="0000CC"/>
                </a:solidFill>
                <a:latin typeface="Times New Roman" pitchFamily="18" charset="0"/>
              </a:rPr>
              <a:t>                            TABLE(b)</a:t>
            </a:r>
            <a:endParaRPr lang="zh-CN" altLang="en-US" dirty="0"/>
          </a:p>
        </p:txBody>
      </p:sp>
      <p:grpSp>
        <p:nvGrpSpPr>
          <p:cNvPr id="11" name="组合 10"/>
          <p:cNvGrpSpPr/>
          <p:nvPr/>
        </p:nvGrpSpPr>
        <p:grpSpPr>
          <a:xfrm>
            <a:off x="6781477" y="4617132"/>
            <a:ext cx="882418" cy="1128702"/>
            <a:chOff x="5777778" y="4191637"/>
            <a:chExt cx="882418" cy="1128702"/>
          </a:xfrm>
        </p:grpSpPr>
        <p:sp>
          <p:nvSpPr>
            <p:cNvPr id="12" name="AutoShape 6"/>
            <p:cNvSpPr>
              <a:spLocks noChangeArrowheads="1"/>
            </p:cNvSpPr>
            <p:nvPr/>
          </p:nvSpPr>
          <p:spPr bwMode="auto">
            <a:xfrm>
              <a:off x="6040675" y="4191637"/>
              <a:ext cx="362340" cy="376629"/>
            </a:xfrm>
            <a:prstGeom prst="smileyFace">
              <a:avLst>
                <a:gd name="adj" fmla="val 465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 name="AutoShape 7"/>
            <p:cNvSpPr>
              <a:spLocks noChangeArrowheads="1"/>
            </p:cNvSpPr>
            <p:nvPr/>
          </p:nvSpPr>
          <p:spPr bwMode="auto">
            <a:xfrm rot="21462617">
              <a:off x="5777778" y="4565897"/>
              <a:ext cx="882418" cy="485591"/>
            </a:xfrm>
            <a:custGeom>
              <a:avLst/>
              <a:gdLst>
                <a:gd name="G0" fmla="+- 10800 0 0"/>
                <a:gd name="G1" fmla="+- 11596250 0 0"/>
                <a:gd name="G2" fmla="+- 0 0 11596250"/>
                <a:gd name="T0" fmla="*/ 0 256 1"/>
                <a:gd name="T1" fmla="*/ 180 256 1"/>
                <a:gd name="G3" fmla="+- 11596250 T0 T1"/>
                <a:gd name="T2" fmla="*/ 0 256 1"/>
                <a:gd name="T3" fmla="*/ 90 256 1"/>
                <a:gd name="G4" fmla="+- 11596250 T2 T3"/>
                <a:gd name="G5" fmla="*/ G4 2 1"/>
                <a:gd name="T4" fmla="*/ 90 256 1"/>
                <a:gd name="T5" fmla="*/ 0 256 1"/>
                <a:gd name="G6" fmla="+- 11596250 T4 T5"/>
                <a:gd name="G7" fmla="*/ G6 2 1"/>
                <a:gd name="G8" fmla="abs 1159625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596250"/>
                <a:gd name="G21" fmla="sin G19 11596250"/>
                <a:gd name="G22" fmla="+- G20 10800 0"/>
                <a:gd name="G23" fmla="+- G21 10800 0"/>
                <a:gd name="G24" fmla="+- 10800 0 G20"/>
                <a:gd name="G25" fmla="+- 10800 10800 0"/>
                <a:gd name="G26" fmla="?: G9 G17 G25"/>
                <a:gd name="G27" fmla="?: G9 0 21600"/>
                <a:gd name="G28" fmla="cos 10800 11596250"/>
                <a:gd name="G29" fmla="sin 10800 11596250"/>
                <a:gd name="G30" fmla="sin 10800 11596250"/>
                <a:gd name="G31" fmla="+- G28 10800 0"/>
                <a:gd name="G32" fmla="+- G29 10800 0"/>
                <a:gd name="G33" fmla="+- G30 10800 0"/>
                <a:gd name="G34" fmla="?: G4 0 G31"/>
                <a:gd name="G35" fmla="?: 11596250 G34 0"/>
                <a:gd name="G36" fmla="?: G6 G35 G31"/>
                <a:gd name="G37" fmla="+- 21600 0 G36"/>
                <a:gd name="G38" fmla="?: G4 0 G33"/>
                <a:gd name="G39" fmla="?: 11596250 G38 G32"/>
                <a:gd name="G40" fmla="?: G6 G39 0"/>
                <a:gd name="G41" fmla="?: G4 G32 21600"/>
                <a:gd name="G42" fmla="?: G6 G41 G33"/>
                <a:gd name="T12" fmla="*/ 10800 w 21600"/>
                <a:gd name="T13" fmla="*/ 0 h 21600"/>
                <a:gd name="T14" fmla="*/ 15 w 21600"/>
                <a:gd name="T15" fmla="*/ 11375 h 21600"/>
                <a:gd name="T16" fmla="*/ 10800 w 21600"/>
                <a:gd name="T17" fmla="*/ 0 h 21600"/>
                <a:gd name="T18" fmla="*/ 21585 w 21600"/>
                <a:gd name="T19" fmla="*/ 1137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5" y="11375"/>
                  </a:moveTo>
                  <a:cubicBezTo>
                    <a:pt x="5" y="11183"/>
                    <a:pt x="0" y="10991"/>
                    <a:pt x="0" y="10800"/>
                  </a:cubicBezTo>
                  <a:cubicBezTo>
                    <a:pt x="0" y="4835"/>
                    <a:pt x="4835" y="0"/>
                    <a:pt x="10800" y="0"/>
                  </a:cubicBezTo>
                  <a:cubicBezTo>
                    <a:pt x="16764" y="0"/>
                    <a:pt x="21600" y="4835"/>
                    <a:pt x="21600" y="10800"/>
                  </a:cubicBezTo>
                  <a:cubicBezTo>
                    <a:pt x="21600" y="10991"/>
                    <a:pt x="21594" y="11183"/>
                    <a:pt x="21584" y="11375"/>
                  </a:cubicBezTo>
                  <a:cubicBezTo>
                    <a:pt x="21594" y="11183"/>
                    <a:pt x="21600" y="10991"/>
                    <a:pt x="21600" y="10800"/>
                  </a:cubicBezTo>
                  <a:cubicBezTo>
                    <a:pt x="21600" y="4835"/>
                    <a:pt x="16764" y="0"/>
                    <a:pt x="10800" y="0"/>
                  </a:cubicBezTo>
                  <a:cubicBezTo>
                    <a:pt x="4835" y="0"/>
                    <a:pt x="0" y="4835"/>
                    <a:pt x="0" y="10800"/>
                  </a:cubicBezTo>
                  <a:cubicBezTo>
                    <a:pt x="-1" y="10991"/>
                    <a:pt x="5" y="11183"/>
                    <a:pt x="15" y="11375"/>
                  </a:cubicBez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AutoShape 8"/>
            <p:cNvSpPr>
              <a:spLocks noChangeArrowheads="1"/>
            </p:cNvSpPr>
            <p:nvPr/>
          </p:nvSpPr>
          <p:spPr bwMode="auto">
            <a:xfrm>
              <a:off x="5989238" y="4568265"/>
              <a:ext cx="466356" cy="483222"/>
            </a:xfrm>
            <a:prstGeom prst="octagon">
              <a:avLst>
                <a:gd name="adj" fmla="val 2928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 name="AutoShape 9"/>
            <p:cNvSpPr>
              <a:spLocks noChangeArrowheads="1"/>
            </p:cNvSpPr>
            <p:nvPr/>
          </p:nvSpPr>
          <p:spPr bwMode="auto">
            <a:xfrm>
              <a:off x="5937802" y="4998191"/>
              <a:ext cx="208031" cy="322148"/>
            </a:xfrm>
            <a:prstGeom prst="parallelogram">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AutoShape 10"/>
            <p:cNvSpPr>
              <a:spLocks noChangeArrowheads="1"/>
            </p:cNvSpPr>
            <p:nvPr/>
          </p:nvSpPr>
          <p:spPr bwMode="auto">
            <a:xfrm>
              <a:off x="6248706" y="4998191"/>
              <a:ext cx="206888" cy="322148"/>
            </a:xfrm>
            <a:prstGeom prst="parallelogram">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7" name="AutoShape 11"/>
          <p:cNvSpPr>
            <a:spLocks noChangeArrowheads="1"/>
          </p:cNvSpPr>
          <p:nvPr/>
        </p:nvSpPr>
        <p:spPr bwMode="auto">
          <a:xfrm>
            <a:off x="5159400" y="5481412"/>
            <a:ext cx="829838" cy="214370"/>
          </a:xfrm>
          <a:prstGeom prst="cube">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 name="Rectangle 12"/>
          <p:cNvSpPr>
            <a:spLocks noChangeArrowheads="1"/>
          </p:cNvSpPr>
          <p:nvPr/>
        </p:nvSpPr>
        <p:spPr bwMode="auto">
          <a:xfrm>
            <a:off x="5263415" y="5695783"/>
            <a:ext cx="155452" cy="3233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 name="Rectangle 13"/>
          <p:cNvSpPr>
            <a:spLocks noChangeArrowheads="1"/>
          </p:cNvSpPr>
          <p:nvPr/>
        </p:nvSpPr>
        <p:spPr bwMode="auto">
          <a:xfrm>
            <a:off x="5729771" y="5695783"/>
            <a:ext cx="155452" cy="3233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 name="AutoShape 14"/>
          <p:cNvSpPr>
            <a:spLocks noChangeArrowheads="1"/>
          </p:cNvSpPr>
          <p:nvPr/>
        </p:nvSpPr>
        <p:spPr bwMode="auto">
          <a:xfrm>
            <a:off x="6611046" y="5481412"/>
            <a:ext cx="778402" cy="214370"/>
          </a:xfrm>
          <a:prstGeom prst="cube">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 name="Rectangle 15"/>
          <p:cNvSpPr>
            <a:spLocks noChangeArrowheads="1"/>
          </p:cNvSpPr>
          <p:nvPr/>
        </p:nvSpPr>
        <p:spPr bwMode="auto">
          <a:xfrm>
            <a:off x="6715061" y="5695783"/>
            <a:ext cx="155452" cy="3233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Rectangle 16"/>
          <p:cNvSpPr>
            <a:spLocks noChangeArrowheads="1"/>
          </p:cNvSpPr>
          <p:nvPr/>
        </p:nvSpPr>
        <p:spPr bwMode="auto">
          <a:xfrm>
            <a:off x="7129980" y="5695783"/>
            <a:ext cx="155452" cy="3233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 name="AutoShape 17"/>
          <p:cNvSpPr>
            <a:spLocks noChangeArrowheads="1"/>
          </p:cNvSpPr>
          <p:nvPr/>
        </p:nvSpPr>
        <p:spPr bwMode="auto">
          <a:xfrm>
            <a:off x="6660232" y="5160879"/>
            <a:ext cx="259467" cy="161074"/>
          </a:xfrm>
          <a:prstGeom prst="cube">
            <a:avLst>
              <a:gd name="adj" fmla="val 25000"/>
            </a:avLst>
          </a:prstGeom>
          <a:solidFill>
            <a:srgbClr val="FF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 name="Text Box 18"/>
          <p:cNvSpPr txBox="1">
            <a:spLocks noChangeArrowheads="1"/>
          </p:cNvSpPr>
          <p:nvPr/>
        </p:nvSpPr>
        <p:spPr bwMode="auto">
          <a:xfrm>
            <a:off x="5314852" y="6125708"/>
            <a:ext cx="259467" cy="29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a:t>a</a:t>
            </a:r>
          </a:p>
        </p:txBody>
      </p:sp>
      <p:sp>
        <p:nvSpPr>
          <p:cNvPr id="25" name="Text Box 19"/>
          <p:cNvSpPr txBox="1">
            <a:spLocks noChangeArrowheads="1"/>
          </p:cNvSpPr>
          <p:nvPr/>
        </p:nvSpPr>
        <p:spPr bwMode="auto">
          <a:xfrm>
            <a:off x="6870513" y="6180189"/>
            <a:ext cx="259467" cy="29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a:t>b</a:t>
            </a:r>
          </a:p>
        </p:txBody>
      </p:sp>
      <p:sp>
        <p:nvSpPr>
          <p:cNvPr id="26" name="Text Box 20"/>
          <p:cNvSpPr txBox="1">
            <a:spLocks noChangeArrowheads="1"/>
          </p:cNvSpPr>
          <p:nvPr/>
        </p:nvSpPr>
        <p:spPr bwMode="auto">
          <a:xfrm>
            <a:off x="6194983" y="5333367"/>
            <a:ext cx="259467" cy="29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dirty="0"/>
              <a:t>c</a:t>
            </a:r>
          </a:p>
        </p:txBody>
      </p:sp>
    </p:spTree>
    <p:extLst>
      <p:ext uri="{BB962C8B-B14F-4D97-AF65-F5344CB8AC3E}">
        <p14:creationId xmlns:p14="http://schemas.microsoft.com/office/powerpoint/2010/main" val="6166797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0" presetClass="path" presetSubtype="0" accel="50000" decel="50000" fill="hold" grpId="0" nodeType="withEffect">
                                  <p:stCondLst>
                                    <p:cond delay="0"/>
                                  </p:stCondLst>
                                  <p:childTnLst>
                                    <p:animMotion origin="layout" path="M 6.38889E-6 -4.16281E-7 C 0.00209 0.00209 0.00608 0.00579 0.00799 0.00902 C 0.0099 0.01249 0.01077 0.01735 0.01338 0.01966 C 0.01702 0.0229 0.01945 0.02614 0.02258 0.0303 " pathEditMode="relative" ptsTypes="fffA">
                                      <p:cBhvr>
                                        <p:cTn id="9" dur="2000" fill="hold"/>
                                        <p:tgtEl>
                                          <p:spTgt spid="23"/>
                                        </p:tgtEl>
                                        <p:attrNameLst>
                                          <p:attrName>ppt_x</p:attrName>
                                          <p:attrName>ppt_y</p:attrName>
                                        </p:attrNameLst>
                                      </p:cBhvr>
                                    </p:animMotion>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0" presetClass="path" presetSubtype="0" accel="50000" decel="50000" fill="hold" nodeType="withEffect">
                                  <p:stCondLst>
                                    <p:cond delay="0"/>
                                  </p:stCondLst>
                                  <p:childTnLst>
                                    <p:animMotion origin="layout" path="M 8.33333E-7 -5.55042E-7 C -0.00469 -0.00625 -0.0066 -0.01296 -0.01337 -0.01596 C -0.02222 -0.01989 -0.03333 -0.01897 -0.04149 -0.02498 C -0.04427 -0.02706 -0.04635 -0.03099 -0.04948 -0.03215 C -0.06094 -0.03678 -0.07344 -0.04441 -0.08542 -0.04441 " pathEditMode="relative" ptsTypes="ffffA">
                                      <p:cBhvr>
                                        <p:cTn id="16" dur="2000" fill="hold"/>
                                        <p:tgtEl>
                                          <p:spTgt spid="1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2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灯片编号占位符 5"/>
          <p:cNvSpPr>
            <a:spLocks noGrp="1"/>
          </p:cNvSpPr>
          <p:nvPr>
            <p:ph type="sldNum" sz="quarter" idx="12"/>
          </p:nvPr>
        </p:nvSpPr>
        <p:spPr/>
        <p:txBody>
          <a:bodyPr/>
          <a:lstStyle/>
          <a:p>
            <a:fld id="{215A65A4-2577-4A31-91A5-2C813EBFA7FB}" type="slidenum">
              <a:rPr lang="en-US" altLang="zh-CN"/>
              <a:pPr/>
              <a:t>35</a:t>
            </a:fld>
            <a:endParaRPr lang="en-US" altLang="zh-CN"/>
          </a:p>
        </p:txBody>
      </p:sp>
      <p:sp>
        <p:nvSpPr>
          <p:cNvPr id="497667" name="Rectangle 3"/>
          <p:cNvSpPr>
            <a:spLocks noGrp="1" noChangeArrowheads="1"/>
          </p:cNvSpPr>
          <p:nvPr>
            <p:ph type="body" idx="1"/>
          </p:nvPr>
        </p:nvSpPr>
        <p:spPr>
          <a:xfrm>
            <a:off x="273496" y="1196975"/>
            <a:ext cx="8763000" cy="5400675"/>
          </a:xfrm>
        </p:spPr>
        <p:txBody>
          <a:bodyPr/>
          <a:lstStyle/>
          <a:p>
            <a:pPr marL="0" indent="0">
              <a:spcBef>
                <a:spcPct val="10000"/>
              </a:spcBef>
              <a:spcAft>
                <a:spcPct val="10000"/>
              </a:spcAft>
              <a:buNone/>
            </a:pPr>
            <a:r>
              <a:rPr lang="zh-CN" altLang="en-US" sz="2200" b="1" dirty="0" smtClean="0">
                <a:solidFill>
                  <a:srgbClr val="FF0000"/>
                </a:solidFill>
                <a:latin typeface="Times New Roman" pitchFamily="18" charset="0"/>
              </a:rPr>
              <a:t>定义描述</a:t>
            </a:r>
            <a:r>
              <a:rPr lang="zh-CN" altLang="en-US" sz="2200" b="1" dirty="0">
                <a:solidFill>
                  <a:srgbClr val="FF0000"/>
                </a:solidFill>
                <a:latin typeface="Times New Roman" pitchFamily="18" charset="0"/>
              </a:rPr>
              <a:t>状态的谓词：</a:t>
            </a:r>
          </a:p>
          <a:p>
            <a:pPr lvl="1">
              <a:spcBef>
                <a:spcPct val="10000"/>
              </a:spcBef>
              <a:spcAft>
                <a:spcPct val="10000"/>
              </a:spcAft>
            </a:pPr>
            <a:r>
              <a:rPr lang="en-US" altLang="zh-CN" sz="1800" b="1" dirty="0" smtClean="0">
                <a:solidFill>
                  <a:srgbClr val="0000CC"/>
                </a:solidFill>
                <a:latin typeface="Times New Roman" pitchFamily="18" charset="0"/>
              </a:rPr>
              <a:t>AT(x</a:t>
            </a:r>
            <a:r>
              <a:rPr lang="en-US" altLang="zh-CN" sz="1800" b="1" dirty="0">
                <a:solidFill>
                  <a:srgbClr val="0000CC"/>
                </a:solidFill>
                <a:latin typeface="Times New Roman" pitchFamily="18" charset="0"/>
              </a:rPr>
              <a:t>, y)</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x</a:t>
            </a:r>
            <a:r>
              <a:rPr lang="zh-CN" altLang="en-US" sz="1800" b="1" dirty="0">
                <a:solidFill>
                  <a:srgbClr val="0000CC"/>
                </a:solidFill>
                <a:latin typeface="Times New Roman" pitchFamily="18" charset="0"/>
              </a:rPr>
              <a:t>在</a:t>
            </a:r>
            <a:r>
              <a:rPr lang="en-US" altLang="zh-CN" sz="1800" b="1" dirty="0">
                <a:solidFill>
                  <a:srgbClr val="0000CC"/>
                </a:solidFill>
                <a:latin typeface="Times New Roman" pitchFamily="18" charset="0"/>
              </a:rPr>
              <a:t>y</a:t>
            </a:r>
            <a:r>
              <a:rPr lang="zh-CN" altLang="en-US" sz="1800" b="1" dirty="0">
                <a:solidFill>
                  <a:srgbClr val="0000CC"/>
                </a:solidFill>
                <a:latin typeface="Times New Roman" pitchFamily="18" charset="0"/>
              </a:rPr>
              <a:t>处</a:t>
            </a:r>
          </a:p>
          <a:p>
            <a:pPr lvl="1">
              <a:spcBef>
                <a:spcPct val="10000"/>
              </a:spcBef>
              <a:spcAft>
                <a:spcPct val="10000"/>
              </a:spcAft>
            </a:pPr>
            <a:r>
              <a:rPr lang="en-US" altLang="zh-CN" sz="1800" b="1" dirty="0" smtClean="0">
                <a:solidFill>
                  <a:srgbClr val="0000CC"/>
                </a:solidFill>
                <a:latin typeface="Times New Roman" pitchFamily="18" charset="0"/>
              </a:rPr>
              <a:t>ONBOX</a:t>
            </a:r>
            <a:r>
              <a:rPr lang="zh-CN" altLang="en-US" sz="1800" b="1" dirty="0">
                <a:solidFill>
                  <a:srgbClr val="0000CC"/>
                </a:solidFill>
                <a:latin typeface="Times New Roman" pitchFamily="18" charset="0"/>
              </a:rPr>
              <a:t>：猴子在箱子上</a:t>
            </a:r>
          </a:p>
          <a:p>
            <a:pPr lvl="1">
              <a:spcBef>
                <a:spcPct val="10000"/>
              </a:spcBef>
              <a:spcAft>
                <a:spcPct val="10000"/>
              </a:spcAft>
            </a:pPr>
            <a:r>
              <a:rPr lang="en-US" altLang="zh-CN" sz="1800" b="1" dirty="0" smtClean="0">
                <a:solidFill>
                  <a:srgbClr val="0000CC"/>
                </a:solidFill>
                <a:latin typeface="Times New Roman" pitchFamily="18" charset="0"/>
              </a:rPr>
              <a:t>HB</a:t>
            </a:r>
            <a:r>
              <a:rPr lang="zh-CN" altLang="en-US" sz="1800" b="1" dirty="0">
                <a:solidFill>
                  <a:srgbClr val="0000CC"/>
                </a:solidFill>
                <a:latin typeface="Times New Roman" pitchFamily="18" charset="0"/>
              </a:rPr>
              <a:t>：猴子得到香蕉</a:t>
            </a:r>
          </a:p>
          <a:p>
            <a:pPr marL="457200" lvl="1" indent="0">
              <a:spcBef>
                <a:spcPct val="10000"/>
              </a:spcBef>
              <a:spcAft>
                <a:spcPct val="10000"/>
              </a:spcAft>
              <a:buNone/>
            </a:pPr>
            <a:r>
              <a:rPr lang="zh-CN" altLang="en-US" sz="1800" b="1" dirty="0" smtClean="0">
                <a:solidFill>
                  <a:srgbClr val="006600"/>
                </a:solidFill>
                <a:latin typeface="Times New Roman" pitchFamily="18" charset="0"/>
              </a:rPr>
              <a:t>个体</a:t>
            </a:r>
            <a:r>
              <a:rPr lang="zh-CN" altLang="en-US" sz="1800" b="1" dirty="0">
                <a:solidFill>
                  <a:srgbClr val="006600"/>
                </a:solidFill>
                <a:latin typeface="Times New Roman" pitchFamily="18" charset="0"/>
              </a:rPr>
              <a:t>域：</a:t>
            </a:r>
          </a:p>
          <a:p>
            <a:pPr lvl="1">
              <a:spcBef>
                <a:spcPct val="10000"/>
              </a:spcBef>
              <a:spcAft>
                <a:spcPct val="10000"/>
              </a:spcAft>
            </a:pPr>
            <a:r>
              <a:rPr lang="en-US" altLang="zh-CN" sz="1800" b="1" dirty="0" smtClean="0">
                <a:solidFill>
                  <a:srgbClr val="0000CC"/>
                </a:solidFill>
                <a:latin typeface="Times New Roman" pitchFamily="18" charset="0"/>
              </a:rPr>
              <a:t>x </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{monkey, box, banana}</a:t>
            </a:r>
          </a:p>
          <a:p>
            <a:pPr lvl="1">
              <a:spcBef>
                <a:spcPct val="10000"/>
              </a:spcBef>
              <a:spcAft>
                <a:spcPct val="10000"/>
              </a:spcAft>
            </a:pPr>
            <a:r>
              <a:rPr lang="en-US" altLang="zh-CN" sz="1800" b="1" dirty="0" smtClean="0">
                <a:solidFill>
                  <a:srgbClr val="0000CC"/>
                </a:solidFill>
                <a:latin typeface="Times New Roman" pitchFamily="18" charset="0"/>
              </a:rPr>
              <a:t>Y</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{a, b, c}</a:t>
            </a:r>
          </a:p>
          <a:p>
            <a:pPr>
              <a:spcBef>
                <a:spcPct val="10000"/>
              </a:spcBef>
              <a:spcAft>
                <a:spcPct val="10000"/>
              </a:spcAft>
            </a:pPr>
            <a:r>
              <a:rPr lang="zh-CN" altLang="en-US" sz="2000" b="1" dirty="0" smtClean="0">
                <a:solidFill>
                  <a:srgbClr val="006600"/>
                </a:solidFill>
                <a:latin typeface="Times New Roman" pitchFamily="18" charset="0"/>
              </a:rPr>
              <a:t>问题</a:t>
            </a:r>
            <a:r>
              <a:rPr lang="zh-CN" altLang="en-US" sz="2000" b="1" dirty="0">
                <a:solidFill>
                  <a:srgbClr val="006600"/>
                </a:solidFill>
                <a:latin typeface="Times New Roman" pitchFamily="18" charset="0"/>
              </a:rPr>
              <a:t>的初始状态</a:t>
            </a:r>
          </a:p>
          <a:p>
            <a:pPr lvl="1">
              <a:spcBef>
                <a:spcPct val="10000"/>
              </a:spcBef>
              <a:spcAft>
                <a:spcPct val="10000"/>
              </a:spcAft>
            </a:pPr>
            <a:r>
              <a:rPr lang="en-US" altLang="zh-CN" sz="1800" b="1" dirty="0" smtClean="0">
                <a:solidFill>
                  <a:srgbClr val="0000CC"/>
                </a:solidFill>
                <a:latin typeface="Times New Roman" pitchFamily="18" charset="0"/>
              </a:rPr>
              <a:t>AT(monkey</a:t>
            </a:r>
            <a:r>
              <a:rPr lang="en-US" altLang="zh-CN" sz="1800" b="1" dirty="0">
                <a:solidFill>
                  <a:srgbClr val="0000CC"/>
                </a:solidFill>
                <a:latin typeface="Times New Roman" pitchFamily="18" charset="0"/>
              </a:rPr>
              <a:t>, a)      </a:t>
            </a:r>
          </a:p>
          <a:p>
            <a:pPr lvl="1">
              <a:spcBef>
                <a:spcPct val="10000"/>
              </a:spcBef>
              <a:spcAft>
                <a:spcPct val="10000"/>
              </a:spcAft>
            </a:pPr>
            <a:r>
              <a:rPr lang="en-US" altLang="zh-CN" sz="1800" b="1" dirty="0" smtClean="0">
                <a:solidFill>
                  <a:srgbClr val="0000CC"/>
                </a:solidFill>
                <a:latin typeface="Times New Roman" pitchFamily="18" charset="0"/>
              </a:rPr>
              <a:t>AT(box</a:t>
            </a:r>
            <a:r>
              <a:rPr lang="en-US" altLang="zh-CN" sz="1800" b="1" dirty="0">
                <a:solidFill>
                  <a:srgbClr val="0000CC"/>
                </a:solidFill>
                <a:latin typeface="Times New Roman" pitchFamily="18" charset="0"/>
              </a:rPr>
              <a:t>, b)</a:t>
            </a:r>
          </a:p>
          <a:p>
            <a:pPr lvl="1">
              <a:spcBef>
                <a:spcPct val="10000"/>
              </a:spcBef>
              <a:spcAft>
                <a:spcPct val="10000"/>
              </a:spcAft>
            </a:pPr>
            <a:r>
              <a:rPr lang="en-US" altLang="zh-CN" sz="1800" b="1" dirty="0" smtClean="0">
                <a:solidFill>
                  <a:srgbClr val="0000CC"/>
                </a:solidFill>
                <a:latin typeface="Times New Roman" pitchFamily="18" charset="0"/>
              </a:rPr>
              <a:t>¬</a:t>
            </a:r>
            <a:r>
              <a:rPr lang="en-US" altLang="zh-CN" sz="1800" b="1" dirty="0" smtClean="0">
                <a:solidFill>
                  <a:srgbClr val="0000CC"/>
                </a:solidFill>
                <a:latin typeface="Times New Roman" pitchFamily="18" charset="0"/>
                <a:cs typeface="Arial" charset="0"/>
              </a:rPr>
              <a:t> </a:t>
            </a:r>
            <a:r>
              <a:rPr lang="en-US" altLang="zh-CN" sz="1800" b="1" dirty="0">
                <a:solidFill>
                  <a:srgbClr val="0000CC"/>
                </a:solidFill>
                <a:latin typeface="Times New Roman" pitchFamily="18" charset="0"/>
              </a:rPr>
              <a:t>ONBOX </a:t>
            </a:r>
            <a:r>
              <a:rPr lang="zh-CN" altLang="en-US" sz="1800" b="1" dirty="0">
                <a:solidFill>
                  <a:srgbClr val="0000CC"/>
                </a:solidFill>
                <a:latin typeface="Times New Roman" pitchFamily="18" charset="0"/>
              </a:rPr>
              <a:t>， </a:t>
            </a:r>
            <a:r>
              <a:rPr lang="en-US" altLang="zh-CN" sz="1800" b="1" dirty="0">
                <a:solidFill>
                  <a:srgbClr val="0000CC"/>
                </a:solidFill>
                <a:latin typeface="Times New Roman" pitchFamily="18" charset="0"/>
              </a:rPr>
              <a:t>¬</a:t>
            </a:r>
            <a:r>
              <a:rPr lang="en-US" altLang="zh-CN" sz="1800" b="1" dirty="0">
                <a:solidFill>
                  <a:srgbClr val="0000CC"/>
                </a:solidFill>
                <a:latin typeface="Times New Roman" pitchFamily="18" charset="0"/>
                <a:cs typeface="Arial" charset="0"/>
              </a:rPr>
              <a:t> </a:t>
            </a:r>
            <a:r>
              <a:rPr lang="en-US" altLang="zh-CN" sz="1800" b="1" dirty="0">
                <a:solidFill>
                  <a:srgbClr val="0000CC"/>
                </a:solidFill>
                <a:latin typeface="Times New Roman" pitchFamily="18" charset="0"/>
              </a:rPr>
              <a:t>HB</a:t>
            </a:r>
          </a:p>
          <a:p>
            <a:pPr>
              <a:spcBef>
                <a:spcPct val="10000"/>
              </a:spcBef>
              <a:spcAft>
                <a:spcPct val="10000"/>
              </a:spcAft>
            </a:pPr>
            <a:r>
              <a:rPr lang="zh-CN" altLang="en-US" sz="2000" b="1" dirty="0" smtClean="0">
                <a:solidFill>
                  <a:srgbClr val="006600"/>
                </a:solidFill>
                <a:latin typeface="Times New Roman" pitchFamily="18" charset="0"/>
              </a:rPr>
              <a:t>问题</a:t>
            </a:r>
            <a:r>
              <a:rPr lang="zh-CN" altLang="en-US" sz="2000" b="1" dirty="0">
                <a:solidFill>
                  <a:srgbClr val="006600"/>
                </a:solidFill>
                <a:latin typeface="Times New Roman" pitchFamily="18" charset="0"/>
              </a:rPr>
              <a:t>的目标状态</a:t>
            </a:r>
          </a:p>
          <a:p>
            <a:pPr lvl="1">
              <a:spcBef>
                <a:spcPct val="10000"/>
              </a:spcBef>
              <a:spcAft>
                <a:spcPct val="10000"/>
              </a:spcAft>
            </a:pPr>
            <a:r>
              <a:rPr lang="en-US" altLang="zh-CN" sz="1800" b="1" dirty="0" smtClean="0">
                <a:solidFill>
                  <a:srgbClr val="0000CC"/>
                </a:solidFill>
                <a:latin typeface="Times New Roman" pitchFamily="18" charset="0"/>
              </a:rPr>
              <a:t>AT(monkey</a:t>
            </a:r>
            <a:r>
              <a:rPr lang="en-US" altLang="zh-CN" sz="1800" b="1" dirty="0">
                <a:solidFill>
                  <a:srgbClr val="0000CC"/>
                </a:solidFill>
                <a:latin typeface="Times New Roman" pitchFamily="18" charset="0"/>
              </a:rPr>
              <a:t>, c) </a:t>
            </a:r>
            <a:r>
              <a:rPr lang="zh-CN" altLang="en-US" sz="1800" b="1" dirty="0">
                <a:solidFill>
                  <a:srgbClr val="0000CC"/>
                </a:solidFill>
                <a:latin typeface="Times New Roman" pitchFamily="18" charset="0"/>
              </a:rPr>
              <a:t>，</a:t>
            </a:r>
            <a:r>
              <a:rPr lang="en-US" altLang="zh-CN" sz="1800" b="1" dirty="0">
                <a:solidFill>
                  <a:srgbClr val="0000CC"/>
                </a:solidFill>
                <a:latin typeface="Times New Roman" pitchFamily="18" charset="0"/>
              </a:rPr>
              <a:t>AT(box, c)</a:t>
            </a:r>
          </a:p>
          <a:p>
            <a:pPr lvl="1">
              <a:spcBef>
                <a:spcPct val="10000"/>
              </a:spcBef>
              <a:spcAft>
                <a:spcPct val="10000"/>
              </a:spcAft>
            </a:pPr>
            <a:r>
              <a:rPr lang="en-US" altLang="zh-CN" sz="1800" b="1" dirty="0" smtClean="0">
                <a:solidFill>
                  <a:srgbClr val="0000CC"/>
                </a:solidFill>
                <a:latin typeface="Times New Roman" pitchFamily="18" charset="0"/>
              </a:rPr>
              <a:t>ONBOX </a:t>
            </a:r>
            <a:endParaRPr lang="en-US" altLang="zh-CN" sz="1800" b="1" dirty="0">
              <a:solidFill>
                <a:srgbClr val="0000CC"/>
              </a:solidFill>
              <a:latin typeface="Times New Roman" pitchFamily="18" charset="0"/>
            </a:endParaRPr>
          </a:p>
          <a:p>
            <a:pPr lvl="1">
              <a:spcBef>
                <a:spcPct val="10000"/>
              </a:spcBef>
              <a:spcAft>
                <a:spcPct val="10000"/>
              </a:spcAft>
            </a:pPr>
            <a:r>
              <a:rPr lang="en-US" altLang="zh-CN" sz="1800" b="1" dirty="0" smtClean="0">
                <a:solidFill>
                  <a:srgbClr val="0000CC"/>
                </a:solidFill>
                <a:latin typeface="Times New Roman" pitchFamily="18" charset="0"/>
              </a:rPr>
              <a:t>HB</a:t>
            </a:r>
            <a:endParaRPr lang="en-US" altLang="zh-CN" sz="1800" b="1" dirty="0">
              <a:solidFill>
                <a:srgbClr val="0000CC"/>
              </a:solidFill>
              <a:latin typeface="Times New Roman" pitchFamily="18" charset="0"/>
            </a:endParaRPr>
          </a:p>
        </p:txBody>
      </p:sp>
      <p:sp>
        <p:nvSpPr>
          <p:cNvPr id="497668" name="Rectangle 4"/>
          <p:cNvSpPr>
            <a:spLocks noChangeArrowheads="1"/>
          </p:cNvSpPr>
          <p:nvPr/>
        </p:nvSpPr>
        <p:spPr bwMode="auto">
          <a:xfrm>
            <a:off x="4157897" y="1628775"/>
            <a:ext cx="4680520" cy="3313113"/>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7681" name="Text Box 17"/>
          <p:cNvSpPr txBox="1">
            <a:spLocks noChangeArrowheads="1"/>
          </p:cNvSpPr>
          <p:nvPr/>
        </p:nvSpPr>
        <p:spPr bwMode="auto">
          <a:xfrm>
            <a:off x="5030087" y="4508500"/>
            <a:ext cx="5048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a</a:t>
            </a:r>
          </a:p>
        </p:txBody>
      </p:sp>
      <p:sp>
        <p:nvSpPr>
          <p:cNvPr id="497682" name="Text Box 18"/>
          <p:cNvSpPr txBox="1">
            <a:spLocks noChangeArrowheads="1"/>
          </p:cNvSpPr>
          <p:nvPr/>
        </p:nvSpPr>
        <p:spPr bwMode="auto">
          <a:xfrm>
            <a:off x="7504824" y="4581525"/>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b</a:t>
            </a:r>
          </a:p>
        </p:txBody>
      </p:sp>
      <p:sp>
        <p:nvSpPr>
          <p:cNvPr id="497683" name="Text Box 19"/>
          <p:cNvSpPr txBox="1">
            <a:spLocks noChangeArrowheads="1"/>
          </p:cNvSpPr>
          <p:nvPr/>
        </p:nvSpPr>
        <p:spPr bwMode="auto">
          <a:xfrm>
            <a:off x="6280862" y="4581525"/>
            <a:ext cx="4333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a:t>c</a:t>
            </a:r>
          </a:p>
        </p:txBody>
      </p:sp>
      <p:sp>
        <p:nvSpPr>
          <p:cNvPr id="22" name="Rectangle 2"/>
          <p:cNvSpPr>
            <a:spLocks noGrp="1" noChangeArrowheads="1"/>
          </p:cNvSpPr>
          <p:nvPr>
            <p:ph type="title"/>
          </p:nvPr>
        </p:nvSpPr>
        <p:spPr>
          <a:xfrm>
            <a:off x="298450" y="0"/>
            <a:ext cx="8540750" cy="1052513"/>
          </a:xfrm>
        </p:spPr>
        <p:txBody>
          <a:bodyPr/>
          <a:lstStyle/>
          <a:p>
            <a:r>
              <a:rPr lang="zh-CN" altLang="en-US" sz="3600" b="1" dirty="0" smtClean="0">
                <a:latin typeface="Times New Roman" pitchFamily="18" charset="0"/>
              </a:rPr>
              <a:t>谓词逻辑</a:t>
            </a:r>
            <a:r>
              <a:rPr lang="zh-CN" altLang="en-US" sz="3600" b="1" dirty="0">
                <a:latin typeface="Times New Roman" pitchFamily="18" charset="0"/>
              </a:rPr>
              <a:t>表示的</a:t>
            </a:r>
            <a:r>
              <a:rPr lang="zh-CN" altLang="en-US" sz="3600" b="1" dirty="0" smtClean="0">
                <a:latin typeface="Times New Roman" pitchFamily="18" charset="0"/>
              </a:rPr>
              <a:t>应用</a:t>
            </a:r>
            <a:r>
              <a:rPr lang="en-US" altLang="zh-CN" sz="3600" b="1" dirty="0" smtClean="0">
                <a:latin typeface="Times New Roman" pitchFamily="18" charset="0"/>
              </a:rPr>
              <a:t>—</a:t>
            </a:r>
            <a:r>
              <a:rPr lang="zh-CN" altLang="en-US" sz="2400" b="1" dirty="0" smtClean="0">
                <a:latin typeface="Times New Roman" pitchFamily="18" charset="0"/>
              </a:rPr>
              <a:t>猴子摘香蕉问题</a:t>
            </a:r>
            <a:endParaRPr lang="en-US" altLang="zh-CN" sz="2400" b="1" dirty="0">
              <a:latin typeface="Times New Roman" pitchFamily="18" charset="0"/>
            </a:endParaRPr>
          </a:p>
        </p:txBody>
      </p:sp>
      <p:pic>
        <p:nvPicPr>
          <p:cNvPr id="497686" name="Picture 22" descr="C:\Users\david\AppData\Local\Microsoft\Windows\Temporary Internet Files\Content.IE5\4FDFNSF6\MC90041747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24028" y="3285331"/>
            <a:ext cx="897541" cy="1143854"/>
          </a:xfrm>
          <a:prstGeom prst="rect">
            <a:avLst/>
          </a:prstGeom>
          <a:noFill/>
          <a:extLst>
            <a:ext uri="{909E8E84-426E-40dd-AFC4-6F175D3DCCD1}">
              <a14:hiddenFill xmlns:a14="http://schemas.microsoft.com/office/drawing/2010/main">
                <a:solidFill>
                  <a:srgbClr val="FFFFFF"/>
                </a:solidFill>
              </a14:hiddenFill>
            </a:ext>
          </a:extLst>
        </p:spPr>
      </p:pic>
      <p:pic>
        <p:nvPicPr>
          <p:cNvPr id="497687" name="Picture 23" descr="C:\Users\david\AppData\Local\Microsoft\Windows\Temporary Internet Files\Content.IE5\B1O9H3M1\MC90041963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9734682">
            <a:off x="5834794" y="1798985"/>
            <a:ext cx="1001125" cy="769814"/>
          </a:xfrm>
          <a:prstGeom prst="rect">
            <a:avLst/>
          </a:prstGeom>
          <a:noFill/>
          <a:extLst>
            <a:ext uri="{909E8E84-426E-40dd-AFC4-6F175D3DCCD1}">
              <a14:hiddenFill xmlns:a14="http://schemas.microsoft.com/office/drawing/2010/main">
                <a:solidFill>
                  <a:srgbClr val="FFFFFF"/>
                </a:solidFill>
              </a14:hiddenFill>
            </a:ext>
          </a:extLst>
        </p:spPr>
      </p:pic>
      <p:pic>
        <p:nvPicPr>
          <p:cNvPr id="497688" name="Picture 24" descr="C:\Users\david\AppData\Local\Microsoft\Windows\Temporary Internet Files\Content.IE5\B1O9H3M1\MC90034522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19446" y="3383087"/>
            <a:ext cx="1404144" cy="11218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8E5EB939-B856-4F82-B5C2-96DFECB240FA}" type="slidenum">
              <a:rPr lang="en-US" altLang="zh-CN"/>
              <a:pPr/>
              <a:t>36</a:t>
            </a:fld>
            <a:endParaRPr lang="en-US" altLang="zh-CN"/>
          </a:p>
        </p:txBody>
      </p:sp>
      <p:sp>
        <p:nvSpPr>
          <p:cNvPr id="498691" name="Rectangle 3"/>
          <p:cNvSpPr>
            <a:spLocks noGrp="1" noChangeArrowheads="1"/>
          </p:cNvSpPr>
          <p:nvPr>
            <p:ph type="body" idx="1"/>
          </p:nvPr>
        </p:nvSpPr>
        <p:spPr>
          <a:xfrm>
            <a:off x="143508" y="1268413"/>
            <a:ext cx="8512175" cy="5589587"/>
          </a:xfrm>
        </p:spPr>
        <p:txBody>
          <a:bodyPr/>
          <a:lstStyle/>
          <a:p>
            <a:pPr marL="0" indent="0">
              <a:lnSpc>
                <a:spcPct val="105000"/>
              </a:lnSpc>
              <a:buNone/>
            </a:pPr>
            <a:r>
              <a:rPr lang="zh-CN" altLang="en-US" sz="2400" b="1" dirty="0" smtClean="0">
                <a:solidFill>
                  <a:srgbClr val="FF0000"/>
                </a:solidFill>
                <a:latin typeface="Times New Roman" pitchFamily="18" charset="0"/>
              </a:rPr>
              <a:t>定义描述</a:t>
            </a:r>
            <a:r>
              <a:rPr lang="zh-CN" altLang="en-US" sz="2400" b="1" dirty="0">
                <a:solidFill>
                  <a:srgbClr val="FF0000"/>
                </a:solidFill>
                <a:latin typeface="Times New Roman" pitchFamily="18" charset="0"/>
              </a:rPr>
              <a:t>操作的谓词</a:t>
            </a:r>
          </a:p>
          <a:p>
            <a:pPr lvl="1">
              <a:lnSpc>
                <a:spcPct val="105000"/>
              </a:lnSpc>
            </a:pPr>
            <a:r>
              <a:rPr lang="en-US" altLang="zh-CN" sz="1800" b="1" dirty="0" err="1" smtClean="0">
                <a:solidFill>
                  <a:srgbClr val="0000CC"/>
                </a:solidFill>
                <a:latin typeface="Times New Roman" pitchFamily="18" charset="0"/>
              </a:rPr>
              <a:t>Goto</a:t>
            </a:r>
            <a:r>
              <a:rPr lang="en-US" altLang="zh-CN" sz="1800" b="1" dirty="0" smtClean="0">
                <a:solidFill>
                  <a:srgbClr val="0000CC"/>
                </a:solidFill>
                <a:latin typeface="Times New Roman" pitchFamily="18" charset="0"/>
              </a:rPr>
              <a:t>(u</a:t>
            </a:r>
            <a:r>
              <a:rPr lang="en-US" altLang="zh-CN" sz="1800" b="1" dirty="0">
                <a:solidFill>
                  <a:srgbClr val="0000CC"/>
                </a:solidFill>
                <a:latin typeface="Times New Roman" pitchFamily="18" charset="0"/>
              </a:rPr>
              <a:t>, v)</a:t>
            </a:r>
            <a:r>
              <a:rPr lang="zh-CN" altLang="en-US" sz="1800" b="1" dirty="0">
                <a:solidFill>
                  <a:srgbClr val="0000CC"/>
                </a:solidFill>
                <a:latin typeface="Times New Roman" pitchFamily="18" charset="0"/>
              </a:rPr>
              <a:t>：猴子从</a:t>
            </a:r>
            <a:r>
              <a:rPr lang="en-US" altLang="zh-CN" sz="1800" b="1" dirty="0">
                <a:solidFill>
                  <a:srgbClr val="0000CC"/>
                </a:solidFill>
                <a:latin typeface="Times New Roman" pitchFamily="18" charset="0"/>
              </a:rPr>
              <a:t>u</a:t>
            </a:r>
            <a:r>
              <a:rPr lang="zh-CN" altLang="en-US" sz="1800" b="1" dirty="0">
                <a:solidFill>
                  <a:srgbClr val="0000CC"/>
                </a:solidFill>
                <a:latin typeface="Times New Roman" pitchFamily="18" charset="0"/>
              </a:rPr>
              <a:t>处走到</a:t>
            </a:r>
            <a:r>
              <a:rPr lang="en-US" altLang="zh-CN" sz="1800" b="1" dirty="0">
                <a:solidFill>
                  <a:srgbClr val="0000CC"/>
                </a:solidFill>
                <a:latin typeface="Times New Roman" pitchFamily="18" charset="0"/>
              </a:rPr>
              <a:t>v</a:t>
            </a:r>
            <a:r>
              <a:rPr lang="zh-CN" altLang="en-US" sz="1800" b="1" dirty="0">
                <a:solidFill>
                  <a:srgbClr val="0000CC"/>
                </a:solidFill>
                <a:latin typeface="Times New Roman" pitchFamily="18" charset="0"/>
              </a:rPr>
              <a:t>处 </a:t>
            </a:r>
          </a:p>
          <a:p>
            <a:pPr lvl="1">
              <a:lnSpc>
                <a:spcPct val="105000"/>
              </a:lnSpc>
            </a:pPr>
            <a:r>
              <a:rPr lang="en-US" altLang="zh-CN" sz="1800" b="1" dirty="0" err="1" smtClean="0">
                <a:solidFill>
                  <a:srgbClr val="0000CC"/>
                </a:solidFill>
                <a:latin typeface="Times New Roman" pitchFamily="18" charset="0"/>
              </a:rPr>
              <a:t>Pushbox</a:t>
            </a:r>
            <a:r>
              <a:rPr lang="en-US" altLang="zh-CN" sz="1800" b="1" dirty="0" smtClean="0">
                <a:solidFill>
                  <a:srgbClr val="0000CC"/>
                </a:solidFill>
                <a:latin typeface="Times New Roman" pitchFamily="18" charset="0"/>
              </a:rPr>
              <a:t>(v</a:t>
            </a:r>
            <a:r>
              <a:rPr lang="en-US" altLang="zh-CN" sz="1800" b="1" dirty="0">
                <a:solidFill>
                  <a:srgbClr val="0000CC"/>
                </a:solidFill>
                <a:latin typeface="Times New Roman" pitchFamily="18" charset="0"/>
              </a:rPr>
              <a:t>, w)</a:t>
            </a:r>
            <a:r>
              <a:rPr lang="zh-CN" altLang="en-US" sz="1800" b="1" dirty="0">
                <a:solidFill>
                  <a:srgbClr val="0000CC"/>
                </a:solidFill>
                <a:latin typeface="Times New Roman" pitchFamily="18" charset="0"/>
              </a:rPr>
              <a:t>：猴子推着箱子从</a:t>
            </a:r>
            <a:r>
              <a:rPr lang="en-US" altLang="zh-CN" sz="1800" b="1" dirty="0">
                <a:solidFill>
                  <a:srgbClr val="0000CC"/>
                </a:solidFill>
                <a:latin typeface="Times New Roman" pitchFamily="18" charset="0"/>
              </a:rPr>
              <a:t>v</a:t>
            </a:r>
            <a:r>
              <a:rPr lang="zh-CN" altLang="en-US" sz="1800" b="1" dirty="0">
                <a:solidFill>
                  <a:srgbClr val="0000CC"/>
                </a:solidFill>
                <a:latin typeface="Times New Roman" pitchFamily="18" charset="0"/>
              </a:rPr>
              <a:t>处移到</a:t>
            </a:r>
            <a:r>
              <a:rPr lang="en-US" altLang="zh-CN" sz="1800" b="1" dirty="0">
                <a:solidFill>
                  <a:srgbClr val="0000CC"/>
                </a:solidFill>
                <a:latin typeface="Times New Roman" pitchFamily="18" charset="0"/>
              </a:rPr>
              <a:t>w</a:t>
            </a:r>
            <a:r>
              <a:rPr lang="zh-CN" altLang="en-US" sz="1800" b="1" dirty="0">
                <a:solidFill>
                  <a:srgbClr val="0000CC"/>
                </a:solidFill>
                <a:latin typeface="Times New Roman" pitchFamily="18" charset="0"/>
              </a:rPr>
              <a:t>处</a:t>
            </a:r>
          </a:p>
          <a:p>
            <a:pPr lvl="1">
              <a:lnSpc>
                <a:spcPct val="105000"/>
              </a:lnSpc>
            </a:pPr>
            <a:r>
              <a:rPr lang="en-US" altLang="zh-CN" sz="1800" b="1" dirty="0" err="1" smtClean="0">
                <a:solidFill>
                  <a:srgbClr val="0000CC"/>
                </a:solidFill>
                <a:latin typeface="Times New Roman" pitchFamily="18" charset="0"/>
              </a:rPr>
              <a:t>Climbbox</a:t>
            </a:r>
            <a:r>
              <a:rPr lang="zh-CN" altLang="en-US" sz="1800" b="1" dirty="0">
                <a:solidFill>
                  <a:srgbClr val="0000CC"/>
                </a:solidFill>
                <a:latin typeface="Times New Roman" pitchFamily="18" charset="0"/>
              </a:rPr>
              <a:t>：猴子爬上箱子</a:t>
            </a:r>
          </a:p>
          <a:p>
            <a:pPr lvl="1">
              <a:lnSpc>
                <a:spcPct val="105000"/>
              </a:lnSpc>
            </a:pPr>
            <a:r>
              <a:rPr lang="en-US" altLang="zh-CN" sz="1800" b="1" dirty="0" smtClean="0">
                <a:solidFill>
                  <a:srgbClr val="0000CC"/>
                </a:solidFill>
                <a:latin typeface="Times New Roman" pitchFamily="18" charset="0"/>
              </a:rPr>
              <a:t>Grasp</a:t>
            </a:r>
            <a:r>
              <a:rPr lang="zh-CN" altLang="en-US" sz="1800" b="1" dirty="0">
                <a:solidFill>
                  <a:srgbClr val="0000CC"/>
                </a:solidFill>
                <a:latin typeface="Times New Roman" pitchFamily="18" charset="0"/>
              </a:rPr>
              <a:t>：猴子摘取香蕉 </a:t>
            </a:r>
            <a:endParaRPr lang="en-US" altLang="zh-CN" sz="1800" b="1" dirty="0" smtClean="0">
              <a:solidFill>
                <a:srgbClr val="0000CC"/>
              </a:solidFill>
              <a:latin typeface="Times New Roman" pitchFamily="18" charset="0"/>
            </a:endParaRPr>
          </a:p>
          <a:p>
            <a:pPr lvl="1">
              <a:lnSpc>
                <a:spcPct val="105000"/>
              </a:lnSpc>
            </a:pPr>
            <a:endParaRPr lang="zh-CN" altLang="en-US" sz="800" b="1" dirty="0">
              <a:solidFill>
                <a:srgbClr val="0000CC"/>
              </a:solidFill>
              <a:latin typeface="Times New Roman" pitchFamily="18" charset="0"/>
            </a:endParaRPr>
          </a:p>
          <a:p>
            <a:pPr marL="0" indent="0">
              <a:lnSpc>
                <a:spcPct val="105000"/>
              </a:lnSpc>
              <a:buNone/>
            </a:pPr>
            <a:r>
              <a:rPr lang="zh-CN" altLang="en-US" sz="2000" b="1" dirty="0" smtClean="0">
                <a:solidFill>
                  <a:srgbClr val="C00000"/>
                </a:solidFill>
                <a:latin typeface="Times New Roman" pitchFamily="18" charset="0"/>
              </a:rPr>
              <a:t>各</a:t>
            </a:r>
            <a:r>
              <a:rPr lang="zh-CN" altLang="en-US" sz="2000" b="1" dirty="0">
                <a:solidFill>
                  <a:srgbClr val="C00000"/>
                </a:solidFill>
                <a:latin typeface="Times New Roman" pitchFamily="18" charset="0"/>
              </a:rPr>
              <a:t>操作的条件和动作</a:t>
            </a:r>
          </a:p>
          <a:p>
            <a:pPr lvl="1">
              <a:lnSpc>
                <a:spcPct val="105000"/>
              </a:lnSpc>
            </a:pPr>
            <a:r>
              <a:rPr lang="en-US" altLang="zh-CN" sz="1800" b="1" dirty="0" err="1" smtClean="0">
                <a:solidFill>
                  <a:srgbClr val="D60093"/>
                </a:solidFill>
                <a:latin typeface="Times New Roman" pitchFamily="18" charset="0"/>
              </a:rPr>
              <a:t>Goto</a:t>
            </a:r>
            <a:r>
              <a:rPr lang="en-US" altLang="zh-CN" sz="1800" b="1" dirty="0" smtClean="0">
                <a:solidFill>
                  <a:srgbClr val="D60093"/>
                </a:solidFill>
                <a:latin typeface="Times New Roman" pitchFamily="18" charset="0"/>
              </a:rPr>
              <a:t>(u</a:t>
            </a:r>
            <a:r>
              <a:rPr lang="en-US" altLang="zh-CN" sz="1800" b="1" dirty="0">
                <a:solidFill>
                  <a:srgbClr val="D60093"/>
                </a:solidFill>
                <a:latin typeface="Times New Roman" pitchFamily="18" charset="0"/>
              </a:rPr>
              <a:t>, v) </a:t>
            </a:r>
          </a:p>
          <a:p>
            <a:pPr lvl="2">
              <a:lnSpc>
                <a:spcPct val="105000"/>
              </a:lnSpc>
            </a:pPr>
            <a:r>
              <a:rPr lang="zh-CN" altLang="en-US" sz="1600" b="1" dirty="0" smtClean="0">
                <a:solidFill>
                  <a:srgbClr val="0000CC"/>
                </a:solidFill>
                <a:latin typeface="Times New Roman" pitchFamily="18" charset="0"/>
              </a:rPr>
              <a:t>条件</a:t>
            </a:r>
            <a:r>
              <a:rPr lang="zh-CN" altLang="en-US" sz="1600" b="1" dirty="0">
                <a:solidFill>
                  <a:srgbClr val="0000CC"/>
                </a:solidFill>
                <a:latin typeface="Times New Roman" pitchFamily="18" charset="0"/>
              </a:rPr>
              <a:t>：</a:t>
            </a:r>
            <a:r>
              <a:rPr lang="en-US" altLang="zh-CN" sz="1600" b="1" dirty="0">
                <a:solidFill>
                  <a:srgbClr val="0000CC"/>
                </a:solidFill>
                <a:latin typeface="Times New Roman" pitchFamily="18" charset="0"/>
              </a:rPr>
              <a:t>¬ONBOX </a:t>
            </a:r>
            <a:r>
              <a:rPr lang="zh-CN" altLang="en-US" sz="1600" b="1" dirty="0">
                <a:solidFill>
                  <a:srgbClr val="0000CC"/>
                </a:solidFill>
                <a:latin typeface="Times New Roman" pitchFamily="18" charset="0"/>
              </a:rPr>
              <a:t>，</a:t>
            </a:r>
            <a:r>
              <a:rPr lang="en-US" altLang="zh-CN" sz="1600" b="1" dirty="0">
                <a:solidFill>
                  <a:srgbClr val="0000CC"/>
                </a:solidFill>
                <a:latin typeface="Times New Roman" pitchFamily="18" charset="0"/>
              </a:rPr>
              <a:t>AT(monkey, u)</a:t>
            </a:r>
            <a:r>
              <a:rPr lang="zh-CN" altLang="en-US" sz="1600" b="1" dirty="0">
                <a:solidFill>
                  <a:srgbClr val="0000CC"/>
                </a:solidFill>
                <a:latin typeface="Times New Roman" pitchFamily="18" charset="0"/>
              </a:rPr>
              <a:t>，</a:t>
            </a:r>
          </a:p>
          <a:p>
            <a:pPr lvl="2">
              <a:lnSpc>
                <a:spcPct val="105000"/>
              </a:lnSpc>
            </a:pPr>
            <a:r>
              <a:rPr lang="zh-CN" altLang="en-US" sz="1600" b="1" dirty="0" smtClean="0">
                <a:solidFill>
                  <a:srgbClr val="0000CC"/>
                </a:solidFill>
                <a:latin typeface="Times New Roman" pitchFamily="18" charset="0"/>
              </a:rPr>
              <a:t>动作</a:t>
            </a:r>
            <a:r>
              <a:rPr lang="zh-CN" altLang="en-US" sz="1600" b="1" dirty="0">
                <a:solidFill>
                  <a:srgbClr val="0000CC"/>
                </a:solidFill>
                <a:latin typeface="Times New Roman" pitchFamily="18" charset="0"/>
              </a:rPr>
              <a:t>：删除表：</a:t>
            </a:r>
            <a:r>
              <a:rPr lang="en-US" altLang="zh-CN" sz="1600" b="1" dirty="0">
                <a:solidFill>
                  <a:srgbClr val="0000CC"/>
                </a:solidFill>
                <a:latin typeface="Times New Roman" pitchFamily="18" charset="0"/>
              </a:rPr>
              <a:t>AT(monkey, u)</a:t>
            </a:r>
          </a:p>
          <a:p>
            <a:pPr marL="914400" lvl="2" indent="0">
              <a:lnSpc>
                <a:spcPct val="105000"/>
              </a:lnSpc>
              <a:buNone/>
            </a:pPr>
            <a:r>
              <a:rPr lang="zh-CN" altLang="en-US" sz="1600" b="1" dirty="0" smtClean="0">
                <a:solidFill>
                  <a:srgbClr val="0000CC"/>
                </a:solidFill>
                <a:latin typeface="Times New Roman" pitchFamily="18" charset="0"/>
              </a:rPr>
              <a:t>         </a:t>
            </a:r>
            <a:r>
              <a:rPr lang="en-US" altLang="zh-CN" sz="1600" b="1" dirty="0">
                <a:solidFill>
                  <a:srgbClr val="0000CC"/>
                </a:solidFill>
                <a:latin typeface="Times New Roman" pitchFamily="18" charset="0"/>
              </a:rPr>
              <a:t> </a:t>
            </a:r>
            <a:r>
              <a:rPr lang="en-US" altLang="zh-CN" sz="1600" b="1" dirty="0" smtClean="0">
                <a:solidFill>
                  <a:srgbClr val="0000CC"/>
                </a:solidFill>
                <a:latin typeface="Times New Roman" pitchFamily="18" charset="0"/>
              </a:rPr>
              <a:t>    </a:t>
            </a:r>
            <a:r>
              <a:rPr lang="zh-CN" altLang="en-US" sz="1600" b="1" dirty="0" smtClean="0">
                <a:solidFill>
                  <a:srgbClr val="0000CC"/>
                </a:solidFill>
                <a:latin typeface="Times New Roman" pitchFamily="18" charset="0"/>
              </a:rPr>
              <a:t>  添加表</a:t>
            </a:r>
            <a:r>
              <a:rPr lang="zh-CN" altLang="en-US" sz="1600" b="1" dirty="0">
                <a:solidFill>
                  <a:srgbClr val="0000CC"/>
                </a:solidFill>
                <a:latin typeface="Times New Roman" pitchFamily="18" charset="0"/>
              </a:rPr>
              <a:t>：</a:t>
            </a:r>
            <a:r>
              <a:rPr lang="en-US" altLang="zh-CN" sz="1600" b="1" dirty="0">
                <a:solidFill>
                  <a:srgbClr val="0000CC"/>
                </a:solidFill>
                <a:latin typeface="Times New Roman" pitchFamily="18" charset="0"/>
              </a:rPr>
              <a:t>AT(monkey, v)</a:t>
            </a:r>
          </a:p>
          <a:p>
            <a:pPr lvl="1">
              <a:lnSpc>
                <a:spcPct val="105000"/>
              </a:lnSpc>
            </a:pPr>
            <a:r>
              <a:rPr lang="en-US" altLang="zh-CN" sz="1800" b="1" dirty="0" err="1" smtClean="0">
                <a:solidFill>
                  <a:srgbClr val="D60093"/>
                </a:solidFill>
                <a:latin typeface="Times New Roman" pitchFamily="18" charset="0"/>
              </a:rPr>
              <a:t>Pushbox</a:t>
            </a:r>
            <a:r>
              <a:rPr lang="en-US" altLang="zh-CN" sz="1800" b="1" dirty="0" smtClean="0">
                <a:solidFill>
                  <a:srgbClr val="D60093"/>
                </a:solidFill>
                <a:latin typeface="Times New Roman" pitchFamily="18" charset="0"/>
              </a:rPr>
              <a:t>(v</a:t>
            </a:r>
            <a:r>
              <a:rPr lang="en-US" altLang="zh-CN" sz="1800" b="1" dirty="0">
                <a:solidFill>
                  <a:srgbClr val="D60093"/>
                </a:solidFill>
                <a:latin typeface="Times New Roman" pitchFamily="18" charset="0"/>
              </a:rPr>
              <a:t>, w)</a:t>
            </a:r>
          </a:p>
          <a:p>
            <a:pPr lvl="2">
              <a:lnSpc>
                <a:spcPct val="105000"/>
              </a:lnSpc>
            </a:pPr>
            <a:r>
              <a:rPr lang="zh-CN" altLang="en-US" sz="1600" b="1" dirty="0" smtClean="0">
                <a:solidFill>
                  <a:srgbClr val="0000CC"/>
                </a:solidFill>
                <a:latin typeface="Times New Roman" pitchFamily="18" charset="0"/>
              </a:rPr>
              <a:t>条件</a:t>
            </a:r>
            <a:r>
              <a:rPr lang="zh-CN" altLang="en-US" sz="1600" b="1" dirty="0">
                <a:solidFill>
                  <a:srgbClr val="0000CC"/>
                </a:solidFill>
                <a:latin typeface="Times New Roman" pitchFamily="18" charset="0"/>
              </a:rPr>
              <a:t>： </a:t>
            </a:r>
            <a:r>
              <a:rPr lang="en-US" altLang="zh-CN" sz="1600" b="1" dirty="0">
                <a:solidFill>
                  <a:srgbClr val="0000CC"/>
                </a:solidFill>
                <a:latin typeface="Times New Roman" pitchFamily="18" charset="0"/>
              </a:rPr>
              <a:t>¬</a:t>
            </a:r>
            <a:r>
              <a:rPr lang="en-US" altLang="zh-CN" sz="1600" b="1" dirty="0">
                <a:solidFill>
                  <a:srgbClr val="0000CC"/>
                </a:solidFill>
                <a:latin typeface="Times New Roman" pitchFamily="18" charset="0"/>
                <a:cs typeface="Arial" charset="0"/>
              </a:rPr>
              <a:t> </a:t>
            </a:r>
            <a:r>
              <a:rPr lang="en-US" altLang="zh-CN" sz="1600" b="1" dirty="0">
                <a:solidFill>
                  <a:srgbClr val="0000CC"/>
                </a:solidFill>
                <a:latin typeface="Times New Roman" pitchFamily="18" charset="0"/>
              </a:rPr>
              <a:t>ONBOX </a:t>
            </a:r>
            <a:r>
              <a:rPr lang="zh-CN" altLang="en-US" sz="1600" b="1" dirty="0">
                <a:solidFill>
                  <a:srgbClr val="0000CC"/>
                </a:solidFill>
                <a:latin typeface="Times New Roman" pitchFamily="18" charset="0"/>
              </a:rPr>
              <a:t>，</a:t>
            </a:r>
            <a:r>
              <a:rPr lang="en-US" altLang="zh-CN" sz="1600" b="1" dirty="0">
                <a:solidFill>
                  <a:srgbClr val="0000CC"/>
                </a:solidFill>
                <a:latin typeface="Times New Roman" pitchFamily="18" charset="0"/>
              </a:rPr>
              <a:t>AT(monkey, v)</a:t>
            </a:r>
            <a:r>
              <a:rPr lang="zh-CN" altLang="en-US" sz="1600" b="1" dirty="0">
                <a:solidFill>
                  <a:srgbClr val="0000CC"/>
                </a:solidFill>
                <a:latin typeface="Times New Roman" pitchFamily="18" charset="0"/>
              </a:rPr>
              <a:t>，</a:t>
            </a:r>
            <a:r>
              <a:rPr lang="en-US" altLang="zh-CN" sz="1600" b="1" dirty="0">
                <a:solidFill>
                  <a:srgbClr val="0000CC"/>
                </a:solidFill>
                <a:latin typeface="Times New Roman" pitchFamily="18" charset="0"/>
              </a:rPr>
              <a:t>AT(box, v)</a:t>
            </a:r>
          </a:p>
          <a:p>
            <a:pPr lvl="2">
              <a:lnSpc>
                <a:spcPct val="105000"/>
              </a:lnSpc>
            </a:pPr>
            <a:r>
              <a:rPr lang="zh-CN" altLang="en-US" sz="1600" b="1" dirty="0" smtClean="0">
                <a:solidFill>
                  <a:srgbClr val="0000CC"/>
                </a:solidFill>
                <a:latin typeface="Times New Roman" pitchFamily="18" charset="0"/>
              </a:rPr>
              <a:t>动作</a:t>
            </a:r>
            <a:r>
              <a:rPr lang="zh-CN" altLang="en-US" sz="1600" b="1" dirty="0">
                <a:solidFill>
                  <a:srgbClr val="0000CC"/>
                </a:solidFill>
                <a:latin typeface="Times New Roman" pitchFamily="18" charset="0"/>
              </a:rPr>
              <a:t>：删除表：</a:t>
            </a:r>
            <a:r>
              <a:rPr lang="en-US" altLang="zh-CN" sz="1600" b="1" dirty="0">
                <a:solidFill>
                  <a:srgbClr val="0000CC"/>
                </a:solidFill>
                <a:latin typeface="Times New Roman" pitchFamily="18" charset="0"/>
              </a:rPr>
              <a:t>AT(monkey, v)</a:t>
            </a:r>
            <a:r>
              <a:rPr lang="zh-CN" altLang="en-US" sz="1600" b="1" dirty="0">
                <a:solidFill>
                  <a:srgbClr val="0000CC"/>
                </a:solidFill>
                <a:latin typeface="Times New Roman" pitchFamily="18" charset="0"/>
              </a:rPr>
              <a:t>，</a:t>
            </a:r>
            <a:r>
              <a:rPr lang="en-US" altLang="zh-CN" sz="1600" b="1" dirty="0">
                <a:solidFill>
                  <a:srgbClr val="0000CC"/>
                </a:solidFill>
                <a:latin typeface="Times New Roman" pitchFamily="18" charset="0"/>
              </a:rPr>
              <a:t>AT(box, v)</a:t>
            </a:r>
          </a:p>
          <a:p>
            <a:pPr marL="914400" lvl="2" indent="0">
              <a:lnSpc>
                <a:spcPct val="105000"/>
              </a:lnSpc>
              <a:buNone/>
            </a:pPr>
            <a:r>
              <a:rPr lang="zh-CN" altLang="en-US" sz="1600" b="1" dirty="0" smtClean="0">
                <a:solidFill>
                  <a:srgbClr val="0000CC"/>
                </a:solidFill>
                <a:latin typeface="Times New Roman" pitchFamily="18" charset="0"/>
              </a:rPr>
              <a:t>        添加表</a:t>
            </a:r>
            <a:r>
              <a:rPr lang="zh-CN" altLang="en-US" sz="1600" b="1" dirty="0">
                <a:solidFill>
                  <a:srgbClr val="0000CC"/>
                </a:solidFill>
                <a:latin typeface="Times New Roman" pitchFamily="18" charset="0"/>
              </a:rPr>
              <a:t>：</a:t>
            </a:r>
            <a:r>
              <a:rPr lang="en-US" altLang="zh-CN" sz="1600" b="1" dirty="0">
                <a:solidFill>
                  <a:srgbClr val="0000CC"/>
                </a:solidFill>
                <a:latin typeface="Times New Roman" pitchFamily="18" charset="0"/>
              </a:rPr>
              <a:t>AT(monkey, w)</a:t>
            </a:r>
            <a:r>
              <a:rPr lang="zh-CN" altLang="en-US" sz="1600" b="1" dirty="0">
                <a:solidFill>
                  <a:srgbClr val="0000CC"/>
                </a:solidFill>
                <a:latin typeface="Times New Roman" pitchFamily="18" charset="0"/>
              </a:rPr>
              <a:t>，</a:t>
            </a:r>
            <a:r>
              <a:rPr lang="en-US" altLang="zh-CN" sz="1600" b="1" dirty="0">
                <a:solidFill>
                  <a:srgbClr val="0000CC"/>
                </a:solidFill>
                <a:latin typeface="Times New Roman" pitchFamily="18" charset="0"/>
              </a:rPr>
              <a:t>AT(</a:t>
            </a:r>
            <a:r>
              <a:rPr lang="en-US" altLang="zh-CN" sz="1600" b="1" dirty="0" err="1">
                <a:solidFill>
                  <a:srgbClr val="0000CC"/>
                </a:solidFill>
                <a:latin typeface="Times New Roman" pitchFamily="18" charset="0"/>
              </a:rPr>
              <a:t>box,w</a:t>
            </a:r>
            <a:r>
              <a:rPr lang="en-US" altLang="zh-CN" sz="1600" b="1" dirty="0">
                <a:solidFill>
                  <a:srgbClr val="0000CC"/>
                </a:solidFill>
                <a:latin typeface="Times New Roman" pitchFamily="18" charset="0"/>
              </a:rPr>
              <a:t>)</a:t>
            </a:r>
          </a:p>
        </p:txBody>
      </p:sp>
      <p:sp>
        <p:nvSpPr>
          <p:cNvPr id="6" name="Rectangle 2"/>
          <p:cNvSpPr>
            <a:spLocks noGrp="1" noChangeArrowheads="1"/>
          </p:cNvSpPr>
          <p:nvPr>
            <p:ph type="title"/>
          </p:nvPr>
        </p:nvSpPr>
        <p:spPr>
          <a:xfrm>
            <a:off x="298450" y="0"/>
            <a:ext cx="8540750" cy="1052513"/>
          </a:xfrm>
        </p:spPr>
        <p:txBody>
          <a:bodyPr/>
          <a:lstStyle/>
          <a:p>
            <a:r>
              <a:rPr lang="zh-CN" altLang="en-US" sz="3600" b="1" dirty="0" smtClean="0">
                <a:latin typeface="Times New Roman" pitchFamily="18" charset="0"/>
              </a:rPr>
              <a:t>谓词逻辑</a:t>
            </a:r>
            <a:r>
              <a:rPr lang="zh-CN" altLang="en-US" sz="3600" b="1" dirty="0">
                <a:latin typeface="Times New Roman" pitchFamily="18" charset="0"/>
              </a:rPr>
              <a:t>表示的</a:t>
            </a:r>
            <a:r>
              <a:rPr lang="zh-CN" altLang="en-US" sz="3600" b="1" dirty="0" smtClean="0">
                <a:latin typeface="Times New Roman" pitchFamily="18" charset="0"/>
              </a:rPr>
              <a:t>应用</a:t>
            </a:r>
            <a:r>
              <a:rPr lang="en-US" altLang="zh-CN" sz="3600" b="1" dirty="0" smtClean="0">
                <a:latin typeface="Times New Roman" pitchFamily="18" charset="0"/>
              </a:rPr>
              <a:t>—</a:t>
            </a:r>
            <a:r>
              <a:rPr lang="zh-CN" altLang="en-US" sz="2400" b="1" dirty="0" smtClean="0">
                <a:latin typeface="Times New Roman" pitchFamily="18" charset="0"/>
              </a:rPr>
              <a:t>猴子摘香蕉问题</a:t>
            </a:r>
            <a:endParaRPr lang="en-US" altLang="zh-CN" sz="2400" b="1" dirty="0">
              <a:latin typeface="Times New Roman" pitchFamily="18" charset="0"/>
            </a:endParaRPr>
          </a:p>
        </p:txBody>
      </p:sp>
      <p:sp>
        <p:nvSpPr>
          <p:cNvPr id="7" name="Rectangle 4"/>
          <p:cNvSpPr>
            <a:spLocks noChangeArrowheads="1"/>
          </p:cNvSpPr>
          <p:nvPr/>
        </p:nvSpPr>
        <p:spPr bwMode="auto">
          <a:xfrm>
            <a:off x="5616117" y="1602147"/>
            <a:ext cx="3348372" cy="3313113"/>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Text Box 17"/>
          <p:cNvSpPr txBox="1">
            <a:spLocks noChangeArrowheads="1"/>
          </p:cNvSpPr>
          <p:nvPr/>
        </p:nvSpPr>
        <p:spPr bwMode="auto">
          <a:xfrm>
            <a:off x="5920143" y="4511305"/>
            <a:ext cx="5048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a:t>a</a:t>
            </a:r>
          </a:p>
        </p:txBody>
      </p:sp>
      <p:sp>
        <p:nvSpPr>
          <p:cNvPr id="9" name="Text Box 18"/>
          <p:cNvSpPr txBox="1">
            <a:spLocks noChangeArrowheads="1"/>
          </p:cNvSpPr>
          <p:nvPr/>
        </p:nvSpPr>
        <p:spPr bwMode="auto">
          <a:xfrm>
            <a:off x="7969442" y="4587875"/>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b</a:t>
            </a:r>
          </a:p>
        </p:txBody>
      </p:sp>
      <p:sp>
        <p:nvSpPr>
          <p:cNvPr id="10" name="Text Box 19"/>
          <p:cNvSpPr txBox="1">
            <a:spLocks noChangeArrowheads="1"/>
          </p:cNvSpPr>
          <p:nvPr/>
        </p:nvSpPr>
        <p:spPr bwMode="auto">
          <a:xfrm>
            <a:off x="6898203" y="4507336"/>
            <a:ext cx="4333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a:t>c</a:t>
            </a:r>
          </a:p>
        </p:txBody>
      </p:sp>
      <p:pic>
        <p:nvPicPr>
          <p:cNvPr id="11" name="Picture 22" descr="C:\Users\david\AppData\Local\Microsoft\Windows\Temporary Internet Files\Content.IE5\4FDFNSF6\MC90041747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23784" y="3258703"/>
            <a:ext cx="897541" cy="114385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3" descr="C:\Users\david\AppData\Local\Microsoft\Windows\Temporary Internet Files\Content.IE5\B1O9H3M1\MC90041963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9734682">
            <a:off x="6461610" y="1805334"/>
            <a:ext cx="1001125" cy="76981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4" descr="C:\Users\david\AppData\Local\Microsoft\Windows\Temporary Internet Files\Content.IE5\B1O9H3M1\MC90034522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4064" y="3389437"/>
            <a:ext cx="1404144" cy="11218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788A3DCA-FF97-447E-A779-7DE0AA0C012B}" type="slidenum">
              <a:rPr lang="en-US" altLang="zh-CN"/>
              <a:pPr/>
              <a:t>37</a:t>
            </a:fld>
            <a:endParaRPr lang="en-US" altLang="zh-CN"/>
          </a:p>
        </p:txBody>
      </p:sp>
      <p:sp>
        <p:nvSpPr>
          <p:cNvPr id="499715" name="Rectangle 3"/>
          <p:cNvSpPr>
            <a:spLocks noGrp="1" noChangeArrowheads="1"/>
          </p:cNvSpPr>
          <p:nvPr>
            <p:ph type="body" idx="1"/>
          </p:nvPr>
        </p:nvSpPr>
        <p:spPr>
          <a:xfrm>
            <a:off x="-40323" y="1993255"/>
            <a:ext cx="8439150" cy="3671888"/>
          </a:xfrm>
        </p:spPr>
        <p:txBody>
          <a:bodyPr/>
          <a:lstStyle/>
          <a:p>
            <a:pPr lvl="1">
              <a:lnSpc>
                <a:spcPct val="90000"/>
              </a:lnSpc>
            </a:pPr>
            <a:r>
              <a:rPr lang="en-US" altLang="zh-CN" sz="2200" b="1" dirty="0" err="1" smtClean="0">
                <a:solidFill>
                  <a:srgbClr val="D60093"/>
                </a:solidFill>
                <a:latin typeface="Times New Roman" pitchFamily="18" charset="0"/>
              </a:rPr>
              <a:t>Climbbox</a:t>
            </a:r>
            <a:endParaRPr lang="en-US" altLang="zh-CN" sz="2200" b="1" dirty="0">
              <a:solidFill>
                <a:srgbClr val="D60093"/>
              </a:solidFill>
              <a:latin typeface="Times New Roman" pitchFamily="18" charset="0"/>
            </a:endParaRPr>
          </a:p>
          <a:p>
            <a:pPr lvl="2">
              <a:lnSpc>
                <a:spcPct val="90000"/>
              </a:lnSpc>
            </a:pPr>
            <a:r>
              <a:rPr lang="zh-CN" altLang="en-US" sz="2000" b="1" dirty="0" smtClean="0">
                <a:solidFill>
                  <a:srgbClr val="0000CC"/>
                </a:solidFill>
                <a:latin typeface="Times New Roman" pitchFamily="18" charset="0"/>
              </a:rPr>
              <a:t>条件</a:t>
            </a:r>
            <a:r>
              <a:rPr lang="zh-CN" altLang="en-US" sz="2000" b="1" dirty="0">
                <a:solidFill>
                  <a:srgbClr val="0000CC"/>
                </a:solidFill>
                <a:latin typeface="Times New Roman" pitchFamily="18" charset="0"/>
              </a:rPr>
              <a:t>： </a:t>
            </a:r>
            <a:r>
              <a:rPr lang="en-US" altLang="zh-CN" sz="2000" b="1" dirty="0">
                <a:solidFill>
                  <a:srgbClr val="0000CC"/>
                </a:solidFill>
                <a:latin typeface="Times New Roman" pitchFamily="18" charset="0"/>
              </a:rPr>
              <a:t>¬</a:t>
            </a:r>
            <a:r>
              <a:rPr lang="en-US" altLang="zh-CN" sz="2000" b="1" dirty="0">
                <a:solidFill>
                  <a:srgbClr val="0000CC"/>
                </a:solidFill>
                <a:latin typeface="Times New Roman" pitchFamily="18" charset="0"/>
                <a:cs typeface="Arial" charset="0"/>
              </a:rPr>
              <a:t> </a:t>
            </a:r>
            <a:r>
              <a:rPr lang="en-US" altLang="zh-CN" sz="2000" b="1" dirty="0">
                <a:solidFill>
                  <a:srgbClr val="0000CC"/>
                </a:solidFill>
                <a:latin typeface="Times New Roman" pitchFamily="18" charset="0"/>
              </a:rPr>
              <a:t>ONBOX </a:t>
            </a:r>
            <a:r>
              <a:rPr lang="zh-CN" altLang="en-US" sz="2000" b="1" dirty="0">
                <a:solidFill>
                  <a:srgbClr val="0000CC"/>
                </a:solidFill>
                <a:latin typeface="Times New Roman" pitchFamily="18" charset="0"/>
              </a:rPr>
              <a:t>，</a:t>
            </a:r>
            <a:r>
              <a:rPr lang="en-US" altLang="zh-CN" sz="2000" b="1" dirty="0">
                <a:solidFill>
                  <a:srgbClr val="0000CC"/>
                </a:solidFill>
                <a:latin typeface="Times New Roman" pitchFamily="18" charset="0"/>
              </a:rPr>
              <a:t>AT(monkey, w)</a:t>
            </a:r>
            <a:r>
              <a:rPr lang="zh-CN" altLang="en-US" sz="2000" b="1" dirty="0">
                <a:solidFill>
                  <a:srgbClr val="0000CC"/>
                </a:solidFill>
                <a:latin typeface="Times New Roman" pitchFamily="18" charset="0"/>
              </a:rPr>
              <a:t>，</a:t>
            </a:r>
            <a:r>
              <a:rPr lang="en-US" altLang="zh-CN" sz="2000" b="1" dirty="0">
                <a:solidFill>
                  <a:srgbClr val="0000CC"/>
                </a:solidFill>
                <a:latin typeface="Times New Roman" pitchFamily="18" charset="0"/>
              </a:rPr>
              <a:t>AT(</a:t>
            </a:r>
            <a:r>
              <a:rPr lang="en-US" altLang="zh-CN" sz="2000" b="1" dirty="0" err="1">
                <a:solidFill>
                  <a:srgbClr val="0000CC"/>
                </a:solidFill>
                <a:latin typeface="Times New Roman" pitchFamily="18" charset="0"/>
              </a:rPr>
              <a:t>box,w</a:t>
            </a:r>
            <a:r>
              <a:rPr lang="en-US" altLang="zh-CN" sz="2000" b="1" dirty="0">
                <a:solidFill>
                  <a:srgbClr val="0000CC"/>
                </a:solidFill>
                <a:latin typeface="Times New Roman" pitchFamily="18" charset="0"/>
              </a:rPr>
              <a:t>)</a:t>
            </a:r>
          </a:p>
          <a:p>
            <a:pPr lvl="2">
              <a:lnSpc>
                <a:spcPct val="90000"/>
              </a:lnSpc>
            </a:pPr>
            <a:r>
              <a:rPr lang="zh-CN" altLang="en-US" sz="2000" b="1" dirty="0" smtClean="0">
                <a:solidFill>
                  <a:srgbClr val="0000CC"/>
                </a:solidFill>
                <a:latin typeface="Times New Roman" pitchFamily="18" charset="0"/>
              </a:rPr>
              <a:t>动作</a:t>
            </a:r>
            <a:r>
              <a:rPr lang="zh-CN" altLang="en-US" sz="2000" b="1" dirty="0">
                <a:solidFill>
                  <a:srgbClr val="0000CC"/>
                </a:solidFill>
                <a:latin typeface="Times New Roman" pitchFamily="18" charset="0"/>
              </a:rPr>
              <a:t>：删除表： </a:t>
            </a:r>
            <a:r>
              <a:rPr lang="en-US" altLang="zh-CN" sz="2000" b="1" dirty="0">
                <a:solidFill>
                  <a:srgbClr val="0000CC"/>
                </a:solidFill>
                <a:latin typeface="Times New Roman" pitchFamily="18" charset="0"/>
              </a:rPr>
              <a:t>¬</a:t>
            </a:r>
            <a:r>
              <a:rPr lang="en-US" altLang="zh-CN" sz="2000" b="1" dirty="0">
                <a:solidFill>
                  <a:srgbClr val="0000CC"/>
                </a:solidFill>
                <a:latin typeface="Times New Roman" pitchFamily="18" charset="0"/>
                <a:cs typeface="Arial" charset="0"/>
              </a:rPr>
              <a:t> </a:t>
            </a:r>
            <a:r>
              <a:rPr lang="en-US" altLang="zh-CN" sz="2000" b="1" dirty="0">
                <a:solidFill>
                  <a:srgbClr val="0000CC"/>
                </a:solidFill>
                <a:latin typeface="Times New Roman" pitchFamily="18" charset="0"/>
              </a:rPr>
              <a:t>ONBOX</a:t>
            </a:r>
          </a:p>
          <a:p>
            <a:pPr marL="914400" lvl="2" indent="0">
              <a:lnSpc>
                <a:spcPct val="90000"/>
              </a:lnSpc>
              <a:buNone/>
            </a:pP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 </a:t>
            </a:r>
            <a:r>
              <a:rPr lang="zh-CN" altLang="en-US" sz="2000" b="1" dirty="0" smtClean="0">
                <a:solidFill>
                  <a:srgbClr val="0000CC"/>
                </a:solidFill>
                <a:latin typeface="Times New Roman" pitchFamily="18" charset="0"/>
              </a:rPr>
              <a:t>添加表</a:t>
            </a:r>
            <a:r>
              <a:rPr lang="zh-CN" altLang="en-US" sz="2000" b="1" dirty="0">
                <a:solidFill>
                  <a:srgbClr val="0000CC"/>
                </a:solidFill>
                <a:latin typeface="Times New Roman" pitchFamily="18" charset="0"/>
              </a:rPr>
              <a:t>：</a:t>
            </a:r>
            <a:r>
              <a:rPr lang="en-US" altLang="zh-CN" sz="2000" b="1" dirty="0" smtClean="0">
                <a:solidFill>
                  <a:srgbClr val="0000CC"/>
                </a:solidFill>
                <a:latin typeface="Times New Roman" pitchFamily="18" charset="0"/>
              </a:rPr>
              <a:t>ONBOX</a:t>
            </a:r>
          </a:p>
          <a:p>
            <a:pPr lvl="2">
              <a:lnSpc>
                <a:spcPct val="90000"/>
              </a:lnSpc>
            </a:pPr>
            <a:endParaRPr lang="en-US" altLang="zh-CN" sz="900" b="1" dirty="0">
              <a:solidFill>
                <a:srgbClr val="0000CC"/>
              </a:solidFill>
              <a:latin typeface="Times New Roman" pitchFamily="18" charset="0"/>
            </a:endParaRPr>
          </a:p>
          <a:p>
            <a:pPr lvl="1">
              <a:lnSpc>
                <a:spcPct val="90000"/>
              </a:lnSpc>
            </a:pPr>
            <a:r>
              <a:rPr lang="en-US" altLang="zh-CN" sz="2200" b="1" dirty="0" smtClean="0">
                <a:solidFill>
                  <a:srgbClr val="D60093"/>
                </a:solidFill>
                <a:latin typeface="Times New Roman" pitchFamily="18" charset="0"/>
              </a:rPr>
              <a:t>Grasp</a:t>
            </a:r>
            <a:endParaRPr lang="en-US" altLang="zh-CN" sz="2200" b="1" dirty="0">
              <a:solidFill>
                <a:srgbClr val="D60093"/>
              </a:solidFill>
              <a:latin typeface="Times New Roman" pitchFamily="18" charset="0"/>
            </a:endParaRPr>
          </a:p>
          <a:p>
            <a:pPr lvl="2">
              <a:lnSpc>
                <a:spcPct val="90000"/>
              </a:lnSpc>
            </a:pPr>
            <a:r>
              <a:rPr lang="zh-CN" altLang="en-US" sz="2000" b="1" dirty="0" smtClean="0">
                <a:solidFill>
                  <a:srgbClr val="0000CC"/>
                </a:solidFill>
                <a:latin typeface="Times New Roman" pitchFamily="18" charset="0"/>
              </a:rPr>
              <a:t>条件</a:t>
            </a:r>
            <a:r>
              <a:rPr lang="zh-CN" altLang="en-US" sz="2000" b="1" dirty="0">
                <a:solidFill>
                  <a:srgbClr val="0000CC"/>
                </a:solidFill>
                <a:latin typeface="Times New Roman" pitchFamily="18" charset="0"/>
              </a:rPr>
              <a:t>：</a:t>
            </a:r>
            <a:r>
              <a:rPr lang="en-US" altLang="zh-CN" sz="2000" b="1" dirty="0">
                <a:solidFill>
                  <a:srgbClr val="0000CC"/>
                </a:solidFill>
                <a:latin typeface="Times New Roman" pitchFamily="18" charset="0"/>
              </a:rPr>
              <a:t>ONBOX</a:t>
            </a:r>
            <a:r>
              <a:rPr lang="zh-CN" altLang="en-US" sz="2000" b="1" dirty="0">
                <a:solidFill>
                  <a:srgbClr val="0000CC"/>
                </a:solidFill>
                <a:latin typeface="Times New Roman" pitchFamily="18" charset="0"/>
              </a:rPr>
              <a:t>，</a:t>
            </a:r>
            <a:r>
              <a:rPr lang="en-US" altLang="zh-CN" sz="2000" b="1" dirty="0">
                <a:solidFill>
                  <a:srgbClr val="0000CC"/>
                </a:solidFill>
                <a:latin typeface="Times New Roman" pitchFamily="18" charset="0"/>
              </a:rPr>
              <a:t>AT(box, c</a:t>
            </a:r>
            <a:r>
              <a:rPr lang="en-US" altLang="zh-CN" sz="2000" b="1" dirty="0" smtClean="0">
                <a:solidFill>
                  <a:srgbClr val="0000CC"/>
                </a:solidFill>
                <a:latin typeface="Times New Roman" pitchFamily="18" charset="0"/>
              </a:rPr>
              <a:t>)</a:t>
            </a:r>
            <a:r>
              <a:rPr lang="zh-CN" altLang="en-US" sz="2000" b="1" dirty="0" smtClean="0">
                <a:solidFill>
                  <a:srgbClr val="0000CC"/>
                </a:solidFill>
                <a:latin typeface="Times New Roman" pitchFamily="18" charset="0"/>
              </a:rPr>
              <a:t>， </a:t>
            </a:r>
            <a:r>
              <a:rPr lang="en-US" altLang="zh-CN" sz="2000" b="1" dirty="0" smtClean="0">
                <a:solidFill>
                  <a:srgbClr val="0000CC"/>
                </a:solidFill>
                <a:latin typeface="Times New Roman" pitchFamily="18" charset="0"/>
              </a:rPr>
              <a:t>¬</a:t>
            </a:r>
            <a:r>
              <a:rPr lang="en-US" altLang="zh-CN" sz="2000" b="1" dirty="0" smtClean="0">
                <a:solidFill>
                  <a:srgbClr val="0000CC"/>
                </a:solidFill>
                <a:latin typeface="Times New Roman" pitchFamily="18" charset="0"/>
                <a:cs typeface="Arial" charset="0"/>
              </a:rPr>
              <a:t> </a:t>
            </a:r>
            <a:r>
              <a:rPr lang="en-US" altLang="zh-CN" sz="2000" b="1" dirty="0" smtClean="0">
                <a:solidFill>
                  <a:srgbClr val="0000CC"/>
                </a:solidFill>
                <a:latin typeface="Times New Roman" pitchFamily="18" charset="0"/>
              </a:rPr>
              <a:t>HB</a:t>
            </a:r>
            <a:endParaRPr lang="en-US" altLang="zh-CN" sz="2000" b="1" dirty="0">
              <a:solidFill>
                <a:srgbClr val="0000CC"/>
              </a:solidFill>
              <a:latin typeface="Times New Roman" pitchFamily="18" charset="0"/>
            </a:endParaRPr>
          </a:p>
          <a:p>
            <a:pPr lvl="2">
              <a:lnSpc>
                <a:spcPct val="90000"/>
              </a:lnSpc>
            </a:pPr>
            <a:r>
              <a:rPr lang="zh-CN" altLang="en-US" sz="2000" b="1" dirty="0" smtClean="0">
                <a:solidFill>
                  <a:srgbClr val="0000CC"/>
                </a:solidFill>
                <a:latin typeface="Times New Roman" pitchFamily="18" charset="0"/>
              </a:rPr>
              <a:t>动作</a:t>
            </a:r>
            <a:r>
              <a:rPr lang="zh-CN" altLang="en-US" sz="2000" b="1" dirty="0">
                <a:solidFill>
                  <a:srgbClr val="0000CC"/>
                </a:solidFill>
                <a:latin typeface="Times New Roman" pitchFamily="18" charset="0"/>
              </a:rPr>
              <a:t>：删除表： </a:t>
            </a:r>
            <a:r>
              <a:rPr lang="en-US" altLang="zh-CN" sz="2000" b="1" dirty="0">
                <a:solidFill>
                  <a:srgbClr val="0000CC"/>
                </a:solidFill>
                <a:latin typeface="Times New Roman" pitchFamily="18" charset="0"/>
              </a:rPr>
              <a:t>¬</a:t>
            </a:r>
            <a:r>
              <a:rPr lang="en-US" altLang="zh-CN" sz="2000" b="1" dirty="0">
                <a:solidFill>
                  <a:srgbClr val="0000CC"/>
                </a:solidFill>
                <a:latin typeface="Times New Roman" pitchFamily="18" charset="0"/>
                <a:cs typeface="Arial" charset="0"/>
              </a:rPr>
              <a:t> </a:t>
            </a:r>
            <a:r>
              <a:rPr lang="en-US" altLang="zh-CN" sz="2000" b="1" dirty="0">
                <a:solidFill>
                  <a:srgbClr val="0000CC"/>
                </a:solidFill>
                <a:latin typeface="Times New Roman" pitchFamily="18" charset="0"/>
              </a:rPr>
              <a:t>HB</a:t>
            </a:r>
          </a:p>
          <a:p>
            <a:pPr marL="914400" lvl="2" indent="0">
              <a:lnSpc>
                <a:spcPct val="90000"/>
              </a:lnSpc>
              <a:buNone/>
            </a:pPr>
            <a:r>
              <a:rPr lang="zh-CN" altLang="en-US" sz="2000" b="1" dirty="0" smtClean="0">
                <a:solidFill>
                  <a:srgbClr val="0000CC"/>
                </a:solidFill>
                <a:latin typeface="Times New Roman" pitchFamily="18" charset="0"/>
              </a:rPr>
              <a:t>        添加表</a:t>
            </a:r>
            <a:r>
              <a:rPr lang="zh-CN" altLang="en-US" sz="2000" b="1" dirty="0">
                <a:solidFill>
                  <a:srgbClr val="0000CC"/>
                </a:solidFill>
                <a:latin typeface="Times New Roman" pitchFamily="18" charset="0"/>
              </a:rPr>
              <a:t>：</a:t>
            </a:r>
            <a:r>
              <a:rPr lang="en-US" altLang="zh-CN" sz="2000" b="1" dirty="0">
                <a:solidFill>
                  <a:srgbClr val="0000CC"/>
                </a:solidFill>
                <a:latin typeface="Times New Roman" pitchFamily="18" charset="0"/>
              </a:rPr>
              <a:t>HB</a:t>
            </a:r>
            <a:endParaRPr lang="en-US" altLang="zh-CN" sz="2000" dirty="0">
              <a:solidFill>
                <a:srgbClr val="0000CC"/>
              </a:solidFill>
              <a:latin typeface="Times New Roman" pitchFamily="18" charset="0"/>
            </a:endParaRPr>
          </a:p>
        </p:txBody>
      </p:sp>
      <p:sp>
        <p:nvSpPr>
          <p:cNvPr id="6" name="Rectangle 2"/>
          <p:cNvSpPr>
            <a:spLocks noGrp="1" noChangeArrowheads="1"/>
          </p:cNvSpPr>
          <p:nvPr>
            <p:ph type="title"/>
          </p:nvPr>
        </p:nvSpPr>
        <p:spPr>
          <a:xfrm>
            <a:off x="323528" y="224644"/>
            <a:ext cx="8540750" cy="1052513"/>
          </a:xfrm>
        </p:spPr>
        <p:txBody>
          <a:bodyPr/>
          <a:lstStyle/>
          <a:p>
            <a:r>
              <a:rPr lang="zh-CN" altLang="en-US" sz="3600" b="1" dirty="0" smtClean="0">
                <a:latin typeface="Times New Roman" pitchFamily="18" charset="0"/>
              </a:rPr>
              <a:t>谓词逻辑</a:t>
            </a:r>
            <a:r>
              <a:rPr lang="zh-CN" altLang="en-US" sz="3600" b="1" dirty="0">
                <a:latin typeface="Times New Roman" pitchFamily="18" charset="0"/>
              </a:rPr>
              <a:t>表示的</a:t>
            </a:r>
            <a:r>
              <a:rPr lang="zh-CN" altLang="en-US" sz="3600" b="1" dirty="0" smtClean="0">
                <a:latin typeface="Times New Roman" pitchFamily="18" charset="0"/>
              </a:rPr>
              <a:t>应用</a:t>
            </a:r>
            <a:r>
              <a:rPr lang="en-US" altLang="zh-CN" sz="3600" b="1" dirty="0" smtClean="0">
                <a:latin typeface="Times New Roman" pitchFamily="18" charset="0"/>
              </a:rPr>
              <a:t>—</a:t>
            </a:r>
            <a:r>
              <a:rPr lang="zh-CN" altLang="en-US" sz="2400" b="1" dirty="0" smtClean="0">
                <a:latin typeface="Times New Roman" pitchFamily="18" charset="0"/>
              </a:rPr>
              <a:t>猴子摘香蕉问题</a:t>
            </a:r>
            <a:endParaRPr lang="en-US" altLang="zh-CN" sz="2400" b="1" dirty="0">
              <a:latin typeface="Times New Roman" pitchFamily="18" charset="0"/>
            </a:endParaRPr>
          </a:p>
        </p:txBody>
      </p:sp>
      <p:sp>
        <p:nvSpPr>
          <p:cNvPr id="7" name="Rectangle 4"/>
          <p:cNvSpPr>
            <a:spLocks noChangeArrowheads="1"/>
          </p:cNvSpPr>
          <p:nvPr/>
        </p:nvSpPr>
        <p:spPr bwMode="auto">
          <a:xfrm>
            <a:off x="5616117" y="3316919"/>
            <a:ext cx="3348372" cy="3313113"/>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Text Box 17"/>
          <p:cNvSpPr txBox="1">
            <a:spLocks noChangeArrowheads="1"/>
          </p:cNvSpPr>
          <p:nvPr/>
        </p:nvSpPr>
        <p:spPr bwMode="auto">
          <a:xfrm>
            <a:off x="5920143" y="6226077"/>
            <a:ext cx="5048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a:t>a</a:t>
            </a:r>
          </a:p>
        </p:txBody>
      </p:sp>
      <p:sp>
        <p:nvSpPr>
          <p:cNvPr id="9" name="Text Box 18"/>
          <p:cNvSpPr txBox="1">
            <a:spLocks noChangeArrowheads="1"/>
          </p:cNvSpPr>
          <p:nvPr/>
        </p:nvSpPr>
        <p:spPr bwMode="auto">
          <a:xfrm>
            <a:off x="7969442" y="6302647"/>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b</a:t>
            </a:r>
          </a:p>
        </p:txBody>
      </p:sp>
      <p:sp>
        <p:nvSpPr>
          <p:cNvPr id="10" name="Text Box 19"/>
          <p:cNvSpPr txBox="1">
            <a:spLocks noChangeArrowheads="1"/>
          </p:cNvSpPr>
          <p:nvPr/>
        </p:nvSpPr>
        <p:spPr bwMode="auto">
          <a:xfrm>
            <a:off x="6898203" y="6222108"/>
            <a:ext cx="4333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a:t>c</a:t>
            </a:r>
          </a:p>
        </p:txBody>
      </p:sp>
      <p:pic>
        <p:nvPicPr>
          <p:cNvPr id="11" name="Picture 22" descr="C:\Users\david\AppData\Local\Microsoft\Windows\Temporary Internet Files\Content.IE5\4FDFNSF6\MC90041747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23784" y="4973475"/>
            <a:ext cx="897541" cy="114385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3" descr="C:\Users\david\AppData\Local\Microsoft\Windows\Temporary Internet Files\Content.IE5\B1O9H3M1\MC90041963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9734682">
            <a:off x="6461610" y="3520106"/>
            <a:ext cx="1001125" cy="76981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4" descr="C:\Users\david\AppData\Local\Microsoft\Windows\Temporary Internet Files\Content.IE5\B1O9H3M1\MC90034522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4064" y="5104209"/>
            <a:ext cx="1404144" cy="11218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311EB70D-1360-4F73-9450-11F0AFE03BDE}" type="slidenum">
              <a:rPr lang="en-US" altLang="zh-CN"/>
              <a:pPr/>
              <a:t>38</a:t>
            </a:fld>
            <a:endParaRPr lang="en-US" altLang="zh-CN"/>
          </a:p>
        </p:txBody>
      </p:sp>
      <p:sp>
        <p:nvSpPr>
          <p:cNvPr id="574466" name="Rectangle 2"/>
          <p:cNvSpPr>
            <a:spLocks noGrp="1" noChangeArrowheads="1"/>
          </p:cNvSpPr>
          <p:nvPr>
            <p:ph type="title"/>
          </p:nvPr>
        </p:nvSpPr>
        <p:spPr>
          <a:xfrm>
            <a:off x="323850" y="188913"/>
            <a:ext cx="8540750" cy="620712"/>
          </a:xfrm>
        </p:spPr>
        <p:txBody>
          <a:bodyPr/>
          <a:lstStyle/>
          <a:p>
            <a:r>
              <a:rPr lang="zh-CN" altLang="en-US" sz="3600" b="1" dirty="0">
                <a:latin typeface="Times New Roman" pitchFamily="18" charset="0"/>
              </a:rPr>
              <a:t>谓词逻辑表示的特征</a:t>
            </a:r>
          </a:p>
        </p:txBody>
      </p:sp>
      <p:sp>
        <p:nvSpPr>
          <p:cNvPr id="574467" name="Rectangle 3"/>
          <p:cNvSpPr>
            <a:spLocks noGrp="1" noChangeArrowheads="1"/>
          </p:cNvSpPr>
          <p:nvPr>
            <p:ph type="body" idx="1"/>
          </p:nvPr>
        </p:nvSpPr>
        <p:spPr>
          <a:xfrm>
            <a:off x="142875" y="908050"/>
            <a:ext cx="8821738" cy="5689600"/>
          </a:xfrm>
        </p:spPr>
        <p:txBody>
          <a:bodyPr/>
          <a:lstStyle/>
          <a:p>
            <a:r>
              <a:rPr lang="zh-CN" altLang="en-US" sz="2800" b="1" dirty="0">
                <a:solidFill>
                  <a:srgbClr val="FF0000"/>
                </a:solidFill>
              </a:rPr>
              <a:t>主要优点</a:t>
            </a:r>
          </a:p>
          <a:p>
            <a:pPr lvl="1">
              <a:spcBef>
                <a:spcPts val="1200"/>
              </a:spcBef>
            </a:pPr>
            <a:r>
              <a:rPr lang="zh-CN" altLang="en-US" sz="2400" b="1" dirty="0" smtClean="0">
                <a:solidFill>
                  <a:srgbClr val="0000FF"/>
                </a:solidFill>
              </a:rPr>
              <a:t>自然</a:t>
            </a:r>
            <a:r>
              <a:rPr lang="zh-CN" altLang="en-US" sz="2400" b="1" dirty="0">
                <a:solidFill>
                  <a:srgbClr val="0000FF"/>
                </a:solidFill>
              </a:rPr>
              <a:t>：</a:t>
            </a:r>
            <a:r>
              <a:rPr lang="zh-CN" altLang="en-US" sz="2400" dirty="0"/>
              <a:t>一阶谓词逻辑是一种</a:t>
            </a:r>
            <a:r>
              <a:rPr lang="zh-CN" altLang="en-US" sz="2400" dirty="0">
                <a:solidFill>
                  <a:srgbClr val="0000FF"/>
                </a:solidFill>
              </a:rPr>
              <a:t>接近于自然语言</a:t>
            </a:r>
            <a:r>
              <a:rPr lang="zh-CN" altLang="en-US" sz="2400" dirty="0"/>
              <a:t>的形式语言系统，谓词逻辑表示法接近于人们对问题的直观理解</a:t>
            </a:r>
          </a:p>
          <a:p>
            <a:pPr lvl="1">
              <a:spcBef>
                <a:spcPts val="1200"/>
              </a:spcBef>
            </a:pPr>
            <a:r>
              <a:rPr lang="zh-CN" altLang="en-US" sz="2400" b="1" dirty="0">
                <a:solidFill>
                  <a:srgbClr val="0000FF"/>
                </a:solidFill>
              </a:rPr>
              <a:t>明确：</a:t>
            </a:r>
            <a:r>
              <a:rPr lang="zh-CN" altLang="en-US" sz="2400" dirty="0" smtClean="0">
                <a:solidFill>
                  <a:srgbClr val="0000FF"/>
                </a:solidFill>
              </a:rPr>
              <a:t>有标准</a:t>
            </a:r>
            <a:r>
              <a:rPr lang="zh-CN" altLang="en-US" sz="2400" dirty="0">
                <a:solidFill>
                  <a:srgbClr val="0000FF"/>
                </a:solidFill>
              </a:rPr>
              <a:t>的知识解释方法</a:t>
            </a:r>
            <a:r>
              <a:rPr lang="zh-CN" altLang="en-US" sz="2400" dirty="0"/>
              <a:t>，因此用这种方法表示的知识明确、易于理解</a:t>
            </a:r>
          </a:p>
          <a:p>
            <a:pPr lvl="1">
              <a:spcBef>
                <a:spcPts val="1200"/>
              </a:spcBef>
            </a:pPr>
            <a:r>
              <a:rPr lang="zh-CN" altLang="en-US" sz="2400" b="1" dirty="0">
                <a:solidFill>
                  <a:srgbClr val="0000FF"/>
                </a:solidFill>
              </a:rPr>
              <a:t>精确：</a:t>
            </a:r>
            <a:r>
              <a:rPr lang="zh-CN" altLang="en-US" sz="2400" dirty="0"/>
              <a:t>谓词逻辑的真值</a:t>
            </a:r>
            <a:r>
              <a:rPr lang="zh-CN" altLang="en-US" sz="2400" dirty="0">
                <a:solidFill>
                  <a:srgbClr val="0000FF"/>
                </a:solidFill>
              </a:rPr>
              <a:t>只有“真”与“假”</a:t>
            </a:r>
            <a:r>
              <a:rPr lang="zh-CN" altLang="en-US" sz="2400" dirty="0"/>
              <a:t>，其表示、推理都是精确的</a:t>
            </a:r>
          </a:p>
          <a:p>
            <a:pPr lvl="1">
              <a:spcBef>
                <a:spcPts val="1200"/>
              </a:spcBef>
            </a:pPr>
            <a:r>
              <a:rPr lang="zh-CN" altLang="en-US" sz="2400" b="1" dirty="0">
                <a:solidFill>
                  <a:srgbClr val="0000FF"/>
                </a:solidFill>
              </a:rPr>
              <a:t>灵活：</a:t>
            </a:r>
            <a:r>
              <a:rPr lang="zh-CN" altLang="en-US" sz="2400" dirty="0">
                <a:solidFill>
                  <a:srgbClr val="0000FF"/>
                </a:solidFill>
              </a:rPr>
              <a:t>知识和处理知识的程序是分开</a:t>
            </a:r>
            <a:r>
              <a:rPr lang="zh-CN" altLang="en-US" sz="2400" dirty="0"/>
              <a:t>的，无须考虑处理知识的细节</a:t>
            </a:r>
          </a:p>
          <a:p>
            <a:pPr lvl="1">
              <a:spcBef>
                <a:spcPts val="1200"/>
              </a:spcBef>
            </a:pPr>
            <a:r>
              <a:rPr lang="zh-CN" altLang="en-US" sz="2400" b="1" dirty="0">
                <a:solidFill>
                  <a:srgbClr val="0000FF"/>
                </a:solidFill>
              </a:rPr>
              <a:t>模块化：</a:t>
            </a:r>
            <a:r>
              <a:rPr lang="zh-CN" altLang="en-US" sz="2400" dirty="0">
                <a:solidFill>
                  <a:srgbClr val="0000FF"/>
                </a:solidFill>
              </a:rPr>
              <a:t>知识之间相对独立</a:t>
            </a:r>
            <a:r>
              <a:rPr lang="zh-CN" altLang="en-US" sz="2400" dirty="0"/>
              <a:t>，这种模块性使得添加、删除、修改知识比较容易进行</a:t>
            </a: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5"/>
          <p:cNvSpPr>
            <a:spLocks noGrp="1"/>
          </p:cNvSpPr>
          <p:nvPr>
            <p:ph type="sldNum" sz="quarter" idx="12"/>
          </p:nvPr>
        </p:nvSpPr>
        <p:spPr/>
        <p:txBody>
          <a:bodyPr/>
          <a:lstStyle/>
          <a:p>
            <a:fld id="{147A8BDF-F0B7-48C5-B5A2-8272A2481BAD}" type="slidenum">
              <a:rPr lang="en-US" altLang="zh-CN"/>
              <a:pPr/>
              <a:t>39</a:t>
            </a:fld>
            <a:endParaRPr lang="en-US" altLang="zh-CN"/>
          </a:p>
        </p:txBody>
      </p:sp>
      <p:sp>
        <p:nvSpPr>
          <p:cNvPr id="615427" name="Rectangle 3"/>
          <p:cNvSpPr>
            <a:spLocks noGrp="1" noChangeArrowheads="1"/>
          </p:cNvSpPr>
          <p:nvPr>
            <p:ph type="body" idx="1"/>
          </p:nvPr>
        </p:nvSpPr>
        <p:spPr>
          <a:xfrm>
            <a:off x="431540" y="1052736"/>
            <a:ext cx="8229600" cy="5256584"/>
          </a:xfrm>
        </p:spPr>
        <p:txBody>
          <a:bodyPr/>
          <a:lstStyle/>
          <a:p>
            <a:r>
              <a:rPr lang="zh-CN" altLang="en-US" sz="2800" b="1" dirty="0">
                <a:solidFill>
                  <a:srgbClr val="FF0000"/>
                </a:solidFill>
              </a:rPr>
              <a:t>主要缺点</a:t>
            </a:r>
          </a:p>
          <a:p>
            <a:pPr lvl="1">
              <a:spcBef>
                <a:spcPts val="1200"/>
              </a:spcBef>
            </a:pPr>
            <a:r>
              <a:rPr lang="zh-CN" altLang="en-US" sz="2400" b="1" dirty="0" smtClean="0">
                <a:solidFill>
                  <a:srgbClr val="0000FF"/>
                </a:solidFill>
              </a:rPr>
              <a:t>知识表示</a:t>
            </a:r>
            <a:r>
              <a:rPr lang="zh-CN" altLang="en-US" sz="2400" b="1" dirty="0">
                <a:solidFill>
                  <a:srgbClr val="0000FF"/>
                </a:solidFill>
              </a:rPr>
              <a:t>能力差</a:t>
            </a:r>
            <a:r>
              <a:rPr lang="zh-CN" altLang="en-US" sz="2400" dirty="0"/>
              <a:t>：</a:t>
            </a:r>
            <a:r>
              <a:rPr lang="zh-CN" altLang="en-US" sz="2400" b="1" dirty="0"/>
              <a:t>只能表示确定性知识</a:t>
            </a:r>
            <a:r>
              <a:rPr lang="zh-CN" altLang="en-US" sz="2400" dirty="0"/>
              <a:t>，而不能表示非确定性知识、过程性知识和启发式知识</a:t>
            </a:r>
          </a:p>
          <a:p>
            <a:pPr lvl="1">
              <a:spcBef>
                <a:spcPts val="1200"/>
              </a:spcBef>
            </a:pPr>
            <a:r>
              <a:rPr lang="zh-CN" altLang="en-US" sz="2400" b="1" dirty="0">
                <a:solidFill>
                  <a:srgbClr val="0000FF"/>
                </a:solidFill>
              </a:rPr>
              <a:t>知识库管理困难：</a:t>
            </a:r>
            <a:r>
              <a:rPr lang="zh-CN" altLang="en-US" sz="2400" b="1" dirty="0"/>
              <a:t>缺乏知识的组织原则</a:t>
            </a:r>
            <a:r>
              <a:rPr lang="zh-CN" altLang="en-US" sz="2400" dirty="0"/>
              <a:t>，知识库管理比较困难</a:t>
            </a:r>
          </a:p>
          <a:p>
            <a:pPr lvl="1">
              <a:spcBef>
                <a:spcPts val="1200"/>
              </a:spcBef>
            </a:pPr>
            <a:r>
              <a:rPr lang="zh-CN" altLang="en-US" sz="2400" b="1" dirty="0">
                <a:solidFill>
                  <a:srgbClr val="0000FF"/>
                </a:solidFill>
              </a:rPr>
              <a:t>存在组合爆炸：</a:t>
            </a:r>
            <a:r>
              <a:rPr lang="zh-CN" altLang="en-US" sz="2400" dirty="0"/>
              <a:t>由于难以表示启发式知识，因此只能盲目地使用推理规则，这样当系统知识量较大时，</a:t>
            </a:r>
            <a:r>
              <a:rPr lang="zh-CN" altLang="en-US" sz="2400" b="1" dirty="0"/>
              <a:t>容易发生组合爆炸</a:t>
            </a:r>
          </a:p>
          <a:p>
            <a:pPr lvl="1">
              <a:spcBef>
                <a:spcPts val="1200"/>
              </a:spcBef>
            </a:pPr>
            <a:r>
              <a:rPr lang="zh-CN" altLang="en-US" sz="2400" b="1" dirty="0">
                <a:solidFill>
                  <a:srgbClr val="0000FF"/>
                </a:solidFill>
              </a:rPr>
              <a:t>系统效率低：</a:t>
            </a:r>
            <a:r>
              <a:rPr lang="zh-CN" altLang="en-US" sz="2400" dirty="0"/>
              <a:t>它把推理演算与知识含义截然分开，抛弃了表达内容中所含有的语义信息，往往使</a:t>
            </a:r>
            <a:r>
              <a:rPr lang="zh-CN" altLang="en-US" sz="2400" b="1" dirty="0"/>
              <a:t>推理过程冗长</a:t>
            </a:r>
            <a:r>
              <a:rPr lang="zh-CN" altLang="en-US" sz="2400" dirty="0"/>
              <a:t>，降低了系统效率</a:t>
            </a:r>
          </a:p>
        </p:txBody>
      </p:sp>
      <p:sp>
        <p:nvSpPr>
          <p:cNvPr id="4" name="Rectangle 2"/>
          <p:cNvSpPr>
            <a:spLocks noGrp="1" noChangeArrowheads="1"/>
          </p:cNvSpPr>
          <p:nvPr>
            <p:ph type="title"/>
          </p:nvPr>
        </p:nvSpPr>
        <p:spPr>
          <a:xfrm>
            <a:off x="323850" y="188913"/>
            <a:ext cx="8540750" cy="620712"/>
          </a:xfrm>
        </p:spPr>
        <p:txBody>
          <a:bodyPr/>
          <a:lstStyle/>
          <a:p>
            <a:r>
              <a:rPr lang="zh-CN" altLang="en-US" sz="3600" b="1" dirty="0">
                <a:latin typeface="Times New Roman" pitchFamily="18" charset="0"/>
              </a:rPr>
              <a:t>谓词逻辑表示的特征</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DAFB6F6B-9F30-408D-B0A1-D6D2CE294873}" type="slidenum">
              <a:rPr lang="en-US" altLang="zh-CN"/>
              <a:pPr/>
              <a:t>4</a:t>
            </a:fld>
            <a:endParaRPr lang="en-US" altLang="zh-CN" dirty="0"/>
          </a:p>
        </p:txBody>
      </p:sp>
      <p:sp>
        <p:nvSpPr>
          <p:cNvPr id="552963" name="Rectangle 3"/>
          <p:cNvSpPr>
            <a:spLocks noGrp="1" noChangeArrowheads="1"/>
          </p:cNvSpPr>
          <p:nvPr>
            <p:ph type="body" idx="1"/>
          </p:nvPr>
        </p:nvSpPr>
        <p:spPr>
          <a:xfrm>
            <a:off x="392159" y="1319789"/>
            <a:ext cx="8229600" cy="1151911"/>
          </a:xfrm>
        </p:spPr>
        <p:txBody>
          <a:bodyPr/>
          <a:lstStyle/>
          <a:p>
            <a:r>
              <a:rPr lang="zh-CN" altLang="en-US" b="1" dirty="0" smtClean="0">
                <a:solidFill>
                  <a:srgbClr val="A50021"/>
                </a:solidFill>
                <a:latin typeface="Times New Roman" pitchFamily="18" charset="0"/>
              </a:rPr>
              <a:t>有</a:t>
            </a:r>
            <a:r>
              <a:rPr lang="zh-CN" altLang="en-US" b="1" dirty="0">
                <a:solidFill>
                  <a:srgbClr val="A50021"/>
                </a:solidFill>
                <a:latin typeface="Times New Roman" pitchFamily="18" charset="0"/>
              </a:rPr>
              <a:t>代表性的定义</a:t>
            </a:r>
          </a:p>
          <a:p>
            <a:endParaRPr lang="en-US" altLang="zh-CN" dirty="0">
              <a:solidFill>
                <a:srgbClr val="0000CC"/>
              </a:solidFill>
              <a:latin typeface="Times New Roman" pitchFamily="18" charset="0"/>
            </a:endParaRPr>
          </a:p>
        </p:txBody>
      </p:sp>
      <p:sp>
        <p:nvSpPr>
          <p:cNvPr id="6" name="Rectangle 2"/>
          <p:cNvSpPr>
            <a:spLocks noGrp="1" noChangeArrowheads="1"/>
          </p:cNvSpPr>
          <p:nvPr>
            <p:ph type="title"/>
          </p:nvPr>
        </p:nvSpPr>
        <p:spPr>
          <a:xfrm>
            <a:off x="304800" y="152400"/>
            <a:ext cx="8540750" cy="981075"/>
          </a:xfrm>
        </p:spPr>
        <p:txBody>
          <a:bodyPr/>
          <a:lstStyle/>
          <a:p>
            <a:r>
              <a:rPr lang="zh-CN" altLang="en-US" b="1" dirty="0" smtClean="0">
                <a:latin typeface="Times New Roman" pitchFamily="18" charset="0"/>
              </a:rPr>
              <a:t>什么</a:t>
            </a:r>
            <a:r>
              <a:rPr lang="zh-CN" altLang="en-US" b="1" dirty="0">
                <a:latin typeface="Times New Roman" pitchFamily="18" charset="0"/>
              </a:rPr>
              <a:t>是</a:t>
            </a:r>
            <a:r>
              <a:rPr lang="zh-CN" altLang="en-US" b="1" dirty="0" smtClean="0">
                <a:latin typeface="Times New Roman" pitchFamily="18" charset="0"/>
              </a:rPr>
              <a:t>知识？</a:t>
            </a:r>
            <a:endParaRPr lang="zh-CN" altLang="en-US" b="1" dirty="0">
              <a:latin typeface="Times New Roman" pitchFamily="18" charset="0"/>
            </a:endParaRPr>
          </a:p>
        </p:txBody>
      </p:sp>
      <p:sp>
        <p:nvSpPr>
          <p:cNvPr id="3" name="矩形 2"/>
          <p:cNvSpPr/>
          <p:nvPr/>
        </p:nvSpPr>
        <p:spPr>
          <a:xfrm>
            <a:off x="6588224" y="2923110"/>
            <a:ext cx="1691489" cy="369332"/>
          </a:xfrm>
          <a:prstGeom prst="rect">
            <a:avLst/>
          </a:prstGeom>
        </p:spPr>
        <p:txBody>
          <a:bodyPr wrap="none">
            <a:spAutoFit/>
          </a:bodyPr>
          <a:lstStyle/>
          <a:p>
            <a:r>
              <a:rPr lang="en-US" altLang="zh-CN" b="1" dirty="0" smtClean="0">
                <a:solidFill>
                  <a:srgbClr val="006600"/>
                </a:solidFill>
                <a:latin typeface="Times New Roman" pitchFamily="18" charset="0"/>
                <a:cs typeface="Times New Roman" pitchFamily="18" charset="0"/>
              </a:rPr>
              <a:t>--- </a:t>
            </a:r>
            <a:r>
              <a:rPr lang="en-US" altLang="zh-CN" b="1" dirty="0" err="1" smtClean="0">
                <a:solidFill>
                  <a:srgbClr val="006600"/>
                </a:solidFill>
                <a:latin typeface="Times New Roman" pitchFamily="18" charset="0"/>
                <a:cs typeface="Times New Roman" pitchFamily="18" charset="0"/>
              </a:rPr>
              <a:t>Feigenbaum</a:t>
            </a:r>
            <a:endParaRPr lang="zh-CN" altLang="en-US" dirty="0"/>
          </a:p>
        </p:txBody>
      </p:sp>
      <p:sp>
        <p:nvSpPr>
          <p:cNvPr id="5" name="矩形 4"/>
          <p:cNvSpPr/>
          <p:nvPr/>
        </p:nvSpPr>
        <p:spPr>
          <a:xfrm>
            <a:off x="935596" y="2240868"/>
            <a:ext cx="7668852" cy="461665"/>
          </a:xfrm>
          <a:prstGeom prst="rect">
            <a:avLst/>
          </a:prstGeom>
        </p:spPr>
        <p:txBody>
          <a:bodyPr wrap="square">
            <a:spAutoFit/>
          </a:bodyPr>
          <a:lstStyle/>
          <a:p>
            <a:r>
              <a:rPr lang="zh-CN" altLang="en-US" sz="2400" b="1" dirty="0" smtClean="0">
                <a:solidFill>
                  <a:srgbClr val="0000CC"/>
                </a:solidFill>
                <a:latin typeface="仿宋_GB2312" pitchFamily="49" charset="-122"/>
                <a:ea typeface="仿宋_GB2312" pitchFamily="49" charset="-122"/>
              </a:rPr>
              <a:t>知识是经过剪裁、塑造、解释、选择和转换了的信息</a:t>
            </a:r>
            <a:endParaRPr lang="en-US" altLang="zh-CN" sz="2400" b="1" dirty="0" smtClean="0">
              <a:solidFill>
                <a:srgbClr val="0000CC"/>
              </a:solidFill>
              <a:latin typeface="仿宋_GB2312" pitchFamily="49" charset="-122"/>
              <a:ea typeface="仿宋_GB2312" pitchFamily="49" charset="-122"/>
            </a:endParaRPr>
          </a:p>
        </p:txBody>
      </p:sp>
      <p:sp>
        <p:nvSpPr>
          <p:cNvPr id="7" name="矩形 6"/>
          <p:cNvSpPr/>
          <p:nvPr/>
        </p:nvSpPr>
        <p:spPr>
          <a:xfrm>
            <a:off x="935596" y="3681028"/>
            <a:ext cx="5753498" cy="461665"/>
          </a:xfrm>
          <a:prstGeom prst="rect">
            <a:avLst/>
          </a:prstGeom>
        </p:spPr>
        <p:txBody>
          <a:bodyPr wrap="none">
            <a:spAutoFit/>
          </a:bodyPr>
          <a:lstStyle/>
          <a:p>
            <a:r>
              <a:rPr lang="zh-CN" altLang="en-US" sz="2400" b="1" dirty="0">
                <a:solidFill>
                  <a:srgbClr val="0000CC"/>
                </a:solidFill>
                <a:latin typeface="仿宋_GB2312" pitchFamily="49" charset="-122"/>
                <a:ea typeface="仿宋_GB2312" pitchFamily="49" charset="-122"/>
              </a:rPr>
              <a:t>知识由特定领域的描述、关系和过程组成</a:t>
            </a:r>
          </a:p>
        </p:txBody>
      </p:sp>
      <p:sp>
        <p:nvSpPr>
          <p:cNvPr id="8" name="矩形 7"/>
          <p:cNvSpPr/>
          <p:nvPr/>
        </p:nvSpPr>
        <p:spPr>
          <a:xfrm>
            <a:off x="935596" y="4977172"/>
            <a:ext cx="3435556" cy="461665"/>
          </a:xfrm>
          <a:prstGeom prst="rect">
            <a:avLst/>
          </a:prstGeom>
        </p:spPr>
        <p:txBody>
          <a:bodyPr wrap="none">
            <a:spAutoFit/>
          </a:bodyPr>
          <a:lstStyle/>
          <a:p>
            <a:r>
              <a:rPr lang="zh-CN" altLang="en-US" sz="2400" b="1" dirty="0">
                <a:solidFill>
                  <a:srgbClr val="0000CC"/>
                </a:solidFill>
                <a:latin typeface="仿宋_GB2312" pitchFamily="49" charset="-122"/>
                <a:ea typeface="仿宋_GB2312" pitchFamily="49" charset="-122"/>
              </a:rPr>
              <a:t>知识</a:t>
            </a:r>
            <a:r>
              <a:rPr lang="en-US" altLang="zh-CN" sz="2400" b="1" dirty="0">
                <a:solidFill>
                  <a:srgbClr val="0000CC"/>
                </a:solidFill>
                <a:latin typeface="仿宋_GB2312" pitchFamily="49" charset="-122"/>
                <a:ea typeface="仿宋_GB2312" pitchFamily="49" charset="-122"/>
              </a:rPr>
              <a:t>=</a:t>
            </a:r>
            <a:r>
              <a:rPr lang="zh-CN" altLang="en-US" sz="2400" b="1" dirty="0">
                <a:solidFill>
                  <a:srgbClr val="0000CC"/>
                </a:solidFill>
                <a:latin typeface="仿宋_GB2312" pitchFamily="49" charset="-122"/>
                <a:ea typeface="仿宋_GB2312" pitchFamily="49" charset="-122"/>
              </a:rPr>
              <a:t>事实</a:t>
            </a:r>
            <a:r>
              <a:rPr lang="en-US" altLang="zh-CN" sz="2400" b="1" dirty="0">
                <a:solidFill>
                  <a:srgbClr val="0000CC"/>
                </a:solidFill>
                <a:latin typeface="仿宋_GB2312" pitchFamily="49" charset="-122"/>
                <a:ea typeface="仿宋_GB2312" pitchFamily="49" charset="-122"/>
              </a:rPr>
              <a:t>+</a:t>
            </a:r>
            <a:r>
              <a:rPr lang="zh-CN" altLang="en-US" sz="2400" b="1" dirty="0">
                <a:solidFill>
                  <a:srgbClr val="0000CC"/>
                </a:solidFill>
                <a:latin typeface="仿宋_GB2312" pitchFamily="49" charset="-122"/>
                <a:ea typeface="仿宋_GB2312" pitchFamily="49" charset="-122"/>
              </a:rPr>
              <a:t>信念</a:t>
            </a:r>
            <a:r>
              <a:rPr lang="en-US" altLang="zh-CN" sz="2400" b="1" dirty="0">
                <a:solidFill>
                  <a:srgbClr val="0000CC"/>
                </a:solidFill>
                <a:latin typeface="仿宋_GB2312" pitchFamily="49" charset="-122"/>
                <a:ea typeface="仿宋_GB2312" pitchFamily="49" charset="-122"/>
              </a:rPr>
              <a:t>+</a:t>
            </a:r>
            <a:r>
              <a:rPr lang="zh-CN" altLang="en-US" sz="2400" b="1" dirty="0">
                <a:solidFill>
                  <a:srgbClr val="0000CC"/>
                </a:solidFill>
                <a:latin typeface="仿宋_GB2312" pitchFamily="49" charset="-122"/>
                <a:ea typeface="仿宋_GB2312" pitchFamily="49" charset="-122"/>
              </a:rPr>
              <a:t>启发式</a:t>
            </a:r>
          </a:p>
        </p:txBody>
      </p:sp>
      <p:sp>
        <p:nvSpPr>
          <p:cNvPr id="9" name="矩形 8"/>
          <p:cNvSpPr/>
          <p:nvPr/>
        </p:nvSpPr>
        <p:spPr>
          <a:xfrm>
            <a:off x="6638737" y="5699656"/>
            <a:ext cx="1627369" cy="369332"/>
          </a:xfrm>
          <a:prstGeom prst="rect">
            <a:avLst/>
          </a:prstGeom>
        </p:spPr>
        <p:txBody>
          <a:bodyPr wrap="none">
            <a:spAutoFit/>
          </a:bodyPr>
          <a:lstStyle/>
          <a:p>
            <a:r>
              <a:rPr lang="en-US" altLang="zh-CN" b="1" dirty="0" smtClean="0">
                <a:solidFill>
                  <a:srgbClr val="006600"/>
                </a:solidFill>
                <a:latin typeface="Times New Roman" pitchFamily="18" charset="0"/>
                <a:cs typeface="Times New Roman" pitchFamily="18" charset="0"/>
              </a:rPr>
              <a:t>--- </a:t>
            </a:r>
            <a:r>
              <a:rPr lang="en-US" altLang="zh-CN" b="1" dirty="0" err="1" smtClean="0">
                <a:solidFill>
                  <a:srgbClr val="006600"/>
                </a:solidFill>
                <a:latin typeface="Times New Roman" pitchFamily="18" charset="0"/>
                <a:cs typeface="Times New Roman" pitchFamily="18" charset="0"/>
              </a:rPr>
              <a:t>Heyes</a:t>
            </a:r>
            <a:r>
              <a:rPr lang="en-US" altLang="zh-CN" b="1" dirty="0" smtClean="0">
                <a:solidFill>
                  <a:srgbClr val="006600"/>
                </a:solidFill>
                <a:latin typeface="Times New Roman" pitchFamily="18" charset="0"/>
                <a:cs typeface="Times New Roman" pitchFamily="18" charset="0"/>
              </a:rPr>
              <a:t>-Roth</a:t>
            </a:r>
            <a:endParaRPr lang="zh-CN" altLang="en-US" dirty="0"/>
          </a:p>
        </p:txBody>
      </p:sp>
      <p:sp>
        <p:nvSpPr>
          <p:cNvPr id="10" name="矩形 9"/>
          <p:cNvSpPr/>
          <p:nvPr/>
        </p:nvSpPr>
        <p:spPr>
          <a:xfrm>
            <a:off x="6625913" y="4329100"/>
            <a:ext cx="1364476" cy="369332"/>
          </a:xfrm>
          <a:prstGeom prst="rect">
            <a:avLst/>
          </a:prstGeom>
        </p:spPr>
        <p:txBody>
          <a:bodyPr wrap="none">
            <a:spAutoFit/>
          </a:bodyPr>
          <a:lstStyle/>
          <a:p>
            <a:r>
              <a:rPr lang="en-US" altLang="zh-CN" b="1" dirty="0" smtClean="0">
                <a:solidFill>
                  <a:srgbClr val="006600"/>
                </a:solidFill>
                <a:latin typeface="Times New Roman" pitchFamily="18" charset="0"/>
                <a:cs typeface="Times New Roman" pitchFamily="18" charset="0"/>
              </a:rPr>
              <a:t>---Bernstein</a:t>
            </a:r>
            <a:endParaRPr lang="zh-CN" altLang="en-US" dirty="0"/>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0633B679-24B2-4393-B4A2-19BEEDA6AA2F}" type="slidenum">
              <a:rPr lang="en-US" altLang="zh-CN"/>
              <a:pPr/>
              <a:t>40</a:t>
            </a:fld>
            <a:endParaRPr lang="en-US" altLang="zh-CN"/>
          </a:p>
        </p:txBody>
      </p:sp>
      <p:sp>
        <p:nvSpPr>
          <p:cNvPr id="593922" name="Rectangle 2"/>
          <p:cNvSpPr>
            <a:spLocks noGrp="1" noChangeArrowheads="1"/>
          </p:cNvSpPr>
          <p:nvPr>
            <p:ph type="title"/>
          </p:nvPr>
        </p:nvSpPr>
        <p:spPr>
          <a:xfrm>
            <a:off x="410591" y="8620"/>
            <a:ext cx="8229600" cy="1143000"/>
          </a:xfrm>
        </p:spPr>
        <p:txBody>
          <a:bodyPr/>
          <a:lstStyle/>
          <a:p>
            <a:r>
              <a:rPr lang="zh-CN" altLang="en-US" b="1" dirty="0" smtClean="0">
                <a:latin typeface="Times New Roman" pitchFamily="18" charset="0"/>
              </a:rPr>
              <a:t>产生</a:t>
            </a:r>
            <a:r>
              <a:rPr lang="zh-CN" altLang="en-US" b="1" dirty="0">
                <a:latin typeface="Times New Roman" pitchFamily="18" charset="0"/>
              </a:rPr>
              <a:t>式表示法</a:t>
            </a:r>
          </a:p>
        </p:txBody>
      </p:sp>
      <p:sp>
        <p:nvSpPr>
          <p:cNvPr id="593923" name="Rectangle 3"/>
          <p:cNvSpPr>
            <a:spLocks noGrp="1" noChangeArrowheads="1"/>
          </p:cNvSpPr>
          <p:nvPr>
            <p:ph type="body" idx="1"/>
          </p:nvPr>
        </p:nvSpPr>
        <p:spPr>
          <a:xfrm>
            <a:off x="251520" y="1016732"/>
            <a:ext cx="6012668" cy="4525963"/>
          </a:xfrm>
        </p:spPr>
        <p:txBody>
          <a:bodyPr/>
          <a:lstStyle/>
          <a:p>
            <a:r>
              <a:rPr kumimoji="1" lang="en-US" altLang="zh-CN" sz="2600" dirty="0"/>
              <a:t>1943</a:t>
            </a:r>
            <a:r>
              <a:rPr kumimoji="1" lang="zh-CN" altLang="en-US" sz="2600" dirty="0"/>
              <a:t>年</a:t>
            </a:r>
            <a:r>
              <a:rPr kumimoji="1" lang="en-US" altLang="zh-CN" sz="2600" dirty="0"/>
              <a:t>E. Post</a:t>
            </a:r>
            <a:r>
              <a:rPr kumimoji="1" lang="zh-CN" altLang="en-US" sz="2600" dirty="0"/>
              <a:t>第一次提出</a:t>
            </a:r>
          </a:p>
          <a:p>
            <a:pPr lvl="1"/>
            <a:r>
              <a:rPr kumimoji="1" lang="zh-CN" altLang="en-US" sz="2200" dirty="0">
                <a:ea typeface="楷体_GB2312" pitchFamily="49" charset="-122"/>
              </a:rPr>
              <a:t>称为“</a:t>
            </a:r>
            <a:r>
              <a:rPr kumimoji="1" lang="en-US" altLang="zh-CN" sz="2200" dirty="0">
                <a:latin typeface="Times New Roman" pitchFamily="18" charset="0"/>
                <a:ea typeface="楷体_GB2312" pitchFamily="49" charset="-122"/>
                <a:cs typeface="Times New Roman" pitchFamily="18" charset="0"/>
              </a:rPr>
              <a:t>Post</a:t>
            </a:r>
            <a:r>
              <a:rPr kumimoji="1" lang="zh-CN" altLang="en-US" sz="2200" dirty="0">
                <a:ea typeface="楷体_GB2312" pitchFamily="49" charset="-122"/>
              </a:rPr>
              <a:t>机”的计算</a:t>
            </a:r>
            <a:r>
              <a:rPr kumimoji="1" lang="zh-CN" altLang="en-US" sz="2200" dirty="0" smtClean="0">
                <a:ea typeface="楷体_GB2312" pitchFamily="49" charset="-122"/>
              </a:rPr>
              <a:t>模型</a:t>
            </a:r>
            <a:r>
              <a:rPr kumimoji="1" lang="en-US" altLang="zh-CN" sz="2200" dirty="0" smtClean="0">
                <a:ea typeface="楷体_GB2312" pitchFamily="49" charset="-122"/>
              </a:rPr>
              <a:t/>
            </a:r>
            <a:br>
              <a:rPr kumimoji="1" lang="en-US" altLang="zh-CN" sz="2200" dirty="0" smtClean="0">
                <a:ea typeface="楷体_GB2312" pitchFamily="49" charset="-122"/>
              </a:rPr>
            </a:br>
            <a:r>
              <a:rPr kumimoji="1" lang="zh-CN" altLang="en-US" sz="2200" dirty="0" smtClean="0">
                <a:ea typeface="楷体_GB2312" pitchFamily="49" charset="-122"/>
              </a:rPr>
              <a:t>（</a:t>
            </a:r>
            <a:r>
              <a:rPr kumimoji="1" lang="en-US" altLang="zh-CN" sz="2200" dirty="0">
                <a:ea typeface="楷体_GB2312" pitchFamily="49" charset="-122"/>
              </a:rPr>
              <a:t>《</a:t>
            </a:r>
            <a:r>
              <a:rPr kumimoji="1" lang="zh-CN" altLang="en-US" sz="2200" dirty="0">
                <a:ea typeface="楷体_GB2312" pitchFamily="49" charset="-122"/>
              </a:rPr>
              <a:t>计算理论</a:t>
            </a:r>
            <a:r>
              <a:rPr kumimoji="1" lang="en-US" altLang="zh-CN" sz="2200" dirty="0">
                <a:ea typeface="楷体_GB2312" pitchFamily="49" charset="-122"/>
              </a:rPr>
              <a:t>》</a:t>
            </a:r>
            <a:r>
              <a:rPr kumimoji="1" lang="zh-CN" altLang="en-US" sz="2200" dirty="0">
                <a:ea typeface="楷体_GB2312" pitchFamily="49" charset="-122"/>
              </a:rPr>
              <a:t>）</a:t>
            </a:r>
          </a:p>
          <a:p>
            <a:pPr lvl="1"/>
            <a:r>
              <a:rPr kumimoji="1" lang="zh-CN" altLang="en-US" sz="2200" dirty="0">
                <a:ea typeface="楷体_GB2312" pitchFamily="49" charset="-122"/>
              </a:rPr>
              <a:t>一种描述形式语言的语法</a:t>
            </a:r>
          </a:p>
          <a:p>
            <a:pPr>
              <a:lnSpc>
                <a:spcPct val="120000"/>
              </a:lnSpc>
              <a:spcBef>
                <a:spcPts val="1800"/>
              </a:spcBef>
            </a:pPr>
            <a:r>
              <a:rPr kumimoji="1" lang="zh-CN" altLang="en-US" sz="2600" dirty="0">
                <a:solidFill>
                  <a:srgbClr val="FF0000"/>
                </a:solidFill>
              </a:rPr>
              <a:t>产生式（</a:t>
            </a:r>
            <a:r>
              <a:rPr kumimoji="1" lang="en-US" altLang="zh-CN" sz="2600" dirty="0">
                <a:solidFill>
                  <a:srgbClr val="FF0000"/>
                </a:solidFill>
              </a:rPr>
              <a:t>Production</a:t>
            </a:r>
            <a:r>
              <a:rPr kumimoji="1" lang="zh-CN" altLang="en-US" sz="2600" dirty="0">
                <a:solidFill>
                  <a:srgbClr val="FF0000"/>
                </a:solidFill>
              </a:rPr>
              <a:t>）是目前人工智能中使用最多的一种知识表示方法</a:t>
            </a:r>
          </a:p>
          <a:p>
            <a:pPr>
              <a:lnSpc>
                <a:spcPct val="120000"/>
              </a:lnSpc>
              <a:spcBef>
                <a:spcPts val="1800"/>
              </a:spcBef>
            </a:pPr>
            <a:r>
              <a:rPr kumimoji="1" lang="zh-CN" altLang="en-US" sz="2600" dirty="0"/>
              <a:t>许多成功的应用</a:t>
            </a:r>
          </a:p>
          <a:p>
            <a:pPr lvl="1"/>
            <a:r>
              <a:rPr kumimoji="1" lang="en-US" altLang="zh-CN" sz="2200" dirty="0" err="1">
                <a:solidFill>
                  <a:srgbClr val="00B050"/>
                </a:solidFill>
                <a:latin typeface="Times New Roman" pitchFamily="18" charset="0"/>
                <a:ea typeface="楷体_GB2312" pitchFamily="49" charset="-122"/>
              </a:rPr>
              <a:t>Feigenbaum</a:t>
            </a:r>
            <a:r>
              <a:rPr kumimoji="1" lang="zh-CN" altLang="en-US" sz="2200" dirty="0">
                <a:solidFill>
                  <a:srgbClr val="00B050"/>
                </a:solidFill>
                <a:latin typeface="Times New Roman" pitchFamily="18" charset="0"/>
                <a:ea typeface="楷体_GB2312" pitchFamily="49" charset="-122"/>
              </a:rPr>
              <a:t>研制的化学分子结构专家系统</a:t>
            </a:r>
            <a:r>
              <a:rPr kumimoji="1" lang="en-US" altLang="zh-CN" sz="2200" dirty="0">
                <a:solidFill>
                  <a:srgbClr val="00B050"/>
                </a:solidFill>
                <a:latin typeface="Times New Roman" pitchFamily="18" charset="0"/>
                <a:ea typeface="楷体_GB2312" pitchFamily="49" charset="-122"/>
              </a:rPr>
              <a:t>DENDRAL</a:t>
            </a:r>
          </a:p>
          <a:p>
            <a:pPr lvl="1"/>
            <a:r>
              <a:rPr kumimoji="1" lang="en-US" altLang="zh-CN" sz="2200" dirty="0" err="1">
                <a:solidFill>
                  <a:srgbClr val="00B050"/>
                </a:solidFill>
                <a:latin typeface="Times New Roman" pitchFamily="18" charset="0"/>
                <a:ea typeface="楷体_GB2312" pitchFamily="49" charset="-122"/>
              </a:rPr>
              <a:t>Shortliffe</a:t>
            </a:r>
            <a:r>
              <a:rPr kumimoji="1" lang="zh-CN" altLang="en-US" sz="2200" dirty="0">
                <a:solidFill>
                  <a:srgbClr val="00B050"/>
                </a:solidFill>
                <a:latin typeface="Times New Roman" pitchFamily="18" charset="0"/>
                <a:ea typeface="楷体_GB2312" pitchFamily="49" charset="-122"/>
              </a:rPr>
              <a:t>研制的的诊断感染性疾病的专家系统</a:t>
            </a:r>
            <a:r>
              <a:rPr kumimoji="1" lang="en-US" altLang="zh-CN" sz="2200" dirty="0">
                <a:solidFill>
                  <a:srgbClr val="00B050"/>
                </a:solidFill>
                <a:latin typeface="Times New Roman" pitchFamily="18" charset="0"/>
                <a:ea typeface="楷体_GB2312" pitchFamily="49" charset="-122"/>
              </a:rPr>
              <a:t>MYCIN</a:t>
            </a:r>
          </a:p>
          <a:p>
            <a:pPr lvl="1"/>
            <a:r>
              <a:rPr kumimoji="1" lang="en-US" altLang="zh-CN" sz="2200" dirty="0">
                <a:latin typeface="Times New Roman" pitchFamily="18" charset="0"/>
                <a:ea typeface="楷体_GB2312" pitchFamily="49" charset="-122"/>
              </a:rPr>
              <a:t>……</a:t>
            </a:r>
          </a:p>
          <a:p>
            <a:endParaRPr kumimoji="1" lang="en-US" altLang="zh-CN" sz="2200" dirty="0">
              <a:ea typeface="楷体_GB2312" pitchFamily="49" charset="-122"/>
            </a:endParaRPr>
          </a:p>
        </p:txBody>
      </p:sp>
      <p:pic>
        <p:nvPicPr>
          <p:cNvPr id="5" name="Picture 5" descr="ke-l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1916832"/>
            <a:ext cx="2556023" cy="30444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0FAA52D9-C3B1-42DE-9FC5-933B1A4CF3E0}" type="slidenum">
              <a:rPr lang="en-US" altLang="zh-CN"/>
              <a:pPr/>
              <a:t>41</a:t>
            </a:fld>
            <a:endParaRPr lang="en-US" altLang="zh-CN"/>
          </a:p>
        </p:txBody>
      </p:sp>
      <p:sp>
        <p:nvSpPr>
          <p:cNvPr id="503810" name="Rectangle 2"/>
          <p:cNvSpPr>
            <a:spLocks noGrp="1" noChangeArrowheads="1"/>
          </p:cNvSpPr>
          <p:nvPr>
            <p:ph type="title"/>
          </p:nvPr>
        </p:nvSpPr>
        <p:spPr>
          <a:xfrm>
            <a:off x="298450" y="0"/>
            <a:ext cx="8540750" cy="908050"/>
          </a:xfrm>
        </p:spPr>
        <p:txBody>
          <a:bodyPr/>
          <a:lstStyle/>
          <a:p>
            <a:r>
              <a:rPr lang="zh-CN" altLang="en-US" sz="3600" b="1" dirty="0" smtClean="0">
                <a:latin typeface="Times New Roman" pitchFamily="18" charset="0"/>
              </a:rPr>
              <a:t>产生</a:t>
            </a:r>
            <a:r>
              <a:rPr lang="zh-CN" altLang="en-US" sz="3600" b="1" dirty="0">
                <a:latin typeface="Times New Roman" pitchFamily="18" charset="0"/>
              </a:rPr>
              <a:t>式表示的基本</a:t>
            </a:r>
            <a:r>
              <a:rPr lang="zh-CN" altLang="en-US" sz="3600" b="1" dirty="0" smtClean="0">
                <a:latin typeface="Times New Roman" pitchFamily="18" charset="0"/>
              </a:rPr>
              <a:t>方法</a:t>
            </a:r>
            <a:r>
              <a:rPr lang="en-US" altLang="zh-CN" sz="3600" b="1" dirty="0" smtClean="0">
                <a:latin typeface="Times New Roman" pitchFamily="18" charset="0"/>
              </a:rPr>
              <a:t>--</a:t>
            </a:r>
            <a:r>
              <a:rPr lang="zh-CN" altLang="en-US" sz="2800" b="1" dirty="0" smtClean="0">
                <a:latin typeface="Times New Roman" pitchFamily="18" charset="0"/>
              </a:rPr>
              <a:t>事实</a:t>
            </a:r>
            <a:r>
              <a:rPr lang="zh-CN" altLang="en-US" sz="2800" b="1" dirty="0">
                <a:latin typeface="Times New Roman" pitchFamily="18" charset="0"/>
              </a:rPr>
              <a:t>的表示</a:t>
            </a:r>
          </a:p>
        </p:txBody>
      </p:sp>
      <p:sp>
        <p:nvSpPr>
          <p:cNvPr id="503811" name="Rectangle 3"/>
          <p:cNvSpPr>
            <a:spLocks noGrp="1" noChangeArrowheads="1"/>
          </p:cNvSpPr>
          <p:nvPr>
            <p:ph type="body" idx="1"/>
          </p:nvPr>
        </p:nvSpPr>
        <p:spPr>
          <a:xfrm>
            <a:off x="107504" y="1124744"/>
            <a:ext cx="8964488" cy="5408873"/>
          </a:xfrm>
        </p:spPr>
        <p:txBody>
          <a:bodyPr/>
          <a:lstStyle/>
          <a:p>
            <a:r>
              <a:rPr lang="zh-CN" altLang="en-US" sz="2200" b="1" dirty="0" smtClean="0">
                <a:solidFill>
                  <a:srgbClr val="FF0000"/>
                </a:solidFill>
                <a:latin typeface="Times New Roman" pitchFamily="18" charset="0"/>
              </a:rPr>
              <a:t>事实</a:t>
            </a:r>
            <a:r>
              <a:rPr lang="zh-CN" altLang="en-US" sz="2200" b="1" dirty="0">
                <a:solidFill>
                  <a:srgbClr val="0000FF"/>
                </a:solidFill>
                <a:latin typeface="Times New Roman" pitchFamily="18" charset="0"/>
              </a:rPr>
              <a:t>是断言一个语言变量的值或断言多个语言变量之间关系的陈述句</a:t>
            </a:r>
          </a:p>
          <a:p>
            <a:pPr lvl="1"/>
            <a:r>
              <a:rPr lang="zh-CN" altLang="en-US" sz="1800" b="1" dirty="0" smtClean="0">
                <a:latin typeface="Times New Roman" pitchFamily="18" charset="0"/>
              </a:rPr>
              <a:t>语言</a:t>
            </a:r>
            <a:r>
              <a:rPr lang="zh-CN" altLang="en-US" sz="1800" b="1" dirty="0">
                <a:latin typeface="Times New Roman" pitchFamily="18" charset="0"/>
              </a:rPr>
              <a:t>变量的值或语言变量之间的关系可以是数字、</a:t>
            </a:r>
            <a:r>
              <a:rPr lang="zh-CN" altLang="en-US" sz="1800" b="1" dirty="0" smtClean="0">
                <a:latin typeface="Times New Roman" pitchFamily="18" charset="0"/>
              </a:rPr>
              <a:t>词</a:t>
            </a:r>
            <a:endParaRPr lang="zh-CN" altLang="en-US" sz="1800" b="1" dirty="0">
              <a:latin typeface="Times New Roman" pitchFamily="18" charset="0"/>
            </a:endParaRPr>
          </a:p>
          <a:p>
            <a:pPr marL="457200" lvl="1" indent="0">
              <a:buNone/>
            </a:pPr>
            <a:r>
              <a:rPr lang="zh-CN" altLang="en-US" sz="1800" b="1" dirty="0" smtClean="0">
                <a:solidFill>
                  <a:srgbClr val="00B050"/>
                </a:solidFill>
                <a:latin typeface="Times New Roman" pitchFamily="18" charset="0"/>
              </a:rPr>
              <a:t>      </a:t>
            </a:r>
            <a:r>
              <a:rPr lang="zh-CN" altLang="en-US" sz="1800" dirty="0" smtClean="0">
                <a:solidFill>
                  <a:srgbClr val="00B050"/>
                </a:solidFill>
                <a:latin typeface="Times New Roman" pitchFamily="18" charset="0"/>
              </a:rPr>
              <a:t>例如</a:t>
            </a:r>
            <a:r>
              <a:rPr lang="zh-CN" altLang="en-US" sz="1800" dirty="0">
                <a:solidFill>
                  <a:srgbClr val="00B050"/>
                </a:solidFill>
                <a:latin typeface="Times New Roman" pitchFamily="18" charset="0"/>
              </a:rPr>
              <a:t>：“雪是白的”，其中“雪”是语言变量，“白的”是语言变量的值         </a:t>
            </a:r>
          </a:p>
          <a:p>
            <a:pPr marL="457200" lvl="1" indent="0">
              <a:buNone/>
            </a:pPr>
            <a:r>
              <a:rPr lang="zh-CN" altLang="en-US" sz="1800" dirty="0" smtClean="0">
                <a:solidFill>
                  <a:srgbClr val="00B050"/>
                </a:solidFill>
                <a:latin typeface="Times New Roman" pitchFamily="18" charset="0"/>
              </a:rPr>
              <a:t>    </a:t>
            </a:r>
            <a:r>
              <a:rPr lang="en-US" altLang="zh-CN" sz="1800" dirty="0">
                <a:solidFill>
                  <a:srgbClr val="00B050"/>
                </a:solidFill>
                <a:latin typeface="Times New Roman" pitchFamily="18" charset="0"/>
              </a:rPr>
              <a:t> </a:t>
            </a:r>
            <a:r>
              <a:rPr lang="en-US" altLang="zh-CN" sz="1800" dirty="0" smtClean="0">
                <a:solidFill>
                  <a:srgbClr val="00B050"/>
                </a:solidFill>
                <a:latin typeface="Times New Roman" pitchFamily="18" charset="0"/>
              </a:rPr>
              <a:t> </a:t>
            </a:r>
            <a:r>
              <a:rPr lang="zh-CN" altLang="en-US" sz="1800" dirty="0" smtClean="0">
                <a:solidFill>
                  <a:srgbClr val="00B050"/>
                </a:solidFill>
                <a:latin typeface="Times New Roman" pitchFamily="18" charset="0"/>
              </a:rPr>
              <a:t>“</a:t>
            </a:r>
            <a:r>
              <a:rPr lang="zh-CN" altLang="en-US" sz="1800" dirty="0">
                <a:solidFill>
                  <a:srgbClr val="00B050"/>
                </a:solidFill>
                <a:latin typeface="Times New Roman" pitchFamily="18" charset="0"/>
              </a:rPr>
              <a:t>王峰热爱祖国”，其中，“王峰”和“祖国”是两个语言变量</a:t>
            </a:r>
            <a:r>
              <a:rPr lang="en-US" altLang="zh-CN" sz="1800" dirty="0">
                <a:solidFill>
                  <a:srgbClr val="00B050"/>
                </a:solidFill>
                <a:latin typeface="Times New Roman" pitchFamily="18" charset="0"/>
              </a:rPr>
              <a:t>, </a:t>
            </a:r>
            <a:r>
              <a:rPr lang="en-US" altLang="zh-CN" sz="1800" dirty="0" smtClean="0">
                <a:solidFill>
                  <a:srgbClr val="00B050"/>
                </a:solidFill>
                <a:latin typeface="Times New Roman" pitchFamily="18" charset="0"/>
              </a:rPr>
              <a:t>“</a:t>
            </a:r>
            <a:r>
              <a:rPr lang="zh-CN" altLang="en-US" sz="1800" dirty="0" smtClean="0">
                <a:solidFill>
                  <a:srgbClr val="00B050"/>
                </a:solidFill>
                <a:latin typeface="Times New Roman" pitchFamily="18" charset="0"/>
              </a:rPr>
              <a:t>爱</a:t>
            </a:r>
            <a:r>
              <a:rPr lang="zh-CN" altLang="en-US" sz="1800" dirty="0">
                <a:solidFill>
                  <a:srgbClr val="00B050"/>
                </a:solidFill>
                <a:latin typeface="Times New Roman" pitchFamily="18" charset="0"/>
              </a:rPr>
              <a:t>”</a:t>
            </a:r>
            <a:r>
              <a:rPr lang="zh-CN" altLang="en-US" sz="1800" dirty="0" smtClean="0">
                <a:solidFill>
                  <a:srgbClr val="00B050"/>
                </a:solidFill>
                <a:latin typeface="Times New Roman" pitchFamily="18" charset="0"/>
              </a:rPr>
              <a:t>是</a:t>
            </a:r>
            <a:endParaRPr lang="en-US" altLang="zh-CN" sz="1800" dirty="0" smtClean="0">
              <a:solidFill>
                <a:srgbClr val="00B050"/>
              </a:solidFill>
              <a:latin typeface="Times New Roman" pitchFamily="18" charset="0"/>
            </a:endParaRPr>
          </a:p>
          <a:p>
            <a:pPr marL="457200" lvl="1" indent="0">
              <a:buNone/>
            </a:pPr>
            <a:r>
              <a:rPr lang="en-US" altLang="zh-CN" sz="1800" dirty="0">
                <a:solidFill>
                  <a:srgbClr val="00B050"/>
                </a:solidFill>
                <a:latin typeface="Times New Roman" pitchFamily="18" charset="0"/>
              </a:rPr>
              <a:t> </a:t>
            </a:r>
            <a:r>
              <a:rPr lang="en-US" altLang="zh-CN" sz="1800" dirty="0" smtClean="0">
                <a:solidFill>
                  <a:srgbClr val="00B050"/>
                </a:solidFill>
                <a:latin typeface="Times New Roman" pitchFamily="18" charset="0"/>
              </a:rPr>
              <a:t>            </a:t>
            </a:r>
            <a:r>
              <a:rPr lang="zh-CN" altLang="en-US" sz="1800" dirty="0" smtClean="0">
                <a:solidFill>
                  <a:srgbClr val="00B050"/>
                </a:solidFill>
                <a:latin typeface="Times New Roman" pitchFamily="18" charset="0"/>
              </a:rPr>
              <a:t>语言变量之间</a:t>
            </a:r>
            <a:r>
              <a:rPr lang="zh-CN" altLang="en-US" sz="1800" dirty="0">
                <a:solidFill>
                  <a:srgbClr val="00B050"/>
                </a:solidFill>
                <a:latin typeface="Times New Roman" pitchFamily="18" charset="0"/>
              </a:rPr>
              <a:t>的</a:t>
            </a:r>
            <a:r>
              <a:rPr lang="zh-CN" altLang="en-US" sz="1800" dirty="0" smtClean="0">
                <a:solidFill>
                  <a:srgbClr val="00B050"/>
                </a:solidFill>
                <a:latin typeface="Times New Roman" pitchFamily="18" charset="0"/>
              </a:rPr>
              <a:t>关系</a:t>
            </a:r>
            <a:endParaRPr lang="en-US" altLang="zh-CN" sz="1800" dirty="0" smtClean="0">
              <a:solidFill>
                <a:srgbClr val="00B050"/>
              </a:solidFill>
              <a:latin typeface="Times New Roman" pitchFamily="18" charset="0"/>
            </a:endParaRPr>
          </a:p>
          <a:p>
            <a:pPr marL="457200" lvl="1" indent="0">
              <a:buNone/>
            </a:pPr>
            <a:endParaRPr lang="zh-CN" altLang="en-US" sz="1050" dirty="0">
              <a:solidFill>
                <a:srgbClr val="00B050"/>
              </a:solidFill>
              <a:latin typeface="Times New Roman" pitchFamily="18" charset="0"/>
            </a:endParaRPr>
          </a:p>
          <a:p>
            <a:r>
              <a:rPr lang="zh-CN" altLang="en-US" sz="2200" b="1" dirty="0">
                <a:solidFill>
                  <a:srgbClr val="A50021"/>
                </a:solidFill>
                <a:latin typeface="Times New Roman" pitchFamily="18" charset="0"/>
              </a:rPr>
              <a:t>事实的表示</a:t>
            </a:r>
          </a:p>
          <a:p>
            <a:pPr lvl="1">
              <a:spcBef>
                <a:spcPts val="800"/>
              </a:spcBef>
            </a:pPr>
            <a:r>
              <a:rPr lang="zh-CN" altLang="en-US" sz="2000" b="1" dirty="0" smtClean="0">
                <a:latin typeface="Times New Roman" pitchFamily="18" charset="0"/>
              </a:rPr>
              <a:t>确定性知识：</a:t>
            </a:r>
            <a:r>
              <a:rPr lang="zh-CN" altLang="en-US" sz="2000" dirty="0" smtClean="0">
                <a:latin typeface="Times New Roman" pitchFamily="18" charset="0"/>
              </a:rPr>
              <a:t>事实可用三元组</a:t>
            </a:r>
            <a:r>
              <a:rPr lang="zh-CN" altLang="en-US" sz="2000" dirty="0">
                <a:latin typeface="Times New Roman" pitchFamily="18" charset="0"/>
              </a:rPr>
              <a:t>表示：</a:t>
            </a:r>
          </a:p>
          <a:p>
            <a:pPr lvl="2">
              <a:spcBef>
                <a:spcPts val="800"/>
              </a:spcBef>
            </a:pPr>
            <a:r>
              <a:rPr lang="zh-CN" altLang="en-US" sz="1600" b="1" dirty="0" smtClean="0">
                <a:solidFill>
                  <a:srgbClr val="0000FF"/>
                </a:solidFill>
                <a:latin typeface="Times New Roman" pitchFamily="18" charset="0"/>
              </a:rPr>
              <a:t>（</a:t>
            </a:r>
            <a:r>
              <a:rPr lang="zh-CN" altLang="en-US" sz="1600" b="1" dirty="0">
                <a:solidFill>
                  <a:srgbClr val="0000FF"/>
                </a:solidFill>
                <a:latin typeface="Times New Roman" pitchFamily="18" charset="0"/>
              </a:rPr>
              <a:t>对象，属性，值</a:t>
            </a:r>
            <a:r>
              <a:rPr lang="zh-CN" altLang="en-US" sz="1600" b="1" dirty="0" smtClean="0">
                <a:solidFill>
                  <a:srgbClr val="0000FF"/>
                </a:solidFill>
                <a:latin typeface="Times New Roman" pitchFamily="18" charset="0"/>
              </a:rPr>
              <a:t>）</a:t>
            </a:r>
            <a:endParaRPr lang="en-US" altLang="zh-CN" sz="1600" b="1" dirty="0" smtClean="0">
              <a:solidFill>
                <a:srgbClr val="0000FF"/>
              </a:solidFill>
              <a:latin typeface="Times New Roman" pitchFamily="18" charset="0"/>
            </a:endParaRPr>
          </a:p>
          <a:p>
            <a:pPr lvl="2">
              <a:spcBef>
                <a:spcPts val="800"/>
              </a:spcBef>
            </a:pPr>
            <a:r>
              <a:rPr lang="zh-CN" altLang="en-US" sz="1600" b="1" dirty="0" smtClean="0">
                <a:solidFill>
                  <a:srgbClr val="0000FF"/>
                </a:solidFill>
                <a:latin typeface="Times New Roman" pitchFamily="18" charset="0"/>
              </a:rPr>
              <a:t>（</a:t>
            </a:r>
            <a:r>
              <a:rPr lang="zh-CN" altLang="en-US" sz="1600" b="1" dirty="0">
                <a:solidFill>
                  <a:srgbClr val="0000FF"/>
                </a:solidFill>
                <a:latin typeface="Times New Roman" pitchFamily="18" charset="0"/>
              </a:rPr>
              <a:t>关系，对象</a:t>
            </a:r>
            <a:r>
              <a:rPr lang="en-US" altLang="zh-CN" sz="1600" b="1" dirty="0">
                <a:solidFill>
                  <a:srgbClr val="0000FF"/>
                </a:solidFill>
                <a:latin typeface="Times New Roman" pitchFamily="18" charset="0"/>
              </a:rPr>
              <a:t>1</a:t>
            </a:r>
            <a:r>
              <a:rPr lang="zh-CN" altLang="en-US" sz="1600" b="1" dirty="0">
                <a:solidFill>
                  <a:srgbClr val="0000FF"/>
                </a:solidFill>
                <a:latin typeface="Times New Roman" pitchFamily="18" charset="0"/>
              </a:rPr>
              <a:t>，对象</a:t>
            </a:r>
            <a:r>
              <a:rPr lang="en-US" altLang="zh-CN" sz="1600" b="1" dirty="0">
                <a:solidFill>
                  <a:srgbClr val="0000FF"/>
                </a:solidFill>
                <a:latin typeface="Times New Roman" pitchFamily="18" charset="0"/>
              </a:rPr>
              <a:t>2</a:t>
            </a:r>
            <a:r>
              <a:rPr lang="zh-CN" altLang="en-US" sz="1600" b="1" dirty="0">
                <a:solidFill>
                  <a:srgbClr val="0000FF"/>
                </a:solidFill>
                <a:latin typeface="Times New Roman" pitchFamily="18" charset="0"/>
              </a:rPr>
              <a:t>）</a:t>
            </a:r>
          </a:p>
          <a:p>
            <a:pPr marL="914400" lvl="2" indent="0">
              <a:spcBef>
                <a:spcPts val="800"/>
              </a:spcBef>
              <a:buNone/>
            </a:pPr>
            <a:r>
              <a:rPr lang="zh-CN" altLang="en-US" sz="1600" b="1" dirty="0" smtClean="0">
                <a:solidFill>
                  <a:srgbClr val="00B050"/>
                </a:solidFill>
                <a:latin typeface="Times New Roman" pitchFamily="18" charset="0"/>
              </a:rPr>
              <a:t>对象</a:t>
            </a:r>
            <a:r>
              <a:rPr lang="zh-CN" altLang="en-US" sz="1600" b="1" dirty="0">
                <a:solidFill>
                  <a:srgbClr val="00B050"/>
                </a:solidFill>
                <a:latin typeface="Times New Roman" pitchFamily="18" charset="0"/>
              </a:rPr>
              <a:t>就是语言变量。例如</a:t>
            </a:r>
            <a:r>
              <a:rPr lang="zh-CN" altLang="en-US" sz="1600" b="1" dirty="0" smtClean="0">
                <a:solidFill>
                  <a:srgbClr val="00B050"/>
                </a:solidFill>
                <a:latin typeface="Times New Roman" pitchFamily="18" charset="0"/>
              </a:rPr>
              <a:t>：</a:t>
            </a:r>
            <a:r>
              <a:rPr lang="zh-CN" altLang="en-US" sz="1800" b="1" dirty="0" smtClean="0">
                <a:solidFill>
                  <a:srgbClr val="00B050"/>
                </a:solidFill>
                <a:latin typeface="Times New Roman" pitchFamily="18" charset="0"/>
              </a:rPr>
              <a:t>  </a:t>
            </a:r>
            <a:r>
              <a:rPr lang="en-US" altLang="zh-CN" sz="1800" b="1" dirty="0">
                <a:solidFill>
                  <a:srgbClr val="00B050"/>
                </a:solidFill>
                <a:latin typeface="Times New Roman" pitchFamily="18" charset="0"/>
              </a:rPr>
              <a:t>(snow, color, white</a:t>
            </a:r>
            <a:r>
              <a:rPr lang="en-US" altLang="zh-CN" sz="1800" b="1" dirty="0" smtClean="0">
                <a:solidFill>
                  <a:srgbClr val="00B050"/>
                </a:solidFill>
                <a:latin typeface="Times New Roman" pitchFamily="18" charset="0"/>
              </a:rPr>
              <a:t>)</a:t>
            </a:r>
            <a:r>
              <a:rPr lang="zh-CN" altLang="en-US" sz="1800" b="1" dirty="0" smtClean="0">
                <a:solidFill>
                  <a:srgbClr val="00B050"/>
                </a:solidFill>
                <a:latin typeface="Times New Roman" pitchFamily="18" charset="0"/>
              </a:rPr>
              <a:t>，   </a:t>
            </a:r>
            <a:r>
              <a:rPr lang="en-US" altLang="zh-CN" sz="1800" b="1" dirty="0" smtClean="0">
                <a:solidFill>
                  <a:srgbClr val="00B050"/>
                </a:solidFill>
                <a:latin typeface="Times New Roman" pitchFamily="18" charset="0"/>
              </a:rPr>
              <a:t>(</a:t>
            </a:r>
            <a:r>
              <a:rPr lang="en-US" altLang="zh-CN" sz="1800" b="1" dirty="0">
                <a:solidFill>
                  <a:srgbClr val="00B050"/>
                </a:solidFill>
                <a:latin typeface="Times New Roman" pitchFamily="18" charset="0"/>
              </a:rPr>
              <a:t>love, Wang Feng, country) </a:t>
            </a:r>
            <a:endParaRPr lang="zh-CN" altLang="en-US" sz="1800" b="1" dirty="0" smtClean="0">
              <a:solidFill>
                <a:srgbClr val="00B050"/>
              </a:solidFill>
              <a:latin typeface="Times New Roman" pitchFamily="18" charset="0"/>
            </a:endParaRPr>
          </a:p>
          <a:p>
            <a:pPr lvl="1">
              <a:spcBef>
                <a:spcPts val="800"/>
              </a:spcBef>
            </a:pPr>
            <a:r>
              <a:rPr lang="zh-CN" altLang="en-US" sz="2000" b="1" dirty="0" smtClean="0">
                <a:latin typeface="Times New Roman" pitchFamily="18" charset="0"/>
              </a:rPr>
              <a:t>非确定性知识：</a:t>
            </a:r>
            <a:r>
              <a:rPr lang="zh-CN" altLang="en-US" sz="2000" dirty="0" smtClean="0">
                <a:latin typeface="Times New Roman" pitchFamily="18" charset="0"/>
              </a:rPr>
              <a:t>事实可用四元组表示：</a:t>
            </a:r>
          </a:p>
          <a:p>
            <a:pPr lvl="2">
              <a:spcBef>
                <a:spcPts val="800"/>
              </a:spcBef>
            </a:pPr>
            <a:r>
              <a:rPr lang="zh-CN" altLang="en-US" sz="1600" b="1" dirty="0" smtClean="0">
                <a:solidFill>
                  <a:srgbClr val="0000FF"/>
                </a:solidFill>
                <a:latin typeface="Times New Roman" pitchFamily="18" charset="0"/>
              </a:rPr>
              <a:t>（</a:t>
            </a:r>
            <a:r>
              <a:rPr lang="zh-CN" altLang="en-US" sz="1600" b="1" dirty="0">
                <a:solidFill>
                  <a:srgbClr val="0000FF"/>
                </a:solidFill>
                <a:latin typeface="Times New Roman" pitchFamily="18" charset="0"/>
              </a:rPr>
              <a:t>对象，属性，值，</a:t>
            </a:r>
            <a:r>
              <a:rPr lang="zh-CN" altLang="en-US" sz="1600" b="1" dirty="0">
                <a:solidFill>
                  <a:srgbClr val="D60093"/>
                </a:solidFill>
                <a:latin typeface="Times New Roman" pitchFamily="18" charset="0"/>
              </a:rPr>
              <a:t>可信度因子</a:t>
            </a:r>
            <a:r>
              <a:rPr lang="zh-CN" altLang="en-US" sz="1600" b="1" dirty="0">
                <a:solidFill>
                  <a:srgbClr val="0000FF"/>
                </a:solidFill>
                <a:latin typeface="Times New Roman" pitchFamily="18" charset="0"/>
              </a:rPr>
              <a:t>）</a:t>
            </a:r>
          </a:p>
          <a:p>
            <a:pPr marL="914400" lvl="2" indent="0">
              <a:spcBef>
                <a:spcPts val="800"/>
              </a:spcBef>
              <a:buNone/>
            </a:pPr>
            <a:r>
              <a:rPr lang="zh-CN" altLang="en-US" sz="1600" b="1" dirty="0" smtClean="0">
                <a:solidFill>
                  <a:srgbClr val="00B050"/>
                </a:solidFill>
                <a:latin typeface="Times New Roman" pitchFamily="18" charset="0"/>
              </a:rPr>
              <a:t>“可信度因子”</a:t>
            </a:r>
            <a:r>
              <a:rPr lang="zh-CN" altLang="en-US" sz="1600" b="1" dirty="0">
                <a:solidFill>
                  <a:srgbClr val="00B050"/>
                </a:solidFill>
                <a:latin typeface="Times New Roman" pitchFamily="18" charset="0"/>
              </a:rPr>
              <a:t>是指该事实为真的相信程度。可用</a:t>
            </a:r>
            <a:r>
              <a:rPr lang="en-US" altLang="zh-CN" sz="1600" b="1" dirty="0">
                <a:solidFill>
                  <a:srgbClr val="00B050"/>
                </a:solidFill>
                <a:latin typeface="Times New Roman" pitchFamily="18" charset="0"/>
              </a:rPr>
              <a:t>[0,1]</a:t>
            </a:r>
            <a:r>
              <a:rPr lang="zh-CN" altLang="en-US" sz="1600" b="1" dirty="0">
                <a:solidFill>
                  <a:srgbClr val="00B050"/>
                </a:solidFill>
                <a:latin typeface="Times New Roman" pitchFamily="18" charset="0"/>
              </a:rPr>
              <a:t>之间的一个实数来表示。  </a:t>
            </a: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F1C2BA6B-F342-4C42-B247-E74391E789E4}" type="slidenum">
              <a:rPr lang="en-US" altLang="zh-CN"/>
              <a:pPr/>
              <a:t>42</a:t>
            </a:fld>
            <a:endParaRPr lang="en-US" altLang="zh-CN"/>
          </a:p>
        </p:txBody>
      </p:sp>
      <p:sp>
        <p:nvSpPr>
          <p:cNvPr id="504835" name="Rectangle 3"/>
          <p:cNvSpPr>
            <a:spLocks noGrp="1" noChangeArrowheads="1"/>
          </p:cNvSpPr>
          <p:nvPr>
            <p:ph type="body" idx="1"/>
          </p:nvPr>
        </p:nvSpPr>
        <p:spPr>
          <a:xfrm>
            <a:off x="250825" y="1196752"/>
            <a:ext cx="8642350" cy="5437187"/>
          </a:xfrm>
        </p:spPr>
        <p:txBody>
          <a:bodyPr/>
          <a:lstStyle/>
          <a:p>
            <a:r>
              <a:rPr lang="zh-CN" altLang="en-US" sz="2800" b="1" dirty="0">
                <a:solidFill>
                  <a:srgbClr val="A50021"/>
                </a:solidFill>
                <a:latin typeface="Times New Roman" pitchFamily="18" charset="0"/>
              </a:rPr>
              <a:t>规则的作用</a:t>
            </a:r>
          </a:p>
          <a:p>
            <a:pPr lvl="1">
              <a:spcBef>
                <a:spcPts val="1200"/>
              </a:spcBef>
            </a:pPr>
            <a:r>
              <a:rPr lang="zh-CN" altLang="en-US" sz="2400" b="1" dirty="0" smtClean="0">
                <a:solidFill>
                  <a:srgbClr val="0000CC"/>
                </a:solidFill>
                <a:latin typeface="Times New Roman" pitchFamily="18" charset="0"/>
              </a:rPr>
              <a:t>描述</a:t>
            </a:r>
            <a:r>
              <a:rPr lang="zh-CN" altLang="en-US" sz="2400" b="1" dirty="0">
                <a:solidFill>
                  <a:srgbClr val="0000CC"/>
                </a:solidFill>
                <a:latin typeface="Times New Roman" pitchFamily="18" charset="0"/>
              </a:rPr>
              <a:t>事物之间的因果关系。</a:t>
            </a:r>
          </a:p>
          <a:p>
            <a:pPr lvl="1">
              <a:spcBef>
                <a:spcPts val="1200"/>
              </a:spcBef>
            </a:pPr>
            <a:r>
              <a:rPr lang="zh-CN" altLang="en-US" sz="2400" b="1" dirty="0" smtClean="0">
                <a:solidFill>
                  <a:srgbClr val="0000CC"/>
                </a:solidFill>
                <a:latin typeface="Times New Roman" pitchFamily="18" charset="0"/>
              </a:rPr>
              <a:t>规则</a:t>
            </a:r>
            <a:r>
              <a:rPr lang="zh-CN" altLang="en-US" sz="2400" b="1" dirty="0">
                <a:solidFill>
                  <a:srgbClr val="0000CC"/>
                </a:solidFill>
                <a:latin typeface="Times New Roman" pitchFamily="18" charset="0"/>
              </a:rPr>
              <a:t>的产生式表示形式常称为产生式规则，简称为产生式或规则</a:t>
            </a:r>
            <a:r>
              <a:rPr lang="zh-CN" altLang="en-US" sz="2600" b="1" dirty="0">
                <a:solidFill>
                  <a:srgbClr val="0000CC"/>
                </a:solidFill>
                <a:latin typeface="Times New Roman" pitchFamily="18" charset="0"/>
              </a:rPr>
              <a:t>。</a:t>
            </a:r>
          </a:p>
          <a:p>
            <a:pPr>
              <a:spcBef>
                <a:spcPts val="2400"/>
              </a:spcBef>
            </a:pPr>
            <a:r>
              <a:rPr lang="zh-CN" altLang="en-US" sz="2800" b="1" dirty="0">
                <a:solidFill>
                  <a:srgbClr val="A50021"/>
                </a:solidFill>
                <a:latin typeface="Times New Roman" pitchFamily="18" charset="0"/>
              </a:rPr>
              <a:t>产生式的基本形式</a:t>
            </a:r>
            <a:endParaRPr lang="zh-CN" altLang="en-US" sz="2800" dirty="0">
              <a:solidFill>
                <a:srgbClr val="A50021"/>
              </a:solidFill>
              <a:latin typeface="Times New Roman" pitchFamily="18" charset="0"/>
            </a:endParaRPr>
          </a:p>
          <a:p>
            <a:pPr marL="0" indent="0">
              <a:spcBef>
                <a:spcPts val="1800"/>
              </a:spcBef>
              <a:spcAft>
                <a:spcPts val="1200"/>
              </a:spcAft>
              <a:buNone/>
            </a:pPr>
            <a:r>
              <a:rPr lang="zh-CN" altLang="en-US" dirty="0">
                <a:solidFill>
                  <a:srgbClr val="0000CC"/>
                </a:solidFill>
                <a:latin typeface="Times New Roman" pitchFamily="18" charset="0"/>
              </a:rPr>
              <a:t> </a:t>
            </a:r>
            <a:r>
              <a:rPr lang="en-US" altLang="zh-CN" dirty="0" smtClean="0">
                <a:solidFill>
                  <a:srgbClr val="0000CC"/>
                </a:solidFill>
                <a:latin typeface="Times New Roman" pitchFamily="18" charset="0"/>
              </a:rPr>
              <a:t>	</a:t>
            </a:r>
            <a:r>
              <a:rPr lang="en-US" altLang="zh-CN" sz="2600" dirty="0" smtClean="0">
                <a:solidFill>
                  <a:srgbClr val="0000CC"/>
                </a:solidFill>
                <a:latin typeface="Times New Roman" pitchFamily="18" charset="0"/>
              </a:rPr>
              <a:t>    </a:t>
            </a:r>
            <a:r>
              <a:rPr lang="en-US" altLang="zh-CN" sz="2600" b="1" dirty="0" smtClean="0">
                <a:solidFill>
                  <a:srgbClr val="0000CC"/>
                </a:solidFill>
                <a:latin typeface="Times New Roman" pitchFamily="18" charset="0"/>
              </a:rPr>
              <a:t>P</a:t>
            </a:r>
            <a:r>
              <a:rPr lang="en-US" altLang="zh-CN" sz="2600" b="1" dirty="0">
                <a:solidFill>
                  <a:srgbClr val="0000CC"/>
                </a:solidFill>
                <a:latin typeface="Times New Roman" pitchFamily="18" charset="0"/>
                <a:cs typeface="Arial" charset="0"/>
              </a:rPr>
              <a:t>→</a:t>
            </a:r>
            <a:r>
              <a:rPr lang="en-US" altLang="zh-CN" sz="2600" b="1" dirty="0">
                <a:solidFill>
                  <a:srgbClr val="0000CC"/>
                </a:solidFill>
                <a:latin typeface="Times New Roman" pitchFamily="18" charset="0"/>
              </a:rPr>
              <a:t>Q         </a:t>
            </a:r>
            <a:r>
              <a:rPr lang="zh-CN" altLang="en-US" sz="2600" b="1" dirty="0">
                <a:solidFill>
                  <a:srgbClr val="0000CC"/>
                </a:solidFill>
                <a:latin typeface="Times New Roman" pitchFamily="18" charset="0"/>
              </a:rPr>
              <a:t>或者         </a:t>
            </a:r>
            <a:r>
              <a:rPr lang="en-US" altLang="zh-CN" sz="2600" b="1" dirty="0">
                <a:solidFill>
                  <a:srgbClr val="0000CC"/>
                </a:solidFill>
                <a:latin typeface="Times New Roman" pitchFamily="18" charset="0"/>
              </a:rPr>
              <a:t>IF     P   THEN    Q</a:t>
            </a:r>
          </a:p>
          <a:p>
            <a:pPr lvl="1">
              <a:lnSpc>
                <a:spcPct val="120000"/>
              </a:lnSpc>
              <a:spcBef>
                <a:spcPts val="1200"/>
              </a:spcBef>
            </a:pPr>
            <a:r>
              <a:rPr lang="en-US" altLang="zh-CN" sz="2000" b="1" dirty="0" smtClean="0">
                <a:solidFill>
                  <a:srgbClr val="0000FF"/>
                </a:solidFill>
                <a:latin typeface="Times New Roman" pitchFamily="18" charset="0"/>
              </a:rPr>
              <a:t>P</a:t>
            </a:r>
            <a:r>
              <a:rPr lang="zh-CN" altLang="en-US" sz="2000" b="1" dirty="0">
                <a:solidFill>
                  <a:srgbClr val="0000FF"/>
                </a:solidFill>
                <a:latin typeface="Times New Roman" pitchFamily="18" charset="0"/>
              </a:rPr>
              <a:t>是产生式的</a:t>
            </a:r>
            <a:r>
              <a:rPr lang="zh-CN" altLang="en-US" sz="2000" b="1" dirty="0" smtClean="0">
                <a:solidFill>
                  <a:srgbClr val="0000FF"/>
                </a:solidFill>
                <a:latin typeface="Times New Roman" pitchFamily="18" charset="0"/>
              </a:rPr>
              <a:t>前提</a:t>
            </a:r>
            <a:r>
              <a:rPr lang="zh-CN" altLang="en-US" sz="2000" dirty="0" smtClean="0">
                <a:latin typeface="Times New Roman" pitchFamily="18" charset="0"/>
              </a:rPr>
              <a:t>（也</a:t>
            </a:r>
            <a:r>
              <a:rPr lang="zh-CN" altLang="en-US" sz="2000" dirty="0">
                <a:latin typeface="Times New Roman" pitchFamily="18" charset="0"/>
              </a:rPr>
              <a:t>称为</a:t>
            </a:r>
            <a:r>
              <a:rPr lang="zh-CN" altLang="en-US" sz="2000" b="1" dirty="0">
                <a:solidFill>
                  <a:srgbClr val="0000FF"/>
                </a:solidFill>
                <a:latin typeface="Times New Roman" pitchFamily="18" charset="0"/>
              </a:rPr>
              <a:t>前</a:t>
            </a:r>
            <a:r>
              <a:rPr lang="zh-CN" altLang="en-US" sz="2000" b="1" dirty="0" smtClean="0">
                <a:solidFill>
                  <a:srgbClr val="0000FF"/>
                </a:solidFill>
                <a:latin typeface="Times New Roman" pitchFamily="18" charset="0"/>
              </a:rPr>
              <a:t>件</a:t>
            </a:r>
            <a:r>
              <a:rPr lang="zh-CN" altLang="en-US" sz="2000" dirty="0" smtClean="0">
                <a:latin typeface="Times New Roman" pitchFamily="18" charset="0"/>
              </a:rPr>
              <a:t>）：给</a:t>
            </a:r>
            <a:r>
              <a:rPr lang="zh-CN" altLang="en-US" sz="2000" dirty="0">
                <a:latin typeface="Times New Roman" pitchFamily="18" charset="0"/>
              </a:rPr>
              <a:t>出了该产生式可否使用的先决条件，由事实的逻辑组合来构成；</a:t>
            </a:r>
          </a:p>
          <a:p>
            <a:pPr lvl="1">
              <a:lnSpc>
                <a:spcPct val="120000"/>
              </a:lnSpc>
              <a:spcBef>
                <a:spcPts val="1200"/>
              </a:spcBef>
            </a:pPr>
            <a:r>
              <a:rPr lang="en-US" altLang="zh-CN" sz="2000" b="1" dirty="0">
                <a:solidFill>
                  <a:srgbClr val="0000FF"/>
                </a:solidFill>
                <a:latin typeface="Times New Roman" pitchFamily="18" charset="0"/>
              </a:rPr>
              <a:t>Q</a:t>
            </a:r>
            <a:r>
              <a:rPr lang="zh-CN" altLang="en-US" sz="2000" b="1" dirty="0">
                <a:solidFill>
                  <a:srgbClr val="0000FF"/>
                </a:solidFill>
                <a:latin typeface="Times New Roman" pitchFamily="18" charset="0"/>
              </a:rPr>
              <a:t>是一组结论或</a:t>
            </a:r>
            <a:r>
              <a:rPr lang="zh-CN" altLang="en-US" sz="2000" b="1" dirty="0" smtClean="0">
                <a:solidFill>
                  <a:srgbClr val="0000FF"/>
                </a:solidFill>
                <a:latin typeface="Times New Roman" pitchFamily="18" charset="0"/>
              </a:rPr>
              <a:t>操作</a:t>
            </a:r>
            <a:r>
              <a:rPr lang="zh-CN" altLang="en-US" sz="2000" dirty="0" smtClean="0">
                <a:latin typeface="Times New Roman" pitchFamily="18" charset="0"/>
              </a:rPr>
              <a:t>（也</a:t>
            </a:r>
            <a:r>
              <a:rPr lang="zh-CN" altLang="en-US" sz="2000" dirty="0">
                <a:latin typeface="Times New Roman" pitchFamily="18" charset="0"/>
              </a:rPr>
              <a:t>称为产生式的</a:t>
            </a:r>
            <a:r>
              <a:rPr lang="zh-CN" altLang="en-US" sz="2000" b="1" dirty="0">
                <a:solidFill>
                  <a:srgbClr val="0000FF"/>
                </a:solidFill>
                <a:latin typeface="Times New Roman" pitchFamily="18" charset="0"/>
              </a:rPr>
              <a:t>后</a:t>
            </a:r>
            <a:r>
              <a:rPr lang="zh-CN" altLang="en-US" sz="2000" b="1" dirty="0" smtClean="0">
                <a:solidFill>
                  <a:srgbClr val="0000FF"/>
                </a:solidFill>
                <a:latin typeface="Times New Roman" pitchFamily="18" charset="0"/>
              </a:rPr>
              <a:t>件）：</a:t>
            </a:r>
            <a:r>
              <a:rPr lang="zh-CN" altLang="en-US" sz="2000" dirty="0" smtClean="0">
                <a:latin typeface="Times New Roman" pitchFamily="18" charset="0"/>
              </a:rPr>
              <a:t>指出</a:t>
            </a:r>
            <a:r>
              <a:rPr lang="zh-CN" altLang="en-US" sz="2000" dirty="0">
                <a:latin typeface="Times New Roman" pitchFamily="18" charset="0"/>
              </a:rPr>
              <a:t>当前题</a:t>
            </a:r>
            <a:r>
              <a:rPr lang="en-US" altLang="zh-CN" sz="2000" dirty="0">
                <a:latin typeface="Times New Roman" pitchFamily="18" charset="0"/>
              </a:rPr>
              <a:t>P</a:t>
            </a:r>
            <a:r>
              <a:rPr lang="zh-CN" altLang="en-US" sz="2000" dirty="0">
                <a:latin typeface="Times New Roman" pitchFamily="18" charset="0"/>
              </a:rPr>
              <a:t>满足时，应该推出的结论或应该执行的动作</a:t>
            </a:r>
            <a:r>
              <a:rPr lang="zh-CN" altLang="en-US" sz="2200" dirty="0">
                <a:latin typeface="Times New Roman" pitchFamily="18" charset="0"/>
              </a:rPr>
              <a:t>。</a:t>
            </a:r>
          </a:p>
        </p:txBody>
      </p:sp>
      <p:sp>
        <p:nvSpPr>
          <p:cNvPr id="6" name="Rectangle 2"/>
          <p:cNvSpPr>
            <a:spLocks noGrp="1" noChangeArrowheads="1"/>
          </p:cNvSpPr>
          <p:nvPr>
            <p:ph type="title"/>
          </p:nvPr>
        </p:nvSpPr>
        <p:spPr>
          <a:xfrm>
            <a:off x="298450" y="0"/>
            <a:ext cx="8540750" cy="908050"/>
          </a:xfrm>
        </p:spPr>
        <p:txBody>
          <a:bodyPr/>
          <a:lstStyle/>
          <a:p>
            <a:r>
              <a:rPr lang="zh-CN" altLang="en-US" sz="3600" b="1" dirty="0" smtClean="0">
                <a:latin typeface="Times New Roman" pitchFamily="18" charset="0"/>
              </a:rPr>
              <a:t>产生</a:t>
            </a:r>
            <a:r>
              <a:rPr lang="zh-CN" altLang="en-US" sz="3600" b="1" dirty="0">
                <a:latin typeface="Times New Roman" pitchFamily="18" charset="0"/>
              </a:rPr>
              <a:t>式表示的基本</a:t>
            </a:r>
            <a:r>
              <a:rPr lang="zh-CN" altLang="en-US" sz="3600" b="1" dirty="0" smtClean="0">
                <a:latin typeface="Times New Roman" pitchFamily="18" charset="0"/>
              </a:rPr>
              <a:t>方法</a:t>
            </a:r>
            <a:r>
              <a:rPr lang="en-US" altLang="zh-CN" sz="3600" b="1" dirty="0" smtClean="0">
                <a:latin typeface="Times New Roman" pitchFamily="18" charset="0"/>
              </a:rPr>
              <a:t>—</a:t>
            </a:r>
            <a:r>
              <a:rPr lang="zh-CN" altLang="en-US" sz="2800" b="1" dirty="0" smtClean="0">
                <a:latin typeface="Times New Roman" pitchFamily="18" charset="0"/>
              </a:rPr>
              <a:t>规则的</a:t>
            </a:r>
            <a:r>
              <a:rPr lang="zh-CN" altLang="en-US" sz="2800" b="1" dirty="0">
                <a:latin typeface="Times New Roman" pitchFamily="18" charset="0"/>
              </a:rPr>
              <a:t>表示</a:t>
            </a: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5"/>
          <p:cNvSpPr>
            <a:spLocks noGrp="1"/>
          </p:cNvSpPr>
          <p:nvPr>
            <p:ph type="sldNum" sz="quarter" idx="12"/>
          </p:nvPr>
        </p:nvSpPr>
        <p:spPr/>
        <p:txBody>
          <a:bodyPr/>
          <a:lstStyle/>
          <a:p>
            <a:fld id="{A278086B-9BA6-4C46-8AAC-E95729148E3A}" type="slidenum">
              <a:rPr lang="en-US" altLang="zh-CN"/>
              <a:pPr/>
              <a:t>43</a:t>
            </a:fld>
            <a:endParaRPr lang="en-US" altLang="zh-CN"/>
          </a:p>
        </p:txBody>
      </p:sp>
      <p:sp>
        <p:nvSpPr>
          <p:cNvPr id="595971" name="Rectangle 3"/>
          <p:cNvSpPr>
            <a:spLocks noGrp="1" noChangeArrowheads="1"/>
          </p:cNvSpPr>
          <p:nvPr>
            <p:ph type="body" idx="1"/>
          </p:nvPr>
        </p:nvSpPr>
        <p:spPr>
          <a:xfrm>
            <a:off x="467544" y="1376772"/>
            <a:ext cx="8229600" cy="4464496"/>
          </a:xfrm>
        </p:spPr>
        <p:txBody>
          <a:bodyPr/>
          <a:lstStyle/>
          <a:p>
            <a:pPr>
              <a:lnSpc>
                <a:spcPct val="80000"/>
              </a:lnSpc>
            </a:pPr>
            <a:r>
              <a:rPr kumimoji="1" lang="zh-CN" altLang="en-US" sz="2800" b="1" dirty="0" smtClean="0"/>
              <a:t>用</a:t>
            </a:r>
            <a:r>
              <a:rPr kumimoji="1" lang="en-US" altLang="zh-CN" sz="2800" b="1" dirty="0"/>
              <a:t>BNF</a:t>
            </a:r>
            <a:r>
              <a:rPr kumimoji="1" lang="zh-CN" altLang="en-US" sz="2800" b="1" dirty="0"/>
              <a:t>（</a:t>
            </a:r>
            <a:r>
              <a:rPr kumimoji="1" lang="en-US" altLang="zh-CN" sz="2800" b="1" dirty="0"/>
              <a:t>Backus Normal Form</a:t>
            </a:r>
            <a:r>
              <a:rPr kumimoji="1" lang="zh-CN" altLang="en-US" sz="2800" b="1" dirty="0"/>
              <a:t>）表示的产生式形式描述及语义：</a:t>
            </a:r>
          </a:p>
          <a:p>
            <a:pPr lvl="1">
              <a:spcBef>
                <a:spcPts val="2400"/>
              </a:spcBef>
            </a:pPr>
            <a:r>
              <a:rPr kumimoji="1" lang="en-US" altLang="zh-CN" sz="2200" b="1" dirty="0" smtClean="0">
                <a:solidFill>
                  <a:srgbClr val="0000FF"/>
                </a:solidFill>
              </a:rPr>
              <a:t>&lt;</a:t>
            </a:r>
            <a:r>
              <a:rPr kumimoji="1" lang="zh-CN" altLang="en-US" sz="2200" b="1" dirty="0">
                <a:solidFill>
                  <a:srgbClr val="0000FF"/>
                </a:solidFill>
              </a:rPr>
              <a:t>产生式</a:t>
            </a:r>
            <a:r>
              <a:rPr kumimoji="1" lang="en-US" altLang="zh-CN" sz="2200" b="1" dirty="0">
                <a:solidFill>
                  <a:srgbClr val="0000FF"/>
                </a:solidFill>
              </a:rPr>
              <a:t>&gt; ::=  &lt;</a:t>
            </a:r>
            <a:r>
              <a:rPr kumimoji="1" lang="zh-CN" altLang="en-US" sz="2200" b="1" dirty="0">
                <a:solidFill>
                  <a:srgbClr val="0000FF"/>
                </a:solidFill>
              </a:rPr>
              <a:t>前提</a:t>
            </a:r>
            <a:r>
              <a:rPr kumimoji="1" lang="en-US" altLang="zh-CN" sz="2200" b="1" dirty="0">
                <a:solidFill>
                  <a:srgbClr val="0000FF"/>
                </a:solidFill>
              </a:rPr>
              <a:t>&gt; </a:t>
            </a:r>
            <a:r>
              <a:rPr kumimoji="1" lang="en-US" altLang="zh-CN" sz="2200" b="1" dirty="0">
                <a:solidFill>
                  <a:srgbClr val="0000FF"/>
                </a:solidFill>
                <a:sym typeface="Symbol" pitchFamily="18" charset="2"/>
              </a:rPr>
              <a:t></a:t>
            </a:r>
            <a:r>
              <a:rPr kumimoji="1" lang="en-US" altLang="zh-CN" sz="2200" b="1" dirty="0">
                <a:solidFill>
                  <a:srgbClr val="0000FF"/>
                </a:solidFill>
              </a:rPr>
              <a:t> &lt;</a:t>
            </a:r>
            <a:r>
              <a:rPr kumimoji="1" lang="zh-CN" altLang="en-US" sz="2200" b="1" dirty="0">
                <a:solidFill>
                  <a:srgbClr val="0000FF"/>
                </a:solidFill>
              </a:rPr>
              <a:t>结论</a:t>
            </a:r>
            <a:r>
              <a:rPr kumimoji="1" lang="en-US" altLang="zh-CN" sz="2200" b="1" dirty="0">
                <a:solidFill>
                  <a:srgbClr val="0000FF"/>
                </a:solidFill>
              </a:rPr>
              <a:t>&gt;</a:t>
            </a:r>
          </a:p>
          <a:p>
            <a:pPr lvl="1">
              <a:spcBef>
                <a:spcPts val="2400"/>
              </a:spcBef>
            </a:pPr>
            <a:r>
              <a:rPr kumimoji="1" lang="en-US" altLang="zh-CN" sz="2200" b="1" dirty="0" smtClean="0">
                <a:solidFill>
                  <a:srgbClr val="0000FF"/>
                </a:solidFill>
              </a:rPr>
              <a:t>&lt;</a:t>
            </a:r>
            <a:r>
              <a:rPr kumimoji="1" lang="zh-CN" altLang="en-US" sz="2200" b="1" dirty="0">
                <a:solidFill>
                  <a:srgbClr val="0000FF"/>
                </a:solidFill>
              </a:rPr>
              <a:t>前提</a:t>
            </a:r>
            <a:r>
              <a:rPr kumimoji="1" lang="en-US" altLang="zh-CN" sz="2200" b="1" dirty="0">
                <a:solidFill>
                  <a:srgbClr val="0000FF"/>
                </a:solidFill>
              </a:rPr>
              <a:t>&gt; ::= &lt;</a:t>
            </a:r>
            <a:r>
              <a:rPr kumimoji="1" lang="zh-CN" altLang="en-US" sz="2200" b="1" dirty="0">
                <a:solidFill>
                  <a:srgbClr val="0000FF"/>
                </a:solidFill>
              </a:rPr>
              <a:t>简单条件</a:t>
            </a:r>
            <a:r>
              <a:rPr kumimoji="1" lang="en-US" altLang="zh-CN" sz="2200" b="1" dirty="0">
                <a:solidFill>
                  <a:srgbClr val="0000FF"/>
                </a:solidFill>
              </a:rPr>
              <a:t>&gt; | &lt;</a:t>
            </a:r>
            <a:r>
              <a:rPr kumimoji="1" lang="zh-CN" altLang="en-US" sz="2200" b="1" dirty="0">
                <a:solidFill>
                  <a:srgbClr val="0000FF"/>
                </a:solidFill>
              </a:rPr>
              <a:t>复合条件</a:t>
            </a:r>
            <a:r>
              <a:rPr kumimoji="1" lang="en-US" altLang="zh-CN" sz="2200" b="1" dirty="0">
                <a:solidFill>
                  <a:srgbClr val="0000FF"/>
                </a:solidFill>
              </a:rPr>
              <a:t>&gt;</a:t>
            </a:r>
          </a:p>
          <a:p>
            <a:pPr lvl="1">
              <a:spcBef>
                <a:spcPts val="2400"/>
              </a:spcBef>
            </a:pPr>
            <a:r>
              <a:rPr kumimoji="1" lang="en-US" altLang="zh-CN" sz="2200" b="1" dirty="0" smtClean="0">
                <a:solidFill>
                  <a:srgbClr val="0000FF"/>
                </a:solidFill>
              </a:rPr>
              <a:t>&lt;</a:t>
            </a:r>
            <a:r>
              <a:rPr kumimoji="1" lang="zh-CN" altLang="en-US" sz="2200" b="1" dirty="0">
                <a:solidFill>
                  <a:srgbClr val="0000FF"/>
                </a:solidFill>
              </a:rPr>
              <a:t>结论</a:t>
            </a:r>
            <a:r>
              <a:rPr kumimoji="1" lang="en-US" altLang="zh-CN" sz="2200" b="1" dirty="0">
                <a:solidFill>
                  <a:srgbClr val="0000FF"/>
                </a:solidFill>
              </a:rPr>
              <a:t>&gt; ::= &lt;</a:t>
            </a:r>
            <a:r>
              <a:rPr kumimoji="1" lang="zh-CN" altLang="en-US" sz="2200" b="1" dirty="0">
                <a:solidFill>
                  <a:srgbClr val="0000FF"/>
                </a:solidFill>
              </a:rPr>
              <a:t>事实</a:t>
            </a:r>
            <a:r>
              <a:rPr kumimoji="1" lang="en-US" altLang="zh-CN" sz="2200" b="1" dirty="0">
                <a:solidFill>
                  <a:srgbClr val="0000FF"/>
                </a:solidFill>
              </a:rPr>
              <a:t>&gt; | &lt;</a:t>
            </a:r>
            <a:r>
              <a:rPr kumimoji="1" lang="zh-CN" altLang="en-US" sz="2200" b="1" dirty="0">
                <a:solidFill>
                  <a:srgbClr val="0000FF"/>
                </a:solidFill>
              </a:rPr>
              <a:t>操作</a:t>
            </a:r>
            <a:r>
              <a:rPr kumimoji="1" lang="en-US" altLang="zh-CN" sz="2200" b="1" dirty="0">
                <a:solidFill>
                  <a:srgbClr val="0000FF"/>
                </a:solidFill>
              </a:rPr>
              <a:t>&gt;</a:t>
            </a:r>
          </a:p>
          <a:p>
            <a:pPr lvl="1">
              <a:spcBef>
                <a:spcPts val="2400"/>
              </a:spcBef>
            </a:pPr>
            <a:r>
              <a:rPr kumimoji="1" lang="en-US" altLang="zh-CN" sz="2200" b="1" dirty="0" smtClean="0">
                <a:solidFill>
                  <a:srgbClr val="0000FF"/>
                </a:solidFill>
              </a:rPr>
              <a:t>&lt;</a:t>
            </a:r>
            <a:r>
              <a:rPr kumimoji="1" lang="zh-CN" altLang="en-US" sz="2200" b="1" dirty="0">
                <a:solidFill>
                  <a:srgbClr val="0000FF"/>
                </a:solidFill>
              </a:rPr>
              <a:t>复合条件</a:t>
            </a:r>
            <a:r>
              <a:rPr kumimoji="1" lang="en-US" altLang="zh-CN" sz="2200" b="1" dirty="0">
                <a:solidFill>
                  <a:srgbClr val="0000FF"/>
                </a:solidFill>
              </a:rPr>
              <a:t>&gt; ::= &lt;</a:t>
            </a:r>
            <a:r>
              <a:rPr kumimoji="1" lang="zh-CN" altLang="en-US" sz="2200" b="1" dirty="0">
                <a:solidFill>
                  <a:srgbClr val="0000FF"/>
                </a:solidFill>
              </a:rPr>
              <a:t>简单条件</a:t>
            </a:r>
            <a:r>
              <a:rPr kumimoji="1" lang="en-US" altLang="zh-CN" sz="2200" b="1" dirty="0">
                <a:solidFill>
                  <a:srgbClr val="0000FF"/>
                </a:solidFill>
              </a:rPr>
              <a:t>&gt; AND &lt;</a:t>
            </a:r>
            <a:r>
              <a:rPr kumimoji="1" lang="zh-CN" altLang="en-US" sz="2200" b="1" dirty="0">
                <a:solidFill>
                  <a:srgbClr val="0000FF"/>
                </a:solidFill>
              </a:rPr>
              <a:t>简单条件</a:t>
            </a:r>
            <a:r>
              <a:rPr kumimoji="1" lang="en-US" altLang="zh-CN" sz="2200" b="1" dirty="0">
                <a:solidFill>
                  <a:srgbClr val="0000FF"/>
                </a:solidFill>
              </a:rPr>
              <a:t>&gt; [(AND &lt;</a:t>
            </a:r>
            <a:r>
              <a:rPr kumimoji="1" lang="zh-CN" altLang="en-US" sz="2200" b="1" dirty="0">
                <a:solidFill>
                  <a:srgbClr val="0000FF"/>
                </a:solidFill>
              </a:rPr>
              <a:t>简 单条件</a:t>
            </a:r>
            <a:r>
              <a:rPr kumimoji="1" lang="en-US" altLang="zh-CN" sz="2200" b="1" dirty="0">
                <a:solidFill>
                  <a:srgbClr val="0000FF"/>
                </a:solidFill>
              </a:rPr>
              <a:t>&gt; )...] | &lt;</a:t>
            </a:r>
            <a:r>
              <a:rPr kumimoji="1" lang="zh-CN" altLang="en-US" sz="2200" b="1" dirty="0">
                <a:solidFill>
                  <a:srgbClr val="0000FF"/>
                </a:solidFill>
              </a:rPr>
              <a:t>简单条件</a:t>
            </a:r>
            <a:r>
              <a:rPr kumimoji="1" lang="en-US" altLang="zh-CN" sz="2200" b="1" dirty="0">
                <a:solidFill>
                  <a:srgbClr val="0000FF"/>
                </a:solidFill>
              </a:rPr>
              <a:t>&gt; OR &lt;</a:t>
            </a:r>
            <a:r>
              <a:rPr kumimoji="1" lang="zh-CN" altLang="en-US" sz="2200" b="1" dirty="0">
                <a:solidFill>
                  <a:srgbClr val="0000FF"/>
                </a:solidFill>
              </a:rPr>
              <a:t>简单条件</a:t>
            </a:r>
            <a:r>
              <a:rPr kumimoji="1" lang="en-US" altLang="zh-CN" sz="2200" b="1" dirty="0">
                <a:solidFill>
                  <a:srgbClr val="0000FF"/>
                </a:solidFill>
              </a:rPr>
              <a:t>&gt; [(OR &lt;</a:t>
            </a:r>
            <a:r>
              <a:rPr kumimoji="1" lang="zh-CN" altLang="en-US" sz="2200" b="1" dirty="0">
                <a:solidFill>
                  <a:srgbClr val="0000FF"/>
                </a:solidFill>
              </a:rPr>
              <a:t>简 单条件</a:t>
            </a:r>
            <a:r>
              <a:rPr kumimoji="1" lang="en-US" altLang="zh-CN" sz="2200" b="1" dirty="0">
                <a:solidFill>
                  <a:srgbClr val="0000FF"/>
                </a:solidFill>
              </a:rPr>
              <a:t>&gt; )...] </a:t>
            </a:r>
          </a:p>
          <a:p>
            <a:pPr lvl="1">
              <a:spcBef>
                <a:spcPts val="2400"/>
              </a:spcBef>
            </a:pPr>
            <a:r>
              <a:rPr kumimoji="1" lang="en-US" altLang="zh-CN" sz="2200" b="1" dirty="0" smtClean="0">
                <a:solidFill>
                  <a:srgbClr val="0000FF"/>
                </a:solidFill>
              </a:rPr>
              <a:t>&lt;</a:t>
            </a:r>
            <a:r>
              <a:rPr kumimoji="1" lang="zh-CN" altLang="en-US" sz="2200" b="1" dirty="0">
                <a:solidFill>
                  <a:srgbClr val="0000FF"/>
                </a:solidFill>
              </a:rPr>
              <a:t>操作</a:t>
            </a:r>
            <a:r>
              <a:rPr kumimoji="1" lang="en-US" altLang="zh-CN" sz="2200" b="1" dirty="0">
                <a:solidFill>
                  <a:srgbClr val="0000FF"/>
                </a:solidFill>
              </a:rPr>
              <a:t>&gt; ::= &lt;</a:t>
            </a:r>
            <a:r>
              <a:rPr kumimoji="1" lang="zh-CN" altLang="en-US" sz="2200" b="1" dirty="0">
                <a:solidFill>
                  <a:srgbClr val="0000FF"/>
                </a:solidFill>
              </a:rPr>
              <a:t>操作名</a:t>
            </a:r>
            <a:r>
              <a:rPr kumimoji="1" lang="en-US" altLang="zh-CN" sz="2200" b="1" dirty="0">
                <a:solidFill>
                  <a:srgbClr val="0000FF"/>
                </a:solidFill>
              </a:rPr>
              <a:t>&gt; [(&lt;</a:t>
            </a:r>
            <a:r>
              <a:rPr kumimoji="1" lang="zh-CN" altLang="en-US" sz="2200" b="1" dirty="0">
                <a:solidFill>
                  <a:srgbClr val="0000FF"/>
                </a:solidFill>
              </a:rPr>
              <a:t>变元</a:t>
            </a:r>
            <a:r>
              <a:rPr kumimoji="1" lang="en-US" altLang="zh-CN" sz="2200" b="1" dirty="0">
                <a:solidFill>
                  <a:srgbClr val="0000FF"/>
                </a:solidFill>
              </a:rPr>
              <a:t>&gt;, ...)]</a:t>
            </a:r>
          </a:p>
          <a:p>
            <a:pPr>
              <a:lnSpc>
                <a:spcPct val="80000"/>
              </a:lnSpc>
            </a:pPr>
            <a:endParaRPr kumimoji="1" lang="en-US" altLang="zh-CN" sz="2800" b="1" i="1" dirty="0">
              <a:solidFill>
                <a:srgbClr val="006600"/>
              </a:solidFill>
            </a:endParaRPr>
          </a:p>
        </p:txBody>
      </p:sp>
      <p:sp>
        <p:nvSpPr>
          <p:cNvPr id="4" name="Rectangle 2"/>
          <p:cNvSpPr>
            <a:spLocks noGrp="1" noChangeArrowheads="1"/>
          </p:cNvSpPr>
          <p:nvPr>
            <p:ph type="title"/>
          </p:nvPr>
        </p:nvSpPr>
        <p:spPr>
          <a:xfrm>
            <a:off x="298450" y="0"/>
            <a:ext cx="8540750" cy="908050"/>
          </a:xfrm>
        </p:spPr>
        <p:txBody>
          <a:bodyPr/>
          <a:lstStyle/>
          <a:p>
            <a:r>
              <a:rPr lang="zh-CN" altLang="en-US" sz="3600" b="1" dirty="0" smtClean="0">
                <a:latin typeface="Times New Roman" pitchFamily="18" charset="0"/>
              </a:rPr>
              <a:t>产生</a:t>
            </a:r>
            <a:r>
              <a:rPr lang="zh-CN" altLang="en-US" sz="3600" b="1" dirty="0">
                <a:latin typeface="Times New Roman" pitchFamily="18" charset="0"/>
              </a:rPr>
              <a:t>式表示的基本</a:t>
            </a:r>
            <a:r>
              <a:rPr lang="zh-CN" altLang="en-US" sz="3600" b="1" dirty="0" smtClean="0">
                <a:latin typeface="Times New Roman" pitchFamily="18" charset="0"/>
              </a:rPr>
              <a:t>方法</a:t>
            </a:r>
            <a:r>
              <a:rPr lang="en-US" altLang="zh-CN" sz="3600" b="1" dirty="0" smtClean="0">
                <a:latin typeface="Times New Roman" pitchFamily="18" charset="0"/>
              </a:rPr>
              <a:t>—</a:t>
            </a:r>
            <a:r>
              <a:rPr lang="zh-CN" altLang="en-US" sz="2800" b="1" dirty="0" smtClean="0">
                <a:latin typeface="Times New Roman" pitchFamily="18" charset="0"/>
              </a:rPr>
              <a:t>规则的</a:t>
            </a:r>
            <a:r>
              <a:rPr lang="zh-CN" altLang="en-US" sz="2800" b="1" dirty="0">
                <a:latin typeface="Times New Roman" pitchFamily="18" charset="0"/>
              </a:rPr>
              <a:t>表示</a:t>
            </a: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659" name="Rectangle 3"/>
          <p:cNvSpPr>
            <a:spLocks noGrp="1" noChangeArrowheads="1"/>
          </p:cNvSpPr>
          <p:nvPr>
            <p:ph type="body" idx="1"/>
          </p:nvPr>
        </p:nvSpPr>
        <p:spPr>
          <a:xfrm>
            <a:off x="467544" y="1376772"/>
            <a:ext cx="8229600" cy="4525963"/>
          </a:xfrm>
        </p:spPr>
        <p:txBody>
          <a:bodyPr/>
          <a:lstStyle/>
          <a:p>
            <a:pPr>
              <a:lnSpc>
                <a:spcPct val="120000"/>
              </a:lnSpc>
            </a:pPr>
            <a:r>
              <a:rPr lang="zh-CN" altLang="en-US" sz="2800" b="1" dirty="0">
                <a:solidFill>
                  <a:srgbClr val="A50021"/>
                </a:solidFill>
                <a:latin typeface="Times New Roman" pitchFamily="18" charset="0"/>
              </a:rPr>
              <a:t>产生式的含义</a:t>
            </a:r>
          </a:p>
          <a:p>
            <a:pPr marL="457200" lvl="1" indent="0">
              <a:lnSpc>
                <a:spcPct val="120000"/>
              </a:lnSpc>
              <a:buNone/>
            </a:pPr>
            <a:endParaRPr lang="en-US" altLang="zh-CN" sz="1800" b="1" dirty="0" smtClean="0">
              <a:solidFill>
                <a:srgbClr val="0000CC"/>
              </a:solidFill>
              <a:latin typeface="Times New Roman" pitchFamily="18" charset="0"/>
            </a:endParaRPr>
          </a:p>
          <a:p>
            <a:pPr marL="457200" lvl="1" indent="0">
              <a:lnSpc>
                <a:spcPct val="120000"/>
              </a:lnSpc>
              <a:buNone/>
            </a:pPr>
            <a:endParaRPr lang="en-US" altLang="zh-CN" sz="1800" b="1" dirty="0">
              <a:solidFill>
                <a:srgbClr val="0000CC"/>
              </a:solidFill>
              <a:latin typeface="Times New Roman" pitchFamily="18" charset="0"/>
            </a:endParaRPr>
          </a:p>
          <a:p>
            <a:pPr marL="457200" lvl="1" indent="0">
              <a:lnSpc>
                <a:spcPct val="120000"/>
              </a:lnSpc>
              <a:buNone/>
            </a:pPr>
            <a:endParaRPr lang="en-US" altLang="zh-CN" sz="1800" b="1" dirty="0" smtClean="0">
              <a:solidFill>
                <a:srgbClr val="0000CC"/>
              </a:solidFill>
              <a:latin typeface="Times New Roman" pitchFamily="18" charset="0"/>
            </a:endParaRPr>
          </a:p>
          <a:p>
            <a:pPr marL="457200" lvl="1" indent="0">
              <a:lnSpc>
                <a:spcPct val="120000"/>
              </a:lnSpc>
              <a:buNone/>
            </a:pPr>
            <a:endParaRPr lang="zh-CN" altLang="en-US" sz="1800" b="1" dirty="0">
              <a:solidFill>
                <a:srgbClr val="0000CC"/>
              </a:solidFill>
              <a:latin typeface="Times New Roman" pitchFamily="18" charset="0"/>
            </a:endParaRPr>
          </a:p>
          <a:p>
            <a:pPr>
              <a:lnSpc>
                <a:spcPct val="120000"/>
              </a:lnSpc>
            </a:pPr>
            <a:r>
              <a:rPr lang="zh-CN" altLang="en-US" sz="2800" b="1" dirty="0">
                <a:solidFill>
                  <a:srgbClr val="00B050"/>
                </a:solidFill>
                <a:latin typeface="Times New Roman" pitchFamily="18" charset="0"/>
              </a:rPr>
              <a:t>产生式规则的例子</a:t>
            </a:r>
          </a:p>
          <a:p>
            <a:pPr marL="800100" lvl="2" indent="0">
              <a:spcBef>
                <a:spcPts val="1800"/>
              </a:spcBef>
              <a:buNone/>
            </a:pPr>
            <a:r>
              <a:rPr lang="en-US" altLang="zh-CN" sz="2000" dirty="0">
                <a:latin typeface="Times New Roman" pitchFamily="18" charset="0"/>
              </a:rPr>
              <a:t>r</a:t>
            </a:r>
            <a:r>
              <a:rPr lang="en-US" altLang="zh-CN" sz="2000" baseline="-25000" dirty="0" smtClean="0">
                <a:latin typeface="Times New Roman" pitchFamily="18" charset="0"/>
              </a:rPr>
              <a:t>6</a:t>
            </a:r>
            <a:r>
              <a:rPr lang="en-US" altLang="zh-CN" sz="2000" dirty="0" smtClean="0">
                <a:latin typeface="Times New Roman" pitchFamily="18" charset="0"/>
              </a:rPr>
              <a:t>: IF   </a:t>
            </a:r>
            <a:r>
              <a:rPr lang="zh-CN" altLang="en-US" sz="2000" b="1" dirty="0" smtClean="0">
                <a:solidFill>
                  <a:srgbClr val="006600"/>
                </a:solidFill>
                <a:latin typeface="Times New Roman" pitchFamily="18" charset="0"/>
              </a:rPr>
              <a:t>动物</a:t>
            </a:r>
            <a:r>
              <a:rPr lang="zh-CN" altLang="en-US" sz="2000" b="1" dirty="0">
                <a:solidFill>
                  <a:srgbClr val="006600"/>
                </a:solidFill>
                <a:latin typeface="Times New Roman" pitchFamily="18" charset="0"/>
              </a:rPr>
              <a:t>有犬齿 </a:t>
            </a:r>
            <a:r>
              <a:rPr lang="zh-CN" altLang="en-US" sz="2000" b="1" dirty="0" smtClean="0">
                <a:solidFill>
                  <a:srgbClr val="006600"/>
                </a:solidFill>
                <a:latin typeface="Times New Roman" pitchFamily="18" charset="0"/>
              </a:rPr>
              <a:t>  </a:t>
            </a:r>
            <a:r>
              <a:rPr lang="zh-CN" altLang="en-US" sz="2000" b="1" dirty="0" smtClean="0">
                <a:latin typeface="Times New Roman" pitchFamily="18" charset="0"/>
              </a:rPr>
              <a:t> </a:t>
            </a:r>
            <a:r>
              <a:rPr lang="en-US" altLang="zh-CN" sz="2000" dirty="0" smtClean="0">
                <a:latin typeface="Times New Roman" pitchFamily="18" charset="0"/>
              </a:rPr>
              <a:t>AND    </a:t>
            </a:r>
            <a:r>
              <a:rPr lang="zh-CN" altLang="en-US" sz="2000" b="1" dirty="0" smtClean="0">
                <a:solidFill>
                  <a:srgbClr val="006600"/>
                </a:solidFill>
                <a:latin typeface="Times New Roman" pitchFamily="18" charset="0"/>
              </a:rPr>
              <a:t>有</a:t>
            </a:r>
            <a:r>
              <a:rPr lang="zh-CN" altLang="en-US" sz="2000" b="1" dirty="0">
                <a:solidFill>
                  <a:srgbClr val="006600"/>
                </a:solidFill>
                <a:latin typeface="Times New Roman" pitchFamily="18" charset="0"/>
              </a:rPr>
              <a:t>爪</a:t>
            </a:r>
            <a:r>
              <a:rPr lang="zh-CN" altLang="en-US" sz="2000" dirty="0">
                <a:solidFill>
                  <a:srgbClr val="006600"/>
                </a:solidFill>
                <a:latin typeface="Times New Roman" pitchFamily="18" charset="0"/>
              </a:rPr>
              <a:t> </a:t>
            </a:r>
            <a:r>
              <a:rPr lang="zh-CN" altLang="en-US" sz="2000" dirty="0" smtClean="0">
                <a:solidFill>
                  <a:srgbClr val="006600"/>
                </a:solidFill>
                <a:latin typeface="Times New Roman" pitchFamily="18" charset="0"/>
              </a:rPr>
              <a:t>   </a:t>
            </a:r>
            <a:r>
              <a:rPr lang="en-US" altLang="zh-CN" sz="2000" dirty="0" smtClean="0">
                <a:latin typeface="Times New Roman" pitchFamily="18" charset="0"/>
              </a:rPr>
              <a:t>AND  </a:t>
            </a:r>
            <a:r>
              <a:rPr lang="en-US" altLang="zh-CN" sz="2000" dirty="0" smtClean="0">
                <a:solidFill>
                  <a:srgbClr val="006600"/>
                </a:solidFill>
                <a:latin typeface="Times New Roman" pitchFamily="18" charset="0"/>
              </a:rPr>
              <a:t>  </a:t>
            </a:r>
            <a:r>
              <a:rPr lang="zh-CN" altLang="en-US" sz="2000" b="1" dirty="0" smtClean="0">
                <a:solidFill>
                  <a:srgbClr val="006600"/>
                </a:solidFill>
                <a:latin typeface="Times New Roman" pitchFamily="18" charset="0"/>
              </a:rPr>
              <a:t>眼</a:t>
            </a:r>
            <a:r>
              <a:rPr lang="zh-CN" altLang="en-US" sz="2000" b="1" dirty="0">
                <a:solidFill>
                  <a:srgbClr val="006600"/>
                </a:solidFill>
                <a:latin typeface="Times New Roman" pitchFamily="18" charset="0"/>
              </a:rPr>
              <a:t>盯前方 </a:t>
            </a:r>
          </a:p>
          <a:p>
            <a:pPr marL="800100" lvl="2" indent="0">
              <a:buNone/>
            </a:pPr>
            <a:r>
              <a:rPr lang="en-US" altLang="zh-CN" sz="2000" dirty="0" smtClean="0">
                <a:latin typeface="Times New Roman" pitchFamily="18" charset="0"/>
              </a:rPr>
              <a:t>    THEN   </a:t>
            </a:r>
            <a:r>
              <a:rPr lang="zh-CN" altLang="en-US" sz="2000" b="1" dirty="0" smtClean="0">
                <a:solidFill>
                  <a:srgbClr val="006600"/>
                </a:solidFill>
                <a:latin typeface="Times New Roman" pitchFamily="18" charset="0"/>
              </a:rPr>
              <a:t>该</a:t>
            </a:r>
            <a:r>
              <a:rPr lang="zh-CN" altLang="en-US" sz="2000" b="1" dirty="0">
                <a:solidFill>
                  <a:srgbClr val="006600"/>
                </a:solidFill>
                <a:latin typeface="Times New Roman" pitchFamily="18" charset="0"/>
              </a:rPr>
              <a:t>动物是食肉动物 </a:t>
            </a:r>
          </a:p>
          <a:p>
            <a:pPr lvl="2" indent="-342900">
              <a:spcBef>
                <a:spcPts val="1200"/>
              </a:spcBef>
            </a:pPr>
            <a:r>
              <a:rPr lang="zh-CN" altLang="en-US" sz="2000" dirty="0" smtClean="0">
                <a:latin typeface="Times New Roman" pitchFamily="18" charset="0"/>
              </a:rPr>
              <a:t>产生</a:t>
            </a:r>
            <a:r>
              <a:rPr lang="zh-CN" altLang="en-US" sz="2000" dirty="0">
                <a:latin typeface="Times New Roman" pitchFamily="18" charset="0"/>
              </a:rPr>
              <a:t>式的</a:t>
            </a:r>
            <a:r>
              <a:rPr lang="zh-CN" altLang="en-US" sz="2000" dirty="0" smtClean="0">
                <a:latin typeface="Times New Roman" pitchFamily="18" charset="0"/>
              </a:rPr>
              <a:t>编号</a:t>
            </a:r>
            <a:r>
              <a:rPr lang="en-US" altLang="zh-CN" sz="2000" dirty="0" smtClean="0">
                <a:latin typeface="Times New Roman" pitchFamily="18" charset="0"/>
              </a:rPr>
              <a:t>: r</a:t>
            </a:r>
            <a:r>
              <a:rPr lang="en-US" altLang="zh-CN" sz="2000" baseline="-25000" dirty="0" smtClean="0">
                <a:latin typeface="Times New Roman" pitchFamily="18" charset="0"/>
              </a:rPr>
              <a:t>6</a:t>
            </a:r>
            <a:r>
              <a:rPr lang="zh-CN" altLang="en-US" sz="2000" dirty="0" smtClean="0">
                <a:latin typeface="Times New Roman" pitchFamily="18" charset="0"/>
              </a:rPr>
              <a:t>；</a:t>
            </a:r>
            <a:endParaRPr lang="en-US" altLang="zh-CN" sz="2000" dirty="0" smtClean="0">
              <a:latin typeface="Times New Roman" pitchFamily="18" charset="0"/>
            </a:endParaRPr>
          </a:p>
          <a:p>
            <a:pPr lvl="2" indent="-342900">
              <a:spcBef>
                <a:spcPts val="1200"/>
              </a:spcBef>
            </a:pPr>
            <a:r>
              <a:rPr lang="zh-CN" altLang="en-US" sz="2000" dirty="0" smtClean="0">
                <a:latin typeface="Times New Roman" pitchFamily="18" charset="0"/>
              </a:rPr>
              <a:t>产生式的前提</a:t>
            </a:r>
            <a:r>
              <a:rPr lang="en-US" altLang="zh-CN" sz="2000" dirty="0" smtClean="0">
                <a:latin typeface="Times New Roman" pitchFamily="18" charset="0"/>
              </a:rPr>
              <a:t>P: “ </a:t>
            </a:r>
            <a:r>
              <a:rPr lang="zh-CN" altLang="en-US" sz="2000" dirty="0" smtClean="0">
                <a:latin typeface="Times New Roman" pitchFamily="18" charset="0"/>
              </a:rPr>
              <a:t>动物</a:t>
            </a:r>
            <a:r>
              <a:rPr lang="zh-CN" altLang="en-US" sz="2000" dirty="0">
                <a:latin typeface="Times New Roman" pitchFamily="18" charset="0"/>
              </a:rPr>
              <a:t>有犬齿 </a:t>
            </a:r>
            <a:r>
              <a:rPr lang="zh-CN" altLang="en-US" sz="2000" dirty="0" smtClean="0">
                <a:latin typeface="Times New Roman" pitchFamily="18" charset="0"/>
              </a:rPr>
              <a:t>  </a:t>
            </a:r>
            <a:r>
              <a:rPr lang="en-US" altLang="zh-CN" sz="2000" dirty="0" smtClean="0">
                <a:latin typeface="Times New Roman" pitchFamily="18" charset="0"/>
              </a:rPr>
              <a:t>AND   </a:t>
            </a:r>
            <a:r>
              <a:rPr lang="zh-CN" altLang="en-US" sz="2000" dirty="0" smtClean="0">
                <a:latin typeface="Times New Roman" pitchFamily="18" charset="0"/>
              </a:rPr>
              <a:t>有</a:t>
            </a:r>
            <a:r>
              <a:rPr lang="zh-CN" altLang="en-US" sz="2000" dirty="0">
                <a:latin typeface="Times New Roman" pitchFamily="18" charset="0"/>
              </a:rPr>
              <a:t>爪 </a:t>
            </a:r>
            <a:r>
              <a:rPr lang="zh-CN" altLang="en-US" sz="2000" dirty="0" smtClean="0">
                <a:latin typeface="Times New Roman" pitchFamily="18" charset="0"/>
              </a:rPr>
              <a:t>  </a:t>
            </a:r>
            <a:r>
              <a:rPr lang="en-US" altLang="zh-CN" sz="2000" dirty="0" smtClean="0">
                <a:latin typeface="Times New Roman" pitchFamily="18" charset="0"/>
              </a:rPr>
              <a:t>AND   </a:t>
            </a:r>
            <a:r>
              <a:rPr lang="zh-CN" altLang="en-US" sz="2000" dirty="0" smtClean="0">
                <a:latin typeface="Times New Roman" pitchFamily="18" charset="0"/>
              </a:rPr>
              <a:t>眼</a:t>
            </a:r>
            <a:r>
              <a:rPr lang="zh-CN" altLang="en-US" sz="2000" dirty="0">
                <a:latin typeface="Times New Roman" pitchFamily="18" charset="0"/>
              </a:rPr>
              <a:t>盯</a:t>
            </a:r>
            <a:r>
              <a:rPr lang="zh-CN" altLang="en-US" sz="2000" dirty="0" smtClean="0">
                <a:latin typeface="Times New Roman" pitchFamily="18" charset="0"/>
              </a:rPr>
              <a:t>前方</a:t>
            </a:r>
            <a:endParaRPr lang="en-US" altLang="zh-CN" sz="2000" dirty="0">
              <a:latin typeface="Times New Roman" pitchFamily="18" charset="0"/>
            </a:endParaRPr>
          </a:p>
          <a:p>
            <a:pPr lvl="2" indent="-342900">
              <a:spcBef>
                <a:spcPts val="1200"/>
              </a:spcBef>
            </a:pPr>
            <a:r>
              <a:rPr lang="zh-CN" altLang="en-US" sz="2000" dirty="0" smtClean="0">
                <a:latin typeface="Times New Roman" pitchFamily="18" charset="0"/>
              </a:rPr>
              <a:t>产生</a:t>
            </a:r>
            <a:r>
              <a:rPr lang="zh-CN" altLang="en-US" sz="2000" dirty="0">
                <a:latin typeface="Times New Roman" pitchFamily="18" charset="0"/>
              </a:rPr>
              <a:t>式的结论</a:t>
            </a:r>
            <a:r>
              <a:rPr lang="en-US" altLang="zh-CN" sz="2000" dirty="0" smtClean="0">
                <a:latin typeface="Times New Roman" pitchFamily="18" charset="0"/>
              </a:rPr>
              <a:t>Q:</a:t>
            </a:r>
            <a:r>
              <a:rPr lang="zh-CN" altLang="en-US" sz="2000" dirty="0" smtClean="0">
                <a:latin typeface="Times New Roman" pitchFamily="18" charset="0"/>
              </a:rPr>
              <a:t>“该动物是食肉动物”</a:t>
            </a:r>
            <a:endParaRPr lang="en-US" altLang="zh-CN" sz="2000" dirty="0" smtClean="0">
              <a:latin typeface="Times New Roman" pitchFamily="18" charset="0"/>
            </a:endParaRPr>
          </a:p>
          <a:p>
            <a:endParaRPr lang="en-US" altLang="zh-CN" sz="2800" dirty="0"/>
          </a:p>
        </p:txBody>
      </p:sp>
      <p:sp>
        <p:nvSpPr>
          <p:cNvPr id="7" name="圆角矩形 6"/>
          <p:cNvSpPr/>
          <p:nvPr/>
        </p:nvSpPr>
        <p:spPr>
          <a:xfrm>
            <a:off x="1187624" y="2024844"/>
            <a:ext cx="6624736" cy="1188132"/>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灯片编号占位符 5"/>
          <p:cNvSpPr>
            <a:spLocks noGrp="1"/>
          </p:cNvSpPr>
          <p:nvPr>
            <p:ph type="sldNum" sz="quarter" idx="12"/>
          </p:nvPr>
        </p:nvSpPr>
        <p:spPr/>
        <p:txBody>
          <a:bodyPr/>
          <a:lstStyle/>
          <a:p>
            <a:fld id="{F15DA086-C3A1-4410-B928-0AE5FDDAA617}" type="slidenum">
              <a:rPr lang="en-US" altLang="zh-CN"/>
              <a:pPr/>
              <a:t>44</a:t>
            </a:fld>
            <a:endParaRPr lang="en-US" altLang="zh-CN"/>
          </a:p>
        </p:txBody>
      </p:sp>
      <p:sp>
        <p:nvSpPr>
          <p:cNvPr id="6" name="Rectangle 2"/>
          <p:cNvSpPr>
            <a:spLocks noGrp="1" noChangeArrowheads="1"/>
          </p:cNvSpPr>
          <p:nvPr>
            <p:ph type="title"/>
          </p:nvPr>
        </p:nvSpPr>
        <p:spPr>
          <a:xfrm>
            <a:off x="298450" y="180690"/>
            <a:ext cx="8540750" cy="908050"/>
          </a:xfrm>
        </p:spPr>
        <p:txBody>
          <a:bodyPr/>
          <a:lstStyle/>
          <a:p>
            <a:r>
              <a:rPr lang="zh-CN" altLang="en-US" sz="3600" b="1" dirty="0" smtClean="0">
                <a:latin typeface="Times New Roman" pitchFamily="18" charset="0"/>
              </a:rPr>
              <a:t>产生</a:t>
            </a:r>
            <a:r>
              <a:rPr lang="zh-CN" altLang="en-US" sz="3600" b="1" dirty="0">
                <a:latin typeface="Times New Roman" pitchFamily="18" charset="0"/>
              </a:rPr>
              <a:t>式表示的基本</a:t>
            </a:r>
            <a:r>
              <a:rPr lang="zh-CN" altLang="en-US" sz="3600" b="1" dirty="0" smtClean="0">
                <a:latin typeface="Times New Roman" pitchFamily="18" charset="0"/>
              </a:rPr>
              <a:t>方法</a:t>
            </a:r>
            <a:r>
              <a:rPr lang="en-US" altLang="zh-CN" sz="3600" b="1" dirty="0" smtClean="0">
                <a:latin typeface="Times New Roman" pitchFamily="18" charset="0"/>
              </a:rPr>
              <a:t>—</a:t>
            </a:r>
            <a:r>
              <a:rPr lang="zh-CN" altLang="en-US" sz="2800" b="1" dirty="0" smtClean="0">
                <a:latin typeface="Times New Roman" pitchFamily="18" charset="0"/>
              </a:rPr>
              <a:t>规则的</a:t>
            </a:r>
            <a:r>
              <a:rPr lang="zh-CN" altLang="en-US" sz="2800" b="1" dirty="0">
                <a:latin typeface="Times New Roman" pitchFamily="18" charset="0"/>
              </a:rPr>
              <a:t>表示</a:t>
            </a:r>
          </a:p>
        </p:txBody>
      </p:sp>
      <p:sp>
        <p:nvSpPr>
          <p:cNvPr id="2" name="矩形 1"/>
          <p:cNvSpPr/>
          <p:nvPr/>
        </p:nvSpPr>
        <p:spPr>
          <a:xfrm>
            <a:off x="1547664" y="2136339"/>
            <a:ext cx="5994412" cy="1052596"/>
          </a:xfrm>
          <a:prstGeom prst="rect">
            <a:avLst/>
          </a:prstGeom>
        </p:spPr>
        <p:txBody>
          <a:bodyPr wrap="square">
            <a:spAutoFit/>
          </a:bodyPr>
          <a:lstStyle/>
          <a:p>
            <a:pPr>
              <a:lnSpc>
                <a:spcPct val="120000"/>
              </a:lnSpc>
            </a:pPr>
            <a:r>
              <a:rPr lang="zh-CN" altLang="en-US" sz="26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如果</a:t>
            </a:r>
            <a:r>
              <a:rPr lang="zh-CN" altLang="en-US" sz="26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前提</a:t>
            </a:r>
            <a:r>
              <a:rPr lang="en-US" altLang="zh-CN" sz="26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P</a:t>
            </a:r>
            <a:r>
              <a:rPr lang="zh-CN" altLang="en-US" sz="26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满足，则可推出结论</a:t>
            </a:r>
            <a:r>
              <a:rPr lang="en-US" altLang="zh-CN" sz="26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Q</a:t>
            </a:r>
            <a:r>
              <a:rPr lang="zh-CN" altLang="en-US" sz="26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或执行</a:t>
            </a:r>
            <a:r>
              <a:rPr lang="en-US" altLang="zh-CN" sz="26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Q</a:t>
            </a:r>
            <a:r>
              <a:rPr lang="zh-CN" altLang="en-US" sz="26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所规定的操作</a:t>
            </a:r>
            <a:endParaRPr lang="en-US" altLang="zh-CN" sz="26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endParaRP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651FF947-3232-4611-A79E-FC2A980397A5}" type="slidenum">
              <a:rPr lang="en-US" altLang="zh-CN"/>
              <a:pPr/>
              <a:t>45</a:t>
            </a:fld>
            <a:endParaRPr lang="en-US" altLang="zh-CN"/>
          </a:p>
        </p:txBody>
      </p:sp>
      <p:sp>
        <p:nvSpPr>
          <p:cNvPr id="505858" name="Rectangle 2"/>
          <p:cNvSpPr>
            <a:spLocks noGrp="1" noChangeArrowheads="1"/>
          </p:cNvSpPr>
          <p:nvPr>
            <p:ph type="title"/>
          </p:nvPr>
        </p:nvSpPr>
        <p:spPr>
          <a:xfrm>
            <a:off x="298450" y="1"/>
            <a:ext cx="8540750" cy="872716"/>
          </a:xfrm>
        </p:spPr>
        <p:txBody>
          <a:bodyPr/>
          <a:lstStyle/>
          <a:p>
            <a:r>
              <a:rPr lang="zh-CN" altLang="en-US" sz="3600" b="1" dirty="0">
                <a:latin typeface="Times New Roman" pitchFamily="18" charset="0"/>
              </a:rPr>
              <a:t>产生式与蕴涵</a:t>
            </a:r>
            <a:r>
              <a:rPr lang="zh-CN" altLang="en-US" sz="3600" b="1" dirty="0" smtClean="0">
                <a:latin typeface="Times New Roman" pitchFamily="18" charset="0"/>
              </a:rPr>
              <a:t>式的</a:t>
            </a:r>
            <a:r>
              <a:rPr lang="zh-CN" altLang="en-US" sz="3600" b="1" dirty="0">
                <a:latin typeface="Times New Roman" pitchFamily="18" charset="0"/>
              </a:rPr>
              <a:t>区别</a:t>
            </a:r>
          </a:p>
        </p:txBody>
      </p:sp>
      <p:sp>
        <p:nvSpPr>
          <p:cNvPr id="505859" name="Rectangle 3"/>
          <p:cNvSpPr>
            <a:spLocks noGrp="1" noChangeArrowheads="1"/>
          </p:cNvSpPr>
          <p:nvPr>
            <p:ph type="body" idx="1"/>
          </p:nvPr>
        </p:nvSpPr>
        <p:spPr>
          <a:xfrm>
            <a:off x="287524" y="1268760"/>
            <a:ext cx="8532948" cy="5147778"/>
          </a:xfrm>
        </p:spPr>
        <p:txBody>
          <a:bodyPr/>
          <a:lstStyle/>
          <a:p>
            <a:pPr>
              <a:lnSpc>
                <a:spcPct val="110000"/>
              </a:lnSpc>
            </a:pPr>
            <a:r>
              <a:rPr lang="zh-CN" altLang="en-US" b="1" dirty="0" smtClean="0">
                <a:solidFill>
                  <a:srgbClr val="A50021"/>
                </a:solidFill>
                <a:latin typeface="Times New Roman" pitchFamily="18" charset="0"/>
              </a:rPr>
              <a:t>主要</a:t>
            </a:r>
            <a:r>
              <a:rPr lang="zh-CN" altLang="en-US" b="1" dirty="0">
                <a:solidFill>
                  <a:srgbClr val="A50021"/>
                </a:solidFill>
                <a:latin typeface="Times New Roman" pitchFamily="18" charset="0"/>
              </a:rPr>
              <a:t>区别：</a:t>
            </a:r>
          </a:p>
          <a:p>
            <a:pPr lvl="1">
              <a:lnSpc>
                <a:spcPct val="110000"/>
              </a:lnSpc>
              <a:spcBef>
                <a:spcPts val="2400"/>
              </a:spcBef>
            </a:pPr>
            <a:r>
              <a:rPr lang="zh-CN" altLang="en-US" b="1" dirty="0" smtClean="0">
                <a:solidFill>
                  <a:srgbClr val="0000FF"/>
                </a:solidFill>
                <a:latin typeface="Times New Roman" pitchFamily="18" charset="0"/>
              </a:rPr>
              <a:t>蕴涵</a:t>
            </a:r>
            <a:r>
              <a:rPr lang="zh-CN" altLang="en-US" b="1" dirty="0">
                <a:solidFill>
                  <a:srgbClr val="0000FF"/>
                </a:solidFill>
                <a:latin typeface="Times New Roman" pitchFamily="18" charset="0"/>
              </a:rPr>
              <a:t>式表示的知识只能是精确的，</a:t>
            </a:r>
            <a:r>
              <a:rPr lang="zh-CN" altLang="en-US" b="1" dirty="0">
                <a:solidFill>
                  <a:srgbClr val="0000FF"/>
                </a:solidFill>
                <a:effectLst>
                  <a:outerShdw blurRad="38100" dist="38100" dir="2700000" algn="tl">
                    <a:srgbClr val="000000">
                      <a:alpha val="43137"/>
                    </a:srgbClr>
                  </a:outerShdw>
                </a:effectLst>
                <a:latin typeface="Times New Roman" pitchFamily="18" charset="0"/>
              </a:rPr>
              <a:t>产生式表示的知识可以是不确定的</a:t>
            </a:r>
          </a:p>
          <a:p>
            <a:pPr lvl="2">
              <a:lnSpc>
                <a:spcPct val="110000"/>
              </a:lnSpc>
              <a:spcBef>
                <a:spcPts val="1200"/>
              </a:spcBef>
            </a:pPr>
            <a:r>
              <a:rPr lang="zh-CN" altLang="en-US" b="1" dirty="0" smtClean="0">
                <a:solidFill>
                  <a:srgbClr val="00B050"/>
                </a:solidFill>
                <a:latin typeface="Times New Roman" pitchFamily="18" charset="0"/>
              </a:rPr>
              <a:t>原因</a:t>
            </a:r>
            <a:r>
              <a:rPr lang="en-US" altLang="zh-CN" b="1" dirty="0" smtClean="0">
                <a:solidFill>
                  <a:srgbClr val="00B050"/>
                </a:solidFill>
                <a:latin typeface="Times New Roman" pitchFamily="18" charset="0"/>
              </a:rPr>
              <a:t>: </a:t>
            </a:r>
            <a:r>
              <a:rPr lang="zh-CN" altLang="en-US" dirty="0" smtClean="0">
                <a:latin typeface="Times New Roman" pitchFamily="18" charset="0"/>
              </a:rPr>
              <a:t>蕴涵</a:t>
            </a:r>
            <a:r>
              <a:rPr lang="zh-CN" altLang="en-US" dirty="0">
                <a:latin typeface="Times New Roman" pitchFamily="18" charset="0"/>
              </a:rPr>
              <a:t>式是一个逻辑表达式，其逻辑值只有真和假。</a:t>
            </a:r>
          </a:p>
          <a:p>
            <a:pPr lvl="1">
              <a:lnSpc>
                <a:spcPct val="110000"/>
              </a:lnSpc>
              <a:spcBef>
                <a:spcPts val="2400"/>
              </a:spcBef>
            </a:pPr>
            <a:r>
              <a:rPr lang="zh-CN" altLang="en-US" b="1" dirty="0">
                <a:solidFill>
                  <a:srgbClr val="0000FF"/>
                </a:solidFill>
                <a:latin typeface="Times New Roman" pitchFamily="18" charset="0"/>
              </a:rPr>
              <a:t>蕴涵式的匹配一定要求是精确的，而</a:t>
            </a:r>
            <a:r>
              <a:rPr lang="zh-CN" altLang="en-US" b="1" dirty="0">
                <a:solidFill>
                  <a:srgbClr val="0000FF"/>
                </a:solidFill>
                <a:effectLst>
                  <a:outerShdw blurRad="38100" dist="38100" dir="2700000" algn="tl">
                    <a:srgbClr val="000000">
                      <a:alpha val="43137"/>
                    </a:srgbClr>
                  </a:outerShdw>
                </a:effectLst>
                <a:latin typeface="Times New Roman" pitchFamily="18" charset="0"/>
              </a:rPr>
              <a:t>产生式的匹配可以是不确定的</a:t>
            </a:r>
          </a:p>
          <a:p>
            <a:pPr lvl="2">
              <a:lnSpc>
                <a:spcPct val="110000"/>
              </a:lnSpc>
              <a:spcBef>
                <a:spcPts val="1200"/>
              </a:spcBef>
            </a:pPr>
            <a:r>
              <a:rPr lang="zh-CN" altLang="en-US" b="1" dirty="0" smtClean="0">
                <a:solidFill>
                  <a:srgbClr val="00B050"/>
                </a:solidFill>
                <a:latin typeface="Times New Roman" pitchFamily="18" charset="0"/>
              </a:rPr>
              <a:t>原因</a:t>
            </a:r>
            <a:r>
              <a:rPr lang="en-US" altLang="zh-CN" b="1" dirty="0" smtClean="0">
                <a:solidFill>
                  <a:srgbClr val="00B050"/>
                </a:solidFill>
                <a:latin typeface="Times New Roman" pitchFamily="18" charset="0"/>
              </a:rPr>
              <a:t>: </a:t>
            </a:r>
            <a:r>
              <a:rPr lang="zh-CN" altLang="en-US" dirty="0" smtClean="0">
                <a:latin typeface="Times New Roman" pitchFamily="18" charset="0"/>
              </a:rPr>
              <a:t>产生</a:t>
            </a:r>
            <a:r>
              <a:rPr lang="zh-CN" altLang="en-US" dirty="0">
                <a:latin typeface="Times New Roman" pitchFamily="18" charset="0"/>
              </a:rPr>
              <a:t>式的前提条件和结论都</a:t>
            </a:r>
            <a:r>
              <a:rPr lang="zh-CN" altLang="en-US" dirty="0" smtClean="0">
                <a:latin typeface="Times New Roman" pitchFamily="18" charset="0"/>
              </a:rPr>
              <a:t>可以</a:t>
            </a:r>
            <a:r>
              <a:rPr lang="en-US" altLang="zh-CN" dirty="0" smtClean="0">
                <a:latin typeface="Times New Roman" pitchFamily="18" charset="0"/>
              </a:rPr>
              <a:t/>
            </a:r>
            <a:br>
              <a:rPr lang="en-US" altLang="zh-CN" dirty="0" smtClean="0">
                <a:latin typeface="Times New Roman" pitchFamily="18" charset="0"/>
              </a:rPr>
            </a:br>
            <a:r>
              <a:rPr lang="zh-CN" altLang="en-US" dirty="0" smtClean="0">
                <a:latin typeface="Times New Roman" pitchFamily="18" charset="0"/>
              </a:rPr>
              <a:t>是</a:t>
            </a:r>
            <a:r>
              <a:rPr lang="zh-CN" altLang="en-US" dirty="0">
                <a:latin typeface="Times New Roman" pitchFamily="18" charset="0"/>
              </a:rPr>
              <a:t>不确定的，因此其匹配也可以是</a:t>
            </a:r>
            <a:r>
              <a:rPr lang="zh-CN" altLang="en-US" dirty="0" smtClean="0">
                <a:latin typeface="Times New Roman" pitchFamily="18" charset="0"/>
              </a:rPr>
              <a:t>不</a:t>
            </a:r>
            <a:r>
              <a:rPr lang="en-US" altLang="zh-CN" dirty="0" smtClean="0">
                <a:latin typeface="Times New Roman" pitchFamily="18" charset="0"/>
              </a:rPr>
              <a:t/>
            </a:r>
            <a:br>
              <a:rPr lang="en-US" altLang="zh-CN" dirty="0" smtClean="0">
                <a:latin typeface="Times New Roman" pitchFamily="18" charset="0"/>
              </a:rPr>
            </a:br>
            <a:r>
              <a:rPr lang="zh-CN" altLang="en-US" dirty="0" smtClean="0">
                <a:latin typeface="Times New Roman" pitchFamily="18" charset="0"/>
              </a:rPr>
              <a:t>确定</a:t>
            </a:r>
            <a:r>
              <a:rPr lang="zh-CN" altLang="en-US" dirty="0">
                <a:latin typeface="Times New Roman" pitchFamily="18" charset="0"/>
              </a:rPr>
              <a:t>的。</a:t>
            </a:r>
          </a:p>
        </p:txBody>
      </p:sp>
      <p:pic>
        <p:nvPicPr>
          <p:cNvPr id="5" name="Picture 2" descr="C:\Users\david\AppData\Local\Microsoft\Windows\Temporary Internet Files\Content.IE5\7KNH1OZW\MCj04352780000[1].wmf"/>
          <p:cNvPicPr>
            <a:picLocks noChangeAspect="1" noChangeArrowheads="1"/>
          </p:cNvPicPr>
          <p:nvPr/>
        </p:nvPicPr>
        <p:blipFill>
          <a:blip r:embed="rId3" cstate="print"/>
          <a:srcRect/>
          <a:stretch>
            <a:fillRect/>
          </a:stretch>
        </p:blipFill>
        <p:spPr bwMode="auto">
          <a:xfrm>
            <a:off x="7308304" y="4833156"/>
            <a:ext cx="1427895" cy="990602"/>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678BD39E-8039-4A40-898A-F7DEADE44E35}" type="slidenum">
              <a:rPr lang="en-US" altLang="zh-CN"/>
              <a:pPr/>
              <a:t>46</a:t>
            </a:fld>
            <a:endParaRPr lang="en-US" altLang="zh-CN" dirty="0"/>
          </a:p>
        </p:txBody>
      </p:sp>
      <p:sp>
        <p:nvSpPr>
          <p:cNvPr id="594947" name="Rectangle 3"/>
          <p:cNvSpPr>
            <a:spLocks noGrp="1" noChangeArrowheads="1"/>
          </p:cNvSpPr>
          <p:nvPr>
            <p:ph type="body" idx="1"/>
          </p:nvPr>
        </p:nvSpPr>
        <p:spPr/>
        <p:txBody>
          <a:bodyPr/>
          <a:lstStyle/>
          <a:p>
            <a:pPr marL="0" indent="0">
              <a:buNone/>
            </a:pPr>
            <a:r>
              <a:rPr kumimoji="1" lang="zh-CN" altLang="en-US" dirty="0" smtClean="0"/>
              <a:t>例如：</a:t>
            </a:r>
            <a:r>
              <a:rPr kumimoji="1" lang="en-US" altLang="zh-CN" dirty="0" smtClean="0"/>
              <a:t>MYCIN</a:t>
            </a:r>
            <a:r>
              <a:rPr kumimoji="1" lang="zh-CN" altLang="en-US" dirty="0"/>
              <a:t>中有如下产生式：</a:t>
            </a:r>
          </a:p>
          <a:p>
            <a:pPr marL="400050" lvl="1" indent="0">
              <a:spcBef>
                <a:spcPts val="3600"/>
              </a:spcBef>
              <a:buNone/>
            </a:pPr>
            <a:r>
              <a:rPr kumimoji="1" lang="zh-CN" altLang="en-US" dirty="0"/>
              <a:t>	</a:t>
            </a:r>
            <a:r>
              <a:rPr kumimoji="1" lang="en-US" altLang="zh-CN" dirty="0"/>
              <a:t>IF</a:t>
            </a:r>
            <a:r>
              <a:rPr kumimoji="1" lang="en-US" altLang="zh-CN" i="1" dirty="0"/>
              <a:t> </a:t>
            </a:r>
            <a:r>
              <a:rPr kumimoji="1" lang="zh-CN" altLang="en-US" b="1" dirty="0" smtClean="0">
                <a:solidFill>
                  <a:srgbClr val="7030A0"/>
                </a:solidFill>
              </a:rPr>
              <a:t>本</a:t>
            </a:r>
            <a:r>
              <a:rPr kumimoji="1" lang="zh-CN" altLang="en-US" b="1" dirty="0">
                <a:solidFill>
                  <a:srgbClr val="7030A0"/>
                </a:solidFill>
              </a:rPr>
              <a:t>微生物的染色斑是革兰氏阴性</a:t>
            </a:r>
          </a:p>
          <a:p>
            <a:pPr marL="400050" lvl="1" indent="0">
              <a:spcBef>
                <a:spcPts val="1200"/>
              </a:spcBef>
              <a:buNone/>
            </a:pPr>
            <a:r>
              <a:rPr kumimoji="1" lang="zh-CN" altLang="en-US" b="1" dirty="0" smtClean="0">
                <a:solidFill>
                  <a:srgbClr val="7030A0"/>
                </a:solidFill>
              </a:rPr>
              <a:t>      本</a:t>
            </a:r>
            <a:r>
              <a:rPr kumimoji="1" lang="zh-CN" altLang="en-US" b="1" dirty="0">
                <a:solidFill>
                  <a:srgbClr val="7030A0"/>
                </a:solidFill>
              </a:rPr>
              <a:t>微生物的形状呈杆状</a:t>
            </a:r>
          </a:p>
          <a:p>
            <a:pPr marL="400050" lvl="1" indent="0">
              <a:spcBef>
                <a:spcPts val="1200"/>
              </a:spcBef>
              <a:buNone/>
            </a:pPr>
            <a:r>
              <a:rPr kumimoji="1" lang="zh-CN" altLang="en-US" b="1" dirty="0">
                <a:solidFill>
                  <a:srgbClr val="7030A0"/>
                </a:solidFill>
              </a:rPr>
              <a:t>  </a:t>
            </a:r>
            <a:r>
              <a:rPr kumimoji="1" lang="zh-CN" altLang="en-US" b="1" dirty="0" smtClean="0">
                <a:solidFill>
                  <a:srgbClr val="7030A0"/>
                </a:solidFill>
              </a:rPr>
              <a:t>    病人</a:t>
            </a:r>
            <a:r>
              <a:rPr kumimoji="1" lang="zh-CN" altLang="en-US" b="1" dirty="0">
                <a:solidFill>
                  <a:srgbClr val="7030A0"/>
                </a:solidFill>
              </a:rPr>
              <a:t>是中间宿主</a:t>
            </a:r>
          </a:p>
          <a:p>
            <a:pPr marL="400050" lvl="1" indent="0">
              <a:spcBef>
                <a:spcPts val="1200"/>
              </a:spcBef>
              <a:buNone/>
            </a:pPr>
            <a:r>
              <a:rPr kumimoji="1" lang="zh-CN" altLang="en-US" i="1" dirty="0"/>
              <a:t>	</a:t>
            </a:r>
            <a:r>
              <a:rPr kumimoji="1" lang="en-US" altLang="zh-CN" dirty="0"/>
              <a:t>THEN   </a:t>
            </a:r>
            <a:r>
              <a:rPr kumimoji="1" lang="zh-CN" altLang="en-US" b="1" dirty="0">
                <a:solidFill>
                  <a:srgbClr val="0000FF"/>
                </a:solidFill>
              </a:rPr>
              <a:t>该微生物是绿脓杆菌，</a:t>
            </a:r>
            <a:r>
              <a:rPr kumimoji="1" lang="zh-CN" altLang="en-US" b="1" dirty="0">
                <a:solidFill>
                  <a:srgbClr val="FF0000"/>
                </a:solidFill>
              </a:rPr>
              <a:t>置信度为</a:t>
            </a:r>
            <a:r>
              <a:rPr kumimoji="1" lang="en-US" altLang="zh-CN" b="1" dirty="0">
                <a:solidFill>
                  <a:srgbClr val="FF0000"/>
                </a:solidFill>
              </a:rPr>
              <a:t>CF=0.6</a:t>
            </a:r>
          </a:p>
          <a:p>
            <a:pPr marL="0" indent="0">
              <a:buNone/>
            </a:pPr>
            <a:endParaRPr kumimoji="1" lang="en-US" altLang="zh-CN" dirty="0" smtClean="0">
              <a:solidFill>
                <a:srgbClr val="006600"/>
              </a:solidFill>
            </a:endParaRPr>
          </a:p>
          <a:p>
            <a:pPr marL="0" indent="0">
              <a:buNone/>
            </a:pPr>
            <a:r>
              <a:rPr kumimoji="1" lang="en-US" altLang="zh-CN" sz="2400" dirty="0" smtClean="0">
                <a:solidFill>
                  <a:srgbClr val="006600"/>
                </a:solidFill>
              </a:rPr>
              <a:t>    </a:t>
            </a:r>
            <a:r>
              <a:rPr kumimoji="1" lang="en-US" altLang="zh-CN" sz="2400" dirty="0" smtClean="0">
                <a:solidFill>
                  <a:srgbClr val="FF0000"/>
                </a:solidFill>
              </a:rPr>
              <a:t>CF</a:t>
            </a:r>
            <a:r>
              <a:rPr kumimoji="1" lang="zh-CN" altLang="en-US" sz="2400" dirty="0">
                <a:solidFill>
                  <a:srgbClr val="FF0000"/>
                </a:solidFill>
              </a:rPr>
              <a:t>为规则强度，谓词逻辑中的蕴涵式不可以这样</a:t>
            </a:r>
            <a:r>
              <a:rPr kumimoji="1" lang="zh-CN" altLang="en-US" sz="2400" dirty="0" smtClean="0">
                <a:solidFill>
                  <a:srgbClr val="FF0000"/>
                </a:solidFill>
              </a:rPr>
              <a:t>做</a:t>
            </a:r>
            <a:endParaRPr kumimoji="1" lang="zh-CN" altLang="en-US" sz="2400" dirty="0">
              <a:solidFill>
                <a:srgbClr val="006600"/>
              </a:solidFill>
            </a:endParaRPr>
          </a:p>
        </p:txBody>
      </p:sp>
      <p:sp>
        <p:nvSpPr>
          <p:cNvPr id="5" name="Rectangle 2"/>
          <p:cNvSpPr>
            <a:spLocks noGrp="1" noChangeArrowheads="1"/>
          </p:cNvSpPr>
          <p:nvPr>
            <p:ph type="title"/>
          </p:nvPr>
        </p:nvSpPr>
        <p:spPr>
          <a:xfrm>
            <a:off x="298450" y="72008"/>
            <a:ext cx="8540750" cy="872716"/>
          </a:xfrm>
        </p:spPr>
        <p:txBody>
          <a:bodyPr/>
          <a:lstStyle/>
          <a:p>
            <a:r>
              <a:rPr lang="zh-CN" altLang="en-US" sz="3600" b="1" dirty="0">
                <a:latin typeface="Times New Roman" pitchFamily="18" charset="0"/>
              </a:rPr>
              <a:t>产生式与蕴涵</a:t>
            </a:r>
            <a:r>
              <a:rPr lang="zh-CN" altLang="en-US" sz="3600" b="1" dirty="0" smtClean="0">
                <a:latin typeface="Times New Roman" pitchFamily="18" charset="0"/>
              </a:rPr>
              <a:t>式的</a:t>
            </a:r>
            <a:r>
              <a:rPr lang="zh-CN" altLang="en-US" sz="3600" b="1" dirty="0">
                <a:latin typeface="Times New Roman" pitchFamily="18" charset="0"/>
              </a:rPr>
              <a:t>区别</a:t>
            </a:r>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09B1AD1C-934C-4339-9D83-371ECE89B065}" type="slidenum">
              <a:rPr lang="en-US" altLang="zh-CN"/>
              <a:pPr/>
              <a:t>47</a:t>
            </a:fld>
            <a:endParaRPr lang="en-US" altLang="zh-CN"/>
          </a:p>
        </p:txBody>
      </p:sp>
      <p:sp>
        <p:nvSpPr>
          <p:cNvPr id="583683" name="Rectangle 3"/>
          <p:cNvSpPr>
            <a:spLocks noGrp="1" noChangeArrowheads="1"/>
          </p:cNvSpPr>
          <p:nvPr>
            <p:ph type="body" idx="1"/>
          </p:nvPr>
        </p:nvSpPr>
        <p:spPr>
          <a:xfrm>
            <a:off x="287524" y="1412776"/>
            <a:ext cx="8229600" cy="4525963"/>
          </a:xfrm>
        </p:spPr>
        <p:txBody>
          <a:bodyPr/>
          <a:lstStyle/>
          <a:p>
            <a:pPr>
              <a:lnSpc>
                <a:spcPct val="110000"/>
              </a:lnSpc>
              <a:spcBef>
                <a:spcPts val="1200"/>
              </a:spcBef>
            </a:pPr>
            <a:r>
              <a:rPr lang="zh-CN" altLang="en-US" sz="2600" b="1" dirty="0" smtClean="0">
                <a:solidFill>
                  <a:srgbClr val="A50021"/>
                </a:solidFill>
                <a:latin typeface="Times New Roman" pitchFamily="18" charset="0"/>
              </a:rPr>
              <a:t>主要</a:t>
            </a:r>
            <a:r>
              <a:rPr lang="zh-CN" altLang="en-US" sz="2600" b="1" dirty="0">
                <a:solidFill>
                  <a:srgbClr val="A50021"/>
                </a:solidFill>
                <a:latin typeface="Times New Roman" pitchFamily="18" charset="0"/>
              </a:rPr>
              <a:t>区别：</a:t>
            </a:r>
          </a:p>
          <a:p>
            <a:pPr lvl="1">
              <a:lnSpc>
                <a:spcPct val="120000"/>
              </a:lnSpc>
              <a:spcBef>
                <a:spcPts val="1200"/>
              </a:spcBef>
            </a:pPr>
            <a:r>
              <a:rPr lang="zh-CN" altLang="en-US" sz="2200" b="1" dirty="0" smtClean="0">
                <a:solidFill>
                  <a:srgbClr val="0000FF"/>
                </a:solidFill>
                <a:latin typeface="Times New Roman" pitchFamily="18" charset="0"/>
              </a:rPr>
              <a:t>前</a:t>
            </a:r>
            <a:r>
              <a:rPr lang="zh-CN" altLang="en-US" sz="2200" b="1" dirty="0">
                <a:solidFill>
                  <a:srgbClr val="0000FF"/>
                </a:solidFill>
                <a:latin typeface="Times New Roman" pitchFamily="18" charset="0"/>
              </a:rPr>
              <a:t>件结构不同</a:t>
            </a:r>
          </a:p>
          <a:p>
            <a:pPr lvl="2">
              <a:lnSpc>
                <a:spcPct val="120000"/>
              </a:lnSpc>
              <a:spcBef>
                <a:spcPts val="1200"/>
              </a:spcBef>
            </a:pPr>
            <a:r>
              <a:rPr lang="zh-CN" altLang="en-US" sz="2000" dirty="0">
                <a:latin typeface="Times New Roman" pitchFamily="18" charset="0"/>
              </a:rPr>
              <a:t> </a:t>
            </a:r>
            <a:r>
              <a:rPr lang="zh-CN" altLang="en-US" sz="2000" dirty="0" smtClean="0">
                <a:latin typeface="Times New Roman" pitchFamily="18" charset="0"/>
              </a:rPr>
              <a:t>产生</a:t>
            </a:r>
            <a:r>
              <a:rPr lang="zh-CN" altLang="en-US" sz="2000" dirty="0">
                <a:latin typeface="Times New Roman" pitchFamily="18" charset="0"/>
              </a:rPr>
              <a:t>式的</a:t>
            </a:r>
            <a:r>
              <a:rPr lang="zh-CN" altLang="en-US" sz="2000" b="1" dirty="0">
                <a:solidFill>
                  <a:srgbClr val="00B050"/>
                </a:solidFill>
                <a:latin typeface="Times New Roman" pitchFamily="18" charset="0"/>
              </a:rPr>
              <a:t>前件可以是一个复杂的的结构</a:t>
            </a:r>
          </a:p>
          <a:p>
            <a:pPr lvl="2">
              <a:lnSpc>
                <a:spcPct val="120000"/>
              </a:lnSpc>
              <a:spcBef>
                <a:spcPts val="1200"/>
              </a:spcBef>
            </a:pPr>
            <a:r>
              <a:rPr lang="zh-CN" altLang="en-US" sz="2000" dirty="0">
                <a:latin typeface="Times New Roman" pitchFamily="18" charset="0"/>
              </a:rPr>
              <a:t> </a:t>
            </a:r>
            <a:r>
              <a:rPr lang="zh-CN" altLang="en-US" sz="2000" dirty="0" smtClean="0">
                <a:latin typeface="Times New Roman" pitchFamily="18" charset="0"/>
              </a:rPr>
              <a:t>传统</a:t>
            </a:r>
            <a:r>
              <a:rPr lang="zh-CN" altLang="en-US" sz="2000" dirty="0">
                <a:latin typeface="Times New Roman" pitchFamily="18" charset="0"/>
              </a:rPr>
              <a:t>程序设计语言中的左部仅仅是一个布尔表达式</a:t>
            </a:r>
          </a:p>
          <a:p>
            <a:pPr lvl="1">
              <a:lnSpc>
                <a:spcPct val="120000"/>
              </a:lnSpc>
              <a:spcBef>
                <a:spcPts val="1200"/>
              </a:spcBef>
            </a:pPr>
            <a:r>
              <a:rPr lang="zh-CN" altLang="en-US" sz="2200" b="1" dirty="0" smtClean="0">
                <a:solidFill>
                  <a:srgbClr val="0000FF"/>
                </a:solidFill>
                <a:latin typeface="Times New Roman" pitchFamily="18" charset="0"/>
              </a:rPr>
              <a:t>控制</a:t>
            </a:r>
            <a:r>
              <a:rPr lang="zh-CN" altLang="en-US" sz="2200" b="1" dirty="0">
                <a:solidFill>
                  <a:srgbClr val="0000FF"/>
                </a:solidFill>
                <a:latin typeface="Times New Roman" pitchFamily="18" charset="0"/>
              </a:rPr>
              <a:t>流程不同</a:t>
            </a:r>
          </a:p>
          <a:p>
            <a:pPr lvl="2">
              <a:lnSpc>
                <a:spcPct val="120000"/>
              </a:lnSpc>
              <a:spcBef>
                <a:spcPts val="1200"/>
              </a:spcBef>
            </a:pPr>
            <a:r>
              <a:rPr lang="zh-CN" altLang="en-US" sz="2000" dirty="0" smtClean="0">
                <a:latin typeface="Times New Roman" pitchFamily="18" charset="0"/>
              </a:rPr>
              <a:t>产生式系统</a:t>
            </a:r>
            <a:r>
              <a:rPr lang="zh-CN" altLang="en-US" sz="2000" dirty="0">
                <a:latin typeface="Times New Roman" pitchFamily="18" charset="0"/>
              </a:rPr>
              <a:t>中满足前提条件的规则</a:t>
            </a:r>
            <a:r>
              <a:rPr lang="zh-CN" altLang="en-US" sz="2000" b="1" dirty="0">
                <a:solidFill>
                  <a:srgbClr val="00B050"/>
                </a:solidFill>
                <a:latin typeface="Times New Roman" pitchFamily="18" charset="0"/>
              </a:rPr>
              <a:t>被激活后，不一定被立即执行</a:t>
            </a:r>
            <a:r>
              <a:rPr lang="zh-CN" altLang="en-US" sz="2000" dirty="0">
                <a:latin typeface="Times New Roman" pitchFamily="18" charset="0"/>
              </a:rPr>
              <a:t>，能否执行将取决于冲突消解策略</a:t>
            </a:r>
          </a:p>
          <a:p>
            <a:pPr lvl="2">
              <a:lnSpc>
                <a:spcPct val="120000"/>
              </a:lnSpc>
              <a:spcBef>
                <a:spcPts val="1200"/>
              </a:spcBef>
            </a:pPr>
            <a:r>
              <a:rPr lang="zh-CN" altLang="en-US" sz="2000" dirty="0" smtClean="0">
                <a:latin typeface="Times New Roman" pitchFamily="18" charset="0"/>
              </a:rPr>
              <a:t>传统</a:t>
            </a:r>
            <a:r>
              <a:rPr lang="zh-CN" altLang="en-US" sz="2000" dirty="0">
                <a:latin typeface="Times New Roman" pitchFamily="18" charset="0"/>
              </a:rPr>
              <a:t>程序设计语言中是严格地从一</a:t>
            </a:r>
            <a:r>
              <a:rPr lang="zh-CN" altLang="en-US" sz="2000" dirty="0" smtClean="0">
                <a:latin typeface="Times New Roman" pitchFamily="18" charset="0"/>
              </a:rPr>
              <a:t>个</a:t>
            </a:r>
            <a:r>
              <a:rPr lang="en-US" altLang="zh-CN" sz="2000" dirty="0" smtClean="0">
                <a:latin typeface="Times New Roman" pitchFamily="18" charset="0"/>
              </a:rPr>
              <a:t/>
            </a:r>
            <a:br>
              <a:rPr lang="en-US" altLang="zh-CN" sz="2000" dirty="0" smtClean="0">
                <a:latin typeface="Times New Roman" pitchFamily="18" charset="0"/>
              </a:rPr>
            </a:br>
            <a:r>
              <a:rPr lang="zh-CN" altLang="en-US" sz="2000" dirty="0" smtClean="0">
                <a:latin typeface="Times New Roman" pitchFamily="18" charset="0"/>
              </a:rPr>
              <a:t>条件</a:t>
            </a:r>
            <a:r>
              <a:rPr lang="zh-CN" altLang="en-US" sz="2000" dirty="0">
                <a:latin typeface="Times New Roman" pitchFamily="18" charset="0"/>
              </a:rPr>
              <a:t>语句向其下一个条件语句传递。</a:t>
            </a:r>
          </a:p>
        </p:txBody>
      </p:sp>
      <p:pic>
        <p:nvPicPr>
          <p:cNvPr id="5" name="Picture 6" descr="j0240351"/>
          <p:cNvPicPr>
            <a:picLocks noChangeAspect="1" noChangeArrowheads="1"/>
          </p:cNvPicPr>
          <p:nvPr/>
        </p:nvPicPr>
        <p:blipFill>
          <a:blip r:embed="rId3" cstate="print"/>
          <a:srcRect/>
          <a:stretch>
            <a:fillRect/>
          </a:stretch>
        </p:blipFill>
        <p:spPr bwMode="auto">
          <a:xfrm>
            <a:off x="6300192" y="4941168"/>
            <a:ext cx="2590800" cy="1470025"/>
          </a:xfrm>
          <a:prstGeom prst="rect">
            <a:avLst/>
          </a:prstGeom>
          <a:noFill/>
        </p:spPr>
      </p:pic>
      <p:sp>
        <p:nvSpPr>
          <p:cNvPr id="7" name="Rectangle 2"/>
          <p:cNvSpPr>
            <a:spLocks noGrp="1" noChangeArrowheads="1"/>
          </p:cNvSpPr>
          <p:nvPr>
            <p:ph type="title"/>
          </p:nvPr>
        </p:nvSpPr>
        <p:spPr>
          <a:xfrm>
            <a:off x="287524" y="116632"/>
            <a:ext cx="8540750" cy="872716"/>
          </a:xfrm>
        </p:spPr>
        <p:txBody>
          <a:bodyPr/>
          <a:lstStyle/>
          <a:p>
            <a:r>
              <a:rPr lang="zh-CN" altLang="en-US" sz="3600" b="1" dirty="0">
                <a:latin typeface="Times New Roman" pitchFamily="18" charset="0"/>
              </a:rPr>
              <a:t>产生式</a:t>
            </a:r>
            <a:r>
              <a:rPr lang="zh-CN" altLang="en-US" sz="3600" b="1" dirty="0" smtClean="0">
                <a:latin typeface="Times New Roman" pitchFamily="18" charset="0"/>
              </a:rPr>
              <a:t>与条件语句的</a:t>
            </a:r>
            <a:r>
              <a:rPr lang="zh-CN" altLang="en-US" sz="3600" b="1" dirty="0">
                <a:latin typeface="Times New Roman" pitchFamily="18" charset="0"/>
              </a:rPr>
              <a:t>区别</a:t>
            </a:r>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882" name="Rectangle 2"/>
          <p:cNvSpPr>
            <a:spLocks noGrp="1" noChangeArrowheads="1"/>
          </p:cNvSpPr>
          <p:nvPr>
            <p:ph type="title"/>
          </p:nvPr>
        </p:nvSpPr>
        <p:spPr>
          <a:xfrm>
            <a:off x="323850" y="225425"/>
            <a:ext cx="8540750" cy="908050"/>
          </a:xfrm>
        </p:spPr>
        <p:txBody>
          <a:bodyPr/>
          <a:lstStyle/>
          <a:p>
            <a:r>
              <a:rPr lang="zh-CN" altLang="en-US" sz="4000" b="1" dirty="0" smtClean="0">
                <a:solidFill>
                  <a:srgbClr val="002060"/>
                </a:solidFill>
                <a:latin typeface="Times New Roman" pitchFamily="18" charset="0"/>
              </a:rPr>
              <a:t>产生式系统</a:t>
            </a:r>
            <a:r>
              <a:rPr lang="zh-CN" altLang="en-US" sz="4000" b="1" dirty="0">
                <a:solidFill>
                  <a:srgbClr val="002060"/>
                </a:solidFill>
                <a:latin typeface="Times New Roman" pitchFamily="18" charset="0"/>
              </a:rPr>
              <a:t>的基本结构</a:t>
            </a:r>
            <a:r>
              <a:rPr lang="zh-CN" altLang="en-US" sz="3200" b="1" dirty="0">
                <a:solidFill>
                  <a:srgbClr val="FF0000"/>
                </a:solidFill>
                <a:latin typeface="Times New Roman" pitchFamily="18" charset="0"/>
              </a:rPr>
              <a:t/>
            </a:r>
            <a:br>
              <a:rPr lang="zh-CN" altLang="en-US" sz="3200" b="1" dirty="0">
                <a:solidFill>
                  <a:srgbClr val="FF0000"/>
                </a:solidFill>
                <a:latin typeface="Times New Roman" pitchFamily="18" charset="0"/>
              </a:rPr>
            </a:br>
            <a:endParaRPr lang="en-US" altLang="zh-CN" sz="2400" b="1" dirty="0">
              <a:solidFill>
                <a:srgbClr val="FF0000"/>
              </a:solidFill>
              <a:latin typeface="Times New Roman" pitchFamily="18" charset="0"/>
            </a:endParaRPr>
          </a:p>
        </p:txBody>
      </p:sp>
      <p:sp>
        <p:nvSpPr>
          <p:cNvPr id="506883" name="Rectangle 3"/>
          <p:cNvSpPr>
            <a:spLocks noGrp="1" noChangeArrowheads="1"/>
          </p:cNvSpPr>
          <p:nvPr>
            <p:ph type="body" idx="1"/>
          </p:nvPr>
        </p:nvSpPr>
        <p:spPr>
          <a:xfrm>
            <a:off x="179512" y="1124744"/>
            <a:ext cx="8713787" cy="5399930"/>
          </a:xfrm>
        </p:spPr>
        <p:txBody>
          <a:bodyPr/>
          <a:lstStyle/>
          <a:p>
            <a:pPr>
              <a:lnSpc>
                <a:spcPct val="110000"/>
              </a:lnSpc>
              <a:spcBef>
                <a:spcPts val="1200"/>
              </a:spcBef>
            </a:pPr>
            <a:r>
              <a:rPr lang="zh-CN" altLang="en-US" sz="2400" dirty="0">
                <a:solidFill>
                  <a:srgbClr val="A50021"/>
                </a:solidFill>
              </a:rPr>
              <a:t>综合数据库</a:t>
            </a:r>
            <a:r>
              <a:rPr lang="en-US" altLang="zh-CN" sz="2400" dirty="0">
                <a:solidFill>
                  <a:srgbClr val="A50021"/>
                </a:solidFill>
                <a:latin typeface="黑体" pitchFamily="2" charset="-122"/>
                <a:ea typeface="黑体" pitchFamily="2" charset="-122"/>
              </a:rPr>
              <a:t>DB(Data Base)</a:t>
            </a:r>
          </a:p>
          <a:p>
            <a:pPr lvl="1">
              <a:lnSpc>
                <a:spcPct val="110000"/>
              </a:lnSpc>
              <a:spcBef>
                <a:spcPts val="1200"/>
              </a:spcBef>
            </a:pPr>
            <a:r>
              <a:rPr lang="zh-CN" altLang="en-US" sz="2000" b="1" dirty="0" smtClean="0">
                <a:solidFill>
                  <a:srgbClr val="006600"/>
                </a:solidFill>
                <a:latin typeface="Times New Roman" pitchFamily="18" charset="0"/>
              </a:rPr>
              <a:t>存放</a:t>
            </a:r>
            <a:r>
              <a:rPr lang="zh-CN" altLang="en-US" sz="2000" b="1" dirty="0">
                <a:solidFill>
                  <a:srgbClr val="006600"/>
                </a:solidFill>
                <a:latin typeface="Times New Roman" pitchFamily="18" charset="0"/>
              </a:rPr>
              <a:t>求解问题的各种当前信息</a:t>
            </a:r>
          </a:p>
          <a:p>
            <a:pPr lvl="2">
              <a:lnSpc>
                <a:spcPct val="110000"/>
              </a:lnSpc>
              <a:spcBef>
                <a:spcPts val="1200"/>
              </a:spcBef>
            </a:pPr>
            <a:r>
              <a:rPr lang="zh-CN" altLang="en-US" sz="1800" dirty="0" smtClean="0">
                <a:solidFill>
                  <a:srgbClr val="0000CC"/>
                </a:solidFill>
                <a:latin typeface="Times New Roman" pitchFamily="18" charset="0"/>
              </a:rPr>
              <a:t>问题</a:t>
            </a:r>
            <a:r>
              <a:rPr lang="zh-CN" altLang="en-US" sz="1800" dirty="0">
                <a:solidFill>
                  <a:srgbClr val="0000CC"/>
                </a:solidFill>
                <a:latin typeface="Times New Roman" pitchFamily="18" charset="0"/>
              </a:rPr>
              <a:t>的初始状态</a:t>
            </a:r>
          </a:p>
          <a:p>
            <a:pPr lvl="2">
              <a:lnSpc>
                <a:spcPct val="110000"/>
              </a:lnSpc>
              <a:spcBef>
                <a:spcPts val="1200"/>
              </a:spcBef>
            </a:pPr>
            <a:r>
              <a:rPr lang="zh-CN" altLang="en-US" sz="1800" dirty="0" smtClean="0">
                <a:solidFill>
                  <a:srgbClr val="0000CC"/>
                </a:solidFill>
                <a:latin typeface="Times New Roman" pitchFamily="18" charset="0"/>
              </a:rPr>
              <a:t>输入</a:t>
            </a:r>
            <a:r>
              <a:rPr lang="zh-CN" altLang="en-US" sz="1800" dirty="0">
                <a:solidFill>
                  <a:srgbClr val="0000CC"/>
                </a:solidFill>
                <a:latin typeface="Times New Roman" pitchFamily="18" charset="0"/>
              </a:rPr>
              <a:t>的事实</a:t>
            </a:r>
          </a:p>
          <a:p>
            <a:pPr lvl="2">
              <a:lnSpc>
                <a:spcPct val="110000"/>
              </a:lnSpc>
              <a:spcBef>
                <a:spcPts val="1200"/>
              </a:spcBef>
            </a:pPr>
            <a:r>
              <a:rPr lang="zh-CN" altLang="en-US" sz="1800" dirty="0" smtClean="0">
                <a:solidFill>
                  <a:srgbClr val="0000CC"/>
                </a:solidFill>
                <a:latin typeface="Times New Roman" pitchFamily="18" charset="0"/>
              </a:rPr>
              <a:t>中间</a:t>
            </a:r>
            <a:r>
              <a:rPr lang="zh-CN" altLang="en-US" sz="1800" dirty="0">
                <a:solidFill>
                  <a:srgbClr val="0000CC"/>
                </a:solidFill>
                <a:latin typeface="Times New Roman" pitchFamily="18" charset="0"/>
              </a:rPr>
              <a:t>结论及最终</a:t>
            </a:r>
            <a:r>
              <a:rPr lang="zh-CN" altLang="en-US" sz="1800" dirty="0" smtClean="0">
                <a:solidFill>
                  <a:srgbClr val="0000CC"/>
                </a:solidFill>
                <a:latin typeface="Times New Roman" pitchFamily="18" charset="0"/>
              </a:rPr>
              <a:t>结论</a:t>
            </a:r>
            <a:endParaRPr lang="zh-CN" altLang="en-US" sz="1800" dirty="0">
              <a:solidFill>
                <a:srgbClr val="0000CC"/>
              </a:solidFill>
              <a:latin typeface="Times New Roman" pitchFamily="18" charset="0"/>
            </a:endParaRPr>
          </a:p>
          <a:p>
            <a:pPr lvl="1">
              <a:lnSpc>
                <a:spcPct val="110000"/>
              </a:lnSpc>
              <a:spcBef>
                <a:spcPts val="1200"/>
              </a:spcBef>
            </a:pPr>
            <a:r>
              <a:rPr lang="zh-CN" altLang="en-US" sz="2000" b="1" dirty="0" smtClean="0">
                <a:solidFill>
                  <a:srgbClr val="006600"/>
                </a:solidFill>
                <a:latin typeface="Times New Roman" pitchFamily="18" charset="0"/>
              </a:rPr>
              <a:t>用于</a:t>
            </a:r>
            <a:r>
              <a:rPr lang="zh-CN" altLang="en-US" sz="2000" b="1" dirty="0">
                <a:solidFill>
                  <a:srgbClr val="006600"/>
                </a:solidFill>
                <a:latin typeface="Times New Roman" pitchFamily="18" charset="0"/>
              </a:rPr>
              <a:t>推理过程的规则</a:t>
            </a:r>
            <a:r>
              <a:rPr lang="zh-CN" altLang="en-US" sz="2000" b="1" dirty="0" smtClean="0">
                <a:solidFill>
                  <a:srgbClr val="006600"/>
                </a:solidFill>
                <a:latin typeface="Times New Roman" pitchFamily="18" charset="0"/>
              </a:rPr>
              <a:t>匹配</a:t>
            </a:r>
            <a:endParaRPr lang="en-US" altLang="zh-CN" sz="2000" b="1" dirty="0" smtClean="0">
              <a:solidFill>
                <a:srgbClr val="006600"/>
              </a:solidFill>
              <a:latin typeface="Times New Roman" pitchFamily="18" charset="0"/>
            </a:endParaRPr>
          </a:p>
          <a:p>
            <a:pPr lvl="1">
              <a:lnSpc>
                <a:spcPct val="110000"/>
              </a:lnSpc>
              <a:spcBef>
                <a:spcPts val="1200"/>
              </a:spcBef>
            </a:pPr>
            <a:endParaRPr lang="en-US" altLang="zh-CN" sz="2000" b="1" dirty="0" smtClean="0">
              <a:solidFill>
                <a:srgbClr val="006600"/>
              </a:solidFill>
              <a:latin typeface="Times New Roman" pitchFamily="18" charset="0"/>
            </a:endParaRPr>
          </a:p>
          <a:p>
            <a:pPr lvl="1">
              <a:lnSpc>
                <a:spcPct val="110000"/>
              </a:lnSpc>
              <a:spcBef>
                <a:spcPts val="1200"/>
              </a:spcBef>
            </a:pPr>
            <a:endParaRPr lang="zh-CN" altLang="en-US" sz="800" b="1" dirty="0">
              <a:solidFill>
                <a:srgbClr val="006600"/>
              </a:solidFill>
              <a:latin typeface="Times New Roman" pitchFamily="18" charset="0"/>
            </a:endParaRPr>
          </a:p>
          <a:p>
            <a:pPr>
              <a:lnSpc>
                <a:spcPct val="110000"/>
              </a:lnSpc>
              <a:spcBef>
                <a:spcPts val="1200"/>
              </a:spcBef>
            </a:pPr>
            <a:r>
              <a:rPr lang="zh-CN" altLang="en-US" sz="2400" dirty="0">
                <a:solidFill>
                  <a:srgbClr val="A50021"/>
                </a:solidFill>
              </a:rPr>
              <a:t>规则库</a:t>
            </a:r>
            <a:r>
              <a:rPr lang="en-US" altLang="zh-CN" sz="2400" dirty="0">
                <a:solidFill>
                  <a:srgbClr val="A50021"/>
                </a:solidFill>
              </a:rPr>
              <a:t>RB(Rule Base</a:t>
            </a:r>
            <a:r>
              <a:rPr lang="en-US" altLang="zh-CN" sz="2400" dirty="0" smtClean="0">
                <a:solidFill>
                  <a:srgbClr val="A50021"/>
                </a:solidFill>
              </a:rPr>
              <a:t>): </a:t>
            </a:r>
            <a:r>
              <a:rPr lang="zh-CN" altLang="en-US" sz="2400" b="1" dirty="0" smtClean="0">
                <a:solidFill>
                  <a:srgbClr val="006600"/>
                </a:solidFill>
                <a:latin typeface="Times New Roman" pitchFamily="18" charset="0"/>
              </a:rPr>
              <a:t>知识库</a:t>
            </a:r>
            <a:r>
              <a:rPr lang="en-US" altLang="zh-CN" sz="2400" b="1" dirty="0">
                <a:solidFill>
                  <a:srgbClr val="006600"/>
                </a:solidFill>
                <a:latin typeface="Times New Roman" pitchFamily="18" charset="0"/>
              </a:rPr>
              <a:t>KB(Knowledge Base) ,</a:t>
            </a:r>
            <a:r>
              <a:rPr lang="zh-CN" altLang="en-US" sz="2400" b="1" dirty="0">
                <a:solidFill>
                  <a:srgbClr val="006600"/>
                </a:solidFill>
                <a:latin typeface="Times New Roman" pitchFamily="18" charset="0"/>
              </a:rPr>
              <a:t>用于存放与求解问题有关的所有规则的集合</a:t>
            </a:r>
          </a:p>
          <a:p>
            <a:pPr lvl="1">
              <a:lnSpc>
                <a:spcPct val="110000"/>
              </a:lnSpc>
              <a:spcBef>
                <a:spcPts val="1200"/>
              </a:spcBef>
            </a:pPr>
            <a:r>
              <a:rPr lang="zh-CN" altLang="en-US" sz="2000" b="1" dirty="0" smtClean="0">
                <a:solidFill>
                  <a:srgbClr val="0000FF"/>
                </a:solidFill>
                <a:latin typeface="Times New Roman" pitchFamily="18" charset="0"/>
              </a:rPr>
              <a:t>作用</a:t>
            </a:r>
            <a:r>
              <a:rPr lang="zh-CN" altLang="en-US" sz="2000" b="1" dirty="0">
                <a:solidFill>
                  <a:srgbClr val="0000FF"/>
                </a:solidFill>
                <a:latin typeface="Times New Roman" pitchFamily="18" charset="0"/>
              </a:rPr>
              <a:t>：</a:t>
            </a:r>
            <a:r>
              <a:rPr lang="zh-CN" altLang="en-US" sz="2000" dirty="0">
                <a:latin typeface="Times New Roman" pitchFamily="18" charset="0"/>
              </a:rPr>
              <a:t>是产生式系统问题求解的基础</a:t>
            </a:r>
          </a:p>
          <a:p>
            <a:pPr lvl="1">
              <a:lnSpc>
                <a:spcPct val="110000"/>
              </a:lnSpc>
              <a:spcBef>
                <a:spcPts val="1200"/>
              </a:spcBef>
            </a:pPr>
            <a:r>
              <a:rPr lang="zh-CN" altLang="en-US" sz="2000" b="1" dirty="0">
                <a:solidFill>
                  <a:srgbClr val="0000FF"/>
                </a:solidFill>
                <a:latin typeface="Times New Roman" pitchFamily="18" charset="0"/>
              </a:rPr>
              <a:t>要求：</a:t>
            </a:r>
            <a:r>
              <a:rPr lang="zh-CN" altLang="en-US" sz="2000" dirty="0">
                <a:latin typeface="Times New Roman" pitchFamily="18" charset="0"/>
              </a:rPr>
              <a:t>知识的完整性、一致性、准确性、灵活性和知识组织的合理性</a:t>
            </a:r>
          </a:p>
        </p:txBody>
      </p:sp>
      <p:sp>
        <p:nvSpPr>
          <p:cNvPr id="506884" name="Rectangle 4"/>
          <p:cNvSpPr>
            <a:spLocks noChangeArrowheads="1"/>
          </p:cNvSpPr>
          <p:nvPr/>
        </p:nvSpPr>
        <p:spPr bwMode="auto">
          <a:xfrm>
            <a:off x="5724525" y="1773238"/>
            <a:ext cx="1692275" cy="50323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000" b="1"/>
              <a:t>控 制 系 统</a:t>
            </a:r>
          </a:p>
        </p:txBody>
      </p:sp>
      <p:sp>
        <p:nvSpPr>
          <p:cNvPr id="506885" name="Rectangle 5"/>
          <p:cNvSpPr>
            <a:spLocks noChangeArrowheads="1"/>
          </p:cNvSpPr>
          <p:nvPr/>
        </p:nvSpPr>
        <p:spPr bwMode="auto">
          <a:xfrm>
            <a:off x="4643438" y="2781300"/>
            <a:ext cx="1441450" cy="50323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000" b="1"/>
              <a:t>规 则 库</a:t>
            </a:r>
          </a:p>
        </p:txBody>
      </p:sp>
      <p:sp>
        <p:nvSpPr>
          <p:cNvPr id="506886" name="Rectangle 6"/>
          <p:cNvSpPr>
            <a:spLocks noChangeArrowheads="1"/>
          </p:cNvSpPr>
          <p:nvPr/>
        </p:nvSpPr>
        <p:spPr bwMode="auto">
          <a:xfrm>
            <a:off x="7019925" y="2781300"/>
            <a:ext cx="1655763" cy="50323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000" b="1"/>
              <a:t>综合数据库</a:t>
            </a:r>
          </a:p>
        </p:txBody>
      </p:sp>
      <p:sp>
        <p:nvSpPr>
          <p:cNvPr id="506887" name="Line 7"/>
          <p:cNvSpPr>
            <a:spLocks noChangeShapeType="1"/>
          </p:cNvSpPr>
          <p:nvPr/>
        </p:nvSpPr>
        <p:spPr bwMode="auto">
          <a:xfrm flipH="1">
            <a:off x="5292725" y="2024063"/>
            <a:ext cx="0" cy="7572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06888" name="Line 8"/>
          <p:cNvSpPr>
            <a:spLocks noChangeShapeType="1"/>
          </p:cNvSpPr>
          <p:nvPr/>
        </p:nvSpPr>
        <p:spPr bwMode="auto">
          <a:xfrm>
            <a:off x="7740650" y="1989138"/>
            <a:ext cx="0" cy="792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06889" name="Line 9"/>
          <p:cNvSpPr>
            <a:spLocks noChangeShapeType="1"/>
          </p:cNvSpPr>
          <p:nvPr/>
        </p:nvSpPr>
        <p:spPr bwMode="auto">
          <a:xfrm>
            <a:off x="5292725" y="2024063"/>
            <a:ext cx="431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06890" name="Line 10"/>
          <p:cNvSpPr>
            <a:spLocks noChangeShapeType="1"/>
          </p:cNvSpPr>
          <p:nvPr/>
        </p:nvSpPr>
        <p:spPr bwMode="auto">
          <a:xfrm flipH="1">
            <a:off x="7380288" y="1989138"/>
            <a:ext cx="3603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 name="TextBox 2"/>
          <p:cNvSpPr txBox="1"/>
          <p:nvPr/>
        </p:nvSpPr>
        <p:spPr>
          <a:xfrm>
            <a:off x="1223058" y="4030556"/>
            <a:ext cx="6840760" cy="400110"/>
          </a:xfrm>
          <a:prstGeom prst="rect">
            <a:avLst/>
          </a:prstGeom>
          <a:noFill/>
        </p:spPr>
        <p:txBody>
          <a:bodyPr wrap="square" rtlCol="0">
            <a:spAutoFit/>
          </a:bodyPr>
          <a:lstStyle/>
          <a:p>
            <a:r>
              <a:rPr lang="zh-CN" altLang="en-US" sz="2000" u="sng" dirty="0" smtClean="0">
                <a:solidFill>
                  <a:srgbClr val="0000FF"/>
                </a:solidFill>
                <a:latin typeface="幼圆" pitchFamily="49" charset="-122"/>
                <a:ea typeface="幼圆" pitchFamily="49" charset="-122"/>
              </a:rPr>
              <a:t>匹配</a:t>
            </a:r>
            <a:r>
              <a:rPr lang="zh-CN" altLang="en-US" sz="2000" u="sng" dirty="0">
                <a:solidFill>
                  <a:srgbClr val="0000FF"/>
                </a:solidFill>
                <a:latin typeface="幼圆" pitchFamily="49" charset="-122"/>
                <a:ea typeface="幼圆" pitchFamily="49" charset="-122"/>
              </a:rPr>
              <a:t>前</a:t>
            </a:r>
            <a:r>
              <a:rPr lang="zh-CN" altLang="en-US" sz="2000" u="sng" dirty="0" smtClean="0">
                <a:solidFill>
                  <a:srgbClr val="0000FF"/>
                </a:solidFill>
                <a:latin typeface="幼圆" pitchFamily="49" charset="-122"/>
                <a:ea typeface="幼圆" pitchFamily="49" charset="-122"/>
              </a:rPr>
              <a:t>件 </a:t>
            </a:r>
            <a:r>
              <a:rPr lang="en-US" altLang="zh-CN" sz="2000" u="sng" dirty="0" smtClean="0">
                <a:solidFill>
                  <a:srgbClr val="0000FF"/>
                </a:solidFill>
                <a:latin typeface="幼圆" pitchFamily="49" charset="-122"/>
                <a:ea typeface="幼圆" pitchFamily="49" charset="-122"/>
                <a:sym typeface="Wingdings" pitchFamily="2" charset="2"/>
              </a:rPr>
              <a:t> </a:t>
            </a:r>
            <a:r>
              <a:rPr lang="zh-CN" altLang="en-US" sz="2000" u="sng" dirty="0" smtClean="0">
                <a:solidFill>
                  <a:srgbClr val="0000FF"/>
                </a:solidFill>
                <a:latin typeface="幼圆" pitchFamily="49" charset="-122"/>
                <a:ea typeface="幼圆" pitchFamily="49" charset="-122"/>
                <a:sym typeface="Wingdings" pitchFamily="2" charset="2"/>
              </a:rPr>
              <a:t>激活规则推理 </a:t>
            </a:r>
            <a:r>
              <a:rPr lang="en-US" altLang="zh-CN" sz="2000" u="sng" dirty="0" smtClean="0">
                <a:solidFill>
                  <a:srgbClr val="0000FF"/>
                </a:solidFill>
                <a:latin typeface="幼圆" pitchFamily="49" charset="-122"/>
                <a:ea typeface="幼圆" pitchFamily="49" charset="-122"/>
                <a:sym typeface="Wingdings" pitchFamily="2" charset="2"/>
              </a:rPr>
              <a:t> </a:t>
            </a:r>
            <a:r>
              <a:rPr lang="zh-CN" altLang="en-US" sz="2000" u="sng" dirty="0" smtClean="0">
                <a:solidFill>
                  <a:srgbClr val="0000FF"/>
                </a:solidFill>
                <a:latin typeface="幼圆" pitchFamily="49" charset="-122"/>
                <a:ea typeface="幼圆" pitchFamily="49" charset="-122"/>
                <a:sym typeface="Wingdings" pitchFamily="2" charset="2"/>
              </a:rPr>
              <a:t>后件作为事实加入库中</a:t>
            </a:r>
            <a:endParaRPr lang="zh-CN" altLang="en-US" sz="2000" u="sng" dirty="0">
              <a:solidFill>
                <a:srgbClr val="0000FF"/>
              </a:solidFill>
              <a:latin typeface="幼圆" pitchFamily="49" charset="-122"/>
              <a:ea typeface="幼圆" pitchFamily="49" charset="-122"/>
            </a:endParaRPr>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286F8BE8-8691-483B-BCB7-2CE2F7655E61}" type="slidenum">
              <a:rPr lang="en-US" altLang="zh-CN"/>
              <a:pPr/>
              <a:t>49</a:t>
            </a:fld>
            <a:endParaRPr lang="en-US" altLang="zh-CN"/>
          </a:p>
        </p:txBody>
      </p:sp>
      <p:sp>
        <p:nvSpPr>
          <p:cNvPr id="507907" name="Rectangle 3"/>
          <p:cNvSpPr>
            <a:spLocks noGrp="1" noChangeArrowheads="1"/>
          </p:cNvSpPr>
          <p:nvPr>
            <p:ph type="body" idx="1"/>
          </p:nvPr>
        </p:nvSpPr>
        <p:spPr>
          <a:xfrm>
            <a:off x="251520" y="1088740"/>
            <a:ext cx="8568952" cy="5256213"/>
          </a:xfrm>
        </p:spPr>
        <p:txBody>
          <a:bodyPr/>
          <a:lstStyle/>
          <a:p>
            <a:pPr>
              <a:lnSpc>
                <a:spcPct val="105000"/>
              </a:lnSpc>
              <a:spcBef>
                <a:spcPct val="10000"/>
              </a:spcBef>
            </a:pPr>
            <a:r>
              <a:rPr lang="zh-CN" altLang="en-US" sz="2400" dirty="0">
                <a:solidFill>
                  <a:srgbClr val="A50021"/>
                </a:solidFill>
              </a:rPr>
              <a:t>控制系统</a:t>
            </a:r>
            <a:r>
              <a:rPr lang="en-US" altLang="zh-CN" sz="2400" dirty="0" smtClean="0">
                <a:solidFill>
                  <a:srgbClr val="A50021"/>
                </a:solidFill>
              </a:rPr>
              <a:t>(</a:t>
            </a:r>
            <a:r>
              <a:rPr lang="zh-CN" altLang="en-US" sz="2400" dirty="0" smtClean="0">
                <a:solidFill>
                  <a:srgbClr val="A50021"/>
                </a:solidFill>
              </a:rPr>
              <a:t>也称 “推理机”</a:t>
            </a:r>
            <a:r>
              <a:rPr lang="en-US" altLang="zh-CN" sz="2400" dirty="0" smtClean="0">
                <a:solidFill>
                  <a:srgbClr val="A50021"/>
                </a:solidFill>
              </a:rPr>
              <a:t>)</a:t>
            </a:r>
            <a:endParaRPr lang="en-US" altLang="zh-CN" sz="2400" dirty="0">
              <a:solidFill>
                <a:srgbClr val="A50021"/>
              </a:solidFill>
            </a:endParaRPr>
          </a:p>
          <a:p>
            <a:pPr lvl="1">
              <a:lnSpc>
                <a:spcPct val="105000"/>
              </a:lnSpc>
              <a:spcBef>
                <a:spcPts val="1200"/>
              </a:spcBef>
            </a:pPr>
            <a:r>
              <a:rPr lang="zh-CN" altLang="en-US" sz="2200" b="1" dirty="0" smtClean="0">
                <a:solidFill>
                  <a:srgbClr val="006600"/>
                </a:solidFill>
                <a:latin typeface="Times New Roman" pitchFamily="18" charset="0"/>
              </a:rPr>
              <a:t>控制系统</a:t>
            </a:r>
            <a:r>
              <a:rPr lang="zh-CN" altLang="en-US" sz="2200" b="1" dirty="0">
                <a:solidFill>
                  <a:srgbClr val="006600"/>
                </a:solidFill>
                <a:latin typeface="Times New Roman" pitchFamily="18" charset="0"/>
              </a:rPr>
              <a:t>的主要作用  </a:t>
            </a:r>
          </a:p>
          <a:p>
            <a:pPr lvl="1">
              <a:lnSpc>
                <a:spcPct val="105000"/>
              </a:lnSpc>
              <a:spcBef>
                <a:spcPts val="1000"/>
              </a:spcBef>
              <a:buFontTx/>
              <a:buNone/>
            </a:pPr>
            <a:r>
              <a:rPr lang="zh-CN" altLang="en-US" sz="1800" b="1" dirty="0">
                <a:solidFill>
                  <a:srgbClr val="0000CC"/>
                </a:solidFill>
                <a:latin typeface="Times New Roman" pitchFamily="18" charset="0"/>
              </a:rPr>
              <a:t>  </a:t>
            </a:r>
            <a:r>
              <a:rPr lang="en-US" altLang="zh-CN" sz="1800" b="1" dirty="0">
                <a:solidFill>
                  <a:srgbClr val="0000CC"/>
                </a:solidFill>
                <a:latin typeface="Times New Roman" pitchFamily="18" charset="0"/>
              </a:rPr>
              <a:t> </a:t>
            </a:r>
            <a:r>
              <a:rPr lang="en-US" altLang="zh-CN" sz="1800" b="1" dirty="0" smtClean="0">
                <a:solidFill>
                  <a:srgbClr val="0000CC"/>
                </a:solidFill>
                <a:latin typeface="Times New Roman" pitchFamily="18" charset="0"/>
              </a:rPr>
              <a:t>    </a:t>
            </a:r>
            <a:r>
              <a:rPr lang="zh-CN" altLang="en-US" sz="2000" b="1" dirty="0" smtClean="0">
                <a:solidFill>
                  <a:srgbClr val="0000CC"/>
                </a:solidFill>
                <a:latin typeface="Times New Roman" pitchFamily="18" charset="0"/>
              </a:rPr>
              <a:t>用于控制整个产生式系统</a:t>
            </a:r>
            <a:r>
              <a:rPr lang="zh-CN" altLang="en-US" sz="2000" b="1" dirty="0">
                <a:solidFill>
                  <a:srgbClr val="0000CC"/>
                </a:solidFill>
                <a:latin typeface="Times New Roman" pitchFamily="18" charset="0"/>
              </a:rPr>
              <a:t>的运行，决定问题求解过程的推理线路。</a:t>
            </a:r>
          </a:p>
          <a:p>
            <a:pPr lvl="1">
              <a:lnSpc>
                <a:spcPct val="105000"/>
              </a:lnSpc>
              <a:spcBef>
                <a:spcPts val="3000"/>
              </a:spcBef>
            </a:pPr>
            <a:r>
              <a:rPr lang="zh-CN" altLang="en-US" sz="2200" b="1" dirty="0" smtClean="0">
                <a:solidFill>
                  <a:srgbClr val="006600"/>
                </a:solidFill>
                <a:latin typeface="Times New Roman" pitchFamily="18" charset="0"/>
              </a:rPr>
              <a:t>控制系统</a:t>
            </a:r>
            <a:r>
              <a:rPr lang="zh-CN" altLang="en-US" sz="2200" b="1" dirty="0">
                <a:solidFill>
                  <a:srgbClr val="006600"/>
                </a:solidFill>
                <a:latin typeface="Times New Roman" pitchFamily="18" charset="0"/>
              </a:rPr>
              <a:t>的主要任务</a:t>
            </a:r>
          </a:p>
          <a:p>
            <a:pPr lvl="2">
              <a:lnSpc>
                <a:spcPct val="105000"/>
              </a:lnSpc>
              <a:spcBef>
                <a:spcPts val="1200"/>
              </a:spcBef>
            </a:pPr>
            <a:r>
              <a:rPr lang="zh-CN" altLang="en-US" sz="1800" b="1" dirty="0" smtClean="0">
                <a:solidFill>
                  <a:srgbClr val="0000FF"/>
                </a:solidFill>
                <a:latin typeface="Times New Roman" pitchFamily="18" charset="0"/>
              </a:rPr>
              <a:t>选择</a:t>
            </a:r>
            <a:r>
              <a:rPr lang="zh-CN" altLang="en-US" sz="1800" b="1" dirty="0">
                <a:solidFill>
                  <a:srgbClr val="0000FF"/>
                </a:solidFill>
                <a:latin typeface="Times New Roman" pitchFamily="18" charset="0"/>
              </a:rPr>
              <a:t>匹配：</a:t>
            </a:r>
            <a:r>
              <a:rPr lang="zh-CN" altLang="en-US" sz="1800" dirty="0">
                <a:latin typeface="Times New Roman" pitchFamily="18" charset="0"/>
              </a:rPr>
              <a:t>按一定策略从</a:t>
            </a:r>
            <a:r>
              <a:rPr lang="zh-CN" altLang="en-US" sz="1800" dirty="0" smtClean="0">
                <a:latin typeface="Times New Roman" pitchFamily="18" charset="0"/>
              </a:rPr>
              <a:t>规则库</a:t>
            </a:r>
            <a:r>
              <a:rPr lang="zh-CN" altLang="en-US" sz="1800" dirty="0">
                <a:latin typeface="Times New Roman" pitchFamily="18" charset="0"/>
              </a:rPr>
              <a:t>中</a:t>
            </a:r>
            <a:r>
              <a:rPr lang="zh-CN" altLang="en-US" sz="1800" dirty="0" smtClean="0">
                <a:latin typeface="Times New Roman" pitchFamily="18" charset="0"/>
              </a:rPr>
              <a:t>选择</a:t>
            </a:r>
            <a:r>
              <a:rPr lang="zh-CN" altLang="en-US" sz="1800" dirty="0">
                <a:latin typeface="Times New Roman" pitchFamily="18" charset="0"/>
              </a:rPr>
              <a:t>规则与综合数据库中的已知事实进行匹配</a:t>
            </a:r>
            <a:r>
              <a:rPr lang="zh-CN" altLang="en-US" sz="1800" dirty="0" smtClean="0">
                <a:latin typeface="Times New Roman" pitchFamily="18" charset="0"/>
              </a:rPr>
              <a:t>。</a:t>
            </a:r>
            <a:endParaRPr lang="en-US" altLang="zh-CN" sz="1800" dirty="0" smtClean="0">
              <a:latin typeface="Times New Roman" pitchFamily="18" charset="0"/>
            </a:endParaRPr>
          </a:p>
          <a:p>
            <a:pPr lvl="2">
              <a:lnSpc>
                <a:spcPct val="105000"/>
              </a:lnSpc>
              <a:spcBef>
                <a:spcPts val="1200"/>
              </a:spcBef>
            </a:pPr>
            <a:r>
              <a:rPr lang="zh-CN" altLang="en-US" sz="1800" b="1" dirty="0" smtClean="0">
                <a:solidFill>
                  <a:srgbClr val="0000FF"/>
                </a:solidFill>
                <a:latin typeface="Times New Roman" pitchFamily="18" charset="0"/>
              </a:rPr>
              <a:t>冲突</a:t>
            </a:r>
            <a:r>
              <a:rPr lang="zh-CN" altLang="en-US" sz="1800" b="1" dirty="0">
                <a:solidFill>
                  <a:srgbClr val="0000FF"/>
                </a:solidFill>
                <a:latin typeface="Times New Roman" pitchFamily="18" charset="0"/>
              </a:rPr>
              <a:t>消解：</a:t>
            </a:r>
            <a:r>
              <a:rPr lang="zh-CN" altLang="en-US" sz="1800" dirty="0">
                <a:latin typeface="Times New Roman" pitchFamily="18" charset="0"/>
              </a:rPr>
              <a:t>对匹配成功的规则，按照某种策略从中选出一条规则执行。</a:t>
            </a:r>
          </a:p>
          <a:p>
            <a:pPr lvl="2">
              <a:lnSpc>
                <a:spcPct val="105000"/>
              </a:lnSpc>
              <a:spcBef>
                <a:spcPts val="1200"/>
              </a:spcBef>
            </a:pPr>
            <a:r>
              <a:rPr lang="zh-CN" altLang="en-US" sz="1800" b="1" dirty="0">
                <a:solidFill>
                  <a:srgbClr val="0000FF"/>
                </a:solidFill>
                <a:latin typeface="Times New Roman" pitchFamily="18" charset="0"/>
              </a:rPr>
              <a:t>执行操作：</a:t>
            </a:r>
            <a:r>
              <a:rPr lang="zh-CN" altLang="en-US" sz="1800" dirty="0">
                <a:latin typeface="Times New Roman" pitchFamily="18" charset="0"/>
              </a:rPr>
              <a:t>对所执行的规则，若其后件为一个或多个结论，则把这些结论加入综合数据库；若其后件为一个或多个操作时，执行这些操作。</a:t>
            </a:r>
          </a:p>
          <a:p>
            <a:pPr lvl="2">
              <a:lnSpc>
                <a:spcPct val="105000"/>
              </a:lnSpc>
              <a:spcBef>
                <a:spcPts val="1200"/>
              </a:spcBef>
            </a:pPr>
            <a:r>
              <a:rPr lang="zh-CN" altLang="en-US" sz="1800" b="1" dirty="0">
                <a:solidFill>
                  <a:srgbClr val="0000FF"/>
                </a:solidFill>
                <a:latin typeface="Times New Roman" pitchFamily="18" charset="0"/>
              </a:rPr>
              <a:t>终止推理：</a:t>
            </a:r>
            <a:r>
              <a:rPr lang="zh-CN" altLang="en-US" sz="1800" dirty="0">
                <a:latin typeface="Times New Roman" pitchFamily="18" charset="0"/>
              </a:rPr>
              <a:t>检查综合数据库中是否包含有目标，若有，则停止推理。</a:t>
            </a:r>
          </a:p>
          <a:p>
            <a:pPr lvl="2">
              <a:lnSpc>
                <a:spcPct val="105000"/>
              </a:lnSpc>
              <a:spcBef>
                <a:spcPts val="1200"/>
              </a:spcBef>
            </a:pPr>
            <a:r>
              <a:rPr lang="zh-CN" altLang="en-US" sz="1800" b="1" dirty="0">
                <a:solidFill>
                  <a:srgbClr val="0000FF"/>
                </a:solidFill>
                <a:latin typeface="Times New Roman" pitchFamily="18" charset="0"/>
              </a:rPr>
              <a:t>路径解释：</a:t>
            </a:r>
            <a:r>
              <a:rPr lang="zh-CN" altLang="en-US" sz="1800" dirty="0">
                <a:latin typeface="Times New Roman" pitchFamily="18" charset="0"/>
              </a:rPr>
              <a:t>在问题求解过程中，记住应用过的规则序列，以便最终能够给出问题的解的路径。</a:t>
            </a:r>
          </a:p>
        </p:txBody>
      </p:sp>
      <p:sp>
        <p:nvSpPr>
          <p:cNvPr id="6" name="Rectangle 2"/>
          <p:cNvSpPr>
            <a:spLocks noGrp="1" noChangeArrowheads="1"/>
          </p:cNvSpPr>
          <p:nvPr>
            <p:ph type="title"/>
          </p:nvPr>
        </p:nvSpPr>
        <p:spPr>
          <a:xfrm>
            <a:off x="323850" y="225425"/>
            <a:ext cx="8540750" cy="908050"/>
          </a:xfrm>
        </p:spPr>
        <p:txBody>
          <a:bodyPr/>
          <a:lstStyle/>
          <a:p>
            <a:r>
              <a:rPr lang="zh-CN" altLang="en-US" sz="4000" b="1" dirty="0" smtClean="0">
                <a:solidFill>
                  <a:srgbClr val="002060"/>
                </a:solidFill>
                <a:latin typeface="Times New Roman" pitchFamily="18" charset="0"/>
              </a:rPr>
              <a:t>产生式系统</a:t>
            </a:r>
            <a:r>
              <a:rPr lang="zh-CN" altLang="en-US" sz="4000" b="1" dirty="0">
                <a:solidFill>
                  <a:srgbClr val="002060"/>
                </a:solidFill>
                <a:latin typeface="Times New Roman" pitchFamily="18" charset="0"/>
              </a:rPr>
              <a:t>的基本结构</a:t>
            </a:r>
            <a:r>
              <a:rPr lang="zh-CN" altLang="en-US" sz="3200" b="1" dirty="0">
                <a:solidFill>
                  <a:srgbClr val="FF0000"/>
                </a:solidFill>
                <a:latin typeface="Times New Roman" pitchFamily="18" charset="0"/>
              </a:rPr>
              <a:t/>
            </a:r>
            <a:br>
              <a:rPr lang="zh-CN" altLang="en-US" sz="3200" b="1" dirty="0">
                <a:solidFill>
                  <a:srgbClr val="FF0000"/>
                </a:solidFill>
                <a:latin typeface="Times New Roman" pitchFamily="18" charset="0"/>
              </a:rPr>
            </a:br>
            <a:endParaRPr lang="en-US" altLang="zh-CN" sz="2400" b="1" dirty="0">
              <a:solidFill>
                <a:srgbClr val="FF0000"/>
              </a:solidFill>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74D96489-2E95-4909-B640-7E559E3198F4}" type="slidenum">
              <a:rPr lang="en-US" altLang="zh-CN"/>
              <a:pPr/>
              <a:t>5</a:t>
            </a:fld>
            <a:endParaRPr lang="en-US" altLang="zh-CN"/>
          </a:p>
        </p:txBody>
      </p:sp>
      <p:sp>
        <p:nvSpPr>
          <p:cNvPr id="553987" name="Rectangle 3"/>
          <p:cNvSpPr>
            <a:spLocks noGrp="1" noChangeArrowheads="1"/>
          </p:cNvSpPr>
          <p:nvPr>
            <p:ph type="body" idx="1"/>
          </p:nvPr>
        </p:nvSpPr>
        <p:spPr/>
        <p:txBody>
          <a:bodyPr/>
          <a:lstStyle/>
          <a:p>
            <a:r>
              <a:rPr lang="zh-CN" altLang="en-US" b="1" dirty="0">
                <a:solidFill>
                  <a:srgbClr val="A50021"/>
                </a:solidFill>
                <a:latin typeface="Times New Roman" pitchFamily="18" charset="0"/>
              </a:rPr>
              <a:t>知识、信息、数据及其关系</a:t>
            </a:r>
          </a:p>
          <a:p>
            <a:pPr lvl="1">
              <a:spcBef>
                <a:spcPts val="1200"/>
              </a:spcBef>
            </a:pPr>
            <a:r>
              <a:rPr lang="zh-CN" altLang="en-US" b="1" dirty="0" smtClean="0">
                <a:solidFill>
                  <a:srgbClr val="0000FF"/>
                </a:solidFill>
              </a:rPr>
              <a:t>数据</a:t>
            </a:r>
            <a:r>
              <a:rPr lang="zh-CN" altLang="en-US" dirty="0"/>
              <a:t>是信息的载体，本身无确切含义，其关联构成信息</a:t>
            </a:r>
          </a:p>
          <a:p>
            <a:pPr lvl="1">
              <a:spcBef>
                <a:spcPts val="1200"/>
              </a:spcBef>
            </a:pPr>
            <a:r>
              <a:rPr lang="zh-CN" altLang="en-US" b="1" dirty="0" smtClean="0">
                <a:solidFill>
                  <a:srgbClr val="0000FF"/>
                </a:solidFill>
              </a:rPr>
              <a:t>信息</a:t>
            </a:r>
            <a:r>
              <a:rPr lang="zh-CN" altLang="en-US" dirty="0"/>
              <a:t>是数据的关联，赋予数据</a:t>
            </a:r>
            <a:r>
              <a:rPr lang="zh-CN" altLang="en-US" dirty="0" smtClean="0"/>
              <a:t>特定的含义</a:t>
            </a:r>
            <a:endParaRPr lang="zh-CN" altLang="en-US" dirty="0"/>
          </a:p>
          <a:p>
            <a:pPr lvl="1">
              <a:spcBef>
                <a:spcPts val="1200"/>
              </a:spcBef>
            </a:pPr>
            <a:r>
              <a:rPr lang="zh-CN" altLang="en-US" b="1" dirty="0" smtClean="0">
                <a:solidFill>
                  <a:srgbClr val="0000FF"/>
                </a:solidFill>
              </a:rPr>
              <a:t>知识</a:t>
            </a:r>
            <a:r>
              <a:rPr lang="zh-CN" altLang="en-US" dirty="0"/>
              <a:t>可以是对信息的关联，也可以是对已有知识的再</a:t>
            </a:r>
            <a:r>
              <a:rPr lang="zh-CN" altLang="en-US" dirty="0" smtClean="0"/>
              <a:t>认识</a:t>
            </a:r>
            <a:endParaRPr lang="en-US" altLang="zh-CN" dirty="0" smtClean="0"/>
          </a:p>
          <a:p>
            <a:pPr lvl="1"/>
            <a:endParaRPr lang="zh-CN" altLang="en-US" dirty="0"/>
          </a:p>
          <a:p>
            <a:r>
              <a:rPr lang="zh-CN" altLang="en-US" b="1" dirty="0">
                <a:solidFill>
                  <a:srgbClr val="FF0000"/>
                </a:solidFill>
                <a:latin typeface="Times New Roman" pitchFamily="18" charset="0"/>
              </a:rPr>
              <a:t>常用的关联方式：</a:t>
            </a:r>
            <a:r>
              <a:rPr lang="zh-CN" altLang="en-US" b="1" dirty="0">
                <a:solidFill>
                  <a:srgbClr val="0000CC"/>
                </a:solidFill>
                <a:latin typeface="Times New Roman" pitchFamily="18" charset="0"/>
                <a:sym typeface="Wingdings" pitchFamily="2" charset="2"/>
              </a:rPr>
              <a:t> </a:t>
            </a:r>
            <a:r>
              <a:rPr lang="en-US" altLang="zh-CN" b="1" dirty="0">
                <a:solidFill>
                  <a:srgbClr val="0000CC"/>
                </a:solidFill>
                <a:latin typeface="Times New Roman" pitchFamily="18" charset="0"/>
              </a:rPr>
              <a:t>if …… then ……</a:t>
            </a:r>
          </a:p>
        </p:txBody>
      </p:sp>
      <p:sp>
        <p:nvSpPr>
          <p:cNvPr id="6" name="Rectangle 2"/>
          <p:cNvSpPr txBox="1">
            <a:spLocks noChangeArrowheads="1"/>
          </p:cNvSpPr>
          <p:nvPr/>
        </p:nvSpPr>
        <p:spPr bwMode="auto">
          <a:xfrm>
            <a:off x="304800" y="152400"/>
            <a:ext cx="85407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smtClean="0">
                <a:latin typeface="Times New Roman" pitchFamily="18" charset="0"/>
              </a:rPr>
              <a:t>什么是知识？</a:t>
            </a:r>
            <a:endParaRPr lang="zh-CN" altLang="en-US"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EA9D3013-84FA-421F-A0FB-9B4EFEE95FEA}" type="slidenum">
              <a:rPr lang="en-US" altLang="zh-CN"/>
              <a:pPr/>
              <a:t>50</a:t>
            </a:fld>
            <a:endParaRPr lang="en-US" altLang="zh-CN"/>
          </a:p>
        </p:txBody>
      </p:sp>
      <p:sp>
        <p:nvSpPr>
          <p:cNvPr id="513027" name="Rectangle 3"/>
          <p:cNvSpPr>
            <a:spLocks noGrp="1" noChangeArrowheads="1"/>
          </p:cNvSpPr>
          <p:nvPr>
            <p:ph type="body" idx="1"/>
          </p:nvPr>
        </p:nvSpPr>
        <p:spPr>
          <a:xfrm>
            <a:off x="251520" y="1557338"/>
            <a:ext cx="8748464" cy="5300662"/>
          </a:xfrm>
        </p:spPr>
        <p:txBody>
          <a:bodyPr/>
          <a:lstStyle/>
          <a:p>
            <a:pPr marL="514350" indent="-514350">
              <a:lnSpc>
                <a:spcPct val="105000"/>
              </a:lnSpc>
              <a:spcBef>
                <a:spcPts val="1200"/>
              </a:spcBef>
              <a:buFont typeface="+mj-lt"/>
              <a:buAutoNum type="arabicPeriod"/>
            </a:pPr>
            <a:r>
              <a:rPr lang="zh-CN" altLang="en-US" sz="2400" b="0" dirty="0" smtClean="0"/>
              <a:t>初始化</a:t>
            </a:r>
            <a:r>
              <a:rPr lang="zh-CN" altLang="en-US" sz="2400" b="0" dirty="0"/>
              <a:t>综合数据库，即把欲解决问题的已知事实送入综合数据库中；</a:t>
            </a:r>
          </a:p>
          <a:p>
            <a:pPr marL="514350" indent="-514350">
              <a:lnSpc>
                <a:spcPct val="105000"/>
              </a:lnSpc>
              <a:spcBef>
                <a:spcPts val="1200"/>
              </a:spcBef>
              <a:buFont typeface="+mj-lt"/>
              <a:buAutoNum type="arabicPeriod"/>
            </a:pPr>
            <a:r>
              <a:rPr lang="zh-CN" altLang="en-US" sz="2400" b="0" dirty="0" smtClean="0"/>
              <a:t>检查</a:t>
            </a:r>
            <a:r>
              <a:rPr lang="zh-CN" altLang="en-US" sz="2400" b="0" dirty="0"/>
              <a:t>规则库中是否有未使用过的规则，若无转 </a:t>
            </a:r>
            <a:r>
              <a:rPr lang="en-US" altLang="zh-CN" sz="2400" b="0" dirty="0"/>
              <a:t>(7)</a:t>
            </a:r>
            <a:r>
              <a:rPr lang="zh-CN" altLang="en-US" sz="2400" b="0" dirty="0"/>
              <a:t>；</a:t>
            </a:r>
          </a:p>
          <a:p>
            <a:pPr marL="514350" indent="-514350">
              <a:lnSpc>
                <a:spcPct val="105000"/>
              </a:lnSpc>
              <a:spcBef>
                <a:spcPts val="1200"/>
              </a:spcBef>
              <a:buFont typeface="+mj-lt"/>
              <a:buAutoNum type="arabicPeriod"/>
            </a:pPr>
            <a:r>
              <a:rPr lang="zh-CN" altLang="en-US" sz="2400" b="0" dirty="0" smtClean="0"/>
              <a:t>检查</a:t>
            </a:r>
            <a:r>
              <a:rPr lang="zh-CN" altLang="en-US" sz="2400" b="0" dirty="0"/>
              <a:t>规则库的未使用规则中是否有其前提可与综合数据库中已知事实相匹配的规则，若有，形成当前可用规则集；否则转</a:t>
            </a:r>
            <a:r>
              <a:rPr lang="en-US" altLang="zh-CN" sz="2400" b="0" dirty="0"/>
              <a:t>(6)</a:t>
            </a:r>
            <a:r>
              <a:rPr lang="zh-CN" altLang="en-US" sz="2400" b="0" dirty="0"/>
              <a:t>；</a:t>
            </a:r>
          </a:p>
          <a:p>
            <a:pPr marL="514350" indent="-514350">
              <a:lnSpc>
                <a:spcPct val="105000"/>
              </a:lnSpc>
              <a:spcBef>
                <a:spcPts val="1200"/>
              </a:spcBef>
              <a:buFont typeface="+mj-lt"/>
              <a:buAutoNum type="arabicPeriod"/>
            </a:pPr>
            <a:r>
              <a:rPr lang="zh-CN" altLang="en-US" sz="2400" b="0" dirty="0" smtClean="0"/>
              <a:t>按照</a:t>
            </a:r>
            <a:r>
              <a:rPr lang="zh-CN" altLang="en-US" sz="2400" b="0" dirty="0"/>
              <a:t>冲突消解策略，从当前可用规则集中选择一个规则执行，并对该规则作上标记。把执行该规则后所得到的结论作为新的事实放入综合数据库；如果该规则的结论是一些操作，则执行这些操作；</a:t>
            </a:r>
          </a:p>
        </p:txBody>
      </p:sp>
      <p:sp>
        <p:nvSpPr>
          <p:cNvPr id="8" name="Rectangle 2"/>
          <p:cNvSpPr>
            <a:spLocks noGrp="1" noChangeArrowheads="1"/>
          </p:cNvSpPr>
          <p:nvPr>
            <p:ph type="title"/>
          </p:nvPr>
        </p:nvSpPr>
        <p:spPr>
          <a:xfrm>
            <a:off x="323850" y="225425"/>
            <a:ext cx="8540750" cy="908050"/>
          </a:xfrm>
        </p:spPr>
        <p:txBody>
          <a:bodyPr/>
          <a:lstStyle/>
          <a:p>
            <a:r>
              <a:rPr lang="zh-CN" altLang="en-US" sz="4000" b="1" dirty="0" smtClean="0">
                <a:solidFill>
                  <a:srgbClr val="002060"/>
                </a:solidFill>
                <a:latin typeface="Times New Roman" pitchFamily="18" charset="0"/>
              </a:rPr>
              <a:t>产生式系统工作的基本过程</a:t>
            </a:r>
            <a:r>
              <a:rPr lang="zh-CN" altLang="en-US" sz="3200" b="1" dirty="0">
                <a:solidFill>
                  <a:srgbClr val="FF0000"/>
                </a:solidFill>
                <a:latin typeface="Times New Roman" pitchFamily="18" charset="0"/>
              </a:rPr>
              <a:t/>
            </a:r>
            <a:br>
              <a:rPr lang="zh-CN" altLang="en-US" sz="3200" b="1" dirty="0">
                <a:solidFill>
                  <a:srgbClr val="FF0000"/>
                </a:solidFill>
                <a:latin typeface="Times New Roman" pitchFamily="18" charset="0"/>
              </a:rPr>
            </a:br>
            <a:endParaRPr lang="en-US" altLang="zh-CN" sz="2400" b="1" dirty="0">
              <a:solidFill>
                <a:srgbClr val="FF0000"/>
              </a:solidFill>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B47A1412-EDDB-48C5-8EB5-2A3DBC48A751}" type="slidenum">
              <a:rPr lang="en-US" altLang="zh-CN"/>
              <a:pPr/>
              <a:t>51</a:t>
            </a:fld>
            <a:endParaRPr lang="en-US" altLang="zh-CN"/>
          </a:p>
        </p:txBody>
      </p:sp>
      <p:sp>
        <p:nvSpPr>
          <p:cNvPr id="568323" name="Rectangle 3"/>
          <p:cNvSpPr>
            <a:spLocks noGrp="1" noChangeArrowheads="1"/>
          </p:cNvSpPr>
          <p:nvPr>
            <p:ph type="body" idx="1"/>
          </p:nvPr>
        </p:nvSpPr>
        <p:spPr/>
        <p:txBody>
          <a:bodyPr/>
          <a:lstStyle/>
          <a:p>
            <a:pPr marL="514350" indent="-514350">
              <a:lnSpc>
                <a:spcPct val="105000"/>
              </a:lnSpc>
              <a:spcBef>
                <a:spcPts val="1200"/>
              </a:spcBef>
              <a:buFont typeface="+mj-lt"/>
              <a:buAutoNum type="arabicPeriod" startAt="5"/>
            </a:pPr>
            <a:r>
              <a:rPr lang="zh-CN" altLang="en-US" sz="2400" b="0" dirty="0" smtClean="0"/>
              <a:t>检查</a:t>
            </a:r>
            <a:r>
              <a:rPr lang="zh-CN" altLang="en-US" sz="2400" b="0" dirty="0"/>
              <a:t>综合数据库中是否包含了该问题的解，若已包含，说明解已求出，问题求解过程结束；否则，转</a:t>
            </a:r>
            <a:r>
              <a:rPr lang="en-US" altLang="zh-CN" sz="2400" b="0" dirty="0"/>
              <a:t>(2)</a:t>
            </a:r>
            <a:r>
              <a:rPr lang="zh-CN" altLang="en-US" sz="2400" b="0" dirty="0"/>
              <a:t>；</a:t>
            </a:r>
          </a:p>
          <a:p>
            <a:pPr marL="514350" indent="-514350">
              <a:lnSpc>
                <a:spcPct val="105000"/>
              </a:lnSpc>
              <a:spcBef>
                <a:spcPts val="1200"/>
              </a:spcBef>
              <a:buFont typeface="+mj-lt"/>
              <a:buAutoNum type="arabicPeriod" startAt="5"/>
            </a:pPr>
            <a:r>
              <a:rPr lang="zh-CN" altLang="en-US" sz="2400" b="0" dirty="0" smtClean="0"/>
              <a:t>当</a:t>
            </a:r>
            <a:r>
              <a:rPr lang="zh-CN" altLang="en-US" sz="2400" b="0" dirty="0"/>
              <a:t>规则库中还有未使用规则，但均不能与综合数据库中的已有事实相匹配时，要求用户进一步提供关于该问题的已知事实，若能提供，则转</a:t>
            </a:r>
            <a:r>
              <a:rPr lang="en-US" altLang="zh-CN" sz="2400" b="0" dirty="0"/>
              <a:t>(2)</a:t>
            </a:r>
            <a:r>
              <a:rPr lang="zh-CN" altLang="en-US" sz="2400" b="0" dirty="0"/>
              <a:t>；否则，执行下一步；</a:t>
            </a:r>
          </a:p>
          <a:p>
            <a:pPr marL="514350" indent="-514350">
              <a:lnSpc>
                <a:spcPct val="105000"/>
              </a:lnSpc>
              <a:spcBef>
                <a:spcPts val="1200"/>
              </a:spcBef>
              <a:buFont typeface="+mj-lt"/>
              <a:buAutoNum type="arabicPeriod" startAt="5"/>
            </a:pPr>
            <a:r>
              <a:rPr lang="zh-CN" altLang="en-US" sz="2400" b="0" dirty="0" smtClean="0"/>
              <a:t>该</a:t>
            </a:r>
            <a:r>
              <a:rPr lang="zh-CN" altLang="en-US" sz="2400" b="0" dirty="0"/>
              <a:t>问题无解，终止问题求解过程。</a:t>
            </a:r>
          </a:p>
          <a:p>
            <a:pPr>
              <a:lnSpc>
                <a:spcPct val="90000"/>
              </a:lnSpc>
            </a:pPr>
            <a:endParaRPr lang="en-US" altLang="zh-CN" sz="2800" dirty="0"/>
          </a:p>
        </p:txBody>
      </p:sp>
      <p:sp>
        <p:nvSpPr>
          <p:cNvPr id="6" name="Rectangle 2"/>
          <p:cNvSpPr>
            <a:spLocks noGrp="1" noChangeArrowheads="1"/>
          </p:cNvSpPr>
          <p:nvPr>
            <p:ph type="title"/>
          </p:nvPr>
        </p:nvSpPr>
        <p:spPr>
          <a:xfrm>
            <a:off x="323850" y="225425"/>
            <a:ext cx="8540750" cy="908050"/>
          </a:xfrm>
        </p:spPr>
        <p:txBody>
          <a:bodyPr/>
          <a:lstStyle/>
          <a:p>
            <a:r>
              <a:rPr lang="zh-CN" altLang="en-US" sz="4000" b="1" dirty="0" smtClean="0">
                <a:solidFill>
                  <a:srgbClr val="002060"/>
                </a:solidFill>
                <a:latin typeface="Times New Roman" pitchFamily="18" charset="0"/>
              </a:rPr>
              <a:t>产生式系统工作的基本过程</a:t>
            </a:r>
            <a:r>
              <a:rPr lang="zh-CN" altLang="en-US" sz="3200" b="1" dirty="0">
                <a:solidFill>
                  <a:srgbClr val="FF0000"/>
                </a:solidFill>
                <a:latin typeface="Times New Roman" pitchFamily="18" charset="0"/>
              </a:rPr>
              <a:t/>
            </a:r>
            <a:br>
              <a:rPr lang="zh-CN" altLang="en-US" sz="3200" b="1" dirty="0">
                <a:solidFill>
                  <a:srgbClr val="FF0000"/>
                </a:solidFill>
                <a:latin typeface="Times New Roman" pitchFamily="18" charset="0"/>
              </a:rPr>
            </a:br>
            <a:endParaRPr lang="en-US" altLang="zh-CN" sz="2400" b="1" dirty="0">
              <a:solidFill>
                <a:srgbClr val="FF0000"/>
              </a:solidFill>
              <a:latin typeface="Times New Roman" pitchFamily="18" charset="0"/>
            </a:endParaRPr>
          </a:p>
        </p:txBody>
      </p:sp>
      <p:sp>
        <p:nvSpPr>
          <p:cNvPr id="3" name="矩形 2"/>
          <p:cNvSpPr/>
          <p:nvPr/>
        </p:nvSpPr>
        <p:spPr>
          <a:xfrm>
            <a:off x="1079612" y="4744852"/>
            <a:ext cx="6804756" cy="867930"/>
          </a:xfrm>
          <a:prstGeom prst="rect">
            <a:avLst/>
          </a:prstGeom>
        </p:spPr>
        <p:txBody>
          <a:bodyPr wrap="square">
            <a:spAutoFit/>
          </a:bodyPr>
          <a:lstStyle/>
          <a:p>
            <a:pPr>
              <a:lnSpc>
                <a:spcPct val="105000"/>
              </a:lnSpc>
              <a:spcBef>
                <a:spcPct val="10000"/>
              </a:spcBef>
            </a:pPr>
            <a:r>
              <a:rPr lang="zh-CN" altLang="en-US" sz="2400" b="1" dirty="0" smtClean="0">
                <a:solidFill>
                  <a:srgbClr val="0000CC"/>
                </a:solidFill>
                <a:latin typeface="幼圆" pitchFamily="49" charset="-122"/>
                <a:ea typeface="幼圆" pitchFamily="49" charset="-122"/>
              </a:rPr>
              <a:t>从</a:t>
            </a:r>
            <a:r>
              <a:rPr lang="zh-CN" altLang="en-US" sz="2400" b="1" dirty="0">
                <a:solidFill>
                  <a:srgbClr val="0000CC"/>
                </a:solidFill>
                <a:latin typeface="幼圆" pitchFamily="49" charset="-122"/>
                <a:ea typeface="幼圆" pitchFamily="49" charset="-122"/>
              </a:rPr>
              <a:t>第</a:t>
            </a:r>
            <a:r>
              <a:rPr lang="en-US" altLang="zh-CN" sz="2400" b="1" dirty="0">
                <a:solidFill>
                  <a:srgbClr val="0000CC"/>
                </a:solidFill>
                <a:latin typeface="幼圆" pitchFamily="49" charset="-122"/>
                <a:ea typeface="幼圆" pitchFamily="49" charset="-122"/>
              </a:rPr>
              <a:t>(3)</a:t>
            </a:r>
            <a:r>
              <a:rPr lang="zh-CN" altLang="en-US" sz="2400" b="1" dirty="0">
                <a:solidFill>
                  <a:srgbClr val="0000CC"/>
                </a:solidFill>
                <a:latin typeface="幼圆" pitchFamily="49" charset="-122"/>
                <a:ea typeface="幼圆" pitchFamily="49" charset="-122"/>
              </a:rPr>
              <a:t>步到第</a:t>
            </a:r>
            <a:r>
              <a:rPr lang="en-US" altLang="zh-CN" sz="2400" b="1" dirty="0">
                <a:solidFill>
                  <a:srgbClr val="0000CC"/>
                </a:solidFill>
                <a:latin typeface="幼圆" pitchFamily="49" charset="-122"/>
                <a:ea typeface="幼圆" pitchFamily="49" charset="-122"/>
              </a:rPr>
              <a:t>(5)</a:t>
            </a:r>
            <a:r>
              <a:rPr lang="zh-CN" altLang="en-US" sz="2400" b="1" dirty="0">
                <a:solidFill>
                  <a:srgbClr val="0000CC"/>
                </a:solidFill>
                <a:latin typeface="幼圆" pitchFamily="49" charset="-122"/>
                <a:ea typeface="幼圆" pitchFamily="49" charset="-122"/>
              </a:rPr>
              <a:t>步的循环过程实际上就是一个</a:t>
            </a:r>
            <a:r>
              <a:rPr lang="zh-CN" altLang="en-US" sz="2400" b="1" dirty="0">
                <a:solidFill>
                  <a:srgbClr val="FF0000"/>
                </a:solidFill>
                <a:latin typeface="幼圆" pitchFamily="49" charset="-122"/>
                <a:ea typeface="幼圆" pitchFamily="49" charset="-122"/>
              </a:rPr>
              <a:t>搜索过程</a:t>
            </a:r>
            <a:r>
              <a:rPr lang="zh-CN" altLang="en-US" sz="2400" dirty="0">
                <a:solidFill>
                  <a:srgbClr val="0000CC"/>
                </a:solidFill>
                <a:latin typeface="幼圆" pitchFamily="49" charset="-122"/>
                <a:ea typeface="幼圆" pitchFamily="49" charset="-122"/>
              </a:rPr>
              <a:t> </a:t>
            </a:r>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931" name="Rectangle 3"/>
          <p:cNvSpPr>
            <a:spLocks noGrp="1" noChangeArrowheads="1"/>
          </p:cNvSpPr>
          <p:nvPr>
            <p:ph type="body" idx="1"/>
          </p:nvPr>
        </p:nvSpPr>
        <p:spPr>
          <a:xfrm>
            <a:off x="143508" y="980728"/>
            <a:ext cx="8785225" cy="5364596"/>
          </a:xfrm>
        </p:spPr>
        <p:txBody>
          <a:bodyPr/>
          <a:lstStyle/>
          <a:p>
            <a:pPr>
              <a:lnSpc>
                <a:spcPct val="110000"/>
              </a:lnSpc>
              <a:spcBef>
                <a:spcPct val="10000"/>
              </a:spcBef>
            </a:pPr>
            <a:r>
              <a:rPr lang="zh-CN" altLang="en-US" sz="2400" b="1" dirty="0">
                <a:solidFill>
                  <a:srgbClr val="A50021"/>
                </a:solidFill>
                <a:latin typeface="Times New Roman" pitchFamily="18" charset="0"/>
              </a:rPr>
              <a:t>动物识别系统</a:t>
            </a:r>
          </a:p>
          <a:p>
            <a:pPr marL="457200" lvl="1" indent="0">
              <a:lnSpc>
                <a:spcPct val="110000"/>
              </a:lnSpc>
              <a:spcBef>
                <a:spcPts val="1200"/>
              </a:spcBef>
              <a:spcAft>
                <a:spcPts val="1200"/>
              </a:spcAft>
              <a:buNone/>
            </a:pPr>
            <a:r>
              <a:rPr lang="zh-CN" altLang="en-US" sz="2200" b="1" dirty="0" smtClean="0">
                <a:solidFill>
                  <a:srgbClr val="0000FF"/>
                </a:solidFill>
                <a:latin typeface="Times New Roman" pitchFamily="18" charset="0"/>
              </a:rPr>
              <a:t>该</a:t>
            </a:r>
            <a:r>
              <a:rPr lang="zh-CN" altLang="en-US" sz="2200" b="1" dirty="0">
                <a:solidFill>
                  <a:srgbClr val="0000FF"/>
                </a:solidFill>
                <a:latin typeface="Times New Roman" pitchFamily="18" charset="0"/>
              </a:rPr>
              <a:t>系统可以识别老虎、金钱豹、斑马、长颈鹿、企鹅、信天翁这</a:t>
            </a:r>
            <a:r>
              <a:rPr lang="en-US" altLang="zh-CN" sz="2200" b="1" dirty="0">
                <a:solidFill>
                  <a:srgbClr val="0000FF"/>
                </a:solidFill>
                <a:latin typeface="Times New Roman" pitchFamily="18" charset="0"/>
              </a:rPr>
              <a:t>6</a:t>
            </a:r>
            <a:r>
              <a:rPr lang="zh-CN" altLang="en-US" sz="2200" b="1" dirty="0">
                <a:solidFill>
                  <a:srgbClr val="0000FF"/>
                </a:solidFill>
                <a:latin typeface="Times New Roman" pitchFamily="18" charset="0"/>
              </a:rPr>
              <a:t>种动物</a:t>
            </a:r>
            <a:r>
              <a:rPr lang="zh-CN" altLang="en-US" sz="2200" b="1" dirty="0" smtClean="0">
                <a:solidFill>
                  <a:srgbClr val="0000FF"/>
                </a:solidFill>
                <a:latin typeface="Times New Roman" pitchFamily="18" charset="0"/>
              </a:rPr>
              <a:t>。</a:t>
            </a:r>
            <a:endParaRPr lang="en-US" altLang="zh-CN" sz="2200" b="1" dirty="0" smtClean="0">
              <a:solidFill>
                <a:srgbClr val="0000FF"/>
              </a:solidFill>
              <a:latin typeface="Times New Roman" pitchFamily="18" charset="0"/>
            </a:endParaRPr>
          </a:p>
          <a:p>
            <a:pPr marL="457200" lvl="1" indent="0">
              <a:lnSpc>
                <a:spcPct val="110000"/>
              </a:lnSpc>
              <a:spcBef>
                <a:spcPts val="1200"/>
              </a:spcBef>
              <a:spcAft>
                <a:spcPts val="1200"/>
              </a:spcAft>
              <a:buNone/>
            </a:pPr>
            <a:r>
              <a:rPr lang="zh-CN" altLang="en-US" sz="2200" b="1" dirty="0" smtClean="0">
                <a:solidFill>
                  <a:srgbClr val="0000FF"/>
                </a:solidFill>
                <a:latin typeface="Times New Roman" pitchFamily="18" charset="0"/>
              </a:rPr>
              <a:t>规则库</a:t>
            </a:r>
            <a:r>
              <a:rPr lang="zh-CN" altLang="en-US" sz="2200" b="1" dirty="0">
                <a:solidFill>
                  <a:srgbClr val="0000FF"/>
                </a:solidFill>
                <a:latin typeface="Times New Roman" pitchFamily="18" charset="0"/>
              </a:rPr>
              <a:t>包含如下</a:t>
            </a:r>
            <a:r>
              <a:rPr lang="en-US" altLang="zh-CN" sz="2200" b="1" dirty="0">
                <a:solidFill>
                  <a:srgbClr val="0000FF"/>
                </a:solidFill>
                <a:latin typeface="Times New Roman" pitchFamily="18" charset="0"/>
              </a:rPr>
              <a:t>15</a:t>
            </a:r>
            <a:r>
              <a:rPr lang="zh-CN" altLang="en-US" sz="2200" b="1" dirty="0">
                <a:solidFill>
                  <a:srgbClr val="0000FF"/>
                </a:solidFill>
                <a:latin typeface="Times New Roman" pitchFamily="18" charset="0"/>
              </a:rPr>
              <a:t>条规则：</a:t>
            </a:r>
          </a:p>
          <a:p>
            <a:pPr lvl="1">
              <a:lnSpc>
                <a:spcPct val="110000"/>
              </a:lnSpc>
              <a:spcBef>
                <a:spcPct val="10000"/>
              </a:spcBef>
            </a:pPr>
            <a:r>
              <a:rPr lang="en-US" altLang="zh-CN" sz="1800" b="1" dirty="0">
                <a:solidFill>
                  <a:srgbClr val="00B050"/>
                </a:solidFill>
                <a:latin typeface="Times New Roman" pitchFamily="18" charset="0"/>
              </a:rPr>
              <a:t>r</a:t>
            </a:r>
            <a:r>
              <a:rPr lang="en-US" altLang="zh-CN" sz="1800" b="1" baseline="-25000" dirty="0">
                <a:solidFill>
                  <a:srgbClr val="00B050"/>
                </a:solidFill>
                <a:latin typeface="Times New Roman" pitchFamily="18" charset="0"/>
              </a:rPr>
              <a:t>1</a:t>
            </a:r>
            <a:r>
              <a:rPr lang="en-US" altLang="zh-CN" sz="1800" b="1" dirty="0">
                <a:solidFill>
                  <a:srgbClr val="00B050"/>
                </a:solidFill>
                <a:latin typeface="Times New Roman" pitchFamily="18" charset="0"/>
              </a:rPr>
              <a:t>   IF   </a:t>
            </a:r>
            <a:r>
              <a:rPr lang="zh-CN" altLang="en-US" sz="1800" b="1" u="sng" dirty="0">
                <a:solidFill>
                  <a:srgbClr val="00B050"/>
                </a:solidFill>
                <a:latin typeface="Times New Roman" pitchFamily="18" charset="0"/>
              </a:rPr>
              <a:t>该动物有毛发</a:t>
            </a:r>
            <a:r>
              <a:rPr lang="zh-CN" altLang="en-US" sz="1800" b="1" dirty="0">
                <a:solidFill>
                  <a:srgbClr val="00B050"/>
                </a:solidFill>
                <a:latin typeface="Times New Roman" pitchFamily="18" charset="0"/>
              </a:rPr>
              <a:t>   </a:t>
            </a:r>
            <a:r>
              <a:rPr lang="en-US" altLang="zh-CN" sz="1800" b="1" dirty="0">
                <a:solidFill>
                  <a:srgbClr val="00B050"/>
                </a:solidFill>
                <a:latin typeface="Times New Roman" pitchFamily="18" charset="0"/>
              </a:rPr>
              <a:t>THEN   </a:t>
            </a:r>
            <a:r>
              <a:rPr lang="zh-CN" altLang="en-US" sz="1800" b="1" u="sng" dirty="0">
                <a:solidFill>
                  <a:srgbClr val="00B050"/>
                </a:solidFill>
                <a:latin typeface="Times New Roman" pitchFamily="18" charset="0"/>
              </a:rPr>
              <a:t>该动物是哺乳动物</a:t>
            </a:r>
            <a:r>
              <a:rPr lang="zh-CN" altLang="en-US" sz="1800" b="1" dirty="0">
                <a:solidFill>
                  <a:srgbClr val="00B050"/>
                </a:solidFill>
                <a:latin typeface="Times New Roman" pitchFamily="18" charset="0"/>
              </a:rPr>
              <a:t>     </a:t>
            </a:r>
          </a:p>
          <a:p>
            <a:pPr lvl="1">
              <a:lnSpc>
                <a:spcPct val="110000"/>
              </a:lnSpc>
              <a:spcBef>
                <a:spcPct val="10000"/>
              </a:spcBef>
            </a:pPr>
            <a:r>
              <a:rPr lang="en-US" altLang="zh-CN" sz="1800" b="1" dirty="0">
                <a:solidFill>
                  <a:srgbClr val="00B050"/>
                </a:solidFill>
                <a:latin typeface="Times New Roman" pitchFamily="18" charset="0"/>
              </a:rPr>
              <a:t>r</a:t>
            </a:r>
            <a:r>
              <a:rPr lang="en-US" altLang="zh-CN" sz="1800" b="1" baseline="-25000" dirty="0">
                <a:solidFill>
                  <a:srgbClr val="00B050"/>
                </a:solidFill>
                <a:latin typeface="Times New Roman" pitchFamily="18" charset="0"/>
              </a:rPr>
              <a:t>2</a:t>
            </a:r>
            <a:r>
              <a:rPr lang="en-US" altLang="zh-CN" sz="1800" b="1" dirty="0">
                <a:solidFill>
                  <a:srgbClr val="00B050"/>
                </a:solidFill>
                <a:latin typeface="Times New Roman" pitchFamily="18" charset="0"/>
              </a:rPr>
              <a:t>   IF   </a:t>
            </a:r>
            <a:r>
              <a:rPr lang="zh-CN" altLang="en-US" sz="1800" b="1" u="sng" dirty="0">
                <a:solidFill>
                  <a:srgbClr val="00B050"/>
                </a:solidFill>
                <a:latin typeface="Times New Roman" pitchFamily="18" charset="0"/>
              </a:rPr>
              <a:t>该动物有奶</a:t>
            </a:r>
            <a:r>
              <a:rPr lang="zh-CN" altLang="en-US" sz="1800" b="1" dirty="0">
                <a:solidFill>
                  <a:srgbClr val="00B050"/>
                </a:solidFill>
                <a:latin typeface="Times New Roman" pitchFamily="18" charset="0"/>
              </a:rPr>
              <a:t>    </a:t>
            </a:r>
            <a:r>
              <a:rPr lang="en-US" altLang="zh-CN" sz="1800" b="1" dirty="0">
                <a:solidFill>
                  <a:srgbClr val="00B050"/>
                </a:solidFill>
                <a:latin typeface="Times New Roman" pitchFamily="18" charset="0"/>
              </a:rPr>
              <a:t>THEN   </a:t>
            </a:r>
            <a:r>
              <a:rPr lang="zh-CN" altLang="en-US" sz="1800" b="1" u="sng" dirty="0">
                <a:solidFill>
                  <a:srgbClr val="00B050"/>
                </a:solidFill>
                <a:latin typeface="Times New Roman" pitchFamily="18" charset="0"/>
              </a:rPr>
              <a:t>该动物是哺乳动物</a:t>
            </a:r>
          </a:p>
          <a:p>
            <a:pPr lvl="1">
              <a:lnSpc>
                <a:spcPct val="110000"/>
              </a:lnSpc>
              <a:spcBef>
                <a:spcPct val="10000"/>
              </a:spcBef>
            </a:pPr>
            <a:r>
              <a:rPr lang="en-US" altLang="zh-CN" sz="1800" b="1" dirty="0">
                <a:solidFill>
                  <a:srgbClr val="00B050"/>
                </a:solidFill>
                <a:latin typeface="Times New Roman" pitchFamily="18" charset="0"/>
              </a:rPr>
              <a:t>r</a:t>
            </a:r>
            <a:r>
              <a:rPr lang="en-US" altLang="zh-CN" sz="1800" b="1" baseline="-25000" dirty="0">
                <a:solidFill>
                  <a:srgbClr val="00B050"/>
                </a:solidFill>
                <a:latin typeface="Times New Roman" pitchFamily="18" charset="0"/>
              </a:rPr>
              <a:t>3</a:t>
            </a:r>
            <a:r>
              <a:rPr lang="en-US" altLang="zh-CN" sz="1800" b="1" dirty="0">
                <a:solidFill>
                  <a:srgbClr val="00B050"/>
                </a:solidFill>
                <a:latin typeface="Times New Roman" pitchFamily="18" charset="0"/>
              </a:rPr>
              <a:t>   IF   </a:t>
            </a:r>
            <a:r>
              <a:rPr lang="zh-CN" altLang="en-US" sz="1800" b="1" u="sng" dirty="0">
                <a:solidFill>
                  <a:srgbClr val="00B050"/>
                </a:solidFill>
                <a:latin typeface="Times New Roman" pitchFamily="18" charset="0"/>
              </a:rPr>
              <a:t>该动物有羽毛</a:t>
            </a:r>
            <a:r>
              <a:rPr lang="zh-CN" altLang="en-US" sz="1800" b="1" dirty="0">
                <a:solidFill>
                  <a:srgbClr val="00B050"/>
                </a:solidFill>
                <a:latin typeface="Times New Roman" pitchFamily="18" charset="0"/>
              </a:rPr>
              <a:t>  </a:t>
            </a:r>
            <a:r>
              <a:rPr lang="en-US" altLang="zh-CN" sz="1800" b="1" dirty="0">
                <a:solidFill>
                  <a:srgbClr val="00B050"/>
                </a:solidFill>
                <a:latin typeface="Times New Roman" pitchFamily="18" charset="0"/>
              </a:rPr>
              <a:t>THEN   </a:t>
            </a:r>
            <a:r>
              <a:rPr lang="zh-CN" altLang="en-US" sz="1800" b="1" u="sng" dirty="0">
                <a:solidFill>
                  <a:srgbClr val="00B050"/>
                </a:solidFill>
                <a:latin typeface="Times New Roman" pitchFamily="18" charset="0"/>
              </a:rPr>
              <a:t>该动物是鸟</a:t>
            </a:r>
          </a:p>
          <a:p>
            <a:pPr lvl="1">
              <a:lnSpc>
                <a:spcPct val="110000"/>
              </a:lnSpc>
              <a:spcBef>
                <a:spcPct val="10000"/>
              </a:spcBef>
            </a:pPr>
            <a:r>
              <a:rPr lang="en-US" altLang="zh-CN" sz="1800" b="1" dirty="0">
                <a:solidFill>
                  <a:srgbClr val="00B050"/>
                </a:solidFill>
                <a:latin typeface="Times New Roman" pitchFamily="18" charset="0"/>
              </a:rPr>
              <a:t>r</a:t>
            </a:r>
            <a:r>
              <a:rPr lang="en-US" altLang="zh-CN" sz="1800" b="1" baseline="-25000" dirty="0">
                <a:solidFill>
                  <a:srgbClr val="00B050"/>
                </a:solidFill>
                <a:latin typeface="Times New Roman" pitchFamily="18" charset="0"/>
              </a:rPr>
              <a:t>4</a:t>
            </a:r>
            <a:r>
              <a:rPr lang="en-US" altLang="zh-CN" sz="1800" b="1" dirty="0">
                <a:solidFill>
                  <a:srgbClr val="00B050"/>
                </a:solidFill>
                <a:latin typeface="Times New Roman" pitchFamily="18" charset="0"/>
              </a:rPr>
              <a:t>   IF   </a:t>
            </a:r>
            <a:r>
              <a:rPr lang="zh-CN" altLang="en-US" sz="1800" b="1" u="sng" dirty="0">
                <a:solidFill>
                  <a:srgbClr val="00B050"/>
                </a:solidFill>
                <a:latin typeface="Times New Roman" pitchFamily="18" charset="0"/>
              </a:rPr>
              <a:t>该动物会飞</a:t>
            </a:r>
            <a:r>
              <a:rPr lang="zh-CN" altLang="en-US" sz="1800" b="1" dirty="0">
                <a:solidFill>
                  <a:srgbClr val="00B050"/>
                </a:solidFill>
                <a:latin typeface="Times New Roman" pitchFamily="18" charset="0"/>
              </a:rPr>
              <a:t>  </a:t>
            </a:r>
            <a:r>
              <a:rPr lang="en-US" altLang="zh-CN" sz="1800" b="1" dirty="0">
                <a:solidFill>
                  <a:srgbClr val="00B050"/>
                </a:solidFill>
                <a:latin typeface="Times New Roman" pitchFamily="18" charset="0"/>
              </a:rPr>
              <a:t>AND  </a:t>
            </a:r>
            <a:r>
              <a:rPr lang="zh-CN" altLang="en-US" sz="1800" b="1" u="sng" dirty="0">
                <a:solidFill>
                  <a:srgbClr val="00B050"/>
                </a:solidFill>
                <a:latin typeface="Times New Roman" pitchFamily="18" charset="0"/>
              </a:rPr>
              <a:t>会下蛋  </a:t>
            </a:r>
            <a:r>
              <a:rPr lang="en-US" altLang="zh-CN" sz="1800" b="1" dirty="0">
                <a:solidFill>
                  <a:srgbClr val="00B050"/>
                </a:solidFill>
                <a:latin typeface="Times New Roman" pitchFamily="18" charset="0"/>
              </a:rPr>
              <a:t>THEN  </a:t>
            </a:r>
            <a:r>
              <a:rPr lang="zh-CN" altLang="en-US" sz="1800" b="1" u="sng" dirty="0">
                <a:solidFill>
                  <a:srgbClr val="00B050"/>
                </a:solidFill>
                <a:latin typeface="Times New Roman" pitchFamily="18" charset="0"/>
              </a:rPr>
              <a:t>该动物是鸟</a:t>
            </a:r>
          </a:p>
          <a:p>
            <a:pPr lvl="1">
              <a:lnSpc>
                <a:spcPct val="110000"/>
              </a:lnSpc>
              <a:spcBef>
                <a:spcPct val="10000"/>
              </a:spcBef>
            </a:pPr>
            <a:r>
              <a:rPr lang="en-US" altLang="zh-CN" sz="1800" b="1" dirty="0">
                <a:solidFill>
                  <a:srgbClr val="00B050"/>
                </a:solidFill>
                <a:latin typeface="Times New Roman" pitchFamily="18" charset="0"/>
              </a:rPr>
              <a:t>r</a:t>
            </a:r>
            <a:r>
              <a:rPr lang="en-US" altLang="zh-CN" sz="1800" b="1" baseline="-25000" dirty="0">
                <a:solidFill>
                  <a:srgbClr val="00B050"/>
                </a:solidFill>
                <a:latin typeface="Times New Roman" pitchFamily="18" charset="0"/>
              </a:rPr>
              <a:t>5</a:t>
            </a:r>
            <a:r>
              <a:rPr lang="en-US" altLang="zh-CN" sz="1800" b="1" dirty="0">
                <a:solidFill>
                  <a:srgbClr val="00B050"/>
                </a:solidFill>
                <a:latin typeface="Times New Roman" pitchFamily="18" charset="0"/>
              </a:rPr>
              <a:t>   IF   </a:t>
            </a:r>
            <a:r>
              <a:rPr lang="zh-CN" altLang="en-US" sz="1800" b="1" u="sng" dirty="0">
                <a:solidFill>
                  <a:srgbClr val="00B050"/>
                </a:solidFill>
                <a:latin typeface="Times New Roman" pitchFamily="18" charset="0"/>
              </a:rPr>
              <a:t>该动物吃肉</a:t>
            </a:r>
            <a:r>
              <a:rPr lang="zh-CN" altLang="en-US" sz="1800" b="1" dirty="0">
                <a:solidFill>
                  <a:srgbClr val="00B050"/>
                </a:solidFill>
                <a:latin typeface="Times New Roman" pitchFamily="18" charset="0"/>
              </a:rPr>
              <a:t>   </a:t>
            </a:r>
            <a:r>
              <a:rPr lang="en-US" altLang="zh-CN" sz="1800" b="1" dirty="0">
                <a:solidFill>
                  <a:srgbClr val="00B050"/>
                </a:solidFill>
                <a:latin typeface="Times New Roman" pitchFamily="18" charset="0"/>
              </a:rPr>
              <a:t>THEN   </a:t>
            </a:r>
            <a:r>
              <a:rPr lang="zh-CN" altLang="en-US" sz="1800" b="1" u="sng" dirty="0">
                <a:solidFill>
                  <a:srgbClr val="00B050"/>
                </a:solidFill>
                <a:latin typeface="Times New Roman" pitchFamily="18" charset="0"/>
              </a:rPr>
              <a:t>该动物是食肉动物</a:t>
            </a:r>
          </a:p>
          <a:p>
            <a:pPr lvl="1">
              <a:lnSpc>
                <a:spcPct val="110000"/>
              </a:lnSpc>
              <a:spcBef>
                <a:spcPct val="10000"/>
              </a:spcBef>
            </a:pPr>
            <a:r>
              <a:rPr lang="en-US" altLang="zh-CN" sz="1800" b="1" dirty="0">
                <a:solidFill>
                  <a:srgbClr val="00B050"/>
                </a:solidFill>
                <a:latin typeface="Times New Roman" pitchFamily="18" charset="0"/>
              </a:rPr>
              <a:t>r</a:t>
            </a:r>
            <a:r>
              <a:rPr lang="en-US" altLang="zh-CN" sz="1800" b="1" baseline="-25000" dirty="0">
                <a:solidFill>
                  <a:srgbClr val="00B050"/>
                </a:solidFill>
                <a:latin typeface="Times New Roman" pitchFamily="18" charset="0"/>
              </a:rPr>
              <a:t>6</a:t>
            </a:r>
            <a:r>
              <a:rPr lang="en-US" altLang="zh-CN" sz="1800" b="1" dirty="0">
                <a:solidFill>
                  <a:srgbClr val="00B050"/>
                </a:solidFill>
                <a:latin typeface="Times New Roman" pitchFamily="18" charset="0"/>
              </a:rPr>
              <a:t>   IF   </a:t>
            </a:r>
            <a:r>
              <a:rPr lang="zh-CN" altLang="en-US" sz="1800" b="1" u="sng" dirty="0">
                <a:solidFill>
                  <a:srgbClr val="00B050"/>
                </a:solidFill>
                <a:latin typeface="Times New Roman" pitchFamily="18" charset="0"/>
              </a:rPr>
              <a:t>该动</a:t>
            </a:r>
            <a:r>
              <a:rPr lang="zh-CN" altLang="en-US" sz="1800" b="1" u="sng" dirty="0" smtClean="0">
                <a:solidFill>
                  <a:srgbClr val="00B050"/>
                </a:solidFill>
                <a:latin typeface="Times New Roman" pitchFamily="18" charset="0"/>
              </a:rPr>
              <a:t>物有犬齿</a:t>
            </a:r>
            <a:r>
              <a:rPr lang="en-US" altLang="zh-CN" sz="1800" b="1" dirty="0" smtClean="0">
                <a:solidFill>
                  <a:srgbClr val="00B050"/>
                </a:solidFill>
                <a:latin typeface="Times New Roman" pitchFamily="18" charset="0"/>
              </a:rPr>
              <a:t>AND  </a:t>
            </a:r>
            <a:r>
              <a:rPr lang="zh-CN" altLang="en-US" sz="1800" b="1" u="sng" dirty="0">
                <a:solidFill>
                  <a:srgbClr val="00B050"/>
                </a:solidFill>
                <a:latin typeface="Times New Roman" pitchFamily="18" charset="0"/>
              </a:rPr>
              <a:t>有</a:t>
            </a:r>
            <a:r>
              <a:rPr lang="zh-CN" altLang="en-US" sz="1800" b="1" u="sng" dirty="0" smtClean="0">
                <a:solidFill>
                  <a:srgbClr val="00B050"/>
                </a:solidFill>
                <a:latin typeface="Times New Roman" pitchFamily="18" charset="0"/>
              </a:rPr>
              <a:t>爪</a:t>
            </a:r>
            <a:r>
              <a:rPr lang="zh-CN" altLang="en-US" sz="1800" b="1" dirty="0" smtClean="0">
                <a:solidFill>
                  <a:srgbClr val="00B050"/>
                </a:solidFill>
                <a:latin typeface="Times New Roman" pitchFamily="18" charset="0"/>
              </a:rPr>
              <a:t>  </a:t>
            </a:r>
            <a:r>
              <a:rPr lang="en-US" altLang="zh-CN" sz="1800" b="1" dirty="0">
                <a:solidFill>
                  <a:srgbClr val="00B050"/>
                </a:solidFill>
                <a:latin typeface="Times New Roman" pitchFamily="18" charset="0"/>
              </a:rPr>
              <a:t>AND   </a:t>
            </a:r>
            <a:r>
              <a:rPr lang="zh-CN" altLang="en-US" sz="1800" b="1" u="sng" dirty="0">
                <a:solidFill>
                  <a:srgbClr val="00B050"/>
                </a:solidFill>
                <a:latin typeface="Times New Roman" pitchFamily="18" charset="0"/>
              </a:rPr>
              <a:t>眼盯</a:t>
            </a:r>
            <a:r>
              <a:rPr lang="zh-CN" altLang="en-US" sz="1800" b="1" u="sng" dirty="0" smtClean="0">
                <a:solidFill>
                  <a:srgbClr val="00B050"/>
                </a:solidFill>
                <a:latin typeface="Times New Roman" pitchFamily="18" charset="0"/>
              </a:rPr>
              <a:t>前方</a:t>
            </a:r>
            <a:r>
              <a:rPr lang="en-US" altLang="zh-CN" sz="1800" b="1" dirty="0" smtClean="0">
                <a:solidFill>
                  <a:srgbClr val="00B050"/>
                </a:solidFill>
                <a:latin typeface="Times New Roman" pitchFamily="18" charset="0"/>
              </a:rPr>
              <a:t>THEN   </a:t>
            </a:r>
            <a:r>
              <a:rPr lang="zh-CN" altLang="en-US" sz="1800" b="1" u="sng" dirty="0">
                <a:solidFill>
                  <a:srgbClr val="00B050"/>
                </a:solidFill>
                <a:latin typeface="Times New Roman" pitchFamily="18" charset="0"/>
              </a:rPr>
              <a:t>该动物是食肉动物</a:t>
            </a:r>
          </a:p>
          <a:p>
            <a:pPr lvl="1">
              <a:lnSpc>
                <a:spcPct val="110000"/>
              </a:lnSpc>
              <a:spcBef>
                <a:spcPct val="10000"/>
              </a:spcBef>
            </a:pPr>
            <a:r>
              <a:rPr lang="en-US" altLang="zh-CN" sz="1800" b="1" dirty="0" smtClean="0">
                <a:solidFill>
                  <a:srgbClr val="00B050"/>
                </a:solidFill>
                <a:latin typeface="Times New Roman" pitchFamily="18" charset="0"/>
              </a:rPr>
              <a:t>r</a:t>
            </a:r>
            <a:r>
              <a:rPr lang="en-US" altLang="zh-CN" sz="1800" b="1" baseline="-25000" dirty="0" smtClean="0">
                <a:solidFill>
                  <a:srgbClr val="00B050"/>
                </a:solidFill>
                <a:latin typeface="Times New Roman" pitchFamily="18" charset="0"/>
              </a:rPr>
              <a:t>7</a:t>
            </a:r>
            <a:r>
              <a:rPr lang="en-US" altLang="zh-CN" sz="1800" b="1" dirty="0" smtClean="0">
                <a:solidFill>
                  <a:srgbClr val="00B050"/>
                </a:solidFill>
                <a:latin typeface="Times New Roman" pitchFamily="18" charset="0"/>
              </a:rPr>
              <a:t>   </a:t>
            </a:r>
            <a:r>
              <a:rPr lang="en-US" altLang="zh-CN" sz="1800" b="1" dirty="0">
                <a:solidFill>
                  <a:srgbClr val="00B050"/>
                </a:solidFill>
                <a:latin typeface="Times New Roman" pitchFamily="18" charset="0"/>
              </a:rPr>
              <a:t>IF  </a:t>
            </a:r>
            <a:r>
              <a:rPr lang="zh-CN" altLang="en-US" sz="1800" b="1" u="sng" dirty="0">
                <a:solidFill>
                  <a:srgbClr val="00B050"/>
                </a:solidFill>
                <a:latin typeface="Times New Roman" pitchFamily="18" charset="0"/>
              </a:rPr>
              <a:t>该动物是哺乳动物  </a:t>
            </a:r>
            <a:r>
              <a:rPr lang="en-US" altLang="zh-CN" sz="1800" b="1" dirty="0">
                <a:solidFill>
                  <a:srgbClr val="00B050"/>
                </a:solidFill>
                <a:latin typeface="Times New Roman" pitchFamily="18" charset="0"/>
              </a:rPr>
              <a:t>AND  </a:t>
            </a:r>
            <a:r>
              <a:rPr lang="zh-CN" altLang="en-US" sz="1800" b="1" u="sng" dirty="0">
                <a:solidFill>
                  <a:srgbClr val="00B050"/>
                </a:solidFill>
                <a:latin typeface="Times New Roman" pitchFamily="18" charset="0"/>
              </a:rPr>
              <a:t>有蹄</a:t>
            </a:r>
            <a:r>
              <a:rPr lang="zh-CN" altLang="en-US" sz="1800" b="1" dirty="0">
                <a:solidFill>
                  <a:srgbClr val="00B050"/>
                </a:solidFill>
                <a:latin typeface="Times New Roman" pitchFamily="18" charset="0"/>
              </a:rPr>
              <a:t>  </a:t>
            </a:r>
            <a:r>
              <a:rPr lang="en-US" altLang="zh-CN" sz="1800" b="1" dirty="0">
                <a:solidFill>
                  <a:srgbClr val="00B050"/>
                </a:solidFill>
                <a:latin typeface="Times New Roman" pitchFamily="18" charset="0"/>
              </a:rPr>
              <a:t>THEN  </a:t>
            </a:r>
            <a:r>
              <a:rPr lang="zh-CN" altLang="en-US" sz="1800" b="1" u="sng" dirty="0">
                <a:solidFill>
                  <a:srgbClr val="00B050"/>
                </a:solidFill>
                <a:latin typeface="Times New Roman" pitchFamily="18" charset="0"/>
              </a:rPr>
              <a:t>该动物是有蹄类动物</a:t>
            </a:r>
          </a:p>
          <a:p>
            <a:pPr lvl="1">
              <a:lnSpc>
                <a:spcPct val="110000"/>
              </a:lnSpc>
              <a:spcBef>
                <a:spcPct val="10000"/>
              </a:spcBef>
            </a:pPr>
            <a:r>
              <a:rPr lang="en-US" altLang="zh-CN" sz="1800" b="1" dirty="0">
                <a:solidFill>
                  <a:srgbClr val="00B050"/>
                </a:solidFill>
                <a:latin typeface="Times New Roman" pitchFamily="18" charset="0"/>
              </a:rPr>
              <a:t>r</a:t>
            </a:r>
            <a:r>
              <a:rPr lang="en-US" altLang="zh-CN" sz="1800" b="1" baseline="-25000" dirty="0">
                <a:solidFill>
                  <a:srgbClr val="00B050"/>
                </a:solidFill>
                <a:latin typeface="Times New Roman" pitchFamily="18" charset="0"/>
              </a:rPr>
              <a:t>8</a:t>
            </a:r>
            <a:r>
              <a:rPr lang="en-US" altLang="zh-CN" sz="1800" b="1" dirty="0">
                <a:solidFill>
                  <a:srgbClr val="00B050"/>
                </a:solidFill>
                <a:latin typeface="Times New Roman" pitchFamily="18" charset="0"/>
              </a:rPr>
              <a:t>   IF </a:t>
            </a:r>
            <a:r>
              <a:rPr lang="zh-CN" altLang="en-US" sz="1800" b="1" u="sng" dirty="0">
                <a:solidFill>
                  <a:srgbClr val="00B050"/>
                </a:solidFill>
                <a:latin typeface="Times New Roman" pitchFamily="18" charset="0"/>
              </a:rPr>
              <a:t>该动物是哺乳动物 </a:t>
            </a:r>
            <a:r>
              <a:rPr lang="en-US" altLang="zh-CN" sz="1800" b="1" dirty="0">
                <a:solidFill>
                  <a:srgbClr val="00B050"/>
                </a:solidFill>
                <a:latin typeface="Times New Roman" pitchFamily="18" charset="0"/>
              </a:rPr>
              <a:t>AND </a:t>
            </a:r>
            <a:r>
              <a:rPr lang="zh-CN" altLang="en-US" sz="1800" b="1" u="sng" dirty="0">
                <a:solidFill>
                  <a:srgbClr val="00B050"/>
                </a:solidFill>
                <a:latin typeface="Times New Roman" pitchFamily="18" charset="0"/>
              </a:rPr>
              <a:t>是嚼反刍动物 </a:t>
            </a:r>
            <a:r>
              <a:rPr lang="en-US" altLang="zh-CN" sz="1800" b="1" dirty="0">
                <a:solidFill>
                  <a:srgbClr val="00B050"/>
                </a:solidFill>
                <a:latin typeface="Times New Roman" pitchFamily="18" charset="0"/>
              </a:rPr>
              <a:t>THEN </a:t>
            </a:r>
            <a:r>
              <a:rPr lang="zh-CN" altLang="en-US" sz="1800" b="1" u="sng" dirty="0">
                <a:solidFill>
                  <a:srgbClr val="00B050"/>
                </a:solidFill>
                <a:latin typeface="Times New Roman" pitchFamily="18" charset="0"/>
              </a:rPr>
              <a:t>该动物是有蹄类动物</a:t>
            </a:r>
          </a:p>
          <a:p>
            <a:pPr lvl="1">
              <a:lnSpc>
                <a:spcPct val="110000"/>
              </a:lnSpc>
              <a:spcBef>
                <a:spcPct val="10000"/>
              </a:spcBef>
            </a:pPr>
            <a:r>
              <a:rPr lang="en-US" altLang="zh-CN" sz="1800" b="1" dirty="0">
                <a:solidFill>
                  <a:srgbClr val="00B050"/>
                </a:solidFill>
                <a:latin typeface="Times New Roman" pitchFamily="18" charset="0"/>
              </a:rPr>
              <a:t>r</a:t>
            </a:r>
            <a:r>
              <a:rPr lang="en-US" altLang="zh-CN" sz="1800" b="1" baseline="-25000" dirty="0">
                <a:solidFill>
                  <a:srgbClr val="00B050"/>
                </a:solidFill>
                <a:latin typeface="Times New Roman" pitchFamily="18" charset="0"/>
              </a:rPr>
              <a:t>9</a:t>
            </a:r>
            <a:r>
              <a:rPr lang="en-US" altLang="zh-CN" sz="1800" b="1" dirty="0">
                <a:solidFill>
                  <a:srgbClr val="00B050"/>
                </a:solidFill>
                <a:latin typeface="Times New Roman" pitchFamily="18" charset="0"/>
              </a:rPr>
              <a:t>   IF </a:t>
            </a:r>
            <a:r>
              <a:rPr lang="zh-CN" altLang="en-US" sz="1800" b="1" dirty="0">
                <a:solidFill>
                  <a:srgbClr val="00B050"/>
                </a:solidFill>
                <a:latin typeface="Times New Roman" pitchFamily="18" charset="0"/>
              </a:rPr>
              <a:t>该</a:t>
            </a:r>
            <a:r>
              <a:rPr lang="zh-CN" altLang="en-US" sz="1800" b="1" u="sng" dirty="0">
                <a:solidFill>
                  <a:srgbClr val="00B050"/>
                </a:solidFill>
                <a:latin typeface="Times New Roman" pitchFamily="18" charset="0"/>
              </a:rPr>
              <a:t>动物是哺乳动物 </a:t>
            </a:r>
            <a:r>
              <a:rPr lang="en-US" altLang="zh-CN" sz="1800" b="1" dirty="0" smtClean="0">
                <a:solidFill>
                  <a:srgbClr val="00B050"/>
                </a:solidFill>
                <a:latin typeface="Times New Roman" pitchFamily="18" charset="0"/>
              </a:rPr>
              <a:t>AND  </a:t>
            </a:r>
            <a:r>
              <a:rPr lang="zh-CN" altLang="en-US" sz="1800" b="1" u="sng" dirty="0" smtClean="0">
                <a:solidFill>
                  <a:srgbClr val="00B050"/>
                </a:solidFill>
                <a:latin typeface="Times New Roman" pitchFamily="18" charset="0"/>
              </a:rPr>
              <a:t>是食肉动物</a:t>
            </a:r>
            <a:r>
              <a:rPr lang="en-US" altLang="zh-CN" sz="1800" b="1" dirty="0" smtClean="0">
                <a:solidFill>
                  <a:srgbClr val="00B050"/>
                </a:solidFill>
                <a:latin typeface="Times New Roman" pitchFamily="18" charset="0"/>
              </a:rPr>
              <a:t>AND  </a:t>
            </a:r>
            <a:r>
              <a:rPr lang="zh-CN" altLang="en-US" sz="1800" b="1" u="sng" dirty="0">
                <a:solidFill>
                  <a:srgbClr val="00B050"/>
                </a:solidFill>
                <a:latin typeface="Times New Roman" pitchFamily="18" charset="0"/>
              </a:rPr>
              <a:t>是</a:t>
            </a:r>
            <a:r>
              <a:rPr lang="zh-CN" altLang="en-US" sz="1800" b="1" u="sng" dirty="0" smtClean="0">
                <a:solidFill>
                  <a:srgbClr val="00B050"/>
                </a:solidFill>
                <a:latin typeface="Times New Roman" pitchFamily="18" charset="0"/>
              </a:rPr>
              <a:t>黄褐色</a:t>
            </a:r>
            <a:r>
              <a:rPr lang="en-US" altLang="zh-CN" sz="1800" b="1" dirty="0" smtClean="0">
                <a:solidFill>
                  <a:srgbClr val="00B050"/>
                </a:solidFill>
                <a:latin typeface="Times New Roman" pitchFamily="18" charset="0"/>
              </a:rPr>
              <a:t>AND  </a:t>
            </a:r>
            <a:r>
              <a:rPr lang="zh-CN" altLang="en-US" sz="1800" b="1" u="sng" dirty="0">
                <a:solidFill>
                  <a:srgbClr val="00B050"/>
                </a:solidFill>
                <a:latin typeface="Times New Roman" pitchFamily="18" charset="0"/>
              </a:rPr>
              <a:t>身上有暗斑点  </a:t>
            </a:r>
            <a:r>
              <a:rPr lang="zh-CN" altLang="en-US" sz="1800" b="1" u="sng" dirty="0" smtClean="0">
                <a:solidFill>
                  <a:srgbClr val="00B050"/>
                </a:solidFill>
                <a:latin typeface="Times New Roman" pitchFamily="18" charset="0"/>
              </a:rPr>
              <a:t>  </a:t>
            </a:r>
            <a:r>
              <a:rPr lang="en-US" altLang="zh-CN" sz="1800" b="1" u="sng" dirty="0" smtClean="0">
                <a:solidFill>
                  <a:srgbClr val="00B050"/>
                </a:solidFill>
                <a:latin typeface="Times New Roman" pitchFamily="18" charset="0"/>
              </a:rPr>
              <a:t/>
            </a:r>
            <a:br>
              <a:rPr lang="en-US" altLang="zh-CN" sz="1800" b="1" u="sng" dirty="0" smtClean="0">
                <a:solidFill>
                  <a:srgbClr val="00B050"/>
                </a:solidFill>
                <a:latin typeface="Times New Roman" pitchFamily="18" charset="0"/>
              </a:rPr>
            </a:br>
            <a:r>
              <a:rPr lang="zh-CN" altLang="en-US" sz="1800" b="1" dirty="0" smtClean="0">
                <a:solidFill>
                  <a:srgbClr val="00B050"/>
                </a:solidFill>
                <a:latin typeface="Times New Roman" pitchFamily="18" charset="0"/>
              </a:rPr>
              <a:t>      </a:t>
            </a:r>
            <a:r>
              <a:rPr lang="en-US" altLang="zh-CN" sz="1800" b="1" dirty="0" smtClean="0">
                <a:solidFill>
                  <a:srgbClr val="00B050"/>
                </a:solidFill>
                <a:latin typeface="Times New Roman" pitchFamily="18" charset="0"/>
              </a:rPr>
              <a:t>THEN   </a:t>
            </a:r>
            <a:r>
              <a:rPr lang="zh-CN" altLang="en-US" sz="1800" b="1" u="sng" dirty="0">
                <a:solidFill>
                  <a:srgbClr val="00B050"/>
                </a:solidFill>
                <a:latin typeface="Times New Roman" pitchFamily="18" charset="0"/>
              </a:rPr>
              <a:t>该动物是金钱豹</a:t>
            </a:r>
          </a:p>
        </p:txBody>
      </p:sp>
      <p:sp>
        <p:nvSpPr>
          <p:cNvPr id="6" name="Rectangle 2"/>
          <p:cNvSpPr>
            <a:spLocks noGrp="1" noChangeArrowheads="1"/>
          </p:cNvSpPr>
          <p:nvPr>
            <p:ph type="title"/>
          </p:nvPr>
        </p:nvSpPr>
        <p:spPr>
          <a:xfrm>
            <a:off x="323850" y="225425"/>
            <a:ext cx="8540750" cy="908050"/>
          </a:xfrm>
        </p:spPr>
        <p:txBody>
          <a:bodyPr/>
          <a:lstStyle/>
          <a:p>
            <a:r>
              <a:rPr lang="zh-CN" altLang="en-US" sz="4000" b="1" dirty="0" smtClean="0">
                <a:solidFill>
                  <a:srgbClr val="002060"/>
                </a:solidFill>
                <a:latin typeface="Times New Roman" pitchFamily="18" charset="0"/>
              </a:rPr>
              <a:t>产生式系统的例子</a:t>
            </a:r>
            <a:r>
              <a:rPr lang="zh-CN" altLang="en-US" sz="3200" b="1" dirty="0">
                <a:solidFill>
                  <a:srgbClr val="FF0000"/>
                </a:solidFill>
                <a:latin typeface="Times New Roman" pitchFamily="18" charset="0"/>
              </a:rPr>
              <a:t/>
            </a:r>
            <a:br>
              <a:rPr lang="zh-CN" altLang="en-US" sz="3200" b="1" dirty="0">
                <a:solidFill>
                  <a:srgbClr val="FF0000"/>
                </a:solidFill>
                <a:latin typeface="Times New Roman" pitchFamily="18" charset="0"/>
              </a:rPr>
            </a:br>
            <a:endParaRPr lang="en-US" altLang="zh-CN" sz="2400" b="1" dirty="0">
              <a:solidFill>
                <a:srgbClr val="FF0000"/>
              </a:solidFill>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223D99D3-F91F-49EA-9C77-4ACBA35F823A}" type="slidenum">
              <a:rPr lang="en-US" altLang="zh-CN"/>
              <a:pPr/>
              <a:t>53</a:t>
            </a:fld>
            <a:endParaRPr lang="en-US" altLang="zh-CN"/>
          </a:p>
        </p:txBody>
      </p:sp>
      <p:sp>
        <p:nvSpPr>
          <p:cNvPr id="509955" name="Rectangle 3"/>
          <p:cNvSpPr>
            <a:spLocks noGrp="1" noChangeArrowheads="1"/>
          </p:cNvSpPr>
          <p:nvPr>
            <p:ph type="body" idx="1"/>
          </p:nvPr>
        </p:nvSpPr>
        <p:spPr>
          <a:xfrm>
            <a:off x="219075" y="1376363"/>
            <a:ext cx="8750300" cy="5481637"/>
          </a:xfrm>
        </p:spPr>
        <p:txBody>
          <a:bodyPr/>
          <a:lstStyle/>
          <a:p>
            <a:pPr lvl="1">
              <a:lnSpc>
                <a:spcPct val="110000"/>
              </a:lnSpc>
              <a:spcBef>
                <a:spcPct val="10000"/>
              </a:spcBef>
            </a:pPr>
            <a:r>
              <a:rPr lang="en-US" altLang="zh-CN" sz="1800" b="1" dirty="0">
                <a:solidFill>
                  <a:srgbClr val="00B050"/>
                </a:solidFill>
                <a:latin typeface="Times New Roman" pitchFamily="18" charset="0"/>
              </a:rPr>
              <a:t>r</a:t>
            </a:r>
            <a:r>
              <a:rPr lang="en-US" altLang="zh-CN" sz="1800" b="1" baseline="-25000" dirty="0">
                <a:solidFill>
                  <a:srgbClr val="00B050"/>
                </a:solidFill>
                <a:latin typeface="Times New Roman" pitchFamily="18" charset="0"/>
              </a:rPr>
              <a:t>10 </a:t>
            </a:r>
            <a:r>
              <a:rPr lang="en-US" altLang="zh-CN" sz="1800" b="1" dirty="0">
                <a:solidFill>
                  <a:srgbClr val="00B050"/>
                </a:solidFill>
                <a:latin typeface="Times New Roman" pitchFamily="18" charset="0"/>
              </a:rPr>
              <a:t> IF  </a:t>
            </a:r>
            <a:r>
              <a:rPr lang="zh-CN" altLang="en-US" sz="1800" b="1" u="sng" dirty="0" smtClean="0">
                <a:solidFill>
                  <a:srgbClr val="00B050"/>
                </a:solidFill>
                <a:latin typeface="Times New Roman" pitchFamily="18" charset="0"/>
              </a:rPr>
              <a:t>该动物是哺乳动物</a:t>
            </a:r>
            <a:r>
              <a:rPr lang="zh-CN" altLang="en-US" sz="1800" b="1" dirty="0">
                <a:solidFill>
                  <a:srgbClr val="00B050"/>
                </a:solidFill>
                <a:latin typeface="Times New Roman" pitchFamily="18" charset="0"/>
              </a:rPr>
              <a:t> </a:t>
            </a:r>
            <a:r>
              <a:rPr lang="en-US" altLang="zh-CN" sz="1800" b="1" dirty="0" smtClean="0">
                <a:solidFill>
                  <a:srgbClr val="00B050"/>
                </a:solidFill>
                <a:latin typeface="Times New Roman" pitchFamily="18" charset="0"/>
              </a:rPr>
              <a:t>AND  </a:t>
            </a:r>
            <a:r>
              <a:rPr lang="zh-CN" altLang="en-US" sz="1800" b="1" u="sng" dirty="0">
                <a:solidFill>
                  <a:srgbClr val="00B050"/>
                </a:solidFill>
                <a:latin typeface="Times New Roman" pitchFamily="18" charset="0"/>
              </a:rPr>
              <a:t>是食肉动物   </a:t>
            </a:r>
            <a:r>
              <a:rPr lang="en-US" altLang="zh-CN" sz="1800" b="1" dirty="0">
                <a:solidFill>
                  <a:srgbClr val="00B050"/>
                </a:solidFill>
                <a:latin typeface="Times New Roman" pitchFamily="18" charset="0"/>
              </a:rPr>
              <a:t>AND  </a:t>
            </a:r>
            <a:r>
              <a:rPr lang="zh-CN" altLang="en-US" sz="1800" b="1" u="sng" dirty="0">
                <a:solidFill>
                  <a:srgbClr val="00B050"/>
                </a:solidFill>
                <a:latin typeface="Times New Roman" pitchFamily="18" charset="0"/>
              </a:rPr>
              <a:t>是黄褐色 </a:t>
            </a:r>
          </a:p>
          <a:p>
            <a:pPr lvl="1">
              <a:lnSpc>
                <a:spcPct val="110000"/>
              </a:lnSpc>
              <a:spcBef>
                <a:spcPct val="10000"/>
              </a:spcBef>
            </a:pPr>
            <a:r>
              <a:rPr lang="zh-CN" altLang="en-US" sz="1800" b="1" dirty="0">
                <a:solidFill>
                  <a:srgbClr val="00B050"/>
                </a:solidFill>
                <a:latin typeface="Times New Roman" pitchFamily="18" charset="0"/>
              </a:rPr>
              <a:t>      </a:t>
            </a:r>
            <a:r>
              <a:rPr lang="en-US" altLang="zh-CN" sz="1800" b="1" dirty="0" smtClean="0">
                <a:solidFill>
                  <a:srgbClr val="00B050"/>
                </a:solidFill>
                <a:latin typeface="Times New Roman" pitchFamily="18" charset="0"/>
              </a:rPr>
              <a:t>AND  </a:t>
            </a:r>
            <a:r>
              <a:rPr lang="zh-CN" altLang="en-US" sz="1800" b="1" u="sng" dirty="0">
                <a:solidFill>
                  <a:srgbClr val="00B050"/>
                </a:solidFill>
                <a:latin typeface="Times New Roman" pitchFamily="18" charset="0"/>
              </a:rPr>
              <a:t>身上有黑色条纹  </a:t>
            </a:r>
            <a:r>
              <a:rPr lang="en-US" altLang="zh-CN" sz="1800" b="1" dirty="0">
                <a:solidFill>
                  <a:srgbClr val="00B050"/>
                </a:solidFill>
                <a:latin typeface="Times New Roman" pitchFamily="18" charset="0"/>
              </a:rPr>
              <a:t>THEN   </a:t>
            </a:r>
            <a:r>
              <a:rPr lang="zh-CN" altLang="en-US" sz="1800" b="1" u="sng" dirty="0">
                <a:solidFill>
                  <a:srgbClr val="00B050"/>
                </a:solidFill>
                <a:latin typeface="Times New Roman" pitchFamily="18" charset="0"/>
              </a:rPr>
              <a:t>该动物是虎</a:t>
            </a:r>
          </a:p>
          <a:p>
            <a:pPr lvl="1">
              <a:lnSpc>
                <a:spcPct val="110000"/>
              </a:lnSpc>
              <a:spcBef>
                <a:spcPct val="10000"/>
              </a:spcBef>
            </a:pPr>
            <a:r>
              <a:rPr lang="en-US" altLang="zh-CN" sz="1800" b="1" dirty="0">
                <a:solidFill>
                  <a:srgbClr val="00B050"/>
                </a:solidFill>
                <a:latin typeface="Times New Roman" pitchFamily="18" charset="0"/>
              </a:rPr>
              <a:t>r</a:t>
            </a:r>
            <a:r>
              <a:rPr lang="en-US" altLang="zh-CN" sz="1800" b="1" baseline="-25000" dirty="0">
                <a:solidFill>
                  <a:srgbClr val="00B050"/>
                </a:solidFill>
                <a:latin typeface="Times New Roman" pitchFamily="18" charset="0"/>
              </a:rPr>
              <a:t>11</a:t>
            </a:r>
            <a:r>
              <a:rPr lang="en-US" altLang="zh-CN" sz="1800" b="1" dirty="0">
                <a:solidFill>
                  <a:srgbClr val="00B050"/>
                </a:solidFill>
                <a:latin typeface="Times New Roman" pitchFamily="18" charset="0"/>
              </a:rPr>
              <a:t>  IF   </a:t>
            </a:r>
            <a:r>
              <a:rPr lang="zh-CN" altLang="en-US" sz="1800" b="1" u="sng" dirty="0">
                <a:solidFill>
                  <a:srgbClr val="00B050"/>
                </a:solidFill>
                <a:latin typeface="Times New Roman" pitchFamily="18" charset="0"/>
              </a:rPr>
              <a:t>该动物是有蹄类动物   </a:t>
            </a:r>
            <a:r>
              <a:rPr lang="en-US" altLang="zh-CN" sz="1800" b="1" dirty="0">
                <a:solidFill>
                  <a:srgbClr val="00B050"/>
                </a:solidFill>
                <a:latin typeface="Times New Roman" pitchFamily="18" charset="0"/>
              </a:rPr>
              <a:t>AND  </a:t>
            </a:r>
            <a:r>
              <a:rPr lang="zh-CN" altLang="en-US" sz="1800" b="1" u="sng" dirty="0">
                <a:solidFill>
                  <a:srgbClr val="00B050"/>
                </a:solidFill>
                <a:latin typeface="Times New Roman" pitchFamily="18" charset="0"/>
              </a:rPr>
              <a:t>有长脖子  </a:t>
            </a:r>
            <a:r>
              <a:rPr lang="en-US" altLang="zh-CN" sz="1800" b="1" dirty="0">
                <a:solidFill>
                  <a:srgbClr val="00B050"/>
                </a:solidFill>
                <a:latin typeface="Times New Roman" pitchFamily="18" charset="0"/>
              </a:rPr>
              <a:t>AND  </a:t>
            </a:r>
            <a:r>
              <a:rPr lang="zh-CN" altLang="en-US" sz="1800" b="1" u="sng" dirty="0">
                <a:solidFill>
                  <a:srgbClr val="00B050"/>
                </a:solidFill>
                <a:latin typeface="Times New Roman" pitchFamily="18" charset="0"/>
              </a:rPr>
              <a:t>有长腿 </a:t>
            </a:r>
          </a:p>
          <a:p>
            <a:pPr lvl="1">
              <a:lnSpc>
                <a:spcPct val="110000"/>
              </a:lnSpc>
              <a:spcBef>
                <a:spcPct val="10000"/>
              </a:spcBef>
            </a:pPr>
            <a:r>
              <a:rPr lang="zh-CN" altLang="en-US" sz="1800" b="1" dirty="0">
                <a:solidFill>
                  <a:srgbClr val="00B050"/>
                </a:solidFill>
                <a:latin typeface="Times New Roman" pitchFamily="18" charset="0"/>
              </a:rPr>
              <a:t>      </a:t>
            </a:r>
            <a:r>
              <a:rPr lang="en-US" altLang="zh-CN" sz="1800" b="1" dirty="0" smtClean="0">
                <a:solidFill>
                  <a:srgbClr val="00B050"/>
                </a:solidFill>
                <a:latin typeface="Times New Roman" pitchFamily="18" charset="0"/>
              </a:rPr>
              <a:t>AND  </a:t>
            </a:r>
            <a:r>
              <a:rPr lang="zh-CN" altLang="en-US" sz="1800" b="1" u="sng" dirty="0">
                <a:solidFill>
                  <a:srgbClr val="00B050"/>
                </a:solidFill>
                <a:latin typeface="Times New Roman" pitchFamily="18" charset="0"/>
              </a:rPr>
              <a:t>身上有暗斑点  </a:t>
            </a:r>
            <a:r>
              <a:rPr lang="en-US" altLang="zh-CN" sz="1800" b="1" dirty="0">
                <a:solidFill>
                  <a:srgbClr val="00B050"/>
                </a:solidFill>
                <a:latin typeface="Times New Roman" pitchFamily="18" charset="0"/>
              </a:rPr>
              <a:t>THEN   </a:t>
            </a:r>
            <a:r>
              <a:rPr lang="zh-CN" altLang="en-US" sz="1800" b="1" u="sng" dirty="0">
                <a:solidFill>
                  <a:srgbClr val="00B050"/>
                </a:solidFill>
                <a:latin typeface="Times New Roman" pitchFamily="18" charset="0"/>
              </a:rPr>
              <a:t>该动物是长颈鹿</a:t>
            </a:r>
          </a:p>
          <a:p>
            <a:pPr lvl="1">
              <a:lnSpc>
                <a:spcPct val="110000"/>
              </a:lnSpc>
              <a:spcBef>
                <a:spcPct val="10000"/>
              </a:spcBef>
            </a:pPr>
            <a:r>
              <a:rPr lang="en-US" altLang="zh-CN" sz="1800" b="1" dirty="0">
                <a:solidFill>
                  <a:srgbClr val="00B050"/>
                </a:solidFill>
                <a:latin typeface="Times New Roman" pitchFamily="18" charset="0"/>
              </a:rPr>
              <a:t>r</a:t>
            </a:r>
            <a:r>
              <a:rPr lang="en-US" altLang="zh-CN" sz="1800" b="1" baseline="-25000" dirty="0">
                <a:solidFill>
                  <a:srgbClr val="00B050"/>
                </a:solidFill>
                <a:latin typeface="Times New Roman" pitchFamily="18" charset="0"/>
              </a:rPr>
              <a:t>12</a:t>
            </a:r>
            <a:r>
              <a:rPr lang="en-US" altLang="zh-CN" sz="1800" b="1" dirty="0">
                <a:solidFill>
                  <a:srgbClr val="00B050"/>
                </a:solidFill>
                <a:latin typeface="Times New Roman" pitchFamily="18" charset="0"/>
              </a:rPr>
              <a:t>  IF  </a:t>
            </a:r>
            <a:r>
              <a:rPr lang="zh-CN" altLang="en-US" sz="1800" b="1" u="sng" dirty="0">
                <a:solidFill>
                  <a:srgbClr val="00B050"/>
                </a:solidFill>
                <a:latin typeface="Times New Roman" pitchFamily="18" charset="0"/>
              </a:rPr>
              <a:t>动物是有蹄类动物 </a:t>
            </a:r>
            <a:r>
              <a:rPr lang="en-US" altLang="zh-CN" sz="1800" b="1" dirty="0">
                <a:solidFill>
                  <a:srgbClr val="00B050"/>
                </a:solidFill>
                <a:latin typeface="Times New Roman" pitchFamily="18" charset="0"/>
              </a:rPr>
              <a:t>AND </a:t>
            </a:r>
            <a:r>
              <a:rPr lang="zh-CN" altLang="en-US" sz="1800" b="1" u="sng" dirty="0">
                <a:solidFill>
                  <a:srgbClr val="00B050"/>
                </a:solidFill>
                <a:latin typeface="Times New Roman" pitchFamily="18" charset="0"/>
              </a:rPr>
              <a:t>身上有黑色条纹 </a:t>
            </a:r>
            <a:r>
              <a:rPr lang="en-US" altLang="zh-CN" sz="1800" b="1" dirty="0">
                <a:solidFill>
                  <a:srgbClr val="00B050"/>
                </a:solidFill>
                <a:latin typeface="Times New Roman" pitchFamily="18" charset="0"/>
              </a:rPr>
              <a:t>THEN </a:t>
            </a:r>
            <a:r>
              <a:rPr lang="zh-CN" altLang="en-US" sz="1800" b="1" u="sng" dirty="0">
                <a:solidFill>
                  <a:srgbClr val="00B050"/>
                </a:solidFill>
                <a:latin typeface="Times New Roman" pitchFamily="18" charset="0"/>
              </a:rPr>
              <a:t>该动物是斑马</a:t>
            </a:r>
          </a:p>
          <a:p>
            <a:pPr lvl="1">
              <a:lnSpc>
                <a:spcPct val="110000"/>
              </a:lnSpc>
              <a:spcBef>
                <a:spcPct val="10000"/>
              </a:spcBef>
            </a:pPr>
            <a:r>
              <a:rPr lang="en-US" altLang="zh-CN" sz="1800" b="1" dirty="0">
                <a:solidFill>
                  <a:srgbClr val="00B050"/>
                </a:solidFill>
                <a:latin typeface="Times New Roman" pitchFamily="18" charset="0"/>
              </a:rPr>
              <a:t>r</a:t>
            </a:r>
            <a:r>
              <a:rPr lang="en-US" altLang="zh-CN" sz="1800" b="1" baseline="-25000" dirty="0">
                <a:solidFill>
                  <a:srgbClr val="00B050"/>
                </a:solidFill>
                <a:latin typeface="Times New Roman" pitchFamily="18" charset="0"/>
              </a:rPr>
              <a:t>13</a:t>
            </a:r>
            <a:r>
              <a:rPr lang="en-US" altLang="zh-CN" sz="1800" b="1" dirty="0">
                <a:solidFill>
                  <a:srgbClr val="00B050"/>
                </a:solidFill>
                <a:latin typeface="Times New Roman" pitchFamily="18" charset="0"/>
              </a:rPr>
              <a:t>  IF   </a:t>
            </a:r>
            <a:r>
              <a:rPr lang="zh-CN" altLang="en-US" sz="1800" b="1" u="sng" dirty="0">
                <a:solidFill>
                  <a:srgbClr val="00B050"/>
                </a:solidFill>
                <a:latin typeface="Times New Roman" pitchFamily="18" charset="0"/>
              </a:rPr>
              <a:t>该动物是鸟  </a:t>
            </a:r>
            <a:r>
              <a:rPr lang="en-US" altLang="zh-CN" sz="1800" b="1" dirty="0">
                <a:solidFill>
                  <a:srgbClr val="00B050"/>
                </a:solidFill>
                <a:latin typeface="Times New Roman" pitchFamily="18" charset="0"/>
              </a:rPr>
              <a:t>AND  </a:t>
            </a:r>
            <a:r>
              <a:rPr lang="zh-CN" altLang="en-US" sz="1800" b="1" u="sng" dirty="0">
                <a:solidFill>
                  <a:srgbClr val="00B050"/>
                </a:solidFill>
                <a:latin typeface="Times New Roman" pitchFamily="18" charset="0"/>
              </a:rPr>
              <a:t>有长脖子  </a:t>
            </a:r>
            <a:r>
              <a:rPr lang="en-US" altLang="zh-CN" sz="1800" b="1" dirty="0">
                <a:solidFill>
                  <a:srgbClr val="00B050"/>
                </a:solidFill>
                <a:latin typeface="Times New Roman" pitchFamily="18" charset="0"/>
              </a:rPr>
              <a:t>AND  </a:t>
            </a:r>
            <a:r>
              <a:rPr lang="zh-CN" altLang="en-US" sz="1800" b="1" u="sng" dirty="0">
                <a:solidFill>
                  <a:srgbClr val="00B050"/>
                </a:solidFill>
                <a:latin typeface="Times New Roman" pitchFamily="18" charset="0"/>
              </a:rPr>
              <a:t>有长腿  </a:t>
            </a:r>
            <a:r>
              <a:rPr lang="en-US" altLang="zh-CN" sz="1800" b="1" dirty="0">
                <a:solidFill>
                  <a:srgbClr val="00B050"/>
                </a:solidFill>
                <a:latin typeface="Times New Roman" pitchFamily="18" charset="0"/>
              </a:rPr>
              <a:t>AND  </a:t>
            </a:r>
            <a:r>
              <a:rPr lang="zh-CN" altLang="en-US" sz="1800" b="1" u="sng" dirty="0">
                <a:solidFill>
                  <a:srgbClr val="00B050"/>
                </a:solidFill>
                <a:latin typeface="Times New Roman" pitchFamily="18" charset="0"/>
              </a:rPr>
              <a:t>不会飞</a:t>
            </a:r>
          </a:p>
          <a:p>
            <a:pPr lvl="1">
              <a:lnSpc>
                <a:spcPct val="110000"/>
              </a:lnSpc>
              <a:spcBef>
                <a:spcPct val="10000"/>
              </a:spcBef>
            </a:pPr>
            <a:r>
              <a:rPr lang="zh-CN" altLang="en-US" sz="1800" b="1" dirty="0">
                <a:solidFill>
                  <a:srgbClr val="00B050"/>
                </a:solidFill>
                <a:latin typeface="Times New Roman" pitchFamily="18" charset="0"/>
              </a:rPr>
              <a:t>      </a:t>
            </a:r>
            <a:r>
              <a:rPr lang="en-US" altLang="zh-CN" sz="1800" b="1" dirty="0" smtClean="0">
                <a:solidFill>
                  <a:srgbClr val="00B050"/>
                </a:solidFill>
                <a:latin typeface="Times New Roman" pitchFamily="18" charset="0"/>
              </a:rPr>
              <a:t>AND  </a:t>
            </a:r>
            <a:r>
              <a:rPr lang="zh-CN" altLang="en-US" sz="1800" b="1" u="sng" dirty="0">
                <a:solidFill>
                  <a:srgbClr val="00B050"/>
                </a:solidFill>
                <a:latin typeface="Times New Roman" pitchFamily="18" charset="0"/>
              </a:rPr>
              <a:t>有黑白二色    </a:t>
            </a:r>
            <a:r>
              <a:rPr lang="en-US" altLang="zh-CN" sz="1800" b="1" dirty="0">
                <a:solidFill>
                  <a:srgbClr val="00B050"/>
                </a:solidFill>
                <a:latin typeface="Times New Roman" pitchFamily="18" charset="0"/>
              </a:rPr>
              <a:t>THEN   </a:t>
            </a:r>
            <a:r>
              <a:rPr lang="zh-CN" altLang="en-US" sz="1800" b="1" u="sng" dirty="0">
                <a:solidFill>
                  <a:srgbClr val="00B050"/>
                </a:solidFill>
                <a:latin typeface="Times New Roman" pitchFamily="18" charset="0"/>
              </a:rPr>
              <a:t>该动物是鸵鸟</a:t>
            </a:r>
          </a:p>
          <a:p>
            <a:pPr lvl="1">
              <a:lnSpc>
                <a:spcPct val="110000"/>
              </a:lnSpc>
              <a:spcBef>
                <a:spcPct val="10000"/>
              </a:spcBef>
            </a:pPr>
            <a:r>
              <a:rPr lang="en-US" altLang="zh-CN" sz="1800" b="1" dirty="0">
                <a:solidFill>
                  <a:srgbClr val="00B050"/>
                </a:solidFill>
                <a:latin typeface="Times New Roman" pitchFamily="18" charset="0"/>
              </a:rPr>
              <a:t>r</a:t>
            </a:r>
            <a:r>
              <a:rPr lang="en-US" altLang="zh-CN" sz="1800" b="1" baseline="-25000" dirty="0">
                <a:solidFill>
                  <a:srgbClr val="00B050"/>
                </a:solidFill>
                <a:latin typeface="Times New Roman" pitchFamily="18" charset="0"/>
              </a:rPr>
              <a:t>14</a:t>
            </a:r>
            <a:r>
              <a:rPr lang="en-US" altLang="zh-CN" sz="1800" b="1" dirty="0">
                <a:solidFill>
                  <a:srgbClr val="00B050"/>
                </a:solidFill>
                <a:latin typeface="Times New Roman" pitchFamily="18" charset="0"/>
              </a:rPr>
              <a:t>  IF   </a:t>
            </a:r>
            <a:r>
              <a:rPr lang="zh-CN" altLang="en-US" sz="1800" b="1" u="sng" dirty="0">
                <a:solidFill>
                  <a:srgbClr val="00B050"/>
                </a:solidFill>
                <a:latin typeface="Times New Roman" pitchFamily="18" charset="0"/>
              </a:rPr>
              <a:t>该动物是鸟  </a:t>
            </a:r>
            <a:r>
              <a:rPr lang="en-US" altLang="zh-CN" sz="1800" b="1" dirty="0">
                <a:solidFill>
                  <a:srgbClr val="00B050"/>
                </a:solidFill>
                <a:latin typeface="Times New Roman" pitchFamily="18" charset="0"/>
              </a:rPr>
              <a:t>AND  </a:t>
            </a:r>
            <a:r>
              <a:rPr lang="zh-CN" altLang="en-US" sz="1800" b="1" u="sng" dirty="0">
                <a:solidFill>
                  <a:srgbClr val="00B050"/>
                </a:solidFill>
                <a:latin typeface="Times New Roman" pitchFamily="18" charset="0"/>
              </a:rPr>
              <a:t>会游泳</a:t>
            </a:r>
            <a:r>
              <a:rPr lang="zh-CN" altLang="en-US" sz="1800" b="1" dirty="0">
                <a:solidFill>
                  <a:srgbClr val="00B050"/>
                </a:solidFill>
                <a:latin typeface="Times New Roman" pitchFamily="18" charset="0"/>
              </a:rPr>
              <a:t>  </a:t>
            </a:r>
            <a:r>
              <a:rPr lang="en-US" altLang="zh-CN" sz="1800" b="1" dirty="0">
                <a:solidFill>
                  <a:srgbClr val="00B050"/>
                </a:solidFill>
                <a:latin typeface="Times New Roman" pitchFamily="18" charset="0"/>
              </a:rPr>
              <a:t>AND  </a:t>
            </a:r>
            <a:r>
              <a:rPr lang="zh-CN" altLang="en-US" sz="1800" b="1" u="sng" dirty="0">
                <a:solidFill>
                  <a:srgbClr val="00B050"/>
                </a:solidFill>
                <a:latin typeface="Times New Roman" pitchFamily="18" charset="0"/>
              </a:rPr>
              <a:t>不会飞   </a:t>
            </a:r>
            <a:r>
              <a:rPr lang="en-US" altLang="zh-CN" sz="1800" b="1" dirty="0">
                <a:solidFill>
                  <a:srgbClr val="00B050"/>
                </a:solidFill>
                <a:latin typeface="Times New Roman" pitchFamily="18" charset="0"/>
              </a:rPr>
              <a:t>AND  </a:t>
            </a:r>
            <a:r>
              <a:rPr lang="zh-CN" altLang="en-US" sz="1800" b="1" u="sng" dirty="0">
                <a:solidFill>
                  <a:srgbClr val="00B050"/>
                </a:solidFill>
                <a:latin typeface="Times New Roman" pitchFamily="18" charset="0"/>
              </a:rPr>
              <a:t>有黑白二色</a:t>
            </a:r>
          </a:p>
          <a:p>
            <a:pPr lvl="1">
              <a:lnSpc>
                <a:spcPct val="110000"/>
              </a:lnSpc>
              <a:spcBef>
                <a:spcPct val="10000"/>
              </a:spcBef>
            </a:pPr>
            <a:r>
              <a:rPr lang="zh-CN" altLang="en-US" sz="1800" b="1" dirty="0">
                <a:solidFill>
                  <a:srgbClr val="00B050"/>
                </a:solidFill>
                <a:latin typeface="Times New Roman" pitchFamily="18" charset="0"/>
              </a:rPr>
              <a:t>   </a:t>
            </a:r>
            <a:r>
              <a:rPr lang="en-US" altLang="zh-CN" sz="1800" b="1" dirty="0" smtClean="0">
                <a:solidFill>
                  <a:srgbClr val="00B050"/>
                </a:solidFill>
                <a:latin typeface="Times New Roman" pitchFamily="18" charset="0"/>
              </a:rPr>
              <a:t>THEN   </a:t>
            </a:r>
            <a:r>
              <a:rPr lang="zh-CN" altLang="en-US" sz="1800" b="1" u="sng" dirty="0">
                <a:solidFill>
                  <a:srgbClr val="00B050"/>
                </a:solidFill>
                <a:latin typeface="Times New Roman" pitchFamily="18" charset="0"/>
              </a:rPr>
              <a:t>该动物是企鹅</a:t>
            </a:r>
          </a:p>
          <a:p>
            <a:pPr lvl="1">
              <a:lnSpc>
                <a:spcPct val="110000"/>
              </a:lnSpc>
              <a:spcBef>
                <a:spcPct val="10000"/>
              </a:spcBef>
            </a:pPr>
            <a:r>
              <a:rPr lang="en-US" altLang="zh-CN" sz="1800" b="1" dirty="0">
                <a:solidFill>
                  <a:srgbClr val="00B050"/>
                </a:solidFill>
                <a:latin typeface="Times New Roman" pitchFamily="18" charset="0"/>
              </a:rPr>
              <a:t>r</a:t>
            </a:r>
            <a:r>
              <a:rPr lang="en-US" altLang="zh-CN" sz="1800" b="1" baseline="-25000" dirty="0">
                <a:solidFill>
                  <a:srgbClr val="00B050"/>
                </a:solidFill>
                <a:latin typeface="Times New Roman" pitchFamily="18" charset="0"/>
              </a:rPr>
              <a:t>15</a:t>
            </a:r>
            <a:r>
              <a:rPr lang="en-US" altLang="zh-CN" sz="1800" b="1" dirty="0">
                <a:solidFill>
                  <a:srgbClr val="00B050"/>
                </a:solidFill>
                <a:latin typeface="Times New Roman" pitchFamily="18" charset="0"/>
              </a:rPr>
              <a:t>  </a:t>
            </a:r>
            <a:r>
              <a:rPr lang="en-US" altLang="zh-CN" sz="1800" b="1" u="sng" dirty="0">
                <a:solidFill>
                  <a:srgbClr val="00B050"/>
                </a:solidFill>
                <a:latin typeface="Times New Roman" pitchFamily="18" charset="0"/>
              </a:rPr>
              <a:t>IF   </a:t>
            </a:r>
            <a:r>
              <a:rPr lang="zh-CN" altLang="en-US" sz="1800" b="1" u="sng" dirty="0">
                <a:solidFill>
                  <a:srgbClr val="00B050"/>
                </a:solidFill>
                <a:latin typeface="Times New Roman" pitchFamily="18" charset="0"/>
              </a:rPr>
              <a:t>该动物是鸟</a:t>
            </a:r>
            <a:r>
              <a:rPr lang="zh-CN" altLang="en-US" sz="1800" b="1" dirty="0">
                <a:solidFill>
                  <a:srgbClr val="00B050"/>
                </a:solidFill>
                <a:latin typeface="Times New Roman" pitchFamily="18" charset="0"/>
              </a:rPr>
              <a:t>   </a:t>
            </a:r>
            <a:r>
              <a:rPr lang="en-US" altLang="zh-CN" sz="1800" b="1" dirty="0">
                <a:solidFill>
                  <a:srgbClr val="00B050"/>
                </a:solidFill>
                <a:latin typeface="Times New Roman" pitchFamily="18" charset="0"/>
              </a:rPr>
              <a:t>AND   </a:t>
            </a:r>
            <a:r>
              <a:rPr lang="zh-CN" altLang="en-US" sz="1800" b="1" u="sng" dirty="0">
                <a:solidFill>
                  <a:srgbClr val="00B050"/>
                </a:solidFill>
                <a:latin typeface="Times New Roman" pitchFamily="18" charset="0"/>
              </a:rPr>
              <a:t>善飞  </a:t>
            </a:r>
            <a:r>
              <a:rPr lang="zh-CN" altLang="en-US" sz="1800" b="1" dirty="0">
                <a:solidFill>
                  <a:srgbClr val="00B050"/>
                </a:solidFill>
                <a:latin typeface="Times New Roman" pitchFamily="18" charset="0"/>
              </a:rPr>
              <a:t> </a:t>
            </a:r>
            <a:r>
              <a:rPr lang="en-US" altLang="zh-CN" sz="1800" b="1" dirty="0">
                <a:solidFill>
                  <a:srgbClr val="00B050"/>
                </a:solidFill>
                <a:latin typeface="Times New Roman" pitchFamily="18" charset="0"/>
              </a:rPr>
              <a:t>THEN   </a:t>
            </a:r>
            <a:r>
              <a:rPr lang="zh-CN" altLang="en-US" sz="1800" b="1" u="sng" dirty="0">
                <a:solidFill>
                  <a:srgbClr val="00B050"/>
                </a:solidFill>
                <a:latin typeface="Times New Roman" pitchFamily="18" charset="0"/>
              </a:rPr>
              <a:t>该动物是信天翁</a:t>
            </a:r>
          </a:p>
          <a:p>
            <a:pPr lvl="1">
              <a:lnSpc>
                <a:spcPct val="110000"/>
              </a:lnSpc>
              <a:spcBef>
                <a:spcPct val="10000"/>
              </a:spcBef>
            </a:pPr>
            <a:endParaRPr lang="zh-CN" altLang="en-US" sz="1800" b="1" dirty="0">
              <a:solidFill>
                <a:srgbClr val="00B050"/>
              </a:solidFill>
              <a:latin typeface="Times New Roman" pitchFamily="18" charset="0"/>
            </a:endParaRPr>
          </a:p>
          <a:p>
            <a:pPr marL="457200" lvl="1" indent="0">
              <a:lnSpc>
                <a:spcPct val="110000"/>
              </a:lnSpc>
              <a:spcBef>
                <a:spcPct val="10000"/>
              </a:spcBef>
              <a:buNone/>
            </a:pPr>
            <a:r>
              <a:rPr lang="zh-CN" altLang="en-US" sz="2200" b="1" dirty="0" smtClean="0">
                <a:latin typeface="Times New Roman" pitchFamily="18" charset="0"/>
              </a:rPr>
              <a:t>初始</a:t>
            </a:r>
            <a:r>
              <a:rPr lang="zh-CN" altLang="en-US" sz="2200" b="1" dirty="0">
                <a:latin typeface="Times New Roman" pitchFamily="18" charset="0"/>
              </a:rPr>
              <a:t>综合数据库包含的事实有</a:t>
            </a:r>
            <a:r>
              <a:rPr lang="zh-CN" altLang="en-US" sz="2200" b="1" dirty="0" smtClean="0">
                <a:latin typeface="Times New Roman" pitchFamily="18" charset="0"/>
              </a:rPr>
              <a:t>：</a:t>
            </a:r>
            <a:endParaRPr lang="en-US" altLang="zh-CN" sz="2200" b="1" dirty="0" smtClean="0">
              <a:latin typeface="Times New Roman" pitchFamily="18" charset="0"/>
            </a:endParaRPr>
          </a:p>
          <a:p>
            <a:pPr>
              <a:lnSpc>
                <a:spcPct val="110000"/>
              </a:lnSpc>
              <a:spcBef>
                <a:spcPct val="10000"/>
              </a:spcBef>
            </a:pPr>
            <a:endParaRPr lang="zh-CN" altLang="en-US" sz="800" b="1" dirty="0">
              <a:latin typeface="Times New Roman" pitchFamily="18" charset="0"/>
            </a:endParaRPr>
          </a:p>
          <a:p>
            <a:pPr marL="457200" lvl="1" indent="0">
              <a:lnSpc>
                <a:spcPct val="110000"/>
              </a:lnSpc>
              <a:spcBef>
                <a:spcPct val="10000"/>
              </a:spcBef>
              <a:buNone/>
            </a:pPr>
            <a:r>
              <a:rPr lang="zh-CN" altLang="en-US" sz="2200" b="1" dirty="0" smtClean="0">
                <a:solidFill>
                  <a:srgbClr val="0000FF"/>
                </a:solidFill>
                <a:latin typeface="Times New Roman" pitchFamily="18" charset="0"/>
              </a:rPr>
              <a:t>    动物</a:t>
            </a:r>
            <a:r>
              <a:rPr lang="zh-CN" altLang="en-US" sz="2200" b="1" dirty="0">
                <a:solidFill>
                  <a:srgbClr val="0000FF"/>
                </a:solidFill>
                <a:latin typeface="Times New Roman" pitchFamily="18" charset="0"/>
              </a:rPr>
              <a:t>有暗斑点，有长脖子，有长腿，有奶，有</a:t>
            </a:r>
            <a:r>
              <a:rPr lang="zh-CN" altLang="en-US" sz="2200" b="1" dirty="0" smtClean="0">
                <a:solidFill>
                  <a:srgbClr val="0000FF"/>
                </a:solidFill>
                <a:latin typeface="Times New Roman" pitchFamily="18" charset="0"/>
              </a:rPr>
              <a:t>蹄</a:t>
            </a:r>
            <a:endParaRPr lang="zh-CN" altLang="en-US" sz="2200" b="1" dirty="0">
              <a:solidFill>
                <a:srgbClr val="0000FF"/>
              </a:solidFill>
              <a:latin typeface="Times New Roman" pitchFamily="18" charset="0"/>
            </a:endParaRPr>
          </a:p>
        </p:txBody>
      </p:sp>
      <p:sp>
        <p:nvSpPr>
          <p:cNvPr id="6" name="Rectangle 2"/>
          <p:cNvSpPr txBox="1">
            <a:spLocks noChangeArrowheads="1"/>
          </p:cNvSpPr>
          <p:nvPr/>
        </p:nvSpPr>
        <p:spPr bwMode="auto">
          <a:xfrm>
            <a:off x="323850" y="225425"/>
            <a:ext cx="854075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000">
                <a:solidFill>
                  <a:schemeClr val="accent2"/>
                </a:solidFill>
                <a:latin typeface="方正姚体" pitchFamily="2" charset="-122"/>
                <a:ea typeface="方正姚体" pitchFamily="2" charset="-122"/>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dirty="0" smtClean="0">
                <a:solidFill>
                  <a:srgbClr val="002060"/>
                </a:solidFill>
                <a:latin typeface="Times New Roman" pitchFamily="18" charset="0"/>
              </a:rPr>
              <a:t>产生式系统的例子</a:t>
            </a:r>
            <a:r>
              <a:rPr lang="zh-CN" altLang="en-US" sz="3200" b="1" dirty="0" smtClean="0">
                <a:solidFill>
                  <a:srgbClr val="FF0000"/>
                </a:solidFill>
                <a:latin typeface="Times New Roman" pitchFamily="18" charset="0"/>
              </a:rPr>
              <a:t/>
            </a:r>
            <a:br>
              <a:rPr lang="zh-CN" altLang="en-US" sz="3200" b="1" dirty="0" smtClean="0">
                <a:solidFill>
                  <a:srgbClr val="FF0000"/>
                </a:solidFill>
                <a:latin typeface="Times New Roman" pitchFamily="18" charset="0"/>
              </a:rPr>
            </a:br>
            <a:endParaRPr lang="en-US" altLang="zh-CN" sz="2400" b="1" dirty="0">
              <a:solidFill>
                <a:srgbClr val="FF0000"/>
              </a:solidFill>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3AD9917F-8028-42A3-BC37-4F47C3D967C7}" type="slidenum">
              <a:rPr lang="en-US" altLang="zh-CN"/>
              <a:pPr/>
              <a:t>54</a:t>
            </a:fld>
            <a:endParaRPr lang="en-US" altLang="zh-CN" dirty="0"/>
          </a:p>
        </p:txBody>
      </p:sp>
      <p:sp>
        <p:nvSpPr>
          <p:cNvPr id="512003" name="Rectangle 3"/>
          <p:cNvSpPr>
            <a:spLocks noGrp="1" noChangeArrowheads="1"/>
          </p:cNvSpPr>
          <p:nvPr>
            <p:ph type="body" idx="1"/>
          </p:nvPr>
        </p:nvSpPr>
        <p:spPr>
          <a:xfrm>
            <a:off x="179512" y="1556793"/>
            <a:ext cx="8785225" cy="4428492"/>
          </a:xfrm>
        </p:spPr>
        <p:txBody>
          <a:bodyPr/>
          <a:lstStyle/>
          <a:p>
            <a:pPr>
              <a:lnSpc>
                <a:spcPct val="115000"/>
              </a:lnSpc>
              <a:spcBef>
                <a:spcPct val="0"/>
              </a:spcBef>
            </a:pPr>
            <a:r>
              <a:rPr lang="zh-CN" altLang="en-US" sz="2400" b="1" dirty="0">
                <a:solidFill>
                  <a:srgbClr val="A50021"/>
                </a:solidFill>
                <a:latin typeface="Times New Roman" pitchFamily="18" charset="0"/>
              </a:rPr>
              <a:t>系统的推理过程</a:t>
            </a:r>
          </a:p>
          <a:p>
            <a:pPr lvl="1">
              <a:lnSpc>
                <a:spcPct val="115000"/>
              </a:lnSpc>
              <a:spcBef>
                <a:spcPts val="1200"/>
              </a:spcBef>
            </a:pPr>
            <a:r>
              <a:rPr lang="zh-CN" altLang="en-US" sz="2000" dirty="0" smtClean="0">
                <a:latin typeface="Times New Roman" pitchFamily="18" charset="0"/>
              </a:rPr>
              <a:t>先</a:t>
            </a:r>
            <a:r>
              <a:rPr lang="zh-CN" altLang="en-US" sz="2000" dirty="0">
                <a:latin typeface="Times New Roman" pitchFamily="18" charset="0"/>
              </a:rPr>
              <a:t>从规则库中取出第一条规则</a:t>
            </a:r>
            <a:r>
              <a:rPr lang="en-US" altLang="zh-CN" sz="2000" dirty="0">
                <a:latin typeface="Times New Roman" pitchFamily="18" charset="0"/>
              </a:rPr>
              <a:t>r</a:t>
            </a:r>
            <a:r>
              <a:rPr lang="en-US" altLang="zh-CN" sz="2000" baseline="-25000" dirty="0">
                <a:latin typeface="Times New Roman" pitchFamily="18" charset="0"/>
              </a:rPr>
              <a:t>1</a:t>
            </a:r>
            <a:r>
              <a:rPr lang="zh-CN" altLang="en-US" sz="2000" dirty="0">
                <a:latin typeface="Times New Roman" pitchFamily="18" charset="0"/>
              </a:rPr>
              <a:t>，检查其前提是否可与综合数据库中的已知事实相</a:t>
            </a:r>
            <a:r>
              <a:rPr lang="zh-CN" altLang="en-US" sz="2000" dirty="0" smtClean="0">
                <a:latin typeface="Times New Roman" pitchFamily="18" charset="0"/>
              </a:rPr>
              <a:t>匹配： </a:t>
            </a:r>
            <a:r>
              <a:rPr lang="en-US" altLang="zh-CN" sz="2000" dirty="0">
                <a:latin typeface="Times New Roman" pitchFamily="18" charset="0"/>
              </a:rPr>
              <a:t>r</a:t>
            </a:r>
            <a:r>
              <a:rPr lang="en-US" altLang="zh-CN" sz="2000" baseline="-25000" dirty="0">
                <a:latin typeface="Times New Roman" pitchFamily="18" charset="0"/>
              </a:rPr>
              <a:t>1</a:t>
            </a:r>
            <a:r>
              <a:rPr lang="zh-CN" altLang="en-US" sz="2000" dirty="0">
                <a:latin typeface="Times New Roman" pitchFamily="18" charset="0"/>
              </a:rPr>
              <a:t>的前提是“有毛发”，但事实库中无此事实，故匹配失败</a:t>
            </a:r>
            <a:r>
              <a:rPr lang="zh-CN" altLang="en-US" sz="2000" dirty="0" smtClean="0">
                <a:latin typeface="Times New Roman" pitchFamily="18" charset="0"/>
              </a:rPr>
              <a:t>。</a:t>
            </a:r>
            <a:endParaRPr lang="en-US" altLang="zh-CN" sz="2000" dirty="0" smtClean="0">
              <a:latin typeface="Times New Roman" pitchFamily="18" charset="0"/>
            </a:endParaRPr>
          </a:p>
          <a:p>
            <a:pPr lvl="1">
              <a:lnSpc>
                <a:spcPct val="115000"/>
              </a:lnSpc>
              <a:spcBef>
                <a:spcPts val="1200"/>
              </a:spcBef>
            </a:pPr>
            <a:r>
              <a:rPr lang="zh-CN" altLang="en-US" sz="2000" dirty="0" smtClean="0">
                <a:latin typeface="Times New Roman" pitchFamily="18" charset="0"/>
              </a:rPr>
              <a:t>然后</a:t>
            </a:r>
            <a:r>
              <a:rPr lang="zh-CN" altLang="en-US" sz="2000" dirty="0">
                <a:latin typeface="Times New Roman" pitchFamily="18" charset="0"/>
              </a:rPr>
              <a:t>取</a:t>
            </a:r>
            <a:r>
              <a:rPr lang="en-US" altLang="zh-CN" sz="2000" dirty="0">
                <a:latin typeface="Times New Roman" pitchFamily="18" charset="0"/>
              </a:rPr>
              <a:t>r</a:t>
            </a:r>
            <a:r>
              <a:rPr lang="en-US" altLang="zh-CN" sz="2000" baseline="-25000" dirty="0">
                <a:latin typeface="Times New Roman" pitchFamily="18" charset="0"/>
              </a:rPr>
              <a:t>2</a:t>
            </a:r>
            <a:r>
              <a:rPr lang="zh-CN" altLang="en-US" sz="2000" dirty="0">
                <a:latin typeface="Times New Roman" pitchFamily="18" charset="0"/>
              </a:rPr>
              <a:t>，该前提可与已知事实“有奶”相匹配，</a:t>
            </a:r>
            <a:r>
              <a:rPr lang="en-US" altLang="zh-CN" sz="2000" dirty="0">
                <a:latin typeface="Times New Roman" pitchFamily="18" charset="0"/>
              </a:rPr>
              <a:t>r</a:t>
            </a:r>
            <a:r>
              <a:rPr lang="en-US" altLang="zh-CN" sz="2000" baseline="-25000" dirty="0">
                <a:latin typeface="Times New Roman" pitchFamily="18" charset="0"/>
              </a:rPr>
              <a:t>2</a:t>
            </a:r>
            <a:r>
              <a:rPr lang="zh-CN" altLang="en-US" sz="2000" dirty="0">
                <a:latin typeface="Times New Roman" pitchFamily="18" charset="0"/>
              </a:rPr>
              <a:t>被执行，并将其结论“该动物是哺乳动物”</a:t>
            </a:r>
            <a:r>
              <a:rPr lang="zh-CN" altLang="en-US" sz="2000" b="1" dirty="0">
                <a:solidFill>
                  <a:srgbClr val="0000FF"/>
                </a:solidFill>
                <a:latin typeface="Times New Roman" pitchFamily="18" charset="0"/>
              </a:rPr>
              <a:t>作为新的事实加入到综合数据库中</a:t>
            </a:r>
            <a:r>
              <a:rPr lang="zh-CN" altLang="en-US" sz="2000" dirty="0">
                <a:latin typeface="Times New Roman" pitchFamily="18" charset="0"/>
              </a:rPr>
              <a:t>。此时，综合数据库的内容变为</a:t>
            </a:r>
            <a:r>
              <a:rPr lang="zh-CN" altLang="en-US" sz="2000" dirty="0" smtClean="0">
                <a:latin typeface="Times New Roman" pitchFamily="18" charset="0"/>
              </a:rPr>
              <a:t>： </a:t>
            </a:r>
            <a:r>
              <a:rPr lang="zh-CN" altLang="en-US" sz="2000" b="1" dirty="0" smtClean="0">
                <a:solidFill>
                  <a:srgbClr val="00B050"/>
                </a:solidFill>
                <a:latin typeface="Times New Roman" pitchFamily="18" charset="0"/>
              </a:rPr>
              <a:t>动物</a:t>
            </a:r>
            <a:r>
              <a:rPr lang="zh-CN" altLang="en-US" sz="2000" b="1" dirty="0">
                <a:solidFill>
                  <a:srgbClr val="00B050"/>
                </a:solidFill>
                <a:latin typeface="Times New Roman" pitchFamily="18" charset="0"/>
              </a:rPr>
              <a:t>有暗斑，有长脖子，有长腿，有奶，有蹄，是</a:t>
            </a:r>
            <a:r>
              <a:rPr lang="zh-CN" altLang="en-US" sz="2000" b="1" dirty="0" smtClean="0">
                <a:solidFill>
                  <a:srgbClr val="00B050"/>
                </a:solidFill>
                <a:latin typeface="Times New Roman" pitchFamily="18" charset="0"/>
              </a:rPr>
              <a:t>哺乳动物</a:t>
            </a:r>
            <a:endParaRPr lang="zh-CN" altLang="en-US" sz="2000" b="1" dirty="0">
              <a:solidFill>
                <a:srgbClr val="0000CC"/>
              </a:solidFill>
              <a:latin typeface="Times New Roman" pitchFamily="18" charset="0"/>
            </a:endParaRPr>
          </a:p>
          <a:p>
            <a:pPr lvl="1">
              <a:lnSpc>
                <a:spcPct val="115000"/>
              </a:lnSpc>
              <a:spcBef>
                <a:spcPts val="1200"/>
              </a:spcBef>
            </a:pPr>
            <a:r>
              <a:rPr lang="zh-CN" altLang="en-US" sz="2000" dirty="0" smtClean="0">
                <a:latin typeface="Times New Roman" pitchFamily="18" charset="0"/>
              </a:rPr>
              <a:t>再</a:t>
            </a:r>
            <a:r>
              <a:rPr lang="zh-CN" altLang="en-US" sz="2000" dirty="0">
                <a:latin typeface="Times New Roman" pitchFamily="18" charset="0"/>
              </a:rPr>
              <a:t>从规则库中取</a:t>
            </a:r>
            <a:r>
              <a:rPr lang="en-US" altLang="zh-CN" sz="2000" dirty="0">
                <a:latin typeface="Times New Roman" pitchFamily="18" charset="0"/>
              </a:rPr>
              <a:t>r</a:t>
            </a:r>
            <a:r>
              <a:rPr lang="en-US" altLang="zh-CN" sz="2000" baseline="-25000" dirty="0">
                <a:latin typeface="Times New Roman" pitchFamily="18" charset="0"/>
              </a:rPr>
              <a:t>3</a:t>
            </a:r>
            <a:r>
              <a:rPr lang="zh-CN" altLang="en-US" sz="2000" dirty="0">
                <a:latin typeface="Times New Roman" pitchFamily="18" charset="0"/>
              </a:rPr>
              <a:t>，</a:t>
            </a:r>
            <a:r>
              <a:rPr lang="en-US" altLang="zh-CN" sz="2000" dirty="0">
                <a:latin typeface="Times New Roman" pitchFamily="18" charset="0"/>
              </a:rPr>
              <a:t>r</a:t>
            </a:r>
            <a:r>
              <a:rPr lang="en-US" altLang="zh-CN" sz="2000" baseline="-25000" dirty="0">
                <a:latin typeface="Times New Roman" pitchFamily="18" charset="0"/>
              </a:rPr>
              <a:t>4</a:t>
            </a:r>
            <a:r>
              <a:rPr lang="zh-CN" altLang="en-US" sz="2000" dirty="0">
                <a:latin typeface="Times New Roman" pitchFamily="18" charset="0"/>
              </a:rPr>
              <a:t>，</a:t>
            </a:r>
            <a:r>
              <a:rPr lang="en-US" altLang="zh-CN" sz="2000" dirty="0">
                <a:latin typeface="Times New Roman" pitchFamily="18" charset="0"/>
              </a:rPr>
              <a:t>r</a:t>
            </a:r>
            <a:r>
              <a:rPr lang="en-US" altLang="zh-CN" sz="2000" baseline="-25000" dirty="0">
                <a:latin typeface="Times New Roman" pitchFamily="18" charset="0"/>
              </a:rPr>
              <a:t>5</a:t>
            </a:r>
            <a:r>
              <a:rPr lang="zh-CN" altLang="en-US" sz="2000" dirty="0">
                <a:latin typeface="Times New Roman" pitchFamily="18" charset="0"/>
              </a:rPr>
              <a:t>，</a:t>
            </a:r>
            <a:r>
              <a:rPr lang="en-US" altLang="zh-CN" sz="2000" dirty="0">
                <a:latin typeface="Times New Roman" pitchFamily="18" charset="0"/>
              </a:rPr>
              <a:t>r</a:t>
            </a:r>
            <a:r>
              <a:rPr lang="en-US" altLang="zh-CN" sz="2000" baseline="-25000" dirty="0">
                <a:latin typeface="Times New Roman" pitchFamily="18" charset="0"/>
              </a:rPr>
              <a:t>6</a:t>
            </a:r>
            <a:r>
              <a:rPr lang="zh-CN" altLang="en-US" sz="2000" dirty="0">
                <a:latin typeface="Times New Roman" pitchFamily="18" charset="0"/>
              </a:rPr>
              <a:t>进行匹配，均失败</a:t>
            </a:r>
            <a:r>
              <a:rPr lang="zh-CN" altLang="en-US" sz="2000" dirty="0" smtClean="0">
                <a:latin typeface="Times New Roman" pitchFamily="18" charset="0"/>
              </a:rPr>
              <a:t>。</a:t>
            </a:r>
            <a:endParaRPr lang="en-US" altLang="zh-CN" sz="2000" dirty="0" smtClean="0">
              <a:latin typeface="Times New Roman" pitchFamily="18" charset="0"/>
            </a:endParaRPr>
          </a:p>
        </p:txBody>
      </p:sp>
      <p:sp>
        <p:nvSpPr>
          <p:cNvPr id="6" name="Rectangle 2"/>
          <p:cNvSpPr>
            <a:spLocks noGrp="1" noChangeArrowheads="1"/>
          </p:cNvSpPr>
          <p:nvPr>
            <p:ph type="title"/>
          </p:nvPr>
        </p:nvSpPr>
        <p:spPr>
          <a:xfrm>
            <a:off x="323850" y="225425"/>
            <a:ext cx="8540750" cy="908050"/>
          </a:xfrm>
        </p:spPr>
        <p:txBody>
          <a:bodyPr/>
          <a:lstStyle/>
          <a:p>
            <a:r>
              <a:rPr lang="zh-CN" altLang="en-US" sz="4000" b="1" dirty="0" smtClean="0">
                <a:solidFill>
                  <a:srgbClr val="002060"/>
                </a:solidFill>
                <a:latin typeface="Times New Roman" pitchFamily="18" charset="0"/>
              </a:rPr>
              <a:t>产生式系统的例子</a:t>
            </a:r>
            <a:endParaRPr lang="en-US" altLang="zh-CN" sz="2400" b="1" dirty="0">
              <a:solidFill>
                <a:srgbClr val="FF0000"/>
              </a:solidFill>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148671B0-97B7-4DFB-9A7C-D5CAE3DB22D4}" type="slidenum">
              <a:rPr lang="en-US" altLang="zh-CN"/>
              <a:pPr/>
              <a:t>55</a:t>
            </a:fld>
            <a:endParaRPr lang="en-US" altLang="zh-CN"/>
          </a:p>
        </p:txBody>
      </p:sp>
      <p:sp>
        <p:nvSpPr>
          <p:cNvPr id="567299" name="Rectangle 3"/>
          <p:cNvSpPr>
            <a:spLocks noGrp="1" noChangeArrowheads="1"/>
          </p:cNvSpPr>
          <p:nvPr>
            <p:ph type="body" idx="1"/>
          </p:nvPr>
        </p:nvSpPr>
        <p:spPr>
          <a:xfrm>
            <a:off x="395536" y="1340768"/>
            <a:ext cx="8229600" cy="4525963"/>
          </a:xfrm>
        </p:spPr>
        <p:txBody>
          <a:bodyPr/>
          <a:lstStyle/>
          <a:p>
            <a:pPr>
              <a:lnSpc>
                <a:spcPct val="115000"/>
              </a:lnSpc>
              <a:spcBef>
                <a:spcPct val="0"/>
              </a:spcBef>
            </a:pPr>
            <a:r>
              <a:rPr lang="zh-CN" altLang="en-US" sz="2400" dirty="0">
                <a:solidFill>
                  <a:srgbClr val="A50021"/>
                </a:solidFill>
                <a:latin typeface="Times New Roman" pitchFamily="18" charset="0"/>
              </a:rPr>
              <a:t>系统的推理过程</a:t>
            </a:r>
          </a:p>
          <a:p>
            <a:pPr lvl="1">
              <a:lnSpc>
                <a:spcPct val="115000"/>
              </a:lnSpc>
              <a:spcBef>
                <a:spcPts val="1200"/>
              </a:spcBef>
            </a:pPr>
            <a:r>
              <a:rPr lang="zh-CN" altLang="en-US" sz="2000" dirty="0">
                <a:latin typeface="Times New Roman" pitchFamily="18" charset="0"/>
              </a:rPr>
              <a:t>接着取</a:t>
            </a:r>
            <a:r>
              <a:rPr lang="en-US" altLang="zh-CN" sz="2000" dirty="0">
                <a:latin typeface="Times New Roman" pitchFamily="18" charset="0"/>
              </a:rPr>
              <a:t>r</a:t>
            </a:r>
            <a:r>
              <a:rPr lang="en-US" altLang="zh-CN" sz="2000" baseline="-25000" dirty="0">
                <a:latin typeface="Times New Roman" pitchFamily="18" charset="0"/>
              </a:rPr>
              <a:t>7</a:t>
            </a:r>
            <a:r>
              <a:rPr lang="zh-CN" altLang="en-US" sz="2000" dirty="0">
                <a:latin typeface="Times New Roman" pitchFamily="18" charset="0"/>
              </a:rPr>
              <a:t>，该前提与已知事实“是哺乳动物”相匹配，</a:t>
            </a:r>
            <a:r>
              <a:rPr lang="en-US" altLang="zh-CN" sz="2000" dirty="0">
                <a:latin typeface="Times New Roman" pitchFamily="18" charset="0"/>
              </a:rPr>
              <a:t>r</a:t>
            </a:r>
            <a:r>
              <a:rPr lang="en-US" altLang="zh-CN" sz="2000" baseline="-25000" dirty="0">
                <a:latin typeface="Times New Roman" pitchFamily="18" charset="0"/>
              </a:rPr>
              <a:t>7</a:t>
            </a:r>
            <a:r>
              <a:rPr lang="zh-CN" altLang="en-US" sz="2000" dirty="0">
                <a:latin typeface="Times New Roman" pitchFamily="18" charset="0"/>
              </a:rPr>
              <a:t>被执行，并将其结论“该动物是有蹄类动物” 作为新的事实加入到综合数据库中。此时，综合数据库的内容变为：</a:t>
            </a:r>
            <a:r>
              <a:rPr lang="en-US" altLang="zh-CN" sz="2000" dirty="0">
                <a:solidFill>
                  <a:srgbClr val="00B050"/>
                </a:solidFill>
                <a:latin typeface="Times New Roman" pitchFamily="18" charset="0"/>
              </a:rPr>
              <a:t>	</a:t>
            </a:r>
            <a:r>
              <a:rPr lang="zh-CN" altLang="en-US" sz="2000" b="1" dirty="0">
                <a:solidFill>
                  <a:srgbClr val="00B050"/>
                </a:solidFill>
                <a:latin typeface="Times New Roman" pitchFamily="18" charset="0"/>
              </a:rPr>
              <a:t>动物有暗斑，有长脖子，有长腿，有奶，有蹄，是哺乳动物，是有蹄类</a:t>
            </a:r>
            <a:r>
              <a:rPr lang="zh-CN" altLang="en-US" sz="2000" b="1" dirty="0" smtClean="0">
                <a:solidFill>
                  <a:srgbClr val="00B050"/>
                </a:solidFill>
                <a:latin typeface="Times New Roman" pitchFamily="18" charset="0"/>
              </a:rPr>
              <a:t>动物</a:t>
            </a:r>
            <a:endParaRPr lang="en-US" altLang="zh-CN" sz="2000" dirty="0" smtClean="0">
              <a:latin typeface="Times New Roman" pitchFamily="18" charset="0"/>
            </a:endParaRPr>
          </a:p>
          <a:p>
            <a:pPr lvl="1">
              <a:lnSpc>
                <a:spcPct val="115000"/>
              </a:lnSpc>
              <a:spcBef>
                <a:spcPts val="1200"/>
              </a:spcBef>
            </a:pPr>
            <a:r>
              <a:rPr lang="zh-CN" altLang="en-US" sz="2000" dirty="0" smtClean="0">
                <a:latin typeface="Times New Roman" pitchFamily="18" charset="0"/>
              </a:rPr>
              <a:t>此后</a:t>
            </a:r>
            <a:r>
              <a:rPr lang="zh-CN" altLang="en-US" sz="2000" dirty="0">
                <a:latin typeface="Times New Roman" pitchFamily="18" charset="0"/>
              </a:rPr>
              <a:t>，</a:t>
            </a:r>
            <a:r>
              <a:rPr lang="en-US" altLang="zh-CN" sz="2000" dirty="0">
                <a:latin typeface="Times New Roman" pitchFamily="18" charset="0"/>
              </a:rPr>
              <a:t>r</a:t>
            </a:r>
            <a:r>
              <a:rPr lang="en-US" altLang="zh-CN" sz="2000" baseline="-25000" dirty="0">
                <a:latin typeface="Times New Roman" pitchFamily="18" charset="0"/>
              </a:rPr>
              <a:t>8</a:t>
            </a:r>
            <a:r>
              <a:rPr lang="zh-CN" altLang="en-US" sz="2000" dirty="0">
                <a:latin typeface="Times New Roman" pitchFamily="18" charset="0"/>
              </a:rPr>
              <a:t>，</a:t>
            </a:r>
            <a:r>
              <a:rPr lang="en-US" altLang="zh-CN" sz="2000" dirty="0">
                <a:latin typeface="Times New Roman" pitchFamily="18" charset="0"/>
              </a:rPr>
              <a:t>r</a:t>
            </a:r>
            <a:r>
              <a:rPr lang="en-US" altLang="zh-CN" sz="2000" baseline="-25000" dirty="0">
                <a:latin typeface="Times New Roman" pitchFamily="18" charset="0"/>
              </a:rPr>
              <a:t>9</a:t>
            </a:r>
            <a:r>
              <a:rPr lang="zh-CN" altLang="en-US" sz="2000" dirty="0">
                <a:latin typeface="Times New Roman" pitchFamily="18" charset="0"/>
              </a:rPr>
              <a:t>，</a:t>
            </a:r>
            <a:r>
              <a:rPr lang="en-US" altLang="zh-CN" sz="2000" dirty="0">
                <a:latin typeface="Times New Roman" pitchFamily="18" charset="0"/>
              </a:rPr>
              <a:t>r</a:t>
            </a:r>
            <a:r>
              <a:rPr lang="en-US" altLang="zh-CN" sz="2000" baseline="-25000" dirty="0">
                <a:latin typeface="Times New Roman" pitchFamily="18" charset="0"/>
              </a:rPr>
              <a:t>10</a:t>
            </a:r>
            <a:r>
              <a:rPr lang="zh-CN" altLang="en-US" sz="2000" dirty="0">
                <a:latin typeface="Times New Roman" pitchFamily="18" charset="0"/>
              </a:rPr>
              <a:t>均匹配失败</a:t>
            </a:r>
            <a:r>
              <a:rPr lang="zh-CN" altLang="en-US" sz="2000" dirty="0" smtClean="0">
                <a:latin typeface="Times New Roman" pitchFamily="18" charset="0"/>
              </a:rPr>
              <a:t>。</a:t>
            </a:r>
            <a:endParaRPr lang="en-US" altLang="zh-CN" sz="2000" dirty="0" smtClean="0">
              <a:latin typeface="Times New Roman" pitchFamily="18" charset="0"/>
            </a:endParaRPr>
          </a:p>
          <a:p>
            <a:pPr lvl="1">
              <a:lnSpc>
                <a:spcPct val="115000"/>
              </a:lnSpc>
              <a:spcBef>
                <a:spcPts val="1200"/>
              </a:spcBef>
            </a:pPr>
            <a:r>
              <a:rPr lang="zh-CN" altLang="en-US" sz="2000" dirty="0" smtClean="0">
                <a:latin typeface="Times New Roman" pitchFamily="18" charset="0"/>
              </a:rPr>
              <a:t>接着</a:t>
            </a:r>
            <a:r>
              <a:rPr lang="zh-CN" altLang="en-US" sz="2000" dirty="0">
                <a:latin typeface="Times New Roman" pitchFamily="18" charset="0"/>
              </a:rPr>
              <a:t>取</a:t>
            </a:r>
            <a:r>
              <a:rPr lang="en-US" altLang="zh-CN" sz="2000" dirty="0">
                <a:latin typeface="Times New Roman" pitchFamily="18" charset="0"/>
              </a:rPr>
              <a:t>r</a:t>
            </a:r>
            <a:r>
              <a:rPr lang="en-US" altLang="zh-CN" sz="2000" baseline="-25000" dirty="0">
                <a:latin typeface="Times New Roman" pitchFamily="18" charset="0"/>
              </a:rPr>
              <a:t>11</a:t>
            </a:r>
            <a:r>
              <a:rPr lang="zh-CN" altLang="en-US" sz="2000" dirty="0">
                <a:latin typeface="Times New Roman" pitchFamily="18" charset="0"/>
              </a:rPr>
              <a:t>，该前提 “该动物是有蹄类动物  </a:t>
            </a:r>
            <a:r>
              <a:rPr lang="en-US" altLang="zh-CN" sz="2000" dirty="0">
                <a:latin typeface="Times New Roman" pitchFamily="18" charset="0"/>
              </a:rPr>
              <a:t>AND  </a:t>
            </a:r>
            <a:r>
              <a:rPr lang="zh-CN" altLang="en-US" sz="2000" dirty="0">
                <a:latin typeface="Times New Roman" pitchFamily="18" charset="0"/>
              </a:rPr>
              <a:t>有长脖子  </a:t>
            </a:r>
            <a:r>
              <a:rPr lang="en-US" altLang="zh-CN" sz="2000" dirty="0">
                <a:latin typeface="Times New Roman" pitchFamily="18" charset="0"/>
              </a:rPr>
              <a:t>AND  </a:t>
            </a:r>
            <a:r>
              <a:rPr lang="zh-CN" altLang="en-US" sz="2000" dirty="0">
                <a:latin typeface="Times New Roman" pitchFamily="18" charset="0"/>
              </a:rPr>
              <a:t>有长腿  </a:t>
            </a:r>
            <a:r>
              <a:rPr lang="en-US" altLang="zh-CN" sz="2000" dirty="0">
                <a:latin typeface="Times New Roman" pitchFamily="18" charset="0"/>
              </a:rPr>
              <a:t>AND  </a:t>
            </a:r>
            <a:r>
              <a:rPr lang="zh-CN" altLang="en-US" sz="2000" dirty="0">
                <a:latin typeface="Times New Roman" pitchFamily="18" charset="0"/>
              </a:rPr>
              <a:t>身上有暗斑” 与已知事实相匹配，</a:t>
            </a:r>
            <a:r>
              <a:rPr lang="en-US" altLang="zh-CN" sz="2000" dirty="0">
                <a:latin typeface="Times New Roman" pitchFamily="18" charset="0"/>
              </a:rPr>
              <a:t>r</a:t>
            </a:r>
            <a:r>
              <a:rPr lang="en-US" altLang="zh-CN" sz="2000" baseline="-25000" dirty="0">
                <a:latin typeface="Times New Roman" pitchFamily="18" charset="0"/>
              </a:rPr>
              <a:t>11</a:t>
            </a:r>
            <a:r>
              <a:rPr lang="zh-CN" altLang="en-US" sz="2000" dirty="0">
                <a:latin typeface="Times New Roman" pitchFamily="18" charset="0"/>
              </a:rPr>
              <a:t>被执行，并推出“该动物是长颈鹿”</a:t>
            </a:r>
            <a:r>
              <a:rPr lang="zh-CN" altLang="en-US" sz="2000" dirty="0" smtClean="0">
                <a:latin typeface="Times New Roman" pitchFamily="18" charset="0"/>
              </a:rPr>
              <a:t>。</a:t>
            </a:r>
            <a:endParaRPr lang="en-US" altLang="zh-CN" sz="2000" dirty="0">
              <a:latin typeface="Times New Roman" pitchFamily="18" charset="0"/>
            </a:endParaRPr>
          </a:p>
          <a:p>
            <a:pPr lvl="1">
              <a:lnSpc>
                <a:spcPct val="115000"/>
              </a:lnSpc>
              <a:spcBef>
                <a:spcPts val="1200"/>
              </a:spcBef>
            </a:pPr>
            <a:r>
              <a:rPr lang="zh-CN" altLang="en-US" sz="2000" dirty="0" smtClean="0">
                <a:solidFill>
                  <a:srgbClr val="FF0000"/>
                </a:solidFill>
                <a:latin typeface="Times New Roman" pitchFamily="18" charset="0"/>
              </a:rPr>
              <a:t>由于</a:t>
            </a:r>
            <a:r>
              <a:rPr lang="zh-CN" altLang="en-US" sz="2000" dirty="0">
                <a:solidFill>
                  <a:srgbClr val="FF0000"/>
                </a:solidFill>
                <a:latin typeface="Times New Roman" pitchFamily="18" charset="0"/>
              </a:rPr>
              <a:t>“长颈鹿”已是目标集合中的一个结论，即已推出最终结果，故问题求解过程结束</a:t>
            </a:r>
            <a:r>
              <a:rPr lang="zh-CN" altLang="en-US" sz="2000" dirty="0" smtClean="0">
                <a:solidFill>
                  <a:srgbClr val="FF0000"/>
                </a:solidFill>
                <a:latin typeface="Times New Roman" pitchFamily="18" charset="0"/>
              </a:rPr>
              <a:t>。</a:t>
            </a:r>
            <a:endParaRPr lang="zh-CN" altLang="en-US" sz="2000" dirty="0">
              <a:solidFill>
                <a:srgbClr val="FF0000"/>
              </a:solidFill>
              <a:latin typeface="Times New Roman" pitchFamily="18" charset="0"/>
            </a:endParaRPr>
          </a:p>
        </p:txBody>
      </p:sp>
      <p:sp>
        <p:nvSpPr>
          <p:cNvPr id="6" name="Rectangle 2"/>
          <p:cNvSpPr>
            <a:spLocks noGrp="1" noChangeArrowheads="1"/>
          </p:cNvSpPr>
          <p:nvPr>
            <p:ph type="title"/>
          </p:nvPr>
        </p:nvSpPr>
        <p:spPr>
          <a:xfrm>
            <a:off x="323850" y="225425"/>
            <a:ext cx="8540750" cy="908050"/>
          </a:xfrm>
        </p:spPr>
        <p:txBody>
          <a:bodyPr/>
          <a:lstStyle/>
          <a:p>
            <a:r>
              <a:rPr lang="zh-CN" altLang="en-US" b="1" dirty="0">
                <a:solidFill>
                  <a:srgbClr val="002060"/>
                </a:solidFill>
                <a:latin typeface="Times New Roman" pitchFamily="18" charset="0"/>
              </a:rPr>
              <a:t>产生式系统的例子</a:t>
            </a:r>
            <a:endParaRPr lang="en-US" altLang="zh-CN" sz="2400" b="1" dirty="0">
              <a:solidFill>
                <a:srgbClr val="FF0000"/>
              </a:solidFill>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79" name="Rectangle 3"/>
          <p:cNvSpPr>
            <a:spLocks noGrp="1" noChangeArrowheads="1"/>
          </p:cNvSpPr>
          <p:nvPr>
            <p:ph type="body" idx="1"/>
          </p:nvPr>
        </p:nvSpPr>
        <p:spPr>
          <a:xfrm>
            <a:off x="0" y="4689140"/>
            <a:ext cx="9144000" cy="2016224"/>
          </a:xfrm>
        </p:spPr>
        <p:txBody>
          <a:bodyPr/>
          <a:lstStyle/>
          <a:p>
            <a:pPr lvl="1">
              <a:lnSpc>
                <a:spcPct val="80000"/>
              </a:lnSpc>
            </a:pPr>
            <a:endParaRPr lang="en-US" altLang="zh-CN" sz="2000" b="1" dirty="0"/>
          </a:p>
          <a:p>
            <a:pPr lvl="1"/>
            <a:r>
              <a:rPr lang="zh-CN" altLang="en-US" sz="2000" b="1" dirty="0" smtClean="0">
                <a:solidFill>
                  <a:srgbClr val="0000CC"/>
                </a:solidFill>
                <a:latin typeface="Times New Roman" pitchFamily="18" charset="0"/>
              </a:rPr>
              <a:t>图</a:t>
            </a:r>
            <a:r>
              <a:rPr lang="zh-CN" altLang="en-US" sz="2000" b="1" dirty="0">
                <a:solidFill>
                  <a:srgbClr val="0000CC"/>
                </a:solidFill>
                <a:latin typeface="Times New Roman" pitchFamily="18" charset="0"/>
              </a:rPr>
              <a:t>中最上层的结点称为“假设”或“结论”</a:t>
            </a:r>
          </a:p>
          <a:p>
            <a:pPr lvl="1"/>
            <a:r>
              <a:rPr lang="zh-CN" altLang="en-US" sz="2000" b="1" dirty="0">
                <a:solidFill>
                  <a:srgbClr val="0000CC"/>
                </a:solidFill>
                <a:latin typeface="Times New Roman" pitchFamily="18" charset="0"/>
              </a:rPr>
              <a:t>中间结点称为“中间假设”；</a:t>
            </a:r>
          </a:p>
          <a:p>
            <a:pPr lvl="1"/>
            <a:r>
              <a:rPr lang="zh-CN" altLang="en-US" sz="2000" b="1" dirty="0">
                <a:solidFill>
                  <a:srgbClr val="0000CC"/>
                </a:solidFill>
                <a:latin typeface="Times New Roman" pitchFamily="18" charset="0"/>
              </a:rPr>
              <a:t>终结点称为“证据”或“事实”；</a:t>
            </a:r>
          </a:p>
          <a:p>
            <a:pPr lvl="1"/>
            <a:r>
              <a:rPr lang="zh-CN" altLang="en-US" sz="2000" b="1" dirty="0">
                <a:solidFill>
                  <a:srgbClr val="0000CC"/>
                </a:solidFill>
                <a:latin typeface="Times New Roman" pitchFamily="18" charset="0"/>
              </a:rPr>
              <a:t>每个“结论”都是本问题的一个目标，所有“假设”构成了本问题的目标集合</a:t>
            </a:r>
          </a:p>
        </p:txBody>
      </p:sp>
      <p:sp>
        <p:nvSpPr>
          <p:cNvPr id="510980" name="Rectangle 4"/>
          <p:cNvSpPr>
            <a:spLocks noChangeArrowheads="1"/>
          </p:cNvSpPr>
          <p:nvPr/>
        </p:nvSpPr>
        <p:spPr bwMode="auto">
          <a:xfrm>
            <a:off x="2051050" y="1557338"/>
            <a:ext cx="1152525" cy="431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FF0066"/>
                </a:solidFill>
              </a:rPr>
              <a:t>长颈鹿</a:t>
            </a:r>
          </a:p>
        </p:txBody>
      </p:sp>
      <p:sp>
        <p:nvSpPr>
          <p:cNvPr id="510981" name="Rectangle 5"/>
          <p:cNvSpPr>
            <a:spLocks noChangeArrowheads="1"/>
          </p:cNvSpPr>
          <p:nvPr/>
        </p:nvSpPr>
        <p:spPr bwMode="auto">
          <a:xfrm>
            <a:off x="6227763" y="1557338"/>
            <a:ext cx="1150937" cy="431800"/>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t>斑马</a:t>
            </a:r>
          </a:p>
        </p:txBody>
      </p:sp>
      <p:sp>
        <p:nvSpPr>
          <p:cNvPr id="510982" name="Rectangle 6"/>
          <p:cNvSpPr>
            <a:spLocks noChangeArrowheads="1"/>
          </p:cNvSpPr>
          <p:nvPr/>
        </p:nvSpPr>
        <p:spPr bwMode="auto">
          <a:xfrm>
            <a:off x="395288" y="2420938"/>
            <a:ext cx="1081087" cy="431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长脖子</a:t>
            </a:r>
          </a:p>
        </p:txBody>
      </p:sp>
      <p:sp>
        <p:nvSpPr>
          <p:cNvPr id="510983" name="Rectangle 7"/>
          <p:cNvSpPr>
            <a:spLocks noChangeArrowheads="1"/>
          </p:cNvSpPr>
          <p:nvPr/>
        </p:nvSpPr>
        <p:spPr bwMode="auto">
          <a:xfrm>
            <a:off x="1908175" y="2420938"/>
            <a:ext cx="1150938" cy="431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长腿</a:t>
            </a:r>
          </a:p>
        </p:txBody>
      </p:sp>
      <p:sp>
        <p:nvSpPr>
          <p:cNvPr id="510984" name="Rectangle 8"/>
          <p:cNvSpPr>
            <a:spLocks noChangeArrowheads="1"/>
          </p:cNvSpPr>
          <p:nvPr/>
        </p:nvSpPr>
        <p:spPr bwMode="auto">
          <a:xfrm>
            <a:off x="3708400" y="2420938"/>
            <a:ext cx="1152525" cy="431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暗斑点</a:t>
            </a:r>
          </a:p>
        </p:txBody>
      </p:sp>
      <p:sp>
        <p:nvSpPr>
          <p:cNvPr id="510985" name="Rectangle 9"/>
          <p:cNvSpPr>
            <a:spLocks noChangeArrowheads="1"/>
          </p:cNvSpPr>
          <p:nvPr/>
        </p:nvSpPr>
        <p:spPr bwMode="auto">
          <a:xfrm>
            <a:off x="5580063" y="2420938"/>
            <a:ext cx="1152525" cy="431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CC00"/>
                </a:solidFill>
              </a:rPr>
              <a:t>有蹄类</a:t>
            </a:r>
          </a:p>
        </p:txBody>
      </p:sp>
      <p:sp>
        <p:nvSpPr>
          <p:cNvPr id="510986" name="Rectangle 10"/>
          <p:cNvSpPr>
            <a:spLocks noChangeArrowheads="1"/>
          </p:cNvSpPr>
          <p:nvPr/>
        </p:nvSpPr>
        <p:spPr bwMode="auto">
          <a:xfrm>
            <a:off x="7524750" y="2420938"/>
            <a:ext cx="1150938" cy="431800"/>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t>黑条纹</a:t>
            </a:r>
          </a:p>
        </p:txBody>
      </p:sp>
      <p:sp>
        <p:nvSpPr>
          <p:cNvPr id="510987" name="Rectangle 11"/>
          <p:cNvSpPr>
            <a:spLocks noChangeArrowheads="1"/>
          </p:cNvSpPr>
          <p:nvPr/>
        </p:nvSpPr>
        <p:spPr bwMode="auto">
          <a:xfrm>
            <a:off x="2555875" y="3176588"/>
            <a:ext cx="1223963" cy="503237"/>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有蹄</a:t>
            </a:r>
          </a:p>
        </p:txBody>
      </p:sp>
      <p:sp>
        <p:nvSpPr>
          <p:cNvPr id="510988" name="Rectangle 12"/>
          <p:cNvSpPr>
            <a:spLocks noChangeArrowheads="1"/>
          </p:cNvSpPr>
          <p:nvPr/>
        </p:nvSpPr>
        <p:spPr bwMode="auto">
          <a:xfrm>
            <a:off x="4500563" y="3141663"/>
            <a:ext cx="1366837" cy="503237"/>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CC00"/>
                </a:solidFill>
              </a:rPr>
              <a:t>哺乳动物</a:t>
            </a:r>
          </a:p>
        </p:txBody>
      </p:sp>
      <p:sp>
        <p:nvSpPr>
          <p:cNvPr id="510989" name="Rectangle 13"/>
          <p:cNvSpPr>
            <a:spLocks noChangeArrowheads="1"/>
          </p:cNvSpPr>
          <p:nvPr/>
        </p:nvSpPr>
        <p:spPr bwMode="auto">
          <a:xfrm>
            <a:off x="6588125" y="3141663"/>
            <a:ext cx="1439863" cy="50323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t>嚼反刍动物</a:t>
            </a:r>
          </a:p>
        </p:txBody>
      </p:sp>
      <p:sp>
        <p:nvSpPr>
          <p:cNvPr id="510990" name="Rectangle 14"/>
          <p:cNvSpPr>
            <a:spLocks noChangeArrowheads="1"/>
          </p:cNvSpPr>
          <p:nvPr/>
        </p:nvSpPr>
        <p:spPr bwMode="auto">
          <a:xfrm>
            <a:off x="5724525" y="4149725"/>
            <a:ext cx="1152525" cy="50323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t>有毛</a:t>
            </a:r>
          </a:p>
        </p:txBody>
      </p:sp>
      <p:sp>
        <p:nvSpPr>
          <p:cNvPr id="510991" name="Line 15"/>
          <p:cNvSpPr>
            <a:spLocks noChangeShapeType="1"/>
          </p:cNvSpPr>
          <p:nvPr/>
        </p:nvSpPr>
        <p:spPr bwMode="auto">
          <a:xfrm flipV="1">
            <a:off x="900113" y="1989138"/>
            <a:ext cx="1655762"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0992" name="Line 16"/>
          <p:cNvSpPr>
            <a:spLocks noChangeShapeType="1"/>
          </p:cNvSpPr>
          <p:nvPr/>
        </p:nvSpPr>
        <p:spPr bwMode="auto">
          <a:xfrm flipV="1">
            <a:off x="2411413" y="1989138"/>
            <a:ext cx="144462"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0993" name="Line 17"/>
          <p:cNvSpPr>
            <a:spLocks noChangeShapeType="1"/>
          </p:cNvSpPr>
          <p:nvPr/>
        </p:nvSpPr>
        <p:spPr bwMode="auto">
          <a:xfrm flipH="1" flipV="1">
            <a:off x="2555875" y="1989138"/>
            <a:ext cx="1655763"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0994" name="Line 18"/>
          <p:cNvSpPr>
            <a:spLocks noChangeShapeType="1"/>
          </p:cNvSpPr>
          <p:nvPr/>
        </p:nvSpPr>
        <p:spPr bwMode="auto">
          <a:xfrm flipH="1" flipV="1">
            <a:off x="2771775" y="1989138"/>
            <a:ext cx="3313113"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0995" name="Freeform 19"/>
          <p:cNvSpPr>
            <a:spLocks/>
          </p:cNvSpPr>
          <p:nvPr/>
        </p:nvSpPr>
        <p:spPr bwMode="auto">
          <a:xfrm>
            <a:off x="2195513" y="2046288"/>
            <a:ext cx="996950" cy="150812"/>
          </a:xfrm>
          <a:custGeom>
            <a:avLst/>
            <a:gdLst>
              <a:gd name="T0" fmla="*/ 0 w 628"/>
              <a:gd name="T1" fmla="*/ 9 h 95"/>
              <a:gd name="T2" fmla="*/ 91 w 628"/>
              <a:gd name="T3" fmla="*/ 55 h 95"/>
              <a:gd name="T4" fmla="*/ 263 w 628"/>
              <a:gd name="T5" fmla="*/ 92 h 95"/>
              <a:gd name="T6" fmla="*/ 427 w 628"/>
              <a:gd name="T7" fmla="*/ 73 h 95"/>
              <a:gd name="T8" fmla="*/ 528 w 628"/>
              <a:gd name="T9" fmla="*/ 46 h 95"/>
              <a:gd name="T10" fmla="*/ 574 w 628"/>
              <a:gd name="T11" fmla="*/ 18 h 95"/>
              <a:gd name="T12" fmla="*/ 628 w 628"/>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628" h="95">
                <a:moveTo>
                  <a:pt x="0" y="9"/>
                </a:moveTo>
                <a:cubicBezTo>
                  <a:pt x="23" y="24"/>
                  <a:pt x="47" y="41"/>
                  <a:pt x="91" y="55"/>
                </a:cubicBezTo>
                <a:cubicBezTo>
                  <a:pt x="135" y="69"/>
                  <a:pt x="207" y="89"/>
                  <a:pt x="263" y="92"/>
                </a:cubicBezTo>
                <a:cubicBezTo>
                  <a:pt x="319" y="95"/>
                  <a:pt x="383" y="81"/>
                  <a:pt x="427" y="73"/>
                </a:cubicBezTo>
                <a:cubicBezTo>
                  <a:pt x="471" y="65"/>
                  <a:pt x="504" y="55"/>
                  <a:pt x="528" y="46"/>
                </a:cubicBezTo>
                <a:cubicBezTo>
                  <a:pt x="552" y="37"/>
                  <a:pt x="557" y="26"/>
                  <a:pt x="574" y="18"/>
                </a:cubicBezTo>
                <a:cubicBezTo>
                  <a:pt x="591" y="10"/>
                  <a:pt x="617" y="4"/>
                  <a:pt x="628"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0996" name="Line 20"/>
          <p:cNvSpPr>
            <a:spLocks noChangeShapeType="1"/>
          </p:cNvSpPr>
          <p:nvPr/>
        </p:nvSpPr>
        <p:spPr bwMode="auto">
          <a:xfrm flipV="1">
            <a:off x="6156325" y="1989138"/>
            <a:ext cx="647700"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0997" name="Line 21"/>
          <p:cNvSpPr>
            <a:spLocks noChangeShapeType="1"/>
          </p:cNvSpPr>
          <p:nvPr/>
        </p:nvSpPr>
        <p:spPr bwMode="auto">
          <a:xfrm flipH="1" flipV="1">
            <a:off x="6804025" y="1989138"/>
            <a:ext cx="1223963"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0998" name="Freeform 22"/>
          <p:cNvSpPr>
            <a:spLocks/>
          </p:cNvSpPr>
          <p:nvPr/>
        </p:nvSpPr>
        <p:spPr bwMode="auto">
          <a:xfrm>
            <a:off x="6588125" y="2090738"/>
            <a:ext cx="481013" cy="139700"/>
          </a:xfrm>
          <a:custGeom>
            <a:avLst/>
            <a:gdLst>
              <a:gd name="T0" fmla="*/ 0 w 303"/>
              <a:gd name="T1" fmla="*/ 27 h 88"/>
              <a:gd name="T2" fmla="*/ 120 w 303"/>
              <a:gd name="T3" fmla="*/ 82 h 88"/>
              <a:gd name="T4" fmla="*/ 239 w 303"/>
              <a:gd name="T5" fmla="*/ 64 h 88"/>
              <a:gd name="T6" fmla="*/ 303 w 303"/>
              <a:gd name="T7" fmla="*/ 0 h 88"/>
            </a:gdLst>
            <a:ahLst/>
            <a:cxnLst>
              <a:cxn ang="0">
                <a:pos x="T0" y="T1"/>
              </a:cxn>
              <a:cxn ang="0">
                <a:pos x="T2" y="T3"/>
              </a:cxn>
              <a:cxn ang="0">
                <a:pos x="T4" y="T5"/>
              </a:cxn>
              <a:cxn ang="0">
                <a:pos x="T6" y="T7"/>
              </a:cxn>
            </a:cxnLst>
            <a:rect l="0" t="0" r="r" b="b"/>
            <a:pathLst>
              <a:path w="303" h="88">
                <a:moveTo>
                  <a:pt x="0" y="27"/>
                </a:moveTo>
                <a:cubicBezTo>
                  <a:pt x="20" y="36"/>
                  <a:pt x="80" y="76"/>
                  <a:pt x="120" y="82"/>
                </a:cubicBezTo>
                <a:cubicBezTo>
                  <a:pt x="160" y="88"/>
                  <a:pt x="208" y="78"/>
                  <a:pt x="239" y="64"/>
                </a:cubicBezTo>
                <a:cubicBezTo>
                  <a:pt x="270" y="50"/>
                  <a:pt x="290" y="13"/>
                  <a:pt x="303"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0999" name="Line 23"/>
          <p:cNvSpPr>
            <a:spLocks noChangeShapeType="1"/>
          </p:cNvSpPr>
          <p:nvPr/>
        </p:nvSpPr>
        <p:spPr bwMode="auto">
          <a:xfrm flipV="1">
            <a:off x="3132138" y="2852738"/>
            <a:ext cx="2735262"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1000" name="Line 24"/>
          <p:cNvSpPr>
            <a:spLocks noChangeShapeType="1"/>
          </p:cNvSpPr>
          <p:nvPr/>
        </p:nvSpPr>
        <p:spPr bwMode="auto">
          <a:xfrm flipV="1">
            <a:off x="4932363" y="2852738"/>
            <a:ext cx="935037"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1001" name="Line 25"/>
          <p:cNvSpPr>
            <a:spLocks noChangeShapeType="1"/>
          </p:cNvSpPr>
          <p:nvPr/>
        </p:nvSpPr>
        <p:spPr bwMode="auto">
          <a:xfrm flipH="1" flipV="1">
            <a:off x="6372225" y="2852738"/>
            <a:ext cx="936625"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1002" name="Line 26"/>
          <p:cNvSpPr>
            <a:spLocks noChangeShapeType="1"/>
          </p:cNvSpPr>
          <p:nvPr/>
        </p:nvSpPr>
        <p:spPr bwMode="auto">
          <a:xfrm flipV="1">
            <a:off x="5292725" y="2852738"/>
            <a:ext cx="1008063"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1003" name="Freeform 27"/>
          <p:cNvSpPr>
            <a:spLocks/>
          </p:cNvSpPr>
          <p:nvPr/>
        </p:nvSpPr>
        <p:spPr bwMode="auto">
          <a:xfrm>
            <a:off x="6067425" y="2903538"/>
            <a:ext cx="550863" cy="104775"/>
          </a:xfrm>
          <a:custGeom>
            <a:avLst/>
            <a:gdLst>
              <a:gd name="T0" fmla="*/ 0 w 347"/>
              <a:gd name="T1" fmla="*/ 0 h 66"/>
              <a:gd name="T2" fmla="*/ 101 w 347"/>
              <a:gd name="T3" fmla="*/ 59 h 66"/>
              <a:gd name="T4" fmla="*/ 247 w 347"/>
              <a:gd name="T5" fmla="*/ 45 h 66"/>
              <a:gd name="T6" fmla="*/ 347 w 347"/>
              <a:gd name="T7" fmla="*/ 9 h 66"/>
            </a:gdLst>
            <a:ahLst/>
            <a:cxnLst>
              <a:cxn ang="0">
                <a:pos x="T0" y="T1"/>
              </a:cxn>
              <a:cxn ang="0">
                <a:pos x="T2" y="T3"/>
              </a:cxn>
              <a:cxn ang="0">
                <a:pos x="T4" y="T5"/>
              </a:cxn>
              <a:cxn ang="0">
                <a:pos x="T6" y="T7"/>
              </a:cxn>
            </a:cxnLst>
            <a:rect l="0" t="0" r="r" b="b"/>
            <a:pathLst>
              <a:path w="347" h="66">
                <a:moveTo>
                  <a:pt x="0" y="0"/>
                </a:moveTo>
                <a:cubicBezTo>
                  <a:pt x="18" y="10"/>
                  <a:pt x="60" y="52"/>
                  <a:pt x="101" y="59"/>
                </a:cubicBezTo>
                <a:cubicBezTo>
                  <a:pt x="142" y="66"/>
                  <a:pt x="206" y="53"/>
                  <a:pt x="247" y="45"/>
                </a:cubicBezTo>
                <a:cubicBezTo>
                  <a:pt x="288" y="37"/>
                  <a:pt x="326" y="16"/>
                  <a:pt x="347" y="9"/>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1004" name="Freeform 28"/>
          <p:cNvSpPr>
            <a:spLocks/>
          </p:cNvSpPr>
          <p:nvPr/>
        </p:nvSpPr>
        <p:spPr bwMode="auto">
          <a:xfrm>
            <a:off x="5364163" y="2924175"/>
            <a:ext cx="79375" cy="36513"/>
          </a:xfrm>
          <a:custGeom>
            <a:avLst/>
            <a:gdLst>
              <a:gd name="T0" fmla="*/ 0 w 50"/>
              <a:gd name="T1" fmla="*/ 0 h 23"/>
              <a:gd name="T2" fmla="*/ 50 w 50"/>
              <a:gd name="T3" fmla="*/ 23 h 23"/>
            </a:gdLst>
            <a:ahLst/>
            <a:cxnLst>
              <a:cxn ang="0">
                <a:pos x="T0" y="T1"/>
              </a:cxn>
              <a:cxn ang="0">
                <a:pos x="T2" y="T3"/>
              </a:cxn>
            </a:cxnLst>
            <a:rect l="0" t="0" r="r" b="b"/>
            <a:pathLst>
              <a:path w="50" h="23">
                <a:moveTo>
                  <a:pt x="0" y="0"/>
                </a:moveTo>
                <a:cubicBezTo>
                  <a:pt x="8" y="4"/>
                  <a:pt x="40" y="18"/>
                  <a:pt x="50" y="2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1005" name="Line 29"/>
          <p:cNvSpPr>
            <a:spLocks noChangeShapeType="1"/>
          </p:cNvSpPr>
          <p:nvPr/>
        </p:nvSpPr>
        <p:spPr bwMode="auto">
          <a:xfrm flipH="1" flipV="1">
            <a:off x="5219700" y="3644900"/>
            <a:ext cx="936625" cy="504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1006" name="Text Box 30"/>
          <p:cNvSpPr txBox="1">
            <a:spLocks noChangeArrowheads="1"/>
          </p:cNvSpPr>
          <p:nvPr/>
        </p:nvSpPr>
        <p:spPr bwMode="auto">
          <a:xfrm>
            <a:off x="3997325" y="3716338"/>
            <a:ext cx="5032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r</a:t>
            </a:r>
            <a:r>
              <a:rPr lang="en-US" altLang="zh-CN" b="1" baseline="-25000"/>
              <a:t>2</a:t>
            </a:r>
          </a:p>
        </p:txBody>
      </p:sp>
      <p:sp>
        <p:nvSpPr>
          <p:cNvPr id="511007" name="Text Box 31"/>
          <p:cNvSpPr txBox="1">
            <a:spLocks noChangeArrowheads="1"/>
          </p:cNvSpPr>
          <p:nvPr/>
        </p:nvSpPr>
        <p:spPr bwMode="auto">
          <a:xfrm>
            <a:off x="4932363" y="2708275"/>
            <a:ext cx="431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r</a:t>
            </a:r>
            <a:r>
              <a:rPr lang="en-US" altLang="zh-CN" b="1" baseline="-25000"/>
              <a:t>7</a:t>
            </a:r>
          </a:p>
        </p:txBody>
      </p:sp>
      <p:sp>
        <p:nvSpPr>
          <p:cNvPr id="511008" name="Text Box 32"/>
          <p:cNvSpPr txBox="1">
            <a:spLocks noChangeArrowheads="1"/>
          </p:cNvSpPr>
          <p:nvPr/>
        </p:nvSpPr>
        <p:spPr bwMode="auto">
          <a:xfrm>
            <a:off x="6156325" y="2997200"/>
            <a:ext cx="431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r</a:t>
            </a:r>
            <a:r>
              <a:rPr lang="en-US" altLang="zh-CN" b="1" baseline="-25000"/>
              <a:t>8</a:t>
            </a:r>
          </a:p>
        </p:txBody>
      </p:sp>
      <p:sp>
        <p:nvSpPr>
          <p:cNvPr id="511009" name="Text Box 33"/>
          <p:cNvSpPr txBox="1">
            <a:spLocks noChangeArrowheads="1"/>
          </p:cNvSpPr>
          <p:nvPr/>
        </p:nvSpPr>
        <p:spPr bwMode="auto">
          <a:xfrm>
            <a:off x="2916238" y="2133600"/>
            <a:ext cx="647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r</a:t>
            </a:r>
            <a:r>
              <a:rPr lang="en-US" altLang="zh-CN" b="1" baseline="-25000"/>
              <a:t>11</a:t>
            </a:r>
          </a:p>
        </p:txBody>
      </p:sp>
      <p:sp>
        <p:nvSpPr>
          <p:cNvPr id="511010" name="Text Box 34"/>
          <p:cNvSpPr txBox="1">
            <a:spLocks noChangeArrowheads="1"/>
          </p:cNvSpPr>
          <p:nvPr/>
        </p:nvSpPr>
        <p:spPr bwMode="auto">
          <a:xfrm>
            <a:off x="6804025" y="2133600"/>
            <a:ext cx="647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r</a:t>
            </a:r>
            <a:r>
              <a:rPr lang="en-US" altLang="zh-CN" b="1" baseline="-25000"/>
              <a:t>12</a:t>
            </a:r>
          </a:p>
        </p:txBody>
      </p:sp>
      <p:sp>
        <p:nvSpPr>
          <p:cNvPr id="511011" name="Rectangle 35"/>
          <p:cNvSpPr>
            <a:spLocks noChangeArrowheads="1"/>
          </p:cNvSpPr>
          <p:nvPr/>
        </p:nvSpPr>
        <p:spPr bwMode="auto">
          <a:xfrm>
            <a:off x="3635375" y="4149725"/>
            <a:ext cx="1152525" cy="503238"/>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有奶</a:t>
            </a:r>
          </a:p>
        </p:txBody>
      </p:sp>
      <p:sp>
        <p:nvSpPr>
          <p:cNvPr id="511012" name="Line 36"/>
          <p:cNvSpPr>
            <a:spLocks noChangeShapeType="1"/>
          </p:cNvSpPr>
          <p:nvPr/>
        </p:nvSpPr>
        <p:spPr bwMode="auto">
          <a:xfrm flipV="1">
            <a:off x="4211638" y="3644900"/>
            <a:ext cx="865187" cy="504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1013" name="Text Box 37"/>
          <p:cNvSpPr txBox="1">
            <a:spLocks noChangeArrowheads="1"/>
          </p:cNvSpPr>
          <p:nvPr/>
        </p:nvSpPr>
        <p:spPr bwMode="auto">
          <a:xfrm>
            <a:off x="5867400" y="3644900"/>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r</a:t>
            </a:r>
            <a:r>
              <a:rPr lang="en-US" altLang="zh-CN" b="1" baseline="-25000"/>
              <a:t>1</a:t>
            </a:r>
          </a:p>
        </p:txBody>
      </p:sp>
      <p:sp>
        <p:nvSpPr>
          <p:cNvPr id="40" name="Rectangle 2"/>
          <p:cNvSpPr>
            <a:spLocks noGrp="1" noChangeArrowheads="1"/>
          </p:cNvSpPr>
          <p:nvPr>
            <p:ph type="title"/>
          </p:nvPr>
        </p:nvSpPr>
        <p:spPr>
          <a:xfrm>
            <a:off x="323850" y="225425"/>
            <a:ext cx="8540750" cy="908050"/>
          </a:xfrm>
        </p:spPr>
        <p:txBody>
          <a:bodyPr/>
          <a:lstStyle/>
          <a:p>
            <a:r>
              <a:rPr lang="zh-CN" altLang="en-US" sz="4000" b="1" dirty="0" smtClean="0">
                <a:solidFill>
                  <a:srgbClr val="002060"/>
                </a:solidFill>
                <a:latin typeface="Times New Roman" pitchFamily="18" charset="0"/>
              </a:rPr>
              <a:t>产生式系统</a:t>
            </a:r>
            <a:r>
              <a:rPr lang="zh-CN" altLang="en-US" b="1" dirty="0" smtClean="0">
                <a:solidFill>
                  <a:srgbClr val="002060"/>
                </a:solidFill>
                <a:latin typeface="Times New Roman" pitchFamily="18" charset="0"/>
              </a:rPr>
              <a:t>的例子</a:t>
            </a:r>
            <a:r>
              <a:rPr lang="zh-CN" altLang="en-US" sz="3200" b="1" dirty="0">
                <a:solidFill>
                  <a:srgbClr val="FF0000"/>
                </a:solidFill>
                <a:latin typeface="Times New Roman" pitchFamily="18" charset="0"/>
              </a:rPr>
              <a:t/>
            </a:r>
            <a:br>
              <a:rPr lang="zh-CN" altLang="en-US" sz="3200" b="1" dirty="0">
                <a:solidFill>
                  <a:srgbClr val="FF0000"/>
                </a:solidFill>
                <a:latin typeface="Times New Roman" pitchFamily="18" charset="0"/>
              </a:rPr>
            </a:br>
            <a:endParaRPr lang="en-US" altLang="zh-CN" sz="2400" b="1" dirty="0">
              <a:solidFill>
                <a:srgbClr val="FF0000"/>
              </a:solidFill>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Rectangle 2"/>
          <p:cNvSpPr>
            <a:spLocks noGrp="1" noChangeArrowheads="1"/>
          </p:cNvSpPr>
          <p:nvPr>
            <p:ph type="title"/>
          </p:nvPr>
        </p:nvSpPr>
        <p:spPr>
          <a:xfrm>
            <a:off x="298450" y="108558"/>
            <a:ext cx="8540750" cy="692150"/>
          </a:xfrm>
        </p:spPr>
        <p:txBody>
          <a:bodyPr/>
          <a:lstStyle/>
          <a:p>
            <a:r>
              <a:rPr lang="zh-CN" altLang="en-US" b="1" dirty="0">
                <a:solidFill>
                  <a:srgbClr val="002060"/>
                </a:solidFill>
                <a:latin typeface="Times New Roman" pitchFamily="18" charset="0"/>
              </a:rPr>
              <a:t>产生式系统的控制策略</a:t>
            </a:r>
          </a:p>
        </p:txBody>
      </p:sp>
      <p:sp>
        <p:nvSpPr>
          <p:cNvPr id="514051" name="Rectangle 3"/>
          <p:cNvSpPr>
            <a:spLocks noGrp="1" noChangeArrowheads="1"/>
          </p:cNvSpPr>
          <p:nvPr>
            <p:ph type="body" idx="1"/>
          </p:nvPr>
        </p:nvSpPr>
        <p:spPr>
          <a:xfrm>
            <a:off x="0" y="1051892"/>
            <a:ext cx="9144000" cy="5329436"/>
          </a:xfrm>
        </p:spPr>
        <p:txBody>
          <a:bodyPr/>
          <a:lstStyle/>
          <a:p>
            <a:r>
              <a:rPr lang="zh-CN" altLang="en-US" sz="2800" b="1" dirty="0" smtClean="0">
                <a:solidFill>
                  <a:srgbClr val="A50021"/>
                </a:solidFill>
              </a:rPr>
              <a:t>不可</a:t>
            </a:r>
            <a:r>
              <a:rPr lang="zh-CN" altLang="en-US" sz="2800" b="1" dirty="0">
                <a:solidFill>
                  <a:srgbClr val="A50021"/>
                </a:solidFill>
              </a:rPr>
              <a:t>撤回</a:t>
            </a:r>
            <a:r>
              <a:rPr lang="zh-CN" altLang="en-US" sz="2800" b="1" dirty="0" smtClean="0">
                <a:solidFill>
                  <a:srgbClr val="A50021"/>
                </a:solidFill>
              </a:rPr>
              <a:t>方式 </a:t>
            </a:r>
            <a:endParaRPr lang="en-US" altLang="zh-CN" sz="2800" b="1" dirty="0" smtClean="0">
              <a:solidFill>
                <a:srgbClr val="A50021"/>
              </a:solidFill>
            </a:endParaRPr>
          </a:p>
          <a:p>
            <a:pPr lvl="1">
              <a:spcBef>
                <a:spcPts val="1800"/>
              </a:spcBef>
            </a:pPr>
            <a:r>
              <a:rPr lang="zh-CN" altLang="en-US" sz="2400" b="1" dirty="0">
                <a:solidFill>
                  <a:srgbClr val="0000FF"/>
                </a:solidFill>
              </a:rPr>
              <a:t>“一直往前走</a:t>
            </a:r>
            <a:r>
              <a:rPr lang="zh-CN" altLang="en-US" sz="2400" b="1" dirty="0" smtClean="0">
                <a:solidFill>
                  <a:srgbClr val="0000FF"/>
                </a:solidFill>
              </a:rPr>
              <a:t>”，不回头</a:t>
            </a:r>
            <a:endParaRPr lang="en-US" altLang="zh-CN" sz="2400" dirty="0"/>
          </a:p>
          <a:p>
            <a:pPr lvl="2">
              <a:spcBef>
                <a:spcPts val="1800"/>
              </a:spcBef>
            </a:pPr>
            <a:r>
              <a:rPr lang="zh-CN" altLang="en-US" sz="2200" dirty="0" smtClean="0"/>
              <a:t>根据</a:t>
            </a:r>
            <a:r>
              <a:rPr lang="zh-CN" altLang="en-US" sz="2200" dirty="0"/>
              <a:t>当前已知的局部知识选取一条规则作用于当前综合数据库</a:t>
            </a:r>
            <a:r>
              <a:rPr lang="zh-CN" altLang="en-US" sz="2200" dirty="0" smtClean="0"/>
              <a:t>，</a:t>
            </a:r>
            <a:endParaRPr lang="en-US" altLang="zh-CN" sz="2200" dirty="0" smtClean="0"/>
          </a:p>
          <a:p>
            <a:pPr lvl="2">
              <a:spcBef>
                <a:spcPts val="1800"/>
              </a:spcBef>
            </a:pPr>
            <a:r>
              <a:rPr lang="zh-CN" altLang="en-US" sz="2200" dirty="0" smtClean="0"/>
              <a:t>接着</a:t>
            </a:r>
            <a:r>
              <a:rPr lang="zh-CN" altLang="en-US" sz="2200" dirty="0"/>
              <a:t>再根据新状态继续选取规则，如此进行</a:t>
            </a:r>
            <a:r>
              <a:rPr lang="zh-CN" altLang="en-US" sz="2200" dirty="0" smtClean="0"/>
              <a:t>下去。</a:t>
            </a:r>
            <a:endParaRPr lang="en-US" altLang="zh-CN" sz="2200" dirty="0" smtClean="0"/>
          </a:p>
          <a:p>
            <a:pPr lvl="1">
              <a:spcBef>
                <a:spcPts val="1800"/>
              </a:spcBef>
            </a:pPr>
            <a:r>
              <a:rPr lang="zh-CN" altLang="en-US" sz="2400" b="1" dirty="0" smtClean="0">
                <a:solidFill>
                  <a:srgbClr val="FF0000"/>
                </a:solidFill>
              </a:rPr>
              <a:t>不</a:t>
            </a:r>
            <a:r>
              <a:rPr lang="zh-CN" altLang="en-US" sz="2400" b="1" dirty="0">
                <a:solidFill>
                  <a:srgbClr val="FF0000"/>
                </a:solidFill>
              </a:rPr>
              <a:t>考虑撤回用过的</a:t>
            </a:r>
            <a:r>
              <a:rPr lang="zh-CN" altLang="en-US" sz="2400" b="1" dirty="0" smtClean="0">
                <a:solidFill>
                  <a:srgbClr val="FF0000"/>
                </a:solidFill>
              </a:rPr>
              <a:t>规则</a:t>
            </a:r>
            <a:endParaRPr lang="zh-CN" altLang="en-US" sz="2400" b="1" dirty="0">
              <a:solidFill>
                <a:srgbClr val="FF0000"/>
              </a:solidFill>
            </a:endParaRPr>
          </a:p>
          <a:p>
            <a:pPr lvl="1">
              <a:spcBef>
                <a:spcPts val="1800"/>
              </a:spcBef>
            </a:pPr>
            <a:r>
              <a:rPr lang="zh-CN" altLang="en-US" sz="2400" dirty="0" smtClean="0"/>
              <a:t>不</a:t>
            </a:r>
            <a:r>
              <a:rPr lang="zh-CN" altLang="en-US" sz="2400" dirty="0"/>
              <a:t>理想规则的应用</a:t>
            </a:r>
            <a:r>
              <a:rPr lang="zh-CN" altLang="en-US" sz="2400" b="1" dirty="0">
                <a:solidFill>
                  <a:srgbClr val="0000FF"/>
                </a:solidFill>
              </a:rPr>
              <a:t>会降低效率，但不影响可解性</a:t>
            </a:r>
            <a:r>
              <a:rPr lang="zh-CN" altLang="en-US" sz="2400" dirty="0"/>
              <a:t>。</a:t>
            </a:r>
          </a:p>
          <a:p>
            <a:pPr lvl="1">
              <a:spcBef>
                <a:spcPts val="1800"/>
              </a:spcBef>
            </a:pPr>
            <a:r>
              <a:rPr lang="zh-CN" altLang="en-US" sz="2400" b="1" dirty="0" smtClean="0">
                <a:solidFill>
                  <a:srgbClr val="7030A0"/>
                </a:solidFill>
              </a:rPr>
              <a:t>优缺点：</a:t>
            </a:r>
            <a:endParaRPr lang="en-US" altLang="zh-CN" sz="2400" b="1" dirty="0" smtClean="0">
              <a:solidFill>
                <a:srgbClr val="7030A0"/>
              </a:solidFill>
            </a:endParaRPr>
          </a:p>
          <a:p>
            <a:pPr lvl="2">
              <a:spcBef>
                <a:spcPts val="1800"/>
              </a:spcBef>
            </a:pPr>
            <a:r>
              <a:rPr lang="zh-CN" altLang="en-US" sz="2200" b="1" dirty="0" smtClean="0">
                <a:solidFill>
                  <a:srgbClr val="FF0000"/>
                </a:solidFill>
              </a:rPr>
              <a:t>优点</a:t>
            </a:r>
            <a:r>
              <a:rPr lang="zh-CN" altLang="en-US" sz="2200" dirty="0"/>
              <a:t>是控制过程</a:t>
            </a:r>
            <a:r>
              <a:rPr lang="zh-CN" altLang="en-US" sz="2200" dirty="0" smtClean="0"/>
              <a:t>简单</a:t>
            </a:r>
            <a:endParaRPr lang="en-US" altLang="zh-CN" sz="2200" dirty="0" smtClean="0"/>
          </a:p>
          <a:p>
            <a:pPr lvl="2">
              <a:spcBef>
                <a:spcPts val="1800"/>
              </a:spcBef>
            </a:pPr>
            <a:r>
              <a:rPr lang="zh-CN" altLang="en-US" sz="2200" b="1" dirty="0" smtClean="0">
                <a:solidFill>
                  <a:srgbClr val="00B050"/>
                </a:solidFill>
              </a:rPr>
              <a:t>缺点</a:t>
            </a:r>
            <a:r>
              <a:rPr lang="zh-CN" altLang="en-US" sz="2200" dirty="0"/>
              <a:t>是当问题有多个解时不一定能</a:t>
            </a:r>
            <a:r>
              <a:rPr lang="zh-CN" altLang="en-US" sz="2200" dirty="0" smtClean="0"/>
              <a:t>找到</a:t>
            </a:r>
            <a:r>
              <a:rPr lang="zh-CN" altLang="en-US" sz="2200" dirty="0"/>
              <a:t>最优解</a:t>
            </a:r>
          </a:p>
        </p:txBody>
      </p:sp>
      <p:pic>
        <p:nvPicPr>
          <p:cNvPr id="618500" name="Picture 4" descr="http://attach.scimg.cn/dvbbs/2006-2/2006213227589479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930" t="7627" r="12310" b="9383"/>
          <a:stretch/>
        </p:blipFill>
        <p:spPr bwMode="auto">
          <a:xfrm>
            <a:off x="7200292" y="4672418"/>
            <a:ext cx="1428173" cy="14579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707" name="Rectangle 3"/>
          <p:cNvSpPr>
            <a:spLocks noGrp="1" noChangeArrowheads="1"/>
          </p:cNvSpPr>
          <p:nvPr>
            <p:ph type="body" idx="1"/>
          </p:nvPr>
        </p:nvSpPr>
        <p:spPr>
          <a:xfrm>
            <a:off x="457200" y="972517"/>
            <a:ext cx="8229600" cy="5984875"/>
          </a:xfrm>
        </p:spPr>
        <p:txBody>
          <a:bodyPr/>
          <a:lstStyle/>
          <a:p>
            <a:pPr>
              <a:lnSpc>
                <a:spcPct val="80000"/>
              </a:lnSpc>
            </a:pPr>
            <a:r>
              <a:rPr lang="zh-CN" altLang="en-US" b="1" dirty="0" smtClean="0">
                <a:solidFill>
                  <a:srgbClr val="A50021"/>
                </a:solidFill>
              </a:rPr>
              <a:t>试探性</a:t>
            </a:r>
            <a:r>
              <a:rPr lang="zh-CN" altLang="en-US" b="1" dirty="0">
                <a:solidFill>
                  <a:srgbClr val="A50021"/>
                </a:solidFill>
              </a:rPr>
              <a:t>方式</a:t>
            </a:r>
          </a:p>
          <a:p>
            <a:pPr lvl="1">
              <a:spcBef>
                <a:spcPts val="1800"/>
              </a:spcBef>
            </a:pPr>
            <a:r>
              <a:rPr lang="zh-CN" altLang="en-US" sz="2400" b="1" dirty="0" smtClean="0">
                <a:solidFill>
                  <a:srgbClr val="0000FF"/>
                </a:solidFill>
              </a:rPr>
              <a:t>回溯方式：</a:t>
            </a:r>
            <a:r>
              <a:rPr lang="en-US" altLang="zh-CN" sz="2400" b="1" u="sng" dirty="0">
                <a:solidFill>
                  <a:srgbClr val="0000FF"/>
                </a:solidFill>
              </a:rPr>
              <a:t>“</a:t>
            </a:r>
            <a:r>
              <a:rPr lang="zh-CN" altLang="en-US" sz="2400" b="1" u="sng" dirty="0">
                <a:solidFill>
                  <a:srgbClr val="0000FF"/>
                </a:solidFill>
              </a:rPr>
              <a:t>碰壁回头</a:t>
            </a:r>
            <a:r>
              <a:rPr lang="en-US" altLang="zh-CN" sz="2400" b="1" u="sng" dirty="0">
                <a:solidFill>
                  <a:srgbClr val="0000FF"/>
                </a:solidFill>
              </a:rPr>
              <a:t>”</a:t>
            </a:r>
          </a:p>
          <a:p>
            <a:pPr lvl="2">
              <a:spcBef>
                <a:spcPts val="1800"/>
              </a:spcBef>
            </a:pPr>
            <a:r>
              <a:rPr lang="zh-CN" altLang="en-US" sz="2000" dirty="0" smtClean="0"/>
              <a:t>在</a:t>
            </a:r>
            <a:r>
              <a:rPr lang="zh-CN" altLang="en-US" sz="2000" dirty="0"/>
              <a:t>问题求解过程中，允许</a:t>
            </a:r>
            <a:r>
              <a:rPr lang="zh-CN" altLang="en-US" sz="2000" b="1" dirty="0">
                <a:solidFill>
                  <a:srgbClr val="0000FF"/>
                </a:solidFill>
              </a:rPr>
              <a:t>先试一试某条规则</a:t>
            </a:r>
            <a:r>
              <a:rPr lang="zh-CN" altLang="en-US" sz="2000" dirty="0"/>
              <a:t>，如果以后发现这条规则不合适，则</a:t>
            </a:r>
            <a:r>
              <a:rPr lang="zh-CN" altLang="en-US" sz="2000" b="1" dirty="0">
                <a:solidFill>
                  <a:srgbClr val="0000FF"/>
                </a:solidFill>
              </a:rPr>
              <a:t>允许退回去，再另选一条规则来试</a:t>
            </a:r>
            <a:r>
              <a:rPr lang="zh-CN" altLang="en-US" sz="2000" dirty="0"/>
              <a:t>。</a:t>
            </a:r>
          </a:p>
          <a:p>
            <a:pPr lvl="2"/>
            <a:r>
              <a:rPr lang="zh-CN" altLang="en-US" sz="2000" dirty="0" smtClean="0"/>
              <a:t>需要</a:t>
            </a:r>
            <a:r>
              <a:rPr lang="zh-CN" altLang="en-US" sz="2000" dirty="0"/>
              <a:t>解决的主要问题：一是</a:t>
            </a:r>
            <a:r>
              <a:rPr lang="zh-CN" altLang="en-US" sz="2000" b="1" dirty="0">
                <a:solidFill>
                  <a:srgbClr val="0000FF"/>
                </a:solidFill>
              </a:rPr>
              <a:t>如何确定回溯条件</a:t>
            </a:r>
            <a:r>
              <a:rPr lang="zh-CN" altLang="en-US" sz="2000" dirty="0"/>
              <a:t>，二是</a:t>
            </a:r>
            <a:r>
              <a:rPr lang="zh-CN" altLang="en-US" sz="2000" b="1" dirty="0">
                <a:solidFill>
                  <a:srgbClr val="0000FF"/>
                </a:solidFill>
              </a:rPr>
              <a:t>如何减少回溯次数</a:t>
            </a:r>
          </a:p>
          <a:p>
            <a:pPr lvl="2"/>
            <a:r>
              <a:rPr lang="zh-CN" altLang="en-US" sz="2000" b="1" dirty="0" smtClean="0">
                <a:solidFill>
                  <a:srgbClr val="FF0000"/>
                </a:solidFill>
              </a:rPr>
              <a:t>一</a:t>
            </a:r>
            <a:r>
              <a:rPr lang="zh-CN" altLang="en-US" sz="2000" b="1" dirty="0">
                <a:solidFill>
                  <a:srgbClr val="FF0000"/>
                </a:solidFill>
              </a:rPr>
              <a:t>种完备而有效的策略，它容易实现且占内存容量较</a:t>
            </a:r>
            <a:r>
              <a:rPr lang="zh-CN" altLang="en-US" sz="2000" b="1" dirty="0" smtClean="0">
                <a:solidFill>
                  <a:srgbClr val="FF0000"/>
                </a:solidFill>
              </a:rPr>
              <a:t>小（相对图搜索而言）</a:t>
            </a:r>
            <a:r>
              <a:rPr lang="zh-CN" altLang="en-US" sz="2000" dirty="0" smtClean="0"/>
              <a:t>。</a:t>
            </a:r>
            <a:endParaRPr lang="zh-CN" altLang="en-US" sz="2000" dirty="0"/>
          </a:p>
          <a:p>
            <a:pPr lvl="1">
              <a:spcBef>
                <a:spcPts val="1800"/>
              </a:spcBef>
            </a:pPr>
            <a:r>
              <a:rPr lang="zh-CN" altLang="en-US" sz="2400" b="1" dirty="0">
                <a:solidFill>
                  <a:srgbClr val="0000FF"/>
                </a:solidFill>
              </a:rPr>
              <a:t>图搜索方式</a:t>
            </a:r>
          </a:p>
          <a:p>
            <a:pPr marL="914400" lvl="2" indent="0">
              <a:buNone/>
            </a:pPr>
            <a:r>
              <a:rPr lang="zh-CN" altLang="en-US" sz="2000" dirty="0" smtClean="0"/>
              <a:t>一</a:t>
            </a:r>
            <a:r>
              <a:rPr lang="zh-CN" altLang="en-US" sz="2000" dirty="0"/>
              <a:t>种用图或树把全部求解过程记录下来的方式。由于它记录了已试过的所有路径，因此</a:t>
            </a:r>
            <a:r>
              <a:rPr lang="zh-CN" altLang="en-US" sz="2000" b="1" dirty="0">
                <a:solidFill>
                  <a:srgbClr val="0000FF"/>
                </a:solidFill>
              </a:rPr>
              <a:t>便于从中选取最优路径</a:t>
            </a:r>
            <a:r>
              <a:rPr lang="zh-CN" altLang="en-US" sz="2000" dirty="0"/>
              <a:t>。</a:t>
            </a:r>
          </a:p>
          <a:p>
            <a:pPr lvl="1">
              <a:spcBef>
                <a:spcPts val="1800"/>
              </a:spcBef>
            </a:pPr>
            <a:r>
              <a:rPr lang="zh-CN" altLang="en-US" sz="2400" b="1" dirty="0">
                <a:solidFill>
                  <a:srgbClr val="7030A0"/>
                </a:solidFill>
              </a:rPr>
              <a:t>主要区别</a:t>
            </a:r>
          </a:p>
          <a:p>
            <a:pPr marL="914400" lvl="2" indent="0">
              <a:buNone/>
            </a:pPr>
            <a:r>
              <a:rPr lang="zh-CN" altLang="en-US" sz="2000" b="1" dirty="0" smtClean="0">
                <a:solidFill>
                  <a:srgbClr val="0000CC"/>
                </a:solidFill>
              </a:rPr>
              <a:t>回溯</a:t>
            </a:r>
            <a:r>
              <a:rPr lang="zh-CN" altLang="en-US" sz="2000" b="1" dirty="0">
                <a:solidFill>
                  <a:srgbClr val="0000CC"/>
                </a:solidFill>
              </a:rPr>
              <a:t>方式</a:t>
            </a:r>
            <a:r>
              <a:rPr lang="zh-CN" altLang="en-US" sz="2000" b="1" dirty="0">
                <a:solidFill>
                  <a:srgbClr val="FF0000"/>
                </a:solidFill>
              </a:rPr>
              <a:t>抹去了所有引起失败</a:t>
            </a:r>
            <a:r>
              <a:rPr lang="zh-CN" altLang="en-US" sz="2000" b="1" dirty="0">
                <a:solidFill>
                  <a:srgbClr val="0000CC"/>
                </a:solidFill>
              </a:rPr>
              <a:t>的试探路径，而图搜索方式则</a:t>
            </a:r>
            <a:r>
              <a:rPr lang="zh-CN" altLang="en-US" sz="2000" b="1" dirty="0">
                <a:solidFill>
                  <a:srgbClr val="FF0000"/>
                </a:solidFill>
              </a:rPr>
              <a:t>记住了已试过的所有路径</a:t>
            </a:r>
            <a:r>
              <a:rPr lang="zh-CN" altLang="en-US" sz="2000" b="1" dirty="0">
                <a:solidFill>
                  <a:srgbClr val="0000CC"/>
                </a:solidFill>
              </a:rPr>
              <a:t>。</a:t>
            </a:r>
          </a:p>
          <a:p>
            <a:pPr>
              <a:lnSpc>
                <a:spcPct val="80000"/>
              </a:lnSpc>
            </a:pPr>
            <a:endParaRPr lang="en-US" altLang="zh-CN" sz="2400" dirty="0">
              <a:solidFill>
                <a:srgbClr val="006600"/>
              </a:solidFill>
              <a:latin typeface="仿宋_GB2312" pitchFamily="49" charset="-122"/>
              <a:ea typeface="仿宋_GB2312" pitchFamily="49" charset="-122"/>
            </a:endParaRPr>
          </a:p>
        </p:txBody>
      </p:sp>
      <p:sp>
        <p:nvSpPr>
          <p:cNvPr id="6" name="Rectangle 2"/>
          <p:cNvSpPr>
            <a:spLocks noGrp="1" noChangeArrowheads="1"/>
          </p:cNvSpPr>
          <p:nvPr>
            <p:ph type="title"/>
          </p:nvPr>
        </p:nvSpPr>
        <p:spPr>
          <a:xfrm>
            <a:off x="298450" y="108558"/>
            <a:ext cx="8540750" cy="692150"/>
          </a:xfrm>
        </p:spPr>
        <p:txBody>
          <a:bodyPr/>
          <a:lstStyle/>
          <a:p>
            <a:r>
              <a:rPr lang="zh-CN" altLang="en-US" b="1" dirty="0">
                <a:solidFill>
                  <a:srgbClr val="002060"/>
                </a:solidFill>
                <a:latin typeface="Times New Roman" pitchFamily="18" charset="0"/>
              </a:rPr>
              <a:t>产生式系统的控制策略</a:t>
            </a:r>
          </a:p>
        </p:txBody>
      </p:sp>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251520" y="1196752"/>
            <a:ext cx="8424936" cy="108012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灯片编号占位符 5"/>
          <p:cNvSpPr>
            <a:spLocks noGrp="1"/>
          </p:cNvSpPr>
          <p:nvPr>
            <p:ph type="sldNum" sz="quarter" idx="12"/>
          </p:nvPr>
        </p:nvSpPr>
        <p:spPr/>
        <p:txBody>
          <a:bodyPr/>
          <a:lstStyle/>
          <a:p>
            <a:fld id="{ECA198D0-5ED3-4316-99D1-D0A812CD47C8}" type="slidenum">
              <a:rPr lang="en-US" altLang="zh-CN"/>
              <a:pPr/>
              <a:t>59</a:t>
            </a:fld>
            <a:endParaRPr lang="en-US" altLang="zh-CN"/>
          </a:p>
        </p:txBody>
      </p:sp>
      <p:sp>
        <p:nvSpPr>
          <p:cNvPr id="515074" name="Rectangle 2"/>
          <p:cNvSpPr>
            <a:spLocks noGrp="1" noChangeArrowheads="1"/>
          </p:cNvSpPr>
          <p:nvPr>
            <p:ph type="title"/>
          </p:nvPr>
        </p:nvSpPr>
        <p:spPr>
          <a:xfrm>
            <a:off x="298450" y="0"/>
            <a:ext cx="8540750" cy="1052513"/>
          </a:xfrm>
        </p:spPr>
        <p:txBody>
          <a:bodyPr/>
          <a:lstStyle/>
          <a:p>
            <a:r>
              <a:rPr lang="zh-CN" altLang="en-US" sz="4000" b="1" dirty="0" smtClean="0"/>
              <a:t>产生式系统</a:t>
            </a:r>
            <a:r>
              <a:rPr lang="zh-CN" altLang="en-US" sz="4000" b="1" dirty="0"/>
              <a:t>的</a:t>
            </a:r>
            <a:r>
              <a:rPr lang="zh-CN" altLang="en-US" sz="4000" b="1" dirty="0" smtClean="0"/>
              <a:t>类型</a:t>
            </a:r>
            <a:r>
              <a:rPr lang="en-US" altLang="zh-CN" sz="4000" b="1" dirty="0" smtClean="0"/>
              <a:t>--I</a:t>
            </a:r>
            <a:r>
              <a:rPr lang="zh-CN" altLang="en-US" sz="3200" b="1" dirty="0">
                <a:solidFill>
                  <a:srgbClr val="FF0000"/>
                </a:solidFill>
              </a:rPr>
              <a:t/>
            </a:r>
            <a:br>
              <a:rPr lang="zh-CN" altLang="en-US" sz="3200" b="1" dirty="0">
                <a:solidFill>
                  <a:srgbClr val="FF0000"/>
                </a:solidFill>
              </a:rPr>
            </a:br>
            <a:endParaRPr lang="zh-CN" altLang="en-US" sz="2400" b="1" dirty="0">
              <a:solidFill>
                <a:srgbClr val="FF0000"/>
              </a:solidFill>
            </a:endParaRPr>
          </a:p>
        </p:txBody>
      </p:sp>
      <p:sp>
        <p:nvSpPr>
          <p:cNvPr id="515075" name="Rectangle 3"/>
          <p:cNvSpPr>
            <a:spLocks noGrp="1" noChangeArrowheads="1"/>
          </p:cNvSpPr>
          <p:nvPr>
            <p:ph type="body" idx="1"/>
          </p:nvPr>
        </p:nvSpPr>
        <p:spPr>
          <a:xfrm>
            <a:off x="175618" y="1628800"/>
            <a:ext cx="8824874" cy="4464794"/>
          </a:xfrm>
        </p:spPr>
        <p:txBody>
          <a:bodyPr/>
          <a:lstStyle/>
          <a:p>
            <a:pPr marL="609600" indent="-609600" algn="just">
              <a:lnSpc>
                <a:spcPct val="85000"/>
              </a:lnSpc>
            </a:pPr>
            <a:endParaRPr lang="en-US" altLang="zh-CN" b="1" dirty="0" smtClean="0">
              <a:solidFill>
                <a:srgbClr val="A50021"/>
              </a:solidFill>
            </a:endParaRPr>
          </a:p>
          <a:p>
            <a:pPr marL="609600" indent="-609600" algn="just">
              <a:lnSpc>
                <a:spcPct val="85000"/>
              </a:lnSpc>
            </a:pPr>
            <a:endParaRPr lang="en-US" altLang="zh-CN" dirty="0">
              <a:solidFill>
                <a:srgbClr val="A50021"/>
              </a:solidFill>
            </a:endParaRPr>
          </a:p>
          <a:p>
            <a:pPr marL="609600" indent="-609600" algn="just">
              <a:lnSpc>
                <a:spcPct val="85000"/>
              </a:lnSpc>
            </a:pPr>
            <a:r>
              <a:rPr lang="zh-CN" altLang="en-US" b="1" dirty="0" smtClean="0">
                <a:solidFill>
                  <a:srgbClr val="A50021"/>
                </a:solidFill>
              </a:rPr>
              <a:t>正向推理</a:t>
            </a:r>
            <a:r>
              <a:rPr lang="zh-CN" altLang="en-US" b="1" dirty="0">
                <a:solidFill>
                  <a:srgbClr val="A50021"/>
                </a:solidFill>
              </a:rPr>
              <a:t>产生式系统</a:t>
            </a:r>
          </a:p>
          <a:p>
            <a:pPr marL="1009650" lvl="1" indent="-609600" algn="just">
              <a:spcBef>
                <a:spcPts val="1200"/>
              </a:spcBef>
            </a:pPr>
            <a:r>
              <a:rPr lang="zh-CN" altLang="en-US" sz="2400" b="1" dirty="0" smtClean="0">
                <a:solidFill>
                  <a:srgbClr val="0000CC"/>
                </a:solidFill>
              </a:rPr>
              <a:t>数据驱动</a:t>
            </a:r>
            <a:r>
              <a:rPr lang="zh-CN" altLang="en-US" sz="2400" b="1" dirty="0">
                <a:solidFill>
                  <a:srgbClr val="0000CC"/>
                </a:solidFill>
              </a:rPr>
              <a:t>方式</a:t>
            </a:r>
            <a:r>
              <a:rPr lang="zh-CN" altLang="en-US" sz="2400" dirty="0">
                <a:solidFill>
                  <a:srgbClr val="0000CC"/>
                </a:solidFill>
              </a:rPr>
              <a:t>，它是从初始状态出发，朝着目标状态前进，正向使用规则的一种推理方法</a:t>
            </a:r>
            <a:r>
              <a:rPr lang="zh-CN" altLang="en-US" sz="2400" dirty="0" smtClean="0">
                <a:solidFill>
                  <a:srgbClr val="0000CC"/>
                </a:solidFill>
              </a:rPr>
              <a:t>。 </a:t>
            </a:r>
            <a:endParaRPr lang="en-US" altLang="zh-CN" sz="2400" dirty="0" smtClean="0">
              <a:solidFill>
                <a:srgbClr val="0000CC"/>
              </a:solidFill>
            </a:endParaRPr>
          </a:p>
          <a:p>
            <a:pPr marL="1009650" lvl="1" indent="-609600" algn="just">
              <a:spcBef>
                <a:spcPts val="1200"/>
              </a:spcBef>
            </a:pPr>
            <a:r>
              <a:rPr lang="zh-CN" altLang="en-US" sz="2400" dirty="0" smtClean="0"/>
              <a:t>初始综合数据库包含：</a:t>
            </a:r>
            <a:r>
              <a:rPr lang="zh-CN" altLang="en-US" sz="2400" b="1" dirty="0" smtClean="0">
                <a:solidFill>
                  <a:srgbClr val="0000CC"/>
                </a:solidFill>
              </a:rPr>
              <a:t>已知事实</a:t>
            </a:r>
            <a:endParaRPr lang="zh-CN" altLang="en-US" sz="800" b="1" dirty="0" smtClean="0">
              <a:solidFill>
                <a:srgbClr val="0000CC"/>
              </a:solidFill>
            </a:endParaRPr>
          </a:p>
          <a:p>
            <a:pPr marL="1009650" lvl="1" indent="-609600" algn="just">
              <a:spcBef>
                <a:spcPts val="1200"/>
              </a:spcBef>
            </a:pPr>
            <a:r>
              <a:rPr lang="zh-CN" altLang="en-US" sz="2400" b="1" dirty="0" smtClean="0">
                <a:solidFill>
                  <a:srgbClr val="7030A0"/>
                </a:solidFill>
              </a:rPr>
              <a:t>优缺点：</a:t>
            </a:r>
            <a:endParaRPr lang="en-US" altLang="zh-CN" sz="2400" b="1" dirty="0" smtClean="0">
              <a:solidFill>
                <a:srgbClr val="7030A0"/>
              </a:solidFill>
            </a:endParaRPr>
          </a:p>
          <a:p>
            <a:pPr marL="1409700" lvl="2" indent="-609600" algn="just">
              <a:spcBef>
                <a:spcPts val="1200"/>
              </a:spcBef>
            </a:pPr>
            <a:r>
              <a:rPr lang="zh-CN" altLang="en-US" sz="2200" b="1" dirty="0" smtClean="0">
                <a:solidFill>
                  <a:srgbClr val="FF0000"/>
                </a:solidFill>
              </a:rPr>
              <a:t>优点</a:t>
            </a:r>
            <a:r>
              <a:rPr lang="zh-CN" altLang="en-US" sz="2200" b="1" dirty="0">
                <a:solidFill>
                  <a:srgbClr val="FF0000"/>
                </a:solidFill>
              </a:rPr>
              <a:t>：</a:t>
            </a:r>
            <a:r>
              <a:rPr lang="zh-CN" altLang="en-US" sz="2200" dirty="0"/>
              <a:t>简单明了，且能求出所有解</a:t>
            </a:r>
          </a:p>
          <a:p>
            <a:pPr marL="1409700" lvl="2" indent="-609600" algn="just">
              <a:spcBef>
                <a:spcPts val="1200"/>
              </a:spcBef>
            </a:pPr>
            <a:r>
              <a:rPr lang="zh-CN" altLang="en-US" sz="2200" b="1" dirty="0" smtClean="0">
                <a:solidFill>
                  <a:srgbClr val="00B050"/>
                </a:solidFill>
              </a:rPr>
              <a:t>缺点</a:t>
            </a:r>
            <a:r>
              <a:rPr lang="zh-CN" altLang="en-US" sz="2200" b="1" dirty="0">
                <a:solidFill>
                  <a:srgbClr val="00B050"/>
                </a:solidFill>
              </a:rPr>
              <a:t>：</a:t>
            </a:r>
            <a:r>
              <a:rPr lang="zh-CN" altLang="en-US" sz="2200" dirty="0"/>
              <a:t>执行效率较低，原因是使用规则具有一定的盲目性。</a:t>
            </a:r>
          </a:p>
        </p:txBody>
      </p:sp>
      <p:sp>
        <p:nvSpPr>
          <p:cNvPr id="2" name="TextBox 1"/>
          <p:cNvSpPr txBox="1"/>
          <p:nvPr/>
        </p:nvSpPr>
        <p:spPr>
          <a:xfrm>
            <a:off x="431540" y="1304764"/>
            <a:ext cx="8244916" cy="892552"/>
          </a:xfrm>
          <a:prstGeom prst="rect">
            <a:avLst/>
          </a:prstGeom>
          <a:noFill/>
        </p:spPr>
        <p:txBody>
          <a:bodyPr wrap="square" rtlCol="0">
            <a:spAutoFit/>
          </a:bodyPr>
          <a:lstStyle/>
          <a:p>
            <a:r>
              <a:rPr lang="zh-CN" altLang="en-US" sz="2600" b="1" dirty="0">
                <a:solidFill>
                  <a:srgbClr val="0000CC"/>
                </a:solidFill>
                <a:latin typeface="幼圆" pitchFamily="49" charset="-122"/>
                <a:ea typeface="幼圆" pitchFamily="49" charset="-122"/>
              </a:rPr>
              <a:t>按推理方向分：可分为正向推理、逆向推理、双向推理产生式系统</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5845FBC8-919C-47CF-8C6D-731A43B5C6E4}" type="slidenum">
              <a:rPr lang="en-US" altLang="zh-CN"/>
              <a:pPr/>
              <a:t>6</a:t>
            </a:fld>
            <a:endParaRPr lang="en-US" altLang="zh-CN"/>
          </a:p>
        </p:txBody>
      </p:sp>
      <p:sp>
        <p:nvSpPr>
          <p:cNvPr id="475138" name="Rectangle 2"/>
          <p:cNvSpPr>
            <a:spLocks noGrp="1" noChangeArrowheads="1"/>
          </p:cNvSpPr>
          <p:nvPr>
            <p:ph type="title"/>
          </p:nvPr>
        </p:nvSpPr>
        <p:spPr>
          <a:xfrm>
            <a:off x="298450" y="152400"/>
            <a:ext cx="8540750" cy="1143000"/>
          </a:xfrm>
        </p:spPr>
        <p:txBody>
          <a:bodyPr/>
          <a:lstStyle/>
          <a:p>
            <a:r>
              <a:rPr lang="zh-CN" altLang="en-US" b="1" dirty="0" smtClean="0">
                <a:latin typeface="Times New Roman" pitchFamily="18" charset="0"/>
              </a:rPr>
              <a:t>知识的类型</a:t>
            </a:r>
            <a:endParaRPr lang="zh-CN" altLang="en-US" b="1" dirty="0">
              <a:latin typeface="Times New Roman" pitchFamily="18" charset="0"/>
            </a:endParaRPr>
          </a:p>
        </p:txBody>
      </p:sp>
      <p:sp>
        <p:nvSpPr>
          <p:cNvPr id="475139" name="Rectangle 3"/>
          <p:cNvSpPr>
            <a:spLocks noGrp="1" noChangeArrowheads="1"/>
          </p:cNvSpPr>
          <p:nvPr>
            <p:ph type="body" idx="1"/>
          </p:nvPr>
        </p:nvSpPr>
        <p:spPr>
          <a:xfrm>
            <a:off x="144016" y="1448780"/>
            <a:ext cx="8748464" cy="5221287"/>
          </a:xfrm>
        </p:spPr>
        <p:txBody>
          <a:bodyPr/>
          <a:lstStyle/>
          <a:p>
            <a:r>
              <a:rPr lang="zh-CN" altLang="en-US" b="1" dirty="0">
                <a:solidFill>
                  <a:srgbClr val="A50021"/>
                </a:solidFill>
              </a:rPr>
              <a:t>按知识的性质</a:t>
            </a:r>
          </a:p>
          <a:p>
            <a:pPr marL="457200" lvl="1" indent="0">
              <a:buNone/>
            </a:pPr>
            <a:r>
              <a:rPr lang="zh-CN" altLang="en-US" b="1" dirty="0" smtClean="0">
                <a:solidFill>
                  <a:srgbClr val="0000CC"/>
                </a:solidFill>
              </a:rPr>
              <a:t>  概念</a:t>
            </a:r>
            <a:r>
              <a:rPr lang="zh-CN" altLang="en-US" b="1" dirty="0">
                <a:solidFill>
                  <a:srgbClr val="0000CC"/>
                </a:solidFill>
              </a:rPr>
              <a:t>、命题、公理、定理、规则和</a:t>
            </a:r>
            <a:r>
              <a:rPr lang="zh-CN" altLang="en-US" b="1" dirty="0" smtClean="0">
                <a:solidFill>
                  <a:srgbClr val="0000CC"/>
                </a:solidFill>
              </a:rPr>
              <a:t>方法</a:t>
            </a:r>
            <a:endParaRPr lang="en-US" altLang="zh-CN" b="1" dirty="0" smtClean="0">
              <a:solidFill>
                <a:srgbClr val="0000CC"/>
              </a:solidFill>
            </a:endParaRPr>
          </a:p>
          <a:p>
            <a:pPr marL="457200" lvl="1" indent="0">
              <a:buNone/>
            </a:pPr>
            <a:endParaRPr lang="zh-CN" altLang="en-US" b="1" dirty="0">
              <a:solidFill>
                <a:srgbClr val="0000CC"/>
              </a:solidFill>
            </a:endParaRPr>
          </a:p>
          <a:p>
            <a:r>
              <a:rPr lang="zh-CN" altLang="en-US" b="1" dirty="0">
                <a:solidFill>
                  <a:srgbClr val="A50021"/>
                </a:solidFill>
              </a:rPr>
              <a:t>按知识的作用域</a:t>
            </a:r>
          </a:p>
          <a:p>
            <a:pPr lvl="1">
              <a:spcBef>
                <a:spcPts val="1800"/>
              </a:spcBef>
            </a:pPr>
            <a:r>
              <a:rPr lang="zh-CN" altLang="en-US" b="1" dirty="0" smtClean="0">
                <a:solidFill>
                  <a:srgbClr val="0000FF"/>
                </a:solidFill>
              </a:rPr>
              <a:t>常识性</a:t>
            </a:r>
            <a:r>
              <a:rPr lang="zh-CN" altLang="en-US" b="1" dirty="0">
                <a:solidFill>
                  <a:srgbClr val="0000FF"/>
                </a:solidFill>
              </a:rPr>
              <a:t>知识：</a:t>
            </a:r>
            <a:r>
              <a:rPr lang="zh-CN" altLang="en-US" dirty="0"/>
              <a:t>通用通识的知识。人们普遍知道的、适应所有领域的知识。</a:t>
            </a:r>
          </a:p>
          <a:p>
            <a:pPr lvl="1">
              <a:spcBef>
                <a:spcPts val="1800"/>
              </a:spcBef>
            </a:pPr>
            <a:r>
              <a:rPr lang="zh-CN" altLang="en-US" b="1" dirty="0" smtClean="0">
                <a:solidFill>
                  <a:srgbClr val="0000FF"/>
                </a:solidFill>
              </a:rPr>
              <a:t>领域性</a:t>
            </a:r>
            <a:r>
              <a:rPr lang="zh-CN" altLang="en-US" b="1" dirty="0">
                <a:solidFill>
                  <a:srgbClr val="0000FF"/>
                </a:solidFill>
              </a:rPr>
              <a:t>知识：</a:t>
            </a:r>
            <a:r>
              <a:rPr lang="zh-CN" altLang="en-US" dirty="0"/>
              <a:t>面向某个具体专业领域的知识</a:t>
            </a:r>
            <a:r>
              <a:rPr lang="zh-CN" altLang="en-US" dirty="0" smtClean="0"/>
              <a:t>。</a:t>
            </a:r>
            <a:endParaRPr lang="en-US" altLang="zh-CN" dirty="0" smtClean="0"/>
          </a:p>
          <a:p>
            <a:pPr marL="914400" lvl="2" indent="0">
              <a:spcBef>
                <a:spcPts val="1800"/>
              </a:spcBef>
              <a:buNone/>
            </a:pPr>
            <a:r>
              <a:rPr lang="zh-CN" altLang="en-US" dirty="0" smtClean="0">
                <a:solidFill>
                  <a:srgbClr val="00B050"/>
                </a:solidFill>
              </a:rPr>
              <a:t>例如</a:t>
            </a:r>
            <a:r>
              <a:rPr lang="zh-CN" altLang="en-US" dirty="0">
                <a:solidFill>
                  <a:srgbClr val="00B050"/>
                </a:solidFill>
              </a:rPr>
              <a:t>：专家经验。</a:t>
            </a:r>
          </a:p>
          <a:p>
            <a:endParaRPr lang="en-US" altLang="zh-CN" b="1" dirty="0">
              <a:solidFill>
                <a:srgbClr val="0000CC"/>
              </a:solidFill>
            </a:endParaRPr>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产生式系统的类型</a:t>
            </a:r>
            <a:r>
              <a:rPr lang="en-US" altLang="zh-CN" b="1" dirty="0"/>
              <a:t>--I</a:t>
            </a:r>
            <a:r>
              <a:rPr lang="zh-CN" altLang="en-US" sz="3200" b="1" dirty="0">
                <a:solidFill>
                  <a:srgbClr val="FF0000"/>
                </a:solidFill>
              </a:rPr>
              <a:t/>
            </a:r>
            <a:br>
              <a:rPr lang="zh-CN" altLang="en-US" sz="3200" b="1" dirty="0">
                <a:solidFill>
                  <a:srgbClr val="FF0000"/>
                </a:solidFill>
              </a:rPr>
            </a:br>
            <a:endParaRPr kumimoji="1" lang="zh-CN" altLang="en-US" dirty="0"/>
          </a:p>
        </p:txBody>
      </p:sp>
      <p:sp>
        <p:nvSpPr>
          <p:cNvPr id="4" name="幻灯片编号占位符 3"/>
          <p:cNvSpPr>
            <a:spLocks noGrp="1"/>
          </p:cNvSpPr>
          <p:nvPr>
            <p:ph type="sldNum" sz="quarter" idx="12"/>
          </p:nvPr>
        </p:nvSpPr>
        <p:spPr/>
        <p:txBody>
          <a:bodyPr/>
          <a:lstStyle/>
          <a:p>
            <a:fld id="{1F21B99D-7AD6-44E9-BF99-AC979F3B7665}" type="slidenum">
              <a:rPr lang="en-US" altLang="zh-CN" smtClean="0"/>
              <a:pPr/>
              <a:t>60</a:t>
            </a:fld>
            <a:endParaRPr lang="en-US" altLang="zh-CN"/>
          </a:p>
        </p:txBody>
      </p:sp>
      <p:pic>
        <p:nvPicPr>
          <p:cNvPr id="5" name="图片 4"/>
          <p:cNvPicPr>
            <a:picLocks noChangeAspect="1"/>
          </p:cNvPicPr>
          <p:nvPr/>
        </p:nvPicPr>
        <p:blipFill>
          <a:blip r:embed="rId2"/>
          <a:stretch>
            <a:fillRect/>
          </a:stretch>
        </p:blipFill>
        <p:spPr>
          <a:xfrm>
            <a:off x="1007604" y="1412776"/>
            <a:ext cx="7975600" cy="4051300"/>
          </a:xfrm>
          <a:prstGeom prst="rect">
            <a:avLst/>
          </a:prstGeom>
        </p:spPr>
      </p:pic>
    </p:spTree>
    <p:extLst>
      <p:ext uri="{BB962C8B-B14F-4D97-AF65-F5344CB8AC3E}">
        <p14:creationId xmlns:p14="http://schemas.microsoft.com/office/powerpoint/2010/main" val="3393074780"/>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85A21DCE-70B5-41F6-A209-BEB20B2237FE}" type="slidenum">
              <a:rPr lang="en-US" altLang="zh-CN"/>
              <a:pPr/>
              <a:t>61</a:t>
            </a:fld>
            <a:endParaRPr lang="en-US" altLang="zh-CN"/>
          </a:p>
        </p:txBody>
      </p:sp>
      <p:sp>
        <p:nvSpPr>
          <p:cNvPr id="585731" name="Rectangle 3"/>
          <p:cNvSpPr>
            <a:spLocks noGrp="1" noChangeArrowheads="1"/>
          </p:cNvSpPr>
          <p:nvPr>
            <p:ph type="body" idx="1"/>
          </p:nvPr>
        </p:nvSpPr>
        <p:spPr>
          <a:xfrm>
            <a:off x="457201" y="1233760"/>
            <a:ext cx="8255260" cy="5435600"/>
          </a:xfrm>
        </p:spPr>
        <p:txBody>
          <a:bodyPr/>
          <a:lstStyle/>
          <a:p>
            <a:pPr algn="just"/>
            <a:r>
              <a:rPr lang="zh-CN" altLang="en-US" sz="2600" b="1" dirty="0">
                <a:solidFill>
                  <a:srgbClr val="A50021"/>
                </a:solidFill>
              </a:rPr>
              <a:t>逆向推理</a:t>
            </a:r>
            <a:r>
              <a:rPr lang="zh-CN" altLang="en-US" sz="2400" b="1" dirty="0">
                <a:solidFill>
                  <a:srgbClr val="A50021"/>
                </a:solidFill>
              </a:rPr>
              <a:t>产生式系统</a:t>
            </a:r>
          </a:p>
          <a:p>
            <a:pPr lvl="1" algn="just">
              <a:spcBef>
                <a:spcPts val="1200"/>
              </a:spcBef>
            </a:pPr>
            <a:r>
              <a:rPr lang="zh-CN" altLang="en-US" sz="2400" b="1" dirty="0" smtClean="0">
                <a:solidFill>
                  <a:srgbClr val="0000CC"/>
                </a:solidFill>
              </a:rPr>
              <a:t>目标驱动</a:t>
            </a:r>
            <a:r>
              <a:rPr lang="zh-CN" altLang="en-US" sz="2400" b="1" dirty="0">
                <a:solidFill>
                  <a:srgbClr val="0000CC"/>
                </a:solidFill>
              </a:rPr>
              <a:t>方式</a:t>
            </a:r>
            <a:r>
              <a:rPr lang="zh-CN" altLang="en-US" sz="2400" dirty="0">
                <a:solidFill>
                  <a:srgbClr val="0000CC"/>
                </a:solidFill>
              </a:rPr>
              <a:t>，它是从目标（作为假设）状态出发，朝着初始状态前进，反向使用规则的一种推理方法</a:t>
            </a:r>
            <a:r>
              <a:rPr lang="zh-CN" altLang="en-US" sz="2400" dirty="0" smtClean="0">
                <a:solidFill>
                  <a:srgbClr val="0000CC"/>
                </a:solidFill>
              </a:rPr>
              <a:t>。</a:t>
            </a:r>
            <a:endParaRPr lang="en-US" altLang="zh-CN" sz="2400" dirty="0" smtClean="0">
              <a:solidFill>
                <a:srgbClr val="0000CC"/>
              </a:solidFill>
            </a:endParaRPr>
          </a:p>
          <a:p>
            <a:pPr lvl="1" algn="just">
              <a:spcBef>
                <a:spcPts val="1200"/>
              </a:spcBef>
            </a:pPr>
            <a:r>
              <a:rPr lang="zh-CN" altLang="en-US" sz="2400" dirty="0"/>
              <a:t>初始综合数据库包含</a:t>
            </a:r>
            <a:r>
              <a:rPr lang="zh-CN" altLang="en-US" sz="2400" dirty="0" smtClean="0"/>
              <a:t>：</a:t>
            </a:r>
            <a:r>
              <a:rPr lang="zh-CN" altLang="en-US" sz="2400" b="1" dirty="0">
                <a:solidFill>
                  <a:srgbClr val="0000CC"/>
                </a:solidFill>
              </a:rPr>
              <a:t>目标</a:t>
            </a:r>
            <a:r>
              <a:rPr lang="zh-CN" altLang="en-US" sz="2400" b="1" dirty="0" smtClean="0">
                <a:solidFill>
                  <a:srgbClr val="0000CC"/>
                </a:solidFill>
              </a:rPr>
              <a:t>状态</a:t>
            </a:r>
            <a:endParaRPr lang="zh-CN" altLang="en-US" sz="2400" b="1" dirty="0">
              <a:solidFill>
                <a:srgbClr val="0000CC"/>
              </a:solidFill>
            </a:endParaRPr>
          </a:p>
          <a:p>
            <a:pPr lvl="1" algn="just">
              <a:spcBef>
                <a:spcPts val="1200"/>
              </a:spcBef>
            </a:pPr>
            <a:r>
              <a:rPr lang="zh-CN" altLang="en-US" sz="2400" b="1" dirty="0" smtClean="0">
                <a:solidFill>
                  <a:srgbClr val="FF0000"/>
                </a:solidFill>
              </a:rPr>
              <a:t>优点</a:t>
            </a:r>
            <a:r>
              <a:rPr lang="zh-CN" altLang="en-US" sz="2400" b="1" dirty="0">
                <a:solidFill>
                  <a:srgbClr val="FF0000"/>
                </a:solidFill>
              </a:rPr>
              <a:t>：</a:t>
            </a:r>
            <a:r>
              <a:rPr lang="zh-CN" altLang="en-US" sz="2400" dirty="0"/>
              <a:t>不使用与问题无关的规则。因此，对那些目标明确的问题，使用反向推理方式是一种最佳选择。</a:t>
            </a:r>
          </a:p>
          <a:p>
            <a:pPr algn="just">
              <a:spcBef>
                <a:spcPts val="1800"/>
              </a:spcBef>
            </a:pPr>
            <a:r>
              <a:rPr lang="zh-CN" altLang="en-US" sz="2600" b="1" dirty="0">
                <a:solidFill>
                  <a:srgbClr val="A50021"/>
                </a:solidFill>
              </a:rPr>
              <a:t>双向推理产生式系统</a:t>
            </a:r>
          </a:p>
          <a:p>
            <a:pPr lvl="1" algn="just">
              <a:spcBef>
                <a:spcPts val="1200"/>
              </a:spcBef>
            </a:pPr>
            <a:r>
              <a:rPr lang="zh-CN" altLang="en-US" sz="2400" dirty="0" smtClean="0">
                <a:solidFill>
                  <a:srgbClr val="0000CC"/>
                </a:solidFill>
              </a:rPr>
              <a:t>双向推理</a:t>
            </a:r>
            <a:r>
              <a:rPr lang="zh-CN" altLang="en-US" sz="2400" dirty="0">
                <a:solidFill>
                  <a:srgbClr val="0000CC"/>
                </a:solidFill>
              </a:rPr>
              <a:t>是把</a:t>
            </a:r>
            <a:r>
              <a:rPr lang="zh-CN" altLang="en-US" sz="2400" b="1" dirty="0">
                <a:solidFill>
                  <a:srgbClr val="0000CC"/>
                </a:solidFill>
              </a:rPr>
              <a:t>正向推理和反向推理结合</a:t>
            </a:r>
            <a:r>
              <a:rPr lang="zh-CN" altLang="en-US" sz="2400" dirty="0">
                <a:solidFill>
                  <a:srgbClr val="0000CC"/>
                </a:solidFill>
              </a:rPr>
              <a:t>起来使用的一种推理方式</a:t>
            </a:r>
          </a:p>
          <a:p>
            <a:pPr lvl="1" algn="just">
              <a:spcBef>
                <a:spcPts val="1200"/>
              </a:spcBef>
            </a:pPr>
            <a:r>
              <a:rPr lang="zh-CN" altLang="en-US" sz="2400" dirty="0"/>
              <a:t>初始综合数据库包含</a:t>
            </a:r>
            <a:r>
              <a:rPr lang="zh-CN" altLang="en-US" sz="2400" dirty="0" smtClean="0"/>
              <a:t>：</a:t>
            </a:r>
            <a:r>
              <a:rPr lang="zh-CN" altLang="en-US" sz="2400" b="1" dirty="0">
                <a:solidFill>
                  <a:srgbClr val="0000CC"/>
                </a:solidFill>
              </a:rPr>
              <a:t>已知事实</a:t>
            </a:r>
            <a:r>
              <a:rPr lang="zh-CN" altLang="en-US" sz="2400" b="1" dirty="0" smtClean="0">
                <a:solidFill>
                  <a:srgbClr val="0000CC"/>
                </a:solidFill>
              </a:rPr>
              <a:t>和</a:t>
            </a:r>
            <a:r>
              <a:rPr lang="zh-CN" altLang="en-US" sz="2400" b="1" dirty="0">
                <a:solidFill>
                  <a:srgbClr val="0000CC"/>
                </a:solidFill>
              </a:rPr>
              <a:t>目标</a:t>
            </a:r>
            <a:r>
              <a:rPr lang="zh-CN" altLang="en-US" sz="2400" b="1" dirty="0" smtClean="0">
                <a:solidFill>
                  <a:srgbClr val="0000CC"/>
                </a:solidFill>
              </a:rPr>
              <a:t>状态</a:t>
            </a:r>
            <a:endParaRPr lang="zh-CN" altLang="en-US" sz="2400" b="1" dirty="0">
              <a:solidFill>
                <a:srgbClr val="0000CC"/>
              </a:solidFill>
            </a:endParaRPr>
          </a:p>
        </p:txBody>
      </p:sp>
      <p:sp>
        <p:nvSpPr>
          <p:cNvPr id="6" name="Rectangle 2"/>
          <p:cNvSpPr>
            <a:spLocks noGrp="1" noChangeArrowheads="1"/>
          </p:cNvSpPr>
          <p:nvPr>
            <p:ph type="title"/>
          </p:nvPr>
        </p:nvSpPr>
        <p:spPr>
          <a:xfrm>
            <a:off x="298450" y="72231"/>
            <a:ext cx="8540750" cy="1052513"/>
          </a:xfrm>
        </p:spPr>
        <p:txBody>
          <a:bodyPr/>
          <a:lstStyle/>
          <a:p>
            <a:r>
              <a:rPr lang="zh-CN" altLang="en-US" sz="4000" b="1" dirty="0" smtClean="0"/>
              <a:t>产生式系统</a:t>
            </a:r>
            <a:r>
              <a:rPr lang="zh-CN" altLang="en-US" sz="4000" b="1" dirty="0"/>
              <a:t>的</a:t>
            </a:r>
            <a:r>
              <a:rPr lang="zh-CN" altLang="en-US" sz="4000" b="1" dirty="0" smtClean="0"/>
              <a:t>类型</a:t>
            </a:r>
            <a:r>
              <a:rPr lang="en-US" altLang="zh-CN" sz="4000" b="1" dirty="0" smtClean="0"/>
              <a:t>--I</a:t>
            </a:r>
            <a:r>
              <a:rPr lang="zh-CN" altLang="en-US" sz="3200" b="1" dirty="0">
                <a:solidFill>
                  <a:srgbClr val="FF0000"/>
                </a:solidFill>
              </a:rPr>
              <a:t/>
            </a:r>
            <a:br>
              <a:rPr lang="zh-CN" altLang="en-US" sz="3200" b="1" dirty="0">
                <a:solidFill>
                  <a:srgbClr val="FF0000"/>
                </a:solidFill>
              </a:rPr>
            </a:br>
            <a:endParaRPr lang="zh-CN" altLang="en-US" sz="2400" b="1"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产生式系统的类型</a:t>
            </a:r>
            <a:r>
              <a:rPr lang="en-US" altLang="zh-CN" b="1" dirty="0"/>
              <a:t>--I</a:t>
            </a:r>
            <a:r>
              <a:rPr lang="zh-CN" altLang="en-US" sz="3200" b="1" dirty="0">
                <a:solidFill>
                  <a:srgbClr val="FF0000"/>
                </a:solidFill>
              </a:rPr>
              <a:t/>
            </a:r>
            <a:br>
              <a:rPr lang="zh-CN" altLang="en-US" sz="3200" b="1" dirty="0">
                <a:solidFill>
                  <a:srgbClr val="FF0000"/>
                </a:solidFill>
              </a:rPr>
            </a:br>
            <a:endParaRPr kumimoji="1" lang="zh-CN" altLang="en-US" dirty="0"/>
          </a:p>
        </p:txBody>
      </p:sp>
      <p:sp>
        <p:nvSpPr>
          <p:cNvPr id="4" name="幻灯片编号占位符 3"/>
          <p:cNvSpPr>
            <a:spLocks noGrp="1"/>
          </p:cNvSpPr>
          <p:nvPr>
            <p:ph type="sldNum" sz="quarter" idx="12"/>
          </p:nvPr>
        </p:nvSpPr>
        <p:spPr/>
        <p:txBody>
          <a:bodyPr/>
          <a:lstStyle/>
          <a:p>
            <a:fld id="{1F21B99D-7AD6-44E9-BF99-AC979F3B7665}" type="slidenum">
              <a:rPr lang="en-US" altLang="zh-CN" smtClean="0"/>
              <a:pPr/>
              <a:t>62</a:t>
            </a:fld>
            <a:endParaRPr lang="en-US" altLang="zh-CN"/>
          </a:p>
        </p:txBody>
      </p:sp>
      <p:pic>
        <p:nvPicPr>
          <p:cNvPr id="5" name="图片 4"/>
          <p:cNvPicPr>
            <a:picLocks noChangeAspect="1"/>
          </p:cNvPicPr>
          <p:nvPr/>
        </p:nvPicPr>
        <p:blipFill>
          <a:blip r:embed="rId2"/>
          <a:stretch>
            <a:fillRect/>
          </a:stretch>
        </p:blipFill>
        <p:spPr>
          <a:xfrm>
            <a:off x="1151620" y="1808820"/>
            <a:ext cx="6718300" cy="4038600"/>
          </a:xfrm>
          <a:prstGeom prst="rect">
            <a:avLst/>
          </a:prstGeom>
        </p:spPr>
      </p:pic>
    </p:spTree>
    <p:extLst>
      <p:ext uri="{BB962C8B-B14F-4D97-AF65-F5344CB8AC3E}">
        <p14:creationId xmlns:p14="http://schemas.microsoft.com/office/powerpoint/2010/main" val="3311473897"/>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9" name="Rectangle 3"/>
          <p:cNvSpPr>
            <a:spLocks noGrp="1" noChangeArrowheads="1"/>
          </p:cNvSpPr>
          <p:nvPr>
            <p:ph type="body" idx="1"/>
          </p:nvPr>
        </p:nvSpPr>
        <p:spPr>
          <a:xfrm>
            <a:off x="187352" y="2204864"/>
            <a:ext cx="8713788" cy="3348372"/>
          </a:xfrm>
        </p:spPr>
        <p:txBody>
          <a:bodyPr/>
          <a:lstStyle/>
          <a:p>
            <a:pPr>
              <a:lnSpc>
                <a:spcPct val="105000"/>
              </a:lnSpc>
              <a:spcBef>
                <a:spcPct val="0"/>
              </a:spcBef>
            </a:pPr>
            <a:r>
              <a:rPr lang="zh-CN" altLang="en-US" sz="2400" b="1" dirty="0">
                <a:solidFill>
                  <a:srgbClr val="A50021"/>
                </a:solidFill>
                <a:latin typeface="Times New Roman" pitchFamily="18" charset="0"/>
              </a:rPr>
              <a:t>可交换的产生式系统</a:t>
            </a:r>
          </a:p>
          <a:p>
            <a:pPr lvl="1">
              <a:lnSpc>
                <a:spcPct val="105000"/>
              </a:lnSpc>
              <a:spcBef>
                <a:spcPts val="1200"/>
              </a:spcBef>
            </a:pPr>
            <a:r>
              <a:rPr lang="zh-CN" altLang="en-US" sz="2200" b="1" dirty="0" smtClean="0">
                <a:solidFill>
                  <a:srgbClr val="0000CC"/>
                </a:solidFill>
                <a:latin typeface="Times New Roman" pitchFamily="18" charset="0"/>
              </a:rPr>
              <a:t>一</a:t>
            </a:r>
            <a:r>
              <a:rPr lang="zh-CN" altLang="en-US" sz="2200" b="1" dirty="0">
                <a:solidFill>
                  <a:srgbClr val="0000CC"/>
                </a:solidFill>
                <a:latin typeface="Times New Roman" pitchFamily="18" charset="0"/>
              </a:rPr>
              <a:t>种对规则的使用次序无关的产生式系统，即</a:t>
            </a:r>
            <a:r>
              <a:rPr lang="zh-CN" altLang="en-US" sz="2200" b="1" dirty="0">
                <a:solidFill>
                  <a:srgbClr val="FF0000"/>
                </a:solidFill>
                <a:latin typeface="Times New Roman" pitchFamily="18" charset="0"/>
              </a:rPr>
              <a:t>任意交换规则的使用次序都不会影响对问题的求解</a:t>
            </a:r>
          </a:p>
          <a:p>
            <a:pPr marL="457200" lvl="1" indent="0">
              <a:lnSpc>
                <a:spcPct val="105000"/>
              </a:lnSpc>
              <a:spcBef>
                <a:spcPts val="1800"/>
              </a:spcBef>
              <a:buNone/>
            </a:pPr>
            <a:r>
              <a:rPr lang="zh-CN" altLang="en-US" sz="2000" dirty="0" smtClean="0">
                <a:latin typeface="Times New Roman" pitchFamily="18" charset="0"/>
              </a:rPr>
              <a:t>假设</a:t>
            </a:r>
            <a:r>
              <a:rPr lang="en-US" altLang="zh-CN" sz="2000" dirty="0">
                <a:latin typeface="Times New Roman" pitchFamily="18" charset="0"/>
              </a:rPr>
              <a:t>DB</a:t>
            </a:r>
            <a:r>
              <a:rPr lang="zh-CN" altLang="en-US" sz="2000" dirty="0">
                <a:latin typeface="Times New Roman" pitchFamily="18" charset="0"/>
              </a:rPr>
              <a:t>是综合数据库，</a:t>
            </a:r>
            <a:r>
              <a:rPr lang="en-US" altLang="zh-CN" sz="2000" dirty="0">
                <a:latin typeface="Times New Roman" pitchFamily="18" charset="0"/>
              </a:rPr>
              <a:t>RB</a:t>
            </a:r>
            <a:r>
              <a:rPr lang="zh-CN" altLang="en-US" sz="2000" dirty="0">
                <a:latin typeface="Times New Roman" pitchFamily="18" charset="0"/>
              </a:rPr>
              <a:t>是规则库，</a:t>
            </a:r>
            <a:r>
              <a:rPr lang="en-US" altLang="zh-CN" sz="2000" dirty="0" err="1">
                <a:latin typeface="Times New Roman" pitchFamily="18" charset="0"/>
              </a:rPr>
              <a:t>DB</a:t>
            </a:r>
            <a:r>
              <a:rPr lang="en-US" altLang="zh-CN" sz="2000" baseline="-25000" dirty="0" err="1">
                <a:latin typeface="Times New Roman" pitchFamily="18" charset="0"/>
              </a:rPr>
              <a:t>i</a:t>
            </a:r>
            <a:r>
              <a:rPr lang="en-US" altLang="zh-CN" sz="2000" dirty="0">
                <a:latin typeface="Times New Roman" pitchFamily="18" charset="0"/>
              </a:rPr>
              <a:t> (i=1,2,……)</a:t>
            </a:r>
            <a:r>
              <a:rPr lang="zh-CN" altLang="en-US" sz="2000" dirty="0">
                <a:latin typeface="Times New Roman" pitchFamily="18" charset="0"/>
              </a:rPr>
              <a:t>是第</a:t>
            </a:r>
            <a:r>
              <a:rPr lang="en-US" altLang="zh-CN" sz="2000" dirty="0">
                <a:latin typeface="Times New Roman" pitchFamily="18" charset="0"/>
              </a:rPr>
              <a:t>i</a:t>
            </a:r>
            <a:r>
              <a:rPr lang="zh-CN" altLang="en-US" sz="2000" dirty="0">
                <a:latin typeface="Times New Roman" pitchFamily="18" charset="0"/>
              </a:rPr>
              <a:t>次使用规则后得到的新的综合数据库，</a:t>
            </a:r>
            <a:r>
              <a:rPr lang="en-US" altLang="zh-CN" sz="2000" dirty="0">
                <a:latin typeface="Times New Roman" pitchFamily="18" charset="0"/>
              </a:rPr>
              <a:t>RS    RB</a:t>
            </a:r>
            <a:r>
              <a:rPr lang="zh-CN" altLang="en-US" sz="2000" dirty="0">
                <a:latin typeface="Times New Roman" pitchFamily="18" charset="0"/>
              </a:rPr>
              <a:t>是一个可作用于</a:t>
            </a:r>
            <a:r>
              <a:rPr lang="en-US" altLang="zh-CN" sz="2000" dirty="0" err="1">
                <a:latin typeface="Times New Roman" pitchFamily="18" charset="0"/>
              </a:rPr>
              <a:t>DB</a:t>
            </a:r>
            <a:r>
              <a:rPr lang="en-US" altLang="zh-CN" sz="2000" baseline="-25000" dirty="0" err="1">
                <a:latin typeface="Times New Roman" pitchFamily="18" charset="0"/>
              </a:rPr>
              <a:t>i</a:t>
            </a:r>
            <a:r>
              <a:rPr lang="zh-CN" altLang="en-US" sz="2000" dirty="0">
                <a:latin typeface="Times New Roman" pitchFamily="18" charset="0"/>
              </a:rPr>
              <a:t>的规则集合。若一个产生式系统可交换，则其</a:t>
            </a:r>
            <a:r>
              <a:rPr lang="en-US" altLang="zh-CN" sz="2000" dirty="0">
                <a:latin typeface="Times New Roman" pitchFamily="18" charset="0"/>
              </a:rPr>
              <a:t>RB</a:t>
            </a:r>
            <a:r>
              <a:rPr lang="zh-CN" altLang="en-US" sz="2000" dirty="0">
                <a:latin typeface="Times New Roman" pitchFamily="18" charset="0"/>
              </a:rPr>
              <a:t>和每一个</a:t>
            </a:r>
            <a:r>
              <a:rPr lang="en-US" altLang="zh-CN" sz="2000" dirty="0" err="1">
                <a:latin typeface="Times New Roman" pitchFamily="18" charset="0"/>
              </a:rPr>
              <a:t>DB</a:t>
            </a:r>
            <a:r>
              <a:rPr lang="en-US" altLang="zh-CN" sz="2000" baseline="-25000" dirty="0" err="1">
                <a:latin typeface="Times New Roman" pitchFamily="18" charset="0"/>
              </a:rPr>
              <a:t>i</a:t>
            </a:r>
            <a:r>
              <a:rPr lang="zh-CN" altLang="en-US" sz="2000" dirty="0">
                <a:latin typeface="Times New Roman" pitchFamily="18" charset="0"/>
              </a:rPr>
              <a:t>都应具有如下性质：</a:t>
            </a:r>
          </a:p>
          <a:p>
            <a:pPr marL="1371600" lvl="2" indent="-457200">
              <a:lnSpc>
                <a:spcPct val="105000"/>
              </a:lnSpc>
              <a:spcBef>
                <a:spcPts val="600"/>
              </a:spcBef>
              <a:buFont typeface="+mj-lt"/>
              <a:buAutoNum type="arabicPeriod"/>
            </a:pPr>
            <a:r>
              <a:rPr lang="zh-CN" altLang="en-US" sz="1800" dirty="0" smtClean="0">
                <a:latin typeface="Times New Roman" pitchFamily="18" charset="0"/>
              </a:rPr>
              <a:t>对</a:t>
            </a:r>
            <a:r>
              <a:rPr lang="zh-CN" altLang="en-US" sz="1800" dirty="0">
                <a:latin typeface="Times New Roman" pitchFamily="18" charset="0"/>
              </a:rPr>
              <a:t>任一规则</a:t>
            </a:r>
            <a:r>
              <a:rPr lang="en-US" altLang="zh-CN" sz="1800" dirty="0" err="1">
                <a:latin typeface="Times New Roman" pitchFamily="18" charset="0"/>
              </a:rPr>
              <a:t>r</a:t>
            </a:r>
            <a:r>
              <a:rPr lang="en-US" altLang="zh-CN" sz="1800" baseline="-25000" dirty="0" err="1">
                <a:latin typeface="Times New Roman" pitchFamily="18" charset="0"/>
              </a:rPr>
              <a:t>j</a:t>
            </a:r>
            <a:r>
              <a:rPr lang="en-US" altLang="en-US" sz="1800" dirty="0"/>
              <a:t>∈</a:t>
            </a:r>
            <a:r>
              <a:rPr lang="en-US" altLang="zh-CN" sz="1800" dirty="0">
                <a:latin typeface="Times New Roman" pitchFamily="18" charset="0"/>
              </a:rPr>
              <a:t> RS (j=1,2,……)</a:t>
            </a:r>
            <a:r>
              <a:rPr lang="zh-CN" altLang="en-US" sz="1800" dirty="0">
                <a:latin typeface="Times New Roman" pitchFamily="18" charset="0"/>
              </a:rPr>
              <a:t>，它作用于</a:t>
            </a:r>
            <a:r>
              <a:rPr lang="en-US" altLang="zh-CN" sz="1800" dirty="0" err="1">
                <a:latin typeface="Times New Roman" pitchFamily="18" charset="0"/>
              </a:rPr>
              <a:t>DB</a:t>
            </a:r>
            <a:r>
              <a:rPr lang="en-US" altLang="zh-CN" sz="1800" baseline="-25000" dirty="0" err="1">
                <a:latin typeface="Times New Roman" pitchFamily="18" charset="0"/>
              </a:rPr>
              <a:t>i</a:t>
            </a:r>
            <a:r>
              <a:rPr lang="zh-CN" altLang="en-US" sz="1800" dirty="0">
                <a:latin typeface="Times New Roman" pitchFamily="18" charset="0"/>
              </a:rPr>
              <a:t>得到新的综合数据库</a:t>
            </a:r>
            <a:r>
              <a:rPr lang="en-US" altLang="zh-CN" sz="1800" dirty="0">
                <a:latin typeface="Times New Roman" pitchFamily="18" charset="0"/>
              </a:rPr>
              <a:t>DB</a:t>
            </a:r>
            <a:r>
              <a:rPr lang="en-US" altLang="zh-CN" sz="1800" baseline="-25000" dirty="0">
                <a:latin typeface="Times New Roman" pitchFamily="18" charset="0"/>
              </a:rPr>
              <a:t>i+1</a:t>
            </a:r>
            <a:r>
              <a:rPr lang="zh-CN" altLang="en-US" sz="1800" dirty="0">
                <a:latin typeface="Times New Roman" pitchFamily="18" charset="0"/>
              </a:rPr>
              <a:t>，</a:t>
            </a:r>
            <a:r>
              <a:rPr lang="en-US" altLang="zh-CN" sz="1800" dirty="0">
                <a:latin typeface="Times New Roman" pitchFamily="18" charset="0"/>
              </a:rPr>
              <a:t>RS</a:t>
            </a:r>
            <a:r>
              <a:rPr lang="zh-CN" altLang="en-US" sz="1800" dirty="0">
                <a:latin typeface="Times New Roman" pitchFamily="18" charset="0"/>
              </a:rPr>
              <a:t>仍然是</a:t>
            </a:r>
            <a:r>
              <a:rPr lang="en-US" altLang="zh-CN" sz="1800" dirty="0">
                <a:latin typeface="Times New Roman" pitchFamily="18" charset="0"/>
              </a:rPr>
              <a:t>DB</a:t>
            </a:r>
            <a:r>
              <a:rPr lang="en-US" altLang="zh-CN" sz="1800" baseline="-25000" dirty="0">
                <a:latin typeface="Times New Roman" pitchFamily="18" charset="0"/>
              </a:rPr>
              <a:t>i+1</a:t>
            </a:r>
            <a:r>
              <a:rPr lang="zh-CN" altLang="en-US" sz="1800" dirty="0">
                <a:latin typeface="Times New Roman" pitchFamily="18" charset="0"/>
              </a:rPr>
              <a:t>的可用规则集。</a:t>
            </a:r>
          </a:p>
          <a:p>
            <a:pPr marL="1371600" lvl="2" indent="-457200">
              <a:lnSpc>
                <a:spcPct val="105000"/>
              </a:lnSpc>
              <a:spcBef>
                <a:spcPts val="600"/>
              </a:spcBef>
              <a:buFont typeface="+mj-lt"/>
              <a:buAutoNum type="arabicPeriod"/>
            </a:pPr>
            <a:r>
              <a:rPr lang="zh-CN" altLang="en-US" sz="1800" dirty="0" smtClean="0">
                <a:latin typeface="Times New Roman" pitchFamily="18" charset="0"/>
              </a:rPr>
              <a:t>如果</a:t>
            </a:r>
            <a:r>
              <a:rPr lang="en-US" altLang="zh-CN" sz="1800" dirty="0" err="1">
                <a:latin typeface="Times New Roman" pitchFamily="18" charset="0"/>
              </a:rPr>
              <a:t>DB</a:t>
            </a:r>
            <a:r>
              <a:rPr lang="en-US" altLang="zh-CN" sz="1800" baseline="-25000" dirty="0" err="1">
                <a:latin typeface="Times New Roman" pitchFamily="18" charset="0"/>
              </a:rPr>
              <a:t>i</a:t>
            </a:r>
            <a:r>
              <a:rPr lang="zh-CN" altLang="en-US" sz="1800" dirty="0">
                <a:latin typeface="Times New Roman" pitchFamily="18" charset="0"/>
              </a:rPr>
              <a:t>满足目标条件，则用</a:t>
            </a:r>
            <a:r>
              <a:rPr lang="en-US" altLang="zh-CN" sz="1800" dirty="0">
                <a:latin typeface="Times New Roman" pitchFamily="18" charset="0"/>
              </a:rPr>
              <a:t>RS</a:t>
            </a:r>
            <a:r>
              <a:rPr lang="zh-CN" altLang="en-US" sz="1800" dirty="0">
                <a:latin typeface="Times New Roman" pitchFamily="18" charset="0"/>
              </a:rPr>
              <a:t>中的任一规则</a:t>
            </a:r>
            <a:r>
              <a:rPr lang="en-US" altLang="zh-CN" sz="1800" dirty="0" err="1">
                <a:latin typeface="Times New Roman" pitchFamily="18" charset="0"/>
              </a:rPr>
              <a:t>r</a:t>
            </a:r>
            <a:r>
              <a:rPr lang="en-US" altLang="zh-CN" sz="1800" baseline="-25000" dirty="0" err="1">
                <a:latin typeface="Times New Roman" pitchFamily="18" charset="0"/>
              </a:rPr>
              <a:t>j</a:t>
            </a:r>
            <a:r>
              <a:rPr lang="zh-CN" altLang="en-US" sz="1800" dirty="0">
                <a:latin typeface="Times New Roman" pitchFamily="18" charset="0"/>
              </a:rPr>
              <a:t>作用于</a:t>
            </a:r>
            <a:r>
              <a:rPr lang="en-US" altLang="zh-CN" sz="1800" dirty="0" err="1">
                <a:latin typeface="Times New Roman" pitchFamily="18" charset="0"/>
              </a:rPr>
              <a:t>DB</a:t>
            </a:r>
            <a:r>
              <a:rPr lang="en-US" altLang="zh-CN" sz="1800" baseline="-25000" dirty="0" err="1">
                <a:latin typeface="Times New Roman" pitchFamily="18" charset="0"/>
              </a:rPr>
              <a:t>i</a:t>
            </a:r>
            <a:r>
              <a:rPr lang="zh-CN" altLang="en-US" sz="1800" dirty="0">
                <a:latin typeface="Times New Roman" pitchFamily="18" charset="0"/>
              </a:rPr>
              <a:t>，得到的</a:t>
            </a:r>
            <a:r>
              <a:rPr lang="en-US" altLang="zh-CN" sz="1800" dirty="0">
                <a:latin typeface="Times New Roman" pitchFamily="18" charset="0"/>
              </a:rPr>
              <a:t>DB</a:t>
            </a:r>
            <a:r>
              <a:rPr lang="en-US" altLang="zh-CN" sz="1800" baseline="-25000" dirty="0">
                <a:latin typeface="Times New Roman" pitchFamily="18" charset="0"/>
              </a:rPr>
              <a:t>i+1</a:t>
            </a:r>
            <a:r>
              <a:rPr lang="zh-CN" altLang="en-US" sz="1800" dirty="0">
                <a:latin typeface="Times New Roman" pitchFamily="18" charset="0"/>
              </a:rPr>
              <a:t>仍然满足目标条件。</a:t>
            </a:r>
          </a:p>
          <a:p>
            <a:pPr marL="1371600" lvl="2" indent="-457200">
              <a:lnSpc>
                <a:spcPct val="105000"/>
              </a:lnSpc>
              <a:spcBef>
                <a:spcPts val="600"/>
              </a:spcBef>
              <a:buFont typeface="+mj-lt"/>
              <a:buAutoNum type="arabicPeriod"/>
            </a:pPr>
            <a:r>
              <a:rPr lang="zh-CN" altLang="en-US" sz="1800" dirty="0" smtClean="0">
                <a:latin typeface="Times New Roman" pitchFamily="18" charset="0"/>
              </a:rPr>
              <a:t>若</a:t>
            </a:r>
            <a:r>
              <a:rPr lang="zh-CN" altLang="en-US" sz="1800" dirty="0">
                <a:latin typeface="Times New Roman" pitchFamily="18" charset="0"/>
              </a:rPr>
              <a:t>对</a:t>
            </a:r>
            <a:r>
              <a:rPr lang="en-US" altLang="zh-CN" sz="1800" dirty="0" err="1">
                <a:latin typeface="Times New Roman" pitchFamily="18" charset="0"/>
              </a:rPr>
              <a:t>DB</a:t>
            </a:r>
            <a:r>
              <a:rPr lang="en-US" altLang="zh-CN" sz="1800" baseline="-25000" dirty="0" err="1">
                <a:latin typeface="Times New Roman" pitchFamily="18" charset="0"/>
              </a:rPr>
              <a:t>i</a:t>
            </a:r>
            <a:r>
              <a:rPr lang="zh-CN" altLang="en-US" sz="1800" dirty="0">
                <a:latin typeface="Times New Roman" pitchFamily="18" charset="0"/>
              </a:rPr>
              <a:t>使用某一规则序列</a:t>
            </a:r>
            <a:r>
              <a:rPr lang="en-US" altLang="zh-CN" sz="1800" dirty="0">
                <a:latin typeface="Times New Roman" pitchFamily="18" charset="0"/>
              </a:rPr>
              <a:t>r</a:t>
            </a:r>
            <a:r>
              <a:rPr lang="en-US" altLang="zh-CN" sz="1800" baseline="-25000" dirty="0">
                <a:latin typeface="Times New Roman" pitchFamily="18" charset="0"/>
              </a:rPr>
              <a:t>1</a:t>
            </a:r>
            <a:r>
              <a:rPr lang="en-US" altLang="zh-CN" sz="1800" dirty="0">
                <a:latin typeface="Times New Roman" pitchFamily="18" charset="0"/>
              </a:rPr>
              <a:t>,r</a:t>
            </a:r>
            <a:r>
              <a:rPr lang="en-US" altLang="zh-CN" sz="1800" baseline="-25000" dirty="0">
                <a:latin typeface="Times New Roman" pitchFamily="18" charset="0"/>
              </a:rPr>
              <a:t>2</a:t>
            </a:r>
            <a:r>
              <a:rPr lang="en-US" altLang="zh-CN" sz="1800" dirty="0">
                <a:latin typeface="Times New Roman" pitchFamily="18" charset="0"/>
              </a:rPr>
              <a:t>,……,</a:t>
            </a:r>
            <a:r>
              <a:rPr lang="en-US" altLang="zh-CN" sz="1800" dirty="0" err="1">
                <a:latin typeface="Times New Roman" pitchFamily="18" charset="0"/>
              </a:rPr>
              <a:t>r</a:t>
            </a:r>
            <a:r>
              <a:rPr lang="en-US" altLang="zh-CN" sz="1800" baseline="-25000" dirty="0" err="1">
                <a:latin typeface="Times New Roman" pitchFamily="18" charset="0"/>
              </a:rPr>
              <a:t>k</a:t>
            </a:r>
            <a:r>
              <a:rPr lang="zh-CN" altLang="en-US" sz="1800" dirty="0">
                <a:latin typeface="Times New Roman" pitchFamily="18" charset="0"/>
              </a:rPr>
              <a:t>得到一个新的综合数据库</a:t>
            </a:r>
            <a:r>
              <a:rPr lang="en-US" altLang="zh-CN" sz="1800" dirty="0" err="1" smtClean="0">
                <a:latin typeface="Times New Roman" pitchFamily="18" charset="0"/>
              </a:rPr>
              <a:t>Db</a:t>
            </a:r>
            <a:r>
              <a:rPr lang="en-US" altLang="zh-CN" sz="1800" baseline="-25000" dirty="0" err="1" smtClean="0">
                <a:latin typeface="Times New Roman" pitchFamily="18" charset="0"/>
              </a:rPr>
              <a:t>i+k</a:t>
            </a:r>
            <a:r>
              <a:rPr lang="zh-CN" altLang="en-US" sz="1800" dirty="0">
                <a:latin typeface="Times New Roman" pitchFamily="18" charset="0"/>
              </a:rPr>
              <a:t>，则当改变这些规则的使用次序后，仍然可得</a:t>
            </a:r>
            <a:r>
              <a:rPr lang="zh-CN" altLang="en-US" sz="1800" dirty="0" smtClean="0">
                <a:latin typeface="Times New Roman" pitchFamily="18" charset="0"/>
              </a:rPr>
              <a:t>到</a:t>
            </a:r>
            <a:r>
              <a:rPr lang="en-US" altLang="zh-CN" sz="1800" dirty="0" err="1">
                <a:latin typeface="Times New Roman" pitchFamily="18" charset="0"/>
              </a:rPr>
              <a:t>Db</a:t>
            </a:r>
            <a:r>
              <a:rPr lang="en-US" altLang="zh-CN" sz="1800" baseline="-25000" dirty="0" err="1">
                <a:latin typeface="Times New Roman" pitchFamily="18" charset="0"/>
              </a:rPr>
              <a:t>i+k</a:t>
            </a:r>
            <a:r>
              <a:rPr lang="zh-CN" altLang="en-US" sz="1800" dirty="0" smtClean="0">
                <a:latin typeface="Times New Roman" pitchFamily="18" charset="0"/>
              </a:rPr>
              <a:t>。     </a:t>
            </a:r>
            <a:endParaRPr lang="zh-CN" altLang="en-US" sz="1800" dirty="0">
              <a:latin typeface="Times New Roman" pitchFamily="18" charset="0"/>
            </a:endParaRPr>
          </a:p>
        </p:txBody>
      </p:sp>
      <p:sp>
        <p:nvSpPr>
          <p:cNvPr id="51610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516101" name="Object 5"/>
          <p:cNvGraphicFramePr>
            <a:graphicFrameLocks noChangeAspect="1"/>
          </p:cNvGraphicFramePr>
          <p:nvPr>
            <p:extLst>
              <p:ext uri="{D42A27DB-BD31-4B8C-83A1-F6EECF244321}">
                <p14:modId xmlns:p14="http://schemas.microsoft.com/office/powerpoint/2010/main" val="784322421"/>
              </p:ext>
            </p:extLst>
          </p:nvPr>
        </p:nvGraphicFramePr>
        <p:xfrm>
          <a:off x="4103948" y="4067733"/>
          <a:ext cx="261367" cy="261367"/>
        </p:xfrm>
        <a:graphic>
          <a:graphicData uri="http://schemas.openxmlformats.org/presentationml/2006/ole">
            <mc:AlternateContent xmlns:mc="http://schemas.openxmlformats.org/markup-compatibility/2006">
              <mc:Choice xmlns:v="urn:schemas-microsoft-com:vml" Requires="v">
                <p:oleObj spid="_x0000_s516280" name="公式" r:id="rId4" imgW="152268" imgH="152268" progId="Equation.3">
                  <p:embed/>
                </p:oleObj>
              </mc:Choice>
              <mc:Fallback>
                <p:oleObj name="公式" r:id="rId4" imgW="152268" imgH="152268"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03948" y="4067733"/>
                        <a:ext cx="261367" cy="261367"/>
                      </a:xfrm>
                      <a:prstGeom prst="rect">
                        <a:avLst/>
                      </a:prstGeom>
                      <a:noFill/>
                      <a:extLst/>
                    </p:spPr>
                  </p:pic>
                </p:oleObj>
              </mc:Fallback>
            </mc:AlternateContent>
          </a:graphicData>
        </a:graphic>
      </p:graphicFrame>
      <p:sp>
        <p:nvSpPr>
          <p:cNvPr id="51610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51610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51610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51610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2" name="Rectangle 2"/>
          <p:cNvSpPr>
            <a:spLocks noGrp="1" noChangeArrowheads="1"/>
          </p:cNvSpPr>
          <p:nvPr>
            <p:ph type="title"/>
          </p:nvPr>
        </p:nvSpPr>
        <p:spPr>
          <a:xfrm>
            <a:off x="298450" y="72231"/>
            <a:ext cx="8540750" cy="1052513"/>
          </a:xfrm>
        </p:spPr>
        <p:txBody>
          <a:bodyPr/>
          <a:lstStyle/>
          <a:p>
            <a:r>
              <a:rPr lang="zh-CN" altLang="en-US" sz="4000" b="1" dirty="0" smtClean="0"/>
              <a:t>产生式系统</a:t>
            </a:r>
            <a:r>
              <a:rPr lang="zh-CN" altLang="en-US" sz="4000" b="1" dirty="0"/>
              <a:t>的</a:t>
            </a:r>
            <a:r>
              <a:rPr lang="zh-CN" altLang="en-US" sz="4000" b="1" dirty="0" smtClean="0"/>
              <a:t>类型</a:t>
            </a:r>
            <a:r>
              <a:rPr lang="en-US" altLang="zh-CN" sz="4000" b="1" dirty="0" smtClean="0"/>
              <a:t>--II</a:t>
            </a:r>
            <a:r>
              <a:rPr lang="zh-CN" altLang="en-US" sz="3200" b="1" dirty="0">
                <a:solidFill>
                  <a:srgbClr val="FF0000"/>
                </a:solidFill>
              </a:rPr>
              <a:t/>
            </a:r>
            <a:br>
              <a:rPr lang="zh-CN" altLang="en-US" sz="3200" b="1" dirty="0">
                <a:solidFill>
                  <a:srgbClr val="FF0000"/>
                </a:solidFill>
              </a:rPr>
            </a:br>
            <a:endParaRPr lang="zh-CN" altLang="en-US" sz="2400" b="1" dirty="0">
              <a:solidFill>
                <a:srgbClr val="FF0000"/>
              </a:solidFill>
            </a:endParaRPr>
          </a:p>
        </p:txBody>
      </p:sp>
      <p:sp>
        <p:nvSpPr>
          <p:cNvPr id="13" name="TextBox 12"/>
          <p:cNvSpPr txBox="1"/>
          <p:nvPr/>
        </p:nvSpPr>
        <p:spPr>
          <a:xfrm>
            <a:off x="421788" y="1024280"/>
            <a:ext cx="8244916" cy="892552"/>
          </a:xfrm>
          <a:prstGeom prst="rect">
            <a:avLst/>
          </a:prstGeom>
          <a:noFill/>
        </p:spPr>
        <p:txBody>
          <a:bodyPr wrap="square" rtlCol="0">
            <a:spAutoFit/>
          </a:bodyPr>
          <a:lstStyle/>
          <a:p>
            <a:r>
              <a:rPr lang="zh-CN" altLang="en-US" sz="2600" b="1" dirty="0" smtClean="0">
                <a:solidFill>
                  <a:srgbClr val="0000CC"/>
                </a:solidFill>
                <a:latin typeface="幼圆" pitchFamily="49" charset="-122"/>
                <a:ea typeface="幼圆" pitchFamily="49" charset="-122"/>
              </a:rPr>
              <a:t>按规则库的性质和结构：可交换的、可分解的、可恢复的产生式系统</a:t>
            </a:r>
            <a:endParaRPr lang="zh-CN" altLang="en-US" sz="2600" b="1" dirty="0">
              <a:solidFill>
                <a:srgbClr val="0000CC"/>
              </a:solidFill>
              <a:latin typeface="幼圆" pitchFamily="49" charset="-122"/>
              <a:ea typeface="幼圆" pitchFamily="49" charset="-122"/>
            </a:endParaRPr>
          </a:p>
        </p:txBody>
      </p:sp>
      <p:sp>
        <p:nvSpPr>
          <p:cNvPr id="14" name="圆角矩形 13"/>
          <p:cNvSpPr/>
          <p:nvPr/>
        </p:nvSpPr>
        <p:spPr>
          <a:xfrm>
            <a:off x="251520" y="944724"/>
            <a:ext cx="8424936" cy="108012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fld id="{271D46F8-9B2A-4A9F-BB02-B725733EF30C}" type="slidenum">
              <a:rPr lang="en-US" altLang="zh-CN"/>
              <a:pPr/>
              <a:t>64</a:t>
            </a:fld>
            <a:endParaRPr lang="en-US" altLang="zh-CN"/>
          </a:p>
        </p:txBody>
      </p:sp>
      <p:sp>
        <p:nvSpPr>
          <p:cNvPr id="586755" name="Rectangle 3"/>
          <p:cNvSpPr>
            <a:spLocks noGrp="1" noChangeArrowheads="1"/>
          </p:cNvSpPr>
          <p:nvPr>
            <p:ph type="body" idx="1"/>
          </p:nvPr>
        </p:nvSpPr>
        <p:spPr>
          <a:xfrm>
            <a:off x="215516" y="1412776"/>
            <a:ext cx="8686800" cy="4525963"/>
          </a:xfrm>
        </p:spPr>
        <p:txBody>
          <a:bodyPr/>
          <a:lstStyle/>
          <a:p>
            <a:pPr marL="0" indent="0">
              <a:lnSpc>
                <a:spcPct val="105000"/>
              </a:lnSpc>
              <a:spcBef>
                <a:spcPct val="0"/>
              </a:spcBef>
              <a:buNone/>
            </a:pPr>
            <a:r>
              <a:rPr lang="zh-CN" altLang="en-US" sz="2600" b="0" dirty="0" smtClean="0">
                <a:latin typeface="Times New Roman" pitchFamily="18" charset="0"/>
              </a:rPr>
              <a:t>可交换产生式系统的综合数据库是</a:t>
            </a:r>
            <a:r>
              <a:rPr lang="zh-CN" altLang="en-US" sz="2600" dirty="0" smtClean="0">
                <a:solidFill>
                  <a:srgbClr val="FF0000"/>
                </a:solidFill>
                <a:latin typeface="Times New Roman" pitchFamily="18" charset="0"/>
              </a:rPr>
              <a:t>非递减</a:t>
            </a:r>
            <a:r>
              <a:rPr lang="zh-CN" altLang="en-US" sz="2600" b="0" dirty="0" smtClean="0">
                <a:latin typeface="Times New Roman" pitchFamily="18" charset="0"/>
              </a:rPr>
              <a:t>的。对</a:t>
            </a:r>
            <a:r>
              <a:rPr lang="zh-CN" altLang="en-US" sz="2600" b="0" dirty="0">
                <a:latin typeface="Times New Roman" pitchFamily="18" charset="0"/>
              </a:rPr>
              <a:t>任何序列</a:t>
            </a:r>
            <a:r>
              <a:rPr lang="en-US" altLang="zh-CN" sz="2600" b="0" dirty="0">
                <a:latin typeface="Times New Roman" pitchFamily="18" charset="0"/>
              </a:rPr>
              <a:t>r</a:t>
            </a:r>
            <a:r>
              <a:rPr lang="en-US" altLang="zh-CN" sz="2600" b="0" baseline="-25000" dirty="0">
                <a:latin typeface="Times New Roman" pitchFamily="18" charset="0"/>
              </a:rPr>
              <a:t>1</a:t>
            </a:r>
            <a:r>
              <a:rPr lang="en-US" altLang="zh-CN" sz="2600" b="0" dirty="0">
                <a:latin typeface="Times New Roman" pitchFamily="18" charset="0"/>
              </a:rPr>
              <a:t>,r</a:t>
            </a:r>
            <a:r>
              <a:rPr lang="en-US" altLang="zh-CN" sz="2600" b="0" baseline="-25000" dirty="0">
                <a:latin typeface="Times New Roman" pitchFamily="18" charset="0"/>
              </a:rPr>
              <a:t>2</a:t>
            </a:r>
            <a:r>
              <a:rPr lang="en-US" altLang="zh-CN" sz="2600" b="0" dirty="0">
                <a:latin typeface="Times New Roman" pitchFamily="18" charset="0"/>
              </a:rPr>
              <a:t>,……,</a:t>
            </a:r>
            <a:r>
              <a:rPr lang="en-US" altLang="zh-CN" sz="2600" b="0" dirty="0" err="1">
                <a:latin typeface="Times New Roman" pitchFamily="18" charset="0"/>
              </a:rPr>
              <a:t>r</a:t>
            </a:r>
            <a:r>
              <a:rPr lang="en-US" altLang="zh-CN" sz="2600" b="0" baseline="-25000" dirty="0" err="1">
                <a:latin typeface="Times New Roman" pitchFamily="18" charset="0"/>
              </a:rPr>
              <a:t>g</a:t>
            </a:r>
            <a:r>
              <a:rPr lang="zh-CN" altLang="en-US" sz="2600" b="0" dirty="0">
                <a:latin typeface="Times New Roman" pitchFamily="18" charset="0"/>
              </a:rPr>
              <a:t>，其作用于</a:t>
            </a:r>
            <a:r>
              <a:rPr lang="en-US" altLang="zh-CN" sz="2600" b="0" dirty="0">
                <a:latin typeface="Times New Roman" pitchFamily="18" charset="0"/>
              </a:rPr>
              <a:t>DB </a:t>
            </a:r>
            <a:r>
              <a:rPr lang="zh-CN" altLang="en-US" sz="2600" b="0" dirty="0">
                <a:latin typeface="Times New Roman" pitchFamily="18" charset="0"/>
              </a:rPr>
              <a:t>后所得到的</a:t>
            </a:r>
            <a:r>
              <a:rPr lang="en-US" altLang="zh-CN" sz="2600" b="0" dirty="0" smtClean="0">
                <a:latin typeface="Times New Roman" pitchFamily="18" charset="0"/>
              </a:rPr>
              <a:t>DB</a:t>
            </a:r>
            <a:r>
              <a:rPr lang="en-US" altLang="zh-CN" sz="2600" b="0" baseline="-25000" dirty="0" smtClean="0">
                <a:latin typeface="Times New Roman" pitchFamily="18" charset="0"/>
              </a:rPr>
              <a:t>1</a:t>
            </a:r>
            <a:r>
              <a:rPr lang="zh-CN" altLang="en-US" sz="2600" b="0" dirty="0">
                <a:latin typeface="Times New Roman" pitchFamily="18" charset="0"/>
              </a:rPr>
              <a:t>，</a:t>
            </a:r>
            <a:r>
              <a:rPr lang="en-US" altLang="zh-CN" sz="2600" b="0" dirty="0" smtClean="0">
                <a:latin typeface="Times New Roman" pitchFamily="18" charset="0"/>
              </a:rPr>
              <a:t>DB</a:t>
            </a:r>
            <a:r>
              <a:rPr lang="en-US" altLang="zh-CN" sz="2600" b="0" baseline="-25000" dirty="0" smtClean="0">
                <a:latin typeface="Times New Roman" pitchFamily="18" charset="0"/>
              </a:rPr>
              <a:t>2</a:t>
            </a:r>
            <a:r>
              <a:rPr lang="zh-CN" altLang="en-US" sz="2600" b="0" dirty="0">
                <a:latin typeface="Times New Roman" pitchFamily="18" charset="0"/>
              </a:rPr>
              <a:t>，</a:t>
            </a:r>
            <a:r>
              <a:rPr lang="en-US" altLang="zh-CN" sz="2600" b="0" dirty="0">
                <a:latin typeface="Times New Roman" pitchFamily="18" charset="0"/>
              </a:rPr>
              <a:t>……</a:t>
            </a:r>
            <a:r>
              <a:rPr lang="zh-CN" altLang="en-US" sz="2600" b="0" dirty="0">
                <a:latin typeface="Times New Roman" pitchFamily="18" charset="0"/>
              </a:rPr>
              <a:t>，</a:t>
            </a:r>
            <a:r>
              <a:rPr lang="en-US" altLang="zh-CN" sz="2600" b="0" dirty="0" err="1">
                <a:latin typeface="Times New Roman" pitchFamily="18" charset="0"/>
              </a:rPr>
              <a:t>DB</a:t>
            </a:r>
            <a:r>
              <a:rPr lang="en-US" altLang="zh-CN" sz="2600" b="0" baseline="-25000" dirty="0" err="1">
                <a:latin typeface="Times New Roman" pitchFamily="18" charset="0"/>
              </a:rPr>
              <a:t>g</a:t>
            </a:r>
            <a:r>
              <a:rPr lang="zh-CN" altLang="en-US" sz="2600" b="0" dirty="0">
                <a:latin typeface="Times New Roman" pitchFamily="18" charset="0"/>
              </a:rPr>
              <a:t>之间存在如下关系：</a:t>
            </a:r>
          </a:p>
          <a:p>
            <a:pPr marL="0" indent="0">
              <a:lnSpc>
                <a:spcPct val="105000"/>
              </a:lnSpc>
              <a:spcBef>
                <a:spcPts val="1200"/>
              </a:spcBef>
              <a:buNone/>
            </a:pPr>
            <a:r>
              <a:rPr lang="en-US" altLang="zh-CN" sz="2600" b="0" dirty="0" smtClean="0">
                <a:latin typeface="Times New Roman" pitchFamily="18" charset="0"/>
              </a:rPr>
              <a:t>                     DB</a:t>
            </a:r>
            <a:r>
              <a:rPr lang="en-US" altLang="zh-CN" sz="2600" b="0" baseline="-25000" dirty="0" smtClean="0">
                <a:latin typeface="Times New Roman" pitchFamily="18" charset="0"/>
              </a:rPr>
              <a:t>1</a:t>
            </a:r>
            <a:r>
              <a:rPr lang="en-US" altLang="zh-CN" sz="2600" b="0" dirty="0" smtClean="0">
                <a:latin typeface="Times New Roman" pitchFamily="18" charset="0"/>
              </a:rPr>
              <a:t>    </a:t>
            </a:r>
            <a:r>
              <a:rPr lang="en-US" altLang="zh-CN" sz="2600" b="0" dirty="0">
                <a:latin typeface="Times New Roman" pitchFamily="18" charset="0"/>
              </a:rPr>
              <a:t>DB</a:t>
            </a:r>
            <a:r>
              <a:rPr lang="en-US" altLang="zh-CN" sz="2600" b="0" baseline="-25000" dirty="0">
                <a:latin typeface="Times New Roman" pitchFamily="18" charset="0"/>
              </a:rPr>
              <a:t>2</a:t>
            </a:r>
            <a:r>
              <a:rPr lang="en-US" altLang="zh-CN" sz="2600" b="0" dirty="0">
                <a:latin typeface="Times New Roman" pitchFamily="18" charset="0"/>
              </a:rPr>
              <a:t>     </a:t>
            </a:r>
            <a:r>
              <a:rPr lang="en-US" altLang="zh-CN" sz="2600" b="0" dirty="0" smtClean="0">
                <a:latin typeface="Times New Roman" pitchFamily="18" charset="0"/>
              </a:rPr>
              <a:t>……      </a:t>
            </a:r>
            <a:r>
              <a:rPr lang="en-US" altLang="zh-CN" sz="2600" b="0" dirty="0" err="1">
                <a:latin typeface="Times New Roman" pitchFamily="18" charset="0"/>
              </a:rPr>
              <a:t>DB</a:t>
            </a:r>
            <a:r>
              <a:rPr lang="en-US" altLang="zh-CN" sz="2600" b="0" baseline="-25000" dirty="0" err="1">
                <a:latin typeface="Times New Roman" pitchFamily="18" charset="0"/>
              </a:rPr>
              <a:t>g</a:t>
            </a:r>
            <a:endParaRPr lang="en-US" altLang="zh-CN" sz="2600" b="0" baseline="-25000" dirty="0">
              <a:latin typeface="Times New Roman" pitchFamily="18" charset="0"/>
            </a:endParaRPr>
          </a:p>
          <a:p>
            <a:pPr>
              <a:lnSpc>
                <a:spcPct val="105000"/>
              </a:lnSpc>
              <a:spcBef>
                <a:spcPct val="0"/>
              </a:spcBef>
            </a:pPr>
            <a:endParaRPr lang="en-US" altLang="zh-CN" sz="2800" b="1" dirty="0" smtClean="0">
              <a:solidFill>
                <a:srgbClr val="0000CC"/>
              </a:solidFill>
              <a:latin typeface="Times New Roman" pitchFamily="18" charset="0"/>
            </a:endParaRPr>
          </a:p>
          <a:p>
            <a:pPr>
              <a:lnSpc>
                <a:spcPct val="120000"/>
              </a:lnSpc>
              <a:spcBef>
                <a:spcPts val="1200"/>
              </a:spcBef>
            </a:pPr>
            <a:r>
              <a:rPr lang="zh-CN" altLang="en-US" sz="2400" b="1" dirty="0" smtClean="0">
                <a:solidFill>
                  <a:srgbClr val="0000CC"/>
                </a:solidFill>
                <a:latin typeface="Times New Roman" pitchFamily="18" charset="0"/>
              </a:rPr>
              <a:t>在可交换</a:t>
            </a:r>
            <a:r>
              <a:rPr lang="zh-CN" altLang="en-US" sz="2400" b="1" dirty="0">
                <a:solidFill>
                  <a:srgbClr val="0000CC"/>
                </a:solidFill>
                <a:latin typeface="Times New Roman" pitchFamily="18" charset="0"/>
              </a:rPr>
              <a:t>产生式系统中，其</a:t>
            </a:r>
            <a:r>
              <a:rPr lang="zh-CN" altLang="en-US" sz="2400" b="1" dirty="0">
                <a:solidFill>
                  <a:srgbClr val="FF0000"/>
                </a:solidFill>
                <a:latin typeface="Times New Roman" pitchFamily="18" charset="0"/>
              </a:rPr>
              <a:t>规则的结论部分总是包含着新的内容</a:t>
            </a:r>
            <a:r>
              <a:rPr lang="zh-CN" altLang="en-US" sz="2400" b="1" dirty="0">
                <a:solidFill>
                  <a:srgbClr val="0000CC"/>
                </a:solidFill>
                <a:latin typeface="Times New Roman" pitchFamily="18" charset="0"/>
              </a:rPr>
              <a:t>，一旦执行该规则就会把这些新的内容</a:t>
            </a:r>
            <a:r>
              <a:rPr lang="zh-CN" altLang="en-US" sz="2400" b="1" dirty="0">
                <a:solidFill>
                  <a:srgbClr val="FF0000"/>
                </a:solidFill>
                <a:latin typeface="Times New Roman" pitchFamily="18" charset="0"/>
              </a:rPr>
              <a:t>添加</a:t>
            </a:r>
            <a:r>
              <a:rPr lang="zh-CN" altLang="en-US" sz="2400" b="1" dirty="0">
                <a:solidFill>
                  <a:srgbClr val="0000CC"/>
                </a:solidFill>
                <a:latin typeface="Times New Roman" pitchFamily="18" charset="0"/>
              </a:rPr>
              <a:t>到综合数据库</a:t>
            </a:r>
            <a:r>
              <a:rPr lang="zh-CN" altLang="en-US" sz="2400" b="1" dirty="0" smtClean="0">
                <a:solidFill>
                  <a:srgbClr val="0000CC"/>
                </a:solidFill>
                <a:latin typeface="Times New Roman" pitchFamily="18" charset="0"/>
              </a:rPr>
              <a:t>中</a:t>
            </a:r>
            <a:endParaRPr lang="en-US" altLang="zh-CN" sz="2400" b="1" dirty="0" smtClean="0">
              <a:solidFill>
                <a:srgbClr val="0000CC"/>
              </a:solidFill>
              <a:latin typeface="Times New Roman" pitchFamily="18" charset="0"/>
            </a:endParaRPr>
          </a:p>
          <a:p>
            <a:pPr>
              <a:lnSpc>
                <a:spcPct val="120000"/>
              </a:lnSpc>
              <a:spcBef>
                <a:spcPts val="1200"/>
              </a:spcBef>
            </a:pPr>
            <a:r>
              <a:rPr lang="zh-CN" altLang="en-US" sz="2400" dirty="0" smtClean="0">
                <a:solidFill>
                  <a:srgbClr val="0000CC"/>
                </a:solidFill>
                <a:latin typeface="Times New Roman" pitchFamily="18" charset="0"/>
              </a:rPr>
              <a:t>可交换产生式系统中，</a:t>
            </a:r>
            <a:r>
              <a:rPr lang="zh-CN" altLang="en-US" sz="2400" dirty="0" smtClean="0">
                <a:solidFill>
                  <a:srgbClr val="FF0000"/>
                </a:solidFill>
                <a:latin typeface="Times New Roman" pitchFamily="18" charset="0"/>
              </a:rPr>
              <a:t>不存在从综合数据库中删除事实的操作</a:t>
            </a:r>
            <a:endParaRPr lang="zh-CN" altLang="en-US" sz="2400" b="1" dirty="0">
              <a:solidFill>
                <a:srgbClr val="FF0000"/>
              </a:solidFill>
              <a:latin typeface="Times New Roman" pitchFamily="18" charset="0"/>
            </a:endParaRPr>
          </a:p>
        </p:txBody>
      </p:sp>
      <p:graphicFrame>
        <p:nvGraphicFramePr>
          <p:cNvPr id="586756" name="Object 4"/>
          <p:cNvGraphicFramePr>
            <a:graphicFrameLocks noChangeAspect="1"/>
          </p:cNvGraphicFramePr>
          <p:nvPr>
            <p:extLst>
              <p:ext uri="{D42A27DB-BD31-4B8C-83A1-F6EECF244321}">
                <p14:modId xmlns:p14="http://schemas.microsoft.com/office/powerpoint/2010/main" val="2420030155"/>
              </p:ext>
            </p:extLst>
          </p:nvPr>
        </p:nvGraphicFramePr>
        <p:xfrm>
          <a:off x="2638041" y="2924944"/>
          <a:ext cx="287338" cy="287338"/>
        </p:xfrm>
        <a:graphic>
          <a:graphicData uri="http://schemas.openxmlformats.org/presentationml/2006/ole">
            <mc:AlternateContent xmlns:mc="http://schemas.openxmlformats.org/markup-compatibility/2006">
              <mc:Choice xmlns:v="urn:schemas-microsoft-com:vml" Requires="v">
                <p:oleObj spid="_x0000_s587226" name="公式" r:id="rId4" imgW="152268" imgH="152268" progId="Equation.3">
                  <p:embed/>
                </p:oleObj>
              </mc:Choice>
              <mc:Fallback>
                <p:oleObj name="公式" r:id="rId4" imgW="152268" imgH="152268"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8041" y="2924944"/>
                        <a:ext cx="287338" cy="287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86757" name="Object 5"/>
          <p:cNvGraphicFramePr>
            <a:graphicFrameLocks noChangeAspect="1"/>
          </p:cNvGraphicFramePr>
          <p:nvPr>
            <p:extLst>
              <p:ext uri="{D42A27DB-BD31-4B8C-83A1-F6EECF244321}">
                <p14:modId xmlns:p14="http://schemas.microsoft.com/office/powerpoint/2010/main" val="1550495185"/>
              </p:ext>
            </p:extLst>
          </p:nvPr>
        </p:nvGraphicFramePr>
        <p:xfrm>
          <a:off x="3646104" y="2924944"/>
          <a:ext cx="288925" cy="288925"/>
        </p:xfrm>
        <a:graphic>
          <a:graphicData uri="http://schemas.openxmlformats.org/presentationml/2006/ole">
            <mc:AlternateContent xmlns:mc="http://schemas.openxmlformats.org/markup-compatibility/2006">
              <mc:Choice xmlns:v="urn:schemas-microsoft-com:vml" Requires="v">
                <p:oleObj spid="_x0000_s587227" name="公式" r:id="rId6" imgW="152268" imgH="152268" progId="Equation.3">
                  <p:embed/>
                </p:oleObj>
              </mc:Choice>
              <mc:Fallback>
                <p:oleObj name="公式" r:id="rId6" imgW="152268" imgH="152268"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46104" y="2924944"/>
                        <a:ext cx="288925" cy="288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86758" name="Object 6"/>
          <p:cNvGraphicFramePr>
            <a:graphicFrameLocks noChangeAspect="1"/>
          </p:cNvGraphicFramePr>
          <p:nvPr>
            <p:extLst>
              <p:ext uri="{D42A27DB-BD31-4B8C-83A1-F6EECF244321}">
                <p14:modId xmlns:p14="http://schemas.microsoft.com/office/powerpoint/2010/main" val="1182305512"/>
              </p:ext>
            </p:extLst>
          </p:nvPr>
        </p:nvGraphicFramePr>
        <p:xfrm>
          <a:off x="4798629" y="2961457"/>
          <a:ext cx="287337" cy="287337"/>
        </p:xfrm>
        <a:graphic>
          <a:graphicData uri="http://schemas.openxmlformats.org/presentationml/2006/ole">
            <mc:AlternateContent xmlns:mc="http://schemas.openxmlformats.org/markup-compatibility/2006">
              <mc:Choice xmlns:v="urn:schemas-microsoft-com:vml" Requires="v">
                <p:oleObj spid="_x0000_s587228" name="公式" r:id="rId7" imgW="152268" imgH="152268" progId="Equation.3">
                  <p:embed/>
                </p:oleObj>
              </mc:Choice>
              <mc:Fallback>
                <p:oleObj name="公式" r:id="rId7" imgW="152268" imgH="152268"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8629" y="2961457"/>
                        <a:ext cx="287337" cy="287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2"/>
          <p:cNvSpPr>
            <a:spLocks noGrp="1" noChangeArrowheads="1"/>
          </p:cNvSpPr>
          <p:nvPr>
            <p:ph type="title"/>
          </p:nvPr>
        </p:nvSpPr>
        <p:spPr>
          <a:xfrm>
            <a:off x="298450" y="72231"/>
            <a:ext cx="8540750" cy="1052513"/>
          </a:xfrm>
        </p:spPr>
        <p:txBody>
          <a:bodyPr/>
          <a:lstStyle/>
          <a:p>
            <a:r>
              <a:rPr lang="zh-CN" altLang="en-US" sz="4000" b="1" dirty="0" smtClean="0"/>
              <a:t>产生式系统</a:t>
            </a:r>
            <a:r>
              <a:rPr lang="zh-CN" altLang="en-US" sz="4000" b="1" dirty="0"/>
              <a:t>的</a:t>
            </a:r>
            <a:r>
              <a:rPr lang="zh-CN" altLang="en-US" sz="4000" b="1" dirty="0" smtClean="0"/>
              <a:t>类型</a:t>
            </a:r>
            <a:r>
              <a:rPr lang="en-US" altLang="zh-CN" sz="4000" b="1" dirty="0" smtClean="0"/>
              <a:t>--II</a:t>
            </a:r>
            <a:r>
              <a:rPr lang="zh-CN" altLang="en-US" sz="3200" b="1" dirty="0">
                <a:solidFill>
                  <a:srgbClr val="FF0000"/>
                </a:solidFill>
              </a:rPr>
              <a:t/>
            </a:r>
            <a:br>
              <a:rPr lang="zh-CN" altLang="en-US" sz="3200" b="1" dirty="0">
                <a:solidFill>
                  <a:srgbClr val="FF0000"/>
                </a:solidFill>
              </a:rPr>
            </a:br>
            <a:endParaRPr lang="zh-CN" altLang="en-US" sz="2400" b="1"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7504" y="5481228"/>
            <a:ext cx="8820980" cy="1008112"/>
          </a:xfrm>
          <a:prstGeom prst="roundRect">
            <a:avLst/>
          </a:prstGeom>
          <a:solidFill>
            <a:srgbClr val="FFFFC8"/>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517123" name="Rectangle 3"/>
          <p:cNvSpPr>
            <a:spLocks noGrp="1" noChangeArrowheads="1"/>
          </p:cNvSpPr>
          <p:nvPr>
            <p:ph type="body" idx="1"/>
          </p:nvPr>
        </p:nvSpPr>
        <p:spPr>
          <a:xfrm>
            <a:off x="179388" y="1341438"/>
            <a:ext cx="8785225" cy="5327650"/>
          </a:xfrm>
        </p:spPr>
        <p:txBody>
          <a:bodyPr/>
          <a:lstStyle/>
          <a:p>
            <a:pPr marL="0" indent="0">
              <a:lnSpc>
                <a:spcPct val="110000"/>
              </a:lnSpc>
              <a:spcBef>
                <a:spcPct val="10000"/>
              </a:spcBef>
              <a:buNone/>
            </a:pPr>
            <a:r>
              <a:rPr lang="zh-CN" altLang="en-US" sz="1800" b="0" dirty="0" smtClean="0">
                <a:solidFill>
                  <a:srgbClr val="006600"/>
                </a:solidFill>
                <a:latin typeface="Times New Roman" pitchFamily="18" charset="0"/>
              </a:rPr>
              <a:t>例：</a:t>
            </a:r>
            <a:r>
              <a:rPr lang="zh-CN" altLang="en-US" sz="1800" b="0" dirty="0" smtClean="0">
                <a:latin typeface="Times New Roman" pitchFamily="18" charset="0"/>
              </a:rPr>
              <a:t>设</a:t>
            </a:r>
            <a:r>
              <a:rPr lang="zh-CN" altLang="en-US" sz="1800" b="0" dirty="0">
                <a:latin typeface="Times New Roman" pitchFamily="18" charset="0"/>
              </a:rPr>
              <a:t>给定一个整数集合</a:t>
            </a:r>
            <a:r>
              <a:rPr lang="en-US" altLang="zh-CN" sz="1800" b="0" dirty="0">
                <a:latin typeface="Times New Roman" pitchFamily="18" charset="0"/>
              </a:rPr>
              <a:t>{a</a:t>
            </a:r>
            <a:r>
              <a:rPr lang="zh-CN" altLang="en-US" sz="1800" b="0" dirty="0">
                <a:latin typeface="Times New Roman" pitchFamily="18" charset="0"/>
              </a:rPr>
              <a:t>，</a:t>
            </a:r>
            <a:r>
              <a:rPr lang="en-US" altLang="zh-CN" sz="1800" b="0" dirty="0">
                <a:latin typeface="Times New Roman" pitchFamily="18" charset="0"/>
              </a:rPr>
              <a:t>b</a:t>
            </a:r>
            <a:r>
              <a:rPr lang="zh-CN" altLang="en-US" sz="1800" b="0" dirty="0">
                <a:latin typeface="Times New Roman" pitchFamily="18" charset="0"/>
              </a:rPr>
              <a:t>，</a:t>
            </a:r>
            <a:r>
              <a:rPr lang="en-US" altLang="zh-CN" sz="1800" b="0" dirty="0">
                <a:latin typeface="Times New Roman" pitchFamily="18" charset="0"/>
              </a:rPr>
              <a:t>c}</a:t>
            </a:r>
            <a:r>
              <a:rPr lang="zh-CN" altLang="en-US" sz="1800" b="0" dirty="0">
                <a:latin typeface="Times New Roman" pitchFamily="18" charset="0"/>
              </a:rPr>
              <a:t>，可通过把集合中任意一对元素的乘积作为新元素添加到集合中的办法来扩大该整数集，要求通过若干次操作后能生成所需的整数集合。</a:t>
            </a:r>
          </a:p>
          <a:p>
            <a:pPr marL="0" indent="0">
              <a:lnSpc>
                <a:spcPct val="110000"/>
              </a:lnSpc>
              <a:spcBef>
                <a:spcPct val="10000"/>
              </a:spcBef>
              <a:buNone/>
            </a:pPr>
            <a:r>
              <a:rPr lang="zh-CN" altLang="en-US" sz="1800" b="0" dirty="0">
                <a:latin typeface="Times New Roman" pitchFamily="18" charset="0"/>
              </a:rPr>
              <a:t>  </a:t>
            </a:r>
            <a:r>
              <a:rPr lang="en-US" altLang="zh-CN" sz="1800" b="0" dirty="0">
                <a:latin typeface="Times New Roman" pitchFamily="18" charset="0"/>
              </a:rPr>
              <a:t> </a:t>
            </a:r>
            <a:r>
              <a:rPr lang="zh-CN" altLang="en-US" sz="1800" b="0" dirty="0" smtClean="0">
                <a:latin typeface="Times New Roman" pitchFamily="18" charset="0"/>
              </a:rPr>
              <a:t>综合数据库</a:t>
            </a:r>
            <a:r>
              <a:rPr lang="en-US" altLang="zh-CN" sz="1800" b="0" dirty="0">
                <a:latin typeface="Times New Roman" pitchFamily="18" charset="0"/>
              </a:rPr>
              <a:t>DB</a:t>
            </a:r>
            <a:r>
              <a:rPr lang="zh-CN" altLang="en-US" sz="1800" b="0" dirty="0">
                <a:latin typeface="Times New Roman" pitchFamily="18" charset="0"/>
              </a:rPr>
              <a:t>可用集合来表示</a:t>
            </a:r>
          </a:p>
          <a:p>
            <a:pPr marL="0" indent="0">
              <a:lnSpc>
                <a:spcPct val="110000"/>
              </a:lnSpc>
              <a:spcBef>
                <a:spcPct val="10000"/>
              </a:spcBef>
              <a:buNone/>
            </a:pPr>
            <a:r>
              <a:rPr lang="zh-CN" altLang="en-US" sz="1800" b="0" dirty="0">
                <a:latin typeface="Times New Roman" pitchFamily="18" charset="0"/>
              </a:rPr>
              <a:t>  </a:t>
            </a:r>
            <a:r>
              <a:rPr lang="en-US" altLang="zh-CN" sz="1800" b="0" dirty="0">
                <a:latin typeface="Times New Roman" pitchFamily="18" charset="0"/>
              </a:rPr>
              <a:t> </a:t>
            </a:r>
            <a:r>
              <a:rPr lang="zh-CN" altLang="en-US" sz="1800" b="0" dirty="0" smtClean="0">
                <a:latin typeface="Times New Roman" pitchFamily="18" charset="0"/>
              </a:rPr>
              <a:t>初始状态为</a:t>
            </a:r>
            <a:r>
              <a:rPr lang="en-US" altLang="zh-CN" sz="1800" b="0" dirty="0">
                <a:latin typeface="Times New Roman" pitchFamily="18" charset="0"/>
              </a:rPr>
              <a:t>{a</a:t>
            </a:r>
            <a:r>
              <a:rPr lang="zh-CN" altLang="en-US" sz="1800" b="0" dirty="0">
                <a:latin typeface="Times New Roman" pitchFamily="18" charset="0"/>
              </a:rPr>
              <a:t>，</a:t>
            </a:r>
            <a:r>
              <a:rPr lang="en-US" altLang="zh-CN" sz="1800" b="0" dirty="0">
                <a:latin typeface="Times New Roman" pitchFamily="18" charset="0"/>
              </a:rPr>
              <a:t>b</a:t>
            </a:r>
            <a:r>
              <a:rPr lang="zh-CN" altLang="en-US" sz="1800" b="0" dirty="0">
                <a:latin typeface="Times New Roman" pitchFamily="18" charset="0"/>
              </a:rPr>
              <a:t>，</a:t>
            </a:r>
            <a:r>
              <a:rPr lang="en-US" altLang="zh-CN" sz="1800" b="0" dirty="0">
                <a:latin typeface="Times New Roman" pitchFamily="18" charset="0"/>
              </a:rPr>
              <a:t>c}</a:t>
            </a:r>
          </a:p>
          <a:p>
            <a:pPr marL="0" indent="0">
              <a:lnSpc>
                <a:spcPct val="110000"/>
              </a:lnSpc>
              <a:spcBef>
                <a:spcPct val="10000"/>
              </a:spcBef>
              <a:buNone/>
            </a:pPr>
            <a:r>
              <a:rPr lang="en-US" altLang="zh-CN" sz="1800" b="0" dirty="0">
                <a:latin typeface="Times New Roman" pitchFamily="18" charset="0"/>
              </a:rPr>
              <a:t>     </a:t>
            </a:r>
            <a:r>
              <a:rPr lang="en-US" altLang="zh-CN" sz="1800" b="0" dirty="0" smtClean="0">
                <a:latin typeface="Times New Roman" pitchFamily="18" charset="0"/>
              </a:rPr>
              <a:t> </a:t>
            </a:r>
            <a:r>
              <a:rPr lang="zh-CN" altLang="en-US" sz="1800" b="0" dirty="0" smtClean="0">
                <a:latin typeface="Times New Roman" pitchFamily="18" charset="0"/>
              </a:rPr>
              <a:t>目标状态为</a:t>
            </a:r>
            <a:r>
              <a:rPr lang="en-US" altLang="zh-CN" sz="1800" b="0" dirty="0">
                <a:latin typeface="Times New Roman" pitchFamily="18" charset="0"/>
              </a:rPr>
              <a:t>{a</a:t>
            </a:r>
            <a:r>
              <a:rPr lang="zh-CN" altLang="en-US" sz="1800" b="0" dirty="0">
                <a:latin typeface="Times New Roman" pitchFamily="18" charset="0"/>
              </a:rPr>
              <a:t>，</a:t>
            </a:r>
            <a:r>
              <a:rPr lang="en-US" altLang="zh-CN" sz="1800" b="0" dirty="0">
                <a:latin typeface="Times New Roman" pitchFamily="18" charset="0"/>
              </a:rPr>
              <a:t>b</a:t>
            </a:r>
            <a:r>
              <a:rPr lang="zh-CN" altLang="en-US" sz="1800" b="0" dirty="0">
                <a:latin typeface="Times New Roman" pitchFamily="18" charset="0"/>
              </a:rPr>
              <a:t>，</a:t>
            </a:r>
            <a:r>
              <a:rPr lang="en-US" altLang="zh-CN" sz="1800" b="0" dirty="0">
                <a:latin typeface="Times New Roman" pitchFamily="18" charset="0"/>
              </a:rPr>
              <a:t>c</a:t>
            </a:r>
            <a:r>
              <a:rPr lang="zh-CN" altLang="en-US" sz="1800" b="0" dirty="0">
                <a:latin typeface="Times New Roman" pitchFamily="18" charset="0"/>
              </a:rPr>
              <a:t>，</a:t>
            </a:r>
            <a:r>
              <a:rPr lang="en-US" altLang="zh-CN" sz="1800" b="0" dirty="0" err="1">
                <a:latin typeface="Times New Roman" pitchFamily="18" charset="0"/>
              </a:rPr>
              <a:t>a×b</a:t>
            </a:r>
            <a:r>
              <a:rPr lang="zh-CN" altLang="en-US" sz="1800" b="0" dirty="0">
                <a:latin typeface="Times New Roman" pitchFamily="18" charset="0"/>
              </a:rPr>
              <a:t>，</a:t>
            </a:r>
            <a:r>
              <a:rPr lang="en-US" altLang="zh-CN" sz="1800" b="0" dirty="0" err="1">
                <a:latin typeface="Times New Roman" pitchFamily="18" charset="0"/>
              </a:rPr>
              <a:t>b×c</a:t>
            </a:r>
            <a:r>
              <a:rPr lang="zh-CN" altLang="en-US" sz="1800" b="0" dirty="0">
                <a:latin typeface="Times New Roman" pitchFamily="18" charset="0"/>
              </a:rPr>
              <a:t>，</a:t>
            </a:r>
            <a:r>
              <a:rPr lang="en-US" altLang="zh-CN" sz="1800" b="0" dirty="0" err="1">
                <a:latin typeface="Times New Roman" pitchFamily="18" charset="0"/>
              </a:rPr>
              <a:t>a×c</a:t>
            </a:r>
            <a:r>
              <a:rPr lang="en-US" altLang="zh-CN" sz="1800" b="0" dirty="0">
                <a:latin typeface="Times New Roman" pitchFamily="18" charset="0"/>
              </a:rPr>
              <a:t>}</a:t>
            </a:r>
          </a:p>
          <a:p>
            <a:pPr marL="0" indent="0">
              <a:lnSpc>
                <a:spcPct val="110000"/>
              </a:lnSpc>
              <a:spcBef>
                <a:spcPct val="10000"/>
              </a:spcBef>
              <a:buNone/>
            </a:pPr>
            <a:r>
              <a:rPr lang="en-US" altLang="zh-CN" sz="1800" b="0" dirty="0">
                <a:latin typeface="Times New Roman" pitchFamily="18" charset="0"/>
              </a:rPr>
              <a:t>   </a:t>
            </a:r>
            <a:r>
              <a:rPr lang="en-US" altLang="zh-CN" sz="1800" b="0" dirty="0" smtClean="0">
                <a:latin typeface="Times New Roman" pitchFamily="18" charset="0"/>
              </a:rPr>
              <a:t>   </a:t>
            </a:r>
            <a:r>
              <a:rPr lang="zh-CN" altLang="en-US" sz="1800" b="0" dirty="0">
                <a:latin typeface="Times New Roman" pitchFamily="18" charset="0"/>
              </a:rPr>
              <a:t>规则库</a:t>
            </a:r>
            <a:r>
              <a:rPr lang="en-US" altLang="zh-CN" sz="1800" b="0" dirty="0">
                <a:latin typeface="Times New Roman" pitchFamily="18" charset="0"/>
              </a:rPr>
              <a:t>RB</a:t>
            </a:r>
            <a:r>
              <a:rPr lang="zh-CN" altLang="en-US" sz="1800" b="0" dirty="0">
                <a:latin typeface="Times New Roman" pitchFamily="18" charset="0"/>
              </a:rPr>
              <a:t>中包含的规则有：</a:t>
            </a:r>
          </a:p>
          <a:p>
            <a:pPr marL="0" indent="0">
              <a:lnSpc>
                <a:spcPct val="110000"/>
              </a:lnSpc>
              <a:spcBef>
                <a:spcPct val="10000"/>
              </a:spcBef>
              <a:buNone/>
            </a:pPr>
            <a:r>
              <a:rPr lang="zh-CN" altLang="en-US" sz="1800" b="0" dirty="0">
                <a:latin typeface="Times New Roman" pitchFamily="18" charset="0"/>
              </a:rPr>
              <a:t>     </a:t>
            </a:r>
            <a:r>
              <a:rPr lang="en-US" altLang="zh-CN" sz="1800" b="0" dirty="0">
                <a:latin typeface="Times New Roman" pitchFamily="18" charset="0"/>
              </a:rPr>
              <a:t> </a:t>
            </a:r>
            <a:r>
              <a:rPr lang="en-US" altLang="zh-CN" sz="1800" b="0" dirty="0" smtClean="0">
                <a:latin typeface="Times New Roman" pitchFamily="18" charset="0"/>
              </a:rPr>
              <a:t>r</a:t>
            </a:r>
            <a:r>
              <a:rPr lang="en-US" altLang="zh-CN" sz="1800" b="0" baseline="-25000" dirty="0" smtClean="0">
                <a:latin typeface="Times New Roman" pitchFamily="18" charset="0"/>
              </a:rPr>
              <a:t>1</a:t>
            </a:r>
            <a:r>
              <a:rPr lang="en-US" altLang="zh-CN" sz="1800" b="0" dirty="0">
                <a:latin typeface="Times New Roman" pitchFamily="18" charset="0"/>
              </a:rPr>
              <a:t>:   IF   {a</a:t>
            </a:r>
            <a:r>
              <a:rPr lang="zh-CN" altLang="en-US" sz="1800" b="0" dirty="0">
                <a:latin typeface="Times New Roman" pitchFamily="18" charset="0"/>
              </a:rPr>
              <a:t>，</a:t>
            </a:r>
            <a:r>
              <a:rPr lang="en-US" altLang="zh-CN" sz="1800" b="0" dirty="0">
                <a:latin typeface="Times New Roman" pitchFamily="18" charset="0"/>
              </a:rPr>
              <a:t>b</a:t>
            </a:r>
            <a:r>
              <a:rPr lang="zh-CN" altLang="en-US" sz="1800" b="0" dirty="0">
                <a:latin typeface="Times New Roman" pitchFamily="18" charset="0"/>
              </a:rPr>
              <a:t>，</a:t>
            </a:r>
            <a:r>
              <a:rPr lang="en-US" altLang="zh-CN" sz="1800" b="0" dirty="0">
                <a:latin typeface="Times New Roman" pitchFamily="18" charset="0"/>
              </a:rPr>
              <a:t>c}   THEN    {a</a:t>
            </a:r>
            <a:r>
              <a:rPr lang="zh-CN" altLang="en-US" sz="1800" b="0" dirty="0">
                <a:latin typeface="Times New Roman" pitchFamily="18" charset="0"/>
              </a:rPr>
              <a:t>，</a:t>
            </a:r>
            <a:r>
              <a:rPr lang="en-US" altLang="zh-CN" sz="1800" b="0" dirty="0">
                <a:latin typeface="Times New Roman" pitchFamily="18" charset="0"/>
              </a:rPr>
              <a:t>b</a:t>
            </a:r>
            <a:r>
              <a:rPr lang="zh-CN" altLang="en-US" sz="1800" b="0" dirty="0">
                <a:latin typeface="Times New Roman" pitchFamily="18" charset="0"/>
              </a:rPr>
              <a:t>，</a:t>
            </a:r>
            <a:r>
              <a:rPr lang="en-US" altLang="zh-CN" sz="1800" b="0" dirty="0">
                <a:latin typeface="Times New Roman" pitchFamily="18" charset="0"/>
              </a:rPr>
              <a:t>c</a:t>
            </a:r>
            <a:r>
              <a:rPr lang="zh-CN" altLang="en-US" sz="1800" b="0" dirty="0">
                <a:latin typeface="Times New Roman" pitchFamily="18" charset="0"/>
              </a:rPr>
              <a:t>，</a:t>
            </a:r>
            <a:r>
              <a:rPr lang="en-US" altLang="zh-CN" sz="1800" b="0" dirty="0" err="1">
                <a:latin typeface="Times New Roman" pitchFamily="18" charset="0"/>
              </a:rPr>
              <a:t>a×b</a:t>
            </a:r>
            <a:r>
              <a:rPr lang="en-US" altLang="zh-CN" sz="1800" b="0" dirty="0">
                <a:latin typeface="Times New Roman" pitchFamily="18" charset="0"/>
              </a:rPr>
              <a:t> }</a:t>
            </a:r>
          </a:p>
          <a:p>
            <a:pPr marL="0" indent="0">
              <a:lnSpc>
                <a:spcPct val="110000"/>
              </a:lnSpc>
              <a:spcBef>
                <a:spcPct val="10000"/>
              </a:spcBef>
              <a:buNone/>
            </a:pPr>
            <a:r>
              <a:rPr lang="en-US" altLang="zh-CN" sz="1800" b="0" dirty="0">
                <a:latin typeface="Times New Roman" pitchFamily="18" charset="0"/>
              </a:rPr>
              <a:t>           </a:t>
            </a:r>
            <a:r>
              <a:rPr lang="en-US" altLang="zh-CN" sz="1800" b="0" dirty="0" smtClean="0">
                <a:latin typeface="Times New Roman" pitchFamily="18" charset="0"/>
              </a:rPr>
              <a:t> r</a:t>
            </a:r>
            <a:r>
              <a:rPr lang="en-US" altLang="zh-CN" sz="1800" b="0" baseline="-25000" dirty="0" smtClean="0">
                <a:latin typeface="Times New Roman" pitchFamily="18" charset="0"/>
              </a:rPr>
              <a:t>2</a:t>
            </a:r>
            <a:r>
              <a:rPr lang="en-US" altLang="zh-CN" sz="1800" b="0" dirty="0">
                <a:latin typeface="Times New Roman" pitchFamily="18" charset="0"/>
              </a:rPr>
              <a:t>:   IF   {a</a:t>
            </a:r>
            <a:r>
              <a:rPr lang="zh-CN" altLang="en-US" sz="1800" b="0" dirty="0">
                <a:latin typeface="Times New Roman" pitchFamily="18" charset="0"/>
              </a:rPr>
              <a:t>，</a:t>
            </a:r>
            <a:r>
              <a:rPr lang="en-US" altLang="zh-CN" sz="1800" b="0" dirty="0">
                <a:latin typeface="Times New Roman" pitchFamily="18" charset="0"/>
              </a:rPr>
              <a:t>b</a:t>
            </a:r>
            <a:r>
              <a:rPr lang="zh-CN" altLang="en-US" sz="1800" b="0" dirty="0">
                <a:latin typeface="Times New Roman" pitchFamily="18" charset="0"/>
              </a:rPr>
              <a:t>，</a:t>
            </a:r>
            <a:r>
              <a:rPr lang="en-US" altLang="zh-CN" sz="1800" b="0" dirty="0">
                <a:latin typeface="Times New Roman" pitchFamily="18" charset="0"/>
              </a:rPr>
              <a:t>c}   THEN    {a</a:t>
            </a:r>
            <a:r>
              <a:rPr lang="zh-CN" altLang="en-US" sz="1800" b="0" dirty="0">
                <a:latin typeface="Times New Roman" pitchFamily="18" charset="0"/>
              </a:rPr>
              <a:t>，</a:t>
            </a:r>
            <a:r>
              <a:rPr lang="en-US" altLang="zh-CN" sz="1800" b="0" dirty="0">
                <a:latin typeface="Times New Roman" pitchFamily="18" charset="0"/>
              </a:rPr>
              <a:t>b</a:t>
            </a:r>
            <a:r>
              <a:rPr lang="zh-CN" altLang="en-US" sz="1800" b="0" dirty="0">
                <a:latin typeface="Times New Roman" pitchFamily="18" charset="0"/>
              </a:rPr>
              <a:t>，</a:t>
            </a:r>
            <a:r>
              <a:rPr lang="en-US" altLang="zh-CN" sz="1800" b="0" dirty="0">
                <a:latin typeface="Times New Roman" pitchFamily="18" charset="0"/>
              </a:rPr>
              <a:t>c</a:t>
            </a:r>
            <a:r>
              <a:rPr lang="zh-CN" altLang="en-US" sz="1800" b="0" dirty="0">
                <a:latin typeface="Times New Roman" pitchFamily="18" charset="0"/>
              </a:rPr>
              <a:t>，</a:t>
            </a:r>
            <a:r>
              <a:rPr lang="en-US" altLang="zh-CN" sz="1800" b="0" dirty="0" err="1">
                <a:latin typeface="Times New Roman" pitchFamily="18" charset="0"/>
              </a:rPr>
              <a:t>b×c</a:t>
            </a:r>
            <a:r>
              <a:rPr lang="en-US" altLang="zh-CN" sz="1800" b="0" dirty="0">
                <a:latin typeface="Times New Roman" pitchFamily="18" charset="0"/>
              </a:rPr>
              <a:t>}</a:t>
            </a:r>
          </a:p>
          <a:p>
            <a:pPr marL="0" indent="0">
              <a:lnSpc>
                <a:spcPct val="110000"/>
              </a:lnSpc>
              <a:spcBef>
                <a:spcPct val="10000"/>
              </a:spcBef>
              <a:buNone/>
            </a:pPr>
            <a:r>
              <a:rPr lang="en-US" altLang="zh-CN" sz="1800" b="0" dirty="0">
                <a:latin typeface="Times New Roman" pitchFamily="18" charset="0"/>
              </a:rPr>
              <a:t>          </a:t>
            </a:r>
            <a:r>
              <a:rPr lang="en-US" altLang="zh-CN" sz="1800" b="0" dirty="0" smtClean="0">
                <a:latin typeface="Times New Roman" pitchFamily="18" charset="0"/>
              </a:rPr>
              <a:t>  </a:t>
            </a:r>
            <a:r>
              <a:rPr lang="en-US" altLang="zh-CN" sz="1800" b="0" dirty="0">
                <a:latin typeface="Times New Roman" pitchFamily="18" charset="0"/>
              </a:rPr>
              <a:t>r</a:t>
            </a:r>
            <a:r>
              <a:rPr lang="en-US" altLang="zh-CN" sz="1800" b="0" baseline="-25000" dirty="0">
                <a:latin typeface="Times New Roman" pitchFamily="18" charset="0"/>
              </a:rPr>
              <a:t>3</a:t>
            </a:r>
            <a:r>
              <a:rPr lang="en-US" altLang="zh-CN" sz="1800" b="0" dirty="0">
                <a:latin typeface="Times New Roman" pitchFamily="18" charset="0"/>
              </a:rPr>
              <a:t>:   IF   {a</a:t>
            </a:r>
            <a:r>
              <a:rPr lang="zh-CN" altLang="en-US" sz="1800" b="0" dirty="0">
                <a:latin typeface="Times New Roman" pitchFamily="18" charset="0"/>
              </a:rPr>
              <a:t>，</a:t>
            </a:r>
            <a:r>
              <a:rPr lang="en-US" altLang="zh-CN" sz="1800" b="0" dirty="0">
                <a:latin typeface="Times New Roman" pitchFamily="18" charset="0"/>
              </a:rPr>
              <a:t>b</a:t>
            </a:r>
            <a:r>
              <a:rPr lang="zh-CN" altLang="en-US" sz="1800" b="0" dirty="0">
                <a:latin typeface="Times New Roman" pitchFamily="18" charset="0"/>
              </a:rPr>
              <a:t>，</a:t>
            </a:r>
            <a:r>
              <a:rPr lang="en-US" altLang="zh-CN" sz="1800" b="0" dirty="0">
                <a:latin typeface="Times New Roman" pitchFamily="18" charset="0"/>
              </a:rPr>
              <a:t>c}   THEN    {a</a:t>
            </a:r>
            <a:r>
              <a:rPr lang="zh-CN" altLang="en-US" sz="1800" b="0" dirty="0">
                <a:latin typeface="Times New Roman" pitchFamily="18" charset="0"/>
              </a:rPr>
              <a:t>，</a:t>
            </a:r>
            <a:r>
              <a:rPr lang="en-US" altLang="zh-CN" sz="1800" b="0" dirty="0">
                <a:latin typeface="Times New Roman" pitchFamily="18" charset="0"/>
              </a:rPr>
              <a:t>b</a:t>
            </a:r>
            <a:r>
              <a:rPr lang="zh-CN" altLang="en-US" sz="1800" b="0" dirty="0">
                <a:latin typeface="Times New Roman" pitchFamily="18" charset="0"/>
              </a:rPr>
              <a:t>，</a:t>
            </a:r>
            <a:r>
              <a:rPr lang="en-US" altLang="zh-CN" sz="1800" b="0" dirty="0">
                <a:latin typeface="Times New Roman" pitchFamily="18" charset="0"/>
              </a:rPr>
              <a:t>c</a:t>
            </a:r>
            <a:r>
              <a:rPr lang="zh-CN" altLang="en-US" sz="1800" b="0" dirty="0">
                <a:latin typeface="Times New Roman" pitchFamily="18" charset="0"/>
              </a:rPr>
              <a:t>，</a:t>
            </a:r>
            <a:r>
              <a:rPr lang="en-US" altLang="zh-CN" sz="1800" b="0" dirty="0" err="1">
                <a:latin typeface="Times New Roman" pitchFamily="18" charset="0"/>
              </a:rPr>
              <a:t>a×c</a:t>
            </a:r>
            <a:r>
              <a:rPr lang="en-US" altLang="zh-CN" sz="1800" b="0" dirty="0">
                <a:latin typeface="Times New Roman" pitchFamily="18" charset="0"/>
              </a:rPr>
              <a:t>}</a:t>
            </a:r>
          </a:p>
          <a:p>
            <a:pPr marL="0" indent="0">
              <a:lnSpc>
                <a:spcPct val="110000"/>
              </a:lnSpc>
              <a:spcBef>
                <a:spcPct val="10000"/>
              </a:spcBef>
              <a:buNone/>
            </a:pPr>
            <a:endParaRPr lang="en-US" altLang="zh-CN" sz="1800" b="0" dirty="0" smtClean="0">
              <a:latin typeface="Times New Roman" pitchFamily="18" charset="0"/>
            </a:endParaRPr>
          </a:p>
          <a:p>
            <a:pPr marL="0" indent="0">
              <a:lnSpc>
                <a:spcPct val="110000"/>
              </a:lnSpc>
              <a:spcBef>
                <a:spcPct val="10000"/>
              </a:spcBef>
              <a:buNone/>
            </a:pPr>
            <a:r>
              <a:rPr lang="zh-CN" altLang="en-US" sz="1800" b="0" dirty="0" smtClean="0">
                <a:latin typeface="Times New Roman" pitchFamily="18" charset="0"/>
              </a:rPr>
              <a:t>无论先使用哪一条规则都可由初始状态达</a:t>
            </a:r>
            <a:r>
              <a:rPr lang="zh-CN" altLang="en-US" sz="1800" b="0" dirty="0">
                <a:latin typeface="Times New Roman" pitchFamily="18" charset="0"/>
              </a:rPr>
              <a:t>到目标状态。因此，上述由</a:t>
            </a:r>
            <a:r>
              <a:rPr lang="en-US" altLang="zh-CN" sz="1800" b="0" dirty="0">
                <a:latin typeface="Times New Roman" pitchFamily="18" charset="0"/>
              </a:rPr>
              <a:t>DB</a:t>
            </a:r>
            <a:r>
              <a:rPr lang="zh-CN" altLang="en-US" sz="1800" b="0" dirty="0">
                <a:latin typeface="Times New Roman" pitchFamily="18" charset="0"/>
              </a:rPr>
              <a:t>和</a:t>
            </a:r>
            <a:r>
              <a:rPr lang="en-US" altLang="zh-CN" sz="1800" b="0" dirty="0">
                <a:latin typeface="Times New Roman" pitchFamily="18" charset="0"/>
              </a:rPr>
              <a:t>RB</a:t>
            </a:r>
            <a:r>
              <a:rPr lang="zh-CN" altLang="en-US" sz="1800" b="0" dirty="0">
                <a:latin typeface="Times New Roman" pitchFamily="18" charset="0"/>
              </a:rPr>
              <a:t>所构造的产生式系统是一个可交换的产生式系统，并具有可交换产生式系统三个性质。</a:t>
            </a:r>
          </a:p>
          <a:p>
            <a:pPr marL="0" indent="0">
              <a:lnSpc>
                <a:spcPct val="110000"/>
              </a:lnSpc>
              <a:spcBef>
                <a:spcPct val="10000"/>
              </a:spcBef>
              <a:buNone/>
            </a:pPr>
            <a:endParaRPr lang="en-US" altLang="zh-CN" sz="1800" b="0" dirty="0">
              <a:solidFill>
                <a:srgbClr val="0000CC"/>
              </a:solidFill>
              <a:latin typeface="Times New Roman" pitchFamily="18" charset="0"/>
            </a:endParaRPr>
          </a:p>
          <a:p>
            <a:pPr marL="0" indent="0">
              <a:lnSpc>
                <a:spcPct val="110000"/>
              </a:lnSpc>
              <a:spcBef>
                <a:spcPct val="10000"/>
              </a:spcBef>
              <a:buNone/>
            </a:pPr>
            <a:r>
              <a:rPr lang="zh-CN" altLang="en-US" sz="1800" b="0" dirty="0" smtClean="0">
                <a:solidFill>
                  <a:srgbClr val="0000CC"/>
                </a:solidFill>
                <a:latin typeface="Times New Roman" pitchFamily="18" charset="0"/>
              </a:rPr>
              <a:t>可交换产生式系统</a:t>
            </a:r>
            <a:r>
              <a:rPr lang="zh-CN" altLang="en-US" sz="1800" b="0" dirty="0">
                <a:solidFill>
                  <a:srgbClr val="0000CC"/>
                </a:solidFill>
                <a:latin typeface="Times New Roman" pitchFamily="18" charset="0"/>
              </a:rPr>
              <a:t>的可交换性，使得其求解过程只需要搜索其中的任意一条路经，就能达到目标，而</a:t>
            </a:r>
            <a:r>
              <a:rPr lang="zh-CN" altLang="en-US" sz="1800" b="0" dirty="0">
                <a:solidFill>
                  <a:srgbClr val="FF0000"/>
                </a:solidFill>
                <a:latin typeface="Times New Roman" pitchFamily="18" charset="0"/>
              </a:rPr>
              <a:t>不必进行回溯</a:t>
            </a:r>
            <a:r>
              <a:rPr lang="zh-CN" altLang="en-US" sz="1800" b="0" dirty="0" smtClean="0">
                <a:solidFill>
                  <a:srgbClr val="0000CC"/>
                </a:solidFill>
                <a:latin typeface="Times New Roman" pitchFamily="18" charset="0"/>
              </a:rPr>
              <a:t>。 这种系统</a:t>
            </a:r>
            <a:r>
              <a:rPr lang="zh-CN" altLang="en-US" sz="1800" b="0" dirty="0">
                <a:solidFill>
                  <a:srgbClr val="0000CC"/>
                </a:solidFill>
                <a:latin typeface="Times New Roman" pitchFamily="18" charset="0"/>
              </a:rPr>
              <a:t>的求解过程</a:t>
            </a:r>
            <a:r>
              <a:rPr lang="zh-CN" altLang="en-US" sz="1800" b="0" dirty="0">
                <a:solidFill>
                  <a:srgbClr val="FF0000"/>
                </a:solidFill>
                <a:latin typeface="Times New Roman" pitchFamily="18" charset="0"/>
              </a:rPr>
              <a:t>可采用不可撤回的控制</a:t>
            </a:r>
            <a:r>
              <a:rPr lang="zh-CN" altLang="en-US" sz="1800" b="0" dirty="0" smtClean="0">
                <a:solidFill>
                  <a:srgbClr val="FF0000"/>
                </a:solidFill>
                <a:latin typeface="Times New Roman" pitchFamily="18" charset="0"/>
              </a:rPr>
              <a:t>方式</a:t>
            </a:r>
            <a:r>
              <a:rPr lang="zh-CN" altLang="en-US" sz="1800" b="0" dirty="0" smtClean="0">
                <a:solidFill>
                  <a:srgbClr val="0000CC"/>
                </a:solidFill>
                <a:latin typeface="Times New Roman" pitchFamily="18" charset="0"/>
              </a:rPr>
              <a:t> </a:t>
            </a:r>
            <a:endParaRPr lang="zh-CN" altLang="en-US" sz="1800" b="0" dirty="0">
              <a:solidFill>
                <a:srgbClr val="0000CC"/>
              </a:solidFill>
              <a:latin typeface="Times New Roman" pitchFamily="18" charset="0"/>
            </a:endParaRPr>
          </a:p>
        </p:txBody>
      </p:sp>
      <p:sp>
        <p:nvSpPr>
          <p:cNvPr id="6" name="Rectangle 2"/>
          <p:cNvSpPr>
            <a:spLocks noGrp="1" noChangeArrowheads="1"/>
          </p:cNvSpPr>
          <p:nvPr>
            <p:ph type="title"/>
          </p:nvPr>
        </p:nvSpPr>
        <p:spPr>
          <a:xfrm>
            <a:off x="298450" y="72231"/>
            <a:ext cx="8540750" cy="1052513"/>
          </a:xfrm>
        </p:spPr>
        <p:txBody>
          <a:bodyPr/>
          <a:lstStyle/>
          <a:p>
            <a:r>
              <a:rPr lang="zh-CN" altLang="en-US" sz="4000" b="1" dirty="0" smtClean="0"/>
              <a:t>产生式系统</a:t>
            </a:r>
            <a:r>
              <a:rPr lang="zh-CN" altLang="en-US" sz="4000" b="1" dirty="0"/>
              <a:t>的</a:t>
            </a:r>
            <a:r>
              <a:rPr lang="zh-CN" altLang="en-US" sz="4000" b="1" dirty="0" smtClean="0"/>
              <a:t>类型</a:t>
            </a:r>
            <a:r>
              <a:rPr lang="en-US" altLang="zh-CN" sz="4000" b="1" dirty="0" smtClean="0"/>
              <a:t>--II</a:t>
            </a:r>
            <a:r>
              <a:rPr lang="zh-CN" altLang="en-US" sz="3200" b="1" dirty="0">
                <a:solidFill>
                  <a:srgbClr val="FF0000"/>
                </a:solidFill>
              </a:rPr>
              <a:t/>
            </a:r>
            <a:br>
              <a:rPr lang="zh-CN" altLang="en-US" sz="3200" b="1" dirty="0">
                <a:solidFill>
                  <a:srgbClr val="FF0000"/>
                </a:solidFill>
              </a:rPr>
            </a:br>
            <a:endParaRPr lang="zh-CN" altLang="en-US" sz="2400" b="1"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2EDD4893-747D-48DD-949A-5513B50E1E26}" type="slidenum">
              <a:rPr lang="en-US" altLang="zh-CN"/>
              <a:pPr/>
              <a:t>66</a:t>
            </a:fld>
            <a:endParaRPr lang="en-US" altLang="zh-CN"/>
          </a:p>
        </p:txBody>
      </p:sp>
      <p:sp>
        <p:nvSpPr>
          <p:cNvPr id="518147" name="Rectangle 3"/>
          <p:cNvSpPr>
            <a:spLocks noGrp="1" noChangeArrowheads="1"/>
          </p:cNvSpPr>
          <p:nvPr>
            <p:ph type="body" idx="1"/>
          </p:nvPr>
        </p:nvSpPr>
        <p:spPr>
          <a:xfrm>
            <a:off x="179388" y="1557338"/>
            <a:ext cx="8785225" cy="5111750"/>
          </a:xfrm>
        </p:spPr>
        <p:txBody>
          <a:bodyPr/>
          <a:lstStyle/>
          <a:p>
            <a:pPr>
              <a:lnSpc>
                <a:spcPct val="120000"/>
              </a:lnSpc>
            </a:pPr>
            <a:r>
              <a:rPr lang="zh-CN" altLang="en-US" sz="2400" b="1" dirty="0">
                <a:solidFill>
                  <a:srgbClr val="A50021"/>
                </a:solidFill>
                <a:latin typeface="Times New Roman" pitchFamily="18" charset="0"/>
              </a:rPr>
              <a:t>可分解的产生式系统</a:t>
            </a:r>
          </a:p>
          <a:p>
            <a:pPr marL="457200" lvl="1" indent="0">
              <a:lnSpc>
                <a:spcPct val="120000"/>
              </a:lnSpc>
              <a:buNone/>
            </a:pPr>
            <a:r>
              <a:rPr lang="zh-CN" altLang="en-US" sz="2000" b="1" dirty="0" smtClean="0">
                <a:solidFill>
                  <a:srgbClr val="0000CC"/>
                </a:solidFill>
                <a:latin typeface="Times New Roman" pitchFamily="18" charset="0"/>
              </a:rPr>
              <a:t>它</a:t>
            </a:r>
            <a:r>
              <a:rPr lang="zh-CN" altLang="en-US" sz="2000" b="1" dirty="0">
                <a:solidFill>
                  <a:srgbClr val="0000CC"/>
                </a:solidFill>
                <a:latin typeface="Times New Roman" pitchFamily="18" charset="0"/>
              </a:rPr>
              <a:t>是把一个整体问题分解成若干个子问题，然后再通过对这些子问题的求解来得到整个问题解的一种产生式系统</a:t>
            </a:r>
            <a:r>
              <a:rPr lang="zh-CN" altLang="en-US" sz="2000" b="1" dirty="0" smtClean="0">
                <a:solidFill>
                  <a:srgbClr val="0000CC"/>
                </a:solidFill>
                <a:latin typeface="Times New Roman" pitchFamily="18" charset="0"/>
              </a:rPr>
              <a:t>。</a:t>
            </a:r>
            <a:endParaRPr lang="en-US" altLang="zh-CN" sz="2000" b="1" dirty="0" smtClean="0">
              <a:solidFill>
                <a:srgbClr val="0000CC"/>
              </a:solidFill>
              <a:latin typeface="Times New Roman" pitchFamily="18" charset="0"/>
            </a:endParaRPr>
          </a:p>
          <a:p>
            <a:pPr marL="457200" lvl="1" indent="0">
              <a:lnSpc>
                <a:spcPct val="120000"/>
              </a:lnSpc>
              <a:buNone/>
            </a:pPr>
            <a:endParaRPr lang="zh-CN" altLang="en-US" sz="800" b="1" dirty="0">
              <a:solidFill>
                <a:srgbClr val="0000CC"/>
              </a:solidFill>
              <a:latin typeface="Times New Roman" pitchFamily="18" charset="0"/>
            </a:endParaRPr>
          </a:p>
          <a:p>
            <a:pPr marL="457200" lvl="1" indent="0">
              <a:lnSpc>
                <a:spcPct val="120000"/>
              </a:lnSpc>
              <a:buNone/>
            </a:pPr>
            <a:r>
              <a:rPr lang="zh-CN" altLang="en-US" sz="1800" b="0" dirty="0" smtClean="0">
                <a:latin typeface="Times New Roman" pitchFamily="18" charset="0"/>
              </a:rPr>
              <a:t>例：设</a:t>
            </a:r>
            <a:r>
              <a:rPr lang="zh-CN" altLang="en-US" sz="1800" b="0" dirty="0">
                <a:latin typeface="Times New Roman" pitchFamily="18" charset="0"/>
              </a:rPr>
              <a:t>综合数据库的初始状态为</a:t>
            </a:r>
            <a:r>
              <a:rPr lang="en-US" altLang="zh-CN" sz="1800" b="0" dirty="0">
                <a:latin typeface="Times New Roman" pitchFamily="18" charset="0"/>
              </a:rPr>
              <a:t>{C</a:t>
            </a:r>
            <a:r>
              <a:rPr lang="zh-CN" altLang="en-US" sz="1800" b="0" dirty="0">
                <a:latin typeface="Times New Roman" pitchFamily="18" charset="0"/>
              </a:rPr>
              <a:t>，</a:t>
            </a:r>
            <a:r>
              <a:rPr lang="en-US" altLang="zh-CN" sz="1800" b="0" dirty="0">
                <a:latin typeface="Times New Roman" pitchFamily="18" charset="0"/>
              </a:rPr>
              <a:t>B</a:t>
            </a:r>
            <a:r>
              <a:rPr lang="zh-CN" altLang="en-US" sz="1800" b="0" dirty="0">
                <a:latin typeface="Times New Roman" pitchFamily="18" charset="0"/>
              </a:rPr>
              <a:t>，</a:t>
            </a:r>
            <a:r>
              <a:rPr lang="en-US" altLang="zh-CN" sz="1800" b="0" dirty="0">
                <a:latin typeface="Times New Roman" pitchFamily="18" charset="0"/>
              </a:rPr>
              <a:t>Z}</a:t>
            </a:r>
            <a:r>
              <a:rPr lang="zh-CN" altLang="en-US" sz="1800" b="0" dirty="0">
                <a:latin typeface="Times New Roman" pitchFamily="18" charset="0"/>
              </a:rPr>
              <a:t>，目标状态为</a:t>
            </a:r>
            <a:r>
              <a:rPr lang="en-US" altLang="zh-CN" sz="1800" b="0" dirty="0">
                <a:latin typeface="Times New Roman" pitchFamily="18" charset="0"/>
              </a:rPr>
              <a:t>{ M</a:t>
            </a:r>
            <a:r>
              <a:rPr lang="zh-CN" altLang="en-US" sz="1800" b="0" dirty="0">
                <a:latin typeface="Times New Roman" pitchFamily="18" charset="0"/>
              </a:rPr>
              <a:t>，</a:t>
            </a:r>
            <a:r>
              <a:rPr lang="en-US" altLang="zh-CN" sz="1800" b="0" dirty="0">
                <a:latin typeface="Times New Roman" pitchFamily="18" charset="0"/>
              </a:rPr>
              <a:t>M</a:t>
            </a:r>
            <a:r>
              <a:rPr lang="zh-CN" altLang="en-US" sz="1800" b="0" dirty="0">
                <a:latin typeface="Times New Roman" pitchFamily="18" charset="0"/>
              </a:rPr>
              <a:t>，</a:t>
            </a:r>
            <a:r>
              <a:rPr lang="en-US" altLang="zh-CN" sz="1800" b="0" dirty="0">
                <a:latin typeface="Times New Roman" pitchFamily="18" charset="0"/>
              </a:rPr>
              <a:t>……</a:t>
            </a:r>
            <a:r>
              <a:rPr lang="zh-CN" altLang="en-US" sz="1800" b="0" dirty="0">
                <a:latin typeface="Times New Roman" pitchFamily="18" charset="0"/>
              </a:rPr>
              <a:t>，</a:t>
            </a:r>
            <a:r>
              <a:rPr lang="en-US" altLang="zh-CN" sz="1800" b="0" dirty="0">
                <a:latin typeface="Times New Roman" pitchFamily="18" charset="0"/>
              </a:rPr>
              <a:t>M }</a:t>
            </a:r>
            <a:r>
              <a:rPr lang="zh-CN" altLang="en-US" sz="1800" b="0" dirty="0">
                <a:latin typeface="Times New Roman" pitchFamily="18" charset="0"/>
              </a:rPr>
              <a:t>，规则库中有如下重写规则：</a:t>
            </a:r>
          </a:p>
          <a:p>
            <a:pPr marL="457200" lvl="1" indent="0">
              <a:lnSpc>
                <a:spcPct val="120000"/>
              </a:lnSpc>
              <a:buNone/>
            </a:pPr>
            <a:r>
              <a:rPr lang="zh-CN" altLang="en-US" sz="1800" b="0" dirty="0">
                <a:latin typeface="Times New Roman" pitchFamily="18" charset="0"/>
              </a:rPr>
              <a:t>     </a:t>
            </a:r>
            <a:r>
              <a:rPr lang="en-US" altLang="zh-CN" sz="1800" b="0" dirty="0" smtClean="0">
                <a:latin typeface="Times New Roman" pitchFamily="18" charset="0"/>
              </a:rPr>
              <a:t>r</a:t>
            </a:r>
            <a:r>
              <a:rPr lang="en-US" altLang="zh-CN" sz="1800" b="0" baseline="-25000" dirty="0" smtClean="0">
                <a:latin typeface="Times New Roman" pitchFamily="18" charset="0"/>
              </a:rPr>
              <a:t>1</a:t>
            </a:r>
            <a:r>
              <a:rPr lang="zh-CN" altLang="en-US" sz="1800" b="0" dirty="0">
                <a:latin typeface="Times New Roman" pitchFamily="18" charset="0"/>
              </a:rPr>
              <a:t>：</a:t>
            </a:r>
            <a:r>
              <a:rPr lang="en-US" altLang="zh-CN" sz="1800" b="0" dirty="0">
                <a:latin typeface="Times New Roman" pitchFamily="18" charset="0"/>
              </a:rPr>
              <a:t>C→{D</a:t>
            </a:r>
            <a:r>
              <a:rPr lang="zh-CN" altLang="en-US" sz="1800" b="0" dirty="0">
                <a:latin typeface="Times New Roman" pitchFamily="18" charset="0"/>
              </a:rPr>
              <a:t>，</a:t>
            </a:r>
            <a:r>
              <a:rPr lang="en-US" altLang="zh-CN" sz="1800" b="0" dirty="0">
                <a:latin typeface="Times New Roman" pitchFamily="18" charset="0"/>
              </a:rPr>
              <a:t>L}</a:t>
            </a:r>
          </a:p>
          <a:p>
            <a:pPr marL="457200" lvl="1" indent="0">
              <a:lnSpc>
                <a:spcPct val="120000"/>
              </a:lnSpc>
              <a:buNone/>
            </a:pPr>
            <a:r>
              <a:rPr lang="en-US" altLang="zh-CN" sz="1800" b="0" dirty="0">
                <a:latin typeface="Times New Roman" pitchFamily="18" charset="0"/>
              </a:rPr>
              <a:t>          r</a:t>
            </a:r>
            <a:r>
              <a:rPr lang="en-US" altLang="zh-CN" sz="1800" b="0" baseline="-25000" dirty="0">
                <a:latin typeface="Times New Roman" pitchFamily="18" charset="0"/>
              </a:rPr>
              <a:t>2</a:t>
            </a:r>
            <a:r>
              <a:rPr lang="zh-CN" altLang="en-US" sz="1800" b="0" dirty="0">
                <a:latin typeface="Times New Roman" pitchFamily="18" charset="0"/>
              </a:rPr>
              <a:t>：</a:t>
            </a:r>
            <a:r>
              <a:rPr lang="en-US" altLang="zh-CN" sz="1800" b="0" dirty="0">
                <a:latin typeface="Times New Roman" pitchFamily="18" charset="0"/>
              </a:rPr>
              <a:t>C→{B</a:t>
            </a:r>
            <a:r>
              <a:rPr lang="zh-CN" altLang="en-US" sz="1800" b="0" dirty="0">
                <a:latin typeface="Times New Roman" pitchFamily="18" charset="0"/>
              </a:rPr>
              <a:t>，</a:t>
            </a:r>
            <a:r>
              <a:rPr lang="en-US" altLang="zh-CN" sz="1800" b="0" dirty="0">
                <a:latin typeface="Times New Roman" pitchFamily="18" charset="0"/>
              </a:rPr>
              <a:t>M}  </a:t>
            </a:r>
          </a:p>
          <a:p>
            <a:pPr marL="457200" lvl="1" indent="0">
              <a:lnSpc>
                <a:spcPct val="120000"/>
              </a:lnSpc>
              <a:buNone/>
            </a:pPr>
            <a:r>
              <a:rPr lang="en-US" altLang="zh-CN" sz="1800" b="0" dirty="0">
                <a:latin typeface="Times New Roman" pitchFamily="18" charset="0"/>
              </a:rPr>
              <a:t>          r</a:t>
            </a:r>
            <a:r>
              <a:rPr lang="en-US" altLang="zh-CN" sz="1800" b="0" baseline="-25000" dirty="0">
                <a:latin typeface="Times New Roman" pitchFamily="18" charset="0"/>
              </a:rPr>
              <a:t>3</a:t>
            </a:r>
            <a:r>
              <a:rPr lang="zh-CN" altLang="en-US" sz="1800" b="0" dirty="0">
                <a:latin typeface="Times New Roman" pitchFamily="18" charset="0"/>
              </a:rPr>
              <a:t>：</a:t>
            </a:r>
            <a:r>
              <a:rPr lang="en-US" altLang="zh-CN" sz="1800" b="0" dirty="0">
                <a:latin typeface="Times New Roman" pitchFamily="18" charset="0"/>
              </a:rPr>
              <a:t>B→{M</a:t>
            </a:r>
            <a:r>
              <a:rPr lang="zh-CN" altLang="en-US" sz="1800" b="0" dirty="0">
                <a:latin typeface="Times New Roman" pitchFamily="18" charset="0"/>
              </a:rPr>
              <a:t>，</a:t>
            </a:r>
            <a:r>
              <a:rPr lang="en-US" altLang="zh-CN" sz="1800" b="0" dirty="0">
                <a:latin typeface="Times New Roman" pitchFamily="18" charset="0"/>
              </a:rPr>
              <a:t>M}</a:t>
            </a:r>
          </a:p>
          <a:p>
            <a:pPr marL="457200" lvl="1" indent="0">
              <a:lnSpc>
                <a:spcPct val="120000"/>
              </a:lnSpc>
              <a:buNone/>
            </a:pPr>
            <a:r>
              <a:rPr lang="en-US" altLang="zh-CN" sz="1800" b="0" dirty="0">
                <a:latin typeface="Times New Roman" pitchFamily="18" charset="0"/>
              </a:rPr>
              <a:t>          r</a:t>
            </a:r>
            <a:r>
              <a:rPr lang="en-US" altLang="zh-CN" sz="1800" b="0" baseline="-25000" dirty="0">
                <a:latin typeface="Times New Roman" pitchFamily="18" charset="0"/>
              </a:rPr>
              <a:t>4</a:t>
            </a:r>
            <a:r>
              <a:rPr lang="zh-CN" altLang="en-US" sz="1800" b="0" dirty="0">
                <a:latin typeface="Times New Roman" pitchFamily="18" charset="0"/>
              </a:rPr>
              <a:t>：</a:t>
            </a:r>
            <a:r>
              <a:rPr lang="en-US" altLang="zh-CN" sz="1800" b="0" dirty="0">
                <a:latin typeface="Times New Roman" pitchFamily="18" charset="0"/>
              </a:rPr>
              <a:t>Z→{B</a:t>
            </a:r>
            <a:r>
              <a:rPr lang="zh-CN" altLang="en-US" sz="1800" b="0" dirty="0">
                <a:latin typeface="Times New Roman" pitchFamily="18" charset="0"/>
              </a:rPr>
              <a:t>，</a:t>
            </a:r>
            <a:r>
              <a:rPr lang="en-US" altLang="zh-CN" sz="1800" b="0" dirty="0">
                <a:latin typeface="Times New Roman" pitchFamily="18" charset="0"/>
              </a:rPr>
              <a:t>B</a:t>
            </a:r>
            <a:r>
              <a:rPr lang="zh-CN" altLang="en-US" sz="1800" b="0" dirty="0">
                <a:latin typeface="Times New Roman" pitchFamily="18" charset="0"/>
              </a:rPr>
              <a:t>，</a:t>
            </a:r>
            <a:r>
              <a:rPr lang="en-US" altLang="zh-CN" sz="1800" b="0" dirty="0">
                <a:latin typeface="Times New Roman" pitchFamily="18" charset="0"/>
              </a:rPr>
              <a:t>M}</a:t>
            </a:r>
          </a:p>
          <a:p>
            <a:pPr marL="457200" lvl="1" indent="0">
              <a:lnSpc>
                <a:spcPct val="120000"/>
              </a:lnSpc>
              <a:buNone/>
            </a:pPr>
            <a:endParaRPr lang="en-US" altLang="zh-CN" sz="1800" b="0" dirty="0" smtClean="0">
              <a:latin typeface="Times New Roman" pitchFamily="18" charset="0"/>
            </a:endParaRPr>
          </a:p>
          <a:p>
            <a:pPr marL="457200" lvl="1" indent="0">
              <a:lnSpc>
                <a:spcPct val="120000"/>
              </a:lnSpc>
              <a:buNone/>
            </a:pPr>
            <a:r>
              <a:rPr lang="zh-CN" altLang="en-US" sz="1800" b="0" dirty="0" smtClean="0">
                <a:latin typeface="Times New Roman" pitchFamily="18" charset="0"/>
              </a:rPr>
              <a:t>解决</a:t>
            </a:r>
            <a:r>
              <a:rPr lang="zh-CN" altLang="en-US" sz="1800" b="0" dirty="0">
                <a:latin typeface="Times New Roman" pitchFamily="18" charset="0"/>
              </a:rPr>
              <a:t>该问题时，可先把初始综合数据库分为三个子库，然后对这三个子库分别应用规则库中的相应规则进行</a:t>
            </a:r>
            <a:r>
              <a:rPr lang="zh-CN" altLang="en-US" sz="1800" b="0" dirty="0" smtClean="0">
                <a:latin typeface="Times New Roman" pitchFamily="18" charset="0"/>
              </a:rPr>
              <a:t>求解</a:t>
            </a:r>
            <a:endParaRPr lang="zh-CN" altLang="en-US" sz="1800" b="0" dirty="0">
              <a:latin typeface="Times New Roman" pitchFamily="18" charset="0"/>
            </a:endParaRPr>
          </a:p>
        </p:txBody>
      </p:sp>
      <p:sp>
        <p:nvSpPr>
          <p:cNvPr id="6" name="Rectangle 2"/>
          <p:cNvSpPr>
            <a:spLocks noGrp="1" noChangeArrowheads="1"/>
          </p:cNvSpPr>
          <p:nvPr>
            <p:ph type="title"/>
          </p:nvPr>
        </p:nvSpPr>
        <p:spPr>
          <a:xfrm>
            <a:off x="298450" y="72231"/>
            <a:ext cx="8540750" cy="1052513"/>
          </a:xfrm>
        </p:spPr>
        <p:txBody>
          <a:bodyPr/>
          <a:lstStyle/>
          <a:p>
            <a:r>
              <a:rPr lang="zh-CN" altLang="en-US" sz="4000" b="1" dirty="0" smtClean="0"/>
              <a:t>产生式系统</a:t>
            </a:r>
            <a:r>
              <a:rPr lang="zh-CN" altLang="en-US" sz="4000" b="1" dirty="0"/>
              <a:t>的</a:t>
            </a:r>
            <a:r>
              <a:rPr lang="zh-CN" altLang="en-US" sz="4000" b="1" dirty="0" smtClean="0"/>
              <a:t>类型</a:t>
            </a:r>
            <a:r>
              <a:rPr lang="en-US" altLang="zh-CN" sz="4000" b="1" dirty="0" smtClean="0"/>
              <a:t>--II</a:t>
            </a:r>
            <a:r>
              <a:rPr lang="zh-CN" altLang="en-US" sz="3200" b="1" dirty="0">
                <a:solidFill>
                  <a:srgbClr val="FF0000"/>
                </a:solidFill>
              </a:rPr>
              <a:t/>
            </a:r>
            <a:br>
              <a:rPr lang="zh-CN" altLang="en-US" sz="3200" b="1" dirty="0">
                <a:solidFill>
                  <a:srgbClr val="FF0000"/>
                </a:solidFill>
              </a:rPr>
            </a:br>
            <a:endParaRPr lang="zh-CN" altLang="en-US" sz="2400" b="1"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5"/>
          <p:cNvSpPr>
            <a:spLocks noGrp="1"/>
          </p:cNvSpPr>
          <p:nvPr>
            <p:ph type="sldNum" sz="quarter" idx="12"/>
          </p:nvPr>
        </p:nvSpPr>
        <p:spPr/>
        <p:txBody>
          <a:bodyPr/>
          <a:lstStyle/>
          <a:p>
            <a:fld id="{80EF4CA6-48A5-432A-B52E-E7C1558215A5}" type="slidenum">
              <a:rPr lang="en-US" altLang="zh-CN"/>
              <a:pPr/>
              <a:t>67</a:t>
            </a:fld>
            <a:endParaRPr lang="en-US" altLang="zh-CN"/>
          </a:p>
        </p:txBody>
      </p:sp>
      <p:sp>
        <p:nvSpPr>
          <p:cNvPr id="519171" name="Rectangle 3"/>
          <p:cNvSpPr>
            <a:spLocks noGrp="1" noChangeArrowheads="1"/>
          </p:cNvSpPr>
          <p:nvPr>
            <p:ph type="body" idx="1"/>
          </p:nvPr>
        </p:nvSpPr>
        <p:spPr>
          <a:xfrm>
            <a:off x="179388" y="1196975"/>
            <a:ext cx="8785225" cy="5472113"/>
          </a:xfrm>
        </p:spPr>
        <p:txBody>
          <a:bodyPr/>
          <a:lstStyle/>
          <a:p>
            <a:pPr>
              <a:lnSpc>
                <a:spcPct val="90000"/>
              </a:lnSpc>
            </a:pPr>
            <a:endParaRPr lang="en-US" altLang="zh-CN" sz="2000" b="1"/>
          </a:p>
          <a:p>
            <a:pPr>
              <a:lnSpc>
                <a:spcPct val="90000"/>
              </a:lnSpc>
            </a:pPr>
            <a:endParaRPr lang="en-US" altLang="zh-CN" sz="2000" b="1"/>
          </a:p>
          <a:p>
            <a:pPr>
              <a:lnSpc>
                <a:spcPct val="90000"/>
              </a:lnSpc>
            </a:pPr>
            <a:endParaRPr lang="en-US" altLang="zh-CN" sz="2000" b="1"/>
          </a:p>
          <a:p>
            <a:pPr>
              <a:lnSpc>
                <a:spcPct val="90000"/>
              </a:lnSpc>
            </a:pPr>
            <a:endParaRPr lang="en-US" altLang="zh-CN" sz="2000" b="1"/>
          </a:p>
          <a:p>
            <a:pPr>
              <a:lnSpc>
                <a:spcPct val="90000"/>
              </a:lnSpc>
            </a:pPr>
            <a:endParaRPr lang="en-US" altLang="zh-CN" sz="2000" b="1"/>
          </a:p>
          <a:p>
            <a:pPr>
              <a:lnSpc>
                <a:spcPct val="90000"/>
              </a:lnSpc>
            </a:pPr>
            <a:endParaRPr lang="en-US" altLang="zh-CN" sz="2000" b="1"/>
          </a:p>
          <a:p>
            <a:pPr>
              <a:lnSpc>
                <a:spcPct val="90000"/>
              </a:lnSpc>
            </a:pPr>
            <a:endParaRPr lang="en-US" altLang="zh-CN" sz="2000" b="1"/>
          </a:p>
          <a:p>
            <a:pPr>
              <a:lnSpc>
                <a:spcPct val="90000"/>
              </a:lnSpc>
            </a:pPr>
            <a:endParaRPr lang="en-US" altLang="zh-CN" sz="2000" b="1"/>
          </a:p>
          <a:p>
            <a:pPr>
              <a:lnSpc>
                <a:spcPct val="90000"/>
              </a:lnSpc>
            </a:pPr>
            <a:endParaRPr lang="en-US" altLang="zh-CN" sz="2000" b="1"/>
          </a:p>
          <a:p>
            <a:pPr>
              <a:lnSpc>
                <a:spcPct val="90000"/>
              </a:lnSpc>
            </a:pPr>
            <a:endParaRPr lang="en-US" altLang="zh-CN" sz="2000" b="1"/>
          </a:p>
          <a:p>
            <a:pPr>
              <a:lnSpc>
                <a:spcPct val="90000"/>
              </a:lnSpc>
            </a:pPr>
            <a:endParaRPr lang="en-US" altLang="zh-CN" sz="2000" b="1"/>
          </a:p>
          <a:p>
            <a:pPr>
              <a:lnSpc>
                <a:spcPct val="90000"/>
              </a:lnSpc>
            </a:pPr>
            <a:endParaRPr lang="en-US" altLang="zh-CN" sz="2000" b="1"/>
          </a:p>
          <a:p>
            <a:pPr>
              <a:lnSpc>
                <a:spcPct val="90000"/>
              </a:lnSpc>
            </a:pPr>
            <a:endParaRPr lang="en-US" altLang="zh-CN" sz="2000" b="1"/>
          </a:p>
          <a:p>
            <a:pPr>
              <a:lnSpc>
                <a:spcPct val="90000"/>
              </a:lnSpc>
            </a:pPr>
            <a:endParaRPr lang="en-US" altLang="zh-CN" sz="2000" b="1"/>
          </a:p>
          <a:p>
            <a:pPr>
              <a:lnSpc>
                <a:spcPct val="90000"/>
              </a:lnSpc>
            </a:pPr>
            <a:endParaRPr lang="en-US" altLang="zh-CN" sz="2000" b="1"/>
          </a:p>
        </p:txBody>
      </p:sp>
      <p:sp>
        <p:nvSpPr>
          <p:cNvPr id="519172" name="Rectangle 4"/>
          <p:cNvSpPr>
            <a:spLocks noChangeArrowheads="1"/>
          </p:cNvSpPr>
          <p:nvPr/>
        </p:nvSpPr>
        <p:spPr bwMode="auto">
          <a:xfrm>
            <a:off x="4284663" y="1341438"/>
            <a:ext cx="1223962"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{C,B,Z}</a:t>
            </a:r>
          </a:p>
        </p:txBody>
      </p:sp>
      <p:sp>
        <p:nvSpPr>
          <p:cNvPr id="519173" name="Rectangle 5"/>
          <p:cNvSpPr>
            <a:spLocks noChangeArrowheads="1"/>
          </p:cNvSpPr>
          <p:nvPr/>
        </p:nvSpPr>
        <p:spPr bwMode="auto">
          <a:xfrm>
            <a:off x="1908175" y="2133600"/>
            <a:ext cx="1008063"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{C}</a:t>
            </a:r>
          </a:p>
        </p:txBody>
      </p:sp>
      <p:sp>
        <p:nvSpPr>
          <p:cNvPr id="519174" name="Rectangle 6"/>
          <p:cNvSpPr>
            <a:spLocks noChangeArrowheads="1"/>
          </p:cNvSpPr>
          <p:nvPr/>
        </p:nvSpPr>
        <p:spPr bwMode="auto">
          <a:xfrm>
            <a:off x="4356100" y="2133600"/>
            <a:ext cx="1152525"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{B}</a:t>
            </a:r>
          </a:p>
        </p:txBody>
      </p:sp>
      <p:sp>
        <p:nvSpPr>
          <p:cNvPr id="519175" name="Rectangle 7"/>
          <p:cNvSpPr>
            <a:spLocks noChangeArrowheads="1"/>
          </p:cNvSpPr>
          <p:nvPr/>
        </p:nvSpPr>
        <p:spPr bwMode="auto">
          <a:xfrm>
            <a:off x="6732588" y="2133600"/>
            <a:ext cx="1152525"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{Z}</a:t>
            </a:r>
          </a:p>
        </p:txBody>
      </p:sp>
      <p:sp>
        <p:nvSpPr>
          <p:cNvPr id="519176" name="Rectangle 8"/>
          <p:cNvSpPr>
            <a:spLocks noChangeArrowheads="1"/>
          </p:cNvSpPr>
          <p:nvPr/>
        </p:nvSpPr>
        <p:spPr bwMode="auto">
          <a:xfrm>
            <a:off x="684213" y="2997200"/>
            <a:ext cx="1008062"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{D,L}</a:t>
            </a:r>
          </a:p>
        </p:txBody>
      </p:sp>
      <p:sp>
        <p:nvSpPr>
          <p:cNvPr id="519177" name="Rectangle 9"/>
          <p:cNvSpPr>
            <a:spLocks noChangeArrowheads="1"/>
          </p:cNvSpPr>
          <p:nvPr/>
        </p:nvSpPr>
        <p:spPr bwMode="auto">
          <a:xfrm>
            <a:off x="2484438" y="2997200"/>
            <a:ext cx="935037"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{B,M}</a:t>
            </a:r>
          </a:p>
        </p:txBody>
      </p:sp>
      <p:sp>
        <p:nvSpPr>
          <p:cNvPr id="519178" name="Rectangle 10"/>
          <p:cNvSpPr>
            <a:spLocks noChangeArrowheads="1"/>
          </p:cNvSpPr>
          <p:nvPr/>
        </p:nvSpPr>
        <p:spPr bwMode="auto">
          <a:xfrm>
            <a:off x="4356100" y="2997200"/>
            <a:ext cx="1152525"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{M,M}</a:t>
            </a:r>
          </a:p>
        </p:txBody>
      </p:sp>
      <p:sp>
        <p:nvSpPr>
          <p:cNvPr id="519179" name="Rectangle 11"/>
          <p:cNvSpPr>
            <a:spLocks noChangeArrowheads="1"/>
          </p:cNvSpPr>
          <p:nvPr/>
        </p:nvSpPr>
        <p:spPr bwMode="auto">
          <a:xfrm>
            <a:off x="6732588" y="2997200"/>
            <a:ext cx="1152525"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{B,B,M}</a:t>
            </a:r>
          </a:p>
        </p:txBody>
      </p:sp>
      <p:sp>
        <p:nvSpPr>
          <p:cNvPr id="519180" name="Rectangle 12"/>
          <p:cNvSpPr>
            <a:spLocks noChangeArrowheads="1"/>
          </p:cNvSpPr>
          <p:nvPr/>
        </p:nvSpPr>
        <p:spPr bwMode="auto">
          <a:xfrm>
            <a:off x="323850" y="4005263"/>
            <a:ext cx="504825"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{D}</a:t>
            </a:r>
          </a:p>
        </p:txBody>
      </p:sp>
      <p:sp>
        <p:nvSpPr>
          <p:cNvPr id="519181" name="Rectangle 13"/>
          <p:cNvSpPr>
            <a:spLocks noChangeArrowheads="1"/>
          </p:cNvSpPr>
          <p:nvPr/>
        </p:nvSpPr>
        <p:spPr bwMode="auto">
          <a:xfrm>
            <a:off x="1258888" y="4005263"/>
            <a:ext cx="503237"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{L}</a:t>
            </a:r>
          </a:p>
        </p:txBody>
      </p:sp>
      <p:sp>
        <p:nvSpPr>
          <p:cNvPr id="519182" name="Rectangle 14"/>
          <p:cNvSpPr>
            <a:spLocks noChangeArrowheads="1"/>
          </p:cNvSpPr>
          <p:nvPr/>
        </p:nvSpPr>
        <p:spPr bwMode="auto">
          <a:xfrm>
            <a:off x="2124075" y="4005263"/>
            <a:ext cx="504825"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{B}</a:t>
            </a:r>
          </a:p>
        </p:txBody>
      </p:sp>
      <p:sp>
        <p:nvSpPr>
          <p:cNvPr id="519183" name="Rectangle 15"/>
          <p:cNvSpPr>
            <a:spLocks noChangeArrowheads="1"/>
          </p:cNvSpPr>
          <p:nvPr/>
        </p:nvSpPr>
        <p:spPr bwMode="auto">
          <a:xfrm>
            <a:off x="3132138" y="4005263"/>
            <a:ext cx="503237"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{M}</a:t>
            </a:r>
          </a:p>
        </p:txBody>
      </p:sp>
      <p:sp>
        <p:nvSpPr>
          <p:cNvPr id="519184" name="Rectangle 16"/>
          <p:cNvSpPr>
            <a:spLocks noChangeArrowheads="1"/>
          </p:cNvSpPr>
          <p:nvPr/>
        </p:nvSpPr>
        <p:spPr bwMode="auto">
          <a:xfrm>
            <a:off x="4211638" y="4005263"/>
            <a:ext cx="576262"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{M}</a:t>
            </a:r>
          </a:p>
        </p:txBody>
      </p:sp>
      <p:sp>
        <p:nvSpPr>
          <p:cNvPr id="519185" name="Rectangle 17"/>
          <p:cNvSpPr>
            <a:spLocks noChangeArrowheads="1"/>
          </p:cNvSpPr>
          <p:nvPr/>
        </p:nvSpPr>
        <p:spPr bwMode="auto">
          <a:xfrm>
            <a:off x="5364163" y="4005263"/>
            <a:ext cx="503237"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{M}</a:t>
            </a:r>
          </a:p>
        </p:txBody>
      </p:sp>
      <p:sp>
        <p:nvSpPr>
          <p:cNvPr id="519186" name="Rectangle 18"/>
          <p:cNvSpPr>
            <a:spLocks noChangeArrowheads="1"/>
          </p:cNvSpPr>
          <p:nvPr/>
        </p:nvSpPr>
        <p:spPr bwMode="auto">
          <a:xfrm>
            <a:off x="6300788" y="4005263"/>
            <a:ext cx="503237"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{B}</a:t>
            </a:r>
          </a:p>
        </p:txBody>
      </p:sp>
      <p:sp>
        <p:nvSpPr>
          <p:cNvPr id="519187" name="Rectangle 19"/>
          <p:cNvSpPr>
            <a:spLocks noChangeArrowheads="1"/>
          </p:cNvSpPr>
          <p:nvPr/>
        </p:nvSpPr>
        <p:spPr bwMode="auto">
          <a:xfrm>
            <a:off x="7235825" y="3933825"/>
            <a:ext cx="504825"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{M}</a:t>
            </a:r>
          </a:p>
        </p:txBody>
      </p:sp>
      <p:sp>
        <p:nvSpPr>
          <p:cNvPr id="519188" name="Rectangle 20"/>
          <p:cNvSpPr>
            <a:spLocks noChangeArrowheads="1"/>
          </p:cNvSpPr>
          <p:nvPr/>
        </p:nvSpPr>
        <p:spPr bwMode="auto">
          <a:xfrm>
            <a:off x="8243888" y="3933825"/>
            <a:ext cx="503237"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{B}</a:t>
            </a:r>
          </a:p>
        </p:txBody>
      </p:sp>
      <p:sp>
        <p:nvSpPr>
          <p:cNvPr id="519189" name="Rectangle 21"/>
          <p:cNvSpPr>
            <a:spLocks noChangeArrowheads="1"/>
          </p:cNvSpPr>
          <p:nvPr/>
        </p:nvSpPr>
        <p:spPr bwMode="auto">
          <a:xfrm>
            <a:off x="1979613" y="4941888"/>
            <a:ext cx="792162" cy="3587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{M,M}</a:t>
            </a:r>
          </a:p>
        </p:txBody>
      </p:sp>
      <p:sp>
        <p:nvSpPr>
          <p:cNvPr id="519190" name="Rectangle 22"/>
          <p:cNvSpPr>
            <a:spLocks noChangeArrowheads="1"/>
          </p:cNvSpPr>
          <p:nvPr/>
        </p:nvSpPr>
        <p:spPr bwMode="auto">
          <a:xfrm>
            <a:off x="1476375" y="5661025"/>
            <a:ext cx="504825"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{M}</a:t>
            </a:r>
          </a:p>
        </p:txBody>
      </p:sp>
      <p:sp>
        <p:nvSpPr>
          <p:cNvPr id="519191" name="Rectangle 23"/>
          <p:cNvSpPr>
            <a:spLocks noChangeArrowheads="1"/>
          </p:cNvSpPr>
          <p:nvPr/>
        </p:nvSpPr>
        <p:spPr bwMode="auto">
          <a:xfrm>
            <a:off x="2627313" y="5661025"/>
            <a:ext cx="503237"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{M}</a:t>
            </a:r>
          </a:p>
        </p:txBody>
      </p:sp>
      <p:sp>
        <p:nvSpPr>
          <p:cNvPr id="519192" name="Rectangle 24"/>
          <p:cNvSpPr>
            <a:spLocks noChangeArrowheads="1"/>
          </p:cNvSpPr>
          <p:nvPr/>
        </p:nvSpPr>
        <p:spPr bwMode="auto">
          <a:xfrm>
            <a:off x="5508625" y="4941888"/>
            <a:ext cx="792163" cy="3587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{M,M}</a:t>
            </a:r>
          </a:p>
        </p:txBody>
      </p:sp>
      <p:sp>
        <p:nvSpPr>
          <p:cNvPr id="519193" name="Rectangle 25"/>
          <p:cNvSpPr>
            <a:spLocks noChangeArrowheads="1"/>
          </p:cNvSpPr>
          <p:nvPr/>
        </p:nvSpPr>
        <p:spPr bwMode="auto">
          <a:xfrm>
            <a:off x="7524750" y="4941888"/>
            <a:ext cx="792163" cy="3587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{M,M}</a:t>
            </a:r>
          </a:p>
        </p:txBody>
      </p:sp>
      <p:sp>
        <p:nvSpPr>
          <p:cNvPr id="519194" name="Rectangle 26"/>
          <p:cNvSpPr>
            <a:spLocks noChangeArrowheads="1"/>
          </p:cNvSpPr>
          <p:nvPr/>
        </p:nvSpPr>
        <p:spPr bwMode="auto">
          <a:xfrm>
            <a:off x="5148263" y="5661025"/>
            <a:ext cx="431800"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{M}</a:t>
            </a:r>
          </a:p>
        </p:txBody>
      </p:sp>
      <p:sp>
        <p:nvSpPr>
          <p:cNvPr id="519195" name="Rectangle 27"/>
          <p:cNvSpPr>
            <a:spLocks noChangeArrowheads="1"/>
          </p:cNvSpPr>
          <p:nvPr/>
        </p:nvSpPr>
        <p:spPr bwMode="auto">
          <a:xfrm>
            <a:off x="6227763" y="5661025"/>
            <a:ext cx="431800"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{M}</a:t>
            </a:r>
          </a:p>
        </p:txBody>
      </p:sp>
      <p:sp>
        <p:nvSpPr>
          <p:cNvPr id="519196" name="Rectangle 28"/>
          <p:cNvSpPr>
            <a:spLocks noChangeArrowheads="1"/>
          </p:cNvSpPr>
          <p:nvPr/>
        </p:nvSpPr>
        <p:spPr bwMode="auto">
          <a:xfrm>
            <a:off x="7235825" y="5661025"/>
            <a:ext cx="504825"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{M}</a:t>
            </a:r>
          </a:p>
        </p:txBody>
      </p:sp>
      <p:sp>
        <p:nvSpPr>
          <p:cNvPr id="519197" name="Rectangle 29"/>
          <p:cNvSpPr>
            <a:spLocks noChangeArrowheads="1"/>
          </p:cNvSpPr>
          <p:nvPr/>
        </p:nvSpPr>
        <p:spPr bwMode="auto">
          <a:xfrm>
            <a:off x="8243888" y="5661025"/>
            <a:ext cx="504825"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{M}</a:t>
            </a:r>
          </a:p>
        </p:txBody>
      </p:sp>
      <p:sp>
        <p:nvSpPr>
          <p:cNvPr id="519198" name="Line 30"/>
          <p:cNvSpPr>
            <a:spLocks noChangeShapeType="1"/>
          </p:cNvSpPr>
          <p:nvPr/>
        </p:nvSpPr>
        <p:spPr bwMode="auto">
          <a:xfrm flipH="1">
            <a:off x="2411413" y="1773238"/>
            <a:ext cx="2376487" cy="3603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199" name="Line 31"/>
          <p:cNvSpPr>
            <a:spLocks noChangeShapeType="1"/>
          </p:cNvSpPr>
          <p:nvPr/>
        </p:nvSpPr>
        <p:spPr bwMode="auto">
          <a:xfrm>
            <a:off x="4859338" y="1773238"/>
            <a:ext cx="0" cy="3603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00" name="Line 32"/>
          <p:cNvSpPr>
            <a:spLocks noChangeShapeType="1"/>
          </p:cNvSpPr>
          <p:nvPr/>
        </p:nvSpPr>
        <p:spPr bwMode="auto">
          <a:xfrm>
            <a:off x="4932363" y="1773238"/>
            <a:ext cx="2232025" cy="3603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01" name="Line 33"/>
          <p:cNvSpPr>
            <a:spLocks noChangeShapeType="1"/>
          </p:cNvSpPr>
          <p:nvPr/>
        </p:nvSpPr>
        <p:spPr bwMode="auto">
          <a:xfrm flipH="1">
            <a:off x="1116013" y="2565400"/>
            <a:ext cx="1223962"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02" name="Line 34"/>
          <p:cNvSpPr>
            <a:spLocks noChangeShapeType="1"/>
          </p:cNvSpPr>
          <p:nvPr/>
        </p:nvSpPr>
        <p:spPr bwMode="auto">
          <a:xfrm>
            <a:off x="2339975" y="2565400"/>
            <a:ext cx="576263"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03" name="Line 35"/>
          <p:cNvSpPr>
            <a:spLocks noChangeShapeType="1"/>
          </p:cNvSpPr>
          <p:nvPr/>
        </p:nvSpPr>
        <p:spPr bwMode="auto">
          <a:xfrm>
            <a:off x="4859338" y="2565400"/>
            <a:ext cx="0"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04" name="Line 36"/>
          <p:cNvSpPr>
            <a:spLocks noChangeShapeType="1"/>
          </p:cNvSpPr>
          <p:nvPr/>
        </p:nvSpPr>
        <p:spPr bwMode="auto">
          <a:xfrm>
            <a:off x="7235825" y="2565400"/>
            <a:ext cx="0"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05" name="Line 37"/>
          <p:cNvSpPr>
            <a:spLocks noChangeShapeType="1"/>
          </p:cNvSpPr>
          <p:nvPr/>
        </p:nvSpPr>
        <p:spPr bwMode="auto">
          <a:xfrm flipH="1">
            <a:off x="539750" y="3429000"/>
            <a:ext cx="576263"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06" name="Line 38"/>
          <p:cNvSpPr>
            <a:spLocks noChangeShapeType="1"/>
          </p:cNvSpPr>
          <p:nvPr/>
        </p:nvSpPr>
        <p:spPr bwMode="auto">
          <a:xfrm>
            <a:off x="1116013" y="3429000"/>
            <a:ext cx="431800"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07" name="Line 39"/>
          <p:cNvSpPr>
            <a:spLocks noChangeShapeType="1"/>
          </p:cNvSpPr>
          <p:nvPr/>
        </p:nvSpPr>
        <p:spPr bwMode="auto">
          <a:xfrm flipH="1">
            <a:off x="2339975" y="3429000"/>
            <a:ext cx="576263"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08" name="Line 40"/>
          <p:cNvSpPr>
            <a:spLocks noChangeShapeType="1"/>
          </p:cNvSpPr>
          <p:nvPr/>
        </p:nvSpPr>
        <p:spPr bwMode="auto">
          <a:xfrm>
            <a:off x="2916238" y="3429000"/>
            <a:ext cx="503237"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09" name="Line 41"/>
          <p:cNvSpPr>
            <a:spLocks noChangeShapeType="1"/>
          </p:cNvSpPr>
          <p:nvPr/>
        </p:nvSpPr>
        <p:spPr bwMode="auto">
          <a:xfrm flipH="1">
            <a:off x="4500563" y="3429000"/>
            <a:ext cx="358775"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10" name="Line 42"/>
          <p:cNvSpPr>
            <a:spLocks noChangeShapeType="1"/>
          </p:cNvSpPr>
          <p:nvPr/>
        </p:nvSpPr>
        <p:spPr bwMode="auto">
          <a:xfrm>
            <a:off x="4859338" y="3429000"/>
            <a:ext cx="720725"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11" name="Line 43"/>
          <p:cNvSpPr>
            <a:spLocks noChangeShapeType="1"/>
          </p:cNvSpPr>
          <p:nvPr/>
        </p:nvSpPr>
        <p:spPr bwMode="auto">
          <a:xfrm flipH="1">
            <a:off x="6516688" y="3429000"/>
            <a:ext cx="719137"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12" name="Line 44"/>
          <p:cNvSpPr>
            <a:spLocks noChangeShapeType="1"/>
          </p:cNvSpPr>
          <p:nvPr/>
        </p:nvSpPr>
        <p:spPr bwMode="auto">
          <a:xfrm>
            <a:off x="7235825" y="3429000"/>
            <a:ext cx="215900" cy="504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13" name="Line 45"/>
          <p:cNvSpPr>
            <a:spLocks noChangeShapeType="1"/>
          </p:cNvSpPr>
          <p:nvPr/>
        </p:nvSpPr>
        <p:spPr bwMode="auto">
          <a:xfrm>
            <a:off x="7235825" y="3429000"/>
            <a:ext cx="1223963" cy="504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14" name="Line 46"/>
          <p:cNvSpPr>
            <a:spLocks noChangeShapeType="1"/>
          </p:cNvSpPr>
          <p:nvPr/>
        </p:nvSpPr>
        <p:spPr bwMode="auto">
          <a:xfrm flipH="1">
            <a:off x="2339975" y="4437063"/>
            <a:ext cx="0" cy="504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15" name="Line 47"/>
          <p:cNvSpPr>
            <a:spLocks noChangeShapeType="1"/>
          </p:cNvSpPr>
          <p:nvPr/>
        </p:nvSpPr>
        <p:spPr bwMode="auto">
          <a:xfrm flipH="1">
            <a:off x="1763713" y="5300663"/>
            <a:ext cx="576262" cy="3603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16" name="Line 48"/>
          <p:cNvSpPr>
            <a:spLocks noChangeShapeType="1"/>
          </p:cNvSpPr>
          <p:nvPr/>
        </p:nvSpPr>
        <p:spPr bwMode="auto">
          <a:xfrm>
            <a:off x="2339975" y="5300663"/>
            <a:ext cx="576263" cy="3603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17" name="Line 49"/>
          <p:cNvSpPr>
            <a:spLocks noChangeShapeType="1"/>
          </p:cNvSpPr>
          <p:nvPr/>
        </p:nvSpPr>
        <p:spPr bwMode="auto">
          <a:xfrm flipH="1">
            <a:off x="5867400" y="4437063"/>
            <a:ext cx="649288" cy="504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18" name="Line 50"/>
          <p:cNvSpPr>
            <a:spLocks noChangeShapeType="1"/>
          </p:cNvSpPr>
          <p:nvPr/>
        </p:nvSpPr>
        <p:spPr bwMode="auto">
          <a:xfrm flipH="1">
            <a:off x="5364163" y="5300663"/>
            <a:ext cx="503237" cy="3603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19" name="Line 51"/>
          <p:cNvSpPr>
            <a:spLocks noChangeShapeType="1"/>
          </p:cNvSpPr>
          <p:nvPr/>
        </p:nvSpPr>
        <p:spPr bwMode="auto">
          <a:xfrm>
            <a:off x="5867400" y="5300663"/>
            <a:ext cx="504825" cy="3603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20" name="Line 52"/>
          <p:cNvSpPr>
            <a:spLocks noChangeShapeType="1"/>
          </p:cNvSpPr>
          <p:nvPr/>
        </p:nvSpPr>
        <p:spPr bwMode="auto">
          <a:xfrm flipH="1">
            <a:off x="7956550" y="4365625"/>
            <a:ext cx="503238"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21" name="Line 53"/>
          <p:cNvSpPr>
            <a:spLocks noChangeShapeType="1"/>
          </p:cNvSpPr>
          <p:nvPr/>
        </p:nvSpPr>
        <p:spPr bwMode="auto">
          <a:xfrm flipH="1">
            <a:off x="7524750" y="5300663"/>
            <a:ext cx="360363" cy="3603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22" name="Line 54"/>
          <p:cNvSpPr>
            <a:spLocks noChangeShapeType="1"/>
          </p:cNvSpPr>
          <p:nvPr/>
        </p:nvSpPr>
        <p:spPr bwMode="auto">
          <a:xfrm>
            <a:off x="7885113" y="5300663"/>
            <a:ext cx="647700" cy="3603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23" name="Freeform 55"/>
          <p:cNvSpPr>
            <a:spLocks/>
          </p:cNvSpPr>
          <p:nvPr/>
        </p:nvSpPr>
        <p:spPr bwMode="auto">
          <a:xfrm>
            <a:off x="4500563" y="1844675"/>
            <a:ext cx="647700" cy="82550"/>
          </a:xfrm>
          <a:custGeom>
            <a:avLst/>
            <a:gdLst>
              <a:gd name="T0" fmla="*/ 0 w 408"/>
              <a:gd name="T1" fmla="*/ 0 h 52"/>
              <a:gd name="T2" fmla="*/ 136 w 408"/>
              <a:gd name="T3" fmla="*/ 45 h 52"/>
              <a:gd name="T4" fmla="*/ 317 w 408"/>
              <a:gd name="T5" fmla="*/ 45 h 52"/>
              <a:gd name="T6" fmla="*/ 408 w 408"/>
              <a:gd name="T7" fmla="*/ 0 h 52"/>
            </a:gdLst>
            <a:ahLst/>
            <a:cxnLst>
              <a:cxn ang="0">
                <a:pos x="T0" y="T1"/>
              </a:cxn>
              <a:cxn ang="0">
                <a:pos x="T2" y="T3"/>
              </a:cxn>
              <a:cxn ang="0">
                <a:pos x="T4" y="T5"/>
              </a:cxn>
              <a:cxn ang="0">
                <a:pos x="T6" y="T7"/>
              </a:cxn>
            </a:cxnLst>
            <a:rect l="0" t="0" r="r" b="b"/>
            <a:pathLst>
              <a:path w="408" h="52">
                <a:moveTo>
                  <a:pt x="0" y="0"/>
                </a:moveTo>
                <a:cubicBezTo>
                  <a:pt x="41" y="19"/>
                  <a:pt x="83" y="38"/>
                  <a:pt x="136" y="45"/>
                </a:cubicBezTo>
                <a:cubicBezTo>
                  <a:pt x="189" y="52"/>
                  <a:pt x="272" y="52"/>
                  <a:pt x="317" y="45"/>
                </a:cubicBezTo>
                <a:cubicBezTo>
                  <a:pt x="362" y="38"/>
                  <a:pt x="393" y="7"/>
                  <a:pt x="408"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24" name="Freeform 56"/>
          <p:cNvSpPr>
            <a:spLocks/>
          </p:cNvSpPr>
          <p:nvPr/>
        </p:nvSpPr>
        <p:spPr bwMode="auto">
          <a:xfrm>
            <a:off x="1001713" y="3527425"/>
            <a:ext cx="231775" cy="119063"/>
          </a:xfrm>
          <a:custGeom>
            <a:avLst/>
            <a:gdLst>
              <a:gd name="T0" fmla="*/ 0 w 146"/>
              <a:gd name="T1" fmla="*/ 0 h 75"/>
              <a:gd name="T2" fmla="*/ 27 w 146"/>
              <a:gd name="T3" fmla="*/ 36 h 75"/>
              <a:gd name="T4" fmla="*/ 72 w 146"/>
              <a:gd name="T5" fmla="*/ 74 h 75"/>
              <a:gd name="T6" fmla="*/ 146 w 146"/>
              <a:gd name="T7" fmla="*/ 27 h 75"/>
            </a:gdLst>
            <a:ahLst/>
            <a:cxnLst>
              <a:cxn ang="0">
                <a:pos x="T0" y="T1"/>
              </a:cxn>
              <a:cxn ang="0">
                <a:pos x="T2" y="T3"/>
              </a:cxn>
              <a:cxn ang="0">
                <a:pos x="T4" y="T5"/>
              </a:cxn>
              <a:cxn ang="0">
                <a:pos x="T6" y="T7"/>
              </a:cxn>
            </a:cxnLst>
            <a:rect l="0" t="0" r="r" b="b"/>
            <a:pathLst>
              <a:path w="146" h="75">
                <a:moveTo>
                  <a:pt x="0" y="0"/>
                </a:moveTo>
                <a:cubicBezTo>
                  <a:pt x="5" y="6"/>
                  <a:pt x="15" y="24"/>
                  <a:pt x="27" y="36"/>
                </a:cubicBezTo>
                <a:cubicBezTo>
                  <a:pt x="39" y="48"/>
                  <a:pt x="52" y="75"/>
                  <a:pt x="72" y="74"/>
                </a:cubicBezTo>
                <a:cubicBezTo>
                  <a:pt x="92" y="73"/>
                  <a:pt x="131" y="37"/>
                  <a:pt x="146" y="27"/>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25" name="Freeform 57"/>
          <p:cNvSpPr>
            <a:spLocks/>
          </p:cNvSpPr>
          <p:nvPr/>
        </p:nvSpPr>
        <p:spPr bwMode="auto">
          <a:xfrm>
            <a:off x="2771775" y="3573463"/>
            <a:ext cx="287338" cy="84137"/>
          </a:xfrm>
          <a:custGeom>
            <a:avLst/>
            <a:gdLst>
              <a:gd name="T0" fmla="*/ 0 w 181"/>
              <a:gd name="T1" fmla="*/ 0 h 53"/>
              <a:gd name="T2" fmla="*/ 92 w 181"/>
              <a:gd name="T3" fmla="*/ 53 h 53"/>
              <a:gd name="T4" fmla="*/ 181 w 181"/>
              <a:gd name="T5" fmla="*/ 0 h 53"/>
            </a:gdLst>
            <a:ahLst/>
            <a:cxnLst>
              <a:cxn ang="0">
                <a:pos x="T0" y="T1"/>
              </a:cxn>
              <a:cxn ang="0">
                <a:pos x="T2" y="T3"/>
              </a:cxn>
              <a:cxn ang="0">
                <a:pos x="T4" y="T5"/>
              </a:cxn>
            </a:cxnLst>
            <a:rect l="0" t="0" r="r" b="b"/>
            <a:pathLst>
              <a:path w="181" h="53">
                <a:moveTo>
                  <a:pt x="0" y="0"/>
                </a:moveTo>
                <a:cubicBezTo>
                  <a:pt x="15" y="9"/>
                  <a:pt x="62" y="53"/>
                  <a:pt x="92" y="53"/>
                </a:cubicBezTo>
                <a:cubicBezTo>
                  <a:pt x="122" y="53"/>
                  <a:pt x="163" y="11"/>
                  <a:pt x="181"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26" name="Freeform 58"/>
          <p:cNvSpPr>
            <a:spLocks/>
          </p:cNvSpPr>
          <p:nvPr/>
        </p:nvSpPr>
        <p:spPr bwMode="auto">
          <a:xfrm>
            <a:off x="4775200" y="3570288"/>
            <a:ext cx="246063" cy="84137"/>
          </a:xfrm>
          <a:custGeom>
            <a:avLst/>
            <a:gdLst>
              <a:gd name="T0" fmla="*/ 0 w 155"/>
              <a:gd name="T1" fmla="*/ 9 h 53"/>
              <a:gd name="T2" fmla="*/ 46 w 155"/>
              <a:gd name="T3" fmla="*/ 37 h 53"/>
              <a:gd name="T4" fmla="*/ 99 w 155"/>
              <a:gd name="T5" fmla="*/ 47 h 53"/>
              <a:gd name="T6" fmla="*/ 155 w 155"/>
              <a:gd name="T7" fmla="*/ 0 h 53"/>
            </a:gdLst>
            <a:ahLst/>
            <a:cxnLst>
              <a:cxn ang="0">
                <a:pos x="T0" y="T1"/>
              </a:cxn>
              <a:cxn ang="0">
                <a:pos x="T2" y="T3"/>
              </a:cxn>
              <a:cxn ang="0">
                <a:pos x="T4" y="T5"/>
              </a:cxn>
              <a:cxn ang="0">
                <a:pos x="T6" y="T7"/>
              </a:cxn>
            </a:cxnLst>
            <a:rect l="0" t="0" r="r" b="b"/>
            <a:pathLst>
              <a:path w="155" h="53">
                <a:moveTo>
                  <a:pt x="0" y="9"/>
                </a:moveTo>
                <a:cubicBezTo>
                  <a:pt x="8" y="14"/>
                  <a:pt x="30" y="31"/>
                  <a:pt x="46" y="37"/>
                </a:cubicBezTo>
                <a:cubicBezTo>
                  <a:pt x="62" y="43"/>
                  <a:pt x="81" y="53"/>
                  <a:pt x="99" y="47"/>
                </a:cubicBezTo>
                <a:cubicBezTo>
                  <a:pt x="117" y="41"/>
                  <a:pt x="143" y="10"/>
                  <a:pt x="155"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27" name="Freeform 59"/>
          <p:cNvSpPr>
            <a:spLocks/>
          </p:cNvSpPr>
          <p:nvPr/>
        </p:nvSpPr>
        <p:spPr bwMode="auto">
          <a:xfrm>
            <a:off x="7092950" y="3541713"/>
            <a:ext cx="396875" cy="120650"/>
          </a:xfrm>
          <a:custGeom>
            <a:avLst/>
            <a:gdLst>
              <a:gd name="T0" fmla="*/ 0 w 250"/>
              <a:gd name="T1" fmla="*/ 20 h 76"/>
              <a:gd name="T2" fmla="*/ 90 w 250"/>
              <a:gd name="T3" fmla="*/ 65 h 76"/>
              <a:gd name="T4" fmla="*/ 181 w 250"/>
              <a:gd name="T5" fmla="*/ 65 h 76"/>
              <a:gd name="T6" fmla="*/ 250 w 250"/>
              <a:gd name="T7" fmla="*/ 0 h 76"/>
            </a:gdLst>
            <a:ahLst/>
            <a:cxnLst>
              <a:cxn ang="0">
                <a:pos x="T0" y="T1"/>
              </a:cxn>
              <a:cxn ang="0">
                <a:pos x="T2" y="T3"/>
              </a:cxn>
              <a:cxn ang="0">
                <a:pos x="T4" y="T5"/>
              </a:cxn>
              <a:cxn ang="0">
                <a:pos x="T6" y="T7"/>
              </a:cxn>
            </a:cxnLst>
            <a:rect l="0" t="0" r="r" b="b"/>
            <a:pathLst>
              <a:path w="250" h="76">
                <a:moveTo>
                  <a:pt x="0" y="20"/>
                </a:moveTo>
                <a:cubicBezTo>
                  <a:pt x="30" y="39"/>
                  <a:pt x="60" y="58"/>
                  <a:pt x="90" y="65"/>
                </a:cubicBezTo>
                <a:cubicBezTo>
                  <a:pt x="120" y="72"/>
                  <a:pt x="154" y="76"/>
                  <a:pt x="181" y="65"/>
                </a:cubicBezTo>
                <a:cubicBezTo>
                  <a:pt x="208" y="54"/>
                  <a:pt x="236" y="14"/>
                  <a:pt x="250"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28" name="Freeform 60"/>
          <p:cNvSpPr>
            <a:spLocks/>
          </p:cNvSpPr>
          <p:nvPr/>
        </p:nvSpPr>
        <p:spPr bwMode="auto">
          <a:xfrm>
            <a:off x="2195513" y="5373688"/>
            <a:ext cx="288925" cy="142875"/>
          </a:xfrm>
          <a:custGeom>
            <a:avLst/>
            <a:gdLst>
              <a:gd name="T0" fmla="*/ 0 w 182"/>
              <a:gd name="T1" fmla="*/ 0 h 90"/>
              <a:gd name="T2" fmla="*/ 91 w 182"/>
              <a:gd name="T3" fmla="*/ 90 h 90"/>
              <a:gd name="T4" fmla="*/ 182 w 182"/>
              <a:gd name="T5" fmla="*/ 0 h 90"/>
            </a:gdLst>
            <a:ahLst/>
            <a:cxnLst>
              <a:cxn ang="0">
                <a:pos x="T0" y="T1"/>
              </a:cxn>
              <a:cxn ang="0">
                <a:pos x="T2" y="T3"/>
              </a:cxn>
              <a:cxn ang="0">
                <a:pos x="T4" y="T5"/>
              </a:cxn>
            </a:cxnLst>
            <a:rect l="0" t="0" r="r" b="b"/>
            <a:pathLst>
              <a:path w="182" h="90">
                <a:moveTo>
                  <a:pt x="0" y="0"/>
                </a:moveTo>
                <a:cubicBezTo>
                  <a:pt x="30" y="45"/>
                  <a:pt x="61" y="90"/>
                  <a:pt x="91" y="90"/>
                </a:cubicBezTo>
                <a:cubicBezTo>
                  <a:pt x="121" y="90"/>
                  <a:pt x="167" y="15"/>
                  <a:pt x="182"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29" name="Freeform 61"/>
          <p:cNvSpPr>
            <a:spLocks/>
          </p:cNvSpPr>
          <p:nvPr/>
        </p:nvSpPr>
        <p:spPr bwMode="auto">
          <a:xfrm>
            <a:off x="5724525" y="5373688"/>
            <a:ext cx="287338" cy="131762"/>
          </a:xfrm>
          <a:custGeom>
            <a:avLst/>
            <a:gdLst>
              <a:gd name="T0" fmla="*/ 0 w 181"/>
              <a:gd name="T1" fmla="*/ 0 h 83"/>
              <a:gd name="T2" fmla="*/ 42 w 181"/>
              <a:gd name="T3" fmla="*/ 71 h 83"/>
              <a:gd name="T4" fmla="*/ 143 w 181"/>
              <a:gd name="T5" fmla="*/ 71 h 83"/>
              <a:gd name="T6" fmla="*/ 181 w 181"/>
              <a:gd name="T7" fmla="*/ 0 h 83"/>
            </a:gdLst>
            <a:ahLst/>
            <a:cxnLst>
              <a:cxn ang="0">
                <a:pos x="T0" y="T1"/>
              </a:cxn>
              <a:cxn ang="0">
                <a:pos x="T2" y="T3"/>
              </a:cxn>
              <a:cxn ang="0">
                <a:pos x="T4" y="T5"/>
              </a:cxn>
              <a:cxn ang="0">
                <a:pos x="T6" y="T7"/>
              </a:cxn>
            </a:cxnLst>
            <a:rect l="0" t="0" r="r" b="b"/>
            <a:pathLst>
              <a:path w="181" h="83">
                <a:moveTo>
                  <a:pt x="0" y="0"/>
                </a:moveTo>
                <a:cubicBezTo>
                  <a:pt x="7" y="12"/>
                  <a:pt x="18" y="59"/>
                  <a:pt x="42" y="71"/>
                </a:cubicBezTo>
                <a:cubicBezTo>
                  <a:pt x="66" y="83"/>
                  <a:pt x="120" y="83"/>
                  <a:pt x="143" y="71"/>
                </a:cubicBezTo>
                <a:cubicBezTo>
                  <a:pt x="166" y="59"/>
                  <a:pt x="173" y="15"/>
                  <a:pt x="181"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30" name="Freeform 62"/>
          <p:cNvSpPr>
            <a:spLocks/>
          </p:cNvSpPr>
          <p:nvPr/>
        </p:nvSpPr>
        <p:spPr bwMode="auto">
          <a:xfrm>
            <a:off x="7740650" y="5373688"/>
            <a:ext cx="334963" cy="136525"/>
          </a:xfrm>
          <a:custGeom>
            <a:avLst/>
            <a:gdLst>
              <a:gd name="T0" fmla="*/ 0 w 166"/>
              <a:gd name="T1" fmla="*/ 25 h 86"/>
              <a:gd name="T2" fmla="*/ 55 w 166"/>
              <a:gd name="T3" fmla="*/ 80 h 86"/>
              <a:gd name="T4" fmla="*/ 119 w 166"/>
              <a:gd name="T5" fmla="*/ 62 h 86"/>
              <a:gd name="T6" fmla="*/ 166 w 166"/>
              <a:gd name="T7" fmla="*/ 0 h 86"/>
            </a:gdLst>
            <a:ahLst/>
            <a:cxnLst>
              <a:cxn ang="0">
                <a:pos x="T0" y="T1"/>
              </a:cxn>
              <a:cxn ang="0">
                <a:pos x="T2" y="T3"/>
              </a:cxn>
              <a:cxn ang="0">
                <a:pos x="T4" y="T5"/>
              </a:cxn>
              <a:cxn ang="0">
                <a:pos x="T6" y="T7"/>
              </a:cxn>
            </a:cxnLst>
            <a:rect l="0" t="0" r="r" b="b"/>
            <a:pathLst>
              <a:path w="166" h="86">
                <a:moveTo>
                  <a:pt x="0" y="25"/>
                </a:moveTo>
                <a:cubicBezTo>
                  <a:pt x="9" y="34"/>
                  <a:pt x="35" y="74"/>
                  <a:pt x="55" y="80"/>
                </a:cubicBezTo>
                <a:cubicBezTo>
                  <a:pt x="75" y="86"/>
                  <a:pt x="101" y="75"/>
                  <a:pt x="119" y="62"/>
                </a:cubicBezTo>
                <a:cubicBezTo>
                  <a:pt x="137" y="49"/>
                  <a:pt x="156" y="13"/>
                  <a:pt x="166"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9231" name="Text Box 63"/>
          <p:cNvSpPr txBox="1">
            <a:spLocks noChangeArrowheads="1"/>
          </p:cNvSpPr>
          <p:nvPr/>
        </p:nvSpPr>
        <p:spPr bwMode="auto">
          <a:xfrm>
            <a:off x="1258888" y="2565400"/>
            <a:ext cx="4333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r</a:t>
            </a:r>
            <a:r>
              <a:rPr lang="en-US" altLang="zh-CN" b="1" baseline="-25000"/>
              <a:t>1</a:t>
            </a:r>
          </a:p>
        </p:txBody>
      </p:sp>
      <p:sp>
        <p:nvSpPr>
          <p:cNvPr id="519232" name="Text Box 64"/>
          <p:cNvSpPr txBox="1">
            <a:spLocks noChangeArrowheads="1"/>
          </p:cNvSpPr>
          <p:nvPr/>
        </p:nvSpPr>
        <p:spPr bwMode="auto">
          <a:xfrm>
            <a:off x="2700338" y="2565400"/>
            <a:ext cx="5032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r</a:t>
            </a:r>
            <a:r>
              <a:rPr lang="en-US" altLang="zh-CN" b="1" baseline="-25000"/>
              <a:t>2</a:t>
            </a:r>
          </a:p>
        </p:txBody>
      </p:sp>
      <p:sp>
        <p:nvSpPr>
          <p:cNvPr id="519233" name="Text Box 65"/>
          <p:cNvSpPr txBox="1">
            <a:spLocks noChangeArrowheads="1"/>
          </p:cNvSpPr>
          <p:nvPr/>
        </p:nvSpPr>
        <p:spPr bwMode="auto">
          <a:xfrm>
            <a:off x="5003800" y="2636838"/>
            <a:ext cx="431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r</a:t>
            </a:r>
            <a:r>
              <a:rPr lang="en-US" altLang="zh-CN" b="1" baseline="-25000"/>
              <a:t>3</a:t>
            </a:r>
          </a:p>
        </p:txBody>
      </p:sp>
      <p:sp>
        <p:nvSpPr>
          <p:cNvPr id="519234" name="Text Box 66"/>
          <p:cNvSpPr txBox="1">
            <a:spLocks noChangeArrowheads="1"/>
          </p:cNvSpPr>
          <p:nvPr/>
        </p:nvSpPr>
        <p:spPr bwMode="auto">
          <a:xfrm>
            <a:off x="7380288" y="2565400"/>
            <a:ext cx="431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r</a:t>
            </a:r>
            <a:r>
              <a:rPr lang="en-US" altLang="zh-CN" b="1" baseline="-25000"/>
              <a:t>4</a:t>
            </a:r>
          </a:p>
        </p:txBody>
      </p:sp>
      <p:sp>
        <p:nvSpPr>
          <p:cNvPr id="519235" name="Text Box 67"/>
          <p:cNvSpPr txBox="1">
            <a:spLocks noChangeArrowheads="1"/>
          </p:cNvSpPr>
          <p:nvPr/>
        </p:nvSpPr>
        <p:spPr bwMode="auto">
          <a:xfrm>
            <a:off x="2411413" y="4508500"/>
            <a:ext cx="431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r</a:t>
            </a:r>
            <a:r>
              <a:rPr lang="en-US" altLang="zh-CN" b="1" baseline="-25000"/>
              <a:t>3</a:t>
            </a:r>
          </a:p>
        </p:txBody>
      </p:sp>
      <p:sp>
        <p:nvSpPr>
          <p:cNvPr id="519236" name="Text Box 68"/>
          <p:cNvSpPr txBox="1">
            <a:spLocks noChangeArrowheads="1"/>
          </p:cNvSpPr>
          <p:nvPr/>
        </p:nvSpPr>
        <p:spPr bwMode="auto">
          <a:xfrm>
            <a:off x="6227763" y="4581525"/>
            <a:ext cx="431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r</a:t>
            </a:r>
            <a:r>
              <a:rPr lang="en-US" altLang="zh-CN" b="1" baseline="-25000"/>
              <a:t>3</a:t>
            </a:r>
          </a:p>
        </p:txBody>
      </p:sp>
      <p:sp>
        <p:nvSpPr>
          <p:cNvPr id="519237" name="Text Box 69"/>
          <p:cNvSpPr txBox="1">
            <a:spLocks noChangeArrowheads="1"/>
          </p:cNvSpPr>
          <p:nvPr/>
        </p:nvSpPr>
        <p:spPr bwMode="auto">
          <a:xfrm>
            <a:off x="8243888" y="4508500"/>
            <a:ext cx="5048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r</a:t>
            </a:r>
            <a:r>
              <a:rPr lang="en-US" altLang="zh-CN" b="1" baseline="-25000"/>
              <a:t>3</a:t>
            </a:r>
          </a:p>
        </p:txBody>
      </p:sp>
      <p:sp>
        <p:nvSpPr>
          <p:cNvPr id="72" name="Rectangle 2"/>
          <p:cNvSpPr>
            <a:spLocks noGrp="1" noChangeArrowheads="1"/>
          </p:cNvSpPr>
          <p:nvPr>
            <p:ph type="title"/>
          </p:nvPr>
        </p:nvSpPr>
        <p:spPr>
          <a:xfrm>
            <a:off x="298450" y="72231"/>
            <a:ext cx="8540750" cy="1052513"/>
          </a:xfrm>
        </p:spPr>
        <p:txBody>
          <a:bodyPr/>
          <a:lstStyle/>
          <a:p>
            <a:r>
              <a:rPr lang="zh-CN" altLang="en-US" sz="4000" b="1" dirty="0" smtClean="0"/>
              <a:t>产生式系统</a:t>
            </a:r>
            <a:r>
              <a:rPr lang="zh-CN" altLang="en-US" sz="4000" b="1" dirty="0"/>
              <a:t>的</a:t>
            </a:r>
            <a:r>
              <a:rPr lang="zh-CN" altLang="en-US" sz="4000" b="1" dirty="0" smtClean="0"/>
              <a:t>类型</a:t>
            </a:r>
            <a:r>
              <a:rPr lang="en-US" altLang="zh-CN" sz="4000" b="1" dirty="0" smtClean="0"/>
              <a:t>--II</a:t>
            </a:r>
            <a:r>
              <a:rPr lang="zh-CN" altLang="en-US" sz="3200" b="1" dirty="0">
                <a:solidFill>
                  <a:srgbClr val="FF0000"/>
                </a:solidFill>
              </a:rPr>
              <a:t/>
            </a:r>
            <a:br>
              <a:rPr lang="zh-CN" altLang="en-US" sz="3200" b="1" dirty="0">
                <a:solidFill>
                  <a:srgbClr val="FF0000"/>
                </a:solidFill>
              </a:rPr>
            </a:br>
            <a:endParaRPr lang="zh-CN" altLang="en-US" sz="2400" b="1"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0CEDD6D0-3FD4-4261-B8C3-60857D7035EF}" type="slidenum">
              <a:rPr lang="en-US" altLang="zh-CN"/>
              <a:pPr/>
              <a:t>68</a:t>
            </a:fld>
            <a:endParaRPr lang="en-US" altLang="zh-CN" dirty="0"/>
          </a:p>
        </p:txBody>
      </p:sp>
      <p:sp>
        <p:nvSpPr>
          <p:cNvPr id="520195" name="Rectangle 3"/>
          <p:cNvSpPr>
            <a:spLocks noGrp="1" noChangeArrowheads="1"/>
          </p:cNvSpPr>
          <p:nvPr>
            <p:ph type="body" idx="1"/>
          </p:nvPr>
        </p:nvSpPr>
        <p:spPr>
          <a:xfrm>
            <a:off x="251520" y="1808820"/>
            <a:ext cx="8512175" cy="3924300"/>
          </a:xfrm>
        </p:spPr>
        <p:txBody>
          <a:bodyPr/>
          <a:lstStyle/>
          <a:p>
            <a:pPr>
              <a:lnSpc>
                <a:spcPct val="120000"/>
              </a:lnSpc>
            </a:pPr>
            <a:r>
              <a:rPr lang="zh-CN" altLang="en-US" sz="2400" dirty="0">
                <a:solidFill>
                  <a:srgbClr val="A50021"/>
                </a:solidFill>
              </a:rPr>
              <a:t>可恢复的产生式系统</a:t>
            </a:r>
          </a:p>
          <a:p>
            <a:pPr lvl="1">
              <a:lnSpc>
                <a:spcPct val="120000"/>
              </a:lnSpc>
              <a:spcBef>
                <a:spcPts val="1800"/>
              </a:spcBef>
            </a:pPr>
            <a:r>
              <a:rPr lang="zh-CN" altLang="en-US" sz="2200" dirty="0" smtClean="0"/>
              <a:t>采用</a:t>
            </a:r>
            <a:r>
              <a:rPr lang="zh-CN" altLang="en-US" sz="2200" b="1" dirty="0">
                <a:solidFill>
                  <a:srgbClr val="FF0000"/>
                </a:solidFill>
              </a:rPr>
              <a:t>回溯控制</a:t>
            </a:r>
            <a:r>
              <a:rPr lang="zh-CN" altLang="en-US" sz="2200" b="1" dirty="0" smtClean="0">
                <a:solidFill>
                  <a:srgbClr val="FF0000"/>
                </a:solidFill>
              </a:rPr>
              <a:t>方式</a:t>
            </a:r>
            <a:endParaRPr lang="en-US" altLang="zh-CN" sz="2200" b="1" dirty="0" smtClean="0">
              <a:solidFill>
                <a:srgbClr val="FF0000"/>
              </a:solidFill>
            </a:endParaRPr>
          </a:p>
          <a:p>
            <a:pPr lvl="1">
              <a:lnSpc>
                <a:spcPct val="120000"/>
              </a:lnSpc>
              <a:spcBef>
                <a:spcPts val="1800"/>
              </a:spcBef>
            </a:pPr>
            <a:r>
              <a:rPr lang="zh-CN" altLang="en-US" sz="2200" dirty="0" smtClean="0"/>
              <a:t>求解</a:t>
            </a:r>
            <a:r>
              <a:rPr lang="zh-CN" altLang="en-US" sz="2200" dirty="0"/>
              <a:t>问题的</a:t>
            </a:r>
            <a:r>
              <a:rPr lang="zh-CN" altLang="en-US" sz="2200" dirty="0" smtClean="0"/>
              <a:t>方法：</a:t>
            </a:r>
            <a:endParaRPr lang="en-US" altLang="zh-CN" sz="2200" dirty="0" smtClean="0"/>
          </a:p>
          <a:p>
            <a:pPr marL="914400" lvl="2" indent="0">
              <a:lnSpc>
                <a:spcPct val="120000"/>
              </a:lnSpc>
              <a:spcBef>
                <a:spcPts val="1800"/>
              </a:spcBef>
              <a:buNone/>
            </a:pPr>
            <a:r>
              <a:rPr lang="zh-CN" altLang="en-US" sz="2000" dirty="0" smtClean="0"/>
              <a:t>当</a:t>
            </a:r>
            <a:r>
              <a:rPr lang="zh-CN" altLang="en-US" sz="2000" dirty="0"/>
              <a:t>执行某条规则后，如果</a:t>
            </a:r>
            <a:r>
              <a:rPr lang="zh-CN" altLang="en-US" sz="2000" b="1" dirty="0">
                <a:solidFill>
                  <a:srgbClr val="0000FF"/>
                </a:solidFill>
              </a:rPr>
              <a:t>发现所得到的新的综合数据库不可能求出问题的解，就立即撤消由该规则所产生的结果</a:t>
            </a:r>
            <a:r>
              <a:rPr lang="zh-CN" altLang="en-US" sz="2000" dirty="0"/>
              <a:t>，使综合数据库恢复到先前的状态，然后再</a:t>
            </a:r>
            <a:r>
              <a:rPr lang="zh-CN" altLang="en-US" sz="2000" b="1" dirty="0">
                <a:solidFill>
                  <a:srgbClr val="0000FF"/>
                </a:solidFill>
              </a:rPr>
              <a:t>另选别的规则继续求解</a:t>
            </a:r>
            <a:r>
              <a:rPr lang="zh-CN" altLang="en-US" sz="2000" dirty="0"/>
              <a:t>。</a:t>
            </a:r>
          </a:p>
          <a:p>
            <a:pPr lvl="1">
              <a:lnSpc>
                <a:spcPct val="120000"/>
              </a:lnSpc>
              <a:spcBef>
                <a:spcPts val="1800"/>
              </a:spcBef>
            </a:pPr>
            <a:r>
              <a:rPr lang="zh-CN" altLang="en-US" sz="2200" b="1" dirty="0" smtClean="0">
                <a:solidFill>
                  <a:srgbClr val="00B050"/>
                </a:solidFill>
              </a:rPr>
              <a:t>既</a:t>
            </a:r>
            <a:r>
              <a:rPr lang="zh-CN" altLang="en-US" sz="2200" b="1" dirty="0">
                <a:solidFill>
                  <a:srgbClr val="00B050"/>
                </a:solidFill>
              </a:rPr>
              <a:t>可以向综合数据库中添加新的内容，又可以从综合数据库中删除或修改老的内容</a:t>
            </a:r>
            <a:r>
              <a:rPr lang="zh-CN" altLang="en-US" sz="2200" dirty="0" smtClean="0"/>
              <a:t>。</a:t>
            </a:r>
            <a:endParaRPr lang="zh-CN" altLang="en-US" sz="2200" dirty="0"/>
          </a:p>
        </p:txBody>
      </p:sp>
      <p:sp>
        <p:nvSpPr>
          <p:cNvPr id="6" name="Rectangle 2"/>
          <p:cNvSpPr>
            <a:spLocks noGrp="1" noChangeArrowheads="1"/>
          </p:cNvSpPr>
          <p:nvPr>
            <p:ph type="title"/>
          </p:nvPr>
        </p:nvSpPr>
        <p:spPr>
          <a:xfrm>
            <a:off x="298450" y="72231"/>
            <a:ext cx="8540750" cy="1052513"/>
          </a:xfrm>
        </p:spPr>
        <p:txBody>
          <a:bodyPr/>
          <a:lstStyle/>
          <a:p>
            <a:r>
              <a:rPr lang="zh-CN" altLang="en-US" sz="4000" b="1" dirty="0" smtClean="0"/>
              <a:t>产生式系统</a:t>
            </a:r>
            <a:r>
              <a:rPr lang="zh-CN" altLang="en-US" sz="4000" b="1" dirty="0"/>
              <a:t>的</a:t>
            </a:r>
            <a:r>
              <a:rPr lang="zh-CN" altLang="en-US" sz="4000" b="1" dirty="0" smtClean="0"/>
              <a:t>类型</a:t>
            </a:r>
            <a:r>
              <a:rPr lang="en-US" altLang="zh-CN" sz="4000" b="1" dirty="0" smtClean="0"/>
              <a:t>--II</a:t>
            </a:r>
            <a:r>
              <a:rPr lang="zh-CN" altLang="en-US" sz="3200" b="1" dirty="0">
                <a:solidFill>
                  <a:srgbClr val="FF0000"/>
                </a:solidFill>
              </a:rPr>
              <a:t/>
            </a:r>
            <a:br>
              <a:rPr lang="zh-CN" altLang="en-US" sz="3200" b="1" dirty="0">
                <a:solidFill>
                  <a:srgbClr val="FF0000"/>
                </a:solidFill>
              </a:rPr>
            </a:br>
            <a:endParaRPr lang="zh-CN" altLang="en-US" sz="2400" b="1" dirty="0">
              <a:solidFill>
                <a:srgbClr val="FF0000"/>
              </a:solidFill>
            </a:endParaRPr>
          </a:p>
        </p:txBody>
      </p:sp>
      <p:pic>
        <p:nvPicPr>
          <p:cNvPr id="622594" name="Picture 2" descr="http://www.markhoustonrecovery.com/images/upload/recovery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1484784"/>
            <a:ext cx="2340152" cy="175320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060E0058-00F2-4056-BA22-EE154C525652}" type="slidenum">
              <a:rPr lang="en-US" altLang="zh-CN"/>
              <a:pPr/>
              <a:t>69</a:t>
            </a:fld>
            <a:endParaRPr lang="en-US" altLang="zh-CN"/>
          </a:p>
        </p:txBody>
      </p:sp>
      <p:sp>
        <p:nvSpPr>
          <p:cNvPr id="521218" name="Rectangle 2"/>
          <p:cNvSpPr>
            <a:spLocks noGrp="1" noChangeArrowheads="1"/>
          </p:cNvSpPr>
          <p:nvPr>
            <p:ph type="title"/>
          </p:nvPr>
        </p:nvSpPr>
        <p:spPr>
          <a:xfrm>
            <a:off x="287338" y="188913"/>
            <a:ext cx="8540750" cy="836612"/>
          </a:xfrm>
        </p:spPr>
        <p:txBody>
          <a:bodyPr/>
          <a:lstStyle/>
          <a:p>
            <a:r>
              <a:rPr lang="zh-CN" altLang="en-US" sz="4000" b="1" dirty="0" smtClean="0">
                <a:latin typeface="Times New Roman" pitchFamily="18" charset="0"/>
              </a:rPr>
              <a:t>产生式系统</a:t>
            </a:r>
            <a:r>
              <a:rPr lang="zh-CN" altLang="en-US" sz="4000" b="1" dirty="0">
                <a:latin typeface="Times New Roman" pitchFamily="18" charset="0"/>
              </a:rPr>
              <a:t>的特点</a:t>
            </a:r>
            <a:endParaRPr lang="zh-CN" altLang="en-US" sz="2400" b="1" dirty="0">
              <a:latin typeface="Times New Roman" pitchFamily="18" charset="0"/>
            </a:endParaRPr>
          </a:p>
        </p:txBody>
      </p:sp>
      <p:sp>
        <p:nvSpPr>
          <p:cNvPr id="521219" name="Rectangle 3"/>
          <p:cNvSpPr>
            <a:spLocks noGrp="1" noChangeArrowheads="1"/>
          </p:cNvSpPr>
          <p:nvPr>
            <p:ph type="body" idx="1"/>
          </p:nvPr>
        </p:nvSpPr>
        <p:spPr>
          <a:xfrm>
            <a:off x="0" y="1233488"/>
            <a:ext cx="8748464" cy="5292725"/>
          </a:xfrm>
        </p:spPr>
        <p:txBody>
          <a:bodyPr/>
          <a:lstStyle/>
          <a:p>
            <a:pPr>
              <a:lnSpc>
                <a:spcPct val="105000"/>
              </a:lnSpc>
              <a:spcBef>
                <a:spcPct val="15000"/>
              </a:spcBef>
            </a:pPr>
            <a:r>
              <a:rPr lang="zh-CN" altLang="en-US" sz="2400" b="1" dirty="0">
                <a:solidFill>
                  <a:srgbClr val="FF0000"/>
                </a:solidFill>
              </a:rPr>
              <a:t>主要优点</a:t>
            </a:r>
          </a:p>
          <a:p>
            <a:pPr lvl="1">
              <a:lnSpc>
                <a:spcPct val="120000"/>
              </a:lnSpc>
              <a:spcBef>
                <a:spcPts val="1200"/>
              </a:spcBef>
            </a:pPr>
            <a:r>
              <a:rPr lang="zh-CN" altLang="en-US" sz="2200" b="1" dirty="0" smtClean="0">
                <a:solidFill>
                  <a:srgbClr val="0000FF"/>
                </a:solidFill>
              </a:rPr>
              <a:t>自然性</a:t>
            </a:r>
            <a:r>
              <a:rPr lang="zh-CN" altLang="en-US" sz="2200" b="1" dirty="0">
                <a:solidFill>
                  <a:srgbClr val="0000FF"/>
                </a:solidFill>
              </a:rPr>
              <a:t>：</a:t>
            </a:r>
            <a:r>
              <a:rPr lang="zh-CN" altLang="en-US" sz="2200" b="0" dirty="0"/>
              <a:t>采用“如果</a:t>
            </a:r>
            <a:r>
              <a:rPr lang="en-US" altLang="zh-CN" sz="2200" b="0" dirty="0"/>
              <a:t>……</a:t>
            </a:r>
            <a:r>
              <a:rPr lang="zh-CN" altLang="en-US" sz="2200" b="0" dirty="0"/>
              <a:t>，则</a:t>
            </a:r>
            <a:r>
              <a:rPr lang="en-US" altLang="zh-CN" sz="2200" b="0" dirty="0"/>
              <a:t>……”</a:t>
            </a:r>
            <a:r>
              <a:rPr lang="zh-CN" altLang="en-US" sz="2200" b="0" dirty="0"/>
              <a:t>的形式，人类的判断性知识基本一致。</a:t>
            </a:r>
          </a:p>
          <a:p>
            <a:pPr lvl="1">
              <a:lnSpc>
                <a:spcPct val="120000"/>
              </a:lnSpc>
              <a:spcBef>
                <a:spcPts val="1200"/>
              </a:spcBef>
            </a:pPr>
            <a:r>
              <a:rPr lang="zh-CN" altLang="en-US" sz="2200" b="1" dirty="0">
                <a:solidFill>
                  <a:srgbClr val="0000FF"/>
                </a:solidFill>
              </a:rPr>
              <a:t>模块性：</a:t>
            </a:r>
            <a:r>
              <a:rPr lang="zh-CN" altLang="en-US" sz="2200" b="0" dirty="0"/>
              <a:t>规则是规则库中最基本的知识单元，</a:t>
            </a:r>
            <a:r>
              <a:rPr lang="zh-CN" altLang="en-US" sz="2200" b="1" dirty="0">
                <a:solidFill>
                  <a:srgbClr val="FF0000"/>
                </a:solidFill>
              </a:rPr>
              <a:t>各规则之间只能通过综合数据库发生联系，而不能相互调用</a:t>
            </a:r>
            <a:r>
              <a:rPr lang="zh-CN" altLang="en-US" sz="2200" b="0" dirty="0"/>
              <a:t>，从而增加了规则的模块性。</a:t>
            </a:r>
          </a:p>
          <a:p>
            <a:pPr lvl="1">
              <a:lnSpc>
                <a:spcPct val="120000"/>
              </a:lnSpc>
              <a:spcBef>
                <a:spcPts val="1200"/>
              </a:spcBef>
            </a:pPr>
            <a:r>
              <a:rPr lang="zh-CN" altLang="en-US" sz="2200" b="1" dirty="0">
                <a:solidFill>
                  <a:srgbClr val="0000FF"/>
                </a:solidFill>
              </a:rPr>
              <a:t>有效性：</a:t>
            </a:r>
            <a:r>
              <a:rPr lang="zh-CN" altLang="en-US" sz="2200" b="0" dirty="0"/>
              <a:t>产生式知识表示法既</a:t>
            </a:r>
            <a:r>
              <a:rPr lang="zh-CN" altLang="en-US" sz="2200" b="1" dirty="0">
                <a:solidFill>
                  <a:srgbClr val="FF0000"/>
                </a:solidFill>
              </a:rPr>
              <a:t>可以表示确定性知识，又可以表示不确定性知识</a:t>
            </a:r>
            <a:r>
              <a:rPr lang="zh-CN" altLang="en-US" sz="2200" b="0" dirty="0"/>
              <a:t>，既有利于表示启发性知识，又有利于表示过程性知识。</a:t>
            </a:r>
          </a:p>
          <a:p>
            <a:pPr lvl="1">
              <a:lnSpc>
                <a:spcPct val="120000"/>
              </a:lnSpc>
              <a:spcBef>
                <a:spcPts val="1200"/>
              </a:spcBef>
            </a:pPr>
            <a:r>
              <a:rPr lang="zh-CN" altLang="en-US" sz="2200" b="1" dirty="0">
                <a:solidFill>
                  <a:srgbClr val="0000FF"/>
                </a:solidFill>
              </a:rPr>
              <a:t>一致性：</a:t>
            </a:r>
            <a:r>
              <a:rPr lang="zh-CN" altLang="en-US" sz="2200" b="1" dirty="0">
                <a:solidFill>
                  <a:srgbClr val="FF0000"/>
                </a:solidFill>
              </a:rPr>
              <a:t>规则库中的所有规则都具有相同的格式</a:t>
            </a:r>
            <a:r>
              <a:rPr lang="zh-CN" altLang="en-US" sz="2200" b="0" dirty="0"/>
              <a:t>，并且综合数据库可被所有规则访问，因此规则库中的规则可以统一处理。 </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CEF0C5AA-4CFD-49BE-B48C-79964DB7AA94}" type="slidenum">
              <a:rPr lang="en-US" altLang="zh-CN"/>
              <a:pPr/>
              <a:t>7</a:t>
            </a:fld>
            <a:endParaRPr lang="en-US" altLang="zh-CN"/>
          </a:p>
        </p:txBody>
      </p:sp>
      <p:sp>
        <p:nvSpPr>
          <p:cNvPr id="555011" name="Rectangle 3"/>
          <p:cNvSpPr>
            <a:spLocks noGrp="1" noChangeArrowheads="1"/>
          </p:cNvSpPr>
          <p:nvPr>
            <p:ph type="body" idx="1"/>
          </p:nvPr>
        </p:nvSpPr>
        <p:spPr>
          <a:xfrm>
            <a:off x="323528" y="1523516"/>
            <a:ext cx="8399463" cy="4749800"/>
          </a:xfrm>
        </p:spPr>
        <p:txBody>
          <a:bodyPr/>
          <a:lstStyle/>
          <a:p>
            <a:pPr>
              <a:lnSpc>
                <a:spcPct val="80000"/>
              </a:lnSpc>
            </a:pPr>
            <a:r>
              <a:rPr lang="zh-CN" altLang="en-US" b="1" dirty="0">
                <a:solidFill>
                  <a:srgbClr val="A50021"/>
                </a:solidFill>
              </a:rPr>
              <a:t>按知识的作用</a:t>
            </a:r>
            <a:r>
              <a:rPr lang="zh-CN" altLang="en-US" b="1" dirty="0" smtClean="0">
                <a:solidFill>
                  <a:srgbClr val="A50021"/>
                </a:solidFill>
              </a:rPr>
              <a:t>效果</a:t>
            </a:r>
            <a:endParaRPr lang="en-US" altLang="zh-CN" b="1" dirty="0" smtClean="0">
              <a:solidFill>
                <a:srgbClr val="A50021"/>
              </a:solidFill>
            </a:endParaRPr>
          </a:p>
          <a:p>
            <a:pPr>
              <a:lnSpc>
                <a:spcPct val="80000"/>
              </a:lnSpc>
            </a:pPr>
            <a:endParaRPr lang="zh-CN" altLang="en-US" sz="900" b="1" dirty="0">
              <a:solidFill>
                <a:srgbClr val="A50021"/>
              </a:solidFill>
            </a:endParaRPr>
          </a:p>
          <a:p>
            <a:pPr lvl="1">
              <a:lnSpc>
                <a:spcPct val="120000"/>
              </a:lnSpc>
            </a:pPr>
            <a:r>
              <a:rPr lang="zh-CN" altLang="en-US" sz="2200" b="1" dirty="0" smtClean="0">
                <a:solidFill>
                  <a:srgbClr val="0000FF"/>
                </a:solidFill>
              </a:rPr>
              <a:t>事实</a:t>
            </a:r>
            <a:r>
              <a:rPr lang="zh-CN" altLang="en-US" sz="2200" b="1" dirty="0">
                <a:solidFill>
                  <a:srgbClr val="0000FF"/>
                </a:solidFill>
              </a:rPr>
              <a:t>性知识：</a:t>
            </a:r>
            <a:r>
              <a:rPr lang="zh-CN" altLang="en-US" sz="2200" dirty="0"/>
              <a:t>用于描述事物的概念、定义、属性等</a:t>
            </a:r>
            <a:r>
              <a:rPr lang="en-US" altLang="zh-CN" sz="2200" dirty="0"/>
              <a:t>;</a:t>
            </a:r>
            <a:r>
              <a:rPr lang="zh-CN" altLang="en-US" sz="2200" dirty="0"/>
              <a:t>或用于描述问题的状态、环境、条件等。反映事物的静态</a:t>
            </a:r>
            <a:r>
              <a:rPr lang="zh-CN" altLang="en-US" sz="2200" dirty="0" smtClean="0"/>
              <a:t>特征</a:t>
            </a:r>
            <a:endParaRPr lang="zh-CN" altLang="en-US" sz="2200" dirty="0"/>
          </a:p>
          <a:p>
            <a:pPr>
              <a:lnSpc>
                <a:spcPct val="120000"/>
              </a:lnSpc>
            </a:pPr>
            <a:endParaRPr lang="zh-CN" altLang="en-US" sz="900" b="0" dirty="0"/>
          </a:p>
          <a:p>
            <a:pPr lvl="1">
              <a:lnSpc>
                <a:spcPct val="120000"/>
              </a:lnSpc>
            </a:pPr>
            <a:r>
              <a:rPr lang="zh-CN" altLang="en-US" sz="2200" b="1" dirty="0" smtClean="0">
                <a:solidFill>
                  <a:srgbClr val="0000FF"/>
                </a:solidFill>
              </a:rPr>
              <a:t>过程性知识</a:t>
            </a:r>
            <a:r>
              <a:rPr lang="zh-CN" altLang="en-US" sz="2200" b="1" dirty="0">
                <a:solidFill>
                  <a:srgbClr val="0000FF"/>
                </a:solidFill>
              </a:rPr>
              <a:t>：</a:t>
            </a:r>
            <a:r>
              <a:rPr lang="zh-CN" altLang="en-US" sz="2200" dirty="0"/>
              <a:t>用于问题求解过程的操作、演算和行为的知识；用来指出如何使用那些与问题有关的事实性知识的</a:t>
            </a:r>
            <a:r>
              <a:rPr lang="zh-CN" altLang="en-US" sz="2200" dirty="0" smtClean="0"/>
              <a:t>知识</a:t>
            </a:r>
            <a:endParaRPr lang="zh-CN" altLang="en-US" sz="2200" dirty="0"/>
          </a:p>
          <a:p>
            <a:pPr lvl="2">
              <a:lnSpc>
                <a:spcPct val="120000"/>
              </a:lnSpc>
            </a:pPr>
            <a:r>
              <a:rPr lang="zh-CN" altLang="en-US" sz="2000" dirty="0" smtClean="0">
                <a:solidFill>
                  <a:srgbClr val="00B050"/>
                </a:solidFill>
              </a:rPr>
              <a:t>例如：</a:t>
            </a:r>
            <a:r>
              <a:rPr lang="zh-CN" altLang="en-US" sz="2000" dirty="0">
                <a:solidFill>
                  <a:srgbClr val="00B050"/>
                </a:solidFill>
              </a:rPr>
              <a:t>产生式、谓词、语义网络等。</a:t>
            </a:r>
          </a:p>
          <a:p>
            <a:pPr>
              <a:lnSpc>
                <a:spcPct val="120000"/>
              </a:lnSpc>
            </a:pPr>
            <a:endParaRPr lang="zh-CN" altLang="en-US" sz="900" b="0" dirty="0"/>
          </a:p>
          <a:p>
            <a:pPr lvl="1">
              <a:lnSpc>
                <a:spcPct val="120000"/>
              </a:lnSpc>
            </a:pPr>
            <a:r>
              <a:rPr lang="zh-CN" altLang="en-US" sz="2200" b="1" dirty="0" smtClean="0">
                <a:solidFill>
                  <a:srgbClr val="0000FF"/>
                </a:solidFill>
                <a:latin typeface="宋体" pitchFamily="2" charset="-122"/>
              </a:rPr>
              <a:t>控制性</a:t>
            </a:r>
            <a:r>
              <a:rPr lang="zh-CN" altLang="en-US" sz="2200" b="1" dirty="0">
                <a:solidFill>
                  <a:srgbClr val="0000FF"/>
                </a:solidFill>
                <a:latin typeface="宋体" pitchFamily="2" charset="-122"/>
              </a:rPr>
              <a:t>知识：</a:t>
            </a:r>
            <a:r>
              <a:rPr lang="en-US" altLang="zh-CN" sz="2200" dirty="0">
                <a:latin typeface="宋体" pitchFamily="2" charset="-122"/>
              </a:rPr>
              <a:t>(</a:t>
            </a:r>
            <a:r>
              <a:rPr lang="zh-CN" altLang="en-US" sz="2200" dirty="0">
                <a:latin typeface="宋体" pitchFamily="2" charset="-122"/>
              </a:rPr>
              <a:t>元知识或超知识</a:t>
            </a:r>
            <a:r>
              <a:rPr lang="en-US" altLang="zh-CN" sz="2200" dirty="0" smtClean="0">
                <a:latin typeface="宋体" pitchFamily="2" charset="-122"/>
              </a:rPr>
              <a:t>) </a:t>
            </a:r>
            <a:r>
              <a:rPr lang="zh-CN" altLang="en-US" sz="2200" dirty="0" smtClean="0"/>
              <a:t>关于</a:t>
            </a:r>
            <a:r>
              <a:rPr lang="zh-CN" altLang="en-US" sz="2200" dirty="0"/>
              <a:t>如何使用过程性知识的</a:t>
            </a:r>
            <a:r>
              <a:rPr lang="zh-CN" altLang="en-US" sz="2200" dirty="0" smtClean="0"/>
              <a:t>知识</a:t>
            </a:r>
            <a:endParaRPr lang="en-US" altLang="zh-CN" sz="2200" dirty="0" smtClean="0"/>
          </a:p>
          <a:p>
            <a:pPr lvl="2">
              <a:lnSpc>
                <a:spcPct val="120000"/>
              </a:lnSpc>
            </a:pPr>
            <a:r>
              <a:rPr lang="zh-CN" altLang="en-US" sz="2000" dirty="0" smtClean="0">
                <a:solidFill>
                  <a:srgbClr val="00B050"/>
                </a:solidFill>
              </a:rPr>
              <a:t>例如</a:t>
            </a:r>
            <a:r>
              <a:rPr lang="zh-CN" altLang="en-US" sz="2000" dirty="0">
                <a:solidFill>
                  <a:srgbClr val="00B050"/>
                </a:solidFill>
              </a:rPr>
              <a:t>：推理策略、搜索策略、不确定性的传播策略</a:t>
            </a:r>
            <a:r>
              <a:rPr lang="zh-CN" altLang="en-US" sz="2000" dirty="0"/>
              <a:t>。</a:t>
            </a:r>
          </a:p>
        </p:txBody>
      </p:sp>
      <p:sp>
        <p:nvSpPr>
          <p:cNvPr id="6" name="Rectangle 2"/>
          <p:cNvSpPr>
            <a:spLocks noGrp="1" noChangeArrowheads="1"/>
          </p:cNvSpPr>
          <p:nvPr>
            <p:ph type="title"/>
          </p:nvPr>
        </p:nvSpPr>
        <p:spPr>
          <a:xfrm>
            <a:off x="298450" y="152400"/>
            <a:ext cx="8540750" cy="1143000"/>
          </a:xfrm>
        </p:spPr>
        <p:txBody>
          <a:bodyPr/>
          <a:lstStyle/>
          <a:p>
            <a:r>
              <a:rPr lang="zh-CN" altLang="en-US" b="1" dirty="0" smtClean="0">
                <a:latin typeface="Times New Roman" pitchFamily="18" charset="0"/>
              </a:rPr>
              <a:t>知识的类型</a:t>
            </a:r>
            <a:endParaRPr lang="zh-CN" altLang="en-US"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C05CE3F0-9DC9-47D3-BB5C-7239B9369095}" type="slidenum">
              <a:rPr lang="en-US" altLang="zh-CN"/>
              <a:pPr/>
              <a:t>70</a:t>
            </a:fld>
            <a:endParaRPr lang="en-US" altLang="zh-CN"/>
          </a:p>
        </p:txBody>
      </p:sp>
      <p:sp>
        <p:nvSpPr>
          <p:cNvPr id="590851" name="Rectangle 3"/>
          <p:cNvSpPr>
            <a:spLocks noGrp="1" noChangeArrowheads="1"/>
          </p:cNvSpPr>
          <p:nvPr>
            <p:ph type="body" idx="1"/>
          </p:nvPr>
        </p:nvSpPr>
        <p:spPr>
          <a:xfrm>
            <a:off x="457200" y="1600200"/>
            <a:ext cx="7895220" cy="4525963"/>
          </a:xfrm>
        </p:spPr>
        <p:txBody>
          <a:bodyPr/>
          <a:lstStyle/>
          <a:p>
            <a:pPr>
              <a:lnSpc>
                <a:spcPct val="105000"/>
              </a:lnSpc>
              <a:spcBef>
                <a:spcPct val="15000"/>
              </a:spcBef>
            </a:pPr>
            <a:r>
              <a:rPr lang="zh-CN" altLang="en-US" sz="2800" b="1" dirty="0">
                <a:solidFill>
                  <a:srgbClr val="00B050"/>
                </a:solidFill>
              </a:rPr>
              <a:t>主要缺点</a:t>
            </a:r>
          </a:p>
          <a:p>
            <a:pPr lvl="1">
              <a:lnSpc>
                <a:spcPct val="120000"/>
              </a:lnSpc>
              <a:spcBef>
                <a:spcPts val="2400"/>
              </a:spcBef>
            </a:pPr>
            <a:r>
              <a:rPr lang="zh-CN" altLang="en-US" sz="2200" b="1" dirty="0" smtClean="0">
                <a:solidFill>
                  <a:srgbClr val="0000FF"/>
                </a:solidFill>
              </a:rPr>
              <a:t>效率</a:t>
            </a:r>
            <a:r>
              <a:rPr lang="zh-CN" altLang="en-US" sz="2200" b="1" dirty="0">
                <a:solidFill>
                  <a:srgbClr val="0000FF"/>
                </a:solidFill>
              </a:rPr>
              <a:t>较低：</a:t>
            </a:r>
            <a:r>
              <a:rPr lang="zh-CN" altLang="en-US" sz="2200" b="0" dirty="0"/>
              <a:t>各规则之间的联系必须以综合数据库为媒介。并且，其求解过程是一种</a:t>
            </a:r>
            <a:r>
              <a:rPr lang="zh-CN" altLang="en-US" sz="2200" b="0" dirty="0">
                <a:solidFill>
                  <a:srgbClr val="D60093"/>
                </a:solidFill>
              </a:rPr>
              <a:t>反复进行的“匹配</a:t>
            </a:r>
            <a:r>
              <a:rPr lang="en-US" altLang="zh-CN" sz="2200" b="0" dirty="0">
                <a:solidFill>
                  <a:srgbClr val="D60093"/>
                </a:solidFill>
              </a:rPr>
              <a:t>—</a:t>
            </a:r>
            <a:r>
              <a:rPr lang="zh-CN" altLang="en-US" sz="2200" b="0" dirty="0">
                <a:solidFill>
                  <a:srgbClr val="D60093"/>
                </a:solidFill>
              </a:rPr>
              <a:t>冲突消解</a:t>
            </a:r>
            <a:r>
              <a:rPr lang="en-US" altLang="zh-CN" sz="2200" b="0" dirty="0">
                <a:solidFill>
                  <a:srgbClr val="D60093"/>
                </a:solidFill>
              </a:rPr>
              <a:t>—</a:t>
            </a:r>
            <a:r>
              <a:rPr lang="zh-CN" altLang="en-US" sz="2200" b="0" dirty="0">
                <a:solidFill>
                  <a:srgbClr val="D60093"/>
                </a:solidFill>
              </a:rPr>
              <a:t>执行”过程</a:t>
            </a:r>
            <a:r>
              <a:rPr lang="zh-CN" altLang="en-US" sz="2200" b="0" dirty="0"/>
              <a:t>。这样的执行方式将导致执行的低效率。</a:t>
            </a:r>
          </a:p>
          <a:p>
            <a:pPr lvl="1">
              <a:lnSpc>
                <a:spcPct val="120000"/>
              </a:lnSpc>
              <a:spcBef>
                <a:spcPts val="2400"/>
              </a:spcBef>
            </a:pPr>
            <a:r>
              <a:rPr lang="zh-CN" altLang="en-US" sz="2200" b="1" dirty="0">
                <a:solidFill>
                  <a:srgbClr val="0000FF"/>
                </a:solidFill>
              </a:rPr>
              <a:t>不便于表示结构性知识：</a:t>
            </a:r>
            <a:r>
              <a:rPr lang="zh-CN" altLang="en-US" sz="2200" b="0" dirty="0"/>
              <a:t>由于产生式表示中的知识具有一致格式，且</a:t>
            </a:r>
            <a:r>
              <a:rPr lang="zh-CN" altLang="en-US" sz="2200" b="0" dirty="0">
                <a:solidFill>
                  <a:srgbClr val="D60093"/>
                </a:solidFill>
              </a:rPr>
              <a:t>规则之间不能相互调用</a:t>
            </a:r>
            <a:r>
              <a:rPr lang="zh-CN" altLang="en-US" sz="2200" b="0" dirty="0"/>
              <a:t>，因此那种具有结构关系或层次关系的知识则很难以自然的方式来表示。</a:t>
            </a:r>
          </a:p>
        </p:txBody>
      </p:sp>
      <p:sp>
        <p:nvSpPr>
          <p:cNvPr id="6" name="Rectangle 2"/>
          <p:cNvSpPr>
            <a:spLocks noGrp="1" noChangeArrowheads="1"/>
          </p:cNvSpPr>
          <p:nvPr>
            <p:ph type="title"/>
          </p:nvPr>
        </p:nvSpPr>
        <p:spPr>
          <a:xfrm>
            <a:off x="287338" y="188913"/>
            <a:ext cx="8540750" cy="836612"/>
          </a:xfrm>
        </p:spPr>
        <p:txBody>
          <a:bodyPr/>
          <a:lstStyle/>
          <a:p>
            <a:r>
              <a:rPr lang="zh-CN" altLang="en-US" sz="4000" b="1" dirty="0" smtClean="0">
                <a:latin typeface="Times New Roman" pitchFamily="18" charset="0"/>
              </a:rPr>
              <a:t>产生式系统</a:t>
            </a:r>
            <a:r>
              <a:rPr lang="zh-CN" altLang="en-US" sz="4000" b="1" dirty="0">
                <a:latin typeface="Times New Roman" pitchFamily="18" charset="0"/>
              </a:rPr>
              <a:t>的特点</a:t>
            </a:r>
            <a:endParaRPr lang="zh-CN" altLang="en-US" sz="24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29C3406E-20CA-4E24-B7B7-792A92C95418}" type="slidenum">
              <a:rPr lang="en-US" altLang="zh-CN"/>
              <a:pPr/>
              <a:t>71</a:t>
            </a:fld>
            <a:endParaRPr lang="en-US" altLang="zh-CN"/>
          </a:p>
        </p:txBody>
      </p:sp>
      <p:sp>
        <p:nvSpPr>
          <p:cNvPr id="596994" name="Rectangle 2"/>
          <p:cNvSpPr>
            <a:spLocks noGrp="1" noChangeArrowheads="1"/>
          </p:cNvSpPr>
          <p:nvPr>
            <p:ph type="title"/>
          </p:nvPr>
        </p:nvSpPr>
        <p:spPr/>
        <p:txBody>
          <a:bodyPr/>
          <a:lstStyle/>
          <a:p>
            <a:r>
              <a:rPr lang="zh-CN" altLang="en-US" b="1" dirty="0">
                <a:latin typeface="Times New Roman" pitchFamily="18" charset="0"/>
              </a:rPr>
              <a:t>产生式系统的适用领域</a:t>
            </a:r>
          </a:p>
        </p:txBody>
      </p:sp>
      <p:sp>
        <p:nvSpPr>
          <p:cNvPr id="596995" name="Rectangle 3"/>
          <p:cNvSpPr>
            <a:spLocks noGrp="1" noChangeArrowheads="1"/>
          </p:cNvSpPr>
          <p:nvPr>
            <p:ph type="body" idx="1"/>
          </p:nvPr>
        </p:nvSpPr>
        <p:spPr/>
        <p:txBody>
          <a:bodyPr/>
          <a:lstStyle/>
          <a:p>
            <a:pPr>
              <a:lnSpc>
                <a:spcPct val="120000"/>
              </a:lnSpc>
              <a:spcBef>
                <a:spcPts val="1800"/>
              </a:spcBef>
            </a:pPr>
            <a:r>
              <a:rPr kumimoji="1" lang="zh-CN" altLang="en-US" sz="2400" dirty="0" smtClean="0">
                <a:solidFill>
                  <a:srgbClr val="0000FF"/>
                </a:solidFill>
              </a:rPr>
              <a:t>由</a:t>
            </a:r>
            <a:r>
              <a:rPr kumimoji="1" lang="zh-CN" altLang="en-US" sz="2400" dirty="0">
                <a:solidFill>
                  <a:srgbClr val="0000FF"/>
                </a:solidFill>
              </a:rPr>
              <a:t>许多相对独立的知识元组成的领域知识，彼此之间关系不密切，不存在结构关系</a:t>
            </a:r>
            <a:r>
              <a:rPr kumimoji="1" lang="zh-CN" altLang="en-US" sz="2400" b="0" dirty="0" smtClean="0"/>
              <a:t>。</a:t>
            </a:r>
            <a:endParaRPr kumimoji="1" lang="en-US" altLang="zh-CN" sz="2400" b="0" dirty="0" smtClean="0"/>
          </a:p>
          <a:p>
            <a:pPr lvl="1">
              <a:lnSpc>
                <a:spcPct val="120000"/>
              </a:lnSpc>
              <a:spcBef>
                <a:spcPts val="600"/>
              </a:spcBef>
            </a:pPr>
            <a:r>
              <a:rPr kumimoji="1" lang="zh-CN" altLang="en-US" sz="2200" b="0" dirty="0" smtClean="0"/>
              <a:t>如</a:t>
            </a:r>
            <a:r>
              <a:rPr kumimoji="1" lang="zh-CN" altLang="en-US" sz="2200" b="0" dirty="0"/>
              <a:t>：化学反应方面的知识。</a:t>
            </a:r>
          </a:p>
          <a:p>
            <a:pPr>
              <a:lnSpc>
                <a:spcPct val="120000"/>
              </a:lnSpc>
              <a:spcBef>
                <a:spcPts val="1800"/>
              </a:spcBef>
            </a:pPr>
            <a:r>
              <a:rPr kumimoji="1" lang="zh-CN" altLang="en-US" sz="2400" dirty="0" smtClean="0">
                <a:solidFill>
                  <a:srgbClr val="0000FF"/>
                </a:solidFill>
              </a:rPr>
              <a:t>具有</a:t>
            </a:r>
            <a:r>
              <a:rPr kumimoji="1" lang="zh-CN" altLang="en-US" sz="2400" dirty="0">
                <a:solidFill>
                  <a:srgbClr val="0000FF"/>
                </a:solidFill>
              </a:rPr>
              <a:t>经验性及不确定性的知识，而且相关领域中对这些知识没有严格、统一的理论</a:t>
            </a:r>
            <a:r>
              <a:rPr kumimoji="1" lang="zh-CN" altLang="en-US" sz="2400" b="0" dirty="0" smtClean="0"/>
              <a:t>。</a:t>
            </a:r>
            <a:endParaRPr kumimoji="1" lang="en-US" altLang="zh-CN" sz="2400" b="0" dirty="0" smtClean="0"/>
          </a:p>
          <a:p>
            <a:pPr lvl="1">
              <a:lnSpc>
                <a:spcPct val="120000"/>
              </a:lnSpc>
              <a:spcBef>
                <a:spcPts val="600"/>
              </a:spcBef>
            </a:pPr>
            <a:r>
              <a:rPr kumimoji="1" lang="zh-CN" altLang="en-US" sz="2200" dirty="0"/>
              <a:t>如：医疗诊断、故障诊断等方面的知识。</a:t>
            </a:r>
          </a:p>
          <a:p>
            <a:pPr>
              <a:lnSpc>
                <a:spcPct val="120000"/>
              </a:lnSpc>
              <a:spcBef>
                <a:spcPts val="1800"/>
              </a:spcBef>
            </a:pPr>
            <a:r>
              <a:rPr kumimoji="1" lang="zh-CN" altLang="en-US" sz="2400" dirty="0" smtClean="0">
                <a:solidFill>
                  <a:srgbClr val="0000FF"/>
                </a:solidFill>
              </a:rPr>
              <a:t>领域</a:t>
            </a:r>
            <a:r>
              <a:rPr kumimoji="1" lang="zh-CN" altLang="en-US" sz="2400" dirty="0">
                <a:solidFill>
                  <a:srgbClr val="0000FF"/>
                </a:solidFill>
              </a:rPr>
              <a:t>问题的求解过程可被表示为一系列相对独立的操作，而且每个操作可被表示为一条或多条产生式规则</a:t>
            </a:r>
            <a:r>
              <a:rPr kumimoji="1" lang="zh-CN" altLang="en-US" sz="2400" b="0" dirty="0"/>
              <a:t>。</a:t>
            </a:r>
          </a:p>
          <a:p>
            <a:endParaRPr lang="en-US" altLang="zh-CN" sz="2800" dirty="0"/>
          </a:p>
        </p:txBody>
      </p:sp>
    </p:spTree>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266" name="Rectangle 2"/>
          <p:cNvSpPr>
            <a:spLocks noGrp="1" noChangeArrowheads="1"/>
          </p:cNvSpPr>
          <p:nvPr>
            <p:ph type="title"/>
          </p:nvPr>
        </p:nvSpPr>
        <p:spPr>
          <a:xfrm>
            <a:off x="504761" y="224644"/>
            <a:ext cx="8229600" cy="777875"/>
          </a:xfrm>
        </p:spPr>
        <p:txBody>
          <a:bodyPr/>
          <a:lstStyle/>
          <a:p>
            <a:r>
              <a:rPr lang="zh-CN" altLang="en-US" b="1" dirty="0" smtClean="0">
                <a:latin typeface="Times New Roman" pitchFamily="18" charset="0"/>
              </a:rPr>
              <a:t>语义网络</a:t>
            </a:r>
            <a:r>
              <a:rPr lang="zh-CN" altLang="en-US" b="1" dirty="0">
                <a:latin typeface="Times New Roman" pitchFamily="18" charset="0"/>
              </a:rPr>
              <a:t>表示法</a:t>
            </a:r>
          </a:p>
        </p:txBody>
      </p:sp>
      <p:sp>
        <p:nvSpPr>
          <p:cNvPr id="523268" name="Text Box 4"/>
          <p:cNvSpPr txBox="1">
            <a:spLocks noChangeArrowheads="1"/>
          </p:cNvSpPr>
          <p:nvPr/>
        </p:nvSpPr>
        <p:spPr bwMode="auto">
          <a:xfrm>
            <a:off x="323528" y="1268760"/>
            <a:ext cx="7912414" cy="186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nSpc>
                <a:spcPct val="120000"/>
              </a:lnSpc>
              <a:spcBef>
                <a:spcPct val="20000"/>
              </a:spcBef>
              <a:buFont typeface="Arial"/>
              <a:buChar char="•"/>
            </a:pPr>
            <a:r>
              <a:rPr kumimoji="1" lang="en-US" altLang="zh-CN" sz="2400" dirty="0" smtClean="0">
                <a:latin typeface="Times New Roman"/>
                <a:ea typeface="幼圆" pitchFamily="49" charset="-122"/>
                <a:cs typeface="Times New Roman"/>
              </a:rPr>
              <a:t>1968</a:t>
            </a:r>
            <a:r>
              <a:rPr kumimoji="1" lang="zh-CN" altLang="en-US" sz="2400" dirty="0" smtClean="0">
                <a:latin typeface="Times New Roman"/>
                <a:ea typeface="幼圆" pitchFamily="49" charset="-122"/>
                <a:cs typeface="Times New Roman"/>
              </a:rPr>
              <a:t>年</a:t>
            </a:r>
            <a:r>
              <a:rPr kumimoji="1" lang="en-US" altLang="zh-CN" sz="2400" dirty="0" err="1">
                <a:solidFill>
                  <a:srgbClr val="0000FF"/>
                </a:solidFill>
                <a:latin typeface="Times New Roman"/>
                <a:ea typeface="幼圆" pitchFamily="49" charset="-122"/>
                <a:cs typeface="Times New Roman"/>
              </a:rPr>
              <a:t>M</a:t>
            </a:r>
            <a:r>
              <a:rPr kumimoji="1" lang="en-US" altLang="zh-CN" sz="2400" dirty="0" err="1" smtClean="0">
                <a:solidFill>
                  <a:srgbClr val="0000FF"/>
                </a:solidFill>
                <a:latin typeface="Times New Roman"/>
                <a:ea typeface="幼圆" pitchFamily="49" charset="-122"/>
                <a:cs typeface="Times New Roman"/>
              </a:rPr>
              <a:t>.R.Quillian</a:t>
            </a:r>
            <a:r>
              <a:rPr kumimoji="1" lang="zh-CN" altLang="en-US" sz="2400" dirty="0">
                <a:solidFill>
                  <a:srgbClr val="0000FF"/>
                </a:solidFill>
                <a:latin typeface="Times New Roman"/>
                <a:ea typeface="幼圆" pitchFamily="49" charset="-122"/>
                <a:cs typeface="Times New Roman"/>
              </a:rPr>
              <a:t>在其博士论文中</a:t>
            </a:r>
            <a:r>
              <a:rPr kumimoji="1" lang="zh-CN" altLang="en-US" sz="2400" dirty="0" smtClean="0">
                <a:solidFill>
                  <a:srgbClr val="0000FF"/>
                </a:solidFill>
                <a:latin typeface="Times New Roman"/>
                <a:ea typeface="幼圆" pitchFamily="49" charset="-122"/>
                <a:cs typeface="Times New Roman"/>
              </a:rPr>
              <a:t>最先提出语义网络（</a:t>
            </a:r>
            <a:r>
              <a:rPr kumimoji="1" lang="en-US" altLang="zh-CN" sz="2400" dirty="0" smtClean="0">
                <a:solidFill>
                  <a:srgbClr val="0000FF"/>
                </a:solidFill>
                <a:latin typeface="Times New Roman"/>
                <a:ea typeface="幼圆" pitchFamily="49" charset="-122"/>
                <a:cs typeface="Times New Roman"/>
              </a:rPr>
              <a:t>semantic</a:t>
            </a:r>
            <a:r>
              <a:rPr kumimoji="1" lang="zh-CN" altLang="en-US" sz="2400" dirty="0" smtClean="0">
                <a:solidFill>
                  <a:srgbClr val="0000FF"/>
                </a:solidFill>
                <a:latin typeface="Times New Roman"/>
                <a:ea typeface="幼圆" pitchFamily="49" charset="-122"/>
                <a:cs typeface="Times New Roman"/>
              </a:rPr>
              <a:t> </a:t>
            </a:r>
            <a:r>
              <a:rPr kumimoji="1" lang="en-US" altLang="zh-CN" sz="2400" dirty="0" smtClean="0">
                <a:solidFill>
                  <a:srgbClr val="0000FF"/>
                </a:solidFill>
                <a:latin typeface="Times New Roman"/>
                <a:ea typeface="幼圆" pitchFamily="49" charset="-122"/>
                <a:cs typeface="Times New Roman"/>
              </a:rPr>
              <a:t>network</a:t>
            </a:r>
            <a:r>
              <a:rPr kumimoji="1" lang="zh-CN" altLang="en-US" sz="2400" dirty="0" smtClean="0">
                <a:solidFill>
                  <a:srgbClr val="0000FF"/>
                </a:solidFill>
                <a:latin typeface="Times New Roman"/>
                <a:ea typeface="幼圆" pitchFamily="49" charset="-122"/>
                <a:cs typeface="Times New Roman"/>
              </a:rPr>
              <a:t>）</a:t>
            </a:r>
            <a:r>
              <a:rPr kumimoji="1" lang="zh-CN" altLang="en-US" sz="2400" dirty="0" smtClean="0">
                <a:latin typeface="Times New Roman"/>
                <a:ea typeface="幼圆" pitchFamily="49" charset="-122"/>
                <a:cs typeface="Times New Roman"/>
              </a:rPr>
              <a:t>，</a:t>
            </a:r>
            <a:r>
              <a:rPr kumimoji="1" lang="zh-CN" altLang="en-US" sz="2400" dirty="0">
                <a:latin typeface="Times New Roman"/>
                <a:ea typeface="幼圆" pitchFamily="49" charset="-122"/>
                <a:cs typeface="Times New Roman"/>
              </a:rPr>
              <a:t>把它作为</a:t>
            </a:r>
            <a:r>
              <a:rPr kumimoji="1" lang="zh-CN" altLang="en-US" sz="2400" b="1" dirty="0">
                <a:solidFill>
                  <a:srgbClr val="0000FF"/>
                </a:solidFill>
                <a:latin typeface="Times New Roman"/>
                <a:ea typeface="幼圆" pitchFamily="49" charset="-122"/>
                <a:cs typeface="Times New Roman"/>
              </a:rPr>
              <a:t>人类联想记忆的一个显式心理学模型</a:t>
            </a:r>
            <a:r>
              <a:rPr kumimoji="1" lang="zh-CN" altLang="en-US" sz="2400" dirty="0">
                <a:latin typeface="Times New Roman"/>
                <a:ea typeface="幼圆" pitchFamily="49" charset="-122"/>
                <a:cs typeface="Times New Roman"/>
              </a:rPr>
              <a:t>，并在他设计的可教式语言理解器</a:t>
            </a:r>
            <a:r>
              <a:rPr kumimoji="1" lang="en-US" altLang="zh-CN" sz="2400" dirty="0">
                <a:latin typeface="Times New Roman"/>
                <a:ea typeface="幼圆" pitchFamily="49" charset="-122"/>
                <a:cs typeface="Times New Roman"/>
              </a:rPr>
              <a:t>TLC (Teachable Language </a:t>
            </a:r>
            <a:r>
              <a:rPr kumimoji="1" lang="en-US" altLang="zh-CN" sz="2400" dirty="0" err="1" smtClean="0">
                <a:latin typeface="Times New Roman"/>
                <a:ea typeface="幼圆" pitchFamily="49" charset="-122"/>
                <a:cs typeface="Times New Roman"/>
              </a:rPr>
              <a:t>Comprehender</a:t>
            </a:r>
            <a:r>
              <a:rPr kumimoji="1" lang="en-US" altLang="zh-CN" sz="2400" dirty="0" smtClean="0">
                <a:latin typeface="Times New Roman"/>
                <a:ea typeface="幼圆" pitchFamily="49" charset="-122"/>
                <a:cs typeface="Times New Roman"/>
              </a:rPr>
              <a:t>)</a:t>
            </a:r>
            <a:r>
              <a:rPr kumimoji="1" lang="zh-CN" altLang="en-US" sz="2400" dirty="0">
                <a:latin typeface="Times New Roman"/>
                <a:ea typeface="幼圆" pitchFamily="49" charset="-122"/>
                <a:cs typeface="Times New Roman"/>
              </a:rPr>
              <a:t>中用作知识表示方法。</a:t>
            </a:r>
            <a:r>
              <a:rPr lang="zh-CN" altLang="en-US" sz="2400" b="1" dirty="0">
                <a:solidFill>
                  <a:srgbClr val="0000CC"/>
                </a:solidFill>
                <a:latin typeface="Times New Roman"/>
                <a:ea typeface="幼圆" pitchFamily="49" charset="-122"/>
                <a:cs typeface="Times New Roman"/>
              </a:rPr>
              <a:t> </a:t>
            </a:r>
          </a:p>
        </p:txBody>
      </p:sp>
      <p:pic>
        <p:nvPicPr>
          <p:cNvPr id="627714" name="Picture 2" descr="http://www.sciopsy.com/brain76398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4240981"/>
            <a:ext cx="1957400" cy="19574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504761" y="4024957"/>
            <a:ext cx="5488118" cy="966418"/>
          </a:xfrm>
          <a:prstGeom prst="rect">
            <a:avLst/>
          </a:prstGeom>
        </p:spPr>
        <p:txBody>
          <a:bodyPr wrap="square">
            <a:spAutoFit/>
          </a:bodyPr>
          <a:lstStyle/>
          <a:p>
            <a:pPr marL="342900" indent="-342900">
              <a:lnSpc>
                <a:spcPct val="120000"/>
              </a:lnSpc>
              <a:spcBef>
                <a:spcPct val="20000"/>
              </a:spcBef>
              <a:buFont typeface="Arial"/>
              <a:buChar char="•"/>
            </a:pPr>
            <a:r>
              <a:rPr lang="en-US" altLang="zh-CN" sz="2400" dirty="0">
                <a:latin typeface="Times New Roman"/>
                <a:ea typeface="幼圆" pitchFamily="49" charset="-122"/>
                <a:cs typeface="Times New Roman"/>
              </a:rPr>
              <a:t>1972</a:t>
            </a:r>
            <a:r>
              <a:rPr lang="zh-CN" altLang="en-US" sz="2400" dirty="0">
                <a:latin typeface="Times New Roman"/>
                <a:ea typeface="幼圆" pitchFamily="49" charset="-122"/>
                <a:cs typeface="Times New Roman"/>
              </a:rPr>
              <a:t>年，西蒙在他的自然语言理解系统中也采用了语义网络表示法</a:t>
            </a:r>
            <a:r>
              <a:rPr lang="zh-CN" altLang="en-US" sz="2400" dirty="0" smtClean="0">
                <a:latin typeface="Times New Roman"/>
                <a:ea typeface="幼圆" pitchFamily="49" charset="-122"/>
                <a:cs typeface="Times New Roman"/>
              </a:rPr>
              <a:t>。</a:t>
            </a:r>
            <a:endParaRPr lang="zh-CN" altLang="en-US" sz="2400" dirty="0">
              <a:latin typeface="Times New Roman"/>
              <a:ea typeface="幼圆" pitchFamily="49" charset="-122"/>
              <a:cs typeface="Times New Roman"/>
            </a:endParaRPr>
          </a:p>
        </p:txBody>
      </p:sp>
      <p:sp>
        <p:nvSpPr>
          <p:cNvPr id="4" name="矩形 3"/>
          <p:cNvSpPr/>
          <p:nvPr/>
        </p:nvSpPr>
        <p:spPr>
          <a:xfrm>
            <a:off x="504760" y="5330506"/>
            <a:ext cx="6227479" cy="966418"/>
          </a:xfrm>
          <a:prstGeom prst="rect">
            <a:avLst/>
          </a:prstGeom>
        </p:spPr>
        <p:txBody>
          <a:bodyPr wrap="square">
            <a:spAutoFit/>
          </a:bodyPr>
          <a:lstStyle/>
          <a:p>
            <a:pPr marL="342900" indent="-342900">
              <a:lnSpc>
                <a:spcPct val="120000"/>
              </a:lnSpc>
              <a:spcBef>
                <a:spcPct val="20000"/>
              </a:spcBef>
              <a:buFont typeface="Arial"/>
              <a:buChar char="•"/>
            </a:pPr>
            <a:r>
              <a:rPr lang="en-US" altLang="zh-CN" sz="2400" dirty="0">
                <a:latin typeface="Times New Roman"/>
                <a:ea typeface="幼圆" pitchFamily="49" charset="-122"/>
                <a:cs typeface="Times New Roman"/>
              </a:rPr>
              <a:t>1975</a:t>
            </a:r>
            <a:r>
              <a:rPr lang="zh-CN" altLang="en-US" sz="2400" dirty="0">
                <a:latin typeface="Times New Roman"/>
                <a:ea typeface="幼圆" pitchFamily="49" charset="-122"/>
                <a:cs typeface="Times New Roman"/>
              </a:rPr>
              <a:t>年，亨德里克</a:t>
            </a:r>
            <a:r>
              <a:rPr lang="en-US" altLang="zh-CN" sz="2400" dirty="0">
                <a:latin typeface="Times New Roman"/>
                <a:ea typeface="幼圆" pitchFamily="49" charset="-122"/>
                <a:cs typeface="Times New Roman"/>
              </a:rPr>
              <a:t>(G.G</a:t>
            </a:r>
            <a:r>
              <a:rPr lang="en-US" altLang="zh-CN" sz="2400" dirty="0" smtClean="0">
                <a:latin typeface="Times New Roman"/>
                <a:ea typeface="幼圆" pitchFamily="49" charset="-122"/>
                <a:cs typeface="Times New Roman"/>
              </a:rPr>
              <a:t>.</a:t>
            </a:r>
            <a:r>
              <a:rPr lang="zh-CN" altLang="en-US" sz="2400" dirty="0" smtClean="0">
                <a:latin typeface="Times New Roman"/>
                <a:ea typeface="幼圆" pitchFamily="49" charset="-122"/>
                <a:cs typeface="Times New Roman"/>
              </a:rPr>
              <a:t> </a:t>
            </a:r>
            <a:r>
              <a:rPr lang="en-US" altLang="zh-CN" sz="2400" dirty="0" smtClean="0">
                <a:latin typeface="Times New Roman"/>
                <a:ea typeface="幼圆" pitchFamily="49" charset="-122"/>
                <a:cs typeface="Times New Roman"/>
              </a:rPr>
              <a:t>Hendrix</a:t>
            </a:r>
            <a:r>
              <a:rPr lang="en-US" altLang="zh-CN" sz="2400" dirty="0">
                <a:latin typeface="Times New Roman"/>
                <a:ea typeface="幼圆" pitchFamily="49" charset="-122"/>
                <a:cs typeface="Times New Roman"/>
              </a:rPr>
              <a:t>)</a:t>
            </a:r>
            <a:r>
              <a:rPr lang="zh-CN" altLang="en-US" sz="2400" dirty="0">
                <a:latin typeface="Times New Roman"/>
                <a:ea typeface="幼圆" pitchFamily="49" charset="-122"/>
                <a:cs typeface="Times New Roman"/>
              </a:rPr>
              <a:t>又对全称量词的表示提出了语义网络分区技术。</a:t>
            </a:r>
          </a:p>
        </p:txBody>
      </p:sp>
      <p:sp>
        <p:nvSpPr>
          <p:cNvPr id="2" name="矩形 1"/>
          <p:cNvSpPr/>
          <p:nvPr/>
        </p:nvSpPr>
        <p:spPr>
          <a:xfrm>
            <a:off x="395536" y="3176972"/>
            <a:ext cx="8964996" cy="646331"/>
          </a:xfrm>
          <a:prstGeom prst="rect">
            <a:avLst/>
          </a:prstGeom>
        </p:spPr>
        <p:txBody>
          <a:bodyPr wrap="square">
            <a:spAutoFit/>
          </a:bodyPr>
          <a:lstStyle/>
          <a:p>
            <a:pPr marL="285750" indent="-285750">
              <a:buFont typeface="Wingdings" charset="2"/>
              <a:buChar char="ü"/>
            </a:pPr>
            <a:r>
              <a:rPr lang="en-US" altLang="zh-CN" dirty="0" smtClean="0">
                <a:solidFill>
                  <a:srgbClr val="33CC33"/>
                </a:solidFill>
              </a:rPr>
              <a:t>M.</a:t>
            </a:r>
            <a:r>
              <a:rPr lang="zh-CN" altLang="en-US" dirty="0" smtClean="0">
                <a:solidFill>
                  <a:srgbClr val="33CC33"/>
                </a:solidFill>
              </a:rPr>
              <a:t> </a:t>
            </a:r>
            <a:r>
              <a:rPr lang="en-US" altLang="zh-CN" dirty="0" smtClean="0">
                <a:solidFill>
                  <a:srgbClr val="33CC33"/>
                </a:solidFill>
              </a:rPr>
              <a:t>R.</a:t>
            </a:r>
            <a:r>
              <a:rPr lang="zh-CN" altLang="en-US" dirty="0" smtClean="0">
                <a:solidFill>
                  <a:srgbClr val="33CC33"/>
                </a:solidFill>
              </a:rPr>
              <a:t> </a:t>
            </a:r>
            <a:r>
              <a:rPr lang="en-US" altLang="zh-CN" dirty="0" err="1" smtClean="0">
                <a:solidFill>
                  <a:srgbClr val="33CC33"/>
                </a:solidFill>
              </a:rPr>
              <a:t>Quillian</a:t>
            </a:r>
            <a:r>
              <a:rPr lang="en-US" altLang="zh-CN" dirty="0" smtClean="0">
                <a:solidFill>
                  <a:srgbClr val="33CC33"/>
                </a:solidFill>
              </a:rPr>
              <a:t>.</a:t>
            </a:r>
            <a:r>
              <a:rPr lang="zh-CN" altLang="en-US" dirty="0" smtClean="0">
                <a:solidFill>
                  <a:srgbClr val="33CC33"/>
                </a:solidFill>
              </a:rPr>
              <a:t> </a:t>
            </a:r>
            <a:r>
              <a:rPr lang="en-US" altLang="zh-CN" dirty="0" smtClean="0">
                <a:solidFill>
                  <a:srgbClr val="33CC33"/>
                </a:solidFill>
                <a:hlinkClick r:id="rId4"/>
              </a:rPr>
              <a:t>The </a:t>
            </a:r>
            <a:r>
              <a:rPr lang="en-US" altLang="zh-CN" dirty="0">
                <a:solidFill>
                  <a:srgbClr val="33CC33"/>
                </a:solidFill>
                <a:hlinkClick r:id="rId4"/>
              </a:rPr>
              <a:t>teachable language comprehender: a simulation program </a:t>
            </a:r>
            <a:r>
              <a:rPr lang="en-US" altLang="zh-CN" dirty="0" smtClean="0">
                <a:solidFill>
                  <a:srgbClr val="33CC33"/>
                </a:solidFill>
                <a:hlinkClick r:id="rId4"/>
              </a:rPr>
              <a:t/>
            </a:r>
            <a:br>
              <a:rPr lang="en-US" altLang="zh-CN" dirty="0" smtClean="0">
                <a:solidFill>
                  <a:srgbClr val="33CC33"/>
                </a:solidFill>
                <a:hlinkClick r:id="rId4"/>
              </a:rPr>
            </a:br>
            <a:r>
              <a:rPr lang="en-US" altLang="zh-CN" dirty="0" smtClean="0">
                <a:solidFill>
                  <a:srgbClr val="33CC33"/>
                </a:solidFill>
                <a:hlinkClick r:id="rId4"/>
              </a:rPr>
              <a:t>and theory </a:t>
            </a:r>
            <a:r>
              <a:rPr lang="en-US" altLang="zh-CN" dirty="0">
                <a:solidFill>
                  <a:srgbClr val="33CC33"/>
                </a:solidFill>
                <a:hlinkClick r:id="rId4"/>
              </a:rPr>
              <a:t>of </a:t>
            </a:r>
            <a:r>
              <a:rPr lang="en-US" altLang="zh-CN" dirty="0" smtClean="0">
                <a:solidFill>
                  <a:srgbClr val="33CC33"/>
                </a:solidFill>
                <a:hlinkClick r:id="rId4"/>
              </a:rPr>
              <a:t>language</a:t>
            </a:r>
            <a:r>
              <a:rPr lang="en-US" altLang="zh-CN" dirty="0" smtClean="0">
                <a:solidFill>
                  <a:srgbClr val="33CC33"/>
                </a:solidFill>
              </a:rPr>
              <a:t>.</a:t>
            </a:r>
            <a:r>
              <a:rPr lang="zh-CN" altLang="en-US" dirty="0" smtClean="0">
                <a:solidFill>
                  <a:srgbClr val="33CC33"/>
                </a:solidFill>
              </a:rPr>
              <a:t> </a:t>
            </a:r>
            <a:r>
              <a:rPr lang="en-US" altLang="zh-CN" b="1" dirty="0" smtClean="0">
                <a:solidFill>
                  <a:srgbClr val="33CC33"/>
                </a:solidFill>
              </a:rPr>
              <a:t>Communications</a:t>
            </a:r>
            <a:r>
              <a:rPr lang="zh-CN" altLang="en-US" b="1" dirty="0" smtClean="0">
                <a:solidFill>
                  <a:srgbClr val="33CC33"/>
                </a:solidFill>
              </a:rPr>
              <a:t> </a:t>
            </a:r>
            <a:r>
              <a:rPr lang="en-US" altLang="zh-CN" b="1" dirty="0" smtClean="0">
                <a:solidFill>
                  <a:srgbClr val="33CC33"/>
                </a:solidFill>
              </a:rPr>
              <a:t>of</a:t>
            </a:r>
            <a:r>
              <a:rPr lang="zh-CN" altLang="en-US" b="1" dirty="0" smtClean="0">
                <a:solidFill>
                  <a:srgbClr val="33CC33"/>
                </a:solidFill>
              </a:rPr>
              <a:t> </a:t>
            </a:r>
            <a:r>
              <a:rPr lang="en-US" altLang="zh-CN" b="1" dirty="0" smtClean="0">
                <a:solidFill>
                  <a:srgbClr val="33CC33"/>
                </a:solidFill>
              </a:rPr>
              <a:t>ACM</a:t>
            </a:r>
            <a:r>
              <a:rPr lang="en-US" altLang="zh-CN" dirty="0" smtClean="0">
                <a:solidFill>
                  <a:srgbClr val="33CC33"/>
                </a:solidFill>
              </a:rPr>
              <a:t>,</a:t>
            </a:r>
            <a:r>
              <a:rPr lang="zh-CN" altLang="en-US" dirty="0" smtClean="0">
                <a:solidFill>
                  <a:srgbClr val="33CC33"/>
                </a:solidFill>
              </a:rPr>
              <a:t> </a:t>
            </a:r>
            <a:r>
              <a:rPr lang="en-US" altLang="zh-CN" dirty="0" smtClean="0">
                <a:solidFill>
                  <a:srgbClr val="33CC33"/>
                </a:solidFill>
              </a:rPr>
              <a:t>1969,</a:t>
            </a:r>
            <a:r>
              <a:rPr lang="zh-CN" altLang="en-US" dirty="0" smtClean="0">
                <a:solidFill>
                  <a:srgbClr val="33CC33"/>
                </a:solidFill>
              </a:rPr>
              <a:t> </a:t>
            </a:r>
            <a:r>
              <a:rPr lang="en-US" altLang="zh-CN" dirty="0" smtClean="0">
                <a:solidFill>
                  <a:srgbClr val="33CC33"/>
                </a:solidFill>
              </a:rPr>
              <a:t>12(8):459-476.</a:t>
            </a:r>
            <a:endParaRPr lang="zh-CN" altLang="en-US" dirty="0">
              <a:solidFill>
                <a:srgbClr val="33CC33"/>
              </a:solidFill>
            </a:endParaRPr>
          </a:p>
        </p:txBody>
      </p:sp>
    </p:spTree>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290" name="Rectangle 2"/>
          <p:cNvSpPr>
            <a:spLocks noGrp="1" noChangeArrowheads="1"/>
          </p:cNvSpPr>
          <p:nvPr>
            <p:ph type="title"/>
          </p:nvPr>
        </p:nvSpPr>
        <p:spPr>
          <a:xfrm>
            <a:off x="457200" y="152400"/>
            <a:ext cx="8229600" cy="936625"/>
          </a:xfrm>
        </p:spPr>
        <p:txBody>
          <a:bodyPr/>
          <a:lstStyle/>
          <a:p>
            <a:r>
              <a:rPr lang="zh-CN" altLang="en-US" b="1" dirty="0" smtClean="0">
                <a:latin typeface="Times New Roman" pitchFamily="18" charset="0"/>
              </a:rPr>
              <a:t>什么</a:t>
            </a:r>
            <a:r>
              <a:rPr lang="zh-CN" altLang="en-US" b="1" dirty="0">
                <a:latin typeface="Times New Roman" pitchFamily="18" charset="0"/>
              </a:rPr>
              <a:t>是</a:t>
            </a:r>
            <a:r>
              <a:rPr lang="zh-CN" altLang="en-US" b="1" dirty="0" smtClean="0">
                <a:latin typeface="Times New Roman" pitchFamily="18" charset="0"/>
              </a:rPr>
              <a:t>语义网络</a:t>
            </a:r>
            <a:endParaRPr lang="en-US" altLang="zh-CN" b="1" dirty="0">
              <a:latin typeface="Times New Roman" pitchFamily="18" charset="0"/>
            </a:endParaRPr>
          </a:p>
        </p:txBody>
      </p:sp>
      <p:sp>
        <p:nvSpPr>
          <p:cNvPr id="524291" name="Rectangle 3"/>
          <p:cNvSpPr>
            <a:spLocks noGrp="1" noChangeArrowheads="1"/>
          </p:cNvSpPr>
          <p:nvPr>
            <p:ph type="body" idx="1"/>
          </p:nvPr>
        </p:nvSpPr>
        <p:spPr>
          <a:xfrm>
            <a:off x="215516" y="1160748"/>
            <a:ext cx="8316924" cy="5516562"/>
          </a:xfrm>
        </p:spPr>
        <p:txBody>
          <a:bodyPr/>
          <a:lstStyle/>
          <a:p>
            <a:pPr>
              <a:spcBef>
                <a:spcPct val="10000"/>
              </a:spcBef>
            </a:pPr>
            <a:r>
              <a:rPr lang="zh-CN" altLang="en-US" sz="2200" b="1" dirty="0" smtClean="0">
                <a:solidFill>
                  <a:srgbClr val="A50021"/>
                </a:solidFill>
                <a:latin typeface="Times New Roman" pitchFamily="18" charset="0"/>
              </a:rPr>
              <a:t>语义网络 </a:t>
            </a:r>
            <a:r>
              <a:rPr lang="en-US" altLang="zh-CN" sz="2200" b="1" dirty="0">
                <a:solidFill>
                  <a:srgbClr val="A50021"/>
                </a:solidFill>
                <a:latin typeface="Times New Roman" pitchFamily="18" charset="0"/>
              </a:rPr>
              <a:t>(</a:t>
            </a:r>
            <a:r>
              <a:rPr lang="zh-CN" altLang="en-US" sz="2200" b="1" dirty="0">
                <a:solidFill>
                  <a:srgbClr val="A50021"/>
                </a:solidFill>
                <a:latin typeface="Times New Roman" pitchFamily="18" charset="0"/>
              </a:rPr>
              <a:t>联想网络</a:t>
            </a:r>
            <a:r>
              <a:rPr lang="en-US" altLang="zh-CN" sz="2200" b="1" dirty="0" smtClean="0">
                <a:solidFill>
                  <a:srgbClr val="A50021"/>
                </a:solidFill>
                <a:latin typeface="Times New Roman" pitchFamily="18" charset="0"/>
              </a:rPr>
              <a:t>)</a:t>
            </a:r>
            <a:r>
              <a:rPr lang="zh-CN" altLang="en-US" sz="2200" b="1" dirty="0" smtClean="0">
                <a:solidFill>
                  <a:srgbClr val="A50021"/>
                </a:solidFill>
                <a:latin typeface="Times New Roman" pitchFamily="18" charset="0"/>
              </a:rPr>
              <a:t>：</a:t>
            </a:r>
            <a:r>
              <a:rPr lang="zh-CN" altLang="en-US" sz="2200" b="1" dirty="0" smtClean="0">
                <a:solidFill>
                  <a:srgbClr val="0000CC"/>
                </a:solidFill>
                <a:latin typeface="Times New Roman" pitchFamily="18" charset="0"/>
              </a:rPr>
              <a:t>是</a:t>
            </a:r>
            <a:r>
              <a:rPr lang="zh-CN" altLang="en-US" sz="2200" b="1" dirty="0">
                <a:solidFill>
                  <a:srgbClr val="0000CC"/>
                </a:solidFill>
                <a:latin typeface="Times New Roman" pitchFamily="18" charset="0"/>
              </a:rPr>
              <a:t>一种用实体及其语义关系来表达知识的有向图。</a:t>
            </a:r>
          </a:p>
          <a:p>
            <a:pPr lvl="1">
              <a:spcBef>
                <a:spcPts val="1200"/>
              </a:spcBef>
            </a:pPr>
            <a:r>
              <a:rPr lang="zh-CN" altLang="en-US" sz="2000" b="1" dirty="0" smtClean="0">
                <a:solidFill>
                  <a:srgbClr val="006600"/>
                </a:solidFill>
                <a:latin typeface="Times New Roman" pitchFamily="18" charset="0"/>
              </a:rPr>
              <a:t>结点</a:t>
            </a:r>
            <a:r>
              <a:rPr lang="zh-CN" altLang="en-US" sz="2000" b="1" dirty="0">
                <a:solidFill>
                  <a:srgbClr val="006600"/>
                </a:solidFill>
                <a:latin typeface="Times New Roman" pitchFamily="18" charset="0"/>
              </a:rPr>
              <a:t>代表实体</a:t>
            </a:r>
            <a:r>
              <a:rPr lang="zh-CN" altLang="en-US" sz="2000" b="1" dirty="0">
                <a:solidFill>
                  <a:srgbClr val="0000CC"/>
                </a:solidFill>
                <a:latin typeface="Times New Roman" pitchFamily="18" charset="0"/>
              </a:rPr>
              <a:t>，表示各种事物、概念、情况、属性、状态、事件、动作等；</a:t>
            </a:r>
          </a:p>
          <a:p>
            <a:pPr lvl="1">
              <a:spcBef>
                <a:spcPts val="1200"/>
              </a:spcBef>
            </a:pPr>
            <a:r>
              <a:rPr lang="zh-CN" altLang="en-US" sz="2000" b="1" dirty="0" smtClean="0">
                <a:solidFill>
                  <a:srgbClr val="006600"/>
                </a:solidFill>
                <a:latin typeface="Times New Roman" pitchFamily="18" charset="0"/>
              </a:rPr>
              <a:t>弧</a:t>
            </a:r>
            <a:r>
              <a:rPr kumimoji="1" lang="en-US" altLang="zh-CN" sz="2000" dirty="0"/>
              <a:t>(</a:t>
            </a:r>
            <a:r>
              <a:rPr kumimoji="1" lang="zh-CN" altLang="en-US" sz="2000" dirty="0"/>
              <a:t>称为</a:t>
            </a:r>
            <a:r>
              <a:rPr kumimoji="1" lang="zh-CN" altLang="en-US" sz="2000" b="1" dirty="0">
                <a:solidFill>
                  <a:schemeClr val="tx2"/>
                </a:solidFill>
              </a:rPr>
              <a:t>联想弧</a:t>
            </a:r>
            <a:r>
              <a:rPr kumimoji="1" lang="en-US" altLang="zh-CN" sz="2000" dirty="0"/>
              <a:t>)</a:t>
            </a:r>
            <a:r>
              <a:rPr lang="zh-CN" altLang="en-US" sz="2000" b="1" dirty="0">
                <a:solidFill>
                  <a:srgbClr val="006600"/>
                </a:solidFill>
                <a:latin typeface="Times New Roman" pitchFamily="18" charset="0"/>
              </a:rPr>
              <a:t>代表语义关系</a:t>
            </a:r>
            <a:r>
              <a:rPr lang="zh-CN" altLang="en-US" sz="2000" b="1" dirty="0">
                <a:solidFill>
                  <a:srgbClr val="0000CC"/>
                </a:solidFill>
                <a:latin typeface="Times New Roman" pitchFamily="18" charset="0"/>
              </a:rPr>
              <a:t>，表示它所连结的两个实体之间的语义联系，它必须带有标识</a:t>
            </a:r>
            <a:r>
              <a:rPr lang="zh-CN" altLang="en-US" sz="2000" b="1" dirty="0" smtClean="0">
                <a:solidFill>
                  <a:srgbClr val="0000CC"/>
                </a:solidFill>
                <a:latin typeface="Times New Roman" pitchFamily="18" charset="0"/>
              </a:rPr>
              <a:t>。</a:t>
            </a:r>
            <a:endParaRPr lang="en-US" altLang="zh-CN" sz="2000" b="1" dirty="0" smtClean="0">
              <a:solidFill>
                <a:srgbClr val="0000CC"/>
              </a:solidFill>
              <a:latin typeface="Times New Roman" pitchFamily="18" charset="0"/>
            </a:endParaRPr>
          </a:p>
          <a:p>
            <a:pPr lvl="1">
              <a:spcBef>
                <a:spcPct val="10000"/>
              </a:spcBef>
            </a:pPr>
            <a:endParaRPr lang="zh-CN" altLang="en-US" sz="1800" b="1" dirty="0">
              <a:solidFill>
                <a:srgbClr val="0000CC"/>
              </a:solidFill>
              <a:latin typeface="Times New Roman" pitchFamily="18" charset="0"/>
            </a:endParaRPr>
          </a:p>
          <a:p>
            <a:pPr>
              <a:spcBef>
                <a:spcPct val="10000"/>
              </a:spcBef>
            </a:pPr>
            <a:r>
              <a:rPr lang="zh-CN" altLang="en-US" sz="2200" dirty="0">
                <a:solidFill>
                  <a:srgbClr val="A50021"/>
                </a:solidFill>
                <a:latin typeface="Times New Roman" pitchFamily="18" charset="0"/>
              </a:rPr>
              <a:t>语义基</a:t>
            </a:r>
            <a:r>
              <a:rPr lang="zh-CN" altLang="en-US" sz="2200" dirty="0" smtClean="0">
                <a:solidFill>
                  <a:srgbClr val="A50021"/>
                </a:solidFill>
                <a:latin typeface="Times New Roman" pitchFamily="18" charset="0"/>
              </a:rPr>
              <a:t>元</a:t>
            </a:r>
            <a:endParaRPr lang="en-US" altLang="zh-CN" sz="2000" b="1" dirty="0" smtClean="0">
              <a:solidFill>
                <a:srgbClr val="0000CC"/>
              </a:solidFill>
              <a:latin typeface="Times New Roman" pitchFamily="18" charset="0"/>
            </a:endParaRPr>
          </a:p>
          <a:p>
            <a:pPr marL="457200" lvl="1" indent="0">
              <a:spcBef>
                <a:spcPct val="10000"/>
              </a:spcBef>
              <a:buNone/>
            </a:pPr>
            <a:r>
              <a:rPr lang="zh-CN" altLang="en-US" sz="2000" b="1" dirty="0" smtClean="0">
                <a:solidFill>
                  <a:srgbClr val="0000CC"/>
                </a:solidFill>
                <a:latin typeface="Times New Roman" pitchFamily="18" charset="0"/>
              </a:rPr>
              <a:t> 语义网络中</a:t>
            </a:r>
            <a:r>
              <a:rPr lang="zh-CN" altLang="en-US" sz="2000" b="1" dirty="0">
                <a:solidFill>
                  <a:srgbClr val="0000CC"/>
                </a:solidFill>
                <a:latin typeface="Times New Roman" pitchFamily="18" charset="0"/>
              </a:rPr>
              <a:t>最基本的语义单元称为语义基元，可用三元组表示为</a:t>
            </a:r>
            <a:r>
              <a:rPr lang="zh-CN" altLang="en-US" sz="2000" b="1" dirty="0" smtClean="0">
                <a:solidFill>
                  <a:srgbClr val="0000CC"/>
                </a:solidFill>
                <a:latin typeface="Times New Roman" pitchFamily="18" charset="0"/>
              </a:rPr>
              <a:t>：</a:t>
            </a:r>
            <a:r>
              <a:rPr lang="en-US" altLang="zh-CN" sz="2000" b="1" dirty="0" smtClean="0">
                <a:solidFill>
                  <a:srgbClr val="0000CC"/>
                </a:solidFill>
                <a:latin typeface="Times New Roman" pitchFamily="18" charset="0"/>
              </a:rPr>
              <a:t/>
            </a:r>
            <a:br>
              <a:rPr lang="en-US" altLang="zh-CN" sz="2000" b="1" dirty="0" smtClean="0">
                <a:solidFill>
                  <a:srgbClr val="0000CC"/>
                </a:solidFill>
                <a:latin typeface="Times New Roman" pitchFamily="18" charset="0"/>
              </a:rPr>
            </a:br>
            <a:r>
              <a:rPr lang="zh-CN" altLang="en-US" sz="2000" b="1" dirty="0" smtClean="0">
                <a:solidFill>
                  <a:srgbClr val="0000CC"/>
                </a:solidFill>
                <a:latin typeface="Times New Roman" pitchFamily="18" charset="0"/>
              </a:rPr>
              <a:t>（结点</a:t>
            </a:r>
            <a:r>
              <a:rPr lang="en-US" altLang="zh-CN" sz="2000" b="1" dirty="0">
                <a:solidFill>
                  <a:srgbClr val="0000CC"/>
                </a:solidFill>
                <a:latin typeface="Times New Roman" pitchFamily="18" charset="0"/>
              </a:rPr>
              <a:t>1</a:t>
            </a:r>
            <a:r>
              <a:rPr lang="zh-CN" altLang="en-US" sz="2000" b="1" dirty="0">
                <a:solidFill>
                  <a:srgbClr val="0000CC"/>
                </a:solidFill>
                <a:latin typeface="Times New Roman" pitchFamily="18" charset="0"/>
              </a:rPr>
              <a:t>，弧，结点</a:t>
            </a:r>
            <a:r>
              <a:rPr lang="en-US" altLang="zh-CN" sz="2000" b="1" dirty="0">
                <a:solidFill>
                  <a:srgbClr val="0000CC"/>
                </a:solidFill>
                <a:latin typeface="Times New Roman" pitchFamily="18" charset="0"/>
              </a:rPr>
              <a:t>2</a:t>
            </a:r>
            <a:r>
              <a:rPr lang="zh-CN" altLang="en-US" sz="2000" b="1" dirty="0">
                <a:solidFill>
                  <a:srgbClr val="0000CC"/>
                </a:solidFill>
                <a:latin typeface="Times New Roman" pitchFamily="18" charset="0"/>
              </a:rPr>
              <a:t>）</a:t>
            </a:r>
          </a:p>
          <a:p>
            <a:pPr>
              <a:spcBef>
                <a:spcPts val="1800"/>
              </a:spcBef>
            </a:pPr>
            <a:r>
              <a:rPr lang="zh-CN" altLang="en-US" sz="2200" dirty="0">
                <a:solidFill>
                  <a:srgbClr val="A50021"/>
                </a:solidFill>
                <a:latin typeface="Times New Roman" pitchFamily="18" charset="0"/>
              </a:rPr>
              <a:t>基本网元</a:t>
            </a:r>
          </a:p>
          <a:p>
            <a:pPr marL="457200" lvl="1" indent="0">
              <a:spcBef>
                <a:spcPct val="10000"/>
              </a:spcBef>
              <a:buNone/>
            </a:pPr>
            <a:r>
              <a:rPr lang="zh-CN" altLang="en-US" sz="2000" b="1" dirty="0" smtClean="0">
                <a:solidFill>
                  <a:srgbClr val="0000CC"/>
                </a:solidFill>
                <a:latin typeface="Times New Roman" pitchFamily="18" charset="0"/>
              </a:rPr>
              <a:t>指一个语义</a:t>
            </a:r>
            <a:r>
              <a:rPr lang="zh-CN" altLang="en-US" sz="2000" b="1" dirty="0">
                <a:solidFill>
                  <a:srgbClr val="0000CC"/>
                </a:solidFill>
                <a:latin typeface="Times New Roman" pitchFamily="18" charset="0"/>
              </a:rPr>
              <a:t>基元对应</a:t>
            </a:r>
            <a:r>
              <a:rPr lang="zh-CN" altLang="en-US" sz="2000" b="1" dirty="0" smtClean="0">
                <a:solidFill>
                  <a:srgbClr val="0000CC"/>
                </a:solidFill>
                <a:latin typeface="Times New Roman" pitchFamily="18" charset="0"/>
              </a:rPr>
              <a:t>的有向图</a:t>
            </a:r>
            <a:endParaRPr lang="en-US" altLang="zh-CN" sz="2000" b="1" dirty="0" smtClean="0">
              <a:solidFill>
                <a:srgbClr val="0000CC"/>
              </a:solidFill>
              <a:latin typeface="Times New Roman" pitchFamily="18" charset="0"/>
            </a:endParaRPr>
          </a:p>
          <a:p>
            <a:pPr marL="457200" lvl="1" indent="0">
              <a:spcBef>
                <a:spcPct val="10000"/>
              </a:spcBef>
              <a:buNone/>
            </a:pPr>
            <a:endParaRPr lang="zh-CN" altLang="en-US" sz="800" b="1" dirty="0">
              <a:solidFill>
                <a:srgbClr val="0000CC"/>
              </a:solidFill>
              <a:latin typeface="Times New Roman" pitchFamily="18" charset="0"/>
            </a:endParaRPr>
          </a:p>
          <a:p>
            <a:pPr lvl="1">
              <a:spcBef>
                <a:spcPct val="10000"/>
              </a:spcBef>
            </a:pPr>
            <a:r>
              <a:rPr lang="zh-CN" altLang="en-US" sz="1800" dirty="0" smtClean="0">
                <a:latin typeface="Times New Roman" pitchFamily="18" charset="0"/>
              </a:rPr>
              <a:t>例如</a:t>
            </a:r>
            <a:r>
              <a:rPr lang="zh-CN" altLang="en-US" sz="1800" dirty="0">
                <a:latin typeface="Times New Roman" pitchFamily="18" charset="0"/>
              </a:rPr>
              <a:t>：若有语义基元（</a:t>
            </a:r>
            <a:r>
              <a:rPr lang="en-US" altLang="zh-CN" sz="1800" dirty="0">
                <a:latin typeface="Times New Roman" pitchFamily="18" charset="0"/>
              </a:rPr>
              <a:t>A, R, B</a:t>
            </a:r>
            <a:r>
              <a:rPr lang="zh-CN" altLang="en-US" sz="1800" dirty="0">
                <a:latin typeface="Times New Roman" pitchFamily="18" charset="0"/>
              </a:rPr>
              <a:t>），其中，</a:t>
            </a:r>
            <a:r>
              <a:rPr lang="en-US" altLang="zh-CN" sz="1800" dirty="0">
                <a:latin typeface="Times New Roman" pitchFamily="18" charset="0"/>
              </a:rPr>
              <a:t>A</a:t>
            </a:r>
            <a:r>
              <a:rPr lang="zh-CN" altLang="en-US" sz="1800" dirty="0">
                <a:latin typeface="Times New Roman" pitchFamily="18" charset="0"/>
              </a:rPr>
              <a:t>、</a:t>
            </a:r>
            <a:r>
              <a:rPr lang="en-US" altLang="zh-CN" sz="1800" dirty="0">
                <a:latin typeface="Times New Roman" pitchFamily="18" charset="0"/>
              </a:rPr>
              <a:t>B</a:t>
            </a:r>
            <a:r>
              <a:rPr lang="zh-CN" altLang="en-US" sz="1800" dirty="0">
                <a:latin typeface="Times New Roman" pitchFamily="18" charset="0"/>
              </a:rPr>
              <a:t>分别表示两个结点，</a:t>
            </a:r>
            <a:r>
              <a:rPr lang="en-US" altLang="zh-CN" sz="1800" dirty="0">
                <a:latin typeface="Times New Roman" pitchFamily="18" charset="0"/>
              </a:rPr>
              <a:t>R</a:t>
            </a:r>
            <a:r>
              <a:rPr lang="zh-CN" altLang="en-US" sz="1800" dirty="0">
                <a:latin typeface="Times New Roman" pitchFamily="18" charset="0"/>
              </a:rPr>
              <a:t>表示</a:t>
            </a:r>
            <a:r>
              <a:rPr lang="en-US" altLang="zh-CN" sz="1800" dirty="0">
                <a:latin typeface="Times New Roman" pitchFamily="18" charset="0"/>
              </a:rPr>
              <a:t>A</a:t>
            </a:r>
            <a:r>
              <a:rPr lang="zh-CN" altLang="en-US" sz="1800" dirty="0">
                <a:latin typeface="Times New Roman" pitchFamily="18" charset="0"/>
              </a:rPr>
              <a:t>与</a:t>
            </a:r>
            <a:r>
              <a:rPr lang="en-US" altLang="zh-CN" sz="1800" dirty="0">
                <a:latin typeface="Times New Roman" pitchFamily="18" charset="0"/>
              </a:rPr>
              <a:t>B</a:t>
            </a:r>
            <a:r>
              <a:rPr lang="zh-CN" altLang="en-US" sz="1800" dirty="0">
                <a:latin typeface="Times New Roman" pitchFamily="18" charset="0"/>
              </a:rPr>
              <a:t>之间的某种语义联系，则它所对应的基本网</a:t>
            </a:r>
            <a:r>
              <a:rPr lang="zh-CN" altLang="en-US" sz="1800" dirty="0" smtClean="0">
                <a:latin typeface="Times New Roman" pitchFamily="18" charset="0"/>
              </a:rPr>
              <a:t>元为：    </a:t>
            </a:r>
            <a:endParaRPr lang="zh-CN" altLang="en-US" sz="1800" dirty="0">
              <a:latin typeface="Times New Roman" pitchFamily="18" charset="0"/>
            </a:endParaRPr>
          </a:p>
        </p:txBody>
      </p:sp>
      <p:sp>
        <p:nvSpPr>
          <p:cNvPr id="524292" name="Rectangle 4"/>
          <p:cNvSpPr>
            <a:spLocks noChangeArrowheads="1"/>
          </p:cNvSpPr>
          <p:nvPr/>
        </p:nvSpPr>
        <p:spPr bwMode="auto">
          <a:xfrm>
            <a:off x="5291038" y="5085122"/>
            <a:ext cx="1008063" cy="50482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2000" b="1">
                <a:solidFill>
                  <a:srgbClr val="0000CC"/>
                </a:solidFill>
              </a:rPr>
              <a:t>A</a:t>
            </a:r>
          </a:p>
        </p:txBody>
      </p:sp>
      <p:sp>
        <p:nvSpPr>
          <p:cNvPr id="524293" name="Rectangle 5"/>
          <p:cNvSpPr>
            <a:spLocks noChangeArrowheads="1"/>
          </p:cNvSpPr>
          <p:nvPr/>
        </p:nvSpPr>
        <p:spPr bwMode="auto">
          <a:xfrm>
            <a:off x="7164288" y="5085122"/>
            <a:ext cx="1081088" cy="50482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2000" b="1" dirty="0">
                <a:solidFill>
                  <a:srgbClr val="0000CC"/>
                </a:solidFill>
              </a:rPr>
              <a:t>B</a:t>
            </a:r>
          </a:p>
        </p:txBody>
      </p:sp>
      <p:sp>
        <p:nvSpPr>
          <p:cNvPr id="524294" name="Line 6"/>
          <p:cNvSpPr>
            <a:spLocks noChangeShapeType="1"/>
          </p:cNvSpPr>
          <p:nvPr/>
        </p:nvSpPr>
        <p:spPr bwMode="auto">
          <a:xfrm>
            <a:off x="6299101" y="5337535"/>
            <a:ext cx="865187"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4295" name="Text Box 7"/>
          <p:cNvSpPr txBox="1">
            <a:spLocks noChangeArrowheads="1"/>
          </p:cNvSpPr>
          <p:nvPr/>
        </p:nvSpPr>
        <p:spPr bwMode="auto">
          <a:xfrm>
            <a:off x="6551513" y="4977172"/>
            <a:ext cx="431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R</a:t>
            </a:r>
          </a:p>
        </p:txBody>
      </p:sp>
    </p:spTree>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5"/>
          <p:cNvSpPr>
            <a:spLocks noGrp="1"/>
          </p:cNvSpPr>
          <p:nvPr>
            <p:ph type="sldNum" sz="quarter" idx="12"/>
          </p:nvPr>
        </p:nvSpPr>
        <p:spPr>
          <a:xfrm>
            <a:off x="6552220" y="6054149"/>
            <a:ext cx="2133600" cy="476250"/>
          </a:xfrm>
        </p:spPr>
        <p:txBody>
          <a:bodyPr/>
          <a:lstStyle/>
          <a:p>
            <a:fld id="{E610B713-EE22-42C5-A85B-4813E224F0E1}" type="slidenum">
              <a:rPr lang="en-US" altLang="zh-CN"/>
              <a:pPr/>
              <a:t>74</a:t>
            </a:fld>
            <a:endParaRPr lang="en-US" altLang="zh-CN" dirty="0"/>
          </a:p>
        </p:txBody>
      </p:sp>
      <p:sp>
        <p:nvSpPr>
          <p:cNvPr id="525315" name="Rectangle 3"/>
          <p:cNvSpPr>
            <a:spLocks noGrp="1" noChangeArrowheads="1"/>
          </p:cNvSpPr>
          <p:nvPr>
            <p:ph type="body" idx="1"/>
          </p:nvPr>
        </p:nvSpPr>
        <p:spPr>
          <a:xfrm>
            <a:off x="323911" y="1124744"/>
            <a:ext cx="7740477" cy="5697537"/>
          </a:xfrm>
        </p:spPr>
        <p:txBody>
          <a:bodyPr/>
          <a:lstStyle/>
          <a:p>
            <a:r>
              <a:rPr lang="zh-CN" altLang="en-US" sz="2400" b="1" dirty="0" smtClean="0">
                <a:solidFill>
                  <a:srgbClr val="A50021"/>
                </a:solidFill>
              </a:rPr>
              <a:t>例：</a:t>
            </a:r>
            <a:r>
              <a:rPr lang="zh-CN" altLang="en-US" sz="2200" b="1" dirty="0" smtClean="0">
                <a:solidFill>
                  <a:srgbClr val="0000CC"/>
                </a:solidFill>
              </a:rPr>
              <a:t>用于</a:t>
            </a:r>
            <a:r>
              <a:rPr lang="zh-CN" altLang="en-US" sz="2200" b="1" dirty="0">
                <a:solidFill>
                  <a:srgbClr val="0000CC"/>
                </a:solidFill>
              </a:rPr>
              <a:t>一网络表示“鸵鸟是一种鸟”</a:t>
            </a:r>
          </a:p>
          <a:p>
            <a:endParaRPr lang="zh-CN" altLang="en-US" sz="2400" b="1" dirty="0">
              <a:solidFill>
                <a:srgbClr val="0000CC"/>
              </a:solidFill>
            </a:endParaRPr>
          </a:p>
          <a:p>
            <a:endParaRPr lang="zh-CN" altLang="en-US" sz="3200" b="1" dirty="0">
              <a:solidFill>
                <a:srgbClr val="0000CC"/>
              </a:solidFill>
            </a:endParaRPr>
          </a:p>
          <a:p>
            <a:r>
              <a:rPr lang="zh-CN" altLang="en-US" sz="2400" b="1" dirty="0" smtClean="0">
                <a:solidFill>
                  <a:srgbClr val="A50021"/>
                </a:solidFill>
              </a:rPr>
              <a:t>语义网络与产生式对应的表示能力</a:t>
            </a:r>
          </a:p>
          <a:p>
            <a:pPr lvl="1"/>
            <a:r>
              <a:rPr lang="zh-CN" altLang="en-US" sz="2200" b="1" dirty="0" smtClean="0">
                <a:solidFill>
                  <a:srgbClr val="006600"/>
                </a:solidFill>
              </a:rPr>
              <a:t>事实的表示：</a:t>
            </a:r>
          </a:p>
          <a:p>
            <a:pPr lvl="1"/>
            <a:r>
              <a:rPr lang="zh-CN" altLang="en-US" sz="2200" dirty="0" smtClean="0"/>
              <a:t>例</a:t>
            </a:r>
            <a:r>
              <a:rPr lang="zh-CN" altLang="en-US" sz="2200" dirty="0"/>
              <a:t>：</a:t>
            </a:r>
            <a:r>
              <a:rPr lang="zh-CN" altLang="en-US" sz="2200" b="1" dirty="0">
                <a:solidFill>
                  <a:srgbClr val="0000FF"/>
                </a:solidFill>
              </a:rPr>
              <a:t>“雪的颜色是白的”</a:t>
            </a:r>
          </a:p>
          <a:p>
            <a:endParaRPr lang="zh-CN" altLang="en-US" sz="2400" b="1" dirty="0">
              <a:solidFill>
                <a:srgbClr val="0000CC"/>
              </a:solidFill>
            </a:endParaRPr>
          </a:p>
          <a:p>
            <a:endParaRPr lang="zh-CN" altLang="en-US" sz="3200" b="1" dirty="0">
              <a:solidFill>
                <a:srgbClr val="0000CC"/>
              </a:solidFill>
            </a:endParaRPr>
          </a:p>
          <a:p>
            <a:pPr lvl="1"/>
            <a:r>
              <a:rPr lang="zh-CN" altLang="en-US" sz="2200" b="1" dirty="0" smtClean="0">
                <a:solidFill>
                  <a:srgbClr val="006600"/>
                </a:solidFill>
              </a:rPr>
              <a:t>规则</a:t>
            </a:r>
            <a:r>
              <a:rPr lang="zh-CN" altLang="en-US" sz="2200" b="1" dirty="0">
                <a:solidFill>
                  <a:srgbClr val="006600"/>
                </a:solidFill>
              </a:rPr>
              <a:t>的表示：</a:t>
            </a:r>
          </a:p>
          <a:p>
            <a:pPr lvl="1"/>
            <a:r>
              <a:rPr lang="zh-CN" altLang="en-US" sz="2200" b="1" dirty="0" smtClean="0">
                <a:solidFill>
                  <a:srgbClr val="0000CC"/>
                </a:solidFill>
              </a:rPr>
              <a:t>例</a:t>
            </a:r>
            <a:r>
              <a:rPr lang="zh-CN" altLang="en-US" sz="2200" b="1" dirty="0">
                <a:solidFill>
                  <a:srgbClr val="0000CC"/>
                </a:solidFill>
              </a:rPr>
              <a:t>：规则</a:t>
            </a:r>
            <a:r>
              <a:rPr lang="en-US" altLang="zh-CN" sz="2200" b="1" dirty="0">
                <a:solidFill>
                  <a:srgbClr val="0000CC"/>
                </a:solidFill>
              </a:rPr>
              <a:t>R</a:t>
            </a:r>
            <a:r>
              <a:rPr lang="zh-CN" altLang="en-US" sz="2200" b="1" dirty="0">
                <a:solidFill>
                  <a:srgbClr val="0000CC"/>
                </a:solidFill>
              </a:rPr>
              <a:t>的含义是“如果   </a:t>
            </a:r>
            <a:r>
              <a:rPr lang="en-US" altLang="zh-CN" sz="2200" b="1" dirty="0">
                <a:solidFill>
                  <a:srgbClr val="0000CC"/>
                </a:solidFill>
              </a:rPr>
              <a:t>A   </a:t>
            </a:r>
            <a:r>
              <a:rPr lang="zh-CN" altLang="en-US" sz="2200" b="1" dirty="0">
                <a:solidFill>
                  <a:srgbClr val="0000CC"/>
                </a:solidFill>
              </a:rPr>
              <a:t>则    </a:t>
            </a:r>
            <a:r>
              <a:rPr lang="en-US" altLang="zh-CN" sz="2200" b="1" dirty="0">
                <a:solidFill>
                  <a:srgbClr val="0000CC"/>
                </a:solidFill>
              </a:rPr>
              <a:t>B ”</a:t>
            </a:r>
          </a:p>
          <a:p>
            <a:pPr>
              <a:lnSpc>
                <a:spcPct val="105000"/>
              </a:lnSpc>
            </a:pPr>
            <a:endParaRPr lang="en-US" altLang="zh-CN" sz="2400" b="1" dirty="0">
              <a:solidFill>
                <a:srgbClr val="0000CC"/>
              </a:solidFill>
            </a:endParaRPr>
          </a:p>
        </p:txBody>
      </p:sp>
      <p:sp>
        <p:nvSpPr>
          <p:cNvPr id="525316" name="Rectangle 4"/>
          <p:cNvSpPr>
            <a:spLocks noChangeArrowheads="1"/>
          </p:cNvSpPr>
          <p:nvPr/>
        </p:nvSpPr>
        <p:spPr bwMode="auto">
          <a:xfrm>
            <a:off x="2124075" y="1773634"/>
            <a:ext cx="1079500" cy="50323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鸵鸟</a:t>
            </a:r>
          </a:p>
        </p:txBody>
      </p:sp>
      <p:sp>
        <p:nvSpPr>
          <p:cNvPr id="525317" name="Rectangle 5"/>
          <p:cNvSpPr>
            <a:spLocks noChangeArrowheads="1"/>
          </p:cNvSpPr>
          <p:nvPr/>
        </p:nvSpPr>
        <p:spPr bwMode="auto">
          <a:xfrm>
            <a:off x="4716463" y="1773634"/>
            <a:ext cx="1079500" cy="50323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鸟</a:t>
            </a:r>
          </a:p>
        </p:txBody>
      </p:sp>
      <p:sp>
        <p:nvSpPr>
          <p:cNvPr id="525318" name="Line 6"/>
          <p:cNvSpPr>
            <a:spLocks noChangeShapeType="1"/>
          </p:cNvSpPr>
          <p:nvPr/>
        </p:nvSpPr>
        <p:spPr bwMode="auto">
          <a:xfrm>
            <a:off x="3203575" y="1989534"/>
            <a:ext cx="1512888"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5319" name="Text Box 7"/>
          <p:cNvSpPr txBox="1">
            <a:spLocks noChangeArrowheads="1"/>
          </p:cNvSpPr>
          <p:nvPr/>
        </p:nvSpPr>
        <p:spPr bwMode="auto">
          <a:xfrm>
            <a:off x="3492500" y="1629172"/>
            <a:ext cx="10080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solidFill>
                  <a:srgbClr val="0000CC"/>
                </a:solidFill>
              </a:rPr>
              <a:t>是一种</a:t>
            </a:r>
          </a:p>
        </p:txBody>
      </p:sp>
      <p:sp>
        <p:nvSpPr>
          <p:cNvPr id="525320" name="Rectangle 8"/>
          <p:cNvSpPr>
            <a:spLocks noChangeArrowheads="1"/>
          </p:cNvSpPr>
          <p:nvPr/>
        </p:nvSpPr>
        <p:spPr bwMode="auto">
          <a:xfrm>
            <a:off x="2088244" y="4005374"/>
            <a:ext cx="1081088" cy="50482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雪</a:t>
            </a:r>
          </a:p>
        </p:txBody>
      </p:sp>
      <p:sp>
        <p:nvSpPr>
          <p:cNvPr id="525321" name="Rectangle 9"/>
          <p:cNvSpPr>
            <a:spLocks noChangeArrowheads="1"/>
          </p:cNvSpPr>
          <p:nvPr/>
        </p:nvSpPr>
        <p:spPr bwMode="auto">
          <a:xfrm>
            <a:off x="4752069" y="4040299"/>
            <a:ext cx="1008063" cy="50482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白</a:t>
            </a:r>
          </a:p>
        </p:txBody>
      </p:sp>
      <p:sp>
        <p:nvSpPr>
          <p:cNvPr id="525322" name="Line 10"/>
          <p:cNvSpPr>
            <a:spLocks noChangeShapeType="1"/>
          </p:cNvSpPr>
          <p:nvPr/>
        </p:nvSpPr>
        <p:spPr bwMode="auto">
          <a:xfrm>
            <a:off x="3167744" y="4292712"/>
            <a:ext cx="1584325"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5323" name="Text Box 11"/>
          <p:cNvSpPr txBox="1">
            <a:spLocks noChangeArrowheads="1"/>
          </p:cNvSpPr>
          <p:nvPr/>
        </p:nvSpPr>
        <p:spPr bwMode="auto">
          <a:xfrm>
            <a:off x="3564619" y="3824399"/>
            <a:ext cx="6492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solidFill>
                  <a:srgbClr val="0000CC"/>
                </a:solidFill>
              </a:rPr>
              <a:t>颜色</a:t>
            </a:r>
          </a:p>
        </p:txBody>
      </p:sp>
      <p:sp>
        <p:nvSpPr>
          <p:cNvPr id="525324" name="Rectangle 12"/>
          <p:cNvSpPr>
            <a:spLocks noChangeArrowheads="1"/>
          </p:cNvSpPr>
          <p:nvPr/>
        </p:nvSpPr>
        <p:spPr bwMode="auto">
          <a:xfrm>
            <a:off x="2124075" y="5825703"/>
            <a:ext cx="1152525" cy="50323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solidFill>
                  <a:srgbClr val="0000CC"/>
                </a:solidFill>
              </a:rPr>
              <a:t>A</a:t>
            </a:r>
          </a:p>
        </p:txBody>
      </p:sp>
      <p:sp>
        <p:nvSpPr>
          <p:cNvPr id="525325" name="Rectangle 13"/>
          <p:cNvSpPr>
            <a:spLocks noChangeArrowheads="1"/>
          </p:cNvSpPr>
          <p:nvPr/>
        </p:nvSpPr>
        <p:spPr bwMode="auto">
          <a:xfrm>
            <a:off x="4716463" y="5825703"/>
            <a:ext cx="1079500" cy="50323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solidFill>
                  <a:srgbClr val="0000CC"/>
                </a:solidFill>
              </a:rPr>
              <a:t>B</a:t>
            </a:r>
          </a:p>
        </p:txBody>
      </p:sp>
      <p:sp>
        <p:nvSpPr>
          <p:cNvPr id="525326" name="Line 14"/>
          <p:cNvSpPr>
            <a:spLocks noChangeShapeType="1"/>
          </p:cNvSpPr>
          <p:nvPr/>
        </p:nvSpPr>
        <p:spPr bwMode="auto">
          <a:xfrm>
            <a:off x="3276600" y="6113041"/>
            <a:ext cx="1439863"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5327" name="Text Box 15"/>
          <p:cNvSpPr txBox="1">
            <a:spLocks noChangeArrowheads="1"/>
          </p:cNvSpPr>
          <p:nvPr/>
        </p:nvSpPr>
        <p:spPr bwMode="auto">
          <a:xfrm>
            <a:off x="3779838" y="5717753"/>
            <a:ext cx="431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R</a:t>
            </a:r>
          </a:p>
        </p:txBody>
      </p:sp>
      <p:sp>
        <p:nvSpPr>
          <p:cNvPr id="18" name="Rectangle 2"/>
          <p:cNvSpPr>
            <a:spLocks noGrp="1" noChangeArrowheads="1"/>
          </p:cNvSpPr>
          <p:nvPr>
            <p:ph type="title"/>
          </p:nvPr>
        </p:nvSpPr>
        <p:spPr>
          <a:xfrm>
            <a:off x="457200" y="8620"/>
            <a:ext cx="8229600" cy="936625"/>
          </a:xfrm>
        </p:spPr>
        <p:txBody>
          <a:bodyPr/>
          <a:lstStyle/>
          <a:p>
            <a:r>
              <a:rPr lang="zh-CN" altLang="en-US" b="1" dirty="0" smtClean="0">
                <a:latin typeface="Times New Roman" pitchFamily="18" charset="0"/>
              </a:rPr>
              <a:t>什么</a:t>
            </a:r>
            <a:r>
              <a:rPr lang="zh-CN" altLang="en-US" b="1" dirty="0">
                <a:latin typeface="Times New Roman" pitchFamily="18" charset="0"/>
              </a:rPr>
              <a:t>是</a:t>
            </a:r>
            <a:r>
              <a:rPr lang="zh-CN" altLang="en-US" b="1" dirty="0" smtClean="0">
                <a:latin typeface="Times New Roman" pitchFamily="18" charset="0"/>
              </a:rPr>
              <a:t>语义网络</a:t>
            </a:r>
            <a:endParaRPr lang="en-US" altLang="zh-CN"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338" name="Rectangle 2"/>
          <p:cNvSpPr>
            <a:spLocks noGrp="1" noChangeArrowheads="1"/>
          </p:cNvSpPr>
          <p:nvPr>
            <p:ph type="title"/>
          </p:nvPr>
        </p:nvSpPr>
        <p:spPr>
          <a:xfrm>
            <a:off x="457200" y="-135396"/>
            <a:ext cx="8229600" cy="1125538"/>
          </a:xfrm>
        </p:spPr>
        <p:txBody>
          <a:bodyPr/>
          <a:lstStyle/>
          <a:p>
            <a:r>
              <a:rPr lang="zh-CN" altLang="en-US" b="1" dirty="0">
                <a:latin typeface="Times New Roman" pitchFamily="18" charset="0"/>
              </a:rPr>
              <a:t>语义网络中的基本语义关系</a:t>
            </a:r>
            <a:endParaRPr lang="en-US" altLang="zh-CN" b="1" dirty="0">
              <a:latin typeface="Times New Roman" pitchFamily="18" charset="0"/>
            </a:endParaRPr>
          </a:p>
        </p:txBody>
      </p:sp>
      <p:sp>
        <p:nvSpPr>
          <p:cNvPr id="526339" name="Rectangle 3"/>
          <p:cNvSpPr>
            <a:spLocks noGrp="1" noChangeArrowheads="1"/>
          </p:cNvSpPr>
          <p:nvPr>
            <p:ph type="body" idx="1"/>
          </p:nvPr>
        </p:nvSpPr>
        <p:spPr>
          <a:xfrm>
            <a:off x="179387" y="827745"/>
            <a:ext cx="8605081" cy="5589587"/>
          </a:xfrm>
        </p:spPr>
        <p:txBody>
          <a:bodyPr/>
          <a:lstStyle/>
          <a:p>
            <a:pPr>
              <a:lnSpc>
                <a:spcPct val="80000"/>
              </a:lnSpc>
            </a:pPr>
            <a:r>
              <a:rPr lang="zh-CN" altLang="en-US" sz="2000" b="1" dirty="0">
                <a:solidFill>
                  <a:srgbClr val="A50021"/>
                </a:solidFill>
                <a:latin typeface="Times New Roman" pitchFamily="18" charset="0"/>
              </a:rPr>
              <a:t>实例关系： </a:t>
            </a:r>
            <a:r>
              <a:rPr lang="en-US" altLang="zh-CN" sz="2000" b="1" dirty="0">
                <a:solidFill>
                  <a:srgbClr val="A50021"/>
                </a:solidFill>
                <a:latin typeface="Times New Roman" pitchFamily="18" charset="0"/>
              </a:rPr>
              <a:t>ISA</a:t>
            </a:r>
          </a:p>
          <a:p>
            <a:pPr marL="400050" lvl="1" indent="0">
              <a:spcBef>
                <a:spcPts val="432"/>
              </a:spcBef>
              <a:buNone/>
            </a:pPr>
            <a:r>
              <a:rPr lang="zh-CN" altLang="en-US" sz="1800" dirty="0" smtClean="0">
                <a:latin typeface="Times New Roman" pitchFamily="18" charset="0"/>
              </a:rPr>
              <a:t>    体现</a:t>
            </a:r>
            <a:r>
              <a:rPr lang="zh-CN" altLang="en-US" sz="1800" dirty="0">
                <a:latin typeface="Times New Roman" pitchFamily="18" charset="0"/>
              </a:rPr>
              <a:t>的是</a:t>
            </a:r>
            <a:r>
              <a:rPr lang="zh-CN" altLang="en-US" sz="1800" b="1" dirty="0">
                <a:solidFill>
                  <a:srgbClr val="0000FF"/>
                </a:solidFill>
                <a:latin typeface="Times New Roman" pitchFamily="18" charset="0"/>
              </a:rPr>
              <a:t>“具体与抽象”的概念</a:t>
            </a:r>
            <a:r>
              <a:rPr lang="zh-CN" altLang="en-US" sz="1800" dirty="0">
                <a:latin typeface="Times New Roman" pitchFamily="18" charset="0"/>
              </a:rPr>
              <a:t>，含义为“是一个”，表示一个事物是另一个事物的一个实例</a:t>
            </a:r>
            <a:r>
              <a:rPr lang="zh-CN" altLang="en-US" sz="1800" dirty="0" smtClean="0">
                <a:latin typeface="Times New Roman" pitchFamily="18" charset="0"/>
              </a:rPr>
              <a:t>。</a:t>
            </a:r>
            <a:endParaRPr lang="en-US" altLang="zh-CN" sz="1800" dirty="0" smtClean="0">
              <a:latin typeface="Times New Roman" pitchFamily="18" charset="0"/>
            </a:endParaRPr>
          </a:p>
          <a:p>
            <a:pPr marL="400050" lvl="1" indent="0">
              <a:buNone/>
            </a:pPr>
            <a:endParaRPr lang="zh-CN" altLang="en-US" sz="2400" b="1" dirty="0">
              <a:solidFill>
                <a:srgbClr val="0000CC"/>
              </a:solidFill>
              <a:latin typeface="Times New Roman" pitchFamily="18" charset="0"/>
            </a:endParaRPr>
          </a:p>
          <a:p>
            <a:pPr marL="609600" indent="-609600"/>
            <a:endParaRPr lang="zh-CN" altLang="en-US" sz="900" b="1" dirty="0" smtClean="0">
              <a:solidFill>
                <a:srgbClr val="0000CC"/>
              </a:solidFill>
              <a:latin typeface="Times New Roman" pitchFamily="18" charset="0"/>
            </a:endParaRPr>
          </a:p>
          <a:p>
            <a:r>
              <a:rPr lang="zh-CN" altLang="en-US" sz="2000" b="1" dirty="0" smtClean="0">
                <a:solidFill>
                  <a:srgbClr val="A50021"/>
                </a:solidFill>
                <a:latin typeface="Times New Roman" pitchFamily="18" charset="0"/>
              </a:rPr>
              <a:t>分类关</a:t>
            </a:r>
            <a:r>
              <a:rPr lang="zh-CN" altLang="en-US" sz="2000" b="1" dirty="0">
                <a:solidFill>
                  <a:srgbClr val="A50021"/>
                </a:solidFill>
                <a:latin typeface="Times New Roman" pitchFamily="18" charset="0"/>
              </a:rPr>
              <a:t>系： </a:t>
            </a:r>
            <a:r>
              <a:rPr lang="en-US" altLang="zh-CN" sz="2000" b="1" dirty="0">
                <a:solidFill>
                  <a:srgbClr val="A50021"/>
                </a:solidFill>
                <a:latin typeface="Times New Roman" pitchFamily="18" charset="0"/>
              </a:rPr>
              <a:t>AKO</a:t>
            </a:r>
          </a:p>
          <a:p>
            <a:pPr marL="400050" lvl="1" indent="0">
              <a:buNone/>
            </a:pPr>
            <a:r>
              <a:rPr lang="zh-CN" altLang="en-US" sz="1800" dirty="0" smtClean="0">
                <a:latin typeface="Times New Roman" pitchFamily="18" charset="0"/>
              </a:rPr>
              <a:t>     亦称泛化关</a:t>
            </a:r>
            <a:r>
              <a:rPr lang="zh-CN" altLang="en-US" sz="1800" dirty="0">
                <a:latin typeface="Times New Roman" pitchFamily="18" charset="0"/>
              </a:rPr>
              <a:t>系，体现的是</a:t>
            </a:r>
            <a:r>
              <a:rPr lang="zh-CN" altLang="en-US" sz="1800" b="1" dirty="0">
                <a:solidFill>
                  <a:srgbClr val="0000FF"/>
                </a:solidFill>
                <a:latin typeface="Times New Roman" pitchFamily="18" charset="0"/>
              </a:rPr>
              <a:t>“子类与超类”</a:t>
            </a:r>
            <a:r>
              <a:rPr lang="zh-CN" altLang="en-US" sz="1800" dirty="0">
                <a:latin typeface="Times New Roman" pitchFamily="18" charset="0"/>
              </a:rPr>
              <a:t>的概念，含义为“是一种”，表示一个事物是另一个事物的一种类型</a:t>
            </a:r>
            <a:r>
              <a:rPr lang="zh-CN" altLang="en-US" sz="1800" dirty="0" smtClean="0">
                <a:latin typeface="Times New Roman" pitchFamily="18" charset="0"/>
              </a:rPr>
              <a:t>。</a:t>
            </a:r>
            <a:endParaRPr lang="zh-CN" altLang="en-US" sz="1800" dirty="0">
              <a:latin typeface="Times New Roman" pitchFamily="18" charset="0"/>
            </a:endParaRPr>
          </a:p>
          <a:p>
            <a:pPr marL="609600" indent="-609600"/>
            <a:endParaRPr lang="zh-CN" altLang="en-US" sz="2000" b="1" dirty="0">
              <a:solidFill>
                <a:srgbClr val="0000CC"/>
              </a:solidFill>
              <a:latin typeface="Times New Roman" pitchFamily="18" charset="0"/>
            </a:endParaRPr>
          </a:p>
          <a:p>
            <a:pPr marL="609600" indent="-609600"/>
            <a:endParaRPr lang="zh-CN" altLang="en-US" sz="1400" b="1" dirty="0">
              <a:solidFill>
                <a:srgbClr val="0000CC"/>
              </a:solidFill>
              <a:latin typeface="Times New Roman" pitchFamily="18" charset="0"/>
            </a:endParaRPr>
          </a:p>
          <a:p>
            <a:r>
              <a:rPr lang="zh-CN" altLang="en-US" sz="2000" b="1" dirty="0">
                <a:solidFill>
                  <a:srgbClr val="A50021"/>
                </a:solidFill>
                <a:latin typeface="Times New Roman" pitchFamily="18" charset="0"/>
              </a:rPr>
              <a:t>成员关系： </a:t>
            </a:r>
            <a:r>
              <a:rPr lang="en-US" altLang="zh-CN" sz="2000" dirty="0">
                <a:solidFill>
                  <a:srgbClr val="A50021"/>
                </a:solidFill>
                <a:latin typeface="Times New Roman" pitchFamily="18" charset="0"/>
              </a:rPr>
              <a:t>A-Member-of</a:t>
            </a:r>
          </a:p>
          <a:p>
            <a:pPr marL="400050" lvl="1" indent="0">
              <a:buNone/>
            </a:pPr>
            <a:r>
              <a:rPr lang="zh-CN" altLang="en-US" sz="1800" dirty="0" smtClean="0">
                <a:latin typeface="Times New Roman" pitchFamily="18" charset="0"/>
              </a:rPr>
              <a:t>     体现</a:t>
            </a:r>
            <a:r>
              <a:rPr lang="zh-CN" altLang="en-US" sz="1800" dirty="0">
                <a:latin typeface="Times New Roman" pitchFamily="18" charset="0"/>
              </a:rPr>
              <a:t>的是</a:t>
            </a:r>
            <a:r>
              <a:rPr lang="zh-CN" altLang="en-US" sz="1800" b="1" dirty="0">
                <a:solidFill>
                  <a:srgbClr val="0000FF"/>
                </a:solidFill>
                <a:latin typeface="Times New Roman" pitchFamily="18" charset="0"/>
              </a:rPr>
              <a:t>“个体与集体”</a:t>
            </a:r>
            <a:r>
              <a:rPr lang="zh-CN" altLang="en-US" sz="1800" dirty="0">
                <a:latin typeface="Times New Roman" pitchFamily="18" charset="0"/>
              </a:rPr>
              <a:t>的关系，含义为“是一员”，表示一个事物是另一个事物的一个成员</a:t>
            </a:r>
            <a:r>
              <a:rPr lang="zh-CN" altLang="en-US" sz="1800" dirty="0" smtClean="0">
                <a:latin typeface="Times New Roman" pitchFamily="18" charset="0"/>
              </a:rPr>
              <a:t>。</a:t>
            </a:r>
            <a:endParaRPr lang="zh-CN" altLang="en-US" sz="1800" dirty="0">
              <a:latin typeface="Times New Roman" pitchFamily="18" charset="0"/>
            </a:endParaRPr>
          </a:p>
          <a:p>
            <a:pPr marL="609600" indent="-609600"/>
            <a:endParaRPr lang="zh-CN" altLang="en-US" sz="2000" b="1" dirty="0">
              <a:solidFill>
                <a:srgbClr val="0000CC"/>
              </a:solidFill>
              <a:latin typeface="Times New Roman" pitchFamily="18" charset="0"/>
            </a:endParaRPr>
          </a:p>
          <a:p>
            <a:pPr marL="609600" indent="-609600"/>
            <a:endParaRPr lang="zh-CN" altLang="en-US" sz="2000" b="1" dirty="0">
              <a:solidFill>
                <a:srgbClr val="0000CC"/>
              </a:solidFill>
              <a:latin typeface="Times New Roman" pitchFamily="18" charset="0"/>
            </a:endParaRPr>
          </a:p>
          <a:p>
            <a:r>
              <a:rPr lang="zh-CN" altLang="en-US" sz="2000" b="1" dirty="0" smtClean="0">
                <a:solidFill>
                  <a:srgbClr val="FF0000"/>
                </a:solidFill>
                <a:latin typeface="Times New Roman" pitchFamily="18" charset="0"/>
              </a:rPr>
              <a:t>主要</a:t>
            </a:r>
            <a:r>
              <a:rPr lang="zh-CN" altLang="en-US" sz="2000" b="1" dirty="0">
                <a:solidFill>
                  <a:srgbClr val="FF0000"/>
                </a:solidFill>
                <a:latin typeface="Times New Roman" pitchFamily="18" charset="0"/>
              </a:rPr>
              <a:t>特征</a:t>
            </a:r>
          </a:p>
          <a:p>
            <a:pPr marL="400050" lvl="1" indent="0">
              <a:buNone/>
            </a:pPr>
            <a:r>
              <a:rPr lang="zh-CN" altLang="en-US" sz="1800" b="1" dirty="0" smtClean="0">
                <a:solidFill>
                  <a:srgbClr val="0000FF"/>
                </a:solidFill>
                <a:latin typeface="Times New Roman" pitchFamily="18" charset="0"/>
              </a:rPr>
              <a:t>  最主要</a:t>
            </a:r>
            <a:r>
              <a:rPr lang="zh-CN" altLang="en-US" sz="1800" b="1" dirty="0">
                <a:solidFill>
                  <a:srgbClr val="0000FF"/>
                </a:solidFill>
                <a:latin typeface="Times New Roman" pitchFamily="18" charset="0"/>
              </a:rPr>
              <a:t>特征是属性的继承性，处在具体层的结点可以继承抽象层结点的</a:t>
            </a:r>
            <a:r>
              <a:rPr lang="zh-CN" altLang="en-US" sz="1800" b="1" dirty="0" smtClean="0">
                <a:solidFill>
                  <a:srgbClr val="0000FF"/>
                </a:solidFill>
                <a:latin typeface="Times New Roman" pitchFamily="18" charset="0"/>
              </a:rPr>
              <a:t>所有</a:t>
            </a:r>
            <a:r>
              <a:rPr lang="zh-CN" altLang="en-US" sz="1800" b="1" dirty="0">
                <a:solidFill>
                  <a:srgbClr val="0000FF"/>
                </a:solidFill>
                <a:latin typeface="Times New Roman" pitchFamily="18" charset="0"/>
              </a:rPr>
              <a:t>属</a:t>
            </a:r>
            <a:r>
              <a:rPr lang="zh-CN" altLang="en-US" sz="1800" b="1" dirty="0" smtClean="0">
                <a:solidFill>
                  <a:srgbClr val="0000FF"/>
                </a:solidFill>
                <a:latin typeface="Times New Roman" pitchFamily="18" charset="0"/>
              </a:rPr>
              <a:t>性</a:t>
            </a:r>
            <a:r>
              <a:rPr lang="zh-CN" altLang="en-US" sz="1800" b="1" dirty="0">
                <a:solidFill>
                  <a:srgbClr val="0000FF"/>
                </a:solidFill>
                <a:latin typeface="Times New Roman" pitchFamily="18" charset="0"/>
              </a:rPr>
              <a:t>。</a:t>
            </a:r>
          </a:p>
        </p:txBody>
      </p:sp>
      <p:sp>
        <p:nvSpPr>
          <p:cNvPr id="526340" name="Rectangle 4"/>
          <p:cNvSpPr>
            <a:spLocks noChangeArrowheads="1"/>
          </p:cNvSpPr>
          <p:nvPr/>
        </p:nvSpPr>
        <p:spPr bwMode="auto">
          <a:xfrm>
            <a:off x="3453940" y="3392425"/>
            <a:ext cx="1081088"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鸟</a:t>
            </a:r>
          </a:p>
        </p:txBody>
      </p:sp>
      <p:sp>
        <p:nvSpPr>
          <p:cNvPr id="526341" name="Rectangle 5"/>
          <p:cNvSpPr>
            <a:spLocks noChangeArrowheads="1"/>
          </p:cNvSpPr>
          <p:nvPr/>
        </p:nvSpPr>
        <p:spPr bwMode="auto">
          <a:xfrm>
            <a:off x="6190790" y="3394013"/>
            <a:ext cx="1296988"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动物</a:t>
            </a:r>
          </a:p>
        </p:txBody>
      </p:sp>
      <p:sp>
        <p:nvSpPr>
          <p:cNvPr id="526342" name="Line 6"/>
          <p:cNvSpPr>
            <a:spLocks noChangeShapeType="1"/>
          </p:cNvSpPr>
          <p:nvPr/>
        </p:nvSpPr>
        <p:spPr bwMode="auto">
          <a:xfrm>
            <a:off x="4535028" y="3644838"/>
            <a:ext cx="1655762"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6343" name="Text Box 7"/>
          <p:cNvSpPr txBox="1">
            <a:spLocks noChangeArrowheads="1"/>
          </p:cNvSpPr>
          <p:nvPr/>
        </p:nvSpPr>
        <p:spPr bwMode="auto">
          <a:xfrm>
            <a:off x="4895390" y="3320988"/>
            <a:ext cx="863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AKO</a:t>
            </a:r>
          </a:p>
        </p:txBody>
      </p:sp>
      <p:sp>
        <p:nvSpPr>
          <p:cNvPr id="526344" name="Line 8"/>
          <p:cNvSpPr>
            <a:spLocks noChangeShapeType="1"/>
          </p:cNvSpPr>
          <p:nvPr/>
        </p:nvSpPr>
        <p:spPr bwMode="auto">
          <a:xfrm>
            <a:off x="4607582" y="5372261"/>
            <a:ext cx="1728787"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6345" name="Rectangle 9"/>
          <p:cNvSpPr>
            <a:spLocks noChangeArrowheads="1"/>
          </p:cNvSpPr>
          <p:nvPr/>
        </p:nvSpPr>
        <p:spPr bwMode="auto">
          <a:xfrm>
            <a:off x="3310594" y="5121436"/>
            <a:ext cx="1296988"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张强</a:t>
            </a:r>
          </a:p>
        </p:txBody>
      </p:sp>
      <p:sp>
        <p:nvSpPr>
          <p:cNvPr id="526346" name="Rectangle 10"/>
          <p:cNvSpPr>
            <a:spLocks noChangeArrowheads="1"/>
          </p:cNvSpPr>
          <p:nvPr/>
        </p:nvSpPr>
        <p:spPr bwMode="auto">
          <a:xfrm>
            <a:off x="6334782" y="5121436"/>
            <a:ext cx="1225550"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dirty="0" smtClean="0">
                <a:solidFill>
                  <a:srgbClr val="0000CC"/>
                </a:solidFill>
              </a:rPr>
              <a:t>ACM</a:t>
            </a:r>
            <a:endParaRPr lang="zh-CN" altLang="en-US" b="1" dirty="0">
              <a:solidFill>
                <a:srgbClr val="0000CC"/>
              </a:solidFill>
            </a:endParaRPr>
          </a:p>
        </p:txBody>
      </p:sp>
      <p:sp>
        <p:nvSpPr>
          <p:cNvPr id="526347" name="Text Box 11"/>
          <p:cNvSpPr txBox="1">
            <a:spLocks noChangeArrowheads="1"/>
          </p:cNvSpPr>
          <p:nvPr/>
        </p:nvSpPr>
        <p:spPr bwMode="auto">
          <a:xfrm>
            <a:off x="4680607" y="5048411"/>
            <a:ext cx="1657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A-Member-of</a:t>
            </a:r>
          </a:p>
        </p:txBody>
      </p:sp>
      <p:sp>
        <p:nvSpPr>
          <p:cNvPr id="526348" name="Rectangle 12"/>
          <p:cNvSpPr>
            <a:spLocks noChangeArrowheads="1"/>
          </p:cNvSpPr>
          <p:nvPr/>
        </p:nvSpPr>
        <p:spPr bwMode="auto">
          <a:xfrm>
            <a:off x="6335799" y="1773064"/>
            <a:ext cx="11525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人</a:t>
            </a:r>
          </a:p>
        </p:txBody>
      </p:sp>
      <p:sp>
        <p:nvSpPr>
          <p:cNvPr id="526349" name="Line 13"/>
          <p:cNvSpPr>
            <a:spLocks noChangeShapeType="1"/>
          </p:cNvSpPr>
          <p:nvPr/>
        </p:nvSpPr>
        <p:spPr bwMode="auto">
          <a:xfrm>
            <a:off x="4535574" y="1988964"/>
            <a:ext cx="1800225"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6350" name="Rectangle 14"/>
          <p:cNvSpPr>
            <a:spLocks noChangeArrowheads="1"/>
          </p:cNvSpPr>
          <p:nvPr/>
        </p:nvSpPr>
        <p:spPr bwMode="auto">
          <a:xfrm>
            <a:off x="3311612" y="1773064"/>
            <a:ext cx="1223962"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李刚</a:t>
            </a:r>
          </a:p>
        </p:txBody>
      </p:sp>
      <p:sp>
        <p:nvSpPr>
          <p:cNvPr id="526351" name="Text Box 15"/>
          <p:cNvSpPr txBox="1">
            <a:spLocks noChangeArrowheads="1"/>
          </p:cNvSpPr>
          <p:nvPr/>
        </p:nvSpPr>
        <p:spPr bwMode="auto">
          <a:xfrm>
            <a:off x="5075324" y="1628601"/>
            <a:ext cx="647700" cy="366713"/>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ISA</a:t>
            </a:r>
          </a:p>
        </p:txBody>
      </p:sp>
    </p:spTree>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5"/>
          <p:cNvSpPr>
            <a:spLocks noGrp="1"/>
          </p:cNvSpPr>
          <p:nvPr>
            <p:ph type="sldNum" sz="quarter" idx="12"/>
          </p:nvPr>
        </p:nvSpPr>
        <p:spPr/>
        <p:txBody>
          <a:bodyPr/>
          <a:lstStyle/>
          <a:p>
            <a:fld id="{B8404511-BCAC-49CA-A0EB-21B9FDCCC2DF}" type="slidenum">
              <a:rPr lang="en-US" altLang="zh-CN"/>
              <a:pPr/>
              <a:t>76</a:t>
            </a:fld>
            <a:endParaRPr lang="en-US" altLang="zh-CN"/>
          </a:p>
        </p:txBody>
      </p:sp>
      <p:sp>
        <p:nvSpPr>
          <p:cNvPr id="527363" name="Rectangle 3"/>
          <p:cNvSpPr>
            <a:spLocks noGrp="1" noChangeArrowheads="1"/>
          </p:cNvSpPr>
          <p:nvPr>
            <p:ph type="body" idx="1"/>
          </p:nvPr>
        </p:nvSpPr>
        <p:spPr>
          <a:xfrm>
            <a:off x="144016" y="1268413"/>
            <a:ext cx="8892480" cy="5589587"/>
          </a:xfrm>
        </p:spPr>
        <p:txBody>
          <a:bodyPr/>
          <a:lstStyle/>
          <a:p>
            <a:pPr>
              <a:lnSpc>
                <a:spcPct val="115000"/>
              </a:lnSpc>
              <a:spcBef>
                <a:spcPct val="25000"/>
              </a:spcBef>
            </a:pPr>
            <a:r>
              <a:rPr lang="zh-CN" altLang="en-US" sz="2400" b="1" dirty="0">
                <a:solidFill>
                  <a:srgbClr val="A50021"/>
                </a:solidFill>
                <a:latin typeface="Times New Roman" pitchFamily="18" charset="0"/>
              </a:rPr>
              <a:t>属性关系</a:t>
            </a:r>
          </a:p>
          <a:p>
            <a:pPr marL="400050" lvl="1" indent="0">
              <a:lnSpc>
                <a:spcPct val="115000"/>
              </a:lnSpc>
              <a:spcBef>
                <a:spcPct val="25000"/>
              </a:spcBef>
              <a:buNone/>
            </a:pPr>
            <a:r>
              <a:rPr lang="zh-CN" altLang="en-US" sz="2000" b="1" dirty="0" smtClean="0">
                <a:solidFill>
                  <a:srgbClr val="0000CC"/>
                </a:solidFill>
                <a:latin typeface="Times New Roman" pitchFamily="18" charset="0"/>
              </a:rPr>
              <a:t>指事</a:t>
            </a:r>
            <a:r>
              <a:rPr lang="zh-CN" altLang="en-US" sz="2000" b="1" dirty="0">
                <a:solidFill>
                  <a:srgbClr val="0000CC"/>
                </a:solidFill>
                <a:latin typeface="Times New Roman" pitchFamily="18" charset="0"/>
              </a:rPr>
              <a:t>物和其属性之间的关系。常用的属性关系有</a:t>
            </a:r>
            <a:r>
              <a:rPr lang="zh-CN" altLang="en-US" sz="2000" dirty="0">
                <a:solidFill>
                  <a:srgbClr val="0000CC"/>
                </a:solidFill>
                <a:latin typeface="Times New Roman" pitchFamily="18" charset="0"/>
              </a:rPr>
              <a:t>：</a:t>
            </a:r>
          </a:p>
          <a:p>
            <a:pPr marL="685800" lvl="1">
              <a:lnSpc>
                <a:spcPct val="115000"/>
              </a:lnSpc>
              <a:spcBef>
                <a:spcPct val="25000"/>
              </a:spcBef>
            </a:pPr>
            <a:r>
              <a:rPr lang="en-US" altLang="zh-CN" sz="1800" dirty="0" smtClean="0">
                <a:solidFill>
                  <a:srgbClr val="006600"/>
                </a:solidFill>
                <a:latin typeface="Times New Roman" pitchFamily="18" charset="0"/>
              </a:rPr>
              <a:t>Have</a:t>
            </a:r>
            <a:r>
              <a:rPr lang="zh-CN" altLang="en-US" sz="1800" dirty="0">
                <a:solidFill>
                  <a:srgbClr val="006600"/>
                </a:solidFill>
                <a:latin typeface="Times New Roman" pitchFamily="18" charset="0"/>
              </a:rPr>
              <a:t>：</a:t>
            </a:r>
            <a:r>
              <a:rPr lang="zh-CN" altLang="en-US" sz="1800" dirty="0">
                <a:latin typeface="Times New Roman" pitchFamily="18" charset="0"/>
              </a:rPr>
              <a:t>含义为“有”，表示一个结点具有另一个结点所描述的属性</a:t>
            </a:r>
          </a:p>
          <a:p>
            <a:pPr marL="685800" lvl="1">
              <a:lnSpc>
                <a:spcPct val="115000"/>
              </a:lnSpc>
              <a:spcBef>
                <a:spcPct val="25000"/>
              </a:spcBef>
            </a:pPr>
            <a:r>
              <a:rPr lang="en-US" altLang="zh-CN" sz="1800" dirty="0" smtClean="0">
                <a:solidFill>
                  <a:srgbClr val="006600"/>
                </a:solidFill>
                <a:latin typeface="Times New Roman" pitchFamily="18" charset="0"/>
              </a:rPr>
              <a:t>Can</a:t>
            </a:r>
            <a:r>
              <a:rPr lang="zh-CN" altLang="en-US" sz="1800" dirty="0">
                <a:solidFill>
                  <a:srgbClr val="006600"/>
                </a:solidFill>
                <a:latin typeface="Times New Roman" pitchFamily="18" charset="0"/>
              </a:rPr>
              <a:t>：</a:t>
            </a:r>
            <a:r>
              <a:rPr lang="zh-CN" altLang="en-US" sz="1800" dirty="0">
                <a:latin typeface="Times New Roman" pitchFamily="18" charset="0"/>
              </a:rPr>
              <a:t>含义为 “能”、“会”，表示一个结点能做另一个结点的事情</a:t>
            </a:r>
          </a:p>
          <a:p>
            <a:pPr marL="685800" lvl="1">
              <a:lnSpc>
                <a:spcPct val="115000"/>
              </a:lnSpc>
              <a:spcBef>
                <a:spcPct val="25000"/>
              </a:spcBef>
            </a:pPr>
            <a:r>
              <a:rPr lang="zh-CN" altLang="en-US" sz="1800" b="1" dirty="0" smtClean="0">
                <a:solidFill>
                  <a:srgbClr val="33CC33"/>
                </a:solidFill>
                <a:latin typeface="Times New Roman" pitchFamily="18" charset="0"/>
              </a:rPr>
              <a:t>例如</a:t>
            </a:r>
            <a:r>
              <a:rPr lang="zh-CN" altLang="en-US" sz="1800" b="1" dirty="0">
                <a:solidFill>
                  <a:srgbClr val="33CC33"/>
                </a:solidFill>
                <a:latin typeface="Times New Roman" pitchFamily="18" charset="0"/>
              </a:rPr>
              <a:t>：“鸟有翅膀”</a:t>
            </a:r>
          </a:p>
          <a:p>
            <a:pPr>
              <a:lnSpc>
                <a:spcPct val="115000"/>
              </a:lnSpc>
              <a:spcBef>
                <a:spcPct val="25000"/>
              </a:spcBef>
            </a:pPr>
            <a:endParaRPr lang="zh-CN" altLang="en-US" sz="2000" b="1" dirty="0">
              <a:solidFill>
                <a:srgbClr val="33CC33"/>
              </a:solidFill>
              <a:latin typeface="Times New Roman" pitchFamily="18" charset="0"/>
            </a:endParaRPr>
          </a:p>
          <a:p>
            <a:pPr>
              <a:lnSpc>
                <a:spcPct val="115000"/>
              </a:lnSpc>
              <a:spcBef>
                <a:spcPct val="25000"/>
              </a:spcBef>
            </a:pPr>
            <a:endParaRPr lang="zh-CN" altLang="en-US" sz="2000" b="1" dirty="0">
              <a:solidFill>
                <a:srgbClr val="0000CC"/>
              </a:solidFill>
            </a:endParaRPr>
          </a:p>
          <a:p>
            <a:pPr>
              <a:lnSpc>
                <a:spcPct val="115000"/>
              </a:lnSpc>
              <a:spcBef>
                <a:spcPct val="25000"/>
              </a:spcBef>
            </a:pPr>
            <a:endParaRPr lang="zh-CN" altLang="en-US" sz="2000" b="1" dirty="0">
              <a:solidFill>
                <a:srgbClr val="0000CC"/>
              </a:solidFill>
            </a:endParaRPr>
          </a:p>
          <a:p>
            <a:pPr marL="685800" lvl="1">
              <a:lnSpc>
                <a:spcPct val="115000"/>
              </a:lnSpc>
              <a:spcBef>
                <a:spcPct val="25000"/>
              </a:spcBef>
            </a:pPr>
            <a:r>
              <a:rPr lang="en-US" altLang="zh-CN" sz="1800" b="1" dirty="0" smtClean="0">
                <a:solidFill>
                  <a:srgbClr val="006600"/>
                </a:solidFill>
                <a:latin typeface="Times New Roman" pitchFamily="18" charset="0"/>
              </a:rPr>
              <a:t>Age</a:t>
            </a:r>
            <a:r>
              <a:rPr lang="en-US" altLang="zh-CN" sz="1800" b="1" dirty="0">
                <a:solidFill>
                  <a:srgbClr val="006600"/>
                </a:solidFill>
                <a:latin typeface="Times New Roman" pitchFamily="18" charset="0"/>
              </a:rPr>
              <a:t>:</a:t>
            </a:r>
            <a:r>
              <a:rPr lang="en-US" altLang="zh-CN" sz="1800" b="1" dirty="0">
                <a:solidFill>
                  <a:srgbClr val="008000"/>
                </a:solidFill>
                <a:latin typeface="Times New Roman" pitchFamily="18" charset="0"/>
              </a:rPr>
              <a:t> </a:t>
            </a:r>
            <a:r>
              <a:rPr lang="zh-CN" altLang="en-US" sz="1800" dirty="0">
                <a:latin typeface="Times New Roman" pitchFamily="18" charset="0"/>
              </a:rPr>
              <a:t>含义为 “年龄” ，表示一个结点是另一个结点在年龄方面的属性</a:t>
            </a:r>
          </a:p>
          <a:p>
            <a:pPr marL="0" indent="0">
              <a:lnSpc>
                <a:spcPct val="115000"/>
              </a:lnSpc>
              <a:spcBef>
                <a:spcPct val="25000"/>
              </a:spcBef>
              <a:buNone/>
            </a:pPr>
            <a:r>
              <a:rPr lang="en-US" altLang="zh-CN" sz="1800" dirty="0">
                <a:solidFill>
                  <a:srgbClr val="33CC33"/>
                </a:solidFill>
                <a:latin typeface="Times New Roman" pitchFamily="18" charset="0"/>
                <a:ea typeface="仿宋_GB2312" pitchFamily="49" charset="-122"/>
              </a:rPr>
              <a:t>	</a:t>
            </a:r>
            <a:r>
              <a:rPr lang="zh-CN" altLang="en-US" sz="1800" dirty="0">
                <a:solidFill>
                  <a:srgbClr val="33CC33"/>
                </a:solidFill>
                <a:latin typeface="Times New Roman" pitchFamily="18" charset="0"/>
                <a:ea typeface="仿宋_GB2312" pitchFamily="49" charset="-122"/>
              </a:rPr>
              <a:t>例如：“张强</a:t>
            </a:r>
            <a:r>
              <a:rPr lang="en-US" altLang="zh-CN" sz="1800" dirty="0">
                <a:solidFill>
                  <a:srgbClr val="33CC33"/>
                </a:solidFill>
                <a:latin typeface="Times New Roman" pitchFamily="18" charset="0"/>
                <a:ea typeface="仿宋_GB2312" pitchFamily="49" charset="-122"/>
              </a:rPr>
              <a:t>18</a:t>
            </a:r>
            <a:r>
              <a:rPr lang="zh-CN" altLang="en-US" sz="1800" dirty="0">
                <a:solidFill>
                  <a:srgbClr val="33CC33"/>
                </a:solidFill>
                <a:latin typeface="Times New Roman" pitchFamily="18" charset="0"/>
                <a:ea typeface="仿宋_GB2312" pitchFamily="49" charset="-122"/>
              </a:rPr>
              <a:t>岁”</a:t>
            </a:r>
          </a:p>
        </p:txBody>
      </p:sp>
      <p:sp>
        <p:nvSpPr>
          <p:cNvPr id="527364" name="Rectangle 4"/>
          <p:cNvSpPr>
            <a:spLocks noChangeArrowheads="1"/>
          </p:cNvSpPr>
          <p:nvPr/>
        </p:nvSpPr>
        <p:spPr bwMode="auto">
          <a:xfrm>
            <a:off x="2232025" y="3645272"/>
            <a:ext cx="1081088"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鸟</a:t>
            </a:r>
          </a:p>
        </p:txBody>
      </p:sp>
      <p:sp>
        <p:nvSpPr>
          <p:cNvPr id="527365" name="Rectangle 5"/>
          <p:cNvSpPr>
            <a:spLocks noChangeArrowheads="1"/>
          </p:cNvSpPr>
          <p:nvPr/>
        </p:nvSpPr>
        <p:spPr bwMode="auto">
          <a:xfrm>
            <a:off x="4681538" y="3645272"/>
            <a:ext cx="1008062"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翅膀</a:t>
            </a:r>
          </a:p>
        </p:txBody>
      </p:sp>
      <p:sp>
        <p:nvSpPr>
          <p:cNvPr id="527366" name="Line 6"/>
          <p:cNvSpPr>
            <a:spLocks noChangeShapeType="1"/>
          </p:cNvSpPr>
          <p:nvPr/>
        </p:nvSpPr>
        <p:spPr bwMode="auto">
          <a:xfrm>
            <a:off x="3313113" y="3861172"/>
            <a:ext cx="1368425"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7367" name="Text Box 7"/>
          <p:cNvSpPr txBox="1">
            <a:spLocks noChangeArrowheads="1"/>
          </p:cNvSpPr>
          <p:nvPr/>
        </p:nvSpPr>
        <p:spPr bwMode="auto">
          <a:xfrm>
            <a:off x="3529013" y="3461122"/>
            <a:ext cx="936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Have</a:t>
            </a:r>
          </a:p>
        </p:txBody>
      </p:sp>
      <p:sp>
        <p:nvSpPr>
          <p:cNvPr id="527368" name="Rectangle 8"/>
          <p:cNvSpPr>
            <a:spLocks noChangeArrowheads="1"/>
          </p:cNvSpPr>
          <p:nvPr/>
        </p:nvSpPr>
        <p:spPr bwMode="auto">
          <a:xfrm>
            <a:off x="2268538" y="5809394"/>
            <a:ext cx="1081087"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张强</a:t>
            </a:r>
          </a:p>
        </p:txBody>
      </p:sp>
      <p:sp>
        <p:nvSpPr>
          <p:cNvPr id="527369" name="Rectangle 9"/>
          <p:cNvSpPr>
            <a:spLocks noChangeArrowheads="1"/>
          </p:cNvSpPr>
          <p:nvPr/>
        </p:nvSpPr>
        <p:spPr bwMode="auto">
          <a:xfrm>
            <a:off x="4718050" y="5809394"/>
            <a:ext cx="1008063"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solidFill>
                  <a:srgbClr val="0000CC"/>
                </a:solidFill>
              </a:rPr>
              <a:t>18</a:t>
            </a:r>
          </a:p>
        </p:txBody>
      </p:sp>
      <p:sp>
        <p:nvSpPr>
          <p:cNvPr id="527370" name="Line 10"/>
          <p:cNvSpPr>
            <a:spLocks noChangeShapeType="1"/>
          </p:cNvSpPr>
          <p:nvPr/>
        </p:nvSpPr>
        <p:spPr bwMode="auto">
          <a:xfrm>
            <a:off x="3349625" y="6025294"/>
            <a:ext cx="1368425"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7371" name="Text Box 11"/>
          <p:cNvSpPr txBox="1">
            <a:spLocks noChangeArrowheads="1"/>
          </p:cNvSpPr>
          <p:nvPr/>
        </p:nvSpPr>
        <p:spPr bwMode="auto">
          <a:xfrm>
            <a:off x="3708400" y="5625244"/>
            <a:ext cx="6461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Age</a:t>
            </a:r>
          </a:p>
        </p:txBody>
      </p:sp>
      <p:sp>
        <p:nvSpPr>
          <p:cNvPr id="14" name="Rectangle 2"/>
          <p:cNvSpPr>
            <a:spLocks noGrp="1" noChangeArrowheads="1"/>
          </p:cNvSpPr>
          <p:nvPr>
            <p:ph type="title"/>
          </p:nvPr>
        </p:nvSpPr>
        <p:spPr>
          <a:xfrm>
            <a:off x="457200" y="-135396"/>
            <a:ext cx="8229600" cy="1125538"/>
          </a:xfrm>
        </p:spPr>
        <p:txBody>
          <a:bodyPr/>
          <a:lstStyle/>
          <a:p>
            <a:r>
              <a:rPr lang="zh-CN" altLang="en-US" b="1" dirty="0">
                <a:latin typeface="Times New Roman" pitchFamily="18" charset="0"/>
              </a:rPr>
              <a:t>语义网络中的基本语义关系</a:t>
            </a:r>
            <a:endParaRPr lang="en-US" altLang="zh-CN"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5"/>
          <p:cNvSpPr>
            <a:spLocks noGrp="1"/>
          </p:cNvSpPr>
          <p:nvPr>
            <p:ph type="sldNum" sz="quarter" idx="12"/>
          </p:nvPr>
        </p:nvSpPr>
        <p:spPr>
          <a:xfrm>
            <a:off x="6553200" y="5921536"/>
            <a:ext cx="2133600" cy="476250"/>
          </a:xfrm>
        </p:spPr>
        <p:txBody>
          <a:bodyPr/>
          <a:lstStyle/>
          <a:p>
            <a:fld id="{36FF1608-0E0D-43E7-90CC-3CF7F2933A9F}" type="slidenum">
              <a:rPr lang="en-US" altLang="zh-CN"/>
              <a:pPr/>
              <a:t>77</a:t>
            </a:fld>
            <a:endParaRPr lang="en-US" altLang="zh-CN"/>
          </a:p>
        </p:txBody>
      </p:sp>
      <p:sp>
        <p:nvSpPr>
          <p:cNvPr id="528387" name="Rectangle 3"/>
          <p:cNvSpPr>
            <a:spLocks noGrp="1" noChangeArrowheads="1"/>
          </p:cNvSpPr>
          <p:nvPr>
            <p:ph type="body" idx="1"/>
          </p:nvPr>
        </p:nvSpPr>
        <p:spPr>
          <a:xfrm>
            <a:off x="251520" y="944724"/>
            <a:ext cx="8568444" cy="5589587"/>
          </a:xfrm>
        </p:spPr>
        <p:txBody>
          <a:bodyPr/>
          <a:lstStyle/>
          <a:p>
            <a:pPr>
              <a:lnSpc>
                <a:spcPct val="110000"/>
              </a:lnSpc>
            </a:pPr>
            <a:r>
              <a:rPr lang="zh-CN" altLang="en-US" sz="2400" b="1" dirty="0">
                <a:solidFill>
                  <a:srgbClr val="A50021"/>
                </a:solidFill>
                <a:latin typeface="Times New Roman" pitchFamily="18" charset="0"/>
              </a:rPr>
              <a:t>聚类关系</a:t>
            </a:r>
          </a:p>
          <a:p>
            <a:pPr lvl="1">
              <a:lnSpc>
                <a:spcPct val="110000"/>
              </a:lnSpc>
            </a:pPr>
            <a:r>
              <a:rPr lang="zh-CN" altLang="en-US" sz="2000" b="1" dirty="0" smtClean="0">
                <a:solidFill>
                  <a:srgbClr val="0000CC"/>
                </a:solidFill>
                <a:latin typeface="Times New Roman" pitchFamily="18" charset="0"/>
              </a:rPr>
              <a:t>亦</a:t>
            </a:r>
            <a:r>
              <a:rPr lang="zh-CN" altLang="en-US" sz="2000" b="1" dirty="0">
                <a:solidFill>
                  <a:srgbClr val="0000CC"/>
                </a:solidFill>
                <a:latin typeface="Times New Roman" pitchFamily="18" charset="0"/>
              </a:rPr>
              <a:t>称</a:t>
            </a:r>
            <a:r>
              <a:rPr lang="zh-CN" altLang="en-US" sz="2000" b="1" dirty="0">
                <a:solidFill>
                  <a:srgbClr val="FF0000"/>
                </a:solidFill>
                <a:latin typeface="Times New Roman" pitchFamily="18" charset="0"/>
              </a:rPr>
              <a:t>包含</a:t>
            </a:r>
            <a:r>
              <a:rPr lang="zh-CN" altLang="en-US" sz="2000" b="1" dirty="0">
                <a:solidFill>
                  <a:srgbClr val="0000CC"/>
                </a:solidFill>
                <a:latin typeface="Times New Roman" pitchFamily="18" charset="0"/>
              </a:rPr>
              <a:t>关系。指具有组织或结构特征的</a:t>
            </a:r>
            <a:r>
              <a:rPr lang="zh-CN" altLang="en-US" sz="2000" b="1" dirty="0">
                <a:solidFill>
                  <a:srgbClr val="FF0000"/>
                </a:solidFill>
                <a:latin typeface="Times New Roman" pitchFamily="18" charset="0"/>
              </a:rPr>
              <a:t>“部分与整体”</a:t>
            </a:r>
            <a:r>
              <a:rPr lang="zh-CN" altLang="en-US" sz="2000" b="1" dirty="0">
                <a:solidFill>
                  <a:srgbClr val="0000CC"/>
                </a:solidFill>
                <a:latin typeface="Times New Roman" pitchFamily="18" charset="0"/>
              </a:rPr>
              <a:t>之间的关系</a:t>
            </a:r>
            <a:r>
              <a:rPr lang="zh-CN" altLang="en-US" sz="2000" b="1" dirty="0" smtClean="0">
                <a:solidFill>
                  <a:srgbClr val="0000CC"/>
                </a:solidFill>
                <a:latin typeface="Times New Roman" pitchFamily="18" charset="0"/>
              </a:rPr>
              <a:t>。</a:t>
            </a:r>
            <a:endParaRPr lang="en-US" altLang="zh-CN" sz="2000" b="1" dirty="0" smtClean="0">
              <a:solidFill>
                <a:srgbClr val="0000CC"/>
              </a:solidFill>
              <a:latin typeface="Times New Roman" pitchFamily="18" charset="0"/>
            </a:endParaRPr>
          </a:p>
          <a:p>
            <a:pPr lvl="1">
              <a:lnSpc>
                <a:spcPct val="110000"/>
              </a:lnSpc>
            </a:pPr>
            <a:r>
              <a:rPr lang="zh-CN" altLang="en-US" sz="2000" dirty="0" smtClean="0">
                <a:latin typeface="Times New Roman" pitchFamily="18" charset="0"/>
              </a:rPr>
              <a:t>常用</a:t>
            </a:r>
            <a:r>
              <a:rPr lang="zh-CN" altLang="en-US" sz="2000" dirty="0">
                <a:latin typeface="Times New Roman" pitchFamily="18" charset="0"/>
              </a:rPr>
              <a:t>的包含关系是：</a:t>
            </a:r>
          </a:p>
          <a:p>
            <a:pPr marL="457200" lvl="1" indent="0">
              <a:lnSpc>
                <a:spcPct val="110000"/>
              </a:lnSpc>
              <a:buNone/>
            </a:pPr>
            <a:r>
              <a:rPr lang="en-US" altLang="zh-CN" sz="1800" b="1" dirty="0" smtClean="0">
                <a:solidFill>
                  <a:srgbClr val="006600"/>
                </a:solidFill>
                <a:latin typeface="Times New Roman" pitchFamily="18" charset="0"/>
              </a:rPr>
              <a:t>       </a:t>
            </a:r>
            <a:r>
              <a:rPr lang="en-US" altLang="zh-CN" sz="1800" b="1" dirty="0" smtClean="0">
                <a:solidFill>
                  <a:srgbClr val="0000FF"/>
                </a:solidFill>
                <a:latin typeface="Times New Roman" pitchFamily="18" charset="0"/>
              </a:rPr>
              <a:t>Part-of </a:t>
            </a:r>
            <a:r>
              <a:rPr lang="zh-CN" altLang="en-US" sz="1800" b="1" dirty="0">
                <a:solidFill>
                  <a:srgbClr val="006600"/>
                </a:solidFill>
                <a:latin typeface="Times New Roman" pitchFamily="18" charset="0"/>
              </a:rPr>
              <a:t>：</a:t>
            </a:r>
            <a:r>
              <a:rPr lang="zh-CN" altLang="en-US" sz="1800" dirty="0">
                <a:latin typeface="Times New Roman" pitchFamily="18" charset="0"/>
              </a:rPr>
              <a:t>含义为“是一部分”，表示一个事物是另一个事物的一部分。</a:t>
            </a:r>
          </a:p>
          <a:p>
            <a:pPr lvl="2">
              <a:lnSpc>
                <a:spcPct val="110000"/>
              </a:lnSpc>
            </a:pPr>
            <a:r>
              <a:rPr lang="zh-CN" altLang="en-US" sz="1600" dirty="0" smtClean="0">
                <a:latin typeface="Times New Roman" pitchFamily="18" charset="0"/>
              </a:rPr>
              <a:t>“</a:t>
            </a:r>
            <a:r>
              <a:rPr lang="zh-CN" altLang="en-US" sz="1600" dirty="0">
                <a:latin typeface="Times New Roman" pitchFamily="18" charset="0"/>
              </a:rPr>
              <a:t>大脑是人体的一部分”</a:t>
            </a:r>
          </a:p>
          <a:p>
            <a:pPr>
              <a:lnSpc>
                <a:spcPct val="110000"/>
              </a:lnSpc>
            </a:pPr>
            <a:endParaRPr lang="zh-CN" altLang="en-US" sz="2000" b="0" dirty="0">
              <a:latin typeface="Times New Roman" pitchFamily="18" charset="0"/>
            </a:endParaRPr>
          </a:p>
          <a:p>
            <a:pPr>
              <a:lnSpc>
                <a:spcPct val="110000"/>
              </a:lnSpc>
            </a:pPr>
            <a:endParaRPr lang="zh-CN" altLang="en-US" sz="2000" b="0" dirty="0">
              <a:latin typeface="Times New Roman" pitchFamily="18" charset="0"/>
            </a:endParaRPr>
          </a:p>
          <a:p>
            <a:pPr lvl="2">
              <a:lnSpc>
                <a:spcPct val="110000"/>
              </a:lnSpc>
            </a:pPr>
            <a:r>
              <a:rPr lang="zh-CN" altLang="en-US" sz="1600" dirty="0" smtClean="0">
                <a:latin typeface="Times New Roman" pitchFamily="18" charset="0"/>
              </a:rPr>
              <a:t>“</a:t>
            </a:r>
            <a:r>
              <a:rPr lang="zh-CN" altLang="en-US" sz="1600" dirty="0">
                <a:latin typeface="Times New Roman" pitchFamily="18" charset="0"/>
              </a:rPr>
              <a:t>黑板是墙体的一部分”</a:t>
            </a:r>
          </a:p>
          <a:p>
            <a:pPr>
              <a:lnSpc>
                <a:spcPct val="110000"/>
              </a:lnSpc>
            </a:pPr>
            <a:endParaRPr lang="zh-CN" altLang="en-US" sz="2000" b="1" dirty="0">
              <a:solidFill>
                <a:srgbClr val="0000CC"/>
              </a:solidFill>
              <a:latin typeface="Times New Roman" pitchFamily="18" charset="0"/>
            </a:endParaRPr>
          </a:p>
          <a:p>
            <a:pPr>
              <a:lnSpc>
                <a:spcPct val="110000"/>
              </a:lnSpc>
            </a:pPr>
            <a:endParaRPr lang="zh-CN" altLang="en-US" sz="3600" b="1" dirty="0">
              <a:solidFill>
                <a:srgbClr val="0000CC"/>
              </a:solidFill>
              <a:latin typeface="Times New Roman" pitchFamily="18" charset="0"/>
            </a:endParaRPr>
          </a:p>
          <a:p>
            <a:pPr>
              <a:lnSpc>
                <a:spcPct val="110000"/>
              </a:lnSpc>
            </a:pPr>
            <a:r>
              <a:rPr lang="zh-CN" altLang="en-US" sz="2000" b="1" dirty="0">
                <a:solidFill>
                  <a:srgbClr val="0000FF"/>
                </a:solidFill>
                <a:latin typeface="Times New Roman" pitchFamily="18" charset="0"/>
              </a:rPr>
              <a:t>聚类关系与实例、分类、成员关系的主要区别</a:t>
            </a:r>
          </a:p>
          <a:p>
            <a:pPr marL="457200" lvl="1" indent="0">
              <a:lnSpc>
                <a:spcPct val="110000"/>
              </a:lnSpc>
              <a:buNone/>
            </a:pPr>
            <a:r>
              <a:rPr lang="zh-CN" altLang="en-US" sz="2000" b="1" dirty="0" smtClean="0">
                <a:solidFill>
                  <a:srgbClr val="FF0000"/>
                </a:solidFill>
                <a:latin typeface="Times New Roman" pitchFamily="18" charset="0"/>
              </a:rPr>
              <a:t>聚类</a:t>
            </a:r>
            <a:r>
              <a:rPr lang="zh-CN" altLang="en-US" sz="2000" b="1" dirty="0">
                <a:solidFill>
                  <a:srgbClr val="FF0000"/>
                </a:solidFill>
                <a:latin typeface="Times New Roman" pitchFamily="18" charset="0"/>
              </a:rPr>
              <a:t>关系一般不具备属性的继承性</a:t>
            </a:r>
            <a:r>
              <a:rPr lang="zh-CN" altLang="en-US" sz="2000" b="1" dirty="0" smtClean="0">
                <a:solidFill>
                  <a:srgbClr val="FF0000"/>
                </a:solidFill>
                <a:latin typeface="Times New Roman" pitchFamily="18" charset="0"/>
              </a:rPr>
              <a:t>。</a:t>
            </a:r>
            <a:endParaRPr lang="zh-CN" altLang="en-US" sz="2000" b="1" dirty="0">
              <a:solidFill>
                <a:srgbClr val="FF0000"/>
              </a:solidFill>
              <a:latin typeface="Times New Roman" pitchFamily="18" charset="0"/>
            </a:endParaRPr>
          </a:p>
        </p:txBody>
      </p:sp>
      <p:sp>
        <p:nvSpPr>
          <p:cNvPr id="528388" name="Rectangle 4"/>
          <p:cNvSpPr>
            <a:spLocks noChangeArrowheads="1"/>
          </p:cNvSpPr>
          <p:nvPr/>
        </p:nvSpPr>
        <p:spPr bwMode="auto">
          <a:xfrm>
            <a:off x="2987265" y="3037086"/>
            <a:ext cx="1150938"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大脑</a:t>
            </a:r>
          </a:p>
        </p:txBody>
      </p:sp>
      <p:sp>
        <p:nvSpPr>
          <p:cNvPr id="528389" name="Rectangle 5"/>
          <p:cNvSpPr>
            <a:spLocks noChangeArrowheads="1"/>
          </p:cNvSpPr>
          <p:nvPr/>
        </p:nvSpPr>
        <p:spPr bwMode="auto">
          <a:xfrm>
            <a:off x="5687603" y="3037086"/>
            <a:ext cx="9366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人体</a:t>
            </a:r>
          </a:p>
        </p:txBody>
      </p:sp>
      <p:sp>
        <p:nvSpPr>
          <p:cNvPr id="528390" name="Line 6"/>
          <p:cNvSpPr>
            <a:spLocks noChangeShapeType="1"/>
          </p:cNvSpPr>
          <p:nvPr/>
        </p:nvSpPr>
        <p:spPr bwMode="auto">
          <a:xfrm>
            <a:off x="4103278" y="3252986"/>
            <a:ext cx="1584325"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8391" name="Text Box 7"/>
          <p:cNvSpPr txBox="1">
            <a:spLocks noChangeArrowheads="1"/>
          </p:cNvSpPr>
          <p:nvPr/>
        </p:nvSpPr>
        <p:spPr bwMode="auto">
          <a:xfrm>
            <a:off x="4392203" y="2852936"/>
            <a:ext cx="936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Part-of</a:t>
            </a:r>
          </a:p>
        </p:txBody>
      </p:sp>
      <p:sp>
        <p:nvSpPr>
          <p:cNvPr id="528392" name="Rectangle 8"/>
          <p:cNvSpPr>
            <a:spLocks noChangeArrowheads="1"/>
          </p:cNvSpPr>
          <p:nvPr/>
        </p:nvSpPr>
        <p:spPr bwMode="auto">
          <a:xfrm>
            <a:off x="2987265" y="4261049"/>
            <a:ext cx="1116013"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黑板</a:t>
            </a:r>
          </a:p>
        </p:txBody>
      </p:sp>
      <p:sp>
        <p:nvSpPr>
          <p:cNvPr id="528393" name="Rectangle 9"/>
          <p:cNvSpPr>
            <a:spLocks noChangeArrowheads="1"/>
          </p:cNvSpPr>
          <p:nvPr/>
        </p:nvSpPr>
        <p:spPr bwMode="auto">
          <a:xfrm>
            <a:off x="5616165" y="4261049"/>
            <a:ext cx="1008063" cy="433387"/>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墙体</a:t>
            </a:r>
          </a:p>
        </p:txBody>
      </p:sp>
      <p:sp>
        <p:nvSpPr>
          <p:cNvPr id="528394" name="Line 10"/>
          <p:cNvSpPr>
            <a:spLocks noChangeShapeType="1"/>
          </p:cNvSpPr>
          <p:nvPr/>
        </p:nvSpPr>
        <p:spPr bwMode="auto">
          <a:xfrm>
            <a:off x="4103278" y="4476949"/>
            <a:ext cx="1512887"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8395" name="Text Box 11"/>
          <p:cNvSpPr txBox="1">
            <a:spLocks noChangeArrowheads="1"/>
          </p:cNvSpPr>
          <p:nvPr/>
        </p:nvSpPr>
        <p:spPr bwMode="auto">
          <a:xfrm>
            <a:off x="4392203" y="4116586"/>
            <a:ext cx="10080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Part-of</a:t>
            </a:r>
          </a:p>
        </p:txBody>
      </p:sp>
      <p:sp>
        <p:nvSpPr>
          <p:cNvPr id="14" name="Rectangle 2"/>
          <p:cNvSpPr>
            <a:spLocks noGrp="1" noChangeArrowheads="1"/>
          </p:cNvSpPr>
          <p:nvPr>
            <p:ph type="title"/>
          </p:nvPr>
        </p:nvSpPr>
        <p:spPr>
          <a:xfrm>
            <a:off x="457200" y="-135396"/>
            <a:ext cx="8229600" cy="1125538"/>
          </a:xfrm>
        </p:spPr>
        <p:txBody>
          <a:bodyPr/>
          <a:lstStyle/>
          <a:p>
            <a:r>
              <a:rPr lang="zh-CN" altLang="en-US" b="1" dirty="0">
                <a:latin typeface="Times New Roman" pitchFamily="18" charset="0"/>
              </a:rPr>
              <a:t>语义网络中的基本语义关系</a:t>
            </a:r>
            <a:endParaRPr lang="en-US" altLang="zh-CN"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1" name="Rectangle 3"/>
          <p:cNvSpPr>
            <a:spLocks noGrp="1" noChangeArrowheads="1"/>
          </p:cNvSpPr>
          <p:nvPr>
            <p:ph type="body" idx="1"/>
          </p:nvPr>
        </p:nvSpPr>
        <p:spPr>
          <a:xfrm>
            <a:off x="260101" y="1268413"/>
            <a:ext cx="8964613" cy="5589587"/>
          </a:xfrm>
        </p:spPr>
        <p:txBody>
          <a:bodyPr/>
          <a:lstStyle/>
          <a:p>
            <a:pPr>
              <a:lnSpc>
                <a:spcPct val="105000"/>
              </a:lnSpc>
            </a:pPr>
            <a:r>
              <a:rPr lang="zh-CN" altLang="en-US" sz="2400" b="1" dirty="0">
                <a:solidFill>
                  <a:srgbClr val="A50021"/>
                </a:solidFill>
                <a:latin typeface="Times New Roman" pitchFamily="18" charset="0"/>
              </a:rPr>
              <a:t>时间关系</a:t>
            </a:r>
          </a:p>
          <a:p>
            <a:pPr lvl="1" indent="-342900">
              <a:lnSpc>
                <a:spcPct val="105000"/>
              </a:lnSpc>
              <a:spcBef>
                <a:spcPts val="1200"/>
              </a:spcBef>
            </a:pPr>
            <a:r>
              <a:rPr lang="zh-CN" altLang="en-US" sz="2200" b="1" dirty="0" smtClean="0">
                <a:solidFill>
                  <a:srgbClr val="0000CC"/>
                </a:solidFill>
                <a:latin typeface="Times New Roman" pitchFamily="18" charset="0"/>
              </a:rPr>
              <a:t>不同</a:t>
            </a:r>
            <a:r>
              <a:rPr lang="zh-CN" altLang="en-US" sz="2200" b="1" dirty="0">
                <a:solidFill>
                  <a:srgbClr val="0000CC"/>
                </a:solidFill>
                <a:latin typeface="Times New Roman" pitchFamily="18" charset="0"/>
              </a:rPr>
              <a:t>事件在其发生时间方面的先后次序关系。</a:t>
            </a:r>
          </a:p>
          <a:p>
            <a:pPr lvl="2" indent="-342900">
              <a:lnSpc>
                <a:spcPct val="105000"/>
              </a:lnSpc>
              <a:spcBef>
                <a:spcPts val="1200"/>
              </a:spcBef>
            </a:pPr>
            <a:r>
              <a:rPr lang="zh-CN" altLang="en-US" sz="2000" dirty="0">
                <a:latin typeface="Times New Roman" pitchFamily="18" charset="0"/>
              </a:rPr>
              <a:t>常用的时间关系有：</a:t>
            </a:r>
          </a:p>
          <a:p>
            <a:pPr lvl="2" indent="-342900">
              <a:lnSpc>
                <a:spcPct val="105000"/>
              </a:lnSpc>
              <a:spcBef>
                <a:spcPts val="1200"/>
              </a:spcBef>
            </a:pPr>
            <a:r>
              <a:rPr lang="en-US" altLang="zh-CN" sz="2000" b="1" dirty="0" smtClean="0">
                <a:solidFill>
                  <a:srgbClr val="006600"/>
                </a:solidFill>
                <a:latin typeface="Times New Roman" pitchFamily="18" charset="0"/>
              </a:rPr>
              <a:t>Before</a:t>
            </a:r>
            <a:r>
              <a:rPr lang="zh-CN" altLang="en-US" sz="2000" b="1" dirty="0">
                <a:solidFill>
                  <a:srgbClr val="006600"/>
                </a:solidFill>
                <a:latin typeface="Times New Roman" pitchFamily="18" charset="0"/>
              </a:rPr>
              <a:t>：</a:t>
            </a:r>
            <a:r>
              <a:rPr lang="zh-CN" altLang="en-US" sz="2000" dirty="0">
                <a:latin typeface="Times New Roman" pitchFamily="18" charset="0"/>
              </a:rPr>
              <a:t>含义为“在前”，表示一个事件在另一个事件之前发生</a:t>
            </a:r>
          </a:p>
          <a:p>
            <a:pPr lvl="2" indent="-342900">
              <a:lnSpc>
                <a:spcPct val="105000"/>
              </a:lnSpc>
              <a:spcBef>
                <a:spcPts val="1200"/>
              </a:spcBef>
            </a:pPr>
            <a:r>
              <a:rPr lang="en-US" altLang="zh-CN" sz="2000" b="1" dirty="0" smtClean="0">
                <a:solidFill>
                  <a:srgbClr val="006600"/>
                </a:solidFill>
                <a:latin typeface="Times New Roman" pitchFamily="18" charset="0"/>
              </a:rPr>
              <a:t>After</a:t>
            </a:r>
            <a:r>
              <a:rPr lang="en-US" altLang="zh-CN" sz="2000" b="1" dirty="0">
                <a:solidFill>
                  <a:srgbClr val="006600"/>
                </a:solidFill>
                <a:latin typeface="Times New Roman" pitchFamily="18" charset="0"/>
              </a:rPr>
              <a:t>:</a:t>
            </a:r>
            <a:r>
              <a:rPr lang="en-US" altLang="zh-CN" sz="2000" b="1" dirty="0">
                <a:solidFill>
                  <a:srgbClr val="0000CC"/>
                </a:solidFill>
                <a:latin typeface="Times New Roman" pitchFamily="18" charset="0"/>
              </a:rPr>
              <a:t> </a:t>
            </a:r>
            <a:r>
              <a:rPr lang="zh-CN" altLang="en-US" sz="2000" dirty="0">
                <a:latin typeface="Times New Roman" pitchFamily="18" charset="0"/>
              </a:rPr>
              <a:t>含义为“在后”，表示一个事件在另一个事件之后</a:t>
            </a:r>
            <a:r>
              <a:rPr lang="zh-CN" altLang="en-US" sz="2000" dirty="0" smtClean="0">
                <a:latin typeface="Times New Roman" pitchFamily="18" charset="0"/>
              </a:rPr>
              <a:t>发生</a:t>
            </a:r>
            <a:endParaRPr lang="en-US" altLang="zh-CN" sz="2000" dirty="0" smtClean="0">
              <a:latin typeface="Times New Roman" pitchFamily="18" charset="0"/>
            </a:endParaRPr>
          </a:p>
          <a:p>
            <a:pPr marL="1409700" lvl="2" indent="-609600">
              <a:lnSpc>
                <a:spcPct val="105000"/>
              </a:lnSpc>
            </a:pPr>
            <a:endParaRPr lang="zh-CN" altLang="en-US" sz="2000" dirty="0">
              <a:latin typeface="Times New Roman" pitchFamily="18" charset="0"/>
            </a:endParaRPr>
          </a:p>
          <a:p>
            <a:pPr marL="400050" lvl="1" indent="0">
              <a:lnSpc>
                <a:spcPct val="105000"/>
              </a:lnSpc>
              <a:buNone/>
            </a:pPr>
            <a:r>
              <a:rPr lang="en-US" altLang="zh-CN" sz="2200" dirty="0">
                <a:solidFill>
                  <a:srgbClr val="006600"/>
                </a:solidFill>
                <a:latin typeface="Times New Roman" pitchFamily="18" charset="0"/>
              </a:rPr>
              <a:t>	</a:t>
            </a:r>
            <a:r>
              <a:rPr lang="en-US" altLang="zh-CN" sz="2200" dirty="0" smtClean="0">
                <a:solidFill>
                  <a:srgbClr val="006600"/>
                </a:solidFill>
                <a:latin typeface="Times New Roman" pitchFamily="18" charset="0"/>
              </a:rPr>
              <a:t>	</a:t>
            </a:r>
            <a:r>
              <a:rPr lang="zh-CN" altLang="en-US" sz="2200" b="1" dirty="0" smtClean="0">
                <a:solidFill>
                  <a:srgbClr val="006600"/>
                </a:solidFill>
                <a:latin typeface="Times New Roman" pitchFamily="18" charset="0"/>
              </a:rPr>
              <a:t>例如</a:t>
            </a:r>
            <a:r>
              <a:rPr lang="zh-CN" altLang="en-US" sz="2200" b="1" dirty="0">
                <a:solidFill>
                  <a:srgbClr val="006600"/>
                </a:solidFill>
                <a:latin typeface="Times New Roman" pitchFamily="18" charset="0"/>
              </a:rPr>
              <a:t>：</a:t>
            </a:r>
            <a:r>
              <a:rPr lang="zh-CN" altLang="en-US" sz="2200" b="1" dirty="0">
                <a:solidFill>
                  <a:srgbClr val="0000CC"/>
                </a:solidFill>
                <a:latin typeface="Times New Roman" pitchFamily="18" charset="0"/>
              </a:rPr>
              <a:t>“北京奥运会在悉尼奥运会之后”</a:t>
            </a:r>
          </a:p>
        </p:txBody>
      </p:sp>
      <p:sp>
        <p:nvSpPr>
          <p:cNvPr id="529412" name="Rectangle 4"/>
          <p:cNvSpPr>
            <a:spLocks noChangeArrowheads="1"/>
          </p:cNvSpPr>
          <p:nvPr/>
        </p:nvSpPr>
        <p:spPr bwMode="auto">
          <a:xfrm>
            <a:off x="1957933" y="5085060"/>
            <a:ext cx="1352550"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北京奥运会</a:t>
            </a:r>
          </a:p>
        </p:txBody>
      </p:sp>
      <p:sp>
        <p:nvSpPr>
          <p:cNvPr id="529413" name="Rectangle 5"/>
          <p:cNvSpPr>
            <a:spLocks noChangeArrowheads="1"/>
          </p:cNvSpPr>
          <p:nvPr/>
        </p:nvSpPr>
        <p:spPr bwMode="auto">
          <a:xfrm>
            <a:off x="5090071" y="5085060"/>
            <a:ext cx="1354137"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悉尼奥运会</a:t>
            </a:r>
          </a:p>
        </p:txBody>
      </p:sp>
      <p:sp>
        <p:nvSpPr>
          <p:cNvPr id="529414" name="Line 6"/>
          <p:cNvSpPr>
            <a:spLocks noChangeShapeType="1"/>
          </p:cNvSpPr>
          <p:nvPr/>
        </p:nvSpPr>
        <p:spPr bwMode="auto">
          <a:xfrm>
            <a:off x="3310483" y="5300960"/>
            <a:ext cx="1749425"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9415" name="Text Box 7"/>
          <p:cNvSpPr txBox="1">
            <a:spLocks noChangeArrowheads="1"/>
          </p:cNvSpPr>
          <p:nvPr/>
        </p:nvSpPr>
        <p:spPr bwMode="auto">
          <a:xfrm>
            <a:off x="3708946" y="4869160"/>
            <a:ext cx="10334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After</a:t>
            </a:r>
          </a:p>
        </p:txBody>
      </p:sp>
      <p:sp>
        <p:nvSpPr>
          <p:cNvPr id="10" name="Rectangle 2"/>
          <p:cNvSpPr>
            <a:spLocks noGrp="1" noChangeArrowheads="1"/>
          </p:cNvSpPr>
          <p:nvPr>
            <p:ph type="title"/>
          </p:nvPr>
        </p:nvSpPr>
        <p:spPr>
          <a:xfrm>
            <a:off x="457200" y="-135396"/>
            <a:ext cx="8229600" cy="1125538"/>
          </a:xfrm>
        </p:spPr>
        <p:txBody>
          <a:bodyPr/>
          <a:lstStyle/>
          <a:p>
            <a:r>
              <a:rPr lang="zh-CN" altLang="en-US" b="1" dirty="0">
                <a:latin typeface="Times New Roman" pitchFamily="18" charset="0"/>
              </a:rPr>
              <a:t>语义网络中的基本语义关系</a:t>
            </a:r>
            <a:endParaRPr lang="en-US" altLang="zh-CN"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CEBD3A45-8295-434B-ACAA-8B5C33FA7F90}" type="slidenum">
              <a:rPr lang="en-US" altLang="zh-CN"/>
              <a:pPr/>
              <a:t>79</a:t>
            </a:fld>
            <a:endParaRPr lang="en-US" altLang="zh-CN"/>
          </a:p>
        </p:txBody>
      </p:sp>
      <p:sp>
        <p:nvSpPr>
          <p:cNvPr id="530435" name="Rectangle 3"/>
          <p:cNvSpPr>
            <a:spLocks noGrp="1" noChangeArrowheads="1"/>
          </p:cNvSpPr>
          <p:nvPr>
            <p:ph type="body" idx="1"/>
          </p:nvPr>
        </p:nvSpPr>
        <p:spPr>
          <a:xfrm>
            <a:off x="143892" y="1268760"/>
            <a:ext cx="9000616" cy="5589587"/>
          </a:xfrm>
        </p:spPr>
        <p:txBody>
          <a:bodyPr/>
          <a:lstStyle/>
          <a:p>
            <a:pPr>
              <a:lnSpc>
                <a:spcPct val="110000"/>
              </a:lnSpc>
            </a:pPr>
            <a:r>
              <a:rPr lang="zh-CN" altLang="en-US" sz="2400" b="1" dirty="0">
                <a:solidFill>
                  <a:srgbClr val="A50021"/>
                </a:solidFill>
                <a:latin typeface="Times New Roman" pitchFamily="18" charset="0"/>
              </a:rPr>
              <a:t>位置关系</a:t>
            </a:r>
          </a:p>
          <a:p>
            <a:pPr lvl="1" indent="-342900">
              <a:lnSpc>
                <a:spcPct val="110000"/>
              </a:lnSpc>
            </a:pPr>
            <a:r>
              <a:rPr lang="zh-CN" altLang="en-US" sz="2200" b="1" dirty="0" smtClean="0">
                <a:solidFill>
                  <a:srgbClr val="0000CC"/>
                </a:solidFill>
                <a:latin typeface="Times New Roman" pitchFamily="18" charset="0"/>
              </a:rPr>
              <a:t>指</a:t>
            </a:r>
            <a:r>
              <a:rPr lang="zh-CN" altLang="en-US" sz="2200" b="1" dirty="0">
                <a:solidFill>
                  <a:srgbClr val="0000CC"/>
                </a:solidFill>
                <a:latin typeface="Times New Roman" pitchFamily="18" charset="0"/>
              </a:rPr>
              <a:t>不同事物在位置方面的关</a:t>
            </a:r>
            <a:r>
              <a:rPr lang="zh-CN" altLang="en-US" sz="2200" b="1" dirty="0" smtClean="0">
                <a:solidFill>
                  <a:srgbClr val="0000CC"/>
                </a:solidFill>
                <a:latin typeface="Times New Roman" pitchFamily="18" charset="0"/>
              </a:rPr>
              <a:t>系</a:t>
            </a:r>
            <a:endParaRPr lang="en-US" altLang="zh-CN" sz="2200" b="1" dirty="0" smtClean="0">
              <a:solidFill>
                <a:srgbClr val="0000CC"/>
              </a:solidFill>
              <a:latin typeface="Times New Roman" pitchFamily="18" charset="0"/>
            </a:endParaRPr>
          </a:p>
          <a:p>
            <a:pPr lvl="1" indent="-342900">
              <a:lnSpc>
                <a:spcPct val="110000"/>
              </a:lnSpc>
            </a:pPr>
            <a:r>
              <a:rPr lang="zh-CN" altLang="en-US" sz="2200" dirty="0" smtClean="0">
                <a:latin typeface="Times New Roman" pitchFamily="18" charset="0"/>
              </a:rPr>
              <a:t>常用</a:t>
            </a:r>
            <a:r>
              <a:rPr lang="zh-CN" altLang="en-US" sz="2200" dirty="0">
                <a:latin typeface="Times New Roman" pitchFamily="18" charset="0"/>
              </a:rPr>
              <a:t>的位置关系有： </a:t>
            </a:r>
          </a:p>
          <a:p>
            <a:pPr lvl="2" indent="-342900">
              <a:lnSpc>
                <a:spcPct val="110000"/>
              </a:lnSpc>
              <a:spcBef>
                <a:spcPts val="1200"/>
              </a:spcBef>
            </a:pPr>
            <a:r>
              <a:rPr lang="en-US" altLang="zh-CN" sz="2000" b="1" dirty="0" smtClean="0">
                <a:solidFill>
                  <a:srgbClr val="006600"/>
                </a:solidFill>
                <a:latin typeface="Times New Roman" pitchFamily="18" charset="0"/>
              </a:rPr>
              <a:t>Located-on</a:t>
            </a:r>
            <a:r>
              <a:rPr lang="zh-CN" altLang="en-US" sz="2000" b="1" dirty="0">
                <a:solidFill>
                  <a:srgbClr val="006600"/>
                </a:solidFill>
                <a:latin typeface="Times New Roman" pitchFamily="18" charset="0"/>
              </a:rPr>
              <a:t>：</a:t>
            </a:r>
            <a:r>
              <a:rPr lang="zh-CN" altLang="en-US" sz="2000" dirty="0">
                <a:latin typeface="Times New Roman" pitchFamily="18" charset="0"/>
              </a:rPr>
              <a:t>含义为“在上”，表示某一物体在另一物体之上</a:t>
            </a:r>
          </a:p>
          <a:p>
            <a:pPr lvl="2" indent="-342900">
              <a:lnSpc>
                <a:spcPct val="110000"/>
              </a:lnSpc>
              <a:spcBef>
                <a:spcPts val="1200"/>
              </a:spcBef>
            </a:pPr>
            <a:r>
              <a:rPr lang="en-US" altLang="zh-CN" sz="2000" b="1" dirty="0" smtClean="0">
                <a:solidFill>
                  <a:srgbClr val="006600"/>
                </a:solidFill>
                <a:latin typeface="Times New Roman" pitchFamily="18" charset="0"/>
              </a:rPr>
              <a:t>Located-at</a:t>
            </a:r>
            <a:r>
              <a:rPr lang="zh-CN" altLang="en-US" sz="2000" b="1" dirty="0">
                <a:solidFill>
                  <a:srgbClr val="006600"/>
                </a:solidFill>
                <a:latin typeface="Times New Roman" pitchFamily="18" charset="0"/>
              </a:rPr>
              <a:t>：</a:t>
            </a:r>
            <a:r>
              <a:rPr lang="zh-CN" altLang="en-US" sz="2000" dirty="0">
                <a:latin typeface="Times New Roman" pitchFamily="18" charset="0"/>
              </a:rPr>
              <a:t>含义为“在”，表示某一物体所在的位置</a:t>
            </a:r>
          </a:p>
          <a:p>
            <a:pPr lvl="2" indent="-342900">
              <a:lnSpc>
                <a:spcPct val="110000"/>
              </a:lnSpc>
              <a:spcBef>
                <a:spcPts val="1200"/>
              </a:spcBef>
            </a:pPr>
            <a:r>
              <a:rPr lang="en-US" altLang="zh-CN" sz="2000" b="1" dirty="0" smtClean="0">
                <a:solidFill>
                  <a:srgbClr val="006600"/>
                </a:solidFill>
                <a:latin typeface="Times New Roman" pitchFamily="18" charset="0"/>
              </a:rPr>
              <a:t>Located-under</a:t>
            </a:r>
            <a:r>
              <a:rPr lang="zh-CN" altLang="en-US" sz="2000" b="1" dirty="0">
                <a:solidFill>
                  <a:srgbClr val="006600"/>
                </a:solidFill>
                <a:latin typeface="Times New Roman" pitchFamily="18" charset="0"/>
              </a:rPr>
              <a:t>：</a:t>
            </a:r>
            <a:r>
              <a:rPr lang="zh-CN" altLang="en-US" sz="2000" dirty="0">
                <a:latin typeface="Times New Roman" pitchFamily="18" charset="0"/>
              </a:rPr>
              <a:t>含义为“在下”，表示某一物体在另一物体之下</a:t>
            </a:r>
          </a:p>
          <a:p>
            <a:pPr lvl="2" indent="-342900">
              <a:lnSpc>
                <a:spcPct val="110000"/>
              </a:lnSpc>
              <a:spcBef>
                <a:spcPts val="1200"/>
              </a:spcBef>
            </a:pPr>
            <a:r>
              <a:rPr lang="en-US" altLang="zh-CN" sz="2000" b="1" dirty="0" smtClean="0">
                <a:solidFill>
                  <a:srgbClr val="006600"/>
                </a:solidFill>
                <a:latin typeface="Times New Roman" pitchFamily="18" charset="0"/>
              </a:rPr>
              <a:t>Located-inside</a:t>
            </a:r>
            <a:r>
              <a:rPr lang="zh-CN" altLang="en-US" sz="2000" b="1" dirty="0">
                <a:solidFill>
                  <a:srgbClr val="006600"/>
                </a:solidFill>
                <a:latin typeface="Times New Roman" pitchFamily="18" charset="0"/>
              </a:rPr>
              <a:t>：</a:t>
            </a:r>
            <a:r>
              <a:rPr lang="zh-CN" altLang="en-US" sz="2000" dirty="0">
                <a:latin typeface="Times New Roman" pitchFamily="18" charset="0"/>
              </a:rPr>
              <a:t>含义为“在内”，表示某一物体在另一物体之内；</a:t>
            </a:r>
          </a:p>
          <a:p>
            <a:pPr lvl="2" indent="-342900">
              <a:lnSpc>
                <a:spcPct val="110000"/>
              </a:lnSpc>
              <a:spcBef>
                <a:spcPts val="1200"/>
              </a:spcBef>
            </a:pPr>
            <a:r>
              <a:rPr lang="en-US" altLang="zh-CN" sz="2000" b="1" dirty="0" smtClean="0">
                <a:solidFill>
                  <a:srgbClr val="006600"/>
                </a:solidFill>
                <a:latin typeface="Times New Roman" pitchFamily="18" charset="0"/>
              </a:rPr>
              <a:t>Located-outside</a:t>
            </a:r>
            <a:r>
              <a:rPr lang="zh-CN" altLang="en-US" sz="2000" b="1" dirty="0">
                <a:solidFill>
                  <a:srgbClr val="006600"/>
                </a:solidFill>
                <a:latin typeface="Times New Roman" pitchFamily="18" charset="0"/>
              </a:rPr>
              <a:t>：</a:t>
            </a:r>
            <a:r>
              <a:rPr lang="zh-CN" altLang="en-US" sz="2000" dirty="0">
                <a:latin typeface="Times New Roman" pitchFamily="18" charset="0"/>
              </a:rPr>
              <a:t>含义为“在外”，表示某一物体在另一物体之外。</a:t>
            </a:r>
            <a:endParaRPr lang="en-US" altLang="zh-CN" sz="2000" dirty="0">
              <a:latin typeface="Times New Roman" pitchFamily="18" charset="0"/>
            </a:endParaRPr>
          </a:p>
          <a:p>
            <a:pPr marL="1543050" lvl="3" indent="-285750">
              <a:lnSpc>
                <a:spcPct val="110000"/>
              </a:lnSpc>
              <a:spcBef>
                <a:spcPts val="1200"/>
              </a:spcBef>
            </a:pPr>
            <a:r>
              <a:rPr lang="zh-CN" altLang="en-US" sz="1800" b="1" dirty="0" smtClean="0">
                <a:solidFill>
                  <a:srgbClr val="006600"/>
                </a:solidFill>
                <a:latin typeface="Times New Roman" pitchFamily="18" charset="0"/>
              </a:rPr>
              <a:t> </a:t>
            </a:r>
            <a:r>
              <a:rPr lang="zh-CN" altLang="en-US" sz="1800" b="1" dirty="0">
                <a:solidFill>
                  <a:srgbClr val="006600"/>
                </a:solidFill>
                <a:latin typeface="Times New Roman" pitchFamily="18" charset="0"/>
              </a:rPr>
              <a:t>例如，</a:t>
            </a:r>
            <a:r>
              <a:rPr lang="zh-CN" altLang="en-US" sz="1800" b="1" dirty="0">
                <a:solidFill>
                  <a:srgbClr val="0000CC"/>
                </a:solidFill>
                <a:latin typeface="Times New Roman" pitchFamily="18" charset="0"/>
              </a:rPr>
              <a:t>“书在桌子上”</a:t>
            </a:r>
          </a:p>
          <a:p>
            <a:pPr marL="609600" indent="-609600">
              <a:lnSpc>
                <a:spcPct val="110000"/>
              </a:lnSpc>
            </a:pPr>
            <a:endParaRPr lang="en-US" altLang="zh-CN" sz="2000" b="1" dirty="0">
              <a:solidFill>
                <a:srgbClr val="0000CC"/>
              </a:solidFill>
              <a:latin typeface="Times New Roman" pitchFamily="18" charset="0"/>
            </a:endParaRPr>
          </a:p>
        </p:txBody>
      </p:sp>
      <p:sp>
        <p:nvSpPr>
          <p:cNvPr id="530436" name="Rectangle 4"/>
          <p:cNvSpPr>
            <a:spLocks noChangeArrowheads="1"/>
          </p:cNvSpPr>
          <p:nvPr/>
        </p:nvSpPr>
        <p:spPr bwMode="auto">
          <a:xfrm>
            <a:off x="2268959" y="5877520"/>
            <a:ext cx="1008063"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书</a:t>
            </a:r>
          </a:p>
        </p:txBody>
      </p:sp>
      <p:sp>
        <p:nvSpPr>
          <p:cNvPr id="530437" name="Line 5"/>
          <p:cNvSpPr>
            <a:spLocks noChangeShapeType="1"/>
          </p:cNvSpPr>
          <p:nvPr/>
        </p:nvSpPr>
        <p:spPr bwMode="auto">
          <a:xfrm>
            <a:off x="3277022" y="6093420"/>
            <a:ext cx="1943100"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0438" name="Rectangle 6"/>
          <p:cNvSpPr>
            <a:spLocks noChangeArrowheads="1"/>
          </p:cNvSpPr>
          <p:nvPr/>
        </p:nvSpPr>
        <p:spPr bwMode="auto">
          <a:xfrm>
            <a:off x="5220122" y="5877520"/>
            <a:ext cx="1008062"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桌子</a:t>
            </a:r>
          </a:p>
        </p:txBody>
      </p:sp>
      <p:sp>
        <p:nvSpPr>
          <p:cNvPr id="530439" name="Text Box 7"/>
          <p:cNvSpPr txBox="1">
            <a:spLocks noChangeArrowheads="1"/>
          </p:cNvSpPr>
          <p:nvPr/>
        </p:nvSpPr>
        <p:spPr bwMode="auto">
          <a:xfrm>
            <a:off x="3492922" y="5661620"/>
            <a:ext cx="1439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Located-on</a:t>
            </a:r>
          </a:p>
        </p:txBody>
      </p:sp>
      <p:sp>
        <p:nvSpPr>
          <p:cNvPr id="10" name="Rectangle 2"/>
          <p:cNvSpPr>
            <a:spLocks noGrp="1" noChangeArrowheads="1"/>
          </p:cNvSpPr>
          <p:nvPr>
            <p:ph type="title"/>
          </p:nvPr>
        </p:nvSpPr>
        <p:spPr>
          <a:xfrm>
            <a:off x="457200" y="-135396"/>
            <a:ext cx="8229600" cy="1125538"/>
          </a:xfrm>
        </p:spPr>
        <p:txBody>
          <a:bodyPr/>
          <a:lstStyle/>
          <a:p>
            <a:r>
              <a:rPr lang="zh-CN" altLang="en-US" b="1" dirty="0">
                <a:latin typeface="Times New Roman" pitchFamily="18" charset="0"/>
              </a:rPr>
              <a:t>语义网络中的基本语义关系</a:t>
            </a:r>
            <a:endParaRPr lang="en-US" altLang="zh-CN"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EB3D9BFB-C04E-4F31-B046-ED22B654BC64}" type="slidenum">
              <a:rPr lang="en-US" altLang="zh-CN"/>
              <a:pPr/>
              <a:t>8</a:t>
            </a:fld>
            <a:endParaRPr lang="en-US" altLang="zh-CN" dirty="0"/>
          </a:p>
        </p:txBody>
      </p:sp>
      <p:sp>
        <p:nvSpPr>
          <p:cNvPr id="556035" name="Rectangle 3"/>
          <p:cNvSpPr>
            <a:spLocks noGrp="1" noChangeArrowheads="1"/>
          </p:cNvSpPr>
          <p:nvPr>
            <p:ph type="body" idx="1"/>
          </p:nvPr>
        </p:nvSpPr>
        <p:spPr/>
        <p:txBody>
          <a:bodyPr/>
          <a:lstStyle/>
          <a:p>
            <a:r>
              <a:rPr lang="zh-CN" altLang="en-US" sz="2800" b="1" dirty="0">
                <a:solidFill>
                  <a:srgbClr val="A50021"/>
                </a:solidFill>
                <a:latin typeface="宋体" pitchFamily="2" charset="-122"/>
              </a:rPr>
              <a:t>按知识的层次</a:t>
            </a:r>
          </a:p>
          <a:p>
            <a:pPr lvl="1"/>
            <a:r>
              <a:rPr lang="zh-CN" altLang="en-US" sz="2400" b="1" dirty="0" smtClean="0">
                <a:solidFill>
                  <a:srgbClr val="0000FF"/>
                </a:solidFill>
                <a:latin typeface="宋体" pitchFamily="2" charset="-122"/>
              </a:rPr>
              <a:t>表层</a:t>
            </a:r>
            <a:r>
              <a:rPr lang="zh-CN" altLang="en-US" sz="2400" b="1" dirty="0">
                <a:solidFill>
                  <a:srgbClr val="0000FF"/>
                </a:solidFill>
                <a:latin typeface="宋体" pitchFamily="2" charset="-122"/>
              </a:rPr>
              <a:t>知识：</a:t>
            </a:r>
            <a:r>
              <a:rPr lang="zh-CN" altLang="en-US" sz="2400" dirty="0">
                <a:latin typeface="宋体" pitchFamily="2" charset="-122"/>
              </a:rPr>
              <a:t>描述客观事物的现象的知识。例如：感性、事实性知识</a:t>
            </a:r>
          </a:p>
          <a:p>
            <a:pPr lvl="1"/>
            <a:r>
              <a:rPr lang="zh-CN" altLang="en-US" sz="2400" b="1" dirty="0">
                <a:solidFill>
                  <a:srgbClr val="0000FF"/>
                </a:solidFill>
                <a:latin typeface="宋体" pitchFamily="2" charset="-122"/>
              </a:rPr>
              <a:t>深层知识：</a:t>
            </a:r>
            <a:r>
              <a:rPr lang="zh-CN" altLang="en-US" sz="2400" dirty="0">
                <a:latin typeface="宋体" pitchFamily="2" charset="-122"/>
              </a:rPr>
              <a:t>描述客观事物本质、内涵等的知识。例如：理论知识</a:t>
            </a:r>
          </a:p>
          <a:p>
            <a:pPr>
              <a:spcBef>
                <a:spcPts val="2400"/>
              </a:spcBef>
            </a:pPr>
            <a:r>
              <a:rPr lang="zh-CN" altLang="en-US" sz="2800" b="1" dirty="0">
                <a:solidFill>
                  <a:srgbClr val="A50021"/>
                </a:solidFill>
                <a:latin typeface="宋体" pitchFamily="2" charset="-122"/>
              </a:rPr>
              <a:t>按知识的等级</a:t>
            </a:r>
          </a:p>
          <a:p>
            <a:pPr lvl="1"/>
            <a:r>
              <a:rPr lang="zh-CN" altLang="en-US" sz="2400" b="1" dirty="0">
                <a:solidFill>
                  <a:srgbClr val="0000FF"/>
                </a:solidFill>
                <a:latin typeface="宋体" pitchFamily="2" charset="-122"/>
              </a:rPr>
              <a:t>零级知识：</a:t>
            </a:r>
            <a:r>
              <a:rPr lang="zh-CN" altLang="en-US" sz="2400" dirty="0">
                <a:latin typeface="宋体" pitchFamily="2" charset="-122"/>
              </a:rPr>
              <a:t>叙述性知识</a:t>
            </a:r>
          </a:p>
          <a:p>
            <a:pPr lvl="1"/>
            <a:r>
              <a:rPr lang="zh-CN" altLang="en-US" sz="2400" b="1" dirty="0">
                <a:solidFill>
                  <a:srgbClr val="0000FF"/>
                </a:solidFill>
                <a:latin typeface="宋体" pitchFamily="2" charset="-122"/>
              </a:rPr>
              <a:t>一级知识：</a:t>
            </a:r>
            <a:r>
              <a:rPr lang="zh-CN" altLang="en-US" sz="2400" dirty="0">
                <a:latin typeface="宋体" pitchFamily="2" charset="-122"/>
              </a:rPr>
              <a:t>过程性知识</a:t>
            </a:r>
          </a:p>
          <a:p>
            <a:pPr lvl="1"/>
            <a:r>
              <a:rPr lang="zh-CN" altLang="en-US" sz="2400" b="1" dirty="0">
                <a:solidFill>
                  <a:srgbClr val="0000FF"/>
                </a:solidFill>
                <a:latin typeface="宋体" pitchFamily="2" charset="-122"/>
              </a:rPr>
              <a:t>二级知识：</a:t>
            </a:r>
            <a:r>
              <a:rPr lang="zh-CN" altLang="en-US" sz="2400" dirty="0">
                <a:latin typeface="宋体" pitchFamily="2" charset="-122"/>
              </a:rPr>
              <a:t>控制性知识（元知识或超知识）</a:t>
            </a:r>
          </a:p>
        </p:txBody>
      </p:sp>
      <p:sp>
        <p:nvSpPr>
          <p:cNvPr id="6" name="Rectangle 2"/>
          <p:cNvSpPr>
            <a:spLocks noGrp="1" noChangeArrowheads="1"/>
          </p:cNvSpPr>
          <p:nvPr>
            <p:ph type="title"/>
          </p:nvPr>
        </p:nvSpPr>
        <p:spPr>
          <a:xfrm>
            <a:off x="298450" y="152400"/>
            <a:ext cx="8540750" cy="1143000"/>
          </a:xfrm>
        </p:spPr>
        <p:txBody>
          <a:bodyPr/>
          <a:lstStyle/>
          <a:p>
            <a:r>
              <a:rPr lang="zh-CN" altLang="en-US" b="1" dirty="0" smtClean="0">
                <a:latin typeface="Times New Roman" pitchFamily="18" charset="0"/>
              </a:rPr>
              <a:t>知识的类型</a:t>
            </a:r>
            <a:endParaRPr lang="zh-CN" altLang="en-US"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E70E3922-1A97-4898-8FAF-FE5AC4346158}" type="slidenum">
              <a:rPr lang="en-US" altLang="zh-CN"/>
              <a:pPr/>
              <a:t>80</a:t>
            </a:fld>
            <a:endParaRPr lang="en-US" altLang="zh-CN"/>
          </a:p>
        </p:txBody>
      </p:sp>
      <p:sp>
        <p:nvSpPr>
          <p:cNvPr id="531459" name="Rectangle 3"/>
          <p:cNvSpPr>
            <a:spLocks noGrp="1" noChangeArrowheads="1"/>
          </p:cNvSpPr>
          <p:nvPr>
            <p:ph type="body" idx="1"/>
          </p:nvPr>
        </p:nvSpPr>
        <p:spPr>
          <a:xfrm>
            <a:off x="107887" y="1557338"/>
            <a:ext cx="8964613" cy="3924300"/>
          </a:xfrm>
        </p:spPr>
        <p:txBody>
          <a:bodyPr/>
          <a:lstStyle/>
          <a:p>
            <a:pPr>
              <a:lnSpc>
                <a:spcPct val="110000"/>
              </a:lnSpc>
              <a:spcBef>
                <a:spcPts val="1200"/>
              </a:spcBef>
            </a:pPr>
            <a:r>
              <a:rPr lang="zh-CN" altLang="en-US" sz="2600" b="1" dirty="0">
                <a:solidFill>
                  <a:srgbClr val="A50021"/>
                </a:solidFill>
                <a:latin typeface="Times New Roman" pitchFamily="18" charset="0"/>
              </a:rPr>
              <a:t>相近关系</a:t>
            </a:r>
          </a:p>
          <a:p>
            <a:pPr lvl="1">
              <a:lnSpc>
                <a:spcPct val="110000"/>
              </a:lnSpc>
              <a:spcBef>
                <a:spcPts val="1200"/>
              </a:spcBef>
            </a:pPr>
            <a:r>
              <a:rPr lang="zh-CN" altLang="en-US" sz="2400" b="1" dirty="0" smtClean="0">
                <a:solidFill>
                  <a:srgbClr val="0000CC"/>
                </a:solidFill>
                <a:latin typeface="Times New Roman" pitchFamily="18" charset="0"/>
              </a:rPr>
              <a:t>指</a:t>
            </a:r>
            <a:r>
              <a:rPr lang="zh-CN" altLang="en-US" sz="2400" b="1" dirty="0">
                <a:solidFill>
                  <a:srgbClr val="0000CC"/>
                </a:solidFill>
                <a:latin typeface="Times New Roman" pitchFamily="18" charset="0"/>
              </a:rPr>
              <a:t>不同事物在形状、内容等方面相似或接近</a:t>
            </a:r>
            <a:r>
              <a:rPr lang="zh-CN" altLang="en-US" sz="2400" b="1" dirty="0" smtClean="0">
                <a:solidFill>
                  <a:srgbClr val="0000CC"/>
                </a:solidFill>
                <a:latin typeface="Times New Roman" pitchFamily="18" charset="0"/>
              </a:rPr>
              <a:t>。</a:t>
            </a:r>
            <a:endParaRPr lang="en-US" altLang="zh-CN" sz="2400" b="1" dirty="0" smtClean="0">
              <a:solidFill>
                <a:srgbClr val="0000CC"/>
              </a:solidFill>
              <a:latin typeface="Times New Roman" pitchFamily="18" charset="0"/>
            </a:endParaRPr>
          </a:p>
          <a:p>
            <a:pPr lvl="1">
              <a:lnSpc>
                <a:spcPct val="110000"/>
              </a:lnSpc>
              <a:spcBef>
                <a:spcPts val="1200"/>
              </a:spcBef>
            </a:pPr>
            <a:r>
              <a:rPr lang="zh-CN" altLang="en-US" sz="2400" dirty="0" smtClean="0">
                <a:latin typeface="Times New Roman" pitchFamily="18" charset="0"/>
              </a:rPr>
              <a:t>常用</a:t>
            </a:r>
            <a:r>
              <a:rPr lang="zh-CN" altLang="en-US" sz="2400" dirty="0">
                <a:latin typeface="Times New Roman" pitchFamily="18" charset="0"/>
              </a:rPr>
              <a:t>的相近关系有：</a:t>
            </a:r>
          </a:p>
          <a:p>
            <a:pPr lvl="2">
              <a:lnSpc>
                <a:spcPct val="110000"/>
              </a:lnSpc>
              <a:spcBef>
                <a:spcPts val="1200"/>
              </a:spcBef>
            </a:pPr>
            <a:r>
              <a:rPr lang="en-US" altLang="zh-CN" sz="2200" b="1" dirty="0" smtClean="0">
                <a:solidFill>
                  <a:srgbClr val="006600"/>
                </a:solidFill>
                <a:latin typeface="Times New Roman" pitchFamily="18" charset="0"/>
              </a:rPr>
              <a:t>Similar-to</a:t>
            </a:r>
            <a:r>
              <a:rPr lang="zh-CN" altLang="en-US" sz="2200" b="1" dirty="0">
                <a:solidFill>
                  <a:srgbClr val="006600"/>
                </a:solidFill>
                <a:latin typeface="Times New Roman" pitchFamily="18" charset="0"/>
              </a:rPr>
              <a:t>：</a:t>
            </a:r>
            <a:r>
              <a:rPr lang="zh-CN" altLang="en-US" sz="2200" dirty="0">
                <a:latin typeface="Times New Roman" pitchFamily="18" charset="0"/>
              </a:rPr>
              <a:t>含义为“相似”，表示某一事物与另一事物相似</a:t>
            </a:r>
          </a:p>
          <a:p>
            <a:pPr lvl="2">
              <a:lnSpc>
                <a:spcPct val="110000"/>
              </a:lnSpc>
              <a:spcBef>
                <a:spcPts val="1200"/>
              </a:spcBef>
            </a:pPr>
            <a:r>
              <a:rPr lang="en-US" altLang="zh-CN" sz="2200" b="1" dirty="0" smtClean="0">
                <a:solidFill>
                  <a:srgbClr val="006600"/>
                </a:solidFill>
                <a:latin typeface="Times New Roman" pitchFamily="18" charset="0"/>
              </a:rPr>
              <a:t>Near-to</a:t>
            </a:r>
            <a:r>
              <a:rPr lang="zh-CN" altLang="en-US" sz="2200" b="1" dirty="0">
                <a:solidFill>
                  <a:srgbClr val="006600"/>
                </a:solidFill>
                <a:latin typeface="Times New Roman" pitchFamily="18" charset="0"/>
              </a:rPr>
              <a:t>：</a:t>
            </a:r>
            <a:r>
              <a:rPr lang="zh-CN" altLang="en-US" sz="2200" dirty="0">
                <a:latin typeface="Times New Roman" pitchFamily="18" charset="0"/>
              </a:rPr>
              <a:t>含义为“接近”，表示某一事物与另一事物接近</a:t>
            </a:r>
          </a:p>
          <a:p>
            <a:pPr marL="914400" lvl="2" indent="0">
              <a:lnSpc>
                <a:spcPct val="110000"/>
              </a:lnSpc>
              <a:spcBef>
                <a:spcPts val="1200"/>
              </a:spcBef>
              <a:buNone/>
            </a:pPr>
            <a:r>
              <a:rPr lang="zh-CN" altLang="en-US" sz="2200" b="1" dirty="0" smtClean="0">
                <a:solidFill>
                  <a:srgbClr val="006600"/>
                </a:solidFill>
                <a:latin typeface="Times New Roman" pitchFamily="18" charset="0"/>
              </a:rPr>
              <a:t>    例如</a:t>
            </a:r>
            <a:r>
              <a:rPr lang="zh-CN" altLang="en-US" sz="2200" b="1" dirty="0">
                <a:solidFill>
                  <a:srgbClr val="006600"/>
                </a:solidFill>
                <a:latin typeface="Times New Roman" pitchFamily="18" charset="0"/>
              </a:rPr>
              <a:t>，</a:t>
            </a:r>
            <a:r>
              <a:rPr lang="zh-CN" altLang="en-US" sz="2200" b="1" dirty="0">
                <a:solidFill>
                  <a:srgbClr val="0000CC"/>
                </a:solidFill>
                <a:latin typeface="Times New Roman" pitchFamily="18" charset="0"/>
              </a:rPr>
              <a:t>“猫似虎” </a:t>
            </a:r>
            <a:endParaRPr lang="zh-CN" altLang="en-US" sz="2200" b="1" dirty="0">
              <a:solidFill>
                <a:srgbClr val="0000CC"/>
              </a:solidFill>
            </a:endParaRPr>
          </a:p>
        </p:txBody>
      </p:sp>
      <p:sp>
        <p:nvSpPr>
          <p:cNvPr id="531460" name="Rectangle 4"/>
          <p:cNvSpPr>
            <a:spLocks noChangeArrowheads="1"/>
          </p:cNvSpPr>
          <p:nvPr/>
        </p:nvSpPr>
        <p:spPr bwMode="auto">
          <a:xfrm>
            <a:off x="5329151" y="5301456"/>
            <a:ext cx="935037"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solidFill>
                  <a:srgbClr val="0000CC"/>
                </a:solidFill>
              </a:rPr>
              <a:t>虎</a:t>
            </a:r>
          </a:p>
        </p:txBody>
      </p:sp>
      <p:sp>
        <p:nvSpPr>
          <p:cNvPr id="531461" name="Rectangle 5"/>
          <p:cNvSpPr>
            <a:spLocks noChangeArrowheads="1"/>
          </p:cNvSpPr>
          <p:nvPr/>
        </p:nvSpPr>
        <p:spPr bwMode="auto">
          <a:xfrm>
            <a:off x="2403388" y="5230019"/>
            <a:ext cx="1008063"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solidFill>
                  <a:srgbClr val="0000CC"/>
                </a:solidFill>
              </a:rPr>
              <a:t>猫</a:t>
            </a:r>
          </a:p>
        </p:txBody>
      </p:sp>
      <p:sp>
        <p:nvSpPr>
          <p:cNvPr id="531462" name="Line 6"/>
          <p:cNvSpPr>
            <a:spLocks noChangeShapeType="1"/>
          </p:cNvSpPr>
          <p:nvPr/>
        </p:nvSpPr>
        <p:spPr bwMode="auto">
          <a:xfrm>
            <a:off x="3411451" y="5517356"/>
            <a:ext cx="1898650"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1463" name="Text Box 7"/>
          <p:cNvSpPr txBox="1">
            <a:spLocks noChangeArrowheads="1"/>
          </p:cNvSpPr>
          <p:nvPr/>
        </p:nvSpPr>
        <p:spPr bwMode="auto">
          <a:xfrm>
            <a:off x="3771813" y="5085556"/>
            <a:ext cx="12969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Similar-to</a:t>
            </a:r>
          </a:p>
        </p:txBody>
      </p:sp>
      <p:sp>
        <p:nvSpPr>
          <p:cNvPr id="10" name="Rectangle 2"/>
          <p:cNvSpPr>
            <a:spLocks noGrp="1" noChangeArrowheads="1"/>
          </p:cNvSpPr>
          <p:nvPr>
            <p:ph type="title"/>
          </p:nvPr>
        </p:nvSpPr>
        <p:spPr>
          <a:xfrm>
            <a:off x="457200" y="-36798"/>
            <a:ext cx="8229600" cy="1125538"/>
          </a:xfrm>
        </p:spPr>
        <p:txBody>
          <a:bodyPr/>
          <a:lstStyle/>
          <a:p>
            <a:r>
              <a:rPr lang="zh-CN" altLang="en-US" b="1" dirty="0">
                <a:latin typeface="Times New Roman" pitchFamily="18" charset="0"/>
              </a:rPr>
              <a:t>语义网络中的基本语义关系</a:t>
            </a:r>
            <a:endParaRPr lang="en-US" altLang="zh-CN"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5"/>
          <p:cNvSpPr>
            <a:spLocks noGrp="1"/>
          </p:cNvSpPr>
          <p:nvPr>
            <p:ph type="sldNum" sz="quarter" idx="12"/>
          </p:nvPr>
        </p:nvSpPr>
        <p:spPr/>
        <p:txBody>
          <a:bodyPr/>
          <a:lstStyle/>
          <a:p>
            <a:fld id="{E5E18EA1-DD80-44C6-955D-BFAB17C0D9CC}" type="slidenum">
              <a:rPr lang="en-US" altLang="zh-CN"/>
              <a:pPr/>
              <a:t>81</a:t>
            </a:fld>
            <a:endParaRPr lang="en-US" altLang="zh-CN"/>
          </a:p>
        </p:txBody>
      </p:sp>
      <p:sp>
        <p:nvSpPr>
          <p:cNvPr id="532482" name="Rectangle 2"/>
          <p:cNvSpPr>
            <a:spLocks noGrp="1" noChangeArrowheads="1"/>
          </p:cNvSpPr>
          <p:nvPr>
            <p:ph type="title"/>
          </p:nvPr>
        </p:nvSpPr>
        <p:spPr>
          <a:xfrm>
            <a:off x="457200" y="0"/>
            <a:ext cx="8229600" cy="1125538"/>
          </a:xfrm>
        </p:spPr>
        <p:txBody>
          <a:bodyPr/>
          <a:lstStyle/>
          <a:p>
            <a:r>
              <a:rPr lang="zh-CN" altLang="en-US" b="1" dirty="0" smtClean="0"/>
              <a:t>事物</a:t>
            </a:r>
            <a:r>
              <a:rPr lang="zh-CN" altLang="en-US" b="1" dirty="0"/>
              <a:t>和概念的</a:t>
            </a:r>
            <a:r>
              <a:rPr lang="zh-CN" altLang="en-US" b="1" dirty="0" smtClean="0"/>
              <a:t>表示</a:t>
            </a:r>
            <a:endParaRPr lang="zh-CN" altLang="en-US" b="1" dirty="0"/>
          </a:p>
        </p:txBody>
      </p:sp>
      <p:sp>
        <p:nvSpPr>
          <p:cNvPr id="532483" name="Rectangle 3"/>
          <p:cNvSpPr>
            <a:spLocks noGrp="1" noChangeArrowheads="1"/>
          </p:cNvSpPr>
          <p:nvPr>
            <p:ph type="body" idx="1"/>
          </p:nvPr>
        </p:nvSpPr>
        <p:spPr>
          <a:xfrm>
            <a:off x="0" y="1268413"/>
            <a:ext cx="8964613" cy="5589587"/>
          </a:xfrm>
        </p:spPr>
        <p:txBody>
          <a:bodyPr/>
          <a:lstStyle/>
          <a:p>
            <a:pPr>
              <a:lnSpc>
                <a:spcPct val="105000"/>
              </a:lnSpc>
              <a:spcBef>
                <a:spcPts val="1200"/>
              </a:spcBef>
            </a:pPr>
            <a:r>
              <a:rPr lang="zh-CN" altLang="en-US" sz="2400" b="1" dirty="0">
                <a:solidFill>
                  <a:srgbClr val="A50021"/>
                </a:solidFill>
              </a:rPr>
              <a:t>一元关系</a:t>
            </a:r>
          </a:p>
          <a:p>
            <a:pPr lvl="1">
              <a:lnSpc>
                <a:spcPct val="105000"/>
              </a:lnSpc>
              <a:spcBef>
                <a:spcPts val="1200"/>
              </a:spcBef>
            </a:pPr>
            <a:r>
              <a:rPr lang="zh-CN" altLang="en-US" sz="1800" b="1" dirty="0" smtClean="0">
                <a:solidFill>
                  <a:srgbClr val="0000CC"/>
                </a:solidFill>
              </a:rPr>
              <a:t>可以</a:t>
            </a:r>
            <a:r>
              <a:rPr lang="zh-CN" altLang="en-US" sz="1800" b="1" dirty="0">
                <a:solidFill>
                  <a:srgbClr val="0000CC"/>
                </a:solidFill>
              </a:rPr>
              <a:t>用一元谓词</a:t>
            </a:r>
            <a:r>
              <a:rPr lang="en-US" altLang="zh-CN" sz="1800" b="1" dirty="0">
                <a:solidFill>
                  <a:srgbClr val="0000CC"/>
                </a:solidFill>
              </a:rPr>
              <a:t>P(x)</a:t>
            </a:r>
            <a:r>
              <a:rPr lang="zh-CN" altLang="en-US" sz="1800" b="1" dirty="0">
                <a:solidFill>
                  <a:srgbClr val="0000CC"/>
                </a:solidFill>
              </a:rPr>
              <a:t>表示的关系。</a:t>
            </a:r>
            <a:r>
              <a:rPr lang="zh-CN" altLang="en-US" sz="1800" dirty="0"/>
              <a:t>谓词</a:t>
            </a:r>
            <a:r>
              <a:rPr lang="en-US" altLang="zh-CN" sz="1800" dirty="0"/>
              <a:t>P</a:t>
            </a:r>
            <a:r>
              <a:rPr lang="zh-CN" altLang="en-US" sz="1800" dirty="0"/>
              <a:t>说明实体的性质、属性等。</a:t>
            </a:r>
          </a:p>
          <a:p>
            <a:pPr lvl="1">
              <a:lnSpc>
                <a:spcPct val="105000"/>
              </a:lnSpc>
              <a:spcBef>
                <a:spcPts val="1200"/>
              </a:spcBef>
            </a:pPr>
            <a:r>
              <a:rPr lang="zh-CN" altLang="en-US" sz="1800" b="1" dirty="0" smtClean="0">
                <a:solidFill>
                  <a:srgbClr val="0000CC"/>
                </a:solidFill>
              </a:rPr>
              <a:t>描述</a:t>
            </a:r>
            <a:r>
              <a:rPr lang="zh-CN" altLang="en-US" sz="1800" b="1" dirty="0">
                <a:solidFill>
                  <a:srgbClr val="0000CC"/>
                </a:solidFill>
              </a:rPr>
              <a:t>的是一些最简单、最直观的事物或概念，</a:t>
            </a:r>
          </a:p>
          <a:p>
            <a:pPr lvl="1">
              <a:lnSpc>
                <a:spcPct val="105000"/>
              </a:lnSpc>
              <a:spcBef>
                <a:spcPts val="1200"/>
              </a:spcBef>
            </a:pPr>
            <a:r>
              <a:rPr lang="zh-CN" altLang="en-US" sz="1800" dirty="0" smtClean="0"/>
              <a:t>常用</a:t>
            </a:r>
            <a:r>
              <a:rPr lang="zh-CN" altLang="en-US" sz="1800" dirty="0"/>
              <a:t>：</a:t>
            </a:r>
            <a:r>
              <a:rPr lang="zh-CN" altLang="en-US" sz="1800" b="1" dirty="0">
                <a:solidFill>
                  <a:srgbClr val="D60093"/>
                </a:solidFill>
              </a:rPr>
              <a:t>“是”、“有”、“会”、“能”</a:t>
            </a:r>
            <a:r>
              <a:rPr lang="zh-CN" altLang="en-US" sz="1800" dirty="0"/>
              <a:t>等语义关系来说明。如，“雪是白的” </a:t>
            </a:r>
            <a:endParaRPr lang="en-US" altLang="zh-CN" sz="1800" b="1" dirty="0">
              <a:solidFill>
                <a:srgbClr val="0000CC"/>
              </a:solidFill>
            </a:endParaRPr>
          </a:p>
          <a:p>
            <a:pPr lvl="1">
              <a:lnSpc>
                <a:spcPct val="105000"/>
              </a:lnSpc>
              <a:spcBef>
                <a:spcPts val="1200"/>
              </a:spcBef>
            </a:pPr>
            <a:endParaRPr lang="zh-CN" altLang="en-US" sz="800" b="1" dirty="0">
              <a:solidFill>
                <a:srgbClr val="0000CC"/>
              </a:solidFill>
            </a:endParaRPr>
          </a:p>
          <a:p>
            <a:pPr>
              <a:lnSpc>
                <a:spcPct val="105000"/>
              </a:lnSpc>
              <a:spcBef>
                <a:spcPts val="1200"/>
              </a:spcBef>
            </a:pPr>
            <a:r>
              <a:rPr lang="zh-CN" altLang="en-US" sz="2400" b="1" dirty="0">
                <a:solidFill>
                  <a:srgbClr val="A50021"/>
                </a:solidFill>
              </a:rPr>
              <a:t>一元关系的描述</a:t>
            </a:r>
          </a:p>
          <a:p>
            <a:pPr marL="457200" lvl="1" indent="0">
              <a:lnSpc>
                <a:spcPct val="105000"/>
              </a:lnSpc>
              <a:spcBef>
                <a:spcPts val="1200"/>
              </a:spcBef>
              <a:buNone/>
            </a:pPr>
            <a:r>
              <a:rPr lang="zh-CN" altLang="en-US" sz="2000" b="1" dirty="0" smtClean="0">
                <a:solidFill>
                  <a:srgbClr val="0000CC"/>
                </a:solidFill>
              </a:rPr>
              <a:t>结点</a:t>
            </a:r>
            <a:r>
              <a:rPr lang="en-US" altLang="zh-CN" sz="2000" b="1" dirty="0">
                <a:solidFill>
                  <a:srgbClr val="0000CC"/>
                </a:solidFill>
              </a:rPr>
              <a:t>1</a:t>
            </a:r>
            <a:r>
              <a:rPr lang="zh-CN" altLang="en-US" sz="2000" b="1" dirty="0">
                <a:solidFill>
                  <a:srgbClr val="0000CC"/>
                </a:solidFill>
              </a:rPr>
              <a:t>表示实体，结点</a:t>
            </a:r>
            <a:r>
              <a:rPr lang="en-US" altLang="zh-CN" sz="2000" b="1" dirty="0">
                <a:solidFill>
                  <a:srgbClr val="0000CC"/>
                </a:solidFill>
              </a:rPr>
              <a:t>2</a:t>
            </a:r>
            <a:r>
              <a:rPr lang="zh-CN" altLang="en-US" sz="2000" b="1" dirty="0">
                <a:solidFill>
                  <a:srgbClr val="0000CC"/>
                </a:solidFill>
              </a:rPr>
              <a:t>表示实体的性质或属性等，弧表示语义关系。</a:t>
            </a:r>
          </a:p>
          <a:p>
            <a:pPr>
              <a:lnSpc>
                <a:spcPct val="105000"/>
              </a:lnSpc>
            </a:pPr>
            <a:endParaRPr lang="en-US" altLang="zh-CN" sz="900" b="1" dirty="0" smtClean="0">
              <a:solidFill>
                <a:srgbClr val="006600"/>
              </a:solidFill>
            </a:endParaRPr>
          </a:p>
          <a:p>
            <a:pPr lvl="1">
              <a:lnSpc>
                <a:spcPct val="105000"/>
              </a:lnSpc>
            </a:pPr>
            <a:r>
              <a:rPr lang="zh-CN" altLang="en-US" sz="2000" b="1" dirty="0" smtClean="0">
                <a:solidFill>
                  <a:srgbClr val="006600"/>
                </a:solidFill>
              </a:rPr>
              <a:t>“</a:t>
            </a:r>
            <a:r>
              <a:rPr lang="zh-CN" altLang="en-US" sz="2000" b="1" dirty="0">
                <a:solidFill>
                  <a:srgbClr val="006600"/>
                </a:solidFill>
              </a:rPr>
              <a:t>动物能运动、会吃</a:t>
            </a:r>
            <a:r>
              <a:rPr lang="zh-CN" altLang="en-US" sz="2000" b="1" dirty="0" smtClean="0">
                <a:solidFill>
                  <a:srgbClr val="006600"/>
                </a:solidFill>
              </a:rPr>
              <a:t>”</a:t>
            </a:r>
            <a:endParaRPr lang="en-US" altLang="zh-CN" sz="2000" b="1" dirty="0">
              <a:solidFill>
                <a:srgbClr val="006600"/>
              </a:solidFill>
            </a:endParaRPr>
          </a:p>
        </p:txBody>
      </p:sp>
      <p:sp>
        <p:nvSpPr>
          <p:cNvPr id="532484" name="Rectangle 4"/>
          <p:cNvSpPr>
            <a:spLocks noChangeArrowheads="1"/>
          </p:cNvSpPr>
          <p:nvPr/>
        </p:nvSpPr>
        <p:spPr bwMode="auto">
          <a:xfrm>
            <a:off x="2411413" y="5084763"/>
            <a:ext cx="1081087"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运动</a:t>
            </a:r>
          </a:p>
        </p:txBody>
      </p:sp>
      <p:sp>
        <p:nvSpPr>
          <p:cNvPr id="532485" name="Rectangle 5"/>
          <p:cNvSpPr>
            <a:spLocks noChangeArrowheads="1"/>
          </p:cNvSpPr>
          <p:nvPr/>
        </p:nvSpPr>
        <p:spPr bwMode="auto">
          <a:xfrm>
            <a:off x="4859338" y="5084763"/>
            <a:ext cx="9366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吃</a:t>
            </a:r>
          </a:p>
        </p:txBody>
      </p:sp>
      <p:sp>
        <p:nvSpPr>
          <p:cNvPr id="532486" name="Rectangle 6"/>
          <p:cNvSpPr>
            <a:spLocks noChangeArrowheads="1"/>
          </p:cNvSpPr>
          <p:nvPr/>
        </p:nvSpPr>
        <p:spPr bwMode="auto">
          <a:xfrm>
            <a:off x="3527425" y="6165850"/>
            <a:ext cx="1189038"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动物</a:t>
            </a:r>
          </a:p>
        </p:txBody>
      </p:sp>
      <p:sp>
        <p:nvSpPr>
          <p:cNvPr id="532487" name="Line 7"/>
          <p:cNvSpPr>
            <a:spLocks noChangeShapeType="1"/>
          </p:cNvSpPr>
          <p:nvPr/>
        </p:nvSpPr>
        <p:spPr bwMode="auto">
          <a:xfrm flipH="1" flipV="1">
            <a:off x="2987675" y="5516563"/>
            <a:ext cx="1152525" cy="649287"/>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2488" name="Line 8"/>
          <p:cNvSpPr>
            <a:spLocks noChangeShapeType="1"/>
          </p:cNvSpPr>
          <p:nvPr/>
        </p:nvSpPr>
        <p:spPr bwMode="auto">
          <a:xfrm flipV="1">
            <a:off x="4211638" y="5516563"/>
            <a:ext cx="1152525" cy="649287"/>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2489" name="Text Box 9"/>
          <p:cNvSpPr txBox="1">
            <a:spLocks noChangeArrowheads="1"/>
          </p:cNvSpPr>
          <p:nvPr/>
        </p:nvSpPr>
        <p:spPr bwMode="auto">
          <a:xfrm>
            <a:off x="2555875" y="5734050"/>
            <a:ext cx="647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Can</a:t>
            </a:r>
          </a:p>
        </p:txBody>
      </p:sp>
      <p:sp>
        <p:nvSpPr>
          <p:cNvPr id="532490" name="Text Box 10"/>
          <p:cNvSpPr txBox="1">
            <a:spLocks noChangeArrowheads="1"/>
          </p:cNvSpPr>
          <p:nvPr/>
        </p:nvSpPr>
        <p:spPr bwMode="auto">
          <a:xfrm>
            <a:off x="4932363" y="5768975"/>
            <a:ext cx="6492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Can</a:t>
            </a:r>
          </a:p>
        </p:txBody>
      </p:sp>
    </p:spTree>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507" name="Rectangle 3"/>
          <p:cNvSpPr>
            <a:spLocks noGrp="1" noChangeArrowheads="1"/>
          </p:cNvSpPr>
          <p:nvPr>
            <p:ph type="body" idx="1"/>
          </p:nvPr>
        </p:nvSpPr>
        <p:spPr>
          <a:xfrm>
            <a:off x="179388" y="1268413"/>
            <a:ext cx="8353052" cy="5589587"/>
          </a:xfrm>
        </p:spPr>
        <p:txBody>
          <a:bodyPr/>
          <a:lstStyle/>
          <a:p>
            <a:pPr>
              <a:lnSpc>
                <a:spcPct val="110000"/>
              </a:lnSpc>
            </a:pPr>
            <a:r>
              <a:rPr lang="zh-CN" altLang="en-US" sz="2400" b="1" dirty="0">
                <a:solidFill>
                  <a:srgbClr val="A50021"/>
                </a:solidFill>
                <a:latin typeface="Times New Roman" pitchFamily="18" charset="0"/>
              </a:rPr>
              <a:t>二元关系</a:t>
            </a:r>
          </a:p>
          <a:p>
            <a:pPr lvl="1">
              <a:lnSpc>
                <a:spcPct val="110000"/>
              </a:lnSpc>
            </a:pPr>
            <a:r>
              <a:rPr lang="zh-CN" altLang="en-US" sz="2200" b="1" dirty="0" smtClean="0">
                <a:solidFill>
                  <a:srgbClr val="0000FF"/>
                </a:solidFill>
                <a:latin typeface="Times New Roman" pitchFamily="18" charset="0"/>
              </a:rPr>
              <a:t>可用</a:t>
            </a:r>
            <a:r>
              <a:rPr lang="zh-CN" altLang="en-US" sz="2200" b="1" dirty="0">
                <a:solidFill>
                  <a:srgbClr val="0000FF"/>
                </a:solidFill>
                <a:latin typeface="Times New Roman" pitchFamily="18" charset="0"/>
              </a:rPr>
              <a:t>二元谓词</a:t>
            </a:r>
            <a:r>
              <a:rPr lang="en-US" altLang="zh-CN" sz="2200" b="1" dirty="0">
                <a:solidFill>
                  <a:srgbClr val="0000FF"/>
                </a:solidFill>
                <a:latin typeface="Times New Roman" pitchFamily="18" charset="0"/>
              </a:rPr>
              <a:t>P(</a:t>
            </a:r>
            <a:r>
              <a:rPr lang="en-US" altLang="zh-CN" sz="2200" b="1" dirty="0" err="1">
                <a:solidFill>
                  <a:srgbClr val="0000FF"/>
                </a:solidFill>
                <a:latin typeface="Times New Roman" pitchFamily="18" charset="0"/>
              </a:rPr>
              <a:t>x,y</a:t>
            </a:r>
            <a:r>
              <a:rPr lang="en-US" altLang="zh-CN" sz="2200" b="1" dirty="0">
                <a:solidFill>
                  <a:srgbClr val="0000FF"/>
                </a:solidFill>
                <a:latin typeface="Times New Roman" pitchFamily="18" charset="0"/>
              </a:rPr>
              <a:t>)</a:t>
            </a:r>
            <a:r>
              <a:rPr lang="zh-CN" altLang="en-US" sz="2200" b="1" dirty="0">
                <a:solidFill>
                  <a:srgbClr val="0000FF"/>
                </a:solidFill>
                <a:latin typeface="Times New Roman" pitchFamily="18" charset="0"/>
              </a:rPr>
              <a:t>表示的关系</a:t>
            </a:r>
            <a:r>
              <a:rPr lang="zh-CN" altLang="en-US" sz="2200" dirty="0" smtClean="0">
                <a:latin typeface="Times New Roman" pitchFamily="18" charset="0"/>
              </a:rPr>
              <a:t>。</a:t>
            </a:r>
            <a:r>
              <a:rPr lang="en-US" altLang="zh-CN" sz="2200" dirty="0" err="1" smtClean="0">
                <a:latin typeface="Times New Roman" pitchFamily="18" charset="0"/>
              </a:rPr>
              <a:t>x,y</a:t>
            </a:r>
            <a:r>
              <a:rPr lang="zh-CN" altLang="en-US" sz="2200" dirty="0">
                <a:latin typeface="Times New Roman" pitchFamily="18" charset="0"/>
              </a:rPr>
              <a:t>为实体，</a:t>
            </a:r>
            <a:r>
              <a:rPr lang="en-US" altLang="zh-CN" sz="2200" dirty="0">
                <a:latin typeface="Times New Roman" pitchFamily="18" charset="0"/>
              </a:rPr>
              <a:t>P</a:t>
            </a:r>
            <a:r>
              <a:rPr lang="zh-CN" altLang="en-US" sz="2200" dirty="0">
                <a:latin typeface="Times New Roman" pitchFamily="18" charset="0"/>
              </a:rPr>
              <a:t>为实体之间的关系。</a:t>
            </a:r>
          </a:p>
          <a:p>
            <a:pPr lvl="1">
              <a:lnSpc>
                <a:spcPct val="110000"/>
              </a:lnSpc>
            </a:pPr>
            <a:r>
              <a:rPr lang="zh-CN" altLang="en-US" sz="2200" b="1" dirty="0">
                <a:solidFill>
                  <a:srgbClr val="0000FF"/>
                </a:solidFill>
                <a:latin typeface="Times New Roman" pitchFamily="18" charset="0"/>
              </a:rPr>
              <a:t>单个二元关系可直接用一个基本网元来表示</a:t>
            </a:r>
          </a:p>
          <a:p>
            <a:pPr lvl="1">
              <a:lnSpc>
                <a:spcPct val="110000"/>
              </a:lnSpc>
            </a:pPr>
            <a:r>
              <a:rPr lang="zh-CN" altLang="en-US" sz="2200" b="1" dirty="0">
                <a:solidFill>
                  <a:srgbClr val="0000FF"/>
                </a:solidFill>
                <a:latin typeface="Times New Roman" pitchFamily="18" charset="0"/>
              </a:rPr>
              <a:t>对复杂关系，可通过一些相对独立的二元或一元关系的组合来</a:t>
            </a:r>
            <a:r>
              <a:rPr lang="zh-CN" altLang="en-US" sz="2200" b="1" dirty="0" smtClean="0">
                <a:solidFill>
                  <a:srgbClr val="0000FF"/>
                </a:solidFill>
                <a:latin typeface="Times New Roman" pitchFamily="18" charset="0"/>
              </a:rPr>
              <a:t>实现</a:t>
            </a:r>
            <a:endParaRPr lang="zh-CN" altLang="en-US" sz="2200" dirty="0">
              <a:latin typeface="Times New Roman" pitchFamily="18" charset="0"/>
            </a:endParaRPr>
          </a:p>
          <a:p>
            <a:pPr marL="0" indent="0">
              <a:lnSpc>
                <a:spcPct val="110000"/>
              </a:lnSpc>
              <a:buNone/>
            </a:pPr>
            <a:r>
              <a:rPr lang="zh-CN" altLang="en-US" sz="2200" b="1" dirty="0">
                <a:solidFill>
                  <a:srgbClr val="006600"/>
                </a:solidFill>
                <a:latin typeface="Times New Roman" pitchFamily="18" charset="0"/>
              </a:rPr>
              <a:t>    </a:t>
            </a:r>
            <a:endParaRPr lang="en-US" altLang="zh-CN" sz="2200" b="1" dirty="0" smtClean="0">
              <a:solidFill>
                <a:srgbClr val="006600"/>
              </a:solidFill>
              <a:latin typeface="Times New Roman" pitchFamily="18" charset="0"/>
            </a:endParaRPr>
          </a:p>
          <a:p>
            <a:pPr marL="457200" lvl="1" indent="0">
              <a:lnSpc>
                <a:spcPct val="110000"/>
              </a:lnSpc>
              <a:buNone/>
            </a:pPr>
            <a:r>
              <a:rPr lang="zh-CN" altLang="en-US" sz="2000" b="1" dirty="0" smtClean="0">
                <a:solidFill>
                  <a:srgbClr val="006600"/>
                </a:solidFill>
                <a:latin typeface="Times New Roman" pitchFamily="18" charset="0"/>
              </a:rPr>
              <a:t>例：</a:t>
            </a:r>
            <a:r>
              <a:rPr lang="en-US" altLang="zh-CN" sz="2000" b="1" dirty="0" smtClean="0">
                <a:solidFill>
                  <a:srgbClr val="006600"/>
                </a:solidFill>
                <a:latin typeface="Times New Roman" pitchFamily="18" charset="0"/>
              </a:rPr>
              <a:t> </a:t>
            </a:r>
            <a:r>
              <a:rPr lang="zh-CN" altLang="en-US" sz="2000" b="1" dirty="0">
                <a:solidFill>
                  <a:srgbClr val="006600"/>
                </a:solidFill>
                <a:latin typeface="Times New Roman" pitchFamily="18" charset="0"/>
              </a:rPr>
              <a:t>用语义网络表示：</a:t>
            </a:r>
          </a:p>
          <a:p>
            <a:pPr marL="457200" lvl="1" indent="0">
              <a:lnSpc>
                <a:spcPct val="110000"/>
              </a:lnSpc>
              <a:buNone/>
            </a:pPr>
            <a:r>
              <a:rPr lang="zh-CN" altLang="en-US" sz="2000" b="1" dirty="0">
                <a:solidFill>
                  <a:srgbClr val="006600"/>
                </a:solidFill>
                <a:latin typeface="Times New Roman" pitchFamily="18" charset="0"/>
              </a:rPr>
              <a:t>         动物能运动、会吃。</a:t>
            </a:r>
          </a:p>
          <a:p>
            <a:pPr marL="457200" lvl="1" indent="0">
              <a:lnSpc>
                <a:spcPct val="110000"/>
              </a:lnSpc>
              <a:buNone/>
            </a:pPr>
            <a:r>
              <a:rPr lang="zh-CN" altLang="en-US" sz="2000" b="1" dirty="0">
                <a:solidFill>
                  <a:srgbClr val="006600"/>
                </a:solidFill>
                <a:latin typeface="Times New Roman" pitchFamily="18" charset="0"/>
              </a:rPr>
              <a:t>         鸟是一种动物，鸟有翅膀、会飞。</a:t>
            </a:r>
          </a:p>
          <a:p>
            <a:pPr marL="457200" lvl="1" indent="0">
              <a:lnSpc>
                <a:spcPct val="110000"/>
              </a:lnSpc>
              <a:buNone/>
            </a:pPr>
            <a:r>
              <a:rPr lang="zh-CN" altLang="en-US" sz="2000" b="1" dirty="0">
                <a:solidFill>
                  <a:srgbClr val="006600"/>
                </a:solidFill>
                <a:latin typeface="Times New Roman" pitchFamily="18" charset="0"/>
              </a:rPr>
              <a:t>         鱼是一种动物，鱼生活在水中、会游泳</a:t>
            </a:r>
            <a:r>
              <a:rPr lang="zh-CN" altLang="en-US" sz="2000" b="1" dirty="0" smtClean="0">
                <a:solidFill>
                  <a:srgbClr val="006600"/>
                </a:solidFill>
                <a:latin typeface="Times New Roman" pitchFamily="18" charset="0"/>
              </a:rPr>
              <a:t>。</a:t>
            </a:r>
            <a:endParaRPr lang="zh-CN" altLang="en-US" sz="2000" b="1" dirty="0">
              <a:solidFill>
                <a:srgbClr val="006600"/>
              </a:solidFill>
              <a:latin typeface="Times New Roman" pitchFamily="18" charset="0"/>
            </a:endParaRPr>
          </a:p>
        </p:txBody>
      </p:sp>
      <p:sp>
        <p:nvSpPr>
          <p:cNvPr id="6" name="Rectangle 2"/>
          <p:cNvSpPr>
            <a:spLocks noGrp="1" noChangeArrowheads="1"/>
          </p:cNvSpPr>
          <p:nvPr>
            <p:ph type="title"/>
          </p:nvPr>
        </p:nvSpPr>
        <p:spPr>
          <a:xfrm>
            <a:off x="457200" y="0"/>
            <a:ext cx="8229600" cy="1125538"/>
          </a:xfrm>
        </p:spPr>
        <p:txBody>
          <a:bodyPr/>
          <a:lstStyle/>
          <a:p>
            <a:r>
              <a:rPr lang="zh-CN" altLang="en-US" b="1" dirty="0" smtClean="0"/>
              <a:t>事物</a:t>
            </a:r>
            <a:r>
              <a:rPr lang="zh-CN" altLang="en-US" b="1" dirty="0"/>
              <a:t>和概念的</a:t>
            </a:r>
            <a:r>
              <a:rPr lang="zh-CN" altLang="en-US" b="1" dirty="0" smtClean="0"/>
              <a:t>表示</a:t>
            </a:r>
            <a:endParaRPr lang="zh-CN" altLang="en-US" b="1" dirty="0"/>
          </a:p>
        </p:txBody>
      </p:sp>
    </p:spTree>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灯片编号占位符 5"/>
          <p:cNvSpPr>
            <a:spLocks noGrp="1"/>
          </p:cNvSpPr>
          <p:nvPr>
            <p:ph type="sldNum" sz="quarter" idx="12"/>
          </p:nvPr>
        </p:nvSpPr>
        <p:spPr/>
        <p:txBody>
          <a:bodyPr/>
          <a:lstStyle/>
          <a:p>
            <a:fld id="{1A66BE60-C1DE-4F7C-93D9-A4CBD632E279}" type="slidenum">
              <a:rPr lang="en-US" altLang="zh-CN"/>
              <a:pPr/>
              <a:t>83</a:t>
            </a:fld>
            <a:endParaRPr lang="en-US" altLang="zh-CN"/>
          </a:p>
        </p:txBody>
      </p:sp>
      <p:sp>
        <p:nvSpPr>
          <p:cNvPr id="534531" name="Rectangle 3"/>
          <p:cNvSpPr>
            <a:spLocks noGrp="1" noChangeArrowheads="1"/>
          </p:cNvSpPr>
          <p:nvPr>
            <p:ph type="body" idx="1"/>
          </p:nvPr>
        </p:nvSpPr>
        <p:spPr>
          <a:xfrm>
            <a:off x="0" y="1196975"/>
            <a:ext cx="8893175" cy="5661025"/>
          </a:xfrm>
        </p:spPr>
        <p:txBody>
          <a:bodyPr/>
          <a:lstStyle/>
          <a:p>
            <a:endParaRPr lang="en-US" altLang="zh-CN"/>
          </a:p>
          <a:p>
            <a:endParaRPr lang="en-US" altLang="zh-CN"/>
          </a:p>
        </p:txBody>
      </p:sp>
      <p:sp>
        <p:nvSpPr>
          <p:cNvPr id="534532" name="Rectangle 4"/>
          <p:cNvSpPr>
            <a:spLocks noChangeArrowheads="1"/>
          </p:cNvSpPr>
          <p:nvPr/>
        </p:nvSpPr>
        <p:spPr bwMode="auto">
          <a:xfrm>
            <a:off x="3923233" y="2240248"/>
            <a:ext cx="11525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动物</a:t>
            </a:r>
          </a:p>
        </p:txBody>
      </p:sp>
      <p:sp>
        <p:nvSpPr>
          <p:cNvPr id="534533" name="Rectangle 5"/>
          <p:cNvSpPr>
            <a:spLocks noChangeArrowheads="1"/>
          </p:cNvSpPr>
          <p:nvPr/>
        </p:nvSpPr>
        <p:spPr bwMode="auto">
          <a:xfrm>
            <a:off x="5291658" y="1160748"/>
            <a:ext cx="1008062"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吃</a:t>
            </a:r>
          </a:p>
        </p:txBody>
      </p:sp>
      <p:sp>
        <p:nvSpPr>
          <p:cNvPr id="534534" name="Rectangle 6"/>
          <p:cNvSpPr>
            <a:spLocks noChangeArrowheads="1"/>
          </p:cNvSpPr>
          <p:nvPr/>
        </p:nvSpPr>
        <p:spPr bwMode="auto">
          <a:xfrm>
            <a:off x="2554808" y="1160748"/>
            <a:ext cx="9366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运动</a:t>
            </a:r>
          </a:p>
        </p:txBody>
      </p:sp>
      <p:sp>
        <p:nvSpPr>
          <p:cNvPr id="534535" name="Rectangle 7"/>
          <p:cNvSpPr>
            <a:spLocks noChangeArrowheads="1"/>
          </p:cNvSpPr>
          <p:nvPr/>
        </p:nvSpPr>
        <p:spPr bwMode="auto">
          <a:xfrm>
            <a:off x="1186383" y="2960973"/>
            <a:ext cx="865187"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翅膀</a:t>
            </a:r>
          </a:p>
        </p:txBody>
      </p:sp>
      <p:sp>
        <p:nvSpPr>
          <p:cNvPr id="534536" name="Rectangle 8"/>
          <p:cNvSpPr>
            <a:spLocks noChangeArrowheads="1"/>
          </p:cNvSpPr>
          <p:nvPr/>
        </p:nvSpPr>
        <p:spPr bwMode="auto">
          <a:xfrm>
            <a:off x="7091883" y="2816510"/>
            <a:ext cx="1152525" cy="50482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水中</a:t>
            </a:r>
          </a:p>
        </p:txBody>
      </p:sp>
      <p:sp>
        <p:nvSpPr>
          <p:cNvPr id="534537" name="Rectangle 9"/>
          <p:cNvSpPr>
            <a:spLocks noChangeArrowheads="1"/>
          </p:cNvSpPr>
          <p:nvPr/>
        </p:nvSpPr>
        <p:spPr bwMode="auto">
          <a:xfrm>
            <a:off x="2554808" y="3969035"/>
            <a:ext cx="935037"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鸟</a:t>
            </a:r>
          </a:p>
        </p:txBody>
      </p:sp>
      <p:sp>
        <p:nvSpPr>
          <p:cNvPr id="534538" name="Rectangle 10"/>
          <p:cNvSpPr>
            <a:spLocks noChangeArrowheads="1"/>
          </p:cNvSpPr>
          <p:nvPr/>
        </p:nvSpPr>
        <p:spPr bwMode="auto">
          <a:xfrm>
            <a:off x="5436120" y="3969035"/>
            <a:ext cx="1008063"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鱼</a:t>
            </a:r>
          </a:p>
        </p:txBody>
      </p:sp>
      <p:sp>
        <p:nvSpPr>
          <p:cNvPr id="534539" name="Rectangle 11"/>
          <p:cNvSpPr>
            <a:spLocks noChangeArrowheads="1"/>
          </p:cNvSpPr>
          <p:nvPr/>
        </p:nvSpPr>
        <p:spPr bwMode="auto">
          <a:xfrm>
            <a:off x="1186383" y="5264435"/>
            <a:ext cx="9366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飞</a:t>
            </a:r>
          </a:p>
        </p:txBody>
      </p:sp>
      <p:sp>
        <p:nvSpPr>
          <p:cNvPr id="534540" name="Rectangle 12"/>
          <p:cNvSpPr>
            <a:spLocks noChangeArrowheads="1"/>
          </p:cNvSpPr>
          <p:nvPr/>
        </p:nvSpPr>
        <p:spPr bwMode="auto">
          <a:xfrm>
            <a:off x="7091883" y="5119973"/>
            <a:ext cx="11525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游泳</a:t>
            </a:r>
          </a:p>
        </p:txBody>
      </p:sp>
      <p:sp>
        <p:nvSpPr>
          <p:cNvPr id="534541" name="Line 13"/>
          <p:cNvSpPr>
            <a:spLocks noChangeShapeType="1"/>
          </p:cNvSpPr>
          <p:nvPr/>
        </p:nvSpPr>
        <p:spPr bwMode="auto">
          <a:xfrm flipH="1" flipV="1">
            <a:off x="2915170" y="1592548"/>
            <a:ext cx="1512888" cy="6477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4542" name="Line 14"/>
          <p:cNvSpPr>
            <a:spLocks noChangeShapeType="1"/>
          </p:cNvSpPr>
          <p:nvPr/>
        </p:nvSpPr>
        <p:spPr bwMode="auto">
          <a:xfrm flipV="1">
            <a:off x="4428058" y="1592548"/>
            <a:ext cx="1366837" cy="6477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4543" name="Line 15"/>
          <p:cNvSpPr>
            <a:spLocks noChangeShapeType="1"/>
          </p:cNvSpPr>
          <p:nvPr/>
        </p:nvSpPr>
        <p:spPr bwMode="auto">
          <a:xfrm flipV="1">
            <a:off x="2915170" y="2672048"/>
            <a:ext cx="1439863" cy="1296987"/>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4544" name="Line 16"/>
          <p:cNvSpPr>
            <a:spLocks noChangeShapeType="1"/>
          </p:cNvSpPr>
          <p:nvPr/>
        </p:nvSpPr>
        <p:spPr bwMode="auto">
          <a:xfrm flipH="1" flipV="1">
            <a:off x="4499495" y="2672048"/>
            <a:ext cx="1439863" cy="122396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4545" name="Line 17"/>
          <p:cNvSpPr>
            <a:spLocks noChangeShapeType="1"/>
          </p:cNvSpPr>
          <p:nvPr/>
        </p:nvSpPr>
        <p:spPr bwMode="auto">
          <a:xfrm flipH="1" flipV="1">
            <a:off x="1619770" y="3392773"/>
            <a:ext cx="935038" cy="719137"/>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4546" name="Line 18"/>
          <p:cNvSpPr>
            <a:spLocks noChangeShapeType="1"/>
          </p:cNvSpPr>
          <p:nvPr/>
        </p:nvSpPr>
        <p:spPr bwMode="auto">
          <a:xfrm flipH="1">
            <a:off x="1619770" y="4184935"/>
            <a:ext cx="935038" cy="10795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4547" name="Line 19"/>
          <p:cNvSpPr>
            <a:spLocks noChangeShapeType="1"/>
          </p:cNvSpPr>
          <p:nvPr/>
        </p:nvSpPr>
        <p:spPr bwMode="auto">
          <a:xfrm flipV="1">
            <a:off x="6444183" y="3319748"/>
            <a:ext cx="1223962" cy="79216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4548" name="Line 20"/>
          <p:cNvSpPr>
            <a:spLocks noChangeShapeType="1"/>
          </p:cNvSpPr>
          <p:nvPr/>
        </p:nvSpPr>
        <p:spPr bwMode="auto">
          <a:xfrm>
            <a:off x="6444183" y="4184935"/>
            <a:ext cx="1223962" cy="935038"/>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4549" name="Text Box 21"/>
          <p:cNvSpPr txBox="1">
            <a:spLocks noChangeArrowheads="1"/>
          </p:cNvSpPr>
          <p:nvPr/>
        </p:nvSpPr>
        <p:spPr bwMode="auto">
          <a:xfrm>
            <a:off x="2843733" y="1737010"/>
            <a:ext cx="7921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Can</a:t>
            </a:r>
          </a:p>
        </p:txBody>
      </p:sp>
      <p:sp>
        <p:nvSpPr>
          <p:cNvPr id="534550" name="Text Box 22"/>
          <p:cNvSpPr txBox="1">
            <a:spLocks noChangeArrowheads="1"/>
          </p:cNvSpPr>
          <p:nvPr/>
        </p:nvSpPr>
        <p:spPr bwMode="auto">
          <a:xfrm>
            <a:off x="5147195" y="1808448"/>
            <a:ext cx="863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Can</a:t>
            </a:r>
          </a:p>
        </p:txBody>
      </p:sp>
      <p:sp>
        <p:nvSpPr>
          <p:cNvPr id="534551" name="Text Box 23"/>
          <p:cNvSpPr txBox="1">
            <a:spLocks noChangeArrowheads="1"/>
          </p:cNvSpPr>
          <p:nvPr/>
        </p:nvSpPr>
        <p:spPr bwMode="auto">
          <a:xfrm>
            <a:off x="2770708" y="2960973"/>
            <a:ext cx="10080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AKO</a:t>
            </a:r>
          </a:p>
        </p:txBody>
      </p:sp>
      <p:sp>
        <p:nvSpPr>
          <p:cNvPr id="534552" name="Text Box 24"/>
          <p:cNvSpPr txBox="1">
            <a:spLocks noChangeArrowheads="1"/>
          </p:cNvSpPr>
          <p:nvPr/>
        </p:nvSpPr>
        <p:spPr bwMode="auto">
          <a:xfrm>
            <a:off x="7163320" y="3608673"/>
            <a:ext cx="6842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Live</a:t>
            </a:r>
          </a:p>
        </p:txBody>
      </p:sp>
      <p:sp>
        <p:nvSpPr>
          <p:cNvPr id="534553" name="Text Box 25"/>
          <p:cNvSpPr txBox="1">
            <a:spLocks noChangeArrowheads="1"/>
          </p:cNvSpPr>
          <p:nvPr/>
        </p:nvSpPr>
        <p:spPr bwMode="auto">
          <a:xfrm>
            <a:off x="1259408" y="3608673"/>
            <a:ext cx="8651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Have</a:t>
            </a:r>
          </a:p>
        </p:txBody>
      </p:sp>
      <p:sp>
        <p:nvSpPr>
          <p:cNvPr id="534554" name="Text Box 26"/>
          <p:cNvSpPr txBox="1">
            <a:spLocks noChangeArrowheads="1"/>
          </p:cNvSpPr>
          <p:nvPr/>
        </p:nvSpPr>
        <p:spPr bwMode="auto">
          <a:xfrm>
            <a:off x="1402283" y="4545298"/>
            <a:ext cx="6492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Can</a:t>
            </a:r>
          </a:p>
        </p:txBody>
      </p:sp>
      <p:sp>
        <p:nvSpPr>
          <p:cNvPr id="534555" name="Text Box 27"/>
          <p:cNvSpPr txBox="1">
            <a:spLocks noChangeArrowheads="1"/>
          </p:cNvSpPr>
          <p:nvPr/>
        </p:nvSpPr>
        <p:spPr bwMode="auto">
          <a:xfrm>
            <a:off x="5363095" y="3032410"/>
            <a:ext cx="1081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AKO</a:t>
            </a:r>
          </a:p>
        </p:txBody>
      </p:sp>
      <p:sp>
        <p:nvSpPr>
          <p:cNvPr id="534556" name="Text Box 28"/>
          <p:cNvSpPr txBox="1">
            <a:spLocks noChangeArrowheads="1"/>
          </p:cNvSpPr>
          <p:nvPr/>
        </p:nvSpPr>
        <p:spPr bwMode="auto">
          <a:xfrm>
            <a:off x="7307783" y="4400835"/>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Can</a:t>
            </a:r>
          </a:p>
        </p:txBody>
      </p:sp>
    </p:spTree>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灯片编号占位符 5"/>
          <p:cNvSpPr>
            <a:spLocks noGrp="1"/>
          </p:cNvSpPr>
          <p:nvPr>
            <p:ph type="sldNum" sz="quarter" idx="12"/>
          </p:nvPr>
        </p:nvSpPr>
        <p:spPr/>
        <p:txBody>
          <a:bodyPr/>
          <a:lstStyle/>
          <a:p>
            <a:fld id="{6EC75E4B-0B9A-4316-8F21-DA0B2E5EFC4B}" type="slidenum">
              <a:rPr lang="en-US" altLang="zh-CN"/>
              <a:pPr/>
              <a:t>84</a:t>
            </a:fld>
            <a:endParaRPr lang="en-US" altLang="zh-CN"/>
          </a:p>
        </p:txBody>
      </p:sp>
      <p:sp>
        <p:nvSpPr>
          <p:cNvPr id="535555" name="Rectangle 3"/>
          <p:cNvSpPr>
            <a:spLocks noGrp="1" noChangeArrowheads="1"/>
          </p:cNvSpPr>
          <p:nvPr>
            <p:ph type="body" idx="1"/>
          </p:nvPr>
        </p:nvSpPr>
        <p:spPr>
          <a:xfrm>
            <a:off x="0" y="1449388"/>
            <a:ext cx="8893175" cy="4427884"/>
          </a:xfrm>
        </p:spPr>
        <p:txBody>
          <a:bodyPr/>
          <a:lstStyle/>
          <a:p>
            <a:pPr marL="400050" lvl="1" indent="0">
              <a:lnSpc>
                <a:spcPct val="110000"/>
              </a:lnSpc>
              <a:spcBef>
                <a:spcPts val="1800"/>
              </a:spcBef>
              <a:buNone/>
            </a:pPr>
            <a:r>
              <a:rPr lang="en-US" altLang="zh-CN" sz="2200" dirty="0">
                <a:solidFill>
                  <a:srgbClr val="00B050"/>
                </a:solidFill>
                <a:latin typeface="Times New Roman" pitchFamily="18" charset="0"/>
              </a:rPr>
              <a:t>   </a:t>
            </a:r>
            <a:r>
              <a:rPr lang="zh-CN" altLang="en-US" sz="2200" b="1" dirty="0" smtClean="0">
                <a:solidFill>
                  <a:srgbClr val="00B050"/>
                </a:solidFill>
                <a:latin typeface="Times New Roman" pitchFamily="18" charset="0"/>
              </a:rPr>
              <a:t>例：用</a:t>
            </a:r>
            <a:r>
              <a:rPr lang="zh-CN" altLang="en-US" sz="2200" b="1" dirty="0">
                <a:solidFill>
                  <a:srgbClr val="00B050"/>
                </a:solidFill>
                <a:latin typeface="Times New Roman" pitchFamily="18" charset="0"/>
              </a:rPr>
              <a:t>语义网络表示：</a:t>
            </a:r>
          </a:p>
          <a:p>
            <a:pPr marL="400050" lvl="1" indent="0">
              <a:lnSpc>
                <a:spcPct val="110000"/>
              </a:lnSpc>
              <a:spcBef>
                <a:spcPts val="1800"/>
              </a:spcBef>
              <a:buNone/>
            </a:pPr>
            <a:r>
              <a:rPr lang="zh-CN" altLang="en-US" sz="2200" b="1" dirty="0">
                <a:solidFill>
                  <a:srgbClr val="00B050"/>
                </a:solidFill>
                <a:latin typeface="Times New Roman" pitchFamily="18" charset="0"/>
              </a:rPr>
              <a:t>        王强是理想公司的经理；</a:t>
            </a:r>
          </a:p>
          <a:p>
            <a:pPr marL="400050" lvl="1" indent="0">
              <a:lnSpc>
                <a:spcPct val="110000"/>
              </a:lnSpc>
              <a:spcBef>
                <a:spcPts val="1800"/>
              </a:spcBef>
              <a:buNone/>
            </a:pPr>
            <a:r>
              <a:rPr lang="zh-CN" altLang="en-US" sz="2200" b="1" dirty="0">
                <a:solidFill>
                  <a:srgbClr val="00B050"/>
                </a:solidFill>
                <a:latin typeface="Times New Roman" pitchFamily="18" charset="0"/>
              </a:rPr>
              <a:t>        理想公司在中关村；</a:t>
            </a:r>
          </a:p>
          <a:p>
            <a:pPr marL="400050" lvl="1" indent="0">
              <a:lnSpc>
                <a:spcPct val="110000"/>
              </a:lnSpc>
              <a:spcBef>
                <a:spcPts val="1800"/>
              </a:spcBef>
              <a:buNone/>
            </a:pPr>
            <a:r>
              <a:rPr lang="zh-CN" altLang="en-US" sz="2200" b="1" dirty="0">
                <a:solidFill>
                  <a:srgbClr val="00B050"/>
                </a:solidFill>
                <a:latin typeface="Times New Roman" pitchFamily="18" charset="0"/>
              </a:rPr>
              <a:t>        王强</a:t>
            </a:r>
            <a:r>
              <a:rPr lang="en-US" altLang="zh-CN" sz="2200" b="1" dirty="0">
                <a:solidFill>
                  <a:srgbClr val="00B050"/>
                </a:solidFill>
                <a:latin typeface="Times New Roman" pitchFamily="18" charset="0"/>
              </a:rPr>
              <a:t>28</a:t>
            </a:r>
            <a:r>
              <a:rPr lang="zh-CN" altLang="en-US" sz="2200" b="1" dirty="0">
                <a:solidFill>
                  <a:srgbClr val="00B050"/>
                </a:solidFill>
                <a:latin typeface="Times New Roman" pitchFamily="18" charset="0"/>
              </a:rPr>
              <a:t>岁。</a:t>
            </a:r>
            <a:endParaRPr lang="zh-CN" altLang="en-US" sz="2200" dirty="0">
              <a:solidFill>
                <a:srgbClr val="00B050"/>
              </a:solidFill>
              <a:latin typeface="Times New Roman" pitchFamily="18" charset="0"/>
            </a:endParaRPr>
          </a:p>
          <a:p>
            <a:pPr>
              <a:lnSpc>
                <a:spcPct val="90000"/>
              </a:lnSpc>
            </a:pPr>
            <a:endParaRPr lang="zh-CN" altLang="en-US" sz="2000" dirty="0">
              <a:solidFill>
                <a:srgbClr val="006600"/>
              </a:solidFill>
              <a:latin typeface="Times New Roman" pitchFamily="18" charset="0"/>
            </a:endParaRPr>
          </a:p>
          <a:p>
            <a:pPr>
              <a:lnSpc>
                <a:spcPct val="90000"/>
              </a:lnSpc>
            </a:pPr>
            <a:endParaRPr lang="zh-CN" altLang="en-US" dirty="0"/>
          </a:p>
          <a:p>
            <a:pPr>
              <a:lnSpc>
                <a:spcPct val="90000"/>
              </a:lnSpc>
            </a:pPr>
            <a:endParaRPr lang="zh-CN" altLang="en-US" dirty="0"/>
          </a:p>
          <a:p>
            <a:pPr>
              <a:lnSpc>
                <a:spcPct val="90000"/>
              </a:lnSpc>
            </a:pPr>
            <a:endParaRPr lang="zh-CN" altLang="en-US" dirty="0"/>
          </a:p>
          <a:p>
            <a:pPr>
              <a:lnSpc>
                <a:spcPct val="90000"/>
              </a:lnSpc>
            </a:pPr>
            <a:endParaRPr lang="zh-CN" altLang="en-US" dirty="0"/>
          </a:p>
          <a:p>
            <a:pPr>
              <a:lnSpc>
                <a:spcPct val="90000"/>
              </a:lnSpc>
            </a:pPr>
            <a:endParaRPr lang="zh-CN" altLang="en-US" dirty="0"/>
          </a:p>
          <a:p>
            <a:pPr marL="0" indent="0">
              <a:lnSpc>
                <a:spcPct val="90000"/>
              </a:lnSpc>
              <a:buNone/>
            </a:pPr>
            <a:r>
              <a:rPr lang="zh-CN" altLang="en-US" dirty="0" smtClean="0"/>
              <a:t> </a:t>
            </a:r>
            <a:endParaRPr lang="zh-CN" altLang="en-US" b="1" dirty="0"/>
          </a:p>
        </p:txBody>
      </p:sp>
      <p:grpSp>
        <p:nvGrpSpPr>
          <p:cNvPr id="3" name="组合 2"/>
          <p:cNvGrpSpPr/>
          <p:nvPr/>
        </p:nvGrpSpPr>
        <p:grpSpPr>
          <a:xfrm>
            <a:off x="628987" y="4066207"/>
            <a:ext cx="7777163" cy="1998774"/>
            <a:chOff x="611261" y="3626470"/>
            <a:chExt cx="7777163" cy="1998774"/>
          </a:xfrm>
        </p:grpSpPr>
        <p:sp>
          <p:nvSpPr>
            <p:cNvPr id="535556" name="Rectangle 4"/>
            <p:cNvSpPr>
              <a:spLocks noChangeArrowheads="1"/>
            </p:cNvSpPr>
            <p:nvPr/>
          </p:nvSpPr>
          <p:spPr bwMode="auto">
            <a:xfrm>
              <a:off x="611261" y="4040919"/>
              <a:ext cx="9366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中关村</a:t>
              </a:r>
            </a:p>
          </p:txBody>
        </p:sp>
        <p:sp>
          <p:nvSpPr>
            <p:cNvPr id="535557" name="Rectangle 5"/>
            <p:cNvSpPr>
              <a:spLocks noChangeArrowheads="1"/>
            </p:cNvSpPr>
            <p:nvPr/>
          </p:nvSpPr>
          <p:spPr bwMode="auto">
            <a:xfrm>
              <a:off x="2698824" y="4040919"/>
              <a:ext cx="1150937"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理想公司</a:t>
              </a:r>
            </a:p>
          </p:txBody>
        </p:sp>
        <p:sp>
          <p:nvSpPr>
            <p:cNvPr id="535558" name="Rectangle 6"/>
            <p:cNvSpPr>
              <a:spLocks noChangeArrowheads="1"/>
            </p:cNvSpPr>
            <p:nvPr/>
          </p:nvSpPr>
          <p:spPr bwMode="auto">
            <a:xfrm>
              <a:off x="5148336" y="4040919"/>
              <a:ext cx="1008063"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王强</a:t>
              </a:r>
            </a:p>
          </p:txBody>
        </p:sp>
        <p:sp>
          <p:nvSpPr>
            <p:cNvPr id="535559" name="Rectangle 7"/>
            <p:cNvSpPr>
              <a:spLocks noChangeArrowheads="1"/>
            </p:cNvSpPr>
            <p:nvPr/>
          </p:nvSpPr>
          <p:spPr bwMode="auto">
            <a:xfrm>
              <a:off x="7451799" y="3969481"/>
              <a:ext cx="9366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经理</a:t>
              </a:r>
            </a:p>
          </p:txBody>
        </p:sp>
        <p:sp>
          <p:nvSpPr>
            <p:cNvPr id="535560" name="Rectangle 8"/>
            <p:cNvSpPr>
              <a:spLocks noChangeArrowheads="1"/>
            </p:cNvSpPr>
            <p:nvPr/>
          </p:nvSpPr>
          <p:spPr bwMode="auto">
            <a:xfrm>
              <a:off x="5148336" y="5193444"/>
              <a:ext cx="1079500"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solidFill>
                    <a:srgbClr val="0000CC"/>
                  </a:solidFill>
                </a:rPr>
                <a:t>28</a:t>
              </a:r>
              <a:r>
                <a:rPr lang="zh-CN" altLang="en-US" b="1">
                  <a:solidFill>
                    <a:srgbClr val="0000CC"/>
                  </a:solidFill>
                </a:rPr>
                <a:t>岁</a:t>
              </a:r>
            </a:p>
          </p:txBody>
        </p:sp>
        <p:sp>
          <p:nvSpPr>
            <p:cNvPr id="535561" name="Line 9"/>
            <p:cNvSpPr>
              <a:spLocks noChangeShapeType="1"/>
            </p:cNvSpPr>
            <p:nvPr/>
          </p:nvSpPr>
          <p:spPr bwMode="auto">
            <a:xfrm flipH="1">
              <a:off x="1547886" y="4256819"/>
              <a:ext cx="1150938"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5562" name="Line 10"/>
            <p:cNvSpPr>
              <a:spLocks noChangeShapeType="1"/>
            </p:cNvSpPr>
            <p:nvPr/>
          </p:nvSpPr>
          <p:spPr bwMode="auto">
            <a:xfrm flipH="1">
              <a:off x="3851349" y="4256819"/>
              <a:ext cx="1295400"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5563" name="Line 11"/>
            <p:cNvSpPr>
              <a:spLocks noChangeShapeType="1"/>
            </p:cNvSpPr>
            <p:nvPr/>
          </p:nvSpPr>
          <p:spPr bwMode="auto">
            <a:xfrm>
              <a:off x="6156399" y="4256819"/>
              <a:ext cx="1296987"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5564" name="Line 12"/>
            <p:cNvSpPr>
              <a:spLocks noChangeShapeType="1"/>
            </p:cNvSpPr>
            <p:nvPr/>
          </p:nvSpPr>
          <p:spPr bwMode="auto">
            <a:xfrm>
              <a:off x="5580136" y="4472719"/>
              <a:ext cx="0" cy="720725"/>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5565" name="Text Box 13"/>
            <p:cNvSpPr txBox="1">
              <a:spLocks noChangeArrowheads="1"/>
            </p:cNvSpPr>
            <p:nvPr/>
          </p:nvSpPr>
          <p:spPr bwMode="auto">
            <a:xfrm>
              <a:off x="1619324" y="3898044"/>
              <a:ext cx="108108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Located-at-</a:t>
              </a:r>
            </a:p>
          </p:txBody>
        </p:sp>
        <p:sp>
          <p:nvSpPr>
            <p:cNvPr id="535566" name="Text Box 14"/>
            <p:cNvSpPr txBox="1">
              <a:spLocks noChangeArrowheads="1"/>
            </p:cNvSpPr>
            <p:nvPr/>
          </p:nvSpPr>
          <p:spPr bwMode="auto">
            <a:xfrm>
              <a:off x="3995811" y="3898044"/>
              <a:ext cx="12239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a:solidFill>
                    <a:srgbClr val="0000CC"/>
                  </a:solidFill>
                </a:rPr>
                <a:t>Work-for</a:t>
              </a:r>
            </a:p>
          </p:txBody>
        </p:sp>
        <p:sp>
          <p:nvSpPr>
            <p:cNvPr id="535567" name="Text Box 15"/>
            <p:cNvSpPr txBox="1">
              <a:spLocks noChangeArrowheads="1"/>
            </p:cNvSpPr>
            <p:nvPr/>
          </p:nvSpPr>
          <p:spPr bwMode="auto">
            <a:xfrm>
              <a:off x="6407751" y="3626470"/>
              <a:ext cx="80111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b="1" dirty="0" smtClean="0">
                  <a:solidFill>
                    <a:srgbClr val="0000CC"/>
                  </a:solidFill>
                </a:rPr>
                <a:t>ISA</a:t>
              </a:r>
              <a:endParaRPr lang="en-US" altLang="zh-CN" b="1" dirty="0">
                <a:solidFill>
                  <a:srgbClr val="0000CC"/>
                </a:solidFill>
              </a:endParaRPr>
            </a:p>
          </p:txBody>
        </p:sp>
        <p:sp>
          <p:nvSpPr>
            <p:cNvPr id="535568" name="Text Box 16"/>
            <p:cNvSpPr txBox="1">
              <a:spLocks noChangeArrowheads="1"/>
            </p:cNvSpPr>
            <p:nvPr/>
          </p:nvSpPr>
          <p:spPr bwMode="auto">
            <a:xfrm>
              <a:off x="5651574" y="4690206"/>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Age</a:t>
              </a:r>
            </a:p>
          </p:txBody>
        </p:sp>
      </p:grpSp>
      <p:sp>
        <p:nvSpPr>
          <p:cNvPr id="4" name="标题 3"/>
          <p:cNvSpPr>
            <a:spLocks noGrp="1"/>
          </p:cNvSpPr>
          <p:nvPr>
            <p:ph type="title"/>
          </p:nvPr>
        </p:nvSpPr>
        <p:spPr/>
        <p:txBody>
          <a:bodyPr/>
          <a:lstStyle/>
          <a:p>
            <a:endParaRPr lang="zh-CN"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灯片编号占位符 5"/>
          <p:cNvSpPr>
            <a:spLocks noGrp="1"/>
          </p:cNvSpPr>
          <p:nvPr>
            <p:ph type="sldNum" sz="quarter" idx="12"/>
          </p:nvPr>
        </p:nvSpPr>
        <p:spPr/>
        <p:txBody>
          <a:bodyPr/>
          <a:lstStyle/>
          <a:p>
            <a:fld id="{69C1CEBE-29DA-4FB0-A4FA-1C026C2FEFA3}" type="slidenum">
              <a:rPr lang="en-US" altLang="zh-CN"/>
              <a:pPr/>
              <a:t>85</a:t>
            </a:fld>
            <a:endParaRPr lang="en-US" altLang="zh-CN"/>
          </a:p>
        </p:txBody>
      </p:sp>
      <p:sp>
        <p:nvSpPr>
          <p:cNvPr id="536579" name="Rectangle 3"/>
          <p:cNvSpPr>
            <a:spLocks noGrp="1" noChangeArrowheads="1"/>
          </p:cNvSpPr>
          <p:nvPr>
            <p:ph type="body" idx="1"/>
          </p:nvPr>
        </p:nvSpPr>
        <p:spPr>
          <a:xfrm>
            <a:off x="18737" y="576263"/>
            <a:ext cx="8893175" cy="5805487"/>
          </a:xfrm>
        </p:spPr>
        <p:txBody>
          <a:bodyPr/>
          <a:lstStyle/>
          <a:p>
            <a:pPr marL="400050" lvl="1" indent="0">
              <a:buNone/>
            </a:pPr>
            <a:r>
              <a:rPr lang="zh-CN" altLang="en-US" sz="2000" b="1" dirty="0" smtClean="0">
                <a:solidFill>
                  <a:srgbClr val="006600"/>
                </a:solidFill>
                <a:latin typeface="Times New Roman" pitchFamily="18" charset="0"/>
              </a:rPr>
              <a:t>例：用于语义网络完整表示：</a:t>
            </a:r>
            <a:endParaRPr lang="en-US" altLang="zh-CN" sz="2000" b="1" dirty="0" smtClean="0">
              <a:solidFill>
                <a:srgbClr val="006600"/>
              </a:solidFill>
              <a:latin typeface="Times New Roman" pitchFamily="18" charset="0"/>
            </a:endParaRPr>
          </a:p>
          <a:p>
            <a:pPr marL="400050" lvl="1" indent="0">
              <a:buNone/>
            </a:pPr>
            <a:r>
              <a:rPr lang="en-US" altLang="zh-CN" sz="2000" b="1" dirty="0">
                <a:solidFill>
                  <a:srgbClr val="006600"/>
                </a:solidFill>
                <a:latin typeface="Times New Roman" pitchFamily="18" charset="0"/>
              </a:rPr>
              <a:t>	</a:t>
            </a:r>
            <a:r>
              <a:rPr lang="zh-CN" altLang="en-US" sz="2000" b="1" dirty="0" smtClean="0">
                <a:solidFill>
                  <a:srgbClr val="006600"/>
                </a:solidFill>
                <a:latin typeface="Times New Roman" pitchFamily="18" charset="0"/>
              </a:rPr>
              <a:t>李</a:t>
            </a:r>
            <a:r>
              <a:rPr lang="zh-CN" altLang="en-US" sz="2000" b="1" dirty="0">
                <a:solidFill>
                  <a:srgbClr val="006600"/>
                </a:solidFill>
                <a:latin typeface="Times New Roman" pitchFamily="18" charset="0"/>
              </a:rPr>
              <a:t>新的汽车的款式是</a:t>
            </a:r>
            <a:r>
              <a:rPr lang="zh-CN" altLang="en-US" sz="2000" b="1" dirty="0" smtClean="0">
                <a:solidFill>
                  <a:srgbClr val="006600"/>
                </a:solidFill>
                <a:latin typeface="Times New Roman" pitchFamily="18" charset="0"/>
              </a:rPr>
              <a:t>“大众”</a:t>
            </a:r>
            <a:r>
              <a:rPr lang="zh-CN" altLang="en-US" sz="2000" b="1" dirty="0">
                <a:solidFill>
                  <a:srgbClr val="006600"/>
                </a:solidFill>
                <a:latin typeface="Times New Roman" pitchFamily="18" charset="0"/>
              </a:rPr>
              <a:t>、银灰色。</a:t>
            </a:r>
          </a:p>
          <a:p>
            <a:pPr marL="457200" lvl="1" indent="0">
              <a:buNone/>
            </a:pPr>
            <a:r>
              <a:rPr lang="zh-CN" altLang="en-US" sz="2000" b="1" dirty="0" smtClean="0">
                <a:solidFill>
                  <a:srgbClr val="006600"/>
                </a:solidFill>
                <a:latin typeface="Times New Roman" pitchFamily="18" charset="0"/>
              </a:rPr>
              <a:t>       王红</a:t>
            </a:r>
            <a:r>
              <a:rPr lang="zh-CN" altLang="en-US" sz="2000" b="1" dirty="0">
                <a:solidFill>
                  <a:srgbClr val="006600"/>
                </a:solidFill>
                <a:latin typeface="Times New Roman" pitchFamily="18" charset="0"/>
              </a:rPr>
              <a:t>的汽车的款式是</a:t>
            </a:r>
            <a:r>
              <a:rPr lang="zh-CN" altLang="en-US" sz="2000" b="1" dirty="0" smtClean="0">
                <a:solidFill>
                  <a:srgbClr val="006600"/>
                </a:solidFill>
                <a:latin typeface="Times New Roman" pitchFamily="18" charset="0"/>
              </a:rPr>
              <a:t>“别克”</a:t>
            </a:r>
            <a:r>
              <a:rPr lang="zh-CN" altLang="en-US" sz="2000" b="1" dirty="0">
                <a:solidFill>
                  <a:srgbClr val="006600"/>
                </a:solidFill>
                <a:latin typeface="Times New Roman" pitchFamily="18" charset="0"/>
              </a:rPr>
              <a:t>、红色</a:t>
            </a:r>
            <a:r>
              <a:rPr lang="zh-CN" altLang="en-US" sz="2000" b="1" dirty="0" smtClean="0">
                <a:solidFill>
                  <a:srgbClr val="006600"/>
                </a:solidFill>
                <a:latin typeface="Times New Roman" pitchFamily="18" charset="0"/>
              </a:rPr>
              <a:t>。</a:t>
            </a:r>
            <a:endParaRPr lang="en-US" altLang="zh-CN" sz="2000" b="1" dirty="0" smtClean="0">
              <a:solidFill>
                <a:srgbClr val="006600"/>
              </a:solidFill>
              <a:latin typeface="Times New Roman" pitchFamily="18" charset="0"/>
            </a:endParaRPr>
          </a:p>
          <a:p>
            <a:pPr marL="457200" lvl="1" indent="0">
              <a:buNone/>
            </a:pPr>
            <a:r>
              <a:rPr lang="en-US" altLang="zh-CN" sz="1800" b="1" dirty="0">
                <a:solidFill>
                  <a:srgbClr val="006600"/>
                </a:solidFill>
                <a:latin typeface="Times New Roman" pitchFamily="18" charset="0"/>
              </a:rPr>
              <a:t> </a:t>
            </a:r>
            <a:r>
              <a:rPr lang="en-US" altLang="zh-CN" sz="1800" b="1" dirty="0" smtClean="0">
                <a:solidFill>
                  <a:srgbClr val="006600"/>
                </a:solidFill>
                <a:latin typeface="Times New Roman" pitchFamily="18" charset="0"/>
              </a:rPr>
              <a:t>       </a:t>
            </a:r>
            <a:r>
              <a:rPr lang="zh-CN" altLang="en-US" sz="1800" b="1" dirty="0" smtClean="0">
                <a:solidFill>
                  <a:srgbClr val="0000CC"/>
                </a:solidFill>
                <a:latin typeface="Times New Roman" pitchFamily="18" charset="0"/>
              </a:rPr>
              <a:t>       </a:t>
            </a:r>
            <a:endParaRPr lang="zh-CN" altLang="en-US" sz="1800" b="1" dirty="0">
              <a:solidFill>
                <a:srgbClr val="0000CC"/>
              </a:solidFill>
              <a:latin typeface="Times New Roman" pitchFamily="18" charset="0"/>
            </a:endParaRPr>
          </a:p>
        </p:txBody>
      </p:sp>
      <p:grpSp>
        <p:nvGrpSpPr>
          <p:cNvPr id="2" name="组合 1"/>
          <p:cNvGrpSpPr/>
          <p:nvPr/>
        </p:nvGrpSpPr>
        <p:grpSpPr>
          <a:xfrm>
            <a:off x="468313" y="1916112"/>
            <a:ext cx="7559675" cy="4321175"/>
            <a:chOff x="468313" y="2276475"/>
            <a:chExt cx="7559675" cy="4321175"/>
          </a:xfrm>
        </p:grpSpPr>
        <p:sp>
          <p:nvSpPr>
            <p:cNvPr id="536580" name="Rectangle 4"/>
            <p:cNvSpPr>
              <a:spLocks noChangeArrowheads="1"/>
            </p:cNvSpPr>
            <p:nvPr/>
          </p:nvSpPr>
          <p:spPr bwMode="auto">
            <a:xfrm>
              <a:off x="3995738" y="2276475"/>
              <a:ext cx="1223962"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b="1" dirty="0" smtClean="0">
                  <a:solidFill>
                    <a:srgbClr val="0000CC"/>
                  </a:solidFill>
                </a:rPr>
                <a:t>大众</a:t>
              </a:r>
              <a:endParaRPr lang="zh-CN" altLang="en-US" b="1" dirty="0">
                <a:solidFill>
                  <a:srgbClr val="0000CC"/>
                </a:solidFill>
              </a:endParaRPr>
            </a:p>
          </p:txBody>
        </p:sp>
        <p:sp>
          <p:nvSpPr>
            <p:cNvPr id="536581" name="Rectangle 5"/>
            <p:cNvSpPr>
              <a:spLocks noChangeArrowheads="1"/>
            </p:cNvSpPr>
            <p:nvPr/>
          </p:nvSpPr>
          <p:spPr bwMode="auto">
            <a:xfrm>
              <a:off x="1547813" y="3213100"/>
              <a:ext cx="11525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李新</a:t>
              </a:r>
            </a:p>
          </p:txBody>
        </p:sp>
        <p:sp>
          <p:nvSpPr>
            <p:cNvPr id="536582" name="Rectangle 6"/>
            <p:cNvSpPr>
              <a:spLocks noChangeArrowheads="1"/>
            </p:cNvSpPr>
            <p:nvPr/>
          </p:nvSpPr>
          <p:spPr bwMode="auto">
            <a:xfrm>
              <a:off x="3995738" y="3213100"/>
              <a:ext cx="1223962" cy="431800"/>
            </a:xfrm>
            <a:prstGeom prst="rect">
              <a:avLst/>
            </a:prstGeom>
            <a:solidFill>
              <a:srgbClr val="FFC000"/>
            </a:solidFill>
            <a:ln w="9525">
              <a:solidFill>
                <a:srgbClr val="0000CC"/>
              </a:solidFill>
              <a:miter lim="800000"/>
              <a:headEnd/>
              <a:tailEnd/>
            </a:ln>
            <a:effectLst/>
            <a:extLst/>
          </p:spPr>
          <p:txBody>
            <a:bodyPr wrap="none" anchor="ctr"/>
            <a:lstStyle/>
            <a:p>
              <a:pPr algn="ctr"/>
              <a:r>
                <a:rPr lang="zh-CN" altLang="en-US" b="1">
                  <a:solidFill>
                    <a:srgbClr val="0000CC"/>
                  </a:solidFill>
                </a:rPr>
                <a:t>汽车</a:t>
              </a:r>
              <a:r>
                <a:rPr lang="en-US" altLang="zh-CN" b="1">
                  <a:solidFill>
                    <a:srgbClr val="0000CC"/>
                  </a:solidFill>
                </a:rPr>
                <a:t>1</a:t>
              </a:r>
            </a:p>
          </p:txBody>
        </p:sp>
        <p:sp>
          <p:nvSpPr>
            <p:cNvPr id="536583" name="Rectangle 7"/>
            <p:cNvSpPr>
              <a:spLocks noChangeArrowheads="1"/>
            </p:cNvSpPr>
            <p:nvPr/>
          </p:nvSpPr>
          <p:spPr bwMode="auto">
            <a:xfrm>
              <a:off x="6732588" y="3213100"/>
              <a:ext cx="1295400"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银灰色</a:t>
              </a:r>
            </a:p>
          </p:txBody>
        </p:sp>
        <p:sp>
          <p:nvSpPr>
            <p:cNvPr id="536584" name="Rectangle 8"/>
            <p:cNvSpPr>
              <a:spLocks noChangeArrowheads="1"/>
            </p:cNvSpPr>
            <p:nvPr/>
          </p:nvSpPr>
          <p:spPr bwMode="auto">
            <a:xfrm>
              <a:off x="539750" y="4076700"/>
              <a:ext cx="503238" cy="50323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人</a:t>
              </a:r>
            </a:p>
          </p:txBody>
        </p:sp>
        <p:sp>
          <p:nvSpPr>
            <p:cNvPr id="536585" name="Rectangle 9"/>
            <p:cNvSpPr>
              <a:spLocks noChangeArrowheads="1"/>
            </p:cNvSpPr>
            <p:nvPr/>
          </p:nvSpPr>
          <p:spPr bwMode="auto">
            <a:xfrm>
              <a:off x="3995738" y="4221163"/>
              <a:ext cx="11525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汽车</a:t>
              </a:r>
            </a:p>
          </p:txBody>
        </p:sp>
        <p:sp>
          <p:nvSpPr>
            <p:cNvPr id="536586" name="Rectangle 10"/>
            <p:cNvSpPr>
              <a:spLocks noChangeArrowheads="1"/>
            </p:cNvSpPr>
            <p:nvPr/>
          </p:nvSpPr>
          <p:spPr bwMode="auto">
            <a:xfrm>
              <a:off x="6732588" y="4221163"/>
              <a:ext cx="1295400"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交通工具</a:t>
              </a:r>
            </a:p>
          </p:txBody>
        </p:sp>
        <p:sp>
          <p:nvSpPr>
            <p:cNvPr id="536587" name="Rectangle 11"/>
            <p:cNvSpPr>
              <a:spLocks noChangeArrowheads="1"/>
            </p:cNvSpPr>
            <p:nvPr/>
          </p:nvSpPr>
          <p:spPr bwMode="auto">
            <a:xfrm>
              <a:off x="1476375" y="5157788"/>
              <a:ext cx="1079500"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王红</a:t>
              </a:r>
            </a:p>
          </p:txBody>
        </p:sp>
        <p:sp>
          <p:nvSpPr>
            <p:cNvPr id="536588" name="Rectangle 12"/>
            <p:cNvSpPr>
              <a:spLocks noChangeArrowheads="1"/>
            </p:cNvSpPr>
            <p:nvPr/>
          </p:nvSpPr>
          <p:spPr bwMode="auto">
            <a:xfrm>
              <a:off x="3995738" y="5157788"/>
              <a:ext cx="1223962" cy="431800"/>
            </a:xfrm>
            <a:prstGeom prst="rect">
              <a:avLst/>
            </a:prstGeom>
            <a:solidFill>
              <a:srgbClr val="FFC000"/>
            </a:solidFill>
            <a:ln w="9525">
              <a:solidFill>
                <a:srgbClr val="0000CC"/>
              </a:solidFill>
              <a:miter lim="800000"/>
              <a:headEnd/>
              <a:tailEnd/>
            </a:ln>
            <a:effectLst/>
            <a:extLst/>
          </p:spPr>
          <p:txBody>
            <a:bodyPr wrap="none" anchor="ctr"/>
            <a:lstStyle/>
            <a:p>
              <a:pPr algn="ctr"/>
              <a:r>
                <a:rPr lang="zh-CN" altLang="en-US" b="1">
                  <a:solidFill>
                    <a:srgbClr val="0000CC"/>
                  </a:solidFill>
                </a:rPr>
                <a:t>汽车</a:t>
              </a:r>
              <a:r>
                <a:rPr lang="en-US" altLang="zh-CN" b="1">
                  <a:solidFill>
                    <a:srgbClr val="0000CC"/>
                  </a:solidFill>
                </a:rPr>
                <a:t>2</a:t>
              </a:r>
            </a:p>
          </p:txBody>
        </p:sp>
        <p:sp>
          <p:nvSpPr>
            <p:cNvPr id="536589" name="Rectangle 13"/>
            <p:cNvSpPr>
              <a:spLocks noChangeArrowheads="1"/>
            </p:cNvSpPr>
            <p:nvPr/>
          </p:nvSpPr>
          <p:spPr bwMode="auto">
            <a:xfrm>
              <a:off x="6877050" y="5157788"/>
              <a:ext cx="1150938" cy="433387"/>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红色</a:t>
              </a:r>
            </a:p>
          </p:txBody>
        </p:sp>
        <p:sp>
          <p:nvSpPr>
            <p:cNvPr id="536590" name="Rectangle 14"/>
            <p:cNvSpPr>
              <a:spLocks noChangeArrowheads="1"/>
            </p:cNvSpPr>
            <p:nvPr/>
          </p:nvSpPr>
          <p:spPr bwMode="auto">
            <a:xfrm>
              <a:off x="3995738" y="6165850"/>
              <a:ext cx="1223962"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dirty="0" smtClean="0">
                  <a:solidFill>
                    <a:srgbClr val="0000CC"/>
                  </a:solidFill>
                </a:rPr>
                <a:t>别克</a:t>
              </a:r>
              <a:endParaRPr lang="zh-CN" altLang="en-US" b="1" dirty="0">
                <a:solidFill>
                  <a:srgbClr val="0000CC"/>
                </a:solidFill>
              </a:endParaRPr>
            </a:p>
          </p:txBody>
        </p:sp>
        <p:sp>
          <p:nvSpPr>
            <p:cNvPr id="536591" name="Line 15"/>
            <p:cNvSpPr>
              <a:spLocks noChangeShapeType="1"/>
            </p:cNvSpPr>
            <p:nvPr/>
          </p:nvSpPr>
          <p:spPr bwMode="auto">
            <a:xfrm flipH="1" flipV="1">
              <a:off x="4572000" y="2708275"/>
              <a:ext cx="0" cy="504825"/>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6592" name="Line 16"/>
            <p:cNvSpPr>
              <a:spLocks noChangeShapeType="1"/>
            </p:cNvSpPr>
            <p:nvPr/>
          </p:nvSpPr>
          <p:spPr bwMode="auto">
            <a:xfrm flipH="1">
              <a:off x="2700338" y="3429000"/>
              <a:ext cx="1295400"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6593" name="Line 17"/>
            <p:cNvSpPr>
              <a:spLocks noChangeShapeType="1"/>
            </p:cNvSpPr>
            <p:nvPr/>
          </p:nvSpPr>
          <p:spPr bwMode="auto">
            <a:xfrm>
              <a:off x="5219700" y="3429000"/>
              <a:ext cx="1512888"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6594" name="Line 18"/>
            <p:cNvSpPr>
              <a:spLocks noChangeShapeType="1"/>
            </p:cNvSpPr>
            <p:nvPr/>
          </p:nvSpPr>
          <p:spPr bwMode="auto">
            <a:xfrm>
              <a:off x="4572000" y="3644900"/>
              <a:ext cx="0" cy="576263"/>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6595" name="Line 19"/>
            <p:cNvSpPr>
              <a:spLocks noChangeShapeType="1"/>
            </p:cNvSpPr>
            <p:nvPr/>
          </p:nvSpPr>
          <p:spPr bwMode="auto">
            <a:xfrm flipV="1">
              <a:off x="4572000" y="4652963"/>
              <a:ext cx="0" cy="504825"/>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6596" name="Line 20"/>
            <p:cNvSpPr>
              <a:spLocks noChangeShapeType="1"/>
            </p:cNvSpPr>
            <p:nvPr/>
          </p:nvSpPr>
          <p:spPr bwMode="auto">
            <a:xfrm>
              <a:off x="5148263" y="4437063"/>
              <a:ext cx="1584325"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6597" name="Line 21"/>
            <p:cNvSpPr>
              <a:spLocks noChangeShapeType="1"/>
            </p:cNvSpPr>
            <p:nvPr/>
          </p:nvSpPr>
          <p:spPr bwMode="auto">
            <a:xfrm flipH="1">
              <a:off x="2555875" y="5373688"/>
              <a:ext cx="1439863"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6598" name="Line 22"/>
            <p:cNvSpPr>
              <a:spLocks noChangeShapeType="1"/>
            </p:cNvSpPr>
            <p:nvPr/>
          </p:nvSpPr>
          <p:spPr bwMode="auto">
            <a:xfrm>
              <a:off x="5219700" y="5373688"/>
              <a:ext cx="1657350"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6599" name="Line 23"/>
            <p:cNvSpPr>
              <a:spLocks noChangeShapeType="1"/>
            </p:cNvSpPr>
            <p:nvPr/>
          </p:nvSpPr>
          <p:spPr bwMode="auto">
            <a:xfrm flipH="1">
              <a:off x="4572000" y="5589588"/>
              <a:ext cx="0" cy="57626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6600" name="Text Box 24"/>
            <p:cNvSpPr txBox="1">
              <a:spLocks noChangeArrowheads="1"/>
            </p:cNvSpPr>
            <p:nvPr/>
          </p:nvSpPr>
          <p:spPr bwMode="auto">
            <a:xfrm>
              <a:off x="4716463" y="2781300"/>
              <a:ext cx="1008062"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b="1">
                  <a:solidFill>
                    <a:srgbClr val="0000CC"/>
                  </a:solidFill>
                </a:rPr>
                <a:t>Brand</a:t>
              </a:r>
            </a:p>
          </p:txBody>
        </p:sp>
        <p:sp>
          <p:nvSpPr>
            <p:cNvPr id="536601" name="Text Box 25"/>
            <p:cNvSpPr txBox="1">
              <a:spLocks noChangeArrowheads="1"/>
            </p:cNvSpPr>
            <p:nvPr/>
          </p:nvSpPr>
          <p:spPr bwMode="auto">
            <a:xfrm>
              <a:off x="2843213" y="2997200"/>
              <a:ext cx="10080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Owner</a:t>
              </a:r>
            </a:p>
          </p:txBody>
        </p:sp>
        <p:sp>
          <p:nvSpPr>
            <p:cNvPr id="536602" name="Text Box 26"/>
            <p:cNvSpPr txBox="1">
              <a:spLocks noChangeArrowheads="1"/>
            </p:cNvSpPr>
            <p:nvPr/>
          </p:nvSpPr>
          <p:spPr bwMode="auto">
            <a:xfrm>
              <a:off x="5580063" y="3068638"/>
              <a:ext cx="720725" cy="29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b="1">
                  <a:solidFill>
                    <a:srgbClr val="0000CC"/>
                  </a:solidFill>
                </a:rPr>
                <a:t>Color</a:t>
              </a:r>
            </a:p>
          </p:txBody>
        </p:sp>
        <p:sp>
          <p:nvSpPr>
            <p:cNvPr id="536603" name="Text Box 27"/>
            <p:cNvSpPr txBox="1">
              <a:spLocks noChangeArrowheads="1"/>
            </p:cNvSpPr>
            <p:nvPr/>
          </p:nvSpPr>
          <p:spPr bwMode="auto">
            <a:xfrm>
              <a:off x="4716463" y="3789363"/>
              <a:ext cx="5762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ISA</a:t>
              </a:r>
            </a:p>
          </p:txBody>
        </p:sp>
        <p:sp>
          <p:nvSpPr>
            <p:cNvPr id="536604" name="Text Box 28"/>
            <p:cNvSpPr txBox="1">
              <a:spLocks noChangeArrowheads="1"/>
            </p:cNvSpPr>
            <p:nvPr/>
          </p:nvSpPr>
          <p:spPr bwMode="auto">
            <a:xfrm>
              <a:off x="4716463" y="4724400"/>
              <a:ext cx="7191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ISA</a:t>
              </a:r>
            </a:p>
          </p:txBody>
        </p:sp>
        <p:sp>
          <p:nvSpPr>
            <p:cNvPr id="536605" name="Text Box 29"/>
            <p:cNvSpPr txBox="1">
              <a:spLocks noChangeArrowheads="1"/>
            </p:cNvSpPr>
            <p:nvPr/>
          </p:nvSpPr>
          <p:spPr bwMode="auto">
            <a:xfrm>
              <a:off x="5580063" y="4076700"/>
              <a:ext cx="7921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AKO</a:t>
              </a:r>
            </a:p>
          </p:txBody>
        </p:sp>
        <p:sp>
          <p:nvSpPr>
            <p:cNvPr id="536606" name="Text Box 30"/>
            <p:cNvSpPr txBox="1">
              <a:spLocks noChangeArrowheads="1"/>
            </p:cNvSpPr>
            <p:nvPr/>
          </p:nvSpPr>
          <p:spPr bwMode="auto">
            <a:xfrm>
              <a:off x="5580063" y="5013325"/>
              <a:ext cx="1008062"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b="1">
                  <a:solidFill>
                    <a:srgbClr val="0000CC"/>
                  </a:solidFill>
                </a:rPr>
                <a:t>Color</a:t>
              </a:r>
            </a:p>
          </p:txBody>
        </p:sp>
        <p:sp>
          <p:nvSpPr>
            <p:cNvPr id="536607" name="Text Box 31"/>
            <p:cNvSpPr txBox="1">
              <a:spLocks noChangeArrowheads="1"/>
            </p:cNvSpPr>
            <p:nvPr/>
          </p:nvSpPr>
          <p:spPr bwMode="auto">
            <a:xfrm>
              <a:off x="2843213" y="4941888"/>
              <a:ext cx="936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Owner</a:t>
              </a:r>
            </a:p>
          </p:txBody>
        </p:sp>
        <p:sp>
          <p:nvSpPr>
            <p:cNvPr id="536608" name="Text Box 32"/>
            <p:cNvSpPr txBox="1">
              <a:spLocks noChangeArrowheads="1"/>
            </p:cNvSpPr>
            <p:nvPr/>
          </p:nvSpPr>
          <p:spPr bwMode="auto">
            <a:xfrm>
              <a:off x="4643438" y="5734050"/>
              <a:ext cx="10810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Brand</a:t>
              </a:r>
            </a:p>
          </p:txBody>
        </p:sp>
        <p:sp>
          <p:nvSpPr>
            <p:cNvPr id="536609" name="Line 33"/>
            <p:cNvSpPr>
              <a:spLocks noChangeShapeType="1"/>
            </p:cNvSpPr>
            <p:nvPr/>
          </p:nvSpPr>
          <p:spPr bwMode="auto">
            <a:xfrm flipH="1">
              <a:off x="827088" y="3429000"/>
              <a:ext cx="720725" cy="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6610" name="Line 34"/>
            <p:cNvSpPr>
              <a:spLocks noChangeShapeType="1"/>
            </p:cNvSpPr>
            <p:nvPr/>
          </p:nvSpPr>
          <p:spPr bwMode="auto">
            <a:xfrm flipH="1">
              <a:off x="755650" y="5373688"/>
              <a:ext cx="720725" cy="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6611" name="Line 35"/>
            <p:cNvSpPr>
              <a:spLocks noChangeShapeType="1"/>
            </p:cNvSpPr>
            <p:nvPr/>
          </p:nvSpPr>
          <p:spPr bwMode="auto">
            <a:xfrm>
              <a:off x="827088" y="3429000"/>
              <a:ext cx="0" cy="6477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6612" name="Line 36"/>
            <p:cNvSpPr>
              <a:spLocks noChangeShapeType="1"/>
            </p:cNvSpPr>
            <p:nvPr/>
          </p:nvSpPr>
          <p:spPr bwMode="auto">
            <a:xfrm flipV="1">
              <a:off x="755650" y="4581525"/>
              <a:ext cx="0" cy="792163"/>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6613" name="Text Box 37"/>
            <p:cNvSpPr txBox="1">
              <a:spLocks noChangeArrowheads="1"/>
            </p:cNvSpPr>
            <p:nvPr/>
          </p:nvSpPr>
          <p:spPr bwMode="auto">
            <a:xfrm>
              <a:off x="539750" y="2997200"/>
              <a:ext cx="647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ISA</a:t>
              </a:r>
            </a:p>
          </p:txBody>
        </p:sp>
        <p:sp>
          <p:nvSpPr>
            <p:cNvPr id="536614" name="Text Box 38"/>
            <p:cNvSpPr txBox="1">
              <a:spLocks noChangeArrowheads="1"/>
            </p:cNvSpPr>
            <p:nvPr/>
          </p:nvSpPr>
          <p:spPr bwMode="auto">
            <a:xfrm>
              <a:off x="468313" y="5445125"/>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ISA</a:t>
              </a: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6EF16E7B-EFB8-4FFE-B295-56F136FED014}" type="slidenum">
              <a:rPr lang="en-US" altLang="zh-CN"/>
              <a:pPr/>
              <a:t>86</a:t>
            </a:fld>
            <a:endParaRPr lang="en-US" altLang="zh-CN"/>
          </a:p>
        </p:txBody>
      </p:sp>
      <p:sp>
        <p:nvSpPr>
          <p:cNvPr id="537603" name="Rectangle 3"/>
          <p:cNvSpPr>
            <a:spLocks noGrp="1" noChangeArrowheads="1"/>
          </p:cNvSpPr>
          <p:nvPr>
            <p:ph type="body" idx="1"/>
          </p:nvPr>
        </p:nvSpPr>
        <p:spPr>
          <a:xfrm>
            <a:off x="250825" y="1916832"/>
            <a:ext cx="8353623" cy="4652962"/>
          </a:xfrm>
        </p:spPr>
        <p:txBody>
          <a:bodyPr/>
          <a:lstStyle/>
          <a:p>
            <a:pPr>
              <a:lnSpc>
                <a:spcPct val="120000"/>
              </a:lnSpc>
              <a:spcBef>
                <a:spcPts val="1800"/>
              </a:spcBef>
            </a:pPr>
            <a:r>
              <a:rPr lang="zh-CN" altLang="en-US" sz="2500" b="1" dirty="0">
                <a:solidFill>
                  <a:srgbClr val="A50021"/>
                </a:solidFill>
                <a:latin typeface="Times New Roman" pitchFamily="18" charset="0"/>
              </a:rPr>
              <a:t>多元关系</a:t>
            </a:r>
          </a:p>
          <a:p>
            <a:pPr lvl="1">
              <a:lnSpc>
                <a:spcPct val="120000"/>
              </a:lnSpc>
              <a:spcBef>
                <a:spcPts val="1800"/>
              </a:spcBef>
            </a:pPr>
            <a:r>
              <a:rPr lang="zh-CN" altLang="en-US" sz="2200" b="1" dirty="0" smtClean="0">
                <a:solidFill>
                  <a:srgbClr val="0000CC"/>
                </a:solidFill>
                <a:latin typeface="Times New Roman" pitchFamily="18" charset="0"/>
              </a:rPr>
              <a:t>可用</a:t>
            </a:r>
            <a:r>
              <a:rPr lang="zh-CN" altLang="en-US" sz="2200" b="1" dirty="0">
                <a:solidFill>
                  <a:srgbClr val="0000CC"/>
                </a:solidFill>
                <a:latin typeface="Times New Roman" pitchFamily="18" charset="0"/>
              </a:rPr>
              <a:t>多元谓词</a:t>
            </a:r>
            <a:r>
              <a:rPr lang="en-US" altLang="zh-CN" sz="2200" b="1" dirty="0">
                <a:solidFill>
                  <a:srgbClr val="0000CC"/>
                </a:solidFill>
                <a:latin typeface="Times New Roman" pitchFamily="18" charset="0"/>
              </a:rPr>
              <a:t>P(x</a:t>
            </a:r>
            <a:r>
              <a:rPr lang="en-US" altLang="zh-CN" sz="2200" b="1" baseline="-25000" dirty="0">
                <a:solidFill>
                  <a:srgbClr val="0000CC"/>
                </a:solidFill>
                <a:latin typeface="Times New Roman" pitchFamily="18" charset="0"/>
              </a:rPr>
              <a:t>1</a:t>
            </a:r>
            <a:r>
              <a:rPr lang="zh-CN" altLang="en-US" sz="2200" b="1" dirty="0">
                <a:solidFill>
                  <a:srgbClr val="0000CC"/>
                </a:solidFill>
                <a:latin typeface="Times New Roman" pitchFamily="18" charset="0"/>
              </a:rPr>
              <a:t>，</a:t>
            </a:r>
            <a:r>
              <a:rPr lang="en-US" altLang="zh-CN" sz="2200" b="1" dirty="0">
                <a:solidFill>
                  <a:srgbClr val="0000CC"/>
                </a:solidFill>
                <a:latin typeface="Times New Roman" pitchFamily="18" charset="0"/>
              </a:rPr>
              <a:t>x</a:t>
            </a:r>
            <a:r>
              <a:rPr lang="en-US" altLang="zh-CN" sz="2200" b="1" baseline="-25000" dirty="0">
                <a:solidFill>
                  <a:srgbClr val="0000CC"/>
                </a:solidFill>
                <a:latin typeface="Times New Roman" pitchFamily="18" charset="0"/>
              </a:rPr>
              <a:t>2</a:t>
            </a:r>
            <a:r>
              <a:rPr lang="zh-CN" altLang="en-US" sz="2200" b="1" dirty="0">
                <a:solidFill>
                  <a:srgbClr val="0000CC"/>
                </a:solidFill>
                <a:latin typeface="Times New Roman" pitchFamily="18" charset="0"/>
              </a:rPr>
              <a:t>，</a:t>
            </a:r>
            <a:r>
              <a:rPr lang="en-US" altLang="zh-CN" sz="2200" b="1" dirty="0">
                <a:solidFill>
                  <a:srgbClr val="0000CC"/>
                </a:solidFill>
                <a:latin typeface="Times New Roman" pitchFamily="18" charset="0"/>
              </a:rPr>
              <a:t>……)</a:t>
            </a:r>
            <a:r>
              <a:rPr lang="zh-CN" altLang="en-US" sz="2200" b="1" dirty="0">
                <a:solidFill>
                  <a:srgbClr val="0000CC"/>
                </a:solidFill>
                <a:latin typeface="Times New Roman" pitchFamily="18" charset="0"/>
              </a:rPr>
              <a:t>表示的关系。</a:t>
            </a:r>
            <a:r>
              <a:rPr lang="zh-CN" altLang="en-US" sz="2200" dirty="0">
                <a:latin typeface="Times New Roman" pitchFamily="18" charset="0"/>
              </a:rPr>
              <a:t>其中，个体</a:t>
            </a:r>
            <a:r>
              <a:rPr lang="en-US" altLang="zh-CN" sz="2200" dirty="0">
                <a:latin typeface="Times New Roman" pitchFamily="18" charset="0"/>
              </a:rPr>
              <a:t>x</a:t>
            </a:r>
            <a:r>
              <a:rPr lang="en-US" altLang="zh-CN" sz="2200" baseline="-25000" dirty="0">
                <a:latin typeface="Times New Roman" pitchFamily="18" charset="0"/>
              </a:rPr>
              <a:t>1</a:t>
            </a:r>
            <a:r>
              <a:rPr lang="zh-CN" altLang="en-US" sz="2200" dirty="0">
                <a:latin typeface="Times New Roman" pitchFamily="18" charset="0"/>
              </a:rPr>
              <a:t>，</a:t>
            </a:r>
            <a:r>
              <a:rPr lang="en-US" altLang="zh-CN" sz="2200" dirty="0">
                <a:latin typeface="Times New Roman" pitchFamily="18" charset="0"/>
              </a:rPr>
              <a:t>x</a:t>
            </a:r>
            <a:r>
              <a:rPr lang="en-US" altLang="zh-CN" sz="2200" baseline="-25000" dirty="0">
                <a:latin typeface="Times New Roman" pitchFamily="18" charset="0"/>
              </a:rPr>
              <a:t>2</a:t>
            </a:r>
            <a:r>
              <a:rPr lang="zh-CN" altLang="en-US" sz="2200" dirty="0">
                <a:latin typeface="Times New Roman" pitchFamily="18" charset="0"/>
              </a:rPr>
              <a:t>，</a:t>
            </a:r>
            <a:r>
              <a:rPr lang="en-US" altLang="zh-CN" sz="2200" dirty="0">
                <a:latin typeface="Times New Roman" pitchFamily="18" charset="0"/>
              </a:rPr>
              <a:t>……</a:t>
            </a:r>
            <a:r>
              <a:rPr lang="zh-CN" altLang="en-US" sz="2200" dirty="0">
                <a:latin typeface="Times New Roman" pitchFamily="18" charset="0"/>
              </a:rPr>
              <a:t>为实体，谓词</a:t>
            </a:r>
            <a:r>
              <a:rPr lang="en-US" altLang="zh-CN" sz="2200" dirty="0">
                <a:latin typeface="Times New Roman" pitchFamily="18" charset="0"/>
              </a:rPr>
              <a:t>P</a:t>
            </a:r>
            <a:r>
              <a:rPr lang="zh-CN" altLang="en-US" sz="2200" dirty="0">
                <a:latin typeface="Times New Roman" pitchFamily="18" charset="0"/>
              </a:rPr>
              <a:t>说明这些实体之间的关系。</a:t>
            </a:r>
          </a:p>
          <a:p>
            <a:pPr lvl="1">
              <a:lnSpc>
                <a:spcPct val="120000"/>
              </a:lnSpc>
              <a:spcBef>
                <a:spcPts val="1800"/>
              </a:spcBef>
            </a:pPr>
            <a:r>
              <a:rPr lang="zh-CN" altLang="en-US" sz="2200" b="1" dirty="0" smtClean="0">
                <a:solidFill>
                  <a:srgbClr val="0000CC"/>
                </a:solidFill>
                <a:latin typeface="Times New Roman" pitchFamily="18" charset="0"/>
              </a:rPr>
              <a:t>用</a:t>
            </a:r>
            <a:r>
              <a:rPr lang="zh-CN" altLang="en-US" sz="2200" b="1" dirty="0">
                <a:solidFill>
                  <a:srgbClr val="0000CC"/>
                </a:solidFill>
                <a:latin typeface="Times New Roman" pitchFamily="18" charset="0"/>
              </a:rPr>
              <a:t>语义网络表示多元关系时，可把它</a:t>
            </a:r>
            <a:r>
              <a:rPr lang="zh-CN" altLang="en-US" sz="2200" b="1" dirty="0">
                <a:solidFill>
                  <a:srgbClr val="FF0000"/>
                </a:solidFill>
                <a:latin typeface="Times New Roman" pitchFamily="18" charset="0"/>
              </a:rPr>
              <a:t>转化为一个或多个二员关系的组合</a:t>
            </a:r>
            <a:r>
              <a:rPr lang="zh-CN" altLang="en-US" sz="2200" b="1" dirty="0">
                <a:solidFill>
                  <a:srgbClr val="0000CC"/>
                </a:solidFill>
                <a:latin typeface="Times New Roman" pitchFamily="18" charset="0"/>
              </a:rPr>
              <a:t>，然后再</a:t>
            </a:r>
            <a:r>
              <a:rPr lang="zh-CN" altLang="en-US" sz="2200" b="1" dirty="0" smtClean="0">
                <a:solidFill>
                  <a:srgbClr val="0000CC"/>
                </a:solidFill>
                <a:latin typeface="Times New Roman" pitchFamily="18" charset="0"/>
              </a:rPr>
              <a:t>利用合取</a:t>
            </a:r>
            <a:r>
              <a:rPr lang="zh-CN" altLang="en-US" sz="2200" b="1" dirty="0">
                <a:solidFill>
                  <a:srgbClr val="0000CC"/>
                </a:solidFill>
                <a:latin typeface="Times New Roman" pitchFamily="18" charset="0"/>
              </a:rPr>
              <a:t>关系的表示方法，把这种多元关系表示出来。</a:t>
            </a:r>
            <a:r>
              <a:rPr lang="zh-CN" altLang="en-US" sz="2200" b="1" dirty="0">
                <a:solidFill>
                  <a:srgbClr val="0000CC"/>
                </a:solidFill>
              </a:rPr>
              <a:t>     </a:t>
            </a:r>
          </a:p>
        </p:txBody>
      </p:sp>
      <p:sp>
        <p:nvSpPr>
          <p:cNvPr id="6" name="Rectangle 2"/>
          <p:cNvSpPr>
            <a:spLocks noGrp="1" noChangeArrowheads="1"/>
          </p:cNvSpPr>
          <p:nvPr>
            <p:ph type="title"/>
          </p:nvPr>
        </p:nvSpPr>
        <p:spPr/>
        <p:txBody>
          <a:bodyPr/>
          <a:lstStyle/>
          <a:p>
            <a:r>
              <a:rPr lang="zh-CN" altLang="en-US" b="1" dirty="0" smtClean="0"/>
              <a:t>事物</a:t>
            </a:r>
            <a:r>
              <a:rPr lang="zh-CN" altLang="en-US" b="1" dirty="0"/>
              <a:t>和概念的</a:t>
            </a:r>
            <a:r>
              <a:rPr lang="zh-CN" altLang="en-US" b="1" dirty="0" smtClean="0"/>
              <a:t>表示</a:t>
            </a:r>
            <a:endParaRPr lang="zh-CN" altLang="en-US" b="1" dirty="0"/>
          </a:p>
        </p:txBody>
      </p:sp>
    </p:spTree>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7" name="Rectangle 3"/>
          <p:cNvSpPr>
            <a:spLocks noGrp="1" noChangeArrowheads="1"/>
          </p:cNvSpPr>
          <p:nvPr>
            <p:ph type="body" idx="1"/>
          </p:nvPr>
        </p:nvSpPr>
        <p:spPr>
          <a:xfrm>
            <a:off x="217128" y="1219392"/>
            <a:ext cx="8353623" cy="5062910"/>
          </a:xfrm>
        </p:spPr>
        <p:txBody>
          <a:bodyPr/>
          <a:lstStyle/>
          <a:p>
            <a:pPr marL="0" indent="0">
              <a:lnSpc>
                <a:spcPct val="105000"/>
              </a:lnSpc>
              <a:buNone/>
            </a:pPr>
            <a:endParaRPr lang="en-US" altLang="zh-CN" sz="2200" b="1" dirty="0" smtClean="0">
              <a:solidFill>
                <a:srgbClr val="006600"/>
              </a:solidFill>
            </a:endParaRPr>
          </a:p>
          <a:p>
            <a:pPr marL="400050" lvl="1" indent="0">
              <a:lnSpc>
                <a:spcPct val="105000"/>
              </a:lnSpc>
              <a:buNone/>
            </a:pPr>
            <a:r>
              <a:rPr lang="zh-CN" altLang="en-US" sz="2000" b="1" dirty="0" smtClean="0">
                <a:solidFill>
                  <a:srgbClr val="00B050"/>
                </a:solidFill>
              </a:rPr>
              <a:t>例：用</a:t>
            </a:r>
            <a:r>
              <a:rPr lang="zh-CN" altLang="en-US" sz="2000" b="1" dirty="0">
                <a:solidFill>
                  <a:srgbClr val="00B050"/>
                </a:solidFill>
              </a:rPr>
              <a:t>语义网络表示：</a:t>
            </a:r>
          </a:p>
          <a:p>
            <a:pPr marL="457200" lvl="1" indent="0">
              <a:lnSpc>
                <a:spcPct val="105000"/>
              </a:lnSpc>
              <a:buNone/>
            </a:pPr>
            <a:r>
              <a:rPr lang="zh-CN" altLang="en-US" sz="2200" b="1" dirty="0" smtClean="0">
                <a:solidFill>
                  <a:srgbClr val="00B050"/>
                </a:solidFill>
              </a:rPr>
              <a:t>“小燕子这只燕子有一个巢</a:t>
            </a:r>
            <a:r>
              <a:rPr lang="zh-CN" altLang="en-US" sz="2200" b="1" dirty="0">
                <a:solidFill>
                  <a:srgbClr val="00B050"/>
                </a:solidFill>
              </a:rPr>
              <a:t>”</a:t>
            </a:r>
          </a:p>
          <a:p>
            <a:pPr marL="0" indent="0">
              <a:lnSpc>
                <a:spcPct val="105000"/>
              </a:lnSpc>
              <a:buNone/>
            </a:pPr>
            <a:r>
              <a:rPr lang="zh-CN" altLang="en-US" sz="2000" b="1" dirty="0" smtClean="0">
                <a:solidFill>
                  <a:srgbClr val="0000CC"/>
                </a:solidFill>
              </a:rPr>
              <a:t>　　</a:t>
            </a:r>
            <a:endParaRPr lang="zh-CN" altLang="en-US" sz="2000" dirty="0">
              <a:solidFill>
                <a:srgbClr val="FF0000"/>
              </a:solidFill>
            </a:endParaRPr>
          </a:p>
        </p:txBody>
      </p:sp>
      <p:grpSp>
        <p:nvGrpSpPr>
          <p:cNvPr id="6" name="组合 5"/>
          <p:cNvGrpSpPr/>
          <p:nvPr/>
        </p:nvGrpSpPr>
        <p:grpSpPr>
          <a:xfrm>
            <a:off x="431540" y="3331164"/>
            <a:ext cx="6985000" cy="2806676"/>
            <a:chOff x="899592" y="3331164"/>
            <a:chExt cx="6985000" cy="2806676"/>
          </a:xfrm>
        </p:grpSpPr>
        <p:grpSp>
          <p:nvGrpSpPr>
            <p:cNvPr id="4" name="组合 3"/>
            <p:cNvGrpSpPr/>
            <p:nvPr/>
          </p:nvGrpSpPr>
          <p:grpSpPr>
            <a:xfrm>
              <a:off x="899592" y="4121715"/>
              <a:ext cx="6985000" cy="2016125"/>
              <a:chOff x="899592" y="3537111"/>
              <a:chExt cx="6985000" cy="2016125"/>
            </a:xfrm>
          </p:grpSpPr>
          <p:sp>
            <p:nvSpPr>
              <p:cNvPr id="44" name="Rectangle 4"/>
              <p:cNvSpPr>
                <a:spLocks noChangeArrowheads="1"/>
              </p:cNvSpPr>
              <p:nvPr/>
            </p:nvSpPr>
            <p:spPr bwMode="auto">
              <a:xfrm>
                <a:off x="899592" y="3753011"/>
                <a:ext cx="1225550"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t>小燕子</a:t>
                </a:r>
              </a:p>
            </p:txBody>
          </p:sp>
          <p:sp>
            <p:nvSpPr>
              <p:cNvPr id="45" name="Rectangle 5"/>
              <p:cNvSpPr>
                <a:spLocks noChangeArrowheads="1"/>
              </p:cNvSpPr>
              <p:nvPr/>
            </p:nvSpPr>
            <p:spPr bwMode="auto">
              <a:xfrm>
                <a:off x="3636442" y="3753011"/>
                <a:ext cx="1223962"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dirty="0"/>
                  <a:t>燕子</a:t>
                </a:r>
              </a:p>
            </p:txBody>
          </p:sp>
          <p:sp>
            <p:nvSpPr>
              <p:cNvPr id="46" name="Rectangle 6"/>
              <p:cNvSpPr>
                <a:spLocks noChangeArrowheads="1"/>
              </p:cNvSpPr>
              <p:nvPr/>
            </p:nvSpPr>
            <p:spPr bwMode="auto">
              <a:xfrm>
                <a:off x="6589192" y="3679986"/>
                <a:ext cx="1295400" cy="50482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t>鸟</a:t>
                </a:r>
              </a:p>
            </p:txBody>
          </p:sp>
          <p:sp>
            <p:nvSpPr>
              <p:cNvPr id="47" name="Text Box 7"/>
              <p:cNvSpPr txBox="1">
                <a:spLocks noChangeArrowheads="1"/>
              </p:cNvSpPr>
              <p:nvPr/>
            </p:nvSpPr>
            <p:spPr bwMode="auto">
              <a:xfrm>
                <a:off x="3636442" y="5048411"/>
                <a:ext cx="12239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sp>
            <p:nvSpPr>
              <p:cNvPr id="48" name="Rectangle 8"/>
              <p:cNvSpPr>
                <a:spLocks noChangeArrowheads="1"/>
              </p:cNvSpPr>
              <p:nvPr/>
            </p:nvSpPr>
            <p:spPr bwMode="auto">
              <a:xfrm>
                <a:off x="3636442" y="5048411"/>
                <a:ext cx="1225550" cy="50482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t>巢</a:t>
                </a:r>
              </a:p>
            </p:txBody>
          </p:sp>
          <p:sp>
            <p:nvSpPr>
              <p:cNvPr id="49" name="Rectangle 9"/>
              <p:cNvSpPr>
                <a:spLocks noChangeArrowheads="1"/>
              </p:cNvSpPr>
              <p:nvPr/>
            </p:nvSpPr>
            <p:spPr bwMode="auto">
              <a:xfrm>
                <a:off x="6660629" y="5048411"/>
                <a:ext cx="1223963" cy="50482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t>鸟窝</a:t>
                </a:r>
              </a:p>
            </p:txBody>
          </p:sp>
          <p:sp>
            <p:nvSpPr>
              <p:cNvPr id="50" name="Line 10"/>
              <p:cNvSpPr>
                <a:spLocks noChangeShapeType="1"/>
              </p:cNvSpPr>
              <p:nvPr/>
            </p:nvSpPr>
            <p:spPr bwMode="auto">
              <a:xfrm>
                <a:off x="2125142" y="3968911"/>
                <a:ext cx="1511300"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 name="Line 11"/>
              <p:cNvSpPr>
                <a:spLocks noChangeShapeType="1"/>
              </p:cNvSpPr>
              <p:nvPr/>
            </p:nvSpPr>
            <p:spPr bwMode="auto">
              <a:xfrm>
                <a:off x="4860404" y="3968911"/>
                <a:ext cx="1728788"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 name="Line 12"/>
              <p:cNvSpPr>
                <a:spLocks noChangeShapeType="1"/>
              </p:cNvSpPr>
              <p:nvPr/>
            </p:nvSpPr>
            <p:spPr bwMode="auto">
              <a:xfrm>
                <a:off x="1475854" y="5337336"/>
                <a:ext cx="2160588"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 name="Line 13"/>
              <p:cNvSpPr>
                <a:spLocks noChangeShapeType="1"/>
              </p:cNvSpPr>
              <p:nvPr/>
            </p:nvSpPr>
            <p:spPr bwMode="auto">
              <a:xfrm>
                <a:off x="4860404" y="5264311"/>
                <a:ext cx="1800225"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 name="Line 14"/>
              <p:cNvSpPr>
                <a:spLocks noChangeShapeType="1"/>
              </p:cNvSpPr>
              <p:nvPr/>
            </p:nvSpPr>
            <p:spPr bwMode="auto">
              <a:xfrm>
                <a:off x="1475854" y="4184811"/>
                <a:ext cx="0" cy="11525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5" name="Text Box 15"/>
              <p:cNvSpPr txBox="1">
                <a:spLocks noChangeArrowheads="1"/>
              </p:cNvSpPr>
              <p:nvPr/>
            </p:nvSpPr>
            <p:spPr bwMode="auto">
              <a:xfrm>
                <a:off x="2268017" y="3537111"/>
                <a:ext cx="10080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ISA</a:t>
                </a:r>
              </a:p>
            </p:txBody>
          </p:sp>
          <p:sp>
            <p:nvSpPr>
              <p:cNvPr id="56" name="Text Box 16"/>
              <p:cNvSpPr txBox="1">
                <a:spLocks noChangeArrowheads="1"/>
              </p:cNvSpPr>
              <p:nvPr/>
            </p:nvSpPr>
            <p:spPr bwMode="auto">
              <a:xfrm>
                <a:off x="5292204" y="3537111"/>
                <a:ext cx="7191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a:t>AKO</a:t>
                </a:r>
              </a:p>
            </p:txBody>
          </p:sp>
          <p:sp>
            <p:nvSpPr>
              <p:cNvPr id="57" name="Text Box 17"/>
              <p:cNvSpPr txBox="1">
                <a:spLocks noChangeArrowheads="1"/>
              </p:cNvSpPr>
              <p:nvPr/>
            </p:nvSpPr>
            <p:spPr bwMode="auto">
              <a:xfrm>
                <a:off x="1764779" y="4905536"/>
                <a:ext cx="10080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Owns</a:t>
                </a:r>
              </a:p>
            </p:txBody>
          </p:sp>
          <p:sp>
            <p:nvSpPr>
              <p:cNvPr id="58" name="Text Box 18"/>
              <p:cNvSpPr txBox="1">
                <a:spLocks noChangeArrowheads="1"/>
              </p:cNvSpPr>
              <p:nvPr/>
            </p:nvSpPr>
            <p:spPr bwMode="auto">
              <a:xfrm>
                <a:off x="5292204" y="4832511"/>
                <a:ext cx="7921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AKO</a:t>
                </a:r>
              </a:p>
            </p:txBody>
          </p:sp>
        </p:grpSp>
        <p:sp>
          <p:nvSpPr>
            <p:cNvPr id="5" name="矩形 4"/>
            <p:cNvSpPr/>
            <p:nvPr/>
          </p:nvSpPr>
          <p:spPr>
            <a:xfrm>
              <a:off x="1259632" y="3331164"/>
              <a:ext cx="5598368" cy="369332"/>
            </a:xfrm>
            <a:prstGeom prst="rect">
              <a:avLst/>
            </a:prstGeom>
          </p:spPr>
          <p:txBody>
            <a:bodyPr wrap="square">
              <a:spAutoFit/>
            </a:bodyPr>
            <a:lstStyle/>
            <a:p>
              <a:endParaRPr lang="zh-CN" altLang="en-US" dirty="0">
                <a:solidFill>
                  <a:srgbClr val="FFC000"/>
                </a:solidFill>
                <a:effectLst>
                  <a:outerShdw blurRad="38100" dist="38100" dir="2700000" algn="tl">
                    <a:srgbClr val="000000">
                      <a:alpha val="43137"/>
                    </a:srgbClr>
                  </a:outerShdw>
                </a:effectLst>
                <a:latin typeface="幼圆" pitchFamily="49" charset="-122"/>
                <a:ea typeface="幼圆" pitchFamily="49" charset="-122"/>
              </a:endParaRPr>
            </a:p>
          </p:txBody>
        </p:sp>
      </p:grpSp>
      <p:sp>
        <p:nvSpPr>
          <p:cNvPr id="2" name="标题 1"/>
          <p:cNvSpPr>
            <a:spLocks noGrp="1"/>
          </p:cNvSpPr>
          <p:nvPr>
            <p:ph type="title"/>
          </p:nvPr>
        </p:nvSpPr>
        <p:spPr/>
        <p:txBody>
          <a:bodyPr/>
          <a:lstStyle/>
          <a:p>
            <a:endParaRPr kumimoji="1" lang="zh-CN" alt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title"/>
          </p:nvPr>
        </p:nvSpPr>
        <p:spPr>
          <a:xfrm>
            <a:off x="456287" y="152636"/>
            <a:ext cx="8229600" cy="981075"/>
          </a:xfrm>
        </p:spPr>
        <p:txBody>
          <a:bodyPr/>
          <a:lstStyle/>
          <a:p>
            <a:r>
              <a:rPr lang="zh-CN" altLang="en-US" sz="4000" b="1" dirty="0" smtClean="0">
                <a:latin typeface="Times New Roman" pitchFamily="18" charset="0"/>
              </a:rPr>
              <a:t>情况</a:t>
            </a:r>
            <a:r>
              <a:rPr lang="zh-CN" altLang="en-US" sz="4000" b="1" dirty="0">
                <a:latin typeface="Times New Roman" pitchFamily="18" charset="0"/>
              </a:rPr>
              <a:t>和动作的</a:t>
            </a:r>
            <a:r>
              <a:rPr lang="zh-CN" altLang="en-US" sz="4000" b="1" dirty="0" smtClean="0">
                <a:latin typeface="Times New Roman" pitchFamily="18" charset="0"/>
              </a:rPr>
              <a:t>表示</a:t>
            </a:r>
            <a:endParaRPr lang="en-US" altLang="zh-CN" sz="2400" b="1" dirty="0">
              <a:latin typeface="Times New Roman" pitchFamily="18" charset="0"/>
            </a:endParaRPr>
          </a:p>
        </p:txBody>
      </p:sp>
      <p:sp>
        <p:nvSpPr>
          <p:cNvPr id="538627" name="Rectangle 3"/>
          <p:cNvSpPr>
            <a:spLocks noGrp="1" noChangeArrowheads="1"/>
          </p:cNvSpPr>
          <p:nvPr>
            <p:ph type="body" idx="1"/>
          </p:nvPr>
        </p:nvSpPr>
        <p:spPr>
          <a:xfrm>
            <a:off x="217128" y="1219392"/>
            <a:ext cx="8353623" cy="5062910"/>
          </a:xfrm>
        </p:spPr>
        <p:txBody>
          <a:bodyPr/>
          <a:lstStyle/>
          <a:p>
            <a:pPr>
              <a:lnSpc>
                <a:spcPct val="105000"/>
              </a:lnSpc>
            </a:pPr>
            <a:r>
              <a:rPr lang="zh-CN" altLang="en-US" sz="2400" b="1" dirty="0" smtClean="0">
                <a:solidFill>
                  <a:srgbClr val="A50021"/>
                </a:solidFill>
              </a:rPr>
              <a:t>情况表示</a:t>
            </a:r>
            <a:r>
              <a:rPr lang="zh-CN" altLang="en-US" sz="2400" b="1" dirty="0">
                <a:solidFill>
                  <a:srgbClr val="A50021"/>
                </a:solidFill>
              </a:rPr>
              <a:t>方法</a:t>
            </a:r>
            <a:r>
              <a:rPr lang="zh-CN" altLang="en-US" sz="2400" b="1" dirty="0" smtClean="0">
                <a:solidFill>
                  <a:srgbClr val="A50021"/>
                </a:solidFill>
              </a:rPr>
              <a:t>：</a:t>
            </a:r>
            <a:r>
              <a:rPr lang="zh-CN" altLang="en-US" sz="2400" b="1" dirty="0" smtClean="0">
                <a:solidFill>
                  <a:srgbClr val="0000FF"/>
                </a:solidFill>
              </a:rPr>
              <a:t>增加情况结点</a:t>
            </a:r>
            <a:endParaRPr lang="en-US" altLang="zh-CN" sz="2400" dirty="0"/>
          </a:p>
          <a:p>
            <a:pPr marL="0" indent="0">
              <a:lnSpc>
                <a:spcPct val="105000"/>
              </a:lnSpc>
              <a:buNone/>
            </a:pPr>
            <a:endParaRPr lang="en-US" altLang="zh-CN" sz="2200" b="1" dirty="0" smtClean="0">
              <a:solidFill>
                <a:srgbClr val="006600"/>
              </a:solidFill>
            </a:endParaRPr>
          </a:p>
          <a:p>
            <a:pPr marL="400050" lvl="1" indent="0">
              <a:lnSpc>
                <a:spcPct val="105000"/>
              </a:lnSpc>
              <a:buNone/>
            </a:pPr>
            <a:r>
              <a:rPr lang="zh-CN" altLang="en-US" sz="2000" b="1" dirty="0" smtClean="0">
                <a:solidFill>
                  <a:srgbClr val="00B050"/>
                </a:solidFill>
              </a:rPr>
              <a:t>例：用</a:t>
            </a:r>
            <a:r>
              <a:rPr lang="zh-CN" altLang="en-US" sz="2000" b="1" dirty="0">
                <a:solidFill>
                  <a:srgbClr val="00B050"/>
                </a:solidFill>
              </a:rPr>
              <a:t>语义网络表示：</a:t>
            </a:r>
          </a:p>
          <a:p>
            <a:pPr marL="457200" lvl="1" indent="0">
              <a:lnSpc>
                <a:spcPct val="105000"/>
              </a:lnSpc>
              <a:buNone/>
            </a:pPr>
            <a:r>
              <a:rPr lang="zh-CN" altLang="en-US" sz="2200" b="1" dirty="0" smtClean="0">
                <a:solidFill>
                  <a:srgbClr val="00B050"/>
                </a:solidFill>
              </a:rPr>
              <a:t>“</a:t>
            </a:r>
            <a:r>
              <a:rPr lang="zh-CN" altLang="en-US" sz="2200" b="1" dirty="0">
                <a:solidFill>
                  <a:srgbClr val="00B050"/>
                </a:solidFill>
              </a:rPr>
              <a:t>小燕子这只燕子从春天到秋天占有一个巢”</a:t>
            </a:r>
          </a:p>
          <a:p>
            <a:pPr marL="0" indent="0">
              <a:lnSpc>
                <a:spcPct val="105000"/>
              </a:lnSpc>
              <a:buNone/>
            </a:pPr>
            <a:r>
              <a:rPr lang="zh-CN" altLang="en-US" sz="2000" b="1" dirty="0" smtClean="0">
                <a:solidFill>
                  <a:srgbClr val="0000CC"/>
                </a:solidFill>
              </a:rPr>
              <a:t>　　</a:t>
            </a:r>
            <a:endParaRPr lang="zh-CN" altLang="en-US" sz="2000" dirty="0">
              <a:solidFill>
                <a:srgbClr val="FF0000"/>
              </a:solidFill>
            </a:endParaRPr>
          </a:p>
        </p:txBody>
      </p:sp>
      <p:grpSp>
        <p:nvGrpSpPr>
          <p:cNvPr id="6" name="组合 5"/>
          <p:cNvGrpSpPr/>
          <p:nvPr/>
        </p:nvGrpSpPr>
        <p:grpSpPr>
          <a:xfrm>
            <a:off x="431540" y="3331164"/>
            <a:ext cx="6985000" cy="2806676"/>
            <a:chOff x="899592" y="3331164"/>
            <a:chExt cx="6985000" cy="2806676"/>
          </a:xfrm>
        </p:grpSpPr>
        <p:grpSp>
          <p:nvGrpSpPr>
            <p:cNvPr id="4" name="组合 3"/>
            <p:cNvGrpSpPr/>
            <p:nvPr/>
          </p:nvGrpSpPr>
          <p:grpSpPr>
            <a:xfrm>
              <a:off x="899592" y="4121715"/>
              <a:ext cx="6985000" cy="2016125"/>
              <a:chOff x="899592" y="3537111"/>
              <a:chExt cx="6985000" cy="2016125"/>
            </a:xfrm>
          </p:grpSpPr>
          <p:sp>
            <p:nvSpPr>
              <p:cNvPr id="44" name="Rectangle 4"/>
              <p:cNvSpPr>
                <a:spLocks noChangeArrowheads="1"/>
              </p:cNvSpPr>
              <p:nvPr/>
            </p:nvSpPr>
            <p:spPr bwMode="auto">
              <a:xfrm>
                <a:off x="899592" y="3753011"/>
                <a:ext cx="1225550"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t>小燕子</a:t>
                </a:r>
              </a:p>
            </p:txBody>
          </p:sp>
          <p:sp>
            <p:nvSpPr>
              <p:cNvPr id="45" name="Rectangle 5"/>
              <p:cNvSpPr>
                <a:spLocks noChangeArrowheads="1"/>
              </p:cNvSpPr>
              <p:nvPr/>
            </p:nvSpPr>
            <p:spPr bwMode="auto">
              <a:xfrm>
                <a:off x="3636442" y="3753011"/>
                <a:ext cx="1223962"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dirty="0"/>
                  <a:t>燕子</a:t>
                </a:r>
              </a:p>
            </p:txBody>
          </p:sp>
          <p:sp>
            <p:nvSpPr>
              <p:cNvPr id="46" name="Rectangle 6"/>
              <p:cNvSpPr>
                <a:spLocks noChangeArrowheads="1"/>
              </p:cNvSpPr>
              <p:nvPr/>
            </p:nvSpPr>
            <p:spPr bwMode="auto">
              <a:xfrm>
                <a:off x="6589192" y="3679986"/>
                <a:ext cx="1295400" cy="50482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t>鸟</a:t>
                </a:r>
              </a:p>
            </p:txBody>
          </p:sp>
          <p:sp>
            <p:nvSpPr>
              <p:cNvPr id="47" name="Text Box 7"/>
              <p:cNvSpPr txBox="1">
                <a:spLocks noChangeArrowheads="1"/>
              </p:cNvSpPr>
              <p:nvPr/>
            </p:nvSpPr>
            <p:spPr bwMode="auto">
              <a:xfrm>
                <a:off x="3636442" y="5048411"/>
                <a:ext cx="12239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sp>
            <p:nvSpPr>
              <p:cNvPr id="48" name="Rectangle 8"/>
              <p:cNvSpPr>
                <a:spLocks noChangeArrowheads="1"/>
              </p:cNvSpPr>
              <p:nvPr/>
            </p:nvSpPr>
            <p:spPr bwMode="auto">
              <a:xfrm>
                <a:off x="3636442" y="5048411"/>
                <a:ext cx="1225550" cy="50482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t>巢</a:t>
                </a:r>
              </a:p>
            </p:txBody>
          </p:sp>
          <p:sp>
            <p:nvSpPr>
              <p:cNvPr id="49" name="Rectangle 9"/>
              <p:cNvSpPr>
                <a:spLocks noChangeArrowheads="1"/>
              </p:cNvSpPr>
              <p:nvPr/>
            </p:nvSpPr>
            <p:spPr bwMode="auto">
              <a:xfrm>
                <a:off x="6660629" y="5048411"/>
                <a:ext cx="1223963" cy="50482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t>鸟窝</a:t>
                </a:r>
              </a:p>
            </p:txBody>
          </p:sp>
          <p:sp>
            <p:nvSpPr>
              <p:cNvPr id="50" name="Line 10"/>
              <p:cNvSpPr>
                <a:spLocks noChangeShapeType="1"/>
              </p:cNvSpPr>
              <p:nvPr/>
            </p:nvSpPr>
            <p:spPr bwMode="auto">
              <a:xfrm>
                <a:off x="2125142" y="3968911"/>
                <a:ext cx="1511300"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 name="Line 11"/>
              <p:cNvSpPr>
                <a:spLocks noChangeShapeType="1"/>
              </p:cNvSpPr>
              <p:nvPr/>
            </p:nvSpPr>
            <p:spPr bwMode="auto">
              <a:xfrm>
                <a:off x="4860404" y="3968911"/>
                <a:ext cx="1728788"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 name="Line 12"/>
              <p:cNvSpPr>
                <a:spLocks noChangeShapeType="1"/>
              </p:cNvSpPr>
              <p:nvPr/>
            </p:nvSpPr>
            <p:spPr bwMode="auto">
              <a:xfrm>
                <a:off x="1475854" y="5337336"/>
                <a:ext cx="2160588"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3" name="Line 13"/>
              <p:cNvSpPr>
                <a:spLocks noChangeShapeType="1"/>
              </p:cNvSpPr>
              <p:nvPr/>
            </p:nvSpPr>
            <p:spPr bwMode="auto">
              <a:xfrm>
                <a:off x="4860404" y="5264311"/>
                <a:ext cx="1800225"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 name="Line 14"/>
              <p:cNvSpPr>
                <a:spLocks noChangeShapeType="1"/>
              </p:cNvSpPr>
              <p:nvPr/>
            </p:nvSpPr>
            <p:spPr bwMode="auto">
              <a:xfrm>
                <a:off x="1475854" y="4184811"/>
                <a:ext cx="0" cy="1152525"/>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5" name="Text Box 15"/>
              <p:cNvSpPr txBox="1">
                <a:spLocks noChangeArrowheads="1"/>
              </p:cNvSpPr>
              <p:nvPr/>
            </p:nvSpPr>
            <p:spPr bwMode="auto">
              <a:xfrm>
                <a:off x="2268017" y="3537111"/>
                <a:ext cx="10080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ISA</a:t>
                </a:r>
              </a:p>
            </p:txBody>
          </p:sp>
          <p:sp>
            <p:nvSpPr>
              <p:cNvPr id="56" name="Text Box 16"/>
              <p:cNvSpPr txBox="1">
                <a:spLocks noChangeArrowheads="1"/>
              </p:cNvSpPr>
              <p:nvPr/>
            </p:nvSpPr>
            <p:spPr bwMode="auto">
              <a:xfrm>
                <a:off x="5292204" y="3537111"/>
                <a:ext cx="7191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a:t>AKO</a:t>
                </a:r>
              </a:p>
            </p:txBody>
          </p:sp>
          <p:sp>
            <p:nvSpPr>
              <p:cNvPr id="57" name="Text Box 17"/>
              <p:cNvSpPr txBox="1">
                <a:spLocks noChangeArrowheads="1"/>
              </p:cNvSpPr>
              <p:nvPr/>
            </p:nvSpPr>
            <p:spPr bwMode="auto">
              <a:xfrm>
                <a:off x="1764779" y="4905536"/>
                <a:ext cx="10080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Owns</a:t>
                </a:r>
              </a:p>
            </p:txBody>
          </p:sp>
          <p:sp>
            <p:nvSpPr>
              <p:cNvPr id="58" name="Text Box 18"/>
              <p:cNvSpPr txBox="1">
                <a:spLocks noChangeArrowheads="1"/>
              </p:cNvSpPr>
              <p:nvPr/>
            </p:nvSpPr>
            <p:spPr bwMode="auto">
              <a:xfrm>
                <a:off x="5292204" y="4832511"/>
                <a:ext cx="7921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AKO</a:t>
                </a:r>
              </a:p>
            </p:txBody>
          </p:sp>
        </p:grpSp>
        <p:sp>
          <p:nvSpPr>
            <p:cNvPr id="5" name="矩形 4"/>
            <p:cNvSpPr/>
            <p:nvPr/>
          </p:nvSpPr>
          <p:spPr>
            <a:xfrm>
              <a:off x="1259632" y="3331164"/>
              <a:ext cx="5598368" cy="369332"/>
            </a:xfrm>
            <a:prstGeom prst="rect">
              <a:avLst/>
            </a:prstGeom>
          </p:spPr>
          <p:txBody>
            <a:bodyPr wrap="square">
              <a:spAutoFit/>
            </a:bodyPr>
            <a:lstStyle/>
            <a:p>
              <a:r>
                <a:rPr lang="zh-CN" altLang="en-US" b="1" dirty="0">
                  <a:solidFill>
                    <a:srgbClr val="FFC000"/>
                  </a:solidFill>
                  <a:effectLst>
                    <a:outerShdw blurRad="38100" dist="38100" dir="2700000" algn="tl">
                      <a:srgbClr val="000000">
                        <a:alpha val="43137"/>
                      </a:srgbClr>
                    </a:outerShdw>
                  </a:effectLst>
                  <a:latin typeface="幼圆" pitchFamily="49" charset="-122"/>
                  <a:ea typeface="幼圆" pitchFamily="49" charset="-122"/>
                </a:rPr>
                <a:t>把“占有”作为一种关系，并用一条弧来</a:t>
              </a:r>
              <a:r>
                <a:rPr lang="zh-CN" altLang="en-US" b="1" dirty="0" smtClean="0">
                  <a:solidFill>
                    <a:srgbClr val="FFC000"/>
                  </a:solidFill>
                  <a:effectLst>
                    <a:outerShdw blurRad="38100" dist="38100" dir="2700000" algn="tl">
                      <a:srgbClr val="000000">
                        <a:alpha val="43137"/>
                      </a:srgbClr>
                    </a:outerShdw>
                  </a:effectLst>
                  <a:latin typeface="幼圆" pitchFamily="49" charset="-122"/>
                  <a:ea typeface="幼圆" pitchFamily="49" charset="-122"/>
                </a:rPr>
                <a:t>表示？</a:t>
              </a:r>
              <a:endParaRPr lang="zh-CN" altLang="en-US" dirty="0">
                <a:solidFill>
                  <a:srgbClr val="FFC000"/>
                </a:solidFill>
                <a:effectLst>
                  <a:outerShdw blurRad="38100" dist="38100" dir="2700000" algn="tl">
                    <a:srgbClr val="000000">
                      <a:alpha val="43137"/>
                    </a:srgbClr>
                  </a:outerShdw>
                </a:effectLst>
                <a:latin typeface="幼圆" pitchFamily="49" charset="-122"/>
                <a:ea typeface="幼圆" pitchFamily="49" charset="-122"/>
              </a:endParaRPr>
            </a:p>
          </p:txBody>
        </p:sp>
      </p:grpSp>
      <p:pic>
        <p:nvPicPr>
          <p:cNvPr id="62" name="Picture 1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992380" y="4697977"/>
            <a:ext cx="804862" cy="1584325"/>
          </a:xfrm>
          <a:prstGeom prst="rect">
            <a:avLst/>
          </a:prstGeom>
          <a:noFill/>
          <a:ln w="9525">
            <a:noFill/>
            <a:miter lim="800000"/>
            <a:headEnd/>
            <a:tailEnd/>
          </a:ln>
          <a:effectLst/>
        </p:spPr>
      </p:pic>
    </p:spTree>
    <p:extLst>
      <p:ext uri="{BB962C8B-B14F-4D97-AF65-F5344CB8AC3E}">
        <p14:creationId xmlns:p14="http://schemas.microsoft.com/office/powerpoint/2010/main" val="8300498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par>
                                <p:cTn id="8" presetID="1"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1F21B99D-7AD6-44E9-BF99-AC979F3B7665}" type="slidenum">
              <a:rPr lang="en-US" altLang="zh-CN" smtClean="0"/>
              <a:pPr/>
              <a:t>89</a:t>
            </a:fld>
            <a:endParaRPr lang="en-US" altLang="zh-CN"/>
          </a:p>
        </p:txBody>
      </p:sp>
      <p:sp>
        <p:nvSpPr>
          <p:cNvPr id="5" name="灯片编号占位符 5"/>
          <p:cNvSpPr txBox="1">
            <a:spLocks/>
          </p:cNvSpPr>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zh-CN"/>
            </a:defPPr>
            <a:lvl1pPr algn="r" rtl="0" fontAlgn="base">
              <a:spcBef>
                <a:spcPct val="0"/>
              </a:spcBef>
              <a:spcAft>
                <a:spcPct val="0"/>
              </a:spcAft>
              <a:defRPr sz="1400"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fld id="{199B28C7-5506-499D-81DD-D0E9D2425738}" type="slidenum">
              <a:rPr lang="en-US" altLang="zh-CN" smtClean="0"/>
              <a:pPr/>
              <a:t>89</a:t>
            </a:fld>
            <a:endParaRPr lang="en-US" altLang="zh-CN"/>
          </a:p>
        </p:txBody>
      </p:sp>
      <p:grpSp>
        <p:nvGrpSpPr>
          <p:cNvPr id="6" name="组合 5"/>
          <p:cNvGrpSpPr/>
          <p:nvPr/>
        </p:nvGrpSpPr>
        <p:grpSpPr>
          <a:xfrm>
            <a:off x="468313" y="2852738"/>
            <a:ext cx="7702550" cy="3744912"/>
            <a:chOff x="468313" y="2852738"/>
            <a:chExt cx="7702550" cy="3744912"/>
          </a:xfrm>
        </p:grpSpPr>
        <p:sp>
          <p:nvSpPr>
            <p:cNvPr id="7" name="Rectangle 4"/>
            <p:cNvSpPr>
              <a:spLocks noChangeArrowheads="1"/>
            </p:cNvSpPr>
            <p:nvPr/>
          </p:nvSpPr>
          <p:spPr bwMode="auto">
            <a:xfrm>
              <a:off x="1187450" y="2997200"/>
              <a:ext cx="1152525" cy="43338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dirty="0">
                  <a:solidFill>
                    <a:srgbClr val="0000CC"/>
                  </a:solidFill>
                </a:rPr>
                <a:t>小燕子</a:t>
              </a:r>
            </a:p>
          </p:txBody>
        </p:sp>
        <p:sp>
          <p:nvSpPr>
            <p:cNvPr id="8" name="Rectangle 5"/>
            <p:cNvSpPr>
              <a:spLocks noChangeArrowheads="1"/>
            </p:cNvSpPr>
            <p:nvPr/>
          </p:nvSpPr>
          <p:spPr bwMode="auto">
            <a:xfrm>
              <a:off x="4140200" y="2997200"/>
              <a:ext cx="1079500"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燕子</a:t>
              </a:r>
            </a:p>
          </p:txBody>
        </p:sp>
        <p:sp>
          <p:nvSpPr>
            <p:cNvPr id="9" name="Rectangle 6"/>
            <p:cNvSpPr>
              <a:spLocks noChangeArrowheads="1"/>
            </p:cNvSpPr>
            <p:nvPr/>
          </p:nvSpPr>
          <p:spPr bwMode="auto">
            <a:xfrm>
              <a:off x="7019925" y="2997200"/>
              <a:ext cx="1150938"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鸟</a:t>
              </a:r>
            </a:p>
          </p:txBody>
        </p:sp>
        <p:sp>
          <p:nvSpPr>
            <p:cNvPr id="10" name="Rectangle 7"/>
            <p:cNvSpPr>
              <a:spLocks noChangeArrowheads="1"/>
            </p:cNvSpPr>
            <p:nvPr/>
          </p:nvSpPr>
          <p:spPr bwMode="auto">
            <a:xfrm>
              <a:off x="4140200" y="3716338"/>
              <a:ext cx="1079500" cy="433387"/>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巢</a:t>
              </a:r>
            </a:p>
          </p:txBody>
        </p:sp>
        <p:sp>
          <p:nvSpPr>
            <p:cNvPr id="11" name="Rectangle 8"/>
            <p:cNvSpPr>
              <a:spLocks noChangeArrowheads="1"/>
            </p:cNvSpPr>
            <p:nvPr/>
          </p:nvSpPr>
          <p:spPr bwMode="auto">
            <a:xfrm>
              <a:off x="7019925" y="3716338"/>
              <a:ext cx="1150938"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鸟窝</a:t>
              </a:r>
            </a:p>
          </p:txBody>
        </p:sp>
        <p:sp>
          <p:nvSpPr>
            <p:cNvPr id="12" name="Rectangle 9"/>
            <p:cNvSpPr>
              <a:spLocks noChangeArrowheads="1"/>
            </p:cNvSpPr>
            <p:nvPr/>
          </p:nvSpPr>
          <p:spPr bwMode="auto">
            <a:xfrm>
              <a:off x="4140200" y="4581525"/>
              <a:ext cx="1081088"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春天</a:t>
              </a:r>
            </a:p>
          </p:txBody>
        </p:sp>
        <p:sp>
          <p:nvSpPr>
            <p:cNvPr id="13" name="Rectangle 10"/>
            <p:cNvSpPr>
              <a:spLocks noChangeArrowheads="1"/>
            </p:cNvSpPr>
            <p:nvPr/>
          </p:nvSpPr>
          <p:spPr bwMode="auto">
            <a:xfrm>
              <a:off x="7019925" y="4581525"/>
              <a:ext cx="1150938"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时间</a:t>
              </a:r>
            </a:p>
          </p:txBody>
        </p:sp>
        <p:sp>
          <p:nvSpPr>
            <p:cNvPr id="14" name="Rectangle 11"/>
            <p:cNvSpPr>
              <a:spLocks noChangeArrowheads="1"/>
            </p:cNvSpPr>
            <p:nvPr/>
          </p:nvSpPr>
          <p:spPr bwMode="auto">
            <a:xfrm>
              <a:off x="4140200" y="5373688"/>
              <a:ext cx="1081088"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秋天</a:t>
              </a:r>
            </a:p>
          </p:txBody>
        </p:sp>
        <p:sp>
          <p:nvSpPr>
            <p:cNvPr id="15" name="Rectangle 12"/>
            <p:cNvSpPr>
              <a:spLocks noChangeArrowheads="1"/>
            </p:cNvSpPr>
            <p:nvPr/>
          </p:nvSpPr>
          <p:spPr bwMode="auto">
            <a:xfrm>
              <a:off x="4140200" y="6165850"/>
              <a:ext cx="1223963"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情况</a:t>
              </a:r>
            </a:p>
          </p:txBody>
        </p:sp>
        <p:sp>
          <p:nvSpPr>
            <p:cNvPr id="16" name="Rectangle 13"/>
            <p:cNvSpPr>
              <a:spLocks noChangeArrowheads="1"/>
            </p:cNvSpPr>
            <p:nvPr/>
          </p:nvSpPr>
          <p:spPr bwMode="auto">
            <a:xfrm>
              <a:off x="1116013" y="4581525"/>
              <a:ext cx="1150937" cy="431800"/>
            </a:xfrm>
            <a:prstGeom prst="rect">
              <a:avLst/>
            </a:prstGeom>
            <a:solidFill>
              <a:srgbClr val="FFEEDD"/>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占有权</a:t>
              </a:r>
            </a:p>
          </p:txBody>
        </p:sp>
        <p:sp>
          <p:nvSpPr>
            <p:cNvPr id="17" name="Rectangle 14"/>
            <p:cNvSpPr>
              <a:spLocks noChangeArrowheads="1"/>
            </p:cNvSpPr>
            <p:nvPr/>
          </p:nvSpPr>
          <p:spPr bwMode="auto">
            <a:xfrm>
              <a:off x="1187450" y="6165850"/>
              <a:ext cx="1079500"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占有资格</a:t>
              </a:r>
            </a:p>
          </p:txBody>
        </p:sp>
        <p:sp>
          <p:nvSpPr>
            <p:cNvPr id="18" name="Line 15"/>
            <p:cNvSpPr>
              <a:spLocks noChangeShapeType="1"/>
            </p:cNvSpPr>
            <p:nvPr/>
          </p:nvSpPr>
          <p:spPr bwMode="auto">
            <a:xfrm>
              <a:off x="2339975" y="3213100"/>
              <a:ext cx="1800225"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 name="Line 16"/>
            <p:cNvSpPr>
              <a:spLocks noChangeShapeType="1"/>
            </p:cNvSpPr>
            <p:nvPr/>
          </p:nvSpPr>
          <p:spPr bwMode="auto">
            <a:xfrm>
              <a:off x="5219700" y="3213100"/>
              <a:ext cx="1800225"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 name="Line 17"/>
            <p:cNvSpPr>
              <a:spLocks noChangeShapeType="1"/>
            </p:cNvSpPr>
            <p:nvPr/>
          </p:nvSpPr>
          <p:spPr bwMode="auto">
            <a:xfrm flipV="1">
              <a:off x="1476375" y="3429000"/>
              <a:ext cx="0" cy="1152525"/>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 name="Line 18"/>
            <p:cNvSpPr>
              <a:spLocks noChangeShapeType="1"/>
            </p:cNvSpPr>
            <p:nvPr/>
          </p:nvSpPr>
          <p:spPr bwMode="auto">
            <a:xfrm>
              <a:off x="1476375" y="5013325"/>
              <a:ext cx="0" cy="1152525"/>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 name="Line 19"/>
            <p:cNvSpPr>
              <a:spLocks noChangeShapeType="1"/>
            </p:cNvSpPr>
            <p:nvPr/>
          </p:nvSpPr>
          <p:spPr bwMode="auto">
            <a:xfrm>
              <a:off x="2268538" y="4797425"/>
              <a:ext cx="1871662"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20"/>
            <p:cNvSpPr>
              <a:spLocks noChangeShapeType="1"/>
            </p:cNvSpPr>
            <p:nvPr/>
          </p:nvSpPr>
          <p:spPr bwMode="auto">
            <a:xfrm>
              <a:off x="1835150" y="3933825"/>
              <a:ext cx="2305050"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 name="Line 21"/>
            <p:cNvSpPr>
              <a:spLocks noChangeShapeType="1"/>
            </p:cNvSpPr>
            <p:nvPr/>
          </p:nvSpPr>
          <p:spPr bwMode="auto">
            <a:xfrm>
              <a:off x="1835150" y="5589588"/>
              <a:ext cx="2305050"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 name="Line 22"/>
            <p:cNvSpPr>
              <a:spLocks noChangeShapeType="1"/>
            </p:cNvSpPr>
            <p:nvPr/>
          </p:nvSpPr>
          <p:spPr bwMode="auto">
            <a:xfrm>
              <a:off x="5219700" y="3933825"/>
              <a:ext cx="1800225"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6" name="Line 23"/>
            <p:cNvSpPr>
              <a:spLocks noChangeShapeType="1"/>
            </p:cNvSpPr>
            <p:nvPr/>
          </p:nvSpPr>
          <p:spPr bwMode="auto">
            <a:xfrm>
              <a:off x="5219700" y="4797425"/>
              <a:ext cx="1800225"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 name="Line 24"/>
            <p:cNvSpPr>
              <a:spLocks noChangeShapeType="1"/>
            </p:cNvSpPr>
            <p:nvPr/>
          </p:nvSpPr>
          <p:spPr bwMode="auto">
            <a:xfrm flipV="1">
              <a:off x="7596188" y="5013325"/>
              <a:ext cx="0" cy="576263"/>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 name="Line 25"/>
            <p:cNvSpPr>
              <a:spLocks noChangeShapeType="1"/>
            </p:cNvSpPr>
            <p:nvPr/>
          </p:nvSpPr>
          <p:spPr bwMode="auto">
            <a:xfrm>
              <a:off x="2268538" y="6381750"/>
              <a:ext cx="1871662"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 name="Line 26"/>
            <p:cNvSpPr>
              <a:spLocks noChangeShapeType="1"/>
            </p:cNvSpPr>
            <p:nvPr/>
          </p:nvSpPr>
          <p:spPr bwMode="auto">
            <a:xfrm>
              <a:off x="1835150" y="5013325"/>
              <a:ext cx="0" cy="576263"/>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 name="Line 27"/>
            <p:cNvSpPr>
              <a:spLocks noChangeShapeType="1"/>
            </p:cNvSpPr>
            <p:nvPr/>
          </p:nvSpPr>
          <p:spPr bwMode="auto">
            <a:xfrm flipV="1">
              <a:off x="1835150" y="3933825"/>
              <a:ext cx="0" cy="64770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 name="Line 28"/>
            <p:cNvSpPr>
              <a:spLocks noChangeShapeType="1"/>
            </p:cNvSpPr>
            <p:nvPr/>
          </p:nvSpPr>
          <p:spPr bwMode="auto">
            <a:xfrm>
              <a:off x="5219700" y="5589588"/>
              <a:ext cx="2376488" cy="0"/>
            </a:xfrm>
            <a:prstGeom prst="line">
              <a:avLst/>
            </a:prstGeom>
            <a:noFill/>
            <a:ln w="9525">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 name="Text Box 29"/>
            <p:cNvSpPr txBox="1">
              <a:spLocks noChangeArrowheads="1"/>
            </p:cNvSpPr>
            <p:nvPr/>
          </p:nvSpPr>
          <p:spPr bwMode="auto">
            <a:xfrm>
              <a:off x="2771775" y="2852738"/>
              <a:ext cx="7207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solidFill>
                    <a:srgbClr val="0000CC"/>
                  </a:solidFill>
                </a:rPr>
                <a:t>ISA</a:t>
              </a:r>
            </a:p>
          </p:txBody>
        </p:sp>
        <p:sp>
          <p:nvSpPr>
            <p:cNvPr id="33" name="Text Box 30"/>
            <p:cNvSpPr txBox="1">
              <a:spLocks noChangeArrowheads="1"/>
            </p:cNvSpPr>
            <p:nvPr/>
          </p:nvSpPr>
          <p:spPr bwMode="auto">
            <a:xfrm>
              <a:off x="5580063" y="2852738"/>
              <a:ext cx="7921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a:solidFill>
                    <a:srgbClr val="0000CC"/>
                  </a:solidFill>
                </a:rPr>
                <a:t>AKO</a:t>
              </a:r>
            </a:p>
          </p:txBody>
        </p:sp>
        <p:sp>
          <p:nvSpPr>
            <p:cNvPr id="34" name="Text Box 31"/>
            <p:cNvSpPr txBox="1">
              <a:spLocks noChangeArrowheads="1"/>
            </p:cNvSpPr>
            <p:nvPr/>
          </p:nvSpPr>
          <p:spPr bwMode="auto">
            <a:xfrm>
              <a:off x="2555875" y="3500438"/>
              <a:ext cx="10080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err="1">
                  <a:solidFill>
                    <a:srgbClr val="FF0000"/>
                  </a:solidFill>
                </a:rPr>
                <a:t>Ownee</a:t>
              </a:r>
              <a:endParaRPr lang="en-US" altLang="zh-CN" b="1" dirty="0">
                <a:solidFill>
                  <a:srgbClr val="FF0000"/>
                </a:solidFill>
              </a:endParaRPr>
            </a:p>
          </p:txBody>
        </p:sp>
        <p:sp>
          <p:nvSpPr>
            <p:cNvPr id="35" name="Text Box 32"/>
            <p:cNvSpPr txBox="1">
              <a:spLocks noChangeArrowheads="1"/>
            </p:cNvSpPr>
            <p:nvPr/>
          </p:nvSpPr>
          <p:spPr bwMode="auto">
            <a:xfrm>
              <a:off x="2627313" y="4437063"/>
              <a:ext cx="865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b="1" dirty="0" smtClean="0">
                  <a:solidFill>
                    <a:srgbClr val="FF0000"/>
                  </a:solidFill>
                </a:rPr>
                <a:t>Start</a:t>
              </a:r>
              <a:endParaRPr lang="en-US" altLang="zh-CN" b="1" dirty="0">
                <a:solidFill>
                  <a:srgbClr val="FF0000"/>
                </a:solidFill>
              </a:endParaRPr>
            </a:p>
          </p:txBody>
        </p:sp>
        <p:sp>
          <p:nvSpPr>
            <p:cNvPr id="36" name="Text Box 33"/>
            <p:cNvSpPr txBox="1">
              <a:spLocks noChangeArrowheads="1"/>
            </p:cNvSpPr>
            <p:nvPr/>
          </p:nvSpPr>
          <p:spPr bwMode="auto">
            <a:xfrm>
              <a:off x="5580063" y="3500438"/>
              <a:ext cx="7207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AKO</a:t>
              </a:r>
            </a:p>
          </p:txBody>
        </p:sp>
        <p:sp>
          <p:nvSpPr>
            <p:cNvPr id="37" name="Text Box 34"/>
            <p:cNvSpPr txBox="1">
              <a:spLocks noChangeArrowheads="1"/>
            </p:cNvSpPr>
            <p:nvPr/>
          </p:nvSpPr>
          <p:spPr bwMode="auto">
            <a:xfrm>
              <a:off x="5580063" y="4437063"/>
              <a:ext cx="7207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AKO</a:t>
              </a:r>
            </a:p>
          </p:txBody>
        </p:sp>
        <p:sp>
          <p:nvSpPr>
            <p:cNvPr id="38" name="Text Box 35"/>
            <p:cNvSpPr txBox="1">
              <a:spLocks noChangeArrowheads="1"/>
            </p:cNvSpPr>
            <p:nvPr/>
          </p:nvSpPr>
          <p:spPr bwMode="auto">
            <a:xfrm>
              <a:off x="2627313" y="5229225"/>
              <a:ext cx="6492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FF0000"/>
                  </a:solidFill>
                </a:rPr>
                <a:t>End</a:t>
              </a:r>
            </a:p>
          </p:txBody>
        </p:sp>
        <p:sp>
          <p:nvSpPr>
            <p:cNvPr id="39" name="Text Box 36"/>
            <p:cNvSpPr txBox="1">
              <a:spLocks noChangeArrowheads="1"/>
            </p:cNvSpPr>
            <p:nvPr/>
          </p:nvSpPr>
          <p:spPr bwMode="auto">
            <a:xfrm>
              <a:off x="5724525" y="5229225"/>
              <a:ext cx="7921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AKO</a:t>
              </a:r>
            </a:p>
          </p:txBody>
        </p:sp>
        <p:sp>
          <p:nvSpPr>
            <p:cNvPr id="40" name="Text Box 37"/>
            <p:cNvSpPr txBox="1">
              <a:spLocks noChangeArrowheads="1"/>
            </p:cNvSpPr>
            <p:nvPr/>
          </p:nvSpPr>
          <p:spPr bwMode="auto">
            <a:xfrm>
              <a:off x="2700338" y="6021388"/>
              <a:ext cx="7921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AKO</a:t>
              </a:r>
            </a:p>
          </p:txBody>
        </p:sp>
        <p:sp>
          <p:nvSpPr>
            <p:cNvPr id="41" name="Text Box 38"/>
            <p:cNvSpPr txBox="1">
              <a:spLocks noChangeArrowheads="1"/>
            </p:cNvSpPr>
            <p:nvPr/>
          </p:nvSpPr>
          <p:spPr bwMode="auto">
            <a:xfrm>
              <a:off x="468313" y="3789363"/>
              <a:ext cx="10080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Owner</a:t>
              </a:r>
            </a:p>
          </p:txBody>
        </p:sp>
        <p:sp>
          <p:nvSpPr>
            <p:cNvPr id="42" name="Text Box 39"/>
            <p:cNvSpPr txBox="1">
              <a:spLocks noChangeArrowheads="1"/>
            </p:cNvSpPr>
            <p:nvPr/>
          </p:nvSpPr>
          <p:spPr bwMode="auto">
            <a:xfrm>
              <a:off x="539750" y="5373688"/>
              <a:ext cx="7905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AKO</a:t>
              </a:r>
            </a:p>
          </p:txBody>
        </p:sp>
      </p:grpSp>
      <p:sp>
        <p:nvSpPr>
          <p:cNvPr id="43" name="矩形 42"/>
          <p:cNvSpPr/>
          <p:nvPr/>
        </p:nvSpPr>
        <p:spPr>
          <a:xfrm>
            <a:off x="637186" y="1936907"/>
            <a:ext cx="7931257" cy="923330"/>
          </a:xfrm>
          <a:prstGeom prst="rect">
            <a:avLst/>
          </a:prstGeom>
        </p:spPr>
        <p:txBody>
          <a:bodyPr wrap="square">
            <a:spAutoFit/>
          </a:bodyPr>
          <a:lstStyle/>
          <a:p>
            <a:r>
              <a:rPr lang="zh-CN" altLang="en-US" b="1" dirty="0">
                <a:solidFill>
                  <a:srgbClr val="FF0000"/>
                </a:solidFill>
              </a:rPr>
              <a:t>对有修饰的词单独作为一个结点，用于表示这种修饰关系</a:t>
            </a:r>
            <a:r>
              <a:rPr lang="zh-CN" altLang="en-US" b="1" dirty="0" smtClean="0">
                <a:solidFill>
                  <a:srgbClr val="FF0000"/>
                </a:solidFill>
              </a:rPr>
              <a:t>。因此，需要</a:t>
            </a:r>
            <a:r>
              <a:rPr lang="zh-CN" altLang="en-US" b="1" dirty="0">
                <a:solidFill>
                  <a:srgbClr val="FF0000"/>
                </a:solidFill>
              </a:rPr>
              <a:t>设立一个“占有权”结点，表示占有物和占有时间等。 </a:t>
            </a:r>
          </a:p>
          <a:p>
            <a:endParaRPr lang="zh-CN" altLang="en-US" dirty="0"/>
          </a:p>
        </p:txBody>
      </p:sp>
      <p:sp>
        <p:nvSpPr>
          <p:cNvPr id="44" name="矩形 43"/>
          <p:cNvSpPr/>
          <p:nvPr/>
        </p:nvSpPr>
        <p:spPr>
          <a:xfrm>
            <a:off x="1116012" y="152636"/>
            <a:ext cx="6673815" cy="447815"/>
          </a:xfrm>
          <a:prstGeom prst="rect">
            <a:avLst/>
          </a:prstGeom>
        </p:spPr>
        <p:txBody>
          <a:bodyPr wrap="square">
            <a:spAutoFit/>
          </a:bodyPr>
          <a:lstStyle/>
          <a:p>
            <a:pPr>
              <a:lnSpc>
                <a:spcPct val="105000"/>
              </a:lnSpc>
            </a:pPr>
            <a:r>
              <a:rPr lang="zh-CN" altLang="en-US" sz="2200" b="1" dirty="0">
                <a:solidFill>
                  <a:srgbClr val="006600"/>
                </a:solidFill>
                <a:latin typeface="仿宋" pitchFamily="49" charset="-122"/>
                <a:ea typeface="仿宋" pitchFamily="49" charset="-122"/>
              </a:rPr>
              <a:t>“小燕子这只燕子</a:t>
            </a:r>
            <a:r>
              <a:rPr lang="zh-CN" altLang="en-US" sz="2200" b="1" dirty="0">
                <a:solidFill>
                  <a:srgbClr val="0000FF"/>
                </a:solidFill>
                <a:latin typeface="仿宋" pitchFamily="49" charset="-122"/>
                <a:ea typeface="仿宋" pitchFamily="49" charset="-122"/>
              </a:rPr>
              <a:t>从春天到秋天</a:t>
            </a:r>
            <a:r>
              <a:rPr lang="zh-CN" altLang="en-US" sz="2200" b="1" dirty="0">
                <a:solidFill>
                  <a:srgbClr val="006600"/>
                </a:solidFill>
                <a:latin typeface="仿宋" pitchFamily="49" charset="-122"/>
                <a:ea typeface="仿宋" pitchFamily="49" charset="-122"/>
              </a:rPr>
              <a:t>占有一个巢”</a:t>
            </a:r>
          </a:p>
        </p:txBody>
      </p:sp>
      <p:sp>
        <p:nvSpPr>
          <p:cNvPr id="45" name="下箭头 44"/>
          <p:cNvSpPr/>
          <p:nvPr/>
        </p:nvSpPr>
        <p:spPr>
          <a:xfrm>
            <a:off x="4140200" y="600451"/>
            <a:ext cx="312719" cy="4601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TextBox 46"/>
          <p:cNvSpPr txBox="1"/>
          <p:nvPr/>
        </p:nvSpPr>
        <p:spPr>
          <a:xfrm>
            <a:off x="2663788" y="1101105"/>
            <a:ext cx="3635821" cy="369332"/>
          </a:xfrm>
          <a:prstGeom prst="rect">
            <a:avLst/>
          </a:prstGeom>
          <a:noFill/>
        </p:spPr>
        <p:txBody>
          <a:bodyPr wrap="square" rtlCol="0">
            <a:spAutoFit/>
          </a:bodyPr>
          <a:lstStyle/>
          <a:p>
            <a:r>
              <a:rPr lang="zh-CN" altLang="en-US" b="1" dirty="0" smtClean="0">
                <a:solidFill>
                  <a:srgbClr val="FF0000"/>
                </a:solidFill>
              </a:rPr>
              <a:t>修饰“占有”这种状态（情况）</a:t>
            </a:r>
            <a:endParaRPr lang="zh-CN" altLang="en-US" b="1" dirty="0">
              <a:solidFill>
                <a:srgbClr val="FF0000"/>
              </a:solidFill>
            </a:endParaRPr>
          </a:p>
        </p:txBody>
      </p:sp>
      <p:sp>
        <p:nvSpPr>
          <p:cNvPr id="48" name="下箭头 47"/>
          <p:cNvSpPr/>
          <p:nvPr/>
        </p:nvSpPr>
        <p:spPr>
          <a:xfrm>
            <a:off x="4140200" y="1470437"/>
            <a:ext cx="312719" cy="4601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868167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fld id="{C1AD1CF9-5945-4D54-8372-65176154A650}" type="slidenum">
              <a:rPr lang="en-US" altLang="zh-CN"/>
              <a:pPr/>
              <a:t>9</a:t>
            </a:fld>
            <a:endParaRPr lang="en-US" altLang="zh-CN" dirty="0"/>
          </a:p>
        </p:txBody>
      </p:sp>
      <p:sp>
        <p:nvSpPr>
          <p:cNvPr id="477187" name="Rectangle 3"/>
          <p:cNvSpPr>
            <a:spLocks noGrp="1" noChangeArrowheads="1"/>
          </p:cNvSpPr>
          <p:nvPr>
            <p:ph type="body" idx="1"/>
          </p:nvPr>
        </p:nvSpPr>
        <p:spPr>
          <a:xfrm>
            <a:off x="143508" y="1430796"/>
            <a:ext cx="8712460" cy="4590492"/>
          </a:xfrm>
        </p:spPr>
        <p:txBody>
          <a:bodyPr/>
          <a:lstStyle/>
          <a:p>
            <a:r>
              <a:rPr lang="zh-CN" altLang="en-US" sz="2800" b="1" dirty="0">
                <a:solidFill>
                  <a:srgbClr val="A50021"/>
                </a:solidFill>
                <a:latin typeface="宋体" pitchFamily="2" charset="-122"/>
              </a:rPr>
              <a:t>按知识的确定性</a:t>
            </a:r>
          </a:p>
          <a:p>
            <a:pPr lvl="1">
              <a:spcBef>
                <a:spcPts val="1800"/>
              </a:spcBef>
            </a:pPr>
            <a:r>
              <a:rPr lang="zh-CN" altLang="en-US" sz="2400" b="1" dirty="0" smtClean="0">
                <a:solidFill>
                  <a:srgbClr val="0000FF"/>
                </a:solidFill>
                <a:latin typeface="宋体" pitchFamily="2" charset="-122"/>
              </a:rPr>
              <a:t>确定性</a:t>
            </a:r>
            <a:r>
              <a:rPr lang="zh-CN" altLang="en-US" sz="2400" b="1" dirty="0">
                <a:solidFill>
                  <a:srgbClr val="0000FF"/>
                </a:solidFill>
                <a:latin typeface="宋体" pitchFamily="2" charset="-122"/>
              </a:rPr>
              <a:t>知识：</a:t>
            </a:r>
            <a:r>
              <a:rPr lang="zh-CN" altLang="en-US" sz="2400" dirty="0">
                <a:latin typeface="宋体" pitchFamily="2" charset="-122"/>
              </a:rPr>
              <a:t>可以说明其真值为真或为假的知识</a:t>
            </a:r>
          </a:p>
          <a:p>
            <a:pPr lvl="1">
              <a:spcBef>
                <a:spcPts val="1800"/>
              </a:spcBef>
            </a:pPr>
            <a:r>
              <a:rPr lang="zh-CN" altLang="en-US" sz="2400" b="1" dirty="0">
                <a:solidFill>
                  <a:srgbClr val="0000FF"/>
                </a:solidFill>
                <a:latin typeface="宋体" pitchFamily="2" charset="-122"/>
              </a:rPr>
              <a:t>不确定性知识：</a:t>
            </a:r>
            <a:r>
              <a:rPr lang="zh-CN" altLang="en-US" sz="2400" dirty="0">
                <a:latin typeface="宋体" pitchFamily="2" charset="-122"/>
              </a:rPr>
              <a:t>包括不精确、模糊、不完备知识</a:t>
            </a:r>
          </a:p>
          <a:p>
            <a:pPr lvl="2">
              <a:spcBef>
                <a:spcPts val="1800"/>
              </a:spcBef>
            </a:pPr>
            <a:r>
              <a:rPr lang="zh-CN" altLang="en-US" sz="2200" b="1" dirty="0" smtClean="0">
                <a:solidFill>
                  <a:srgbClr val="7030A0"/>
                </a:solidFill>
                <a:latin typeface="宋体" pitchFamily="2" charset="-122"/>
              </a:rPr>
              <a:t>不精确知识</a:t>
            </a:r>
            <a:r>
              <a:rPr lang="zh-CN" altLang="en-US" sz="2200" dirty="0" smtClean="0">
                <a:solidFill>
                  <a:srgbClr val="7030A0"/>
                </a:solidFill>
                <a:latin typeface="宋体" pitchFamily="2" charset="-122"/>
              </a:rPr>
              <a:t>：</a:t>
            </a:r>
            <a:r>
              <a:rPr lang="zh-CN" altLang="en-US" sz="2200" dirty="0">
                <a:solidFill>
                  <a:srgbClr val="7030A0"/>
                </a:solidFill>
                <a:latin typeface="宋体" pitchFamily="2" charset="-122"/>
              </a:rPr>
              <a:t>知识本身有真假，但由于认识水平限制却不能肯定其</a:t>
            </a:r>
            <a:r>
              <a:rPr lang="zh-CN" altLang="en-US" sz="2200" dirty="0" smtClean="0">
                <a:solidFill>
                  <a:srgbClr val="7030A0"/>
                </a:solidFill>
                <a:latin typeface="宋体" pitchFamily="2" charset="-122"/>
              </a:rPr>
              <a:t>真假。</a:t>
            </a:r>
            <a:r>
              <a:rPr lang="zh-CN" altLang="en-US" sz="2200" b="0" dirty="0" smtClean="0">
                <a:solidFill>
                  <a:srgbClr val="00B050"/>
                </a:solidFill>
                <a:latin typeface="仿宋_GB2312" pitchFamily="49" charset="-122"/>
                <a:ea typeface="仿宋_GB2312" pitchFamily="49" charset="-122"/>
              </a:rPr>
              <a:t>用</a:t>
            </a:r>
            <a:r>
              <a:rPr lang="zh-CN" altLang="en-US" sz="2200" b="0" dirty="0">
                <a:solidFill>
                  <a:srgbClr val="00B050"/>
                </a:solidFill>
                <a:latin typeface="仿宋_GB2312" pitchFamily="49" charset="-122"/>
                <a:ea typeface="仿宋_GB2312" pitchFamily="49" charset="-122"/>
              </a:rPr>
              <a:t>可信度、概率等描述</a:t>
            </a:r>
          </a:p>
          <a:p>
            <a:pPr lvl="2">
              <a:spcBef>
                <a:spcPts val="1800"/>
              </a:spcBef>
            </a:pPr>
            <a:r>
              <a:rPr lang="zh-CN" altLang="en-US" sz="2200" b="1" dirty="0">
                <a:solidFill>
                  <a:srgbClr val="7030A0"/>
                </a:solidFill>
                <a:latin typeface="宋体" pitchFamily="2" charset="-122"/>
              </a:rPr>
              <a:t>模糊知识：知识本身的边界就是不清楚的。例如：大，小</a:t>
            </a:r>
            <a:r>
              <a:rPr lang="zh-CN" altLang="en-US" sz="2200" b="1" dirty="0" smtClean="0">
                <a:solidFill>
                  <a:srgbClr val="7030A0"/>
                </a:solidFill>
                <a:latin typeface="宋体" pitchFamily="2" charset="-122"/>
              </a:rPr>
              <a:t>等。</a:t>
            </a:r>
            <a:r>
              <a:rPr lang="zh-CN" altLang="en-US" sz="2200" b="0" dirty="0" smtClean="0">
                <a:solidFill>
                  <a:srgbClr val="00B050"/>
                </a:solidFill>
                <a:latin typeface="仿宋_GB2312" pitchFamily="49" charset="-122"/>
                <a:ea typeface="仿宋_GB2312" pitchFamily="49" charset="-122"/>
              </a:rPr>
              <a:t>           用</a:t>
            </a:r>
            <a:r>
              <a:rPr lang="zh-CN" altLang="en-US" sz="2200" b="0" dirty="0">
                <a:solidFill>
                  <a:srgbClr val="00B050"/>
                </a:solidFill>
                <a:latin typeface="仿宋_GB2312" pitchFamily="49" charset="-122"/>
                <a:ea typeface="仿宋_GB2312" pitchFamily="49" charset="-122"/>
              </a:rPr>
              <a:t>可能性、隶属度来描述</a:t>
            </a:r>
          </a:p>
          <a:p>
            <a:pPr lvl="2">
              <a:spcBef>
                <a:spcPts val="1800"/>
              </a:spcBef>
            </a:pPr>
            <a:r>
              <a:rPr lang="zh-CN" altLang="en-US" sz="2200" b="1" dirty="0">
                <a:solidFill>
                  <a:srgbClr val="7030A0"/>
                </a:solidFill>
                <a:latin typeface="宋体" pitchFamily="2" charset="-122"/>
              </a:rPr>
              <a:t>不完备知识：解决问题时不具备解决该问题的全部知识</a:t>
            </a:r>
            <a:r>
              <a:rPr lang="zh-CN" altLang="en-US" sz="2200" b="1" dirty="0" smtClean="0">
                <a:solidFill>
                  <a:srgbClr val="7030A0"/>
                </a:solidFill>
                <a:latin typeface="宋体" pitchFamily="2" charset="-122"/>
              </a:rPr>
              <a:t>。</a:t>
            </a:r>
            <a:r>
              <a:rPr lang="en-US" altLang="zh-CN" sz="2200" b="1" dirty="0" smtClean="0">
                <a:solidFill>
                  <a:srgbClr val="7030A0"/>
                </a:solidFill>
                <a:latin typeface="宋体" pitchFamily="2" charset="-122"/>
              </a:rPr>
              <a:t/>
            </a:r>
            <a:br>
              <a:rPr lang="en-US" altLang="zh-CN" sz="2200" b="1" dirty="0" smtClean="0">
                <a:solidFill>
                  <a:srgbClr val="7030A0"/>
                </a:solidFill>
                <a:latin typeface="宋体" pitchFamily="2" charset="-122"/>
              </a:rPr>
            </a:br>
            <a:r>
              <a:rPr lang="zh-CN" altLang="en-US" sz="2200" b="1" dirty="0" smtClean="0">
                <a:solidFill>
                  <a:srgbClr val="7030A0"/>
                </a:solidFill>
                <a:latin typeface="宋体" pitchFamily="2" charset="-122"/>
              </a:rPr>
              <a:t>例如</a:t>
            </a:r>
            <a:r>
              <a:rPr lang="zh-CN" altLang="en-US" sz="2200" b="1" dirty="0">
                <a:solidFill>
                  <a:srgbClr val="7030A0"/>
                </a:solidFill>
                <a:latin typeface="宋体" pitchFamily="2" charset="-122"/>
              </a:rPr>
              <a:t>：医生看病</a:t>
            </a:r>
          </a:p>
        </p:txBody>
      </p:sp>
      <p:sp>
        <p:nvSpPr>
          <p:cNvPr id="6" name="Rectangle 2"/>
          <p:cNvSpPr>
            <a:spLocks noGrp="1" noChangeArrowheads="1"/>
          </p:cNvSpPr>
          <p:nvPr>
            <p:ph type="title"/>
          </p:nvPr>
        </p:nvSpPr>
        <p:spPr>
          <a:xfrm>
            <a:off x="298450" y="152400"/>
            <a:ext cx="8540750" cy="1143000"/>
          </a:xfrm>
        </p:spPr>
        <p:txBody>
          <a:bodyPr/>
          <a:lstStyle/>
          <a:p>
            <a:r>
              <a:rPr lang="zh-CN" altLang="en-US" b="1" dirty="0" smtClean="0">
                <a:latin typeface="Times New Roman" pitchFamily="18" charset="0"/>
              </a:rPr>
              <a:t>知识的类型</a:t>
            </a:r>
            <a:endParaRPr lang="zh-CN" altLang="en-US"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675" name="Rectangle 3"/>
          <p:cNvSpPr>
            <a:spLocks noGrp="1" noChangeArrowheads="1"/>
          </p:cNvSpPr>
          <p:nvPr>
            <p:ph type="body" idx="1"/>
          </p:nvPr>
        </p:nvSpPr>
        <p:spPr>
          <a:xfrm>
            <a:off x="215900" y="1125538"/>
            <a:ext cx="8677275" cy="5732462"/>
          </a:xfrm>
        </p:spPr>
        <p:txBody>
          <a:bodyPr/>
          <a:lstStyle/>
          <a:p>
            <a:pPr>
              <a:lnSpc>
                <a:spcPct val="110000"/>
              </a:lnSpc>
            </a:pPr>
            <a:r>
              <a:rPr lang="zh-CN" altLang="en-US" sz="2200" dirty="0">
                <a:solidFill>
                  <a:srgbClr val="A50021"/>
                </a:solidFill>
                <a:latin typeface="Times New Roman" pitchFamily="18" charset="0"/>
              </a:rPr>
              <a:t>表示</a:t>
            </a:r>
            <a:r>
              <a:rPr lang="zh-CN" altLang="en-US" sz="2200" dirty="0" smtClean="0">
                <a:solidFill>
                  <a:srgbClr val="A50021"/>
                </a:solidFill>
                <a:latin typeface="Times New Roman" pitchFamily="18" charset="0"/>
              </a:rPr>
              <a:t>方法：</a:t>
            </a:r>
            <a:r>
              <a:rPr lang="zh-CN" altLang="en-US" sz="2200" dirty="0" smtClean="0">
                <a:solidFill>
                  <a:srgbClr val="0000FF"/>
                </a:solidFill>
                <a:latin typeface="Times New Roman" pitchFamily="18" charset="0"/>
              </a:rPr>
              <a:t>设立</a:t>
            </a:r>
            <a:r>
              <a:rPr lang="zh-CN" altLang="en-US" sz="2200" dirty="0">
                <a:solidFill>
                  <a:srgbClr val="0000FF"/>
                </a:solidFill>
                <a:latin typeface="Times New Roman" pitchFamily="18" charset="0"/>
              </a:rPr>
              <a:t>一个事件或动作</a:t>
            </a:r>
            <a:r>
              <a:rPr lang="zh-CN" altLang="en-US" sz="2200" dirty="0" smtClean="0">
                <a:solidFill>
                  <a:srgbClr val="0000FF"/>
                </a:solidFill>
                <a:latin typeface="Times New Roman" pitchFamily="18" charset="0"/>
              </a:rPr>
              <a:t>结点</a:t>
            </a:r>
            <a:endParaRPr lang="en-US" altLang="zh-CN" sz="2200" dirty="0" smtClean="0">
              <a:solidFill>
                <a:srgbClr val="0000FF"/>
              </a:solidFill>
              <a:latin typeface="Times New Roman" pitchFamily="18" charset="0"/>
            </a:endParaRPr>
          </a:p>
          <a:p>
            <a:pPr>
              <a:lnSpc>
                <a:spcPct val="110000"/>
              </a:lnSpc>
            </a:pPr>
            <a:endParaRPr lang="zh-CN" altLang="en-US" sz="800" dirty="0">
              <a:solidFill>
                <a:srgbClr val="0000FF"/>
              </a:solidFill>
              <a:latin typeface="Times New Roman" pitchFamily="18" charset="0"/>
            </a:endParaRPr>
          </a:p>
          <a:p>
            <a:pPr lvl="1">
              <a:lnSpc>
                <a:spcPct val="110000"/>
              </a:lnSpc>
            </a:pPr>
            <a:r>
              <a:rPr lang="zh-CN" altLang="en-US" sz="1800" b="1" dirty="0">
                <a:solidFill>
                  <a:srgbClr val="A50021"/>
                </a:solidFill>
                <a:latin typeface="Times New Roman" pitchFamily="18" charset="0"/>
              </a:rPr>
              <a:t>动作结点：</a:t>
            </a:r>
            <a:r>
              <a:rPr lang="zh-CN" altLang="en-US" sz="1800" b="1" dirty="0">
                <a:solidFill>
                  <a:srgbClr val="0000CC"/>
                </a:solidFill>
                <a:latin typeface="Times New Roman" pitchFamily="18" charset="0"/>
              </a:rPr>
              <a:t>由一些向外引出的弧来指出动作的主体与客体。</a:t>
            </a:r>
          </a:p>
          <a:p>
            <a:pPr marL="457200" lvl="1" indent="0">
              <a:lnSpc>
                <a:spcPct val="110000"/>
              </a:lnSpc>
              <a:spcBef>
                <a:spcPts val="1200"/>
              </a:spcBef>
              <a:buNone/>
            </a:pPr>
            <a:r>
              <a:rPr lang="zh-CN" altLang="en-US" sz="1800" b="1" dirty="0" smtClean="0">
                <a:solidFill>
                  <a:srgbClr val="00B050"/>
                </a:solidFill>
                <a:latin typeface="Times New Roman" pitchFamily="18" charset="0"/>
              </a:rPr>
              <a:t>例：用于</a:t>
            </a:r>
            <a:r>
              <a:rPr lang="zh-CN" altLang="en-US" sz="1800" b="1" dirty="0">
                <a:solidFill>
                  <a:srgbClr val="00B050"/>
                </a:solidFill>
                <a:latin typeface="Times New Roman" pitchFamily="18" charset="0"/>
              </a:rPr>
              <a:t>语义网络表示：</a:t>
            </a:r>
          </a:p>
          <a:p>
            <a:pPr marL="457200" lvl="1" indent="0">
              <a:lnSpc>
                <a:spcPct val="110000"/>
              </a:lnSpc>
              <a:buNone/>
            </a:pPr>
            <a:r>
              <a:rPr lang="zh-CN" altLang="en-US" sz="1800" b="1" dirty="0" smtClean="0">
                <a:solidFill>
                  <a:srgbClr val="00B050"/>
                </a:solidFill>
                <a:latin typeface="Times New Roman" pitchFamily="18" charset="0"/>
              </a:rPr>
              <a:t>“</a:t>
            </a:r>
            <a:r>
              <a:rPr lang="zh-CN" altLang="en-US" sz="1800" b="1" dirty="0">
                <a:solidFill>
                  <a:srgbClr val="00B050"/>
                </a:solidFill>
                <a:latin typeface="Times New Roman" pitchFamily="18" charset="0"/>
              </a:rPr>
              <a:t>常河给江涛一张磁盘”</a:t>
            </a:r>
          </a:p>
          <a:p>
            <a:pPr>
              <a:lnSpc>
                <a:spcPct val="110000"/>
              </a:lnSpc>
            </a:pPr>
            <a:endParaRPr lang="zh-CN" altLang="en-US" sz="2000" b="1" dirty="0">
              <a:solidFill>
                <a:srgbClr val="0000CC"/>
              </a:solidFill>
              <a:latin typeface="Times New Roman" pitchFamily="18" charset="0"/>
            </a:endParaRPr>
          </a:p>
          <a:p>
            <a:pPr>
              <a:lnSpc>
                <a:spcPct val="110000"/>
              </a:lnSpc>
            </a:pPr>
            <a:endParaRPr lang="zh-CN" altLang="en-US" sz="2000" b="1" dirty="0">
              <a:solidFill>
                <a:srgbClr val="0000CC"/>
              </a:solidFill>
            </a:endParaRPr>
          </a:p>
          <a:p>
            <a:pPr lvl="1">
              <a:lnSpc>
                <a:spcPct val="110000"/>
              </a:lnSpc>
            </a:pPr>
            <a:r>
              <a:rPr lang="zh-CN" altLang="en-US" sz="1800" b="1" dirty="0">
                <a:solidFill>
                  <a:srgbClr val="A50021"/>
                </a:solidFill>
              </a:rPr>
              <a:t>事件结点</a:t>
            </a:r>
            <a:r>
              <a:rPr lang="zh-CN" altLang="en-US" sz="1800" b="1" dirty="0" smtClean="0">
                <a:solidFill>
                  <a:srgbClr val="A50021"/>
                </a:solidFill>
              </a:rPr>
              <a:t>：</a:t>
            </a:r>
            <a:endParaRPr lang="zh-CN" altLang="en-US" sz="1800" b="1" dirty="0">
              <a:solidFill>
                <a:srgbClr val="A50021"/>
              </a:solidFill>
            </a:endParaRPr>
          </a:p>
        </p:txBody>
      </p:sp>
      <p:sp>
        <p:nvSpPr>
          <p:cNvPr id="540676" name="Rectangle 4"/>
          <p:cNvSpPr>
            <a:spLocks noChangeArrowheads="1"/>
          </p:cNvSpPr>
          <p:nvPr/>
        </p:nvSpPr>
        <p:spPr bwMode="auto">
          <a:xfrm>
            <a:off x="5364163" y="2168860"/>
            <a:ext cx="1295400" cy="360363"/>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一张磁盘</a:t>
            </a:r>
          </a:p>
        </p:txBody>
      </p:sp>
      <p:sp>
        <p:nvSpPr>
          <p:cNvPr id="540677" name="Rectangle 5"/>
          <p:cNvSpPr>
            <a:spLocks noChangeArrowheads="1"/>
          </p:cNvSpPr>
          <p:nvPr/>
        </p:nvSpPr>
        <p:spPr bwMode="auto">
          <a:xfrm>
            <a:off x="3419475" y="2961023"/>
            <a:ext cx="1081088"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常河</a:t>
            </a:r>
          </a:p>
        </p:txBody>
      </p:sp>
      <p:sp>
        <p:nvSpPr>
          <p:cNvPr id="540678" name="Rectangle 6"/>
          <p:cNvSpPr>
            <a:spLocks noChangeArrowheads="1"/>
          </p:cNvSpPr>
          <p:nvPr/>
        </p:nvSpPr>
        <p:spPr bwMode="auto">
          <a:xfrm>
            <a:off x="5508625" y="2961023"/>
            <a:ext cx="9366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给</a:t>
            </a:r>
          </a:p>
        </p:txBody>
      </p:sp>
      <p:sp>
        <p:nvSpPr>
          <p:cNvPr id="540679" name="Rectangle 7"/>
          <p:cNvSpPr>
            <a:spLocks noChangeArrowheads="1"/>
          </p:cNvSpPr>
          <p:nvPr/>
        </p:nvSpPr>
        <p:spPr bwMode="auto">
          <a:xfrm>
            <a:off x="7740650" y="2961023"/>
            <a:ext cx="1008063"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江涛</a:t>
            </a:r>
          </a:p>
        </p:txBody>
      </p:sp>
      <p:sp>
        <p:nvSpPr>
          <p:cNvPr id="540680" name="Line 8"/>
          <p:cNvSpPr>
            <a:spLocks noChangeShapeType="1"/>
          </p:cNvSpPr>
          <p:nvPr/>
        </p:nvSpPr>
        <p:spPr bwMode="auto">
          <a:xfrm flipV="1">
            <a:off x="5940425" y="2527635"/>
            <a:ext cx="0" cy="4333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0681" name="Line 9"/>
          <p:cNvSpPr>
            <a:spLocks noChangeShapeType="1"/>
          </p:cNvSpPr>
          <p:nvPr/>
        </p:nvSpPr>
        <p:spPr bwMode="auto">
          <a:xfrm flipH="1">
            <a:off x="4500563" y="3176923"/>
            <a:ext cx="1008062"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0682" name="Line 10"/>
          <p:cNvSpPr>
            <a:spLocks noChangeShapeType="1"/>
          </p:cNvSpPr>
          <p:nvPr/>
        </p:nvSpPr>
        <p:spPr bwMode="auto">
          <a:xfrm>
            <a:off x="6443663" y="3176923"/>
            <a:ext cx="1296987"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0683" name="Text Box 11"/>
          <p:cNvSpPr txBox="1">
            <a:spLocks noChangeArrowheads="1"/>
          </p:cNvSpPr>
          <p:nvPr/>
        </p:nvSpPr>
        <p:spPr bwMode="auto">
          <a:xfrm>
            <a:off x="5940425" y="2600660"/>
            <a:ext cx="792163"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b="1">
                <a:solidFill>
                  <a:srgbClr val="0000CC"/>
                </a:solidFill>
              </a:rPr>
              <a:t>Gift</a:t>
            </a:r>
          </a:p>
        </p:txBody>
      </p:sp>
      <p:sp>
        <p:nvSpPr>
          <p:cNvPr id="540684" name="Text Box 12"/>
          <p:cNvSpPr txBox="1">
            <a:spLocks noChangeArrowheads="1"/>
          </p:cNvSpPr>
          <p:nvPr/>
        </p:nvSpPr>
        <p:spPr bwMode="auto">
          <a:xfrm>
            <a:off x="6516688" y="2816560"/>
            <a:ext cx="1079500"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b="1">
                <a:solidFill>
                  <a:srgbClr val="0000CC"/>
                </a:solidFill>
              </a:rPr>
              <a:t>Receiver</a:t>
            </a:r>
          </a:p>
        </p:txBody>
      </p:sp>
      <p:sp>
        <p:nvSpPr>
          <p:cNvPr id="540685" name="Text Box 13"/>
          <p:cNvSpPr txBox="1">
            <a:spLocks noChangeArrowheads="1"/>
          </p:cNvSpPr>
          <p:nvPr/>
        </p:nvSpPr>
        <p:spPr bwMode="auto">
          <a:xfrm>
            <a:off x="4716463" y="2816560"/>
            <a:ext cx="719137"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b="1">
                <a:solidFill>
                  <a:srgbClr val="0000CC"/>
                </a:solidFill>
              </a:rPr>
              <a:t>Giver</a:t>
            </a:r>
          </a:p>
        </p:txBody>
      </p:sp>
      <p:sp>
        <p:nvSpPr>
          <p:cNvPr id="540686" name="Rectangle 14"/>
          <p:cNvSpPr>
            <a:spLocks noChangeArrowheads="1"/>
          </p:cNvSpPr>
          <p:nvPr/>
        </p:nvSpPr>
        <p:spPr bwMode="auto">
          <a:xfrm>
            <a:off x="3446276" y="4096345"/>
            <a:ext cx="1295400" cy="43338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一张磁盘</a:t>
            </a:r>
          </a:p>
        </p:txBody>
      </p:sp>
      <p:sp>
        <p:nvSpPr>
          <p:cNvPr id="540687" name="Rectangle 15"/>
          <p:cNvSpPr>
            <a:spLocks noChangeArrowheads="1"/>
          </p:cNvSpPr>
          <p:nvPr/>
        </p:nvSpPr>
        <p:spPr bwMode="auto">
          <a:xfrm>
            <a:off x="3446276" y="4961533"/>
            <a:ext cx="1295400"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给予事件</a:t>
            </a:r>
          </a:p>
        </p:txBody>
      </p:sp>
      <p:sp>
        <p:nvSpPr>
          <p:cNvPr id="540688" name="Rectangle 16"/>
          <p:cNvSpPr>
            <a:spLocks noChangeArrowheads="1"/>
          </p:cNvSpPr>
          <p:nvPr/>
        </p:nvSpPr>
        <p:spPr bwMode="auto">
          <a:xfrm>
            <a:off x="3446276" y="5753695"/>
            <a:ext cx="1295400"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给</a:t>
            </a:r>
          </a:p>
        </p:txBody>
      </p:sp>
      <p:sp>
        <p:nvSpPr>
          <p:cNvPr id="540689" name="Rectangle 17"/>
          <p:cNvSpPr>
            <a:spLocks noChangeArrowheads="1"/>
          </p:cNvSpPr>
          <p:nvPr/>
        </p:nvSpPr>
        <p:spPr bwMode="auto">
          <a:xfrm>
            <a:off x="1357126" y="4961533"/>
            <a:ext cx="863600" cy="433387"/>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常河</a:t>
            </a:r>
          </a:p>
        </p:txBody>
      </p:sp>
      <p:sp>
        <p:nvSpPr>
          <p:cNvPr id="540690" name="Rectangle 18"/>
          <p:cNvSpPr>
            <a:spLocks noChangeArrowheads="1"/>
          </p:cNvSpPr>
          <p:nvPr/>
        </p:nvSpPr>
        <p:spPr bwMode="auto">
          <a:xfrm>
            <a:off x="6181539" y="4961533"/>
            <a:ext cx="1008062"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江涛</a:t>
            </a:r>
          </a:p>
        </p:txBody>
      </p:sp>
      <p:sp>
        <p:nvSpPr>
          <p:cNvPr id="540691" name="Line 19"/>
          <p:cNvSpPr>
            <a:spLocks noChangeShapeType="1"/>
          </p:cNvSpPr>
          <p:nvPr/>
        </p:nvSpPr>
        <p:spPr bwMode="auto">
          <a:xfrm flipV="1">
            <a:off x="4093976" y="4529733"/>
            <a:ext cx="0" cy="4318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0692" name="Line 20"/>
          <p:cNvSpPr>
            <a:spLocks noChangeShapeType="1"/>
          </p:cNvSpPr>
          <p:nvPr/>
        </p:nvSpPr>
        <p:spPr bwMode="auto">
          <a:xfrm>
            <a:off x="4093976" y="5393333"/>
            <a:ext cx="0" cy="36036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0693" name="Line 21"/>
          <p:cNvSpPr>
            <a:spLocks noChangeShapeType="1"/>
          </p:cNvSpPr>
          <p:nvPr/>
        </p:nvSpPr>
        <p:spPr bwMode="auto">
          <a:xfrm flipH="1">
            <a:off x="2220726" y="5177433"/>
            <a:ext cx="1225550"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0694" name="Line 22"/>
          <p:cNvSpPr>
            <a:spLocks noChangeShapeType="1"/>
          </p:cNvSpPr>
          <p:nvPr/>
        </p:nvSpPr>
        <p:spPr bwMode="auto">
          <a:xfrm>
            <a:off x="4741676" y="5177433"/>
            <a:ext cx="1439863"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0695" name="Text Box 23"/>
          <p:cNvSpPr txBox="1">
            <a:spLocks noChangeArrowheads="1"/>
          </p:cNvSpPr>
          <p:nvPr/>
        </p:nvSpPr>
        <p:spPr bwMode="auto">
          <a:xfrm>
            <a:off x="4165414" y="4601170"/>
            <a:ext cx="720725"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b="1">
                <a:solidFill>
                  <a:srgbClr val="0000CC"/>
                </a:solidFill>
              </a:rPr>
              <a:t>Gift</a:t>
            </a:r>
          </a:p>
        </p:txBody>
      </p:sp>
      <p:sp>
        <p:nvSpPr>
          <p:cNvPr id="540696" name="Text Box 24"/>
          <p:cNvSpPr txBox="1">
            <a:spLocks noChangeArrowheads="1"/>
          </p:cNvSpPr>
          <p:nvPr/>
        </p:nvSpPr>
        <p:spPr bwMode="auto">
          <a:xfrm>
            <a:off x="4886139" y="4817070"/>
            <a:ext cx="11509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Receiver</a:t>
            </a:r>
          </a:p>
        </p:txBody>
      </p:sp>
      <p:sp>
        <p:nvSpPr>
          <p:cNvPr id="540697" name="Text Box 25"/>
          <p:cNvSpPr txBox="1">
            <a:spLocks noChangeArrowheads="1"/>
          </p:cNvSpPr>
          <p:nvPr/>
        </p:nvSpPr>
        <p:spPr bwMode="auto">
          <a:xfrm>
            <a:off x="2438214" y="4817070"/>
            <a:ext cx="863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Giver</a:t>
            </a:r>
          </a:p>
        </p:txBody>
      </p:sp>
      <p:sp>
        <p:nvSpPr>
          <p:cNvPr id="540698" name="Text Box 26"/>
          <p:cNvSpPr txBox="1">
            <a:spLocks noChangeArrowheads="1"/>
          </p:cNvSpPr>
          <p:nvPr/>
        </p:nvSpPr>
        <p:spPr bwMode="auto">
          <a:xfrm>
            <a:off x="4309876" y="5393333"/>
            <a:ext cx="1008063" cy="29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b="1">
                <a:solidFill>
                  <a:srgbClr val="0000CC"/>
                </a:solidFill>
              </a:rPr>
              <a:t>Action</a:t>
            </a:r>
          </a:p>
        </p:txBody>
      </p:sp>
      <p:sp>
        <p:nvSpPr>
          <p:cNvPr id="29" name="Rectangle 2"/>
          <p:cNvSpPr>
            <a:spLocks noGrp="1" noChangeArrowheads="1"/>
          </p:cNvSpPr>
          <p:nvPr>
            <p:ph type="title"/>
          </p:nvPr>
        </p:nvSpPr>
        <p:spPr>
          <a:xfrm>
            <a:off x="456287" y="152636"/>
            <a:ext cx="8229600" cy="981075"/>
          </a:xfrm>
        </p:spPr>
        <p:txBody>
          <a:bodyPr/>
          <a:lstStyle/>
          <a:p>
            <a:r>
              <a:rPr lang="zh-CN" altLang="en-US" sz="4000" b="1" dirty="0" smtClean="0">
                <a:latin typeface="Times New Roman" pitchFamily="18" charset="0"/>
              </a:rPr>
              <a:t>情况</a:t>
            </a:r>
            <a:r>
              <a:rPr lang="zh-CN" altLang="en-US" sz="4000" b="1" dirty="0">
                <a:latin typeface="Times New Roman" pitchFamily="18" charset="0"/>
              </a:rPr>
              <a:t>和动作的</a:t>
            </a:r>
            <a:r>
              <a:rPr lang="zh-CN" altLang="en-US" sz="4000" b="1" dirty="0" smtClean="0">
                <a:latin typeface="Times New Roman" pitchFamily="18" charset="0"/>
              </a:rPr>
              <a:t>表示</a:t>
            </a:r>
            <a:endParaRPr lang="en-US" altLang="zh-CN" sz="24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698" name="Rectangle 2"/>
          <p:cNvSpPr>
            <a:spLocks noGrp="1" noChangeArrowheads="1"/>
          </p:cNvSpPr>
          <p:nvPr>
            <p:ph type="title"/>
          </p:nvPr>
        </p:nvSpPr>
        <p:spPr>
          <a:xfrm>
            <a:off x="457200" y="0"/>
            <a:ext cx="8229600" cy="908050"/>
          </a:xfrm>
        </p:spPr>
        <p:txBody>
          <a:bodyPr/>
          <a:lstStyle/>
          <a:p>
            <a:r>
              <a:rPr lang="zh-CN" altLang="en-US" sz="4000" b="1" dirty="0" smtClean="0">
                <a:latin typeface="Times New Roman" pitchFamily="18" charset="0"/>
              </a:rPr>
              <a:t>逻辑</a:t>
            </a:r>
            <a:r>
              <a:rPr lang="zh-CN" altLang="en-US" sz="4000" b="1" dirty="0">
                <a:latin typeface="Times New Roman" pitchFamily="18" charset="0"/>
              </a:rPr>
              <a:t>关系的</a:t>
            </a:r>
            <a:r>
              <a:rPr lang="zh-CN" altLang="en-US" sz="4000" b="1" dirty="0" smtClean="0">
                <a:latin typeface="Times New Roman" pitchFamily="18" charset="0"/>
              </a:rPr>
              <a:t>表示</a:t>
            </a:r>
            <a:r>
              <a:rPr lang="en-US" altLang="zh-CN" sz="4000" b="1" dirty="0" smtClean="0">
                <a:latin typeface="Times New Roman" pitchFamily="18" charset="0"/>
              </a:rPr>
              <a:t>--</a:t>
            </a:r>
            <a:r>
              <a:rPr lang="zh-CN" altLang="en-US" sz="3200" b="1" dirty="0" smtClean="0">
                <a:latin typeface="Times New Roman" pitchFamily="18" charset="0"/>
              </a:rPr>
              <a:t>合取</a:t>
            </a:r>
            <a:r>
              <a:rPr lang="zh-CN" altLang="en-US" sz="3200" b="1" dirty="0">
                <a:latin typeface="Times New Roman" pitchFamily="18" charset="0"/>
              </a:rPr>
              <a:t>和</a:t>
            </a:r>
            <a:r>
              <a:rPr lang="zh-CN" altLang="en-US" sz="3200" b="1" dirty="0" smtClean="0">
                <a:latin typeface="Times New Roman" pitchFamily="18" charset="0"/>
              </a:rPr>
              <a:t>析取</a:t>
            </a:r>
            <a:endParaRPr lang="zh-CN" altLang="en-US" sz="3200" b="1" dirty="0">
              <a:latin typeface="Times New Roman" pitchFamily="18" charset="0"/>
            </a:endParaRPr>
          </a:p>
        </p:txBody>
      </p:sp>
      <p:sp>
        <p:nvSpPr>
          <p:cNvPr id="541699" name="Rectangle 3"/>
          <p:cNvSpPr>
            <a:spLocks noGrp="1" noChangeArrowheads="1"/>
          </p:cNvSpPr>
          <p:nvPr>
            <p:ph type="body" idx="1"/>
          </p:nvPr>
        </p:nvSpPr>
        <p:spPr>
          <a:xfrm>
            <a:off x="0" y="1125538"/>
            <a:ext cx="8893175" cy="5732462"/>
          </a:xfrm>
        </p:spPr>
        <p:txBody>
          <a:bodyPr/>
          <a:lstStyle/>
          <a:p>
            <a:pPr>
              <a:lnSpc>
                <a:spcPct val="80000"/>
              </a:lnSpc>
            </a:pPr>
            <a:r>
              <a:rPr lang="zh-CN" altLang="en-US" sz="2000" b="1" dirty="0">
                <a:solidFill>
                  <a:srgbClr val="A50021"/>
                </a:solidFill>
              </a:rPr>
              <a:t>表示方法：</a:t>
            </a:r>
            <a:r>
              <a:rPr lang="zh-CN" altLang="en-US" sz="2000" b="1" dirty="0">
                <a:solidFill>
                  <a:srgbClr val="0000CC"/>
                </a:solidFill>
              </a:rPr>
              <a:t>可通过增加合取结点和析取结点来</a:t>
            </a:r>
            <a:r>
              <a:rPr lang="zh-CN" altLang="en-US" sz="2000" b="1" dirty="0" smtClean="0">
                <a:solidFill>
                  <a:srgbClr val="0000CC"/>
                </a:solidFill>
              </a:rPr>
              <a:t>实现</a:t>
            </a:r>
            <a:endParaRPr lang="en-US" altLang="zh-CN" sz="2000" b="1" dirty="0" smtClean="0">
              <a:solidFill>
                <a:srgbClr val="0000CC"/>
              </a:solidFill>
            </a:endParaRPr>
          </a:p>
        </p:txBody>
      </p:sp>
      <p:sp>
        <p:nvSpPr>
          <p:cNvPr id="541700" name="Rectangle 4"/>
          <p:cNvSpPr>
            <a:spLocks noChangeArrowheads="1"/>
          </p:cNvSpPr>
          <p:nvPr/>
        </p:nvSpPr>
        <p:spPr bwMode="auto">
          <a:xfrm>
            <a:off x="5435475" y="2492896"/>
            <a:ext cx="503238" cy="360362"/>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solidFill>
                  <a:srgbClr val="0000CC"/>
                </a:solidFill>
                <a:latin typeface="Times New Roman" pitchFamily="18" charset="0"/>
                <a:cs typeface="Times New Roman" pitchFamily="18" charset="0"/>
              </a:rPr>
              <a:t>人</a:t>
            </a:r>
          </a:p>
        </p:txBody>
      </p:sp>
      <p:sp>
        <p:nvSpPr>
          <p:cNvPr id="541701" name="Rectangle 5"/>
          <p:cNvSpPr>
            <a:spLocks noChangeArrowheads="1"/>
          </p:cNvSpPr>
          <p:nvPr/>
        </p:nvSpPr>
        <p:spPr bwMode="auto">
          <a:xfrm>
            <a:off x="5146550" y="3069158"/>
            <a:ext cx="1152525" cy="35877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solidFill>
                  <a:srgbClr val="0000CC"/>
                </a:solidFill>
                <a:latin typeface="Times New Roman" pitchFamily="18" charset="0"/>
                <a:cs typeface="Times New Roman" pitchFamily="18" charset="0"/>
              </a:rPr>
              <a:t>参赛者</a:t>
            </a:r>
          </a:p>
        </p:txBody>
      </p:sp>
      <p:sp>
        <p:nvSpPr>
          <p:cNvPr id="541702" name="Rectangle 6"/>
          <p:cNvSpPr>
            <a:spLocks noChangeArrowheads="1"/>
          </p:cNvSpPr>
          <p:nvPr/>
        </p:nvSpPr>
        <p:spPr bwMode="auto">
          <a:xfrm>
            <a:off x="3706688" y="3716858"/>
            <a:ext cx="576262" cy="360363"/>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solidFill>
                  <a:srgbClr val="0000CC"/>
                </a:solidFill>
                <a:latin typeface="Times New Roman" pitchFamily="18" charset="0"/>
                <a:cs typeface="Times New Roman" pitchFamily="18" charset="0"/>
              </a:rPr>
              <a:t>A</a:t>
            </a:r>
          </a:p>
        </p:txBody>
      </p:sp>
      <p:sp>
        <p:nvSpPr>
          <p:cNvPr id="541703" name="Rectangle 7"/>
          <p:cNvSpPr>
            <a:spLocks noChangeArrowheads="1"/>
          </p:cNvSpPr>
          <p:nvPr/>
        </p:nvSpPr>
        <p:spPr bwMode="auto">
          <a:xfrm>
            <a:off x="4859213" y="3716858"/>
            <a:ext cx="576262" cy="360363"/>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solidFill>
                  <a:srgbClr val="0000CC"/>
                </a:solidFill>
                <a:latin typeface="Times New Roman" pitchFamily="18" charset="0"/>
                <a:cs typeface="Times New Roman" pitchFamily="18" charset="0"/>
              </a:rPr>
              <a:t>B</a:t>
            </a:r>
          </a:p>
        </p:txBody>
      </p:sp>
      <p:sp>
        <p:nvSpPr>
          <p:cNvPr id="541704" name="Rectangle 8"/>
          <p:cNvSpPr>
            <a:spLocks noChangeArrowheads="1"/>
          </p:cNvSpPr>
          <p:nvPr/>
        </p:nvSpPr>
        <p:spPr bwMode="auto">
          <a:xfrm>
            <a:off x="6154613" y="3716858"/>
            <a:ext cx="576262" cy="360363"/>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solidFill>
                  <a:srgbClr val="0000CC"/>
                </a:solidFill>
                <a:latin typeface="Times New Roman" pitchFamily="18" charset="0"/>
                <a:cs typeface="Times New Roman" pitchFamily="18" charset="0"/>
              </a:rPr>
              <a:t>C</a:t>
            </a:r>
          </a:p>
        </p:txBody>
      </p:sp>
      <p:sp>
        <p:nvSpPr>
          <p:cNvPr id="541705" name="Rectangle 9"/>
          <p:cNvSpPr>
            <a:spLocks noChangeArrowheads="1"/>
          </p:cNvSpPr>
          <p:nvPr/>
        </p:nvSpPr>
        <p:spPr bwMode="auto">
          <a:xfrm>
            <a:off x="7451600" y="3716858"/>
            <a:ext cx="504825" cy="360363"/>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solidFill>
                  <a:srgbClr val="0000CC"/>
                </a:solidFill>
                <a:latin typeface="Times New Roman" pitchFamily="18" charset="0"/>
                <a:cs typeface="Times New Roman" pitchFamily="18" charset="0"/>
              </a:rPr>
              <a:t>D</a:t>
            </a:r>
          </a:p>
        </p:txBody>
      </p:sp>
      <p:sp>
        <p:nvSpPr>
          <p:cNvPr id="541706" name="Oval 10"/>
          <p:cNvSpPr>
            <a:spLocks noChangeArrowheads="1"/>
          </p:cNvSpPr>
          <p:nvPr/>
        </p:nvSpPr>
        <p:spPr bwMode="auto">
          <a:xfrm>
            <a:off x="3706688" y="4797946"/>
            <a:ext cx="504825" cy="360362"/>
          </a:xfrm>
          <a:prstGeom prst="ellipse">
            <a:avLst/>
          </a:prstGeom>
          <a:solidFill>
            <a:srgbClr val="CCFFCC"/>
          </a:solidFill>
          <a:ln w="9525">
            <a:solidFill>
              <a:srgbClr val="0000C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solidFill>
                  <a:srgbClr val="0000CC"/>
                </a:solidFill>
                <a:latin typeface="Times New Roman" pitchFamily="18" charset="0"/>
                <a:cs typeface="Times New Roman" pitchFamily="18" charset="0"/>
              </a:rPr>
              <a:t>或</a:t>
            </a:r>
          </a:p>
        </p:txBody>
      </p:sp>
      <p:sp>
        <p:nvSpPr>
          <p:cNvPr id="541707" name="Oval 11"/>
          <p:cNvSpPr>
            <a:spLocks noChangeArrowheads="1"/>
          </p:cNvSpPr>
          <p:nvPr/>
        </p:nvSpPr>
        <p:spPr bwMode="auto">
          <a:xfrm>
            <a:off x="7162675" y="4797946"/>
            <a:ext cx="504825" cy="360362"/>
          </a:xfrm>
          <a:prstGeom prst="ellipse">
            <a:avLst/>
          </a:prstGeom>
          <a:solidFill>
            <a:srgbClr val="CCFFCC"/>
          </a:solidFill>
          <a:ln w="9525">
            <a:solidFill>
              <a:srgbClr val="0000C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solidFill>
                  <a:srgbClr val="0000CC"/>
                </a:solidFill>
                <a:latin typeface="Times New Roman" pitchFamily="18" charset="0"/>
                <a:cs typeface="Times New Roman" pitchFamily="18" charset="0"/>
              </a:rPr>
              <a:t>或</a:t>
            </a:r>
          </a:p>
        </p:txBody>
      </p:sp>
      <p:sp>
        <p:nvSpPr>
          <p:cNvPr id="541708" name="Rectangle 12"/>
          <p:cNvSpPr>
            <a:spLocks noChangeArrowheads="1"/>
          </p:cNvSpPr>
          <p:nvPr/>
        </p:nvSpPr>
        <p:spPr bwMode="auto">
          <a:xfrm>
            <a:off x="2482725" y="5445646"/>
            <a:ext cx="936625" cy="360362"/>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solidFill>
                  <a:srgbClr val="0000CC"/>
                </a:solidFill>
                <a:latin typeface="Times New Roman" pitchFamily="18" charset="0"/>
                <a:cs typeface="Times New Roman" pitchFamily="18" charset="0"/>
              </a:rPr>
              <a:t>教师</a:t>
            </a:r>
          </a:p>
        </p:txBody>
      </p:sp>
      <p:sp>
        <p:nvSpPr>
          <p:cNvPr id="541709" name="Rectangle 13"/>
          <p:cNvSpPr>
            <a:spLocks noChangeArrowheads="1"/>
          </p:cNvSpPr>
          <p:nvPr/>
        </p:nvSpPr>
        <p:spPr bwMode="auto">
          <a:xfrm>
            <a:off x="4211513" y="5445646"/>
            <a:ext cx="935037" cy="360362"/>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solidFill>
                  <a:srgbClr val="0000CC"/>
                </a:solidFill>
                <a:latin typeface="Times New Roman" pitchFamily="18" charset="0"/>
                <a:cs typeface="Times New Roman" pitchFamily="18" charset="0"/>
              </a:rPr>
              <a:t>学生</a:t>
            </a:r>
          </a:p>
        </p:txBody>
      </p:sp>
      <p:sp>
        <p:nvSpPr>
          <p:cNvPr id="541710" name="Rectangle 14"/>
          <p:cNvSpPr>
            <a:spLocks noChangeArrowheads="1"/>
          </p:cNvSpPr>
          <p:nvPr/>
        </p:nvSpPr>
        <p:spPr bwMode="auto">
          <a:xfrm>
            <a:off x="6227638" y="5445646"/>
            <a:ext cx="719137" cy="360362"/>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solidFill>
                  <a:srgbClr val="0000CC"/>
                </a:solidFill>
                <a:latin typeface="Times New Roman" pitchFamily="18" charset="0"/>
                <a:cs typeface="Times New Roman" pitchFamily="18" charset="0"/>
              </a:rPr>
              <a:t>高</a:t>
            </a:r>
          </a:p>
        </p:txBody>
      </p:sp>
      <p:sp>
        <p:nvSpPr>
          <p:cNvPr id="541711" name="Rectangle 15"/>
          <p:cNvSpPr>
            <a:spLocks noChangeArrowheads="1"/>
          </p:cNvSpPr>
          <p:nvPr/>
        </p:nvSpPr>
        <p:spPr bwMode="auto">
          <a:xfrm>
            <a:off x="8243763" y="5445646"/>
            <a:ext cx="720725" cy="35877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solidFill>
                  <a:srgbClr val="0000CC"/>
                </a:solidFill>
                <a:latin typeface="Times New Roman" pitchFamily="18" charset="0"/>
                <a:cs typeface="Times New Roman" pitchFamily="18" charset="0"/>
              </a:rPr>
              <a:t>低</a:t>
            </a:r>
          </a:p>
        </p:txBody>
      </p:sp>
      <p:sp>
        <p:nvSpPr>
          <p:cNvPr id="541712" name="AutoShape 16"/>
          <p:cNvSpPr>
            <a:spLocks noChangeArrowheads="1"/>
          </p:cNvSpPr>
          <p:nvPr/>
        </p:nvSpPr>
        <p:spPr bwMode="auto">
          <a:xfrm>
            <a:off x="5435475" y="4366146"/>
            <a:ext cx="503238" cy="504825"/>
          </a:xfrm>
          <a:prstGeom prst="diamond">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solidFill>
                  <a:srgbClr val="0000CC"/>
                </a:solidFill>
                <a:latin typeface="Times New Roman" pitchFamily="18" charset="0"/>
                <a:cs typeface="Times New Roman" pitchFamily="18" charset="0"/>
              </a:rPr>
              <a:t>与</a:t>
            </a:r>
          </a:p>
        </p:txBody>
      </p:sp>
      <p:sp>
        <p:nvSpPr>
          <p:cNvPr id="541713" name="Line 17"/>
          <p:cNvSpPr>
            <a:spLocks noChangeShapeType="1"/>
          </p:cNvSpPr>
          <p:nvPr/>
        </p:nvSpPr>
        <p:spPr bwMode="auto">
          <a:xfrm flipV="1">
            <a:off x="5651375" y="2853258"/>
            <a:ext cx="0" cy="2159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541714" name="Line 18"/>
          <p:cNvSpPr>
            <a:spLocks noChangeShapeType="1"/>
          </p:cNvSpPr>
          <p:nvPr/>
        </p:nvSpPr>
        <p:spPr bwMode="auto">
          <a:xfrm flipV="1">
            <a:off x="3995613" y="3429521"/>
            <a:ext cx="1366837" cy="287337"/>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541715" name="Line 19"/>
          <p:cNvSpPr>
            <a:spLocks noChangeShapeType="1"/>
          </p:cNvSpPr>
          <p:nvPr/>
        </p:nvSpPr>
        <p:spPr bwMode="auto">
          <a:xfrm flipV="1">
            <a:off x="5146550" y="3429521"/>
            <a:ext cx="431800" cy="287337"/>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541716" name="Line 20"/>
          <p:cNvSpPr>
            <a:spLocks noChangeShapeType="1"/>
          </p:cNvSpPr>
          <p:nvPr/>
        </p:nvSpPr>
        <p:spPr bwMode="auto">
          <a:xfrm flipH="1" flipV="1">
            <a:off x="5722813" y="3429521"/>
            <a:ext cx="647700" cy="287337"/>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541717" name="Line 21"/>
          <p:cNvSpPr>
            <a:spLocks noChangeShapeType="1"/>
          </p:cNvSpPr>
          <p:nvPr/>
        </p:nvSpPr>
        <p:spPr bwMode="auto">
          <a:xfrm flipH="1" flipV="1">
            <a:off x="6011738" y="3429521"/>
            <a:ext cx="1655762" cy="287337"/>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541718" name="Line 22"/>
          <p:cNvSpPr>
            <a:spLocks noChangeShapeType="1"/>
          </p:cNvSpPr>
          <p:nvPr/>
        </p:nvSpPr>
        <p:spPr bwMode="auto">
          <a:xfrm flipV="1">
            <a:off x="4138488" y="4724921"/>
            <a:ext cx="1439862" cy="14446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541719" name="Line 23"/>
          <p:cNvSpPr>
            <a:spLocks noChangeShapeType="1"/>
          </p:cNvSpPr>
          <p:nvPr/>
        </p:nvSpPr>
        <p:spPr bwMode="auto">
          <a:xfrm flipH="1" flipV="1">
            <a:off x="5794250" y="4724921"/>
            <a:ext cx="1441450" cy="14446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541720" name="Line 24"/>
          <p:cNvSpPr>
            <a:spLocks noChangeShapeType="1"/>
          </p:cNvSpPr>
          <p:nvPr/>
        </p:nvSpPr>
        <p:spPr bwMode="auto">
          <a:xfrm flipV="1">
            <a:off x="2985963" y="5158308"/>
            <a:ext cx="865187" cy="287338"/>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541721" name="Line 25"/>
          <p:cNvSpPr>
            <a:spLocks noChangeShapeType="1"/>
          </p:cNvSpPr>
          <p:nvPr/>
        </p:nvSpPr>
        <p:spPr bwMode="auto">
          <a:xfrm flipH="1" flipV="1">
            <a:off x="3995613" y="5158308"/>
            <a:ext cx="790575" cy="287338"/>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541722" name="Line 26"/>
          <p:cNvSpPr>
            <a:spLocks noChangeShapeType="1"/>
          </p:cNvSpPr>
          <p:nvPr/>
        </p:nvSpPr>
        <p:spPr bwMode="auto">
          <a:xfrm flipV="1">
            <a:off x="6514975" y="5158308"/>
            <a:ext cx="792163" cy="287338"/>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541723" name="Line 27"/>
          <p:cNvSpPr>
            <a:spLocks noChangeShapeType="1"/>
          </p:cNvSpPr>
          <p:nvPr/>
        </p:nvSpPr>
        <p:spPr bwMode="auto">
          <a:xfrm flipH="1" flipV="1">
            <a:off x="7523038" y="5158308"/>
            <a:ext cx="1081087" cy="287338"/>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541724" name="Line 28"/>
          <p:cNvSpPr>
            <a:spLocks noChangeShapeType="1"/>
          </p:cNvSpPr>
          <p:nvPr/>
        </p:nvSpPr>
        <p:spPr bwMode="auto">
          <a:xfrm flipH="1" flipV="1">
            <a:off x="3995613" y="4077221"/>
            <a:ext cx="1511300" cy="4318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541725" name="Line 29"/>
          <p:cNvSpPr>
            <a:spLocks noChangeShapeType="1"/>
          </p:cNvSpPr>
          <p:nvPr/>
        </p:nvSpPr>
        <p:spPr bwMode="auto">
          <a:xfrm flipH="1" flipV="1">
            <a:off x="5219575" y="4077221"/>
            <a:ext cx="358775" cy="36036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541726" name="Line 30"/>
          <p:cNvSpPr>
            <a:spLocks noChangeShapeType="1"/>
          </p:cNvSpPr>
          <p:nvPr/>
        </p:nvSpPr>
        <p:spPr bwMode="auto">
          <a:xfrm flipV="1">
            <a:off x="5722813" y="4077221"/>
            <a:ext cx="720725" cy="36036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541727" name="Line 31"/>
          <p:cNvSpPr>
            <a:spLocks noChangeShapeType="1"/>
          </p:cNvSpPr>
          <p:nvPr/>
        </p:nvSpPr>
        <p:spPr bwMode="auto">
          <a:xfrm flipV="1">
            <a:off x="5794250" y="4077221"/>
            <a:ext cx="1944688" cy="4318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itchFamily="18" charset="0"/>
              <a:cs typeface="Times New Roman" pitchFamily="18" charset="0"/>
            </a:endParaRPr>
          </a:p>
        </p:txBody>
      </p:sp>
      <p:sp>
        <p:nvSpPr>
          <p:cNvPr id="541728" name="Text Box 32"/>
          <p:cNvSpPr txBox="1">
            <a:spLocks noChangeArrowheads="1"/>
          </p:cNvSpPr>
          <p:nvPr/>
        </p:nvSpPr>
        <p:spPr bwMode="auto">
          <a:xfrm>
            <a:off x="6011738" y="2708796"/>
            <a:ext cx="79251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dirty="0" smtClean="0">
                <a:solidFill>
                  <a:srgbClr val="0000CC"/>
                </a:solidFill>
                <a:latin typeface="Times New Roman" pitchFamily="18" charset="0"/>
                <a:cs typeface="Times New Roman" pitchFamily="18" charset="0"/>
              </a:rPr>
              <a:t>AKO</a:t>
            </a:r>
            <a:endParaRPr lang="en-US" altLang="zh-CN" dirty="0">
              <a:solidFill>
                <a:srgbClr val="0000CC"/>
              </a:solidFill>
              <a:latin typeface="Times New Roman" pitchFamily="18" charset="0"/>
              <a:cs typeface="Times New Roman" pitchFamily="18" charset="0"/>
            </a:endParaRPr>
          </a:p>
        </p:txBody>
      </p:sp>
      <p:sp>
        <p:nvSpPr>
          <p:cNvPr id="541729" name="Text Box 33"/>
          <p:cNvSpPr txBox="1">
            <a:spLocks noChangeArrowheads="1"/>
          </p:cNvSpPr>
          <p:nvPr/>
        </p:nvSpPr>
        <p:spPr bwMode="auto">
          <a:xfrm>
            <a:off x="3922588" y="3285058"/>
            <a:ext cx="720725"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a:solidFill>
                  <a:srgbClr val="0000CC"/>
                </a:solidFill>
                <a:latin typeface="Times New Roman" pitchFamily="18" charset="0"/>
                <a:cs typeface="Times New Roman" pitchFamily="18" charset="0"/>
              </a:rPr>
              <a:t>Part</a:t>
            </a:r>
          </a:p>
        </p:txBody>
      </p:sp>
      <p:sp>
        <p:nvSpPr>
          <p:cNvPr id="541730" name="Text Box 34"/>
          <p:cNvSpPr txBox="1">
            <a:spLocks noChangeArrowheads="1"/>
          </p:cNvSpPr>
          <p:nvPr/>
        </p:nvSpPr>
        <p:spPr bwMode="auto">
          <a:xfrm>
            <a:off x="4786188" y="3429521"/>
            <a:ext cx="668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a:solidFill>
                  <a:srgbClr val="0000CC"/>
                </a:solidFill>
                <a:latin typeface="Times New Roman" pitchFamily="18" charset="0"/>
                <a:cs typeface="Times New Roman" pitchFamily="18" charset="0"/>
              </a:rPr>
              <a:t>Part</a:t>
            </a:r>
          </a:p>
        </p:txBody>
      </p:sp>
      <p:sp>
        <p:nvSpPr>
          <p:cNvPr id="541731" name="Text Box 35"/>
          <p:cNvSpPr txBox="1">
            <a:spLocks noChangeArrowheads="1"/>
          </p:cNvSpPr>
          <p:nvPr/>
        </p:nvSpPr>
        <p:spPr bwMode="auto">
          <a:xfrm>
            <a:off x="5651375" y="3500958"/>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latin typeface="Times New Roman" pitchFamily="18" charset="0"/>
                <a:cs typeface="Times New Roman" pitchFamily="18" charset="0"/>
              </a:rPr>
              <a:t>Part</a:t>
            </a:r>
          </a:p>
        </p:txBody>
      </p:sp>
      <p:sp>
        <p:nvSpPr>
          <p:cNvPr id="541732" name="Text Box 36"/>
          <p:cNvSpPr txBox="1">
            <a:spLocks noChangeArrowheads="1"/>
          </p:cNvSpPr>
          <p:nvPr/>
        </p:nvSpPr>
        <p:spPr bwMode="auto">
          <a:xfrm>
            <a:off x="6875338" y="3285058"/>
            <a:ext cx="647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latin typeface="Times New Roman" pitchFamily="18" charset="0"/>
                <a:cs typeface="Times New Roman" pitchFamily="18" charset="0"/>
              </a:rPr>
              <a:t>Part</a:t>
            </a:r>
          </a:p>
        </p:txBody>
      </p:sp>
      <p:sp>
        <p:nvSpPr>
          <p:cNvPr id="541733" name="Text Box 37"/>
          <p:cNvSpPr txBox="1">
            <a:spLocks noChangeArrowheads="1"/>
          </p:cNvSpPr>
          <p:nvPr/>
        </p:nvSpPr>
        <p:spPr bwMode="auto">
          <a:xfrm>
            <a:off x="4211513" y="4221683"/>
            <a:ext cx="719137"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a:solidFill>
                  <a:srgbClr val="0000CC"/>
                </a:solidFill>
                <a:latin typeface="Times New Roman" pitchFamily="18" charset="0"/>
                <a:cs typeface="Times New Roman" pitchFamily="18" charset="0"/>
              </a:rPr>
              <a:t>State</a:t>
            </a:r>
          </a:p>
        </p:txBody>
      </p:sp>
      <p:sp>
        <p:nvSpPr>
          <p:cNvPr id="541734" name="Text Box 38"/>
          <p:cNvSpPr txBox="1">
            <a:spLocks noChangeArrowheads="1"/>
          </p:cNvSpPr>
          <p:nvPr/>
        </p:nvSpPr>
        <p:spPr bwMode="auto">
          <a:xfrm>
            <a:off x="4930650" y="4077221"/>
            <a:ext cx="720725" cy="29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a:solidFill>
                  <a:srgbClr val="0000CC"/>
                </a:solidFill>
                <a:latin typeface="Times New Roman" pitchFamily="18" charset="0"/>
                <a:cs typeface="Times New Roman" pitchFamily="18" charset="0"/>
              </a:rPr>
              <a:t>State</a:t>
            </a:r>
          </a:p>
        </p:txBody>
      </p:sp>
      <p:sp>
        <p:nvSpPr>
          <p:cNvPr id="541735" name="Text Box 39"/>
          <p:cNvSpPr txBox="1">
            <a:spLocks noChangeArrowheads="1"/>
          </p:cNvSpPr>
          <p:nvPr/>
        </p:nvSpPr>
        <p:spPr bwMode="auto">
          <a:xfrm>
            <a:off x="5722813" y="4077221"/>
            <a:ext cx="720725" cy="29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a:solidFill>
                  <a:srgbClr val="0000CC"/>
                </a:solidFill>
                <a:latin typeface="Times New Roman" pitchFamily="18" charset="0"/>
                <a:cs typeface="Times New Roman" pitchFamily="18" charset="0"/>
              </a:rPr>
              <a:t>State</a:t>
            </a:r>
          </a:p>
        </p:txBody>
      </p:sp>
      <p:sp>
        <p:nvSpPr>
          <p:cNvPr id="541736" name="Text Box 40"/>
          <p:cNvSpPr txBox="1">
            <a:spLocks noChangeArrowheads="1"/>
          </p:cNvSpPr>
          <p:nvPr/>
        </p:nvSpPr>
        <p:spPr bwMode="auto">
          <a:xfrm>
            <a:off x="6803900" y="4221683"/>
            <a:ext cx="7905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latin typeface="Times New Roman" pitchFamily="18" charset="0"/>
                <a:cs typeface="Times New Roman" pitchFamily="18" charset="0"/>
              </a:rPr>
              <a:t>State</a:t>
            </a:r>
          </a:p>
        </p:txBody>
      </p:sp>
      <p:sp>
        <p:nvSpPr>
          <p:cNvPr id="2" name="矩形 1"/>
          <p:cNvSpPr/>
          <p:nvPr/>
        </p:nvSpPr>
        <p:spPr>
          <a:xfrm>
            <a:off x="299180" y="1511644"/>
            <a:ext cx="8113840" cy="338554"/>
          </a:xfrm>
          <a:prstGeom prst="rect">
            <a:avLst/>
          </a:prstGeom>
        </p:spPr>
        <p:txBody>
          <a:bodyPr wrap="square">
            <a:spAutoFit/>
          </a:bodyPr>
          <a:lstStyle/>
          <a:p>
            <a:pPr indent="-57150">
              <a:lnSpc>
                <a:spcPct val="80000"/>
              </a:lnSpc>
            </a:pPr>
            <a:r>
              <a:rPr lang="zh-CN" altLang="en-US" sz="2000" b="1" dirty="0" smtClean="0">
                <a:solidFill>
                  <a:srgbClr val="006600"/>
                </a:solidFill>
                <a:latin typeface="仿宋" pitchFamily="49" charset="-122"/>
                <a:ea typeface="仿宋" pitchFamily="49" charset="-122"/>
              </a:rPr>
              <a:t>例</a:t>
            </a:r>
            <a:r>
              <a:rPr lang="en-US" altLang="zh-CN" sz="2000" b="1" dirty="0" smtClean="0">
                <a:solidFill>
                  <a:srgbClr val="006600"/>
                </a:solidFill>
                <a:latin typeface="仿宋" pitchFamily="49" charset="-122"/>
                <a:ea typeface="仿宋" pitchFamily="49" charset="-122"/>
              </a:rPr>
              <a:t>:</a:t>
            </a:r>
            <a:r>
              <a:rPr lang="zh-CN" altLang="en-US" sz="2000" b="1" dirty="0">
                <a:solidFill>
                  <a:srgbClr val="006600"/>
                </a:solidFill>
                <a:latin typeface="仿宋" pitchFamily="49" charset="-122"/>
                <a:ea typeface="仿宋" pitchFamily="49" charset="-122"/>
              </a:rPr>
              <a:t>用语义网络表示如下事实</a:t>
            </a:r>
            <a:r>
              <a:rPr lang="zh-CN" altLang="en-US" sz="2000" b="1" dirty="0" smtClean="0">
                <a:solidFill>
                  <a:srgbClr val="006600"/>
                </a:solidFill>
                <a:latin typeface="仿宋" pitchFamily="49" charset="-122"/>
                <a:ea typeface="仿宋" pitchFamily="49" charset="-122"/>
              </a:rPr>
              <a:t>： 参赛者</a:t>
            </a:r>
            <a:r>
              <a:rPr lang="zh-CN" altLang="en-US" sz="2000" b="1" dirty="0">
                <a:solidFill>
                  <a:srgbClr val="006600"/>
                </a:solidFill>
                <a:latin typeface="仿宋" pitchFamily="49" charset="-122"/>
                <a:ea typeface="仿宋" pitchFamily="49" charset="-122"/>
              </a:rPr>
              <a:t>有教师、有学生、有高、有低</a:t>
            </a:r>
            <a:r>
              <a:rPr lang="zh-CN" altLang="en-US" sz="2000" b="1" dirty="0" smtClean="0">
                <a:solidFill>
                  <a:srgbClr val="006600"/>
                </a:solidFill>
                <a:latin typeface="仿宋" pitchFamily="49" charset="-122"/>
                <a:ea typeface="仿宋" pitchFamily="49" charset="-122"/>
              </a:rPr>
              <a:t>”</a:t>
            </a:r>
            <a:endParaRPr lang="zh-CN" altLang="en-US" sz="2000" b="1" dirty="0">
              <a:solidFill>
                <a:srgbClr val="006600"/>
              </a:solidFill>
              <a:latin typeface="仿宋" pitchFamily="49" charset="-122"/>
              <a:ea typeface="仿宋" pitchFamily="49" charset="-122"/>
            </a:endParaRPr>
          </a:p>
        </p:txBody>
      </p:sp>
      <p:sp>
        <p:nvSpPr>
          <p:cNvPr id="3" name="矩形 2"/>
          <p:cNvSpPr/>
          <p:nvPr/>
        </p:nvSpPr>
        <p:spPr>
          <a:xfrm>
            <a:off x="305506" y="2092424"/>
            <a:ext cx="2177219" cy="2693045"/>
          </a:xfrm>
          <a:prstGeom prst="rect">
            <a:avLst/>
          </a:prstGeom>
        </p:spPr>
        <p:txBody>
          <a:bodyPr wrap="square">
            <a:spAutoFit/>
          </a:bodyPr>
          <a:lstStyle/>
          <a:p>
            <a:pPr indent="-57150"/>
            <a:r>
              <a:rPr lang="en-US" altLang="zh-CN" dirty="0" smtClean="0">
                <a:latin typeface="仿宋" pitchFamily="49" charset="-122"/>
                <a:ea typeface="仿宋" pitchFamily="49" charset="-122"/>
              </a:rPr>
              <a:t>1. </a:t>
            </a:r>
            <a:r>
              <a:rPr lang="zh-CN" altLang="en-US" dirty="0" smtClean="0">
                <a:latin typeface="仿宋" pitchFamily="49" charset="-122"/>
                <a:ea typeface="仿宋" pitchFamily="49" charset="-122"/>
              </a:rPr>
              <a:t>分析</a:t>
            </a:r>
            <a:r>
              <a:rPr lang="zh-CN" altLang="en-US" dirty="0">
                <a:latin typeface="仿宋" pitchFamily="49" charset="-122"/>
                <a:ea typeface="仿宋" pitchFamily="49" charset="-122"/>
              </a:rPr>
              <a:t>参赛者的不同</a:t>
            </a:r>
            <a:r>
              <a:rPr lang="zh-CN" altLang="en-US" dirty="0" smtClean="0">
                <a:latin typeface="仿宋" pitchFamily="49" charset="-122"/>
                <a:ea typeface="仿宋" pitchFamily="49" charset="-122"/>
              </a:rPr>
              <a:t>情况</a:t>
            </a:r>
            <a:r>
              <a:rPr lang="en-US" altLang="zh-CN" dirty="0" smtClean="0">
                <a:latin typeface="仿宋" pitchFamily="49" charset="-122"/>
                <a:ea typeface="仿宋" pitchFamily="49" charset="-122"/>
              </a:rPr>
              <a:t>(</a:t>
            </a:r>
            <a:r>
              <a:rPr lang="zh-CN" altLang="en-US" dirty="0" smtClean="0">
                <a:latin typeface="仿宋" pitchFamily="49" charset="-122"/>
                <a:ea typeface="仿宋" pitchFamily="49" charset="-122"/>
              </a:rPr>
              <a:t>四种</a:t>
            </a:r>
            <a:r>
              <a:rPr lang="en-US" altLang="zh-CN" dirty="0" smtClean="0">
                <a:latin typeface="仿宋" pitchFamily="49" charset="-122"/>
                <a:ea typeface="仿宋" pitchFamily="49" charset="-122"/>
              </a:rPr>
              <a:t>)</a:t>
            </a:r>
            <a:r>
              <a:rPr lang="zh-CN" altLang="en-US" dirty="0" smtClean="0">
                <a:latin typeface="仿宋" pitchFamily="49" charset="-122"/>
                <a:ea typeface="仿宋" pitchFamily="49" charset="-122"/>
              </a:rPr>
              <a:t>：</a:t>
            </a:r>
            <a:endParaRPr lang="zh-CN" altLang="en-US" dirty="0">
              <a:latin typeface="仿宋" pitchFamily="49" charset="-122"/>
              <a:ea typeface="仿宋" pitchFamily="49" charset="-122"/>
            </a:endParaRPr>
          </a:p>
          <a:p>
            <a:pPr lvl="1" indent="-57150">
              <a:spcBef>
                <a:spcPts val="1200"/>
              </a:spcBef>
            </a:pPr>
            <a:r>
              <a:rPr lang="en-US" altLang="zh-CN" b="1" dirty="0" smtClean="0">
                <a:solidFill>
                  <a:srgbClr val="7030A0"/>
                </a:solidFill>
                <a:latin typeface="仿宋" pitchFamily="49" charset="-122"/>
                <a:ea typeface="仿宋" pitchFamily="49" charset="-122"/>
              </a:rPr>
              <a:t>A  </a:t>
            </a:r>
            <a:r>
              <a:rPr lang="zh-CN" altLang="en-US" b="1" dirty="0">
                <a:solidFill>
                  <a:srgbClr val="7030A0"/>
                </a:solidFill>
                <a:latin typeface="仿宋" pitchFamily="49" charset="-122"/>
                <a:ea typeface="仿宋" pitchFamily="49" charset="-122"/>
              </a:rPr>
              <a:t>教师、</a:t>
            </a:r>
            <a:r>
              <a:rPr lang="zh-CN" altLang="en-US" b="1" dirty="0" smtClean="0">
                <a:solidFill>
                  <a:srgbClr val="7030A0"/>
                </a:solidFill>
                <a:latin typeface="仿宋" pitchFamily="49" charset="-122"/>
                <a:ea typeface="仿宋" pitchFamily="49" charset="-122"/>
              </a:rPr>
              <a:t>高       </a:t>
            </a:r>
            <a:endParaRPr lang="en-US" altLang="zh-CN" b="1" dirty="0" smtClean="0">
              <a:solidFill>
                <a:srgbClr val="7030A0"/>
              </a:solidFill>
              <a:latin typeface="仿宋" pitchFamily="49" charset="-122"/>
              <a:ea typeface="仿宋" pitchFamily="49" charset="-122"/>
            </a:endParaRPr>
          </a:p>
          <a:p>
            <a:pPr lvl="1" indent="-57150"/>
            <a:r>
              <a:rPr lang="en-US" altLang="zh-CN" b="1" dirty="0" smtClean="0">
                <a:solidFill>
                  <a:srgbClr val="7030A0"/>
                </a:solidFill>
                <a:latin typeface="仿宋" pitchFamily="49" charset="-122"/>
                <a:ea typeface="仿宋" pitchFamily="49" charset="-122"/>
              </a:rPr>
              <a:t>B  </a:t>
            </a:r>
            <a:r>
              <a:rPr lang="zh-CN" altLang="en-US" b="1" dirty="0">
                <a:solidFill>
                  <a:srgbClr val="7030A0"/>
                </a:solidFill>
                <a:latin typeface="仿宋" pitchFamily="49" charset="-122"/>
                <a:ea typeface="仿宋" pitchFamily="49" charset="-122"/>
              </a:rPr>
              <a:t>教师、低</a:t>
            </a:r>
          </a:p>
          <a:p>
            <a:pPr lvl="1" indent="-57150"/>
            <a:r>
              <a:rPr lang="en-US" altLang="zh-CN" b="1" dirty="0" smtClean="0">
                <a:solidFill>
                  <a:srgbClr val="7030A0"/>
                </a:solidFill>
                <a:latin typeface="仿宋" pitchFamily="49" charset="-122"/>
                <a:ea typeface="仿宋" pitchFamily="49" charset="-122"/>
              </a:rPr>
              <a:t>C  </a:t>
            </a:r>
            <a:r>
              <a:rPr lang="zh-CN" altLang="en-US" b="1" dirty="0">
                <a:solidFill>
                  <a:srgbClr val="7030A0"/>
                </a:solidFill>
                <a:latin typeface="仿宋" pitchFamily="49" charset="-122"/>
                <a:ea typeface="仿宋" pitchFamily="49" charset="-122"/>
              </a:rPr>
              <a:t>学生</a:t>
            </a:r>
            <a:r>
              <a:rPr lang="zh-CN" altLang="en-US" b="1" dirty="0" smtClean="0">
                <a:solidFill>
                  <a:srgbClr val="7030A0"/>
                </a:solidFill>
                <a:latin typeface="仿宋" pitchFamily="49" charset="-122"/>
                <a:ea typeface="仿宋" pitchFamily="49" charset="-122"/>
              </a:rPr>
              <a:t>、高</a:t>
            </a:r>
            <a:endParaRPr lang="en-US" altLang="zh-CN" b="1" dirty="0" smtClean="0">
              <a:solidFill>
                <a:srgbClr val="7030A0"/>
              </a:solidFill>
              <a:latin typeface="仿宋" pitchFamily="49" charset="-122"/>
              <a:ea typeface="仿宋" pitchFamily="49" charset="-122"/>
            </a:endParaRPr>
          </a:p>
          <a:p>
            <a:pPr lvl="1" indent="-57150"/>
            <a:r>
              <a:rPr lang="en-US" altLang="zh-CN" b="1" dirty="0" smtClean="0">
                <a:solidFill>
                  <a:srgbClr val="7030A0"/>
                </a:solidFill>
                <a:latin typeface="仿宋" pitchFamily="49" charset="-122"/>
                <a:ea typeface="仿宋" pitchFamily="49" charset="-122"/>
              </a:rPr>
              <a:t>D  </a:t>
            </a:r>
            <a:r>
              <a:rPr lang="zh-CN" altLang="en-US" b="1" dirty="0">
                <a:solidFill>
                  <a:srgbClr val="7030A0"/>
                </a:solidFill>
                <a:latin typeface="仿宋" pitchFamily="49" charset="-122"/>
                <a:ea typeface="仿宋" pitchFamily="49" charset="-122"/>
              </a:rPr>
              <a:t>学生、低</a:t>
            </a:r>
          </a:p>
          <a:p>
            <a:pPr indent="-57150">
              <a:spcBef>
                <a:spcPts val="1800"/>
              </a:spcBef>
            </a:pPr>
            <a:r>
              <a:rPr lang="en-US" altLang="zh-CN" dirty="0" smtClean="0">
                <a:latin typeface="仿宋" pitchFamily="49" charset="-122"/>
                <a:ea typeface="仿宋" pitchFamily="49" charset="-122"/>
              </a:rPr>
              <a:t>2. </a:t>
            </a:r>
            <a:r>
              <a:rPr lang="zh-CN" altLang="en-US" dirty="0" smtClean="0">
                <a:latin typeface="仿宋" pitchFamily="49" charset="-122"/>
                <a:ea typeface="仿宋" pitchFamily="49" charset="-122"/>
              </a:rPr>
              <a:t>按照逻辑</a:t>
            </a:r>
            <a:r>
              <a:rPr lang="zh-CN" altLang="en-US" dirty="0">
                <a:latin typeface="仿宋" pitchFamily="49" charset="-122"/>
                <a:ea typeface="仿宋" pitchFamily="49" charset="-122"/>
              </a:rPr>
              <a:t>关系用语义网络表示</a:t>
            </a:r>
            <a:r>
              <a:rPr lang="zh-CN" altLang="en-US" dirty="0" smtClean="0">
                <a:latin typeface="仿宋" pitchFamily="49" charset="-122"/>
                <a:ea typeface="仿宋" pitchFamily="49" charset="-122"/>
              </a:rPr>
              <a:t>出来</a:t>
            </a:r>
            <a:endParaRPr lang="zh-CN" altLang="en-US" dirty="0">
              <a:latin typeface="仿宋" pitchFamily="49" charset="-122"/>
              <a:ea typeface="仿宋" pitchFamily="49" charset="-122"/>
            </a:endParaRPr>
          </a:p>
        </p:txBody>
      </p:sp>
    </p:spTree>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23" name="Rectangle 3"/>
          <p:cNvSpPr>
            <a:spLocks noGrp="1" noChangeArrowheads="1"/>
          </p:cNvSpPr>
          <p:nvPr>
            <p:ph type="body" idx="1"/>
          </p:nvPr>
        </p:nvSpPr>
        <p:spPr>
          <a:xfrm>
            <a:off x="216024" y="1341438"/>
            <a:ext cx="8712460" cy="5516562"/>
          </a:xfrm>
        </p:spPr>
        <p:txBody>
          <a:bodyPr/>
          <a:lstStyle/>
          <a:p>
            <a:pPr>
              <a:lnSpc>
                <a:spcPct val="120000"/>
              </a:lnSpc>
              <a:spcBef>
                <a:spcPts val="1800"/>
              </a:spcBef>
            </a:pPr>
            <a:r>
              <a:rPr lang="zh-CN" altLang="en-US" sz="2400" dirty="0" smtClean="0">
                <a:solidFill>
                  <a:srgbClr val="C00000"/>
                </a:solidFill>
                <a:latin typeface="Times New Roman" pitchFamily="18" charset="0"/>
              </a:rPr>
              <a:t>否定的分类：</a:t>
            </a:r>
            <a:endParaRPr lang="en-US" altLang="zh-CN" sz="2400" dirty="0" smtClean="0">
              <a:solidFill>
                <a:srgbClr val="C00000"/>
              </a:solidFill>
              <a:latin typeface="Times New Roman" pitchFamily="18" charset="0"/>
            </a:endParaRPr>
          </a:p>
          <a:p>
            <a:pPr lvl="1">
              <a:lnSpc>
                <a:spcPct val="120000"/>
              </a:lnSpc>
              <a:spcBef>
                <a:spcPts val="1800"/>
              </a:spcBef>
            </a:pPr>
            <a:r>
              <a:rPr lang="zh-CN" altLang="en-US" sz="2200" b="1" dirty="0" smtClean="0">
                <a:solidFill>
                  <a:srgbClr val="0000FF"/>
                </a:solidFill>
                <a:latin typeface="Times New Roman" pitchFamily="18" charset="0"/>
              </a:rPr>
              <a:t>基本</a:t>
            </a:r>
            <a:r>
              <a:rPr lang="zh-CN" altLang="en-US" sz="2200" b="1" dirty="0">
                <a:solidFill>
                  <a:srgbClr val="0000FF"/>
                </a:solidFill>
                <a:latin typeface="Times New Roman" pitchFamily="18" charset="0"/>
              </a:rPr>
              <a:t>语义关系</a:t>
            </a:r>
            <a:r>
              <a:rPr lang="zh-CN" altLang="en-US" sz="2200" dirty="0">
                <a:latin typeface="Times New Roman" pitchFamily="18" charset="0"/>
              </a:rPr>
              <a:t>的</a:t>
            </a:r>
            <a:r>
              <a:rPr lang="zh-CN" altLang="en-US" sz="2200" dirty="0" smtClean="0">
                <a:latin typeface="Times New Roman" pitchFamily="18" charset="0"/>
              </a:rPr>
              <a:t>否定</a:t>
            </a:r>
            <a:endParaRPr lang="en-US" altLang="zh-CN" sz="2200" dirty="0" smtClean="0">
              <a:latin typeface="Times New Roman" pitchFamily="18" charset="0"/>
            </a:endParaRPr>
          </a:p>
          <a:p>
            <a:pPr lvl="1">
              <a:lnSpc>
                <a:spcPct val="120000"/>
              </a:lnSpc>
              <a:spcBef>
                <a:spcPts val="1800"/>
              </a:spcBef>
            </a:pPr>
            <a:r>
              <a:rPr lang="zh-CN" altLang="en-US" sz="2200" b="1" dirty="0">
                <a:solidFill>
                  <a:srgbClr val="0000FF"/>
                </a:solidFill>
                <a:latin typeface="Times New Roman" pitchFamily="18" charset="0"/>
              </a:rPr>
              <a:t>一般语义关系</a:t>
            </a:r>
            <a:r>
              <a:rPr lang="zh-CN" altLang="en-US" sz="2200" dirty="0">
                <a:latin typeface="Times New Roman" pitchFamily="18" charset="0"/>
              </a:rPr>
              <a:t>的否定</a:t>
            </a:r>
          </a:p>
          <a:p>
            <a:pPr>
              <a:lnSpc>
                <a:spcPct val="120000"/>
              </a:lnSpc>
              <a:spcBef>
                <a:spcPts val="1800"/>
              </a:spcBef>
            </a:pPr>
            <a:r>
              <a:rPr lang="zh-CN" altLang="en-US" sz="2400" b="1" dirty="0">
                <a:solidFill>
                  <a:srgbClr val="A50021"/>
                </a:solidFill>
                <a:latin typeface="Times New Roman" pitchFamily="18" charset="0"/>
              </a:rPr>
              <a:t>基本语义关系的否定的</a:t>
            </a:r>
            <a:r>
              <a:rPr lang="zh-CN" altLang="en-US" sz="2400" b="1" dirty="0" smtClean="0">
                <a:solidFill>
                  <a:srgbClr val="A50021"/>
                </a:solidFill>
                <a:latin typeface="Times New Roman" pitchFamily="18" charset="0"/>
              </a:rPr>
              <a:t>表示：</a:t>
            </a:r>
            <a:endParaRPr lang="zh-CN" altLang="en-US" sz="2400" b="1" dirty="0">
              <a:solidFill>
                <a:srgbClr val="A50021"/>
              </a:solidFill>
              <a:latin typeface="Times New Roman" pitchFamily="18" charset="0"/>
            </a:endParaRPr>
          </a:p>
          <a:p>
            <a:pPr marL="457200" lvl="1" indent="0">
              <a:lnSpc>
                <a:spcPct val="120000"/>
              </a:lnSpc>
              <a:spcBef>
                <a:spcPts val="1800"/>
              </a:spcBef>
              <a:buNone/>
            </a:pPr>
            <a:r>
              <a:rPr lang="en-US" altLang="zh-CN" sz="2400" b="1" dirty="0" smtClean="0">
                <a:solidFill>
                  <a:srgbClr val="0000CC"/>
                </a:solidFill>
                <a:latin typeface="Times New Roman" pitchFamily="18" charset="0"/>
              </a:rPr>
              <a:t>	</a:t>
            </a:r>
            <a:r>
              <a:rPr lang="zh-CN" altLang="en-US" sz="2400" b="1" dirty="0" smtClean="0">
                <a:solidFill>
                  <a:srgbClr val="0000CC"/>
                </a:solidFill>
                <a:latin typeface="Times New Roman" pitchFamily="18" charset="0"/>
              </a:rPr>
              <a:t>在</a:t>
            </a:r>
            <a:r>
              <a:rPr lang="zh-CN" altLang="en-US" sz="2400" b="1" dirty="0">
                <a:solidFill>
                  <a:srgbClr val="0000CC"/>
                </a:solidFill>
                <a:latin typeface="Times New Roman" pitchFamily="18" charset="0"/>
              </a:rPr>
              <a:t>有向弧上直接标注该基本语义关系的</a:t>
            </a:r>
            <a:r>
              <a:rPr lang="zh-CN" altLang="en-US" sz="2400" b="1" dirty="0" smtClean="0">
                <a:solidFill>
                  <a:srgbClr val="0000CC"/>
                </a:solidFill>
                <a:latin typeface="Times New Roman" pitchFamily="18" charset="0"/>
              </a:rPr>
              <a:t>否定</a:t>
            </a:r>
            <a:endParaRPr lang="zh-CN" altLang="en-US" sz="2400" b="1" dirty="0">
              <a:solidFill>
                <a:srgbClr val="0000CC"/>
              </a:solidFill>
              <a:latin typeface="Times New Roman" pitchFamily="18" charset="0"/>
            </a:endParaRPr>
          </a:p>
          <a:p>
            <a:pPr marL="800100" lvl="2" indent="0">
              <a:lnSpc>
                <a:spcPct val="120000"/>
              </a:lnSpc>
              <a:spcBef>
                <a:spcPts val="1800"/>
              </a:spcBef>
              <a:buNone/>
            </a:pPr>
            <a:r>
              <a:rPr lang="zh-CN" altLang="en-US" sz="2000" b="1" dirty="0">
                <a:solidFill>
                  <a:srgbClr val="00B050"/>
                </a:solidFill>
                <a:latin typeface="Times New Roman" pitchFamily="18" charset="0"/>
              </a:rPr>
              <a:t>    例</a:t>
            </a:r>
            <a:r>
              <a:rPr lang="en-US" altLang="zh-CN" sz="2000" b="1" dirty="0">
                <a:solidFill>
                  <a:srgbClr val="00B050"/>
                </a:solidFill>
                <a:latin typeface="Times New Roman" pitchFamily="18" charset="0"/>
              </a:rPr>
              <a:t>2-15:  </a:t>
            </a:r>
            <a:r>
              <a:rPr lang="zh-CN" altLang="en-US" sz="2000" b="1" dirty="0">
                <a:solidFill>
                  <a:srgbClr val="00B050"/>
                </a:solidFill>
                <a:latin typeface="Times New Roman" pitchFamily="18" charset="0"/>
              </a:rPr>
              <a:t>用语义网络表示</a:t>
            </a:r>
            <a:r>
              <a:rPr lang="zh-CN" altLang="en-US" sz="2000" b="1" dirty="0" smtClean="0">
                <a:solidFill>
                  <a:srgbClr val="00B050"/>
                </a:solidFill>
                <a:latin typeface="Times New Roman" pitchFamily="18" charset="0"/>
              </a:rPr>
              <a:t>：“书</a:t>
            </a:r>
            <a:r>
              <a:rPr lang="zh-CN" altLang="en-US" sz="2000" b="1" dirty="0">
                <a:solidFill>
                  <a:srgbClr val="00B050"/>
                </a:solidFill>
                <a:latin typeface="Times New Roman" pitchFamily="18" charset="0"/>
              </a:rPr>
              <a:t>不在桌子</a:t>
            </a:r>
            <a:r>
              <a:rPr lang="zh-CN" altLang="en-US" sz="2000" b="1" dirty="0" smtClean="0">
                <a:solidFill>
                  <a:srgbClr val="00B050"/>
                </a:solidFill>
                <a:latin typeface="Times New Roman" pitchFamily="18" charset="0"/>
              </a:rPr>
              <a:t>上”</a:t>
            </a:r>
            <a:endParaRPr lang="zh-CN" altLang="en-US" sz="2000" b="1" dirty="0">
              <a:solidFill>
                <a:srgbClr val="00B050"/>
              </a:solidFill>
              <a:latin typeface="Times New Roman" pitchFamily="18" charset="0"/>
            </a:endParaRPr>
          </a:p>
        </p:txBody>
      </p:sp>
      <p:sp>
        <p:nvSpPr>
          <p:cNvPr id="8" name="灯片编号占位符 5"/>
          <p:cNvSpPr>
            <a:spLocks noGrp="1"/>
          </p:cNvSpPr>
          <p:nvPr>
            <p:ph type="sldNum" sz="quarter" idx="12"/>
          </p:nvPr>
        </p:nvSpPr>
        <p:spPr/>
        <p:txBody>
          <a:bodyPr/>
          <a:lstStyle/>
          <a:p>
            <a:fld id="{19E41590-283D-468B-A8E2-F3A8B0C05981}" type="slidenum">
              <a:rPr lang="en-US" altLang="zh-CN"/>
              <a:pPr/>
              <a:t>92</a:t>
            </a:fld>
            <a:endParaRPr lang="en-US" altLang="zh-CN"/>
          </a:p>
        </p:txBody>
      </p:sp>
      <p:sp>
        <p:nvSpPr>
          <p:cNvPr id="542722" name="Rectangle 2"/>
          <p:cNvSpPr>
            <a:spLocks noGrp="1" noChangeArrowheads="1"/>
          </p:cNvSpPr>
          <p:nvPr>
            <p:ph type="title"/>
          </p:nvPr>
        </p:nvSpPr>
        <p:spPr>
          <a:xfrm>
            <a:off x="468313" y="0"/>
            <a:ext cx="8229600" cy="1196975"/>
          </a:xfrm>
        </p:spPr>
        <p:txBody>
          <a:bodyPr/>
          <a:lstStyle/>
          <a:p>
            <a:r>
              <a:rPr lang="zh-CN" altLang="en-US" b="1" dirty="0" smtClean="0">
                <a:latin typeface="Times New Roman" pitchFamily="18" charset="0"/>
              </a:rPr>
              <a:t>逻辑</a:t>
            </a:r>
            <a:r>
              <a:rPr lang="zh-CN" altLang="en-US" b="1" dirty="0">
                <a:latin typeface="Times New Roman" pitchFamily="18" charset="0"/>
              </a:rPr>
              <a:t>关系的</a:t>
            </a:r>
            <a:r>
              <a:rPr lang="zh-CN" altLang="en-US" b="1" dirty="0" smtClean="0">
                <a:latin typeface="Times New Roman" pitchFamily="18" charset="0"/>
              </a:rPr>
              <a:t>表示</a:t>
            </a:r>
            <a:r>
              <a:rPr lang="en-US" altLang="zh-CN" b="1" dirty="0" smtClean="0">
                <a:latin typeface="Times New Roman" pitchFamily="18" charset="0"/>
              </a:rPr>
              <a:t>--</a:t>
            </a:r>
            <a:r>
              <a:rPr lang="zh-CN" altLang="en-US" sz="3200" b="1" dirty="0" smtClean="0">
                <a:latin typeface="Times New Roman" pitchFamily="18" charset="0"/>
              </a:rPr>
              <a:t>否定</a:t>
            </a:r>
            <a:endParaRPr lang="en-US" altLang="zh-CN" sz="3200" b="1" dirty="0">
              <a:latin typeface="Times New Roman" pitchFamily="18" charset="0"/>
            </a:endParaRPr>
          </a:p>
        </p:txBody>
      </p:sp>
      <p:sp>
        <p:nvSpPr>
          <p:cNvPr id="542724" name="Text Box 4"/>
          <p:cNvSpPr txBox="1">
            <a:spLocks noChangeArrowheads="1"/>
          </p:cNvSpPr>
          <p:nvPr/>
        </p:nvSpPr>
        <p:spPr bwMode="auto">
          <a:xfrm>
            <a:off x="2519722" y="5650892"/>
            <a:ext cx="576262" cy="4064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CC"/>
                </a:solidFill>
              </a:rPr>
              <a:t>书</a:t>
            </a:r>
          </a:p>
        </p:txBody>
      </p:sp>
      <p:sp>
        <p:nvSpPr>
          <p:cNvPr id="542725" name="Text Box 5"/>
          <p:cNvSpPr txBox="1">
            <a:spLocks noChangeArrowheads="1"/>
          </p:cNvSpPr>
          <p:nvPr/>
        </p:nvSpPr>
        <p:spPr bwMode="auto">
          <a:xfrm>
            <a:off x="5256572" y="5650892"/>
            <a:ext cx="863600" cy="4064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CC"/>
                </a:solidFill>
              </a:rPr>
              <a:t>桌子</a:t>
            </a:r>
          </a:p>
        </p:txBody>
      </p:sp>
      <p:sp>
        <p:nvSpPr>
          <p:cNvPr id="542726" name="Line 6"/>
          <p:cNvSpPr>
            <a:spLocks noChangeShapeType="1"/>
          </p:cNvSpPr>
          <p:nvPr/>
        </p:nvSpPr>
        <p:spPr bwMode="auto">
          <a:xfrm>
            <a:off x="3095984" y="5868380"/>
            <a:ext cx="2160588"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2727" name="Text Box 7"/>
          <p:cNvSpPr txBox="1">
            <a:spLocks noChangeArrowheads="1"/>
          </p:cNvSpPr>
          <p:nvPr/>
        </p:nvSpPr>
        <p:spPr bwMode="auto">
          <a:xfrm>
            <a:off x="3240447" y="5434992"/>
            <a:ext cx="17287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zh-CN" sz="2000" b="1">
                <a:solidFill>
                  <a:srgbClr val="0000CC"/>
                </a:solidFill>
              </a:rPr>
              <a:t>¬Located-on</a:t>
            </a:r>
            <a:endParaRPr lang="en-US" altLang="zh-CN" sz="2000">
              <a:solidFill>
                <a:srgbClr val="0000CC"/>
              </a:solidFill>
            </a:endParaRPr>
          </a:p>
        </p:txBody>
      </p:sp>
    </p:spTree>
  </p:cSld>
  <p:clrMapOvr>
    <a:masterClrMapping/>
  </p:clrMapOvr>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灯片编号占位符 5"/>
          <p:cNvSpPr>
            <a:spLocks noGrp="1"/>
          </p:cNvSpPr>
          <p:nvPr>
            <p:ph type="sldNum" sz="quarter" idx="12"/>
          </p:nvPr>
        </p:nvSpPr>
        <p:spPr/>
        <p:txBody>
          <a:bodyPr/>
          <a:lstStyle/>
          <a:p>
            <a:fld id="{BC0873E6-3C51-4D75-AC32-FE2E1C90ACDC}" type="slidenum">
              <a:rPr lang="en-US" altLang="zh-CN"/>
              <a:pPr/>
              <a:t>93</a:t>
            </a:fld>
            <a:endParaRPr lang="en-US" altLang="zh-CN" dirty="0"/>
          </a:p>
        </p:txBody>
      </p:sp>
      <p:sp>
        <p:nvSpPr>
          <p:cNvPr id="543747" name="Rectangle 3"/>
          <p:cNvSpPr>
            <a:spLocks noGrp="1" noChangeArrowheads="1"/>
          </p:cNvSpPr>
          <p:nvPr>
            <p:ph type="body" idx="1"/>
          </p:nvPr>
        </p:nvSpPr>
        <p:spPr>
          <a:xfrm>
            <a:off x="179388" y="1341438"/>
            <a:ext cx="8964612" cy="5327650"/>
          </a:xfrm>
        </p:spPr>
        <p:txBody>
          <a:bodyPr/>
          <a:lstStyle/>
          <a:p>
            <a:pPr>
              <a:lnSpc>
                <a:spcPct val="150000"/>
              </a:lnSpc>
            </a:pPr>
            <a:r>
              <a:rPr lang="zh-CN" altLang="en-US" sz="2400" b="1" dirty="0">
                <a:solidFill>
                  <a:srgbClr val="A50021"/>
                </a:solidFill>
                <a:latin typeface="Times New Roman" pitchFamily="18" charset="0"/>
              </a:rPr>
              <a:t>一般语义关系的否定的表示</a:t>
            </a:r>
          </a:p>
          <a:p>
            <a:pPr marL="457200" lvl="1" indent="0">
              <a:lnSpc>
                <a:spcPct val="150000"/>
              </a:lnSpc>
              <a:buNone/>
            </a:pPr>
            <a:r>
              <a:rPr lang="zh-CN" altLang="en-US" sz="2200" b="1" dirty="0" smtClean="0">
                <a:solidFill>
                  <a:srgbClr val="0000CC"/>
                </a:solidFill>
                <a:latin typeface="Times New Roman" pitchFamily="18" charset="0"/>
              </a:rPr>
              <a:t>   对</a:t>
            </a:r>
            <a:r>
              <a:rPr lang="zh-CN" altLang="en-US" sz="2200" b="1" dirty="0">
                <a:solidFill>
                  <a:srgbClr val="0000CC"/>
                </a:solidFill>
                <a:latin typeface="Times New Roman" pitchFamily="18" charset="0"/>
              </a:rPr>
              <a:t>一般语义关系的否定</a:t>
            </a:r>
            <a:r>
              <a:rPr lang="zh-CN" altLang="en-US" sz="2200" b="1" dirty="0" smtClean="0">
                <a:solidFill>
                  <a:srgbClr val="0000CC"/>
                </a:solidFill>
                <a:latin typeface="Times New Roman" pitchFamily="18" charset="0"/>
              </a:rPr>
              <a:t>，</a:t>
            </a:r>
            <a:r>
              <a:rPr lang="zh-CN" altLang="en-US" sz="2200" b="1" dirty="0" smtClean="0">
                <a:solidFill>
                  <a:srgbClr val="FF0000"/>
                </a:solidFill>
                <a:latin typeface="Times New Roman" pitchFamily="18" charset="0"/>
              </a:rPr>
              <a:t>需要</a:t>
            </a:r>
            <a:r>
              <a:rPr lang="zh-CN" altLang="en-US" sz="2200" b="1" dirty="0">
                <a:solidFill>
                  <a:srgbClr val="FF0000"/>
                </a:solidFill>
                <a:latin typeface="Times New Roman" pitchFamily="18" charset="0"/>
              </a:rPr>
              <a:t>引进</a:t>
            </a:r>
            <a:r>
              <a:rPr lang="zh-CN" altLang="en-US" sz="2200" b="1" dirty="0" smtClean="0">
                <a:solidFill>
                  <a:srgbClr val="FF0000"/>
                </a:solidFill>
                <a:latin typeface="Times New Roman" pitchFamily="18" charset="0"/>
              </a:rPr>
              <a:t>“非”结点</a:t>
            </a:r>
            <a:r>
              <a:rPr lang="zh-CN" altLang="en-US" sz="2200" b="1" dirty="0">
                <a:solidFill>
                  <a:srgbClr val="FF0000"/>
                </a:solidFill>
                <a:latin typeface="Times New Roman" pitchFamily="18" charset="0"/>
              </a:rPr>
              <a:t>来</a:t>
            </a:r>
            <a:r>
              <a:rPr lang="zh-CN" altLang="en-US" sz="2200" b="1" dirty="0" smtClean="0">
                <a:solidFill>
                  <a:srgbClr val="FF0000"/>
                </a:solidFill>
                <a:latin typeface="Times New Roman" pitchFamily="18" charset="0"/>
              </a:rPr>
              <a:t>表示</a:t>
            </a:r>
            <a:endParaRPr lang="en-US" altLang="zh-CN" sz="2200" b="1" dirty="0" smtClean="0">
              <a:solidFill>
                <a:srgbClr val="FF0000"/>
              </a:solidFill>
              <a:latin typeface="Times New Roman" pitchFamily="18" charset="0"/>
            </a:endParaRPr>
          </a:p>
          <a:p>
            <a:pPr marL="457200" lvl="1" indent="0">
              <a:buNone/>
            </a:pPr>
            <a:endParaRPr lang="zh-CN" altLang="en-US" sz="800" b="1" dirty="0">
              <a:solidFill>
                <a:srgbClr val="FF0000"/>
              </a:solidFill>
              <a:latin typeface="Times New Roman" pitchFamily="18" charset="0"/>
            </a:endParaRPr>
          </a:p>
          <a:p>
            <a:pPr marL="400050" lvl="1" indent="0">
              <a:buNone/>
            </a:pPr>
            <a:r>
              <a:rPr lang="zh-CN" altLang="en-US" sz="2000" b="1" dirty="0" smtClean="0">
                <a:solidFill>
                  <a:srgbClr val="00B050"/>
                </a:solidFill>
                <a:latin typeface="Times New Roman" pitchFamily="18" charset="0"/>
              </a:rPr>
              <a:t>例：</a:t>
            </a:r>
            <a:r>
              <a:rPr lang="zh-CN" altLang="en-US" sz="2000" b="1" u="sng" dirty="0" smtClean="0">
                <a:solidFill>
                  <a:srgbClr val="00B050"/>
                </a:solidFill>
                <a:latin typeface="Times New Roman" pitchFamily="18" charset="0"/>
              </a:rPr>
              <a:t> </a:t>
            </a:r>
            <a:r>
              <a:rPr lang="zh-CN" altLang="en-US" sz="2000" b="1" u="sng" dirty="0">
                <a:solidFill>
                  <a:srgbClr val="00B050"/>
                </a:solidFill>
                <a:latin typeface="Times New Roman" pitchFamily="18" charset="0"/>
              </a:rPr>
              <a:t>用语义网络表示</a:t>
            </a:r>
            <a:r>
              <a:rPr lang="zh-CN" altLang="en-US" sz="2000" b="1" u="sng" dirty="0" smtClean="0">
                <a:solidFill>
                  <a:srgbClr val="00B050"/>
                </a:solidFill>
                <a:latin typeface="Times New Roman" pitchFamily="18" charset="0"/>
              </a:rPr>
              <a:t>： </a:t>
            </a:r>
            <a:r>
              <a:rPr lang="zh-CN" altLang="en-US" sz="2000" b="1" u="sng" dirty="0">
                <a:solidFill>
                  <a:srgbClr val="00B050"/>
                </a:solidFill>
                <a:latin typeface="Times New Roman" pitchFamily="18" charset="0"/>
              </a:rPr>
              <a:t>常河没有给江涛一张磁盘</a:t>
            </a:r>
          </a:p>
          <a:p>
            <a:pPr marL="400050" lvl="1" indent="0">
              <a:buNone/>
            </a:pPr>
            <a:endParaRPr lang="en-US" altLang="zh-CN" sz="800" b="1" dirty="0" smtClean="0">
              <a:solidFill>
                <a:srgbClr val="0000CC"/>
              </a:solidFill>
              <a:latin typeface="Times New Roman" pitchFamily="18" charset="0"/>
            </a:endParaRPr>
          </a:p>
        </p:txBody>
      </p:sp>
      <p:sp>
        <p:nvSpPr>
          <p:cNvPr id="543748" name="Text Box 4"/>
          <p:cNvSpPr txBox="1">
            <a:spLocks noChangeArrowheads="1"/>
          </p:cNvSpPr>
          <p:nvPr/>
        </p:nvSpPr>
        <p:spPr bwMode="auto">
          <a:xfrm>
            <a:off x="3851275" y="3789363"/>
            <a:ext cx="1152525" cy="376237"/>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solidFill>
                  <a:srgbClr val="0000CC"/>
                </a:solidFill>
              </a:rPr>
              <a:t>一张磁盘</a:t>
            </a:r>
          </a:p>
        </p:txBody>
      </p:sp>
      <p:sp>
        <p:nvSpPr>
          <p:cNvPr id="543749" name="Text Box 5"/>
          <p:cNvSpPr txBox="1">
            <a:spLocks noChangeArrowheads="1"/>
          </p:cNvSpPr>
          <p:nvPr/>
        </p:nvSpPr>
        <p:spPr bwMode="auto">
          <a:xfrm>
            <a:off x="3851275" y="4868863"/>
            <a:ext cx="1152525" cy="376237"/>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rgbClr val="0000CC"/>
                </a:solidFill>
              </a:rPr>
              <a:t>     </a:t>
            </a:r>
            <a:r>
              <a:rPr lang="zh-CN" altLang="en-US" b="1">
                <a:solidFill>
                  <a:srgbClr val="0000CC"/>
                </a:solidFill>
              </a:rPr>
              <a:t>给</a:t>
            </a:r>
          </a:p>
        </p:txBody>
      </p:sp>
      <p:sp>
        <p:nvSpPr>
          <p:cNvPr id="543750" name="Text Box 6"/>
          <p:cNvSpPr txBox="1">
            <a:spLocks noChangeArrowheads="1"/>
          </p:cNvSpPr>
          <p:nvPr/>
        </p:nvSpPr>
        <p:spPr bwMode="auto">
          <a:xfrm>
            <a:off x="3924300" y="5949950"/>
            <a:ext cx="1152525" cy="37623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     </a:t>
            </a:r>
            <a:r>
              <a:rPr lang="zh-CN" altLang="en-US" b="1">
                <a:solidFill>
                  <a:srgbClr val="0000CC"/>
                </a:solidFill>
              </a:rPr>
              <a:t>非</a:t>
            </a:r>
          </a:p>
        </p:txBody>
      </p:sp>
      <p:sp>
        <p:nvSpPr>
          <p:cNvPr id="543751" name="Text Box 7"/>
          <p:cNvSpPr txBox="1">
            <a:spLocks noChangeArrowheads="1"/>
          </p:cNvSpPr>
          <p:nvPr/>
        </p:nvSpPr>
        <p:spPr bwMode="auto">
          <a:xfrm>
            <a:off x="1476375" y="4868863"/>
            <a:ext cx="10080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sp>
        <p:nvSpPr>
          <p:cNvPr id="543752" name="Text Box 8"/>
          <p:cNvSpPr txBox="1">
            <a:spLocks noChangeArrowheads="1"/>
          </p:cNvSpPr>
          <p:nvPr/>
        </p:nvSpPr>
        <p:spPr bwMode="auto">
          <a:xfrm>
            <a:off x="1331913" y="4797425"/>
            <a:ext cx="936625" cy="37623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solidFill>
                  <a:srgbClr val="0000CC"/>
                </a:solidFill>
              </a:rPr>
              <a:t>常河</a:t>
            </a:r>
          </a:p>
        </p:txBody>
      </p:sp>
      <p:sp>
        <p:nvSpPr>
          <p:cNvPr id="543753" name="Text Box 9"/>
          <p:cNvSpPr txBox="1">
            <a:spLocks noChangeArrowheads="1"/>
          </p:cNvSpPr>
          <p:nvPr/>
        </p:nvSpPr>
        <p:spPr bwMode="auto">
          <a:xfrm>
            <a:off x="6372225" y="4868863"/>
            <a:ext cx="936625" cy="376237"/>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solidFill>
                  <a:srgbClr val="0000CC"/>
                </a:solidFill>
              </a:rPr>
              <a:t>江涛</a:t>
            </a:r>
          </a:p>
        </p:txBody>
      </p:sp>
      <p:sp>
        <p:nvSpPr>
          <p:cNvPr id="543754" name="Line 10"/>
          <p:cNvSpPr>
            <a:spLocks noChangeShapeType="1"/>
          </p:cNvSpPr>
          <p:nvPr/>
        </p:nvSpPr>
        <p:spPr bwMode="auto">
          <a:xfrm>
            <a:off x="5003800" y="5084763"/>
            <a:ext cx="1368425"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3755" name="Line 11"/>
          <p:cNvSpPr>
            <a:spLocks noChangeShapeType="1"/>
          </p:cNvSpPr>
          <p:nvPr/>
        </p:nvSpPr>
        <p:spPr bwMode="auto">
          <a:xfrm flipH="1">
            <a:off x="2268538" y="5013325"/>
            <a:ext cx="1582737"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3756" name="Line 12"/>
          <p:cNvSpPr>
            <a:spLocks noChangeShapeType="1"/>
          </p:cNvSpPr>
          <p:nvPr/>
        </p:nvSpPr>
        <p:spPr bwMode="auto">
          <a:xfrm flipV="1">
            <a:off x="4500563" y="4149725"/>
            <a:ext cx="0" cy="719138"/>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3757" name="Line 13"/>
          <p:cNvSpPr>
            <a:spLocks noChangeShapeType="1"/>
          </p:cNvSpPr>
          <p:nvPr/>
        </p:nvSpPr>
        <p:spPr bwMode="auto">
          <a:xfrm flipV="1">
            <a:off x="4500563" y="5229225"/>
            <a:ext cx="0" cy="720725"/>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3758" name="Rectangle 14"/>
          <p:cNvSpPr>
            <a:spLocks noChangeArrowheads="1"/>
          </p:cNvSpPr>
          <p:nvPr/>
        </p:nvSpPr>
        <p:spPr bwMode="auto">
          <a:xfrm>
            <a:off x="4643438" y="4292600"/>
            <a:ext cx="539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0000CC"/>
                </a:solidFill>
              </a:rPr>
              <a:t>Gift</a:t>
            </a:r>
          </a:p>
        </p:txBody>
      </p:sp>
      <p:sp>
        <p:nvSpPr>
          <p:cNvPr id="543759" name="Rectangle 15"/>
          <p:cNvSpPr>
            <a:spLocks noChangeArrowheads="1"/>
          </p:cNvSpPr>
          <p:nvPr/>
        </p:nvSpPr>
        <p:spPr bwMode="auto">
          <a:xfrm>
            <a:off x="2843213" y="4508500"/>
            <a:ext cx="730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0000CC"/>
                </a:solidFill>
              </a:rPr>
              <a:t>Giver</a:t>
            </a:r>
          </a:p>
        </p:txBody>
      </p:sp>
      <p:sp>
        <p:nvSpPr>
          <p:cNvPr id="543760" name="Rectangle 16"/>
          <p:cNvSpPr>
            <a:spLocks noChangeArrowheads="1"/>
          </p:cNvSpPr>
          <p:nvPr/>
        </p:nvSpPr>
        <p:spPr bwMode="auto">
          <a:xfrm>
            <a:off x="5219700" y="4581525"/>
            <a:ext cx="1085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a:solidFill>
                  <a:srgbClr val="0000CC"/>
                </a:solidFill>
              </a:rPr>
              <a:t>Receiver</a:t>
            </a:r>
          </a:p>
        </p:txBody>
      </p:sp>
      <p:sp>
        <p:nvSpPr>
          <p:cNvPr id="19" name="Rectangle 2"/>
          <p:cNvSpPr>
            <a:spLocks noGrp="1" noChangeArrowheads="1"/>
          </p:cNvSpPr>
          <p:nvPr>
            <p:ph type="title"/>
          </p:nvPr>
        </p:nvSpPr>
        <p:spPr>
          <a:xfrm>
            <a:off x="468313" y="0"/>
            <a:ext cx="8229600" cy="1196975"/>
          </a:xfrm>
        </p:spPr>
        <p:txBody>
          <a:bodyPr/>
          <a:lstStyle/>
          <a:p>
            <a:r>
              <a:rPr lang="zh-CN" altLang="en-US" b="1" dirty="0" smtClean="0">
                <a:latin typeface="Times New Roman" pitchFamily="18" charset="0"/>
              </a:rPr>
              <a:t>逻辑</a:t>
            </a:r>
            <a:r>
              <a:rPr lang="zh-CN" altLang="en-US" b="1" dirty="0">
                <a:latin typeface="Times New Roman" pitchFamily="18" charset="0"/>
              </a:rPr>
              <a:t>关系的</a:t>
            </a:r>
            <a:r>
              <a:rPr lang="zh-CN" altLang="en-US" b="1" dirty="0" smtClean="0">
                <a:latin typeface="Times New Roman" pitchFamily="18" charset="0"/>
              </a:rPr>
              <a:t>表示</a:t>
            </a:r>
            <a:r>
              <a:rPr lang="en-US" altLang="zh-CN" b="1" dirty="0" smtClean="0">
                <a:latin typeface="Times New Roman" pitchFamily="18" charset="0"/>
              </a:rPr>
              <a:t>--</a:t>
            </a:r>
            <a:r>
              <a:rPr lang="zh-CN" altLang="en-US" sz="3200" b="1" dirty="0" smtClean="0">
                <a:latin typeface="Times New Roman" pitchFamily="18" charset="0"/>
              </a:rPr>
              <a:t>否定</a:t>
            </a:r>
            <a:endParaRPr lang="en-US" altLang="zh-CN" sz="32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770" name="Rectangle 2"/>
          <p:cNvSpPr>
            <a:spLocks noGrp="1" noChangeArrowheads="1"/>
          </p:cNvSpPr>
          <p:nvPr>
            <p:ph type="title"/>
          </p:nvPr>
        </p:nvSpPr>
        <p:spPr>
          <a:xfrm>
            <a:off x="457200" y="0"/>
            <a:ext cx="8229600" cy="1052513"/>
          </a:xfrm>
        </p:spPr>
        <p:txBody>
          <a:bodyPr/>
          <a:lstStyle/>
          <a:p>
            <a:r>
              <a:rPr lang="zh-CN" altLang="en-US" b="1" dirty="0" smtClean="0"/>
              <a:t>逻辑</a:t>
            </a:r>
            <a:r>
              <a:rPr lang="zh-CN" altLang="en-US" b="1" dirty="0"/>
              <a:t>关系的</a:t>
            </a:r>
            <a:r>
              <a:rPr lang="zh-CN" altLang="en-US" b="1" dirty="0" smtClean="0"/>
              <a:t>表示</a:t>
            </a:r>
            <a:r>
              <a:rPr lang="en-US" altLang="zh-CN" b="1" dirty="0" smtClean="0"/>
              <a:t>--</a:t>
            </a:r>
            <a:r>
              <a:rPr lang="zh-CN" altLang="en-US" sz="3200" b="1" dirty="0" smtClean="0"/>
              <a:t>蕴含</a:t>
            </a:r>
            <a:endParaRPr lang="zh-CN" altLang="en-US" sz="3200" b="1" dirty="0"/>
          </a:p>
        </p:txBody>
      </p:sp>
      <p:sp>
        <p:nvSpPr>
          <p:cNvPr id="544771" name="Rectangle 3"/>
          <p:cNvSpPr>
            <a:spLocks noGrp="1" noChangeArrowheads="1"/>
          </p:cNvSpPr>
          <p:nvPr>
            <p:ph type="body" idx="1"/>
          </p:nvPr>
        </p:nvSpPr>
        <p:spPr>
          <a:xfrm>
            <a:off x="0" y="1125538"/>
            <a:ext cx="9144000" cy="5732462"/>
          </a:xfrm>
        </p:spPr>
        <p:txBody>
          <a:bodyPr/>
          <a:lstStyle/>
          <a:p>
            <a:pPr>
              <a:spcBef>
                <a:spcPts val="1200"/>
              </a:spcBef>
            </a:pPr>
            <a:r>
              <a:rPr lang="zh-CN" altLang="en-US" sz="2000" b="1" dirty="0" smtClean="0">
                <a:solidFill>
                  <a:srgbClr val="A50021"/>
                </a:solidFill>
                <a:latin typeface="Times New Roman" pitchFamily="18" charset="0"/>
              </a:rPr>
              <a:t>蕴含关系通过增加“蕴含关系结点”来</a:t>
            </a:r>
            <a:r>
              <a:rPr lang="zh-CN" altLang="en-US" sz="2000" b="1" dirty="0">
                <a:solidFill>
                  <a:srgbClr val="A50021"/>
                </a:solidFill>
                <a:latin typeface="Times New Roman" pitchFamily="18" charset="0"/>
              </a:rPr>
              <a:t>实现</a:t>
            </a:r>
          </a:p>
          <a:p>
            <a:pPr lvl="1">
              <a:spcBef>
                <a:spcPts val="1200"/>
              </a:spcBef>
            </a:pPr>
            <a:r>
              <a:rPr lang="zh-CN" altLang="en-US" sz="1800" dirty="0" smtClean="0">
                <a:latin typeface="Times New Roman" pitchFamily="18" charset="0"/>
              </a:rPr>
              <a:t>在</a:t>
            </a:r>
            <a:r>
              <a:rPr lang="zh-CN" altLang="en-US" sz="1800" dirty="0">
                <a:latin typeface="Times New Roman" pitchFamily="18" charset="0"/>
              </a:rPr>
              <a:t>蕴含关系中，</a:t>
            </a:r>
            <a:r>
              <a:rPr lang="zh-CN" altLang="en-US" sz="1800" b="1" dirty="0">
                <a:solidFill>
                  <a:srgbClr val="FF0000"/>
                </a:solidFill>
                <a:latin typeface="Times New Roman" pitchFamily="18" charset="0"/>
              </a:rPr>
              <a:t>有两条指向</a:t>
            </a:r>
            <a:r>
              <a:rPr lang="zh-CN" altLang="en-US" sz="1800" b="1" dirty="0" smtClean="0">
                <a:solidFill>
                  <a:srgbClr val="FF0000"/>
                </a:solidFill>
                <a:latin typeface="Times New Roman" pitchFamily="18" charset="0"/>
              </a:rPr>
              <a:t>蕴含结点</a:t>
            </a:r>
            <a:r>
              <a:rPr lang="zh-CN" altLang="en-US" sz="1800" b="1" dirty="0">
                <a:solidFill>
                  <a:srgbClr val="FF0000"/>
                </a:solidFill>
                <a:latin typeface="Times New Roman" pitchFamily="18" charset="0"/>
              </a:rPr>
              <a:t>的弧</a:t>
            </a:r>
            <a:r>
              <a:rPr lang="zh-CN" altLang="en-US" sz="1800" dirty="0">
                <a:latin typeface="Times New Roman" pitchFamily="18" charset="0"/>
              </a:rPr>
              <a:t>，一条代表前提条件，标记为</a:t>
            </a:r>
            <a:r>
              <a:rPr lang="en-US" altLang="zh-CN" sz="1800" dirty="0">
                <a:latin typeface="Times New Roman" pitchFamily="18" charset="0"/>
              </a:rPr>
              <a:t>ANTE</a:t>
            </a:r>
            <a:r>
              <a:rPr lang="zh-CN" altLang="en-US" sz="1800" dirty="0">
                <a:latin typeface="Times New Roman" pitchFamily="18" charset="0"/>
              </a:rPr>
              <a:t>；另一条代表结论，标记为</a:t>
            </a:r>
            <a:r>
              <a:rPr lang="en-US" altLang="zh-CN" sz="1800" dirty="0">
                <a:latin typeface="Times New Roman" pitchFamily="18" charset="0"/>
              </a:rPr>
              <a:t>CONSE</a:t>
            </a:r>
            <a:r>
              <a:rPr lang="zh-CN" altLang="en-US" sz="1800" dirty="0">
                <a:latin typeface="Times New Roman" pitchFamily="18" charset="0"/>
              </a:rPr>
              <a:t>。</a:t>
            </a:r>
          </a:p>
          <a:p>
            <a:pPr marL="400050" lvl="1" indent="0">
              <a:spcBef>
                <a:spcPts val="1800"/>
              </a:spcBef>
              <a:buNone/>
            </a:pPr>
            <a:r>
              <a:rPr lang="zh-CN" altLang="en-US" sz="1800" b="1" dirty="0" smtClean="0">
                <a:solidFill>
                  <a:srgbClr val="00B050"/>
                </a:solidFill>
                <a:latin typeface="Times New Roman" pitchFamily="18" charset="0"/>
              </a:rPr>
              <a:t>例： </a:t>
            </a:r>
            <a:r>
              <a:rPr lang="zh-CN" altLang="en-US" sz="1800" b="1" u="sng" dirty="0">
                <a:solidFill>
                  <a:srgbClr val="00B050"/>
                </a:solidFill>
                <a:latin typeface="Times New Roman" pitchFamily="18" charset="0"/>
              </a:rPr>
              <a:t>用语义网络表示如下知识</a:t>
            </a:r>
            <a:r>
              <a:rPr lang="zh-CN" altLang="en-US" sz="1800" b="1" u="sng" dirty="0" smtClean="0">
                <a:solidFill>
                  <a:srgbClr val="00B050"/>
                </a:solidFill>
                <a:latin typeface="Times New Roman" pitchFamily="18" charset="0"/>
              </a:rPr>
              <a:t>：“</a:t>
            </a:r>
            <a:r>
              <a:rPr lang="zh-CN" altLang="en-US" sz="1800" b="1" u="sng" dirty="0">
                <a:solidFill>
                  <a:srgbClr val="00B050"/>
                </a:solidFill>
                <a:latin typeface="Times New Roman" pitchFamily="18" charset="0"/>
              </a:rPr>
              <a:t>如果学校</a:t>
            </a:r>
            <a:r>
              <a:rPr lang="zh-CN" altLang="en-US" sz="1800" b="1" u="sng" dirty="0" smtClean="0">
                <a:solidFill>
                  <a:srgbClr val="00B050"/>
                </a:solidFill>
                <a:latin typeface="Times New Roman" pitchFamily="18" charset="0"/>
              </a:rPr>
              <a:t>组织的机器人</a:t>
            </a:r>
            <a:r>
              <a:rPr lang="zh-CN" altLang="en-US" sz="1800" b="1" u="sng" dirty="0">
                <a:solidFill>
                  <a:srgbClr val="00B050"/>
                </a:solidFill>
                <a:latin typeface="Times New Roman" pitchFamily="18" charset="0"/>
              </a:rPr>
              <a:t>竞赛活动，那么李强就参加比赛</a:t>
            </a:r>
            <a:r>
              <a:rPr lang="zh-CN" altLang="en-US" sz="1800" b="1" dirty="0">
                <a:solidFill>
                  <a:srgbClr val="00B050"/>
                </a:solidFill>
                <a:latin typeface="Times New Roman" pitchFamily="18" charset="0"/>
              </a:rPr>
              <a:t>”</a:t>
            </a:r>
          </a:p>
          <a:p>
            <a:pPr marL="400050" lvl="1" indent="0">
              <a:spcBef>
                <a:spcPts val="600"/>
              </a:spcBef>
              <a:buNone/>
            </a:pPr>
            <a:r>
              <a:rPr lang="zh-CN" altLang="en-US" sz="1800" dirty="0" smtClean="0">
                <a:latin typeface="Times New Roman" pitchFamily="18" charset="0"/>
              </a:rPr>
              <a:t>在</a:t>
            </a:r>
            <a:r>
              <a:rPr lang="zh-CN" altLang="en-US" sz="1800" dirty="0">
                <a:latin typeface="Times New Roman" pitchFamily="18" charset="0"/>
              </a:rPr>
              <a:t>前提条件中，机器人竞赛的组织者是学校，参赛对象是学生操纵的机器人，而机器人只不过是一种智能机器。</a:t>
            </a:r>
          </a:p>
          <a:p>
            <a:endParaRPr lang="en-US" altLang="zh-CN" sz="2000" b="1" dirty="0"/>
          </a:p>
        </p:txBody>
      </p:sp>
      <p:sp>
        <p:nvSpPr>
          <p:cNvPr id="544772" name="Line 4"/>
          <p:cNvSpPr>
            <a:spLocks noChangeShapeType="1"/>
          </p:cNvSpPr>
          <p:nvPr/>
        </p:nvSpPr>
        <p:spPr bwMode="auto">
          <a:xfrm flipH="1">
            <a:off x="2555875" y="5265738"/>
            <a:ext cx="677863"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44773" name="Text Box 5"/>
          <p:cNvSpPr txBox="1">
            <a:spLocks noChangeArrowheads="1"/>
          </p:cNvSpPr>
          <p:nvPr/>
        </p:nvSpPr>
        <p:spPr bwMode="auto">
          <a:xfrm>
            <a:off x="5054625" y="5937250"/>
            <a:ext cx="658813" cy="36988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54000" tIns="10800" bIns="10800"/>
          <a:lstStyle/>
          <a:p>
            <a:pPr algn="just"/>
            <a:r>
              <a:rPr lang="zh-CN" altLang="en-US" b="1">
                <a:solidFill>
                  <a:srgbClr val="0000CC"/>
                </a:solidFill>
                <a:latin typeface="Times New Roman" pitchFamily="18" charset="0"/>
              </a:rPr>
              <a:t>学校</a:t>
            </a:r>
            <a:endParaRPr lang="zh-CN" altLang="en-US" b="1">
              <a:solidFill>
                <a:srgbClr val="0000CC"/>
              </a:solidFill>
            </a:endParaRPr>
          </a:p>
        </p:txBody>
      </p:sp>
      <p:sp>
        <p:nvSpPr>
          <p:cNvPr id="544774" name="Text Box 6"/>
          <p:cNvSpPr txBox="1">
            <a:spLocks noChangeArrowheads="1"/>
          </p:cNvSpPr>
          <p:nvPr/>
        </p:nvSpPr>
        <p:spPr bwMode="auto">
          <a:xfrm>
            <a:off x="3429000" y="4057650"/>
            <a:ext cx="604838" cy="36353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54000" tIns="10800" rIns="54000" bIns="10800"/>
          <a:lstStyle/>
          <a:p>
            <a:pPr algn="just"/>
            <a:r>
              <a:rPr lang="zh-CN" altLang="en-US" b="1">
                <a:solidFill>
                  <a:srgbClr val="0000CC"/>
                </a:solidFill>
                <a:latin typeface="Times New Roman" pitchFamily="18" charset="0"/>
              </a:rPr>
              <a:t>比赛</a:t>
            </a:r>
            <a:endParaRPr lang="zh-CN" altLang="en-US" b="1">
              <a:solidFill>
                <a:srgbClr val="0000CC"/>
              </a:solidFill>
            </a:endParaRPr>
          </a:p>
        </p:txBody>
      </p:sp>
      <p:sp>
        <p:nvSpPr>
          <p:cNvPr id="544775" name="Text Box 7"/>
          <p:cNvSpPr txBox="1">
            <a:spLocks noChangeArrowheads="1"/>
          </p:cNvSpPr>
          <p:nvPr/>
        </p:nvSpPr>
        <p:spPr bwMode="auto">
          <a:xfrm>
            <a:off x="4959350" y="4089400"/>
            <a:ext cx="692150" cy="38893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54000" tIns="10800" rIns="54000" bIns="10800"/>
          <a:lstStyle/>
          <a:p>
            <a:pPr algn="just"/>
            <a:r>
              <a:rPr lang="zh-CN" altLang="en-US" b="1">
                <a:solidFill>
                  <a:srgbClr val="0000CC"/>
                </a:solidFill>
                <a:latin typeface="Times New Roman" pitchFamily="18" charset="0"/>
              </a:rPr>
              <a:t>活动</a:t>
            </a:r>
            <a:endParaRPr lang="zh-CN" altLang="en-US" b="1">
              <a:solidFill>
                <a:srgbClr val="0000CC"/>
              </a:solidFill>
            </a:endParaRPr>
          </a:p>
        </p:txBody>
      </p:sp>
      <p:sp>
        <p:nvSpPr>
          <p:cNvPr id="544776" name="Text Box 8"/>
          <p:cNvSpPr txBox="1">
            <a:spLocks noChangeArrowheads="1"/>
          </p:cNvSpPr>
          <p:nvPr/>
        </p:nvSpPr>
        <p:spPr bwMode="auto">
          <a:xfrm>
            <a:off x="1492250" y="5092700"/>
            <a:ext cx="1030288" cy="36353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tIns="10800" bIns="10800"/>
          <a:lstStyle/>
          <a:p>
            <a:pPr algn="just"/>
            <a:r>
              <a:rPr lang="zh-CN" altLang="en-US" b="1">
                <a:solidFill>
                  <a:srgbClr val="0000CC"/>
                </a:solidFill>
                <a:latin typeface="Times New Roman" pitchFamily="18" charset="0"/>
              </a:rPr>
              <a:t>机器人</a:t>
            </a:r>
            <a:endParaRPr lang="zh-CN" altLang="en-US" b="1">
              <a:solidFill>
                <a:srgbClr val="0000CC"/>
              </a:solidFill>
            </a:endParaRPr>
          </a:p>
        </p:txBody>
      </p:sp>
      <p:sp>
        <p:nvSpPr>
          <p:cNvPr id="544777" name="Text Box 9"/>
          <p:cNvSpPr txBox="1">
            <a:spLocks noChangeArrowheads="1"/>
          </p:cNvSpPr>
          <p:nvPr/>
        </p:nvSpPr>
        <p:spPr bwMode="auto">
          <a:xfrm>
            <a:off x="3203575" y="5087938"/>
            <a:ext cx="972381" cy="537306"/>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54000" tIns="10800" rIns="54000" bIns="10800"/>
          <a:lstStyle>
            <a:defPPr>
              <a:defRPr lang="zh-CN"/>
            </a:defPPr>
            <a:lvl1pPr algn="just">
              <a:defRPr b="1">
                <a:solidFill>
                  <a:srgbClr val="0000CC"/>
                </a:solidFill>
                <a:latin typeface="Times New Roman" pitchFamily="18" charset="0"/>
              </a:defRPr>
            </a:lvl1pPr>
          </a:lstStyle>
          <a:p>
            <a:pPr algn="ctr"/>
            <a:r>
              <a:rPr lang="zh-CN" altLang="en-US" dirty="0"/>
              <a:t>机器人</a:t>
            </a:r>
            <a:r>
              <a:rPr lang="en-US" altLang="zh-CN" dirty="0"/>
              <a:t/>
            </a:r>
            <a:br>
              <a:rPr lang="en-US" altLang="zh-CN" dirty="0"/>
            </a:br>
            <a:r>
              <a:rPr lang="zh-CN" altLang="en-US" dirty="0"/>
              <a:t>竞赛</a:t>
            </a:r>
          </a:p>
        </p:txBody>
      </p:sp>
      <p:sp>
        <p:nvSpPr>
          <p:cNvPr id="544778" name="Text Box 10"/>
          <p:cNvSpPr txBox="1">
            <a:spLocks noChangeArrowheads="1"/>
          </p:cNvSpPr>
          <p:nvPr/>
        </p:nvSpPr>
        <p:spPr bwMode="auto">
          <a:xfrm>
            <a:off x="6399534" y="5092700"/>
            <a:ext cx="636588" cy="331788"/>
          </a:xfrm>
          <a:prstGeom prst="rect">
            <a:avLst/>
          </a:prstGeom>
          <a:solidFill>
            <a:srgbClr val="FF6600"/>
          </a:solidFill>
          <a:ln w="9525">
            <a:solidFill>
              <a:srgbClr val="0000CC"/>
            </a:solidFill>
            <a:miter lim="800000"/>
            <a:headEnd/>
            <a:tailEnd/>
          </a:ln>
          <a:effectLst/>
          <a:extLst/>
        </p:spPr>
        <p:txBody>
          <a:bodyPr lIns="54000" tIns="10800" rIns="54000" bIns="10800"/>
          <a:lstStyle/>
          <a:p>
            <a:pPr algn="just"/>
            <a:r>
              <a:rPr lang="zh-CN" altLang="en-US" b="1">
                <a:solidFill>
                  <a:srgbClr val="0000CC"/>
                </a:solidFill>
                <a:latin typeface="Times New Roman" pitchFamily="18" charset="0"/>
              </a:rPr>
              <a:t>蕴含</a:t>
            </a:r>
            <a:endParaRPr lang="zh-CN" altLang="en-US" b="1">
              <a:solidFill>
                <a:srgbClr val="0000CC"/>
              </a:solidFill>
            </a:endParaRPr>
          </a:p>
        </p:txBody>
      </p:sp>
      <p:sp>
        <p:nvSpPr>
          <p:cNvPr id="544779" name="Text Box 11"/>
          <p:cNvSpPr txBox="1">
            <a:spLocks noChangeArrowheads="1"/>
          </p:cNvSpPr>
          <p:nvPr/>
        </p:nvSpPr>
        <p:spPr bwMode="auto">
          <a:xfrm>
            <a:off x="7837809" y="5060950"/>
            <a:ext cx="982663" cy="363538"/>
          </a:xfrm>
          <a:prstGeom prst="rect">
            <a:avLst/>
          </a:prstGeom>
          <a:solidFill>
            <a:srgbClr val="FF6600"/>
          </a:solidFill>
          <a:ln w="9525">
            <a:solidFill>
              <a:srgbClr val="0000CC"/>
            </a:solidFill>
            <a:miter lim="800000"/>
            <a:headEnd/>
            <a:tailEnd/>
          </a:ln>
          <a:effectLst/>
          <a:extLst/>
        </p:spPr>
        <p:txBody>
          <a:bodyPr lIns="54000" tIns="10800" rIns="54000" bIns="10800"/>
          <a:lstStyle/>
          <a:p>
            <a:pPr algn="just"/>
            <a:r>
              <a:rPr lang="zh-CN" altLang="en-US" sz="1600" b="1">
                <a:solidFill>
                  <a:srgbClr val="0000CC"/>
                </a:solidFill>
                <a:latin typeface="Times New Roman" pitchFamily="18" charset="0"/>
              </a:rPr>
              <a:t>参加比赛</a:t>
            </a:r>
            <a:endParaRPr lang="zh-CN" altLang="en-US" sz="1600" b="1">
              <a:solidFill>
                <a:srgbClr val="0000CC"/>
              </a:solidFill>
            </a:endParaRPr>
          </a:p>
        </p:txBody>
      </p:sp>
      <p:sp>
        <p:nvSpPr>
          <p:cNvPr id="544780" name="Text Box 12"/>
          <p:cNvSpPr txBox="1">
            <a:spLocks noChangeArrowheads="1"/>
          </p:cNvSpPr>
          <p:nvPr/>
        </p:nvSpPr>
        <p:spPr bwMode="auto">
          <a:xfrm>
            <a:off x="1562100" y="5969000"/>
            <a:ext cx="925513" cy="33178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54000" tIns="10800" rIns="54000" bIns="10800"/>
          <a:lstStyle/>
          <a:p>
            <a:pPr algn="ctr"/>
            <a:r>
              <a:rPr lang="zh-CN" altLang="en-US" b="1" dirty="0">
                <a:solidFill>
                  <a:srgbClr val="0000CC"/>
                </a:solidFill>
                <a:latin typeface="Times New Roman" pitchFamily="18" charset="0"/>
              </a:rPr>
              <a:t>学生</a:t>
            </a:r>
            <a:endParaRPr lang="zh-CN" altLang="en-US" b="1" dirty="0">
              <a:solidFill>
                <a:srgbClr val="0000CC"/>
              </a:solidFill>
            </a:endParaRPr>
          </a:p>
        </p:txBody>
      </p:sp>
      <p:sp>
        <p:nvSpPr>
          <p:cNvPr id="544781" name="Text Box 13"/>
          <p:cNvSpPr txBox="1">
            <a:spLocks noChangeArrowheads="1"/>
          </p:cNvSpPr>
          <p:nvPr/>
        </p:nvSpPr>
        <p:spPr bwMode="auto">
          <a:xfrm>
            <a:off x="1457325" y="4033838"/>
            <a:ext cx="1046163" cy="35877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54000" tIns="10800" rIns="54000" bIns="10800"/>
          <a:lstStyle/>
          <a:p>
            <a:pPr algn="just"/>
            <a:r>
              <a:rPr lang="zh-CN" altLang="en-US" b="1">
                <a:solidFill>
                  <a:srgbClr val="0000CC"/>
                </a:solidFill>
                <a:latin typeface="Times New Roman" pitchFamily="18" charset="0"/>
              </a:rPr>
              <a:t>智能机器</a:t>
            </a:r>
            <a:endParaRPr lang="zh-CN" altLang="en-US" b="1">
              <a:solidFill>
                <a:srgbClr val="0000CC"/>
              </a:solidFill>
            </a:endParaRPr>
          </a:p>
        </p:txBody>
      </p:sp>
      <p:sp>
        <p:nvSpPr>
          <p:cNvPr id="544782" name="Line 14"/>
          <p:cNvSpPr>
            <a:spLocks noChangeShapeType="1"/>
          </p:cNvSpPr>
          <p:nvPr/>
        </p:nvSpPr>
        <p:spPr bwMode="auto">
          <a:xfrm flipV="1">
            <a:off x="2006600" y="4397375"/>
            <a:ext cx="3175" cy="695325"/>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44783" name="Line 15"/>
          <p:cNvSpPr>
            <a:spLocks noChangeShapeType="1"/>
          </p:cNvSpPr>
          <p:nvPr/>
        </p:nvSpPr>
        <p:spPr bwMode="auto">
          <a:xfrm flipV="1">
            <a:off x="3765550" y="4483100"/>
            <a:ext cx="0" cy="573088"/>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44784" name="Line 16"/>
          <p:cNvSpPr>
            <a:spLocks noChangeShapeType="1"/>
          </p:cNvSpPr>
          <p:nvPr/>
        </p:nvSpPr>
        <p:spPr bwMode="auto">
          <a:xfrm flipH="1">
            <a:off x="1990725" y="5484813"/>
            <a:ext cx="0" cy="484187"/>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44785" name="Line 17"/>
          <p:cNvSpPr>
            <a:spLocks noChangeShapeType="1"/>
          </p:cNvSpPr>
          <p:nvPr/>
        </p:nvSpPr>
        <p:spPr bwMode="auto">
          <a:xfrm flipH="1">
            <a:off x="5355171" y="5553236"/>
            <a:ext cx="8917" cy="384014"/>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44786" name="Line 18"/>
          <p:cNvSpPr>
            <a:spLocks noChangeShapeType="1"/>
          </p:cNvSpPr>
          <p:nvPr/>
        </p:nvSpPr>
        <p:spPr bwMode="auto">
          <a:xfrm>
            <a:off x="5940747" y="5229225"/>
            <a:ext cx="431800"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44787" name="Line 19"/>
          <p:cNvSpPr>
            <a:spLocks noChangeShapeType="1"/>
          </p:cNvSpPr>
          <p:nvPr/>
        </p:nvSpPr>
        <p:spPr bwMode="auto">
          <a:xfrm flipH="1" flipV="1">
            <a:off x="7018659" y="5273675"/>
            <a:ext cx="800100"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44788" name="Text Box 20"/>
          <p:cNvSpPr txBox="1">
            <a:spLocks noChangeArrowheads="1"/>
          </p:cNvSpPr>
          <p:nvPr/>
        </p:nvSpPr>
        <p:spPr bwMode="auto">
          <a:xfrm>
            <a:off x="8145214" y="5907088"/>
            <a:ext cx="603250" cy="363537"/>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54000" tIns="10800" rIns="54000" bIns="10800"/>
          <a:lstStyle/>
          <a:p>
            <a:pPr algn="just"/>
            <a:r>
              <a:rPr lang="zh-CN" altLang="en-US" b="1">
                <a:solidFill>
                  <a:srgbClr val="0000CC"/>
                </a:solidFill>
                <a:latin typeface="Times New Roman" pitchFamily="18" charset="0"/>
              </a:rPr>
              <a:t>李强</a:t>
            </a:r>
            <a:endParaRPr lang="zh-CN" altLang="en-US" b="1">
              <a:solidFill>
                <a:srgbClr val="0000CC"/>
              </a:solidFill>
            </a:endParaRPr>
          </a:p>
        </p:txBody>
      </p:sp>
      <p:sp>
        <p:nvSpPr>
          <p:cNvPr id="544789" name="Text Box 21"/>
          <p:cNvSpPr txBox="1">
            <a:spLocks noChangeArrowheads="1"/>
          </p:cNvSpPr>
          <p:nvPr/>
        </p:nvSpPr>
        <p:spPr bwMode="auto">
          <a:xfrm>
            <a:off x="143508" y="5953125"/>
            <a:ext cx="630237" cy="363537"/>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54000" tIns="10800" rIns="54000" bIns="10800"/>
          <a:lstStyle/>
          <a:p>
            <a:pPr algn="ctr"/>
            <a:r>
              <a:rPr lang="zh-CN" altLang="en-US" b="1" dirty="0" smtClean="0">
                <a:solidFill>
                  <a:srgbClr val="0000CC"/>
                </a:solidFill>
              </a:rPr>
              <a:t>人</a:t>
            </a:r>
            <a:endParaRPr lang="zh-CN" altLang="en-US" b="1" dirty="0">
              <a:solidFill>
                <a:srgbClr val="0000CC"/>
              </a:solidFill>
            </a:endParaRPr>
          </a:p>
        </p:txBody>
      </p:sp>
      <p:sp>
        <p:nvSpPr>
          <p:cNvPr id="544790" name="Line 22"/>
          <p:cNvSpPr>
            <a:spLocks noChangeShapeType="1"/>
          </p:cNvSpPr>
          <p:nvPr/>
        </p:nvSpPr>
        <p:spPr bwMode="auto">
          <a:xfrm flipH="1">
            <a:off x="8604448" y="5445224"/>
            <a:ext cx="0" cy="454025"/>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44791" name="Line 23"/>
          <p:cNvSpPr>
            <a:spLocks noChangeShapeType="1"/>
          </p:cNvSpPr>
          <p:nvPr/>
        </p:nvSpPr>
        <p:spPr bwMode="auto">
          <a:xfrm flipH="1">
            <a:off x="773744" y="6134894"/>
            <a:ext cx="788355"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44792" name="Line 24"/>
          <p:cNvSpPr>
            <a:spLocks noChangeShapeType="1"/>
          </p:cNvSpPr>
          <p:nvPr/>
        </p:nvSpPr>
        <p:spPr bwMode="auto">
          <a:xfrm flipV="1">
            <a:off x="4051300" y="4240213"/>
            <a:ext cx="908050"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44793" name="Text Box 25"/>
          <p:cNvSpPr txBox="1">
            <a:spLocks noChangeArrowheads="1"/>
          </p:cNvSpPr>
          <p:nvPr/>
        </p:nvSpPr>
        <p:spPr bwMode="auto">
          <a:xfrm>
            <a:off x="2627313" y="4941888"/>
            <a:ext cx="576262" cy="30480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b="1">
                <a:solidFill>
                  <a:srgbClr val="0000CC"/>
                </a:solidFill>
                <a:latin typeface="Times New Roman" pitchFamily="18" charset="0"/>
              </a:rPr>
              <a:t>Racer</a:t>
            </a:r>
            <a:endParaRPr lang="en-US" altLang="zh-CN" sz="1600" b="1">
              <a:solidFill>
                <a:srgbClr val="0000CC"/>
              </a:solidFill>
            </a:endParaRPr>
          </a:p>
        </p:txBody>
      </p:sp>
      <p:sp>
        <p:nvSpPr>
          <p:cNvPr id="544794" name="Text Box 26"/>
          <p:cNvSpPr txBox="1">
            <a:spLocks noChangeArrowheads="1"/>
          </p:cNvSpPr>
          <p:nvPr/>
        </p:nvSpPr>
        <p:spPr bwMode="auto">
          <a:xfrm>
            <a:off x="2095500" y="4578350"/>
            <a:ext cx="676275" cy="290513"/>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b="1">
                <a:solidFill>
                  <a:srgbClr val="0000CC"/>
                </a:solidFill>
                <a:latin typeface="Times New Roman" pitchFamily="18" charset="0"/>
              </a:rPr>
              <a:t>AKO</a:t>
            </a:r>
            <a:endParaRPr lang="en-US" altLang="zh-CN" sz="1600" b="1">
              <a:solidFill>
                <a:srgbClr val="0000CC"/>
              </a:solidFill>
            </a:endParaRPr>
          </a:p>
        </p:txBody>
      </p:sp>
      <p:sp>
        <p:nvSpPr>
          <p:cNvPr id="544795" name="Text Box 27"/>
          <p:cNvSpPr txBox="1">
            <a:spLocks noChangeArrowheads="1"/>
          </p:cNvSpPr>
          <p:nvPr/>
        </p:nvSpPr>
        <p:spPr bwMode="auto">
          <a:xfrm>
            <a:off x="5441541" y="5625244"/>
            <a:ext cx="1182687" cy="330200"/>
          </a:xfrm>
          <a:prstGeom prst="rect">
            <a:avLst/>
          </a:prstGeom>
          <a:noFill/>
          <a:ln>
            <a:noFill/>
          </a:ln>
          <a:effectLst/>
          <a:extLst/>
        </p:spPr>
        <p:txBody>
          <a:bodyPr lIns="18000" tIns="10800" rIns="18000" bIns="10800"/>
          <a:lstStyle/>
          <a:p>
            <a:pPr algn="just"/>
            <a:r>
              <a:rPr lang="en-US" altLang="zh-CN" sz="1600" b="1" dirty="0">
                <a:solidFill>
                  <a:srgbClr val="0000CC"/>
                </a:solidFill>
                <a:latin typeface="Times New Roman" pitchFamily="18" charset="0"/>
              </a:rPr>
              <a:t>Constitution</a:t>
            </a:r>
            <a:endParaRPr lang="en-US" altLang="zh-CN" sz="1600" b="1" dirty="0">
              <a:solidFill>
                <a:srgbClr val="0000CC"/>
              </a:solidFill>
            </a:endParaRPr>
          </a:p>
        </p:txBody>
      </p:sp>
      <p:sp>
        <p:nvSpPr>
          <p:cNvPr id="544796" name="Text Box 28"/>
          <p:cNvSpPr txBox="1">
            <a:spLocks noChangeArrowheads="1"/>
          </p:cNvSpPr>
          <p:nvPr/>
        </p:nvSpPr>
        <p:spPr bwMode="auto">
          <a:xfrm>
            <a:off x="2051720" y="5625244"/>
            <a:ext cx="1224136" cy="432048"/>
          </a:xfrm>
          <a:prstGeom prst="rect">
            <a:avLst/>
          </a:prstGeom>
          <a:noFill/>
          <a:ln>
            <a:noFill/>
          </a:ln>
          <a:effectLst/>
          <a:extLst/>
        </p:spPr>
        <p:txBody>
          <a:bodyPr lIns="18000" tIns="10800" rIns="18000" bIns="10800"/>
          <a:lstStyle/>
          <a:p>
            <a:pPr algn="just"/>
            <a:r>
              <a:rPr lang="en-US" altLang="zh-CN" sz="1600" b="1" dirty="0">
                <a:solidFill>
                  <a:srgbClr val="0000CC"/>
                </a:solidFill>
                <a:latin typeface="Times New Roman" pitchFamily="18" charset="0"/>
              </a:rPr>
              <a:t>Manipulator</a:t>
            </a:r>
            <a:endParaRPr lang="en-US" altLang="zh-CN" sz="1600" b="1" dirty="0">
              <a:solidFill>
                <a:srgbClr val="0000CC"/>
              </a:solidFill>
            </a:endParaRPr>
          </a:p>
        </p:txBody>
      </p:sp>
      <p:sp>
        <p:nvSpPr>
          <p:cNvPr id="544797" name="Text Box 29"/>
          <p:cNvSpPr txBox="1">
            <a:spLocks noChangeArrowheads="1"/>
          </p:cNvSpPr>
          <p:nvPr/>
        </p:nvSpPr>
        <p:spPr bwMode="auto">
          <a:xfrm>
            <a:off x="5832797" y="4725144"/>
            <a:ext cx="649287" cy="3143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b="1" dirty="0">
                <a:solidFill>
                  <a:srgbClr val="0000CC"/>
                </a:solidFill>
                <a:latin typeface="Times New Roman" pitchFamily="18" charset="0"/>
              </a:rPr>
              <a:t>ANTE</a:t>
            </a:r>
            <a:endParaRPr lang="en-US" altLang="zh-CN" sz="1600" b="1" dirty="0">
              <a:solidFill>
                <a:srgbClr val="0000CC"/>
              </a:solidFill>
            </a:endParaRPr>
          </a:p>
        </p:txBody>
      </p:sp>
      <p:sp>
        <p:nvSpPr>
          <p:cNvPr id="544798" name="Text Box 30"/>
          <p:cNvSpPr txBox="1">
            <a:spLocks noChangeArrowheads="1"/>
          </p:cNvSpPr>
          <p:nvPr/>
        </p:nvSpPr>
        <p:spPr bwMode="auto">
          <a:xfrm>
            <a:off x="7091684" y="4725144"/>
            <a:ext cx="792163" cy="3143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b="1" dirty="0">
                <a:solidFill>
                  <a:srgbClr val="0000CC"/>
                </a:solidFill>
                <a:latin typeface="Times New Roman" pitchFamily="18" charset="0"/>
              </a:rPr>
              <a:t>CONSE</a:t>
            </a:r>
            <a:endParaRPr lang="en-US" altLang="zh-CN" sz="1600" b="1" dirty="0">
              <a:solidFill>
                <a:srgbClr val="0000CC"/>
              </a:solidFill>
            </a:endParaRPr>
          </a:p>
        </p:txBody>
      </p:sp>
      <p:sp>
        <p:nvSpPr>
          <p:cNvPr id="544799" name="Text Box 31"/>
          <p:cNvSpPr txBox="1">
            <a:spLocks noChangeArrowheads="1"/>
          </p:cNvSpPr>
          <p:nvPr/>
        </p:nvSpPr>
        <p:spPr bwMode="auto">
          <a:xfrm>
            <a:off x="7324476" y="5786437"/>
            <a:ext cx="374650" cy="3016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b="1" dirty="0">
                <a:solidFill>
                  <a:srgbClr val="0000CC"/>
                </a:solidFill>
                <a:latin typeface="Times New Roman" pitchFamily="18" charset="0"/>
              </a:rPr>
              <a:t>ISA</a:t>
            </a:r>
            <a:endParaRPr lang="en-US" altLang="zh-CN" sz="1600" b="1" dirty="0">
              <a:solidFill>
                <a:srgbClr val="0000CC"/>
              </a:solidFill>
            </a:endParaRPr>
          </a:p>
        </p:txBody>
      </p:sp>
      <p:sp>
        <p:nvSpPr>
          <p:cNvPr id="544800" name="Text Box 32"/>
          <p:cNvSpPr txBox="1">
            <a:spLocks noChangeArrowheads="1"/>
          </p:cNvSpPr>
          <p:nvPr/>
        </p:nvSpPr>
        <p:spPr bwMode="auto">
          <a:xfrm>
            <a:off x="3821113" y="4633913"/>
            <a:ext cx="514350" cy="363537"/>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b="1" dirty="0">
                <a:solidFill>
                  <a:srgbClr val="0000CC"/>
                </a:solidFill>
                <a:latin typeface="Times New Roman" pitchFamily="18" charset="0"/>
              </a:rPr>
              <a:t>AKO</a:t>
            </a:r>
            <a:endParaRPr lang="en-US" altLang="zh-CN" sz="1600" b="1" dirty="0">
              <a:solidFill>
                <a:srgbClr val="0000CC"/>
              </a:solidFill>
            </a:endParaRPr>
          </a:p>
        </p:txBody>
      </p:sp>
      <p:sp>
        <p:nvSpPr>
          <p:cNvPr id="544801" name="Text Box 33"/>
          <p:cNvSpPr txBox="1">
            <a:spLocks noChangeArrowheads="1"/>
          </p:cNvSpPr>
          <p:nvPr/>
        </p:nvSpPr>
        <p:spPr bwMode="auto">
          <a:xfrm>
            <a:off x="4176713" y="3938588"/>
            <a:ext cx="549275" cy="27305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b="1">
                <a:solidFill>
                  <a:srgbClr val="0000CC"/>
                </a:solidFill>
                <a:latin typeface="Times New Roman" pitchFamily="18" charset="0"/>
              </a:rPr>
              <a:t>AKO</a:t>
            </a:r>
            <a:endParaRPr lang="en-US" altLang="zh-CN" sz="1600" b="1">
              <a:solidFill>
                <a:srgbClr val="0000CC"/>
              </a:solidFill>
            </a:endParaRPr>
          </a:p>
        </p:txBody>
      </p:sp>
      <p:sp>
        <p:nvSpPr>
          <p:cNvPr id="544802" name="Text Box 34"/>
          <p:cNvSpPr txBox="1">
            <a:spLocks noChangeArrowheads="1"/>
          </p:cNvSpPr>
          <p:nvPr/>
        </p:nvSpPr>
        <p:spPr bwMode="auto">
          <a:xfrm>
            <a:off x="7884368" y="5516563"/>
            <a:ext cx="701675" cy="331787"/>
          </a:xfrm>
          <a:prstGeom prst="rect">
            <a:avLst/>
          </a:prstGeom>
          <a:noFill/>
          <a:ln>
            <a:noFill/>
          </a:ln>
          <a:effectLst/>
          <a:extLst/>
        </p:spPr>
        <p:txBody>
          <a:bodyPr lIns="18000" tIns="10800" rIns="18000" bIns="10800"/>
          <a:lstStyle/>
          <a:p>
            <a:pPr algn="just"/>
            <a:r>
              <a:rPr lang="en-US" altLang="zh-CN" b="1" dirty="0">
                <a:solidFill>
                  <a:srgbClr val="0000CC"/>
                </a:solidFill>
                <a:latin typeface="Times New Roman" pitchFamily="18" charset="0"/>
              </a:rPr>
              <a:t>Joiner</a:t>
            </a:r>
            <a:endParaRPr lang="en-US" altLang="zh-CN" b="1" dirty="0">
              <a:solidFill>
                <a:srgbClr val="0000CC"/>
              </a:solidFill>
            </a:endParaRPr>
          </a:p>
        </p:txBody>
      </p:sp>
      <p:sp>
        <p:nvSpPr>
          <p:cNvPr id="36" name="Text Box 31"/>
          <p:cNvSpPr txBox="1">
            <a:spLocks noChangeArrowheads="1"/>
          </p:cNvSpPr>
          <p:nvPr/>
        </p:nvSpPr>
        <p:spPr bwMode="auto">
          <a:xfrm>
            <a:off x="980596" y="5711825"/>
            <a:ext cx="511654" cy="31750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b="1" dirty="0" smtClean="0">
                <a:solidFill>
                  <a:srgbClr val="0000CC"/>
                </a:solidFill>
              </a:rPr>
              <a:t>AKO</a:t>
            </a:r>
            <a:endParaRPr lang="en-US" altLang="zh-CN" sz="1600" b="1" dirty="0">
              <a:solidFill>
                <a:srgbClr val="0000CC"/>
              </a:solidFill>
            </a:endParaRPr>
          </a:p>
        </p:txBody>
      </p:sp>
      <p:cxnSp>
        <p:nvCxnSpPr>
          <p:cNvPr id="5" name="肘形连接符 4"/>
          <p:cNvCxnSpPr>
            <a:stCxn id="544788" idx="1"/>
          </p:cNvCxnSpPr>
          <p:nvPr/>
        </p:nvCxnSpPr>
        <p:spPr>
          <a:xfrm rot="10800000" flipV="1">
            <a:off x="1979712" y="6088856"/>
            <a:ext cx="6165502" cy="544499"/>
          </a:xfrm>
          <a:prstGeom prst="bentConnector3">
            <a:avLst>
              <a:gd name="adj1" fmla="val 22535"/>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endCxn id="544780" idx="2"/>
          </p:cNvCxnSpPr>
          <p:nvPr/>
        </p:nvCxnSpPr>
        <p:spPr>
          <a:xfrm flipV="1">
            <a:off x="2006599" y="6300788"/>
            <a:ext cx="18258" cy="332569"/>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40" name="Text Box 9"/>
          <p:cNvSpPr txBox="1">
            <a:spLocks noChangeArrowheads="1"/>
          </p:cNvSpPr>
          <p:nvPr/>
        </p:nvSpPr>
        <p:spPr bwMode="auto">
          <a:xfrm>
            <a:off x="4859908" y="5013176"/>
            <a:ext cx="1044240" cy="540060"/>
          </a:xfrm>
          <a:prstGeom prst="rect">
            <a:avLst/>
          </a:prstGeom>
          <a:solidFill>
            <a:srgbClr val="FF6600"/>
          </a:solidFill>
          <a:ln w="9525">
            <a:solidFill>
              <a:srgbClr val="0000CC"/>
            </a:solidFill>
            <a:miter lim="800000"/>
            <a:headEnd/>
            <a:tailEnd/>
          </a:ln>
          <a:effectLst/>
          <a:extLst/>
        </p:spPr>
        <p:txBody>
          <a:bodyPr lIns="54000" tIns="10800" rIns="54000" bIns="10800"/>
          <a:lstStyle/>
          <a:p>
            <a:pPr algn="ctr"/>
            <a:r>
              <a:rPr lang="zh-CN" altLang="en-US" sz="1600" b="1" dirty="0" smtClean="0">
                <a:solidFill>
                  <a:srgbClr val="0000CC"/>
                </a:solidFill>
                <a:latin typeface="Times New Roman" pitchFamily="18" charset="0"/>
              </a:rPr>
              <a:t>第二届机器人竞赛</a:t>
            </a:r>
            <a:endParaRPr lang="zh-CN" altLang="en-US" sz="1600" b="1" dirty="0">
              <a:solidFill>
                <a:srgbClr val="0000CC"/>
              </a:solidFill>
            </a:endParaRPr>
          </a:p>
        </p:txBody>
      </p:sp>
      <p:sp>
        <p:nvSpPr>
          <p:cNvPr id="42" name="Line 4"/>
          <p:cNvSpPr>
            <a:spLocks noChangeShapeType="1"/>
          </p:cNvSpPr>
          <p:nvPr/>
        </p:nvSpPr>
        <p:spPr bwMode="auto">
          <a:xfrm flipH="1">
            <a:off x="4175956" y="5301208"/>
            <a:ext cx="677863"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3" name="Text Box 32"/>
          <p:cNvSpPr txBox="1">
            <a:spLocks noChangeArrowheads="1"/>
          </p:cNvSpPr>
          <p:nvPr/>
        </p:nvSpPr>
        <p:spPr bwMode="auto">
          <a:xfrm>
            <a:off x="4345682" y="4905164"/>
            <a:ext cx="514350" cy="363537"/>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0800" rIns="18000" bIns="10800"/>
          <a:lstStyle/>
          <a:p>
            <a:pPr algn="just"/>
            <a:r>
              <a:rPr lang="en-US" altLang="zh-CN" sz="1600" b="1" dirty="0" err="1" smtClean="0">
                <a:solidFill>
                  <a:srgbClr val="0000CC"/>
                </a:solidFill>
                <a:latin typeface="Times New Roman" pitchFamily="18" charset="0"/>
              </a:rPr>
              <a:t>IsA</a:t>
            </a:r>
            <a:endParaRPr lang="en-US" altLang="zh-CN" sz="1600" b="1" dirty="0">
              <a:solidFill>
                <a:srgbClr val="0000CC"/>
              </a:solidFill>
            </a:endParaRPr>
          </a:p>
        </p:txBody>
      </p:sp>
    </p:spTree>
  </p:cSld>
  <p:clrMapOvr>
    <a:masterClrMapping/>
  </p:clrMapOvr>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794" name="Rectangle 2"/>
          <p:cNvSpPr>
            <a:spLocks noGrp="1" noChangeArrowheads="1"/>
          </p:cNvSpPr>
          <p:nvPr>
            <p:ph type="title"/>
          </p:nvPr>
        </p:nvSpPr>
        <p:spPr>
          <a:xfrm>
            <a:off x="576263" y="188913"/>
            <a:ext cx="8229600" cy="908050"/>
          </a:xfrm>
        </p:spPr>
        <p:txBody>
          <a:bodyPr/>
          <a:lstStyle/>
          <a:p>
            <a:r>
              <a:rPr lang="zh-CN" altLang="en-US" sz="4000" b="1" dirty="0" smtClean="0">
                <a:latin typeface="Times New Roman" pitchFamily="18" charset="0"/>
              </a:rPr>
              <a:t>逻辑</a:t>
            </a:r>
            <a:r>
              <a:rPr lang="zh-CN" altLang="en-US" sz="4000" b="1" dirty="0">
                <a:latin typeface="Times New Roman" pitchFamily="18" charset="0"/>
              </a:rPr>
              <a:t>关系的</a:t>
            </a:r>
            <a:r>
              <a:rPr lang="zh-CN" altLang="en-US" sz="4000" b="1" dirty="0" smtClean="0">
                <a:latin typeface="Times New Roman" pitchFamily="18" charset="0"/>
              </a:rPr>
              <a:t>表示</a:t>
            </a:r>
            <a:r>
              <a:rPr lang="en-US" altLang="zh-CN" sz="3200" b="1" dirty="0" smtClean="0">
                <a:latin typeface="Times New Roman" pitchFamily="18" charset="0"/>
              </a:rPr>
              <a:t>--</a:t>
            </a:r>
            <a:r>
              <a:rPr lang="zh-CN" altLang="en-US" sz="3200" b="1" dirty="0" smtClean="0">
                <a:latin typeface="Times New Roman" pitchFamily="18" charset="0"/>
              </a:rPr>
              <a:t>量词</a:t>
            </a:r>
            <a:endParaRPr lang="en-US" altLang="zh-CN" sz="3200" b="1" dirty="0">
              <a:latin typeface="Times New Roman" pitchFamily="18" charset="0"/>
            </a:endParaRPr>
          </a:p>
        </p:txBody>
      </p:sp>
      <p:sp>
        <p:nvSpPr>
          <p:cNvPr id="545795" name="Rectangle 3"/>
          <p:cNvSpPr>
            <a:spLocks noGrp="1" noChangeArrowheads="1"/>
          </p:cNvSpPr>
          <p:nvPr>
            <p:ph type="body" idx="1"/>
          </p:nvPr>
        </p:nvSpPr>
        <p:spPr>
          <a:xfrm>
            <a:off x="0" y="1268413"/>
            <a:ext cx="8964487" cy="5589587"/>
          </a:xfrm>
        </p:spPr>
        <p:txBody>
          <a:bodyPr/>
          <a:lstStyle/>
          <a:p>
            <a:pPr>
              <a:spcBef>
                <a:spcPts val="1200"/>
              </a:spcBef>
            </a:pPr>
            <a:r>
              <a:rPr lang="zh-CN" altLang="en-US" sz="2400" b="1" dirty="0">
                <a:solidFill>
                  <a:srgbClr val="A50021"/>
                </a:solidFill>
                <a:latin typeface="Times New Roman" pitchFamily="18" charset="0"/>
              </a:rPr>
              <a:t>存在量词</a:t>
            </a:r>
            <a:r>
              <a:rPr lang="zh-CN" altLang="en-US" sz="2400" b="1" dirty="0" smtClean="0">
                <a:solidFill>
                  <a:srgbClr val="A50021"/>
                </a:solidFill>
                <a:latin typeface="Times New Roman" pitchFamily="18" charset="0"/>
              </a:rPr>
              <a:t>：</a:t>
            </a:r>
            <a:r>
              <a:rPr lang="zh-CN" altLang="en-US" sz="2400" b="1" dirty="0" smtClean="0">
                <a:solidFill>
                  <a:srgbClr val="0000CC"/>
                </a:solidFill>
                <a:latin typeface="Times New Roman" pitchFamily="18" charset="0"/>
              </a:rPr>
              <a:t>直接</a:t>
            </a:r>
            <a:r>
              <a:rPr lang="zh-CN" altLang="en-US" sz="2400" b="1" dirty="0">
                <a:solidFill>
                  <a:srgbClr val="0000CC"/>
                </a:solidFill>
                <a:latin typeface="Times New Roman" pitchFamily="18" charset="0"/>
              </a:rPr>
              <a:t>用“</a:t>
            </a:r>
            <a:r>
              <a:rPr lang="en-US" altLang="zh-CN" sz="2400" b="1" dirty="0">
                <a:solidFill>
                  <a:srgbClr val="0000CC"/>
                </a:solidFill>
                <a:latin typeface="Times New Roman" pitchFamily="18" charset="0"/>
              </a:rPr>
              <a:t>ISA”</a:t>
            </a:r>
            <a:r>
              <a:rPr lang="zh-CN" altLang="en-US" sz="2400" b="1" dirty="0">
                <a:solidFill>
                  <a:srgbClr val="0000CC"/>
                </a:solidFill>
                <a:latin typeface="Times New Roman" pitchFamily="18" charset="0"/>
              </a:rPr>
              <a:t>、“</a:t>
            </a:r>
            <a:r>
              <a:rPr lang="en-US" altLang="zh-CN" sz="2400" b="1" dirty="0">
                <a:solidFill>
                  <a:srgbClr val="0000CC"/>
                </a:solidFill>
                <a:latin typeface="Times New Roman" pitchFamily="18" charset="0"/>
              </a:rPr>
              <a:t>AKO”</a:t>
            </a:r>
            <a:r>
              <a:rPr lang="zh-CN" altLang="en-US" sz="2400" b="1" dirty="0">
                <a:solidFill>
                  <a:srgbClr val="0000CC"/>
                </a:solidFill>
                <a:latin typeface="Times New Roman" pitchFamily="18" charset="0"/>
              </a:rPr>
              <a:t>等这样的语义关系来表示</a:t>
            </a:r>
          </a:p>
          <a:p>
            <a:pPr>
              <a:spcBef>
                <a:spcPts val="1200"/>
              </a:spcBef>
            </a:pPr>
            <a:r>
              <a:rPr lang="zh-CN" altLang="en-US" sz="2400" b="1" dirty="0">
                <a:solidFill>
                  <a:srgbClr val="A50021"/>
                </a:solidFill>
                <a:latin typeface="Times New Roman" pitchFamily="18" charset="0"/>
              </a:rPr>
              <a:t>全称量词</a:t>
            </a:r>
            <a:r>
              <a:rPr lang="zh-CN" altLang="en-US" sz="2400" b="1" dirty="0" smtClean="0">
                <a:solidFill>
                  <a:srgbClr val="A50021"/>
                </a:solidFill>
                <a:latin typeface="Times New Roman" pitchFamily="18" charset="0"/>
              </a:rPr>
              <a:t>：</a:t>
            </a:r>
            <a:r>
              <a:rPr lang="zh-CN" altLang="en-US" sz="2400" b="1" dirty="0" smtClean="0">
                <a:solidFill>
                  <a:srgbClr val="0000CC"/>
                </a:solidFill>
                <a:latin typeface="Times New Roman" pitchFamily="18" charset="0"/>
              </a:rPr>
              <a:t>采用</a:t>
            </a:r>
            <a:r>
              <a:rPr lang="zh-CN" altLang="en-US" sz="2400" b="1" dirty="0">
                <a:solidFill>
                  <a:srgbClr val="0000CC"/>
                </a:solidFill>
                <a:latin typeface="Times New Roman" pitchFamily="18" charset="0"/>
              </a:rPr>
              <a:t>亨德里克提出的</a:t>
            </a:r>
            <a:r>
              <a:rPr lang="zh-CN" altLang="en-US" sz="2400" b="1" dirty="0">
                <a:solidFill>
                  <a:srgbClr val="FF0000"/>
                </a:solidFill>
                <a:latin typeface="Times New Roman" pitchFamily="18" charset="0"/>
              </a:rPr>
              <a:t>网络分区</a:t>
            </a:r>
            <a:r>
              <a:rPr lang="zh-CN" altLang="en-US" sz="2400" b="1" dirty="0" smtClean="0">
                <a:solidFill>
                  <a:srgbClr val="0000CC"/>
                </a:solidFill>
                <a:latin typeface="Times New Roman" pitchFamily="18" charset="0"/>
              </a:rPr>
              <a:t>技术</a:t>
            </a:r>
            <a:endParaRPr lang="en-US" altLang="zh-CN" sz="2400" b="1" dirty="0" smtClean="0">
              <a:solidFill>
                <a:srgbClr val="0000CC"/>
              </a:solidFill>
              <a:latin typeface="Times New Roman" pitchFamily="18" charset="0"/>
            </a:endParaRPr>
          </a:p>
          <a:p>
            <a:pPr marL="457200" lvl="1" indent="0">
              <a:spcBef>
                <a:spcPts val="1200"/>
              </a:spcBef>
              <a:buNone/>
            </a:pPr>
            <a:r>
              <a:rPr lang="zh-CN" altLang="en-US" sz="2200" b="1" dirty="0" smtClean="0">
                <a:solidFill>
                  <a:srgbClr val="FF0000"/>
                </a:solidFill>
                <a:latin typeface="Times New Roman" pitchFamily="18" charset="0"/>
              </a:rPr>
              <a:t> </a:t>
            </a:r>
            <a:endParaRPr lang="en-US" altLang="zh-CN" sz="2200" b="1" dirty="0" smtClean="0">
              <a:solidFill>
                <a:srgbClr val="FF0000"/>
              </a:solidFill>
              <a:latin typeface="Times New Roman" pitchFamily="18" charset="0"/>
            </a:endParaRPr>
          </a:p>
          <a:p>
            <a:pPr marL="457200" lvl="1" indent="0">
              <a:spcBef>
                <a:spcPts val="1200"/>
              </a:spcBef>
              <a:buNone/>
            </a:pPr>
            <a:endParaRPr lang="en-US" altLang="zh-CN" sz="2200" b="1" dirty="0">
              <a:solidFill>
                <a:srgbClr val="FF0000"/>
              </a:solidFill>
              <a:latin typeface="Times New Roman" pitchFamily="18" charset="0"/>
            </a:endParaRPr>
          </a:p>
          <a:p>
            <a:pPr marL="457200" lvl="1" indent="0">
              <a:spcBef>
                <a:spcPts val="1200"/>
              </a:spcBef>
              <a:buNone/>
            </a:pPr>
            <a:endParaRPr lang="en-US" altLang="zh-CN" sz="2200" b="1" dirty="0" smtClean="0">
              <a:solidFill>
                <a:srgbClr val="FF0000"/>
              </a:solidFill>
              <a:latin typeface="Times New Roman" pitchFamily="18" charset="0"/>
            </a:endParaRPr>
          </a:p>
          <a:p>
            <a:pPr marL="457200" lvl="1" indent="0">
              <a:spcBef>
                <a:spcPts val="1200"/>
              </a:spcBef>
              <a:buNone/>
            </a:pPr>
            <a:endParaRPr lang="en-US" altLang="zh-CN" sz="2200" b="1" dirty="0">
              <a:solidFill>
                <a:srgbClr val="FF0000"/>
              </a:solidFill>
              <a:latin typeface="Times New Roman" pitchFamily="18" charset="0"/>
            </a:endParaRPr>
          </a:p>
          <a:p>
            <a:pPr marL="457200" lvl="1" indent="0">
              <a:spcBef>
                <a:spcPts val="1200"/>
              </a:spcBef>
              <a:buNone/>
            </a:pPr>
            <a:endParaRPr lang="en-US" altLang="zh-CN" sz="1800" b="1" dirty="0" smtClean="0">
              <a:solidFill>
                <a:srgbClr val="0000CC"/>
              </a:solidFill>
              <a:latin typeface="Times New Roman" pitchFamily="18" charset="0"/>
            </a:endParaRPr>
          </a:p>
          <a:p>
            <a:pPr marL="457200" lvl="1" indent="0">
              <a:spcBef>
                <a:spcPts val="1200"/>
              </a:spcBef>
              <a:buNone/>
            </a:pPr>
            <a:endParaRPr lang="zh-CN" altLang="en-US" sz="1800" b="1" dirty="0">
              <a:solidFill>
                <a:srgbClr val="0000CC"/>
              </a:solidFill>
              <a:latin typeface="Times New Roman" pitchFamily="18" charset="0"/>
            </a:endParaRPr>
          </a:p>
          <a:p>
            <a:pPr marL="400050" lvl="1" indent="0">
              <a:spcBef>
                <a:spcPct val="10000"/>
              </a:spcBef>
              <a:buNone/>
            </a:pPr>
            <a:r>
              <a:rPr lang="zh-CN" altLang="en-US" sz="2200" b="1" dirty="0" smtClean="0">
                <a:solidFill>
                  <a:srgbClr val="00B050"/>
                </a:solidFill>
                <a:latin typeface="Times New Roman" pitchFamily="18" charset="0"/>
              </a:rPr>
              <a:t>例：用</a:t>
            </a:r>
            <a:r>
              <a:rPr lang="zh-CN" altLang="en-US" sz="2200" b="1" dirty="0">
                <a:solidFill>
                  <a:srgbClr val="00B050"/>
                </a:solidFill>
                <a:latin typeface="Times New Roman" pitchFamily="18" charset="0"/>
              </a:rPr>
              <a:t>语义网络表示如下事实</a:t>
            </a:r>
            <a:r>
              <a:rPr lang="zh-CN" altLang="en-US" sz="2200" b="1" dirty="0" smtClean="0">
                <a:solidFill>
                  <a:srgbClr val="00B050"/>
                </a:solidFill>
                <a:latin typeface="Times New Roman" pitchFamily="18" charset="0"/>
              </a:rPr>
              <a:t>： </a:t>
            </a:r>
            <a:endParaRPr lang="en-US" altLang="zh-CN" sz="2200" b="1" dirty="0" smtClean="0">
              <a:solidFill>
                <a:srgbClr val="00B050"/>
              </a:solidFill>
              <a:latin typeface="Times New Roman" pitchFamily="18" charset="0"/>
            </a:endParaRPr>
          </a:p>
          <a:p>
            <a:pPr marL="400050" lvl="1" indent="0">
              <a:spcBef>
                <a:spcPct val="10000"/>
              </a:spcBef>
              <a:buNone/>
            </a:pPr>
            <a:r>
              <a:rPr lang="zh-CN" altLang="en-US" sz="2200" b="1" dirty="0" smtClean="0">
                <a:solidFill>
                  <a:srgbClr val="00B050"/>
                </a:solidFill>
                <a:latin typeface="Times New Roman" pitchFamily="18" charset="0"/>
              </a:rPr>
              <a:t>“</a:t>
            </a:r>
            <a:r>
              <a:rPr lang="zh-CN" altLang="en-US" sz="2200" b="1" dirty="0">
                <a:solidFill>
                  <a:srgbClr val="00B050"/>
                </a:solidFill>
                <a:latin typeface="Times New Roman" pitchFamily="18" charset="0"/>
              </a:rPr>
              <a:t>每个学生都学习了一门程序设计语言”</a:t>
            </a:r>
          </a:p>
          <a:p>
            <a:pPr marL="400050" lvl="1" indent="0">
              <a:spcBef>
                <a:spcPct val="10000"/>
              </a:spcBef>
              <a:buNone/>
            </a:pPr>
            <a:r>
              <a:rPr lang="zh-CN" altLang="en-US" sz="1800" b="1" dirty="0">
                <a:solidFill>
                  <a:srgbClr val="0000CC"/>
                </a:solidFill>
                <a:latin typeface="Times New Roman" pitchFamily="18" charset="0"/>
              </a:rPr>
              <a:t>      </a:t>
            </a:r>
          </a:p>
        </p:txBody>
      </p:sp>
      <p:grpSp>
        <p:nvGrpSpPr>
          <p:cNvPr id="3" name="组合 2"/>
          <p:cNvGrpSpPr/>
          <p:nvPr/>
        </p:nvGrpSpPr>
        <p:grpSpPr>
          <a:xfrm>
            <a:off x="467544" y="2492896"/>
            <a:ext cx="7956884" cy="1764196"/>
            <a:chOff x="467544" y="2384884"/>
            <a:chExt cx="7956884" cy="1764196"/>
          </a:xfrm>
        </p:grpSpPr>
        <p:sp>
          <p:nvSpPr>
            <p:cNvPr id="6" name="圆角矩形 5"/>
            <p:cNvSpPr/>
            <p:nvPr/>
          </p:nvSpPr>
          <p:spPr>
            <a:xfrm>
              <a:off x="467544" y="2400624"/>
              <a:ext cx="7956884" cy="1748456"/>
            </a:xfrm>
            <a:prstGeom prst="round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575556" y="2384884"/>
              <a:ext cx="7848872" cy="1663469"/>
            </a:xfrm>
            <a:prstGeom prst="rect">
              <a:avLst/>
            </a:prstGeom>
          </p:spPr>
          <p:txBody>
            <a:bodyPr wrap="square">
              <a:spAutoFit/>
            </a:bodyPr>
            <a:lstStyle/>
            <a:p>
              <a:pPr>
                <a:lnSpc>
                  <a:spcPct val="120000"/>
                </a:lnSpc>
                <a:spcBef>
                  <a:spcPts val="1200"/>
                </a:spcBef>
              </a:pPr>
              <a:r>
                <a:rPr lang="zh-CN" altLang="en-US" sz="2200" b="1" dirty="0">
                  <a:solidFill>
                    <a:srgbClr val="FF0000"/>
                  </a:solidFill>
                  <a:latin typeface="仿宋" pitchFamily="49" charset="-122"/>
                  <a:ea typeface="仿宋" pitchFamily="49" charset="-122"/>
                </a:rPr>
                <a:t>基本思想</a:t>
              </a:r>
              <a:r>
                <a:rPr lang="zh-CN" altLang="en-US" sz="2200" b="1" dirty="0">
                  <a:solidFill>
                    <a:srgbClr val="006600"/>
                  </a:solidFill>
                  <a:latin typeface="仿宋" pitchFamily="49" charset="-122"/>
                  <a:ea typeface="仿宋" pitchFamily="49" charset="-122"/>
                </a:rPr>
                <a:t>：</a:t>
              </a:r>
              <a:r>
                <a:rPr lang="zh-CN" altLang="en-US" sz="2200" dirty="0">
                  <a:latin typeface="仿宋" pitchFamily="49" charset="-122"/>
                  <a:ea typeface="仿宋" pitchFamily="49" charset="-122"/>
                </a:rPr>
                <a:t>把一个复杂命题划分为若干个子命题，每个子命题用一个较简单的语义网络表示，称为一个子空间，多个子空间构成一个大空间。每个子空间看作是大空间中的一个结点，称作</a:t>
              </a:r>
              <a:r>
                <a:rPr lang="zh-CN" altLang="en-US" sz="2200" b="1" dirty="0">
                  <a:solidFill>
                    <a:srgbClr val="D60093"/>
                  </a:solidFill>
                  <a:latin typeface="仿宋" pitchFamily="49" charset="-122"/>
                  <a:ea typeface="仿宋" pitchFamily="49" charset="-122"/>
                </a:rPr>
                <a:t>超结点</a:t>
              </a:r>
              <a:r>
                <a:rPr lang="zh-CN" altLang="en-US" sz="2200" dirty="0">
                  <a:latin typeface="仿宋" pitchFamily="49" charset="-122"/>
                  <a:ea typeface="仿宋" pitchFamily="49" charset="-122"/>
                </a:rPr>
                <a:t>。空间可逐层嵌套，子空间之间用弧互相连结。</a:t>
              </a:r>
              <a:endParaRPr lang="en-US" altLang="zh-CN" sz="2200" dirty="0">
                <a:latin typeface="仿宋" pitchFamily="49" charset="-122"/>
                <a:ea typeface="仿宋" pitchFamily="49" charset="-122"/>
              </a:endParaRPr>
            </a:p>
          </p:txBody>
        </p:sp>
      </p:grpSp>
    </p:spTree>
  </p:cSld>
  <p:clrMapOvr>
    <a:masterClrMapping/>
  </p:clrMapOvr>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38174" y="1124744"/>
            <a:ext cx="8326313" cy="2296013"/>
          </a:xfrm>
          <a:prstGeom prst="rect">
            <a:avLst/>
          </a:prstGeom>
        </p:spPr>
        <p:txBody>
          <a:bodyPr wrap="square">
            <a:spAutoFit/>
          </a:bodyPr>
          <a:lstStyle/>
          <a:p>
            <a:pPr marL="228600" indent="-285750">
              <a:spcBef>
                <a:spcPct val="10000"/>
              </a:spcBef>
              <a:buFont typeface="Arial" pitchFamily="34" charset="0"/>
              <a:buChar char="•"/>
            </a:pPr>
            <a:r>
              <a:rPr lang="en-US" altLang="zh-CN" b="1" dirty="0" smtClean="0">
                <a:solidFill>
                  <a:srgbClr val="00B050"/>
                </a:solidFill>
                <a:latin typeface="Times New Roman" pitchFamily="18" charset="0"/>
                <a:ea typeface="仿宋" pitchFamily="49" charset="-122"/>
                <a:cs typeface="Times New Roman" pitchFamily="18" charset="0"/>
              </a:rPr>
              <a:t>GS</a:t>
            </a:r>
            <a:r>
              <a:rPr lang="zh-CN" altLang="en-US" b="1" dirty="0">
                <a:solidFill>
                  <a:srgbClr val="00B050"/>
                </a:solidFill>
                <a:latin typeface="Times New Roman" pitchFamily="18" charset="0"/>
                <a:ea typeface="仿宋" pitchFamily="49" charset="-122"/>
                <a:cs typeface="Times New Roman" pitchFamily="18" charset="0"/>
              </a:rPr>
              <a:t>是一个概念结点</a:t>
            </a:r>
            <a:r>
              <a:rPr lang="zh-CN" altLang="en-US" dirty="0">
                <a:latin typeface="Times New Roman" pitchFamily="18" charset="0"/>
                <a:ea typeface="仿宋" pitchFamily="49" charset="-122"/>
                <a:cs typeface="Times New Roman" pitchFamily="18" charset="0"/>
              </a:rPr>
              <a:t>，它表示具有全称量化的一般事件。</a:t>
            </a:r>
          </a:p>
          <a:p>
            <a:pPr marL="228600" indent="-285750">
              <a:spcBef>
                <a:spcPct val="10000"/>
              </a:spcBef>
              <a:buFont typeface="Arial" pitchFamily="34" charset="0"/>
              <a:buChar char="•"/>
            </a:pPr>
            <a:r>
              <a:rPr lang="en-US" altLang="zh-CN" b="1" dirty="0">
                <a:solidFill>
                  <a:srgbClr val="00B050"/>
                </a:solidFill>
                <a:latin typeface="Times New Roman" pitchFamily="18" charset="0"/>
                <a:ea typeface="仿宋" pitchFamily="49" charset="-122"/>
                <a:cs typeface="Times New Roman" pitchFamily="18" charset="0"/>
              </a:rPr>
              <a:t>g</a:t>
            </a:r>
            <a:r>
              <a:rPr lang="zh-CN" altLang="en-US" b="1" dirty="0">
                <a:solidFill>
                  <a:srgbClr val="00B050"/>
                </a:solidFill>
                <a:latin typeface="Times New Roman" pitchFamily="18" charset="0"/>
                <a:ea typeface="仿宋" pitchFamily="49" charset="-122"/>
                <a:cs typeface="Times New Roman" pitchFamily="18" charset="0"/>
              </a:rPr>
              <a:t>是一个实例结点</a:t>
            </a:r>
            <a:r>
              <a:rPr lang="zh-CN" altLang="en-US" dirty="0" smtClean="0">
                <a:latin typeface="Times New Roman" pitchFamily="18" charset="0"/>
                <a:ea typeface="仿宋" pitchFamily="49" charset="-122"/>
                <a:cs typeface="Times New Roman" pitchFamily="18" charset="0"/>
              </a:rPr>
              <a:t>，代表</a:t>
            </a:r>
            <a:r>
              <a:rPr lang="en-US" altLang="zh-CN" dirty="0" smtClean="0">
                <a:latin typeface="Times New Roman" pitchFamily="18" charset="0"/>
                <a:ea typeface="仿宋" pitchFamily="49" charset="-122"/>
                <a:cs typeface="Times New Roman" pitchFamily="18" charset="0"/>
              </a:rPr>
              <a:t>GS </a:t>
            </a:r>
            <a:r>
              <a:rPr lang="zh-CN" altLang="en-US" dirty="0" smtClean="0">
                <a:latin typeface="Times New Roman" pitchFamily="18" charset="0"/>
                <a:ea typeface="仿宋" pitchFamily="49" charset="-122"/>
                <a:cs typeface="Times New Roman" pitchFamily="18" charset="0"/>
              </a:rPr>
              <a:t>中的一个具体例子，如上所提到的</a:t>
            </a:r>
            <a:r>
              <a:rPr lang="zh-CN" altLang="en-US" dirty="0">
                <a:latin typeface="Times New Roman" pitchFamily="18" charset="0"/>
                <a:ea typeface="仿宋" pitchFamily="49" charset="-122"/>
                <a:cs typeface="Times New Roman" pitchFamily="18" charset="0"/>
              </a:rPr>
              <a:t>事实。</a:t>
            </a:r>
          </a:p>
          <a:p>
            <a:pPr marL="228600" indent="-285750">
              <a:spcBef>
                <a:spcPct val="10000"/>
              </a:spcBef>
              <a:buFont typeface="Arial" pitchFamily="34" charset="0"/>
              <a:buChar char="•"/>
            </a:pPr>
            <a:r>
              <a:rPr lang="en-US" altLang="zh-CN" b="1" dirty="0">
                <a:solidFill>
                  <a:srgbClr val="00B050"/>
                </a:solidFill>
                <a:latin typeface="Times New Roman" pitchFamily="18" charset="0"/>
                <a:ea typeface="仿宋" pitchFamily="49" charset="-122"/>
                <a:cs typeface="Times New Roman" pitchFamily="18" charset="0"/>
              </a:rPr>
              <a:t>s</a:t>
            </a:r>
            <a:r>
              <a:rPr lang="zh-CN" altLang="en-US" b="1" dirty="0">
                <a:solidFill>
                  <a:srgbClr val="00B050"/>
                </a:solidFill>
                <a:latin typeface="Times New Roman" pitchFamily="18" charset="0"/>
                <a:ea typeface="仿宋" pitchFamily="49" charset="-122"/>
                <a:cs typeface="Times New Roman" pitchFamily="18" charset="0"/>
              </a:rPr>
              <a:t>是一个全称变量</a:t>
            </a:r>
            <a:r>
              <a:rPr lang="zh-CN" altLang="en-US" dirty="0">
                <a:latin typeface="Times New Roman" pitchFamily="18" charset="0"/>
                <a:ea typeface="仿宋" pitchFamily="49" charset="-122"/>
                <a:cs typeface="Times New Roman" pitchFamily="18" charset="0"/>
              </a:rPr>
              <a:t>，表示任意一个学生。</a:t>
            </a:r>
          </a:p>
          <a:p>
            <a:pPr marL="228600" indent="-285750">
              <a:spcBef>
                <a:spcPct val="10000"/>
              </a:spcBef>
              <a:buFont typeface="Arial" pitchFamily="34" charset="0"/>
              <a:buChar char="•"/>
            </a:pPr>
            <a:r>
              <a:rPr lang="en-US" altLang="zh-CN" b="1" dirty="0">
                <a:solidFill>
                  <a:srgbClr val="00B050"/>
                </a:solidFill>
                <a:latin typeface="Times New Roman" pitchFamily="18" charset="0"/>
                <a:ea typeface="仿宋" pitchFamily="49" charset="-122"/>
                <a:cs typeface="Times New Roman" pitchFamily="18" charset="0"/>
              </a:rPr>
              <a:t>l</a:t>
            </a:r>
            <a:r>
              <a:rPr lang="zh-CN" altLang="en-US" b="1" dirty="0">
                <a:solidFill>
                  <a:srgbClr val="00B050"/>
                </a:solidFill>
                <a:latin typeface="Times New Roman" pitchFamily="18" charset="0"/>
                <a:ea typeface="仿宋" pitchFamily="49" charset="-122"/>
                <a:cs typeface="Times New Roman" pitchFamily="18" charset="0"/>
              </a:rPr>
              <a:t>是一个存在变量</a:t>
            </a:r>
            <a:r>
              <a:rPr lang="zh-CN" altLang="en-US" dirty="0">
                <a:latin typeface="Times New Roman" pitchFamily="18" charset="0"/>
                <a:ea typeface="仿宋" pitchFamily="49" charset="-122"/>
                <a:cs typeface="Times New Roman" pitchFamily="18" charset="0"/>
              </a:rPr>
              <a:t>，表示某一次学习。</a:t>
            </a:r>
          </a:p>
          <a:p>
            <a:pPr marL="228600" indent="-285750">
              <a:spcBef>
                <a:spcPct val="10000"/>
              </a:spcBef>
              <a:buFont typeface="Arial" pitchFamily="34" charset="0"/>
              <a:buChar char="•"/>
            </a:pPr>
            <a:r>
              <a:rPr lang="en-US" altLang="zh-CN" b="1" dirty="0">
                <a:solidFill>
                  <a:srgbClr val="00B050"/>
                </a:solidFill>
                <a:latin typeface="Times New Roman" pitchFamily="18" charset="0"/>
                <a:ea typeface="仿宋" pitchFamily="49" charset="-122"/>
                <a:cs typeface="Times New Roman" pitchFamily="18" charset="0"/>
              </a:rPr>
              <a:t>P</a:t>
            </a:r>
            <a:r>
              <a:rPr lang="zh-CN" altLang="en-US" b="1" dirty="0">
                <a:solidFill>
                  <a:srgbClr val="00B050"/>
                </a:solidFill>
                <a:latin typeface="Times New Roman" pitchFamily="18" charset="0"/>
                <a:ea typeface="仿宋" pitchFamily="49" charset="-122"/>
                <a:cs typeface="Times New Roman" pitchFamily="18" charset="0"/>
              </a:rPr>
              <a:t>是一个存在变量</a:t>
            </a:r>
            <a:r>
              <a:rPr lang="zh-CN" altLang="en-US" dirty="0">
                <a:latin typeface="Times New Roman" pitchFamily="18" charset="0"/>
                <a:ea typeface="仿宋" pitchFamily="49" charset="-122"/>
                <a:cs typeface="Times New Roman" pitchFamily="18" charset="0"/>
              </a:rPr>
              <a:t>，表示某一门程序设计语言。</a:t>
            </a:r>
          </a:p>
          <a:p>
            <a:pPr indent="-57150">
              <a:spcBef>
                <a:spcPts val="1200"/>
              </a:spcBef>
            </a:pPr>
            <a:r>
              <a:rPr lang="en-US" altLang="zh-CN" b="1" dirty="0" smtClean="0">
                <a:solidFill>
                  <a:srgbClr val="0000CC"/>
                </a:solidFill>
                <a:latin typeface="Times New Roman" pitchFamily="18" charset="0"/>
                <a:ea typeface="仿宋" pitchFamily="49" charset="-122"/>
                <a:cs typeface="Times New Roman" pitchFamily="18" charset="0"/>
              </a:rPr>
              <a:t>s</a:t>
            </a:r>
            <a:r>
              <a:rPr lang="zh-CN" altLang="en-US" b="1" dirty="0">
                <a:solidFill>
                  <a:srgbClr val="0000CC"/>
                </a:solidFill>
                <a:latin typeface="Times New Roman" pitchFamily="18" charset="0"/>
                <a:ea typeface="仿宋" pitchFamily="49" charset="-122"/>
                <a:cs typeface="Times New Roman" pitchFamily="18" charset="0"/>
              </a:rPr>
              <a:t>、</a:t>
            </a:r>
            <a:r>
              <a:rPr lang="en-US" altLang="zh-CN" b="1" dirty="0">
                <a:solidFill>
                  <a:srgbClr val="0000CC"/>
                </a:solidFill>
                <a:latin typeface="Times New Roman" pitchFamily="18" charset="0"/>
                <a:ea typeface="仿宋" pitchFamily="49" charset="-122"/>
                <a:cs typeface="Times New Roman" pitchFamily="18" charset="0"/>
              </a:rPr>
              <a:t>l</a:t>
            </a:r>
            <a:r>
              <a:rPr lang="zh-CN" altLang="en-US" b="1" dirty="0">
                <a:solidFill>
                  <a:srgbClr val="0000CC"/>
                </a:solidFill>
                <a:latin typeface="Times New Roman" pitchFamily="18" charset="0"/>
                <a:ea typeface="仿宋" pitchFamily="49" charset="-122"/>
                <a:cs typeface="Times New Roman" pitchFamily="18" charset="0"/>
              </a:rPr>
              <a:t>、</a:t>
            </a:r>
            <a:r>
              <a:rPr lang="en-US" altLang="zh-CN" b="1" dirty="0">
                <a:solidFill>
                  <a:srgbClr val="0000CC"/>
                </a:solidFill>
                <a:latin typeface="Times New Roman" pitchFamily="18" charset="0"/>
                <a:ea typeface="仿宋" pitchFamily="49" charset="-122"/>
                <a:cs typeface="Times New Roman" pitchFamily="18" charset="0"/>
              </a:rPr>
              <a:t>p</a:t>
            </a:r>
            <a:r>
              <a:rPr lang="zh-CN" altLang="en-US" b="1" dirty="0">
                <a:solidFill>
                  <a:srgbClr val="0000CC"/>
                </a:solidFill>
                <a:latin typeface="Times New Roman" pitchFamily="18" charset="0"/>
                <a:ea typeface="仿宋" pitchFamily="49" charset="-122"/>
                <a:cs typeface="Times New Roman" pitchFamily="18" charset="0"/>
              </a:rPr>
              <a:t>之间的语义联系就构成一个子空间，它表示对每一个学生</a:t>
            </a:r>
            <a:r>
              <a:rPr lang="en-US" altLang="zh-CN" b="1" dirty="0">
                <a:solidFill>
                  <a:srgbClr val="0000CC"/>
                </a:solidFill>
                <a:latin typeface="Times New Roman" pitchFamily="18" charset="0"/>
                <a:ea typeface="仿宋" pitchFamily="49" charset="-122"/>
                <a:cs typeface="Times New Roman" pitchFamily="18" charset="0"/>
              </a:rPr>
              <a:t>s</a:t>
            </a:r>
            <a:r>
              <a:rPr lang="zh-CN" altLang="en-US" b="1" dirty="0">
                <a:solidFill>
                  <a:srgbClr val="0000CC"/>
                </a:solidFill>
                <a:latin typeface="Times New Roman" pitchFamily="18" charset="0"/>
                <a:ea typeface="仿宋" pitchFamily="49" charset="-122"/>
                <a:cs typeface="Times New Roman" pitchFamily="18" charset="0"/>
              </a:rPr>
              <a:t>，都存在一个学习</a:t>
            </a:r>
            <a:r>
              <a:rPr lang="zh-CN" altLang="en-US" b="1" dirty="0" smtClean="0">
                <a:solidFill>
                  <a:srgbClr val="0000CC"/>
                </a:solidFill>
                <a:latin typeface="Times New Roman" pitchFamily="18" charset="0"/>
                <a:ea typeface="仿宋" pitchFamily="49" charset="-122"/>
                <a:cs typeface="Times New Roman" pitchFamily="18" charset="0"/>
              </a:rPr>
              <a:t>事件</a:t>
            </a:r>
            <a:r>
              <a:rPr lang="en-US" altLang="zh-CN" b="1" dirty="0" smtClean="0">
                <a:solidFill>
                  <a:srgbClr val="0000CC"/>
                </a:solidFill>
                <a:latin typeface="Times New Roman" pitchFamily="18" charset="0"/>
                <a:ea typeface="仿宋" pitchFamily="49" charset="-122"/>
                <a:cs typeface="Times New Roman" pitchFamily="18" charset="0"/>
              </a:rPr>
              <a:t>l </a:t>
            </a:r>
            <a:r>
              <a:rPr lang="zh-CN" altLang="en-US" b="1" dirty="0">
                <a:solidFill>
                  <a:srgbClr val="0000CC"/>
                </a:solidFill>
                <a:latin typeface="Times New Roman" pitchFamily="18" charset="0"/>
                <a:ea typeface="仿宋" pitchFamily="49" charset="-122"/>
                <a:cs typeface="Times New Roman" pitchFamily="18" charset="0"/>
              </a:rPr>
              <a:t>和一门程序设计语言</a:t>
            </a:r>
            <a:r>
              <a:rPr lang="en-US" altLang="zh-CN" b="1" dirty="0">
                <a:solidFill>
                  <a:srgbClr val="0000CC"/>
                </a:solidFill>
                <a:latin typeface="Times New Roman" pitchFamily="18" charset="0"/>
                <a:ea typeface="仿宋" pitchFamily="49" charset="-122"/>
                <a:cs typeface="Times New Roman" pitchFamily="18" charset="0"/>
              </a:rPr>
              <a:t>p</a:t>
            </a:r>
            <a:r>
              <a:rPr lang="zh-CN" altLang="en-US" b="1" dirty="0">
                <a:solidFill>
                  <a:srgbClr val="0000CC"/>
                </a:solidFill>
                <a:latin typeface="Times New Roman" pitchFamily="18" charset="0"/>
                <a:ea typeface="仿宋" pitchFamily="49" charset="-122"/>
                <a:cs typeface="Times New Roman" pitchFamily="18" charset="0"/>
              </a:rPr>
              <a:t>。</a:t>
            </a:r>
          </a:p>
        </p:txBody>
      </p:sp>
      <p:graphicFrame>
        <p:nvGraphicFramePr>
          <p:cNvPr id="546820" name="Object 4"/>
          <p:cNvGraphicFramePr>
            <a:graphicFrameLocks noGrp="1" noChangeAspect="1"/>
          </p:cNvGraphicFramePr>
          <p:nvPr>
            <p:ph sz="quarter" idx="3"/>
            <p:extLst>
              <p:ext uri="{D42A27DB-BD31-4B8C-83A1-F6EECF244321}">
                <p14:modId xmlns:p14="http://schemas.microsoft.com/office/powerpoint/2010/main" val="4163123769"/>
              </p:ext>
            </p:extLst>
          </p:nvPr>
        </p:nvGraphicFramePr>
        <p:xfrm>
          <a:off x="5032375" y="3778382"/>
          <a:ext cx="331788" cy="358775"/>
        </p:xfrm>
        <a:graphic>
          <a:graphicData uri="http://schemas.openxmlformats.org/presentationml/2006/ole">
            <mc:AlternateContent xmlns:mc="http://schemas.openxmlformats.org/markup-compatibility/2006">
              <mc:Choice xmlns:v="urn:schemas-microsoft-com:vml" Requires="v">
                <p:oleObj spid="_x0000_s547172" name="公式" r:id="rId4" imgW="152280" imgH="164880" progId="Equation.3">
                  <p:embed/>
                </p:oleObj>
              </mc:Choice>
              <mc:Fallback>
                <p:oleObj name="公式" r:id="rId4" imgW="152280" imgH="16488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32375" y="3778382"/>
                        <a:ext cx="331788"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4682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546822" name="Object 6"/>
          <p:cNvGraphicFramePr>
            <a:graphicFrameLocks noChangeAspect="1"/>
          </p:cNvGraphicFramePr>
          <p:nvPr>
            <p:extLst>
              <p:ext uri="{D42A27DB-BD31-4B8C-83A1-F6EECF244321}">
                <p14:modId xmlns:p14="http://schemas.microsoft.com/office/powerpoint/2010/main" val="3234095581"/>
              </p:ext>
            </p:extLst>
          </p:nvPr>
        </p:nvGraphicFramePr>
        <p:xfrm>
          <a:off x="1835150" y="6090084"/>
          <a:ext cx="269875" cy="287338"/>
        </p:xfrm>
        <a:graphic>
          <a:graphicData uri="http://schemas.openxmlformats.org/presentationml/2006/ole">
            <mc:AlternateContent xmlns:mc="http://schemas.openxmlformats.org/markup-compatibility/2006">
              <mc:Choice xmlns:v="urn:schemas-microsoft-com:vml" Requires="v">
                <p:oleObj spid="_x0000_s547173" name="公式" r:id="rId6" imgW="152280" imgH="164880" progId="Equation.3">
                  <p:embed/>
                </p:oleObj>
              </mc:Choice>
              <mc:Fallback>
                <p:oleObj name="公式" r:id="rId6" imgW="152280" imgH="16488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5150" y="6090084"/>
                        <a:ext cx="269875" cy="287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46823" name="Rectangle 7"/>
          <p:cNvSpPr>
            <a:spLocks noChangeArrowheads="1"/>
          </p:cNvSpPr>
          <p:nvPr/>
        </p:nvSpPr>
        <p:spPr bwMode="auto">
          <a:xfrm>
            <a:off x="900113" y="4362884"/>
            <a:ext cx="719137" cy="35877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GS</a:t>
            </a:r>
          </a:p>
        </p:txBody>
      </p:sp>
      <p:sp>
        <p:nvSpPr>
          <p:cNvPr id="546824" name="Rectangle 8"/>
          <p:cNvSpPr>
            <a:spLocks noChangeArrowheads="1"/>
          </p:cNvSpPr>
          <p:nvPr/>
        </p:nvSpPr>
        <p:spPr bwMode="auto">
          <a:xfrm>
            <a:off x="900113" y="5874184"/>
            <a:ext cx="719137" cy="43338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g</a:t>
            </a:r>
          </a:p>
        </p:txBody>
      </p:sp>
      <p:sp>
        <p:nvSpPr>
          <p:cNvPr id="546825" name="Rectangle 9"/>
          <p:cNvSpPr>
            <a:spLocks noChangeArrowheads="1"/>
          </p:cNvSpPr>
          <p:nvPr/>
        </p:nvSpPr>
        <p:spPr bwMode="auto">
          <a:xfrm>
            <a:off x="2484438" y="5155047"/>
            <a:ext cx="5975350" cy="1655762"/>
          </a:xfrm>
          <a:prstGeom prst="rect">
            <a:avLst/>
          </a:prstGeom>
          <a:solidFill>
            <a:schemeClr val="bg1"/>
          </a:solidFill>
          <a:ln w="9525">
            <a:solidFill>
              <a:srgbClr val="0000CC"/>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a:t>
            </a:r>
          </a:p>
        </p:txBody>
      </p:sp>
      <p:sp>
        <p:nvSpPr>
          <p:cNvPr id="546826" name="Rectangle 10"/>
          <p:cNvSpPr>
            <a:spLocks noChangeArrowheads="1"/>
          </p:cNvSpPr>
          <p:nvPr/>
        </p:nvSpPr>
        <p:spPr bwMode="auto">
          <a:xfrm>
            <a:off x="2916238" y="5874184"/>
            <a:ext cx="719137"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s</a:t>
            </a:r>
          </a:p>
        </p:txBody>
      </p:sp>
      <p:sp>
        <p:nvSpPr>
          <p:cNvPr id="546827" name="Rectangle 11"/>
          <p:cNvSpPr>
            <a:spLocks noChangeArrowheads="1"/>
          </p:cNvSpPr>
          <p:nvPr/>
        </p:nvSpPr>
        <p:spPr bwMode="auto">
          <a:xfrm>
            <a:off x="4859338" y="5874184"/>
            <a:ext cx="720725" cy="43338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l</a:t>
            </a:r>
          </a:p>
        </p:txBody>
      </p:sp>
      <p:sp>
        <p:nvSpPr>
          <p:cNvPr id="546828" name="Rectangle 12"/>
          <p:cNvSpPr>
            <a:spLocks noChangeArrowheads="1"/>
          </p:cNvSpPr>
          <p:nvPr/>
        </p:nvSpPr>
        <p:spPr bwMode="auto">
          <a:xfrm>
            <a:off x="6877050" y="5874184"/>
            <a:ext cx="649288" cy="43338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t>p</a:t>
            </a:r>
          </a:p>
        </p:txBody>
      </p:sp>
      <p:sp>
        <p:nvSpPr>
          <p:cNvPr id="546829" name="Line 13"/>
          <p:cNvSpPr>
            <a:spLocks noChangeShapeType="1"/>
          </p:cNvSpPr>
          <p:nvPr/>
        </p:nvSpPr>
        <p:spPr bwMode="auto">
          <a:xfrm>
            <a:off x="1619250" y="6090084"/>
            <a:ext cx="1296988"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6830" name="Line 14"/>
          <p:cNvSpPr>
            <a:spLocks noChangeShapeType="1"/>
          </p:cNvSpPr>
          <p:nvPr/>
        </p:nvSpPr>
        <p:spPr bwMode="auto">
          <a:xfrm flipV="1">
            <a:off x="1619250" y="5658284"/>
            <a:ext cx="865188" cy="360363"/>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6831" name="Line 15"/>
          <p:cNvSpPr>
            <a:spLocks noChangeShapeType="1"/>
          </p:cNvSpPr>
          <p:nvPr/>
        </p:nvSpPr>
        <p:spPr bwMode="auto">
          <a:xfrm flipH="1">
            <a:off x="3635375" y="6090084"/>
            <a:ext cx="1223963"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6832" name="Line 16"/>
          <p:cNvSpPr>
            <a:spLocks noChangeShapeType="1"/>
          </p:cNvSpPr>
          <p:nvPr/>
        </p:nvSpPr>
        <p:spPr bwMode="auto">
          <a:xfrm>
            <a:off x="5580063" y="6090084"/>
            <a:ext cx="1296987"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6833" name="Rectangle 17"/>
          <p:cNvSpPr>
            <a:spLocks noChangeArrowheads="1"/>
          </p:cNvSpPr>
          <p:nvPr/>
        </p:nvSpPr>
        <p:spPr bwMode="auto">
          <a:xfrm>
            <a:off x="2916238" y="4289859"/>
            <a:ext cx="893762" cy="42862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t>学生</a:t>
            </a:r>
          </a:p>
        </p:txBody>
      </p:sp>
      <p:sp>
        <p:nvSpPr>
          <p:cNvPr id="546834" name="Rectangle 18"/>
          <p:cNvSpPr>
            <a:spLocks noChangeArrowheads="1"/>
          </p:cNvSpPr>
          <p:nvPr/>
        </p:nvSpPr>
        <p:spPr bwMode="auto">
          <a:xfrm>
            <a:off x="4859338" y="4289859"/>
            <a:ext cx="703262" cy="35242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t>学习</a:t>
            </a:r>
          </a:p>
        </p:txBody>
      </p:sp>
      <p:sp>
        <p:nvSpPr>
          <p:cNvPr id="546835" name="Rectangle 19"/>
          <p:cNvSpPr>
            <a:spLocks noChangeArrowheads="1"/>
          </p:cNvSpPr>
          <p:nvPr/>
        </p:nvSpPr>
        <p:spPr bwMode="auto">
          <a:xfrm>
            <a:off x="6553200" y="4185084"/>
            <a:ext cx="1524000" cy="4572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t>程序语言</a:t>
            </a:r>
          </a:p>
        </p:txBody>
      </p:sp>
      <p:sp>
        <p:nvSpPr>
          <p:cNvPr id="546836" name="Line 20"/>
          <p:cNvSpPr>
            <a:spLocks noChangeShapeType="1"/>
          </p:cNvSpPr>
          <p:nvPr/>
        </p:nvSpPr>
        <p:spPr bwMode="auto">
          <a:xfrm flipV="1">
            <a:off x="1258888" y="4723247"/>
            <a:ext cx="0" cy="1150937"/>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6837" name="Line 21"/>
          <p:cNvSpPr>
            <a:spLocks noChangeShapeType="1"/>
          </p:cNvSpPr>
          <p:nvPr/>
        </p:nvSpPr>
        <p:spPr bwMode="auto">
          <a:xfrm flipV="1">
            <a:off x="3276600" y="4723247"/>
            <a:ext cx="0" cy="1150937"/>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6838" name="Line 22"/>
          <p:cNvSpPr>
            <a:spLocks noChangeShapeType="1"/>
          </p:cNvSpPr>
          <p:nvPr/>
        </p:nvSpPr>
        <p:spPr bwMode="auto">
          <a:xfrm flipV="1">
            <a:off x="5219700" y="4650222"/>
            <a:ext cx="0" cy="122396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6839" name="Line 23"/>
          <p:cNvSpPr>
            <a:spLocks noChangeShapeType="1"/>
          </p:cNvSpPr>
          <p:nvPr/>
        </p:nvSpPr>
        <p:spPr bwMode="auto">
          <a:xfrm flipV="1">
            <a:off x="7235825" y="4650222"/>
            <a:ext cx="0" cy="122396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6840" name="Text Box 24"/>
          <p:cNvSpPr txBox="1">
            <a:spLocks noChangeArrowheads="1"/>
          </p:cNvSpPr>
          <p:nvPr/>
        </p:nvSpPr>
        <p:spPr bwMode="auto">
          <a:xfrm>
            <a:off x="3348038" y="5226484"/>
            <a:ext cx="7191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ISA</a:t>
            </a:r>
          </a:p>
        </p:txBody>
      </p:sp>
      <p:sp>
        <p:nvSpPr>
          <p:cNvPr id="546841" name="Text Box 25"/>
          <p:cNvSpPr txBox="1">
            <a:spLocks noChangeArrowheads="1"/>
          </p:cNvSpPr>
          <p:nvPr/>
        </p:nvSpPr>
        <p:spPr bwMode="auto">
          <a:xfrm>
            <a:off x="5364163" y="5155047"/>
            <a:ext cx="6492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ISA</a:t>
            </a:r>
          </a:p>
        </p:txBody>
      </p:sp>
      <p:sp>
        <p:nvSpPr>
          <p:cNvPr id="546842" name="Text Box 26"/>
          <p:cNvSpPr txBox="1">
            <a:spLocks noChangeArrowheads="1"/>
          </p:cNvSpPr>
          <p:nvPr/>
        </p:nvSpPr>
        <p:spPr bwMode="auto">
          <a:xfrm>
            <a:off x="7308850" y="5226484"/>
            <a:ext cx="7921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ISA</a:t>
            </a:r>
          </a:p>
        </p:txBody>
      </p:sp>
      <p:sp>
        <p:nvSpPr>
          <p:cNvPr id="546843" name="Text Box 27"/>
          <p:cNvSpPr txBox="1">
            <a:spLocks noChangeArrowheads="1"/>
          </p:cNvSpPr>
          <p:nvPr/>
        </p:nvSpPr>
        <p:spPr bwMode="auto">
          <a:xfrm>
            <a:off x="1763713" y="5515409"/>
            <a:ext cx="3603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F</a:t>
            </a:r>
          </a:p>
        </p:txBody>
      </p:sp>
      <p:sp>
        <p:nvSpPr>
          <p:cNvPr id="546844" name="Text Box 28"/>
          <p:cNvSpPr txBox="1">
            <a:spLocks noChangeArrowheads="1"/>
          </p:cNvSpPr>
          <p:nvPr/>
        </p:nvSpPr>
        <p:spPr bwMode="auto">
          <a:xfrm>
            <a:off x="3779838" y="5731309"/>
            <a:ext cx="936625"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a:t>Subject</a:t>
            </a:r>
          </a:p>
        </p:txBody>
      </p:sp>
      <p:sp>
        <p:nvSpPr>
          <p:cNvPr id="546845" name="Text Box 29"/>
          <p:cNvSpPr txBox="1">
            <a:spLocks noChangeArrowheads="1"/>
          </p:cNvSpPr>
          <p:nvPr/>
        </p:nvSpPr>
        <p:spPr bwMode="auto">
          <a:xfrm>
            <a:off x="5724525" y="5731309"/>
            <a:ext cx="93503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a:t>Object</a:t>
            </a:r>
          </a:p>
        </p:txBody>
      </p:sp>
      <p:sp>
        <p:nvSpPr>
          <p:cNvPr id="546846" name="Text Box 30"/>
          <p:cNvSpPr txBox="1">
            <a:spLocks noChangeArrowheads="1"/>
          </p:cNvSpPr>
          <p:nvPr/>
        </p:nvSpPr>
        <p:spPr bwMode="auto">
          <a:xfrm>
            <a:off x="539750" y="5082022"/>
            <a:ext cx="6477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ISA</a:t>
            </a:r>
          </a:p>
        </p:txBody>
      </p:sp>
      <p:sp>
        <p:nvSpPr>
          <p:cNvPr id="33" name="Rectangle 2"/>
          <p:cNvSpPr>
            <a:spLocks noGrp="1" noChangeArrowheads="1"/>
          </p:cNvSpPr>
          <p:nvPr>
            <p:ph type="title"/>
          </p:nvPr>
        </p:nvSpPr>
        <p:spPr>
          <a:xfrm>
            <a:off x="576263" y="188913"/>
            <a:ext cx="8229600" cy="908050"/>
          </a:xfrm>
        </p:spPr>
        <p:txBody>
          <a:bodyPr/>
          <a:lstStyle/>
          <a:p>
            <a:r>
              <a:rPr lang="zh-CN" altLang="en-US" sz="4000" b="1" dirty="0" smtClean="0">
                <a:latin typeface="Times New Roman" pitchFamily="18" charset="0"/>
              </a:rPr>
              <a:t>逻辑</a:t>
            </a:r>
            <a:r>
              <a:rPr lang="zh-CN" altLang="en-US" sz="4000" b="1" dirty="0">
                <a:latin typeface="Times New Roman" pitchFamily="18" charset="0"/>
              </a:rPr>
              <a:t>关系的</a:t>
            </a:r>
            <a:r>
              <a:rPr lang="zh-CN" altLang="en-US" sz="4000" b="1" dirty="0" smtClean="0">
                <a:latin typeface="Times New Roman" pitchFamily="18" charset="0"/>
              </a:rPr>
              <a:t>表示</a:t>
            </a:r>
            <a:r>
              <a:rPr lang="en-US" altLang="zh-CN" sz="3200" b="1" dirty="0" smtClean="0">
                <a:latin typeface="Times New Roman" pitchFamily="18" charset="0"/>
              </a:rPr>
              <a:t>--</a:t>
            </a:r>
            <a:r>
              <a:rPr lang="zh-CN" altLang="en-US" sz="3200" b="1" dirty="0" smtClean="0">
                <a:latin typeface="Times New Roman" pitchFamily="18" charset="0"/>
              </a:rPr>
              <a:t>量词</a:t>
            </a:r>
            <a:endParaRPr lang="en-US" altLang="zh-CN" sz="3200" b="1" dirty="0">
              <a:latin typeface="Times New Roman" pitchFamily="18" charset="0"/>
            </a:endParaRPr>
          </a:p>
        </p:txBody>
      </p:sp>
      <p:sp>
        <p:nvSpPr>
          <p:cNvPr id="3" name="矩形 2"/>
          <p:cNvSpPr/>
          <p:nvPr/>
        </p:nvSpPr>
        <p:spPr>
          <a:xfrm>
            <a:off x="684306" y="3465246"/>
            <a:ext cx="8064314" cy="674031"/>
          </a:xfrm>
          <a:prstGeom prst="rect">
            <a:avLst/>
          </a:prstGeom>
        </p:spPr>
        <p:txBody>
          <a:bodyPr wrap="square">
            <a:spAutoFit/>
          </a:bodyPr>
          <a:lstStyle/>
          <a:p>
            <a:pPr marL="0" indent="0">
              <a:lnSpc>
                <a:spcPct val="105000"/>
              </a:lnSpc>
              <a:buNone/>
            </a:pPr>
            <a:r>
              <a:rPr lang="zh-CN" altLang="en-US" dirty="0">
                <a:solidFill>
                  <a:srgbClr val="0000CC"/>
                </a:solidFill>
                <a:latin typeface="仿宋" pitchFamily="49" charset="-122"/>
                <a:ea typeface="仿宋" pitchFamily="49" charset="-122"/>
              </a:rPr>
              <a:t>在从结点</a:t>
            </a:r>
            <a:r>
              <a:rPr lang="en-US" altLang="zh-CN" dirty="0">
                <a:solidFill>
                  <a:srgbClr val="0000CC"/>
                </a:solidFill>
                <a:latin typeface="仿宋" pitchFamily="49" charset="-122"/>
                <a:ea typeface="仿宋" pitchFamily="49" charset="-122"/>
              </a:rPr>
              <a:t>g</a:t>
            </a:r>
            <a:r>
              <a:rPr lang="zh-CN" altLang="en-US" dirty="0">
                <a:solidFill>
                  <a:srgbClr val="0000CC"/>
                </a:solidFill>
                <a:latin typeface="仿宋" pitchFamily="49" charset="-122"/>
                <a:ea typeface="仿宋" pitchFamily="49" charset="-122"/>
              </a:rPr>
              <a:t>引出的三条弧中，弧“</a:t>
            </a:r>
            <a:r>
              <a:rPr lang="en-US" altLang="zh-CN" dirty="0">
                <a:solidFill>
                  <a:srgbClr val="0000CC"/>
                </a:solidFill>
                <a:latin typeface="仿宋" pitchFamily="49" charset="-122"/>
                <a:ea typeface="仿宋" pitchFamily="49" charset="-122"/>
              </a:rPr>
              <a:t>ISA”</a:t>
            </a:r>
            <a:r>
              <a:rPr lang="zh-CN" altLang="en-US" dirty="0">
                <a:solidFill>
                  <a:srgbClr val="0000CC"/>
                </a:solidFill>
                <a:latin typeface="仿宋" pitchFamily="49" charset="-122"/>
                <a:ea typeface="仿宋" pitchFamily="49" charset="-122"/>
              </a:rPr>
              <a:t>说明结点</a:t>
            </a:r>
            <a:r>
              <a:rPr lang="en-US" altLang="zh-CN" dirty="0">
                <a:solidFill>
                  <a:srgbClr val="0000CC"/>
                </a:solidFill>
                <a:latin typeface="仿宋" pitchFamily="49" charset="-122"/>
                <a:ea typeface="仿宋" pitchFamily="49" charset="-122"/>
              </a:rPr>
              <a:t>g</a:t>
            </a:r>
            <a:r>
              <a:rPr lang="zh-CN" altLang="en-US" dirty="0">
                <a:solidFill>
                  <a:srgbClr val="0000CC"/>
                </a:solidFill>
                <a:latin typeface="仿宋" pitchFamily="49" charset="-122"/>
                <a:ea typeface="仿宋" pitchFamily="49" charset="-122"/>
              </a:rPr>
              <a:t>是</a:t>
            </a:r>
            <a:r>
              <a:rPr lang="en-US" altLang="zh-CN" dirty="0">
                <a:solidFill>
                  <a:srgbClr val="0000CC"/>
                </a:solidFill>
                <a:latin typeface="仿宋" pitchFamily="49" charset="-122"/>
                <a:ea typeface="仿宋" pitchFamily="49" charset="-122"/>
              </a:rPr>
              <a:t>GS</a:t>
            </a:r>
            <a:r>
              <a:rPr lang="zh-CN" altLang="en-US" dirty="0">
                <a:solidFill>
                  <a:srgbClr val="0000CC"/>
                </a:solidFill>
                <a:latin typeface="仿宋" pitchFamily="49" charset="-122"/>
                <a:ea typeface="仿宋" pitchFamily="49" charset="-122"/>
              </a:rPr>
              <a:t>中一个实例；弧“</a:t>
            </a:r>
            <a:r>
              <a:rPr lang="en-US" altLang="zh-CN" dirty="0">
                <a:solidFill>
                  <a:srgbClr val="0000CC"/>
                </a:solidFill>
                <a:latin typeface="仿宋" pitchFamily="49" charset="-122"/>
                <a:ea typeface="仿宋" pitchFamily="49" charset="-122"/>
              </a:rPr>
              <a:t>F”</a:t>
            </a:r>
            <a:r>
              <a:rPr lang="zh-CN" altLang="en-US" dirty="0">
                <a:solidFill>
                  <a:srgbClr val="0000CC"/>
                </a:solidFill>
                <a:latin typeface="仿宋" pitchFamily="49" charset="-122"/>
                <a:ea typeface="仿宋" pitchFamily="49" charset="-122"/>
              </a:rPr>
              <a:t>说明它所代表的子空间及其具体形式；弧“    ”说明它所代表的全称量词。</a:t>
            </a:r>
          </a:p>
        </p:txBody>
      </p:sp>
    </p:spTree>
  </p:cSld>
  <p:clrMapOvr>
    <a:masterClrMapping/>
  </p:clrMapOvr>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3" name="Rectangle 3"/>
          <p:cNvSpPr>
            <a:spLocks noGrp="1" noChangeArrowheads="1"/>
          </p:cNvSpPr>
          <p:nvPr>
            <p:ph type="body" idx="1"/>
          </p:nvPr>
        </p:nvSpPr>
        <p:spPr>
          <a:xfrm>
            <a:off x="245268" y="1246188"/>
            <a:ext cx="8435975" cy="4997450"/>
          </a:xfrm>
        </p:spPr>
        <p:txBody>
          <a:bodyPr/>
          <a:lstStyle/>
          <a:p>
            <a:r>
              <a:rPr lang="zh-CN" altLang="en-US" sz="2000" b="1" dirty="0" smtClean="0">
                <a:solidFill>
                  <a:srgbClr val="FF0000"/>
                </a:solidFill>
                <a:latin typeface="Times New Roman" pitchFamily="18" charset="0"/>
              </a:rPr>
              <a:t>每</a:t>
            </a:r>
            <a:r>
              <a:rPr lang="zh-CN" altLang="en-US" sz="2000" b="1" dirty="0">
                <a:solidFill>
                  <a:srgbClr val="FF0000"/>
                </a:solidFill>
                <a:latin typeface="Times New Roman" pitchFamily="18" charset="0"/>
              </a:rPr>
              <a:t>一个全称量词都需要一条这样的弧，子空间中有多少个全称量词，就需要有多少条这样的</a:t>
            </a:r>
            <a:r>
              <a:rPr lang="zh-CN" altLang="en-US" sz="2000" b="1" dirty="0" smtClean="0">
                <a:solidFill>
                  <a:srgbClr val="FF0000"/>
                </a:solidFill>
                <a:latin typeface="Times New Roman" pitchFamily="18" charset="0"/>
              </a:rPr>
              <a:t>弧</a:t>
            </a:r>
            <a:endParaRPr lang="en-US" altLang="zh-CN" sz="2000" b="1" dirty="0" smtClean="0">
              <a:solidFill>
                <a:srgbClr val="FF0000"/>
              </a:solidFill>
              <a:latin typeface="Times New Roman" pitchFamily="18" charset="0"/>
            </a:endParaRPr>
          </a:p>
          <a:p>
            <a:pPr marL="400050" lvl="1" indent="0">
              <a:buNone/>
            </a:pPr>
            <a:endParaRPr lang="en-US" altLang="zh-CN" sz="2000" b="1" dirty="0">
              <a:solidFill>
                <a:srgbClr val="FF0000"/>
              </a:solidFill>
              <a:latin typeface="Times New Roman" pitchFamily="18" charset="0"/>
            </a:endParaRPr>
          </a:p>
          <a:p>
            <a:pPr marL="400050" lvl="1" indent="0">
              <a:buNone/>
            </a:pPr>
            <a:r>
              <a:rPr lang="zh-CN" altLang="en-US" sz="2000" b="1" u="sng" dirty="0" smtClean="0">
                <a:solidFill>
                  <a:srgbClr val="00B050"/>
                </a:solidFill>
                <a:latin typeface="Times New Roman" pitchFamily="18" charset="0"/>
              </a:rPr>
              <a:t>例</a:t>
            </a:r>
            <a:r>
              <a:rPr lang="en-US" altLang="zh-CN" sz="2000" b="1" u="sng" dirty="0" smtClean="0">
                <a:solidFill>
                  <a:srgbClr val="00B050"/>
                </a:solidFill>
                <a:latin typeface="Times New Roman" pitchFamily="18" charset="0"/>
              </a:rPr>
              <a:t>: </a:t>
            </a:r>
            <a:r>
              <a:rPr lang="zh-CN" altLang="en-US" sz="2000" b="1" u="sng" dirty="0" smtClean="0">
                <a:solidFill>
                  <a:srgbClr val="00B050"/>
                </a:solidFill>
                <a:latin typeface="Times New Roman" pitchFamily="18" charset="0"/>
              </a:rPr>
              <a:t>用</a:t>
            </a:r>
            <a:r>
              <a:rPr lang="zh-CN" altLang="en-US" sz="2000" b="1" u="sng" dirty="0">
                <a:solidFill>
                  <a:srgbClr val="00B050"/>
                </a:solidFill>
                <a:latin typeface="Times New Roman" pitchFamily="18" charset="0"/>
              </a:rPr>
              <a:t>语义网络表示事实： </a:t>
            </a:r>
            <a:r>
              <a:rPr lang="zh-CN" altLang="en-US" sz="2000" b="1" u="sng" dirty="0" smtClean="0">
                <a:solidFill>
                  <a:srgbClr val="00B050"/>
                </a:solidFill>
                <a:latin typeface="Times New Roman" pitchFamily="18" charset="0"/>
              </a:rPr>
              <a:t>“</a:t>
            </a:r>
            <a:r>
              <a:rPr lang="zh-CN" altLang="en-US" sz="2000" b="1" u="sng" dirty="0">
                <a:solidFill>
                  <a:srgbClr val="00B050"/>
                </a:solidFill>
                <a:latin typeface="Times New Roman" pitchFamily="18" charset="0"/>
              </a:rPr>
              <a:t>每个学生都学习了所有的程序设计课程</a:t>
            </a:r>
            <a:r>
              <a:rPr lang="zh-CN" altLang="en-US" sz="2000" b="1" u="sng" dirty="0" smtClean="0">
                <a:solidFill>
                  <a:srgbClr val="00B050"/>
                </a:solidFill>
                <a:latin typeface="Times New Roman" pitchFamily="18" charset="0"/>
              </a:rPr>
              <a:t>”</a:t>
            </a:r>
            <a:endParaRPr lang="zh-CN" altLang="en-US" sz="2000" b="1" u="sng" dirty="0">
              <a:solidFill>
                <a:srgbClr val="00B050"/>
              </a:solidFill>
              <a:latin typeface="Times New Roman" pitchFamily="18" charset="0"/>
            </a:endParaRPr>
          </a:p>
        </p:txBody>
      </p:sp>
      <p:sp>
        <p:nvSpPr>
          <p:cNvPr id="547844" name="Rectangle 4"/>
          <p:cNvSpPr>
            <a:spLocks noChangeArrowheads="1"/>
          </p:cNvSpPr>
          <p:nvPr/>
        </p:nvSpPr>
        <p:spPr bwMode="auto">
          <a:xfrm>
            <a:off x="2051050" y="3825689"/>
            <a:ext cx="5400675" cy="1439863"/>
          </a:xfrm>
          <a:prstGeom prst="rect">
            <a:avLst/>
          </a:prstGeom>
          <a:solidFill>
            <a:schemeClr val="bg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47845" name="Rectangle 5"/>
          <p:cNvSpPr>
            <a:spLocks noChangeArrowheads="1"/>
          </p:cNvSpPr>
          <p:nvPr/>
        </p:nvSpPr>
        <p:spPr bwMode="auto">
          <a:xfrm>
            <a:off x="2195513" y="3104964"/>
            <a:ext cx="1004887" cy="3810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学生</a:t>
            </a:r>
          </a:p>
        </p:txBody>
      </p:sp>
      <p:sp>
        <p:nvSpPr>
          <p:cNvPr id="547846" name="Rectangle 6"/>
          <p:cNvSpPr>
            <a:spLocks noChangeArrowheads="1"/>
          </p:cNvSpPr>
          <p:nvPr/>
        </p:nvSpPr>
        <p:spPr bwMode="auto">
          <a:xfrm>
            <a:off x="3851275" y="3104964"/>
            <a:ext cx="949325" cy="3810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学习</a:t>
            </a:r>
          </a:p>
        </p:txBody>
      </p:sp>
      <p:sp>
        <p:nvSpPr>
          <p:cNvPr id="547847" name="Rectangle 7"/>
          <p:cNvSpPr>
            <a:spLocks noChangeArrowheads="1"/>
          </p:cNvSpPr>
          <p:nvPr/>
        </p:nvSpPr>
        <p:spPr bwMode="auto">
          <a:xfrm>
            <a:off x="5580063" y="3104964"/>
            <a:ext cx="1506537" cy="3810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程序设计课</a:t>
            </a:r>
          </a:p>
        </p:txBody>
      </p:sp>
      <p:sp>
        <p:nvSpPr>
          <p:cNvPr id="547848" name="Rectangle 8"/>
          <p:cNvSpPr>
            <a:spLocks noChangeArrowheads="1"/>
          </p:cNvSpPr>
          <p:nvPr/>
        </p:nvSpPr>
        <p:spPr bwMode="auto">
          <a:xfrm>
            <a:off x="3995738" y="5697352"/>
            <a:ext cx="935037"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solidFill>
                  <a:srgbClr val="0000CC"/>
                </a:solidFill>
              </a:rPr>
              <a:t>g</a:t>
            </a:r>
          </a:p>
        </p:txBody>
      </p:sp>
      <p:sp>
        <p:nvSpPr>
          <p:cNvPr id="547849" name="Rectangle 9"/>
          <p:cNvSpPr>
            <a:spLocks noChangeArrowheads="1"/>
          </p:cNvSpPr>
          <p:nvPr/>
        </p:nvSpPr>
        <p:spPr bwMode="auto">
          <a:xfrm>
            <a:off x="1258888" y="5697352"/>
            <a:ext cx="865187"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solidFill>
                  <a:srgbClr val="0000CC"/>
                </a:solidFill>
              </a:rPr>
              <a:t>GS</a:t>
            </a:r>
          </a:p>
        </p:txBody>
      </p:sp>
      <p:sp>
        <p:nvSpPr>
          <p:cNvPr id="547850" name="Rectangle 10"/>
          <p:cNvSpPr>
            <a:spLocks noChangeArrowheads="1"/>
          </p:cNvSpPr>
          <p:nvPr/>
        </p:nvSpPr>
        <p:spPr bwMode="auto">
          <a:xfrm>
            <a:off x="2411413" y="4544827"/>
            <a:ext cx="576262" cy="433387"/>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solidFill>
                  <a:srgbClr val="0000CC"/>
                </a:solidFill>
              </a:rPr>
              <a:t>s</a:t>
            </a:r>
          </a:p>
        </p:txBody>
      </p:sp>
      <p:sp>
        <p:nvSpPr>
          <p:cNvPr id="547851" name="Rectangle 11"/>
          <p:cNvSpPr>
            <a:spLocks noChangeArrowheads="1"/>
          </p:cNvSpPr>
          <p:nvPr/>
        </p:nvSpPr>
        <p:spPr bwMode="auto">
          <a:xfrm>
            <a:off x="4067175" y="4544827"/>
            <a:ext cx="649288"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solidFill>
                  <a:srgbClr val="0000CC"/>
                </a:solidFill>
              </a:rPr>
              <a:t>l</a:t>
            </a:r>
          </a:p>
        </p:txBody>
      </p:sp>
      <p:sp>
        <p:nvSpPr>
          <p:cNvPr id="547852" name="Rectangle 12"/>
          <p:cNvSpPr>
            <a:spLocks noChangeArrowheads="1"/>
          </p:cNvSpPr>
          <p:nvPr/>
        </p:nvSpPr>
        <p:spPr bwMode="auto">
          <a:xfrm>
            <a:off x="5867400" y="4544827"/>
            <a:ext cx="649288" cy="35877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t>p</a:t>
            </a:r>
          </a:p>
        </p:txBody>
      </p:sp>
      <p:sp>
        <p:nvSpPr>
          <p:cNvPr id="547853" name="Line 13"/>
          <p:cNvSpPr>
            <a:spLocks noChangeShapeType="1"/>
          </p:cNvSpPr>
          <p:nvPr/>
        </p:nvSpPr>
        <p:spPr bwMode="auto">
          <a:xfrm flipV="1">
            <a:off x="2700338" y="3465327"/>
            <a:ext cx="0" cy="10795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7854" name="Line 14"/>
          <p:cNvSpPr>
            <a:spLocks noChangeShapeType="1"/>
          </p:cNvSpPr>
          <p:nvPr/>
        </p:nvSpPr>
        <p:spPr bwMode="auto">
          <a:xfrm flipV="1">
            <a:off x="4356100" y="3465327"/>
            <a:ext cx="0" cy="10795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7855" name="Line 15"/>
          <p:cNvSpPr>
            <a:spLocks noChangeShapeType="1"/>
          </p:cNvSpPr>
          <p:nvPr/>
        </p:nvSpPr>
        <p:spPr bwMode="auto">
          <a:xfrm flipV="1">
            <a:off x="6227763" y="3465327"/>
            <a:ext cx="0" cy="10795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7856" name="Line 16"/>
          <p:cNvSpPr>
            <a:spLocks noChangeShapeType="1"/>
          </p:cNvSpPr>
          <p:nvPr/>
        </p:nvSpPr>
        <p:spPr bwMode="auto">
          <a:xfrm flipH="1">
            <a:off x="2124075" y="5913252"/>
            <a:ext cx="1871663"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7857" name="Line 17"/>
          <p:cNvSpPr>
            <a:spLocks noChangeShapeType="1"/>
          </p:cNvSpPr>
          <p:nvPr/>
        </p:nvSpPr>
        <p:spPr bwMode="auto">
          <a:xfrm flipH="1" flipV="1">
            <a:off x="2700338" y="4976627"/>
            <a:ext cx="1655762" cy="720725"/>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7858" name="Line 18"/>
          <p:cNvSpPr>
            <a:spLocks noChangeShapeType="1"/>
          </p:cNvSpPr>
          <p:nvPr/>
        </p:nvSpPr>
        <p:spPr bwMode="auto">
          <a:xfrm flipH="1" flipV="1">
            <a:off x="4427538" y="5265552"/>
            <a:ext cx="1"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7859" name="Line 19"/>
          <p:cNvSpPr>
            <a:spLocks noChangeShapeType="1"/>
          </p:cNvSpPr>
          <p:nvPr/>
        </p:nvSpPr>
        <p:spPr bwMode="auto">
          <a:xfrm flipV="1">
            <a:off x="4572000" y="4905189"/>
            <a:ext cx="1584325" cy="792163"/>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7860" name="Text Box 20"/>
          <p:cNvSpPr txBox="1">
            <a:spLocks noChangeArrowheads="1"/>
          </p:cNvSpPr>
          <p:nvPr/>
        </p:nvSpPr>
        <p:spPr bwMode="auto">
          <a:xfrm>
            <a:off x="2771775" y="3897127"/>
            <a:ext cx="7921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ISA</a:t>
            </a:r>
          </a:p>
        </p:txBody>
      </p:sp>
      <p:sp>
        <p:nvSpPr>
          <p:cNvPr id="547861" name="Text Box 21"/>
          <p:cNvSpPr txBox="1">
            <a:spLocks noChangeArrowheads="1"/>
          </p:cNvSpPr>
          <p:nvPr/>
        </p:nvSpPr>
        <p:spPr bwMode="auto">
          <a:xfrm>
            <a:off x="4427538" y="3897127"/>
            <a:ext cx="6492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ISA</a:t>
            </a:r>
          </a:p>
        </p:txBody>
      </p:sp>
      <p:sp>
        <p:nvSpPr>
          <p:cNvPr id="547862" name="Text Box 22"/>
          <p:cNvSpPr txBox="1">
            <a:spLocks noChangeArrowheads="1"/>
          </p:cNvSpPr>
          <p:nvPr/>
        </p:nvSpPr>
        <p:spPr bwMode="auto">
          <a:xfrm>
            <a:off x="6300788" y="3897127"/>
            <a:ext cx="5762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ISA</a:t>
            </a:r>
          </a:p>
        </p:txBody>
      </p:sp>
      <p:sp>
        <p:nvSpPr>
          <p:cNvPr id="547863" name="Line 23"/>
          <p:cNvSpPr>
            <a:spLocks noChangeShapeType="1"/>
          </p:cNvSpPr>
          <p:nvPr/>
        </p:nvSpPr>
        <p:spPr bwMode="auto">
          <a:xfrm flipH="1">
            <a:off x="2987675" y="4760727"/>
            <a:ext cx="1079500"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7864" name="Line 24"/>
          <p:cNvSpPr>
            <a:spLocks noChangeShapeType="1"/>
          </p:cNvSpPr>
          <p:nvPr/>
        </p:nvSpPr>
        <p:spPr bwMode="auto">
          <a:xfrm>
            <a:off x="4716463" y="4760727"/>
            <a:ext cx="1150937"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7865" name="Text Box 25"/>
          <p:cNvSpPr txBox="1">
            <a:spLocks noChangeArrowheads="1"/>
          </p:cNvSpPr>
          <p:nvPr/>
        </p:nvSpPr>
        <p:spPr bwMode="auto">
          <a:xfrm>
            <a:off x="3059113" y="4328927"/>
            <a:ext cx="936625" cy="29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b="1">
                <a:solidFill>
                  <a:srgbClr val="0000CC"/>
                </a:solidFill>
              </a:rPr>
              <a:t>Subject</a:t>
            </a:r>
          </a:p>
        </p:txBody>
      </p:sp>
      <p:sp>
        <p:nvSpPr>
          <p:cNvPr id="547866" name="Text Box 26"/>
          <p:cNvSpPr txBox="1">
            <a:spLocks noChangeArrowheads="1"/>
          </p:cNvSpPr>
          <p:nvPr/>
        </p:nvSpPr>
        <p:spPr bwMode="auto">
          <a:xfrm>
            <a:off x="4859338" y="4400364"/>
            <a:ext cx="792162"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b="1">
                <a:solidFill>
                  <a:srgbClr val="0000CC"/>
                </a:solidFill>
              </a:rPr>
              <a:t>Object</a:t>
            </a:r>
          </a:p>
        </p:txBody>
      </p:sp>
      <p:sp>
        <p:nvSpPr>
          <p:cNvPr id="547867" name="Text Box 27"/>
          <p:cNvSpPr txBox="1">
            <a:spLocks noChangeArrowheads="1"/>
          </p:cNvSpPr>
          <p:nvPr/>
        </p:nvSpPr>
        <p:spPr bwMode="auto">
          <a:xfrm>
            <a:off x="2627313" y="5552889"/>
            <a:ext cx="647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ISA</a:t>
            </a:r>
          </a:p>
        </p:txBody>
      </p:sp>
      <p:sp>
        <p:nvSpPr>
          <p:cNvPr id="547868" name="Text Box 28"/>
          <p:cNvSpPr txBox="1">
            <a:spLocks noChangeArrowheads="1"/>
          </p:cNvSpPr>
          <p:nvPr/>
        </p:nvSpPr>
        <p:spPr bwMode="auto">
          <a:xfrm>
            <a:off x="4500563" y="5265552"/>
            <a:ext cx="3587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F</a:t>
            </a:r>
          </a:p>
        </p:txBody>
      </p:sp>
      <p:graphicFrame>
        <p:nvGraphicFramePr>
          <p:cNvPr id="547869" name="Object 29"/>
          <p:cNvGraphicFramePr>
            <a:graphicFrameLocks noGrp="1" noChangeAspect="1"/>
          </p:cNvGraphicFramePr>
          <p:nvPr>
            <p:ph sz="quarter" idx="4294967295"/>
            <p:extLst>
              <p:ext uri="{D42A27DB-BD31-4B8C-83A1-F6EECF244321}">
                <p14:modId xmlns:p14="http://schemas.microsoft.com/office/powerpoint/2010/main" val="1977969800"/>
              </p:ext>
            </p:extLst>
          </p:nvPr>
        </p:nvGraphicFramePr>
        <p:xfrm>
          <a:off x="3059113" y="5192527"/>
          <a:ext cx="333375" cy="360362"/>
        </p:xfrm>
        <a:graphic>
          <a:graphicData uri="http://schemas.openxmlformats.org/presentationml/2006/ole">
            <mc:AlternateContent xmlns:mc="http://schemas.openxmlformats.org/markup-compatibility/2006">
              <mc:Choice xmlns:v="urn:schemas-microsoft-com:vml" Requires="v">
                <p:oleObj spid="_x0000_s548194" name="公式" r:id="rId4" imgW="152280" imgH="164880" progId="Equation.3">
                  <p:embed/>
                </p:oleObj>
              </mc:Choice>
              <mc:Fallback>
                <p:oleObj name="公式" r:id="rId4" imgW="152280" imgH="164880" progId="Equation.3">
                  <p:embed/>
                  <p:pic>
                    <p:nvPicPr>
                      <p:cNvPr id="0" name="Object 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9113" y="5192527"/>
                        <a:ext cx="333375"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47870" name="Object 30"/>
          <p:cNvGraphicFramePr>
            <a:graphicFrameLocks noChangeAspect="1"/>
          </p:cNvGraphicFramePr>
          <p:nvPr>
            <p:extLst>
              <p:ext uri="{D42A27DB-BD31-4B8C-83A1-F6EECF244321}">
                <p14:modId xmlns:p14="http://schemas.microsoft.com/office/powerpoint/2010/main" val="1735177066"/>
              </p:ext>
            </p:extLst>
          </p:nvPr>
        </p:nvGraphicFramePr>
        <p:xfrm>
          <a:off x="5435600" y="5265552"/>
          <a:ext cx="331788" cy="358775"/>
        </p:xfrm>
        <a:graphic>
          <a:graphicData uri="http://schemas.openxmlformats.org/presentationml/2006/ole">
            <mc:AlternateContent xmlns:mc="http://schemas.openxmlformats.org/markup-compatibility/2006">
              <mc:Choice xmlns:v="urn:schemas-microsoft-com:vml" Requires="v">
                <p:oleObj spid="_x0000_s548195" name="公式" r:id="rId6" imgW="152280" imgH="164880" progId="Equation.3">
                  <p:embed/>
                </p:oleObj>
              </mc:Choice>
              <mc:Fallback>
                <p:oleObj name="公式" r:id="rId6" imgW="152280" imgH="164880" progId="Equation.3">
                  <p:embed/>
                  <p:pic>
                    <p:nvPicPr>
                      <p:cNvPr id="0" name="Object 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5600" y="5265552"/>
                        <a:ext cx="331788"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 name="Rectangle 2"/>
          <p:cNvSpPr>
            <a:spLocks noGrp="1" noChangeArrowheads="1"/>
          </p:cNvSpPr>
          <p:nvPr>
            <p:ph type="title"/>
          </p:nvPr>
        </p:nvSpPr>
        <p:spPr>
          <a:xfrm>
            <a:off x="576263" y="188913"/>
            <a:ext cx="8229600" cy="908050"/>
          </a:xfrm>
        </p:spPr>
        <p:txBody>
          <a:bodyPr/>
          <a:lstStyle/>
          <a:p>
            <a:r>
              <a:rPr lang="zh-CN" altLang="en-US" sz="4000" b="1" dirty="0" smtClean="0">
                <a:latin typeface="Times New Roman" pitchFamily="18" charset="0"/>
              </a:rPr>
              <a:t>逻辑</a:t>
            </a:r>
            <a:r>
              <a:rPr lang="zh-CN" altLang="en-US" sz="4000" b="1" dirty="0">
                <a:latin typeface="Times New Roman" pitchFamily="18" charset="0"/>
              </a:rPr>
              <a:t>关系的</a:t>
            </a:r>
            <a:r>
              <a:rPr lang="zh-CN" altLang="en-US" sz="4000" b="1" dirty="0" smtClean="0">
                <a:latin typeface="Times New Roman" pitchFamily="18" charset="0"/>
              </a:rPr>
              <a:t>表示</a:t>
            </a:r>
            <a:r>
              <a:rPr lang="en-US" altLang="zh-CN" sz="3200" b="1" dirty="0" smtClean="0">
                <a:latin typeface="Times New Roman" pitchFamily="18" charset="0"/>
              </a:rPr>
              <a:t>--</a:t>
            </a:r>
            <a:r>
              <a:rPr lang="zh-CN" altLang="en-US" sz="3200" b="1" dirty="0" smtClean="0">
                <a:latin typeface="Times New Roman" pitchFamily="18" charset="0"/>
              </a:rPr>
              <a:t>量词</a:t>
            </a:r>
            <a:endParaRPr lang="en-US" altLang="zh-CN" sz="3200" b="1"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灯片编号占位符 6"/>
          <p:cNvSpPr>
            <a:spLocks noGrp="1"/>
          </p:cNvSpPr>
          <p:nvPr>
            <p:ph type="sldNum" sz="quarter" idx="12"/>
          </p:nvPr>
        </p:nvSpPr>
        <p:spPr/>
        <p:txBody>
          <a:bodyPr/>
          <a:lstStyle/>
          <a:p>
            <a:fld id="{518FD4B7-C952-4631-812B-ABFB6F4ABFA8}" type="slidenum">
              <a:rPr lang="en-US" altLang="zh-CN"/>
              <a:pPr/>
              <a:t>98</a:t>
            </a:fld>
            <a:endParaRPr lang="en-US" altLang="zh-CN"/>
          </a:p>
        </p:txBody>
      </p:sp>
      <p:sp>
        <p:nvSpPr>
          <p:cNvPr id="548867" name="Rectangle 3"/>
          <p:cNvSpPr>
            <a:spLocks noGrp="1" noChangeArrowheads="1"/>
          </p:cNvSpPr>
          <p:nvPr>
            <p:ph type="body" sz="half" idx="1"/>
          </p:nvPr>
        </p:nvSpPr>
        <p:spPr>
          <a:xfrm>
            <a:off x="0" y="1268413"/>
            <a:ext cx="8820150" cy="5589587"/>
          </a:xfrm>
        </p:spPr>
        <p:txBody>
          <a:bodyPr/>
          <a:lstStyle/>
          <a:p>
            <a:pPr>
              <a:lnSpc>
                <a:spcPct val="105000"/>
              </a:lnSpc>
            </a:pPr>
            <a:r>
              <a:rPr lang="zh-CN" altLang="en-US" sz="2000" b="1" dirty="0" smtClean="0">
                <a:solidFill>
                  <a:srgbClr val="0000CC"/>
                </a:solidFill>
                <a:latin typeface="Times New Roman" pitchFamily="18" charset="0"/>
              </a:rPr>
              <a:t>要求</a:t>
            </a:r>
            <a:r>
              <a:rPr lang="en-US" altLang="zh-CN" sz="2000" b="1" dirty="0">
                <a:solidFill>
                  <a:srgbClr val="0000CC"/>
                </a:solidFill>
                <a:latin typeface="Times New Roman" pitchFamily="18" charset="0"/>
              </a:rPr>
              <a:t>F</a:t>
            </a:r>
            <a:r>
              <a:rPr lang="zh-CN" altLang="en-US" sz="2000" b="1" dirty="0">
                <a:solidFill>
                  <a:srgbClr val="0000CC"/>
                </a:solidFill>
                <a:latin typeface="Times New Roman" pitchFamily="18" charset="0"/>
              </a:rPr>
              <a:t>指向的</a:t>
            </a:r>
            <a:r>
              <a:rPr lang="zh-CN" altLang="en-US" sz="2000" b="1" dirty="0">
                <a:solidFill>
                  <a:srgbClr val="FF0000"/>
                </a:solidFill>
                <a:latin typeface="Times New Roman" pitchFamily="18" charset="0"/>
              </a:rPr>
              <a:t>子空间中的所有非全称变量结点都应该是存在量词约束的变量</a:t>
            </a:r>
            <a:r>
              <a:rPr lang="zh-CN" altLang="en-US" sz="2000" b="1" dirty="0">
                <a:solidFill>
                  <a:srgbClr val="0000CC"/>
                </a:solidFill>
                <a:latin typeface="Times New Roman" pitchFamily="18" charset="0"/>
              </a:rPr>
              <a:t>，否则应放在子空间的</a:t>
            </a:r>
            <a:r>
              <a:rPr lang="zh-CN" altLang="en-US" sz="2000" b="1" dirty="0" smtClean="0">
                <a:solidFill>
                  <a:srgbClr val="0000CC"/>
                </a:solidFill>
                <a:latin typeface="Times New Roman" pitchFamily="18" charset="0"/>
              </a:rPr>
              <a:t>外面</a:t>
            </a:r>
            <a:endParaRPr lang="en-US" altLang="zh-CN" sz="2000" b="1" dirty="0" smtClean="0">
              <a:solidFill>
                <a:srgbClr val="0000CC"/>
              </a:solidFill>
              <a:latin typeface="Times New Roman" pitchFamily="18" charset="0"/>
            </a:endParaRPr>
          </a:p>
          <a:p>
            <a:pPr>
              <a:lnSpc>
                <a:spcPct val="105000"/>
              </a:lnSpc>
            </a:pPr>
            <a:endParaRPr lang="zh-CN" altLang="en-US" sz="800" b="1" dirty="0">
              <a:solidFill>
                <a:srgbClr val="0000CC"/>
              </a:solidFill>
              <a:latin typeface="Times New Roman" pitchFamily="18" charset="0"/>
            </a:endParaRPr>
          </a:p>
          <a:p>
            <a:pPr marL="457200" lvl="1" indent="0">
              <a:lnSpc>
                <a:spcPct val="105000"/>
              </a:lnSpc>
              <a:buNone/>
            </a:pPr>
            <a:r>
              <a:rPr lang="zh-CN" altLang="en-US" sz="2000" b="1" dirty="0" smtClean="0">
                <a:solidFill>
                  <a:srgbClr val="00B050"/>
                </a:solidFill>
                <a:latin typeface="Times New Roman" pitchFamily="18" charset="0"/>
              </a:rPr>
              <a:t>例</a:t>
            </a:r>
            <a:r>
              <a:rPr lang="en-US" altLang="zh-CN" sz="2000" b="1" dirty="0" smtClean="0">
                <a:solidFill>
                  <a:srgbClr val="00B050"/>
                </a:solidFill>
                <a:latin typeface="Times New Roman" pitchFamily="18" charset="0"/>
              </a:rPr>
              <a:t>:  </a:t>
            </a:r>
            <a:r>
              <a:rPr lang="zh-CN" altLang="en-US" sz="2000" b="1" u="sng" dirty="0">
                <a:solidFill>
                  <a:srgbClr val="00B050"/>
                </a:solidFill>
                <a:latin typeface="Times New Roman" pitchFamily="18" charset="0"/>
              </a:rPr>
              <a:t>用语义网络表示事实： </a:t>
            </a:r>
            <a:r>
              <a:rPr lang="zh-CN" altLang="en-US" sz="2000" b="1" u="sng" dirty="0" smtClean="0">
                <a:solidFill>
                  <a:srgbClr val="00B050"/>
                </a:solidFill>
                <a:latin typeface="Times New Roman" pitchFamily="18" charset="0"/>
              </a:rPr>
              <a:t>“每个</a:t>
            </a:r>
            <a:r>
              <a:rPr lang="zh-CN" altLang="en-US" sz="2000" b="1" u="sng" dirty="0">
                <a:solidFill>
                  <a:srgbClr val="00B050"/>
                </a:solidFill>
                <a:latin typeface="Times New Roman" pitchFamily="18" charset="0"/>
              </a:rPr>
              <a:t>学生都学习了</a:t>
            </a:r>
            <a:r>
              <a:rPr lang="en-US" altLang="zh-CN" sz="2000" b="1" u="sng" dirty="0">
                <a:solidFill>
                  <a:srgbClr val="00B050"/>
                </a:solidFill>
                <a:latin typeface="Times New Roman" pitchFamily="18" charset="0"/>
              </a:rPr>
              <a:t>C++</a:t>
            </a:r>
            <a:r>
              <a:rPr lang="zh-CN" altLang="en-US" sz="2000" b="1" u="sng" dirty="0">
                <a:solidFill>
                  <a:srgbClr val="00B050"/>
                </a:solidFill>
                <a:latin typeface="Times New Roman" pitchFamily="18" charset="0"/>
              </a:rPr>
              <a:t>语言</a:t>
            </a:r>
            <a:r>
              <a:rPr lang="zh-CN" altLang="en-US" sz="2000" b="1" u="sng" dirty="0" smtClean="0">
                <a:solidFill>
                  <a:srgbClr val="00B050"/>
                </a:solidFill>
                <a:latin typeface="Times New Roman" pitchFamily="18" charset="0"/>
              </a:rPr>
              <a:t>”</a:t>
            </a:r>
            <a:endParaRPr lang="zh-CN" altLang="en-US" sz="2000" b="1" u="sng" dirty="0">
              <a:solidFill>
                <a:srgbClr val="00B050"/>
              </a:solidFill>
              <a:latin typeface="Times New Roman" pitchFamily="18" charset="0"/>
            </a:endParaRPr>
          </a:p>
        </p:txBody>
      </p:sp>
      <p:sp>
        <p:nvSpPr>
          <p:cNvPr id="548868" name="Rectangle 4"/>
          <p:cNvSpPr>
            <a:spLocks noChangeArrowheads="1"/>
          </p:cNvSpPr>
          <p:nvPr/>
        </p:nvSpPr>
        <p:spPr bwMode="auto">
          <a:xfrm>
            <a:off x="971550" y="3933825"/>
            <a:ext cx="7207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solidFill>
                  <a:srgbClr val="0000CC"/>
                </a:solidFill>
              </a:rPr>
              <a:t>GS</a:t>
            </a:r>
          </a:p>
        </p:txBody>
      </p:sp>
      <p:sp>
        <p:nvSpPr>
          <p:cNvPr id="548869" name="Rectangle 5"/>
          <p:cNvSpPr>
            <a:spLocks noChangeArrowheads="1"/>
          </p:cNvSpPr>
          <p:nvPr/>
        </p:nvSpPr>
        <p:spPr bwMode="auto">
          <a:xfrm>
            <a:off x="900113" y="5445125"/>
            <a:ext cx="719137" cy="360363"/>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solidFill>
                  <a:srgbClr val="0000CC"/>
                </a:solidFill>
              </a:rPr>
              <a:t>g</a:t>
            </a:r>
          </a:p>
        </p:txBody>
      </p:sp>
      <p:sp>
        <p:nvSpPr>
          <p:cNvPr id="548870" name="Rectangle 6"/>
          <p:cNvSpPr>
            <a:spLocks noChangeArrowheads="1"/>
          </p:cNvSpPr>
          <p:nvPr/>
        </p:nvSpPr>
        <p:spPr bwMode="auto">
          <a:xfrm>
            <a:off x="2700338" y="4652963"/>
            <a:ext cx="3816350" cy="1511300"/>
          </a:xfrm>
          <a:prstGeom prst="rect">
            <a:avLst/>
          </a:prstGeom>
          <a:solidFill>
            <a:schemeClr val="bg1"/>
          </a:solidFill>
          <a:ln w="9525">
            <a:solidFill>
              <a:srgbClr val="0000CC"/>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48871" name="Rectangle 7"/>
          <p:cNvSpPr>
            <a:spLocks noChangeArrowheads="1"/>
          </p:cNvSpPr>
          <p:nvPr/>
        </p:nvSpPr>
        <p:spPr bwMode="auto">
          <a:xfrm>
            <a:off x="2916238" y="5445125"/>
            <a:ext cx="719137" cy="433388"/>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solidFill>
                  <a:srgbClr val="0000CC"/>
                </a:solidFill>
              </a:rPr>
              <a:t>s</a:t>
            </a:r>
          </a:p>
        </p:txBody>
      </p:sp>
      <p:sp>
        <p:nvSpPr>
          <p:cNvPr id="548872" name="Rectangle 8"/>
          <p:cNvSpPr>
            <a:spLocks noChangeArrowheads="1"/>
          </p:cNvSpPr>
          <p:nvPr/>
        </p:nvSpPr>
        <p:spPr bwMode="auto">
          <a:xfrm>
            <a:off x="4572000" y="5445125"/>
            <a:ext cx="720725"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solidFill>
                  <a:srgbClr val="0000CC"/>
                </a:solidFill>
              </a:rPr>
              <a:t>l</a:t>
            </a:r>
          </a:p>
        </p:txBody>
      </p:sp>
      <p:sp>
        <p:nvSpPr>
          <p:cNvPr id="548873" name="Rectangle 9"/>
          <p:cNvSpPr>
            <a:spLocks noChangeArrowheads="1"/>
          </p:cNvSpPr>
          <p:nvPr/>
        </p:nvSpPr>
        <p:spPr bwMode="auto">
          <a:xfrm>
            <a:off x="2916238" y="3933825"/>
            <a:ext cx="817562" cy="40957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学生</a:t>
            </a:r>
          </a:p>
        </p:txBody>
      </p:sp>
      <p:sp>
        <p:nvSpPr>
          <p:cNvPr id="548874" name="Rectangle 10"/>
          <p:cNvSpPr>
            <a:spLocks noChangeArrowheads="1"/>
          </p:cNvSpPr>
          <p:nvPr/>
        </p:nvSpPr>
        <p:spPr bwMode="auto">
          <a:xfrm>
            <a:off x="4572000" y="3933825"/>
            <a:ext cx="914400" cy="485775"/>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学习</a:t>
            </a:r>
          </a:p>
        </p:txBody>
      </p:sp>
      <p:sp>
        <p:nvSpPr>
          <p:cNvPr id="548875" name="Rectangle 11"/>
          <p:cNvSpPr>
            <a:spLocks noChangeArrowheads="1"/>
          </p:cNvSpPr>
          <p:nvPr/>
        </p:nvSpPr>
        <p:spPr bwMode="auto">
          <a:xfrm>
            <a:off x="7019925" y="5445125"/>
            <a:ext cx="1079500" cy="431800"/>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solidFill>
                  <a:srgbClr val="0000CC"/>
                </a:solidFill>
              </a:rPr>
              <a:t>C++</a:t>
            </a:r>
            <a:r>
              <a:rPr lang="zh-CN" altLang="en-US" b="1">
                <a:solidFill>
                  <a:srgbClr val="0000CC"/>
                </a:solidFill>
              </a:rPr>
              <a:t>语言</a:t>
            </a:r>
          </a:p>
        </p:txBody>
      </p:sp>
      <p:sp>
        <p:nvSpPr>
          <p:cNvPr id="548876" name="Rectangle 12"/>
          <p:cNvSpPr>
            <a:spLocks noChangeArrowheads="1"/>
          </p:cNvSpPr>
          <p:nvPr/>
        </p:nvSpPr>
        <p:spPr bwMode="auto">
          <a:xfrm>
            <a:off x="6781800" y="3789363"/>
            <a:ext cx="1390650" cy="401637"/>
          </a:xfrm>
          <a:prstGeom prst="rect">
            <a:avLst/>
          </a:prstGeom>
          <a:solidFill>
            <a:srgbClr val="CCFFCC"/>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CC"/>
                </a:solidFill>
              </a:rPr>
              <a:t>程序语言</a:t>
            </a:r>
          </a:p>
        </p:txBody>
      </p:sp>
      <p:sp>
        <p:nvSpPr>
          <p:cNvPr id="548877" name="Line 13"/>
          <p:cNvSpPr>
            <a:spLocks noChangeShapeType="1"/>
          </p:cNvSpPr>
          <p:nvPr/>
        </p:nvSpPr>
        <p:spPr bwMode="auto">
          <a:xfrm flipV="1">
            <a:off x="1258888" y="4437063"/>
            <a:ext cx="0" cy="100806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8878" name="Line 14"/>
          <p:cNvSpPr>
            <a:spLocks noChangeShapeType="1"/>
          </p:cNvSpPr>
          <p:nvPr/>
        </p:nvSpPr>
        <p:spPr bwMode="auto">
          <a:xfrm flipV="1">
            <a:off x="1619250" y="5084763"/>
            <a:ext cx="1008063" cy="504825"/>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8879" name="Line 15"/>
          <p:cNvSpPr>
            <a:spLocks noChangeShapeType="1"/>
          </p:cNvSpPr>
          <p:nvPr/>
        </p:nvSpPr>
        <p:spPr bwMode="auto">
          <a:xfrm>
            <a:off x="1619250" y="5661025"/>
            <a:ext cx="1296988"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8880" name="Line 16"/>
          <p:cNvSpPr>
            <a:spLocks noChangeShapeType="1"/>
          </p:cNvSpPr>
          <p:nvPr/>
        </p:nvSpPr>
        <p:spPr bwMode="auto">
          <a:xfrm flipH="1">
            <a:off x="3563938" y="5661025"/>
            <a:ext cx="10080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8881" name="Line 17"/>
          <p:cNvSpPr>
            <a:spLocks noChangeShapeType="1"/>
          </p:cNvSpPr>
          <p:nvPr/>
        </p:nvSpPr>
        <p:spPr bwMode="auto">
          <a:xfrm>
            <a:off x="5292725" y="5661025"/>
            <a:ext cx="1727200" cy="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8882" name="Line 18"/>
          <p:cNvSpPr>
            <a:spLocks noChangeShapeType="1"/>
          </p:cNvSpPr>
          <p:nvPr/>
        </p:nvSpPr>
        <p:spPr bwMode="auto">
          <a:xfrm flipV="1">
            <a:off x="7524750" y="4221163"/>
            <a:ext cx="0" cy="1223962"/>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8883" name="Line 19"/>
          <p:cNvSpPr>
            <a:spLocks noChangeShapeType="1"/>
          </p:cNvSpPr>
          <p:nvPr/>
        </p:nvSpPr>
        <p:spPr bwMode="auto">
          <a:xfrm flipV="1">
            <a:off x="3276600" y="4365625"/>
            <a:ext cx="0" cy="10795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8884" name="Line 20"/>
          <p:cNvSpPr>
            <a:spLocks noChangeShapeType="1"/>
          </p:cNvSpPr>
          <p:nvPr/>
        </p:nvSpPr>
        <p:spPr bwMode="auto">
          <a:xfrm flipV="1">
            <a:off x="4932363" y="4365625"/>
            <a:ext cx="0" cy="1079500"/>
          </a:xfrm>
          <a:prstGeom prst="line">
            <a:avLst/>
          </a:prstGeom>
          <a:noFill/>
          <a:ln w="952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48885" name="Text Box 21"/>
          <p:cNvSpPr txBox="1">
            <a:spLocks noChangeArrowheads="1"/>
          </p:cNvSpPr>
          <p:nvPr/>
        </p:nvSpPr>
        <p:spPr bwMode="auto">
          <a:xfrm>
            <a:off x="3348038" y="4797425"/>
            <a:ext cx="647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ISA</a:t>
            </a:r>
          </a:p>
        </p:txBody>
      </p:sp>
      <p:sp>
        <p:nvSpPr>
          <p:cNvPr id="548886" name="Text Box 22"/>
          <p:cNvSpPr txBox="1">
            <a:spLocks noChangeArrowheads="1"/>
          </p:cNvSpPr>
          <p:nvPr/>
        </p:nvSpPr>
        <p:spPr bwMode="auto">
          <a:xfrm>
            <a:off x="5003800" y="4724400"/>
            <a:ext cx="647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ISA</a:t>
            </a:r>
          </a:p>
        </p:txBody>
      </p:sp>
      <p:sp>
        <p:nvSpPr>
          <p:cNvPr id="548887" name="Text Box 23"/>
          <p:cNvSpPr txBox="1">
            <a:spLocks noChangeArrowheads="1"/>
          </p:cNvSpPr>
          <p:nvPr/>
        </p:nvSpPr>
        <p:spPr bwMode="auto">
          <a:xfrm>
            <a:off x="3635375" y="5229225"/>
            <a:ext cx="86518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a:spcBef>
                <a:spcPct val="50000"/>
              </a:spcBef>
            </a:pPr>
            <a:r>
              <a:rPr lang="en-US" altLang="zh-CN" b="1">
                <a:solidFill>
                  <a:srgbClr val="0000CC"/>
                </a:solidFill>
              </a:rPr>
              <a:t>Subject</a:t>
            </a:r>
          </a:p>
        </p:txBody>
      </p:sp>
      <p:sp>
        <p:nvSpPr>
          <p:cNvPr id="548888" name="Text Box 24"/>
          <p:cNvSpPr txBox="1">
            <a:spLocks noChangeArrowheads="1"/>
          </p:cNvSpPr>
          <p:nvPr/>
        </p:nvSpPr>
        <p:spPr bwMode="auto">
          <a:xfrm>
            <a:off x="5508625" y="5229225"/>
            <a:ext cx="1008063"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10800" rIns="54000" bIns="10800">
            <a:spAutoFit/>
          </a:bodyPr>
          <a:lstStyle/>
          <a:p>
            <a:pPr>
              <a:spcBef>
                <a:spcPct val="50000"/>
              </a:spcBef>
            </a:pPr>
            <a:r>
              <a:rPr lang="en-US" altLang="zh-CN" b="1">
                <a:solidFill>
                  <a:srgbClr val="0000CC"/>
                </a:solidFill>
              </a:rPr>
              <a:t>Object</a:t>
            </a:r>
          </a:p>
        </p:txBody>
      </p:sp>
      <p:sp>
        <p:nvSpPr>
          <p:cNvPr id="548889" name="Text Box 25"/>
          <p:cNvSpPr txBox="1">
            <a:spLocks noChangeArrowheads="1"/>
          </p:cNvSpPr>
          <p:nvPr/>
        </p:nvSpPr>
        <p:spPr bwMode="auto">
          <a:xfrm>
            <a:off x="1908175" y="5013325"/>
            <a:ext cx="288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F</a:t>
            </a:r>
          </a:p>
        </p:txBody>
      </p:sp>
      <p:graphicFrame>
        <p:nvGraphicFramePr>
          <p:cNvPr id="548890" name="Object 26"/>
          <p:cNvGraphicFramePr>
            <a:graphicFrameLocks noGrp="1" noChangeAspect="1"/>
          </p:cNvGraphicFramePr>
          <p:nvPr>
            <p:ph sz="half" idx="2"/>
          </p:nvPr>
        </p:nvGraphicFramePr>
        <p:xfrm>
          <a:off x="1979613" y="5661025"/>
          <a:ext cx="331787" cy="358775"/>
        </p:xfrm>
        <a:graphic>
          <a:graphicData uri="http://schemas.openxmlformats.org/presentationml/2006/ole">
            <mc:AlternateContent xmlns:mc="http://schemas.openxmlformats.org/markup-compatibility/2006">
              <mc:Choice xmlns:v="urn:schemas-microsoft-com:vml" Requires="v">
                <p:oleObj spid="_x0000_s549061" name="公式" r:id="rId4" imgW="152280" imgH="164880" progId="Equation.3">
                  <p:embed/>
                </p:oleObj>
              </mc:Choice>
              <mc:Fallback>
                <p:oleObj name="公式" r:id="rId4" imgW="152280" imgH="164880" progId="Equation.3">
                  <p:embed/>
                  <p:pic>
                    <p:nvPicPr>
                      <p:cNvPr id="0" name="Object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613" y="5661025"/>
                        <a:ext cx="331787"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48891" name="Text Box 27"/>
          <p:cNvSpPr txBox="1">
            <a:spLocks noChangeArrowheads="1"/>
          </p:cNvSpPr>
          <p:nvPr/>
        </p:nvSpPr>
        <p:spPr bwMode="auto">
          <a:xfrm>
            <a:off x="7596188" y="4724400"/>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ISA</a:t>
            </a:r>
          </a:p>
        </p:txBody>
      </p:sp>
      <p:sp>
        <p:nvSpPr>
          <p:cNvPr id="548892" name="Text Box 28"/>
          <p:cNvSpPr txBox="1">
            <a:spLocks noChangeArrowheads="1"/>
          </p:cNvSpPr>
          <p:nvPr/>
        </p:nvSpPr>
        <p:spPr bwMode="auto">
          <a:xfrm>
            <a:off x="539750" y="4724400"/>
            <a:ext cx="647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CC"/>
                </a:solidFill>
              </a:rPr>
              <a:t>ISA</a:t>
            </a:r>
          </a:p>
        </p:txBody>
      </p:sp>
      <p:sp>
        <p:nvSpPr>
          <p:cNvPr id="31" name="Rectangle 2"/>
          <p:cNvSpPr>
            <a:spLocks noGrp="1" noChangeArrowheads="1"/>
          </p:cNvSpPr>
          <p:nvPr>
            <p:ph type="title"/>
          </p:nvPr>
        </p:nvSpPr>
        <p:spPr>
          <a:xfrm>
            <a:off x="576263" y="188913"/>
            <a:ext cx="8229600" cy="908050"/>
          </a:xfrm>
        </p:spPr>
        <p:txBody>
          <a:bodyPr/>
          <a:lstStyle/>
          <a:p>
            <a:r>
              <a:rPr lang="zh-CN" altLang="en-US" sz="4000" b="1" dirty="0" smtClean="0">
                <a:latin typeface="Times New Roman" pitchFamily="18" charset="0"/>
              </a:rPr>
              <a:t>逻辑</a:t>
            </a:r>
            <a:r>
              <a:rPr lang="zh-CN" altLang="en-US" sz="4000" b="1" dirty="0">
                <a:latin typeface="Times New Roman" pitchFamily="18" charset="0"/>
              </a:rPr>
              <a:t>关系的</a:t>
            </a:r>
            <a:r>
              <a:rPr lang="zh-CN" altLang="en-US" sz="4000" b="1" dirty="0" smtClean="0">
                <a:latin typeface="Times New Roman" pitchFamily="18" charset="0"/>
              </a:rPr>
              <a:t>表示</a:t>
            </a:r>
            <a:r>
              <a:rPr lang="en-US" altLang="zh-CN" sz="3200" b="1" dirty="0" smtClean="0">
                <a:latin typeface="Times New Roman" pitchFamily="18" charset="0"/>
              </a:rPr>
              <a:t>--</a:t>
            </a:r>
            <a:r>
              <a:rPr lang="zh-CN" altLang="en-US" sz="3200" b="1" dirty="0" smtClean="0">
                <a:latin typeface="Times New Roman" pitchFamily="18" charset="0"/>
              </a:rPr>
              <a:t>量词</a:t>
            </a:r>
            <a:endParaRPr lang="en-US" altLang="zh-CN" sz="3200" b="1" dirty="0">
              <a:latin typeface="Times New Roman" pitchFamily="18" charset="0"/>
            </a:endParaRPr>
          </a:p>
        </p:txBody>
      </p:sp>
      <p:sp>
        <p:nvSpPr>
          <p:cNvPr id="2" name="TextBox 1"/>
          <p:cNvSpPr txBox="1"/>
          <p:nvPr/>
        </p:nvSpPr>
        <p:spPr>
          <a:xfrm>
            <a:off x="538261" y="2646534"/>
            <a:ext cx="7561164" cy="646331"/>
          </a:xfrm>
          <a:prstGeom prst="rect">
            <a:avLst/>
          </a:prstGeom>
          <a:noFill/>
        </p:spPr>
        <p:txBody>
          <a:bodyPr wrap="square" rtlCol="0">
            <a:spAutoFit/>
          </a:bodyPr>
          <a:lstStyle/>
          <a:p>
            <a:r>
              <a:rPr lang="zh-CN" altLang="en-US" b="1" dirty="0">
                <a:solidFill>
                  <a:srgbClr val="FFC000"/>
                </a:solidFill>
                <a:latin typeface="微软雅黑" pitchFamily="34" charset="-122"/>
                <a:ea typeface="微软雅黑" pitchFamily="34" charset="-122"/>
              </a:rPr>
              <a:t>结点“</a:t>
            </a:r>
            <a:r>
              <a:rPr lang="en-US" altLang="zh-CN" b="1" dirty="0">
                <a:solidFill>
                  <a:srgbClr val="FFC000"/>
                </a:solidFill>
                <a:latin typeface="微软雅黑" pitchFamily="34" charset="-122"/>
                <a:ea typeface="微软雅黑" pitchFamily="34" charset="-122"/>
              </a:rPr>
              <a:t>C++</a:t>
            </a:r>
            <a:r>
              <a:rPr lang="zh-CN" altLang="en-US" b="1" dirty="0">
                <a:solidFill>
                  <a:srgbClr val="FFC000"/>
                </a:solidFill>
                <a:latin typeface="微软雅黑" pitchFamily="34" charset="-122"/>
                <a:ea typeface="微软雅黑" pitchFamily="34" charset="-122"/>
              </a:rPr>
              <a:t>语言”代表一门具体的程序设计语言，是结点“程序语言”的一个实例，故被放到</a:t>
            </a:r>
            <a:r>
              <a:rPr lang="en-US" altLang="zh-CN" b="1" dirty="0">
                <a:solidFill>
                  <a:srgbClr val="FFC000"/>
                </a:solidFill>
                <a:latin typeface="微软雅黑" pitchFamily="34" charset="-122"/>
                <a:ea typeface="微软雅黑" pitchFamily="34" charset="-122"/>
              </a:rPr>
              <a:t>F</a:t>
            </a:r>
            <a:r>
              <a:rPr lang="zh-CN" altLang="en-US" b="1" dirty="0">
                <a:solidFill>
                  <a:srgbClr val="FFC000"/>
                </a:solidFill>
                <a:latin typeface="微软雅黑" pitchFamily="34" charset="-122"/>
                <a:ea typeface="微软雅黑" pitchFamily="34" charset="-122"/>
              </a:rPr>
              <a:t>所指的子空间的外边</a:t>
            </a:r>
          </a:p>
        </p:txBody>
      </p:sp>
    </p:spTree>
  </p:cSld>
  <p:clrMapOvr>
    <a:masterClrMapping/>
  </p:clrMapOvr>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890" name="Rectangle 2"/>
          <p:cNvSpPr>
            <a:spLocks noGrp="1" noChangeArrowheads="1"/>
          </p:cNvSpPr>
          <p:nvPr>
            <p:ph type="title"/>
          </p:nvPr>
        </p:nvSpPr>
        <p:spPr>
          <a:xfrm>
            <a:off x="457200" y="0"/>
            <a:ext cx="8229600" cy="1196975"/>
          </a:xfrm>
        </p:spPr>
        <p:txBody>
          <a:bodyPr/>
          <a:lstStyle/>
          <a:p>
            <a:r>
              <a:rPr lang="zh-CN" altLang="en-US" b="1" dirty="0" smtClean="0">
                <a:latin typeface="Times New Roman" pitchFamily="18" charset="0"/>
              </a:rPr>
              <a:t>语义网络</a:t>
            </a:r>
            <a:r>
              <a:rPr lang="zh-CN" altLang="en-US" b="1" dirty="0">
                <a:latin typeface="Times New Roman" pitchFamily="18" charset="0"/>
              </a:rPr>
              <a:t>的推理</a:t>
            </a:r>
            <a:r>
              <a:rPr lang="zh-CN" altLang="en-US" b="1" dirty="0" smtClean="0">
                <a:latin typeface="Times New Roman" pitchFamily="18" charset="0"/>
              </a:rPr>
              <a:t>过程</a:t>
            </a:r>
            <a:endParaRPr lang="zh-CN" altLang="en-US" sz="2800" b="1" dirty="0">
              <a:latin typeface="Times New Roman" pitchFamily="18" charset="0"/>
            </a:endParaRPr>
          </a:p>
        </p:txBody>
      </p:sp>
      <p:sp>
        <p:nvSpPr>
          <p:cNvPr id="549891" name="Rectangle 3"/>
          <p:cNvSpPr>
            <a:spLocks noGrp="1" noChangeArrowheads="1"/>
          </p:cNvSpPr>
          <p:nvPr>
            <p:ph type="body" idx="1"/>
          </p:nvPr>
        </p:nvSpPr>
        <p:spPr>
          <a:xfrm>
            <a:off x="395536" y="1268760"/>
            <a:ext cx="8352928" cy="5516562"/>
          </a:xfrm>
        </p:spPr>
        <p:txBody>
          <a:bodyPr/>
          <a:lstStyle/>
          <a:p>
            <a:pPr>
              <a:lnSpc>
                <a:spcPct val="130000"/>
              </a:lnSpc>
              <a:spcBef>
                <a:spcPts val="1200"/>
              </a:spcBef>
            </a:pPr>
            <a:r>
              <a:rPr lang="zh-CN" altLang="en-US" sz="2400" b="1" dirty="0" smtClean="0">
                <a:latin typeface="Times New Roman" pitchFamily="18" charset="0"/>
              </a:rPr>
              <a:t>用</a:t>
            </a:r>
            <a:r>
              <a:rPr lang="zh-CN" altLang="en-US" sz="2400" b="1" dirty="0">
                <a:latin typeface="Times New Roman" pitchFamily="18" charset="0"/>
              </a:rPr>
              <a:t>语义网络表示知识的问题求解系统主要由两大部分所组成，一部分是</a:t>
            </a:r>
            <a:r>
              <a:rPr lang="zh-CN" altLang="en-US" sz="2400" b="1" dirty="0">
                <a:solidFill>
                  <a:srgbClr val="0000FF"/>
                </a:solidFill>
                <a:latin typeface="Times New Roman" pitchFamily="18" charset="0"/>
              </a:rPr>
              <a:t>由语义网络构成的知识库</a:t>
            </a:r>
            <a:r>
              <a:rPr lang="zh-CN" altLang="en-US" sz="2400" b="1" dirty="0">
                <a:latin typeface="Times New Roman" pitchFamily="18" charset="0"/>
              </a:rPr>
              <a:t>，另一部分是用于</a:t>
            </a:r>
            <a:r>
              <a:rPr lang="zh-CN" altLang="en-US" sz="2400" b="1" dirty="0">
                <a:solidFill>
                  <a:srgbClr val="0000FF"/>
                </a:solidFill>
                <a:latin typeface="Times New Roman" pitchFamily="18" charset="0"/>
              </a:rPr>
              <a:t>问题求解的推理</a:t>
            </a:r>
            <a:r>
              <a:rPr lang="zh-CN" altLang="en-US" sz="2400" b="1" dirty="0" smtClean="0">
                <a:solidFill>
                  <a:srgbClr val="0000FF"/>
                </a:solidFill>
                <a:latin typeface="Times New Roman" pitchFamily="18" charset="0"/>
              </a:rPr>
              <a:t>机构</a:t>
            </a:r>
            <a:endParaRPr lang="zh-CN" altLang="en-US" sz="2400" b="1" dirty="0">
              <a:latin typeface="Times New Roman" pitchFamily="18" charset="0"/>
            </a:endParaRPr>
          </a:p>
          <a:p>
            <a:pPr>
              <a:lnSpc>
                <a:spcPct val="130000"/>
              </a:lnSpc>
              <a:spcBef>
                <a:spcPts val="1200"/>
              </a:spcBef>
            </a:pPr>
            <a:r>
              <a:rPr lang="zh-CN" altLang="en-US" sz="2400" b="1" dirty="0" smtClean="0">
                <a:latin typeface="Times New Roman" pitchFamily="18" charset="0"/>
              </a:rPr>
              <a:t>语义网络</a:t>
            </a:r>
            <a:r>
              <a:rPr lang="zh-CN" altLang="en-US" sz="2400" b="1" dirty="0">
                <a:latin typeface="Times New Roman" pitchFamily="18" charset="0"/>
              </a:rPr>
              <a:t>的推理过程主要有两种，一种是</a:t>
            </a:r>
            <a:r>
              <a:rPr lang="zh-CN" altLang="en-US" sz="2400" b="1" dirty="0">
                <a:solidFill>
                  <a:srgbClr val="FF3399"/>
                </a:solidFill>
                <a:latin typeface="Times New Roman" pitchFamily="18" charset="0"/>
              </a:rPr>
              <a:t>继承</a:t>
            </a:r>
            <a:r>
              <a:rPr lang="zh-CN" altLang="en-US" sz="2400" b="1" dirty="0">
                <a:latin typeface="Times New Roman" pitchFamily="18" charset="0"/>
              </a:rPr>
              <a:t>，另一种是</a:t>
            </a:r>
            <a:r>
              <a:rPr lang="zh-CN" altLang="en-US" sz="2400" b="1" dirty="0" smtClean="0">
                <a:solidFill>
                  <a:srgbClr val="FF3399"/>
                </a:solidFill>
                <a:latin typeface="Times New Roman" pitchFamily="18" charset="0"/>
              </a:rPr>
              <a:t>匹配</a:t>
            </a:r>
            <a:endParaRPr lang="zh-CN" altLang="en-US" sz="2400" b="1" dirty="0">
              <a:solidFill>
                <a:srgbClr val="FF3399"/>
              </a:solidFill>
              <a:latin typeface="Times New Roman" pitchFamily="18" charset="0"/>
            </a:endParaRPr>
          </a:p>
          <a:p>
            <a:pPr lvl="1">
              <a:lnSpc>
                <a:spcPct val="130000"/>
              </a:lnSpc>
              <a:spcBef>
                <a:spcPts val="1200"/>
              </a:spcBef>
            </a:pPr>
            <a:r>
              <a:rPr lang="zh-CN" altLang="en-US" sz="2400" b="1" dirty="0">
                <a:solidFill>
                  <a:srgbClr val="FF3399"/>
                </a:solidFill>
                <a:latin typeface="Times New Roman" pitchFamily="18" charset="0"/>
              </a:rPr>
              <a:t>继承</a:t>
            </a:r>
          </a:p>
          <a:p>
            <a:pPr lvl="2">
              <a:lnSpc>
                <a:spcPct val="130000"/>
              </a:lnSpc>
              <a:spcBef>
                <a:spcPts val="1200"/>
              </a:spcBef>
              <a:spcAft>
                <a:spcPts val="0"/>
              </a:spcAft>
            </a:pPr>
            <a:r>
              <a:rPr lang="zh-CN" altLang="en-US" sz="2000" b="1" dirty="0" smtClean="0">
                <a:solidFill>
                  <a:srgbClr val="0000FF"/>
                </a:solidFill>
                <a:latin typeface="Times New Roman" pitchFamily="18" charset="0"/>
              </a:rPr>
              <a:t>把</a:t>
            </a:r>
            <a:r>
              <a:rPr lang="zh-CN" altLang="en-US" sz="2000" b="1" dirty="0">
                <a:solidFill>
                  <a:srgbClr val="0000FF"/>
                </a:solidFill>
                <a:latin typeface="Times New Roman" pitchFamily="18" charset="0"/>
              </a:rPr>
              <a:t>对事物的描述从抽象结点传递到实例</a:t>
            </a:r>
            <a:r>
              <a:rPr lang="zh-CN" altLang="en-US" sz="2000" b="1" dirty="0" smtClean="0">
                <a:solidFill>
                  <a:srgbClr val="0000FF"/>
                </a:solidFill>
                <a:latin typeface="Times New Roman" pitchFamily="18" charset="0"/>
              </a:rPr>
              <a:t>结点</a:t>
            </a:r>
            <a:endParaRPr lang="en-US" altLang="zh-CN" sz="2000" b="1" dirty="0" smtClean="0">
              <a:solidFill>
                <a:srgbClr val="0000FF"/>
              </a:solidFill>
              <a:latin typeface="Times New Roman" pitchFamily="18" charset="0"/>
            </a:endParaRPr>
          </a:p>
          <a:p>
            <a:pPr lvl="2">
              <a:lnSpc>
                <a:spcPct val="130000"/>
              </a:lnSpc>
              <a:spcBef>
                <a:spcPts val="1200"/>
              </a:spcBef>
              <a:spcAft>
                <a:spcPts val="0"/>
              </a:spcAft>
            </a:pPr>
            <a:r>
              <a:rPr lang="zh-CN" altLang="en-US" sz="2000" b="1" dirty="0" smtClean="0">
                <a:solidFill>
                  <a:srgbClr val="0000FF"/>
                </a:solidFill>
                <a:latin typeface="Times New Roman" pitchFamily="18" charset="0"/>
              </a:rPr>
              <a:t>通过</a:t>
            </a:r>
            <a:r>
              <a:rPr lang="zh-CN" altLang="en-US" sz="2000" b="1" dirty="0">
                <a:solidFill>
                  <a:srgbClr val="0000FF"/>
                </a:solidFill>
                <a:latin typeface="Times New Roman" pitchFamily="18" charset="0"/>
              </a:rPr>
              <a:t>继承可以得到所需结点的一些属性值，它通常是沿着</a:t>
            </a:r>
            <a:r>
              <a:rPr lang="en-US" altLang="zh-CN" sz="2000" b="1" dirty="0">
                <a:solidFill>
                  <a:srgbClr val="0000FF"/>
                </a:solidFill>
                <a:latin typeface="Times New Roman" pitchFamily="18" charset="0"/>
              </a:rPr>
              <a:t>ISA</a:t>
            </a:r>
            <a:r>
              <a:rPr lang="zh-CN" altLang="en-US" sz="2000" b="1" dirty="0">
                <a:solidFill>
                  <a:srgbClr val="0000FF"/>
                </a:solidFill>
                <a:latin typeface="Times New Roman" pitchFamily="18" charset="0"/>
              </a:rPr>
              <a:t>、</a:t>
            </a:r>
            <a:r>
              <a:rPr lang="en-US" altLang="zh-CN" sz="2000" b="1" dirty="0">
                <a:solidFill>
                  <a:srgbClr val="0000FF"/>
                </a:solidFill>
                <a:latin typeface="Times New Roman" pitchFamily="18" charset="0"/>
              </a:rPr>
              <a:t>AKO</a:t>
            </a:r>
            <a:r>
              <a:rPr lang="zh-CN" altLang="en-US" sz="2000" b="1" dirty="0">
                <a:solidFill>
                  <a:srgbClr val="0000FF"/>
                </a:solidFill>
                <a:latin typeface="Times New Roman" pitchFamily="18" charset="0"/>
              </a:rPr>
              <a:t>等继承弧进行的</a:t>
            </a:r>
            <a:r>
              <a:rPr lang="zh-CN" altLang="en-US" sz="2000" b="1" dirty="0" smtClean="0">
                <a:solidFill>
                  <a:srgbClr val="0000FF"/>
                </a:solidFill>
                <a:latin typeface="Times New Roman" pitchFamily="18" charset="0"/>
              </a:rPr>
              <a:t>。</a:t>
            </a:r>
          </a:p>
          <a:p>
            <a:pPr marL="457200" lvl="1" indent="0">
              <a:lnSpc>
                <a:spcPct val="130000"/>
              </a:lnSpc>
              <a:spcBef>
                <a:spcPts val="1200"/>
              </a:spcBef>
              <a:buNone/>
            </a:pPr>
            <a:r>
              <a:rPr lang="zh-CN" altLang="en-US" sz="1800" b="1" dirty="0" smtClean="0">
                <a:solidFill>
                  <a:srgbClr val="006600"/>
                </a:solidFill>
                <a:latin typeface="Times New Roman" pitchFamily="18" charset="0"/>
              </a:rPr>
              <a:t>    </a:t>
            </a:r>
            <a:endParaRPr lang="zh-CN" altLang="en-US" sz="1600" dirty="0">
              <a:solidFill>
                <a:srgbClr val="0000CC"/>
              </a:solidFill>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12309</TotalTime>
  <Words>11233</Words>
  <Application>Microsoft Macintosh PowerPoint</Application>
  <PresentationFormat>全屏显示(4:3)</PresentationFormat>
  <Paragraphs>2085</Paragraphs>
  <Slides>146</Slides>
  <Notes>144</Notes>
  <HiddenSlides>0</HiddenSlides>
  <MMClips>0</MMClips>
  <ScaleCrop>false</ScaleCrop>
  <HeadingPairs>
    <vt:vector size="6" baseType="variant">
      <vt:variant>
        <vt:lpstr>主题</vt:lpstr>
      </vt:variant>
      <vt:variant>
        <vt:i4>1</vt:i4>
      </vt:variant>
      <vt:variant>
        <vt:lpstr>嵌入的 OLE 服务器</vt:lpstr>
      </vt:variant>
      <vt:variant>
        <vt:i4>1</vt:i4>
      </vt:variant>
      <vt:variant>
        <vt:lpstr>幻灯片标题</vt:lpstr>
      </vt:variant>
      <vt:variant>
        <vt:i4>146</vt:i4>
      </vt:variant>
    </vt:vector>
  </HeadingPairs>
  <TitlesOfParts>
    <vt:vector size="148" baseType="lpstr">
      <vt:lpstr>默认设计模板</vt:lpstr>
      <vt:lpstr>公式</vt:lpstr>
      <vt:lpstr>人工智能</vt:lpstr>
      <vt:lpstr>提纲</vt:lpstr>
      <vt:lpstr>什么是知识？</vt:lpstr>
      <vt:lpstr>什么是知识？</vt:lpstr>
      <vt:lpstr>PowerPoint 演示文稿</vt:lpstr>
      <vt:lpstr>知识的类型</vt:lpstr>
      <vt:lpstr>知识的类型</vt:lpstr>
      <vt:lpstr>知识的类型</vt:lpstr>
      <vt:lpstr>知识的类型</vt:lpstr>
      <vt:lpstr>什么是知识表示？</vt:lpstr>
      <vt:lpstr>知识表示的要求</vt:lpstr>
      <vt:lpstr>知识表示的观点</vt:lpstr>
      <vt:lpstr>知识表示的方法</vt:lpstr>
      <vt:lpstr>一阶谓词逻辑表示法</vt:lpstr>
      <vt:lpstr>谓词逻辑基础</vt:lpstr>
      <vt:lpstr>谓词逻辑基础</vt:lpstr>
      <vt:lpstr>谓词逻辑基础</vt:lpstr>
      <vt:lpstr>谓词逻辑基础</vt:lpstr>
      <vt:lpstr>谓词逻辑基础</vt:lpstr>
      <vt:lpstr>谓词逻辑基础</vt:lpstr>
      <vt:lpstr>谓词逻辑基础</vt:lpstr>
      <vt:lpstr>谓词逻辑基础</vt:lpstr>
      <vt:lpstr>谓词逻辑基础</vt:lpstr>
      <vt:lpstr>谓词逻辑表示方法</vt:lpstr>
      <vt:lpstr>谓词逻辑表示方法</vt:lpstr>
      <vt:lpstr>谓词逻辑表示方法</vt:lpstr>
      <vt:lpstr>练习</vt:lpstr>
      <vt:lpstr>谓词逻辑表示的应用--机器人移盒子问题</vt:lpstr>
      <vt:lpstr>谓词逻辑表示的应用--机器人移盒子问题</vt:lpstr>
      <vt:lpstr>谓词逻辑表示的应用--机器人移盒子问题</vt:lpstr>
      <vt:lpstr>谓词逻辑表示的应用--机器人移盒子问题</vt:lpstr>
      <vt:lpstr>谓词逻辑表示的应用--机器人移盒子问题</vt:lpstr>
      <vt:lpstr>谓词逻辑表示的应用--机器人移盒子问题</vt:lpstr>
      <vt:lpstr>谓词逻辑表示的应用--机器人移盒子问题</vt:lpstr>
      <vt:lpstr>谓词逻辑表示的应用—猴子摘香蕉问题</vt:lpstr>
      <vt:lpstr>谓词逻辑表示的应用—猴子摘香蕉问题</vt:lpstr>
      <vt:lpstr>谓词逻辑表示的应用—猴子摘香蕉问题</vt:lpstr>
      <vt:lpstr>谓词逻辑表示的特征</vt:lpstr>
      <vt:lpstr>谓词逻辑表示的特征</vt:lpstr>
      <vt:lpstr>产生式表示法</vt:lpstr>
      <vt:lpstr>产生式表示的基本方法--事实的表示</vt:lpstr>
      <vt:lpstr>产生式表示的基本方法—规则的表示</vt:lpstr>
      <vt:lpstr>产生式表示的基本方法—规则的表示</vt:lpstr>
      <vt:lpstr>产生式表示的基本方法—规则的表示</vt:lpstr>
      <vt:lpstr>产生式与蕴涵式的区别</vt:lpstr>
      <vt:lpstr>产生式与蕴涵式的区别</vt:lpstr>
      <vt:lpstr>产生式与条件语句的区别</vt:lpstr>
      <vt:lpstr>产生式系统的基本结构 </vt:lpstr>
      <vt:lpstr>产生式系统的基本结构 </vt:lpstr>
      <vt:lpstr>产生式系统工作的基本过程 </vt:lpstr>
      <vt:lpstr>产生式系统工作的基本过程 </vt:lpstr>
      <vt:lpstr>产生式系统的例子 </vt:lpstr>
      <vt:lpstr>PowerPoint 演示文稿</vt:lpstr>
      <vt:lpstr>产生式系统的例子</vt:lpstr>
      <vt:lpstr>产生式系统的例子</vt:lpstr>
      <vt:lpstr>产生式系统的例子 </vt:lpstr>
      <vt:lpstr>产生式系统的控制策略</vt:lpstr>
      <vt:lpstr>产生式系统的控制策略</vt:lpstr>
      <vt:lpstr>产生式系统的类型--I </vt:lpstr>
      <vt:lpstr>产生式系统的类型--I </vt:lpstr>
      <vt:lpstr>产生式系统的类型--I </vt:lpstr>
      <vt:lpstr>产生式系统的类型--I </vt:lpstr>
      <vt:lpstr>产生式系统的类型--II </vt:lpstr>
      <vt:lpstr>产生式系统的类型--II </vt:lpstr>
      <vt:lpstr>产生式系统的类型--II </vt:lpstr>
      <vt:lpstr>产生式系统的类型--II </vt:lpstr>
      <vt:lpstr>产生式系统的类型--II </vt:lpstr>
      <vt:lpstr>产生式系统的类型--II </vt:lpstr>
      <vt:lpstr>产生式系统的特点</vt:lpstr>
      <vt:lpstr>产生式系统的特点</vt:lpstr>
      <vt:lpstr>产生式系统的适用领域</vt:lpstr>
      <vt:lpstr>语义网络表示法</vt:lpstr>
      <vt:lpstr>什么是语义网络</vt:lpstr>
      <vt:lpstr>什么是语义网络</vt:lpstr>
      <vt:lpstr>语义网络中的基本语义关系</vt:lpstr>
      <vt:lpstr>语义网络中的基本语义关系</vt:lpstr>
      <vt:lpstr>语义网络中的基本语义关系</vt:lpstr>
      <vt:lpstr>语义网络中的基本语义关系</vt:lpstr>
      <vt:lpstr>语义网络中的基本语义关系</vt:lpstr>
      <vt:lpstr>语义网络中的基本语义关系</vt:lpstr>
      <vt:lpstr>事物和概念的表示</vt:lpstr>
      <vt:lpstr>事物和概念的表示</vt:lpstr>
      <vt:lpstr>PowerPoint 演示文稿</vt:lpstr>
      <vt:lpstr>PowerPoint 演示文稿</vt:lpstr>
      <vt:lpstr>PowerPoint 演示文稿</vt:lpstr>
      <vt:lpstr>事物和概念的表示</vt:lpstr>
      <vt:lpstr>PowerPoint 演示文稿</vt:lpstr>
      <vt:lpstr>情况和动作的表示</vt:lpstr>
      <vt:lpstr>PowerPoint 演示文稿</vt:lpstr>
      <vt:lpstr>情况和动作的表示</vt:lpstr>
      <vt:lpstr>逻辑关系的表示--合取和析取</vt:lpstr>
      <vt:lpstr>逻辑关系的表示--否定</vt:lpstr>
      <vt:lpstr>逻辑关系的表示--否定</vt:lpstr>
      <vt:lpstr>逻辑关系的表示--蕴含</vt:lpstr>
      <vt:lpstr>逻辑关系的表示--量词</vt:lpstr>
      <vt:lpstr>逻辑关系的表示--量词</vt:lpstr>
      <vt:lpstr>逻辑关系的表示--量词</vt:lpstr>
      <vt:lpstr>逻辑关系的表示--量词</vt:lpstr>
      <vt:lpstr>语义网络的推理过程</vt:lpstr>
      <vt:lpstr>语义网络的推理过程</vt:lpstr>
      <vt:lpstr>PowerPoint 演示文稿</vt:lpstr>
      <vt:lpstr>语义网络的推理过程</vt:lpstr>
      <vt:lpstr>语义网络的推理过程</vt:lpstr>
      <vt:lpstr>语义网络表示法的特点</vt:lpstr>
      <vt:lpstr>语义网络表示法的特点</vt:lpstr>
      <vt:lpstr>框架表示法</vt:lpstr>
      <vt:lpstr>框架理论</vt:lpstr>
      <vt:lpstr>框架理论</vt:lpstr>
      <vt:lpstr>框架的基本结构</vt:lpstr>
      <vt:lpstr>框架的基本结构</vt:lpstr>
      <vt:lpstr>框架表示</vt:lpstr>
      <vt:lpstr>框架表示</vt:lpstr>
      <vt:lpstr>框架表示</vt:lpstr>
      <vt:lpstr>框架表示</vt:lpstr>
      <vt:lpstr>实例框架</vt:lpstr>
      <vt:lpstr>框架系统的基本结构</vt:lpstr>
      <vt:lpstr>框架系统的基本结构</vt:lpstr>
      <vt:lpstr>框架系统问题求解的基本过程</vt:lpstr>
      <vt:lpstr>框架系统问题求解的特性继承</vt:lpstr>
      <vt:lpstr>框架系统问题求解的特性继承</vt:lpstr>
      <vt:lpstr>PowerPoint 演示文稿</vt:lpstr>
      <vt:lpstr>PowerPoint 演示文稿</vt:lpstr>
      <vt:lpstr>PowerPoint 演示文稿</vt:lpstr>
      <vt:lpstr>框架系统问题求解的匹配和填槽</vt:lpstr>
      <vt:lpstr>框架表示法的特点</vt:lpstr>
      <vt:lpstr>框架表示法的特点</vt:lpstr>
      <vt:lpstr>剧本（脚本）表示法</vt:lpstr>
      <vt:lpstr>Schank对11种动作（ACT）的原子化</vt:lpstr>
      <vt:lpstr>基于概念依赖关系的故事情节理解</vt:lpstr>
      <vt:lpstr>剧本（脚本）及其实例</vt:lpstr>
      <vt:lpstr>Schank餐馆剧本</vt:lpstr>
      <vt:lpstr>PowerPoint 演示文稿</vt:lpstr>
      <vt:lpstr>PowerPoint 演示文稿</vt:lpstr>
      <vt:lpstr>PowerPoint 演示文稿</vt:lpstr>
      <vt:lpstr>PowerPoint 演示文稿</vt:lpstr>
      <vt:lpstr>PowerPoint 演示文稿</vt:lpstr>
      <vt:lpstr>过程表示法</vt:lpstr>
      <vt:lpstr>过程式的知识表示方法</vt:lpstr>
      <vt:lpstr>PowerPoint 演示文稿</vt:lpstr>
      <vt:lpstr>过程式的知识表示方法</vt:lpstr>
      <vt:lpstr>过程表示的问题求解过程</vt:lpstr>
      <vt:lpstr>过程表示的问题求解过程</vt:lpstr>
      <vt:lpstr>过程表示的问题求解过程</vt:lpstr>
      <vt:lpstr>过程表示的特点</vt:lpstr>
      <vt:lpstr>小 结</vt:lpstr>
      <vt:lpstr>作 业 题（教材第二版）</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王万森</dc:creator>
  <cp:lastModifiedBy>Ming Li</cp:lastModifiedBy>
  <cp:revision>433</cp:revision>
  <cp:lastPrinted>2013-04-19T05:08:24Z</cp:lastPrinted>
  <dcterms:created xsi:type="dcterms:W3CDTF">2003-02-25T12:03:31Z</dcterms:created>
  <dcterms:modified xsi:type="dcterms:W3CDTF">2014-03-23T09:20:25Z</dcterms:modified>
</cp:coreProperties>
</file>