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embeddings/oleObject1.bin" ContentType="application/vnd.openxmlformats-officedocument.oleObject"/>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9" r:id="rId1"/>
  </p:sldMasterIdLst>
  <p:notesMasterIdLst>
    <p:notesMasterId r:id="rId159"/>
  </p:notesMasterIdLst>
  <p:sldIdLst>
    <p:sldId id="612" r:id="rId2"/>
    <p:sldId id="452" r:id="rId3"/>
    <p:sldId id="613" r:id="rId4"/>
    <p:sldId id="454" r:id="rId5"/>
    <p:sldId id="455" r:id="rId6"/>
    <p:sldId id="456" r:id="rId7"/>
    <p:sldId id="457" r:id="rId8"/>
    <p:sldId id="459" r:id="rId9"/>
    <p:sldId id="582" r:id="rId10"/>
    <p:sldId id="460" r:id="rId11"/>
    <p:sldId id="461" r:id="rId12"/>
    <p:sldId id="462" r:id="rId13"/>
    <p:sldId id="463" r:id="rId14"/>
    <p:sldId id="464" r:id="rId15"/>
    <p:sldId id="465" r:id="rId16"/>
    <p:sldId id="466" r:id="rId17"/>
    <p:sldId id="467" r:id="rId18"/>
    <p:sldId id="468" r:id="rId19"/>
    <p:sldId id="581" r:id="rId20"/>
    <p:sldId id="469" r:id="rId21"/>
    <p:sldId id="614" r:id="rId22"/>
    <p:sldId id="472" r:id="rId23"/>
    <p:sldId id="585" r:id="rId24"/>
    <p:sldId id="473" r:id="rId25"/>
    <p:sldId id="474" r:id="rId26"/>
    <p:sldId id="475" r:id="rId27"/>
    <p:sldId id="476" r:id="rId28"/>
    <p:sldId id="477" r:id="rId29"/>
    <p:sldId id="478" r:id="rId30"/>
    <p:sldId id="479" r:id="rId31"/>
    <p:sldId id="480" r:id="rId32"/>
    <p:sldId id="481" r:id="rId33"/>
    <p:sldId id="640" r:id="rId34"/>
    <p:sldId id="482" r:id="rId35"/>
    <p:sldId id="483" r:id="rId36"/>
    <p:sldId id="615" r:id="rId37"/>
    <p:sldId id="617" r:id="rId38"/>
    <p:sldId id="484" r:id="rId39"/>
    <p:sldId id="619" r:id="rId40"/>
    <p:sldId id="618" r:id="rId41"/>
    <p:sldId id="620" r:id="rId42"/>
    <p:sldId id="621" r:id="rId43"/>
    <p:sldId id="616" r:id="rId44"/>
    <p:sldId id="486" r:id="rId45"/>
    <p:sldId id="487" r:id="rId46"/>
    <p:sldId id="587" r:id="rId47"/>
    <p:sldId id="588" r:id="rId48"/>
    <p:sldId id="641" r:id="rId49"/>
    <p:sldId id="622" r:id="rId50"/>
    <p:sldId id="642" r:id="rId51"/>
    <p:sldId id="623" r:id="rId52"/>
    <p:sldId id="624" r:id="rId53"/>
    <p:sldId id="488" r:id="rId54"/>
    <p:sldId id="625" r:id="rId55"/>
    <p:sldId id="490" r:id="rId56"/>
    <p:sldId id="492" r:id="rId57"/>
    <p:sldId id="493" r:id="rId58"/>
    <p:sldId id="494" r:id="rId59"/>
    <p:sldId id="495" r:id="rId60"/>
    <p:sldId id="496" r:id="rId61"/>
    <p:sldId id="497" r:id="rId62"/>
    <p:sldId id="498" r:id="rId63"/>
    <p:sldId id="603" r:id="rId64"/>
    <p:sldId id="600" r:id="rId65"/>
    <p:sldId id="601" r:id="rId66"/>
    <p:sldId id="499" r:id="rId67"/>
    <p:sldId id="500" r:id="rId68"/>
    <p:sldId id="501" r:id="rId69"/>
    <p:sldId id="502" r:id="rId70"/>
    <p:sldId id="512" r:id="rId71"/>
    <p:sldId id="513" r:id="rId72"/>
    <p:sldId id="514" r:id="rId73"/>
    <p:sldId id="515" r:id="rId74"/>
    <p:sldId id="516" r:id="rId75"/>
    <p:sldId id="626" r:id="rId76"/>
    <p:sldId id="518" r:id="rId77"/>
    <p:sldId id="519" r:id="rId78"/>
    <p:sldId id="520" r:id="rId79"/>
    <p:sldId id="591" r:id="rId80"/>
    <p:sldId id="521" r:id="rId81"/>
    <p:sldId id="627" r:id="rId82"/>
    <p:sldId id="628" r:id="rId83"/>
    <p:sldId id="524" r:id="rId84"/>
    <p:sldId id="629" r:id="rId85"/>
    <p:sldId id="525" r:id="rId86"/>
    <p:sldId id="630" r:id="rId87"/>
    <p:sldId id="526" r:id="rId88"/>
    <p:sldId id="636" r:id="rId89"/>
    <p:sldId id="637" r:id="rId90"/>
    <p:sldId id="529" r:id="rId91"/>
    <p:sldId id="530" r:id="rId92"/>
    <p:sldId id="531" r:id="rId93"/>
    <p:sldId id="532" r:id="rId94"/>
    <p:sldId id="533" r:id="rId95"/>
    <p:sldId id="534" r:id="rId96"/>
    <p:sldId id="535" r:id="rId97"/>
    <p:sldId id="536" r:id="rId98"/>
    <p:sldId id="592" r:id="rId99"/>
    <p:sldId id="593" r:id="rId100"/>
    <p:sldId id="595" r:id="rId101"/>
    <p:sldId id="644" r:id="rId102"/>
    <p:sldId id="645" r:id="rId103"/>
    <p:sldId id="646" r:id="rId104"/>
    <p:sldId id="647" r:id="rId105"/>
    <p:sldId id="537" r:id="rId106"/>
    <p:sldId id="538" r:id="rId107"/>
    <p:sldId id="539" r:id="rId108"/>
    <p:sldId id="540" r:id="rId109"/>
    <p:sldId id="610" r:id="rId110"/>
    <p:sldId id="541" r:id="rId111"/>
    <p:sldId id="542" r:id="rId112"/>
    <p:sldId id="543" r:id="rId113"/>
    <p:sldId id="544" r:id="rId114"/>
    <p:sldId id="545" r:id="rId115"/>
    <p:sldId id="546" r:id="rId116"/>
    <p:sldId id="547" r:id="rId117"/>
    <p:sldId id="548" r:id="rId118"/>
    <p:sldId id="648" r:id="rId119"/>
    <p:sldId id="549" r:id="rId120"/>
    <p:sldId id="550" r:id="rId121"/>
    <p:sldId id="649" r:id="rId122"/>
    <p:sldId id="551" r:id="rId123"/>
    <p:sldId id="552" r:id="rId124"/>
    <p:sldId id="553" r:id="rId125"/>
    <p:sldId id="554" r:id="rId126"/>
    <p:sldId id="555" r:id="rId127"/>
    <p:sldId id="556" r:id="rId128"/>
    <p:sldId id="650" r:id="rId129"/>
    <p:sldId id="557" r:id="rId130"/>
    <p:sldId id="611" r:id="rId131"/>
    <p:sldId id="558" r:id="rId132"/>
    <p:sldId id="559" r:id="rId133"/>
    <p:sldId id="560" r:id="rId134"/>
    <p:sldId id="562" r:id="rId135"/>
    <p:sldId id="561" r:id="rId136"/>
    <p:sldId id="633" r:id="rId137"/>
    <p:sldId id="632" r:id="rId138"/>
    <p:sldId id="564" r:id="rId139"/>
    <p:sldId id="565" r:id="rId140"/>
    <p:sldId id="643" r:id="rId141"/>
    <p:sldId id="566" r:id="rId142"/>
    <p:sldId id="567" r:id="rId143"/>
    <p:sldId id="568" r:id="rId144"/>
    <p:sldId id="569" r:id="rId145"/>
    <p:sldId id="570" r:id="rId146"/>
    <p:sldId id="571" r:id="rId147"/>
    <p:sldId id="572" r:id="rId148"/>
    <p:sldId id="573" r:id="rId149"/>
    <p:sldId id="574" r:id="rId150"/>
    <p:sldId id="575" r:id="rId151"/>
    <p:sldId id="576" r:id="rId152"/>
    <p:sldId id="577" r:id="rId153"/>
    <p:sldId id="634" r:id="rId154"/>
    <p:sldId id="578" r:id="rId155"/>
    <p:sldId id="579" r:id="rId156"/>
    <p:sldId id="638" r:id="rId157"/>
    <p:sldId id="635" r:id="rId158"/>
  </p:sldIdLst>
  <p:sldSz cx="9144000" cy="6858000" type="screen4x3"/>
  <p:notesSz cx="6858000" cy="9144000"/>
  <p:defaultTextStyle>
    <a:defPPr>
      <a:defRPr lang="zh-CN"/>
    </a:defPPr>
    <a:lvl1pPr algn="l" rtl="0" fontAlgn="base">
      <a:spcBef>
        <a:spcPct val="0"/>
      </a:spcBef>
      <a:spcAft>
        <a:spcPct val="0"/>
      </a:spcAft>
      <a:defRPr sz="2000" kern="1200">
        <a:solidFill>
          <a:schemeClr val="tx1"/>
        </a:solidFill>
        <a:latin typeface="Arial" charset="0"/>
        <a:ea typeface="宋体" pitchFamily="2" charset="-122"/>
        <a:cs typeface="+mn-cs"/>
      </a:defRPr>
    </a:lvl1pPr>
    <a:lvl2pPr marL="457200" algn="l" rtl="0" fontAlgn="base">
      <a:spcBef>
        <a:spcPct val="0"/>
      </a:spcBef>
      <a:spcAft>
        <a:spcPct val="0"/>
      </a:spcAft>
      <a:defRPr sz="2000" kern="1200">
        <a:solidFill>
          <a:schemeClr val="tx1"/>
        </a:solidFill>
        <a:latin typeface="Arial" charset="0"/>
        <a:ea typeface="宋体" pitchFamily="2" charset="-122"/>
        <a:cs typeface="+mn-cs"/>
      </a:defRPr>
    </a:lvl2pPr>
    <a:lvl3pPr marL="914400" algn="l" rtl="0" fontAlgn="base">
      <a:spcBef>
        <a:spcPct val="0"/>
      </a:spcBef>
      <a:spcAft>
        <a:spcPct val="0"/>
      </a:spcAft>
      <a:defRPr sz="2000" kern="1200">
        <a:solidFill>
          <a:schemeClr val="tx1"/>
        </a:solidFill>
        <a:latin typeface="Arial" charset="0"/>
        <a:ea typeface="宋体" pitchFamily="2" charset="-122"/>
        <a:cs typeface="+mn-cs"/>
      </a:defRPr>
    </a:lvl3pPr>
    <a:lvl4pPr marL="1371600" algn="l" rtl="0" fontAlgn="base">
      <a:spcBef>
        <a:spcPct val="0"/>
      </a:spcBef>
      <a:spcAft>
        <a:spcPct val="0"/>
      </a:spcAft>
      <a:defRPr sz="2000" kern="1200">
        <a:solidFill>
          <a:schemeClr val="tx1"/>
        </a:solidFill>
        <a:latin typeface="Arial" charset="0"/>
        <a:ea typeface="宋体" pitchFamily="2" charset="-122"/>
        <a:cs typeface="+mn-cs"/>
      </a:defRPr>
    </a:lvl4pPr>
    <a:lvl5pPr marL="1828800" algn="l" rtl="0" fontAlgn="base">
      <a:spcBef>
        <a:spcPct val="0"/>
      </a:spcBef>
      <a:spcAft>
        <a:spcPct val="0"/>
      </a:spcAft>
      <a:defRPr sz="2000" kern="1200">
        <a:solidFill>
          <a:schemeClr val="tx1"/>
        </a:solidFill>
        <a:latin typeface="Arial" charset="0"/>
        <a:ea typeface="宋体" pitchFamily="2" charset="-122"/>
        <a:cs typeface="+mn-cs"/>
      </a:defRPr>
    </a:lvl5pPr>
    <a:lvl6pPr marL="2286000" algn="l" defTabSz="914400" rtl="0" eaLnBrk="1" latinLnBrk="0" hangingPunct="1">
      <a:defRPr sz="2000" kern="1200">
        <a:solidFill>
          <a:schemeClr val="tx1"/>
        </a:solidFill>
        <a:latin typeface="Arial" charset="0"/>
        <a:ea typeface="宋体" pitchFamily="2" charset="-122"/>
        <a:cs typeface="+mn-cs"/>
      </a:defRPr>
    </a:lvl6pPr>
    <a:lvl7pPr marL="2743200" algn="l" defTabSz="914400" rtl="0" eaLnBrk="1" latinLnBrk="0" hangingPunct="1">
      <a:defRPr sz="2000" kern="1200">
        <a:solidFill>
          <a:schemeClr val="tx1"/>
        </a:solidFill>
        <a:latin typeface="Arial" charset="0"/>
        <a:ea typeface="宋体" pitchFamily="2" charset="-122"/>
        <a:cs typeface="+mn-cs"/>
      </a:defRPr>
    </a:lvl7pPr>
    <a:lvl8pPr marL="3200400" algn="l" defTabSz="914400" rtl="0" eaLnBrk="1" latinLnBrk="0" hangingPunct="1">
      <a:defRPr sz="2000" kern="1200">
        <a:solidFill>
          <a:schemeClr val="tx1"/>
        </a:solidFill>
        <a:latin typeface="Arial" charset="0"/>
        <a:ea typeface="宋体" pitchFamily="2" charset="-122"/>
        <a:cs typeface="+mn-cs"/>
      </a:defRPr>
    </a:lvl8pPr>
    <a:lvl9pPr marL="3657600" algn="l" defTabSz="914400" rtl="0" eaLnBrk="1" latinLnBrk="0" hangingPunct="1">
      <a:defRPr sz="2000"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1F51B"/>
    <a:srgbClr val="0000FF"/>
    <a:srgbClr val="FFFFCC"/>
    <a:srgbClr val="800000"/>
    <a:srgbClr val="FF00FF"/>
    <a:srgbClr val="FF9900"/>
    <a:srgbClr val="663300"/>
    <a:srgbClr val="0000CC"/>
    <a:srgbClr val="008000"/>
    <a:srgbClr val="FFEE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021" autoAdjust="0"/>
  </p:normalViewPr>
  <p:slideViewPr>
    <p:cSldViewPr>
      <p:cViewPr varScale="1">
        <p:scale>
          <a:sx n="89" d="100"/>
          <a:sy n="89" d="100"/>
        </p:scale>
        <p:origin x="-2192" y="-128"/>
      </p:cViewPr>
      <p:guideLst>
        <p:guide orient="horz" pos="2160"/>
        <p:guide pos="28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372"/>
    </p:cViewPr>
  </p:sorterViewPr>
  <p:gridSpacing cx="72008" cy="72008"/>
</p:viewPr>
</file>

<file path=ppt/_rels/presentation.xml.rels><?xml version="1.0" encoding="UTF-8" standalone="yes"?>
<Relationships xmlns="http://schemas.openxmlformats.org/package/2006/relationships"><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150" Type="http://schemas.openxmlformats.org/officeDocument/2006/relationships/slide" Target="slides/slide149.xml"/><Relationship Id="rId151" Type="http://schemas.openxmlformats.org/officeDocument/2006/relationships/slide" Target="slides/slide150.xml"/><Relationship Id="rId152" Type="http://schemas.openxmlformats.org/officeDocument/2006/relationships/slide" Target="slides/slide15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53" Type="http://schemas.openxmlformats.org/officeDocument/2006/relationships/slide" Target="slides/slide152.xml"/><Relationship Id="rId154" Type="http://schemas.openxmlformats.org/officeDocument/2006/relationships/slide" Target="slides/slide153.xml"/><Relationship Id="rId155" Type="http://schemas.openxmlformats.org/officeDocument/2006/relationships/slide" Target="slides/slide154.xml"/><Relationship Id="rId156" Type="http://schemas.openxmlformats.org/officeDocument/2006/relationships/slide" Target="slides/slide155.xml"/><Relationship Id="rId157" Type="http://schemas.openxmlformats.org/officeDocument/2006/relationships/slide" Target="slides/slide156.xml"/><Relationship Id="rId158" Type="http://schemas.openxmlformats.org/officeDocument/2006/relationships/slide" Target="slides/slide157.xml"/><Relationship Id="rId159" Type="http://schemas.openxmlformats.org/officeDocument/2006/relationships/notesMaster" Target="notesMasters/notes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160" Type="http://schemas.openxmlformats.org/officeDocument/2006/relationships/printerSettings" Target="printerSettings/printerSettings1.bin"/><Relationship Id="rId161" Type="http://schemas.openxmlformats.org/officeDocument/2006/relationships/presProps" Target="presProps.xml"/><Relationship Id="rId162"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63" Type="http://schemas.openxmlformats.org/officeDocument/2006/relationships/theme" Target="theme/theme1.xml"/><Relationship Id="rId164"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40" Type="http://schemas.openxmlformats.org/officeDocument/2006/relationships/slide" Target="slides/slide139.xml"/><Relationship Id="rId141" Type="http://schemas.openxmlformats.org/officeDocument/2006/relationships/slide" Target="slides/slide1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34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34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4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4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34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39BF5F2-8CFC-4DCB-81DA-BDF144251789}" type="slidenum">
              <a:rPr lang="en-US" altLang="zh-CN"/>
              <a:pPr/>
              <a:t>‹#›</a:t>
            </a:fld>
            <a:endParaRPr lang="en-US" altLang="zh-CN"/>
          </a:p>
        </p:txBody>
      </p:sp>
    </p:spTree>
    <p:extLst>
      <p:ext uri="{BB962C8B-B14F-4D97-AF65-F5344CB8AC3E}">
        <p14:creationId xmlns:p14="http://schemas.microsoft.com/office/powerpoint/2010/main" val="100238481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7200" algn="l" rtl="0" fontAlgn="base">
      <a:spcBef>
        <a:spcPct val="30000"/>
      </a:spcBef>
      <a:spcAft>
        <a:spcPct val="0"/>
      </a:spcAft>
      <a:defRPr sz="1200" kern="1200">
        <a:solidFill>
          <a:schemeClr val="tx1"/>
        </a:solidFill>
        <a:latin typeface="Arial" charset="0"/>
        <a:ea typeface="宋体" pitchFamily="2" charset="-122"/>
        <a:cs typeface="+mn-cs"/>
      </a:defRPr>
    </a:lvl2pPr>
    <a:lvl3pPr marL="914400" algn="l" rtl="0" fontAlgn="base">
      <a:spcBef>
        <a:spcPct val="30000"/>
      </a:spcBef>
      <a:spcAft>
        <a:spcPct val="0"/>
      </a:spcAft>
      <a:defRPr sz="1200" kern="1200">
        <a:solidFill>
          <a:schemeClr val="tx1"/>
        </a:solidFill>
        <a:latin typeface="Arial" charset="0"/>
        <a:ea typeface="宋体" pitchFamily="2" charset="-122"/>
        <a:cs typeface="+mn-cs"/>
      </a:defRPr>
    </a:lvl3pPr>
    <a:lvl4pPr marL="1371600" algn="l" rtl="0" fontAlgn="base">
      <a:spcBef>
        <a:spcPct val="30000"/>
      </a:spcBef>
      <a:spcAft>
        <a:spcPct val="0"/>
      </a:spcAft>
      <a:defRPr sz="1200" kern="1200">
        <a:solidFill>
          <a:schemeClr val="tx1"/>
        </a:solidFill>
        <a:latin typeface="Arial" charset="0"/>
        <a:ea typeface="宋体" pitchFamily="2" charset="-122"/>
        <a:cs typeface="+mn-cs"/>
      </a:defRPr>
    </a:lvl4pPr>
    <a:lvl5pPr marL="1828800" algn="l" rtl="0" fontAlgn="base">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0.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 Id="rId3" Type="http://schemas.openxmlformats.org/officeDocument/2006/relationships/hyperlink" Target="http://zyk.thss.tsinghua.edu.cn/97/ch2/ch2/ch2-4-1-2.htm" TargetMode="Externa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2.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3.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4.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5.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6.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7.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8.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0.xml"/></Relationships>
</file>

<file path=ppt/notesSlides/_rels/notesSlide1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1.xml"/></Relationships>
</file>

<file path=ppt/notesSlides/_rels/notesSlide1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2.xml"/></Relationships>
</file>

<file path=ppt/notesSlides/_rels/notesSlide1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3.xml"/></Relationships>
</file>

<file path=ppt/notesSlides/_rels/notesSlide1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4.xml"/></Relationships>
</file>

<file path=ppt/notesSlides/_rels/notesSlide1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5.xml"/></Relationships>
</file>

<file path=ppt/notesSlides/_rels/notesSlide1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6.xml"/></Relationships>
</file>

<file path=ppt/notesSlides/_rels/notesSlide1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 Id="rId3" Type="http://schemas.openxmlformats.org/officeDocument/2006/relationships/hyperlink" Target="http://en.wikipedia.org/wiki/Journal_of_Logic_Programming" TargetMode="Externa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a:t>
            </a:fld>
            <a:endParaRPr lang="en-US" altLang="zh-CN"/>
          </a:p>
        </p:txBody>
      </p:sp>
    </p:spTree>
    <p:extLst>
      <p:ext uri="{BB962C8B-B14F-4D97-AF65-F5344CB8AC3E}">
        <p14:creationId xmlns:p14="http://schemas.microsoft.com/office/powerpoint/2010/main" val="116188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rPr>
              <a:t>推理过程一般表现为一种搜索过程，</a:t>
            </a:r>
            <a:r>
              <a:rPr lang="en-US" altLang="zh-CN" sz="1200" b="1" dirty="0" smtClean="0">
                <a:solidFill>
                  <a:srgbClr val="0000CC"/>
                </a:solidFill>
              </a:rPr>
              <a:t>==〉</a:t>
            </a:r>
            <a:r>
              <a:rPr lang="zh-CN" altLang="en-US" sz="1200" b="1" dirty="0" smtClean="0">
                <a:solidFill>
                  <a:srgbClr val="006600"/>
                </a:solidFill>
              </a:rPr>
              <a:t>推理策略 </a:t>
            </a:r>
            <a:r>
              <a:rPr lang="zh-CN" altLang="en-US" sz="1200" b="1" baseline="0" dirty="0" smtClean="0">
                <a:solidFill>
                  <a:srgbClr val="006600"/>
                </a:solidFill>
              </a:rPr>
              <a:t>  </a:t>
            </a:r>
            <a:r>
              <a:rPr lang="en-US" altLang="zh-CN" sz="1200" b="1" baseline="0" dirty="0" smtClean="0">
                <a:solidFill>
                  <a:srgbClr val="006600"/>
                </a:solidFill>
              </a:rPr>
              <a:t>/   </a:t>
            </a:r>
            <a:r>
              <a:rPr lang="zh-CN" altLang="en-US" sz="1200" b="1" dirty="0" smtClean="0">
                <a:solidFill>
                  <a:srgbClr val="006600"/>
                </a:solidFill>
              </a:rPr>
              <a:t>搜索策略</a:t>
            </a:r>
            <a:r>
              <a:rPr lang="zh-CN" altLang="en-US" sz="1200" b="1" dirty="0" smtClean="0">
                <a:solidFill>
                  <a:srgbClr val="0000CC"/>
                </a:solidFill>
              </a:rPr>
              <a:t>。</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a:t>
            </a:fld>
            <a:endParaRPr lang="en-US" altLang="zh-CN"/>
          </a:p>
        </p:txBody>
      </p:sp>
    </p:spTree>
    <p:extLst>
      <p:ext uri="{BB962C8B-B14F-4D97-AF65-F5344CB8AC3E}">
        <p14:creationId xmlns:p14="http://schemas.microsoft.com/office/powerpoint/2010/main" val="1866760675"/>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100</a:t>
            </a:fld>
            <a:endParaRPr lang="en-US" altLang="zh-CN"/>
          </a:p>
        </p:txBody>
      </p:sp>
    </p:spTree>
    <p:extLst>
      <p:ext uri="{BB962C8B-B14F-4D97-AF65-F5344CB8AC3E}">
        <p14:creationId xmlns:p14="http://schemas.microsoft.com/office/powerpoint/2010/main" val="147329447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101</a:t>
            </a:fld>
            <a:endParaRPr lang="en-US" altLang="zh-CN"/>
          </a:p>
        </p:txBody>
      </p:sp>
    </p:spTree>
    <p:extLst>
      <p:ext uri="{BB962C8B-B14F-4D97-AF65-F5344CB8AC3E}">
        <p14:creationId xmlns:p14="http://schemas.microsoft.com/office/powerpoint/2010/main" val="147329447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102</a:t>
            </a:fld>
            <a:endParaRPr lang="en-US" altLang="zh-CN"/>
          </a:p>
        </p:txBody>
      </p:sp>
    </p:spTree>
    <p:extLst>
      <p:ext uri="{BB962C8B-B14F-4D97-AF65-F5344CB8AC3E}">
        <p14:creationId xmlns:p14="http://schemas.microsoft.com/office/powerpoint/2010/main" val="1473294479"/>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103</a:t>
            </a:fld>
            <a:endParaRPr lang="en-US" altLang="zh-CN"/>
          </a:p>
        </p:txBody>
      </p:sp>
    </p:spTree>
    <p:extLst>
      <p:ext uri="{BB962C8B-B14F-4D97-AF65-F5344CB8AC3E}">
        <p14:creationId xmlns:p14="http://schemas.microsoft.com/office/powerpoint/2010/main" val="147329447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104</a:t>
            </a:fld>
            <a:endParaRPr lang="en-US" altLang="zh-CN"/>
          </a:p>
        </p:txBody>
      </p:sp>
    </p:spTree>
    <p:extLst>
      <p:ext uri="{BB962C8B-B14F-4D97-AF65-F5344CB8AC3E}">
        <p14:creationId xmlns:p14="http://schemas.microsoft.com/office/powerpoint/2010/main" val="1473294479"/>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105</a:t>
            </a:fld>
            <a:endParaRPr lang="en-US" altLang="zh-CN"/>
          </a:p>
        </p:txBody>
      </p:sp>
    </p:spTree>
    <p:extLst>
      <p:ext uri="{BB962C8B-B14F-4D97-AF65-F5344CB8AC3E}">
        <p14:creationId xmlns:p14="http://schemas.microsoft.com/office/powerpoint/2010/main" val="1666305648"/>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106</a:t>
            </a:fld>
            <a:endParaRPr lang="en-US" altLang="zh-CN"/>
          </a:p>
        </p:txBody>
      </p:sp>
    </p:spTree>
    <p:extLst>
      <p:ext uri="{BB962C8B-B14F-4D97-AF65-F5344CB8AC3E}">
        <p14:creationId xmlns:p14="http://schemas.microsoft.com/office/powerpoint/2010/main" val="1309824588"/>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107</a:t>
            </a:fld>
            <a:endParaRPr lang="en-US" altLang="zh-CN"/>
          </a:p>
        </p:txBody>
      </p:sp>
    </p:spTree>
    <p:extLst>
      <p:ext uri="{BB962C8B-B14F-4D97-AF65-F5344CB8AC3E}">
        <p14:creationId xmlns:p14="http://schemas.microsoft.com/office/powerpoint/2010/main" val="68668796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108</a:t>
            </a:fld>
            <a:endParaRPr lang="en-US" altLang="zh-CN"/>
          </a:p>
        </p:txBody>
      </p:sp>
    </p:spTree>
    <p:extLst>
      <p:ext uri="{BB962C8B-B14F-4D97-AF65-F5344CB8AC3E}">
        <p14:creationId xmlns:p14="http://schemas.microsoft.com/office/powerpoint/2010/main" val="409062113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109</a:t>
            </a:fld>
            <a:endParaRPr lang="en-US" altLang="zh-CN"/>
          </a:p>
        </p:txBody>
      </p:sp>
    </p:spTree>
    <p:extLst>
      <p:ext uri="{BB962C8B-B14F-4D97-AF65-F5344CB8AC3E}">
        <p14:creationId xmlns:p14="http://schemas.microsoft.com/office/powerpoint/2010/main" val="3632905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如何到知识库中选取可用知识，当知识库中有多条知识可用时应该先使用那一条知识等。</a:t>
            </a:r>
            <a:r>
              <a:rPr lang="zh-CN" altLang="en-US" sz="1200" b="1" baseline="0" dirty="0" smtClean="0">
                <a:solidFill>
                  <a:srgbClr val="0000CC"/>
                </a:solidFill>
                <a:latin typeface="Times New Roman" pitchFamily="18" charset="0"/>
              </a:rPr>
              <a:t> </a:t>
            </a:r>
            <a:r>
              <a:rPr lang="en-US" altLang="zh-CN" sz="1200" b="1" baseline="0" dirty="0" smtClean="0">
                <a:solidFill>
                  <a:srgbClr val="0000CC"/>
                </a:solidFill>
                <a:latin typeface="Times New Roman" pitchFamily="18" charset="0"/>
              </a:rPr>
              <a:t>==〉</a:t>
            </a:r>
            <a:r>
              <a:rPr lang="zh-CN" altLang="en-US" sz="1200" b="1" dirty="0" smtClean="0">
                <a:solidFill>
                  <a:srgbClr val="0000CC"/>
                </a:solidFill>
                <a:latin typeface="Times New Roman" pitchFamily="18" charset="0"/>
              </a:rPr>
              <a:t>知识的匹配方法 </a:t>
            </a:r>
            <a:r>
              <a:rPr lang="zh-CN" altLang="en-US" sz="1200" b="1" baseline="0" dirty="0" smtClean="0">
                <a:solidFill>
                  <a:srgbClr val="0000CC"/>
                </a:solidFill>
                <a:latin typeface="Times New Roman" pitchFamily="18" charset="0"/>
              </a:rPr>
              <a:t> </a:t>
            </a:r>
            <a:r>
              <a:rPr lang="en-US" altLang="zh-CN" sz="1200" b="1" baseline="0" dirty="0" smtClean="0">
                <a:solidFill>
                  <a:srgbClr val="0000CC"/>
                </a:solidFill>
                <a:latin typeface="Times New Roman" pitchFamily="18" charset="0"/>
              </a:rPr>
              <a:t>/  </a:t>
            </a:r>
            <a:r>
              <a:rPr lang="zh-CN" altLang="en-US" sz="1200" b="1" dirty="0" smtClean="0">
                <a:solidFill>
                  <a:srgbClr val="0000CC"/>
                </a:solidFill>
                <a:latin typeface="Times New Roman" pitchFamily="18" charset="0"/>
              </a:rPr>
              <a:t>冲突消解策略</a:t>
            </a:r>
            <a:endParaRPr lang="en-US" altLang="zh-CN" sz="1200" b="1" dirty="0" smtClean="0">
              <a:solidFill>
                <a:srgbClr val="0000CC"/>
              </a:solidFill>
              <a:latin typeface="Times New Roman" pitchFamily="18" charset="0"/>
            </a:endParaRPr>
          </a:p>
          <a:p>
            <a:endParaRPr lang="en-US" altLang="zh-CN" sz="1200" b="1" dirty="0" smtClean="0">
              <a:solidFill>
                <a:srgbClr val="0000CC"/>
              </a:solidFill>
              <a:latin typeface="Times New Roman" pitchFamily="18" charset="0"/>
            </a:endParaRPr>
          </a:p>
          <a:p>
            <a:r>
              <a:rPr lang="zh-CN" altLang="en-US" sz="1200" b="1" dirty="0" smtClean="0">
                <a:solidFill>
                  <a:srgbClr val="0000CC"/>
                </a:solidFill>
                <a:latin typeface="Times New Roman" pitchFamily="18" charset="0"/>
              </a:rPr>
              <a:t>在第二章中可以略去</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a:t>
            </a:fld>
            <a:endParaRPr lang="en-US" altLang="zh-CN"/>
          </a:p>
        </p:txBody>
      </p:sp>
    </p:spTree>
    <p:extLst>
      <p:ext uri="{BB962C8B-B14F-4D97-AF65-F5344CB8AC3E}">
        <p14:creationId xmlns:p14="http://schemas.microsoft.com/office/powerpoint/2010/main" val="832835329"/>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110</a:t>
            </a:fld>
            <a:endParaRPr lang="en-US" altLang="zh-CN"/>
          </a:p>
        </p:txBody>
      </p:sp>
    </p:spTree>
    <p:extLst>
      <p:ext uri="{BB962C8B-B14F-4D97-AF65-F5344CB8AC3E}">
        <p14:creationId xmlns:p14="http://schemas.microsoft.com/office/powerpoint/2010/main" val="305090710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111</a:t>
            </a:fld>
            <a:endParaRPr lang="en-US" altLang="zh-CN"/>
          </a:p>
        </p:txBody>
      </p:sp>
    </p:spTree>
    <p:extLst>
      <p:ext uri="{BB962C8B-B14F-4D97-AF65-F5344CB8AC3E}">
        <p14:creationId xmlns:p14="http://schemas.microsoft.com/office/powerpoint/2010/main" val="260887980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112</a:t>
            </a:fld>
            <a:endParaRPr lang="en-US" altLang="zh-CN"/>
          </a:p>
        </p:txBody>
      </p:sp>
    </p:spTree>
    <p:extLst>
      <p:ext uri="{BB962C8B-B14F-4D97-AF65-F5344CB8AC3E}">
        <p14:creationId xmlns:p14="http://schemas.microsoft.com/office/powerpoint/2010/main" val="410066969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113</a:t>
            </a:fld>
            <a:endParaRPr lang="en-US" altLang="zh-CN"/>
          </a:p>
        </p:txBody>
      </p:sp>
    </p:spTree>
    <p:extLst>
      <p:ext uri="{BB962C8B-B14F-4D97-AF65-F5344CB8AC3E}">
        <p14:creationId xmlns:p14="http://schemas.microsoft.com/office/powerpoint/2010/main" val="56683839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114</a:t>
            </a:fld>
            <a:endParaRPr lang="en-US" altLang="zh-CN"/>
          </a:p>
        </p:txBody>
      </p:sp>
    </p:spTree>
    <p:extLst>
      <p:ext uri="{BB962C8B-B14F-4D97-AF65-F5344CB8AC3E}">
        <p14:creationId xmlns:p14="http://schemas.microsoft.com/office/powerpoint/2010/main" val="2148823739"/>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115</a:t>
            </a:fld>
            <a:endParaRPr lang="en-US" altLang="zh-CN"/>
          </a:p>
        </p:txBody>
      </p:sp>
    </p:spTree>
    <p:extLst>
      <p:ext uri="{BB962C8B-B14F-4D97-AF65-F5344CB8AC3E}">
        <p14:creationId xmlns:p14="http://schemas.microsoft.com/office/powerpoint/2010/main" val="811308829"/>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原因： 没有可用的单文字。例子： </a:t>
            </a:r>
            <a:r>
              <a:rPr lang="en-US" altLang="zh-CN" dirty="0" smtClean="0"/>
              <a:t>Q</a:t>
            </a:r>
            <a:r>
              <a:rPr lang="zh-CN" altLang="en-US" dirty="0" smtClean="0"/>
              <a:t> </a:t>
            </a:r>
            <a:r>
              <a:rPr lang="en-US" altLang="zh-CN" dirty="0" smtClean="0"/>
              <a:t>or</a:t>
            </a:r>
            <a:r>
              <a:rPr lang="zh-CN" altLang="en-US" dirty="0" smtClean="0"/>
              <a:t> </a:t>
            </a:r>
            <a:r>
              <a:rPr lang="en-US" altLang="zh-CN" dirty="0" smtClean="0"/>
              <a:t>R,</a:t>
            </a:r>
            <a:r>
              <a:rPr lang="zh-CN" altLang="en-US" dirty="0" smtClean="0"/>
              <a:t> </a:t>
            </a:r>
            <a:r>
              <a:rPr lang="en-US" altLang="zh-CN" dirty="0" smtClean="0"/>
              <a:t>Q</a:t>
            </a:r>
            <a:r>
              <a:rPr lang="zh-CN" altLang="en-US" dirty="0" smtClean="0"/>
              <a:t> </a:t>
            </a:r>
            <a:r>
              <a:rPr lang="en-US" altLang="zh-CN" dirty="0" smtClean="0"/>
              <a:t>or</a:t>
            </a:r>
            <a:r>
              <a:rPr lang="zh-CN" altLang="en-US" dirty="0" smtClean="0"/>
              <a:t> </a:t>
            </a:r>
            <a:r>
              <a:rPr lang="zh-CN" altLang="zh-CN" dirty="0" smtClean="0"/>
              <a:t>~</a:t>
            </a:r>
            <a:r>
              <a:rPr lang="en-US" altLang="zh-CN" dirty="0" smtClean="0"/>
              <a:t>R,</a:t>
            </a:r>
            <a:r>
              <a:rPr lang="zh-CN" altLang="en-US" dirty="0" smtClean="0"/>
              <a:t> </a:t>
            </a:r>
            <a:r>
              <a:rPr lang="en-US" altLang="zh-CN" dirty="0" smtClean="0"/>
              <a:t>~Q</a:t>
            </a:r>
            <a:r>
              <a:rPr lang="zh-CN" altLang="en-US" dirty="0" smtClean="0"/>
              <a:t> </a:t>
            </a:r>
            <a:r>
              <a:rPr lang="en-US" altLang="zh-CN" dirty="0" smtClean="0"/>
              <a:t>V</a:t>
            </a:r>
            <a:r>
              <a:rPr lang="zh-CN" altLang="en-US" dirty="0" smtClean="0"/>
              <a:t> </a:t>
            </a:r>
            <a:r>
              <a:rPr lang="en-US" altLang="zh-CN" dirty="0" smtClean="0"/>
              <a:t>R,</a:t>
            </a:r>
            <a:r>
              <a:rPr lang="zh-CN" altLang="en-US" dirty="0" smtClean="0"/>
              <a:t> 求证 </a:t>
            </a:r>
            <a:r>
              <a:rPr lang="en-US" altLang="zh-CN" dirty="0" smtClean="0"/>
              <a:t>Q</a:t>
            </a:r>
            <a:r>
              <a:rPr lang="zh-CN" altLang="en-US" dirty="0" smtClean="0"/>
              <a:t> </a:t>
            </a:r>
            <a:r>
              <a:rPr lang="en-US" altLang="zh-CN" dirty="0" smtClean="0"/>
              <a:t>and</a:t>
            </a:r>
            <a:r>
              <a:rPr lang="zh-CN" altLang="en-US" dirty="0" smtClean="0"/>
              <a:t> </a:t>
            </a:r>
            <a:r>
              <a:rPr lang="en-US" altLang="zh-CN" dirty="0" smtClean="0"/>
              <a:t>R</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116</a:t>
            </a:fld>
            <a:endParaRPr lang="en-US" altLang="zh-CN"/>
          </a:p>
        </p:txBody>
      </p:sp>
    </p:spTree>
    <p:extLst>
      <p:ext uri="{BB962C8B-B14F-4D97-AF65-F5344CB8AC3E}">
        <p14:creationId xmlns:p14="http://schemas.microsoft.com/office/powerpoint/2010/main" val="72282670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117</a:t>
            </a:fld>
            <a:endParaRPr lang="en-US" altLang="zh-CN"/>
          </a:p>
        </p:txBody>
      </p:sp>
    </p:spTree>
    <p:extLst>
      <p:ext uri="{BB962C8B-B14F-4D97-AF65-F5344CB8AC3E}">
        <p14:creationId xmlns:p14="http://schemas.microsoft.com/office/powerpoint/2010/main" val="2310663995"/>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原因： 没有可用的单文字。例子： </a:t>
            </a:r>
            <a:r>
              <a:rPr lang="en-US" altLang="zh-CN" dirty="0" smtClean="0"/>
              <a:t>Q</a:t>
            </a:r>
            <a:r>
              <a:rPr lang="zh-CN" altLang="en-US" dirty="0" smtClean="0"/>
              <a:t> </a:t>
            </a:r>
            <a:r>
              <a:rPr lang="en-US" altLang="zh-CN" dirty="0" smtClean="0"/>
              <a:t>or</a:t>
            </a:r>
            <a:r>
              <a:rPr lang="zh-CN" altLang="en-US" dirty="0" smtClean="0"/>
              <a:t> </a:t>
            </a:r>
            <a:r>
              <a:rPr lang="en-US" altLang="zh-CN" dirty="0" smtClean="0"/>
              <a:t>R,</a:t>
            </a:r>
            <a:r>
              <a:rPr lang="zh-CN" altLang="en-US" dirty="0" smtClean="0"/>
              <a:t> </a:t>
            </a:r>
            <a:r>
              <a:rPr lang="en-US" altLang="zh-CN" dirty="0" smtClean="0"/>
              <a:t>Q</a:t>
            </a:r>
            <a:r>
              <a:rPr lang="zh-CN" altLang="en-US" dirty="0" smtClean="0"/>
              <a:t> </a:t>
            </a:r>
            <a:r>
              <a:rPr lang="en-US" altLang="zh-CN" dirty="0" smtClean="0"/>
              <a:t>or</a:t>
            </a:r>
            <a:r>
              <a:rPr lang="zh-CN" altLang="en-US" dirty="0" smtClean="0"/>
              <a:t> </a:t>
            </a:r>
            <a:r>
              <a:rPr lang="zh-CN" altLang="zh-CN" dirty="0" smtClean="0"/>
              <a:t>~</a:t>
            </a:r>
            <a:r>
              <a:rPr lang="en-US" altLang="zh-CN" dirty="0" smtClean="0"/>
              <a:t>R,</a:t>
            </a:r>
            <a:r>
              <a:rPr lang="zh-CN" altLang="en-US" dirty="0" smtClean="0"/>
              <a:t> </a:t>
            </a:r>
            <a:r>
              <a:rPr lang="en-US" altLang="zh-CN" dirty="0" smtClean="0"/>
              <a:t>~Q</a:t>
            </a:r>
            <a:r>
              <a:rPr lang="zh-CN" altLang="en-US" dirty="0" smtClean="0"/>
              <a:t> </a:t>
            </a:r>
            <a:r>
              <a:rPr lang="en-US" altLang="zh-CN" dirty="0" smtClean="0"/>
              <a:t>V</a:t>
            </a:r>
            <a:r>
              <a:rPr lang="zh-CN" altLang="en-US" dirty="0" smtClean="0"/>
              <a:t> </a:t>
            </a:r>
            <a:r>
              <a:rPr lang="en-US" altLang="zh-CN" dirty="0" smtClean="0"/>
              <a:t>R,</a:t>
            </a:r>
            <a:r>
              <a:rPr lang="zh-CN" altLang="en-US" dirty="0" smtClean="0"/>
              <a:t> 求证 </a:t>
            </a:r>
            <a:r>
              <a:rPr lang="en-US" altLang="zh-CN" dirty="0" smtClean="0"/>
              <a:t>Q</a:t>
            </a:r>
            <a:r>
              <a:rPr lang="zh-CN" altLang="en-US" dirty="0" smtClean="0"/>
              <a:t> </a:t>
            </a:r>
            <a:r>
              <a:rPr lang="en-US" altLang="zh-CN" dirty="0" smtClean="0"/>
              <a:t>and</a:t>
            </a:r>
            <a:r>
              <a:rPr lang="zh-CN" altLang="en-US" dirty="0" smtClean="0"/>
              <a:t> </a:t>
            </a:r>
            <a:r>
              <a:rPr lang="en-US" altLang="zh-CN" dirty="0" smtClean="0"/>
              <a:t>R</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118</a:t>
            </a:fld>
            <a:endParaRPr lang="en-US" altLang="zh-CN"/>
          </a:p>
        </p:txBody>
      </p:sp>
    </p:spTree>
    <p:extLst>
      <p:ext uri="{BB962C8B-B14F-4D97-AF65-F5344CB8AC3E}">
        <p14:creationId xmlns:p14="http://schemas.microsoft.com/office/powerpoint/2010/main" val="72282670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119</a:t>
            </a:fld>
            <a:endParaRPr lang="en-US" altLang="zh-CN"/>
          </a:p>
        </p:txBody>
      </p:sp>
    </p:spTree>
    <p:extLst>
      <p:ext uri="{BB962C8B-B14F-4D97-AF65-F5344CB8AC3E}">
        <p14:creationId xmlns:p14="http://schemas.microsoft.com/office/powerpoint/2010/main" val="2985564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a:t>
            </a:fld>
            <a:endParaRPr lang="en-US" altLang="zh-CN"/>
          </a:p>
        </p:txBody>
      </p:sp>
    </p:spTree>
    <p:extLst>
      <p:ext uri="{BB962C8B-B14F-4D97-AF65-F5344CB8AC3E}">
        <p14:creationId xmlns:p14="http://schemas.microsoft.com/office/powerpoint/2010/main" val="3130891372"/>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1" dirty="0" smtClean="0">
                <a:solidFill>
                  <a:srgbClr val="0000CC"/>
                </a:solidFill>
                <a:latin typeface="Times" pitchFamily="18" charset="0"/>
                <a:ea typeface="仿宋_GB2312" pitchFamily="49" charset="-122"/>
              </a:rPr>
              <a:t>例如，子句集</a:t>
            </a:r>
          </a:p>
          <a:p>
            <a:r>
              <a:rPr lang="zh-CN" altLang="en-US" b="1" dirty="0" smtClean="0">
                <a:solidFill>
                  <a:srgbClr val="0000CC"/>
                </a:solidFill>
                <a:latin typeface="Times" pitchFamily="18" charset="0"/>
                <a:ea typeface="仿宋_GB2312" pitchFamily="49" charset="-122"/>
              </a:rPr>
              <a:t> </a:t>
            </a:r>
            <a:r>
              <a:rPr lang="en-US" altLang="zh-CN" b="1" dirty="0" smtClean="0">
                <a:solidFill>
                  <a:srgbClr val="0000CC"/>
                </a:solidFill>
                <a:latin typeface="Times" pitchFamily="18" charset="0"/>
                <a:ea typeface="仿宋_GB2312" pitchFamily="49" charset="-122"/>
              </a:rPr>
              <a:t>S={Q(u)∨P(a), ﹁Q(w)∨P(w), ﹁Q(x)∨﹁ P(x), Q(y)∨﹁ P(y)}</a:t>
            </a:r>
          </a:p>
          <a:p>
            <a:r>
              <a:rPr lang="zh-CN" altLang="en-US" b="1" dirty="0" smtClean="0">
                <a:solidFill>
                  <a:srgbClr val="0000CC"/>
                </a:solidFill>
                <a:latin typeface="Times" pitchFamily="18" charset="0"/>
                <a:ea typeface="仿宋_GB2312" pitchFamily="49" charset="-122"/>
              </a:rPr>
              <a:t>从</a:t>
            </a:r>
            <a:r>
              <a:rPr lang="en-US" altLang="zh-CN" b="1" dirty="0" smtClean="0">
                <a:solidFill>
                  <a:srgbClr val="0000CC"/>
                </a:solidFill>
                <a:latin typeface="Times" pitchFamily="18" charset="0"/>
                <a:ea typeface="仿宋_GB2312" pitchFamily="49" charset="-122"/>
              </a:rPr>
              <a:t>S</a:t>
            </a:r>
            <a:r>
              <a:rPr lang="zh-CN" altLang="en-US" b="1" dirty="0" smtClean="0">
                <a:solidFill>
                  <a:srgbClr val="0000CC"/>
                </a:solidFill>
                <a:latin typeface="Times" pitchFamily="18" charset="0"/>
                <a:ea typeface="仿宋_GB2312" pitchFamily="49" charset="-122"/>
              </a:rPr>
              <a:t>出发很容易找到一棵归结反演树，但却不存在线性输入策略的归结反演树。</a:t>
            </a:r>
          </a:p>
          <a:p>
            <a:endParaRPr lang="en-US" altLang="zh-CN" dirty="0" smtClean="0"/>
          </a:p>
          <a:p>
            <a:r>
              <a:rPr lang="zh-CN" altLang="en-US" dirty="0" smtClean="0"/>
              <a:t>两两做</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120</a:t>
            </a:fld>
            <a:endParaRPr lang="en-US" altLang="zh-CN"/>
          </a:p>
        </p:txBody>
      </p:sp>
    </p:spTree>
    <p:extLst>
      <p:ext uri="{BB962C8B-B14F-4D97-AF65-F5344CB8AC3E}">
        <p14:creationId xmlns:p14="http://schemas.microsoft.com/office/powerpoint/2010/main" val="1282594972"/>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121</a:t>
            </a:fld>
            <a:endParaRPr lang="en-US" altLang="zh-CN"/>
          </a:p>
        </p:txBody>
      </p:sp>
    </p:spTree>
    <p:extLst>
      <p:ext uri="{BB962C8B-B14F-4D97-AF65-F5344CB8AC3E}">
        <p14:creationId xmlns:p14="http://schemas.microsoft.com/office/powerpoint/2010/main" val="2985564664"/>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rPr>
              <a:t>这种策略与线性输入策略有点相似，但是，放宽了对子句的限制。每次参加归结的两个亲本子句</a:t>
            </a:r>
            <a:endParaRPr lang="en-US" altLang="zh-CN" sz="1200" b="1" dirty="0" smtClean="0">
              <a:solidFill>
                <a:srgbClr val="0000CC"/>
              </a:solidFill>
            </a:endParaRPr>
          </a:p>
          <a:p>
            <a:endParaRPr lang="en-US" altLang="zh-CN" sz="1200" b="1" dirty="0" smtClean="0">
              <a:solidFill>
                <a:srgbClr val="0000CC"/>
              </a:solidFill>
            </a:endParaRPr>
          </a:p>
          <a:p>
            <a:pPr marL="0" marR="0" lvl="2" indent="0" algn="l" defTabSz="914400" rtl="0" eaLnBrk="1" fontAlgn="base" latinLnBrk="0" hangingPunct="1">
              <a:lnSpc>
                <a:spcPct val="100000"/>
              </a:lnSpc>
              <a:spcBef>
                <a:spcPct val="30000"/>
              </a:spcBef>
              <a:spcAft>
                <a:spcPct val="0"/>
              </a:spcAft>
              <a:buClrTx/>
              <a:buSzTx/>
              <a:buFontTx/>
              <a:buNone/>
              <a:tabLst/>
              <a:defRPr/>
            </a:pPr>
            <a:r>
              <a:rPr lang="zh-CN" altLang="en-US" sz="1800" b="1" dirty="0" smtClean="0">
                <a:solidFill>
                  <a:srgbClr val="00B050"/>
                </a:solidFill>
                <a:latin typeface="楷体_GB2312" pitchFamily="49" charset="-122"/>
                <a:ea typeface="楷体_GB2312" pitchFamily="49" charset="-122"/>
              </a:rPr>
              <a:t>所谓一个子句</a:t>
            </a:r>
            <a:r>
              <a:rPr lang="en-US" altLang="zh-CN" sz="1800" b="1" dirty="0" smtClean="0">
                <a:solidFill>
                  <a:srgbClr val="00B050"/>
                </a:solidFill>
                <a:latin typeface="楷体_GB2312" pitchFamily="49" charset="-122"/>
                <a:ea typeface="楷体_GB2312" pitchFamily="49" charset="-122"/>
              </a:rPr>
              <a:t>(</a:t>
            </a:r>
            <a:r>
              <a:rPr lang="zh-CN" altLang="en-US" sz="1800" b="1" dirty="0" smtClean="0">
                <a:solidFill>
                  <a:srgbClr val="00B050"/>
                </a:solidFill>
                <a:latin typeface="楷体_GB2312" pitchFamily="49" charset="-122"/>
                <a:ea typeface="楷体_GB2312" pitchFamily="49" charset="-122"/>
              </a:rPr>
              <a:t>例如</a:t>
            </a:r>
            <a:r>
              <a:rPr lang="en-US" altLang="zh-CN" sz="1800" b="1" dirty="0" smtClean="0">
                <a:solidFill>
                  <a:srgbClr val="00B050"/>
                </a:solidFill>
                <a:latin typeface="楷体_GB2312" pitchFamily="49" charset="-122"/>
                <a:ea typeface="楷体_GB2312" pitchFamily="49" charset="-122"/>
              </a:rPr>
              <a:t>C</a:t>
            </a:r>
            <a:r>
              <a:rPr lang="en-US" altLang="zh-CN" sz="1800" b="1" baseline="-25000" dirty="0" smtClean="0">
                <a:solidFill>
                  <a:srgbClr val="00B050"/>
                </a:solidFill>
                <a:latin typeface="楷体_GB2312" pitchFamily="49" charset="-122"/>
                <a:ea typeface="楷体_GB2312" pitchFamily="49" charset="-122"/>
              </a:rPr>
              <a:t>1</a:t>
            </a:r>
            <a:r>
              <a:rPr lang="en-US" altLang="zh-CN" sz="1800" b="1" dirty="0" smtClean="0">
                <a:solidFill>
                  <a:srgbClr val="00B050"/>
                </a:solidFill>
                <a:latin typeface="楷体_GB2312" pitchFamily="49" charset="-122"/>
                <a:ea typeface="楷体_GB2312" pitchFamily="49" charset="-122"/>
              </a:rPr>
              <a:t>)</a:t>
            </a:r>
            <a:r>
              <a:rPr lang="zh-CN" altLang="en-US" sz="1800" b="1" dirty="0" smtClean="0">
                <a:solidFill>
                  <a:srgbClr val="00B050"/>
                </a:solidFill>
                <a:latin typeface="楷体_GB2312" pitchFamily="49" charset="-122"/>
                <a:ea typeface="楷体_GB2312" pitchFamily="49" charset="-122"/>
              </a:rPr>
              <a:t>是另一个子句</a:t>
            </a:r>
            <a:r>
              <a:rPr lang="en-US" altLang="zh-CN" sz="1800" b="1" dirty="0" smtClean="0">
                <a:solidFill>
                  <a:srgbClr val="00B050"/>
                </a:solidFill>
                <a:latin typeface="楷体_GB2312" pitchFamily="49" charset="-122"/>
                <a:ea typeface="楷体_GB2312" pitchFamily="49" charset="-122"/>
              </a:rPr>
              <a:t>(</a:t>
            </a:r>
            <a:r>
              <a:rPr lang="zh-CN" altLang="en-US" sz="1800" b="1" dirty="0" smtClean="0">
                <a:solidFill>
                  <a:srgbClr val="00B050"/>
                </a:solidFill>
                <a:latin typeface="楷体_GB2312" pitchFamily="49" charset="-122"/>
                <a:ea typeface="楷体_GB2312" pitchFamily="49" charset="-122"/>
              </a:rPr>
              <a:t>例如</a:t>
            </a:r>
            <a:r>
              <a:rPr lang="en-US" altLang="zh-CN" sz="1800" b="1" dirty="0" smtClean="0">
                <a:solidFill>
                  <a:srgbClr val="00B050"/>
                </a:solidFill>
                <a:latin typeface="楷体_GB2312" pitchFamily="49" charset="-122"/>
                <a:ea typeface="楷体_GB2312" pitchFamily="49" charset="-122"/>
              </a:rPr>
              <a:t>C</a:t>
            </a:r>
            <a:r>
              <a:rPr lang="en-US" altLang="zh-CN" sz="1800" b="1" baseline="-25000" dirty="0" smtClean="0">
                <a:solidFill>
                  <a:srgbClr val="00B050"/>
                </a:solidFill>
                <a:latin typeface="楷体_GB2312" pitchFamily="49" charset="-122"/>
                <a:ea typeface="楷体_GB2312" pitchFamily="49" charset="-122"/>
              </a:rPr>
              <a:t>2</a:t>
            </a:r>
            <a:r>
              <a:rPr lang="en-US" altLang="zh-CN" sz="1800" b="1" dirty="0" smtClean="0">
                <a:solidFill>
                  <a:srgbClr val="00B050"/>
                </a:solidFill>
                <a:latin typeface="楷体_GB2312" pitchFamily="49" charset="-122"/>
                <a:ea typeface="楷体_GB2312" pitchFamily="49" charset="-122"/>
              </a:rPr>
              <a:t>)</a:t>
            </a:r>
            <a:r>
              <a:rPr lang="zh-CN" altLang="en-US" sz="1800" b="1" dirty="0" smtClean="0">
                <a:solidFill>
                  <a:srgbClr val="00B050"/>
                </a:solidFill>
                <a:latin typeface="楷体_GB2312" pitchFamily="49" charset="-122"/>
                <a:ea typeface="楷体_GB2312" pitchFamily="49" charset="-122"/>
              </a:rPr>
              <a:t>的先辈子句是指</a:t>
            </a:r>
            <a:r>
              <a:rPr lang="en-US" altLang="zh-CN" sz="1800" b="1" dirty="0" smtClean="0">
                <a:solidFill>
                  <a:srgbClr val="00B050"/>
                </a:solidFill>
                <a:latin typeface="楷体_GB2312" pitchFamily="49" charset="-122"/>
                <a:ea typeface="楷体_GB2312" pitchFamily="49" charset="-122"/>
              </a:rPr>
              <a:t>C</a:t>
            </a:r>
            <a:r>
              <a:rPr lang="en-US" altLang="zh-CN" sz="1800" b="1" baseline="-25000" dirty="0" smtClean="0">
                <a:solidFill>
                  <a:srgbClr val="00B050"/>
                </a:solidFill>
                <a:latin typeface="楷体_GB2312" pitchFamily="49" charset="-122"/>
                <a:ea typeface="楷体_GB2312" pitchFamily="49" charset="-122"/>
              </a:rPr>
              <a:t>2</a:t>
            </a:r>
            <a:r>
              <a:rPr lang="zh-CN" altLang="en-US" sz="1800" b="1" dirty="0" smtClean="0">
                <a:solidFill>
                  <a:srgbClr val="00B050"/>
                </a:solidFill>
                <a:latin typeface="楷体_GB2312" pitchFamily="49" charset="-122"/>
                <a:ea typeface="楷体_GB2312" pitchFamily="49" charset="-122"/>
              </a:rPr>
              <a:t>是由</a:t>
            </a:r>
            <a:r>
              <a:rPr lang="en-US" altLang="zh-CN" sz="1800" b="1" dirty="0" smtClean="0">
                <a:solidFill>
                  <a:srgbClr val="00B050"/>
                </a:solidFill>
                <a:latin typeface="楷体_GB2312" pitchFamily="49" charset="-122"/>
                <a:ea typeface="楷体_GB2312" pitchFamily="49" charset="-122"/>
              </a:rPr>
              <a:t>C</a:t>
            </a:r>
            <a:r>
              <a:rPr lang="en-US" altLang="zh-CN" sz="1800" b="1" baseline="-25000" dirty="0" smtClean="0">
                <a:solidFill>
                  <a:srgbClr val="00B050"/>
                </a:solidFill>
                <a:latin typeface="楷体_GB2312" pitchFamily="49" charset="-122"/>
                <a:ea typeface="楷体_GB2312" pitchFamily="49" charset="-122"/>
              </a:rPr>
              <a:t>1</a:t>
            </a:r>
            <a:r>
              <a:rPr lang="zh-CN" altLang="en-US" sz="1800" b="1" dirty="0" smtClean="0">
                <a:solidFill>
                  <a:srgbClr val="00B050"/>
                </a:solidFill>
                <a:latin typeface="楷体_GB2312" pitchFamily="49" charset="-122"/>
                <a:ea typeface="楷体_GB2312" pitchFamily="49" charset="-122"/>
              </a:rPr>
              <a:t>与别的子句归结后得到的归结式。</a:t>
            </a:r>
            <a:endParaRPr lang="en-US" altLang="zh-CN" sz="1800" b="1" dirty="0" smtClean="0">
              <a:solidFill>
                <a:srgbClr val="00B050"/>
              </a:solidFill>
              <a:latin typeface="楷体_GB2312" pitchFamily="49" charset="-122"/>
              <a:ea typeface="楷体_GB2312" pitchFamily="49" charset="-122"/>
            </a:endParaRPr>
          </a:p>
          <a:p>
            <a:pPr marL="0" marR="0" lvl="2" indent="0" algn="l" defTabSz="914400" rtl="0" eaLnBrk="1" fontAlgn="base" latinLnBrk="0" hangingPunct="1">
              <a:lnSpc>
                <a:spcPct val="100000"/>
              </a:lnSpc>
              <a:spcBef>
                <a:spcPct val="30000"/>
              </a:spcBef>
              <a:spcAft>
                <a:spcPct val="0"/>
              </a:spcAft>
              <a:buClrTx/>
              <a:buSzTx/>
              <a:buFontTx/>
              <a:buNone/>
              <a:tabLst/>
              <a:defRPr/>
            </a:pPr>
            <a:endParaRPr lang="en-US" altLang="zh-CN" sz="1800" b="1" dirty="0" smtClean="0">
              <a:solidFill>
                <a:srgbClr val="00B050"/>
              </a:solidFill>
              <a:latin typeface="楷体_GB2312" pitchFamily="49" charset="-122"/>
              <a:ea typeface="楷体_GB2312" pitchFamily="49" charset="-122"/>
            </a:endParaRPr>
          </a:p>
          <a:p>
            <a:pPr marL="0" marR="0" lvl="2" indent="0" algn="l" defTabSz="914400" rtl="0" eaLnBrk="1" fontAlgn="base" latinLnBrk="0" hangingPunct="1">
              <a:lnSpc>
                <a:spcPct val="100000"/>
              </a:lnSpc>
              <a:spcBef>
                <a:spcPct val="30000"/>
              </a:spcBef>
              <a:spcAft>
                <a:spcPct val="0"/>
              </a:spcAft>
              <a:buClrTx/>
              <a:buSzTx/>
              <a:buFontTx/>
              <a:buNone/>
              <a:tabLst/>
              <a:defRPr/>
            </a:pPr>
            <a:r>
              <a:rPr lang="en-US" altLang="zh-CN" sz="1800" b="1" dirty="0" smtClean="0">
                <a:solidFill>
                  <a:srgbClr val="00B050"/>
                </a:solidFill>
                <a:latin typeface="楷体_GB2312" pitchFamily="49" charset="-122"/>
                <a:ea typeface="楷体_GB2312" pitchFamily="49" charset="-122"/>
              </a:rPr>
              <a:t>[</a:t>
            </a:r>
            <a:r>
              <a:rPr lang="en-US" altLang="zh-CN" sz="1800" b="1" dirty="0" err="1" smtClean="0">
                <a:solidFill>
                  <a:srgbClr val="00B050"/>
                </a:solidFill>
                <a:latin typeface="楷体_GB2312" pitchFamily="49" charset="-122"/>
                <a:ea typeface="楷体_GB2312" pitchFamily="49" charset="-122"/>
              </a:rPr>
              <a:t>Luckham</a:t>
            </a:r>
            <a:r>
              <a:rPr lang="en-US" altLang="zh-CN" sz="1800" b="1" dirty="0" smtClean="0">
                <a:solidFill>
                  <a:srgbClr val="00B050"/>
                </a:solidFill>
                <a:latin typeface="楷体_GB2312" pitchFamily="49" charset="-122"/>
                <a:ea typeface="楷体_GB2312" pitchFamily="49" charset="-122"/>
              </a:rPr>
              <a:t>,</a:t>
            </a:r>
            <a:r>
              <a:rPr lang="zh-CN" altLang="en-US" sz="1800" b="1" dirty="0" smtClean="0">
                <a:solidFill>
                  <a:srgbClr val="00B050"/>
                </a:solidFill>
                <a:latin typeface="楷体_GB2312" pitchFamily="49" charset="-122"/>
                <a:ea typeface="楷体_GB2312" pitchFamily="49" charset="-122"/>
              </a:rPr>
              <a:t> </a:t>
            </a:r>
            <a:r>
              <a:rPr lang="en-US" altLang="zh-CN" sz="1800" b="1" dirty="0" smtClean="0">
                <a:solidFill>
                  <a:srgbClr val="00B050"/>
                </a:solidFill>
                <a:latin typeface="楷体_GB2312" pitchFamily="49" charset="-122"/>
                <a:ea typeface="楷体_GB2312" pitchFamily="49" charset="-122"/>
              </a:rPr>
              <a:t>1970]</a:t>
            </a:r>
            <a:r>
              <a:rPr lang="zh-CN" altLang="en-US" sz="1800" b="1" dirty="0" smtClean="0">
                <a:solidFill>
                  <a:srgbClr val="00B050"/>
                </a:solidFill>
                <a:latin typeface="楷体_GB2312" pitchFamily="49" charset="-122"/>
                <a:ea typeface="楷体_GB2312" pitchFamily="49" charset="-122"/>
              </a:rPr>
              <a:t>证明其是完备的</a:t>
            </a:r>
            <a:endParaRPr lang="en-US" altLang="zh-CN" sz="1800" b="1" dirty="0" smtClean="0">
              <a:solidFill>
                <a:srgbClr val="00B050"/>
              </a:solidFill>
              <a:latin typeface="楷体_GB2312" pitchFamily="49" charset="-122"/>
              <a:ea typeface="楷体_GB2312" pitchFamily="49" charset="-122"/>
            </a:endParaRPr>
          </a:p>
          <a:p>
            <a:pPr marL="0" marR="0" lvl="2" indent="0" algn="l" defTabSz="914400" rtl="0" eaLnBrk="1" fontAlgn="base" latinLnBrk="0" hangingPunct="1">
              <a:lnSpc>
                <a:spcPct val="100000"/>
              </a:lnSpc>
              <a:spcBef>
                <a:spcPct val="30000"/>
              </a:spcBef>
              <a:spcAft>
                <a:spcPct val="0"/>
              </a:spcAft>
              <a:buClrTx/>
              <a:buSzTx/>
              <a:buFontTx/>
              <a:buNone/>
              <a:tabLst/>
              <a:defRPr/>
            </a:pPr>
            <a:endParaRPr lang="en-US" altLang="zh-CN" sz="1800" b="1" dirty="0" smtClean="0">
              <a:solidFill>
                <a:srgbClr val="00B050"/>
              </a:solidFill>
              <a:latin typeface="楷体_GB2312" pitchFamily="49" charset="-122"/>
              <a:ea typeface="楷体_GB2312" pitchFamily="49" charset="-122"/>
            </a:endParaRPr>
          </a:p>
          <a:p>
            <a:pPr marL="0" marR="0" lvl="2" indent="0" algn="l" defTabSz="914400" rtl="0" eaLnBrk="1" fontAlgn="base" latinLnBrk="0" hangingPunct="1">
              <a:lnSpc>
                <a:spcPct val="100000"/>
              </a:lnSpc>
              <a:spcBef>
                <a:spcPct val="30000"/>
              </a:spcBef>
              <a:spcAft>
                <a:spcPct val="0"/>
              </a:spcAft>
              <a:buClrTx/>
              <a:buSzTx/>
              <a:buFontTx/>
              <a:buNone/>
              <a:tabLst/>
              <a:defRPr/>
            </a:pPr>
            <a:endParaRPr lang="en-US" altLang="zh-CN" sz="1800" b="1" dirty="0" smtClean="0">
              <a:solidFill>
                <a:srgbClr val="00B050"/>
              </a:solidFill>
              <a:latin typeface="楷体_GB2312" pitchFamily="49" charset="-122"/>
              <a:ea typeface="楷体_GB2312" pitchFamily="49" charset="-122"/>
            </a:endParaRP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122</a:t>
            </a:fld>
            <a:endParaRPr lang="en-US" altLang="zh-CN"/>
          </a:p>
        </p:txBody>
      </p:sp>
    </p:spTree>
    <p:extLst>
      <p:ext uri="{BB962C8B-B14F-4D97-AF65-F5344CB8AC3E}">
        <p14:creationId xmlns:p14="http://schemas.microsoft.com/office/powerpoint/2010/main" val="2862211668"/>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123</a:t>
            </a:fld>
            <a:endParaRPr lang="en-US" altLang="zh-CN"/>
          </a:p>
        </p:txBody>
      </p:sp>
    </p:spTree>
    <p:extLst>
      <p:ext uri="{BB962C8B-B14F-4D97-AF65-F5344CB8AC3E}">
        <p14:creationId xmlns:p14="http://schemas.microsoft.com/office/powerpoint/2010/main" val="1267363985"/>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124</a:t>
            </a:fld>
            <a:endParaRPr lang="en-US" altLang="zh-CN"/>
          </a:p>
        </p:txBody>
      </p:sp>
    </p:spTree>
    <p:extLst>
      <p:ext uri="{BB962C8B-B14F-4D97-AF65-F5344CB8AC3E}">
        <p14:creationId xmlns:p14="http://schemas.microsoft.com/office/powerpoint/2010/main" val="3741651374"/>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125</a:t>
            </a:fld>
            <a:endParaRPr lang="en-US" altLang="zh-CN"/>
          </a:p>
        </p:txBody>
      </p:sp>
    </p:spTree>
    <p:extLst>
      <p:ext uri="{BB962C8B-B14F-4D97-AF65-F5344CB8AC3E}">
        <p14:creationId xmlns:p14="http://schemas.microsoft.com/office/powerpoint/2010/main" val="3978352146"/>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126</a:t>
            </a:fld>
            <a:endParaRPr lang="en-US" altLang="zh-CN"/>
          </a:p>
        </p:txBody>
      </p:sp>
    </p:spTree>
    <p:extLst>
      <p:ext uri="{BB962C8B-B14F-4D97-AF65-F5344CB8AC3E}">
        <p14:creationId xmlns:p14="http://schemas.microsoft.com/office/powerpoint/2010/main" val="3832542265"/>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127</a:t>
            </a:fld>
            <a:endParaRPr lang="en-US" altLang="zh-CN"/>
          </a:p>
        </p:txBody>
      </p:sp>
    </p:spTree>
    <p:extLst>
      <p:ext uri="{BB962C8B-B14F-4D97-AF65-F5344CB8AC3E}">
        <p14:creationId xmlns:p14="http://schemas.microsoft.com/office/powerpoint/2010/main" val="387566551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128</a:t>
            </a:fld>
            <a:endParaRPr lang="en-US" altLang="zh-CN"/>
          </a:p>
        </p:txBody>
      </p:sp>
    </p:spTree>
    <p:extLst>
      <p:ext uri="{BB962C8B-B14F-4D97-AF65-F5344CB8AC3E}">
        <p14:creationId xmlns:p14="http://schemas.microsoft.com/office/powerpoint/2010/main" val="104000715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上一节讨论了归结演绎推理，它需要把谓词公式化为子句形，尽管这种转化在逻辑上是等价的，但是</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129</a:t>
            </a:fld>
            <a:endParaRPr lang="en-US" altLang="zh-CN"/>
          </a:p>
        </p:txBody>
      </p:sp>
    </p:spTree>
    <p:extLst>
      <p:ext uri="{BB962C8B-B14F-4D97-AF65-F5344CB8AC3E}">
        <p14:creationId xmlns:p14="http://schemas.microsoft.com/office/powerpoint/2010/main" val="278158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a:t>
            </a:fld>
            <a:endParaRPr lang="en-US" altLang="zh-CN"/>
          </a:p>
        </p:txBody>
      </p:sp>
    </p:spTree>
    <p:extLst>
      <p:ext uri="{BB962C8B-B14F-4D97-AF65-F5344CB8AC3E}">
        <p14:creationId xmlns:p14="http://schemas.microsoft.com/office/powerpoint/2010/main" val="4033248362"/>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130</a:t>
            </a:fld>
            <a:endParaRPr lang="en-US" altLang="zh-CN"/>
          </a:p>
        </p:txBody>
      </p:sp>
    </p:spTree>
    <p:extLst>
      <p:ext uri="{BB962C8B-B14F-4D97-AF65-F5344CB8AC3E}">
        <p14:creationId xmlns:p14="http://schemas.microsoft.com/office/powerpoint/2010/main" val="105614025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131</a:t>
            </a:fld>
            <a:endParaRPr lang="en-US" altLang="zh-CN"/>
          </a:p>
        </p:txBody>
      </p:sp>
    </p:spTree>
    <p:extLst>
      <p:ext uri="{BB962C8B-B14F-4D97-AF65-F5344CB8AC3E}">
        <p14:creationId xmlns:p14="http://schemas.microsoft.com/office/powerpoint/2010/main" val="62876890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rPr>
              <a:t>在一个基于规则的正向演绎系统中，其前提条件中的</a:t>
            </a:r>
            <a:r>
              <a:rPr lang="zh-CN" altLang="en-US" sz="1200" b="1" dirty="0" smtClean="0">
                <a:solidFill>
                  <a:srgbClr val="008000"/>
                </a:solidFill>
              </a:rPr>
              <a:t>事实表达式</a:t>
            </a:r>
            <a:r>
              <a:rPr lang="zh-CN" altLang="en-US" sz="1200" b="1" dirty="0" smtClean="0">
                <a:solidFill>
                  <a:srgbClr val="0000CC"/>
                </a:solidFill>
              </a:rPr>
              <a:t>是作为系统的初始综合数据库来描述的。对事实的化简，只须转换成</a:t>
            </a:r>
            <a:r>
              <a:rPr lang="zh-CN" altLang="en-US" sz="1200" b="1" dirty="0" smtClean="0">
                <a:solidFill>
                  <a:srgbClr val="008000"/>
                </a:solidFill>
              </a:rPr>
              <a:t>不含蕴含符号“→”的与</a:t>
            </a:r>
            <a:r>
              <a:rPr lang="en-US" altLang="zh-CN" sz="1200" b="1" dirty="0" smtClean="0">
                <a:solidFill>
                  <a:srgbClr val="008000"/>
                </a:solidFill>
              </a:rPr>
              <a:t>/</a:t>
            </a:r>
            <a:r>
              <a:rPr lang="zh-CN" altLang="en-US" sz="1200" b="1" dirty="0" smtClean="0">
                <a:solidFill>
                  <a:srgbClr val="008000"/>
                </a:solidFill>
              </a:rPr>
              <a:t>或形表示</a:t>
            </a:r>
            <a:r>
              <a:rPr lang="zh-CN" altLang="en-US" sz="1200" b="1" dirty="0" smtClean="0">
                <a:solidFill>
                  <a:srgbClr val="0000CC"/>
                </a:solidFill>
              </a:rPr>
              <a:t>即可，而不必化成子句集。</a:t>
            </a:r>
            <a:endParaRPr lang="en-US" altLang="zh-CN" sz="1200" b="1" dirty="0" smtClean="0">
              <a:solidFill>
                <a:srgbClr val="0000CC"/>
              </a:solidFill>
            </a:endParaRP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132</a:t>
            </a:fld>
            <a:endParaRPr lang="en-US" altLang="zh-CN"/>
          </a:p>
        </p:txBody>
      </p:sp>
    </p:spTree>
    <p:extLst>
      <p:ext uri="{BB962C8B-B14F-4D97-AF65-F5344CB8AC3E}">
        <p14:creationId xmlns:p14="http://schemas.microsoft.com/office/powerpoint/2010/main" val="3885656384"/>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133</a:t>
            </a:fld>
            <a:endParaRPr lang="en-US" altLang="zh-CN"/>
          </a:p>
        </p:txBody>
      </p:sp>
    </p:spTree>
    <p:extLst>
      <p:ext uri="{BB962C8B-B14F-4D97-AF65-F5344CB8AC3E}">
        <p14:creationId xmlns:p14="http://schemas.microsoft.com/office/powerpoint/2010/main" val="2308078994"/>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134</a:t>
            </a:fld>
            <a:endParaRPr lang="en-US" altLang="zh-CN"/>
          </a:p>
        </p:txBody>
      </p:sp>
    </p:spTree>
    <p:extLst>
      <p:ext uri="{BB962C8B-B14F-4D97-AF65-F5344CB8AC3E}">
        <p14:creationId xmlns:p14="http://schemas.microsoft.com/office/powerpoint/2010/main" val="1391006743"/>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135</a:t>
            </a:fld>
            <a:endParaRPr lang="en-US" altLang="zh-CN"/>
          </a:p>
        </p:txBody>
      </p:sp>
    </p:spTree>
    <p:extLst>
      <p:ext uri="{BB962C8B-B14F-4D97-AF65-F5344CB8AC3E}">
        <p14:creationId xmlns:p14="http://schemas.microsoft.com/office/powerpoint/2010/main" val="1251886100"/>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136</a:t>
            </a:fld>
            <a:endParaRPr lang="en-US" altLang="zh-CN"/>
          </a:p>
        </p:txBody>
      </p:sp>
    </p:spTree>
    <p:extLst>
      <p:ext uri="{BB962C8B-B14F-4D97-AF65-F5344CB8AC3E}">
        <p14:creationId xmlns:p14="http://schemas.microsoft.com/office/powerpoint/2010/main" val="1718854673"/>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8000"/>
                </a:solidFill>
                <a:latin typeface="Times New Roman" pitchFamily="18" charset="0"/>
              </a:rPr>
              <a:t>与</a:t>
            </a:r>
            <a:r>
              <a:rPr lang="en-US" altLang="zh-CN" sz="1200" b="1" dirty="0" smtClean="0">
                <a:solidFill>
                  <a:srgbClr val="008000"/>
                </a:solidFill>
                <a:latin typeface="Times New Roman" pitchFamily="18" charset="0"/>
              </a:rPr>
              <a:t>/</a:t>
            </a:r>
            <a:r>
              <a:rPr lang="zh-CN" altLang="en-US" sz="1200" b="1" dirty="0" smtClean="0">
                <a:solidFill>
                  <a:srgbClr val="008000"/>
                </a:solidFill>
                <a:latin typeface="Times New Roman" pitchFamily="18" charset="0"/>
              </a:rPr>
              <a:t>或树看作是对子句集的简洁表示</a:t>
            </a:r>
            <a:endParaRPr lang="en-US" altLang="zh-CN" sz="1200" b="1" dirty="0" smtClean="0">
              <a:solidFill>
                <a:srgbClr val="008000"/>
              </a:solidFill>
              <a:latin typeface="Times New Roman" pitchFamily="18" charset="0"/>
            </a:endParaRPr>
          </a:p>
          <a:p>
            <a:endParaRPr lang="en-US" altLang="zh-CN" sz="1200" b="1" dirty="0" smtClean="0">
              <a:solidFill>
                <a:srgbClr val="008000"/>
              </a:solidFill>
              <a:latin typeface="Times New Roman" pitchFamily="18" charset="0"/>
            </a:endParaRPr>
          </a:p>
          <a:p>
            <a:r>
              <a:rPr lang="zh-CN" altLang="en-US" sz="1200" b="1" dirty="0" smtClean="0">
                <a:solidFill>
                  <a:srgbClr val="0000CC"/>
                </a:solidFill>
                <a:latin typeface="Times New Roman" pitchFamily="18" charset="0"/>
              </a:rPr>
              <a:t>这里的与</a:t>
            </a:r>
            <a:r>
              <a:rPr lang="en-US" altLang="zh-CN" sz="1200" b="1" dirty="0" smtClean="0">
                <a:solidFill>
                  <a:srgbClr val="0000CC"/>
                </a:solidFill>
                <a:latin typeface="Times New Roman" pitchFamily="18" charset="0"/>
              </a:rPr>
              <a:t>/</a:t>
            </a:r>
            <a:r>
              <a:rPr lang="zh-CN" altLang="en-US" sz="1200" b="1" dirty="0" smtClean="0">
                <a:solidFill>
                  <a:srgbClr val="0000CC"/>
                </a:solidFill>
                <a:latin typeface="Times New Roman" pitchFamily="18" charset="0"/>
              </a:rPr>
              <a:t>或树是作为综合数据库的一种表示，其中的</a:t>
            </a:r>
            <a:r>
              <a:rPr lang="zh-CN" altLang="en-US" sz="1200" b="1" dirty="0" smtClean="0">
                <a:solidFill>
                  <a:srgbClr val="008000"/>
                </a:solidFill>
                <a:latin typeface="Times New Roman" pitchFamily="18" charset="0"/>
              </a:rPr>
              <a:t>变量受全称量词的约束</a:t>
            </a:r>
            <a:r>
              <a:rPr lang="zh-CN" altLang="en-US" sz="1200" b="1" dirty="0" smtClean="0">
                <a:solidFill>
                  <a:srgbClr val="0000CC"/>
                </a:solidFill>
                <a:latin typeface="Times New Roman" pitchFamily="18" charset="0"/>
              </a:rPr>
              <a:t>。而在</a:t>
            </a:r>
            <a:r>
              <a:rPr lang="zh-CN" altLang="en-US" sz="1200" b="1" dirty="0" smtClean="0">
                <a:solidFill>
                  <a:srgbClr val="008000"/>
                </a:solidFill>
                <a:latin typeface="Times New Roman" pitchFamily="18" charset="0"/>
              </a:rPr>
              <a:t>第</a:t>
            </a:r>
            <a:r>
              <a:rPr lang="en-US" altLang="zh-CN" sz="1200" b="1" dirty="0" smtClean="0">
                <a:solidFill>
                  <a:srgbClr val="008000"/>
                </a:solidFill>
                <a:latin typeface="Times New Roman" pitchFamily="18" charset="0"/>
              </a:rPr>
              <a:t>2</a:t>
            </a:r>
            <a:r>
              <a:rPr lang="zh-CN" altLang="en-US" sz="1200" b="1" dirty="0" smtClean="0">
                <a:solidFill>
                  <a:srgbClr val="008000"/>
                </a:solidFill>
                <a:latin typeface="Times New Roman" pitchFamily="18" charset="0"/>
              </a:rPr>
              <a:t>章可分解产生式系统</a:t>
            </a:r>
            <a:r>
              <a:rPr lang="zh-CN" altLang="en-US" sz="1200" b="1" dirty="0" smtClean="0">
                <a:solidFill>
                  <a:srgbClr val="0000CC"/>
                </a:solidFill>
                <a:latin typeface="Times New Roman" pitchFamily="18" charset="0"/>
              </a:rPr>
              <a:t>中，所描述的与</a:t>
            </a:r>
            <a:r>
              <a:rPr lang="en-US" altLang="zh-CN" sz="1200" b="1" dirty="0" smtClean="0">
                <a:solidFill>
                  <a:srgbClr val="0000CC"/>
                </a:solidFill>
                <a:latin typeface="Times New Roman" pitchFamily="18" charset="0"/>
              </a:rPr>
              <a:t>/</a:t>
            </a:r>
            <a:r>
              <a:rPr lang="zh-CN" altLang="en-US" sz="1200" b="1" dirty="0" smtClean="0">
                <a:solidFill>
                  <a:srgbClr val="0000CC"/>
                </a:solidFill>
                <a:latin typeface="Times New Roman" pitchFamily="18" charset="0"/>
              </a:rPr>
              <a:t>或树则是搜索过程的一种表示，两者有着不同的目的和含义</a:t>
            </a:r>
            <a:endParaRPr lang="en-US" altLang="zh-CN" sz="1200" b="1" dirty="0" smtClean="0">
              <a:solidFill>
                <a:srgbClr val="008000"/>
              </a:solidFill>
              <a:latin typeface="Times New Roman" pitchFamily="18" charset="0"/>
            </a:endParaRP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137</a:t>
            </a:fld>
            <a:endParaRPr lang="en-US" altLang="zh-CN"/>
          </a:p>
        </p:txBody>
      </p:sp>
    </p:spTree>
    <p:extLst>
      <p:ext uri="{BB962C8B-B14F-4D97-AF65-F5344CB8AC3E}">
        <p14:creationId xmlns:p14="http://schemas.microsoft.com/office/powerpoint/2010/main" val="953802950"/>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latin typeface="Times New Roman" pitchFamily="18" charset="0"/>
              </a:rPr>
              <a:t>在上述对</a:t>
            </a:r>
            <a:r>
              <a:rPr lang="en-US" altLang="zh-CN" sz="1200" b="1" dirty="0" smtClean="0">
                <a:solidFill>
                  <a:srgbClr val="0000CC"/>
                </a:solidFill>
                <a:latin typeface="Times New Roman" pitchFamily="18" charset="0"/>
              </a:rPr>
              <a:t>F</a:t>
            </a:r>
            <a:r>
              <a:rPr lang="zh-CN" altLang="en-US" sz="1200" b="1" dirty="0" smtClean="0">
                <a:solidFill>
                  <a:srgbClr val="0000CC"/>
                </a:solidFill>
                <a:latin typeface="Times New Roman" pitchFamily="18" charset="0"/>
              </a:rPr>
              <a:t>规则的要求中，</a:t>
            </a:r>
            <a:r>
              <a:rPr lang="zh-CN" altLang="en-US" sz="1200" b="1" dirty="0" smtClean="0">
                <a:solidFill>
                  <a:srgbClr val="008000"/>
                </a:solidFill>
                <a:latin typeface="Times New Roman" pitchFamily="18" charset="0"/>
              </a:rPr>
              <a:t>之所以限制其前件为单文字</a:t>
            </a:r>
            <a:r>
              <a:rPr lang="zh-CN" altLang="en-US" sz="1200" b="1" dirty="0" smtClean="0">
                <a:solidFill>
                  <a:srgbClr val="0000CC"/>
                </a:solidFill>
                <a:latin typeface="Times New Roman" pitchFamily="18" charset="0"/>
              </a:rPr>
              <a:t>，是因为表示事实的与</a:t>
            </a:r>
            <a:r>
              <a:rPr lang="en-US" altLang="zh-CN" sz="1200" b="1" dirty="0" smtClean="0">
                <a:solidFill>
                  <a:srgbClr val="0000CC"/>
                </a:solidFill>
                <a:latin typeface="Times New Roman" pitchFamily="18" charset="0"/>
              </a:rPr>
              <a:t>/</a:t>
            </a:r>
            <a:r>
              <a:rPr lang="zh-CN" altLang="en-US" sz="1200" b="1" dirty="0" smtClean="0">
                <a:solidFill>
                  <a:srgbClr val="0000CC"/>
                </a:solidFill>
                <a:latin typeface="Times New Roman" pitchFamily="18" charset="0"/>
              </a:rPr>
              <a:t>或树的叶结点都是单文字，这样就可用</a:t>
            </a:r>
            <a:r>
              <a:rPr lang="en-US" altLang="zh-CN" sz="1200" b="1" dirty="0" smtClean="0">
                <a:solidFill>
                  <a:srgbClr val="0000CC"/>
                </a:solidFill>
                <a:latin typeface="Times New Roman" pitchFamily="18" charset="0"/>
              </a:rPr>
              <a:t>F</a:t>
            </a:r>
            <a:r>
              <a:rPr lang="zh-CN" altLang="en-US" sz="1200" b="1" dirty="0" smtClean="0">
                <a:solidFill>
                  <a:srgbClr val="0000CC"/>
                </a:solidFill>
                <a:latin typeface="Times New Roman" pitchFamily="18" charset="0"/>
              </a:rPr>
              <a:t>规则的前件与叶结点进行简单匹配。对非单文字情况，若形式为</a:t>
            </a:r>
            <a:r>
              <a:rPr lang="en-US" altLang="zh-CN" sz="1200" b="1" dirty="0" smtClean="0">
                <a:solidFill>
                  <a:srgbClr val="0000CC"/>
                </a:solidFill>
                <a:latin typeface="Times New Roman" pitchFamily="18" charset="0"/>
              </a:rPr>
              <a:t>L1∨L2→W</a:t>
            </a:r>
            <a:r>
              <a:rPr lang="zh-CN" altLang="en-US" sz="1200" b="1" dirty="0" smtClean="0">
                <a:solidFill>
                  <a:srgbClr val="0000CC"/>
                </a:solidFill>
                <a:latin typeface="Times New Roman" pitchFamily="18" charset="0"/>
              </a:rPr>
              <a:t>，则可将其转换成与之等价的两个规则</a:t>
            </a:r>
            <a:r>
              <a:rPr lang="en-US" altLang="zh-CN" sz="1200" b="1" dirty="0" smtClean="0">
                <a:solidFill>
                  <a:srgbClr val="0000CC"/>
                </a:solidFill>
                <a:latin typeface="Times New Roman" pitchFamily="18" charset="0"/>
              </a:rPr>
              <a:t>L1→W</a:t>
            </a:r>
            <a:r>
              <a:rPr lang="zh-CN" altLang="en-US" sz="1200" b="1" dirty="0" smtClean="0">
                <a:solidFill>
                  <a:srgbClr val="0000CC"/>
                </a:solidFill>
                <a:latin typeface="Times New Roman" pitchFamily="18" charset="0"/>
              </a:rPr>
              <a:t>与 </a:t>
            </a:r>
            <a:r>
              <a:rPr lang="en-US" altLang="zh-CN" sz="1200" b="1" dirty="0" smtClean="0">
                <a:solidFill>
                  <a:srgbClr val="0000CC"/>
                </a:solidFill>
                <a:latin typeface="Times New Roman" pitchFamily="18" charset="0"/>
              </a:rPr>
              <a:t>L2→W</a:t>
            </a:r>
            <a:r>
              <a:rPr lang="zh-CN" altLang="en-US" sz="1200" b="1" dirty="0" smtClean="0">
                <a:solidFill>
                  <a:srgbClr val="0000CC"/>
                </a:solidFill>
                <a:latin typeface="Times New Roman" pitchFamily="18" charset="0"/>
              </a:rPr>
              <a:t>进行处理。</a:t>
            </a: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138</a:t>
            </a:fld>
            <a:endParaRPr lang="en-US" altLang="zh-CN"/>
          </a:p>
        </p:txBody>
      </p:sp>
    </p:spTree>
    <p:extLst>
      <p:ext uri="{BB962C8B-B14F-4D97-AF65-F5344CB8AC3E}">
        <p14:creationId xmlns:p14="http://schemas.microsoft.com/office/powerpoint/2010/main" val="3567571970"/>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书上有错！</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139</a:t>
            </a:fld>
            <a:endParaRPr lang="en-US" altLang="zh-CN"/>
          </a:p>
        </p:txBody>
      </p:sp>
    </p:spTree>
    <p:extLst>
      <p:ext uri="{BB962C8B-B14F-4D97-AF65-F5344CB8AC3E}">
        <p14:creationId xmlns:p14="http://schemas.microsoft.com/office/powerpoint/2010/main" val="4203477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推出很多无用事实</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a:t>
            </a:fld>
            <a:endParaRPr lang="en-US" altLang="zh-CN"/>
          </a:p>
        </p:txBody>
      </p:sp>
    </p:spTree>
    <p:extLst>
      <p:ext uri="{BB962C8B-B14F-4D97-AF65-F5344CB8AC3E}">
        <p14:creationId xmlns:p14="http://schemas.microsoft.com/office/powerpoint/2010/main" val="92437926"/>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书上有错！</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140</a:t>
            </a:fld>
            <a:endParaRPr lang="en-US" altLang="zh-CN"/>
          </a:p>
        </p:txBody>
      </p:sp>
    </p:spTree>
    <p:extLst>
      <p:ext uri="{BB962C8B-B14F-4D97-AF65-F5344CB8AC3E}">
        <p14:creationId xmlns:p14="http://schemas.microsoft.com/office/powerpoint/2010/main" val="4203477652"/>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http://zyk.thss.tsinghua.edu.cn/97/ch2/ch2/ch2-4-1-2.htm</a:t>
            </a:r>
            <a:endParaRPr lang="en-US" altLang="zh-CN" dirty="0" smtClean="0"/>
          </a:p>
          <a:p>
            <a:r>
              <a:rPr lang="zh-CN" altLang="en-US" dirty="0" smtClean="0"/>
              <a:t>子句间通过合取连接，所以，最终推理需要把每一个子句都证明通才行</a:t>
            </a:r>
            <a:endParaRPr lang="en-US" altLang="zh-CN" dirty="0" smtClean="0"/>
          </a:p>
          <a:p>
            <a:endParaRPr lang="en-US" altLang="zh-CN" dirty="0" smtClean="0"/>
          </a:p>
          <a:p>
            <a:r>
              <a:rPr lang="zh-CN" altLang="en-US" dirty="0" smtClean="0"/>
              <a:t>推导过程需要把事实的值填进去，因此全称量词是受到存在量词控制的，而且要保证每条路径是通的</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141</a:t>
            </a:fld>
            <a:endParaRPr lang="en-US" altLang="zh-CN"/>
          </a:p>
        </p:txBody>
      </p:sp>
    </p:spTree>
    <p:extLst>
      <p:ext uri="{BB962C8B-B14F-4D97-AF65-F5344CB8AC3E}">
        <p14:creationId xmlns:p14="http://schemas.microsoft.com/office/powerpoint/2010/main" val="244626181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142</a:t>
            </a:fld>
            <a:endParaRPr lang="en-US" altLang="zh-CN"/>
          </a:p>
        </p:txBody>
      </p:sp>
    </p:spTree>
    <p:extLst>
      <p:ext uri="{BB962C8B-B14F-4D97-AF65-F5344CB8AC3E}">
        <p14:creationId xmlns:p14="http://schemas.microsoft.com/office/powerpoint/2010/main" val="447597783"/>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143</a:t>
            </a:fld>
            <a:endParaRPr lang="en-US" altLang="zh-CN"/>
          </a:p>
        </p:txBody>
      </p:sp>
    </p:spTree>
    <p:extLst>
      <p:ext uri="{BB962C8B-B14F-4D97-AF65-F5344CB8AC3E}">
        <p14:creationId xmlns:p14="http://schemas.microsoft.com/office/powerpoint/2010/main" val="1075736793"/>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144</a:t>
            </a:fld>
            <a:endParaRPr lang="en-US" altLang="zh-CN"/>
          </a:p>
        </p:txBody>
      </p:sp>
    </p:spTree>
    <p:extLst>
      <p:ext uri="{BB962C8B-B14F-4D97-AF65-F5344CB8AC3E}">
        <p14:creationId xmlns:p14="http://schemas.microsoft.com/office/powerpoint/2010/main" val="310014160"/>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145</a:t>
            </a:fld>
            <a:endParaRPr lang="en-US" altLang="zh-CN"/>
          </a:p>
        </p:txBody>
      </p:sp>
    </p:spTree>
    <p:extLst>
      <p:ext uri="{BB962C8B-B14F-4D97-AF65-F5344CB8AC3E}">
        <p14:creationId xmlns:p14="http://schemas.microsoft.com/office/powerpoint/2010/main" val="286863315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146</a:t>
            </a:fld>
            <a:endParaRPr lang="en-US" altLang="zh-CN"/>
          </a:p>
        </p:txBody>
      </p:sp>
    </p:spTree>
    <p:extLst>
      <p:ext uri="{BB962C8B-B14F-4D97-AF65-F5344CB8AC3E}">
        <p14:creationId xmlns:p14="http://schemas.microsoft.com/office/powerpoint/2010/main" val="2151795370"/>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147</a:t>
            </a:fld>
            <a:endParaRPr lang="en-US" altLang="zh-CN"/>
          </a:p>
        </p:txBody>
      </p:sp>
    </p:spTree>
    <p:extLst>
      <p:ext uri="{BB962C8B-B14F-4D97-AF65-F5344CB8AC3E}">
        <p14:creationId xmlns:p14="http://schemas.microsoft.com/office/powerpoint/2010/main" val="1203506581"/>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148</a:t>
            </a:fld>
            <a:endParaRPr lang="en-US" altLang="zh-CN"/>
          </a:p>
        </p:txBody>
      </p:sp>
    </p:spTree>
    <p:extLst>
      <p:ext uri="{BB962C8B-B14F-4D97-AF65-F5344CB8AC3E}">
        <p14:creationId xmlns:p14="http://schemas.microsoft.com/office/powerpoint/2010/main" val="2646337874"/>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149</a:t>
            </a:fld>
            <a:endParaRPr lang="en-US" altLang="zh-CN"/>
          </a:p>
        </p:txBody>
      </p:sp>
    </p:spTree>
    <p:extLst>
      <p:ext uri="{BB962C8B-B14F-4D97-AF65-F5344CB8AC3E}">
        <p14:creationId xmlns:p14="http://schemas.microsoft.com/office/powerpoint/2010/main" val="588680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a:t>
            </a:fld>
            <a:endParaRPr lang="en-US" altLang="zh-CN"/>
          </a:p>
        </p:txBody>
      </p:sp>
    </p:spTree>
    <p:extLst>
      <p:ext uri="{BB962C8B-B14F-4D97-AF65-F5344CB8AC3E}">
        <p14:creationId xmlns:p14="http://schemas.microsoft.com/office/powerpoint/2010/main" val="1934133896"/>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150</a:t>
            </a:fld>
            <a:endParaRPr lang="en-US" altLang="zh-CN"/>
          </a:p>
        </p:txBody>
      </p:sp>
    </p:spTree>
    <p:extLst>
      <p:ext uri="{BB962C8B-B14F-4D97-AF65-F5344CB8AC3E}">
        <p14:creationId xmlns:p14="http://schemas.microsoft.com/office/powerpoint/2010/main" val="3759338875"/>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151</a:t>
            </a:fld>
            <a:endParaRPr lang="en-US" altLang="zh-CN"/>
          </a:p>
        </p:txBody>
      </p:sp>
    </p:spTree>
    <p:extLst>
      <p:ext uri="{BB962C8B-B14F-4D97-AF65-F5344CB8AC3E}">
        <p14:creationId xmlns:p14="http://schemas.microsoft.com/office/powerpoint/2010/main" val="4198587673"/>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152</a:t>
            </a:fld>
            <a:endParaRPr lang="en-US" altLang="zh-CN"/>
          </a:p>
        </p:txBody>
      </p:sp>
    </p:spTree>
    <p:extLst>
      <p:ext uri="{BB962C8B-B14F-4D97-AF65-F5344CB8AC3E}">
        <p14:creationId xmlns:p14="http://schemas.microsoft.com/office/powerpoint/2010/main" val="626553055"/>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153</a:t>
            </a:fld>
            <a:endParaRPr lang="en-US" altLang="zh-CN"/>
          </a:p>
        </p:txBody>
      </p:sp>
    </p:spTree>
    <p:extLst>
      <p:ext uri="{BB962C8B-B14F-4D97-AF65-F5344CB8AC3E}">
        <p14:creationId xmlns:p14="http://schemas.microsoft.com/office/powerpoint/2010/main" val="3260534237"/>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154</a:t>
            </a:fld>
            <a:endParaRPr lang="en-US" altLang="zh-CN"/>
          </a:p>
        </p:txBody>
      </p:sp>
    </p:spTree>
    <p:extLst>
      <p:ext uri="{BB962C8B-B14F-4D97-AF65-F5344CB8AC3E}">
        <p14:creationId xmlns:p14="http://schemas.microsoft.com/office/powerpoint/2010/main" val="2129634967"/>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155</a:t>
            </a:fld>
            <a:endParaRPr lang="en-US" altLang="zh-CN"/>
          </a:p>
        </p:txBody>
      </p:sp>
    </p:spTree>
    <p:extLst>
      <p:ext uri="{BB962C8B-B14F-4D97-AF65-F5344CB8AC3E}">
        <p14:creationId xmlns:p14="http://schemas.microsoft.com/office/powerpoint/2010/main" val="1338046383"/>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156</a:t>
            </a:fld>
            <a:endParaRPr lang="en-US" altLang="zh-CN"/>
          </a:p>
        </p:txBody>
      </p:sp>
    </p:spTree>
    <p:extLst>
      <p:ext uri="{BB962C8B-B14F-4D97-AF65-F5344CB8AC3E}">
        <p14:creationId xmlns:p14="http://schemas.microsoft.com/office/powerpoint/2010/main" val="1338046383"/>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157</a:t>
            </a:fld>
            <a:endParaRPr lang="en-US" altLang="zh-CN"/>
          </a:p>
        </p:txBody>
      </p:sp>
    </p:spTree>
    <p:extLst>
      <p:ext uri="{BB962C8B-B14F-4D97-AF65-F5344CB8AC3E}">
        <p14:creationId xmlns:p14="http://schemas.microsoft.com/office/powerpoint/2010/main" val="466711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914400" lvl="1" indent="-457200">
              <a:lnSpc>
                <a:spcPct val="95000"/>
              </a:lnSpc>
              <a:buFont typeface="+mj-lt"/>
              <a:buAutoNum type="arabicPeriod"/>
            </a:pPr>
            <a:r>
              <a:rPr lang="zh-CN" altLang="en-US" sz="2000" dirty="0" smtClean="0">
                <a:latin typeface="Times New Roman" pitchFamily="18" charset="0"/>
              </a:rPr>
              <a:t>将要求证的目标（称为假设）构成一个假设集；</a:t>
            </a:r>
          </a:p>
          <a:p>
            <a:pPr marL="914400" lvl="1" indent="-457200">
              <a:lnSpc>
                <a:spcPct val="95000"/>
              </a:lnSpc>
              <a:buFont typeface="+mj-lt"/>
              <a:buAutoNum type="arabicPeriod"/>
            </a:pPr>
            <a:r>
              <a:rPr lang="zh-CN" altLang="en-US" sz="2000" dirty="0" smtClean="0">
                <a:latin typeface="Times New Roman" pitchFamily="18" charset="0"/>
              </a:rPr>
              <a:t>从假设集中选出一个假设，检查该假设是否在综合数据库中，若在，则该假设成立，此时，若假设集为空，则成功退出，否则仍执行</a:t>
            </a:r>
            <a:r>
              <a:rPr lang="en-US" altLang="zh-CN" sz="2000" dirty="0" smtClean="0">
                <a:latin typeface="Times New Roman" pitchFamily="18" charset="0"/>
              </a:rPr>
              <a:t>(2)</a:t>
            </a:r>
            <a:r>
              <a:rPr lang="zh-CN" altLang="en-US" sz="2000" dirty="0" smtClean="0">
                <a:latin typeface="Times New Roman" pitchFamily="18" charset="0"/>
              </a:rPr>
              <a:t>；若该假设不在数据库中，则执行下一步；</a:t>
            </a:r>
          </a:p>
          <a:p>
            <a:pPr marL="914400" lvl="1" indent="-457200">
              <a:lnSpc>
                <a:spcPct val="95000"/>
              </a:lnSpc>
              <a:buFont typeface="+mj-lt"/>
              <a:buAutoNum type="arabicPeriod"/>
            </a:pPr>
            <a:r>
              <a:rPr lang="zh-CN" altLang="en-US" sz="2000" dirty="0" smtClean="0">
                <a:latin typeface="Times New Roman" pitchFamily="18" charset="0"/>
              </a:rPr>
              <a:t>检查该假设是否可由知识库的某个知识导出，若不能由某个知识导出，则询问用户该假设是否为可由用户证实的原始事实，若是，该假设成立，并将其放入综合数据库，再重新寻找新的假设，若不是，则转</a:t>
            </a:r>
            <a:r>
              <a:rPr lang="en-US" altLang="zh-CN" sz="2000" dirty="0" smtClean="0">
                <a:latin typeface="Times New Roman" pitchFamily="18" charset="0"/>
              </a:rPr>
              <a:t>(5)</a:t>
            </a:r>
            <a:r>
              <a:rPr lang="zh-CN" altLang="en-US" sz="2000" dirty="0" smtClean="0">
                <a:latin typeface="Times New Roman" pitchFamily="18" charset="0"/>
              </a:rPr>
              <a:t>；若能由某个知识导出，则执行下一步；</a:t>
            </a:r>
          </a:p>
          <a:p>
            <a:pPr marL="914400" lvl="1" indent="-457200">
              <a:lnSpc>
                <a:spcPct val="95000"/>
              </a:lnSpc>
              <a:buFont typeface="+mj-lt"/>
              <a:buAutoNum type="arabicPeriod"/>
            </a:pPr>
            <a:r>
              <a:rPr lang="zh-CN" altLang="en-US" sz="2000" dirty="0" smtClean="0">
                <a:latin typeface="Times New Roman" pitchFamily="18" charset="0"/>
              </a:rPr>
              <a:t>将知识库中可以导出该假设的所有知识构成一个可用知识集；</a:t>
            </a:r>
          </a:p>
          <a:p>
            <a:pPr marL="914400" lvl="1" indent="-457200">
              <a:lnSpc>
                <a:spcPct val="95000"/>
              </a:lnSpc>
              <a:buFont typeface="+mj-lt"/>
              <a:buAutoNum type="arabicPeriod"/>
            </a:pPr>
            <a:r>
              <a:rPr lang="zh-CN" altLang="en-US" sz="2000" dirty="0" smtClean="0">
                <a:latin typeface="Times New Roman" pitchFamily="18" charset="0"/>
              </a:rPr>
              <a:t>检查可用知识集是否为空，若是，失败退出；否则执行下一步；</a:t>
            </a:r>
          </a:p>
          <a:p>
            <a:pPr marL="914400" lvl="1" indent="-457200">
              <a:lnSpc>
                <a:spcPct val="95000"/>
              </a:lnSpc>
              <a:buFont typeface="+mj-lt"/>
              <a:buAutoNum type="arabicPeriod"/>
            </a:pPr>
            <a:r>
              <a:rPr lang="zh-CN" altLang="en-US" sz="2000" dirty="0" smtClean="0">
                <a:latin typeface="Times New Roman" pitchFamily="18" charset="0"/>
              </a:rPr>
              <a:t>按冲突消解策略从可用知识集中取出一个知识，继续；</a:t>
            </a:r>
          </a:p>
          <a:p>
            <a:pPr marL="914400" lvl="1" indent="-457200">
              <a:lnSpc>
                <a:spcPct val="95000"/>
              </a:lnSpc>
              <a:buFont typeface="+mj-lt"/>
              <a:buAutoNum type="arabicPeriod"/>
            </a:pPr>
            <a:r>
              <a:rPr lang="zh-CN" altLang="en-US" sz="2000" dirty="0" smtClean="0">
                <a:latin typeface="Times New Roman" pitchFamily="18" charset="0"/>
              </a:rPr>
              <a:t>将该知识的前提中的每个子条件都作为新的假设放入假设集，然后转</a:t>
            </a:r>
            <a:r>
              <a:rPr lang="en-US" altLang="zh-CN" sz="2000" dirty="0" smtClean="0">
                <a:latin typeface="Times New Roman" pitchFamily="18" charset="0"/>
              </a:rPr>
              <a:t>(2)</a:t>
            </a:r>
            <a:r>
              <a:rPr lang="zh-CN" altLang="en-US" sz="2000" dirty="0" smtClean="0">
                <a:latin typeface="Times New Roman" pitchFamily="18" charset="0"/>
              </a:rPr>
              <a:t>。 </a:t>
            </a: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16</a:t>
            </a:fld>
            <a:endParaRPr lang="en-US" altLang="zh-CN"/>
          </a:p>
        </p:txBody>
      </p:sp>
    </p:spTree>
    <p:extLst>
      <p:ext uri="{BB962C8B-B14F-4D97-AF65-F5344CB8AC3E}">
        <p14:creationId xmlns:p14="http://schemas.microsoft.com/office/powerpoint/2010/main" val="3078425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17</a:t>
            </a:fld>
            <a:endParaRPr lang="en-US" altLang="zh-CN"/>
          </a:p>
        </p:txBody>
      </p:sp>
    </p:spTree>
    <p:extLst>
      <p:ext uri="{BB962C8B-B14F-4D97-AF65-F5344CB8AC3E}">
        <p14:creationId xmlns:p14="http://schemas.microsoft.com/office/powerpoint/2010/main" val="3713082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18</a:t>
            </a:fld>
            <a:endParaRPr lang="en-US" altLang="zh-CN"/>
          </a:p>
        </p:txBody>
      </p:sp>
    </p:spTree>
    <p:extLst>
      <p:ext uri="{BB962C8B-B14F-4D97-AF65-F5344CB8AC3E}">
        <p14:creationId xmlns:p14="http://schemas.microsoft.com/office/powerpoint/2010/main" val="29107507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19</a:t>
            </a:fld>
            <a:endParaRPr lang="en-US" altLang="zh-CN"/>
          </a:p>
        </p:txBody>
      </p:sp>
    </p:spTree>
    <p:extLst>
      <p:ext uri="{BB962C8B-B14F-4D97-AF65-F5344CB8AC3E}">
        <p14:creationId xmlns:p14="http://schemas.microsoft.com/office/powerpoint/2010/main" val="3453163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solidFill>
                  <a:srgbClr val="0000CC"/>
                </a:solidFill>
                <a:latin typeface="Times New Roman" pitchFamily="18" charset="0"/>
              </a:rPr>
              <a:t> </a:t>
            </a:r>
            <a:r>
              <a:rPr lang="zh-CN" altLang="en-US" sz="1200" b="1" dirty="0" smtClean="0">
                <a:solidFill>
                  <a:srgbClr val="0000CC"/>
                </a:solidFill>
                <a:latin typeface="Times New Roman" pitchFamily="18" charset="0"/>
              </a:rPr>
              <a:t>智能系统的推理过程实际上就是一种思维过程，即运用知识推理和求解问题。按照推理过程所用知识的确定性，推理可分为确定性推理和不确定性推理。对于推理的这两种不同类型，本章重点讨论前一种，不确定性推理放到下一章讨论。</a:t>
            </a:r>
            <a:r>
              <a:rPr lang="zh-CN" altLang="en-US" sz="1200" dirty="0" smtClean="0">
                <a:solidFill>
                  <a:srgbClr val="0000CC"/>
                </a:solidFill>
                <a:latin typeface="Times New Roman" pitchFamily="18" charset="0"/>
              </a:rPr>
              <a:t> </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a:t>
            </a:fld>
            <a:endParaRPr lang="en-US" altLang="zh-CN"/>
          </a:p>
        </p:txBody>
      </p:sp>
    </p:spTree>
    <p:extLst>
      <p:ext uri="{BB962C8B-B14F-4D97-AF65-F5344CB8AC3E}">
        <p14:creationId xmlns:p14="http://schemas.microsoft.com/office/powerpoint/2010/main" val="10400071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20</a:t>
            </a:fld>
            <a:endParaRPr lang="en-US" altLang="zh-CN"/>
          </a:p>
        </p:txBody>
      </p:sp>
    </p:spTree>
    <p:extLst>
      <p:ext uri="{BB962C8B-B14F-4D97-AF65-F5344CB8AC3E}">
        <p14:creationId xmlns:p14="http://schemas.microsoft.com/office/powerpoint/2010/main" val="1397059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solidFill>
                  <a:srgbClr val="0000CC"/>
                </a:solidFill>
                <a:latin typeface="Times New Roman" pitchFamily="18" charset="0"/>
              </a:rPr>
              <a:t> </a:t>
            </a:r>
            <a:r>
              <a:rPr lang="zh-CN" altLang="en-US" sz="1200" b="1" dirty="0" smtClean="0">
                <a:solidFill>
                  <a:srgbClr val="0000CC"/>
                </a:solidFill>
                <a:latin typeface="Times New Roman" pitchFamily="18" charset="0"/>
              </a:rPr>
              <a:t>智能系统的推理过程实际上就是一种思维过程，即运用知识推理和求解问题。按照推理过程所用知识的确定性，推理可分为确定性推理和不确定性推理。对于推理的这两种不同类型，本章重点讨论前一种，不确定性推理放到下一章讨论。</a:t>
            </a:r>
            <a:r>
              <a:rPr lang="zh-CN" altLang="en-US" sz="1200" dirty="0" smtClean="0">
                <a:solidFill>
                  <a:srgbClr val="0000CC"/>
                </a:solidFill>
                <a:latin typeface="Times New Roman" pitchFamily="18" charset="0"/>
              </a:rPr>
              <a:t> </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21</a:t>
            </a:fld>
            <a:endParaRPr lang="en-US" altLang="zh-CN"/>
          </a:p>
        </p:txBody>
      </p:sp>
    </p:spTree>
    <p:extLst>
      <p:ext uri="{BB962C8B-B14F-4D97-AF65-F5344CB8AC3E}">
        <p14:creationId xmlns:p14="http://schemas.microsoft.com/office/powerpoint/2010/main" val="10400071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US" altLang="zh-CN" sz="2000" dirty="0" smtClean="0"/>
              <a:t>P</a:t>
            </a:r>
            <a:r>
              <a:rPr lang="zh-CN" altLang="en-US" sz="2000" dirty="0" smtClean="0"/>
              <a:t>：星期四下雨了 </a:t>
            </a:r>
            <a:r>
              <a:rPr lang="en-US" altLang="zh-CN" sz="2000" dirty="0" smtClean="0"/>
              <a:t>Q</a:t>
            </a:r>
            <a:r>
              <a:rPr lang="zh-CN" altLang="en-US" sz="2000" dirty="0" smtClean="0"/>
              <a:t>：张三是李四的老师</a:t>
            </a:r>
            <a:endParaRPr lang="en-US" altLang="zh-CN" sz="2000" dirty="0" smtClean="0"/>
          </a:p>
          <a:p>
            <a:pPr marL="0" marR="0" lvl="1" indent="0" algn="l" defTabSz="914400" rtl="0" eaLnBrk="1" fontAlgn="base" latinLnBrk="0" hangingPunct="1">
              <a:lnSpc>
                <a:spcPct val="100000"/>
              </a:lnSpc>
              <a:spcBef>
                <a:spcPct val="30000"/>
              </a:spcBef>
              <a:spcAft>
                <a:spcPct val="0"/>
              </a:spcAft>
              <a:buClrTx/>
              <a:buSzTx/>
              <a:buFontTx/>
              <a:buNone/>
              <a:tabLst/>
              <a:defRPr/>
            </a:pPr>
            <a:endParaRPr lang="en-US" altLang="zh-CN" sz="2000" dirty="0" smtClean="0"/>
          </a:p>
          <a:p>
            <a:pPr>
              <a:lnSpc>
                <a:spcPct val="85000"/>
              </a:lnSpc>
            </a:pPr>
            <a:r>
              <a:rPr lang="zh-CN" altLang="en-US" sz="2400" b="1" dirty="0" smtClean="0">
                <a:solidFill>
                  <a:srgbClr val="A50021"/>
                </a:solidFill>
                <a:latin typeface="Times New Roman" pitchFamily="18" charset="0"/>
              </a:rPr>
              <a:t>先确定谓词变元、函数的值  </a:t>
            </a:r>
            <a:r>
              <a:rPr lang="en-US" altLang="zh-CN" sz="2400" b="1" dirty="0" smtClean="0">
                <a:solidFill>
                  <a:srgbClr val="A50021"/>
                </a:solidFill>
                <a:latin typeface="Times New Roman" pitchFamily="18" charset="0"/>
              </a:rPr>
              <a:t>==〉 </a:t>
            </a:r>
            <a:r>
              <a:rPr lang="zh-CN" altLang="en-US" sz="2400" b="1" dirty="0" smtClean="0">
                <a:solidFill>
                  <a:srgbClr val="A50021"/>
                </a:solidFill>
                <a:latin typeface="Times New Roman" pitchFamily="18" charset="0"/>
              </a:rPr>
              <a:t>确定谓词公式的值</a:t>
            </a:r>
            <a:endParaRPr lang="zh-CN" altLang="en-US" sz="2400" b="1" dirty="0" smtClean="0">
              <a:solidFill>
                <a:srgbClr val="0000CC"/>
              </a:solidFill>
              <a:latin typeface="Times New Roman" pitchFamily="18" charset="0"/>
            </a:endParaRPr>
          </a:p>
          <a:p>
            <a:pPr marL="0" marR="0" lvl="1" indent="0" algn="l" defTabSz="914400" rtl="0" eaLnBrk="1" fontAlgn="base" latinLnBrk="0" hangingPunct="1">
              <a:lnSpc>
                <a:spcPct val="100000"/>
              </a:lnSpc>
              <a:spcBef>
                <a:spcPct val="30000"/>
              </a:spcBef>
              <a:spcAft>
                <a:spcPct val="0"/>
              </a:spcAft>
              <a:buClrTx/>
              <a:buSzTx/>
              <a:buFontTx/>
              <a:buNone/>
              <a:tabLst/>
              <a:defRPr/>
            </a:pPr>
            <a:endParaRPr lang="zh-CN" altLang="en-US" sz="2000" dirty="0" smtClean="0"/>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22</a:t>
            </a:fld>
            <a:endParaRPr lang="en-US" altLang="zh-CN"/>
          </a:p>
        </p:txBody>
      </p:sp>
    </p:spTree>
    <p:extLst>
      <p:ext uri="{BB962C8B-B14F-4D97-AF65-F5344CB8AC3E}">
        <p14:creationId xmlns:p14="http://schemas.microsoft.com/office/powerpoint/2010/main" val="196606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23</a:t>
            </a:fld>
            <a:endParaRPr lang="en-US" altLang="zh-CN"/>
          </a:p>
        </p:txBody>
      </p:sp>
    </p:spTree>
    <p:extLst>
      <p:ext uri="{BB962C8B-B14F-4D97-AF65-F5344CB8AC3E}">
        <p14:creationId xmlns:p14="http://schemas.microsoft.com/office/powerpoint/2010/main" val="42113094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24</a:t>
            </a:fld>
            <a:endParaRPr lang="en-US" altLang="zh-CN"/>
          </a:p>
        </p:txBody>
      </p:sp>
    </p:spTree>
    <p:extLst>
      <p:ext uri="{BB962C8B-B14F-4D97-AF65-F5344CB8AC3E}">
        <p14:creationId xmlns:p14="http://schemas.microsoft.com/office/powerpoint/2010/main" val="4089415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25</a:t>
            </a:fld>
            <a:endParaRPr lang="en-US" altLang="zh-CN"/>
          </a:p>
        </p:txBody>
      </p:sp>
    </p:spTree>
    <p:extLst>
      <p:ext uri="{BB962C8B-B14F-4D97-AF65-F5344CB8AC3E}">
        <p14:creationId xmlns:p14="http://schemas.microsoft.com/office/powerpoint/2010/main" val="34963999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26</a:t>
            </a:fld>
            <a:endParaRPr lang="en-US" altLang="zh-CN"/>
          </a:p>
        </p:txBody>
      </p:sp>
    </p:spTree>
    <p:extLst>
      <p:ext uri="{BB962C8B-B14F-4D97-AF65-F5344CB8AC3E}">
        <p14:creationId xmlns:p14="http://schemas.microsoft.com/office/powerpoint/2010/main" val="31915763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latin typeface="Times New Roman" pitchFamily="18" charset="0"/>
              </a:rPr>
              <a:t>后面我们要给出的归结推理，就是采用一种逻辑上的反证法，</a:t>
            </a:r>
            <a:r>
              <a:rPr lang="zh-CN" altLang="en-US" sz="1200" b="1" dirty="0" smtClean="0">
                <a:solidFill>
                  <a:srgbClr val="FF0000"/>
                </a:solidFill>
                <a:latin typeface="Times New Roman" pitchFamily="18" charset="0"/>
              </a:rPr>
              <a:t>将永真性转换为不可满足性的证明</a:t>
            </a:r>
            <a:r>
              <a:rPr lang="zh-CN" altLang="en-US" sz="1200" b="1" dirty="0" smtClean="0">
                <a:solidFill>
                  <a:srgbClr val="0000CC"/>
                </a:solidFill>
                <a:latin typeface="Times New Roman" pitchFamily="18" charset="0"/>
              </a:rPr>
              <a:t>。</a:t>
            </a: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27</a:t>
            </a:fld>
            <a:endParaRPr lang="en-US" altLang="zh-CN"/>
          </a:p>
        </p:txBody>
      </p:sp>
    </p:spTree>
    <p:extLst>
      <p:ext uri="{BB962C8B-B14F-4D97-AF65-F5344CB8AC3E}">
        <p14:creationId xmlns:p14="http://schemas.microsoft.com/office/powerpoint/2010/main" val="39039722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en-US" dirty="0" smtClean="0"/>
              <a:t>逻辑推导要与事实变量的取值无关，如果真假性依赖于变量，那么就可能发生谬误。</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28</a:t>
            </a:fld>
            <a:endParaRPr lang="en-US" altLang="zh-CN"/>
          </a:p>
        </p:txBody>
      </p:sp>
    </p:spTree>
    <p:extLst>
      <p:ext uri="{BB962C8B-B14F-4D97-AF65-F5344CB8AC3E}">
        <p14:creationId xmlns:p14="http://schemas.microsoft.com/office/powerpoint/2010/main" val="1195311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29</a:t>
            </a:fld>
            <a:endParaRPr lang="en-US" altLang="zh-CN"/>
          </a:p>
        </p:txBody>
      </p:sp>
    </p:spTree>
    <p:extLst>
      <p:ext uri="{BB962C8B-B14F-4D97-AF65-F5344CB8AC3E}">
        <p14:creationId xmlns:p14="http://schemas.microsoft.com/office/powerpoint/2010/main" val="1696636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solidFill>
                  <a:srgbClr val="0000CC"/>
                </a:solidFill>
                <a:latin typeface="Times New Roman" pitchFamily="18" charset="0"/>
              </a:rPr>
              <a:t> </a:t>
            </a:r>
            <a:r>
              <a:rPr lang="zh-CN" altLang="en-US" sz="1200" b="1" dirty="0" smtClean="0">
                <a:solidFill>
                  <a:srgbClr val="0000CC"/>
                </a:solidFill>
                <a:latin typeface="Times New Roman" pitchFamily="18" charset="0"/>
              </a:rPr>
              <a:t>智能系统的推理过程实际上就是一种思维过程，即运用知识推理和求解问题。按照推理过程所用知识的确定性，推理可分为确定性推理和不确定性推理。对于推理的这两种不同类型，本章重点讨论前一种，不确定性推理放到下一章讨论。</a:t>
            </a:r>
            <a:r>
              <a:rPr lang="zh-CN" altLang="en-US" sz="1200" dirty="0" smtClean="0">
                <a:solidFill>
                  <a:srgbClr val="0000CC"/>
                </a:solidFill>
                <a:latin typeface="Times New Roman" pitchFamily="18" charset="0"/>
              </a:rPr>
              <a:t> </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a:t>
            </a:fld>
            <a:endParaRPr lang="en-US" altLang="zh-CN"/>
          </a:p>
        </p:txBody>
      </p:sp>
    </p:spTree>
    <p:extLst>
      <p:ext uri="{BB962C8B-B14F-4D97-AF65-F5344CB8AC3E}">
        <p14:creationId xmlns:p14="http://schemas.microsoft.com/office/powerpoint/2010/main" val="10400071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30</a:t>
            </a:fld>
            <a:endParaRPr lang="en-US" altLang="zh-CN"/>
          </a:p>
        </p:txBody>
      </p:sp>
    </p:spTree>
    <p:extLst>
      <p:ext uri="{BB962C8B-B14F-4D97-AF65-F5344CB8AC3E}">
        <p14:creationId xmlns:p14="http://schemas.microsoft.com/office/powerpoint/2010/main" val="1870912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注：书上的定义是错误的！</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31</a:t>
            </a:fld>
            <a:endParaRPr lang="en-US" altLang="zh-CN"/>
          </a:p>
        </p:txBody>
      </p:sp>
    </p:spTree>
    <p:extLst>
      <p:ext uri="{BB962C8B-B14F-4D97-AF65-F5344CB8AC3E}">
        <p14:creationId xmlns:p14="http://schemas.microsoft.com/office/powerpoint/2010/main" val="13830881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32</a:t>
            </a:fld>
            <a:endParaRPr lang="en-US" altLang="zh-CN"/>
          </a:p>
        </p:txBody>
      </p:sp>
    </p:spTree>
    <p:extLst>
      <p:ext uri="{BB962C8B-B14F-4D97-AF65-F5344CB8AC3E}">
        <p14:creationId xmlns:p14="http://schemas.microsoft.com/office/powerpoint/2010/main" val="35560109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33</a:t>
            </a:fld>
            <a:endParaRPr lang="en-US" altLang="zh-CN"/>
          </a:p>
        </p:txBody>
      </p:sp>
    </p:spTree>
    <p:extLst>
      <p:ext uri="{BB962C8B-B14F-4D97-AF65-F5344CB8AC3E}">
        <p14:creationId xmlns:p14="http://schemas.microsoft.com/office/powerpoint/2010/main" val="35560109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34</a:t>
            </a:fld>
            <a:endParaRPr lang="en-US" altLang="zh-CN"/>
          </a:p>
        </p:txBody>
      </p:sp>
    </p:spTree>
    <p:extLst>
      <p:ext uri="{BB962C8B-B14F-4D97-AF65-F5344CB8AC3E}">
        <p14:creationId xmlns:p14="http://schemas.microsoft.com/office/powerpoint/2010/main" val="18856992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35</a:t>
            </a:fld>
            <a:endParaRPr lang="en-US" altLang="zh-CN"/>
          </a:p>
        </p:txBody>
      </p:sp>
    </p:spTree>
    <p:extLst>
      <p:ext uri="{BB962C8B-B14F-4D97-AF65-F5344CB8AC3E}">
        <p14:creationId xmlns:p14="http://schemas.microsoft.com/office/powerpoint/2010/main" val="22134950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36</a:t>
            </a:fld>
            <a:endParaRPr lang="en-US" altLang="zh-CN"/>
          </a:p>
        </p:txBody>
      </p:sp>
    </p:spTree>
    <p:extLst>
      <p:ext uri="{BB962C8B-B14F-4D97-AF65-F5344CB8AC3E}">
        <p14:creationId xmlns:p14="http://schemas.microsoft.com/office/powerpoint/2010/main" val="37361538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介绍条件</a:t>
            </a:r>
            <a:r>
              <a:rPr lang="en-US" altLang="zh-CN" dirty="0" smtClean="0"/>
              <a:t>1</a:t>
            </a:r>
            <a:r>
              <a:rPr lang="zh-CN" altLang="en-US" dirty="0" smtClean="0"/>
              <a:t>和条件</a:t>
            </a:r>
            <a:r>
              <a:rPr lang="en-US" altLang="zh-CN" dirty="0" smtClean="0"/>
              <a:t>2</a:t>
            </a:r>
            <a:r>
              <a:rPr lang="zh-CN" altLang="en-US" dirty="0" smtClean="0"/>
              <a:t>中为何这样删除。</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37</a:t>
            </a:fld>
            <a:endParaRPr lang="en-US" altLang="zh-CN"/>
          </a:p>
        </p:txBody>
      </p:sp>
    </p:spTree>
    <p:extLst>
      <p:ext uri="{BB962C8B-B14F-4D97-AF65-F5344CB8AC3E}">
        <p14:creationId xmlns:p14="http://schemas.microsoft.com/office/powerpoint/2010/main" val="34150740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38</a:t>
            </a:fld>
            <a:endParaRPr lang="en-US" altLang="zh-CN"/>
          </a:p>
        </p:txBody>
      </p:sp>
    </p:spTree>
    <p:extLst>
      <p:ext uri="{BB962C8B-B14F-4D97-AF65-F5344CB8AC3E}">
        <p14:creationId xmlns:p14="http://schemas.microsoft.com/office/powerpoint/2010/main" val="37246083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39</a:t>
            </a:fld>
            <a:endParaRPr lang="en-US" altLang="zh-CN"/>
          </a:p>
        </p:txBody>
      </p:sp>
    </p:spTree>
    <p:extLst>
      <p:ext uri="{BB962C8B-B14F-4D97-AF65-F5344CB8AC3E}">
        <p14:creationId xmlns:p14="http://schemas.microsoft.com/office/powerpoint/2010/main" val="3923427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rPr>
              <a:t>推理机是智能系统中用来实现推理的那些程序</a:t>
            </a:r>
            <a:endParaRPr lang="en-US" altLang="zh-CN" sz="1200" b="1" dirty="0" smtClean="0">
              <a:solidFill>
                <a:srgbClr val="0000CC"/>
              </a:solidFill>
            </a:endParaRPr>
          </a:p>
          <a:p>
            <a:endParaRPr lang="en-US" altLang="zh-CN" sz="1200" b="1" dirty="0" smtClean="0">
              <a:solidFill>
                <a:srgbClr val="0000CC"/>
              </a:solidFill>
            </a:endParaRPr>
          </a:p>
          <a:p>
            <a:pPr marL="0" marR="0" lvl="2" indent="0" algn="l" defTabSz="914400" rtl="0" eaLnBrk="1" fontAlgn="base" latinLnBrk="0" hangingPunct="1">
              <a:lnSpc>
                <a:spcPct val="100000"/>
              </a:lnSpc>
              <a:spcBef>
                <a:spcPct val="30000"/>
              </a:spcBef>
              <a:spcAft>
                <a:spcPct val="0"/>
              </a:spcAft>
              <a:buClrTx/>
              <a:buSzTx/>
              <a:buFontTx/>
              <a:buNone/>
              <a:tabLst/>
              <a:defRPr/>
            </a:pPr>
            <a:r>
              <a:rPr lang="zh-CN" altLang="en-US" sz="2000" dirty="0" smtClean="0">
                <a:solidFill>
                  <a:srgbClr val="00B050"/>
                </a:solidFill>
              </a:rPr>
              <a:t>例如，医疗专家系统，专家知识保存在知识库中。推理开始时，先把病人的症状和检查结果放到综合数据库中，然后再从综合数据库的初始证据出发，按照某种策略在知识库中寻找，并使用知识，直到推出最终结论为止。</a:t>
            </a: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a:t>
            </a:fld>
            <a:endParaRPr lang="en-US" altLang="zh-CN"/>
          </a:p>
        </p:txBody>
      </p:sp>
    </p:spTree>
    <p:extLst>
      <p:ext uri="{BB962C8B-B14F-4D97-AF65-F5344CB8AC3E}">
        <p14:creationId xmlns:p14="http://schemas.microsoft.com/office/powerpoint/2010/main" val="492923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40</a:t>
            </a:fld>
            <a:endParaRPr lang="en-US" altLang="zh-CN"/>
          </a:p>
        </p:txBody>
      </p:sp>
    </p:spTree>
    <p:extLst>
      <p:ext uri="{BB962C8B-B14F-4D97-AF65-F5344CB8AC3E}">
        <p14:creationId xmlns:p14="http://schemas.microsoft.com/office/powerpoint/2010/main" val="27766268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41</a:t>
            </a:fld>
            <a:endParaRPr lang="en-US" altLang="zh-CN"/>
          </a:p>
        </p:txBody>
      </p:sp>
    </p:spTree>
    <p:extLst>
      <p:ext uri="{BB962C8B-B14F-4D97-AF65-F5344CB8AC3E}">
        <p14:creationId xmlns:p14="http://schemas.microsoft.com/office/powerpoint/2010/main" val="34842681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42</a:t>
            </a:fld>
            <a:endParaRPr lang="en-US" altLang="zh-CN"/>
          </a:p>
        </p:txBody>
      </p:sp>
    </p:spTree>
    <p:extLst>
      <p:ext uri="{BB962C8B-B14F-4D97-AF65-F5344CB8AC3E}">
        <p14:creationId xmlns:p14="http://schemas.microsoft.com/office/powerpoint/2010/main" val="42358974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43</a:t>
            </a:fld>
            <a:endParaRPr lang="en-US" altLang="zh-CN"/>
          </a:p>
        </p:txBody>
      </p:sp>
    </p:spTree>
    <p:extLst>
      <p:ext uri="{BB962C8B-B14F-4D97-AF65-F5344CB8AC3E}">
        <p14:creationId xmlns:p14="http://schemas.microsoft.com/office/powerpoint/2010/main" val="10400071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44</a:t>
            </a:fld>
            <a:endParaRPr lang="en-US" altLang="zh-CN"/>
          </a:p>
        </p:txBody>
      </p:sp>
    </p:spTree>
    <p:extLst>
      <p:ext uri="{BB962C8B-B14F-4D97-AF65-F5344CB8AC3E}">
        <p14:creationId xmlns:p14="http://schemas.microsoft.com/office/powerpoint/2010/main" val="26743169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45</a:t>
            </a:fld>
            <a:endParaRPr lang="en-US" altLang="zh-CN"/>
          </a:p>
        </p:txBody>
      </p:sp>
    </p:spTree>
    <p:extLst>
      <p:ext uri="{BB962C8B-B14F-4D97-AF65-F5344CB8AC3E}">
        <p14:creationId xmlns:p14="http://schemas.microsoft.com/office/powerpoint/2010/main" val="41075108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46</a:t>
            </a:fld>
            <a:endParaRPr lang="en-US" altLang="zh-CN"/>
          </a:p>
        </p:txBody>
      </p:sp>
    </p:spTree>
    <p:extLst>
      <p:ext uri="{BB962C8B-B14F-4D97-AF65-F5344CB8AC3E}">
        <p14:creationId xmlns:p14="http://schemas.microsoft.com/office/powerpoint/2010/main" val="7761513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47</a:t>
            </a:fld>
            <a:endParaRPr lang="en-US" altLang="zh-CN"/>
          </a:p>
        </p:txBody>
      </p:sp>
    </p:spTree>
    <p:extLst>
      <p:ext uri="{BB962C8B-B14F-4D97-AF65-F5344CB8AC3E}">
        <p14:creationId xmlns:p14="http://schemas.microsoft.com/office/powerpoint/2010/main" val="140949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48</a:t>
            </a:fld>
            <a:endParaRPr lang="en-US" altLang="zh-CN"/>
          </a:p>
        </p:txBody>
      </p:sp>
    </p:spTree>
    <p:extLst>
      <p:ext uri="{BB962C8B-B14F-4D97-AF65-F5344CB8AC3E}">
        <p14:creationId xmlns:p14="http://schemas.microsoft.com/office/powerpoint/2010/main" val="14094991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49</a:t>
            </a:fld>
            <a:endParaRPr lang="en-US" altLang="zh-CN"/>
          </a:p>
        </p:txBody>
      </p:sp>
    </p:spTree>
    <p:extLst>
      <p:ext uri="{BB962C8B-B14F-4D97-AF65-F5344CB8AC3E}">
        <p14:creationId xmlns:p14="http://schemas.microsoft.com/office/powerpoint/2010/main" val="2717113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60000" indent="-324000">
              <a:lnSpc>
                <a:spcPct val="85000"/>
              </a:lnSpc>
            </a:pPr>
            <a:r>
              <a:rPr lang="zh-CN" altLang="en-US" sz="1200" b="1" dirty="0" smtClean="0">
                <a:solidFill>
                  <a:srgbClr val="008000"/>
                </a:solidFill>
                <a:latin typeface="Times New Roman" pitchFamily="18" charset="0"/>
              </a:rPr>
              <a:t> </a:t>
            </a:r>
            <a:r>
              <a:rPr lang="zh-CN" altLang="en-US" sz="1200" b="1" dirty="0" smtClean="0">
                <a:solidFill>
                  <a:srgbClr val="33CC33"/>
                </a:solidFill>
                <a:latin typeface="Times New Roman" pitchFamily="18" charset="0"/>
              </a:rPr>
              <a:t>例： 假言三段论</a:t>
            </a:r>
          </a:p>
          <a:p>
            <a:pPr marL="360000" indent="-324000">
              <a:lnSpc>
                <a:spcPct val="85000"/>
              </a:lnSpc>
            </a:pPr>
            <a:r>
              <a:rPr lang="zh-CN" altLang="en-US" sz="1200" b="1" dirty="0" smtClean="0">
                <a:solidFill>
                  <a:srgbClr val="0000CC"/>
                </a:solidFill>
                <a:latin typeface="Times New Roman" pitchFamily="18" charset="0"/>
              </a:rPr>
              <a:t>             </a:t>
            </a:r>
            <a:r>
              <a:rPr lang="en-US" altLang="zh-CN" sz="1200" b="1" dirty="0" smtClean="0">
                <a:solidFill>
                  <a:srgbClr val="0000CC"/>
                </a:solidFill>
                <a:latin typeface="Times New Roman" pitchFamily="18" charset="0"/>
              </a:rPr>
              <a:t>A→B</a:t>
            </a:r>
            <a:r>
              <a:rPr lang="zh-CN" altLang="en-US" sz="1200" b="1" dirty="0" smtClean="0">
                <a:solidFill>
                  <a:srgbClr val="0000CC"/>
                </a:solidFill>
                <a:latin typeface="Times New Roman" pitchFamily="18" charset="0"/>
              </a:rPr>
              <a:t>，</a:t>
            </a:r>
            <a:r>
              <a:rPr lang="en-US" altLang="zh-CN" sz="1200" b="1" dirty="0" smtClean="0">
                <a:solidFill>
                  <a:srgbClr val="0000CC"/>
                </a:solidFill>
                <a:latin typeface="Times New Roman" pitchFamily="18" charset="0"/>
              </a:rPr>
              <a:t>B→C ⇒ A→C</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a:t>
            </a:fld>
            <a:endParaRPr lang="en-US" altLang="zh-CN"/>
          </a:p>
        </p:txBody>
      </p:sp>
    </p:spTree>
    <p:extLst>
      <p:ext uri="{BB962C8B-B14F-4D97-AF65-F5344CB8AC3E}">
        <p14:creationId xmlns:p14="http://schemas.microsoft.com/office/powerpoint/2010/main" val="25259559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50</a:t>
            </a:fld>
            <a:endParaRPr lang="en-US" altLang="zh-CN"/>
          </a:p>
        </p:txBody>
      </p:sp>
    </p:spTree>
    <p:extLst>
      <p:ext uri="{BB962C8B-B14F-4D97-AF65-F5344CB8AC3E}">
        <p14:creationId xmlns:p14="http://schemas.microsoft.com/office/powerpoint/2010/main" val="27171135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51</a:t>
            </a:fld>
            <a:endParaRPr lang="en-US" altLang="zh-CN"/>
          </a:p>
        </p:txBody>
      </p:sp>
    </p:spTree>
    <p:extLst>
      <p:ext uri="{BB962C8B-B14F-4D97-AF65-F5344CB8AC3E}">
        <p14:creationId xmlns:p14="http://schemas.microsoft.com/office/powerpoint/2010/main" val="387469845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52</a:t>
            </a:fld>
            <a:endParaRPr lang="en-US" altLang="zh-CN"/>
          </a:p>
        </p:txBody>
      </p:sp>
    </p:spTree>
    <p:extLst>
      <p:ext uri="{BB962C8B-B14F-4D97-AF65-F5344CB8AC3E}">
        <p14:creationId xmlns:p14="http://schemas.microsoft.com/office/powerpoint/2010/main" val="13050474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53</a:t>
            </a:fld>
            <a:endParaRPr lang="en-US" altLang="zh-CN"/>
          </a:p>
        </p:txBody>
      </p:sp>
    </p:spTree>
    <p:extLst>
      <p:ext uri="{BB962C8B-B14F-4D97-AF65-F5344CB8AC3E}">
        <p14:creationId xmlns:p14="http://schemas.microsoft.com/office/powerpoint/2010/main" val="3997212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54</a:t>
            </a:fld>
            <a:endParaRPr lang="en-US" altLang="zh-CN"/>
          </a:p>
        </p:txBody>
      </p:sp>
    </p:spTree>
    <p:extLst>
      <p:ext uri="{BB962C8B-B14F-4D97-AF65-F5344CB8AC3E}">
        <p14:creationId xmlns:p14="http://schemas.microsoft.com/office/powerpoint/2010/main" val="10400071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latin typeface="Arial" charset="0"/>
                <a:ea typeface="宋体" pitchFamily="2" charset="-122"/>
                <a:cs typeface="+mn-cs"/>
              </a:rPr>
              <a:t>Founding Editor of the </a:t>
            </a:r>
            <a:r>
              <a:rPr lang="en-US" altLang="zh-CN" sz="1200" i="1" kern="1200" dirty="0" smtClean="0">
                <a:solidFill>
                  <a:schemeClr val="tx1"/>
                </a:solidFill>
                <a:latin typeface="Arial" charset="0"/>
                <a:ea typeface="宋体" pitchFamily="2" charset="-122"/>
                <a:cs typeface="+mn-cs"/>
                <a:hlinkClick r:id="rId3"/>
              </a:rPr>
              <a:t>Journal of Logic Programming,</a:t>
            </a:r>
            <a:endParaRPr lang="en-US" altLang="zh-CN" sz="1200" i="1" kern="1200" dirty="0" smtClean="0">
              <a:solidFill>
                <a:schemeClr val="tx1"/>
              </a:solidFill>
              <a:latin typeface="Arial" charset="0"/>
              <a:ea typeface="宋体" pitchFamily="2" charset="-122"/>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tLang="zh-CN" dirty="0" smtClean="0"/>
              <a:t>American Mathematical Society Milestone Award in Automatic Theorem Proving 1985, </a:t>
            </a:r>
          </a:p>
          <a:p>
            <a:pPr marL="0" marR="0" indent="0" algn="l" defTabSz="914400" rtl="0" eaLnBrk="1" fontAlgn="base" latinLnBrk="0" hangingPunct="1">
              <a:lnSpc>
                <a:spcPct val="100000"/>
              </a:lnSpc>
              <a:spcBef>
                <a:spcPct val="30000"/>
              </a:spcBef>
              <a:spcAft>
                <a:spcPct val="0"/>
              </a:spcAft>
              <a:buClrTx/>
              <a:buSzTx/>
              <a:buFontTx/>
              <a:buNone/>
              <a:tabLst/>
              <a:defRPr/>
            </a:pPr>
            <a:r>
              <a:rPr lang="en-US" altLang="zh-CN" dirty="0" smtClean="0"/>
              <a:t>AAAI Fellowship 1990, </a:t>
            </a:r>
          </a:p>
          <a:p>
            <a:pPr marL="0" marR="0" indent="0" algn="l" defTabSz="914400" rtl="0" eaLnBrk="1" fontAlgn="base" latinLnBrk="0" hangingPunct="1">
              <a:lnSpc>
                <a:spcPct val="100000"/>
              </a:lnSpc>
              <a:spcBef>
                <a:spcPct val="30000"/>
              </a:spcBef>
              <a:spcAft>
                <a:spcPct val="0"/>
              </a:spcAft>
              <a:buClrTx/>
              <a:buSzTx/>
              <a:buFontTx/>
              <a:buNone/>
              <a:tabLst/>
              <a:defRPr/>
            </a:pPr>
            <a:r>
              <a:rPr lang="en-US" altLang="zh-CN" dirty="0" smtClean="0"/>
              <a:t>Humboldt Foundation Senior Scientist Award 1995</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55</a:t>
            </a:fld>
            <a:endParaRPr lang="en-US" altLang="zh-CN"/>
          </a:p>
        </p:txBody>
      </p:sp>
    </p:spTree>
    <p:extLst>
      <p:ext uri="{BB962C8B-B14F-4D97-AF65-F5344CB8AC3E}">
        <p14:creationId xmlns:p14="http://schemas.microsoft.com/office/powerpoint/2010/main" val="3832674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1" dirty="0" smtClean="0">
                <a:solidFill>
                  <a:srgbClr val="0000CC"/>
                </a:solidFill>
                <a:latin typeface="Times New Roman" pitchFamily="18" charset="0"/>
              </a:rPr>
              <a:t>由于空子句不含有任何文字，也就不能被任何解释所满足</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56</a:t>
            </a:fld>
            <a:endParaRPr lang="en-US" altLang="zh-CN"/>
          </a:p>
        </p:txBody>
      </p:sp>
    </p:spTree>
    <p:extLst>
      <p:ext uri="{BB962C8B-B14F-4D97-AF65-F5344CB8AC3E}">
        <p14:creationId xmlns:p14="http://schemas.microsoft.com/office/powerpoint/2010/main" val="8732931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57</a:t>
            </a:fld>
            <a:endParaRPr lang="en-US" altLang="zh-CN"/>
          </a:p>
        </p:txBody>
      </p:sp>
    </p:spTree>
    <p:extLst>
      <p:ext uri="{BB962C8B-B14F-4D97-AF65-F5344CB8AC3E}">
        <p14:creationId xmlns:p14="http://schemas.microsoft.com/office/powerpoint/2010/main" val="39770878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58</a:t>
            </a:fld>
            <a:endParaRPr lang="en-US" altLang="zh-CN"/>
          </a:p>
        </p:txBody>
      </p:sp>
    </p:spTree>
    <p:extLst>
      <p:ext uri="{BB962C8B-B14F-4D97-AF65-F5344CB8AC3E}">
        <p14:creationId xmlns:p14="http://schemas.microsoft.com/office/powerpoint/2010/main" val="520359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59</a:t>
            </a:fld>
            <a:endParaRPr lang="en-US" altLang="zh-CN"/>
          </a:p>
        </p:txBody>
      </p:sp>
    </p:spTree>
    <p:extLst>
      <p:ext uri="{BB962C8B-B14F-4D97-AF65-F5344CB8AC3E}">
        <p14:creationId xmlns:p14="http://schemas.microsoft.com/office/powerpoint/2010/main" val="418024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a:t>
            </a:fld>
            <a:endParaRPr lang="en-US" altLang="zh-CN"/>
          </a:p>
        </p:txBody>
      </p:sp>
    </p:spTree>
    <p:extLst>
      <p:ext uri="{BB962C8B-B14F-4D97-AF65-F5344CB8AC3E}">
        <p14:creationId xmlns:p14="http://schemas.microsoft.com/office/powerpoint/2010/main" val="281969460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消去存在量词时，需要区分以下两种情况</a:t>
            </a:r>
            <a:endParaRPr lang="en-US" altLang="zh-CN" sz="1200" b="1" dirty="0" smtClean="0">
              <a:solidFill>
                <a:srgbClr val="0000CC"/>
              </a:solidFill>
              <a:latin typeface="Times New Roman" pitchFamily="18" charset="0"/>
            </a:endParaRPr>
          </a:p>
          <a:p>
            <a:endParaRPr lang="en-US" altLang="zh-CN" sz="1200" b="1" dirty="0" smtClean="0">
              <a:solidFill>
                <a:srgbClr val="0000CC"/>
              </a:solidFill>
              <a:latin typeface="Times New Roman" pitchFamily="18" charset="0"/>
            </a:endParaRPr>
          </a:p>
          <a:p>
            <a:r>
              <a:rPr lang="zh-CN" altLang="en-US" sz="1200" b="1" dirty="0" smtClean="0">
                <a:solidFill>
                  <a:srgbClr val="00B050"/>
                </a:solidFill>
                <a:latin typeface="Times New Roman" pitchFamily="18" charset="0"/>
              </a:rPr>
              <a:t>上步所得公式中存在量词</a:t>
            </a:r>
            <a:r>
              <a:rPr lang="en-US" altLang="zh-CN" sz="1200" b="1" dirty="0" smtClean="0">
                <a:solidFill>
                  <a:srgbClr val="00B050"/>
                </a:solidFill>
                <a:latin typeface="Times New Roman" pitchFamily="18" charset="0"/>
              </a:rPr>
              <a:t>(∃y)</a:t>
            </a:r>
            <a:r>
              <a:rPr lang="zh-CN" altLang="en-US" sz="1200" b="1" dirty="0" smtClean="0">
                <a:solidFill>
                  <a:srgbClr val="00B050"/>
                </a:solidFill>
                <a:latin typeface="Times New Roman" pitchFamily="18" charset="0"/>
              </a:rPr>
              <a:t>和</a:t>
            </a:r>
            <a:r>
              <a:rPr lang="en-US" altLang="zh-CN" sz="1200" b="1" dirty="0" smtClean="0">
                <a:solidFill>
                  <a:srgbClr val="00B050"/>
                </a:solidFill>
                <a:latin typeface="Times New Roman" pitchFamily="18" charset="0"/>
              </a:rPr>
              <a:t>(∃z)</a:t>
            </a:r>
            <a:r>
              <a:rPr lang="zh-CN" altLang="en-US" sz="1200" b="1" dirty="0" smtClean="0">
                <a:solidFill>
                  <a:srgbClr val="00B050"/>
                </a:solidFill>
                <a:latin typeface="Times New Roman" pitchFamily="18" charset="0"/>
              </a:rPr>
              <a:t>都位于</a:t>
            </a:r>
            <a:r>
              <a:rPr lang="en-US" altLang="zh-CN" sz="1200" b="1" dirty="0" smtClean="0">
                <a:solidFill>
                  <a:srgbClr val="00B050"/>
                </a:solidFill>
                <a:latin typeface="Times New Roman" pitchFamily="18" charset="0"/>
              </a:rPr>
              <a:t>(∀x)</a:t>
            </a:r>
            <a:r>
              <a:rPr lang="zh-CN" altLang="en-US" sz="1200" b="1" dirty="0" smtClean="0">
                <a:solidFill>
                  <a:srgbClr val="00B050"/>
                </a:solidFill>
                <a:latin typeface="Times New Roman" pitchFamily="18" charset="0"/>
              </a:rPr>
              <a:t>的辖域内，因此都需要用</a:t>
            </a:r>
            <a:r>
              <a:rPr lang="en-US" altLang="zh-CN" sz="1200" b="1" dirty="0" err="1" smtClean="0">
                <a:solidFill>
                  <a:srgbClr val="00B050"/>
                </a:solidFill>
                <a:latin typeface="Times New Roman" pitchFamily="18" charset="0"/>
              </a:rPr>
              <a:t>Skolem</a:t>
            </a:r>
            <a:r>
              <a:rPr lang="zh-CN" altLang="en-US" sz="1200" b="1" dirty="0" smtClean="0">
                <a:solidFill>
                  <a:srgbClr val="00B050"/>
                </a:solidFill>
                <a:latin typeface="Times New Roman" pitchFamily="18" charset="0"/>
              </a:rPr>
              <a:t>函数来替换。设替换</a:t>
            </a:r>
            <a:r>
              <a:rPr lang="en-US" altLang="zh-CN" sz="1200" b="1" dirty="0" smtClean="0">
                <a:solidFill>
                  <a:srgbClr val="00B050"/>
                </a:solidFill>
                <a:latin typeface="Times New Roman" pitchFamily="18" charset="0"/>
              </a:rPr>
              <a:t>y</a:t>
            </a:r>
            <a:r>
              <a:rPr lang="zh-CN" altLang="en-US" sz="1200" b="1" dirty="0" smtClean="0">
                <a:solidFill>
                  <a:srgbClr val="00B050"/>
                </a:solidFill>
                <a:latin typeface="Times New Roman" pitchFamily="18" charset="0"/>
              </a:rPr>
              <a:t>和</a:t>
            </a:r>
            <a:r>
              <a:rPr lang="en-US" altLang="zh-CN" sz="1200" b="1" dirty="0" smtClean="0">
                <a:solidFill>
                  <a:srgbClr val="00B050"/>
                </a:solidFill>
                <a:latin typeface="Times New Roman" pitchFamily="18" charset="0"/>
              </a:rPr>
              <a:t>z</a:t>
            </a:r>
            <a:r>
              <a:rPr lang="zh-CN" altLang="en-US" sz="1200" b="1" dirty="0" smtClean="0">
                <a:solidFill>
                  <a:srgbClr val="00B050"/>
                </a:solidFill>
                <a:latin typeface="Times New Roman" pitchFamily="18" charset="0"/>
              </a:rPr>
              <a:t>的</a:t>
            </a:r>
            <a:r>
              <a:rPr lang="en-US" altLang="zh-CN" sz="1200" b="1" dirty="0" err="1" smtClean="0">
                <a:solidFill>
                  <a:srgbClr val="00B050"/>
                </a:solidFill>
                <a:latin typeface="Times New Roman" pitchFamily="18" charset="0"/>
              </a:rPr>
              <a:t>Skolem</a:t>
            </a:r>
            <a:r>
              <a:rPr lang="zh-CN" altLang="en-US" sz="1200" b="1" dirty="0" smtClean="0">
                <a:solidFill>
                  <a:srgbClr val="00B050"/>
                </a:solidFill>
                <a:latin typeface="Times New Roman" pitchFamily="18" charset="0"/>
              </a:rPr>
              <a:t>函数分别是</a:t>
            </a:r>
            <a:r>
              <a:rPr lang="en-US" altLang="zh-CN" sz="1200" b="1" dirty="0" smtClean="0">
                <a:solidFill>
                  <a:srgbClr val="00B050"/>
                </a:solidFill>
                <a:latin typeface="Times New Roman" pitchFamily="18" charset="0"/>
              </a:rPr>
              <a:t>f(x)</a:t>
            </a:r>
            <a:r>
              <a:rPr lang="zh-CN" altLang="en-US" sz="1200" b="1" dirty="0" smtClean="0">
                <a:solidFill>
                  <a:srgbClr val="00B050"/>
                </a:solidFill>
                <a:latin typeface="Times New Roman" pitchFamily="18" charset="0"/>
              </a:rPr>
              <a:t>和</a:t>
            </a:r>
            <a:r>
              <a:rPr lang="en-US" altLang="zh-CN" sz="1200" b="1" dirty="0" smtClean="0">
                <a:solidFill>
                  <a:srgbClr val="00B050"/>
                </a:solidFill>
                <a:latin typeface="Times New Roman" pitchFamily="18" charset="0"/>
              </a:rPr>
              <a:t>g(x)</a:t>
            </a:r>
            <a:r>
              <a:rPr lang="zh-CN" altLang="en-US" sz="1200" b="1" dirty="0" smtClean="0">
                <a:solidFill>
                  <a:srgbClr val="00B050"/>
                </a:solidFill>
                <a:latin typeface="Times New Roman" pitchFamily="18" charset="0"/>
              </a:rPr>
              <a:t>，则</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60</a:t>
            </a:fld>
            <a:endParaRPr lang="en-US" altLang="zh-CN"/>
          </a:p>
        </p:txBody>
      </p:sp>
    </p:spTree>
    <p:extLst>
      <p:ext uri="{BB962C8B-B14F-4D97-AF65-F5344CB8AC3E}">
        <p14:creationId xmlns:p14="http://schemas.microsoft.com/office/powerpoint/2010/main" val="282813138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61</a:t>
            </a:fld>
            <a:endParaRPr lang="en-US" altLang="zh-CN"/>
          </a:p>
        </p:txBody>
      </p:sp>
    </p:spTree>
    <p:extLst>
      <p:ext uri="{BB962C8B-B14F-4D97-AF65-F5344CB8AC3E}">
        <p14:creationId xmlns:p14="http://schemas.microsoft.com/office/powerpoint/2010/main" val="368973691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zh-CN" altLang="en-US" sz="2200" b="0" dirty="0" smtClean="0">
                <a:latin typeface="Times New Roman" pitchFamily="18" charset="0"/>
              </a:rPr>
              <a:t>不对</a:t>
            </a:r>
            <a:r>
              <a:rPr lang="zh-CN" altLang="en-US" sz="2200" b="0" dirty="0" smtClean="0">
                <a:latin typeface="Times New Roman" pitchFamily="18" charset="0"/>
                <a:sym typeface="Wingdings"/>
              </a:rPr>
              <a:t></a:t>
            </a:r>
            <a:r>
              <a:rPr lang="zh-CN" altLang="en-US" sz="2200" b="0" dirty="0" smtClean="0">
                <a:latin typeface="Times New Roman" pitchFamily="18" charset="0"/>
              </a:rPr>
              <a:t>更名的可行性：由于</a:t>
            </a:r>
            <a:r>
              <a:rPr lang="zh-CN" altLang="en-US" sz="2200" dirty="0" smtClean="0">
                <a:solidFill>
                  <a:srgbClr val="7030A0"/>
                </a:solidFill>
                <a:latin typeface="Times New Roman" pitchFamily="18" charset="0"/>
              </a:rPr>
              <a:t>每一个子句都对应着母式中的一个合取元</a:t>
            </a:r>
            <a:r>
              <a:rPr lang="zh-CN" altLang="en-US" sz="2200" b="0" dirty="0" smtClean="0">
                <a:latin typeface="Times New Roman" pitchFamily="18" charset="0"/>
              </a:rPr>
              <a:t>，并且</a:t>
            </a:r>
            <a:r>
              <a:rPr lang="zh-CN" altLang="en-US" sz="2200" b="0" dirty="0" smtClean="0">
                <a:solidFill>
                  <a:srgbClr val="7030A0"/>
                </a:solidFill>
                <a:latin typeface="Times New Roman" pitchFamily="18" charset="0"/>
              </a:rPr>
              <a:t>所有变元都是由全称量词量化</a:t>
            </a:r>
            <a:r>
              <a:rPr lang="zh-CN" altLang="en-US" sz="2200" b="0" dirty="0" smtClean="0">
                <a:latin typeface="Times New Roman" pitchFamily="18" charset="0"/>
              </a:rPr>
              <a:t>的，因此</a:t>
            </a:r>
            <a:r>
              <a:rPr lang="zh-CN" altLang="en-US" sz="2200" b="0" dirty="0" smtClean="0">
                <a:solidFill>
                  <a:srgbClr val="7030A0"/>
                </a:solidFill>
                <a:latin typeface="Times New Roman" pitchFamily="18" charset="0"/>
              </a:rPr>
              <a:t>任意两个不同子句的变量之间实际上不存在任何关系</a:t>
            </a:r>
            <a:r>
              <a:rPr lang="zh-CN" altLang="en-US" sz="2200" b="0" dirty="0" smtClean="0">
                <a:latin typeface="Times New Roman" pitchFamily="18" charset="0"/>
              </a:rPr>
              <a:t>。这样，更换变量名是不会影响公式的真值的。</a:t>
            </a: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62</a:t>
            </a:fld>
            <a:endParaRPr lang="en-US" altLang="zh-CN"/>
          </a:p>
        </p:txBody>
      </p:sp>
    </p:spTree>
    <p:extLst>
      <p:ext uri="{BB962C8B-B14F-4D97-AF65-F5344CB8AC3E}">
        <p14:creationId xmlns:p14="http://schemas.microsoft.com/office/powerpoint/2010/main" val="338157066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63</a:t>
            </a:fld>
            <a:endParaRPr lang="en-US" altLang="zh-CN"/>
          </a:p>
        </p:txBody>
      </p:sp>
    </p:spTree>
    <p:extLst>
      <p:ext uri="{BB962C8B-B14F-4D97-AF65-F5344CB8AC3E}">
        <p14:creationId xmlns:p14="http://schemas.microsoft.com/office/powerpoint/2010/main" val="320392412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64</a:t>
            </a:fld>
            <a:endParaRPr lang="en-US" altLang="zh-CN"/>
          </a:p>
        </p:txBody>
      </p:sp>
    </p:spTree>
    <p:extLst>
      <p:ext uri="{BB962C8B-B14F-4D97-AF65-F5344CB8AC3E}">
        <p14:creationId xmlns:p14="http://schemas.microsoft.com/office/powerpoint/2010/main" val="17873355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65</a:t>
            </a:fld>
            <a:endParaRPr lang="en-US" altLang="zh-CN"/>
          </a:p>
        </p:txBody>
      </p:sp>
    </p:spTree>
    <p:extLst>
      <p:ext uri="{BB962C8B-B14F-4D97-AF65-F5344CB8AC3E}">
        <p14:creationId xmlns:p14="http://schemas.microsoft.com/office/powerpoint/2010/main" val="37722130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85000"/>
              </a:lnSpc>
            </a:pPr>
            <a:r>
              <a:rPr lang="zh-CN" altLang="en-US" sz="1200" b="1" dirty="0" smtClean="0">
                <a:solidFill>
                  <a:srgbClr val="0000CC"/>
                </a:solidFill>
                <a:latin typeface="Times New Roman" pitchFamily="18" charset="0"/>
              </a:rPr>
              <a:t>由于在消去存在量词时所用的</a:t>
            </a:r>
            <a:r>
              <a:rPr lang="en-US" altLang="zh-CN" sz="1200" b="1" dirty="0" err="1" smtClean="0">
                <a:solidFill>
                  <a:srgbClr val="0000CC"/>
                </a:solidFill>
                <a:latin typeface="Times New Roman" pitchFamily="18" charset="0"/>
              </a:rPr>
              <a:t>Skolem</a:t>
            </a:r>
            <a:r>
              <a:rPr lang="zh-CN" altLang="en-US" sz="1200" b="1" dirty="0" smtClean="0">
                <a:solidFill>
                  <a:srgbClr val="0000CC"/>
                </a:solidFill>
                <a:latin typeface="Times New Roman" pitchFamily="18" charset="0"/>
              </a:rPr>
              <a:t>函数可以不同，因此</a:t>
            </a:r>
            <a:r>
              <a:rPr lang="zh-CN" altLang="en-US" sz="1200" b="1" dirty="0" smtClean="0">
                <a:solidFill>
                  <a:srgbClr val="008000"/>
                </a:solidFill>
                <a:latin typeface="Times New Roman" pitchFamily="18" charset="0"/>
              </a:rPr>
              <a:t>化简后的标准子句集是不唯一的</a:t>
            </a:r>
            <a:r>
              <a:rPr lang="zh-CN" altLang="en-US" sz="1200" b="1" dirty="0" smtClean="0">
                <a:solidFill>
                  <a:srgbClr val="0000CC"/>
                </a:solidFill>
                <a:latin typeface="Times New Roman" pitchFamily="18" charset="0"/>
              </a:rPr>
              <a:t>。</a:t>
            </a:r>
            <a:endParaRPr lang="en-US" altLang="zh-CN" sz="1200" b="1" dirty="0" smtClean="0">
              <a:solidFill>
                <a:srgbClr val="0000CC"/>
              </a:solidFill>
              <a:latin typeface="Times New Roman" pitchFamily="18" charset="0"/>
            </a:endParaRPr>
          </a:p>
          <a:p>
            <a:pPr>
              <a:lnSpc>
                <a:spcPct val="85000"/>
              </a:lnSpc>
            </a:pPr>
            <a:endParaRPr lang="zh-CN" altLang="en-US" sz="1200" b="1" dirty="0" smtClean="0">
              <a:solidFill>
                <a:srgbClr val="0000CC"/>
              </a:solidFill>
              <a:latin typeface="Times New Roman" pitchFamily="18" charset="0"/>
            </a:endParaRPr>
          </a:p>
          <a:p>
            <a:pPr>
              <a:lnSpc>
                <a:spcPct val="85000"/>
              </a:lnSpc>
            </a:pPr>
            <a:r>
              <a:rPr lang="zh-CN" altLang="en-US" sz="1200" b="1" dirty="0" smtClean="0">
                <a:solidFill>
                  <a:srgbClr val="0000CC"/>
                </a:solidFill>
                <a:latin typeface="Times New Roman" pitchFamily="18" charset="0"/>
              </a:rPr>
              <a:t>原谓词公式</a:t>
            </a:r>
            <a:r>
              <a:rPr lang="zh-CN" altLang="en-US" sz="1200" b="1" dirty="0" smtClean="0">
                <a:solidFill>
                  <a:srgbClr val="33CC33"/>
                </a:solidFill>
                <a:latin typeface="Times New Roman" pitchFamily="18" charset="0"/>
              </a:rPr>
              <a:t>非永假</a:t>
            </a:r>
            <a:r>
              <a:rPr lang="zh-CN" altLang="en-US" sz="1200" b="1" dirty="0" smtClean="0">
                <a:solidFill>
                  <a:srgbClr val="0000CC"/>
                </a:solidFill>
                <a:latin typeface="Times New Roman" pitchFamily="18" charset="0"/>
              </a:rPr>
              <a:t>，它与其标准子句集并不等价。</a:t>
            </a:r>
            <a:endParaRPr lang="en-US" altLang="zh-CN" sz="1200" b="1" dirty="0" smtClean="0">
              <a:solidFill>
                <a:srgbClr val="0000CC"/>
              </a:solidFill>
              <a:latin typeface="Times New Roman" pitchFamily="18" charset="0"/>
            </a:endParaRPr>
          </a:p>
          <a:p>
            <a:pPr>
              <a:lnSpc>
                <a:spcPct val="85000"/>
              </a:lnSpc>
            </a:pPr>
            <a:endParaRPr lang="en-US" altLang="zh-CN" sz="1200" b="1" dirty="0" smtClean="0">
              <a:solidFill>
                <a:srgbClr val="0000CC"/>
              </a:solidFill>
              <a:latin typeface="Times New Roman" pitchFamily="18" charset="0"/>
            </a:endParaRPr>
          </a:p>
          <a:p>
            <a:pPr>
              <a:lnSpc>
                <a:spcPct val="85000"/>
              </a:lnSpc>
            </a:pPr>
            <a:r>
              <a:rPr lang="zh-CN" altLang="en-US" sz="1200" b="1" dirty="0" smtClean="0">
                <a:solidFill>
                  <a:srgbClr val="33CC33"/>
                </a:solidFill>
                <a:latin typeface="Times New Roman" pitchFamily="18" charset="0"/>
              </a:rPr>
              <a:t>永假</a:t>
            </a:r>
            <a:r>
              <a:rPr lang="zh-CN" altLang="en-US" sz="1200" b="1" dirty="0" smtClean="0">
                <a:solidFill>
                  <a:srgbClr val="0000CC"/>
                </a:solidFill>
                <a:latin typeface="Times New Roman" pitchFamily="18" charset="0"/>
              </a:rPr>
              <a:t>（或不可满足）时，其标准子句集则一定是永假的</a:t>
            </a:r>
            <a:endParaRPr lang="en-US" altLang="zh-CN" sz="1200" b="1" dirty="0" smtClean="0">
              <a:solidFill>
                <a:srgbClr val="0000CC"/>
              </a:solidFill>
              <a:latin typeface="Times New Roman" pitchFamily="18" charset="0"/>
            </a:endParaRPr>
          </a:p>
          <a:p>
            <a:pPr>
              <a:lnSpc>
                <a:spcPct val="85000"/>
              </a:lnSpc>
            </a:pPr>
            <a:endParaRPr lang="en-US" altLang="zh-CN" sz="1200" b="1" dirty="0" smtClean="0">
              <a:solidFill>
                <a:srgbClr val="0000CC"/>
              </a:solidFill>
              <a:latin typeface="Times New Roman" pitchFamily="18" charset="0"/>
            </a:endParaRPr>
          </a:p>
          <a:p>
            <a:pPr>
              <a:lnSpc>
                <a:spcPct val="85000"/>
              </a:lnSpc>
            </a:pPr>
            <a:r>
              <a:rPr lang="zh-CN" altLang="en-US" sz="1200" b="1" dirty="0" smtClean="0">
                <a:solidFill>
                  <a:srgbClr val="008000"/>
                </a:solidFill>
                <a:latin typeface="Times New Roman" pitchFamily="18" charset="0"/>
              </a:rPr>
              <a:t>为证明此定理，先作如下说明：</a:t>
            </a:r>
          </a:p>
          <a:p>
            <a:pPr>
              <a:lnSpc>
                <a:spcPct val="85000"/>
              </a:lnSpc>
            </a:pPr>
            <a:r>
              <a:rPr lang="zh-CN" altLang="en-US" sz="1200" b="1" dirty="0" smtClean="0">
                <a:solidFill>
                  <a:srgbClr val="0000CC"/>
                </a:solidFill>
                <a:latin typeface="Times New Roman" pitchFamily="18" charset="0"/>
              </a:rPr>
              <a:t>     为讨论问题方便，设给定的谓词公式</a:t>
            </a:r>
            <a:r>
              <a:rPr lang="en-US" altLang="zh-CN" sz="1200" b="1" dirty="0" smtClean="0">
                <a:solidFill>
                  <a:srgbClr val="0000CC"/>
                </a:solidFill>
                <a:latin typeface="Times New Roman" pitchFamily="18" charset="0"/>
              </a:rPr>
              <a:t>F</a:t>
            </a:r>
            <a:r>
              <a:rPr lang="zh-CN" altLang="en-US" sz="1200" b="1" dirty="0" smtClean="0">
                <a:solidFill>
                  <a:srgbClr val="0000CC"/>
                </a:solidFill>
                <a:latin typeface="Times New Roman" pitchFamily="18" charset="0"/>
              </a:rPr>
              <a:t>已为前束形</a:t>
            </a:r>
          </a:p>
          <a:p>
            <a:pPr>
              <a:lnSpc>
                <a:spcPct val="85000"/>
              </a:lnSpc>
            </a:pPr>
            <a:r>
              <a:rPr lang="zh-CN" altLang="en-US" sz="1200" b="1" dirty="0" smtClean="0">
                <a:solidFill>
                  <a:srgbClr val="0000CC"/>
                </a:solidFill>
                <a:latin typeface="Times New Roman" pitchFamily="18" charset="0"/>
              </a:rPr>
              <a:t>         </a:t>
            </a:r>
            <a:r>
              <a:rPr lang="en-US" altLang="zh-CN" sz="1200" b="1" dirty="0" smtClean="0">
                <a:solidFill>
                  <a:srgbClr val="0000CC"/>
                </a:solidFill>
                <a:latin typeface="Times New Roman" pitchFamily="18" charset="0"/>
              </a:rPr>
              <a:t>(Q</a:t>
            </a:r>
            <a:r>
              <a:rPr lang="en-US" altLang="zh-CN" sz="1200" b="1" baseline="-25000" dirty="0" smtClean="0">
                <a:solidFill>
                  <a:srgbClr val="0000CC"/>
                </a:solidFill>
                <a:latin typeface="Times New Roman" pitchFamily="18" charset="0"/>
              </a:rPr>
              <a:t>1</a:t>
            </a:r>
            <a:r>
              <a:rPr lang="en-US" altLang="zh-CN" sz="1200" b="1" dirty="0" smtClean="0">
                <a:solidFill>
                  <a:srgbClr val="0000CC"/>
                </a:solidFill>
                <a:latin typeface="Times New Roman" pitchFamily="18" charset="0"/>
              </a:rPr>
              <a:t>x</a:t>
            </a:r>
            <a:r>
              <a:rPr lang="en-US" altLang="zh-CN" sz="1200" b="1" baseline="-25000" dirty="0" smtClean="0">
                <a:solidFill>
                  <a:srgbClr val="0000CC"/>
                </a:solidFill>
                <a:latin typeface="Times New Roman" pitchFamily="18" charset="0"/>
              </a:rPr>
              <a:t>1</a:t>
            </a:r>
            <a:r>
              <a:rPr lang="en-US" altLang="zh-CN" sz="1200" b="1" dirty="0" smtClean="0">
                <a:solidFill>
                  <a:srgbClr val="0000CC"/>
                </a:solidFill>
                <a:latin typeface="Times New Roman" pitchFamily="18" charset="0"/>
              </a:rPr>
              <a:t>)… (</a:t>
            </a:r>
            <a:r>
              <a:rPr lang="en-US" altLang="zh-CN" sz="1200" b="1" dirty="0" err="1" smtClean="0">
                <a:solidFill>
                  <a:srgbClr val="0000CC"/>
                </a:solidFill>
                <a:latin typeface="Times New Roman" pitchFamily="18" charset="0"/>
              </a:rPr>
              <a:t>Q</a:t>
            </a:r>
            <a:r>
              <a:rPr lang="en-US" altLang="zh-CN" sz="1200" b="1" baseline="-25000" dirty="0" err="1" smtClean="0">
                <a:solidFill>
                  <a:srgbClr val="0000CC"/>
                </a:solidFill>
                <a:latin typeface="Times New Roman" pitchFamily="18" charset="0"/>
              </a:rPr>
              <a:t>r</a:t>
            </a:r>
            <a:r>
              <a:rPr lang="en-US" altLang="zh-CN" sz="1200" b="1" dirty="0" err="1" smtClean="0">
                <a:solidFill>
                  <a:srgbClr val="0000CC"/>
                </a:solidFill>
                <a:latin typeface="Times New Roman" pitchFamily="18" charset="0"/>
              </a:rPr>
              <a:t>x</a:t>
            </a:r>
            <a:r>
              <a:rPr lang="en-US" altLang="zh-CN" sz="1200" b="1" baseline="-25000" dirty="0" err="1" smtClean="0">
                <a:solidFill>
                  <a:srgbClr val="0000CC"/>
                </a:solidFill>
                <a:latin typeface="Times New Roman" pitchFamily="18" charset="0"/>
              </a:rPr>
              <a:t>r</a:t>
            </a:r>
            <a:r>
              <a:rPr lang="en-US" altLang="zh-CN" sz="1200" b="1" dirty="0" smtClean="0">
                <a:solidFill>
                  <a:srgbClr val="0000CC"/>
                </a:solidFill>
                <a:latin typeface="Times New Roman" pitchFamily="18" charset="0"/>
              </a:rPr>
              <a:t>)… (</a:t>
            </a:r>
            <a:r>
              <a:rPr lang="en-US" altLang="zh-CN" sz="1200" b="1" dirty="0" err="1" smtClean="0">
                <a:solidFill>
                  <a:srgbClr val="0000CC"/>
                </a:solidFill>
                <a:latin typeface="Times New Roman" pitchFamily="18" charset="0"/>
              </a:rPr>
              <a:t>Q</a:t>
            </a:r>
            <a:r>
              <a:rPr lang="en-US" altLang="zh-CN" sz="1200" b="1" baseline="-25000" dirty="0" err="1" smtClean="0">
                <a:solidFill>
                  <a:srgbClr val="0000CC"/>
                </a:solidFill>
                <a:latin typeface="Times New Roman" pitchFamily="18" charset="0"/>
              </a:rPr>
              <a:t>n</a:t>
            </a:r>
            <a:r>
              <a:rPr lang="en-US" altLang="zh-CN" sz="1200" b="1" dirty="0" err="1" smtClean="0">
                <a:solidFill>
                  <a:srgbClr val="0000CC"/>
                </a:solidFill>
                <a:latin typeface="Times New Roman" pitchFamily="18" charset="0"/>
              </a:rPr>
              <a:t>x</a:t>
            </a:r>
            <a:r>
              <a:rPr lang="en-US" altLang="zh-CN" sz="1200" b="1" baseline="-25000" dirty="0" err="1" smtClean="0">
                <a:solidFill>
                  <a:srgbClr val="0000CC"/>
                </a:solidFill>
                <a:latin typeface="Times New Roman" pitchFamily="18" charset="0"/>
              </a:rPr>
              <a:t>n</a:t>
            </a:r>
            <a:r>
              <a:rPr lang="en-US" altLang="zh-CN" sz="1200" b="1" dirty="0" smtClean="0">
                <a:solidFill>
                  <a:srgbClr val="0000CC"/>
                </a:solidFill>
                <a:latin typeface="Times New Roman" pitchFamily="18" charset="0"/>
              </a:rPr>
              <a:t>)M(x</a:t>
            </a:r>
            <a:r>
              <a:rPr lang="en-US" altLang="zh-CN" sz="1200" b="1" baseline="-25000" dirty="0" smtClean="0">
                <a:solidFill>
                  <a:srgbClr val="0000CC"/>
                </a:solidFill>
                <a:latin typeface="Times New Roman" pitchFamily="18" charset="0"/>
              </a:rPr>
              <a:t>1</a:t>
            </a:r>
            <a:r>
              <a:rPr lang="en-US" altLang="zh-CN" sz="1200" b="1" dirty="0" smtClean="0">
                <a:solidFill>
                  <a:srgbClr val="0000CC"/>
                </a:solidFill>
                <a:latin typeface="Times New Roman" pitchFamily="18" charset="0"/>
              </a:rPr>
              <a:t>,x</a:t>
            </a:r>
            <a:r>
              <a:rPr lang="en-US" altLang="zh-CN" sz="1200" b="1" baseline="-25000" dirty="0" smtClean="0">
                <a:solidFill>
                  <a:srgbClr val="0000CC"/>
                </a:solidFill>
                <a:latin typeface="Times New Roman" pitchFamily="18" charset="0"/>
              </a:rPr>
              <a:t>2</a:t>
            </a:r>
            <a:r>
              <a:rPr lang="en-US" altLang="zh-CN" sz="1200" b="1" dirty="0" smtClean="0">
                <a:solidFill>
                  <a:srgbClr val="0000CC"/>
                </a:solidFill>
                <a:latin typeface="Times New Roman" pitchFamily="18" charset="0"/>
              </a:rPr>
              <a:t>,…,</a:t>
            </a:r>
            <a:r>
              <a:rPr lang="en-US" altLang="zh-CN" sz="1200" b="1" dirty="0" err="1" smtClean="0">
                <a:solidFill>
                  <a:srgbClr val="0000CC"/>
                </a:solidFill>
                <a:latin typeface="Times New Roman" pitchFamily="18" charset="0"/>
              </a:rPr>
              <a:t>x</a:t>
            </a:r>
            <a:r>
              <a:rPr lang="en-US" altLang="zh-CN" sz="1200" b="1" baseline="-25000" dirty="0" err="1" smtClean="0">
                <a:solidFill>
                  <a:srgbClr val="0000CC"/>
                </a:solidFill>
                <a:latin typeface="Times New Roman" pitchFamily="18" charset="0"/>
              </a:rPr>
              <a:t>n</a:t>
            </a:r>
            <a:r>
              <a:rPr lang="en-US" altLang="zh-CN" sz="1200" b="1" dirty="0" smtClean="0">
                <a:solidFill>
                  <a:srgbClr val="0000CC"/>
                </a:solidFill>
                <a:latin typeface="Times New Roman" pitchFamily="18" charset="0"/>
              </a:rPr>
              <a:t>)</a:t>
            </a:r>
          </a:p>
          <a:p>
            <a:pPr>
              <a:lnSpc>
                <a:spcPct val="85000"/>
              </a:lnSpc>
            </a:pPr>
            <a:r>
              <a:rPr lang="zh-CN" altLang="en-US" sz="1200" b="1" dirty="0" smtClean="0">
                <a:solidFill>
                  <a:srgbClr val="0000CC"/>
                </a:solidFill>
                <a:latin typeface="Times New Roman" pitchFamily="18" charset="0"/>
              </a:rPr>
              <a:t>其中，</a:t>
            </a:r>
            <a:r>
              <a:rPr lang="en-US" altLang="zh-CN" sz="1200" b="1" dirty="0" smtClean="0">
                <a:solidFill>
                  <a:srgbClr val="0000CC"/>
                </a:solidFill>
                <a:latin typeface="Times New Roman" pitchFamily="18" charset="0"/>
              </a:rPr>
              <a:t>M(x</a:t>
            </a:r>
            <a:r>
              <a:rPr lang="en-US" altLang="zh-CN" sz="1200" b="1" baseline="-25000" dirty="0" smtClean="0">
                <a:solidFill>
                  <a:srgbClr val="0000CC"/>
                </a:solidFill>
                <a:latin typeface="Times New Roman" pitchFamily="18" charset="0"/>
              </a:rPr>
              <a:t>1</a:t>
            </a:r>
            <a:r>
              <a:rPr lang="en-US" altLang="zh-CN" sz="1200" b="1" dirty="0" smtClean="0">
                <a:solidFill>
                  <a:srgbClr val="0000CC"/>
                </a:solidFill>
                <a:latin typeface="Times New Roman" pitchFamily="18" charset="0"/>
              </a:rPr>
              <a:t>,x</a:t>
            </a:r>
            <a:r>
              <a:rPr lang="en-US" altLang="zh-CN" sz="1200" b="1" baseline="-25000" dirty="0" smtClean="0">
                <a:solidFill>
                  <a:srgbClr val="0000CC"/>
                </a:solidFill>
                <a:latin typeface="Times New Roman" pitchFamily="18" charset="0"/>
              </a:rPr>
              <a:t>2</a:t>
            </a:r>
            <a:r>
              <a:rPr lang="en-US" altLang="zh-CN" sz="1200" b="1" dirty="0" smtClean="0">
                <a:solidFill>
                  <a:srgbClr val="0000CC"/>
                </a:solidFill>
                <a:latin typeface="Times New Roman" pitchFamily="18" charset="0"/>
              </a:rPr>
              <a:t>,…,</a:t>
            </a:r>
            <a:r>
              <a:rPr lang="en-US" altLang="zh-CN" sz="1200" b="1" dirty="0" err="1" smtClean="0">
                <a:solidFill>
                  <a:srgbClr val="0000CC"/>
                </a:solidFill>
                <a:latin typeface="Times New Roman" pitchFamily="18" charset="0"/>
              </a:rPr>
              <a:t>x</a:t>
            </a:r>
            <a:r>
              <a:rPr lang="en-US" altLang="zh-CN" sz="1200" b="1" baseline="-25000" dirty="0" err="1" smtClean="0">
                <a:solidFill>
                  <a:srgbClr val="0000CC"/>
                </a:solidFill>
                <a:latin typeface="Times New Roman" pitchFamily="18" charset="0"/>
              </a:rPr>
              <a:t>n</a:t>
            </a:r>
            <a:r>
              <a:rPr lang="en-US" altLang="zh-CN" sz="1200" b="1" dirty="0" smtClean="0">
                <a:solidFill>
                  <a:srgbClr val="0000CC"/>
                </a:solidFill>
                <a:latin typeface="Times New Roman" pitchFamily="18" charset="0"/>
              </a:rPr>
              <a:t>)</a:t>
            </a:r>
            <a:r>
              <a:rPr lang="zh-CN" altLang="en-US" sz="1200" b="1" dirty="0" smtClean="0">
                <a:solidFill>
                  <a:srgbClr val="0000CC"/>
                </a:solidFill>
                <a:latin typeface="Times New Roman" pitchFamily="18" charset="0"/>
              </a:rPr>
              <a:t>已化为合取范式。</a:t>
            </a:r>
          </a:p>
          <a:p>
            <a:pPr>
              <a:lnSpc>
                <a:spcPct val="85000"/>
              </a:lnSpc>
            </a:pPr>
            <a:r>
              <a:rPr lang="zh-CN" altLang="en-US" sz="1200" b="1" dirty="0" smtClean="0">
                <a:solidFill>
                  <a:srgbClr val="0000CC"/>
                </a:solidFill>
                <a:latin typeface="Times New Roman" pitchFamily="18" charset="0"/>
              </a:rPr>
              <a:t>     由于将</a:t>
            </a:r>
            <a:r>
              <a:rPr lang="en-US" altLang="zh-CN" sz="1200" b="1" dirty="0" smtClean="0">
                <a:solidFill>
                  <a:srgbClr val="0000CC"/>
                </a:solidFill>
                <a:latin typeface="Times New Roman" pitchFamily="18" charset="0"/>
              </a:rPr>
              <a:t>F</a:t>
            </a:r>
            <a:r>
              <a:rPr lang="zh-CN" altLang="en-US" sz="1200" b="1" dirty="0" smtClean="0">
                <a:solidFill>
                  <a:srgbClr val="0000CC"/>
                </a:solidFill>
                <a:latin typeface="Times New Roman" pitchFamily="18" charset="0"/>
              </a:rPr>
              <a:t>化为这种前束形是一种很容易实现的等价运算，因此这种假设是可以的。</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66</a:t>
            </a:fld>
            <a:endParaRPr lang="en-US" altLang="zh-CN"/>
          </a:p>
        </p:txBody>
      </p:sp>
    </p:spTree>
    <p:extLst>
      <p:ext uri="{BB962C8B-B14F-4D97-AF65-F5344CB8AC3E}">
        <p14:creationId xmlns:p14="http://schemas.microsoft.com/office/powerpoint/2010/main" val="32614640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67</a:t>
            </a:fld>
            <a:endParaRPr lang="en-US" altLang="zh-CN"/>
          </a:p>
        </p:txBody>
      </p:sp>
    </p:spTree>
    <p:extLst>
      <p:ext uri="{BB962C8B-B14F-4D97-AF65-F5344CB8AC3E}">
        <p14:creationId xmlns:p14="http://schemas.microsoft.com/office/powerpoint/2010/main" val="405963913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68</a:t>
            </a:fld>
            <a:endParaRPr lang="en-US" altLang="zh-CN"/>
          </a:p>
        </p:txBody>
      </p:sp>
    </p:spTree>
    <p:extLst>
      <p:ext uri="{BB962C8B-B14F-4D97-AF65-F5344CB8AC3E}">
        <p14:creationId xmlns:p14="http://schemas.microsoft.com/office/powerpoint/2010/main" val="18242924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69</a:t>
            </a:fld>
            <a:endParaRPr lang="en-US" altLang="zh-CN"/>
          </a:p>
        </p:txBody>
      </p:sp>
    </p:spTree>
    <p:extLst>
      <p:ext uri="{BB962C8B-B14F-4D97-AF65-F5344CB8AC3E}">
        <p14:creationId xmlns:p14="http://schemas.microsoft.com/office/powerpoint/2010/main" val="1636365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B050"/>
                </a:solidFill>
                <a:latin typeface="Times New Roman" pitchFamily="18" charset="0"/>
              </a:rPr>
              <a:t>基础是相似原理</a:t>
            </a:r>
            <a:endParaRPr lang="en-US" altLang="zh-CN" sz="1200" b="1" dirty="0" smtClean="0">
              <a:solidFill>
                <a:srgbClr val="00B050"/>
              </a:solidFill>
              <a:latin typeface="Times New Roman" pitchFamily="18" charset="0"/>
            </a:endParaRPr>
          </a:p>
          <a:p>
            <a:r>
              <a:rPr lang="zh-CN" altLang="en-US" sz="1200" b="1" dirty="0" smtClean="0">
                <a:solidFill>
                  <a:srgbClr val="00B050"/>
                </a:solidFill>
                <a:latin typeface="Times New Roman" pitchFamily="18" charset="0"/>
              </a:rPr>
              <a:t>可靠程度取决于两个或两类事物的相似程度</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a:t>
            </a:fld>
            <a:endParaRPr lang="en-US" altLang="zh-CN"/>
          </a:p>
        </p:txBody>
      </p:sp>
    </p:spTree>
    <p:extLst>
      <p:ext uri="{BB962C8B-B14F-4D97-AF65-F5344CB8AC3E}">
        <p14:creationId xmlns:p14="http://schemas.microsoft.com/office/powerpoint/2010/main" val="46572376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05000"/>
              </a:lnSpc>
            </a:pPr>
            <a:r>
              <a:rPr lang="zh-CN" altLang="en-US" sz="1200" b="1" dirty="0" smtClean="0">
                <a:solidFill>
                  <a:srgbClr val="A50021"/>
                </a:solidFill>
              </a:rPr>
              <a:t> 鲁滨逊归结原理包括</a:t>
            </a:r>
          </a:p>
          <a:p>
            <a:pPr>
              <a:lnSpc>
                <a:spcPct val="105000"/>
              </a:lnSpc>
            </a:pPr>
            <a:r>
              <a:rPr lang="zh-CN" altLang="en-US" sz="1200" b="1" dirty="0" smtClean="0">
                <a:solidFill>
                  <a:srgbClr val="0000CC"/>
                </a:solidFill>
              </a:rPr>
              <a:t>      命题逻辑归结原理</a:t>
            </a:r>
          </a:p>
          <a:p>
            <a:pPr>
              <a:lnSpc>
                <a:spcPct val="105000"/>
              </a:lnSpc>
            </a:pPr>
            <a:r>
              <a:rPr lang="zh-CN" altLang="en-US" sz="1200" b="1" dirty="0" smtClean="0">
                <a:solidFill>
                  <a:srgbClr val="0000CC"/>
                </a:solidFill>
              </a:rPr>
              <a:t>      谓词逻辑归结原理</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70</a:t>
            </a:fld>
            <a:endParaRPr lang="en-US" altLang="zh-CN"/>
          </a:p>
        </p:txBody>
      </p:sp>
    </p:spTree>
    <p:extLst>
      <p:ext uri="{BB962C8B-B14F-4D97-AF65-F5344CB8AC3E}">
        <p14:creationId xmlns:p14="http://schemas.microsoft.com/office/powerpoint/2010/main" val="318174061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71</a:t>
            </a:fld>
            <a:endParaRPr lang="en-US" altLang="zh-CN"/>
          </a:p>
        </p:txBody>
      </p:sp>
    </p:spTree>
    <p:extLst>
      <p:ext uri="{BB962C8B-B14F-4D97-AF65-F5344CB8AC3E}">
        <p14:creationId xmlns:p14="http://schemas.microsoft.com/office/powerpoint/2010/main" val="128488266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72</a:t>
            </a:fld>
            <a:endParaRPr lang="en-US" altLang="zh-CN"/>
          </a:p>
        </p:txBody>
      </p:sp>
    </p:spTree>
    <p:extLst>
      <p:ext uri="{BB962C8B-B14F-4D97-AF65-F5344CB8AC3E}">
        <p14:creationId xmlns:p14="http://schemas.microsoft.com/office/powerpoint/2010/main" val="118028732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73</a:t>
            </a:fld>
            <a:endParaRPr lang="en-US" altLang="zh-CN"/>
          </a:p>
        </p:txBody>
      </p:sp>
    </p:spTree>
    <p:extLst>
      <p:ext uri="{BB962C8B-B14F-4D97-AF65-F5344CB8AC3E}">
        <p14:creationId xmlns:p14="http://schemas.microsoft.com/office/powerpoint/2010/main" val="117430636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solidFill>
                  <a:srgbClr val="0000CC"/>
                </a:solidFill>
                <a:latin typeface="Times New Roman" pitchFamily="18" charset="0"/>
              </a:rPr>
              <a:t> </a:t>
            </a:r>
            <a:r>
              <a:rPr lang="zh-CN" altLang="en-US" sz="1200" b="1" dirty="0" smtClean="0">
                <a:solidFill>
                  <a:srgbClr val="0000CC"/>
                </a:solidFill>
                <a:latin typeface="Times New Roman" pitchFamily="18" charset="0"/>
              </a:rPr>
              <a:t>上述定理是归结原理中的一个重要定理，由它可得到以下两个推论：</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74</a:t>
            </a:fld>
            <a:endParaRPr lang="en-US" altLang="zh-CN"/>
          </a:p>
        </p:txBody>
      </p:sp>
    </p:spTree>
    <p:extLst>
      <p:ext uri="{BB962C8B-B14F-4D97-AF65-F5344CB8AC3E}">
        <p14:creationId xmlns:p14="http://schemas.microsoft.com/office/powerpoint/2010/main" val="74252527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dirty="0" smtClean="0">
                <a:solidFill>
                  <a:srgbClr val="0000CC"/>
                </a:solidFill>
                <a:latin typeface="Times New Roman" pitchFamily="18" charset="0"/>
              </a:rPr>
              <a:t> </a:t>
            </a:r>
            <a:r>
              <a:rPr lang="zh-CN" altLang="en-US" sz="1200" b="1" dirty="0" smtClean="0">
                <a:solidFill>
                  <a:srgbClr val="0000CC"/>
                </a:solidFill>
                <a:latin typeface="Times New Roman" pitchFamily="18" charset="0"/>
              </a:rPr>
              <a:t>上述定理是归结原理中的一个重要定理，由它可得到以下两个推论：</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75</a:t>
            </a:fld>
            <a:endParaRPr lang="en-US" altLang="zh-CN"/>
          </a:p>
        </p:txBody>
      </p:sp>
    </p:spTree>
    <p:extLst>
      <p:ext uri="{BB962C8B-B14F-4D97-AF65-F5344CB8AC3E}">
        <p14:creationId xmlns:p14="http://schemas.microsoft.com/office/powerpoint/2010/main" val="74252527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76</a:t>
            </a:fld>
            <a:endParaRPr lang="en-US" altLang="zh-CN"/>
          </a:p>
        </p:txBody>
      </p:sp>
    </p:spTree>
    <p:extLst>
      <p:ext uri="{BB962C8B-B14F-4D97-AF65-F5344CB8AC3E}">
        <p14:creationId xmlns:p14="http://schemas.microsoft.com/office/powerpoint/2010/main" val="344317346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77</a:t>
            </a:fld>
            <a:endParaRPr lang="en-US" altLang="zh-CN"/>
          </a:p>
        </p:txBody>
      </p:sp>
    </p:spTree>
    <p:extLst>
      <p:ext uri="{BB962C8B-B14F-4D97-AF65-F5344CB8AC3E}">
        <p14:creationId xmlns:p14="http://schemas.microsoft.com/office/powerpoint/2010/main" val="37511174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78</a:t>
            </a:fld>
            <a:endParaRPr lang="en-US" altLang="zh-CN"/>
          </a:p>
        </p:txBody>
      </p:sp>
    </p:spTree>
    <p:extLst>
      <p:ext uri="{BB962C8B-B14F-4D97-AF65-F5344CB8AC3E}">
        <p14:creationId xmlns:p14="http://schemas.microsoft.com/office/powerpoint/2010/main" val="288783335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79</a:t>
            </a:fld>
            <a:endParaRPr lang="en-US" altLang="zh-CN"/>
          </a:p>
        </p:txBody>
      </p:sp>
    </p:spTree>
    <p:extLst>
      <p:ext uri="{BB962C8B-B14F-4D97-AF65-F5344CB8AC3E}">
        <p14:creationId xmlns:p14="http://schemas.microsoft.com/office/powerpoint/2010/main" val="1314371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solidFill>
                  <a:srgbClr val="00B050"/>
                </a:solidFill>
              </a:rPr>
              <a:t> 例如，一位计算机维修员，从书本知识，到通过大量实例积累经验，是一种归纳推理方式。运用这些一般性知识去维修计算机的过程则是演绎推理。 </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a:t>
            </a:fld>
            <a:endParaRPr lang="en-US" altLang="zh-CN"/>
          </a:p>
        </p:txBody>
      </p:sp>
    </p:spTree>
    <p:extLst>
      <p:ext uri="{BB962C8B-B14F-4D97-AF65-F5344CB8AC3E}">
        <p14:creationId xmlns:p14="http://schemas.microsoft.com/office/powerpoint/2010/main" val="71867834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8000"/>
                </a:solidFill>
                <a:latin typeface="Times New Roman" pitchFamily="18" charset="0"/>
              </a:rPr>
              <a:t>集合符号和集合的运算</a:t>
            </a:r>
            <a:r>
              <a:rPr lang="zh-CN" altLang="en-US" sz="1200" b="1" dirty="0" smtClean="0">
                <a:solidFill>
                  <a:srgbClr val="0000CC"/>
                </a:solidFill>
                <a:latin typeface="Times New Roman" pitchFamily="18" charset="0"/>
              </a:rPr>
              <a:t>，目的是为了说明问题的方便。</a:t>
            </a:r>
          </a:p>
          <a:p>
            <a:endParaRPr lang="en-US" altLang="zh-CN" dirty="0" smtClean="0"/>
          </a:p>
          <a:p>
            <a:pPr>
              <a:lnSpc>
                <a:spcPct val="110000"/>
              </a:lnSpc>
            </a:pPr>
            <a:r>
              <a:rPr lang="zh-CN" altLang="en-US" sz="1200" b="1" dirty="0" smtClean="0">
                <a:solidFill>
                  <a:srgbClr val="006600"/>
                </a:solidFill>
                <a:latin typeface="Times New Roman" pitchFamily="18" charset="0"/>
              </a:rPr>
              <a:t> </a:t>
            </a:r>
            <a:r>
              <a:rPr lang="en-US" altLang="zh-CN" sz="1200" b="1" dirty="0" smtClean="0">
                <a:solidFill>
                  <a:srgbClr val="006600"/>
                </a:solidFill>
                <a:latin typeface="Times New Roman" pitchFamily="18" charset="0"/>
              </a:rPr>
              <a:t>(2</a:t>
            </a:r>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80</a:t>
            </a:fld>
            <a:endParaRPr lang="en-US" altLang="zh-CN"/>
          </a:p>
        </p:txBody>
      </p:sp>
    </p:spTree>
    <p:extLst>
      <p:ext uri="{BB962C8B-B14F-4D97-AF65-F5344CB8AC3E}">
        <p14:creationId xmlns:p14="http://schemas.microsoft.com/office/powerpoint/2010/main" val="32890085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81</a:t>
            </a:fld>
            <a:endParaRPr lang="en-US" altLang="zh-CN"/>
          </a:p>
        </p:txBody>
      </p:sp>
    </p:spTree>
    <p:extLst>
      <p:ext uri="{BB962C8B-B14F-4D97-AF65-F5344CB8AC3E}">
        <p14:creationId xmlns:p14="http://schemas.microsoft.com/office/powerpoint/2010/main" val="101986245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10000"/>
              </a:lnSpc>
            </a:pPr>
            <a:r>
              <a:rPr lang="en-US" altLang="zh-CN" sz="1200" b="1" dirty="0" smtClean="0">
                <a:solidFill>
                  <a:srgbClr val="006600"/>
                </a:solidFill>
                <a:latin typeface="Times New Roman" pitchFamily="18" charset="0"/>
              </a:rPr>
              <a:t>)</a:t>
            </a:r>
            <a:r>
              <a:rPr lang="en-US" altLang="zh-CN" sz="1200" b="1" dirty="0" smtClean="0">
                <a:solidFill>
                  <a:srgbClr val="0000CC"/>
                </a:solidFill>
                <a:latin typeface="Times New Roman" pitchFamily="18" charset="0"/>
              </a:rPr>
              <a:t> </a:t>
            </a:r>
            <a:r>
              <a:rPr lang="zh-CN" altLang="en-US" sz="1200" b="1" dirty="0" smtClean="0">
                <a:solidFill>
                  <a:srgbClr val="0000CC"/>
                </a:solidFill>
                <a:latin typeface="Times New Roman" pitchFamily="18" charset="0"/>
              </a:rPr>
              <a:t>定义中还</a:t>
            </a:r>
            <a:r>
              <a:rPr lang="zh-CN" altLang="en-US" sz="1200" b="1" dirty="0" smtClean="0">
                <a:solidFill>
                  <a:srgbClr val="008000"/>
                </a:solidFill>
                <a:latin typeface="Times New Roman" pitchFamily="18" charset="0"/>
              </a:rPr>
              <a:t>要求</a:t>
            </a:r>
            <a:r>
              <a:rPr lang="en-US" altLang="zh-CN" sz="1200" b="1" dirty="0" smtClean="0">
                <a:solidFill>
                  <a:srgbClr val="008000"/>
                </a:solidFill>
                <a:latin typeface="Times New Roman" pitchFamily="18" charset="0"/>
              </a:rPr>
              <a:t>C1</a:t>
            </a:r>
            <a:r>
              <a:rPr lang="zh-CN" altLang="en-US" sz="1200" b="1" dirty="0" smtClean="0">
                <a:solidFill>
                  <a:srgbClr val="008000"/>
                </a:solidFill>
                <a:latin typeface="Times New Roman" pitchFamily="18" charset="0"/>
              </a:rPr>
              <a:t>和</a:t>
            </a:r>
            <a:r>
              <a:rPr lang="en-US" altLang="zh-CN" sz="1200" b="1" dirty="0" smtClean="0">
                <a:solidFill>
                  <a:srgbClr val="008000"/>
                </a:solidFill>
                <a:latin typeface="Times New Roman" pitchFamily="18" charset="0"/>
              </a:rPr>
              <a:t>C2</a:t>
            </a:r>
            <a:r>
              <a:rPr lang="zh-CN" altLang="en-US" sz="1200" b="1" dirty="0" smtClean="0">
                <a:solidFill>
                  <a:srgbClr val="008000"/>
                </a:solidFill>
                <a:latin typeface="Times New Roman" pitchFamily="18" charset="0"/>
              </a:rPr>
              <a:t>无公共变元</a:t>
            </a:r>
            <a:r>
              <a:rPr lang="zh-CN" altLang="en-US" sz="1200" b="1" dirty="0" smtClean="0">
                <a:solidFill>
                  <a:srgbClr val="0000CC"/>
                </a:solidFill>
                <a:latin typeface="Times New Roman" pitchFamily="18" charset="0"/>
              </a:rPr>
              <a:t>，这也是合理的。</a:t>
            </a:r>
          </a:p>
          <a:p>
            <a:pPr>
              <a:lnSpc>
                <a:spcPct val="110000"/>
              </a:lnSpc>
            </a:pPr>
            <a:r>
              <a:rPr lang="zh-CN" altLang="en-US" sz="1200" b="1" dirty="0" smtClean="0">
                <a:solidFill>
                  <a:srgbClr val="0000CC"/>
                </a:solidFill>
                <a:latin typeface="Times New Roman" pitchFamily="18" charset="0"/>
              </a:rPr>
              <a:t>      例如</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1</a:t>
            </a:r>
            <a:r>
              <a:rPr lang="en-US" altLang="zh-CN" sz="1200" b="1" dirty="0" smtClean="0">
                <a:solidFill>
                  <a:srgbClr val="0000CC"/>
                </a:solidFill>
                <a:latin typeface="Times New Roman" pitchFamily="18" charset="0"/>
              </a:rPr>
              <a:t>=P(x)</a:t>
            </a:r>
            <a:r>
              <a:rPr lang="zh-CN" altLang="en-US" sz="1200" b="1" dirty="0" smtClean="0">
                <a:solidFill>
                  <a:srgbClr val="0000CC"/>
                </a:solidFill>
                <a:latin typeface="Times New Roman" pitchFamily="18" charset="0"/>
              </a:rPr>
              <a:t>，</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en-US" altLang="zh-CN" sz="1200" b="1" dirty="0" smtClean="0">
                <a:solidFill>
                  <a:srgbClr val="0000CC"/>
                </a:solidFill>
                <a:latin typeface="Times New Roman" pitchFamily="18" charset="0"/>
              </a:rPr>
              <a:t>=﹁P(f(x))</a:t>
            </a:r>
            <a:r>
              <a:rPr lang="zh-CN" altLang="en-US" sz="1200" b="1" dirty="0" smtClean="0">
                <a:solidFill>
                  <a:srgbClr val="0000CC"/>
                </a:solidFill>
                <a:latin typeface="Times New Roman" pitchFamily="18" charset="0"/>
              </a:rPr>
              <a:t>，而</a:t>
            </a:r>
            <a:r>
              <a:rPr lang="en-US" altLang="zh-CN" sz="1200" b="1" dirty="0" smtClean="0">
                <a:solidFill>
                  <a:srgbClr val="0000CC"/>
                </a:solidFill>
                <a:latin typeface="Times New Roman" pitchFamily="18" charset="0"/>
              </a:rPr>
              <a:t>S={ C</a:t>
            </a:r>
            <a:r>
              <a:rPr lang="en-US" altLang="zh-CN" sz="1200" b="1" baseline="-25000" dirty="0" smtClean="0">
                <a:solidFill>
                  <a:srgbClr val="0000CC"/>
                </a:solidFill>
                <a:latin typeface="Times New Roman" pitchFamily="18" charset="0"/>
              </a:rPr>
              <a:t>1</a:t>
            </a:r>
            <a:r>
              <a:rPr lang="en-US" altLang="zh-CN" sz="1200" b="1" dirty="0" smtClean="0">
                <a:solidFill>
                  <a:srgbClr val="0000CC"/>
                </a:solidFill>
                <a:latin typeface="Times New Roman" pitchFamily="18" charset="0"/>
              </a:rPr>
              <a:t>,  C</a:t>
            </a:r>
            <a:r>
              <a:rPr lang="en-US" altLang="zh-CN" sz="1200" b="1" baseline="-25000" dirty="0" smtClean="0">
                <a:solidFill>
                  <a:srgbClr val="0000CC"/>
                </a:solidFill>
                <a:latin typeface="Times New Roman" pitchFamily="18" charset="0"/>
              </a:rPr>
              <a:t>2</a:t>
            </a:r>
            <a:r>
              <a:rPr lang="en-US" altLang="zh-CN" sz="1200" b="1" dirty="0" smtClean="0">
                <a:solidFill>
                  <a:srgbClr val="0000CC"/>
                </a:solidFill>
                <a:latin typeface="Times New Roman" pitchFamily="18" charset="0"/>
              </a:rPr>
              <a:t>}</a:t>
            </a:r>
            <a:r>
              <a:rPr lang="zh-CN" altLang="en-US" sz="1200" b="1" dirty="0" smtClean="0">
                <a:solidFill>
                  <a:srgbClr val="0000CC"/>
                </a:solidFill>
                <a:latin typeface="Times New Roman" pitchFamily="18" charset="0"/>
              </a:rPr>
              <a:t>是不可满足的。但由于</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1</a:t>
            </a:r>
            <a:r>
              <a:rPr lang="zh-CN" altLang="en-US" sz="1200" b="1" dirty="0" smtClean="0">
                <a:solidFill>
                  <a:srgbClr val="0000CC"/>
                </a:solidFill>
                <a:latin typeface="Times New Roman" pitchFamily="18" charset="0"/>
              </a:rPr>
              <a:t>和</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zh-CN" altLang="en-US" sz="1200" b="1" dirty="0" smtClean="0">
                <a:solidFill>
                  <a:srgbClr val="0000CC"/>
                </a:solidFill>
                <a:latin typeface="Times New Roman" pitchFamily="18" charset="0"/>
              </a:rPr>
              <a:t>的变元相同，就无法合一了。没有归结式，就不能用归结法证明</a:t>
            </a:r>
            <a:r>
              <a:rPr lang="en-US" altLang="zh-CN" sz="1200" b="1" dirty="0" smtClean="0">
                <a:solidFill>
                  <a:srgbClr val="0000CC"/>
                </a:solidFill>
                <a:latin typeface="Times New Roman" pitchFamily="18" charset="0"/>
              </a:rPr>
              <a:t>S</a:t>
            </a:r>
            <a:r>
              <a:rPr lang="zh-CN" altLang="en-US" sz="1200" b="1" dirty="0" smtClean="0">
                <a:solidFill>
                  <a:srgbClr val="0000CC"/>
                </a:solidFill>
                <a:latin typeface="Times New Roman" pitchFamily="18" charset="0"/>
              </a:rPr>
              <a:t>的不可满足性，这就限制了归结法的使用范围。</a:t>
            </a:r>
          </a:p>
          <a:p>
            <a:pPr>
              <a:lnSpc>
                <a:spcPct val="110000"/>
              </a:lnSpc>
            </a:pPr>
            <a:r>
              <a:rPr lang="zh-CN" altLang="en-US" sz="1200" b="1" dirty="0" smtClean="0">
                <a:solidFill>
                  <a:srgbClr val="0000CC"/>
                </a:solidFill>
                <a:latin typeface="Times New Roman" pitchFamily="18" charset="0"/>
              </a:rPr>
              <a:t>      如果对</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1</a:t>
            </a:r>
            <a:r>
              <a:rPr lang="zh-CN" altLang="en-US" sz="1200" b="1" dirty="0" smtClean="0">
                <a:solidFill>
                  <a:srgbClr val="0000CC"/>
                </a:solidFill>
                <a:latin typeface="Times New Roman" pitchFamily="18" charset="0"/>
              </a:rPr>
              <a:t>或</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zh-CN" altLang="en-US" sz="1200" b="1" dirty="0" smtClean="0">
                <a:solidFill>
                  <a:srgbClr val="0000CC"/>
                </a:solidFill>
                <a:latin typeface="Times New Roman" pitchFamily="18" charset="0"/>
              </a:rPr>
              <a:t>的变元进行换名，便可通过合一，对</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1</a:t>
            </a:r>
            <a:r>
              <a:rPr lang="zh-CN" altLang="en-US" sz="1200" b="1" dirty="0" smtClean="0">
                <a:solidFill>
                  <a:srgbClr val="0000CC"/>
                </a:solidFill>
                <a:latin typeface="Times New Roman" pitchFamily="18" charset="0"/>
              </a:rPr>
              <a:t>和</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zh-CN" altLang="en-US" sz="1200" b="1" dirty="0" smtClean="0">
                <a:solidFill>
                  <a:srgbClr val="0000CC"/>
                </a:solidFill>
                <a:latin typeface="Times New Roman" pitchFamily="18" charset="0"/>
              </a:rPr>
              <a:t>进行归结。如上例，若先对</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zh-CN" altLang="en-US" sz="1200" b="1" dirty="0" smtClean="0">
                <a:solidFill>
                  <a:srgbClr val="0000CC"/>
                </a:solidFill>
                <a:latin typeface="Times New Roman" pitchFamily="18" charset="0"/>
              </a:rPr>
              <a:t>进行换名，即</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en-US" altLang="zh-CN" sz="1200" b="1" dirty="0" smtClean="0">
                <a:solidFill>
                  <a:srgbClr val="0000CC"/>
                </a:solidFill>
                <a:latin typeface="Times New Roman" pitchFamily="18" charset="0"/>
              </a:rPr>
              <a:t>=﹁P(f(y))</a:t>
            </a:r>
            <a:r>
              <a:rPr lang="zh-CN" altLang="en-US" sz="1200" b="1" dirty="0" smtClean="0">
                <a:solidFill>
                  <a:srgbClr val="0000CC"/>
                </a:solidFill>
                <a:latin typeface="Times New Roman" pitchFamily="18" charset="0"/>
              </a:rPr>
              <a:t>，则可对</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1</a:t>
            </a:r>
            <a:r>
              <a:rPr lang="zh-CN" altLang="en-US" sz="1200" b="1" dirty="0" smtClean="0">
                <a:solidFill>
                  <a:srgbClr val="0000CC"/>
                </a:solidFill>
                <a:latin typeface="Times New Roman" pitchFamily="18" charset="0"/>
              </a:rPr>
              <a:t>和</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zh-CN" altLang="en-US" sz="1200" b="1" dirty="0" smtClean="0">
                <a:solidFill>
                  <a:srgbClr val="0000CC"/>
                </a:solidFill>
                <a:latin typeface="Times New Roman" pitchFamily="18" charset="0"/>
              </a:rPr>
              <a:t>进行归结，得到一个空子句，从而证明了</a:t>
            </a:r>
            <a:r>
              <a:rPr lang="en-US" altLang="zh-CN" sz="1200" b="1" dirty="0" smtClean="0">
                <a:solidFill>
                  <a:srgbClr val="0000CC"/>
                </a:solidFill>
                <a:latin typeface="Times New Roman" pitchFamily="18" charset="0"/>
              </a:rPr>
              <a:t>S</a:t>
            </a:r>
            <a:r>
              <a:rPr lang="zh-CN" altLang="en-US" sz="1200" b="1" dirty="0" smtClean="0">
                <a:solidFill>
                  <a:srgbClr val="0000CC"/>
                </a:solidFill>
                <a:latin typeface="Times New Roman" pitchFamily="18" charset="0"/>
              </a:rPr>
              <a:t>是不可满足的。</a:t>
            </a:r>
          </a:p>
          <a:p>
            <a:pPr>
              <a:lnSpc>
                <a:spcPct val="110000"/>
              </a:lnSpc>
            </a:pPr>
            <a:r>
              <a:rPr lang="zh-CN" altLang="en-US" sz="1200" b="1" dirty="0" smtClean="0">
                <a:solidFill>
                  <a:srgbClr val="0000CC"/>
                </a:solidFill>
                <a:latin typeface="Times New Roman" pitchFamily="18" charset="0"/>
              </a:rPr>
              <a:t>      事实上，在由公式集化为子句集的过程中，其最后一步就是做换名处理。因此，定义中假设</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1</a:t>
            </a:r>
            <a:r>
              <a:rPr lang="zh-CN" altLang="en-US" sz="1200" b="1" dirty="0" smtClean="0">
                <a:solidFill>
                  <a:srgbClr val="0000CC"/>
                </a:solidFill>
                <a:latin typeface="Times New Roman" pitchFamily="18" charset="0"/>
              </a:rPr>
              <a:t>和</a:t>
            </a:r>
            <a:r>
              <a:rPr lang="en-US" altLang="zh-CN" sz="1200" b="1" dirty="0" smtClean="0">
                <a:solidFill>
                  <a:srgbClr val="0000CC"/>
                </a:solidFill>
                <a:latin typeface="Times New Roman" pitchFamily="18" charset="0"/>
              </a:rPr>
              <a:t>C</a:t>
            </a:r>
            <a:r>
              <a:rPr lang="en-US" altLang="zh-CN" sz="1200" b="1" baseline="-25000" dirty="0" smtClean="0">
                <a:solidFill>
                  <a:srgbClr val="0000CC"/>
                </a:solidFill>
                <a:latin typeface="Times New Roman" pitchFamily="18" charset="0"/>
              </a:rPr>
              <a:t>2</a:t>
            </a:r>
            <a:r>
              <a:rPr lang="zh-CN" altLang="en-US" sz="1200" b="1" dirty="0" smtClean="0">
                <a:solidFill>
                  <a:srgbClr val="0000CC"/>
                </a:solidFill>
                <a:latin typeface="Times New Roman" pitchFamily="18" charset="0"/>
              </a:rPr>
              <a:t>没有相同变元是可以</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82</a:t>
            </a:fld>
            <a:endParaRPr lang="en-US" altLang="zh-CN"/>
          </a:p>
        </p:txBody>
      </p:sp>
    </p:spTree>
    <p:extLst>
      <p:ext uri="{BB962C8B-B14F-4D97-AF65-F5344CB8AC3E}">
        <p14:creationId xmlns:p14="http://schemas.microsoft.com/office/powerpoint/2010/main" val="412209362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83</a:t>
            </a:fld>
            <a:endParaRPr lang="en-US" altLang="zh-CN"/>
          </a:p>
        </p:txBody>
      </p:sp>
    </p:spTree>
    <p:extLst>
      <p:ext uri="{BB962C8B-B14F-4D97-AF65-F5344CB8AC3E}">
        <p14:creationId xmlns:p14="http://schemas.microsoft.com/office/powerpoint/2010/main" val="50456346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84</a:t>
            </a:fld>
            <a:endParaRPr lang="en-US" altLang="zh-CN"/>
          </a:p>
        </p:txBody>
      </p:sp>
    </p:spTree>
    <p:extLst>
      <p:ext uri="{BB962C8B-B14F-4D97-AF65-F5344CB8AC3E}">
        <p14:creationId xmlns:p14="http://schemas.microsoft.com/office/powerpoint/2010/main" val="118811663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85</a:t>
            </a:fld>
            <a:endParaRPr lang="en-US" altLang="zh-CN"/>
          </a:p>
        </p:txBody>
      </p:sp>
    </p:spTree>
    <p:extLst>
      <p:ext uri="{BB962C8B-B14F-4D97-AF65-F5344CB8AC3E}">
        <p14:creationId xmlns:p14="http://schemas.microsoft.com/office/powerpoint/2010/main" val="36580492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86</a:t>
            </a:fld>
            <a:endParaRPr lang="en-US" altLang="zh-CN"/>
          </a:p>
        </p:txBody>
      </p:sp>
    </p:spTree>
    <p:extLst>
      <p:ext uri="{BB962C8B-B14F-4D97-AF65-F5344CB8AC3E}">
        <p14:creationId xmlns:p14="http://schemas.microsoft.com/office/powerpoint/2010/main" val="340798722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00CC"/>
                </a:solidFill>
                <a:latin typeface="Times New Roman" pitchFamily="18" charset="0"/>
              </a:rPr>
              <a:t>。</a:t>
            </a:r>
            <a:r>
              <a:rPr lang="zh-CN" altLang="en-US" sz="1200" b="0" dirty="0" smtClean="0">
                <a:latin typeface="Times New Roman" pitchFamily="18" charset="0"/>
              </a:rPr>
              <a:t>例如，在步骤</a:t>
            </a:r>
            <a:r>
              <a:rPr lang="en-US" altLang="zh-CN" sz="1200" b="0" dirty="0" smtClean="0">
                <a:latin typeface="Times New Roman" pitchFamily="18" charset="0"/>
              </a:rPr>
              <a:t>(3)</a:t>
            </a:r>
            <a:r>
              <a:rPr lang="zh-CN" altLang="en-US" sz="1200" b="0" dirty="0" smtClean="0">
                <a:latin typeface="Times New Roman" pitchFamily="18" charset="0"/>
              </a:rPr>
              <a:t>化简子句集时，谓词逻辑需要把由谓词构成的公式集化为子句集；</a:t>
            </a:r>
            <a:endParaRPr lang="en-US" altLang="zh-CN" sz="1200" b="0" dirty="0" smtClean="0">
              <a:latin typeface="Times New Roman" pitchFamily="18"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0" dirty="0" smtClean="0">
                <a:latin typeface="Times New Roman" pitchFamily="18" charset="0"/>
              </a:rPr>
              <a:t>在步骤</a:t>
            </a:r>
            <a:r>
              <a:rPr lang="en-US" altLang="zh-CN" sz="1200" b="0" dirty="0" smtClean="0">
                <a:latin typeface="Times New Roman" pitchFamily="18" charset="0"/>
              </a:rPr>
              <a:t>(4)</a:t>
            </a:r>
            <a:r>
              <a:rPr lang="zh-CN" altLang="en-US" sz="1200" b="0" dirty="0" smtClean="0">
                <a:latin typeface="Times New Roman" pitchFamily="18" charset="0"/>
              </a:rPr>
              <a:t>按归结原理进行归结时，谓词逻辑的归结原理需要考虑两个亲本子句的最一般合一。</a:t>
            </a:r>
            <a:endParaRPr lang="en-US" altLang="zh-CN" sz="1200" b="0" dirty="0" smtClean="0">
              <a:latin typeface="Times New Roman" pitchFamily="18" charset="0"/>
            </a:endParaRPr>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87</a:t>
            </a:fld>
            <a:endParaRPr lang="en-US" altLang="zh-CN"/>
          </a:p>
        </p:txBody>
      </p:sp>
    </p:spTree>
    <p:extLst>
      <p:ext uri="{BB962C8B-B14F-4D97-AF65-F5344CB8AC3E}">
        <p14:creationId xmlns:p14="http://schemas.microsoft.com/office/powerpoint/2010/main" val="159830734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88</a:t>
            </a:fld>
            <a:endParaRPr lang="en-US" altLang="zh-CN"/>
          </a:p>
        </p:txBody>
      </p:sp>
    </p:spTree>
    <p:extLst>
      <p:ext uri="{BB962C8B-B14F-4D97-AF65-F5344CB8AC3E}">
        <p14:creationId xmlns:p14="http://schemas.microsoft.com/office/powerpoint/2010/main" val="315975372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89</a:t>
            </a:fld>
            <a:endParaRPr lang="en-US" altLang="zh-CN"/>
          </a:p>
        </p:txBody>
      </p:sp>
    </p:spTree>
    <p:extLst>
      <p:ext uri="{BB962C8B-B14F-4D97-AF65-F5344CB8AC3E}">
        <p14:creationId xmlns:p14="http://schemas.microsoft.com/office/powerpoint/2010/main" val="1068186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zh-CN" altLang="en-US" dirty="0" smtClean="0">
                <a:latin typeface="Times New Roman" pitchFamily="18" charset="0"/>
              </a:rPr>
              <a:t>非单调：为使推理继续，需先进行一些假设，以此为基础进行推理；当引入某些新知识后，发现该假设不正确时，需撤销该假设及由该假设推出的一切结论</a:t>
            </a:r>
          </a:p>
          <a:p>
            <a:endParaRPr lang="en-US" altLang="zh-CN" dirty="0" smtClean="0"/>
          </a:p>
          <a:p>
            <a:r>
              <a:rPr lang="zh-CN" altLang="en-US" dirty="0" smtClean="0">
                <a:solidFill>
                  <a:srgbClr val="0000CC"/>
                </a:solidFill>
              </a:rPr>
              <a:t>非单调推理：</a:t>
            </a:r>
            <a:endParaRPr lang="en-US" altLang="zh-CN" dirty="0" smtClean="0">
              <a:solidFill>
                <a:srgbClr val="0000CC"/>
              </a:solidFill>
            </a:endParaRPr>
          </a:p>
          <a:p>
            <a:pPr marL="0" indent="0">
              <a:buNone/>
            </a:pPr>
            <a:endParaRPr lang="en-US" altLang="zh-CN" sz="800" dirty="0" smtClean="0">
              <a:solidFill>
                <a:srgbClr val="0000CC"/>
              </a:solidFill>
            </a:endParaRPr>
          </a:p>
          <a:p>
            <a:pPr marL="457200" lvl="1" indent="0">
              <a:buNone/>
            </a:pPr>
            <a:r>
              <a:rPr lang="zh-CN" altLang="en-US" dirty="0" smtClean="0">
                <a:solidFill>
                  <a:srgbClr val="0000CC"/>
                </a:solidFill>
              </a:rPr>
              <a:t>例子：</a:t>
            </a:r>
            <a:endParaRPr lang="en-US" altLang="zh-CN" dirty="0" smtClean="0">
              <a:solidFill>
                <a:srgbClr val="0000CC"/>
              </a:solidFill>
            </a:endParaRPr>
          </a:p>
          <a:p>
            <a:pPr marL="457200" lvl="1" indent="0">
              <a:buNone/>
            </a:pPr>
            <a:endParaRPr lang="zh-CN" altLang="en-US" dirty="0" smtClean="0">
              <a:solidFill>
                <a:srgbClr val="0000CC"/>
              </a:solidFill>
            </a:endParaRPr>
          </a:p>
          <a:p>
            <a:pPr marL="514350" lvl="1" indent="0">
              <a:buNone/>
            </a:pPr>
            <a:r>
              <a:rPr lang="zh-CN" altLang="en-US" sz="2200" dirty="0" smtClean="0"/>
              <a:t>一个是鸟的动物 </a:t>
            </a:r>
            <a:r>
              <a:rPr lang="en-US" altLang="zh-CN" sz="2200" dirty="0" smtClean="0"/>
              <a:t>-</a:t>
            </a:r>
            <a:r>
              <a:rPr lang="en-US" altLang="zh-CN" sz="2200" dirty="0" smtClean="0">
                <a:sym typeface="Wingdings" pitchFamily="2" charset="2"/>
              </a:rPr>
              <a:t> </a:t>
            </a:r>
            <a:r>
              <a:rPr lang="zh-CN" altLang="en-US" sz="2200" dirty="0" smtClean="0"/>
              <a:t>假定它会飞 </a:t>
            </a:r>
            <a:r>
              <a:rPr lang="en-US" altLang="zh-CN" sz="2200" dirty="0" smtClean="0">
                <a:sym typeface="Wingdings" pitchFamily="2" charset="2"/>
              </a:rPr>
              <a:t> </a:t>
            </a:r>
            <a:r>
              <a:rPr lang="zh-CN" altLang="en-US" sz="2200" dirty="0" smtClean="0"/>
              <a:t>知道是企鹅  </a:t>
            </a:r>
            <a:r>
              <a:rPr lang="en-US" altLang="zh-CN" sz="2200" dirty="0" smtClean="0">
                <a:sym typeface="Wingdings" pitchFamily="2" charset="2"/>
              </a:rPr>
              <a:t> </a:t>
            </a:r>
            <a:r>
              <a:rPr lang="zh-CN" altLang="en-US" sz="2200" dirty="0" smtClean="0"/>
              <a:t>撤销假设</a:t>
            </a:r>
            <a:endParaRPr lang="en-US" altLang="zh-CN" sz="2200" dirty="0" smtClean="0"/>
          </a:p>
          <a:p>
            <a:pPr marL="514350" lvl="1" indent="0">
              <a:buNone/>
            </a:pPr>
            <a:endParaRPr lang="en-US" altLang="zh-CN" sz="2200" dirty="0" smtClean="0"/>
          </a:p>
          <a:p>
            <a:pPr marL="514350" lvl="1" indent="0">
              <a:buNone/>
            </a:pPr>
            <a:r>
              <a:rPr lang="zh-CN" altLang="en-US" sz="2200" dirty="0" smtClean="0"/>
              <a:t>草地是潮湿的 </a:t>
            </a:r>
            <a:r>
              <a:rPr lang="en-US" altLang="zh-CN" sz="2200" dirty="0" smtClean="0">
                <a:sym typeface="Wingdings" pitchFamily="2" charset="2"/>
              </a:rPr>
              <a:t> </a:t>
            </a:r>
            <a:r>
              <a:rPr lang="zh-CN" altLang="en-US" sz="2200" dirty="0" smtClean="0">
                <a:sym typeface="Wingdings" pitchFamily="2" charset="2"/>
              </a:rPr>
              <a:t>假设下雨了</a:t>
            </a:r>
            <a:r>
              <a:rPr lang="en-US" altLang="zh-CN" sz="2200" dirty="0" smtClean="0">
                <a:sym typeface="Wingdings" pitchFamily="2" charset="2"/>
              </a:rPr>
              <a:t> </a:t>
            </a:r>
            <a:r>
              <a:rPr lang="zh-CN" altLang="en-US" sz="2200" dirty="0" smtClean="0">
                <a:sym typeface="Wingdings" pitchFamily="2" charset="2"/>
              </a:rPr>
              <a:t>洒水车经过 </a:t>
            </a:r>
            <a:r>
              <a:rPr lang="en-US" altLang="zh-CN" sz="2200" dirty="0" smtClean="0">
                <a:sym typeface="Wingdings" pitchFamily="2" charset="2"/>
              </a:rPr>
              <a:t> </a:t>
            </a:r>
            <a:r>
              <a:rPr lang="zh-CN" altLang="en-US" sz="2200" dirty="0" smtClean="0">
                <a:sym typeface="Wingdings" pitchFamily="2" charset="2"/>
              </a:rPr>
              <a:t>撤销下雨解释</a:t>
            </a:r>
            <a:endParaRPr lang="zh-CN" altLang="en-US" sz="2200" dirty="0" smtClean="0"/>
          </a:p>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a:t>
            </a:fld>
            <a:endParaRPr lang="en-US" altLang="zh-CN"/>
          </a:p>
        </p:txBody>
      </p:sp>
    </p:spTree>
    <p:extLst>
      <p:ext uri="{BB962C8B-B14F-4D97-AF65-F5344CB8AC3E}">
        <p14:creationId xmlns:p14="http://schemas.microsoft.com/office/powerpoint/2010/main" val="121151198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90</a:t>
            </a:fld>
            <a:endParaRPr lang="en-US" altLang="zh-CN"/>
          </a:p>
        </p:txBody>
      </p:sp>
    </p:spTree>
    <p:extLst>
      <p:ext uri="{BB962C8B-B14F-4D97-AF65-F5344CB8AC3E}">
        <p14:creationId xmlns:p14="http://schemas.microsoft.com/office/powerpoint/2010/main" val="46133715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91</a:t>
            </a:fld>
            <a:endParaRPr lang="en-US" altLang="zh-CN"/>
          </a:p>
        </p:txBody>
      </p:sp>
    </p:spTree>
    <p:extLst>
      <p:ext uri="{BB962C8B-B14F-4D97-AF65-F5344CB8AC3E}">
        <p14:creationId xmlns:p14="http://schemas.microsoft.com/office/powerpoint/2010/main" val="127398238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92</a:t>
            </a:fld>
            <a:endParaRPr lang="en-US" altLang="zh-CN"/>
          </a:p>
        </p:txBody>
      </p:sp>
    </p:spTree>
    <p:extLst>
      <p:ext uri="{BB962C8B-B14F-4D97-AF65-F5344CB8AC3E}">
        <p14:creationId xmlns:p14="http://schemas.microsoft.com/office/powerpoint/2010/main" val="169388492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93</a:t>
            </a:fld>
            <a:endParaRPr lang="en-US" altLang="zh-CN"/>
          </a:p>
        </p:txBody>
      </p:sp>
    </p:spTree>
    <p:extLst>
      <p:ext uri="{BB962C8B-B14F-4D97-AF65-F5344CB8AC3E}">
        <p14:creationId xmlns:p14="http://schemas.microsoft.com/office/powerpoint/2010/main" val="319169150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94</a:t>
            </a:fld>
            <a:endParaRPr lang="en-US" altLang="zh-CN"/>
          </a:p>
        </p:txBody>
      </p:sp>
    </p:spTree>
    <p:extLst>
      <p:ext uri="{BB962C8B-B14F-4D97-AF65-F5344CB8AC3E}">
        <p14:creationId xmlns:p14="http://schemas.microsoft.com/office/powerpoint/2010/main" val="124030641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95</a:t>
            </a:fld>
            <a:endParaRPr lang="en-US" altLang="zh-CN"/>
          </a:p>
        </p:txBody>
      </p:sp>
    </p:spTree>
    <p:extLst>
      <p:ext uri="{BB962C8B-B14F-4D97-AF65-F5344CB8AC3E}">
        <p14:creationId xmlns:p14="http://schemas.microsoft.com/office/powerpoint/2010/main" val="40466711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96</a:t>
            </a:fld>
            <a:endParaRPr lang="en-US" altLang="zh-CN"/>
          </a:p>
        </p:txBody>
      </p:sp>
    </p:spTree>
    <p:extLst>
      <p:ext uri="{BB962C8B-B14F-4D97-AF65-F5344CB8AC3E}">
        <p14:creationId xmlns:p14="http://schemas.microsoft.com/office/powerpoint/2010/main" val="221169403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97</a:t>
            </a:fld>
            <a:endParaRPr lang="en-US" altLang="zh-CN"/>
          </a:p>
        </p:txBody>
      </p:sp>
    </p:spTree>
    <p:extLst>
      <p:ext uri="{BB962C8B-B14F-4D97-AF65-F5344CB8AC3E}">
        <p14:creationId xmlns:p14="http://schemas.microsoft.com/office/powerpoint/2010/main" val="335432677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98</a:t>
            </a:fld>
            <a:endParaRPr lang="en-US" altLang="zh-CN"/>
          </a:p>
        </p:txBody>
      </p:sp>
    </p:spTree>
    <p:extLst>
      <p:ext uri="{BB962C8B-B14F-4D97-AF65-F5344CB8AC3E}">
        <p14:creationId xmlns:p14="http://schemas.microsoft.com/office/powerpoint/2010/main" val="203522885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9BF5F2-8CFC-4DCB-81DA-BDF144251789}" type="slidenum">
              <a:rPr lang="en-US" altLang="zh-CN" smtClean="0"/>
              <a:pPr/>
              <a:t>99</a:t>
            </a:fld>
            <a:endParaRPr lang="en-US" altLang="zh-CN"/>
          </a:p>
        </p:txBody>
      </p:sp>
    </p:spTree>
    <p:extLst>
      <p:ext uri="{BB962C8B-B14F-4D97-AF65-F5344CB8AC3E}">
        <p14:creationId xmlns:p14="http://schemas.microsoft.com/office/powerpoint/2010/main" val="1465500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2A5035D-A53B-4564-84C4-2A18BEFF8DE7}" type="slidenum">
              <a:rPr lang="en-US" altLang="zh-CN"/>
              <a:pPr/>
              <a:t>‹#›</a:t>
            </a:fld>
            <a:endParaRPr lang="en-US" altLang="zh-CN"/>
          </a:p>
        </p:txBody>
      </p:sp>
    </p:spTree>
    <p:extLst>
      <p:ext uri="{BB962C8B-B14F-4D97-AF65-F5344CB8AC3E}">
        <p14:creationId xmlns:p14="http://schemas.microsoft.com/office/powerpoint/2010/main" val="4202984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2A33994-0144-44B8-98DA-C02615E91907}" type="slidenum">
              <a:rPr lang="en-US" altLang="zh-CN"/>
              <a:pPr/>
              <a:t>‹#›</a:t>
            </a:fld>
            <a:endParaRPr lang="en-US" altLang="zh-CN"/>
          </a:p>
        </p:txBody>
      </p:sp>
    </p:spTree>
    <p:extLst>
      <p:ext uri="{BB962C8B-B14F-4D97-AF65-F5344CB8AC3E}">
        <p14:creationId xmlns:p14="http://schemas.microsoft.com/office/powerpoint/2010/main" val="3671080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689764D-60E7-42B9-8E40-46E586422E98}" type="slidenum">
              <a:rPr lang="en-US" altLang="zh-CN"/>
              <a:pPr/>
              <a:t>‹#›</a:t>
            </a:fld>
            <a:endParaRPr lang="en-US" altLang="zh-CN"/>
          </a:p>
        </p:txBody>
      </p:sp>
    </p:spTree>
    <p:extLst>
      <p:ext uri="{BB962C8B-B14F-4D97-AF65-F5344CB8AC3E}">
        <p14:creationId xmlns:p14="http://schemas.microsoft.com/office/powerpoint/2010/main" val="729823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96B844D8-A70A-4DCE-9AF4-7B92EDA9C295}" type="slidenum">
              <a:rPr lang="en-US" altLang="zh-CN"/>
              <a:pPr/>
              <a:t>‹#›</a:t>
            </a:fld>
            <a:endParaRPr lang="en-US" altLang="zh-CN"/>
          </a:p>
        </p:txBody>
      </p:sp>
    </p:spTree>
    <p:extLst>
      <p:ext uri="{BB962C8B-B14F-4D97-AF65-F5344CB8AC3E}">
        <p14:creationId xmlns:p14="http://schemas.microsoft.com/office/powerpoint/2010/main" val="897217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solidFill>
                  <a:schemeClr val="accent2"/>
                </a:solidFill>
              </a:defRPr>
            </a:lvl1pPr>
          </a:lstStyle>
          <a:p>
            <a:r>
              <a:rPr lang="zh-CN" altLang="en-US" dirty="0" smtClean="0"/>
              <a:t>单击此处编辑母版标题样式</a:t>
            </a:r>
            <a:endParaRPr lang="zh-CN" altLang="en-US" dirty="0"/>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D4C69854-9A6F-400B-8C76-9E5EE3D6376E}" type="slidenum">
              <a:rPr lang="en-US" altLang="zh-CN"/>
              <a:pPr/>
              <a:t>‹#›</a:t>
            </a:fld>
            <a:endParaRPr lang="en-US" altLang="zh-CN"/>
          </a:p>
        </p:txBody>
      </p:sp>
    </p:spTree>
    <p:extLst>
      <p:ext uri="{BB962C8B-B14F-4D97-AF65-F5344CB8AC3E}">
        <p14:creationId xmlns:p14="http://schemas.microsoft.com/office/powerpoint/2010/main" val="492228059"/>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solidFill>
                  <a:schemeClr val="accent2"/>
                </a:solidFill>
                <a:latin typeface="Times New Roman" pitchFamily="18" charset="0"/>
                <a:ea typeface="方正姚体" pitchFamily="2" charset="-122"/>
                <a:cs typeface="Times New Roman" pitchFamily="18" charset="0"/>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sz="2600" b="1">
                <a:latin typeface="Times New Roman" pitchFamily="18" charset="0"/>
                <a:ea typeface="幼圆" pitchFamily="49" charset="-122"/>
                <a:cs typeface="Times New Roman" pitchFamily="18" charset="0"/>
              </a:defRPr>
            </a:lvl1pPr>
            <a:lvl2pPr>
              <a:defRPr sz="2400">
                <a:latin typeface="Times New Roman" pitchFamily="18" charset="0"/>
                <a:ea typeface="仿宋_GB2312" pitchFamily="49" charset="-122"/>
                <a:cs typeface="Times New Roman" pitchFamily="18" charset="0"/>
              </a:defRPr>
            </a:lvl2pPr>
            <a:lvl3pPr>
              <a:defRPr sz="2200" b="0">
                <a:latin typeface="Times New Roman" pitchFamily="18" charset="0"/>
                <a:ea typeface="仿宋_GB2312" pitchFamily="49" charset="-122"/>
                <a:cs typeface="Times New Roman" pitchFamily="18" charset="0"/>
              </a:defRPr>
            </a:lvl3pPr>
            <a:lvl4pPr>
              <a:defRPr sz="1800" b="0">
                <a:latin typeface="Times New Roman" pitchFamily="18" charset="0"/>
                <a:ea typeface="仿宋_GB2312" pitchFamily="49" charset="-122"/>
                <a:cs typeface="Times New Roman" pitchFamily="18" charset="0"/>
              </a:defRPr>
            </a:lvl4pPr>
            <a:lvl5pPr>
              <a:defRPr sz="1600" b="0">
                <a:latin typeface="Times New Roman" pitchFamily="18" charset="0"/>
                <a:ea typeface="仿宋_GB2312" pitchFamily="49" charset="-122"/>
                <a:cs typeface="Times New Roman" pitchFamily="18" charset="0"/>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A445D8B-BDD6-464B-9FBD-8A33A4372F16}" type="slidenum">
              <a:rPr lang="en-US" altLang="zh-CN"/>
              <a:pPr/>
              <a:t>‹#›</a:t>
            </a:fld>
            <a:endParaRPr lang="en-US" altLang="zh-CN"/>
          </a:p>
        </p:txBody>
      </p:sp>
    </p:spTree>
    <p:extLst>
      <p:ext uri="{BB962C8B-B14F-4D97-AF65-F5344CB8AC3E}">
        <p14:creationId xmlns:p14="http://schemas.microsoft.com/office/powerpoint/2010/main" val="134416077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7CA3EBC-D663-4C6D-93E4-228F675E2BC4}" type="slidenum">
              <a:rPr lang="en-US" altLang="zh-CN"/>
              <a:pPr/>
              <a:t>‹#›</a:t>
            </a:fld>
            <a:endParaRPr lang="en-US" altLang="zh-CN"/>
          </a:p>
        </p:txBody>
      </p:sp>
    </p:spTree>
    <p:extLst>
      <p:ext uri="{BB962C8B-B14F-4D97-AF65-F5344CB8AC3E}">
        <p14:creationId xmlns:p14="http://schemas.microsoft.com/office/powerpoint/2010/main" val="3265841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9A2FB06-BC6E-4BF0-8678-50206339E293}" type="slidenum">
              <a:rPr lang="en-US" altLang="zh-CN"/>
              <a:pPr/>
              <a:t>‹#›</a:t>
            </a:fld>
            <a:endParaRPr lang="en-US" altLang="zh-CN"/>
          </a:p>
        </p:txBody>
      </p:sp>
    </p:spTree>
    <p:extLst>
      <p:ext uri="{BB962C8B-B14F-4D97-AF65-F5344CB8AC3E}">
        <p14:creationId xmlns:p14="http://schemas.microsoft.com/office/powerpoint/2010/main" val="1301063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0E3F492-76F5-4A34-AA22-C014944A2D13}" type="slidenum">
              <a:rPr lang="en-US" altLang="zh-CN"/>
              <a:pPr/>
              <a:t>‹#›</a:t>
            </a:fld>
            <a:endParaRPr lang="en-US" altLang="zh-CN"/>
          </a:p>
        </p:txBody>
      </p:sp>
    </p:spTree>
    <p:extLst>
      <p:ext uri="{BB962C8B-B14F-4D97-AF65-F5344CB8AC3E}">
        <p14:creationId xmlns:p14="http://schemas.microsoft.com/office/powerpoint/2010/main" val="3694472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382C00D7-DF2B-4FAC-8F15-91596B49361E}" type="slidenum">
              <a:rPr lang="en-US" altLang="zh-CN"/>
              <a:pPr/>
              <a:t>‹#›</a:t>
            </a:fld>
            <a:endParaRPr lang="en-US" altLang="zh-CN"/>
          </a:p>
        </p:txBody>
      </p:sp>
    </p:spTree>
    <p:extLst>
      <p:ext uri="{BB962C8B-B14F-4D97-AF65-F5344CB8AC3E}">
        <p14:creationId xmlns:p14="http://schemas.microsoft.com/office/powerpoint/2010/main" val="2137416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AB4DCA19-365F-42AF-88EC-778759A9DAA2}" type="slidenum">
              <a:rPr lang="en-US" altLang="zh-CN"/>
              <a:pPr/>
              <a:t>‹#›</a:t>
            </a:fld>
            <a:endParaRPr lang="en-US" altLang="zh-CN"/>
          </a:p>
        </p:txBody>
      </p:sp>
    </p:spTree>
    <p:extLst>
      <p:ext uri="{BB962C8B-B14F-4D97-AF65-F5344CB8AC3E}">
        <p14:creationId xmlns:p14="http://schemas.microsoft.com/office/powerpoint/2010/main" val="1716191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D0025023-0C01-4364-BFF5-0E0D3DFF7954}" type="slidenum">
              <a:rPr lang="en-US" altLang="zh-CN"/>
              <a:pPr/>
              <a:t>‹#›</a:t>
            </a:fld>
            <a:endParaRPr lang="en-US" altLang="zh-CN"/>
          </a:p>
        </p:txBody>
      </p:sp>
    </p:spTree>
    <p:extLst>
      <p:ext uri="{BB962C8B-B14F-4D97-AF65-F5344CB8AC3E}">
        <p14:creationId xmlns:p14="http://schemas.microsoft.com/office/powerpoint/2010/main" val="1187728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A42ED571-551E-45DE-A628-42CB115C092C}" type="slidenum">
              <a:rPr lang="en-US" altLang="zh-CN"/>
              <a:pPr/>
              <a:t>‹#›</a:t>
            </a:fld>
            <a:endParaRPr lang="en-US" altLang="zh-CN"/>
          </a:p>
        </p:txBody>
      </p:sp>
    </p:spTree>
    <p:extLst>
      <p:ext uri="{BB962C8B-B14F-4D97-AF65-F5344CB8AC3E}">
        <p14:creationId xmlns:p14="http://schemas.microsoft.com/office/powerpoint/2010/main" val="3095274420"/>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23757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23757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23757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23757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50B7281-F5A3-4DCE-A89A-3D19FA2A5074}"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Lst>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000">
          <a:solidFill>
            <a:schemeClr val="tx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har char="•"/>
        <a:defRPr sz="2600" b="1">
          <a:solidFill>
            <a:schemeClr val="tx1"/>
          </a:solidFill>
          <a:latin typeface="幼圆" pitchFamily="49" charset="-122"/>
          <a:ea typeface="幼圆" pitchFamily="49" charset="-122"/>
          <a:cs typeface="+mn-cs"/>
        </a:defRPr>
      </a:lvl1pPr>
      <a:lvl2pPr marL="742950" indent="-285750" algn="l" rtl="0" fontAlgn="base">
        <a:spcBef>
          <a:spcPct val="20000"/>
        </a:spcBef>
        <a:spcAft>
          <a:spcPct val="0"/>
        </a:spcAft>
        <a:buChar char="–"/>
        <a:defRPr sz="2400" b="1">
          <a:solidFill>
            <a:schemeClr val="tx1"/>
          </a:solidFill>
          <a:latin typeface="Times New Roman" pitchFamily="18" charset="0"/>
          <a:ea typeface="仿宋_GB2312" pitchFamily="49" charset="-122"/>
          <a:cs typeface="Times New Roman" pitchFamily="18" charset="0"/>
        </a:defRPr>
      </a:lvl2pPr>
      <a:lvl3pPr marL="1143000" indent="-228600" algn="l" rtl="0" fontAlgn="base">
        <a:spcBef>
          <a:spcPct val="20000"/>
        </a:spcBef>
        <a:spcAft>
          <a:spcPct val="0"/>
        </a:spcAft>
        <a:buChar char="•"/>
        <a:defRPr sz="2200">
          <a:solidFill>
            <a:schemeClr val="tx1"/>
          </a:solidFill>
          <a:latin typeface="Times New Roman" pitchFamily="18" charset="0"/>
          <a:ea typeface="仿宋_GB2312" pitchFamily="49" charset="-122"/>
          <a:cs typeface="Times New Roman" pitchFamily="18" charset="0"/>
        </a:defRPr>
      </a:lvl3pPr>
      <a:lvl4pPr marL="1600200" indent="-228600" algn="l" rtl="0" fontAlgn="base">
        <a:spcBef>
          <a:spcPct val="20000"/>
        </a:spcBef>
        <a:spcAft>
          <a:spcPct val="0"/>
        </a:spcAft>
        <a:buChar char="–"/>
        <a:defRPr sz="2000">
          <a:solidFill>
            <a:schemeClr val="tx1"/>
          </a:solidFill>
          <a:latin typeface="Times New Roman" pitchFamily="18" charset="0"/>
          <a:ea typeface="仿宋_GB2312" pitchFamily="49" charset="-122"/>
          <a:cs typeface="Times New Roman" pitchFamily="18" charset="0"/>
        </a:defRPr>
      </a:lvl4pPr>
      <a:lvl5pPr marL="2057400" indent="-228600" algn="l" rtl="0" fontAlgn="base">
        <a:spcBef>
          <a:spcPct val="20000"/>
        </a:spcBef>
        <a:spcAft>
          <a:spcPct val="0"/>
        </a:spcAft>
        <a:buChar char="»"/>
        <a:defRPr sz="1800">
          <a:solidFill>
            <a:schemeClr val="tx1"/>
          </a:solidFill>
          <a:latin typeface="Times New Roman" pitchFamily="18" charset="0"/>
          <a:ea typeface="仿宋_GB2312" pitchFamily="49" charset="-122"/>
          <a:cs typeface="Times New Roman" pitchFamily="18"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0.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5.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8.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5.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7.xml"/><Relationship Id="rId3" Type="http://schemas.openxmlformats.org/officeDocument/2006/relationships/image" Target="../media/image16.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1.bin"/><Relationship Id="rId5" Type="http://schemas.openxmlformats.org/officeDocument/2006/relationships/image" Target="../media/image5.w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1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1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614363" y="441325"/>
            <a:ext cx="7772400" cy="1470025"/>
          </a:xfrm>
        </p:spPr>
        <p:txBody>
          <a:bodyPr/>
          <a:lstStyle/>
          <a:p>
            <a:pPr eaLnBrk="1" hangingPunct="1"/>
            <a:r>
              <a:rPr lang="zh-CN" altLang="en-US" sz="7200" smtClean="0">
                <a:solidFill>
                  <a:srgbClr val="FF0000"/>
                </a:solidFill>
                <a:ea typeface="隶书" pitchFamily="49" charset="-122"/>
              </a:rPr>
              <a:t>人工智能</a:t>
            </a:r>
          </a:p>
        </p:txBody>
      </p:sp>
      <p:sp>
        <p:nvSpPr>
          <p:cNvPr id="291843" name="Rectangle 3"/>
          <p:cNvSpPr>
            <a:spLocks noGrp="1" noChangeArrowheads="1"/>
          </p:cNvSpPr>
          <p:nvPr>
            <p:ph type="subTitle" idx="1"/>
          </p:nvPr>
        </p:nvSpPr>
        <p:spPr>
          <a:xfrm>
            <a:off x="1289050" y="1916113"/>
            <a:ext cx="6732588" cy="684212"/>
          </a:xfrm>
        </p:spPr>
        <p:txBody>
          <a:bodyPr/>
          <a:lstStyle/>
          <a:p>
            <a:pPr eaLnBrk="1" hangingPunct="1">
              <a:defRPr/>
            </a:pPr>
            <a:r>
              <a:rPr lang="zh-CN" altLang="en-US" sz="4000" b="1" dirty="0" smtClean="0">
                <a:solidFill>
                  <a:srgbClr val="0000FF"/>
                </a:solidFill>
                <a:effectLst>
                  <a:outerShdw blurRad="38100" dist="38100" dir="2700000" algn="tl">
                    <a:srgbClr val="000000">
                      <a:alpha val="43137"/>
                    </a:srgbClr>
                  </a:outerShdw>
                </a:effectLst>
                <a:latin typeface="Times New Roman" pitchFamily="18" charset="0"/>
              </a:rPr>
              <a:t>第</a:t>
            </a:r>
            <a:r>
              <a:rPr lang="zh-CN" altLang="en-US" sz="4000" b="1" dirty="0">
                <a:solidFill>
                  <a:srgbClr val="0000FF"/>
                </a:solidFill>
                <a:effectLst>
                  <a:outerShdw blurRad="38100" dist="38100" dir="2700000" algn="tl">
                    <a:srgbClr val="000000">
                      <a:alpha val="43137"/>
                    </a:srgbClr>
                  </a:outerShdw>
                </a:effectLst>
                <a:latin typeface="Times New Roman" pitchFamily="18" charset="0"/>
              </a:rPr>
              <a:t>三</a:t>
            </a:r>
            <a:r>
              <a:rPr lang="zh-CN" altLang="en-US" sz="4000" b="1" dirty="0" smtClean="0">
                <a:solidFill>
                  <a:srgbClr val="0000FF"/>
                </a:solidFill>
                <a:effectLst>
                  <a:outerShdw blurRad="38100" dist="38100" dir="2700000" algn="tl">
                    <a:srgbClr val="000000">
                      <a:alpha val="43137"/>
                    </a:srgbClr>
                  </a:outerShdw>
                </a:effectLst>
                <a:latin typeface="Times New Roman" pitchFamily="18" charset="0"/>
              </a:rPr>
              <a:t>章：</a:t>
            </a:r>
            <a:r>
              <a:rPr lang="zh-CN" altLang="en-US" sz="4000" b="1" dirty="0">
                <a:solidFill>
                  <a:srgbClr val="0000FF"/>
                </a:solidFill>
                <a:effectLst>
                  <a:outerShdw blurRad="38100" dist="38100" dir="2700000" algn="tl">
                    <a:srgbClr val="000000">
                      <a:alpha val="43137"/>
                    </a:srgbClr>
                  </a:outerShdw>
                </a:effectLst>
                <a:latin typeface="Times New Roman" pitchFamily="18" charset="0"/>
              </a:rPr>
              <a:t>确定性推理</a:t>
            </a:r>
            <a:endParaRPr lang="en-US" altLang="zh-CN" sz="4200" i="1" dirty="0" smtClean="0">
              <a:effectLst>
                <a:outerShdw blurRad="38100" dist="38100" dir="2700000" algn="tl">
                  <a:srgbClr val="000000">
                    <a:alpha val="43137"/>
                  </a:srgbClr>
                </a:outerShdw>
              </a:effectLst>
              <a:latin typeface="Times New Roman" pitchFamily="18" charset="0"/>
            </a:endParaRPr>
          </a:p>
        </p:txBody>
      </p:sp>
      <p:sp>
        <p:nvSpPr>
          <p:cNvPr id="12292" name="Rectangle 4"/>
          <p:cNvSpPr>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sz="1400"/>
          </a:p>
        </p:txBody>
      </p:sp>
      <p:sp>
        <p:nvSpPr>
          <p:cNvPr id="12293" name="Rectangle 6"/>
          <p:cNvSpPr>
            <a:spLocks noChangeArrowheads="1"/>
          </p:cNvSpPr>
          <p:nvPr/>
        </p:nvSpPr>
        <p:spPr bwMode="auto">
          <a:xfrm>
            <a:off x="2303463" y="5437188"/>
            <a:ext cx="446405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zh-CN" altLang="zh-CN" sz="2000" dirty="0" smtClean="0">
                <a:solidFill>
                  <a:srgbClr val="7030A0"/>
                </a:solidFill>
                <a:latin typeface="微软雅黑" pitchFamily="34" charset="-122"/>
                <a:ea typeface="微软雅黑" pitchFamily="34" charset="-122"/>
              </a:rPr>
              <a:t>20</a:t>
            </a:r>
            <a:r>
              <a:rPr lang="en-US" altLang="zh-CN" sz="2000" smtClean="0">
                <a:solidFill>
                  <a:srgbClr val="7030A0"/>
                </a:solidFill>
                <a:latin typeface="微软雅黑" pitchFamily="34" charset="-122"/>
                <a:ea typeface="微软雅黑" pitchFamily="34" charset="-122"/>
              </a:rPr>
              <a:t>14</a:t>
            </a:r>
            <a:r>
              <a:rPr lang="zh-CN" altLang="zh-CN" sz="2000" smtClean="0">
                <a:solidFill>
                  <a:srgbClr val="7030A0"/>
                </a:solidFill>
                <a:latin typeface="微软雅黑" pitchFamily="34" charset="-122"/>
                <a:ea typeface="微软雅黑" pitchFamily="34" charset="-122"/>
              </a:rPr>
              <a:t>年</a:t>
            </a:r>
            <a:r>
              <a:rPr lang="zh-CN" altLang="zh-CN" sz="2000" dirty="0">
                <a:solidFill>
                  <a:srgbClr val="7030A0"/>
                </a:solidFill>
                <a:latin typeface="微软雅黑" pitchFamily="34" charset="-122"/>
                <a:ea typeface="微软雅黑" pitchFamily="34" charset="-122"/>
              </a:rPr>
              <a:t>春季</a:t>
            </a:r>
            <a:endParaRPr lang="en-US" altLang="zh-CN" sz="2000" dirty="0">
              <a:solidFill>
                <a:srgbClr val="7030A0"/>
              </a:solidFill>
              <a:latin typeface="微软雅黑" pitchFamily="34" charset="-122"/>
              <a:ea typeface="微软雅黑" pitchFamily="34" charset="-122"/>
            </a:endParaRPr>
          </a:p>
          <a:p>
            <a:pPr algn="ctr">
              <a:spcBef>
                <a:spcPct val="20000"/>
              </a:spcBef>
            </a:pPr>
            <a:r>
              <a:rPr lang="zh-CN" altLang="zh-CN" sz="2000" dirty="0">
                <a:solidFill>
                  <a:srgbClr val="7030A0"/>
                </a:solidFill>
                <a:latin typeface="微软雅黑" pitchFamily="34" charset="-122"/>
                <a:ea typeface="微软雅黑" pitchFamily="34" charset="-122"/>
              </a:rPr>
              <a:t>南京大学</a:t>
            </a:r>
            <a:r>
              <a:rPr lang="en-US" altLang="zh-CN" sz="2000" dirty="0">
                <a:solidFill>
                  <a:srgbClr val="7030A0"/>
                </a:solidFill>
                <a:latin typeface="微软雅黑" pitchFamily="34" charset="-122"/>
                <a:ea typeface="微软雅黑" pitchFamily="34" charset="-122"/>
              </a:rPr>
              <a:t> </a:t>
            </a:r>
            <a:r>
              <a:rPr lang="zh-CN" altLang="zh-CN" sz="2000" dirty="0">
                <a:solidFill>
                  <a:srgbClr val="7030A0"/>
                </a:solidFill>
                <a:latin typeface="微软雅黑" pitchFamily="34" charset="-122"/>
                <a:ea typeface="微软雅黑" pitchFamily="34" charset="-122"/>
              </a:rPr>
              <a:t>计算机科学与技术系</a:t>
            </a:r>
            <a:r>
              <a:rPr lang="zh-CN" altLang="en-US" u="sng" dirty="0">
                <a:solidFill>
                  <a:srgbClr val="FF3300"/>
                </a:solidFill>
                <a:latin typeface="微软雅黑" pitchFamily="34" charset="-122"/>
                <a:ea typeface="微软雅黑" pitchFamily="34" charset="-122"/>
              </a:rPr>
              <a:t/>
            </a:r>
            <a:br>
              <a:rPr lang="zh-CN" altLang="en-US" u="sng" dirty="0">
                <a:solidFill>
                  <a:srgbClr val="FF3300"/>
                </a:solidFill>
                <a:latin typeface="微软雅黑" pitchFamily="34" charset="-122"/>
                <a:ea typeface="微软雅黑" pitchFamily="34" charset="-122"/>
              </a:rPr>
            </a:br>
            <a:endParaRPr lang="zh-CN" altLang="en-US" u="sng" dirty="0">
              <a:solidFill>
                <a:srgbClr val="FF3300"/>
              </a:solidFill>
              <a:latin typeface="微软雅黑" pitchFamily="34" charset="-122"/>
              <a:ea typeface="微软雅黑" pitchFamily="34" charset="-122"/>
            </a:endParaRPr>
          </a:p>
        </p:txBody>
      </p:sp>
      <p:grpSp>
        <p:nvGrpSpPr>
          <p:cNvPr id="12294" name="组合 9"/>
          <p:cNvGrpSpPr>
            <a:grpSpLocks/>
          </p:cNvGrpSpPr>
          <p:nvPr/>
        </p:nvGrpSpPr>
        <p:grpSpPr bwMode="auto">
          <a:xfrm>
            <a:off x="4103688" y="3033713"/>
            <a:ext cx="928687" cy="1393825"/>
            <a:chOff x="7924800" y="144463"/>
            <a:chExt cx="1062038" cy="1608137"/>
          </a:xfrm>
        </p:grpSpPr>
        <p:pic>
          <p:nvPicPr>
            <p:cNvPr id="1229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512763"/>
              <a:ext cx="1057275"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229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9563" y="144463"/>
              <a:ext cx="10572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pic>
        <p:nvPicPr>
          <p:cNvPr id="12295" name="Picture 10" descr="http://t0.gstatic.com/images?q=tbn:ANd9GcS2nkzKA1a7Gv7tUBOyjAAinRnB9uH0Ke8gN-dHZZTpb9GsDhq6qA"/>
          <p:cNvPicPr>
            <a:picLocks noChangeAspect="1" noChangeArrowheads="1"/>
          </p:cNvPicPr>
          <p:nvPr/>
        </p:nvPicPr>
        <p:blipFill>
          <a:blip r:embed="rId5">
            <a:extLst>
              <a:ext uri="{28A0092B-C50C-407E-A947-70E740481C1C}">
                <a14:useLocalDpi xmlns:a14="http://schemas.microsoft.com/office/drawing/2010/main" val="0"/>
              </a:ext>
            </a:extLst>
          </a:blip>
          <a:srcRect l="7700" t="6602" r="11195" b="27930"/>
          <a:stretch>
            <a:fillRect/>
          </a:stretch>
        </p:blipFill>
        <p:spPr bwMode="auto">
          <a:xfrm>
            <a:off x="7689850" y="33338"/>
            <a:ext cx="1436688"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12" descr="http://t0.gstatic.com/images?q=tbn:ANd9GcRRQAKLygWTUPr319LaczMNk7p0HnnI9ny4pmRYbLfehk96IrP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 y="34925"/>
            <a:ext cx="1457325"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044950" y="4670425"/>
            <a:ext cx="906463" cy="522288"/>
          </a:xfrm>
          <a:prstGeom prst="rect">
            <a:avLst/>
          </a:prstGeom>
        </p:spPr>
        <p:txBody>
          <a:bodyPr wrap="none">
            <a:spAutoFit/>
          </a:bodyPr>
          <a:lstStyle/>
          <a:p>
            <a:pPr>
              <a:defRPr/>
            </a:pPr>
            <a:r>
              <a:rPr lang="zh-CN" altLang="en-US" sz="2800" dirty="0">
                <a:effectLst>
                  <a:outerShdw blurRad="38100" dist="38100" dir="2700000" algn="tl">
                    <a:srgbClr val="000000">
                      <a:alpha val="43137"/>
                    </a:srgbClr>
                  </a:outerShdw>
                </a:effectLst>
                <a:latin typeface="微软雅黑" pitchFamily="34" charset="-122"/>
                <a:ea typeface="微软雅黑" pitchFamily="34" charset="-122"/>
              </a:rPr>
              <a:t>黎铭</a:t>
            </a:r>
            <a:endParaRPr lang="zh-CN" altLang="en-US" sz="2800" dirty="0">
              <a:latin typeface="微软雅黑" pitchFamily="34" charset="-122"/>
              <a:ea typeface="微软雅黑" pitchFamily="34" charset="-122"/>
            </a:endParaRPr>
          </a:p>
        </p:txBody>
      </p:sp>
    </p:spTree>
    <p:extLst>
      <p:ext uri="{BB962C8B-B14F-4D97-AF65-F5344CB8AC3E}">
        <p14:creationId xmlns:p14="http://schemas.microsoft.com/office/powerpoint/2010/main" val="35233933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2" name="Rectangle 2"/>
          <p:cNvSpPr>
            <a:spLocks noGrp="1" noChangeArrowheads="1"/>
          </p:cNvSpPr>
          <p:nvPr>
            <p:ph type="title"/>
          </p:nvPr>
        </p:nvSpPr>
        <p:spPr>
          <a:xfrm>
            <a:off x="457200" y="0"/>
            <a:ext cx="8229600" cy="981075"/>
          </a:xfrm>
        </p:spPr>
        <p:txBody>
          <a:bodyPr/>
          <a:lstStyle/>
          <a:p>
            <a:r>
              <a:rPr lang="zh-CN" altLang="en-US" b="1" dirty="0" smtClean="0">
                <a:latin typeface="Times New Roman" pitchFamily="18" charset="0"/>
              </a:rPr>
              <a:t>推理</a:t>
            </a:r>
            <a:r>
              <a:rPr lang="zh-CN" altLang="en-US" b="1" dirty="0">
                <a:latin typeface="Times New Roman" pitchFamily="18" charset="0"/>
              </a:rPr>
              <a:t>的控制策略及其分类</a:t>
            </a:r>
            <a:endParaRPr lang="zh-CN" altLang="en-US" sz="2000" b="1" dirty="0">
              <a:latin typeface="Times New Roman" pitchFamily="18" charset="0"/>
            </a:endParaRPr>
          </a:p>
        </p:txBody>
      </p:sp>
      <p:sp>
        <p:nvSpPr>
          <p:cNvPr id="634883" name="Rectangle 3"/>
          <p:cNvSpPr>
            <a:spLocks noGrp="1" noChangeArrowheads="1"/>
          </p:cNvSpPr>
          <p:nvPr>
            <p:ph type="body" idx="1"/>
          </p:nvPr>
        </p:nvSpPr>
        <p:spPr>
          <a:xfrm>
            <a:off x="35496" y="1052736"/>
            <a:ext cx="8892480" cy="4680520"/>
          </a:xfrm>
        </p:spPr>
        <p:txBody>
          <a:bodyPr/>
          <a:lstStyle/>
          <a:p>
            <a:pPr>
              <a:spcBef>
                <a:spcPts val="1200"/>
              </a:spcBef>
            </a:pPr>
            <a:r>
              <a:rPr lang="zh-CN" altLang="en-US" sz="2200" b="1" dirty="0">
                <a:solidFill>
                  <a:srgbClr val="A50021"/>
                </a:solidFill>
              </a:rPr>
              <a:t>推理的控制策略</a:t>
            </a:r>
          </a:p>
          <a:p>
            <a:pPr lvl="1">
              <a:spcBef>
                <a:spcPts val="1200"/>
              </a:spcBef>
            </a:pPr>
            <a:r>
              <a:rPr lang="zh-CN" altLang="en-US" sz="2000" dirty="0" smtClean="0"/>
              <a:t>推理过程不仅依赖于所用的推理方法，同时也依赖于推理的控制策略</a:t>
            </a:r>
          </a:p>
          <a:p>
            <a:pPr lvl="1">
              <a:spcBef>
                <a:spcPts val="1200"/>
              </a:spcBef>
            </a:pPr>
            <a:r>
              <a:rPr lang="zh-CN" altLang="en-US" sz="2000" dirty="0" smtClean="0"/>
              <a:t>推理的控制策略是指</a:t>
            </a:r>
            <a:r>
              <a:rPr lang="zh-CN" altLang="en-US" sz="2000" b="1" dirty="0" smtClean="0">
                <a:solidFill>
                  <a:srgbClr val="0000FF"/>
                </a:solidFill>
              </a:rPr>
              <a:t>如何使用领域知识使推理过程尽快达到目标的策略</a:t>
            </a:r>
          </a:p>
          <a:p>
            <a:pPr>
              <a:spcBef>
                <a:spcPts val="1200"/>
              </a:spcBef>
            </a:pPr>
            <a:r>
              <a:rPr lang="zh-CN" altLang="en-US" sz="2200" b="1" dirty="0" smtClean="0">
                <a:solidFill>
                  <a:srgbClr val="A50021"/>
                </a:solidFill>
              </a:rPr>
              <a:t>控制</a:t>
            </a:r>
            <a:r>
              <a:rPr lang="zh-CN" altLang="en-US" sz="2200" b="1" dirty="0">
                <a:solidFill>
                  <a:srgbClr val="A50021"/>
                </a:solidFill>
              </a:rPr>
              <a:t>策略的分类</a:t>
            </a:r>
          </a:p>
          <a:p>
            <a:pPr lvl="1">
              <a:spcBef>
                <a:spcPts val="1200"/>
              </a:spcBef>
            </a:pPr>
            <a:r>
              <a:rPr lang="zh-CN" altLang="en-US" sz="2000" b="1" dirty="0" smtClean="0">
                <a:solidFill>
                  <a:srgbClr val="0000FF"/>
                </a:solidFill>
              </a:rPr>
              <a:t>推理策略主要</a:t>
            </a:r>
            <a:r>
              <a:rPr lang="zh-CN" altLang="en-US" sz="2000" b="1" dirty="0">
                <a:solidFill>
                  <a:srgbClr val="0000FF"/>
                </a:solidFill>
              </a:rPr>
              <a:t>解决推理方向、冲突消解等问题</a:t>
            </a:r>
            <a:r>
              <a:rPr lang="zh-CN" altLang="en-US" sz="2000" b="1" dirty="0"/>
              <a:t>，如推理方向控制策略、求解策略、限制策略、冲突消解策略等</a:t>
            </a:r>
          </a:p>
          <a:p>
            <a:pPr lvl="2">
              <a:spcBef>
                <a:spcPts val="1200"/>
              </a:spcBef>
            </a:pPr>
            <a:r>
              <a:rPr lang="zh-CN" altLang="en-US" sz="1800" b="1" dirty="0" smtClean="0">
                <a:solidFill>
                  <a:srgbClr val="00B050"/>
                </a:solidFill>
              </a:rPr>
              <a:t>推理</a:t>
            </a:r>
            <a:r>
              <a:rPr lang="zh-CN" altLang="en-US" sz="1800" b="1" dirty="0">
                <a:solidFill>
                  <a:srgbClr val="00B050"/>
                </a:solidFill>
              </a:rPr>
              <a:t>方向控制</a:t>
            </a:r>
            <a:r>
              <a:rPr lang="zh-CN" altLang="en-US" sz="1800" b="1" dirty="0" smtClean="0">
                <a:solidFill>
                  <a:srgbClr val="00B050"/>
                </a:solidFill>
              </a:rPr>
              <a:t>策略：</a:t>
            </a:r>
            <a:r>
              <a:rPr lang="zh-CN" altLang="en-US" sz="1800" dirty="0" smtClean="0"/>
              <a:t>确定</a:t>
            </a:r>
            <a:r>
              <a:rPr lang="zh-CN" altLang="en-US" sz="1800" dirty="0"/>
              <a:t>推理的控制方向，可分为正向推理、逆向推理、混合推理及双向推理。</a:t>
            </a:r>
          </a:p>
          <a:p>
            <a:pPr lvl="2">
              <a:spcBef>
                <a:spcPts val="1200"/>
              </a:spcBef>
            </a:pPr>
            <a:r>
              <a:rPr lang="zh-CN" altLang="en-US" sz="1800" b="1" dirty="0">
                <a:solidFill>
                  <a:srgbClr val="00B050"/>
                </a:solidFill>
              </a:rPr>
              <a:t>求解</a:t>
            </a:r>
            <a:r>
              <a:rPr lang="zh-CN" altLang="en-US" sz="1800" b="1" dirty="0" smtClean="0">
                <a:solidFill>
                  <a:srgbClr val="00B050"/>
                </a:solidFill>
              </a:rPr>
              <a:t>策略</a:t>
            </a:r>
            <a:r>
              <a:rPr lang="zh-CN" altLang="en-US" sz="1800" dirty="0" smtClean="0"/>
              <a:t>：确定是仅</a:t>
            </a:r>
            <a:r>
              <a:rPr lang="zh-CN" altLang="en-US" sz="1800" dirty="0"/>
              <a:t>求一个</a:t>
            </a:r>
            <a:r>
              <a:rPr lang="zh-CN" altLang="en-US" sz="1800" dirty="0" smtClean="0"/>
              <a:t>解、求</a:t>
            </a:r>
            <a:r>
              <a:rPr lang="zh-CN" altLang="en-US" sz="1800" dirty="0"/>
              <a:t>所有</a:t>
            </a:r>
            <a:r>
              <a:rPr lang="zh-CN" altLang="en-US" sz="1800" dirty="0" smtClean="0"/>
              <a:t>解、还是最优解</a:t>
            </a:r>
            <a:r>
              <a:rPr lang="zh-CN" altLang="en-US" sz="1800" dirty="0"/>
              <a:t>等。</a:t>
            </a:r>
          </a:p>
          <a:p>
            <a:pPr lvl="2">
              <a:spcBef>
                <a:spcPts val="1200"/>
              </a:spcBef>
            </a:pPr>
            <a:r>
              <a:rPr lang="zh-CN" altLang="en-US" sz="1800" b="1" dirty="0">
                <a:solidFill>
                  <a:srgbClr val="00B050"/>
                </a:solidFill>
              </a:rPr>
              <a:t>限制</a:t>
            </a:r>
            <a:r>
              <a:rPr lang="zh-CN" altLang="en-US" sz="1800" b="1" dirty="0" smtClean="0">
                <a:solidFill>
                  <a:srgbClr val="00B050"/>
                </a:solidFill>
              </a:rPr>
              <a:t>策略：</a:t>
            </a:r>
            <a:r>
              <a:rPr lang="zh-CN" altLang="en-US" sz="1800" dirty="0" smtClean="0"/>
              <a:t>对</a:t>
            </a:r>
            <a:r>
              <a:rPr lang="zh-CN" altLang="en-US" sz="1800" dirty="0"/>
              <a:t>推理的深度、宽度、时间、空间等进行的限制。</a:t>
            </a:r>
          </a:p>
          <a:p>
            <a:pPr lvl="2">
              <a:spcBef>
                <a:spcPts val="1200"/>
              </a:spcBef>
            </a:pPr>
            <a:r>
              <a:rPr lang="zh-CN" altLang="en-US" sz="1800" b="1" dirty="0">
                <a:solidFill>
                  <a:srgbClr val="00B050"/>
                </a:solidFill>
              </a:rPr>
              <a:t>冲突消解</a:t>
            </a:r>
            <a:r>
              <a:rPr lang="zh-CN" altLang="en-US" sz="1800" b="1" dirty="0" smtClean="0">
                <a:solidFill>
                  <a:srgbClr val="00B050"/>
                </a:solidFill>
              </a:rPr>
              <a:t>策略：</a:t>
            </a:r>
            <a:r>
              <a:rPr lang="zh-CN" altLang="en-US" sz="1800" dirty="0" smtClean="0"/>
              <a:t>当</a:t>
            </a:r>
            <a:r>
              <a:rPr lang="zh-CN" altLang="en-US" sz="1800" dirty="0"/>
              <a:t>推理过程有多条知识可用时，如何从这多条可用知识中选出一条最佳知识用于推理的策略。</a:t>
            </a:r>
          </a:p>
          <a:p>
            <a:pPr lvl="1">
              <a:spcBef>
                <a:spcPts val="1200"/>
              </a:spcBef>
            </a:pPr>
            <a:r>
              <a:rPr lang="zh-CN" altLang="en-US" sz="2000" b="1" dirty="0" smtClean="0">
                <a:solidFill>
                  <a:srgbClr val="0000FF"/>
                </a:solidFill>
              </a:rPr>
              <a:t>搜索策略主要</a:t>
            </a:r>
            <a:r>
              <a:rPr lang="zh-CN" altLang="en-US" sz="2000" b="1" dirty="0">
                <a:solidFill>
                  <a:srgbClr val="0000FF"/>
                </a:solidFill>
              </a:rPr>
              <a:t>解决推理线路、推理效果、推理效率等</a:t>
            </a:r>
            <a:r>
              <a:rPr lang="zh-CN" altLang="en-US" sz="2000" b="1" dirty="0" smtClean="0">
                <a:solidFill>
                  <a:srgbClr val="0000FF"/>
                </a:solidFill>
              </a:rPr>
              <a:t>问题</a:t>
            </a:r>
            <a:endParaRPr lang="zh-CN" altLang="en-US" sz="2000" b="1" dirty="0"/>
          </a:p>
        </p:txBody>
      </p:sp>
    </p:spTree>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7" name="Rectangle 3"/>
          <p:cNvSpPr>
            <a:spLocks noGrp="1" noChangeArrowheads="1"/>
          </p:cNvSpPr>
          <p:nvPr>
            <p:ph type="body" idx="1"/>
          </p:nvPr>
        </p:nvSpPr>
        <p:spPr>
          <a:xfrm>
            <a:off x="395536" y="908720"/>
            <a:ext cx="7200800" cy="4608512"/>
          </a:xfrm>
          <a:noFill/>
          <a:ln/>
        </p:spPr>
        <p:txBody>
          <a:bodyPr lIns="0" tIns="0" rIns="0" bIns="0"/>
          <a:lstStyle/>
          <a:p>
            <a:pPr>
              <a:lnSpc>
                <a:spcPct val="80000"/>
              </a:lnSpc>
              <a:buFontTx/>
              <a:buNone/>
            </a:pPr>
            <a:r>
              <a:rPr lang="zh-CN" altLang="en-US" b="1" dirty="0">
                <a:latin typeface="Times New Roman" pitchFamily="18" charset="0"/>
              </a:rPr>
              <a:t>对以上蕴含式加以推理</a:t>
            </a:r>
            <a:r>
              <a:rPr lang="en-US" altLang="zh-CN" b="1" dirty="0">
                <a:latin typeface="Times New Roman" pitchFamily="18" charset="0"/>
              </a:rPr>
              <a:t>,</a:t>
            </a:r>
            <a:r>
              <a:rPr lang="zh-CN" altLang="en-US" b="1" dirty="0">
                <a:latin typeface="Times New Roman" pitchFamily="18" charset="0"/>
              </a:rPr>
              <a:t>并化成子句形式</a:t>
            </a:r>
            <a:r>
              <a:rPr lang="en-US" altLang="zh-CN" b="1" dirty="0">
                <a:latin typeface="Times New Roman" pitchFamily="18" charset="0"/>
              </a:rPr>
              <a:t>,</a:t>
            </a:r>
            <a:r>
              <a:rPr lang="zh-CN" altLang="en-US" b="1" dirty="0">
                <a:latin typeface="Times New Roman" pitchFamily="18" charset="0"/>
              </a:rPr>
              <a:t>可得：</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a:t>
            </a:r>
            <a:r>
              <a:rPr lang="zh-CN" altLang="en-US" b="1" dirty="0">
                <a:latin typeface="Times New Roman" pitchFamily="18" charset="0"/>
              </a:rPr>
              <a:t>（</a:t>
            </a:r>
            <a:r>
              <a:rPr lang="en-US" altLang="zh-CN" b="1" dirty="0">
                <a:latin typeface="Times New Roman" pitchFamily="18" charset="0"/>
              </a:rPr>
              <a:t>1</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C                                         </a:t>
            </a:r>
            <a:r>
              <a:rPr lang="zh-CN" altLang="en-US" b="1" dirty="0">
                <a:latin typeface="Times New Roman" pitchFamily="18" charset="0"/>
              </a:rPr>
              <a:t>（</a:t>
            </a:r>
            <a:r>
              <a:rPr lang="en-US" altLang="zh-CN" b="1" dirty="0">
                <a:latin typeface="Times New Roman" pitchFamily="18" charset="0"/>
              </a:rPr>
              <a:t>2</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B ∨ C                                       </a:t>
            </a:r>
            <a:r>
              <a:rPr lang="zh-CN" altLang="en-US" b="1" dirty="0">
                <a:latin typeface="Times New Roman" pitchFamily="18" charset="0"/>
              </a:rPr>
              <a:t>（</a:t>
            </a:r>
            <a:r>
              <a:rPr lang="en-US" altLang="zh-CN" b="1" dirty="0">
                <a:latin typeface="Times New Roman" pitchFamily="18" charset="0"/>
              </a:rPr>
              <a:t>3</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4</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5</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C                                            </a:t>
            </a:r>
            <a:r>
              <a:rPr lang="zh-CN" altLang="en-US" b="1" dirty="0" smtClean="0">
                <a:latin typeface="Times New Roman" pitchFamily="18" charset="0"/>
              </a:rPr>
              <a:t> </a:t>
            </a:r>
            <a:r>
              <a:rPr lang="en-US" altLang="zh-CN" b="1" dirty="0" smtClean="0">
                <a:latin typeface="Times New Roman" pitchFamily="18" charset="0"/>
              </a:rPr>
              <a:t> </a:t>
            </a:r>
            <a:r>
              <a:rPr lang="zh-CN" altLang="en-US" b="1" dirty="0" smtClean="0">
                <a:latin typeface="Times New Roman" pitchFamily="18" charset="0"/>
              </a:rPr>
              <a:t>（</a:t>
            </a:r>
            <a:r>
              <a:rPr lang="en-US" altLang="zh-CN" b="1" dirty="0" smtClean="0">
                <a:latin typeface="Times New Roman" pitchFamily="18" charset="0"/>
              </a:rPr>
              <a:t>6</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B  ∨ C                                            </a:t>
            </a:r>
            <a:r>
              <a:rPr lang="en-US" altLang="zh-CN" b="1" dirty="0" smtClean="0">
                <a:latin typeface="Times New Roman" pitchFamily="18" charset="0"/>
              </a:rPr>
              <a:t>  </a:t>
            </a:r>
            <a:r>
              <a:rPr lang="zh-CN" altLang="en-US" b="1" dirty="0">
                <a:latin typeface="Times New Roman" pitchFamily="18" charset="0"/>
              </a:rPr>
              <a:t>（</a:t>
            </a:r>
            <a:r>
              <a:rPr lang="en-US" altLang="zh-CN" b="1" dirty="0">
                <a:latin typeface="Times New Roman" pitchFamily="18" charset="0"/>
              </a:rPr>
              <a:t>7</a:t>
            </a:r>
            <a:r>
              <a:rPr lang="zh-CN" altLang="en-US" b="1" dirty="0">
                <a:latin typeface="Times New Roman" pitchFamily="18" charset="0"/>
              </a:rPr>
              <a:t>）</a:t>
            </a:r>
          </a:p>
        </p:txBody>
      </p:sp>
      <p:sp>
        <p:nvSpPr>
          <p:cNvPr id="6" name="Rectangle 2"/>
          <p:cNvSpPr>
            <a:spLocks noGrp="1" noChangeArrowheads="1"/>
          </p:cNvSpPr>
          <p:nvPr>
            <p:ph type="title"/>
          </p:nvPr>
        </p:nvSpPr>
        <p:spPr>
          <a:xfrm>
            <a:off x="152400" y="0"/>
            <a:ext cx="8596313" cy="865188"/>
          </a:xfrm>
        </p:spPr>
        <p:txBody>
          <a:bodyPr/>
          <a:lstStyle/>
          <a:p>
            <a:r>
              <a:rPr lang="zh-CN" altLang="en-US" b="1" dirty="0">
                <a:latin typeface="宋体" pitchFamily="2" charset="-122"/>
              </a:rPr>
              <a:t>用消解法求更为复杂</a:t>
            </a:r>
            <a:r>
              <a:rPr lang="zh-CN" altLang="en-US" b="1" dirty="0" smtClean="0">
                <a:latin typeface="宋体" pitchFamily="2" charset="-122"/>
              </a:rPr>
              <a:t>问题</a:t>
            </a:r>
            <a:endParaRPr lang="zh-CN" altLang="en-US" b="1" dirty="0">
              <a:latin typeface="宋体" pitchFamily="2" charset="-122"/>
            </a:endParaRPr>
          </a:p>
        </p:txBody>
      </p:sp>
    </p:spTree>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7" name="Rectangle 3"/>
          <p:cNvSpPr>
            <a:spLocks noGrp="1" noChangeArrowheads="1"/>
          </p:cNvSpPr>
          <p:nvPr>
            <p:ph type="body" idx="1"/>
          </p:nvPr>
        </p:nvSpPr>
        <p:spPr>
          <a:xfrm>
            <a:off x="395536" y="908720"/>
            <a:ext cx="7200800" cy="4608512"/>
          </a:xfrm>
          <a:noFill/>
          <a:ln/>
        </p:spPr>
        <p:txBody>
          <a:bodyPr lIns="0" tIns="0" rIns="0" bIns="0"/>
          <a:lstStyle/>
          <a:p>
            <a:pPr>
              <a:lnSpc>
                <a:spcPct val="80000"/>
              </a:lnSpc>
              <a:buFontTx/>
              <a:buNone/>
            </a:pPr>
            <a:r>
              <a:rPr lang="zh-CN" altLang="en-US" b="1" dirty="0">
                <a:latin typeface="Times New Roman" pitchFamily="18" charset="0"/>
              </a:rPr>
              <a:t>对以上蕴含式加以推理</a:t>
            </a:r>
            <a:r>
              <a:rPr lang="en-US" altLang="zh-CN" b="1" dirty="0">
                <a:latin typeface="Times New Roman" pitchFamily="18" charset="0"/>
              </a:rPr>
              <a:t>,</a:t>
            </a:r>
            <a:r>
              <a:rPr lang="zh-CN" altLang="en-US" b="1" dirty="0">
                <a:latin typeface="Times New Roman" pitchFamily="18" charset="0"/>
              </a:rPr>
              <a:t>并化成子句形式</a:t>
            </a:r>
            <a:r>
              <a:rPr lang="en-US" altLang="zh-CN" b="1" dirty="0">
                <a:latin typeface="Times New Roman" pitchFamily="18" charset="0"/>
              </a:rPr>
              <a:t>,</a:t>
            </a:r>
            <a:r>
              <a:rPr lang="zh-CN" altLang="en-US" b="1" dirty="0">
                <a:latin typeface="Times New Roman" pitchFamily="18" charset="0"/>
              </a:rPr>
              <a:t>可得：</a:t>
            </a:r>
          </a:p>
          <a:p>
            <a:pPr>
              <a:buFontTx/>
              <a:buNone/>
            </a:pPr>
            <a:r>
              <a:rPr lang="zh-CN" altLang="en-US" b="1" dirty="0">
                <a:latin typeface="Times New Roman" pitchFamily="18" charset="0"/>
              </a:rPr>
              <a:t>     </a:t>
            </a:r>
            <a:r>
              <a:rPr lang="en-US" altLang="zh-CN" b="1" dirty="0" smtClean="0">
                <a:solidFill>
                  <a:srgbClr val="FF0000"/>
                </a:solidFill>
                <a:latin typeface="Times New Roman" pitchFamily="18" charset="0"/>
              </a:rPr>
              <a:t>¬ </a:t>
            </a:r>
            <a:r>
              <a:rPr lang="en-US" altLang="zh-CN" b="1" dirty="0">
                <a:solidFill>
                  <a:srgbClr val="FF0000"/>
                </a:solidFill>
                <a:latin typeface="Times New Roman" pitchFamily="18" charset="0"/>
              </a:rPr>
              <a:t>A ∨ </a:t>
            </a:r>
            <a:r>
              <a:rPr lang="en-US" altLang="zh-CN" b="1" dirty="0" smtClean="0">
                <a:solidFill>
                  <a:srgbClr val="FF0000"/>
                </a:solidFill>
                <a:latin typeface="Times New Roman" pitchFamily="18" charset="0"/>
              </a:rPr>
              <a:t>¬ </a:t>
            </a:r>
            <a:r>
              <a:rPr lang="en-US" altLang="zh-CN" b="1" dirty="0">
                <a:solidFill>
                  <a:srgbClr val="FF0000"/>
                </a:solidFill>
                <a:latin typeface="Times New Roman" pitchFamily="18" charset="0"/>
              </a:rPr>
              <a:t>B                                         </a:t>
            </a:r>
            <a:r>
              <a:rPr lang="zh-CN" altLang="en-US" b="1" dirty="0">
                <a:solidFill>
                  <a:srgbClr val="FF0000"/>
                </a:solidFill>
                <a:latin typeface="Times New Roman" pitchFamily="18" charset="0"/>
              </a:rPr>
              <a:t>（</a:t>
            </a:r>
            <a:r>
              <a:rPr lang="en-US" altLang="zh-CN" b="1" dirty="0">
                <a:solidFill>
                  <a:srgbClr val="FF0000"/>
                </a:solidFill>
                <a:latin typeface="Times New Roman" pitchFamily="18" charset="0"/>
              </a:rPr>
              <a:t>1</a:t>
            </a:r>
            <a:r>
              <a:rPr lang="zh-CN" altLang="en-US" b="1" dirty="0">
                <a:solidFill>
                  <a:srgbClr val="FF0000"/>
                </a:solidFill>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C                                         </a:t>
            </a:r>
            <a:r>
              <a:rPr lang="zh-CN" altLang="en-US" b="1" dirty="0">
                <a:latin typeface="Times New Roman" pitchFamily="18" charset="0"/>
              </a:rPr>
              <a:t>（</a:t>
            </a:r>
            <a:r>
              <a:rPr lang="en-US" altLang="zh-CN" b="1" dirty="0">
                <a:latin typeface="Times New Roman" pitchFamily="18" charset="0"/>
              </a:rPr>
              <a:t>2</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B ∨ C                                       </a:t>
            </a:r>
            <a:r>
              <a:rPr lang="zh-CN" altLang="en-US" b="1" dirty="0">
                <a:latin typeface="Times New Roman" pitchFamily="18" charset="0"/>
              </a:rPr>
              <a:t>（</a:t>
            </a:r>
            <a:r>
              <a:rPr lang="en-US" altLang="zh-CN" b="1" dirty="0">
                <a:latin typeface="Times New Roman" pitchFamily="18" charset="0"/>
              </a:rPr>
              <a:t>3</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4</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5</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C                                            </a:t>
            </a:r>
            <a:r>
              <a:rPr lang="zh-CN" altLang="en-US" b="1" dirty="0" smtClean="0">
                <a:latin typeface="Times New Roman" pitchFamily="18" charset="0"/>
              </a:rPr>
              <a:t> </a:t>
            </a:r>
            <a:r>
              <a:rPr lang="en-US" altLang="zh-CN" b="1" dirty="0" smtClean="0">
                <a:latin typeface="Times New Roman" pitchFamily="18" charset="0"/>
              </a:rPr>
              <a:t> </a:t>
            </a:r>
            <a:r>
              <a:rPr lang="zh-CN" altLang="en-US" b="1" dirty="0" smtClean="0">
                <a:latin typeface="Times New Roman" pitchFamily="18" charset="0"/>
              </a:rPr>
              <a:t>（</a:t>
            </a:r>
            <a:r>
              <a:rPr lang="en-US" altLang="zh-CN" b="1" dirty="0" smtClean="0">
                <a:latin typeface="Times New Roman" pitchFamily="18" charset="0"/>
              </a:rPr>
              <a:t>6</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solidFill>
                  <a:srgbClr val="FF0000"/>
                </a:solidFill>
                <a:latin typeface="Times New Roman" pitchFamily="18" charset="0"/>
              </a:rPr>
              <a:t>B  ∨ C                                            </a:t>
            </a:r>
            <a:r>
              <a:rPr lang="en-US" altLang="zh-CN" b="1" dirty="0" smtClean="0">
                <a:solidFill>
                  <a:srgbClr val="FF0000"/>
                </a:solidFill>
                <a:latin typeface="Times New Roman" pitchFamily="18" charset="0"/>
              </a:rPr>
              <a:t>  </a:t>
            </a:r>
            <a:r>
              <a:rPr lang="zh-CN" altLang="en-US" b="1" dirty="0">
                <a:solidFill>
                  <a:srgbClr val="FF0000"/>
                </a:solidFill>
                <a:latin typeface="Times New Roman" pitchFamily="18" charset="0"/>
              </a:rPr>
              <a:t>（</a:t>
            </a:r>
            <a:r>
              <a:rPr lang="en-US" altLang="zh-CN" b="1" dirty="0">
                <a:solidFill>
                  <a:srgbClr val="FF0000"/>
                </a:solidFill>
                <a:latin typeface="Times New Roman" pitchFamily="18" charset="0"/>
              </a:rPr>
              <a:t>7</a:t>
            </a:r>
            <a:r>
              <a:rPr lang="zh-CN" altLang="en-US" b="1" dirty="0" smtClean="0">
                <a:solidFill>
                  <a:srgbClr val="FF0000"/>
                </a:solidFill>
                <a:latin typeface="Times New Roman" pitchFamily="18" charset="0"/>
              </a:rPr>
              <a:t>）</a:t>
            </a:r>
            <a:endParaRPr lang="en-US" altLang="zh-CN" b="1" dirty="0" smtClean="0">
              <a:solidFill>
                <a:srgbClr val="FF0000"/>
              </a:solidFill>
              <a:latin typeface="Times New Roman" pitchFamily="18" charset="0"/>
            </a:endParaRPr>
          </a:p>
          <a:p>
            <a:pPr>
              <a:buFontTx/>
              <a:buNone/>
            </a:pPr>
            <a:r>
              <a:rPr lang="zh-CN" altLang="en-US" b="1" dirty="0" smtClean="0">
                <a:solidFill>
                  <a:srgbClr val="FF0000"/>
                </a:solidFill>
                <a:latin typeface="Times New Roman" pitchFamily="18" charset="0"/>
              </a:rPr>
              <a:t> </a:t>
            </a:r>
            <a:r>
              <a:rPr lang="zh-CN" altLang="en-US" dirty="0"/>
              <a:t> </a:t>
            </a:r>
            <a:r>
              <a:rPr lang="zh-CN" altLang="en-US" dirty="0" smtClean="0"/>
              <a:t>     </a:t>
            </a:r>
            <a:r>
              <a:rPr lang="en-US" altLang="zh-CN" dirty="0" smtClean="0">
                <a:solidFill>
                  <a:srgbClr val="0000FF"/>
                </a:solidFill>
              </a:rPr>
              <a:t>¬ </a:t>
            </a:r>
            <a:r>
              <a:rPr lang="en-US" altLang="zh-CN" dirty="0">
                <a:solidFill>
                  <a:srgbClr val="0000FF"/>
                </a:solidFill>
              </a:rPr>
              <a:t>A ∨ C </a:t>
            </a:r>
            <a:r>
              <a:rPr lang="zh-CN" altLang="en-US" dirty="0" smtClean="0">
                <a:solidFill>
                  <a:srgbClr val="0000FF"/>
                </a:solidFill>
              </a:rPr>
              <a:t>                                             </a:t>
            </a:r>
            <a:r>
              <a:rPr lang="en-US" altLang="zh-CN" dirty="0" smtClean="0">
                <a:solidFill>
                  <a:srgbClr val="0000FF"/>
                </a:solidFill>
              </a:rPr>
              <a:t>(8)</a:t>
            </a:r>
            <a:endParaRPr lang="zh-CN" altLang="en-US" b="1" dirty="0">
              <a:solidFill>
                <a:srgbClr val="0000FF"/>
              </a:solidFill>
            </a:endParaRPr>
          </a:p>
        </p:txBody>
      </p:sp>
      <p:sp>
        <p:nvSpPr>
          <p:cNvPr id="6" name="Rectangle 2"/>
          <p:cNvSpPr>
            <a:spLocks noGrp="1" noChangeArrowheads="1"/>
          </p:cNvSpPr>
          <p:nvPr>
            <p:ph type="title"/>
          </p:nvPr>
        </p:nvSpPr>
        <p:spPr>
          <a:xfrm>
            <a:off x="152400" y="0"/>
            <a:ext cx="8596313" cy="865188"/>
          </a:xfrm>
        </p:spPr>
        <p:txBody>
          <a:bodyPr/>
          <a:lstStyle/>
          <a:p>
            <a:r>
              <a:rPr lang="zh-CN" altLang="en-US" b="1" dirty="0">
                <a:latin typeface="宋体" pitchFamily="2" charset="-122"/>
              </a:rPr>
              <a:t>用消解法求更为复杂</a:t>
            </a:r>
            <a:r>
              <a:rPr lang="zh-CN" altLang="en-US" b="1" dirty="0" smtClean="0">
                <a:latin typeface="宋体" pitchFamily="2" charset="-122"/>
              </a:rPr>
              <a:t>问题</a:t>
            </a:r>
            <a:endParaRPr lang="zh-CN" altLang="en-US" b="1" dirty="0">
              <a:latin typeface="宋体" pitchFamily="2" charset="-122"/>
            </a:endParaRPr>
          </a:p>
        </p:txBody>
      </p:sp>
    </p:spTree>
    <p:extLst>
      <p:ext uri="{BB962C8B-B14F-4D97-AF65-F5344CB8AC3E}">
        <p14:creationId xmlns:p14="http://schemas.microsoft.com/office/powerpoint/2010/main" val="1084958910"/>
      </p:ext>
    </p:extLst>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7" name="Rectangle 3"/>
          <p:cNvSpPr>
            <a:spLocks noGrp="1" noChangeArrowheads="1"/>
          </p:cNvSpPr>
          <p:nvPr>
            <p:ph type="body" idx="1"/>
          </p:nvPr>
        </p:nvSpPr>
        <p:spPr>
          <a:xfrm>
            <a:off x="395536" y="908720"/>
            <a:ext cx="7200800" cy="4608512"/>
          </a:xfrm>
          <a:noFill/>
          <a:ln/>
        </p:spPr>
        <p:txBody>
          <a:bodyPr lIns="0" tIns="0" rIns="0" bIns="0"/>
          <a:lstStyle/>
          <a:p>
            <a:pPr>
              <a:lnSpc>
                <a:spcPct val="80000"/>
              </a:lnSpc>
              <a:buFontTx/>
              <a:buNone/>
            </a:pPr>
            <a:r>
              <a:rPr lang="zh-CN" altLang="en-US" b="1" dirty="0">
                <a:latin typeface="Times New Roman" pitchFamily="18" charset="0"/>
              </a:rPr>
              <a:t>对以上蕴含式加以推理</a:t>
            </a:r>
            <a:r>
              <a:rPr lang="en-US" altLang="zh-CN" b="1" dirty="0">
                <a:latin typeface="Times New Roman" pitchFamily="18" charset="0"/>
              </a:rPr>
              <a:t>,</a:t>
            </a:r>
            <a:r>
              <a:rPr lang="zh-CN" altLang="en-US" b="1" dirty="0">
                <a:latin typeface="Times New Roman" pitchFamily="18" charset="0"/>
              </a:rPr>
              <a:t>并化成子句形式</a:t>
            </a:r>
            <a:r>
              <a:rPr lang="en-US" altLang="zh-CN" b="1" dirty="0">
                <a:latin typeface="Times New Roman" pitchFamily="18" charset="0"/>
              </a:rPr>
              <a:t>,</a:t>
            </a:r>
            <a:r>
              <a:rPr lang="zh-CN" altLang="en-US" b="1" dirty="0">
                <a:latin typeface="Times New Roman" pitchFamily="18" charset="0"/>
              </a:rPr>
              <a:t>可得：</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a:t>
            </a:r>
            <a:r>
              <a:rPr lang="zh-CN" altLang="en-US" b="1" dirty="0">
                <a:latin typeface="Times New Roman" pitchFamily="18" charset="0"/>
              </a:rPr>
              <a:t>（</a:t>
            </a:r>
            <a:r>
              <a:rPr lang="en-US" altLang="zh-CN" b="1" dirty="0">
                <a:latin typeface="Times New Roman" pitchFamily="18" charset="0"/>
              </a:rPr>
              <a:t>1</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solidFill>
                  <a:srgbClr val="FF0000"/>
                </a:solidFill>
                <a:latin typeface="Times New Roman" pitchFamily="18" charset="0"/>
              </a:rPr>
              <a:t>¬ </a:t>
            </a:r>
            <a:r>
              <a:rPr lang="en-US" altLang="zh-CN" b="1" dirty="0">
                <a:solidFill>
                  <a:srgbClr val="FF0000"/>
                </a:solidFill>
                <a:latin typeface="Times New Roman" pitchFamily="18" charset="0"/>
              </a:rPr>
              <a:t>A ∨ </a:t>
            </a:r>
            <a:r>
              <a:rPr lang="en-US" altLang="zh-CN" b="1" dirty="0" smtClean="0">
                <a:solidFill>
                  <a:srgbClr val="FF0000"/>
                </a:solidFill>
                <a:latin typeface="Times New Roman" pitchFamily="18" charset="0"/>
              </a:rPr>
              <a:t>¬ </a:t>
            </a:r>
            <a:r>
              <a:rPr lang="en-US" altLang="zh-CN" b="1" dirty="0">
                <a:solidFill>
                  <a:srgbClr val="FF0000"/>
                </a:solidFill>
                <a:latin typeface="Times New Roman" pitchFamily="18" charset="0"/>
              </a:rPr>
              <a:t>C                                         </a:t>
            </a:r>
            <a:r>
              <a:rPr lang="zh-CN" altLang="en-US" b="1" dirty="0">
                <a:solidFill>
                  <a:srgbClr val="FF0000"/>
                </a:solidFill>
                <a:latin typeface="Times New Roman" pitchFamily="18" charset="0"/>
              </a:rPr>
              <a:t>（</a:t>
            </a:r>
            <a:r>
              <a:rPr lang="en-US" altLang="zh-CN" b="1" dirty="0">
                <a:solidFill>
                  <a:srgbClr val="FF0000"/>
                </a:solidFill>
                <a:latin typeface="Times New Roman" pitchFamily="18" charset="0"/>
              </a:rPr>
              <a:t>2</a:t>
            </a:r>
            <a:r>
              <a:rPr lang="zh-CN" altLang="en-US" b="1" dirty="0">
                <a:solidFill>
                  <a:srgbClr val="FF0000"/>
                </a:solidFill>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B ∨ C                                       </a:t>
            </a:r>
            <a:r>
              <a:rPr lang="zh-CN" altLang="en-US" b="1" dirty="0">
                <a:latin typeface="Times New Roman" pitchFamily="18" charset="0"/>
              </a:rPr>
              <a:t>（</a:t>
            </a:r>
            <a:r>
              <a:rPr lang="en-US" altLang="zh-CN" b="1" dirty="0">
                <a:latin typeface="Times New Roman" pitchFamily="18" charset="0"/>
              </a:rPr>
              <a:t>3</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4</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5</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C                                            </a:t>
            </a:r>
            <a:r>
              <a:rPr lang="zh-CN" altLang="en-US" b="1" dirty="0" smtClean="0">
                <a:latin typeface="Times New Roman" pitchFamily="18" charset="0"/>
              </a:rPr>
              <a:t> </a:t>
            </a:r>
            <a:r>
              <a:rPr lang="en-US" altLang="zh-CN" b="1" dirty="0" smtClean="0">
                <a:latin typeface="Times New Roman" pitchFamily="18" charset="0"/>
              </a:rPr>
              <a:t> </a:t>
            </a:r>
            <a:r>
              <a:rPr lang="zh-CN" altLang="en-US" b="1" dirty="0" smtClean="0">
                <a:latin typeface="Times New Roman" pitchFamily="18" charset="0"/>
              </a:rPr>
              <a:t>（</a:t>
            </a:r>
            <a:r>
              <a:rPr lang="en-US" altLang="zh-CN" b="1" dirty="0" smtClean="0">
                <a:latin typeface="Times New Roman" pitchFamily="18" charset="0"/>
              </a:rPr>
              <a:t>6</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B  ∨ C                                            </a:t>
            </a:r>
            <a:r>
              <a:rPr lang="en-US" altLang="zh-CN" b="1" dirty="0" smtClean="0">
                <a:latin typeface="Times New Roman" pitchFamily="18" charset="0"/>
              </a:rPr>
              <a:t>  </a:t>
            </a:r>
            <a:r>
              <a:rPr lang="zh-CN" altLang="en-US" b="1" dirty="0">
                <a:latin typeface="Times New Roman" pitchFamily="18" charset="0"/>
              </a:rPr>
              <a:t>（</a:t>
            </a:r>
            <a:r>
              <a:rPr lang="en-US" altLang="zh-CN" b="1" dirty="0">
                <a:latin typeface="Times New Roman" pitchFamily="18" charset="0"/>
              </a:rPr>
              <a:t>7</a:t>
            </a:r>
            <a:r>
              <a:rPr lang="zh-CN" altLang="en-US" b="1" dirty="0" smtClean="0">
                <a:latin typeface="Times New Roman" pitchFamily="18" charset="0"/>
              </a:rPr>
              <a:t>）</a:t>
            </a:r>
            <a:endParaRPr lang="en-US" altLang="zh-CN" b="1" dirty="0" smtClean="0">
              <a:latin typeface="Times New Roman" pitchFamily="18" charset="0"/>
            </a:endParaRPr>
          </a:p>
          <a:p>
            <a:pPr>
              <a:buFontTx/>
              <a:buNone/>
            </a:pPr>
            <a:r>
              <a:rPr lang="zh-CN" altLang="en-US" b="1" dirty="0" smtClean="0">
                <a:solidFill>
                  <a:srgbClr val="FF0000"/>
                </a:solidFill>
                <a:latin typeface="Times New Roman" pitchFamily="18" charset="0"/>
              </a:rPr>
              <a:t> </a:t>
            </a:r>
            <a:r>
              <a:rPr lang="zh-CN" altLang="en-US" dirty="0"/>
              <a:t> </a:t>
            </a:r>
            <a:r>
              <a:rPr lang="zh-CN" altLang="en-US" dirty="0" smtClean="0"/>
              <a:t>   </a:t>
            </a:r>
            <a:r>
              <a:rPr lang="zh-CN" altLang="en-US" dirty="0" smtClean="0">
                <a:solidFill>
                  <a:srgbClr val="FF0000"/>
                </a:solidFill>
              </a:rPr>
              <a:t>  </a:t>
            </a:r>
            <a:r>
              <a:rPr lang="en-US" altLang="zh-CN" dirty="0" smtClean="0">
                <a:solidFill>
                  <a:srgbClr val="FF0000"/>
                </a:solidFill>
              </a:rPr>
              <a:t>¬ </a:t>
            </a:r>
            <a:r>
              <a:rPr lang="en-US" altLang="zh-CN" dirty="0">
                <a:solidFill>
                  <a:srgbClr val="FF0000"/>
                </a:solidFill>
              </a:rPr>
              <a:t>A ∨ C </a:t>
            </a:r>
            <a:r>
              <a:rPr lang="zh-CN" altLang="en-US" dirty="0" smtClean="0">
                <a:solidFill>
                  <a:srgbClr val="FF0000"/>
                </a:solidFill>
              </a:rPr>
              <a:t>                                             </a:t>
            </a:r>
            <a:r>
              <a:rPr lang="en-US" altLang="zh-CN" dirty="0" smtClean="0">
                <a:solidFill>
                  <a:srgbClr val="FF0000"/>
                </a:solidFill>
              </a:rPr>
              <a:t>(8)</a:t>
            </a:r>
          </a:p>
          <a:p>
            <a:pPr>
              <a:buNone/>
            </a:pPr>
            <a:r>
              <a:rPr lang="zh-CN" altLang="en-US" dirty="0"/>
              <a:t> </a:t>
            </a:r>
            <a:r>
              <a:rPr lang="zh-CN" altLang="en-US" dirty="0" smtClean="0"/>
              <a:t>     </a:t>
            </a:r>
            <a:r>
              <a:rPr lang="en-US" altLang="zh-CN" dirty="0" smtClean="0">
                <a:solidFill>
                  <a:srgbClr val="0000FF"/>
                </a:solidFill>
              </a:rPr>
              <a:t>¬ </a:t>
            </a:r>
            <a:r>
              <a:rPr lang="en-US" altLang="zh-CN" dirty="0">
                <a:solidFill>
                  <a:srgbClr val="0000FF"/>
                </a:solidFill>
              </a:rPr>
              <a:t>A </a:t>
            </a:r>
            <a:r>
              <a:rPr lang="zh-CN" altLang="en-US" dirty="0" smtClean="0">
                <a:solidFill>
                  <a:srgbClr val="0000FF"/>
                </a:solidFill>
              </a:rPr>
              <a:t>                                                      </a:t>
            </a:r>
            <a:r>
              <a:rPr lang="en-US" altLang="zh-CN" dirty="0" smtClean="0">
                <a:solidFill>
                  <a:srgbClr val="0000FF"/>
                </a:solidFill>
              </a:rPr>
              <a:t>(</a:t>
            </a:r>
            <a:r>
              <a:rPr lang="zh-CN" altLang="zh-CN" dirty="0" smtClean="0">
                <a:solidFill>
                  <a:srgbClr val="0000FF"/>
                </a:solidFill>
              </a:rPr>
              <a:t>9</a:t>
            </a:r>
            <a:r>
              <a:rPr lang="en-US" altLang="zh-CN" dirty="0" smtClean="0">
                <a:solidFill>
                  <a:srgbClr val="0000FF"/>
                </a:solidFill>
              </a:rPr>
              <a:t>)</a:t>
            </a:r>
            <a:endParaRPr lang="zh-CN" altLang="en-US" dirty="0">
              <a:solidFill>
                <a:srgbClr val="0000FF"/>
              </a:solidFill>
            </a:endParaRPr>
          </a:p>
          <a:p>
            <a:pPr>
              <a:lnSpc>
                <a:spcPct val="120000"/>
              </a:lnSpc>
              <a:buFontTx/>
              <a:buNone/>
            </a:pPr>
            <a:endParaRPr lang="zh-CN" altLang="en-US" b="1" dirty="0">
              <a:solidFill>
                <a:srgbClr val="0000FF"/>
              </a:solidFill>
            </a:endParaRPr>
          </a:p>
        </p:txBody>
      </p:sp>
      <p:sp>
        <p:nvSpPr>
          <p:cNvPr id="6" name="Rectangle 2"/>
          <p:cNvSpPr>
            <a:spLocks noGrp="1" noChangeArrowheads="1"/>
          </p:cNvSpPr>
          <p:nvPr>
            <p:ph type="title"/>
          </p:nvPr>
        </p:nvSpPr>
        <p:spPr>
          <a:xfrm>
            <a:off x="152400" y="0"/>
            <a:ext cx="8596313" cy="865188"/>
          </a:xfrm>
        </p:spPr>
        <p:txBody>
          <a:bodyPr/>
          <a:lstStyle/>
          <a:p>
            <a:r>
              <a:rPr lang="zh-CN" altLang="en-US" b="1" dirty="0">
                <a:latin typeface="宋体" pitchFamily="2" charset="-122"/>
              </a:rPr>
              <a:t>用消解法求更为复杂</a:t>
            </a:r>
            <a:r>
              <a:rPr lang="zh-CN" altLang="en-US" b="1" dirty="0" smtClean="0">
                <a:latin typeface="宋体" pitchFamily="2" charset="-122"/>
              </a:rPr>
              <a:t>问题</a:t>
            </a:r>
            <a:endParaRPr lang="zh-CN" altLang="en-US" b="1" dirty="0">
              <a:latin typeface="宋体" pitchFamily="2" charset="-122"/>
            </a:endParaRPr>
          </a:p>
        </p:txBody>
      </p:sp>
    </p:spTree>
    <p:extLst>
      <p:ext uri="{BB962C8B-B14F-4D97-AF65-F5344CB8AC3E}">
        <p14:creationId xmlns:p14="http://schemas.microsoft.com/office/powerpoint/2010/main" val="2994866244"/>
      </p:ext>
    </p:extLst>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7" name="Rectangle 3"/>
          <p:cNvSpPr>
            <a:spLocks noGrp="1" noChangeArrowheads="1"/>
          </p:cNvSpPr>
          <p:nvPr>
            <p:ph type="body" idx="1"/>
          </p:nvPr>
        </p:nvSpPr>
        <p:spPr>
          <a:xfrm>
            <a:off x="395536" y="908720"/>
            <a:ext cx="7200800" cy="4608512"/>
          </a:xfrm>
          <a:noFill/>
          <a:ln/>
        </p:spPr>
        <p:txBody>
          <a:bodyPr lIns="0" tIns="0" rIns="0" bIns="0"/>
          <a:lstStyle/>
          <a:p>
            <a:pPr>
              <a:lnSpc>
                <a:spcPct val="80000"/>
              </a:lnSpc>
              <a:buFontTx/>
              <a:buNone/>
            </a:pPr>
            <a:r>
              <a:rPr lang="zh-CN" altLang="en-US" b="1" dirty="0">
                <a:latin typeface="Times New Roman" pitchFamily="18" charset="0"/>
              </a:rPr>
              <a:t>对以上蕴含式加以推理</a:t>
            </a:r>
            <a:r>
              <a:rPr lang="en-US" altLang="zh-CN" b="1" dirty="0">
                <a:latin typeface="Times New Roman" pitchFamily="18" charset="0"/>
              </a:rPr>
              <a:t>,</a:t>
            </a:r>
            <a:r>
              <a:rPr lang="zh-CN" altLang="en-US" b="1" dirty="0">
                <a:latin typeface="Times New Roman" pitchFamily="18" charset="0"/>
              </a:rPr>
              <a:t>并化成子句形式</a:t>
            </a:r>
            <a:r>
              <a:rPr lang="en-US" altLang="zh-CN" b="1" dirty="0">
                <a:latin typeface="Times New Roman" pitchFamily="18" charset="0"/>
              </a:rPr>
              <a:t>,</a:t>
            </a:r>
            <a:r>
              <a:rPr lang="zh-CN" altLang="en-US" b="1" dirty="0">
                <a:latin typeface="Times New Roman" pitchFamily="18" charset="0"/>
              </a:rPr>
              <a:t>可得：</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a:t>
            </a:r>
            <a:r>
              <a:rPr lang="zh-CN" altLang="en-US" b="1" dirty="0">
                <a:latin typeface="Times New Roman" pitchFamily="18" charset="0"/>
              </a:rPr>
              <a:t>（</a:t>
            </a:r>
            <a:r>
              <a:rPr lang="en-US" altLang="zh-CN" b="1" dirty="0">
                <a:latin typeface="Times New Roman" pitchFamily="18" charset="0"/>
              </a:rPr>
              <a:t>1</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C                                         </a:t>
            </a:r>
            <a:r>
              <a:rPr lang="zh-CN" altLang="en-US" b="1" dirty="0">
                <a:latin typeface="Times New Roman" pitchFamily="18" charset="0"/>
              </a:rPr>
              <a:t>（</a:t>
            </a:r>
            <a:r>
              <a:rPr lang="en-US" altLang="zh-CN" b="1" dirty="0">
                <a:latin typeface="Times New Roman" pitchFamily="18" charset="0"/>
              </a:rPr>
              <a:t>2</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B ∨ C                                       </a:t>
            </a:r>
            <a:r>
              <a:rPr lang="zh-CN" altLang="en-US" b="1" dirty="0">
                <a:latin typeface="Times New Roman" pitchFamily="18" charset="0"/>
              </a:rPr>
              <a:t>（</a:t>
            </a:r>
            <a:r>
              <a:rPr lang="en-US" altLang="zh-CN" b="1" dirty="0">
                <a:latin typeface="Times New Roman" pitchFamily="18" charset="0"/>
              </a:rPr>
              <a:t>3</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4</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5</a:t>
            </a:r>
            <a:r>
              <a:rPr lang="zh-CN" altLang="en-US" b="1" dirty="0">
                <a:latin typeface="Times New Roman" pitchFamily="18" charset="0"/>
              </a:rPr>
              <a:t>）</a:t>
            </a:r>
          </a:p>
          <a:p>
            <a:pPr>
              <a:buFontTx/>
              <a:buNone/>
            </a:pPr>
            <a:r>
              <a:rPr lang="zh-CN" altLang="en-US" b="1" dirty="0">
                <a:latin typeface="Times New Roman" pitchFamily="18" charset="0"/>
              </a:rPr>
              <a:t> </a:t>
            </a:r>
            <a:r>
              <a:rPr lang="zh-CN" altLang="en-US" b="1" dirty="0">
                <a:solidFill>
                  <a:srgbClr val="FF0000"/>
                </a:solidFill>
                <a:latin typeface="Times New Roman" pitchFamily="18" charset="0"/>
              </a:rPr>
              <a:t>   </a:t>
            </a:r>
            <a:r>
              <a:rPr lang="zh-CN" altLang="en-US" b="1" dirty="0" smtClean="0">
                <a:solidFill>
                  <a:srgbClr val="FF0000"/>
                </a:solidFill>
                <a:latin typeface="Times New Roman" pitchFamily="18" charset="0"/>
              </a:rPr>
              <a:t>  </a:t>
            </a:r>
            <a:r>
              <a:rPr lang="en-US" altLang="zh-CN" b="1" dirty="0">
                <a:solidFill>
                  <a:srgbClr val="FF0000"/>
                </a:solidFill>
                <a:latin typeface="Times New Roman" pitchFamily="18" charset="0"/>
              </a:rPr>
              <a:t>A ∨ C                                            </a:t>
            </a:r>
            <a:r>
              <a:rPr lang="zh-CN" altLang="en-US" b="1" dirty="0" smtClean="0">
                <a:solidFill>
                  <a:srgbClr val="FF0000"/>
                </a:solidFill>
                <a:latin typeface="Times New Roman" pitchFamily="18" charset="0"/>
              </a:rPr>
              <a:t> </a:t>
            </a:r>
            <a:r>
              <a:rPr lang="en-US" altLang="zh-CN" b="1" dirty="0" smtClean="0">
                <a:solidFill>
                  <a:srgbClr val="FF0000"/>
                </a:solidFill>
                <a:latin typeface="Times New Roman" pitchFamily="18" charset="0"/>
              </a:rPr>
              <a:t> </a:t>
            </a:r>
            <a:r>
              <a:rPr lang="zh-CN" altLang="en-US" b="1" dirty="0" smtClean="0">
                <a:solidFill>
                  <a:srgbClr val="FF0000"/>
                </a:solidFill>
                <a:latin typeface="Times New Roman" pitchFamily="18" charset="0"/>
              </a:rPr>
              <a:t>（</a:t>
            </a:r>
            <a:r>
              <a:rPr lang="en-US" altLang="zh-CN" b="1" dirty="0" smtClean="0">
                <a:solidFill>
                  <a:srgbClr val="FF0000"/>
                </a:solidFill>
                <a:latin typeface="Times New Roman" pitchFamily="18" charset="0"/>
              </a:rPr>
              <a:t>6</a:t>
            </a:r>
            <a:r>
              <a:rPr lang="zh-CN" altLang="en-US" b="1" dirty="0">
                <a:solidFill>
                  <a:srgbClr val="FF0000"/>
                </a:solidFill>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B  ∨ C                                            </a:t>
            </a:r>
            <a:r>
              <a:rPr lang="en-US" altLang="zh-CN" b="1" dirty="0" smtClean="0">
                <a:latin typeface="Times New Roman" pitchFamily="18" charset="0"/>
              </a:rPr>
              <a:t>  </a:t>
            </a:r>
            <a:r>
              <a:rPr lang="zh-CN" altLang="en-US" b="1" dirty="0">
                <a:latin typeface="Times New Roman" pitchFamily="18" charset="0"/>
              </a:rPr>
              <a:t>（</a:t>
            </a:r>
            <a:r>
              <a:rPr lang="en-US" altLang="zh-CN" b="1" dirty="0">
                <a:latin typeface="Times New Roman" pitchFamily="18" charset="0"/>
              </a:rPr>
              <a:t>7</a:t>
            </a:r>
            <a:r>
              <a:rPr lang="zh-CN" altLang="en-US" b="1" dirty="0" smtClean="0">
                <a:latin typeface="Times New Roman" pitchFamily="18" charset="0"/>
              </a:rPr>
              <a:t>）</a:t>
            </a:r>
            <a:endParaRPr lang="en-US" altLang="zh-CN" b="1" dirty="0" smtClean="0">
              <a:latin typeface="Times New Roman" pitchFamily="18" charset="0"/>
            </a:endParaRPr>
          </a:p>
          <a:p>
            <a:pPr>
              <a:buFontTx/>
              <a:buNone/>
            </a:pPr>
            <a:r>
              <a:rPr lang="zh-CN" altLang="en-US" b="1" dirty="0" smtClean="0">
                <a:latin typeface="Times New Roman" pitchFamily="18" charset="0"/>
              </a:rPr>
              <a:t> </a:t>
            </a:r>
            <a:r>
              <a:rPr lang="zh-CN" altLang="en-US" dirty="0"/>
              <a:t> </a:t>
            </a:r>
            <a:r>
              <a:rPr lang="zh-CN" altLang="en-US" dirty="0" smtClean="0"/>
              <a:t>     </a:t>
            </a:r>
            <a:r>
              <a:rPr lang="en-US" altLang="zh-CN" dirty="0" smtClean="0"/>
              <a:t>¬ </a:t>
            </a:r>
            <a:r>
              <a:rPr lang="en-US" altLang="zh-CN" dirty="0"/>
              <a:t>A ∨ C </a:t>
            </a:r>
            <a:r>
              <a:rPr lang="zh-CN" altLang="en-US" dirty="0" smtClean="0"/>
              <a:t>                                             </a:t>
            </a:r>
            <a:r>
              <a:rPr lang="en-US" altLang="zh-CN" dirty="0" smtClean="0"/>
              <a:t>(8)</a:t>
            </a:r>
          </a:p>
          <a:p>
            <a:pPr>
              <a:buNone/>
            </a:pPr>
            <a:r>
              <a:rPr lang="zh-CN" altLang="en-US" dirty="0"/>
              <a:t> </a:t>
            </a:r>
            <a:r>
              <a:rPr lang="zh-CN" altLang="en-US" dirty="0" smtClean="0"/>
              <a:t>     </a:t>
            </a:r>
            <a:r>
              <a:rPr lang="en-US" altLang="zh-CN" dirty="0" smtClean="0">
                <a:solidFill>
                  <a:srgbClr val="FF0000"/>
                </a:solidFill>
              </a:rPr>
              <a:t>¬ </a:t>
            </a:r>
            <a:r>
              <a:rPr lang="en-US" altLang="zh-CN" dirty="0">
                <a:solidFill>
                  <a:srgbClr val="FF0000"/>
                </a:solidFill>
              </a:rPr>
              <a:t>A </a:t>
            </a:r>
            <a:r>
              <a:rPr lang="zh-CN" altLang="en-US" dirty="0" smtClean="0">
                <a:solidFill>
                  <a:srgbClr val="FF0000"/>
                </a:solidFill>
              </a:rPr>
              <a:t>                                                      </a:t>
            </a:r>
            <a:r>
              <a:rPr lang="en-US" altLang="zh-CN" dirty="0" smtClean="0">
                <a:solidFill>
                  <a:srgbClr val="FF0000"/>
                </a:solidFill>
              </a:rPr>
              <a:t>(</a:t>
            </a:r>
            <a:r>
              <a:rPr lang="zh-CN" altLang="zh-CN" dirty="0" smtClean="0">
                <a:solidFill>
                  <a:srgbClr val="FF0000"/>
                </a:solidFill>
              </a:rPr>
              <a:t>9</a:t>
            </a:r>
            <a:r>
              <a:rPr lang="en-US" altLang="zh-CN" dirty="0" smtClean="0">
                <a:solidFill>
                  <a:srgbClr val="FF0000"/>
                </a:solidFill>
              </a:rPr>
              <a:t>)</a:t>
            </a:r>
          </a:p>
          <a:p>
            <a:pPr>
              <a:buNone/>
            </a:pPr>
            <a:r>
              <a:rPr lang="zh-CN" altLang="zh-CN" dirty="0">
                <a:solidFill>
                  <a:srgbClr val="0000FF"/>
                </a:solidFill>
              </a:rPr>
              <a:t> </a:t>
            </a:r>
            <a:r>
              <a:rPr lang="zh-CN" altLang="en-US" dirty="0" smtClean="0">
                <a:solidFill>
                  <a:srgbClr val="0000FF"/>
                </a:solidFill>
              </a:rPr>
              <a:t>     </a:t>
            </a:r>
            <a:r>
              <a:rPr lang="en-US" altLang="zh-CN" dirty="0" smtClean="0">
                <a:solidFill>
                  <a:srgbClr val="0000FF"/>
                </a:solidFill>
              </a:rPr>
              <a:t>C</a:t>
            </a:r>
            <a:r>
              <a:rPr lang="zh-CN" altLang="en-US" dirty="0" smtClean="0">
                <a:solidFill>
                  <a:srgbClr val="0000FF"/>
                </a:solidFill>
              </a:rPr>
              <a:t>                                                         </a:t>
            </a:r>
            <a:r>
              <a:rPr lang="en-US" altLang="zh-CN" dirty="0">
                <a:solidFill>
                  <a:srgbClr val="0000FF"/>
                </a:solidFill>
              </a:rPr>
              <a:t>(10</a:t>
            </a:r>
            <a:r>
              <a:rPr lang="en-US" altLang="zh-CN" dirty="0" smtClean="0">
                <a:solidFill>
                  <a:srgbClr val="0000FF"/>
                </a:solidFill>
              </a:rPr>
              <a:t>)</a:t>
            </a:r>
            <a:endParaRPr lang="en-US" altLang="zh-CN" dirty="0">
              <a:solidFill>
                <a:srgbClr val="0000FF"/>
              </a:solidFill>
            </a:endParaRPr>
          </a:p>
        </p:txBody>
      </p:sp>
      <p:sp>
        <p:nvSpPr>
          <p:cNvPr id="6" name="Rectangle 2"/>
          <p:cNvSpPr>
            <a:spLocks noGrp="1" noChangeArrowheads="1"/>
          </p:cNvSpPr>
          <p:nvPr>
            <p:ph type="title"/>
          </p:nvPr>
        </p:nvSpPr>
        <p:spPr>
          <a:xfrm>
            <a:off x="152400" y="0"/>
            <a:ext cx="8596313" cy="865188"/>
          </a:xfrm>
        </p:spPr>
        <p:txBody>
          <a:bodyPr/>
          <a:lstStyle/>
          <a:p>
            <a:r>
              <a:rPr lang="zh-CN" altLang="en-US" b="1" dirty="0">
                <a:latin typeface="宋体" pitchFamily="2" charset="-122"/>
              </a:rPr>
              <a:t>用消解法求更为复杂</a:t>
            </a:r>
            <a:r>
              <a:rPr lang="zh-CN" altLang="en-US" b="1" dirty="0" smtClean="0">
                <a:latin typeface="宋体" pitchFamily="2" charset="-122"/>
              </a:rPr>
              <a:t>问题</a:t>
            </a:r>
            <a:endParaRPr lang="zh-CN" altLang="en-US" b="1" dirty="0">
              <a:latin typeface="宋体" pitchFamily="2" charset="-122"/>
            </a:endParaRPr>
          </a:p>
        </p:txBody>
      </p:sp>
    </p:spTree>
    <p:extLst>
      <p:ext uri="{BB962C8B-B14F-4D97-AF65-F5344CB8AC3E}">
        <p14:creationId xmlns:p14="http://schemas.microsoft.com/office/powerpoint/2010/main" val="1606684013"/>
      </p:ext>
    </p:extLst>
  </p:cSld>
  <p:clrMapOvr>
    <a:masterClrMapping/>
  </p:clrMapOvr>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7" name="Rectangle 3"/>
          <p:cNvSpPr>
            <a:spLocks noGrp="1" noChangeArrowheads="1"/>
          </p:cNvSpPr>
          <p:nvPr>
            <p:ph type="body" idx="1"/>
          </p:nvPr>
        </p:nvSpPr>
        <p:spPr>
          <a:xfrm>
            <a:off x="395536" y="908720"/>
            <a:ext cx="7200800" cy="4608512"/>
          </a:xfrm>
          <a:noFill/>
          <a:ln/>
        </p:spPr>
        <p:txBody>
          <a:bodyPr lIns="0" tIns="0" rIns="0" bIns="0"/>
          <a:lstStyle/>
          <a:p>
            <a:pPr>
              <a:lnSpc>
                <a:spcPct val="80000"/>
              </a:lnSpc>
              <a:buFontTx/>
              <a:buNone/>
            </a:pPr>
            <a:r>
              <a:rPr lang="zh-CN" altLang="en-US" b="1" dirty="0">
                <a:latin typeface="Times New Roman" pitchFamily="18" charset="0"/>
              </a:rPr>
              <a:t>对以上蕴含式加以推理</a:t>
            </a:r>
            <a:r>
              <a:rPr lang="en-US" altLang="zh-CN" b="1" dirty="0">
                <a:latin typeface="Times New Roman" pitchFamily="18" charset="0"/>
              </a:rPr>
              <a:t>,</a:t>
            </a:r>
            <a:r>
              <a:rPr lang="zh-CN" altLang="en-US" b="1" dirty="0">
                <a:latin typeface="Times New Roman" pitchFamily="18" charset="0"/>
              </a:rPr>
              <a:t>并化成子句形式</a:t>
            </a:r>
            <a:r>
              <a:rPr lang="en-US" altLang="zh-CN" b="1" dirty="0">
                <a:latin typeface="Times New Roman" pitchFamily="18" charset="0"/>
              </a:rPr>
              <a:t>,</a:t>
            </a:r>
            <a:r>
              <a:rPr lang="zh-CN" altLang="en-US" b="1" dirty="0">
                <a:latin typeface="Times New Roman" pitchFamily="18" charset="0"/>
              </a:rPr>
              <a:t>可得：</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a:t>
            </a:r>
            <a:r>
              <a:rPr lang="zh-CN" altLang="en-US" b="1" dirty="0">
                <a:latin typeface="Times New Roman" pitchFamily="18" charset="0"/>
              </a:rPr>
              <a:t>（</a:t>
            </a:r>
            <a:r>
              <a:rPr lang="en-US" altLang="zh-CN" b="1" dirty="0">
                <a:latin typeface="Times New Roman" pitchFamily="18" charset="0"/>
              </a:rPr>
              <a:t>1</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C                                         </a:t>
            </a:r>
            <a:r>
              <a:rPr lang="zh-CN" altLang="en-US" b="1" dirty="0">
                <a:latin typeface="Times New Roman" pitchFamily="18" charset="0"/>
              </a:rPr>
              <a:t>（</a:t>
            </a:r>
            <a:r>
              <a:rPr lang="en-US" altLang="zh-CN" b="1" dirty="0">
                <a:latin typeface="Times New Roman" pitchFamily="18" charset="0"/>
              </a:rPr>
              <a:t>2</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A ∨ B ∨ C                                       </a:t>
            </a:r>
            <a:r>
              <a:rPr lang="zh-CN" altLang="en-US" b="1" dirty="0">
                <a:latin typeface="Times New Roman" pitchFamily="18" charset="0"/>
              </a:rPr>
              <a:t>（</a:t>
            </a:r>
            <a:r>
              <a:rPr lang="en-US" altLang="zh-CN" b="1" dirty="0">
                <a:latin typeface="Times New Roman" pitchFamily="18" charset="0"/>
              </a:rPr>
              <a:t>3</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smtClean="0">
                <a:solidFill>
                  <a:srgbClr val="FF0000"/>
                </a:solidFill>
                <a:latin typeface="Times New Roman" pitchFamily="18" charset="0"/>
              </a:rPr>
              <a:t>¬ </a:t>
            </a:r>
            <a:r>
              <a:rPr lang="en-US" altLang="zh-CN" b="1" dirty="0">
                <a:solidFill>
                  <a:srgbClr val="FF0000"/>
                </a:solidFill>
                <a:latin typeface="Times New Roman" pitchFamily="18" charset="0"/>
              </a:rPr>
              <a:t>B ∨ </a:t>
            </a:r>
            <a:r>
              <a:rPr lang="en-US" altLang="zh-CN" b="1" dirty="0" smtClean="0">
                <a:solidFill>
                  <a:srgbClr val="FF0000"/>
                </a:solidFill>
                <a:latin typeface="Times New Roman" pitchFamily="18" charset="0"/>
              </a:rPr>
              <a:t>¬ </a:t>
            </a:r>
            <a:r>
              <a:rPr lang="en-US" altLang="zh-CN" b="1" dirty="0">
                <a:solidFill>
                  <a:srgbClr val="FF0000"/>
                </a:solidFill>
                <a:latin typeface="Times New Roman" pitchFamily="18" charset="0"/>
              </a:rPr>
              <a:t>C                                         </a:t>
            </a:r>
            <a:r>
              <a:rPr lang="zh-CN" altLang="en-US" b="1" dirty="0" smtClean="0">
                <a:solidFill>
                  <a:srgbClr val="FF0000"/>
                </a:solidFill>
                <a:latin typeface="Times New Roman" pitchFamily="18" charset="0"/>
              </a:rPr>
              <a:t>（</a:t>
            </a:r>
            <a:r>
              <a:rPr lang="en-US" altLang="zh-CN" b="1" dirty="0">
                <a:solidFill>
                  <a:srgbClr val="FF0000"/>
                </a:solidFill>
                <a:latin typeface="Times New Roman" pitchFamily="18" charset="0"/>
              </a:rPr>
              <a:t>4</a:t>
            </a:r>
            <a:r>
              <a:rPr lang="zh-CN" altLang="en-US" b="1" dirty="0">
                <a:solidFill>
                  <a:srgbClr val="FF0000"/>
                </a:solidFill>
                <a:latin typeface="Times New Roman" pitchFamily="18" charset="0"/>
              </a:rPr>
              <a:t>）</a:t>
            </a:r>
          </a:p>
          <a:p>
            <a:pPr>
              <a:buFontTx/>
              <a:buNone/>
            </a:pPr>
            <a:r>
              <a:rPr lang="zh-CN" altLang="en-US" b="1" dirty="0">
                <a:latin typeface="Times New Roman" pitchFamily="18" charset="0"/>
              </a:rPr>
              <a:t>     </a:t>
            </a:r>
            <a:r>
              <a:rPr lang="en-US" altLang="zh-CN" b="1" dirty="0" smtClean="0">
                <a:latin typeface="Times New Roman" pitchFamily="18" charset="0"/>
              </a:rPr>
              <a:t>¬  </a:t>
            </a:r>
            <a:r>
              <a:rPr lang="en-US" altLang="zh-CN" b="1" dirty="0">
                <a:latin typeface="Times New Roman" pitchFamily="18" charset="0"/>
              </a:rPr>
              <a:t>A ∨ </a:t>
            </a:r>
            <a:r>
              <a:rPr lang="en-US" altLang="zh-CN" b="1" dirty="0" smtClean="0">
                <a:latin typeface="Times New Roman" pitchFamily="18" charset="0"/>
              </a:rPr>
              <a:t>¬ </a:t>
            </a:r>
            <a:r>
              <a:rPr lang="en-US" altLang="zh-CN" b="1" dirty="0">
                <a:latin typeface="Times New Roman" pitchFamily="18" charset="0"/>
              </a:rPr>
              <a:t>B ∨ </a:t>
            </a:r>
            <a:r>
              <a:rPr lang="en-US" altLang="zh-CN" b="1" dirty="0" smtClean="0">
                <a:latin typeface="Times New Roman" pitchFamily="18" charset="0"/>
              </a:rPr>
              <a:t>¬ </a:t>
            </a:r>
            <a:r>
              <a:rPr lang="en-US" altLang="zh-CN" b="1" dirty="0">
                <a:latin typeface="Times New Roman" pitchFamily="18" charset="0"/>
              </a:rPr>
              <a:t>C                            </a:t>
            </a:r>
            <a:r>
              <a:rPr lang="zh-CN" altLang="en-US" b="1" dirty="0" smtClean="0">
                <a:latin typeface="Times New Roman" pitchFamily="18" charset="0"/>
              </a:rPr>
              <a:t>（</a:t>
            </a:r>
            <a:r>
              <a:rPr lang="en-US" altLang="zh-CN" b="1" dirty="0">
                <a:latin typeface="Times New Roman" pitchFamily="18" charset="0"/>
              </a:rPr>
              <a:t>5</a:t>
            </a:r>
            <a:r>
              <a:rPr lang="zh-CN" altLang="en-US" b="1" dirty="0">
                <a:latin typeface="Times New Roman" pitchFamily="18" charset="0"/>
              </a:rPr>
              <a:t>）</a:t>
            </a:r>
          </a:p>
          <a:p>
            <a:pPr>
              <a:buFontTx/>
              <a:buNone/>
            </a:pPr>
            <a:r>
              <a:rPr lang="zh-CN" altLang="en-US" b="1" dirty="0">
                <a:latin typeface="Times New Roman" pitchFamily="18" charset="0"/>
              </a:rPr>
              <a:t>    </a:t>
            </a:r>
            <a:r>
              <a:rPr lang="zh-CN" altLang="en-US" b="1" dirty="0" smtClean="0">
                <a:latin typeface="Times New Roman" pitchFamily="18" charset="0"/>
              </a:rPr>
              <a:t> </a:t>
            </a:r>
            <a:r>
              <a:rPr lang="en-US" altLang="zh-CN" b="1" dirty="0" smtClean="0">
                <a:latin typeface="Times New Roman" pitchFamily="18" charset="0"/>
              </a:rPr>
              <a:t>A </a:t>
            </a:r>
            <a:r>
              <a:rPr lang="en-US" altLang="zh-CN" b="1" dirty="0">
                <a:latin typeface="Times New Roman" pitchFamily="18" charset="0"/>
              </a:rPr>
              <a:t>∨ C                                            </a:t>
            </a:r>
            <a:r>
              <a:rPr lang="zh-CN" altLang="en-US" b="1" dirty="0" smtClean="0">
                <a:latin typeface="Times New Roman" pitchFamily="18" charset="0"/>
              </a:rPr>
              <a:t> </a:t>
            </a:r>
            <a:r>
              <a:rPr lang="en-US" altLang="zh-CN" b="1" dirty="0" smtClean="0">
                <a:latin typeface="Times New Roman" pitchFamily="18" charset="0"/>
              </a:rPr>
              <a:t> </a:t>
            </a:r>
            <a:r>
              <a:rPr lang="zh-CN" altLang="en-US" b="1" dirty="0" smtClean="0">
                <a:latin typeface="Times New Roman" pitchFamily="18" charset="0"/>
              </a:rPr>
              <a:t>（</a:t>
            </a:r>
            <a:r>
              <a:rPr lang="en-US" altLang="zh-CN" b="1" dirty="0" smtClean="0">
                <a:latin typeface="Times New Roman" pitchFamily="18" charset="0"/>
              </a:rPr>
              <a:t>6</a:t>
            </a:r>
            <a:r>
              <a:rPr lang="zh-CN" altLang="en-US" b="1" dirty="0">
                <a:latin typeface="Times New Roman" pitchFamily="18" charset="0"/>
              </a:rPr>
              <a:t>）</a:t>
            </a:r>
          </a:p>
          <a:p>
            <a:pPr>
              <a:buFontTx/>
              <a:buNone/>
            </a:pPr>
            <a:r>
              <a:rPr lang="zh-CN" altLang="en-US" b="1" dirty="0">
                <a:latin typeface="Times New Roman" pitchFamily="18" charset="0"/>
              </a:rPr>
              <a:t>     </a:t>
            </a:r>
            <a:r>
              <a:rPr lang="en-US" altLang="zh-CN" b="1" dirty="0">
                <a:latin typeface="Times New Roman" pitchFamily="18" charset="0"/>
              </a:rPr>
              <a:t>B  ∨ C                                            </a:t>
            </a:r>
            <a:r>
              <a:rPr lang="en-US" altLang="zh-CN" b="1" dirty="0" smtClean="0">
                <a:latin typeface="Times New Roman" pitchFamily="18" charset="0"/>
              </a:rPr>
              <a:t>  </a:t>
            </a:r>
            <a:r>
              <a:rPr lang="zh-CN" altLang="en-US" b="1" dirty="0">
                <a:latin typeface="Times New Roman" pitchFamily="18" charset="0"/>
              </a:rPr>
              <a:t>（</a:t>
            </a:r>
            <a:r>
              <a:rPr lang="en-US" altLang="zh-CN" b="1" dirty="0">
                <a:latin typeface="Times New Roman" pitchFamily="18" charset="0"/>
              </a:rPr>
              <a:t>7</a:t>
            </a:r>
            <a:r>
              <a:rPr lang="zh-CN" altLang="en-US" b="1" dirty="0" smtClean="0">
                <a:latin typeface="Times New Roman" pitchFamily="18" charset="0"/>
              </a:rPr>
              <a:t>）</a:t>
            </a:r>
            <a:endParaRPr lang="en-US" altLang="zh-CN" b="1" dirty="0" smtClean="0">
              <a:latin typeface="Times New Roman" pitchFamily="18" charset="0"/>
            </a:endParaRPr>
          </a:p>
          <a:p>
            <a:pPr>
              <a:buFontTx/>
              <a:buNone/>
            </a:pPr>
            <a:r>
              <a:rPr lang="zh-CN" altLang="en-US" b="1" dirty="0" smtClean="0">
                <a:latin typeface="Times New Roman" pitchFamily="18" charset="0"/>
              </a:rPr>
              <a:t> </a:t>
            </a:r>
            <a:r>
              <a:rPr lang="zh-CN" altLang="en-US" dirty="0"/>
              <a:t> </a:t>
            </a:r>
            <a:r>
              <a:rPr lang="zh-CN" altLang="en-US" dirty="0" smtClean="0"/>
              <a:t>     </a:t>
            </a:r>
            <a:r>
              <a:rPr lang="en-US" altLang="zh-CN" dirty="0" smtClean="0"/>
              <a:t>¬ </a:t>
            </a:r>
            <a:r>
              <a:rPr lang="en-US" altLang="zh-CN" dirty="0"/>
              <a:t>A ∨ C </a:t>
            </a:r>
            <a:r>
              <a:rPr lang="zh-CN" altLang="en-US" dirty="0" smtClean="0"/>
              <a:t>                                             </a:t>
            </a:r>
            <a:r>
              <a:rPr lang="en-US" altLang="zh-CN" dirty="0" smtClean="0"/>
              <a:t>(8)</a:t>
            </a:r>
          </a:p>
          <a:p>
            <a:pPr>
              <a:buNone/>
            </a:pPr>
            <a:r>
              <a:rPr lang="zh-CN" altLang="en-US" dirty="0"/>
              <a:t> </a:t>
            </a:r>
            <a:r>
              <a:rPr lang="zh-CN" altLang="en-US" dirty="0" smtClean="0"/>
              <a:t>     </a:t>
            </a:r>
            <a:r>
              <a:rPr lang="en-US" altLang="zh-CN" dirty="0" smtClean="0"/>
              <a:t>¬ </a:t>
            </a:r>
            <a:r>
              <a:rPr lang="en-US" altLang="zh-CN" dirty="0"/>
              <a:t>A </a:t>
            </a:r>
            <a:r>
              <a:rPr lang="zh-CN" altLang="en-US" dirty="0" smtClean="0"/>
              <a:t>                                                      </a:t>
            </a:r>
            <a:r>
              <a:rPr lang="en-US" altLang="zh-CN" dirty="0" smtClean="0"/>
              <a:t>(</a:t>
            </a:r>
            <a:r>
              <a:rPr lang="zh-CN" altLang="zh-CN" dirty="0" smtClean="0"/>
              <a:t>9</a:t>
            </a:r>
            <a:r>
              <a:rPr lang="en-US" altLang="zh-CN" dirty="0" smtClean="0"/>
              <a:t>)</a:t>
            </a:r>
          </a:p>
          <a:p>
            <a:pPr>
              <a:buNone/>
            </a:pPr>
            <a:r>
              <a:rPr lang="zh-CN" altLang="zh-CN" dirty="0">
                <a:solidFill>
                  <a:srgbClr val="0000FF"/>
                </a:solidFill>
              </a:rPr>
              <a:t> </a:t>
            </a:r>
            <a:r>
              <a:rPr lang="zh-CN" altLang="en-US" dirty="0" smtClean="0">
                <a:solidFill>
                  <a:srgbClr val="0000FF"/>
                </a:solidFill>
              </a:rPr>
              <a:t>    </a:t>
            </a:r>
            <a:r>
              <a:rPr lang="zh-CN" altLang="en-US" dirty="0" smtClean="0">
                <a:solidFill>
                  <a:srgbClr val="FF0000"/>
                </a:solidFill>
              </a:rPr>
              <a:t> </a:t>
            </a:r>
            <a:r>
              <a:rPr lang="en-US" altLang="zh-CN" dirty="0" smtClean="0">
                <a:solidFill>
                  <a:srgbClr val="FF0000"/>
                </a:solidFill>
              </a:rPr>
              <a:t>C</a:t>
            </a:r>
            <a:r>
              <a:rPr lang="zh-CN" altLang="en-US" dirty="0" smtClean="0">
                <a:solidFill>
                  <a:srgbClr val="FF0000"/>
                </a:solidFill>
              </a:rPr>
              <a:t>                                                         </a:t>
            </a:r>
            <a:r>
              <a:rPr lang="en-US" altLang="zh-CN" dirty="0">
                <a:solidFill>
                  <a:srgbClr val="FF0000"/>
                </a:solidFill>
              </a:rPr>
              <a:t>(</a:t>
            </a:r>
            <a:r>
              <a:rPr lang="en-US" altLang="zh-CN" dirty="0" smtClean="0">
                <a:solidFill>
                  <a:srgbClr val="FF0000"/>
                </a:solidFill>
              </a:rPr>
              <a:t>10</a:t>
            </a:r>
            <a:r>
              <a:rPr lang="en-US" altLang="zh-CN" dirty="0">
                <a:solidFill>
                  <a:srgbClr val="FF0000"/>
                </a:solidFill>
              </a:rPr>
              <a:t>)</a:t>
            </a:r>
            <a:endParaRPr lang="en-US" altLang="zh-CN" dirty="0" smtClean="0">
              <a:solidFill>
                <a:srgbClr val="FF0000"/>
              </a:solidFill>
            </a:endParaRPr>
          </a:p>
          <a:p>
            <a:pPr>
              <a:buNone/>
            </a:pPr>
            <a:r>
              <a:rPr lang="en-US" altLang="zh-CN" dirty="0" smtClean="0">
                <a:solidFill>
                  <a:srgbClr val="0000FF"/>
                </a:solidFill>
              </a:rPr>
              <a:t>          </a:t>
            </a:r>
            <a:r>
              <a:rPr lang="zh-CN" altLang="en-US" dirty="0" smtClean="0">
                <a:solidFill>
                  <a:srgbClr val="0000FF"/>
                </a:solidFill>
              </a:rPr>
              <a:t> </a:t>
            </a:r>
            <a:r>
              <a:rPr lang="en-US" altLang="zh-CN" dirty="0">
                <a:solidFill>
                  <a:srgbClr val="0000FF"/>
                </a:solidFill>
              </a:rPr>
              <a:t>¬ B </a:t>
            </a:r>
            <a:r>
              <a:rPr lang="zh-CN" altLang="en-US" dirty="0" smtClean="0">
                <a:solidFill>
                  <a:srgbClr val="0000FF"/>
                </a:solidFill>
              </a:rPr>
              <a:t>                                                     </a:t>
            </a:r>
            <a:r>
              <a:rPr lang="en-US" altLang="zh-CN" dirty="0" smtClean="0">
                <a:solidFill>
                  <a:srgbClr val="0000FF"/>
                </a:solidFill>
              </a:rPr>
              <a:t>(11)</a:t>
            </a:r>
          </a:p>
        </p:txBody>
      </p:sp>
      <p:sp>
        <p:nvSpPr>
          <p:cNvPr id="6" name="Rectangle 2"/>
          <p:cNvSpPr>
            <a:spLocks noGrp="1" noChangeArrowheads="1"/>
          </p:cNvSpPr>
          <p:nvPr>
            <p:ph type="title"/>
          </p:nvPr>
        </p:nvSpPr>
        <p:spPr>
          <a:xfrm>
            <a:off x="152400" y="0"/>
            <a:ext cx="8596313" cy="865188"/>
          </a:xfrm>
        </p:spPr>
        <p:txBody>
          <a:bodyPr/>
          <a:lstStyle/>
          <a:p>
            <a:r>
              <a:rPr lang="zh-CN" altLang="en-US" b="1" dirty="0">
                <a:latin typeface="宋体" pitchFamily="2" charset="-122"/>
              </a:rPr>
              <a:t>用消解法求更为复杂</a:t>
            </a:r>
            <a:r>
              <a:rPr lang="zh-CN" altLang="en-US" b="1" dirty="0" smtClean="0">
                <a:latin typeface="宋体" pitchFamily="2" charset="-122"/>
              </a:rPr>
              <a:t>问题</a:t>
            </a:r>
            <a:endParaRPr lang="zh-CN" altLang="en-US" b="1" dirty="0">
              <a:latin typeface="宋体" pitchFamily="2" charset="-122"/>
            </a:endParaRPr>
          </a:p>
        </p:txBody>
      </p:sp>
      <p:grpSp>
        <p:nvGrpSpPr>
          <p:cNvPr id="3" name="组 2"/>
          <p:cNvGrpSpPr/>
          <p:nvPr/>
        </p:nvGrpSpPr>
        <p:grpSpPr>
          <a:xfrm>
            <a:off x="6876256" y="4509120"/>
            <a:ext cx="2376265" cy="2246769"/>
            <a:chOff x="6876256" y="4509120"/>
            <a:chExt cx="2376265" cy="2246769"/>
          </a:xfrm>
        </p:grpSpPr>
        <p:sp>
          <p:nvSpPr>
            <p:cNvPr id="2" name="右大括号 1"/>
            <p:cNvSpPr/>
            <p:nvPr/>
          </p:nvSpPr>
          <p:spPr>
            <a:xfrm>
              <a:off x="6876256" y="5229200"/>
              <a:ext cx="504056" cy="1224136"/>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
          <p:nvSpPr>
            <p:cNvPr id="5" name="Rectangle 5"/>
            <p:cNvSpPr>
              <a:spLocks noChangeArrowheads="1"/>
            </p:cNvSpPr>
            <p:nvPr/>
          </p:nvSpPr>
          <p:spPr bwMode="ltGray">
            <a:xfrm>
              <a:off x="7523957" y="4509120"/>
              <a:ext cx="1728564"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buClr>
                  <a:srgbClr val="B2B2B2"/>
                </a:buClr>
                <a:buSzPct val="75000"/>
                <a:buFont typeface="Wingdings" pitchFamily="2" charset="2"/>
                <a:buNone/>
              </a:pPr>
              <a:r>
                <a:rPr lang="en-US" altLang="zh-CN" sz="2800" b="1" dirty="0">
                  <a:solidFill>
                    <a:srgbClr val="0000FF"/>
                  </a:solidFill>
                  <a:latin typeface="Times New Roman" pitchFamily="18" charset="0"/>
                </a:rPr>
                <a:t>A</a:t>
              </a:r>
              <a:r>
                <a:rPr lang="zh-CN" altLang="en-US" sz="2800" b="1" dirty="0">
                  <a:solidFill>
                    <a:srgbClr val="0000FF"/>
                  </a:solidFill>
                  <a:latin typeface="Times New Roman" pitchFamily="18" charset="0"/>
                </a:rPr>
                <a:t>和</a:t>
              </a:r>
              <a:r>
                <a:rPr lang="en-US" altLang="zh-CN" sz="2800" b="1" dirty="0">
                  <a:solidFill>
                    <a:srgbClr val="0000FF"/>
                  </a:solidFill>
                  <a:latin typeface="Times New Roman" pitchFamily="18" charset="0"/>
                </a:rPr>
                <a:t>B</a:t>
              </a:r>
              <a:r>
                <a:rPr lang="zh-CN" altLang="en-US" sz="2800" b="1" dirty="0">
                  <a:solidFill>
                    <a:srgbClr val="0000FF"/>
                  </a:solidFill>
                  <a:latin typeface="Times New Roman" pitchFamily="18" charset="0"/>
                </a:rPr>
                <a:t>都是说谎者，而</a:t>
              </a:r>
              <a:r>
                <a:rPr lang="en-US" altLang="zh-CN" sz="2800" b="1" dirty="0">
                  <a:solidFill>
                    <a:srgbClr val="0000FF"/>
                  </a:solidFill>
                  <a:latin typeface="Times New Roman" pitchFamily="18" charset="0"/>
                </a:rPr>
                <a:t>C</a:t>
              </a:r>
              <a:r>
                <a:rPr lang="zh-CN" altLang="en-US" sz="2800" b="1" dirty="0">
                  <a:solidFill>
                    <a:srgbClr val="0000FF"/>
                  </a:solidFill>
                  <a:latin typeface="Times New Roman" pitchFamily="18" charset="0"/>
                </a:rPr>
                <a:t>是老实人</a:t>
              </a:r>
            </a:p>
          </p:txBody>
        </p:sp>
      </p:grpSp>
    </p:spTree>
    <p:extLst>
      <p:ext uri="{BB962C8B-B14F-4D97-AF65-F5344CB8AC3E}">
        <p14:creationId xmlns:p14="http://schemas.microsoft.com/office/powerpoint/2010/main" val="16826302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
        <p:nvSpPr>
          <p:cNvPr id="713731" name="Rectangle 3"/>
          <p:cNvSpPr>
            <a:spLocks noGrp="1" noChangeArrowheads="1"/>
          </p:cNvSpPr>
          <p:nvPr>
            <p:ph type="body" idx="1"/>
          </p:nvPr>
        </p:nvSpPr>
        <p:spPr>
          <a:xfrm>
            <a:off x="250825" y="1196975"/>
            <a:ext cx="8642350" cy="5400675"/>
          </a:xfrm>
        </p:spPr>
        <p:txBody>
          <a:bodyPr/>
          <a:lstStyle/>
          <a:p>
            <a:pPr marL="609600" indent="-609600">
              <a:lnSpc>
                <a:spcPct val="120000"/>
              </a:lnSpc>
              <a:spcBef>
                <a:spcPts val="1200"/>
              </a:spcBef>
            </a:pPr>
            <a:r>
              <a:rPr lang="zh-CN" altLang="en-US" b="1" dirty="0"/>
              <a:t>归结演绎推理实际上就是从子句集中不断寻找可进行归结的子句对，并通过对这些子句对的归结，最终得出一个空子句的过程。</a:t>
            </a:r>
          </a:p>
          <a:p>
            <a:pPr marL="609600" indent="-609600">
              <a:lnSpc>
                <a:spcPct val="120000"/>
              </a:lnSpc>
              <a:spcBef>
                <a:spcPts val="1200"/>
              </a:spcBef>
            </a:pPr>
            <a:r>
              <a:rPr lang="zh-CN" altLang="en-US" b="1" dirty="0">
                <a:solidFill>
                  <a:srgbClr val="0000CC"/>
                </a:solidFill>
              </a:rPr>
              <a:t>由于事先并不知道哪些子句对可进行归结，更不知道通过对哪些子句对的归结能尽快得到空子句，因此就需要对子句集中的</a:t>
            </a:r>
            <a:r>
              <a:rPr lang="zh-CN" altLang="en-US" b="1" dirty="0">
                <a:solidFill>
                  <a:srgbClr val="FF0000"/>
                </a:solidFill>
              </a:rPr>
              <a:t>所有子句逐对进行比较</a:t>
            </a:r>
            <a:r>
              <a:rPr lang="zh-CN" altLang="en-US" b="1" dirty="0">
                <a:solidFill>
                  <a:srgbClr val="0000CC"/>
                </a:solidFill>
              </a:rPr>
              <a:t>，直到得出空子句为止</a:t>
            </a:r>
            <a:r>
              <a:rPr lang="zh-CN" altLang="en-US" b="1" dirty="0" smtClean="0">
                <a:solidFill>
                  <a:srgbClr val="0000CC"/>
                </a:solidFill>
              </a:rPr>
              <a:t>。</a:t>
            </a:r>
            <a:endParaRPr lang="en-US" altLang="zh-CN" b="1" dirty="0" smtClean="0">
              <a:solidFill>
                <a:srgbClr val="0000CC"/>
              </a:solidFill>
            </a:endParaRPr>
          </a:p>
          <a:p>
            <a:pPr marL="609600" indent="-609600">
              <a:lnSpc>
                <a:spcPct val="120000"/>
              </a:lnSpc>
              <a:spcBef>
                <a:spcPts val="1200"/>
              </a:spcBef>
            </a:pPr>
            <a:r>
              <a:rPr lang="zh-CN" altLang="en-US" b="1" dirty="0" smtClean="0">
                <a:solidFill>
                  <a:srgbClr val="008000"/>
                </a:solidFill>
              </a:rPr>
              <a:t>盲目</a:t>
            </a:r>
            <a:r>
              <a:rPr lang="zh-CN" altLang="en-US" b="1" dirty="0">
                <a:solidFill>
                  <a:srgbClr val="008000"/>
                </a:solidFill>
              </a:rPr>
              <a:t>的全面进行归结</a:t>
            </a:r>
            <a:r>
              <a:rPr lang="zh-CN" altLang="en-US" b="1" dirty="0">
                <a:solidFill>
                  <a:srgbClr val="0000CC"/>
                </a:solidFill>
              </a:rPr>
              <a:t>的方法，不仅会产生许多无用的归结式，更严重的是会产生组合爆炸问题</a:t>
            </a:r>
            <a:r>
              <a:rPr lang="zh-CN" altLang="en-US" b="1" dirty="0" smtClean="0">
                <a:solidFill>
                  <a:srgbClr val="0000CC"/>
                </a:solidFill>
              </a:rPr>
              <a:t>。</a:t>
            </a:r>
            <a:endParaRPr lang="zh-CN" altLang="en-US" b="1" dirty="0">
              <a:solidFill>
                <a:srgbClr val="0000CC"/>
              </a:solidFill>
            </a:endParaRPr>
          </a:p>
        </p:txBody>
      </p:sp>
    </p:spTree>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5" name="Rectangle 3"/>
          <p:cNvSpPr>
            <a:spLocks noGrp="1" noChangeArrowheads="1"/>
          </p:cNvSpPr>
          <p:nvPr>
            <p:ph type="body" idx="1"/>
          </p:nvPr>
        </p:nvSpPr>
        <p:spPr>
          <a:xfrm>
            <a:off x="179388" y="1341438"/>
            <a:ext cx="8507412" cy="5327650"/>
          </a:xfrm>
        </p:spPr>
        <p:txBody>
          <a:bodyPr/>
          <a:lstStyle/>
          <a:p>
            <a:pPr marL="609600" indent="-609600">
              <a:lnSpc>
                <a:spcPct val="90000"/>
              </a:lnSpc>
            </a:pPr>
            <a:r>
              <a:rPr lang="zh-CN" altLang="en-US" sz="2400" b="1" dirty="0" smtClean="0">
                <a:solidFill>
                  <a:srgbClr val="0000CC"/>
                </a:solidFill>
                <a:latin typeface="Times New Roman" pitchFamily="18" charset="0"/>
              </a:rPr>
              <a:t>广度</a:t>
            </a:r>
            <a:r>
              <a:rPr lang="zh-CN" altLang="en-US" sz="2400" b="1" dirty="0">
                <a:solidFill>
                  <a:srgbClr val="0000CC"/>
                </a:solidFill>
                <a:latin typeface="Times New Roman" pitchFamily="18" charset="0"/>
              </a:rPr>
              <a:t>优先是一种</a:t>
            </a:r>
            <a:r>
              <a:rPr lang="zh-CN" altLang="en-US" sz="2400" b="1" dirty="0">
                <a:solidFill>
                  <a:srgbClr val="FF0000"/>
                </a:solidFill>
                <a:latin typeface="Times New Roman" pitchFamily="18" charset="0"/>
              </a:rPr>
              <a:t>穷尽子句比较</a:t>
            </a:r>
            <a:r>
              <a:rPr lang="zh-CN" altLang="en-US" sz="2400" b="1" dirty="0">
                <a:solidFill>
                  <a:srgbClr val="0000CC"/>
                </a:solidFill>
                <a:latin typeface="Times New Roman" pitchFamily="18" charset="0"/>
              </a:rPr>
              <a:t>的复杂搜索</a:t>
            </a:r>
            <a:r>
              <a:rPr lang="zh-CN" altLang="en-US" sz="2400" b="1" dirty="0" smtClean="0">
                <a:solidFill>
                  <a:srgbClr val="0000CC"/>
                </a:solidFill>
                <a:latin typeface="Times New Roman" pitchFamily="18" charset="0"/>
              </a:rPr>
              <a:t>方法</a:t>
            </a:r>
            <a:endParaRPr lang="en-US" altLang="zh-CN" sz="2400" b="1" dirty="0" smtClean="0">
              <a:solidFill>
                <a:srgbClr val="0000CC"/>
              </a:solidFill>
              <a:latin typeface="Times New Roman" pitchFamily="18" charset="0"/>
            </a:endParaRPr>
          </a:p>
          <a:p>
            <a:pPr marL="609600" indent="-609600">
              <a:lnSpc>
                <a:spcPct val="120000"/>
              </a:lnSpc>
              <a:spcBef>
                <a:spcPts val="1200"/>
              </a:spcBef>
            </a:pPr>
            <a:r>
              <a:rPr lang="zh-CN" altLang="en-US" sz="2400" b="1" dirty="0" smtClean="0">
                <a:latin typeface="Times New Roman" pitchFamily="18" charset="0"/>
              </a:rPr>
              <a:t>设</a:t>
            </a:r>
            <a:r>
              <a:rPr lang="zh-CN" altLang="en-US" sz="2400" b="1" dirty="0">
                <a:latin typeface="Times New Roman" pitchFamily="18" charset="0"/>
              </a:rPr>
              <a:t>初始子句集为</a:t>
            </a:r>
            <a:r>
              <a:rPr lang="en-US" altLang="zh-CN" sz="2400" b="1" dirty="0">
                <a:latin typeface="Times New Roman" pitchFamily="18" charset="0"/>
              </a:rPr>
              <a:t>S</a:t>
            </a:r>
            <a:r>
              <a:rPr lang="en-US" altLang="zh-CN" sz="2400" b="1" baseline="-25000" dirty="0">
                <a:latin typeface="Times New Roman" pitchFamily="18" charset="0"/>
              </a:rPr>
              <a:t>0</a:t>
            </a:r>
            <a:r>
              <a:rPr lang="zh-CN" altLang="en-US" sz="2400" b="1" dirty="0">
                <a:latin typeface="Times New Roman" pitchFamily="18" charset="0"/>
              </a:rPr>
              <a:t>，广度优先策略的归结</a:t>
            </a:r>
            <a:r>
              <a:rPr lang="zh-CN" altLang="en-US" sz="2400" b="1" dirty="0" smtClean="0">
                <a:latin typeface="Times New Roman" pitchFamily="18" charset="0"/>
              </a:rPr>
              <a:t>过程：</a:t>
            </a:r>
            <a:endParaRPr lang="zh-CN" altLang="en-US" sz="2400" b="1" dirty="0">
              <a:latin typeface="Times New Roman" pitchFamily="18" charset="0"/>
            </a:endParaRPr>
          </a:p>
          <a:p>
            <a:pPr marL="857250" lvl="1" indent="-457200">
              <a:lnSpc>
                <a:spcPct val="120000"/>
              </a:lnSpc>
              <a:spcBef>
                <a:spcPts val="1200"/>
              </a:spcBef>
              <a:buFont typeface="+mj-lt"/>
              <a:buAutoNum type="arabicPeriod"/>
            </a:pPr>
            <a:r>
              <a:rPr lang="zh-CN" altLang="en-US" sz="2200" b="0" dirty="0" smtClean="0">
                <a:latin typeface="Times New Roman" pitchFamily="18" charset="0"/>
              </a:rPr>
              <a:t>从</a:t>
            </a:r>
            <a:r>
              <a:rPr lang="en-US" altLang="zh-CN" sz="2200" b="0" dirty="0">
                <a:latin typeface="Times New Roman" pitchFamily="18" charset="0"/>
              </a:rPr>
              <a:t>S</a:t>
            </a:r>
            <a:r>
              <a:rPr lang="en-US" altLang="zh-CN" sz="2200" b="0" baseline="-25000" dirty="0">
                <a:latin typeface="Times New Roman" pitchFamily="18" charset="0"/>
              </a:rPr>
              <a:t>0</a:t>
            </a:r>
            <a:r>
              <a:rPr lang="zh-CN" altLang="en-US" sz="2200" b="0" dirty="0">
                <a:latin typeface="Times New Roman" pitchFamily="18" charset="0"/>
              </a:rPr>
              <a:t>出发，对</a:t>
            </a:r>
            <a:r>
              <a:rPr lang="en-US" altLang="zh-CN" sz="2200" b="0" dirty="0">
                <a:latin typeface="Times New Roman" pitchFamily="18" charset="0"/>
              </a:rPr>
              <a:t>S</a:t>
            </a:r>
            <a:r>
              <a:rPr lang="en-US" altLang="zh-CN" sz="2200" b="0" baseline="-25000" dirty="0">
                <a:latin typeface="Times New Roman" pitchFamily="18" charset="0"/>
              </a:rPr>
              <a:t>0</a:t>
            </a:r>
            <a:r>
              <a:rPr lang="zh-CN" altLang="en-US" sz="2200" b="0" dirty="0">
                <a:latin typeface="Times New Roman" pitchFamily="18" charset="0"/>
              </a:rPr>
              <a:t>中的全部子句作所有可能的归结，得到第一层归结式，把这些归结式的集合记为</a:t>
            </a:r>
            <a:r>
              <a:rPr lang="en-US" altLang="zh-CN" sz="2200" b="0" dirty="0">
                <a:latin typeface="Times New Roman" pitchFamily="18" charset="0"/>
              </a:rPr>
              <a:t>S</a:t>
            </a:r>
            <a:r>
              <a:rPr lang="en-US" altLang="zh-CN" sz="2200" b="0" baseline="-25000" dirty="0">
                <a:latin typeface="Times New Roman" pitchFamily="18" charset="0"/>
              </a:rPr>
              <a:t>1</a:t>
            </a:r>
            <a:r>
              <a:rPr lang="en-US" altLang="zh-CN" sz="2200" b="0" dirty="0">
                <a:latin typeface="Times New Roman" pitchFamily="18" charset="0"/>
              </a:rPr>
              <a:t>;</a:t>
            </a:r>
          </a:p>
          <a:p>
            <a:pPr marL="857250" lvl="1" indent="-457200">
              <a:lnSpc>
                <a:spcPct val="120000"/>
              </a:lnSpc>
              <a:spcBef>
                <a:spcPts val="1200"/>
              </a:spcBef>
              <a:buFont typeface="+mj-lt"/>
              <a:buAutoNum type="arabicPeriod"/>
            </a:pPr>
            <a:r>
              <a:rPr lang="zh-CN" altLang="en-US" sz="2200" b="0" dirty="0" smtClean="0">
                <a:latin typeface="Times New Roman" pitchFamily="18" charset="0"/>
              </a:rPr>
              <a:t>用</a:t>
            </a:r>
            <a:r>
              <a:rPr lang="en-US" altLang="zh-CN" sz="2200" b="0" dirty="0">
                <a:latin typeface="Times New Roman" pitchFamily="18" charset="0"/>
              </a:rPr>
              <a:t>S</a:t>
            </a:r>
            <a:r>
              <a:rPr lang="en-US" altLang="zh-CN" sz="2200" b="0" baseline="-25000" dirty="0">
                <a:latin typeface="Times New Roman" pitchFamily="18" charset="0"/>
              </a:rPr>
              <a:t>0</a:t>
            </a:r>
            <a:r>
              <a:rPr lang="zh-CN" altLang="en-US" sz="2200" b="0" dirty="0">
                <a:latin typeface="Times New Roman" pitchFamily="18" charset="0"/>
              </a:rPr>
              <a:t>中的子句与</a:t>
            </a:r>
            <a:r>
              <a:rPr lang="en-US" altLang="zh-CN" sz="2200" b="0" dirty="0">
                <a:latin typeface="Times New Roman" pitchFamily="18" charset="0"/>
              </a:rPr>
              <a:t>S</a:t>
            </a:r>
            <a:r>
              <a:rPr lang="en-US" altLang="zh-CN" sz="2200" b="0" baseline="-25000" dirty="0">
                <a:latin typeface="Times New Roman" pitchFamily="18" charset="0"/>
              </a:rPr>
              <a:t>1</a:t>
            </a:r>
            <a:r>
              <a:rPr lang="zh-CN" altLang="en-US" sz="2200" b="0" dirty="0">
                <a:latin typeface="Times New Roman" pitchFamily="18" charset="0"/>
              </a:rPr>
              <a:t>中的子句进行所有可能的归结，得到第二层归结式，把这些归结式的集合记为</a:t>
            </a:r>
            <a:r>
              <a:rPr lang="en-US" altLang="zh-CN" sz="2200" b="0" dirty="0">
                <a:latin typeface="Times New Roman" pitchFamily="18" charset="0"/>
              </a:rPr>
              <a:t>S</a:t>
            </a:r>
            <a:r>
              <a:rPr lang="en-US" altLang="zh-CN" sz="2200" b="0" baseline="-25000" dirty="0">
                <a:latin typeface="Times New Roman" pitchFamily="18" charset="0"/>
              </a:rPr>
              <a:t>2</a:t>
            </a:r>
            <a:r>
              <a:rPr lang="en-US" altLang="zh-CN" sz="2200" b="0" dirty="0">
                <a:latin typeface="Times New Roman" pitchFamily="18" charset="0"/>
              </a:rPr>
              <a:t>;</a:t>
            </a:r>
          </a:p>
          <a:p>
            <a:pPr marL="857250" lvl="1" indent="-457200">
              <a:lnSpc>
                <a:spcPct val="120000"/>
              </a:lnSpc>
              <a:spcBef>
                <a:spcPts val="1200"/>
              </a:spcBef>
              <a:buFont typeface="+mj-lt"/>
              <a:buAutoNum type="arabicPeriod"/>
            </a:pPr>
            <a:r>
              <a:rPr lang="zh-CN" altLang="en-US" sz="2200" b="0" dirty="0" smtClean="0">
                <a:latin typeface="Times New Roman" pitchFamily="18" charset="0"/>
              </a:rPr>
              <a:t>用</a:t>
            </a:r>
            <a:r>
              <a:rPr lang="en-US" altLang="zh-CN" sz="2200" b="0" dirty="0">
                <a:latin typeface="Times New Roman" pitchFamily="18" charset="0"/>
              </a:rPr>
              <a:t>S</a:t>
            </a:r>
            <a:r>
              <a:rPr lang="en-US" altLang="zh-CN" sz="2200" b="0" baseline="-25000" dirty="0">
                <a:latin typeface="Times New Roman" pitchFamily="18" charset="0"/>
              </a:rPr>
              <a:t>0</a:t>
            </a:r>
            <a:r>
              <a:rPr lang="zh-CN" altLang="en-US" sz="2200" b="0" dirty="0">
                <a:latin typeface="Times New Roman" pitchFamily="18" charset="0"/>
              </a:rPr>
              <a:t>和</a:t>
            </a:r>
            <a:r>
              <a:rPr lang="en-US" altLang="zh-CN" sz="2200" b="0" dirty="0">
                <a:latin typeface="Times New Roman" pitchFamily="18" charset="0"/>
              </a:rPr>
              <a:t>S</a:t>
            </a:r>
            <a:r>
              <a:rPr lang="en-US" altLang="zh-CN" sz="2200" b="0" baseline="-25000" dirty="0">
                <a:latin typeface="Times New Roman" pitchFamily="18" charset="0"/>
              </a:rPr>
              <a:t>1</a:t>
            </a:r>
            <a:r>
              <a:rPr lang="zh-CN" altLang="en-US" sz="2200" b="0" dirty="0">
                <a:latin typeface="Times New Roman" pitchFamily="18" charset="0"/>
              </a:rPr>
              <a:t>中的子句与</a:t>
            </a:r>
            <a:r>
              <a:rPr lang="en-US" altLang="zh-CN" sz="2200" b="0" dirty="0">
                <a:latin typeface="Times New Roman" pitchFamily="18" charset="0"/>
              </a:rPr>
              <a:t>S</a:t>
            </a:r>
            <a:r>
              <a:rPr lang="en-US" altLang="zh-CN" sz="2200" b="0" baseline="-25000" dirty="0">
                <a:latin typeface="Times New Roman" pitchFamily="18" charset="0"/>
              </a:rPr>
              <a:t>2</a:t>
            </a:r>
            <a:r>
              <a:rPr lang="zh-CN" altLang="en-US" sz="2200" b="0" dirty="0">
                <a:latin typeface="Times New Roman" pitchFamily="18" charset="0"/>
              </a:rPr>
              <a:t>中的子句进行所有可能的归结，得到第三层归结式，把这些归结式的集合记为</a:t>
            </a:r>
            <a:r>
              <a:rPr lang="en-US" altLang="zh-CN" sz="2200" b="0" dirty="0">
                <a:latin typeface="Times New Roman" pitchFamily="18" charset="0"/>
              </a:rPr>
              <a:t>S</a:t>
            </a:r>
            <a:r>
              <a:rPr lang="en-US" altLang="zh-CN" sz="2200" b="0" baseline="-25000" dirty="0">
                <a:latin typeface="Times New Roman" pitchFamily="18" charset="0"/>
              </a:rPr>
              <a:t>3</a:t>
            </a:r>
            <a:r>
              <a:rPr lang="en-US" altLang="zh-CN" sz="2200" b="0" dirty="0" smtClean="0">
                <a:latin typeface="Times New Roman" pitchFamily="18" charset="0"/>
              </a:rPr>
              <a:t>;</a:t>
            </a:r>
          </a:p>
          <a:p>
            <a:pPr marL="857250" lvl="1" indent="-457200">
              <a:lnSpc>
                <a:spcPct val="120000"/>
              </a:lnSpc>
              <a:spcBef>
                <a:spcPts val="1200"/>
              </a:spcBef>
              <a:buFont typeface="+mj-lt"/>
              <a:buAutoNum type="arabicPeriod"/>
            </a:pPr>
            <a:r>
              <a:rPr lang="zh-CN" altLang="en-US" sz="2200" b="0" dirty="0"/>
              <a:t>如此继续，直到得出空子句或不能再继续归结为止。</a:t>
            </a:r>
          </a:p>
          <a:p>
            <a:pPr marL="857250" lvl="1" indent="-457200">
              <a:lnSpc>
                <a:spcPct val="120000"/>
              </a:lnSpc>
              <a:spcBef>
                <a:spcPts val="1200"/>
              </a:spcBef>
              <a:buFont typeface="+mj-lt"/>
              <a:buAutoNum type="arabicPeriod"/>
            </a:pPr>
            <a:endParaRPr lang="en-US" altLang="zh-CN" sz="2200" b="0" dirty="0">
              <a:latin typeface="Times New Roman" pitchFamily="18" charset="0"/>
            </a:endParaRP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9" name="Rectangle 3"/>
          <p:cNvSpPr>
            <a:spLocks noGrp="1" noChangeArrowheads="1"/>
          </p:cNvSpPr>
          <p:nvPr>
            <p:ph type="body" idx="1"/>
          </p:nvPr>
        </p:nvSpPr>
        <p:spPr>
          <a:xfrm>
            <a:off x="-252859" y="1268760"/>
            <a:ext cx="9361363" cy="5111750"/>
          </a:xfrm>
        </p:spPr>
        <p:txBody>
          <a:bodyPr/>
          <a:lstStyle/>
          <a:p>
            <a:pPr marL="400050" lvl="1" indent="0">
              <a:lnSpc>
                <a:spcPct val="90000"/>
              </a:lnSpc>
              <a:buNone/>
            </a:pPr>
            <a:r>
              <a:rPr lang="zh-CN" altLang="en-US" dirty="0" smtClean="0">
                <a:solidFill>
                  <a:srgbClr val="00B050"/>
                </a:solidFill>
              </a:rPr>
              <a:t>例设有</a:t>
            </a:r>
            <a:r>
              <a:rPr lang="zh-CN" altLang="en-US" dirty="0">
                <a:solidFill>
                  <a:srgbClr val="00B050"/>
                </a:solidFill>
              </a:rPr>
              <a:t>如下子句集</a:t>
            </a:r>
            <a:r>
              <a:rPr lang="zh-CN" altLang="en-US" dirty="0" smtClean="0">
                <a:solidFill>
                  <a:srgbClr val="00B050"/>
                </a:solidFill>
              </a:rPr>
              <a:t>：</a:t>
            </a:r>
            <a:r>
              <a:rPr lang="en-US" altLang="zh-CN" dirty="0" smtClean="0">
                <a:solidFill>
                  <a:srgbClr val="00B050"/>
                </a:solidFill>
              </a:rPr>
              <a:t>S</a:t>
            </a:r>
            <a:r>
              <a:rPr lang="en-US" altLang="zh-CN" dirty="0">
                <a:solidFill>
                  <a:srgbClr val="00B050"/>
                </a:solidFill>
              </a:rPr>
              <a:t>={﹁I(x)∨R(x),  I(a), ﹁R(y)∨L(y), ﹁L(a) }</a:t>
            </a:r>
          </a:p>
          <a:p>
            <a:pPr marL="400050" lvl="1" indent="0">
              <a:lnSpc>
                <a:spcPct val="90000"/>
              </a:lnSpc>
              <a:buNone/>
            </a:pPr>
            <a:r>
              <a:rPr lang="zh-CN" altLang="en-US" dirty="0">
                <a:solidFill>
                  <a:srgbClr val="00B050"/>
                </a:solidFill>
              </a:rPr>
              <a:t>用广度优先策略证明</a:t>
            </a:r>
            <a:r>
              <a:rPr lang="en-US" altLang="zh-CN" dirty="0">
                <a:solidFill>
                  <a:srgbClr val="00B050"/>
                </a:solidFill>
              </a:rPr>
              <a:t>S</a:t>
            </a:r>
            <a:r>
              <a:rPr lang="zh-CN" altLang="en-US" dirty="0">
                <a:solidFill>
                  <a:srgbClr val="00B050"/>
                </a:solidFill>
              </a:rPr>
              <a:t>为不可满足</a:t>
            </a:r>
            <a:r>
              <a:rPr lang="zh-CN" altLang="en-US" dirty="0" smtClean="0">
                <a:solidFill>
                  <a:srgbClr val="00B050"/>
                </a:solidFill>
              </a:rPr>
              <a:t>。</a:t>
            </a:r>
            <a:endParaRPr lang="en-US" altLang="zh-CN" dirty="0" smtClean="0">
              <a:solidFill>
                <a:srgbClr val="00B050"/>
              </a:solidFill>
            </a:endParaRPr>
          </a:p>
          <a:p>
            <a:pPr marL="400050" lvl="1" indent="0">
              <a:lnSpc>
                <a:spcPct val="90000"/>
              </a:lnSpc>
              <a:buNone/>
            </a:pPr>
            <a:endParaRPr lang="zh-CN" altLang="en-US" dirty="0">
              <a:solidFill>
                <a:srgbClr val="00B050"/>
              </a:solidFill>
            </a:endParaRPr>
          </a:p>
          <a:p>
            <a:pPr marL="400050" lvl="1" indent="0">
              <a:lnSpc>
                <a:spcPct val="90000"/>
              </a:lnSpc>
              <a:buNone/>
            </a:pPr>
            <a:r>
              <a:rPr lang="zh-CN" altLang="en-US" dirty="0">
                <a:solidFill>
                  <a:srgbClr val="00B050"/>
                </a:solidFill>
              </a:rPr>
              <a:t>广度优先策略的归结树如下：</a:t>
            </a:r>
          </a:p>
          <a:p>
            <a:pPr>
              <a:buFontTx/>
              <a:buNone/>
            </a:pPr>
            <a:endParaRPr lang="zh-CN" altLang="zh-CN" dirty="0"/>
          </a:p>
        </p:txBody>
      </p:sp>
      <p:grpSp>
        <p:nvGrpSpPr>
          <p:cNvPr id="2" name="组合 1"/>
          <p:cNvGrpSpPr/>
          <p:nvPr/>
        </p:nvGrpSpPr>
        <p:grpSpPr>
          <a:xfrm>
            <a:off x="683568" y="3212976"/>
            <a:ext cx="7776864" cy="2925762"/>
            <a:chOff x="467024" y="1989138"/>
            <a:chExt cx="7776864" cy="2925762"/>
          </a:xfrm>
        </p:grpSpPr>
        <p:sp>
          <p:nvSpPr>
            <p:cNvPr id="715780" name="Text Box 4"/>
            <p:cNvSpPr txBox="1">
              <a:spLocks noChangeArrowheads="1"/>
            </p:cNvSpPr>
            <p:nvPr/>
          </p:nvSpPr>
          <p:spPr bwMode="auto">
            <a:xfrm>
              <a:off x="1187450" y="1989138"/>
              <a:ext cx="1727846"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a:solidFill>
                    <a:srgbClr val="0000CC"/>
                  </a:solidFill>
                </a:rPr>
                <a:t>﹁I(x)∨R(x)</a:t>
              </a:r>
            </a:p>
          </p:txBody>
        </p:sp>
        <p:sp>
          <p:nvSpPr>
            <p:cNvPr id="715781" name="Text Box 5"/>
            <p:cNvSpPr txBox="1">
              <a:spLocks noChangeArrowheads="1"/>
            </p:cNvSpPr>
            <p:nvPr/>
          </p:nvSpPr>
          <p:spPr bwMode="auto">
            <a:xfrm>
              <a:off x="3419475" y="1989138"/>
              <a:ext cx="5762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I(a)</a:t>
              </a:r>
            </a:p>
          </p:txBody>
        </p:sp>
        <p:sp>
          <p:nvSpPr>
            <p:cNvPr id="715782" name="Text Box 6"/>
            <p:cNvSpPr txBox="1">
              <a:spLocks noChangeArrowheads="1"/>
            </p:cNvSpPr>
            <p:nvPr/>
          </p:nvSpPr>
          <p:spPr bwMode="auto">
            <a:xfrm>
              <a:off x="4716463" y="1989138"/>
              <a:ext cx="18002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﹁R(y)∨L(y)</a:t>
              </a:r>
            </a:p>
          </p:txBody>
        </p:sp>
        <p:sp>
          <p:nvSpPr>
            <p:cNvPr id="715783" name="Text Box 7"/>
            <p:cNvSpPr txBox="1">
              <a:spLocks noChangeArrowheads="1"/>
            </p:cNvSpPr>
            <p:nvPr/>
          </p:nvSpPr>
          <p:spPr bwMode="auto">
            <a:xfrm>
              <a:off x="7092950" y="1989138"/>
              <a:ext cx="93503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﹁L(a)</a:t>
              </a:r>
            </a:p>
          </p:txBody>
        </p:sp>
        <p:sp>
          <p:nvSpPr>
            <p:cNvPr id="715784" name="Text Box 8"/>
            <p:cNvSpPr txBox="1">
              <a:spLocks noChangeArrowheads="1"/>
            </p:cNvSpPr>
            <p:nvPr/>
          </p:nvSpPr>
          <p:spPr bwMode="auto">
            <a:xfrm>
              <a:off x="1476375" y="3068638"/>
              <a:ext cx="8651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R(a)</a:t>
              </a:r>
            </a:p>
          </p:txBody>
        </p:sp>
        <p:sp>
          <p:nvSpPr>
            <p:cNvPr id="715785" name="Text Box 9"/>
            <p:cNvSpPr txBox="1">
              <a:spLocks noChangeArrowheads="1"/>
            </p:cNvSpPr>
            <p:nvPr/>
          </p:nvSpPr>
          <p:spPr bwMode="auto">
            <a:xfrm>
              <a:off x="4643438" y="3068638"/>
              <a:ext cx="18002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﹁I(x) ∨L(x)</a:t>
              </a:r>
            </a:p>
          </p:txBody>
        </p:sp>
        <p:sp>
          <p:nvSpPr>
            <p:cNvPr id="715786" name="Text Box 10"/>
            <p:cNvSpPr txBox="1">
              <a:spLocks noChangeArrowheads="1"/>
            </p:cNvSpPr>
            <p:nvPr/>
          </p:nvSpPr>
          <p:spPr bwMode="auto">
            <a:xfrm>
              <a:off x="7092950" y="3068638"/>
              <a:ext cx="10080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﹁R(a)</a:t>
              </a:r>
            </a:p>
          </p:txBody>
        </p:sp>
        <p:sp>
          <p:nvSpPr>
            <p:cNvPr id="715787" name="Text Box 11"/>
            <p:cNvSpPr txBox="1">
              <a:spLocks noChangeArrowheads="1"/>
            </p:cNvSpPr>
            <p:nvPr/>
          </p:nvSpPr>
          <p:spPr bwMode="auto">
            <a:xfrm>
              <a:off x="1763713" y="4508500"/>
              <a:ext cx="8636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L(a)</a:t>
              </a:r>
            </a:p>
          </p:txBody>
        </p:sp>
        <p:sp>
          <p:nvSpPr>
            <p:cNvPr id="715788" name="Text Box 12"/>
            <p:cNvSpPr txBox="1">
              <a:spLocks noChangeArrowheads="1"/>
            </p:cNvSpPr>
            <p:nvPr/>
          </p:nvSpPr>
          <p:spPr bwMode="auto">
            <a:xfrm>
              <a:off x="3203575" y="4508500"/>
              <a:ext cx="9366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L(a)</a:t>
              </a:r>
            </a:p>
          </p:txBody>
        </p:sp>
        <p:sp>
          <p:nvSpPr>
            <p:cNvPr id="715789" name="Text Box 13"/>
            <p:cNvSpPr txBox="1">
              <a:spLocks noChangeArrowheads="1"/>
            </p:cNvSpPr>
            <p:nvPr/>
          </p:nvSpPr>
          <p:spPr bwMode="auto">
            <a:xfrm>
              <a:off x="4356100" y="4508500"/>
              <a:ext cx="9366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﹁I(a)</a:t>
              </a:r>
            </a:p>
          </p:txBody>
        </p:sp>
        <p:sp>
          <p:nvSpPr>
            <p:cNvPr id="715790" name="Text Box 14"/>
            <p:cNvSpPr txBox="1">
              <a:spLocks noChangeArrowheads="1"/>
            </p:cNvSpPr>
            <p:nvPr/>
          </p:nvSpPr>
          <p:spPr bwMode="auto">
            <a:xfrm>
              <a:off x="5651500" y="4437063"/>
              <a:ext cx="9366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﹁I(a)</a:t>
              </a:r>
            </a:p>
          </p:txBody>
        </p:sp>
        <p:sp>
          <p:nvSpPr>
            <p:cNvPr id="715791" name="Text Box 15"/>
            <p:cNvSpPr txBox="1">
              <a:spLocks noChangeArrowheads="1"/>
            </p:cNvSpPr>
            <p:nvPr/>
          </p:nvSpPr>
          <p:spPr bwMode="auto">
            <a:xfrm>
              <a:off x="7308850" y="4437063"/>
              <a:ext cx="93503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NIL</a:t>
              </a:r>
            </a:p>
          </p:txBody>
        </p:sp>
        <p:sp>
          <p:nvSpPr>
            <p:cNvPr id="715792" name="Line 16"/>
            <p:cNvSpPr>
              <a:spLocks noChangeShapeType="1"/>
            </p:cNvSpPr>
            <p:nvPr/>
          </p:nvSpPr>
          <p:spPr bwMode="auto">
            <a:xfrm>
              <a:off x="1835150" y="2420938"/>
              <a:ext cx="0"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793" name="Line 17"/>
            <p:cNvSpPr>
              <a:spLocks noChangeShapeType="1"/>
            </p:cNvSpPr>
            <p:nvPr/>
          </p:nvSpPr>
          <p:spPr bwMode="auto">
            <a:xfrm flipH="1">
              <a:off x="1908175" y="2349500"/>
              <a:ext cx="1727200" cy="71913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794" name="Line 18"/>
            <p:cNvSpPr>
              <a:spLocks noChangeShapeType="1"/>
            </p:cNvSpPr>
            <p:nvPr/>
          </p:nvSpPr>
          <p:spPr bwMode="auto">
            <a:xfrm>
              <a:off x="1908175" y="2420938"/>
              <a:ext cx="3600450"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795" name="Line 19"/>
            <p:cNvSpPr>
              <a:spLocks noChangeShapeType="1"/>
            </p:cNvSpPr>
            <p:nvPr/>
          </p:nvSpPr>
          <p:spPr bwMode="auto">
            <a:xfrm>
              <a:off x="5508625" y="2420938"/>
              <a:ext cx="0"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796" name="Line 20"/>
            <p:cNvSpPr>
              <a:spLocks noChangeShapeType="1"/>
            </p:cNvSpPr>
            <p:nvPr/>
          </p:nvSpPr>
          <p:spPr bwMode="auto">
            <a:xfrm>
              <a:off x="5580063" y="2420938"/>
              <a:ext cx="2016125"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797" name="Line 21"/>
            <p:cNvSpPr>
              <a:spLocks noChangeShapeType="1"/>
            </p:cNvSpPr>
            <p:nvPr/>
          </p:nvSpPr>
          <p:spPr bwMode="auto">
            <a:xfrm>
              <a:off x="7596188" y="2420938"/>
              <a:ext cx="0"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798" name="Line 22"/>
            <p:cNvSpPr>
              <a:spLocks noChangeShapeType="1"/>
            </p:cNvSpPr>
            <p:nvPr/>
          </p:nvSpPr>
          <p:spPr bwMode="auto">
            <a:xfrm>
              <a:off x="1835150" y="3429000"/>
              <a:ext cx="288925" cy="10795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799" name="Line 23"/>
            <p:cNvSpPr>
              <a:spLocks noChangeShapeType="1"/>
            </p:cNvSpPr>
            <p:nvPr/>
          </p:nvSpPr>
          <p:spPr bwMode="auto">
            <a:xfrm flipH="1">
              <a:off x="2195513" y="2420938"/>
              <a:ext cx="3168650" cy="20875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0" name="Line 24"/>
            <p:cNvSpPr>
              <a:spLocks noChangeShapeType="1"/>
            </p:cNvSpPr>
            <p:nvPr/>
          </p:nvSpPr>
          <p:spPr bwMode="auto">
            <a:xfrm>
              <a:off x="3635375" y="2420938"/>
              <a:ext cx="0" cy="20875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1" name="Line 25"/>
            <p:cNvSpPr>
              <a:spLocks noChangeShapeType="1"/>
            </p:cNvSpPr>
            <p:nvPr/>
          </p:nvSpPr>
          <p:spPr bwMode="auto">
            <a:xfrm flipH="1">
              <a:off x="3635375" y="3500438"/>
              <a:ext cx="1728788" cy="10080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2" name="Line 26"/>
            <p:cNvSpPr>
              <a:spLocks noChangeShapeType="1"/>
            </p:cNvSpPr>
            <p:nvPr/>
          </p:nvSpPr>
          <p:spPr bwMode="auto">
            <a:xfrm>
              <a:off x="1835150" y="2349500"/>
              <a:ext cx="2881313" cy="21590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3" name="Line 27"/>
            <p:cNvSpPr>
              <a:spLocks noChangeShapeType="1"/>
            </p:cNvSpPr>
            <p:nvPr/>
          </p:nvSpPr>
          <p:spPr bwMode="auto">
            <a:xfrm flipH="1">
              <a:off x="4859338" y="3500438"/>
              <a:ext cx="2736850" cy="10080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4" name="Line 28"/>
            <p:cNvSpPr>
              <a:spLocks noChangeShapeType="1"/>
            </p:cNvSpPr>
            <p:nvPr/>
          </p:nvSpPr>
          <p:spPr bwMode="auto">
            <a:xfrm>
              <a:off x="5580063" y="3500438"/>
              <a:ext cx="504825" cy="9366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5" name="Line 29"/>
            <p:cNvSpPr>
              <a:spLocks noChangeShapeType="1"/>
            </p:cNvSpPr>
            <p:nvPr/>
          </p:nvSpPr>
          <p:spPr bwMode="auto">
            <a:xfrm>
              <a:off x="1835150" y="3500438"/>
              <a:ext cx="5832475" cy="9366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6" name="Line 30"/>
            <p:cNvSpPr>
              <a:spLocks noChangeShapeType="1"/>
            </p:cNvSpPr>
            <p:nvPr/>
          </p:nvSpPr>
          <p:spPr bwMode="auto">
            <a:xfrm>
              <a:off x="7667625" y="3500438"/>
              <a:ext cx="144463" cy="10080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5807" name="Text Box 31"/>
            <p:cNvSpPr txBox="1">
              <a:spLocks noChangeArrowheads="1"/>
            </p:cNvSpPr>
            <p:nvPr/>
          </p:nvSpPr>
          <p:spPr bwMode="auto">
            <a:xfrm>
              <a:off x="467024" y="1989138"/>
              <a:ext cx="576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smtClean="0">
                  <a:solidFill>
                    <a:srgbClr val="0000CC"/>
                  </a:solidFill>
                </a:rPr>
                <a:t>S0</a:t>
              </a:r>
              <a:endParaRPr lang="en-US" altLang="zh-CN" dirty="0">
                <a:solidFill>
                  <a:srgbClr val="0000CC"/>
                </a:solidFill>
              </a:endParaRPr>
            </a:p>
          </p:txBody>
        </p:sp>
        <p:sp>
          <p:nvSpPr>
            <p:cNvPr id="715808" name="Text Box 32"/>
            <p:cNvSpPr txBox="1">
              <a:spLocks noChangeArrowheads="1"/>
            </p:cNvSpPr>
            <p:nvPr/>
          </p:nvSpPr>
          <p:spPr bwMode="auto">
            <a:xfrm>
              <a:off x="468313" y="3068638"/>
              <a:ext cx="576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S1</a:t>
              </a:r>
            </a:p>
          </p:txBody>
        </p:sp>
        <p:sp>
          <p:nvSpPr>
            <p:cNvPr id="715809" name="Text Box 33"/>
            <p:cNvSpPr txBox="1">
              <a:spLocks noChangeArrowheads="1"/>
            </p:cNvSpPr>
            <p:nvPr/>
          </p:nvSpPr>
          <p:spPr bwMode="auto">
            <a:xfrm>
              <a:off x="468313" y="4508500"/>
              <a:ext cx="647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S2</a:t>
              </a:r>
            </a:p>
          </p:txBody>
        </p:sp>
        <p:sp>
          <p:nvSpPr>
            <p:cNvPr id="715810" name="Line 34"/>
            <p:cNvSpPr>
              <a:spLocks noChangeShapeType="1"/>
            </p:cNvSpPr>
            <p:nvPr/>
          </p:nvSpPr>
          <p:spPr bwMode="auto">
            <a:xfrm flipH="1">
              <a:off x="6172200" y="2362200"/>
              <a:ext cx="1371600" cy="20574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7"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3" name="Rectangle 3"/>
          <p:cNvSpPr>
            <a:spLocks noGrp="1" noChangeArrowheads="1"/>
          </p:cNvSpPr>
          <p:nvPr>
            <p:ph type="body" idx="1"/>
          </p:nvPr>
        </p:nvSpPr>
        <p:spPr>
          <a:xfrm>
            <a:off x="457200" y="1412776"/>
            <a:ext cx="8229600" cy="4924425"/>
          </a:xfrm>
        </p:spPr>
        <p:txBody>
          <a:bodyPr/>
          <a:lstStyle/>
          <a:p>
            <a:pPr>
              <a:lnSpc>
                <a:spcPct val="120000"/>
              </a:lnSpc>
            </a:pPr>
            <a:r>
              <a:rPr lang="zh-CN" altLang="en-US" dirty="0">
                <a:solidFill>
                  <a:srgbClr val="FF0000"/>
                </a:solidFill>
              </a:rPr>
              <a:t>广度优先</a:t>
            </a:r>
            <a:r>
              <a:rPr lang="zh-CN" altLang="en-US" dirty="0" smtClean="0">
                <a:solidFill>
                  <a:srgbClr val="FF0000"/>
                </a:solidFill>
              </a:rPr>
              <a:t>策略的优点：</a:t>
            </a:r>
            <a:endParaRPr lang="en-US" altLang="zh-CN" dirty="0" smtClean="0">
              <a:solidFill>
                <a:srgbClr val="FF0000"/>
              </a:solidFill>
            </a:endParaRPr>
          </a:p>
          <a:p>
            <a:pPr lvl="1">
              <a:lnSpc>
                <a:spcPct val="120000"/>
              </a:lnSpc>
            </a:pPr>
            <a:r>
              <a:rPr lang="zh-CN" altLang="en-US" b="0" dirty="0" smtClean="0"/>
              <a:t>当</a:t>
            </a:r>
            <a:r>
              <a:rPr lang="zh-CN" altLang="en-US" b="0" dirty="0"/>
              <a:t>问题有解时保证能找到最短归结路径。</a:t>
            </a:r>
          </a:p>
          <a:p>
            <a:pPr lvl="1">
              <a:lnSpc>
                <a:spcPct val="120000"/>
              </a:lnSpc>
            </a:pPr>
            <a:r>
              <a:rPr lang="zh-CN" altLang="en-US" b="0" dirty="0" smtClean="0"/>
              <a:t>是</a:t>
            </a:r>
            <a:r>
              <a:rPr lang="zh-CN" altLang="en-US" b="0" dirty="0"/>
              <a:t>一种完备的归结策略</a:t>
            </a:r>
            <a:r>
              <a:rPr lang="zh-CN" altLang="en-US" b="0" dirty="0" smtClean="0"/>
              <a:t>。</a:t>
            </a:r>
            <a:endParaRPr lang="en-US" altLang="zh-CN" b="0" dirty="0" smtClean="0"/>
          </a:p>
          <a:p>
            <a:pPr>
              <a:lnSpc>
                <a:spcPct val="120000"/>
              </a:lnSpc>
              <a:spcBef>
                <a:spcPts val="1200"/>
              </a:spcBef>
            </a:pPr>
            <a:r>
              <a:rPr lang="zh-CN" altLang="en-US" dirty="0">
                <a:solidFill>
                  <a:srgbClr val="00B050"/>
                </a:solidFill>
              </a:rPr>
              <a:t>广度优先策略的</a:t>
            </a:r>
            <a:r>
              <a:rPr lang="zh-CN" altLang="en-US" dirty="0" smtClean="0">
                <a:solidFill>
                  <a:srgbClr val="00B050"/>
                </a:solidFill>
              </a:rPr>
              <a:t>缺点：</a:t>
            </a:r>
            <a:endParaRPr lang="en-US" altLang="zh-CN" dirty="0" smtClean="0">
              <a:solidFill>
                <a:srgbClr val="00B050"/>
              </a:solidFill>
            </a:endParaRPr>
          </a:p>
          <a:p>
            <a:pPr lvl="1">
              <a:lnSpc>
                <a:spcPct val="120000"/>
              </a:lnSpc>
            </a:pPr>
            <a:r>
              <a:rPr lang="zh-CN" altLang="en-US" b="0" dirty="0" smtClean="0"/>
              <a:t>归结</a:t>
            </a:r>
            <a:r>
              <a:rPr lang="zh-CN" altLang="en-US" b="0" dirty="0"/>
              <a:t>出了许多无用的</a:t>
            </a:r>
            <a:r>
              <a:rPr lang="zh-CN" altLang="en-US" b="0" dirty="0" smtClean="0"/>
              <a:t>子句</a:t>
            </a:r>
            <a:endParaRPr lang="en-US" altLang="zh-CN" b="0" dirty="0" smtClean="0"/>
          </a:p>
          <a:p>
            <a:pPr lvl="1">
              <a:lnSpc>
                <a:spcPct val="120000"/>
              </a:lnSpc>
            </a:pPr>
            <a:r>
              <a:rPr lang="zh-CN" altLang="en-US" b="0" dirty="0" smtClean="0"/>
              <a:t>既</a:t>
            </a:r>
            <a:r>
              <a:rPr lang="zh-CN" altLang="en-US" b="0" dirty="0"/>
              <a:t>浪费时间，又浪费</a:t>
            </a:r>
            <a:r>
              <a:rPr lang="zh-CN" altLang="en-US" b="0" dirty="0" smtClean="0"/>
              <a:t>空间</a:t>
            </a:r>
            <a:endParaRPr lang="en-US" altLang="zh-CN" b="0" dirty="0"/>
          </a:p>
          <a:p>
            <a:endParaRPr lang="en-US" altLang="zh-CN" b="1" dirty="0" smtClean="0">
              <a:solidFill>
                <a:srgbClr val="0000CC"/>
              </a:solidFill>
            </a:endParaRPr>
          </a:p>
          <a:p>
            <a:r>
              <a:rPr lang="zh-CN" altLang="en-US" b="1" dirty="0" smtClean="0">
                <a:solidFill>
                  <a:srgbClr val="0000CC"/>
                </a:solidFill>
              </a:rPr>
              <a:t>广度</a:t>
            </a:r>
            <a:r>
              <a:rPr lang="zh-CN" altLang="en-US" b="1" dirty="0">
                <a:solidFill>
                  <a:srgbClr val="0000CC"/>
                </a:solidFill>
              </a:rPr>
              <a:t>优先对大问题的归结容易产生组合爆炸，但对</a:t>
            </a:r>
            <a:r>
              <a:rPr lang="zh-CN" altLang="en-US" b="1" dirty="0">
                <a:solidFill>
                  <a:srgbClr val="FF0000"/>
                </a:solidFill>
              </a:rPr>
              <a:t>小问题</a:t>
            </a:r>
            <a:r>
              <a:rPr lang="zh-CN" altLang="en-US" b="1" dirty="0">
                <a:solidFill>
                  <a:srgbClr val="0000CC"/>
                </a:solidFill>
              </a:rPr>
              <a:t>却仍是一种比较好的归结策略。</a:t>
            </a: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9507" name="Rectangle 3"/>
          <p:cNvSpPr>
            <a:spLocks noGrp="1" noChangeArrowheads="1"/>
          </p:cNvSpPr>
          <p:nvPr>
            <p:ph type="body" idx="1"/>
          </p:nvPr>
        </p:nvSpPr>
        <p:spPr>
          <a:xfrm>
            <a:off x="457200" y="1600200"/>
            <a:ext cx="8229600" cy="4852988"/>
          </a:xfrm>
        </p:spPr>
        <p:txBody>
          <a:bodyPr/>
          <a:lstStyle/>
          <a:p>
            <a:pPr>
              <a:lnSpc>
                <a:spcPct val="150000"/>
              </a:lnSpc>
              <a:spcBef>
                <a:spcPts val="1800"/>
              </a:spcBef>
            </a:pPr>
            <a:r>
              <a:rPr lang="zh-CN" altLang="en-US" sz="2800" b="1" dirty="0" smtClean="0"/>
              <a:t>常用</a:t>
            </a:r>
            <a:r>
              <a:rPr lang="zh-CN" altLang="en-US" sz="2800" b="1" dirty="0"/>
              <a:t>的归结策略可分为两大</a:t>
            </a:r>
            <a:r>
              <a:rPr lang="zh-CN" altLang="en-US" sz="2800" b="1" dirty="0" smtClean="0"/>
              <a:t>类</a:t>
            </a:r>
            <a:r>
              <a:rPr lang="en-US" altLang="zh-CN" sz="2800" dirty="0" smtClean="0"/>
              <a:t>: </a:t>
            </a:r>
            <a:endParaRPr lang="en-US" altLang="zh-CN" sz="2800" b="1" dirty="0" smtClean="0"/>
          </a:p>
          <a:p>
            <a:pPr lvl="1">
              <a:lnSpc>
                <a:spcPct val="150000"/>
              </a:lnSpc>
              <a:spcBef>
                <a:spcPts val="1800"/>
              </a:spcBef>
            </a:pPr>
            <a:r>
              <a:rPr lang="zh-CN" altLang="en-US" sz="2600" b="1" dirty="0" smtClean="0">
                <a:solidFill>
                  <a:srgbClr val="0000FF"/>
                </a:solidFill>
              </a:rPr>
              <a:t>删除</a:t>
            </a:r>
            <a:r>
              <a:rPr lang="zh-CN" altLang="en-US" sz="2600" b="1" dirty="0">
                <a:solidFill>
                  <a:srgbClr val="0000FF"/>
                </a:solidFill>
              </a:rPr>
              <a:t>策略</a:t>
            </a:r>
            <a:r>
              <a:rPr lang="zh-CN" altLang="en-US" sz="2600" b="0" dirty="0"/>
              <a:t>是通过删除某些无用的子句来缩小归结范围</a:t>
            </a:r>
          </a:p>
          <a:p>
            <a:pPr lvl="1">
              <a:lnSpc>
                <a:spcPct val="150000"/>
              </a:lnSpc>
              <a:spcBef>
                <a:spcPts val="1800"/>
              </a:spcBef>
            </a:pPr>
            <a:r>
              <a:rPr lang="zh-CN" altLang="en-US" sz="2600" b="1" dirty="0">
                <a:solidFill>
                  <a:srgbClr val="0000FF"/>
                </a:solidFill>
              </a:rPr>
              <a:t>限制策略</a:t>
            </a:r>
            <a:r>
              <a:rPr lang="zh-CN" altLang="en-US" sz="2600" b="0" dirty="0"/>
              <a:t>是通过对参加归结的子句进行某些限制，来减少归结的盲目性，以尽快得到空子句</a:t>
            </a:r>
            <a:r>
              <a:rPr lang="zh-CN" altLang="en-US" sz="2600" b="1" dirty="0" smtClean="0"/>
              <a:t>。</a:t>
            </a:r>
            <a:endParaRPr lang="zh-CN" altLang="en-US" sz="2600" b="1" dirty="0"/>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Rectangle 2"/>
          <p:cNvSpPr>
            <a:spLocks noGrp="1" noChangeArrowheads="1"/>
          </p:cNvSpPr>
          <p:nvPr>
            <p:ph type="title"/>
          </p:nvPr>
        </p:nvSpPr>
        <p:spPr>
          <a:xfrm>
            <a:off x="457200" y="116632"/>
            <a:ext cx="8229600" cy="1052513"/>
          </a:xfrm>
        </p:spPr>
        <p:txBody>
          <a:bodyPr/>
          <a:lstStyle/>
          <a:p>
            <a:r>
              <a:rPr lang="zh-CN" altLang="en-US" sz="4000" b="1" dirty="0" smtClean="0">
                <a:latin typeface="Times New Roman" pitchFamily="18" charset="0"/>
              </a:rPr>
              <a:t>正向推理</a:t>
            </a:r>
            <a:endParaRPr lang="zh-CN" altLang="en-US" sz="2000" b="1" dirty="0">
              <a:latin typeface="Times New Roman" pitchFamily="18" charset="0"/>
            </a:endParaRPr>
          </a:p>
        </p:txBody>
      </p:sp>
      <p:sp>
        <p:nvSpPr>
          <p:cNvPr id="635907" name="Rectangle 3"/>
          <p:cNvSpPr>
            <a:spLocks noGrp="1" noChangeArrowheads="1"/>
          </p:cNvSpPr>
          <p:nvPr>
            <p:ph type="body" idx="1"/>
          </p:nvPr>
        </p:nvSpPr>
        <p:spPr>
          <a:xfrm>
            <a:off x="358775" y="2708920"/>
            <a:ext cx="8245673" cy="3933056"/>
          </a:xfrm>
        </p:spPr>
        <p:txBody>
          <a:bodyPr/>
          <a:lstStyle/>
          <a:p>
            <a:r>
              <a:rPr lang="zh-CN" altLang="en-US" sz="2400" b="1" dirty="0" smtClean="0">
                <a:solidFill>
                  <a:srgbClr val="A50021"/>
                </a:solidFill>
                <a:latin typeface="Times New Roman" pitchFamily="18" charset="0"/>
              </a:rPr>
              <a:t>算法</a:t>
            </a:r>
            <a:r>
              <a:rPr lang="zh-CN" altLang="en-US" sz="2400" b="1" dirty="0">
                <a:solidFill>
                  <a:srgbClr val="A50021"/>
                </a:solidFill>
                <a:latin typeface="Times New Roman" pitchFamily="18" charset="0"/>
              </a:rPr>
              <a:t>描述</a:t>
            </a:r>
          </a:p>
          <a:p>
            <a:pPr marL="800100" lvl="1" indent="-342900">
              <a:spcBef>
                <a:spcPts val="600"/>
              </a:spcBef>
              <a:buFont typeface="+mj-lt"/>
              <a:buAutoNum type="arabicPeriod"/>
            </a:pPr>
            <a:r>
              <a:rPr lang="zh-CN" altLang="en-US" sz="2000" dirty="0" smtClean="0">
                <a:latin typeface="Times New Roman" pitchFamily="18" charset="0"/>
              </a:rPr>
              <a:t>把</a:t>
            </a:r>
            <a:r>
              <a:rPr lang="zh-CN" altLang="en-US" sz="2000" dirty="0">
                <a:latin typeface="Times New Roman" pitchFamily="18" charset="0"/>
              </a:rPr>
              <a:t>用户提供的初始证据放入综合数据库；</a:t>
            </a:r>
          </a:p>
          <a:p>
            <a:pPr marL="800100" lvl="1" indent="-342900">
              <a:spcBef>
                <a:spcPts val="600"/>
              </a:spcBef>
              <a:buFont typeface="+mj-lt"/>
              <a:buAutoNum type="arabicPeriod"/>
            </a:pPr>
            <a:r>
              <a:rPr lang="zh-CN" altLang="en-US" sz="2000" dirty="0" smtClean="0">
                <a:latin typeface="Times New Roman" pitchFamily="18" charset="0"/>
              </a:rPr>
              <a:t>检查</a:t>
            </a:r>
            <a:r>
              <a:rPr lang="zh-CN" altLang="en-US" sz="2000" dirty="0">
                <a:latin typeface="Times New Roman" pitchFamily="18" charset="0"/>
              </a:rPr>
              <a:t>综合数据库中是否包含了问题的解，若已包含，则求解结束，并成功推出；否则执行下一步；</a:t>
            </a:r>
          </a:p>
          <a:p>
            <a:pPr marL="800100" lvl="1" indent="-342900">
              <a:spcBef>
                <a:spcPts val="600"/>
              </a:spcBef>
              <a:buFont typeface="+mj-lt"/>
              <a:buAutoNum type="arabicPeriod"/>
            </a:pPr>
            <a:r>
              <a:rPr lang="zh-CN" altLang="en-US" sz="2000" dirty="0" smtClean="0">
                <a:latin typeface="Times New Roman" pitchFamily="18" charset="0"/>
              </a:rPr>
              <a:t>检查</a:t>
            </a:r>
            <a:r>
              <a:rPr lang="zh-CN" altLang="en-US" sz="2000" dirty="0">
                <a:latin typeface="Times New Roman" pitchFamily="18" charset="0"/>
              </a:rPr>
              <a:t>知识库中是否有可用知识，若有，形成当前可用知识集，执行下一步；否则转</a:t>
            </a:r>
            <a:r>
              <a:rPr lang="en-US" altLang="zh-CN" sz="2000" dirty="0">
                <a:latin typeface="Times New Roman" pitchFamily="18" charset="0"/>
              </a:rPr>
              <a:t>(5)</a:t>
            </a:r>
            <a:r>
              <a:rPr lang="zh-CN" altLang="en-US" sz="2000" dirty="0">
                <a:latin typeface="Times New Roman" pitchFamily="18" charset="0"/>
              </a:rPr>
              <a:t>。</a:t>
            </a:r>
          </a:p>
          <a:p>
            <a:pPr marL="800100" lvl="1" indent="-342900">
              <a:spcBef>
                <a:spcPts val="600"/>
              </a:spcBef>
              <a:buFont typeface="+mj-lt"/>
              <a:buAutoNum type="arabicPeriod"/>
            </a:pPr>
            <a:r>
              <a:rPr lang="zh-CN" altLang="en-US" sz="2000" dirty="0" smtClean="0">
                <a:latin typeface="Times New Roman" pitchFamily="18" charset="0"/>
              </a:rPr>
              <a:t>按照</a:t>
            </a:r>
            <a:r>
              <a:rPr lang="zh-CN" altLang="en-US" sz="2000" dirty="0">
                <a:latin typeface="Times New Roman" pitchFamily="18" charset="0"/>
              </a:rPr>
              <a:t>某种冲突消解策略，从当前可用知识集中选出一条规则进行推理，并将推出的新事实加入综合数据库种，然后转</a:t>
            </a:r>
            <a:r>
              <a:rPr lang="en-US" altLang="zh-CN" sz="2000" dirty="0">
                <a:latin typeface="Times New Roman" pitchFamily="18" charset="0"/>
              </a:rPr>
              <a:t>(2)</a:t>
            </a:r>
            <a:r>
              <a:rPr lang="zh-CN" altLang="en-US" sz="2000" dirty="0">
                <a:latin typeface="Times New Roman" pitchFamily="18" charset="0"/>
              </a:rPr>
              <a:t>。</a:t>
            </a:r>
          </a:p>
          <a:p>
            <a:pPr marL="800100" lvl="1" indent="-342900">
              <a:spcBef>
                <a:spcPts val="600"/>
              </a:spcBef>
              <a:buFont typeface="+mj-lt"/>
              <a:buAutoNum type="arabicPeriod"/>
            </a:pPr>
            <a:r>
              <a:rPr lang="zh-CN" altLang="en-US" sz="2000" dirty="0" smtClean="0">
                <a:latin typeface="Times New Roman" pitchFamily="18" charset="0"/>
              </a:rPr>
              <a:t>询问</a:t>
            </a:r>
            <a:r>
              <a:rPr lang="zh-CN" altLang="en-US" sz="2000" dirty="0">
                <a:latin typeface="Times New Roman" pitchFamily="18" charset="0"/>
              </a:rPr>
              <a:t>用户是否可以进一步补充新的事实，若可补充，则将补充的新事实加入综合数据库中，然后转</a:t>
            </a:r>
            <a:r>
              <a:rPr lang="en-US" altLang="zh-CN" sz="2000" dirty="0">
                <a:latin typeface="Times New Roman" pitchFamily="18" charset="0"/>
              </a:rPr>
              <a:t>(3)</a:t>
            </a:r>
            <a:r>
              <a:rPr lang="zh-CN" altLang="en-US" sz="2000" dirty="0">
                <a:latin typeface="Times New Roman" pitchFamily="18" charset="0"/>
              </a:rPr>
              <a:t>；否则表示无解，失败退出</a:t>
            </a:r>
            <a:r>
              <a:rPr lang="zh-CN" altLang="en-US" sz="2000" dirty="0" smtClean="0">
                <a:latin typeface="Times New Roman" pitchFamily="18" charset="0"/>
              </a:rPr>
              <a:t>。</a:t>
            </a:r>
            <a:endParaRPr lang="zh-CN" altLang="en-US" sz="2000" dirty="0">
              <a:latin typeface="Times New Roman" pitchFamily="18" charset="0"/>
            </a:endParaRPr>
          </a:p>
        </p:txBody>
      </p:sp>
      <p:grpSp>
        <p:nvGrpSpPr>
          <p:cNvPr id="5" name="组合 4"/>
          <p:cNvGrpSpPr/>
          <p:nvPr/>
        </p:nvGrpSpPr>
        <p:grpSpPr>
          <a:xfrm>
            <a:off x="755576" y="1340768"/>
            <a:ext cx="7632848" cy="1080120"/>
            <a:chOff x="755576" y="1484784"/>
            <a:chExt cx="7632848" cy="1080120"/>
          </a:xfrm>
        </p:grpSpPr>
        <p:sp>
          <p:nvSpPr>
            <p:cNvPr id="3" name="圆角矩形 2"/>
            <p:cNvSpPr/>
            <p:nvPr/>
          </p:nvSpPr>
          <p:spPr>
            <a:xfrm>
              <a:off x="755576" y="1484784"/>
              <a:ext cx="7632848"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71600" y="1484784"/>
              <a:ext cx="7416824" cy="919867"/>
            </a:xfrm>
            <a:prstGeom prst="rect">
              <a:avLst/>
            </a:prstGeom>
          </p:spPr>
          <p:txBody>
            <a:bodyPr wrap="square">
              <a:spAutoFit/>
            </a:bodyPr>
            <a:lstStyle/>
            <a:p>
              <a:pPr>
                <a:lnSpc>
                  <a:spcPct val="120000"/>
                </a:lnSpc>
              </a:pPr>
              <a:r>
                <a:rPr lang="zh-CN" altLang="en-US" sz="2400" b="1" dirty="0">
                  <a:solidFill>
                    <a:srgbClr val="0000FF"/>
                  </a:solidFill>
                  <a:latin typeface="幼圆" pitchFamily="49" charset="-122"/>
                  <a:ea typeface="幼圆" pitchFamily="49" charset="-122"/>
                </a:rPr>
                <a:t>正向推理：从已知事实出发、正向使用推理规则，亦称为数据驱动推理或前向链推理。 </a:t>
              </a:r>
            </a:p>
          </p:txBody>
        </p:sp>
      </p:grpSp>
    </p:spTree>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7" name="Rectangle 3"/>
          <p:cNvSpPr>
            <a:spLocks noGrp="1" noChangeArrowheads="1"/>
          </p:cNvSpPr>
          <p:nvPr>
            <p:ph type="body" idx="1"/>
          </p:nvPr>
        </p:nvSpPr>
        <p:spPr>
          <a:xfrm>
            <a:off x="457200" y="1600200"/>
            <a:ext cx="8229600" cy="4781550"/>
          </a:xfrm>
        </p:spPr>
        <p:txBody>
          <a:bodyPr/>
          <a:lstStyle/>
          <a:p>
            <a:pPr marL="609600" indent="-609600">
              <a:lnSpc>
                <a:spcPct val="120000"/>
              </a:lnSpc>
              <a:spcBef>
                <a:spcPts val="1200"/>
              </a:spcBef>
            </a:pPr>
            <a:r>
              <a:rPr lang="zh-CN" altLang="en-US" sz="2400" b="1" dirty="0" smtClean="0">
                <a:solidFill>
                  <a:srgbClr val="0000CC"/>
                </a:solidFill>
                <a:latin typeface="Times New Roman" pitchFamily="18" charset="0"/>
              </a:rPr>
              <a:t>支持</a:t>
            </a:r>
            <a:r>
              <a:rPr lang="zh-CN" altLang="en-US" sz="2400" b="1" dirty="0">
                <a:solidFill>
                  <a:srgbClr val="0000CC"/>
                </a:solidFill>
                <a:latin typeface="Times New Roman" pitchFamily="18" charset="0"/>
              </a:rPr>
              <a:t>集</a:t>
            </a:r>
            <a:r>
              <a:rPr lang="zh-CN" altLang="en-US" sz="2400" b="1" dirty="0" smtClean="0">
                <a:solidFill>
                  <a:srgbClr val="0000CC"/>
                </a:solidFill>
                <a:latin typeface="Times New Roman" pitchFamily="18" charset="0"/>
              </a:rPr>
              <a:t>策略（</a:t>
            </a:r>
            <a:r>
              <a:rPr lang="en-US" altLang="zh-CN" sz="2400" b="1" dirty="0" smtClean="0">
                <a:solidFill>
                  <a:srgbClr val="0000CC"/>
                </a:solidFill>
                <a:latin typeface="Times New Roman" pitchFamily="18" charset="0"/>
              </a:rPr>
              <a:t>Set</a:t>
            </a:r>
            <a:r>
              <a:rPr lang="zh-CN" altLang="en-US" sz="2400" b="1" dirty="0" smtClean="0">
                <a:solidFill>
                  <a:srgbClr val="0000CC"/>
                </a:solidFill>
                <a:latin typeface="Times New Roman" pitchFamily="18" charset="0"/>
              </a:rPr>
              <a:t> </a:t>
            </a:r>
            <a:r>
              <a:rPr lang="en-US" altLang="zh-CN" sz="2400" b="1" dirty="0" smtClean="0">
                <a:solidFill>
                  <a:srgbClr val="0000CC"/>
                </a:solidFill>
                <a:latin typeface="Times New Roman" pitchFamily="18" charset="0"/>
              </a:rPr>
              <a:t>of</a:t>
            </a:r>
            <a:r>
              <a:rPr lang="zh-CN" altLang="en-US" sz="2400" b="1" dirty="0" smtClean="0">
                <a:solidFill>
                  <a:srgbClr val="0000CC"/>
                </a:solidFill>
                <a:latin typeface="Times New Roman" pitchFamily="18" charset="0"/>
              </a:rPr>
              <a:t> </a:t>
            </a:r>
            <a:r>
              <a:rPr lang="en-US" altLang="zh-CN" sz="2400" b="1" dirty="0" smtClean="0">
                <a:solidFill>
                  <a:srgbClr val="0000CC"/>
                </a:solidFill>
                <a:latin typeface="Times New Roman" pitchFamily="18" charset="0"/>
              </a:rPr>
              <a:t>support</a:t>
            </a:r>
            <a:r>
              <a:rPr lang="zh-CN" altLang="en-US" sz="2400" b="1" dirty="0" smtClean="0">
                <a:solidFill>
                  <a:srgbClr val="0000CC"/>
                </a:solidFill>
                <a:latin typeface="Times New Roman" pitchFamily="18" charset="0"/>
              </a:rPr>
              <a:t>）：</a:t>
            </a:r>
            <a:endParaRPr lang="en-US" altLang="zh-CN" sz="2400" b="1" dirty="0" smtClean="0">
              <a:solidFill>
                <a:srgbClr val="0000CC"/>
              </a:solidFill>
              <a:latin typeface="Times New Roman" pitchFamily="18" charset="0"/>
            </a:endParaRPr>
          </a:p>
          <a:p>
            <a:pPr marL="400050" lvl="1" indent="0">
              <a:lnSpc>
                <a:spcPct val="120000"/>
              </a:lnSpc>
              <a:spcBef>
                <a:spcPts val="1200"/>
              </a:spcBef>
              <a:buNone/>
            </a:pPr>
            <a:r>
              <a:rPr lang="zh-CN" altLang="en-US" sz="2200" b="1" dirty="0" smtClean="0">
                <a:latin typeface="Times New Roman" pitchFamily="18" charset="0"/>
              </a:rPr>
              <a:t>每</a:t>
            </a:r>
            <a:r>
              <a:rPr lang="zh-CN" altLang="en-US" sz="2200" b="1" dirty="0">
                <a:latin typeface="Times New Roman" pitchFamily="18" charset="0"/>
              </a:rPr>
              <a:t>一次参加归结的两个亲本子句中，</a:t>
            </a:r>
            <a:r>
              <a:rPr lang="zh-CN" altLang="en-US" sz="2200" b="1" dirty="0">
                <a:solidFill>
                  <a:srgbClr val="FF0000"/>
                </a:solidFill>
                <a:latin typeface="Times New Roman" pitchFamily="18" charset="0"/>
              </a:rPr>
              <a:t>至少应该有一个是由目标公式的否定所得到的子句或它们的后裔</a:t>
            </a:r>
            <a:r>
              <a:rPr lang="zh-CN" altLang="en-US" sz="2200" b="1" dirty="0" smtClean="0">
                <a:solidFill>
                  <a:srgbClr val="FF0000"/>
                </a:solidFill>
                <a:latin typeface="Times New Roman" pitchFamily="18" charset="0"/>
              </a:rPr>
              <a:t>。</a:t>
            </a:r>
            <a:endParaRPr lang="en-US" altLang="zh-CN" sz="2200" b="1" dirty="0" smtClean="0">
              <a:solidFill>
                <a:srgbClr val="FF0000"/>
              </a:solidFill>
              <a:latin typeface="Times New Roman" pitchFamily="18" charset="0"/>
            </a:endParaRPr>
          </a:p>
          <a:p>
            <a:pPr marL="400050" lvl="1" indent="0">
              <a:lnSpc>
                <a:spcPct val="120000"/>
              </a:lnSpc>
              <a:spcBef>
                <a:spcPts val="1200"/>
              </a:spcBef>
              <a:buNone/>
            </a:pPr>
            <a:endParaRPr lang="en-US" altLang="zh-CN" sz="2200" dirty="0">
              <a:solidFill>
                <a:srgbClr val="FF0000"/>
              </a:solidFill>
            </a:endParaRPr>
          </a:p>
          <a:p>
            <a:pPr lvl="1" indent="-342900">
              <a:lnSpc>
                <a:spcPct val="120000"/>
              </a:lnSpc>
              <a:spcBef>
                <a:spcPts val="1200"/>
              </a:spcBef>
            </a:pPr>
            <a:r>
              <a:rPr lang="zh-CN" altLang="en-US" sz="2200" b="0" dirty="0" smtClean="0">
                <a:latin typeface="Times New Roman" pitchFamily="18" charset="0"/>
              </a:rPr>
              <a:t>支持</a:t>
            </a:r>
            <a:r>
              <a:rPr lang="zh-CN" altLang="en-US" sz="2200" b="0" dirty="0">
                <a:latin typeface="Times New Roman" pitchFamily="18" charset="0"/>
              </a:rPr>
              <a:t>集策略是</a:t>
            </a:r>
            <a:r>
              <a:rPr lang="zh-CN" altLang="en-US" sz="2200" dirty="0">
                <a:solidFill>
                  <a:srgbClr val="0000FF"/>
                </a:solidFill>
                <a:latin typeface="Times New Roman" pitchFamily="18" charset="0"/>
              </a:rPr>
              <a:t>完备的</a:t>
            </a:r>
            <a:r>
              <a:rPr lang="zh-CN" altLang="en-US" sz="2200" b="0" dirty="0">
                <a:latin typeface="Times New Roman" pitchFamily="18" charset="0"/>
              </a:rPr>
              <a:t>，即当子句集为不可满足时，则由支持集策略一定能够归结出一个空子句</a:t>
            </a:r>
            <a:r>
              <a:rPr lang="zh-CN" altLang="en-US" sz="2200" b="0" dirty="0" smtClean="0">
                <a:latin typeface="Times New Roman" pitchFamily="18" charset="0"/>
              </a:rPr>
              <a:t>。</a:t>
            </a:r>
            <a:endParaRPr lang="en-US" altLang="zh-CN" sz="2200" b="0" dirty="0" smtClean="0">
              <a:latin typeface="Times New Roman" pitchFamily="18" charset="0"/>
            </a:endParaRPr>
          </a:p>
          <a:p>
            <a:pPr lvl="1" indent="-342900">
              <a:lnSpc>
                <a:spcPct val="120000"/>
              </a:lnSpc>
              <a:spcBef>
                <a:spcPts val="1200"/>
              </a:spcBef>
            </a:pPr>
            <a:r>
              <a:rPr lang="zh-CN" altLang="en-US" sz="2200" b="0" dirty="0" smtClean="0">
                <a:latin typeface="Times New Roman" pitchFamily="18" charset="0"/>
              </a:rPr>
              <a:t>也</a:t>
            </a:r>
            <a:r>
              <a:rPr lang="zh-CN" altLang="en-US" sz="2200" b="0" dirty="0">
                <a:latin typeface="Times New Roman" pitchFamily="18" charset="0"/>
              </a:rPr>
              <a:t>可以把支持集策略看成是在广度优先策略中引入了</a:t>
            </a:r>
            <a:r>
              <a:rPr lang="zh-CN" altLang="en-US" sz="2200" dirty="0">
                <a:solidFill>
                  <a:srgbClr val="0000FF"/>
                </a:solidFill>
                <a:latin typeface="Times New Roman" pitchFamily="18" charset="0"/>
              </a:rPr>
              <a:t>某种限制条件</a:t>
            </a:r>
            <a:r>
              <a:rPr lang="zh-CN" altLang="en-US" sz="2200" b="0" dirty="0">
                <a:latin typeface="Times New Roman" pitchFamily="18" charset="0"/>
              </a:rPr>
              <a:t>，这种限制条件代表一种启发信息，因而有较高的效率 </a:t>
            </a: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52" name="Text Box 4"/>
          <p:cNvSpPr txBox="1">
            <a:spLocks noChangeArrowheads="1"/>
          </p:cNvSpPr>
          <p:nvPr/>
        </p:nvSpPr>
        <p:spPr bwMode="auto">
          <a:xfrm>
            <a:off x="971550" y="2420938"/>
            <a:ext cx="18716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﹁I(x)∨R(x)</a:t>
            </a:r>
          </a:p>
        </p:txBody>
      </p:sp>
      <p:sp>
        <p:nvSpPr>
          <p:cNvPr id="718853" name="Text Box 5"/>
          <p:cNvSpPr txBox="1">
            <a:spLocks noChangeArrowheads="1"/>
          </p:cNvSpPr>
          <p:nvPr/>
        </p:nvSpPr>
        <p:spPr bwMode="auto">
          <a:xfrm>
            <a:off x="3348038" y="2492375"/>
            <a:ext cx="7921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I(a)</a:t>
            </a:r>
          </a:p>
        </p:txBody>
      </p:sp>
      <p:sp>
        <p:nvSpPr>
          <p:cNvPr id="718854" name="Text Box 6"/>
          <p:cNvSpPr txBox="1">
            <a:spLocks noChangeArrowheads="1"/>
          </p:cNvSpPr>
          <p:nvPr/>
        </p:nvSpPr>
        <p:spPr bwMode="auto">
          <a:xfrm>
            <a:off x="4643438" y="2492375"/>
            <a:ext cx="18732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 R(y)∨L(y)</a:t>
            </a:r>
          </a:p>
        </p:txBody>
      </p:sp>
      <p:sp>
        <p:nvSpPr>
          <p:cNvPr id="718855" name="Text Box 7"/>
          <p:cNvSpPr txBox="1">
            <a:spLocks noChangeArrowheads="1"/>
          </p:cNvSpPr>
          <p:nvPr/>
        </p:nvSpPr>
        <p:spPr bwMode="auto">
          <a:xfrm>
            <a:off x="7092950" y="2492375"/>
            <a:ext cx="10795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﹁L(a)</a:t>
            </a:r>
          </a:p>
        </p:txBody>
      </p:sp>
      <p:sp>
        <p:nvSpPr>
          <p:cNvPr id="718856" name="Text Box 8"/>
          <p:cNvSpPr txBox="1">
            <a:spLocks noChangeArrowheads="1"/>
          </p:cNvSpPr>
          <p:nvPr/>
        </p:nvSpPr>
        <p:spPr bwMode="auto">
          <a:xfrm>
            <a:off x="1835150" y="3429000"/>
            <a:ext cx="10080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R(a)</a:t>
            </a:r>
          </a:p>
        </p:txBody>
      </p:sp>
      <p:sp>
        <p:nvSpPr>
          <p:cNvPr id="718857" name="Text Box 9"/>
          <p:cNvSpPr txBox="1">
            <a:spLocks noChangeArrowheads="1"/>
          </p:cNvSpPr>
          <p:nvPr/>
        </p:nvSpPr>
        <p:spPr bwMode="auto">
          <a:xfrm>
            <a:off x="4859338" y="3500438"/>
            <a:ext cx="17287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﹁I(x)∨L(x)</a:t>
            </a:r>
          </a:p>
        </p:txBody>
      </p:sp>
      <p:sp>
        <p:nvSpPr>
          <p:cNvPr id="718858" name="Text Box 10"/>
          <p:cNvSpPr txBox="1">
            <a:spLocks noChangeArrowheads="1"/>
          </p:cNvSpPr>
          <p:nvPr/>
        </p:nvSpPr>
        <p:spPr bwMode="auto">
          <a:xfrm>
            <a:off x="2627313" y="4437063"/>
            <a:ext cx="9366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L(a)</a:t>
            </a:r>
          </a:p>
        </p:txBody>
      </p:sp>
      <p:sp>
        <p:nvSpPr>
          <p:cNvPr id="718859" name="Text Box 11"/>
          <p:cNvSpPr txBox="1">
            <a:spLocks noChangeArrowheads="1"/>
          </p:cNvSpPr>
          <p:nvPr/>
        </p:nvSpPr>
        <p:spPr bwMode="auto">
          <a:xfrm>
            <a:off x="4140200" y="4437063"/>
            <a:ext cx="10795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L(a)</a:t>
            </a:r>
          </a:p>
        </p:txBody>
      </p:sp>
      <p:sp>
        <p:nvSpPr>
          <p:cNvPr id="718860" name="Text Box 12"/>
          <p:cNvSpPr txBox="1">
            <a:spLocks noChangeArrowheads="1"/>
          </p:cNvSpPr>
          <p:nvPr/>
        </p:nvSpPr>
        <p:spPr bwMode="auto">
          <a:xfrm>
            <a:off x="6011863" y="4508500"/>
            <a:ext cx="10810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﹁I(a)</a:t>
            </a:r>
          </a:p>
        </p:txBody>
      </p:sp>
      <p:sp>
        <p:nvSpPr>
          <p:cNvPr id="718861" name="Text Box 13"/>
          <p:cNvSpPr txBox="1">
            <a:spLocks noChangeArrowheads="1"/>
          </p:cNvSpPr>
          <p:nvPr/>
        </p:nvSpPr>
        <p:spPr bwMode="auto">
          <a:xfrm>
            <a:off x="6300788" y="5589588"/>
            <a:ext cx="8651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NIL</a:t>
            </a:r>
          </a:p>
        </p:txBody>
      </p:sp>
      <p:sp>
        <p:nvSpPr>
          <p:cNvPr id="718862" name="Line 14"/>
          <p:cNvSpPr>
            <a:spLocks noChangeShapeType="1"/>
          </p:cNvSpPr>
          <p:nvPr/>
        </p:nvSpPr>
        <p:spPr bwMode="auto">
          <a:xfrm>
            <a:off x="1908175" y="2852738"/>
            <a:ext cx="503238"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63" name="Line 15"/>
          <p:cNvSpPr>
            <a:spLocks noChangeShapeType="1"/>
          </p:cNvSpPr>
          <p:nvPr/>
        </p:nvSpPr>
        <p:spPr bwMode="auto">
          <a:xfrm flipH="1">
            <a:off x="2484438" y="2924175"/>
            <a:ext cx="1150937"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64" name="Line 16"/>
          <p:cNvSpPr>
            <a:spLocks noChangeShapeType="1"/>
          </p:cNvSpPr>
          <p:nvPr/>
        </p:nvSpPr>
        <p:spPr bwMode="auto">
          <a:xfrm>
            <a:off x="1908175" y="2852738"/>
            <a:ext cx="3600450"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65" name="Line 17"/>
          <p:cNvSpPr>
            <a:spLocks noChangeShapeType="1"/>
          </p:cNvSpPr>
          <p:nvPr/>
        </p:nvSpPr>
        <p:spPr bwMode="auto">
          <a:xfrm flipH="1">
            <a:off x="5580063" y="2852738"/>
            <a:ext cx="71437"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66" name="Line 18"/>
          <p:cNvSpPr>
            <a:spLocks noChangeShapeType="1"/>
          </p:cNvSpPr>
          <p:nvPr/>
        </p:nvSpPr>
        <p:spPr bwMode="auto">
          <a:xfrm>
            <a:off x="2268538" y="3789363"/>
            <a:ext cx="719137"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67" name="Line 19"/>
          <p:cNvSpPr>
            <a:spLocks noChangeShapeType="1"/>
          </p:cNvSpPr>
          <p:nvPr/>
        </p:nvSpPr>
        <p:spPr bwMode="auto">
          <a:xfrm flipH="1">
            <a:off x="3132138" y="2924175"/>
            <a:ext cx="2376487" cy="151288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68" name="Line 20"/>
          <p:cNvSpPr>
            <a:spLocks noChangeShapeType="1"/>
          </p:cNvSpPr>
          <p:nvPr/>
        </p:nvSpPr>
        <p:spPr bwMode="auto">
          <a:xfrm>
            <a:off x="3708400" y="2852738"/>
            <a:ext cx="935038" cy="15843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69" name="Line 21"/>
          <p:cNvSpPr>
            <a:spLocks noChangeShapeType="1"/>
          </p:cNvSpPr>
          <p:nvPr/>
        </p:nvSpPr>
        <p:spPr bwMode="auto">
          <a:xfrm flipH="1">
            <a:off x="4787900" y="3933825"/>
            <a:ext cx="936625" cy="57467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70" name="Line 22"/>
          <p:cNvSpPr>
            <a:spLocks noChangeShapeType="1"/>
          </p:cNvSpPr>
          <p:nvPr/>
        </p:nvSpPr>
        <p:spPr bwMode="auto">
          <a:xfrm>
            <a:off x="5724525" y="3933825"/>
            <a:ext cx="719138"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71" name="Line 23"/>
          <p:cNvSpPr>
            <a:spLocks noChangeShapeType="1"/>
          </p:cNvSpPr>
          <p:nvPr/>
        </p:nvSpPr>
        <p:spPr bwMode="auto">
          <a:xfrm flipH="1">
            <a:off x="6516688" y="2852738"/>
            <a:ext cx="1008062" cy="16557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72" name="Line 24"/>
          <p:cNvSpPr>
            <a:spLocks noChangeShapeType="1"/>
          </p:cNvSpPr>
          <p:nvPr/>
        </p:nvSpPr>
        <p:spPr bwMode="auto">
          <a:xfrm>
            <a:off x="2987675" y="4868863"/>
            <a:ext cx="3671888"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873" name="Line 25"/>
          <p:cNvSpPr>
            <a:spLocks noChangeShapeType="1"/>
          </p:cNvSpPr>
          <p:nvPr/>
        </p:nvSpPr>
        <p:spPr bwMode="auto">
          <a:xfrm flipH="1">
            <a:off x="6948488" y="2924175"/>
            <a:ext cx="863600" cy="266541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875" name="Rectangle 3"/>
          <p:cNvSpPr>
            <a:spLocks noGrp="1" noChangeArrowheads="1"/>
          </p:cNvSpPr>
          <p:nvPr>
            <p:ph type="body" idx="1"/>
          </p:nvPr>
        </p:nvSpPr>
        <p:spPr/>
        <p:txBody>
          <a:bodyPr/>
          <a:lstStyle/>
          <a:p>
            <a:pPr>
              <a:lnSpc>
                <a:spcPct val="130000"/>
              </a:lnSpc>
              <a:spcBef>
                <a:spcPts val="1200"/>
              </a:spcBef>
            </a:pPr>
            <a:r>
              <a:rPr lang="zh-CN" altLang="en-US" b="1" dirty="0" smtClean="0"/>
              <a:t>注：</a:t>
            </a:r>
            <a:endParaRPr lang="en-US" altLang="zh-CN" dirty="0" smtClean="0"/>
          </a:p>
          <a:p>
            <a:pPr lvl="1">
              <a:lnSpc>
                <a:spcPct val="130000"/>
              </a:lnSpc>
              <a:spcBef>
                <a:spcPts val="1200"/>
              </a:spcBef>
            </a:pPr>
            <a:r>
              <a:rPr lang="zh-CN" altLang="en-US" b="0" dirty="0"/>
              <a:t>支持集策略</a:t>
            </a:r>
            <a:r>
              <a:rPr lang="zh-CN" altLang="en-US" dirty="0">
                <a:solidFill>
                  <a:srgbClr val="0000FF"/>
                </a:solidFill>
              </a:rPr>
              <a:t>限制了子句集元素的剧增</a:t>
            </a:r>
            <a:r>
              <a:rPr lang="zh-CN" altLang="en-US" b="0" dirty="0"/>
              <a:t>，但会</a:t>
            </a:r>
            <a:r>
              <a:rPr lang="zh-CN" altLang="en-US" dirty="0">
                <a:solidFill>
                  <a:srgbClr val="0000FF"/>
                </a:solidFill>
              </a:rPr>
              <a:t>增加空子句所在的深度</a:t>
            </a:r>
            <a:r>
              <a:rPr lang="zh-CN" altLang="en-US" b="0" dirty="0" smtClean="0"/>
              <a:t>。</a:t>
            </a:r>
            <a:endParaRPr lang="en-US" altLang="zh-CN" b="0" dirty="0" smtClean="0"/>
          </a:p>
          <a:p>
            <a:pPr lvl="1">
              <a:lnSpc>
                <a:spcPct val="130000"/>
              </a:lnSpc>
              <a:spcBef>
                <a:spcPts val="1200"/>
              </a:spcBef>
            </a:pPr>
            <a:r>
              <a:rPr lang="zh-CN" altLang="en-US" b="0" dirty="0" smtClean="0"/>
              <a:t>支持</a:t>
            </a:r>
            <a:r>
              <a:rPr lang="zh-CN" altLang="en-US" b="0" dirty="0"/>
              <a:t>集策略具有</a:t>
            </a:r>
            <a:r>
              <a:rPr lang="zh-CN" altLang="en-US" dirty="0">
                <a:solidFill>
                  <a:srgbClr val="0000FF"/>
                </a:solidFill>
              </a:rPr>
              <a:t>逆向推理的含义</a:t>
            </a:r>
            <a:r>
              <a:rPr lang="zh-CN" altLang="en-US" b="0" dirty="0"/>
              <a:t>，由于进行归结的亲本子句中至少有一个与目标子句有关，因此推理过程可以看作是沿目标、子目标的方向前进的。 </a:t>
            </a: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899" name="Rectangle 3"/>
          <p:cNvSpPr>
            <a:spLocks noGrp="1" noChangeArrowheads="1"/>
          </p:cNvSpPr>
          <p:nvPr>
            <p:ph type="body" idx="1"/>
          </p:nvPr>
        </p:nvSpPr>
        <p:spPr>
          <a:xfrm>
            <a:off x="0" y="1412776"/>
            <a:ext cx="9144000" cy="5257800"/>
          </a:xfrm>
        </p:spPr>
        <p:txBody>
          <a:bodyPr/>
          <a:lstStyle/>
          <a:p>
            <a:pPr>
              <a:lnSpc>
                <a:spcPct val="120000"/>
              </a:lnSpc>
              <a:spcBef>
                <a:spcPts val="1200"/>
              </a:spcBef>
            </a:pPr>
            <a:r>
              <a:rPr lang="zh-CN" altLang="en-US" sz="2400" dirty="0">
                <a:solidFill>
                  <a:srgbClr val="0000FF"/>
                </a:solidFill>
              </a:rPr>
              <a:t>删除</a:t>
            </a:r>
            <a:r>
              <a:rPr lang="zh-CN" altLang="en-US" sz="2400" dirty="0" smtClean="0">
                <a:solidFill>
                  <a:srgbClr val="0000FF"/>
                </a:solidFill>
              </a:rPr>
              <a:t>法</a:t>
            </a:r>
            <a:r>
              <a:rPr lang="zh-CN" altLang="en-US" sz="2400" b="1" dirty="0" smtClean="0">
                <a:solidFill>
                  <a:srgbClr val="0000FF"/>
                </a:solidFill>
                <a:latin typeface="Times New Roman" pitchFamily="18" charset="0"/>
              </a:rPr>
              <a:t>主要</a:t>
            </a:r>
            <a:r>
              <a:rPr lang="zh-CN" altLang="en-US" sz="2400" b="1" dirty="0">
                <a:solidFill>
                  <a:srgbClr val="0000FF"/>
                </a:solidFill>
                <a:latin typeface="Times New Roman" pitchFamily="18" charset="0"/>
              </a:rPr>
              <a:t>想法是</a:t>
            </a:r>
            <a:r>
              <a:rPr lang="zh-CN" altLang="en-US" sz="2400" b="1" dirty="0" smtClean="0">
                <a:solidFill>
                  <a:srgbClr val="0000FF"/>
                </a:solidFill>
                <a:latin typeface="Times New Roman" pitchFamily="18" charset="0"/>
              </a:rPr>
              <a:t>：把</a:t>
            </a:r>
            <a:r>
              <a:rPr lang="zh-CN" altLang="en-US" sz="2400" b="1" dirty="0">
                <a:solidFill>
                  <a:srgbClr val="0000FF"/>
                </a:solidFill>
                <a:latin typeface="Times New Roman" pitchFamily="18" charset="0"/>
              </a:rPr>
              <a:t>子句集中无用的子句删除掉，这就会缩小搜索范围，减少比较次数，从而提高归结效率</a:t>
            </a:r>
            <a:r>
              <a:rPr lang="zh-CN" altLang="en-US" sz="2400" b="1" dirty="0" smtClean="0">
                <a:solidFill>
                  <a:srgbClr val="0000FF"/>
                </a:solidFill>
                <a:latin typeface="Times New Roman" pitchFamily="18" charset="0"/>
              </a:rPr>
              <a:t>。</a:t>
            </a:r>
            <a:endParaRPr lang="en-US" altLang="zh-CN" sz="800" b="1" dirty="0" smtClean="0">
              <a:solidFill>
                <a:srgbClr val="0000FF"/>
              </a:solidFill>
              <a:latin typeface="Times New Roman" pitchFamily="18" charset="0"/>
            </a:endParaRPr>
          </a:p>
          <a:p>
            <a:pPr>
              <a:lnSpc>
                <a:spcPct val="120000"/>
              </a:lnSpc>
              <a:spcBef>
                <a:spcPts val="1200"/>
              </a:spcBef>
            </a:pPr>
            <a:r>
              <a:rPr lang="zh-CN" altLang="en-US" sz="2400" b="1" dirty="0" smtClean="0">
                <a:solidFill>
                  <a:srgbClr val="A50021"/>
                </a:solidFill>
                <a:latin typeface="Times New Roman" pitchFamily="18" charset="0"/>
              </a:rPr>
              <a:t>纯</a:t>
            </a:r>
            <a:r>
              <a:rPr lang="zh-CN" altLang="en-US" sz="2400" b="1" dirty="0">
                <a:solidFill>
                  <a:srgbClr val="A50021"/>
                </a:solidFill>
                <a:latin typeface="Times New Roman" pitchFamily="18" charset="0"/>
              </a:rPr>
              <a:t>文字删除法</a:t>
            </a:r>
          </a:p>
          <a:p>
            <a:pPr lvl="1">
              <a:lnSpc>
                <a:spcPct val="120000"/>
              </a:lnSpc>
              <a:spcBef>
                <a:spcPts val="1200"/>
              </a:spcBef>
            </a:pPr>
            <a:r>
              <a:rPr lang="zh-CN" altLang="en-US" sz="2200" b="0" dirty="0" smtClean="0"/>
              <a:t>如果</a:t>
            </a:r>
            <a:r>
              <a:rPr lang="zh-CN" altLang="en-US" sz="2200" b="0" dirty="0"/>
              <a:t>某文字</a:t>
            </a:r>
            <a:r>
              <a:rPr lang="en-US" altLang="zh-CN" sz="2200" b="0" dirty="0"/>
              <a:t>L</a:t>
            </a:r>
            <a:r>
              <a:rPr lang="zh-CN" altLang="en-US" sz="2200" b="0" dirty="0"/>
              <a:t>在子句集中不存在可与其互补的文字</a:t>
            </a:r>
            <a:r>
              <a:rPr lang="en-US" altLang="zh-CN" sz="2200" b="0" dirty="0"/>
              <a:t>﹁L</a:t>
            </a:r>
            <a:r>
              <a:rPr lang="zh-CN" altLang="en-US" sz="2200" b="0" dirty="0"/>
              <a:t>，则称该文字为纯文字。</a:t>
            </a:r>
          </a:p>
          <a:p>
            <a:pPr lvl="1">
              <a:lnSpc>
                <a:spcPct val="120000"/>
              </a:lnSpc>
              <a:spcBef>
                <a:spcPts val="1200"/>
              </a:spcBef>
            </a:pPr>
            <a:r>
              <a:rPr lang="zh-CN" altLang="en-US" sz="2200" b="0" dirty="0" smtClean="0"/>
              <a:t>在</a:t>
            </a:r>
            <a:r>
              <a:rPr lang="zh-CN" altLang="en-US" sz="2200" b="0" dirty="0"/>
              <a:t>归结过程中，纯文字不可能被消除，用包含纯文字的子句进行归结也不可能得到空子句</a:t>
            </a:r>
          </a:p>
          <a:p>
            <a:pPr lvl="1">
              <a:lnSpc>
                <a:spcPct val="120000"/>
              </a:lnSpc>
              <a:spcBef>
                <a:spcPts val="1200"/>
              </a:spcBef>
            </a:pPr>
            <a:r>
              <a:rPr lang="zh-CN" altLang="en-US" sz="2200" b="0" dirty="0" smtClean="0"/>
              <a:t>对</a:t>
            </a:r>
            <a:r>
              <a:rPr lang="zh-CN" altLang="en-US" sz="2200" b="0" dirty="0"/>
              <a:t>子句集而言，删除包含纯文字的子句，是不影响其不可满足性的。例如，对子句</a:t>
            </a:r>
            <a:r>
              <a:rPr lang="zh-CN" altLang="en-US" sz="2200" b="0" dirty="0" smtClean="0"/>
              <a:t>集   </a:t>
            </a:r>
            <a:r>
              <a:rPr lang="en-US" altLang="zh-CN" sz="2200" b="0" dirty="0"/>
              <a:t>S={P∨Q∨R, ﹁Q∨R,  Q, ﹁R</a:t>
            </a:r>
            <a:r>
              <a:rPr lang="en-US" altLang="zh-CN" sz="2200" b="0" dirty="0" smtClean="0"/>
              <a:t>}, </a:t>
            </a:r>
            <a:r>
              <a:rPr lang="zh-CN" altLang="en-US" sz="2200" b="0" dirty="0" smtClean="0"/>
              <a:t>其</a:t>
            </a:r>
            <a:r>
              <a:rPr lang="zh-CN" altLang="en-US" sz="2200" b="0" dirty="0"/>
              <a:t>中</a:t>
            </a:r>
            <a:r>
              <a:rPr lang="en-US" altLang="zh-CN" sz="2200" b="0" dirty="0"/>
              <a:t>P</a:t>
            </a:r>
            <a:r>
              <a:rPr lang="zh-CN" altLang="en-US" sz="2200" b="0" dirty="0"/>
              <a:t>是纯文字，因此可以将子句</a:t>
            </a:r>
            <a:r>
              <a:rPr lang="en-US" altLang="zh-CN" sz="2200" b="0" dirty="0"/>
              <a:t>P∨Q∨R</a:t>
            </a:r>
            <a:r>
              <a:rPr lang="zh-CN" altLang="en-US" sz="2200" b="0" dirty="0"/>
              <a:t>从子句集</a:t>
            </a:r>
            <a:r>
              <a:rPr lang="en-US" altLang="zh-CN" sz="2200" b="0" dirty="0"/>
              <a:t>S</a:t>
            </a:r>
            <a:r>
              <a:rPr lang="zh-CN" altLang="en-US" sz="2200" b="0" dirty="0"/>
              <a:t>中删除。 </a:t>
            </a: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3" name="Rectangle 3"/>
          <p:cNvSpPr>
            <a:spLocks noGrp="1" noChangeArrowheads="1"/>
          </p:cNvSpPr>
          <p:nvPr>
            <p:ph type="body" idx="1"/>
          </p:nvPr>
        </p:nvSpPr>
        <p:spPr>
          <a:xfrm>
            <a:off x="467544" y="1340768"/>
            <a:ext cx="8229600" cy="4525963"/>
          </a:xfrm>
        </p:spPr>
        <p:txBody>
          <a:bodyPr/>
          <a:lstStyle/>
          <a:p>
            <a:pPr marL="609600" indent="-609600">
              <a:lnSpc>
                <a:spcPct val="120000"/>
              </a:lnSpc>
              <a:spcBef>
                <a:spcPts val="1200"/>
              </a:spcBef>
            </a:pPr>
            <a:r>
              <a:rPr lang="zh-CN" altLang="en-US" sz="2800" b="1" dirty="0">
                <a:solidFill>
                  <a:srgbClr val="A50021"/>
                </a:solidFill>
                <a:latin typeface="Times New Roman" pitchFamily="18" charset="0"/>
              </a:rPr>
              <a:t>重言式删除法</a:t>
            </a:r>
          </a:p>
          <a:p>
            <a:pPr marL="1009650" lvl="1" indent="-609600">
              <a:lnSpc>
                <a:spcPct val="120000"/>
              </a:lnSpc>
              <a:spcBef>
                <a:spcPts val="1200"/>
              </a:spcBef>
            </a:pPr>
            <a:r>
              <a:rPr lang="zh-CN" altLang="en-US" b="0" dirty="0" smtClean="0">
                <a:latin typeface="Times New Roman" pitchFamily="18" charset="0"/>
              </a:rPr>
              <a:t>如果</a:t>
            </a:r>
            <a:r>
              <a:rPr lang="zh-CN" altLang="en-US" b="0" dirty="0">
                <a:latin typeface="Times New Roman" pitchFamily="18" charset="0"/>
              </a:rPr>
              <a:t>一个子句中包含有互补的文字对，则称该子句为重言式</a:t>
            </a:r>
            <a:r>
              <a:rPr lang="zh-CN" altLang="en-US" b="0" dirty="0" smtClean="0">
                <a:latin typeface="Times New Roman" pitchFamily="18" charset="0"/>
              </a:rPr>
              <a:t>。</a:t>
            </a:r>
            <a:endParaRPr lang="en-US" altLang="zh-CN" b="0" dirty="0" smtClean="0">
              <a:latin typeface="Times New Roman" pitchFamily="18" charset="0"/>
            </a:endParaRPr>
          </a:p>
          <a:p>
            <a:pPr marL="800100" lvl="2" indent="0">
              <a:lnSpc>
                <a:spcPct val="120000"/>
              </a:lnSpc>
              <a:spcBef>
                <a:spcPts val="1200"/>
              </a:spcBef>
              <a:buNone/>
            </a:pPr>
            <a:r>
              <a:rPr lang="en-US" altLang="zh-CN" dirty="0">
                <a:solidFill>
                  <a:srgbClr val="00B050"/>
                </a:solidFill>
              </a:rPr>
              <a:t> </a:t>
            </a:r>
            <a:r>
              <a:rPr lang="en-US" altLang="zh-CN" dirty="0" smtClean="0">
                <a:solidFill>
                  <a:srgbClr val="00B050"/>
                </a:solidFill>
              </a:rPr>
              <a:t>    </a:t>
            </a:r>
            <a:r>
              <a:rPr lang="zh-CN" altLang="en-US" b="0" dirty="0" smtClean="0">
                <a:solidFill>
                  <a:srgbClr val="00B050"/>
                </a:solidFill>
                <a:latin typeface="Times New Roman" pitchFamily="18" charset="0"/>
              </a:rPr>
              <a:t>例如</a:t>
            </a:r>
            <a:r>
              <a:rPr lang="en-US" altLang="zh-CN" b="0" dirty="0" smtClean="0">
                <a:solidFill>
                  <a:srgbClr val="00B050"/>
                </a:solidFill>
                <a:latin typeface="Times New Roman" pitchFamily="18" charset="0"/>
              </a:rPr>
              <a:t>P(x</a:t>
            </a:r>
            <a:r>
              <a:rPr lang="en-US" altLang="zh-CN" b="0" dirty="0">
                <a:solidFill>
                  <a:srgbClr val="00B050"/>
                </a:solidFill>
                <a:latin typeface="Times New Roman" pitchFamily="18" charset="0"/>
              </a:rPr>
              <a:t>)∨﹁P(x),  P(x)∨Q(x)∨﹁P(x)  </a:t>
            </a:r>
            <a:r>
              <a:rPr lang="zh-CN" altLang="en-US" b="0" dirty="0" smtClean="0">
                <a:solidFill>
                  <a:srgbClr val="00B050"/>
                </a:solidFill>
                <a:latin typeface="Times New Roman" pitchFamily="18" charset="0"/>
              </a:rPr>
              <a:t>都是</a:t>
            </a:r>
            <a:r>
              <a:rPr lang="zh-CN" altLang="en-US" b="0" dirty="0">
                <a:solidFill>
                  <a:srgbClr val="00B050"/>
                </a:solidFill>
                <a:latin typeface="Times New Roman" pitchFamily="18" charset="0"/>
              </a:rPr>
              <a:t>重言式，不管</a:t>
            </a:r>
            <a:r>
              <a:rPr lang="en-US" altLang="zh-CN" b="0" dirty="0">
                <a:solidFill>
                  <a:srgbClr val="00B050"/>
                </a:solidFill>
                <a:latin typeface="Times New Roman" pitchFamily="18" charset="0"/>
              </a:rPr>
              <a:t>P(x)</a:t>
            </a:r>
            <a:r>
              <a:rPr lang="zh-CN" altLang="en-US" b="0" dirty="0">
                <a:solidFill>
                  <a:srgbClr val="00B050"/>
                </a:solidFill>
                <a:latin typeface="Times New Roman" pitchFamily="18" charset="0"/>
              </a:rPr>
              <a:t>的真值为真还是为假，</a:t>
            </a:r>
            <a:r>
              <a:rPr lang="en-US" altLang="zh-CN" b="0" dirty="0">
                <a:solidFill>
                  <a:srgbClr val="00B050"/>
                </a:solidFill>
                <a:latin typeface="Times New Roman" pitchFamily="18" charset="0"/>
              </a:rPr>
              <a:t>P(x)∨﹁P(x)</a:t>
            </a:r>
            <a:r>
              <a:rPr lang="zh-CN" altLang="en-US" b="0" dirty="0">
                <a:solidFill>
                  <a:srgbClr val="00B050"/>
                </a:solidFill>
                <a:latin typeface="Times New Roman" pitchFamily="18" charset="0"/>
              </a:rPr>
              <a:t>和</a:t>
            </a:r>
            <a:r>
              <a:rPr lang="en-US" altLang="zh-CN" b="0" dirty="0">
                <a:solidFill>
                  <a:srgbClr val="00B050"/>
                </a:solidFill>
                <a:latin typeface="Times New Roman" pitchFamily="18" charset="0"/>
              </a:rPr>
              <a:t>P(x)∨Q(x)∨﹁P(x)</a:t>
            </a:r>
            <a:r>
              <a:rPr lang="zh-CN" altLang="en-US" b="0" dirty="0">
                <a:solidFill>
                  <a:srgbClr val="00B050"/>
                </a:solidFill>
                <a:latin typeface="Times New Roman" pitchFamily="18" charset="0"/>
              </a:rPr>
              <a:t>都均为真。</a:t>
            </a:r>
          </a:p>
          <a:p>
            <a:pPr marL="1009650" lvl="1" indent="-609600">
              <a:lnSpc>
                <a:spcPct val="120000"/>
              </a:lnSpc>
              <a:spcBef>
                <a:spcPts val="1200"/>
              </a:spcBef>
            </a:pPr>
            <a:r>
              <a:rPr lang="zh-CN" altLang="en-US" b="1" dirty="0" smtClean="0">
                <a:solidFill>
                  <a:srgbClr val="FF0000"/>
                </a:solidFill>
                <a:latin typeface="Times New Roman" pitchFamily="18" charset="0"/>
              </a:rPr>
              <a:t>重言式</a:t>
            </a:r>
            <a:r>
              <a:rPr lang="zh-CN" altLang="en-US" b="1" dirty="0">
                <a:solidFill>
                  <a:srgbClr val="FF0000"/>
                </a:solidFill>
                <a:latin typeface="Times New Roman" pitchFamily="18" charset="0"/>
              </a:rPr>
              <a:t>是真值为真的子句。</a:t>
            </a:r>
            <a:r>
              <a:rPr lang="zh-CN" altLang="en-US" b="1" dirty="0">
                <a:solidFill>
                  <a:srgbClr val="0000CC"/>
                </a:solidFill>
                <a:latin typeface="Times New Roman" pitchFamily="18" charset="0"/>
              </a:rPr>
              <a:t>对一个子句集来说，不管是增加还是删除一个真值为真的子句，都不会影响该子句集的不可满足性。因此，可从子句集中删去重言式。</a:t>
            </a: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7" name="Rectangle 3"/>
          <p:cNvSpPr>
            <a:spLocks noGrp="1" noChangeArrowheads="1"/>
          </p:cNvSpPr>
          <p:nvPr>
            <p:ph type="body" idx="1"/>
          </p:nvPr>
        </p:nvSpPr>
        <p:spPr>
          <a:xfrm>
            <a:off x="251520" y="1412776"/>
            <a:ext cx="8642350" cy="4997450"/>
          </a:xfrm>
        </p:spPr>
        <p:txBody>
          <a:bodyPr/>
          <a:lstStyle/>
          <a:p>
            <a:pPr>
              <a:lnSpc>
                <a:spcPct val="120000"/>
              </a:lnSpc>
              <a:spcBef>
                <a:spcPts val="1200"/>
              </a:spcBef>
            </a:pPr>
            <a:r>
              <a:rPr lang="zh-CN" altLang="en-US" sz="2400" b="1" dirty="0">
                <a:solidFill>
                  <a:srgbClr val="A50021"/>
                </a:solidFill>
                <a:latin typeface="Times New Roman" pitchFamily="18" charset="0"/>
              </a:rPr>
              <a:t>包孕删除法</a:t>
            </a:r>
          </a:p>
          <a:p>
            <a:pPr lvl="1">
              <a:lnSpc>
                <a:spcPct val="120000"/>
              </a:lnSpc>
              <a:spcBef>
                <a:spcPts val="1200"/>
              </a:spcBef>
            </a:pPr>
            <a:r>
              <a:rPr lang="zh-CN" altLang="en-US" sz="2200" b="1" dirty="0" smtClean="0">
                <a:solidFill>
                  <a:srgbClr val="0000CC"/>
                </a:solidFill>
                <a:latin typeface="Times New Roman" pitchFamily="18" charset="0"/>
              </a:rPr>
              <a:t>设有</a:t>
            </a:r>
            <a:r>
              <a:rPr lang="zh-CN" altLang="en-US" sz="2200" b="1" dirty="0">
                <a:solidFill>
                  <a:srgbClr val="0000CC"/>
                </a:solidFill>
                <a:latin typeface="Times New Roman" pitchFamily="18" charset="0"/>
              </a:rPr>
              <a:t>子句</a:t>
            </a:r>
            <a:r>
              <a:rPr lang="en-US" altLang="zh-CN" sz="2200" b="1" dirty="0">
                <a:solidFill>
                  <a:srgbClr val="0000CC"/>
                </a:solidFill>
                <a:latin typeface="Times New Roman" pitchFamily="18" charset="0"/>
              </a:rPr>
              <a:t>C</a:t>
            </a:r>
            <a:r>
              <a:rPr lang="en-US" altLang="zh-CN" sz="2200" b="1" baseline="-25000" dirty="0">
                <a:solidFill>
                  <a:srgbClr val="0000CC"/>
                </a:solidFill>
                <a:latin typeface="Times New Roman" pitchFamily="18" charset="0"/>
              </a:rPr>
              <a:t>1</a:t>
            </a:r>
            <a:r>
              <a:rPr lang="zh-CN" altLang="en-US" sz="2200" b="1" dirty="0">
                <a:solidFill>
                  <a:srgbClr val="0000CC"/>
                </a:solidFill>
                <a:latin typeface="Times New Roman" pitchFamily="18" charset="0"/>
              </a:rPr>
              <a:t>和</a:t>
            </a:r>
            <a:r>
              <a:rPr lang="en-US" altLang="zh-CN" sz="2200" b="1" dirty="0">
                <a:solidFill>
                  <a:srgbClr val="0000CC"/>
                </a:solidFill>
                <a:latin typeface="Times New Roman" pitchFamily="18" charset="0"/>
              </a:rPr>
              <a:t>C</a:t>
            </a:r>
            <a:r>
              <a:rPr lang="en-US" altLang="zh-CN" sz="2200" b="1" baseline="-25000" dirty="0">
                <a:solidFill>
                  <a:srgbClr val="0000CC"/>
                </a:solidFill>
                <a:latin typeface="Times New Roman" pitchFamily="18" charset="0"/>
              </a:rPr>
              <a:t>2</a:t>
            </a:r>
            <a:r>
              <a:rPr lang="zh-CN" altLang="en-US" sz="2200" b="1" dirty="0">
                <a:solidFill>
                  <a:srgbClr val="0000CC"/>
                </a:solidFill>
                <a:latin typeface="Times New Roman" pitchFamily="18" charset="0"/>
              </a:rPr>
              <a:t>，如果存在一个置换</a:t>
            </a:r>
            <a:r>
              <a:rPr lang="en-US" altLang="zh-CN" sz="2200" b="1" dirty="0">
                <a:solidFill>
                  <a:srgbClr val="0000CC"/>
                </a:solidFill>
                <a:latin typeface="Times New Roman" pitchFamily="18" charset="0"/>
              </a:rPr>
              <a:t>σ</a:t>
            </a:r>
            <a:r>
              <a:rPr lang="zh-CN" altLang="en-US" sz="2200" b="1" dirty="0">
                <a:solidFill>
                  <a:srgbClr val="0000CC"/>
                </a:solidFill>
                <a:latin typeface="Times New Roman" pitchFamily="18" charset="0"/>
              </a:rPr>
              <a:t>，使得</a:t>
            </a:r>
            <a:r>
              <a:rPr lang="en-US" altLang="zh-CN" sz="2200" b="1" dirty="0">
                <a:solidFill>
                  <a:srgbClr val="0000CC"/>
                </a:solidFill>
                <a:latin typeface="Times New Roman" pitchFamily="18" charset="0"/>
              </a:rPr>
              <a:t>C</a:t>
            </a:r>
            <a:r>
              <a:rPr lang="en-US" altLang="zh-CN" sz="2200" b="1" baseline="-25000" dirty="0">
                <a:solidFill>
                  <a:srgbClr val="0000CC"/>
                </a:solidFill>
                <a:latin typeface="Times New Roman" pitchFamily="18" charset="0"/>
              </a:rPr>
              <a:t>1</a:t>
            </a:r>
            <a:r>
              <a:rPr lang="en-US" altLang="zh-CN" sz="2200" b="1" dirty="0">
                <a:solidFill>
                  <a:srgbClr val="0000CC"/>
                </a:solidFill>
                <a:latin typeface="Times New Roman" pitchFamily="18" charset="0"/>
              </a:rPr>
              <a:t>σ</a:t>
            </a:r>
            <a:r>
              <a:rPr lang="en-US" altLang="zh-CN" sz="2200" b="1" dirty="0">
                <a:solidFill>
                  <a:srgbClr val="0000CC"/>
                </a:solidFill>
                <a:latin typeface="Times New Roman" pitchFamily="18" charset="0"/>
                <a:ea typeface="Batang" pitchFamily="18" charset="-127"/>
              </a:rPr>
              <a:t>⊆</a:t>
            </a:r>
            <a:r>
              <a:rPr lang="en-US" altLang="zh-CN" sz="2200" b="1" dirty="0">
                <a:solidFill>
                  <a:srgbClr val="0000CC"/>
                </a:solidFill>
                <a:latin typeface="Times New Roman" pitchFamily="18" charset="0"/>
              </a:rPr>
              <a:t>C</a:t>
            </a:r>
            <a:r>
              <a:rPr lang="en-US" altLang="zh-CN" sz="2200" b="1" baseline="-25000" dirty="0">
                <a:solidFill>
                  <a:srgbClr val="0000CC"/>
                </a:solidFill>
                <a:latin typeface="Times New Roman" pitchFamily="18" charset="0"/>
              </a:rPr>
              <a:t>2</a:t>
            </a:r>
            <a:r>
              <a:rPr lang="zh-CN" altLang="en-US" sz="2200" b="1" dirty="0">
                <a:solidFill>
                  <a:srgbClr val="0000CC"/>
                </a:solidFill>
                <a:latin typeface="Times New Roman" pitchFamily="18" charset="0"/>
              </a:rPr>
              <a:t>，则</a:t>
            </a:r>
            <a:r>
              <a:rPr lang="zh-CN" altLang="en-US" sz="2200" b="1" dirty="0">
                <a:solidFill>
                  <a:srgbClr val="008000"/>
                </a:solidFill>
                <a:latin typeface="Times New Roman" pitchFamily="18" charset="0"/>
              </a:rPr>
              <a:t>称</a:t>
            </a:r>
            <a:r>
              <a:rPr lang="en-US" altLang="zh-CN" sz="2200" b="1" dirty="0">
                <a:solidFill>
                  <a:srgbClr val="008000"/>
                </a:solidFill>
                <a:latin typeface="Times New Roman" pitchFamily="18" charset="0"/>
              </a:rPr>
              <a:t>C</a:t>
            </a:r>
            <a:r>
              <a:rPr lang="en-US" altLang="zh-CN" sz="2200" b="1" baseline="-25000" dirty="0">
                <a:solidFill>
                  <a:srgbClr val="008000"/>
                </a:solidFill>
                <a:latin typeface="Times New Roman" pitchFamily="18" charset="0"/>
              </a:rPr>
              <a:t>1</a:t>
            </a:r>
            <a:r>
              <a:rPr lang="zh-CN" altLang="en-US" sz="2200" b="1" dirty="0">
                <a:solidFill>
                  <a:srgbClr val="008000"/>
                </a:solidFill>
                <a:latin typeface="Times New Roman" pitchFamily="18" charset="0"/>
              </a:rPr>
              <a:t>包孕于</a:t>
            </a:r>
            <a:r>
              <a:rPr lang="en-US" altLang="zh-CN" sz="2200" b="1" dirty="0">
                <a:solidFill>
                  <a:srgbClr val="008000"/>
                </a:solidFill>
                <a:latin typeface="Times New Roman" pitchFamily="18" charset="0"/>
              </a:rPr>
              <a:t>C</a:t>
            </a:r>
            <a:r>
              <a:rPr lang="en-US" altLang="zh-CN" sz="2200" b="1" baseline="-25000" dirty="0">
                <a:solidFill>
                  <a:srgbClr val="008000"/>
                </a:solidFill>
                <a:latin typeface="Times New Roman" pitchFamily="18" charset="0"/>
              </a:rPr>
              <a:t>2</a:t>
            </a:r>
            <a:r>
              <a:rPr lang="zh-CN" altLang="en-US" sz="2200" b="1" dirty="0">
                <a:solidFill>
                  <a:srgbClr val="0000CC"/>
                </a:solidFill>
                <a:latin typeface="Times New Roman" pitchFamily="18" charset="0"/>
              </a:rPr>
              <a:t>。例如</a:t>
            </a:r>
          </a:p>
          <a:p>
            <a:pPr marL="857250" lvl="2" indent="0">
              <a:lnSpc>
                <a:spcPct val="120000"/>
              </a:lnSpc>
              <a:spcBef>
                <a:spcPts val="1200"/>
              </a:spcBef>
              <a:buNone/>
            </a:pPr>
            <a:r>
              <a:rPr lang="zh-CN" altLang="en-US" sz="2000" b="0" dirty="0">
                <a:latin typeface="Times New Roman" pitchFamily="18" charset="0"/>
              </a:rPr>
              <a:t>  </a:t>
            </a:r>
            <a:r>
              <a:rPr lang="en-US" altLang="zh-CN" sz="2000" b="0" dirty="0" smtClean="0">
                <a:latin typeface="Times New Roman" pitchFamily="18" charset="0"/>
              </a:rPr>
              <a:t>P</a:t>
            </a:r>
            <a:r>
              <a:rPr lang="en-US" altLang="zh-CN" sz="2000" b="0" dirty="0">
                <a:latin typeface="Times New Roman" pitchFamily="18" charset="0"/>
              </a:rPr>
              <a:t>(x)             </a:t>
            </a:r>
            <a:r>
              <a:rPr lang="zh-CN" altLang="en-US" sz="2000" b="0" dirty="0">
                <a:latin typeface="Times New Roman" pitchFamily="18" charset="0"/>
              </a:rPr>
              <a:t>包孕于   </a:t>
            </a:r>
            <a:r>
              <a:rPr lang="en-US" altLang="zh-CN" sz="2000" b="0" dirty="0">
                <a:latin typeface="Times New Roman" pitchFamily="18" charset="0"/>
              </a:rPr>
              <a:t>P(y)∨Q(z)             σ={x/y}</a:t>
            </a:r>
          </a:p>
          <a:p>
            <a:pPr marL="857250" lvl="2" indent="0">
              <a:lnSpc>
                <a:spcPct val="120000"/>
              </a:lnSpc>
              <a:spcBef>
                <a:spcPts val="1200"/>
              </a:spcBef>
              <a:buNone/>
            </a:pPr>
            <a:r>
              <a:rPr lang="en-US" altLang="zh-CN" sz="2000" b="0" dirty="0">
                <a:latin typeface="Times New Roman" pitchFamily="18" charset="0"/>
              </a:rPr>
              <a:t>    P(x)             </a:t>
            </a:r>
            <a:r>
              <a:rPr lang="zh-CN" altLang="en-US" sz="2000" b="0" dirty="0">
                <a:latin typeface="Times New Roman" pitchFamily="18" charset="0"/>
              </a:rPr>
              <a:t>包孕于   </a:t>
            </a:r>
            <a:r>
              <a:rPr lang="en-US" altLang="zh-CN" sz="2000" b="0" dirty="0">
                <a:latin typeface="Times New Roman" pitchFamily="18" charset="0"/>
              </a:rPr>
              <a:t>P(a)                        σ={a/x}</a:t>
            </a:r>
          </a:p>
          <a:p>
            <a:pPr marL="857250" lvl="2" indent="0">
              <a:lnSpc>
                <a:spcPct val="120000"/>
              </a:lnSpc>
              <a:spcBef>
                <a:spcPts val="1200"/>
              </a:spcBef>
              <a:buNone/>
            </a:pPr>
            <a:r>
              <a:rPr lang="en-US" altLang="zh-CN" sz="2000" b="0" dirty="0">
                <a:latin typeface="Times New Roman" pitchFamily="18" charset="0"/>
              </a:rPr>
              <a:t>    P(x)             </a:t>
            </a:r>
            <a:r>
              <a:rPr lang="zh-CN" altLang="en-US" sz="2000" b="0" dirty="0">
                <a:latin typeface="Times New Roman" pitchFamily="18" charset="0"/>
              </a:rPr>
              <a:t>包孕于   </a:t>
            </a:r>
            <a:r>
              <a:rPr lang="en-US" altLang="zh-CN" sz="2000" b="0" dirty="0">
                <a:latin typeface="Times New Roman" pitchFamily="18" charset="0"/>
              </a:rPr>
              <a:t>P(a)∨Q(z)             σ={a/x}</a:t>
            </a:r>
          </a:p>
          <a:p>
            <a:pPr marL="857250" lvl="2" indent="0">
              <a:lnSpc>
                <a:spcPct val="120000"/>
              </a:lnSpc>
              <a:spcBef>
                <a:spcPts val="1200"/>
              </a:spcBef>
              <a:buNone/>
            </a:pPr>
            <a:r>
              <a:rPr lang="en-US" altLang="zh-CN" sz="2000" b="0" dirty="0">
                <a:latin typeface="Times New Roman" pitchFamily="18" charset="0"/>
              </a:rPr>
              <a:t>    P(x) ∨Q(a) </a:t>
            </a:r>
            <a:r>
              <a:rPr lang="zh-CN" altLang="en-US" sz="2000" b="0" dirty="0">
                <a:latin typeface="Times New Roman" pitchFamily="18" charset="0"/>
              </a:rPr>
              <a:t>包孕于 </a:t>
            </a:r>
            <a:r>
              <a:rPr lang="en-US" altLang="zh-CN" sz="2000" b="0" dirty="0">
                <a:latin typeface="Times New Roman" pitchFamily="18" charset="0"/>
              </a:rPr>
              <a:t>P(f(a))∨Q(a)∨R(y) σ={f(a)/x}</a:t>
            </a:r>
          </a:p>
          <a:p>
            <a:pPr marL="857250" lvl="2" indent="0">
              <a:lnSpc>
                <a:spcPct val="120000"/>
              </a:lnSpc>
              <a:spcBef>
                <a:spcPts val="1200"/>
              </a:spcBef>
              <a:buNone/>
            </a:pPr>
            <a:r>
              <a:rPr lang="en-US" altLang="zh-CN" sz="2000" b="0" dirty="0">
                <a:latin typeface="Times New Roman" pitchFamily="18" charset="0"/>
              </a:rPr>
              <a:t>    P(x) ∨Q(y) </a:t>
            </a:r>
            <a:r>
              <a:rPr lang="zh-CN" altLang="en-US" sz="2000" b="0" dirty="0">
                <a:latin typeface="Times New Roman" pitchFamily="18" charset="0"/>
              </a:rPr>
              <a:t>包孕于 </a:t>
            </a:r>
            <a:r>
              <a:rPr lang="en-US" altLang="zh-CN" sz="2000" b="0" dirty="0">
                <a:latin typeface="Times New Roman" pitchFamily="18" charset="0"/>
              </a:rPr>
              <a:t>P(a)∨Q(u)∨R(w)    σ={a/x, u/y}</a:t>
            </a:r>
          </a:p>
          <a:p>
            <a:pPr lvl="1">
              <a:lnSpc>
                <a:spcPct val="120000"/>
              </a:lnSpc>
              <a:spcBef>
                <a:spcPts val="1200"/>
              </a:spcBef>
            </a:pPr>
            <a:r>
              <a:rPr lang="zh-CN" altLang="en-US" sz="2200" b="1" dirty="0" smtClean="0">
                <a:solidFill>
                  <a:srgbClr val="0000CC"/>
                </a:solidFill>
                <a:latin typeface="Times New Roman" pitchFamily="18" charset="0"/>
              </a:rPr>
              <a:t>对</a:t>
            </a:r>
            <a:r>
              <a:rPr lang="zh-CN" altLang="en-US" sz="2200" b="1" dirty="0">
                <a:solidFill>
                  <a:srgbClr val="0000CC"/>
                </a:solidFill>
                <a:latin typeface="Times New Roman" pitchFamily="18" charset="0"/>
              </a:rPr>
              <a:t>子句集来说，把其中包孕的子句删去后，不会影响该子句集的不可满足性。因此，</a:t>
            </a:r>
            <a:r>
              <a:rPr lang="zh-CN" altLang="en-US" sz="2200" b="1" dirty="0">
                <a:solidFill>
                  <a:srgbClr val="FF0000"/>
                </a:solidFill>
                <a:latin typeface="Times New Roman" pitchFamily="18" charset="0"/>
              </a:rPr>
              <a:t>可从子句集中删除包孕的子句</a:t>
            </a:r>
            <a:r>
              <a:rPr lang="zh-CN" altLang="en-US" sz="2200" b="1" dirty="0">
                <a:solidFill>
                  <a:srgbClr val="0000CC"/>
                </a:solidFill>
                <a:latin typeface="Times New Roman" pitchFamily="18" charset="0"/>
              </a:rPr>
              <a:t>。</a:t>
            </a:r>
            <a:endParaRPr lang="zh-CN" altLang="en-US" sz="2200" dirty="0">
              <a:solidFill>
                <a:srgbClr val="0000CC"/>
              </a:solidFill>
              <a:latin typeface="Times New Roman" pitchFamily="18" charset="0"/>
            </a:endParaRP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1" name="Rectangle 3"/>
          <p:cNvSpPr>
            <a:spLocks noGrp="1" noChangeArrowheads="1"/>
          </p:cNvSpPr>
          <p:nvPr>
            <p:ph type="body" idx="1"/>
          </p:nvPr>
        </p:nvSpPr>
        <p:spPr>
          <a:xfrm>
            <a:off x="457200" y="1600201"/>
            <a:ext cx="8229600" cy="3989040"/>
          </a:xfrm>
        </p:spPr>
        <p:txBody>
          <a:bodyPr/>
          <a:lstStyle/>
          <a:p>
            <a:pPr marL="609600" indent="-609600">
              <a:lnSpc>
                <a:spcPct val="90000"/>
              </a:lnSpc>
            </a:pPr>
            <a:r>
              <a:rPr lang="zh-CN" altLang="en-US" sz="2400" b="0" dirty="0" smtClean="0">
                <a:latin typeface="Times New Roman" pitchFamily="18" charset="0"/>
              </a:rPr>
              <a:t>如果</a:t>
            </a:r>
            <a:r>
              <a:rPr lang="zh-CN" altLang="en-US" sz="2400" b="0" dirty="0">
                <a:latin typeface="Times New Roman" pitchFamily="18" charset="0"/>
              </a:rPr>
              <a:t>一个子句只包含一个文字，则称此子句为单文字子句。单文字子句策略是对支持集策略的进一步改进，它要求每次参加归结的两个亲本子句中至少有一个子句是单文字子句</a:t>
            </a:r>
            <a:r>
              <a:rPr lang="zh-CN" altLang="en-US" sz="2400" b="0" dirty="0" smtClean="0">
                <a:latin typeface="Times New Roman" pitchFamily="18" charset="0"/>
              </a:rPr>
              <a:t>。</a:t>
            </a:r>
            <a:endParaRPr lang="en-US" altLang="zh-CN" sz="2400" b="0" dirty="0" smtClean="0">
              <a:latin typeface="Times New Roman" pitchFamily="18" charset="0"/>
            </a:endParaRPr>
          </a:p>
          <a:p>
            <a:pPr marL="0" indent="0">
              <a:lnSpc>
                <a:spcPct val="90000"/>
              </a:lnSpc>
              <a:buNone/>
            </a:pPr>
            <a:endParaRPr lang="en-US" altLang="zh-CN" sz="2400" b="0" dirty="0" smtClean="0">
              <a:latin typeface="Times New Roman" pitchFamily="18" charset="0"/>
            </a:endParaRPr>
          </a:p>
          <a:p>
            <a:pPr marL="609600" indent="-609600">
              <a:lnSpc>
                <a:spcPct val="90000"/>
              </a:lnSpc>
            </a:pPr>
            <a:endParaRPr lang="zh-CN" altLang="en-US" sz="900" b="1" dirty="0">
              <a:solidFill>
                <a:srgbClr val="0000CC"/>
              </a:solidFill>
              <a:latin typeface="Times New Roman" pitchFamily="18" charset="0"/>
            </a:endParaRPr>
          </a:p>
          <a:p>
            <a:pPr marL="609600" indent="-609600">
              <a:lnSpc>
                <a:spcPct val="90000"/>
              </a:lnSpc>
            </a:pPr>
            <a:r>
              <a:rPr lang="zh-CN" altLang="en-US" sz="2400" dirty="0" smtClean="0">
                <a:latin typeface="Times New Roman" pitchFamily="18" charset="0"/>
              </a:rPr>
              <a:t>采用</a:t>
            </a:r>
            <a:r>
              <a:rPr lang="zh-CN" altLang="en-US" sz="2400" dirty="0" smtClean="0">
                <a:solidFill>
                  <a:srgbClr val="800000"/>
                </a:solidFill>
                <a:latin typeface="Times New Roman" pitchFamily="18" charset="0"/>
              </a:rPr>
              <a:t>单</a:t>
            </a:r>
            <a:r>
              <a:rPr lang="zh-CN" altLang="en-US" sz="2400" dirty="0">
                <a:solidFill>
                  <a:srgbClr val="800000"/>
                </a:solidFill>
                <a:latin typeface="Times New Roman" pitchFamily="18" charset="0"/>
              </a:rPr>
              <a:t>文字子句策略</a:t>
            </a:r>
            <a:r>
              <a:rPr lang="zh-CN" altLang="en-US" sz="2400" dirty="0">
                <a:solidFill>
                  <a:srgbClr val="7030A0"/>
                </a:solidFill>
                <a:latin typeface="Times New Roman" pitchFamily="18" charset="0"/>
              </a:rPr>
              <a:t>，归结式</a:t>
            </a:r>
            <a:r>
              <a:rPr lang="zh-CN" altLang="en-US" sz="2400" dirty="0" smtClean="0">
                <a:solidFill>
                  <a:srgbClr val="7030A0"/>
                </a:solidFill>
                <a:latin typeface="Times New Roman" pitchFamily="18" charset="0"/>
              </a:rPr>
              <a:t>包含的文字数将少于其非单文字亲本子句中的</a:t>
            </a:r>
            <a:r>
              <a:rPr lang="zh-CN" altLang="en-US" sz="2400" dirty="0">
                <a:solidFill>
                  <a:srgbClr val="7030A0"/>
                </a:solidFill>
                <a:latin typeface="Times New Roman" pitchFamily="18" charset="0"/>
              </a:rPr>
              <a:t>文字数，这将有利于向空子句的方向发展，因此会有较高的归结效率</a:t>
            </a:r>
            <a:r>
              <a:rPr lang="zh-CN" altLang="en-US" sz="2400" dirty="0" smtClean="0">
                <a:solidFill>
                  <a:srgbClr val="7030A0"/>
                </a:solidFill>
                <a:latin typeface="Times New Roman" pitchFamily="18" charset="0"/>
              </a:rPr>
              <a:t>。</a:t>
            </a:r>
            <a:endParaRPr lang="en-US" altLang="zh-CN" sz="2400" dirty="0" smtClean="0">
              <a:solidFill>
                <a:srgbClr val="7030A0"/>
              </a:solidFill>
              <a:latin typeface="Times New Roman" pitchFamily="18" charset="0"/>
            </a:endParaRPr>
          </a:p>
          <a:p>
            <a:pPr marL="609600" indent="-609600">
              <a:lnSpc>
                <a:spcPct val="90000"/>
              </a:lnSpc>
            </a:pPr>
            <a:endParaRPr lang="en-US" altLang="zh-CN" sz="2400" dirty="0">
              <a:solidFill>
                <a:srgbClr val="7030A0"/>
              </a:solidFill>
            </a:endParaRPr>
          </a:p>
          <a:p>
            <a:pPr marL="609600" indent="-609600">
              <a:lnSpc>
                <a:spcPct val="90000"/>
              </a:lnSpc>
            </a:pPr>
            <a:endParaRPr lang="zh-CN" altLang="en-US" sz="2400" dirty="0">
              <a:solidFill>
                <a:srgbClr val="7030A0"/>
              </a:solidFill>
              <a:latin typeface="Times New Roman" pitchFamily="18" charset="0"/>
            </a:endParaRP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5" name="Rectangle 3"/>
          <p:cNvSpPr>
            <a:spLocks noGrp="1" noChangeArrowheads="1"/>
          </p:cNvSpPr>
          <p:nvPr>
            <p:ph type="body" idx="1"/>
          </p:nvPr>
        </p:nvSpPr>
        <p:spPr/>
        <p:txBody>
          <a:bodyPr/>
          <a:lstStyle/>
          <a:p>
            <a:pPr marL="800100" lvl="2" indent="0">
              <a:lnSpc>
                <a:spcPct val="90000"/>
              </a:lnSpc>
              <a:buNone/>
            </a:pPr>
            <a:r>
              <a:rPr lang="zh-CN" altLang="en-US" sz="2000" dirty="0">
                <a:solidFill>
                  <a:srgbClr val="00B050"/>
                </a:solidFill>
              </a:rPr>
              <a:t>例</a:t>
            </a:r>
            <a:r>
              <a:rPr lang="en-US" altLang="zh-CN" sz="2000" dirty="0">
                <a:solidFill>
                  <a:srgbClr val="00B050"/>
                </a:solidFill>
              </a:rPr>
              <a:t>3.21 </a:t>
            </a:r>
            <a:r>
              <a:rPr lang="zh-CN" altLang="en-US" sz="2000" dirty="0">
                <a:solidFill>
                  <a:srgbClr val="00B050"/>
                </a:solidFill>
              </a:rPr>
              <a:t>设有如下子句集：</a:t>
            </a:r>
          </a:p>
          <a:p>
            <a:pPr marL="800100" lvl="2" indent="0">
              <a:lnSpc>
                <a:spcPct val="90000"/>
              </a:lnSpc>
              <a:buNone/>
            </a:pPr>
            <a:r>
              <a:rPr lang="zh-CN" altLang="en-US" sz="2000" dirty="0">
                <a:solidFill>
                  <a:srgbClr val="00B050"/>
                </a:solidFill>
              </a:rPr>
              <a:t>    </a:t>
            </a:r>
            <a:r>
              <a:rPr lang="en-US" altLang="zh-CN" sz="2000" dirty="0">
                <a:solidFill>
                  <a:srgbClr val="00B050"/>
                </a:solidFill>
              </a:rPr>
              <a:t>S={﹁I(x)∨R(x),  I(a), ﹁R(y)∨L(y), ﹁L(a) }</a:t>
            </a:r>
          </a:p>
          <a:p>
            <a:pPr marL="800100" lvl="2" indent="0">
              <a:lnSpc>
                <a:spcPct val="90000"/>
              </a:lnSpc>
              <a:spcAft>
                <a:spcPts val="1200"/>
              </a:spcAft>
              <a:buNone/>
            </a:pPr>
            <a:r>
              <a:rPr lang="zh-CN" altLang="en-US" sz="2000" dirty="0">
                <a:solidFill>
                  <a:srgbClr val="00B050"/>
                </a:solidFill>
              </a:rPr>
              <a:t>用单文字子句策略证明</a:t>
            </a:r>
            <a:r>
              <a:rPr lang="en-US" altLang="zh-CN" sz="2000" dirty="0">
                <a:solidFill>
                  <a:srgbClr val="00B050"/>
                </a:solidFill>
              </a:rPr>
              <a:t>S</a:t>
            </a:r>
            <a:r>
              <a:rPr lang="zh-CN" altLang="en-US" sz="2000" dirty="0">
                <a:solidFill>
                  <a:srgbClr val="00B050"/>
                </a:solidFill>
              </a:rPr>
              <a:t>为不可满足。</a:t>
            </a:r>
          </a:p>
          <a:p>
            <a:pPr>
              <a:buFontTx/>
              <a:buNone/>
            </a:pPr>
            <a:endParaRPr lang="zh-CN" altLang="zh-CN" dirty="0"/>
          </a:p>
        </p:txBody>
      </p:sp>
      <p:sp>
        <p:nvSpPr>
          <p:cNvPr id="724996" name="Text Box 4"/>
          <p:cNvSpPr txBox="1">
            <a:spLocks noChangeArrowheads="1"/>
          </p:cNvSpPr>
          <p:nvPr/>
        </p:nvSpPr>
        <p:spPr bwMode="auto">
          <a:xfrm>
            <a:off x="900113" y="3239417"/>
            <a:ext cx="18002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solidFill>
                  <a:srgbClr val="0000CC"/>
                </a:solidFill>
              </a:rPr>
              <a:t>﹁I(x)∨R(x)</a:t>
            </a:r>
          </a:p>
        </p:txBody>
      </p:sp>
      <p:sp>
        <p:nvSpPr>
          <p:cNvPr id="724997" name="Text Box 5"/>
          <p:cNvSpPr txBox="1">
            <a:spLocks noChangeArrowheads="1"/>
          </p:cNvSpPr>
          <p:nvPr/>
        </p:nvSpPr>
        <p:spPr bwMode="auto">
          <a:xfrm>
            <a:off x="3132138" y="3239417"/>
            <a:ext cx="6477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I(a)</a:t>
            </a:r>
          </a:p>
        </p:txBody>
      </p:sp>
      <p:sp>
        <p:nvSpPr>
          <p:cNvPr id="724998" name="Text Box 6"/>
          <p:cNvSpPr txBox="1">
            <a:spLocks noChangeArrowheads="1"/>
          </p:cNvSpPr>
          <p:nvPr/>
        </p:nvSpPr>
        <p:spPr bwMode="auto">
          <a:xfrm>
            <a:off x="4211638" y="3239417"/>
            <a:ext cx="17287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﹁R(y)∨L(y)</a:t>
            </a:r>
          </a:p>
        </p:txBody>
      </p:sp>
      <p:sp>
        <p:nvSpPr>
          <p:cNvPr id="724999" name="Text Box 7"/>
          <p:cNvSpPr txBox="1">
            <a:spLocks noChangeArrowheads="1"/>
          </p:cNvSpPr>
          <p:nvPr/>
        </p:nvSpPr>
        <p:spPr bwMode="auto">
          <a:xfrm>
            <a:off x="6516688" y="3310855"/>
            <a:ext cx="10080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solidFill>
                  <a:srgbClr val="008000"/>
                </a:solidFill>
              </a:rPr>
              <a:t>﹁L(a)</a:t>
            </a:r>
          </a:p>
        </p:txBody>
      </p:sp>
      <p:sp>
        <p:nvSpPr>
          <p:cNvPr id="725000" name="Text Box 8"/>
          <p:cNvSpPr txBox="1">
            <a:spLocks noChangeArrowheads="1"/>
          </p:cNvSpPr>
          <p:nvPr/>
        </p:nvSpPr>
        <p:spPr bwMode="auto">
          <a:xfrm>
            <a:off x="1908175" y="4390355"/>
            <a:ext cx="7921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R(a)</a:t>
            </a:r>
          </a:p>
        </p:txBody>
      </p:sp>
      <p:sp>
        <p:nvSpPr>
          <p:cNvPr id="725001" name="Text Box 9"/>
          <p:cNvSpPr txBox="1">
            <a:spLocks noChangeArrowheads="1"/>
          </p:cNvSpPr>
          <p:nvPr/>
        </p:nvSpPr>
        <p:spPr bwMode="auto">
          <a:xfrm>
            <a:off x="4643438" y="4390355"/>
            <a:ext cx="11525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latin typeface="宋体" pitchFamily="2" charset="-122"/>
              </a:rPr>
              <a:t>﹁</a:t>
            </a:r>
            <a:r>
              <a:rPr lang="en-US" altLang="zh-CN" b="1">
                <a:solidFill>
                  <a:srgbClr val="008000"/>
                </a:solidFill>
              </a:rPr>
              <a:t>R(a)</a:t>
            </a:r>
          </a:p>
        </p:txBody>
      </p:sp>
      <p:sp>
        <p:nvSpPr>
          <p:cNvPr id="725002" name="Text Box 10"/>
          <p:cNvSpPr txBox="1">
            <a:spLocks noChangeArrowheads="1"/>
          </p:cNvSpPr>
          <p:nvPr/>
        </p:nvSpPr>
        <p:spPr bwMode="auto">
          <a:xfrm>
            <a:off x="2843213" y="5542880"/>
            <a:ext cx="7921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NIL</a:t>
            </a:r>
          </a:p>
        </p:txBody>
      </p:sp>
      <p:sp>
        <p:nvSpPr>
          <p:cNvPr id="725003" name="Line 11"/>
          <p:cNvSpPr>
            <a:spLocks noChangeShapeType="1"/>
          </p:cNvSpPr>
          <p:nvPr/>
        </p:nvSpPr>
        <p:spPr bwMode="auto">
          <a:xfrm>
            <a:off x="1692275" y="3671217"/>
            <a:ext cx="576263" cy="71913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5004" name="Line 12"/>
          <p:cNvSpPr>
            <a:spLocks noChangeShapeType="1"/>
          </p:cNvSpPr>
          <p:nvPr/>
        </p:nvSpPr>
        <p:spPr bwMode="auto">
          <a:xfrm flipH="1">
            <a:off x="2339975" y="3598192"/>
            <a:ext cx="1079500" cy="7921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5005" name="Line 13"/>
          <p:cNvSpPr>
            <a:spLocks noChangeShapeType="1"/>
          </p:cNvSpPr>
          <p:nvPr/>
        </p:nvSpPr>
        <p:spPr bwMode="auto">
          <a:xfrm>
            <a:off x="4716463" y="3671217"/>
            <a:ext cx="360362"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5006" name="Line 14"/>
          <p:cNvSpPr>
            <a:spLocks noChangeShapeType="1"/>
          </p:cNvSpPr>
          <p:nvPr/>
        </p:nvSpPr>
        <p:spPr bwMode="auto">
          <a:xfrm flipH="1">
            <a:off x="5292725" y="3742655"/>
            <a:ext cx="1655763"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5007" name="Line 15"/>
          <p:cNvSpPr>
            <a:spLocks noChangeShapeType="1"/>
          </p:cNvSpPr>
          <p:nvPr/>
        </p:nvSpPr>
        <p:spPr bwMode="auto">
          <a:xfrm>
            <a:off x="2268538" y="4823742"/>
            <a:ext cx="863600" cy="71913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5008" name="Line 16"/>
          <p:cNvSpPr>
            <a:spLocks noChangeShapeType="1"/>
          </p:cNvSpPr>
          <p:nvPr/>
        </p:nvSpPr>
        <p:spPr bwMode="auto">
          <a:xfrm flipH="1">
            <a:off x="3203575" y="4750717"/>
            <a:ext cx="2016125" cy="7921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1" name="Rectangle 3"/>
          <p:cNvSpPr>
            <a:spLocks noGrp="1" noChangeArrowheads="1"/>
          </p:cNvSpPr>
          <p:nvPr>
            <p:ph type="body" idx="1"/>
          </p:nvPr>
        </p:nvSpPr>
        <p:spPr>
          <a:xfrm>
            <a:off x="395536" y="1124744"/>
            <a:ext cx="8229600" cy="3340968"/>
          </a:xfrm>
        </p:spPr>
        <p:txBody>
          <a:bodyPr/>
          <a:lstStyle/>
          <a:p>
            <a:pPr marL="609600" indent="-609600">
              <a:lnSpc>
                <a:spcPct val="90000"/>
              </a:lnSpc>
            </a:pPr>
            <a:r>
              <a:rPr lang="zh-CN" altLang="en-US" sz="2400" dirty="0" smtClean="0">
                <a:latin typeface="Times New Roman" pitchFamily="18" charset="0"/>
              </a:rPr>
              <a:t>是</a:t>
            </a:r>
            <a:r>
              <a:rPr lang="zh-CN" altLang="en-US" sz="2400" dirty="0" smtClean="0">
                <a:solidFill>
                  <a:srgbClr val="0000FF"/>
                </a:solidFill>
                <a:latin typeface="Times New Roman" pitchFamily="18" charset="0"/>
              </a:rPr>
              <a:t>不完备</a:t>
            </a:r>
            <a:r>
              <a:rPr lang="zh-CN" altLang="en-US" sz="2400" dirty="0">
                <a:solidFill>
                  <a:srgbClr val="7030A0"/>
                </a:solidFill>
                <a:latin typeface="Times New Roman" pitchFamily="18" charset="0"/>
              </a:rPr>
              <a:t>的，</a:t>
            </a:r>
            <a:r>
              <a:rPr lang="zh-CN" altLang="en-US" sz="2400" dirty="0">
                <a:latin typeface="Times New Roman" pitchFamily="18" charset="0"/>
              </a:rPr>
              <a:t>即当子句集为不可满足时，用这种</a:t>
            </a:r>
            <a:r>
              <a:rPr lang="zh-CN" altLang="en-US" sz="2400" dirty="0">
                <a:solidFill>
                  <a:srgbClr val="FF0000"/>
                </a:solidFill>
                <a:latin typeface="Times New Roman" pitchFamily="18" charset="0"/>
              </a:rPr>
              <a:t>策略不一定能归结出空子句</a:t>
            </a:r>
            <a:r>
              <a:rPr lang="zh-CN" altLang="en-US" sz="2400" dirty="0" smtClean="0">
                <a:solidFill>
                  <a:srgbClr val="FF0000"/>
                </a:solidFill>
                <a:latin typeface="Times New Roman" pitchFamily="18" charset="0"/>
              </a:rPr>
              <a:t>。</a:t>
            </a:r>
            <a:endParaRPr lang="en-US" altLang="zh-CN" sz="2400" dirty="0" smtClean="0">
              <a:solidFill>
                <a:srgbClr val="FF0000"/>
              </a:solidFill>
              <a:latin typeface="Times New Roman" pitchFamily="18" charset="0"/>
            </a:endParaRPr>
          </a:p>
          <a:p>
            <a:pPr marL="609600" indent="-609600">
              <a:lnSpc>
                <a:spcPct val="90000"/>
              </a:lnSpc>
            </a:pPr>
            <a:endParaRPr lang="en-US" altLang="zh-CN" sz="1000" dirty="0">
              <a:solidFill>
                <a:srgbClr val="FF0000"/>
              </a:solidFill>
            </a:endParaRPr>
          </a:p>
          <a:p>
            <a:pPr marL="609600" indent="-609600">
              <a:lnSpc>
                <a:spcPct val="90000"/>
              </a:lnSpc>
            </a:pPr>
            <a:r>
              <a:rPr lang="zh-CN" altLang="en-US" sz="2400" dirty="0" smtClean="0">
                <a:solidFill>
                  <a:srgbClr val="FF0000"/>
                </a:solidFill>
              </a:rPr>
              <a:t>原因： 没有可用的单文字字句</a:t>
            </a:r>
            <a:endParaRPr lang="en-US" altLang="zh-CN" sz="2400" dirty="0" smtClean="0">
              <a:solidFill>
                <a:srgbClr val="FF0000"/>
              </a:solidFill>
            </a:endParaRPr>
          </a:p>
          <a:p>
            <a:pPr marL="609600" indent="-609600">
              <a:lnSpc>
                <a:spcPct val="90000"/>
              </a:lnSpc>
            </a:pPr>
            <a:endParaRPr lang="en-US" altLang="zh-CN" sz="900" dirty="0"/>
          </a:p>
          <a:p>
            <a:pPr marL="400050" lvl="1" indent="0">
              <a:lnSpc>
                <a:spcPct val="90000"/>
              </a:lnSpc>
              <a:buNone/>
            </a:pPr>
            <a:r>
              <a:rPr lang="zh-CN" altLang="en-US" sz="2200" dirty="0" smtClean="0">
                <a:solidFill>
                  <a:srgbClr val="008000"/>
                </a:solidFill>
                <a:latin typeface="Times New Roman" pitchFamily="18" charset="0"/>
              </a:rPr>
              <a:t>例如：</a:t>
            </a:r>
            <a:r>
              <a:rPr lang="zh-CN" altLang="en-US" sz="2200" dirty="0" smtClean="0">
                <a:solidFill>
                  <a:srgbClr val="008000"/>
                </a:solidFill>
              </a:rPr>
              <a:t>已知：</a:t>
            </a:r>
            <a:r>
              <a:rPr lang="en-US" altLang="zh-CN" sz="2200" dirty="0" smtClean="0">
                <a:solidFill>
                  <a:srgbClr val="008000"/>
                </a:solidFill>
                <a:latin typeface="Times New Roman" pitchFamily="18" charset="0"/>
              </a:rPr>
              <a:t>A</a:t>
            </a:r>
            <a:r>
              <a:rPr lang="en-US" altLang="zh-CN" sz="2000" dirty="0" smtClean="0">
                <a:solidFill>
                  <a:srgbClr val="008000"/>
                </a:solidFill>
              </a:rPr>
              <a:t>∨B,</a:t>
            </a:r>
            <a:r>
              <a:rPr lang="zh-CN" altLang="en-US" sz="2000" dirty="0" smtClean="0">
                <a:solidFill>
                  <a:srgbClr val="008000"/>
                </a:solidFill>
              </a:rPr>
              <a:t> </a:t>
            </a:r>
            <a:r>
              <a:rPr lang="zh-CN" altLang="zh-CN" sz="2000" dirty="0">
                <a:solidFill>
                  <a:srgbClr val="008000"/>
                </a:solidFill>
              </a:rPr>
              <a:t> </a:t>
            </a:r>
            <a:r>
              <a:rPr lang="en-US" altLang="zh-CN" sz="2000" dirty="0" smtClean="0">
                <a:solidFill>
                  <a:srgbClr val="008000"/>
                </a:solidFill>
              </a:rPr>
              <a:t>A∨﹁</a:t>
            </a:r>
            <a:r>
              <a:rPr lang="zh-CN" altLang="en-US" sz="2000" dirty="0" smtClean="0">
                <a:solidFill>
                  <a:srgbClr val="008000"/>
                </a:solidFill>
              </a:rPr>
              <a:t> </a:t>
            </a:r>
            <a:r>
              <a:rPr lang="en-US" altLang="zh-CN" sz="2000" dirty="0" smtClean="0">
                <a:solidFill>
                  <a:srgbClr val="008000"/>
                </a:solidFill>
              </a:rPr>
              <a:t>B,</a:t>
            </a:r>
            <a:r>
              <a:rPr lang="zh-CN" altLang="en-US" sz="2000" dirty="0" smtClean="0">
                <a:solidFill>
                  <a:srgbClr val="008000"/>
                </a:solidFill>
              </a:rPr>
              <a:t> </a:t>
            </a:r>
            <a:r>
              <a:rPr lang="en-US" altLang="zh-CN" sz="2000" dirty="0" smtClean="0">
                <a:solidFill>
                  <a:srgbClr val="008000"/>
                </a:solidFill>
              </a:rPr>
              <a:t>﹁A ∨ B</a:t>
            </a:r>
            <a:r>
              <a:rPr lang="zh-CN" altLang="en-US" sz="2000" dirty="0" smtClean="0">
                <a:solidFill>
                  <a:srgbClr val="008000"/>
                </a:solidFill>
              </a:rPr>
              <a:t>， 求证：</a:t>
            </a:r>
            <a:r>
              <a:rPr lang="en-US" altLang="zh-CN" sz="2000" dirty="0" smtClean="0">
                <a:solidFill>
                  <a:srgbClr val="008000"/>
                </a:solidFill>
              </a:rPr>
              <a:t>A∧B</a:t>
            </a:r>
            <a:endParaRPr lang="en-US" altLang="zh-CN" sz="2000" dirty="0">
              <a:solidFill>
                <a:srgbClr val="008000"/>
              </a:solidFill>
            </a:endParaRPr>
          </a:p>
          <a:p>
            <a:pPr marL="400050" lvl="1" indent="0">
              <a:lnSpc>
                <a:spcPct val="90000"/>
              </a:lnSpc>
              <a:buNone/>
            </a:pPr>
            <a:r>
              <a:rPr lang="zh-CN" altLang="en-US" sz="2000" dirty="0" smtClean="0">
                <a:solidFill>
                  <a:srgbClr val="008000"/>
                </a:solidFill>
              </a:rPr>
              <a:t>化为字句集后为： </a:t>
            </a:r>
            <a:r>
              <a:rPr lang="en-US" altLang="zh-CN" sz="2000" dirty="0">
                <a:solidFill>
                  <a:srgbClr val="008000"/>
                </a:solidFill>
              </a:rPr>
              <a:t>A∨B,</a:t>
            </a:r>
            <a:r>
              <a:rPr lang="zh-CN" altLang="en-US" sz="2000" dirty="0">
                <a:solidFill>
                  <a:srgbClr val="008000"/>
                </a:solidFill>
              </a:rPr>
              <a:t> </a:t>
            </a:r>
            <a:r>
              <a:rPr lang="zh-CN" altLang="zh-CN" sz="2000" dirty="0">
                <a:solidFill>
                  <a:srgbClr val="008000"/>
                </a:solidFill>
              </a:rPr>
              <a:t> </a:t>
            </a:r>
            <a:r>
              <a:rPr lang="en-US" altLang="zh-CN" sz="2000" dirty="0">
                <a:solidFill>
                  <a:srgbClr val="008000"/>
                </a:solidFill>
              </a:rPr>
              <a:t>A∨﹁</a:t>
            </a:r>
            <a:r>
              <a:rPr lang="zh-CN" altLang="en-US" sz="2000" dirty="0">
                <a:solidFill>
                  <a:srgbClr val="008000"/>
                </a:solidFill>
              </a:rPr>
              <a:t> </a:t>
            </a:r>
            <a:r>
              <a:rPr lang="en-US" altLang="zh-CN" sz="2000" dirty="0">
                <a:solidFill>
                  <a:srgbClr val="008000"/>
                </a:solidFill>
              </a:rPr>
              <a:t>B,</a:t>
            </a:r>
            <a:r>
              <a:rPr lang="zh-CN" altLang="en-US" sz="2000" dirty="0">
                <a:solidFill>
                  <a:srgbClr val="008000"/>
                </a:solidFill>
              </a:rPr>
              <a:t> </a:t>
            </a:r>
            <a:r>
              <a:rPr lang="en-US" altLang="zh-CN" sz="2000" dirty="0">
                <a:solidFill>
                  <a:srgbClr val="008000"/>
                </a:solidFill>
              </a:rPr>
              <a:t>﹁A ∨ B</a:t>
            </a:r>
            <a:r>
              <a:rPr lang="zh-CN" altLang="en-US" sz="2000" dirty="0" smtClean="0">
                <a:solidFill>
                  <a:srgbClr val="008000"/>
                </a:solidFill>
              </a:rPr>
              <a:t>，</a:t>
            </a:r>
            <a:r>
              <a:rPr lang="en-US" altLang="zh-CN" sz="2000" dirty="0">
                <a:solidFill>
                  <a:srgbClr val="008000"/>
                </a:solidFill>
              </a:rPr>
              <a:t>﹁</a:t>
            </a:r>
            <a:r>
              <a:rPr lang="en-US" altLang="zh-CN" sz="2000" dirty="0" smtClean="0">
                <a:solidFill>
                  <a:srgbClr val="008000"/>
                </a:solidFill>
              </a:rPr>
              <a:t>A∨﹁B</a:t>
            </a:r>
            <a:r>
              <a:rPr lang="zh-CN" altLang="en-US" sz="2000" dirty="0" smtClean="0">
                <a:solidFill>
                  <a:srgbClr val="008000"/>
                </a:solidFill>
              </a:rPr>
              <a:t>，不存在单文字的字句。但是可以消解出空。</a:t>
            </a:r>
            <a:endParaRPr lang="zh-CN" altLang="en-US" sz="2200" dirty="0">
              <a:solidFill>
                <a:srgbClr val="008000"/>
              </a:solidFill>
            </a:endParaRP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grpSp>
        <p:nvGrpSpPr>
          <p:cNvPr id="10" name="组 9"/>
          <p:cNvGrpSpPr/>
          <p:nvPr/>
        </p:nvGrpSpPr>
        <p:grpSpPr>
          <a:xfrm>
            <a:off x="1979712" y="3861048"/>
            <a:ext cx="4768533" cy="2848382"/>
            <a:chOff x="1979712" y="3861048"/>
            <a:chExt cx="4768533" cy="2848382"/>
          </a:xfrm>
        </p:grpSpPr>
        <p:sp>
          <p:nvSpPr>
            <p:cNvPr id="2" name="矩形 1"/>
            <p:cNvSpPr/>
            <p:nvPr/>
          </p:nvSpPr>
          <p:spPr>
            <a:xfrm>
              <a:off x="2555776" y="3861048"/>
              <a:ext cx="796111" cy="400110"/>
            </a:xfrm>
            <a:prstGeom prst="rect">
              <a:avLst/>
            </a:prstGeom>
            <a:ln>
              <a:solidFill>
                <a:srgbClr val="008000"/>
              </a:solidFill>
            </a:ln>
          </p:spPr>
          <p:txBody>
            <a:bodyPr wrap="none">
              <a:spAutoFit/>
            </a:bodyPr>
            <a:lstStyle/>
            <a:p>
              <a:r>
                <a:rPr lang="en-US" altLang="zh-CN" dirty="0">
                  <a:solidFill>
                    <a:srgbClr val="008000"/>
                  </a:solidFill>
                </a:rPr>
                <a:t>A∨B</a:t>
              </a:r>
              <a:endParaRPr lang="zh-CN" altLang="en-US" dirty="0"/>
            </a:p>
          </p:txBody>
        </p:sp>
        <p:sp>
          <p:nvSpPr>
            <p:cNvPr id="3" name="矩形 2"/>
            <p:cNvSpPr/>
            <p:nvPr/>
          </p:nvSpPr>
          <p:spPr>
            <a:xfrm>
              <a:off x="3995936" y="3861048"/>
              <a:ext cx="1123850" cy="400110"/>
            </a:xfrm>
            <a:prstGeom prst="rect">
              <a:avLst/>
            </a:prstGeom>
            <a:ln>
              <a:solidFill>
                <a:srgbClr val="008000"/>
              </a:solidFill>
            </a:ln>
          </p:spPr>
          <p:txBody>
            <a:bodyPr wrap="none">
              <a:spAutoFit/>
            </a:bodyPr>
            <a:lstStyle/>
            <a:p>
              <a:r>
                <a:rPr lang="en-US" altLang="zh-CN" dirty="0">
                  <a:solidFill>
                    <a:srgbClr val="008000"/>
                  </a:solidFill>
                </a:rPr>
                <a:t>A∨﹁</a:t>
              </a:r>
              <a:r>
                <a:rPr lang="zh-CN" altLang="en-US" dirty="0">
                  <a:solidFill>
                    <a:srgbClr val="008000"/>
                  </a:solidFill>
                </a:rPr>
                <a:t> </a:t>
              </a:r>
              <a:r>
                <a:rPr lang="en-US" altLang="zh-CN" dirty="0">
                  <a:solidFill>
                    <a:srgbClr val="008000"/>
                  </a:solidFill>
                </a:rPr>
                <a:t>B</a:t>
              </a:r>
              <a:endParaRPr lang="zh-CN" altLang="en-US" dirty="0"/>
            </a:p>
          </p:txBody>
        </p:sp>
        <p:sp>
          <p:nvSpPr>
            <p:cNvPr id="4" name="矩形 3"/>
            <p:cNvSpPr/>
            <p:nvPr/>
          </p:nvSpPr>
          <p:spPr>
            <a:xfrm>
              <a:off x="4067944" y="4797152"/>
              <a:ext cx="377026" cy="400110"/>
            </a:xfrm>
            <a:prstGeom prst="rect">
              <a:avLst/>
            </a:prstGeom>
            <a:ln>
              <a:solidFill>
                <a:srgbClr val="008000"/>
              </a:solidFill>
            </a:ln>
          </p:spPr>
          <p:txBody>
            <a:bodyPr wrap="none">
              <a:spAutoFit/>
            </a:bodyPr>
            <a:lstStyle/>
            <a:p>
              <a:r>
                <a:rPr lang="en-US" altLang="zh-CN" dirty="0">
                  <a:solidFill>
                    <a:srgbClr val="008000"/>
                  </a:solidFill>
                </a:rPr>
                <a:t>A</a:t>
              </a:r>
              <a:endParaRPr lang="zh-CN" altLang="en-US" dirty="0"/>
            </a:p>
          </p:txBody>
        </p:sp>
        <p:sp>
          <p:nvSpPr>
            <p:cNvPr id="5" name="矩形 4"/>
            <p:cNvSpPr/>
            <p:nvPr/>
          </p:nvSpPr>
          <p:spPr>
            <a:xfrm>
              <a:off x="5580112" y="4725144"/>
              <a:ext cx="1168133" cy="400110"/>
            </a:xfrm>
            <a:prstGeom prst="rect">
              <a:avLst/>
            </a:prstGeom>
            <a:ln>
              <a:solidFill>
                <a:srgbClr val="008000"/>
              </a:solidFill>
            </a:ln>
          </p:spPr>
          <p:txBody>
            <a:bodyPr wrap="none">
              <a:spAutoFit/>
            </a:bodyPr>
            <a:lstStyle/>
            <a:p>
              <a:r>
                <a:rPr lang="en-US" altLang="zh-CN" dirty="0">
                  <a:solidFill>
                    <a:srgbClr val="008000"/>
                  </a:solidFill>
                </a:rPr>
                <a:t>﹁A ∨ B</a:t>
              </a:r>
              <a:endParaRPr lang="zh-CN" altLang="en-US" dirty="0"/>
            </a:p>
          </p:txBody>
        </p:sp>
        <p:sp>
          <p:nvSpPr>
            <p:cNvPr id="8" name="矩形 7"/>
            <p:cNvSpPr/>
            <p:nvPr/>
          </p:nvSpPr>
          <p:spPr>
            <a:xfrm>
              <a:off x="5436096" y="5733256"/>
              <a:ext cx="355736" cy="400110"/>
            </a:xfrm>
            <a:prstGeom prst="rect">
              <a:avLst/>
            </a:prstGeom>
            <a:ln>
              <a:solidFill>
                <a:srgbClr val="008000"/>
              </a:solidFill>
            </a:ln>
          </p:spPr>
          <p:txBody>
            <a:bodyPr wrap="none">
              <a:spAutoFit/>
            </a:bodyPr>
            <a:lstStyle/>
            <a:p>
              <a:r>
                <a:rPr lang="en-US" altLang="zh-CN" dirty="0" smtClean="0">
                  <a:solidFill>
                    <a:srgbClr val="008000"/>
                  </a:solidFill>
                </a:rPr>
                <a:t>B</a:t>
              </a:r>
              <a:endParaRPr lang="zh-CN" altLang="en-US" dirty="0">
                <a:solidFill>
                  <a:srgbClr val="008000"/>
                </a:solidFill>
              </a:endParaRPr>
            </a:p>
          </p:txBody>
        </p:sp>
        <p:sp>
          <p:nvSpPr>
            <p:cNvPr id="7" name="矩形 6"/>
            <p:cNvSpPr/>
            <p:nvPr/>
          </p:nvSpPr>
          <p:spPr>
            <a:xfrm>
              <a:off x="1979712" y="4797152"/>
              <a:ext cx="1296248" cy="400110"/>
            </a:xfrm>
            <a:prstGeom prst="rect">
              <a:avLst/>
            </a:prstGeom>
            <a:ln>
              <a:solidFill>
                <a:srgbClr val="008000"/>
              </a:solidFill>
            </a:ln>
          </p:spPr>
          <p:txBody>
            <a:bodyPr wrap="none">
              <a:spAutoFit/>
            </a:bodyPr>
            <a:lstStyle/>
            <a:p>
              <a:r>
                <a:rPr lang="en-US" altLang="zh-CN" dirty="0">
                  <a:solidFill>
                    <a:srgbClr val="008000"/>
                  </a:solidFill>
                </a:rPr>
                <a:t>﹁A∨﹁B</a:t>
              </a:r>
              <a:endParaRPr lang="zh-CN" altLang="en-US" dirty="0"/>
            </a:p>
          </p:txBody>
        </p:sp>
        <p:sp>
          <p:nvSpPr>
            <p:cNvPr id="9" name="矩形 8"/>
            <p:cNvSpPr/>
            <p:nvPr/>
          </p:nvSpPr>
          <p:spPr>
            <a:xfrm>
              <a:off x="3331859" y="5661248"/>
              <a:ext cx="612217" cy="400110"/>
            </a:xfrm>
            <a:prstGeom prst="rect">
              <a:avLst/>
            </a:prstGeom>
            <a:ln>
              <a:solidFill>
                <a:srgbClr val="008000"/>
              </a:solidFill>
            </a:ln>
          </p:spPr>
          <p:txBody>
            <a:bodyPr wrap="none">
              <a:spAutoFit/>
            </a:bodyPr>
            <a:lstStyle/>
            <a:p>
              <a:r>
                <a:rPr lang="en-US" altLang="zh-CN" dirty="0">
                  <a:solidFill>
                    <a:srgbClr val="008000"/>
                  </a:solidFill>
                </a:rPr>
                <a:t>﹁B</a:t>
              </a:r>
              <a:endParaRPr lang="zh-CN" altLang="en-US" dirty="0"/>
            </a:p>
          </p:txBody>
        </p:sp>
        <p:sp>
          <p:nvSpPr>
            <p:cNvPr id="11" name="矩形 10"/>
            <p:cNvSpPr/>
            <p:nvPr/>
          </p:nvSpPr>
          <p:spPr>
            <a:xfrm>
              <a:off x="4283968" y="6309320"/>
              <a:ext cx="583789" cy="400110"/>
            </a:xfrm>
            <a:prstGeom prst="rect">
              <a:avLst/>
            </a:prstGeom>
            <a:ln>
              <a:solidFill>
                <a:srgbClr val="008000"/>
              </a:solidFill>
            </a:ln>
          </p:spPr>
          <p:txBody>
            <a:bodyPr wrap="none">
              <a:spAutoFit/>
            </a:bodyPr>
            <a:lstStyle/>
            <a:p>
              <a:r>
                <a:rPr lang="en-US" altLang="zh-CN" dirty="0" smtClean="0">
                  <a:solidFill>
                    <a:srgbClr val="008000"/>
                  </a:solidFill>
                </a:rPr>
                <a:t>NIL</a:t>
              </a:r>
              <a:endParaRPr lang="zh-CN" altLang="en-US" dirty="0">
                <a:solidFill>
                  <a:srgbClr val="008000"/>
                </a:solidFill>
              </a:endParaRPr>
            </a:p>
          </p:txBody>
        </p:sp>
        <p:cxnSp>
          <p:nvCxnSpPr>
            <p:cNvPr id="12" name="直线连接符 11"/>
            <p:cNvCxnSpPr>
              <a:stCxn id="2" idx="2"/>
              <a:endCxn id="4" idx="0"/>
            </p:cNvCxnSpPr>
            <p:nvPr/>
          </p:nvCxnSpPr>
          <p:spPr>
            <a:xfrm>
              <a:off x="2953832" y="4261158"/>
              <a:ext cx="1302625" cy="53599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4" name="直线连接符 13"/>
            <p:cNvCxnSpPr>
              <a:endCxn id="4" idx="0"/>
            </p:cNvCxnSpPr>
            <p:nvPr/>
          </p:nvCxnSpPr>
          <p:spPr>
            <a:xfrm flipH="1">
              <a:off x="4256457" y="4293096"/>
              <a:ext cx="315543" cy="504056"/>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6" name="直线连接符 15"/>
            <p:cNvCxnSpPr>
              <a:stCxn id="7" idx="2"/>
              <a:endCxn id="9" idx="0"/>
            </p:cNvCxnSpPr>
            <p:nvPr/>
          </p:nvCxnSpPr>
          <p:spPr>
            <a:xfrm>
              <a:off x="2627836" y="5197262"/>
              <a:ext cx="1010132" cy="463986"/>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9" name="直线连接符 18"/>
            <p:cNvCxnSpPr>
              <a:endCxn id="4" idx="2"/>
            </p:cNvCxnSpPr>
            <p:nvPr/>
          </p:nvCxnSpPr>
          <p:spPr>
            <a:xfrm flipV="1">
              <a:off x="3563888" y="5197262"/>
              <a:ext cx="692569" cy="463986"/>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1" name="直线连接符 20"/>
            <p:cNvCxnSpPr>
              <a:stCxn id="5" idx="2"/>
            </p:cNvCxnSpPr>
            <p:nvPr/>
          </p:nvCxnSpPr>
          <p:spPr>
            <a:xfrm flipH="1">
              <a:off x="5580113" y="5125254"/>
              <a:ext cx="584066" cy="608002"/>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3" name="直线连接符 22"/>
            <p:cNvCxnSpPr>
              <a:stCxn id="8" idx="0"/>
              <a:endCxn id="4" idx="2"/>
            </p:cNvCxnSpPr>
            <p:nvPr/>
          </p:nvCxnSpPr>
          <p:spPr>
            <a:xfrm flipH="1" flipV="1">
              <a:off x="4256457" y="5197262"/>
              <a:ext cx="1357507" cy="53599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6" name="直线连接符 25"/>
            <p:cNvCxnSpPr>
              <a:endCxn id="11" idx="0"/>
            </p:cNvCxnSpPr>
            <p:nvPr/>
          </p:nvCxnSpPr>
          <p:spPr>
            <a:xfrm>
              <a:off x="3635896" y="6061358"/>
              <a:ext cx="939967" cy="247962"/>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8" name="直线连接符 27"/>
            <p:cNvCxnSpPr>
              <a:stCxn id="8" idx="2"/>
              <a:endCxn id="11" idx="0"/>
            </p:cNvCxnSpPr>
            <p:nvPr/>
          </p:nvCxnSpPr>
          <p:spPr>
            <a:xfrm flipH="1">
              <a:off x="4575863" y="6133366"/>
              <a:ext cx="1038101" cy="17595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317644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397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397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3971">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9" name="Rectangle 3"/>
          <p:cNvSpPr>
            <a:spLocks noGrp="1" noChangeArrowheads="1"/>
          </p:cNvSpPr>
          <p:nvPr>
            <p:ph type="body" idx="1"/>
          </p:nvPr>
        </p:nvSpPr>
        <p:spPr>
          <a:xfrm>
            <a:off x="457200" y="1600200"/>
            <a:ext cx="8229600" cy="4924425"/>
          </a:xfrm>
        </p:spPr>
        <p:txBody>
          <a:bodyPr/>
          <a:lstStyle/>
          <a:p>
            <a:pPr marL="609600" indent="-609600">
              <a:lnSpc>
                <a:spcPct val="120000"/>
              </a:lnSpc>
              <a:spcBef>
                <a:spcPts val="1200"/>
              </a:spcBef>
            </a:pPr>
            <a:r>
              <a:rPr lang="zh-CN" altLang="en-US" sz="2400" b="1" dirty="0" smtClean="0">
                <a:solidFill>
                  <a:srgbClr val="800000"/>
                </a:solidFill>
                <a:latin typeface="Times New Roman" pitchFamily="18" charset="0"/>
              </a:rPr>
              <a:t>线性输入策略</a:t>
            </a:r>
            <a:r>
              <a:rPr lang="en-US" altLang="zh-CN" sz="2400" b="1" dirty="0" smtClean="0">
                <a:solidFill>
                  <a:srgbClr val="800000"/>
                </a:solidFill>
                <a:latin typeface="Times New Roman" pitchFamily="18" charset="0"/>
              </a:rPr>
              <a:t>(Linear</a:t>
            </a:r>
            <a:r>
              <a:rPr lang="zh-CN" altLang="en-US" sz="2400" b="1" dirty="0" smtClean="0">
                <a:solidFill>
                  <a:srgbClr val="800000"/>
                </a:solidFill>
                <a:latin typeface="Times New Roman" pitchFamily="18" charset="0"/>
              </a:rPr>
              <a:t> </a:t>
            </a:r>
            <a:r>
              <a:rPr lang="en-US" altLang="zh-CN" sz="2400" b="1" dirty="0" smtClean="0">
                <a:solidFill>
                  <a:srgbClr val="800000"/>
                </a:solidFill>
                <a:latin typeface="Times New Roman" pitchFamily="18" charset="0"/>
              </a:rPr>
              <a:t>Input)</a:t>
            </a:r>
            <a:r>
              <a:rPr lang="zh-CN" altLang="en-US" sz="2400" b="1" dirty="0" smtClean="0">
                <a:solidFill>
                  <a:srgbClr val="800000"/>
                </a:solidFill>
                <a:latin typeface="Times New Roman" pitchFamily="18" charset="0"/>
              </a:rPr>
              <a:t> </a:t>
            </a:r>
            <a:r>
              <a:rPr lang="zh-CN" altLang="en-US" sz="2400" b="1" dirty="0" smtClean="0">
                <a:latin typeface="Times New Roman" pitchFamily="18" charset="0"/>
              </a:rPr>
              <a:t>要求每次参加归结</a:t>
            </a:r>
            <a:r>
              <a:rPr lang="zh-CN" altLang="en-US" sz="2400" b="1" dirty="0">
                <a:latin typeface="Times New Roman" pitchFamily="18" charset="0"/>
              </a:rPr>
              <a:t>的两个亲本子句中，</a:t>
            </a:r>
            <a:r>
              <a:rPr lang="zh-CN" altLang="en-US" sz="2400" b="1" dirty="0">
                <a:solidFill>
                  <a:srgbClr val="0000FF"/>
                </a:solidFill>
                <a:latin typeface="Times New Roman" pitchFamily="18" charset="0"/>
              </a:rPr>
              <a:t>至少应该有一个是初始子句集中的子句</a:t>
            </a:r>
            <a:r>
              <a:rPr lang="zh-CN" altLang="en-US" sz="2400" b="1" dirty="0" smtClean="0">
                <a:latin typeface="Times New Roman" pitchFamily="18" charset="0"/>
              </a:rPr>
              <a:t>。初始</a:t>
            </a:r>
            <a:r>
              <a:rPr lang="zh-CN" altLang="en-US" sz="2400" b="1" dirty="0">
                <a:latin typeface="Times New Roman" pitchFamily="18" charset="0"/>
              </a:rPr>
              <a:t>子句集是指开始归结时所使用的子句集</a:t>
            </a:r>
            <a:r>
              <a:rPr lang="zh-CN" altLang="en-US" sz="2400" b="1" dirty="0" smtClean="0">
                <a:latin typeface="Times New Roman" pitchFamily="18" charset="0"/>
              </a:rPr>
              <a:t>。</a:t>
            </a:r>
            <a:endParaRPr lang="en-US" altLang="zh-CN" sz="2400" b="1" dirty="0" smtClean="0">
              <a:latin typeface="Times New Roman" pitchFamily="18" charset="0"/>
            </a:endParaRPr>
          </a:p>
          <a:p>
            <a:pPr marL="609600" indent="-609600">
              <a:lnSpc>
                <a:spcPct val="120000"/>
              </a:lnSpc>
              <a:spcBef>
                <a:spcPts val="1200"/>
              </a:spcBef>
            </a:pPr>
            <a:endParaRPr lang="zh-CN" altLang="en-US" sz="2400" b="1" dirty="0">
              <a:latin typeface="Times New Roman" pitchFamily="18" charset="0"/>
            </a:endParaRPr>
          </a:p>
          <a:p>
            <a:pPr marL="800100" lvl="2" indent="0">
              <a:lnSpc>
                <a:spcPct val="120000"/>
              </a:lnSpc>
              <a:spcBef>
                <a:spcPts val="1200"/>
              </a:spcBef>
              <a:buNone/>
            </a:pPr>
            <a:r>
              <a:rPr lang="zh-CN" altLang="en-US" b="1" dirty="0" smtClean="0">
                <a:solidFill>
                  <a:srgbClr val="00B050"/>
                </a:solidFill>
                <a:latin typeface="Times New Roman" pitchFamily="18" charset="0"/>
              </a:rPr>
              <a:t>例设有</a:t>
            </a:r>
            <a:r>
              <a:rPr lang="zh-CN" altLang="en-US" b="1" dirty="0">
                <a:solidFill>
                  <a:srgbClr val="00B050"/>
                </a:solidFill>
                <a:latin typeface="Times New Roman" pitchFamily="18" charset="0"/>
              </a:rPr>
              <a:t>如下子句集：</a:t>
            </a:r>
          </a:p>
          <a:p>
            <a:pPr marL="800100" lvl="2" indent="0">
              <a:lnSpc>
                <a:spcPct val="120000"/>
              </a:lnSpc>
              <a:spcBef>
                <a:spcPts val="1200"/>
              </a:spcBef>
              <a:buNone/>
            </a:pPr>
            <a:r>
              <a:rPr lang="en-US" altLang="zh-CN" b="1" dirty="0" smtClean="0">
                <a:solidFill>
                  <a:srgbClr val="00B050"/>
                </a:solidFill>
                <a:latin typeface="Times New Roman" pitchFamily="18" charset="0"/>
              </a:rPr>
              <a:t>S</a:t>
            </a:r>
            <a:r>
              <a:rPr lang="en-US" altLang="zh-CN" b="1" dirty="0">
                <a:solidFill>
                  <a:srgbClr val="00B050"/>
                </a:solidFill>
                <a:latin typeface="Times New Roman" pitchFamily="18" charset="0"/>
              </a:rPr>
              <a:t>={﹁I(x)∨R(x),  I(a), ﹁R(y)∨L(y), ﹁L(a) }</a:t>
            </a:r>
          </a:p>
          <a:p>
            <a:pPr marL="800100" lvl="2" indent="0">
              <a:lnSpc>
                <a:spcPct val="120000"/>
              </a:lnSpc>
              <a:spcBef>
                <a:spcPts val="1200"/>
              </a:spcBef>
              <a:buNone/>
            </a:pPr>
            <a:r>
              <a:rPr lang="zh-CN" altLang="en-US" b="1" dirty="0">
                <a:solidFill>
                  <a:srgbClr val="00B050"/>
                </a:solidFill>
                <a:latin typeface="Times New Roman" pitchFamily="18" charset="0"/>
              </a:rPr>
              <a:t>用线性输入策略证明</a:t>
            </a:r>
            <a:r>
              <a:rPr lang="en-US" altLang="zh-CN" b="1" dirty="0">
                <a:solidFill>
                  <a:srgbClr val="00B050"/>
                </a:solidFill>
                <a:latin typeface="Times New Roman" pitchFamily="18" charset="0"/>
              </a:rPr>
              <a:t>S</a:t>
            </a:r>
            <a:r>
              <a:rPr lang="zh-CN" altLang="en-US" b="1" dirty="0">
                <a:solidFill>
                  <a:srgbClr val="00B050"/>
                </a:solidFill>
                <a:latin typeface="Times New Roman" pitchFamily="18" charset="0"/>
              </a:rPr>
              <a:t>为不可满足</a:t>
            </a:r>
            <a:r>
              <a:rPr lang="zh-CN" altLang="en-US" b="1" dirty="0" smtClean="0">
                <a:solidFill>
                  <a:srgbClr val="00B050"/>
                </a:solidFill>
                <a:latin typeface="Times New Roman" pitchFamily="18" charset="0"/>
              </a:rPr>
              <a:t>。</a:t>
            </a:r>
            <a:endParaRPr lang="zh-CN" altLang="en-US" b="1" dirty="0">
              <a:solidFill>
                <a:srgbClr val="00B050"/>
              </a:solidFill>
              <a:latin typeface="Times New Roman" pitchFamily="18" charset="0"/>
            </a:endParaRP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30" name="Text Box 2"/>
          <p:cNvSpPr txBox="1">
            <a:spLocks noChangeArrowheads="1"/>
          </p:cNvSpPr>
          <p:nvPr/>
        </p:nvSpPr>
        <p:spPr bwMode="auto">
          <a:xfrm>
            <a:off x="2268538" y="115888"/>
            <a:ext cx="2160587" cy="3063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zh-CN" altLang="en-US" sz="1800" b="1">
                <a:latin typeface="Times New Roman" pitchFamily="18" charset="0"/>
                <a:ea typeface="仿宋_GB2312" pitchFamily="49" charset="-122"/>
                <a:cs typeface="Times New Roman" pitchFamily="18" charset="0"/>
              </a:rPr>
              <a:t>把初始证据放入</a:t>
            </a:r>
            <a:r>
              <a:rPr lang="en-US" altLang="zh-CN" sz="1800" b="1">
                <a:latin typeface="Times New Roman" pitchFamily="18" charset="0"/>
                <a:ea typeface="仿宋_GB2312" pitchFamily="49" charset="-122"/>
                <a:cs typeface="Times New Roman" pitchFamily="18" charset="0"/>
              </a:rPr>
              <a:t>DB</a:t>
            </a:r>
            <a:endParaRPr lang="en-US" altLang="zh-CN" sz="1800">
              <a:latin typeface="Times New Roman" pitchFamily="18" charset="0"/>
              <a:ea typeface="仿宋_GB2312" pitchFamily="49" charset="-122"/>
              <a:cs typeface="Times New Roman" pitchFamily="18" charset="0"/>
            </a:endParaRPr>
          </a:p>
        </p:txBody>
      </p:sp>
      <p:sp>
        <p:nvSpPr>
          <p:cNvPr id="636931" name="AutoShape 3"/>
          <p:cNvSpPr>
            <a:spLocks noChangeArrowheads="1"/>
          </p:cNvSpPr>
          <p:nvPr/>
        </p:nvSpPr>
        <p:spPr bwMode="auto">
          <a:xfrm>
            <a:off x="1692275" y="692150"/>
            <a:ext cx="3240088" cy="649288"/>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itchFamily="18" charset="0"/>
              <a:ea typeface="仿宋_GB2312" pitchFamily="49" charset="-122"/>
              <a:cs typeface="Times New Roman" pitchFamily="18" charset="0"/>
            </a:endParaRPr>
          </a:p>
        </p:txBody>
      </p:sp>
      <p:sp>
        <p:nvSpPr>
          <p:cNvPr id="636932" name="Text Box 4"/>
          <p:cNvSpPr txBox="1">
            <a:spLocks noChangeArrowheads="1"/>
          </p:cNvSpPr>
          <p:nvPr/>
        </p:nvSpPr>
        <p:spPr bwMode="auto">
          <a:xfrm>
            <a:off x="2555875" y="836613"/>
            <a:ext cx="1584325"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DB</a:t>
            </a:r>
            <a:r>
              <a:rPr lang="zh-CN" altLang="en-US" sz="1800" b="1">
                <a:latin typeface="Times New Roman" pitchFamily="18" charset="0"/>
                <a:ea typeface="仿宋_GB2312" pitchFamily="49" charset="-122"/>
                <a:cs typeface="Times New Roman" pitchFamily="18" charset="0"/>
              </a:rPr>
              <a:t>中有解吗？</a:t>
            </a:r>
          </a:p>
        </p:txBody>
      </p:sp>
      <p:sp>
        <p:nvSpPr>
          <p:cNvPr id="636933" name="AutoShape 5"/>
          <p:cNvSpPr>
            <a:spLocks noChangeArrowheads="1"/>
          </p:cNvSpPr>
          <p:nvPr/>
        </p:nvSpPr>
        <p:spPr bwMode="auto">
          <a:xfrm>
            <a:off x="1619250" y="1628775"/>
            <a:ext cx="3313113" cy="720725"/>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itchFamily="18" charset="0"/>
              <a:ea typeface="仿宋_GB2312" pitchFamily="49" charset="-122"/>
              <a:cs typeface="Times New Roman" pitchFamily="18" charset="0"/>
            </a:endParaRPr>
          </a:p>
        </p:txBody>
      </p:sp>
      <p:sp>
        <p:nvSpPr>
          <p:cNvPr id="636934" name="Text Box 6"/>
          <p:cNvSpPr txBox="1">
            <a:spLocks noChangeArrowheads="1"/>
          </p:cNvSpPr>
          <p:nvPr/>
        </p:nvSpPr>
        <p:spPr bwMode="auto">
          <a:xfrm>
            <a:off x="2195513" y="1844675"/>
            <a:ext cx="2303462"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KB</a:t>
            </a:r>
            <a:r>
              <a:rPr lang="zh-CN" altLang="en-US" sz="1800" b="1">
                <a:latin typeface="Times New Roman" pitchFamily="18" charset="0"/>
                <a:ea typeface="仿宋_GB2312" pitchFamily="49" charset="-122"/>
                <a:cs typeface="Times New Roman" pitchFamily="18" charset="0"/>
              </a:rPr>
              <a:t>中有可用知识吗？</a:t>
            </a:r>
          </a:p>
        </p:txBody>
      </p:sp>
      <p:sp>
        <p:nvSpPr>
          <p:cNvPr id="636935" name="Text Box 7"/>
          <p:cNvSpPr txBox="1">
            <a:spLocks noChangeArrowheads="1"/>
          </p:cNvSpPr>
          <p:nvPr/>
        </p:nvSpPr>
        <p:spPr bwMode="auto">
          <a:xfrm>
            <a:off x="2124075" y="2636838"/>
            <a:ext cx="2520950" cy="3063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sz="1800">
                <a:latin typeface="Times New Roman" pitchFamily="18" charset="0"/>
                <a:ea typeface="仿宋_GB2312" pitchFamily="49" charset="-122"/>
                <a:cs typeface="Times New Roman" pitchFamily="18" charset="0"/>
              </a:rPr>
              <a:t>      </a:t>
            </a:r>
            <a:r>
              <a:rPr lang="zh-CN" altLang="en-US" sz="1800" b="1">
                <a:latin typeface="Times New Roman" pitchFamily="18" charset="0"/>
                <a:ea typeface="仿宋_GB2312" pitchFamily="49" charset="-122"/>
                <a:cs typeface="Times New Roman" pitchFamily="18" charset="0"/>
              </a:rPr>
              <a:t>形成可用知识集</a:t>
            </a:r>
          </a:p>
        </p:txBody>
      </p:sp>
      <p:sp>
        <p:nvSpPr>
          <p:cNvPr id="636936" name="AutoShape 8"/>
          <p:cNvSpPr>
            <a:spLocks noChangeArrowheads="1"/>
          </p:cNvSpPr>
          <p:nvPr/>
        </p:nvSpPr>
        <p:spPr bwMode="auto">
          <a:xfrm>
            <a:off x="1619250" y="3141663"/>
            <a:ext cx="3240088" cy="8636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itchFamily="18" charset="0"/>
              <a:ea typeface="仿宋_GB2312" pitchFamily="49" charset="-122"/>
              <a:cs typeface="Times New Roman" pitchFamily="18" charset="0"/>
            </a:endParaRPr>
          </a:p>
        </p:txBody>
      </p:sp>
      <p:sp>
        <p:nvSpPr>
          <p:cNvPr id="636937" name="Text Box 9"/>
          <p:cNvSpPr txBox="1">
            <a:spLocks noChangeArrowheads="1"/>
          </p:cNvSpPr>
          <p:nvPr/>
        </p:nvSpPr>
        <p:spPr bwMode="auto">
          <a:xfrm>
            <a:off x="2268538" y="3429000"/>
            <a:ext cx="1943100" cy="29686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zh-CN" altLang="en-US" sz="1800" b="1">
                <a:latin typeface="Times New Roman" pitchFamily="18" charset="0"/>
                <a:ea typeface="仿宋_GB2312" pitchFamily="49" charset="-122"/>
                <a:cs typeface="Times New Roman" pitchFamily="18" charset="0"/>
              </a:rPr>
              <a:t>可用知识集空吗？</a:t>
            </a:r>
          </a:p>
        </p:txBody>
      </p:sp>
      <p:sp>
        <p:nvSpPr>
          <p:cNvPr id="636938" name="Text Box 10"/>
          <p:cNvSpPr txBox="1">
            <a:spLocks noChangeArrowheads="1"/>
          </p:cNvSpPr>
          <p:nvPr/>
        </p:nvSpPr>
        <p:spPr bwMode="auto">
          <a:xfrm>
            <a:off x="1763713" y="4292600"/>
            <a:ext cx="3024187" cy="581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r>
              <a:rPr lang="zh-CN" altLang="zh-CN" sz="1800" b="1">
                <a:latin typeface="Times New Roman" pitchFamily="18" charset="0"/>
                <a:ea typeface="仿宋_GB2312" pitchFamily="49" charset="-122"/>
                <a:cs typeface="Times New Roman" pitchFamily="18" charset="0"/>
              </a:rPr>
              <a:t>按照冲突消解策略从该知识</a:t>
            </a:r>
            <a:endParaRPr lang="zh-CN" altLang="en-US" sz="1800" b="1">
              <a:latin typeface="Times New Roman" pitchFamily="18" charset="0"/>
              <a:ea typeface="仿宋_GB2312" pitchFamily="49" charset="-122"/>
              <a:cs typeface="Times New Roman" pitchFamily="18" charset="0"/>
            </a:endParaRPr>
          </a:p>
          <a:p>
            <a:r>
              <a:rPr lang="zh-CN" altLang="en-US" sz="1800" b="1">
                <a:latin typeface="Times New Roman" pitchFamily="18" charset="0"/>
                <a:ea typeface="仿宋_GB2312" pitchFamily="49" charset="-122"/>
                <a:cs typeface="Times New Roman" pitchFamily="18" charset="0"/>
              </a:rPr>
              <a:t>集中选出一条知识进行推理</a:t>
            </a:r>
            <a:r>
              <a:rPr lang="zh-CN" altLang="en-US" sz="1800">
                <a:latin typeface="Times New Roman" pitchFamily="18" charset="0"/>
                <a:ea typeface="仿宋_GB2312" pitchFamily="49" charset="-122"/>
                <a:cs typeface="Times New Roman" pitchFamily="18" charset="0"/>
              </a:rPr>
              <a:t> </a:t>
            </a:r>
          </a:p>
        </p:txBody>
      </p:sp>
      <p:sp>
        <p:nvSpPr>
          <p:cNvPr id="636939" name="AutoShape 11"/>
          <p:cNvSpPr>
            <a:spLocks noChangeArrowheads="1"/>
          </p:cNvSpPr>
          <p:nvPr/>
        </p:nvSpPr>
        <p:spPr bwMode="auto">
          <a:xfrm>
            <a:off x="1476375" y="5084763"/>
            <a:ext cx="3600450" cy="865187"/>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itchFamily="18" charset="0"/>
              <a:ea typeface="仿宋_GB2312" pitchFamily="49" charset="-122"/>
              <a:cs typeface="Times New Roman" pitchFamily="18" charset="0"/>
            </a:endParaRPr>
          </a:p>
        </p:txBody>
      </p:sp>
      <p:sp>
        <p:nvSpPr>
          <p:cNvPr id="636940" name="Text Box 12"/>
          <p:cNvSpPr txBox="1">
            <a:spLocks noChangeArrowheads="1"/>
          </p:cNvSpPr>
          <p:nvPr/>
        </p:nvSpPr>
        <p:spPr bwMode="auto">
          <a:xfrm>
            <a:off x="2195513" y="5373688"/>
            <a:ext cx="2232025" cy="29686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zh-CN" altLang="en-US" sz="1800" b="1">
                <a:latin typeface="Times New Roman" pitchFamily="18" charset="0"/>
                <a:ea typeface="仿宋_GB2312" pitchFamily="49" charset="-122"/>
                <a:cs typeface="Times New Roman" pitchFamily="18" charset="0"/>
              </a:rPr>
              <a:t>推出的是新事实吗？</a:t>
            </a:r>
          </a:p>
        </p:txBody>
      </p:sp>
      <p:sp>
        <p:nvSpPr>
          <p:cNvPr id="636941" name="Text Box 13"/>
          <p:cNvSpPr txBox="1">
            <a:spLocks noChangeArrowheads="1"/>
          </p:cNvSpPr>
          <p:nvPr/>
        </p:nvSpPr>
        <p:spPr bwMode="auto">
          <a:xfrm>
            <a:off x="1763713" y="6237288"/>
            <a:ext cx="3024187" cy="3063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sz="1800">
                <a:latin typeface="Times New Roman" pitchFamily="18" charset="0"/>
                <a:ea typeface="仿宋_GB2312" pitchFamily="49" charset="-122"/>
                <a:cs typeface="Times New Roman" pitchFamily="18" charset="0"/>
              </a:rPr>
              <a:t>        </a:t>
            </a:r>
            <a:r>
              <a:rPr lang="zh-CN" altLang="en-US" sz="1800" b="1">
                <a:latin typeface="Times New Roman" pitchFamily="18" charset="0"/>
                <a:ea typeface="仿宋_GB2312" pitchFamily="49" charset="-122"/>
                <a:cs typeface="Times New Roman" pitchFamily="18" charset="0"/>
              </a:rPr>
              <a:t>将新事实加入到</a:t>
            </a:r>
            <a:r>
              <a:rPr lang="en-US" altLang="zh-CN" sz="1800" b="1">
                <a:latin typeface="Times New Roman" pitchFamily="18" charset="0"/>
                <a:ea typeface="仿宋_GB2312" pitchFamily="49" charset="-122"/>
                <a:cs typeface="Times New Roman" pitchFamily="18" charset="0"/>
              </a:rPr>
              <a:t>DB</a:t>
            </a:r>
          </a:p>
        </p:txBody>
      </p:sp>
      <p:sp>
        <p:nvSpPr>
          <p:cNvPr id="636942" name="Text Box 14"/>
          <p:cNvSpPr txBox="1">
            <a:spLocks noChangeArrowheads="1"/>
          </p:cNvSpPr>
          <p:nvPr/>
        </p:nvSpPr>
        <p:spPr bwMode="auto">
          <a:xfrm>
            <a:off x="5148263" y="1268413"/>
            <a:ext cx="2160587" cy="581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r>
              <a:rPr lang="zh-CN" altLang="zh-CN" sz="1800" b="1">
                <a:latin typeface="Times New Roman" pitchFamily="18" charset="0"/>
                <a:ea typeface="仿宋_GB2312" pitchFamily="49" charset="-122"/>
                <a:cs typeface="Times New Roman" pitchFamily="18" charset="0"/>
              </a:rPr>
              <a:t>把用户补充的新事</a:t>
            </a:r>
            <a:endParaRPr lang="zh-CN" altLang="en-US" sz="1800" b="1">
              <a:latin typeface="Times New Roman" pitchFamily="18" charset="0"/>
              <a:ea typeface="仿宋_GB2312" pitchFamily="49" charset="-122"/>
              <a:cs typeface="Times New Roman" pitchFamily="18" charset="0"/>
            </a:endParaRPr>
          </a:p>
          <a:p>
            <a:r>
              <a:rPr lang="zh-CN" altLang="zh-CN" sz="1800" b="1">
                <a:latin typeface="Times New Roman" pitchFamily="18" charset="0"/>
                <a:ea typeface="仿宋_GB2312" pitchFamily="49" charset="-122"/>
                <a:cs typeface="Times New Roman" pitchFamily="18" charset="0"/>
              </a:rPr>
              <a:t>实</a:t>
            </a:r>
            <a:r>
              <a:rPr lang="zh-CN" altLang="en-US" sz="1800" b="1">
                <a:latin typeface="Times New Roman" pitchFamily="18" charset="0"/>
                <a:ea typeface="仿宋_GB2312" pitchFamily="49" charset="-122"/>
                <a:cs typeface="Times New Roman" pitchFamily="18" charset="0"/>
              </a:rPr>
              <a:t>加入到</a:t>
            </a:r>
            <a:r>
              <a:rPr lang="en-US" altLang="zh-CN" sz="1800" b="1">
                <a:latin typeface="Times New Roman" pitchFamily="18" charset="0"/>
                <a:ea typeface="仿宋_GB2312" pitchFamily="49" charset="-122"/>
                <a:cs typeface="Times New Roman" pitchFamily="18" charset="0"/>
              </a:rPr>
              <a:t>DB</a:t>
            </a:r>
            <a:r>
              <a:rPr lang="zh-CN" altLang="en-US" sz="1800" b="1">
                <a:latin typeface="Times New Roman" pitchFamily="18" charset="0"/>
                <a:ea typeface="仿宋_GB2312" pitchFamily="49" charset="-122"/>
                <a:cs typeface="Times New Roman" pitchFamily="18" charset="0"/>
              </a:rPr>
              <a:t>中</a:t>
            </a:r>
            <a:r>
              <a:rPr lang="zh-CN" altLang="en-US" sz="1800">
                <a:latin typeface="Times New Roman" pitchFamily="18" charset="0"/>
                <a:ea typeface="仿宋_GB2312" pitchFamily="49" charset="-122"/>
                <a:cs typeface="Times New Roman" pitchFamily="18" charset="0"/>
              </a:rPr>
              <a:t> </a:t>
            </a:r>
          </a:p>
        </p:txBody>
      </p:sp>
      <p:sp>
        <p:nvSpPr>
          <p:cNvPr id="636943" name="AutoShape 15"/>
          <p:cNvSpPr>
            <a:spLocks noChangeArrowheads="1"/>
          </p:cNvSpPr>
          <p:nvPr/>
        </p:nvSpPr>
        <p:spPr bwMode="auto">
          <a:xfrm>
            <a:off x="5364163" y="2205038"/>
            <a:ext cx="3384550" cy="1152525"/>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Times New Roman" pitchFamily="18" charset="0"/>
              <a:ea typeface="仿宋_GB2312" pitchFamily="49" charset="-122"/>
              <a:cs typeface="Times New Roman" pitchFamily="18" charset="0"/>
            </a:endParaRPr>
          </a:p>
        </p:txBody>
      </p:sp>
      <p:sp>
        <p:nvSpPr>
          <p:cNvPr id="636944" name="Text Box 16"/>
          <p:cNvSpPr txBox="1">
            <a:spLocks noChangeArrowheads="1"/>
          </p:cNvSpPr>
          <p:nvPr/>
        </p:nvSpPr>
        <p:spPr bwMode="auto">
          <a:xfrm>
            <a:off x="5795963" y="2636838"/>
            <a:ext cx="2447925" cy="29686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zh-CN" altLang="en-US" sz="1800" b="1">
                <a:latin typeface="Times New Roman" pitchFamily="18" charset="0"/>
                <a:ea typeface="仿宋_GB2312" pitchFamily="49" charset="-122"/>
                <a:cs typeface="Times New Roman" pitchFamily="18" charset="0"/>
              </a:rPr>
              <a:t>用户可补充新事实吗？</a:t>
            </a:r>
          </a:p>
        </p:txBody>
      </p:sp>
      <p:sp>
        <p:nvSpPr>
          <p:cNvPr id="636945" name="Text Box 17"/>
          <p:cNvSpPr txBox="1">
            <a:spLocks noChangeArrowheads="1"/>
          </p:cNvSpPr>
          <p:nvPr/>
        </p:nvSpPr>
        <p:spPr bwMode="auto">
          <a:xfrm>
            <a:off x="6227763" y="3789363"/>
            <a:ext cx="1511300" cy="3063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sz="1800">
                <a:latin typeface="Times New Roman" pitchFamily="18" charset="0"/>
                <a:ea typeface="仿宋_GB2312" pitchFamily="49" charset="-122"/>
                <a:cs typeface="Times New Roman" pitchFamily="18" charset="0"/>
              </a:rPr>
              <a:t>    </a:t>
            </a:r>
            <a:r>
              <a:rPr lang="zh-CN" altLang="en-US" sz="1800" b="1">
                <a:latin typeface="Times New Roman" pitchFamily="18" charset="0"/>
                <a:ea typeface="仿宋_GB2312" pitchFamily="49" charset="-122"/>
                <a:cs typeface="Times New Roman" pitchFamily="18" charset="0"/>
              </a:rPr>
              <a:t>失败退出</a:t>
            </a:r>
          </a:p>
        </p:txBody>
      </p:sp>
      <p:sp>
        <p:nvSpPr>
          <p:cNvPr id="636946" name="Text Box 18"/>
          <p:cNvSpPr txBox="1">
            <a:spLocks noChangeArrowheads="1"/>
          </p:cNvSpPr>
          <p:nvPr/>
        </p:nvSpPr>
        <p:spPr bwMode="auto">
          <a:xfrm>
            <a:off x="6659563" y="765175"/>
            <a:ext cx="1512887" cy="30638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sz="1800">
                <a:latin typeface="Times New Roman" pitchFamily="18" charset="0"/>
                <a:ea typeface="仿宋_GB2312" pitchFamily="49" charset="-122"/>
                <a:cs typeface="Times New Roman" pitchFamily="18" charset="0"/>
              </a:rPr>
              <a:t>    </a:t>
            </a:r>
            <a:r>
              <a:rPr lang="zh-CN" altLang="en-US" sz="1800" b="1">
                <a:latin typeface="Times New Roman" pitchFamily="18" charset="0"/>
                <a:ea typeface="仿宋_GB2312" pitchFamily="49" charset="-122"/>
                <a:cs typeface="Times New Roman" pitchFamily="18" charset="0"/>
              </a:rPr>
              <a:t>成功退出</a:t>
            </a:r>
          </a:p>
        </p:txBody>
      </p:sp>
      <p:sp>
        <p:nvSpPr>
          <p:cNvPr id="636947" name="Line 19"/>
          <p:cNvSpPr>
            <a:spLocks noChangeShapeType="1"/>
          </p:cNvSpPr>
          <p:nvPr/>
        </p:nvSpPr>
        <p:spPr bwMode="auto">
          <a:xfrm>
            <a:off x="3348038" y="40481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48" name="Line 20"/>
          <p:cNvSpPr>
            <a:spLocks noChangeShapeType="1"/>
          </p:cNvSpPr>
          <p:nvPr/>
        </p:nvSpPr>
        <p:spPr bwMode="auto">
          <a:xfrm>
            <a:off x="3276600" y="1341438"/>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49" name="Line 21"/>
          <p:cNvSpPr>
            <a:spLocks noChangeShapeType="1"/>
          </p:cNvSpPr>
          <p:nvPr/>
        </p:nvSpPr>
        <p:spPr bwMode="auto">
          <a:xfrm>
            <a:off x="3276600" y="2349500"/>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0" name="Line 22"/>
          <p:cNvSpPr>
            <a:spLocks noChangeShapeType="1"/>
          </p:cNvSpPr>
          <p:nvPr/>
        </p:nvSpPr>
        <p:spPr bwMode="auto">
          <a:xfrm>
            <a:off x="3276600" y="2924175"/>
            <a:ext cx="0" cy="2174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1" name="Line 23"/>
          <p:cNvSpPr>
            <a:spLocks noChangeShapeType="1"/>
          </p:cNvSpPr>
          <p:nvPr/>
        </p:nvSpPr>
        <p:spPr bwMode="auto">
          <a:xfrm>
            <a:off x="3203575" y="40052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2" name="Line 24"/>
          <p:cNvSpPr>
            <a:spLocks noChangeShapeType="1"/>
          </p:cNvSpPr>
          <p:nvPr/>
        </p:nvSpPr>
        <p:spPr bwMode="auto">
          <a:xfrm>
            <a:off x="3276600" y="4868863"/>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3" name="Line 25"/>
          <p:cNvSpPr>
            <a:spLocks noChangeShapeType="1"/>
          </p:cNvSpPr>
          <p:nvPr/>
        </p:nvSpPr>
        <p:spPr bwMode="auto">
          <a:xfrm>
            <a:off x="3276600" y="5949950"/>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4" name="Line 26"/>
          <p:cNvSpPr>
            <a:spLocks noChangeShapeType="1"/>
          </p:cNvSpPr>
          <p:nvPr/>
        </p:nvSpPr>
        <p:spPr bwMode="auto">
          <a:xfrm>
            <a:off x="1116013" y="3068638"/>
            <a:ext cx="21605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5" name="Line 27"/>
          <p:cNvSpPr>
            <a:spLocks noChangeShapeType="1"/>
          </p:cNvSpPr>
          <p:nvPr/>
        </p:nvSpPr>
        <p:spPr bwMode="auto">
          <a:xfrm flipH="1">
            <a:off x="1116013" y="5516563"/>
            <a:ext cx="360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6" name="Line 28"/>
          <p:cNvSpPr>
            <a:spLocks noChangeShapeType="1"/>
          </p:cNvSpPr>
          <p:nvPr/>
        </p:nvSpPr>
        <p:spPr bwMode="auto">
          <a:xfrm flipV="1">
            <a:off x="1116013" y="3068638"/>
            <a:ext cx="0" cy="24479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7" name="Line 29"/>
          <p:cNvSpPr>
            <a:spLocks noChangeShapeType="1"/>
          </p:cNvSpPr>
          <p:nvPr/>
        </p:nvSpPr>
        <p:spPr bwMode="auto">
          <a:xfrm>
            <a:off x="3276600" y="6524625"/>
            <a:ext cx="0" cy="144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8" name="Line 30"/>
          <p:cNvSpPr>
            <a:spLocks noChangeShapeType="1"/>
          </p:cNvSpPr>
          <p:nvPr/>
        </p:nvSpPr>
        <p:spPr bwMode="auto">
          <a:xfrm flipH="1">
            <a:off x="539750" y="6669088"/>
            <a:ext cx="27368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59" name="Line 31"/>
          <p:cNvSpPr>
            <a:spLocks noChangeShapeType="1"/>
          </p:cNvSpPr>
          <p:nvPr/>
        </p:nvSpPr>
        <p:spPr bwMode="auto">
          <a:xfrm>
            <a:off x="539750" y="549275"/>
            <a:ext cx="2808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0" name="Line 32"/>
          <p:cNvSpPr>
            <a:spLocks noChangeShapeType="1"/>
          </p:cNvSpPr>
          <p:nvPr/>
        </p:nvSpPr>
        <p:spPr bwMode="auto">
          <a:xfrm>
            <a:off x="539750" y="549275"/>
            <a:ext cx="0" cy="61198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1" name="Line 33"/>
          <p:cNvSpPr>
            <a:spLocks noChangeShapeType="1"/>
          </p:cNvSpPr>
          <p:nvPr/>
        </p:nvSpPr>
        <p:spPr bwMode="auto">
          <a:xfrm>
            <a:off x="4932363" y="981075"/>
            <a:ext cx="172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2" name="Line 34"/>
          <p:cNvSpPr>
            <a:spLocks noChangeShapeType="1"/>
          </p:cNvSpPr>
          <p:nvPr/>
        </p:nvSpPr>
        <p:spPr bwMode="auto">
          <a:xfrm flipH="1">
            <a:off x="3276600" y="1484313"/>
            <a:ext cx="18716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3" name="Line 35"/>
          <p:cNvSpPr>
            <a:spLocks noChangeShapeType="1"/>
          </p:cNvSpPr>
          <p:nvPr/>
        </p:nvSpPr>
        <p:spPr bwMode="auto">
          <a:xfrm flipH="1">
            <a:off x="7308850" y="1557338"/>
            <a:ext cx="16557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4" name="Line 36"/>
          <p:cNvSpPr>
            <a:spLocks noChangeShapeType="1"/>
          </p:cNvSpPr>
          <p:nvPr/>
        </p:nvSpPr>
        <p:spPr bwMode="auto">
          <a:xfrm>
            <a:off x="8964613" y="1557338"/>
            <a:ext cx="0" cy="1223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5" name="Line 37"/>
          <p:cNvSpPr>
            <a:spLocks noChangeShapeType="1"/>
          </p:cNvSpPr>
          <p:nvPr/>
        </p:nvSpPr>
        <p:spPr bwMode="auto">
          <a:xfrm>
            <a:off x="8748713" y="2781300"/>
            <a:ext cx="215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6" name="Line 38"/>
          <p:cNvSpPr>
            <a:spLocks noChangeShapeType="1"/>
          </p:cNvSpPr>
          <p:nvPr/>
        </p:nvSpPr>
        <p:spPr bwMode="auto">
          <a:xfrm>
            <a:off x="7019925" y="1989138"/>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7" name="Line 39"/>
          <p:cNvSpPr>
            <a:spLocks noChangeShapeType="1"/>
          </p:cNvSpPr>
          <p:nvPr/>
        </p:nvSpPr>
        <p:spPr bwMode="auto">
          <a:xfrm>
            <a:off x="4932363" y="1989138"/>
            <a:ext cx="20875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8" name="Line 40"/>
          <p:cNvSpPr>
            <a:spLocks noChangeShapeType="1"/>
          </p:cNvSpPr>
          <p:nvPr/>
        </p:nvSpPr>
        <p:spPr bwMode="auto">
          <a:xfrm>
            <a:off x="4787900" y="3573463"/>
            <a:ext cx="2889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69" name="Line 41"/>
          <p:cNvSpPr>
            <a:spLocks noChangeShapeType="1"/>
          </p:cNvSpPr>
          <p:nvPr/>
        </p:nvSpPr>
        <p:spPr bwMode="auto">
          <a:xfrm flipV="1">
            <a:off x="5076825" y="1989138"/>
            <a:ext cx="0" cy="1584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70" name="Line 42"/>
          <p:cNvSpPr>
            <a:spLocks noChangeShapeType="1"/>
          </p:cNvSpPr>
          <p:nvPr/>
        </p:nvSpPr>
        <p:spPr bwMode="auto">
          <a:xfrm>
            <a:off x="7019925" y="3357563"/>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ea typeface="仿宋_GB2312" pitchFamily="49" charset="-122"/>
              <a:cs typeface="Times New Roman" pitchFamily="18" charset="0"/>
            </a:endParaRPr>
          </a:p>
        </p:txBody>
      </p:sp>
      <p:sp>
        <p:nvSpPr>
          <p:cNvPr id="636971" name="Text Box 43"/>
          <p:cNvSpPr txBox="1">
            <a:spLocks noChangeArrowheads="1"/>
          </p:cNvSpPr>
          <p:nvPr/>
        </p:nvSpPr>
        <p:spPr bwMode="auto">
          <a:xfrm>
            <a:off x="2555875" y="2276475"/>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Y</a:t>
            </a:r>
          </a:p>
        </p:txBody>
      </p:sp>
      <p:sp>
        <p:nvSpPr>
          <p:cNvPr id="636972" name="Text Box 44"/>
          <p:cNvSpPr txBox="1">
            <a:spLocks noChangeArrowheads="1"/>
          </p:cNvSpPr>
          <p:nvPr/>
        </p:nvSpPr>
        <p:spPr bwMode="auto">
          <a:xfrm>
            <a:off x="2627313" y="1268413"/>
            <a:ext cx="287337"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N</a:t>
            </a:r>
          </a:p>
        </p:txBody>
      </p:sp>
      <p:sp>
        <p:nvSpPr>
          <p:cNvPr id="636973" name="Text Box 45"/>
          <p:cNvSpPr txBox="1">
            <a:spLocks noChangeArrowheads="1"/>
          </p:cNvSpPr>
          <p:nvPr/>
        </p:nvSpPr>
        <p:spPr bwMode="auto">
          <a:xfrm>
            <a:off x="2555875" y="3933825"/>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N</a:t>
            </a:r>
          </a:p>
        </p:txBody>
      </p:sp>
      <p:sp>
        <p:nvSpPr>
          <p:cNvPr id="636974" name="Text Box 46"/>
          <p:cNvSpPr txBox="1">
            <a:spLocks noChangeArrowheads="1"/>
          </p:cNvSpPr>
          <p:nvPr/>
        </p:nvSpPr>
        <p:spPr bwMode="auto">
          <a:xfrm>
            <a:off x="2627313" y="5876925"/>
            <a:ext cx="2873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Y</a:t>
            </a:r>
          </a:p>
        </p:txBody>
      </p:sp>
      <p:sp>
        <p:nvSpPr>
          <p:cNvPr id="636975" name="Text Box 47"/>
          <p:cNvSpPr txBox="1">
            <a:spLocks noChangeArrowheads="1"/>
          </p:cNvSpPr>
          <p:nvPr/>
        </p:nvSpPr>
        <p:spPr bwMode="auto">
          <a:xfrm>
            <a:off x="4787900" y="1628775"/>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N</a:t>
            </a:r>
          </a:p>
        </p:txBody>
      </p:sp>
      <p:sp>
        <p:nvSpPr>
          <p:cNvPr id="636976" name="Text Box 48"/>
          <p:cNvSpPr txBox="1">
            <a:spLocks noChangeArrowheads="1"/>
          </p:cNvSpPr>
          <p:nvPr/>
        </p:nvSpPr>
        <p:spPr bwMode="auto">
          <a:xfrm>
            <a:off x="1258888" y="5084763"/>
            <a:ext cx="287337"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N</a:t>
            </a:r>
          </a:p>
        </p:txBody>
      </p:sp>
      <p:sp>
        <p:nvSpPr>
          <p:cNvPr id="636977" name="Text Box 49"/>
          <p:cNvSpPr txBox="1">
            <a:spLocks noChangeArrowheads="1"/>
          </p:cNvSpPr>
          <p:nvPr/>
        </p:nvSpPr>
        <p:spPr bwMode="auto">
          <a:xfrm>
            <a:off x="7092950" y="3429000"/>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N</a:t>
            </a:r>
          </a:p>
        </p:txBody>
      </p:sp>
      <p:sp>
        <p:nvSpPr>
          <p:cNvPr id="636978" name="Text Box 50"/>
          <p:cNvSpPr txBox="1">
            <a:spLocks noChangeArrowheads="1"/>
          </p:cNvSpPr>
          <p:nvPr/>
        </p:nvSpPr>
        <p:spPr bwMode="auto">
          <a:xfrm>
            <a:off x="8532813" y="2420938"/>
            <a:ext cx="287337"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Y</a:t>
            </a:r>
          </a:p>
        </p:txBody>
      </p:sp>
      <p:sp>
        <p:nvSpPr>
          <p:cNvPr id="636979" name="Text Box 51"/>
          <p:cNvSpPr txBox="1">
            <a:spLocks noChangeArrowheads="1"/>
          </p:cNvSpPr>
          <p:nvPr/>
        </p:nvSpPr>
        <p:spPr bwMode="auto">
          <a:xfrm>
            <a:off x="4932363" y="620713"/>
            <a:ext cx="287337"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latin typeface="Times New Roman" pitchFamily="18" charset="0"/>
                <a:ea typeface="仿宋_GB2312" pitchFamily="49" charset="-122"/>
                <a:cs typeface="Times New Roman" pitchFamily="18" charset="0"/>
              </a:rPr>
              <a:t>Y</a:t>
            </a:r>
          </a:p>
        </p:txBody>
      </p:sp>
      <p:sp>
        <p:nvSpPr>
          <p:cNvPr id="636980" name="Text Box 52"/>
          <p:cNvSpPr txBox="1">
            <a:spLocks noChangeArrowheads="1"/>
          </p:cNvSpPr>
          <p:nvPr/>
        </p:nvSpPr>
        <p:spPr bwMode="auto">
          <a:xfrm>
            <a:off x="4859338" y="3644900"/>
            <a:ext cx="288925" cy="32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a:latin typeface="Times New Roman" pitchFamily="18" charset="0"/>
                <a:ea typeface="仿宋_GB2312" pitchFamily="49" charset="-122"/>
                <a:cs typeface="Times New Roman" pitchFamily="18" charset="0"/>
              </a:rPr>
              <a:t>Y</a:t>
            </a:r>
          </a:p>
        </p:txBody>
      </p:sp>
    </p:spTree>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3" name="Rectangle 3"/>
          <p:cNvSpPr>
            <a:spLocks noGrp="1" noChangeArrowheads="1"/>
          </p:cNvSpPr>
          <p:nvPr>
            <p:ph type="body" idx="1"/>
          </p:nvPr>
        </p:nvSpPr>
        <p:spPr/>
        <p:txBody>
          <a:bodyPr/>
          <a:lstStyle/>
          <a:p>
            <a:endParaRPr lang="zh-CN" altLang="zh-CN"/>
          </a:p>
        </p:txBody>
      </p:sp>
      <p:sp>
        <p:nvSpPr>
          <p:cNvPr id="727044" name="Text Box 4"/>
          <p:cNvSpPr txBox="1">
            <a:spLocks noChangeArrowheads="1"/>
          </p:cNvSpPr>
          <p:nvPr/>
        </p:nvSpPr>
        <p:spPr bwMode="auto">
          <a:xfrm>
            <a:off x="900113" y="2205038"/>
            <a:ext cx="17287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﹁I(x)∨R(x)</a:t>
            </a:r>
          </a:p>
        </p:txBody>
      </p:sp>
      <p:sp>
        <p:nvSpPr>
          <p:cNvPr id="727045" name="Text Box 5"/>
          <p:cNvSpPr txBox="1">
            <a:spLocks noChangeArrowheads="1"/>
          </p:cNvSpPr>
          <p:nvPr/>
        </p:nvSpPr>
        <p:spPr bwMode="auto">
          <a:xfrm>
            <a:off x="2987675" y="2205038"/>
            <a:ext cx="7207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I(a)</a:t>
            </a:r>
          </a:p>
        </p:txBody>
      </p:sp>
      <p:sp>
        <p:nvSpPr>
          <p:cNvPr id="727046" name="Text Box 6"/>
          <p:cNvSpPr txBox="1">
            <a:spLocks noChangeArrowheads="1"/>
          </p:cNvSpPr>
          <p:nvPr/>
        </p:nvSpPr>
        <p:spPr bwMode="auto">
          <a:xfrm>
            <a:off x="4211638" y="2205038"/>
            <a:ext cx="18716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﹁R(y)∨L(y) </a:t>
            </a:r>
            <a:endParaRPr lang="en-US" altLang="zh-CN">
              <a:solidFill>
                <a:srgbClr val="008000"/>
              </a:solidFill>
            </a:endParaRPr>
          </a:p>
        </p:txBody>
      </p:sp>
      <p:sp>
        <p:nvSpPr>
          <p:cNvPr id="727047" name="Text Box 7"/>
          <p:cNvSpPr txBox="1">
            <a:spLocks noChangeArrowheads="1"/>
          </p:cNvSpPr>
          <p:nvPr/>
        </p:nvSpPr>
        <p:spPr bwMode="auto">
          <a:xfrm>
            <a:off x="6443663" y="2205038"/>
            <a:ext cx="12239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﹁L(a)</a:t>
            </a:r>
          </a:p>
        </p:txBody>
      </p:sp>
      <p:sp>
        <p:nvSpPr>
          <p:cNvPr id="727048" name="Text Box 8"/>
          <p:cNvSpPr txBox="1">
            <a:spLocks noChangeArrowheads="1"/>
          </p:cNvSpPr>
          <p:nvPr/>
        </p:nvSpPr>
        <p:spPr bwMode="auto">
          <a:xfrm>
            <a:off x="2051050" y="3068638"/>
            <a:ext cx="7921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R(a)</a:t>
            </a:r>
          </a:p>
        </p:txBody>
      </p:sp>
      <p:sp>
        <p:nvSpPr>
          <p:cNvPr id="727049" name="Text Box 9"/>
          <p:cNvSpPr txBox="1">
            <a:spLocks noChangeArrowheads="1"/>
          </p:cNvSpPr>
          <p:nvPr/>
        </p:nvSpPr>
        <p:spPr bwMode="auto">
          <a:xfrm>
            <a:off x="3276600" y="3068638"/>
            <a:ext cx="17272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﹁I(x)∨L(x)</a:t>
            </a:r>
          </a:p>
        </p:txBody>
      </p:sp>
      <p:sp>
        <p:nvSpPr>
          <p:cNvPr id="727050" name="Text Box 10"/>
          <p:cNvSpPr txBox="1">
            <a:spLocks noChangeArrowheads="1"/>
          </p:cNvSpPr>
          <p:nvPr/>
        </p:nvSpPr>
        <p:spPr bwMode="auto">
          <a:xfrm>
            <a:off x="5651500" y="2997200"/>
            <a:ext cx="11525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 R(a)</a:t>
            </a:r>
          </a:p>
        </p:txBody>
      </p:sp>
      <p:sp>
        <p:nvSpPr>
          <p:cNvPr id="727051" name="Text Box 11"/>
          <p:cNvSpPr txBox="1">
            <a:spLocks noChangeArrowheads="1"/>
          </p:cNvSpPr>
          <p:nvPr/>
        </p:nvSpPr>
        <p:spPr bwMode="auto">
          <a:xfrm>
            <a:off x="1116013" y="4149725"/>
            <a:ext cx="10795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﹁I(a)</a:t>
            </a:r>
          </a:p>
        </p:txBody>
      </p:sp>
      <p:sp>
        <p:nvSpPr>
          <p:cNvPr id="727052" name="Text Box 12"/>
          <p:cNvSpPr txBox="1">
            <a:spLocks noChangeArrowheads="1"/>
          </p:cNvSpPr>
          <p:nvPr/>
        </p:nvSpPr>
        <p:spPr bwMode="auto">
          <a:xfrm>
            <a:off x="2484438" y="4149725"/>
            <a:ext cx="8636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L(a)</a:t>
            </a:r>
          </a:p>
        </p:txBody>
      </p:sp>
      <p:sp>
        <p:nvSpPr>
          <p:cNvPr id="727053" name="Text Box 13"/>
          <p:cNvSpPr txBox="1">
            <a:spLocks noChangeArrowheads="1"/>
          </p:cNvSpPr>
          <p:nvPr/>
        </p:nvSpPr>
        <p:spPr bwMode="auto">
          <a:xfrm>
            <a:off x="4284663" y="4221163"/>
            <a:ext cx="115093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L(a)</a:t>
            </a:r>
          </a:p>
        </p:txBody>
      </p:sp>
      <p:sp>
        <p:nvSpPr>
          <p:cNvPr id="727054" name="Text Box 14"/>
          <p:cNvSpPr txBox="1">
            <a:spLocks noChangeArrowheads="1"/>
          </p:cNvSpPr>
          <p:nvPr/>
        </p:nvSpPr>
        <p:spPr bwMode="auto">
          <a:xfrm>
            <a:off x="6227763" y="4221163"/>
            <a:ext cx="11525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﹁I(a)</a:t>
            </a:r>
          </a:p>
        </p:txBody>
      </p:sp>
      <p:sp>
        <p:nvSpPr>
          <p:cNvPr id="727055" name="Text Box 15"/>
          <p:cNvSpPr txBox="1">
            <a:spLocks noChangeArrowheads="1"/>
          </p:cNvSpPr>
          <p:nvPr/>
        </p:nvSpPr>
        <p:spPr bwMode="auto">
          <a:xfrm>
            <a:off x="1908175" y="5300663"/>
            <a:ext cx="7921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NIL</a:t>
            </a:r>
          </a:p>
        </p:txBody>
      </p:sp>
      <p:sp>
        <p:nvSpPr>
          <p:cNvPr id="727056" name="Line 16"/>
          <p:cNvSpPr>
            <a:spLocks noChangeShapeType="1"/>
          </p:cNvSpPr>
          <p:nvPr/>
        </p:nvSpPr>
        <p:spPr bwMode="auto">
          <a:xfrm>
            <a:off x="1692275" y="2636838"/>
            <a:ext cx="719138"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57" name="Line 17"/>
          <p:cNvSpPr>
            <a:spLocks noChangeShapeType="1"/>
          </p:cNvSpPr>
          <p:nvPr/>
        </p:nvSpPr>
        <p:spPr bwMode="auto">
          <a:xfrm flipH="1">
            <a:off x="2555875" y="2667000"/>
            <a:ext cx="644525" cy="3302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58" name="Line 18"/>
          <p:cNvSpPr>
            <a:spLocks noChangeShapeType="1"/>
          </p:cNvSpPr>
          <p:nvPr/>
        </p:nvSpPr>
        <p:spPr bwMode="auto">
          <a:xfrm>
            <a:off x="1908175" y="2636838"/>
            <a:ext cx="2592388"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59" name="Line 19"/>
          <p:cNvSpPr>
            <a:spLocks noChangeShapeType="1"/>
          </p:cNvSpPr>
          <p:nvPr/>
        </p:nvSpPr>
        <p:spPr bwMode="auto">
          <a:xfrm flipH="1">
            <a:off x="4572000" y="2636838"/>
            <a:ext cx="504825" cy="3603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0" name="Line 20"/>
          <p:cNvSpPr>
            <a:spLocks noChangeShapeType="1"/>
          </p:cNvSpPr>
          <p:nvPr/>
        </p:nvSpPr>
        <p:spPr bwMode="auto">
          <a:xfrm>
            <a:off x="5219700" y="2636838"/>
            <a:ext cx="720725" cy="3603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1" name="Line 21"/>
          <p:cNvSpPr>
            <a:spLocks noChangeShapeType="1"/>
          </p:cNvSpPr>
          <p:nvPr/>
        </p:nvSpPr>
        <p:spPr bwMode="auto">
          <a:xfrm flipH="1">
            <a:off x="5940425" y="2636838"/>
            <a:ext cx="1008063" cy="3603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2" name="Line 22"/>
          <p:cNvSpPr>
            <a:spLocks noChangeShapeType="1"/>
          </p:cNvSpPr>
          <p:nvPr/>
        </p:nvSpPr>
        <p:spPr bwMode="auto">
          <a:xfrm>
            <a:off x="1547813" y="2565400"/>
            <a:ext cx="0" cy="15113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3" name="Line 23"/>
          <p:cNvSpPr>
            <a:spLocks noChangeShapeType="1"/>
          </p:cNvSpPr>
          <p:nvPr/>
        </p:nvSpPr>
        <p:spPr bwMode="auto">
          <a:xfrm flipV="1">
            <a:off x="1619250" y="3357563"/>
            <a:ext cx="4392613" cy="7921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4" name="Line 24"/>
          <p:cNvSpPr>
            <a:spLocks noChangeShapeType="1"/>
          </p:cNvSpPr>
          <p:nvPr/>
        </p:nvSpPr>
        <p:spPr bwMode="auto">
          <a:xfrm>
            <a:off x="4500563" y="3500438"/>
            <a:ext cx="2087562" cy="7921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5" name="Line 25"/>
          <p:cNvSpPr>
            <a:spLocks noChangeShapeType="1"/>
          </p:cNvSpPr>
          <p:nvPr/>
        </p:nvSpPr>
        <p:spPr bwMode="auto">
          <a:xfrm>
            <a:off x="2843213" y="3429000"/>
            <a:ext cx="1657350"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6" name="Line 26"/>
          <p:cNvSpPr>
            <a:spLocks noChangeShapeType="1"/>
          </p:cNvSpPr>
          <p:nvPr/>
        </p:nvSpPr>
        <p:spPr bwMode="auto">
          <a:xfrm>
            <a:off x="1547813" y="4508500"/>
            <a:ext cx="792162" cy="86518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7" name="Line 27"/>
          <p:cNvSpPr>
            <a:spLocks noChangeShapeType="1"/>
          </p:cNvSpPr>
          <p:nvPr/>
        </p:nvSpPr>
        <p:spPr bwMode="auto">
          <a:xfrm flipH="1">
            <a:off x="2268538" y="2565400"/>
            <a:ext cx="1008062" cy="27352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8" name="Line 28"/>
          <p:cNvSpPr>
            <a:spLocks noChangeShapeType="1"/>
          </p:cNvSpPr>
          <p:nvPr/>
        </p:nvSpPr>
        <p:spPr bwMode="auto">
          <a:xfrm flipH="1">
            <a:off x="2987675" y="2565400"/>
            <a:ext cx="288925" cy="15843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69" name="Line 29"/>
          <p:cNvSpPr>
            <a:spLocks noChangeShapeType="1"/>
          </p:cNvSpPr>
          <p:nvPr/>
        </p:nvSpPr>
        <p:spPr bwMode="auto">
          <a:xfrm flipH="1">
            <a:off x="3059113" y="3500438"/>
            <a:ext cx="1368425"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70" name="Line 30"/>
          <p:cNvSpPr>
            <a:spLocks noChangeShapeType="1"/>
          </p:cNvSpPr>
          <p:nvPr/>
        </p:nvSpPr>
        <p:spPr bwMode="auto">
          <a:xfrm flipV="1">
            <a:off x="4859338" y="2636838"/>
            <a:ext cx="288925" cy="15843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7071" name="Line 31"/>
          <p:cNvSpPr>
            <a:spLocks noChangeShapeType="1"/>
          </p:cNvSpPr>
          <p:nvPr/>
        </p:nvSpPr>
        <p:spPr bwMode="auto">
          <a:xfrm flipH="1">
            <a:off x="6732588" y="2636838"/>
            <a:ext cx="360362" cy="15843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9" name="Rectangle 3"/>
          <p:cNvSpPr>
            <a:spLocks noGrp="1" noChangeArrowheads="1"/>
          </p:cNvSpPr>
          <p:nvPr>
            <p:ph type="body" idx="1"/>
          </p:nvPr>
        </p:nvSpPr>
        <p:spPr>
          <a:xfrm>
            <a:off x="457200" y="1600201"/>
            <a:ext cx="8229600" cy="2260848"/>
          </a:xfrm>
        </p:spPr>
        <p:txBody>
          <a:bodyPr/>
          <a:lstStyle/>
          <a:p>
            <a:pPr marL="609600" indent="-609600">
              <a:lnSpc>
                <a:spcPct val="120000"/>
              </a:lnSpc>
              <a:spcBef>
                <a:spcPts val="1200"/>
              </a:spcBef>
            </a:pPr>
            <a:r>
              <a:rPr lang="zh-CN" altLang="en-US" sz="2400" dirty="0" smtClean="0">
                <a:solidFill>
                  <a:srgbClr val="C00000"/>
                </a:solidFill>
              </a:rPr>
              <a:t>优点：</a:t>
            </a:r>
            <a:r>
              <a:rPr lang="zh-CN" altLang="en-US" sz="2400" b="1" dirty="0" smtClean="0">
                <a:solidFill>
                  <a:srgbClr val="C00000"/>
                </a:solidFill>
                <a:latin typeface="Times New Roman" pitchFamily="18" charset="0"/>
              </a:rPr>
              <a:t>可</a:t>
            </a:r>
            <a:r>
              <a:rPr lang="zh-CN" altLang="en-US" sz="2400" b="1" dirty="0">
                <a:solidFill>
                  <a:srgbClr val="C00000"/>
                </a:solidFill>
                <a:latin typeface="Times New Roman" pitchFamily="18" charset="0"/>
              </a:rPr>
              <a:t>限制生成归结式的</a:t>
            </a:r>
            <a:r>
              <a:rPr lang="zh-CN" altLang="en-US" sz="2400" b="1" dirty="0" smtClean="0">
                <a:solidFill>
                  <a:srgbClr val="C00000"/>
                </a:solidFill>
                <a:latin typeface="Times New Roman" pitchFamily="18" charset="0"/>
              </a:rPr>
              <a:t>数目</a:t>
            </a:r>
            <a:r>
              <a:rPr lang="zh-CN" altLang="en-US" sz="2400" b="1" dirty="0" smtClean="0">
                <a:latin typeface="Times New Roman" pitchFamily="18" charset="0"/>
              </a:rPr>
              <a:t>，简单</a:t>
            </a:r>
            <a:r>
              <a:rPr lang="zh-CN" altLang="en-US" sz="2400" dirty="0" smtClean="0"/>
              <a:t>、</a:t>
            </a:r>
            <a:r>
              <a:rPr lang="zh-CN" altLang="en-US" sz="2400" b="1" dirty="0" smtClean="0">
                <a:latin typeface="Times New Roman" pitchFamily="18" charset="0"/>
              </a:rPr>
              <a:t>高效</a:t>
            </a:r>
            <a:endParaRPr lang="en-US" altLang="zh-CN" sz="2400" b="1" dirty="0" smtClean="0">
              <a:latin typeface="Times New Roman" pitchFamily="18" charset="0"/>
            </a:endParaRPr>
          </a:p>
          <a:p>
            <a:pPr marL="609600" indent="-609600">
              <a:lnSpc>
                <a:spcPct val="120000"/>
              </a:lnSpc>
              <a:spcBef>
                <a:spcPts val="1200"/>
              </a:spcBef>
            </a:pPr>
            <a:r>
              <a:rPr lang="zh-CN" altLang="en-US" sz="2400" b="1" dirty="0" smtClean="0">
                <a:latin typeface="Times New Roman" pitchFamily="18" charset="0"/>
              </a:rPr>
              <a:t>缺点：</a:t>
            </a:r>
            <a:r>
              <a:rPr lang="zh-CN" altLang="en-US" sz="2400" b="1" dirty="0" smtClean="0">
                <a:solidFill>
                  <a:srgbClr val="0000FF"/>
                </a:solidFill>
                <a:latin typeface="Times New Roman" pitchFamily="18" charset="0"/>
              </a:rPr>
              <a:t>不完备</a:t>
            </a:r>
            <a:endParaRPr lang="en-US" altLang="zh-CN" sz="2400" dirty="0">
              <a:solidFill>
                <a:srgbClr val="0000FF"/>
              </a:solidFill>
            </a:endParaRPr>
          </a:p>
          <a:p>
            <a:pPr marL="400050" lvl="1" indent="0">
              <a:lnSpc>
                <a:spcPct val="120000"/>
              </a:lnSpc>
              <a:spcBef>
                <a:spcPts val="1200"/>
              </a:spcBef>
              <a:buNone/>
            </a:pPr>
            <a:r>
              <a:rPr lang="zh-CN" altLang="en-US" sz="2200" b="1" dirty="0" smtClean="0">
                <a:solidFill>
                  <a:srgbClr val="008000"/>
                </a:solidFill>
                <a:latin typeface="Times New Roman" pitchFamily="18" charset="0"/>
              </a:rPr>
              <a:t>  例：设有子</a:t>
            </a:r>
            <a:r>
              <a:rPr lang="zh-CN" altLang="en-US" sz="2200" dirty="0" smtClean="0">
                <a:solidFill>
                  <a:srgbClr val="008000"/>
                </a:solidFill>
              </a:rPr>
              <a:t>句集 </a:t>
            </a:r>
            <a:endParaRPr lang="en-US" altLang="zh-CN" sz="2200" dirty="0" smtClean="0">
              <a:solidFill>
                <a:srgbClr val="008000"/>
              </a:solidFill>
            </a:endParaRPr>
          </a:p>
          <a:p>
            <a:pPr marL="400050" lvl="1" indent="0">
              <a:lnSpc>
                <a:spcPct val="120000"/>
              </a:lnSpc>
              <a:spcBef>
                <a:spcPts val="1200"/>
              </a:spcBef>
              <a:buNone/>
            </a:pPr>
            <a:r>
              <a:rPr lang="en-US" altLang="zh-CN" sz="2200" dirty="0" smtClean="0">
                <a:solidFill>
                  <a:srgbClr val="008000"/>
                </a:solidFill>
              </a:rPr>
              <a:t>S</a:t>
            </a:r>
            <a:r>
              <a:rPr lang="en-US" altLang="zh-CN" sz="2200" dirty="0">
                <a:solidFill>
                  <a:srgbClr val="008000"/>
                </a:solidFill>
              </a:rPr>
              <a:t>={Q(u)∨P(a), ﹁Q(w)∨P(w), ﹁Q(x)∨﹁ P(x), Q(y)∨﹁ P(y)</a:t>
            </a:r>
            <a:r>
              <a:rPr lang="en-US" altLang="zh-CN" sz="2200" dirty="0" smtClean="0">
                <a:solidFill>
                  <a:srgbClr val="008000"/>
                </a:solidFill>
              </a:rPr>
              <a:t>}</a:t>
            </a: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grpSp>
        <p:nvGrpSpPr>
          <p:cNvPr id="22" name="组 21"/>
          <p:cNvGrpSpPr/>
          <p:nvPr/>
        </p:nvGrpSpPr>
        <p:grpSpPr>
          <a:xfrm>
            <a:off x="395536" y="4149080"/>
            <a:ext cx="8002271" cy="2344326"/>
            <a:chOff x="395536" y="4149080"/>
            <a:chExt cx="8002271" cy="2344326"/>
          </a:xfrm>
        </p:grpSpPr>
        <p:sp>
          <p:nvSpPr>
            <p:cNvPr id="2" name="矩形 1"/>
            <p:cNvSpPr/>
            <p:nvPr/>
          </p:nvSpPr>
          <p:spPr>
            <a:xfrm>
              <a:off x="395536" y="4221088"/>
              <a:ext cx="1438640" cy="400110"/>
            </a:xfrm>
            <a:prstGeom prst="rect">
              <a:avLst/>
            </a:prstGeom>
            <a:ln>
              <a:solidFill>
                <a:srgbClr val="008000"/>
              </a:solidFill>
            </a:ln>
          </p:spPr>
          <p:txBody>
            <a:bodyPr wrap="none">
              <a:spAutoFit/>
            </a:bodyPr>
            <a:lstStyle/>
            <a:p>
              <a:r>
                <a:rPr lang="en-US" altLang="zh-CN" dirty="0">
                  <a:solidFill>
                    <a:srgbClr val="008000"/>
                  </a:solidFill>
                </a:rPr>
                <a:t>Q(u)∨P(a)</a:t>
              </a:r>
              <a:endParaRPr lang="zh-CN" altLang="en-US" dirty="0"/>
            </a:p>
          </p:txBody>
        </p:sp>
        <p:sp>
          <p:nvSpPr>
            <p:cNvPr id="3" name="矩形 2"/>
            <p:cNvSpPr/>
            <p:nvPr/>
          </p:nvSpPr>
          <p:spPr>
            <a:xfrm>
              <a:off x="2267744" y="4221088"/>
              <a:ext cx="1737700" cy="400110"/>
            </a:xfrm>
            <a:prstGeom prst="rect">
              <a:avLst/>
            </a:prstGeom>
            <a:ln>
              <a:solidFill>
                <a:srgbClr val="008000"/>
              </a:solidFill>
            </a:ln>
          </p:spPr>
          <p:txBody>
            <a:bodyPr wrap="none">
              <a:spAutoFit/>
            </a:bodyPr>
            <a:lstStyle/>
            <a:p>
              <a:r>
                <a:rPr lang="en-US" altLang="zh-CN" dirty="0">
                  <a:solidFill>
                    <a:srgbClr val="008000"/>
                  </a:solidFill>
                </a:rPr>
                <a:t>﹁Q(w)∨P</a:t>
              </a:r>
              <a:r>
                <a:rPr lang="en-US" altLang="zh-CN" dirty="0" smtClean="0">
                  <a:solidFill>
                    <a:srgbClr val="008000"/>
                  </a:solidFill>
                </a:rPr>
                <a:t>(a)</a:t>
              </a:r>
              <a:endParaRPr lang="zh-CN" altLang="en-US" dirty="0"/>
            </a:p>
          </p:txBody>
        </p:sp>
        <p:sp>
          <p:nvSpPr>
            <p:cNvPr id="4" name="矩形 3"/>
            <p:cNvSpPr/>
            <p:nvPr/>
          </p:nvSpPr>
          <p:spPr>
            <a:xfrm>
              <a:off x="4427984" y="4221088"/>
              <a:ext cx="1994055" cy="400110"/>
            </a:xfrm>
            <a:prstGeom prst="rect">
              <a:avLst/>
            </a:prstGeom>
            <a:ln>
              <a:solidFill>
                <a:srgbClr val="008000"/>
              </a:solidFill>
            </a:ln>
          </p:spPr>
          <p:txBody>
            <a:bodyPr wrap="none">
              <a:spAutoFit/>
            </a:bodyPr>
            <a:lstStyle/>
            <a:p>
              <a:r>
                <a:rPr lang="en-US" altLang="zh-CN" dirty="0">
                  <a:solidFill>
                    <a:srgbClr val="008000"/>
                  </a:solidFill>
                </a:rPr>
                <a:t>﹁Q(x)∨﹁ P(x)</a:t>
              </a:r>
              <a:endParaRPr lang="zh-CN" altLang="en-US" dirty="0"/>
            </a:p>
          </p:txBody>
        </p:sp>
        <p:sp>
          <p:nvSpPr>
            <p:cNvPr id="5" name="矩形 4"/>
            <p:cNvSpPr/>
            <p:nvPr/>
          </p:nvSpPr>
          <p:spPr>
            <a:xfrm>
              <a:off x="6660232" y="4149080"/>
              <a:ext cx="1737575" cy="400110"/>
            </a:xfrm>
            <a:prstGeom prst="rect">
              <a:avLst/>
            </a:prstGeom>
            <a:ln>
              <a:solidFill>
                <a:srgbClr val="008000"/>
              </a:solidFill>
            </a:ln>
          </p:spPr>
          <p:txBody>
            <a:bodyPr wrap="none">
              <a:spAutoFit/>
            </a:bodyPr>
            <a:lstStyle/>
            <a:p>
              <a:r>
                <a:rPr lang="en-US" altLang="zh-CN" dirty="0">
                  <a:solidFill>
                    <a:srgbClr val="008000"/>
                  </a:solidFill>
                </a:rPr>
                <a:t>Q(y)∨﹁ P(y)</a:t>
              </a:r>
              <a:endParaRPr lang="zh-CN" altLang="en-US" dirty="0"/>
            </a:p>
          </p:txBody>
        </p:sp>
        <p:sp>
          <p:nvSpPr>
            <p:cNvPr id="8" name="矩形 7"/>
            <p:cNvSpPr/>
            <p:nvPr/>
          </p:nvSpPr>
          <p:spPr>
            <a:xfrm>
              <a:off x="1763688" y="5157192"/>
              <a:ext cx="669199" cy="400110"/>
            </a:xfrm>
            <a:prstGeom prst="rect">
              <a:avLst/>
            </a:prstGeom>
            <a:ln>
              <a:solidFill>
                <a:srgbClr val="008000"/>
              </a:solidFill>
            </a:ln>
          </p:spPr>
          <p:txBody>
            <a:bodyPr wrap="none">
              <a:spAutoFit/>
            </a:bodyPr>
            <a:lstStyle/>
            <a:p>
              <a:r>
                <a:rPr lang="en-US" altLang="zh-CN" dirty="0" smtClean="0">
                  <a:solidFill>
                    <a:srgbClr val="008000"/>
                  </a:solidFill>
                </a:rPr>
                <a:t>P(a)</a:t>
              </a:r>
              <a:endParaRPr lang="zh-CN" altLang="en-US" dirty="0"/>
            </a:p>
          </p:txBody>
        </p:sp>
        <p:sp>
          <p:nvSpPr>
            <p:cNvPr id="9" name="矩形 8"/>
            <p:cNvSpPr/>
            <p:nvPr/>
          </p:nvSpPr>
          <p:spPr>
            <a:xfrm>
              <a:off x="6372200" y="5157192"/>
              <a:ext cx="982536" cy="400110"/>
            </a:xfrm>
            <a:prstGeom prst="rect">
              <a:avLst/>
            </a:prstGeom>
            <a:ln>
              <a:solidFill>
                <a:srgbClr val="008000"/>
              </a:solidFill>
            </a:ln>
          </p:spPr>
          <p:txBody>
            <a:bodyPr wrap="none">
              <a:spAutoFit/>
            </a:bodyPr>
            <a:lstStyle/>
            <a:p>
              <a:r>
                <a:rPr lang="en-US" altLang="zh-CN" dirty="0">
                  <a:solidFill>
                    <a:srgbClr val="008000"/>
                  </a:solidFill>
                </a:rPr>
                <a:t>﹁ </a:t>
              </a:r>
              <a:r>
                <a:rPr lang="en-US" altLang="zh-CN" dirty="0" smtClean="0">
                  <a:solidFill>
                    <a:srgbClr val="008000"/>
                  </a:solidFill>
                </a:rPr>
                <a:t>P(y)</a:t>
              </a:r>
              <a:endParaRPr lang="zh-CN" altLang="en-US" dirty="0"/>
            </a:p>
          </p:txBody>
        </p:sp>
        <p:sp>
          <p:nvSpPr>
            <p:cNvPr id="10" name="矩形 9"/>
            <p:cNvSpPr/>
            <p:nvPr/>
          </p:nvSpPr>
          <p:spPr>
            <a:xfrm>
              <a:off x="4067944" y="6093296"/>
              <a:ext cx="583789" cy="400110"/>
            </a:xfrm>
            <a:prstGeom prst="rect">
              <a:avLst/>
            </a:prstGeom>
            <a:ln>
              <a:solidFill>
                <a:srgbClr val="008000"/>
              </a:solidFill>
            </a:ln>
          </p:spPr>
          <p:txBody>
            <a:bodyPr wrap="none">
              <a:spAutoFit/>
            </a:bodyPr>
            <a:lstStyle/>
            <a:p>
              <a:r>
                <a:rPr lang="en-US" altLang="zh-CN" dirty="0" smtClean="0">
                  <a:solidFill>
                    <a:srgbClr val="008000"/>
                  </a:solidFill>
                </a:rPr>
                <a:t>NIL</a:t>
              </a:r>
              <a:endParaRPr lang="zh-CN" altLang="en-US" dirty="0"/>
            </a:p>
          </p:txBody>
        </p:sp>
        <p:cxnSp>
          <p:nvCxnSpPr>
            <p:cNvPr id="11" name="直线连接符 10"/>
            <p:cNvCxnSpPr>
              <a:stCxn id="2" idx="2"/>
            </p:cNvCxnSpPr>
            <p:nvPr/>
          </p:nvCxnSpPr>
          <p:spPr>
            <a:xfrm>
              <a:off x="1114856" y="4621198"/>
              <a:ext cx="943345" cy="49592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3" name="直线连接符 12"/>
            <p:cNvCxnSpPr>
              <a:endCxn id="9" idx="0"/>
            </p:cNvCxnSpPr>
            <p:nvPr/>
          </p:nvCxnSpPr>
          <p:spPr>
            <a:xfrm>
              <a:off x="5364088" y="4581128"/>
              <a:ext cx="1499380" cy="57606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5" name="直线连接符 14"/>
            <p:cNvCxnSpPr>
              <a:endCxn id="8" idx="0"/>
            </p:cNvCxnSpPr>
            <p:nvPr/>
          </p:nvCxnSpPr>
          <p:spPr>
            <a:xfrm flipH="1">
              <a:off x="2098288" y="4653136"/>
              <a:ext cx="1105560" cy="504056"/>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7" name="直线连接符 16"/>
            <p:cNvCxnSpPr>
              <a:endCxn id="9" idx="0"/>
            </p:cNvCxnSpPr>
            <p:nvPr/>
          </p:nvCxnSpPr>
          <p:spPr>
            <a:xfrm flipH="1">
              <a:off x="6863468" y="4581128"/>
              <a:ext cx="732868" cy="57606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9" name="直线连接符 18"/>
            <p:cNvCxnSpPr>
              <a:endCxn id="10" idx="0"/>
            </p:cNvCxnSpPr>
            <p:nvPr/>
          </p:nvCxnSpPr>
          <p:spPr>
            <a:xfrm>
              <a:off x="2195736" y="5517232"/>
              <a:ext cx="2164103" cy="57606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1" name="直线连接符 20"/>
            <p:cNvCxnSpPr>
              <a:endCxn id="9" idx="2"/>
            </p:cNvCxnSpPr>
            <p:nvPr/>
          </p:nvCxnSpPr>
          <p:spPr>
            <a:xfrm flipV="1">
              <a:off x="4355976" y="5557302"/>
              <a:ext cx="2507492" cy="53599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276240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601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601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7" name="Rectangle 3"/>
          <p:cNvSpPr>
            <a:spLocks noGrp="1" noChangeArrowheads="1"/>
          </p:cNvSpPr>
          <p:nvPr>
            <p:ph type="body" idx="1"/>
          </p:nvPr>
        </p:nvSpPr>
        <p:spPr>
          <a:xfrm>
            <a:off x="179388" y="1484313"/>
            <a:ext cx="8785225" cy="5184775"/>
          </a:xfrm>
        </p:spPr>
        <p:txBody>
          <a:bodyPr/>
          <a:lstStyle/>
          <a:p>
            <a:pPr>
              <a:lnSpc>
                <a:spcPct val="120000"/>
              </a:lnSpc>
            </a:pPr>
            <a:r>
              <a:rPr lang="zh-CN" altLang="en-US" sz="2400" b="1" dirty="0" smtClean="0">
                <a:solidFill>
                  <a:srgbClr val="800000"/>
                </a:solidFill>
              </a:rPr>
              <a:t>祖先过滤策略</a:t>
            </a:r>
            <a:r>
              <a:rPr lang="en-US" altLang="zh-CN" sz="2400" b="1" dirty="0" smtClean="0">
                <a:solidFill>
                  <a:srgbClr val="800000"/>
                </a:solidFill>
              </a:rPr>
              <a:t>(Ancestry Filtering)</a:t>
            </a:r>
            <a:r>
              <a:rPr lang="zh-CN" altLang="en-US" sz="2400" b="1" dirty="0" smtClean="0">
                <a:solidFill>
                  <a:srgbClr val="800000"/>
                </a:solidFill>
              </a:rPr>
              <a:t>：</a:t>
            </a:r>
            <a:r>
              <a:rPr lang="zh-CN" altLang="en-US" sz="2400" b="1" dirty="0" smtClean="0"/>
              <a:t>满足</a:t>
            </a:r>
            <a:r>
              <a:rPr lang="zh-CN" altLang="en-US" sz="2400" b="1" dirty="0"/>
              <a:t>以下两个条件中的任意一个就可进行归结</a:t>
            </a:r>
            <a:r>
              <a:rPr lang="zh-CN" altLang="en-US" sz="2400" b="1" dirty="0" smtClean="0"/>
              <a:t>：</a:t>
            </a:r>
            <a:endParaRPr lang="en-US" altLang="zh-CN" sz="2400" dirty="0" smtClean="0"/>
          </a:p>
          <a:p>
            <a:pPr lvl="1">
              <a:lnSpc>
                <a:spcPct val="120000"/>
              </a:lnSpc>
            </a:pPr>
            <a:r>
              <a:rPr lang="zh-CN" altLang="en-US" sz="2200" b="1" dirty="0" smtClean="0"/>
              <a:t>两</a:t>
            </a:r>
            <a:r>
              <a:rPr lang="zh-CN" altLang="en-US" sz="2200" b="1" dirty="0"/>
              <a:t>个亲本子句中</a:t>
            </a:r>
            <a:r>
              <a:rPr lang="zh-CN" altLang="en-US" sz="2200" b="1" dirty="0">
                <a:solidFill>
                  <a:srgbClr val="0000FF"/>
                </a:solidFill>
              </a:rPr>
              <a:t>至少有一个是初始子句集中的子句</a:t>
            </a:r>
            <a:r>
              <a:rPr lang="zh-CN" altLang="en-US" sz="2200" b="1" dirty="0" smtClean="0">
                <a:solidFill>
                  <a:srgbClr val="0000FF"/>
                </a:solidFill>
              </a:rPr>
              <a:t>。</a:t>
            </a:r>
            <a:endParaRPr lang="en-US" altLang="zh-CN" sz="2200" b="1" dirty="0" smtClean="0">
              <a:solidFill>
                <a:srgbClr val="0000FF"/>
              </a:solidFill>
            </a:endParaRPr>
          </a:p>
          <a:p>
            <a:pPr lvl="1">
              <a:lnSpc>
                <a:spcPct val="120000"/>
              </a:lnSpc>
            </a:pPr>
            <a:r>
              <a:rPr lang="zh-CN" altLang="en-US" sz="2200" b="1" dirty="0" smtClean="0"/>
              <a:t>如果</a:t>
            </a:r>
            <a:r>
              <a:rPr lang="zh-CN" altLang="en-US" sz="2200" b="1" dirty="0"/>
              <a:t>两个亲本子句都不是初始子句集中的子句，则</a:t>
            </a:r>
            <a:r>
              <a:rPr lang="zh-CN" altLang="en-US" sz="2200" b="1" dirty="0">
                <a:solidFill>
                  <a:srgbClr val="0000FF"/>
                </a:solidFill>
              </a:rPr>
              <a:t>一个子句应该是另一个子句的先辈子句</a:t>
            </a:r>
            <a:r>
              <a:rPr lang="zh-CN" altLang="en-US" sz="2200" b="1" dirty="0" smtClean="0">
                <a:solidFill>
                  <a:srgbClr val="0000FF"/>
                </a:solidFill>
              </a:rPr>
              <a:t>。</a:t>
            </a:r>
            <a:endParaRPr lang="en-US" altLang="zh-CN" sz="2200" b="1" dirty="0" smtClean="0">
              <a:solidFill>
                <a:srgbClr val="0000FF"/>
              </a:solidFill>
            </a:endParaRPr>
          </a:p>
          <a:p>
            <a:pPr lvl="1"/>
            <a:endParaRPr lang="zh-CN" altLang="en-US" dirty="0">
              <a:solidFill>
                <a:srgbClr val="800000"/>
              </a:solidFill>
              <a:ea typeface="幼圆" pitchFamily="49" charset="-122"/>
            </a:endParaRPr>
          </a:p>
          <a:p>
            <a:r>
              <a:rPr lang="zh-CN" altLang="en-US" sz="2400" dirty="0" smtClean="0">
                <a:solidFill>
                  <a:srgbClr val="800000"/>
                </a:solidFill>
              </a:rPr>
              <a:t>祖先</a:t>
            </a:r>
            <a:r>
              <a:rPr lang="zh-CN" altLang="en-US" sz="2400" dirty="0">
                <a:solidFill>
                  <a:srgbClr val="800000"/>
                </a:solidFill>
              </a:rPr>
              <a:t>过滤</a:t>
            </a:r>
            <a:r>
              <a:rPr lang="zh-CN" altLang="en-US" sz="2400" dirty="0" smtClean="0">
                <a:solidFill>
                  <a:srgbClr val="800000"/>
                </a:solidFill>
              </a:rPr>
              <a:t>策略是</a:t>
            </a:r>
            <a:r>
              <a:rPr lang="zh-CN" altLang="en-US" sz="2400" dirty="0">
                <a:solidFill>
                  <a:srgbClr val="800000"/>
                </a:solidFill>
              </a:rPr>
              <a:t>完备</a:t>
            </a:r>
            <a:r>
              <a:rPr lang="zh-CN" altLang="en-US" sz="2400" dirty="0" smtClean="0">
                <a:solidFill>
                  <a:srgbClr val="800000"/>
                </a:solidFill>
              </a:rPr>
              <a:t>的</a:t>
            </a:r>
            <a:endParaRPr lang="zh-CN" altLang="en-US" sz="2400" dirty="0">
              <a:solidFill>
                <a:srgbClr val="800000"/>
              </a:solidFill>
            </a:endParaRPr>
          </a:p>
          <a:p>
            <a:pPr marL="0" indent="0">
              <a:buNone/>
            </a:pPr>
            <a:endParaRPr lang="en-US" altLang="zh-CN" sz="2000" dirty="0"/>
          </a:p>
          <a:p>
            <a:pPr marL="400050" lvl="1" indent="0">
              <a:buNone/>
            </a:pPr>
            <a:r>
              <a:rPr lang="zh-CN" altLang="en-US" sz="2000" b="1" dirty="0" smtClean="0">
                <a:solidFill>
                  <a:srgbClr val="00B050"/>
                </a:solidFill>
              </a:rPr>
              <a:t>例</a:t>
            </a:r>
            <a:r>
              <a:rPr lang="en-US" altLang="zh-CN" sz="2000" b="1" dirty="0">
                <a:solidFill>
                  <a:srgbClr val="00B050"/>
                </a:solidFill>
              </a:rPr>
              <a:t>3.23 </a:t>
            </a:r>
            <a:r>
              <a:rPr lang="zh-CN" altLang="en-US" sz="2000" b="1" dirty="0">
                <a:solidFill>
                  <a:srgbClr val="00B050"/>
                </a:solidFill>
              </a:rPr>
              <a:t>设有如下子句集：</a:t>
            </a:r>
          </a:p>
          <a:p>
            <a:pPr marL="400050" lvl="1" indent="0">
              <a:buNone/>
            </a:pPr>
            <a:r>
              <a:rPr lang="en-US" altLang="zh-CN" sz="2000" b="1" dirty="0" smtClean="0">
                <a:solidFill>
                  <a:srgbClr val="00B050"/>
                </a:solidFill>
              </a:rPr>
              <a:t>       S</a:t>
            </a:r>
            <a:r>
              <a:rPr lang="en-US" altLang="zh-CN" sz="2000" b="1" dirty="0">
                <a:solidFill>
                  <a:srgbClr val="00B050"/>
                </a:solidFill>
              </a:rPr>
              <a:t>={</a:t>
            </a:r>
            <a:r>
              <a:rPr lang="en-US" altLang="zh-CN" sz="2000" b="1" dirty="0">
                <a:solidFill>
                  <a:srgbClr val="00B050"/>
                </a:solidFill>
                <a:latin typeface="宋体" pitchFamily="2" charset="-122"/>
              </a:rPr>
              <a:t>﹁</a:t>
            </a:r>
            <a:r>
              <a:rPr lang="en-US" altLang="zh-CN" sz="2000" b="1" dirty="0">
                <a:solidFill>
                  <a:srgbClr val="00B050"/>
                </a:solidFill>
              </a:rPr>
              <a:t>Q(x)∨</a:t>
            </a:r>
            <a:r>
              <a:rPr lang="en-US" altLang="zh-CN" sz="2000" b="1" dirty="0">
                <a:solidFill>
                  <a:srgbClr val="00B050"/>
                </a:solidFill>
                <a:latin typeface="宋体" pitchFamily="2" charset="-122"/>
              </a:rPr>
              <a:t>﹁</a:t>
            </a:r>
            <a:r>
              <a:rPr lang="en-US" altLang="zh-CN" sz="2000" b="1" dirty="0">
                <a:solidFill>
                  <a:srgbClr val="00B050"/>
                </a:solidFill>
              </a:rPr>
              <a:t>P(x),  Q(y)∨</a:t>
            </a:r>
            <a:r>
              <a:rPr lang="en-US" altLang="zh-CN" sz="2000" b="1" dirty="0">
                <a:solidFill>
                  <a:srgbClr val="00B050"/>
                </a:solidFill>
                <a:latin typeface="宋体" pitchFamily="2" charset="-122"/>
              </a:rPr>
              <a:t>﹁</a:t>
            </a:r>
            <a:r>
              <a:rPr lang="en-US" altLang="zh-CN" sz="2000" b="1" dirty="0">
                <a:solidFill>
                  <a:srgbClr val="00B050"/>
                </a:solidFill>
              </a:rPr>
              <a:t>P(y)</a:t>
            </a:r>
            <a:r>
              <a:rPr lang="zh-CN" altLang="en-US" sz="2000" b="1" dirty="0">
                <a:solidFill>
                  <a:srgbClr val="00B050"/>
                </a:solidFill>
              </a:rPr>
              <a:t>，</a:t>
            </a:r>
            <a:r>
              <a:rPr lang="en-US" altLang="zh-CN" sz="2000" b="1" dirty="0">
                <a:solidFill>
                  <a:srgbClr val="00B050"/>
                </a:solidFill>
                <a:latin typeface="宋体" pitchFamily="2" charset="-122"/>
              </a:rPr>
              <a:t>﹁</a:t>
            </a:r>
            <a:r>
              <a:rPr lang="en-US" altLang="zh-CN" sz="2000" b="1" dirty="0">
                <a:solidFill>
                  <a:srgbClr val="00B050"/>
                </a:solidFill>
              </a:rPr>
              <a:t>Q(w)∨P(w) ,  Q(a)∨P(a) }</a:t>
            </a:r>
          </a:p>
          <a:p>
            <a:pPr marL="400050" lvl="1" indent="0">
              <a:buNone/>
            </a:pPr>
            <a:r>
              <a:rPr lang="zh-CN" altLang="en-US" sz="2000" b="1" dirty="0">
                <a:solidFill>
                  <a:srgbClr val="00B050"/>
                </a:solidFill>
              </a:rPr>
              <a:t>用祖先过滤策略证明</a:t>
            </a:r>
            <a:r>
              <a:rPr lang="en-US" altLang="zh-CN" sz="2000" b="1" dirty="0">
                <a:solidFill>
                  <a:srgbClr val="00B050"/>
                </a:solidFill>
              </a:rPr>
              <a:t>S</a:t>
            </a:r>
            <a:r>
              <a:rPr lang="zh-CN" altLang="en-US" sz="2000" b="1" dirty="0">
                <a:solidFill>
                  <a:srgbClr val="00B050"/>
                </a:solidFill>
              </a:rPr>
              <a:t>为不可</a:t>
            </a:r>
            <a:r>
              <a:rPr lang="zh-CN" altLang="en-US" sz="2000" b="1" dirty="0" smtClean="0">
                <a:solidFill>
                  <a:srgbClr val="00B050"/>
                </a:solidFill>
              </a:rPr>
              <a:t>满足</a:t>
            </a:r>
            <a:endParaRPr lang="zh-CN" altLang="en-US" sz="2000" b="1" dirty="0">
              <a:solidFill>
                <a:srgbClr val="00B050"/>
              </a:solidFill>
            </a:endParaRP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2" name="Text Box 4"/>
          <p:cNvSpPr txBox="1">
            <a:spLocks noChangeArrowheads="1"/>
          </p:cNvSpPr>
          <p:nvPr/>
        </p:nvSpPr>
        <p:spPr bwMode="auto">
          <a:xfrm>
            <a:off x="1187450" y="2276475"/>
            <a:ext cx="1800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729093" name="Text Box 5"/>
          <p:cNvSpPr txBox="1">
            <a:spLocks noChangeArrowheads="1"/>
          </p:cNvSpPr>
          <p:nvPr/>
        </p:nvSpPr>
        <p:spPr bwMode="auto">
          <a:xfrm>
            <a:off x="1042988" y="2133600"/>
            <a:ext cx="21605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﹁Q(x)∨ ﹁P(x)</a:t>
            </a:r>
          </a:p>
        </p:txBody>
      </p:sp>
      <p:sp>
        <p:nvSpPr>
          <p:cNvPr id="729094" name="Text Box 6"/>
          <p:cNvSpPr txBox="1">
            <a:spLocks noChangeArrowheads="1"/>
          </p:cNvSpPr>
          <p:nvPr/>
        </p:nvSpPr>
        <p:spPr bwMode="auto">
          <a:xfrm>
            <a:off x="4427538" y="2133600"/>
            <a:ext cx="18002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Q(y)∨﹁P(y)</a:t>
            </a:r>
          </a:p>
        </p:txBody>
      </p:sp>
      <p:sp>
        <p:nvSpPr>
          <p:cNvPr id="729095" name="Text Box 7"/>
          <p:cNvSpPr txBox="1">
            <a:spLocks noChangeArrowheads="1"/>
          </p:cNvSpPr>
          <p:nvPr/>
        </p:nvSpPr>
        <p:spPr bwMode="auto">
          <a:xfrm>
            <a:off x="1619250" y="2924175"/>
            <a:ext cx="10080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 P(x)</a:t>
            </a:r>
          </a:p>
        </p:txBody>
      </p:sp>
      <p:sp>
        <p:nvSpPr>
          <p:cNvPr id="729096" name="Text Box 8"/>
          <p:cNvSpPr txBox="1">
            <a:spLocks noChangeArrowheads="1"/>
          </p:cNvSpPr>
          <p:nvPr/>
        </p:nvSpPr>
        <p:spPr bwMode="auto">
          <a:xfrm>
            <a:off x="4356100" y="2997200"/>
            <a:ext cx="19446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 Q(w)∨P(w)</a:t>
            </a:r>
          </a:p>
        </p:txBody>
      </p:sp>
      <p:sp>
        <p:nvSpPr>
          <p:cNvPr id="729097" name="Text Box 9"/>
          <p:cNvSpPr txBox="1">
            <a:spLocks noChangeArrowheads="1"/>
          </p:cNvSpPr>
          <p:nvPr/>
        </p:nvSpPr>
        <p:spPr bwMode="auto">
          <a:xfrm>
            <a:off x="2700338" y="3789363"/>
            <a:ext cx="12239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 Q(w)</a:t>
            </a:r>
          </a:p>
        </p:txBody>
      </p:sp>
      <p:sp>
        <p:nvSpPr>
          <p:cNvPr id="729098" name="Text Box 10"/>
          <p:cNvSpPr txBox="1">
            <a:spLocks noChangeArrowheads="1"/>
          </p:cNvSpPr>
          <p:nvPr/>
        </p:nvSpPr>
        <p:spPr bwMode="auto">
          <a:xfrm>
            <a:off x="4787900" y="3789363"/>
            <a:ext cx="16557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Q(a)∨P(a)</a:t>
            </a:r>
          </a:p>
        </p:txBody>
      </p:sp>
      <p:sp>
        <p:nvSpPr>
          <p:cNvPr id="729099" name="Text Box 11"/>
          <p:cNvSpPr txBox="1">
            <a:spLocks noChangeArrowheads="1"/>
          </p:cNvSpPr>
          <p:nvPr/>
        </p:nvSpPr>
        <p:spPr bwMode="auto">
          <a:xfrm>
            <a:off x="4067175" y="4581525"/>
            <a:ext cx="8636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P(a)</a:t>
            </a:r>
          </a:p>
        </p:txBody>
      </p:sp>
      <p:sp>
        <p:nvSpPr>
          <p:cNvPr id="729100" name="Text Box 12"/>
          <p:cNvSpPr txBox="1">
            <a:spLocks noChangeArrowheads="1"/>
          </p:cNvSpPr>
          <p:nvPr/>
        </p:nvSpPr>
        <p:spPr bwMode="auto">
          <a:xfrm>
            <a:off x="2268538" y="5229225"/>
            <a:ext cx="79057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NIL</a:t>
            </a:r>
          </a:p>
        </p:txBody>
      </p:sp>
      <p:sp>
        <p:nvSpPr>
          <p:cNvPr id="729101" name="Line 13"/>
          <p:cNvSpPr>
            <a:spLocks noChangeShapeType="1"/>
          </p:cNvSpPr>
          <p:nvPr/>
        </p:nvSpPr>
        <p:spPr bwMode="auto">
          <a:xfrm>
            <a:off x="1908175" y="2492375"/>
            <a:ext cx="142875"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2" name="Line 14"/>
          <p:cNvSpPr>
            <a:spLocks noChangeShapeType="1"/>
          </p:cNvSpPr>
          <p:nvPr/>
        </p:nvSpPr>
        <p:spPr bwMode="auto">
          <a:xfrm flipH="1">
            <a:off x="2124075" y="2565400"/>
            <a:ext cx="3095625" cy="35877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3" name="Line 15"/>
          <p:cNvSpPr>
            <a:spLocks noChangeShapeType="1"/>
          </p:cNvSpPr>
          <p:nvPr/>
        </p:nvSpPr>
        <p:spPr bwMode="auto">
          <a:xfrm>
            <a:off x="2051050" y="3357563"/>
            <a:ext cx="1225550"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4" name="Line 16"/>
          <p:cNvSpPr>
            <a:spLocks noChangeShapeType="1"/>
          </p:cNvSpPr>
          <p:nvPr/>
        </p:nvSpPr>
        <p:spPr bwMode="auto">
          <a:xfrm flipH="1">
            <a:off x="3419475" y="3357563"/>
            <a:ext cx="1873250"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5" name="Line 17"/>
          <p:cNvSpPr>
            <a:spLocks noChangeShapeType="1"/>
          </p:cNvSpPr>
          <p:nvPr/>
        </p:nvSpPr>
        <p:spPr bwMode="auto">
          <a:xfrm>
            <a:off x="3203575" y="4149725"/>
            <a:ext cx="1223963"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6" name="Line 18"/>
          <p:cNvSpPr>
            <a:spLocks noChangeShapeType="1"/>
          </p:cNvSpPr>
          <p:nvPr/>
        </p:nvSpPr>
        <p:spPr bwMode="auto">
          <a:xfrm flipH="1">
            <a:off x="4572000" y="4149725"/>
            <a:ext cx="1079500"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7" name="Line 19"/>
          <p:cNvSpPr>
            <a:spLocks noChangeShapeType="1"/>
          </p:cNvSpPr>
          <p:nvPr/>
        </p:nvSpPr>
        <p:spPr bwMode="auto">
          <a:xfrm>
            <a:off x="1908175" y="3357563"/>
            <a:ext cx="792163" cy="19431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8" name="Line 20"/>
          <p:cNvSpPr>
            <a:spLocks noChangeShapeType="1"/>
          </p:cNvSpPr>
          <p:nvPr/>
        </p:nvSpPr>
        <p:spPr bwMode="auto">
          <a:xfrm flipV="1">
            <a:off x="2700338" y="4941888"/>
            <a:ext cx="1655762" cy="287337"/>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29109" name="Freeform 21"/>
          <p:cNvSpPr>
            <a:spLocks/>
          </p:cNvSpPr>
          <p:nvPr/>
        </p:nvSpPr>
        <p:spPr bwMode="auto">
          <a:xfrm>
            <a:off x="827088" y="2565400"/>
            <a:ext cx="5689600" cy="2339975"/>
          </a:xfrm>
          <a:custGeom>
            <a:avLst/>
            <a:gdLst>
              <a:gd name="T0" fmla="*/ 0 w 3584"/>
              <a:gd name="T1" fmla="*/ 0 h 1474"/>
              <a:gd name="T2" fmla="*/ 227 w 3584"/>
              <a:gd name="T3" fmla="*/ 136 h 1474"/>
              <a:gd name="T4" fmla="*/ 908 w 3584"/>
              <a:gd name="T5" fmla="*/ 136 h 1474"/>
              <a:gd name="T6" fmla="*/ 1361 w 3584"/>
              <a:gd name="T7" fmla="*/ 90 h 1474"/>
              <a:gd name="T8" fmla="*/ 1633 w 3584"/>
              <a:gd name="T9" fmla="*/ 317 h 1474"/>
              <a:gd name="T10" fmla="*/ 2722 w 3584"/>
              <a:gd name="T11" fmla="*/ 1315 h 1474"/>
              <a:gd name="T12" fmla="*/ 3584 w 3584"/>
              <a:gd name="T13" fmla="*/ 1270 h 1474"/>
            </a:gdLst>
            <a:ahLst/>
            <a:cxnLst>
              <a:cxn ang="0">
                <a:pos x="T0" y="T1"/>
              </a:cxn>
              <a:cxn ang="0">
                <a:pos x="T2" y="T3"/>
              </a:cxn>
              <a:cxn ang="0">
                <a:pos x="T4" y="T5"/>
              </a:cxn>
              <a:cxn ang="0">
                <a:pos x="T6" y="T7"/>
              </a:cxn>
              <a:cxn ang="0">
                <a:pos x="T8" y="T9"/>
              </a:cxn>
              <a:cxn ang="0">
                <a:pos x="T10" y="T11"/>
              </a:cxn>
              <a:cxn ang="0">
                <a:pos x="T12" y="T13"/>
              </a:cxn>
            </a:cxnLst>
            <a:rect l="0" t="0" r="r" b="b"/>
            <a:pathLst>
              <a:path w="3584" h="1474">
                <a:moveTo>
                  <a:pt x="0" y="0"/>
                </a:moveTo>
                <a:cubicBezTo>
                  <a:pt x="38" y="56"/>
                  <a:pt x="76" y="113"/>
                  <a:pt x="227" y="136"/>
                </a:cubicBezTo>
                <a:cubicBezTo>
                  <a:pt x="378" y="159"/>
                  <a:pt x="719" y="144"/>
                  <a:pt x="908" y="136"/>
                </a:cubicBezTo>
                <a:cubicBezTo>
                  <a:pt x="1097" y="128"/>
                  <a:pt x="1240" y="60"/>
                  <a:pt x="1361" y="90"/>
                </a:cubicBezTo>
                <a:cubicBezTo>
                  <a:pt x="1482" y="120"/>
                  <a:pt x="1406" y="113"/>
                  <a:pt x="1633" y="317"/>
                </a:cubicBezTo>
                <a:cubicBezTo>
                  <a:pt x="1860" y="521"/>
                  <a:pt x="2397" y="1156"/>
                  <a:pt x="2722" y="1315"/>
                </a:cubicBezTo>
                <a:cubicBezTo>
                  <a:pt x="3047" y="1474"/>
                  <a:pt x="3315" y="1372"/>
                  <a:pt x="3584" y="1270"/>
                </a:cubicBezTo>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归结</a:t>
            </a:r>
            <a:r>
              <a:rPr lang="zh-CN" altLang="en-US" b="1" dirty="0">
                <a:latin typeface="Times New Roman" pitchFamily="18" charset="0"/>
              </a:rPr>
              <a:t>演绎推理的归结策略</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9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9109"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4" name="Rectangle 2"/>
          <p:cNvSpPr>
            <a:spLocks noGrp="1" noChangeArrowheads="1"/>
          </p:cNvSpPr>
          <p:nvPr>
            <p:ph type="title"/>
          </p:nvPr>
        </p:nvSpPr>
        <p:spPr>
          <a:xfrm>
            <a:off x="323850" y="0"/>
            <a:ext cx="8496300" cy="1196975"/>
          </a:xfrm>
        </p:spPr>
        <p:txBody>
          <a:bodyPr/>
          <a:lstStyle/>
          <a:p>
            <a:r>
              <a:rPr lang="zh-CN" altLang="en-US" sz="4000" b="1" dirty="0" smtClean="0">
                <a:latin typeface="Times New Roman" pitchFamily="18" charset="0"/>
              </a:rPr>
              <a:t>用</a:t>
            </a:r>
            <a:r>
              <a:rPr lang="zh-CN" altLang="en-US" sz="4000" b="1" dirty="0">
                <a:latin typeface="Times New Roman" pitchFamily="18" charset="0"/>
              </a:rPr>
              <a:t>归结反演求取问题的</a:t>
            </a:r>
            <a:r>
              <a:rPr lang="zh-CN" altLang="en-US" sz="4000" b="1" dirty="0" smtClean="0">
                <a:latin typeface="Times New Roman" pitchFamily="18" charset="0"/>
              </a:rPr>
              <a:t>答案</a:t>
            </a:r>
            <a:endParaRPr lang="zh-CN" altLang="en-US" sz="2000" b="1" dirty="0">
              <a:latin typeface="Times New Roman" pitchFamily="18" charset="0"/>
            </a:endParaRPr>
          </a:p>
        </p:txBody>
      </p:sp>
      <p:sp>
        <p:nvSpPr>
          <p:cNvPr id="730115" name="Rectangle 3"/>
          <p:cNvSpPr>
            <a:spLocks noGrp="1" noChangeArrowheads="1"/>
          </p:cNvSpPr>
          <p:nvPr>
            <p:ph type="body" idx="1"/>
          </p:nvPr>
        </p:nvSpPr>
        <p:spPr>
          <a:xfrm>
            <a:off x="0" y="1341438"/>
            <a:ext cx="9144000" cy="5327650"/>
          </a:xfrm>
        </p:spPr>
        <p:txBody>
          <a:bodyPr/>
          <a:lstStyle/>
          <a:p>
            <a:pPr>
              <a:lnSpc>
                <a:spcPct val="120000"/>
              </a:lnSpc>
              <a:spcBef>
                <a:spcPts val="1200"/>
              </a:spcBef>
            </a:pPr>
            <a:r>
              <a:rPr lang="zh-CN" altLang="en-US" sz="2400" b="1" dirty="0">
                <a:solidFill>
                  <a:srgbClr val="0000CC"/>
                </a:solidFill>
              </a:rPr>
              <a:t>一般步骤为：</a:t>
            </a:r>
          </a:p>
          <a:p>
            <a:pPr marL="400050" lvl="1" indent="0">
              <a:lnSpc>
                <a:spcPct val="120000"/>
              </a:lnSpc>
              <a:spcBef>
                <a:spcPts val="1200"/>
              </a:spcBef>
              <a:buNone/>
            </a:pPr>
            <a:r>
              <a:rPr lang="zh-CN" altLang="en-US" sz="2200" b="1" dirty="0">
                <a:solidFill>
                  <a:srgbClr val="0000CC"/>
                </a:solidFill>
              </a:rPr>
              <a:t> </a:t>
            </a:r>
            <a:r>
              <a:rPr lang="en-US" altLang="zh-CN" sz="2200" b="0" dirty="0" smtClean="0"/>
              <a:t>(</a:t>
            </a:r>
            <a:r>
              <a:rPr lang="en-US" altLang="zh-CN" sz="2200" b="0" dirty="0"/>
              <a:t>1) </a:t>
            </a:r>
            <a:r>
              <a:rPr lang="zh-CN" altLang="en-US" sz="2200" b="0" dirty="0"/>
              <a:t>把问题的</a:t>
            </a:r>
            <a:r>
              <a:rPr lang="zh-CN" altLang="en-US" sz="2200" dirty="0">
                <a:solidFill>
                  <a:srgbClr val="0000FF"/>
                </a:solidFill>
              </a:rPr>
              <a:t>已知条件用谓词公式表示出来</a:t>
            </a:r>
            <a:r>
              <a:rPr lang="zh-CN" altLang="en-US" sz="2200" b="0" dirty="0"/>
              <a:t>，并</a:t>
            </a:r>
            <a:r>
              <a:rPr lang="zh-CN" altLang="en-US" sz="2200" dirty="0">
                <a:solidFill>
                  <a:srgbClr val="0000FF"/>
                </a:solidFill>
              </a:rPr>
              <a:t>化为相应的子句集</a:t>
            </a:r>
            <a:r>
              <a:rPr lang="zh-CN" altLang="en-US" sz="2200" b="0" dirty="0"/>
              <a:t>；</a:t>
            </a:r>
          </a:p>
          <a:p>
            <a:pPr marL="400050" lvl="1" indent="0">
              <a:lnSpc>
                <a:spcPct val="120000"/>
              </a:lnSpc>
              <a:spcBef>
                <a:spcPts val="1200"/>
              </a:spcBef>
              <a:buNone/>
            </a:pPr>
            <a:r>
              <a:rPr lang="zh-CN" altLang="en-US" sz="2200" b="0" dirty="0"/>
              <a:t> </a:t>
            </a:r>
            <a:r>
              <a:rPr lang="en-US" altLang="zh-CN" sz="2200" b="0" dirty="0" smtClean="0"/>
              <a:t>(</a:t>
            </a:r>
            <a:r>
              <a:rPr lang="en-US" altLang="zh-CN" sz="2200" b="0" dirty="0"/>
              <a:t>2) </a:t>
            </a:r>
            <a:r>
              <a:rPr lang="zh-CN" altLang="en-US" sz="2200" b="0" dirty="0"/>
              <a:t>把问题的</a:t>
            </a:r>
            <a:r>
              <a:rPr lang="zh-CN" altLang="en-US" sz="2200" dirty="0">
                <a:solidFill>
                  <a:srgbClr val="0000FF"/>
                </a:solidFill>
              </a:rPr>
              <a:t>目标的否定用谓词公式表示出来</a:t>
            </a:r>
            <a:r>
              <a:rPr lang="zh-CN" altLang="en-US" sz="2200" b="0" dirty="0"/>
              <a:t>，并</a:t>
            </a:r>
            <a:r>
              <a:rPr lang="zh-CN" altLang="en-US" sz="2200" dirty="0">
                <a:solidFill>
                  <a:srgbClr val="0000FF"/>
                </a:solidFill>
              </a:rPr>
              <a:t>化为子句集</a:t>
            </a:r>
            <a:r>
              <a:rPr lang="zh-CN" altLang="en-US" sz="2200" b="0" dirty="0"/>
              <a:t>；</a:t>
            </a:r>
          </a:p>
          <a:p>
            <a:pPr marL="400050" lvl="1" indent="0">
              <a:lnSpc>
                <a:spcPct val="120000"/>
              </a:lnSpc>
              <a:spcBef>
                <a:spcPts val="1200"/>
              </a:spcBef>
              <a:buNone/>
            </a:pPr>
            <a:r>
              <a:rPr lang="zh-CN" altLang="en-US" sz="2200" b="0" dirty="0"/>
              <a:t> </a:t>
            </a:r>
            <a:r>
              <a:rPr lang="en-US" altLang="zh-CN" sz="2200" b="0" dirty="0" smtClean="0"/>
              <a:t>(</a:t>
            </a:r>
            <a:r>
              <a:rPr lang="en-US" altLang="zh-CN" sz="2200" b="0" dirty="0"/>
              <a:t>3) </a:t>
            </a:r>
            <a:r>
              <a:rPr lang="zh-CN" altLang="en-US" sz="2200" b="0" dirty="0"/>
              <a:t>对目标否定子句集中的每个子句，</a:t>
            </a:r>
            <a:r>
              <a:rPr lang="zh-CN" altLang="en-US" sz="2200" dirty="0">
                <a:solidFill>
                  <a:srgbClr val="C00000"/>
                </a:solidFill>
              </a:rPr>
              <a:t>构造该子句的重言式</a:t>
            </a:r>
            <a:r>
              <a:rPr lang="zh-CN" altLang="en-US" sz="2200" b="0" dirty="0"/>
              <a:t>（即把该目标否定子句和此目标否定子句的否定之间再进行析取所得到的子句），用这些重言式代替相应的目标否定子句式，并把这些</a:t>
            </a:r>
            <a:r>
              <a:rPr lang="zh-CN" altLang="en-US" sz="2200" dirty="0">
                <a:solidFill>
                  <a:srgbClr val="0000FF"/>
                </a:solidFill>
              </a:rPr>
              <a:t>重言式加入到前提子句集中，得到一个新的子句集</a:t>
            </a:r>
            <a:r>
              <a:rPr lang="zh-CN" altLang="en-US" sz="2200" b="0" dirty="0"/>
              <a:t>；</a:t>
            </a:r>
          </a:p>
          <a:p>
            <a:pPr marL="400050" lvl="1" indent="0">
              <a:lnSpc>
                <a:spcPct val="120000"/>
              </a:lnSpc>
              <a:spcBef>
                <a:spcPts val="1200"/>
              </a:spcBef>
              <a:buNone/>
            </a:pPr>
            <a:r>
              <a:rPr lang="zh-CN" altLang="en-US" sz="2200" b="0" dirty="0"/>
              <a:t> </a:t>
            </a:r>
            <a:r>
              <a:rPr lang="en-US" altLang="zh-CN" sz="2200" b="0" dirty="0" smtClean="0"/>
              <a:t>(</a:t>
            </a:r>
            <a:r>
              <a:rPr lang="en-US" altLang="zh-CN" sz="2200" b="0" dirty="0"/>
              <a:t>4) </a:t>
            </a:r>
            <a:r>
              <a:rPr lang="zh-CN" altLang="en-US" sz="2200" b="0" dirty="0"/>
              <a:t>对这个新的子句集，</a:t>
            </a:r>
            <a:r>
              <a:rPr lang="zh-CN" altLang="en-US" sz="2200" dirty="0">
                <a:solidFill>
                  <a:srgbClr val="0000FF"/>
                </a:solidFill>
              </a:rPr>
              <a:t>应用归结原理求出其证明树</a:t>
            </a:r>
            <a:r>
              <a:rPr lang="zh-CN" altLang="en-US" sz="2200" b="0" dirty="0"/>
              <a:t>，这时证明树的根子句不为空，称这个证明树为修改的证明树；</a:t>
            </a:r>
          </a:p>
          <a:p>
            <a:pPr marL="400050" lvl="1" indent="0">
              <a:lnSpc>
                <a:spcPct val="120000"/>
              </a:lnSpc>
              <a:spcBef>
                <a:spcPts val="1200"/>
              </a:spcBef>
              <a:buNone/>
            </a:pPr>
            <a:r>
              <a:rPr lang="zh-CN" altLang="en-US" sz="2200" b="0" dirty="0"/>
              <a:t> </a:t>
            </a:r>
            <a:r>
              <a:rPr lang="en-US" altLang="zh-CN" sz="2200" b="0" dirty="0" smtClean="0"/>
              <a:t>(</a:t>
            </a:r>
            <a:r>
              <a:rPr lang="en-US" altLang="zh-CN" sz="2200" b="0" dirty="0"/>
              <a:t>5) </a:t>
            </a:r>
            <a:r>
              <a:rPr lang="zh-CN" altLang="en-US" sz="2200" b="0" dirty="0"/>
              <a:t>用修改证明树的根子句作为回答语句</a:t>
            </a:r>
            <a:r>
              <a:rPr lang="zh-CN" altLang="en-US" sz="2200" b="0" dirty="0" smtClean="0"/>
              <a:t>，答案</a:t>
            </a:r>
            <a:r>
              <a:rPr lang="zh-CN" altLang="en-US" sz="2200" b="0" dirty="0"/>
              <a:t>就在此根子句中。</a:t>
            </a:r>
          </a:p>
        </p:txBody>
      </p:sp>
    </p:spTree>
  </p:cSld>
  <p:clrMapOvr>
    <a:masterClrMapping/>
  </p:clrMapOvr>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9" name="Rectangle 3"/>
          <p:cNvSpPr>
            <a:spLocks noGrp="1" noChangeArrowheads="1"/>
          </p:cNvSpPr>
          <p:nvPr>
            <p:ph type="body" idx="1"/>
          </p:nvPr>
        </p:nvSpPr>
        <p:spPr>
          <a:xfrm>
            <a:off x="466725" y="1268413"/>
            <a:ext cx="8713787" cy="5400675"/>
          </a:xfrm>
        </p:spPr>
        <p:txBody>
          <a:bodyPr/>
          <a:lstStyle/>
          <a:p>
            <a:pPr marL="0" indent="0">
              <a:lnSpc>
                <a:spcPct val="105000"/>
              </a:lnSpc>
              <a:spcBef>
                <a:spcPct val="0"/>
              </a:spcBef>
              <a:buNone/>
            </a:pPr>
            <a:r>
              <a:rPr lang="zh-CN" altLang="en-US" sz="2400" b="0" dirty="0" smtClean="0">
                <a:latin typeface="Times New Roman" pitchFamily="18" charset="0"/>
              </a:rPr>
              <a:t>例</a:t>
            </a:r>
            <a:r>
              <a:rPr lang="en-US" altLang="zh-CN" sz="2400" b="0" dirty="0">
                <a:latin typeface="Times New Roman" pitchFamily="18" charset="0"/>
              </a:rPr>
              <a:t>3.24 </a:t>
            </a:r>
            <a:r>
              <a:rPr lang="zh-CN" altLang="en-US" sz="2400" b="0" dirty="0">
                <a:latin typeface="Times New Roman" pitchFamily="18" charset="0"/>
              </a:rPr>
              <a:t>已知：“张和李是同班同学，如果</a:t>
            </a:r>
            <a:r>
              <a:rPr lang="en-US" altLang="zh-CN" sz="2400" b="0" dirty="0">
                <a:latin typeface="Times New Roman" pitchFamily="18" charset="0"/>
              </a:rPr>
              <a:t>x</a:t>
            </a:r>
            <a:r>
              <a:rPr lang="zh-CN" altLang="en-US" sz="2400" b="0" dirty="0">
                <a:latin typeface="Times New Roman" pitchFamily="18" charset="0"/>
              </a:rPr>
              <a:t>和</a:t>
            </a:r>
            <a:r>
              <a:rPr lang="en-US" altLang="zh-CN" sz="2400" b="0" dirty="0">
                <a:latin typeface="Times New Roman" pitchFamily="18" charset="0"/>
              </a:rPr>
              <a:t>y</a:t>
            </a:r>
            <a:r>
              <a:rPr lang="zh-CN" altLang="en-US" sz="2400" b="0" dirty="0">
                <a:latin typeface="Times New Roman" pitchFamily="18" charset="0"/>
              </a:rPr>
              <a:t>是同班同学，则</a:t>
            </a:r>
            <a:r>
              <a:rPr lang="en-US" altLang="zh-CN" sz="2400" b="0" dirty="0">
                <a:latin typeface="Times New Roman" pitchFamily="18" charset="0"/>
              </a:rPr>
              <a:t>x</a:t>
            </a:r>
            <a:r>
              <a:rPr lang="zh-CN" altLang="en-US" sz="2400" b="0" dirty="0">
                <a:latin typeface="Times New Roman" pitchFamily="18" charset="0"/>
              </a:rPr>
              <a:t>的教室也是</a:t>
            </a:r>
            <a:r>
              <a:rPr lang="en-US" altLang="zh-CN" sz="2400" b="0" dirty="0">
                <a:latin typeface="Times New Roman" pitchFamily="18" charset="0"/>
              </a:rPr>
              <a:t>y</a:t>
            </a:r>
            <a:r>
              <a:rPr lang="zh-CN" altLang="en-US" sz="2400" b="0" dirty="0">
                <a:latin typeface="Times New Roman" pitchFamily="18" charset="0"/>
              </a:rPr>
              <a:t>的教室，现在张在</a:t>
            </a:r>
            <a:r>
              <a:rPr lang="en-US" altLang="zh-CN" sz="2400" b="0" dirty="0">
                <a:latin typeface="Times New Roman" pitchFamily="18" charset="0"/>
              </a:rPr>
              <a:t>302</a:t>
            </a:r>
            <a:r>
              <a:rPr lang="zh-CN" altLang="en-US" sz="2400" b="0" dirty="0">
                <a:latin typeface="Times New Roman" pitchFamily="18" charset="0"/>
              </a:rPr>
              <a:t>教室上课。</a:t>
            </a:r>
            <a:r>
              <a:rPr lang="zh-CN" altLang="en-US" sz="2400" b="0" dirty="0" smtClean="0">
                <a:latin typeface="Times New Roman" pitchFamily="18" charset="0"/>
              </a:rPr>
              <a:t>”</a:t>
            </a:r>
            <a:endParaRPr lang="en-US" altLang="zh-CN" sz="2400" b="0" dirty="0" smtClean="0">
              <a:latin typeface="Times New Roman" pitchFamily="18" charset="0"/>
            </a:endParaRPr>
          </a:p>
          <a:p>
            <a:pPr marL="0" indent="0">
              <a:lnSpc>
                <a:spcPct val="105000"/>
              </a:lnSpc>
              <a:spcBef>
                <a:spcPct val="0"/>
              </a:spcBef>
              <a:buNone/>
            </a:pPr>
            <a:endParaRPr lang="zh-CN" altLang="en-US" sz="2400" b="0" dirty="0">
              <a:latin typeface="Times New Roman" pitchFamily="18" charset="0"/>
            </a:endParaRPr>
          </a:p>
          <a:p>
            <a:pPr marL="0" indent="0">
              <a:lnSpc>
                <a:spcPct val="105000"/>
              </a:lnSpc>
              <a:spcBef>
                <a:spcPct val="0"/>
              </a:spcBef>
              <a:buNone/>
            </a:pPr>
            <a:r>
              <a:rPr lang="zh-CN" altLang="en-US" sz="2400" b="0" dirty="0">
                <a:latin typeface="Times New Roman" pitchFamily="18" charset="0"/>
              </a:rPr>
              <a:t> </a:t>
            </a:r>
            <a:r>
              <a:rPr lang="en-US" altLang="zh-CN" sz="2400" b="0" dirty="0" smtClean="0">
                <a:latin typeface="Times New Roman" pitchFamily="18" charset="0"/>
              </a:rPr>
              <a:t>    </a:t>
            </a:r>
            <a:r>
              <a:rPr lang="en-US" altLang="zh-CN" sz="2400" b="0" dirty="0" smtClean="0"/>
              <a:t> </a:t>
            </a:r>
            <a:r>
              <a:rPr lang="zh-CN" altLang="en-US" sz="2400" b="0" dirty="0" smtClean="0">
                <a:latin typeface="Times New Roman" pitchFamily="18" charset="0"/>
              </a:rPr>
              <a:t>问</a:t>
            </a:r>
            <a:r>
              <a:rPr lang="zh-CN" altLang="en-US" sz="2400" b="0" dirty="0">
                <a:latin typeface="Times New Roman" pitchFamily="18" charset="0"/>
              </a:rPr>
              <a:t>：“现在李在哪个教室上课？”</a:t>
            </a:r>
          </a:p>
          <a:p>
            <a:pPr marL="0" indent="0">
              <a:lnSpc>
                <a:spcPct val="105000"/>
              </a:lnSpc>
              <a:spcBef>
                <a:spcPct val="0"/>
              </a:spcBef>
              <a:buNone/>
            </a:pPr>
            <a:r>
              <a:rPr lang="zh-CN" altLang="en-US" sz="2400" b="0" dirty="0">
                <a:latin typeface="Times New Roman" pitchFamily="18" charset="0"/>
              </a:rPr>
              <a:t>    </a:t>
            </a:r>
            <a:r>
              <a:rPr lang="zh-CN" altLang="en-US" sz="2400" b="0" dirty="0" smtClean="0">
                <a:latin typeface="Times New Roman" pitchFamily="18" charset="0"/>
              </a:rPr>
              <a:t>解</a:t>
            </a:r>
            <a:r>
              <a:rPr lang="zh-CN" altLang="en-US" sz="2400" b="0" dirty="0">
                <a:latin typeface="Times New Roman" pitchFamily="18" charset="0"/>
              </a:rPr>
              <a:t>：首先定义谓词：</a:t>
            </a:r>
          </a:p>
          <a:p>
            <a:pPr marL="0" indent="0">
              <a:lnSpc>
                <a:spcPct val="105000"/>
              </a:lnSpc>
              <a:spcBef>
                <a:spcPct val="0"/>
              </a:spcBef>
              <a:buNone/>
            </a:pPr>
            <a:r>
              <a:rPr lang="zh-CN" altLang="en-US" sz="2400" b="0" dirty="0">
                <a:latin typeface="Times New Roman" pitchFamily="18" charset="0"/>
              </a:rPr>
              <a:t>          </a:t>
            </a:r>
            <a:r>
              <a:rPr lang="en-US" altLang="zh-CN" sz="2400" b="0" dirty="0">
                <a:latin typeface="Times New Roman" pitchFamily="18" charset="0"/>
              </a:rPr>
              <a:t>C(x, y)     x</a:t>
            </a:r>
            <a:r>
              <a:rPr lang="zh-CN" altLang="en-US" sz="2400" b="0" dirty="0">
                <a:latin typeface="Times New Roman" pitchFamily="18" charset="0"/>
              </a:rPr>
              <a:t>和</a:t>
            </a:r>
            <a:r>
              <a:rPr lang="en-US" altLang="zh-CN" sz="2400" b="0" dirty="0">
                <a:latin typeface="Times New Roman" pitchFamily="18" charset="0"/>
              </a:rPr>
              <a:t>y</a:t>
            </a:r>
            <a:r>
              <a:rPr lang="zh-CN" altLang="en-US" sz="2400" b="0" dirty="0">
                <a:latin typeface="Times New Roman" pitchFamily="18" charset="0"/>
              </a:rPr>
              <a:t>是同班同学；</a:t>
            </a:r>
          </a:p>
          <a:p>
            <a:pPr marL="0" indent="0">
              <a:lnSpc>
                <a:spcPct val="105000"/>
              </a:lnSpc>
              <a:spcBef>
                <a:spcPct val="0"/>
              </a:spcBef>
              <a:buNone/>
            </a:pPr>
            <a:r>
              <a:rPr lang="zh-CN" altLang="en-US" sz="2400" b="0" dirty="0">
                <a:latin typeface="Times New Roman" pitchFamily="18" charset="0"/>
              </a:rPr>
              <a:t>          </a:t>
            </a:r>
            <a:r>
              <a:rPr lang="en-US" altLang="zh-CN" sz="2400" b="0" dirty="0">
                <a:latin typeface="Times New Roman" pitchFamily="18" charset="0"/>
              </a:rPr>
              <a:t>At(x, u)    x</a:t>
            </a:r>
            <a:r>
              <a:rPr lang="zh-CN" altLang="en-US" sz="2400" b="0" dirty="0">
                <a:latin typeface="Times New Roman" pitchFamily="18" charset="0"/>
              </a:rPr>
              <a:t>在</a:t>
            </a:r>
            <a:r>
              <a:rPr lang="en-US" altLang="zh-CN" sz="2400" b="0" dirty="0">
                <a:latin typeface="Times New Roman" pitchFamily="18" charset="0"/>
              </a:rPr>
              <a:t>u</a:t>
            </a:r>
            <a:r>
              <a:rPr lang="zh-CN" altLang="en-US" sz="2400" b="0" dirty="0">
                <a:latin typeface="Times New Roman" pitchFamily="18" charset="0"/>
              </a:rPr>
              <a:t>教室上课。</a:t>
            </a:r>
          </a:p>
          <a:p>
            <a:pPr marL="0" indent="0">
              <a:lnSpc>
                <a:spcPct val="105000"/>
              </a:lnSpc>
              <a:spcBef>
                <a:spcPct val="0"/>
              </a:spcBef>
              <a:buNone/>
            </a:pPr>
            <a:r>
              <a:rPr lang="zh-CN" altLang="en-US" sz="2400" b="0" dirty="0">
                <a:latin typeface="Times New Roman" pitchFamily="18" charset="0"/>
              </a:rPr>
              <a:t>    把已知前提用谓词公式表示如下：</a:t>
            </a:r>
          </a:p>
          <a:p>
            <a:pPr marL="0" indent="0">
              <a:lnSpc>
                <a:spcPct val="105000"/>
              </a:lnSpc>
              <a:spcBef>
                <a:spcPct val="0"/>
              </a:spcBef>
              <a:buNone/>
            </a:pPr>
            <a:r>
              <a:rPr lang="zh-CN" altLang="en-US" sz="2400" b="0" dirty="0">
                <a:latin typeface="Times New Roman" pitchFamily="18" charset="0"/>
              </a:rPr>
              <a:t>     </a:t>
            </a:r>
            <a:r>
              <a:rPr lang="en-US" altLang="zh-CN" sz="2400" b="0" dirty="0" smtClean="0">
                <a:latin typeface="Times New Roman" pitchFamily="18" charset="0"/>
              </a:rPr>
              <a:t>          C</a:t>
            </a:r>
            <a:r>
              <a:rPr lang="en-US" altLang="zh-CN" sz="2400" b="0" dirty="0">
                <a:latin typeface="Times New Roman" pitchFamily="18" charset="0"/>
              </a:rPr>
              <a:t>(zhang, li)</a:t>
            </a:r>
          </a:p>
          <a:p>
            <a:pPr marL="0" indent="0">
              <a:lnSpc>
                <a:spcPct val="105000"/>
              </a:lnSpc>
              <a:spcBef>
                <a:spcPct val="0"/>
              </a:spcBef>
              <a:buNone/>
            </a:pPr>
            <a:r>
              <a:rPr lang="en-US" altLang="zh-CN" sz="2400" b="0" dirty="0">
                <a:latin typeface="Times New Roman" pitchFamily="18" charset="0"/>
              </a:rPr>
              <a:t>         </a:t>
            </a:r>
            <a:r>
              <a:rPr lang="en-US" altLang="zh-CN" sz="2400" b="0" dirty="0" smtClean="0">
                <a:latin typeface="Times New Roman" pitchFamily="18" charset="0"/>
              </a:rPr>
              <a:t>          </a:t>
            </a:r>
            <a:r>
              <a:rPr lang="en-US" altLang="zh-CN" sz="2400" b="0" dirty="0">
                <a:latin typeface="Times New Roman" pitchFamily="18" charset="0"/>
              </a:rPr>
              <a:t>(</a:t>
            </a:r>
            <a:r>
              <a:rPr lang="en-US" altLang="zh-CN" sz="2400" b="0" dirty="0">
                <a:latin typeface="Times New Roman" pitchFamily="18" charset="0"/>
                <a:ea typeface="Batang" pitchFamily="18" charset="-127"/>
              </a:rPr>
              <a:t>∀</a:t>
            </a:r>
            <a:r>
              <a:rPr lang="en-US" altLang="zh-CN" sz="2400" b="0" dirty="0">
                <a:latin typeface="Times New Roman" pitchFamily="18" charset="0"/>
              </a:rPr>
              <a:t>x) (</a:t>
            </a:r>
            <a:r>
              <a:rPr lang="en-US" altLang="zh-CN" sz="2400" b="0" dirty="0">
                <a:latin typeface="Times New Roman" pitchFamily="18" charset="0"/>
                <a:ea typeface="Batang" pitchFamily="18" charset="-127"/>
              </a:rPr>
              <a:t>∀</a:t>
            </a:r>
            <a:r>
              <a:rPr lang="en-US" altLang="zh-CN" sz="2400" b="0" dirty="0">
                <a:latin typeface="Times New Roman" pitchFamily="18" charset="0"/>
              </a:rPr>
              <a:t>y) (</a:t>
            </a:r>
            <a:r>
              <a:rPr lang="en-US" altLang="zh-CN" sz="2400" b="0" dirty="0">
                <a:latin typeface="Times New Roman" pitchFamily="18" charset="0"/>
                <a:ea typeface="Batang" pitchFamily="18" charset="-127"/>
              </a:rPr>
              <a:t>∀</a:t>
            </a:r>
            <a:r>
              <a:rPr lang="en-US" altLang="zh-CN" sz="2400" b="0" dirty="0">
                <a:latin typeface="Times New Roman" pitchFamily="18" charset="0"/>
              </a:rPr>
              <a:t>u) (C(x, y)∧At(x, u)</a:t>
            </a:r>
            <a:r>
              <a:rPr lang="en-US" altLang="zh-CN" sz="2400" b="0" dirty="0">
                <a:latin typeface="Times New Roman" pitchFamily="18" charset="0"/>
                <a:cs typeface="Arial" charset="0"/>
              </a:rPr>
              <a:t>→</a:t>
            </a:r>
            <a:r>
              <a:rPr lang="en-US" altLang="zh-CN" sz="2400" b="0" dirty="0">
                <a:latin typeface="Times New Roman" pitchFamily="18" charset="0"/>
              </a:rPr>
              <a:t>At(</a:t>
            </a:r>
            <a:r>
              <a:rPr lang="en-US" altLang="zh-CN" sz="2400" b="0" dirty="0" err="1">
                <a:latin typeface="Times New Roman" pitchFamily="18" charset="0"/>
              </a:rPr>
              <a:t>y,u</a:t>
            </a:r>
            <a:r>
              <a:rPr lang="en-US" altLang="zh-CN" sz="2400" b="0" dirty="0">
                <a:latin typeface="Times New Roman" pitchFamily="18" charset="0"/>
              </a:rPr>
              <a:t>))</a:t>
            </a:r>
          </a:p>
          <a:p>
            <a:pPr marL="0" indent="0">
              <a:lnSpc>
                <a:spcPct val="105000"/>
              </a:lnSpc>
              <a:spcBef>
                <a:spcPct val="0"/>
              </a:spcBef>
              <a:buNone/>
            </a:pPr>
            <a:r>
              <a:rPr lang="en-US" altLang="zh-CN" sz="2400" b="0" dirty="0">
                <a:latin typeface="Times New Roman" pitchFamily="18" charset="0"/>
              </a:rPr>
              <a:t>         </a:t>
            </a:r>
            <a:r>
              <a:rPr lang="en-US" altLang="zh-CN" sz="2400" b="0" dirty="0" smtClean="0">
                <a:latin typeface="Times New Roman" pitchFamily="18" charset="0"/>
              </a:rPr>
              <a:t>           </a:t>
            </a:r>
            <a:r>
              <a:rPr lang="en-US" altLang="zh-CN" sz="2400" b="0" dirty="0">
                <a:latin typeface="Times New Roman" pitchFamily="18" charset="0"/>
              </a:rPr>
              <a:t>At(zhang, 302)   </a:t>
            </a:r>
          </a:p>
          <a:p>
            <a:pPr marL="0" indent="0">
              <a:lnSpc>
                <a:spcPct val="105000"/>
              </a:lnSpc>
              <a:spcBef>
                <a:spcPct val="0"/>
              </a:spcBef>
              <a:buNone/>
            </a:pPr>
            <a:r>
              <a:rPr lang="en-US" altLang="zh-CN" sz="2400" b="0" dirty="0">
                <a:latin typeface="Times New Roman" pitchFamily="18" charset="0"/>
              </a:rPr>
              <a:t>  </a:t>
            </a:r>
            <a:r>
              <a:rPr lang="en-US" altLang="zh-CN" sz="2400" b="0" dirty="0" smtClean="0">
                <a:latin typeface="Times New Roman" pitchFamily="18" charset="0"/>
              </a:rPr>
              <a:t>      </a:t>
            </a:r>
            <a:r>
              <a:rPr lang="zh-CN" altLang="en-US" sz="2400" b="0" dirty="0">
                <a:latin typeface="Times New Roman" pitchFamily="18" charset="0"/>
              </a:rPr>
              <a:t>把目标的否定用谓词公式表示如下：</a:t>
            </a:r>
          </a:p>
          <a:p>
            <a:pPr marL="0" indent="0">
              <a:lnSpc>
                <a:spcPct val="105000"/>
              </a:lnSpc>
              <a:spcBef>
                <a:spcPct val="0"/>
              </a:spcBef>
              <a:buNone/>
            </a:pPr>
            <a:r>
              <a:rPr lang="zh-CN" altLang="en-US" sz="2400" b="0" dirty="0">
                <a:latin typeface="Times New Roman" pitchFamily="18" charset="0"/>
              </a:rPr>
              <a:t>     </a:t>
            </a:r>
            <a:r>
              <a:rPr lang="en-US" altLang="zh-CN" sz="2400" b="0" dirty="0" smtClean="0">
                <a:latin typeface="Times New Roman" pitchFamily="18" charset="0"/>
              </a:rPr>
              <a:t>       ﹁</a:t>
            </a:r>
            <a:r>
              <a:rPr lang="en-US" altLang="zh-CN" sz="2400" b="0" dirty="0">
                <a:latin typeface="Times New Roman" pitchFamily="18" charset="0"/>
              </a:rPr>
              <a:t>(</a:t>
            </a:r>
            <a:r>
              <a:rPr lang="en-US" altLang="zh-CN" sz="2400" b="0" dirty="0">
                <a:latin typeface="Times New Roman" pitchFamily="18" charset="0"/>
                <a:ea typeface="Batang" pitchFamily="18" charset="-127"/>
              </a:rPr>
              <a:t>∃</a:t>
            </a:r>
            <a:r>
              <a:rPr lang="en-US" altLang="zh-CN" sz="2400" b="0" dirty="0">
                <a:latin typeface="Times New Roman" pitchFamily="18" charset="0"/>
              </a:rPr>
              <a:t>v)At(li, v)    </a:t>
            </a:r>
          </a:p>
        </p:txBody>
      </p:sp>
      <p:sp>
        <p:nvSpPr>
          <p:cNvPr id="6" name="Rectangle 2"/>
          <p:cNvSpPr>
            <a:spLocks noGrp="1" noChangeArrowheads="1"/>
          </p:cNvSpPr>
          <p:nvPr>
            <p:ph type="title"/>
          </p:nvPr>
        </p:nvSpPr>
        <p:spPr>
          <a:xfrm>
            <a:off x="323850" y="0"/>
            <a:ext cx="8496300" cy="1196975"/>
          </a:xfrm>
        </p:spPr>
        <p:txBody>
          <a:bodyPr/>
          <a:lstStyle/>
          <a:p>
            <a:r>
              <a:rPr lang="zh-CN" altLang="en-US" sz="4000" b="1" dirty="0" smtClean="0">
                <a:latin typeface="Times New Roman" pitchFamily="18" charset="0"/>
              </a:rPr>
              <a:t>用</a:t>
            </a:r>
            <a:r>
              <a:rPr lang="zh-CN" altLang="en-US" sz="4000" b="1" dirty="0">
                <a:latin typeface="Times New Roman" pitchFamily="18" charset="0"/>
              </a:rPr>
              <a:t>归结反演求取问题的</a:t>
            </a:r>
            <a:r>
              <a:rPr lang="zh-CN" altLang="en-US" sz="4000" b="1" dirty="0" smtClean="0">
                <a:latin typeface="Times New Roman" pitchFamily="18" charset="0"/>
              </a:rPr>
              <a:t>答案</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3" name="Rectangle 3"/>
          <p:cNvSpPr>
            <a:spLocks noGrp="1" noChangeArrowheads="1"/>
          </p:cNvSpPr>
          <p:nvPr>
            <p:ph type="body" idx="1"/>
          </p:nvPr>
        </p:nvSpPr>
        <p:spPr>
          <a:xfrm>
            <a:off x="936622" y="1556792"/>
            <a:ext cx="6803730" cy="4464496"/>
          </a:xfrm>
        </p:spPr>
        <p:txBody>
          <a:bodyPr/>
          <a:lstStyle/>
          <a:p>
            <a:pPr marL="0" indent="0">
              <a:spcBef>
                <a:spcPct val="0"/>
              </a:spcBef>
              <a:buNone/>
            </a:pPr>
            <a:r>
              <a:rPr lang="zh-CN" altLang="en-US" b="0" dirty="0">
                <a:latin typeface="Times New Roman" pitchFamily="18" charset="0"/>
              </a:rPr>
              <a:t>把上述公式化为子句集：</a:t>
            </a:r>
          </a:p>
          <a:p>
            <a:pPr marL="0" indent="0">
              <a:spcBef>
                <a:spcPct val="0"/>
              </a:spcBef>
              <a:buNone/>
            </a:pPr>
            <a:r>
              <a:rPr lang="zh-CN" altLang="en-US" b="0" dirty="0">
                <a:latin typeface="Times New Roman" pitchFamily="18" charset="0"/>
              </a:rPr>
              <a:t>   </a:t>
            </a:r>
            <a:r>
              <a:rPr lang="en-US" altLang="zh-CN" b="0" dirty="0" smtClean="0">
                <a:latin typeface="Times New Roman" pitchFamily="18" charset="0"/>
              </a:rPr>
              <a:t>C</a:t>
            </a:r>
            <a:r>
              <a:rPr lang="en-US" altLang="zh-CN" b="0" dirty="0">
                <a:latin typeface="Times New Roman" pitchFamily="18" charset="0"/>
              </a:rPr>
              <a:t>(zhang, li)</a:t>
            </a:r>
          </a:p>
          <a:p>
            <a:pPr marL="0" indent="0">
              <a:spcBef>
                <a:spcPct val="0"/>
              </a:spcBef>
              <a:buNone/>
            </a:pPr>
            <a:r>
              <a:rPr lang="en-US" altLang="zh-CN" b="0" dirty="0">
                <a:latin typeface="Times New Roman" pitchFamily="18" charset="0"/>
              </a:rPr>
              <a:t>      ﹁C(x, y)∨﹁At(x, u)∨At(y, u)</a:t>
            </a:r>
          </a:p>
          <a:p>
            <a:pPr marL="0" indent="0">
              <a:buNone/>
            </a:pPr>
            <a:r>
              <a:rPr lang="en-US" altLang="zh-CN" b="0" dirty="0">
                <a:latin typeface="Times New Roman" pitchFamily="18" charset="0"/>
              </a:rPr>
              <a:t>      At(zhang, 302)</a:t>
            </a:r>
          </a:p>
          <a:p>
            <a:pPr marL="0" indent="0">
              <a:buNone/>
            </a:pPr>
            <a:r>
              <a:rPr lang="zh-CN" altLang="en-US" b="0" dirty="0">
                <a:latin typeface="Times New Roman" pitchFamily="18" charset="0"/>
              </a:rPr>
              <a:t>把目标的否定化成子句式，并用重言式</a:t>
            </a:r>
          </a:p>
          <a:p>
            <a:pPr marL="0" indent="0">
              <a:buNone/>
            </a:pPr>
            <a:r>
              <a:rPr lang="zh-CN" altLang="en-US" b="0" dirty="0">
                <a:latin typeface="Times New Roman" pitchFamily="18" charset="0"/>
              </a:rPr>
              <a:t>    </a:t>
            </a:r>
            <a:r>
              <a:rPr lang="en-US" altLang="zh-CN" b="0" dirty="0">
                <a:latin typeface="Times New Roman" pitchFamily="18" charset="0"/>
              </a:rPr>
              <a:t>﹁At(</a:t>
            </a:r>
            <a:r>
              <a:rPr lang="en-US" altLang="zh-CN" b="0" dirty="0" err="1">
                <a:latin typeface="Times New Roman" pitchFamily="18" charset="0"/>
              </a:rPr>
              <a:t>li,v</a:t>
            </a:r>
            <a:r>
              <a:rPr lang="en-US" altLang="zh-CN" b="0" dirty="0">
                <a:latin typeface="Times New Roman" pitchFamily="18" charset="0"/>
              </a:rPr>
              <a:t>) ∨At(</a:t>
            </a:r>
            <a:r>
              <a:rPr lang="en-US" altLang="zh-CN" b="0" dirty="0" err="1">
                <a:latin typeface="Times New Roman" pitchFamily="18" charset="0"/>
              </a:rPr>
              <a:t>li,v</a:t>
            </a:r>
            <a:r>
              <a:rPr lang="en-US" altLang="zh-CN" b="0" dirty="0">
                <a:latin typeface="Times New Roman" pitchFamily="18" charset="0"/>
              </a:rPr>
              <a:t>)</a:t>
            </a:r>
          </a:p>
          <a:p>
            <a:pPr marL="0" indent="0">
              <a:buNone/>
            </a:pPr>
            <a:r>
              <a:rPr lang="zh-CN" altLang="en-US" b="0" dirty="0">
                <a:latin typeface="Times New Roman" pitchFamily="18" charset="0"/>
              </a:rPr>
              <a:t>代替之。</a:t>
            </a:r>
          </a:p>
        </p:txBody>
      </p:sp>
      <p:sp>
        <p:nvSpPr>
          <p:cNvPr id="6" name="Rectangle 2"/>
          <p:cNvSpPr>
            <a:spLocks noGrp="1" noChangeArrowheads="1"/>
          </p:cNvSpPr>
          <p:nvPr>
            <p:ph type="title"/>
          </p:nvPr>
        </p:nvSpPr>
        <p:spPr>
          <a:xfrm>
            <a:off x="323850" y="0"/>
            <a:ext cx="8496300" cy="1196975"/>
          </a:xfrm>
        </p:spPr>
        <p:txBody>
          <a:bodyPr/>
          <a:lstStyle/>
          <a:p>
            <a:r>
              <a:rPr lang="zh-CN" altLang="en-US" sz="4000" b="1" dirty="0" smtClean="0">
                <a:latin typeface="Times New Roman" pitchFamily="18" charset="0"/>
              </a:rPr>
              <a:t>用</a:t>
            </a:r>
            <a:r>
              <a:rPr lang="zh-CN" altLang="en-US" sz="4000" b="1" dirty="0">
                <a:latin typeface="Times New Roman" pitchFamily="18" charset="0"/>
              </a:rPr>
              <a:t>归结反演求取问题的</a:t>
            </a:r>
            <a:r>
              <a:rPr lang="zh-CN" altLang="en-US" sz="4000" b="1" dirty="0" smtClean="0">
                <a:latin typeface="Times New Roman" pitchFamily="18" charset="0"/>
              </a:rPr>
              <a:t>答案</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7" name="Rectangle 3"/>
          <p:cNvSpPr>
            <a:spLocks noGrp="1" noChangeArrowheads="1"/>
          </p:cNvSpPr>
          <p:nvPr>
            <p:ph type="body" idx="1"/>
          </p:nvPr>
        </p:nvSpPr>
        <p:spPr>
          <a:xfrm>
            <a:off x="468313" y="1340768"/>
            <a:ext cx="8229600" cy="4641850"/>
          </a:xfrm>
        </p:spPr>
        <p:txBody>
          <a:bodyPr/>
          <a:lstStyle/>
          <a:p>
            <a:pPr>
              <a:buFontTx/>
              <a:buNone/>
            </a:pPr>
            <a:r>
              <a:rPr lang="zh-CN" altLang="en-US" b="1" dirty="0">
                <a:solidFill>
                  <a:srgbClr val="0000CC"/>
                </a:solidFill>
                <a:latin typeface="Times New Roman" pitchFamily="18" charset="0"/>
              </a:rPr>
              <a:t>根子句就是所求的答案</a:t>
            </a:r>
          </a:p>
        </p:txBody>
      </p:sp>
      <p:sp>
        <p:nvSpPr>
          <p:cNvPr id="733188" name="Text Box 4"/>
          <p:cNvSpPr txBox="1">
            <a:spLocks noChangeArrowheads="1"/>
          </p:cNvSpPr>
          <p:nvPr/>
        </p:nvSpPr>
        <p:spPr bwMode="auto">
          <a:xfrm>
            <a:off x="900113" y="2060575"/>
            <a:ext cx="23764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﹁At(li,v)</a:t>
            </a:r>
            <a:r>
              <a:rPr lang="en-US" altLang="zh-CN" b="1">
                <a:solidFill>
                  <a:srgbClr val="0000CC"/>
                </a:solidFill>
              </a:rPr>
              <a:t>∨At(li,v)</a:t>
            </a:r>
          </a:p>
        </p:txBody>
      </p:sp>
      <p:sp>
        <p:nvSpPr>
          <p:cNvPr id="733189" name="Text Box 5"/>
          <p:cNvSpPr txBox="1">
            <a:spLocks noChangeArrowheads="1"/>
          </p:cNvSpPr>
          <p:nvPr/>
        </p:nvSpPr>
        <p:spPr bwMode="auto">
          <a:xfrm>
            <a:off x="3708400" y="1989138"/>
            <a:ext cx="44640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﹁C(x, y)∨﹁At(x, u)∨</a:t>
            </a:r>
            <a:r>
              <a:rPr lang="en-US" altLang="zh-CN" b="1">
                <a:solidFill>
                  <a:srgbClr val="008000"/>
                </a:solidFill>
              </a:rPr>
              <a:t>At(y, u)</a:t>
            </a:r>
          </a:p>
        </p:txBody>
      </p:sp>
      <p:sp>
        <p:nvSpPr>
          <p:cNvPr id="733190" name="Text Box 6"/>
          <p:cNvSpPr txBox="1">
            <a:spLocks noChangeArrowheads="1"/>
          </p:cNvSpPr>
          <p:nvPr/>
        </p:nvSpPr>
        <p:spPr bwMode="auto">
          <a:xfrm>
            <a:off x="1258888" y="2997200"/>
            <a:ext cx="410527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At(li,v)∨</a:t>
            </a:r>
            <a:r>
              <a:rPr lang="en-US" altLang="zh-CN" b="1">
                <a:solidFill>
                  <a:srgbClr val="008000"/>
                </a:solidFill>
              </a:rPr>
              <a:t>﹁</a:t>
            </a:r>
            <a:r>
              <a:rPr lang="en-US" altLang="zh-CN" b="1">
                <a:solidFill>
                  <a:srgbClr val="0000CC"/>
                </a:solidFill>
              </a:rPr>
              <a:t> </a:t>
            </a:r>
            <a:r>
              <a:rPr lang="en-US" altLang="zh-CN" b="1">
                <a:solidFill>
                  <a:srgbClr val="008000"/>
                </a:solidFill>
              </a:rPr>
              <a:t>C(x, li)</a:t>
            </a:r>
            <a:r>
              <a:rPr lang="en-US" altLang="zh-CN" b="1">
                <a:solidFill>
                  <a:srgbClr val="0000CC"/>
                </a:solidFill>
              </a:rPr>
              <a:t>∨﹁At(x, v)</a:t>
            </a:r>
          </a:p>
        </p:txBody>
      </p:sp>
      <p:sp>
        <p:nvSpPr>
          <p:cNvPr id="733191" name="Text Box 7"/>
          <p:cNvSpPr txBox="1">
            <a:spLocks noChangeArrowheads="1"/>
          </p:cNvSpPr>
          <p:nvPr/>
        </p:nvSpPr>
        <p:spPr bwMode="auto">
          <a:xfrm>
            <a:off x="6084888" y="2997200"/>
            <a:ext cx="19446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solidFill>
                  <a:srgbClr val="008000"/>
                </a:solidFill>
              </a:rPr>
              <a:t>C(zhang, li)</a:t>
            </a:r>
            <a:endParaRPr lang="en-US" altLang="zh-CN">
              <a:solidFill>
                <a:srgbClr val="008000"/>
              </a:solidFill>
            </a:endParaRPr>
          </a:p>
        </p:txBody>
      </p:sp>
      <p:sp>
        <p:nvSpPr>
          <p:cNvPr id="733192" name="Text Box 8"/>
          <p:cNvSpPr txBox="1">
            <a:spLocks noChangeArrowheads="1"/>
          </p:cNvSpPr>
          <p:nvPr/>
        </p:nvSpPr>
        <p:spPr bwMode="auto">
          <a:xfrm>
            <a:off x="1835150" y="3933825"/>
            <a:ext cx="33845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 At(zhang,v)</a:t>
            </a:r>
            <a:r>
              <a:rPr lang="en-US" altLang="zh-CN" b="1">
                <a:solidFill>
                  <a:srgbClr val="0000CC"/>
                </a:solidFill>
              </a:rPr>
              <a:t>∨At(li, v)</a:t>
            </a:r>
          </a:p>
        </p:txBody>
      </p:sp>
      <p:sp>
        <p:nvSpPr>
          <p:cNvPr id="733193" name="Text Box 9"/>
          <p:cNvSpPr txBox="1">
            <a:spLocks noChangeArrowheads="1"/>
          </p:cNvSpPr>
          <p:nvPr/>
        </p:nvSpPr>
        <p:spPr bwMode="auto">
          <a:xfrm>
            <a:off x="6084888" y="4005263"/>
            <a:ext cx="20161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At(zhang, 302)</a:t>
            </a:r>
          </a:p>
        </p:txBody>
      </p:sp>
      <p:sp>
        <p:nvSpPr>
          <p:cNvPr id="733194" name="Text Box 10"/>
          <p:cNvSpPr txBox="1">
            <a:spLocks noChangeArrowheads="1"/>
          </p:cNvSpPr>
          <p:nvPr/>
        </p:nvSpPr>
        <p:spPr bwMode="auto">
          <a:xfrm>
            <a:off x="4211638" y="4941888"/>
            <a:ext cx="19446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At(li, 302)</a:t>
            </a:r>
          </a:p>
        </p:txBody>
      </p:sp>
      <p:sp>
        <p:nvSpPr>
          <p:cNvPr id="733195" name="Line 11"/>
          <p:cNvSpPr>
            <a:spLocks noChangeShapeType="1"/>
          </p:cNvSpPr>
          <p:nvPr/>
        </p:nvSpPr>
        <p:spPr bwMode="auto">
          <a:xfrm>
            <a:off x="2051050" y="2492375"/>
            <a:ext cx="1225550"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3196" name="Line 12"/>
          <p:cNvSpPr>
            <a:spLocks noChangeShapeType="1"/>
          </p:cNvSpPr>
          <p:nvPr/>
        </p:nvSpPr>
        <p:spPr bwMode="auto">
          <a:xfrm flipH="1">
            <a:off x="3348038" y="2420938"/>
            <a:ext cx="2663825"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3197" name="Line 13"/>
          <p:cNvSpPr>
            <a:spLocks noChangeShapeType="1"/>
          </p:cNvSpPr>
          <p:nvPr/>
        </p:nvSpPr>
        <p:spPr bwMode="auto">
          <a:xfrm>
            <a:off x="3203575" y="3357563"/>
            <a:ext cx="215900"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3198" name="Line 14"/>
          <p:cNvSpPr>
            <a:spLocks noChangeShapeType="1"/>
          </p:cNvSpPr>
          <p:nvPr/>
        </p:nvSpPr>
        <p:spPr bwMode="auto">
          <a:xfrm flipH="1">
            <a:off x="3563938" y="3357563"/>
            <a:ext cx="3455987"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3199" name="Line 15"/>
          <p:cNvSpPr>
            <a:spLocks noChangeShapeType="1"/>
          </p:cNvSpPr>
          <p:nvPr/>
        </p:nvSpPr>
        <p:spPr bwMode="auto">
          <a:xfrm>
            <a:off x="3276600" y="4292600"/>
            <a:ext cx="1582738" cy="64928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3200" name="Line 16"/>
          <p:cNvSpPr>
            <a:spLocks noChangeShapeType="1"/>
          </p:cNvSpPr>
          <p:nvPr/>
        </p:nvSpPr>
        <p:spPr bwMode="auto">
          <a:xfrm flipH="1">
            <a:off x="5076825" y="4437063"/>
            <a:ext cx="1871663"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3201" name="Text Box 17"/>
          <p:cNvSpPr txBox="1">
            <a:spLocks noChangeArrowheads="1"/>
          </p:cNvSpPr>
          <p:nvPr/>
        </p:nvSpPr>
        <p:spPr bwMode="auto">
          <a:xfrm>
            <a:off x="684213" y="2565400"/>
            <a:ext cx="13668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{li/y,v/u}</a:t>
            </a:r>
          </a:p>
        </p:txBody>
      </p:sp>
      <p:sp>
        <p:nvSpPr>
          <p:cNvPr id="733202" name="Text Box 18"/>
          <p:cNvSpPr txBox="1">
            <a:spLocks noChangeArrowheads="1"/>
          </p:cNvSpPr>
          <p:nvPr/>
        </p:nvSpPr>
        <p:spPr bwMode="auto">
          <a:xfrm>
            <a:off x="1476375" y="3429000"/>
            <a:ext cx="1368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{Zhang/x}</a:t>
            </a:r>
          </a:p>
        </p:txBody>
      </p:sp>
      <p:sp>
        <p:nvSpPr>
          <p:cNvPr id="733203" name="Text Box 19"/>
          <p:cNvSpPr txBox="1">
            <a:spLocks noChangeArrowheads="1"/>
          </p:cNvSpPr>
          <p:nvPr/>
        </p:nvSpPr>
        <p:spPr bwMode="auto">
          <a:xfrm>
            <a:off x="2843212" y="4581525"/>
            <a:ext cx="1296739"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a:solidFill>
                  <a:srgbClr val="0000CC"/>
                </a:solidFill>
              </a:rPr>
              <a:t>{302/v}</a:t>
            </a:r>
          </a:p>
        </p:txBody>
      </p:sp>
      <p:sp>
        <p:nvSpPr>
          <p:cNvPr id="22" name="Rectangle 2"/>
          <p:cNvSpPr>
            <a:spLocks noGrp="1" noChangeArrowheads="1"/>
          </p:cNvSpPr>
          <p:nvPr>
            <p:ph type="title"/>
          </p:nvPr>
        </p:nvSpPr>
        <p:spPr>
          <a:xfrm>
            <a:off x="323850" y="0"/>
            <a:ext cx="8496300" cy="1196975"/>
          </a:xfrm>
        </p:spPr>
        <p:txBody>
          <a:bodyPr/>
          <a:lstStyle/>
          <a:p>
            <a:r>
              <a:rPr lang="zh-CN" altLang="en-US" sz="4000" b="1" dirty="0" smtClean="0">
                <a:latin typeface="Times New Roman" pitchFamily="18" charset="0"/>
              </a:rPr>
              <a:t>用</a:t>
            </a:r>
            <a:r>
              <a:rPr lang="zh-CN" altLang="en-US" sz="4000" b="1" dirty="0">
                <a:latin typeface="Times New Roman" pitchFamily="18" charset="0"/>
              </a:rPr>
              <a:t>归结反演求取问题的</a:t>
            </a:r>
            <a:r>
              <a:rPr lang="zh-CN" altLang="en-US" sz="4000" b="1" dirty="0" smtClean="0">
                <a:latin typeface="Times New Roman" pitchFamily="18" charset="0"/>
              </a:rPr>
              <a:t>答案</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a:xfrm>
            <a:off x="471488" y="188913"/>
            <a:ext cx="8215312" cy="912812"/>
          </a:xfrm>
        </p:spPr>
        <p:txBody>
          <a:bodyPr/>
          <a:lstStyle/>
          <a:p>
            <a:r>
              <a:rPr lang="zh-CN" altLang="en-US" b="1" dirty="0" smtClean="0"/>
              <a:t>本章内容</a:t>
            </a:r>
            <a:endParaRPr lang="zh-CN" altLang="en-US" b="1" dirty="0"/>
          </a:p>
        </p:txBody>
      </p:sp>
      <p:sp>
        <p:nvSpPr>
          <p:cNvPr id="626691" name="Rectangle 3"/>
          <p:cNvSpPr>
            <a:spLocks noGrp="1" noChangeArrowheads="1"/>
          </p:cNvSpPr>
          <p:nvPr>
            <p:ph type="body" idx="1"/>
          </p:nvPr>
        </p:nvSpPr>
        <p:spPr>
          <a:xfrm>
            <a:off x="899592" y="1484784"/>
            <a:ext cx="7787208" cy="5184775"/>
          </a:xfrm>
        </p:spPr>
        <p:txBody>
          <a:bodyPr/>
          <a:lstStyle/>
          <a:p>
            <a:pPr>
              <a:lnSpc>
                <a:spcPct val="120000"/>
              </a:lnSpc>
              <a:spcBef>
                <a:spcPts val="1800"/>
              </a:spcBef>
            </a:pPr>
            <a:r>
              <a:rPr lang="zh-CN" altLang="en-US" sz="3200" b="1" dirty="0" smtClean="0">
                <a:solidFill>
                  <a:schemeClr val="bg1">
                    <a:lumMod val="65000"/>
                  </a:schemeClr>
                </a:solidFill>
                <a:latin typeface="Times New Roman" pitchFamily="18" charset="0"/>
              </a:rPr>
              <a:t>推理</a:t>
            </a:r>
            <a:r>
              <a:rPr lang="zh-CN" altLang="en-US" sz="3200" b="1" dirty="0">
                <a:solidFill>
                  <a:schemeClr val="bg1">
                    <a:lumMod val="65000"/>
                  </a:schemeClr>
                </a:solidFill>
                <a:latin typeface="Times New Roman" pitchFamily="18" charset="0"/>
              </a:rPr>
              <a:t>的基本概念</a:t>
            </a:r>
          </a:p>
          <a:p>
            <a:pPr>
              <a:lnSpc>
                <a:spcPct val="120000"/>
              </a:lnSpc>
              <a:spcBef>
                <a:spcPts val="1800"/>
              </a:spcBef>
            </a:pPr>
            <a:r>
              <a:rPr lang="zh-CN" altLang="en-US" sz="3200" b="1" dirty="0" smtClean="0">
                <a:solidFill>
                  <a:schemeClr val="bg1">
                    <a:lumMod val="65000"/>
                  </a:schemeClr>
                </a:solidFill>
                <a:latin typeface="Times New Roman" pitchFamily="18" charset="0"/>
              </a:rPr>
              <a:t>推理</a:t>
            </a:r>
            <a:r>
              <a:rPr lang="zh-CN" altLang="en-US" sz="3200" b="1" dirty="0">
                <a:solidFill>
                  <a:schemeClr val="bg1">
                    <a:lumMod val="65000"/>
                  </a:schemeClr>
                </a:solidFill>
                <a:latin typeface="Times New Roman" pitchFamily="18" charset="0"/>
              </a:rPr>
              <a:t>的逻辑基础</a:t>
            </a:r>
          </a:p>
          <a:p>
            <a:pPr>
              <a:lnSpc>
                <a:spcPct val="120000"/>
              </a:lnSpc>
              <a:spcBef>
                <a:spcPts val="1800"/>
              </a:spcBef>
            </a:pPr>
            <a:r>
              <a:rPr lang="zh-CN" altLang="en-US" sz="3200" b="1" dirty="0" smtClean="0">
                <a:solidFill>
                  <a:schemeClr val="bg1">
                    <a:lumMod val="65000"/>
                  </a:schemeClr>
                </a:solidFill>
                <a:latin typeface="Times New Roman" pitchFamily="18" charset="0"/>
              </a:rPr>
              <a:t>自然</a:t>
            </a:r>
            <a:r>
              <a:rPr lang="zh-CN" altLang="en-US" sz="3200" b="1" dirty="0">
                <a:solidFill>
                  <a:schemeClr val="bg1">
                    <a:lumMod val="65000"/>
                  </a:schemeClr>
                </a:solidFill>
                <a:latin typeface="Times New Roman" pitchFamily="18" charset="0"/>
              </a:rPr>
              <a:t>演绎推理</a:t>
            </a:r>
          </a:p>
          <a:p>
            <a:pPr>
              <a:lnSpc>
                <a:spcPct val="120000"/>
              </a:lnSpc>
              <a:spcBef>
                <a:spcPts val="1800"/>
              </a:spcBef>
            </a:pPr>
            <a:r>
              <a:rPr lang="zh-CN" altLang="en-US" sz="3200" b="1" dirty="0" smtClean="0">
                <a:solidFill>
                  <a:schemeClr val="bg1">
                    <a:lumMod val="65000"/>
                  </a:schemeClr>
                </a:solidFill>
                <a:latin typeface="Times New Roman" pitchFamily="18" charset="0"/>
              </a:rPr>
              <a:t>归结</a:t>
            </a:r>
            <a:r>
              <a:rPr lang="zh-CN" altLang="en-US" sz="3200" b="1" dirty="0">
                <a:solidFill>
                  <a:schemeClr val="bg1">
                    <a:lumMod val="65000"/>
                  </a:schemeClr>
                </a:solidFill>
                <a:latin typeface="Times New Roman" pitchFamily="18" charset="0"/>
              </a:rPr>
              <a:t>演绎推理</a:t>
            </a:r>
          </a:p>
          <a:p>
            <a:pPr>
              <a:lnSpc>
                <a:spcPct val="120000"/>
              </a:lnSpc>
              <a:spcBef>
                <a:spcPts val="1800"/>
              </a:spcBef>
            </a:pPr>
            <a:r>
              <a:rPr lang="zh-CN" altLang="en-US" sz="3200" b="1" dirty="0" smtClean="0">
                <a:latin typeface="Times New Roman" pitchFamily="18" charset="0"/>
              </a:rPr>
              <a:t>基于</a:t>
            </a:r>
            <a:r>
              <a:rPr lang="zh-CN" altLang="en-US" sz="3200" b="1" dirty="0">
                <a:latin typeface="Times New Roman" pitchFamily="18" charset="0"/>
              </a:rPr>
              <a:t>规则的演绎推理</a:t>
            </a:r>
          </a:p>
        </p:txBody>
      </p:sp>
    </p:spTree>
    <p:extLst>
      <p:ext uri="{BB962C8B-B14F-4D97-AF65-F5344CB8AC3E}">
        <p14:creationId xmlns:p14="http://schemas.microsoft.com/office/powerpoint/2010/main" val="2084263906"/>
      </p:ext>
    </p:extLst>
  </p:cSld>
  <p:clrMapOvr>
    <a:masterClrMapping/>
  </p:clrMapOvr>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a:xfrm>
            <a:off x="457200" y="188913"/>
            <a:ext cx="8229600" cy="863600"/>
          </a:xfrm>
        </p:spPr>
        <p:txBody>
          <a:bodyPr/>
          <a:lstStyle/>
          <a:p>
            <a:r>
              <a:rPr lang="zh-CN" altLang="en-US" b="1" dirty="0"/>
              <a:t>基于规则的演绎推理</a:t>
            </a:r>
          </a:p>
        </p:txBody>
      </p:sp>
      <p:sp>
        <p:nvSpPr>
          <p:cNvPr id="734211" name="Rectangle 3"/>
          <p:cNvSpPr>
            <a:spLocks noGrp="1" noChangeArrowheads="1"/>
          </p:cNvSpPr>
          <p:nvPr>
            <p:ph type="body" idx="1"/>
          </p:nvPr>
        </p:nvSpPr>
        <p:spPr>
          <a:xfrm>
            <a:off x="251520" y="1268760"/>
            <a:ext cx="8435975" cy="5688012"/>
          </a:xfrm>
        </p:spPr>
        <p:txBody>
          <a:bodyPr/>
          <a:lstStyle/>
          <a:p>
            <a:pPr>
              <a:lnSpc>
                <a:spcPct val="120000"/>
              </a:lnSpc>
              <a:spcBef>
                <a:spcPts val="1200"/>
              </a:spcBef>
            </a:pPr>
            <a:r>
              <a:rPr lang="zh-CN" altLang="en-US" sz="2800" b="1" dirty="0" smtClean="0">
                <a:solidFill>
                  <a:srgbClr val="0000CC"/>
                </a:solidFill>
                <a:latin typeface="Times New Roman" pitchFamily="18" charset="0"/>
              </a:rPr>
              <a:t>原来</a:t>
            </a:r>
            <a:r>
              <a:rPr lang="zh-CN" altLang="en-US" sz="2800" b="1" dirty="0">
                <a:solidFill>
                  <a:srgbClr val="0000CC"/>
                </a:solidFill>
                <a:latin typeface="Times New Roman" pitchFamily="18" charset="0"/>
              </a:rPr>
              <a:t>蕴含在谓词公式中的一些重要</a:t>
            </a:r>
            <a:r>
              <a:rPr lang="zh-CN" altLang="en-US" sz="2800" b="1" dirty="0">
                <a:solidFill>
                  <a:srgbClr val="FF0000"/>
                </a:solidFill>
                <a:latin typeface="Times New Roman" pitchFamily="18" charset="0"/>
              </a:rPr>
              <a:t>信息</a:t>
            </a:r>
            <a:r>
              <a:rPr lang="zh-CN" altLang="en-US" sz="2800" b="1" dirty="0">
                <a:solidFill>
                  <a:srgbClr val="0000CC"/>
                </a:solidFill>
                <a:latin typeface="Times New Roman" pitchFamily="18" charset="0"/>
              </a:rPr>
              <a:t>却会在求取子句形的过程中被</a:t>
            </a:r>
            <a:r>
              <a:rPr lang="zh-CN" altLang="en-US" sz="2800" b="1" dirty="0">
                <a:solidFill>
                  <a:srgbClr val="FF0000"/>
                </a:solidFill>
                <a:latin typeface="Times New Roman" pitchFamily="18" charset="0"/>
              </a:rPr>
              <a:t>丢失</a:t>
            </a:r>
            <a:r>
              <a:rPr lang="zh-CN" altLang="en-US" sz="2800" b="1" dirty="0" smtClean="0">
                <a:solidFill>
                  <a:srgbClr val="0000CC"/>
                </a:solidFill>
                <a:latin typeface="Times New Roman" pitchFamily="18" charset="0"/>
              </a:rPr>
              <a:t>。</a:t>
            </a:r>
            <a:endParaRPr lang="en-US" altLang="zh-CN" sz="2800" b="1" dirty="0" smtClean="0">
              <a:solidFill>
                <a:srgbClr val="0000CC"/>
              </a:solidFill>
              <a:latin typeface="Times New Roman" pitchFamily="18" charset="0"/>
            </a:endParaRPr>
          </a:p>
          <a:p>
            <a:pPr marL="457200" lvl="1" indent="0">
              <a:lnSpc>
                <a:spcPct val="120000"/>
              </a:lnSpc>
              <a:spcBef>
                <a:spcPts val="1200"/>
              </a:spcBef>
              <a:buNone/>
            </a:pPr>
            <a:r>
              <a:rPr lang="zh-CN" altLang="en-US" b="1" dirty="0" smtClean="0">
                <a:solidFill>
                  <a:srgbClr val="00B050"/>
                </a:solidFill>
                <a:latin typeface="Times New Roman" pitchFamily="18" charset="0"/>
              </a:rPr>
              <a:t>例如，</a:t>
            </a:r>
            <a:r>
              <a:rPr lang="en-US" altLang="zh-CN" b="1" dirty="0" smtClean="0">
                <a:solidFill>
                  <a:srgbClr val="00B050"/>
                </a:solidFill>
                <a:latin typeface="Times New Roman" pitchFamily="18" charset="0"/>
              </a:rPr>
              <a:t>﹁</a:t>
            </a:r>
            <a:r>
              <a:rPr lang="en-US" altLang="zh-CN" b="1" dirty="0">
                <a:solidFill>
                  <a:srgbClr val="00B050"/>
                </a:solidFill>
                <a:latin typeface="Times New Roman" pitchFamily="18" charset="0"/>
              </a:rPr>
              <a:t>A∧﹁B→C,  ﹁A∧﹁C→B,  ﹁A→B∨C,  </a:t>
            </a:r>
          </a:p>
          <a:p>
            <a:pPr marL="457200" lvl="1" indent="0">
              <a:lnSpc>
                <a:spcPct val="120000"/>
              </a:lnSpc>
              <a:spcBef>
                <a:spcPts val="1200"/>
              </a:spcBef>
              <a:buNone/>
            </a:pPr>
            <a:r>
              <a:rPr lang="en-US" altLang="zh-CN" b="1" dirty="0">
                <a:solidFill>
                  <a:srgbClr val="00B050"/>
                </a:solidFill>
                <a:latin typeface="Times New Roman" pitchFamily="18" charset="0"/>
              </a:rPr>
              <a:t>       </a:t>
            </a:r>
            <a:r>
              <a:rPr lang="en-US" altLang="zh-CN" b="1" dirty="0" smtClean="0">
                <a:solidFill>
                  <a:srgbClr val="00B050"/>
                </a:solidFill>
                <a:latin typeface="Times New Roman" pitchFamily="18" charset="0"/>
              </a:rPr>
              <a:t>     ﹁</a:t>
            </a:r>
            <a:r>
              <a:rPr lang="en-US" altLang="zh-CN" b="1" dirty="0">
                <a:solidFill>
                  <a:srgbClr val="00B050"/>
                </a:solidFill>
                <a:latin typeface="Times New Roman" pitchFamily="18" charset="0"/>
              </a:rPr>
              <a:t>B→A∨C,  </a:t>
            </a:r>
          </a:p>
          <a:p>
            <a:pPr marL="457200" lvl="1" indent="0">
              <a:lnSpc>
                <a:spcPct val="120000"/>
              </a:lnSpc>
              <a:spcBef>
                <a:spcPts val="1200"/>
              </a:spcBef>
              <a:buNone/>
            </a:pPr>
            <a:r>
              <a:rPr lang="zh-CN" altLang="en-US" b="1" dirty="0">
                <a:solidFill>
                  <a:srgbClr val="00B050"/>
                </a:solidFill>
                <a:latin typeface="Times New Roman" pitchFamily="18" charset="0"/>
              </a:rPr>
              <a:t>都与</a:t>
            </a:r>
            <a:r>
              <a:rPr lang="zh-CN" altLang="en-US" b="1" dirty="0" smtClean="0">
                <a:solidFill>
                  <a:srgbClr val="00B050"/>
                </a:solidFill>
                <a:latin typeface="Times New Roman" pitchFamily="18" charset="0"/>
              </a:rPr>
              <a:t>子句       </a:t>
            </a:r>
            <a:r>
              <a:rPr lang="en-US" altLang="zh-CN" b="1" dirty="0">
                <a:solidFill>
                  <a:srgbClr val="00B050"/>
                </a:solidFill>
                <a:latin typeface="Times New Roman" pitchFamily="18" charset="0"/>
              </a:rPr>
              <a:t>A∨B∨</a:t>
            </a:r>
            <a:r>
              <a:rPr lang="en-US" altLang="zh-CN" b="1" dirty="0" smtClean="0">
                <a:solidFill>
                  <a:srgbClr val="00B050"/>
                </a:solidFill>
                <a:latin typeface="Times New Roman" pitchFamily="18" charset="0"/>
              </a:rPr>
              <a:t>C   </a:t>
            </a:r>
            <a:r>
              <a:rPr lang="zh-CN" altLang="en-US" b="1" dirty="0" smtClean="0">
                <a:solidFill>
                  <a:srgbClr val="00B050"/>
                </a:solidFill>
                <a:latin typeface="Times New Roman" pitchFamily="18" charset="0"/>
              </a:rPr>
              <a:t>等价</a:t>
            </a:r>
            <a:r>
              <a:rPr lang="zh-CN" altLang="en-US" b="1" dirty="0" smtClean="0">
                <a:solidFill>
                  <a:srgbClr val="0000CC"/>
                </a:solidFill>
                <a:latin typeface="Times New Roman" pitchFamily="18" charset="0"/>
              </a:rPr>
              <a:t>。</a:t>
            </a:r>
            <a:endParaRPr lang="en-US" altLang="zh-CN" b="1" dirty="0" smtClean="0">
              <a:solidFill>
                <a:srgbClr val="0000CC"/>
              </a:solidFill>
              <a:latin typeface="Times New Roman" pitchFamily="18" charset="0"/>
            </a:endParaRPr>
          </a:p>
          <a:p>
            <a:pPr lvl="1">
              <a:lnSpc>
                <a:spcPct val="120000"/>
              </a:lnSpc>
              <a:spcBef>
                <a:spcPts val="1200"/>
              </a:spcBef>
            </a:pPr>
            <a:r>
              <a:rPr lang="zh-CN" altLang="en-US" b="0" dirty="0" smtClean="0">
                <a:latin typeface="Times New Roman" pitchFamily="18" charset="0"/>
              </a:rPr>
              <a:t>在</a:t>
            </a:r>
            <a:r>
              <a:rPr lang="en-US" altLang="zh-CN" b="0" dirty="0">
                <a:latin typeface="Times New Roman" pitchFamily="18" charset="0"/>
              </a:rPr>
              <a:t>A∨B∨C</a:t>
            </a:r>
            <a:r>
              <a:rPr lang="zh-CN" altLang="en-US" b="0" dirty="0">
                <a:latin typeface="Times New Roman" pitchFamily="18" charset="0"/>
              </a:rPr>
              <a:t>中，得不到原逻辑公式中所蕴含的逻辑</a:t>
            </a:r>
            <a:r>
              <a:rPr lang="zh-CN" altLang="en-US" b="0" dirty="0" smtClean="0">
                <a:latin typeface="Times New Roman" pitchFamily="18" charset="0"/>
              </a:rPr>
              <a:t>含义</a:t>
            </a:r>
            <a:endParaRPr lang="en-US" altLang="zh-CN" b="0" dirty="0" smtClean="0">
              <a:latin typeface="Times New Roman" pitchFamily="18" charset="0"/>
            </a:endParaRPr>
          </a:p>
          <a:p>
            <a:pPr lvl="1">
              <a:lnSpc>
                <a:spcPct val="120000"/>
              </a:lnSpc>
              <a:spcBef>
                <a:spcPts val="1200"/>
              </a:spcBef>
            </a:pPr>
            <a:r>
              <a:rPr lang="zh-CN" altLang="en-US" b="0" dirty="0" smtClean="0">
                <a:latin typeface="Times New Roman" pitchFamily="18" charset="0"/>
              </a:rPr>
              <a:t>希望</a:t>
            </a:r>
            <a:r>
              <a:rPr lang="zh-CN" altLang="en-US" b="0" dirty="0">
                <a:latin typeface="Times New Roman" pitchFamily="18" charset="0"/>
              </a:rPr>
              <a:t>使用</a:t>
            </a:r>
            <a:r>
              <a:rPr lang="zh-CN" altLang="en-US" dirty="0">
                <a:solidFill>
                  <a:srgbClr val="FF0000"/>
                </a:solidFill>
                <a:latin typeface="Times New Roman" pitchFamily="18" charset="0"/>
              </a:rPr>
              <a:t>接近于问题原始描述的形式</a:t>
            </a:r>
            <a:r>
              <a:rPr lang="zh-CN" altLang="en-US" b="0" dirty="0">
                <a:latin typeface="Times New Roman" pitchFamily="18" charset="0"/>
              </a:rPr>
              <a:t>来进行求解，</a:t>
            </a:r>
            <a:r>
              <a:rPr lang="zh-CN" altLang="en-US" b="0" dirty="0" smtClean="0">
                <a:latin typeface="Times New Roman" pitchFamily="18" charset="0"/>
              </a:rPr>
              <a:t>而不希望把问题描述化为子</a:t>
            </a:r>
            <a:r>
              <a:rPr lang="zh-CN" altLang="en-US" b="0" dirty="0">
                <a:latin typeface="Times New Roman" pitchFamily="18" charset="0"/>
              </a:rPr>
              <a:t>句集。</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5" name="Rectangle 3"/>
          <p:cNvSpPr>
            <a:spLocks noGrp="1" noChangeArrowheads="1"/>
          </p:cNvSpPr>
          <p:nvPr>
            <p:ph type="body" idx="1"/>
          </p:nvPr>
        </p:nvSpPr>
        <p:spPr>
          <a:xfrm>
            <a:off x="251520" y="1196752"/>
            <a:ext cx="8748464" cy="5256584"/>
          </a:xfrm>
        </p:spPr>
        <p:txBody>
          <a:bodyPr/>
          <a:lstStyle/>
          <a:p>
            <a:pPr marL="0" indent="0">
              <a:lnSpc>
                <a:spcPct val="105000"/>
              </a:lnSpc>
              <a:spcBef>
                <a:spcPct val="10000"/>
              </a:spcBef>
              <a:buNone/>
            </a:pPr>
            <a:r>
              <a:rPr lang="zh-CN" altLang="en-US" sz="2000" dirty="0" smtClean="0">
                <a:solidFill>
                  <a:srgbClr val="00B050"/>
                </a:solidFill>
                <a:latin typeface="Times New Roman" pitchFamily="18" charset="0"/>
              </a:rPr>
              <a:t>例：请</a:t>
            </a:r>
            <a:r>
              <a:rPr lang="zh-CN" altLang="en-US" sz="2000" dirty="0">
                <a:solidFill>
                  <a:srgbClr val="00B050"/>
                </a:solidFill>
                <a:latin typeface="Times New Roman" pitchFamily="18" charset="0"/>
              </a:rPr>
              <a:t>用正向推理完成以下问题的求解</a:t>
            </a:r>
          </a:p>
          <a:p>
            <a:pPr marL="400050" lvl="1" indent="0">
              <a:lnSpc>
                <a:spcPct val="105000"/>
              </a:lnSpc>
              <a:spcBef>
                <a:spcPct val="10000"/>
              </a:spcBef>
              <a:buNone/>
            </a:pPr>
            <a:r>
              <a:rPr lang="zh-CN" altLang="en-US" sz="1800" dirty="0" smtClean="0">
                <a:solidFill>
                  <a:srgbClr val="00B050"/>
                </a:solidFill>
                <a:latin typeface="Times New Roman" pitchFamily="18" charset="0"/>
              </a:rPr>
              <a:t>假设</a:t>
            </a:r>
            <a:r>
              <a:rPr lang="zh-CN" altLang="en-US" sz="1800" dirty="0">
                <a:solidFill>
                  <a:srgbClr val="00B050"/>
                </a:solidFill>
                <a:latin typeface="Times New Roman" pitchFamily="18" charset="0"/>
              </a:rPr>
              <a:t>知识库中包含有以下</a:t>
            </a:r>
            <a:r>
              <a:rPr lang="en-US" altLang="zh-CN" sz="1800" dirty="0">
                <a:solidFill>
                  <a:srgbClr val="00B050"/>
                </a:solidFill>
                <a:latin typeface="Times New Roman" pitchFamily="18" charset="0"/>
              </a:rPr>
              <a:t>2</a:t>
            </a:r>
            <a:r>
              <a:rPr lang="zh-CN" altLang="en-US" sz="1800" dirty="0">
                <a:solidFill>
                  <a:srgbClr val="00B050"/>
                </a:solidFill>
                <a:latin typeface="Times New Roman" pitchFamily="18" charset="0"/>
              </a:rPr>
              <a:t>条规则：</a:t>
            </a:r>
          </a:p>
          <a:p>
            <a:pPr marL="400050" lvl="1" indent="0">
              <a:lnSpc>
                <a:spcPct val="105000"/>
              </a:lnSpc>
              <a:spcBef>
                <a:spcPct val="10000"/>
              </a:spcBef>
              <a:buNone/>
            </a:pPr>
            <a:r>
              <a:rPr lang="zh-CN" altLang="en-US" sz="1800" dirty="0">
                <a:solidFill>
                  <a:srgbClr val="00B050"/>
                </a:solidFill>
                <a:latin typeface="Times New Roman" pitchFamily="18" charset="0"/>
              </a:rPr>
              <a:t>     </a:t>
            </a:r>
            <a:r>
              <a:rPr lang="zh-CN" altLang="en-US" sz="1800" dirty="0" smtClean="0">
                <a:solidFill>
                  <a:srgbClr val="00B050"/>
                </a:solidFill>
                <a:latin typeface="Times New Roman" pitchFamily="18" charset="0"/>
              </a:rPr>
              <a:t> </a:t>
            </a:r>
            <a:r>
              <a:rPr lang="en-US" altLang="zh-CN" sz="1800" dirty="0">
                <a:solidFill>
                  <a:srgbClr val="00B050"/>
                </a:solidFill>
                <a:latin typeface="Times New Roman" pitchFamily="18" charset="0"/>
              </a:rPr>
              <a:t>r</a:t>
            </a:r>
            <a:r>
              <a:rPr lang="en-US" altLang="zh-CN" sz="1800" baseline="-25000" dirty="0">
                <a:solidFill>
                  <a:srgbClr val="00B050"/>
                </a:solidFill>
                <a:latin typeface="Times New Roman" pitchFamily="18" charset="0"/>
              </a:rPr>
              <a:t>1</a:t>
            </a:r>
            <a:r>
              <a:rPr lang="zh-CN" altLang="en-US" sz="1800" dirty="0">
                <a:solidFill>
                  <a:srgbClr val="00B050"/>
                </a:solidFill>
                <a:latin typeface="Times New Roman" pitchFamily="18" charset="0"/>
              </a:rPr>
              <a:t>： </a:t>
            </a:r>
            <a:r>
              <a:rPr lang="en-US" altLang="zh-CN" sz="1800" dirty="0">
                <a:solidFill>
                  <a:srgbClr val="00B050"/>
                </a:solidFill>
                <a:latin typeface="Times New Roman" pitchFamily="18" charset="0"/>
              </a:rPr>
              <a:t>IF   B   THEN   C</a:t>
            </a:r>
          </a:p>
          <a:p>
            <a:pPr marL="400050" lvl="1" indent="0">
              <a:lnSpc>
                <a:spcPct val="105000"/>
              </a:lnSpc>
              <a:spcBef>
                <a:spcPct val="10000"/>
              </a:spcBef>
              <a:buNone/>
            </a:pPr>
            <a:r>
              <a:rPr lang="en-US" altLang="zh-CN" sz="1800" dirty="0">
                <a:solidFill>
                  <a:srgbClr val="00B050"/>
                </a:solidFill>
                <a:latin typeface="Times New Roman" pitchFamily="18" charset="0"/>
              </a:rPr>
              <a:t>            r</a:t>
            </a:r>
            <a:r>
              <a:rPr lang="en-US" altLang="zh-CN" sz="1800" baseline="-25000" dirty="0">
                <a:solidFill>
                  <a:srgbClr val="00B050"/>
                </a:solidFill>
                <a:latin typeface="Times New Roman" pitchFamily="18" charset="0"/>
              </a:rPr>
              <a:t>2</a:t>
            </a:r>
            <a:r>
              <a:rPr lang="zh-CN" altLang="en-US" sz="1800" dirty="0">
                <a:solidFill>
                  <a:srgbClr val="00B050"/>
                </a:solidFill>
                <a:latin typeface="Times New Roman" pitchFamily="18" charset="0"/>
              </a:rPr>
              <a:t>： </a:t>
            </a:r>
            <a:r>
              <a:rPr lang="en-US" altLang="zh-CN" sz="1800" dirty="0">
                <a:solidFill>
                  <a:srgbClr val="00B050"/>
                </a:solidFill>
                <a:latin typeface="Times New Roman" pitchFamily="18" charset="0"/>
              </a:rPr>
              <a:t>IF   A   THEN   B</a:t>
            </a:r>
          </a:p>
          <a:p>
            <a:pPr marL="400050" lvl="1" indent="0">
              <a:lnSpc>
                <a:spcPct val="105000"/>
              </a:lnSpc>
              <a:spcBef>
                <a:spcPct val="10000"/>
              </a:spcBef>
              <a:buNone/>
            </a:pPr>
            <a:r>
              <a:rPr lang="zh-CN" altLang="en-US" sz="1800" dirty="0">
                <a:solidFill>
                  <a:srgbClr val="00B050"/>
                </a:solidFill>
                <a:latin typeface="Times New Roman" pitchFamily="18" charset="0"/>
              </a:rPr>
              <a:t>已知初始证据</a:t>
            </a:r>
            <a:r>
              <a:rPr lang="en-US" altLang="zh-CN" sz="1800" dirty="0">
                <a:solidFill>
                  <a:srgbClr val="00B050"/>
                </a:solidFill>
                <a:latin typeface="Times New Roman" pitchFamily="18" charset="0"/>
              </a:rPr>
              <a:t>A</a:t>
            </a:r>
            <a:r>
              <a:rPr lang="zh-CN" altLang="en-US" sz="1800" dirty="0">
                <a:solidFill>
                  <a:srgbClr val="00B050"/>
                </a:solidFill>
                <a:latin typeface="Times New Roman" pitchFamily="18" charset="0"/>
              </a:rPr>
              <a:t>，求证目标</a:t>
            </a:r>
            <a:r>
              <a:rPr lang="en-US" altLang="zh-CN" sz="1800" dirty="0" smtClean="0">
                <a:solidFill>
                  <a:srgbClr val="00B050"/>
                </a:solidFill>
                <a:latin typeface="Times New Roman" pitchFamily="18" charset="0"/>
              </a:rPr>
              <a:t>C</a:t>
            </a:r>
          </a:p>
          <a:p>
            <a:pPr marL="400050" lvl="1" indent="0">
              <a:lnSpc>
                <a:spcPct val="105000"/>
              </a:lnSpc>
              <a:spcBef>
                <a:spcPct val="10000"/>
              </a:spcBef>
              <a:buNone/>
            </a:pPr>
            <a:endParaRPr lang="zh-CN" altLang="en-US" sz="1800" b="0" dirty="0">
              <a:latin typeface="Times New Roman" pitchFamily="18" charset="0"/>
            </a:endParaRPr>
          </a:p>
          <a:p>
            <a:pPr marL="400050" lvl="1" indent="0">
              <a:lnSpc>
                <a:spcPct val="105000"/>
              </a:lnSpc>
              <a:spcBef>
                <a:spcPct val="10000"/>
              </a:spcBef>
              <a:buNone/>
            </a:pPr>
            <a:r>
              <a:rPr lang="zh-CN" altLang="en-US" sz="1800" b="0" dirty="0" smtClean="0">
                <a:latin typeface="Times New Roman" pitchFamily="18" charset="0"/>
              </a:rPr>
              <a:t>解：推理</a:t>
            </a:r>
            <a:r>
              <a:rPr lang="zh-CN" altLang="en-US" sz="1800" b="0" dirty="0">
                <a:latin typeface="Times New Roman" pitchFamily="18" charset="0"/>
              </a:rPr>
              <a:t>开始前，综合数据库为空。</a:t>
            </a:r>
          </a:p>
          <a:p>
            <a:pPr marL="800100" lvl="2" indent="0">
              <a:lnSpc>
                <a:spcPct val="105000"/>
              </a:lnSpc>
              <a:spcBef>
                <a:spcPct val="10000"/>
              </a:spcBef>
              <a:buNone/>
            </a:pPr>
            <a:r>
              <a:rPr lang="zh-CN" altLang="en-US" sz="1800" b="0" dirty="0" smtClean="0">
                <a:latin typeface="Times New Roman" pitchFamily="18" charset="0"/>
              </a:rPr>
              <a:t>推理</a:t>
            </a:r>
            <a:r>
              <a:rPr lang="zh-CN" altLang="en-US" sz="1800" b="0" dirty="0">
                <a:latin typeface="Times New Roman" pitchFamily="18" charset="0"/>
              </a:rPr>
              <a:t>开始后，先把</a:t>
            </a:r>
            <a:r>
              <a:rPr lang="en-US" altLang="zh-CN" sz="1800" b="0" dirty="0">
                <a:latin typeface="Times New Roman" pitchFamily="18" charset="0"/>
              </a:rPr>
              <a:t>A</a:t>
            </a:r>
            <a:r>
              <a:rPr lang="zh-CN" altLang="en-US" sz="1800" b="0" dirty="0">
                <a:latin typeface="Times New Roman" pitchFamily="18" charset="0"/>
              </a:rPr>
              <a:t>放入综合数据库，然后检查综合数据库中是否含有该问题的解，回答为“</a:t>
            </a:r>
            <a:r>
              <a:rPr lang="en-US" altLang="zh-CN" sz="1800" b="0" dirty="0">
                <a:latin typeface="Times New Roman" pitchFamily="18" charset="0"/>
              </a:rPr>
              <a:t>N”</a:t>
            </a:r>
            <a:r>
              <a:rPr lang="zh-CN" altLang="en-US" sz="1800" b="0" dirty="0">
                <a:latin typeface="Times New Roman" pitchFamily="18" charset="0"/>
              </a:rPr>
              <a:t>。</a:t>
            </a:r>
          </a:p>
          <a:p>
            <a:pPr marL="800100" lvl="2" indent="0">
              <a:lnSpc>
                <a:spcPct val="105000"/>
              </a:lnSpc>
              <a:spcBef>
                <a:spcPct val="10000"/>
              </a:spcBef>
              <a:buNone/>
            </a:pPr>
            <a:r>
              <a:rPr lang="zh-CN" altLang="en-US" sz="1800" b="0" dirty="0" smtClean="0">
                <a:latin typeface="Times New Roman" pitchFamily="18" charset="0"/>
              </a:rPr>
              <a:t>接着</a:t>
            </a:r>
            <a:r>
              <a:rPr lang="zh-CN" altLang="en-US" sz="1800" b="0" dirty="0">
                <a:latin typeface="Times New Roman" pitchFamily="18" charset="0"/>
              </a:rPr>
              <a:t>检查知识库中是否有可用知识，显然</a:t>
            </a:r>
            <a:r>
              <a:rPr lang="en-US" altLang="zh-CN" sz="1800" b="0" dirty="0">
                <a:latin typeface="Times New Roman" pitchFamily="18" charset="0"/>
              </a:rPr>
              <a:t>r</a:t>
            </a:r>
            <a:r>
              <a:rPr lang="en-US" altLang="zh-CN" sz="1800" b="0" baseline="-25000" dirty="0">
                <a:latin typeface="Times New Roman" pitchFamily="18" charset="0"/>
              </a:rPr>
              <a:t>2</a:t>
            </a:r>
            <a:r>
              <a:rPr lang="zh-CN" altLang="en-US" sz="1800" b="0" dirty="0">
                <a:latin typeface="Times New Roman" pitchFamily="18" charset="0"/>
              </a:rPr>
              <a:t>可用，形成仅含</a:t>
            </a:r>
            <a:r>
              <a:rPr lang="en-US" altLang="zh-CN" sz="1800" b="0" dirty="0">
                <a:latin typeface="Times New Roman" pitchFamily="18" charset="0"/>
              </a:rPr>
              <a:t>r</a:t>
            </a:r>
            <a:r>
              <a:rPr lang="en-US" altLang="zh-CN" sz="1800" b="0" baseline="-25000" dirty="0">
                <a:latin typeface="Times New Roman" pitchFamily="18" charset="0"/>
              </a:rPr>
              <a:t>2</a:t>
            </a:r>
            <a:r>
              <a:rPr lang="zh-CN" altLang="en-US" sz="1800" b="0" dirty="0">
                <a:latin typeface="Times New Roman" pitchFamily="18" charset="0"/>
              </a:rPr>
              <a:t>的知识集。从该知识集中取出</a:t>
            </a:r>
            <a:r>
              <a:rPr lang="en-US" altLang="zh-CN" sz="1800" b="0" dirty="0">
                <a:latin typeface="Times New Roman" pitchFamily="18" charset="0"/>
              </a:rPr>
              <a:t>r</a:t>
            </a:r>
            <a:r>
              <a:rPr lang="en-US" altLang="zh-CN" sz="1800" b="0" baseline="-25000" dirty="0">
                <a:latin typeface="Times New Roman" pitchFamily="18" charset="0"/>
              </a:rPr>
              <a:t>2</a:t>
            </a:r>
            <a:r>
              <a:rPr lang="zh-CN" altLang="en-US" sz="1800" b="0" dirty="0">
                <a:latin typeface="Times New Roman" pitchFamily="18" charset="0"/>
              </a:rPr>
              <a:t>，推出新的事实</a:t>
            </a:r>
            <a:r>
              <a:rPr lang="en-US" altLang="zh-CN" sz="1800" b="0" dirty="0">
                <a:latin typeface="Times New Roman" pitchFamily="18" charset="0"/>
              </a:rPr>
              <a:t>B</a:t>
            </a:r>
            <a:r>
              <a:rPr lang="zh-CN" altLang="en-US" sz="1800" b="0" dirty="0">
                <a:latin typeface="Times New Roman" pitchFamily="18" charset="0"/>
              </a:rPr>
              <a:t>，将</a:t>
            </a:r>
            <a:r>
              <a:rPr lang="en-US" altLang="zh-CN" sz="1800" b="0" dirty="0">
                <a:latin typeface="Times New Roman" pitchFamily="18" charset="0"/>
              </a:rPr>
              <a:t>B</a:t>
            </a:r>
            <a:r>
              <a:rPr lang="zh-CN" altLang="en-US" sz="1800" b="0" dirty="0">
                <a:latin typeface="Times New Roman" pitchFamily="18" charset="0"/>
              </a:rPr>
              <a:t>加入综合数据库，检查综合数据库中是否含有目标</a:t>
            </a:r>
            <a:r>
              <a:rPr lang="en-US" altLang="zh-CN" sz="1800" b="0" dirty="0">
                <a:latin typeface="Times New Roman" pitchFamily="18" charset="0"/>
              </a:rPr>
              <a:t>C</a:t>
            </a:r>
            <a:r>
              <a:rPr lang="zh-CN" altLang="en-US" sz="1800" b="0" dirty="0">
                <a:latin typeface="Times New Roman" pitchFamily="18" charset="0"/>
              </a:rPr>
              <a:t>，回答为“</a:t>
            </a:r>
            <a:r>
              <a:rPr lang="en-US" altLang="zh-CN" sz="1800" b="0" dirty="0">
                <a:latin typeface="Times New Roman" pitchFamily="18" charset="0"/>
              </a:rPr>
              <a:t>N”</a:t>
            </a:r>
            <a:r>
              <a:rPr lang="zh-CN" altLang="en-US" sz="1800" b="0" dirty="0">
                <a:latin typeface="Times New Roman" pitchFamily="18" charset="0"/>
              </a:rPr>
              <a:t>。</a:t>
            </a:r>
          </a:p>
          <a:p>
            <a:pPr marL="800100" lvl="2" indent="0">
              <a:lnSpc>
                <a:spcPct val="105000"/>
              </a:lnSpc>
              <a:spcBef>
                <a:spcPct val="10000"/>
              </a:spcBef>
              <a:buNone/>
            </a:pPr>
            <a:r>
              <a:rPr lang="zh-CN" altLang="en-US" sz="1800" b="0" dirty="0" smtClean="0">
                <a:latin typeface="Times New Roman" pitchFamily="18" charset="0"/>
              </a:rPr>
              <a:t>再</a:t>
            </a:r>
            <a:r>
              <a:rPr lang="zh-CN" altLang="en-US" sz="1800" b="0" dirty="0">
                <a:latin typeface="Times New Roman" pitchFamily="18" charset="0"/>
              </a:rPr>
              <a:t>检查知识库中是否有可用知识，此时由于</a:t>
            </a:r>
            <a:r>
              <a:rPr lang="en-US" altLang="zh-CN" sz="1800" b="0" dirty="0">
                <a:latin typeface="Times New Roman" pitchFamily="18" charset="0"/>
              </a:rPr>
              <a:t>B</a:t>
            </a:r>
            <a:r>
              <a:rPr lang="zh-CN" altLang="en-US" sz="1800" b="0" dirty="0">
                <a:latin typeface="Times New Roman" pitchFamily="18" charset="0"/>
              </a:rPr>
              <a:t>的加入使得</a:t>
            </a:r>
            <a:r>
              <a:rPr lang="en-US" altLang="zh-CN" sz="1800" b="0" dirty="0">
                <a:latin typeface="Times New Roman" pitchFamily="18" charset="0"/>
              </a:rPr>
              <a:t>r</a:t>
            </a:r>
            <a:r>
              <a:rPr lang="en-US" altLang="zh-CN" sz="1800" b="0" baseline="-25000" dirty="0">
                <a:latin typeface="Times New Roman" pitchFamily="18" charset="0"/>
              </a:rPr>
              <a:t>1</a:t>
            </a:r>
            <a:r>
              <a:rPr lang="zh-CN" altLang="en-US" sz="1800" b="0" dirty="0">
                <a:latin typeface="Times New Roman" pitchFamily="18" charset="0"/>
              </a:rPr>
              <a:t>为可用，形成仅含</a:t>
            </a:r>
            <a:r>
              <a:rPr lang="en-US" altLang="zh-CN" sz="1800" b="0" dirty="0">
                <a:latin typeface="Times New Roman" pitchFamily="18" charset="0"/>
              </a:rPr>
              <a:t>r</a:t>
            </a:r>
            <a:r>
              <a:rPr lang="en-US" altLang="zh-CN" sz="1800" b="0" baseline="-25000" dirty="0">
                <a:latin typeface="Times New Roman" pitchFamily="18" charset="0"/>
              </a:rPr>
              <a:t>1</a:t>
            </a:r>
            <a:r>
              <a:rPr lang="zh-CN" altLang="en-US" sz="1800" b="0" dirty="0">
                <a:latin typeface="Times New Roman" pitchFamily="18" charset="0"/>
              </a:rPr>
              <a:t>的知识集。从该知识集中取出</a:t>
            </a:r>
            <a:r>
              <a:rPr lang="en-US" altLang="zh-CN" sz="1800" b="0" dirty="0">
                <a:latin typeface="Times New Roman" pitchFamily="18" charset="0"/>
              </a:rPr>
              <a:t>r</a:t>
            </a:r>
            <a:r>
              <a:rPr lang="en-US" altLang="zh-CN" sz="1800" b="0" baseline="-25000" dirty="0">
                <a:latin typeface="Times New Roman" pitchFamily="18" charset="0"/>
              </a:rPr>
              <a:t>1</a:t>
            </a:r>
            <a:r>
              <a:rPr lang="zh-CN" altLang="en-US" sz="1800" b="0" dirty="0">
                <a:latin typeface="Times New Roman" pitchFamily="18" charset="0"/>
              </a:rPr>
              <a:t>，推出新的事实</a:t>
            </a:r>
            <a:r>
              <a:rPr lang="en-US" altLang="zh-CN" sz="1800" b="0" dirty="0">
                <a:latin typeface="Times New Roman" pitchFamily="18" charset="0"/>
              </a:rPr>
              <a:t>C</a:t>
            </a:r>
            <a:r>
              <a:rPr lang="zh-CN" altLang="en-US" sz="1800" b="0" dirty="0">
                <a:latin typeface="Times New Roman" pitchFamily="18" charset="0"/>
              </a:rPr>
              <a:t>，将</a:t>
            </a:r>
            <a:r>
              <a:rPr lang="en-US" altLang="zh-CN" sz="1800" b="0" dirty="0">
                <a:latin typeface="Times New Roman" pitchFamily="18" charset="0"/>
              </a:rPr>
              <a:t>C</a:t>
            </a:r>
            <a:r>
              <a:rPr lang="zh-CN" altLang="en-US" sz="1800" b="0" dirty="0">
                <a:latin typeface="Times New Roman" pitchFamily="18" charset="0"/>
              </a:rPr>
              <a:t>加入综合数据库，检查综合数据库中是否含有目标</a:t>
            </a:r>
            <a:r>
              <a:rPr lang="en-US" altLang="zh-CN" sz="1800" b="0" dirty="0">
                <a:latin typeface="Times New Roman" pitchFamily="18" charset="0"/>
              </a:rPr>
              <a:t>C</a:t>
            </a:r>
            <a:r>
              <a:rPr lang="zh-CN" altLang="en-US" sz="1800" b="0" dirty="0">
                <a:latin typeface="Times New Roman" pitchFamily="18" charset="0"/>
              </a:rPr>
              <a:t>，回答为“</a:t>
            </a:r>
            <a:r>
              <a:rPr lang="en-US" altLang="zh-CN" sz="1800" b="0" dirty="0">
                <a:latin typeface="Times New Roman" pitchFamily="18" charset="0"/>
              </a:rPr>
              <a:t>Y”</a:t>
            </a:r>
            <a:r>
              <a:rPr lang="zh-CN" altLang="en-US" sz="1800" b="0" dirty="0">
                <a:latin typeface="Times New Roman" pitchFamily="18" charset="0"/>
              </a:rPr>
              <a:t>。</a:t>
            </a:r>
          </a:p>
          <a:p>
            <a:pPr marL="800100" lvl="2" indent="0">
              <a:lnSpc>
                <a:spcPct val="105000"/>
              </a:lnSpc>
              <a:spcBef>
                <a:spcPct val="10000"/>
              </a:spcBef>
              <a:buNone/>
            </a:pPr>
            <a:r>
              <a:rPr lang="zh-CN" altLang="en-US" sz="1800" b="0" dirty="0" smtClean="0">
                <a:latin typeface="Times New Roman" pitchFamily="18" charset="0"/>
              </a:rPr>
              <a:t>它</a:t>
            </a:r>
            <a:r>
              <a:rPr lang="zh-CN" altLang="en-US" sz="1800" b="0" dirty="0">
                <a:latin typeface="Times New Roman" pitchFamily="18" charset="0"/>
              </a:rPr>
              <a:t>说明综合数据库中已经含有问题的解，推理成功结束，目标</a:t>
            </a:r>
            <a:r>
              <a:rPr lang="en-US" altLang="zh-CN" sz="1800" b="0" dirty="0">
                <a:latin typeface="Times New Roman" pitchFamily="18" charset="0"/>
              </a:rPr>
              <a:t>C</a:t>
            </a:r>
            <a:r>
              <a:rPr lang="zh-CN" altLang="en-US" sz="1800" b="0" dirty="0">
                <a:latin typeface="Times New Roman" pitchFamily="18" charset="0"/>
              </a:rPr>
              <a:t>得证。</a:t>
            </a:r>
          </a:p>
        </p:txBody>
      </p:sp>
      <p:sp>
        <p:nvSpPr>
          <p:cNvPr id="6" name="Rectangle 2"/>
          <p:cNvSpPr>
            <a:spLocks noGrp="1" noChangeArrowheads="1"/>
          </p:cNvSpPr>
          <p:nvPr>
            <p:ph type="title"/>
          </p:nvPr>
        </p:nvSpPr>
        <p:spPr>
          <a:xfrm>
            <a:off x="457200" y="116632"/>
            <a:ext cx="8229600" cy="1052513"/>
          </a:xfrm>
        </p:spPr>
        <p:txBody>
          <a:bodyPr/>
          <a:lstStyle/>
          <a:p>
            <a:r>
              <a:rPr lang="zh-CN" altLang="en-US" sz="4000" b="1" dirty="0" smtClean="0">
                <a:latin typeface="Times New Roman" pitchFamily="18" charset="0"/>
              </a:rPr>
              <a:t>正向推理</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531" name="Rectangle 3"/>
          <p:cNvSpPr>
            <a:spLocks noGrp="1" noChangeArrowheads="1"/>
          </p:cNvSpPr>
          <p:nvPr>
            <p:ph type="body" idx="1"/>
          </p:nvPr>
        </p:nvSpPr>
        <p:spPr>
          <a:xfrm>
            <a:off x="467544" y="1340768"/>
            <a:ext cx="8229600" cy="4525963"/>
          </a:xfrm>
        </p:spPr>
        <p:txBody>
          <a:bodyPr/>
          <a:lstStyle/>
          <a:p>
            <a:endParaRPr lang="en-US" altLang="zh-CN" b="1" dirty="0">
              <a:solidFill>
                <a:srgbClr val="0000CC"/>
              </a:solidFill>
              <a:latin typeface="Times New Roman" pitchFamily="18" charset="0"/>
            </a:endParaRPr>
          </a:p>
          <a:p>
            <a:pPr>
              <a:lnSpc>
                <a:spcPct val="150000"/>
              </a:lnSpc>
              <a:spcBef>
                <a:spcPts val="1200"/>
              </a:spcBef>
            </a:pPr>
            <a:r>
              <a:rPr lang="zh-CN" altLang="en-US" b="1" dirty="0" smtClean="0">
                <a:solidFill>
                  <a:srgbClr val="0000FF"/>
                </a:solidFill>
                <a:latin typeface="Times New Roman" pitchFamily="18" charset="0"/>
              </a:rPr>
              <a:t>规则</a:t>
            </a:r>
            <a:r>
              <a:rPr lang="zh-CN" altLang="en-US" b="1" dirty="0">
                <a:latin typeface="Times New Roman" pitchFamily="18" charset="0"/>
              </a:rPr>
              <a:t>是一种比较接近于人们习惯的问题描述方式，按照这种问题描述方式进行求解的系统称为</a:t>
            </a:r>
            <a:r>
              <a:rPr lang="zh-CN" altLang="en-US" b="1" dirty="0">
                <a:solidFill>
                  <a:srgbClr val="0000FF"/>
                </a:solidFill>
                <a:latin typeface="Times New Roman" pitchFamily="18" charset="0"/>
              </a:rPr>
              <a:t>基于规则的系统</a:t>
            </a:r>
            <a:r>
              <a:rPr lang="zh-CN" altLang="en-US" b="1" dirty="0">
                <a:latin typeface="Times New Roman" pitchFamily="18" charset="0"/>
              </a:rPr>
              <a:t>，或者叫做基于规则的演绎系统。</a:t>
            </a:r>
          </a:p>
          <a:p>
            <a:pPr>
              <a:lnSpc>
                <a:spcPct val="150000"/>
              </a:lnSpc>
              <a:spcBef>
                <a:spcPts val="1200"/>
              </a:spcBef>
            </a:pPr>
            <a:r>
              <a:rPr lang="zh-CN" altLang="en-US" b="1" dirty="0" smtClean="0">
                <a:latin typeface="Times New Roman" pitchFamily="18" charset="0"/>
              </a:rPr>
              <a:t>规则演绎系统</a:t>
            </a:r>
            <a:r>
              <a:rPr lang="zh-CN" altLang="en-US" b="1" dirty="0">
                <a:latin typeface="Times New Roman" pitchFamily="18" charset="0"/>
              </a:rPr>
              <a:t>的推理可分为</a:t>
            </a:r>
            <a:r>
              <a:rPr lang="zh-CN" altLang="en-US" b="1" dirty="0">
                <a:solidFill>
                  <a:srgbClr val="0000FF"/>
                </a:solidFill>
                <a:latin typeface="Times New Roman" pitchFamily="18" charset="0"/>
              </a:rPr>
              <a:t>正向演绎推理、逆向演绎推理和双向演绎推理</a:t>
            </a:r>
            <a:r>
              <a:rPr lang="zh-CN" altLang="en-US" b="1" dirty="0">
                <a:latin typeface="Times New Roman" pitchFamily="18" charset="0"/>
              </a:rPr>
              <a:t>三种</a:t>
            </a:r>
            <a:r>
              <a:rPr lang="zh-CN" altLang="en-US" b="1" dirty="0" smtClean="0">
                <a:latin typeface="Times New Roman" pitchFamily="18" charset="0"/>
              </a:rPr>
              <a:t>形式</a:t>
            </a:r>
            <a:endParaRPr lang="zh-CN" altLang="en-US" dirty="0">
              <a:latin typeface="Times New Roman" pitchFamily="18" charset="0"/>
            </a:endParaRPr>
          </a:p>
          <a:p>
            <a:endParaRPr lang="en-US" altLang="zh-CN" dirty="0"/>
          </a:p>
        </p:txBody>
      </p:sp>
      <p:sp>
        <p:nvSpPr>
          <p:cNvPr id="6" name="Rectangle 2"/>
          <p:cNvSpPr>
            <a:spLocks noGrp="1" noChangeArrowheads="1"/>
          </p:cNvSpPr>
          <p:nvPr>
            <p:ph type="title"/>
          </p:nvPr>
        </p:nvSpPr>
        <p:spPr>
          <a:xfrm>
            <a:off x="457200" y="188913"/>
            <a:ext cx="8229600" cy="863600"/>
          </a:xfrm>
        </p:spPr>
        <p:txBody>
          <a:bodyPr/>
          <a:lstStyle/>
          <a:p>
            <a:r>
              <a:rPr lang="zh-CN" altLang="en-US" b="1" dirty="0"/>
              <a:t>基于规则的演绎推理</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a:xfrm>
            <a:off x="395288" y="476250"/>
            <a:ext cx="8229600" cy="1143000"/>
          </a:xfrm>
        </p:spPr>
        <p:txBody>
          <a:bodyPr/>
          <a:lstStyle/>
          <a:p>
            <a:r>
              <a:rPr lang="zh-CN" altLang="en-US" b="1" dirty="0" smtClean="0">
                <a:latin typeface="Times New Roman" pitchFamily="18" charset="0"/>
              </a:rPr>
              <a:t>规则</a:t>
            </a:r>
            <a:r>
              <a:rPr lang="zh-CN" altLang="en-US" b="1" dirty="0">
                <a:latin typeface="Times New Roman" pitchFamily="18" charset="0"/>
              </a:rPr>
              <a:t>正向演绎推理</a:t>
            </a:r>
            <a:endParaRPr lang="zh-CN" altLang="en-US" sz="2000" b="1" dirty="0">
              <a:latin typeface="Times New Roman" pitchFamily="18" charset="0"/>
            </a:endParaRPr>
          </a:p>
        </p:txBody>
      </p:sp>
      <p:sp>
        <p:nvSpPr>
          <p:cNvPr id="735235" name="Rectangle 3"/>
          <p:cNvSpPr>
            <a:spLocks noGrp="1" noChangeArrowheads="1"/>
          </p:cNvSpPr>
          <p:nvPr>
            <p:ph type="body" idx="1"/>
          </p:nvPr>
        </p:nvSpPr>
        <p:spPr>
          <a:xfrm>
            <a:off x="457200" y="1989138"/>
            <a:ext cx="8229600" cy="4137025"/>
          </a:xfrm>
        </p:spPr>
        <p:txBody>
          <a:bodyPr/>
          <a:lstStyle/>
          <a:p>
            <a:pPr>
              <a:lnSpc>
                <a:spcPct val="150000"/>
              </a:lnSpc>
              <a:spcBef>
                <a:spcPts val="1200"/>
              </a:spcBef>
            </a:pPr>
            <a:r>
              <a:rPr lang="zh-CN" altLang="en-US" b="0" dirty="0" smtClean="0"/>
              <a:t>规则</a:t>
            </a:r>
            <a:r>
              <a:rPr lang="zh-CN" altLang="en-US" b="0" dirty="0"/>
              <a:t>正向演绎和前面所讨论过的正向推理相</a:t>
            </a:r>
            <a:r>
              <a:rPr lang="zh-CN" altLang="en-US" b="0" dirty="0" smtClean="0"/>
              <a:t>对应</a:t>
            </a:r>
            <a:endParaRPr lang="en-US" altLang="zh-CN" b="0" dirty="0" smtClean="0"/>
          </a:p>
          <a:p>
            <a:pPr>
              <a:lnSpc>
                <a:spcPct val="150000"/>
              </a:lnSpc>
              <a:spcBef>
                <a:spcPts val="1200"/>
              </a:spcBef>
            </a:pPr>
            <a:endParaRPr lang="zh-CN" altLang="en-US" sz="800" b="0" dirty="0"/>
          </a:p>
          <a:p>
            <a:pPr>
              <a:lnSpc>
                <a:spcPct val="150000"/>
              </a:lnSpc>
              <a:spcBef>
                <a:spcPts val="1200"/>
              </a:spcBef>
            </a:pPr>
            <a:r>
              <a:rPr lang="zh-CN" altLang="en-US" b="0" dirty="0" smtClean="0"/>
              <a:t>它</a:t>
            </a:r>
            <a:r>
              <a:rPr lang="zh-CN" altLang="en-US" b="0" dirty="0"/>
              <a:t>是从已知事实出发，正向使用规则，直接进行演绎，直至到达目标为止的一种证明方法。其演绎过程容易被人们所理解。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a:xfrm>
            <a:off x="457200" y="44450"/>
            <a:ext cx="8229600" cy="1152525"/>
          </a:xfrm>
        </p:spPr>
        <p:txBody>
          <a:bodyPr/>
          <a:lstStyle/>
          <a:p>
            <a:r>
              <a:rPr lang="zh-CN" altLang="en-US" sz="4400" b="1" dirty="0" smtClean="0">
                <a:latin typeface="Times New Roman" pitchFamily="18" charset="0"/>
              </a:rPr>
              <a:t>事实</a:t>
            </a:r>
            <a:r>
              <a:rPr lang="zh-CN" altLang="en-US" sz="4400" b="1" dirty="0">
                <a:latin typeface="Times New Roman" pitchFamily="18" charset="0"/>
              </a:rPr>
              <a:t>表达式的与</a:t>
            </a:r>
            <a:r>
              <a:rPr lang="en-US" altLang="zh-CN" sz="4400" b="1" dirty="0">
                <a:latin typeface="Times New Roman" pitchFamily="18" charset="0"/>
              </a:rPr>
              <a:t>/</a:t>
            </a:r>
            <a:r>
              <a:rPr lang="zh-CN" altLang="en-US" sz="4400" b="1" dirty="0">
                <a:latin typeface="Times New Roman" pitchFamily="18" charset="0"/>
              </a:rPr>
              <a:t>或形</a:t>
            </a:r>
            <a:r>
              <a:rPr lang="zh-CN" altLang="en-US" sz="4400" b="1" dirty="0" smtClean="0">
                <a:latin typeface="Times New Roman" pitchFamily="18" charset="0"/>
              </a:rPr>
              <a:t>变换</a:t>
            </a:r>
            <a:endParaRPr lang="zh-CN" altLang="en-US" sz="4400" b="1" dirty="0">
              <a:latin typeface="Times New Roman" pitchFamily="18" charset="0"/>
            </a:endParaRPr>
          </a:p>
        </p:txBody>
      </p:sp>
      <p:sp>
        <p:nvSpPr>
          <p:cNvPr id="736259" name="Rectangle 3"/>
          <p:cNvSpPr>
            <a:spLocks noGrp="1" noChangeArrowheads="1"/>
          </p:cNvSpPr>
          <p:nvPr>
            <p:ph type="body" idx="1"/>
          </p:nvPr>
        </p:nvSpPr>
        <p:spPr>
          <a:xfrm>
            <a:off x="179512" y="1124744"/>
            <a:ext cx="8507412" cy="5472112"/>
          </a:xfrm>
        </p:spPr>
        <p:txBody>
          <a:bodyPr/>
          <a:lstStyle/>
          <a:p>
            <a:pPr>
              <a:lnSpc>
                <a:spcPct val="110000"/>
              </a:lnSpc>
            </a:pPr>
            <a:r>
              <a:rPr lang="zh-CN" altLang="en-US" sz="2200" b="1" dirty="0" smtClean="0"/>
              <a:t>规则</a:t>
            </a:r>
            <a:r>
              <a:rPr lang="zh-CN" altLang="en-US" sz="2200" b="1" dirty="0"/>
              <a:t>的正向演绎</a:t>
            </a:r>
            <a:r>
              <a:rPr lang="zh-CN" altLang="en-US" sz="2200" b="1" dirty="0" smtClean="0"/>
              <a:t>系统</a:t>
            </a:r>
            <a:r>
              <a:rPr lang="zh-CN" altLang="en-US" sz="2200" dirty="0" smtClean="0"/>
              <a:t>中，</a:t>
            </a:r>
            <a:r>
              <a:rPr lang="zh-CN" altLang="en-US" sz="2200" b="1" dirty="0" smtClean="0"/>
              <a:t>对</a:t>
            </a:r>
            <a:r>
              <a:rPr lang="zh-CN" altLang="en-US" sz="2200" b="1" dirty="0"/>
              <a:t>事实的化简，只须转换成不</a:t>
            </a:r>
            <a:r>
              <a:rPr lang="zh-CN" altLang="en-US" sz="2200" b="1" dirty="0">
                <a:solidFill>
                  <a:srgbClr val="0000FF"/>
                </a:solidFill>
              </a:rPr>
              <a:t>含蕴含符号“→”的与</a:t>
            </a:r>
            <a:r>
              <a:rPr lang="en-US" altLang="zh-CN" sz="2200" b="1" dirty="0">
                <a:solidFill>
                  <a:srgbClr val="0000FF"/>
                </a:solidFill>
              </a:rPr>
              <a:t>/</a:t>
            </a:r>
            <a:r>
              <a:rPr lang="zh-CN" altLang="en-US" sz="2200" b="1" dirty="0">
                <a:solidFill>
                  <a:srgbClr val="0000FF"/>
                </a:solidFill>
              </a:rPr>
              <a:t>或形表示</a:t>
            </a:r>
            <a:r>
              <a:rPr lang="zh-CN" altLang="en-US" sz="2200" b="1" dirty="0"/>
              <a:t>即可，而不必化成子句集</a:t>
            </a:r>
            <a:r>
              <a:rPr lang="zh-CN" altLang="en-US" sz="2200" b="1" dirty="0" smtClean="0"/>
              <a:t>。</a:t>
            </a:r>
            <a:endParaRPr lang="en-US" altLang="zh-CN" sz="2200" b="1" dirty="0" smtClean="0"/>
          </a:p>
          <a:p>
            <a:pPr>
              <a:lnSpc>
                <a:spcPct val="110000"/>
              </a:lnSpc>
            </a:pPr>
            <a:endParaRPr lang="zh-CN" altLang="en-US" sz="800" b="1" dirty="0" smtClean="0">
              <a:solidFill>
                <a:srgbClr val="0000CC"/>
              </a:solidFill>
            </a:endParaRPr>
          </a:p>
          <a:p>
            <a:pPr marL="457200" lvl="1" indent="0">
              <a:lnSpc>
                <a:spcPct val="110000"/>
              </a:lnSpc>
              <a:spcBef>
                <a:spcPts val="600"/>
              </a:spcBef>
              <a:buNone/>
            </a:pPr>
            <a:r>
              <a:rPr lang="zh-CN" altLang="en-US" sz="2000" b="0" dirty="0" smtClean="0"/>
              <a:t> </a:t>
            </a:r>
            <a:r>
              <a:rPr lang="en-US" altLang="zh-CN" sz="2000" b="0" dirty="0" smtClean="0"/>
              <a:t>(1) </a:t>
            </a:r>
            <a:r>
              <a:rPr lang="zh-CN" altLang="en-US" sz="2000" b="0" dirty="0" smtClean="0"/>
              <a:t>消去蕴含符号。</a:t>
            </a:r>
          </a:p>
          <a:p>
            <a:pPr marL="914400" lvl="2" indent="0">
              <a:lnSpc>
                <a:spcPct val="110000"/>
              </a:lnSpc>
              <a:spcBef>
                <a:spcPts val="600"/>
              </a:spcBef>
              <a:buNone/>
            </a:pPr>
            <a:r>
              <a:rPr lang="zh-CN" altLang="en-US" sz="1800" dirty="0" smtClean="0"/>
              <a:t>在</a:t>
            </a:r>
            <a:r>
              <a:rPr lang="zh-CN" altLang="en-US" sz="1800" dirty="0"/>
              <a:t>事实表达式中很少有含蕴含符号“→”出现，因为可把蕴含式表示成规则。</a:t>
            </a:r>
          </a:p>
          <a:p>
            <a:pPr marL="457200" lvl="1" indent="0">
              <a:lnSpc>
                <a:spcPct val="110000"/>
              </a:lnSpc>
              <a:spcBef>
                <a:spcPts val="600"/>
              </a:spcBef>
              <a:buNone/>
            </a:pPr>
            <a:r>
              <a:rPr lang="zh-CN" altLang="en-US" sz="2000" b="0" dirty="0"/>
              <a:t> </a:t>
            </a:r>
            <a:r>
              <a:rPr lang="en-US" altLang="zh-CN" sz="2000" b="0" dirty="0" smtClean="0"/>
              <a:t>(</a:t>
            </a:r>
            <a:r>
              <a:rPr lang="en-US" altLang="zh-CN" sz="2000" b="0" dirty="0"/>
              <a:t>2) </a:t>
            </a:r>
            <a:r>
              <a:rPr lang="zh-CN" altLang="en-US" sz="2000" b="0" dirty="0"/>
              <a:t>把“</a:t>
            </a:r>
            <a:r>
              <a:rPr lang="en-US" altLang="zh-CN" sz="2000" b="0" dirty="0">
                <a:latin typeface="宋体" pitchFamily="2" charset="-122"/>
              </a:rPr>
              <a:t>﹁</a:t>
            </a:r>
            <a:r>
              <a:rPr lang="en-US" altLang="zh-CN" sz="2000" b="0" dirty="0"/>
              <a:t>”</a:t>
            </a:r>
            <a:r>
              <a:rPr lang="zh-CN" altLang="en-US" sz="2000" b="0" dirty="0"/>
              <a:t>移到紧靠谓词的位置，直到每个否定符号的辖域最多只含一个谓词为止。</a:t>
            </a:r>
          </a:p>
          <a:p>
            <a:pPr marL="457200" lvl="1" indent="0">
              <a:lnSpc>
                <a:spcPct val="110000"/>
              </a:lnSpc>
              <a:spcBef>
                <a:spcPts val="600"/>
              </a:spcBef>
              <a:buNone/>
            </a:pPr>
            <a:r>
              <a:rPr lang="zh-CN" altLang="en-US" sz="2000" b="0" dirty="0"/>
              <a:t> </a:t>
            </a:r>
            <a:r>
              <a:rPr lang="en-US" altLang="zh-CN" sz="2000" b="0" dirty="0" smtClean="0"/>
              <a:t>(</a:t>
            </a:r>
            <a:r>
              <a:rPr lang="en-US" altLang="zh-CN" sz="2000" b="0" dirty="0"/>
              <a:t>3</a:t>
            </a:r>
            <a:r>
              <a:rPr lang="en-US" altLang="zh-CN" sz="2000" b="0" dirty="0" smtClean="0"/>
              <a:t>)</a:t>
            </a:r>
            <a:r>
              <a:rPr lang="zh-CN" altLang="en-US" sz="2000" b="0" dirty="0"/>
              <a:t>对全称量词辖域内的变量进行改名和标准化</a:t>
            </a:r>
            <a:r>
              <a:rPr lang="zh-CN" altLang="en-US" sz="2000" b="0" dirty="0" smtClean="0"/>
              <a:t>，然后前束化</a:t>
            </a:r>
            <a:r>
              <a:rPr lang="zh-CN" altLang="en-US" sz="2000" b="0" dirty="0"/>
              <a:t>。</a:t>
            </a:r>
          </a:p>
          <a:p>
            <a:pPr marL="457200" lvl="1" indent="0">
              <a:lnSpc>
                <a:spcPct val="110000"/>
              </a:lnSpc>
              <a:spcBef>
                <a:spcPts val="600"/>
              </a:spcBef>
              <a:buNone/>
            </a:pPr>
            <a:r>
              <a:rPr lang="zh-CN" altLang="en-US" sz="2000" b="0" dirty="0"/>
              <a:t> </a:t>
            </a:r>
            <a:r>
              <a:rPr lang="en-US" altLang="zh-CN" sz="2000" b="0" dirty="0" smtClean="0"/>
              <a:t>(</a:t>
            </a:r>
            <a:r>
              <a:rPr lang="en-US" altLang="zh-CN" sz="2000" b="0" dirty="0"/>
              <a:t>4) </a:t>
            </a:r>
            <a:r>
              <a:rPr lang="zh-CN" altLang="en-US" sz="2000" b="0" dirty="0" smtClean="0"/>
              <a:t>对存在量词</a:t>
            </a:r>
            <a:r>
              <a:rPr lang="zh-CN" altLang="en-US" sz="2000" b="0" dirty="0"/>
              <a:t>量化的变量用</a:t>
            </a:r>
            <a:r>
              <a:rPr lang="en-US" altLang="zh-CN" sz="2000" b="0" dirty="0" err="1"/>
              <a:t>skolem</a:t>
            </a:r>
            <a:r>
              <a:rPr lang="zh-CN" altLang="en-US" sz="2000" b="0" dirty="0"/>
              <a:t>函数代替，使不同量词约束的变元有不同的名字。</a:t>
            </a:r>
          </a:p>
          <a:p>
            <a:pPr marL="457200" lvl="1" indent="0">
              <a:lnSpc>
                <a:spcPct val="110000"/>
              </a:lnSpc>
              <a:spcBef>
                <a:spcPts val="600"/>
              </a:spcBef>
              <a:buNone/>
            </a:pPr>
            <a:r>
              <a:rPr lang="zh-CN" altLang="en-US" sz="2000" b="0" dirty="0"/>
              <a:t> </a:t>
            </a:r>
            <a:r>
              <a:rPr lang="en-US" altLang="zh-CN" sz="2000" b="0" dirty="0" smtClean="0"/>
              <a:t>(</a:t>
            </a:r>
            <a:r>
              <a:rPr lang="en-US" altLang="zh-CN" sz="2000" b="0" dirty="0"/>
              <a:t>5) </a:t>
            </a:r>
            <a:r>
              <a:rPr lang="zh-CN" altLang="en-US" sz="2000" b="0" dirty="0"/>
              <a:t>消去全称量词，而余下的变量都被认为</a:t>
            </a:r>
            <a:r>
              <a:rPr lang="zh-CN" altLang="en-US" sz="2000" b="0" dirty="0" smtClean="0"/>
              <a:t>是全称量词</a:t>
            </a:r>
            <a:r>
              <a:rPr lang="zh-CN" altLang="en-US" sz="2000" b="0" dirty="0"/>
              <a:t>量化的变量。</a:t>
            </a:r>
          </a:p>
          <a:p>
            <a:pPr marL="457200" lvl="1" indent="0">
              <a:lnSpc>
                <a:spcPct val="110000"/>
              </a:lnSpc>
              <a:spcBef>
                <a:spcPts val="600"/>
              </a:spcBef>
              <a:buNone/>
            </a:pPr>
            <a:r>
              <a:rPr lang="zh-CN" altLang="en-US" sz="2000" b="0" dirty="0"/>
              <a:t> </a:t>
            </a:r>
            <a:r>
              <a:rPr lang="en-US" altLang="zh-CN" sz="2000" b="0" dirty="0" smtClean="0"/>
              <a:t>(</a:t>
            </a:r>
            <a:r>
              <a:rPr lang="en-US" altLang="zh-CN" sz="2000" b="0" dirty="0"/>
              <a:t>6) </a:t>
            </a:r>
            <a:r>
              <a:rPr lang="zh-CN" altLang="en-US" sz="2000" b="0" dirty="0"/>
              <a:t>对变量进行换名，使主合取元具有不同的变量名。</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914400" y="2204864"/>
            <a:ext cx="8229600" cy="3992563"/>
          </a:xfrm>
        </p:spPr>
        <p:txBody>
          <a:bodyPr/>
          <a:lstStyle/>
          <a:p>
            <a:pPr marL="0" indent="0">
              <a:buNone/>
            </a:pPr>
            <a:r>
              <a:rPr lang="zh-CN" altLang="en-US" b="1" dirty="0">
                <a:latin typeface="Times New Roman" pitchFamily="18" charset="0"/>
              </a:rPr>
              <a:t>例如，有如下表达式</a:t>
            </a:r>
          </a:p>
          <a:p>
            <a:pPr marL="0" indent="0">
              <a:buNone/>
            </a:pPr>
            <a:r>
              <a:rPr lang="zh-CN" altLang="en-US" b="1" dirty="0">
                <a:latin typeface="Times New Roman" pitchFamily="18" charset="0"/>
              </a:rPr>
              <a:t>      </a:t>
            </a:r>
            <a:r>
              <a:rPr lang="en-US" altLang="zh-CN" b="1" dirty="0" smtClean="0">
                <a:latin typeface="Times New Roman" pitchFamily="18" charset="0"/>
              </a:rPr>
              <a:t>(</a:t>
            </a:r>
            <a:r>
              <a:rPr lang="en-US" altLang="zh-CN" b="1" dirty="0">
                <a:latin typeface="Times New Roman" pitchFamily="18" charset="0"/>
                <a:ea typeface="Batang" pitchFamily="18" charset="-127"/>
              </a:rPr>
              <a:t>∃</a:t>
            </a:r>
            <a:r>
              <a:rPr lang="en-US" altLang="zh-CN" b="1" dirty="0">
                <a:latin typeface="Times New Roman" pitchFamily="18" charset="0"/>
              </a:rPr>
              <a:t>x) (</a:t>
            </a:r>
            <a:r>
              <a:rPr lang="en-US" altLang="zh-CN" b="1" dirty="0">
                <a:latin typeface="Times New Roman" pitchFamily="18" charset="0"/>
                <a:ea typeface="Batang" pitchFamily="18" charset="-127"/>
              </a:rPr>
              <a:t>∀</a:t>
            </a:r>
            <a:r>
              <a:rPr lang="en-US" altLang="zh-CN" b="1" dirty="0">
                <a:latin typeface="Times New Roman" pitchFamily="18" charset="0"/>
              </a:rPr>
              <a:t>y)(Q(y, x)∧﹁((R(y)∨P(y))∧S(x, y)))</a:t>
            </a:r>
          </a:p>
          <a:p>
            <a:pPr marL="0" indent="0">
              <a:buNone/>
            </a:pPr>
            <a:r>
              <a:rPr lang="zh-CN" altLang="en-US" b="1" dirty="0">
                <a:latin typeface="Times New Roman" pitchFamily="18" charset="0"/>
              </a:rPr>
              <a:t>可把它转化为：</a:t>
            </a:r>
          </a:p>
          <a:p>
            <a:pPr marL="0" indent="0">
              <a:buNone/>
            </a:pPr>
            <a:r>
              <a:rPr lang="zh-CN" altLang="en-US" b="1" dirty="0">
                <a:latin typeface="Times New Roman" pitchFamily="18" charset="0"/>
              </a:rPr>
              <a:t>      </a:t>
            </a:r>
            <a:r>
              <a:rPr lang="en-US" altLang="zh-CN" b="1" dirty="0" smtClean="0">
                <a:latin typeface="Times New Roman" pitchFamily="18" charset="0"/>
              </a:rPr>
              <a:t>Q</a:t>
            </a:r>
            <a:r>
              <a:rPr lang="en-US" altLang="zh-CN" b="1" dirty="0">
                <a:latin typeface="Times New Roman" pitchFamily="18" charset="0"/>
              </a:rPr>
              <a:t>(z, a)∧((﹁R(y)∧﹁P(y))∨﹁S(a, y))</a:t>
            </a:r>
          </a:p>
          <a:p>
            <a:pPr marL="0" indent="0">
              <a:buNone/>
            </a:pPr>
            <a:r>
              <a:rPr lang="zh-CN" altLang="en-US" b="1" dirty="0">
                <a:latin typeface="Times New Roman" pitchFamily="18" charset="0"/>
              </a:rPr>
              <a:t>这就是与</a:t>
            </a:r>
            <a:r>
              <a:rPr lang="en-US" altLang="zh-CN" b="1" dirty="0">
                <a:latin typeface="Times New Roman" pitchFamily="18" charset="0"/>
              </a:rPr>
              <a:t>/</a:t>
            </a:r>
            <a:r>
              <a:rPr lang="zh-CN" altLang="en-US" b="1" dirty="0">
                <a:latin typeface="Times New Roman" pitchFamily="18" charset="0"/>
              </a:rPr>
              <a:t>或形表示</a:t>
            </a:r>
            <a:r>
              <a:rPr lang="zh-CN" altLang="en-US" b="1" dirty="0">
                <a:solidFill>
                  <a:srgbClr val="0000CC"/>
                </a:solidFill>
                <a:latin typeface="Times New Roman" pitchFamily="18" charset="0"/>
              </a:rPr>
              <a:t>。</a:t>
            </a:r>
          </a:p>
          <a:p>
            <a:endParaRPr lang="en-US" altLang="zh-CN" dirty="0">
              <a:solidFill>
                <a:srgbClr val="0000CC"/>
              </a:solidFill>
              <a:latin typeface="Times New Roman" pitchFamily="18" charset="0"/>
            </a:endParaRPr>
          </a:p>
        </p:txBody>
      </p:sp>
      <p:sp>
        <p:nvSpPr>
          <p:cNvPr id="6" name="Rectangle 2"/>
          <p:cNvSpPr txBox="1">
            <a:spLocks noChangeArrowheads="1"/>
          </p:cNvSpPr>
          <p:nvPr/>
        </p:nvSpPr>
        <p:spPr bwMode="auto">
          <a:xfrm>
            <a:off x="457200" y="44450"/>
            <a:ext cx="82296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z="4400" b="1" smtClean="0"/>
              <a:t>事实表达式的与</a:t>
            </a:r>
            <a:r>
              <a:rPr lang="en-US" altLang="zh-CN" sz="4400" b="1" smtClean="0"/>
              <a:t>/</a:t>
            </a:r>
            <a:r>
              <a:rPr lang="zh-CN" altLang="en-US" sz="4400" b="1" smtClean="0"/>
              <a:t>或形变换</a:t>
            </a:r>
            <a:endParaRPr lang="zh-CN" altLang="en-US" sz="44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1" name="Rectangle 3"/>
          <p:cNvSpPr>
            <a:spLocks noGrp="1" noChangeArrowheads="1"/>
          </p:cNvSpPr>
          <p:nvPr>
            <p:ph type="body" idx="1"/>
          </p:nvPr>
        </p:nvSpPr>
        <p:spPr>
          <a:xfrm>
            <a:off x="179388" y="1196976"/>
            <a:ext cx="8507412" cy="5545138"/>
          </a:xfrm>
        </p:spPr>
        <p:txBody>
          <a:bodyPr/>
          <a:lstStyle/>
          <a:p>
            <a:pPr>
              <a:lnSpc>
                <a:spcPct val="120000"/>
              </a:lnSpc>
              <a:spcBef>
                <a:spcPts val="1200"/>
              </a:spcBef>
            </a:pPr>
            <a:r>
              <a:rPr lang="zh-CN" altLang="en-US" sz="2400" b="1" dirty="0" smtClean="0">
                <a:solidFill>
                  <a:srgbClr val="0000FF"/>
                </a:solidFill>
                <a:latin typeface="Times New Roman" pitchFamily="18" charset="0"/>
              </a:rPr>
              <a:t>每个结点表示该事实表达</a:t>
            </a:r>
            <a:r>
              <a:rPr lang="zh-CN" altLang="en-US" sz="2400" b="1" dirty="0">
                <a:solidFill>
                  <a:srgbClr val="0000FF"/>
                </a:solidFill>
                <a:latin typeface="Times New Roman" pitchFamily="18" charset="0"/>
              </a:rPr>
              <a:t>式的一个子表达式，子表达式之间的与、或关系</a:t>
            </a:r>
            <a:r>
              <a:rPr lang="zh-CN" altLang="en-US" sz="2400" b="1" dirty="0" smtClean="0">
                <a:solidFill>
                  <a:srgbClr val="0000FF"/>
                </a:solidFill>
                <a:latin typeface="Times New Roman" pitchFamily="18" charset="0"/>
              </a:rPr>
              <a:t>规定：</a:t>
            </a:r>
            <a:endParaRPr lang="zh-CN" altLang="en-US" sz="2400" b="1" dirty="0">
              <a:solidFill>
                <a:srgbClr val="0000FF"/>
              </a:solidFill>
              <a:latin typeface="Times New Roman" pitchFamily="18" charset="0"/>
            </a:endParaRPr>
          </a:p>
          <a:p>
            <a:pPr lvl="1">
              <a:lnSpc>
                <a:spcPct val="120000"/>
              </a:lnSpc>
              <a:spcBef>
                <a:spcPts val="1200"/>
              </a:spcBef>
            </a:pPr>
            <a:r>
              <a:rPr lang="zh-CN" altLang="en-US" sz="2200" b="0" dirty="0" smtClean="0">
                <a:latin typeface="Times New Roman" pitchFamily="18" charset="0"/>
              </a:rPr>
              <a:t>当</a:t>
            </a:r>
            <a:r>
              <a:rPr lang="zh-CN" altLang="en-US" sz="2200" b="0" dirty="0">
                <a:latin typeface="Times New Roman" pitchFamily="18" charset="0"/>
              </a:rPr>
              <a:t>某个表达式为</a:t>
            </a:r>
            <a:r>
              <a:rPr lang="en-US" altLang="zh-CN" sz="2200" b="0" dirty="0">
                <a:latin typeface="Times New Roman" pitchFamily="18" charset="0"/>
              </a:rPr>
              <a:t>k</a:t>
            </a:r>
            <a:r>
              <a:rPr lang="zh-CN" altLang="en-US" sz="2200" b="0" dirty="0">
                <a:latin typeface="Times New Roman" pitchFamily="18" charset="0"/>
              </a:rPr>
              <a:t>个子表达式的</a:t>
            </a:r>
            <a:r>
              <a:rPr lang="zh-CN" altLang="en-US" sz="2200" dirty="0">
                <a:solidFill>
                  <a:srgbClr val="FF0000"/>
                </a:solidFill>
                <a:latin typeface="Times New Roman" pitchFamily="18" charset="0"/>
              </a:rPr>
              <a:t>析取</a:t>
            </a:r>
            <a:r>
              <a:rPr lang="zh-CN" altLang="en-US" sz="2200" b="0" dirty="0">
                <a:latin typeface="Times New Roman" pitchFamily="18" charset="0"/>
              </a:rPr>
              <a:t>时，例如</a:t>
            </a:r>
            <a:r>
              <a:rPr lang="en-US" altLang="zh-CN" sz="2200" b="0" dirty="0">
                <a:latin typeface="Times New Roman" pitchFamily="18" charset="0"/>
              </a:rPr>
              <a:t>E</a:t>
            </a:r>
            <a:r>
              <a:rPr lang="en-US" altLang="zh-CN" sz="2200" b="0" baseline="-25000" dirty="0">
                <a:latin typeface="Times New Roman" pitchFamily="18" charset="0"/>
              </a:rPr>
              <a:t>1</a:t>
            </a:r>
            <a:r>
              <a:rPr lang="en-US" altLang="zh-CN" sz="2200" b="0" dirty="0">
                <a:latin typeface="Times New Roman" pitchFamily="18" charset="0"/>
              </a:rPr>
              <a:t>∨E</a:t>
            </a:r>
            <a:r>
              <a:rPr lang="en-US" altLang="zh-CN" sz="2200" b="0" baseline="-25000" dirty="0">
                <a:latin typeface="Times New Roman" pitchFamily="18" charset="0"/>
              </a:rPr>
              <a:t>2</a:t>
            </a:r>
            <a:r>
              <a:rPr lang="en-US" altLang="zh-CN" sz="2200" b="0" dirty="0">
                <a:latin typeface="Times New Roman" pitchFamily="18" charset="0"/>
              </a:rPr>
              <a:t>∨…∨</a:t>
            </a:r>
            <a:r>
              <a:rPr lang="en-US" altLang="zh-CN" sz="2200" b="0" dirty="0" err="1">
                <a:latin typeface="Times New Roman" pitchFamily="18" charset="0"/>
              </a:rPr>
              <a:t>E</a:t>
            </a:r>
            <a:r>
              <a:rPr lang="en-US" altLang="zh-CN" sz="2200" b="0" baseline="-25000" dirty="0" err="1">
                <a:latin typeface="Times New Roman" pitchFamily="18" charset="0"/>
              </a:rPr>
              <a:t>k</a:t>
            </a:r>
            <a:r>
              <a:rPr lang="zh-CN" altLang="en-US" sz="2200" b="0" dirty="0">
                <a:latin typeface="Times New Roman" pitchFamily="18" charset="0"/>
              </a:rPr>
              <a:t>，其中的每个子表达式</a:t>
            </a:r>
            <a:r>
              <a:rPr lang="en-US" altLang="zh-CN" sz="2200" b="0" dirty="0" err="1">
                <a:latin typeface="Times New Roman" pitchFamily="18" charset="0"/>
              </a:rPr>
              <a:t>E</a:t>
            </a:r>
            <a:r>
              <a:rPr lang="en-US" altLang="zh-CN" sz="2200" b="0" baseline="-25000" dirty="0" err="1">
                <a:latin typeface="Times New Roman" pitchFamily="18" charset="0"/>
              </a:rPr>
              <a:t>i</a:t>
            </a:r>
            <a:r>
              <a:rPr lang="zh-CN" altLang="en-US" sz="2200" b="0" dirty="0">
                <a:latin typeface="Times New Roman" pitchFamily="18" charset="0"/>
              </a:rPr>
              <a:t>均被表示为</a:t>
            </a:r>
            <a:r>
              <a:rPr lang="en-US" altLang="zh-CN" sz="2200" b="0" dirty="0">
                <a:latin typeface="Times New Roman" pitchFamily="18" charset="0"/>
              </a:rPr>
              <a:t>E</a:t>
            </a:r>
            <a:r>
              <a:rPr lang="en-US" altLang="zh-CN" sz="2200" b="0" baseline="-25000" dirty="0">
                <a:latin typeface="Times New Roman" pitchFamily="18" charset="0"/>
              </a:rPr>
              <a:t>1</a:t>
            </a:r>
            <a:r>
              <a:rPr lang="en-US" altLang="zh-CN" sz="2200" b="0" dirty="0">
                <a:latin typeface="Times New Roman" pitchFamily="18" charset="0"/>
              </a:rPr>
              <a:t>∨E</a:t>
            </a:r>
            <a:r>
              <a:rPr lang="en-US" altLang="zh-CN" sz="2200" b="0" baseline="-25000" dirty="0">
                <a:latin typeface="Times New Roman" pitchFamily="18" charset="0"/>
              </a:rPr>
              <a:t>2</a:t>
            </a:r>
            <a:r>
              <a:rPr lang="en-US" altLang="zh-CN" sz="2200" b="0" dirty="0">
                <a:latin typeface="Times New Roman" pitchFamily="18" charset="0"/>
              </a:rPr>
              <a:t>∨…∨</a:t>
            </a:r>
            <a:r>
              <a:rPr lang="en-US" altLang="zh-CN" sz="2200" b="0" dirty="0" err="1">
                <a:latin typeface="Times New Roman" pitchFamily="18" charset="0"/>
              </a:rPr>
              <a:t>E</a:t>
            </a:r>
            <a:r>
              <a:rPr lang="en-US" altLang="zh-CN" sz="2200" b="0" baseline="-25000" dirty="0" err="1">
                <a:latin typeface="Times New Roman" pitchFamily="18" charset="0"/>
              </a:rPr>
              <a:t>k</a:t>
            </a:r>
            <a:r>
              <a:rPr lang="zh-CN" altLang="en-US" sz="2200" b="0" dirty="0" smtClean="0">
                <a:latin typeface="Times New Roman" pitchFamily="18" charset="0"/>
              </a:rPr>
              <a:t>的后继结点，</a:t>
            </a:r>
            <a:r>
              <a:rPr lang="zh-CN" altLang="en-US" sz="2200" b="0" dirty="0">
                <a:latin typeface="Times New Roman" pitchFamily="18" charset="0"/>
              </a:rPr>
              <a:t>并由</a:t>
            </a:r>
            <a:r>
              <a:rPr lang="zh-CN" altLang="en-US" sz="2200" dirty="0">
                <a:solidFill>
                  <a:srgbClr val="0000FF"/>
                </a:solidFill>
                <a:latin typeface="Times New Roman" pitchFamily="18" charset="0"/>
              </a:rPr>
              <a:t>一个</a:t>
            </a:r>
            <a:r>
              <a:rPr lang="en-US" altLang="zh-CN" sz="2200" dirty="0">
                <a:solidFill>
                  <a:srgbClr val="0000FF"/>
                </a:solidFill>
                <a:latin typeface="Times New Roman" pitchFamily="18" charset="0"/>
              </a:rPr>
              <a:t>k</a:t>
            </a:r>
            <a:r>
              <a:rPr lang="zh-CN" altLang="en-US" sz="2200" dirty="0" smtClean="0">
                <a:solidFill>
                  <a:srgbClr val="0000FF"/>
                </a:solidFill>
                <a:latin typeface="Times New Roman" pitchFamily="18" charset="0"/>
              </a:rPr>
              <a:t>线连接符将这些后继结点都连接到其父结点，</a:t>
            </a:r>
            <a:r>
              <a:rPr lang="zh-CN" altLang="en-US" sz="2200" dirty="0">
                <a:solidFill>
                  <a:srgbClr val="0000FF"/>
                </a:solidFill>
                <a:latin typeface="Times New Roman" pitchFamily="18" charset="0"/>
              </a:rPr>
              <a:t>即</a:t>
            </a:r>
            <a:r>
              <a:rPr lang="zh-CN" altLang="en-US" sz="2200" dirty="0">
                <a:solidFill>
                  <a:srgbClr val="C00000"/>
                </a:solidFill>
                <a:latin typeface="Times New Roman" pitchFamily="18" charset="0"/>
              </a:rPr>
              <a:t>表示成与的关系</a:t>
            </a:r>
            <a:r>
              <a:rPr lang="zh-CN" altLang="en-US" sz="2200" b="0" dirty="0">
                <a:latin typeface="Times New Roman" pitchFamily="18" charset="0"/>
              </a:rPr>
              <a:t>。</a:t>
            </a:r>
          </a:p>
          <a:p>
            <a:pPr lvl="1">
              <a:lnSpc>
                <a:spcPct val="120000"/>
              </a:lnSpc>
              <a:spcBef>
                <a:spcPts val="1200"/>
              </a:spcBef>
            </a:pPr>
            <a:r>
              <a:rPr lang="zh-CN" altLang="en-US" sz="2200" b="0" dirty="0" smtClean="0">
                <a:latin typeface="Times New Roman" pitchFamily="18" charset="0"/>
              </a:rPr>
              <a:t>当</a:t>
            </a:r>
            <a:r>
              <a:rPr lang="zh-CN" altLang="en-US" sz="2200" b="0" dirty="0">
                <a:latin typeface="Times New Roman" pitchFamily="18" charset="0"/>
              </a:rPr>
              <a:t>某个表达式为</a:t>
            </a:r>
            <a:r>
              <a:rPr lang="en-US" altLang="zh-CN" sz="2200" b="0" dirty="0">
                <a:latin typeface="Times New Roman" pitchFamily="18" charset="0"/>
              </a:rPr>
              <a:t>k</a:t>
            </a:r>
            <a:r>
              <a:rPr lang="zh-CN" altLang="en-US" sz="2200" b="0" dirty="0">
                <a:latin typeface="Times New Roman" pitchFamily="18" charset="0"/>
              </a:rPr>
              <a:t>个子表达式的</a:t>
            </a:r>
            <a:r>
              <a:rPr lang="zh-CN" altLang="en-US" sz="2200" dirty="0">
                <a:solidFill>
                  <a:srgbClr val="FF0000"/>
                </a:solidFill>
                <a:latin typeface="Times New Roman" pitchFamily="18" charset="0"/>
              </a:rPr>
              <a:t>合取</a:t>
            </a:r>
            <a:r>
              <a:rPr lang="zh-CN" altLang="en-US" sz="2200" b="0" dirty="0">
                <a:latin typeface="Times New Roman" pitchFamily="18" charset="0"/>
              </a:rPr>
              <a:t>时，例如</a:t>
            </a:r>
            <a:r>
              <a:rPr lang="en-US" altLang="zh-CN" sz="2200" b="0" dirty="0">
                <a:latin typeface="Times New Roman" pitchFamily="18" charset="0"/>
              </a:rPr>
              <a:t>E</a:t>
            </a:r>
            <a:r>
              <a:rPr lang="en-US" altLang="zh-CN" sz="2200" b="0" baseline="-25000" dirty="0">
                <a:latin typeface="Times New Roman" pitchFamily="18" charset="0"/>
              </a:rPr>
              <a:t>1</a:t>
            </a:r>
            <a:r>
              <a:rPr lang="en-US" altLang="zh-CN" sz="2200" b="0" dirty="0">
                <a:latin typeface="Times New Roman" pitchFamily="18" charset="0"/>
              </a:rPr>
              <a:t>∧E</a:t>
            </a:r>
            <a:r>
              <a:rPr lang="en-US" altLang="zh-CN" sz="2200" b="0" baseline="-25000" dirty="0">
                <a:latin typeface="Times New Roman" pitchFamily="18" charset="0"/>
              </a:rPr>
              <a:t>2</a:t>
            </a:r>
            <a:r>
              <a:rPr lang="en-US" altLang="zh-CN" sz="2200" b="0" dirty="0">
                <a:latin typeface="Times New Roman" pitchFamily="18" charset="0"/>
              </a:rPr>
              <a:t>∧…∧</a:t>
            </a:r>
            <a:r>
              <a:rPr lang="en-US" altLang="zh-CN" sz="2200" b="0" dirty="0" err="1">
                <a:latin typeface="Times New Roman" pitchFamily="18" charset="0"/>
              </a:rPr>
              <a:t>E</a:t>
            </a:r>
            <a:r>
              <a:rPr lang="en-US" altLang="zh-CN" sz="2200" b="0" baseline="-25000" dirty="0" err="1">
                <a:latin typeface="Times New Roman" pitchFamily="18" charset="0"/>
              </a:rPr>
              <a:t>k</a:t>
            </a:r>
            <a:r>
              <a:rPr lang="zh-CN" altLang="en-US" sz="2200" b="0" dirty="0">
                <a:latin typeface="Times New Roman" pitchFamily="18" charset="0"/>
              </a:rPr>
              <a:t>，其中的每个子表达式</a:t>
            </a:r>
            <a:r>
              <a:rPr lang="en-US" altLang="zh-CN" sz="2200" b="0" dirty="0" err="1">
                <a:latin typeface="Times New Roman" pitchFamily="18" charset="0"/>
              </a:rPr>
              <a:t>E</a:t>
            </a:r>
            <a:r>
              <a:rPr lang="en-US" altLang="zh-CN" sz="2200" b="0" baseline="-25000" dirty="0" err="1">
                <a:latin typeface="Times New Roman" pitchFamily="18" charset="0"/>
              </a:rPr>
              <a:t>i</a:t>
            </a:r>
            <a:r>
              <a:rPr lang="zh-CN" altLang="en-US" sz="2200" b="0" dirty="0">
                <a:latin typeface="Times New Roman" pitchFamily="18" charset="0"/>
              </a:rPr>
              <a:t>均被表示成</a:t>
            </a:r>
            <a:r>
              <a:rPr lang="en-US" altLang="zh-CN" sz="2200" b="0" dirty="0">
                <a:latin typeface="Times New Roman" pitchFamily="18" charset="0"/>
              </a:rPr>
              <a:t>E</a:t>
            </a:r>
            <a:r>
              <a:rPr lang="en-US" altLang="zh-CN" sz="2200" b="0" baseline="-25000" dirty="0">
                <a:latin typeface="Times New Roman" pitchFamily="18" charset="0"/>
              </a:rPr>
              <a:t>1</a:t>
            </a:r>
            <a:r>
              <a:rPr lang="en-US" altLang="zh-CN" sz="2200" b="0" dirty="0">
                <a:latin typeface="Times New Roman" pitchFamily="18" charset="0"/>
              </a:rPr>
              <a:t>∧E</a:t>
            </a:r>
            <a:r>
              <a:rPr lang="en-US" altLang="zh-CN" sz="2200" b="0" baseline="-25000" dirty="0">
                <a:latin typeface="Times New Roman" pitchFamily="18" charset="0"/>
              </a:rPr>
              <a:t>2</a:t>
            </a:r>
            <a:r>
              <a:rPr lang="en-US" altLang="zh-CN" sz="2200" b="0" dirty="0">
                <a:latin typeface="Times New Roman" pitchFamily="18" charset="0"/>
              </a:rPr>
              <a:t>∧…∧</a:t>
            </a:r>
            <a:r>
              <a:rPr lang="en-US" altLang="zh-CN" sz="2200" b="0" dirty="0" err="1">
                <a:latin typeface="Times New Roman" pitchFamily="18" charset="0"/>
              </a:rPr>
              <a:t>E</a:t>
            </a:r>
            <a:r>
              <a:rPr lang="en-US" altLang="zh-CN" sz="2200" b="0" baseline="-25000" dirty="0" err="1">
                <a:latin typeface="Times New Roman" pitchFamily="18" charset="0"/>
              </a:rPr>
              <a:t>k</a:t>
            </a:r>
            <a:r>
              <a:rPr lang="zh-CN" altLang="en-US" sz="2200" b="0" dirty="0">
                <a:latin typeface="Times New Roman" pitchFamily="18" charset="0"/>
              </a:rPr>
              <a:t>的一个单</a:t>
            </a:r>
            <a:r>
              <a:rPr lang="zh-CN" altLang="en-US" sz="2200" b="0" dirty="0" smtClean="0">
                <a:latin typeface="Times New Roman" pitchFamily="18" charset="0"/>
              </a:rPr>
              <a:t>一的后继结点，并由</a:t>
            </a:r>
            <a:r>
              <a:rPr lang="zh-CN" altLang="en-US" sz="2200" dirty="0" smtClean="0">
                <a:solidFill>
                  <a:srgbClr val="0000FF"/>
                </a:solidFill>
                <a:latin typeface="Times New Roman" pitchFamily="18" charset="0"/>
              </a:rPr>
              <a:t>一个单一连接符连接到其父结点，</a:t>
            </a:r>
            <a:r>
              <a:rPr lang="zh-CN" altLang="en-US" sz="2200" dirty="0">
                <a:solidFill>
                  <a:srgbClr val="0000FF"/>
                </a:solidFill>
                <a:latin typeface="Times New Roman" pitchFamily="18" charset="0"/>
              </a:rPr>
              <a:t>即</a:t>
            </a:r>
            <a:r>
              <a:rPr lang="zh-CN" altLang="en-US" sz="2200" dirty="0">
                <a:solidFill>
                  <a:srgbClr val="C00000"/>
                </a:solidFill>
                <a:latin typeface="Times New Roman" pitchFamily="18" charset="0"/>
              </a:rPr>
              <a:t>表示成或的关系</a:t>
            </a:r>
            <a:r>
              <a:rPr lang="zh-CN" altLang="en-US" sz="2200" b="0" dirty="0" smtClean="0">
                <a:latin typeface="Times New Roman" pitchFamily="18" charset="0"/>
              </a:rPr>
              <a:t>。</a:t>
            </a:r>
            <a:endParaRPr lang="zh-CN" altLang="en-US" sz="2200" b="0" dirty="0">
              <a:latin typeface="Times New Roman" pitchFamily="18" charset="0"/>
            </a:endParaRPr>
          </a:p>
        </p:txBody>
      </p:sp>
      <p:sp>
        <p:nvSpPr>
          <p:cNvPr id="6" name="Rectangle 2"/>
          <p:cNvSpPr txBox="1">
            <a:spLocks noChangeArrowheads="1"/>
          </p:cNvSpPr>
          <p:nvPr/>
        </p:nvSpPr>
        <p:spPr bwMode="auto">
          <a:xfrm>
            <a:off x="457200" y="44450"/>
            <a:ext cx="82296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z="4400" b="1" dirty="0" smtClean="0"/>
              <a:t>事实表达式的与</a:t>
            </a:r>
            <a:r>
              <a:rPr lang="en-US" altLang="zh-CN" sz="4400" b="1" dirty="0" smtClean="0"/>
              <a:t>/</a:t>
            </a:r>
            <a:r>
              <a:rPr lang="zh-CN" altLang="en-US" sz="4400" b="1" dirty="0"/>
              <a:t>或树表示</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7" name="Rectangle 3"/>
          <p:cNvSpPr>
            <a:spLocks noGrp="1" noChangeArrowheads="1"/>
          </p:cNvSpPr>
          <p:nvPr>
            <p:ph type="body" idx="1"/>
          </p:nvPr>
        </p:nvSpPr>
        <p:spPr>
          <a:xfrm>
            <a:off x="250825" y="1196975"/>
            <a:ext cx="8435975" cy="5472113"/>
          </a:xfrm>
        </p:spPr>
        <p:txBody>
          <a:bodyPr/>
          <a:lstStyle/>
          <a:p>
            <a:r>
              <a:rPr lang="zh-CN" altLang="en-US" sz="2400" b="1" dirty="0" smtClean="0"/>
              <a:t>事实</a:t>
            </a:r>
            <a:r>
              <a:rPr lang="zh-CN" altLang="en-US" sz="2400" b="1" dirty="0"/>
              <a:t>表达式的与</a:t>
            </a:r>
            <a:r>
              <a:rPr lang="en-US" altLang="zh-CN" sz="2400" b="1" dirty="0"/>
              <a:t>/</a:t>
            </a:r>
            <a:r>
              <a:rPr lang="zh-CN" altLang="en-US" sz="2400" b="1" dirty="0"/>
              <a:t>或形可用一棵与</a:t>
            </a:r>
            <a:r>
              <a:rPr lang="en-US" altLang="zh-CN" sz="2400" b="1" dirty="0"/>
              <a:t>/</a:t>
            </a:r>
            <a:r>
              <a:rPr lang="zh-CN" altLang="en-US" sz="2400" b="1" dirty="0"/>
              <a:t>或树表示</a:t>
            </a:r>
            <a:r>
              <a:rPr lang="zh-CN" altLang="en-US" sz="2400" b="1" dirty="0" smtClean="0"/>
              <a:t>出来</a:t>
            </a:r>
            <a:endParaRPr lang="en-US" altLang="zh-CN" sz="2400" b="1" dirty="0" smtClean="0"/>
          </a:p>
          <a:p>
            <a:endParaRPr lang="en-US" altLang="zh-CN" sz="900" b="1" dirty="0" smtClean="0"/>
          </a:p>
          <a:p>
            <a:pPr marL="457200" lvl="1" indent="0">
              <a:buNone/>
            </a:pPr>
            <a:r>
              <a:rPr lang="zh-CN" altLang="en-US" sz="2200" dirty="0" smtClean="0">
                <a:solidFill>
                  <a:srgbClr val="00B050"/>
                </a:solidFill>
              </a:rPr>
              <a:t>例如</a:t>
            </a:r>
            <a:r>
              <a:rPr lang="zh-CN" altLang="en-US" sz="2200" dirty="0">
                <a:solidFill>
                  <a:srgbClr val="00B050"/>
                </a:solidFill>
              </a:rPr>
              <a:t>，对上例所给出的与</a:t>
            </a:r>
            <a:r>
              <a:rPr lang="en-US" altLang="zh-CN" sz="2200" dirty="0">
                <a:solidFill>
                  <a:srgbClr val="00B050"/>
                </a:solidFill>
              </a:rPr>
              <a:t>/</a:t>
            </a:r>
            <a:r>
              <a:rPr lang="zh-CN" altLang="en-US" sz="2200" dirty="0">
                <a:solidFill>
                  <a:srgbClr val="00B050"/>
                </a:solidFill>
              </a:rPr>
              <a:t>或式，可用如下与</a:t>
            </a:r>
            <a:r>
              <a:rPr lang="en-US" altLang="zh-CN" sz="2200" dirty="0">
                <a:solidFill>
                  <a:srgbClr val="00B050"/>
                </a:solidFill>
              </a:rPr>
              <a:t>/</a:t>
            </a:r>
            <a:r>
              <a:rPr lang="zh-CN" altLang="en-US" sz="2200" dirty="0">
                <a:solidFill>
                  <a:srgbClr val="00B050"/>
                </a:solidFill>
              </a:rPr>
              <a:t>或树来表示。</a:t>
            </a:r>
          </a:p>
        </p:txBody>
      </p:sp>
      <p:sp>
        <p:nvSpPr>
          <p:cNvPr id="738308" name="Text Box 4"/>
          <p:cNvSpPr txBox="1">
            <a:spLocks noChangeArrowheads="1"/>
          </p:cNvSpPr>
          <p:nvPr/>
        </p:nvSpPr>
        <p:spPr bwMode="auto">
          <a:xfrm>
            <a:off x="1908175" y="2807741"/>
            <a:ext cx="4751388"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dirty="0"/>
              <a:t>  Q(z, a)</a:t>
            </a:r>
            <a:r>
              <a:rPr lang="en-US" altLang="zh-CN" b="1" dirty="0">
                <a:solidFill>
                  <a:srgbClr val="FF0000"/>
                </a:solidFill>
              </a:rPr>
              <a:t>∧</a:t>
            </a:r>
            <a:r>
              <a:rPr lang="en-US" altLang="zh-CN" b="1" dirty="0"/>
              <a:t>((﹁R(y)∧﹁P(y))∨﹁S(a, y))</a:t>
            </a:r>
            <a:endParaRPr lang="en-US" altLang="zh-CN" dirty="0"/>
          </a:p>
        </p:txBody>
      </p:sp>
      <p:grpSp>
        <p:nvGrpSpPr>
          <p:cNvPr id="2" name="组合 1"/>
          <p:cNvGrpSpPr/>
          <p:nvPr/>
        </p:nvGrpSpPr>
        <p:grpSpPr>
          <a:xfrm>
            <a:off x="1547813" y="3239541"/>
            <a:ext cx="5761037" cy="838200"/>
            <a:chOff x="1547813" y="3239541"/>
            <a:chExt cx="5761037" cy="838200"/>
          </a:xfrm>
        </p:grpSpPr>
        <p:sp>
          <p:nvSpPr>
            <p:cNvPr id="738309" name="Text Box 5"/>
            <p:cNvSpPr txBox="1">
              <a:spLocks noChangeArrowheads="1"/>
            </p:cNvSpPr>
            <p:nvPr/>
          </p:nvSpPr>
          <p:spPr bwMode="auto">
            <a:xfrm>
              <a:off x="1547813" y="3671341"/>
              <a:ext cx="1079500"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Q(z, a)</a:t>
              </a:r>
            </a:p>
          </p:txBody>
        </p:sp>
        <p:sp>
          <p:nvSpPr>
            <p:cNvPr id="738310" name="Text Box 6"/>
            <p:cNvSpPr txBox="1">
              <a:spLocks noChangeArrowheads="1"/>
            </p:cNvSpPr>
            <p:nvPr/>
          </p:nvSpPr>
          <p:spPr bwMode="auto">
            <a:xfrm>
              <a:off x="3419475" y="3671341"/>
              <a:ext cx="3889375"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dirty="0"/>
                <a:t>((﹁R(y)∧﹁P(y))</a:t>
              </a:r>
              <a:r>
                <a:rPr lang="en-US" altLang="zh-CN" b="1" dirty="0">
                  <a:solidFill>
                    <a:srgbClr val="FF0000"/>
                  </a:solidFill>
                </a:rPr>
                <a:t>∨</a:t>
              </a:r>
              <a:r>
                <a:rPr lang="en-US" altLang="zh-CN" b="1" dirty="0"/>
                <a:t>﹁S(a, y))</a:t>
              </a:r>
              <a:endParaRPr lang="en-US" altLang="zh-CN" dirty="0"/>
            </a:p>
          </p:txBody>
        </p:sp>
        <p:sp>
          <p:nvSpPr>
            <p:cNvPr id="738315" name="Line 11"/>
            <p:cNvSpPr>
              <a:spLocks noChangeShapeType="1"/>
            </p:cNvSpPr>
            <p:nvPr/>
          </p:nvSpPr>
          <p:spPr bwMode="auto">
            <a:xfrm flipH="1">
              <a:off x="2195513" y="3239541"/>
              <a:ext cx="208915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8316" name="Line 12"/>
            <p:cNvSpPr>
              <a:spLocks noChangeShapeType="1"/>
            </p:cNvSpPr>
            <p:nvPr/>
          </p:nvSpPr>
          <p:spPr bwMode="auto">
            <a:xfrm>
              <a:off x="4356100" y="3239541"/>
              <a:ext cx="122396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4" name="组合 3"/>
          <p:cNvGrpSpPr/>
          <p:nvPr/>
        </p:nvGrpSpPr>
        <p:grpSpPr>
          <a:xfrm>
            <a:off x="1619250" y="5073581"/>
            <a:ext cx="3241675" cy="1198563"/>
            <a:chOff x="1619250" y="4966741"/>
            <a:chExt cx="3241675" cy="1198563"/>
          </a:xfrm>
        </p:grpSpPr>
        <p:sp>
          <p:nvSpPr>
            <p:cNvPr id="738313" name="Text Box 9"/>
            <p:cNvSpPr txBox="1">
              <a:spLocks noChangeArrowheads="1"/>
            </p:cNvSpPr>
            <p:nvPr/>
          </p:nvSpPr>
          <p:spPr bwMode="auto">
            <a:xfrm>
              <a:off x="1619250" y="5758904"/>
              <a:ext cx="1152525"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﹁R(y)</a:t>
              </a:r>
            </a:p>
          </p:txBody>
        </p:sp>
        <p:sp>
          <p:nvSpPr>
            <p:cNvPr id="738314" name="Text Box 10"/>
            <p:cNvSpPr txBox="1">
              <a:spLocks noChangeArrowheads="1"/>
            </p:cNvSpPr>
            <p:nvPr/>
          </p:nvSpPr>
          <p:spPr bwMode="auto">
            <a:xfrm>
              <a:off x="3708400" y="5723979"/>
              <a:ext cx="1152525"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﹁P(y)</a:t>
              </a:r>
            </a:p>
          </p:txBody>
        </p:sp>
        <p:sp>
          <p:nvSpPr>
            <p:cNvPr id="738319" name="Line 15"/>
            <p:cNvSpPr>
              <a:spLocks noChangeShapeType="1"/>
            </p:cNvSpPr>
            <p:nvPr/>
          </p:nvSpPr>
          <p:spPr bwMode="auto">
            <a:xfrm flipH="1">
              <a:off x="2124074" y="4970310"/>
              <a:ext cx="1152525" cy="78859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8320" name="Line 16"/>
            <p:cNvSpPr>
              <a:spLocks noChangeShapeType="1"/>
            </p:cNvSpPr>
            <p:nvPr/>
          </p:nvSpPr>
          <p:spPr bwMode="auto">
            <a:xfrm>
              <a:off x="3276600" y="4966741"/>
              <a:ext cx="1008063" cy="792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 name="组合 2"/>
          <p:cNvGrpSpPr/>
          <p:nvPr/>
        </p:nvGrpSpPr>
        <p:grpSpPr>
          <a:xfrm>
            <a:off x="2268538" y="4094488"/>
            <a:ext cx="5183187" cy="1054100"/>
            <a:chOff x="2268538" y="4031704"/>
            <a:chExt cx="5183187" cy="1054100"/>
          </a:xfrm>
        </p:grpSpPr>
        <p:sp>
          <p:nvSpPr>
            <p:cNvPr id="738311" name="Text Box 7"/>
            <p:cNvSpPr txBox="1">
              <a:spLocks noChangeArrowheads="1"/>
            </p:cNvSpPr>
            <p:nvPr/>
          </p:nvSpPr>
          <p:spPr bwMode="auto">
            <a:xfrm>
              <a:off x="2268538" y="4607966"/>
              <a:ext cx="2232025"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﹁R(y)</a:t>
              </a:r>
              <a:r>
                <a:rPr lang="en-US" altLang="zh-CN" b="1" dirty="0">
                  <a:solidFill>
                    <a:srgbClr val="FF0000"/>
                  </a:solidFill>
                </a:rPr>
                <a:t>∧</a:t>
              </a:r>
              <a:r>
                <a:rPr lang="en-US" altLang="zh-CN" b="1" dirty="0"/>
                <a:t>﹁P(y)</a:t>
              </a:r>
            </a:p>
          </p:txBody>
        </p:sp>
        <p:sp>
          <p:nvSpPr>
            <p:cNvPr id="738312" name="Text Box 8"/>
            <p:cNvSpPr txBox="1">
              <a:spLocks noChangeArrowheads="1"/>
            </p:cNvSpPr>
            <p:nvPr/>
          </p:nvSpPr>
          <p:spPr bwMode="auto">
            <a:xfrm>
              <a:off x="5795963" y="4679404"/>
              <a:ext cx="1655762"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﹁S(a, y)</a:t>
              </a:r>
            </a:p>
          </p:txBody>
        </p:sp>
        <p:sp>
          <p:nvSpPr>
            <p:cNvPr id="738317" name="Line 13"/>
            <p:cNvSpPr>
              <a:spLocks noChangeShapeType="1"/>
            </p:cNvSpPr>
            <p:nvPr/>
          </p:nvSpPr>
          <p:spPr bwMode="auto">
            <a:xfrm flipH="1">
              <a:off x="3276600" y="4031704"/>
              <a:ext cx="2016125" cy="576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8318" name="Line 14"/>
            <p:cNvSpPr>
              <a:spLocks noChangeShapeType="1"/>
            </p:cNvSpPr>
            <p:nvPr/>
          </p:nvSpPr>
          <p:spPr bwMode="auto">
            <a:xfrm>
              <a:off x="5292725" y="4031704"/>
              <a:ext cx="1366838"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38321" name="Freeform 17"/>
            <p:cNvSpPr>
              <a:spLocks/>
            </p:cNvSpPr>
            <p:nvPr/>
          </p:nvSpPr>
          <p:spPr bwMode="auto">
            <a:xfrm>
              <a:off x="4932363" y="4174579"/>
              <a:ext cx="647700" cy="146050"/>
            </a:xfrm>
            <a:custGeom>
              <a:avLst/>
              <a:gdLst>
                <a:gd name="T0" fmla="*/ 0 w 408"/>
                <a:gd name="T1" fmla="*/ 0 h 92"/>
                <a:gd name="T2" fmla="*/ 76 w 408"/>
                <a:gd name="T3" fmla="*/ 77 h 92"/>
                <a:gd name="T4" fmla="*/ 197 w 408"/>
                <a:gd name="T5" fmla="*/ 92 h 92"/>
                <a:gd name="T6" fmla="*/ 326 w 408"/>
                <a:gd name="T7" fmla="*/ 54 h 92"/>
                <a:gd name="T8" fmla="*/ 408 w 408"/>
                <a:gd name="T9" fmla="*/ 1 h 92"/>
              </a:gdLst>
              <a:ahLst/>
              <a:cxnLst>
                <a:cxn ang="0">
                  <a:pos x="T0" y="T1"/>
                </a:cxn>
                <a:cxn ang="0">
                  <a:pos x="T2" y="T3"/>
                </a:cxn>
                <a:cxn ang="0">
                  <a:pos x="T4" y="T5"/>
                </a:cxn>
                <a:cxn ang="0">
                  <a:pos x="T6" y="T7"/>
                </a:cxn>
                <a:cxn ang="0">
                  <a:pos x="T8" y="T9"/>
                </a:cxn>
              </a:cxnLst>
              <a:rect l="0" t="0" r="r" b="b"/>
              <a:pathLst>
                <a:path w="408" h="92">
                  <a:moveTo>
                    <a:pt x="0" y="0"/>
                  </a:moveTo>
                  <a:lnTo>
                    <a:pt x="76" y="77"/>
                  </a:lnTo>
                  <a:lnTo>
                    <a:pt x="197" y="92"/>
                  </a:lnTo>
                  <a:lnTo>
                    <a:pt x="326" y="54"/>
                  </a:lnTo>
                  <a:lnTo>
                    <a:pt x="408" y="1"/>
                  </a:lnTo>
                </a:path>
              </a:pathLst>
            </a:custGeom>
            <a:noFill/>
            <a:ln w="9525">
              <a:solidFill>
                <a:srgbClr val="FF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21" name="Rectangle 2"/>
          <p:cNvSpPr txBox="1">
            <a:spLocks noChangeArrowheads="1"/>
          </p:cNvSpPr>
          <p:nvPr/>
        </p:nvSpPr>
        <p:spPr bwMode="auto">
          <a:xfrm>
            <a:off x="457200" y="44450"/>
            <a:ext cx="82296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z="4400" b="1" dirty="0" smtClean="0"/>
              <a:t>事实表达式的与</a:t>
            </a:r>
            <a:r>
              <a:rPr lang="en-US" altLang="zh-CN" sz="4400" b="1" dirty="0" smtClean="0"/>
              <a:t>/</a:t>
            </a:r>
            <a:r>
              <a:rPr lang="zh-CN" altLang="en-US" sz="4400" b="1" dirty="0"/>
              <a:t>或树表示</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1" name="Rectangle 3"/>
          <p:cNvSpPr>
            <a:spLocks noGrp="1" noChangeArrowheads="1"/>
          </p:cNvSpPr>
          <p:nvPr>
            <p:ph type="body" idx="1"/>
          </p:nvPr>
        </p:nvSpPr>
        <p:spPr>
          <a:xfrm>
            <a:off x="318294" y="1700808"/>
            <a:ext cx="8507412" cy="4320480"/>
          </a:xfrm>
        </p:spPr>
        <p:txBody>
          <a:bodyPr/>
          <a:lstStyle/>
          <a:p>
            <a:pPr>
              <a:lnSpc>
                <a:spcPct val="120000"/>
              </a:lnSpc>
              <a:spcBef>
                <a:spcPts val="1200"/>
              </a:spcBef>
            </a:pPr>
            <a:r>
              <a:rPr lang="zh-CN" altLang="en-US" sz="2400" b="1" dirty="0" smtClean="0">
                <a:solidFill>
                  <a:srgbClr val="0000FF"/>
                </a:solidFill>
              </a:rPr>
              <a:t>与</a:t>
            </a:r>
            <a:r>
              <a:rPr lang="en-US" altLang="zh-CN" sz="2400" b="1" dirty="0">
                <a:solidFill>
                  <a:srgbClr val="0000FF"/>
                </a:solidFill>
              </a:rPr>
              <a:t>/</a:t>
            </a:r>
            <a:r>
              <a:rPr lang="zh-CN" altLang="en-US" sz="2400" b="1" dirty="0">
                <a:solidFill>
                  <a:srgbClr val="0000FF"/>
                </a:solidFill>
              </a:rPr>
              <a:t>或树</a:t>
            </a:r>
            <a:r>
              <a:rPr lang="zh-CN" altLang="en-US" sz="2400" b="1" dirty="0" smtClean="0">
                <a:solidFill>
                  <a:srgbClr val="0000FF"/>
                </a:solidFill>
              </a:rPr>
              <a:t>的根结点是整个事实表达式</a:t>
            </a:r>
            <a:endParaRPr lang="en-US" altLang="zh-CN" sz="2400" b="1" dirty="0" smtClean="0">
              <a:solidFill>
                <a:srgbClr val="0000FF"/>
              </a:solidFill>
            </a:endParaRPr>
          </a:p>
          <a:p>
            <a:pPr>
              <a:lnSpc>
                <a:spcPct val="120000"/>
              </a:lnSpc>
              <a:spcBef>
                <a:spcPts val="1200"/>
              </a:spcBef>
            </a:pPr>
            <a:r>
              <a:rPr lang="zh-CN" altLang="en-US" sz="2400" b="1" dirty="0" smtClean="0">
                <a:solidFill>
                  <a:srgbClr val="0000FF"/>
                </a:solidFill>
              </a:rPr>
              <a:t>端结点均为事实表达式</a:t>
            </a:r>
            <a:r>
              <a:rPr lang="zh-CN" altLang="en-US" sz="2400" b="1" dirty="0">
                <a:solidFill>
                  <a:srgbClr val="0000FF"/>
                </a:solidFill>
              </a:rPr>
              <a:t>中的一个</a:t>
            </a:r>
            <a:r>
              <a:rPr lang="zh-CN" altLang="en-US" sz="2400" b="1" dirty="0" smtClean="0">
                <a:solidFill>
                  <a:srgbClr val="0000FF"/>
                </a:solidFill>
              </a:rPr>
              <a:t>文字</a:t>
            </a:r>
            <a:endParaRPr lang="en-US" altLang="zh-CN" sz="2400" b="1" dirty="0" smtClean="0"/>
          </a:p>
          <a:p>
            <a:pPr>
              <a:lnSpc>
                <a:spcPct val="120000"/>
              </a:lnSpc>
              <a:spcBef>
                <a:spcPts val="1200"/>
              </a:spcBef>
            </a:pPr>
            <a:r>
              <a:rPr lang="zh-CN" altLang="en-US" sz="2400" dirty="0"/>
              <a:t>解树集： </a:t>
            </a:r>
            <a:endParaRPr lang="en-US" altLang="zh-CN" sz="2400" dirty="0" smtClean="0"/>
          </a:p>
          <a:p>
            <a:pPr lvl="1">
              <a:lnSpc>
                <a:spcPct val="120000"/>
              </a:lnSpc>
              <a:spcBef>
                <a:spcPts val="1200"/>
              </a:spcBef>
            </a:pPr>
            <a:r>
              <a:rPr lang="zh-CN" altLang="en-US" b="0" dirty="0" smtClean="0"/>
              <a:t>事实</a:t>
            </a:r>
            <a:r>
              <a:rPr lang="zh-CN" altLang="en-US" b="0" dirty="0"/>
              <a:t>表达式的</a:t>
            </a:r>
            <a:r>
              <a:rPr lang="zh-CN" altLang="en-US" b="0" dirty="0">
                <a:solidFill>
                  <a:srgbClr val="0000FF"/>
                </a:solidFill>
              </a:rPr>
              <a:t>子句集与解树集之间存在着一一对应关系</a:t>
            </a:r>
            <a:r>
              <a:rPr lang="zh-CN" altLang="en-US" b="0" dirty="0"/>
              <a:t>，即解树集中的每个解树都对应着子句集中的一个子句</a:t>
            </a:r>
            <a:r>
              <a:rPr lang="zh-CN" altLang="en-US" b="0" dirty="0" smtClean="0"/>
              <a:t>。</a:t>
            </a:r>
            <a:endParaRPr lang="en-US" altLang="zh-CN" b="0" dirty="0" smtClean="0"/>
          </a:p>
          <a:p>
            <a:pPr lvl="1">
              <a:lnSpc>
                <a:spcPct val="120000"/>
              </a:lnSpc>
              <a:spcBef>
                <a:spcPts val="1200"/>
              </a:spcBef>
            </a:pPr>
            <a:r>
              <a:rPr lang="zh-CN" altLang="en-US" b="0" dirty="0" smtClean="0"/>
              <a:t>其</a:t>
            </a:r>
            <a:r>
              <a:rPr lang="zh-CN" altLang="en-US" b="0" dirty="0"/>
              <a:t>对应方式为：解树集中每个解树</a:t>
            </a:r>
            <a:r>
              <a:rPr lang="zh-CN" altLang="en-US" b="0" dirty="0" smtClean="0"/>
              <a:t>的端结点上的</a:t>
            </a:r>
            <a:r>
              <a:rPr lang="zh-CN" altLang="en-US" b="0" dirty="0"/>
              <a:t>文字的析取就是子句集中的一个子句</a:t>
            </a:r>
            <a:r>
              <a:rPr lang="zh-CN" altLang="en-US" b="0" dirty="0" smtClean="0"/>
              <a:t>。</a:t>
            </a:r>
            <a:endParaRPr lang="zh-CN" altLang="en-US" b="0" dirty="0"/>
          </a:p>
        </p:txBody>
      </p:sp>
      <p:sp>
        <p:nvSpPr>
          <p:cNvPr id="6" name="Rectangle 2"/>
          <p:cNvSpPr txBox="1">
            <a:spLocks noChangeArrowheads="1"/>
          </p:cNvSpPr>
          <p:nvPr/>
        </p:nvSpPr>
        <p:spPr bwMode="auto">
          <a:xfrm>
            <a:off x="457200" y="44450"/>
            <a:ext cx="82296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z="4400" b="1" dirty="0" smtClean="0"/>
              <a:t>事实表达式的与</a:t>
            </a:r>
            <a:r>
              <a:rPr lang="en-US" altLang="zh-CN" sz="4400" b="1" dirty="0" smtClean="0"/>
              <a:t>/</a:t>
            </a:r>
            <a:r>
              <a:rPr lang="zh-CN" altLang="en-US" sz="4400" b="1" dirty="0"/>
              <a:t>或树表示</a:t>
            </a:r>
          </a:p>
        </p:txBody>
      </p:sp>
    </p:spTree>
    <p:extLst>
      <p:ext uri="{BB962C8B-B14F-4D97-AF65-F5344CB8AC3E}">
        <p14:creationId xmlns:p14="http://schemas.microsoft.com/office/powerpoint/2010/main" val="33980505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1" name="Rectangle 3"/>
          <p:cNvSpPr>
            <a:spLocks noGrp="1" noChangeArrowheads="1"/>
          </p:cNvSpPr>
          <p:nvPr>
            <p:ph type="body" idx="1"/>
          </p:nvPr>
        </p:nvSpPr>
        <p:spPr>
          <a:xfrm>
            <a:off x="2880345" y="5445224"/>
            <a:ext cx="8507412" cy="780009"/>
          </a:xfrm>
        </p:spPr>
        <p:txBody>
          <a:bodyPr/>
          <a:lstStyle/>
          <a:p>
            <a:pPr marL="0" indent="0">
              <a:lnSpc>
                <a:spcPct val="80000"/>
              </a:lnSpc>
              <a:buNone/>
            </a:pPr>
            <a:r>
              <a:rPr lang="en-US" altLang="zh-CN" sz="2000" b="1" dirty="0" smtClean="0">
                <a:latin typeface="Times New Roman" pitchFamily="18" charset="0"/>
              </a:rPr>
              <a:t>    </a:t>
            </a:r>
            <a:r>
              <a:rPr lang="zh-CN" altLang="en-US" sz="2000" b="1" dirty="0" smtClean="0">
                <a:latin typeface="Times New Roman" pitchFamily="18" charset="0"/>
              </a:rPr>
              <a:t>对应于三个解树</a:t>
            </a:r>
            <a:endParaRPr lang="en-US" altLang="zh-CN" sz="2000" b="1" dirty="0" smtClean="0">
              <a:latin typeface="Times New Roman" pitchFamily="18" charset="0"/>
            </a:endParaRPr>
          </a:p>
          <a:p>
            <a:pPr marL="0" indent="0">
              <a:lnSpc>
                <a:spcPct val="80000"/>
              </a:lnSpc>
              <a:buNone/>
            </a:pPr>
            <a:r>
              <a:rPr lang="en-US" altLang="zh-CN" sz="2000" dirty="0"/>
              <a:t> </a:t>
            </a:r>
            <a:r>
              <a:rPr lang="en-US" altLang="zh-CN" sz="2000" dirty="0" smtClean="0"/>
              <a:t>    </a:t>
            </a:r>
            <a:r>
              <a:rPr lang="en-US" altLang="zh-CN" sz="2000" b="1" dirty="0" smtClean="0">
                <a:latin typeface="Times New Roman" pitchFamily="18" charset="0"/>
              </a:rPr>
              <a:t>  Q(z</a:t>
            </a:r>
            <a:r>
              <a:rPr lang="en-US" altLang="zh-CN" sz="2000" b="1" dirty="0">
                <a:latin typeface="Times New Roman" pitchFamily="18" charset="0"/>
              </a:rPr>
              <a:t>, a)</a:t>
            </a:r>
          </a:p>
          <a:p>
            <a:pPr marL="0" indent="0">
              <a:lnSpc>
                <a:spcPct val="80000"/>
              </a:lnSpc>
              <a:buNone/>
            </a:pPr>
            <a:r>
              <a:rPr lang="en-US" altLang="zh-CN" sz="2000" b="1" dirty="0">
                <a:latin typeface="Times New Roman" pitchFamily="18" charset="0"/>
              </a:rPr>
              <a:t>    ﹁R(y)∨ ﹁ S(a, y)</a:t>
            </a:r>
          </a:p>
          <a:p>
            <a:pPr marL="0" indent="0">
              <a:lnSpc>
                <a:spcPct val="80000"/>
              </a:lnSpc>
              <a:buNone/>
            </a:pPr>
            <a:r>
              <a:rPr lang="en-US" altLang="zh-CN" sz="2000" b="1" dirty="0">
                <a:latin typeface="Times New Roman" pitchFamily="18" charset="0"/>
              </a:rPr>
              <a:t>    ﹁P(y)∨ ﹁ S(a, y)</a:t>
            </a:r>
            <a:endParaRPr lang="en-US" altLang="zh-CN" sz="2000" dirty="0">
              <a:latin typeface="Times New Roman" pitchFamily="18" charset="0"/>
            </a:endParaRPr>
          </a:p>
        </p:txBody>
      </p:sp>
      <p:sp>
        <p:nvSpPr>
          <p:cNvPr id="6" name="Rectangle 2"/>
          <p:cNvSpPr txBox="1">
            <a:spLocks noChangeArrowheads="1"/>
          </p:cNvSpPr>
          <p:nvPr/>
        </p:nvSpPr>
        <p:spPr bwMode="auto">
          <a:xfrm>
            <a:off x="457200" y="44450"/>
            <a:ext cx="82296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z="4400" b="1" dirty="0" smtClean="0"/>
              <a:t>事实表达式的与</a:t>
            </a:r>
            <a:r>
              <a:rPr lang="en-US" altLang="zh-CN" sz="4400" b="1" dirty="0" smtClean="0"/>
              <a:t>/</a:t>
            </a:r>
            <a:r>
              <a:rPr lang="zh-CN" altLang="en-US" sz="4400" b="1" dirty="0"/>
              <a:t>或树表示</a:t>
            </a:r>
          </a:p>
        </p:txBody>
      </p:sp>
      <p:sp>
        <p:nvSpPr>
          <p:cNvPr id="5" name="Text Box 4"/>
          <p:cNvSpPr txBox="1">
            <a:spLocks noChangeArrowheads="1"/>
          </p:cNvSpPr>
          <p:nvPr/>
        </p:nvSpPr>
        <p:spPr bwMode="auto">
          <a:xfrm>
            <a:off x="1403970" y="1772816"/>
            <a:ext cx="47513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00CC"/>
                </a:solidFill>
              </a:rPr>
              <a:t>  Q(z, a)∧((﹁R(y)∧﹁P(y))∨﹁S(a, y))</a:t>
            </a:r>
            <a:endParaRPr lang="en-US" altLang="zh-CN"/>
          </a:p>
        </p:txBody>
      </p:sp>
      <p:sp>
        <p:nvSpPr>
          <p:cNvPr id="7" name="Text Box 5"/>
          <p:cNvSpPr txBox="1">
            <a:spLocks noChangeArrowheads="1"/>
          </p:cNvSpPr>
          <p:nvPr/>
        </p:nvSpPr>
        <p:spPr bwMode="auto">
          <a:xfrm>
            <a:off x="1043608" y="2636416"/>
            <a:ext cx="10795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Q(z, a)</a:t>
            </a:r>
          </a:p>
        </p:txBody>
      </p:sp>
      <p:sp>
        <p:nvSpPr>
          <p:cNvPr id="8" name="Text Box 6"/>
          <p:cNvSpPr txBox="1">
            <a:spLocks noChangeArrowheads="1"/>
          </p:cNvSpPr>
          <p:nvPr/>
        </p:nvSpPr>
        <p:spPr bwMode="auto">
          <a:xfrm>
            <a:off x="2915270" y="2636416"/>
            <a:ext cx="388937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00CC"/>
                </a:solidFill>
              </a:rPr>
              <a:t>((﹁R(y)∧﹁P(y))∨﹁S(a, y))</a:t>
            </a:r>
            <a:endParaRPr lang="en-US" altLang="zh-CN"/>
          </a:p>
        </p:txBody>
      </p:sp>
      <p:sp>
        <p:nvSpPr>
          <p:cNvPr id="9" name="Text Box 7"/>
          <p:cNvSpPr txBox="1">
            <a:spLocks noChangeArrowheads="1"/>
          </p:cNvSpPr>
          <p:nvPr/>
        </p:nvSpPr>
        <p:spPr bwMode="auto">
          <a:xfrm>
            <a:off x="1764333" y="3573041"/>
            <a:ext cx="22320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﹁R(y)∧﹁P(y)</a:t>
            </a:r>
          </a:p>
        </p:txBody>
      </p:sp>
      <p:sp>
        <p:nvSpPr>
          <p:cNvPr id="10" name="Text Box 8"/>
          <p:cNvSpPr txBox="1">
            <a:spLocks noChangeArrowheads="1"/>
          </p:cNvSpPr>
          <p:nvPr/>
        </p:nvSpPr>
        <p:spPr bwMode="auto">
          <a:xfrm>
            <a:off x="5291758" y="3644479"/>
            <a:ext cx="16557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﹁S(a, y)</a:t>
            </a:r>
          </a:p>
        </p:txBody>
      </p:sp>
      <p:sp>
        <p:nvSpPr>
          <p:cNvPr id="11" name="Text Box 9"/>
          <p:cNvSpPr txBox="1">
            <a:spLocks noChangeArrowheads="1"/>
          </p:cNvSpPr>
          <p:nvPr/>
        </p:nvSpPr>
        <p:spPr bwMode="auto">
          <a:xfrm>
            <a:off x="1115045" y="4723979"/>
            <a:ext cx="11525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﹁R(y)</a:t>
            </a:r>
          </a:p>
        </p:txBody>
      </p:sp>
      <p:sp>
        <p:nvSpPr>
          <p:cNvPr id="12" name="Text Box 10"/>
          <p:cNvSpPr txBox="1">
            <a:spLocks noChangeArrowheads="1"/>
          </p:cNvSpPr>
          <p:nvPr/>
        </p:nvSpPr>
        <p:spPr bwMode="auto">
          <a:xfrm>
            <a:off x="3204195" y="4689054"/>
            <a:ext cx="11525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﹁P(y)</a:t>
            </a:r>
          </a:p>
        </p:txBody>
      </p:sp>
      <p:sp>
        <p:nvSpPr>
          <p:cNvPr id="13" name="Line 11"/>
          <p:cNvSpPr>
            <a:spLocks noChangeShapeType="1"/>
          </p:cNvSpPr>
          <p:nvPr/>
        </p:nvSpPr>
        <p:spPr bwMode="auto">
          <a:xfrm flipH="1">
            <a:off x="1691308" y="2204616"/>
            <a:ext cx="208915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 name="Line 12"/>
          <p:cNvSpPr>
            <a:spLocks noChangeShapeType="1"/>
          </p:cNvSpPr>
          <p:nvPr/>
        </p:nvSpPr>
        <p:spPr bwMode="auto">
          <a:xfrm>
            <a:off x="3851895" y="2204616"/>
            <a:ext cx="122396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 name="Line 13"/>
          <p:cNvSpPr>
            <a:spLocks noChangeShapeType="1"/>
          </p:cNvSpPr>
          <p:nvPr/>
        </p:nvSpPr>
        <p:spPr bwMode="auto">
          <a:xfrm flipH="1">
            <a:off x="2772395" y="2996779"/>
            <a:ext cx="2016125" cy="576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Line 14"/>
          <p:cNvSpPr>
            <a:spLocks noChangeShapeType="1"/>
          </p:cNvSpPr>
          <p:nvPr/>
        </p:nvSpPr>
        <p:spPr bwMode="auto">
          <a:xfrm>
            <a:off x="4788520" y="2996779"/>
            <a:ext cx="1366838"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Line 15"/>
          <p:cNvSpPr>
            <a:spLocks noChangeShapeType="1"/>
          </p:cNvSpPr>
          <p:nvPr/>
        </p:nvSpPr>
        <p:spPr bwMode="auto">
          <a:xfrm flipH="1">
            <a:off x="1619870" y="4004841"/>
            <a:ext cx="1152525" cy="7191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 name="Line 16"/>
          <p:cNvSpPr>
            <a:spLocks noChangeShapeType="1"/>
          </p:cNvSpPr>
          <p:nvPr/>
        </p:nvSpPr>
        <p:spPr bwMode="auto">
          <a:xfrm>
            <a:off x="2772395" y="3931816"/>
            <a:ext cx="1008063" cy="792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Freeform 17"/>
          <p:cNvSpPr>
            <a:spLocks/>
          </p:cNvSpPr>
          <p:nvPr/>
        </p:nvSpPr>
        <p:spPr bwMode="auto">
          <a:xfrm>
            <a:off x="4428158" y="3139654"/>
            <a:ext cx="647700" cy="146050"/>
          </a:xfrm>
          <a:custGeom>
            <a:avLst/>
            <a:gdLst>
              <a:gd name="T0" fmla="*/ 0 w 408"/>
              <a:gd name="T1" fmla="*/ 0 h 92"/>
              <a:gd name="T2" fmla="*/ 76 w 408"/>
              <a:gd name="T3" fmla="*/ 77 h 92"/>
              <a:gd name="T4" fmla="*/ 197 w 408"/>
              <a:gd name="T5" fmla="*/ 92 h 92"/>
              <a:gd name="T6" fmla="*/ 326 w 408"/>
              <a:gd name="T7" fmla="*/ 54 h 92"/>
              <a:gd name="T8" fmla="*/ 408 w 408"/>
              <a:gd name="T9" fmla="*/ 1 h 92"/>
            </a:gdLst>
            <a:ahLst/>
            <a:cxnLst>
              <a:cxn ang="0">
                <a:pos x="T0" y="T1"/>
              </a:cxn>
              <a:cxn ang="0">
                <a:pos x="T2" y="T3"/>
              </a:cxn>
              <a:cxn ang="0">
                <a:pos x="T4" y="T5"/>
              </a:cxn>
              <a:cxn ang="0">
                <a:pos x="T6" y="T7"/>
              </a:cxn>
              <a:cxn ang="0">
                <a:pos x="T8" y="T9"/>
              </a:cxn>
            </a:cxnLst>
            <a:rect l="0" t="0" r="r" b="b"/>
            <a:pathLst>
              <a:path w="408" h="92">
                <a:moveTo>
                  <a:pt x="0" y="0"/>
                </a:moveTo>
                <a:lnTo>
                  <a:pt x="76" y="77"/>
                </a:lnTo>
                <a:lnTo>
                  <a:pt x="197" y="92"/>
                </a:lnTo>
                <a:lnTo>
                  <a:pt x="326" y="54"/>
                </a:lnTo>
                <a:lnTo>
                  <a:pt x="408" y="1"/>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286909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379" name="Rectangle 3"/>
          <p:cNvSpPr>
            <a:spLocks noGrp="1" noChangeArrowheads="1"/>
          </p:cNvSpPr>
          <p:nvPr>
            <p:ph type="body" idx="1"/>
          </p:nvPr>
        </p:nvSpPr>
        <p:spPr>
          <a:xfrm>
            <a:off x="457200" y="1628775"/>
            <a:ext cx="8229600" cy="4968875"/>
          </a:xfrm>
        </p:spPr>
        <p:txBody>
          <a:bodyPr/>
          <a:lstStyle/>
          <a:p>
            <a:pPr>
              <a:lnSpc>
                <a:spcPct val="115000"/>
              </a:lnSpc>
              <a:spcBef>
                <a:spcPts val="1200"/>
              </a:spcBef>
            </a:pPr>
            <a:r>
              <a:rPr lang="zh-CN" altLang="en-US" sz="2800" b="1" dirty="0" smtClean="0">
                <a:latin typeface="Times New Roman" pitchFamily="18" charset="0"/>
              </a:rPr>
              <a:t>在</a:t>
            </a:r>
            <a:r>
              <a:rPr lang="zh-CN" altLang="en-US" sz="2800" b="1" dirty="0">
                <a:latin typeface="Times New Roman" pitchFamily="18" charset="0"/>
              </a:rPr>
              <a:t>与</a:t>
            </a:r>
            <a:r>
              <a:rPr lang="en-US" altLang="zh-CN" sz="2800" b="1" dirty="0">
                <a:latin typeface="Times New Roman" pitchFamily="18" charset="0"/>
              </a:rPr>
              <a:t>/</a:t>
            </a:r>
            <a:r>
              <a:rPr lang="zh-CN" altLang="en-US" sz="2800" b="1" dirty="0">
                <a:latin typeface="Times New Roman" pitchFamily="18" charset="0"/>
              </a:rPr>
              <a:t>或形正向演绎系统中，是以正向方式使用规则</a:t>
            </a:r>
            <a:r>
              <a:rPr lang="en-US" altLang="zh-CN" sz="2800" b="1" dirty="0">
                <a:latin typeface="Times New Roman" pitchFamily="18" charset="0"/>
              </a:rPr>
              <a:t>(F</a:t>
            </a:r>
            <a:r>
              <a:rPr lang="zh-CN" altLang="en-US" sz="2800" b="1" dirty="0">
                <a:latin typeface="Times New Roman" pitchFamily="18" charset="0"/>
              </a:rPr>
              <a:t>规则</a:t>
            </a:r>
            <a:r>
              <a:rPr lang="en-US" altLang="zh-CN" sz="2800" b="1" dirty="0">
                <a:latin typeface="Times New Roman" pitchFamily="18" charset="0"/>
              </a:rPr>
              <a:t>)</a:t>
            </a:r>
            <a:r>
              <a:rPr lang="zh-CN" altLang="en-US" sz="2800" b="1" dirty="0">
                <a:latin typeface="Times New Roman" pitchFamily="18" charset="0"/>
              </a:rPr>
              <a:t>对综合数据库中的与</a:t>
            </a:r>
            <a:r>
              <a:rPr lang="en-US" altLang="zh-CN" sz="2800" b="1" dirty="0">
                <a:latin typeface="Times New Roman" pitchFamily="18" charset="0"/>
              </a:rPr>
              <a:t>/</a:t>
            </a:r>
            <a:r>
              <a:rPr lang="zh-CN" altLang="en-US" sz="2800" b="1" dirty="0">
                <a:latin typeface="Times New Roman" pitchFamily="18" charset="0"/>
              </a:rPr>
              <a:t>或树结构进行变换的</a:t>
            </a:r>
            <a:r>
              <a:rPr lang="zh-CN" altLang="en-US" sz="2800" b="1" dirty="0" smtClean="0">
                <a:latin typeface="Times New Roman" pitchFamily="18" charset="0"/>
              </a:rPr>
              <a:t>。</a:t>
            </a:r>
            <a:endParaRPr lang="en-US" altLang="zh-CN" sz="2800" b="1" dirty="0" smtClean="0">
              <a:latin typeface="Times New Roman" pitchFamily="18" charset="0"/>
            </a:endParaRPr>
          </a:p>
          <a:p>
            <a:pPr>
              <a:lnSpc>
                <a:spcPct val="115000"/>
              </a:lnSpc>
              <a:spcBef>
                <a:spcPts val="1200"/>
              </a:spcBef>
            </a:pPr>
            <a:r>
              <a:rPr lang="en-US" altLang="zh-CN" sz="2800" b="1" dirty="0" smtClean="0">
                <a:solidFill>
                  <a:srgbClr val="0000FF"/>
                </a:solidFill>
                <a:latin typeface="Times New Roman" pitchFamily="18" charset="0"/>
              </a:rPr>
              <a:t>F</a:t>
            </a:r>
            <a:r>
              <a:rPr lang="zh-CN" altLang="en-US" sz="2800" b="1" dirty="0" smtClean="0">
                <a:solidFill>
                  <a:srgbClr val="0000FF"/>
                </a:solidFill>
                <a:latin typeface="Times New Roman" pitchFamily="18" charset="0"/>
              </a:rPr>
              <a:t>规则：  </a:t>
            </a:r>
            <a:r>
              <a:rPr lang="en-US" altLang="zh-CN" sz="2800" b="1" dirty="0">
                <a:solidFill>
                  <a:srgbClr val="0000CC"/>
                </a:solidFill>
                <a:latin typeface="Times New Roman" pitchFamily="18" charset="0"/>
              </a:rPr>
              <a:t>L→W</a:t>
            </a:r>
          </a:p>
          <a:p>
            <a:pPr lvl="1">
              <a:lnSpc>
                <a:spcPct val="115000"/>
              </a:lnSpc>
              <a:spcBef>
                <a:spcPts val="1200"/>
              </a:spcBef>
            </a:pPr>
            <a:r>
              <a:rPr lang="en-US" altLang="zh-CN" b="1" dirty="0" smtClean="0">
                <a:solidFill>
                  <a:srgbClr val="C00000"/>
                </a:solidFill>
                <a:latin typeface="Times New Roman" pitchFamily="18" charset="0"/>
              </a:rPr>
              <a:t>L</a:t>
            </a:r>
            <a:r>
              <a:rPr lang="zh-CN" altLang="en-US" b="1" dirty="0">
                <a:solidFill>
                  <a:srgbClr val="C00000"/>
                </a:solidFill>
                <a:latin typeface="Times New Roman" pitchFamily="18" charset="0"/>
              </a:rPr>
              <a:t>为单文字</a:t>
            </a:r>
            <a:r>
              <a:rPr lang="zh-CN" altLang="en-US" b="1" dirty="0" smtClean="0">
                <a:solidFill>
                  <a:srgbClr val="C00000"/>
                </a:solidFill>
                <a:latin typeface="Times New Roman" pitchFamily="18" charset="0"/>
              </a:rPr>
              <a:t>，</a:t>
            </a:r>
            <a:endParaRPr lang="en-US" altLang="zh-CN" b="1" dirty="0" smtClean="0">
              <a:solidFill>
                <a:srgbClr val="C00000"/>
              </a:solidFill>
              <a:latin typeface="Times New Roman" pitchFamily="18" charset="0"/>
            </a:endParaRPr>
          </a:p>
          <a:p>
            <a:pPr lvl="1">
              <a:lnSpc>
                <a:spcPct val="115000"/>
              </a:lnSpc>
              <a:spcBef>
                <a:spcPts val="1200"/>
              </a:spcBef>
            </a:pPr>
            <a:r>
              <a:rPr lang="en-US" altLang="zh-CN" b="1" dirty="0" smtClean="0">
                <a:solidFill>
                  <a:srgbClr val="C00000"/>
                </a:solidFill>
                <a:latin typeface="Times New Roman" pitchFamily="18" charset="0"/>
              </a:rPr>
              <a:t>W</a:t>
            </a:r>
            <a:r>
              <a:rPr lang="zh-CN" altLang="en-US" b="1" dirty="0">
                <a:solidFill>
                  <a:srgbClr val="C00000"/>
                </a:solidFill>
                <a:latin typeface="Times New Roman" pitchFamily="18" charset="0"/>
              </a:rPr>
              <a:t>为与</a:t>
            </a:r>
            <a:r>
              <a:rPr lang="en-US" altLang="zh-CN" b="1" dirty="0">
                <a:solidFill>
                  <a:srgbClr val="C00000"/>
                </a:solidFill>
                <a:latin typeface="Times New Roman" pitchFamily="18" charset="0"/>
              </a:rPr>
              <a:t>/</a:t>
            </a:r>
            <a:r>
              <a:rPr lang="zh-CN" altLang="en-US" b="1" dirty="0">
                <a:solidFill>
                  <a:srgbClr val="C00000"/>
                </a:solidFill>
                <a:latin typeface="Times New Roman" pitchFamily="18" charset="0"/>
              </a:rPr>
              <a:t>或形</a:t>
            </a:r>
            <a:r>
              <a:rPr lang="zh-CN" altLang="en-US" b="1" dirty="0" smtClean="0">
                <a:solidFill>
                  <a:srgbClr val="C00000"/>
                </a:solidFill>
                <a:latin typeface="Times New Roman" pitchFamily="18" charset="0"/>
              </a:rPr>
              <a:t>公式</a:t>
            </a:r>
          </a:p>
          <a:p>
            <a:pPr>
              <a:lnSpc>
                <a:spcPct val="115000"/>
              </a:lnSpc>
              <a:spcBef>
                <a:spcPts val="1200"/>
              </a:spcBef>
            </a:pPr>
            <a:r>
              <a:rPr lang="zh-CN" altLang="en-US" sz="2800" b="1" dirty="0" smtClean="0">
                <a:latin typeface="Times New Roman" pitchFamily="18" charset="0"/>
              </a:rPr>
              <a:t>如果领域知识的规则表示形式与上述要求不同，则应将它转换成要求的形式：</a:t>
            </a:r>
            <a:endParaRPr lang="zh-CN" altLang="en-US" sz="2800" b="1" dirty="0">
              <a:latin typeface="Times New Roman" pitchFamily="18" charset="0"/>
            </a:endParaRPr>
          </a:p>
        </p:txBody>
      </p:sp>
      <p:sp>
        <p:nvSpPr>
          <p:cNvPr id="6" name="Rectangle 2"/>
          <p:cNvSpPr>
            <a:spLocks noGrp="1" noChangeArrowheads="1"/>
          </p:cNvSpPr>
          <p:nvPr>
            <p:ph type="title"/>
          </p:nvPr>
        </p:nvSpPr>
        <p:spPr>
          <a:xfrm>
            <a:off x="457200" y="44450"/>
            <a:ext cx="8229600" cy="1152525"/>
          </a:xfrm>
        </p:spPr>
        <p:txBody>
          <a:bodyPr/>
          <a:lstStyle/>
          <a:p>
            <a:r>
              <a:rPr lang="zh-CN" altLang="en-US" sz="4400" b="1" dirty="0" smtClean="0">
                <a:latin typeface="Times New Roman" pitchFamily="18" charset="0"/>
              </a:rPr>
              <a:t>规则的</a:t>
            </a:r>
            <a:r>
              <a:rPr lang="zh-CN" altLang="en-US" sz="4400" b="1" dirty="0">
                <a:latin typeface="Times New Roman" pitchFamily="18" charset="0"/>
              </a:rPr>
              <a:t>与</a:t>
            </a:r>
            <a:r>
              <a:rPr lang="en-US" altLang="zh-CN" sz="4400" b="1" dirty="0">
                <a:latin typeface="Times New Roman" pitchFamily="18" charset="0"/>
              </a:rPr>
              <a:t>/</a:t>
            </a:r>
            <a:r>
              <a:rPr lang="zh-CN" altLang="en-US" sz="4400" b="1" dirty="0">
                <a:latin typeface="Times New Roman" pitchFamily="18" charset="0"/>
              </a:rPr>
              <a:t>或形</a:t>
            </a:r>
            <a:r>
              <a:rPr lang="zh-CN" altLang="en-US" sz="4400" b="1" dirty="0" smtClean="0">
                <a:latin typeface="Times New Roman" pitchFamily="18" charset="0"/>
              </a:rPr>
              <a:t>变换</a:t>
            </a:r>
            <a:endParaRPr lang="zh-CN" altLang="en-US" sz="4400" b="1" dirty="0">
              <a:latin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3" name="Rectangle 3"/>
          <p:cNvSpPr>
            <a:spLocks noGrp="1" noChangeArrowheads="1"/>
          </p:cNvSpPr>
          <p:nvPr>
            <p:ph type="body" idx="1"/>
          </p:nvPr>
        </p:nvSpPr>
        <p:spPr>
          <a:xfrm>
            <a:off x="467544" y="1052736"/>
            <a:ext cx="8532440" cy="5661025"/>
          </a:xfrm>
        </p:spPr>
        <p:txBody>
          <a:bodyPr/>
          <a:lstStyle/>
          <a:p>
            <a:pPr marL="0" indent="0">
              <a:spcBef>
                <a:spcPts val="1200"/>
              </a:spcBef>
              <a:buNone/>
            </a:pPr>
            <a:r>
              <a:rPr lang="en-US" altLang="zh-CN" sz="2000" b="1" dirty="0" smtClean="0">
                <a:latin typeface="Times New Roman" pitchFamily="18" charset="0"/>
              </a:rPr>
              <a:t> </a:t>
            </a:r>
            <a:r>
              <a:rPr lang="en-US" altLang="zh-CN" sz="2000" b="1" dirty="0">
                <a:solidFill>
                  <a:srgbClr val="0000CC"/>
                </a:solidFill>
                <a:latin typeface="Times New Roman" pitchFamily="18" charset="0"/>
              </a:rPr>
              <a:t>(1) </a:t>
            </a:r>
            <a:r>
              <a:rPr lang="zh-CN" altLang="en-US" sz="2000" b="1" dirty="0">
                <a:solidFill>
                  <a:srgbClr val="0000CC"/>
                </a:solidFill>
                <a:latin typeface="Times New Roman" pitchFamily="18" charset="0"/>
              </a:rPr>
              <a:t>暂时消去蕴含符号“→”</a:t>
            </a:r>
            <a:r>
              <a:rPr lang="zh-CN" altLang="en-US" sz="2000" b="1" dirty="0" smtClean="0">
                <a:solidFill>
                  <a:srgbClr val="0000CC"/>
                </a:solidFill>
                <a:latin typeface="Times New Roman" pitchFamily="18" charset="0"/>
              </a:rPr>
              <a:t>。</a:t>
            </a:r>
            <a:endParaRPr lang="en-US" altLang="zh-CN" sz="2000" b="1" dirty="0" smtClean="0">
              <a:solidFill>
                <a:srgbClr val="0000CC"/>
              </a:solidFill>
              <a:latin typeface="Times New Roman" pitchFamily="18" charset="0"/>
            </a:endParaRPr>
          </a:p>
          <a:p>
            <a:pPr marL="400050" lvl="1" indent="0">
              <a:spcBef>
                <a:spcPts val="1200"/>
              </a:spcBef>
              <a:buNone/>
            </a:pPr>
            <a:r>
              <a:rPr lang="zh-CN" altLang="en-US" sz="1800" b="0" dirty="0" smtClean="0">
                <a:latin typeface="Times New Roman" pitchFamily="18" charset="0"/>
              </a:rPr>
              <a:t>设有</a:t>
            </a:r>
            <a:r>
              <a:rPr lang="zh-CN" altLang="en-US" sz="1800" b="0" dirty="0">
                <a:latin typeface="Times New Roman" pitchFamily="18" charset="0"/>
              </a:rPr>
              <a:t>如下公式：</a:t>
            </a:r>
          </a:p>
          <a:p>
            <a:pPr marL="400050" lvl="1" indent="0">
              <a:spcBef>
                <a:spcPts val="1200"/>
              </a:spcBef>
              <a:buNone/>
            </a:pPr>
            <a:r>
              <a:rPr lang="zh-CN" altLang="en-US" sz="1800" b="0" dirty="0" smtClean="0">
                <a:latin typeface="Times New Roman" pitchFamily="18" charset="0"/>
              </a:rPr>
              <a:t> </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x)(((</a:t>
            </a:r>
            <a:r>
              <a:rPr lang="en-US" altLang="zh-CN" sz="1800" b="0" dirty="0">
                <a:latin typeface="Times New Roman" pitchFamily="18" charset="0"/>
                <a:ea typeface="Batang" pitchFamily="18" charset="-127"/>
              </a:rPr>
              <a:t>∃</a:t>
            </a:r>
            <a:r>
              <a:rPr lang="en-US" altLang="zh-CN" sz="1800" b="0" dirty="0">
                <a:latin typeface="Times New Roman" pitchFamily="18" charset="0"/>
              </a:rPr>
              <a:t>y) (</a:t>
            </a:r>
            <a:r>
              <a:rPr lang="en-US" altLang="zh-CN" sz="1800" b="0" dirty="0">
                <a:latin typeface="Times New Roman" pitchFamily="18" charset="0"/>
                <a:ea typeface="Batang" pitchFamily="18" charset="-127"/>
              </a:rPr>
              <a:t>∀</a:t>
            </a:r>
            <a:r>
              <a:rPr lang="en-US" altLang="zh-CN" sz="1800" b="0" dirty="0">
                <a:latin typeface="Times New Roman" pitchFamily="18" charset="0"/>
              </a:rPr>
              <a:t> z)P(x, </a:t>
            </a:r>
            <a:r>
              <a:rPr lang="en-US" altLang="zh-CN" sz="1800" b="0" dirty="0" err="1">
                <a:latin typeface="Times New Roman" pitchFamily="18" charset="0"/>
              </a:rPr>
              <a:t>y,z</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u)Q(x, u))</a:t>
            </a:r>
          </a:p>
          <a:p>
            <a:pPr marL="400050" lvl="1" indent="0">
              <a:spcBef>
                <a:spcPts val="1200"/>
              </a:spcBef>
              <a:buNone/>
            </a:pPr>
            <a:r>
              <a:rPr lang="zh-CN" altLang="en-US" sz="1800" b="0" dirty="0">
                <a:latin typeface="Times New Roman" pitchFamily="18" charset="0"/>
              </a:rPr>
              <a:t>变为</a:t>
            </a:r>
            <a:r>
              <a:rPr lang="zh-CN" altLang="en-US" sz="1800" b="0" dirty="0" smtClean="0">
                <a:latin typeface="Times New Roman" pitchFamily="18" charset="0"/>
              </a:rPr>
              <a:t>：</a:t>
            </a:r>
            <a:r>
              <a:rPr lang="en-US" altLang="zh-CN" sz="1800" b="0" dirty="0" smtClean="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x)(﹁((</a:t>
            </a:r>
            <a:r>
              <a:rPr lang="en-US" altLang="zh-CN" sz="1800" b="0" dirty="0">
                <a:latin typeface="Times New Roman" pitchFamily="18" charset="0"/>
                <a:ea typeface="Batang" pitchFamily="18" charset="-127"/>
              </a:rPr>
              <a:t>∃</a:t>
            </a:r>
            <a:r>
              <a:rPr lang="en-US" altLang="zh-CN" sz="1800" b="0" dirty="0">
                <a:latin typeface="Times New Roman" pitchFamily="18" charset="0"/>
              </a:rPr>
              <a:t> y) (</a:t>
            </a:r>
            <a:r>
              <a:rPr lang="en-US" altLang="zh-CN" sz="1800" b="0" dirty="0">
                <a:latin typeface="Times New Roman" pitchFamily="18" charset="0"/>
                <a:ea typeface="Batang" pitchFamily="18" charset="-127"/>
              </a:rPr>
              <a:t>∀</a:t>
            </a:r>
            <a:r>
              <a:rPr lang="en-US" altLang="zh-CN" sz="1800" b="0" dirty="0">
                <a:latin typeface="Times New Roman" pitchFamily="18" charset="0"/>
              </a:rPr>
              <a:t>z)P(x, </a:t>
            </a:r>
            <a:r>
              <a:rPr lang="en-US" altLang="zh-CN" sz="1800" b="0" dirty="0" err="1">
                <a:latin typeface="Times New Roman" pitchFamily="18" charset="0"/>
              </a:rPr>
              <a:t>y,z</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u)Q(x, u))</a:t>
            </a:r>
          </a:p>
          <a:p>
            <a:pPr marL="0" indent="0">
              <a:spcBef>
                <a:spcPts val="1200"/>
              </a:spcBef>
              <a:buNone/>
            </a:pP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2) </a:t>
            </a:r>
            <a:r>
              <a:rPr lang="zh-CN" altLang="en-US" sz="2000" b="1" dirty="0">
                <a:solidFill>
                  <a:srgbClr val="0000CC"/>
                </a:solidFill>
                <a:latin typeface="Times New Roman" pitchFamily="18" charset="0"/>
              </a:rPr>
              <a:t>把否定符号“</a:t>
            </a:r>
            <a:r>
              <a:rPr lang="en-US" altLang="zh-CN" sz="2000" b="1" dirty="0">
                <a:solidFill>
                  <a:srgbClr val="0000CC"/>
                </a:solidFill>
                <a:latin typeface="Times New Roman" pitchFamily="18" charset="0"/>
              </a:rPr>
              <a:t>﹁”</a:t>
            </a:r>
            <a:r>
              <a:rPr lang="zh-CN" altLang="en-US" sz="2000" b="1" dirty="0">
                <a:solidFill>
                  <a:srgbClr val="0000CC"/>
                </a:solidFill>
                <a:latin typeface="Times New Roman" pitchFamily="18" charset="0"/>
              </a:rPr>
              <a:t>移到紧靠谓词的位置上：</a:t>
            </a:r>
          </a:p>
          <a:p>
            <a:pPr marL="400050" lvl="1" indent="0">
              <a:spcBef>
                <a:spcPts val="1200"/>
              </a:spcBef>
              <a:buNone/>
            </a:pPr>
            <a:r>
              <a:rPr lang="zh-CN" altLang="en-US" sz="1800" b="0" dirty="0" smtClean="0">
                <a:latin typeface="Times New Roman" pitchFamily="18" charset="0"/>
              </a:rPr>
              <a:t> </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 x)( (</a:t>
            </a:r>
            <a:r>
              <a:rPr lang="en-US" altLang="zh-CN" sz="1800" b="0" dirty="0">
                <a:latin typeface="Times New Roman" pitchFamily="18" charset="0"/>
                <a:ea typeface="Batang" pitchFamily="18" charset="-127"/>
              </a:rPr>
              <a:t>∀</a:t>
            </a:r>
            <a:r>
              <a:rPr lang="en-US" altLang="zh-CN" sz="1800" b="0" dirty="0">
                <a:latin typeface="Times New Roman" pitchFamily="18" charset="0"/>
              </a:rPr>
              <a:t>y) (</a:t>
            </a:r>
            <a:r>
              <a:rPr lang="en-US" altLang="zh-CN" sz="1800" b="0" dirty="0">
                <a:latin typeface="Times New Roman" pitchFamily="18" charset="0"/>
                <a:ea typeface="Batang" pitchFamily="18" charset="-127"/>
              </a:rPr>
              <a:t>∃</a:t>
            </a:r>
            <a:r>
              <a:rPr lang="en-US" altLang="zh-CN" sz="1800" b="0" dirty="0">
                <a:latin typeface="Times New Roman" pitchFamily="18" charset="0"/>
              </a:rPr>
              <a:t>z)﹁P(x, </a:t>
            </a:r>
            <a:r>
              <a:rPr lang="en-US" altLang="zh-CN" sz="1800" b="0" dirty="0" err="1">
                <a:latin typeface="Times New Roman" pitchFamily="18" charset="0"/>
              </a:rPr>
              <a:t>y,z</a:t>
            </a:r>
            <a:r>
              <a:rPr lang="en-US" altLang="zh-CN" sz="1800" b="0" dirty="0">
                <a:latin typeface="Times New Roman" pitchFamily="18" charset="0"/>
              </a:rPr>
              <a:t>))∨ (</a:t>
            </a:r>
            <a:r>
              <a:rPr lang="en-US" altLang="zh-CN" sz="1800" b="0" dirty="0">
                <a:latin typeface="Times New Roman" pitchFamily="18" charset="0"/>
                <a:ea typeface="Batang" pitchFamily="18" charset="-127"/>
              </a:rPr>
              <a:t>∀</a:t>
            </a:r>
            <a:r>
              <a:rPr lang="en-US" altLang="zh-CN" sz="1800" b="0" dirty="0">
                <a:latin typeface="Times New Roman" pitchFamily="18" charset="0"/>
              </a:rPr>
              <a:t>u)Q(x, u))</a:t>
            </a:r>
          </a:p>
          <a:p>
            <a:pPr marL="0" indent="0">
              <a:spcBef>
                <a:spcPts val="1200"/>
              </a:spcBef>
              <a:buNone/>
            </a:pP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3</a:t>
            </a:r>
            <a:r>
              <a:rPr lang="en-US" altLang="zh-CN" sz="2000" b="1" dirty="0" smtClean="0">
                <a:solidFill>
                  <a:srgbClr val="0000CC"/>
                </a:solidFill>
                <a:latin typeface="Times New Roman" pitchFamily="18" charset="0"/>
              </a:rPr>
              <a:t>)</a:t>
            </a:r>
            <a:r>
              <a:rPr lang="zh-CN" altLang="en-US" sz="2000" dirty="0">
                <a:solidFill>
                  <a:srgbClr val="0000CC"/>
                </a:solidFill>
              </a:rPr>
              <a:t>化成前束式，引入</a:t>
            </a:r>
            <a:r>
              <a:rPr lang="en-US" altLang="zh-CN" sz="2000" b="1" dirty="0" err="1">
                <a:solidFill>
                  <a:srgbClr val="0000CC"/>
                </a:solidFill>
                <a:latin typeface="Times New Roman" pitchFamily="18" charset="0"/>
              </a:rPr>
              <a:t>Skolem</a:t>
            </a:r>
            <a:r>
              <a:rPr lang="zh-CN" altLang="en-US" sz="2000" b="1" dirty="0">
                <a:solidFill>
                  <a:srgbClr val="0000CC"/>
                </a:solidFill>
                <a:latin typeface="Times New Roman" pitchFamily="18" charset="0"/>
              </a:rPr>
              <a:t>函数，消去存在量词：</a:t>
            </a:r>
          </a:p>
          <a:p>
            <a:pPr marL="400050" lvl="1" indent="0">
              <a:spcBef>
                <a:spcPts val="1200"/>
              </a:spcBef>
              <a:buNone/>
            </a:pPr>
            <a:r>
              <a:rPr lang="zh-CN" altLang="en-US" sz="1800" b="0" dirty="0" smtClean="0">
                <a:latin typeface="Times New Roman" pitchFamily="18" charset="0"/>
              </a:rPr>
              <a:t> </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 x)( (</a:t>
            </a:r>
            <a:r>
              <a:rPr lang="en-US" altLang="zh-CN" sz="1800" b="0" dirty="0">
                <a:latin typeface="Times New Roman" pitchFamily="18" charset="0"/>
                <a:ea typeface="Batang" pitchFamily="18" charset="-127"/>
              </a:rPr>
              <a:t>∀</a:t>
            </a:r>
            <a:r>
              <a:rPr lang="en-US" altLang="zh-CN" sz="1800" b="0" dirty="0">
                <a:latin typeface="Times New Roman" pitchFamily="18" charset="0"/>
              </a:rPr>
              <a:t>y</a:t>
            </a:r>
            <a:r>
              <a:rPr lang="en-US" altLang="zh-CN" sz="1800" b="0" dirty="0"/>
              <a:t>) (</a:t>
            </a:r>
            <a:r>
              <a:rPr lang="en-US" altLang="zh-CN" sz="1800" b="0" dirty="0">
                <a:ea typeface="Batang" pitchFamily="18" charset="-127"/>
              </a:rPr>
              <a:t>∀</a:t>
            </a:r>
            <a:r>
              <a:rPr lang="en-US" altLang="zh-CN" sz="1800" b="0" dirty="0"/>
              <a:t>u) </a:t>
            </a:r>
            <a:r>
              <a:rPr lang="en-US" altLang="zh-CN" sz="1800" b="0" dirty="0">
                <a:latin typeface="Times New Roman" pitchFamily="18" charset="0"/>
              </a:rPr>
              <a:t>(﹁P(x, </a:t>
            </a:r>
            <a:r>
              <a:rPr lang="en-US" altLang="zh-CN" sz="1800" b="0" dirty="0" err="1">
                <a:latin typeface="Times New Roman" pitchFamily="18" charset="0"/>
              </a:rPr>
              <a:t>y,f</a:t>
            </a:r>
            <a:r>
              <a:rPr lang="en-US" altLang="zh-CN" sz="1800" b="0" dirty="0">
                <a:latin typeface="Times New Roman" pitchFamily="18" charset="0"/>
              </a:rPr>
              <a:t>(</a:t>
            </a:r>
            <a:r>
              <a:rPr lang="en-US" altLang="zh-CN" sz="1800" b="0" dirty="0" err="1">
                <a:latin typeface="Times New Roman" pitchFamily="18" charset="0"/>
              </a:rPr>
              <a:t>x,y</a:t>
            </a:r>
            <a:r>
              <a:rPr lang="en-US" altLang="zh-CN" sz="1800" b="0" dirty="0">
                <a:latin typeface="Times New Roman" pitchFamily="18" charset="0"/>
              </a:rPr>
              <a:t>)))</a:t>
            </a:r>
            <a:r>
              <a:rPr lang="en-US" altLang="zh-CN" sz="1800" b="0" dirty="0" smtClean="0">
                <a:latin typeface="Times New Roman" pitchFamily="18" charset="0"/>
              </a:rPr>
              <a:t>∨Q</a:t>
            </a:r>
            <a:r>
              <a:rPr lang="en-US" altLang="zh-CN" sz="1800" b="0" dirty="0">
                <a:latin typeface="Times New Roman" pitchFamily="18" charset="0"/>
              </a:rPr>
              <a:t>(x, u))</a:t>
            </a:r>
          </a:p>
          <a:p>
            <a:pPr marL="0" indent="0">
              <a:spcBef>
                <a:spcPts val="1200"/>
              </a:spcBef>
              <a:buNone/>
            </a:pPr>
            <a:r>
              <a:rPr lang="en-US" altLang="zh-CN" sz="2000" b="1" dirty="0" smtClean="0">
                <a:solidFill>
                  <a:srgbClr val="0000CC"/>
                </a:solidFill>
                <a:latin typeface="Times New Roman" pitchFamily="18" charset="0"/>
              </a:rPr>
              <a:t>(4) </a:t>
            </a:r>
            <a:r>
              <a:rPr lang="zh-CN" altLang="en-US" sz="2000" b="1" dirty="0" smtClean="0">
                <a:solidFill>
                  <a:srgbClr val="0000CC"/>
                </a:solidFill>
                <a:latin typeface="Times New Roman" pitchFamily="18" charset="0"/>
              </a:rPr>
              <a:t>消去</a:t>
            </a:r>
            <a:r>
              <a:rPr lang="zh-CN" altLang="en-US" sz="2000" b="1" dirty="0">
                <a:solidFill>
                  <a:srgbClr val="0000CC"/>
                </a:solidFill>
                <a:latin typeface="Times New Roman" pitchFamily="18" charset="0"/>
              </a:rPr>
              <a:t>全部全称量词：</a:t>
            </a:r>
          </a:p>
          <a:p>
            <a:pPr marL="0" indent="0">
              <a:spcBef>
                <a:spcPts val="1200"/>
              </a:spcBef>
              <a:buNone/>
            </a:pPr>
            <a:r>
              <a:rPr lang="zh-CN" altLang="en-US" sz="2000" b="0" dirty="0">
                <a:latin typeface="Times New Roman" pitchFamily="18" charset="0"/>
              </a:rPr>
              <a:t>        </a:t>
            </a:r>
            <a:r>
              <a:rPr lang="en-US" altLang="zh-CN" sz="2000" b="0" dirty="0">
                <a:latin typeface="Times New Roman" pitchFamily="18" charset="0"/>
              </a:rPr>
              <a:t>﹁P(x, </a:t>
            </a:r>
            <a:r>
              <a:rPr lang="en-US" altLang="zh-CN" sz="2000" b="0" dirty="0" err="1">
                <a:latin typeface="Times New Roman" pitchFamily="18" charset="0"/>
              </a:rPr>
              <a:t>y,f</a:t>
            </a:r>
            <a:r>
              <a:rPr lang="en-US" altLang="zh-CN" sz="2000" b="0" dirty="0">
                <a:latin typeface="Times New Roman" pitchFamily="18" charset="0"/>
              </a:rPr>
              <a:t>(</a:t>
            </a:r>
            <a:r>
              <a:rPr lang="en-US" altLang="zh-CN" sz="2000" b="0" dirty="0" err="1">
                <a:latin typeface="Times New Roman" pitchFamily="18" charset="0"/>
              </a:rPr>
              <a:t>x,y</a:t>
            </a:r>
            <a:r>
              <a:rPr lang="en-US" altLang="zh-CN" sz="2000" b="0" dirty="0">
                <a:latin typeface="Times New Roman" pitchFamily="18" charset="0"/>
              </a:rPr>
              <a:t>))∨Q(x, u</a:t>
            </a:r>
            <a:r>
              <a:rPr lang="en-US" altLang="zh-CN" sz="2000" b="0" dirty="0" smtClean="0">
                <a:latin typeface="Times New Roman" pitchFamily="18" charset="0"/>
              </a:rPr>
              <a:t>)   </a:t>
            </a:r>
            <a:r>
              <a:rPr lang="zh-CN" altLang="en-US" sz="2000" b="0" dirty="0" smtClean="0">
                <a:solidFill>
                  <a:srgbClr val="00B050"/>
                </a:solidFill>
                <a:latin typeface="仿宋_GB2312" pitchFamily="49" charset="-122"/>
                <a:ea typeface="仿宋_GB2312" pitchFamily="49" charset="-122"/>
              </a:rPr>
              <a:t>（</a:t>
            </a:r>
            <a:r>
              <a:rPr lang="zh-CN" altLang="en-US" sz="1800" b="1" dirty="0" smtClean="0">
                <a:solidFill>
                  <a:srgbClr val="00B050"/>
                </a:solidFill>
                <a:latin typeface="仿宋_GB2312" pitchFamily="49" charset="-122"/>
                <a:ea typeface="仿宋_GB2312" pitchFamily="49" charset="-122"/>
              </a:rPr>
              <a:t>变元都被视为受全称量词约束的变元）</a:t>
            </a:r>
          </a:p>
          <a:p>
            <a:pPr marL="0" indent="0">
              <a:spcBef>
                <a:spcPts val="1200"/>
              </a:spcBef>
              <a:buNone/>
            </a:pPr>
            <a:r>
              <a:rPr lang="zh-CN" altLang="en-US" sz="2000" b="1" dirty="0" smtClean="0">
                <a:solidFill>
                  <a:srgbClr val="FF0000"/>
                </a:solidFill>
                <a:latin typeface="Times New Roman" pitchFamily="18" charset="0"/>
              </a:rPr>
              <a:t> </a:t>
            </a:r>
            <a:r>
              <a:rPr lang="en-US" altLang="zh-CN" sz="2000" b="1" dirty="0">
                <a:solidFill>
                  <a:srgbClr val="FF0000"/>
                </a:solidFill>
                <a:latin typeface="Times New Roman" pitchFamily="18" charset="0"/>
              </a:rPr>
              <a:t>(5) </a:t>
            </a:r>
            <a:r>
              <a:rPr lang="zh-CN" altLang="en-US" sz="2000" b="1" dirty="0">
                <a:solidFill>
                  <a:srgbClr val="FF0000"/>
                </a:solidFill>
                <a:latin typeface="Times New Roman" pitchFamily="18" charset="0"/>
              </a:rPr>
              <a:t>恢复蕴含式</a:t>
            </a:r>
            <a:r>
              <a:rPr lang="zh-CN" altLang="en-US" sz="2000" b="1" dirty="0" smtClean="0">
                <a:solidFill>
                  <a:srgbClr val="FF0000"/>
                </a:solidFill>
                <a:latin typeface="Times New Roman" pitchFamily="18" charset="0"/>
              </a:rPr>
              <a:t>表示</a:t>
            </a:r>
            <a:endParaRPr lang="en-US" altLang="zh-CN" sz="2000" b="1" dirty="0" smtClean="0">
              <a:solidFill>
                <a:srgbClr val="FF0000"/>
              </a:solidFill>
              <a:latin typeface="Times New Roman" pitchFamily="18" charset="0"/>
            </a:endParaRPr>
          </a:p>
          <a:p>
            <a:pPr marL="400050" lvl="1" indent="0">
              <a:spcBef>
                <a:spcPts val="1200"/>
              </a:spcBef>
              <a:buNone/>
            </a:pPr>
            <a:r>
              <a:rPr lang="zh-CN" altLang="en-US" sz="1800" b="0" dirty="0" smtClean="0">
                <a:latin typeface="Times New Roman" pitchFamily="18" charset="0"/>
              </a:rPr>
              <a:t>利用</a:t>
            </a:r>
            <a:r>
              <a:rPr lang="zh-CN" altLang="en-US" sz="1800" b="0" dirty="0">
                <a:latin typeface="Times New Roman" pitchFamily="18" charset="0"/>
              </a:rPr>
              <a:t>等价关系“</a:t>
            </a:r>
            <a:r>
              <a:rPr lang="en-US" altLang="zh-CN" sz="1800" b="0" dirty="0">
                <a:latin typeface="Times New Roman" pitchFamily="18" charset="0"/>
              </a:rPr>
              <a:t>﹁P∨Q</a:t>
            </a:r>
            <a:r>
              <a:rPr lang="en-US" altLang="zh-CN" sz="1800" b="0" dirty="0">
                <a:latin typeface="Times New Roman" pitchFamily="18" charset="0"/>
                <a:ea typeface="Batang" pitchFamily="18" charset="-127"/>
              </a:rPr>
              <a:t>⇔</a:t>
            </a:r>
            <a:r>
              <a:rPr lang="en-US" altLang="zh-CN" sz="1800" b="0" dirty="0">
                <a:latin typeface="Times New Roman" pitchFamily="18" charset="0"/>
              </a:rPr>
              <a:t>P→Q”</a:t>
            </a:r>
            <a:r>
              <a:rPr lang="zh-CN" altLang="en-US" sz="1800" b="0" dirty="0">
                <a:latin typeface="Times New Roman" pitchFamily="18" charset="0"/>
              </a:rPr>
              <a:t>将上式变为</a:t>
            </a:r>
            <a:r>
              <a:rPr lang="zh-CN" altLang="en-US" sz="1800" b="0" dirty="0" smtClean="0">
                <a:latin typeface="Times New Roman" pitchFamily="18" charset="0"/>
              </a:rPr>
              <a:t>：</a:t>
            </a:r>
          </a:p>
          <a:p>
            <a:pPr marL="400050" lvl="1" indent="0">
              <a:spcBef>
                <a:spcPts val="1200"/>
              </a:spcBef>
              <a:buNone/>
            </a:pPr>
            <a:r>
              <a:rPr lang="zh-CN" altLang="en-US" sz="1800" b="0" dirty="0" smtClean="0">
                <a:latin typeface="Times New Roman" pitchFamily="18" charset="0"/>
              </a:rPr>
              <a:t>        </a:t>
            </a:r>
            <a:r>
              <a:rPr lang="en-US" altLang="zh-CN" sz="1800" b="0" dirty="0" smtClean="0">
                <a:latin typeface="Times New Roman" pitchFamily="18" charset="0"/>
              </a:rPr>
              <a:t>P(x, </a:t>
            </a:r>
            <a:r>
              <a:rPr lang="en-US" altLang="zh-CN" sz="1800" b="0" dirty="0" err="1" smtClean="0">
                <a:latin typeface="Times New Roman" pitchFamily="18" charset="0"/>
              </a:rPr>
              <a:t>y,f</a:t>
            </a:r>
            <a:r>
              <a:rPr lang="en-US" altLang="zh-CN" sz="1800" b="0" dirty="0" smtClean="0">
                <a:latin typeface="Times New Roman" pitchFamily="18" charset="0"/>
              </a:rPr>
              <a:t>(</a:t>
            </a:r>
            <a:r>
              <a:rPr lang="en-US" altLang="zh-CN" sz="1800" b="0" dirty="0" err="1" smtClean="0">
                <a:latin typeface="Times New Roman" pitchFamily="18" charset="0"/>
              </a:rPr>
              <a:t>x,y</a:t>
            </a:r>
            <a:r>
              <a:rPr lang="en-US" altLang="zh-CN" sz="1800" b="0" dirty="0" smtClean="0">
                <a:latin typeface="Times New Roman" pitchFamily="18" charset="0"/>
              </a:rPr>
              <a:t>))→Q(x, u)</a:t>
            </a:r>
          </a:p>
        </p:txBody>
      </p:sp>
      <p:sp>
        <p:nvSpPr>
          <p:cNvPr id="6" name="Rectangle 2"/>
          <p:cNvSpPr>
            <a:spLocks noGrp="1" noChangeArrowheads="1"/>
          </p:cNvSpPr>
          <p:nvPr>
            <p:ph type="title"/>
          </p:nvPr>
        </p:nvSpPr>
        <p:spPr>
          <a:xfrm>
            <a:off x="457200" y="44450"/>
            <a:ext cx="8229600" cy="1152525"/>
          </a:xfrm>
        </p:spPr>
        <p:txBody>
          <a:bodyPr/>
          <a:lstStyle/>
          <a:p>
            <a:r>
              <a:rPr lang="zh-CN" altLang="en-US" sz="4400" b="1" dirty="0" smtClean="0">
                <a:latin typeface="Times New Roman" pitchFamily="18" charset="0"/>
              </a:rPr>
              <a:t>规则的</a:t>
            </a:r>
            <a:r>
              <a:rPr lang="zh-CN" altLang="en-US" sz="4400" b="1" dirty="0">
                <a:latin typeface="Times New Roman" pitchFamily="18" charset="0"/>
              </a:rPr>
              <a:t>与</a:t>
            </a:r>
            <a:r>
              <a:rPr lang="en-US" altLang="zh-CN" sz="4400" b="1" dirty="0">
                <a:latin typeface="Times New Roman" pitchFamily="18" charset="0"/>
              </a:rPr>
              <a:t>/</a:t>
            </a:r>
            <a:r>
              <a:rPr lang="zh-CN" altLang="en-US" sz="4400" b="1" dirty="0">
                <a:latin typeface="Times New Roman" pitchFamily="18" charset="0"/>
              </a:rPr>
              <a:t>或形</a:t>
            </a:r>
            <a:r>
              <a:rPr lang="zh-CN" altLang="en-US" sz="4400" b="1" dirty="0" smtClean="0">
                <a:latin typeface="Times New Roman" pitchFamily="18" charset="0"/>
              </a:rPr>
              <a:t>变换</a:t>
            </a:r>
            <a:endParaRPr lang="zh-CN" altLang="en-US" sz="4400" b="1" dirty="0">
              <a:latin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9" name="Rectangle 3"/>
          <p:cNvSpPr>
            <a:spLocks noGrp="1" noChangeArrowheads="1"/>
          </p:cNvSpPr>
          <p:nvPr>
            <p:ph type="body" idx="1"/>
          </p:nvPr>
        </p:nvSpPr>
        <p:spPr/>
        <p:txBody>
          <a:bodyPr/>
          <a:lstStyle/>
          <a:p>
            <a:pPr>
              <a:lnSpc>
                <a:spcPct val="120000"/>
              </a:lnSpc>
            </a:pPr>
            <a:r>
              <a:rPr lang="zh-CN" altLang="en-US" sz="2400" b="1" dirty="0" smtClean="0">
                <a:solidFill>
                  <a:srgbClr val="FF0000"/>
                </a:solidFill>
              </a:rPr>
              <a:t>主要</a:t>
            </a:r>
            <a:r>
              <a:rPr lang="zh-CN" altLang="en-US" sz="2400" b="1" dirty="0">
                <a:solidFill>
                  <a:srgbClr val="FF0000"/>
                </a:solidFill>
              </a:rPr>
              <a:t>优点</a:t>
            </a:r>
          </a:p>
          <a:p>
            <a:pPr marL="457200" lvl="1" indent="0">
              <a:lnSpc>
                <a:spcPct val="120000"/>
              </a:lnSpc>
              <a:buNone/>
            </a:pPr>
            <a:r>
              <a:rPr lang="zh-CN" altLang="en-US" sz="2200" dirty="0">
                <a:solidFill>
                  <a:srgbClr val="0000FF"/>
                </a:solidFill>
              </a:rPr>
              <a:t>直观，允许用户主动提供有用的事实信息</a:t>
            </a:r>
            <a:r>
              <a:rPr lang="zh-CN" altLang="en-US" sz="2200" b="0" dirty="0"/>
              <a:t>，适合于诊断、设计、预测、监控等领域的问题求解</a:t>
            </a:r>
            <a:r>
              <a:rPr lang="zh-CN" altLang="en-US" sz="2200" b="0" dirty="0" smtClean="0"/>
              <a:t>。</a:t>
            </a:r>
            <a:endParaRPr lang="en-US" altLang="zh-CN" sz="2200" b="0" dirty="0" smtClean="0"/>
          </a:p>
          <a:p>
            <a:pPr marL="457200" lvl="1" indent="0">
              <a:lnSpc>
                <a:spcPct val="120000"/>
              </a:lnSpc>
              <a:buNone/>
            </a:pPr>
            <a:endParaRPr lang="zh-CN" altLang="en-US" sz="2200" b="1" dirty="0">
              <a:solidFill>
                <a:srgbClr val="0000CC"/>
              </a:solidFill>
            </a:endParaRPr>
          </a:p>
          <a:p>
            <a:pPr>
              <a:lnSpc>
                <a:spcPct val="120000"/>
              </a:lnSpc>
              <a:spcBef>
                <a:spcPts val="1800"/>
              </a:spcBef>
            </a:pPr>
            <a:r>
              <a:rPr lang="zh-CN" altLang="en-US" sz="2400" b="1" dirty="0" smtClean="0"/>
              <a:t>主要</a:t>
            </a:r>
            <a:r>
              <a:rPr lang="zh-CN" altLang="en-US" sz="2400" b="1" dirty="0"/>
              <a:t>缺点</a:t>
            </a:r>
          </a:p>
          <a:p>
            <a:pPr marL="457200" lvl="1" indent="0">
              <a:lnSpc>
                <a:spcPct val="120000"/>
              </a:lnSpc>
              <a:buNone/>
            </a:pPr>
            <a:r>
              <a:rPr lang="zh-CN" altLang="en-US" sz="2200" b="0" dirty="0" smtClean="0"/>
              <a:t>推理</a:t>
            </a:r>
            <a:r>
              <a:rPr lang="zh-CN" altLang="en-US" sz="2200" dirty="0">
                <a:solidFill>
                  <a:srgbClr val="0000FF"/>
                </a:solidFill>
              </a:rPr>
              <a:t>无明确目标</a:t>
            </a:r>
            <a:r>
              <a:rPr lang="zh-CN" altLang="en-US" sz="2200" b="0" dirty="0"/>
              <a:t>，求解</a:t>
            </a:r>
            <a:r>
              <a:rPr lang="zh-CN" altLang="en-US" sz="2200" b="0" dirty="0" smtClean="0"/>
              <a:t>问题时可能</a:t>
            </a:r>
            <a:r>
              <a:rPr lang="zh-CN" altLang="en-US" sz="2200" b="0" dirty="0"/>
              <a:t>会执行许多与解无关的操作，导致推理效率较低</a:t>
            </a:r>
            <a:r>
              <a:rPr lang="zh-CN" altLang="en-US" sz="2200" b="1" dirty="0">
                <a:solidFill>
                  <a:srgbClr val="0000CC"/>
                </a:solidFill>
              </a:rPr>
              <a:t>。</a:t>
            </a:r>
            <a:r>
              <a:rPr lang="zh-CN" altLang="en-US" sz="2200" dirty="0">
                <a:solidFill>
                  <a:srgbClr val="0000CC"/>
                </a:solidFill>
              </a:rPr>
              <a:t> </a:t>
            </a:r>
          </a:p>
          <a:p>
            <a:endParaRPr lang="en-US" altLang="zh-CN" sz="2400" dirty="0"/>
          </a:p>
        </p:txBody>
      </p:sp>
      <p:sp>
        <p:nvSpPr>
          <p:cNvPr id="6" name="Rectangle 2"/>
          <p:cNvSpPr>
            <a:spLocks noGrp="1" noChangeArrowheads="1"/>
          </p:cNvSpPr>
          <p:nvPr>
            <p:ph type="title"/>
          </p:nvPr>
        </p:nvSpPr>
        <p:spPr>
          <a:xfrm>
            <a:off x="457200" y="116632"/>
            <a:ext cx="8229600" cy="1052513"/>
          </a:xfrm>
        </p:spPr>
        <p:txBody>
          <a:bodyPr/>
          <a:lstStyle/>
          <a:p>
            <a:r>
              <a:rPr lang="zh-CN" altLang="en-US" sz="4000" b="1" dirty="0" smtClean="0">
                <a:latin typeface="Times New Roman" pitchFamily="18" charset="0"/>
              </a:rPr>
              <a:t>正向推理</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3" name="Rectangle 3"/>
          <p:cNvSpPr>
            <a:spLocks noGrp="1" noChangeArrowheads="1"/>
          </p:cNvSpPr>
          <p:nvPr>
            <p:ph type="body" idx="1"/>
          </p:nvPr>
        </p:nvSpPr>
        <p:spPr>
          <a:xfrm>
            <a:off x="467544" y="1052736"/>
            <a:ext cx="8532440" cy="5661025"/>
          </a:xfrm>
        </p:spPr>
        <p:txBody>
          <a:bodyPr/>
          <a:lstStyle/>
          <a:p>
            <a:pPr marL="0" indent="0">
              <a:spcBef>
                <a:spcPts val="1200"/>
              </a:spcBef>
              <a:buNone/>
            </a:pPr>
            <a:r>
              <a:rPr lang="en-US" altLang="zh-CN" sz="2000" b="1" dirty="0" smtClean="0">
                <a:latin typeface="Times New Roman" pitchFamily="18" charset="0"/>
              </a:rPr>
              <a:t> </a:t>
            </a:r>
            <a:r>
              <a:rPr lang="en-US" altLang="zh-CN" sz="2000" b="1" dirty="0">
                <a:solidFill>
                  <a:srgbClr val="0000CC"/>
                </a:solidFill>
                <a:latin typeface="Times New Roman" pitchFamily="18" charset="0"/>
              </a:rPr>
              <a:t>(1) </a:t>
            </a:r>
            <a:r>
              <a:rPr lang="zh-CN" altLang="en-US" sz="2000" b="1" dirty="0">
                <a:solidFill>
                  <a:srgbClr val="0000CC"/>
                </a:solidFill>
                <a:latin typeface="Times New Roman" pitchFamily="18" charset="0"/>
              </a:rPr>
              <a:t>暂时消去蕴含符号“→”</a:t>
            </a:r>
            <a:r>
              <a:rPr lang="zh-CN" altLang="en-US" sz="2000" b="1" dirty="0" smtClean="0">
                <a:solidFill>
                  <a:srgbClr val="0000CC"/>
                </a:solidFill>
                <a:latin typeface="Times New Roman" pitchFamily="18" charset="0"/>
              </a:rPr>
              <a:t>。</a:t>
            </a:r>
            <a:endParaRPr lang="en-US" altLang="zh-CN" sz="2000" b="1" dirty="0" smtClean="0">
              <a:solidFill>
                <a:srgbClr val="0000CC"/>
              </a:solidFill>
              <a:latin typeface="Times New Roman" pitchFamily="18" charset="0"/>
            </a:endParaRPr>
          </a:p>
          <a:p>
            <a:pPr marL="400050" lvl="1" indent="0">
              <a:spcBef>
                <a:spcPts val="1200"/>
              </a:spcBef>
              <a:buNone/>
            </a:pPr>
            <a:r>
              <a:rPr lang="zh-CN" altLang="en-US" sz="1800" b="0" dirty="0" smtClean="0">
                <a:latin typeface="Times New Roman" pitchFamily="18" charset="0"/>
              </a:rPr>
              <a:t>设有</a:t>
            </a:r>
            <a:r>
              <a:rPr lang="zh-CN" altLang="en-US" sz="1800" b="0" dirty="0">
                <a:latin typeface="Times New Roman" pitchFamily="18" charset="0"/>
              </a:rPr>
              <a:t>如下公式：</a:t>
            </a:r>
          </a:p>
          <a:p>
            <a:pPr marL="400050" lvl="1" indent="0">
              <a:spcBef>
                <a:spcPts val="1200"/>
              </a:spcBef>
              <a:buNone/>
            </a:pPr>
            <a:r>
              <a:rPr lang="zh-CN" altLang="en-US" sz="1800" b="0" dirty="0" smtClean="0">
                <a:latin typeface="Times New Roman" pitchFamily="18" charset="0"/>
              </a:rPr>
              <a:t> </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x)(((</a:t>
            </a:r>
            <a:r>
              <a:rPr lang="en-US" altLang="zh-CN" sz="1800" b="0" dirty="0">
                <a:latin typeface="Times New Roman" pitchFamily="18" charset="0"/>
                <a:ea typeface="Batang" pitchFamily="18" charset="-127"/>
              </a:rPr>
              <a:t>∃</a:t>
            </a:r>
            <a:r>
              <a:rPr lang="en-US" altLang="zh-CN" sz="1800" b="0" dirty="0">
                <a:latin typeface="Times New Roman" pitchFamily="18" charset="0"/>
              </a:rPr>
              <a:t>y) (</a:t>
            </a:r>
            <a:r>
              <a:rPr lang="en-US" altLang="zh-CN" sz="1800" b="0" dirty="0">
                <a:latin typeface="Times New Roman" pitchFamily="18" charset="0"/>
                <a:ea typeface="Batang" pitchFamily="18" charset="-127"/>
              </a:rPr>
              <a:t>∀</a:t>
            </a:r>
            <a:r>
              <a:rPr lang="en-US" altLang="zh-CN" sz="1800" b="0" dirty="0">
                <a:latin typeface="Times New Roman" pitchFamily="18" charset="0"/>
              </a:rPr>
              <a:t> z)P(x, </a:t>
            </a:r>
            <a:r>
              <a:rPr lang="en-US" altLang="zh-CN" sz="1800" b="0" dirty="0" err="1">
                <a:latin typeface="Times New Roman" pitchFamily="18" charset="0"/>
              </a:rPr>
              <a:t>y,z</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u)Q(x, u))</a:t>
            </a:r>
          </a:p>
          <a:p>
            <a:pPr marL="400050" lvl="1" indent="0">
              <a:spcBef>
                <a:spcPts val="1200"/>
              </a:spcBef>
              <a:buNone/>
            </a:pPr>
            <a:r>
              <a:rPr lang="zh-CN" altLang="en-US" sz="1800" b="0" dirty="0">
                <a:latin typeface="Times New Roman" pitchFamily="18" charset="0"/>
              </a:rPr>
              <a:t>变为</a:t>
            </a:r>
            <a:r>
              <a:rPr lang="zh-CN" altLang="en-US" sz="1800" b="0" dirty="0" smtClean="0">
                <a:latin typeface="Times New Roman" pitchFamily="18" charset="0"/>
              </a:rPr>
              <a:t>：</a:t>
            </a:r>
            <a:r>
              <a:rPr lang="en-US" altLang="zh-CN" sz="1800" b="0" dirty="0" smtClean="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x)(﹁((</a:t>
            </a:r>
            <a:r>
              <a:rPr lang="en-US" altLang="zh-CN" sz="1800" b="0" dirty="0">
                <a:latin typeface="Times New Roman" pitchFamily="18" charset="0"/>
                <a:ea typeface="Batang" pitchFamily="18" charset="-127"/>
              </a:rPr>
              <a:t>∃</a:t>
            </a:r>
            <a:r>
              <a:rPr lang="en-US" altLang="zh-CN" sz="1800" b="0" dirty="0">
                <a:latin typeface="Times New Roman" pitchFamily="18" charset="0"/>
              </a:rPr>
              <a:t> y) (</a:t>
            </a:r>
            <a:r>
              <a:rPr lang="en-US" altLang="zh-CN" sz="1800" b="0" dirty="0">
                <a:latin typeface="Times New Roman" pitchFamily="18" charset="0"/>
                <a:ea typeface="Batang" pitchFamily="18" charset="-127"/>
              </a:rPr>
              <a:t>∀</a:t>
            </a:r>
            <a:r>
              <a:rPr lang="en-US" altLang="zh-CN" sz="1800" b="0" dirty="0">
                <a:latin typeface="Times New Roman" pitchFamily="18" charset="0"/>
              </a:rPr>
              <a:t>z)P(x, </a:t>
            </a:r>
            <a:r>
              <a:rPr lang="en-US" altLang="zh-CN" sz="1800" b="0" dirty="0" err="1">
                <a:latin typeface="Times New Roman" pitchFamily="18" charset="0"/>
              </a:rPr>
              <a:t>y,z</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u)Q(x, u))</a:t>
            </a:r>
          </a:p>
          <a:p>
            <a:pPr marL="0" indent="0">
              <a:spcBef>
                <a:spcPts val="1200"/>
              </a:spcBef>
              <a:buNone/>
            </a:pP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2) </a:t>
            </a:r>
            <a:r>
              <a:rPr lang="zh-CN" altLang="en-US" sz="2000" b="1" dirty="0">
                <a:solidFill>
                  <a:srgbClr val="0000CC"/>
                </a:solidFill>
                <a:latin typeface="Times New Roman" pitchFamily="18" charset="0"/>
              </a:rPr>
              <a:t>把否定符号“</a:t>
            </a:r>
            <a:r>
              <a:rPr lang="en-US" altLang="zh-CN" sz="2000" b="1" dirty="0">
                <a:solidFill>
                  <a:srgbClr val="0000CC"/>
                </a:solidFill>
                <a:latin typeface="Times New Roman" pitchFamily="18" charset="0"/>
              </a:rPr>
              <a:t>﹁”</a:t>
            </a:r>
            <a:r>
              <a:rPr lang="zh-CN" altLang="en-US" sz="2000" b="1" dirty="0">
                <a:solidFill>
                  <a:srgbClr val="0000CC"/>
                </a:solidFill>
                <a:latin typeface="Times New Roman" pitchFamily="18" charset="0"/>
              </a:rPr>
              <a:t>移到紧靠谓词的位置上：</a:t>
            </a:r>
          </a:p>
          <a:p>
            <a:pPr marL="400050" lvl="1" indent="0">
              <a:spcBef>
                <a:spcPts val="1200"/>
              </a:spcBef>
              <a:buNone/>
            </a:pPr>
            <a:r>
              <a:rPr lang="zh-CN" altLang="en-US" sz="1800" b="0" dirty="0" smtClean="0">
                <a:latin typeface="Times New Roman" pitchFamily="18" charset="0"/>
              </a:rPr>
              <a:t> </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 x)( (</a:t>
            </a:r>
            <a:r>
              <a:rPr lang="en-US" altLang="zh-CN" sz="1800" b="0" dirty="0">
                <a:latin typeface="Times New Roman" pitchFamily="18" charset="0"/>
                <a:ea typeface="Batang" pitchFamily="18" charset="-127"/>
              </a:rPr>
              <a:t>∀</a:t>
            </a:r>
            <a:r>
              <a:rPr lang="en-US" altLang="zh-CN" sz="1800" b="0" dirty="0">
                <a:latin typeface="Times New Roman" pitchFamily="18" charset="0"/>
              </a:rPr>
              <a:t>y) (</a:t>
            </a:r>
            <a:r>
              <a:rPr lang="en-US" altLang="zh-CN" sz="1800" b="0" dirty="0">
                <a:latin typeface="Times New Roman" pitchFamily="18" charset="0"/>
                <a:ea typeface="Batang" pitchFamily="18" charset="-127"/>
              </a:rPr>
              <a:t>∃</a:t>
            </a:r>
            <a:r>
              <a:rPr lang="en-US" altLang="zh-CN" sz="1800" b="0" dirty="0">
                <a:latin typeface="Times New Roman" pitchFamily="18" charset="0"/>
              </a:rPr>
              <a:t>z)﹁P(x, </a:t>
            </a:r>
            <a:r>
              <a:rPr lang="en-US" altLang="zh-CN" sz="1800" b="0" dirty="0" err="1">
                <a:latin typeface="Times New Roman" pitchFamily="18" charset="0"/>
              </a:rPr>
              <a:t>y,z</a:t>
            </a:r>
            <a:r>
              <a:rPr lang="en-US" altLang="zh-CN" sz="1800" b="0" dirty="0">
                <a:latin typeface="Times New Roman" pitchFamily="18" charset="0"/>
              </a:rPr>
              <a:t>))∨ (</a:t>
            </a:r>
            <a:r>
              <a:rPr lang="en-US" altLang="zh-CN" sz="1800" b="0" dirty="0">
                <a:latin typeface="Times New Roman" pitchFamily="18" charset="0"/>
                <a:ea typeface="Batang" pitchFamily="18" charset="-127"/>
              </a:rPr>
              <a:t>∀</a:t>
            </a:r>
            <a:r>
              <a:rPr lang="en-US" altLang="zh-CN" sz="1800" b="0" dirty="0">
                <a:latin typeface="Times New Roman" pitchFamily="18" charset="0"/>
              </a:rPr>
              <a:t>u)Q(x, u))</a:t>
            </a:r>
          </a:p>
          <a:p>
            <a:pPr marL="0" indent="0">
              <a:spcBef>
                <a:spcPts val="1200"/>
              </a:spcBef>
              <a:buNone/>
            </a:pP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3</a:t>
            </a:r>
            <a:r>
              <a:rPr lang="en-US" altLang="zh-CN" sz="2000" b="1" dirty="0" smtClean="0">
                <a:solidFill>
                  <a:srgbClr val="0000CC"/>
                </a:solidFill>
                <a:latin typeface="Times New Roman" pitchFamily="18" charset="0"/>
              </a:rPr>
              <a:t>)</a:t>
            </a:r>
            <a:r>
              <a:rPr lang="zh-CN" altLang="en-US" sz="2000" dirty="0">
                <a:solidFill>
                  <a:srgbClr val="0000CC"/>
                </a:solidFill>
              </a:rPr>
              <a:t>化成前束式，引入</a:t>
            </a:r>
            <a:r>
              <a:rPr lang="en-US" altLang="zh-CN" sz="2000" b="1" dirty="0" err="1">
                <a:solidFill>
                  <a:srgbClr val="0000CC"/>
                </a:solidFill>
                <a:latin typeface="Times New Roman" pitchFamily="18" charset="0"/>
              </a:rPr>
              <a:t>Skolem</a:t>
            </a:r>
            <a:r>
              <a:rPr lang="zh-CN" altLang="en-US" sz="2000" b="1" dirty="0">
                <a:solidFill>
                  <a:srgbClr val="0000CC"/>
                </a:solidFill>
                <a:latin typeface="Times New Roman" pitchFamily="18" charset="0"/>
              </a:rPr>
              <a:t>函数，消去存在量词：</a:t>
            </a:r>
          </a:p>
          <a:p>
            <a:pPr marL="400050" lvl="1" indent="0">
              <a:spcBef>
                <a:spcPts val="1200"/>
              </a:spcBef>
              <a:buNone/>
            </a:pPr>
            <a:r>
              <a:rPr lang="zh-CN" altLang="en-US" sz="1800" b="0" dirty="0" smtClean="0">
                <a:latin typeface="Times New Roman" pitchFamily="18" charset="0"/>
              </a:rPr>
              <a:t> </a:t>
            </a:r>
            <a:r>
              <a:rPr lang="en-US" altLang="zh-CN" sz="1800" b="0" dirty="0">
                <a:latin typeface="Times New Roman" pitchFamily="18" charset="0"/>
              </a:rPr>
              <a:t>(</a:t>
            </a:r>
            <a:r>
              <a:rPr lang="en-US" altLang="zh-CN" sz="1800" b="0" dirty="0">
                <a:latin typeface="Times New Roman" pitchFamily="18" charset="0"/>
                <a:ea typeface="Batang" pitchFamily="18" charset="-127"/>
              </a:rPr>
              <a:t>∀</a:t>
            </a:r>
            <a:r>
              <a:rPr lang="en-US" altLang="zh-CN" sz="1800" b="0" dirty="0">
                <a:latin typeface="Times New Roman" pitchFamily="18" charset="0"/>
              </a:rPr>
              <a:t> x)( (</a:t>
            </a:r>
            <a:r>
              <a:rPr lang="en-US" altLang="zh-CN" sz="1800" b="0" dirty="0">
                <a:latin typeface="Times New Roman" pitchFamily="18" charset="0"/>
                <a:ea typeface="Batang" pitchFamily="18" charset="-127"/>
              </a:rPr>
              <a:t>∀</a:t>
            </a:r>
            <a:r>
              <a:rPr lang="en-US" altLang="zh-CN" sz="1800" b="0" dirty="0">
                <a:latin typeface="Times New Roman" pitchFamily="18" charset="0"/>
              </a:rPr>
              <a:t>y</a:t>
            </a:r>
            <a:r>
              <a:rPr lang="en-US" altLang="zh-CN" sz="1800" b="0" dirty="0"/>
              <a:t>) (</a:t>
            </a:r>
            <a:r>
              <a:rPr lang="en-US" altLang="zh-CN" sz="1800" b="0" dirty="0">
                <a:ea typeface="Batang" pitchFamily="18" charset="-127"/>
              </a:rPr>
              <a:t>∀</a:t>
            </a:r>
            <a:r>
              <a:rPr lang="en-US" altLang="zh-CN" sz="1800" b="0" dirty="0"/>
              <a:t>u) </a:t>
            </a:r>
            <a:r>
              <a:rPr lang="en-US" altLang="zh-CN" sz="1800" b="0" dirty="0">
                <a:latin typeface="Times New Roman" pitchFamily="18" charset="0"/>
              </a:rPr>
              <a:t>(﹁P(x, </a:t>
            </a:r>
            <a:r>
              <a:rPr lang="en-US" altLang="zh-CN" sz="1800" b="0" dirty="0" err="1">
                <a:latin typeface="Times New Roman" pitchFamily="18" charset="0"/>
              </a:rPr>
              <a:t>y,f</a:t>
            </a:r>
            <a:r>
              <a:rPr lang="en-US" altLang="zh-CN" sz="1800" b="0" dirty="0">
                <a:latin typeface="Times New Roman" pitchFamily="18" charset="0"/>
              </a:rPr>
              <a:t>(</a:t>
            </a:r>
            <a:r>
              <a:rPr lang="en-US" altLang="zh-CN" sz="1800" b="0" dirty="0" err="1">
                <a:latin typeface="Times New Roman" pitchFamily="18" charset="0"/>
              </a:rPr>
              <a:t>x,y</a:t>
            </a:r>
            <a:r>
              <a:rPr lang="en-US" altLang="zh-CN" sz="1800" b="0" dirty="0">
                <a:latin typeface="Times New Roman" pitchFamily="18" charset="0"/>
              </a:rPr>
              <a:t>)))</a:t>
            </a:r>
            <a:r>
              <a:rPr lang="en-US" altLang="zh-CN" sz="1800" b="0" dirty="0" smtClean="0">
                <a:latin typeface="Times New Roman" pitchFamily="18" charset="0"/>
              </a:rPr>
              <a:t>∨Q</a:t>
            </a:r>
            <a:r>
              <a:rPr lang="en-US" altLang="zh-CN" sz="1800" b="0" dirty="0">
                <a:latin typeface="Times New Roman" pitchFamily="18" charset="0"/>
              </a:rPr>
              <a:t>(x, u))</a:t>
            </a:r>
          </a:p>
          <a:p>
            <a:pPr marL="0" indent="0">
              <a:spcBef>
                <a:spcPts val="1200"/>
              </a:spcBef>
              <a:buNone/>
            </a:pPr>
            <a:r>
              <a:rPr lang="en-US" altLang="zh-CN" sz="2000" b="1" dirty="0" smtClean="0">
                <a:solidFill>
                  <a:srgbClr val="0000CC"/>
                </a:solidFill>
                <a:latin typeface="Times New Roman" pitchFamily="18" charset="0"/>
              </a:rPr>
              <a:t>(4) </a:t>
            </a:r>
            <a:r>
              <a:rPr lang="zh-CN" altLang="en-US" sz="2000" b="1" dirty="0" smtClean="0">
                <a:solidFill>
                  <a:srgbClr val="0000CC"/>
                </a:solidFill>
                <a:latin typeface="Times New Roman" pitchFamily="18" charset="0"/>
              </a:rPr>
              <a:t>消去</a:t>
            </a:r>
            <a:r>
              <a:rPr lang="zh-CN" altLang="en-US" sz="2000" b="1" dirty="0">
                <a:solidFill>
                  <a:srgbClr val="0000CC"/>
                </a:solidFill>
                <a:latin typeface="Times New Roman" pitchFamily="18" charset="0"/>
              </a:rPr>
              <a:t>全部全称量词：</a:t>
            </a:r>
          </a:p>
          <a:p>
            <a:pPr marL="0" indent="0">
              <a:spcBef>
                <a:spcPts val="1200"/>
              </a:spcBef>
              <a:buNone/>
            </a:pPr>
            <a:r>
              <a:rPr lang="zh-CN" altLang="en-US" sz="2000" b="0" dirty="0">
                <a:latin typeface="Times New Roman" pitchFamily="18" charset="0"/>
              </a:rPr>
              <a:t>        </a:t>
            </a:r>
            <a:r>
              <a:rPr lang="en-US" altLang="zh-CN" sz="2000" b="0" dirty="0">
                <a:latin typeface="Times New Roman" pitchFamily="18" charset="0"/>
              </a:rPr>
              <a:t>﹁P(x, </a:t>
            </a:r>
            <a:r>
              <a:rPr lang="en-US" altLang="zh-CN" sz="2000" b="0" dirty="0" err="1">
                <a:latin typeface="Times New Roman" pitchFamily="18" charset="0"/>
              </a:rPr>
              <a:t>y,f</a:t>
            </a:r>
            <a:r>
              <a:rPr lang="en-US" altLang="zh-CN" sz="2000" b="0" dirty="0">
                <a:latin typeface="Times New Roman" pitchFamily="18" charset="0"/>
              </a:rPr>
              <a:t>(</a:t>
            </a:r>
            <a:r>
              <a:rPr lang="en-US" altLang="zh-CN" sz="2000" b="0" dirty="0" err="1">
                <a:latin typeface="Times New Roman" pitchFamily="18" charset="0"/>
              </a:rPr>
              <a:t>x,y</a:t>
            </a:r>
            <a:r>
              <a:rPr lang="en-US" altLang="zh-CN" sz="2000" b="0" dirty="0">
                <a:latin typeface="Times New Roman" pitchFamily="18" charset="0"/>
              </a:rPr>
              <a:t>))∨Q(x, u</a:t>
            </a:r>
            <a:r>
              <a:rPr lang="en-US" altLang="zh-CN" sz="2000" b="0" dirty="0" smtClean="0">
                <a:latin typeface="Times New Roman" pitchFamily="18" charset="0"/>
              </a:rPr>
              <a:t>)   </a:t>
            </a:r>
            <a:r>
              <a:rPr lang="zh-CN" altLang="en-US" sz="2000" b="0" dirty="0" smtClean="0">
                <a:solidFill>
                  <a:srgbClr val="00B050"/>
                </a:solidFill>
                <a:latin typeface="仿宋_GB2312" pitchFamily="49" charset="-122"/>
                <a:ea typeface="仿宋_GB2312" pitchFamily="49" charset="-122"/>
              </a:rPr>
              <a:t>（</a:t>
            </a:r>
            <a:r>
              <a:rPr lang="zh-CN" altLang="en-US" sz="1800" b="1" dirty="0" smtClean="0">
                <a:solidFill>
                  <a:srgbClr val="00B050"/>
                </a:solidFill>
                <a:latin typeface="仿宋_GB2312" pitchFamily="49" charset="-122"/>
                <a:ea typeface="仿宋_GB2312" pitchFamily="49" charset="-122"/>
              </a:rPr>
              <a:t>变元都被视为受全称量词约束的变元）</a:t>
            </a:r>
          </a:p>
          <a:p>
            <a:pPr marL="0" indent="0">
              <a:spcBef>
                <a:spcPts val="1200"/>
              </a:spcBef>
              <a:buNone/>
            </a:pPr>
            <a:r>
              <a:rPr lang="zh-CN" altLang="en-US" sz="2000" b="1" dirty="0" smtClean="0">
                <a:solidFill>
                  <a:srgbClr val="FF0000"/>
                </a:solidFill>
                <a:latin typeface="Times New Roman" pitchFamily="18" charset="0"/>
              </a:rPr>
              <a:t> </a:t>
            </a:r>
            <a:r>
              <a:rPr lang="en-US" altLang="zh-CN" sz="2000" b="1" dirty="0">
                <a:solidFill>
                  <a:srgbClr val="FF0000"/>
                </a:solidFill>
                <a:latin typeface="Times New Roman" pitchFamily="18" charset="0"/>
              </a:rPr>
              <a:t>(5) </a:t>
            </a:r>
            <a:r>
              <a:rPr lang="zh-CN" altLang="en-US" sz="2000" b="1" dirty="0">
                <a:solidFill>
                  <a:srgbClr val="FF0000"/>
                </a:solidFill>
                <a:latin typeface="Times New Roman" pitchFamily="18" charset="0"/>
              </a:rPr>
              <a:t>恢复蕴含式</a:t>
            </a:r>
            <a:r>
              <a:rPr lang="zh-CN" altLang="en-US" sz="2000" b="1" dirty="0" smtClean="0">
                <a:solidFill>
                  <a:srgbClr val="FF0000"/>
                </a:solidFill>
                <a:latin typeface="Times New Roman" pitchFamily="18" charset="0"/>
              </a:rPr>
              <a:t>表示</a:t>
            </a:r>
            <a:endParaRPr lang="en-US" altLang="zh-CN" sz="2000" b="1" dirty="0" smtClean="0">
              <a:solidFill>
                <a:srgbClr val="FF0000"/>
              </a:solidFill>
              <a:latin typeface="Times New Roman" pitchFamily="18" charset="0"/>
            </a:endParaRPr>
          </a:p>
          <a:p>
            <a:pPr marL="400050" lvl="1" indent="0">
              <a:spcBef>
                <a:spcPts val="1200"/>
              </a:spcBef>
              <a:buNone/>
            </a:pPr>
            <a:r>
              <a:rPr lang="zh-CN" altLang="en-US" sz="1800" b="0" dirty="0" smtClean="0">
                <a:latin typeface="Times New Roman" pitchFamily="18" charset="0"/>
              </a:rPr>
              <a:t>利用</a:t>
            </a:r>
            <a:r>
              <a:rPr lang="zh-CN" altLang="en-US" sz="1800" b="0" dirty="0">
                <a:latin typeface="Times New Roman" pitchFamily="18" charset="0"/>
              </a:rPr>
              <a:t>等价关系“</a:t>
            </a:r>
            <a:r>
              <a:rPr lang="en-US" altLang="zh-CN" sz="1800" b="0" dirty="0">
                <a:latin typeface="Times New Roman" pitchFamily="18" charset="0"/>
              </a:rPr>
              <a:t>﹁P∨Q</a:t>
            </a:r>
            <a:r>
              <a:rPr lang="en-US" altLang="zh-CN" sz="1800" b="0" dirty="0">
                <a:latin typeface="Times New Roman" pitchFamily="18" charset="0"/>
                <a:ea typeface="Batang" pitchFamily="18" charset="-127"/>
              </a:rPr>
              <a:t>⇔</a:t>
            </a:r>
            <a:r>
              <a:rPr lang="en-US" altLang="zh-CN" sz="1800" b="0" dirty="0">
                <a:latin typeface="Times New Roman" pitchFamily="18" charset="0"/>
              </a:rPr>
              <a:t>P→Q”</a:t>
            </a:r>
            <a:r>
              <a:rPr lang="zh-CN" altLang="en-US" sz="1800" b="0" dirty="0">
                <a:latin typeface="Times New Roman" pitchFamily="18" charset="0"/>
              </a:rPr>
              <a:t>将上式变为</a:t>
            </a:r>
            <a:r>
              <a:rPr lang="zh-CN" altLang="en-US" sz="1800" b="0" dirty="0" smtClean="0">
                <a:latin typeface="Times New Roman" pitchFamily="18" charset="0"/>
              </a:rPr>
              <a:t>：</a:t>
            </a:r>
          </a:p>
          <a:p>
            <a:pPr marL="400050" lvl="1" indent="0">
              <a:spcBef>
                <a:spcPts val="1200"/>
              </a:spcBef>
              <a:buNone/>
            </a:pPr>
            <a:r>
              <a:rPr lang="zh-CN" altLang="en-US" sz="1800" b="0" dirty="0" smtClean="0">
                <a:latin typeface="Times New Roman" pitchFamily="18" charset="0"/>
              </a:rPr>
              <a:t>        </a:t>
            </a:r>
            <a:r>
              <a:rPr lang="en-US" altLang="zh-CN" sz="1800" b="0" dirty="0" smtClean="0">
                <a:latin typeface="Times New Roman" pitchFamily="18" charset="0"/>
              </a:rPr>
              <a:t>P(x, </a:t>
            </a:r>
            <a:r>
              <a:rPr lang="en-US" altLang="zh-CN" sz="1800" b="0" dirty="0" err="1" smtClean="0">
                <a:latin typeface="Times New Roman" pitchFamily="18" charset="0"/>
              </a:rPr>
              <a:t>y,f</a:t>
            </a:r>
            <a:r>
              <a:rPr lang="en-US" altLang="zh-CN" sz="1800" b="0" dirty="0" smtClean="0">
                <a:latin typeface="Times New Roman" pitchFamily="18" charset="0"/>
              </a:rPr>
              <a:t>(</a:t>
            </a:r>
            <a:r>
              <a:rPr lang="en-US" altLang="zh-CN" sz="1800" b="0" dirty="0" err="1" smtClean="0">
                <a:latin typeface="Times New Roman" pitchFamily="18" charset="0"/>
              </a:rPr>
              <a:t>x,y</a:t>
            </a:r>
            <a:r>
              <a:rPr lang="en-US" altLang="zh-CN" sz="1800" b="0" dirty="0" smtClean="0">
                <a:latin typeface="Times New Roman" pitchFamily="18" charset="0"/>
              </a:rPr>
              <a:t>))→Q(x, u)</a:t>
            </a:r>
          </a:p>
        </p:txBody>
      </p:sp>
      <p:sp>
        <p:nvSpPr>
          <p:cNvPr id="6" name="Rectangle 2"/>
          <p:cNvSpPr>
            <a:spLocks noGrp="1" noChangeArrowheads="1"/>
          </p:cNvSpPr>
          <p:nvPr>
            <p:ph type="title"/>
          </p:nvPr>
        </p:nvSpPr>
        <p:spPr>
          <a:xfrm>
            <a:off x="457200" y="44450"/>
            <a:ext cx="8229600" cy="1152525"/>
          </a:xfrm>
        </p:spPr>
        <p:txBody>
          <a:bodyPr/>
          <a:lstStyle/>
          <a:p>
            <a:r>
              <a:rPr lang="zh-CN" altLang="en-US" sz="4400" b="1" dirty="0" smtClean="0">
                <a:latin typeface="Times New Roman" pitchFamily="18" charset="0"/>
              </a:rPr>
              <a:t>规则的</a:t>
            </a:r>
            <a:r>
              <a:rPr lang="zh-CN" altLang="en-US" sz="4400" b="1" dirty="0">
                <a:latin typeface="Times New Roman" pitchFamily="18" charset="0"/>
              </a:rPr>
              <a:t>与</a:t>
            </a:r>
            <a:r>
              <a:rPr lang="en-US" altLang="zh-CN" sz="4400" b="1" dirty="0">
                <a:latin typeface="Times New Roman" pitchFamily="18" charset="0"/>
              </a:rPr>
              <a:t>/</a:t>
            </a:r>
            <a:r>
              <a:rPr lang="zh-CN" altLang="en-US" sz="4400" b="1" dirty="0">
                <a:latin typeface="Times New Roman" pitchFamily="18" charset="0"/>
              </a:rPr>
              <a:t>或形</a:t>
            </a:r>
            <a:r>
              <a:rPr lang="zh-CN" altLang="en-US" sz="4400" b="1" dirty="0" smtClean="0">
                <a:latin typeface="Times New Roman" pitchFamily="18" charset="0"/>
              </a:rPr>
              <a:t>变换</a:t>
            </a:r>
            <a:endParaRPr lang="zh-CN" altLang="en-US" sz="4400" b="1" dirty="0">
              <a:latin typeface="Times New Roman" pitchFamily="18" charset="0"/>
            </a:endParaRPr>
          </a:p>
        </p:txBody>
      </p:sp>
      <p:sp>
        <p:nvSpPr>
          <p:cNvPr id="4" name="矩形标注 3"/>
          <p:cNvSpPr/>
          <p:nvPr/>
        </p:nvSpPr>
        <p:spPr>
          <a:xfrm>
            <a:off x="2339752" y="3975017"/>
            <a:ext cx="2016224" cy="1230477"/>
          </a:xfrm>
          <a:prstGeom prst="wedgeRectCallout">
            <a:avLst>
              <a:gd name="adj1" fmla="val -41102"/>
              <a:gd name="adj2" fmla="val 76205"/>
            </a:avLst>
          </a:prstGeom>
          <a:solidFill>
            <a:srgbClr val="FFFFCC"/>
          </a:solidFill>
          <a:ln>
            <a:solidFill>
              <a:schemeClr val="tx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dirty="0" smtClean="0">
                <a:solidFill>
                  <a:srgbClr val="FF0000"/>
                </a:solidFill>
                <a:latin typeface="微软雅黑" pitchFamily="34" charset="-122"/>
                <a:ea typeface="微软雅黑" pitchFamily="34" charset="-122"/>
              </a:rPr>
              <a:t>通过蕴含恢复，可以将多文字前件化为单文字</a:t>
            </a:r>
            <a:endParaRPr lang="zh-CN" altLang="en-US"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1526424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xfrm>
            <a:off x="457200" y="0"/>
            <a:ext cx="8229600" cy="1125538"/>
          </a:xfrm>
        </p:spPr>
        <p:txBody>
          <a:bodyPr/>
          <a:lstStyle/>
          <a:p>
            <a:r>
              <a:rPr lang="zh-CN" altLang="en-US" sz="4400" b="1" dirty="0" smtClean="0">
                <a:latin typeface="Times New Roman" pitchFamily="18" charset="0"/>
              </a:rPr>
              <a:t>目标</a:t>
            </a:r>
            <a:r>
              <a:rPr lang="zh-CN" altLang="en-US" sz="4400" b="1" dirty="0">
                <a:latin typeface="Times New Roman" pitchFamily="18" charset="0"/>
              </a:rPr>
              <a:t>公式的表示形式</a:t>
            </a:r>
          </a:p>
        </p:txBody>
      </p:sp>
      <p:sp>
        <p:nvSpPr>
          <p:cNvPr id="743427" name="Rectangle 3"/>
          <p:cNvSpPr>
            <a:spLocks noGrp="1" noChangeArrowheads="1"/>
          </p:cNvSpPr>
          <p:nvPr>
            <p:ph type="body" idx="1"/>
          </p:nvPr>
        </p:nvSpPr>
        <p:spPr>
          <a:xfrm>
            <a:off x="250825" y="1268413"/>
            <a:ext cx="8713788" cy="5400675"/>
          </a:xfrm>
        </p:spPr>
        <p:txBody>
          <a:bodyPr/>
          <a:lstStyle/>
          <a:p>
            <a:pPr>
              <a:lnSpc>
                <a:spcPct val="120000"/>
              </a:lnSpc>
              <a:spcBef>
                <a:spcPts val="1200"/>
              </a:spcBef>
            </a:pPr>
            <a:r>
              <a:rPr lang="zh-CN" altLang="en-US" sz="2000" b="1" dirty="0" smtClean="0">
                <a:solidFill>
                  <a:srgbClr val="0000FF"/>
                </a:solidFill>
              </a:rPr>
              <a:t>与</a:t>
            </a:r>
            <a:r>
              <a:rPr lang="en-US" altLang="zh-CN" sz="2000" b="1" dirty="0">
                <a:solidFill>
                  <a:srgbClr val="0000FF"/>
                </a:solidFill>
              </a:rPr>
              <a:t>/</a:t>
            </a:r>
            <a:r>
              <a:rPr lang="zh-CN" altLang="en-US" sz="2000" b="1" dirty="0">
                <a:solidFill>
                  <a:srgbClr val="0000FF"/>
                </a:solidFill>
              </a:rPr>
              <a:t>或树正向演绎系统要求目标公式用子句形</a:t>
            </a:r>
            <a:r>
              <a:rPr lang="zh-CN" altLang="en-US" sz="2000" b="1" dirty="0" smtClean="0">
                <a:solidFill>
                  <a:srgbClr val="0000FF"/>
                </a:solidFill>
              </a:rPr>
              <a:t>表示</a:t>
            </a:r>
            <a:r>
              <a:rPr lang="zh-CN" altLang="en-US" sz="2000" dirty="0">
                <a:solidFill>
                  <a:srgbClr val="0000FF"/>
                </a:solidFill>
              </a:rPr>
              <a:t>，</a:t>
            </a:r>
            <a:r>
              <a:rPr lang="zh-CN" altLang="en-US" sz="2000" b="1" dirty="0" smtClean="0"/>
              <a:t>如果</a:t>
            </a:r>
            <a:r>
              <a:rPr lang="zh-CN" altLang="en-US" sz="2000" b="1" dirty="0"/>
              <a:t>目标公式不是子句形，则需要化成子句形</a:t>
            </a:r>
            <a:r>
              <a:rPr lang="zh-CN" altLang="en-US" sz="2000" b="1" dirty="0" smtClean="0"/>
              <a:t>。</a:t>
            </a:r>
            <a:endParaRPr lang="en-US" altLang="zh-CN" sz="2000" b="1" dirty="0" smtClean="0"/>
          </a:p>
          <a:p>
            <a:pPr>
              <a:lnSpc>
                <a:spcPct val="120000"/>
              </a:lnSpc>
              <a:spcBef>
                <a:spcPts val="1200"/>
              </a:spcBef>
            </a:pPr>
            <a:r>
              <a:rPr lang="zh-CN" altLang="en-US" sz="2000" b="1" dirty="0" smtClean="0"/>
              <a:t>步骤与化</a:t>
            </a:r>
            <a:r>
              <a:rPr lang="zh-CN" altLang="en-US" sz="2000" b="1" dirty="0"/>
              <a:t>简子句形的步骤类似，但</a:t>
            </a:r>
            <a:r>
              <a:rPr lang="en-US" altLang="zh-CN" sz="2000" b="1" dirty="0" err="1"/>
              <a:t>Skolem</a:t>
            </a:r>
            <a:r>
              <a:rPr lang="zh-CN" altLang="en-US" sz="2000" b="1" dirty="0"/>
              <a:t>化的过程</a:t>
            </a:r>
            <a:r>
              <a:rPr lang="zh-CN" altLang="en-US" sz="2000" b="1" dirty="0" smtClean="0"/>
              <a:t>不同</a:t>
            </a:r>
            <a:endParaRPr lang="en-US" altLang="zh-CN" sz="2000" dirty="0"/>
          </a:p>
          <a:p>
            <a:pPr lvl="1">
              <a:lnSpc>
                <a:spcPct val="120000"/>
              </a:lnSpc>
              <a:spcBef>
                <a:spcPts val="1200"/>
              </a:spcBef>
            </a:pPr>
            <a:r>
              <a:rPr lang="zh-CN" altLang="en-US" sz="1800" b="0" dirty="0" smtClean="0"/>
              <a:t>目标</a:t>
            </a:r>
            <a:r>
              <a:rPr lang="zh-CN" altLang="en-US" sz="1800" b="0" dirty="0"/>
              <a:t>公式的</a:t>
            </a:r>
            <a:r>
              <a:rPr lang="en-US" altLang="zh-CN" sz="1800" b="0" dirty="0" err="1"/>
              <a:t>Skolem</a:t>
            </a:r>
            <a:r>
              <a:rPr lang="zh-CN" altLang="en-US" sz="1800" b="0" dirty="0"/>
              <a:t>化过程是化简子句形的</a:t>
            </a:r>
            <a:r>
              <a:rPr lang="en-US" altLang="zh-CN" sz="1800" dirty="0" err="1">
                <a:solidFill>
                  <a:srgbClr val="FF0000"/>
                </a:solidFill>
              </a:rPr>
              <a:t>Skolem</a:t>
            </a:r>
            <a:r>
              <a:rPr lang="zh-CN" altLang="en-US" sz="1800" dirty="0">
                <a:solidFill>
                  <a:srgbClr val="FF0000"/>
                </a:solidFill>
              </a:rPr>
              <a:t>过程的对偶形式</a:t>
            </a:r>
            <a:r>
              <a:rPr lang="zh-CN" altLang="en-US" sz="1800" b="0" dirty="0"/>
              <a:t>，即</a:t>
            </a:r>
            <a:r>
              <a:rPr lang="zh-CN" altLang="en-US" sz="1800" dirty="0">
                <a:solidFill>
                  <a:srgbClr val="FF0000"/>
                </a:solidFill>
              </a:rPr>
              <a:t>把目标公式中属于存在量词辖域内的全称变量用存在量词量化变量的</a:t>
            </a:r>
            <a:r>
              <a:rPr lang="en-US" altLang="zh-CN" sz="1800" dirty="0" err="1">
                <a:solidFill>
                  <a:srgbClr val="FF0000"/>
                </a:solidFill>
              </a:rPr>
              <a:t>Skolem</a:t>
            </a:r>
            <a:r>
              <a:rPr lang="zh-CN" altLang="en-US" sz="1800" dirty="0">
                <a:solidFill>
                  <a:srgbClr val="FF0000"/>
                </a:solidFill>
              </a:rPr>
              <a:t>函数来代替，使经</a:t>
            </a:r>
            <a:r>
              <a:rPr lang="en-US" altLang="zh-CN" sz="1800" dirty="0" err="1">
                <a:solidFill>
                  <a:srgbClr val="FF0000"/>
                </a:solidFill>
              </a:rPr>
              <a:t>Skolem</a:t>
            </a:r>
            <a:r>
              <a:rPr lang="zh-CN" altLang="en-US" sz="1800" dirty="0">
                <a:solidFill>
                  <a:srgbClr val="FF0000"/>
                </a:solidFill>
              </a:rPr>
              <a:t>化目标公式只剩下存在量词</a:t>
            </a:r>
            <a:r>
              <a:rPr lang="zh-CN" altLang="en-US" sz="1800" b="0" dirty="0"/>
              <a:t>，然后再对析取元作变量替换，最后把存在量词消掉。</a:t>
            </a:r>
          </a:p>
          <a:p>
            <a:pPr marL="400050" lvl="1" indent="0">
              <a:lnSpc>
                <a:spcPct val="120000"/>
              </a:lnSpc>
              <a:spcBef>
                <a:spcPts val="1800"/>
              </a:spcBef>
              <a:buNone/>
            </a:pPr>
            <a:r>
              <a:rPr lang="zh-CN" altLang="en-US" sz="1800" b="0" dirty="0" smtClean="0">
                <a:solidFill>
                  <a:srgbClr val="00B050"/>
                </a:solidFill>
              </a:rPr>
              <a:t>例如</a:t>
            </a:r>
            <a:r>
              <a:rPr lang="zh-CN" altLang="en-US" sz="1800" b="0" dirty="0">
                <a:solidFill>
                  <a:srgbClr val="00B050"/>
                </a:solidFill>
              </a:rPr>
              <a:t>：设目标公式</a:t>
            </a:r>
            <a:r>
              <a:rPr lang="zh-CN" altLang="en-US" sz="1800" b="0" dirty="0" smtClean="0">
                <a:solidFill>
                  <a:srgbClr val="00B050"/>
                </a:solidFill>
              </a:rPr>
              <a:t>为    </a:t>
            </a:r>
            <a:r>
              <a:rPr lang="en-US" altLang="zh-CN" sz="1800" b="0" dirty="0">
                <a:solidFill>
                  <a:srgbClr val="00B050"/>
                </a:solidFill>
              </a:rPr>
              <a:t>(</a:t>
            </a:r>
            <a:r>
              <a:rPr lang="en-US" altLang="zh-CN" sz="1800" b="0" dirty="0">
                <a:solidFill>
                  <a:srgbClr val="00B050"/>
                </a:solidFill>
                <a:latin typeface="Batang" pitchFamily="18" charset="-127"/>
                <a:ea typeface="Batang" pitchFamily="18" charset="-127"/>
              </a:rPr>
              <a:t>∃</a:t>
            </a:r>
            <a:r>
              <a:rPr lang="en-US" altLang="zh-CN" sz="1800" b="0" dirty="0">
                <a:solidFill>
                  <a:srgbClr val="00B050"/>
                </a:solidFill>
              </a:rPr>
              <a:t>y) (</a:t>
            </a:r>
            <a:r>
              <a:rPr lang="en-US" altLang="zh-CN" sz="1800" b="0" dirty="0">
                <a:solidFill>
                  <a:srgbClr val="00B050"/>
                </a:solidFill>
                <a:latin typeface="Batang" pitchFamily="18" charset="-127"/>
                <a:ea typeface="Batang" pitchFamily="18" charset="-127"/>
              </a:rPr>
              <a:t>∀</a:t>
            </a:r>
            <a:r>
              <a:rPr lang="en-US" altLang="zh-CN" sz="1800" b="0" dirty="0">
                <a:solidFill>
                  <a:srgbClr val="00B050"/>
                </a:solidFill>
              </a:rPr>
              <a:t>x) (P(x, y)∨Q(x, y))</a:t>
            </a:r>
          </a:p>
          <a:p>
            <a:pPr marL="400050" lvl="1" indent="0">
              <a:lnSpc>
                <a:spcPct val="120000"/>
              </a:lnSpc>
              <a:spcBef>
                <a:spcPts val="600"/>
              </a:spcBef>
              <a:buNone/>
            </a:pPr>
            <a:r>
              <a:rPr lang="zh-CN" altLang="en-US" sz="1800" b="0" dirty="0">
                <a:solidFill>
                  <a:srgbClr val="00B050"/>
                </a:solidFill>
              </a:rPr>
              <a:t>用</a:t>
            </a:r>
            <a:r>
              <a:rPr lang="en-US" altLang="zh-CN" sz="1800" b="0" dirty="0" err="1">
                <a:solidFill>
                  <a:srgbClr val="00B050"/>
                </a:solidFill>
              </a:rPr>
              <a:t>Skolem</a:t>
            </a:r>
            <a:r>
              <a:rPr lang="zh-CN" altLang="en-US" sz="1800" b="0" dirty="0">
                <a:solidFill>
                  <a:srgbClr val="00B050"/>
                </a:solidFill>
              </a:rPr>
              <a:t>函数消去全称量词后</a:t>
            </a:r>
            <a:r>
              <a:rPr lang="zh-CN" altLang="en-US" sz="1800" b="0" dirty="0" smtClean="0">
                <a:solidFill>
                  <a:srgbClr val="00B050"/>
                </a:solidFill>
              </a:rPr>
              <a:t>有       </a:t>
            </a:r>
            <a:r>
              <a:rPr lang="en-US" altLang="zh-CN" sz="1800" b="0" dirty="0">
                <a:solidFill>
                  <a:srgbClr val="00B050"/>
                </a:solidFill>
              </a:rPr>
              <a:t>(</a:t>
            </a:r>
            <a:r>
              <a:rPr lang="en-US" altLang="zh-CN" sz="1800" b="0" dirty="0">
                <a:solidFill>
                  <a:srgbClr val="00B050"/>
                </a:solidFill>
                <a:latin typeface="Batang" pitchFamily="18" charset="-127"/>
                <a:ea typeface="Batang" pitchFamily="18" charset="-127"/>
              </a:rPr>
              <a:t>∃</a:t>
            </a:r>
            <a:r>
              <a:rPr lang="en-US" altLang="zh-CN" sz="1800" b="0" dirty="0">
                <a:solidFill>
                  <a:srgbClr val="00B050"/>
                </a:solidFill>
              </a:rPr>
              <a:t>y)(P(f(y), y)∨Q(f(y), y))</a:t>
            </a:r>
          </a:p>
          <a:p>
            <a:pPr marL="400050" lvl="1" indent="0">
              <a:lnSpc>
                <a:spcPct val="120000"/>
              </a:lnSpc>
              <a:spcBef>
                <a:spcPts val="600"/>
              </a:spcBef>
              <a:buNone/>
            </a:pPr>
            <a:r>
              <a:rPr lang="zh-CN" altLang="en-US" sz="1800" b="0" dirty="0">
                <a:solidFill>
                  <a:srgbClr val="00B050"/>
                </a:solidFill>
              </a:rPr>
              <a:t>进行变量换名，使每个析取元具有不同的变量符号，于是有</a:t>
            </a:r>
          </a:p>
          <a:p>
            <a:pPr marL="400050" lvl="1" indent="0">
              <a:lnSpc>
                <a:spcPct val="120000"/>
              </a:lnSpc>
              <a:spcBef>
                <a:spcPts val="600"/>
              </a:spcBef>
              <a:buNone/>
            </a:pPr>
            <a:r>
              <a:rPr lang="zh-CN" altLang="en-US" sz="1800" b="0" dirty="0">
                <a:solidFill>
                  <a:srgbClr val="00B050"/>
                </a:solidFill>
              </a:rPr>
              <a:t>          </a:t>
            </a:r>
            <a:r>
              <a:rPr lang="en-US" altLang="zh-CN" sz="1800" b="0" dirty="0">
                <a:solidFill>
                  <a:srgbClr val="00B050"/>
                </a:solidFill>
              </a:rPr>
              <a:t>(</a:t>
            </a:r>
            <a:r>
              <a:rPr lang="en-US" altLang="zh-CN" sz="1800" b="0" dirty="0">
                <a:solidFill>
                  <a:srgbClr val="00B050"/>
                </a:solidFill>
                <a:latin typeface="Batang" pitchFamily="18" charset="-127"/>
                <a:ea typeface="Batang" pitchFamily="18" charset="-127"/>
              </a:rPr>
              <a:t>∃</a:t>
            </a:r>
            <a:r>
              <a:rPr lang="en-US" altLang="zh-CN" sz="1800" b="0" dirty="0">
                <a:solidFill>
                  <a:srgbClr val="00B050"/>
                </a:solidFill>
              </a:rPr>
              <a:t>y)P(f(y), y)∨(</a:t>
            </a:r>
            <a:r>
              <a:rPr lang="en-US" altLang="zh-CN" sz="1800" b="0" dirty="0">
                <a:solidFill>
                  <a:srgbClr val="00B050"/>
                </a:solidFill>
                <a:latin typeface="Batang" pitchFamily="18" charset="-127"/>
                <a:ea typeface="Batang" pitchFamily="18" charset="-127"/>
              </a:rPr>
              <a:t>∃</a:t>
            </a:r>
            <a:r>
              <a:rPr lang="en-US" altLang="zh-CN" sz="1800" b="0" dirty="0">
                <a:solidFill>
                  <a:srgbClr val="00B050"/>
                </a:solidFill>
              </a:rPr>
              <a:t>z)Q(f(z), z)</a:t>
            </a:r>
          </a:p>
          <a:p>
            <a:pPr marL="400050" lvl="1" indent="0">
              <a:lnSpc>
                <a:spcPct val="120000"/>
              </a:lnSpc>
              <a:spcBef>
                <a:spcPts val="600"/>
              </a:spcBef>
              <a:buNone/>
            </a:pPr>
            <a:r>
              <a:rPr lang="zh-CN" altLang="en-US" sz="1800" b="0" dirty="0">
                <a:solidFill>
                  <a:srgbClr val="00B050"/>
                </a:solidFill>
              </a:rPr>
              <a:t>最后，消去存在量词</a:t>
            </a:r>
            <a:r>
              <a:rPr lang="zh-CN" altLang="en-US" sz="1800" b="0" dirty="0" smtClean="0">
                <a:solidFill>
                  <a:srgbClr val="00B050"/>
                </a:solidFill>
              </a:rPr>
              <a:t>得        </a:t>
            </a:r>
            <a:r>
              <a:rPr lang="en-US" altLang="zh-CN" sz="1800" b="0" dirty="0">
                <a:solidFill>
                  <a:srgbClr val="00B050"/>
                </a:solidFill>
              </a:rPr>
              <a:t>P(f(y), y)∨Q(f(z), z)</a:t>
            </a:r>
          </a:p>
          <a:p>
            <a:pPr marL="400050" lvl="1" indent="0">
              <a:lnSpc>
                <a:spcPct val="120000"/>
              </a:lnSpc>
              <a:spcBef>
                <a:spcPts val="600"/>
              </a:spcBef>
              <a:buNone/>
            </a:pPr>
            <a:r>
              <a:rPr lang="zh-CN" altLang="en-US" sz="1800" b="0" dirty="0">
                <a:solidFill>
                  <a:srgbClr val="00B050"/>
                </a:solidFill>
              </a:rPr>
              <a:t>这样，目标公式中的变量都假定受存在量词的约束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p:txBody>
          <a:bodyPr/>
          <a:lstStyle/>
          <a:p>
            <a:r>
              <a:rPr lang="zh-CN" altLang="en-US" b="1" dirty="0" smtClean="0">
                <a:latin typeface="Times New Roman" pitchFamily="18" charset="0"/>
              </a:rPr>
              <a:t>规则</a:t>
            </a:r>
            <a:r>
              <a:rPr lang="zh-CN" altLang="en-US" b="1" dirty="0">
                <a:latin typeface="Times New Roman" pitchFamily="18" charset="0"/>
              </a:rPr>
              <a:t>正向</a:t>
            </a:r>
            <a:r>
              <a:rPr lang="zh-CN" altLang="en-US" b="1" dirty="0" smtClean="0">
                <a:latin typeface="Times New Roman" pitchFamily="18" charset="0"/>
              </a:rPr>
              <a:t>演绎</a:t>
            </a:r>
            <a:r>
              <a:rPr lang="zh-CN" altLang="en-US" b="1" dirty="0" smtClean="0"/>
              <a:t>系统</a:t>
            </a:r>
            <a:endParaRPr lang="zh-CN" altLang="en-US" sz="2000" b="1" dirty="0"/>
          </a:p>
        </p:txBody>
      </p:sp>
      <p:sp>
        <p:nvSpPr>
          <p:cNvPr id="744451" name="Rectangle 3"/>
          <p:cNvSpPr>
            <a:spLocks noGrp="1" noChangeArrowheads="1"/>
          </p:cNvSpPr>
          <p:nvPr>
            <p:ph type="body" idx="1"/>
          </p:nvPr>
        </p:nvSpPr>
        <p:spPr/>
        <p:txBody>
          <a:bodyPr/>
          <a:lstStyle/>
          <a:p>
            <a:pPr>
              <a:lnSpc>
                <a:spcPct val="110000"/>
              </a:lnSpc>
              <a:spcBef>
                <a:spcPts val="1200"/>
              </a:spcBef>
            </a:pPr>
            <a:r>
              <a:rPr lang="zh-CN" altLang="en-US" b="1" dirty="0" smtClean="0">
                <a:solidFill>
                  <a:srgbClr val="C00000"/>
                </a:solidFill>
                <a:latin typeface="Times New Roman" pitchFamily="18" charset="0"/>
              </a:rPr>
              <a:t>规则</a:t>
            </a:r>
            <a:r>
              <a:rPr lang="zh-CN" altLang="en-US" b="1" dirty="0">
                <a:solidFill>
                  <a:srgbClr val="C00000"/>
                </a:solidFill>
                <a:latin typeface="Times New Roman" pitchFamily="18" charset="0"/>
              </a:rPr>
              <a:t>正向演绎推理</a:t>
            </a:r>
            <a:r>
              <a:rPr lang="zh-CN" altLang="en-US" b="1" dirty="0" smtClean="0">
                <a:solidFill>
                  <a:srgbClr val="C00000"/>
                </a:solidFill>
                <a:latin typeface="Times New Roman" pitchFamily="18" charset="0"/>
              </a:rPr>
              <a:t>过程是</a:t>
            </a:r>
            <a:r>
              <a:rPr lang="zh-CN" altLang="en-US" b="1" dirty="0">
                <a:solidFill>
                  <a:srgbClr val="C00000"/>
                </a:solidFill>
                <a:latin typeface="Times New Roman" pitchFamily="18" charset="0"/>
              </a:rPr>
              <a:t>从已知事实出发，不断运用</a:t>
            </a:r>
            <a:r>
              <a:rPr lang="en-US" altLang="zh-CN" b="1" dirty="0">
                <a:solidFill>
                  <a:srgbClr val="C00000"/>
                </a:solidFill>
                <a:latin typeface="Times New Roman" pitchFamily="18" charset="0"/>
              </a:rPr>
              <a:t>F</a:t>
            </a:r>
            <a:r>
              <a:rPr lang="zh-CN" altLang="en-US" b="1" dirty="0">
                <a:solidFill>
                  <a:srgbClr val="C00000"/>
                </a:solidFill>
                <a:latin typeface="Times New Roman" pitchFamily="18" charset="0"/>
              </a:rPr>
              <a:t>规则，推出欲证明目标公式的过程</a:t>
            </a:r>
            <a:r>
              <a:rPr lang="zh-CN" altLang="en-US" b="1" dirty="0" smtClean="0">
                <a:solidFill>
                  <a:srgbClr val="0000CC"/>
                </a:solidFill>
                <a:latin typeface="Times New Roman" pitchFamily="18" charset="0"/>
              </a:rPr>
              <a:t>。</a:t>
            </a:r>
            <a:endParaRPr lang="en-US" altLang="zh-CN" b="1" dirty="0" smtClean="0">
              <a:solidFill>
                <a:srgbClr val="0000CC"/>
              </a:solidFill>
              <a:latin typeface="Times New Roman" pitchFamily="18" charset="0"/>
            </a:endParaRPr>
          </a:p>
          <a:p>
            <a:pPr marL="914400" lvl="1" indent="-457200">
              <a:lnSpc>
                <a:spcPct val="110000"/>
              </a:lnSpc>
              <a:spcBef>
                <a:spcPts val="1200"/>
              </a:spcBef>
              <a:buFont typeface="+mj-lt"/>
              <a:buAutoNum type="arabicPeriod"/>
            </a:pPr>
            <a:r>
              <a:rPr lang="zh-CN" altLang="en-US" b="1" dirty="0" smtClean="0">
                <a:solidFill>
                  <a:srgbClr val="0000CC"/>
                </a:solidFill>
                <a:latin typeface="Times New Roman" pitchFamily="18" charset="0"/>
              </a:rPr>
              <a:t>用</a:t>
            </a:r>
            <a:r>
              <a:rPr lang="zh-CN" altLang="en-US" b="1" dirty="0">
                <a:solidFill>
                  <a:srgbClr val="0000CC"/>
                </a:solidFill>
                <a:latin typeface="Times New Roman" pitchFamily="18" charset="0"/>
              </a:rPr>
              <a:t>与</a:t>
            </a:r>
            <a:r>
              <a:rPr lang="en-US" altLang="zh-CN" b="1" dirty="0">
                <a:solidFill>
                  <a:srgbClr val="0000CC"/>
                </a:solidFill>
                <a:latin typeface="Times New Roman" pitchFamily="18" charset="0"/>
              </a:rPr>
              <a:t>/</a:t>
            </a:r>
            <a:r>
              <a:rPr lang="zh-CN" altLang="en-US" b="1" dirty="0">
                <a:solidFill>
                  <a:srgbClr val="0000CC"/>
                </a:solidFill>
                <a:latin typeface="Times New Roman" pitchFamily="18" charset="0"/>
              </a:rPr>
              <a:t>或树把已知事实表示</a:t>
            </a:r>
            <a:r>
              <a:rPr lang="zh-CN" altLang="en-US" b="1" dirty="0" smtClean="0">
                <a:solidFill>
                  <a:srgbClr val="0000CC"/>
                </a:solidFill>
                <a:latin typeface="Times New Roman" pitchFamily="18" charset="0"/>
              </a:rPr>
              <a:t>出来</a:t>
            </a:r>
            <a:endParaRPr lang="en-US" altLang="zh-CN" b="1" dirty="0" smtClean="0">
              <a:solidFill>
                <a:srgbClr val="0000CC"/>
              </a:solidFill>
              <a:latin typeface="Times New Roman" pitchFamily="18" charset="0"/>
            </a:endParaRPr>
          </a:p>
          <a:p>
            <a:pPr marL="914400" lvl="1" indent="-457200">
              <a:lnSpc>
                <a:spcPct val="110000"/>
              </a:lnSpc>
              <a:spcBef>
                <a:spcPts val="1200"/>
              </a:spcBef>
              <a:buFont typeface="+mj-lt"/>
              <a:buAutoNum type="arabicPeriod"/>
            </a:pPr>
            <a:r>
              <a:rPr lang="zh-CN" altLang="en-US" b="1" dirty="0" smtClean="0">
                <a:solidFill>
                  <a:srgbClr val="0000CC"/>
                </a:solidFill>
                <a:latin typeface="Times New Roman" pitchFamily="18" charset="0"/>
              </a:rPr>
              <a:t>用</a:t>
            </a:r>
            <a:r>
              <a:rPr lang="en-US" altLang="zh-CN" b="1" dirty="0">
                <a:solidFill>
                  <a:srgbClr val="0000CC"/>
                </a:solidFill>
                <a:latin typeface="Times New Roman" pitchFamily="18" charset="0"/>
              </a:rPr>
              <a:t>F</a:t>
            </a:r>
            <a:r>
              <a:rPr lang="zh-CN" altLang="en-US" b="1" dirty="0">
                <a:solidFill>
                  <a:srgbClr val="0000CC"/>
                </a:solidFill>
                <a:latin typeface="Times New Roman" pitchFamily="18" charset="0"/>
              </a:rPr>
              <a:t>规则的前件和与或树</a:t>
            </a:r>
            <a:r>
              <a:rPr lang="zh-CN" altLang="en-US" b="1" dirty="0" smtClean="0">
                <a:solidFill>
                  <a:srgbClr val="0000CC"/>
                </a:solidFill>
                <a:latin typeface="Times New Roman" pitchFamily="18" charset="0"/>
              </a:rPr>
              <a:t>的叶结点进行匹配</a:t>
            </a:r>
            <a:endParaRPr lang="en-US" altLang="zh-CN" b="1" dirty="0" smtClean="0">
              <a:solidFill>
                <a:srgbClr val="0000CC"/>
              </a:solidFill>
              <a:latin typeface="Times New Roman" pitchFamily="18" charset="0"/>
            </a:endParaRPr>
          </a:p>
          <a:p>
            <a:pPr marL="914400" lvl="1" indent="-457200">
              <a:lnSpc>
                <a:spcPct val="110000"/>
              </a:lnSpc>
              <a:spcBef>
                <a:spcPts val="1200"/>
              </a:spcBef>
              <a:buFont typeface="+mj-lt"/>
              <a:buAutoNum type="arabicPeriod"/>
            </a:pPr>
            <a:r>
              <a:rPr lang="zh-CN" altLang="en-US" b="1" dirty="0" smtClean="0">
                <a:solidFill>
                  <a:srgbClr val="0000CC"/>
                </a:solidFill>
                <a:latin typeface="Times New Roman" pitchFamily="18" charset="0"/>
              </a:rPr>
              <a:t>通过一个匹配弧把匹配</a:t>
            </a:r>
            <a:r>
              <a:rPr lang="zh-CN" altLang="en-US" b="1" dirty="0">
                <a:solidFill>
                  <a:srgbClr val="0000CC"/>
                </a:solidFill>
                <a:latin typeface="Times New Roman" pitchFamily="18" charset="0"/>
              </a:rPr>
              <a:t>成功的</a:t>
            </a:r>
            <a:r>
              <a:rPr lang="en-US" altLang="zh-CN" b="1" dirty="0">
                <a:solidFill>
                  <a:srgbClr val="0000CC"/>
                </a:solidFill>
                <a:latin typeface="Times New Roman" pitchFamily="18" charset="0"/>
              </a:rPr>
              <a:t>F</a:t>
            </a:r>
            <a:r>
              <a:rPr lang="zh-CN" altLang="en-US" b="1" dirty="0">
                <a:solidFill>
                  <a:srgbClr val="0000CC"/>
                </a:solidFill>
                <a:latin typeface="Times New Roman" pitchFamily="18" charset="0"/>
              </a:rPr>
              <a:t>规则加入到与</a:t>
            </a:r>
            <a:r>
              <a:rPr lang="en-US" altLang="zh-CN" b="1" dirty="0">
                <a:solidFill>
                  <a:srgbClr val="0000CC"/>
                </a:solidFill>
                <a:latin typeface="Times New Roman" pitchFamily="18" charset="0"/>
              </a:rPr>
              <a:t>/</a:t>
            </a:r>
            <a:r>
              <a:rPr lang="zh-CN" altLang="en-US" b="1" dirty="0">
                <a:solidFill>
                  <a:srgbClr val="0000CC"/>
                </a:solidFill>
                <a:latin typeface="Times New Roman" pitchFamily="18" charset="0"/>
              </a:rPr>
              <a:t>或树</a:t>
            </a:r>
            <a:r>
              <a:rPr lang="zh-CN" altLang="en-US" b="1" dirty="0" smtClean="0">
                <a:solidFill>
                  <a:srgbClr val="0000CC"/>
                </a:solidFill>
                <a:latin typeface="Times New Roman" pitchFamily="18" charset="0"/>
              </a:rPr>
              <a:t>中</a:t>
            </a:r>
            <a:endParaRPr lang="en-US" altLang="zh-CN" b="1" dirty="0" smtClean="0">
              <a:solidFill>
                <a:srgbClr val="0000CC"/>
              </a:solidFill>
              <a:latin typeface="Times New Roman" pitchFamily="18" charset="0"/>
            </a:endParaRPr>
          </a:p>
          <a:p>
            <a:pPr marL="914400" lvl="1" indent="-457200">
              <a:lnSpc>
                <a:spcPct val="110000"/>
              </a:lnSpc>
              <a:spcBef>
                <a:spcPts val="1200"/>
              </a:spcBef>
              <a:buFont typeface="+mj-lt"/>
              <a:buAutoNum type="arabicPeriod"/>
            </a:pPr>
            <a:r>
              <a:rPr lang="zh-CN" altLang="en-US" b="1" dirty="0" smtClean="0">
                <a:solidFill>
                  <a:srgbClr val="0000CC"/>
                </a:solidFill>
                <a:latin typeface="Times New Roman" pitchFamily="18" charset="0"/>
              </a:rPr>
              <a:t>依</a:t>
            </a:r>
            <a:r>
              <a:rPr lang="zh-CN" altLang="en-US" b="1" dirty="0">
                <a:solidFill>
                  <a:srgbClr val="0000CC"/>
                </a:solidFill>
                <a:latin typeface="Times New Roman" pitchFamily="18" charset="0"/>
              </a:rPr>
              <a:t>此使用</a:t>
            </a:r>
            <a:r>
              <a:rPr lang="en-US" altLang="zh-CN" b="1" dirty="0">
                <a:solidFill>
                  <a:srgbClr val="0000CC"/>
                </a:solidFill>
                <a:latin typeface="Times New Roman" pitchFamily="18" charset="0"/>
              </a:rPr>
              <a:t>F</a:t>
            </a:r>
            <a:r>
              <a:rPr lang="zh-CN" altLang="en-US" b="1" dirty="0">
                <a:solidFill>
                  <a:srgbClr val="0000CC"/>
                </a:solidFill>
                <a:latin typeface="Times New Roman" pitchFamily="18" charset="0"/>
              </a:rPr>
              <a:t>规则，直到产生一个含有以</a:t>
            </a:r>
            <a:r>
              <a:rPr lang="zh-CN" altLang="en-US" b="1" dirty="0" smtClean="0">
                <a:solidFill>
                  <a:srgbClr val="0000CC"/>
                </a:solidFill>
                <a:latin typeface="Times New Roman" pitchFamily="18" charset="0"/>
              </a:rPr>
              <a:t>目标结点为终止结点的解图为止</a:t>
            </a:r>
            <a:endParaRPr lang="zh-CN" altLang="en-US" b="1" dirty="0">
              <a:solidFill>
                <a:srgbClr val="0000CC"/>
              </a:solidFill>
              <a:latin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5" name="Rectangle 3"/>
          <p:cNvSpPr>
            <a:spLocks noGrp="1" noChangeArrowheads="1"/>
          </p:cNvSpPr>
          <p:nvPr>
            <p:ph type="body" idx="1"/>
          </p:nvPr>
        </p:nvSpPr>
        <p:spPr>
          <a:xfrm>
            <a:off x="1043609" y="1628800"/>
            <a:ext cx="7200800" cy="5400675"/>
          </a:xfrm>
        </p:spPr>
        <p:txBody>
          <a:bodyPr/>
          <a:lstStyle/>
          <a:p>
            <a:pPr marL="0" indent="0">
              <a:lnSpc>
                <a:spcPct val="90000"/>
              </a:lnSpc>
              <a:buNone/>
            </a:pPr>
            <a:r>
              <a:rPr lang="zh-CN" altLang="en-US" b="1" dirty="0" smtClean="0">
                <a:solidFill>
                  <a:srgbClr val="00B050"/>
                </a:solidFill>
                <a:latin typeface="Times New Roman" pitchFamily="18" charset="0"/>
              </a:rPr>
              <a:t>例：设</a:t>
            </a:r>
            <a:r>
              <a:rPr lang="zh-CN" altLang="en-US" b="1" dirty="0">
                <a:solidFill>
                  <a:srgbClr val="00B050"/>
                </a:solidFill>
                <a:latin typeface="Times New Roman" pitchFamily="18" charset="0"/>
              </a:rPr>
              <a:t>已知事实为：</a:t>
            </a:r>
            <a:r>
              <a:rPr lang="en-US" altLang="zh-CN" b="1" dirty="0">
                <a:solidFill>
                  <a:srgbClr val="00B050"/>
                </a:solidFill>
                <a:latin typeface="Times New Roman" pitchFamily="18" charset="0"/>
              </a:rPr>
              <a:t>A∨B</a:t>
            </a:r>
          </a:p>
          <a:p>
            <a:pPr marL="0" indent="0">
              <a:lnSpc>
                <a:spcPct val="90000"/>
              </a:lnSpc>
              <a:buNone/>
            </a:pPr>
            <a:r>
              <a:rPr lang="en-US" altLang="zh-CN" b="1" dirty="0">
                <a:solidFill>
                  <a:srgbClr val="00B050"/>
                </a:solidFill>
                <a:latin typeface="Times New Roman" pitchFamily="18" charset="0"/>
              </a:rPr>
              <a:t>     F</a:t>
            </a:r>
            <a:r>
              <a:rPr lang="zh-CN" altLang="en-US" b="1" dirty="0">
                <a:solidFill>
                  <a:srgbClr val="00B050"/>
                </a:solidFill>
                <a:latin typeface="Times New Roman" pitchFamily="18" charset="0"/>
              </a:rPr>
              <a:t>规则为：  </a:t>
            </a:r>
            <a:r>
              <a:rPr lang="en-US" altLang="zh-CN" b="1" dirty="0">
                <a:solidFill>
                  <a:srgbClr val="00B050"/>
                </a:solidFill>
                <a:latin typeface="Times New Roman" pitchFamily="18" charset="0"/>
              </a:rPr>
              <a:t>r</a:t>
            </a:r>
            <a:r>
              <a:rPr lang="en-US" altLang="zh-CN" b="1" baseline="-25000" dirty="0">
                <a:solidFill>
                  <a:srgbClr val="00B050"/>
                </a:solidFill>
                <a:latin typeface="Times New Roman" pitchFamily="18" charset="0"/>
              </a:rPr>
              <a:t>1</a:t>
            </a:r>
            <a:r>
              <a:rPr lang="en-US" altLang="zh-CN" b="1" dirty="0">
                <a:solidFill>
                  <a:srgbClr val="00B050"/>
                </a:solidFill>
                <a:latin typeface="Times New Roman" pitchFamily="18" charset="0"/>
              </a:rPr>
              <a:t>:  A→C∧D </a:t>
            </a:r>
          </a:p>
          <a:p>
            <a:pPr marL="0" indent="0">
              <a:lnSpc>
                <a:spcPct val="90000"/>
              </a:lnSpc>
              <a:buNone/>
            </a:pPr>
            <a:r>
              <a:rPr lang="en-US" altLang="zh-CN" b="1" dirty="0">
                <a:solidFill>
                  <a:srgbClr val="00B050"/>
                </a:solidFill>
                <a:latin typeface="Times New Roman" pitchFamily="18" charset="0"/>
              </a:rPr>
              <a:t>                       </a:t>
            </a:r>
            <a:r>
              <a:rPr lang="en-US" altLang="zh-CN" b="1" dirty="0" smtClean="0">
                <a:solidFill>
                  <a:srgbClr val="00B050"/>
                </a:solidFill>
                <a:latin typeface="Times New Roman" pitchFamily="18" charset="0"/>
              </a:rPr>
              <a:t>    </a:t>
            </a:r>
            <a:r>
              <a:rPr lang="en-US" altLang="zh-CN" b="1" dirty="0">
                <a:solidFill>
                  <a:srgbClr val="00B050"/>
                </a:solidFill>
                <a:latin typeface="Times New Roman" pitchFamily="18" charset="0"/>
              </a:rPr>
              <a:t>r</a:t>
            </a:r>
            <a:r>
              <a:rPr lang="en-US" altLang="zh-CN" b="1" baseline="-25000" dirty="0">
                <a:solidFill>
                  <a:srgbClr val="00B050"/>
                </a:solidFill>
                <a:latin typeface="Times New Roman" pitchFamily="18" charset="0"/>
              </a:rPr>
              <a:t>2</a:t>
            </a:r>
            <a:r>
              <a:rPr lang="en-US" altLang="zh-CN" b="1" dirty="0">
                <a:solidFill>
                  <a:srgbClr val="00B050"/>
                </a:solidFill>
                <a:latin typeface="Times New Roman" pitchFamily="18" charset="0"/>
              </a:rPr>
              <a:t>:  B→E∧G</a:t>
            </a:r>
          </a:p>
          <a:p>
            <a:pPr marL="0" indent="0">
              <a:lnSpc>
                <a:spcPct val="90000"/>
              </a:lnSpc>
              <a:buNone/>
            </a:pPr>
            <a:r>
              <a:rPr lang="en-US" altLang="zh-CN" b="1" dirty="0">
                <a:solidFill>
                  <a:srgbClr val="00B050"/>
                </a:solidFill>
                <a:latin typeface="Times New Roman" pitchFamily="18" charset="0"/>
              </a:rPr>
              <a:t>     </a:t>
            </a:r>
            <a:r>
              <a:rPr lang="zh-CN" altLang="en-US" b="1" dirty="0">
                <a:solidFill>
                  <a:srgbClr val="00B050"/>
                </a:solidFill>
                <a:latin typeface="Times New Roman" pitchFamily="18" charset="0"/>
              </a:rPr>
              <a:t>目标公式为：</a:t>
            </a:r>
            <a:r>
              <a:rPr lang="en-US" altLang="zh-CN" b="1" dirty="0">
                <a:solidFill>
                  <a:srgbClr val="00B050"/>
                </a:solidFill>
                <a:latin typeface="Times New Roman" pitchFamily="18" charset="0"/>
              </a:rPr>
              <a:t>C∨G</a:t>
            </a:r>
          </a:p>
          <a:p>
            <a:pPr marL="0" indent="0">
              <a:lnSpc>
                <a:spcPct val="90000"/>
              </a:lnSpc>
              <a:buNone/>
            </a:pPr>
            <a:endParaRPr lang="en-US" altLang="zh-CN" b="1" dirty="0" smtClean="0">
              <a:solidFill>
                <a:srgbClr val="008000"/>
              </a:solidFill>
              <a:latin typeface="Times New Roman" pitchFamily="18" charset="0"/>
            </a:endParaRPr>
          </a:p>
          <a:p>
            <a:pPr marL="0" indent="0">
              <a:lnSpc>
                <a:spcPct val="120000"/>
              </a:lnSpc>
              <a:buNone/>
            </a:pPr>
            <a:r>
              <a:rPr lang="zh-CN" altLang="en-US" b="0" dirty="0" smtClean="0">
                <a:latin typeface="Times New Roman" pitchFamily="18" charset="0"/>
              </a:rPr>
              <a:t>证明</a:t>
            </a:r>
            <a:r>
              <a:rPr lang="zh-CN" altLang="en-US" b="0" dirty="0">
                <a:latin typeface="Times New Roman" pitchFamily="18" charset="0"/>
              </a:rPr>
              <a:t>：先将已知事实用与</a:t>
            </a:r>
            <a:r>
              <a:rPr lang="en-US" altLang="zh-CN" b="0" dirty="0">
                <a:latin typeface="Times New Roman" pitchFamily="18" charset="0"/>
              </a:rPr>
              <a:t>/</a:t>
            </a:r>
            <a:r>
              <a:rPr lang="zh-CN" altLang="en-US" b="0" dirty="0">
                <a:latin typeface="Times New Roman" pitchFamily="18" charset="0"/>
              </a:rPr>
              <a:t>或树表示出来，然后再用匹配弧把</a:t>
            </a:r>
            <a:r>
              <a:rPr lang="en-US" altLang="zh-CN" b="0" dirty="0">
                <a:latin typeface="Times New Roman" pitchFamily="18" charset="0"/>
              </a:rPr>
              <a:t>r</a:t>
            </a:r>
            <a:r>
              <a:rPr lang="en-US" altLang="zh-CN" b="0" baseline="-25000" dirty="0">
                <a:latin typeface="Times New Roman" pitchFamily="18" charset="0"/>
              </a:rPr>
              <a:t>1</a:t>
            </a:r>
            <a:r>
              <a:rPr lang="zh-CN" altLang="en-US" b="0" dirty="0">
                <a:latin typeface="Times New Roman" pitchFamily="18" charset="0"/>
              </a:rPr>
              <a:t>和</a:t>
            </a:r>
            <a:r>
              <a:rPr lang="en-US" altLang="zh-CN" b="0" dirty="0">
                <a:latin typeface="Times New Roman" pitchFamily="18" charset="0"/>
              </a:rPr>
              <a:t>r</a:t>
            </a:r>
            <a:r>
              <a:rPr lang="en-US" altLang="zh-CN" b="0" baseline="-25000" dirty="0">
                <a:latin typeface="Times New Roman" pitchFamily="18" charset="0"/>
              </a:rPr>
              <a:t>2</a:t>
            </a:r>
            <a:r>
              <a:rPr lang="zh-CN" altLang="en-US" b="0" dirty="0">
                <a:latin typeface="Times New Roman" pitchFamily="18" charset="0"/>
              </a:rPr>
              <a:t>分别连接到事实与</a:t>
            </a:r>
            <a:r>
              <a:rPr lang="en-US" altLang="zh-CN" b="0" dirty="0">
                <a:latin typeface="Times New Roman" pitchFamily="18" charset="0"/>
              </a:rPr>
              <a:t>/</a:t>
            </a:r>
            <a:r>
              <a:rPr lang="zh-CN" altLang="en-US" b="0" dirty="0">
                <a:latin typeface="Times New Roman" pitchFamily="18" charset="0"/>
              </a:rPr>
              <a:t>或树中与</a:t>
            </a:r>
            <a:r>
              <a:rPr lang="en-US" altLang="zh-CN" b="0" dirty="0">
                <a:latin typeface="Times New Roman" pitchFamily="18" charset="0"/>
              </a:rPr>
              <a:t>r</a:t>
            </a:r>
            <a:r>
              <a:rPr lang="en-US" altLang="zh-CN" b="0" baseline="-25000" dirty="0">
                <a:latin typeface="Times New Roman" pitchFamily="18" charset="0"/>
              </a:rPr>
              <a:t>1</a:t>
            </a:r>
            <a:r>
              <a:rPr lang="zh-CN" altLang="en-US" b="0" dirty="0">
                <a:latin typeface="Times New Roman" pitchFamily="18" charset="0"/>
              </a:rPr>
              <a:t>和</a:t>
            </a:r>
            <a:r>
              <a:rPr lang="en-US" altLang="zh-CN" b="0" dirty="0">
                <a:latin typeface="Times New Roman" pitchFamily="18" charset="0"/>
              </a:rPr>
              <a:t>r</a:t>
            </a:r>
            <a:r>
              <a:rPr lang="en-US" altLang="zh-CN" b="0" baseline="-25000" dirty="0">
                <a:latin typeface="Times New Roman" pitchFamily="18" charset="0"/>
              </a:rPr>
              <a:t>2</a:t>
            </a:r>
            <a:r>
              <a:rPr lang="zh-CN" altLang="en-US" b="0" dirty="0">
                <a:latin typeface="Times New Roman" pitchFamily="18" charset="0"/>
              </a:rPr>
              <a:t>前件匹配的两个</a:t>
            </a:r>
            <a:r>
              <a:rPr lang="zh-CN" altLang="en-US" b="0" dirty="0" smtClean="0">
                <a:latin typeface="Times New Roman" pitchFamily="18" charset="0"/>
              </a:rPr>
              <a:t>不同端结点，</a:t>
            </a:r>
            <a:r>
              <a:rPr lang="zh-CN" altLang="en-US" b="0" dirty="0">
                <a:latin typeface="Times New Roman" pitchFamily="18" charset="0"/>
              </a:rPr>
              <a:t>由于出现了以</a:t>
            </a:r>
            <a:r>
              <a:rPr lang="zh-CN" altLang="en-US" b="0" dirty="0" smtClean="0">
                <a:latin typeface="Times New Roman" pitchFamily="18" charset="0"/>
              </a:rPr>
              <a:t>目标结点为终结点的解树</a:t>
            </a:r>
            <a:r>
              <a:rPr lang="zh-CN" altLang="en-US" b="0" dirty="0">
                <a:latin typeface="Times New Roman" pitchFamily="18" charset="0"/>
              </a:rPr>
              <a:t>，故推理过程结束。</a:t>
            </a:r>
          </a:p>
        </p:txBody>
      </p:sp>
      <p:sp>
        <p:nvSpPr>
          <p:cNvPr id="6" name="Rectangle 2"/>
          <p:cNvSpPr>
            <a:spLocks noGrp="1" noChangeArrowheads="1"/>
          </p:cNvSpPr>
          <p:nvPr>
            <p:ph type="title"/>
          </p:nvPr>
        </p:nvSpPr>
        <p:spPr>
          <a:xfrm>
            <a:off x="457200" y="274638"/>
            <a:ext cx="8229600" cy="1143000"/>
          </a:xfrm>
        </p:spPr>
        <p:txBody>
          <a:bodyPr/>
          <a:lstStyle/>
          <a:p>
            <a:r>
              <a:rPr lang="zh-CN" altLang="en-US" b="1" dirty="0" smtClean="0">
                <a:latin typeface="Times New Roman" pitchFamily="18" charset="0"/>
              </a:rPr>
              <a:t>规则</a:t>
            </a:r>
            <a:r>
              <a:rPr lang="zh-CN" altLang="en-US" b="1" dirty="0">
                <a:latin typeface="Times New Roman" pitchFamily="18" charset="0"/>
              </a:rPr>
              <a:t>正向</a:t>
            </a:r>
            <a:r>
              <a:rPr lang="zh-CN" altLang="en-US" b="1" dirty="0" smtClean="0">
                <a:latin typeface="Times New Roman" pitchFamily="18" charset="0"/>
              </a:rPr>
              <a:t>演绎</a:t>
            </a:r>
            <a:r>
              <a:rPr lang="zh-CN" altLang="en-US" b="1" dirty="0" smtClean="0"/>
              <a:t>系统</a:t>
            </a:r>
            <a:endParaRPr lang="zh-CN" altLang="en-US" sz="20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9" name="Rectangle 3"/>
          <p:cNvSpPr>
            <a:spLocks noGrp="1" noChangeArrowheads="1"/>
          </p:cNvSpPr>
          <p:nvPr>
            <p:ph type="body" idx="1"/>
          </p:nvPr>
        </p:nvSpPr>
        <p:spPr>
          <a:xfrm>
            <a:off x="358775" y="1558676"/>
            <a:ext cx="8785225" cy="5616575"/>
          </a:xfrm>
        </p:spPr>
        <p:txBody>
          <a:bodyPr/>
          <a:lstStyle/>
          <a:p>
            <a:r>
              <a:rPr lang="zh-CN" altLang="en-US" sz="2000" b="1" dirty="0" smtClean="0"/>
              <a:t>双</a:t>
            </a:r>
            <a:r>
              <a:rPr lang="zh-CN" altLang="en-US" sz="2000" b="1" dirty="0"/>
              <a:t>箭头表示匹配弧，它相当于一个单线连接符。</a:t>
            </a:r>
          </a:p>
        </p:txBody>
      </p:sp>
      <p:sp>
        <p:nvSpPr>
          <p:cNvPr id="746500" name="Text Box 4"/>
          <p:cNvSpPr txBox="1">
            <a:spLocks noChangeArrowheads="1"/>
          </p:cNvSpPr>
          <p:nvPr/>
        </p:nvSpPr>
        <p:spPr bwMode="auto">
          <a:xfrm>
            <a:off x="2555875" y="2584202"/>
            <a:ext cx="503238" cy="406400"/>
          </a:xfrm>
          <a:prstGeom prst="rect">
            <a:avLst/>
          </a:prstGeom>
          <a:noFill/>
          <a:ln w="19050" cmpd="dbl">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C</a:t>
            </a:r>
          </a:p>
        </p:txBody>
      </p:sp>
      <p:sp>
        <p:nvSpPr>
          <p:cNvPr id="746501" name="Text Box 5"/>
          <p:cNvSpPr txBox="1">
            <a:spLocks noChangeArrowheads="1"/>
          </p:cNvSpPr>
          <p:nvPr/>
        </p:nvSpPr>
        <p:spPr bwMode="auto">
          <a:xfrm>
            <a:off x="5651500" y="2584202"/>
            <a:ext cx="504825" cy="406400"/>
          </a:xfrm>
          <a:prstGeom prst="rect">
            <a:avLst/>
          </a:prstGeom>
          <a:noFill/>
          <a:ln w="19050" cmpd="dbl">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G</a:t>
            </a:r>
          </a:p>
        </p:txBody>
      </p:sp>
      <p:sp>
        <p:nvSpPr>
          <p:cNvPr id="746502" name="Text Box 6"/>
          <p:cNvSpPr txBox="1">
            <a:spLocks noChangeArrowheads="1"/>
          </p:cNvSpPr>
          <p:nvPr/>
        </p:nvSpPr>
        <p:spPr bwMode="auto">
          <a:xfrm>
            <a:off x="2555875" y="3304927"/>
            <a:ext cx="4318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C</a:t>
            </a:r>
          </a:p>
        </p:txBody>
      </p:sp>
      <p:sp>
        <p:nvSpPr>
          <p:cNvPr id="746503" name="Text Box 7"/>
          <p:cNvSpPr txBox="1">
            <a:spLocks noChangeArrowheads="1"/>
          </p:cNvSpPr>
          <p:nvPr/>
        </p:nvSpPr>
        <p:spPr bwMode="auto">
          <a:xfrm>
            <a:off x="3492500" y="3304927"/>
            <a:ext cx="50323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D</a:t>
            </a:r>
          </a:p>
        </p:txBody>
      </p:sp>
      <p:sp>
        <p:nvSpPr>
          <p:cNvPr id="746504" name="Text Box 8"/>
          <p:cNvSpPr txBox="1">
            <a:spLocks noChangeArrowheads="1"/>
          </p:cNvSpPr>
          <p:nvPr/>
        </p:nvSpPr>
        <p:spPr bwMode="auto">
          <a:xfrm>
            <a:off x="4716463" y="3304927"/>
            <a:ext cx="50323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E</a:t>
            </a:r>
          </a:p>
        </p:txBody>
      </p:sp>
      <p:sp>
        <p:nvSpPr>
          <p:cNvPr id="746505" name="Text Box 9"/>
          <p:cNvSpPr txBox="1">
            <a:spLocks noChangeArrowheads="1"/>
          </p:cNvSpPr>
          <p:nvPr/>
        </p:nvSpPr>
        <p:spPr bwMode="auto">
          <a:xfrm>
            <a:off x="5651500" y="3304927"/>
            <a:ext cx="4333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G</a:t>
            </a:r>
          </a:p>
        </p:txBody>
      </p:sp>
      <p:sp>
        <p:nvSpPr>
          <p:cNvPr id="746506" name="Text Box 10"/>
          <p:cNvSpPr txBox="1">
            <a:spLocks noChangeArrowheads="1"/>
          </p:cNvSpPr>
          <p:nvPr/>
        </p:nvSpPr>
        <p:spPr bwMode="auto">
          <a:xfrm>
            <a:off x="2916238" y="4241552"/>
            <a:ext cx="4318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A</a:t>
            </a:r>
          </a:p>
        </p:txBody>
      </p:sp>
      <p:sp>
        <p:nvSpPr>
          <p:cNvPr id="746507" name="Text Box 11"/>
          <p:cNvSpPr txBox="1">
            <a:spLocks noChangeArrowheads="1"/>
          </p:cNvSpPr>
          <p:nvPr/>
        </p:nvSpPr>
        <p:spPr bwMode="auto">
          <a:xfrm>
            <a:off x="5148263" y="4241552"/>
            <a:ext cx="50323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B</a:t>
            </a:r>
          </a:p>
        </p:txBody>
      </p:sp>
      <p:sp>
        <p:nvSpPr>
          <p:cNvPr id="746508" name="Text Box 12"/>
          <p:cNvSpPr txBox="1">
            <a:spLocks noChangeArrowheads="1"/>
          </p:cNvSpPr>
          <p:nvPr/>
        </p:nvSpPr>
        <p:spPr bwMode="auto">
          <a:xfrm>
            <a:off x="2843213" y="5176589"/>
            <a:ext cx="5048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A</a:t>
            </a:r>
          </a:p>
        </p:txBody>
      </p:sp>
      <p:sp>
        <p:nvSpPr>
          <p:cNvPr id="746509" name="Text Box 13"/>
          <p:cNvSpPr txBox="1">
            <a:spLocks noChangeArrowheads="1"/>
          </p:cNvSpPr>
          <p:nvPr/>
        </p:nvSpPr>
        <p:spPr bwMode="auto">
          <a:xfrm>
            <a:off x="5148263" y="5249614"/>
            <a:ext cx="50323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B</a:t>
            </a:r>
          </a:p>
        </p:txBody>
      </p:sp>
      <p:sp>
        <p:nvSpPr>
          <p:cNvPr id="746510" name="Text Box 14"/>
          <p:cNvSpPr txBox="1">
            <a:spLocks noChangeArrowheads="1"/>
          </p:cNvSpPr>
          <p:nvPr/>
        </p:nvSpPr>
        <p:spPr bwMode="auto">
          <a:xfrm>
            <a:off x="3708400" y="6113214"/>
            <a:ext cx="8651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A</a:t>
            </a:r>
            <a:r>
              <a:rPr lang="en-US" altLang="zh-CN">
                <a:solidFill>
                  <a:srgbClr val="0000CC"/>
                </a:solidFill>
                <a:latin typeface="Batang" pitchFamily="18" charset="-127"/>
                <a:ea typeface="Batang" pitchFamily="18" charset="-127"/>
              </a:rPr>
              <a:t>∨</a:t>
            </a:r>
            <a:r>
              <a:rPr lang="en-US" altLang="zh-CN">
                <a:solidFill>
                  <a:srgbClr val="0000CC"/>
                </a:solidFill>
              </a:rPr>
              <a:t>B</a:t>
            </a:r>
          </a:p>
        </p:txBody>
      </p:sp>
      <p:sp>
        <p:nvSpPr>
          <p:cNvPr id="746511" name="Line 15"/>
          <p:cNvSpPr>
            <a:spLocks noChangeShapeType="1"/>
          </p:cNvSpPr>
          <p:nvPr/>
        </p:nvSpPr>
        <p:spPr bwMode="auto">
          <a:xfrm flipH="1" flipV="1">
            <a:off x="3059113" y="5608389"/>
            <a:ext cx="1081087"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12" name="Line 16"/>
          <p:cNvSpPr>
            <a:spLocks noChangeShapeType="1"/>
          </p:cNvSpPr>
          <p:nvPr/>
        </p:nvSpPr>
        <p:spPr bwMode="auto">
          <a:xfrm flipV="1">
            <a:off x="4140200" y="5681414"/>
            <a:ext cx="1152525"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13" name="Line 17"/>
          <p:cNvSpPr>
            <a:spLocks noChangeShapeType="1"/>
          </p:cNvSpPr>
          <p:nvPr/>
        </p:nvSpPr>
        <p:spPr bwMode="auto">
          <a:xfrm flipH="1" flipV="1">
            <a:off x="2700338" y="3736727"/>
            <a:ext cx="431800"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14" name="Line 18"/>
          <p:cNvSpPr>
            <a:spLocks noChangeShapeType="1"/>
          </p:cNvSpPr>
          <p:nvPr/>
        </p:nvSpPr>
        <p:spPr bwMode="auto">
          <a:xfrm flipV="1">
            <a:off x="3203575" y="3736727"/>
            <a:ext cx="504825"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15" name="Line 19"/>
          <p:cNvSpPr>
            <a:spLocks noChangeShapeType="1"/>
          </p:cNvSpPr>
          <p:nvPr/>
        </p:nvSpPr>
        <p:spPr bwMode="auto">
          <a:xfrm flipH="1" flipV="1">
            <a:off x="4932363" y="3665289"/>
            <a:ext cx="431800"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16" name="Line 20"/>
          <p:cNvSpPr>
            <a:spLocks noChangeShapeType="1"/>
          </p:cNvSpPr>
          <p:nvPr/>
        </p:nvSpPr>
        <p:spPr bwMode="auto">
          <a:xfrm flipV="1">
            <a:off x="5435600" y="3665289"/>
            <a:ext cx="431800"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17" name="AutoShape 21"/>
          <p:cNvSpPr>
            <a:spLocks noChangeArrowheads="1"/>
          </p:cNvSpPr>
          <p:nvPr/>
        </p:nvSpPr>
        <p:spPr bwMode="auto">
          <a:xfrm>
            <a:off x="3059113" y="4600327"/>
            <a:ext cx="73025" cy="576262"/>
          </a:xfrm>
          <a:prstGeom prst="upArrow">
            <a:avLst>
              <a:gd name="adj1" fmla="val 50000"/>
              <a:gd name="adj2" fmla="val 19728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6518" name="AutoShape 22"/>
          <p:cNvSpPr>
            <a:spLocks noChangeArrowheads="1"/>
          </p:cNvSpPr>
          <p:nvPr/>
        </p:nvSpPr>
        <p:spPr bwMode="auto">
          <a:xfrm>
            <a:off x="5364163" y="4600327"/>
            <a:ext cx="71437" cy="649287"/>
          </a:xfrm>
          <a:prstGeom prst="upArrow">
            <a:avLst>
              <a:gd name="adj1" fmla="val 50000"/>
              <a:gd name="adj2" fmla="val 22722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6519" name="AutoShape 23"/>
          <p:cNvSpPr>
            <a:spLocks noChangeArrowheads="1"/>
          </p:cNvSpPr>
          <p:nvPr/>
        </p:nvSpPr>
        <p:spPr bwMode="auto">
          <a:xfrm>
            <a:off x="2771775" y="2944564"/>
            <a:ext cx="71438" cy="360363"/>
          </a:xfrm>
          <a:prstGeom prst="upArrow">
            <a:avLst>
              <a:gd name="adj1" fmla="val 50000"/>
              <a:gd name="adj2" fmla="val 12611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6520" name="AutoShape 24"/>
          <p:cNvSpPr>
            <a:spLocks noChangeArrowheads="1"/>
          </p:cNvSpPr>
          <p:nvPr/>
        </p:nvSpPr>
        <p:spPr bwMode="auto">
          <a:xfrm>
            <a:off x="5867400" y="2944564"/>
            <a:ext cx="73025" cy="360363"/>
          </a:xfrm>
          <a:prstGeom prst="upArrow">
            <a:avLst>
              <a:gd name="adj1" fmla="val 50000"/>
              <a:gd name="adj2" fmla="val 1233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6521" name="Line 25"/>
          <p:cNvSpPr>
            <a:spLocks noChangeShapeType="1"/>
          </p:cNvSpPr>
          <p:nvPr/>
        </p:nvSpPr>
        <p:spPr bwMode="auto">
          <a:xfrm>
            <a:off x="1908175" y="3160464"/>
            <a:ext cx="467995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22" name="Line 26"/>
          <p:cNvSpPr>
            <a:spLocks noChangeShapeType="1"/>
          </p:cNvSpPr>
          <p:nvPr/>
        </p:nvSpPr>
        <p:spPr bwMode="auto">
          <a:xfrm>
            <a:off x="1979613" y="4889252"/>
            <a:ext cx="46085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23" name="Text Box 27"/>
          <p:cNvSpPr txBox="1">
            <a:spLocks noChangeArrowheads="1"/>
          </p:cNvSpPr>
          <p:nvPr/>
        </p:nvSpPr>
        <p:spPr bwMode="auto">
          <a:xfrm>
            <a:off x="900113" y="2368302"/>
            <a:ext cx="792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目标</a:t>
            </a:r>
          </a:p>
        </p:txBody>
      </p:sp>
      <p:sp>
        <p:nvSpPr>
          <p:cNvPr id="746524" name="Text Box 28"/>
          <p:cNvSpPr txBox="1">
            <a:spLocks noChangeArrowheads="1"/>
          </p:cNvSpPr>
          <p:nvPr/>
        </p:nvSpPr>
        <p:spPr bwMode="auto">
          <a:xfrm>
            <a:off x="900113" y="2944564"/>
            <a:ext cx="7191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匹配</a:t>
            </a:r>
          </a:p>
        </p:txBody>
      </p:sp>
      <p:sp>
        <p:nvSpPr>
          <p:cNvPr id="746525" name="Text Box 29"/>
          <p:cNvSpPr txBox="1">
            <a:spLocks noChangeArrowheads="1"/>
          </p:cNvSpPr>
          <p:nvPr/>
        </p:nvSpPr>
        <p:spPr bwMode="auto">
          <a:xfrm>
            <a:off x="971550" y="4744789"/>
            <a:ext cx="719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匹配</a:t>
            </a:r>
          </a:p>
        </p:txBody>
      </p:sp>
      <p:sp>
        <p:nvSpPr>
          <p:cNvPr id="746526" name="Text Box 30"/>
          <p:cNvSpPr txBox="1">
            <a:spLocks noChangeArrowheads="1"/>
          </p:cNvSpPr>
          <p:nvPr/>
        </p:nvSpPr>
        <p:spPr bwMode="auto">
          <a:xfrm>
            <a:off x="900113" y="3665289"/>
            <a:ext cx="1079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F</a:t>
            </a:r>
            <a:r>
              <a:rPr lang="zh-CN" altLang="en-US" b="1">
                <a:solidFill>
                  <a:srgbClr val="0000CC"/>
                </a:solidFill>
              </a:rPr>
              <a:t>规则</a:t>
            </a:r>
          </a:p>
        </p:txBody>
      </p:sp>
      <p:sp>
        <p:nvSpPr>
          <p:cNvPr id="746527" name="Text Box 31"/>
          <p:cNvSpPr txBox="1">
            <a:spLocks noChangeArrowheads="1"/>
          </p:cNvSpPr>
          <p:nvPr/>
        </p:nvSpPr>
        <p:spPr bwMode="auto">
          <a:xfrm>
            <a:off x="971550" y="5752852"/>
            <a:ext cx="1296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已知事实</a:t>
            </a:r>
          </a:p>
        </p:txBody>
      </p:sp>
      <p:sp>
        <p:nvSpPr>
          <p:cNvPr id="746528" name="Freeform 32"/>
          <p:cNvSpPr>
            <a:spLocks/>
          </p:cNvSpPr>
          <p:nvPr/>
        </p:nvSpPr>
        <p:spPr bwMode="auto">
          <a:xfrm>
            <a:off x="3851275" y="5889377"/>
            <a:ext cx="649288" cy="80962"/>
          </a:xfrm>
          <a:custGeom>
            <a:avLst/>
            <a:gdLst>
              <a:gd name="T0" fmla="*/ 0 w 409"/>
              <a:gd name="T1" fmla="*/ 50 h 51"/>
              <a:gd name="T2" fmla="*/ 121 w 409"/>
              <a:gd name="T3" fmla="*/ 7 h 51"/>
              <a:gd name="T4" fmla="*/ 204 w 409"/>
              <a:gd name="T5" fmla="*/ 0 h 51"/>
              <a:gd name="T6" fmla="*/ 295 w 409"/>
              <a:gd name="T7" fmla="*/ 7 h 51"/>
              <a:gd name="T8" fmla="*/ 409 w 409"/>
              <a:gd name="T9" fmla="*/ 51 h 51"/>
            </a:gdLst>
            <a:ahLst/>
            <a:cxnLst>
              <a:cxn ang="0">
                <a:pos x="T0" y="T1"/>
              </a:cxn>
              <a:cxn ang="0">
                <a:pos x="T2" y="T3"/>
              </a:cxn>
              <a:cxn ang="0">
                <a:pos x="T4" y="T5"/>
              </a:cxn>
              <a:cxn ang="0">
                <a:pos x="T6" y="T7"/>
              </a:cxn>
              <a:cxn ang="0">
                <a:pos x="T8" y="T9"/>
              </a:cxn>
            </a:cxnLst>
            <a:rect l="0" t="0" r="r" b="b"/>
            <a:pathLst>
              <a:path w="409" h="51">
                <a:moveTo>
                  <a:pt x="0" y="50"/>
                </a:moveTo>
                <a:lnTo>
                  <a:pt x="121" y="7"/>
                </a:lnTo>
                <a:lnTo>
                  <a:pt x="204" y="0"/>
                </a:lnTo>
                <a:lnTo>
                  <a:pt x="295" y="7"/>
                </a:lnTo>
                <a:lnTo>
                  <a:pt x="409" y="51"/>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6529" name="Text Box 33"/>
          <p:cNvSpPr txBox="1">
            <a:spLocks noChangeArrowheads="1"/>
          </p:cNvSpPr>
          <p:nvPr/>
        </p:nvSpPr>
        <p:spPr bwMode="auto">
          <a:xfrm>
            <a:off x="2339975" y="4168527"/>
            <a:ext cx="5032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r</a:t>
            </a:r>
            <a:r>
              <a:rPr lang="en-US" altLang="zh-CN" baseline="-25000">
                <a:solidFill>
                  <a:srgbClr val="0000CC"/>
                </a:solidFill>
              </a:rPr>
              <a:t>1</a:t>
            </a:r>
          </a:p>
        </p:txBody>
      </p:sp>
      <p:sp>
        <p:nvSpPr>
          <p:cNvPr id="746530" name="Text Box 34"/>
          <p:cNvSpPr txBox="1">
            <a:spLocks noChangeArrowheads="1"/>
          </p:cNvSpPr>
          <p:nvPr/>
        </p:nvSpPr>
        <p:spPr bwMode="auto">
          <a:xfrm>
            <a:off x="4500563" y="4168527"/>
            <a:ext cx="43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r</a:t>
            </a:r>
            <a:r>
              <a:rPr lang="en-US" altLang="zh-CN" baseline="-25000">
                <a:solidFill>
                  <a:srgbClr val="0000CC"/>
                </a:solidFill>
              </a:rPr>
              <a:t>2</a:t>
            </a:r>
          </a:p>
        </p:txBody>
      </p:sp>
      <p:sp>
        <p:nvSpPr>
          <p:cNvPr id="37" name="Rectangle 2"/>
          <p:cNvSpPr>
            <a:spLocks noGrp="1" noChangeArrowheads="1"/>
          </p:cNvSpPr>
          <p:nvPr>
            <p:ph type="title"/>
          </p:nvPr>
        </p:nvSpPr>
        <p:spPr>
          <a:xfrm>
            <a:off x="457200" y="44624"/>
            <a:ext cx="8229600" cy="1143000"/>
          </a:xfrm>
        </p:spPr>
        <p:txBody>
          <a:bodyPr/>
          <a:lstStyle/>
          <a:p>
            <a:r>
              <a:rPr lang="zh-CN" altLang="en-US" b="1" dirty="0" smtClean="0">
                <a:latin typeface="Times New Roman" pitchFamily="18" charset="0"/>
              </a:rPr>
              <a:t>规则</a:t>
            </a:r>
            <a:r>
              <a:rPr lang="zh-CN" altLang="en-US" b="1" dirty="0">
                <a:latin typeface="Times New Roman" pitchFamily="18" charset="0"/>
              </a:rPr>
              <a:t>正向</a:t>
            </a:r>
            <a:r>
              <a:rPr lang="zh-CN" altLang="en-US" b="1" dirty="0" smtClean="0">
                <a:latin typeface="Times New Roman" pitchFamily="18" charset="0"/>
              </a:rPr>
              <a:t>演绎</a:t>
            </a:r>
            <a:r>
              <a:rPr lang="zh-CN" altLang="en-US" b="1" dirty="0" smtClean="0"/>
              <a:t>系统</a:t>
            </a:r>
            <a:endParaRPr lang="zh-CN" altLang="en-US" sz="20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3" name="Rectangle 3"/>
          <p:cNvSpPr>
            <a:spLocks noGrp="1" noChangeArrowheads="1"/>
          </p:cNvSpPr>
          <p:nvPr>
            <p:ph type="body" idx="1"/>
          </p:nvPr>
        </p:nvSpPr>
        <p:spPr>
          <a:xfrm>
            <a:off x="323528" y="1510977"/>
            <a:ext cx="8686800" cy="4726335"/>
          </a:xfrm>
        </p:spPr>
        <p:txBody>
          <a:bodyPr/>
          <a:lstStyle/>
          <a:p>
            <a:r>
              <a:rPr lang="zh-CN" altLang="en-US" sz="2000" b="1" dirty="0" smtClean="0">
                <a:solidFill>
                  <a:srgbClr val="0000CC"/>
                </a:solidFill>
                <a:latin typeface="Times New Roman" pitchFamily="18" charset="0"/>
              </a:rPr>
              <a:t>用</a:t>
            </a:r>
            <a:r>
              <a:rPr lang="zh-CN" altLang="en-US" sz="2000" b="1" dirty="0">
                <a:solidFill>
                  <a:srgbClr val="0000CC"/>
                </a:solidFill>
                <a:latin typeface="Times New Roman" pitchFamily="18" charset="0"/>
              </a:rPr>
              <a:t>归结演绎推理证明。由已知事实、规则及目标的否定可得到如下子句集</a:t>
            </a:r>
            <a:r>
              <a:rPr lang="zh-CN" altLang="en-US" sz="2000" b="1" dirty="0" smtClean="0">
                <a:solidFill>
                  <a:srgbClr val="0000CC"/>
                </a:solidFill>
                <a:latin typeface="Times New Roman" pitchFamily="18" charset="0"/>
              </a:rPr>
              <a:t>：     </a:t>
            </a:r>
            <a:r>
              <a:rPr lang="en-US" altLang="zh-CN" sz="2000" b="1" dirty="0">
                <a:solidFill>
                  <a:srgbClr val="0000CC"/>
                </a:solidFill>
                <a:latin typeface="Times New Roman" pitchFamily="18" charset="0"/>
              </a:rPr>
              <a:t>{A∨B, ﹁A∨C, ﹁A∨D, ﹁B∨E, ﹁B∨G, </a:t>
            </a:r>
            <a:r>
              <a:rPr lang="en-US" altLang="zh-CN" sz="2000" b="1" dirty="0">
                <a:solidFill>
                  <a:srgbClr val="008000"/>
                </a:solidFill>
                <a:latin typeface="Times New Roman" pitchFamily="18" charset="0"/>
              </a:rPr>
              <a:t>﹁C, ﹁G</a:t>
            </a:r>
            <a:r>
              <a:rPr lang="en-US" altLang="zh-CN" sz="2000" b="1" dirty="0">
                <a:solidFill>
                  <a:srgbClr val="0000CC"/>
                </a:solidFill>
                <a:latin typeface="Times New Roman" pitchFamily="18" charset="0"/>
              </a:rPr>
              <a:t>}</a:t>
            </a:r>
          </a:p>
          <a:p>
            <a:r>
              <a:rPr lang="zh-CN" altLang="en-US" sz="2000" b="1" dirty="0">
                <a:solidFill>
                  <a:srgbClr val="0000CC"/>
                </a:solidFill>
                <a:latin typeface="Times New Roman" pitchFamily="18" charset="0"/>
              </a:rPr>
              <a:t>与正向演绎推理所得到的结果是一致的。</a:t>
            </a:r>
          </a:p>
        </p:txBody>
      </p:sp>
      <p:sp>
        <p:nvSpPr>
          <p:cNvPr id="747524" name="Text Box 4"/>
          <p:cNvSpPr txBox="1">
            <a:spLocks noChangeArrowheads="1"/>
          </p:cNvSpPr>
          <p:nvPr/>
        </p:nvSpPr>
        <p:spPr bwMode="auto">
          <a:xfrm>
            <a:off x="1403945" y="3310408"/>
            <a:ext cx="10810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﹁A∨C</a:t>
            </a:r>
          </a:p>
        </p:txBody>
      </p:sp>
      <p:sp>
        <p:nvSpPr>
          <p:cNvPr id="747525" name="Text Box 5"/>
          <p:cNvSpPr txBox="1">
            <a:spLocks noChangeArrowheads="1"/>
          </p:cNvSpPr>
          <p:nvPr/>
        </p:nvSpPr>
        <p:spPr bwMode="auto">
          <a:xfrm>
            <a:off x="2988270" y="3310408"/>
            <a:ext cx="71913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t>
            </a:r>
          </a:p>
        </p:txBody>
      </p:sp>
      <p:sp>
        <p:nvSpPr>
          <p:cNvPr id="747526" name="Text Box 6"/>
          <p:cNvSpPr txBox="1">
            <a:spLocks noChangeArrowheads="1"/>
          </p:cNvSpPr>
          <p:nvPr/>
        </p:nvSpPr>
        <p:spPr bwMode="auto">
          <a:xfrm>
            <a:off x="4859933" y="3310408"/>
            <a:ext cx="12239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﹁B∨G</a:t>
            </a:r>
          </a:p>
        </p:txBody>
      </p:sp>
      <p:sp>
        <p:nvSpPr>
          <p:cNvPr id="747527" name="Text Box 7"/>
          <p:cNvSpPr txBox="1">
            <a:spLocks noChangeArrowheads="1"/>
          </p:cNvSpPr>
          <p:nvPr/>
        </p:nvSpPr>
        <p:spPr bwMode="auto">
          <a:xfrm>
            <a:off x="6733183" y="3310408"/>
            <a:ext cx="71913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﹁G</a:t>
            </a:r>
          </a:p>
        </p:txBody>
      </p:sp>
      <p:sp>
        <p:nvSpPr>
          <p:cNvPr id="747528" name="Text Box 8"/>
          <p:cNvSpPr txBox="1">
            <a:spLocks noChangeArrowheads="1"/>
          </p:cNvSpPr>
          <p:nvPr/>
        </p:nvSpPr>
        <p:spPr bwMode="auto">
          <a:xfrm>
            <a:off x="972145" y="4174008"/>
            <a:ext cx="9366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A∨B</a:t>
            </a:r>
          </a:p>
        </p:txBody>
      </p:sp>
      <p:sp>
        <p:nvSpPr>
          <p:cNvPr id="747529" name="Text Box 9"/>
          <p:cNvSpPr txBox="1">
            <a:spLocks noChangeArrowheads="1"/>
          </p:cNvSpPr>
          <p:nvPr/>
        </p:nvSpPr>
        <p:spPr bwMode="auto">
          <a:xfrm>
            <a:off x="2412008" y="4247033"/>
            <a:ext cx="7207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a:t>
            </a:r>
          </a:p>
        </p:txBody>
      </p:sp>
      <p:sp>
        <p:nvSpPr>
          <p:cNvPr id="747530" name="Text Box 10"/>
          <p:cNvSpPr txBox="1">
            <a:spLocks noChangeArrowheads="1"/>
          </p:cNvSpPr>
          <p:nvPr/>
        </p:nvSpPr>
        <p:spPr bwMode="auto">
          <a:xfrm>
            <a:off x="5941020" y="4174008"/>
            <a:ext cx="7921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﹁B</a:t>
            </a:r>
          </a:p>
        </p:txBody>
      </p:sp>
      <p:sp>
        <p:nvSpPr>
          <p:cNvPr id="747531" name="Text Box 11"/>
          <p:cNvSpPr txBox="1">
            <a:spLocks noChangeArrowheads="1"/>
          </p:cNvSpPr>
          <p:nvPr/>
        </p:nvSpPr>
        <p:spPr bwMode="auto">
          <a:xfrm>
            <a:off x="1835745" y="5039196"/>
            <a:ext cx="6492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B</a:t>
            </a:r>
          </a:p>
        </p:txBody>
      </p:sp>
      <p:sp>
        <p:nvSpPr>
          <p:cNvPr id="747532" name="Text Box 12"/>
          <p:cNvSpPr txBox="1">
            <a:spLocks noChangeArrowheads="1"/>
          </p:cNvSpPr>
          <p:nvPr/>
        </p:nvSpPr>
        <p:spPr bwMode="auto">
          <a:xfrm>
            <a:off x="3635970" y="5686896"/>
            <a:ext cx="6477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NIL</a:t>
            </a:r>
          </a:p>
        </p:txBody>
      </p:sp>
      <p:sp>
        <p:nvSpPr>
          <p:cNvPr id="747533" name="Line 13"/>
          <p:cNvSpPr>
            <a:spLocks noChangeShapeType="1"/>
          </p:cNvSpPr>
          <p:nvPr/>
        </p:nvSpPr>
        <p:spPr bwMode="auto">
          <a:xfrm>
            <a:off x="1908770" y="3670771"/>
            <a:ext cx="863600"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7534" name="Line 14"/>
          <p:cNvSpPr>
            <a:spLocks noChangeShapeType="1"/>
          </p:cNvSpPr>
          <p:nvPr/>
        </p:nvSpPr>
        <p:spPr bwMode="auto">
          <a:xfrm flipH="1">
            <a:off x="2772370" y="3670771"/>
            <a:ext cx="576263"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7535" name="Line 15"/>
          <p:cNvSpPr>
            <a:spLocks noChangeShapeType="1"/>
          </p:cNvSpPr>
          <p:nvPr/>
        </p:nvSpPr>
        <p:spPr bwMode="auto">
          <a:xfrm>
            <a:off x="1332508" y="4534371"/>
            <a:ext cx="792162"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7536" name="Line 16"/>
          <p:cNvSpPr>
            <a:spLocks noChangeShapeType="1"/>
          </p:cNvSpPr>
          <p:nvPr/>
        </p:nvSpPr>
        <p:spPr bwMode="auto">
          <a:xfrm flipH="1">
            <a:off x="2124670" y="4678833"/>
            <a:ext cx="576263" cy="3603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7537" name="Line 17"/>
          <p:cNvSpPr>
            <a:spLocks noChangeShapeType="1"/>
          </p:cNvSpPr>
          <p:nvPr/>
        </p:nvSpPr>
        <p:spPr bwMode="auto">
          <a:xfrm>
            <a:off x="2124670" y="5470996"/>
            <a:ext cx="1655763" cy="2159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7538" name="Line 18"/>
          <p:cNvSpPr>
            <a:spLocks noChangeShapeType="1"/>
          </p:cNvSpPr>
          <p:nvPr/>
        </p:nvSpPr>
        <p:spPr bwMode="auto">
          <a:xfrm>
            <a:off x="5436195" y="3742208"/>
            <a:ext cx="792163"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7539" name="Line 19"/>
          <p:cNvSpPr>
            <a:spLocks noChangeShapeType="1"/>
          </p:cNvSpPr>
          <p:nvPr/>
        </p:nvSpPr>
        <p:spPr bwMode="auto">
          <a:xfrm flipH="1">
            <a:off x="6372820" y="3742208"/>
            <a:ext cx="720725"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7540" name="Line 20"/>
          <p:cNvSpPr>
            <a:spLocks noChangeShapeType="1"/>
          </p:cNvSpPr>
          <p:nvPr/>
        </p:nvSpPr>
        <p:spPr bwMode="auto">
          <a:xfrm flipH="1">
            <a:off x="3924895" y="4607396"/>
            <a:ext cx="2376488" cy="10795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Rectangle 2"/>
          <p:cNvSpPr>
            <a:spLocks noGrp="1" noChangeArrowheads="1"/>
          </p:cNvSpPr>
          <p:nvPr>
            <p:ph type="title"/>
          </p:nvPr>
        </p:nvSpPr>
        <p:spPr>
          <a:xfrm>
            <a:off x="457200" y="44624"/>
            <a:ext cx="8229600" cy="1143000"/>
          </a:xfrm>
        </p:spPr>
        <p:txBody>
          <a:bodyPr/>
          <a:lstStyle/>
          <a:p>
            <a:r>
              <a:rPr lang="zh-CN" altLang="en-US" b="1" dirty="0" smtClean="0">
                <a:latin typeface="Times New Roman" pitchFamily="18" charset="0"/>
              </a:rPr>
              <a:t>规则</a:t>
            </a:r>
            <a:r>
              <a:rPr lang="zh-CN" altLang="en-US" b="1" dirty="0">
                <a:latin typeface="Times New Roman" pitchFamily="18" charset="0"/>
              </a:rPr>
              <a:t>正向</a:t>
            </a:r>
            <a:r>
              <a:rPr lang="zh-CN" altLang="en-US" b="1" dirty="0" smtClean="0">
                <a:latin typeface="Times New Roman" pitchFamily="18" charset="0"/>
              </a:rPr>
              <a:t>演绎</a:t>
            </a:r>
            <a:r>
              <a:rPr lang="zh-CN" altLang="en-US" b="1" dirty="0" smtClean="0"/>
              <a:t>系统</a:t>
            </a:r>
            <a:endParaRPr lang="zh-CN" altLang="en-US" sz="20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7" name="Rectangle 3"/>
          <p:cNvSpPr>
            <a:spLocks noGrp="1" noChangeArrowheads="1"/>
          </p:cNvSpPr>
          <p:nvPr>
            <p:ph type="body" idx="1"/>
          </p:nvPr>
        </p:nvSpPr>
        <p:spPr>
          <a:xfrm>
            <a:off x="179388" y="1196975"/>
            <a:ext cx="8785225" cy="5661025"/>
          </a:xfrm>
        </p:spPr>
        <p:txBody>
          <a:bodyPr/>
          <a:lstStyle/>
          <a:p>
            <a:r>
              <a:rPr lang="zh-CN" altLang="en-US" sz="2000" b="1" dirty="0" smtClean="0">
                <a:latin typeface="Times New Roman" pitchFamily="18" charset="0"/>
              </a:rPr>
              <a:t>在</a:t>
            </a:r>
            <a:r>
              <a:rPr lang="zh-CN" altLang="en-US" sz="2000" b="1" dirty="0">
                <a:latin typeface="Times New Roman" pitchFamily="18" charset="0"/>
              </a:rPr>
              <a:t>谓词逻辑情况下，由于事实、</a:t>
            </a:r>
            <a:r>
              <a:rPr lang="en-US" altLang="zh-CN" sz="2000" b="1" dirty="0">
                <a:latin typeface="Times New Roman" pitchFamily="18" charset="0"/>
              </a:rPr>
              <a:t>F</a:t>
            </a:r>
            <a:r>
              <a:rPr lang="zh-CN" altLang="en-US" sz="2000" b="1" dirty="0">
                <a:latin typeface="Times New Roman" pitchFamily="18" charset="0"/>
              </a:rPr>
              <a:t>规则及目标中均含有变元，因此，其规则演绎过程还需要用</a:t>
            </a:r>
            <a:r>
              <a:rPr lang="zh-CN" altLang="en-US" sz="2000" b="1" dirty="0">
                <a:solidFill>
                  <a:srgbClr val="0000FF"/>
                </a:solidFill>
                <a:latin typeface="Times New Roman" pitchFamily="18" charset="0"/>
              </a:rPr>
              <a:t>最一般合一进行置换</a:t>
            </a:r>
            <a:r>
              <a:rPr lang="zh-CN" altLang="en-US" sz="2000" b="1" dirty="0">
                <a:latin typeface="Times New Roman" pitchFamily="18" charset="0"/>
              </a:rPr>
              <a:t>。</a:t>
            </a:r>
          </a:p>
          <a:p>
            <a:pPr marL="457200" lvl="1" indent="0">
              <a:spcBef>
                <a:spcPts val="1200"/>
              </a:spcBef>
              <a:buNone/>
            </a:pPr>
            <a:r>
              <a:rPr lang="zh-CN" altLang="en-US" sz="1800" b="1" dirty="0" smtClean="0">
                <a:solidFill>
                  <a:srgbClr val="00B050"/>
                </a:solidFill>
                <a:latin typeface="Times New Roman" pitchFamily="18" charset="0"/>
              </a:rPr>
              <a:t>例</a:t>
            </a:r>
            <a:r>
              <a:rPr lang="zh-CN" altLang="en-US" sz="1800" dirty="0">
                <a:solidFill>
                  <a:srgbClr val="00B050"/>
                </a:solidFill>
              </a:rPr>
              <a:t>：</a:t>
            </a:r>
            <a:r>
              <a:rPr lang="en-US" altLang="zh-CN" sz="1800" b="1" dirty="0" smtClean="0">
                <a:solidFill>
                  <a:srgbClr val="00B050"/>
                </a:solidFill>
                <a:latin typeface="Times New Roman" pitchFamily="18" charset="0"/>
              </a:rPr>
              <a:t> </a:t>
            </a:r>
            <a:r>
              <a:rPr lang="zh-CN" altLang="en-US" sz="1800" b="1" dirty="0">
                <a:solidFill>
                  <a:srgbClr val="00B050"/>
                </a:solidFill>
                <a:latin typeface="Times New Roman" pitchFamily="18" charset="0"/>
              </a:rPr>
              <a:t>设已知事实的与</a:t>
            </a:r>
            <a:r>
              <a:rPr lang="en-US" altLang="zh-CN" sz="1800" b="1" dirty="0">
                <a:solidFill>
                  <a:srgbClr val="00B050"/>
                </a:solidFill>
                <a:latin typeface="Times New Roman" pitchFamily="18" charset="0"/>
              </a:rPr>
              <a:t>/</a:t>
            </a:r>
            <a:r>
              <a:rPr lang="zh-CN" altLang="en-US" sz="1800" b="1" dirty="0">
                <a:solidFill>
                  <a:srgbClr val="00B050"/>
                </a:solidFill>
                <a:latin typeface="Times New Roman" pitchFamily="18" charset="0"/>
              </a:rPr>
              <a:t>或形表示为：</a:t>
            </a:r>
            <a:r>
              <a:rPr lang="en-US" altLang="zh-CN" sz="1800" b="1" dirty="0">
                <a:solidFill>
                  <a:srgbClr val="00B050"/>
                </a:solidFill>
                <a:latin typeface="Times New Roman" pitchFamily="18" charset="0"/>
              </a:rPr>
              <a:t>P(x, y)∨(Q(x)∧R(v, y))</a:t>
            </a:r>
          </a:p>
          <a:p>
            <a:pPr marL="457200" lvl="1" indent="0">
              <a:buNone/>
            </a:pPr>
            <a:r>
              <a:rPr lang="en-US" altLang="zh-CN" sz="1800" b="1" dirty="0">
                <a:solidFill>
                  <a:srgbClr val="00B050"/>
                </a:solidFill>
                <a:latin typeface="Times New Roman" pitchFamily="18" charset="0"/>
              </a:rPr>
              <a:t>      F</a:t>
            </a:r>
            <a:r>
              <a:rPr lang="zh-CN" altLang="en-US" sz="1800" b="1" dirty="0">
                <a:solidFill>
                  <a:srgbClr val="00B050"/>
                </a:solidFill>
                <a:latin typeface="Times New Roman" pitchFamily="18" charset="0"/>
              </a:rPr>
              <a:t>规则为：  </a:t>
            </a:r>
            <a:r>
              <a:rPr lang="en-US" altLang="zh-CN" sz="1800" b="1" dirty="0">
                <a:solidFill>
                  <a:srgbClr val="00B050"/>
                </a:solidFill>
                <a:latin typeface="Times New Roman" pitchFamily="18" charset="0"/>
              </a:rPr>
              <a:t>P(u, v)→(S(u)∨N(v)) </a:t>
            </a:r>
          </a:p>
          <a:p>
            <a:pPr marL="457200" lvl="1" indent="0">
              <a:buNone/>
            </a:pPr>
            <a:r>
              <a:rPr lang="en-US" altLang="zh-CN" sz="1800" b="1" dirty="0">
                <a:solidFill>
                  <a:srgbClr val="00B050"/>
                </a:solidFill>
                <a:latin typeface="Times New Roman" pitchFamily="18" charset="0"/>
              </a:rPr>
              <a:t>     </a:t>
            </a:r>
            <a:r>
              <a:rPr lang="zh-CN" altLang="en-US" sz="1800" b="1" dirty="0">
                <a:solidFill>
                  <a:srgbClr val="00B050"/>
                </a:solidFill>
                <a:latin typeface="Times New Roman" pitchFamily="18" charset="0"/>
              </a:rPr>
              <a:t>目标公式为：</a:t>
            </a:r>
            <a:r>
              <a:rPr lang="en-US" altLang="zh-CN" sz="1800" b="1" dirty="0">
                <a:solidFill>
                  <a:srgbClr val="00B050"/>
                </a:solidFill>
                <a:latin typeface="Times New Roman" pitchFamily="18" charset="0"/>
              </a:rPr>
              <a:t>S(a)∨N(b)∨Q(c)</a:t>
            </a:r>
          </a:p>
          <a:p>
            <a:pPr marL="457200" lvl="1" indent="0">
              <a:buNone/>
            </a:pPr>
            <a:r>
              <a:rPr lang="en-US" altLang="zh-CN" sz="1800" b="1" dirty="0">
                <a:solidFill>
                  <a:srgbClr val="00B050"/>
                </a:solidFill>
                <a:latin typeface="Times New Roman" pitchFamily="18" charset="0"/>
              </a:rPr>
              <a:t>     </a:t>
            </a:r>
            <a:r>
              <a:rPr lang="zh-CN" altLang="en-US" sz="1800" b="1" dirty="0">
                <a:solidFill>
                  <a:srgbClr val="00B050"/>
                </a:solidFill>
                <a:latin typeface="Times New Roman" pitchFamily="18" charset="0"/>
              </a:rPr>
              <a:t>其推理过程如下图所示。</a:t>
            </a:r>
            <a:endParaRPr lang="zh-CN" altLang="en-US" sz="1800" dirty="0">
              <a:solidFill>
                <a:srgbClr val="00B050"/>
              </a:solidFill>
              <a:latin typeface="Times New Roman" pitchFamily="18" charset="0"/>
            </a:endParaRPr>
          </a:p>
        </p:txBody>
      </p:sp>
      <p:sp>
        <p:nvSpPr>
          <p:cNvPr id="748548" name="Text Box 4"/>
          <p:cNvSpPr txBox="1">
            <a:spLocks noChangeArrowheads="1"/>
          </p:cNvSpPr>
          <p:nvPr/>
        </p:nvSpPr>
        <p:spPr bwMode="auto">
          <a:xfrm>
            <a:off x="2339974" y="3500438"/>
            <a:ext cx="935881" cy="406400"/>
          </a:xfrm>
          <a:prstGeom prst="rect">
            <a:avLst/>
          </a:prstGeom>
          <a:noFill/>
          <a:ln w="19050" cmpd="dbl">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a:solidFill>
                  <a:srgbClr val="0000CC"/>
                </a:solidFill>
              </a:rPr>
              <a:t>S(a)</a:t>
            </a:r>
          </a:p>
        </p:txBody>
      </p:sp>
      <p:sp>
        <p:nvSpPr>
          <p:cNvPr id="748549" name="Text Box 5"/>
          <p:cNvSpPr txBox="1">
            <a:spLocks noChangeArrowheads="1"/>
          </p:cNvSpPr>
          <p:nvPr/>
        </p:nvSpPr>
        <p:spPr bwMode="auto">
          <a:xfrm>
            <a:off x="4284663" y="3500438"/>
            <a:ext cx="719137" cy="406400"/>
          </a:xfrm>
          <a:prstGeom prst="rect">
            <a:avLst/>
          </a:prstGeom>
          <a:noFill/>
          <a:ln w="19050" cmpd="dbl">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N(b)</a:t>
            </a:r>
          </a:p>
        </p:txBody>
      </p:sp>
      <p:sp>
        <p:nvSpPr>
          <p:cNvPr id="748550" name="Text Box 6"/>
          <p:cNvSpPr txBox="1">
            <a:spLocks noChangeArrowheads="1"/>
          </p:cNvSpPr>
          <p:nvPr/>
        </p:nvSpPr>
        <p:spPr bwMode="auto">
          <a:xfrm>
            <a:off x="6084888" y="3500438"/>
            <a:ext cx="720725" cy="406400"/>
          </a:xfrm>
          <a:prstGeom prst="rect">
            <a:avLst/>
          </a:prstGeom>
          <a:noFill/>
          <a:ln w="19050" cmpd="dbl">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Q(c)</a:t>
            </a:r>
          </a:p>
        </p:txBody>
      </p:sp>
      <p:sp>
        <p:nvSpPr>
          <p:cNvPr id="748551" name="Text Box 7"/>
          <p:cNvSpPr txBox="1">
            <a:spLocks noChangeArrowheads="1"/>
          </p:cNvSpPr>
          <p:nvPr/>
        </p:nvSpPr>
        <p:spPr bwMode="auto">
          <a:xfrm>
            <a:off x="2339974" y="4149725"/>
            <a:ext cx="79186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a:solidFill>
                  <a:srgbClr val="0000CC"/>
                </a:solidFill>
              </a:rPr>
              <a:t>S(u)</a:t>
            </a:r>
          </a:p>
        </p:txBody>
      </p:sp>
      <p:sp>
        <p:nvSpPr>
          <p:cNvPr id="748552" name="Text Box 8"/>
          <p:cNvSpPr txBox="1">
            <a:spLocks noChangeArrowheads="1"/>
          </p:cNvSpPr>
          <p:nvPr/>
        </p:nvSpPr>
        <p:spPr bwMode="auto">
          <a:xfrm>
            <a:off x="4284663" y="4149725"/>
            <a:ext cx="71913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N(v)</a:t>
            </a:r>
          </a:p>
        </p:txBody>
      </p:sp>
      <p:sp>
        <p:nvSpPr>
          <p:cNvPr id="748553" name="Text Box 9"/>
          <p:cNvSpPr txBox="1">
            <a:spLocks noChangeArrowheads="1"/>
          </p:cNvSpPr>
          <p:nvPr/>
        </p:nvSpPr>
        <p:spPr bwMode="auto">
          <a:xfrm>
            <a:off x="3132138" y="4868863"/>
            <a:ext cx="10080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P(u, v)</a:t>
            </a:r>
          </a:p>
        </p:txBody>
      </p:sp>
      <p:sp>
        <p:nvSpPr>
          <p:cNvPr id="748554" name="Text Box 10"/>
          <p:cNvSpPr txBox="1">
            <a:spLocks noChangeArrowheads="1"/>
          </p:cNvSpPr>
          <p:nvPr/>
        </p:nvSpPr>
        <p:spPr bwMode="auto">
          <a:xfrm>
            <a:off x="3132138" y="5589588"/>
            <a:ext cx="10795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P(x, y)</a:t>
            </a:r>
          </a:p>
        </p:txBody>
      </p:sp>
      <p:sp>
        <p:nvSpPr>
          <p:cNvPr id="748555" name="Text Box 11"/>
          <p:cNvSpPr txBox="1">
            <a:spLocks noChangeArrowheads="1"/>
          </p:cNvSpPr>
          <p:nvPr/>
        </p:nvSpPr>
        <p:spPr bwMode="auto">
          <a:xfrm>
            <a:off x="6084888" y="4724400"/>
            <a:ext cx="7921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Q(x)</a:t>
            </a:r>
          </a:p>
        </p:txBody>
      </p:sp>
      <p:sp>
        <p:nvSpPr>
          <p:cNvPr id="748556" name="Text Box 12"/>
          <p:cNvSpPr txBox="1">
            <a:spLocks noChangeArrowheads="1"/>
          </p:cNvSpPr>
          <p:nvPr/>
        </p:nvSpPr>
        <p:spPr bwMode="auto">
          <a:xfrm>
            <a:off x="7524750" y="4652963"/>
            <a:ext cx="10810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R(v, y)</a:t>
            </a:r>
          </a:p>
        </p:txBody>
      </p:sp>
      <p:sp>
        <p:nvSpPr>
          <p:cNvPr id="748557" name="Text Box 13"/>
          <p:cNvSpPr txBox="1">
            <a:spLocks noChangeArrowheads="1"/>
          </p:cNvSpPr>
          <p:nvPr/>
        </p:nvSpPr>
        <p:spPr bwMode="auto">
          <a:xfrm>
            <a:off x="6300788" y="5516563"/>
            <a:ext cx="18002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Q(x)∧R(v, y)</a:t>
            </a:r>
          </a:p>
        </p:txBody>
      </p:sp>
      <p:sp>
        <p:nvSpPr>
          <p:cNvPr id="748558" name="Text Box 14"/>
          <p:cNvSpPr txBox="1">
            <a:spLocks noChangeArrowheads="1"/>
          </p:cNvSpPr>
          <p:nvPr/>
        </p:nvSpPr>
        <p:spPr bwMode="auto">
          <a:xfrm>
            <a:off x="3924300" y="6237288"/>
            <a:ext cx="30241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P(x, y)∨(Q(x)∧R(v, y))</a:t>
            </a:r>
          </a:p>
        </p:txBody>
      </p:sp>
      <p:sp>
        <p:nvSpPr>
          <p:cNvPr id="748559" name="Line 15"/>
          <p:cNvSpPr>
            <a:spLocks noChangeShapeType="1"/>
          </p:cNvSpPr>
          <p:nvPr/>
        </p:nvSpPr>
        <p:spPr bwMode="auto">
          <a:xfrm flipH="1" flipV="1">
            <a:off x="3708400" y="6021388"/>
            <a:ext cx="1584325" cy="2159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60" name="Line 16"/>
          <p:cNvSpPr>
            <a:spLocks noChangeShapeType="1"/>
          </p:cNvSpPr>
          <p:nvPr/>
        </p:nvSpPr>
        <p:spPr bwMode="auto">
          <a:xfrm flipV="1">
            <a:off x="5292725" y="5949950"/>
            <a:ext cx="1800225" cy="2873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61" name="Line 17"/>
          <p:cNvSpPr>
            <a:spLocks noChangeShapeType="1"/>
          </p:cNvSpPr>
          <p:nvPr/>
        </p:nvSpPr>
        <p:spPr bwMode="auto">
          <a:xfrm flipH="1" flipV="1">
            <a:off x="6516688" y="5084763"/>
            <a:ext cx="647700" cy="4318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62" name="Line 18"/>
          <p:cNvSpPr>
            <a:spLocks noChangeShapeType="1"/>
          </p:cNvSpPr>
          <p:nvPr/>
        </p:nvSpPr>
        <p:spPr bwMode="auto">
          <a:xfrm flipV="1">
            <a:off x="7164388" y="5084763"/>
            <a:ext cx="863600" cy="4318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63" name="Line 19"/>
          <p:cNvSpPr>
            <a:spLocks noChangeShapeType="1"/>
          </p:cNvSpPr>
          <p:nvPr/>
        </p:nvSpPr>
        <p:spPr bwMode="auto">
          <a:xfrm flipH="1" flipV="1">
            <a:off x="2627313" y="4508500"/>
            <a:ext cx="936625" cy="360363"/>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64" name="Line 20"/>
          <p:cNvSpPr>
            <a:spLocks noChangeShapeType="1"/>
          </p:cNvSpPr>
          <p:nvPr/>
        </p:nvSpPr>
        <p:spPr bwMode="auto">
          <a:xfrm flipV="1">
            <a:off x="3563938" y="4581525"/>
            <a:ext cx="1079500" cy="2873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65" name="AutoShape 21"/>
          <p:cNvSpPr>
            <a:spLocks noChangeArrowheads="1"/>
          </p:cNvSpPr>
          <p:nvPr/>
        </p:nvSpPr>
        <p:spPr bwMode="auto">
          <a:xfrm>
            <a:off x="3563938" y="5229225"/>
            <a:ext cx="73025" cy="360363"/>
          </a:xfrm>
          <a:prstGeom prst="upArrow">
            <a:avLst>
              <a:gd name="adj1" fmla="val 50000"/>
              <a:gd name="adj2" fmla="val 123370"/>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8566" name="AutoShape 22"/>
          <p:cNvSpPr>
            <a:spLocks noChangeArrowheads="1"/>
          </p:cNvSpPr>
          <p:nvPr/>
        </p:nvSpPr>
        <p:spPr bwMode="auto">
          <a:xfrm>
            <a:off x="6372225" y="3860800"/>
            <a:ext cx="71438" cy="863600"/>
          </a:xfrm>
          <a:prstGeom prst="upArrow">
            <a:avLst>
              <a:gd name="adj1" fmla="val 50000"/>
              <a:gd name="adj2" fmla="val 302220"/>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8567" name="AutoShape 23"/>
          <p:cNvSpPr>
            <a:spLocks noChangeArrowheads="1"/>
          </p:cNvSpPr>
          <p:nvPr/>
        </p:nvSpPr>
        <p:spPr bwMode="auto">
          <a:xfrm>
            <a:off x="2627313" y="3860800"/>
            <a:ext cx="73025" cy="288925"/>
          </a:xfrm>
          <a:prstGeom prst="upArrow">
            <a:avLst>
              <a:gd name="adj1" fmla="val 50000"/>
              <a:gd name="adj2" fmla="val 98913"/>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8568" name="AutoShape 24"/>
          <p:cNvSpPr>
            <a:spLocks noChangeArrowheads="1"/>
          </p:cNvSpPr>
          <p:nvPr/>
        </p:nvSpPr>
        <p:spPr bwMode="auto">
          <a:xfrm>
            <a:off x="4572000" y="3860800"/>
            <a:ext cx="71438" cy="288925"/>
          </a:xfrm>
          <a:prstGeom prst="upArrow">
            <a:avLst>
              <a:gd name="adj1" fmla="val 50000"/>
              <a:gd name="adj2" fmla="val 101110"/>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8569" name="Freeform 25"/>
          <p:cNvSpPr>
            <a:spLocks/>
          </p:cNvSpPr>
          <p:nvPr/>
        </p:nvSpPr>
        <p:spPr bwMode="auto">
          <a:xfrm>
            <a:off x="5003800" y="6051550"/>
            <a:ext cx="576263" cy="115888"/>
          </a:xfrm>
          <a:custGeom>
            <a:avLst/>
            <a:gdLst>
              <a:gd name="T0" fmla="*/ 0 w 363"/>
              <a:gd name="T1" fmla="*/ 72 h 73"/>
              <a:gd name="T2" fmla="*/ 69 w 363"/>
              <a:gd name="T3" fmla="*/ 15 h 73"/>
              <a:gd name="T4" fmla="*/ 168 w 363"/>
              <a:gd name="T5" fmla="*/ 0 h 73"/>
              <a:gd name="T6" fmla="*/ 274 w 363"/>
              <a:gd name="T7" fmla="*/ 8 h 73"/>
              <a:gd name="T8" fmla="*/ 363 w 363"/>
              <a:gd name="T9" fmla="*/ 73 h 73"/>
            </a:gdLst>
            <a:ahLst/>
            <a:cxnLst>
              <a:cxn ang="0">
                <a:pos x="T0" y="T1"/>
              </a:cxn>
              <a:cxn ang="0">
                <a:pos x="T2" y="T3"/>
              </a:cxn>
              <a:cxn ang="0">
                <a:pos x="T4" y="T5"/>
              </a:cxn>
              <a:cxn ang="0">
                <a:pos x="T6" y="T7"/>
              </a:cxn>
              <a:cxn ang="0">
                <a:pos x="T8" y="T9"/>
              </a:cxn>
            </a:cxnLst>
            <a:rect l="0" t="0" r="r" b="b"/>
            <a:pathLst>
              <a:path w="363" h="73">
                <a:moveTo>
                  <a:pt x="0" y="72"/>
                </a:moveTo>
                <a:lnTo>
                  <a:pt x="69" y="15"/>
                </a:lnTo>
                <a:lnTo>
                  <a:pt x="168" y="0"/>
                </a:lnTo>
                <a:lnTo>
                  <a:pt x="274" y="8"/>
                </a:lnTo>
                <a:lnTo>
                  <a:pt x="363" y="73"/>
                </a:lnTo>
              </a:path>
            </a:pathLst>
          </a:custGeom>
          <a:noFill/>
          <a:ln w="9525">
            <a:solidFill>
              <a:srgbClr val="0000CC"/>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70" name="Freeform 26"/>
          <p:cNvSpPr>
            <a:spLocks/>
          </p:cNvSpPr>
          <p:nvPr/>
        </p:nvSpPr>
        <p:spPr bwMode="auto">
          <a:xfrm>
            <a:off x="3276600" y="4643438"/>
            <a:ext cx="647700" cy="82550"/>
          </a:xfrm>
          <a:custGeom>
            <a:avLst/>
            <a:gdLst>
              <a:gd name="T0" fmla="*/ 0 w 408"/>
              <a:gd name="T1" fmla="*/ 51 h 52"/>
              <a:gd name="T2" fmla="*/ 104 w 408"/>
              <a:gd name="T3" fmla="*/ 16 h 52"/>
              <a:gd name="T4" fmla="*/ 202 w 408"/>
              <a:gd name="T5" fmla="*/ 0 h 52"/>
              <a:gd name="T6" fmla="*/ 293 w 408"/>
              <a:gd name="T7" fmla="*/ 0 h 52"/>
              <a:gd name="T8" fmla="*/ 408 w 408"/>
              <a:gd name="T9" fmla="*/ 52 h 52"/>
            </a:gdLst>
            <a:ahLst/>
            <a:cxnLst>
              <a:cxn ang="0">
                <a:pos x="T0" y="T1"/>
              </a:cxn>
              <a:cxn ang="0">
                <a:pos x="T2" y="T3"/>
              </a:cxn>
              <a:cxn ang="0">
                <a:pos x="T4" y="T5"/>
              </a:cxn>
              <a:cxn ang="0">
                <a:pos x="T6" y="T7"/>
              </a:cxn>
              <a:cxn ang="0">
                <a:pos x="T8" y="T9"/>
              </a:cxn>
            </a:cxnLst>
            <a:rect l="0" t="0" r="r" b="b"/>
            <a:pathLst>
              <a:path w="408" h="52">
                <a:moveTo>
                  <a:pt x="0" y="51"/>
                </a:moveTo>
                <a:lnTo>
                  <a:pt x="104" y="16"/>
                </a:lnTo>
                <a:lnTo>
                  <a:pt x="202" y="0"/>
                </a:lnTo>
                <a:lnTo>
                  <a:pt x="293" y="0"/>
                </a:lnTo>
                <a:lnTo>
                  <a:pt x="408" y="52"/>
                </a:lnTo>
              </a:path>
            </a:pathLst>
          </a:custGeom>
          <a:noFill/>
          <a:ln w="9525">
            <a:solidFill>
              <a:srgbClr val="0000CC"/>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71" name="Text Box 27"/>
          <p:cNvSpPr txBox="1">
            <a:spLocks noChangeArrowheads="1"/>
          </p:cNvSpPr>
          <p:nvPr/>
        </p:nvSpPr>
        <p:spPr bwMode="auto">
          <a:xfrm>
            <a:off x="1403350" y="3860800"/>
            <a:ext cx="720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{a/u}</a:t>
            </a:r>
          </a:p>
        </p:txBody>
      </p:sp>
      <p:sp>
        <p:nvSpPr>
          <p:cNvPr id="748572" name="Text Box 28"/>
          <p:cNvSpPr txBox="1">
            <a:spLocks noChangeArrowheads="1"/>
          </p:cNvSpPr>
          <p:nvPr/>
        </p:nvSpPr>
        <p:spPr bwMode="auto">
          <a:xfrm>
            <a:off x="3492500" y="3860800"/>
            <a:ext cx="719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{b/v}</a:t>
            </a:r>
          </a:p>
        </p:txBody>
      </p:sp>
      <p:sp>
        <p:nvSpPr>
          <p:cNvPr id="748573" name="Text Box 29"/>
          <p:cNvSpPr txBox="1">
            <a:spLocks noChangeArrowheads="1"/>
          </p:cNvSpPr>
          <p:nvPr/>
        </p:nvSpPr>
        <p:spPr bwMode="auto">
          <a:xfrm>
            <a:off x="5651500" y="4076700"/>
            <a:ext cx="936724"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dirty="0">
                <a:solidFill>
                  <a:srgbClr val="0000CC"/>
                </a:solidFill>
              </a:rPr>
              <a:t>{c/x}</a:t>
            </a:r>
          </a:p>
        </p:txBody>
      </p:sp>
      <p:sp>
        <p:nvSpPr>
          <p:cNvPr id="748574" name="Text Box 30"/>
          <p:cNvSpPr txBox="1">
            <a:spLocks noChangeArrowheads="1"/>
          </p:cNvSpPr>
          <p:nvPr/>
        </p:nvSpPr>
        <p:spPr bwMode="auto">
          <a:xfrm>
            <a:off x="1835150" y="5157788"/>
            <a:ext cx="115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{u/x,v/y}</a:t>
            </a:r>
          </a:p>
        </p:txBody>
      </p:sp>
      <p:sp>
        <p:nvSpPr>
          <p:cNvPr id="748575" name="Freeform 31"/>
          <p:cNvSpPr>
            <a:spLocks/>
          </p:cNvSpPr>
          <p:nvPr/>
        </p:nvSpPr>
        <p:spPr bwMode="auto">
          <a:xfrm>
            <a:off x="1835150" y="3789363"/>
            <a:ext cx="6529388" cy="1776412"/>
          </a:xfrm>
          <a:custGeom>
            <a:avLst/>
            <a:gdLst>
              <a:gd name="T0" fmla="*/ 0 w 3886"/>
              <a:gd name="T1" fmla="*/ 1165 h 1187"/>
              <a:gd name="T2" fmla="*/ 1542 w 3886"/>
              <a:gd name="T3" fmla="*/ 1074 h 1187"/>
              <a:gd name="T4" fmla="*/ 2495 w 3886"/>
              <a:gd name="T5" fmla="*/ 484 h 1187"/>
              <a:gd name="T6" fmla="*/ 3674 w 3886"/>
              <a:gd name="T7" fmla="*/ 76 h 1187"/>
              <a:gd name="T8" fmla="*/ 3765 w 3886"/>
              <a:gd name="T9" fmla="*/ 31 h 1187"/>
            </a:gdLst>
            <a:ahLst/>
            <a:cxnLst>
              <a:cxn ang="0">
                <a:pos x="T0" y="T1"/>
              </a:cxn>
              <a:cxn ang="0">
                <a:pos x="T2" y="T3"/>
              </a:cxn>
              <a:cxn ang="0">
                <a:pos x="T4" y="T5"/>
              </a:cxn>
              <a:cxn ang="0">
                <a:pos x="T6" y="T7"/>
              </a:cxn>
              <a:cxn ang="0">
                <a:pos x="T8" y="T9"/>
              </a:cxn>
            </a:cxnLst>
            <a:rect l="0" t="0" r="r" b="b"/>
            <a:pathLst>
              <a:path w="3886" h="1187">
                <a:moveTo>
                  <a:pt x="0" y="1165"/>
                </a:moveTo>
                <a:cubicBezTo>
                  <a:pt x="563" y="1176"/>
                  <a:pt x="1126" y="1187"/>
                  <a:pt x="1542" y="1074"/>
                </a:cubicBezTo>
                <a:cubicBezTo>
                  <a:pt x="1958" y="961"/>
                  <a:pt x="2140" y="650"/>
                  <a:pt x="2495" y="484"/>
                </a:cubicBezTo>
                <a:cubicBezTo>
                  <a:pt x="2850" y="318"/>
                  <a:pt x="3462" y="152"/>
                  <a:pt x="3674" y="76"/>
                </a:cubicBezTo>
                <a:cubicBezTo>
                  <a:pt x="3886" y="0"/>
                  <a:pt x="3825" y="15"/>
                  <a:pt x="3765" y="31"/>
                </a:cubicBezTo>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8576" name="Freeform 32"/>
          <p:cNvSpPr>
            <a:spLocks/>
          </p:cNvSpPr>
          <p:nvPr/>
        </p:nvSpPr>
        <p:spPr bwMode="auto">
          <a:xfrm>
            <a:off x="1979613" y="3933825"/>
            <a:ext cx="5184775" cy="215900"/>
          </a:xfrm>
          <a:custGeom>
            <a:avLst/>
            <a:gdLst>
              <a:gd name="T0" fmla="*/ 0 w 3130"/>
              <a:gd name="T1" fmla="*/ 0 h 91"/>
              <a:gd name="T2" fmla="*/ 2450 w 3130"/>
              <a:gd name="T3" fmla="*/ 45 h 91"/>
              <a:gd name="T4" fmla="*/ 3130 w 3130"/>
              <a:gd name="T5" fmla="*/ 91 h 91"/>
            </a:gdLst>
            <a:ahLst/>
            <a:cxnLst>
              <a:cxn ang="0">
                <a:pos x="T0" y="T1"/>
              </a:cxn>
              <a:cxn ang="0">
                <a:pos x="T2" y="T3"/>
              </a:cxn>
              <a:cxn ang="0">
                <a:pos x="T4" y="T5"/>
              </a:cxn>
            </a:cxnLst>
            <a:rect l="0" t="0" r="r" b="b"/>
            <a:pathLst>
              <a:path w="3130" h="91">
                <a:moveTo>
                  <a:pt x="0" y="0"/>
                </a:moveTo>
                <a:cubicBezTo>
                  <a:pt x="964" y="15"/>
                  <a:pt x="1928" y="30"/>
                  <a:pt x="2450" y="45"/>
                </a:cubicBezTo>
                <a:cubicBezTo>
                  <a:pt x="2972" y="60"/>
                  <a:pt x="3017" y="83"/>
                  <a:pt x="3130" y="91"/>
                </a:cubicBezTo>
              </a:path>
            </a:pathLst>
          </a:custGeom>
          <a:noFill/>
          <a:ln w="952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 name="Rectangle 2"/>
          <p:cNvSpPr>
            <a:spLocks noGrp="1" noChangeArrowheads="1"/>
          </p:cNvSpPr>
          <p:nvPr>
            <p:ph type="title"/>
          </p:nvPr>
        </p:nvSpPr>
        <p:spPr>
          <a:xfrm>
            <a:off x="457200" y="44624"/>
            <a:ext cx="8229600" cy="1143000"/>
          </a:xfrm>
        </p:spPr>
        <p:txBody>
          <a:bodyPr/>
          <a:lstStyle/>
          <a:p>
            <a:r>
              <a:rPr lang="zh-CN" altLang="en-US" b="1" dirty="0" smtClean="0">
                <a:latin typeface="Times New Roman" pitchFamily="18" charset="0"/>
              </a:rPr>
              <a:t>规则</a:t>
            </a:r>
            <a:r>
              <a:rPr lang="zh-CN" altLang="en-US" b="1" dirty="0">
                <a:latin typeface="Times New Roman" pitchFamily="18" charset="0"/>
              </a:rPr>
              <a:t>正向</a:t>
            </a:r>
            <a:r>
              <a:rPr lang="zh-CN" altLang="en-US" b="1" dirty="0" smtClean="0">
                <a:latin typeface="Times New Roman" pitchFamily="18" charset="0"/>
              </a:rPr>
              <a:t>演绎</a:t>
            </a:r>
            <a:r>
              <a:rPr lang="zh-CN" altLang="en-US" b="1" dirty="0" smtClean="0"/>
              <a:t>系统</a:t>
            </a:r>
            <a:endParaRPr lang="zh-CN" altLang="en-US" sz="20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85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575" grpId="0" animBg="1"/>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9570" name="Rectangle 2"/>
          <p:cNvSpPr>
            <a:spLocks noGrp="1" noChangeArrowheads="1"/>
          </p:cNvSpPr>
          <p:nvPr>
            <p:ph type="title"/>
          </p:nvPr>
        </p:nvSpPr>
        <p:spPr/>
        <p:txBody>
          <a:bodyPr/>
          <a:lstStyle/>
          <a:p>
            <a:r>
              <a:rPr lang="zh-CN" altLang="en-US" sz="4400" b="1" dirty="0" smtClean="0">
                <a:latin typeface="Times New Roman" pitchFamily="18" charset="0"/>
              </a:rPr>
              <a:t>规则</a:t>
            </a:r>
            <a:r>
              <a:rPr lang="zh-CN" altLang="en-US" sz="4400" b="1" dirty="0">
                <a:latin typeface="Times New Roman" pitchFamily="18" charset="0"/>
              </a:rPr>
              <a:t>逆向演绎推理</a:t>
            </a:r>
          </a:p>
        </p:txBody>
      </p:sp>
      <p:sp>
        <p:nvSpPr>
          <p:cNvPr id="749571" name="Rectangle 3"/>
          <p:cNvSpPr>
            <a:spLocks noGrp="1" noChangeArrowheads="1"/>
          </p:cNvSpPr>
          <p:nvPr>
            <p:ph type="body" idx="1"/>
          </p:nvPr>
        </p:nvSpPr>
        <p:spPr>
          <a:xfrm>
            <a:off x="539750" y="1557338"/>
            <a:ext cx="8229600" cy="4852987"/>
          </a:xfrm>
        </p:spPr>
        <p:txBody>
          <a:bodyPr/>
          <a:lstStyle/>
          <a:p>
            <a:pPr>
              <a:lnSpc>
                <a:spcPct val="150000"/>
              </a:lnSpc>
              <a:spcBef>
                <a:spcPts val="1200"/>
              </a:spcBef>
            </a:pPr>
            <a:r>
              <a:rPr lang="zh-CN" altLang="en-US" b="1" dirty="0" smtClean="0">
                <a:solidFill>
                  <a:srgbClr val="C00000"/>
                </a:solidFill>
                <a:latin typeface="Times New Roman" pitchFamily="18" charset="0"/>
              </a:rPr>
              <a:t>规则</a:t>
            </a:r>
            <a:r>
              <a:rPr lang="zh-CN" altLang="en-US" b="1" dirty="0">
                <a:solidFill>
                  <a:srgbClr val="C00000"/>
                </a:solidFill>
                <a:latin typeface="Times New Roman" pitchFamily="18" charset="0"/>
              </a:rPr>
              <a:t>逆向演绎推理</a:t>
            </a:r>
            <a:r>
              <a:rPr lang="zh-CN" altLang="en-US" b="1" dirty="0" smtClean="0">
                <a:solidFill>
                  <a:srgbClr val="C00000"/>
                </a:solidFill>
                <a:latin typeface="Times New Roman" pitchFamily="18" charset="0"/>
              </a:rPr>
              <a:t>过程</a:t>
            </a:r>
            <a:r>
              <a:rPr lang="zh-CN" altLang="en-US" dirty="0" smtClean="0">
                <a:solidFill>
                  <a:srgbClr val="0000CC"/>
                </a:solidFill>
              </a:rPr>
              <a:t>：</a:t>
            </a:r>
            <a:endParaRPr lang="en-US" altLang="zh-CN" dirty="0" smtClean="0">
              <a:solidFill>
                <a:srgbClr val="0000CC"/>
              </a:solidFill>
            </a:endParaRPr>
          </a:p>
          <a:p>
            <a:pPr lvl="1">
              <a:lnSpc>
                <a:spcPct val="150000"/>
              </a:lnSpc>
              <a:spcBef>
                <a:spcPts val="1200"/>
              </a:spcBef>
            </a:pPr>
            <a:r>
              <a:rPr lang="zh-CN" altLang="en-US" b="1" dirty="0" smtClean="0">
                <a:solidFill>
                  <a:srgbClr val="0000CC"/>
                </a:solidFill>
                <a:latin typeface="Times New Roman" pitchFamily="18" charset="0"/>
              </a:rPr>
              <a:t>从</a:t>
            </a:r>
            <a:r>
              <a:rPr lang="zh-CN" altLang="en-US" b="1" dirty="0">
                <a:solidFill>
                  <a:srgbClr val="0000CC"/>
                </a:solidFill>
                <a:latin typeface="Times New Roman" pitchFamily="18" charset="0"/>
              </a:rPr>
              <a:t>目标公式的与</a:t>
            </a:r>
            <a:r>
              <a:rPr lang="en-US" altLang="zh-CN" b="1" dirty="0">
                <a:solidFill>
                  <a:srgbClr val="0000CC"/>
                </a:solidFill>
                <a:latin typeface="Times New Roman" pitchFamily="18" charset="0"/>
              </a:rPr>
              <a:t>/</a:t>
            </a:r>
            <a:r>
              <a:rPr lang="zh-CN" altLang="en-US" b="1" dirty="0">
                <a:solidFill>
                  <a:srgbClr val="0000CC"/>
                </a:solidFill>
                <a:latin typeface="Times New Roman" pitchFamily="18" charset="0"/>
              </a:rPr>
              <a:t>或树</a:t>
            </a:r>
            <a:r>
              <a:rPr lang="zh-CN" altLang="en-US" b="1" dirty="0" smtClean="0">
                <a:solidFill>
                  <a:srgbClr val="0000CC"/>
                </a:solidFill>
                <a:latin typeface="Times New Roman" pitchFamily="18" charset="0"/>
              </a:rPr>
              <a:t>出发</a:t>
            </a:r>
            <a:endParaRPr lang="en-US" altLang="zh-CN" b="1" dirty="0" smtClean="0">
              <a:solidFill>
                <a:srgbClr val="0000CC"/>
              </a:solidFill>
              <a:latin typeface="Times New Roman" pitchFamily="18" charset="0"/>
            </a:endParaRPr>
          </a:p>
          <a:p>
            <a:pPr lvl="1">
              <a:lnSpc>
                <a:spcPct val="150000"/>
              </a:lnSpc>
              <a:spcBef>
                <a:spcPts val="1200"/>
              </a:spcBef>
            </a:pPr>
            <a:r>
              <a:rPr lang="zh-CN" altLang="en-US" b="1" dirty="0" smtClean="0">
                <a:solidFill>
                  <a:srgbClr val="0000CC"/>
                </a:solidFill>
                <a:latin typeface="Times New Roman" pitchFamily="18" charset="0"/>
              </a:rPr>
              <a:t>反向</a:t>
            </a:r>
            <a:r>
              <a:rPr lang="zh-CN" altLang="en-US" b="1" dirty="0">
                <a:solidFill>
                  <a:srgbClr val="0000CC"/>
                </a:solidFill>
                <a:latin typeface="Times New Roman" pitchFamily="18" charset="0"/>
              </a:rPr>
              <a:t>使用规则（</a:t>
            </a:r>
            <a:r>
              <a:rPr lang="en-US" altLang="zh-CN" b="1" dirty="0">
                <a:solidFill>
                  <a:srgbClr val="0000CC"/>
                </a:solidFill>
                <a:latin typeface="Times New Roman" pitchFamily="18" charset="0"/>
              </a:rPr>
              <a:t>B</a:t>
            </a:r>
            <a:r>
              <a:rPr lang="zh-CN" altLang="en-US" b="1" dirty="0">
                <a:solidFill>
                  <a:srgbClr val="0000CC"/>
                </a:solidFill>
                <a:latin typeface="Times New Roman" pitchFamily="18" charset="0"/>
              </a:rPr>
              <a:t>规则</a:t>
            </a:r>
            <a:r>
              <a:rPr lang="zh-CN" altLang="en-US" b="1" dirty="0" smtClean="0">
                <a:solidFill>
                  <a:srgbClr val="0000CC"/>
                </a:solidFill>
                <a:latin typeface="Times New Roman" pitchFamily="18" charset="0"/>
              </a:rPr>
              <a:t>）</a:t>
            </a:r>
            <a:endParaRPr lang="en-US" altLang="zh-CN" b="1" dirty="0" smtClean="0">
              <a:solidFill>
                <a:srgbClr val="0000CC"/>
              </a:solidFill>
              <a:latin typeface="Times New Roman" pitchFamily="18" charset="0"/>
            </a:endParaRPr>
          </a:p>
          <a:p>
            <a:pPr lvl="1">
              <a:lnSpc>
                <a:spcPct val="150000"/>
              </a:lnSpc>
              <a:spcBef>
                <a:spcPts val="1200"/>
              </a:spcBef>
            </a:pPr>
            <a:r>
              <a:rPr lang="zh-CN" altLang="en-US" b="1" dirty="0" smtClean="0">
                <a:solidFill>
                  <a:srgbClr val="0000CC"/>
                </a:solidFill>
                <a:latin typeface="Times New Roman" pitchFamily="18" charset="0"/>
              </a:rPr>
              <a:t>对</a:t>
            </a:r>
            <a:r>
              <a:rPr lang="zh-CN" altLang="en-US" b="1" dirty="0">
                <a:solidFill>
                  <a:srgbClr val="0000CC"/>
                </a:solidFill>
                <a:latin typeface="Times New Roman" pitchFamily="18" charset="0"/>
              </a:rPr>
              <a:t>目标公式的与</a:t>
            </a:r>
            <a:r>
              <a:rPr lang="en-US" altLang="zh-CN" b="1" dirty="0">
                <a:solidFill>
                  <a:srgbClr val="0000CC"/>
                </a:solidFill>
                <a:latin typeface="Times New Roman" pitchFamily="18" charset="0"/>
              </a:rPr>
              <a:t>/</a:t>
            </a:r>
            <a:r>
              <a:rPr lang="zh-CN" altLang="en-US" b="1" dirty="0">
                <a:solidFill>
                  <a:srgbClr val="0000CC"/>
                </a:solidFill>
                <a:latin typeface="Times New Roman" pitchFamily="18" charset="0"/>
              </a:rPr>
              <a:t>或树进行</a:t>
            </a:r>
            <a:r>
              <a:rPr lang="zh-CN" altLang="en-US" b="1" dirty="0" smtClean="0">
                <a:solidFill>
                  <a:srgbClr val="0000CC"/>
                </a:solidFill>
                <a:latin typeface="Times New Roman" pitchFamily="18" charset="0"/>
              </a:rPr>
              <a:t>变换</a:t>
            </a:r>
            <a:endParaRPr lang="en-US" altLang="zh-CN" b="1" dirty="0" smtClean="0">
              <a:solidFill>
                <a:srgbClr val="0000CC"/>
              </a:solidFill>
              <a:latin typeface="Times New Roman" pitchFamily="18" charset="0"/>
            </a:endParaRPr>
          </a:p>
          <a:p>
            <a:pPr lvl="1">
              <a:lnSpc>
                <a:spcPct val="150000"/>
              </a:lnSpc>
              <a:spcBef>
                <a:spcPts val="1200"/>
              </a:spcBef>
            </a:pPr>
            <a:r>
              <a:rPr lang="zh-CN" altLang="en-US" b="1" dirty="0" smtClean="0">
                <a:solidFill>
                  <a:srgbClr val="0000CC"/>
                </a:solidFill>
                <a:latin typeface="Times New Roman" pitchFamily="18" charset="0"/>
              </a:rPr>
              <a:t>直到得出含有事实结点一致解图为止</a:t>
            </a:r>
            <a:endParaRPr lang="zh-CN" altLang="en-US" b="1" dirty="0">
              <a:solidFill>
                <a:srgbClr val="006600"/>
              </a:solidFill>
              <a:latin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a:xfrm>
            <a:off x="457200" y="274638"/>
            <a:ext cx="8229600" cy="1066800"/>
          </a:xfrm>
        </p:spPr>
        <p:txBody>
          <a:bodyPr/>
          <a:lstStyle/>
          <a:p>
            <a:r>
              <a:rPr lang="zh-CN" altLang="en-US" sz="4400" b="1" dirty="0" smtClean="0">
                <a:latin typeface="Times New Roman" pitchFamily="18" charset="0"/>
              </a:rPr>
              <a:t>目标</a:t>
            </a:r>
            <a:r>
              <a:rPr lang="zh-CN" altLang="en-US" sz="4400" b="1" dirty="0">
                <a:latin typeface="Times New Roman" pitchFamily="18" charset="0"/>
              </a:rPr>
              <a:t>公式的与</a:t>
            </a:r>
            <a:r>
              <a:rPr lang="en-US" altLang="zh-CN" sz="4400" b="1" dirty="0">
                <a:latin typeface="Times New Roman" pitchFamily="18" charset="0"/>
              </a:rPr>
              <a:t>/</a:t>
            </a:r>
            <a:r>
              <a:rPr lang="zh-CN" altLang="en-US" sz="4400" b="1" dirty="0">
                <a:latin typeface="Times New Roman" pitchFamily="18" charset="0"/>
              </a:rPr>
              <a:t>或形变换</a:t>
            </a:r>
          </a:p>
        </p:txBody>
      </p:sp>
      <p:sp>
        <p:nvSpPr>
          <p:cNvPr id="750595" name="Rectangle 3"/>
          <p:cNvSpPr>
            <a:spLocks noGrp="1" noChangeArrowheads="1"/>
          </p:cNvSpPr>
          <p:nvPr>
            <p:ph type="body" idx="1"/>
          </p:nvPr>
        </p:nvSpPr>
        <p:spPr>
          <a:xfrm>
            <a:off x="251520" y="1340768"/>
            <a:ext cx="8642350" cy="4924425"/>
          </a:xfrm>
        </p:spPr>
        <p:txBody>
          <a:bodyPr/>
          <a:lstStyle/>
          <a:p>
            <a:pPr>
              <a:lnSpc>
                <a:spcPct val="120000"/>
              </a:lnSpc>
              <a:spcBef>
                <a:spcPts val="1200"/>
              </a:spcBef>
            </a:pPr>
            <a:r>
              <a:rPr lang="zh-CN" altLang="en-US" sz="2800" b="1" dirty="0" smtClean="0">
                <a:solidFill>
                  <a:srgbClr val="FF0000"/>
                </a:solidFill>
                <a:latin typeface="Times New Roman" pitchFamily="18" charset="0"/>
              </a:rPr>
              <a:t>逆向</a:t>
            </a:r>
            <a:r>
              <a:rPr lang="zh-CN" altLang="en-US" sz="2800" b="1" dirty="0">
                <a:solidFill>
                  <a:srgbClr val="FF0000"/>
                </a:solidFill>
                <a:latin typeface="Times New Roman" pitchFamily="18" charset="0"/>
              </a:rPr>
              <a:t>系统中的目标公式采用与</a:t>
            </a:r>
            <a:r>
              <a:rPr lang="en-US" altLang="zh-CN" sz="2800" b="1" dirty="0">
                <a:solidFill>
                  <a:srgbClr val="FF0000"/>
                </a:solidFill>
                <a:latin typeface="Times New Roman" pitchFamily="18" charset="0"/>
              </a:rPr>
              <a:t>/</a:t>
            </a:r>
            <a:r>
              <a:rPr lang="zh-CN" altLang="en-US" sz="2800" b="1" dirty="0">
                <a:solidFill>
                  <a:srgbClr val="FF0000"/>
                </a:solidFill>
                <a:latin typeface="Times New Roman" pitchFamily="18" charset="0"/>
              </a:rPr>
              <a:t>或形表示，其化简采用与正向系统中对事实表达式处理的对偶形式</a:t>
            </a:r>
            <a:r>
              <a:rPr lang="zh-CN" altLang="en-US" sz="2800" b="1" dirty="0">
                <a:solidFill>
                  <a:srgbClr val="0000CC"/>
                </a:solidFill>
                <a:latin typeface="Times New Roman" pitchFamily="18" charset="0"/>
              </a:rPr>
              <a:t>。</a:t>
            </a:r>
          </a:p>
          <a:p>
            <a:pPr lvl="1">
              <a:lnSpc>
                <a:spcPct val="120000"/>
              </a:lnSpc>
              <a:spcBef>
                <a:spcPts val="1200"/>
              </a:spcBef>
            </a:pPr>
            <a:r>
              <a:rPr lang="zh-CN" altLang="en-US" b="1" dirty="0" smtClean="0">
                <a:solidFill>
                  <a:srgbClr val="0000FF"/>
                </a:solidFill>
                <a:latin typeface="Times New Roman" pitchFamily="18" charset="0"/>
              </a:rPr>
              <a:t>用</a:t>
            </a:r>
            <a:r>
              <a:rPr lang="zh-CN" altLang="en-US" b="1" dirty="0">
                <a:solidFill>
                  <a:srgbClr val="0000FF"/>
                </a:solidFill>
                <a:latin typeface="Times New Roman" pitchFamily="18" charset="0"/>
              </a:rPr>
              <a:t>存在量词约束变元的</a:t>
            </a:r>
            <a:r>
              <a:rPr lang="en-US" altLang="zh-CN" b="1" dirty="0" err="1">
                <a:solidFill>
                  <a:srgbClr val="0000FF"/>
                </a:solidFill>
                <a:latin typeface="Times New Roman" pitchFamily="18" charset="0"/>
              </a:rPr>
              <a:t>Skolem</a:t>
            </a:r>
            <a:r>
              <a:rPr lang="zh-CN" altLang="en-US" b="1" dirty="0">
                <a:solidFill>
                  <a:srgbClr val="0000FF"/>
                </a:solidFill>
                <a:latin typeface="Times New Roman" pitchFamily="18" charset="0"/>
              </a:rPr>
              <a:t>函数来替换由全称量词约束的相应变元</a:t>
            </a:r>
            <a:r>
              <a:rPr lang="zh-CN" altLang="en-US" b="1" dirty="0" smtClean="0">
                <a:solidFill>
                  <a:srgbClr val="0000FF"/>
                </a:solidFill>
                <a:latin typeface="Times New Roman" pitchFamily="18" charset="0"/>
              </a:rPr>
              <a:t>，</a:t>
            </a:r>
            <a:endParaRPr lang="en-US" altLang="zh-CN" b="1" dirty="0" smtClean="0">
              <a:solidFill>
                <a:srgbClr val="0000FF"/>
              </a:solidFill>
              <a:latin typeface="Times New Roman" pitchFamily="18" charset="0"/>
            </a:endParaRPr>
          </a:p>
          <a:p>
            <a:pPr lvl="1">
              <a:lnSpc>
                <a:spcPct val="120000"/>
              </a:lnSpc>
              <a:spcBef>
                <a:spcPts val="1200"/>
              </a:spcBef>
            </a:pPr>
            <a:r>
              <a:rPr lang="zh-CN" altLang="en-US" b="1" dirty="0" smtClean="0">
                <a:solidFill>
                  <a:srgbClr val="0000FF"/>
                </a:solidFill>
                <a:latin typeface="Times New Roman" pitchFamily="18" charset="0"/>
              </a:rPr>
              <a:t>消</a:t>
            </a:r>
            <a:r>
              <a:rPr lang="zh-CN" altLang="en-US" b="1" dirty="0">
                <a:solidFill>
                  <a:srgbClr val="0000FF"/>
                </a:solidFill>
                <a:latin typeface="Times New Roman" pitchFamily="18" charset="0"/>
              </a:rPr>
              <a:t>去全称量词，再消去存在量词</a:t>
            </a:r>
            <a:r>
              <a:rPr lang="zh-CN" altLang="en-US" b="1" dirty="0" smtClean="0">
                <a:solidFill>
                  <a:srgbClr val="0000FF"/>
                </a:solidFill>
                <a:latin typeface="Times New Roman" pitchFamily="18" charset="0"/>
              </a:rPr>
              <a:t>，</a:t>
            </a:r>
            <a:endParaRPr lang="en-US" altLang="zh-CN" b="1" dirty="0" smtClean="0">
              <a:solidFill>
                <a:srgbClr val="0000FF"/>
              </a:solidFill>
              <a:latin typeface="Times New Roman" pitchFamily="18" charset="0"/>
            </a:endParaRPr>
          </a:p>
          <a:p>
            <a:pPr lvl="1">
              <a:lnSpc>
                <a:spcPct val="120000"/>
              </a:lnSpc>
              <a:spcBef>
                <a:spcPts val="1200"/>
              </a:spcBef>
            </a:pPr>
            <a:r>
              <a:rPr lang="zh-CN" altLang="en-US" b="1" dirty="0" smtClean="0">
                <a:solidFill>
                  <a:srgbClr val="0000FF"/>
                </a:solidFill>
                <a:latin typeface="Times New Roman" pitchFamily="18" charset="0"/>
              </a:rPr>
              <a:t>进行</a:t>
            </a:r>
            <a:r>
              <a:rPr lang="zh-CN" altLang="en-US" b="1" dirty="0">
                <a:solidFill>
                  <a:srgbClr val="0000FF"/>
                </a:solidFill>
                <a:latin typeface="Times New Roman" pitchFamily="18" charset="0"/>
              </a:rPr>
              <a:t>变元换名，使主析取元之间具有不同的变元</a:t>
            </a:r>
            <a:r>
              <a:rPr lang="zh-CN" altLang="en-US" b="1" dirty="0" smtClean="0">
                <a:solidFill>
                  <a:srgbClr val="0000FF"/>
                </a:solidFill>
                <a:latin typeface="Times New Roman" pitchFamily="18" charset="0"/>
              </a:rPr>
              <a:t>名。</a:t>
            </a:r>
          </a:p>
          <a:p>
            <a:pPr marL="800100" lvl="2" indent="0">
              <a:lnSpc>
                <a:spcPct val="120000"/>
              </a:lnSpc>
              <a:spcBef>
                <a:spcPts val="600"/>
              </a:spcBef>
              <a:buNone/>
            </a:pPr>
            <a:r>
              <a:rPr lang="zh-CN" altLang="en-US" b="1" dirty="0" smtClean="0">
                <a:solidFill>
                  <a:srgbClr val="00B050"/>
                </a:solidFill>
                <a:latin typeface="Times New Roman" pitchFamily="18" charset="0"/>
              </a:rPr>
              <a:t>例如</a:t>
            </a:r>
            <a:r>
              <a:rPr lang="zh-CN" altLang="en-US" b="1" dirty="0">
                <a:solidFill>
                  <a:srgbClr val="00B050"/>
                </a:solidFill>
                <a:latin typeface="Times New Roman" pitchFamily="18" charset="0"/>
              </a:rPr>
              <a:t>，有如下目标公式：</a:t>
            </a:r>
          </a:p>
          <a:p>
            <a:pPr marL="800100" lvl="2" indent="0">
              <a:lnSpc>
                <a:spcPct val="120000"/>
              </a:lnSpc>
              <a:spcBef>
                <a:spcPts val="600"/>
              </a:spcBef>
              <a:buNone/>
            </a:pPr>
            <a:r>
              <a:rPr lang="zh-CN" altLang="en-US" b="1" dirty="0">
                <a:solidFill>
                  <a:srgbClr val="00B050"/>
                </a:solidFill>
                <a:latin typeface="Times New Roman" pitchFamily="18" charset="0"/>
              </a:rPr>
              <a:t>    </a:t>
            </a:r>
            <a:r>
              <a:rPr lang="fr-FR" altLang="zh-CN" b="1" dirty="0">
                <a:solidFill>
                  <a:srgbClr val="00B050"/>
                </a:solidFill>
                <a:latin typeface="Times New Roman" pitchFamily="18" charset="0"/>
              </a:rPr>
              <a:t>(</a:t>
            </a:r>
            <a:r>
              <a:rPr lang="en-US" altLang="zh-CN" b="1" dirty="0">
                <a:solidFill>
                  <a:srgbClr val="00B050"/>
                </a:solidFill>
                <a:latin typeface="Batang" pitchFamily="18" charset="-127"/>
                <a:ea typeface="Batang" pitchFamily="18" charset="-127"/>
              </a:rPr>
              <a:t>∃</a:t>
            </a:r>
            <a:r>
              <a:rPr lang="fr-FR" altLang="zh-CN" b="1" dirty="0">
                <a:solidFill>
                  <a:srgbClr val="00B050"/>
                </a:solidFill>
                <a:latin typeface="Times New Roman" pitchFamily="18" charset="0"/>
              </a:rPr>
              <a:t>y) (</a:t>
            </a:r>
            <a:r>
              <a:rPr lang="en-US" altLang="zh-CN" b="1" dirty="0">
                <a:solidFill>
                  <a:srgbClr val="00B050"/>
                </a:solidFill>
                <a:latin typeface="Batang" pitchFamily="18" charset="-127"/>
                <a:ea typeface="Batang" pitchFamily="18" charset="-127"/>
              </a:rPr>
              <a:t>∀</a:t>
            </a:r>
            <a:r>
              <a:rPr lang="fr-FR" altLang="zh-CN" b="1" dirty="0">
                <a:solidFill>
                  <a:srgbClr val="00B050"/>
                </a:solidFill>
                <a:latin typeface="Times New Roman" pitchFamily="18" charset="0"/>
              </a:rPr>
              <a:t>x)(P(x)→(Q(x </a:t>
            </a:r>
            <a:r>
              <a:rPr lang="en-US" altLang="zh-CN" b="1" dirty="0">
                <a:solidFill>
                  <a:srgbClr val="00B050"/>
                </a:solidFill>
                <a:latin typeface="Times New Roman" pitchFamily="18" charset="0"/>
              </a:rPr>
              <a:t>, y)</a:t>
            </a:r>
            <a:r>
              <a:rPr lang="fr-FR" altLang="zh-CN" b="1" dirty="0">
                <a:solidFill>
                  <a:srgbClr val="00B050"/>
                </a:solidFill>
                <a:latin typeface="Times New Roman" pitchFamily="18" charset="0"/>
              </a:rPr>
              <a:t> ∧</a:t>
            </a:r>
            <a:r>
              <a:rPr lang="en-US" altLang="zh-CN" b="1" dirty="0">
                <a:solidFill>
                  <a:srgbClr val="00B050"/>
                </a:solidFill>
                <a:latin typeface="Times New Roman" pitchFamily="18" charset="0"/>
                <a:cs typeface="Times New Roman" pitchFamily="18" charset="0"/>
              </a:rPr>
              <a:t>¬</a:t>
            </a:r>
            <a:r>
              <a:rPr lang="fr-FR" altLang="zh-CN" b="1" dirty="0">
                <a:solidFill>
                  <a:srgbClr val="00B050"/>
                </a:solidFill>
                <a:latin typeface="Times New Roman" pitchFamily="18" charset="0"/>
              </a:rPr>
              <a:t>(R(x)∧S(y))))</a:t>
            </a:r>
            <a:endParaRPr lang="en-US" altLang="zh-CN" b="1" dirty="0">
              <a:solidFill>
                <a:srgbClr val="00B050"/>
              </a:solidFill>
              <a:latin typeface="Times New Roman" pitchFamily="18" charset="0"/>
            </a:endParaRPr>
          </a:p>
          <a:p>
            <a:pPr marL="800100" lvl="2" indent="0">
              <a:lnSpc>
                <a:spcPct val="120000"/>
              </a:lnSpc>
              <a:spcBef>
                <a:spcPts val="600"/>
              </a:spcBef>
              <a:buNone/>
            </a:pPr>
            <a:r>
              <a:rPr lang="en-US" altLang="zh-CN" b="1" dirty="0" err="1">
                <a:solidFill>
                  <a:srgbClr val="00B050"/>
                </a:solidFill>
                <a:latin typeface="Times New Roman" pitchFamily="18" charset="0"/>
              </a:rPr>
              <a:t>Skolem</a:t>
            </a:r>
            <a:r>
              <a:rPr lang="zh-CN" altLang="en-US" b="1" dirty="0" smtClean="0">
                <a:solidFill>
                  <a:srgbClr val="00B050"/>
                </a:solidFill>
                <a:latin typeface="Times New Roman" pitchFamily="18" charset="0"/>
              </a:rPr>
              <a:t>化后为    </a:t>
            </a:r>
            <a:r>
              <a:rPr lang="en-US" altLang="zh-CN" b="1" dirty="0">
                <a:solidFill>
                  <a:srgbClr val="00B050"/>
                </a:solidFill>
                <a:latin typeface="Times New Roman" pitchFamily="18" charset="0"/>
                <a:cs typeface="Times New Roman" pitchFamily="18" charset="0"/>
              </a:rPr>
              <a:t>¬</a:t>
            </a:r>
            <a:r>
              <a:rPr lang="en-US" altLang="zh-CN" b="1" dirty="0">
                <a:solidFill>
                  <a:srgbClr val="00B050"/>
                </a:solidFill>
                <a:latin typeface="Times New Roman" pitchFamily="18" charset="0"/>
              </a:rPr>
              <a:t>P(f(y))∨(Q(f(y), y)∧(</a:t>
            </a:r>
            <a:r>
              <a:rPr lang="en-US" altLang="zh-CN" b="1" dirty="0">
                <a:solidFill>
                  <a:srgbClr val="00B050"/>
                </a:solidFill>
                <a:latin typeface="Times New Roman" pitchFamily="18" charset="0"/>
                <a:cs typeface="Times New Roman" pitchFamily="18" charset="0"/>
              </a:rPr>
              <a:t>¬</a:t>
            </a:r>
            <a:r>
              <a:rPr lang="en-US" altLang="zh-CN" b="1" dirty="0">
                <a:solidFill>
                  <a:srgbClr val="00B050"/>
                </a:solidFill>
                <a:latin typeface="Times New Roman" pitchFamily="18" charset="0"/>
              </a:rPr>
              <a:t>R(f(y))∨</a:t>
            </a:r>
            <a:r>
              <a:rPr lang="en-US" altLang="zh-CN" b="1" dirty="0">
                <a:solidFill>
                  <a:srgbClr val="00B050"/>
                </a:solidFill>
                <a:latin typeface="Times New Roman" pitchFamily="18" charset="0"/>
                <a:cs typeface="Times New Roman" pitchFamily="18" charset="0"/>
              </a:rPr>
              <a:t>¬</a:t>
            </a:r>
            <a:r>
              <a:rPr lang="en-US" altLang="zh-CN" b="1" dirty="0">
                <a:solidFill>
                  <a:srgbClr val="00B050"/>
                </a:solidFill>
                <a:latin typeface="Times New Roman" pitchFamily="18" charset="0"/>
              </a:rPr>
              <a:t>S(y)))</a:t>
            </a:r>
          </a:p>
          <a:p>
            <a:pPr marL="800100" lvl="2" indent="0">
              <a:lnSpc>
                <a:spcPct val="120000"/>
              </a:lnSpc>
              <a:spcBef>
                <a:spcPts val="600"/>
              </a:spcBef>
              <a:buNone/>
            </a:pPr>
            <a:r>
              <a:rPr lang="zh-CN" altLang="en-US" b="1" dirty="0">
                <a:solidFill>
                  <a:srgbClr val="00B050"/>
                </a:solidFill>
                <a:latin typeface="Times New Roman" pitchFamily="18" charset="0"/>
              </a:rPr>
              <a:t>变元换名后</a:t>
            </a:r>
            <a:r>
              <a:rPr lang="zh-CN" altLang="en-US" b="1" dirty="0" smtClean="0">
                <a:solidFill>
                  <a:srgbClr val="00B050"/>
                </a:solidFill>
                <a:latin typeface="Times New Roman" pitchFamily="18" charset="0"/>
              </a:rPr>
              <a:t>为    </a:t>
            </a:r>
            <a:r>
              <a:rPr lang="en-US" altLang="zh-CN" b="1" dirty="0">
                <a:solidFill>
                  <a:srgbClr val="00B050"/>
                </a:solidFill>
                <a:latin typeface="Times New Roman" pitchFamily="18" charset="0"/>
                <a:cs typeface="Times New Roman" pitchFamily="18" charset="0"/>
              </a:rPr>
              <a:t>¬</a:t>
            </a:r>
            <a:r>
              <a:rPr lang="en-US" altLang="zh-CN" b="1" dirty="0">
                <a:solidFill>
                  <a:srgbClr val="00B050"/>
                </a:solidFill>
                <a:latin typeface="Times New Roman" pitchFamily="18" charset="0"/>
              </a:rPr>
              <a:t>P(f(z))∨(Q(f(y), y)∧(</a:t>
            </a:r>
            <a:r>
              <a:rPr lang="en-US" altLang="zh-CN" b="1" dirty="0">
                <a:solidFill>
                  <a:srgbClr val="00B050"/>
                </a:solidFill>
                <a:latin typeface="Times New Roman" pitchFamily="18" charset="0"/>
                <a:cs typeface="Times New Roman" pitchFamily="18" charset="0"/>
              </a:rPr>
              <a:t>¬</a:t>
            </a:r>
            <a:r>
              <a:rPr lang="en-US" altLang="zh-CN" b="1" dirty="0">
                <a:solidFill>
                  <a:srgbClr val="00B050"/>
                </a:solidFill>
                <a:latin typeface="Times New Roman" pitchFamily="18" charset="0"/>
              </a:rPr>
              <a:t>R(f(y))∨</a:t>
            </a:r>
            <a:r>
              <a:rPr lang="en-US" altLang="zh-CN" b="1" dirty="0">
                <a:solidFill>
                  <a:srgbClr val="00B050"/>
                </a:solidFill>
                <a:latin typeface="Times New Roman" pitchFamily="18" charset="0"/>
                <a:cs typeface="Times New Roman" pitchFamily="18" charset="0"/>
              </a:rPr>
              <a:t>¬</a:t>
            </a:r>
            <a:r>
              <a:rPr lang="en-US" altLang="zh-CN" b="1" dirty="0">
                <a:solidFill>
                  <a:srgbClr val="00B050"/>
                </a:solidFill>
                <a:latin typeface="Times New Roman" pitchFamily="18" charset="0"/>
              </a:rPr>
              <a:t>S(y)))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p:txBody>
          <a:bodyPr/>
          <a:lstStyle/>
          <a:p>
            <a:r>
              <a:rPr lang="zh-CN" altLang="en-US" sz="4400" b="1" dirty="0" smtClean="0">
                <a:latin typeface="Times New Roman" pitchFamily="18" charset="0"/>
              </a:rPr>
              <a:t>目标</a:t>
            </a:r>
            <a:r>
              <a:rPr lang="zh-CN" altLang="en-US" sz="4400" b="1" dirty="0">
                <a:latin typeface="Times New Roman" pitchFamily="18" charset="0"/>
              </a:rPr>
              <a:t>公式的与</a:t>
            </a:r>
            <a:r>
              <a:rPr lang="en-US" altLang="zh-CN" sz="4400" b="1" dirty="0">
                <a:latin typeface="Times New Roman" pitchFamily="18" charset="0"/>
              </a:rPr>
              <a:t>/</a:t>
            </a:r>
            <a:r>
              <a:rPr lang="zh-CN" altLang="en-US" sz="4400" b="1" dirty="0">
                <a:latin typeface="Times New Roman" pitchFamily="18" charset="0"/>
              </a:rPr>
              <a:t>或树表示</a:t>
            </a:r>
          </a:p>
        </p:txBody>
      </p:sp>
      <p:sp>
        <p:nvSpPr>
          <p:cNvPr id="751619" name="Rectangle 3"/>
          <p:cNvSpPr>
            <a:spLocks noGrp="1" noChangeArrowheads="1"/>
          </p:cNvSpPr>
          <p:nvPr>
            <p:ph type="body" idx="1"/>
          </p:nvPr>
        </p:nvSpPr>
        <p:spPr>
          <a:xfrm>
            <a:off x="518864" y="1844824"/>
            <a:ext cx="8229600" cy="4525963"/>
          </a:xfrm>
        </p:spPr>
        <p:txBody>
          <a:bodyPr/>
          <a:lstStyle/>
          <a:p>
            <a:pPr>
              <a:lnSpc>
                <a:spcPct val="150000"/>
              </a:lnSpc>
              <a:spcBef>
                <a:spcPts val="1200"/>
              </a:spcBef>
            </a:pPr>
            <a:r>
              <a:rPr lang="zh-CN" altLang="en-US" sz="2800" b="1" dirty="0" smtClean="0">
                <a:solidFill>
                  <a:srgbClr val="0000CC"/>
                </a:solidFill>
              </a:rPr>
              <a:t>目标</a:t>
            </a:r>
            <a:r>
              <a:rPr lang="zh-CN" altLang="en-US" sz="2800" b="1" dirty="0">
                <a:solidFill>
                  <a:srgbClr val="0000CC"/>
                </a:solidFill>
              </a:rPr>
              <a:t>公式的与</a:t>
            </a:r>
            <a:r>
              <a:rPr lang="en-US" altLang="zh-CN" sz="2800" b="1" dirty="0">
                <a:solidFill>
                  <a:srgbClr val="0000CC"/>
                </a:solidFill>
              </a:rPr>
              <a:t>/</a:t>
            </a:r>
            <a:r>
              <a:rPr lang="zh-CN" altLang="en-US" sz="2800" b="1" dirty="0">
                <a:solidFill>
                  <a:srgbClr val="0000CC"/>
                </a:solidFill>
              </a:rPr>
              <a:t>或形</a:t>
            </a:r>
            <a:r>
              <a:rPr lang="en-US" altLang="zh-CN" sz="2800" b="1" dirty="0">
                <a:solidFill>
                  <a:srgbClr val="0000CC"/>
                </a:solidFill>
              </a:rPr>
              <a:t>:</a:t>
            </a:r>
          </a:p>
          <a:p>
            <a:pPr lvl="1">
              <a:lnSpc>
                <a:spcPct val="150000"/>
              </a:lnSpc>
              <a:spcBef>
                <a:spcPts val="1200"/>
              </a:spcBef>
            </a:pPr>
            <a:r>
              <a:rPr lang="zh-CN" altLang="en-US" b="1" dirty="0" smtClean="0">
                <a:solidFill>
                  <a:srgbClr val="A50021"/>
                </a:solidFill>
              </a:rPr>
              <a:t>子</a:t>
            </a:r>
            <a:r>
              <a:rPr lang="zh-CN" altLang="en-US" b="1" dirty="0">
                <a:solidFill>
                  <a:srgbClr val="A50021"/>
                </a:solidFill>
              </a:rPr>
              <a:t>表达式之间的析取关系</a:t>
            </a:r>
            <a:r>
              <a:rPr lang="zh-CN" altLang="en-US" b="1" dirty="0">
                <a:solidFill>
                  <a:srgbClr val="0000CC"/>
                </a:solidFill>
              </a:rPr>
              <a:t>用单一连接符连接，表示称或的关系；</a:t>
            </a:r>
          </a:p>
          <a:p>
            <a:pPr lvl="1">
              <a:lnSpc>
                <a:spcPct val="150000"/>
              </a:lnSpc>
              <a:spcBef>
                <a:spcPts val="1200"/>
              </a:spcBef>
            </a:pPr>
            <a:r>
              <a:rPr lang="zh-CN" altLang="en-US" b="1" dirty="0" smtClean="0">
                <a:solidFill>
                  <a:srgbClr val="A50021"/>
                </a:solidFill>
              </a:rPr>
              <a:t>子</a:t>
            </a:r>
            <a:r>
              <a:rPr lang="zh-CN" altLang="en-US" b="1" dirty="0">
                <a:solidFill>
                  <a:srgbClr val="A50021"/>
                </a:solidFill>
              </a:rPr>
              <a:t>表达式之间的合取关系</a:t>
            </a:r>
            <a:r>
              <a:rPr lang="zh-CN" altLang="en-US" b="1" dirty="0">
                <a:solidFill>
                  <a:srgbClr val="0000CC"/>
                </a:solidFill>
              </a:rPr>
              <a:t>则用</a:t>
            </a:r>
            <a:r>
              <a:rPr lang="en-US" altLang="zh-CN" b="1" dirty="0">
                <a:solidFill>
                  <a:srgbClr val="0000CC"/>
                </a:solidFill>
              </a:rPr>
              <a:t>k</a:t>
            </a:r>
            <a:r>
              <a:rPr lang="zh-CN" altLang="en-US" b="1" dirty="0">
                <a:solidFill>
                  <a:srgbClr val="0000CC"/>
                </a:solidFill>
              </a:rPr>
              <a:t>线连接符连接，表示为与的关系</a:t>
            </a:r>
            <a:r>
              <a:rPr lang="zh-CN" altLang="en-US" b="1" dirty="0" smtClean="0">
                <a:solidFill>
                  <a:srgbClr val="0000CC"/>
                </a:solidFill>
              </a:rPr>
              <a:t>。</a:t>
            </a:r>
            <a:endParaRPr lang="zh-CN" altLang="en-US" b="1" dirty="0">
              <a:solidFill>
                <a:srgbClr val="0000C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3" name="Rectangle 3"/>
          <p:cNvSpPr>
            <a:spLocks noGrp="1" noChangeArrowheads="1"/>
          </p:cNvSpPr>
          <p:nvPr>
            <p:ph type="body" idx="1"/>
          </p:nvPr>
        </p:nvSpPr>
        <p:spPr>
          <a:xfrm>
            <a:off x="-36512" y="2204864"/>
            <a:ext cx="9361040" cy="4105424"/>
          </a:xfrm>
        </p:spPr>
        <p:txBody>
          <a:bodyPr/>
          <a:lstStyle/>
          <a:p>
            <a:pPr>
              <a:lnSpc>
                <a:spcPct val="95000"/>
              </a:lnSpc>
            </a:pPr>
            <a:r>
              <a:rPr lang="zh-CN" altLang="en-US" sz="2400" b="1" dirty="0" smtClean="0">
                <a:solidFill>
                  <a:srgbClr val="A50021"/>
                </a:solidFill>
                <a:latin typeface="Times New Roman" pitchFamily="18" charset="0"/>
              </a:rPr>
              <a:t>算法</a:t>
            </a:r>
            <a:r>
              <a:rPr lang="zh-CN" altLang="en-US" sz="2400" b="1" dirty="0">
                <a:solidFill>
                  <a:srgbClr val="A50021"/>
                </a:solidFill>
                <a:latin typeface="Times New Roman" pitchFamily="18" charset="0"/>
              </a:rPr>
              <a:t>描述：</a:t>
            </a:r>
          </a:p>
          <a:p>
            <a:pPr marL="914400" lvl="1" indent="-457200">
              <a:lnSpc>
                <a:spcPct val="95000"/>
              </a:lnSpc>
              <a:buFont typeface="+mj-lt"/>
              <a:buAutoNum type="arabicPeriod"/>
            </a:pPr>
            <a:r>
              <a:rPr lang="zh-CN" altLang="en-US" sz="2000" dirty="0" smtClean="0">
                <a:latin typeface="Times New Roman" pitchFamily="18" charset="0"/>
              </a:rPr>
              <a:t>将要</a:t>
            </a:r>
            <a:r>
              <a:rPr lang="zh-CN" altLang="en-US" sz="2000" dirty="0">
                <a:latin typeface="Times New Roman" pitchFamily="18" charset="0"/>
              </a:rPr>
              <a:t>求证的目标（称为假设）构成一个假设集；</a:t>
            </a:r>
          </a:p>
          <a:p>
            <a:pPr marL="914400" lvl="1" indent="-457200">
              <a:lnSpc>
                <a:spcPct val="95000"/>
              </a:lnSpc>
              <a:buFont typeface="+mj-lt"/>
              <a:buAutoNum type="arabicPeriod"/>
            </a:pPr>
            <a:r>
              <a:rPr lang="zh-CN" altLang="en-US" sz="2000" dirty="0" smtClean="0">
                <a:latin typeface="Times New Roman" pitchFamily="18" charset="0"/>
              </a:rPr>
              <a:t>从</a:t>
            </a:r>
            <a:r>
              <a:rPr lang="zh-CN" altLang="en-US" sz="2000" dirty="0">
                <a:latin typeface="Times New Roman" pitchFamily="18" charset="0"/>
              </a:rPr>
              <a:t>假设集中选出一个假设，检查该假设是否在综合数据库中，若在，则该假设成立，此时，若假设集为空，则成功退出，否则仍执行</a:t>
            </a:r>
            <a:r>
              <a:rPr lang="en-US" altLang="zh-CN" sz="2000" dirty="0">
                <a:latin typeface="Times New Roman" pitchFamily="18" charset="0"/>
              </a:rPr>
              <a:t>(2)</a:t>
            </a:r>
            <a:r>
              <a:rPr lang="zh-CN" altLang="en-US" sz="2000" dirty="0">
                <a:latin typeface="Times New Roman" pitchFamily="18" charset="0"/>
              </a:rPr>
              <a:t>；若该假设不在数据库中，则执行下一步；</a:t>
            </a:r>
          </a:p>
          <a:p>
            <a:pPr marL="914400" lvl="1" indent="-457200">
              <a:lnSpc>
                <a:spcPct val="95000"/>
              </a:lnSpc>
              <a:buFont typeface="+mj-lt"/>
              <a:buAutoNum type="arabicPeriod"/>
            </a:pPr>
            <a:r>
              <a:rPr lang="zh-CN" altLang="en-US" sz="2000" dirty="0" smtClean="0">
                <a:latin typeface="Times New Roman" pitchFamily="18" charset="0"/>
              </a:rPr>
              <a:t>检查</a:t>
            </a:r>
            <a:r>
              <a:rPr lang="zh-CN" altLang="en-US" sz="2000" dirty="0">
                <a:latin typeface="Times New Roman" pitchFamily="18" charset="0"/>
              </a:rPr>
              <a:t>该假设是否可由知识库的某个知识导出，若不能由某个知识导出，则询问用户该假设是否为可由用户证实的原始事实，若是，该假设成立，并将其放入综合数据库，再重新寻找新的假设，若不是，则转</a:t>
            </a:r>
            <a:r>
              <a:rPr lang="en-US" altLang="zh-CN" sz="2000" dirty="0">
                <a:latin typeface="Times New Roman" pitchFamily="18" charset="0"/>
              </a:rPr>
              <a:t>(5)</a:t>
            </a:r>
            <a:r>
              <a:rPr lang="zh-CN" altLang="en-US" sz="2000" dirty="0">
                <a:latin typeface="Times New Roman" pitchFamily="18" charset="0"/>
              </a:rPr>
              <a:t>；若能由某个知识导出，则执行下一步；</a:t>
            </a:r>
          </a:p>
          <a:p>
            <a:pPr marL="914400" lvl="1" indent="-457200">
              <a:lnSpc>
                <a:spcPct val="95000"/>
              </a:lnSpc>
              <a:buFont typeface="+mj-lt"/>
              <a:buAutoNum type="arabicPeriod"/>
            </a:pPr>
            <a:r>
              <a:rPr lang="zh-CN" altLang="en-US" sz="2000" dirty="0" smtClean="0">
                <a:latin typeface="Times New Roman" pitchFamily="18" charset="0"/>
              </a:rPr>
              <a:t>将</a:t>
            </a:r>
            <a:r>
              <a:rPr lang="zh-CN" altLang="en-US" sz="2000" dirty="0">
                <a:latin typeface="Times New Roman" pitchFamily="18" charset="0"/>
              </a:rPr>
              <a:t>知识库中可以导出该假设的所有知识构成一个可用知识集；</a:t>
            </a:r>
          </a:p>
          <a:p>
            <a:pPr marL="914400" lvl="1" indent="-457200">
              <a:lnSpc>
                <a:spcPct val="95000"/>
              </a:lnSpc>
              <a:buFont typeface="+mj-lt"/>
              <a:buAutoNum type="arabicPeriod"/>
            </a:pPr>
            <a:r>
              <a:rPr lang="zh-CN" altLang="en-US" sz="2000" dirty="0" smtClean="0">
                <a:latin typeface="Times New Roman" pitchFamily="18" charset="0"/>
              </a:rPr>
              <a:t>检查</a:t>
            </a:r>
            <a:r>
              <a:rPr lang="zh-CN" altLang="en-US" sz="2000" dirty="0">
                <a:latin typeface="Times New Roman" pitchFamily="18" charset="0"/>
              </a:rPr>
              <a:t>可用知识集是否为空，若是，失败退出；否则执行下一步；</a:t>
            </a:r>
          </a:p>
          <a:p>
            <a:pPr marL="914400" lvl="1" indent="-457200">
              <a:lnSpc>
                <a:spcPct val="95000"/>
              </a:lnSpc>
              <a:buFont typeface="+mj-lt"/>
              <a:buAutoNum type="arabicPeriod"/>
            </a:pPr>
            <a:r>
              <a:rPr lang="zh-CN" altLang="en-US" sz="2000" dirty="0" smtClean="0">
                <a:latin typeface="Times New Roman" pitchFamily="18" charset="0"/>
              </a:rPr>
              <a:t>按</a:t>
            </a:r>
            <a:r>
              <a:rPr lang="zh-CN" altLang="en-US" sz="2000" dirty="0">
                <a:latin typeface="Times New Roman" pitchFamily="18" charset="0"/>
              </a:rPr>
              <a:t>冲突消解策略从可用知识集中取出一个知识，继续；</a:t>
            </a:r>
          </a:p>
          <a:p>
            <a:pPr marL="914400" lvl="1" indent="-457200">
              <a:lnSpc>
                <a:spcPct val="95000"/>
              </a:lnSpc>
              <a:buFont typeface="+mj-lt"/>
              <a:buAutoNum type="arabicPeriod"/>
            </a:pPr>
            <a:r>
              <a:rPr lang="zh-CN" altLang="en-US" sz="2000" dirty="0" smtClean="0">
                <a:latin typeface="Times New Roman" pitchFamily="18" charset="0"/>
              </a:rPr>
              <a:t>将</a:t>
            </a:r>
            <a:r>
              <a:rPr lang="zh-CN" altLang="en-US" sz="2000" dirty="0">
                <a:latin typeface="Times New Roman" pitchFamily="18" charset="0"/>
              </a:rPr>
              <a:t>该知识的前提中的每个子条件都作为新的假设放入假设集，然后转</a:t>
            </a:r>
            <a:r>
              <a:rPr lang="en-US" altLang="zh-CN" sz="2000" dirty="0">
                <a:latin typeface="Times New Roman" pitchFamily="18" charset="0"/>
              </a:rPr>
              <a:t>(2)</a:t>
            </a:r>
            <a:r>
              <a:rPr lang="zh-CN" altLang="en-US" sz="2000" dirty="0">
                <a:latin typeface="Times New Roman" pitchFamily="18" charset="0"/>
              </a:rPr>
              <a:t>。 </a:t>
            </a:r>
          </a:p>
        </p:txBody>
      </p:sp>
      <p:sp>
        <p:nvSpPr>
          <p:cNvPr id="6" name="Rectangle 2"/>
          <p:cNvSpPr>
            <a:spLocks noGrp="1" noChangeArrowheads="1"/>
          </p:cNvSpPr>
          <p:nvPr>
            <p:ph type="title"/>
          </p:nvPr>
        </p:nvSpPr>
        <p:spPr>
          <a:xfrm>
            <a:off x="457200" y="-30956"/>
            <a:ext cx="8229600" cy="1052513"/>
          </a:xfrm>
        </p:spPr>
        <p:txBody>
          <a:bodyPr/>
          <a:lstStyle/>
          <a:p>
            <a:r>
              <a:rPr lang="zh-CN" altLang="en-US" sz="4000" b="1" dirty="0" smtClean="0">
                <a:latin typeface="Times New Roman" pitchFamily="18" charset="0"/>
              </a:rPr>
              <a:t>逆向推理</a:t>
            </a:r>
            <a:endParaRPr lang="zh-CN" altLang="en-US" sz="2000" b="1" dirty="0">
              <a:latin typeface="Times New Roman" pitchFamily="18" charset="0"/>
            </a:endParaRPr>
          </a:p>
        </p:txBody>
      </p:sp>
      <p:grpSp>
        <p:nvGrpSpPr>
          <p:cNvPr id="7" name="组合 6"/>
          <p:cNvGrpSpPr/>
          <p:nvPr/>
        </p:nvGrpSpPr>
        <p:grpSpPr>
          <a:xfrm>
            <a:off x="755576" y="1081983"/>
            <a:ext cx="7632848" cy="1363065"/>
            <a:chOff x="755576" y="1484784"/>
            <a:chExt cx="7632848" cy="1363065"/>
          </a:xfrm>
        </p:grpSpPr>
        <p:sp>
          <p:nvSpPr>
            <p:cNvPr id="8" name="圆角矩形 7"/>
            <p:cNvSpPr/>
            <p:nvPr/>
          </p:nvSpPr>
          <p:spPr>
            <a:xfrm>
              <a:off x="755576" y="1484784"/>
              <a:ext cx="7632848"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71600" y="1484784"/>
              <a:ext cx="7416824" cy="1363065"/>
            </a:xfrm>
            <a:prstGeom prst="rect">
              <a:avLst/>
            </a:prstGeom>
          </p:spPr>
          <p:txBody>
            <a:bodyPr wrap="square">
              <a:spAutoFit/>
            </a:bodyPr>
            <a:lstStyle/>
            <a:p>
              <a:pPr>
                <a:lnSpc>
                  <a:spcPct val="120000"/>
                </a:lnSpc>
              </a:pPr>
              <a:r>
                <a:rPr lang="zh-CN" altLang="en-US" sz="2400" b="1" dirty="0" smtClean="0">
                  <a:solidFill>
                    <a:srgbClr val="0000FF"/>
                  </a:solidFill>
                  <a:latin typeface="幼圆" pitchFamily="49" charset="-122"/>
                  <a:ea typeface="幼圆" pitchFamily="49" charset="-122"/>
                </a:rPr>
                <a:t>逆向推理</a:t>
              </a:r>
              <a:r>
                <a:rPr lang="zh-CN" altLang="en-US" sz="2400" b="1" dirty="0">
                  <a:solidFill>
                    <a:srgbClr val="0000FF"/>
                  </a:solidFill>
                  <a:latin typeface="幼圆" pitchFamily="49" charset="-122"/>
                  <a:ea typeface="幼圆" pitchFamily="49" charset="-122"/>
                </a:rPr>
                <a:t>：从某个假设目标出发，逆向使用规则，亦称为目标驱动推理或逆向链推理。</a:t>
              </a:r>
            </a:p>
            <a:p>
              <a:pPr>
                <a:lnSpc>
                  <a:spcPct val="120000"/>
                </a:lnSpc>
              </a:pPr>
              <a:endParaRPr lang="zh-CN" altLang="en-US" sz="2400" b="1" dirty="0">
                <a:solidFill>
                  <a:srgbClr val="0000FF"/>
                </a:solidFill>
                <a:latin typeface="幼圆" pitchFamily="49" charset="-122"/>
                <a:ea typeface="幼圆" pitchFamily="49" charset="-122"/>
              </a:endParaRPr>
            </a:p>
          </p:txBody>
        </p:sp>
      </p:grpSp>
    </p:spTree>
  </p:cSld>
  <p:clrMapOvr>
    <a:masterClrMapping/>
  </p:clrMapOvr>
  <p:timing>
    <p:tnLst>
      <p:par>
        <p:cTn xmlns:p14="http://schemas.microsoft.com/office/powerpoint/2010/mai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ChangeArrowheads="1"/>
          </p:cNvSpPr>
          <p:nvPr/>
        </p:nvSpPr>
        <p:spPr bwMode="auto">
          <a:xfrm>
            <a:off x="1763713" y="333375"/>
            <a:ext cx="5616575" cy="503238"/>
          </a:xfrm>
          <a:prstGeom prst="rect">
            <a:avLst/>
          </a:prstGeom>
          <a:noFill/>
          <a:ln w="9525">
            <a:solidFill>
              <a:schemeClr val="tx1"/>
            </a:solidFill>
            <a:miter lim="800000"/>
            <a:headEnd/>
            <a:tailEnd/>
          </a:ln>
          <a:effectLst/>
          <a:extLst/>
        </p:spPr>
        <p:txBody>
          <a:bodyPr wrap="none" anchor="ctr"/>
          <a:lstStyle/>
          <a:p>
            <a:pPr algn="ctr"/>
            <a:r>
              <a:rPr lang="en-US" altLang="zh-CN" sz="2400" b="1">
                <a:latin typeface="Times New Roman" pitchFamily="18" charset="0"/>
                <a:cs typeface="Times New Roman" pitchFamily="18" charset="0"/>
              </a:rPr>
              <a:t>¬</a:t>
            </a:r>
            <a:r>
              <a:rPr lang="en-US" altLang="zh-CN" sz="2400" b="1">
                <a:latin typeface="Times New Roman" pitchFamily="18" charset="0"/>
              </a:rPr>
              <a:t>P(f(z))∨</a:t>
            </a:r>
            <a:r>
              <a:rPr lang="en-US" altLang="zh-CN" b="1">
                <a:latin typeface="Times New Roman" pitchFamily="18" charset="0"/>
              </a:rPr>
              <a:t>(</a:t>
            </a:r>
            <a:r>
              <a:rPr lang="en-US" altLang="zh-CN" sz="2400" b="1">
                <a:latin typeface="Times New Roman" pitchFamily="18" charset="0"/>
              </a:rPr>
              <a:t>Q(f(y), y)∧(</a:t>
            </a:r>
            <a:r>
              <a:rPr lang="en-US" altLang="zh-CN" sz="2400" b="1">
                <a:latin typeface="Times New Roman" pitchFamily="18" charset="0"/>
                <a:cs typeface="Times New Roman" pitchFamily="18" charset="0"/>
              </a:rPr>
              <a:t>¬</a:t>
            </a:r>
            <a:r>
              <a:rPr lang="en-US" altLang="zh-CN" sz="2400" b="1">
                <a:latin typeface="Times New Roman" pitchFamily="18" charset="0"/>
              </a:rPr>
              <a:t>R(f(y))∨</a:t>
            </a:r>
            <a:r>
              <a:rPr lang="en-US" altLang="zh-CN" sz="2400" b="1">
                <a:latin typeface="Times New Roman" pitchFamily="18" charset="0"/>
                <a:cs typeface="Times New Roman" pitchFamily="18" charset="0"/>
              </a:rPr>
              <a:t>¬</a:t>
            </a:r>
            <a:r>
              <a:rPr lang="en-US" altLang="zh-CN" sz="2400" b="1">
                <a:latin typeface="Times New Roman" pitchFamily="18" charset="0"/>
              </a:rPr>
              <a:t>S(y) </a:t>
            </a:r>
            <a:r>
              <a:rPr lang="en-US" altLang="zh-CN" b="1">
                <a:latin typeface="Times New Roman" pitchFamily="18" charset="0"/>
              </a:rPr>
              <a:t>)</a:t>
            </a:r>
          </a:p>
        </p:txBody>
      </p:sp>
      <p:sp>
        <p:nvSpPr>
          <p:cNvPr id="752643" name="Rectangle 3"/>
          <p:cNvSpPr>
            <a:spLocks noChangeArrowheads="1"/>
          </p:cNvSpPr>
          <p:nvPr/>
        </p:nvSpPr>
        <p:spPr bwMode="auto">
          <a:xfrm>
            <a:off x="827088" y="1557338"/>
            <a:ext cx="1873250" cy="504825"/>
          </a:xfrm>
          <a:prstGeom prst="rect">
            <a:avLst/>
          </a:prstGeom>
          <a:noFill/>
          <a:ln w="9525">
            <a:solidFill>
              <a:schemeClr val="tx1"/>
            </a:solidFill>
            <a:miter lim="800000"/>
            <a:headEnd/>
            <a:tailEnd/>
          </a:ln>
          <a:effectLst/>
          <a:extLst/>
        </p:spPr>
        <p:txBody>
          <a:bodyPr wrap="none" anchor="ctr"/>
          <a:lstStyle/>
          <a:p>
            <a:pPr algn="ctr"/>
            <a:r>
              <a:rPr lang="en-US" altLang="zh-CN" sz="2400" b="1">
                <a:latin typeface="Times New Roman" pitchFamily="18" charset="0"/>
                <a:cs typeface="Times New Roman" pitchFamily="18" charset="0"/>
              </a:rPr>
              <a:t>¬</a:t>
            </a:r>
            <a:r>
              <a:rPr lang="en-US" altLang="zh-CN" sz="2400" b="1">
                <a:latin typeface="Times New Roman" pitchFamily="18" charset="0"/>
              </a:rPr>
              <a:t>P(f(z))</a:t>
            </a:r>
          </a:p>
        </p:txBody>
      </p:sp>
      <p:sp>
        <p:nvSpPr>
          <p:cNvPr id="752644" name="Rectangle 4"/>
          <p:cNvSpPr>
            <a:spLocks noChangeArrowheads="1"/>
          </p:cNvSpPr>
          <p:nvPr/>
        </p:nvSpPr>
        <p:spPr bwMode="auto">
          <a:xfrm>
            <a:off x="3492500" y="1484313"/>
            <a:ext cx="4537075" cy="576262"/>
          </a:xfrm>
          <a:prstGeom prst="rect">
            <a:avLst/>
          </a:prstGeom>
          <a:noFill/>
          <a:ln w="9525">
            <a:solidFill>
              <a:schemeClr val="tx1"/>
            </a:solidFill>
            <a:miter lim="800000"/>
            <a:headEnd/>
            <a:tailEnd/>
          </a:ln>
          <a:effectLst/>
          <a:extLst/>
        </p:spPr>
        <p:txBody>
          <a:bodyPr wrap="none" anchor="ctr"/>
          <a:lstStyle/>
          <a:p>
            <a:pPr algn="ctr"/>
            <a:r>
              <a:rPr lang="en-US" altLang="zh-CN" sz="2400" b="1">
                <a:latin typeface="Times New Roman" pitchFamily="18" charset="0"/>
              </a:rPr>
              <a:t>Q(f(y), y)∧(</a:t>
            </a:r>
            <a:r>
              <a:rPr lang="en-US" altLang="zh-CN" sz="2400" b="1">
                <a:latin typeface="Times New Roman" pitchFamily="18" charset="0"/>
                <a:cs typeface="Times New Roman" pitchFamily="18" charset="0"/>
              </a:rPr>
              <a:t>¬</a:t>
            </a:r>
            <a:r>
              <a:rPr lang="en-US" altLang="zh-CN" sz="2400" b="1">
                <a:latin typeface="Times New Roman" pitchFamily="18" charset="0"/>
              </a:rPr>
              <a:t>R(f(y))∨</a:t>
            </a:r>
            <a:r>
              <a:rPr lang="en-US" altLang="zh-CN" sz="2400" b="1">
                <a:latin typeface="Times New Roman" pitchFamily="18" charset="0"/>
                <a:cs typeface="Times New Roman" pitchFamily="18" charset="0"/>
              </a:rPr>
              <a:t>¬</a:t>
            </a:r>
            <a:r>
              <a:rPr lang="en-US" altLang="zh-CN" sz="2400" b="1">
                <a:latin typeface="Times New Roman" pitchFamily="18" charset="0"/>
              </a:rPr>
              <a:t>S(y))</a:t>
            </a:r>
          </a:p>
        </p:txBody>
      </p:sp>
      <p:sp>
        <p:nvSpPr>
          <p:cNvPr id="752645" name="Line 5"/>
          <p:cNvSpPr>
            <a:spLocks noChangeShapeType="1"/>
          </p:cNvSpPr>
          <p:nvPr/>
        </p:nvSpPr>
        <p:spPr bwMode="auto">
          <a:xfrm flipH="1">
            <a:off x="1692275" y="836613"/>
            <a:ext cx="2665413"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2646" name="Line 6"/>
          <p:cNvSpPr>
            <a:spLocks noChangeShapeType="1"/>
          </p:cNvSpPr>
          <p:nvPr/>
        </p:nvSpPr>
        <p:spPr bwMode="auto">
          <a:xfrm>
            <a:off x="4427538" y="836613"/>
            <a:ext cx="1657350"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2647" name="Rectangle 7"/>
          <p:cNvSpPr>
            <a:spLocks noChangeArrowheads="1"/>
          </p:cNvSpPr>
          <p:nvPr/>
        </p:nvSpPr>
        <p:spPr bwMode="auto">
          <a:xfrm>
            <a:off x="2411413" y="2565400"/>
            <a:ext cx="2303462" cy="574675"/>
          </a:xfrm>
          <a:prstGeom prst="rect">
            <a:avLst/>
          </a:prstGeom>
          <a:noFill/>
          <a:ln w="9525">
            <a:solidFill>
              <a:schemeClr val="tx1"/>
            </a:solidFill>
            <a:miter lim="800000"/>
            <a:headEnd/>
            <a:tailEnd/>
          </a:ln>
          <a:effectLst/>
          <a:extLst/>
        </p:spPr>
        <p:txBody>
          <a:bodyPr wrap="none" anchor="ctr"/>
          <a:lstStyle/>
          <a:p>
            <a:pPr algn="ctr"/>
            <a:r>
              <a:rPr lang="en-US" altLang="zh-CN" sz="2400" b="1">
                <a:latin typeface="Times New Roman" pitchFamily="18" charset="0"/>
              </a:rPr>
              <a:t>Q(f(y), y)</a:t>
            </a:r>
          </a:p>
        </p:txBody>
      </p:sp>
      <p:sp>
        <p:nvSpPr>
          <p:cNvPr id="752648" name="Rectangle 8"/>
          <p:cNvSpPr>
            <a:spLocks noChangeArrowheads="1"/>
          </p:cNvSpPr>
          <p:nvPr/>
        </p:nvSpPr>
        <p:spPr bwMode="auto">
          <a:xfrm>
            <a:off x="5580063" y="2636838"/>
            <a:ext cx="2447925" cy="576262"/>
          </a:xfrm>
          <a:prstGeom prst="rect">
            <a:avLst/>
          </a:prstGeom>
          <a:noFill/>
          <a:ln w="9525">
            <a:solidFill>
              <a:schemeClr val="tx1"/>
            </a:solidFill>
            <a:miter lim="800000"/>
            <a:headEnd/>
            <a:tailEnd/>
          </a:ln>
          <a:effectLst/>
          <a:extLst/>
        </p:spPr>
        <p:txBody>
          <a:bodyPr wrap="none" anchor="ctr"/>
          <a:lstStyle/>
          <a:p>
            <a:pPr algn="ctr"/>
            <a:r>
              <a:rPr lang="en-US" altLang="zh-CN" sz="2400" b="1">
                <a:latin typeface="Times New Roman" pitchFamily="18" charset="0"/>
                <a:cs typeface="Times New Roman" pitchFamily="18" charset="0"/>
              </a:rPr>
              <a:t>¬</a:t>
            </a:r>
            <a:r>
              <a:rPr lang="en-US" altLang="zh-CN" sz="2400" b="1">
                <a:latin typeface="Times New Roman" pitchFamily="18" charset="0"/>
              </a:rPr>
              <a:t>R(f(y))∨</a:t>
            </a:r>
            <a:r>
              <a:rPr lang="en-US" altLang="zh-CN" sz="2400" b="1">
                <a:latin typeface="Times New Roman" pitchFamily="18" charset="0"/>
                <a:cs typeface="Times New Roman" pitchFamily="18" charset="0"/>
              </a:rPr>
              <a:t>¬</a:t>
            </a:r>
            <a:r>
              <a:rPr lang="en-US" altLang="zh-CN" sz="2400" b="1">
                <a:latin typeface="Times New Roman" pitchFamily="18" charset="0"/>
              </a:rPr>
              <a:t>S(y)</a:t>
            </a:r>
          </a:p>
        </p:txBody>
      </p:sp>
      <p:sp>
        <p:nvSpPr>
          <p:cNvPr id="752649" name="Rectangle 9"/>
          <p:cNvSpPr>
            <a:spLocks noChangeArrowheads="1"/>
          </p:cNvSpPr>
          <p:nvPr/>
        </p:nvSpPr>
        <p:spPr bwMode="auto">
          <a:xfrm>
            <a:off x="4211638" y="3789363"/>
            <a:ext cx="1800225" cy="503237"/>
          </a:xfrm>
          <a:prstGeom prst="rect">
            <a:avLst/>
          </a:prstGeom>
          <a:noFill/>
          <a:ln w="9525">
            <a:solidFill>
              <a:schemeClr val="tx1"/>
            </a:solidFill>
            <a:miter lim="800000"/>
            <a:headEnd/>
            <a:tailEnd/>
          </a:ln>
          <a:effectLst/>
          <a:extLst/>
        </p:spPr>
        <p:txBody>
          <a:bodyPr wrap="none" anchor="ctr"/>
          <a:lstStyle/>
          <a:p>
            <a:pPr algn="ctr"/>
            <a:r>
              <a:rPr lang="en-US" altLang="zh-CN" sz="2400" b="1">
                <a:latin typeface="Times New Roman" pitchFamily="18" charset="0"/>
                <a:cs typeface="Times New Roman" pitchFamily="18" charset="0"/>
              </a:rPr>
              <a:t>¬</a:t>
            </a:r>
            <a:r>
              <a:rPr lang="en-US" altLang="zh-CN" sz="2400" b="1">
                <a:latin typeface="Times New Roman" pitchFamily="18" charset="0"/>
              </a:rPr>
              <a:t>R(f(y))</a:t>
            </a:r>
          </a:p>
        </p:txBody>
      </p:sp>
      <p:sp>
        <p:nvSpPr>
          <p:cNvPr id="752650" name="Rectangle 10"/>
          <p:cNvSpPr>
            <a:spLocks noChangeArrowheads="1"/>
          </p:cNvSpPr>
          <p:nvPr/>
        </p:nvSpPr>
        <p:spPr bwMode="auto">
          <a:xfrm>
            <a:off x="6732588" y="3789363"/>
            <a:ext cx="1511300" cy="503237"/>
          </a:xfrm>
          <a:prstGeom prst="rect">
            <a:avLst/>
          </a:prstGeom>
          <a:noFill/>
          <a:ln w="9525">
            <a:solidFill>
              <a:schemeClr val="tx1"/>
            </a:solidFill>
            <a:miter lim="800000"/>
            <a:headEnd/>
            <a:tailEnd/>
          </a:ln>
          <a:effectLst/>
          <a:extLst/>
        </p:spPr>
        <p:txBody>
          <a:bodyPr wrap="none" anchor="ctr"/>
          <a:lstStyle/>
          <a:p>
            <a:pPr algn="ctr"/>
            <a:r>
              <a:rPr lang="en-US" altLang="zh-CN" sz="2400" b="1">
                <a:latin typeface="Times New Roman" pitchFamily="18" charset="0"/>
                <a:cs typeface="Times New Roman" pitchFamily="18" charset="0"/>
              </a:rPr>
              <a:t>¬</a:t>
            </a:r>
            <a:r>
              <a:rPr lang="en-US" altLang="zh-CN" sz="2400" b="1">
                <a:latin typeface="Times New Roman" pitchFamily="18" charset="0"/>
              </a:rPr>
              <a:t>S(y)</a:t>
            </a:r>
          </a:p>
        </p:txBody>
      </p:sp>
      <p:sp>
        <p:nvSpPr>
          <p:cNvPr id="752651" name="Line 11"/>
          <p:cNvSpPr>
            <a:spLocks noChangeShapeType="1"/>
          </p:cNvSpPr>
          <p:nvPr/>
        </p:nvSpPr>
        <p:spPr bwMode="auto">
          <a:xfrm flipH="1">
            <a:off x="3419475" y="2060575"/>
            <a:ext cx="2089150"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2652" name="Line 12"/>
          <p:cNvSpPr>
            <a:spLocks noChangeShapeType="1"/>
          </p:cNvSpPr>
          <p:nvPr/>
        </p:nvSpPr>
        <p:spPr bwMode="auto">
          <a:xfrm>
            <a:off x="5580063" y="2060575"/>
            <a:ext cx="1439862"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2653" name="Line 13"/>
          <p:cNvSpPr>
            <a:spLocks noChangeShapeType="1"/>
          </p:cNvSpPr>
          <p:nvPr/>
        </p:nvSpPr>
        <p:spPr bwMode="auto">
          <a:xfrm flipH="1">
            <a:off x="5148263" y="3213100"/>
            <a:ext cx="1511300"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2654" name="Line 14"/>
          <p:cNvSpPr>
            <a:spLocks noChangeShapeType="1"/>
          </p:cNvSpPr>
          <p:nvPr/>
        </p:nvSpPr>
        <p:spPr bwMode="auto">
          <a:xfrm>
            <a:off x="6659563" y="3213100"/>
            <a:ext cx="865187"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2655" name="Freeform 15"/>
          <p:cNvSpPr>
            <a:spLocks/>
          </p:cNvSpPr>
          <p:nvPr/>
        </p:nvSpPr>
        <p:spPr bwMode="auto">
          <a:xfrm>
            <a:off x="5148263" y="2168525"/>
            <a:ext cx="647700" cy="90488"/>
          </a:xfrm>
          <a:custGeom>
            <a:avLst/>
            <a:gdLst>
              <a:gd name="T0" fmla="*/ 0 w 408"/>
              <a:gd name="T1" fmla="*/ 0 h 57"/>
              <a:gd name="T2" fmla="*/ 101 w 408"/>
              <a:gd name="T3" fmla="*/ 34 h 57"/>
              <a:gd name="T4" fmla="*/ 233 w 408"/>
              <a:gd name="T5" fmla="*/ 57 h 57"/>
              <a:gd name="T6" fmla="*/ 325 w 408"/>
              <a:gd name="T7" fmla="*/ 42 h 57"/>
              <a:gd name="T8" fmla="*/ 408 w 408"/>
              <a:gd name="T9" fmla="*/ 1 h 57"/>
            </a:gdLst>
            <a:ahLst/>
            <a:cxnLst>
              <a:cxn ang="0">
                <a:pos x="T0" y="T1"/>
              </a:cxn>
              <a:cxn ang="0">
                <a:pos x="T2" y="T3"/>
              </a:cxn>
              <a:cxn ang="0">
                <a:pos x="T4" y="T5"/>
              </a:cxn>
              <a:cxn ang="0">
                <a:pos x="T6" y="T7"/>
              </a:cxn>
              <a:cxn ang="0">
                <a:pos x="T8" y="T9"/>
              </a:cxn>
            </a:cxnLst>
            <a:rect l="0" t="0" r="r" b="b"/>
            <a:pathLst>
              <a:path w="408" h="57">
                <a:moveTo>
                  <a:pt x="0" y="0"/>
                </a:moveTo>
                <a:lnTo>
                  <a:pt x="101" y="34"/>
                </a:lnTo>
                <a:lnTo>
                  <a:pt x="233" y="57"/>
                </a:lnTo>
                <a:lnTo>
                  <a:pt x="325" y="42"/>
                </a:lnTo>
                <a:lnTo>
                  <a:pt x="408" y="1"/>
                </a:lnTo>
              </a:path>
            </a:pathLst>
          </a:custGeom>
          <a:noFill/>
          <a:ln w="9525">
            <a:solidFill>
              <a:schemeClr val="tx1"/>
            </a:solidFill>
            <a:round/>
            <a:headEnd type="none" w="med" len="med"/>
            <a:tailEnd type="none" w="med" len="med"/>
          </a:ln>
          <a:effectLst/>
          <a:extLst/>
        </p:spPr>
        <p:txBody>
          <a:bodyPr/>
          <a:lstStyle/>
          <a:p>
            <a:endParaRPr lang="zh-CN" altLang="en-US"/>
          </a:p>
        </p:txBody>
      </p:sp>
      <p:sp>
        <p:nvSpPr>
          <p:cNvPr id="752656" name="Text Box 16"/>
          <p:cNvSpPr txBox="1">
            <a:spLocks noChangeArrowheads="1"/>
          </p:cNvSpPr>
          <p:nvPr/>
        </p:nvSpPr>
        <p:spPr bwMode="auto">
          <a:xfrm>
            <a:off x="142875" y="4689475"/>
            <a:ext cx="363696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dirty="0" smtClean="0">
                <a:solidFill>
                  <a:srgbClr val="00B050"/>
                </a:solidFill>
                <a:latin typeface="楷体_GB2312" pitchFamily="49" charset="-122"/>
                <a:ea typeface="楷体_GB2312" pitchFamily="49" charset="-122"/>
              </a:rPr>
              <a:t>在</a:t>
            </a:r>
            <a:r>
              <a:rPr lang="zh-CN" altLang="en-US" sz="2400" b="1" dirty="0">
                <a:solidFill>
                  <a:srgbClr val="00B050"/>
                </a:solidFill>
                <a:latin typeface="楷体_GB2312" pitchFamily="49" charset="-122"/>
                <a:ea typeface="楷体_GB2312" pitchFamily="49" charset="-122"/>
              </a:rPr>
              <a:t>目标公式的与</a:t>
            </a:r>
            <a:r>
              <a:rPr lang="en-US" altLang="zh-CN" sz="2400" b="1" dirty="0">
                <a:solidFill>
                  <a:srgbClr val="00B050"/>
                </a:solidFill>
                <a:latin typeface="楷体_GB2312" pitchFamily="49" charset="-122"/>
                <a:ea typeface="楷体_GB2312" pitchFamily="49" charset="-122"/>
              </a:rPr>
              <a:t>/</a:t>
            </a:r>
            <a:r>
              <a:rPr lang="zh-CN" altLang="en-US" sz="2400" b="1" dirty="0">
                <a:solidFill>
                  <a:srgbClr val="00B050"/>
                </a:solidFill>
                <a:latin typeface="楷体_GB2312" pitchFamily="49" charset="-122"/>
                <a:ea typeface="楷体_GB2312" pitchFamily="49" charset="-122"/>
              </a:rPr>
              <a:t>或树中，</a:t>
            </a:r>
            <a:r>
              <a:rPr lang="zh-CN" altLang="en-US" sz="2400" b="1" dirty="0" smtClean="0">
                <a:solidFill>
                  <a:srgbClr val="00B050"/>
                </a:solidFill>
                <a:latin typeface="楷体_GB2312" pitchFamily="49" charset="-122"/>
                <a:ea typeface="楷体_GB2312" pitchFamily="49" charset="-122"/>
              </a:rPr>
              <a:t>若把叶结点用它们之间</a:t>
            </a:r>
            <a:r>
              <a:rPr lang="zh-CN" altLang="en-US" sz="2400" b="1" dirty="0">
                <a:solidFill>
                  <a:srgbClr val="00B050"/>
                </a:solidFill>
                <a:latin typeface="楷体_GB2312" pitchFamily="49" charset="-122"/>
                <a:ea typeface="楷体_GB2312" pitchFamily="49" charset="-122"/>
              </a:rPr>
              <a:t>的合取及析取关系连接起来，就可得到原目标公式的三个子目标：</a:t>
            </a:r>
          </a:p>
        </p:txBody>
      </p:sp>
      <p:sp>
        <p:nvSpPr>
          <p:cNvPr id="752657" name="Text Box 17"/>
          <p:cNvSpPr txBox="1">
            <a:spLocks noChangeArrowheads="1"/>
          </p:cNvSpPr>
          <p:nvPr/>
        </p:nvSpPr>
        <p:spPr bwMode="auto">
          <a:xfrm>
            <a:off x="4500563" y="4868863"/>
            <a:ext cx="29162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t> </a:t>
            </a:r>
            <a:r>
              <a:rPr lang="en-US" altLang="zh-CN" b="1">
                <a:solidFill>
                  <a:srgbClr val="0000CC"/>
                </a:solidFill>
              </a:rPr>
              <a:t>¬</a:t>
            </a:r>
            <a:r>
              <a:rPr lang="en-US" altLang="zh-CN" sz="2400" b="1">
                <a:solidFill>
                  <a:srgbClr val="0000CC"/>
                </a:solidFill>
                <a:latin typeface="Times New Roman" pitchFamily="18" charset="0"/>
              </a:rPr>
              <a:t>P(f(z))</a:t>
            </a:r>
          </a:p>
          <a:p>
            <a:r>
              <a:rPr lang="en-US" altLang="zh-CN" sz="2400" b="1">
                <a:solidFill>
                  <a:srgbClr val="0000CC"/>
                </a:solidFill>
                <a:latin typeface="Times New Roman" pitchFamily="18" charset="0"/>
              </a:rPr>
              <a:t> Q(f(y), y)∧</a:t>
            </a:r>
            <a:r>
              <a:rPr lang="en-US" altLang="zh-CN" sz="2400" b="1">
                <a:solidFill>
                  <a:srgbClr val="0000CC"/>
                </a:solidFill>
                <a:latin typeface="Times New Roman" pitchFamily="18" charset="0"/>
                <a:cs typeface="Times New Roman" pitchFamily="18" charset="0"/>
              </a:rPr>
              <a:t>¬</a:t>
            </a:r>
            <a:r>
              <a:rPr lang="en-US" altLang="zh-CN" sz="2400" b="1">
                <a:solidFill>
                  <a:srgbClr val="0000CC"/>
                </a:solidFill>
                <a:latin typeface="Times New Roman" pitchFamily="18" charset="0"/>
              </a:rPr>
              <a:t> R(f(y))</a:t>
            </a:r>
          </a:p>
          <a:p>
            <a:r>
              <a:rPr lang="en-US" altLang="zh-CN" sz="2400" b="1">
                <a:solidFill>
                  <a:srgbClr val="0000CC"/>
                </a:solidFill>
                <a:latin typeface="Times New Roman" pitchFamily="18" charset="0"/>
              </a:rPr>
              <a:t> Q(f(y), y)∧</a:t>
            </a:r>
            <a:r>
              <a:rPr lang="en-US" altLang="zh-CN" sz="2400" b="1">
                <a:solidFill>
                  <a:srgbClr val="0000CC"/>
                </a:solidFill>
                <a:latin typeface="Times New Roman" pitchFamily="18" charset="0"/>
                <a:cs typeface="Times New Roman" pitchFamily="18" charset="0"/>
              </a:rPr>
              <a:t>¬</a:t>
            </a:r>
            <a:r>
              <a:rPr lang="en-US" altLang="zh-CN" sz="2400" b="1">
                <a:solidFill>
                  <a:srgbClr val="0000CC"/>
                </a:solidFill>
                <a:latin typeface="Times New Roman" pitchFamily="18" charset="0"/>
              </a:rPr>
              <a:t> S(y)</a:t>
            </a:r>
          </a:p>
        </p:txBody>
      </p:sp>
      <p:sp>
        <p:nvSpPr>
          <p:cNvPr id="752658" name="Text Box 18"/>
          <p:cNvSpPr txBox="1">
            <a:spLocks noChangeArrowheads="1"/>
          </p:cNvSpPr>
          <p:nvPr/>
        </p:nvSpPr>
        <p:spPr bwMode="auto">
          <a:xfrm>
            <a:off x="4211638" y="6237288"/>
            <a:ext cx="3529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即：子目标是文字的合取式</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p:txBody>
          <a:bodyPr/>
          <a:lstStyle/>
          <a:p>
            <a:r>
              <a:rPr lang="en-US" altLang="zh-CN" sz="4400" b="1" dirty="0" smtClean="0">
                <a:latin typeface="Times New Roman" pitchFamily="18" charset="0"/>
              </a:rPr>
              <a:t> </a:t>
            </a:r>
            <a:r>
              <a:rPr lang="en-US" altLang="zh-CN" sz="4400" b="1" dirty="0">
                <a:latin typeface="Times New Roman" pitchFamily="18" charset="0"/>
              </a:rPr>
              <a:t>B</a:t>
            </a:r>
            <a:r>
              <a:rPr lang="zh-CN" altLang="en-US" sz="4400" b="1" dirty="0">
                <a:latin typeface="Times New Roman" pitchFamily="18" charset="0"/>
              </a:rPr>
              <a:t>规则和已知事实的表示形式</a:t>
            </a:r>
          </a:p>
        </p:txBody>
      </p:sp>
      <p:sp>
        <p:nvSpPr>
          <p:cNvPr id="753667" name="Rectangle 3"/>
          <p:cNvSpPr>
            <a:spLocks noGrp="1" noChangeArrowheads="1"/>
          </p:cNvSpPr>
          <p:nvPr>
            <p:ph type="body" idx="1"/>
          </p:nvPr>
        </p:nvSpPr>
        <p:spPr>
          <a:xfrm>
            <a:off x="457200" y="1600200"/>
            <a:ext cx="8229600" cy="4816475"/>
          </a:xfrm>
        </p:spPr>
        <p:txBody>
          <a:bodyPr/>
          <a:lstStyle/>
          <a:p>
            <a:pPr>
              <a:spcBef>
                <a:spcPts val="1200"/>
              </a:spcBef>
            </a:pPr>
            <a:r>
              <a:rPr lang="en-US" altLang="zh-CN" sz="2400" b="1" dirty="0">
                <a:solidFill>
                  <a:srgbClr val="0000FF"/>
                </a:solidFill>
                <a:latin typeface="Times New Roman" pitchFamily="18" charset="0"/>
              </a:rPr>
              <a:t>B</a:t>
            </a:r>
            <a:r>
              <a:rPr lang="zh-CN" altLang="en-US" sz="2400" b="1" dirty="0">
                <a:solidFill>
                  <a:srgbClr val="0000FF"/>
                </a:solidFill>
                <a:latin typeface="Times New Roman" pitchFamily="18" charset="0"/>
              </a:rPr>
              <a:t>规则的表示形示形式</a:t>
            </a:r>
          </a:p>
          <a:p>
            <a:pPr marL="0" indent="0">
              <a:spcBef>
                <a:spcPts val="1200"/>
              </a:spcBef>
              <a:buNone/>
            </a:pPr>
            <a:r>
              <a:rPr lang="zh-CN" altLang="en-US" sz="2400" dirty="0">
                <a:solidFill>
                  <a:srgbClr val="0000FF"/>
                </a:solidFill>
              </a:rPr>
              <a:t> </a:t>
            </a:r>
            <a:r>
              <a:rPr lang="zh-CN" altLang="en-US" sz="2400" dirty="0" smtClean="0">
                <a:solidFill>
                  <a:srgbClr val="0000FF"/>
                </a:solidFill>
              </a:rPr>
              <a:t>           </a:t>
            </a:r>
            <a:r>
              <a:rPr lang="zh-CN" altLang="en-US" sz="2400" b="1" dirty="0" smtClean="0">
                <a:solidFill>
                  <a:srgbClr val="0000FF"/>
                </a:solidFill>
                <a:latin typeface="Times New Roman" pitchFamily="18" charset="0"/>
              </a:rPr>
              <a:t> </a:t>
            </a:r>
            <a:r>
              <a:rPr lang="en-US" altLang="zh-CN" sz="2400" b="1" dirty="0">
                <a:solidFill>
                  <a:srgbClr val="0000FF"/>
                </a:solidFill>
                <a:latin typeface="Times New Roman" pitchFamily="18" charset="0"/>
              </a:rPr>
              <a:t>W→L</a:t>
            </a:r>
          </a:p>
          <a:p>
            <a:pPr lvl="1">
              <a:spcBef>
                <a:spcPts val="1200"/>
              </a:spcBef>
            </a:pPr>
            <a:r>
              <a:rPr lang="zh-CN" altLang="en-US" sz="2200" b="1" dirty="0" smtClean="0">
                <a:solidFill>
                  <a:srgbClr val="0000FF"/>
                </a:solidFill>
                <a:latin typeface="Times New Roman" pitchFamily="18" charset="0"/>
              </a:rPr>
              <a:t>前项</a:t>
            </a:r>
            <a:r>
              <a:rPr lang="en-US" altLang="zh-CN" sz="2200" b="1" dirty="0">
                <a:solidFill>
                  <a:srgbClr val="0000FF"/>
                </a:solidFill>
                <a:latin typeface="Times New Roman" pitchFamily="18" charset="0"/>
              </a:rPr>
              <a:t>W</a:t>
            </a:r>
            <a:r>
              <a:rPr lang="zh-CN" altLang="en-US" sz="2200" b="1" dirty="0">
                <a:solidFill>
                  <a:srgbClr val="0000FF"/>
                </a:solidFill>
                <a:latin typeface="Times New Roman" pitchFamily="18" charset="0"/>
              </a:rPr>
              <a:t>为任一与</a:t>
            </a:r>
            <a:r>
              <a:rPr lang="en-US" altLang="zh-CN" sz="2200" b="1" dirty="0">
                <a:solidFill>
                  <a:srgbClr val="0000FF"/>
                </a:solidFill>
                <a:latin typeface="Times New Roman" pitchFamily="18" charset="0"/>
              </a:rPr>
              <a:t>/</a:t>
            </a:r>
            <a:r>
              <a:rPr lang="zh-CN" altLang="en-US" sz="2200" b="1" dirty="0">
                <a:solidFill>
                  <a:srgbClr val="0000FF"/>
                </a:solidFill>
                <a:latin typeface="Times New Roman" pitchFamily="18" charset="0"/>
              </a:rPr>
              <a:t>或形</a:t>
            </a:r>
            <a:r>
              <a:rPr lang="zh-CN" altLang="en-US" sz="2200" b="1" dirty="0" smtClean="0">
                <a:solidFill>
                  <a:srgbClr val="0000FF"/>
                </a:solidFill>
                <a:latin typeface="Times New Roman" pitchFamily="18" charset="0"/>
              </a:rPr>
              <a:t>公式</a:t>
            </a:r>
            <a:endParaRPr lang="en-US" altLang="zh-CN" sz="2200" b="1" dirty="0" smtClean="0">
              <a:solidFill>
                <a:srgbClr val="0000FF"/>
              </a:solidFill>
              <a:latin typeface="Times New Roman" pitchFamily="18" charset="0"/>
            </a:endParaRPr>
          </a:p>
          <a:p>
            <a:pPr lvl="1">
              <a:spcBef>
                <a:spcPts val="1200"/>
              </a:spcBef>
            </a:pPr>
            <a:r>
              <a:rPr lang="zh-CN" altLang="en-US" sz="2200" b="1" dirty="0" smtClean="0">
                <a:solidFill>
                  <a:srgbClr val="0000FF"/>
                </a:solidFill>
                <a:latin typeface="Times New Roman" pitchFamily="18" charset="0"/>
              </a:rPr>
              <a:t>后项</a:t>
            </a:r>
            <a:r>
              <a:rPr lang="en-US" altLang="zh-CN" sz="2200" b="1" dirty="0">
                <a:solidFill>
                  <a:srgbClr val="0000FF"/>
                </a:solidFill>
                <a:latin typeface="Times New Roman" pitchFamily="18" charset="0"/>
              </a:rPr>
              <a:t>L</a:t>
            </a:r>
            <a:r>
              <a:rPr lang="zh-CN" altLang="en-US" sz="2200" b="1" dirty="0">
                <a:solidFill>
                  <a:srgbClr val="0000FF"/>
                </a:solidFill>
                <a:latin typeface="Times New Roman" pitchFamily="18" charset="0"/>
              </a:rPr>
              <a:t>为一单文字。</a:t>
            </a:r>
          </a:p>
          <a:p>
            <a:pPr lvl="1">
              <a:spcBef>
                <a:spcPts val="1200"/>
              </a:spcBef>
            </a:pPr>
            <a:r>
              <a:rPr lang="zh-CN" altLang="en-US" sz="2200" b="1" dirty="0" smtClean="0">
                <a:solidFill>
                  <a:srgbClr val="0000FF"/>
                </a:solidFill>
                <a:latin typeface="Times New Roman" pitchFamily="18" charset="0"/>
              </a:rPr>
              <a:t>当</a:t>
            </a:r>
            <a:r>
              <a:rPr lang="en-US" altLang="zh-CN" sz="2200" b="1" dirty="0">
                <a:solidFill>
                  <a:srgbClr val="0000FF"/>
                </a:solidFill>
                <a:latin typeface="Times New Roman" pitchFamily="18" charset="0"/>
              </a:rPr>
              <a:t>B</a:t>
            </a:r>
            <a:r>
              <a:rPr lang="zh-CN" altLang="en-US" sz="2200" b="1" dirty="0">
                <a:solidFill>
                  <a:srgbClr val="0000FF"/>
                </a:solidFill>
                <a:latin typeface="Times New Roman" pitchFamily="18" charset="0"/>
              </a:rPr>
              <a:t>规则为</a:t>
            </a:r>
            <a:r>
              <a:rPr lang="en-US" altLang="zh-CN" sz="2200" b="1" dirty="0">
                <a:solidFill>
                  <a:srgbClr val="0000FF"/>
                </a:solidFill>
                <a:latin typeface="Times New Roman" pitchFamily="18" charset="0"/>
              </a:rPr>
              <a:t>W→L</a:t>
            </a:r>
            <a:r>
              <a:rPr lang="en-US" altLang="zh-CN" sz="2200" b="1" baseline="-25000" dirty="0">
                <a:solidFill>
                  <a:srgbClr val="0000FF"/>
                </a:solidFill>
                <a:latin typeface="Times New Roman" pitchFamily="18" charset="0"/>
              </a:rPr>
              <a:t>1</a:t>
            </a:r>
            <a:r>
              <a:rPr lang="en-US" altLang="zh-CN" sz="2200" b="1" dirty="0">
                <a:solidFill>
                  <a:srgbClr val="0000FF"/>
                </a:solidFill>
                <a:latin typeface="Times New Roman" pitchFamily="18" charset="0"/>
              </a:rPr>
              <a:t>∧L</a:t>
            </a:r>
            <a:r>
              <a:rPr lang="en-US" altLang="zh-CN" sz="2200" b="1" baseline="-25000" dirty="0">
                <a:solidFill>
                  <a:srgbClr val="0000FF"/>
                </a:solidFill>
                <a:latin typeface="Times New Roman" pitchFamily="18" charset="0"/>
              </a:rPr>
              <a:t>2</a:t>
            </a:r>
            <a:r>
              <a:rPr lang="zh-CN" altLang="en-US" sz="2200" b="1" dirty="0">
                <a:solidFill>
                  <a:srgbClr val="0000FF"/>
                </a:solidFill>
                <a:latin typeface="Times New Roman" pitchFamily="18" charset="0"/>
              </a:rPr>
              <a:t>时，则可化件为两条规则</a:t>
            </a:r>
            <a:r>
              <a:rPr lang="en-US" altLang="zh-CN" sz="2200" b="1" dirty="0">
                <a:solidFill>
                  <a:srgbClr val="0000FF"/>
                </a:solidFill>
                <a:latin typeface="Times New Roman" pitchFamily="18" charset="0"/>
              </a:rPr>
              <a:t>W→L</a:t>
            </a:r>
            <a:r>
              <a:rPr lang="en-US" altLang="zh-CN" sz="2200" b="1" baseline="-25000" dirty="0">
                <a:solidFill>
                  <a:srgbClr val="0000FF"/>
                </a:solidFill>
                <a:latin typeface="Times New Roman" pitchFamily="18" charset="0"/>
              </a:rPr>
              <a:t>1</a:t>
            </a:r>
            <a:r>
              <a:rPr lang="zh-CN" altLang="en-US" sz="2200" b="1" dirty="0">
                <a:solidFill>
                  <a:srgbClr val="0000FF"/>
                </a:solidFill>
                <a:latin typeface="Times New Roman" pitchFamily="18" charset="0"/>
              </a:rPr>
              <a:t>和</a:t>
            </a:r>
            <a:r>
              <a:rPr lang="en-US" altLang="zh-CN" sz="2200" b="1" dirty="0">
                <a:solidFill>
                  <a:srgbClr val="0000FF"/>
                </a:solidFill>
                <a:latin typeface="Times New Roman" pitchFamily="18" charset="0"/>
              </a:rPr>
              <a:t>W→L</a:t>
            </a:r>
            <a:r>
              <a:rPr lang="en-US" altLang="zh-CN" sz="2200" b="1" baseline="-25000" dirty="0">
                <a:solidFill>
                  <a:srgbClr val="0000FF"/>
                </a:solidFill>
                <a:latin typeface="Times New Roman" pitchFamily="18" charset="0"/>
              </a:rPr>
              <a:t>2</a:t>
            </a:r>
            <a:r>
              <a:rPr lang="zh-CN" altLang="en-US" sz="2200" b="1" dirty="0">
                <a:solidFill>
                  <a:srgbClr val="0000FF"/>
                </a:solidFill>
                <a:latin typeface="Times New Roman" pitchFamily="18" charset="0"/>
              </a:rPr>
              <a:t>进行处理。</a:t>
            </a:r>
          </a:p>
          <a:p>
            <a:pPr>
              <a:lnSpc>
                <a:spcPct val="120000"/>
              </a:lnSpc>
              <a:spcBef>
                <a:spcPts val="2400"/>
              </a:spcBef>
            </a:pPr>
            <a:r>
              <a:rPr lang="zh-CN" altLang="en-US" sz="2400" b="1" dirty="0" smtClean="0">
                <a:latin typeface="Times New Roman" pitchFamily="18" charset="0"/>
              </a:rPr>
              <a:t>反向</a:t>
            </a:r>
            <a:r>
              <a:rPr lang="zh-CN" altLang="en-US" sz="2400" b="1" dirty="0">
                <a:latin typeface="Times New Roman" pitchFamily="18" charset="0"/>
              </a:rPr>
              <a:t>演绎系统的事实表达式限制为文字</a:t>
            </a:r>
            <a:r>
              <a:rPr lang="zh-CN" altLang="en-US" sz="2400" b="1" dirty="0">
                <a:solidFill>
                  <a:srgbClr val="FF0000"/>
                </a:solidFill>
                <a:latin typeface="Times New Roman" pitchFamily="18" charset="0"/>
              </a:rPr>
              <a:t>合取</a:t>
            </a:r>
            <a:r>
              <a:rPr lang="zh-CN" altLang="en-US" sz="2400" b="1" dirty="0" smtClean="0">
                <a:solidFill>
                  <a:srgbClr val="FF0000"/>
                </a:solidFill>
                <a:latin typeface="Times New Roman" pitchFamily="18" charset="0"/>
              </a:rPr>
              <a:t>形式</a:t>
            </a:r>
            <a:endParaRPr lang="zh-CN" altLang="en-US" sz="2400" b="1" dirty="0">
              <a:solidFill>
                <a:srgbClr val="FF0000"/>
              </a:solidFill>
              <a:latin typeface="Times New Roman" pitchFamily="18" charset="0"/>
            </a:endParaRPr>
          </a:p>
          <a:p>
            <a:pPr marL="0" indent="0">
              <a:lnSpc>
                <a:spcPct val="120000"/>
              </a:lnSpc>
              <a:buNone/>
            </a:pPr>
            <a:r>
              <a:rPr lang="zh-CN" altLang="en-US" sz="2400" b="1" dirty="0">
                <a:latin typeface="Times New Roman" pitchFamily="18" charset="0"/>
              </a:rPr>
              <a:t>        </a:t>
            </a:r>
            <a:r>
              <a:rPr lang="en-US" altLang="zh-CN" sz="2400" b="1" dirty="0">
                <a:latin typeface="Times New Roman" pitchFamily="18" charset="0"/>
              </a:rPr>
              <a:t>F</a:t>
            </a:r>
            <a:r>
              <a:rPr lang="en-US" altLang="zh-CN" sz="2400" b="1" baseline="-25000" dirty="0">
                <a:latin typeface="Times New Roman" pitchFamily="18" charset="0"/>
              </a:rPr>
              <a:t>1</a:t>
            </a:r>
            <a:r>
              <a:rPr lang="en-US" altLang="zh-CN" sz="2400" b="1" dirty="0">
                <a:latin typeface="Times New Roman" pitchFamily="18" charset="0"/>
              </a:rPr>
              <a:t>∧F</a:t>
            </a:r>
            <a:r>
              <a:rPr lang="en-US" altLang="zh-CN" sz="2400" b="1" baseline="-25000" dirty="0">
                <a:latin typeface="Times New Roman" pitchFamily="18" charset="0"/>
              </a:rPr>
              <a:t>2</a:t>
            </a:r>
            <a:r>
              <a:rPr lang="en-US" altLang="zh-CN" sz="2400" b="1" dirty="0">
                <a:latin typeface="Times New Roman" pitchFamily="18" charset="0"/>
              </a:rPr>
              <a:t>∧ …∧</a:t>
            </a:r>
            <a:r>
              <a:rPr lang="en-US" altLang="zh-CN" sz="2400" b="1" dirty="0" err="1">
                <a:latin typeface="Times New Roman" pitchFamily="18" charset="0"/>
              </a:rPr>
              <a:t>F</a:t>
            </a:r>
            <a:r>
              <a:rPr lang="en-US" altLang="zh-CN" sz="2400" b="1" baseline="-25000" dirty="0" err="1">
                <a:latin typeface="Times New Roman" pitchFamily="18" charset="0"/>
              </a:rPr>
              <a:t>n</a:t>
            </a:r>
            <a:endParaRPr lang="en-US" altLang="zh-CN" sz="2400" b="1" baseline="-25000" dirty="0">
              <a:latin typeface="Times New Roman" pitchFamily="18" charset="0"/>
            </a:endParaRPr>
          </a:p>
          <a:p>
            <a:pPr marL="0" indent="0">
              <a:lnSpc>
                <a:spcPct val="120000"/>
              </a:lnSpc>
              <a:buNone/>
            </a:pPr>
            <a:r>
              <a:rPr lang="zh-CN" altLang="en-US" sz="2400" b="1" dirty="0" smtClean="0">
                <a:latin typeface="Times New Roman" pitchFamily="18" charset="0"/>
              </a:rPr>
              <a:t>    每个</a:t>
            </a:r>
            <a:r>
              <a:rPr lang="en-US" altLang="zh-CN" sz="2400" b="1" dirty="0">
                <a:latin typeface="Times New Roman" pitchFamily="18" charset="0"/>
              </a:rPr>
              <a:t>F</a:t>
            </a:r>
            <a:r>
              <a:rPr lang="en-US" altLang="zh-CN" sz="2400" b="1" baseline="-25000" dirty="0">
                <a:latin typeface="Times New Roman" pitchFamily="18" charset="0"/>
              </a:rPr>
              <a:t>i</a:t>
            </a:r>
            <a:r>
              <a:rPr lang="zh-CN" altLang="en-US" sz="2400" b="1" dirty="0">
                <a:latin typeface="Times New Roman" pitchFamily="18" charset="0"/>
              </a:rPr>
              <a:t>（</a:t>
            </a:r>
            <a:r>
              <a:rPr lang="en-US" altLang="zh-CN" sz="2400" b="1" dirty="0">
                <a:latin typeface="Times New Roman" pitchFamily="18" charset="0"/>
              </a:rPr>
              <a:t>i=1,2,…,n</a:t>
            </a:r>
            <a:r>
              <a:rPr lang="zh-CN" altLang="en-US" sz="2400" b="1" dirty="0">
                <a:latin typeface="Times New Roman" pitchFamily="18" charset="0"/>
              </a:rPr>
              <a:t>）都为单文字，且都可单独</a:t>
            </a:r>
            <a:r>
              <a:rPr lang="zh-CN" altLang="en-US" sz="2400" b="1" dirty="0" smtClean="0">
                <a:latin typeface="Times New Roman" pitchFamily="18" charset="0"/>
              </a:rPr>
              <a:t>起作用</a:t>
            </a:r>
            <a:endParaRPr lang="en-US" altLang="zh-CN" sz="2400" b="1" dirty="0">
              <a:latin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zh-CN" altLang="en-US" sz="4400" b="1" dirty="0" smtClean="0">
                <a:latin typeface="Times New Roman" pitchFamily="18" charset="0"/>
              </a:rPr>
              <a:t>规则</a:t>
            </a:r>
            <a:r>
              <a:rPr lang="zh-CN" altLang="en-US" sz="4400" b="1" dirty="0">
                <a:latin typeface="Times New Roman" pitchFamily="18" charset="0"/>
              </a:rPr>
              <a:t>逆向演绎推理</a:t>
            </a:r>
            <a:r>
              <a:rPr lang="zh-CN" altLang="en-US" sz="4400" b="1" dirty="0" smtClean="0">
                <a:latin typeface="Times New Roman" pitchFamily="18" charset="0"/>
              </a:rPr>
              <a:t>过程</a:t>
            </a:r>
            <a:endParaRPr lang="en-US" altLang="zh-CN" sz="4400" b="1" dirty="0">
              <a:latin typeface="Times New Roman" pitchFamily="18" charset="0"/>
            </a:endParaRPr>
          </a:p>
        </p:txBody>
      </p:sp>
      <p:sp>
        <p:nvSpPr>
          <p:cNvPr id="754691" name="Rectangle 3"/>
          <p:cNvSpPr>
            <a:spLocks noGrp="1" noChangeArrowheads="1"/>
          </p:cNvSpPr>
          <p:nvPr>
            <p:ph type="body" idx="1"/>
          </p:nvPr>
        </p:nvSpPr>
        <p:spPr>
          <a:xfrm>
            <a:off x="457200" y="1600200"/>
            <a:ext cx="8229600" cy="4852988"/>
          </a:xfrm>
        </p:spPr>
        <p:txBody>
          <a:bodyPr/>
          <a:lstStyle/>
          <a:p>
            <a:pPr>
              <a:lnSpc>
                <a:spcPct val="105000"/>
              </a:lnSpc>
            </a:pPr>
            <a:r>
              <a:rPr lang="zh-CN" altLang="en-US" sz="2800" b="1" dirty="0">
                <a:solidFill>
                  <a:srgbClr val="A50021"/>
                </a:solidFill>
                <a:latin typeface="Times New Roman" pitchFamily="18" charset="0"/>
              </a:rPr>
              <a:t>规则逆向演绎推理过程</a:t>
            </a:r>
          </a:p>
          <a:p>
            <a:pPr lvl="1">
              <a:lnSpc>
                <a:spcPct val="105000"/>
              </a:lnSpc>
              <a:spcBef>
                <a:spcPts val="1800"/>
              </a:spcBef>
            </a:pPr>
            <a:r>
              <a:rPr lang="zh-CN" altLang="en-US" b="1" dirty="0" smtClean="0"/>
              <a:t>从</a:t>
            </a:r>
            <a:r>
              <a:rPr lang="zh-CN" altLang="en-US" b="1" dirty="0"/>
              <a:t>目标公式的与</a:t>
            </a:r>
            <a:r>
              <a:rPr lang="en-US" altLang="zh-CN" b="1" dirty="0"/>
              <a:t>/</a:t>
            </a:r>
            <a:r>
              <a:rPr lang="zh-CN" altLang="en-US" b="1" dirty="0"/>
              <a:t>或树出发</a:t>
            </a:r>
            <a:r>
              <a:rPr lang="zh-CN" altLang="en-US" b="1" dirty="0" smtClean="0"/>
              <a:t>，</a:t>
            </a:r>
            <a:endParaRPr lang="en-US" altLang="zh-CN" b="1" dirty="0" smtClean="0"/>
          </a:p>
          <a:p>
            <a:pPr lvl="1">
              <a:lnSpc>
                <a:spcPct val="105000"/>
              </a:lnSpc>
              <a:spcBef>
                <a:spcPts val="1800"/>
              </a:spcBef>
            </a:pPr>
            <a:r>
              <a:rPr lang="zh-CN" altLang="en-US" b="1" dirty="0" smtClean="0"/>
              <a:t>不断</a:t>
            </a:r>
            <a:r>
              <a:rPr lang="zh-CN" altLang="en-US" b="1" dirty="0"/>
              <a:t>用</a:t>
            </a:r>
            <a:r>
              <a:rPr lang="en-US" altLang="zh-CN" b="1" dirty="0"/>
              <a:t>B</a:t>
            </a:r>
            <a:r>
              <a:rPr lang="zh-CN" altLang="en-US" b="1" dirty="0"/>
              <a:t>规则的右部和与</a:t>
            </a:r>
            <a:r>
              <a:rPr lang="en-US" altLang="zh-CN" b="1" dirty="0"/>
              <a:t>/</a:t>
            </a:r>
            <a:r>
              <a:rPr lang="zh-CN" altLang="en-US" b="1" dirty="0"/>
              <a:t>或树</a:t>
            </a:r>
            <a:r>
              <a:rPr lang="zh-CN" altLang="en-US" b="1" dirty="0" smtClean="0"/>
              <a:t>的叶结点进行匹配，</a:t>
            </a:r>
            <a:endParaRPr lang="en-US" altLang="zh-CN" b="1" dirty="0" smtClean="0"/>
          </a:p>
          <a:p>
            <a:pPr lvl="1">
              <a:lnSpc>
                <a:spcPct val="105000"/>
              </a:lnSpc>
              <a:spcBef>
                <a:spcPts val="1800"/>
              </a:spcBef>
            </a:pPr>
            <a:r>
              <a:rPr lang="zh-CN" altLang="en-US" b="1" dirty="0" smtClean="0"/>
              <a:t>将</a:t>
            </a:r>
            <a:r>
              <a:rPr lang="zh-CN" altLang="en-US" b="1" dirty="0"/>
              <a:t>匹配成功的</a:t>
            </a:r>
            <a:r>
              <a:rPr lang="en-US" altLang="zh-CN" b="1" dirty="0"/>
              <a:t>B</a:t>
            </a:r>
            <a:r>
              <a:rPr lang="zh-CN" altLang="en-US" b="1" dirty="0"/>
              <a:t>规则用表有最一般合一匹配弧加入到与或</a:t>
            </a:r>
            <a:r>
              <a:rPr lang="zh-CN" altLang="en-US" b="1" dirty="0" smtClean="0"/>
              <a:t>树</a:t>
            </a:r>
            <a:endParaRPr lang="en-US" altLang="zh-CN" dirty="0"/>
          </a:p>
          <a:p>
            <a:pPr lvl="1">
              <a:lnSpc>
                <a:spcPct val="105000"/>
              </a:lnSpc>
              <a:spcBef>
                <a:spcPts val="1800"/>
              </a:spcBef>
            </a:pPr>
            <a:r>
              <a:rPr lang="zh-CN" altLang="en-US" b="1" dirty="0" smtClean="0"/>
              <a:t>直到产生某个终止在事实结点上的一致解图为止</a:t>
            </a:r>
            <a:r>
              <a:rPr lang="zh-CN" altLang="en-US" b="1" dirty="0"/>
              <a:t>。</a:t>
            </a:r>
          </a:p>
          <a:p>
            <a:pPr>
              <a:lnSpc>
                <a:spcPct val="105000"/>
              </a:lnSpc>
            </a:pPr>
            <a:endParaRPr lang="zh-CN" altLang="en-US" sz="2200" b="1" dirty="0">
              <a:solidFill>
                <a:srgbClr val="0000CC"/>
              </a:solidFill>
              <a:latin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457200" y="-99392"/>
            <a:ext cx="8229600" cy="1143000"/>
          </a:xfrm>
        </p:spPr>
        <p:txBody>
          <a:bodyPr/>
          <a:lstStyle/>
          <a:p>
            <a:r>
              <a:rPr lang="zh-CN" altLang="en-US" sz="4400" b="1" dirty="0" smtClean="0">
                <a:latin typeface="Times New Roman" pitchFamily="18" charset="0"/>
              </a:rPr>
              <a:t>规则</a:t>
            </a:r>
            <a:r>
              <a:rPr lang="zh-CN" altLang="en-US" sz="4400" b="1" dirty="0">
                <a:latin typeface="Times New Roman" pitchFamily="18" charset="0"/>
              </a:rPr>
              <a:t>逆向演绎推理</a:t>
            </a:r>
            <a:r>
              <a:rPr lang="zh-CN" altLang="en-US" sz="4400" b="1" dirty="0" smtClean="0">
                <a:latin typeface="Times New Roman" pitchFamily="18" charset="0"/>
              </a:rPr>
              <a:t>过程</a:t>
            </a:r>
            <a:endParaRPr lang="en-US" altLang="zh-CN" sz="4400" b="1" dirty="0">
              <a:latin typeface="Times New Roman" pitchFamily="18" charset="0"/>
            </a:endParaRPr>
          </a:p>
        </p:txBody>
      </p:sp>
      <p:sp>
        <p:nvSpPr>
          <p:cNvPr id="754691" name="Rectangle 3"/>
          <p:cNvSpPr>
            <a:spLocks noGrp="1" noChangeArrowheads="1"/>
          </p:cNvSpPr>
          <p:nvPr>
            <p:ph type="body" idx="1"/>
          </p:nvPr>
        </p:nvSpPr>
        <p:spPr>
          <a:xfrm>
            <a:off x="25152" y="908720"/>
            <a:ext cx="9155360" cy="4852988"/>
          </a:xfrm>
        </p:spPr>
        <p:txBody>
          <a:bodyPr/>
          <a:lstStyle/>
          <a:p>
            <a:pPr>
              <a:lnSpc>
                <a:spcPct val="105000"/>
              </a:lnSpc>
            </a:pPr>
            <a:r>
              <a:rPr lang="zh-CN" altLang="en-US" sz="2200" b="1" dirty="0" smtClean="0">
                <a:solidFill>
                  <a:srgbClr val="A50021"/>
                </a:solidFill>
                <a:latin typeface="Times New Roman" pitchFamily="18" charset="0"/>
              </a:rPr>
              <a:t>设有</a:t>
            </a:r>
            <a:r>
              <a:rPr lang="zh-CN" altLang="en-US" sz="2200" b="1" dirty="0">
                <a:solidFill>
                  <a:srgbClr val="A50021"/>
                </a:solidFill>
                <a:latin typeface="Times New Roman" pitchFamily="18" charset="0"/>
              </a:rPr>
              <a:t>如下事实：</a:t>
            </a:r>
          </a:p>
          <a:p>
            <a:pPr lvl="1">
              <a:lnSpc>
                <a:spcPct val="105000"/>
              </a:lnSpc>
            </a:pPr>
            <a:r>
              <a:rPr lang="zh-CN" altLang="en-US" sz="2000" b="0" dirty="0">
                <a:latin typeface="Times New Roman" pitchFamily="18" charset="0"/>
              </a:rPr>
              <a:t>      </a:t>
            </a:r>
            <a:r>
              <a:rPr lang="en-US" altLang="zh-CN" sz="2000" b="0" dirty="0">
                <a:latin typeface="Times New Roman" pitchFamily="18" charset="0"/>
              </a:rPr>
              <a:t>f</a:t>
            </a:r>
            <a:r>
              <a:rPr lang="en-US" altLang="zh-CN" sz="2000" b="0" baseline="-25000" dirty="0">
                <a:latin typeface="Times New Roman" pitchFamily="18" charset="0"/>
              </a:rPr>
              <a:t>1</a:t>
            </a:r>
            <a:r>
              <a:rPr lang="en-US" altLang="zh-CN" sz="2000" b="0" dirty="0">
                <a:latin typeface="Times New Roman" pitchFamily="18" charset="0"/>
              </a:rPr>
              <a:t>:  DOG(Fido)                           Fido</a:t>
            </a:r>
            <a:r>
              <a:rPr lang="zh-CN" altLang="en-US" sz="2000" b="0" dirty="0">
                <a:latin typeface="Times New Roman" pitchFamily="18" charset="0"/>
              </a:rPr>
              <a:t>是一只狗</a:t>
            </a:r>
          </a:p>
          <a:p>
            <a:pPr lvl="1">
              <a:lnSpc>
                <a:spcPct val="105000"/>
              </a:lnSpc>
            </a:pPr>
            <a:r>
              <a:rPr lang="zh-CN" altLang="en-US" sz="2000" b="0" dirty="0">
                <a:latin typeface="Times New Roman" pitchFamily="18" charset="0"/>
              </a:rPr>
              <a:t>      </a:t>
            </a:r>
            <a:r>
              <a:rPr lang="en-US" altLang="zh-CN" sz="2000" b="0" dirty="0">
                <a:latin typeface="Times New Roman" pitchFamily="18" charset="0"/>
              </a:rPr>
              <a:t>f</a:t>
            </a:r>
            <a:r>
              <a:rPr lang="en-US" altLang="zh-CN" sz="2000" b="0" baseline="-25000" dirty="0">
                <a:latin typeface="Times New Roman" pitchFamily="18" charset="0"/>
              </a:rPr>
              <a:t> 2</a:t>
            </a:r>
            <a:r>
              <a:rPr lang="en-US" altLang="zh-CN" sz="2000" b="0" dirty="0">
                <a:latin typeface="Times New Roman" pitchFamily="18" charset="0"/>
              </a:rPr>
              <a:t>: </a:t>
            </a:r>
            <a:r>
              <a:rPr lang="en-US" altLang="zh-CN" sz="2000" b="0" dirty="0">
                <a:cs typeface="Arial" charset="0"/>
              </a:rPr>
              <a:t>¬ </a:t>
            </a:r>
            <a:r>
              <a:rPr lang="en-US" altLang="zh-CN" sz="2000" b="0" dirty="0" smtClean="0">
                <a:latin typeface="Times New Roman" pitchFamily="18" charset="0"/>
              </a:rPr>
              <a:t>BARKS(Fido</a:t>
            </a:r>
            <a:r>
              <a:rPr lang="en-US" altLang="zh-CN" sz="2000" b="0" dirty="0">
                <a:latin typeface="Times New Roman" pitchFamily="18" charset="0"/>
              </a:rPr>
              <a:t>)                 </a:t>
            </a:r>
            <a:r>
              <a:rPr lang="en-US" altLang="zh-CN" sz="2000" b="0" dirty="0" smtClean="0">
                <a:latin typeface="Times New Roman" pitchFamily="18" charset="0"/>
              </a:rPr>
              <a:t>   Fido</a:t>
            </a:r>
            <a:r>
              <a:rPr lang="zh-CN" altLang="en-US" sz="2000" b="0" dirty="0">
                <a:latin typeface="Times New Roman" pitchFamily="18" charset="0"/>
              </a:rPr>
              <a:t>是不叫的</a:t>
            </a:r>
          </a:p>
          <a:p>
            <a:pPr lvl="1">
              <a:lnSpc>
                <a:spcPct val="105000"/>
              </a:lnSpc>
            </a:pPr>
            <a:r>
              <a:rPr lang="zh-CN" altLang="en-US" sz="2000" b="0" dirty="0">
                <a:latin typeface="Times New Roman" pitchFamily="18" charset="0"/>
              </a:rPr>
              <a:t>      </a:t>
            </a:r>
            <a:r>
              <a:rPr lang="en-US" altLang="zh-CN" sz="2000" b="0" dirty="0">
                <a:latin typeface="Times New Roman" pitchFamily="18" charset="0"/>
              </a:rPr>
              <a:t>f </a:t>
            </a:r>
            <a:r>
              <a:rPr lang="en-US" altLang="zh-CN" sz="2000" b="0" baseline="-25000" dirty="0">
                <a:latin typeface="Times New Roman" pitchFamily="18" charset="0"/>
              </a:rPr>
              <a:t>3</a:t>
            </a:r>
            <a:r>
              <a:rPr lang="en-US" altLang="zh-CN" sz="2000" b="0" dirty="0">
                <a:latin typeface="Times New Roman" pitchFamily="18" charset="0"/>
              </a:rPr>
              <a:t>:  WAGS-TAIL(Fido)         </a:t>
            </a:r>
            <a:r>
              <a:rPr lang="en-US" altLang="zh-CN" sz="2000" b="0" dirty="0" smtClean="0">
                <a:latin typeface="Times New Roman" pitchFamily="18" charset="0"/>
              </a:rPr>
              <a:t>    </a:t>
            </a:r>
            <a:r>
              <a:rPr lang="en-US" altLang="zh-CN" sz="2000" b="0" dirty="0">
                <a:latin typeface="Times New Roman" pitchFamily="18" charset="0"/>
              </a:rPr>
              <a:t>Fido</a:t>
            </a:r>
            <a:r>
              <a:rPr lang="zh-CN" altLang="en-US" sz="2000" b="0" dirty="0">
                <a:latin typeface="Times New Roman" pitchFamily="18" charset="0"/>
              </a:rPr>
              <a:t>摇尾巴</a:t>
            </a:r>
          </a:p>
          <a:p>
            <a:pPr lvl="1">
              <a:lnSpc>
                <a:spcPct val="105000"/>
              </a:lnSpc>
            </a:pPr>
            <a:r>
              <a:rPr lang="zh-CN" altLang="en-US" sz="2000" b="0" dirty="0">
                <a:latin typeface="Times New Roman" pitchFamily="18" charset="0"/>
              </a:rPr>
              <a:t>      </a:t>
            </a:r>
            <a:r>
              <a:rPr lang="en-US" altLang="zh-CN" sz="2000" b="0" dirty="0">
                <a:latin typeface="Times New Roman" pitchFamily="18" charset="0"/>
              </a:rPr>
              <a:t>f </a:t>
            </a:r>
            <a:r>
              <a:rPr lang="en-US" altLang="zh-CN" sz="2000" b="0" baseline="-25000" dirty="0">
                <a:latin typeface="Times New Roman" pitchFamily="18" charset="0"/>
              </a:rPr>
              <a:t>4</a:t>
            </a:r>
            <a:r>
              <a:rPr lang="en-US" altLang="zh-CN" sz="2000" b="0" dirty="0">
                <a:latin typeface="Times New Roman" pitchFamily="18" charset="0"/>
              </a:rPr>
              <a:t>:  MEOWS(Myrtle)               </a:t>
            </a:r>
            <a:r>
              <a:rPr lang="en-US" altLang="zh-CN" sz="2000" b="0" dirty="0" smtClean="0">
                <a:latin typeface="Times New Roman" pitchFamily="18" charset="0"/>
              </a:rPr>
              <a:t> </a:t>
            </a:r>
            <a:r>
              <a:rPr lang="zh-CN" altLang="en-US" sz="2000" b="0" dirty="0" smtClean="0">
                <a:latin typeface="Times New Roman" pitchFamily="18" charset="0"/>
              </a:rPr>
              <a:t>猫</a:t>
            </a:r>
            <a:r>
              <a:rPr lang="zh-CN" altLang="en-US" sz="2000" b="0" dirty="0">
                <a:latin typeface="Times New Roman" pitchFamily="18" charset="0"/>
              </a:rPr>
              <a:t>咪的名字叫</a:t>
            </a:r>
            <a:r>
              <a:rPr lang="en-US" altLang="zh-CN" sz="2000" b="0" dirty="0" smtClean="0">
                <a:latin typeface="Times New Roman" pitchFamily="18" charset="0"/>
              </a:rPr>
              <a:t>Myrtle</a:t>
            </a:r>
          </a:p>
          <a:p>
            <a:pPr lvl="1">
              <a:lnSpc>
                <a:spcPct val="105000"/>
              </a:lnSpc>
            </a:pPr>
            <a:endParaRPr lang="en-US" altLang="zh-CN" sz="1200" dirty="0"/>
          </a:p>
          <a:p>
            <a:r>
              <a:rPr lang="zh-CN" altLang="en-US" sz="2200" dirty="0">
                <a:solidFill>
                  <a:srgbClr val="A50021"/>
                </a:solidFill>
              </a:rPr>
              <a:t>规则</a:t>
            </a:r>
            <a:r>
              <a:rPr lang="zh-CN" altLang="en-US" sz="2200" dirty="0" smtClean="0">
                <a:solidFill>
                  <a:srgbClr val="A50021"/>
                </a:solidFill>
              </a:rPr>
              <a:t>：</a:t>
            </a:r>
            <a:endParaRPr lang="en-US" altLang="zh-CN" sz="2200" dirty="0" smtClean="0">
              <a:solidFill>
                <a:srgbClr val="A50021"/>
              </a:solidFill>
            </a:endParaRPr>
          </a:p>
          <a:p>
            <a:pPr lvl="1"/>
            <a:r>
              <a:rPr lang="en-US" altLang="zh-CN" sz="2000" b="0" dirty="0" smtClean="0"/>
              <a:t>r</a:t>
            </a:r>
            <a:r>
              <a:rPr lang="en-US" altLang="zh-CN" sz="2000" b="0" baseline="-25000" dirty="0" smtClean="0"/>
              <a:t>1</a:t>
            </a:r>
            <a:r>
              <a:rPr lang="en-US" altLang="zh-CN" sz="2000" b="0" dirty="0"/>
              <a:t>:  (WAGS-TAIL(x</a:t>
            </a:r>
            <a:r>
              <a:rPr lang="en-US" altLang="zh-CN" sz="2000" b="0" baseline="-25000" dirty="0"/>
              <a:t>1</a:t>
            </a:r>
            <a:r>
              <a:rPr lang="en-US" altLang="zh-CN" sz="2000" b="0" dirty="0"/>
              <a:t>)∧DOG(x</a:t>
            </a:r>
            <a:r>
              <a:rPr lang="en-US" altLang="zh-CN" sz="2000" b="0" baseline="-25000" dirty="0"/>
              <a:t>1</a:t>
            </a:r>
            <a:r>
              <a:rPr lang="en-US" altLang="zh-CN" sz="2000" b="0" dirty="0"/>
              <a:t>)→FRIENDLY(x</a:t>
            </a:r>
            <a:r>
              <a:rPr lang="en-US" altLang="zh-CN" sz="2000" b="0" baseline="-25000" dirty="0"/>
              <a:t>1</a:t>
            </a:r>
            <a:r>
              <a:rPr lang="en-US" altLang="zh-CN" sz="2000" b="0" dirty="0"/>
              <a:t>)</a:t>
            </a:r>
          </a:p>
          <a:p>
            <a:pPr marL="457200" lvl="1" indent="0">
              <a:buNone/>
            </a:pPr>
            <a:r>
              <a:rPr lang="en-US" altLang="zh-CN" sz="2000" b="0" dirty="0"/>
              <a:t>                                             </a:t>
            </a:r>
            <a:r>
              <a:rPr lang="en-US" altLang="zh-CN" sz="2000" b="0" dirty="0" smtClean="0"/>
              <a:t>                  </a:t>
            </a:r>
            <a:r>
              <a:rPr lang="zh-CN" altLang="en-US" sz="2000" b="0" dirty="0" smtClean="0"/>
              <a:t>摇</a:t>
            </a:r>
            <a:r>
              <a:rPr lang="zh-CN" altLang="en-US" sz="2000" b="0" dirty="0"/>
              <a:t>尾巴的狗是温顺的狗</a:t>
            </a:r>
          </a:p>
          <a:p>
            <a:pPr lvl="1"/>
            <a:r>
              <a:rPr lang="en-US" altLang="zh-CN" sz="2000" b="0" dirty="0" smtClean="0"/>
              <a:t>r</a:t>
            </a:r>
            <a:r>
              <a:rPr lang="en-US" altLang="zh-CN" sz="2000" b="0" baseline="-25000" dirty="0" smtClean="0"/>
              <a:t>2</a:t>
            </a:r>
            <a:r>
              <a:rPr lang="en-US" altLang="zh-CN" sz="2000" b="0" dirty="0"/>
              <a:t>:  (FRIENDLY(x</a:t>
            </a:r>
            <a:r>
              <a:rPr lang="en-US" altLang="zh-CN" sz="2000" b="0" baseline="-25000" dirty="0"/>
              <a:t>2</a:t>
            </a:r>
            <a:r>
              <a:rPr lang="en-US" altLang="zh-CN" sz="2000" b="0" dirty="0"/>
              <a:t>)∧BARKS(x</a:t>
            </a:r>
            <a:r>
              <a:rPr lang="en-US" altLang="zh-CN" sz="2000" b="0" baseline="-25000" dirty="0"/>
              <a:t>2</a:t>
            </a:r>
            <a:r>
              <a:rPr lang="en-US" altLang="zh-CN" sz="2000" b="0" dirty="0"/>
              <a:t>)</a:t>
            </a:r>
            <a:r>
              <a:rPr lang="en-US" altLang="zh-CN" sz="2000" b="0" dirty="0" smtClean="0"/>
              <a:t>→</a:t>
            </a:r>
            <a:r>
              <a:rPr lang="en-US" altLang="zh-CN" sz="2000" b="0" dirty="0">
                <a:cs typeface="Arial" charset="0"/>
              </a:rPr>
              <a:t>¬ </a:t>
            </a:r>
            <a:r>
              <a:rPr lang="en-US" altLang="zh-CN" sz="2000" b="0" dirty="0" smtClean="0"/>
              <a:t>AFRAID</a:t>
            </a:r>
            <a:r>
              <a:rPr lang="en-US" altLang="zh-CN" sz="2000" b="0" dirty="0"/>
              <a:t>(y</a:t>
            </a:r>
            <a:r>
              <a:rPr lang="en-US" altLang="zh-CN" sz="2000" b="0" baseline="-25000" dirty="0"/>
              <a:t>2</a:t>
            </a:r>
            <a:r>
              <a:rPr lang="en-US" altLang="zh-CN" sz="2000" b="0" dirty="0"/>
              <a:t>, x</a:t>
            </a:r>
            <a:r>
              <a:rPr lang="en-US" altLang="zh-CN" sz="2000" b="0" baseline="-25000" dirty="0"/>
              <a:t>2</a:t>
            </a:r>
            <a:r>
              <a:rPr lang="en-US" altLang="zh-CN" sz="2000" b="0" dirty="0"/>
              <a:t>)</a:t>
            </a:r>
          </a:p>
          <a:p>
            <a:pPr marL="457200" lvl="1" indent="0">
              <a:buNone/>
            </a:pPr>
            <a:r>
              <a:rPr lang="en-US" altLang="zh-CN" sz="2000" b="0" dirty="0"/>
              <a:t>                                          </a:t>
            </a:r>
            <a:r>
              <a:rPr lang="en-US" altLang="zh-CN" sz="2000" b="0" dirty="0" smtClean="0"/>
              <a:t>                     </a:t>
            </a:r>
            <a:r>
              <a:rPr lang="zh-CN" altLang="en-US" sz="2000" b="0" dirty="0" smtClean="0"/>
              <a:t>温顺</a:t>
            </a:r>
            <a:r>
              <a:rPr lang="zh-CN" altLang="en-US" sz="2000" b="0" dirty="0"/>
              <a:t>又不叫的东西是不值得害怕的</a:t>
            </a:r>
          </a:p>
          <a:p>
            <a:pPr lvl="1"/>
            <a:r>
              <a:rPr lang="en-US" altLang="zh-CN" sz="2000" b="0" dirty="0" smtClean="0"/>
              <a:t>r</a:t>
            </a:r>
            <a:r>
              <a:rPr lang="en-US" altLang="zh-CN" sz="2000" b="0" baseline="-25000" dirty="0" smtClean="0"/>
              <a:t>3</a:t>
            </a:r>
            <a:r>
              <a:rPr lang="en-US" altLang="zh-CN" sz="2000" b="0" dirty="0"/>
              <a:t>:  DOG(x</a:t>
            </a:r>
            <a:r>
              <a:rPr lang="en-US" altLang="zh-CN" sz="2000" b="0" baseline="-25000" dirty="0"/>
              <a:t>3</a:t>
            </a:r>
            <a:r>
              <a:rPr lang="en-US" altLang="zh-CN" sz="2000" b="0" dirty="0"/>
              <a:t>)→ANIMAL(x</a:t>
            </a:r>
            <a:r>
              <a:rPr lang="en-US" altLang="zh-CN" sz="2000" b="0" baseline="-25000" dirty="0"/>
              <a:t>3</a:t>
            </a:r>
            <a:r>
              <a:rPr lang="en-US" altLang="zh-CN" sz="2000" b="0" dirty="0"/>
              <a:t>)           </a:t>
            </a:r>
            <a:r>
              <a:rPr lang="en-US" altLang="zh-CN" sz="2000" b="0" dirty="0" smtClean="0"/>
              <a:t> </a:t>
            </a:r>
            <a:r>
              <a:rPr lang="zh-CN" altLang="en-US" sz="2000" b="0" dirty="0" smtClean="0"/>
              <a:t>狗</a:t>
            </a:r>
            <a:r>
              <a:rPr lang="zh-CN" altLang="en-US" sz="2000" b="0" dirty="0"/>
              <a:t>为动物 </a:t>
            </a:r>
          </a:p>
          <a:p>
            <a:pPr lvl="1"/>
            <a:r>
              <a:rPr lang="en-US" altLang="zh-CN" sz="2000" b="0" dirty="0" smtClean="0"/>
              <a:t>r</a:t>
            </a:r>
            <a:r>
              <a:rPr lang="en-US" altLang="zh-CN" sz="2000" b="0" baseline="-25000" dirty="0" smtClean="0"/>
              <a:t>4</a:t>
            </a:r>
            <a:r>
              <a:rPr lang="en-US" altLang="zh-CN" sz="2000" b="0" dirty="0"/>
              <a:t>:  CAT(x</a:t>
            </a:r>
            <a:r>
              <a:rPr lang="en-US" altLang="zh-CN" sz="2000" b="0" baseline="-25000" dirty="0"/>
              <a:t>4</a:t>
            </a:r>
            <a:r>
              <a:rPr lang="en-US" altLang="zh-CN" sz="2000" b="0" dirty="0"/>
              <a:t>)→ANIMAL(x</a:t>
            </a:r>
            <a:r>
              <a:rPr lang="en-US" altLang="zh-CN" sz="2000" b="0" baseline="-25000" dirty="0"/>
              <a:t>4</a:t>
            </a:r>
            <a:r>
              <a:rPr lang="en-US" altLang="zh-CN" sz="2000" b="0" dirty="0"/>
              <a:t>)             </a:t>
            </a:r>
            <a:r>
              <a:rPr lang="zh-CN" altLang="en-US" sz="2000" b="0" dirty="0"/>
              <a:t>猫为动物</a:t>
            </a:r>
          </a:p>
          <a:p>
            <a:pPr lvl="1"/>
            <a:r>
              <a:rPr lang="en-US" altLang="zh-CN" sz="2000" b="0" dirty="0" smtClean="0"/>
              <a:t>r</a:t>
            </a:r>
            <a:r>
              <a:rPr lang="en-US" altLang="zh-CN" sz="2000" b="0" baseline="-25000" dirty="0" smtClean="0"/>
              <a:t>5</a:t>
            </a:r>
            <a:r>
              <a:rPr lang="en-US" altLang="zh-CN" sz="2000" b="0" dirty="0"/>
              <a:t>:  MEOWS(x</a:t>
            </a:r>
            <a:r>
              <a:rPr lang="en-US" altLang="zh-CN" sz="2000" b="0" baseline="-25000" dirty="0"/>
              <a:t>5</a:t>
            </a:r>
            <a:r>
              <a:rPr lang="en-US" altLang="zh-CN" sz="2000" b="0" dirty="0"/>
              <a:t>)→CAT(x</a:t>
            </a:r>
            <a:r>
              <a:rPr lang="en-US" altLang="zh-CN" sz="2000" b="0" baseline="-25000" dirty="0"/>
              <a:t>5</a:t>
            </a:r>
            <a:r>
              <a:rPr lang="en-US" altLang="zh-CN" sz="2000" b="0" dirty="0"/>
              <a:t>)              </a:t>
            </a:r>
            <a:r>
              <a:rPr lang="zh-CN" altLang="en-US" sz="2000" b="0" dirty="0"/>
              <a:t>猫咪是</a:t>
            </a:r>
            <a:r>
              <a:rPr lang="zh-CN" altLang="en-US" sz="2000" b="0" dirty="0" smtClean="0"/>
              <a:t>猫</a:t>
            </a:r>
            <a:endParaRPr lang="en-US" altLang="zh-CN" sz="2000" b="0" dirty="0" smtClean="0"/>
          </a:p>
          <a:p>
            <a:pPr>
              <a:spcBef>
                <a:spcPts val="1800"/>
              </a:spcBef>
            </a:pPr>
            <a:r>
              <a:rPr lang="zh-CN" altLang="en-US" sz="2200" dirty="0">
                <a:solidFill>
                  <a:srgbClr val="A50021"/>
                </a:solidFill>
              </a:rPr>
              <a:t>问题：</a:t>
            </a:r>
            <a:r>
              <a:rPr lang="zh-CN" altLang="en-US" sz="2200" dirty="0">
                <a:solidFill>
                  <a:srgbClr val="0000CC"/>
                </a:solidFill>
              </a:rPr>
              <a:t>是否存在这样的一只猫和一条狗，使得这只猫不害怕这只狗？</a:t>
            </a:r>
          </a:p>
          <a:p>
            <a:endParaRPr lang="zh-CN" altLang="en-US" sz="2200" dirty="0"/>
          </a:p>
          <a:p>
            <a:pPr lvl="1">
              <a:lnSpc>
                <a:spcPct val="105000"/>
              </a:lnSpc>
            </a:pPr>
            <a:endParaRPr lang="en-US" altLang="zh-CN" sz="2000" b="1" dirty="0">
              <a:latin typeface="Times New Roman" pitchFamily="18" charset="0"/>
            </a:endParaRPr>
          </a:p>
        </p:txBody>
      </p:sp>
    </p:spTree>
    <p:extLst>
      <p:ext uri="{BB962C8B-B14F-4D97-AF65-F5344CB8AC3E}">
        <p14:creationId xmlns:p14="http://schemas.microsoft.com/office/powerpoint/2010/main" val="1051739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5" name="Rectangle 3"/>
          <p:cNvSpPr>
            <a:spLocks noGrp="1" noChangeArrowheads="1"/>
          </p:cNvSpPr>
          <p:nvPr>
            <p:ph type="body" idx="1"/>
          </p:nvPr>
        </p:nvSpPr>
        <p:spPr>
          <a:xfrm>
            <a:off x="457200" y="1600200"/>
            <a:ext cx="8229600" cy="4997450"/>
          </a:xfrm>
        </p:spPr>
        <p:txBody>
          <a:bodyPr/>
          <a:lstStyle/>
          <a:p>
            <a:pPr>
              <a:spcBef>
                <a:spcPts val="2400"/>
              </a:spcBef>
            </a:pPr>
            <a:r>
              <a:rPr lang="zh-CN" altLang="en-US" sz="2800" b="0" dirty="0" smtClean="0">
                <a:latin typeface="Times New Roman" pitchFamily="18" charset="0"/>
              </a:rPr>
              <a:t>该</a:t>
            </a:r>
            <a:r>
              <a:rPr lang="zh-CN" altLang="en-US" sz="2800" b="0" dirty="0">
                <a:latin typeface="Times New Roman" pitchFamily="18" charset="0"/>
              </a:rPr>
              <a:t>问题的目标公式为</a:t>
            </a:r>
          </a:p>
          <a:p>
            <a:pPr marL="457200" lvl="1" indent="0">
              <a:spcBef>
                <a:spcPts val="2400"/>
              </a:spcBef>
              <a:buNone/>
            </a:pPr>
            <a:r>
              <a:rPr lang="fr-FR" altLang="zh-CN" sz="2800" b="0" dirty="0" smtClean="0">
                <a:latin typeface="Times New Roman" pitchFamily="18" charset="0"/>
              </a:rPr>
              <a:t>(</a:t>
            </a:r>
            <a:r>
              <a:rPr lang="en-US" altLang="zh-CN" sz="2800" b="0" dirty="0">
                <a:latin typeface="Times New Roman" pitchFamily="18" charset="0"/>
              </a:rPr>
              <a:t>∃</a:t>
            </a:r>
            <a:r>
              <a:rPr lang="fr-FR" altLang="zh-CN" sz="2800" b="0" dirty="0">
                <a:latin typeface="Times New Roman" pitchFamily="18" charset="0"/>
              </a:rPr>
              <a:t>x) (</a:t>
            </a:r>
            <a:r>
              <a:rPr lang="en-US" altLang="zh-CN" sz="2800" b="0" dirty="0">
                <a:latin typeface="Times New Roman" pitchFamily="18" charset="0"/>
              </a:rPr>
              <a:t>∃</a:t>
            </a:r>
            <a:r>
              <a:rPr lang="fr-FR" altLang="zh-CN" sz="2800" b="0" dirty="0">
                <a:latin typeface="Times New Roman" pitchFamily="18" charset="0"/>
              </a:rPr>
              <a:t>y) (CAT(x)∧DOG(y)∧</a:t>
            </a:r>
            <a:r>
              <a:rPr lang="en-US" altLang="zh-CN" sz="2800" b="0" dirty="0">
                <a:latin typeface="Times New Roman" pitchFamily="18" charset="0"/>
                <a:cs typeface="Arial" charset="0"/>
              </a:rPr>
              <a:t>¬</a:t>
            </a:r>
            <a:r>
              <a:rPr lang="fr-FR" altLang="zh-CN" sz="2800" b="0" dirty="0">
                <a:latin typeface="Times New Roman" pitchFamily="18" charset="0"/>
              </a:rPr>
              <a:t>AFRAID(x, y</a:t>
            </a:r>
            <a:r>
              <a:rPr lang="fr-FR" altLang="zh-CN" sz="2800" b="0" dirty="0" smtClean="0">
                <a:latin typeface="Times New Roman" pitchFamily="18" charset="0"/>
              </a:rPr>
              <a:t>))</a:t>
            </a:r>
          </a:p>
          <a:p>
            <a:pPr marL="457200" lvl="1" indent="0">
              <a:spcBef>
                <a:spcPts val="2400"/>
              </a:spcBef>
              <a:buNone/>
            </a:pPr>
            <a:endParaRPr lang="fr-FR" altLang="zh-CN" sz="2800" b="0" dirty="0">
              <a:latin typeface="Times New Roman" pitchFamily="18" charset="0"/>
            </a:endParaRPr>
          </a:p>
          <a:p>
            <a:pPr>
              <a:spcBef>
                <a:spcPts val="2400"/>
              </a:spcBef>
            </a:pPr>
            <a:r>
              <a:rPr lang="zh-CN" altLang="fr-FR" sz="2800" b="0" dirty="0">
                <a:latin typeface="Times New Roman" pitchFamily="18" charset="0"/>
              </a:rPr>
              <a:t>目标公式经变换（消去存在量词）后得到</a:t>
            </a:r>
            <a:endParaRPr lang="zh-CN" altLang="en-US" sz="2800" b="0" dirty="0">
              <a:latin typeface="Times New Roman" pitchFamily="18" charset="0"/>
            </a:endParaRPr>
          </a:p>
          <a:p>
            <a:pPr marL="457200" lvl="1" indent="0">
              <a:spcBef>
                <a:spcPts val="2400"/>
              </a:spcBef>
              <a:buNone/>
            </a:pPr>
            <a:r>
              <a:rPr lang="en-US" altLang="zh-CN" sz="2800" b="0" dirty="0" smtClean="0">
                <a:latin typeface="Times New Roman" pitchFamily="18" charset="0"/>
              </a:rPr>
              <a:t>CAT(x</a:t>
            </a:r>
            <a:r>
              <a:rPr lang="en-US" altLang="zh-CN" sz="2800" b="0" dirty="0">
                <a:latin typeface="Times New Roman" pitchFamily="18" charset="0"/>
              </a:rPr>
              <a:t>)∧DOG(y)</a:t>
            </a:r>
            <a:r>
              <a:rPr lang="en-US" altLang="zh-CN" sz="2800" b="0" dirty="0" smtClean="0">
                <a:latin typeface="Times New Roman" pitchFamily="18" charset="0"/>
              </a:rPr>
              <a:t>∧</a:t>
            </a:r>
            <a:r>
              <a:rPr lang="en-US" altLang="zh-CN" sz="2800" b="0" dirty="0">
                <a:cs typeface="Arial" charset="0"/>
              </a:rPr>
              <a:t> ¬ </a:t>
            </a:r>
            <a:r>
              <a:rPr lang="en-US" altLang="zh-CN" sz="2800" b="0" dirty="0" smtClean="0">
                <a:latin typeface="Times New Roman" pitchFamily="18" charset="0"/>
              </a:rPr>
              <a:t>AFRAID(x</a:t>
            </a:r>
            <a:r>
              <a:rPr lang="en-US" altLang="zh-CN" sz="2800" b="0" dirty="0">
                <a:latin typeface="Times New Roman" pitchFamily="18" charset="0"/>
              </a:rPr>
              <a:t>, y)</a:t>
            </a:r>
          </a:p>
        </p:txBody>
      </p:sp>
      <p:sp>
        <p:nvSpPr>
          <p:cNvPr id="6" name="Rectangle 2"/>
          <p:cNvSpPr>
            <a:spLocks noGrp="1" noChangeArrowheads="1"/>
          </p:cNvSpPr>
          <p:nvPr>
            <p:ph type="title"/>
          </p:nvPr>
        </p:nvSpPr>
        <p:spPr>
          <a:xfrm>
            <a:off x="457200" y="274638"/>
            <a:ext cx="8229600" cy="1143000"/>
          </a:xfrm>
        </p:spPr>
        <p:txBody>
          <a:bodyPr/>
          <a:lstStyle/>
          <a:p>
            <a:r>
              <a:rPr lang="zh-CN" altLang="en-US" sz="4400" b="1" dirty="0" smtClean="0">
                <a:latin typeface="Times New Roman" pitchFamily="18" charset="0"/>
              </a:rPr>
              <a:t>规则</a:t>
            </a:r>
            <a:r>
              <a:rPr lang="zh-CN" altLang="en-US" sz="4400" b="1" dirty="0">
                <a:latin typeface="Times New Roman" pitchFamily="18" charset="0"/>
              </a:rPr>
              <a:t>逆向演绎推理</a:t>
            </a:r>
            <a:r>
              <a:rPr lang="zh-CN" altLang="en-US" sz="4400" b="1" dirty="0" smtClean="0">
                <a:latin typeface="Times New Roman" pitchFamily="18" charset="0"/>
              </a:rPr>
              <a:t>过程</a:t>
            </a:r>
            <a:endParaRPr lang="en-US" altLang="zh-CN" sz="4400" b="1" dirty="0">
              <a:latin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38" name="Rectangle 2"/>
          <p:cNvSpPr>
            <a:spLocks noChangeArrowheads="1"/>
          </p:cNvSpPr>
          <p:nvPr/>
        </p:nvSpPr>
        <p:spPr bwMode="auto">
          <a:xfrm>
            <a:off x="1908175" y="260350"/>
            <a:ext cx="4895850" cy="396875"/>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rPr>
              <a:t>CAT(x)∧DOG(y)</a:t>
            </a:r>
            <a:r>
              <a:rPr lang="en-US" altLang="zh-CN" dirty="0" smtClean="0">
                <a:latin typeface="Times New Roman" pitchFamily="18" charset="0"/>
              </a:rPr>
              <a:t>∧</a:t>
            </a:r>
            <a:r>
              <a:rPr lang="en-US" altLang="zh-CN" dirty="0">
                <a:latin typeface="Times New Roman" pitchFamily="18" charset="0"/>
                <a:cs typeface="Arial" charset="0"/>
              </a:rPr>
              <a:t> ¬ </a:t>
            </a:r>
            <a:r>
              <a:rPr lang="en-US" altLang="zh-CN" dirty="0" smtClean="0">
                <a:latin typeface="Times New Roman" pitchFamily="18" charset="0"/>
              </a:rPr>
              <a:t>AFRAID(</a:t>
            </a:r>
            <a:r>
              <a:rPr lang="en-US" altLang="zh-CN" dirty="0" err="1" smtClean="0">
                <a:latin typeface="Times New Roman" pitchFamily="18" charset="0"/>
              </a:rPr>
              <a:t>x,y</a:t>
            </a:r>
            <a:r>
              <a:rPr lang="en-US" altLang="zh-CN" dirty="0">
                <a:latin typeface="Times New Roman" pitchFamily="18" charset="0"/>
              </a:rPr>
              <a:t>)</a:t>
            </a:r>
          </a:p>
        </p:txBody>
      </p:sp>
      <p:sp>
        <p:nvSpPr>
          <p:cNvPr id="756739" name="Rectangle 3"/>
          <p:cNvSpPr>
            <a:spLocks noChangeArrowheads="1"/>
          </p:cNvSpPr>
          <p:nvPr/>
        </p:nvSpPr>
        <p:spPr bwMode="auto">
          <a:xfrm>
            <a:off x="539750" y="1125538"/>
            <a:ext cx="1223963" cy="395287"/>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CAT(x)</a:t>
            </a:r>
          </a:p>
        </p:txBody>
      </p:sp>
      <p:sp>
        <p:nvSpPr>
          <p:cNvPr id="756740" name="Rectangle 4"/>
          <p:cNvSpPr>
            <a:spLocks noChangeArrowheads="1"/>
          </p:cNvSpPr>
          <p:nvPr/>
        </p:nvSpPr>
        <p:spPr bwMode="auto">
          <a:xfrm>
            <a:off x="3527425" y="1125538"/>
            <a:ext cx="1295400" cy="395287"/>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rPr>
              <a:t>DOG(y)</a:t>
            </a:r>
          </a:p>
        </p:txBody>
      </p:sp>
      <p:sp>
        <p:nvSpPr>
          <p:cNvPr id="756741" name="Rectangle 5"/>
          <p:cNvSpPr>
            <a:spLocks noChangeArrowheads="1"/>
          </p:cNvSpPr>
          <p:nvPr/>
        </p:nvSpPr>
        <p:spPr bwMode="auto">
          <a:xfrm>
            <a:off x="5759450" y="1160463"/>
            <a:ext cx="2413000" cy="360362"/>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cs typeface="Arial" charset="0"/>
              </a:rPr>
              <a:t>¬</a:t>
            </a:r>
            <a:r>
              <a:rPr lang="en-US" altLang="zh-CN" dirty="0">
                <a:latin typeface="Times New Roman" pitchFamily="18" charset="0"/>
              </a:rPr>
              <a:t>AFRAID(</a:t>
            </a:r>
            <a:r>
              <a:rPr lang="en-US" altLang="zh-CN" dirty="0" err="1">
                <a:latin typeface="Times New Roman" pitchFamily="18" charset="0"/>
              </a:rPr>
              <a:t>x,y</a:t>
            </a:r>
            <a:r>
              <a:rPr lang="en-US" altLang="zh-CN" dirty="0">
                <a:latin typeface="Times New Roman" pitchFamily="18" charset="0"/>
              </a:rPr>
              <a:t>)</a:t>
            </a:r>
          </a:p>
        </p:txBody>
      </p:sp>
      <p:sp>
        <p:nvSpPr>
          <p:cNvPr id="756742" name="Line 6"/>
          <p:cNvSpPr>
            <a:spLocks noChangeShapeType="1"/>
          </p:cNvSpPr>
          <p:nvPr/>
        </p:nvSpPr>
        <p:spPr bwMode="auto">
          <a:xfrm flipH="1">
            <a:off x="1187450" y="657225"/>
            <a:ext cx="2916238"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43" name="Line 7"/>
          <p:cNvSpPr>
            <a:spLocks noChangeShapeType="1"/>
          </p:cNvSpPr>
          <p:nvPr/>
        </p:nvSpPr>
        <p:spPr bwMode="auto">
          <a:xfrm>
            <a:off x="4176713" y="657225"/>
            <a:ext cx="0"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44" name="Line 8"/>
          <p:cNvSpPr>
            <a:spLocks noChangeShapeType="1"/>
          </p:cNvSpPr>
          <p:nvPr/>
        </p:nvSpPr>
        <p:spPr bwMode="auto">
          <a:xfrm>
            <a:off x="4284663" y="657225"/>
            <a:ext cx="2735262"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45" name="Rectangle 9"/>
          <p:cNvSpPr>
            <a:spLocks noChangeArrowheads="1"/>
          </p:cNvSpPr>
          <p:nvPr/>
        </p:nvSpPr>
        <p:spPr bwMode="auto">
          <a:xfrm>
            <a:off x="468313" y="1989138"/>
            <a:ext cx="1366837" cy="431800"/>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CAT(x</a:t>
            </a:r>
            <a:r>
              <a:rPr lang="en-US" altLang="zh-CN" baseline="-25000">
                <a:latin typeface="Times New Roman" pitchFamily="18" charset="0"/>
              </a:rPr>
              <a:t>5</a:t>
            </a:r>
            <a:r>
              <a:rPr lang="en-US" altLang="zh-CN">
                <a:latin typeface="Times New Roman" pitchFamily="18" charset="0"/>
              </a:rPr>
              <a:t>)</a:t>
            </a:r>
          </a:p>
        </p:txBody>
      </p:sp>
      <p:sp>
        <p:nvSpPr>
          <p:cNvPr id="756746" name="Rectangle 10"/>
          <p:cNvSpPr>
            <a:spLocks noChangeArrowheads="1"/>
          </p:cNvSpPr>
          <p:nvPr/>
        </p:nvSpPr>
        <p:spPr bwMode="auto">
          <a:xfrm>
            <a:off x="468313" y="2852738"/>
            <a:ext cx="1439862" cy="431800"/>
          </a:xfrm>
          <a:prstGeom prst="rect">
            <a:avLst/>
          </a:prstGeom>
          <a:noFill/>
          <a:ln w="9525">
            <a:solidFill>
              <a:schemeClr val="tx1"/>
            </a:solidFill>
            <a:miter lim="800000"/>
            <a:headEnd/>
            <a:tailEnd/>
          </a:ln>
          <a:effectLst/>
          <a:extLst/>
        </p:spPr>
        <p:txBody>
          <a:bodyPr wrap="none" anchor="ctr"/>
          <a:lstStyle/>
          <a:p>
            <a:pPr algn="ctr"/>
            <a:r>
              <a:rPr lang="en-US" altLang="zh-CN" dirty="0" smtClean="0">
                <a:latin typeface="Times New Roman" pitchFamily="18" charset="0"/>
              </a:rPr>
              <a:t>MEOWS(x)</a:t>
            </a:r>
            <a:endParaRPr lang="en-US" altLang="zh-CN" dirty="0">
              <a:latin typeface="Times New Roman" pitchFamily="18" charset="0"/>
            </a:endParaRPr>
          </a:p>
        </p:txBody>
      </p:sp>
      <p:sp>
        <p:nvSpPr>
          <p:cNvPr id="756747" name="Rectangle 11"/>
          <p:cNvSpPr>
            <a:spLocks noChangeArrowheads="1"/>
          </p:cNvSpPr>
          <p:nvPr/>
        </p:nvSpPr>
        <p:spPr bwMode="auto">
          <a:xfrm>
            <a:off x="179388" y="3644900"/>
            <a:ext cx="1943100" cy="431800"/>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rPr>
              <a:t>MEOWS(Myrtle</a:t>
            </a:r>
            <a:r>
              <a:rPr lang="en-US" altLang="zh-CN"/>
              <a:t>)</a:t>
            </a:r>
          </a:p>
        </p:txBody>
      </p:sp>
      <p:sp>
        <p:nvSpPr>
          <p:cNvPr id="756748" name="Rectangle 12"/>
          <p:cNvSpPr>
            <a:spLocks noChangeArrowheads="1"/>
          </p:cNvSpPr>
          <p:nvPr/>
        </p:nvSpPr>
        <p:spPr bwMode="auto">
          <a:xfrm>
            <a:off x="3384550" y="1989138"/>
            <a:ext cx="1511300" cy="431800"/>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DOG(Fido</a:t>
            </a:r>
            <a:r>
              <a:rPr lang="en-US" altLang="zh-CN"/>
              <a:t>)</a:t>
            </a:r>
          </a:p>
        </p:txBody>
      </p:sp>
      <p:sp>
        <p:nvSpPr>
          <p:cNvPr id="756749" name="Rectangle 13"/>
          <p:cNvSpPr>
            <a:spLocks noChangeArrowheads="1"/>
          </p:cNvSpPr>
          <p:nvPr/>
        </p:nvSpPr>
        <p:spPr bwMode="auto">
          <a:xfrm>
            <a:off x="5795963" y="1989138"/>
            <a:ext cx="2413000" cy="431800"/>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¬AFRAID(y</a:t>
            </a:r>
            <a:r>
              <a:rPr lang="en-US" altLang="zh-CN" baseline="-25000">
                <a:latin typeface="Times New Roman" pitchFamily="18" charset="0"/>
              </a:rPr>
              <a:t>2</a:t>
            </a:r>
            <a:r>
              <a:rPr lang="en-US" altLang="zh-CN">
                <a:latin typeface="Times New Roman" pitchFamily="18" charset="0"/>
              </a:rPr>
              <a:t>,x</a:t>
            </a:r>
            <a:r>
              <a:rPr lang="en-US" altLang="zh-CN" baseline="-25000">
                <a:latin typeface="Times New Roman" pitchFamily="18" charset="0"/>
              </a:rPr>
              <a:t>2</a:t>
            </a:r>
            <a:r>
              <a:rPr lang="en-US" altLang="zh-CN">
                <a:latin typeface="Times New Roman" pitchFamily="18" charset="0"/>
              </a:rPr>
              <a:t>)</a:t>
            </a:r>
          </a:p>
        </p:txBody>
      </p:sp>
      <p:sp>
        <p:nvSpPr>
          <p:cNvPr id="756750" name="Rectangle 14"/>
          <p:cNvSpPr>
            <a:spLocks noChangeArrowheads="1"/>
          </p:cNvSpPr>
          <p:nvPr/>
        </p:nvSpPr>
        <p:spPr bwMode="auto">
          <a:xfrm>
            <a:off x="3348038" y="2889250"/>
            <a:ext cx="1657350" cy="395288"/>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cs typeface="Arial" charset="0"/>
              </a:rPr>
              <a:t>¬</a:t>
            </a:r>
            <a:r>
              <a:rPr lang="en-US" altLang="zh-CN" dirty="0">
                <a:latin typeface="Times New Roman" pitchFamily="18" charset="0"/>
              </a:rPr>
              <a:t>BARKS(y)</a:t>
            </a:r>
          </a:p>
        </p:txBody>
      </p:sp>
      <p:sp>
        <p:nvSpPr>
          <p:cNvPr id="756751" name="Rectangle 15"/>
          <p:cNvSpPr>
            <a:spLocks noChangeArrowheads="1"/>
          </p:cNvSpPr>
          <p:nvPr/>
        </p:nvSpPr>
        <p:spPr bwMode="auto">
          <a:xfrm>
            <a:off x="3240088" y="3716338"/>
            <a:ext cx="1871662" cy="433387"/>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cs typeface="Arial" charset="0"/>
              </a:rPr>
              <a:t>¬</a:t>
            </a:r>
            <a:r>
              <a:rPr lang="en-US" altLang="zh-CN">
                <a:latin typeface="Times New Roman" pitchFamily="18" charset="0"/>
              </a:rPr>
              <a:t>BARKS(Fido)</a:t>
            </a:r>
          </a:p>
        </p:txBody>
      </p:sp>
      <p:sp>
        <p:nvSpPr>
          <p:cNvPr id="756752" name="Rectangle 16"/>
          <p:cNvSpPr>
            <a:spLocks noChangeArrowheads="1"/>
          </p:cNvSpPr>
          <p:nvPr/>
        </p:nvSpPr>
        <p:spPr bwMode="auto">
          <a:xfrm>
            <a:off x="6227763" y="2889250"/>
            <a:ext cx="2052637" cy="395288"/>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rPr>
              <a:t>FRIENDLY(y)</a:t>
            </a:r>
          </a:p>
        </p:txBody>
      </p:sp>
      <p:sp>
        <p:nvSpPr>
          <p:cNvPr id="756753" name="Rectangle 17"/>
          <p:cNvSpPr>
            <a:spLocks noChangeArrowheads="1"/>
          </p:cNvSpPr>
          <p:nvPr/>
        </p:nvSpPr>
        <p:spPr bwMode="auto">
          <a:xfrm>
            <a:off x="6335713" y="3752850"/>
            <a:ext cx="1871662" cy="433388"/>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FRIENDLY(x</a:t>
            </a:r>
            <a:r>
              <a:rPr lang="en-US" altLang="zh-CN" baseline="-25000">
                <a:latin typeface="Times New Roman" pitchFamily="18" charset="0"/>
              </a:rPr>
              <a:t>1</a:t>
            </a:r>
            <a:r>
              <a:rPr lang="en-US" altLang="zh-CN">
                <a:latin typeface="Times New Roman" pitchFamily="18" charset="0"/>
              </a:rPr>
              <a:t>)</a:t>
            </a:r>
          </a:p>
        </p:txBody>
      </p:sp>
      <p:sp>
        <p:nvSpPr>
          <p:cNvPr id="756754" name="Rectangle 18"/>
          <p:cNvSpPr>
            <a:spLocks noChangeArrowheads="1"/>
          </p:cNvSpPr>
          <p:nvPr/>
        </p:nvSpPr>
        <p:spPr bwMode="auto">
          <a:xfrm>
            <a:off x="4859338" y="4689475"/>
            <a:ext cx="1981200" cy="433388"/>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WAGS-TAIL(y)</a:t>
            </a:r>
          </a:p>
        </p:txBody>
      </p:sp>
      <p:sp>
        <p:nvSpPr>
          <p:cNvPr id="756755" name="Rectangle 19"/>
          <p:cNvSpPr>
            <a:spLocks noChangeArrowheads="1"/>
          </p:cNvSpPr>
          <p:nvPr/>
        </p:nvSpPr>
        <p:spPr bwMode="auto">
          <a:xfrm>
            <a:off x="7343775" y="4652963"/>
            <a:ext cx="1295400" cy="396875"/>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DOG(y)</a:t>
            </a:r>
          </a:p>
        </p:txBody>
      </p:sp>
      <p:sp>
        <p:nvSpPr>
          <p:cNvPr id="756756" name="Rectangle 20"/>
          <p:cNvSpPr>
            <a:spLocks noChangeArrowheads="1"/>
          </p:cNvSpPr>
          <p:nvPr/>
        </p:nvSpPr>
        <p:spPr bwMode="auto">
          <a:xfrm>
            <a:off x="4679950" y="5553075"/>
            <a:ext cx="2305050" cy="395288"/>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rPr>
              <a:t>WAGS-TAIL(Fido)</a:t>
            </a:r>
          </a:p>
        </p:txBody>
      </p:sp>
      <p:sp>
        <p:nvSpPr>
          <p:cNvPr id="756757" name="Rectangle 21"/>
          <p:cNvSpPr>
            <a:spLocks noChangeArrowheads="1"/>
          </p:cNvSpPr>
          <p:nvPr/>
        </p:nvSpPr>
        <p:spPr bwMode="auto">
          <a:xfrm>
            <a:off x="7343775" y="5553075"/>
            <a:ext cx="1512888" cy="396875"/>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rPr>
              <a:t>DOG(Fido)</a:t>
            </a:r>
          </a:p>
        </p:txBody>
      </p:sp>
      <p:sp>
        <p:nvSpPr>
          <p:cNvPr id="756758" name="Text Box 22"/>
          <p:cNvSpPr txBox="1">
            <a:spLocks noChangeArrowheads="1"/>
          </p:cNvSpPr>
          <p:nvPr/>
        </p:nvSpPr>
        <p:spPr bwMode="auto">
          <a:xfrm>
            <a:off x="215900" y="4581525"/>
            <a:ext cx="4464050" cy="1631216"/>
          </a:xfrm>
          <a:prstGeom prst="rect">
            <a:avLst/>
          </a:prstGeom>
          <a:noFill/>
          <a:ln>
            <a:noFill/>
          </a:ln>
          <a:effectLst/>
          <a:extLst/>
        </p:spPr>
        <p:txBody>
          <a:bodyPr wrap="square">
            <a:spAutoFit/>
          </a:bodyPr>
          <a:lstStyle/>
          <a:p>
            <a:r>
              <a:rPr lang="zh-CN" altLang="en-US" b="1" dirty="0">
                <a:solidFill>
                  <a:srgbClr val="0000FF"/>
                </a:solidFill>
                <a:latin typeface="仿宋_GB2312" pitchFamily="49" charset="-122"/>
                <a:ea typeface="仿宋_GB2312" pitchFamily="49" charset="-122"/>
              </a:rPr>
              <a:t>将目标的常量</a:t>
            </a:r>
            <a:r>
              <a:rPr lang="en-US" altLang="zh-CN" b="1" dirty="0">
                <a:solidFill>
                  <a:srgbClr val="0000FF"/>
                </a:solidFill>
                <a:latin typeface="仿宋_GB2312" pitchFamily="49" charset="-122"/>
                <a:ea typeface="仿宋_GB2312" pitchFamily="49" charset="-122"/>
              </a:rPr>
              <a:t>/</a:t>
            </a:r>
            <a:r>
              <a:rPr lang="zh-CN" altLang="en-US" b="1" dirty="0">
                <a:solidFill>
                  <a:srgbClr val="0000FF"/>
                </a:solidFill>
                <a:latin typeface="仿宋_GB2312" pitchFamily="49" charset="-122"/>
                <a:ea typeface="仿宋_GB2312" pitchFamily="49" charset="-122"/>
              </a:rPr>
              <a:t>变量通过置换向事实方向传播。直到最终到达事实时，再用事实</a:t>
            </a:r>
            <a:r>
              <a:rPr lang="zh-CN" altLang="en-US" b="1" dirty="0" smtClean="0">
                <a:solidFill>
                  <a:srgbClr val="0000FF"/>
                </a:solidFill>
                <a:latin typeface="仿宋_GB2312" pitchFamily="49" charset="-122"/>
                <a:ea typeface="仿宋_GB2312" pitchFamily="49" charset="-122"/>
              </a:rPr>
              <a:t>中的常量对其进行置换</a:t>
            </a:r>
            <a:r>
              <a:rPr lang="zh-CN" altLang="en-US" b="1" dirty="0" smtClean="0">
                <a:solidFill>
                  <a:srgbClr val="0000FF"/>
                </a:solidFill>
                <a:latin typeface="仿宋_GB2312" pitchFamily="49" charset="-122"/>
                <a:ea typeface="仿宋_GB2312" pitchFamily="49" charset="-122"/>
              </a:rPr>
              <a:t>。</a:t>
            </a:r>
            <a:endParaRPr lang="en-US" altLang="zh-CN" b="1" dirty="0" smtClean="0">
              <a:solidFill>
                <a:srgbClr val="0000FF"/>
              </a:solidFill>
              <a:latin typeface="仿宋_GB2312" pitchFamily="49" charset="-122"/>
              <a:ea typeface="仿宋_GB2312" pitchFamily="49" charset="-122"/>
            </a:endParaRPr>
          </a:p>
          <a:p>
            <a:endParaRPr lang="en-US" altLang="zh-CN" b="1" dirty="0">
              <a:solidFill>
                <a:srgbClr val="0000FF"/>
              </a:solidFill>
              <a:latin typeface="仿宋_GB2312" pitchFamily="49" charset="-122"/>
              <a:ea typeface="仿宋_GB2312" pitchFamily="49" charset="-122"/>
            </a:endParaRPr>
          </a:p>
          <a:p>
            <a:r>
              <a:rPr lang="zh-CN" altLang="en-US" dirty="0" smtClean="0">
                <a:solidFill>
                  <a:srgbClr val="00B050"/>
                </a:solidFill>
                <a:latin typeface="仿宋_GB2312" pitchFamily="49" charset="-122"/>
                <a:ea typeface="仿宋_GB2312" pitchFamily="49" charset="-122"/>
              </a:rPr>
              <a:t>最终的复合置换为</a:t>
            </a:r>
            <a:r>
              <a:rPr lang="en-US" altLang="zh-CN" dirty="0" smtClean="0">
                <a:solidFill>
                  <a:srgbClr val="00B050"/>
                </a:solidFill>
                <a:latin typeface="仿宋_GB2312" pitchFamily="49" charset="-122"/>
                <a:ea typeface="仿宋_GB2312" pitchFamily="49" charset="-122"/>
              </a:rPr>
              <a:t>{</a:t>
            </a:r>
            <a:r>
              <a:rPr lang="en-US" altLang="zh-CN" dirty="0" smtClean="0">
                <a:solidFill>
                  <a:srgbClr val="00B050"/>
                </a:solidFill>
                <a:latin typeface="Times New Roman" pitchFamily="18" charset="0"/>
              </a:rPr>
              <a:t>Myrtle/x</a:t>
            </a:r>
            <a:r>
              <a:rPr lang="zh-CN" altLang="en-US" dirty="0" smtClean="0">
                <a:solidFill>
                  <a:srgbClr val="00B050"/>
                </a:solidFill>
                <a:latin typeface="Times New Roman" pitchFamily="18" charset="0"/>
              </a:rPr>
              <a:t>，</a:t>
            </a:r>
            <a:r>
              <a:rPr lang="en-US" altLang="zh-CN" dirty="0">
                <a:solidFill>
                  <a:srgbClr val="00B050"/>
                </a:solidFill>
                <a:latin typeface="Times New Roman" pitchFamily="18" charset="0"/>
              </a:rPr>
              <a:t> Fido/y</a:t>
            </a:r>
            <a:r>
              <a:rPr lang="zh-CN" altLang="en-US" dirty="0" smtClean="0">
                <a:solidFill>
                  <a:srgbClr val="00B050"/>
                </a:solidFill>
                <a:latin typeface="Times New Roman" pitchFamily="18" charset="0"/>
              </a:rPr>
              <a:t> </a:t>
            </a:r>
            <a:r>
              <a:rPr lang="en-US" altLang="zh-CN" dirty="0" smtClean="0">
                <a:solidFill>
                  <a:srgbClr val="00B050"/>
                </a:solidFill>
                <a:latin typeface="仿宋_GB2312" pitchFamily="49" charset="-122"/>
                <a:ea typeface="仿宋_GB2312" pitchFamily="49" charset="-122"/>
              </a:rPr>
              <a:t>}</a:t>
            </a:r>
            <a:endParaRPr lang="zh-CN" altLang="en-US" dirty="0">
              <a:solidFill>
                <a:srgbClr val="00B050"/>
              </a:solidFill>
              <a:latin typeface="仿宋_GB2312" pitchFamily="49" charset="-122"/>
              <a:ea typeface="仿宋_GB2312" pitchFamily="49" charset="-122"/>
            </a:endParaRPr>
          </a:p>
        </p:txBody>
      </p:sp>
      <p:sp>
        <p:nvSpPr>
          <p:cNvPr id="756759" name="Freeform 23"/>
          <p:cNvSpPr>
            <a:spLocks/>
          </p:cNvSpPr>
          <p:nvPr/>
        </p:nvSpPr>
        <p:spPr bwMode="auto">
          <a:xfrm>
            <a:off x="3779838" y="728663"/>
            <a:ext cx="792162" cy="84137"/>
          </a:xfrm>
          <a:custGeom>
            <a:avLst/>
            <a:gdLst>
              <a:gd name="T0" fmla="*/ 0 w 499"/>
              <a:gd name="T1" fmla="*/ 0 h 53"/>
              <a:gd name="T2" fmla="*/ 131 w 499"/>
              <a:gd name="T3" fmla="*/ 37 h 53"/>
              <a:gd name="T4" fmla="*/ 267 w 499"/>
              <a:gd name="T5" fmla="*/ 53 h 53"/>
              <a:gd name="T6" fmla="*/ 395 w 499"/>
              <a:gd name="T7" fmla="*/ 29 h 53"/>
              <a:gd name="T8" fmla="*/ 499 w 499"/>
              <a:gd name="T9" fmla="*/ 1 h 53"/>
            </a:gdLst>
            <a:ahLst/>
            <a:cxnLst>
              <a:cxn ang="0">
                <a:pos x="T0" y="T1"/>
              </a:cxn>
              <a:cxn ang="0">
                <a:pos x="T2" y="T3"/>
              </a:cxn>
              <a:cxn ang="0">
                <a:pos x="T4" y="T5"/>
              </a:cxn>
              <a:cxn ang="0">
                <a:pos x="T6" y="T7"/>
              </a:cxn>
              <a:cxn ang="0">
                <a:pos x="T8" y="T9"/>
              </a:cxn>
            </a:cxnLst>
            <a:rect l="0" t="0" r="r" b="b"/>
            <a:pathLst>
              <a:path w="499" h="53">
                <a:moveTo>
                  <a:pt x="0" y="0"/>
                </a:moveTo>
                <a:lnTo>
                  <a:pt x="131" y="37"/>
                </a:lnTo>
                <a:lnTo>
                  <a:pt x="267" y="53"/>
                </a:lnTo>
                <a:lnTo>
                  <a:pt x="395" y="29"/>
                </a:lnTo>
                <a:lnTo>
                  <a:pt x="499" y="1"/>
                </a:lnTo>
              </a:path>
            </a:pathLst>
          </a:custGeom>
          <a:noFill/>
          <a:ln w="9525">
            <a:solidFill>
              <a:schemeClr val="tx1"/>
            </a:solidFill>
            <a:round/>
            <a:headEnd type="none" w="med" len="med"/>
            <a:tailEnd type="none" w="med" len="med"/>
          </a:ln>
          <a:effectLst/>
          <a:extLst/>
        </p:spPr>
        <p:txBody>
          <a:bodyPr/>
          <a:lstStyle/>
          <a:p>
            <a:endParaRPr lang="zh-CN" altLang="en-US"/>
          </a:p>
        </p:txBody>
      </p:sp>
      <p:sp>
        <p:nvSpPr>
          <p:cNvPr id="756760" name="AutoShape 24"/>
          <p:cNvSpPr>
            <a:spLocks noChangeArrowheads="1"/>
          </p:cNvSpPr>
          <p:nvPr/>
        </p:nvSpPr>
        <p:spPr bwMode="auto">
          <a:xfrm>
            <a:off x="1008063" y="1520825"/>
            <a:ext cx="142875" cy="468313"/>
          </a:xfrm>
          <a:prstGeom prst="downArrow">
            <a:avLst>
              <a:gd name="adj1" fmla="val 50000"/>
              <a:gd name="adj2" fmla="val 81945"/>
            </a:avLst>
          </a:prstGeom>
          <a:noFill/>
          <a:ln w="9525">
            <a:solidFill>
              <a:schemeClr val="tx1"/>
            </a:solidFill>
            <a:miter lim="800000"/>
            <a:headEnd/>
            <a:tailEnd/>
          </a:ln>
          <a:effectLst/>
          <a:extLst/>
        </p:spPr>
        <p:txBody>
          <a:bodyPr vert="eaVert" wrap="none" anchor="ctr"/>
          <a:lstStyle/>
          <a:p>
            <a:pPr algn="ctr"/>
            <a:endParaRPr lang="zh-CN" altLang="zh-CN"/>
          </a:p>
        </p:txBody>
      </p:sp>
      <p:sp>
        <p:nvSpPr>
          <p:cNvPr id="756761" name="AutoShape 25"/>
          <p:cNvSpPr>
            <a:spLocks noChangeArrowheads="1"/>
          </p:cNvSpPr>
          <p:nvPr/>
        </p:nvSpPr>
        <p:spPr bwMode="auto">
          <a:xfrm>
            <a:off x="4067175" y="1520825"/>
            <a:ext cx="109538" cy="468313"/>
          </a:xfrm>
          <a:prstGeom prst="downArrow">
            <a:avLst>
              <a:gd name="adj1" fmla="val 50000"/>
              <a:gd name="adj2" fmla="val 106884"/>
            </a:avLst>
          </a:prstGeom>
          <a:noFill/>
          <a:ln w="9525">
            <a:solidFill>
              <a:schemeClr val="tx1"/>
            </a:solidFill>
            <a:miter lim="800000"/>
            <a:headEnd/>
            <a:tailEnd/>
          </a:ln>
          <a:effectLst/>
          <a:extLst/>
        </p:spPr>
        <p:txBody>
          <a:bodyPr vert="eaVert" wrap="none" anchor="ctr"/>
          <a:lstStyle/>
          <a:p>
            <a:pPr algn="ctr"/>
            <a:endParaRPr lang="zh-CN" altLang="zh-CN"/>
          </a:p>
        </p:txBody>
      </p:sp>
      <p:sp>
        <p:nvSpPr>
          <p:cNvPr id="756762" name="AutoShape 26"/>
          <p:cNvSpPr>
            <a:spLocks noChangeArrowheads="1"/>
          </p:cNvSpPr>
          <p:nvPr/>
        </p:nvSpPr>
        <p:spPr bwMode="auto">
          <a:xfrm>
            <a:off x="6877050" y="1520825"/>
            <a:ext cx="107950" cy="503238"/>
          </a:xfrm>
          <a:prstGeom prst="downArrow">
            <a:avLst>
              <a:gd name="adj1" fmla="val 50000"/>
              <a:gd name="adj2" fmla="val 116544"/>
            </a:avLst>
          </a:prstGeom>
          <a:noFill/>
          <a:ln w="9525">
            <a:solidFill>
              <a:schemeClr val="tx1"/>
            </a:solidFill>
            <a:miter lim="800000"/>
            <a:headEnd/>
            <a:tailEnd/>
          </a:ln>
          <a:effectLst/>
          <a:extLst/>
        </p:spPr>
        <p:txBody>
          <a:bodyPr vert="eaVert" wrap="none" anchor="ctr"/>
          <a:lstStyle/>
          <a:p>
            <a:endParaRPr lang="zh-CN" altLang="en-US"/>
          </a:p>
        </p:txBody>
      </p:sp>
      <p:sp>
        <p:nvSpPr>
          <p:cNvPr id="756763" name="Line 27"/>
          <p:cNvSpPr>
            <a:spLocks noChangeShapeType="1"/>
          </p:cNvSpPr>
          <p:nvPr/>
        </p:nvSpPr>
        <p:spPr bwMode="auto">
          <a:xfrm>
            <a:off x="1079500" y="2420938"/>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64" name="Line 28"/>
          <p:cNvSpPr>
            <a:spLocks noChangeShapeType="1"/>
          </p:cNvSpPr>
          <p:nvPr/>
        </p:nvSpPr>
        <p:spPr bwMode="auto">
          <a:xfrm flipH="1">
            <a:off x="4284663" y="2420938"/>
            <a:ext cx="2592387" cy="4683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65" name="Line 29"/>
          <p:cNvSpPr>
            <a:spLocks noChangeShapeType="1"/>
          </p:cNvSpPr>
          <p:nvPr/>
        </p:nvSpPr>
        <p:spPr bwMode="auto">
          <a:xfrm>
            <a:off x="6985000" y="2420938"/>
            <a:ext cx="32385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66" name="AutoShape 30"/>
          <p:cNvSpPr>
            <a:spLocks noChangeArrowheads="1"/>
          </p:cNvSpPr>
          <p:nvPr/>
        </p:nvSpPr>
        <p:spPr bwMode="auto">
          <a:xfrm>
            <a:off x="1042988" y="3284538"/>
            <a:ext cx="107950" cy="396875"/>
          </a:xfrm>
          <a:prstGeom prst="downArrow">
            <a:avLst>
              <a:gd name="adj1" fmla="val 50000"/>
              <a:gd name="adj2" fmla="val 91912"/>
            </a:avLst>
          </a:prstGeom>
          <a:noFill/>
          <a:ln w="9525">
            <a:solidFill>
              <a:schemeClr val="tx1"/>
            </a:solidFill>
            <a:miter lim="800000"/>
            <a:headEnd/>
            <a:tailEnd/>
          </a:ln>
          <a:effectLst/>
          <a:extLst/>
        </p:spPr>
        <p:txBody>
          <a:bodyPr vert="eaVert" wrap="none" anchor="ctr"/>
          <a:lstStyle/>
          <a:p>
            <a:pPr algn="ctr"/>
            <a:endParaRPr lang="zh-CN" altLang="zh-CN"/>
          </a:p>
        </p:txBody>
      </p:sp>
      <p:sp>
        <p:nvSpPr>
          <p:cNvPr id="756767" name="AutoShape 31"/>
          <p:cNvSpPr>
            <a:spLocks noChangeArrowheads="1"/>
          </p:cNvSpPr>
          <p:nvPr/>
        </p:nvSpPr>
        <p:spPr bwMode="auto">
          <a:xfrm>
            <a:off x="4067175" y="3284538"/>
            <a:ext cx="109538" cy="431800"/>
          </a:xfrm>
          <a:prstGeom prst="downArrow">
            <a:avLst>
              <a:gd name="adj1" fmla="val 50000"/>
              <a:gd name="adj2" fmla="val 98550"/>
            </a:avLst>
          </a:prstGeom>
          <a:noFill/>
          <a:ln w="9525">
            <a:solidFill>
              <a:schemeClr val="tx1"/>
            </a:solidFill>
            <a:miter lim="800000"/>
            <a:headEnd/>
            <a:tailEnd/>
          </a:ln>
          <a:effectLst/>
          <a:extLst/>
        </p:spPr>
        <p:txBody>
          <a:bodyPr vert="eaVert" wrap="none" anchor="ctr"/>
          <a:lstStyle/>
          <a:p>
            <a:endParaRPr lang="zh-CN" altLang="en-US"/>
          </a:p>
        </p:txBody>
      </p:sp>
      <p:sp>
        <p:nvSpPr>
          <p:cNvPr id="756768" name="AutoShape 32"/>
          <p:cNvSpPr>
            <a:spLocks noChangeArrowheads="1"/>
          </p:cNvSpPr>
          <p:nvPr/>
        </p:nvSpPr>
        <p:spPr bwMode="auto">
          <a:xfrm>
            <a:off x="7127875" y="3284538"/>
            <a:ext cx="107950" cy="468312"/>
          </a:xfrm>
          <a:prstGeom prst="downArrow">
            <a:avLst>
              <a:gd name="adj1" fmla="val 50000"/>
              <a:gd name="adj2" fmla="val 108456"/>
            </a:avLst>
          </a:prstGeom>
          <a:noFill/>
          <a:ln w="9525">
            <a:solidFill>
              <a:schemeClr val="tx1"/>
            </a:solidFill>
            <a:miter lim="800000"/>
            <a:headEnd/>
            <a:tailEnd/>
          </a:ln>
          <a:effectLst/>
          <a:extLst/>
        </p:spPr>
        <p:txBody>
          <a:bodyPr vert="eaVert" wrap="none" anchor="ctr"/>
          <a:lstStyle/>
          <a:p>
            <a:endParaRPr lang="zh-CN" altLang="en-US"/>
          </a:p>
        </p:txBody>
      </p:sp>
      <p:sp>
        <p:nvSpPr>
          <p:cNvPr id="756769" name="Line 33"/>
          <p:cNvSpPr>
            <a:spLocks noChangeShapeType="1"/>
          </p:cNvSpPr>
          <p:nvPr/>
        </p:nvSpPr>
        <p:spPr bwMode="auto">
          <a:xfrm flipH="1">
            <a:off x="5976938" y="4184650"/>
            <a:ext cx="1150937"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70" name="Line 34"/>
          <p:cNvSpPr>
            <a:spLocks noChangeShapeType="1"/>
          </p:cNvSpPr>
          <p:nvPr/>
        </p:nvSpPr>
        <p:spPr bwMode="auto">
          <a:xfrm>
            <a:off x="7200900" y="4184650"/>
            <a:ext cx="827088"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71" name="AutoShape 35"/>
          <p:cNvSpPr>
            <a:spLocks noChangeArrowheads="1"/>
          </p:cNvSpPr>
          <p:nvPr/>
        </p:nvSpPr>
        <p:spPr bwMode="auto">
          <a:xfrm>
            <a:off x="5759450" y="5121275"/>
            <a:ext cx="107950" cy="431800"/>
          </a:xfrm>
          <a:prstGeom prst="downArrow">
            <a:avLst>
              <a:gd name="adj1" fmla="val 50000"/>
              <a:gd name="adj2" fmla="val 100000"/>
            </a:avLst>
          </a:prstGeom>
          <a:noFill/>
          <a:ln w="9525">
            <a:solidFill>
              <a:schemeClr val="tx1"/>
            </a:solidFill>
            <a:miter lim="800000"/>
            <a:headEnd/>
            <a:tailEnd/>
          </a:ln>
          <a:effectLst/>
          <a:extLst/>
        </p:spPr>
        <p:txBody>
          <a:bodyPr vert="eaVert" wrap="none" anchor="ctr"/>
          <a:lstStyle/>
          <a:p>
            <a:endParaRPr lang="zh-CN" altLang="en-US"/>
          </a:p>
        </p:txBody>
      </p:sp>
      <p:sp>
        <p:nvSpPr>
          <p:cNvPr id="756772" name="AutoShape 36"/>
          <p:cNvSpPr>
            <a:spLocks noChangeArrowheads="1"/>
          </p:cNvSpPr>
          <p:nvPr/>
        </p:nvSpPr>
        <p:spPr bwMode="auto">
          <a:xfrm>
            <a:off x="7956550" y="5049838"/>
            <a:ext cx="107950" cy="503237"/>
          </a:xfrm>
          <a:prstGeom prst="downArrow">
            <a:avLst>
              <a:gd name="adj1" fmla="val 50000"/>
              <a:gd name="adj2" fmla="val 116544"/>
            </a:avLst>
          </a:prstGeom>
          <a:noFill/>
          <a:ln w="9525">
            <a:solidFill>
              <a:schemeClr val="tx1"/>
            </a:solidFill>
            <a:miter lim="800000"/>
            <a:headEnd/>
            <a:tailEnd/>
          </a:ln>
          <a:effectLst/>
          <a:extLst/>
        </p:spPr>
        <p:txBody>
          <a:bodyPr vert="eaVert" wrap="none" anchor="ctr"/>
          <a:lstStyle/>
          <a:p>
            <a:endParaRPr lang="zh-CN" altLang="en-US"/>
          </a:p>
        </p:txBody>
      </p:sp>
      <p:sp>
        <p:nvSpPr>
          <p:cNvPr id="756773" name="Freeform 37"/>
          <p:cNvSpPr>
            <a:spLocks/>
          </p:cNvSpPr>
          <p:nvPr/>
        </p:nvSpPr>
        <p:spPr bwMode="auto">
          <a:xfrm>
            <a:off x="6659563" y="2457450"/>
            <a:ext cx="468312" cy="120650"/>
          </a:xfrm>
          <a:custGeom>
            <a:avLst/>
            <a:gdLst>
              <a:gd name="T0" fmla="*/ 0 w 295"/>
              <a:gd name="T1" fmla="*/ 0 h 76"/>
              <a:gd name="T2" fmla="*/ 45 w 295"/>
              <a:gd name="T3" fmla="*/ 44 h 76"/>
              <a:gd name="T4" fmla="*/ 125 w 295"/>
              <a:gd name="T5" fmla="*/ 68 h 76"/>
              <a:gd name="T6" fmla="*/ 197 w 295"/>
              <a:gd name="T7" fmla="*/ 76 h 76"/>
              <a:gd name="T8" fmla="*/ 295 w 295"/>
              <a:gd name="T9" fmla="*/ 68 h 76"/>
            </a:gdLst>
            <a:ahLst/>
            <a:cxnLst>
              <a:cxn ang="0">
                <a:pos x="T0" y="T1"/>
              </a:cxn>
              <a:cxn ang="0">
                <a:pos x="T2" y="T3"/>
              </a:cxn>
              <a:cxn ang="0">
                <a:pos x="T4" y="T5"/>
              </a:cxn>
              <a:cxn ang="0">
                <a:pos x="T6" y="T7"/>
              </a:cxn>
              <a:cxn ang="0">
                <a:pos x="T8" y="T9"/>
              </a:cxn>
            </a:cxnLst>
            <a:rect l="0" t="0" r="r" b="b"/>
            <a:pathLst>
              <a:path w="295" h="76">
                <a:moveTo>
                  <a:pt x="0" y="0"/>
                </a:moveTo>
                <a:lnTo>
                  <a:pt x="45" y="44"/>
                </a:lnTo>
                <a:lnTo>
                  <a:pt x="125" y="68"/>
                </a:lnTo>
                <a:lnTo>
                  <a:pt x="197" y="76"/>
                </a:lnTo>
                <a:lnTo>
                  <a:pt x="295" y="68"/>
                </a:lnTo>
              </a:path>
            </a:pathLst>
          </a:custGeom>
          <a:noFill/>
          <a:ln w="9525">
            <a:solidFill>
              <a:schemeClr val="tx1"/>
            </a:solidFill>
            <a:round/>
            <a:headEnd type="none" w="med" len="med"/>
            <a:tailEnd type="none" w="med" len="med"/>
          </a:ln>
          <a:effectLst/>
          <a:extLst/>
        </p:spPr>
        <p:txBody>
          <a:bodyPr/>
          <a:lstStyle/>
          <a:p>
            <a:endParaRPr lang="zh-CN" altLang="en-US"/>
          </a:p>
        </p:txBody>
      </p:sp>
      <p:sp>
        <p:nvSpPr>
          <p:cNvPr id="756774" name="Freeform 38"/>
          <p:cNvSpPr>
            <a:spLocks/>
          </p:cNvSpPr>
          <p:nvPr/>
        </p:nvSpPr>
        <p:spPr bwMode="auto">
          <a:xfrm>
            <a:off x="6911975" y="4257675"/>
            <a:ext cx="431800" cy="73025"/>
          </a:xfrm>
          <a:custGeom>
            <a:avLst/>
            <a:gdLst>
              <a:gd name="T0" fmla="*/ 0 w 272"/>
              <a:gd name="T1" fmla="*/ 0 h 46"/>
              <a:gd name="T2" fmla="*/ 70 w 272"/>
              <a:gd name="T3" fmla="*/ 38 h 46"/>
              <a:gd name="T4" fmla="*/ 142 w 272"/>
              <a:gd name="T5" fmla="*/ 46 h 46"/>
              <a:gd name="T6" fmla="*/ 198 w 272"/>
              <a:gd name="T7" fmla="*/ 38 h 46"/>
              <a:gd name="T8" fmla="*/ 272 w 272"/>
              <a:gd name="T9" fmla="*/ 1 h 46"/>
            </a:gdLst>
            <a:ahLst/>
            <a:cxnLst>
              <a:cxn ang="0">
                <a:pos x="T0" y="T1"/>
              </a:cxn>
              <a:cxn ang="0">
                <a:pos x="T2" y="T3"/>
              </a:cxn>
              <a:cxn ang="0">
                <a:pos x="T4" y="T5"/>
              </a:cxn>
              <a:cxn ang="0">
                <a:pos x="T6" y="T7"/>
              </a:cxn>
              <a:cxn ang="0">
                <a:pos x="T8" y="T9"/>
              </a:cxn>
            </a:cxnLst>
            <a:rect l="0" t="0" r="r" b="b"/>
            <a:pathLst>
              <a:path w="272" h="46">
                <a:moveTo>
                  <a:pt x="0" y="0"/>
                </a:moveTo>
                <a:lnTo>
                  <a:pt x="70" y="38"/>
                </a:lnTo>
                <a:lnTo>
                  <a:pt x="142" y="46"/>
                </a:lnTo>
                <a:lnTo>
                  <a:pt x="198" y="38"/>
                </a:lnTo>
                <a:lnTo>
                  <a:pt x="272" y="1"/>
                </a:lnTo>
              </a:path>
            </a:pathLst>
          </a:custGeom>
          <a:noFill/>
          <a:ln w="9525">
            <a:solidFill>
              <a:schemeClr val="tx1"/>
            </a:solidFill>
            <a:round/>
            <a:headEnd type="none" w="med" len="med"/>
            <a:tailEnd type="none" w="med" len="med"/>
          </a:ln>
          <a:effectLst/>
          <a:extLst/>
        </p:spPr>
        <p:txBody>
          <a:bodyPr/>
          <a:lstStyle/>
          <a:p>
            <a:endParaRPr lang="zh-CN" altLang="en-US"/>
          </a:p>
        </p:txBody>
      </p:sp>
      <p:sp>
        <p:nvSpPr>
          <p:cNvPr id="756775" name="Text Box 39"/>
          <p:cNvSpPr txBox="1">
            <a:spLocks noChangeArrowheads="1"/>
          </p:cNvSpPr>
          <p:nvPr/>
        </p:nvSpPr>
        <p:spPr bwMode="auto">
          <a:xfrm>
            <a:off x="322263" y="6237288"/>
            <a:ext cx="6337300" cy="396875"/>
          </a:xfrm>
          <a:prstGeom prst="rect">
            <a:avLst/>
          </a:prstGeom>
          <a:noFill/>
          <a:ln>
            <a:noFill/>
          </a:ln>
          <a:effectLst/>
          <a:extLst/>
        </p:spPr>
        <p:txBody>
          <a:bodyPr>
            <a:spAutoFit/>
          </a:bodyPr>
          <a:lstStyle/>
          <a:p>
            <a:r>
              <a:rPr lang="en-US" altLang="zh-CN" b="1" dirty="0">
                <a:solidFill>
                  <a:srgbClr val="00B050"/>
                </a:solidFill>
                <a:latin typeface="Times New Roman" pitchFamily="18" charset="0"/>
              </a:rPr>
              <a:t>CAT({Myrtle}∧DOG(Fido)∧</a:t>
            </a:r>
            <a:r>
              <a:rPr lang="en-US" altLang="zh-CN" b="1" dirty="0">
                <a:solidFill>
                  <a:srgbClr val="00B050"/>
                </a:solidFill>
              </a:rPr>
              <a:t>¬</a:t>
            </a:r>
            <a:r>
              <a:rPr lang="en-US" altLang="zh-CN" b="1" dirty="0">
                <a:solidFill>
                  <a:srgbClr val="00B050"/>
                </a:solidFill>
                <a:latin typeface="Times New Roman" pitchFamily="18" charset="0"/>
              </a:rPr>
              <a:t>AFRAID({Myrtle, Fido}</a:t>
            </a:r>
          </a:p>
        </p:txBody>
      </p:sp>
      <p:sp>
        <p:nvSpPr>
          <p:cNvPr id="756776" name="Text Box 40"/>
          <p:cNvSpPr txBox="1">
            <a:spLocks noChangeArrowheads="1"/>
          </p:cNvSpPr>
          <p:nvPr/>
        </p:nvSpPr>
        <p:spPr bwMode="auto">
          <a:xfrm>
            <a:off x="4356100" y="1557338"/>
            <a:ext cx="1187450" cy="366712"/>
          </a:xfrm>
          <a:prstGeom prst="rect">
            <a:avLst/>
          </a:prstGeom>
          <a:noFill/>
          <a:ln>
            <a:noFill/>
          </a:ln>
          <a:effectLst/>
          <a:extLst/>
        </p:spPr>
        <p:txBody>
          <a:bodyPr>
            <a:spAutoFit/>
          </a:bodyPr>
          <a:lstStyle/>
          <a:p>
            <a:pPr>
              <a:spcBef>
                <a:spcPct val="50000"/>
              </a:spcBef>
            </a:pPr>
            <a:r>
              <a:rPr lang="en-US" altLang="zh-CN" sz="1800">
                <a:solidFill>
                  <a:srgbClr val="0000FF"/>
                </a:solidFill>
                <a:latin typeface="Times New Roman" pitchFamily="18" charset="0"/>
              </a:rPr>
              <a:t>{Fido/y}</a:t>
            </a:r>
          </a:p>
        </p:txBody>
      </p:sp>
      <p:sp>
        <p:nvSpPr>
          <p:cNvPr id="756777" name="Text Box 41"/>
          <p:cNvSpPr txBox="1">
            <a:spLocks noChangeArrowheads="1"/>
          </p:cNvSpPr>
          <p:nvPr/>
        </p:nvSpPr>
        <p:spPr bwMode="auto">
          <a:xfrm>
            <a:off x="1511300" y="1557338"/>
            <a:ext cx="863600" cy="366712"/>
          </a:xfrm>
          <a:prstGeom prst="rect">
            <a:avLst/>
          </a:prstGeom>
          <a:noFill/>
          <a:ln>
            <a:noFill/>
          </a:ln>
          <a:effectLst/>
          <a:extLst/>
        </p:spPr>
        <p:txBody>
          <a:bodyPr>
            <a:spAutoFit/>
          </a:bodyPr>
          <a:lstStyle/>
          <a:p>
            <a:pPr>
              <a:spcBef>
                <a:spcPct val="50000"/>
              </a:spcBef>
            </a:pPr>
            <a:r>
              <a:rPr lang="en-US" altLang="zh-CN" sz="1800" dirty="0">
                <a:solidFill>
                  <a:srgbClr val="0000FF"/>
                </a:solidFill>
                <a:latin typeface="Times New Roman" pitchFamily="18" charset="0"/>
              </a:rPr>
              <a:t>{</a:t>
            </a:r>
            <a:r>
              <a:rPr lang="en-US" altLang="zh-CN" sz="1800" dirty="0" smtClean="0">
                <a:solidFill>
                  <a:srgbClr val="0000FF"/>
                </a:solidFill>
                <a:latin typeface="Times New Roman" pitchFamily="18" charset="0"/>
              </a:rPr>
              <a:t>x/x</a:t>
            </a:r>
            <a:r>
              <a:rPr lang="en-US" altLang="zh-CN" sz="1800" baseline="-25000" dirty="0">
                <a:solidFill>
                  <a:srgbClr val="0000FF"/>
                </a:solidFill>
                <a:latin typeface="Times New Roman" pitchFamily="18" charset="0"/>
              </a:rPr>
              <a:t>5</a:t>
            </a:r>
            <a:r>
              <a:rPr lang="en-US" altLang="zh-CN" sz="1800" dirty="0" smtClean="0">
                <a:solidFill>
                  <a:srgbClr val="0000FF"/>
                </a:solidFill>
                <a:latin typeface="Times New Roman" pitchFamily="18" charset="0"/>
              </a:rPr>
              <a:t>}</a:t>
            </a:r>
            <a:endParaRPr lang="en-US" altLang="zh-CN" sz="1800" dirty="0">
              <a:solidFill>
                <a:srgbClr val="0000FF"/>
              </a:solidFill>
              <a:latin typeface="Times New Roman" pitchFamily="18" charset="0"/>
            </a:endParaRPr>
          </a:p>
        </p:txBody>
      </p:sp>
      <p:sp>
        <p:nvSpPr>
          <p:cNvPr id="756778" name="Text Box 42"/>
          <p:cNvSpPr txBox="1">
            <a:spLocks noChangeArrowheads="1"/>
          </p:cNvSpPr>
          <p:nvPr/>
        </p:nvSpPr>
        <p:spPr bwMode="auto">
          <a:xfrm>
            <a:off x="7164388" y="1557338"/>
            <a:ext cx="1584076" cy="369332"/>
          </a:xfrm>
          <a:prstGeom prst="rect">
            <a:avLst/>
          </a:prstGeom>
          <a:noFill/>
          <a:ln>
            <a:noFill/>
          </a:ln>
          <a:effectLst/>
          <a:extLst/>
        </p:spPr>
        <p:txBody>
          <a:bodyPr wrap="square">
            <a:spAutoFit/>
          </a:bodyPr>
          <a:lstStyle/>
          <a:p>
            <a:pPr>
              <a:spcBef>
                <a:spcPct val="50000"/>
              </a:spcBef>
            </a:pPr>
            <a:r>
              <a:rPr lang="en-US" altLang="zh-CN" sz="1800" dirty="0">
                <a:solidFill>
                  <a:srgbClr val="0000FF"/>
                </a:solidFill>
                <a:latin typeface="Times New Roman" pitchFamily="18" charset="0"/>
              </a:rPr>
              <a:t>{</a:t>
            </a:r>
            <a:r>
              <a:rPr lang="en-US" altLang="zh-CN" sz="1800" dirty="0" smtClean="0">
                <a:solidFill>
                  <a:srgbClr val="0000FF"/>
                </a:solidFill>
                <a:latin typeface="Times New Roman" pitchFamily="18" charset="0"/>
              </a:rPr>
              <a:t>x/y</a:t>
            </a:r>
            <a:r>
              <a:rPr lang="en-US" altLang="zh-CN" sz="1800" baseline="-25000" dirty="0" smtClean="0">
                <a:solidFill>
                  <a:srgbClr val="0000FF"/>
                </a:solidFill>
                <a:latin typeface="Times New Roman" pitchFamily="18" charset="0"/>
              </a:rPr>
              <a:t>2</a:t>
            </a:r>
            <a:r>
              <a:rPr lang="en-US" altLang="zh-CN" sz="1800" dirty="0" smtClean="0">
                <a:solidFill>
                  <a:srgbClr val="0000FF"/>
                </a:solidFill>
                <a:latin typeface="Times New Roman" pitchFamily="18" charset="0"/>
              </a:rPr>
              <a:t> </a:t>
            </a:r>
            <a:r>
              <a:rPr lang="en-US" altLang="zh-CN" sz="1800" dirty="0">
                <a:solidFill>
                  <a:srgbClr val="0000FF"/>
                </a:solidFill>
                <a:latin typeface="Times New Roman" pitchFamily="18" charset="0"/>
              </a:rPr>
              <a:t>, y/x</a:t>
            </a:r>
            <a:r>
              <a:rPr lang="en-US" altLang="zh-CN" sz="1800" baseline="-25000" dirty="0">
                <a:solidFill>
                  <a:srgbClr val="0000FF"/>
                </a:solidFill>
                <a:latin typeface="Times New Roman" pitchFamily="18" charset="0"/>
              </a:rPr>
              <a:t>2</a:t>
            </a:r>
            <a:r>
              <a:rPr lang="en-US" altLang="zh-CN" sz="1800" dirty="0" smtClean="0">
                <a:solidFill>
                  <a:srgbClr val="0000FF"/>
                </a:solidFill>
                <a:latin typeface="Times New Roman" pitchFamily="18" charset="0"/>
              </a:rPr>
              <a:t>}</a:t>
            </a:r>
            <a:endParaRPr lang="en-US" altLang="zh-CN" sz="1800" dirty="0">
              <a:solidFill>
                <a:srgbClr val="0000FF"/>
              </a:solidFill>
              <a:latin typeface="Times New Roman" pitchFamily="18" charset="0"/>
            </a:endParaRPr>
          </a:p>
        </p:txBody>
      </p:sp>
      <p:sp>
        <p:nvSpPr>
          <p:cNvPr id="756779" name="Text Box 43"/>
          <p:cNvSpPr txBox="1">
            <a:spLocks noChangeArrowheads="1"/>
          </p:cNvSpPr>
          <p:nvPr/>
        </p:nvSpPr>
        <p:spPr bwMode="auto">
          <a:xfrm>
            <a:off x="1258888" y="2492375"/>
            <a:ext cx="468312" cy="339725"/>
          </a:xfrm>
          <a:prstGeom prst="rect">
            <a:avLst/>
          </a:prstGeom>
          <a:noFill/>
          <a:ln>
            <a:noFill/>
          </a:ln>
          <a:effectLst/>
          <a:extLst/>
        </p:spPr>
        <p:txBody>
          <a:bodyPr>
            <a:spAutoFit/>
          </a:bodyPr>
          <a:lstStyle/>
          <a:p>
            <a:pPr>
              <a:lnSpc>
                <a:spcPct val="90000"/>
              </a:lnSpc>
            </a:pPr>
            <a:r>
              <a:rPr lang="en-US" altLang="zh-CN" sz="1800">
                <a:latin typeface="Times New Roman" pitchFamily="18" charset="0"/>
              </a:rPr>
              <a:t>r</a:t>
            </a:r>
            <a:r>
              <a:rPr lang="en-US" altLang="zh-CN" sz="1800" baseline="-25000">
                <a:latin typeface="Times New Roman" pitchFamily="18" charset="0"/>
              </a:rPr>
              <a:t>5</a:t>
            </a:r>
          </a:p>
        </p:txBody>
      </p:sp>
      <p:sp>
        <p:nvSpPr>
          <p:cNvPr id="756780" name="Text Box 44"/>
          <p:cNvSpPr txBox="1">
            <a:spLocks noChangeArrowheads="1"/>
          </p:cNvSpPr>
          <p:nvPr/>
        </p:nvSpPr>
        <p:spPr bwMode="auto">
          <a:xfrm>
            <a:off x="6659563" y="2528888"/>
            <a:ext cx="395287" cy="339725"/>
          </a:xfrm>
          <a:prstGeom prst="rect">
            <a:avLst/>
          </a:prstGeom>
          <a:noFill/>
          <a:ln>
            <a:noFill/>
          </a:ln>
          <a:effectLst/>
          <a:extLst/>
        </p:spPr>
        <p:txBody>
          <a:bodyPr>
            <a:spAutoFit/>
          </a:bodyPr>
          <a:lstStyle/>
          <a:p>
            <a:pPr>
              <a:lnSpc>
                <a:spcPct val="90000"/>
              </a:lnSpc>
            </a:pPr>
            <a:r>
              <a:rPr lang="en-US" altLang="zh-CN" sz="1800">
                <a:latin typeface="Times New Roman" pitchFamily="18" charset="0"/>
              </a:rPr>
              <a:t>r</a:t>
            </a:r>
            <a:r>
              <a:rPr lang="en-US" altLang="zh-CN" sz="1800" baseline="-25000">
                <a:latin typeface="Times New Roman" pitchFamily="18" charset="0"/>
              </a:rPr>
              <a:t>2</a:t>
            </a:r>
          </a:p>
        </p:txBody>
      </p:sp>
      <p:sp>
        <p:nvSpPr>
          <p:cNvPr id="756781" name="Text Box 45"/>
          <p:cNvSpPr txBox="1">
            <a:spLocks noChangeArrowheads="1"/>
          </p:cNvSpPr>
          <p:nvPr/>
        </p:nvSpPr>
        <p:spPr bwMode="auto">
          <a:xfrm>
            <a:off x="6948488" y="4292600"/>
            <a:ext cx="468312" cy="339725"/>
          </a:xfrm>
          <a:prstGeom prst="rect">
            <a:avLst/>
          </a:prstGeom>
          <a:noFill/>
          <a:ln>
            <a:noFill/>
          </a:ln>
          <a:effectLst/>
          <a:extLst/>
        </p:spPr>
        <p:txBody>
          <a:bodyPr>
            <a:spAutoFit/>
          </a:bodyPr>
          <a:lstStyle/>
          <a:p>
            <a:pPr>
              <a:lnSpc>
                <a:spcPct val="90000"/>
              </a:lnSpc>
            </a:pPr>
            <a:r>
              <a:rPr lang="en-US" altLang="zh-CN" sz="1800">
                <a:latin typeface="Times New Roman" pitchFamily="18" charset="0"/>
              </a:rPr>
              <a:t>r</a:t>
            </a:r>
            <a:r>
              <a:rPr lang="en-US" altLang="zh-CN" sz="1800" baseline="-25000">
                <a:latin typeface="Times New Roman" pitchFamily="18" charset="0"/>
              </a:rPr>
              <a:t>1</a:t>
            </a:r>
          </a:p>
        </p:txBody>
      </p:sp>
      <p:sp>
        <p:nvSpPr>
          <p:cNvPr id="756782" name="Text Box 46"/>
          <p:cNvSpPr txBox="1">
            <a:spLocks noChangeArrowheads="1"/>
          </p:cNvSpPr>
          <p:nvPr/>
        </p:nvSpPr>
        <p:spPr bwMode="auto">
          <a:xfrm>
            <a:off x="1331913" y="3284538"/>
            <a:ext cx="1223962" cy="366712"/>
          </a:xfrm>
          <a:prstGeom prst="rect">
            <a:avLst/>
          </a:prstGeom>
          <a:noFill/>
          <a:ln>
            <a:noFill/>
          </a:ln>
          <a:effectLst/>
          <a:extLst/>
        </p:spPr>
        <p:txBody>
          <a:bodyPr>
            <a:spAutoFit/>
          </a:bodyPr>
          <a:lstStyle/>
          <a:p>
            <a:pPr>
              <a:spcBef>
                <a:spcPct val="50000"/>
              </a:spcBef>
            </a:pPr>
            <a:r>
              <a:rPr lang="en-US" altLang="zh-CN" sz="1800" dirty="0">
                <a:solidFill>
                  <a:srgbClr val="0000FF"/>
                </a:solidFill>
                <a:latin typeface="Times New Roman" pitchFamily="18" charset="0"/>
              </a:rPr>
              <a:t>{</a:t>
            </a:r>
            <a:r>
              <a:rPr lang="en-US" altLang="zh-CN" sz="1800" dirty="0" smtClean="0">
                <a:solidFill>
                  <a:srgbClr val="0000FF"/>
                </a:solidFill>
                <a:latin typeface="Times New Roman" pitchFamily="18" charset="0"/>
              </a:rPr>
              <a:t>Myrtle/x}</a:t>
            </a:r>
            <a:endParaRPr lang="en-US" altLang="zh-CN" sz="1800" dirty="0">
              <a:solidFill>
                <a:srgbClr val="0000FF"/>
              </a:solidFill>
              <a:latin typeface="Times New Roman" pitchFamily="18" charset="0"/>
            </a:endParaRPr>
          </a:p>
        </p:txBody>
      </p:sp>
      <p:sp>
        <p:nvSpPr>
          <p:cNvPr id="756783" name="Text Box 47"/>
          <p:cNvSpPr txBox="1">
            <a:spLocks noChangeArrowheads="1"/>
          </p:cNvSpPr>
          <p:nvPr/>
        </p:nvSpPr>
        <p:spPr bwMode="auto">
          <a:xfrm>
            <a:off x="4284663" y="3321050"/>
            <a:ext cx="1042987" cy="366713"/>
          </a:xfrm>
          <a:prstGeom prst="rect">
            <a:avLst/>
          </a:prstGeom>
          <a:noFill/>
          <a:ln>
            <a:noFill/>
          </a:ln>
          <a:effectLst/>
          <a:extLst/>
        </p:spPr>
        <p:txBody>
          <a:bodyPr>
            <a:spAutoFit/>
          </a:bodyPr>
          <a:lstStyle/>
          <a:p>
            <a:pPr>
              <a:spcBef>
                <a:spcPct val="50000"/>
              </a:spcBef>
            </a:pPr>
            <a:r>
              <a:rPr lang="en-US" altLang="zh-CN" sz="1800" dirty="0">
                <a:solidFill>
                  <a:srgbClr val="0000FF"/>
                </a:solidFill>
                <a:latin typeface="Times New Roman" pitchFamily="18" charset="0"/>
              </a:rPr>
              <a:t>{Fido/y}</a:t>
            </a:r>
          </a:p>
        </p:txBody>
      </p:sp>
      <p:sp>
        <p:nvSpPr>
          <p:cNvPr id="756784" name="Text Box 48"/>
          <p:cNvSpPr txBox="1">
            <a:spLocks noChangeArrowheads="1"/>
          </p:cNvSpPr>
          <p:nvPr/>
        </p:nvSpPr>
        <p:spPr bwMode="auto">
          <a:xfrm>
            <a:off x="7488238" y="3321050"/>
            <a:ext cx="792162" cy="366713"/>
          </a:xfrm>
          <a:prstGeom prst="rect">
            <a:avLst/>
          </a:prstGeom>
          <a:noFill/>
          <a:ln>
            <a:noFill/>
          </a:ln>
          <a:effectLst/>
          <a:extLst/>
        </p:spPr>
        <p:txBody>
          <a:bodyPr>
            <a:spAutoFit/>
          </a:bodyPr>
          <a:lstStyle/>
          <a:p>
            <a:pPr>
              <a:spcBef>
                <a:spcPct val="50000"/>
              </a:spcBef>
            </a:pPr>
            <a:r>
              <a:rPr lang="en-US" altLang="zh-CN" sz="1800" dirty="0">
                <a:solidFill>
                  <a:srgbClr val="0000FF"/>
                </a:solidFill>
                <a:latin typeface="Times New Roman" pitchFamily="18" charset="0"/>
              </a:rPr>
              <a:t>{y/x</a:t>
            </a:r>
            <a:r>
              <a:rPr lang="en-US" altLang="zh-CN" sz="1800" baseline="-25000" dirty="0">
                <a:solidFill>
                  <a:srgbClr val="0000FF"/>
                </a:solidFill>
                <a:latin typeface="Times New Roman" pitchFamily="18" charset="0"/>
              </a:rPr>
              <a:t>1</a:t>
            </a:r>
            <a:r>
              <a:rPr lang="en-US" altLang="zh-CN" sz="1800" dirty="0" smtClean="0">
                <a:solidFill>
                  <a:srgbClr val="0000FF"/>
                </a:solidFill>
                <a:latin typeface="Times New Roman" pitchFamily="18" charset="0"/>
              </a:rPr>
              <a:t>}</a:t>
            </a:r>
            <a:endParaRPr lang="en-US" altLang="zh-CN" sz="1800" dirty="0">
              <a:solidFill>
                <a:srgbClr val="0000FF"/>
              </a:solidFill>
              <a:latin typeface="Times New Roman" pitchFamily="18" charset="0"/>
            </a:endParaRPr>
          </a:p>
        </p:txBody>
      </p:sp>
      <p:sp>
        <p:nvSpPr>
          <p:cNvPr id="756785" name="Text Box 49"/>
          <p:cNvSpPr txBox="1">
            <a:spLocks noChangeArrowheads="1"/>
          </p:cNvSpPr>
          <p:nvPr/>
        </p:nvSpPr>
        <p:spPr bwMode="auto">
          <a:xfrm>
            <a:off x="5976938" y="5157788"/>
            <a:ext cx="1042987" cy="366712"/>
          </a:xfrm>
          <a:prstGeom prst="rect">
            <a:avLst/>
          </a:prstGeom>
          <a:noFill/>
          <a:ln>
            <a:noFill/>
          </a:ln>
          <a:effectLst/>
          <a:extLst/>
        </p:spPr>
        <p:txBody>
          <a:bodyPr>
            <a:spAutoFit/>
          </a:bodyPr>
          <a:lstStyle/>
          <a:p>
            <a:pPr>
              <a:spcBef>
                <a:spcPct val="50000"/>
              </a:spcBef>
            </a:pPr>
            <a:r>
              <a:rPr lang="en-US" altLang="zh-CN" sz="1800">
                <a:solidFill>
                  <a:srgbClr val="0000FF"/>
                </a:solidFill>
                <a:latin typeface="Times New Roman" pitchFamily="18" charset="0"/>
              </a:rPr>
              <a:t>{Fido/y}</a:t>
            </a:r>
          </a:p>
        </p:txBody>
      </p:sp>
      <p:sp>
        <p:nvSpPr>
          <p:cNvPr id="756786" name="Text Box 50"/>
          <p:cNvSpPr txBox="1">
            <a:spLocks noChangeArrowheads="1"/>
          </p:cNvSpPr>
          <p:nvPr/>
        </p:nvSpPr>
        <p:spPr bwMode="auto">
          <a:xfrm>
            <a:off x="8101013" y="5121275"/>
            <a:ext cx="1042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a:solidFill>
                  <a:srgbClr val="0000FF"/>
                </a:solidFill>
                <a:latin typeface="Times New Roman" pitchFamily="18" charset="0"/>
              </a:rPr>
              <a:t>{Fido/y}</a:t>
            </a:r>
          </a:p>
        </p:txBody>
      </p:sp>
      <p:sp>
        <p:nvSpPr>
          <p:cNvPr id="2" name="TextBox 1"/>
          <p:cNvSpPr txBox="1"/>
          <p:nvPr/>
        </p:nvSpPr>
        <p:spPr>
          <a:xfrm>
            <a:off x="7271544" y="260350"/>
            <a:ext cx="1585119" cy="396875"/>
          </a:xfrm>
          <a:prstGeom prst="rect">
            <a:avLst/>
          </a:prstGeom>
          <a:noFill/>
        </p:spPr>
        <p:txBody>
          <a:bodyPr wrap="square" rtlCol="0">
            <a:spAutoFit/>
          </a:bodyPr>
          <a:lstStyle/>
          <a:p>
            <a:r>
              <a:rPr lang="zh-CN" altLang="en-US" b="1" dirty="0" smtClean="0">
                <a:solidFill>
                  <a:srgbClr val="FF0000"/>
                </a:solidFill>
                <a:latin typeface="微软雅黑" pitchFamily="34" charset="-122"/>
                <a:ea typeface="微软雅黑" pitchFamily="34" charset="-122"/>
              </a:rPr>
              <a:t>书上有错！</a:t>
            </a:r>
            <a:endParaRPr lang="zh-CN" altLang="en-US" b="1" dirty="0">
              <a:solidFill>
                <a:srgbClr val="FF00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38" name="Rectangle 2"/>
          <p:cNvSpPr>
            <a:spLocks noChangeArrowheads="1"/>
          </p:cNvSpPr>
          <p:nvPr/>
        </p:nvSpPr>
        <p:spPr bwMode="auto">
          <a:xfrm>
            <a:off x="1908175" y="260350"/>
            <a:ext cx="4895850" cy="396875"/>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rPr>
              <a:t>CAT(x)∧DOG(y)</a:t>
            </a:r>
            <a:r>
              <a:rPr lang="en-US" altLang="zh-CN" dirty="0" smtClean="0">
                <a:latin typeface="Times New Roman" pitchFamily="18" charset="0"/>
              </a:rPr>
              <a:t>∧</a:t>
            </a:r>
            <a:r>
              <a:rPr lang="en-US" altLang="zh-CN" dirty="0">
                <a:latin typeface="Times New Roman" pitchFamily="18" charset="0"/>
                <a:cs typeface="Arial" charset="0"/>
              </a:rPr>
              <a:t> ¬ </a:t>
            </a:r>
            <a:r>
              <a:rPr lang="en-US" altLang="zh-CN" dirty="0" smtClean="0">
                <a:latin typeface="Times New Roman" pitchFamily="18" charset="0"/>
              </a:rPr>
              <a:t>AFRAID(</a:t>
            </a:r>
            <a:r>
              <a:rPr lang="en-US" altLang="zh-CN" dirty="0" err="1" smtClean="0">
                <a:latin typeface="Times New Roman" pitchFamily="18" charset="0"/>
              </a:rPr>
              <a:t>x,y</a:t>
            </a:r>
            <a:r>
              <a:rPr lang="en-US" altLang="zh-CN" dirty="0">
                <a:latin typeface="Times New Roman" pitchFamily="18" charset="0"/>
              </a:rPr>
              <a:t>)</a:t>
            </a:r>
          </a:p>
        </p:txBody>
      </p:sp>
      <p:sp>
        <p:nvSpPr>
          <p:cNvPr id="756739" name="Rectangle 3"/>
          <p:cNvSpPr>
            <a:spLocks noChangeArrowheads="1"/>
          </p:cNvSpPr>
          <p:nvPr/>
        </p:nvSpPr>
        <p:spPr bwMode="auto">
          <a:xfrm>
            <a:off x="539750" y="1125538"/>
            <a:ext cx="1223963" cy="395287"/>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CAT(x)</a:t>
            </a:r>
          </a:p>
        </p:txBody>
      </p:sp>
      <p:sp>
        <p:nvSpPr>
          <p:cNvPr id="756740" name="Rectangle 4"/>
          <p:cNvSpPr>
            <a:spLocks noChangeArrowheads="1"/>
          </p:cNvSpPr>
          <p:nvPr/>
        </p:nvSpPr>
        <p:spPr bwMode="auto">
          <a:xfrm>
            <a:off x="3527425" y="1125538"/>
            <a:ext cx="1295400" cy="395287"/>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rPr>
              <a:t>DOG(y)</a:t>
            </a:r>
          </a:p>
        </p:txBody>
      </p:sp>
      <p:sp>
        <p:nvSpPr>
          <p:cNvPr id="756741" name="Rectangle 5"/>
          <p:cNvSpPr>
            <a:spLocks noChangeArrowheads="1"/>
          </p:cNvSpPr>
          <p:nvPr/>
        </p:nvSpPr>
        <p:spPr bwMode="auto">
          <a:xfrm>
            <a:off x="5759450" y="1160463"/>
            <a:ext cx="2413000" cy="360362"/>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cs typeface="Arial" charset="0"/>
              </a:rPr>
              <a:t>¬</a:t>
            </a:r>
            <a:r>
              <a:rPr lang="en-US" altLang="zh-CN" dirty="0">
                <a:latin typeface="Times New Roman" pitchFamily="18" charset="0"/>
              </a:rPr>
              <a:t>AFRAID(</a:t>
            </a:r>
            <a:r>
              <a:rPr lang="en-US" altLang="zh-CN" dirty="0" err="1">
                <a:latin typeface="Times New Roman" pitchFamily="18" charset="0"/>
              </a:rPr>
              <a:t>x,y</a:t>
            </a:r>
            <a:r>
              <a:rPr lang="en-US" altLang="zh-CN" dirty="0">
                <a:latin typeface="Times New Roman" pitchFamily="18" charset="0"/>
              </a:rPr>
              <a:t>)</a:t>
            </a:r>
          </a:p>
        </p:txBody>
      </p:sp>
      <p:sp>
        <p:nvSpPr>
          <p:cNvPr id="756742" name="Line 6"/>
          <p:cNvSpPr>
            <a:spLocks noChangeShapeType="1"/>
          </p:cNvSpPr>
          <p:nvPr/>
        </p:nvSpPr>
        <p:spPr bwMode="auto">
          <a:xfrm flipH="1">
            <a:off x="1187450" y="657225"/>
            <a:ext cx="2916238"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43" name="Line 7"/>
          <p:cNvSpPr>
            <a:spLocks noChangeShapeType="1"/>
          </p:cNvSpPr>
          <p:nvPr/>
        </p:nvSpPr>
        <p:spPr bwMode="auto">
          <a:xfrm>
            <a:off x="4176713" y="657225"/>
            <a:ext cx="0"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44" name="Line 8"/>
          <p:cNvSpPr>
            <a:spLocks noChangeShapeType="1"/>
          </p:cNvSpPr>
          <p:nvPr/>
        </p:nvSpPr>
        <p:spPr bwMode="auto">
          <a:xfrm>
            <a:off x="4284663" y="657225"/>
            <a:ext cx="2735262"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45" name="Rectangle 9"/>
          <p:cNvSpPr>
            <a:spLocks noChangeArrowheads="1"/>
          </p:cNvSpPr>
          <p:nvPr/>
        </p:nvSpPr>
        <p:spPr bwMode="auto">
          <a:xfrm>
            <a:off x="468313" y="1989138"/>
            <a:ext cx="1366837" cy="431800"/>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CAT(x</a:t>
            </a:r>
            <a:r>
              <a:rPr lang="en-US" altLang="zh-CN" baseline="-25000">
                <a:latin typeface="Times New Roman" pitchFamily="18" charset="0"/>
              </a:rPr>
              <a:t>5</a:t>
            </a:r>
            <a:r>
              <a:rPr lang="en-US" altLang="zh-CN">
                <a:latin typeface="Times New Roman" pitchFamily="18" charset="0"/>
              </a:rPr>
              <a:t>)</a:t>
            </a:r>
          </a:p>
        </p:txBody>
      </p:sp>
      <p:sp>
        <p:nvSpPr>
          <p:cNvPr id="756746" name="Rectangle 10"/>
          <p:cNvSpPr>
            <a:spLocks noChangeArrowheads="1"/>
          </p:cNvSpPr>
          <p:nvPr/>
        </p:nvSpPr>
        <p:spPr bwMode="auto">
          <a:xfrm>
            <a:off x="468313" y="2852738"/>
            <a:ext cx="1439862" cy="431800"/>
          </a:xfrm>
          <a:prstGeom prst="rect">
            <a:avLst/>
          </a:prstGeom>
          <a:noFill/>
          <a:ln w="9525">
            <a:solidFill>
              <a:schemeClr val="tx1"/>
            </a:solidFill>
            <a:miter lim="800000"/>
            <a:headEnd/>
            <a:tailEnd/>
          </a:ln>
          <a:effectLst/>
          <a:extLst/>
        </p:spPr>
        <p:txBody>
          <a:bodyPr wrap="none" anchor="ctr"/>
          <a:lstStyle/>
          <a:p>
            <a:pPr algn="ctr"/>
            <a:r>
              <a:rPr lang="en-US" altLang="zh-CN" dirty="0" smtClean="0">
                <a:latin typeface="Times New Roman" pitchFamily="18" charset="0"/>
              </a:rPr>
              <a:t>MEOWS(x)</a:t>
            </a:r>
            <a:endParaRPr lang="en-US" altLang="zh-CN" dirty="0">
              <a:latin typeface="Times New Roman" pitchFamily="18" charset="0"/>
            </a:endParaRPr>
          </a:p>
        </p:txBody>
      </p:sp>
      <p:sp>
        <p:nvSpPr>
          <p:cNvPr id="756747" name="Rectangle 11"/>
          <p:cNvSpPr>
            <a:spLocks noChangeArrowheads="1"/>
          </p:cNvSpPr>
          <p:nvPr/>
        </p:nvSpPr>
        <p:spPr bwMode="auto">
          <a:xfrm>
            <a:off x="179388" y="3644900"/>
            <a:ext cx="1943100" cy="431800"/>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rPr>
              <a:t>MEOWS(Myrtle</a:t>
            </a:r>
            <a:r>
              <a:rPr lang="en-US" altLang="zh-CN"/>
              <a:t>)</a:t>
            </a:r>
          </a:p>
        </p:txBody>
      </p:sp>
      <p:sp>
        <p:nvSpPr>
          <p:cNvPr id="756748" name="Rectangle 12"/>
          <p:cNvSpPr>
            <a:spLocks noChangeArrowheads="1"/>
          </p:cNvSpPr>
          <p:nvPr/>
        </p:nvSpPr>
        <p:spPr bwMode="auto">
          <a:xfrm>
            <a:off x="3384550" y="1989138"/>
            <a:ext cx="1511300" cy="431800"/>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DOG(Fido</a:t>
            </a:r>
            <a:r>
              <a:rPr lang="en-US" altLang="zh-CN"/>
              <a:t>)</a:t>
            </a:r>
          </a:p>
        </p:txBody>
      </p:sp>
      <p:sp>
        <p:nvSpPr>
          <p:cNvPr id="756749" name="Rectangle 13"/>
          <p:cNvSpPr>
            <a:spLocks noChangeArrowheads="1"/>
          </p:cNvSpPr>
          <p:nvPr/>
        </p:nvSpPr>
        <p:spPr bwMode="auto">
          <a:xfrm>
            <a:off x="5795963" y="1989138"/>
            <a:ext cx="2413000" cy="431800"/>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¬AFRAID(y</a:t>
            </a:r>
            <a:r>
              <a:rPr lang="en-US" altLang="zh-CN" baseline="-25000">
                <a:latin typeface="Times New Roman" pitchFamily="18" charset="0"/>
              </a:rPr>
              <a:t>2</a:t>
            </a:r>
            <a:r>
              <a:rPr lang="en-US" altLang="zh-CN">
                <a:latin typeface="Times New Roman" pitchFamily="18" charset="0"/>
              </a:rPr>
              <a:t>,x</a:t>
            </a:r>
            <a:r>
              <a:rPr lang="en-US" altLang="zh-CN" baseline="-25000">
                <a:latin typeface="Times New Roman" pitchFamily="18" charset="0"/>
              </a:rPr>
              <a:t>2</a:t>
            </a:r>
            <a:r>
              <a:rPr lang="en-US" altLang="zh-CN">
                <a:latin typeface="Times New Roman" pitchFamily="18" charset="0"/>
              </a:rPr>
              <a:t>)</a:t>
            </a:r>
          </a:p>
        </p:txBody>
      </p:sp>
      <p:sp>
        <p:nvSpPr>
          <p:cNvPr id="756750" name="Rectangle 14"/>
          <p:cNvSpPr>
            <a:spLocks noChangeArrowheads="1"/>
          </p:cNvSpPr>
          <p:nvPr/>
        </p:nvSpPr>
        <p:spPr bwMode="auto">
          <a:xfrm>
            <a:off x="3348038" y="2889250"/>
            <a:ext cx="1657350" cy="395288"/>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cs typeface="Arial" charset="0"/>
              </a:rPr>
              <a:t>¬</a:t>
            </a:r>
            <a:r>
              <a:rPr lang="en-US" altLang="zh-CN" dirty="0">
                <a:latin typeface="Times New Roman" pitchFamily="18" charset="0"/>
              </a:rPr>
              <a:t>BARKS(y)</a:t>
            </a:r>
          </a:p>
        </p:txBody>
      </p:sp>
      <p:sp>
        <p:nvSpPr>
          <p:cNvPr id="756751" name="Rectangle 15"/>
          <p:cNvSpPr>
            <a:spLocks noChangeArrowheads="1"/>
          </p:cNvSpPr>
          <p:nvPr/>
        </p:nvSpPr>
        <p:spPr bwMode="auto">
          <a:xfrm>
            <a:off x="3240088" y="3716338"/>
            <a:ext cx="1871662" cy="433387"/>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cs typeface="Arial" charset="0"/>
              </a:rPr>
              <a:t>¬</a:t>
            </a:r>
            <a:r>
              <a:rPr lang="en-US" altLang="zh-CN">
                <a:latin typeface="Times New Roman" pitchFamily="18" charset="0"/>
              </a:rPr>
              <a:t>BARKS(Fido)</a:t>
            </a:r>
          </a:p>
        </p:txBody>
      </p:sp>
      <p:sp>
        <p:nvSpPr>
          <p:cNvPr id="756752" name="Rectangle 16"/>
          <p:cNvSpPr>
            <a:spLocks noChangeArrowheads="1"/>
          </p:cNvSpPr>
          <p:nvPr/>
        </p:nvSpPr>
        <p:spPr bwMode="auto">
          <a:xfrm>
            <a:off x="6227763" y="2889250"/>
            <a:ext cx="2052637" cy="395288"/>
          </a:xfrm>
          <a:prstGeom prst="rect">
            <a:avLst/>
          </a:prstGeom>
          <a:noFill/>
          <a:ln w="9525">
            <a:solidFill>
              <a:schemeClr val="tx1"/>
            </a:solidFill>
            <a:miter lim="800000"/>
            <a:headEnd/>
            <a:tailEnd/>
          </a:ln>
          <a:effectLst/>
          <a:extLst/>
        </p:spPr>
        <p:txBody>
          <a:bodyPr wrap="none" anchor="ctr"/>
          <a:lstStyle/>
          <a:p>
            <a:pPr algn="ctr"/>
            <a:r>
              <a:rPr lang="en-US" altLang="zh-CN" dirty="0">
                <a:latin typeface="Times New Roman" pitchFamily="18" charset="0"/>
              </a:rPr>
              <a:t>FRIENDLY(y)</a:t>
            </a:r>
          </a:p>
        </p:txBody>
      </p:sp>
      <p:sp>
        <p:nvSpPr>
          <p:cNvPr id="756753" name="Rectangle 17"/>
          <p:cNvSpPr>
            <a:spLocks noChangeArrowheads="1"/>
          </p:cNvSpPr>
          <p:nvPr/>
        </p:nvSpPr>
        <p:spPr bwMode="auto">
          <a:xfrm>
            <a:off x="6335713" y="3752850"/>
            <a:ext cx="1871662" cy="433388"/>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FRIENDLY(x</a:t>
            </a:r>
            <a:r>
              <a:rPr lang="en-US" altLang="zh-CN" baseline="-25000">
                <a:latin typeface="Times New Roman" pitchFamily="18" charset="0"/>
              </a:rPr>
              <a:t>1</a:t>
            </a:r>
            <a:r>
              <a:rPr lang="en-US" altLang="zh-CN">
                <a:latin typeface="Times New Roman" pitchFamily="18" charset="0"/>
              </a:rPr>
              <a:t>)</a:t>
            </a:r>
          </a:p>
        </p:txBody>
      </p:sp>
      <p:sp>
        <p:nvSpPr>
          <p:cNvPr id="756754" name="Rectangle 18"/>
          <p:cNvSpPr>
            <a:spLocks noChangeArrowheads="1"/>
          </p:cNvSpPr>
          <p:nvPr/>
        </p:nvSpPr>
        <p:spPr bwMode="auto">
          <a:xfrm>
            <a:off x="4859338" y="4689475"/>
            <a:ext cx="1981200" cy="433388"/>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WAGS-TAIL(y)</a:t>
            </a:r>
          </a:p>
        </p:txBody>
      </p:sp>
      <p:sp>
        <p:nvSpPr>
          <p:cNvPr id="756755" name="Rectangle 19"/>
          <p:cNvSpPr>
            <a:spLocks noChangeArrowheads="1"/>
          </p:cNvSpPr>
          <p:nvPr/>
        </p:nvSpPr>
        <p:spPr bwMode="auto">
          <a:xfrm>
            <a:off x="7343775" y="4652963"/>
            <a:ext cx="1295400" cy="396875"/>
          </a:xfrm>
          <a:prstGeom prst="rect">
            <a:avLst/>
          </a:prstGeom>
          <a:noFill/>
          <a:ln w="9525">
            <a:solidFill>
              <a:schemeClr val="tx1"/>
            </a:solidFill>
            <a:miter lim="800000"/>
            <a:headEnd/>
            <a:tailEnd/>
          </a:ln>
          <a:effectLst/>
          <a:extLst/>
        </p:spPr>
        <p:txBody>
          <a:bodyPr wrap="none" anchor="ctr"/>
          <a:lstStyle/>
          <a:p>
            <a:pPr algn="ctr"/>
            <a:r>
              <a:rPr lang="en-US" altLang="zh-CN">
                <a:latin typeface="Times New Roman" pitchFamily="18" charset="0"/>
              </a:rPr>
              <a:t>DOG(y)</a:t>
            </a:r>
          </a:p>
        </p:txBody>
      </p:sp>
      <p:sp>
        <p:nvSpPr>
          <p:cNvPr id="756756" name="Rectangle 20"/>
          <p:cNvSpPr>
            <a:spLocks noChangeArrowheads="1"/>
          </p:cNvSpPr>
          <p:nvPr/>
        </p:nvSpPr>
        <p:spPr bwMode="auto">
          <a:xfrm>
            <a:off x="4679950" y="5553075"/>
            <a:ext cx="2305050" cy="395288"/>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rPr>
              <a:t>WAGS-TAIL(Fido)</a:t>
            </a:r>
          </a:p>
        </p:txBody>
      </p:sp>
      <p:sp>
        <p:nvSpPr>
          <p:cNvPr id="756757" name="Rectangle 21"/>
          <p:cNvSpPr>
            <a:spLocks noChangeArrowheads="1"/>
          </p:cNvSpPr>
          <p:nvPr/>
        </p:nvSpPr>
        <p:spPr bwMode="auto">
          <a:xfrm>
            <a:off x="7343775" y="5553075"/>
            <a:ext cx="1512888" cy="396875"/>
          </a:xfrm>
          <a:prstGeom prst="rect">
            <a:avLst/>
          </a:prstGeom>
          <a:noFill/>
          <a:ln w="19050" cmpd="dbl">
            <a:solidFill>
              <a:schemeClr val="tx1"/>
            </a:solidFill>
            <a:miter lim="800000"/>
            <a:headEnd/>
            <a:tailEnd/>
          </a:ln>
          <a:effectLst/>
          <a:extLst/>
        </p:spPr>
        <p:txBody>
          <a:bodyPr wrap="none" anchor="ctr"/>
          <a:lstStyle/>
          <a:p>
            <a:pPr algn="ctr"/>
            <a:r>
              <a:rPr lang="en-US" altLang="zh-CN">
                <a:latin typeface="Times New Roman" pitchFamily="18" charset="0"/>
              </a:rPr>
              <a:t>DOG(Fido)</a:t>
            </a:r>
          </a:p>
        </p:txBody>
      </p:sp>
      <p:sp>
        <p:nvSpPr>
          <p:cNvPr id="756758" name="Text Box 22"/>
          <p:cNvSpPr txBox="1">
            <a:spLocks noChangeArrowheads="1"/>
          </p:cNvSpPr>
          <p:nvPr/>
        </p:nvSpPr>
        <p:spPr bwMode="auto">
          <a:xfrm>
            <a:off x="215900" y="4581525"/>
            <a:ext cx="4464050" cy="1631216"/>
          </a:xfrm>
          <a:prstGeom prst="rect">
            <a:avLst/>
          </a:prstGeom>
          <a:noFill/>
          <a:ln>
            <a:noFill/>
          </a:ln>
          <a:effectLst/>
          <a:extLst/>
        </p:spPr>
        <p:txBody>
          <a:bodyPr wrap="square">
            <a:spAutoFit/>
          </a:bodyPr>
          <a:lstStyle/>
          <a:p>
            <a:r>
              <a:rPr lang="zh-CN" altLang="en-US" b="1" dirty="0" smtClean="0">
                <a:solidFill>
                  <a:srgbClr val="0000FF"/>
                </a:solidFill>
                <a:latin typeface="仿宋_GB2312" pitchFamily="49" charset="-122"/>
                <a:ea typeface="仿宋_GB2312" pitchFamily="49" charset="-122"/>
              </a:rPr>
              <a:t>将目标的常量</a:t>
            </a:r>
            <a:r>
              <a:rPr lang="en-US" altLang="zh-CN" b="1" dirty="0" smtClean="0">
                <a:solidFill>
                  <a:srgbClr val="0000FF"/>
                </a:solidFill>
                <a:latin typeface="仿宋_GB2312" pitchFamily="49" charset="-122"/>
                <a:ea typeface="仿宋_GB2312" pitchFamily="49" charset="-122"/>
              </a:rPr>
              <a:t>/</a:t>
            </a:r>
            <a:r>
              <a:rPr lang="zh-CN" altLang="en-US" b="1" dirty="0" smtClean="0">
                <a:solidFill>
                  <a:srgbClr val="0000FF"/>
                </a:solidFill>
                <a:latin typeface="仿宋_GB2312" pitchFamily="49" charset="-122"/>
                <a:ea typeface="仿宋_GB2312" pitchFamily="49" charset="-122"/>
              </a:rPr>
              <a:t>变量通过置换向事实方向传播。直到最终到达事实时，再用事实中的常量对其进行置换。</a:t>
            </a:r>
            <a:endParaRPr lang="en-US" altLang="zh-CN" b="1" dirty="0" smtClean="0">
              <a:solidFill>
                <a:srgbClr val="0000FF"/>
              </a:solidFill>
              <a:latin typeface="仿宋_GB2312" pitchFamily="49" charset="-122"/>
              <a:ea typeface="仿宋_GB2312" pitchFamily="49" charset="-122"/>
            </a:endParaRPr>
          </a:p>
          <a:p>
            <a:endParaRPr lang="en-US" altLang="zh-CN" b="1" dirty="0">
              <a:solidFill>
                <a:srgbClr val="0000FF"/>
              </a:solidFill>
              <a:latin typeface="仿宋_GB2312" pitchFamily="49" charset="-122"/>
              <a:ea typeface="仿宋_GB2312" pitchFamily="49" charset="-122"/>
            </a:endParaRPr>
          </a:p>
          <a:p>
            <a:r>
              <a:rPr lang="zh-CN" altLang="en-US" dirty="0" smtClean="0">
                <a:solidFill>
                  <a:srgbClr val="00B050"/>
                </a:solidFill>
                <a:latin typeface="仿宋_GB2312" pitchFamily="49" charset="-122"/>
                <a:ea typeface="仿宋_GB2312" pitchFamily="49" charset="-122"/>
              </a:rPr>
              <a:t>最终的复合置换为</a:t>
            </a:r>
            <a:r>
              <a:rPr lang="en-US" altLang="zh-CN" dirty="0" smtClean="0">
                <a:solidFill>
                  <a:srgbClr val="00B050"/>
                </a:solidFill>
                <a:latin typeface="仿宋_GB2312" pitchFamily="49" charset="-122"/>
                <a:ea typeface="仿宋_GB2312" pitchFamily="49" charset="-122"/>
              </a:rPr>
              <a:t>{</a:t>
            </a:r>
            <a:r>
              <a:rPr lang="en-US" altLang="zh-CN" dirty="0" smtClean="0">
                <a:solidFill>
                  <a:srgbClr val="00B050"/>
                </a:solidFill>
                <a:latin typeface="Times New Roman" pitchFamily="18" charset="0"/>
              </a:rPr>
              <a:t>Myrtle/x</a:t>
            </a:r>
            <a:r>
              <a:rPr lang="zh-CN" altLang="en-US" dirty="0" smtClean="0">
                <a:solidFill>
                  <a:srgbClr val="00B050"/>
                </a:solidFill>
                <a:latin typeface="Times New Roman" pitchFamily="18" charset="0"/>
              </a:rPr>
              <a:t>，</a:t>
            </a:r>
            <a:r>
              <a:rPr lang="en-US" altLang="zh-CN" dirty="0">
                <a:solidFill>
                  <a:srgbClr val="00B050"/>
                </a:solidFill>
                <a:latin typeface="Times New Roman" pitchFamily="18" charset="0"/>
              </a:rPr>
              <a:t> Fido/y</a:t>
            </a:r>
            <a:r>
              <a:rPr lang="zh-CN" altLang="en-US" dirty="0" smtClean="0">
                <a:solidFill>
                  <a:srgbClr val="00B050"/>
                </a:solidFill>
                <a:latin typeface="Times New Roman" pitchFamily="18" charset="0"/>
              </a:rPr>
              <a:t> </a:t>
            </a:r>
            <a:r>
              <a:rPr lang="en-US" altLang="zh-CN" dirty="0" smtClean="0">
                <a:solidFill>
                  <a:srgbClr val="00B050"/>
                </a:solidFill>
                <a:latin typeface="仿宋_GB2312" pitchFamily="49" charset="-122"/>
                <a:ea typeface="仿宋_GB2312" pitchFamily="49" charset="-122"/>
              </a:rPr>
              <a:t>}</a:t>
            </a:r>
            <a:endParaRPr lang="zh-CN" altLang="en-US" dirty="0">
              <a:solidFill>
                <a:srgbClr val="00B050"/>
              </a:solidFill>
              <a:latin typeface="仿宋_GB2312" pitchFamily="49" charset="-122"/>
              <a:ea typeface="仿宋_GB2312" pitchFamily="49" charset="-122"/>
            </a:endParaRPr>
          </a:p>
        </p:txBody>
      </p:sp>
      <p:sp>
        <p:nvSpPr>
          <p:cNvPr id="756759" name="Freeform 23"/>
          <p:cNvSpPr>
            <a:spLocks/>
          </p:cNvSpPr>
          <p:nvPr/>
        </p:nvSpPr>
        <p:spPr bwMode="auto">
          <a:xfrm>
            <a:off x="3779838" y="728663"/>
            <a:ext cx="792162" cy="84137"/>
          </a:xfrm>
          <a:custGeom>
            <a:avLst/>
            <a:gdLst>
              <a:gd name="T0" fmla="*/ 0 w 499"/>
              <a:gd name="T1" fmla="*/ 0 h 53"/>
              <a:gd name="T2" fmla="*/ 131 w 499"/>
              <a:gd name="T3" fmla="*/ 37 h 53"/>
              <a:gd name="T4" fmla="*/ 267 w 499"/>
              <a:gd name="T5" fmla="*/ 53 h 53"/>
              <a:gd name="T6" fmla="*/ 395 w 499"/>
              <a:gd name="T7" fmla="*/ 29 h 53"/>
              <a:gd name="T8" fmla="*/ 499 w 499"/>
              <a:gd name="T9" fmla="*/ 1 h 53"/>
            </a:gdLst>
            <a:ahLst/>
            <a:cxnLst>
              <a:cxn ang="0">
                <a:pos x="T0" y="T1"/>
              </a:cxn>
              <a:cxn ang="0">
                <a:pos x="T2" y="T3"/>
              </a:cxn>
              <a:cxn ang="0">
                <a:pos x="T4" y="T5"/>
              </a:cxn>
              <a:cxn ang="0">
                <a:pos x="T6" y="T7"/>
              </a:cxn>
              <a:cxn ang="0">
                <a:pos x="T8" y="T9"/>
              </a:cxn>
            </a:cxnLst>
            <a:rect l="0" t="0" r="r" b="b"/>
            <a:pathLst>
              <a:path w="499" h="53">
                <a:moveTo>
                  <a:pt x="0" y="0"/>
                </a:moveTo>
                <a:lnTo>
                  <a:pt x="131" y="37"/>
                </a:lnTo>
                <a:lnTo>
                  <a:pt x="267" y="53"/>
                </a:lnTo>
                <a:lnTo>
                  <a:pt x="395" y="29"/>
                </a:lnTo>
                <a:lnTo>
                  <a:pt x="499" y="1"/>
                </a:lnTo>
              </a:path>
            </a:pathLst>
          </a:custGeom>
          <a:noFill/>
          <a:ln w="9525">
            <a:solidFill>
              <a:schemeClr val="tx1"/>
            </a:solidFill>
            <a:round/>
            <a:headEnd type="none" w="med" len="med"/>
            <a:tailEnd type="none" w="med" len="med"/>
          </a:ln>
          <a:effectLst/>
          <a:extLst/>
        </p:spPr>
        <p:txBody>
          <a:bodyPr/>
          <a:lstStyle/>
          <a:p>
            <a:endParaRPr lang="zh-CN" altLang="en-US"/>
          </a:p>
        </p:txBody>
      </p:sp>
      <p:sp>
        <p:nvSpPr>
          <p:cNvPr id="756760" name="AutoShape 24"/>
          <p:cNvSpPr>
            <a:spLocks noChangeArrowheads="1"/>
          </p:cNvSpPr>
          <p:nvPr/>
        </p:nvSpPr>
        <p:spPr bwMode="auto">
          <a:xfrm>
            <a:off x="1008063" y="1520825"/>
            <a:ext cx="142875" cy="468313"/>
          </a:xfrm>
          <a:prstGeom prst="downArrow">
            <a:avLst>
              <a:gd name="adj1" fmla="val 50000"/>
              <a:gd name="adj2" fmla="val 81945"/>
            </a:avLst>
          </a:prstGeom>
          <a:noFill/>
          <a:ln w="9525">
            <a:solidFill>
              <a:schemeClr val="tx1"/>
            </a:solidFill>
            <a:miter lim="800000"/>
            <a:headEnd/>
            <a:tailEnd/>
          </a:ln>
          <a:effectLst/>
          <a:extLst/>
        </p:spPr>
        <p:txBody>
          <a:bodyPr vert="eaVert" wrap="none" anchor="ctr"/>
          <a:lstStyle/>
          <a:p>
            <a:pPr algn="ctr"/>
            <a:endParaRPr lang="zh-CN" altLang="zh-CN"/>
          </a:p>
        </p:txBody>
      </p:sp>
      <p:sp>
        <p:nvSpPr>
          <p:cNvPr id="756761" name="AutoShape 25"/>
          <p:cNvSpPr>
            <a:spLocks noChangeArrowheads="1"/>
          </p:cNvSpPr>
          <p:nvPr/>
        </p:nvSpPr>
        <p:spPr bwMode="auto">
          <a:xfrm>
            <a:off x="4067175" y="1520825"/>
            <a:ext cx="109538" cy="468313"/>
          </a:xfrm>
          <a:prstGeom prst="downArrow">
            <a:avLst>
              <a:gd name="adj1" fmla="val 50000"/>
              <a:gd name="adj2" fmla="val 106884"/>
            </a:avLst>
          </a:prstGeom>
          <a:noFill/>
          <a:ln w="9525">
            <a:solidFill>
              <a:schemeClr val="tx1"/>
            </a:solidFill>
            <a:miter lim="800000"/>
            <a:headEnd/>
            <a:tailEnd/>
          </a:ln>
          <a:effectLst/>
          <a:extLst/>
        </p:spPr>
        <p:txBody>
          <a:bodyPr vert="eaVert" wrap="none" anchor="ctr"/>
          <a:lstStyle/>
          <a:p>
            <a:pPr algn="ctr"/>
            <a:endParaRPr lang="zh-CN" altLang="zh-CN"/>
          </a:p>
        </p:txBody>
      </p:sp>
      <p:sp>
        <p:nvSpPr>
          <p:cNvPr id="756762" name="AutoShape 26"/>
          <p:cNvSpPr>
            <a:spLocks noChangeArrowheads="1"/>
          </p:cNvSpPr>
          <p:nvPr/>
        </p:nvSpPr>
        <p:spPr bwMode="auto">
          <a:xfrm>
            <a:off x="6877050" y="1520825"/>
            <a:ext cx="107950" cy="503238"/>
          </a:xfrm>
          <a:prstGeom prst="downArrow">
            <a:avLst>
              <a:gd name="adj1" fmla="val 50000"/>
              <a:gd name="adj2" fmla="val 116544"/>
            </a:avLst>
          </a:prstGeom>
          <a:noFill/>
          <a:ln w="9525">
            <a:solidFill>
              <a:schemeClr val="tx1"/>
            </a:solidFill>
            <a:miter lim="800000"/>
            <a:headEnd/>
            <a:tailEnd/>
          </a:ln>
          <a:effectLst/>
          <a:extLst/>
        </p:spPr>
        <p:txBody>
          <a:bodyPr vert="eaVert" wrap="none" anchor="ctr"/>
          <a:lstStyle/>
          <a:p>
            <a:endParaRPr lang="zh-CN" altLang="en-US"/>
          </a:p>
        </p:txBody>
      </p:sp>
      <p:sp>
        <p:nvSpPr>
          <p:cNvPr id="756763" name="Line 27"/>
          <p:cNvSpPr>
            <a:spLocks noChangeShapeType="1"/>
          </p:cNvSpPr>
          <p:nvPr/>
        </p:nvSpPr>
        <p:spPr bwMode="auto">
          <a:xfrm>
            <a:off x="1079500" y="2420938"/>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64" name="Line 28"/>
          <p:cNvSpPr>
            <a:spLocks noChangeShapeType="1"/>
          </p:cNvSpPr>
          <p:nvPr/>
        </p:nvSpPr>
        <p:spPr bwMode="auto">
          <a:xfrm flipH="1">
            <a:off x="4284663" y="2420938"/>
            <a:ext cx="2592387" cy="4683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65" name="Line 29"/>
          <p:cNvSpPr>
            <a:spLocks noChangeShapeType="1"/>
          </p:cNvSpPr>
          <p:nvPr/>
        </p:nvSpPr>
        <p:spPr bwMode="auto">
          <a:xfrm>
            <a:off x="6985000" y="2420938"/>
            <a:ext cx="32385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66" name="AutoShape 30"/>
          <p:cNvSpPr>
            <a:spLocks noChangeArrowheads="1"/>
          </p:cNvSpPr>
          <p:nvPr/>
        </p:nvSpPr>
        <p:spPr bwMode="auto">
          <a:xfrm>
            <a:off x="1042988" y="3284538"/>
            <a:ext cx="107950" cy="396875"/>
          </a:xfrm>
          <a:prstGeom prst="downArrow">
            <a:avLst>
              <a:gd name="adj1" fmla="val 50000"/>
              <a:gd name="adj2" fmla="val 91912"/>
            </a:avLst>
          </a:prstGeom>
          <a:noFill/>
          <a:ln w="9525">
            <a:solidFill>
              <a:schemeClr val="tx1"/>
            </a:solidFill>
            <a:miter lim="800000"/>
            <a:headEnd/>
            <a:tailEnd/>
          </a:ln>
          <a:effectLst/>
          <a:extLst/>
        </p:spPr>
        <p:txBody>
          <a:bodyPr vert="eaVert" wrap="none" anchor="ctr"/>
          <a:lstStyle/>
          <a:p>
            <a:pPr algn="ctr"/>
            <a:endParaRPr lang="zh-CN" altLang="zh-CN"/>
          </a:p>
        </p:txBody>
      </p:sp>
      <p:sp>
        <p:nvSpPr>
          <p:cNvPr id="756767" name="AutoShape 31"/>
          <p:cNvSpPr>
            <a:spLocks noChangeArrowheads="1"/>
          </p:cNvSpPr>
          <p:nvPr/>
        </p:nvSpPr>
        <p:spPr bwMode="auto">
          <a:xfrm>
            <a:off x="4067175" y="3284538"/>
            <a:ext cx="109538" cy="431800"/>
          </a:xfrm>
          <a:prstGeom prst="downArrow">
            <a:avLst>
              <a:gd name="adj1" fmla="val 50000"/>
              <a:gd name="adj2" fmla="val 98550"/>
            </a:avLst>
          </a:prstGeom>
          <a:noFill/>
          <a:ln w="9525">
            <a:solidFill>
              <a:schemeClr val="tx1"/>
            </a:solidFill>
            <a:miter lim="800000"/>
            <a:headEnd/>
            <a:tailEnd/>
          </a:ln>
          <a:effectLst/>
          <a:extLst/>
        </p:spPr>
        <p:txBody>
          <a:bodyPr vert="eaVert" wrap="none" anchor="ctr"/>
          <a:lstStyle/>
          <a:p>
            <a:endParaRPr lang="zh-CN" altLang="en-US"/>
          </a:p>
        </p:txBody>
      </p:sp>
      <p:sp>
        <p:nvSpPr>
          <p:cNvPr id="756768" name="AutoShape 32"/>
          <p:cNvSpPr>
            <a:spLocks noChangeArrowheads="1"/>
          </p:cNvSpPr>
          <p:nvPr/>
        </p:nvSpPr>
        <p:spPr bwMode="auto">
          <a:xfrm>
            <a:off x="7127875" y="3284538"/>
            <a:ext cx="107950" cy="468312"/>
          </a:xfrm>
          <a:prstGeom prst="downArrow">
            <a:avLst>
              <a:gd name="adj1" fmla="val 50000"/>
              <a:gd name="adj2" fmla="val 108456"/>
            </a:avLst>
          </a:prstGeom>
          <a:noFill/>
          <a:ln w="9525">
            <a:solidFill>
              <a:schemeClr val="tx1"/>
            </a:solidFill>
            <a:miter lim="800000"/>
            <a:headEnd/>
            <a:tailEnd/>
          </a:ln>
          <a:effectLst/>
          <a:extLst/>
        </p:spPr>
        <p:txBody>
          <a:bodyPr vert="eaVert" wrap="none" anchor="ctr"/>
          <a:lstStyle/>
          <a:p>
            <a:endParaRPr lang="zh-CN" altLang="en-US"/>
          </a:p>
        </p:txBody>
      </p:sp>
      <p:sp>
        <p:nvSpPr>
          <p:cNvPr id="756769" name="Line 33"/>
          <p:cNvSpPr>
            <a:spLocks noChangeShapeType="1"/>
          </p:cNvSpPr>
          <p:nvPr/>
        </p:nvSpPr>
        <p:spPr bwMode="auto">
          <a:xfrm flipH="1">
            <a:off x="5976938" y="4184650"/>
            <a:ext cx="1150937"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70" name="Line 34"/>
          <p:cNvSpPr>
            <a:spLocks noChangeShapeType="1"/>
          </p:cNvSpPr>
          <p:nvPr/>
        </p:nvSpPr>
        <p:spPr bwMode="auto">
          <a:xfrm>
            <a:off x="7200900" y="4184650"/>
            <a:ext cx="827088" cy="468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6771" name="AutoShape 35"/>
          <p:cNvSpPr>
            <a:spLocks noChangeArrowheads="1"/>
          </p:cNvSpPr>
          <p:nvPr/>
        </p:nvSpPr>
        <p:spPr bwMode="auto">
          <a:xfrm>
            <a:off x="5759450" y="5121275"/>
            <a:ext cx="107950" cy="431800"/>
          </a:xfrm>
          <a:prstGeom prst="downArrow">
            <a:avLst>
              <a:gd name="adj1" fmla="val 50000"/>
              <a:gd name="adj2" fmla="val 100000"/>
            </a:avLst>
          </a:prstGeom>
          <a:noFill/>
          <a:ln w="9525">
            <a:solidFill>
              <a:schemeClr val="tx1"/>
            </a:solidFill>
            <a:miter lim="800000"/>
            <a:headEnd/>
            <a:tailEnd/>
          </a:ln>
          <a:effectLst/>
          <a:extLst/>
        </p:spPr>
        <p:txBody>
          <a:bodyPr vert="eaVert" wrap="none" anchor="ctr"/>
          <a:lstStyle/>
          <a:p>
            <a:endParaRPr lang="zh-CN" altLang="en-US"/>
          </a:p>
        </p:txBody>
      </p:sp>
      <p:sp>
        <p:nvSpPr>
          <p:cNvPr id="756772" name="AutoShape 36"/>
          <p:cNvSpPr>
            <a:spLocks noChangeArrowheads="1"/>
          </p:cNvSpPr>
          <p:nvPr/>
        </p:nvSpPr>
        <p:spPr bwMode="auto">
          <a:xfrm>
            <a:off x="7956550" y="5049838"/>
            <a:ext cx="107950" cy="503237"/>
          </a:xfrm>
          <a:prstGeom prst="downArrow">
            <a:avLst>
              <a:gd name="adj1" fmla="val 50000"/>
              <a:gd name="adj2" fmla="val 116544"/>
            </a:avLst>
          </a:prstGeom>
          <a:noFill/>
          <a:ln w="9525">
            <a:solidFill>
              <a:schemeClr val="tx1"/>
            </a:solidFill>
            <a:miter lim="800000"/>
            <a:headEnd/>
            <a:tailEnd/>
          </a:ln>
          <a:effectLst/>
          <a:extLst/>
        </p:spPr>
        <p:txBody>
          <a:bodyPr vert="eaVert" wrap="none" anchor="ctr"/>
          <a:lstStyle/>
          <a:p>
            <a:endParaRPr lang="zh-CN" altLang="en-US"/>
          </a:p>
        </p:txBody>
      </p:sp>
      <p:sp>
        <p:nvSpPr>
          <p:cNvPr id="756773" name="Freeform 37"/>
          <p:cNvSpPr>
            <a:spLocks/>
          </p:cNvSpPr>
          <p:nvPr/>
        </p:nvSpPr>
        <p:spPr bwMode="auto">
          <a:xfrm>
            <a:off x="6659563" y="2457450"/>
            <a:ext cx="468312" cy="120650"/>
          </a:xfrm>
          <a:custGeom>
            <a:avLst/>
            <a:gdLst>
              <a:gd name="T0" fmla="*/ 0 w 295"/>
              <a:gd name="T1" fmla="*/ 0 h 76"/>
              <a:gd name="T2" fmla="*/ 45 w 295"/>
              <a:gd name="T3" fmla="*/ 44 h 76"/>
              <a:gd name="T4" fmla="*/ 125 w 295"/>
              <a:gd name="T5" fmla="*/ 68 h 76"/>
              <a:gd name="T6" fmla="*/ 197 w 295"/>
              <a:gd name="T7" fmla="*/ 76 h 76"/>
              <a:gd name="T8" fmla="*/ 295 w 295"/>
              <a:gd name="T9" fmla="*/ 68 h 76"/>
            </a:gdLst>
            <a:ahLst/>
            <a:cxnLst>
              <a:cxn ang="0">
                <a:pos x="T0" y="T1"/>
              </a:cxn>
              <a:cxn ang="0">
                <a:pos x="T2" y="T3"/>
              </a:cxn>
              <a:cxn ang="0">
                <a:pos x="T4" y="T5"/>
              </a:cxn>
              <a:cxn ang="0">
                <a:pos x="T6" y="T7"/>
              </a:cxn>
              <a:cxn ang="0">
                <a:pos x="T8" y="T9"/>
              </a:cxn>
            </a:cxnLst>
            <a:rect l="0" t="0" r="r" b="b"/>
            <a:pathLst>
              <a:path w="295" h="76">
                <a:moveTo>
                  <a:pt x="0" y="0"/>
                </a:moveTo>
                <a:lnTo>
                  <a:pt x="45" y="44"/>
                </a:lnTo>
                <a:lnTo>
                  <a:pt x="125" y="68"/>
                </a:lnTo>
                <a:lnTo>
                  <a:pt x="197" y="76"/>
                </a:lnTo>
                <a:lnTo>
                  <a:pt x="295" y="68"/>
                </a:lnTo>
              </a:path>
            </a:pathLst>
          </a:custGeom>
          <a:noFill/>
          <a:ln w="9525">
            <a:solidFill>
              <a:schemeClr val="tx1"/>
            </a:solidFill>
            <a:round/>
            <a:headEnd type="none" w="med" len="med"/>
            <a:tailEnd type="none" w="med" len="med"/>
          </a:ln>
          <a:effectLst/>
          <a:extLst/>
        </p:spPr>
        <p:txBody>
          <a:bodyPr/>
          <a:lstStyle/>
          <a:p>
            <a:endParaRPr lang="zh-CN" altLang="en-US"/>
          </a:p>
        </p:txBody>
      </p:sp>
      <p:sp>
        <p:nvSpPr>
          <p:cNvPr id="756774" name="Freeform 38"/>
          <p:cNvSpPr>
            <a:spLocks/>
          </p:cNvSpPr>
          <p:nvPr/>
        </p:nvSpPr>
        <p:spPr bwMode="auto">
          <a:xfrm>
            <a:off x="6911975" y="4257675"/>
            <a:ext cx="431800" cy="73025"/>
          </a:xfrm>
          <a:custGeom>
            <a:avLst/>
            <a:gdLst>
              <a:gd name="T0" fmla="*/ 0 w 272"/>
              <a:gd name="T1" fmla="*/ 0 h 46"/>
              <a:gd name="T2" fmla="*/ 70 w 272"/>
              <a:gd name="T3" fmla="*/ 38 h 46"/>
              <a:gd name="T4" fmla="*/ 142 w 272"/>
              <a:gd name="T5" fmla="*/ 46 h 46"/>
              <a:gd name="T6" fmla="*/ 198 w 272"/>
              <a:gd name="T7" fmla="*/ 38 h 46"/>
              <a:gd name="T8" fmla="*/ 272 w 272"/>
              <a:gd name="T9" fmla="*/ 1 h 46"/>
            </a:gdLst>
            <a:ahLst/>
            <a:cxnLst>
              <a:cxn ang="0">
                <a:pos x="T0" y="T1"/>
              </a:cxn>
              <a:cxn ang="0">
                <a:pos x="T2" y="T3"/>
              </a:cxn>
              <a:cxn ang="0">
                <a:pos x="T4" y="T5"/>
              </a:cxn>
              <a:cxn ang="0">
                <a:pos x="T6" y="T7"/>
              </a:cxn>
              <a:cxn ang="0">
                <a:pos x="T8" y="T9"/>
              </a:cxn>
            </a:cxnLst>
            <a:rect l="0" t="0" r="r" b="b"/>
            <a:pathLst>
              <a:path w="272" h="46">
                <a:moveTo>
                  <a:pt x="0" y="0"/>
                </a:moveTo>
                <a:lnTo>
                  <a:pt x="70" y="38"/>
                </a:lnTo>
                <a:lnTo>
                  <a:pt x="142" y="46"/>
                </a:lnTo>
                <a:lnTo>
                  <a:pt x="198" y="38"/>
                </a:lnTo>
                <a:lnTo>
                  <a:pt x="272" y="1"/>
                </a:lnTo>
              </a:path>
            </a:pathLst>
          </a:custGeom>
          <a:noFill/>
          <a:ln w="9525">
            <a:solidFill>
              <a:schemeClr val="tx1"/>
            </a:solidFill>
            <a:round/>
            <a:headEnd type="none" w="med" len="med"/>
            <a:tailEnd type="none" w="med" len="med"/>
          </a:ln>
          <a:effectLst/>
          <a:extLst/>
        </p:spPr>
        <p:txBody>
          <a:bodyPr/>
          <a:lstStyle/>
          <a:p>
            <a:endParaRPr lang="zh-CN" altLang="en-US"/>
          </a:p>
        </p:txBody>
      </p:sp>
      <p:sp>
        <p:nvSpPr>
          <p:cNvPr id="756775" name="Text Box 39"/>
          <p:cNvSpPr txBox="1">
            <a:spLocks noChangeArrowheads="1"/>
          </p:cNvSpPr>
          <p:nvPr/>
        </p:nvSpPr>
        <p:spPr bwMode="auto">
          <a:xfrm>
            <a:off x="322263" y="6237288"/>
            <a:ext cx="6337300" cy="396875"/>
          </a:xfrm>
          <a:prstGeom prst="rect">
            <a:avLst/>
          </a:prstGeom>
          <a:noFill/>
          <a:ln>
            <a:noFill/>
          </a:ln>
          <a:effectLst/>
          <a:extLst/>
        </p:spPr>
        <p:txBody>
          <a:bodyPr>
            <a:spAutoFit/>
          </a:bodyPr>
          <a:lstStyle/>
          <a:p>
            <a:r>
              <a:rPr lang="en-US" altLang="zh-CN" b="1" dirty="0">
                <a:solidFill>
                  <a:srgbClr val="00B050"/>
                </a:solidFill>
                <a:latin typeface="Times New Roman" pitchFamily="18" charset="0"/>
              </a:rPr>
              <a:t>CAT({Myrtle}∧DOG(Fido)∧</a:t>
            </a:r>
            <a:r>
              <a:rPr lang="en-US" altLang="zh-CN" b="1" dirty="0">
                <a:solidFill>
                  <a:srgbClr val="00B050"/>
                </a:solidFill>
              </a:rPr>
              <a:t>¬</a:t>
            </a:r>
            <a:r>
              <a:rPr lang="en-US" altLang="zh-CN" b="1" dirty="0">
                <a:solidFill>
                  <a:srgbClr val="00B050"/>
                </a:solidFill>
                <a:latin typeface="Times New Roman" pitchFamily="18" charset="0"/>
              </a:rPr>
              <a:t>AFRAID({Myrtle, Fido}</a:t>
            </a:r>
          </a:p>
        </p:txBody>
      </p:sp>
      <p:sp>
        <p:nvSpPr>
          <p:cNvPr id="756776" name="Text Box 40"/>
          <p:cNvSpPr txBox="1">
            <a:spLocks noChangeArrowheads="1"/>
          </p:cNvSpPr>
          <p:nvPr/>
        </p:nvSpPr>
        <p:spPr bwMode="auto">
          <a:xfrm>
            <a:off x="4356100" y="1557338"/>
            <a:ext cx="1187450" cy="366712"/>
          </a:xfrm>
          <a:prstGeom prst="rect">
            <a:avLst/>
          </a:prstGeom>
          <a:noFill/>
          <a:ln>
            <a:noFill/>
          </a:ln>
          <a:effectLst/>
          <a:extLst/>
        </p:spPr>
        <p:txBody>
          <a:bodyPr>
            <a:spAutoFit/>
          </a:bodyPr>
          <a:lstStyle/>
          <a:p>
            <a:pPr>
              <a:spcBef>
                <a:spcPct val="50000"/>
              </a:spcBef>
            </a:pPr>
            <a:r>
              <a:rPr lang="en-US" altLang="zh-CN" sz="1800">
                <a:latin typeface="Times New Roman" pitchFamily="18" charset="0"/>
              </a:rPr>
              <a:t>{Fido/y}</a:t>
            </a:r>
          </a:p>
        </p:txBody>
      </p:sp>
      <p:sp>
        <p:nvSpPr>
          <p:cNvPr id="756777" name="Text Box 41"/>
          <p:cNvSpPr txBox="1">
            <a:spLocks noChangeArrowheads="1"/>
          </p:cNvSpPr>
          <p:nvPr/>
        </p:nvSpPr>
        <p:spPr bwMode="auto">
          <a:xfrm>
            <a:off x="168394" y="1571625"/>
            <a:ext cx="863600" cy="366712"/>
          </a:xfrm>
          <a:prstGeom prst="rect">
            <a:avLst/>
          </a:prstGeom>
          <a:noFill/>
          <a:ln>
            <a:noFill/>
          </a:ln>
          <a:effectLst/>
          <a:extLst/>
        </p:spPr>
        <p:txBody>
          <a:bodyPr>
            <a:spAutoFit/>
          </a:bodyPr>
          <a:lstStyle/>
          <a:p>
            <a:pPr>
              <a:spcBef>
                <a:spcPct val="50000"/>
              </a:spcBef>
            </a:pPr>
            <a:r>
              <a:rPr lang="en-US" altLang="zh-CN" sz="1800" dirty="0">
                <a:latin typeface="Times New Roman" pitchFamily="18" charset="0"/>
              </a:rPr>
              <a:t>{</a:t>
            </a:r>
            <a:r>
              <a:rPr lang="en-US" altLang="zh-CN" sz="1800" dirty="0" smtClean="0">
                <a:latin typeface="Times New Roman" pitchFamily="18" charset="0"/>
              </a:rPr>
              <a:t>x/x</a:t>
            </a:r>
            <a:r>
              <a:rPr lang="en-US" altLang="zh-CN" sz="1800" baseline="-25000" dirty="0">
                <a:latin typeface="Times New Roman" pitchFamily="18" charset="0"/>
              </a:rPr>
              <a:t>5</a:t>
            </a:r>
            <a:r>
              <a:rPr lang="en-US" altLang="zh-CN" sz="1800" dirty="0" smtClean="0">
                <a:latin typeface="Times New Roman" pitchFamily="18" charset="0"/>
              </a:rPr>
              <a:t>}</a:t>
            </a:r>
            <a:endParaRPr lang="en-US" altLang="zh-CN" sz="1800" dirty="0">
              <a:latin typeface="Times New Roman" pitchFamily="18" charset="0"/>
            </a:endParaRPr>
          </a:p>
        </p:txBody>
      </p:sp>
      <p:sp>
        <p:nvSpPr>
          <p:cNvPr id="756778" name="Text Box 42"/>
          <p:cNvSpPr txBox="1">
            <a:spLocks noChangeArrowheads="1"/>
          </p:cNvSpPr>
          <p:nvPr/>
        </p:nvSpPr>
        <p:spPr bwMode="auto">
          <a:xfrm>
            <a:off x="7164388" y="1557338"/>
            <a:ext cx="1512068" cy="369332"/>
          </a:xfrm>
          <a:prstGeom prst="rect">
            <a:avLst/>
          </a:prstGeom>
          <a:noFill/>
          <a:ln>
            <a:noFill/>
          </a:ln>
          <a:effectLst/>
          <a:extLst/>
        </p:spPr>
        <p:txBody>
          <a:bodyPr wrap="square">
            <a:spAutoFit/>
          </a:bodyPr>
          <a:lstStyle/>
          <a:p>
            <a:pPr>
              <a:spcBef>
                <a:spcPct val="50000"/>
              </a:spcBef>
            </a:pPr>
            <a:r>
              <a:rPr lang="en-US" altLang="zh-CN" sz="1800" dirty="0">
                <a:latin typeface="Times New Roman" pitchFamily="18" charset="0"/>
              </a:rPr>
              <a:t>{</a:t>
            </a:r>
            <a:r>
              <a:rPr lang="en-US" altLang="zh-CN" sz="1800" dirty="0" smtClean="0">
                <a:latin typeface="Times New Roman" pitchFamily="18" charset="0"/>
              </a:rPr>
              <a:t>x/y</a:t>
            </a:r>
            <a:r>
              <a:rPr lang="en-US" altLang="zh-CN" sz="1800" baseline="-25000" dirty="0" smtClean="0">
                <a:latin typeface="Times New Roman" pitchFamily="18" charset="0"/>
              </a:rPr>
              <a:t>2</a:t>
            </a:r>
            <a:r>
              <a:rPr lang="en-US" altLang="zh-CN" sz="1800" dirty="0" smtClean="0">
                <a:latin typeface="Times New Roman" pitchFamily="18" charset="0"/>
              </a:rPr>
              <a:t> </a:t>
            </a:r>
            <a:r>
              <a:rPr lang="en-US" altLang="zh-CN" sz="1800" dirty="0">
                <a:latin typeface="Times New Roman" pitchFamily="18" charset="0"/>
              </a:rPr>
              <a:t>, y/x</a:t>
            </a:r>
            <a:r>
              <a:rPr lang="en-US" altLang="zh-CN" sz="1800" baseline="-25000" dirty="0">
                <a:latin typeface="Times New Roman" pitchFamily="18" charset="0"/>
              </a:rPr>
              <a:t>2</a:t>
            </a:r>
            <a:r>
              <a:rPr lang="en-US" altLang="zh-CN" sz="1800" dirty="0" smtClean="0">
                <a:latin typeface="Times New Roman" pitchFamily="18" charset="0"/>
              </a:rPr>
              <a:t>}</a:t>
            </a:r>
            <a:endParaRPr lang="en-US" altLang="zh-CN" sz="1800" dirty="0">
              <a:latin typeface="Times New Roman" pitchFamily="18" charset="0"/>
            </a:endParaRPr>
          </a:p>
        </p:txBody>
      </p:sp>
      <p:sp>
        <p:nvSpPr>
          <p:cNvPr id="756779" name="Text Box 43"/>
          <p:cNvSpPr txBox="1">
            <a:spLocks noChangeArrowheads="1"/>
          </p:cNvSpPr>
          <p:nvPr/>
        </p:nvSpPr>
        <p:spPr bwMode="auto">
          <a:xfrm>
            <a:off x="1258888" y="2492375"/>
            <a:ext cx="468312" cy="339725"/>
          </a:xfrm>
          <a:prstGeom prst="rect">
            <a:avLst/>
          </a:prstGeom>
          <a:noFill/>
          <a:ln>
            <a:noFill/>
          </a:ln>
          <a:effectLst/>
          <a:extLst/>
        </p:spPr>
        <p:txBody>
          <a:bodyPr>
            <a:spAutoFit/>
          </a:bodyPr>
          <a:lstStyle/>
          <a:p>
            <a:pPr>
              <a:lnSpc>
                <a:spcPct val="90000"/>
              </a:lnSpc>
            </a:pPr>
            <a:r>
              <a:rPr lang="en-US" altLang="zh-CN" sz="1800">
                <a:latin typeface="Times New Roman" pitchFamily="18" charset="0"/>
              </a:rPr>
              <a:t>r</a:t>
            </a:r>
            <a:r>
              <a:rPr lang="en-US" altLang="zh-CN" sz="1800" baseline="-25000">
                <a:latin typeface="Times New Roman" pitchFamily="18" charset="0"/>
              </a:rPr>
              <a:t>5</a:t>
            </a:r>
          </a:p>
        </p:txBody>
      </p:sp>
      <p:sp>
        <p:nvSpPr>
          <p:cNvPr id="756780" name="Text Box 44"/>
          <p:cNvSpPr txBox="1">
            <a:spLocks noChangeArrowheads="1"/>
          </p:cNvSpPr>
          <p:nvPr/>
        </p:nvSpPr>
        <p:spPr bwMode="auto">
          <a:xfrm>
            <a:off x="6659563" y="2528888"/>
            <a:ext cx="395287" cy="339725"/>
          </a:xfrm>
          <a:prstGeom prst="rect">
            <a:avLst/>
          </a:prstGeom>
          <a:noFill/>
          <a:ln>
            <a:noFill/>
          </a:ln>
          <a:effectLst/>
          <a:extLst/>
        </p:spPr>
        <p:txBody>
          <a:bodyPr>
            <a:spAutoFit/>
          </a:bodyPr>
          <a:lstStyle/>
          <a:p>
            <a:pPr>
              <a:lnSpc>
                <a:spcPct val="90000"/>
              </a:lnSpc>
            </a:pPr>
            <a:r>
              <a:rPr lang="en-US" altLang="zh-CN" sz="1800">
                <a:latin typeface="Times New Roman" pitchFamily="18" charset="0"/>
              </a:rPr>
              <a:t>r</a:t>
            </a:r>
            <a:r>
              <a:rPr lang="en-US" altLang="zh-CN" sz="1800" baseline="-25000">
                <a:latin typeface="Times New Roman" pitchFamily="18" charset="0"/>
              </a:rPr>
              <a:t>2</a:t>
            </a:r>
          </a:p>
        </p:txBody>
      </p:sp>
      <p:sp>
        <p:nvSpPr>
          <p:cNvPr id="756781" name="Text Box 45"/>
          <p:cNvSpPr txBox="1">
            <a:spLocks noChangeArrowheads="1"/>
          </p:cNvSpPr>
          <p:nvPr/>
        </p:nvSpPr>
        <p:spPr bwMode="auto">
          <a:xfrm>
            <a:off x="6948488" y="4292600"/>
            <a:ext cx="468312" cy="339725"/>
          </a:xfrm>
          <a:prstGeom prst="rect">
            <a:avLst/>
          </a:prstGeom>
          <a:noFill/>
          <a:ln>
            <a:noFill/>
          </a:ln>
          <a:effectLst/>
          <a:extLst/>
        </p:spPr>
        <p:txBody>
          <a:bodyPr>
            <a:spAutoFit/>
          </a:bodyPr>
          <a:lstStyle/>
          <a:p>
            <a:pPr>
              <a:lnSpc>
                <a:spcPct val="90000"/>
              </a:lnSpc>
            </a:pPr>
            <a:r>
              <a:rPr lang="en-US" altLang="zh-CN" sz="1800">
                <a:latin typeface="Times New Roman" pitchFamily="18" charset="0"/>
              </a:rPr>
              <a:t>r</a:t>
            </a:r>
            <a:r>
              <a:rPr lang="en-US" altLang="zh-CN" sz="1800" baseline="-25000">
                <a:latin typeface="Times New Roman" pitchFamily="18" charset="0"/>
              </a:rPr>
              <a:t>1</a:t>
            </a:r>
          </a:p>
        </p:txBody>
      </p:sp>
      <p:sp>
        <p:nvSpPr>
          <p:cNvPr id="756782" name="Text Box 46"/>
          <p:cNvSpPr txBox="1">
            <a:spLocks noChangeArrowheads="1"/>
          </p:cNvSpPr>
          <p:nvPr/>
        </p:nvSpPr>
        <p:spPr bwMode="auto">
          <a:xfrm>
            <a:off x="1331913" y="3284538"/>
            <a:ext cx="1223962" cy="366712"/>
          </a:xfrm>
          <a:prstGeom prst="rect">
            <a:avLst/>
          </a:prstGeom>
          <a:noFill/>
          <a:ln>
            <a:noFill/>
          </a:ln>
          <a:effectLst/>
          <a:extLst/>
        </p:spPr>
        <p:txBody>
          <a:bodyPr>
            <a:spAutoFit/>
          </a:bodyPr>
          <a:lstStyle/>
          <a:p>
            <a:pPr>
              <a:spcBef>
                <a:spcPct val="50000"/>
              </a:spcBef>
            </a:pPr>
            <a:r>
              <a:rPr lang="en-US" altLang="zh-CN" sz="1800" dirty="0">
                <a:latin typeface="Times New Roman" pitchFamily="18" charset="0"/>
              </a:rPr>
              <a:t>{</a:t>
            </a:r>
            <a:r>
              <a:rPr lang="en-US" altLang="zh-CN" sz="1800" dirty="0" smtClean="0">
                <a:latin typeface="Times New Roman" pitchFamily="18" charset="0"/>
              </a:rPr>
              <a:t>Myrtle/x}</a:t>
            </a:r>
            <a:endParaRPr lang="en-US" altLang="zh-CN" sz="1800" dirty="0">
              <a:latin typeface="Times New Roman" pitchFamily="18" charset="0"/>
            </a:endParaRPr>
          </a:p>
        </p:txBody>
      </p:sp>
      <p:sp>
        <p:nvSpPr>
          <p:cNvPr id="756783" name="Text Box 47"/>
          <p:cNvSpPr txBox="1">
            <a:spLocks noChangeArrowheads="1"/>
          </p:cNvSpPr>
          <p:nvPr/>
        </p:nvSpPr>
        <p:spPr bwMode="auto">
          <a:xfrm>
            <a:off x="4284663" y="3321050"/>
            <a:ext cx="1042987" cy="366713"/>
          </a:xfrm>
          <a:prstGeom prst="rect">
            <a:avLst/>
          </a:prstGeom>
          <a:noFill/>
          <a:ln>
            <a:noFill/>
          </a:ln>
          <a:effectLst/>
          <a:extLst/>
        </p:spPr>
        <p:txBody>
          <a:bodyPr>
            <a:spAutoFit/>
          </a:bodyPr>
          <a:lstStyle/>
          <a:p>
            <a:pPr>
              <a:spcBef>
                <a:spcPct val="50000"/>
              </a:spcBef>
            </a:pPr>
            <a:r>
              <a:rPr lang="en-US" altLang="zh-CN" sz="1800" dirty="0">
                <a:latin typeface="Times New Roman" pitchFamily="18" charset="0"/>
              </a:rPr>
              <a:t>{Fido/y}</a:t>
            </a:r>
          </a:p>
        </p:txBody>
      </p:sp>
      <p:sp>
        <p:nvSpPr>
          <p:cNvPr id="756784" name="Text Box 48"/>
          <p:cNvSpPr txBox="1">
            <a:spLocks noChangeArrowheads="1"/>
          </p:cNvSpPr>
          <p:nvPr/>
        </p:nvSpPr>
        <p:spPr bwMode="auto">
          <a:xfrm>
            <a:off x="7488238" y="3321050"/>
            <a:ext cx="792162" cy="366713"/>
          </a:xfrm>
          <a:prstGeom prst="rect">
            <a:avLst/>
          </a:prstGeom>
          <a:noFill/>
          <a:ln>
            <a:noFill/>
          </a:ln>
          <a:effectLst/>
          <a:extLst/>
        </p:spPr>
        <p:txBody>
          <a:bodyPr>
            <a:spAutoFit/>
          </a:bodyPr>
          <a:lstStyle/>
          <a:p>
            <a:pPr>
              <a:spcBef>
                <a:spcPct val="50000"/>
              </a:spcBef>
            </a:pPr>
            <a:r>
              <a:rPr lang="en-US" altLang="zh-CN" sz="1800" dirty="0">
                <a:latin typeface="Times New Roman" pitchFamily="18" charset="0"/>
              </a:rPr>
              <a:t>{y/x</a:t>
            </a:r>
            <a:r>
              <a:rPr lang="en-US" altLang="zh-CN" sz="1800" baseline="-25000" dirty="0">
                <a:latin typeface="Times New Roman" pitchFamily="18" charset="0"/>
              </a:rPr>
              <a:t>1</a:t>
            </a:r>
            <a:r>
              <a:rPr lang="en-US" altLang="zh-CN" sz="1800" dirty="0" smtClean="0">
                <a:latin typeface="Times New Roman" pitchFamily="18" charset="0"/>
              </a:rPr>
              <a:t>}</a:t>
            </a:r>
            <a:endParaRPr lang="en-US" altLang="zh-CN" sz="1800" dirty="0">
              <a:latin typeface="Times New Roman" pitchFamily="18" charset="0"/>
            </a:endParaRPr>
          </a:p>
        </p:txBody>
      </p:sp>
      <p:sp>
        <p:nvSpPr>
          <p:cNvPr id="756785" name="Text Box 49"/>
          <p:cNvSpPr txBox="1">
            <a:spLocks noChangeArrowheads="1"/>
          </p:cNvSpPr>
          <p:nvPr/>
        </p:nvSpPr>
        <p:spPr bwMode="auto">
          <a:xfrm>
            <a:off x="5976938" y="5157788"/>
            <a:ext cx="1042987" cy="366712"/>
          </a:xfrm>
          <a:prstGeom prst="rect">
            <a:avLst/>
          </a:prstGeom>
          <a:noFill/>
          <a:ln>
            <a:noFill/>
          </a:ln>
          <a:effectLst/>
          <a:extLst/>
        </p:spPr>
        <p:txBody>
          <a:bodyPr>
            <a:spAutoFit/>
          </a:bodyPr>
          <a:lstStyle/>
          <a:p>
            <a:pPr>
              <a:spcBef>
                <a:spcPct val="50000"/>
              </a:spcBef>
            </a:pPr>
            <a:r>
              <a:rPr lang="en-US" altLang="zh-CN" sz="1800">
                <a:latin typeface="Times New Roman" pitchFamily="18" charset="0"/>
              </a:rPr>
              <a:t>{Fido/y}</a:t>
            </a:r>
          </a:p>
        </p:txBody>
      </p:sp>
      <p:sp>
        <p:nvSpPr>
          <p:cNvPr id="756786" name="Text Box 50"/>
          <p:cNvSpPr txBox="1">
            <a:spLocks noChangeArrowheads="1"/>
          </p:cNvSpPr>
          <p:nvPr/>
        </p:nvSpPr>
        <p:spPr bwMode="auto">
          <a:xfrm>
            <a:off x="8101013" y="5121275"/>
            <a:ext cx="1042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a:latin typeface="Times New Roman" pitchFamily="18" charset="0"/>
              </a:rPr>
              <a:t>{Fido/y}</a:t>
            </a:r>
          </a:p>
        </p:txBody>
      </p:sp>
      <p:sp>
        <p:nvSpPr>
          <p:cNvPr id="3" name="矩形标注 2"/>
          <p:cNvSpPr/>
          <p:nvPr/>
        </p:nvSpPr>
        <p:spPr>
          <a:xfrm>
            <a:off x="2393950" y="189955"/>
            <a:ext cx="2412206" cy="1566069"/>
          </a:xfrm>
          <a:prstGeom prst="wedgeRectCallout">
            <a:avLst>
              <a:gd name="adj1" fmla="val -96082"/>
              <a:gd name="adj2" fmla="val 50299"/>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FF0000"/>
                </a:solidFill>
                <a:latin typeface="微软雅黑" pitchFamily="34" charset="-122"/>
                <a:ea typeface="微软雅黑" pitchFamily="34" charset="-122"/>
              </a:rPr>
              <a:t>注意：匹配弧两端谓词相同，但是变量不同，旁边的置换告诉其究竟应该怎样换将二者统一</a:t>
            </a:r>
          </a:p>
        </p:txBody>
      </p:sp>
      <p:sp>
        <p:nvSpPr>
          <p:cNvPr id="54" name="矩形标注 53"/>
          <p:cNvSpPr/>
          <p:nvPr/>
        </p:nvSpPr>
        <p:spPr>
          <a:xfrm>
            <a:off x="2959426" y="2111969"/>
            <a:ext cx="1936424" cy="1230477"/>
          </a:xfrm>
          <a:prstGeom prst="wedgeRectCallout">
            <a:avLst>
              <a:gd name="adj1" fmla="val -110630"/>
              <a:gd name="adj2" fmla="val 25185"/>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FF0000"/>
                </a:solidFill>
                <a:latin typeface="微软雅黑" pitchFamily="34" charset="-122"/>
                <a:ea typeface="微软雅黑" pitchFamily="34" charset="-122"/>
              </a:rPr>
              <a:t>目标中的变量</a:t>
            </a:r>
            <a:r>
              <a:rPr lang="en-US" altLang="zh-CN" dirty="0" smtClean="0">
                <a:solidFill>
                  <a:srgbClr val="FF0000"/>
                </a:solidFill>
                <a:latin typeface="微软雅黑" pitchFamily="34" charset="-122"/>
                <a:ea typeface="微软雅黑" pitchFamily="34" charset="-122"/>
              </a:rPr>
              <a:t>x</a:t>
            </a:r>
            <a:r>
              <a:rPr lang="zh-CN" altLang="en-US" dirty="0" smtClean="0">
                <a:solidFill>
                  <a:srgbClr val="FF0000"/>
                </a:solidFill>
                <a:latin typeface="微软雅黑" pitchFamily="34" charset="-122"/>
                <a:ea typeface="微软雅黑" pitchFamily="34" charset="-122"/>
              </a:rPr>
              <a:t>通过规则</a:t>
            </a:r>
            <a:r>
              <a:rPr lang="en-US" altLang="zh-CN" dirty="0" smtClean="0">
                <a:solidFill>
                  <a:srgbClr val="FF0000"/>
                </a:solidFill>
                <a:latin typeface="微软雅黑" pitchFamily="34" charset="-122"/>
                <a:ea typeface="微软雅黑" pitchFamily="34" charset="-122"/>
              </a:rPr>
              <a:t>r5</a:t>
            </a:r>
            <a:r>
              <a:rPr lang="zh-CN" altLang="en-US" dirty="0" smtClean="0">
                <a:solidFill>
                  <a:srgbClr val="FF0000"/>
                </a:solidFill>
                <a:latin typeface="微软雅黑" pitchFamily="34" charset="-122"/>
                <a:ea typeface="微软雅黑" pitchFamily="34" charset="-122"/>
              </a:rPr>
              <a:t>向事实方向传播</a:t>
            </a:r>
            <a:endParaRPr lang="zh-CN" altLang="en-US" dirty="0">
              <a:solidFill>
                <a:srgbClr val="FF0000"/>
              </a:solidFill>
              <a:latin typeface="微软雅黑" pitchFamily="34" charset="-122"/>
              <a:ea typeface="微软雅黑" pitchFamily="34" charset="-122"/>
            </a:endParaRPr>
          </a:p>
        </p:txBody>
      </p:sp>
      <p:sp>
        <p:nvSpPr>
          <p:cNvPr id="55" name="矩形标注 54"/>
          <p:cNvSpPr/>
          <p:nvPr/>
        </p:nvSpPr>
        <p:spPr>
          <a:xfrm>
            <a:off x="3252646" y="3651250"/>
            <a:ext cx="2138220" cy="933532"/>
          </a:xfrm>
          <a:prstGeom prst="wedgeRectCallout">
            <a:avLst>
              <a:gd name="adj1" fmla="val -86375"/>
              <a:gd name="adj2" fmla="val -58146"/>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FF0000"/>
                </a:solidFill>
                <a:latin typeface="微软雅黑" pitchFamily="34" charset="-122"/>
                <a:ea typeface="微软雅黑" pitchFamily="34" charset="-122"/>
              </a:rPr>
              <a:t>最后置换目标变量，匹配事实</a:t>
            </a:r>
            <a:endParaRPr lang="zh-CN" altLang="en-US" dirty="0">
              <a:solidFill>
                <a:srgbClr val="FF0000"/>
              </a:solidFill>
              <a:latin typeface="微软雅黑" pitchFamily="34" charset="-122"/>
              <a:ea typeface="微软雅黑" pitchFamily="34" charset="-122"/>
            </a:endParaRPr>
          </a:p>
        </p:txBody>
      </p:sp>
      <p:sp>
        <p:nvSpPr>
          <p:cNvPr id="56" name="TextBox 1"/>
          <p:cNvSpPr txBox="1"/>
          <p:nvPr/>
        </p:nvSpPr>
        <p:spPr>
          <a:xfrm>
            <a:off x="7271544" y="260350"/>
            <a:ext cx="1585119" cy="396875"/>
          </a:xfrm>
          <a:prstGeom prst="rect">
            <a:avLst/>
          </a:prstGeom>
          <a:noFill/>
        </p:spPr>
        <p:txBody>
          <a:bodyPr wrap="square" rtlCol="0">
            <a:spAutoFit/>
          </a:bodyPr>
          <a:lstStyle/>
          <a:p>
            <a:r>
              <a:rPr lang="zh-CN" altLang="en-US" b="1" dirty="0" smtClean="0">
                <a:solidFill>
                  <a:srgbClr val="FF0000"/>
                </a:solidFill>
                <a:latin typeface="微软雅黑" pitchFamily="34" charset="-122"/>
                <a:ea typeface="微软雅黑" pitchFamily="34" charset="-122"/>
              </a:rPr>
              <a:t>书上有错！</a:t>
            </a:r>
            <a:endParaRPr lang="zh-CN" altLang="en-US"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291565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标题 1"/>
          <p:cNvSpPr>
            <a:spLocks noGrp="1"/>
          </p:cNvSpPr>
          <p:nvPr>
            <p:ph type="title"/>
          </p:nvPr>
        </p:nvSpPr>
        <p:spPr/>
        <p:txBody>
          <a:bodyPr/>
          <a:lstStyle/>
          <a:p>
            <a:endParaRPr lang="zh-CN" altLang="en-US" smtClean="0"/>
          </a:p>
        </p:txBody>
      </p:sp>
      <p:pic>
        <p:nvPicPr>
          <p:cNvPr id="120835" name="Picture 6" descr="j023400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4438" y="2286000"/>
            <a:ext cx="2857500"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714875" y="2643188"/>
            <a:ext cx="4071938" cy="1323975"/>
          </a:xfrm>
          <a:prstGeom prst="rect">
            <a:avLst/>
          </a:prstGeom>
          <a:noFill/>
        </p:spPr>
        <p:txBody>
          <a:bodyPr>
            <a:spAutoFit/>
          </a:bodyPr>
          <a:lstStyle/>
          <a:p>
            <a:pPr>
              <a:defRPr/>
            </a:pPr>
            <a:r>
              <a:rPr lang="en-US" altLang="zh-CN" sz="4000" b="1" dirty="0">
                <a:solidFill>
                  <a:srgbClr val="002EF0"/>
                </a:solidFill>
                <a:effectLst>
                  <a:outerShdw blurRad="38100" dist="38100" dir="2700000" algn="tl">
                    <a:srgbClr val="000000">
                      <a:alpha val="43137"/>
                    </a:srgbClr>
                  </a:outerShdw>
                </a:effectLst>
                <a:latin typeface="Comic Sans MS" pitchFamily="66" charset="0"/>
              </a:rPr>
              <a:t>Let’s move to Chapter </a:t>
            </a:r>
            <a:r>
              <a:rPr lang="en-US" altLang="zh-CN" sz="4000" b="1" dirty="0" smtClean="0">
                <a:solidFill>
                  <a:srgbClr val="002EF0"/>
                </a:solidFill>
                <a:effectLst>
                  <a:outerShdw blurRad="38100" dist="38100" dir="2700000" algn="tl">
                    <a:srgbClr val="000000">
                      <a:alpha val="43137"/>
                    </a:srgbClr>
                  </a:outerShdw>
                </a:effectLst>
                <a:latin typeface="Comic Sans MS" pitchFamily="66" charset="0"/>
              </a:rPr>
              <a:t>4</a:t>
            </a:r>
            <a:endParaRPr lang="zh-CN" altLang="en-US" sz="4000" b="1" dirty="0">
              <a:solidFill>
                <a:srgbClr val="002EF0"/>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263739403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026" name="Text Box 2"/>
          <p:cNvSpPr txBox="1">
            <a:spLocks noChangeArrowheads="1"/>
          </p:cNvSpPr>
          <p:nvPr/>
        </p:nvSpPr>
        <p:spPr bwMode="auto">
          <a:xfrm>
            <a:off x="1476375" y="115888"/>
            <a:ext cx="2232025" cy="3063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zh-CN" altLang="en-US" sz="1800" b="1"/>
              <a:t>初始化</a:t>
            </a:r>
            <a:r>
              <a:rPr lang="en-US" altLang="zh-CN" sz="1800" b="1"/>
              <a:t>DB</a:t>
            </a:r>
            <a:r>
              <a:rPr lang="zh-CN" altLang="en-US" sz="1800" b="1"/>
              <a:t>和假设集</a:t>
            </a:r>
            <a:endParaRPr lang="zh-CN" altLang="en-US" sz="1800"/>
          </a:p>
        </p:txBody>
      </p:sp>
      <p:sp>
        <p:nvSpPr>
          <p:cNvPr id="641027" name="AutoShape 3"/>
          <p:cNvSpPr>
            <a:spLocks noChangeArrowheads="1"/>
          </p:cNvSpPr>
          <p:nvPr/>
        </p:nvSpPr>
        <p:spPr bwMode="auto">
          <a:xfrm>
            <a:off x="755650" y="1196975"/>
            <a:ext cx="3744913" cy="719138"/>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1028" name="Text Box 4"/>
          <p:cNvSpPr txBox="1">
            <a:spLocks noChangeArrowheads="1"/>
          </p:cNvSpPr>
          <p:nvPr/>
        </p:nvSpPr>
        <p:spPr bwMode="auto">
          <a:xfrm>
            <a:off x="1258888" y="1412875"/>
            <a:ext cx="2665412"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zh-CN" altLang="en-US" sz="1800" b="1"/>
              <a:t>该假设是</a:t>
            </a:r>
            <a:r>
              <a:rPr lang="en-US" altLang="zh-CN" sz="1800" b="1"/>
              <a:t>DB</a:t>
            </a:r>
            <a:r>
              <a:rPr lang="zh-CN" altLang="en-US" sz="1800" b="1"/>
              <a:t>中的事实吗？</a:t>
            </a:r>
          </a:p>
        </p:txBody>
      </p:sp>
      <p:sp>
        <p:nvSpPr>
          <p:cNvPr id="641029" name="AutoShape 5"/>
          <p:cNvSpPr>
            <a:spLocks noChangeArrowheads="1"/>
          </p:cNvSpPr>
          <p:nvPr/>
        </p:nvSpPr>
        <p:spPr bwMode="auto">
          <a:xfrm>
            <a:off x="684213" y="2205038"/>
            <a:ext cx="3743325" cy="8636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1030" name="Text Box 6"/>
          <p:cNvSpPr txBox="1">
            <a:spLocks noChangeArrowheads="1"/>
          </p:cNvSpPr>
          <p:nvPr/>
        </p:nvSpPr>
        <p:spPr bwMode="auto">
          <a:xfrm>
            <a:off x="1692275" y="2349500"/>
            <a:ext cx="180022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zh-CN" altLang="en-US" sz="1800" b="1"/>
              <a:t>该假设能被</a:t>
            </a:r>
            <a:r>
              <a:rPr lang="en-US" altLang="zh-CN" sz="1800" b="1"/>
              <a:t>KB</a:t>
            </a:r>
            <a:r>
              <a:rPr lang="zh-CN" altLang="en-US" sz="1800" b="1"/>
              <a:t>中的知识导出吗？</a:t>
            </a:r>
          </a:p>
        </p:txBody>
      </p:sp>
      <p:sp>
        <p:nvSpPr>
          <p:cNvPr id="641031" name="Text Box 7"/>
          <p:cNvSpPr txBox="1">
            <a:spLocks noChangeArrowheads="1"/>
          </p:cNvSpPr>
          <p:nvPr/>
        </p:nvSpPr>
        <p:spPr bwMode="auto">
          <a:xfrm>
            <a:off x="1187450" y="692150"/>
            <a:ext cx="2808288" cy="30638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zh-CN" altLang="en-US" sz="1800" b="1"/>
              <a:t>从假设集中取出一个假设</a:t>
            </a:r>
          </a:p>
        </p:txBody>
      </p:sp>
      <p:sp>
        <p:nvSpPr>
          <p:cNvPr id="641032" name="AutoShape 8"/>
          <p:cNvSpPr>
            <a:spLocks noChangeArrowheads="1"/>
          </p:cNvSpPr>
          <p:nvPr/>
        </p:nvSpPr>
        <p:spPr bwMode="auto">
          <a:xfrm>
            <a:off x="755650" y="4076700"/>
            <a:ext cx="3455988" cy="720725"/>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1033" name="Text Box 9"/>
          <p:cNvSpPr txBox="1">
            <a:spLocks noChangeArrowheads="1"/>
          </p:cNvSpPr>
          <p:nvPr/>
        </p:nvSpPr>
        <p:spPr bwMode="auto">
          <a:xfrm>
            <a:off x="1619250" y="4292600"/>
            <a:ext cx="1944688" cy="29686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zh-CN" altLang="en-US" sz="1800" b="1"/>
              <a:t>可用知识集空吗？</a:t>
            </a:r>
          </a:p>
        </p:txBody>
      </p:sp>
      <p:sp>
        <p:nvSpPr>
          <p:cNvPr id="641034" name="Text Box 10"/>
          <p:cNvSpPr txBox="1">
            <a:spLocks noChangeArrowheads="1"/>
          </p:cNvSpPr>
          <p:nvPr/>
        </p:nvSpPr>
        <p:spPr bwMode="auto">
          <a:xfrm>
            <a:off x="1258888" y="5013325"/>
            <a:ext cx="2447925" cy="581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r>
              <a:rPr lang="zh-CN" altLang="zh-CN" sz="1800" b="1"/>
              <a:t>按照冲突消解策略从该知识</a:t>
            </a:r>
            <a:r>
              <a:rPr lang="zh-CN" altLang="en-US" sz="1800" b="1"/>
              <a:t>集中选出一条知识</a:t>
            </a:r>
            <a:endParaRPr lang="zh-CN" altLang="en-US" sz="1800"/>
          </a:p>
        </p:txBody>
      </p:sp>
      <p:sp>
        <p:nvSpPr>
          <p:cNvPr id="641035" name="Text Box 11"/>
          <p:cNvSpPr txBox="1">
            <a:spLocks noChangeArrowheads="1"/>
          </p:cNvSpPr>
          <p:nvPr/>
        </p:nvSpPr>
        <p:spPr bwMode="auto">
          <a:xfrm>
            <a:off x="1042988" y="5876925"/>
            <a:ext cx="3024187" cy="581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zh-CN" altLang="en-US" sz="1800" b="1"/>
              <a:t>将该知识前提中的每个子条件作为新的假设加入假设集</a:t>
            </a:r>
          </a:p>
        </p:txBody>
      </p:sp>
      <p:sp>
        <p:nvSpPr>
          <p:cNvPr id="641036" name="Text Box 12"/>
          <p:cNvSpPr txBox="1">
            <a:spLocks noChangeArrowheads="1"/>
          </p:cNvSpPr>
          <p:nvPr/>
        </p:nvSpPr>
        <p:spPr bwMode="auto">
          <a:xfrm>
            <a:off x="7380288" y="2349500"/>
            <a:ext cx="1295400" cy="581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r>
              <a:rPr lang="zh-CN" altLang="zh-CN" sz="1800" b="1"/>
              <a:t>该假设成立</a:t>
            </a:r>
            <a:endParaRPr lang="zh-CN" altLang="en-US" sz="1800" b="1"/>
          </a:p>
          <a:p>
            <a:r>
              <a:rPr lang="zh-CN" altLang="en-US" sz="1800" b="1"/>
              <a:t>并放入</a:t>
            </a:r>
            <a:r>
              <a:rPr lang="en-US" altLang="zh-CN" sz="1800" b="1"/>
              <a:t>DB</a:t>
            </a:r>
            <a:endParaRPr lang="en-US" altLang="zh-CN" sz="1800"/>
          </a:p>
        </p:txBody>
      </p:sp>
      <p:sp>
        <p:nvSpPr>
          <p:cNvPr id="641037" name="AutoShape 13"/>
          <p:cNvSpPr>
            <a:spLocks noChangeArrowheads="1"/>
          </p:cNvSpPr>
          <p:nvPr/>
        </p:nvSpPr>
        <p:spPr bwMode="auto">
          <a:xfrm>
            <a:off x="6156325" y="1125538"/>
            <a:ext cx="2808288" cy="8636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1038" name="Text Box 14"/>
          <p:cNvSpPr txBox="1">
            <a:spLocks noChangeArrowheads="1"/>
          </p:cNvSpPr>
          <p:nvPr/>
        </p:nvSpPr>
        <p:spPr bwMode="auto">
          <a:xfrm>
            <a:off x="6588125" y="1412875"/>
            <a:ext cx="1943100" cy="29686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zh-CN" altLang="en-US" sz="1800" b="1"/>
              <a:t>还有新的假设吗？</a:t>
            </a:r>
          </a:p>
        </p:txBody>
      </p:sp>
      <p:sp>
        <p:nvSpPr>
          <p:cNvPr id="641039" name="Text Box 15"/>
          <p:cNvSpPr txBox="1">
            <a:spLocks noChangeArrowheads="1"/>
          </p:cNvSpPr>
          <p:nvPr/>
        </p:nvSpPr>
        <p:spPr bwMode="auto">
          <a:xfrm>
            <a:off x="5364163" y="4292600"/>
            <a:ext cx="1079500" cy="30638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zh-CN" altLang="en-US" sz="1800" b="1"/>
              <a:t>失败退出</a:t>
            </a:r>
          </a:p>
        </p:txBody>
      </p:sp>
      <p:sp>
        <p:nvSpPr>
          <p:cNvPr id="641040" name="Text Box 16"/>
          <p:cNvSpPr txBox="1">
            <a:spLocks noChangeArrowheads="1"/>
          </p:cNvSpPr>
          <p:nvPr/>
        </p:nvSpPr>
        <p:spPr bwMode="auto">
          <a:xfrm>
            <a:off x="7596188" y="4292600"/>
            <a:ext cx="1079500" cy="30638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zh-CN" altLang="en-US" sz="1800" b="1"/>
              <a:t>成功退出</a:t>
            </a:r>
          </a:p>
        </p:txBody>
      </p:sp>
      <p:sp>
        <p:nvSpPr>
          <p:cNvPr id="641041" name="Line 17"/>
          <p:cNvSpPr>
            <a:spLocks noChangeShapeType="1"/>
          </p:cNvSpPr>
          <p:nvPr/>
        </p:nvSpPr>
        <p:spPr bwMode="auto">
          <a:xfrm>
            <a:off x="2627313" y="40481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2" name="Line 18"/>
          <p:cNvSpPr>
            <a:spLocks noChangeShapeType="1"/>
          </p:cNvSpPr>
          <p:nvPr/>
        </p:nvSpPr>
        <p:spPr bwMode="auto">
          <a:xfrm>
            <a:off x="2627313" y="981075"/>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3" name="Line 19"/>
          <p:cNvSpPr>
            <a:spLocks noChangeShapeType="1"/>
          </p:cNvSpPr>
          <p:nvPr/>
        </p:nvSpPr>
        <p:spPr bwMode="auto">
          <a:xfrm>
            <a:off x="2627313" y="1916113"/>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4" name="Line 20"/>
          <p:cNvSpPr>
            <a:spLocks noChangeShapeType="1"/>
          </p:cNvSpPr>
          <p:nvPr/>
        </p:nvSpPr>
        <p:spPr bwMode="auto">
          <a:xfrm>
            <a:off x="2555875" y="3068638"/>
            <a:ext cx="0" cy="1444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5" name="Line 21"/>
          <p:cNvSpPr>
            <a:spLocks noChangeShapeType="1"/>
          </p:cNvSpPr>
          <p:nvPr/>
        </p:nvSpPr>
        <p:spPr bwMode="auto">
          <a:xfrm>
            <a:off x="2484438" y="37893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6" name="Line 22"/>
          <p:cNvSpPr>
            <a:spLocks noChangeShapeType="1"/>
          </p:cNvSpPr>
          <p:nvPr/>
        </p:nvSpPr>
        <p:spPr bwMode="auto">
          <a:xfrm>
            <a:off x="2484438" y="4797425"/>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7" name="Line 23"/>
          <p:cNvSpPr>
            <a:spLocks noChangeShapeType="1"/>
          </p:cNvSpPr>
          <p:nvPr/>
        </p:nvSpPr>
        <p:spPr bwMode="auto">
          <a:xfrm>
            <a:off x="2484438" y="5589588"/>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8" name="Line 24"/>
          <p:cNvSpPr>
            <a:spLocks noChangeShapeType="1"/>
          </p:cNvSpPr>
          <p:nvPr/>
        </p:nvSpPr>
        <p:spPr bwMode="auto">
          <a:xfrm>
            <a:off x="4140200" y="4437063"/>
            <a:ext cx="12239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49" name="Line 25"/>
          <p:cNvSpPr>
            <a:spLocks noChangeShapeType="1"/>
          </p:cNvSpPr>
          <p:nvPr/>
        </p:nvSpPr>
        <p:spPr bwMode="auto">
          <a:xfrm flipH="1">
            <a:off x="5867400" y="3213100"/>
            <a:ext cx="0" cy="720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0" name="Line 26"/>
          <p:cNvSpPr>
            <a:spLocks noChangeShapeType="1"/>
          </p:cNvSpPr>
          <p:nvPr/>
        </p:nvSpPr>
        <p:spPr bwMode="auto">
          <a:xfrm>
            <a:off x="2484438" y="6453188"/>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1" name="Line 27"/>
          <p:cNvSpPr>
            <a:spLocks noChangeShapeType="1"/>
          </p:cNvSpPr>
          <p:nvPr/>
        </p:nvSpPr>
        <p:spPr bwMode="auto">
          <a:xfrm flipH="1">
            <a:off x="539750" y="6669088"/>
            <a:ext cx="19446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2" name="Line 28"/>
          <p:cNvSpPr>
            <a:spLocks noChangeShapeType="1"/>
          </p:cNvSpPr>
          <p:nvPr/>
        </p:nvSpPr>
        <p:spPr bwMode="auto">
          <a:xfrm>
            <a:off x="539750" y="549275"/>
            <a:ext cx="20875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3" name="Line 29"/>
          <p:cNvSpPr>
            <a:spLocks noChangeShapeType="1"/>
          </p:cNvSpPr>
          <p:nvPr/>
        </p:nvSpPr>
        <p:spPr bwMode="auto">
          <a:xfrm>
            <a:off x="539750" y="549275"/>
            <a:ext cx="0" cy="61198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4" name="Line 30"/>
          <p:cNvSpPr>
            <a:spLocks noChangeShapeType="1"/>
          </p:cNvSpPr>
          <p:nvPr/>
        </p:nvSpPr>
        <p:spPr bwMode="auto">
          <a:xfrm>
            <a:off x="4500563" y="1557338"/>
            <a:ext cx="3587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5" name="Line 31"/>
          <p:cNvSpPr>
            <a:spLocks noChangeShapeType="1"/>
          </p:cNvSpPr>
          <p:nvPr/>
        </p:nvSpPr>
        <p:spPr bwMode="auto">
          <a:xfrm flipH="1">
            <a:off x="2484438" y="3933825"/>
            <a:ext cx="33829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6" name="Line 32"/>
          <p:cNvSpPr>
            <a:spLocks noChangeShapeType="1"/>
          </p:cNvSpPr>
          <p:nvPr/>
        </p:nvSpPr>
        <p:spPr bwMode="auto">
          <a:xfrm flipH="1">
            <a:off x="2627313" y="549275"/>
            <a:ext cx="49688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7" name="Line 33"/>
          <p:cNvSpPr>
            <a:spLocks noChangeShapeType="1"/>
          </p:cNvSpPr>
          <p:nvPr/>
        </p:nvSpPr>
        <p:spPr bwMode="auto">
          <a:xfrm>
            <a:off x="8893175" y="2133600"/>
            <a:ext cx="0" cy="1943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8" name="Line 34"/>
          <p:cNvSpPr>
            <a:spLocks noChangeShapeType="1"/>
          </p:cNvSpPr>
          <p:nvPr/>
        </p:nvSpPr>
        <p:spPr bwMode="auto">
          <a:xfrm>
            <a:off x="8101013" y="4076700"/>
            <a:ext cx="7921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59" name="Line 35"/>
          <p:cNvSpPr>
            <a:spLocks noChangeShapeType="1"/>
          </p:cNvSpPr>
          <p:nvPr/>
        </p:nvSpPr>
        <p:spPr bwMode="auto">
          <a:xfrm>
            <a:off x="8101013" y="4076700"/>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60" name="Line 36"/>
          <p:cNvSpPr>
            <a:spLocks noChangeShapeType="1"/>
          </p:cNvSpPr>
          <p:nvPr/>
        </p:nvSpPr>
        <p:spPr bwMode="auto">
          <a:xfrm>
            <a:off x="7596188" y="549275"/>
            <a:ext cx="0"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61" name="Line 37"/>
          <p:cNvSpPr>
            <a:spLocks noChangeShapeType="1"/>
          </p:cNvSpPr>
          <p:nvPr/>
        </p:nvSpPr>
        <p:spPr bwMode="auto">
          <a:xfrm flipV="1">
            <a:off x="4427538" y="2636838"/>
            <a:ext cx="2889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62" name="Line 38"/>
          <p:cNvSpPr>
            <a:spLocks noChangeShapeType="1"/>
          </p:cNvSpPr>
          <p:nvPr/>
        </p:nvSpPr>
        <p:spPr bwMode="auto">
          <a:xfrm>
            <a:off x="7092950" y="2636838"/>
            <a:ext cx="2873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63" name="Text Box 39"/>
          <p:cNvSpPr txBox="1">
            <a:spLocks noChangeArrowheads="1"/>
          </p:cNvSpPr>
          <p:nvPr/>
        </p:nvSpPr>
        <p:spPr bwMode="auto">
          <a:xfrm>
            <a:off x="7092950" y="2349500"/>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Y</a:t>
            </a:r>
          </a:p>
        </p:txBody>
      </p:sp>
      <p:sp>
        <p:nvSpPr>
          <p:cNvPr id="641064" name="Text Box 40"/>
          <p:cNvSpPr txBox="1">
            <a:spLocks noChangeArrowheads="1"/>
          </p:cNvSpPr>
          <p:nvPr/>
        </p:nvSpPr>
        <p:spPr bwMode="auto">
          <a:xfrm>
            <a:off x="2268538" y="1916113"/>
            <a:ext cx="287337"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N</a:t>
            </a:r>
          </a:p>
        </p:txBody>
      </p:sp>
      <p:sp>
        <p:nvSpPr>
          <p:cNvPr id="641065" name="Text Box 41"/>
          <p:cNvSpPr txBox="1">
            <a:spLocks noChangeArrowheads="1"/>
          </p:cNvSpPr>
          <p:nvPr/>
        </p:nvSpPr>
        <p:spPr bwMode="auto">
          <a:xfrm>
            <a:off x="2124075" y="2924175"/>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Y</a:t>
            </a:r>
          </a:p>
        </p:txBody>
      </p:sp>
      <p:sp>
        <p:nvSpPr>
          <p:cNvPr id="641066" name="Text Box 42"/>
          <p:cNvSpPr txBox="1">
            <a:spLocks noChangeArrowheads="1"/>
          </p:cNvSpPr>
          <p:nvPr/>
        </p:nvSpPr>
        <p:spPr bwMode="auto">
          <a:xfrm>
            <a:off x="4211638" y="4149725"/>
            <a:ext cx="2873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Y</a:t>
            </a:r>
          </a:p>
        </p:txBody>
      </p:sp>
      <p:sp>
        <p:nvSpPr>
          <p:cNvPr id="641067" name="Text Box 43"/>
          <p:cNvSpPr txBox="1">
            <a:spLocks noChangeArrowheads="1"/>
          </p:cNvSpPr>
          <p:nvPr/>
        </p:nvSpPr>
        <p:spPr bwMode="auto">
          <a:xfrm>
            <a:off x="4356100" y="2349500"/>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N</a:t>
            </a:r>
          </a:p>
        </p:txBody>
      </p:sp>
      <p:sp>
        <p:nvSpPr>
          <p:cNvPr id="641068" name="Text Box 44"/>
          <p:cNvSpPr txBox="1">
            <a:spLocks noChangeArrowheads="1"/>
          </p:cNvSpPr>
          <p:nvPr/>
        </p:nvSpPr>
        <p:spPr bwMode="auto">
          <a:xfrm>
            <a:off x="2195513" y="4724400"/>
            <a:ext cx="2873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N</a:t>
            </a:r>
          </a:p>
        </p:txBody>
      </p:sp>
      <p:sp>
        <p:nvSpPr>
          <p:cNvPr id="641069" name="Text Box 45"/>
          <p:cNvSpPr txBox="1">
            <a:spLocks noChangeArrowheads="1"/>
          </p:cNvSpPr>
          <p:nvPr/>
        </p:nvSpPr>
        <p:spPr bwMode="auto">
          <a:xfrm>
            <a:off x="7885113" y="1844675"/>
            <a:ext cx="2873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N</a:t>
            </a:r>
          </a:p>
        </p:txBody>
      </p:sp>
      <p:sp>
        <p:nvSpPr>
          <p:cNvPr id="641070" name="Text Box 46"/>
          <p:cNvSpPr txBox="1">
            <a:spLocks noChangeArrowheads="1"/>
          </p:cNvSpPr>
          <p:nvPr/>
        </p:nvSpPr>
        <p:spPr bwMode="auto">
          <a:xfrm>
            <a:off x="5940425" y="3213100"/>
            <a:ext cx="2873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N</a:t>
            </a:r>
          </a:p>
        </p:txBody>
      </p:sp>
      <p:sp>
        <p:nvSpPr>
          <p:cNvPr id="641071" name="Text Box 47"/>
          <p:cNvSpPr txBox="1">
            <a:spLocks noChangeArrowheads="1"/>
          </p:cNvSpPr>
          <p:nvPr/>
        </p:nvSpPr>
        <p:spPr bwMode="auto">
          <a:xfrm>
            <a:off x="4427538" y="1268413"/>
            <a:ext cx="287337"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Y</a:t>
            </a:r>
          </a:p>
        </p:txBody>
      </p:sp>
      <p:sp>
        <p:nvSpPr>
          <p:cNvPr id="641072" name="Text Box 48"/>
          <p:cNvSpPr txBox="1">
            <a:spLocks noChangeArrowheads="1"/>
          </p:cNvSpPr>
          <p:nvPr/>
        </p:nvSpPr>
        <p:spPr bwMode="auto">
          <a:xfrm>
            <a:off x="1042988" y="3213100"/>
            <a:ext cx="3024187" cy="581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r>
              <a:rPr lang="zh-CN" altLang="zh-CN" sz="1800" b="1"/>
              <a:t>将</a:t>
            </a:r>
            <a:r>
              <a:rPr lang="en-US" altLang="zh-CN" sz="1800" b="1"/>
              <a:t>KB</a:t>
            </a:r>
            <a:r>
              <a:rPr lang="zh-CN" altLang="en-US" sz="1800" b="1"/>
              <a:t>中所有能导出此假设</a:t>
            </a:r>
            <a:r>
              <a:rPr lang="zh-CN" altLang="zh-CN" sz="1800" b="1"/>
              <a:t>的知识构成一个可用知识集</a:t>
            </a:r>
            <a:r>
              <a:rPr lang="zh-CN" altLang="en-US" sz="1800"/>
              <a:t> </a:t>
            </a:r>
          </a:p>
        </p:txBody>
      </p:sp>
      <p:sp>
        <p:nvSpPr>
          <p:cNvPr id="641073" name="AutoShape 49"/>
          <p:cNvSpPr>
            <a:spLocks noChangeArrowheads="1"/>
          </p:cNvSpPr>
          <p:nvPr/>
        </p:nvSpPr>
        <p:spPr bwMode="auto">
          <a:xfrm>
            <a:off x="4716463" y="2060575"/>
            <a:ext cx="2376487" cy="1152525"/>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1074" name="Text Box 50"/>
          <p:cNvSpPr txBox="1">
            <a:spLocks noChangeArrowheads="1"/>
          </p:cNvSpPr>
          <p:nvPr/>
        </p:nvSpPr>
        <p:spPr bwMode="auto">
          <a:xfrm>
            <a:off x="5292725" y="2349500"/>
            <a:ext cx="1223963" cy="5715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zh-CN" altLang="en-US" sz="1800" b="1"/>
              <a:t>询问用户有此事实吗？</a:t>
            </a:r>
          </a:p>
        </p:txBody>
      </p:sp>
      <p:sp>
        <p:nvSpPr>
          <p:cNvPr id="641075" name="Text Box 51"/>
          <p:cNvSpPr txBox="1">
            <a:spLocks noChangeArrowheads="1"/>
          </p:cNvSpPr>
          <p:nvPr/>
        </p:nvSpPr>
        <p:spPr bwMode="auto">
          <a:xfrm>
            <a:off x="4859338" y="1268413"/>
            <a:ext cx="792162" cy="5810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r>
              <a:rPr lang="zh-CN" altLang="zh-CN" sz="1800" b="1"/>
              <a:t>该假设</a:t>
            </a:r>
            <a:endParaRPr lang="zh-CN" altLang="en-US" sz="1800" b="1"/>
          </a:p>
          <a:p>
            <a:r>
              <a:rPr lang="zh-CN" altLang="en-US" sz="1800" b="1"/>
              <a:t>  </a:t>
            </a:r>
            <a:r>
              <a:rPr lang="zh-CN" altLang="zh-CN" sz="1800" b="1"/>
              <a:t>成立</a:t>
            </a:r>
            <a:endParaRPr lang="zh-CN" altLang="en-US" sz="1800" b="1"/>
          </a:p>
        </p:txBody>
      </p:sp>
      <p:sp>
        <p:nvSpPr>
          <p:cNvPr id="641076" name="Line 52"/>
          <p:cNvSpPr>
            <a:spLocks noChangeShapeType="1"/>
          </p:cNvSpPr>
          <p:nvPr/>
        </p:nvSpPr>
        <p:spPr bwMode="auto">
          <a:xfrm>
            <a:off x="5651500" y="1557338"/>
            <a:ext cx="5048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77" name="Line 53"/>
          <p:cNvSpPr>
            <a:spLocks noChangeShapeType="1"/>
          </p:cNvSpPr>
          <p:nvPr/>
        </p:nvSpPr>
        <p:spPr bwMode="auto">
          <a:xfrm flipV="1">
            <a:off x="5867400" y="1557338"/>
            <a:ext cx="0" cy="358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78" name="Line 54"/>
          <p:cNvSpPr>
            <a:spLocks noChangeShapeType="1"/>
          </p:cNvSpPr>
          <p:nvPr/>
        </p:nvSpPr>
        <p:spPr bwMode="auto">
          <a:xfrm flipV="1">
            <a:off x="8027988" y="2276475"/>
            <a:ext cx="0" cy="730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79" name="Line 55"/>
          <p:cNvSpPr>
            <a:spLocks noChangeShapeType="1"/>
          </p:cNvSpPr>
          <p:nvPr/>
        </p:nvSpPr>
        <p:spPr bwMode="auto">
          <a:xfrm>
            <a:off x="5867400" y="1916113"/>
            <a:ext cx="7921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80" name="Line 56"/>
          <p:cNvSpPr>
            <a:spLocks noChangeShapeType="1"/>
          </p:cNvSpPr>
          <p:nvPr/>
        </p:nvSpPr>
        <p:spPr bwMode="auto">
          <a:xfrm>
            <a:off x="6659563" y="1916113"/>
            <a:ext cx="0"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81" name="Line 57"/>
          <p:cNvSpPr>
            <a:spLocks noChangeShapeType="1"/>
          </p:cNvSpPr>
          <p:nvPr/>
        </p:nvSpPr>
        <p:spPr bwMode="auto">
          <a:xfrm>
            <a:off x="6659563" y="2276475"/>
            <a:ext cx="13684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82" name="Line 58"/>
          <p:cNvSpPr>
            <a:spLocks noChangeShapeType="1"/>
          </p:cNvSpPr>
          <p:nvPr/>
        </p:nvSpPr>
        <p:spPr bwMode="auto">
          <a:xfrm>
            <a:off x="7596188" y="1989138"/>
            <a:ext cx="0" cy="144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83" name="Line 59"/>
          <p:cNvSpPr>
            <a:spLocks noChangeShapeType="1"/>
          </p:cNvSpPr>
          <p:nvPr/>
        </p:nvSpPr>
        <p:spPr bwMode="auto">
          <a:xfrm>
            <a:off x="7596188" y="2133600"/>
            <a:ext cx="12969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1084" name="Text Box 60"/>
          <p:cNvSpPr txBox="1">
            <a:spLocks noChangeArrowheads="1"/>
          </p:cNvSpPr>
          <p:nvPr/>
        </p:nvSpPr>
        <p:spPr bwMode="auto">
          <a:xfrm>
            <a:off x="7667625" y="836613"/>
            <a:ext cx="287338"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sz="1800" b="1"/>
              <a:t>Y</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1" name="Rectangle 3"/>
          <p:cNvSpPr>
            <a:spLocks noGrp="1" noChangeArrowheads="1"/>
          </p:cNvSpPr>
          <p:nvPr>
            <p:ph type="body" idx="1"/>
          </p:nvPr>
        </p:nvSpPr>
        <p:spPr>
          <a:xfrm>
            <a:off x="0" y="1052513"/>
            <a:ext cx="8964613" cy="5616575"/>
          </a:xfrm>
        </p:spPr>
        <p:txBody>
          <a:bodyPr/>
          <a:lstStyle/>
          <a:p>
            <a:pPr>
              <a:lnSpc>
                <a:spcPct val="105000"/>
              </a:lnSpc>
            </a:pPr>
            <a:r>
              <a:rPr lang="zh-CN" altLang="en-US" sz="2000" b="1" dirty="0">
                <a:solidFill>
                  <a:srgbClr val="A50021"/>
                </a:solidFill>
                <a:latin typeface="Times New Roman" pitchFamily="18" charset="0"/>
              </a:rPr>
              <a:t>对上例，采用逆向推理，其推理过程如下： </a:t>
            </a:r>
          </a:p>
          <a:p>
            <a:pPr lvl="1">
              <a:lnSpc>
                <a:spcPct val="105000"/>
              </a:lnSpc>
            </a:pPr>
            <a:r>
              <a:rPr lang="zh-CN" altLang="en-US" sz="2000" b="0" dirty="0" smtClean="0">
                <a:latin typeface="Times New Roman" pitchFamily="18" charset="0"/>
              </a:rPr>
              <a:t>推理</a:t>
            </a:r>
            <a:r>
              <a:rPr lang="zh-CN" altLang="en-US" sz="2000" b="0" dirty="0">
                <a:latin typeface="Times New Roman" pitchFamily="18" charset="0"/>
              </a:rPr>
              <a:t>开始前，综合数据库和假设集均为空。</a:t>
            </a:r>
          </a:p>
          <a:p>
            <a:pPr lvl="1">
              <a:lnSpc>
                <a:spcPct val="105000"/>
              </a:lnSpc>
            </a:pPr>
            <a:r>
              <a:rPr lang="zh-CN" altLang="en-US" sz="2000" b="0" dirty="0" smtClean="0">
                <a:latin typeface="Times New Roman" pitchFamily="18" charset="0"/>
              </a:rPr>
              <a:t>推理</a:t>
            </a:r>
            <a:r>
              <a:rPr lang="zh-CN" altLang="en-US" sz="2000" b="0" dirty="0">
                <a:latin typeface="Times New Roman" pitchFamily="18" charset="0"/>
              </a:rPr>
              <a:t>开始后，先将初始证据</a:t>
            </a:r>
            <a:r>
              <a:rPr lang="en-US" altLang="zh-CN" sz="2000" b="0" dirty="0">
                <a:latin typeface="Times New Roman" pitchFamily="18" charset="0"/>
              </a:rPr>
              <a:t>A</a:t>
            </a:r>
            <a:r>
              <a:rPr lang="zh-CN" altLang="en-US" sz="2000" b="0" dirty="0">
                <a:latin typeface="Times New Roman" pitchFamily="18" charset="0"/>
              </a:rPr>
              <a:t>和目标</a:t>
            </a:r>
            <a:r>
              <a:rPr lang="en-US" altLang="zh-CN" sz="2000" b="0" dirty="0">
                <a:latin typeface="Times New Roman" pitchFamily="18" charset="0"/>
              </a:rPr>
              <a:t>C</a:t>
            </a:r>
            <a:r>
              <a:rPr lang="zh-CN" altLang="en-US" sz="2000" b="0" dirty="0">
                <a:latin typeface="Times New Roman" pitchFamily="18" charset="0"/>
              </a:rPr>
              <a:t>分别放入综合数据库和假设集，然后从假设集中取出一个假设</a:t>
            </a:r>
            <a:r>
              <a:rPr lang="en-US" altLang="zh-CN" sz="2000" b="0" dirty="0">
                <a:latin typeface="Times New Roman" pitchFamily="18" charset="0"/>
              </a:rPr>
              <a:t>C</a:t>
            </a:r>
            <a:r>
              <a:rPr lang="zh-CN" altLang="en-US" sz="2000" b="0" dirty="0">
                <a:latin typeface="Times New Roman" pitchFamily="18" charset="0"/>
              </a:rPr>
              <a:t>，查找</a:t>
            </a:r>
            <a:r>
              <a:rPr lang="en-US" altLang="zh-CN" sz="2000" b="0" dirty="0">
                <a:latin typeface="Times New Roman" pitchFamily="18" charset="0"/>
              </a:rPr>
              <a:t>C</a:t>
            </a:r>
            <a:r>
              <a:rPr lang="zh-CN" altLang="en-US" sz="2000" b="0" dirty="0">
                <a:latin typeface="Times New Roman" pitchFamily="18" charset="0"/>
              </a:rPr>
              <a:t>是否为综合数据库中的已知事实，回答为“</a:t>
            </a:r>
            <a:r>
              <a:rPr lang="en-US" altLang="zh-CN" sz="2000" b="0" dirty="0">
                <a:latin typeface="Times New Roman" pitchFamily="18" charset="0"/>
              </a:rPr>
              <a:t>N”</a:t>
            </a:r>
            <a:r>
              <a:rPr lang="zh-CN" altLang="en-US" sz="2000" b="0" dirty="0">
                <a:latin typeface="Times New Roman" pitchFamily="18" charset="0"/>
              </a:rPr>
              <a:t>。</a:t>
            </a:r>
          </a:p>
          <a:p>
            <a:pPr lvl="1">
              <a:lnSpc>
                <a:spcPct val="105000"/>
              </a:lnSpc>
            </a:pPr>
            <a:r>
              <a:rPr lang="zh-CN" altLang="en-US" sz="2000" b="0" dirty="0" smtClean="0">
                <a:latin typeface="Times New Roman" pitchFamily="18" charset="0"/>
              </a:rPr>
              <a:t>再</a:t>
            </a:r>
            <a:r>
              <a:rPr lang="zh-CN" altLang="en-US" sz="2000" b="0" dirty="0">
                <a:latin typeface="Times New Roman" pitchFamily="18" charset="0"/>
              </a:rPr>
              <a:t>检查</a:t>
            </a:r>
            <a:r>
              <a:rPr lang="en-US" altLang="zh-CN" sz="2000" b="0" dirty="0">
                <a:latin typeface="Times New Roman" pitchFamily="18" charset="0"/>
              </a:rPr>
              <a:t>C</a:t>
            </a:r>
            <a:r>
              <a:rPr lang="zh-CN" altLang="en-US" sz="2000" b="0" dirty="0">
                <a:latin typeface="Times New Roman" pitchFamily="18" charset="0"/>
              </a:rPr>
              <a:t>是否能被知识库中的知识所导出，发现</a:t>
            </a:r>
            <a:r>
              <a:rPr lang="en-US" altLang="zh-CN" sz="2000" b="0" dirty="0">
                <a:latin typeface="Times New Roman" pitchFamily="18" charset="0"/>
              </a:rPr>
              <a:t>C</a:t>
            </a:r>
            <a:r>
              <a:rPr lang="zh-CN" altLang="en-US" sz="2000" b="0" dirty="0">
                <a:latin typeface="Times New Roman" pitchFamily="18" charset="0"/>
              </a:rPr>
              <a:t>可由</a:t>
            </a:r>
            <a:r>
              <a:rPr lang="en-US" altLang="zh-CN" sz="2000" b="0" dirty="0">
                <a:latin typeface="Times New Roman" pitchFamily="18" charset="0"/>
              </a:rPr>
              <a:t>r</a:t>
            </a:r>
            <a:r>
              <a:rPr lang="en-US" altLang="zh-CN" sz="2000" b="0" baseline="-25000" dirty="0">
                <a:latin typeface="Times New Roman" pitchFamily="18" charset="0"/>
              </a:rPr>
              <a:t>1</a:t>
            </a:r>
            <a:r>
              <a:rPr lang="zh-CN" altLang="en-US" sz="2000" b="0" dirty="0">
                <a:latin typeface="Times New Roman" pitchFamily="18" charset="0"/>
              </a:rPr>
              <a:t>导出，于是</a:t>
            </a:r>
            <a:r>
              <a:rPr lang="en-US" altLang="zh-CN" sz="2000" b="0" dirty="0">
                <a:latin typeface="Times New Roman" pitchFamily="18" charset="0"/>
              </a:rPr>
              <a:t>r</a:t>
            </a:r>
            <a:r>
              <a:rPr lang="en-US" altLang="zh-CN" sz="2000" b="0" baseline="-25000" dirty="0">
                <a:latin typeface="Times New Roman" pitchFamily="18" charset="0"/>
              </a:rPr>
              <a:t>1</a:t>
            </a:r>
            <a:r>
              <a:rPr lang="zh-CN" altLang="en-US" sz="2000" b="0" dirty="0">
                <a:latin typeface="Times New Roman" pitchFamily="18" charset="0"/>
              </a:rPr>
              <a:t>被放入可用知识集。由于知识库中只有</a:t>
            </a:r>
            <a:r>
              <a:rPr lang="en-US" altLang="zh-CN" sz="2000" b="0" dirty="0">
                <a:latin typeface="Times New Roman" pitchFamily="18" charset="0"/>
              </a:rPr>
              <a:t>r</a:t>
            </a:r>
            <a:r>
              <a:rPr lang="en-US" altLang="zh-CN" sz="2000" b="0" baseline="-25000" dirty="0">
                <a:latin typeface="Times New Roman" pitchFamily="18" charset="0"/>
              </a:rPr>
              <a:t>1</a:t>
            </a:r>
            <a:r>
              <a:rPr lang="zh-CN" altLang="en-US" sz="2000" b="0" dirty="0">
                <a:latin typeface="Times New Roman" pitchFamily="18" charset="0"/>
              </a:rPr>
              <a:t>可用，故可用知识集中仅含</a:t>
            </a:r>
            <a:r>
              <a:rPr lang="en-US" altLang="zh-CN" sz="2000" b="0" dirty="0">
                <a:latin typeface="Times New Roman" pitchFamily="18" charset="0"/>
              </a:rPr>
              <a:t>r</a:t>
            </a:r>
            <a:r>
              <a:rPr lang="en-US" altLang="zh-CN" sz="2000" b="0" baseline="-25000" dirty="0">
                <a:latin typeface="Times New Roman" pitchFamily="18" charset="0"/>
              </a:rPr>
              <a:t>1</a:t>
            </a:r>
            <a:r>
              <a:rPr lang="zh-CN" altLang="en-US" sz="2000" b="0" dirty="0">
                <a:latin typeface="Times New Roman" pitchFamily="18" charset="0"/>
              </a:rPr>
              <a:t>。</a:t>
            </a:r>
          </a:p>
          <a:p>
            <a:pPr lvl="1">
              <a:lnSpc>
                <a:spcPct val="105000"/>
              </a:lnSpc>
            </a:pPr>
            <a:r>
              <a:rPr lang="zh-CN" altLang="en-US" sz="2000" b="0" dirty="0" smtClean="0">
                <a:latin typeface="Times New Roman" pitchFamily="18" charset="0"/>
              </a:rPr>
              <a:t>接着</a:t>
            </a:r>
            <a:r>
              <a:rPr lang="zh-CN" altLang="en-US" sz="2000" b="0" dirty="0">
                <a:latin typeface="Times New Roman" pitchFamily="18" charset="0"/>
              </a:rPr>
              <a:t>从可用知识集中取出</a:t>
            </a:r>
            <a:r>
              <a:rPr lang="en-US" altLang="zh-CN" sz="2000" b="0" dirty="0">
                <a:latin typeface="Times New Roman" pitchFamily="18" charset="0"/>
              </a:rPr>
              <a:t>r</a:t>
            </a:r>
            <a:r>
              <a:rPr lang="en-US" altLang="zh-CN" sz="2000" b="0" baseline="-25000" dirty="0">
                <a:latin typeface="Times New Roman" pitchFamily="18" charset="0"/>
              </a:rPr>
              <a:t>1</a:t>
            </a:r>
            <a:r>
              <a:rPr lang="zh-CN" altLang="en-US" sz="2000" b="0" dirty="0">
                <a:latin typeface="Times New Roman" pitchFamily="18" charset="0"/>
              </a:rPr>
              <a:t>，将其前提条件</a:t>
            </a:r>
            <a:r>
              <a:rPr lang="en-US" altLang="zh-CN" sz="2000" b="0" dirty="0">
                <a:latin typeface="Times New Roman" pitchFamily="18" charset="0"/>
              </a:rPr>
              <a:t>B</a:t>
            </a:r>
            <a:r>
              <a:rPr lang="zh-CN" altLang="en-US" sz="2000" b="0" dirty="0">
                <a:latin typeface="Times New Roman" pitchFamily="18" charset="0"/>
              </a:rPr>
              <a:t>作为新的假设放入假设集。从假设集中取出</a:t>
            </a:r>
            <a:r>
              <a:rPr lang="en-US" altLang="zh-CN" sz="2000" b="0" dirty="0">
                <a:latin typeface="Times New Roman" pitchFamily="18" charset="0"/>
              </a:rPr>
              <a:t>B</a:t>
            </a:r>
            <a:r>
              <a:rPr lang="zh-CN" altLang="en-US" sz="2000" b="0" dirty="0">
                <a:latin typeface="Times New Roman" pitchFamily="18" charset="0"/>
              </a:rPr>
              <a:t>，检查</a:t>
            </a:r>
            <a:r>
              <a:rPr lang="en-US" altLang="zh-CN" sz="2000" b="0" dirty="0">
                <a:latin typeface="Times New Roman" pitchFamily="18" charset="0"/>
              </a:rPr>
              <a:t>B</a:t>
            </a:r>
            <a:r>
              <a:rPr lang="zh-CN" altLang="en-US" sz="2000" b="0" dirty="0">
                <a:latin typeface="Times New Roman" pitchFamily="18" charset="0"/>
              </a:rPr>
              <a:t>是否为综合数据库中的事实，回答为“</a:t>
            </a:r>
            <a:r>
              <a:rPr lang="en-US" altLang="zh-CN" sz="2000" b="0" dirty="0">
                <a:latin typeface="Times New Roman" pitchFamily="18" charset="0"/>
              </a:rPr>
              <a:t>N”</a:t>
            </a:r>
            <a:r>
              <a:rPr lang="zh-CN" altLang="en-US" sz="2000" b="0" dirty="0">
                <a:latin typeface="Times New Roman" pitchFamily="18" charset="0"/>
              </a:rPr>
              <a:t>。再检查</a:t>
            </a:r>
            <a:r>
              <a:rPr lang="en-US" altLang="zh-CN" sz="2000" b="0" dirty="0">
                <a:latin typeface="Times New Roman" pitchFamily="18" charset="0"/>
              </a:rPr>
              <a:t>B</a:t>
            </a:r>
            <a:r>
              <a:rPr lang="zh-CN" altLang="en-US" sz="2000" b="0" dirty="0">
                <a:latin typeface="Times New Roman" pitchFamily="18" charset="0"/>
              </a:rPr>
              <a:t>是否能被知识库中的知识所导出，发现</a:t>
            </a:r>
            <a:r>
              <a:rPr lang="en-US" altLang="zh-CN" sz="2000" b="0" dirty="0">
                <a:latin typeface="Times New Roman" pitchFamily="18" charset="0"/>
              </a:rPr>
              <a:t>B</a:t>
            </a:r>
            <a:r>
              <a:rPr lang="zh-CN" altLang="en-US" sz="2000" b="0" dirty="0">
                <a:latin typeface="Times New Roman" pitchFamily="18" charset="0"/>
              </a:rPr>
              <a:t>可由</a:t>
            </a:r>
            <a:r>
              <a:rPr lang="en-US" altLang="zh-CN" sz="2000" b="0" dirty="0">
                <a:latin typeface="Times New Roman" pitchFamily="18" charset="0"/>
              </a:rPr>
              <a:t>r</a:t>
            </a:r>
            <a:r>
              <a:rPr lang="en-US" altLang="zh-CN" sz="2000" b="0" baseline="-25000" dirty="0">
                <a:latin typeface="Times New Roman" pitchFamily="18" charset="0"/>
              </a:rPr>
              <a:t>2</a:t>
            </a:r>
            <a:r>
              <a:rPr lang="zh-CN" altLang="en-US" sz="2000" b="0" dirty="0">
                <a:latin typeface="Times New Roman" pitchFamily="18" charset="0"/>
              </a:rPr>
              <a:t>导出，于是</a:t>
            </a:r>
            <a:r>
              <a:rPr lang="en-US" altLang="zh-CN" sz="2000" b="0" dirty="0">
                <a:latin typeface="Times New Roman" pitchFamily="18" charset="0"/>
              </a:rPr>
              <a:t>r</a:t>
            </a:r>
            <a:r>
              <a:rPr lang="en-US" altLang="zh-CN" sz="2000" b="0" baseline="-25000" dirty="0">
                <a:latin typeface="Times New Roman" pitchFamily="18" charset="0"/>
              </a:rPr>
              <a:t>2</a:t>
            </a:r>
            <a:r>
              <a:rPr lang="zh-CN" altLang="en-US" sz="2000" b="0" dirty="0">
                <a:latin typeface="Times New Roman" pitchFamily="18" charset="0"/>
              </a:rPr>
              <a:t>被放入可用知识集。由于知识库中只有</a:t>
            </a:r>
            <a:r>
              <a:rPr lang="en-US" altLang="zh-CN" sz="2000" b="0" dirty="0">
                <a:latin typeface="Times New Roman" pitchFamily="18" charset="0"/>
              </a:rPr>
              <a:t>r</a:t>
            </a:r>
            <a:r>
              <a:rPr lang="en-US" altLang="zh-CN" sz="2000" b="0" baseline="-25000" dirty="0">
                <a:latin typeface="Times New Roman" pitchFamily="18" charset="0"/>
              </a:rPr>
              <a:t>2</a:t>
            </a:r>
            <a:r>
              <a:rPr lang="zh-CN" altLang="en-US" sz="2000" b="0" dirty="0">
                <a:latin typeface="Times New Roman" pitchFamily="18" charset="0"/>
              </a:rPr>
              <a:t>可用，故可用知识集中仅含</a:t>
            </a:r>
            <a:r>
              <a:rPr lang="en-US" altLang="zh-CN" sz="2000" b="0" dirty="0">
                <a:latin typeface="Times New Roman" pitchFamily="18" charset="0"/>
              </a:rPr>
              <a:t>r</a:t>
            </a:r>
            <a:r>
              <a:rPr lang="en-US" altLang="zh-CN" sz="2000" b="0" baseline="-25000" dirty="0">
                <a:latin typeface="Times New Roman" pitchFamily="18" charset="0"/>
              </a:rPr>
              <a:t>2</a:t>
            </a:r>
            <a:r>
              <a:rPr lang="zh-CN" altLang="en-US" sz="2000" b="0" dirty="0">
                <a:latin typeface="Times New Roman" pitchFamily="18" charset="0"/>
              </a:rPr>
              <a:t>。</a:t>
            </a:r>
          </a:p>
          <a:p>
            <a:pPr lvl="1">
              <a:lnSpc>
                <a:spcPct val="105000"/>
              </a:lnSpc>
            </a:pPr>
            <a:r>
              <a:rPr lang="zh-CN" altLang="en-US" sz="2000" b="0" dirty="0" smtClean="0">
                <a:latin typeface="Times New Roman" pitchFamily="18" charset="0"/>
              </a:rPr>
              <a:t>从</a:t>
            </a:r>
            <a:r>
              <a:rPr lang="zh-CN" altLang="en-US" sz="2000" b="0" dirty="0">
                <a:latin typeface="Times New Roman" pitchFamily="18" charset="0"/>
              </a:rPr>
              <a:t>可用知识集中取出</a:t>
            </a:r>
            <a:r>
              <a:rPr lang="en-US" altLang="zh-CN" sz="2000" b="0" dirty="0">
                <a:latin typeface="Times New Roman" pitchFamily="18" charset="0"/>
              </a:rPr>
              <a:t>r</a:t>
            </a:r>
            <a:r>
              <a:rPr lang="en-US" altLang="zh-CN" sz="2000" b="0" baseline="-25000" dirty="0">
                <a:latin typeface="Times New Roman" pitchFamily="18" charset="0"/>
              </a:rPr>
              <a:t>2</a:t>
            </a:r>
            <a:r>
              <a:rPr lang="zh-CN" altLang="en-US" sz="2000" b="0" dirty="0">
                <a:latin typeface="Times New Roman" pitchFamily="18" charset="0"/>
              </a:rPr>
              <a:t>，将其前提条件</a:t>
            </a:r>
            <a:r>
              <a:rPr lang="en-US" altLang="zh-CN" sz="2000" b="0" dirty="0">
                <a:latin typeface="Times New Roman" pitchFamily="18" charset="0"/>
              </a:rPr>
              <a:t>A</a:t>
            </a:r>
            <a:r>
              <a:rPr lang="zh-CN" altLang="en-US" sz="2000" b="0" dirty="0">
                <a:latin typeface="Times New Roman" pitchFamily="18" charset="0"/>
              </a:rPr>
              <a:t>作为新的假设放入假设集。然后从假设集中取出</a:t>
            </a:r>
            <a:r>
              <a:rPr lang="en-US" altLang="zh-CN" sz="2000" b="0" dirty="0">
                <a:latin typeface="Times New Roman" pitchFamily="18" charset="0"/>
              </a:rPr>
              <a:t>A</a:t>
            </a:r>
            <a:r>
              <a:rPr lang="zh-CN" altLang="en-US" sz="2000" b="0" dirty="0">
                <a:latin typeface="Times New Roman" pitchFamily="18" charset="0"/>
              </a:rPr>
              <a:t>，检查</a:t>
            </a:r>
            <a:r>
              <a:rPr lang="en-US" altLang="zh-CN" sz="2000" b="0" dirty="0">
                <a:latin typeface="Times New Roman" pitchFamily="18" charset="0"/>
              </a:rPr>
              <a:t>A</a:t>
            </a:r>
            <a:r>
              <a:rPr lang="zh-CN" altLang="en-US" sz="2000" b="0" dirty="0">
                <a:latin typeface="Times New Roman" pitchFamily="18" charset="0"/>
              </a:rPr>
              <a:t>是否为综合数据库中的事实，回答为“</a:t>
            </a:r>
            <a:r>
              <a:rPr lang="en-US" altLang="zh-CN" sz="2000" b="0" dirty="0">
                <a:latin typeface="Times New Roman" pitchFamily="18" charset="0"/>
              </a:rPr>
              <a:t>Y”</a:t>
            </a:r>
            <a:r>
              <a:rPr lang="zh-CN" altLang="en-US" sz="2000" b="0" dirty="0">
                <a:latin typeface="Times New Roman" pitchFamily="18" charset="0"/>
              </a:rPr>
              <a:t>。</a:t>
            </a:r>
          </a:p>
          <a:p>
            <a:pPr lvl="1">
              <a:lnSpc>
                <a:spcPct val="105000"/>
              </a:lnSpc>
            </a:pPr>
            <a:r>
              <a:rPr lang="zh-CN" altLang="en-US" sz="2000" b="0" dirty="0" smtClean="0">
                <a:latin typeface="Times New Roman" pitchFamily="18" charset="0"/>
              </a:rPr>
              <a:t>说明</a:t>
            </a:r>
            <a:r>
              <a:rPr lang="zh-CN" altLang="en-US" sz="2000" b="0" dirty="0">
                <a:latin typeface="Times New Roman" pitchFamily="18" charset="0"/>
              </a:rPr>
              <a:t>该假设成立，由于无新的假设，故推理过程成功结束，于是目标</a:t>
            </a:r>
            <a:r>
              <a:rPr lang="en-US" altLang="zh-CN" sz="2000" b="0" dirty="0">
                <a:latin typeface="Times New Roman" pitchFamily="18" charset="0"/>
              </a:rPr>
              <a:t>C</a:t>
            </a:r>
            <a:r>
              <a:rPr lang="zh-CN" altLang="en-US" sz="2000" b="0" dirty="0">
                <a:latin typeface="Times New Roman" pitchFamily="18" charset="0"/>
              </a:rPr>
              <a:t>得证</a:t>
            </a:r>
            <a:r>
              <a:rPr lang="zh-CN" altLang="en-US" sz="1800" b="0" dirty="0">
                <a:solidFill>
                  <a:srgbClr val="0000CC"/>
                </a:solidFill>
                <a:latin typeface="Times New Roman" pitchFamily="18" charset="0"/>
              </a:rPr>
              <a:t>。</a:t>
            </a:r>
            <a:r>
              <a:rPr lang="zh-CN" altLang="en-US" sz="1800" b="0" dirty="0">
                <a:latin typeface="Times New Roman" pitchFamily="18" charset="0"/>
              </a:rPr>
              <a:t> </a:t>
            </a:r>
          </a:p>
        </p:txBody>
      </p:sp>
      <p:sp>
        <p:nvSpPr>
          <p:cNvPr id="6" name="Rectangle 2"/>
          <p:cNvSpPr>
            <a:spLocks noGrp="1" noChangeArrowheads="1"/>
          </p:cNvSpPr>
          <p:nvPr>
            <p:ph type="title"/>
          </p:nvPr>
        </p:nvSpPr>
        <p:spPr>
          <a:xfrm>
            <a:off x="457200" y="-30956"/>
            <a:ext cx="8229600" cy="1052513"/>
          </a:xfrm>
        </p:spPr>
        <p:txBody>
          <a:bodyPr/>
          <a:lstStyle/>
          <a:p>
            <a:r>
              <a:rPr lang="zh-CN" altLang="en-US" sz="4000" b="1" dirty="0" smtClean="0">
                <a:latin typeface="Times New Roman" pitchFamily="18" charset="0"/>
              </a:rPr>
              <a:t>逆向推理</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075" name="Rectangle 3"/>
          <p:cNvSpPr>
            <a:spLocks noGrp="1" noChangeArrowheads="1"/>
          </p:cNvSpPr>
          <p:nvPr>
            <p:ph type="body" idx="1"/>
          </p:nvPr>
        </p:nvSpPr>
        <p:spPr>
          <a:xfrm>
            <a:off x="457200" y="1600200"/>
            <a:ext cx="8229600" cy="4781550"/>
          </a:xfrm>
        </p:spPr>
        <p:txBody>
          <a:bodyPr/>
          <a:lstStyle/>
          <a:p>
            <a:pPr algn="just">
              <a:lnSpc>
                <a:spcPct val="120000"/>
              </a:lnSpc>
            </a:pPr>
            <a:r>
              <a:rPr lang="zh-CN" altLang="en-US" sz="2400" b="1" dirty="0" smtClean="0">
                <a:solidFill>
                  <a:srgbClr val="FF0000"/>
                </a:solidFill>
              </a:rPr>
              <a:t>主要</a:t>
            </a:r>
            <a:r>
              <a:rPr lang="zh-CN" altLang="en-US" sz="2400" b="1" dirty="0">
                <a:solidFill>
                  <a:srgbClr val="FF0000"/>
                </a:solidFill>
              </a:rPr>
              <a:t>优点</a:t>
            </a:r>
          </a:p>
          <a:p>
            <a:pPr lvl="1" algn="just">
              <a:lnSpc>
                <a:spcPct val="120000"/>
              </a:lnSpc>
            </a:pPr>
            <a:r>
              <a:rPr lang="zh-CN" altLang="en-US" sz="2200" b="1" dirty="0" smtClean="0">
                <a:solidFill>
                  <a:srgbClr val="0000CC"/>
                </a:solidFill>
              </a:rPr>
              <a:t>不必</a:t>
            </a:r>
            <a:r>
              <a:rPr lang="zh-CN" altLang="en-US" sz="2200" b="1" dirty="0">
                <a:solidFill>
                  <a:srgbClr val="0000CC"/>
                </a:solidFill>
              </a:rPr>
              <a:t>寻找和使用那些与假设目标无关的信息和知识</a:t>
            </a:r>
          </a:p>
          <a:p>
            <a:pPr lvl="1" algn="just">
              <a:lnSpc>
                <a:spcPct val="120000"/>
              </a:lnSpc>
            </a:pPr>
            <a:r>
              <a:rPr lang="zh-CN" altLang="en-US" sz="2200" b="1" dirty="0" smtClean="0">
                <a:solidFill>
                  <a:srgbClr val="0000CC"/>
                </a:solidFill>
              </a:rPr>
              <a:t>推理</a:t>
            </a:r>
            <a:r>
              <a:rPr lang="zh-CN" altLang="en-US" sz="2200" b="1" dirty="0">
                <a:solidFill>
                  <a:srgbClr val="0000CC"/>
                </a:solidFill>
              </a:rPr>
              <a:t>过程的目标明确</a:t>
            </a:r>
          </a:p>
          <a:p>
            <a:pPr lvl="1" algn="just">
              <a:lnSpc>
                <a:spcPct val="120000"/>
              </a:lnSpc>
            </a:pPr>
            <a:r>
              <a:rPr lang="zh-CN" altLang="en-US" sz="2200" b="1" dirty="0" smtClean="0">
                <a:solidFill>
                  <a:srgbClr val="0000CC"/>
                </a:solidFill>
              </a:rPr>
              <a:t>也</a:t>
            </a:r>
            <a:r>
              <a:rPr lang="zh-CN" altLang="en-US" sz="2200" b="1" dirty="0">
                <a:solidFill>
                  <a:srgbClr val="0000CC"/>
                </a:solidFill>
              </a:rPr>
              <a:t>有利于向用户提供解释，在诊断性专家系统中较为有效</a:t>
            </a:r>
            <a:r>
              <a:rPr lang="zh-CN" altLang="en-US" sz="2200" b="1" dirty="0" smtClean="0">
                <a:solidFill>
                  <a:srgbClr val="0000CC"/>
                </a:solidFill>
              </a:rPr>
              <a:t>。</a:t>
            </a:r>
            <a:endParaRPr lang="en-US" altLang="zh-CN" sz="2200" b="1" dirty="0" smtClean="0">
              <a:solidFill>
                <a:srgbClr val="0000CC"/>
              </a:solidFill>
            </a:endParaRPr>
          </a:p>
          <a:p>
            <a:pPr lvl="1" algn="just">
              <a:lnSpc>
                <a:spcPct val="120000"/>
              </a:lnSpc>
            </a:pPr>
            <a:endParaRPr lang="zh-CN" altLang="en-US" sz="2200" b="1" dirty="0">
              <a:solidFill>
                <a:srgbClr val="0000CC"/>
              </a:solidFill>
            </a:endParaRPr>
          </a:p>
          <a:p>
            <a:pPr algn="just">
              <a:lnSpc>
                <a:spcPct val="120000"/>
              </a:lnSpc>
            </a:pPr>
            <a:r>
              <a:rPr lang="zh-CN" altLang="en-US" sz="2400" b="1" dirty="0" smtClean="0"/>
              <a:t>主要</a:t>
            </a:r>
            <a:r>
              <a:rPr lang="zh-CN" altLang="en-US" sz="2400" b="1" dirty="0"/>
              <a:t>缺点</a:t>
            </a:r>
          </a:p>
          <a:p>
            <a:pPr lvl="1" algn="just">
              <a:lnSpc>
                <a:spcPct val="120000"/>
              </a:lnSpc>
            </a:pPr>
            <a:r>
              <a:rPr lang="zh-CN" altLang="en-US" sz="2200" b="1" dirty="0" smtClean="0">
                <a:solidFill>
                  <a:srgbClr val="0000CC"/>
                </a:solidFill>
              </a:rPr>
              <a:t>当</a:t>
            </a:r>
            <a:r>
              <a:rPr lang="zh-CN" altLang="en-US" sz="2200" b="1" dirty="0">
                <a:solidFill>
                  <a:srgbClr val="0000CC"/>
                </a:solidFill>
              </a:rPr>
              <a:t>用户对解的情况认识不请时，由系统自主选择假设目标的盲目性比较大，若选择不好，可能需要多次提出假设，会影响系统效率。</a:t>
            </a:r>
          </a:p>
        </p:txBody>
      </p:sp>
      <p:sp>
        <p:nvSpPr>
          <p:cNvPr id="6" name="Rectangle 2"/>
          <p:cNvSpPr>
            <a:spLocks noGrp="1" noChangeArrowheads="1"/>
          </p:cNvSpPr>
          <p:nvPr>
            <p:ph type="title"/>
          </p:nvPr>
        </p:nvSpPr>
        <p:spPr>
          <a:xfrm>
            <a:off x="457200" y="-30956"/>
            <a:ext cx="8229600" cy="1052513"/>
          </a:xfrm>
        </p:spPr>
        <p:txBody>
          <a:bodyPr/>
          <a:lstStyle/>
          <a:p>
            <a:r>
              <a:rPr lang="zh-CN" altLang="en-US" sz="4000" b="1" dirty="0" smtClean="0">
                <a:latin typeface="Times New Roman" pitchFamily="18" charset="0"/>
              </a:rPr>
              <a:t>逆向推理</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7" name="Rectangle 3"/>
          <p:cNvSpPr>
            <a:spLocks noGrp="1" noChangeArrowheads="1"/>
          </p:cNvSpPr>
          <p:nvPr>
            <p:ph type="body" idx="1"/>
          </p:nvPr>
        </p:nvSpPr>
        <p:spPr>
          <a:xfrm>
            <a:off x="395288" y="476672"/>
            <a:ext cx="8229600" cy="1223962"/>
          </a:xfrm>
        </p:spPr>
        <p:txBody>
          <a:bodyPr/>
          <a:lstStyle/>
          <a:p>
            <a:pPr>
              <a:lnSpc>
                <a:spcPct val="110000"/>
              </a:lnSpc>
              <a:spcBef>
                <a:spcPct val="10000"/>
              </a:spcBef>
            </a:pPr>
            <a:r>
              <a:rPr lang="zh-CN" altLang="en-US" sz="2000" b="1" dirty="0">
                <a:solidFill>
                  <a:srgbClr val="006600"/>
                </a:solidFill>
                <a:latin typeface="Times New Roman" pitchFamily="18" charset="0"/>
              </a:rPr>
              <a:t>初始综合数据库包含的事实有：</a:t>
            </a:r>
          </a:p>
          <a:p>
            <a:pPr>
              <a:lnSpc>
                <a:spcPct val="110000"/>
              </a:lnSpc>
              <a:spcBef>
                <a:spcPct val="10000"/>
              </a:spcBef>
            </a:pPr>
            <a:r>
              <a:rPr lang="zh-CN" altLang="en-US" sz="2000" b="1" dirty="0" smtClean="0">
                <a:solidFill>
                  <a:srgbClr val="0000CC"/>
                </a:solidFill>
                <a:latin typeface="Times New Roman" pitchFamily="18" charset="0"/>
              </a:rPr>
              <a:t>动物</a:t>
            </a:r>
            <a:r>
              <a:rPr lang="zh-CN" altLang="en-US" sz="2000" b="1" dirty="0">
                <a:solidFill>
                  <a:srgbClr val="0000CC"/>
                </a:solidFill>
                <a:latin typeface="Times New Roman" pitchFamily="18" charset="0"/>
              </a:rPr>
              <a:t>有暗斑点，有长脖子，有长腿，有奶，有蹄</a:t>
            </a:r>
          </a:p>
          <a:p>
            <a:pPr>
              <a:lnSpc>
                <a:spcPct val="110000"/>
              </a:lnSpc>
              <a:spcBef>
                <a:spcPct val="10000"/>
              </a:spcBef>
            </a:pPr>
            <a:r>
              <a:rPr lang="zh-CN" altLang="en-US" sz="2000" b="1" dirty="0">
                <a:solidFill>
                  <a:srgbClr val="0000CC"/>
                </a:solidFill>
                <a:latin typeface="Times New Roman" pitchFamily="18" charset="0"/>
              </a:rPr>
              <a:t>目标：该动物为何种动物？</a:t>
            </a:r>
          </a:p>
        </p:txBody>
      </p:sp>
      <p:sp>
        <p:nvSpPr>
          <p:cNvPr id="758788" name="Rectangle 4"/>
          <p:cNvSpPr>
            <a:spLocks noChangeArrowheads="1"/>
          </p:cNvSpPr>
          <p:nvPr/>
        </p:nvSpPr>
        <p:spPr bwMode="auto">
          <a:xfrm>
            <a:off x="2051050" y="2060848"/>
            <a:ext cx="1368425"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FF0066"/>
                </a:solidFill>
              </a:rPr>
              <a:t>长颈鹿</a:t>
            </a:r>
          </a:p>
        </p:txBody>
      </p:sp>
      <p:sp>
        <p:nvSpPr>
          <p:cNvPr id="758789" name="Rectangle 5"/>
          <p:cNvSpPr>
            <a:spLocks noChangeArrowheads="1"/>
          </p:cNvSpPr>
          <p:nvPr/>
        </p:nvSpPr>
        <p:spPr bwMode="auto">
          <a:xfrm>
            <a:off x="6227763" y="2060848"/>
            <a:ext cx="1439862" cy="4318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t>斑马</a:t>
            </a:r>
          </a:p>
        </p:txBody>
      </p:sp>
      <p:sp>
        <p:nvSpPr>
          <p:cNvPr id="758790" name="Rectangle 6"/>
          <p:cNvSpPr>
            <a:spLocks noChangeArrowheads="1"/>
          </p:cNvSpPr>
          <p:nvPr/>
        </p:nvSpPr>
        <p:spPr bwMode="auto">
          <a:xfrm>
            <a:off x="395288" y="2924448"/>
            <a:ext cx="1296987"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FF0000"/>
                </a:solidFill>
              </a:rPr>
              <a:t>长脖子</a:t>
            </a:r>
          </a:p>
        </p:txBody>
      </p:sp>
      <p:sp>
        <p:nvSpPr>
          <p:cNvPr id="758791" name="Rectangle 7"/>
          <p:cNvSpPr>
            <a:spLocks noChangeArrowheads="1"/>
          </p:cNvSpPr>
          <p:nvPr/>
        </p:nvSpPr>
        <p:spPr bwMode="auto">
          <a:xfrm>
            <a:off x="1908175" y="2924448"/>
            <a:ext cx="1511300"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FF0000"/>
                </a:solidFill>
              </a:rPr>
              <a:t>长腿</a:t>
            </a:r>
          </a:p>
        </p:txBody>
      </p:sp>
      <p:sp>
        <p:nvSpPr>
          <p:cNvPr id="758792" name="Rectangle 8"/>
          <p:cNvSpPr>
            <a:spLocks noChangeArrowheads="1"/>
          </p:cNvSpPr>
          <p:nvPr/>
        </p:nvSpPr>
        <p:spPr bwMode="auto">
          <a:xfrm>
            <a:off x="3635375" y="2926036"/>
            <a:ext cx="1441450"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FF0000"/>
                </a:solidFill>
              </a:rPr>
              <a:t>暗斑点</a:t>
            </a:r>
          </a:p>
        </p:txBody>
      </p:sp>
      <p:sp>
        <p:nvSpPr>
          <p:cNvPr id="758793" name="Rectangle 9"/>
          <p:cNvSpPr>
            <a:spLocks noChangeArrowheads="1"/>
          </p:cNvSpPr>
          <p:nvPr/>
        </p:nvSpPr>
        <p:spPr bwMode="auto">
          <a:xfrm>
            <a:off x="5580063" y="2924448"/>
            <a:ext cx="1439862"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00CC00"/>
                </a:solidFill>
              </a:rPr>
              <a:t>有蹄类</a:t>
            </a:r>
          </a:p>
        </p:txBody>
      </p:sp>
      <p:sp>
        <p:nvSpPr>
          <p:cNvPr id="758794" name="Rectangle 10"/>
          <p:cNvSpPr>
            <a:spLocks noChangeArrowheads="1"/>
          </p:cNvSpPr>
          <p:nvPr/>
        </p:nvSpPr>
        <p:spPr bwMode="auto">
          <a:xfrm>
            <a:off x="7524750" y="2924448"/>
            <a:ext cx="1295400" cy="4318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t>黑条纹</a:t>
            </a:r>
          </a:p>
        </p:txBody>
      </p:sp>
      <p:sp>
        <p:nvSpPr>
          <p:cNvPr id="758795" name="Rectangle 11"/>
          <p:cNvSpPr>
            <a:spLocks noChangeArrowheads="1"/>
          </p:cNvSpPr>
          <p:nvPr/>
        </p:nvSpPr>
        <p:spPr bwMode="auto">
          <a:xfrm>
            <a:off x="2555875" y="3680098"/>
            <a:ext cx="1584325" cy="503238"/>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FF0000"/>
                </a:solidFill>
              </a:rPr>
              <a:t>有蹄</a:t>
            </a:r>
          </a:p>
        </p:txBody>
      </p:sp>
      <p:sp>
        <p:nvSpPr>
          <p:cNvPr id="758796" name="Rectangle 12"/>
          <p:cNvSpPr>
            <a:spLocks noChangeArrowheads="1"/>
          </p:cNvSpPr>
          <p:nvPr/>
        </p:nvSpPr>
        <p:spPr bwMode="auto">
          <a:xfrm>
            <a:off x="4500563" y="3645173"/>
            <a:ext cx="1439862" cy="503238"/>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00CC00"/>
                </a:solidFill>
              </a:rPr>
              <a:t>哺乳动物</a:t>
            </a:r>
          </a:p>
        </p:txBody>
      </p:sp>
      <p:sp>
        <p:nvSpPr>
          <p:cNvPr id="758797" name="Rectangle 13"/>
          <p:cNvSpPr>
            <a:spLocks noChangeArrowheads="1"/>
          </p:cNvSpPr>
          <p:nvPr/>
        </p:nvSpPr>
        <p:spPr bwMode="auto">
          <a:xfrm>
            <a:off x="6588125" y="3645173"/>
            <a:ext cx="1728788" cy="50323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t>嚼反刍动物</a:t>
            </a:r>
          </a:p>
        </p:txBody>
      </p:sp>
      <p:sp>
        <p:nvSpPr>
          <p:cNvPr id="758798" name="Rectangle 14"/>
          <p:cNvSpPr>
            <a:spLocks noChangeArrowheads="1"/>
          </p:cNvSpPr>
          <p:nvPr/>
        </p:nvSpPr>
        <p:spPr bwMode="auto">
          <a:xfrm>
            <a:off x="5724525" y="4653236"/>
            <a:ext cx="1368425" cy="50323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t>有毛</a:t>
            </a:r>
          </a:p>
        </p:txBody>
      </p:sp>
      <p:sp>
        <p:nvSpPr>
          <p:cNvPr id="758799" name="Line 15"/>
          <p:cNvSpPr>
            <a:spLocks noChangeShapeType="1"/>
          </p:cNvSpPr>
          <p:nvPr/>
        </p:nvSpPr>
        <p:spPr bwMode="auto">
          <a:xfrm flipV="1">
            <a:off x="900113" y="2492648"/>
            <a:ext cx="1655762"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0" name="Line 16"/>
          <p:cNvSpPr>
            <a:spLocks noChangeShapeType="1"/>
          </p:cNvSpPr>
          <p:nvPr/>
        </p:nvSpPr>
        <p:spPr bwMode="auto">
          <a:xfrm flipV="1">
            <a:off x="2411413" y="2492648"/>
            <a:ext cx="144462"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1" name="Line 17"/>
          <p:cNvSpPr>
            <a:spLocks noChangeShapeType="1"/>
          </p:cNvSpPr>
          <p:nvPr/>
        </p:nvSpPr>
        <p:spPr bwMode="auto">
          <a:xfrm flipH="1" flipV="1">
            <a:off x="2555875" y="2492648"/>
            <a:ext cx="165576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2" name="Line 18"/>
          <p:cNvSpPr>
            <a:spLocks noChangeShapeType="1"/>
          </p:cNvSpPr>
          <p:nvPr/>
        </p:nvSpPr>
        <p:spPr bwMode="auto">
          <a:xfrm flipH="1" flipV="1">
            <a:off x="2771775" y="2492648"/>
            <a:ext cx="331311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3" name="Freeform 19"/>
          <p:cNvSpPr>
            <a:spLocks/>
          </p:cNvSpPr>
          <p:nvPr/>
        </p:nvSpPr>
        <p:spPr bwMode="auto">
          <a:xfrm>
            <a:off x="2195513" y="2549798"/>
            <a:ext cx="996950" cy="150813"/>
          </a:xfrm>
          <a:custGeom>
            <a:avLst/>
            <a:gdLst>
              <a:gd name="T0" fmla="*/ 0 w 628"/>
              <a:gd name="T1" fmla="*/ 9 h 95"/>
              <a:gd name="T2" fmla="*/ 91 w 628"/>
              <a:gd name="T3" fmla="*/ 55 h 95"/>
              <a:gd name="T4" fmla="*/ 263 w 628"/>
              <a:gd name="T5" fmla="*/ 92 h 95"/>
              <a:gd name="T6" fmla="*/ 427 w 628"/>
              <a:gd name="T7" fmla="*/ 73 h 95"/>
              <a:gd name="T8" fmla="*/ 528 w 628"/>
              <a:gd name="T9" fmla="*/ 46 h 95"/>
              <a:gd name="T10" fmla="*/ 574 w 628"/>
              <a:gd name="T11" fmla="*/ 18 h 95"/>
              <a:gd name="T12" fmla="*/ 628 w 628"/>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628" h="95">
                <a:moveTo>
                  <a:pt x="0" y="9"/>
                </a:moveTo>
                <a:cubicBezTo>
                  <a:pt x="23" y="24"/>
                  <a:pt x="47" y="41"/>
                  <a:pt x="91" y="55"/>
                </a:cubicBezTo>
                <a:cubicBezTo>
                  <a:pt x="135" y="69"/>
                  <a:pt x="207" y="89"/>
                  <a:pt x="263" y="92"/>
                </a:cubicBezTo>
                <a:cubicBezTo>
                  <a:pt x="319" y="95"/>
                  <a:pt x="383" y="81"/>
                  <a:pt x="427" y="73"/>
                </a:cubicBezTo>
                <a:cubicBezTo>
                  <a:pt x="471" y="65"/>
                  <a:pt x="504" y="55"/>
                  <a:pt x="528" y="46"/>
                </a:cubicBezTo>
                <a:cubicBezTo>
                  <a:pt x="552" y="37"/>
                  <a:pt x="557" y="26"/>
                  <a:pt x="574" y="18"/>
                </a:cubicBezTo>
                <a:cubicBezTo>
                  <a:pt x="591" y="10"/>
                  <a:pt x="617" y="4"/>
                  <a:pt x="628"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4" name="Line 20"/>
          <p:cNvSpPr>
            <a:spLocks noChangeShapeType="1"/>
          </p:cNvSpPr>
          <p:nvPr/>
        </p:nvSpPr>
        <p:spPr bwMode="auto">
          <a:xfrm flipV="1">
            <a:off x="6156325" y="2492648"/>
            <a:ext cx="64770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5" name="Line 21"/>
          <p:cNvSpPr>
            <a:spLocks noChangeShapeType="1"/>
          </p:cNvSpPr>
          <p:nvPr/>
        </p:nvSpPr>
        <p:spPr bwMode="auto">
          <a:xfrm flipH="1" flipV="1">
            <a:off x="6804025" y="2492648"/>
            <a:ext cx="122396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6" name="Freeform 22"/>
          <p:cNvSpPr>
            <a:spLocks/>
          </p:cNvSpPr>
          <p:nvPr/>
        </p:nvSpPr>
        <p:spPr bwMode="auto">
          <a:xfrm>
            <a:off x="6588125" y="2594248"/>
            <a:ext cx="481013" cy="139700"/>
          </a:xfrm>
          <a:custGeom>
            <a:avLst/>
            <a:gdLst>
              <a:gd name="T0" fmla="*/ 0 w 303"/>
              <a:gd name="T1" fmla="*/ 27 h 88"/>
              <a:gd name="T2" fmla="*/ 120 w 303"/>
              <a:gd name="T3" fmla="*/ 82 h 88"/>
              <a:gd name="T4" fmla="*/ 239 w 303"/>
              <a:gd name="T5" fmla="*/ 64 h 88"/>
              <a:gd name="T6" fmla="*/ 303 w 303"/>
              <a:gd name="T7" fmla="*/ 0 h 88"/>
            </a:gdLst>
            <a:ahLst/>
            <a:cxnLst>
              <a:cxn ang="0">
                <a:pos x="T0" y="T1"/>
              </a:cxn>
              <a:cxn ang="0">
                <a:pos x="T2" y="T3"/>
              </a:cxn>
              <a:cxn ang="0">
                <a:pos x="T4" y="T5"/>
              </a:cxn>
              <a:cxn ang="0">
                <a:pos x="T6" y="T7"/>
              </a:cxn>
            </a:cxnLst>
            <a:rect l="0" t="0" r="r" b="b"/>
            <a:pathLst>
              <a:path w="303" h="88">
                <a:moveTo>
                  <a:pt x="0" y="27"/>
                </a:moveTo>
                <a:cubicBezTo>
                  <a:pt x="20" y="36"/>
                  <a:pt x="80" y="76"/>
                  <a:pt x="120" y="82"/>
                </a:cubicBezTo>
                <a:cubicBezTo>
                  <a:pt x="160" y="88"/>
                  <a:pt x="208" y="78"/>
                  <a:pt x="239" y="64"/>
                </a:cubicBezTo>
                <a:cubicBezTo>
                  <a:pt x="270" y="50"/>
                  <a:pt x="290" y="13"/>
                  <a:pt x="303"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7" name="Line 23"/>
          <p:cNvSpPr>
            <a:spLocks noChangeShapeType="1"/>
          </p:cNvSpPr>
          <p:nvPr/>
        </p:nvSpPr>
        <p:spPr bwMode="auto">
          <a:xfrm flipV="1">
            <a:off x="3132138" y="3356248"/>
            <a:ext cx="2735262"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8" name="Line 24"/>
          <p:cNvSpPr>
            <a:spLocks noChangeShapeType="1"/>
          </p:cNvSpPr>
          <p:nvPr/>
        </p:nvSpPr>
        <p:spPr bwMode="auto">
          <a:xfrm flipV="1">
            <a:off x="4932363" y="3356248"/>
            <a:ext cx="935037"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09" name="Line 25"/>
          <p:cNvSpPr>
            <a:spLocks noChangeShapeType="1"/>
          </p:cNvSpPr>
          <p:nvPr/>
        </p:nvSpPr>
        <p:spPr bwMode="auto">
          <a:xfrm flipH="1" flipV="1">
            <a:off x="6372225" y="3356248"/>
            <a:ext cx="936625"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10" name="Line 26"/>
          <p:cNvSpPr>
            <a:spLocks noChangeShapeType="1"/>
          </p:cNvSpPr>
          <p:nvPr/>
        </p:nvSpPr>
        <p:spPr bwMode="auto">
          <a:xfrm flipV="1">
            <a:off x="5292725" y="3356248"/>
            <a:ext cx="1008063"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11" name="Freeform 27"/>
          <p:cNvSpPr>
            <a:spLocks/>
          </p:cNvSpPr>
          <p:nvPr/>
        </p:nvSpPr>
        <p:spPr bwMode="auto">
          <a:xfrm>
            <a:off x="6067425" y="3407048"/>
            <a:ext cx="550863" cy="104775"/>
          </a:xfrm>
          <a:custGeom>
            <a:avLst/>
            <a:gdLst>
              <a:gd name="T0" fmla="*/ 0 w 347"/>
              <a:gd name="T1" fmla="*/ 0 h 66"/>
              <a:gd name="T2" fmla="*/ 101 w 347"/>
              <a:gd name="T3" fmla="*/ 59 h 66"/>
              <a:gd name="T4" fmla="*/ 247 w 347"/>
              <a:gd name="T5" fmla="*/ 45 h 66"/>
              <a:gd name="T6" fmla="*/ 347 w 347"/>
              <a:gd name="T7" fmla="*/ 9 h 66"/>
            </a:gdLst>
            <a:ahLst/>
            <a:cxnLst>
              <a:cxn ang="0">
                <a:pos x="T0" y="T1"/>
              </a:cxn>
              <a:cxn ang="0">
                <a:pos x="T2" y="T3"/>
              </a:cxn>
              <a:cxn ang="0">
                <a:pos x="T4" y="T5"/>
              </a:cxn>
              <a:cxn ang="0">
                <a:pos x="T6" y="T7"/>
              </a:cxn>
            </a:cxnLst>
            <a:rect l="0" t="0" r="r" b="b"/>
            <a:pathLst>
              <a:path w="347" h="66">
                <a:moveTo>
                  <a:pt x="0" y="0"/>
                </a:moveTo>
                <a:cubicBezTo>
                  <a:pt x="18" y="10"/>
                  <a:pt x="60" y="52"/>
                  <a:pt x="101" y="59"/>
                </a:cubicBezTo>
                <a:cubicBezTo>
                  <a:pt x="142" y="66"/>
                  <a:pt x="206" y="53"/>
                  <a:pt x="247" y="45"/>
                </a:cubicBezTo>
                <a:cubicBezTo>
                  <a:pt x="288" y="37"/>
                  <a:pt x="326" y="16"/>
                  <a:pt x="347" y="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12" name="Freeform 28"/>
          <p:cNvSpPr>
            <a:spLocks/>
          </p:cNvSpPr>
          <p:nvPr/>
        </p:nvSpPr>
        <p:spPr bwMode="auto">
          <a:xfrm>
            <a:off x="5364163" y="3427686"/>
            <a:ext cx="79375" cy="36512"/>
          </a:xfrm>
          <a:custGeom>
            <a:avLst/>
            <a:gdLst>
              <a:gd name="T0" fmla="*/ 0 w 50"/>
              <a:gd name="T1" fmla="*/ 0 h 23"/>
              <a:gd name="T2" fmla="*/ 50 w 50"/>
              <a:gd name="T3" fmla="*/ 23 h 23"/>
            </a:gdLst>
            <a:ahLst/>
            <a:cxnLst>
              <a:cxn ang="0">
                <a:pos x="T0" y="T1"/>
              </a:cxn>
              <a:cxn ang="0">
                <a:pos x="T2" y="T3"/>
              </a:cxn>
            </a:cxnLst>
            <a:rect l="0" t="0" r="r" b="b"/>
            <a:pathLst>
              <a:path w="50" h="23">
                <a:moveTo>
                  <a:pt x="0" y="0"/>
                </a:moveTo>
                <a:cubicBezTo>
                  <a:pt x="8" y="4"/>
                  <a:pt x="40" y="18"/>
                  <a:pt x="50" y="2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13" name="Line 29"/>
          <p:cNvSpPr>
            <a:spLocks noChangeShapeType="1"/>
          </p:cNvSpPr>
          <p:nvPr/>
        </p:nvSpPr>
        <p:spPr bwMode="auto">
          <a:xfrm flipH="1" flipV="1">
            <a:off x="5219700" y="4148411"/>
            <a:ext cx="936625"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14" name="Text Box 30"/>
          <p:cNvSpPr txBox="1">
            <a:spLocks noChangeArrowheads="1"/>
          </p:cNvSpPr>
          <p:nvPr/>
        </p:nvSpPr>
        <p:spPr bwMode="auto">
          <a:xfrm>
            <a:off x="3997325" y="4219848"/>
            <a:ext cx="5032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r</a:t>
            </a:r>
            <a:r>
              <a:rPr lang="en-US" altLang="zh-CN" sz="1800" b="1" baseline="-25000"/>
              <a:t>2</a:t>
            </a:r>
          </a:p>
        </p:txBody>
      </p:sp>
      <p:sp>
        <p:nvSpPr>
          <p:cNvPr id="758815" name="Text Box 31"/>
          <p:cNvSpPr txBox="1">
            <a:spLocks noChangeArrowheads="1"/>
          </p:cNvSpPr>
          <p:nvPr/>
        </p:nvSpPr>
        <p:spPr bwMode="auto">
          <a:xfrm>
            <a:off x="4932363" y="3211786"/>
            <a:ext cx="431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r</a:t>
            </a:r>
            <a:r>
              <a:rPr lang="en-US" altLang="zh-CN" sz="1800" b="1" baseline="-25000"/>
              <a:t>7</a:t>
            </a:r>
          </a:p>
        </p:txBody>
      </p:sp>
      <p:sp>
        <p:nvSpPr>
          <p:cNvPr id="758816" name="Text Box 32"/>
          <p:cNvSpPr txBox="1">
            <a:spLocks noChangeArrowheads="1"/>
          </p:cNvSpPr>
          <p:nvPr/>
        </p:nvSpPr>
        <p:spPr bwMode="auto">
          <a:xfrm>
            <a:off x="6156325" y="3500711"/>
            <a:ext cx="431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r</a:t>
            </a:r>
            <a:r>
              <a:rPr lang="en-US" altLang="zh-CN" sz="1800" b="1" baseline="-25000"/>
              <a:t>8</a:t>
            </a:r>
          </a:p>
        </p:txBody>
      </p:sp>
      <p:sp>
        <p:nvSpPr>
          <p:cNvPr id="758817" name="Text Box 33"/>
          <p:cNvSpPr txBox="1">
            <a:spLocks noChangeArrowheads="1"/>
          </p:cNvSpPr>
          <p:nvPr/>
        </p:nvSpPr>
        <p:spPr bwMode="auto">
          <a:xfrm>
            <a:off x="2916238" y="2637111"/>
            <a:ext cx="647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r</a:t>
            </a:r>
            <a:r>
              <a:rPr lang="en-US" altLang="zh-CN" sz="1800" b="1" baseline="-25000"/>
              <a:t>11</a:t>
            </a:r>
          </a:p>
        </p:txBody>
      </p:sp>
      <p:sp>
        <p:nvSpPr>
          <p:cNvPr id="758818" name="Text Box 34"/>
          <p:cNvSpPr txBox="1">
            <a:spLocks noChangeArrowheads="1"/>
          </p:cNvSpPr>
          <p:nvPr/>
        </p:nvSpPr>
        <p:spPr bwMode="auto">
          <a:xfrm>
            <a:off x="6804025" y="2637111"/>
            <a:ext cx="647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r</a:t>
            </a:r>
            <a:r>
              <a:rPr lang="en-US" altLang="zh-CN" sz="1800" b="1" baseline="-25000"/>
              <a:t>12</a:t>
            </a:r>
          </a:p>
        </p:txBody>
      </p:sp>
      <p:sp>
        <p:nvSpPr>
          <p:cNvPr id="758819" name="Rectangle 35"/>
          <p:cNvSpPr>
            <a:spLocks noChangeArrowheads="1"/>
          </p:cNvSpPr>
          <p:nvPr/>
        </p:nvSpPr>
        <p:spPr bwMode="auto">
          <a:xfrm>
            <a:off x="3635375" y="4653236"/>
            <a:ext cx="1584325" cy="503237"/>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b="1">
                <a:solidFill>
                  <a:srgbClr val="FF0000"/>
                </a:solidFill>
              </a:rPr>
              <a:t>有奶</a:t>
            </a:r>
          </a:p>
        </p:txBody>
      </p:sp>
      <p:sp>
        <p:nvSpPr>
          <p:cNvPr id="758820" name="Line 36"/>
          <p:cNvSpPr>
            <a:spLocks noChangeShapeType="1"/>
          </p:cNvSpPr>
          <p:nvPr/>
        </p:nvSpPr>
        <p:spPr bwMode="auto">
          <a:xfrm flipV="1">
            <a:off x="4211638" y="4148411"/>
            <a:ext cx="865187"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58821" name="Text Box 37"/>
          <p:cNvSpPr txBox="1">
            <a:spLocks noChangeArrowheads="1"/>
          </p:cNvSpPr>
          <p:nvPr/>
        </p:nvSpPr>
        <p:spPr bwMode="auto">
          <a:xfrm>
            <a:off x="5867400" y="4148411"/>
            <a:ext cx="4333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r</a:t>
            </a:r>
            <a:r>
              <a:rPr lang="en-US" altLang="zh-CN" sz="1800" b="1" baseline="-25000"/>
              <a:t>1</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a:xfrm>
            <a:off x="471488" y="188913"/>
            <a:ext cx="8215312" cy="912812"/>
          </a:xfrm>
        </p:spPr>
        <p:txBody>
          <a:bodyPr/>
          <a:lstStyle/>
          <a:p>
            <a:r>
              <a:rPr lang="zh-CN" altLang="en-US" b="1" dirty="0" smtClean="0"/>
              <a:t>本章内容</a:t>
            </a:r>
            <a:endParaRPr lang="zh-CN" altLang="en-US" b="1" dirty="0"/>
          </a:p>
        </p:txBody>
      </p:sp>
      <p:sp>
        <p:nvSpPr>
          <p:cNvPr id="626691" name="Rectangle 3"/>
          <p:cNvSpPr>
            <a:spLocks noGrp="1" noChangeArrowheads="1"/>
          </p:cNvSpPr>
          <p:nvPr>
            <p:ph type="body" idx="1"/>
          </p:nvPr>
        </p:nvSpPr>
        <p:spPr>
          <a:xfrm>
            <a:off x="899592" y="1484784"/>
            <a:ext cx="7787208" cy="5184775"/>
          </a:xfrm>
        </p:spPr>
        <p:txBody>
          <a:bodyPr/>
          <a:lstStyle/>
          <a:p>
            <a:pPr>
              <a:lnSpc>
                <a:spcPct val="120000"/>
              </a:lnSpc>
              <a:spcBef>
                <a:spcPts val="1800"/>
              </a:spcBef>
            </a:pPr>
            <a:r>
              <a:rPr lang="zh-CN" altLang="en-US" sz="3200" b="1" dirty="0" smtClean="0">
                <a:latin typeface="Times New Roman" pitchFamily="18" charset="0"/>
              </a:rPr>
              <a:t>推理</a:t>
            </a:r>
            <a:r>
              <a:rPr lang="zh-CN" altLang="en-US" sz="3200" b="1" dirty="0">
                <a:latin typeface="Times New Roman" pitchFamily="18" charset="0"/>
              </a:rPr>
              <a:t>的基本概念</a:t>
            </a:r>
          </a:p>
          <a:p>
            <a:pPr>
              <a:lnSpc>
                <a:spcPct val="120000"/>
              </a:lnSpc>
              <a:spcBef>
                <a:spcPts val="1800"/>
              </a:spcBef>
            </a:pPr>
            <a:r>
              <a:rPr lang="zh-CN" altLang="en-US" sz="3200" b="1" dirty="0" smtClean="0">
                <a:latin typeface="Times New Roman" pitchFamily="18" charset="0"/>
              </a:rPr>
              <a:t>推理</a:t>
            </a:r>
            <a:r>
              <a:rPr lang="zh-CN" altLang="en-US" sz="3200" b="1" dirty="0">
                <a:latin typeface="Times New Roman" pitchFamily="18" charset="0"/>
              </a:rPr>
              <a:t>的逻辑基础</a:t>
            </a:r>
          </a:p>
          <a:p>
            <a:pPr>
              <a:lnSpc>
                <a:spcPct val="120000"/>
              </a:lnSpc>
              <a:spcBef>
                <a:spcPts val="1800"/>
              </a:spcBef>
            </a:pPr>
            <a:r>
              <a:rPr lang="zh-CN" altLang="en-US" sz="3200" b="1" dirty="0" smtClean="0">
                <a:latin typeface="Times New Roman" pitchFamily="18" charset="0"/>
              </a:rPr>
              <a:t>自然</a:t>
            </a:r>
            <a:r>
              <a:rPr lang="zh-CN" altLang="en-US" sz="3200" b="1" dirty="0">
                <a:latin typeface="Times New Roman" pitchFamily="18" charset="0"/>
              </a:rPr>
              <a:t>演绎推理</a:t>
            </a:r>
          </a:p>
          <a:p>
            <a:pPr>
              <a:lnSpc>
                <a:spcPct val="120000"/>
              </a:lnSpc>
              <a:spcBef>
                <a:spcPts val="1800"/>
              </a:spcBef>
            </a:pPr>
            <a:r>
              <a:rPr lang="zh-CN" altLang="en-US" sz="3200" b="1" dirty="0" smtClean="0">
                <a:latin typeface="Times New Roman" pitchFamily="18" charset="0"/>
              </a:rPr>
              <a:t>归结</a:t>
            </a:r>
            <a:r>
              <a:rPr lang="zh-CN" altLang="en-US" sz="3200" b="1" dirty="0">
                <a:latin typeface="Times New Roman" pitchFamily="18" charset="0"/>
              </a:rPr>
              <a:t>演绎推理</a:t>
            </a:r>
          </a:p>
          <a:p>
            <a:pPr>
              <a:lnSpc>
                <a:spcPct val="120000"/>
              </a:lnSpc>
              <a:spcBef>
                <a:spcPts val="1800"/>
              </a:spcBef>
            </a:pPr>
            <a:r>
              <a:rPr lang="zh-CN" altLang="en-US" sz="3200" b="1" dirty="0" smtClean="0">
                <a:latin typeface="Times New Roman" pitchFamily="18" charset="0"/>
              </a:rPr>
              <a:t>基于</a:t>
            </a:r>
            <a:r>
              <a:rPr lang="zh-CN" altLang="en-US" sz="3200" b="1" dirty="0">
                <a:latin typeface="Times New Roman" pitchFamily="18" charset="0"/>
              </a:rPr>
              <a:t>规则的演绎推理</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098" name="Rectangle 2"/>
          <p:cNvSpPr>
            <a:spLocks noGrp="1" noChangeArrowheads="1"/>
          </p:cNvSpPr>
          <p:nvPr>
            <p:ph type="title"/>
          </p:nvPr>
        </p:nvSpPr>
        <p:spPr>
          <a:xfrm>
            <a:off x="457200" y="0"/>
            <a:ext cx="8229600" cy="981075"/>
          </a:xfrm>
        </p:spPr>
        <p:txBody>
          <a:bodyPr/>
          <a:lstStyle/>
          <a:p>
            <a:r>
              <a:rPr lang="zh-CN" altLang="en-US" b="1" dirty="0" smtClean="0">
                <a:latin typeface="Times New Roman" pitchFamily="18" charset="0"/>
              </a:rPr>
              <a:t>混合</a:t>
            </a:r>
            <a:r>
              <a:rPr lang="zh-CN" altLang="en-US" b="1" dirty="0">
                <a:latin typeface="Times New Roman" pitchFamily="18" charset="0"/>
              </a:rPr>
              <a:t>推理</a:t>
            </a:r>
          </a:p>
        </p:txBody>
      </p:sp>
      <p:sp>
        <p:nvSpPr>
          <p:cNvPr id="644099" name="Rectangle 3"/>
          <p:cNvSpPr>
            <a:spLocks noGrp="1" noChangeArrowheads="1"/>
          </p:cNvSpPr>
          <p:nvPr>
            <p:ph type="body" idx="1"/>
          </p:nvPr>
        </p:nvSpPr>
        <p:spPr>
          <a:xfrm>
            <a:off x="179388" y="1052513"/>
            <a:ext cx="8785225" cy="5113337"/>
          </a:xfrm>
        </p:spPr>
        <p:txBody>
          <a:bodyPr/>
          <a:lstStyle/>
          <a:p>
            <a:pPr>
              <a:lnSpc>
                <a:spcPct val="120000"/>
              </a:lnSpc>
              <a:spcBef>
                <a:spcPts val="1200"/>
              </a:spcBef>
            </a:pPr>
            <a:r>
              <a:rPr lang="zh-CN" altLang="en-US" sz="2200" b="1" dirty="0">
                <a:solidFill>
                  <a:srgbClr val="A50021"/>
                </a:solidFill>
                <a:latin typeface="Times New Roman" pitchFamily="18" charset="0"/>
              </a:rPr>
              <a:t>混合</a:t>
            </a:r>
            <a:r>
              <a:rPr lang="zh-CN" altLang="en-US" sz="2200" b="1" dirty="0" smtClean="0">
                <a:solidFill>
                  <a:srgbClr val="A50021"/>
                </a:solidFill>
                <a:latin typeface="Times New Roman" pitchFamily="18" charset="0"/>
              </a:rPr>
              <a:t>推理</a:t>
            </a:r>
            <a:endParaRPr lang="en-US" altLang="zh-CN" sz="2200" b="1" dirty="0" smtClean="0">
              <a:solidFill>
                <a:srgbClr val="A50021"/>
              </a:solidFill>
              <a:latin typeface="Times New Roman" pitchFamily="18" charset="0"/>
            </a:endParaRPr>
          </a:p>
          <a:p>
            <a:pPr lvl="1">
              <a:lnSpc>
                <a:spcPct val="120000"/>
              </a:lnSpc>
              <a:spcBef>
                <a:spcPts val="1200"/>
              </a:spcBef>
            </a:pPr>
            <a:r>
              <a:rPr lang="zh-CN" altLang="en-US" sz="2000" b="1" dirty="0" smtClean="0">
                <a:solidFill>
                  <a:srgbClr val="0000CC"/>
                </a:solidFill>
                <a:latin typeface="Times New Roman" pitchFamily="18" charset="0"/>
              </a:rPr>
              <a:t>把</a:t>
            </a:r>
            <a:r>
              <a:rPr lang="zh-CN" altLang="en-US" sz="2000" b="1" dirty="0">
                <a:solidFill>
                  <a:srgbClr val="0000CC"/>
                </a:solidFill>
                <a:latin typeface="Times New Roman" pitchFamily="18" charset="0"/>
              </a:rPr>
              <a:t>正向推理和逆向推理结合起来所进行的</a:t>
            </a:r>
            <a:r>
              <a:rPr lang="zh-CN" altLang="en-US" sz="2000" b="1" dirty="0" smtClean="0">
                <a:solidFill>
                  <a:srgbClr val="0000CC"/>
                </a:solidFill>
                <a:latin typeface="Times New Roman" pitchFamily="18" charset="0"/>
              </a:rPr>
              <a:t>推理</a:t>
            </a:r>
            <a:endParaRPr lang="en-US" altLang="zh-CN" sz="2000" b="1" dirty="0" smtClean="0">
              <a:solidFill>
                <a:srgbClr val="0000CC"/>
              </a:solidFill>
              <a:latin typeface="Times New Roman" pitchFamily="18" charset="0"/>
            </a:endParaRPr>
          </a:p>
          <a:p>
            <a:pPr lvl="1">
              <a:lnSpc>
                <a:spcPct val="120000"/>
              </a:lnSpc>
              <a:spcBef>
                <a:spcPts val="1200"/>
              </a:spcBef>
            </a:pPr>
            <a:r>
              <a:rPr lang="zh-CN" altLang="en-US" sz="2000" b="1" dirty="0" smtClean="0">
                <a:solidFill>
                  <a:srgbClr val="0000CC"/>
                </a:solidFill>
                <a:latin typeface="Times New Roman" pitchFamily="18" charset="0"/>
              </a:rPr>
              <a:t>用于解决</a:t>
            </a:r>
            <a:r>
              <a:rPr lang="zh-CN" altLang="en-US" sz="2000" b="1" dirty="0">
                <a:solidFill>
                  <a:srgbClr val="0000CC"/>
                </a:solidFill>
                <a:latin typeface="Times New Roman" pitchFamily="18" charset="0"/>
              </a:rPr>
              <a:t>较复杂</a:t>
            </a:r>
            <a:r>
              <a:rPr lang="zh-CN" altLang="en-US" sz="2000" b="1" dirty="0" smtClean="0">
                <a:solidFill>
                  <a:srgbClr val="0000CC"/>
                </a:solidFill>
                <a:latin typeface="Times New Roman" pitchFamily="18" charset="0"/>
              </a:rPr>
              <a:t>问题。</a:t>
            </a:r>
            <a:endParaRPr lang="zh-CN" altLang="en-US" sz="2000" b="1" dirty="0">
              <a:solidFill>
                <a:srgbClr val="0000CC"/>
              </a:solidFill>
              <a:latin typeface="Times New Roman" pitchFamily="18" charset="0"/>
            </a:endParaRPr>
          </a:p>
          <a:p>
            <a:pPr>
              <a:lnSpc>
                <a:spcPct val="120000"/>
              </a:lnSpc>
              <a:spcBef>
                <a:spcPts val="1200"/>
              </a:spcBef>
            </a:pPr>
            <a:r>
              <a:rPr lang="zh-CN" altLang="en-US" sz="2200" b="1" dirty="0">
                <a:solidFill>
                  <a:srgbClr val="A50021"/>
                </a:solidFill>
                <a:latin typeface="Times New Roman" pitchFamily="18" charset="0"/>
              </a:rPr>
              <a:t>混合推理的方法</a:t>
            </a:r>
          </a:p>
          <a:p>
            <a:pPr lvl="1">
              <a:lnSpc>
                <a:spcPct val="120000"/>
              </a:lnSpc>
              <a:spcBef>
                <a:spcPts val="1200"/>
              </a:spcBef>
            </a:pPr>
            <a:r>
              <a:rPr lang="zh-CN" altLang="en-US" sz="2000" b="1" dirty="0" smtClean="0">
                <a:solidFill>
                  <a:srgbClr val="0000FF"/>
                </a:solidFill>
                <a:latin typeface="Times New Roman" pitchFamily="18" charset="0"/>
              </a:rPr>
              <a:t>先</a:t>
            </a:r>
            <a:r>
              <a:rPr lang="zh-CN" altLang="en-US" sz="2000" b="1" dirty="0">
                <a:solidFill>
                  <a:srgbClr val="0000FF"/>
                </a:solidFill>
                <a:latin typeface="Times New Roman" pitchFamily="18" charset="0"/>
              </a:rPr>
              <a:t>正向后</a:t>
            </a:r>
            <a:r>
              <a:rPr lang="zh-CN" altLang="en-US" sz="2000" b="1" dirty="0" smtClean="0">
                <a:solidFill>
                  <a:srgbClr val="0000FF"/>
                </a:solidFill>
                <a:latin typeface="Times New Roman" pitchFamily="18" charset="0"/>
              </a:rPr>
              <a:t>逆向：</a:t>
            </a:r>
            <a:r>
              <a:rPr lang="zh-CN" altLang="en-US" sz="2000" dirty="0"/>
              <a:t>先进行正向推理，从已知事实出发推出部分结果，然后再用逆向推理对这些结果进行证实或提高它们的可信度。 </a:t>
            </a:r>
          </a:p>
          <a:p>
            <a:pPr lvl="1">
              <a:lnSpc>
                <a:spcPct val="120000"/>
              </a:lnSpc>
              <a:spcBef>
                <a:spcPts val="1200"/>
              </a:spcBef>
            </a:pPr>
            <a:r>
              <a:rPr lang="zh-CN" altLang="en-US" sz="2000" b="1" dirty="0">
                <a:solidFill>
                  <a:srgbClr val="0000FF"/>
                </a:solidFill>
              </a:rPr>
              <a:t>先逆向后</a:t>
            </a:r>
            <a:r>
              <a:rPr lang="zh-CN" altLang="en-US" sz="2000" b="1" dirty="0" smtClean="0">
                <a:solidFill>
                  <a:srgbClr val="0000FF"/>
                </a:solidFill>
              </a:rPr>
              <a:t>正向：</a:t>
            </a:r>
            <a:r>
              <a:rPr lang="zh-CN" altLang="en-US" sz="2000" dirty="0" smtClean="0"/>
              <a:t>先</a:t>
            </a:r>
            <a:r>
              <a:rPr lang="zh-CN" altLang="en-US" sz="2000" dirty="0"/>
              <a:t>进行逆向推理，从假设目标出发推出一些中间假设，然后再用正向推理对这些中间假设进行证实。 </a:t>
            </a:r>
          </a:p>
          <a:p>
            <a:pPr lvl="1">
              <a:lnSpc>
                <a:spcPct val="120000"/>
              </a:lnSpc>
              <a:spcBef>
                <a:spcPts val="1200"/>
              </a:spcBef>
            </a:pPr>
            <a:r>
              <a:rPr lang="zh-CN" altLang="en-US" sz="2000" b="1" dirty="0">
                <a:solidFill>
                  <a:srgbClr val="0000FF"/>
                </a:solidFill>
              </a:rPr>
              <a:t>双向</a:t>
            </a:r>
            <a:r>
              <a:rPr lang="zh-CN" altLang="en-US" sz="2000" b="1" dirty="0" smtClean="0">
                <a:solidFill>
                  <a:srgbClr val="0000FF"/>
                </a:solidFill>
              </a:rPr>
              <a:t>混合：</a:t>
            </a:r>
            <a:r>
              <a:rPr lang="zh-CN" altLang="en-US" sz="2000" dirty="0"/>
              <a:t>正向推理和逆向推理同时进行，使推理过程在中间的某一步结合起来。</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a:xfrm>
            <a:off x="471488" y="188913"/>
            <a:ext cx="8215312" cy="912812"/>
          </a:xfrm>
        </p:spPr>
        <p:txBody>
          <a:bodyPr/>
          <a:lstStyle/>
          <a:p>
            <a:r>
              <a:rPr lang="zh-CN" altLang="en-US" b="1" dirty="0" smtClean="0"/>
              <a:t>本章内容</a:t>
            </a:r>
            <a:endParaRPr lang="zh-CN" altLang="en-US" b="1" dirty="0"/>
          </a:p>
        </p:txBody>
      </p:sp>
      <p:sp>
        <p:nvSpPr>
          <p:cNvPr id="626691" name="Rectangle 3"/>
          <p:cNvSpPr>
            <a:spLocks noGrp="1" noChangeArrowheads="1"/>
          </p:cNvSpPr>
          <p:nvPr>
            <p:ph type="body" idx="1"/>
          </p:nvPr>
        </p:nvSpPr>
        <p:spPr>
          <a:xfrm>
            <a:off x="899592" y="1484784"/>
            <a:ext cx="7787208" cy="5184775"/>
          </a:xfrm>
        </p:spPr>
        <p:txBody>
          <a:bodyPr/>
          <a:lstStyle/>
          <a:p>
            <a:pPr>
              <a:lnSpc>
                <a:spcPct val="120000"/>
              </a:lnSpc>
              <a:spcBef>
                <a:spcPts val="1800"/>
              </a:spcBef>
            </a:pPr>
            <a:r>
              <a:rPr lang="zh-CN" altLang="en-US" sz="3200" b="1" dirty="0" smtClean="0">
                <a:solidFill>
                  <a:schemeClr val="bg1">
                    <a:lumMod val="75000"/>
                  </a:schemeClr>
                </a:solidFill>
                <a:latin typeface="Times New Roman" pitchFamily="18" charset="0"/>
              </a:rPr>
              <a:t>推理</a:t>
            </a:r>
            <a:r>
              <a:rPr lang="zh-CN" altLang="en-US" sz="3200" b="1" dirty="0">
                <a:solidFill>
                  <a:schemeClr val="bg1">
                    <a:lumMod val="75000"/>
                  </a:schemeClr>
                </a:solidFill>
                <a:latin typeface="Times New Roman" pitchFamily="18" charset="0"/>
              </a:rPr>
              <a:t>的基本概念</a:t>
            </a:r>
          </a:p>
          <a:p>
            <a:pPr>
              <a:lnSpc>
                <a:spcPct val="120000"/>
              </a:lnSpc>
              <a:spcBef>
                <a:spcPts val="1800"/>
              </a:spcBef>
            </a:pPr>
            <a:r>
              <a:rPr lang="zh-CN" altLang="en-US" sz="3200" b="1" dirty="0" smtClean="0">
                <a:latin typeface="Times New Roman" pitchFamily="18" charset="0"/>
              </a:rPr>
              <a:t>推理</a:t>
            </a:r>
            <a:r>
              <a:rPr lang="zh-CN" altLang="en-US" sz="3200" b="1" dirty="0">
                <a:latin typeface="Times New Roman" pitchFamily="18" charset="0"/>
              </a:rPr>
              <a:t>的逻辑基础</a:t>
            </a:r>
          </a:p>
          <a:p>
            <a:pPr>
              <a:lnSpc>
                <a:spcPct val="120000"/>
              </a:lnSpc>
              <a:spcBef>
                <a:spcPts val="1800"/>
              </a:spcBef>
            </a:pPr>
            <a:r>
              <a:rPr lang="zh-CN" altLang="en-US" sz="3200" b="1" dirty="0" smtClean="0">
                <a:solidFill>
                  <a:schemeClr val="bg1">
                    <a:lumMod val="75000"/>
                  </a:schemeClr>
                </a:solidFill>
                <a:latin typeface="Times New Roman" pitchFamily="18" charset="0"/>
              </a:rPr>
              <a:t>自然</a:t>
            </a:r>
            <a:r>
              <a:rPr lang="zh-CN" altLang="en-US" sz="3200" b="1" dirty="0">
                <a:solidFill>
                  <a:schemeClr val="bg1">
                    <a:lumMod val="75000"/>
                  </a:schemeClr>
                </a:solidFill>
                <a:latin typeface="Times New Roman" pitchFamily="18" charset="0"/>
              </a:rPr>
              <a:t>演绎推理</a:t>
            </a:r>
          </a:p>
          <a:p>
            <a:pPr>
              <a:lnSpc>
                <a:spcPct val="120000"/>
              </a:lnSpc>
              <a:spcBef>
                <a:spcPts val="1800"/>
              </a:spcBef>
            </a:pPr>
            <a:r>
              <a:rPr lang="zh-CN" altLang="en-US" sz="3200" b="1" dirty="0" smtClean="0">
                <a:solidFill>
                  <a:schemeClr val="bg1">
                    <a:lumMod val="75000"/>
                  </a:schemeClr>
                </a:solidFill>
                <a:latin typeface="Times New Roman" pitchFamily="18" charset="0"/>
              </a:rPr>
              <a:t>归结</a:t>
            </a:r>
            <a:r>
              <a:rPr lang="zh-CN" altLang="en-US" sz="3200" b="1" dirty="0">
                <a:solidFill>
                  <a:schemeClr val="bg1">
                    <a:lumMod val="75000"/>
                  </a:schemeClr>
                </a:solidFill>
                <a:latin typeface="Times New Roman" pitchFamily="18" charset="0"/>
              </a:rPr>
              <a:t>演绎推理</a:t>
            </a:r>
          </a:p>
          <a:p>
            <a:pPr>
              <a:lnSpc>
                <a:spcPct val="120000"/>
              </a:lnSpc>
              <a:spcBef>
                <a:spcPts val="1800"/>
              </a:spcBef>
            </a:pPr>
            <a:r>
              <a:rPr lang="zh-CN" altLang="en-US" sz="3200" b="1" dirty="0" smtClean="0">
                <a:solidFill>
                  <a:schemeClr val="bg1">
                    <a:lumMod val="75000"/>
                  </a:schemeClr>
                </a:solidFill>
                <a:latin typeface="Times New Roman" pitchFamily="18" charset="0"/>
              </a:rPr>
              <a:t>基于</a:t>
            </a:r>
            <a:r>
              <a:rPr lang="zh-CN" altLang="en-US" sz="3200" b="1" dirty="0">
                <a:solidFill>
                  <a:schemeClr val="bg1">
                    <a:lumMod val="75000"/>
                  </a:schemeClr>
                </a:solidFill>
                <a:latin typeface="Times New Roman" pitchFamily="18" charset="0"/>
              </a:rPr>
              <a:t>规则的演绎推理</a:t>
            </a:r>
          </a:p>
        </p:txBody>
      </p:sp>
    </p:spTree>
    <p:extLst>
      <p:ext uri="{BB962C8B-B14F-4D97-AF65-F5344CB8AC3E}">
        <p14:creationId xmlns:p14="http://schemas.microsoft.com/office/powerpoint/2010/main" val="324732426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170" name="Rectangle 2"/>
          <p:cNvSpPr>
            <a:spLocks noGrp="1" noChangeArrowheads="1"/>
          </p:cNvSpPr>
          <p:nvPr>
            <p:ph type="title"/>
          </p:nvPr>
        </p:nvSpPr>
        <p:spPr>
          <a:xfrm>
            <a:off x="457200" y="0"/>
            <a:ext cx="8229600" cy="1125538"/>
          </a:xfrm>
        </p:spPr>
        <p:txBody>
          <a:bodyPr/>
          <a:lstStyle/>
          <a:p>
            <a:r>
              <a:rPr lang="zh-CN" altLang="en-US" sz="4000" b="1" dirty="0" smtClean="0">
                <a:latin typeface="Times New Roman" pitchFamily="18" charset="0"/>
              </a:rPr>
              <a:t>谓词</a:t>
            </a:r>
            <a:r>
              <a:rPr lang="zh-CN" altLang="en-US" sz="4000" b="1" dirty="0">
                <a:latin typeface="Times New Roman" pitchFamily="18" charset="0"/>
              </a:rPr>
              <a:t>公式的</a:t>
            </a:r>
            <a:r>
              <a:rPr lang="zh-CN" altLang="en-US" sz="4000" b="1" dirty="0" smtClean="0">
                <a:latin typeface="Times New Roman" pitchFamily="18" charset="0"/>
              </a:rPr>
              <a:t>解释</a:t>
            </a:r>
            <a:endParaRPr lang="zh-CN" altLang="en-US" sz="2000" b="1" dirty="0">
              <a:latin typeface="Times New Roman" pitchFamily="18" charset="0"/>
            </a:endParaRPr>
          </a:p>
        </p:txBody>
      </p:sp>
      <p:sp>
        <p:nvSpPr>
          <p:cNvPr id="647171" name="Rectangle 3"/>
          <p:cNvSpPr>
            <a:spLocks noGrp="1" noChangeArrowheads="1"/>
          </p:cNvSpPr>
          <p:nvPr>
            <p:ph type="body" idx="1"/>
          </p:nvPr>
        </p:nvSpPr>
        <p:spPr>
          <a:xfrm>
            <a:off x="179512" y="1052736"/>
            <a:ext cx="8785225" cy="5805264"/>
          </a:xfrm>
        </p:spPr>
        <p:txBody>
          <a:bodyPr/>
          <a:lstStyle/>
          <a:p>
            <a:pPr>
              <a:spcBef>
                <a:spcPts val="1200"/>
              </a:spcBef>
            </a:pPr>
            <a:r>
              <a:rPr lang="zh-CN" altLang="en-US" sz="2400" b="1" dirty="0">
                <a:solidFill>
                  <a:srgbClr val="A50021"/>
                </a:solidFill>
                <a:latin typeface="Times New Roman" pitchFamily="18" charset="0"/>
              </a:rPr>
              <a:t>命题逻辑 </a:t>
            </a:r>
            <a:r>
              <a:rPr lang="en-US" altLang="zh-CN" sz="2400" b="1" dirty="0">
                <a:solidFill>
                  <a:srgbClr val="A50021"/>
                </a:solidFill>
                <a:latin typeface="Times New Roman" pitchFamily="18" charset="0"/>
              </a:rPr>
              <a:t>vs. </a:t>
            </a:r>
            <a:r>
              <a:rPr lang="zh-CN" altLang="en-US" sz="2400" b="1" dirty="0">
                <a:solidFill>
                  <a:srgbClr val="A50021"/>
                </a:solidFill>
                <a:latin typeface="Times New Roman" pitchFamily="18" charset="0"/>
              </a:rPr>
              <a:t>谓词逻辑</a:t>
            </a:r>
          </a:p>
          <a:p>
            <a:pPr lvl="1">
              <a:spcBef>
                <a:spcPts val="600"/>
              </a:spcBef>
            </a:pPr>
            <a:r>
              <a:rPr lang="zh-CN" altLang="en-US" sz="2200" b="1" dirty="0" smtClean="0">
                <a:solidFill>
                  <a:srgbClr val="0000FF"/>
                </a:solidFill>
              </a:rPr>
              <a:t>命题逻辑：</a:t>
            </a:r>
            <a:endParaRPr lang="en-US" altLang="zh-CN" sz="2200" b="1" dirty="0">
              <a:solidFill>
                <a:srgbClr val="0000FF"/>
              </a:solidFill>
            </a:endParaRPr>
          </a:p>
          <a:p>
            <a:pPr marL="914400" lvl="2" indent="0">
              <a:spcBef>
                <a:spcPts val="600"/>
              </a:spcBef>
              <a:buNone/>
            </a:pPr>
            <a:r>
              <a:rPr lang="zh-CN" altLang="en-US" sz="2000" dirty="0" smtClean="0"/>
              <a:t>命题</a:t>
            </a:r>
            <a:r>
              <a:rPr lang="zh-CN" altLang="en-US" sz="2000" dirty="0"/>
              <a:t>符号</a:t>
            </a:r>
            <a:r>
              <a:rPr lang="en-US" altLang="zh-CN" sz="2000" dirty="0"/>
              <a:t>P</a:t>
            </a:r>
            <a:r>
              <a:rPr lang="zh-CN" altLang="en-US" sz="2000" dirty="0"/>
              <a:t>，</a:t>
            </a:r>
            <a:r>
              <a:rPr lang="en-US" altLang="zh-CN" sz="2000" dirty="0"/>
              <a:t>Q</a:t>
            </a:r>
            <a:r>
              <a:rPr lang="zh-CN" altLang="en-US" sz="2000" dirty="0"/>
              <a:t>代表一定的</a:t>
            </a:r>
            <a:r>
              <a:rPr lang="zh-CN" altLang="en-US" sz="2000" dirty="0" smtClean="0"/>
              <a:t>命题，看不出</a:t>
            </a:r>
            <a:r>
              <a:rPr lang="zh-CN" altLang="en-US" sz="2000" dirty="0"/>
              <a:t>关系，表达不出共同特征</a:t>
            </a:r>
          </a:p>
          <a:p>
            <a:pPr lvl="1">
              <a:spcBef>
                <a:spcPts val="600"/>
              </a:spcBef>
            </a:pPr>
            <a:r>
              <a:rPr lang="zh-CN" altLang="en-US" sz="2200" b="1" dirty="0" smtClean="0">
                <a:solidFill>
                  <a:srgbClr val="0000FF"/>
                </a:solidFill>
              </a:rPr>
              <a:t>谓词逻辑：</a:t>
            </a:r>
            <a:endParaRPr lang="en-US" altLang="zh-CN" sz="2200" b="1" dirty="0" smtClean="0">
              <a:solidFill>
                <a:srgbClr val="0000FF"/>
              </a:solidFill>
            </a:endParaRPr>
          </a:p>
          <a:p>
            <a:pPr lvl="2">
              <a:spcBef>
                <a:spcPts val="600"/>
              </a:spcBef>
            </a:pPr>
            <a:r>
              <a:rPr lang="zh-CN" altLang="en-US" sz="2000" dirty="0" smtClean="0"/>
              <a:t>可表示关系。如：</a:t>
            </a:r>
            <a:r>
              <a:rPr lang="en-US" altLang="zh-CN" sz="2000" dirty="0" smtClean="0"/>
              <a:t>Weather(Tuesday</a:t>
            </a:r>
            <a:r>
              <a:rPr lang="zh-CN" altLang="en-US" sz="2000" dirty="0"/>
              <a:t>，</a:t>
            </a:r>
            <a:r>
              <a:rPr lang="en-US" altLang="zh-CN" sz="2000" dirty="0"/>
              <a:t>Rain</a:t>
            </a:r>
            <a:r>
              <a:rPr lang="zh-CN" altLang="en-US" sz="2000" dirty="0" smtClean="0"/>
              <a:t>）</a:t>
            </a:r>
            <a:endParaRPr lang="en-US" altLang="zh-CN" sz="2000" dirty="0" smtClean="0"/>
          </a:p>
          <a:p>
            <a:pPr lvl="2">
              <a:spcBef>
                <a:spcPts val="600"/>
              </a:spcBef>
            </a:pPr>
            <a:r>
              <a:rPr lang="zh-CN" altLang="en-US" sz="2000" dirty="0" smtClean="0"/>
              <a:t>允许</a:t>
            </a:r>
            <a:r>
              <a:rPr lang="zh-CN" altLang="en-US" sz="2000" dirty="0"/>
              <a:t>包含变</a:t>
            </a:r>
            <a:r>
              <a:rPr lang="zh-CN" altLang="en-US" sz="2000" dirty="0" smtClean="0"/>
              <a:t>元。如： </a:t>
            </a:r>
            <a:r>
              <a:rPr lang="en-US" altLang="zh-CN" sz="2000" dirty="0"/>
              <a:t>Weather</a:t>
            </a:r>
            <a:r>
              <a:rPr lang="zh-CN" altLang="en-US" sz="2000" dirty="0"/>
              <a:t>（</a:t>
            </a:r>
            <a:r>
              <a:rPr lang="en-US" altLang="zh-CN" sz="2000" dirty="0"/>
              <a:t>X</a:t>
            </a:r>
            <a:r>
              <a:rPr lang="zh-CN" altLang="en-US" sz="2000" dirty="0"/>
              <a:t>，</a:t>
            </a:r>
            <a:r>
              <a:rPr lang="en-US" altLang="zh-CN" sz="2000" dirty="0"/>
              <a:t>Rain</a:t>
            </a:r>
            <a:r>
              <a:rPr lang="zh-CN" altLang="en-US" sz="2000" dirty="0"/>
              <a:t>）</a:t>
            </a:r>
          </a:p>
          <a:p>
            <a:pPr>
              <a:spcBef>
                <a:spcPts val="600"/>
              </a:spcBef>
            </a:pPr>
            <a:r>
              <a:rPr lang="zh-CN" altLang="en-US" sz="2400" b="1" dirty="0" smtClean="0">
                <a:solidFill>
                  <a:srgbClr val="A50021"/>
                </a:solidFill>
                <a:latin typeface="Times New Roman" pitchFamily="18" charset="0"/>
              </a:rPr>
              <a:t>命题公式</a:t>
            </a:r>
            <a:r>
              <a:rPr lang="zh-CN" altLang="en-US" sz="2400" b="1" dirty="0">
                <a:solidFill>
                  <a:srgbClr val="A50021"/>
                </a:solidFill>
                <a:latin typeface="Times New Roman" pitchFamily="18" charset="0"/>
              </a:rPr>
              <a:t>的</a:t>
            </a:r>
            <a:r>
              <a:rPr lang="zh-CN" altLang="en-US" sz="2400" b="1" dirty="0" smtClean="0">
                <a:solidFill>
                  <a:srgbClr val="A50021"/>
                </a:solidFill>
                <a:latin typeface="Times New Roman" pitchFamily="18" charset="0"/>
              </a:rPr>
              <a:t>解释：</a:t>
            </a:r>
            <a:endParaRPr lang="zh-CN" altLang="en-US" sz="2400" b="1" dirty="0">
              <a:solidFill>
                <a:srgbClr val="A50021"/>
              </a:solidFill>
              <a:latin typeface="Times New Roman" pitchFamily="18" charset="0"/>
            </a:endParaRPr>
          </a:p>
          <a:p>
            <a:pPr lvl="1">
              <a:spcBef>
                <a:spcPts val="600"/>
              </a:spcBef>
            </a:pPr>
            <a:r>
              <a:rPr lang="zh-CN" altLang="en-US" sz="2200" dirty="0" smtClean="0"/>
              <a:t>命题公式</a:t>
            </a:r>
            <a:r>
              <a:rPr lang="zh-CN" altLang="en-US" sz="2200" dirty="0"/>
              <a:t>的一个解释就是对该谓词公式中</a:t>
            </a:r>
            <a:r>
              <a:rPr lang="zh-CN" altLang="en-US" sz="2200" dirty="0" smtClean="0"/>
              <a:t>各个命题变</a:t>
            </a:r>
            <a:r>
              <a:rPr lang="zh-CN" altLang="en-US" sz="2200" dirty="0" smtClean="0">
                <a:solidFill>
                  <a:srgbClr val="660066"/>
                </a:solidFill>
              </a:rPr>
              <a:t>元的</a:t>
            </a:r>
            <a:r>
              <a:rPr lang="zh-CN" altLang="en-US" sz="2200" dirty="0">
                <a:solidFill>
                  <a:srgbClr val="660066"/>
                </a:solidFill>
              </a:rPr>
              <a:t>一次真值</a:t>
            </a:r>
            <a:r>
              <a:rPr lang="zh-CN" altLang="en-US" sz="2200" dirty="0" smtClean="0">
                <a:solidFill>
                  <a:srgbClr val="660066"/>
                </a:solidFill>
              </a:rPr>
              <a:t>指派</a:t>
            </a:r>
            <a:endParaRPr lang="zh-CN" altLang="en-US" sz="2200" dirty="0">
              <a:solidFill>
                <a:srgbClr val="660066"/>
              </a:solidFill>
            </a:endParaRPr>
          </a:p>
          <a:p>
            <a:pPr lvl="1">
              <a:spcBef>
                <a:spcPts val="600"/>
              </a:spcBef>
            </a:pPr>
            <a:r>
              <a:rPr lang="zh-CN" altLang="en-US" sz="2200" dirty="0" smtClean="0"/>
              <a:t>可根据解释求出该命题公式</a:t>
            </a:r>
            <a:r>
              <a:rPr lang="zh-CN" altLang="en-US" sz="2200" dirty="0"/>
              <a:t>的</a:t>
            </a:r>
            <a:r>
              <a:rPr lang="zh-CN" altLang="en-US" sz="2200" dirty="0" smtClean="0"/>
              <a:t>真值</a:t>
            </a:r>
            <a:endParaRPr lang="en-US" altLang="zh-CN" sz="2200" dirty="0" smtClean="0"/>
          </a:p>
          <a:p>
            <a:pPr>
              <a:spcBef>
                <a:spcPts val="600"/>
              </a:spcBef>
            </a:pPr>
            <a:r>
              <a:rPr lang="zh-CN" altLang="en-US" sz="2400" b="1" dirty="0" smtClean="0">
                <a:solidFill>
                  <a:srgbClr val="A50021"/>
                </a:solidFill>
              </a:rPr>
              <a:t>谓词公式</a:t>
            </a:r>
            <a:r>
              <a:rPr lang="zh-CN" altLang="en-US" sz="2400" b="1" dirty="0">
                <a:solidFill>
                  <a:srgbClr val="A50021"/>
                </a:solidFill>
              </a:rPr>
              <a:t>的解释</a:t>
            </a:r>
            <a:r>
              <a:rPr lang="zh-CN" altLang="en-US" sz="2400" b="1" dirty="0" smtClean="0">
                <a:solidFill>
                  <a:srgbClr val="A50021"/>
                </a:solidFill>
              </a:rPr>
              <a:t>：</a:t>
            </a:r>
            <a:endParaRPr lang="en-US" altLang="zh-CN" sz="2400" b="1" dirty="0" smtClean="0">
              <a:solidFill>
                <a:srgbClr val="A50021"/>
              </a:solidFill>
            </a:endParaRPr>
          </a:p>
          <a:p>
            <a:pPr lvl="1">
              <a:spcBef>
                <a:spcPts val="600"/>
              </a:spcBef>
            </a:pPr>
            <a:r>
              <a:rPr lang="zh-CN" altLang="en-US" sz="2200" dirty="0"/>
              <a:t>先考虑这些</a:t>
            </a:r>
            <a:r>
              <a:rPr lang="zh-CN" altLang="en-US" sz="2200" dirty="0">
                <a:solidFill>
                  <a:srgbClr val="660066"/>
                </a:solidFill>
              </a:rPr>
              <a:t>个体常量和函数在个体域上的取值</a:t>
            </a:r>
            <a:r>
              <a:rPr lang="zh-CN" altLang="en-US" sz="2200" dirty="0" smtClean="0">
                <a:solidFill>
                  <a:srgbClr val="660066"/>
                </a:solidFill>
              </a:rPr>
              <a:t>，</a:t>
            </a:r>
            <a:endParaRPr lang="en-US" altLang="zh-CN" sz="2200" dirty="0" smtClean="0">
              <a:solidFill>
                <a:srgbClr val="660066"/>
              </a:solidFill>
            </a:endParaRPr>
          </a:p>
          <a:p>
            <a:pPr lvl="1">
              <a:spcBef>
                <a:spcPts val="600"/>
              </a:spcBef>
            </a:pPr>
            <a:r>
              <a:rPr lang="zh-CN" altLang="en-US" sz="2200" dirty="0" smtClean="0"/>
              <a:t>然后根据其具体</a:t>
            </a:r>
            <a:r>
              <a:rPr lang="zh-CN" altLang="en-US" sz="2200" dirty="0"/>
              <a:t>取值为</a:t>
            </a:r>
            <a:r>
              <a:rPr lang="zh-CN" altLang="en-US" sz="2200" dirty="0">
                <a:solidFill>
                  <a:srgbClr val="660066"/>
                </a:solidFill>
              </a:rPr>
              <a:t>谓词分别指派真值</a:t>
            </a:r>
            <a:r>
              <a:rPr lang="zh-CN" altLang="en-US" sz="2200" dirty="0"/>
              <a:t>。</a:t>
            </a:r>
          </a:p>
          <a:p>
            <a:pPr lvl="1">
              <a:spcBef>
                <a:spcPts val="600"/>
              </a:spcBef>
            </a:pPr>
            <a:endParaRPr lang="zh-CN" altLang="en-US" sz="2200" b="1" dirty="0">
              <a:solidFill>
                <a:srgbClr val="A50021"/>
              </a:solidFill>
            </a:endParaRPr>
          </a:p>
          <a:p>
            <a:pPr lvl="1">
              <a:spcBef>
                <a:spcPts val="600"/>
              </a:spcBef>
            </a:pPr>
            <a:endParaRPr lang="zh-CN" altLang="en-US" sz="2200" b="1" dirty="0">
              <a:solidFill>
                <a:srgbClr val="A50021"/>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7" name="Rectangle 3"/>
          <p:cNvSpPr>
            <a:spLocks noGrp="1" noChangeArrowheads="1"/>
          </p:cNvSpPr>
          <p:nvPr>
            <p:ph type="body" idx="1"/>
          </p:nvPr>
        </p:nvSpPr>
        <p:spPr>
          <a:xfrm>
            <a:off x="179512" y="1412776"/>
            <a:ext cx="8785225" cy="4968875"/>
          </a:xfrm>
        </p:spPr>
        <p:txBody>
          <a:bodyPr/>
          <a:lstStyle/>
          <a:p>
            <a:pPr>
              <a:lnSpc>
                <a:spcPct val="85000"/>
              </a:lnSpc>
              <a:spcBef>
                <a:spcPts val="1200"/>
              </a:spcBef>
            </a:pPr>
            <a:r>
              <a:rPr lang="zh-CN" altLang="en-US" sz="2400" b="1" dirty="0" smtClean="0">
                <a:solidFill>
                  <a:srgbClr val="0000CC"/>
                </a:solidFill>
                <a:latin typeface="Times New Roman" pitchFamily="18" charset="0"/>
              </a:rPr>
              <a:t>设</a:t>
            </a:r>
            <a:r>
              <a:rPr lang="en-US" altLang="zh-CN" sz="2400" b="1" dirty="0">
                <a:solidFill>
                  <a:srgbClr val="0000CC"/>
                </a:solidFill>
                <a:latin typeface="Times New Roman" pitchFamily="18" charset="0"/>
              </a:rPr>
              <a:t>D</a:t>
            </a:r>
            <a:r>
              <a:rPr lang="zh-CN" altLang="en-US" sz="2400" b="1" dirty="0">
                <a:solidFill>
                  <a:srgbClr val="0000CC"/>
                </a:solidFill>
                <a:latin typeface="Times New Roman" pitchFamily="18" charset="0"/>
              </a:rPr>
              <a:t>是谓词公式</a:t>
            </a:r>
            <a:r>
              <a:rPr lang="en-US" altLang="zh-CN" sz="2400" b="1" dirty="0">
                <a:solidFill>
                  <a:srgbClr val="0000CC"/>
                </a:solidFill>
                <a:latin typeface="Times New Roman" pitchFamily="18" charset="0"/>
              </a:rPr>
              <a:t>P</a:t>
            </a:r>
            <a:r>
              <a:rPr lang="zh-CN" altLang="en-US" sz="2400" b="1" dirty="0">
                <a:solidFill>
                  <a:srgbClr val="0000CC"/>
                </a:solidFill>
                <a:latin typeface="Times New Roman" pitchFamily="18" charset="0"/>
              </a:rPr>
              <a:t>的非空个体域，若对</a:t>
            </a:r>
            <a:r>
              <a:rPr lang="en-US" altLang="zh-CN" sz="2400" b="1" dirty="0">
                <a:solidFill>
                  <a:srgbClr val="0000CC"/>
                </a:solidFill>
                <a:latin typeface="Times New Roman" pitchFamily="18" charset="0"/>
              </a:rPr>
              <a:t>P</a:t>
            </a:r>
            <a:r>
              <a:rPr lang="zh-CN" altLang="en-US" sz="2400" b="1" dirty="0">
                <a:solidFill>
                  <a:srgbClr val="0000CC"/>
                </a:solidFill>
                <a:latin typeface="Times New Roman" pitchFamily="18" charset="0"/>
              </a:rPr>
              <a:t>中的个体常量、函数和谓词按如下规定赋值：</a:t>
            </a:r>
          </a:p>
          <a:p>
            <a:pPr lvl="1">
              <a:lnSpc>
                <a:spcPct val="85000"/>
              </a:lnSpc>
              <a:spcBef>
                <a:spcPts val="1200"/>
              </a:spcBef>
            </a:pPr>
            <a:r>
              <a:rPr lang="zh-CN" altLang="en-US" sz="2200" b="1" dirty="0" smtClean="0">
                <a:solidFill>
                  <a:srgbClr val="0000CC"/>
                </a:solidFill>
                <a:latin typeface="幼圆" pitchFamily="49" charset="-122"/>
                <a:ea typeface="幼圆" pitchFamily="49" charset="-122"/>
              </a:rPr>
              <a:t>为</a:t>
            </a:r>
            <a:r>
              <a:rPr lang="zh-CN" altLang="en-US" sz="2200" b="1" dirty="0">
                <a:solidFill>
                  <a:srgbClr val="0000CC"/>
                </a:solidFill>
                <a:latin typeface="幼圆" pitchFamily="49" charset="-122"/>
                <a:ea typeface="幼圆" pitchFamily="49" charset="-122"/>
              </a:rPr>
              <a:t>每个个体常量指派</a:t>
            </a:r>
            <a:r>
              <a:rPr lang="en-US" altLang="zh-CN" sz="2200" b="1" dirty="0">
                <a:solidFill>
                  <a:srgbClr val="0000CC"/>
                </a:solidFill>
                <a:latin typeface="幼圆" pitchFamily="49" charset="-122"/>
                <a:ea typeface="幼圆" pitchFamily="49" charset="-122"/>
              </a:rPr>
              <a:t>D</a:t>
            </a:r>
            <a:r>
              <a:rPr lang="zh-CN" altLang="en-US" sz="2200" b="1" dirty="0">
                <a:solidFill>
                  <a:srgbClr val="0000CC"/>
                </a:solidFill>
                <a:latin typeface="幼圆" pitchFamily="49" charset="-122"/>
                <a:ea typeface="幼圆" pitchFamily="49" charset="-122"/>
              </a:rPr>
              <a:t>中的一个元素；</a:t>
            </a:r>
          </a:p>
          <a:p>
            <a:pPr lvl="1">
              <a:lnSpc>
                <a:spcPct val="105000"/>
              </a:lnSpc>
              <a:spcBef>
                <a:spcPts val="1200"/>
              </a:spcBef>
            </a:pPr>
            <a:r>
              <a:rPr lang="zh-CN" altLang="en-US" sz="2200" b="1" dirty="0" smtClean="0">
                <a:latin typeface="幼圆" pitchFamily="49" charset="-122"/>
                <a:ea typeface="幼圆" pitchFamily="49" charset="-122"/>
              </a:rPr>
              <a:t>对</a:t>
            </a:r>
            <a:r>
              <a:rPr lang="zh-CN" altLang="en-US" sz="2200" b="1" dirty="0">
                <a:latin typeface="幼圆" pitchFamily="49" charset="-122"/>
                <a:ea typeface="幼圆" pitchFamily="49" charset="-122"/>
              </a:rPr>
              <a:t>每一个变元，指派</a:t>
            </a:r>
            <a:r>
              <a:rPr lang="en-US" altLang="zh-CN" sz="2200" b="1" dirty="0">
                <a:latin typeface="幼圆" pitchFamily="49" charset="-122"/>
                <a:ea typeface="幼圆" pitchFamily="49" charset="-122"/>
              </a:rPr>
              <a:t>D</a:t>
            </a:r>
            <a:r>
              <a:rPr lang="zh-CN" altLang="en-US" sz="2200" b="1" dirty="0">
                <a:latin typeface="幼圆" pitchFamily="49" charset="-122"/>
                <a:ea typeface="幼圆" pitchFamily="49" charset="-122"/>
              </a:rPr>
              <a:t>的一个非空集合，这是该变元的变域</a:t>
            </a:r>
            <a:r>
              <a:rPr lang="en-US" altLang="zh-CN" sz="2200" b="1" dirty="0">
                <a:latin typeface="幼圆" pitchFamily="49" charset="-122"/>
                <a:ea typeface="幼圆" pitchFamily="49" charset="-122"/>
              </a:rPr>
              <a:t>(</a:t>
            </a:r>
            <a:r>
              <a:rPr lang="zh-CN" altLang="en-US" sz="2200" b="1" dirty="0">
                <a:latin typeface="幼圆" pitchFamily="49" charset="-122"/>
                <a:ea typeface="幼圆" pitchFamily="49" charset="-122"/>
              </a:rPr>
              <a:t>个体域</a:t>
            </a:r>
            <a:r>
              <a:rPr lang="en-US" altLang="zh-CN" sz="2200" b="1" dirty="0">
                <a:latin typeface="幼圆" pitchFamily="49" charset="-122"/>
                <a:ea typeface="幼圆" pitchFamily="49" charset="-122"/>
              </a:rPr>
              <a:t>)</a:t>
            </a:r>
            <a:r>
              <a:rPr lang="zh-CN" altLang="en-US" sz="2200" b="1" dirty="0">
                <a:latin typeface="幼圆" pitchFamily="49" charset="-122"/>
                <a:ea typeface="幼圆" pitchFamily="49" charset="-122"/>
              </a:rPr>
              <a:t>；</a:t>
            </a:r>
          </a:p>
          <a:p>
            <a:pPr lvl="1">
              <a:lnSpc>
                <a:spcPct val="105000"/>
              </a:lnSpc>
              <a:spcBef>
                <a:spcPts val="1200"/>
              </a:spcBef>
            </a:pPr>
            <a:r>
              <a:rPr lang="zh-CN" altLang="en-US" sz="2200" b="1" dirty="0" smtClean="0">
                <a:solidFill>
                  <a:srgbClr val="0000CC"/>
                </a:solidFill>
                <a:latin typeface="幼圆" pitchFamily="49" charset="-122"/>
                <a:ea typeface="幼圆" pitchFamily="49" charset="-122"/>
              </a:rPr>
              <a:t>为</a:t>
            </a:r>
            <a:r>
              <a:rPr lang="zh-CN" altLang="en-US" sz="2200" b="1" dirty="0">
                <a:solidFill>
                  <a:srgbClr val="0000CC"/>
                </a:solidFill>
                <a:latin typeface="幼圆" pitchFamily="49" charset="-122"/>
                <a:ea typeface="幼圆" pitchFamily="49" charset="-122"/>
              </a:rPr>
              <a:t>每个</a:t>
            </a:r>
            <a:r>
              <a:rPr lang="en-US" altLang="zh-CN" sz="2200" b="1" dirty="0">
                <a:solidFill>
                  <a:srgbClr val="0000CC"/>
                </a:solidFill>
                <a:latin typeface="幼圆" pitchFamily="49" charset="-122"/>
                <a:ea typeface="幼圆" pitchFamily="49" charset="-122"/>
              </a:rPr>
              <a:t>n</a:t>
            </a:r>
            <a:r>
              <a:rPr lang="zh-CN" altLang="en-US" sz="2200" b="1" dirty="0">
                <a:solidFill>
                  <a:srgbClr val="0000CC"/>
                </a:solidFill>
                <a:latin typeface="幼圆" pitchFamily="49" charset="-122"/>
                <a:ea typeface="幼圆" pitchFamily="49" charset="-122"/>
              </a:rPr>
              <a:t>元函数指派一个从</a:t>
            </a:r>
            <a:r>
              <a:rPr lang="en-US" altLang="zh-CN" sz="2200" b="1" dirty="0" err="1">
                <a:solidFill>
                  <a:srgbClr val="0000CC"/>
                </a:solidFill>
                <a:latin typeface="幼圆" pitchFamily="49" charset="-122"/>
                <a:ea typeface="幼圆" pitchFamily="49" charset="-122"/>
              </a:rPr>
              <a:t>D</a:t>
            </a:r>
            <a:r>
              <a:rPr lang="en-US" altLang="zh-CN" sz="2200" b="1" baseline="40000" dirty="0" err="1">
                <a:solidFill>
                  <a:srgbClr val="0000CC"/>
                </a:solidFill>
                <a:latin typeface="幼圆" pitchFamily="49" charset="-122"/>
                <a:ea typeface="幼圆" pitchFamily="49" charset="-122"/>
              </a:rPr>
              <a:t>n</a:t>
            </a:r>
            <a:r>
              <a:rPr lang="zh-CN" altLang="en-US" sz="2200" b="1" dirty="0">
                <a:solidFill>
                  <a:srgbClr val="0000CC"/>
                </a:solidFill>
                <a:latin typeface="幼圆" pitchFamily="49" charset="-122"/>
                <a:ea typeface="幼圆" pitchFamily="49" charset="-122"/>
              </a:rPr>
              <a:t>到</a:t>
            </a:r>
            <a:r>
              <a:rPr lang="en-US" altLang="zh-CN" sz="2200" b="1" dirty="0">
                <a:solidFill>
                  <a:srgbClr val="0000CC"/>
                </a:solidFill>
                <a:latin typeface="幼圆" pitchFamily="49" charset="-122"/>
                <a:ea typeface="幼圆" pitchFamily="49" charset="-122"/>
              </a:rPr>
              <a:t>D</a:t>
            </a:r>
            <a:r>
              <a:rPr lang="zh-CN" altLang="en-US" sz="2200" b="1" dirty="0">
                <a:solidFill>
                  <a:srgbClr val="0000CC"/>
                </a:solidFill>
                <a:latin typeface="幼圆" pitchFamily="49" charset="-122"/>
                <a:ea typeface="幼圆" pitchFamily="49" charset="-122"/>
              </a:rPr>
              <a:t>的一个映射，其中</a:t>
            </a:r>
          </a:p>
          <a:p>
            <a:pPr marL="457200" lvl="1" indent="0">
              <a:lnSpc>
                <a:spcPct val="105000"/>
              </a:lnSpc>
              <a:spcBef>
                <a:spcPts val="1200"/>
              </a:spcBef>
              <a:buNone/>
            </a:pPr>
            <a:r>
              <a:rPr lang="en-US" altLang="zh-CN" sz="2200" b="1" dirty="0" smtClean="0">
                <a:solidFill>
                  <a:srgbClr val="0000CC"/>
                </a:solidFill>
                <a:latin typeface="幼圆" pitchFamily="49" charset="-122"/>
                <a:ea typeface="幼圆" pitchFamily="49" charset="-122"/>
              </a:rPr>
              <a:t>          </a:t>
            </a:r>
            <a:r>
              <a:rPr lang="en-US" altLang="zh-CN" sz="2200" b="1" dirty="0" err="1" smtClean="0">
                <a:solidFill>
                  <a:srgbClr val="0000CC"/>
                </a:solidFill>
                <a:latin typeface="幼圆" pitchFamily="49" charset="-122"/>
                <a:ea typeface="幼圆" pitchFamily="49" charset="-122"/>
              </a:rPr>
              <a:t>D</a:t>
            </a:r>
            <a:r>
              <a:rPr lang="en-US" altLang="zh-CN" sz="2200" b="1" baseline="40000" dirty="0" err="1" smtClean="0">
                <a:solidFill>
                  <a:srgbClr val="0000CC"/>
                </a:solidFill>
                <a:latin typeface="幼圆" pitchFamily="49" charset="-122"/>
                <a:ea typeface="幼圆" pitchFamily="49" charset="-122"/>
              </a:rPr>
              <a:t>n</a:t>
            </a:r>
            <a:r>
              <a:rPr lang="en-US" altLang="zh-CN" sz="2200" b="1" dirty="0" smtClean="0">
                <a:solidFill>
                  <a:srgbClr val="0000CC"/>
                </a:solidFill>
                <a:latin typeface="幼圆" pitchFamily="49" charset="-122"/>
                <a:ea typeface="幼圆" pitchFamily="49" charset="-122"/>
              </a:rPr>
              <a:t> </a:t>
            </a:r>
            <a:r>
              <a:rPr lang="en-US" altLang="zh-CN" sz="2200" b="1" dirty="0">
                <a:solidFill>
                  <a:srgbClr val="0000CC"/>
                </a:solidFill>
                <a:latin typeface="幼圆" pitchFamily="49" charset="-122"/>
                <a:ea typeface="幼圆" pitchFamily="49" charset="-122"/>
              </a:rPr>
              <a:t>={(x</a:t>
            </a:r>
            <a:r>
              <a:rPr lang="en-US" altLang="zh-CN" sz="2200" b="1" baseline="-25000" dirty="0">
                <a:solidFill>
                  <a:srgbClr val="0000CC"/>
                </a:solidFill>
                <a:latin typeface="幼圆" pitchFamily="49" charset="-122"/>
                <a:ea typeface="幼圆" pitchFamily="49" charset="-122"/>
              </a:rPr>
              <a:t>1</a:t>
            </a:r>
            <a:r>
              <a:rPr lang="en-US" altLang="zh-CN" sz="2200" b="1" dirty="0">
                <a:solidFill>
                  <a:srgbClr val="0000CC"/>
                </a:solidFill>
                <a:latin typeface="幼圆" pitchFamily="49" charset="-122"/>
                <a:ea typeface="幼圆" pitchFamily="49" charset="-122"/>
              </a:rPr>
              <a:t>, x</a:t>
            </a:r>
            <a:r>
              <a:rPr lang="en-US" altLang="zh-CN" sz="2200" b="1" baseline="-25000" dirty="0">
                <a:solidFill>
                  <a:srgbClr val="0000CC"/>
                </a:solidFill>
                <a:latin typeface="幼圆" pitchFamily="49" charset="-122"/>
                <a:ea typeface="幼圆" pitchFamily="49" charset="-122"/>
              </a:rPr>
              <a:t>2</a:t>
            </a:r>
            <a:r>
              <a:rPr lang="en-US" altLang="zh-CN" sz="2200" b="1" dirty="0">
                <a:solidFill>
                  <a:srgbClr val="0000CC"/>
                </a:solidFill>
                <a:latin typeface="幼圆" pitchFamily="49" charset="-122"/>
                <a:ea typeface="幼圆" pitchFamily="49" charset="-122"/>
              </a:rPr>
              <a:t>, …, </a:t>
            </a:r>
            <a:r>
              <a:rPr lang="en-US" altLang="zh-CN" sz="2200" b="1" dirty="0" err="1">
                <a:solidFill>
                  <a:srgbClr val="0000CC"/>
                </a:solidFill>
                <a:latin typeface="幼圆" pitchFamily="49" charset="-122"/>
                <a:ea typeface="幼圆" pitchFamily="49" charset="-122"/>
              </a:rPr>
              <a:t>x</a:t>
            </a:r>
            <a:r>
              <a:rPr lang="en-US" altLang="zh-CN" sz="2200" b="1" baseline="-25000" dirty="0" err="1">
                <a:solidFill>
                  <a:srgbClr val="0000CC"/>
                </a:solidFill>
                <a:latin typeface="幼圆" pitchFamily="49" charset="-122"/>
                <a:ea typeface="幼圆" pitchFamily="49" charset="-122"/>
              </a:rPr>
              <a:t>n</a:t>
            </a:r>
            <a:r>
              <a:rPr lang="en-US" altLang="zh-CN" sz="2200" b="1" dirty="0">
                <a:solidFill>
                  <a:srgbClr val="0000CC"/>
                </a:solidFill>
                <a:latin typeface="幼圆" pitchFamily="49" charset="-122"/>
                <a:ea typeface="幼圆" pitchFamily="49" charset="-122"/>
              </a:rPr>
              <a:t>)| x</a:t>
            </a:r>
            <a:r>
              <a:rPr lang="en-US" altLang="zh-CN" sz="2200" b="1" baseline="-25000" dirty="0">
                <a:solidFill>
                  <a:srgbClr val="0000CC"/>
                </a:solidFill>
                <a:latin typeface="幼圆" pitchFamily="49" charset="-122"/>
                <a:ea typeface="幼圆" pitchFamily="49" charset="-122"/>
              </a:rPr>
              <a:t>1</a:t>
            </a:r>
            <a:r>
              <a:rPr lang="en-US" altLang="zh-CN" sz="2200" b="1" dirty="0">
                <a:solidFill>
                  <a:srgbClr val="0000CC"/>
                </a:solidFill>
                <a:latin typeface="幼圆" pitchFamily="49" charset="-122"/>
                <a:ea typeface="幼圆" pitchFamily="49" charset="-122"/>
              </a:rPr>
              <a:t>, x</a:t>
            </a:r>
            <a:r>
              <a:rPr lang="en-US" altLang="zh-CN" sz="2200" b="1" baseline="-25000" dirty="0">
                <a:solidFill>
                  <a:srgbClr val="0000CC"/>
                </a:solidFill>
                <a:latin typeface="幼圆" pitchFamily="49" charset="-122"/>
                <a:ea typeface="幼圆" pitchFamily="49" charset="-122"/>
              </a:rPr>
              <a:t>2</a:t>
            </a:r>
            <a:r>
              <a:rPr lang="en-US" altLang="zh-CN" sz="2200" b="1" dirty="0">
                <a:solidFill>
                  <a:srgbClr val="0000CC"/>
                </a:solidFill>
                <a:latin typeface="幼圆" pitchFamily="49" charset="-122"/>
                <a:ea typeface="幼圆" pitchFamily="49" charset="-122"/>
              </a:rPr>
              <a:t>, …, </a:t>
            </a:r>
            <a:r>
              <a:rPr lang="en-US" altLang="zh-CN" sz="2200" b="1" dirty="0" err="1">
                <a:solidFill>
                  <a:srgbClr val="0000CC"/>
                </a:solidFill>
                <a:latin typeface="幼圆" pitchFamily="49" charset="-122"/>
                <a:ea typeface="幼圆" pitchFamily="49" charset="-122"/>
              </a:rPr>
              <a:t>x</a:t>
            </a:r>
            <a:r>
              <a:rPr lang="en-US" altLang="zh-CN" sz="2200" b="1" baseline="-25000" dirty="0" err="1">
                <a:solidFill>
                  <a:srgbClr val="0000CC"/>
                </a:solidFill>
                <a:latin typeface="幼圆" pitchFamily="49" charset="-122"/>
                <a:ea typeface="幼圆" pitchFamily="49" charset="-122"/>
              </a:rPr>
              <a:t>n</a:t>
            </a:r>
            <a:r>
              <a:rPr lang="en-US" altLang="zh-CN" sz="2200" b="1" dirty="0" err="1">
                <a:solidFill>
                  <a:srgbClr val="0000CC"/>
                </a:solidFill>
                <a:latin typeface="幼圆" pitchFamily="49" charset="-122"/>
                <a:ea typeface="幼圆" pitchFamily="49" charset="-122"/>
              </a:rPr>
              <a:t>∈D</a:t>
            </a:r>
            <a:r>
              <a:rPr lang="en-US" altLang="zh-CN" sz="2200" b="1" dirty="0">
                <a:solidFill>
                  <a:srgbClr val="0000CC"/>
                </a:solidFill>
                <a:latin typeface="幼圆" pitchFamily="49" charset="-122"/>
                <a:ea typeface="幼圆" pitchFamily="49" charset="-122"/>
              </a:rPr>
              <a:t>}</a:t>
            </a:r>
          </a:p>
          <a:p>
            <a:pPr lvl="1">
              <a:lnSpc>
                <a:spcPct val="105000"/>
              </a:lnSpc>
              <a:spcBef>
                <a:spcPts val="1200"/>
              </a:spcBef>
            </a:pPr>
            <a:r>
              <a:rPr lang="zh-CN" altLang="en-US" sz="2200" b="1" dirty="0" smtClean="0">
                <a:solidFill>
                  <a:srgbClr val="0000CC"/>
                </a:solidFill>
                <a:latin typeface="幼圆" pitchFamily="49" charset="-122"/>
                <a:ea typeface="幼圆" pitchFamily="49" charset="-122"/>
              </a:rPr>
              <a:t>为</a:t>
            </a:r>
            <a:r>
              <a:rPr lang="zh-CN" altLang="en-US" sz="2200" b="1" dirty="0">
                <a:solidFill>
                  <a:srgbClr val="0000CC"/>
                </a:solidFill>
                <a:latin typeface="幼圆" pitchFamily="49" charset="-122"/>
                <a:ea typeface="幼圆" pitchFamily="49" charset="-122"/>
              </a:rPr>
              <a:t>每个</a:t>
            </a:r>
            <a:r>
              <a:rPr lang="en-US" altLang="zh-CN" sz="2200" b="1" dirty="0">
                <a:solidFill>
                  <a:srgbClr val="0000CC"/>
                </a:solidFill>
                <a:latin typeface="幼圆" pitchFamily="49" charset="-122"/>
                <a:ea typeface="幼圆" pitchFamily="49" charset="-122"/>
              </a:rPr>
              <a:t>n</a:t>
            </a:r>
            <a:r>
              <a:rPr lang="zh-CN" altLang="en-US" sz="2200" b="1" dirty="0">
                <a:solidFill>
                  <a:srgbClr val="0000CC"/>
                </a:solidFill>
                <a:latin typeface="幼圆" pitchFamily="49" charset="-122"/>
                <a:ea typeface="幼圆" pitchFamily="49" charset="-122"/>
              </a:rPr>
              <a:t>元谓词指派一个从</a:t>
            </a:r>
            <a:r>
              <a:rPr lang="en-US" altLang="zh-CN" sz="2200" b="1" dirty="0" err="1">
                <a:solidFill>
                  <a:srgbClr val="0000CC"/>
                </a:solidFill>
                <a:latin typeface="幼圆" pitchFamily="49" charset="-122"/>
                <a:ea typeface="幼圆" pitchFamily="49" charset="-122"/>
              </a:rPr>
              <a:t>D</a:t>
            </a:r>
            <a:r>
              <a:rPr lang="en-US" altLang="zh-CN" sz="2200" b="1" baseline="40000" dirty="0" err="1">
                <a:solidFill>
                  <a:srgbClr val="0000CC"/>
                </a:solidFill>
                <a:latin typeface="幼圆" pitchFamily="49" charset="-122"/>
                <a:ea typeface="幼圆" pitchFamily="49" charset="-122"/>
              </a:rPr>
              <a:t>n</a:t>
            </a:r>
            <a:r>
              <a:rPr lang="zh-CN" altLang="en-US" sz="2200" b="1" dirty="0">
                <a:solidFill>
                  <a:srgbClr val="0000CC"/>
                </a:solidFill>
                <a:latin typeface="幼圆" pitchFamily="49" charset="-122"/>
                <a:ea typeface="幼圆" pitchFamily="49" charset="-122"/>
              </a:rPr>
              <a:t>到</a:t>
            </a:r>
            <a:r>
              <a:rPr lang="en-US" altLang="zh-CN" sz="2200" b="1" dirty="0">
                <a:solidFill>
                  <a:srgbClr val="0000CC"/>
                </a:solidFill>
                <a:latin typeface="幼圆" pitchFamily="49" charset="-122"/>
                <a:ea typeface="幼圆" pitchFamily="49" charset="-122"/>
              </a:rPr>
              <a:t>{F</a:t>
            </a:r>
            <a:r>
              <a:rPr lang="zh-CN" altLang="en-US" sz="2200" b="1" dirty="0">
                <a:solidFill>
                  <a:srgbClr val="0000CC"/>
                </a:solidFill>
                <a:latin typeface="幼圆" pitchFamily="49" charset="-122"/>
                <a:ea typeface="幼圆" pitchFamily="49" charset="-122"/>
              </a:rPr>
              <a:t>，</a:t>
            </a:r>
            <a:r>
              <a:rPr lang="en-US" altLang="zh-CN" sz="2200" b="1" dirty="0">
                <a:solidFill>
                  <a:srgbClr val="0000CC"/>
                </a:solidFill>
                <a:latin typeface="幼圆" pitchFamily="49" charset="-122"/>
                <a:ea typeface="幼圆" pitchFamily="49" charset="-122"/>
              </a:rPr>
              <a:t>T}</a:t>
            </a:r>
            <a:r>
              <a:rPr lang="zh-CN" altLang="en-US" sz="2200" b="1" dirty="0">
                <a:solidFill>
                  <a:srgbClr val="0000CC"/>
                </a:solidFill>
                <a:latin typeface="幼圆" pitchFamily="49" charset="-122"/>
                <a:ea typeface="幼圆" pitchFamily="49" charset="-122"/>
              </a:rPr>
              <a:t>的映射。</a:t>
            </a:r>
          </a:p>
          <a:p>
            <a:pPr marL="457200" lvl="1" indent="0">
              <a:lnSpc>
                <a:spcPct val="90000"/>
              </a:lnSpc>
              <a:spcBef>
                <a:spcPts val="1200"/>
              </a:spcBef>
              <a:buNone/>
            </a:pPr>
            <a:r>
              <a:rPr lang="zh-CN" altLang="en-US" sz="2200" b="1" dirty="0">
                <a:solidFill>
                  <a:srgbClr val="0000CC"/>
                </a:solidFill>
                <a:latin typeface="幼圆" pitchFamily="49" charset="-122"/>
                <a:ea typeface="幼圆" pitchFamily="49" charset="-122"/>
              </a:rPr>
              <a:t>则称这些指派为</a:t>
            </a:r>
            <a:r>
              <a:rPr lang="en-US" altLang="zh-CN" sz="2200" b="1" dirty="0">
                <a:solidFill>
                  <a:srgbClr val="FF0000"/>
                </a:solidFill>
                <a:latin typeface="幼圆" pitchFamily="49" charset="-122"/>
                <a:ea typeface="幼圆" pitchFamily="49" charset="-122"/>
              </a:rPr>
              <a:t>P</a:t>
            </a:r>
            <a:r>
              <a:rPr lang="zh-CN" altLang="en-US" sz="2200" b="1" dirty="0">
                <a:solidFill>
                  <a:srgbClr val="FF0000"/>
                </a:solidFill>
                <a:latin typeface="幼圆" pitchFamily="49" charset="-122"/>
                <a:ea typeface="幼圆" pitchFamily="49" charset="-122"/>
              </a:rPr>
              <a:t>在</a:t>
            </a:r>
            <a:r>
              <a:rPr lang="en-US" altLang="zh-CN" sz="2200" b="1" dirty="0">
                <a:solidFill>
                  <a:srgbClr val="FF0000"/>
                </a:solidFill>
                <a:latin typeface="幼圆" pitchFamily="49" charset="-122"/>
                <a:ea typeface="幼圆" pitchFamily="49" charset="-122"/>
              </a:rPr>
              <a:t>D</a:t>
            </a:r>
            <a:r>
              <a:rPr lang="zh-CN" altLang="en-US" sz="2200" b="1" dirty="0">
                <a:solidFill>
                  <a:srgbClr val="FF0000"/>
                </a:solidFill>
                <a:latin typeface="幼圆" pitchFamily="49" charset="-122"/>
                <a:ea typeface="幼圆" pitchFamily="49" charset="-122"/>
              </a:rPr>
              <a:t>上的一个解释</a:t>
            </a:r>
            <a:r>
              <a:rPr lang="en-US" altLang="zh-CN" sz="2200" b="1" dirty="0" smtClean="0">
                <a:solidFill>
                  <a:srgbClr val="FF0000"/>
                </a:solidFill>
                <a:latin typeface="幼圆" pitchFamily="49" charset="-122"/>
                <a:ea typeface="幼圆" pitchFamily="49" charset="-122"/>
              </a:rPr>
              <a:t>I</a:t>
            </a:r>
            <a:endParaRPr lang="zh-CN" altLang="en-US" sz="2200" dirty="0">
              <a:solidFill>
                <a:srgbClr val="0000CC"/>
              </a:solidFill>
              <a:latin typeface="幼圆" pitchFamily="49" charset="-122"/>
              <a:ea typeface="幼圆" pitchFamily="49" charset="-122"/>
            </a:endParaRPr>
          </a:p>
        </p:txBody>
      </p:sp>
      <p:sp>
        <p:nvSpPr>
          <p:cNvPr id="6" name="Rectangle 2"/>
          <p:cNvSpPr>
            <a:spLocks noGrp="1" noChangeArrowheads="1"/>
          </p:cNvSpPr>
          <p:nvPr>
            <p:ph type="title"/>
          </p:nvPr>
        </p:nvSpPr>
        <p:spPr>
          <a:xfrm>
            <a:off x="457200" y="0"/>
            <a:ext cx="8229600" cy="1125538"/>
          </a:xfrm>
        </p:spPr>
        <p:txBody>
          <a:bodyPr/>
          <a:lstStyle/>
          <a:p>
            <a:r>
              <a:rPr lang="zh-CN" altLang="en-US" sz="4000" b="1" dirty="0" smtClean="0">
                <a:latin typeface="Times New Roman" pitchFamily="18" charset="0"/>
              </a:rPr>
              <a:t>谓词</a:t>
            </a:r>
            <a:r>
              <a:rPr lang="zh-CN" altLang="en-US" sz="4000" b="1" dirty="0">
                <a:latin typeface="Times New Roman" pitchFamily="18" charset="0"/>
              </a:rPr>
              <a:t>公式的</a:t>
            </a:r>
            <a:r>
              <a:rPr lang="zh-CN" altLang="en-US" sz="4000" b="1" dirty="0" smtClean="0">
                <a:latin typeface="Times New Roman" pitchFamily="18" charset="0"/>
              </a:rPr>
              <a:t>解释</a:t>
            </a:r>
            <a:endParaRPr lang="zh-CN" altLang="en-US" sz="2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194" name="Rectangle 2"/>
          <p:cNvSpPr>
            <a:spLocks noGrp="1" noChangeArrowheads="1"/>
          </p:cNvSpPr>
          <p:nvPr>
            <p:ph type="title"/>
          </p:nvPr>
        </p:nvSpPr>
        <p:spPr>
          <a:xfrm>
            <a:off x="468313" y="260350"/>
            <a:ext cx="8229600" cy="836613"/>
          </a:xfrm>
        </p:spPr>
        <p:txBody>
          <a:bodyPr/>
          <a:lstStyle/>
          <a:p>
            <a:r>
              <a:rPr lang="zh-CN" altLang="en-US" sz="4000" b="1" dirty="0">
                <a:solidFill>
                  <a:schemeClr val="accent2"/>
                </a:solidFill>
                <a:latin typeface="Times New Roman" pitchFamily="18" charset="0"/>
                <a:ea typeface="方正姚体" pitchFamily="2" charset="-122"/>
                <a:cs typeface="Times New Roman" pitchFamily="18" charset="0"/>
              </a:rPr>
              <a:t>谓词公式的解释</a:t>
            </a:r>
            <a:endParaRPr lang="en-US" altLang="zh-CN" sz="4000" b="1" dirty="0">
              <a:solidFill>
                <a:schemeClr val="accent2"/>
              </a:solidFill>
              <a:latin typeface="Times New Roman" pitchFamily="18" charset="0"/>
              <a:ea typeface="方正姚体" pitchFamily="2" charset="-122"/>
              <a:cs typeface="Times New Roman" pitchFamily="18" charset="0"/>
            </a:endParaRPr>
          </a:p>
        </p:txBody>
      </p:sp>
      <p:sp>
        <p:nvSpPr>
          <p:cNvPr id="648195" name="Rectangle 3"/>
          <p:cNvSpPr>
            <a:spLocks noGrp="1" noChangeArrowheads="1"/>
          </p:cNvSpPr>
          <p:nvPr>
            <p:ph type="body" sz="half" idx="1"/>
          </p:nvPr>
        </p:nvSpPr>
        <p:spPr>
          <a:xfrm>
            <a:off x="426592" y="1268760"/>
            <a:ext cx="8712968" cy="5256212"/>
          </a:xfrm>
        </p:spPr>
        <p:txBody>
          <a:bodyPr/>
          <a:lstStyle/>
          <a:p>
            <a:pPr marL="0" indent="0">
              <a:buNone/>
            </a:pPr>
            <a:r>
              <a:rPr lang="zh-CN" altLang="en-US" sz="2400" b="1" dirty="0" smtClean="0">
                <a:solidFill>
                  <a:srgbClr val="00B050"/>
                </a:solidFill>
                <a:latin typeface="仿宋_GB2312" pitchFamily="49" charset="-122"/>
                <a:ea typeface="仿宋_GB2312" pitchFamily="49" charset="-122"/>
              </a:rPr>
              <a:t>例</a:t>
            </a:r>
            <a:r>
              <a:rPr lang="en-US" altLang="zh-CN" sz="2400" b="1" dirty="0" smtClean="0">
                <a:solidFill>
                  <a:srgbClr val="00B050"/>
                </a:solidFill>
                <a:latin typeface="仿宋_GB2312" pitchFamily="49" charset="-122"/>
                <a:ea typeface="仿宋_GB2312" pitchFamily="49" charset="-122"/>
              </a:rPr>
              <a:t>1</a:t>
            </a:r>
            <a:r>
              <a:rPr lang="zh-CN" altLang="en-US" sz="2400" b="1" dirty="0" smtClean="0">
                <a:solidFill>
                  <a:srgbClr val="00B050"/>
                </a:solidFill>
                <a:latin typeface="仿宋_GB2312" pitchFamily="49" charset="-122"/>
                <a:ea typeface="仿宋_GB2312" pitchFamily="49" charset="-122"/>
              </a:rPr>
              <a:t>：</a:t>
            </a:r>
            <a:r>
              <a:rPr lang="zh-CN" altLang="en-US" sz="2400" dirty="0" smtClean="0">
                <a:latin typeface="仿宋_GB2312" pitchFamily="49" charset="-122"/>
                <a:ea typeface="仿宋_GB2312" pitchFamily="49" charset="-122"/>
              </a:rPr>
              <a:t>设</a:t>
            </a:r>
            <a:r>
              <a:rPr lang="zh-CN" altLang="en-US" sz="2400" dirty="0">
                <a:latin typeface="仿宋_GB2312" pitchFamily="49" charset="-122"/>
                <a:ea typeface="仿宋_GB2312" pitchFamily="49" charset="-122"/>
              </a:rPr>
              <a:t>个体域</a:t>
            </a:r>
            <a:r>
              <a:rPr lang="en-US" altLang="zh-CN" sz="2400" dirty="0">
                <a:latin typeface="仿宋_GB2312" pitchFamily="49" charset="-122"/>
                <a:ea typeface="仿宋_GB2312" pitchFamily="49" charset="-122"/>
              </a:rPr>
              <a:t>D={1, 2}</a:t>
            </a:r>
            <a:r>
              <a:rPr lang="zh-CN" altLang="en-US" sz="2400" dirty="0">
                <a:latin typeface="仿宋_GB2312" pitchFamily="49" charset="-122"/>
                <a:ea typeface="仿宋_GB2312" pitchFamily="49" charset="-122"/>
              </a:rPr>
              <a:t>，求公式</a:t>
            </a:r>
            <a:r>
              <a:rPr lang="en-US" altLang="zh-CN" sz="2400" dirty="0">
                <a:latin typeface="仿宋_GB2312" pitchFamily="49" charset="-122"/>
                <a:ea typeface="仿宋_GB2312" pitchFamily="49" charset="-122"/>
              </a:rPr>
              <a:t>A=(∀x)(   y)P(x, y)</a:t>
            </a:r>
            <a:r>
              <a:rPr lang="zh-CN" altLang="en-US" sz="2400" dirty="0">
                <a:latin typeface="仿宋_GB2312" pitchFamily="49" charset="-122"/>
                <a:ea typeface="仿宋_GB2312" pitchFamily="49" charset="-122"/>
              </a:rPr>
              <a:t>在</a:t>
            </a:r>
            <a:r>
              <a:rPr lang="en-US" altLang="zh-CN" sz="2400" dirty="0">
                <a:latin typeface="仿宋_GB2312" pitchFamily="49" charset="-122"/>
                <a:ea typeface="仿宋_GB2312" pitchFamily="49" charset="-122"/>
              </a:rPr>
              <a:t>D</a:t>
            </a:r>
            <a:r>
              <a:rPr lang="zh-CN" altLang="en-US" sz="2400" dirty="0">
                <a:latin typeface="仿宋_GB2312" pitchFamily="49" charset="-122"/>
                <a:ea typeface="仿宋_GB2312" pitchFamily="49" charset="-122"/>
              </a:rPr>
              <a:t>上的解释，并指出在每一种解释下公式</a:t>
            </a:r>
            <a:r>
              <a:rPr lang="en-US" altLang="zh-CN" sz="2400" dirty="0">
                <a:latin typeface="仿宋_GB2312" pitchFamily="49" charset="-122"/>
                <a:ea typeface="仿宋_GB2312" pitchFamily="49" charset="-122"/>
              </a:rPr>
              <a:t>A</a:t>
            </a:r>
            <a:r>
              <a:rPr lang="zh-CN" altLang="en-US" sz="2400" dirty="0">
                <a:latin typeface="仿宋_GB2312" pitchFamily="49" charset="-122"/>
                <a:ea typeface="仿宋_GB2312" pitchFamily="49" charset="-122"/>
              </a:rPr>
              <a:t>的真值。 </a:t>
            </a:r>
          </a:p>
          <a:p>
            <a:pPr marL="0" indent="0">
              <a:buNone/>
            </a:pPr>
            <a:r>
              <a:rPr lang="zh-CN" altLang="en-US" sz="2400" dirty="0" smtClean="0">
                <a:solidFill>
                  <a:srgbClr val="00B050"/>
                </a:solidFill>
                <a:latin typeface="仿宋_GB2312" pitchFamily="49" charset="-122"/>
                <a:ea typeface="仿宋_GB2312" pitchFamily="49" charset="-122"/>
              </a:rPr>
              <a:t>解</a:t>
            </a:r>
            <a:r>
              <a:rPr lang="zh-CN" altLang="en-US" sz="2400" dirty="0">
                <a:solidFill>
                  <a:srgbClr val="00B050"/>
                </a:solidFill>
                <a:latin typeface="仿宋_GB2312" pitchFamily="49" charset="-122"/>
                <a:ea typeface="仿宋_GB2312" pitchFamily="49" charset="-122"/>
              </a:rPr>
              <a:t>：</a:t>
            </a:r>
            <a:r>
              <a:rPr lang="zh-CN" altLang="en-US" sz="2400" dirty="0">
                <a:latin typeface="仿宋_GB2312" pitchFamily="49" charset="-122"/>
                <a:ea typeface="仿宋_GB2312" pitchFamily="49" charset="-122"/>
              </a:rPr>
              <a:t>由于公式</a:t>
            </a:r>
            <a:r>
              <a:rPr lang="en-US" altLang="zh-CN" sz="2400" dirty="0">
                <a:latin typeface="仿宋_GB2312" pitchFamily="49" charset="-122"/>
                <a:ea typeface="仿宋_GB2312" pitchFamily="49" charset="-122"/>
              </a:rPr>
              <a:t>A</a:t>
            </a:r>
            <a:r>
              <a:rPr lang="zh-CN" altLang="en-US" sz="2400" dirty="0">
                <a:latin typeface="仿宋_GB2312" pitchFamily="49" charset="-122"/>
                <a:ea typeface="仿宋_GB2312" pitchFamily="49" charset="-122"/>
              </a:rPr>
              <a:t>中没有包含个体常量和函数，故可直接为谓词指派真值，设有</a:t>
            </a:r>
          </a:p>
          <a:p>
            <a:pPr marL="0" indent="0">
              <a:buNone/>
            </a:pPr>
            <a:endParaRPr lang="zh-CN" altLang="en-US" sz="2400" dirty="0">
              <a:latin typeface="仿宋_GB2312" pitchFamily="49" charset="-122"/>
              <a:ea typeface="仿宋_GB2312" pitchFamily="49" charset="-122"/>
            </a:endParaRPr>
          </a:p>
          <a:p>
            <a:pPr marL="0" indent="0">
              <a:buNone/>
            </a:pPr>
            <a:endParaRPr lang="zh-CN" altLang="en-US" sz="2400" dirty="0">
              <a:latin typeface="仿宋_GB2312" pitchFamily="49" charset="-122"/>
              <a:ea typeface="仿宋_GB2312" pitchFamily="49" charset="-122"/>
            </a:endParaRPr>
          </a:p>
          <a:p>
            <a:pPr marL="0" indent="0">
              <a:buNone/>
            </a:pPr>
            <a:endParaRPr lang="zh-CN" altLang="en-US" sz="2400" dirty="0">
              <a:latin typeface="仿宋_GB2312" pitchFamily="49" charset="-122"/>
              <a:ea typeface="仿宋_GB2312" pitchFamily="49" charset="-122"/>
            </a:endParaRPr>
          </a:p>
          <a:p>
            <a:pPr marL="0" indent="0">
              <a:buNone/>
            </a:pPr>
            <a:r>
              <a:rPr lang="zh-CN" altLang="en-US" sz="2400" dirty="0">
                <a:latin typeface="仿宋_GB2312" pitchFamily="49" charset="-122"/>
                <a:ea typeface="仿宋_GB2312" pitchFamily="49" charset="-122"/>
              </a:rPr>
              <a:t>这就是公式</a:t>
            </a:r>
            <a:r>
              <a:rPr lang="en-US" altLang="zh-CN" sz="2400" dirty="0">
                <a:latin typeface="仿宋_GB2312" pitchFamily="49" charset="-122"/>
                <a:ea typeface="仿宋_GB2312" pitchFamily="49" charset="-122"/>
              </a:rPr>
              <a:t>A </a:t>
            </a:r>
            <a:r>
              <a:rPr lang="zh-CN" altLang="en-US" sz="2400" dirty="0">
                <a:latin typeface="仿宋_GB2312" pitchFamily="49" charset="-122"/>
                <a:ea typeface="仿宋_GB2312" pitchFamily="49" charset="-122"/>
              </a:rPr>
              <a:t>在</a:t>
            </a:r>
            <a:r>
              <a:rPr lang="en-US" altLang="zh-CN" sz="2400" dirty="0">
                <a:latin typeface="仿宋_GB2312" pitchFamily="49" charset="-122"/>
                <a:ea typeface="仿宋_GB2312" pitchFamily="49" charset="-122"/>
              </a:rPr>
              <a:t>D </a:t>
            </a:r>
            <a:r>
              <a:rPr lang="zh-CN" altLang="en-US" sz="2400" dirty="0">
                <a:latin typeface="仿宋_GB2312" pitchFamily="49" charset="-122"/>
                <a:ea typeface="仿宋_GB2312" pitchFamily="49" charset="-122"/>
              </a:rPr>
              <a:t>上的一个解释。从这个解释可以看出：</a:t>
            </a:r>
          </a:p>
          <a:p>
            <a:pPr marL="0" indent="0">
              <a:buNone/>
            </a:pPr>
            <a:r>
              <a:rPr lang="zh-CN" altLang="en-US" sz="2400" dirty="0">
                <a:latin typeface="仿宋_GB2312" pitchFamily="49" charset="-122"/>
                <a:ea typeface="仿宋_GB2312" pitchFamily="49" charset="-122"/>
              </a:rPr>
              <a:t>      当</a:t>
            </a:r>
            <a:r>
              <a:rPr lang="en-US" altLang="zh-CN" sz="2400" dirty="0">
                <a:latin typeface="仿宋_GB2312" pitchFamily="49" charset="-122"/>
                <a:ea typeface="仿宋_GB2312" pitchFamily="49" charset="-122"/>
              </a:rPr>
              <a:t>x=1</a:t>
            </a:r>
            <a:r>
              <a:rPr lang="zh-CN" altLang="en-US" sz="2400" dirty="0">
                <a:latin typeface="仿宋_GB2312" pitchFamily="49" charset="-122"/>
                <a:ea typeface="仿宋_GB2312" pitchFamily="49" charset="-122"/>
              </a:rPr>
              <a:t>、</a:t>
            </a:r>
            <a:r>
              <a:rPr lang="en-US" altLang="zh-CN" sz="2400" dirty="0">
                <a:latin typeface="仿宋_GB2312" pitchFamily="49" charset="-122"/>
                <a:ea typeface="仿宋_GB2312" pitchFamily="49" charset="-122"/>
              </a:rPr>
              <a:t>y=1</a:t>
            </a:r>
            <a:r>
              <a:rPr lang="zh-CN" altLang="en-US" sz="2400" dirty="0">
                <a:latin typeface="仿宋_GB2312" pitchFamily="49" charset="-122"/>
                <a:ea typeface="仿宋_GB2312" pitchFamily="49" charset="-122"/>
              </a:rPr>
              <a:t>时，有</a:t>
            </a:r>
            <a:r>
              <a:rPr lang="en-US" altLang="zh-CN" sz="2400" dirty="0">
                <a:latin typeface="仿宋_GB2312" pitchFamily="49" charset="-122"/>
                <a:ea typeface="仿宋_GB2312" pitchFamily="49" charset="-122"/>
              </a:rPr>
              <a:t>P(</a:t>
            </a:r>
            <a:r>
              <a:rPr lang="en-US" altLang="zh-CN" sz="2400" dirty="0" err="1">
                <a:latin typeface="仿宋_GB2312" pitchFamily="49" charset="-122"/>
                <a:ea typeface="仿宋_GB2312" pitchFamily="49" charset="-122"/>
              </a:rPr>
              <a:t>x,y</a:t>
            </a:r>
            <a:r>
              <a:rPr lang="en-US" altLang="zh-CN" sz="2400" dirty="0">
                <a:latin typeface="仿宋_GB2312" pitchFamily="49" charset="-122"/>
                <a:ea typeface="仿宋_GB2312" pitchFamily="49" charset="-122"/>
              </a:rPr>
              <a:t>)</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T;</a:t>
            </a:r>
          </a:p>
          <a:p>
            <a:pPr marL="0" indent="0">
              <a:buNone/>
            </a:pPr>
            <a:r>
              <a:rPr lang="en-US" altLang="zh-CN" sz="2400" dirty="0">
                <a:latin typeface="仿宋_GB2312" pitchFamily="49" charset="-122"/>
                <a:ea typeface="仿宋_GB2312" pitchFamily="49" charset="-122"/>
              </a:rPr>
              <a:t>      </a:t>
            </a:r>
            <a:r>
              <a:rPr lang="zh-CN" altLang="en-US" sz="2400" dirty="0">
                <a:latin typeface="仿宋_GB2312" pitchFamily="49" charset="-122"/>
                <a:ea typeface="仿宋_GB2312" pitchFamily="49" charset="-122"/>
              </a:rPr>
              <a:t>当</a:t>
            </a:r>
            <a:r>
              <a:rPr lang="en-US" altLang="zh-CN" sz="2400" dirty="0">
                <a:latin typeface="仿宋_GB2312" pitchFamily="49" charset="-122"/>
                <a:ea typeface="仿宋_GB2312" pitchFamily="49" charset="-122"/>
              </a:rPr>
              <a:t>x=2</a:t>
            </a:r>
            <a:r>
              <a:rPr lang="zh-CN" altLang="en-US" sz="2400" dirty="0">
                <a:latin typeface="仿宋_GB2312" pitchFamily="49" charset="-122"/>
                <a:ea typeface="仿宋_GB2312" pitchFamily="49" charset="-122"/>
              </a:rPr>
              <a:t>、</a:t>
            </a:r>
            <a:r>
              <a:rPr lang="en-US" altLang="zh-CN" sz="2400" dirty="0">
                <a:latin typeface="仿宋_GB2312" pitchFamily="49" charset="-122"/>
                <a:ea typeface="仿宋_GB2312" pitchFamily="49" charset="-122"/>
              </a:rPr>
              <a:t>y=1</a:t>
            </a:r>
            <a:r>
              <a:rPr lang="zh-CN" altLang="en-US" sz="2400" dirty="0">
                <a:latin typeface="仿宋_GB2312" pitchFamily="49" charset="-122"/>
                <a:ea typeface="仿宋_GB2312" pitchFamily="49" charset="-122"/>
              </a:rPr>
              <a:t>时，有</a:t>
            </a:r>
            <a:r>
              <a:rPr lang="en-US" altLang="zh-CN" sz="2400" dirty="0">
                <a:latin typeface="仿宋_GB2312" pitchFamily="49" charset="-122"/>
                <a:ea typeface="仿宋_GB2312" pitchFamily="49" charset="-122"/>
              </a:rPr>
              <a:t>P(</a:t>
            </a:r>
            <a:r>
              <a:rPr lang="en-US" altLang="zh-CN" sz="2400" dirty="0" err="1">
                <a:latin typeface="仿宋_GB2312" pitchFamily="49" charset="-122"/>
                <a:ea typeface="仿宋_GB2312" pitchFamily="49" charset="-122"/>
              </a:rPr>
              <a:t>x,y</a:t>
            </a:r>
            <a:r>
              <a:rPr lang="en-US" altLang="zh-CN" sz="2400" dirty="0">
                <a:latin typeface="仿宋_GB2312" pitchFamily="49" charset="-122"/>
                <a:ea typeface="仿宋_GB2312" pitchFamily="49" charset="-122"/>
              </a:rPr>
              <a:t>)</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T;</a:t>
            </a:r>
          </a:p>
          <a:p>
            <a:pPr marL="0" indent="0">
              <a:buNone/>
            </a:pPr>
            <a:r>
              <a:rPr lang="en-US" altLang="zh-CN" sz="2400" dirty="0">
                <a:latin typeface="仿宋_GB2312" pitchFamily="49" charset="-122"/>
                <a:ea typeface="仿宋_GB2312" pitchFamily="49" charset="-122"/>
              </a:rPr>
              <a:t>      </a:t>
            </a:r>
            <a:r>
              <a:rPr lang="zh-CN" altLang="en-US" sz="2400" dirty="0">
                <a:latin typeface="仿宋_GB2312" pitchFamily="49" charset="-122"/>
                <a:ea typeface="仿宋_GB2312" pitchFamily="49" charset="-122"/>
              </a:rPr>
              <a:t>即对</a:t>
            </a:r>
            <a:r>
              <a:rPr lang="en-US" altLang="zh-CN" sz="2400" dirty="0">
                <a:latin typeface="仿宋_GB2312" pitchFamily="49" charset="-122"/>
                <a:ea typeface="仿宋_GB2312" pitchFamily="49" charset="-122"/>
              </a:rPr>
              <a:t>x</a:t>
            </a:r>
            <a:r>
              <a:rPr lang="zh-CN" altLang="en-US" sz="2400" dirty="0">
                <a:latin typeface="仿宋_GB2312" pitchFamily="49" charset="-122"/>
                <a:ea typeface="仿宋_GB2312" pitchFamily="49" charset="-122"/>
              </a:rPr>
              <a:t>在</a:t>
            </a:r>
            <a:r>
              <a:rPr lang="en-US" altLang="zh-CN" sz="2400" dirty="0">
                <a:latin typeface="仿宋_GB2312" pitchFamily="49" charset="-122"/>
                <a:ea typeface="仿宋_GB2312" pitchFamily="49" charset="-122"/>
              </a:rPr>
              <a:t>D</a:t>
            </a:r>
            <a:r>
              <a:rPr lang="zh-CN" altLang="en-US" sz="2400" dirty="0">
                <a:latin typeface="仿宋_GB2312" pitchFamily="49" charset="-122"/>
                <a:ea typeface="仿宋_GB2312" pitchFamily="49" charset="-122"/>
              </a:rPr>
              <a:t>上的任意取值，都存在</a:t>
            </a:r>
            <a:r>
              <a:rPr lang="en-US" altLang="zh-CN" sz="2400" dirty="0">
                <a:latin typeface="仿宋_GB2312" pitchFamily="49" charset="-122"/>
                <a:ea typeface="仿宋_GB2312" pitchFamily="49" charset="-122"/>
              </a:rPr>
              <a:t>y=1</a:t>
            </a:r>
            <a:r>
              <a:rPr lang="zh-CN" altLang="en-US" sz="2400" dirty="0">
                <a:latin typeface="仿宋_GB2312" pitchFamily="49" charset="-122"/>
                <a:ea typeface="仿宋_GB2312" pitchFamily="49" charset="-122"/>
              </a:rPr>
              <a:t>使</a:t>
            </a:r>
            <a:r>
              <a:rPr lang="en-US" altLang="zh-CN" sz="2400" dirty="0">
                <a:latin typeface="仿宋_GB2312" pitchFamily="49" charset="-122"/>
                <a:ea typeface="仿宋_GB2312" pitchFamily="49" charset="-122"/>
              </a:rPr>
              <a:t>P(</a:t>
            </a:r>
            <a:r>
              <a:rPr lang="en-US" altLang="zh-CN" sz="2400" dirty="0" err="1">
                <a:latin typeface="仿宋_GB2312" pitchFamily="49" charset="-122"/>
                <a:ea typeface="仿宋_GB2312" pitchFamily="49" charset="-122"/>
              </a:rPr>
              <a:t>x,y</a:t>
            </a:r>
            <a:r>
              <a:rPr lang="en-US" altLang="zh-CN" sz="2400" dirty="0">
                <a:latin typeface="仿宋_GB2312" pitchFamily="49" charset="-122"/>
                <a:ea typeface="仿宋_GB2312" pitchFamily="49" charset="-122"/>
              </a:rPr>
              <a:t>)</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T</a:t>
            </a:r>
            <a:r>
              <a:rPr lang="zh-CN" altLang="en-US" sz="2400" dirty="0">
                <a:latin typeface="仿宋_GB2312" pitchFamily="49" charset="-122"/>
                <a:ea typeface="仿宋_GB2312" pitchFamily="49" charset="-122"/>
              </a:rPr>
              <a:t>。因此，在此解释下公式</a:t>
            </a:r>
            <a:r>
              <a:rPr lang="en-US" altLang="zh-CN" sz="2400" dirty="0">
                <a:latin typeface="仿宋_GB2312" pitchFamily="49" charset="-122"/>
                <a:ea typeface="仿宋_GB2312" pitchFamily="49" charset="-122"/>
              </a:rPr>
              <a:t>A</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T</a:t>
            </a:r>
            <a:r>
              <a:rPr lang="zh-CN" altLang="en-US" sz="2400" dirty="0">
                <a:latin typeface="仿宋_GB2312" pitchFamily="49" charset="-122"/>
                <a:ea typeface="仿宋_GB2312" pitchFamily="49" charset="-122"/>
              </a:rPr>
              <a:t>。      </a:t>
            </a:r>
          </a:p>
        </p:txBody>
      </p:sp>
      <p:sp>
        <p:nvSpPr>
          <p:cNvPr id="64819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64819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64819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648199" name="Object 7"/>
          <p:cNvGraphicFramePr>
            <a:graphicFrameLocks noGrp="1" noChangeAspect="1"/>
          </p:cNvGraphicFramePr>
          <p:nvPr>
            <p:ph sz="quarter" idx="2"/>
            <p:extLst>
              <p:ext uri="{D42A27DB-BD31-4B8C-83A1-F6EECF244321}">
                <p14:modId xmlns:p14="http://schemas.microsoft.com/office/powerpoint/2010/main" val="3697814369"/>
              </p:ext>
            </p:extLst>
          </p:nvPr>
        </p:nvGraphicFramePr>
        <p:xfrm>
          <a:off x="6156176" y="1340768"/>
          <a:ext cx="301625" cy="358775"/>
        </p:xfrm>
        <a:graphic>
          <a:graphicData uri="http://schemas.openxmlformats.org/presentationml/2006/ole">
            <mc:AlternateContent xmlns:mc="http://schemas.openxmlformats.org/markup-compatibility/2006">
              <mc:Choice xmlns:v="urn:schemas-microsoft-com:vml" Requires="v">
                <p:oleObj spid="_x0000_s648455" name="公式" r:id="rId4" imgW="126720" imgH="152280" progId="Equation.3">
                  <p:embed/>
                </p:oleObj>
              </mc:Choice>
              <mc:Fallback>
                <p:oleObj name="公式" r:id="rId4" imgW="126720" imgH="152280" progId="Equation.3">
                  <p:embed/>
                  <p:pic>
                    <p:nvPicPr>
                      <p:cNvPr id="0" name="Object 7"/>
                      <p:cNvPicPr>
                        <a:picLocks noChangeAspect="1" noChangeArrowheads="1"/>
                      </p:cNvPicPr>
                      <p:nvPr/>
                    </p:nvPicPr>
                    <p:blipFill>
                      <a:blip r:embed="rId5"/>
                      <a:srcRect/>
                      <a:stretch>
                        <a:fillRect/>
                      </a:stretch>
                    </p:blipFill>
                    <p:spPr bwMode="auto">
                      <a:xfrm>
                        <a:off x="6156176" y="1340768"/>
                        <a:ext cx="301625"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8200" name="Group 8"/>
          <p:cNvGraphicFramePr>
            <a:graphicFrameLocks noGrp="1"/>
          </p:cNvGraphicFramePr>
          <p:nvPr/>
        </p:nvGraphicFramePr>
        <p:xfrm>
          <a:off x="1116013" y="3141663"/>
          <a:ext cx="6408737" cy="915988"/>
        </p:xfrm>
        <a:graphic>
          <a:graphicData uri="http://schemas.openxmlformats.org/drawingml/2006/table">
            <a:tbl>
              <a:tblPr/>
              <a:tblGrid>
                <a:gridCol w="1601787"/>
                <a:gridCol w="1603375"/>
                <a:gridCol w="1601788"/>
                <a:gridCol w="1601787"/>
              </a:tblGrid>
              <a:tr h="471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P(1,1)</a:t>
                      </a:r>
                    </a:p>
                  </a:txBody>
                  <a:tcPr marL="18000" marR="18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P(1,2)</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P(2,1)</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   P(2,2)</a:t>
                      </a:r>
                    </a:p>
                  </a:txBody>
                  <a:tcPr marL="18000" marR="18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marL="18000" marR="18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      F</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     T</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       F</a:t>
                      </a:r>
                    </a:p>
                  </a:txBody>
                  <a:tcPr marL="18000" marR="18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9" name="Rectangle 3"/>
          <p:cNvSpPr>
            <a:spLocks noGrp="1" noChangeArrowheads="1"/>
          </p:cNvSpPr>
          <p:nvPr>
            <p:ph type="body" sz="half" idx="1"/>
          </p:nvPr>
        </p:nvSpPr>
        <p:spPr>
          <a:xfrm>
            <a:off x="377788" y="1556792"/>
            <a:ext cx="8388424" cy="5040312"/>
          </a:xfrm>
        </p:spPr>
        <p:txBody>
          <a:bodyPr/>
          <a:lstStyle/>
          <a:p>
            <a:pPr marL="0" indent="0">
              <a:buNone/>
            </a:pPr>
            <a:r>
              <a:rPr lang="zh-CN" altLang="en-US" sz="2400" dirty="0">
                <a:latin typeface="仿宋_GB2312" pitchFamily="49" charset="-122"/>
                <a:ea typeface="仿宋_GB2312" pitchFamily="49" charset="-122"/>
              </a:rPr>
              <a:t>说明：</a:t>
            </a:r>
            <a:r>
              <a:rPr lang="zh-CN" altLang="en-US" sz="2400" dirty="0">
                <a:solidFill>
                  <a:srgbClr val="FF0000"/>
                </a:solidFill>
                <a:latin typeface="仿宋_GB2312" pitchFamily="49" charset="-122"/>
                <a:ea typeface="仿宋_GB2312" pitchFamily="49" charset="-122"/>
              </a:rPr>
              <a:t>一个谓词公式在其个体域上的解释不是唯一的</a:t>
            </a:r>
            <a:r>
              <a:rPr lang="zh-CN" altLang="en-US" sz="2400" dirty="0">
                <a:latin typeface="仿宋_GB2312" pitchFamily="49" charset="-122"/>
                <a:ea typeface="仿宋_GB2312" pitchFamily="49" charset="-122"/>
              </a:rPr>
              <a:t>。例如，对公式</a:t>
            </a:r>
            <a:r>
              <a:rPr lang="en-US" altLang="zh-CN" sz="2400" dirty="0">
                <a:latin typeface="仿宋_GB2312" pitchFamily="49" charset="-122"/>
                <a:ea typeface="仿宋_GB2312" pitchFamily="49" charset="-122"/>
              </a:rPr>
              <a:t>A</a:t>
            </a:r>
            <a:r>
              <a:rPr lang="zh-CN" altLang="en-US" sz="2400" dirty="0">
                <a:latin typeface="仿宋_GB2312" pitchFamily="49" charset="-122"/>
                <a:ea typeface="仿宋_GB2312" pitchFamily="49" charset="-122"/>
              </a:rPr>
              <a:t>，若给出另一组真值指派</a:t>
            </a:r>
          </a:p>
          <a:p>
            <a:pPr marL="0" indent="0">
              <a:buNone/>
            </a:pPr>
            <a:endParaRPr lang="zh-CN" altLang="en-US" sz="2400" dirty="0">
              <a:latin typeface="仿宋_GB2312" pitchFamily="49" charset="-122"/>
              <a:ea typeface="仿宋_GB2312" pitchFamily="49" charset="-122"/>
            </a:endParaRPr>
          </a:p>
          <a:p>
            <a:pPr marL="0" indent="0">
              <a:buNone/>
            </a:pPr>
            <a:endParaRPr lang="zh-CN" altLang="en-US" sz="2400" dirty="0">
              <a:latin typeface="仿宋_GB2312" pitchFamily="49" charset="-122"/>
              <a:ea typeface="仿宋_GB2312" pitchFamily="49" charset="-122"/>
            </a:endParaRPr>
          </a:p>
          <a:p>
            <a:pPr marL="0" indent="0">
              <a:buNone/>
            </a:pPr>
            <a:endParaRPr lang="zh-CN" altLang="en-US" sz="2400" dirty="0">
              <a:latin typeface="仿宋_GB2312" pitchFamily="49" charset="-122"/>
              <a:ea typeface="仿宋_GB2312" pitchFamily="49" charset="-122"/>
            </a:endParaRPr>
          </a:p>
          <a:p>
            <a:pPr marL="0" indent="0">
              <a:buNone/>
            </a:pPr>
            <a:r>
              <a:rPr lang="zh-CN" altLang="en-US" sz="2400" dirty="0">
                <a:latin typeface="仿宋_GB2312" pitchFamily="49" charset="-122"/>
                <a:ea typeface="仿宋_GB2312" pitchFamily="49" charset="-122"/>
              </a:rPr>
              <a:t>这也是公式</a:t>
            </a:r>
            <a:r>
              <a:rPr lang="en-US" altLang="zh-CN" sz="2400" dirty="0">
                <a:latin typeface="仿宋_GB2312" pitchFamily="49" charset="-122"/>
                <a:ea typeface="仿宋_GB2312" pitchFamily="49" charset="-122"/>
              </a:rPr>
              <a:t>A </a:t>
            </a:r>
            <a:r>
              <a:rPr lang="zh-CN" altLang="en-US" sz="2400" dirty="0">
                <a:latin typeface="仿宋_GB2312" pitchFamily="49" charset="-122"/>
                <a:ea typeface="仿宋_GB2312" pitchFamily="49" charset="-122"/>
              </a:rPr>
              <a:t>在</a:t>
            </a:r>
            <a:r>
              <a:rPr lang="en-US" altLang="zh-CN" sz="2400" dirty="0">
                <a:latin typeface="仿宋_GB2312" pitchFamily="49" charset="-122"/>
                <a:ea typeface="仿宋_GB2312" pitchFamily="49" charset="-122"/>
              </a:rPr>
              <a:t>D </a:t>
            </a:r>
            <a:r>
              <a:rPr lang="zh-CN" altLang="en-US" sz="2400" dirty="0">
                <a:latin typeface="仿宋_GB2312" pitchFamily="49" charset="-122"/>
                <a:ea typeface="仿宋_GB2312" pitchFamily="49" charset="-122"/>
              </a:rPr>
              <a:t>上的一个解释。从这个解释可以看出：</a:t>
            </a:r>
          </a:p>
          <a:p>
            <a:pPr marL="0" indent="0">
              <a:buNone/>
            </a:pPr>
            <a:r>
              <a:rPr lang="zh-CN" altLang="en-US" sz="2400" dirty="0">
                <a:latin typeface="仿宋_GB2312" pitchFamily="49" charset="-122"/>
                <a:ea typeface="仿宋_GB2312" pitchFamily="49" charset="-122"/>
              </a:rPr>
              <a:t>      当</a:t>
            </a:r>
            <a:r>
              <a:rPr lang="en-US" altLang="zh-CN" sz="2400" dirty="0">
                <a:latin typeface="仿宋_GB2312" pitchFamily="49" charset="-122"/>
                <a:ea typeface="仿宋_GB2312" pitchFamily="49" charset="-122"/>
              </a:rPr>
              <a:t>x=1</a:t>
            </a:r>
            <a:r>
              <a:rPr lang="zh-CN" altLang="en-US" sz="2400" dirty="0">
                <a:latin typeface="仿宋_GB2312" pitchFamily="49" charset="-122"/>
                <a:ea typeface="仿宋_GB2312" pitchFamily="49" charset="-122"/>
              </a:rPr>
              <a:t>、</a:t>
            </a:r>
            <a:r>
              <a:rPr lang="en-US" altLang="zh-CN" sz="2400" dirty="0">
                <a:latin typeface="仿宋_GB2312" pitchFamily="49" charset="-122"/>
                <a:ea typeface="仿宋_GB2312" pitchFamily="49" charset="-122"/>
              </a:rPr>
              <a:t>y=1</a:t>
            </a:r>
            <a:r>
              <a:rPr lang="zh-CN" altLang="en-US" sz="2400" dirty="0">
                <a:latin typeface="仿宋_GB2312" pitchFamily="49" charset="-122"/>
                <a:ea typeface="仿宋_GB2312" pitchFamily="49" charset="-122"/>
              </a:rPr>
              <a:t>时，有</a:t>
            </a:r>
            <a:r>
              <a:rPr lang="en-US" altLang="zh-CN" sz="2400" dirty="0">
                <a:latin typeface="仿宋_GB2312" pitchFamily="49" charset="-122"/>
                <a:ea typeface="仿宋_GB2312" pitchFamily="49" charset="-122"/>
              </a:rPr>
              <a:t>P(</a:t>
            </a:r>
            <a:r>
              <a:rPr lang="en-US" altLang="zh-CN" sz="2400" dirty="0" err="1">
                <a:latin typeface="仿宋_GB2312" pitchFamily="49" charset="-122"/>
                <a:ea typeface="仿宋_GB2312" pitchFamily="49" charset="-122"/>
              </a:rPr>
              <a:t>x,y</a:t>
            </a:r>
            <a:r>
              <a:rPr lang="en-US" altLang="zh-CN" sz="2400" dirty="0">
                <a:latin typeface="仿宋_GB2312" pitchFamily="49" charset="-122"/>
                <a:ea typeface="仿宋_GB2312" pitchFamily="49" charset="-122"/>
              </a:rPr>
              <a:t>)</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T;</a:t>
            </a:r>
          </a:p>
          <a:p>
            <a:pPr marL="0" indent="0">
              <a:buNone/>
            </a:pPr>
            <a:r>
              <a:rPr lang="en-US" altLang="zh-CN" sz="2400" dirty="0">
                <a:latin typeface="仿宋_GB2312" pitchFamily="49" charset="-122"/>
                <a:ea typeface="仿宋_GB2312" pitchFamily="49" charset="-122"/>
              </a:rPr>
              <a:t>      </a:t>
            </a:r>
            <a:r>
              <a:rPr lang="zh-CN" altLang="en-US" sz="2400" dirty="0">
                <a:latin typeface="仿宋_GB2312" pitchFamily="49" charset="-122"/>
                <a:ea typeface="仿宋_GB2312" pitchFamily="49" charset="-122"/>
              </a:rPr>
              <a:t>当</a:t>
            </a:r>
            <a:r>
              <a:rPr lang="en-US" altLang="zh-CN" sz="2400" dirty="0">
                <a:latin typeface="仿宋_GB2312" pitchFamily="49" charset="-122"/>
                <a:ea typeface="仿宋_GB2312" pitchFamily="49" charset="-122"/>
              </a:rPr>
              <a:t>x=2</a:t>
            </a:r>
            <a:r>
              <a:rPr lang="zh-CN" altLang="en-US" sz="2400" dirty="0">
                <a:latin typeface="仿宋_GB2312" pitchFamily="49" charset="-122"/>
                <a:ea typeface="仿宋_GB2312" pitchFamily="49" charset="-122"/>
              </a:rPr>
              <a:t>、</a:t>
            </a:r>
            <a:r>
              <a:rPr lang="en-US" altLang="zh-CN" sz="2400" dirty="0">
                <a:latin typeface="仿宋_GB2312" pitchFamily="49" charset="-122"/>
                <a:ea typeface="仿宋_GB2312" pitchFamily="49" charset="-122"/>
              </a:rPr>
              <a:t>y=1</a:t>
            </a:r>
            <a:r>
              <a:rPr lang="zh-CN" altLang="en-US" sz="2400" dirty="0">
                <a:latin typeface="仿宋_GB2312" pitchFamily="49" charset="-122"/>
                <a:ea typeface="仿宋_GB2312" pitchFamily="49" charset="-122"/>
              </a:rPr>
              <a:t>时，有</a:t>
            </a:r>
            <a:r>
              <a:rPr lang="en-US" altLang="zh-CN" sz="2400" dirty="0">
                <a:latin typeface="仿宋_GB2312" pitchFamily="49" charset="-122"/>
                <a:ea typeface="仿宋_GB2312" pitchFamily="49" charset="-122"/>
              </a:rPr>
              <a:t>P(</a:t>
            </a:r>
            <a:r>
              <a:rPr lang="en-US" altLang="zh-CN" sz="2400" dirty="0" err="1">
                <a:latin typeface="仿宋_GB2312" pitchFamily="49" charset="-122"/>
                <a:ea typeface="仿宋_GB2312" pitchFamily="49" charset="-122"/>
              </a:rPr>
              <a:t>x,y</a:t>
            </a:r>
            <a:r>
              <a:rPr lang="en-US" altLang="zh-CN" sz="2400" dirty="0">
                <a:latin typeface="仿宋_GB2312" pitchFamily="49" charset="-122"/>
                <a:ea typeface="仿宋_GB2312" pitchFamily="49" charset="-122"/>
              </a:rPr>
              <a:t>)</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F;</a:t>
            </a:r>
          </a:p>
          <a:p>
            <a:pPr marL="0" indent="0">
              <a:buNone/>
            </a:pPr>
            <a:r>
              <a:rPr lang="zh-CN" altLang="en-US" sz="2400" dirty="0">
                <a:latin typeface="仿宋_GB2312" pitchFamily="49" charset="-122"/>
                <a:ea typeface="仿宋_GB2312" pitchFamily="49" charset="-122"/>
              </a:rPr>
              <a:t>即对</a:t>
            </a:r>
            <a:r>
              <a:rPr lang="en-US" altLang="zh-CN" sz="2400" dirty="0">
                <a:latin typeface="仿宋_GB2312" pitchFamily="49" charset="-122"/>
                <a:ea typeface="仿宋_GB2312" pitchFamily="49" charset="-122"/>
              </a:rPr>
              <a:t>x</a:t>
            </a:r>
            <a:r>
              <a:rPr lang="zh-CN" altLang="en-US" sz="2400" dirty="0">
                <a:latin typeface="仿宋_GB2312" pitchFamily="49" charset="-122"/>
                <a:ea typeface="仿宋_GB2312" pitchFamily="49" charset="-122"/>
              </a:rPr>
              <a:t>在</a:t>
            </a:r>
            <a:r>
              <a:rPr lang="en-US" altLang="zh-CN" sz="2400" dirty="0">
                <a:latin typeface="仿宋_GB2312" pitchFamily="49" charset="-122"/>
                <a:ea typeface="仿宋_GB2312" pitchFamily="49" charset="-122"/>
              </a:rPr>
              <a:t>D</a:t>
            </a:r>
            <a:r>
              <a:rPr lang="zh-CN" altLang="en-US" sz="2400" dirty="0">
                <a:latin typeface="仿宋_GB2312" pitchFamily="49" charset="-122"/>
                <a:ea typeface="仿宋_GB2312" pitchFamily="49" charset="-122"/>
              </a:rPr>
              <a:t>上的任意取值，不存在一个</a:t>
            </a:r>
            <a:r>
              <a:rPr lang="en-US" altLang="zh-CN" sz="2400" dirty="0">
                <a:latin typeface="仿宋_GB2312" pitchFamily="49" charset="-122"/>
                <a:ea typeface="仿宋_GB2312" pitchFamily="49" charset="-122"/>
              </a:rPr>
              <a:t>y</a:t>
            </a:r>
            <a:r>
              <a:rPr lang="zh-CN" altLang="en-US" sz="2400" dirty="0">
                <a:latin typeface="仿宋_GB2312" pitchFamily="49" charset="-122"/>
                <a:ea typeface="仿宋_GB2312" pitchFamily="49" charset="-122"/>
              </a:rPr>
              <a:t>使得</a:t>
            </a:r>
            <a:r>
              <a:rPr lang="en-US" altLang="zh-CN" sz="2400" dirty="0">
                <a:latin typeface="仿宋_GB2312" pitchFamily="49" charset="-122"/>
                <a:ea typeface="仿宋_GB2312" pitchFamily="49" charset="-122"/>
              </a:rPr>
              <a:t>P(</a:t>
            </a:r>
            <a:r>
              <a:rPr lang="en-US" altLang="zh-CN" sz="2400" dirty="0" err="1">
                <a:latin typeface="仿宋_GB2312" pitchFamily="49" charset="-122"/>
                <a:ea typeface="仿宋_GB2312" pitchFamily="49" charset="-122"/>
              </a:rPr>
              <a:t>x,y</a:t>
            </a:r>
            <a:r>
              <a:rPr lang="en-US" altLang="zh-CN" sz="2400" dirty="0">
                <a:latin typeface="仿宋_GB2312" pitchFamily="49" charset="-122"/>
                <a:ea typeface="仿宋_GB2312" pitchFamily="49" charset="-122"/>
              </a:rPr>
              <a:t>)</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T</a:t>
            </a:r>
            <a:r>
              <a:rPr lang="zh-CN" altLang="en-US" sz="2400" dirty="0">
                <a:latin typeface="仿宋_GB2312" pitchFamily="49" charset="-122"/>
                <a:ea typeface="仿宋_GB2312" pitchFamily="49" charset="-122"/>
              </a:rPr>
              <a:t>。因此，在此解释下公式</a:t>
            </a:r>
            <a:r>
              <a:rPr lang="en-US" altLang="zh-CN" sz="2400" dirty="0">
                <a:latin typeface="仿宋_GB2312" pitchFamily="49" charset="-122"/>
                <a:ea typeface="仿宋_GB2312" pitchFamily="49" charset="-122"/>
              </a:rPr>
              <a:t>A</a:t>
            </a:r>
            <a:r>
              <a:rPr lang="zh-CN" altLang="en-US" sz="2400" dirty="0">
                <a:latin typeface="仿宋_GB2312" pitchFamily="49" charset="-122"/>
                <a:ea typeface="仿宋_GB2312" pitchFamily="49" charset="-122"/>
              </a:rPr>
              <a:t>的真值为</a:t>
            </a:r>
            <a:r>
              <a:rPr lang="en-US" altLang="zh-CN" sz="2400" dirty="0">
                <a:latin typeface="仿宋_GB2312" pitchFamily="49" charset="-122"/>
                <a:ea typeface="仿宋_GB2312" pitchFamily="49" charset="-122"/>
              </a:rPr>
              <a:t>F</a:t>
            </a:r>
            <a:r>
              <a:rPr lang="zh-CN" altLang="en-US" sz="2400" dirty="0">
                <a:latin typeface="仿宋_GB2312" pitchFamily="49" charset="-122"/>
                <a:ea typeface="仿宋_GB2312" pitchFamily="49" charset="-122"/>
              </a:rPr>
              <a:t>。</a:t>
            </a:r>
          </a:p>
          <a:p>
            <a:pPr marL="0" indent="0">
              <a:buNone/>
            </a:pPr>
            <a:r>
              <a:rPr lang="en-US" altLang="zh-CN" sz="2400" b="1" dirty="0" smtClean="0">
                <a:solidFill>
                  <a:srgbClr val="FF0000"/>
                </a:solidFill>
                <a:latin typeface="仿宋_GB2312" pitchFamily="49" charset="-122"/>
                <a:ea typeface="仿宋_GB2312" pitchFamily="49" charset="-122"/>
              </a:rPr>
              <a:t>         A</a:t>
            </a:r>
            <a:r>
              <a:rPr lang="zh-CN" altLang="en-US" sz="2400" b="1" dirty="0">
                <a:solidFill>
                  <a:srgbClr val="FF0000"/>
                </a:solidFill>
                <a:latin typeface="仿宋_GB2312" pitchFamily="49" charset="-122"/>
                <a:ea typeface="仿宋_GB2312" pitchFamily="49" charset="-122"/>
              </a:rPr>
              <a:t>在</a:t>
            </a:r>
            <a:r>
              <a:rPr lang="en-US" altLang="zh-CN" sz="2400" b="1" dirty="0">
                <a:solidFill>
                  <a:srgbClr val="FF0000"/>
                </a:solidFill>
                <a:latin typeface="仿宋_GB2312" pitchFamily="49" charset="-122"/>
                <a:ea typeface="仿宋_GB2312" pitchFamily="49" charset="-122"/>
              </a:rPr>
              <a:t>D</a:t>
            </a:r>
            <a:r>
              <a:rPr lang="zh-CN" altLang="en-US" sz="2400" b="1" dirty="0">
                <a:solidFill>
                  <a:srgbClr val="FF0000"/>
                </a:solidFill>
                <a:latin typeface="仿宋_GB2312" pitchFamily="49" charset="-122"/>
                <a:ea typeface="仿宋_GB2312" pitchFamily="49" charset="-122"/>
              </a:rPr>
              <a:t>上共有</a:t>
            </a:r>
            <a:r>
              <a:rPr lang="en-US" altLang="zh-CN" sz="2400" b="1" dirty="0">
                <a:solidFill>
                  <a:srgbClr val="FF0000"/>
                </a:solidFill>
                <a:latin typeface="仿宋_GB2312" pitchFamily="49" charset="-122"/>
                <a:ea typeface="仿宋_GB2312" pitchFamily="49" charset="-122"/>
              </a:rPr>
              <a:t>16</a:t>
            </a:r>
            <a:r>
              <a:rPr lang="zh-CN" altLang="en-US" sz="2400" b="1" dirty="0">
                <a:solidFill>
                  <a:srgbClr val="FF0000"/>
                </a:solidFill>
                <a:latin typeface="仿宋_GB2312" pitchFamily="49" charset="-122"/>
                <a:ea typeface="仿宋_GB2312" pitchFamily="49" charset="-122"/>
              </a:rPr>
              <a:t>种</a:t>
            </a:r>
            <a:r>
              <a:rPr lang="zh-CN" altLang="en-US" sz="2400" b="1" dirty="0" smtClean="0">
                <a:solidFill>
                  <a:srgbClr val="FF0000"/>
                </a:solidFill>
                <a:latin typeface="仿宋_GB2312" pitchFamily="49" charset="-122"/>
                <a:ea typeface="仿宋_GB2312" pitchFamily="49" charset="-122"/>
              </a:rPr>
              <a:t>解释</a:t>
            </a:r>
            <a:r>
              <a:rPr lang="zh-CN" altLang="en-US" sz="2400" dirty="0" smtClean="0">
                <a:latin typeface="仿宋_GB2312" pitchFamily="49" charset="-122"/>
                <a:ea typeface="仿宋_GB2312" pitchFamily="49" charset="-122"/>
              </a:rPr>
              <a:t>。 </a:t>
            </a:r>
            <a:endParaRPr lang="zh-CN" altLang="en-US" sz="2400" dirty="0">
              <a:latin typeface="仿宋_GB2312" pitchFamily="49" charset="-122"/>
              <a:ea typeface="仿宋_GB2312" pitchFamily="49" charset="-122"/>
            </a:endParaRPr>
          </a:p>
        </p:txBody>
      </p:sp>
      <p:sp>
        <p:nvSpPr>
          <p:cNvPr id="64922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6492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64922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649223" name="Group 7"/>
          <p:cNvGraphicFramePr>
            <a:graphicFrameLocks noGrp="1"/>
          </p:cNvGraphicFramePr>
          <p:nvPr/>
        </p:nvGraphicFramePr>
        <p:xfrm>
          <a:off x="1258888" y="2492375"/>
          <a:ext cx="6553200" cy="1081088"/>
        </p:xfrm>
        <a:graphic>
          <a:graphicData uri="http://schemas.openxmlformats.org/drawingml/2006/table">
            <a:tbl>
              <a:tblPr/>
              <a:tblGrid>
                <a:gridCol w="1638300"/>
                <a:gridCol w="1638300"/>
                <a:gridCol w="1638300"/>
                <a:gridCol w="1638300"/>
              </a:tblGrid>
              <a:tr h="541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P(1,1)</a:t>
                      </a:r>
                    </a:p>
                  </a:txBody>
                  <a:tcPr marL="18000" marR="18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P(1,2)</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P(2,1)</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   P(2,2)</a:t>
                      </a:r>
                    </a:p>
                  </a:txBody>
                  <a:tcPr marL="18000" marR="18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      </a:t>
                      </a:r>
                      <a:r>
                        <a:rPr kumimoji="0" lang="en-US" altLang="zh-CN" sz="2000" b="1" i="0" u="none" strike="noStrike" cap="none" normalizeH="0" baseline="0" smtClean="0">
                          <a:ln>
                            <a:noFill/>
                          </a:ln>
                          <a:solidFill>
                            <a:srgbClr val="0000CC"/>
                          </a:solidFill>
                          <a:effectLst/>
                          <a:latin typeface="Arial" charset="0"/>
                          <a:ea typeface="宋体" pitchFamily="2" charset="-122"/>
                        </a:rPr>
                        <a:t>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marL="18000" marR="18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T</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       F</a:t>
                      </a:r>
                    </a:p>
                  </a:txBody>
                  <a:tcPr marL="18000" marR="18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       F</a:t>
                      </a:r>
                    </a:p>
                  </a:txBody>
                  <a:tcPr marL="18000" marR="18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Rectangle 2"/>
          <p:cNvSpPr>
            <a:spLocks noGrp="1" noChangeArrowheads="1"/>
          </p:cNvSpPr>
          <p:nvPr>
            <p:ph type="title"/>
          </p:nvPr>
        </p:nvSpPr>
        <p:spPr>
          <a:xfrm>
            <a:off x="468313" y="260350"/>
            <a:ext cx="8229600" cy="836613"/>
          </a:xfrm>
        </p:spPr>
        <p:txBody>
          <a:bodyPr/>
          <a:lstStyle/>
          <a:p>
            <a:r>
              <a:rPr lang="zh-CN" altLang="en-US" sz="4000" b="1" dirty="0">
                <a:solidFill>
                  <a:schemeClr val="accent2"/>
                </a:solidFill>
                <a:latin typeface="Times New Roman" pitchFamily="18" charset="0"/>
                <a:ea typeface="方正姚体" pitchFamily="2" charset="-122"/>
                <a:cs typeface="Times New Roman" pitchFamily="18" charset="0"/>
              </a:rPr>
              <a:t>谓词公式的解释</a:t>
            </a:r>
            <a:endParaRPr lang="en-US" altLang="zh-CN" sz="4000" b="1" dirty="0">
              <a:solidFill>
                <a:schemeClr val="accent2"/>
              </a:solidFill>
              <a:latin typeface="Times New Roman" pitchFamily="18" charset="0"/>
              <a:ea typeface="方正姚体" pitchFamily="2" charset="-122"/>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243" name="Rectangle 3"/>
          <p:cNvSpPr>
            <a:spLocks noGrp="1" noChangeArrowheads="1"/>
          </p:cNvSpPr>
          <p:nvPr>
            <p:ph type="body" sz="half" idx="1"/>
          </p:nvPr>
        </p:nvSpPr>
        <p:spPr>
          <a:xfrm>
            <a:off x="539552" y="1051149"/>
            <a:ext cx="8244408" cy="5258171"/>
          </a:xfrm>
        </p:spPr>
        <p:txBody>
          <a:bodyPr/>
          <a:lstStyle/>
          <a:p>
            <a:pPr marL="0" indent="0">
              <a:lnSpc>
                <a:spcPct val="85000"/>
              </a:lnSpc>
              <a:buNone/>
            </a:pPr>
            <a:r>
              <a:rPr lang="zh-CN" altLang="en-US" sz="2000" b="1" dirty="0" smtClean="0">
                <a:solidFill>
                  <a:srgbClr val="00B050"/>
                </a:solidFill>
                <a:latin typeface="Times New Roman" pitchFamily="18" charset="0"/>
                <a:ea typeface="仿宋_GB2312" pitchFamily="49" charset="-122"/>
                <a:cs typeface="Times New Roman" pitchFamily="18" charset="0"/>
              </a:rPr>
              <a:t>例</a:t>
            </a:r>
            <a:r>
              <a:rPr lang="en-US" altLang="zh-CN" sz="2000" b="1" dirty="0" smtClean="0">
                <a:solidFill>
                  <a:srgbClr val="00B050"/>
                </a:solidFill>
                <a:latin typeface="Times New Roman" pitchFamily="18" charset="0"/>
                <a:ea typeface="仿宋_GB2312" pitchFamily="49" charset="-122"/>
                <a:cs typeface="Times New Roman" pitchFamily="18" charset="0"/>
              </a:rPr>
              <a:t>2 </a:t>
            </a:r>
            <a:r>
              <a:rPr lang="zh-CN" altLang="en-US" sz="2000" b="1" dirty="0">
                <a:solidFill>
                  <a:srgbClr val="00B050"/>
                </a:solidFill>
                <a:latin typeface="Times New Roman" pitchFamily="18" charset="0"/>
                <a:ea typeface="仿宋_GB2312" pitchFamily="49" charset="-122"/>
                <a:cs typeface="Times New Roman" pitchFamily="18" charset="0"/>
              </a:rPr>
              <a:t>设个体域</a:t>
            </a:r>
            <a:r>
              <a:rPr lang="en-US" altLang="zh-CN" sz="2000" b="1" dirty="0">
                <a:solidFill>
                  <a:srgbClr val="00B050"/>
                </a:solidFill>
                <a:latin typeface="Times New Roman" pitchFamily="18" charset="0"/>
                <a:ea typeface="仿宋_GB2312" pitchFamily="49" charset="-122"/>
                <a:cs typeface="Times New Roman" pitchFamily="18" charset="0"/>
              </a:rPr>
              <a:t>D={1, 2}</a:t>
            </a:r>
            <a:r>
              <a:rPr lang="zh-CN" altLang="en-US" sz="2000" b="1" dirty="0">
                <a:solidFill>
                  <a:srgbClr val="00B050"/>
                </a:solidFill>
                <a:latin typeface="Times New Roman" pitchFamily="18" charset="0"/>
                <a:ea typeface="仿宋_GB2312" pitchFamily="49" charset="-122"/>
                <a:cs typeface="Times New Roman" pitchFamily="18" charset="0"/>
              </a:rPr>
              <a:t>，求公式</a:t>
            </a:r>
            <a:r>
              <a:rPr lang="en-US" altLang="zh-CN" sz="2000" b="1" dirty="0">
                <a:solidFill>
                  <a:srgbClr val="00B050"/>
                </a:solidFill>
                <a:latin typeface="Times New Roman" pitchFamily="18" charset="0"/>
                <a:ea typeface="仿宋_GB2312" pitchFamily="49" charset="-122"/>
                <a:cs typeface="Times New Roman" pitchFamily="18" charset="0"/>
              </a:rPr>
              <a:t>B=(∀x)P(f(x), a)</a:t>
            </a:r>
            <a:r>
              <a:rPr lang="zh-CN" altLang="en-US" sz="2000" b="1" dirty="0">
                <a:solidFill>
                  <a:srgbClr val="00B050"/>
                </a:solidFill>
                <a:latin typeface="Times New Roman" pitchFamily="18" charset="0"/>
                <a:ea typeface="仿宋_GB2312" pitchFamily="49" charset="-122"/>
                <a:cs typeface="Times New Roman" pitchFamily="18" charset="0"/>
              </a:rPr>
              <a:t>在</a:t>
            </a:r>
            <a:r>
              <a:rPr lang="en-US" altLang="zh-CN" sz="2000" b="1" dirty="0">
                <a:solidFill>
                  <a:srgbClr val="00B050"/>
                </a:solidFill>
                <a:latin typeface="Times New Roman" pitchFamily="18" charset="0"/>
                <a:ea typeface="仿宋_GB2312" pitchFamily="49" charset="-122"/>
                <a:cs typeface="Times New Roman" pitchFamily="18" charset="0"/>
              </a:rPr>
              <a:t>D</a:t>
            </a:r>
            <a:r>
              <a:rPr lang="zh-CN" altLang="en-US" sz="2000" b="1" dirty="0">
                <a:solidFill>
                  <a:srgbClr val="00B050"/>
                </a:solidFill>
                <a:latin typeface="Times New Roman" pitchFamily="18" charset="0"/>
                <a:ea typeface="仿宋_GB2312" pitchFamily="49" charset="-122"/>
                <a:cs typeface="Times New Roman" pitchFamily="18" charset="0"/>
              </a:rPr>
              <a:t>上的解释，并指出在该解释下公式</a:t>
            </a:r>
            <a:r>
              <a:rPr lang="en-US" altLang="zh-CN" sz="2000" b="1" dirty="0">
                <a:solidFill>
                  <a:srgbClr val="00B050"/>
                </a:solidFill>
                <a:latin typeface="Times New Roman" pitchFamily="18" charset="0"/>
                <a:ea typeface="仿宋_GB2312" pitchFamily="49" charset="-122"/>
                <a:cs typeface="Times New Roman" pitchFamily="18" charset="0"/>
              </a:rPr>
              <a:t>B</a:t>
            </a:r>
            <a:r>
              <a:rPr lang="zh-CN" altLang="en-US" sz="2000" b="1" dirty="0">
                <a:solidFill>
                  <a:srgbClr val="00B050"/>
                </a:solidFill>
                <a:latin typeface="Times New Roman" pitchFamily="18" charset="0"/>
                <a:ea typeface="仿宋_GB2312" pitchFamily="49" charset="-122"/>
                <a:cs typeface="Times New Roman" pitchFamily="18" charset="0"/>
              </a:rPr>
              <a:t>的真值。</a:t>
            </a:r>
          </a:p>
          <a:p>
            <a:pPr marL="0" indent="0">
              <a:lnSpc>
                <a:spcPct val="85000"/>
              </a:lnSpc>
              <a:spcBef>
                <a:spcPts val="1200"/>
              </a:spcBef>
              <a:buNone/>
            </a:pPr>
            <a:r>
              <a:rPr lang="zh-CN" altLang="en-US" sz="2000" dirty="0" smtClean="0">
                <a:latin typeface="Times New Roman" pitchFamily="18" charset="0"/>
                <a:ea typeface="仿宋_GB2312" pitchFamily="49" charset="-122"/>
                <a:cs typeface="Times New Roman" pitchFamily="18" charset="0"/>
              </a:rPr>
              <a:t>解</a:t>
            </a:r>
            <a:r>
              <a:rPr lang="zh-CN" altLang="en-US" sz="2000" dirty="0">
                <a:latin typeface="Times New Roman" pitchFamily="18" charset="0"/>
                <a:ea typeface="仿宋_GB2312" pitchFamily="49" charset="-122"/>
                <a:cs typeface="Times New Roman" pitchFamily="18" charset="0"/>
              </a:rPr>
              <a:t>：设对个体常量</a:t>
            </a:r>
            <a:r>
              <a:rPr lang="en-US" altLang="zh-CN" sz="2000" dirty="0">
                <a:latin typeface="Times New Roman" pitchFamily="18" charset="0"/>
                <a:ea typeface="仿宋_GB2312" pitchFamily="49" charset="-122"/>
                <a:cs typeface="Times New Roman" pitchFamily="18" charset="0"/>
              </a:rPr>
              <a:t>a</a:t>
            </a:r>
            <a:r>
              <a:rPr lang="zh-CN" altLang="en-US" sz="2000" dirty="0">
                <a:latin typeface="Times New Roman" pitchFamily="18" charset="0"/>
                <a:ea typeface="仿宋_GB2312" pitchFamily="49" charset="-122"/>
                <a:cs typeface="Times New Roman" pitchFamily="18" charset="0"/>
              </a:rPr>
              <a:t>和函数</a:t>
            </a:r>
            <a:r>
              <a:rPr lang="en-US" altLang="zh-CN" sz="2000" dirty="0">
                <a:latin typeface="Times New Roman" pitchFamily="18" charset="0"/>
                <a:ea typeface="仿宋_GB2312" pitchFamily="49" charset="-122"/>
                <a:cs typeface="Times New Roman" pitchFamily="18" charset="0"/>
              </a:rPr>
              <a:t>f(x)</a:t>
            </a:r>
            <a:r>
              <a:rPr lang="zh-CN" altLang="en-US" sz="2000" dirty="0">
                <a:latin typeface="Times New Roman" pitchFamily="18" charset="0"/>
                <a:ea typeface="仿宋_GB2312" pitchFamily="49" charset="-122"/>
                <a:cs typeface="Times New Roman" pitchFamily="18" charset="0"/>
              </a:rPr>
              <a:t>的值指派为：</a:t>
            </a:r>
          </a:p>
          <a:p>
            <a:pPr marL="0" indent="0">
              <a:lnSpc>
                <a:spcPct val="85000"/>
              </a:lnSpc>
              <a:buNone/>
            </a:pPr>
            <a:endParaRPr lang="zh-CN" altLang="en-US" sz="2000" dirty="0">
              <a:latin typeface="Times New Roman" pitchFamily="18" charset="0"/>
              <a:ea typeface="仿宋_GB2312" pitchFamily="49" charset="-122"/>
              <a:cs typeface="Times New Roman" pitchFamily="18" charset="0"/>
            </a:endParaRPr>
          </a:p>
          <a:p>
            <a:pPr marL="0" indent="0">
              <a:lnSpc>
                <a:spcPct val="85000"/>
              </a:lnSpc>
              <a:buNone/>
            </a:pPr>
            <a:endParaRPr lang="zh-CN" altLang="en-US" sz="2000" dirty="0">
              <a:latin typeface="Times New Roman" pitchFamily="18" charset="0"/>
              <a:ea typeface="仿宋_GB2312" pitchFamily="49" charset="-122"/>
              <a:cs typeface="Times New Roman" pitchFamily="18" charset="0"/>
            </a:endParaRPr>
          </a:p>
          <a:p>
            <a:pPr marL="0" indent="0">
              <a:lnSpc>
                <a:spcPct val="85000"/>
              </a:lnSpc>
              <a:buNone/>
            </a:pPr>
            <a:endParaRPr lang="zh-CN" altLang="en-US" sz="2000" dirty="0">
              <a:latin typeface="Times New Roman" pitchFamily="18" charset="0"/>
              <a:ea typeface="仿宋_GB2312" pitchFamily="49" charset="-122"/>
              <a:cs typeface="Times New Roman" pitchFamily="18" charset="0"/>
            </a:endParaRPr>
          </a:p>
          <a:p>
            <a:pPr marL="0" indent="0">
              <a:lnSpc>
                <a:spcPct val="85000"/>
              </a:lnSpc>
              <a:buNone/>
            </a:pPr>
            <a:r>
              <a:rPr lang="zh-CN" altLang="en-US" sz="2000" dirty="0">
                <a:latin typeface="Times New Roman" pitchFamily="18" charset="0"/>
                <a:ea typeface="仿宋_GB2312" pitchFamily="49" charset="-122"/>
                <a:cs typeface="Times New Roman" pitchFamily="18" charset="0"/>
              </a:rPr>
              <a:t>对谓词的真值指派为：</a:t>
            </a:r>
          </a:p>
          <a:p>
            <a:pPr marL="0" indent="0">
              <a:lnSpc>
                <a:spcPct val="85000"/>
              </a:lnSpc>
              <a:buNone/>
            </a:pPr>
            <a:endParaRPr lang="zh-CN" altLang="en-US" sz="2000" dirty="0">
              <a:latin typeface="Times New Roman" pitchFamily="18" charset="0"/>
              <a:ea typeface="仿宋_GB2312" pitchFamily="49" charset="-122"/>
              <a:cs typeface="Times New Roman" pitchFamily="18" charset="0"/>
            </a:endParaRPr>
          </a:p>
          <a:p>
            <a:pPr marL="0" indent="0">
              <a:lnSpc>
                <a:spcPct val="85000"/>
              </a:lnSpc>
              <a:buNone/>
            </a:pPr>
            <a:endParaRPr lang="zh-CN" altLang="en-US" sz="2000" dirty="0">
              <a:latin typeface="Times New Roman" pitchFamily="18" charset="0"/>
              <a:ea typeface="仿宋_GB2312" pitchFamily="49" charset="-122"/>
              <a:cs typeface="Times New Roman" pitchFamily="18" charset="0"/>
            </a:endParaRPr>
          </a:p>
          <a:p>
            <a:pPr marL="0" indent="0">
              <a:lnSpc>
                <a:spcPct val="85000"/>
              </a:lnSpc>
              <a:buNone/>
            </a:pPr>
            <a:endParaRPr lang="zh-CN" altLang="en-US" sz="2000" dirty="0">
              <a:latin typeface="Times New Roman" pitchFamily="18" charset="0"/>
              <a:ea typeface="仿宋_GB2312" pitchFamily="49" charset="-122"/>
              <a:cs typeface="Times New Roman" pitchFamily="18" charset="0"/>
            </a:endParaRPr>
          </a:p>
          <a:p>
            <a:pPr marL="0" indent="0">
              <a:lnSpc>
                <a:spcPct val="85000"/>
              </a:lnSpc>
              <a:buNone/>
            </a:pPr>
            <a:r>
              <a:rPr lang="zh-CN" altLang="en-US" sz="2000" dirty="0">
                <a:latin typeface="Times New Roman" pitchFamily="18" charset="0"/>
                <a:ea typeface="仿宋_GB2312" pitchFamily="49" charset="-122"/>
                <a:cs typeface="Times New Roman" pitchFamily="18" charset="0"/>
              </a:rPr>
              <a:t>根据</a:t>
            </a:r>
            <a:r>
              <a:rPr lang="zh-CN" altLang="en-US" sz="2000" dirty="0" smtClean="0">
                <a:latin typeface="Times New Roman" pitchFamily="18" charset="0"/>
                <a:ea typeface="仿宋_GB2312" pitchFamily="49" charset="-122"/>
                <a:cs typeface="Times New Roman" pitchFamily="18" charset="0"/>
              </a:rPr>
              <a:t>此</a:t>
            </a:r>
            <a:r>
              <a:rPr lang="zh-CN" altLang="en-US" sz="2000" dirty="0">
                <a:latin typeface="Times New Roman" pitchFamily="18" charset="0"/>
                <a:ea typeface="仿宋_GB2312" pitchFamily="49" charset="-122"/>
                <a:cs typeface="Times New Roman" pitchFamily="18" charset="0"/>
              </a:rPr>
              <a:t>解释下有</a:t>
            </a:r>
          </a:p>
          <a:p>
            <a:pPr marL="0" indent="0">
              <a:lnSpc>
                <a:spcPct val="85000"/>
              </a:lnSpc>
              <a:buNone/>
            </a:pPr>
            <a:r>
              <a:rPr lang="zh-CN" altLang="en-US" sz="2000" dirty="0">
                <a:latin typeface="Times New Roman" pitchFamily="18" charset="0"/>
                <a:ea typeface="仿宋_GB2312" pitchFamily="49" charset="-122"/>
                <a:cs typeface="Times New Roman" pitchFamily="18" charset="0"/>
              </a:rPr>
              <a:t>    </a:t>
            </a:r>
            <a:r>
              <a:rPr lang="en-US" altLang="zh-CN" sz="2000" dirty="0" smtClean="0">
                <a:latin typeface="Times New Roman" pitchFamily="18" charset="0"/>
                <a:ea typeface="仿宋_GB2312" pitchFamily="49" charset="-122"/>
                <a:cs typeface="Times New Roman" pitchFamily="18" charset="0"/>
              </a:rPr>
              <a:t> </a:t>
            </a:r>
            <a:r>
              <a:rPr lang="zh-CN" altLang="en-US" sz="2000" dirty="0" smtClean="0">
                <a:latin typeface="Times New Roman" pitchFamily="18" charset="0"/>
                <a:ea typeface="仿宋_GB2312" pitchFamily="49" charset="-122"/>
                <a:cs typeface="Times New Roman" pitchFamily="18" charset="0"/>
              </a:rPr>
              <a:t>当</a:t>
            </a:r>
            <a:r>
              <a:rPr lang="en-US" altLang="zh-CN" sz="2000" dirty="0" smtClean="0">
                <a:latin typeface="Times New Roman" pitchFamily="18" charset="0"/>
                <a:ea typeface="仿宋_GB2312" pitchFamily="49" charset="-122"/>
                <a:cs typeface="Times New Roman" pitchFamily="18" charset="0"/>
              </a:rPr>
              <a:t>x</a:t>
            </a:r>
            <a:r>
              <a:rPr lang="en-US" altLang="zh-CN" sz="2000" dirty="0">
                <a:latin typeface="Times New Roman" pitchFamily="18" charset="0"/>
                <a:ea typeface="仿宋_GB2312" pitchFamily="49" charset="-122"/>
                <a:cs typeface="Times New Roman" pitchFamily="18" charset="0"/>
              </a:rPr>
              <a:t>=1</a:t>
            </a:r>
            <a:r>
              <a:rPr lang="zh-CN" altLang="en-US" sz="2000" dirty="0">
                <a:latin typeface="Times New Roman" pitchFamily="18" charset="0"/>
                <a:ea typeface="仿宋_GB2312" pitchFamily="49" charset="-122"/>
                <a:cs typeface="Times New Roman" pitchFamily="18" charset="0"/>
              </a:rPr>
              <a:t>时，</a:t>
            </a:r>
            <a:r>
              <a:rPr lang="en-US" altLang="zh-CN" sz="2000" dirty="0">
                <a:latin typeface="Times New Roman" pitchFamily="18" charset="0"/>
                <a:ea typeface="仿宋_GB2312" pitchFamily="49" charset="-122"/>
                <a:cs typeface="Times New Roman" pitchFamily="18" charset="0"/>
              </a:rPr>
              <a:t>a=1</a:t>
            </a:r>
            <a:r>
              <a:rPr lang="zh-CN" altLang="en-US" sz="2000" dirty="0">
                <a:latin typeface="Times New Roman" pitchFamily="18" charset="0"/>
                <a:ea typeface="仿宋_GB2312" pitchFamily="49" charset="-122"/>
                <a:cs typeface="Times New Roman" pitchFamily="18" charset="0"/>
              </a:rPr>
              <a:t>使</a:t>
            </a:r>
            <a:r>
              <a:rPr lang="en-US" altLang="zh-CN" sz="2000" dirty="0">
                <a:latin typeface="Times New Roman" pitchFamily="18" charset="0"/>
                <a:ea typeface="仿宋_GB2312" pitchFamily="49" charset="-122"/>
                <a:cs typeface="Times New Roman" pitchFamily="18" charset="0"/>
              </a:rPr>
              <a:t>P(1,1)=T</a:t>
            </a:r>
          </a:p>
          <a:p>
            <a:pPr marL="0" indent="0">
              <a:lnSpc>
                <a:spcPct val="85000"/>
              </a:lnSpc>
              <a:buNone/>
            </a:pPr>
            <a:r>
              <a:rPr lang="en-US" altLang="zh-CN" sz="2000" dirty="0">
                <a:latin typeface="Times New Roman" pitchFamily="18" charset="0"/>
                <a:ea typeface="仿宋_GB2312" pitchFamily="49" charset="-122"/>
                <a:cs typeface="Times New Roman" pitchFamily="18" charset="0"/>
              </a:rPr>
              <a:t>        </a:t>
            </a:r>
            <a:r>
              <a:rPr lang="en-US" altLang="zh-CN" sz="2000" dirty="0" smtClean="0">
                <a:latin typeface="Times New Roman" pitchFamily="18" charset="0"/>
                <a:ea typeface="仿宋_GB2312" pitchFamily="49" charset="-122"/>
                <a:cs typeface="Times New Roman" pitchFamily="18" charset="0"/>
              </a:rPr>
              <a:t>  </a:t>
            </a:r>
            <a:r>
              <a:rPr lang="zh-CN" altLang="en-US" sz="2000" dirty="0">
                <a:latin typeface="Times New Roman" pitchFamily="18" charset="0"/>
                <a:ea typeface="仿宋_GB2312" pitchFamily="49" charset="-122"/>
                <a:cs typeface="Times New Roman" pitchFamily="18" charset="0"/>
              </a:rPr>
              <a:t>当</a:t>
            </a:r>
            <a:r>
              <a:rPr lang="en-US" altLang="zh-CN" sz="2000" dirty="0">
                <a:latin typeface="Times New Roman" pitchFamily="18" charset="0"/>
                <a:ea typeface="仿宋_GB2312" pitchFamily="49" charset="-122"/>
                <a:cs typeface="Times New Roman" pitchFamily="18" charset="0"/>
              </a:rPr>
              <a:t>x=2</a:t>
            </a:r>
            <a:r>
              <a:rPr lang="zh-CN" altLang="en-US" sz="2000" dirty="0">
                <a:latin typeface="Times New Roman" pitchFamily="18" charset="0"/>
                <a:ea typeface="仿宋_GB2312" pitchFamily="49" charset="-122"/>
                <a:cs typeface="Times New Roman" pitchFamily="18" charset="0"/>
              </a:rPr>
              <a:t>时，</a:t>
            </a:r>
            <a:r>
              <a:rPr lang="en-US" altLang="zh-CN" sz="2000" dirty="0">
                <a:latin typeface="Times New Roman" pitchFamily="18" charset="0"/>
                <a:ea typeface="仿宋_GB2312" pitchFamily="49" charset="-122"/>
                <a:cs typeface="Times New Roman" pitchFamily="18" charset="0"/>
              </a:rPr>
              <a:t>a=1 </a:t>
            </a:r>
            <a:r>
              <a:rPr lang="zh-CN" altLang="en-US" sz="2000" dirty="0">
                <a:latin typeface="Times New Roman" pitchFamily="18" charset="0"/>
                <a:ea typeface="仿宋_GB2312" pitchFamily="49" charset="-122"/>
                <a:cs typeface="Times New Roman" pitchFamily="18" charset="0"/>
              </a:rPr>
              <a:t>使</a:t>
            </a:r>
            <a:r>
              <a:rPr lang="en-US" altLang="zh-CN" sz="2000" dirty="0">
                <a:latin typeface="Times New Roman" pitchFamily="18" charset="0"/>
                <a:ea typeface="仿宋_GB2312" pitchFamily="49" charset="-122"/>
                <a:cs typeface="Times New Roman" pitchFamily="18" charset="0"/>
              </a:rPr>
              <a:t>P(2,1)=T</a:t>
            </a:r>
          </a:p>
          <a:p>
            <a:pPr marL="0" indent="0">
              <a:lnSpc>
                <a:spcPct val="85000"/>
              </a:lnSpc>
              <a:buNone/>
            </a:pPr>
            <a:r>
              <a:rPr lang="zh-CN" altLang="en-US" sz="2000" dirty="0">
                <a:latin typeface="Times New Roman" pitchFamily="18" charset="0"/>
                <a:ea typeface="仿宋_GB2312" pitchFamily="49" charset="-122"/>
                <a:cs typeface="Times New Roman" pitchFamily="18" charset="0"/>
              </a:rPr>
              <a:t>即对</a:t>
            </a:r>
            <a:r>
              <a:rPr lang="en-US" altLang="zh-CN" sz="2000" dirty="0">
                <a:latin typeface="Times New Roman" pitchFamily="18" charset="0"/>
                <a:ea typeface="仿宋_GB2312" pitchFamily="49" charset="-122"/>
                <a:cs typeface="Times New Roman" pitchFamily="18" charset="0"/>
              </a:rPr>
              <a:t>x</a:t>
            </a:r>
            <a:r>
              <a:rPr lang="zh-CN" altLang="en-US" sz="2000" dirty="0">
                <a:latin typeface="Times New Roman" pitchFamily="18" charset="0"/>
                <a:ea typeface="仿宋_GB2312" pitchFamily="49" charset="-122"/>
                <a:cs typeface="Times New Roman" pitchFamily="18" charset="0"/>
              </a:rPr>
              <a:t>在</a:t>
            </a:r>
            <a:r>
              <a:rPr lang="en-US" altLang="zh-CN" sz="2000" dirty="0">
                <a:latin typeface="Times New Roman" pitchFamily="18" charset="0"/>
                <a:ea typeface="仿宋_GB2312" pitchFamily="49" charset="-122"/>
                <a:cs typeface="Times New Roman" pitchFamily="18" charset="0"/>
              </a:rPr>
              <a:t>D</a:t>
            </a:r>
            <a:r>
              <a:rPr lang="zh-CN" altLang="en-US" sz="2000" dirty="0">
                <a:latin typeface="Times New Roman" pitchFamily="18" charset="0"/>
                <a:ea typeface="仿宋_GB2312" pitchFamily="49" charset="-122"/>
                <a:cs typeface="Times New Roman" pitchFamily="18" charset="0"/>
              </a:rPr>
              <a:t>上的任意取值，都存在</a:t>
            </a:r>
            <a:r>
              <a:rPr lang="en-US" altLang="zh-CN" sz="2000" dirty="0">
                <a:latin typeface="Times New Roman" pitchFamily="18" charset="0"/>
                <a:ea typeface="仿宋_GB2312" pitchFamily="49" charset="-122"/>
                <a:cs typeface="Times New Roman" pitchFamily="18" charset="0"/>
              </a:rPr>
              <a:t>a=1</a:t>
            </a:r>
            <a:r>
              <a:rPr lang="zh-CN" altLang="en-US" sz="2000" dirty="0">
                <a:latin typeface="Times New Roman" pitchFamily="18" charset="0"/>
                <a:ea typeface="仿宋_GB2312" pitchFamily="49" charset="-122"/>
                <a:cs typeface="Times New Roman" pitchFamily="18" charset="0"/>
              </a:rPr>
              <a:t>使</a:t>
            </a:r>
            <a:r>
              <a:rPr lang="en-US" altLang="zh-CN" sz="2000" dirty="0">
                <a:latin typeface="Times New Roman" pitchFamily="18" charset="0"/>
                <a:ea typeface="仿宋_GB2312" pitchFamily="49" charset="-122"/>
                <a:cs typeface="Times New Roman" pitchFamily="18" charset="0"/>
              </a:rPr>
              <a:t>P(f(x), a)</a:t>
            </a:r>
            <a:r>
              <a:rPr lang="zh-CN" altLang="en-US" sz="2000" dirty="0">
                <a:latin typeface="Times New Roman" pitchFamily="18" charset="0"/>
                <a:ea typeface="仿宋_GB2312" pitchFamily="49" charset="-122"/>
                <a:cs typeface="Times New Roman" pitchFamily="18" charset="0"/>
              </a:rPr>
              <a:t>的真值为</a:t>
            </a:r>
            <a:r>
              <a:rPr lang="en-US" altLang="zh-CN" sz="2000" dirty="0">
                <a:latin typeface="Times New Roman" pitchFamily="18" charset="0"/>
                <a:ea typeface="仿宋_GB2312" pitchFamily="49" charset="-122"/>
                <a:cs typeface="Times New Roman" pitchFamily="18" charset="0"/>
              </a:rPr>
              <a:t>T</a:t>
            </a:r>
            <a:r>
              <a:rPr lang="zh-CN" altLang="en-US" sz="2000" dirty="0">
                <a:latin typeface="Times New Roman" pitchFamily="18" charset="0"/>
                <a:ea typeface="仿宋_GB2312" pitchFamily="49" charset="-122"/>
                <a:cs typeface="Times New Roman" pitchFamily="18" charset="0"/>
              </a:rPr>
              <a:t>。因此，在此解释下公式</a:t>
            </a:r>
            <a:r>
              <a:rPr lang="en-US" altLang="zh-CN" sz="2000" dirty="0">
                <a:latin typeface="Times New Roman" pitchFamily="18" charset="0"/>
                <a:ea typeface="仿宋_GB2312" pitchFamily="49" charset="-122"/>
                <a:cs typeface="Times New Roman" pitchFamily="18" charset="0"/>
              </a:rPr>
              <a:t>B</a:t>
            </a:r>
            <a:r>
              <a:rPr lang="zh-CN" altLang="en-US" sz="2000" dirty="0">
                <a:latin typeface="Times New Roman" pitchFamily="18" charset="0"/>
                <a:ea typeface="仿宋_GB2312" pitchFamily="49" charset="-122"/>
                <a:cs typeface="Times New Roman" pitchFamily="18" charset="0"/>
              </a:rPr>
              <a:t>的真值为</a:t>
            </a:r>
            <a:r>
              <a:rPr lang="en-US" altLang="zh-CN" sz="2000" dirty="0">
                <a:latin typeface="Times New Roman" pitchFamily="18" charset="0"/>
                <a:ea typeface="仿宋_GB2312" pitchFamily="49" charset="-122"/>
                <a:cs typeface="Times New Roman" pitchFamily="18" charset="0"/>
              </a:rPr>
              <a:t>T</a:t>
            </a:r>
            <a:r>
              <a:rPr lang="zh-CN" altLang="en-US" sz="2000" dirty="0">
                <a:latin typeface="Times New Roman" pitchFamily="18" charset="0"/>
                <a:ea typeface="仿宋_GB2312" pitchFamily="49" charset="-122"/>
                <a:cs typeface="Times New Roman" pitchFamily="18" charset="0"/>
              </a:rPr>
              <a:t>。</a:t>
            </a:r>
          </a:p>
          <a:p>
            <a:pPr marL="0" indent="0">
              <a:lnSpc>
                <a:spcPct val="85000"/>
              </a:lnSpc>
              <a:buNone/>
            </a:pPr>
            <a:r>
              <a:rPr lang="zh-CN" altLang="en-US" sz="2000" b="1" dirty="0" smtClean="0">
                <a:solidFill>
                  <a:srgbClr val="0000CC"/>
                </a:solidFill>
                <a:latin typeface="Times New Roman" pitchFamily="18" charset="0"/>
                <a:ea typeface="仿宋_GB2312" pitchFamily="49" charset="-122"/>
                <a:cs typeface="Times New Roman" pitchFamily="18" charset="0"/>
              </a:rPr>
              <a:t>可以</a:t>
            </a:r>
            <a:r>
              <a:rPr lang="zh-CN" altLang="en-US" sz="2000" b="1" dirty="0">
                <a:solidFill>
                  <a:srgbClr val="0000CC"/>
                </a:solidFill>
                <a:latin typeface="Times New Roman" pitchFamily="18" charset="0"/>
                <a:ea typeface="仿宋_GB2312" pitchFamily="49" charset="-122"/>
                <a:cs typeface="Times New Roman" pitchFamily="18" charset="0"/>
              </a:rPr>
              <a:t>看出，</a:t>
            </a:r>
            <a:r>
              <a:rPr lang="zh-CN" altLang="en-US" sz="2000" b="1" dirty="0">
                <a:solidFill>
                  <a:srgbClr val="FF0000"/>
                </a:solidFill>
                <a:latin typeface="Times New Roman" pitchFamily="18" charset="0"/>
                <a:ea typeface="仿宋_GB2312" pitchFamily="49" charset="-122"/>
                <a:cs typeface="Times New Roman" pitchFamily="18" charset="0"/>
              </a:rPr>
              <a:t>谓词公式的真值都是针对某一个解释而言的</a:t>
            </a:r>
            <a:r>
              <a:rPr lang="zh-CN" altLang="en-US" sz="2000" b="1" dirty="0">
                <a:solidFill>
                  <a:srgbClr val="0000CC"/>
                </a:solidFill>
                <a:latin typeface="Times New Roman" pitchFamily="18" charset="0"/>
                <a:ea typeface="仿宋_GB2312" pitchFamily="49" charset="-122"/>
                <a:cs typeface="Times New Roman" pitchFamily="18" charset="0"/>
              </a:rPr>
              <a:t>，它可能在某一个解释下真值为</a:t>
            </a:r>
            <a:r>
              <a:rPr lang="en-US" altLang="zh-CN" sz="2000" b="1" dirty="0">
                <a:solidFill>
                  <a:srgbClr val="0000CC"/>
                </a:solidFill>
                <a:latin typeface="Times New Roman" pitchFamily="18" charset="0"/>
                <a:ea typeface="仿宋_GB2312" pitchFamily="49" charset="-122"/>
                <a:cs typeface="Times New Roman" pitchFamily="18" charset="0"/>
              </a:rPr>
              <a:t>T</a:t>
            </a:r>
            <a:r>
              <a:rPr lang="zh-CN" altLang="en-US" sz="2000" b="1" dirty="0">
                <a:solidFill>
                  <a:srgbClr val="0000CC"/>
                </a:solidFill>
                <a:latin typeface="Times New Roman" pitchFamily="18" charset="0"/>
                <a:ea typeface="仿宋_GB2312" pitchFamily="49" charset="-122"/>
                <a:cs typeface="Times New Roman" pitchFamily="18" charset="0"/>
              </a:rPr>
              <a:t>，而在另一个解释下为</a:t>
            </a:r>
            <a:r>
              <a:rPr lang="en-US" altLang="zh-CN" sz="2000" b="1" dirty="0">
                <a:solidFill>
                  <a:srgbClr val="0000CC"/>
                </a:solidFill>
                <a:latin typeface="Times New Roman" pitchFamily="18" charset="0"/>
                <a:ea typeface="仿宋_GB2312" pitchFamily="49" charset="-122"/>
                <a:cs typeface="Times New Roman" pitchFamily="18" charset="0"/>
              </a:rPr>
              <a:t>F</a:t>
            </a:r>
            <a:r>
              <a:rPr lang="zh-CN" altLang="en-US" sz="2000" b="1" dirty="0">
                <a:solidFill>
                  <a:srgbClr val="0000CC"/>
                </a:solidFill>
                <a:latin typeface="Times New Roman" pitchFamily="18" charset="0"/>
                <a:ea typeface="仿宋_GB2312" pitchFamily="49" charset="-122"/>
                <a:cs typeface="Times New Roman" pitchFamily="18" charset="0"/>
              </a:rPr>
              <a:t>。</a:t>
            </a:r>
          </a:p>
        </p:txBody>
      </p:sp>
      <p:graphicFrame>
        <p:nvGraphicFramePr>
          <p:cNvPr id="650244" name="Group 4"/>
          <p:cNvGraphicFramePr>
            <a:graphicFrameLocks noGrp="1"/>
          </p:cNvGraphicFramePr>
          <p:nvPr>
            <p:ph sz="quarter" idx="3"/>
            <p:extLst>
              <p:ext uri="{D42A27DB-BD31-4B8C-83A1-F6EECF244321}">
                <p14:modId xmlns:p14="http://schemas.microsoft.com/office/powerpoint/2010/main" val="2392656603"/>
              </p:ext>
            </p:extLst>
          </p:nvPr>
        </p:nvGraphicFramePr>
        <p:xfrm>
          <a:off x="1547813" y="2060575"/>
          <a:ext cx="4038600" cy="731520"/>
        </p:xfrm>
        <a:graphic>
          <a:graphicData uri="http://schemas.openxmlformats.org/drawingml/2006/table">
            <a:tbl>
              <a:tblPr/>
              <a:tblGrid>
                <a:gridCol w="1346200"/>
                <a:gridCol w="1346200"/>
                <a:gridCol w="1346200"/>
              </a:tblGrid>
              <a:tr h="252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f(1)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rgbClr val="0000CC"/>
                          </a:solidFill>
                          <a:effectLst/>
                          <a:latin typeface="Arial" charset="0"/>
                          <a:ea typeface="宋体" pitchFamily="2" charset="-122"/>
                        </a:rPr>
                        <a:t>f(2)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rgbClr val="0000CC"/>
                          </a:solidFill>
                          <a:effectLst/>
                          <a:latin typeface="Arial" charset="0"/>
                          <a:ea typeface="宋体" pitchFamily="2" charset="-122"/>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50258" name="Group 18"/>
          <p:cNvGraphicFramePr>
            <a:graphicFrameLocks noGrp="1"/>
          </p:cNvGraphicFramePr>
          <p:nvPr/>
        </p:nvGraphicFramePr>
        <p:xfrm>
          <a:off x="1547813" y="3357563"/>
          <a:ext cx="5761037" cy="738823"/>
        </p:xfrm>
        <a:graphic>
          <a:graphicData uri="http://schemas.openxmlformats.org/drawingml/2006/table">
            <a:tbl>
              <a:tblPr/>
              <a:tblGrid>
                <a:gridCol w="1368425"/>
                <a:gridCol w="1368425"/>
                <a:gridCol w="1366837"/>
                <a:gridCol w="1657350"/>
              </a:tblGrid>
              <a:tr h="373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rgbClr val="0000CC"/>
                          </a:solidFill>
                          <a:effectLst/>
                          <a:latin typeface="Arial" charset="0"/>
                          <a:ea typeface="宋体" pitchFamily="2" charset="-122"/>
                        </a:rPr>
                        <a:t>P(1,1))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P(1,2)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P(2,1)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P(2,2)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6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dirty="0" smtClean="0">
                          <a:ln>
                            <a:noFill/>
                          </a:ln>
                          <a:solidFill>
                            <a:srgbClr val="0000CC"/>
                          </a:solidFill>
                          <a:effectLst/>
                          <a:latin typeface="Arial" charset="0"/>
                          <a:ea typeface="宋体" pitchFamily="2" charset="-122"/>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1" i="0" u="none" strike="noStrike" cap="none" normalizeH="0" baseline="0" smtClean="0">
                          <a:ln>
                            <a:noFill/>
                          </a:ln>
                          <a:solidFill>
                            <a:srgbClr val="0000CC"/>
                          </a:solidFill>
                          <a:effectLst/>
                          <a:latin typeface="Arial" charset="0"/>
                          <a:ea typeface="宋体" pitchFamily="2"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Rectangle 2"/>
          <p:cNvSpPr>
            <a:spLocks noGrp="1" noChangeArrowheads="1"/>
          </p:cNvSpPr>
          <p:nvPr>
            <p:ph type="title"/>
          </p:nvPr>
        </p:nvSpPr>
        <p:spPr>
          <a:xfrm>
            <a:off x="467544" y="188640"/>
            <a:ext cx="8229600" cy="836613"/>
          </a:xfrm>
        </p:spPr>
        <p:txBody>
          <a:bodyPr/>
          <a:lstStyle/>
          <a:p>
            <a:r>
              <a:rPr lang="zh-CN" altLang="en-US" sz="4000" b="1" dirty="0">
                <a:solidFill>
                  <a:schemeClr val="accent2"/>
                </a:solidFill>
                <a:latin typeface="Times New Roman" pitchFamily="18" charset="0"/>
                <a:ea typeface="方正姚体" pitchFamily="2" charset="-122"/>
                <a:cs typeface="Times New Roman" pitchFamily="18" charset="0"/>
              </a:rPr>
              <a:t>谓词公式的解释</a:t>
            </a:r>
            <a:endParaRPr lang="en-US" altLang="zh-CN" sz="4000" b="1" dirty="0">
              <a:solidFill>
                <a:schemeClr val="accent2"/>
              </a:solidFill>
              <a:latin typeface="Times New Roman" pitchFamily="18" charset="0"/>
              <a:ea typeface="方正姚体" pitchFamily="2" charset="-122"/>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ChangeArrowheads="1"/>
          </p:cNvSpPr>
          <p:nvPr>
            <p:ph type="title"/>
          </p:nvPr>
        </p:nvSpPr>
        <p:spPr>
          <a:xfrm>
            <a:off x="250825" y="0"/>
            <a:ext cx="8642350" cy="908050"/>
          </a:xfrm>
        </p:spPr>
        <p:txBody>
          <a:bodyPr/>
          <a:lstStyle/>
          <a:p>
            <a:r>
              <a:rPr lang="zh-CN" altLang="en-US" sz="4000" b="1" dirty="0" smtClean="0">
                <a:latin typeface="Times New Roman" pitchFamily="18" charset="0"/>
              </a:rPr>
              <a:t>谓词</a:t>
            </a:r>
            <a:r>
              <a:rPr lang="zh-CN" altLang="en-US" sz="4000" b="1" dirty="0">
                <a:latin typeface="Times New Roman" pitchFamily="18" charset="0"/>
              </a:rPr>
              <a:t>公式的永真性和可满足性</a:t>
            </a:r>
          </a:p>
        </p:txBody>
      </p:sp>
      <p:sp>
        <p:nvSpPr>
          <p:cNvPr id="651267" name="Rectangle 3"/>
          <p:cNvSpPr>
            <a:spLocks noGrp="1" noChangeArrowheads="1"/>
          </p:cNvSpPr>
          <p:nvPr>
            <p:ph type="body" idx="1"/>
          </p:nvPr>
        </p:nvSpPr>
        <p:spPr>
          <a:xfrm>
            <a:off x="179512" y="1052736"/>
            <a:ext cx="8676456" cy="5645150"/>
          </a:xfrm>
        </p:spPr>
        <p:txBody>
          <a:bodyPr/>
          <a:lstStyle/>
          <a:p>
            <a:pPr>
              <a:lnSpc>
                <a:spcPct val="120000"/>
              </a:lnSpc>
              <a:spcBef>
                <a:spcPts val="1200"/>
              </a:spcBef>
            </a:pPr>
            <a:r>
              <a:rPr lang="zh-CN" altLang="en-US" sz="2400" b="1" dirty="0" smtClean="0">
                <a:solidFill>
                  <a:srgbClr val="0000FF"/>
                </a:solidFill>
                <a:latin typeface="Times New Roman" pitchFamily="18" charset="0"/>
              </a:rPr>
              <a:t>永真性：</a:t>
            </a:r>
            <a:r>
              <a:rPr lang="zh-CN" altLang="en-US" sz="2400" b="0" dirty="0" smtClean="0">
                <a:latin typeface="Times New Roman" pitchFamily="18" charset="0"/>
              </a:rPr>
              <a:t>如果</a:t>
            </a:r>
            <a:r>
              <a:rPr lang="zh-CN" altLang="en-US" sz="2400" b="0" dirty="0">
                <a:latin typeface="Times New Roman" pitchFamily="18" charset="0"/>
              </a:rPr>
              <a:t>谓词公式</a:t>
            </a:r>
            <a:r>
              <a:rPr lang="en-US" altLang="zh-CN" sz="2400" b="0" dirty="0">
                <a:latin typeface="Times New Roman" pitchFamily="18" charset="0"/>
              </a:rPr>
              <a:t>P</a:t>
            </a:r>
            <a:r>
              <a:rPr lang="zh-CN" altLang="en-US" sz="2400" b="0" dirty="0">
                <a:latin typeface="Times New Roman" pitchFamily="18" charset="0"/>
              </a:rPr>
              <a:t>对非空个体域</a:t>
            </a:r>
            <a:r>
              <a:rPr lang="en-US" altLang="zh-CN" sz="2400" b="0" dirty="0">
                <a:latin typeface="Times New Roman" pitchFamily="18" charset="0"/>
              </a:rPr>
              <a:t>D</a:t>
            </a:r>
            <a:r>
              <a:rPr lang="zh-CN" altLang="en-US" sz="2400" b="0" dirty="0">
                <a:latin typeface="Times New Roman" pitchFamily="18" charset="0"/>
              </a:rPr>
              <a:t>上的任一解释都取得真值</a:t>
            </a:r>
            <a:r>
              <a:rPr lang="en-US" altLang="zh-CN" sz="2400" b="0" dirty="0">
                <a:latin typeface="Times New Roman" pitchFamily="18" charset="0"/>
              </a:rPr>
              <a:t>T</a:t>
            </a:r>
            <a:r>
              <a:rPr lang="zh-CN" altLang="en-US" sz="2400" b="0" dirty="0">
                <a:latin typeface="Times New Roman" pitchFamily="18" charset="0"/>
              </a:rPr>
              <a:t>，则称</a:t>
            </a:r>
            <a:r>
              <a:rPr lang="en-US" altLang="zh-CN" sz="2400" b="0" dirty="0">
                <a:latin typeface="Times New Roman" pitchFamily="18" charset="0"/>
              </a:rPr>
              <a:t>P</a:t>
            </a:r>
            <a:r>
              <a:rPr lang="zh-CN" altLang="en-US" sz="2400" b="0" dirty="0">
                <a:latin typeface="Times New Roman" pitchFamily="18" charset="0"/>
              </a:rPr>
              <a:t>在</a:t>
            </a:r>
            <a:r>
              <a:rPr lang="en-US" altLang="zh-CN" sz="2400" b="0" dirty="0">
                <a:latin typeface="Times New Roman" pitchFamily="18" charset="0"/>
              </a:rPr>
              <a:t>D </a:t>
            </a:r>
            <a:r>
              <a:rPr lang="zh-CN" altLang="en-US" sz="2400" b="0" dirty="0">
                <a:latin typeface="Times New Roman" pitchFamily="18" charset="0"/>
              </a:rPr>
              <a:t>上是永真的；如果</a:t>
            </a:r>
            <a:r>
              <a:rPr lang="en-US" altLang="zh-CN" sz="2400" b="0" dirty="0">
                <a:latin typeface="Times New Roman" pitchFamily="18" charset="0"/>
              </a:rPr>
              <a:t>P</a:t>
            </a:r>
            <a:r>
              <a:rPr lang="zh-CN" altLang="en-US" sz="2400" b="0" dirty="0">
                <a:latin typeface="Times New Roman" pitchFamily="18" charset="0"/>
              </a:rPr>
              <a:t>在任何非空个体域上均是永真的，则称</a:t>
            </a:r>
            <a:r>
              <a:rPr lang="en-US" altLang="zh-CN" sz="2400" b="0" dirty="0">
                <a:latin typeface="Times New Roman" pitchFamily="18" charset="0"/>
              </a:rPr>
              <a:t>P</a:t>
            </a:r>
            <a:r>
              <a:rPr lang="zh-CN" altLang="en-US" sz="2400" b="0" dirty="0">
                <a:latin typeface="Times New Roman" pitchFamily="18" charset="0"/>
              </a:rPr>
              <a:t>永真。</a:t>
            </a:r>
          </a:p>
          <a:p>
            <a:pPr marL="457200" lvl="1" indent="0">
              <a:lnSpc>
                <a:spcPct val="120000"/>
              </a:lnSpc>
              <a:spcBef>
                <a:spcPts val="1200"/>
              </a:spcBef>
              <a:buNone/>
            </a:pPr>
            <a:r>
              <a:rPr lang="zh-CN" altLang="en-US" sz="2200" b="1" dirty="0" smtClean="0">
                <a:solidFill>
                  <a:srgbClr val="FF00FF"/>
                </a:solidFill>
                <a:effectLst>
                  <a:outerShdw blurRad="38100" dist="38100" dir="2700000" algn="tl">
                    <a:srgbClr val="000000">
                      <a:alpha val="43137"/>
                    </a:srgbClr>
                  </a:outerShdw>
                </a:effectLst>
                <a:latin typeface="Times New Roman" pitchFamily="18" charset="0"/>
              </a:rPr>
              <a:t> 判定一谓词公式为</a:t>
            </a:r>
            <a:r>
              <a:rPr lang="zh-CN" altLang="en-US" sz="2200" b="1" dirty="0">
                <a:solidFill>
                  <a:srgbClr val="FF00FF"/>
                </a:solidFill>
                <a:effectLst>
                  <a:outerShdw blurRad="38100" dist="38100" dir="2700000" algn="tl">
                    <a:srgbClr val="000000">
                      <a:alpha val="43137"/>
                    </a:srgbClr>
                  </a:outerShdw>
                </a:effectLst>
                <a:latin typeface="Times New Roman" pitchFamily="18" charset="0"/>
              </a:rPr>
              <a:t>永真，必须对每个非空个体域上的每个解释逐一进行</a:t>
            </a:r>
            <a:r>
              <a:rPr lang="zh-CN" altLang="en-US" sz="2200" b="1" dirty="0" smtClean="0">
                <a:solidFill>
                  <a:srgbClr val="FF00FF"/>
                </a:solidFill>
                <a:effectLst>
                  <a:outerShdw blurRad="38100" dist="38100" dir="2700000" algn="tl">
                    <a:srgbClr val="000000">
                      <a:alpha val="43137"/>
                    </a:srgbClr>
                  </a:outerShdw>
                </a:effectLst>
                <a:latin typeface="Times New Roman" pitchFamily="18" charset="0"/>
              </a:rPr>
              <a:t>判断</a:t>
            </a:r>
            <a:endParaRPr lang="en-US" altLang="zh-CN" sz="2200" b="1" dirty="0" smtClean="0">
              <a:solidFill>
                <a:srgbClr val="FF00FF"/>
              </a:solidFill>
              <a:effectLst>
                <a:outerShdw blurRad="38100" dist="38100" dir="2700000" algn="tl">
                  <a:srgbClr val="000000">
                    <a:alpha val="43137"/>
                  </a:srgbClr>
                </a:outerShdw>
              </a:effectLst>
              <a:latin typeface="Times New Roman" pitchFamily="18" charset="0"/>
            </a:endParaRPr>
          </a:p>
          <a:p>
            <a:pPr>
              <a:lnSpc>
                <a:spcPct val="120000"/>
              </a:lnSpc>
              <a:spcBef>
                <a:spcPts val="1200"/>
              </a:spcBef>
            </a:pPr>
            <a:r>
              <a:rPr lang="zh-CN" altLang="en-US" sz="2400" dirty="0" smtClean="0">
                <a:solidFill>
                  <a:srgbClr val="0000FF"/>
                </a:solidFill>
                <a:latin typeface="Times New Roman" pitchFamily="18" charset="0"/>
              </a:rPr>
              <a:t>可满足性（相容性）：</a:t>
            </a:r>
            <a:r>
              <a:rPr lang="zh-CN" altLang="en-US" sz="2400" b="0" dirty="0" smtClean="0">
                <a:latin typeface="Times New Roman" pitchFamily="18" charset="0"/>
              </a:rPr>
              <a:t>对于</a:t>
            </a:r>
            <a:r>
              <a:rPr lang="zh-CN" altLang="en-US" sz="2400" b="0" dirty="0">
                <a:latin typeface="Times New Roman" pitchFamily="18" charset="0"/>
              </a:rPr>
              <a:t>谓词公式</a:t>
            </a:r>
            <a:r>
              <a:rPr lang="en-US" altLang="zh-CN" sz="2400" b="0" dirty="0">
                <a:latin typeface="Times New Roman" pitchFamily="18" charset="0"/>
              </a:rPr>
              <a:t>P</a:t>
            </a:r>
            <a:r>
              <a:rPr lang="zh-CN" altLang="en-US" sz="2400" b="0" dirty="0">
                <a:latin typeface="Times New Roman" pitchFamily="18" charset="0"/>
              </a:rPr>
              <a:t>，如果至少存在</a:t>
            </a:r>
            <a:r>
              <a:rPr lang="en-US" altLang="zh-CN" sz="2400" b="0" dirty="0">
                <a:latin typeface="Times New Roman" pitchFamily="18" charset="0"/>
              </a:rPr>
              <a:t>D</a:t>
            </a:r>
            <a:r>
              <a:rPr lang="zh-CN" altLang="en-US" sz="2400" b="0" dirty="0">
                <a:latin typeface="Times New Roman" pitchFamily="18" charset="0"/>
              </a:rPr>
              <a:t>上的一个解释，使公式</a:t>
            </a:r>
            <a:r>
              <a:rPr lang="en-US" altLang="zh-CN" sz="2400" b="0" dirty="0">
                <a:latin typeface="Times New Roman" pitchFamily="18" charset="0"/>
              </a:rPr>
              <a:t>P</a:t>
            </a:r>
            <a:r>
              <a:rPr lang="zh-CN" altLang="en-US" sz="2400" b="0" dirty="0">
                <a:latin typeface="Times New Roman" pitchFamily="18" charset="0"/>
              </a:rPr>
              <a:t>在此解释下的真值为</a:t>
            </a:r>
            <a:r>
              <a:rPr lang="en-US" altLang="zh-CN" sz="2400" b="0" dirty="0">
                <a:latin typeface="Times New Roman" pitchFamily="18" charset="0"/>
              </a:rPr>
              <a:t>T</a:t>
            </a:r>
            <a:r>
              <a:rPr lang="zh-CN" altLang="en-US" sz="2400" b="0" dirty="0">
                <a:latin typeface="Times New Roman" pitchFamily="18" charset="0"/>
              </a:rPr>
              <a:t>，则称公式</a:t>
            </a:r>
            <a:r>
              <a:rPr lang="en-US" altLang="zh-CN" sz="2400" b="0" dirty="0">
                <a:latin typeface="Times New Roman" pitchFamily="18" charset="0"/>
              </a:rPr>
              <a:t>P</a:t>
            </a:r>
            <a:r>
              <a:rPr lang="zh-CN" altLang="en-US" sz="2400" b="0" dirty="0">
                <a:latin typeface="Times New Roman" pitchFamily="18" charset="0"/>
              </a:rPr>
              <a:t>在</a:t>
            </a:r>
            <a:r>
              <a:rPr lang="en-US" altLang="zh-CN" sz="2400" b="0" dirty="0">
                <a:latin typeface="Times New Roman" pitchFamily="18" charset="0"/>
              </a:rPr>
              <a:t>D</a:t>
            </a:r>
            <a:r>
              <a:rPr lang="zh-CN" altLang="en-US" sz="2400" b="0" dirty="0">
                <a:latin typeface="Times New Roman" pitchFamily="18" charset="0"/>
              </a:rPr>
              <a:t>上是可满足的。</a:t>
            </a:r>
          </a:p>
          <a:p>
            <a:pPr>
              <a:lnSpc>
                <a:spcPct val="120000"/>
              </a:lnSpc>
              <a:spcBef>
                <a:spcPts val="1200"/>
              </a:spcBef>
            </a:pPr>
            <a:r>
              <a:rPr lang="zh-CN" altLang="en-US" sz="2400" dirty="0" smtClean="0">
                <a:solidFill>
                  <a:srgbClr val="0000FF"/>
                </a:solidFill>
                <a:latin typeface="Times New Roman" pitchFamily="18" charset="0"/>
              </a:rPr>
              <a:t>永假性（不可满足性）：</a:t>
            </a:r>
            <a:r>
              <a:rPr lang="zh-CN" altLang="en-US" sz="2400" b="0" dirty="0" smtClean="0">
                <a:latin typeface="Times New Roman" pitchFamily="18" charset="0"/>
              </a:rPr>
              <a:t>如果</a:t>
            </a:r>
            <a:r>
              <a:rPr lang="zh-CN" altLang="en-US" sz="2400" b="0" dirty="0">
                <a:latin typeface="Times New Roman" pitchFamily="18" charset="0"/>
              </a:rPr>
              <a:t>谓词公式</a:t>
            </a:r>
            <a:r>
              <a:rPr lang="en-US" altLang="zh-CN" sz="2400" b="0" dirty="0">
                <a:latin typeface="Times New Roman" pitchFamily="18" charset="0"/>
              </a:rPr>
              <a:t>P</a:t>
            </a:r>
            <a:r>
              <a:rPr lang="zh-CN" altLang="en-US" sz="2400" b="0" dirty="0">
                <a:latin typeface="Times New Roman" pitchFamily="18" charset="0"/>
              </a:rPr>
              <a:t>对非空个体域</a:t>
            </a:r>
            <a:r>
              <a:rPr lang="en-US" altLang="zh-CN" sz="2400" b="0" dirty="0">
                <a:latin typeface="Times New Roman" pitchFamily="18" charset="0"/>
              </a:rPr>
              <a:t>D</a:t>
            </a:r>
            <a:r>
              <a:rPr lang="zh-CN" altLang="en-US" sz="2400" b="0" dirty="0">
                <a:latin typeface="Times New Roman" pitchFamily="18" charset="0"/>
              </a:rPr>
              <a:t>上的任一解释都取真值</a:t>
            </a:r>
            <a:r>
              <a:rPr lang="en-US" altLang="zh-CN" sz="2400" b="0" dirty="0">
                <a:latin typeface="Times New Roman" pitchFamily="18" charset="0"/>
              </a:rPr>
              <a:t>F</a:t>
            </a:r>
            <a:r>
              <a:rPr lang="zh-CN" altLang="en-US" sz="2400" b="0" dirty="0">
                <a:latin typeface="Times New Roman" pitchFamily="18" charset="0"/>
              </a:rPr>
              <a:t>，则称</a:t>
            </a:r>
            <a:r>
              <a:rPr lang="en-US" altLang="zh-CN" sz="2400" b="0" dirty="0">
                <a:latin typeface="Times New Roman" pitchFamily="18" charset="0"/>
              </a:rPr>
              <a:t>P</a:t>
            </a:r>
            <a:r>
              <a:rPr lang="zh-CN" altLang="en-US" sz="2400" b="0" dirty="0">
                <a:latin typeface="Times New Roman" pitchFamily="18" charset="0"/>
              </a:rPr>
              <a:t>在</a:t>
            </a:r>
            <a:r>
              <a:rPr lang="en-US" altLang="zh-CN" sz="2400" b="0" dirty="0">
                <a:latin typeface="Times New Roman" pitchFamily="18" charset="0"/>
              </a:rPr>
              <a:t>D</a:t>
            </a:r>
            <a:r>
              <a:rPr lang="zh-CN" altLang="en-US" sz="2400" b="0" dirty="0">
                <a:latin typeface="Times New Roman" pitchFamily="18" charset="0"/>
              </a:rPr>
              <a:t>上是永假的；如果</a:t>
            </a:r>
            <a:r>
              <a:rPr lang="en-US" altLang="zh-CN" sz="2400" b="0" dirty="0">
                <a:latin typeface="Times New Roman" pitchFamily="18" charset="0"/>
              </a:rPr>
              <a:t>P</a:t>
            </a:r>
            <a:r>
              <a:rPr lang="zh-CN" altLang="en-US" sz="2400" b="0" dirty="0">
                <a:latin typeface="Times New Roman" pitchFamily="18" charset="0"/>
              </a:rPr>
              <a:t>在任何非空个体域上均是永假的，则称</a:t>
            </a:r>
            <a:r>
              <a:rPr lang="en-US" altLang="zh-CN" sz="2400" b="0" dirty="0">
                <a:latin typeface="Times New Roman" pitchFamily="18" charset="0"/>
              </a:rPr>
              <a:t>P</a:t>
            </a:r>
            <a:r>
              <a:rPr lang="zh-CN" altLang="en-US" sz="2400" b="0" dirty="0">
                <a:latin typeface="Times New Roman" pitchFamily="18" charset="0"/>
              </a:rPr>
              <a:t>永假</a:t>
            </a:r>
            <a:r>
              <a:rPr lang="zh-CN" altLang="en-US" sz="2400" b="0" dirty="0" smtClean="0">
                <a:latin typeface="Times New Roman" pitchFamily="18" charset="0"/>
              </a:rPr>
              <a:t>。</a:t>
            </a:r>
            <a:endParaRPr lang="zh-CN" altLang="en-US" sz="2400" b="0"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290" name="Rectangle 2"/>
          <p:cNvSpPr>
            <a:spLocks noGrp="1" noChangeArrowheads="1"/>
          </p:cNvSpPr>
          <p:nvPr>
            <p:ph type="title"/>
          </p:nvPr>
        </p:nvSpPr>
        <p:spPr>
          <a:xfrm>
            <a:off x="0" y="0"/>
            <a:ext cx="9144000" cy="1196975"/>
          </a:xfrm>
        </p:spPr>
        <p:txBody>
          <a:bodyPr/>
          <a:lstStyle/>
          <a:p>
            <a:r>
              <a:rPr lang="zh-CN" altLang="en-US" b="1" dirty="0" smtClean="0"/>
              <a:t>谓词公式的等价性</a:t>
            </a:r>
            <a:endParaRPr lang="en-US" altLang="zh-CN" b="1" dirty="0"/>
          </a:p>
        </p:txBody>
      </p:sp>
      <p:sp>
        <p:nvSpPr>
          <p:cNvPr id="652291" name="Rectangle 3"/>
          <p:cNvSpPr>
            <a:spLocks noGrp="1" noChangeArrowheads="1"/>
          </p:cNvSpPr>
          <p:nvPr>
            <p:ph type="body" idx="1"/>
          </p:nvPr>
        </p:nvSpPr>
        <p:spPr>
          <a:xfrm>
            <a:off x="250825" y="1341438"/>
            <a:ext cx="8713788" cy="5327650"/>
          </a:xfrm>
        </p:spPr>
        <p:txBody>
          <a:bodyPr/>
          <a:lstStyle/>
          <a:p>
            <a:pPr>
              <a:lnSpc>
                <a:spcPct val="110000"/>
              </a:lnSpc>
              <a:spcBef>
                <a:spcPts val="1800"/>
              </a:spcBef>
            </a:pPr>
            <a:r>
              <a:rPr lang="zh-CN" altLang="en-US" sz="2800" b="0" dirty="0" smtClean="0">
                <a:latin typeface="Times New Roman" pitchFamily="18" charset="0"/>
              </a:rPr>
              <a:t>谓词</a:t>
            </a:r>
            <a:r>
              <a:rPr lang="zh-CN" altLang="en-US" sz="2800" b="0" dirty="0">
                <a:latin typeface="Times New Roman" pitchFamily="18" charset="0"/>
              </a:rPr>
              <a:t>公式的</a:t>
            </a:r>
            <a:r>
              <a:rPr lang="zh-CN" altLang="en-US" sz="2800" dirty="0">
                <a:solidFill>
                  <a:srgbClr val="FF00FF"/>
                </a:solidFill>
                <a:latin typeface="Times New Roman" pitchFamily="18" charset="0"/>
              </a:rPr>
              <a:t>等价性</a:t>
            </a:r>
            <a:r>
              <a:rPr lang="zh-CN" altLang="en-US" sz="2800" b="0" dirty="0">
                <a:latin typeface="Times New Roman" pitchFamily="18" charset="0"/>
              </a:rPr>
              <a:t>和</a:t>
            </a:r>
            <a:r>
              <a:rPr lang="zh-CN" altLang="en-US" sz="2800" dirty="0">
                <a:solidFill>
                  <a:srgbClr val="FF00FF"/>
                </a:solidFill>
              </a:rPr>
              <a:t>永真蕴含性</a:t>
            </a:r>
            <a:r>
              <a:rPr lang="zh-CN" altLang="en-US" sz="2800" b="0" dirty="0">
                <a:latin typeface="Times New Roman" pitchFamily="18" charset="0"/>
              </a:rPr>
              <a:t>可分别用相应的</a:t>
            </a:r>
            <a:r>
              <a:rPr lang="zh-CN" altLang="en-US" sz="2800" dirty="0">
                <a:solidFill>
                  <a:srgbClr val="FF00FF"/>
                </a:solidFill>
              </a:rPr>
              <a:t>等价式</a:t>
            </a:r>
            <a:r>
              <a:rPr lang="zh-CN" altLang="en-US" sz="2800" b="0" dirty="0">
                <a:latin typeface="Times New Roman" pitchFamily="18" charset="0"/>
              </a:rPr>
              <a:t>和</a:t>
            </a:r>
            <a:r>
              <a:rPr lang="zh-CN" altLang="en-US" sz="2800" dirty="0">
                <a:solidFill>
                  <a:srgbClr val="FF00FF"/>
                </a:solidFill>
              </a:rPr>
              <a:t>永真蕴含式</a:t>
            </a:r>
            <a:r>
              <a:rPr lang="zh-CN" altLang="en-US" sz="2800" b="0" dirty="0">
                <a:latin typeface="Times New Roman" pitchFamily="18" charset="0"/>
              </a:rPr>
              <a:t>来</a:t>
            </a:r>
            <a:r>
              <a:rPr lang="zh-CN" altLang="en-US" sz="2800" b="0" dirty="0" smtClean="0">
                <a:latin typeface="Times New Roman" pitchFamily="18" charset="0"/>
              </a:rPr>
              <a:t>表示</a:t>
            </a:r>
            <a:endParaRPr lang="en-US" altLang="zh-CN" sz="2800" b="0" dirty="0" smtClean="0">
              <a:latin typeface="Times New Roman" pitchFamily="18" charset="0"/>
            </a:endParaRPr>
          </a:p>
          <a:p>
            <a:pPr>
              <a:lnSpc>
                <a:spcPct val="110000"/>
              </a:lnSpc>
              <a:spcBef>
                <a:spcPts val="1800"/>
              </a:spcBef>
            </a:pPr>
            <a:r>
              <a:rPr lang="zh-CN" altLang="en-US" sz="2800" b="0" dirty="0" smtClean="0">
                <a:latin typeface="Times New Roman" pitchFamily="18" charset="0"/>
              </a:rPr>
              <a:t>等价</a:t>
            </a:r>
            <a:r>
              <a:rPr lang="zh-CN" altLang="en-US" sz="2800" b="0" dirty="0">
                <a:latin typeface="Times New Roman" pitchFamily="18" charset="0"/>
              </a:rPr>
              <a:t>式和永真蕴含式都是演绎推理的主要</a:t>
            </a:r>
            <a:r>
              <a:rPr lang="zh-CN" altLang="en-US" sz="2800" b="0" dirty="0" smtClean="0">
                <a:latin typeface="Times New Roman" pitchFamily="18" charset="0"/>
              </a:rPr>
              <a:t>依据，也称为</a:t>
            </a:r>
            <a:r>
              <a:rPr lang="zh-CN" altLang="en-US" sz="2800" dirty="0">
                <a:solidFill>
                  <a:srgbClr val="FF0000"/>
                </a:solidFill>
                <a:latin typeface="Times New Roman" pitchFamily="18" charset="0"/>
              </a:rPr>
              <a:t>推理规规则</a:t>
            </a:r>
            <a:r>
              <a:rPr lang="zh-CN" altLang="en-US" sz="2800" b="0" dirty="0" smtClean="0">
                <a:latin typeface="Times New Roman" pitchFamily="18" charset="0"/>
              </a:rPr>
              <a:t>。</a:t>
            </a:r>
            <a:endParaRPr lang="en-US" altLang="zh-CN" sz="2800" b="0" dirty="0" smtClean="0">
              <a:latin typeface="Times New Roman" pitchFamily="18" charset="0"/>
            </a:endParaRPr>
          </a:p>
          <a:p>
            <a:pPr>
              <a:lnSpc>
                <a:spcPct val="110000"/>
              </a:lnSpc>
            </a:pPr>
            <a:endParaRPr lang="zh-CN" altLang="en-US" sz="1400" b="1" dirty="0">
              <a:solidFill>
                <a:srgbClr val="0000CC"/>
              </a:solidFill>
              <a:latin typeface="Times New Roman" pitchFamily="18" charset="0"/>
            </a:endParaRPr>
          </a:p>
          <a:p>
            <a:pPr>
              <a:lnSpc>
                <a:spcPct val="110000"/>
              </a:lnSpc>
            </a:pPr>
            <a:r>
              <a:rPr lang="zh-CN" altLang="en-US" sz="2800" b="1" dirty="0" smtClean="0">
                <a:solidFill>
                  <a:srgbClr val="C00000"/>
                </a:solidFill>
                <a:latin typeface="Times New Roman" pitchFamily="18" charset="0"/>
              </a:rPr>
              <a:t>谓词公式的等价性：</a:t>
            </a:r>
            <a:endParaRPr lang="en-US" altLang="zh-CN" sz="2800" b="1" dirty="0" smtClean="0">
              <a:solidFill>
                <a:srgbClr val="C00000"/>
              </a:solidFill>
              <a:latin typeface="Times New Roman" pitchFamily="18" charset="0"/>
            </a:endParaRPr>
          </a:p>
        </p:txBody>
      </p:sp>
      <p:sp>
        <p:nvSpPr>
          <p:cNvPr id="5" name="圆角矩形 4"/>
          <p:cNvSpPr/>
          <p:nvPr/>
        </p:nvSpPr>
        <p:spPr>
          <a:xfrm>
            <a:off x="767408" y="4581128"/>
            <a:ext cx="7632848" cy="1296144"/>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zh-CN" altLang="en-US" b="1" dirty="0">
                <a:solidFill>
                  <a:srgbClr val="0000FF"/>
                </a:solidFill>
                <a:latin typeface="Times New Roman" pitchFamily="18" charset="0"/>
                <a:ea typeface="幼圆" pitchFamily="49" charset="-122"/>
                <a:cs typeface="Times New Roman" pitchFamily="18" charset="0"/>
              </a:rPr>
              <a:t>设</a:t>
            </a:r>
            <a:r>
              <a:rPr lang="en-US" altLang="zh-CN" b="1" dirty="0">
                <a:solidFill>
                  <a:srgbClr val="0000FF"/>
                </a:solidFill>
                <a:latin typeface="Times New Roman" pitchFamily="18" charset="0"/>
                <a:ea typeface="幼圆" pitchFamily="49" charset="-122"/>
                <a:cs typeface="Times New Roman" pitchFamily="18" charset="0"/>
              </a:rPr>
              <a:t>P</a:t>
            </a:r>
            <a:r>
              <a:rPr lang="zh-CN" altLang="en-US" b="1" dirty="0">
                <a:solidFill>
                  <a:srgbClr val="0000FF"/>
                </a:solidFill>
                <a:latin typeface="Times New Roman" pitchFamily="18" charset="0"/>
                <a:ea typeface="幼圆" pitchFamily="49" charset="-122"/>
                <a:cs typeface="Times New Roman" pitchFamily="18" charset="0"/>
              </a:rPr>
              <a:t>与</a:t>
            </a:r>
            <a:r>
              <a:rPr lang="en-US" altLang="zh-CN" b="1" dirty="0">
                <a:solidFill>
                  <a:srgbClr val="0000FF"/>
                </a:solidFill>
                <a:latin typeface="Times New Roman" pitchFamily="18" charset="0"/>
                <a:ea typeface="幼圆" pitchFamily="49" charset="-122"/>
                <a:cs typeface="Times New Roman" pitchFamily="18" charset="0"/>
              </a:rPr>
              <a:t>Q</a:t>
            </a:r>
            <a:r>
              <a:rPr lang="zh-CN" altLang="en-US" b="1" dirty="0">
                <a:solidFill>
                  <a:srgbClr val="0000FF"/>
                </a:solidFill>
                <a:latin typeface="Times New Roman" pitchFamily="18" charset="0"/>
                <a:ea typeface="幼圆" pitchFamily="49" charset="-122"/>
                <a:cs typeface="Times New Roman" pitchFamily="18" charset="0"/>
              </a:rPr>
              <a:t>是</a:t>
            </a:r>
            <a:r>
              <a:rPr lang="en-US" altLang="zh-CN" b="1" dirty="0">
                <a:solidFill>
                  <a:srgbClr val="0000FF"/>
                </a:solidFill>
                <a:latin typeface="Times New Roman" pitchFamily="18" charset="0"/>
                <a:ea typeface="幼圆" pitchFamily="49" charset="-122"/>
                <a:cs typeface="Times New Roman" pitchFamily="18" charset="0"/>
              </a:rPr>
              <a:t>D</a:t>
            </a:r>
            <a:r>
              <a:rPr lang="zh-CN" altLang="en-US" b="1" dirty="0">
                <a:solidFill>
                  <a:srgbClr val="0000FF"/>
                </a:solidFill>
                <a:latin typeface="Times New Roman" pitchFamily="18" charset="0"/>
                <a:ea typeface="幼圆" pitchFamily="49" charset="-122"/>
                <a:cs typeface="Times New Roman" pitchFamily="18" charset="0"/>
              </a:rPr>
              <a:t>上的两个谓词公式，若对</a:t>
            </a:r>
            <a:r>
              <a:rPr lang="en-US" altLang="zh-CN" b="1" dirty="0">
                <a:solidFill>
                  <a:srgbClr val="0000FF"/>
                </a:solidFill>
                <a:latin typeface="Times New Roman" pitchFamily="18" charset="0"/>
                <a:ea typeface="幼圆" pitchFamily="49" charset="-122"/>
                <a:cs typeface="Times New Roman" pitchFamily="18" charset="0"/>
              </a:rPr>
              <a:t>D</a:t>
            </a:r>
            <a:r>
              <a:rPr lang="zh-CN" altLang="en-US" b="1" dirty="0">
                <a:solidFill>
                  <a:srgbClr val="0000FF"/>
                </a:solidFill>
                <a:latin typeface="Times New Roman" pitchFamily="18" charset="0"/>
                <a:ea typeface="幼圆" pitchFamily="49" charset="-122"/>
                <a:cs typeface="Times New Roman" pitchFamily="18" charset="0"/>
              </a:rPr>
              <a:t>上的任意解释，</a:t>
            </a:r>
            <a:r>
              <a:rPr lang="en-US" altLang="zh-CN" b="1" dirty="0">
                <a:solidFill>
                  <a:srgbClr val="0000FF"/>
                </a:solidFill>
                <a:latin typeface="Times New Roman" pitchFamily="18" charset="0"/>
                <a:ea typeface="幼圆" pitchFamily="49" charset="-122"/>
                <a:cs typeface="Times New Roman" pitchFamily="18" charset="0"/>
              </a:rPr>
              <a:t>P</a:t>
            </a:r>
            <a:r>
              <a:rPr lang="zh-CN" altLang="en-US" b="1" dirty="0">
                <a:solidFill>
                  <a:srgbClr val="0000FF"/>
                </a:solidFill>
                <a:latin typeface="Times New Roman" pitchFamily="18" charset="0"/>
                <a:ea typeface="幼圆" pitchFamily="49" charset="-122"/>
                <a:cs typeface="Times New Roman" pitchFamily="18" charset="0"/>
              </a:rPr>
              <a:t>与</a:t>
            </a:r>
            <a:r>
              <a:rPr lang="en-US" altLang="zh-CN" b="1" dirty="0">
                <a:solidFill>
                  <a:srgbClr val="0000FF"/>
                </a:solidFill>
                <a:latin typeface="Times New Roman" pitchFamily="18" charset="0"/>
                <a:ea typeface="幼圆" pitchFamily="49" charset="-122"/>
                <a:cs typeface="Times New Roman" pitchFamily="18" charset="0"/>
              </a:rPr>
              <a:t>Q</a:t>
            </a:r>
            <a:r>
              <a:rPr lang="zh-CN" altLang="en-US" b="1" dirty="0">
                <a:solidFill>
                  <a:srgbClr val="0000FF"/>
                </a:solidFill>
                <a:latin typeface="Times New Roman" pitchFamily="18" charset="0"/>
                <a:ea typeface="幼圆" pitchFamily="49" charset="-122"/>
                <a:cs typeface="Times New Roman" pitchFamily="18" charset="0"/>
              </a:rPr>
              <a:t>都有相同的真值，则称</a:t>
            </a:r>
            <a:r>
              <a:rPr lang="en-US" altLang="zh-CN" b="1" dirty="0">
                <a:solidFill>
                  <a:srgbClr val="0000FF"/>
                </a:solidFill>
                <a:latin typeface="Times New Roman" pitchFamily="18" charset="0"/>
                <a:ea typeface="幼圆" pitchFamily="49" charset="-122"/>
                <a:cs typeface="Times New Roman" pitchFamily="18" charset="0"/>
              </a:rPr>
              <a:t>P</a:t>
            </a:r>
            <a:r>
              <a:rPr lang="zh-CN" altLang="en-US" b="1" dirty="0">
                <a:solidFill>
                  <a:srgbClr val="0000FF"/>
                </a:solidFill>
                <a:latin typeface="Times New Roman" pitchFamily="18" charset="0"/>
                <a:ea typeface="幼圆" pitchFamily="49" charset="-122"/>
                <a:cs typeface="Times New Roman" pitchFamily="18" charset="0"/>
              </a:rPr>
              <a:t>与</a:t>
            </a:r>
            <a:r>
              <a:rPr lang="en-US" altLang="zh-CN" b="1" dirty="0">
                <a:solidFill>
                  <a:srgbClr val="0000FF"/>
                </a:solidFill>
                <a:latin typeface="Times New Roman" pitchFamily="18" charset="0"/>
                <a:ea typeface="幼圆" pitchFamily="49" charset="-122"/>
                <a:cs typeface="Times New Roman" pitchFamily="18" charset="0"/>
              </a:rPr>
              <a:t>Q</a:t>
            </a:r>
            <a:r>
              <a:rPr lang="zh-CN" altLang="en-US" b="1" dirty="0">
                <a:solidFill>
                  <a:srgbClr val="0000FF"/>
                </a:solidFill>
                <a:latin typeface="Times New Roman" pitchFamily="18" charset="0"/>
                <a:ea typeface="幼圆" pitchFamily="49" charset="-122"/>
                <a:cs typeface="Times New Roman" pitchFamily="18" charset="0"/>
              </a:rPr>
              <a:t>在</a:t>
            </a:r>
            <a:r>
              <a:rPr lang="en-US" altLang="zh-CN" b="1" dirty="0">
                <a:solidFill>
                  <a:srgbClr val="0000FF"/>
                </a:solidFill>
                <a:latin typeface="Times New Roman" pitchFamily="18" charset="0"/>
                <a:ea typeface="幼圆" pitchFamily="49" charset="-122"/>
                <a:cs typeface="Times New Roman" pitchFamily="18" charset="0"/>
              </a:rPr>
              <a:t>D </a:t>
            </a:r>
            <a:r>
              <a:rPr lang="zh-CN" altLang="en-US" b="1" dirty="0">
                <a:solidFill>
                  <a:srgbClr val="0000FF"/>
                </a:solidFill>
                <a:latin typeface="Times New Roman" pitchFamily="18" charset="0"/>
                <a:ea typeface="幼圆" pitchFamily="49" charset="-122"/>
                <a:cs typeface="Times New Roman" pitchFamily="18" charset="0"/>
              </a:rPr>
              <a:t>上是等价的。如果</a:t>
            </a:r>
            <a:r>
              <a:rPr lang="en-US" altLang="zh-CN" b="1" dirty="0">
                <a:solidFill>
                  <a:srgbClr val="0000FF"/>
                </a:solidFill>
                <a:latin typeface="Times New Roman" pitchFamily="18" charset="0"/>
                <a:ea typeface="幼圆" pitchFamily="49" charset="-122"/>
                <a:cs typeface="Times New Roman" pitchFamily="18" charset="0"/>
              </a:rPr>
              <a:t>D</a:t>
            </a:r>
            <a:r>
              <a:rPr lang="zh-CN" altLang="en-US" b="1" dirty="0">
                <a:solidFill>
                  <a:srgbClr val="0000FF"/>
                </a:solidFill>
                <a:latin typeface="Times New Roman" pitchFamily="18" charset="0"/>
                <a:ea typeface="幼圆" pitchFamily="49" charset="-122"/>
                <a:cs typeface="Times New Roman" pitchFamily="18" charset="0"/>
              </a:rPr>
              <a:t>是任意非空个体域，则称</a:t>
            </a:r>
            <a:r>
              <a:rPr lang="en-US" altLang="zh-CN" b="1" dirty="0">
                <a:solidFill>
                  <a:srgbClr val="0000FF"/>
                </a:solidFill>
                <a:latin typeface="Times New Roman" pitchFamily="18" charset="0"/>
                <a:ea typeface="幼圆" pitchFamily="49" charset="-122"/>
                <a:cs typeface="Times New Roman" pitchFamily="18" charset="0"/>
              </a:rPr>
              <a:t>P</a:t>
            </a:r>
            <a:r>
              <a:rPr lang="zh-CN" altLang="en-US" b="1" dirty="0">
                <a:solidFill>
                  <a:srgbClr val="0000FF"/>
                </a:solidFill>
                <a:latin typeface="Times New Roman" pitchFamily="18" charset="0"/>
                <a:ea typeface="幼圆" pitchFamily="49" charset="-122"/>
                <a:cs typeface="Times New Roman" pitchFamily="18" charset="0"/>
              </a:rPr>
              <a:t>与</a:t>
            </a:r>
            <a:r>
              <a:rPr lang="en-US" altLang="zh-CN" b="1" dirty="0">
                <a:solidFill>
                  <a:srgbClr val="0000FF"/>
                </a:solidFill>
                <a:latin typeface="Times New Roman" pitchFamily="18" charset="0"/>
                <a:ea typeface="幼圆" pitchFamily="49" charset="-122"/>
                <a:cs typeface="Times New Roman" pitchFamily="18" charset="0"/>
              </a:rPr>
              <a:t>Q</a:t>
            </a:r>
            <a:r>
              <a:rPr lang="zh-CN" altLang="en-US" b="1" dirty="0">
                <a:solidFill>
                  <a:srgbClr val="0000FF"/>
                </a:solidFill>
                <a:latin typeface="Times New Roman" pitchFamily="18" charset="0"/>
                <a:ea typeface="幼圆" pitchFamily="49" charset="-122"/>
                <a:cs typeface="Times New Roman" pitchFamily="18" charset="0"/>
              </a:rPr>
              <a:t>是等价的，记作</a:t>
            </a:r>
            <a:r>
              <a:rPr lang="en-US" altLang="zh-CN" b="1" dirty="0">
                <a:solidFill>
                  <a:srgbClr val="0000FF"/>
                </a:solidFill>
                <a:latin typeface="Times New Roman" pitchFamily="18" charset="0"/>
                <a:ea typeface="幼圆" pitchFamily="49" charset="-122"/>
                <a:cs typeface="Times New Roman" pitchFamily="18" charset="0"/>
              </a:rPr>
              <a:t>P⇔Q</a:t>
            </a:r>
            <a:r>
              <a:rPr lang="zh-CN" altLang="en-US" b="1" dirty="0">
                <a:solidFill>
                  <a:srgbClr val="0000FF"/>
                </a:solidFill>
                <a:latin typeface="Times New Roman" pitchFamily="18" charset="0"/>
                <a:ea typeface="幼圆" pitchFamily="49" charset="-122"/>
                <a:cs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315" name="Rectangle 3"/>
          <p:cNvSpPr>
            <a:spLocks noGrp="1" noChangeArrowheads="1"/>
          </p:cNvSpPr>
          <p:nvPr>
            <p:ph type="body" sz="half" idx="1"/>
          </p:nvPr>
        </p:nvSpPr>
        <p:spPr>
          <a:xfrm>
            <a:off x="395537" y="1052513"/>
            <a:ext cx="8208912" cy="5805487"/>
          </a:xfrm>
        </p:spPr>
        <p:txBody>
          <a:bodyPr/>
          <a:lstStyle/>
          <a:p>
            <a:pPr marL="0" indent="0">
              <a:lnSpc>
                <a:spcPct val="80000"/>
              </a:lnSpc>
              <a:buNone/>
            </a:pPr>
            <a:r>
              <a:rPr lang="en-US" altLang="zh-CN" sz="2000" b="1" dirty="0">
                <a:solidFill>
                  <a:srgbClr val="0000CC"/>
                </a:solidFill>
                <a:latin typeface="Times New Roman" pitchFamily="18" charset="0"/>
              </a:rPr>
              <a:t>(1) </a:t>
            </a:r>
            <a:r>
              <a:rPr lang="zh-CN" altLang="en-US" sz="2000" b="1" dirty="0">
                <a:solidFill>
                  <a:srgbClr val="FF0000"/>
                </a:solidFill>
                <a:latin typeface="Times New Roman" pitchFamily="18" charset="0"/>
              </a:rPr>
              <a:t>双重否定律</a:t>
            </a:r>
            <a:r>
              <a:rPr lang="zh-CN" altLang="en-US"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en-US" altLang="zh-CN" sz="2000" b="1" dirty="0">
                <a:solidFill>
                  <a:srgbClr val="0000CC"/>
                </a:solidFill>
                <a:latin typeface="Times New Roman" pitchFamily="18" charset="0"/>
              </a:rPr>
              <a:t>¬ P ⇔ P</a:t>
            </a:r>
          </a:p>
          <a:p>
            <a:pPr marL="0" indent="0">
              <a:lnSpc>
                <a:spcPct val="80000"/>
              </a:lnSpc>
              <a:buNone/>
            </a:pPr>
            <a:r>
              <a:rPr lang="en-US" altLang="zh-CN" sz="2000" b="1" dirty="0">
                <a:solidFill>
                  <a:srgbClr val="0000CC"/>
                </a:solidFill>
                <a:latin typeface="Times New Roman" pitchFamily="18" charset="0"/>
              </a:rPr>
              <a:t>(2) </a:t>
            </a:r>
            <a:r>
              <a:rPr lang="zh-CN" altLang="en-US" sz="2000" b="1" dirty="0">
                <a:solidFill>
                  <a:srgbClr val="0000CC"/>
                </a:solidFill>
                <a:latin typeface="Times New Roman" pitchFamily="18" charset="0"/>
              </a:rPr>
              <a:t>交换律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en-US" altLang="zh-CN" sz="2000" b="1" dirty="0">
                <a:solidFill>
                  <a:srgbClr val="0000CC"/>
                </a:solidFill>
                <a:latin typeface="Times New Roman" pitchFamily="18" charset="0"/>
              </a:rPr>
              <a:t>P∨Q) ⇔ (Q∨P)</a:t>
            </a:r>
            <a:r>
              <a:rPr lang="zh-CN" altLang="en-US" sz="2000" b="1" dirty="0">
                <a:solidFill>
                  <a:srgbClr val="0000CC"/>
                </a:solidFill>
                <a:latin typeface="Times New Roman" pitchFamily="18" charset="0"/>
              </a:rPr>
              <a:t>， </a:t>
            </a:r>
            <a:r>
              <a:rPr lang="en-US" altLang="zh-CN" sz="2000" b="1" dirty="0">
                <a:solidFill>
                  <a:srgbClr val="0000CC"/>
                </a:solidFill>
                <a:latin typeface="Times New Roman" pitchFamily="18" charset="0"/>
              </a:rPr>
              <a:t>( P∧Q) ⇔ ( Q∧P)</a:t>
            </a:r>
          </a:p>
          <a:p>
            <a:pPr marL="0" indent="0">
              <a:lnSpc>
                <a:spcPct val="80000"/>
              </a:lnSpc>
              <a:buNone/>
            </a:pPr>
            <a:r>
              <a:rPr lang="en-US" altLang="zh-CN" sz="2000" b="1" dirty="0">
                <a:solidFill>
                  <a:srgbClr val="0000CC"/>
                </a:solidFill>
                <a:latin typeface="Times New Roman" pitchFamily="18" charset="0"/>
              </a:rPr>
              <a:t>(3) </a:t>
            </a:r>
            <a:r>
              <a:rPr lang="zh-CN" altLang="en-US" sz="2000" b="1" dirty="0">
                <a:solidFill>
                  <a:srgbClr val="0000CC"/>
                </a:solidFill>
                <a:latin typeface="Times New Roman" pitchFamily="18" charset="0"/>
              </a:rPr>
              <a:t>结合律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P∨Q)∨R ⇔ P∨(Q∨R) </a:t>
            </a:r>
          </a:p>
          <a:p>
            <a:pPr marL="0" indent="0">
              <a:lnSpc>
                <a:spcPct val="80000"/>
              </a:lnSpc>
              <a:buNone/>
            </a:pPr>
            <a:r>
              <a:rPr lang="en-US" altLang="zh-CN"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P∧Q)∧R ⇔ P∧(Q∧R)</a:t>
            </a:r>
          </a:p>
          <a:p>
            <a:pPr marL="0" indent="0">
              <a:lnSpc>
                <a:spcPct val="80000"/>
              </a:lnSpc>
              <a:buNone/>
            </a:pPr>
            <a:r>
              <a:rPr lang="en-US" altLang="zh-CN" sz="2000" b="1" dirty="0">
                <a:solidFill>
                  <a:srgbClr val="0000CC"/>
                </a:solidFill>
                <a:latin typeface="Times New Roman" pitchFamily="18" charset="0"/>
              </a:rPr>
              <a:t>(4) </a:t>
            </a:r>
            <a:r>
              <a:rPr lang="zh-CN" altLang="en-US" sz="2000" b="1" dirty="0">
                <a:solidFill>
                  <a:srgbClr val="FF0000"/>
                </a:solidFill>
                <a:latin typeface="Times New Roman" pitchFamily="18" charset="0"/>
              </a:rPr>
              <a:t>分配律</a:t>
            </a:r>
            <a:r>
              <a:rPr lang="zh-CN" altLang="en-US"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P</a:t>
            </a:r>
            <a:r>
              <a:rPr lang="en-US" altLang="zh-CN" sz="2000" b="1" dirty="0">
                <a:solidFill>
                  <a:srgbClr val="0000CC"/>
                </a:solidFill>
                <a:latin typeface="Times New Roman" pitchFamily="18" charset="0"/>
              </a:rPr>
              <a:t>∨(Q∧R) ⇔ (P∨Q)∧(P∨R)</a:t>
            </a:r>
          </a:p>
          <a:p>
            <a:pPr marL="0" indent="0">
              <a:lnSpc>
                <a:spcPct val="80000"/>
              </a:lnSpc>
              <a:buNone/>
            </a:pPr>
            <a:r>
              <a:rPr lang="en-US" altLang="zh-CN" sz="2000" b="1" dirty="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P</a:t>
            </a:r>
            <a:r>
              <a:rPr lang="en-US" altLang="zh-CN" sz="2000" b="1" dirty="0">
                <a:solidFill>
                  <a:srgbClr val="0000CC"/>
                </a:solidFill>
                <a:latin typeface="Times New Roman" pitchFamily="18" charset="0"/>
              </a:rPr>
              <a:t>∧(Q∨R) ⇔ (P∧Q)∨(P∧R)</a:t>
            </a:r>
          </a:p>
          <a:p>
            <a:pPr marL="0" indent="0">
              <a:lnSpc>
                <a:spcPct val="80000"/>
              </a:lnSpc>
              <a:buNone/>
            </a:pPr>
            <a:r>
              <a:rPr lang="en-US" altLang="zh-CN" sz="2000" b="1" dirty="0">
                <a:solidFill>
                  <a:srgbClr val="0000CC"/>
                </a:solidFill>
                <a:latin typeface="Times New Roman" pitchFamily="18" charset="0"/>
              </a:rPr>
              <a:t>(5)</a:t>
            </a:r>
            <a:r>
              <a:rPr lang="zh-CN" altLang="zh-CN" sz="2000" b="1" dirty="0">
                <a:solidFill>
                  <a:srgbClr val="FF0000"/>
                </a:solidFill>
                <a:latin typeface="Times New Roman" pitchFamily="18" charset="0"/>
              </a:rPr>
              <a:t>德摩根(否定)</a:t>
            </a:r>
            <a:r>
              <a:rPr lang="zh-CN" altLang="en-US" sz="2000" b="1" dirty="0">
                <a:solidFill>
                  <a:srgbClr val="FF0000"/>
                </a:solidFill>
                <a:latin typeface="Times New Roman" pitchFamily="18" charset="0"/>
              </a:rPr>
              <a:t>律</a:t>
            </a:r>
            <a:r>
              <a:rPr lang="zh-CN" altLang="en-US"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en-US" altLang="zh-CN" sz="2000" b="1" dirty="0">
                <a:solidFill>
                  <a:srgbClr val="0000CC"/>
                </a:solidFill>
                <a:latin typeface="Times New Roman" pitchFamily="18" charset="0"/>
              </a:rPr>
              <a:t>(P∨Q) ⇔ </a:t>
            </a:r>
            <a:r>
              <a:rPr lang="en-US" altLang="zh-CN" sz="2000" dirty="0">
                <a:solidFill>
                  <a:srgbClr val="0000CC"/>
                </a:solidFill>
                <a:latin typeface="Times New Roman" pitchFamily="18" charset="0"/>
              </a:rPr>
              <a:t>¬ P∧ ¬ Q</a:t>
            </a:r>
            <a:endParaRPr lang="en-US" altLang="zh-CN" sz="2000" b="1" dirty="0">
              <a:solidFill>
                <a:srgbClr val="0000CC"/>
              </a:solidFill>
              <a:latin typeface="Times New Roman" pitchFamily="18" charset="0"/>
            </a:endParaRPr>
          </a:p>
          <a:p>
            <a:pPr marL="0" indent="0">
              <a:lnSpc>
                <a:spcPct val="80000"/>
              </a:lnSpc>
              <a:buNone/>
            </a:pPr>
            <a:r>
              <a:rPr lang="en-US" altLang="zh-CN" sz="2000" b="1" dirty="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 </a:t>
            </a:r>
            <a:r>
              <a:rPr lang="en-US" altLang="zh-CN" sz="2000" b="1" dirty="0">
                <a:solidFill>
                  <a:srgbClr val="0000CC"/>
                </a:solidFill>
                <a:latin typeface="Times New Roman" pitchFamily="18" charset="0"/>
              </a:rPr>
              <a:t>(P∧Q) ⇔ </a:t>
            </a:r>
            <a:r>
              <a:rPr lang="en-US" altLang="zh-CN" sz="2000" dirty="0">
                <a:solidFill>
                  <a:srgbClr val="0000CC"/>
                </a:solidFill>
                <a:latin typeface="Times New Roman" pitchFamily="18" charset="0"/>
              </a:rPr>
              <a:t>¬ P∨ ¬ Q</a:t>
            </a:r>
            <a:endParaRPr lang="en-US" altLang="zh-CN" sz="2000" b="1" dirty="0">
              <a:solidFill>
                <a:srgbClr val="0000CC"/>
              </a:solidFill>
              <a:latin typeface="Times New Roman" pitchFamily="18" charset="0"/>
            </a:endParaRPr>
          </a:p>
          <a:p>
            <a:pPr marL="0" indent="0">
              <a:lnSpc>
                <a:spcPct val="80000"/>
              </a:lnSpc>
              <a:buNone/>
            </a:pPr>
            <a:r>
              <a:rPr lang="en-US" altLang="zh-CN" sz="2000" b="1" dirty="0">
                <a:solidFill>
                  <a:srgbClr val="0000CC"/>
                </a:solidFill>
                <a:latin typeface="Times New Roman" pitchFamily="18" charset="0"/>
              </a:rPr>
              <a:t>(6) </a:t>
            </a:r>
            <a:r>
              <a:rPr lang="zh-CN" altLang="en-US" sz="2000" b="1" dirty="0">
                <a:solidFill>
                  <a:srgbClr val="0000CC"/>
                </a:solidFill>
                <a:latin typeface="Times New Roman" pitchFamily="18" charset="0"/>
              </a:rPr>
              <a:t>吸收律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P</a:t>
            </a:r>
            <a:r>
              <a:rPr lang="en-US" altLang="zh-CN" sz="2000" b="1" dirty="0">
                <a:solidFill>
                  <a:srgbClr val="0000CC"/>
                </a:solidFill>
                <a:latin typeface="Times New Roman" pitchFamily="18" charset="0"/>
              </a:rPr>
              <a:t>∨(P∧Q) ⇔ P    </a:t>
            </a:r>
          </a:p>
          <a:p>
            <a:pPr marL="0" indent="0">
              <a:lnSpc>
                <a:spcPct val="80000"/>
              </a:lnSpc>
              <a:buNone/>
            </a:pPr>
            <a:r>
              <a:rPr lang="en-US" altLang="zh-CN" sz="2000" b="1" dirty="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P</a:t>
            </a:r>
            <a:r>
              <a:rPr lang="en-US" altLang="zh-CN" sz="2000" b="1" dirty="0">
                <a:solidFill>
                  <a:srgbClr val="0000CC"/>
                </a:solidFill>
                <a:latin typeface="Times New Roman" pitchFamily="18" charset="0"/>
              </a:rPr>
              <a:t>∧(P∨Q) ⇔ P</a:t>
            </a:r>
          </a:p>
          <a:p>
            <a:pPr marL="0" indent="0">
              <a:lnSpc>
                <a:spcPct val="80000"/>
              </a:lnSpc>
              <a:buNone/>
            </a:pPr>
            <a:r>
              <a:rPr lang="en-US" altLang="zh-CN" sz="2000" b="1" dirty="0">
                <a:solidFill>
                  <a:srgbClr val="0000CC"/>
                </a:solidFill>
                <a:latin typeface="Times New Roman" pitchFamily="18" charset="0"/>
              </a:rPr>
              <a:t>(7) </a:t>
            </a:r>
            <a:r>
              <a:rPr lang="zh-CN" altLang="en-US" sz="2000" b="1" dirty="0">
                <a:solidFill>
                  <a:srgbClr val="0000CC"/>
                </a:solidFill>
                <a:latin typeface="Times New Roman" pitchFamily="18" charset="0"/>
              </a:rPr>
              <a:t>补余律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P</a:t>
            </a:r>
            <a:r>
              <a:rPr lang="en-US" altLang="zh-CN" sz="2000" b="1" dirty="0">
                <a:solidFill>
                  <a:srgbClr val="0000CC"/>
                </a:solidFill>
                <a:latin typeface="Times New Roman" pitchFamily="18" charset="0"/>
              </a:rPr>
              <a:t>∨ ¬ P ⇔ T,   P∧ ¬P ⇔ F </a:t>
            </a:r>
          </a:p>
          <a:p>
            <a:pPr marL="0" indent="0">
              <a:lnSpc>
                <a:spcPct val="80000"/>
              </a:lnSpc>
              <a:buNone/>
            </a:pPr>
            <a:r>
              <a:rPr lang="en-US" altLang="zh-CN" sz="2000" b="1" dirty="0">
                <a:solidFill>
                  <a:srgbClr val="0000CC"/>
                </a:solidFill>
                <a:latin typeface="Times New Roman" pitchFamily="18" charset="0"/>
              </a:rPr>
              <a:t>(8) </a:t>
            </a:r>
            <a:r>
              <a:rPr lang="zh-CN" altLang="en-US" sz="2000" b="1" dirty="0">
                <a:solidFill>
                  <a:srgbClr val="0000CC"/>
                </a:solidFill>
                <a:latin typeface="Times New Roman" pitchFamily="18" charset="0"/>
              </a:rPr>
              <a:t>连词化归律       </a:t>
            </a:r>
            <a:r>
              <a:rPr lang="zh-CN" altLang="en-US" sz="2000" b="1" dirty="0" smtClean="0">
                <a:solidFill>
                  <a:srgbClr val="0000CC"/>
                </a:solidFill>
                <a:latin typeface="Times New Roman" pitchFamily="18" charset="0"/>
              </a:rPr>
              <a:t> </a:t>
            </a:r>
            <a:r>
              <a:rPr lang="en-US" altLang="zh-CN" sz="2000" b="1" dirty="0" smtClean="0">
                <a:solidFill>
                  <a:srgbClr val="FF0000"/>
                </a:solidFill>
                <a:latin typeface="Times New Roman" pitchFamily="18" charset="0"/>
              </a:rPr>
              <a:t>P</a:t>
            </a:r>
            <a:r>
              <a:rPr lang="en-US" altLang="zh-CN" sz="2000" b="1" dirty="0">
                <a:solidFill>
                  <a:srgbClr val="FF0000"/>
                </a:solidFill>
                <a:latin typeface="Times New Roman" pitchFamily="18" charset="0"/>
              </a:rPr>
              <a:t>→Q ⇔ ¬P∨Q</a:t>
            </a:r>
          </a:p>
          <a:p>
            <a:pPr marL="0" indent="0">
              <a:lnSpc>
                <a:spcPct val="80000"/>
              </a:lnSpc>
              <a:buNone/>
            </a:pPr>
            <a:r>
              <a:rPr lang="en-US" altLang="zh-CN"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P</a:t>
            </a:r>
            <a:r>
              <a:rPr lang="en-US" altLang="zh-CN" sz="2000" b="1" dirty="0">
                <a:solidFill>
                  <a:srgbClr val="0000CC"/>
                </a:solidFill>
                <a:latin typeface="Times New Roman" pitchFamily="18" charset="0"/>
                <a:cs typeface="Arial" charset="0"/>
              </a:rPr>
              <a:t>↔</a:t>
            </a:r>
            <a:r>
              <a:rPr lang="en-US" altLang="zh-CN" sz="2000" b="1" dirty="0">
                <a:solidFill>
                  <a:srgbClr val="0000CC"/>
                </a:solidFill>
                <a:latin typeface="Times New Roman" pitchFamily="18" charset="0"/>
              </a:rPr>
              <a:t>Q ⇔ (P→Q)∧(Q→P)</a:t>
            </a:r>
          </a:p>
          <a:p>
            <a:pPr marL="0" indent="0">
              <a:lnSpc>
                <a:spcPct val="80000"/>
              </a:lnSpc>
              <a:buNone/>
            </a:pPr>
            <a:r>
              <a:rPr lang="en-US" altLang="zh-CN" sz="2000" b="1" dirty="0">
                <a:solidFill>
                  <a:srgbClr val="0000CC"/>
                </a:solidFill>
                <a:latin typeface="Times New Roman" pitchFamily="18" charset="0"/>
              </a:rPr>
              <a:t>                              </a:t>
            </a:r>
            <a:r>
              <a:rPr lang="zh-CN" altLang="en-US" sz="2000"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P</a:t>
            </a:r>
            <a:r>
              <a:rPr lang="en-US" altLang="zh-CN" sz="2000" b="1" dirty="0">
                <a:solidFill>
                  <a:srgbClr val="0000CC"/>
                </a:solidFill>
                <a:latin typeface="Times New Roman" pitchFamily="18" charset="0"/>
                <a:cs typeface="Arial" charset="0"/>
              </a:rPr>
              <a:t>↔</a:t>
            </a:r>
            <a:r>
              <a:rPr lang="en-US" altLang="zh-CN" sz="2000" b="1" dirty="0">
                <a:solidFill>
                  <a:srgbClr val="0000CC"/>
                </a:solidFill>
                <a:latin typeface="Times New Roman" pitchFamily="18" charset="0"/>
              </a:rPr>
              <a:t>Q ⇔ (P∧Q)∨(¬ Q∧ ¬ P)</a:t>
            </a:r>
          </a:p>
          <a:p>
            <a:pPr marL="0" indent="0">
              <a:lnSpc>
                <a:spcPct val="80000"/>
              </a:lnSpc>
              <a:buNone/>
            </a:pPr>
            <a:r>
              <a:rPr lang="en-US" altLang="zh-CN" sz="2000" b="1" dirty="0">
                <a:solidFill>
                  <a:srgbClr val="0000CC"/>
                </a:solidFill>
                <a:latin typeface="Times New Roman" pitchFamily="18" charset="0"/>
              </a:rPr>
              <a:t>(9) </a:t>
            </a:r>
            <a:r>
              <a:rPr lang="zh-CN" altLang="en-US" sz="2000" b="1" dirty="0">
                <a:solidFill>
                  <a:srgbClr val="FF0000"/>
                </a:solidFill>
                <a:latin typeface="Times New Roman" pitchFamily="18" charset="0"/>
              </a:rPr>
              <a:t>量词转换律</a:t>
            </a:r>
            <a:r>
              <a:rPr lang="zh-CN" altLang="en-US"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en-US" altLang="zh-CN" sz="2000" b="1" dirty="0">
                <a:solidFill>
                  <a:srgbClr val="0000CC"/>
                </a:solidFill>
                <a:latin typeface="Times New Roman" pitchFamily="18" charset="0"/>
              </a:rPr>
              <a:t>(</a:t>
            </a:r>
            <a:r>
              <a:rPr lang="en-US" altLang="zh-CN" sz="2000" b="1" dirty="0">
                <a:solidFill>
                  <a:srgbClr val="0000CC"/>
                </a:solidFill>
                <a:latin typeface="Times New Roman" pitchFamily="18" charset="0"/>
                <a:ea typeface="Batang" pitchFamily="18" charset="-127"/>
              </a:rPr>
              <a:t>∃</a:t>
            </a:r>
            <a:r>
              <a:rPr lang="en-US" altLang="zh-CN" sz="2000" b="1" dirty="0">
                <a:solidFill>
                  <a:srgbClr val="0000CC"/>
                </a:solidFill>
                <a:latin typeface="Times New Roman" pitchFamily="18" charset="0"/>
              </a:rPr>
              <a:t>x)P ⇔ (∀x)( ¬ P)</a:t>
            </a:r>
          </a:p>
          <a:p>
            <a:pPr marL="0" indent="0">
              <a:lnSpc>
                <a:spcPct val="80000"/>
              </a:lnSpc>
              <a:buNone/>
            </a:pPr>
            <a:r>
              <a:rPr lang="en-US" altLang="zh-CN"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en-US" altLang="zh-CN" sz="2000" b="1" dirty="0">
                <a:solidFill>
                  <a:srgbClr val="0000CC"/>
                </a:solidFill>
                <a:latin typeface="Times New Roman" pitchFamily="18" charset="0"/>
              </a:rPr>
              <a:t>(∀x)P ⇔ (</a:t>
            </a:r>
            <a:r>
              <a:rPr lang="en-US" altLang="zh-CN" sz="2000" b="1" dirty="0">
                <a:solidFill>
                  <a:srgbClr val="0000CC"/>
                </a:solidFill>
                <a:latin typeface="Times New Roman" pitchFamily="18" charset="0"/>
                <a:ea typeface="Batang" pitchFamily="18" charset="-127"/>
              </a:rPr>
              <a:t>∃</a:t>
            </a:r>
            <a:r>
              <a:rPr lang="en-US" altLang="zh-CN" sz="2000" b="1" dirty="0">
                <a:solidFill>
                  <a:srgbClr val="0000CC"/>
                </a:solidFill>
                <a:latin typeface="Times New Roman" pitchFamily="18" charset="0"/>
              </a:rPr>
              <a:t>x) (¬ P)</a:t>
            </a:r>
          </a:p>
          <a:p>
            <a:pPr marL="0" indent="0">
              <a:lnSpc>
                <a:spcPct val="80000"/>
              </a:lnSpc>
              <a:buNone/>
            </a:pPr>
            <a:r>
              <a:rPr lang="en-US" altLang="zh-CN" sz="2000" b="1" dirty="0">
                <a:solidFill>
                  <a:srgbClr val="0000CC"/>
                </a:solidFill>
                <a:latin typeface="Times New Roman" pitchFamily="18" charset="0"/>
              </a:rPr>
              <a:t>(10) </a:t>
            </a:r>
            <a:r>
              <a:rPr lang="zh-CN" altLang="en-US" sz="2000" b="1" dirty="0">
                <a:solidFill>
                  <a:srgbClr val="FF0000"/>
                </a:solidFill>
                <a:latin typeface="Times New Roman" pitchFamily="18" charset="0"/>
              </a:rPr>
              <a:t>量词分配律</a:t>
            </a:r>
            <a:r>
              <a:rPr lang="zh-CN" altLang="en-US"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∀x) (P∧Q) ⇔ (∀x)P∧(∀x)Q</a:t>
            </a:r>
          </a:p>
          <a:p>
            <a:pPr marL="0" indent="0">
              <a:lnSpc>
                <a:spcPct val="80000"/>
              </a:lnSpc>
              <a:buNone/>
            </a:pPr>
            <a:r>
              <a:rPr lang="en-US" altLang="zh-CN"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en-US" altLang="zh-CN" sz="2000" b="1" dirty="0">
                <a:solidFill>
                  <a:srgbClr val="0000CC"/>
                </a:solidFill>
                <a:latin typeface="Times New Roman" pitchFamily="18" charset="0"/>
              </a:rPr>
              <a:t>(</a:t>
            </a:r>
            <a:r>
              <a:rPr lang="en-US" altLang="zh-CN" sz="2000" b="1" dirty="0">
                <a:solidFill>
                  <a:srgbClr val="0000CC"/>
                </a:solidFill>
                <a:latin typeface="Times New Roman" pitchFamily="18" charset="0"/>
                <a:ea typeface="Batang" pitchFamily="18" charset="-127"/>
              </a:rPr>
              <a:t>∃</a:t>
            </a:r>
            <a:r>
              <a:rPr lang="en-US" altLang="zh-CN" sz="2000" b="1" dirty="0">
                <a:solidFill>
                  <a:srgbClr val="0000CC"/>
                </a:solidFill>
                <a:latin typeface="Times New Roman" pitchFamily="18" charset="0"/>
              </a:rPr>
              <a:t>x) (P∨Q) ⇔ (</a:t>
            </a:r>
            <a:r>
              <a:rPr lang="en-US" altLang="zh-CN" sz="2000" b="1" dirty="0">
                <a:solidFill>
                  <a:srgbClr val="0000CC"/>
                </a:solidFill>
                <a:latin typeface="Times New Roman" pitchFamily="18" charset="0"/>
                <a:ea typeface="Batang" pitchFamily="18" charset="-127"/>
              </a:rPr>
              <a:t>∃</a:t>
            </a:r>
            <a:r>
              <a:rPr lang="en-US" altLang="zh-CN" sz="2000" b="1" dirty="0">
                <a:solidFill>
                  <a:srgbClr val="0000CC"/>
                </a:solidFill>
                <a:latin typeface="Times New Roman" pitchFamily="18" charset="0"/>
              </a:rPr>
              <a:t>x)P∨(</a:t>
            </a:r>
            <a:r>
              <a:rPr lang="en-US" altLang="zh-CN" sz="2000" b="1" dirty="0">
                <a:solidFill>
                  <a:srgbClr val="0000CC"/>
                </a:solidFill>
                <a:latin typeface="Times New Roman" pitchFamily="18" charset="0"/>
                <a:ea typeface="Batang" pitchFamily="18" charset="-127"/>
              </a:rPr>
              <a:t>∃</a:t>
            </a:r>
            <a:r>
              <a:rPr lang="en-US" altLang="zh-CN" sz="2000" b="1" dirty="0">
                <a:solidFill>
                  <a:srgbClr val="0000CC"/>
                </a:solidFill>
                <a:latin typeface="Times New Roman" pitchFamily="18" charset="0"/>
              </a:rPr>
              <a:t>x)Q</a:t>
            </a:r>
          </a:p>
        </p:txBody>
      </p:sp>
      <p:sp>
        <p:nvSpPr>
          <p:cNvPr id="653322" name="Text Box 10"/>
          <p:cNvSpPr txBox="1">
            <a:spLocks noChangeArrowheads="1"/>
          </p:cNvSpPr>
          <p:nvPr/>
        </p:nvSpPr>
        <p:spPr bwMode="auto">
          <a:xfrm>
            <a:off x="6156325" y="3141663"/>
            <a:ext cx="25923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00"/>
                </a:solidFill>
              </a:rPr>
              <a:t>置换律：</a:t>
            </a:r>
            <a:br>
              <a:rPr lang="zh-CN" altLang="en-US" b="1">
                <a:solidFill>
                  <a:srgbClr val="000000"/>
                </a:solidFill>
              </a:rPr>
            </a:br>
            <a:r>
              <a:rPr lang="en-US" altLang="zh-CN" b="1">
                <a:solidFill>
                  <a:srgbClr val="000000"/>
                </a:solidFill>
              </a:rPr>
              <a:t>(P</a:t>
            </a:r>
            <a:r>
              <a:rPr lang="en-US" altLang="zh-CN" b="1"/>
              <a:t>→</a:t>
            </a:r>
            <a:r>
              <a:rPr lang="en-US" altLang="zh-CN" b="1">
                <a:solidFill>
                  <a:srgbClr val="000000"/>
                </a:solidFill>
              </a:rPr>
              <a:t>Q) </a:t>
            </a:r>
            <a:r>
              <a:rPr lang="en-US" altLang="zh-CN" b="1">
                <a:solidFill>
                  <a:srgbClr val="0000CC"/>
                </a:solidFill>
              </a:rPr>
              <a:t>⇔</a:t>
            </a:r>
            <a:r>
              <a:rPr lang="en-US" altLang="zh-CN" b="1">
                <a:solidFill>
                  <a:srgbClr val="000000"/>
                </a:solidFill>
              </a:rPr>
              <a:t> (</a:t>
            </a:r>
            <a:r>
              <a:rPr lang="en-US" altLang="zh-CN" b="1">
                <a:solidFill>
                  <a:srgbClr val="0000CC"/>
                </a:solidFill>
              </a:rPr>
              <a:t>¬</a:t>
            </a:r>
            <a:r>
              <a:rPr lang="en-US" altLang="zh-CN" b="1">
                <a:solidFill>
                  <a:srgbClr val="000000"/>
                </a:solidFill>
              </a:rPr>
              <a:t>Q</a:t>
            </a:r>
            <a:r>
              <a:rPr lang="en-US" altLang="zh-CN" b="1"/>
              <a:t>→</a:t>
            </a:r>
            <a:r>
              <a:rPr lang="en-US" altLang="zh-CN" b="1">
                <a:solidFill>
                  <a:srgbClr val="0000CC"/>
                </a:solidFill>
              </a:rPr>
              <a:t>¬</a:t>
            </a:r>
            <a:r>
              <a:rPr lang="en-US" altLang="zh-CN" b="1">
                <a:solidFill>
                  <a:srgbClr val="000000"/>
                </a:solidFill>
              </a:rPr>
              <a:t>P)</a:t>
            </a:r>
          </a:p>
        </p:txBody>
      </p:sp>
      <p:sp>
        <p:nvSpPr>
          <p:cNvPr id="10" name="Rectangle 2"/>
          <p:cNvSpPr>
            <a:spLocks noGrp="1" noChangeArrowheads="1"/>
          </p:cNvSpPr>
          <p:nvPr>
            <p:ph type="title"/>
          </p:nvPr>
        </p:nvSpPr>
        <p:spPr>
          <a:xfrm>
            <a:off x="0" y="0"/>
            <a:ext cx="9144000" cy="1196975"/>
          </a:xfrm>
        </p:spPr>
        <p:txBody>
          <a:bodyPr/>
          <a:lstStyle/>
          <a:p>
            <a:r>
              <a:rPr lang="zh-CN" altLang="en-US" sz="4000" b="1" dirty="0" smtClean="0">
                <a:solidFill>
                  <a:schemeClr val="accent2"/>
                </a:solidFill>
                <a:latin typeface="Times New Roman" pitchFamily="18" charset="0"/>
                <a:ea typeface="方正姚体" pitchFamily="2" charset="-122"/>
                <a:cs typeface="Times New Roman" pitchFamily="18" charset="0"/>
              </a:rPr>
              <a:t>常用的等价式</a:t>
            </a:r>
            <a:endParaRPr lang="en-US" altLang="zh-CN" sz="4000" b="1" dirty="0">
              <a:solidFill>
                <a:schemeClr val="accent2"/>
              </a:solidFill>
              <a:latin typeface="Times New Roman" pitchFamily="18" charset="0"/>
              <a:ea typeface="方正姚体" pitchFamily="2" charset="-122"/>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a:xfrm>
            <a:off x="471488" y="188913"/>
            <a:ext cx="8215312" cy="912812"/>
          </a:xfrm>
        </p:spPr>
        <p:txBody>
          <a:bodyPr/>
          <a:lstStyle/>
          <a:p>
            <a:r>
              <a:rPr lang="zh-CN" altLang="en-US" b="1" dirty="0" smtClean="0"/>
              <a:t>本章内容</a:t>
            </a:r>
            <a:endParaRPr lang="zh-CN" altLang="en-US" b="1" dirty="0"/>
          </a:p>
        </p:txBody>
      </p:sp>
      <p:sp>
        <p:nvSpPr>
          <p:cNvPr id="626691" name="Rectangle 3"/>
          <p:cNvSpPr>
            <a:spLocks noGrp="1" noChangeArrowheads="1"/>
          </p:cNvSpPr>
          <p:nvPr>
            <p:ph type="body" idx="1"/>
          </p:nvPr>
        </p:nvSpPr>
        <p:spPr>
          <a:xfrm>
            <a:off x="899592" y="1484784"/>
            <a:ext cx="7787208" cy="5184775"/>
          </a:xfrm>
        </p:spPr>
        <p:txBody>
          <a:bodyPr/>
          <a:lstStyle/>
          <a:p>
            <a:pPr>
              <a:lnSpc>
                <a:spcPct val="120000"/>
              </a:lnSpc>
              <a:spcBef>
                <a:spcPts val="1800"/>
              </a:spcBef>
            </a:pPr>
            <a:r>
              <a:rPr lang="zh-CN" altLang="en-US" sz="3200" b="1" dirty="0" smtClean="0">
                <a:latin typeface="Times New Roman" pitchFamily="18" charset="0"/>
              </a:rPr>
              <a:t>推理</a:t>
            </a:r>
            <a:r>
              <a:rPr lang="zh-CN" altLang="en-US" sz="3200" b="1" dirty="0">
                <a:latin typeface="Times New Roman" pitchFamily="18" charset="0"/>
              </a:rPr>
              <a:t>的基本概念</a:t>
            </a:r>
          </a:p>
          <a:p>
            <a:pPr>
              <a:lnSpc>
                <a:spcPct val="120000"/>
              </a:lnSpc>
              <a:spcBef>
                <a:spcPts val="1800"/>
              </a:spcBef>
            </a:pPr>
            <a:r>
              <a:rPr lang="zh-CN" altLang="en-US" sz="3200" b="1" dirty="0" smtClean="0">
                <a:solidFill>
                  <a:schemeClr val="bg1">
                    <a:lumMod val="75000"/>
                  </a:schemeClr>
                </a:solidFill>
                <a:latin typeface="Times New Roman" pitchFamily="18" charset="0"/>
              </a:rPr>
              <a:t>推理</a:t>
            </a:r>
            <a:r>
              <a:rPr lang="zh-CN" altLang="en-US" sz="3200" b="1" dirty="0">
                <a:solidFill>
                  <a:schemeClr val="bg1">
                    <a:lumMod val="75000"/>
                  </a:schemeClr>
                </a:solidFill>
                <a:latin typeface="Times New Roman" pitchFamily="18" charset="0"/>
              </a:rPr>
              <a:t>的逻辑基础</a:t>
            </a:r>
          </a:p>
          <a:p>
            <a:pPr>
              <a:lnSpc>
                <a:spcPct val="120000"/>
              </a:lnSpc>
              <a:spcBef>
                <a:spcPts val="1800"/>
              </a:spcBef>
            </a:pPr>
            <a:r>
              <a:rPr lang="zh-CN" altLang="en-US" sz="3200" b="1" dirty="0" smtClean="0">
                <a:solidFill>
                  <a:schemeClr val="bg1">
                    <a:lumMod val="75000"/>
                  </a:schemeClr>
                </a:solidFill>
                <a:latin typeface="Times New Roman" pitchFamily="18" charset="0"/>
              </a:rPr>
              <a:t>自然</a:t>
            </a:r>
            <a:r>
              <a:rPr lang="zh-CN" altLang="en-US" sz="3200" b="1" dirty="0">
                <a:solidFill>
                  <a:schemeClr val="bg1">
                    <a:lumMod val="75000"/>
                  </a:schemeClr>
                </a:solidFill>
                <a:latin typeface="Times New Roman" pitchFamily="18" charset="0"/>
              </a:rPr>
              <a:t>演绎推理</a:t>
            </a:r>
          </a:p>
          <a:p>
            <a:pPr>
              <a:lnSpc>
                <a:spcPct val="120000"/>
              </a:lnSpc>
              <a:spcBef>
                <a:spcPts val="1800"/>
              </a:spcBef>
            </a:pPr>
            <a:r>
              <a:rPr lang="zh-CN" altLang="en-US" sz="3200" b="1" dirty="0" smtClean="0">
                <a:solidFill>
                  <a:schemeClr val="bg1">
                    <a:lumMod val="75000"/>
                  </a:schemeClr>
                </a:solidFill>
                <a:latin typeface="Times New Roman" pitchFamily="18" charset="0"/>
              </a:rPr>
              <a:t>归结</a:t>
            </a:r>
            <a:r>
              <a:rPr lang="zh-CN" altLang="en-US" sz="3200" b="1" dirty="0">
                <a:solidFill>
                  <a:schemeClr val="bg1">
                    <a:lumMod val="75000"/>
                  </a:schemeClr>
                </a:solidFill>
                <a:latin typeface="Times New Roman" pitchFamily="18" charset="0"/>
              </a:rPr>
              <a:t>演绎推理</a:t>
            </a:r>
          </a:p>
          <a:p>
            <a:pPr>
              <a:lnSpc>
                <a:spcPct val="120000"/>
              </a:lnSpc>
              <a:spcBef>
                <a:spcPts val="1800"/>
              </a:spcBef>
            </a:pPr>
            <a:r>
              <a:rPr lang="zh-CN" altLang="en-US" sz="3200" b="1" dirty="0" smtClean="0">
                <a:solidFill>
                  <a:schemeClr val="bg1">
                    <a:lumMod val="75000"/>
                  </a:schemeClr>
                </a:solidFill>
                <a:latin typeface="Times New Roman" pitchFamily="18" charset="0"/>
              </a:rPr>
              <a:t>基于</a:t>
            </a:r>
            <a:r>
              <a:rPr lang="zh-CN" altLang="en-US" sz="3200" b="1" dirty="0">
                <a:solidFill>
                  <a:schemeClr val="bg1">
                    <a:lumMod val="75000"/>
                  </a:schemeClr>
                </a:solidFill>
                <a:latin typeface="Times New Roman" pitchFamily="18" charset="0"/>
              </a:rPr>
              <a:t>规则的演绎推理</a:t>
            </a:r>
          </a:p>
        </p:txBody>
      </p:sp>
    </p:spTree>
    <p:extLst>
      <p:ext uri="{BB962C8B-B14F-4D97-AF65-F5344CB8AC3E}">
        <p14:creationId xmlns:p14="http://schemas.microsoft.com/office/powerpoint/2010/main" val="127713178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338" name="Rectangle 2"/>
          <p:cNvSpPr>
            <a:spLocks noGrp="1" noChangeArrowheads="1"/>
          </p:cNvSpPr>
          <p:nvPr>
            <p:ph type="title"/>
          </p:nvPr>
        </p:nvSpPr>
        <p:spPr>
          <a:xfrm>
            <a:off x="0" y="0"/>
            <a:ext cx="9144000" cy="1052513"/>
          </a:xfrm>
        </p:spPr>
        <p:txBody>
          <a:bodyPr/>
          <a:lstStyle/>
          <a:p>
            <a:r>
              <a:rPr lang="zh-CN" altLang="en-US" sz="4000" b="1" dirty="0">
                <a:solidFill>
                  <a:schemeClr val="accent2"/>
                </a:solidFill>
                <a:latin typeface="Times New Roman" pitchFamily="18" charset="0"/>
                <a:ea typeface="方正姚体" pitchFamily="2" charset="-122"/>
                <a:cs typeface="Times New Roman" pitchFamily="18" charset="0"/>
              </a:rPr>
              <a:t>谓词公式的永真蕴含式</a:t>
            </a:r>
          </a:p>
        </p:txBody>
      </p:sp>
      <p:sp>
        <p:nvSpPr>
          <p:cNvPr id="654339" name="Rectangle 3"/>
          <p:cNvSpPr>
            <a:spLocks noGrp="1" noChangeArrowheads="1"/>
          </p:cNvSpPr>
          <p:nvPr>
            <p:ph type="body" sz="half" idx="1"/>
          </p:nvPr>
        </p:nvSpPr>
        <p:spPr>
          <a:xfrm>
            <a:off x="0" y="1052513"/>
            <a:ext cx="9144000" cy="5112791"/>
          </a:xfrm>
        </p:spPr>
        <p:txBody>
          <a:bodyPr/>
          <a:lstStyle/>
          <a:p>
            <a:r>
              <a:rPr lang="zh-CN" altLang="en-US" sz="2000" b="1" dirty="0" smtClean="0">
                <a:solidFill>
                  <a:srgbClr val="C00000"/>
                </a:solidFill>
                <a:latin typeface="幼圆" pitchFamily="49" charset="-122"/>
                <a:ea typeface="幼圆" pitchFamily="49" charset="-122"/>
              </a:rPr>
              <a:t>永真蕴含：</a:t>
            </a:r>
            <a:r>
              <a:rPr lang="zh-CN" altLang="en-US" sz="2000" b="1" dirty="0" smtClean="0">
                <a:latin typeface="幼圆" pitchFamily="49" charset="-122"/>
                <a:ea typeface="幼圆" pitchFamily="49" charset="-122"/>
              </a:rPr>
              <a:t>对</a:t>
            </a:r>
            <a:r>
              <a:rPr lang="zh-CN" altLang="en-US" sz="2000" b="1" dirty="0">
                <a:latin typeface="幼圆" pitchFamily="49" charset="-122"/>
                <a:ea typeface="幼圆" pitchFamily="49" charset="-122"/>
              </a:rPr>
              <a:t>谓词公式</a:t>
            </a:r>
            <a:r>
              <a:rPr lang="en-US" altLang="zh-CN" sz="2000" b="1" dirty="0">
                <a:latin typeface="幼圆" pitchFamily="49" charset="-122"/>
                <a:ea typeface="幼圆" pitchFamily="49" charset="-122"/>
              </a:rPr>
              <a:t>P</a:t>
            </a:r>
            <a:r>
              <a:rPr lang="zh-CN" altLang="en-US" sz="2000" b="1" dirty="0">
                <a:latin typeface="幼圆" pitchFamily="49" charset="-122"/>
                <a:ea typeface="幼圆" pitchFamily="49" charset="-122"/>
              </a:rPr>
              <a:t>和</a:t>
            </a:r>
            <a:r>
              <a:rPr lang="en-US" altLang="zh-CN" sz="2000" b="1" dirty="0">
                <a:latin typeface="幼圆" pitchFamily="49" charset="-122"/>
                <a:ea typeface="幼圆" pitchFamily="49" charset="-122"/>
              </a:rPr>
              <a:t>Q</a:t>
            </a:r>
            <a:r>
              <a:rPr lang="zh-CN" altLang="en-US" sz="2000" b="1" dirty="0">
                <a:latin typeface="幼圆" pitchFamily="49" charset="-122"/>
                <a:ea typeface="幼圆" pitchFamily="49" charset="-122"/>
              </a:rPr>
              <a:t>，如果</a:t>
            </a:r>
            <a:r>
              <a:rPr lang="en-US" altLang="zh-CN" sz="2000" b="1" dirty="0">
                <a:latin typeface="幼圆" pitchFamily="49" charset="-122"/>
                <a:ea typeface="幼圆" pitchFamily="49" charset="-122"/>
              </a:rPr>
              <a:t>P→Q</a:t>
            </a:r>
            <a:r>
              <a:rPr lang="zh-CN" altLang="en-US" sz="2000" b="1" dirty="0">
                <a:latin typeface="幼圆" pitchFamily="49" charset="-122"/>
                <a:ea typeface="幼圆" pitchFamily="49" charset="-122"/>
              </a:rPr>
              <a:t>永真，则称</a:t>
            </a:r>
            <a:r>
              <a:rPr lang="en-US" altLang="zh-CN" sz="2000" b="1" dirty="0">
                <a:latin typeface="幼圆" pitchFamily="49" charset="-122"/>
                <a:ea typeface="幼圆" pitchFamily="49" charset="-122"/>
              </a:rPr>
              <a:t>P </a:t>
            </a:r>
            <a:r>
              <a:rPr lang="zh-CN" altLang="en-US" sz="2000" b="1" dirty="0">
                <a:latin typeface="幼圆" pitchFamily="49" charset="-122"/>
                <a:ea typeface="幼圆" pitchFamily="49" charset="-122"/>
              </a:rPr>
              <a:t>永真蕴含</a:t>
            </a:r>
            <a:r>
              <a:rPr lang="en-US" altLang="zh-CN" sz="2000" b="1" dirty="0">
                <a:latin typeface="幼圆" pitchFamily="49" charset="-122"/>
                <a:ea typeface="幼圆" pitchFamily="49" charset="-122"/>
              </a:rPr>
              <a:t>Q</a:t>
            </a:r>
            <a:r>
              <a:rPr lang="zh-CN" altLang="en-US" sz="2000" b="1" dirty="0">
                <a:latin typeface="幼圆" pitchFamily="49" charset="-122"/>
                <a:ea typeface="幼圆" pitchFamily="49" charset="-122"/>
              </a:rPr>
              <a:t>，且称</a:t>
            </a:r>
            <a:r>
              <a:rPr lang="en-US" altLang="zh-CN" sz="2000" b="1" dirty="0">
                <a:latin typeface="幼圆" pitchFamily="49" charset="-122"/>
                <a:ea typeface="幼圆" pitchFamily="49" charset="-122"/>
              </a:rPr>
              <a:t>Q</a:t>
            </a:r>
            <a:r>
              <a:rPr lang="zh-CN" altLang="en-US" sz="2000" b="1" dirty="0">
                <a:latin typeface="幼圆" pitchFamily="49" charset="-122"/>
                <a:ea typeface="幼圆" pitchFamily="49" charset="-122"/>
              </a:rPr>
              <a:t>为</a:t>
            </a:r>
            <a:r>
              <a:rPr lang="en-US" altLang="zh-CN" sz="2000" b="1" dirty="0">
                <a:latin typeface="幼圆" pitchFamily="49" charset="-122"/>
                <a:ea typeface="幼圆" pitchFamily="49" charset="-122"/>
              </a:rPr>
              <a:t>P</a:t>
            </a:r>
            <a:r>
              <a:rPr lang="zh-CN" altLang="en-US" sz="2000" b="1" dirty="0">
                <a:latin typeface="幼圆" pitchFamily="49" charset="-122"/>
                <a:ea typeface="幼圆" pitchFamily="49" charset="-122"/>
              </a:rPr>
              <a:t>的逻辑结论，</a:t>
            </a:r>
            <a:r>
              <a:rPr lang="en-US" altLang="zh-CN" sz="2000" b="1" dirty="0">
                <a:latin typeface="幼圆" pitchFamily="49" charset="-122"/>
                <a:ea typeface="幼圆" pitchFamily="49" charset="-122"/>
              </a:rPr>
              <a:t>P</a:t>
            </a:r>
            <a:r>
              <a:rPr lang="zh-CN" altLang="en-US" sz="2000" b="1" dirty="0">
                <a:latin typeface="幼圆" pitchFamily="49" charset="-122"/>
                <a:ea typeface="幼圆" pitchFamily="49" charset="-122"/>
              </a:rPr>
              <a:t>为</a:t>
            </a:r>
            <a:r>
              <a:rPr lang="en-US" altLang="zh-CN" sz="2000" b="1" dirty="0">
                <a:latin typeface="幼圆" pitchFamily="49" charset="-122"/>
                <a:ea typeface="幼圆" pitchFamily="49" charset="-122"/>
              </a:rPr>
              <a:t>Q</a:t>
            </a:r>
            <a:r>
              <a:rPr lang="zh-CN" altLang="en-US" sz="2000" b="1" dirty="0">
                <a:latin typeface="幼圆" pitchFamily="49" charset="-122"/>
                <a:ea typeface="幼圆" pitchFamily="49" charset="-122"/>
              </a:rPr>
              <a:t>的前提，记作</a:t>
            </a:r>
            <a:r>
              <a:rPr lang="en-US" altLang="zh-CN" sz="2000" b="1" dirty="0">
                <a:latin typeface="幼圆" pitchFamily="49" charset="-122"/>
                <a:ea typeface="幼圆" pitchFamily="49" charset="-122"/>
              </a:rPr>
              <a:t>P ⇒ Q</a:t>
            </a:r>
            <a:r>
              <a:rPr lang="zh-CN" altLang="en-US" sz="2000" b="1" dirty="0">
                <a:latin typeface="幼圆" pitchFamily="49" charset="-122"/>
                <a:ea typeface="幼圆" pitchFamily="49" charset="-122"/>
              </a:rPr>
              <a:t>。</a:t>
            </a:r>
          </a:p>
          <a:p>
            <a:pPr>
              <a:spcBef>
                <a:spcPts val="1200"/>
              </a:spcBef>
            </a:pPr>
            <a:r>
              <a:rPr lang="zh-CN" altLang="en-US" sz="2000" b="1" dirty="0" smtClean="0">
                <a:solidFill>
                  <a:srgbClr val="FF00FF"/>
                </a:solidFill>
                <a:effectLst>
                  <a:outerShdw blurRad="38100" dist="38100" dir="2700000" algn="tl">
                    <a:srgbClr val="000000">
                      <a:alpha val="43137"/>
                    </a:srgbClr>
                  </a:outerShdw>
                </a:effectLst>
                <a:latin typeface="幼圆" pitchFamily="49" charset="-122"/>
                <a:ea typeface="幼圆" pitchFamily="49" charset="-122"/>
              </a:rPr>
              <a:t>常用</a:t>
            </a:r>
            <a:r>
              <a:rPr lang="zh-CN" altLang="en-US" sz="2000" b="1" dirty="0">
                <a:solidFill>
                  <a:srgbClr val="FF00FF"/>
                </a:solidFill>
                <a:effectLst>
                  <a:outerShdw blurRad="38100" dist="38100" dir="2700000" algn="tl">
                    <a:srgbClr val="000000">
                      <a:alpha val="43137"/>
                    </a:srgbClr>
                  </a:outerShdw>
                </a:effectLst>
                <a:latin typeface="幼圆" pitchFamily="49" charset="-122"/>
                <a:ea typeface="幼圆" pitchFamily="49" charset="-122"/>
              </a:rPr>
              <a:t>的永真蕴含式如下：</a:t>
            </a:r>
          </a:p>
          <a:p>
            <a:pPr marL="400050" lvl="1" indent="0">
              <a:buNone/>
            </a:pPr>
            <a:r>
              <a:rPr lang="zh-CN" altLang="en-US"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a:t>
            </a:r>
            <a:r>
              <a:rPr lang="en-US" altLang="zh-CN" sz="1800" b="1" dirty="0">
                <a:solidFill>
                  <a:srgbClr val="0000CC"/>
                </a:solidFill>
                <a:latin typeface="Times New Roman" pitchFamily="18" charset="0"/>
              </a:rPr>
              <a:t>1) </a:t>
            </a:r>
            <a:r>
              <a:rPr lang="zh-CN" altLang="en-US" sz="1800" b="1" dirty="0">
                <a:solidFill>
                  <a:srgbClr val="0000CC"/>
                </a:solidFill>
                <a:latin typeface="Times New Roman" pitchFamily="18" charset="0"/>
              </a:rPr>
              <a:t>化简式     </a:t>
            </a:r>
            <a:r>
              <a:rPr lang="zh-CN" altLang="en-US" sz="1800" b="1" dirty="0" smtClean="0">
                <a:solidFill>
                  <a:srgbClr val="0000CC"/>
                </a:solidFill>
                <a:latin typeface="Times New Roman" pitchFamily="18" charset="0"/>
              </a:rPr>
              <a:t>   </a:t>
            </a:r>
            <a:r>
              <a:rPr lang="en-US" altLang="zh-CN" sz="1800" b="1" dirty="0" smtClean="0">
                <a:solidFill>
                  <a:srgbClr val="0000CC"/>
                </a:solidFill>
                <a:latin typeface="Times New Roman" pitchFamily="18" charset="0"/>
              </a:rPr>
              <a:t>P</a:t>
            </a:r>
            <a:r>
              <a:rPr lang="en-US" altLang="zh-CN" sz="1800" b="1" dirty="0">
                <a:solidFill>
                  <a:srgbClr val="0000CC"/>
                </a:solidFill>
                <a:latin typeface="Times New Roman" pitchFamily="18" charset="0"/>
              </a:rPr>
              <a:t>∧Q ⇒ P</a:t>
            </a:r>
            <a:r>
              <a:rPr lang="zh-CN" altLang="en-US" sz="1800" b="1" dirty="0">
                <a:solidFill>
                  <a:srgbClr val="0000CC"/>
                </a:solidFill>
                <a:latin typeface="Times New Roman" pitchFamily="18" charset="0"/>
              </a:rPr>
              <a:t>，  </a:t>
            </a:r>
            <a:r>
              <a:rPr lang="en-US" altLang="zh-CN" sz="1800" b="1" dirty="0">
                <a:solidFill>
                  <a:srgbClr val="0000CC"/>
                </a:solidFill>
                <a:latin typeface="Times New Roman" pitchFamily="18" charset="0"/>
              </a:rPr>
              <a:t>P∧Q ⇒ Q</a:t>
            </a:r>
          </a:p>
          <a:p>
            <a:pPr marL="400050" lvl="1" indent="0">
              <a:buNone/>
            </a:pPr>
            <a:r>
              <a:rPr lang="en-US" altLang="zh-CN" sz="1800" b="1" dirty="0">
                <a:solidFill>
                  <a:srgbClr val="0000CC"/>
                </a:solidFill>
                <a:latin typeface="Times New Roman" pitchFamily="18" charset="0"/>
              </a:rPr>
              <a:t>      (2) </a:t>
            </a:r>
            <a:r>
              <a:rPr lang="zh-CN" altLang="en-US" sz="1800" b="1" dirty="0">
                <a:solidFill>
                  <a:srgbClr val="0000CC"/>
                </a:solidFill>
                <a:latin typeface="Times New Roman" pitchFamily="18" charset="0"/>
              </a:rPr>
              <a:t>附加式     </a:t>
            </a:r>
            <a:r>
              <a:rPr lang="zh-CN" altLang="en-US" sz="1800" b="1" dirty="0" smtClean="0">
                <a:solidFill>
                  <a:srgbClr val="0000CC"/>
                </a:solidFill>
                <a:latin typeface="Times New Roman" pitchFamily="18" charset="0"/>
              </a:rPr>
              <a:t>   </a:t>
            </a:r>
            <a:r>
              <a:rPr lang="en-US" altLang="zh-CN" sz="1800" b="1" dirty="0" smtClean="0">
                <a:solidFill>
                  <a:srgbClr val="0000CC"/>
                </a:solidFill>
                <a:latin typeface="Times New Roman" pitchFamily="18" charset="0"/>
              </a:rPr>
              <a:t>P </a:t>
            </a:r>
            <a:r>
              <a:rPr lang="en-US" altLang="zh-CN" sz="1800" b="1" dirty="0">
                <a:solidFill>
                  <a:srgbClr val="0000CC"/>
                </a:solidFill>
                <a:latin typeface="Times New Roman" pitchFamily="18" charset="0"/>
              </a:rPr>
              <a:t>⇒ P∨Q</a:t>
            </a:r>
            <a:r>
              <a:rPr lang="zh-CN" altLang="en-US" sz="1800" b="1" dirty="0">
                <a:solidFill>
                  <a:srgbClr val="0000CC"/>
                </a:solidFill>
                <a:latin typeface="Times New Roman" pitchFamily="18" charset="0"/>
              </a:rPr>
              <a:t>，  </a:t>
            </a:r>
            <a:r>
              <a:rPr lang="en-US" altLang="zh-CN" sz="1800" b="1" dirty="0">
                <a:solidFill>
                  <a:srgbClr val="0000CC"/>
                </a:solidFill>
                <a:latin typeface="Times New Roman" pitchFamily="18" charset="0"/>
              </a:rPr>
              <a:t>Q ⇒ P∨Q</a:t>
            </a:r>
          </a:p>
          <a:p>
            <a:pPr marL="400050" lvl="1" indent="0">
              <a:buNone/>
            </a:pPr>
            <a:r>
              <a:rPr lang="en-US" altLang="zh-CN" sz="1800" b="1" dirty="0">
                <a:solidFill>
                  <a:srgbClr val="0000CC"/>
                </a:solidFill>
                <a:latin typeface="Times New Roman" pitchFamily="18" charset="0"/>
              </a:rPr>
              <a:t>      (3) </a:t>
            </a:r>
            <a:r>
              <a:rPr lang="zh-CN" altLang="en-US" sz="1800" b="1" dirty="0">
                <a:solidFill>
                  <a:srgbClr val="0000CC"/>
                </a:solidFill>
                <a:latin typeface="Times New Roman" pitchFamily="18" charset="0"/>
              </a:rPr>
              <a:t>析取三段论    </a:t>
            </a:r>
            <a:r>
              <a:rPr lang="en-US" altLang="zh-CN" sz="1800" b="1" dirty="0">
                <a:solidFill>
                  <a:srgbClr val="0000CC"/>
                </a:solidFill>
                <a:latin typeface="Times New Roman" pitchFamily="18" charset="0"/>
              </a:rPr>
              <a:t>﹁ P,  P∨Q ⇒ Q</a:t>
            </a:r>
          </a:p>
          <a:p>
            <a:pPr marL="400050" lvl="1" indent="0">
              <a:buNone/>
            </a:pPr>
            <a:r>
              <a:rPr lang="en-US" altLang="zh-CN" sz="1800" b="1" dirty="0">
                <a:solidFill>
                  <a:srgbClr val="0000CC"/>
                </a:solidFill>
                <a:latin typeface="Times New Roman" pitchFamily="18" charset="0"/>
              </a:rPr>
              <a:t>      (4) </a:t>
            </a:r>
            <a:r>
              <a:rPr lang="zh-CN" altLang="en-US" sz="1800" b="1" dirty="0">
                <a:solidFill>
                  <a:srgbClr val="FF0000"/>
                </a:solidFill>
                <a:latin typeface="Times New Roman" pitchFamily="18" charset="0"/>
              </a:rPr>
              <a:t>假言推理</a:t>
            </a:r>
            <a:r>
              <a:rPr lang="zh-CN" altLang="en-US"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P</a:t>
            </a:r>
            <a:r>
              <a:rPr lang="en-US" altLang="zh-CN" sz="1800" b="1" dirty="0">
                <a:solidFill>
                  <a:srgbClr val="0000CC"/>
                </a:solidFill>
                <a:latin typeface="Times New Roman" pitchFamily="18" charset="0"/>
              </a:rPr>
              <a:t>,  P→Q ⇒ Q</a:t>
            </a:r>
          </a:p>
          <a:p>
            <a:pPr marL="400050" lvl="1" indent="0">
              <a:buNone/>
            </a:pPr>
            <a:r>
              <a:rPr lang="en-US" altLang="zh-CN" sz="1800" b="1" dirty="0">
                <a:solidFill>
                  <a:srgbClr val="0000CC"/>
                </a:solidFill>
                <a:latin typeface="Times New Roman" pitchFamily="18" charset="0"/>
              </a:rPr>
              <a:t>      (5) </a:t>
            </a:r>
            <a:r>
              <a:rPr lang="zh-CN" altLang="en-US" sz="1800" b="1" dirty="0">
                <a:solidFill>
                  <a:srgbClr val="FF0000"/>
                </a:solidFill>
                <a:latin typeface="Times New Roman" pitchFamily="18" charset="0"/>
              </a:rPr>
              <a:t>拒取式</a:t>
            </a:r>
            <a:r>
              <a:rPr lang="zh-CN" altLang="en-US" sz="1800" b="1" dirty="0">
                <a:solidFill>
                  <a:srgbClr val="0000CC"/>
                </a:solidFill>
                <a:latin typeface="Times New Roman" pitchFamily="18" charset="0"/>
              </a:rPr>
              <a:t>        </a:t>
            </a:r>
            <a:r>
              <a:rPr lang="en-US" altLang="zh-CN" sz="1800" b="1" dirty="0" smtClean="0">
                <a:solidFill>
                  <a:srgbClr val="0000CC"/>
                </a:solidFill>
                <a:latin typeface="Times New Roman" pitchFamily="18" charset="0"/>
                <a:cs typeface="Arial" charset="0"/>
              </a:rPr>
              <a:t>¬</a:t>
            </a:r>
            <a:r>
              <a:rPr lang="en-US" altLang="zh-CN" sz="1800" b="1" dirty="0">
                <a:solidFill>
                  <a:srgbClr val="0000CC"/>
                </a:solidFill>
                <a:latin typeface="Times New Roman" pitchFamily="18" charset="0"/>
              </a:rPr>
              <a:t>Q,  P→Q ⇒ </a:t>
            </a:r>
            <a:r>
              <a:rPr lang="en-US" altLang="zh-CN" sz="1800" b="1" dirty="0" smtClean="0">
                <a:solidFill>
                  <a:srgbClr val="0000CC"/>
                </a:solidFill>
                <a:latin typeface="Times New Roman" pitchFamily="18" charset="0"/>
                <a:cs typeface="Arial" charset="0"/>
              </a:rPr>
              <a:t>¬</a:t>
            </a:r>
            <a:r>
              <a:rPr lang="en-US" altLang="zh-CN" sz="1800" b="1" dirty="0" smtClean="0">
                <a:solidFill>
                  <a:srgbClr val="0000CC"/>
                </a:solidFill>
                <a:latin typeface="Times New Roman" pitchFamily="18" charset="0"/>
              </a:rPr>
              <a:t>P</a:t>
            </a:r>
            <a:endParaRPr lang="en-US" altLang="zh-CN" sz="1800" b="1" dirty="0">
              <a:solidFill>
                <a:srgbClr val="0000CC"/>
              </a:solidFill>
              <a:latin typeface="Times New Roman" pitchFamily="18" charset="0"/>
            </a:endParaRPr>
          </a:p>
          <a:p>
            <a:pPr marL="400050" lvl="1" indent="0">
              <a:buNone/>
            </a:pPr>
            <a:r>
              <a:rPr lang="en-US" altLang="zh-CN" sz="1800" b="1" dirty="0">
                <a:solidFill>
                  <a:srgbClr val="0000CC"/>
                </a:solidFill>
                <a:latin typeface="Times New Roman" pitchFamily="18" charset="0"/>
              </a:rPr>
              <a:t>      (6) </a:t>
            </a:r>
            <a:r>
              <a:rPr lang="zh-CN" altLang="en-US" sz="1800" b="1" dirty="0">
                <a:solidFill>
                  <a:srgbClr val="FF0000"/>
                </a:solidFill>
                <a:latin typeface="Times New Roman" pitchFamily="18" charset="0"/>
              </a:rPr>
              <a:t>假言三段论</a:t>
            </a:r>
            <a:r>
              <a:rPr lang="zh-CN" altLang="en-US"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P</a:t>
            </a:r>
            <a:r>
              <a:rPr lang="en-US" altLang="zh-CN" sz="1800" b="1" dirty="0">
                <a:solidFill>
                  <a:srgbClr val="0000CC"/>
                </a:solidFill>
                <a:latin typeface="Times New Roman" pitchFamily="18" charset="0"/>
              </a:rPr>
              <a:t>→Q,  Q→R ⇒P→R</a:t>
            </a:r>
          </a:p>
          <a:p>
            <a:pPr marL="400050" lvl="1" indent="0">
              <a:buNone/>
            </a:pPr>
            <a:r>
              <a:rPr lang="en-US" altLang="zh-CN" sz="1800" b="1" dirty="0">
                <a:solidFill>
                  <a:srgbClr val="0000CC"/>
                </a:solidFill>
                <a:latin typeface="Times New Roman" pitchFamily="18" charset="0"/>
              </a:rPr>
              <a:t>      (7) </a:t>
            </a:r>
            <a:r>
              <a:rPr lang="zh-CN" altLang="en-US" sz="1800" b="1" dirty="0">
                <a:solidFill>
                  <a:srgbClr val="0000CC"/>
                </a:solidFill>
                <a:latin typeface="Times New Roman" pitchFamily="18" charset="0"/>
              </a:rPr>
              <a:t>二难推理      </a:t>
            </a:r>
            <a:r>
              <a:rPr lang="en-US" altLang="zh-CN" sz="1800" b="1" dirty="0" smtClean="0">
                <a:solidFill>
                  <a:srgbClr val="0000CC"/>
                </a:solidFill>
                <a:latin typeface="Times New Roman" pitchFamily="18" charset="0"/>
              </a:rPr>
              <a:t>P</a:t>
            </a:r>
            <a:r>
              <a:rPr lang="en-US" altLang="zh-CN" sz="1800" b="1" dirty="0">
                <a:solidFill>
                  <a:srgbClr val="0000CC"/>
                </a:solidFill>
                <a:latin typeface="Times New Roman" pitchFamily="18" charset="0"/>
              </a:rPr>
              <a:t>∨Q,  P→R,  Q→R ⇒ R </a:t>
            </a:r>
          </a:p>
          <a:p>
            <a:pPr marL="400050" lvl="1" indent="0">
              <a:buNone/>
            </a:pPr>
            <a:r>
              <a:rPr lang="en-US" altLang="zh-CN" sz="1800" b="1" dirty="0">
                <a:solidFill>
                  <a:srgbClr val="0000CC"/>
                </a:solidFill>
                <a:latin typeface="Times New Roman" pitchFamily="18" charset="0"/>
              </a:rPr>
              <a:t>      </a:t>
            </a:r>
            <a:r>
              <a:rPr lang="en-US" altLang="zh-CN" sz="1800" b="1" dirty="0">
                <a:solidFill>
                  <a:srgbClr val="FFC000"/>
                </a:solidFill>
                <a:effectLst>
                  <a:outerShdw blurRad="38100" dist="38100" dir="2700000" algn="tl">
                    <a:srgbClr val="000000">
                      <a:alpha val="43137"/>
                    </a:srgbClr>
                  </a:outerShdw>
                </a:effectLst>
                <a:latin typeface="Times New Roman" pitchFamily="18" charset="0"/>
              </a:rPr>
              <a:t>(8) </a:t>
            </a:r>
            <a:r>
              <a:rPr lang="zh-CN" altLang="en-US" sz="1800" b="1" dirty="0">
                <a:solidFill>
                  <a:srgbClr val="FFC000"/>
                </a:solidFill>
                <a:effectLst>
                  <a:outerShdw blurRad="38100" dist="38100" dir="2700000" algn="tl">
                    <a:srgbClr val="000000">
                      <a:alpha val="43137"/>
                    </a:srgbClr>
                  </a:outerShdw>
                </a:effectLst>
                <a:latin typeface="Times New Roman" pitchFamily="18" charset="0"/>
              </a:rPr>
              <a:t>全称固化      </a:t>
            </a:r>
            <a:r>
              <a:rPr lang="en-US" altLang="zh-CN" sz="1800" b="1" dirty="0" smtClean="0">
                <a:solidFill>
                  <a:srgbClr val="FFC000"/>
                </a:solidFill>
                <a:effectLst>
                  <a:outerShdw blurRad="38100" dist="38100" dir="2700000" algn="tl">
                    <a:srgbClr val="000000">
                      <a:alpha val="43137"/>
                    </a:srgbClr>
                  </a:outerShdw>
                </a:effectLst>
                <a:latin typeface="Times New Roman" pitchFamily="18" charset="0"/>
              </a:rPr>
              <a:t>(</a:t>
            </a:r>
            <a:r>
              <a:rPr lang="en-US" altLang="zh-CN" sz="1800" b="1" dirty="0">
                <a:solidFill>
                  <a:srgbClr val="FFC000"/>
                </a:solidFill>
                <a:effectLst>
                  <a:outerShdw blurRad="38100" dist="38100" dir="2700000" algn="tl">
                    <a:srgbClr val="000000">
                      <a:alpha val="43137"/>
                    </a:srgbClr>
                  </a:outerShdw>
                </a:effectLst>
                <a:latin typeface="Times New Roman" pitchFamily="18" charset="0"/>
                <a:ea typeface="Batang" pitchFamily="18" charset="-127"/>
              </a:rPr>
              <a:t>∀</a:t>
            </a:r>
            <a:r>
              <a:rPr lang="en-US" altLang="zh-CN" sz="1800" b="1" dirty="0">
                <a:solidFill>
                  <a:srgbClr val="FFC000"/>
                </a:solidFill>
                <a:effectLst>
                  <a:outerShdw blurRad="38100" dist="38100" dir="2700000" algn="tl">
                    <a:srgbClr val="000000">
                      <a:alpha val="43137"/>
                    </a:srgbClr>
                  </a:outerShdw>
                </a:effectLst>
                <a:latin typeface="Times New Roman" pitchFamily="18" charset="0"/>
              </a:rPr>
              <a:t>x)P(x) ⇒ P(y)</a:t>
            </a:r>
          </a:p>
          <a:p>
            <a:pPr marL="400050" lvl="1" indent="0">
              <a:buNone/>
            </a:pPr>
            <a:r>
              <a:rPr lang="en-US" altLang="zh-CN" sz="1800" b="1" dirty="0">
                <a:solidFill>
                  <a:srgbClr val="0000CC"/>
                </a:solidFill>
                <a:latin typeface="Times New Roman" pitchFamily="18" charset="0"/>
              </a:rPr>
              <a:t>     </a:t>
            </a:r>
            <a:r>
              <a:rPr lang="zh-CN" altLang="en-US" sz="1800" b="1" dirty="0">
                <a:solidFill>
                  <a:srgbClr val="0000CC"/>
                </a:solidFill>
                <a:effectLst>
                  <a:outerShdw blurRad="38100" dist="38100" dir="2700000" algn="tl">
                    <a:srgbClr val="000000">
                      <a:alpha val="43137"/>
                    </a:srgbClr>
                  </a:outerShdw>
                </a:effectLst>
                <a:latin typeface="Times New Roman" pitchFamily="18" charset="0"/>
              </a:rPr>
              <a:t>其中，</a:t>
            </a:r>
            <a:r>
              <a:rPr lang="en-US" altLang="zh-CN" sz="1800" b="1" dirty="0">
                <a:solidFill>
                  <a:srgbClr val="0000CC"/>
                </a:solidFill>
                <a:effectLst>
                  <a:outerShdw blurRad="38100" dist="38100" dir="2700000" algn="tl">
                    <a:srgbClr val="000000">
                      <a:alpha val="43137"/>
                    </a:srgbClr>
                  </a:outerShdw>
                </a:effectLst>
                <a:latin typeface="Times New Roman" pitchFamily="18" charset="0"/>
              </a:rPr>
              <a:t>y</a:t>
            </a:r>
            <a:r>
              <a:rPr lang="zh-CN" altLang="en-US" sz="1800" b="1" dirty="0">
                <a:solidFill>
                  <a:srgbClr val="0000CC"/>
                </a:solidFill>
                <a:effectLst>
                  <a:outerShdw blurRad="38100" dist="38100" dir="2700000" algn="tl">
                    <a:srgbClr val="000000">
                      <a:alpha val="43137"/>
                    </a:srgbClr>
                  </a:outerShdw>
                </a:effectLst>
                <a:latin typeface="Times New Roman" pitchFamily="18" charset="0"/>
              </a:rPr>
              <a:t>是个体域中的任一个体，依此可消去谓词公式中的全称量词。</a:t>
            </a:r>
          </a:p>
          <a:p>
            <a:pPr marL="400050" lvl="1" indent="0">
              <a:buNone/>
            </a:pPr>
            <a:r>
              <a:rPr lang="zh-CN" altLang="en-US"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a:t>
            </a:r>
            <a:r>
              <a:rPr lang="en-US" altLang="zh-CN" sz="1800" b="1" dirty="0">
                <a:solidFill>
                  <a:srgbClr val="0000CC"/>
                </a:solidFill>
                <a:latin typeface="Times New Roman" pitchFamily="18" charset="0"/>
              </a:rPr>
              <a:t>9) </a:t>
            </a:r>
            <a:r>
              <a:rPr lang="zh-CN" altLang="en-US" sz="1800" b="1" dirty="0">
                <a:solidFill>
                  <a:srgbClr val="0000CC"/>
                </a:solidFill>
                <a:latin typeface="Times New Roman" pitchFamily="18" charset="0"/>
              </a:rPr>
              <a:t>存在固化         </a:t>
            </a:r>
            <a:r>
              <a:rPr lang="en-US" altLang="zh-CN" sz="1800" b="1" dirty="0">
                <a:solidFill>
                  <a:srgbClr val="0000CC"/>
                </a:solidFill>
                <a:latin typeface="Times New Roman" pitchFamily="18" charset="0"/>
              </a:rPr>
              <a:t>(</a:t>
            </a:r>
            <a:r>
              <a:rPr lang="en-US" altLang="zh-CN" sz="1800" b="1" dirty="0">
                <a:solidFill>
                  <a:srgbClr val="0000CC"/>
                </a:solidFill>
                <a:latin typeface="Times New Roman" pitchFamily="18" charset="0"/>
                <a:ea typeface="Batang" pitchFamily="18" charset="-127"/>
              </a:rPr>
              <a:t>∃</a:t>
            </a:r>
            <a:r>
              <a:rPr lang="en-US" altLang="zh-CN" sz="1800" b="1" dirty="0">
                <a:solidFill>
                  <a:srgbClr val="0000CC"/>
                </a:solidFill>
                <a:latin typeface="Times New Roman" pitchFamily="18" charset="0"/>
              </a:rPr>
              <a:t>x)P(x) ⇒ P(y)</a:t>
            </a:r>
          </a:p>
          <a:p>
            <a:pPr marL="800100" lvl="2" indent="0">
              <a:buNone/>
            </a:pPr>
            <a:r>
              <a:rPr lang="zh-CN" altLang="en-US" sz="1600" b="1" dirty="0" smtClean="0">
                <a:solidFill>
                  <a:srgbClr val="0000CC"/>
                </a:solidFill>
                <a:latin typeface="Times New Roman" pitchFamily="18" charset="0"/>
              </a:rPr>
              <a:t>其</a:t>
            </a:r>
            <a:r>
              <a:rPr lang="zh-CN" altLang="en-US" sz="1600" b="1" dirty="0">
                <a:solidFill>
                  <a:srgbClr val="0000CC"/>
                </a:solidFill>
                <a:latin typeface="Times New Roman" pitchFamily="18" charset="0"/>
              </a:rPr>
              <a:t>中，</a:t>
            </a:r>
            <a:r>
              <a:rPr lang="en-US" altLang="zh-CN" sz="1600" b="1" dirty="0">
                <a:solidFill>
                  <a:srgbClr val="0000CC"/>
                </a:solidFill>
                <a:latin typeface="Times New Roman" pitchFamily="18" charset="0"/>
              </a:rPr>
              <a:t>y</a:t>
            </a:r>
            <a:r>
              <a:rPr lang="zh-CN" altLang="en-US" sz="1600" b="1" dirty="0">
                <a:solidFill>
                  <a:srgbClr val="0000CC"/>
                </a:solidFill>
                <a:latin typeface="Times New Roman" pitchFamily="18" charset="0"/>
              </a:rPr>
              <a:t>是个体域中某一个可以使</a:t>
            </a:r>
            <a:r>
              <a:rPr lang="en-US" altLang="zh-CN" sz="1600" b="1" dirty="0">
                <a:solidFill>
                  <a:srgbClr val="0000CC"/>
                </a:solidFill>
                <a:latin typeface="Times New Roman" pitchFamily="18" charset="0"/>
              </a:rPr>
              <a:t>P(y)</a:t>
            </a:r>
            <a:r>
              <a:rPr lang="zh-CN" altLang="en-US" sz="1600" b="1" dirty="0">
                <a:solidFill>
                  <a:srgbClr val="0000CC"/>
                </a:solidFill>
                <a:latin typeface="Times New Roman" pitchFamily="18" charset="0"/>
              </a:rPr>
              <a:t>为真的个体，依此可消去谓词公式中的存在量词。</a:t>
            </a:r>
          </a:p>
          <a:p>
            <a:pPr>
              <a:spcBef>
                <a:spcPts val="1800"/>
              </a:spcBef>
            </a:pPr>
            <a:r>
              <a:rPr lang="zh-CN" altLang="en-US" sz="2000" b="1" dirty="0" smtClean="0">
                <a:solidFill>
                  <a:srgbClr val="FF0000"/>
                </a:solidFill>
                <a:latin typeface="幼圆" pitchFamily="49" charset="-122"/>
                <a:ea typeface="幼圆" pitchFamily="49" charset="-122"/>
              </a:rPr>
              <a:t>等价</a:t>
            </a:r>
            <a:r>
              <a:rPr lang="zh-CN" altLang="en-US" sz="2000" b="1" dirty="0">
                <a:solidFill>
                  <a:srgbClr val="FF0000"/>
                </a:solidFill>
                <a:latin typeface="幼圆" pitchFamily="49" charset="-122"/>
                <a:ea typeface="幼圆" pitchFamily="49" charset="-122"/>
              </a:rPr>
              <a:t>式和永真蕴含式也</a:t>
            </a:r>
            <a:r>
              <a:rPr lang="zh-CN" altLang="en-US" sz="2000" b="1" dirty="0" smtClean="0">
                <a:solidFill>
                  <a:srgbClr val="FF0000"/>
                </a:solidFill>
                <a:latin typeface="幼圆" pitchFamily="49" charset="-122"/>
                <a:ea typeface="幼圆" pitchFamily="49" charset="-122"/>
              </a:rPr>
              <a:t>称推理</a:t>
            </a:r>
            <a:r>
              <a:rPr lang="zh-CN" altLang="en-US" sz="2000" b="1" dirty="0">
                <a:solidFill>
                  <a:srgbClr val="FF0000"/>
                </a:solidFill>
                <a:latin typeface="幼圆" pitchFamily="49" charset="-122"/>
                <a:ea typeface="幼圆" pitchFamily="49" charset="-122"/>
              </a:rPr>
              <a:t>规则</a:t>
            </a:r>
          </a:p>
        </p:txBody>
      </p:sp>
      <p:sp>
        <p:nvSpPr>
          <p:cNvPr id="65434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62" name="Rectangle 2"/>
          <p:cNvSpPr>
            <a:spLocks noGrp="1" noChangeArrowheads="1"/>
          </p:cNvSpPr>
          <p:nvPr>
            <p:ph type="title"/>
          </p:nvPr>
        </p:nvSpPr>
        <p:spPr>
          <a:xfrm>
            <a:off x="457200" y="0"/>
            <a:ext cx="8229600" cy="765175"/>
          </a:xfrm>
        </p:spPr>
        <p:txBody>
          <a:bodyPr/>
          <a:lstStyle/>
          <a:p>
            <a:r>
              <a:rPr lang="zh-CN" altLang="en-US" sz="4000" b="1" dirty="0">
                <a:solidFill>
                  <a:schemeClr val="accent2"/>
                </a:solidFill>
                <a:latin typeface="Times New Roman" pitchFamily="18" charset="0"/>
                <a:ea typeface="方正姚体" pitchFamily="2" charset="-122"/>
                <a:cs typeface="Times New Roman" pitchFamily="18" charset="0"/>
              </a:rPr>
              <a:t>谓词公式的范式</a:t>
            </a:r>
          </a:p>
        </p:txBody>
      </p:sp>
      <p:sp>
        <p:nvSpPr>
          <p:cNvPr id="655363" name="Rectangle 3"/>
          <p:cNvSpPr>
            <a:spLocks noGrp="1" noChangeArrowheads="1"/>
          </p:cNvSpPr>
          <p:nvPr>
            <p:ph type="body" sz="half" idx="1"/>
          </p:nvPr>
        </p:nvSpPr>
        <p:spPr>
          <a:xfrm>
            <a:off x="95862" y="836613"/>
            <a:ext cx="8964613" cy="6021387"/>
          </a:xfrm>
        </p:spPr>
        <p:txBody>
          <a:bodyPr/>
          <a:lstStyle/>
          <a:p>
            <a:pPr marL="0" indent="0">
              <a:lnSpc>
                <a:spcPct val="110000"/>
              </a:lnSpc>
              <a:spcBef>
                <a:spcPct val="10000"/>
              </a:spcBef>
              <a:buNone/>
            </a:pPr>
            <a:r>
              <a:rPr lang="zh-CN" altLang="en-US" sz="2000" b="1" dirty="0" smtClean="0">
                <a:latin typeface="幼圆" pitchFamily="49" charset="-122"/>
                <a:ea typeface="幼圆" pitchFamily="49" charset="-122"/>
              </a:rPr>
              <a:t>范式</a:t>
            </a:r>
            <a:r>
              <a:rPr lang="zh-CN" altLang="en-US" sz="2000" b="1" dirty="0">
                <a:latin typeface="幼圆" pitchFamily="49" charset="-122"/>
                <a:ea typeface="幼圆" pitchFamily="49" charset="-122"/>
              </a:rPr>
              <a:t>是谓词公式的标准形式。在谓词逻辑中，范式分为两种：</a:t>
            </a:r>
          </a:p>
          <a:p>
            <a:pPr>
              <a:lnSpc>
                <a:spcPct val="110000"/>
              </a:lnSpc>
              <a:spcBef>
                <a:spcPts val="1200"/>
              </a:spcBef>
            </a:pPr>
            <a:r>
              <a:rPr lang="zh-CN" altLang="en-US" sz="2000" b="1" dirty="0" smtClean="0">
                <a:solidFill>
                  <a:srgbClr val="A50021"/>
                </a:solidFill>
                <a:latin typeface="幼圆" pitchFamily="49" charset="-122"/>
                <a:ea typeface="幼圆" pitchFamily="49" charset="-122"/>
              </a:rPr>
              <a:t>前束范式</a:t>
            </a:r>
            <a:endParaRPr lang="en-US" altLang="zh-CN" sz="2000" b="1" dirty="0" smtClean="0">
              <a:solidFill>
                <a:srgbClr val="A50021"/>
              </a:solidFill>
              <a:latin typeface="幼圆" pitchFamily="49" charset="-122"/>
              <a:ea typeface="幼圆" pitchFamily="49" charset="-122"/>
            </a:endParaRPr>
          </a:p>
          <a:p>
            <a:pPr>
              <a:lnSpc>
                <a:spcPct val="110000"/>
              </a:lnSpc>
              <a:spcBef>
                <a:spcPct val="10000"/>
              </a:spcBef>
            </a:pPr>
            <a:endParaRPr lang="en-US" altLang="zh-CN" sz="2000" b="1" dirty="0">
              <a:solidFill>
                <a:srgbClr val="A50021"/>
              </a:solidFill>
              <a:latin typeface="幼圆" pitchFamily="49" charset="-122"/>
              <a:ea typeface="幼圆" pitchFamily="49" charset="-122"/>
            </a:endParaRPr>
          </a:p>
          <a:p>
            <a:pPr>
              <a:lnSpc>
                <a:spcPct val="110000"/>
              </a:lnSpc>
              <a:spcBef>
                <a:spcPct val="10000"/>
              </a:spcBef>
            </a:pPr>
            <a:endParaRPr lang="en-US" altLang="zh-CN" sz="2000" b="1" dirty="0" smtClean="0">
              <a:solidFill>
                <a:srgbClr val="A50021"/>
              </a:solidFill>
              <a:latin typeface="幼圆" pitchFamily="49" charset="-122"/>
              <a:ea typeface="幼圆" pitchFamily="49" charset="-122"/>
            </a:endParaRPr>
          </a:p>
          <a:p>
            <a:pPr>
              <a:lnSpc>
                <a:spcPct val="110000"/>
              </a:lnSpc>
              <a:spcBef>
                <a:spcPct val="10000"/>
              </a:spcBef>
            </a:pPr>
            <a:endParaRPr lang="en-US" altLang="zh-CN" sz="2000" b="1" dirty="0">
              <a:solidFill>
                <a:srgbClr val="A50021"/>
              </a:solidFill>
              <a:latin typeface="幼圆" pitchFamily="49" charset="-122"/>
              <a:ea typeface="幼圆" pitchFamily="49" charset="-122"/>
            </a:endParaRPr>
          </a:p>
          <a:p>
            <a:pPr>
              <a:lnSpc>
                <a:spcPct val="110000"/>
              </a:lnSpc>
              <a:spcBef>
                <a:spcPct val="10000"/>
              </a:spcBef>
            </a:pPr>
            <a:endParaRPr lang="en-US" altLang="zh-CN" sz="2000" b="1" dirty="0" smtClean="0">
              <a:solidFill>
                <a:srgbClr val="A50021"/>
              </a:solidFill>
              <a:latin typeface="幼圆" pitchFamily="49" charset="-122"/>
              <a:ea typeface="幼圆" pitchFamily="49" charset="-122"/>
            </a:endParaRPr>
          </a:p>
          <a:p>
            <a:pPr>
              <a:lnSpc>
                <a:spcPct val="110000"/>
              </a:lnSpc>
              <a:spcBef>
                <a:spcPct val="10000"/>
              </a:spcBef>
            </a:pPr>
            <a:endParaRPr lang="en-US" altLang="zh-CN" sz="2000" b="1" dirty="0">
              <a:solidFill>
                <a:srgbClr val="A50021"/>
              </a:solidFill>
              <a:latin typeface="幼圆" pitchFamily="49" charset="-122"/>
              <a:ea typeface="幼圆" pitchFamily="49" charset="-122"/>
            </a:endParaRPr>
          </a:p>
          <a:p>
            <a:pPr>
              <a:lnSpc>
                <a:spcPct val="110000"/>
              </a:lnSpc>
              <a:spcBef>
                <a:spcPct val="10000"/>
              </a:spcBef>
            </a:pPr>
            <a:endParaRPr lang="zh-CN" altLang="en-US" sz="1200" b="1" dirty="0">
              <a:solidFill>
                <a:srgbClr val="A50021"/>
              </a:solidFill>
              <a:latin typeface="幼圆" pitchFamily="49" charset="-122"/>
              <a:ea typeface="幼圆" pitchFamily="49" charset="-122"/>
            </a:endParaRPr>
          </a:p>
          <a:p>
            <a:pPr lvl="2">
              <a:lnSpc>
                <a:spcPct val="110000"/>
              </a:lnSpc>
              <a:spcBef>
                <a:spcPct val="10000"/>
              </a:spcBef>
            </a:pPr>
            <a:r>
              <a:rPr lang="zh-CN" altLang="en-US" sz="1600" b="1" dirty="0" smtClean="0">
                <a:solidFill>
                  <a:srgbClr val="00B050"/>
                </a:solidFill>
                <a:latin typeface="Times New Roman" pitchFamily="18" charset="0"/>
                <a:ea typeface="仿宋_GB2312" pitchFamily="49" charset="-122"/>
                <a:cs typeface="Times New Roman" pitchFamily="18" charset="0"/>
              </a:rPr>
              <a:t>例如</a:t>
            </a:r>
            <a:r>
              <a:rPr lang="zh-CN" altLang="en-US" sz="1600" b="1" dirty="0">
                <a:solidFill>
                  <a:srgbClr val="00B050"/>
                </a:solidFill>
                <a:latin typeface="Times New Roman" pitchFamily="18" charset="0"/>
                <a:ea typeface="仿宋_GB2312" pitchFamily="49" charset="-122"/>
                <a:cs typeface="Times New Roman" pitchFamily="18" charset="0"/>
              </a:rPr>
              <a:t>，</a:t>
            </a:r>
            <a:r>
              <a:rPr lang="en-US" altLang="zh-CN" sz="1600" b="1" dirty="0">
                <a:solidFill>
                  <a:srgbClr val="00B050"/>
                </a:solidFill>
                <a:latin typeface="Times New Roman" pitchFamily="18" charset="0"/>
                <a:ea typeface="仿宋_GB2312" pitchFamily="49" charset="-122"/>
                <a:cs typeface="Times New Roman" pitchFamily="18" charset="0"/>
              </a:rPr>
              <a:t>(∀x) (∀y) (∃z)(P(x)∧Q(</a:t>
            </a:r>
            <a:r>
              <a:rPr lang="en-US" altLang="zh-CN" sz="1600" b="1" dirty="0" err="1">
                <a:solidFill>
                  <a:srgbClr val="00B050"/>
                </a:solidFill>
                <a:latin typeface="Times New Roman" pitchFamily="18" charset="0"/>
                <a:ea typeface="仿宋_GB2312" pitchFamily="49" charset="-122"/>
                <a:cs typeface="Times New Roman" pitchFamily="18" charset="0"/>
              </a:rPr>
              <a:t>y,z</a:t>
            </a:r>
            <a:r>
              <a:rPr lang="en-US" altLang="zh-CN" sz="1600" b="1" dirty="0">
                <a:solidFill>
                  <a:srgbClr val="00B050"/>
                </a:solidFill>
                <a:latin typeface="Times New Roman" pitchFamily="18" charset="0"/>
                <a:ea typeface="仿宋_GB2312" pitchFamily="49" charset="-122"/>
                <a:cs typeface="Times New Roman" pitchFamily="18" charset="0"/>
              </a:rPr>
              <a:t>)∨R(</a:t>
            </a:r>
            <a:r>
              <a:rPr lang="en-US" altLang="zh-CN" sz="1600" b="1" dirty="0" err="1">
                <a:solidFill>
                  <a:srgbClr val="00B050"/>
                </a:solidFill>
                <a:latin typeface="Times New Roman" pitchFamily="18" charset="0"/>
                <a:ea typeface="仿宋_GB2312" pitchFamily="49" charset="-122"/>
                <a:cs typeface="Times New Roman" pitchFamily="18" charset="0"/>
              </a:rPr>
              <a:t>x,z</a:t>
            </a:r>
            <a:r>
              <a:rPr lang="en-US" altLang="zh-CN" sz="1600" b="1" dirty="0">
                <a:solidFill>
                  <a:srgbClr val="00B050"/>
                </a:solidFill>
                <a:latin typeface="Times New Roman" pitchFamily="18" charset="0"/>
                <a:ea typeface="仿宋_GB2312" pitchFamily="49" charset="-122"/>
                <a:cs typeface="Times New Roman" pitchFamily="18" charset="0"/>
              </a:rPr>
              <a:t>))</a:t>
            </a:r>
            <a:r>
              <a:rPr lang="zh-CN" altLang="en-US" sz="1600" b="1" dirty="0">
                <a:solidFill>
                  <a:srgbClr val="00B050"/>
                </a:solidFill>
                <a:latin typeface="Times New Roman" pitchFamily="18" charset="0"/>
                <a:ea typeface="仿宋_GB2312" pitchFamily="49" charset="-122"/>
                <a:cs typeface="Times New Roman" pitchFamily="18" charset="0"/>
              </a:rPr>
              <a:t>是前束范式。</a:t>
            </a:r>
          </a:p>
          <a:p>
            <a:pPr lvl="2">
              <a:lnSpc>
                <a:spcPct val="110000"/>
              </a:lnSpc>
              <a:spcBef>
                <a:spcPct val="10000"/>
              </a:spcBef>
            </a:pPr>
            <a:r>
              <a:rPr lang="zh-CN" altLang="en-US" sz="1600" b="1" dirty="0" smtClean="0">
                <a:solidFill>
                  <a:srgbClr val="7030A0"/>
                </a:solidFill>
                <a:latin typeface="Times New Roman" pitchFamily="18" charset="0"/>
                <a:ea typeface="仿宋_GB2312" pitchFamily="49" charset="-122"/>
                <a:cs typeface="Times New Roman" pitchFamily="18" charset="0"/>
              </a:rPr>
              <a:t>任</a:t>
            </a:r>
            <a:r>
              <a:rPr lang="zh-CN" altLang="en-US" sz="1600" b="1" dirty="0">
                <a:solidFill>
                  <a:srgbClr val="7030A0"/>
                </a:solidFill>
                <a:latin typeface="Times New Roman" pitchFamily="18" charset="0"/>
                <a:ea typeface="仿宋_GB2312" pitchFamily="49" charset="-122"/>
                <a:cs typeface="Times New Roman" pitchFamily="18" charset="0"/>
              </a:rPr>
              <a:t>一谓词公式均可化为与其对应的</a:t>
            </a:r>
            <a:r>
              <a:rPr lang="zh-CN" altLang="en-US" sz="1600" b="1" dirty="0" smtClean="0">
                <a:solidFill>
                  <a:srgbClr val="7030A0"/>
                </a:solidFill>
                <a:latin typeface="Times New Roman" pitchFamily="18" charset="0"/>
                <a:ea typeface="仿宋_GB2312" pitchFamily="49" charset="-122"/>
                <a:cs typeface="Times New Roman" pitchFamily="18" charset="0"/>
              </a:rPr>
              <a:t>前束范式</a:t>
            </a:r>
            <a:endParaRPr lang="en-US" altLang="zh-CN" sz="1600" b="1" dirty="0" smtClean="0">
              <a:solidFill>
                <a:srgbClr val="7030A0"/>
              </a:solidFill>
              <a:latin typeface="Times New Roman" pitchFamily="18" charset="0"/>
              <a:ea typeface="仿宋_GB2312" pitchFamily="49" charset="-122"/>
              <a:cs typeface="Times New Roman" pitchFamily="18" charset="0"/>
            </a:endParaRPr>
          </a:p>
          <a:p>
            <a:pPr lvl="2">
              <a:lnSpc>
                <a:spcPct val="110000"/>
              </a:lnSpc>
              <a:spcBef>
                <a:spcPct val="10000"/>
              </a:spcBef>
            </a:pPr>
            <a:endParaRPr lang="zh-CN" altLang="en-US" sz="900" b="1" dirty="0" smtClean="0">
              <a:solidFill>
                <a:srgbClr val="7030A0"/>
              </a:solidFill>
              <a:latin typeface="Times New Roman" pitchFamily="18" charset="0"/>
              <a:ea typeface="仿宋_GB2312" pitchFamily="49" charset="-122"/>
              <a:cs typeface="Times New Roman" pitchFamily="18" charset="0"/>
            </a:endParaRPr>
          </a:p>
          <a:p>
            <a:pPr>
              <a:lnSpc>
                <a:spcPct val="110000"/>
              </a:lnSpc>
              <a:spcBef>
                <a:spcPct val="10000"/>
              </a:spcBef>
            </a:pPr>
            <a:r>
              <a:rPr lang="en-US" altLang="zh-CN" sz="2000" b="1" dirty="0" err="1" smtClean="0">
                <a:solidFill>
                  <a:srgbClr val="A50021"/>
                </a:solidFill>
                <a:latin typeface="Times New Roman"/>
                <a:ea typeface="幼圆" pitchFamily="49" charset="-122"/>
                <a:cs typeface="Times New Roman"/>
              </a:rPr>
              <a:t>Skolem</a:t>
            </a:r>
            <a:r>
              <a:rPr lang="zh-CN" altLang="en-US" sz="2000" b="1" dirty="0" smtClean="0">
                <a:solidFill>
                  <a:srgbClr val="A50021"/>
                </a:solidFill>
                <a:latin typeface="幼圆" pitchFamily="49" charset="-122"/>
                <a:ea typeface="幼圆" pitchFamily="49" charset="-122"/>
              </a:rPr>
              <a:t>范式</a:t>
            </a:r>
            <a:endParaRPr lang="en-US" altLang="zh-CN" sz="2000" b="1" dirty="0" smtClean="0">
              <a:solidFill>
                <a:srgbClr val="A50021"/>
              </a:solidFill>
              <a:latin typeface="幼圆" pitchFamily="49" charset="-122"/>
              <a:ea typeface="幼圆" pitchFamily="49" charset="-122"/>
            </a:endParaRPr>
          </a:p>
          <a:p>
            <a:pPr>
              <a:lnSpc>
                <a:spcPct val="110000"/>
              </a:lnSpc>
              <a:spcBef>
                <a:spcPct val="10000"/>
              </a:spcBef>
            </a:pPr>
            <a:endParaRPr lang="en-US" altLang="zh-CN" sz="2000" b="1" dirty="0">
              <a:solidFill>
                <a:srgbClr val="A50021"/>
              </a:solidFill>
              <a:latin typeface="幼圆" pitchFamily="49" charset="-122"/>
              <a:ea typeface="幼圆" pitchFamily="49" charset="-122"/>
            </a:endParaRPr>
          </a:p>
          <a:p>
            <a:pPr>
              <a:lnSpc>
                <a:spcPct val="110000"/>
              </a:lnSpc>
              <a:spcBef>
                <a:spcPct val="10000"/>
              </a:spcBef>
            </a:pPr>
            <a:endParaRPr lang="en-US" altLang="zh-CN" sz="2000" b="1" dirty="0" smtClean="0">
              <a:solidFill>
                <a:srgbClr val="A50021"/>
              </a:solidFill>
              <a:latin typeface="幼圆" pitchFamily="49" charset="-122"/>
              <a:ea typeface="幼圆" pitchFamily="49" charset="-122"/>
            </a:endParaRPr>
          </a:p>
          <a:p>
            <a:pPr>
              <a:lnSpc>
                <a:spcPct val="110000"/>
              </a:lnSpc>
              <a:spcBef>
                <a:spcPct val="10000"/>
              </a:spcBef>
            </a:pPr>
            <a:endParaRPr lang="en-US" altLang="zh-CN" sz="2000" b="1" dirty="0">
              <a:solidFill>
                <a:srgbClr val="A50021"/>
              </a:solidFill>
              <a:latin typeface="幼圆" pitchFamily="49" charset="-122"/>
              <a:ea typeface="幼圆" pitchFamily="49" charset="-122"/>
            </a:endParaRPr>
          </a:p>
          <a:p>
            <a:pPr lvl="2">
              <a:lnSpc>
                <a:spcPct val="110000"/>
              </a:lnSpc>
              <a:spcBef>
                <a:spcPct val="10000"/>
              </a:spcBef>
            </a:pPr>
            <a:r>
              <a:rPr lang="zh-CN" altLang="en-US" sz="1600" b="1" dirty="0">
                <a:solidFill>
                  <a:srgbClr val="7030A0"/>
                </a:solidFill>
                <a:latin typeface="Times New Roman" pitchFamily="18" charset="0"/>
                <a:ea typeface="仿宋_GB2312" pitchFamily="49" charset="-122"/>
                <a:cs typeface="Times New Roman" pitchFamily="18" charset="0"/>
              </a:rPr>
              <a:t>任一谓词公式均可化为与其对应的</a:t>
            </a:r>
            <a:r>
              <a:rPr lang="en-US" altLang="zh-CN" sz="1600" b="1" dirty="0" err="1">
                <a:solidFill>
                  <a:srgbClr val="7030A0"/>
                </a:solidFill>
                <a:latin typeface="Times New Roman" pitchFamily="18" charset="0"/>
                <a:ea typeface="仿宋_GB2312" pitchFamily="49" charset="-122"/>
                <a:cs typeface="Times New Roman" pitchFamily="18" charset="0"/>
              </a:rPr>
              <a:t>Skolem</a:t>
            </a:r>
            <a:r>
              <a:rPr lang="zh-CN" altLang="en-US" sz="1600" b="1" dirty="0">
                <a:solidFill>
                  <a:srgbClr val="7030A0"/>
                </a:solidFill>
                <a:latin typeface="Times New Roman" pitchFamily="18" charset="0"/>
                <a:ea typeface="仿宋_GB2312" pitchFamily="49" charset="-122"/>
                <a:cs typeface="Times New Roman" pitchFamily="18" charset="0"/>
              </a:rPr>
              <a:t>范式</a:t>
            </a:r>
          </a:p>
        </p:txBody>
      </p:sp>
      <p:grpSp>
        <p:nvGrpSpPr>
          <p:cNvPr id="5" name="组合 4"/>
          <p:cNvGrpSpPr/>
          <p:nvPr/>
        </p:nvGrpSpPr>
        <p:grpSpPr>
          <a:xfrm>
            <a:off x="644605" y="1810028"/>
            <a:ext cx="7651104" cy="1728192"/>
            <a:chOff x="611560" y="4653136"/>
            <a:chExt cx="7651104" cy="1728192"/>
          </a:xfrm>
          <a:solidFill>
            <a:srgbClr val="FFFFCC"/>
          </a:solidFill>
        </p:grpSpPr>
        <p:sp>
          <p:nvSpPr>
            <p:cNvPr id="3" name="圆角矩形 2"/>
            <p:cNvSpPr/>
            <p:nvPr/>
          </p:nvSpPr>
          <p:spPr>
            <a:xfrm>
              <a:off x="611560" y="4653136"/>
              <a:ext cx="7651104" cy="1728192"/>
            </a:xfrm>
            <a:prstGeom prst="round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27584" y="4806547"/>
              <a:ext cx="7311771" cy="1495794"/>
            </a:xfrm>
            <a:prstGeom prst="rect">
              <a:avLst/>
            </a:prstGeom>
            <a:grpFill/>
          </p:spPr>
          <p:txBody>
            <a:bodyPr wrap="square">
              <a:spAutoFit/>
            </a:bodyPr>
            <a:lstStyle/>
            <a:p>
              <a:pPr>
                <a:lnSpc>
                  <a:spcPct val="110000"/>
                </a:lnSpc>
                <a:spcBef>
                  <a:spcPct val="10000"/>
                </a:spcBef>
              </a:pPr>
              <a:r>
                <a:rPr lang="zh-CN" altLang="en-US" sz="1600" b="1" dirty="0">
                  <a:solidFill>
                    <a:srgbClr val="0000CC"/>
                  </a:solidFill>
                  <a:latin typeface="Times New Roman" pitchFamily="18" charset="0"/>
                  <a:ea typeface="仿宋_GB2312" pitchFamily="49" charset="-122"/>
                  <a:cs typeface="Times New Roman" pitchFamily="18" charset="0"/>
                </a:rPr>
                <a:t>设</a:t>
              </a:r>
              <a:r>
                <a:rPr lang="en-US" altLang="zh-CN" sz="1600" b="1" dirty="0">
                  <a:solidFill>
                    <a:srgbClr val="0000CC"/>
                  </a:solidFill>
                  <a:latin typeface="Times New Roman" pitchFamily="18" charset="0"/>
                  <a:ea typeface="仿宋_GB2312" pitchFamily="49" charset="-122"/>
                  <a:cs typeface="Times New Roman" pitchFamily="18" charset="0"/>
                </a:rPr>
                <a:t>F</a:t>
              </a:r>
              <a:r>
                <a:rPr lang="zh-CN" altLang="en-US" sz="1600" b="1" dirty="0">
                  <a:solidFill>
                    <a:srgbClr val="0000CC"/>
                  </a:solidFill>
                  <a:latin typeface="Times New Roman" pitchFamily="18" charset="0"/>
                  <a:ea typeface="仿宋_GB2312" pitchFamily="49" charset="-122"/>
                  <a:cs typeface="Times New Roman" pitchFamily="18" charset="0"/>
                </a:rPr>
                <a:t>为一谓词公式，如果其中的所有量词</a:t>
              </a:r>
              <a:r>
                <a:rPr lang="zh-CN" altLang="en-US" sz="1600" b="1" dirty="0">
                  <a:solidFill>
                    <a:srgbClr val="FF0000"/>
                  </a:solidFill>
                  <a:latin typeface="Times New Roman" pitchFamily="18" charset="0"/>
                  <a:ea typeface="仿宋_GB2312" pitchFamily="49" charset="-122"/>
                  <a:cs typeface="Times New Roman" pitchFamily="18" charset="0"/>
                </a:rPr>
                <a:t>均非否定地</a:t>
              </a:r>
              <a:r>
                <a:rPr lang="zh-CN" altLang="en-US" sz="1600" b="1" dirty="0">
                  <a:solidFill>
                    <a:srgbClr val="0000CC"/>
                  </a:solidFill>
                  <a:latin typeface="Times New Roman" pitchFamily="18" charset="0"/>
                  <a:ea typeface="仿宋_GB2312" pitchFamily="49" charset="-122"/>
                  <a:cs typeface="Times New Roman" pitchFamily="18" charset="0"/>
                </a:rPr>
                <a:t>出现在公式的最前面，且它们的辖域为整个公式，则称</a:t>
              </a:r>
              <a:r>
                <a:rPr lang="en-US" altLang="zh-CN" sz="1600" b="1" dirty="0">
                  <a:solidFill>
                    <a:srgbClr val="0000CC"/>
                  </a:solidFill>
                  <a:latin typeface="Times New Roman" pitchFamily="18" charset="0"/>
                  <a:ea typeface="仿宋_GB2312" pitchFamily="49" charset="-122"/>
                  <a:cs typeface="Times New Roman" pitchFamily="18" charset="0"/>
                </a:rPr>
                <a:t>F</a:t>
              </a:r>
              <a:r>
                <a:rPr lang="zh-CN" altLang="en-US" sz="1600" b="1" dirty="0">
                  <a:solidFill>
                    <a:srgbClr val="0000CC"/>
                  </a:solidFill>
                  <a:latin typeface="Times New Roman" pitchFamily="18" charset="0"/>
                  <a:ea typeface="仿宋_GB2312" pitchFamily="49" charset="-122"/>
                  <a:cs typeface="Times New Roman" pitchFamily="18" charset="0"/>
                </a:rPr>
                <a:t>为前束范式。一般形式：</a:t>
              </a:r>
            </a:p>
            <a:p>
              <a:pPr>
                <a:lnSpc>
                  <a:spcPct val="110000"/>
                </a:lnSpc>
                <a:spcBef>
                  <a:spcPct val="10000"/>
                </a:spcBef>
              </a:pPr>
              <a:r>
                <a:rPr lang="zh-CN" altLang="en-US" sz="1600" b="1" dirty="0">
                  <a:solidFill>
                    <a:srgbClr val="0000CC"/>
                  </a:solidFill>
                  <a:latin typeface="Times New Roman" pitchFamily="18" charset="0"/>
                  <a:ea typeface="仿宋_GB2312" pitchFamily="49" charset="-122"/>
                  <a:cs typeface="Times New Roman" pitchFamily="18" charset="0"/>
                </a:rPr>
                <a:t>        </a:t>
              </a:r>
              <a:r>
                <a:rPr lang="zh-CN" altLang="en-US" sz="1600" b="1" dirty="0" smtClean="0">
                  <a:solidFill>
                    <a:srgbClr val="0000CC"/>
                  </a:solidFill>
                  <a:latin typeface="Times New Roman" pitchFamily="18" charset="0"/>
                  <a:ea typeface="仿宋_GB2312" pitchFamily="49" charset="-122"/>
                  <a:cs typeface="Times New Roman" pitchFamily="18" charset="0"/>
                </a:rPr>
                <a:t>           </a:t>
              </a:r>
              <a:r>
                <a:rPr lang="en-US" altLang="zh-CN" sz="1600" b="1" dirty="0" smtClean="0">
                  <a:solidFill>
                    <a:srgbClr val="0000CC"/>
                  </a:solidFill>
                  <a:latin typeface="Times New Roman" pitchFamily="18" charset="0"/>
                  <a:ea typeface="仿宋_GB2312" pitchFamily="49" charset="-122"/>
                  <a:cs typeface="Times New Roman" pitchFamily="18" charset="0"/>
                </a:rPr>
                <a:t>(</a:t>
              </a:r>
              <a:r>
                <a:rPr lang="en-US" altLang="zh-CN" sz="1600" b="1" dirty="0">
                  <a:solidFill>
                    <a:srgbClr val="0000CC"/>
                  </a:solidFill>
                  <a:latin typeface="Times New Roman" pitchFamily="18" charset="0"/>
                  <a:ea typeface="仿宋_GB2312" pitchFamily="49" charset="-122"/>
                  <a:cs typeface="Times New Roman" pitchFamily="18" charset="0"/>
                </a:rPr>
                <a:t>Q</a:t>
              </a:r>
              <a:r>
                <a:rPr lang="en-US" altLang="zh-CN" sz="1600" b="1" baseline="-25000" dirty="0">
                  <a:solidFill>
                    <a:srgbClr val="0000CC"/>
                  </a:solidFill>
                  <a:latin typeface="Times New Roman" pitchFamily="18" charset="0"/>
                  <a:ea typeface="仿宋_GB2312" pitchFamily="49" charset="-122"/>
                  <a:cs typeface="Times New Roman" pitchFamily="18" charset="0"/>
                </a:rPr>
                <a:t>1</a:t>
              </a:r>
              <a:r>
                <a:rPr lang="en-US" altLang="zh-CN" sz="1600" b="1" dirty="0">
                  <a:solidFill>
                    <a:srgbClr val="0000CC"/>
                  </a:solidFill>
                  <a:latin typeface="Times New Roman" pitchFamily="18" charset="0"/>
                  <a:ea typeface="仿宋_GB2312" pitchFamily="49" charset="-122"/>
                  <a:cs typeface="Times New Roman" pitchFamily="18" charset="0"/>
                </a:rPr>
                <a:t>x</a:t>
              </a:r>
              <a:r>
                <a:rPr lang="en-US" altLang="zh-CN" sz="1600" b="1" baseline="-25000" dirty="0">
                  <a:solidFill>
                    <a:srgbClr val="0000CC"/>
                  </a:solidFill>
                  <a:latin typeface="Times New Roman" pitchFamily="18" charset="0"/>
                  <a:ea typeface="仿宋_GB2312" pitchFamily="49" charset="-122"/>
                  <a:cs typeface="Times New Roman" pitchFamily="18" charset="0"/>
                </a:rPr>
                <a:t>1</a:t>
              </a:r>
              <a:r>
                <a:rPr lang="en-US" altLang="zh-CN" sz="1600" b="1" dirty="0">
                  <a:solidFill>
                    <a:srgbClr val="0000CC"/>
                  </a:solidFill>
                  <a:latin typeface="Times New Roman" pitchFamily="18" charset="0"/>
                  <a:ea typeface="仿宋_GB2312" pitchFamily="49" charset="-122"/>
                  <a:cs typeface="Times New Roman" pitchFamily="18" charset="0"/>
                </a:rPr>
                <a:t>)……(</a:t>
              </a:r>
              <a:r>
                <a:rPr lang="en-US" altLang="zh-CN" sz="1600" b="1" dirty="0" err="1">
                  <a:solidFill>
                    <a:srgbClr val="0000CC"/>
                  </a:solidFill>
                  <a:latin typeface="Times New Roman" pitchFamily="18" charset="0"/>
                  <a:ea typeface="仿宋_GB2312" pitchFamily="49" charset="-122"/>
                  <a:cs typeface="Times New Roman" pitchFamily="18" charset="0"/>
                </a:rPr>
                <a:t>Q</a:t>
              </a:r>
              <a:r>
                <a:rPr lang="en-US" altLang="zh-CN" sz="1600" b="1" baseline="-25000" dirty="0" err="1">
                  <a:solidFill>
                    <a:srgbClr val="0000CC"/>
                  </a:solidFill>
                  <a:latin typeface="Times New Roman" pitchFamily="18" charset="0"/>
                  <a:ea typeface="仿宋_GB2312" pitchFamily="49" charset="-122"/>
                  <a:cs typeface="Times New Roman" pitchFamily="18" charset="0"/>
                </a:rPr>
                <a:t>n</a:t>
              </a:r>
              <a:r>
                <a:rPr lang="en-US" altLang="zh-CN" sz="1600" b="1" dirty="0" err="1">
                  <a:solidFill>
                    <a:srgbClr val="0000CC"/>
                  </a:solidFill>
                  <a:latin typeface="Times New Roman" pitchFamily="18" charset="0"/>
                  <a:ea typeface="仿宋_GB2312" pitchFamily="49" charset="-122"/>
                  <a:cs typeface="Times New Roman" pitchFamily="18" charset="0"/>
                </a:rPr>
                <a:t>x</a:t>
              </a:r>
              <a:r>
                <a:rPr lang="en-US" altLang="zh-CN" sz="1600" b="1" baseline="-25000" dirty="0" err="1">
                  <a:solidFill>
                    <a:srgbClr val="0000CC"/>
                  </a:solidFill>
                  <a:latin typeface="Times New Roman" pitchFamily="18" charset="0"/>
                  <a:ea typeface="仿宋_GB2312" pitchFamily="49" charset="-122"/>
                  <a:cs typeface="Times New Roman" pitchFamily="18" charset="0"/>
                </a:rPr>
                <a:t>n</a:t>
              </a:r>
              <a:r>
                <a:rPr lang="en-US" altLang="zh-CN" sz="1600" b="1" dirty="0">
                  <a:solidFill>
                    <a:srgbClr val="0000CC"/>
                  </a:solidFill>
                  <a:latin typeface="Times New Roman" pitchFamily="18" charset="0"/>
                  <a:ea typeface="仿宋_GB2312" pitchFamily="49" charset="-122"/>
                  <a:cs typeface="Times New Roman" pitchFamily="18" charset="0"/>
                </a:rPr>
                <a:t>)M(x</a:t>
              </a:r>
              <a:r>
                <a:rPr lang="en-US" altLang="zh-CN" sz="1600" b="1" baseline="-25000" dirty="0">
                  <a:solidFill>
                    <a:srgbClr val="0000CC"/>
                  </a:solidFill>
                  <a:latin typeface="Times New Roman" pitchFamily="18" charset="0"/>
                  <a:ea typeface="仿宋_GB2312" pitchFamily="49" charset="-122"/>
                  <a:cs typeface="Times New Roman" pitchFamily="18" charset="0"/>
                </a:rPr>
                <a:t>1</a:t>
              </a:r>
              <a:r>
                <a:rPr lang="en-US" altLang="zh-CN" sz="1600" b="1" dirty="0">
                  <a:solidFill>
                    <a:srgbClr val="0000CC"/>
                  </a:solidFill>
                  <a:latin typeface="Times New Roman" pitchFamily="18" charset="0"/>
                  <a:ea typeface="仿宋_GB2312" pitchFamily="49" charset="-122"/>
                  <a:cs typeface="Times New Roman" pitchFamily="18" charset="0"/>
                </a:rPr>
                <a:t>,x</a:t>
              </a:r>
              <a:r>
                <a:rPr lang="en-US" altLang="zh-CN" sz="1600" b="1" baseline="-25000" dirty="0">
                  <a:solidFill>
                    <a:srgbClr val="0000CC"/>
                  </a:solidFill>
                  <a:latin typeface="Times New Roman" pitchFamily="18" charset="0"/>
                  <a:ea typeface="仿宋_GB2312" pitchFamily="49" charset="-122"/>
                  <a:cs typeface="Times New Roman" pitchFamily="18" charset="0"/>
                </a:rPr>
                <a:t>2</a:t>
              </a:r>
              <a:r>
                <a:rPr lang="en-US" altLang="zh-CN" sz="1600" b="1" dirty="0">
                  <a:solidFill>
                    <a:srgbClr val="0000CC"/>
                  </a:solidFill>
                  <a:latin typeface="Times New Roman" pitchFamily="18" charset="0"/>
                  <a:ea typeface="仿宋_GB2312" pitchFamily="49" charset="-122"/>
                  <a:cs typeface="Times New Roman" pitchFamily="18" charset="0"/>
                </a:rPr>
                <a:t>,……,</a:t>
              </a:r>
              <a:r>
                <a:rPr lang="en-US" altLang="zh-CN" sz="1600" b="1" dirty="0" err="1">
                  <a:solidFill>
                    <a:srgbClr val="0000CC"/>
                  </a:solidFill>
                  <a:latin typeface="Times New Roman" pitchFamily="18" charset="0"/>
                  <a:ea typeface="仿宋_GB2312" pitchFamily="49" charset="-122"/>
                  <a:cs typeface="Times New Roman" pitchFamily="18" charset="0"/>
                </a:rPr>
                <a:t>x</a:t>
              </a:r>
              <a:r>
                <a:rPr lang="en-US" altLang="zh-CN" sz="1600" b="1" baseline="-25000" dirty="0" err="1">
                  <a:solidFill>
                    <a:srgbClr val="0000CC"/>
                  </a:solidFill>
                  <a:latin typeface="Times New Roman" pitchFamily="18" charset="0"/>
                  <a:ea typeface="仿宋_GB2312" pitchFamily="49" charset="-122"/>
                  <a:cs typeface="Times New Roman" pitchFamily="18" charset="0"/>
                </a:rPr>
                <a:t>n</a:t>
              </a:r>
              <a:r>
                <a:rPr lang="en-US" altLang="zh-CN" sz="1600" b="1" dirty="0">
                  <a:solidFill>
                    <a:srgbClr val="0000CC"/>
                  </a:solidFill>
                  <a:latin typeface="Times New Roman" pitchFamily="18" charset="0"/>
                  <a:ea typeface="仿宋_GB2312" pitchFamily="49" charset="-122"/>
                  <a:cs typeface="Times New Roman" pitchFamily="18" charset="0"/>
                </a:rPr>
                <a:t>)</a:t>
              </a:r>
            </a:p>
            <a:p>
              <a:pPr>
                <a:lnSpc>
                  <a:spcPct val="110000"/>
                </a:lnSpc>
                <a:spcBef>
                  <a:spcPct val="10000"/>
                </a:spcBef>
              </a:pPr>
              <a:r>
                <a:rPr lang="zh-CN" altLang="en-US" sz="1600" b="1" dirty="0">
                  <a:solidFill>
                    <a:srgbClr val="0000CC"/>
                  </a:solidFill>
                  <a:latin typeface="Times New Roman" pitchFamily="18" charset="0"/>
                  <a:ea typeface="仿宋_GB2312" pitchFamily="49" charset="-122"/>
                  <a:cs typeface="Times New Roman" pitchFamily="18" charset="0"/>
                </a:rPr>
                <a:t>其中，</a:t>
              </a:r>
              <a:r>
                <a:rPr lang="en-US" altLang="zh-CN" sz="1600" b="1" dirty="0">
                  <a:solidFill>
                    <a:srgbClr val="0000CC"/>
                  </a:solidFill>
                  <a:latin typeface="Times New Roman" pitchFamily="18" charset="0"/>
                  <a:ea typeface="仿宋_GB2312" pitchFamily="49" charset="-122"/>
                  <a:cs typeface="Times New Roman" pitchFamily="18" charset="0"/>
                </a:rPr>
                <a:t>Q</a:t>
              </a:r>
              <a:r>
                <a:rPr lang="en-US" altLang="zh-CN" sz="1600" b="1" baseline="-25000" dirty="0">
                  <a:solidFill>
                    <a:srgbClr val="0000CC"/>
                  </a:solidFill>
                  <a:latin typeface="Times New Roman" pitchFamily="18" charset="0"/>
                  <a:ea typeface="仿宋_GB2312" pitchFamily="49" charset="-122"/>
                  <a:cs typeface="Times New Roman" pitchFamily="18" charset="0"/>
                </a:rPr>
                <a:t>i</a:t>
              </a:r>
              <a:r>
                <a:rPr lang="en-US" altLang="zh-CN" sz="1600" b="1" dirty="0">
                  <a:solidFill>
                    <a:srgbClr val="0000CC"/>
                  </a:solidFill>
                  <a:latin typeface="Times New Roman" pitchFamily="18" charset="0"/>
                  <a:ea typeface="仿宋_GB2312" pitchFamily="49" charset="-122"/>
                  <a:cs typeface="Times New Roman" pitchFamily="18" charset="0"/>
                </a:rPr>
                <a:t>(i=1,2,……,n)</a:t>
              </a:r>
              <a:r>
                <a:rPr lang="zh-CN" altLang="en-US" sz="1600" b="1" dirty="0">
                  <a:solidFill>
                    <a:srgbClr val="0000CC"/>
                  </a:solidFill>
                  <a:latin typeface="Times New Roman" pitchFamily="18" charset="0"/>
                  <a:ea typeface="仿宋_GB2312" pitchFamily="49" charset="-122"/>
                  <a:cs typeface="Times New Roman" pitchFamily="18" charset="0"/>
                </a:rPr>
                <a:t>为前缀，它是一个由全称量词或存在量词组成的量词串； </a:t>
              </a:r>
              <a:r>
                <a:rPr lang="en-US" altLang="zh-CN" sz="1600" b="1" dirty="0">
                  <a:solidFill>
                    <a:srgbClr val="0000CC"/>
                  </a:solidFill>
                  <a:latin typeface="Times New Roman" pitchFamily="18" charset="0"/>
                  <a:ea typeface="仿宋_GB2312" pitchFamily="49" charset="-122"/>
                  <a:cs typeface="Times New Roman" pitchFamily="18" charset="0"/>
                </a:rPr>
                <a:t>M(x</a:t>
              </a:r>
              <a:r>
                <a:rPr lang="en-US" altLang="zh-CN" sz="1600" b="1" baseline="-25000" dirty="0">
                  <a:solidFill>
                    <a:srgbClr val="0000CC"/>
                  </a:solidFill>
                  <a:latin typeface="Times New Roman" pitchFamily="18" charset="0"/>
                  <a:ea typeface="仿宋_GB2312" pitchFamily="49" charset="-122"/>
                  <a:cs typeface="Times New Roman" pitchFamily="18" charset="0"/>
                </a:rPr>
                <a:t>1</a:t>
              </a:r>
              <a:r>
                <a:rPr lang="en-US" altLang="zh-CN" sz="1600" b="1" dirty="0">
                  <a:solidFill>
                    <a:srgbClr val="0000CC"/>
                  </a:solidFill>
                  <a:latin typeface="Times New Roman" pitchFamily="18" charset="0"/>
                  <a:ea typeface="仿宋_GB2312" pitchFamily="49" charset="-122"/>
                  <a:cs typeface="Times New Roman" pitchFamily="18" charset="0"/>
                </a:rPr>
                <a:t>,x</a:t>
              </a:r>
              <a:r>
                <a:rPr lang="en-US" altLang="zh-CN" sz="1600" b="1" baseline="-25000" dirty="0">
                  <a:solidFill>
                    <a:srgbClr val="0000CC"/>
                  </a:solidFill>
                  <a:latin typeface="Times New Roman" pitchFamily="18" charset="0"/>
                  <a:ea typeface="仿宋_GB2312" pitchFamily="49" charset="-122"/>
                  <a:cs typeface="Times New Roman" pitchFamily="18" charset="0"/>
                </a:rPr>
                <a:t>2</a:t>
              </a:r>
              <a:r>
                <a:rPr lang="en-US" altLang="zh-CN" sz="1600" b="1" dirty="0">
                  <a:solidFill>
                    <a:srgbClr val="0000CC"/>
                  </a:solidFill>
                  <a:latin typeface="Times New Roman" pitchFamily="18" charset="0"/>
                  <a:ea typeface="仿宋_GB2312" pitchFamily="49" charset="-122"/>
                  <a:cs typeface="Times New Roman" pitchFamily="18" charset="0"/>
                </a:rPr>
                <a:t>,……,</a:t>
              </a:r>
              <a:r>
                <a:rPr lang="en-US" altLang="zh-CN" sz="1600" b="1" dirty="0" err="1">
                  <a:solidFill>
                    <a:srgbClr val="0000CC"/>
                  </a:solidFill>
                  <a:latin typeface="Times New Roman" pitchFamily="18" charset="0"/>
                  <a:ea typeface="仿宋_GB2312" pitchFamily="49" charset="-122"/>
                  <a:cs typeface="Times New Roman" pitchFamily="18" charset="0"/>
                </a:rPr>
                <a:t>x</a:t>
              </a:r>
              <a:r>
                <a:rPr lang="en-US" altLang="zh-CN" sz="1600" b="1" baseline="-25000" dirty="0" err="1">
                  <a:solidFill>
                    <a:srgbClr val="0000CC"/>
                  </a:solidFill>
                  <a:latin typeface="Times New Roman" pitchFamily="18" charset="0"/>
                  <a:ea typeface="仿宋_GB2312" pitchFamily="49" charset="-122"/>
                  <a:cs typeface="Times New Roman" pitchFamily="18" charset="0"/>
                </a:rPr>
                <a:t>n</a:t>
              </a:r>
              <a:r>
                <a:rPr lang="en-US" altLang="zh-CN" sz="1600" b="1" dirty="0">
                  <a:solidFill>
                    <a:srgbClr val="0000CC"/>
                  </a:solidFill>
                  <a:latin typeface="Times New Roman" pitchFamily="18" charset="0"/>
                  <a:ea typeface="仿宋_GB2312" pitchFamily="49" charset="-122"/>
                  <a:cs typeface="Times New Roman" pitchFamily="18" charset="0"/>
                </a:rPr>
                <a:t>)</a:t>
              </a:r>
              <a:r>
                <a:rPr lang="zh-CN" altLang="en-US" sz="1600" b="1" dirty="0">
                  <a:solidFill>
                    <a:srgbClr val="0000CC"/>
                  </a:solidFill>
                  <a:latin typeface="Times New Roman" pitchFamily="18" charset="0"/>
                  <a:ea typeface="仿宋_GB2312" pitchFamily="49" charset="-122"/>
                  <a:cs typeface="Times New Roman" pitchFamily="18" charset="0"/>
                </a:rPr>
                <a:t>为母式，它是一个不含任何量词的谓词公式。</a:t>
              </a:r>
            </a:p>
          </p:txBody>
        </p:sp>
      </p:grpSp>
      <p:grpSp>
        <p:nvGrpSpPr>
          <p:cNvPr id="8" name="组合 7"/>
          <p:cNvGrpSpPr/>
          <p:nvPr/>
        </p:nvGrpSpPr>
        <p:grpSpPr>
          <a:xfrm>
            <a:off x="644605" y="5012466"/>
            <a:ext cx="7651104" cy="864096"/>
            <a:chOff x="611560" y="4653136"/>
            <a:chExt cx="7651104" cy="864096"/>
          </a:xfrm>
          <a:solidFill>
            <a:srgbClr val="FFFFCC"/>
          </a:solidFill>
        </p:grpSpPr>
        <p:sp>
          <p:nvSpPr>
            <p:cNvPr id="9" name="圆角矩形 8"/>
            <p:cNvSpPr/>
            <p:nvPr/>
          </p:nvSpPr>
          <p:spPr>
            <a:xfrm>
              <a:off x="611560" y="4653136"/>
              <a:ext cx="7651104" cy="864096"/>
            </a:xfrm>
            <a:prstGeom prst="round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27584" y="4806547"/>
              <a:ext cx="7311771" cy="634020"/>
            </a:xfrm>
            <a:prstGeom prst="rect">
              <a:avLst/>
            </a:prstGeom>
            <a:grpFill/>
          </p:spPr>
          <p:txBody>
            <a:bodyPr wrap="square">
              <a:spAutoFit/>
            </a:bodyPr>
            <a:lstStyle/>
            <a:p>
              <a:pPr>
                <a:lnSpc>
                  <a:spcPct val="110000"/>
                </a:lnSpc>
                <a:spcBef>
                  <a:spcPct val="10000"/>
                </a:spcBef>
              </a:pPr>
              <a:r>
                <a:rPr lang="zh-CN" altLang="en-US" sz="1600" b="1" dirty="0">
                  <a:solidFill>
                    <a:srgbClr val="0000CC"/>
                  </a:solidFill>
                  <a:latin typeface="仿宋_GB2312" pitchFamily="49" charset="-122"/>
                  <a:ea typeface="仿宋_GB2312" pitchFamily="49" charset="-122"/>
                </a:rPr>
                <a:t>如果前束范式</a:t>
              </a:r>
              <a:r>
                <a:rPr lang="zh-CN" altLang="en-US" sz="1600" b="1" dirty="0" smtClean="0">
                  <a:solidFill>
                    <a:srgbClr val="0000CC"/>
                  </a:solidFill>
                  <a:latin typeface="仿宋_GB2312" pitchFamily="49" charset="-122"/>
                  <a:ea typeface="仿宋_GB2312" pitchFamily="49" charset="-122"/>
                </a:rPr>
                <a:t>中</a:t>
              </a:r>
              <a:r>
                <a:rPr lang="zh-CN" altLang="en-US" sz="1600" b="1" dirty="0" smtClean="0">
                  <a:solidFill>
                    <a:srgbClr val="FF0000"/>
                  </a:solidFill>
                  <a:latin typeface="仿宋_GB2312" pitchFamily="49" charset="-122"/>
                  <a:ea typeface="仿宋_GB2312" pitchFamily="49" charset="-122"/>
                </a:rPr>
                <a:t>不包含存在量词且</a:t>
              </a:r>
              <a:r>
                <a:rPr lang="zh-CN" altLang="en-US" sz="1600" b="1" dirty="0">
                  <a:solidFill>
                    <a:srgbClr val="FF0000"/>
                  </a:solidFill>
                  <a:latin typeface="仿宋_GB2312" pitchFamily="49" charset="-122"/>
                  <a:ea typeface="仿宋_GB2312" pitchFamily="49" charset="-122"/>
                </a:rPr>
                <a:t>母</a:t>
              </a:r>
              <a:r>
                <a:rPr lang="zh-CN" altLang="en-US" sz="1600" b="1" dirty="0" smtClean="0">
                  <a:solidFill>
                    <a:srgbClr val="FF0000"/>
                  </a:solidFill>
                  <a:latin typeface="仿宋_GB2312" pitchFamily="49" charset="-122"/>
                  <a:ea typeface="仿宋_GB2312" pitchFamily="49" charset="-122"/>
                </a:rPr>
                <a:t>式</a:t>
              </a:r>
              <a:r>
                <a:rPr lang="en-US" altLang="zh-CN" sz="1600" b="1" dirty="0" smtClean="0">
                  <a:solidFill>
                    <a:srgbClr val="FF0000"/>
                  </a:solidFill>
                  <a:latin typeface="仿宋_GB2312" pitchFamily="49" charset="-122"/>
                  <a:ea typeface="仿宋_GB2312" pitchFamily="49" charset="-122"/>
                </a:rPr>
                <a:t>M</a:t>
              </a:r>
              <a:r>
                <a:rPr lang="zh-CN" altLang="en-US" sz="1600" b="1" dirty="0" smtClean="0">
                  <a:solidFill>
                    <a:srgbClr val="FF0000"/>
                  </a:solidFill>
                  <a:latin typeface="仿宋_GB2312" pitchFamily="49" charset="-122"/>
                  <a:ea typeface="仿宋_GB2312" pitchFamily="49" charset="-122"/>
                </a:rPr>
                <a:t>是</a:t>
              </a:r>
              <a:r>
                <a:rPr lang="zh-CN" altLang="en-US" sz="1600" b="1" dirty="0">
                  <a:solidFill>
                    <a:srgbClr val="FF0000"/>
                  </a:solidFill>
                  <a:latin typeface="仿宋_GB2312" pitchFamily="49" charset="-122"/>
                  <a:ea typeface="仿宋_GB2312" pitchFamily="49" charset="-122"/>
                </a:rPr>
                <a:t>合</a:t>
              </a:r>
              <a:r>
                <a:rPr lang="zh-CN" altLang="en-US" sz="1600" b="1" dirty="0" smtClean="0">
                  <a:solidFill>
                    <a:srgbClr val="FF0000"/>
                  </a:solidFill>
                  <a:latin typeface="仿宋_GB2312" pitchFamily="49" charset="-122"/>
                  <a:ea typeface="仿宋_GB2312" pitchFamily="49" charset="-122"/>
                </a:rPr>
                <a:t>取范式</a:t>
              </a:r>
              <a:r>
                <a:rPr lang="zh-CN" altLang="en-US" sz="1600" b="1" dirty="0" smtClean="0">
                  <a:solidFill>
                    <a:srgbClr val="0000CC"/>
                  </a:solidFill>
                  <a:latin typeface="仿宋_GB2312" pitchFamily="49" charset="-122"/>
                  <a:ea typeface="仿宋_GB2312" pitchFamily="49" charset="-122"/>
                </a:rPr>
                <a:t>，</a:t>
              </a:r>
              <a:r>
                <a:rPr lang="zh-CN" altLang="en-US" sz="1600" b="1" dirty="0">
                  <a:solidFill>
                    <a:srgbClr val="0000CC"/>
                  </a:solidFill>
                  <a:latin typeface="仿宋_GB2312" pitchFamily="49" charset="-122"/>
                  <a:ea typeface="仿宋_GB2312" pitchFamily="49" charset="-122"/>
                </a:rPr>
                <a:t>则称这种形式的谓词公式为</a:t>
              </a:r>
              <a:r>
                <a:rPr lang="en-US" altLang="zh-CN" sz="1600" b="1" dirty="0" err="1">
                  <a:solidFill>
                    <a:srgbClr val="0000CC"/>
                  </a:solidFill>
                  <a:latin typeface="仿宋_GB2312" pitchFamily="49" charset="-122"/>
                  <a:ea typeface="仿宋_GB2312" pitchFamily="49" charset="-122"/>
                </a:rPr>
                <a:t>Skolem</a:t>
              </a:r>
              <a:r>
                <a:rPr lang="zh-CN" altLang="en-US" sz="1600" b="1" dirty="0">
                  <a:solidFill>
                    <a:srgbClr val="0000CC"/>
                  </a:solidFill>
                  <a:latin typeface="仿宋_GB2312" pitchFamily="49" charset="-122"/>
                  <a:ea typeface="仿宋_GB2312" pitchFamily="49" charset="-122"/>
                </a:rPr>
                <a:t>范式。</a:t>
              </a:r>
            </a:p>
          </p:txBody>
        </p:sp>
      </p:gr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ChangeArrowheads="1"/>
          </p:cNvSpPr>
          <p:nvPr>
            <p:ph type="title"/>
          </p:nvPr>
        </p:nvSpPr>
        <p:spPr>
          <a:xfrm>
            <a:off x="467544" y="116632"/>
            <a:ext cx="8229600" cy="706090"/>
          </a:xfrm>
        </p:spPr>
        <p:txBody>
          <a:bodyPr/>
          <a:lstStyle/>
          <a:p>
            <a:r>
              <a:rPr lang="zh-CN" altLang="en-US" sz="4000" b="1" dirty="0" smtClean="0">
                <a:solidFill>
                  <a:schemeClr val="accent2"/>
                </a:solidFill>
                <a:latin typeface="Times New Roman" pitchFamily="18" charset="0"/>
                <a:ea typeface="方正姚体" pitchFamily="2" charset="-122"/>
                <a:cs typeface="Times New Roman" pitchFamily="18" charset="0"/>
              </a:rPr>
              <a:t>置换与合一</a:t>
            </a:r>
            <a:endParaRPr lang="zh-CN" altLang="en-US" sz="4000" b="1" dirty="0">
              <a:solidFill>
                <a:schemeClr val="accent2"/>
              </a:solidFill>
              <a:latin typeface="Times New Roman" pitchFamily="18" charset="0"/>
              <a:ea typeface="方正姚体" pitchFamily="2" charset="-122"/>
              <a:cs typeface="Times New Roman" pitchFamily="18" charset="0"/>
            </a:endParaRPr>
          </a:p>
        </p:txBody>
      </p:sp>
      <p:sp>
        <p:nvSpPr>
          <p:cNvPr id="656387" name="Rectangle 3"/>
          <p:cNvSpPr>
            <a:spLocks noGrp="1" noChangeArrowheads="1"/>
          </p:cNvSpPr>
          <p:nvPr>
            <p:ph type="body" sz="half" idx="1"/>
          </p:nvPr>
        </p:nvSpPr>
        <p:spPr>
          <a:xfrm>
            <a:off x="539552" y="1340768"/>
            <a:ext cx="8291513" cy="5068888"/>
          </a:xfrm>
        </p:spPr>
        <p:txBody>
          <a:bodyPr/>
          <a:lstStyle/>
          <a:p>
            <a:r>
              <a:rPr lang="zh-CN" altLang="en-US" sz="2400" b="1" dirty="0" smtClean="0">
                <a:solidFill>
                  <a:srgbClr val="0000CC"/>
                </a:solidFill>
                <a:latin typeface="幼圆" pitchFamily="49" charset="-122"/>
                <a:ea typeface="幼圆" pitchFamily="49" charset="-122"/>
              </a:rPr>
              <a:t>在</a:t>
            </a:r>
            <a:r>
              <a:rPr lang="zh-CN" altLang="en-US" sz="2400" b="1" dirty="0">
                <a:solidFill>
                  <a:srgbClr val="0000CC"/>
                </a:solidFill>
                <a:latin typeface="幼圆" pitchFamily="49" charset="-122"/>
                <a:ea typeface="幼圆" pitchFamily="49" charset="-122"/>
              </a:rPr>
              <a:t>不同谓词公式中，往往会出现谓词名相同但其个体不同的情况，此时推理过程是不能直接进行匹配的，需要先</a:t>
            </a:r>
            <a:r>
              <a:rPr lang="zh-CN" altLang="en-US" sz="2400" b="1" dirty="0" smtClean="0">
                <a:solidFill>
                  <a:srgbClr val="0000CC"/>
                </a:solidFill>
                <a:latin typeface="幼圆" pitchFamily="49" charset="-122"/>
                <a:ea typeface="幼圆" pitchFamily="49" charset="-122"/>
              </a:rPr>
              <a:t>进行合一</a:t>
            </a:r>
            <a:endParaRPr lang="en-US" altLang="zh-CN" sz="2400" b="1" dirty="0" smtClean="0">
              <a:solidFill>
                <a:srgbClr val="0000CC"/>
              </a:solidFill>
              <a:latin typeface="幼圆" pitchFamily="49" charset="-122"/>
              <a:ea typeface="幼圆" pitchFamily="49" charset="-122"/>
            </a:endParaRPr>
          </a:p>
          <a:p>
            <a:endParaRPr lang="zh-CN" altLang="en-US" sz="1400" b="1" dirty="0">
              <a:solidFill>
                <a:srgbClr val="0000CC"/>
              </a:solidFill>
              <a:latin typeface="幼圆" pitchFamily="49" charset="-122"/>
              <a:ea typeface="幼圆" pitchFamily="49" charset="-122"/>
            </a:endParaRPr>
          </a:p>
          <a:p>
            <a:pPr marL="457200" lvl="1" indent="0">
              <a:lnSpc>
                <a:spcPct val="120000"/>
              </a:lnSpc>
              <a:buNone/>
            </a:pPr>
            <a:r>
              <a:rPr lang="zh-CN" altLang="en-US" sz="2000" b="0" dirty="0"/>
              <a:t>问</a:t>
            </a:r>
            <a:r>
              <a:rPr lang="zh-CN" altLang="en-US" sz="2000" b="0" dirty="0" smtClean="0"/>
              <a:t>： </a:t>
            </a:r>
            <a:r>
              <a:rPr lang="en-US" altLang="zh-CN" sz="2000" b="0" dirty="0" smtClean="0"/>
              <a:t>W</a:t>
            </a:r>
            <a:r>
              <a:rPr lang="en-US" altLang="zh-CN" sz="2000" b="0" baseline="-25000" dirty="0" smtClean="0"/>
              <a:t>1</a:t>
            </a:r>
            <a:r>
              <a:rPr lang="en-US" altLang="zh-CN" sz="2000" b="0" dirty="0" smtClean="0"/>
              <a:t>(A)</a:t>
            </a:r>
            <a:r>
              <a:rPr lang="zh-CN" altLang="en-US" sz="2000" b="0" dirty="0" smtClean="0"/>
              <a:t>， </a:t>
            </a:r>
            <a:r>
              <a:rPr lang="en-US" altLang="zh-CN" sz="2000" b="0" dirty="0" smtClean="0"/>
              <a:t>(</a:t>
            </a:r>
            <a:r>
              <a:rPr lang="en-US" altLang="zh-CN" sz="2000" b="0" dirty="0"/>
              <a:t>∀x)(W</a:t>
            </a:r>
            <a:r>
              <a:rPr lang="en-US" altLang="zh-CN" sz="2000" b="0" baseline="-25000" dirty="0"/>
              <a:t>1</a:t>
            </a:r>
            <a:r>
              <a:rPr lang="en-US" altLang="zh-CN" sz="2000" b="0" dirty="0"/>
              <a:t>(x)→W</a:t>
            </a:r>
            <a:r>
              <a:rPr lang="en-US" altLang="zh-CN" sz="2000" b="0" baseline="-25000" dirty="0"/>
              <a:t>2</a:t>
            </a:r>
            <a:r>
              <a:rPr lang="en-US" altLang="zh-CN" sz="2000" b="0" dirty="0"/>
              <a:t>(x)) </a:t>
            </a:r>
            <a:r>
              <a:rPr lang="en-US" altLang="zh-CN" sz="2000" b="0" dirty="0" smtClean="0"/>
              <a:t> </a:t>
            </a:r>
            <a:r>
              <a:rPr lang="en-US" altLang="zh-CN" sz="2000" b="0" dirty="0"/>
              <a:t>⇒ </a:t>
            </a:r>
            <a:r>
              <a:rPr lang="en-US" altLang="zh-CN" sz="2000" b="0" dirty="0" smtClean="0"/>
              <a:t>? W</a:t>
            </a:r>
            <a:r>
              <a:rPr lang="en-US" altLang="zh-CN" sz="2000" b="0" baseline="-25000" dirty="0" smtClean="0"/>
              <a:t>2</a:t>
            </a:r>
            <a:r>
              <a:rPr lang="en-US" altLang="zh-CN" sz="2000" b="0" dirty="0" smtClean="0"/>
              <a:t>(A)</a:t>
            </a:r>
          </a:p>
          <a:p>
            <a:pPr marL="457200" lvl="1" indent="0">
              <a:lnSpc>
                <a:spcPct val="120000"/>
              </a:lnSpc>
              <a:buNone/>
            </a:pPr>
            <a:endParaRPr lang="en-US" altLang="zh-CN" sz="800" b="0" dirty="0" smtClean="0"/>
          </a:p>
          <a:p>
            <a:pPr marL="457200" lvl="1" indent="0">
              <a:lnSpc>
                <a:spcPct val="120000"/>
              </a:lnSpc>
              <a:buNone/>
            </a:pPr>
            <a:r>
              <a:rPr lang="zh-CN" altLang="en-US" sz="2000" b="0" dirty="0" smtClean="0"/>
              <a:t>求解过程：</a:t>
            </a:r>
            <a:endParaRPr lang="en-US" altLang="zh-CN" sz="2000" b="0" dirty="0" smtClean="0"/>
          </a:p>
          <a:p>
            <a:pPr marL="914400" lvl="1" indent="-457200">
              <a:lnSpc>
                <a:spcPct val="120000"/>
              </a:lnSpc>
              <a:buAutoNum type="arabicPeriod"/>
            </a:pPr>
            <a:r>
              <a:rPr lang="en-US" altLang="zh-CN" sz="2000" b="0" dirty="0" smtClean="0"/>
              <a:t>(</a:t>
            </a:r>
            <a:r>
              <a:rPr lang="en-US" altLang="zh-CN" sz="2000" b="0" dirty="0"/>
              <a:t>∀x)(W</a:t>
            </a:r>
            <a:r>
              <a:rPr lang="en-US" altLang="zh-CN" sz="2000" b="0" baseline="-25000" dirty="0"/>
              <a:t>1</a:t>
            </a:r>
            <a:r>
              <a:rPr lang="en-US" altLang="zh-CN" sz="2000" b="0" dirty="0"/>
              <a:t>(x)→W</a:t>
            </a:r>
            <a:r>
              <a:rPr lang="en-US" altLang="zh-CN" sz="2000" b="0" baseline="-25000" dirty="0"/>
              <a:t>2</a:t>
            </a:r>
            <a:r>
              <a:rPr lang="en-US" altLang="zh-CN" sz="2000" b="0" dirty="0"/>
              <a:t>(x))  </a:t>
            </a:r>
            <a:r>
              <a:rPr lang="en-US" altLang="zh-CN" sz="2000" b="0" dirty="0" smtClean="0"/>
              <a:t>⇒  </a:t>
            </a:r>
            <a:r>
              <a:rPr lang="en-US" altLang="zh-CN" sz="2000" b="0" dirty="0"/>
              <a:t>W</a:t>
            </a:r>
            <a:r>
              <a:rPr lang="en-US" altLang="zh-CN" sz="2000" b="0" baseline="-25000" dirty="0"/>
              <a:t>1</a:t>
            </a:r>
            <a:r>
              <a:rPr lang="en-US" altLang="zh-CN" sz="2000" b="0" dirty="0"/>
              <a:t>(x)→W</a:t>
            </a:r>
            <a:r>
              <a:rPr lang="en-US" altLang="zh-CN" sz="2000" b="0" baseline="-25000" dirty="0"/>
              <a:t>2</a:t>
            </a:r>
            <a:r>
              <a:rPr lang="en-US" altLang="zh-CN" sz="2000" b="0" dirty="0"/>
              <a:t>(x</a:t>
            </a:r>
            <a:r>
              <a:rPr lang="en-US" altLang="zh-CN" sz="2000" b="0" dirty="0" smtClean="0"/>
              <a:t>)         (</a:t>
            </a:r>
            <a:r>
              <a:rPr lang="zh-CN" altLang="en-US" sz="2000" b="0" dirty="0" smtClean="0"/>
              <a:t>全称固化</a:t>
            </a:r>
            <a:r>
              <a:rPr lang="en-US" altLang="zh-CN" sz="2000" b="0" dirty="0" smtClean="0"/>
              <a:t>)</a:t>
            </a:r>
          </a:p>
          <a:p>
            <a:pPr marL="914400" lvl="1" indent="-457200">
              <a:lnSpc>
                <a:spcPct val="120000"/>
              </a:lnSpc>
              <a:buAutoNum type="arabicPeriod"/>
            </a:pPr>
            <a:r>
              <a:rPr lang="en-US" altLang="zh-CN" sz="2000" b="0" dirty="0"/>
              <a:t>W</a:t>
            </a:r>
            <a:r>
              <a:rPr lang="en-US" altLang="zh-CN" sz="2000" b="0" baseline="-25000" dirty="0"/>
              <a:t>1</a:t>
            </a:r>
            <a:r>
              <a:rPr lang="en-US" altLang="zh-CN" sz="2000" b="0" dirty="0"/>
              <a:t>(x)→W</a:t>
            </a:r>
            <a:r>
              <a:rPr lang="en-US" altLang="zh-CN" sz="2000" b="0" baseline="-25000" dirty="0"/>
              <a:t>2</a:t>
            </a:r>
            <a:r>
              <a:rPr lang="en-US" altLang="zh-CN" sz="2000" b="0" dirty="0"/>
              <a:t>(x</a:t>
            </a:r>
            <a:r>
              <a:rPr lang="en-US" altLang="zh-CN" sz="2000" b="0" dirty="0" smtClean="0"/>
              <a:t>) -----&gt; W</a:t>
            </a:r>
            <a:r>
              <a:rPr lang="en-US" altLang="zh-CN" sz="2000" b="0" baseline="-25000" dirty="0" smtClean="0"/>
              <a:t>1</a:t>
            </a:r>
            <a:r>
              <a:rPr lang="en-US" altLang="zh-CN" sz="2000" b="0" dirty="0" smtClean="0"/>
              <a:t>(A)</a:t>
            </a:r>
            <a:r>
              <a:rPr lang="en-US" altLang="zh-CN" sz="2000" b="0" dirty="0"/>
              <a:t>→</a:t>
            </a:r>
            <a:r>
              <a:rPr lang="en-US" altLang="zh-CN" sz="2000" b="0" dirty="0" smtClean="0"/>
              <a:t>W</a:t>
            </a:r>
            <a:r>
              <a:rPr lang="en-US" altLang="zh-CN" sz="2000" b="0" baseline="-25000" dirty="0" smtClean="0"/>
              <a:t>2</a:t>
            </a:r>
            <a:r>
              <a:rPr lang="en-US" altLang="zh-CN" sz="2000" b="0" dirty="0" smtClean="0"/>
              <a:t>(A)  </a:t>
            </a:r>
          </a:p>
          <a:p>
            <a:pPr marL="914400" lvl="1" indent="-457200">
              <a:lnSpc>
                <a:spcPct val="120000"/>
              </a:lnSpc>
              <a:buFontTx/>
              <a:buAutoNum type="arabicPeriod"/>
            </a:pPr>
            <a:r>
              <a:rPr lang="en-US" altLang="zh-CN" sz="2000" b="0" dirty="0"/>
              <a:t>W</a:t>
            </a:r>
            <a:r>
              <a:rPr lang="en-US" altLang="zh-CN" sz="2000" b="0" baseline="-25000" dirty="0"/>
              <a:t>1</a:t>
            </a:r>
            <a:r>
              <a:rPr lang="en-US" altLang="zh-CN" sz="2000" b="0" dirty="0"/>
              <a:t>(A</a:t>
            </a:r>
            <a:r>
              <a:rPr lang="en-US" altLang="zh-CN" sz="2000" b="0" dirty="0" smtClean="0"/>
              <a:t>)</a:t>
            </a:r>
            <a:r>
              <a:rPr lang="zh-CN" altLang="en-US" sz="2000" b="0" dirty="0" smtClean="0"/>
              <a:t>， </a:t>
            </a:r>
            <a:r>
              <a:rPr lang="en-US" altLang="zh-CN" sz="2000" b="0" dirty="0"/>
              <a:t>W</a:t>
            </a:r>
            <a:r>
              <a:rPr lang="en-US" altLang="zh-CN" sz="2000" b="0" baseline="-25000" dirty="0"/>
              <a:t>1</a:t>
            </a:r>
            <a:r>
              <a:rPr lang="en-US" altLang="zh-CN" sz="2000" b="0" dirty="0"/>
              <a:t>(A)→W</a:t>
            </a:r>
            <a:r>
              <a:rPr lang="en-US" altLang="zh-CN" sz="2000" b="0" baseline="-25000" dirty="0"/>
              <a:t>2</a:t>
            </a:r>
            <a:r>
              <a:rPr lang="en-US" altLang="zh-CN" sz="2000" b="0" dirty="0"/>
              <a:t>(A) ⇒ </a:t>
            </a:r>
            <a:r>
              <a:rPr lang="en-US" altLang="zh-CN" sz="2000" b="0" dirty="0" smtClean="0"/>
              <a:t> </a:t>
            </a:r>
            <a:r>
              <a:rPr lang="en-US" altLang="zh-CN" sz="2000" b="0" dirty="0"/>
              <a:t>W</a:t>
            </a:r>
            <a:r>
              <a:rPr lang="en-US" altLang="zh-CN" sz="2000" b="0" baseline="-25000" dirty="0"/>
              <a:t>2</a:t>
            </a:r>
            <a:r>
              <a:rPr lang="en-US" altLang="zh-CN" sz="2000" b="0" dirty="0"/>
              <a:t>(A</a:t>
            </a:r>
            <a:r>
              <a:rPr lang="en-US" altLang="zh-CN" sz="2000" b="0" dirty="0" smtClean="0"/>
              <a:t>)              </a:t>
            </a:r>
            <a:r>
              <a:rPr lang="zh-CN" altLang="en-US" sz="2000" b="0" dirty="0" smtClean="0"/>
              <a:t>（假言推理）</a:t>
            </a:r>
            <a:endParaRPr lang="en-US" altLang="zh-CN" sz="2000" b="0" dirty="0"/>
          </a:p>
          <a:p>
            <a:pPr marL="457200" lvl="1" indent="0">
              <a:lnSpc>
                <a:spcPct val="110000"/>
              </a:lnSpc>
              <a:buNone/>
            </a:pPr>
            <a:endParaRPr lang="en-US" altLang="zh-CN" sz="2000" dirty="0">
              <a:latin typeface="Times New Roman" pitchFamily="18" charset="0"/>
              <a:ea typeface="仿宋_GB2312"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ChangeArrowheads="1"/>
          </p:cNvSpPr>
          <p:nvPr>
            <p:ph type="title"/>
          </p:nvPr>
        </p:nvSpPr>
        <p:spPr>
          <a:xfrm>
            <a:off x="467544" y="116632"/>
            <a:ext cx="8229600" cy="706090"/>
          </a:xfrm>
        </p:spPr>
        <p:txBody>
          <a:bodyPr/>
          <a:lstStyle/>
          <a:p>
            <a:r>
              <a:rPr lang="zh-CN" altLang="en-US" sz="4000" b="1" dirty="0" smtClean="0">
                <a:solidFill>
                  <a:schemeClr val="accent2"/>
                </a:solidFill>
                <a:latin typeface="Times New Roman" pitchFamily="18" charset="0"/>
                <a:ea typeface="方正姚体" pitchFamily="2" charset="-122"/>
                <a:cs typeface="Times New Roman" pitchFamily="18" charset="0"/>
              </a:rPr>
              <a:t>置换与合一</a:t>
            </a:r>
            <a:endParaRPr lang="zh-CN" altLang="en-US" sz="4000" b="1" dirty="0">
              <a:solidFill>
                <a:schemeClr val="accent2"/>
              </a:solidFill>
              <a:latin typeface="Times New Roman" pitchFamily="18" charset="0"/>
              <a:ea typeface="方正姚体" pitchFamily="2" charset="-122"/>
              <a:cs typeface="Times New Roman" pitchFamily="18" charset="0"/>
            </a:endParaRPr>
          </a:p>
        </p:txBody>
      </p:sp>
      <p:sp>
        <p:nvSpPr>
          <p:cNvPr id="656387" name="Rectangle 3"/>
          <p:cNvSpPr>
            <a:spLocks noGrp="1" noChangeArrowheads="1"/>
          </p:cNvSpPr>
          <p:nvPr>
            <p:ph type="body" sz="half" idx="1"/>
          </p:nvPr>
        </p:nvSpPr>
        <p:spPr>
          <a:xfrm>
            <a:off x="539552" y="1340768"/>
            <a:ext cx="8291513" cy="5068888"/>
          </a:xfrm>
        </p:spPr>
        <p:txBody>
          <a:bodyPr/>
          <a:lstStyle/>
          <a:p>
            <a:r>
              <a:rPr lang="zh-CN" altLang="en-US" sz="2400" b="1" dirty="0" smtClean="0">
                <a:solidFill>
                  <a:srgbClr val="0000CC"/>
                </a:solidFill>
                <a:latin typeface="幼圆" pitchFamily="49" charset="-122"/>
                <a:ea typeface="幼圆" pitchFamily="49" charset="-122"/>
              </a:rPr>
              <a:t>在</a:t>
            </a:r>
            <a:r>
              <a:rPr lang="zh-CN" altLang="en-US" sz="2400" b="1" dirty="0">
                <a:solidFill>
                  <a:srgbClr val="0000CC"/>
                </a:solidFill>
                <a:latin typeface="幼圆" pitchFamily="49" charset="-122"/>
                <a:ea typeface="幼圆" pitchFamily="49" charset="-122"/>
              </a:rPr>
              <a:t>不同谓词公式中，往往会出现谓词名相同但其个体不同的情况，此时推理过程是不能直接进行匹配的，需要先</a:t>
            </a:r>
            <a:r>
              <a:rPr lang="zh-CN" altLang="en-US" sz="2400" b="1" dirty="0" smtClean="0">
                <a:solidFill>
                  <a:srgbClr val="0000CC"/>
                </a:solidFill>
                <a:latin typeface="幼圆" pitchFamily="49" charset="-122"/>
                <a:ea typeface="幼圆" pitchFamily="49" charset="-122"/>
              </a:rPr>
              <a:t>进行合一</a:t>
            </a:r>
            <a:endParaRPr lang="en-US" altLang="zh-CN" sz="2400" b="1" dirty="0" smtClean="0">
              <a:solidFill>
                <a:srgbClr val="0000CC"/>
              </a:solidFill>
              <a:latin typeface="幼圆" pitchFamily="49" charset="-122"/>
              <a:ea typeface="幼圆" pitchFamily="49" charset="-122"/>
            </a:endParaRPr>
          </a:p>
          <a:p>
            <a:endParaRPr lang="zh-CN" altLang="en-US" sz="1400" b="1" dirty="0">
              <a:solidFill>
                <a:srgbClr val="0000CC"/>
              </a:solidFill>
              <a:latin typeface="幼圆" pitchFamily="49" charset="-122"/>
              <a:ea typeface="幼圆" pitchFamily="49" charset="-122"/>
            </a:endParaRPr>
          </a:p>
          <a:p>
            <a:pPr marL="457200" lvl="1" indent="0">
              <a:lnSpc>
                <a:spcPct val="120000"/>
              </a:lnSpc>
              <a:buNone/>
            </a:pPr>
            <a:r>
              <a:rPr lang="zh-CN" altLang="en-US" sz="2000" b="0" dirty="0"/>
              <a:t>问</a:t>
            </a:r>
            <a:r>
              <a:rPr lang="zh-CN" altLang="en-US" sz="2000" b="0" dirty="0" smtClean="0"/>
              <a:t>： </a:t>
            </a:r>
            <a:r>
              <a:rPr lang="en-US" altLang="zh-CN" sz="2000" b="0" dirty="0" smtClean="0"/>
              <a:t>W</a:t>
            </a:r>
            <a:r>
              <a:rPr lang="en-US" altLang="zh-CN" sz="2000" b="0" baseline="-25000" dirty="0" smtClean="0"/>
              <a:t>1</a:t>
            </a:r>
            <a:r>
              <a:rPr lang="en-US" altLang="zh-CN" sz="2000" b="0" dirty="0" smtClean="0"/>
              <a:t>(A)</a:t>
            </a:r>
            <a:r>
              <a:rPr lang="zh-CN" altLang="en-US" sz="2000" b="0" dirty="0" smtClean="0"/>
              <a:t>， </a:t>
            </a:r>
            <a:r>
              <a:rPr lang="en-US" altLang="zh-CN" sz="2000" b="0" dirty="0" smtClean="0"/>
              <a:t>(</a:t>
            </a:r>
            <a:r>
              <a:rPr lang="en-US" altLang="zh-CN" sz="2000" b="0" dirty="0"/>
              <a:t>∀x)(W</a:t>
            </a:r>
            <a:r>
              <a:rPr lang="en-US" altLang="zh-CN" sz="2000" b="0" baseline="-25000" dirty="0"/>
              <a:t>1</a:t>
            </a:r>
            <a:r>
              <a:rPr lang="en-US" altLang="zh-CN" sz="2000" b="0" dirty="0"/>
              <a:t>(x)→W</a:t>
            </a:r>
            <a:r>
              <a:rPr lang="en-US" altLang="zh-CN" sz="2000" b="0" baseline="-25000" dirty="0"/>
              <a:t>2</a:t>
            </a:r>
            <a:r>
              <a:rPr lang="en-US" altLang="zh-CN" sz="2000" b="0" dirty="0"/>
              <a:t>(x)) </a:t>
            </a:r>
            <a:r>
              <a:rPr lang="en-US" altLang="zh-CN" sz="2000" b="0" dirty="0" smtClean="0"/>
              <a:t> </a:t>
            </a:r>
            <a:r>
              <a:rPr lang="en-US" altLang="zh-CN" sz="2000" b="0" dirty="0"/>
              <a:t>⇒ </a:t>
            </a:r>
            <a:r>
              <a:rPr lang="en-US" altLang="zh-CN" sz="2000" b="0" dirty="0" smtClean="0"/>
              <a:t>? W</a:t>
            </a:r>
            <a:r>
              <a:rPr lang="en-US" altLang="zh-CN" sz="2000" b="0" baseline="-25000" dirty="0" smtClean="0"/>
              <a:t>2</a:t>
            </a:r>
            <a:r>
              <a:rPr lang="en-US" altLang="zh-CN" sz="2000" b="0" dirty="0" smtClean="0"/>
              <a:t>(A)</a:t>
            </a:r>
          </a:p>
          <a:p>
            <a:pPr marL="457200" lvl="1" indent="0">
              <a:lnSpc>
                <a:spcPct val="120000"/>
              </a:lnSpc>
              <a:buNone/>
            </a:pPr>
            <a:endParaRPr lang="en-US" altLang="zh-CN" sz="800" b="0" dirty="0" smtClean="0"/>
          </a:p>
          <a:p>
            <a:pPr marL="457200" lvl="1" indent="0">
              <a:lnSpc>
                <a:spcPct val="120000"/>
              </a:lnSpc>
              <a:buNone/>
            </a:pPr>
            <a:r>
              <a:rPr lang="zh-CN" altLang="en-US" sz="2000" b="0" dirty="0" smtClean="0"/>
              <a:t>求解过程：</a:t>
            </a:r>
            <a:endParaRPr lang="en-US" altLang="zh-CN" sz="2000" b="0" dirty="0" smtClean="0"/>
          </a:p>
          <a:p>
            <a:pPr marL="914400" lvl="1" indent="-457200">
              <a:lnSpc>
                <a:spcPct val="120000"/>
              </a:lnSpc>
              <a:buAutoNum type="arabicPeriod"/>
            </a:pPr>
            <a:r>
              <a:rPr lang="en-US" altLang="zh-CN" sz="2000" b="0" dirty="0" smtClean="0"/>
              <a:t>(</a:t>
            </a:r>
            <a:r>
              <a:rPr lang="en-US" altLang="zh-CN" sz="2000" b="0" dirty="0"/>
              <a:t>∀x)(W</a:t>
            </a:r>
            <a:r>
              <a:rPr lang="en-US" altLang="zh-CN" sz="2000" b="0" baseline="-25000" dirty="0"/>
              <a:t>1</a:t>
            </a:r>
            <a:r>
              <a:rPr lang="en-US" altLang="zh-CN" sz="2000" b="0" dirty="0"/>
              <a:t>(x)→W</a:t>
            </a:r>
            <a:r>
              <a:rPr lang="en-US" altLang="zh-CN" sz="2000" b="0" baseline="-25000" dirty="0"/>
              <a:t>2</a:t>
            </a:r>
            <a:r>
              <a:rPr lang="en-US" altLang="zh-CN" sz="2000" b="0" dirty="0"/>
              <a:t>(x))  </a:t>
            </a:r>
            <a:r>
              <a:rPr lang="en-US" altLang="zh-CN" sz="2000" b="0" dirty="0" smtClean="0"/>
              <a:t>⇒  </a:t>
            </a:r>
            <a:r>
              <a:rPr lang="en-US" altLang="zh-CN" sz="2000" b="0" dirty="0"/>
              <a:t>W</a:t>
            </a:r>
            <a:r>
              <a:rPr lang="en-US" altLang="zh-CN" sz="2000" b="0" baseline="-25000" dirty="0"/>
              <a:t>1</a:t>
            </a:r>
            <a:r>
              <a:rPr lang="en-US" altLang="zh-CN" sz="2000" b="0" dirty="0"/>
              <a:t>(x)→W</a:t>
            </a:r>
            <a:r>
              <a:rPr lang="en-US" altLang="zh-CN" sz="2000" b="0" baseline="-25000" dirty="0"/>
              <a:t>2</a:t>
            </a:r>
            <a:r>
              <a:rPr lang="en-US" altLang="zh-CN" sz="2000" b="0" dirty="0"/>
              <a:t>(x</a:t>
            </a:r>
            <a:r>
              <a:rPr lang="en-US" altLang="zh-CN" sz="2000" b="0" dirty="0" smtClean="0"/>
              <a:t>)         (</a:t>
            </a:r>
            <a:r>
              <a:rPr lang="zh-CN" altLang="en-US" sz="2000" b="0" dirty="0" smtClean="0"/>
              <a:t>全称固化</a:t>
            </a:r>
            <a:r>
              <a:rPr lang="en-US" altLang="zh-CN" sz="2000" b="0" dirty="0" smtClean="0"/>
              <a:t>)</a:t>
            </a:r>
          </a:p>
          <a:p>
            <a:pPr marL="914400" lvl="1" indent="-457200">
              <a:lnSpc>
                <a:spcPct val="120000"/>
              </a:lnSpc>
              <a:buAutoNum type="arabicPeriod"/>
            </a:pPr>
            <a:r>
              <a:rPr lang="en-US" altLang="zh-CN" sz="2000" b="0" dirty="0">
                <a:solidFill>
                  <a:srgbClr val="FF0000"/>
                </a:solidFill>
              </a:rPr>
              <a:t>W</a:t>
            </a:r>
            <a:r>
              <a:rPr lang="en-US" altLang="zh-CN" sz="2000" b="0" baseline="-25000" dirty="0">
                <a:solidFill>
                  <a:srgbClr val="FF0000"/>
                </a:solidFill>
              </a:rPr>
              <a:t>1</a:t>
            </a:r>
            <a:r>
              <a:rPr lang="en-US" altLang="zh-CN" sz="2000" b="0" dirty="0">
                <a:solidFill>
                  <a:srgbClr val="FF0000"/>
                </a:solidFill>
              </a:rPr>
              <a:t>(x)→W</a:t>
            </a:r>
            <a:r>
              <a:rPr lang="en-US" altLang="zh-CN" sz="2000" b="0" baseline="-25000" dirty="0">
                <a:solidFill>
                  <a:srgbClr val="FF0000"/>
                </a:solidFill>
              </a:rPr>
              <a:t>2</a:t>
            </a:r>
            <a:r>
              <a:rPr lang="en-US" altLang="zh-CN" sz="2000" b="0" dirty="0">
                <a:solidFill>
                  <a:srgbClr val="FF0000"/>
                </a:solidFill>
              </a:rPr>
              <a:t>(x</a:t>
            </a:r>
            <a:r>
              <a:rPr lang="en-US" altLang="zh-CN" sz="2000" b="0" dirty="0" smtClean="0">
                <a:solidFill>
                  <a:srgbClr val="FF0000"/>
                </a:solidFill>
              </a:rPr>
              <a:t>) -----&gt; W</a:t>
            </a:r>
            <a:r>
              <a:rPr lang="en-US" altLang="zh-CN" sz="2000" b="0" baseline="-25000" dirty="0" smtClean="0">
                <a:solidFill>
                  <a:srgbClr val="FF0000"/>
                </a:solidFill>
              </a:rPr>
              <a:t>1</a:t>
            </a:r>
            <a:r>
              <a:rPr lang="en-US" altLang="zh-CN" sz="2000" b="0" dirty="0" smtClean="0">
                <a:solidFill>
                  <a:srgbClr val="FF0000"/>
                </a:solidFill>
              </a:rPr>
              <a:t>(A)</a:t>
            </a:r>
            <a:r>
              <a:rPr lang="en-US" altLang="zh-CN" sz="2000" b="0" dirty="0">
                <a:solidFill>
                  <a:srgbClr val="FF0000"/>
                </a:solidFill>
              </a:rPr>
              <a:t>→</a:t>
            </a:r>
            <a:r>
              <a:rPr lang="en-US" altLang="zh-CN" sz="2000" b="0" dirty="0" smtClean="0">
                <a:solidFill>
                  <a:srgbClr val="FF0000"/>
                </a:solidFill>
              </a:rPr>
              <a:t>W</a:t>
            </a:r>
            <a:r>
              <a:rPr lang="en-US" altLang="zh-CN" sz="2000" b="0" baseline="-25000" dirty="0" smtClean="0">
                <a:solidFill>
                  <a:srgbClr val="FF0000"/>
                </a:solidFill>
              </a:rPr>
              <a:t>2</a:t>
            </a:r>
            <a:r>
              <a:rPr lang="en-US" altLang="zh-CN" sz="2000" b="0" dirty="0" smtClean="0">
                <a:solidFill>
                  <a:srgbClr val="FF0000"/>
                </a:solidFill>
              </a:rPr>
              <a:t>(A)  </a:t>
            </a:r>
          </a:p>
          <a:p>
            <a:pPr marL="914400" lvl="1" indent="-457200">
              <a:lnSpc>
                <a:spcPct val="120000"/>
              </a:lnSpc>
              <a:buFontTx/>
              <a:buAutoNum type="arabicPeriod"/>
            </a:pPr>
            <a:r>
              <a:rPr lang="en-US" altLang="zh-CN" sz="2000" b="0" dirty="0"/>
              <a:t>W</a:t>
            </a:r>
            <a:r>
              <a:rPr lang="en-US" altLang="zh-CN" sz="2000" b="0" baseline="-25000" dirty="0"/>
              <a:t>1</a:t>
            </a:r>
            <a:r>
              <a:rPr lang="en-US" altLang="zh-CN" sz="2000" b="0" dirty="0"/>
              <a:t>(A</a:t>
            </a:r>
            <a:r>
              <a:rPr lang="en-US" altLang="zh-CN" sz="2000" b="0" dirty="0" smtClean="0"/>
              <a:t>)</a:t>
            </a:r>
            <a:r>
              <a:rPr lang="zh-CN" altLang="en-US" sz="2000" b="0" dirty="0" smtClean="0"/>
              <a:t>， </a:t>
            </a:r>
            <a:r>
              <a:rPr lang="en-US" altLang="zh-CN" sz="2000" b="0" dirty="0"/>
              <a:t>W</a:t>
            </a:r>
            <a:r>
              <a:rPr lang="en-US" altLang="zh-CN" sz="2000" b="0" baseline="-25000" dirty="0"/>
              <a:t>1</a:t>
            </a:r>
            <a:r>
              <a:rPr lang="en-US" altLang="zh-CN" sz="2000" b="0" dirty="0"/>
              <a:t>(A)→W</a:t>
            </a:r>
            <a:r>
              <a:rPr lang="en-US" altLang="zh-CN" sz="2000" b="0" baseline="-25000" dirty="0"/>
              <a:t>2</a:t>
            </a:r>
            <a:r>
              <a:rPr lang="en-US" altLang="zh-CN" sz="2000" b="0" dirty="0"/>
              <a:t>(A) ⇒ </a:t>
            </a:r>
            <a:r>
              <a:rPr lang="en-US" altLang="zh-CN" sz="2000" b="0" dirty="0" smtClean="0"/>
              <a:t> </a:t>
            </a:r>
            <a:r>
              <a:rPr lang="en-US" altLang="zh-CN" sz="2000" b="0" dirty="0"/>
              <a:t>W</a:t>
            </a:r>
            <a:r>
              <a:rPr lang="en-US" altLang="zh-CN" sz="2000" b="0" baseline="-25000" dirty="0"/>
              <a:t>2</a:t>
            </a:r>
            <a:r>
              <a:rPr lang="en-US" altLang="zh-CN" sz="2000" b="0" dirty="0"/>
              <a:t>(A</a:t>
            </a:r>
            <a:r>
              <a:rPr lang="en-US" altLang="zh-CN" sz="2000" b="0" dirty="0" smtClean="0"/>
              <a:t>)              </a:t>
            </a:r>
            <a:r>
              <a:rPr lang="zh-CN" altLang="en-US" sz="2000" b="0" dirty="0" smtClean="0"/>
              <a:t>（假言推理）</a:t>
            </a:r>
            <a:endParaRPr lang="en-US" altLang="zh-CN" sz="2000" b="0" dirty="0"/>
          </a:p>
          <a:p>
            <a:pPr marL="457200" lvl="1" indent="0">
              <a:lnSpc>
                <a:spcPct val="110000"/>
              </a:lnSpc>
              <a:buNone/>
            </a:pPr>
            <a:endParaRPr lang="en-US" altLang="zh-CN" sz="2000" dirty="0">
              <a:latin typeface="Times New Roman" pitchFamily="18" charset="0"/>
              <a:ea typeface="仿宋_GB2312" pitchFamily="49" charset="-122"/>
              <a:cs typeface="Times New Roman" pitchFamily="18" charset="0"/>
            </a:endParaRPr>
          </a:p>
        </p:txBody>
      </p:sp>
      <p:sp>
        <p:nvSpPr>
          <p:cNvPr id="5" name="矩形标注 4"/>
          <p:cNvSpPr/>
          <p:nvPr/>
        </p:nvSpPr>
        <p:spPr>
          <a:xfrm>
            <a:off x="2915816" y="5329772"/>
            <a:ext cx="720080" cy="642152"/>
          </a:xfrm>
          <a:prstGeom prst="wedgeRectCallout">
            <a:avLst>
              <a:gd name="adj1" fmla="val 9455"/>
              <a:gd name="adj2" fmla="val -18134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F0000"/>
                </a:solidFill>
              </a:rPr>
              <a:t>合一</a:t>
            </a:r>
            <a:endParaRPr lang="zh-CN" altLang="en-US" sz="1600" dirty="0">
              <a:solidFill>
                <a:srgbClr val="FF0000"/>
              </a:solidFill>
            </a:endParaRPr>
          </a:p>
        </p:txBody>
      </p:sp>
    </p:spTree>
    <p:extLst>
      <p:ext uri="{BB962C8B-B14F-4D97-AF65-F5344CB8AC3E}">
        <p14:creationId xmlns:p14="http://schemas.microsoft.com/office/powerpoint/2010/main" val="2024835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1" name="Rectangle 3"/>
          <p:cNvSpPr>
            <a:spLocks noGrp="1" noChangeArrowheads="1"/>
          </p:cNvSpPr>
          <p:nvPr>
            <p:ph type="body" idx="1"/>
          </p:nvPr>
        </p:nvSpPr>
        <p:spPr>
          <a:xfrm>
            <a:off x="0" y="1052513"/>
            <a:ext cx="9144000" cy="504279"/>
          </a:xfrm>
        </p:spPr>
        <p:txBody>
          <a:bodyPr/>
          <a:lstStyle/>
          <a:p>
            <a:r>
              <a:rPr lang="zh-CN" altLang="en-US" sz="2000" b="1" dirty="0" smtClean="0">
                <a:latin typeface="Times New Roman" pitchFamily="18" charset="0"/>
              </a:rPr>
              <a:t>置换</a:t>
            </a:r>
            <a:r>
              <a:rPr lang="zh-CN" altLang="en-US" sz="2000" b="1" dirty="0">
                <a:latin typeface="Times New Roman" pitchFamily="18" charset="0"/>
              </a:rPr>
              <a:t>可简单的理解为是在一个谓词公式中</a:t>
            </a:r>
            <a:r>
              <a:rPr lang="zh-CN" altLang="en-US" sz="2000" b="1" dirty="0">
                <a:solidFill>
                  <a:srgbClr val="FF00FF"/>
                </a:solidFill>
                <a:effectLst>
                  <a:outerShdw blurRad="38100" dist="38100" dir="2700000" algn="tl">
                    <a:srgbClr val="000000">
                      <a:alpha val="43137"/>
                    </a:srgbClr>
                  </a:outerShdw>
                </a:effectLst>
                <a:latin typeface="Times New Roman" pitchFamily="18" charset="0"/>
              </a:rPr>
              <a:t>用置换项去替换</a:t>
            </a:r>
            <a:r>
              <a:rPr lang="zh-CN" altLang="en-US" sz="2000" b="1" dirty="0" smtClean="0">
                <a:solidFill>
                  <a:srgbClr val="FF00FF"/>
                </a:solidFill>
                <a:effectLst>
                  <a:outerShdw blurRad="38100" dist="38100" dir="2700000" algn="tl">
                    <a:srgbClr val="000000">
                      <a:alpha val="43137"/>
                    </a:srgbClr>
                  </a:outerShdw>
                </a:effectLst>
                <a:latin typeface="Times New Roman" pitchFamily="18" charset="0"/>
              </a:rPr>
              <a:t>变量</a:t>
            </a:r>
            <a:endParaRPr lang="en-US" altLang="zh-CN" sz="2000" b="1" dirty="0" smtClean="0">
              <a:solidFill>
                <a:srgbClr val="FF00FF"/>
              </a:solidFill>
              <a:effectLst>
                <a:outerShdw blurRad="38100" dist="38100" dir="2700000" algn="tl">
                  <a:srgbClr val="000000">
                    <a:alpha val="43137"/>
                  </a:srgbClr>
                </a:outerShdw>
              </a:effectLst>
              <a:latin typeface="Times New Roman" pitchFamily="18" charset="0"/>
            </a:endParaRPr>
          </a:p>
          <a:p>
            <a:pPr marL="0" indent="0">
              <a:buNone/>
            </a:pPr>
            <a:endParaRPr lang="en-US" altLang="zh-CN" sz="2000" b="1" dirty="0" smtClean="0">
              <a:solidFill>
                <a:srgbClr val="0000FF"/>
              </a:solidFill>
              <a:latin typeface="Times New Roman" pitchFamily="18" charset="0"/>
            </a:endParaRPr>
          </a:p>
          <a:p>
            <a:endParaRPr lang="en-US" altLang="zh-CN" sz="2000" dirty="0">
              <a:solidFill>
                <a:srgbClr val="0000FF"/>
              </a:solidFill>
            </a:endParaRPr>
          </a:p>
          <a:p>
            <a:endParaRPr lang="en-US" altLang="zh-CN" sz="2000" dirty="0" smtClean="0">
              <a:solidFill>
                <a:srgbClr val="0000FF"/>
              </a:solidFill>
            </a:endParaRPr>
          </a:p>
          <a:p>
            <a:endParaRPr lang="en-US" altLang="zh-CN" sz="2000" dirty="0">
              <a:solidFill>
                <a:srgbClr val="0000FF"/>
              </a:solidFill>
            </a:endParaRPr>
          </a:p>
          <a:p>
            <a:endParaRPr lang="en-US" altLang="zh-CN" sz="2000" b="1" dirty="0" smtClean="0">
              <a:solidFill>
                <a:srgbClr val="0000FF"/>
              </a:solidFill>
              <a:latin typeface="Times New Roman" pitchFamily="18" charset="0"/>
            </a:endParaRPr>
          </a:p>
          <a:p>
            <a:endParaRPr lang="en-US" altLang="zh-CN" sz="2000" dirty="0">
              <a:solidFill>
                <a:srgbClr val="0000FF"/>
              </a:solidFill>
            </a:endParaRPr>
          </a:p>
          <a:p>
            <a:endParaRPr lang="en-US" altLang="zh-CN" sz="2000" b="1" dirty="0" smtClean="0">
              <a:solidFill>
                <a:srgbClr val="0000FF"/>
              </a:solidFill>
              <a:latin typeface="Times New Roman" pitchFamily="18" charset="0"/>
            </a:endParaRPr>
          </a:p>
          <a:p>
            <a:endParaRPr lang="en-US" altLang="zh-CN" sz="2000" dirty="0">
              <a:solidFill>
                <a:srgbClr val="0000FF"/>
              </a:solidFill>
            </a:endParaRPr>
          </a:p>
          <a:p>
            <a:endParaRPr lang="en-US" altLang="zh-CN" sz="2000" b="1" dirty="0" smtClean="0">
              <a:solidFill>
                <a:srgbClr val="0000FF"/>
              </a:solidFill>
              <a:latin typeface="Times New Roman" pitchFamily="18" charset="0"/>
            </a:endParaRPr>
          </a:p>
          <a:p>
            <a:endParaRPr lang="en-US" altLang="zh-CN" sz="2000" dirty="0">
              <a:solidFill>
                <a:srgbClr val="FF00FF"/>
              </a:solidFill>
            </a:endParaRPr>
          </a:p>
          <a:p>
            <a:pPr marL="457200" lvl="1" indent="0">
              <a:buNone/>
            </a:pPr>
            <a:r>
              <a:rPr lang="en-US" altLang="zh-CN" sz="1800" dirty="0" smtClean="0">
                <a:solidFill>
                  <a:srgbClr val="0000CC"/>
                </a:solidFill>
              </a:rPr>
              <a:t>	</a:t>
            </a:r>
            <a:endParaRPr lang="zh-CN" altLang="en-US" sz="1800" b="1" dirty="0">
              <a:solidFill>
                <a:srgbClr val="0000FF"/>
              </a:solidFill>
              <a:latin typeface="Times New Roman" pitchFamily="18" charset="0"/>
            </a:endParaRPr>
          </a:p>
        </p:txBody>
      </p:sp>
      <p:sp>
        <p:nvSpPr>
          <p:cNvPr id="6" name="Rectangle 2"/>
          <p:cNvSpPr>
            <a:spLocks noGrp="1" noChangeArrowheads="1"/>
          </p:cNvSpPr>
          <p:nvPr>
            <p:ph type="title"/>
          </p:nvPr>
        </p:nvSpPr>
        <p:spPr>
          <a:xfrm>
            <a:off x="467544" y="116632"/>
            <a:ext cx="8229600" cy="706090"/>
          </a:xfrm>
        </p:spPr>
        <p:txBody>
          <a:bodyPr/>
          <a:lstStyle/>
          <a:p>
            <a:r>
              <a:rPr lang="zh-CN" altLang="en-US" sz="4000" b="1" dirty="0" smtClean="0">
                <a:solidFill>
                  <a:schemeClr val="accent2"/>
                </a:solidFill>
                <a:latin typeface="Times New Roman" pitchFamily="18" charset="0"/>
                <a:ea typeface="方正姚体" pitchFamily="2" charset="-122"/>
                <a:cs typeface="Times New Roman" pitchFamily="18" charset="0"/>
              </a:rPr>
              <a:t>置换</a:t>
            </a:r>
            <a:endParaRPr lang="zh-CN" altLang="en-US" sz="4000" b="1" dirty="0">
              <a:solidFill>
                <a:schemeClr val="accent2"/>
              </a:solidFill>
              <a:latin typeface="Times New Roman" pitchFamily="18" charset="0"/>
              <a:ea typeface="方正姚体" pitchFamily="2" charset="-122"/>
              <a:cs typeface="Times New Roman" pitchFamily="18" charset="0"/>
            </a:endParaRPr>
          </a:p>
        </p:txBody>
      </p:sp>
      <p:grpSp>
        <p:nvGrpSpPr>
          <p:cNvPr id="7" name="组合 6"/>
          <p:cNvGrpSpPr/>
          <p:nvPr/>
        </p:nvGrpSpPr>
        <p:grpSpPr>
          <a:xfrm>
            <a:off x="458931" y="1556792"/>
            <a:ext cx="7651104" cy="1153903"/>
            <a:chOff x="611560" y="4684160"/>
            <a:chExt cx="7651104" cy="1028832"/>
          </a:xfrm>
        </p:grpSpPr>
        <p:sp>
          <p:nvSpPr>
            <p:cNvPr id="8" name="圆角矩形 7"/>
            <p:cNvSpPr/>
            <p:nvPr/>
          </p:nvSpPr>
          <p:spPr>
            <a:xfrm>
              <a:off x="611560" y="4684160"/>
              <a:ext cx="7651104" cy="1028832"/>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3480" y="4746144"/>
              <a:ext cx="7435080" cy="904863"/>
            </a:xfrm>
            <a:prstGeom prst="rect">
              <a:avLst/>
            </a:prstGeom>
          </p:spPr>
          <p:txBody>
            <a:bodyPr wrap="square">
              <a:spAutoFit/>
            </a:bodyPr>
            <a:lstStyle/>
            <a:p>
              <a:pPr>
                <a:lnSpc>
                  <a:spcPct val="110000"/>
                </a:lnSpc>
                <a:spcBef>
                  <a:spcPct val="10000"/>
                </a:spcBef>
              </a:pPr>
              <a:r>
                <a:rPr lang="zh-CN" altLang="en-US" sz="1800" b="1" dirty="0" smtClean="0">
                  <a:solidFill>
                    <a:srgbClr val="FF0000"/>
                  </a:solidFill>
                  <a:latin typeface="Times New Roman" pitchFamily="18" charset="0"/>
                  <a:ea typeface="仿宋_GB2312" pitchFamily="49" charset="-122"/>
                  <a:cs typeface="Times New Roman" pitchFamily="18" charset="0"/>
                </a:rPr>
                <a:t>置换</a:t>
              </a:r>
              <a:r>
                <a:rPr lang="zh-CN" altLang="en-US" sz="1800" b="1" dirty="0">
                  <a:solidFill>
                    <a:srgbClr val="0000CC"/>
                  </a:solidFill>
                  <a:latin typeface="Times New Roman" pitchFamily="18" charset="0"/>
                  <a:ea typeface="仿宋_GB2312" pitchFamily="49" charset="-122"/>
                  <a:cs typeface="Times New Roman" pitchFamily="18" charset="0"/>
                </a:rPr>
                <a:t>是形</a:t>
              </a:r>
              <a:r>
                <a:rPr lang="zh-CN" altLang="en-US" sz="1800" b="1" dirty="0" smtClean="0">
                  <a:solidFill>
                    <a:srgbClr val="0000CC"/>
                  </a:solidFill>
                  <a:latin typeface="Times New Roman" pitchFamily="18" charset="0"/>
                  <a:ea typeface="仿宋_GB2312" pitchFamily="49" charset="-122"/>
                  <a:cs typeface="Times New Roman" pitchFamily="18" charset="0"/>
                </a:rPr>
                <a:t>如  </a:t>
              </a:r>
              <a:r>
                <a:rPr lang="en-US" altLang="zh-CN" sz="1800" b="1" dirty="0" smtClean="0">
                  <a:solidFill>
                    <a:srgbClr val="0000CC"/>
                  </a:solidFill>
                  <a:latin typeface="Times New Roman" pitchFamily="18" charset="0"/>
                  <a:ea typeface="仿宋_GB2312" pitchFamily="49" charset="-122"/>
                  <a:cs typeface="Times New Roman" pitchFamily="18" charset="0"/>
                </a:rPr>
                <a:t>{t</a:t>
              </a:r>
              <a:r>
                <a:rPr lang="en-US" altLang="zh-CN" sz="1800" b="1" baseline="-25000" dirty="0" smtClean="0">
                  <a:solidFill>
                    <a:srgbClr val="0000CC"/>
                  </a:solidFill>
                  <a:latin typeface="Times New Roman" pitchFamily="18" charset="0"/>
                  <a:ea typeface="仿宋_GB2312" pitchFamily="49" charset="-122"/>
                  <a:cs typeface="Times New Roman" pitchFamily="18" charset="0"/>
                </a:rPr>
                <a:t>1</a:t>
              </a:r>
              <a:r>
                <a:rPr lang="en-US" altLang="zh-CN" sz="1800" b="1" dirty="0" smtClean="0">
                  <a:solidFill>
                    <a:srgbClr val="0000CC"/>
                  </a:solidFill>
                  <a:latin typeface="Times New Roman" pitchFamily="18" charset="0"/>
                  <a:ea typeface="仿宋_GB2312" pitchFamily="49" charset="-122"/>
                  <a:cs typeface="Times New Roman" pitchFamily="18" charset="0"/>
                </a:rPr>
                <a:t>/</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,t</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x</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smtClean="0">
                  <a:solidFill>
                    <a:srgbClr val="0000CC"/>
                  </a:solidFill>
                  <a:latin typeface="Times New Roman" pitchFamily="18" charset="0"/>
                  <a:ea typeface="仿宋_GB2312" pitchFamily="49" charset="-122"/>
                  <a:cs typeface="Times New Roman" pitchFamily="18" charset="0"/>
                </a:rPr>
                <a:t>} </a:t>
              </a:r>
              <a:r>
                <a:rPr lang="zh-CN" altLang="en-US" sz="1800" b="1" dirty="0" smtClean="0">
                  <a:solidFill>
                    <a:srgbClr val="0000CC"/>
                  </a:solidFill>
                  <a:latin typeface="Times New Roman" pitchFamily="18" charset="0"/>
                  <a:ea typeface="仿宋_GB2312" pitchFamily="49" charset="-122"/>
                  <a:cs typeface="Times New Roman" pitchFamily="18" charset="0"/>
                </a:rPr>
                <a:t>的</a:t>
              </a:r>
              <a:r>
                <a:rPr lang="zh-CN" altLang="en-US" sz="1800" b="1" dirty="0">
                  <a:solidFill>
                    <a:srgbClr val="0000CC"/>
                  </a:solidFill>
                  <a:latin typeface="Times New Roman" pitchFamily="18" charset="0"/>
                  <a:ea typeface="仿宋_GB2312" pitchFamily="49" charset="-122"/>
                  <a:cs typeface="Times New Roman" pitchFamily="18" charset="0"/>
                </a:rPr>
                <a:t>有限集合。其中，</a:t>
              </a:r>
              <a:r>
                <a:rPr lang="en-US" altLang="zh-CN" sz="1800" b="1" dirty="0">
                  <a:solidFill>
                    <a:srgbClr val="0000CC"/>
                  </a:solidFill>
                  <a:latin typeface="Times New Roman" pitchFamily="18" charset="0"/>
                  <a:ea typeface="仿宋_GB2312" pitchFamily="49" charset="-122"/>
                  <a:cs typeface="Times New Roman" pitchFamily="18" charset="0"/>
                </a:rPr>
                <a:t>t</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,t</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zh-CN" altLang="en-US" sz="1800" b="1" dirty="0">
                  <a:solidFill>
                    <a:srgbClr val="0000CC"/>
                  </a:solidFill>
                  <a:latin typeface="Times New Roman" pitchFamily="18" charset="0"/>
                  <a:ea typeface="仿宋_GB2312" pitchFamily="49" charset="-122"/>
                  <a:cs typeface="Times New Roman" pitchFamily="18" charset="0"/>
                </a:rPr>
                <a:t>是项</a:t>
              </a:r>
              <a:r>
                <a:rPr lang="zh-CN" altLang="en-US" sz="1800" b="1" dirty="0" smtClean="0">
                  <a:solidFill>
                    <a:srgbClr val="0000CC"/>
                  </a:solidFill>
                  <a:latin typeface="Times New Roman" pitchFamily="18" charset="0"/>
                  <a:ea typeface="仿宋_GB2312" pitchFamily="49" charset="-122"/>
                  <a:cs typeface="Times New Roman" pitchFamily="18" charset="0"/>
                </a:rPr>
                <a:t>；</a:t>
              </a:r>
              <a:r>
                <a:rPr lang="en-US" altLang="zh-CN" sz="1800" b="1" dirty="0" smtClean="0">
                  <a:solidFill>
                    <a:srgbClr val="0000CC"/>
                  </a:solidFill>
                  <a:latin typeface="Times New Roman" pitchFamily="18" charset="0"/>
                  <a:ea typeface="仿宋_GB2312" pitchFamily="49" charset="-122"/>
                  <a:cs typeface="Times New Roman" pitchFamily="18" charset="0"/>
                </a:rPr>
                <a:t>x</a:t>
              </a:r>
              <a:r>
                <a:rPr lang="en-US" altLang="zh-CN" sz="1800" b="1" baseline="-25000" dirty="0" smtClean="0">
                  <a:solidFill>
                    <a:srgbClr val="0000CC"/>
                  </a:solidFill>
                  <a:latin typeface="Times New Roman" pitchFamily="18" charset="0"/>
                  <a:ea typeface="仿宋_GB2312" pitchFamily="49" charset="-122"/>
                  <a:cs typeface="Times New Roman" pitchFamily="18" charset="0"/>
                </a:rPr>
                <a:t>1</a:t>
              </a:r>
              <a:r>
                <a:rPr lang="en-US" altLang="zh-CN" sz="1800" b="1" dirty="0" smtClean="0">
                  <a:solidFill>
                    <a:srgbClr val="0000CC"/>
                  </a:solidFill>
                  <a:latin typeface="Times New Roman" pitchFamily="18" charset="0"/>
                  <a:ea typeface="仿宋_GB2312" pitchFamily="49" charset="-122"/>
                  <a:cs typeface="Times New Roman" pitchFamily="18" charset="0"/>
                </a:rPr>
                <a:t>,x</a:t>
              </a:r>
              <a:r>
                <a:rPr lang="en-US" altLang="zh-CN" sz="1800" b="1" baseline="-25000" dirty="0" smtClean="0">
                  <a:solidFill>
                    <a:srgbClr val="0000CC"/>
                  </a:solidFill>
                  <a:latin typeface="Times New Roman" pitchFamily="18" charset="0"/>
                  <a:ea typeface="仿宋_GB2312" pitchFamily="49" charset="-122"/>
                  <a:cs typeface="Times New Roman" pitchFamily="18" charset="0"/>
                </a:rPr>
                <a:t>2</a:t>
              </a:r>
              <a:r>
                <a:rPr lang="en-US" altLang="zh-CN" sz="1800" b="1" dirty="0" smtClean="0">
                  <a:solidFill>
                    <a:srgbClr val="0000CC"/>
                  </a:solidFill>
                  <a:latin typeface="Times New Roman" pitchFamily="18" charset="0"/>
                  <a:ea typeface="仿宋_GB2312" pitchFamily="49" charset="-122"/>
                  <a:cs typeface="Times New Roman" pitchFamily="18" charset="0"/>
                </a:rPr>
                <a:t>,…, </a:t>
              </a:r>
              <a:r>
                <a:rPr lang="en-US" altLang="zh-CN" sz="1800" b="1" dirty="0" err="1" smtClean="0">
                  <a:solidFill>
                    <a:srgbClr val="0000CC"/>
                  </a:solidFill>
                  <a:latin typeface="Times New Roman" pitchFamily="18" charset="0"/>
                  <a:ea typeface="仿宋_GB2312" pitchFamily="49" charset="-122"/>
                  <a:cs typeface="Times New Roman" pitchFamily="18" charset="0"/>
                </a:rPr>
                <a:t>x</a:t>
              </a:r>
              <a:r>
                <a:rPr lang="en-US" altLang="zh-CN" sz="1800" b="1" baseline="-25000" dirty="0" err="1" smtClean="0">
                  <a:solidFill>
                    <a:srgbClr val="0000CC"/>
                  </a:solidFill>
                  <a:latin typeface="Times New Roman" pitchFamily="18" charset="0"/>
                  <a:ea typeface="仿宋_GB2312" pitchFamily="49" charset="-122"/>
                  <a:cs typeface="Times New Roman" pitchFamily="18" charset="0"/>
                </a:rPr>
                <a:t>n</a:t>
              </a:r>
              <a:r>
                <a:rPr lang="zh-CN" altLang="en-US" sz="1800" b="1" dirty="0">
                  <a:solidFill>
                    <a:srgbClr val="0000CC"/>
                  </a:solidFill>
                  <a:latin typeface="Times New Roman" pitchFamily="18" charset="0"/>
                  <a:ea typeface="仿宋_GB2312" pitchFamily="49" charset="-122"/>
                  <a:cs typeface="Times New Roman" pitchFamily="18" charset="0"/>
                </a:rPr>
                <a:t>是互不相同的变元；</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i</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i</a:t>
              </a:r>
              <a:r>
                <a:rPr lang="zh-CN" altLang="en-US" sz="1800" b="1" dirty="0">
                  <a:solidFill>
                    <a:srgbClr val="0000CC"/>
                  </a:solidFill>
                  <a:latin typeface="Times New Roman" pitchFamily="18" charset="0"/>
                  <a:ea typeface="仿宋_GB2312" pitchFamily="49" charset="-122"/>
                  <a:cs typeface="Times New Roman" pitchFamily="18" charset="0"/>
                </a:rPr>
                <a:t>表示用</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i</a:t>
              </a:r>
              <a:r>
                <a:rPr lang="zh-CN" altLang="en-US" sz="1800" b="1" dirty="0">
                  <a:solidFill>
                    <a:srgbClr val="0000CC"/>
                  </a:solidFill>
                  <a:latin typeface="Times New Roman" pitchFamily="18" charset="0"/>
                  <a:ea typeface="仿宋_GB2312" pitchFamily="49" charset="-122"/>
                  <a:cs typeface="Times New Roman" pitchFamily="18" charset="0"/>
                </a:rPr>
                <a:t>替换</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i</a:t>
              </a:r>
              <a:r>
                <a:rPr lang="zh-CN" altLang="en-US" sz="1800" b="1" dirty="0">
                  <a:solidFill>
                    <a:srgbClr val="0000CC"/>
                  </a:solidFill>
                  <a:latin typeface="Times New Roman" pitchFamily="18" charset="0"/>
                  <a:ea typeface="仿宋_GB2312" pitchFamily="49" charset="-122"/>
                  <a:cs typeface="Times New Roman" pitchFamily="18" charset="0"/>
                </a:rPr>
                <a:t>。并且</a:t>
              </a:r>
              <a:r>
                <a:rPr lang="zh-CN" altLang="en-US" sz="1800" b="1" dirty="0">
                  <a:solidFill>
                    <a:srgbClr val="FF0000"/>
                  </a:solidFill>
                  <a:latin typeface="Times New Roman" pitchFamily="18" charset="0"/>
                  <a:ea typeface="仿宋_GB2312" pitchFamily="49" charset="-122"/>
                  <a:cs typeface="Times New Roman" pitchFamily="18" charset="0"/>
                </a:rPr>
                <a:t>要求</a:t>
              </a:r>
              <a:r>
                <a:rPr lang="en-US" altLang="zh-CN" sz="1800" b="1" dirty="0" err="1">
                  <a:solidFill>
                    <a:srgbClr val="FF0000"/>
                  </a:solidFill>
                  <a:latin typeface="Times New Roman" pitchFamily="18" charset="0"/>
                  <a:ea typeface="仿宋_GB2312" pitchFamily="49" charset="-122"/>
                  <a:cs typeface="Times New Roman" pitchFamily="18" charset="0"/>
                </a:rPr>
                <a:t>t</a:t>
              </a:r>
              <a:r>
                <a:rPr lang="en-US" altLang="zh-CN" sz="1800" b="1" baseline="-25000" dirty="0" err="1">
                  <a:solidFill>
                    <a:srgbClr val="FF0000"/>
                  </a:solidFill>
                  <a:latin typeface="Times New Roman" pitchFamily="18" charset="0"/>
                  <a:ea typeface="仿宋_GB2312" pitchFamily="49" charset="-122"/>
                  <a:cs typeface="Times New Roman" pitchFamily="18" charset="0"/>
                </a:rPr>
                <a:t>i</a:t>
              </a:r>
              <a:r>
                <a:rPr lang="zh-CN" altLang="en-US" sz="1800" b="1" dirty="0">
                  <a:solidFill>
                    <a:srgbClr val="FF0000"/>
                  </a:solidFill>
                  <a:latin typeface="Times New Roman" pitchFamily="18" charset="0"/>
                  <a:ea typeface="仿宋_GB2312" pitchFamily="49" charset="-122"/>
                  <a:cs typeface="Times New Roman" pitchFamily="18" charset="0"/>
                </a:rPr>
                <a:t>与</a:t>
              </a:r>
              <a:r>
                <a:rPr lang="en-US" altLang="zh-CN" sz="1800" b="1" dirty="0">
                  <a:solidFill>
                    <a:srgbClr val="FF0000"/>
                  </a:solidFill>
                  <a:latin typeface="Times New Roman" pitchFamily="18" charset="0"/>
                  <a:ea typeface="仿宋_GB2312" pitchFamily="49" charset="-122"/>
                  <a:cs typeface="Times New Roman" pitchFamily="18" charset="0"/>
                </a:rPr>
                <a:t>x</a:t>
              </a:r>
              <a:r>
                <a:rPr lang="en-US" altLang="zh-CN" sz="1800" b="1" baseline="-25000" dirty="0">
                  <a:solidFill>
                    <a:srgbClr val="FF0000"/>
                  </a:solidFill>
                  <a:latin typeface="Times New Roman" pitchFamily="18" charset="0"/>
                  <a:ea typeface="仿宋_GB2312" pitchFamily="49" charset="-122"/>
                  <a:cs typeface="Times New Roman" pitchFamily="18" charset="0"/>
                </a:rPr>
                <a:t>i</a:t>
              </a:r>
              <a:r>
                <a:rPr lang="zh-CN" altLang="en-US" sz="1800" b="1" dirty="0">
                  <a:solidFill>
                    <a:srgbClr val="FF0000"/>
                  </a:solidFill>
                  <a:latin typeface="Times New Roman" pitchFamily="18" charset="0"/>
                  <a:ea typeface="仿宋_GB2312" pitchFamily="49" charset="-122"/>
                  <a:cs typeface="Times New Roman" pitchFamily="18" charset="0"/>
                </a:rPr>
                <a:t>不能相同，</a:t>
              </a:r>
              <a:r>
                <a:rPr lang="en-US" altLang="zh-CN" sz="1800" b="1" dirty="0">
                  <a:solidFill>
                    <a:srgbClr val="FF0000"/>
                  </a:solidFill>
                  <a:latin typeface="Times New Roman" pitchFamily="18" charset="0"/>
                  <a:ea typeface="仿宋_GB2312" pitchFamily="49" charset="-122"/>
                  <a:cs typeface="Times New Roman" pitchFamily="18" charset="0"/>
                </a:rPr>
                <a:t>x</a:t>
              </a:r>
              <a:r>
                <a:rPr lang="en-US" altLang="zh-CN" sz="1800" b="1" baseline="-25000" dirty="0">
                  <a:solidFill>
                    <a:srgbClr val="FF0000"/>
                  </a:solidFill>
                  <a:latin typeface="Times New Roman" pitchFamily="18" charset="0"/>
                  <a:ea typeface="仿宋_GB2312" pitchFamily="49" charset="-122"/>
                  <a:cs typeface="Times New Roman" pitchFamily="18" charset="0"/>
                </a:rPr>
                <a:t>i</a:t>
              </a:r>
              <a:r>
                <a:rPr lang="zh-CN" altLang="en-US" sz="1800" b="1" dirty="0" smtClean="0">
                  <a:solidFill>
                    <a:srgbClr val="FF0000"/>
                  </a:solidFill>
                  <a:latin typeface="Times New Roman" pitchFamily="18" charset="0"/>
                  <a:ea typeface="仿宋_GB2312" pitchFamily="49" charset="-122"/>
                  <a:cs typeface="Times New Roman" pitchFamily="18" charset="0"/>
                </a:rPr>
                <a:t>不能循环地出现在</a:t>
              </a:r>
              <a:r>
                <a:rPr lang="en-US" altLang="zh-CN" sz="1800" b="1" dirty="0" err="1" smtClean="0">
                  <a:solidFill>
                    <a:srgbClr val="FF0000"/>
                  </a:solidFill>
                  <a:latin typeface="Times New Roman" pitchFamily="18" charset="0"/>
                  <a:ea typeface="仿宋_GB2312" pitchFamily="49" charset="-122"/>
                  <a:cs typeface="Times New Roman" pitchFamily="18" charset="0"/>
                </a:rPr>
                <a:t>t</a:t>
              </a:r>
              <a:r>
                <a:rPr lang="en-US" altLang="zh-CN" sz="1800" b="1" baseline="-25000" dirty="0" err="1" smtClean="0">
                  <a:solidFill>
                    <a:srgbClr val="FF0000"/>
                  </a:solidFill>
                  <a:latin typeface="Times New Roman" pitchFamily="18" charset="0"/>
                  <a:ea typeface="仿宋_GB2312" pitchFamily="49" charset="-122"/>
                  <a:cs typeface="Times New Roman" pitchFamily="18" charset="0"/>
                </a:rPr>
                <a:t>j</a:t>
              </a:r>
              <a:r>
                <a:rPr lang="zh-CN" altLang="en-US" sz="1800" b="1" dirty="0" smtClean="0">
                  <a:solidFill>
                    <a:srgbClr val="FF0000"/>
                  </a:solidFill>
                  <a:latin typeface="Times New Roman" pitchFamily="18" charset="0"/>
                  <a:ea typeface="仿宋_GB2312" pitchFamily="49" charset="-122"/>
                  <a:cs typeface="Times New Roman" pitchFamily="18" charset="0"/>
                </a:rPr>
                <a:t>（</a:t>
              </a:r>
              <a:r>
                <a:rPr lang="en-US" altLang="zh-CN" sz="1800" b="1" i="1" dirty="0" smtClean="0">
                  <a:solidFill>
                    <a:srgbClr val="FF0000"/>
                  </a:solidFill>
                  <a:latin typeface="Times New Roman" pitchFamily="18" charset="0"/>
                  <a:ea typeface="仿宋_GB2312" pitchFamily="49" charset="-122"/>
                  <a:cs typeface="Times New Roman" pitchFamily="18" charset="0"/>
                </a:rPr>
                <a:t>j</a:t>
              </a:r>
              <a:r>
                <a:rPr lang="en-US" altLang="zh-CN" sz="1800" b="1" dirty="0" smtClean="0">
                  <a:solidFill>
                    <a:srgbClr val="FF0000"/>
                  </a:solidFill>
                  <a:latin typeface="Times New Roman" pitchFamily="18" charset="0"/>
                  <a:ea typeface="仿宋_GB2312" pitchFamily="49" charset="-122"/>
                  <a:cs typeface="Times New Roman" pitchFamily="18" charset="0"/>
                </a:rPr>
                <a:t>=1…</a:t>
              </a:r>
              <a:r>
                <a:rPr lang="en-US" altLang="zh-CN" sz="1800" b="1" i="1" dirty="0" smtClean="0">
                  <a:solidFill>
                    <a:srgbClr val="FF0000"/>
                  </a:solidFill>
                  <a:latin typeface="Times New Roman" pitchFamily="18" charset="0"/>
                  <a:ea typeface="仿宋_GB2312" pitchFamily="49" charset="-122"/>
                  <a:cs typeface="Times New Roman" pitchFamily="18" charset="0"/>
                </a:rPr>
                <a:t>n</a:t>
              </a:r>
              <a:r>
                <a:rPr lang="zh-CN" altLang="en-US" sz="1800" b="1" dirty="0" smtClean="0">
                  <a:solidFill>
                    <a:srgbClr val="FF0000"/>
                  </a:solidFill>
                  <a:latin typeface="Times New Roman" pitchFamily="18" charset="0"/>
                  <a:ea typeface="仿宋_GB2312" pitchFamily="49" charset="-122"/>
                  <a:cs typeface="Times New Roman" pitchFamily="18" charset="0"/>
                </a:rPr>
                <a:t>）中</a:t>
              </a:r>
              <a:r>
                <a:rPr lang="zh-CN" altLang="en-US" sz="1800" b="1" dirty="0">
                  <a:solidFill>
                    <a:srgbClr val="0000CC"/>
                  </a:solidFill>
                  <a:latin typeface="Times New Roman" pitchFamily="18" charset="0"/>
                  <a:ea typeface="仿宋_GB2312" pitchFamily="49" charset="-122"/>
                  <a:cs typeface="Times New Roman" pitchFamily="18" charset="0"/>
                </a:rPr>
                <a:t>。</a:t>
              </a:r>
            </a:p>
          </p:txBody>
        </p:sp>
      </p:grpSp>
      <p:sp>
        <p:nvSpPr>
          <p:cNvPr id="3" name="矩形 2"/>
          <p:cNvSpPr/>
          <p:nvPr/>
        </p:nvSpPr>
        <p:spPr>
          <a:xfrm>
            <a:off x="487309" y="2906653"/>
            <a:ext cx="2100319" cy="369332"/>
          </a:xfrm>
          <a:prstGeom prst="rect">
            <a:avLst/>
          </a:prstGeom>
        </p:spPr>
        <p:txBody>
          <a:bodyPr wrap="none">
            <a:spAutoFit/>
          </a:bodyPr>
          <a:lstStyle/>
          <a:p>
            <a:r>
              <a:rPr lang="en-US" altLang="zh-CN" sz="1800" b="1" dirty="0">
                <a:latin typeface="Times New Roman" pitchFamily="18" charset="0"/>
              </a:rPr>
              <a:t>{a/x, c/y, f(b)/z} </a:t>
            </a:r>
            <a:r>
              <a:rPr lang="en-US" altLang="zh-CN" sz="1800" b="1" dirty="0" smtClean="0">
                <a:latin typeface="Times New Roman" pitchFamily="18" charset="0"/>
              </a:rPr>
              <a:t>   </a:t>
            </a:r>
            <a:r>
              <a:rPr lang="en-US" altLang="zh-CN" sz="1800" b="1" dirty="0" smtClean="0">
                <a:latin typeface="Times New Roman" pitchFamily="18" charset="0"/>
                <a:sym typeface="Wingdings"/>
              </a:rPr>
              <a:t></a:t>
            </a:r>
            <a:endParaRPr lang="zh-CN" altLang="en-US" sz="1800" dirty="0"/>
          </a:p>
        </p:txBody>
      </p:sp>
      <p:sp>
        <p:nvSpPr>
          <p:cNvPr id="5" name="矩形 4"/>
          <p:cNvSpPr/>
          <p:nvPr/>
        </p:nvSpPr>
        <p:spPr>
          <a:xfrm>
            <a:off x="2991494" y="2944342"/>
            <a:ext cx="2008883" cy="369332"/>
          </a:xfrm>
          <a:prstGeom prst="rect">
            <a:avLst/>
          </a:prstGeom>
        </p:spPr>
        <p:txBody>
          <a:bodyPr wrap="none">
            <a:spAutoFit/>
          </a:bodyPr>
          <a:lstStyle/>
          <a:p>
            <a:r>
              <a:rPr lang="en-US" altLang="zh-CN" sz="1800" b="1" dirty="0">
                <a:latin typeface="Times New Roman" pitchFamily="18" charset="0"/>
              </a:rPr>
              <a:t>{g(y)/x, f(x)/y</a:t>
            </a:r>
            <a:r>
              <a:rPr lang="en-US" altLang="zh-CN" sz="1800" b="1" dirty="0" smtClean="0">
                <a:latin typeface="Times New Roman" pitchFamily="18" charset="0"/>
              </a:rPr>
              <a:t>}     </a:t>
            </a:r>
            <a:r>
              <a:rPr lang="en-US" altLang="zh-CN" sz="1800" b="1" dirty="0" smtClean="0">
                <a:latin typeface="Times New Roman" pitchFamily="18" charset="0"/>
                <a:sym typeface="Wingdings"/>
              </a:rPr>
              <a:t></a:t>
            </a:r>
            <a:endParaRPr lang="zh-CN" altLang="en-US" sz="1800" dirty="0"/>
          </a:p>
        </p:txBody>
      </p:sp>
      <p:sp>
        <p:nvSpPr>
          <p:cNvPr id="10" name="矩形标注 9"/>
          <p:cNvSpPr/>
          <p:nvPr/>
        </p:nvSpPr>
        <p:spPr>
          <a:xfrm>
            <a:off x="487309" y="3507188"/>
            <a:ext cx="4660755" cy="642152"/>
          </a:xfrm>
          <a:prstGeom prst="wedgeRectCallout">
            <a:avLst>
              <a:gd name="adj1" fmla="val 40788"/>
              <a:gd name="adj2" fmla="val -8703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dirty="0">
                <a:solidFill>
                  <a:srgbClr val="FF0000"/>
                </a:solidFill>
              </a:rPr>
              <a:t>x</a:t>
            </a:r>
            <a:r>
              <a:rPr lang="zh-CN" altLang="en-US" sz="1600" dirty="0">
                <a:solidFill>
                  <a:srgbClr val="FF0000"/>
                </a:solidFill>
              </a:rPr>
              <a:t>与</a:t>
            </a:r>
            <a:r>
              <a:rPr lang="en-US" altLang="zh-CN" sz="1600" dirty="0">
                <a:solidFill>
                  <a:srgbClr val="FF0000"/>
                </a:solidFill>
              </a:rPr>
              <a:t>y</a:t>
            </a:r>
            <a:r>
              <a:rPr lang="zh-CN" altLang="en-US" sz="1600" dirty="0">
                <a:solidFill>
                  <a:srgbClr val="FF0000"/>
                </a:solidFill>
              </a:rPr>
              <a:t>之间出现了循环置换现象。即当用</a:t>
            </a:r>
            <a:r>
              <a:rPr lang="en-US" altLang="zh-CN" sz="1600" dirty="0">
                <a:solidFill>
                  <a:srgbClr val="FF0000"/>
                </a:solidFill>
              </a:rPr>
              <a:t>g(y)</a:t>
            </a:r>
            <a:r>
              <a:rPr lang="zh-CN" altLang="en-US" sz="1600" dirty="0">
                <a:solidFill>
                  <a:srgbClr val="FF0000"/>
                </a:solidFill>
              </a:rPr>
              <a:t>置换</a:t>
            </a:r>
            <a:r>
              <a:rPr lang="en-US" altLang="zh-CN" sz="1600" dirty="0">
                <a:solidFill>
                  <a:srgbClr val="FF0000"/>
                </a:solidFill>
              </a:rPr>
              <a:t>x,</a:t>
            </a:r>
            <a:r>
              <a:rPr lang="zh-CN" altLang="en-US" sz="1600" dirty="0">
                <a:solidFill>
                  <a:srgbClr val="FF0000"/>
                </a:solidFill>
              </a:rPr>
              <a:t>用</a:t>
            </a:r>
            <a:r>
              <a:rPr lang="en-US" altLang="zh-CN" sz="1600" dirty="0">
                <a:solidFill>
                  <a:srgbClr val="FF0000"/>
                </a:solidFill>
              </a:rPr>
              <a:t>f(g(y))</a:t>
            </a:r>
            <a:r>
              <a:rPr lang="zh-CN" altLang="en-US" sz="1600" dirty="0">
                <a:solidFill>
                  <a:srgbClr val="FF0000"/>
                </a:solidFill>
              </a:rPr>
              <a:t>置换</a:t>
            </a:r>
            <a:r>
              <a:rPr lang="en-US" altLang="zh-CN" sz="1600" dirty="0">
                <a:solidFill>
                  <a:srgbClr val="FF0000"/>
                </a:solidFill>
              </a:rPr>
              <a:t>y</a:t>
            </a:r>
            <a:r>
              <a:rPr lang="zh-CN" altLang="en-US" sz="1600" dirty="0">
                <a:solidFill>
                  <a:srgbClr val="FF0000"/>
                </a:solidFill>
              </a:rPr>
              <a:t>时，既没有消去</a:t>
            </a:r>
            <a:r>
              <a:rPr lang="en-US" altLang="zh-CN" sz="1600" dirty="0">
                <a:solidFill>
                  <a:srgbClr val="FF0000"/>
                </a:solidFill>
              </a:rPr>
              <a:t>x</a:t>
            </a:r>
            <a:r>
              <a:rPr lang="zh-CN" altLang="en-US" sz="1600" dirty="0">
                <a:solidFill>
                  <a:srgbClr val="FF0000"/>
                </a:solidFill>
              </a:rPr>
              <a:t>，也没有消去</a:t>
            </a:r>
            <a:r>
              <a:rPr lang="en-US" altLang="zh-CN" sz="1600" dirty="0">
                <a:solidFill>
                  <a:srgbClr val="FF0000"/>
                </a:solidFill>
              </a:rPr>
              <a:t>y</a:t>
            </a:r>
            <a:endParaRPr lang="zh-CN" altLang="en-US" sz="1600" dirty="0">
              <a:solidFill>
                <a:srgbClr val="FF0000"/>
              </a:solidFill>
            </a:endParaRPr>
          </a:p>
        </p:txBody>
      </p:sp>
      <p:sp>
        <p:nvSpPr>
          <p:cNvPr id="11" name="矩形 10"/>
          <p:cNvSpPr/>
          <p:nvPr/>
        </p:nvSpPr>
        <p:spPr>
          <a:xfrm>
            <a:off x="5470096" y="2944342"/>
            <a:ext cx="2092239" cy="369332"/>
          </a:xfrm>
          <a:prstGeom prst="rect">
            <a:avLst/>
          </a:prstGeom>
        </p:spPr>
        <p:txBody>
          <a:bodyPr wrap="none">
            <a:spAutoFit/>
          </a:bodyPr>
          <a:lstStyle/>
          <a:p>
            <a:r>
              <a:rPr lang="en-US" altLang="zh-CN" sz="1800" b="1" dirty="0">
                <a:solidFill>
                  <a:srgbClr val="0000CC"/>
                </a:solidFill>
                <a:latin typeface="Times New Roman" pitchFamily="18" charset="0"/>
              </a:rPr>
              <a:t>{g(a)/x, f(x)/y</a:t>
            </a:r>
            <a:r>
              <a:rPr lang="en-US" altLang="zh-CN" sz="1800" b="1" dirty="0" smtClean="0">
                <a:solidFill>
                  <a:srgbClr val="0000CC"/>
                </a:solidFill>
                <a:latin typeface="Times New Roman" pitchFamily="18" charset="0"/>
              </a:rPr>
              <a:t>}     </a:t>
            </a:r>
            <a:r>
              <a:rPr lang="en-US" altLang="zh-CN" sz="1800" b="1" dirty="0" smtClean="0">
                <a:solidFill>
                  <a:srgbClr val="0000CC"/>
                </a:solidFill>
                <a:latin typeface="Times New Roman" pitchFamily="18" charset="0"/>
                <a:sym typeface="Wingdings"/>
              </a:rPr>
              <a:t></a:t>
            </a:r>
            <a:endParaRPr lang="zh-CN" altLang="en-US" sz="1800" dirty="0"/>
          </a:p>
        </p:txBody>
      </p:sp>
      <p:sp>
        <p:nvSpPr>
          <p:cNvPr id="14" name="矩形标注 13"/>
          <p:cNvSpPr/>
          <p:nvPr/>
        </p:nvSpPr>
        <p:spPr>
          <a:xfrm>
            <a:off x="5652120" y="3645024"/>
            <a:ext cx="2304256" cy="504315"/>
          </a:xfrm>
          <a:prstGeom prst="wedgeRectCallout">
            <a:avLst>
              <a:gd name="adj1" fmla="val 20181"/>
              <a:gd name="adj2" fmla="val -12943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FF0000"/>
                </a:solidFill>
              </a:rPr>
              <a:t>用</a:t>
            </a:r>
            <a:r>
              <a:rPr lang="en-US" altLang="zh-CN" sz="1600" dirty="0">
                <a:solidFill>
                  <a:srgbClr val="FF0000"/>
                </a:solidFill>
              </a:rPr>
              <a:t>g(a)</a:t>
            </a:r>
            <a:r>
              <a:rPr lang="zh-CN" altLang="en-US" sz="1600" dirty="0">
                <a:solidFill>
                  <a:srgbClr val="FF0000"/>
                </a:solidFill>
              </a:rPr>
              <a:t>置换</a:t>
            </a:r>
            <a:r>
              <a:rPr lang="en-US" altLang="zh-CN" sz="1600" dirty="0">
                <a:solidFill>
                  <a:srgbClr val="FF0000"/>
                </a:solidFill>
              </a:rPr>
              <a:t>x </a:t>
            </a:r>
            <a:r>
              <a:rPr lang="zh-CN" altLang="en-US" sz="1600" dirty="0">
                <a:solidFill>
                  <a:srgbClr val="FF0000"/>
                </a:solidFill>
              </a:rPr>
              <a:t>，用</a:t>
            </a:r>
            <a:r>
              <a:rPr lang="en-US" altLang="zh-CN" sz="1600" dirty="0">
                <a:solidFill>
                  <a:srgbClr val="FF0000"/>
                </a:solidFill>
              </a:rPr>
              <a:t>f(g(a))</a:t>
            </a:r>
            <a:r>
              <a:rPr lang="zh-CN" altLang="en-US" sz="1600" dirty="0">
                <a:solidFill>
                  <a:srgbClr val="FF0000"/>
                </a:solidFill>
              </a:rPr>
              <a:t>置换</a:t>
            </a:r>
            <a:r>
              <a:rPr lang="en-US" altLang="zh-CN" sz="1600" dirty="0">
                <a:solidFill>
                  <a:srgbClr val="FF0000"/>
                </a:solidFill>
              </a:rPr>
              <a:t>y </a:t>
            </a:r>
            <a:r>
              <a:rPr lang="zh-CN" altLang="en-US" sz="1600" dirty="0">
                <a:solidFill>
                  <a:srgbClr val="FF0000"/>
                </a:solidFill>
              </a:rPr>
              <a:t>，则消去了</a:t>
            </a:r>
            <a:r>
              <a:rPr lang="en-US" altLang="zh-CN" sz="1600" dirty="0">
                <a:solidFill>
                  <a:srgbClr val="FF0000"/>
                </a:solidFill>
              </a:rPr>
              <a:t>x</a:t>
            </a:r>
            <a:r>
              <a:rPr lang="zh-CN" altLang="en-US" sz="1600" dirty="0">
                <a:solidFill>
                  <a:srgbClr val="FF0000"/>
                </a:solidFill>
              </a:rPr>
              <a:t>和</a:t>
            </a:r>
            <a:r>
              <a:rPr lang="en-US" altLang="zh-CN" sz="1600" dirty="0">
                <a:solidFill>
                  <a:srgbClr val="FF0000"/>
                </a:solidFill>
              </a:rPr>
              <a:t>y</a:t>
            </a:r>
            <a:endParaRPr lang="zh-CN" altLang="en-US" sz="1600" dirty="0">
              <a:solidFill>
                <a:srgbClr val="FF0000"/>
              </a:solidFill>
            </a:endParaRPr>
          </a:p>
        </p:txBody>
      </p:sp>
      <p:sp>
        <p:nvSpPr>
          <p:cNvPr id="12" name="矩形 11"/>
          <p:cNvSpPr/>
          <p:nvPr/>
        </p:nvSpPr>
        <p:spPr>
          <a:xfrm>
            <a:off x="769260" y="4378326"/>
            <a:ext cx="6473646" cy="400110"/>
          </a:xfrm>
          <a:prstGeom prst="rect">
            <a:avLst/>
          </a:prstGeom>
        </p:spPr>
        <p:txBody>
          <a:bodyPr wrap="square">
            <a:spAutoFit/>
          </a:bodyPr>
          <a:lstStyle/>
          <a:p>
            <a:r>
              <a:rPr lang="zh-CN" altLang="en-US" b="1" dirty="0">
                <a:solidFill>
                  <a:srgbClr val="7030A0"/>
                </a:solidFill>
                <a:latin typeface="仿宋_GB2312" pitchFamily="49" charset="-122"/>
                <a:ea typeface="仿宋_GB2312" pitchFamily="49" charset="-122"/>
              </a:rPr>
              <a:t>通常，置换是用希腊字母</a:t>
            </a:r>
            <a:r>
              <a:rPr lang="en-US" altLang="zh-CN" b="1" dirty="0">
                <a:solidFill>
                  <a:srgbClr val="7030A0"/>
                </a:solidFill>
                <a:latin typeface="仿宋_GB2312" pitchFamily="49" charset="-122"/>
                <a:ea typeface="仿宋_GB2312" pitchFamily="49" charset="-122"/>
              </a:rPr>
              <a:t>θ</a:t>
            </a:r>
            <a:r>
              <a:rPr lang="zh-CN" altLang="en-US" b="1" dirty="0">
                <a:solidFill>
                  <a:srgbClr val="7030A0"/>
                </a:solidFill>
                <a:latin typeface="仿宋_GB2312" pitchFamily="49" charset="-122"/>
                <a:ea typeface="仿宋_GB2312" pitchFamily="49" charset="-122"/>
              </a:rPr>
              <a:t>、</a:t>
            </a:r>
            <a:r>
              <a:rPr lang="en-US" altLang="zh-CN" b="1" dirty="0">
                <a:solidFill>
                  <a:srgbClr val="7030A0"/>
                </a:solidFill>
                <a:latin typeface="仿宋_GB2312" pitchFamily="49" charset="-122"/>
                <a:ea typeface="仿宋_GB2312" pitchFamily="49" charset="-122"/>
              </a:rPr>
              <a:t>σ</a:t>
            </a:r>
            <a:r>
              <a:rPr lang="zh-CN" altLang="en-US" b="1" dirty="0">
                <a:solidFill>
                  <a:srgbClr val="7030A0"/>
                </a:solidFill>
                <a:latin typeface="仿宋_GB2312" pitchFamily="49" charset="-122"/>
                <a:ea typeface="仿宋_GB2312" pitchFamily="49" charset="-122"/>
              </a:rPr>
              <a:t>、 </a:t>
            </a:r>
            <a:r>
              <a:rPr lang="en-US" altLang="zh-CN" b="1" dirty="0">
                <a:solidFill>
                  <a:srgbClr val="7030A0"/>
                </a:solidFill>
                <a:latin typeface="仿宋_GB2312" pitchFamily="49" charset="-122"/>
                <a:ea typeface="仿宋_GB2312" pitchFamily="49" charset="-122"/>
              </a:rPr>
              <a:t>α</a:t>
            </a:r>
            <a:r>
              <a:rPr lang="zh-CN" altLang="en-US" b="1" dirty="0">
                <a:solidFill>
                  <a:srgbClr val="7030A0"/>
                </a:solidFill>
                <a:latin typeface="仿宋_GB2312" pitchFamily="49" charset="-122"/>
                <a:ea typeface="仿宋_GB2312" pitchFamily="49" charset="-122"/>
              </a:rPr>
              <a:t>、 </a:t>
            </a:r>
            <a:r>
              <a:rPr lang="en-US" altLang="zh-CN" b="1" dirty="0">
                <a:solidFill>
                  <a:srgbClr val="7030A0"/>
                </a:solidFill>
                <a:latin typeface="仿宋_GB2312" pitchFamily="49" charset="-122"/>
                <a:ea typeface="仿宋_GB2312" pitchFamily="49" charset="-122"/>
              </a:rPr>
              <a:t>λ</a:t>
            </a:r>
            <a:r>
              <a:rPr lang="zh-CN" altLang="en-US" b="1" dirty="0">
                <a:solidFill>
                  <a:srgbClr val="7030A0"/>
                </a:solidFill>
                <a:latin typeface="仿宋_GB2312" pitchFamily="49" charset="-122"/>
                <a:ea typeface="仿宋_GB2312" pitchFamily="49" charset="-122"/>
              </a:rPr>
              <a:t>等来表示的</a:t>
            </a:r>
            <a:endParaRPr lang="zh-CN" altLang="en-US" dirty="0">
              <a:solidFill>
                <a:srgbClr val="7030A0"/>
              </a:solidFill>
              <a:latin typeface="仿宋_GB2312" pitchFamily="49" charset="-122"/>
              <a:ea typeface="仿宋_GB2312" pitchFamily="49" charset="-122"/>
            </a:endParaRPr>
          </a:p>
        </p:txBody>
      </p:sp>
      <p:grpSp>
        <p:nvGrpSpPr>
          <p:cNvPr id="15" name="组合 14"/>
          <p:cNvGrpSpPr/>
          <p:nvPr/>
        </p:nvGrpSpPr>
        <p:grpSpPr>
          <a:xfrm>
            <a:off x="505544" y="4869160"/>
            <a:ext cx="7651104" cy="1153903"/>
            <a:chOff x="611560" y="4684160"/>
            <a:chExt cx="7651104" cy="1028832"/>
          </a:xfrm>
        </p:grpSpPr>
        <p:sp>
          <p:nvSpPr>
            <p:cNvPr id="16" name="圆角矩形 15"/>
            <p:cNvSpPr/>
            <p:nvPr/>
          </p:nvSpPr>
          <p:spPr>
            <a:xfrm>
              <a:off x="611560" y="4684160"/>
              <a:ext cx="7651104" cy="1028832"/>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03480" y="4746144"/>
              <a:ext cx="7435080" cy="934389"/>
            </a:xfrm>
            <a:prstGeom prst="rect">
              <a:avLst/>
            </a:prstGeom>
          </p:spPr>
          <p:txBody>
            <a:bodyPr wrap="square">
              <a:spAutoFit/>
            </a:bodyPr>
            <a:lstStyle/>
            <a:p>
              <a:pPr>
                <a:lnSpc>
                  <a:spcPct val="115000"/>
                </a:lnSpc>
              </a:pPr>
              <a:r>
                <a:rPr lang="zh-CN" altLang="en-US" sz="1800" b="1" dirty="0">
                  <a:solidFill>
                    <a:srgbClr val="0000CC"/>
                  </a:solidFill>
                  <a:latin typeface="Times New Roman" pitchFamily="18" charset="0"/>
                  <a:ea typeface="仿宋_GB2312" pitchFamily="49" charset="-122"/>
                  <a:cs typeface="Times New Roman" pitchFamily="18" charset="0"/>
                </a:rPr>
                <a:t>设</a:t>
              </a:r>
              <a:r>
                <a:rPr lang="en-US" altLang="zh-CN" sz="1800" b="1" dirty="0">
                  <a:solidFill>
                    <a:srgbClr val="0000CC"/>
                  </a:solidFill>
                  <a:latin typeface="Times New Roman" pitchFamily="18" charset="0"/>
                  <a:ea typeface="仿宋_GB2312" pitchFamily="49" charset="-122"/>
                  <a:cs typeface="Times New Roman" pitchFamily="18" charset="0"/>
                </a:rPr>
                <a:t>θ={t</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,t</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x</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a:solidFill>
                    <a:srgbClr val="0000CC"/>
                  </a:solidFill>
                  <a:latin typeface="Times New Roman" pitchFamily="18" charset="0"/>
                  <a:ea typeface="仿宋_GB2312" pitchFamily="49" charset="-122"/>
                  <a:cs typeface="Times New Roman" pitchFamily="18" charset="0"/>
                </a:rPr>
                <a:t>}</a:t>
              </a:r>
              <a:r>
                <a:rPr lang="zh-CN" altLang="en-US" sz="1800" b="1" dirty="0">
                  <a:solidFill>
                    <a:srgbClr val="0000CC"/>
                  </a:solidFill>
                  <a:latin typeface="Times New Roman" pitchFamily="18" charset="0"/>
                  <a:ea typeface="仿宋_GB2312" pitchFamily="49" charset="-122"/>
                  <a:cs typeface="Times New Roman" pitchFamily="18" charset="0"/>
                </a:rPr>
                <a:t>是一个置换，</a:t>
              </a:r>
              <a:r>
                <a:rPr lang="en-US" altLang="zh-CN" sz="1800" b="1" dirty="0">
                  <a:solidFill>
                    <a:srgbClr val="0000CC"/>
                  </a:solidFill>
                  <a:latin typeface="Times New Roman" pitchFamily="18" charset="0"/>
                  <a:ea typeface="仿宋_GB2312" pitchFamily="49" charset="-122"/>
                  <a:cs typeface="Times New Roman" pitchFamily="18" charset="0"/>
                </a:rPr>
                <a:t>F</a:t>
              </a:r>
              <a:r>
                <a:rPr lang="zh-CN" altLang="en-US" sz="1800" b="1" dirty="0">
                  <a:solidFill>
                    <a:srgbClr val="0000CC"/>
                  </a:solidFill>
                  <a:latin typeface="Times New Roman" pitchFamily="18" charset="0"/>
                  <a:ea typeface="仿宋_GB2312" pitchFamily="49" charset="-122"/>
                  <a:cs typeface="Times New Roman" pitchFamily="18" charset="0"/>
                </a:rPr>
                <a:t>是一个谓词公式，把公式</a:t>
              </a:r>
              <a:r>
                <a:rPr lang="en-US" altLang="zh-CN" sz="1800" b="1" dirty="0">
                  <a:solidFill>
                    <a:srgbClr val="0000CC"/>
                  </a:solidFill>
                  <a:latin typeface="Times New Roman" pitchFamily="18" charset="0"/>
                  <a:ea typeface="仿宋_GB2312" pitchFamily="49" charset="-122"/>
                  <a:cs typeface="Times New Roman" pitchFamily="18" charset="0"/>
                </a:rPr>
                <a:t>F</a:t>
              </a:r>
              <a:r>
                <a:rPr lang="zh-CN" altLang="en-US" sz="1800" b="1" dirty="0">
                  <a:solidFill>
                    <a:srgbClr val="0000CC"/>
                  </a:solidFill>
                  <a:latin typeface="Times New Roman" pitchFamily="18" charset="0"/>
                  <a:ea typeface="仿宋_GB2312" pitchFamily="49" charset="-122"/>
                  <a:cs typeface="Times New Roman" pitchFamily="18" charset="0"/>
                </a:rPr>
                <a:t>中出现的所有</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i</a:t>
              </a:r>
              <a:r>
                <a:rPr lang="zh-CN" altLang="en-US" sz="1800" b="1" dirty="0">
                  <a:solidFill>
                    <a:srgbClr val="0000CC"/>
                  </a:solidFill>
                  <a:latin typeface="Times New Roman" pitchFamily="18" charset="0"/>
                  <a:ea typeface="仿宋_GB2312" pitchFamily="49" charset="-122"/>
                  <a:cs typeface="Times New Roman" pitchFamily="18" charset="0"/>
                </a:rPr>
                <a:t>换成</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i</a:t>
              </a:r>
              <a:r>
                <a:rPr lang="en-US" altLang="zh-CN" sz="1800" b="1" dirty="0">
                  <a:solidFill>
                    <a:srgbClr val="0000CC"/>
                  </a:solidFill>
                  <a:latin typeface="Times New Roman" pitchFamily="18" charset="0"/>
                  <a:ea typeface="仿宋_GB2312" pitchFamily="49" charset="-122"/>
                  <a:cs typeface="Times New Roman" pitchFamily="18" charset="0"/>
                </a:rPr>
                <a:t>(i=1,2,…,n)</a:t>
              </a:r>
              <a:r>
                <a:rPr lang="zh-CN" altLang="en-US" sz="1800" b="1" dirty="0">
                  <a:solidFill>
                    <a:srgbClr val="0000CC"/>
                  </a:solidFill>
                  <a:latin typeface="Times New Roman" pitchFamily="18" charset="0"/>
                  <a:ea typeface="仿宋_GB2312" pitchFamily="49" charset="-122"/>
                  <a:cs typeface="Times New Roman" pitchFamily="18" charset="0"/>
                </a:rPr>
                <a:t>，得到一个新的公式</a:t>
              </a:r>
              <a:r>
                <a:rPr lang="en-US" altLang="zh-CN" sz="1800" b="1" dirty="0">
                  <a:solidFill>
                    <a:srgbClr val="0000CC"/>
                  </a:solidFill>
                  <a:latin typeface="Times New Roman" pitchFamily="18" charset="0"/>
                  <a:ea typeface="仿宋_GB2312" pitchFamily="49" charset="-122"/>
                  <a:cs typeface="Times New Roman" pitchFamily="18" charset="0"/>
                </a:rPr>
                <a:t>G</a:t>
              </a:r>
              <a:r>
                <a:rPr lang="zh-CN" altLang="en-US" sz="1800" b="1" dirty="0">
                  <a:solidFill>
                    <a:srgbClr val="0000CC"/>
                  </a:solidFill>
                  <a:latin typeface="Times New Roman" pitchFamily="18" charset="0"/>
                  <a:ea typeface="仿宋_GB2312" pitchFamily="49" charset="-122"/>
                  <a:cs typeface="Times New Roman" pitchFamily="18" charset="0"/>
                </a:rPr>
                <a:t>，称</a:t>
              </a:r>
              <a:r>
                <a:rPr lang="en-US" altLang="zh-CN" sz="1800" b="1" dirty="0">
                  <a:solidFill>
                    <a:srgbClr val="0000CC"/>
                  </a:solidFill>
                  <a:latin typeface="Times New Roman" pitchFamily="18" charset="0"/>
                  <a:ea typeface="仿宋_GB2312" pitchFamily="49" charset="-122"/>
                  <a:cs typeface="Times New Roman" pitchFamily="18" charset="0"/>
                </a:rPr>
                <a:t>G</a:t>
              </a:r>
              <a:r>
                <a:rPr lang="zh-CN" altLang="en-US" sz="1800" b="1" dirty="0">
                  <a:solidFill>
                    <a:srgbClr val="0000CC"/>
                  </a:solidFill>
                  <a:latin typeface="Times New Roman" pitchFamily="18" charset="0"/>
                  <a:ea typeface="仿宋_GB2312" pitchFamily="49" charset="-122"/>
                  <a:cs typeface="Times New Roman" pitchFamily="18" charset="0"/>
                </a:rPr>
                <a:t>为</a:t>
              </a:r>
              <a:r>
                <a:rPr lang="en-US" altLang="zh-CN" sz="1800" b="1" dirty="0">
                  <a:solidFill>
                    <a:srgbClr val="0000CC"/>
                  </a:solidFill>
                  <a:latin typeface="Times New Roman" pitchFamily="18" charset="0"/>
                  <a:ea typeface="仿宋_GB2312" pitchFamily="49" charset="-122"/>
                  <a:cs typeface="Times New Roman" pitchFamily="18" charset="0"/>
                </a:rPr>
                <a:t>F</a:t>
              </a:r>
              <a:r>
                <a:rPr lang="zh-CN" altLang="en-US" sz="1800" b="1" dirty="0">
                  <a:solidFill>
                    <a:srgbClr val="0000CC"/>
                  </a:solidFill>
                  <a:latin typeface="Times New Roman" pitchFamily="18" charset="0"/>
                  <a:ea typeface="仿宋_GB2312" pitchFamily="49" charset="-122"/>
                  <a:cs typeface="Times New Roman" pitchFamily="18" charset="0"/>
                </a:rPr>
                <a:t>在置换</a:t>
              </a:r>
              <a:r>
                <a:rPr lang="en-US" altLang="zh-CN" sz="1800" b="1" dirty="0">
                  <a:solidFill>
                    <a:srgbClr val="0000CC"/>
                  </a:solidFill>
                  <a:latin typeface="Times New Roman" pitchFamily="18" charset="0"/>
                  <a:ea typeface="仿宋_GB2312" pitchFamily="49" charset="-122"/>
                  <a:cs typeface="Times New Roman" pitchFamily="18" charset="0"/>
                </a:rPr>
                <a:t>θ</a:t>
              </a:r>
              <a:r>
                <a:rPr lang="zh-CN" altLang="en-US" sz="1800" b="1" dirty="0">
                  <a:solidFill>
                    <a:srgbClr val="0000CC"/>
                  </a:solidFill>
                  <a:latin typeface="Times New Roman" pitchFamily="18" charset="0"/>
                  <a:ea typeface="仿宋_GB2312" pitchFamily="49" charset="-122"/>
                  <a:cs typeface="Times New Roman" pitchFamily="18" charset="0"/>
                </a:rPr>
                <a:t>下的</a:t>
              </a:r>
              <a:r>
                <a:rPr lang="zh-CN" altLang="en-US" sz="1800" b="1" dirty="0">
                  <a:solidFill>
                    <a:srgbClr val="FF0000"/>
                  </a:solidFill>
                  <a:latin typeface="Times New Roman" pitchFamily="18" charset="0"/>
                  <a:ea typeface="仿宋_GB2312" pitchFamily="49" charset="-122"/>
                  <a:cs typeface="Times New Roman" pitchFamily="18" charset="0"/>
                </a:rPr>
                <a:t>例示</a:t>
              </a:r>
              <a:r>
                <a:rPr lang="zh-CN" altLang="en-US" sz="1800" b="1" dirty="0">
                  <a:solidFill>
                    <a:srgbClr val="0000CC"/>
                  </a:solidFill>
                  <a:latin typeface="Times New Roman" pitchFamily="18" charset="0"/>
                  <a:ea typeface="仿宋_GB2312" pitchFamily="49" charset="-122"/>
                  <a:cs typeface="Times New Roman" pitchFamily="18" charset="0"/>
                </a:rPr>
                <a:t>，记作</a:t>
              </a:r>
              <a:r>
                <a:rPr lang="en-US" altLang="zh-CN" sz="1800" b="1" dirty="0">
                  <a:solidFill>
                    <a:srgbClr val="0000CC"/>
                  </a:solidFill>
                  <a:latin typeface="Times New Roman" pitchFamily="18" charset="0"/>
                  <a:ea typeface="仿宋_GB2312" pitchFamily="49" charset="-122"/>
                  <a:cs typeface="Times New Roman" pitchFamily="18" charset="0"/>
                </a:rPr>
                <a:t>G=</a:t>
              </a:r>
              <a:r>
                <a:rPr lang="en-US" altLang="zh-CN" sz="1800" b="1" dirty="0" err="1">
                  <a:solidFill>
                    <a:srgbClr val="0000CC"/>
                  </a:solidFill>
                  <a:latin typeface="Times New Roman" pitchFamily="18" charset="0"/>
                  <a:ea typeface="仿宋_GB2312" pitchFamily="49" charset="-122"/>
                  <a:cs typeface="Times New Roman" pitchFamily="18" charset="0"/>
                </a:rPr>
                <a:t>Fθ</a:t>
              </a:r>
              <a:r>
                <a:rPr lang="zh-CN" altLang="en-US" sz="1800" b="1" dirty="0">
                  <a:solidFill>
                    <a:srgbClr val="0000CC"/>
                  </a:solidFill>
                  <a:latin typeface="Times New Roman" pitchFamily="18" charset="0"/>
                  <a:ea typeface="仿宋_GB2312" pitchFamily="49" charset="-122"/>
                  <a:cs typeface="Times New Roman" pitchFamily="18" charset="0"/>
                </a:rPr>
                <a:t>。</a:t>
              </a:r>
            </a:p>
          </p:txBody>
        </p:sp>
      </p:grpSp>
      <p:sp>
        <p:nvSpPr>
          <p:cNvPr id="18" name="矩形 17"/>
          <p:cNvSpPr/>
          <p:nvPr/>
        </p:nvSpPr>
        <p:spPr>
          <a:xfrm>
            <a:off x="1017751" y="6135840"/>
            <a:ext cx="5976664" cy="400110"/>
          </a:xfrm>
          <a:prstGeom prst="rect">
            <a:avLst/>
          </a:prstGeom>
        </p:spPr>
        <p:txBody>
          <a:bodyPr wrap="square">
            <a:spAutoFit/>
          </a:bodyPr>
          <a:lstStyle/>
          <a:p>
            <a:r>
              <a:rPr lang="zh-CN" altLang="en-US" b="1" dirty="0">
                <a:solidFill>
                  <a:srgbClr val="FF00FF"/>
                </a:solidFill>
                <a:latin typeface="仿宋_GB2312" pitchFamily="49" charset="-122"/>
                <a:ea typeface="仿宋_GB2312" pitchFamily="49" charset="-122"/>
              </a:rPr>
              <a:t>一个谓词公式的任何例示都是该公式的逻辑结论</a:t>
            </a:r>
            <a:endParaRPr lang="zh-CN" altLang="en-US" dirty="0">
              <a:latin typeface="仿宋_GB2312" pitchFamily="49" charset="-122"/>
              <a:ea typeface="仿宋_GB2312"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0" grpId="0" animBg="1"/>
      <p:bldP spid="11" grpId="0"/>
      <p:bldP spid="14" grpId="0" animBg="1"/>
      <p:bldP spid="12"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txBox="1">
            <a:spLocks noGrp="1" noChangeArrowheads="1"/>
          </p:cNvSpPr>
          <p:nvPr>
            <p:ph idx="1"/>
          </p:nvPr>
        </p:nvSpPr>
        <p:spPr bwMode="auto">
          <a:xfrm>
            <a:off x="467544" y="116091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600" b="1">
                <a:solidFill>
                  <a:schemeClr val="tx1"/>
                </a:solidFill>
                <a:latin typeface="Times New Roman" pitchFamily="18" charset="0"/>
                <a:ea typeface="幼圆" pitchFamily="49" charset="-122"/>
                <a:cs typeface="Times New Roman" pitchFamily="18" charset="0"/>
              </a:defRPr>
            </a:lvl1pPr>
            <a:lvl2pPr marL="742950" indent="-285750" algn="l" rtl="0" fontAlgn="base">
              <a:spcBef>
                <a:spcPct val="20000"/>
              </a:spcBef>
              <a:spcAft>
                <a:spcPct val="0"/>
              </a:spcAft>
              <a:buChar char="–"/>
              <a:defRPr sz="2400" b="1">
                <a:solidFill>
                  <a:schemeClr val="tx1"/>
                </a:solidFill>
                <a:latin typeface="Times New Roman" pitchFamily="18" charset="0"/>
                <a:ea typeface="仿宋_GB2312" pitchFamily="49" charset="-122"/>
                <a:cs typeface="Times New Roman" pitchFamily="18" charset="0"/>
              </a:defRPr>
            </a:lvl2pPr>
            <a:lvl3pPr marL="1143000" indent="-228600" algn="l" rtl="0" fontAlgn="base">
              <a:spcBef>
                <a:spcPct val="20000"/>
              </a:spcBef>
              <a:spcAft>
                <a:spcPct val="0"/>
              </a:spcAft>
              <a:buChar char="•"/>
              <a:defRPr sz="2200" b="0">
                <a:solidFill>
                  <a:schemeClr val="tx1"/>
                </a:solidFill>
                <a:latin typeface="Times New Roman" pitchFamily="18" charset="0"/>
                <a:ea typeface="仿宋_GB2312" pitchFamily="49" charset="-122"/>
                <a:cs typeface="Times New Roman" pitchFamily="18" charset="0"/>
              </a:defRPr>
            </a:lvl3pPr>
            <a:lvl4pPr marL="1600200" indent="-228600" algn="l" rtl="0" fontAlgn="base">
              <a:spcBef>
                <a:spcPct val="20000"/>
              </a:spcBef>
              <a:spcAft>
                <a:spcPct val="0"/>
              </a:spcAft>
              <a:buChar char="–"/>
              <a:defRPr sz="1800" b="0">
                <a:solidFill>
                  <a:schemeClr val="tx1"/>
                </a:solidFill>
                <a:latin typeface="Times New Roman" pitchFamily="18" charset="0"/>
                <a:ea typeface="仿宋_GB2312" pitchFamily="49" charset="-122"/>
                <a:cs typeface="Times New Roman" pitchFamily="18" charset="0"/>
              </a:defRPr>
            </a:lvl4pPr>
            <a:lvl5pPr marL="2057400" indent="-228600" algn="l" rtl="0" fontAlgn="base">
              <a:spcBef>
                <a:spcPct val="20000"/>
              </a:spcBef>
              <a:spcAft>
                <a:spcPct val="0"/>
              </a:spcAft>
              <a:buChar char="»"/>
              <a:defRPr sz="1600" b="0">
                <a:solidFill>
                  <a:schemeClr val="tx1"/>
                </a:solidFill>
                <a:latin typeface="Times New Roman" pitchFamily="18" charset="0"/>
                <a:ea typeface="仿宋_GB2312" pitchFamily="49" charset="-122"/>
                <a:cs typeface="Times New Roman" pitchFamily="18"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zh-CN" altLang="en-US" sz="2400" dirty="0" smtClean="0"/>
              <a:t>当需要进行多个置换时，例如： </a:t>
            </a:r>
            <a:r>
              <a:rPr lang="en-US" altLang="zh-CN" sz="2400" dirty="0" smtClean="0"/>
              <a:t>((F</a:t>
            </a:r>
            <a:r>
              <a:rPr lang="el-GR" altLang="zh-CN" sz="2400" dirty="0" smtClean="0"/>
              <a:t> </a:t>
            </a:r>
            <a:r>
              <a:rPr lang="el-GR" altLang="zh-CN" sz="2400" i="1" dirty="0" smtClean="0"/>
              <a:t>θ</a:t>
            </a:r>
            <a:r>
              <a:rPr lang="en-US" altLang="zh-CN" sz="2400" baseline="-25000" dirty="0" smtClean="0"/>
              <a:t>1</a:t>
            </a:r>
            <a:r>
              <a:rPr lang="en-US" altLang="zh-CN" sz="2400" dirty="0" smtClean="0"/>
              <a:t>)</a:t>
            </a:r>
            <a:r>
              <a:rPr lang="el-GR" altLang="zh-CN" sz="2400" dirty="0"/>
              <a:t> </a:t>
            </a:r>
            <a:r>
              <a:rPr lang="el-GR" altLang="zh-CN" sz="2400" i="1" dirty="0" smtClean="0"/>
              <a:t>θ</a:t>
            </a:r>
            <a:r>
              <a:rPr lang="en-US" altLang="zh-CN" sz="2400" baseline="-25000" dirty="0" smtClean="0"/>
              <a:t>2</a:t>
            </a:r>
            <a:r>
              <a:rPr lang="en-US" altLang="zh-CN" sz="2400" dirty="0" smtClean="0"/>
              <a:t>)…</a:t>
            </a:r>
            <a:r>
              <a:rPr lang="el-GR" altLang="zh-CN" sz="2400" dirty="0"/>
              <a:t> </a:t>
            </a:r>
            <a:r>
              <a:rPr lang="el-GR" altLang="zh-CN" sz="2400" i="1" dirty="0" smtClean="0"/>
              <a:t>θ</a:t>
            </a:r>
            <a:r>
              <a:rPr lang="en-US" altLang="zh-CN" sz="2400" i="1" baseline="-25000" dirty="0" smtClean="0"/>
              <a:t>n</a:t>
            </a:r>
            <a:r>
              <a:rPr lang="en-US" altLang="zh-CN" sz="2400" dirty="0" smtClean="0"/>
              <a:t>),</a:t>
            </a:r>
            <a:r>
              <a:rPr lang="zh-CN" altLang="en-US" sz="2400" dirty="0" smtClean="0">
                <a:solidFill>
                  <a:srgbClr val="0000FF"/>
                </a:solidFill>
              </a:rPr>
              <a:t>可以顺序进行置换</a:t>
            </a:r>
            <a:r>
              <a:rPr lang="zh-CN" altLang="en-US" sz="2400" dirty="0" smtClean="0"/>
              <a:t>，也可先将</a:t>
            </a:r>
            <a:r>
              <a:rPr lang="zh-CN" altLang="en-US" sz="2400" dirty="0" smtClean="0">
                <a:solidFill>
                  <a:srgbClr val="0000FF"/>
                </a:solidFill>
              </a:rPr>
              <a:t>多个置换进行合成</a:t>
            </a:r>
            <a:r>
              <a:rPr lang="zh-CN" altLang="en-US" sz="2400" dirty="0" smtClean="0"/>
              <a:t>，然后再用合成结果作用于</a:t>
            </a:r>
            <a:r>
              <a:rPr lang="en-US" altLang="zh-CN" sz="2400" dirty="0" smtClean="0"/>
              <a:t>F</a:t>
            </a:r>
            <a:endParaRPr lang="en-US" altLang="zh-CN" sz="2400" baseline="-25000" dirty="0"/>
          </a:p>
        </p:txBody>
      </p:sp>
      <p:grpSp>
        <p:nvGrpSpPr>
          <p:cNvPr id="5" name="组合 4"/>
          <p:cNvGrpSpPr/>
          <p:nvPr/>
        </p:nvGrpSpPr>
        <p:grpSpPr>
          <a:xfrm>
            <a:off x="649831" y="2684587"/>
            <a:ext cx="7761373" cy="2592288"/>
            <a:chOff x="611559" y="4684159"/>
            <a:chExt cx="7761373" cy="2311310"/>
          </a:xfrm>
        </p:grpSpPr>
        <p:sp>
          <p:nvSpPr>
            <p:cNvPr id="6" name="圆角矩形 5"/>
            <p:cNvSpPr/>
            <p:nvPr/>
          </p:nvSpPr>
          <p:spPr>
            <a:xfrm>
              <a:off x="611559" y="4684159"/>
              <a:ext cx="7761373" cy="2311310"/>
            </a:xfrm>
            <a:prstGeom prst="roundRect">
              <a:avLst>
                <a:gd name="adj" fmla="val 9533"/>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03480" y="4746144"/>
              <a:ext cx="7435080" cy="1997753"/>
            </a:xfrm>
            <a:prstGeom prst="rect">
              <a:avLst/>
            </a:prstGeom>
          </p:spPr>
          <p:txBody>
            <a:bodyPr wrap="square">
              <a:spAutoFit/>
            </a:bodyPr>
            <a:lstStyle/>
            <a:p>
              <a:pPr marL="0" indent="0">
                <a:lnSpc>
                  <a:spcPct val="120000"/>
                </a:lnSpc>
                <a:spcBef>
                  <a:spcPts val="600"/>
                </a:spcBef>
                <a:buNone/>
              </a:pPr>
              <a:r>
                <a:rPr lang="zh-CN" altLang="en-US" sz="1800" b="1" dirty="0">
                  <a:solidFill>
                    <a:srgbClr val="0000CC"/>
                  </a:solidFill>
                  <a:latin typeface="Times New Roman" pitchFamily="18" charset="0"/>
                  <a:ea typeface="仿宋_GB2312" pitchFamily="49" charset="-122"/>
                  <a:cs typeface="Times New Roman" pitchFamily="18" charset="0"/>
                </a:rPr>
                <a:t>设   </a:t>
              </a:r>
              <a:r>
                <a:rPr lang="en-US" altLang="zh-CN" sz="1800" b="1" dirty="0">
                  <a:solidFill>
                    <a:srgbClr val="0000CC"/>
                  </a:solidFill>
                  <a:latin typeface="Times New Roman" pitchFamily="18" charset="0"/>
                  <a:ea typeface="仿宋_GB2312" pitchFamily="49" charset="-122"/>
                  <a:cs typeface="Times New Roman" pitchFamily="18" charset="0"/>
                </a:rPr>
                <a:t>θ={t</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,t</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x</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a:solidFill>
                    <a:srgbClr val="0000CC"/>
                  </a:solidFill>
                  <a:latin typeface="Times New Roman" pitchFamily="18" charset="0"/>
                  <a:ea typeface="仿宋_GB2312" pitchFamily="49" charset="-122"/>
                  <a:cs typeface="Times New Roman" pitchFamily="18" charset="0"/>
                </a:rPr>
                <a:t>} </a:t>
              </a:r>
              <a:r>
                <a:rPr lang="zh-CN" altLang="en-US" sz="1800" b="1" dirty="0">
                  <a:solidFill>
                    <a:srgbClr val="0000CC"/>
                  </a:solidFill>
                  <a:latin typeface="Times New Roman" pitchFamily="18" charset="0"/>
                  <a:ea typeface="仿宋_GB2312" pitchFamily="49" charset="-122"/>
                  <a:cs typeface="Times New Roman" pitchFamily="18" charset="0"/>
                </a:rPr>
                <a:t>、</a:t>
              </a:r>
              <a:r>
                <a:rPr lang="en-US" altLang="zh-CN" sz="1800" b="1" dirty="0">
                  <a:solidFill>
                    <a:srgbClr val="0000CC"/>
                  </a:solidFill>
                  <a:latin typeface="Times New Roman" pitchFamily="18" charset="0"/>
                  <a:ea typeface="仿宋_GB2312" pitchFamily="49" charset="-122"/>
                  <a:cs typeface="Times New Roman" pitchFamily="18" charset="0"/>
                </a:rPr>
                <a:t> λ={ u</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/y</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 u</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/y</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 … , u</a:t>
              </a:r>
              <a:r>
                <a:rPr lang="en-US" altLang="zh-CN" sz="1800" b="1" baseline="-25000" dirty="0">
                  <a:solidFill>
                    <a:srgbClr val="0000CC"/>
                  </a:solidFill>
                  <a:latin typeface="Times New Roman" pitchFamily="18" charset="0"/>
                  <a:ea typeface="仿宋_GB2312" pitchFamily="49" charset="-122"/>
                  <a:cs typeface="Times New Roman" pitchFamily="18" charset="0"/>
                </a:rPr>
                <a:t>m</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y</a:t>
              </a:r>
              <a:r>
                <a:rPr lang="en-US" altLang="zh-CN" sz="1800" b="1" baseline="-25000" dirty="0" err="1">
                  <a:solidFill>
                    <a:srgbClr val="0000CC"/>
                  </a:solidFill>
                  <a:latin typeface="Times New Roman" pitchFamily="18" charset="0"/>
                  <a:ea typeface="仿宋_GB2312" pitchFamily="49" charset="-122"/>
                  <a:cs typeface="Times New Roman" pitchFamily="18" charset="0"/>
                </a:rPr>
                <a:t>m</a:t>
              </a:r>
              <a:r>
                <a:rPr lang="en-US" altLang="zh-CN" sz="1800" b="1" dirty="0">
                  <a:solidFill>
                    <a:srgbClr val="0000CC"/>
                  </a:solidFill>
                  <a:latin typeface="Times New Roman" pitchFamily="18" charset="0"/>
                  <a:ea typeface="仿宋_GB2312" pitchFamily="49" charset="-122"/>
                  <a:cs typeface="Times New Roman" pitchFamily="18" charset="0"/>
                </a:rPr>
                <a:t> } </a:t>
              </a:r>
              <a:r>
                <a:rPr lang="zh-CN" altLang="en-US" sz="1800" b="1" dirty="0">
                  <a:solidFill>
                    <a:srgbClr val="0000CC"/>
                  </a:solidFill>
                  <a:latin typeface="Times New Roman" pitchFamily="18" charset="0"/>
                  <a:ea typeface="仿宋_GB2312" pitchFamily="49" charset="-122"/>
                  <a:cs typeface="Times New Roman" pitchFamily="18" charset="0"/>
                </a:rPr>
                <a:t>是两个置换。</a:t>
              </a:r>
              <a:r>
                <a:rPr lang="zh-CN" altLang="en-US" sz="1800" b="1" dirty="0">
                  <a:solidFill>
                    <a:srgbClr val="FF0000"/>
                  </a:solidFill>
                  <a:latin typeface="Times New Roman" pitchFamily="18" charset="0"/>
                  <a:ea typeface="仿宋_GB2312" pitchFamily="49" charset="-122"/>
                  <a:cs typeface="Times New Roman" pitchFamily="18" charset="0"/>
                </a:rPr>
                <a:t>则</a:t>
              </a:r>
              <a:r>
                <a:rPr lang="en-US" altLang="zh-CN" sz="1800" b="1" dirty="0">
                  <a:solidFill>
                    <a:srgbClr val="FF0000"/>
                  </a:solidFill>
                  <a:latin typeface="Times New Roman" pitchFamily="18" charset="0"/>
                  <a:ea typeface="仿宋_GB2312" pitchFamily="49" charset="-122"/>
                  <a:cs typeface="Times New Roman" pitchFamily="18" charset="0"/>
                </a:rPr>
                <a:t>θ</a:t>
              </a:r>
              <a:r>
                <a:rPr lang="zh-CN" altLang="en-US" sz="1800" b="1" dirty="0">
                  <a:solidFill>
                    <a:srgbClr val="FF0000"/>
                  </a:solidFill>
                  <a:latin typeface="Times New Roman" pitchFamily="18" charset="0"/>
                  <a:ea typeface="仿宋_GB2312" pitchFamily="49" charset="-122"/>
                  <a:cs typeface="Times New Roman" pitchFamily="18" charset="0"/>
                </a:rPr>
                <a:t>与</a:t>
              </a:r>
              <a:r>
                <a:rPr lang="en-US" altLang="zh-CN" sz="1800" b="1" dirty="0">
                  <a:solidFill>
                    <a:srgbClr val="FF0000"/>
                  </a:solidFill>
                  <a:latin typeface="Times New Roman" pitchFamily="18" charset="0"/>
                  <a:ea typeface="仿宋_GB2312" pitchFamily="49" charset="-122"/>
                  <a:cs typeface="Times New Roman" pitchFamily="18" charset="0"/>
                </a:rPr>
                <a:t>λ</a:t>
              </a:r>
              <a:r>
                <a:rPr lang="zh-CN" altLang="en-US" sz="1800" b="1" dirty="0">
                  <a:solidFill>
                    <a:srgbClr val="FF0000"/>
                  </a:solidFill>
                  <a:latin typeface="Times New Roman" pitchFamily="18" charset="0"/>
                  <a:ea typeface="仿宋_GB2312" pitchFamily="49" charset="-122"/>
                  <a:cs typeface="Times New Roman" pitchFamily="18" charset="0"/>
                </a:rPr>
                <a:t>的合成也是一个置换</a:t>
              </a:r>
              <a:r>
                <a:rPr lang="zh-CN" altLang="en-US" sz="1800" b="1" dirty="0">
                  <a:solidFill>
                    <a:srgbClr val="0000CC"/>
                  </a:solidFill>
                  <a:latin typeface="Times New Roman" pitchFamily="18" charset="0"/>
                  <a:ea typeface="仿宋_GB2312" pitchFamily="49" charset="-122"/>
                  <a:cs typeface="Times New Roman" pitchFamily="18" charset="0"/>
                </a:rPr>
                <a:t>，记作</a:t>
              </a:r>
              <a:r>
                <a:rPr lang="en-US" altLang="zh-CN" sz="1800" b="1" dirty="0" err="1">
                  <a:solidFill>
                    <a:srgbClr val="0000CC"/>
                  </a:solidFill>
                  <a:latin typeface="Times New Roman" pitchFamily="18" charset="0"/>
                  <a:ea typeface="仿宋_GB2312" pitchFamily="49" charset="-122"/>
                  <a:cs typeface="Times New Roman" pitchFamily="18" charset="0"/>
                </a:rPr>
                <a:t>θ°λ</a:t>
              </a:r>
              <a:r>
                <a:rPr lang="zh-CN" altLang="en-US" sz="1800" b="1" dirty="0">
                  <a:solidFill>
                    <a:srgbClr val="0000CC"/>
                  </a:solidFill>
                  <a:latin typeface="Times New Roman" pitchFamily="18" charset="0"/>
                  <a:ea typeface="仿宋_GB2312" pitchFamily="49" charset="-122"/>
                  <a:cs typeface="Times New Roman" pitchFamily="18" charset="0"/>
                </a:rPr>
                <a:t>。它是从集合   </a:t>
              </a:r>
              <a:r>
                <a:rPr lang="en-US" altLang="zh-CN" sz="1800" b="1" dirty="0">
                  <a:solidFill>
                    <a:srgbClr val="0000CC"/>
                  </a:solidFill>
                  <a:latin typeface="Times New Roman" pitchFamily="18" charset="0"/>
                  <a:ea typeface="仿宋_GB2312" pitchFamily="49" charset="-122"/>
                  <a:cs typeface="Times New Roman" pitchFamily="18" charset="0"/>
                </a:rPr>
                <a:t>{ t</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λ/x</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 t</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λ/x</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 … , </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err="1">
                  <a:solidFill>
                    <a:srgbClr val="0000CC"/>
                  </a:solidFill>
                  <a:latin typeface="Times New Roman" pitchFamily="18" charset="0"/>
                  <a:ea typeface="仿宋_GB2312" pitchFamily="49" charset="-122"/>
                  <a:cs typeface="Times New Roman" pitchFamily="18" charset="0"/>
                </a:rPr>
                <a:t>λ</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x</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a:solidFill>
                    <a:srgbClr val="0000CC"/>
                  </a:solidFill>
                  <a:latin typeface="Times New Roman" pitchFamily="18" charset="0"/>
                  <a:ea typeface="仿宋_GB2312" pitchFamily="49" charset="-122"/>
                  <a:cs typeface="Times New Roman" pitchFamily="18" charset="0"/>
                </a:rPr>
                <a:t>,  u</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/y</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 u</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/y</a:t>
              </a:r>
              <a:r>
                <a:rPr lang="en-US" altLang="zh-CN" sz="1800" b="1" baseline="-25000" dirty="0">
                  <a:solidFill>
                    <a:srgbClr val="0000CC"/>
                  </a:solidFill>
                  <a:latin typeface="Times New Roman" pitchFamily="18" charset="0"/>
                  <a:ea typeface="仿宋_GB2312" pitchFamily="49" charset="-122"/>
                  <a:cs typeface="Times New Roman" pitchFamily="18" charset="0"/>
                </a:rPr>
                <a:t>2</a:t>
              </a:r>
              <a:r>
                <a:rPr lang="en-US" altLang="zh-CN" sz="1800" b="1" dirty="0">
                  <a:solidFill>
                    <a:srgbClr val="0000CC"/>
                  </a:solidFill>
                  <a:latin typeface="Times New Roman" pitchFamily="18" charset="0"/>
                  <a:ea typeface="仿宋_GB2312" pitchFamily="49" charset="-122"/>
                  <a:cs typeface="Times New Roman" pitchFamily="18" charset="0"/>
                </a:rPr>
                <a:t>, … , u</a:t>
              </a:r>
              <a:r>
                <a:rPr lang="en-US" altLang="zh-CN" sz="1800" b="1" baseline="-25000" dirty="0">
                  <a:solidFill>
                    <a:srgbClr val="0000CC"/>
                  </a:solidFill>
                  <a:latin typeface="Times New Roman" pitchFamily="18" charset="0"/>
                  <a:ea typeface="仿宋_GB2312" pitchFamily="49" charset="-122"/>
                  <a:cs typeface="Times New Roman" pitchFamily="18" charset="0"/>
                </a:rPr>
                <a:t>m</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y</a:t>
              </a:r>
              <a:r>
                <a:rPr lang="en-US" altLang="zh-CN" sz="1800" b="1" baseline="-25000" dirty="0" err="1">
                  <a:solidFill>
                    <a:srgbClr val="0000CC"/>
                  </a:solidFill>
                  <a:latin typeface="Times New Roman" pitchFamily="18" charset="0"/>
                  <a:ea typeface="仿宋_GB2312" pitchFamily="49" charset="-122"/>
                  <a:cs typeface="Times New Roman" pitchFamily="18" charset="0"/>
                </a:rPr>
                <a:t>m</a:t>
              </a:r>
              <a:r>
                <a:rPr lang="en-US" altLang="zh-CN" sz="1800" b="1" dirty="0">
                  <a:solidFill>
                    <a:srgbClr val="0000CC"/>
                  </a:solidFill>
                  <a:latin typeface="Times New Roman" pitchFamily="18" charset="0"/>
                  <a:ea typeface="仿宋_GB2312" pitchFamily="49" charset="-122"/>
                  <a:cs typeface="Times New Roman" pitchFamily="18" charset="0"/>
                </a:rPr>
                <a:t> }</a:t>
              </a:r>
              <a:r>
                <a:rPr lang="zh-CN" altLang="en-US" sz="1800" b="1" dirty="0">
                  <a:solidFill>
                    <a:srgbClr val="0000CC"/>
                  </a:solidFill>
                  <a:latin typeface="Times New Roman" pitchFamily="18" charset="0"/>
                  <a:ea typeface="仿宋_GB2312" pitchFamily="49" charset="-122"/>
                  <a:cs typeface="Times New Roman" pitchFamily="18" charset="0"/>
                </a:rPr>
                <a:t>中删去以下两种元素最后剩下的元素所构成的集合</a:t>
              </a:r>
            </a:p>
            <a:p>
              <a:pPr marL="0" indent="0">
                <a:lnSpc>
                  <a:spcPct val="120000"/>
                </a:lnSpc>
                <a:spcBef>
                  <a:spcPts val="600"/>
                </a:spcBef>
                <a:buNone/>
              </a:pPr>
              <a:r>
                <a:rPr lang="zh-CN" altLang="en-US" sz="1800" b="1" dirty="0">
                  <a:solidFill>
                    <a:srgbClr val="0000CC"/>
                  </a:solidFill>
                  <a:latin typeface="Times New Roman" pitchFamily="18" charset="0"/>
                  <a:ea typeface="仿宋_GB2312" pitchFamily="49" charset="-122"/>
                  <a:cs typeface="Times New Roman" pitchFamily="18" charset="0"/>
                </a:rPr>
                <a:t>      ① 当</a:t>
              </a:r>
              <a:r>
                <a:rPr lang="en-US" altLang="zh-CN" sz="1800" b="1" dirty="0" err="1" smtClean="0">
                  <a:solidFill>
                    <a:srgbClr val="0000CC"/>
                  </a:solidFill>
                  <a:latin typeface="Times New Roman" pitchFamily="18" charset="0"/>
                  <a:ea typeface="仿宋_GB2312" pitchFamily="49" charset="-122"/>
                  <a:cs typeface="Times New Roman" pitchFamily="18" charset="0"/>
                </a:rPr>
                <a:t>t</a:t>
              </a:r>
              <a:r>
                <a:rPr lang="en-US" altLang="zh-CN" sz="1800" b="1" baseline="-25000" dirty="0" err="1" smtClean="0">
                  <a:solidFill>
                    <a:srgbClr val="0000CC"/>
                  </a:solidFill>
                  <a:latin typeface="Times New Roman" pitchFamily="18" charset="0"/>
                  <a:ea typeface="仿宋_GB2312" pitchFamily="49" charset="-122"/>
                  <a:cs typeface="Times New Roman" pitchFamily="18" charset="0"/>
                </a:rPr>
                <a:t>i</a:t>
              </a:r>
              <a:r>
                <a:rPr lang="en-US" altLang="zh-CN" sz="1800" b="1" dirty="0" err="1" smtClean="0">
                  <a:solidFill>
                    <a:srgbClr val="0000CC"/>
                  </a:solidFill>
                  <a:latin typeface="Times New Roman" pitchFamily="18" charset="0"/>
                  <a:ea typeface="仿宋_GB2312" pitchFamily="49" charset="-122"/>
                  <a:cs typeface="Times New Roman" pitchFamily="18" charset="0"/>
                </a:rPr>
                <a:t>λ</a:t>
              </a:r>
              <a:r>
                <a:rPr lang="zh-CN" altLang="en-US" sz="1800" b="1" dirty="0" smtClean="0">
                  <a:solidFill>
                    <a:srgbClr val="0000CC"/>
                  </a:solidFill>
                  <a:latin typeface="Times New Roman" pitchFamily="18" charset="0"/>
                  <a:ea typeface="仿宋_GB2312" pitchFamily="49" charset="-122"/>
                  <a:cs typeface="Times New Roman" pitchFamily="18" charset="0"/>
                </a:rPr>
                <a:t>包含</a:t>
              </a:r>
              <a:r>
                <a:rPr lang="en-US" altLang="zh-CN" sz="1800" b="1" dirty="0" smtClean="0">
                  <a:solidFill>
                    <a:srgbClr val="0000CC"/>
                  </a:solidFill>
                  <a:latin typeface="Times New Roman" pitchFamily="18" charset="0"/>
                  <a:ea typeface="仿宋_GB2312" pitchFamily="49" charset="-122"/>
                  <a:cs typeface="Times New Roman" pitchFamily="18" charset="0"/>
                </a:rPr>
                <a:t>x</a:t>
              </a:r>
              <a:r>
                <a:rPr lang="en-US" altLang="zh-CN" sz="1800" b="1" baseline="-25000" dirty="0" smtClean="0">
                  <a:solidFill>
                    <a:srgbClr val="0000CC"/>
                  </a:solidFill>
                  <a:latin typeface="Times New Roman" pitchFamily="18" charset="0"/>
                  <a:ea typeface="仿宋_GB2312" pitchFamily="49" charset="-122"/>
                  <a:cs typeface="Times New Roman" pitchFamily="18" charset="0"/>
                </a:rPr>
                <a:t>i</a:t>
              </a:r>
              <a:r>
                <a:rPr lang="zh-CN" altLang="en-US" sz="1800" b="1" dirty="0">
                  <a:solidFill>
                    <a:srgbClr val="0000CC"/>
                  </a:solidFill>
                  <a:latin typeface="Times New Roman" pitchFamily="18" charset="0"/>
                  <a:ea typeface="仿宋_GB2312" pitchFamily="49" charset="-122"/>
                  <a:cs typeface="Times New Roman" pitchFamily="18" charset="0"/>
                </a:rPr>
                <a:t>时，删去</a:t>
              </a:r>
              <a:r>
                <a:rPr lang="en-US" altLang="zh-CN" sz="1800" b="1" dirty="0" err="1">
                  <a:solidFill>
                    <a:srgbClr val="0000CC"/>
                  </a:solidFill>
                  <a:latin typeface="Times New Roman" pitchFamily="18" charset="0"/>
                  <a:ea typeface="仿宋_GB2312" pitchFamily="49" charset="-122"/>
                  <a:cs typeface="Times New Roman" pitchFamily="18" charset="0"/>
                </a:rPr>
                <a:t>t</a:t>
              </a:r>
              <a:r>
                <a:rPr lang="en-US" altLang="zh-CN" sz="1800" b="1" baseline="-25000" dirty="0" err="1">
                  <a:solidFill>
                    <a:srgbClr val="0000CC"/>
                  </a:solidFill>
                  <a:latin typeface="Times New Roman" pitchFamily="18" charset="0"/>
                  <a:ea typeface="仿宋_GB2312" pitchFamily="49" charset="-122"/>
                  <a:cs typeface="Times New Roman" pitchFamily="18" charset="0"/>
                </a:rPr>
                <a:t>i</a:t>
              </a:r>
              <a:r>
                <a:rPr lang="en-US" altLang="zh-CN" sz="1800" b="1" dirty="0" err="1">
                  <a:solidFill>
                    <a:srgbClr val="0000CC"/>
                  </a:solidFill>
                  <a:latin typeface="Times New Roman" pitchFamily="18" charset="0"/>
                  <a:ea typeface="仿宋_GB2312" pitchFamily="49" charset="-122"/>
                  <a:cs typeface="Times New Roman" pitchFamily="18" charset="0"/>
                </a:rPr>
                <a:t>λ</a:t>
              </a:r>
              <a:r>
                <a:rPr lang="en-US" altLang="zh-CN" sz="1800" b="1" dirty="0">
                  <a:solidFill>
                    <a:srgbClr val="0000CC"/>
                  </a:solidFill>
                  <a:latin typeface="Times New Roman" pitchFamily="18" charset="0"/>
                  <a:ea typeface="仿宋_GB2312" pitchFamily="49" charset="-122"/>
                  <a:cs typeface="Times New Roman" pitchFamily="18" charset="0"/>
                </a:rPr>
                <a:t>/x</a:t>
              </a:r>
              <a:r>
                <a:rPr lang="en-US" altLang="zh-CN" sz="1800" b="1" baseline="-25000" dirty="0">
                  <a:solidFill>
                    <a:srgbClr val="0000CC"/>
                  </a:solidFill>
                  <a:latin typeface="Times New Roman" pitchFamily="18" charset="0"/>
                  <a:ea typeface="仿宋_GB2312" pitchFamily="49" charset="-122"/>
                  <a:cs typeface="Times New Roman" pitchFamily="18" charset="0"/>
                </a:rPr>
                <a:t>i</a:t>
              </a:r>
              <a:r>
                <a:rPr lang="en-US" altLang="zh-CN" sz="1800" b="1" dirty="0">
                  <a:solidFill>
                    <a:srgbClr val="0000CC"/>
                  </a:solidFill>
                  <a:latin typeface="Times New Roman" pitchFamily="18" charset="0"/>
                  <a:ea typeface="仿宋_GB2312" pitchFamily="49" charset="-122"/>
                  <a:cs typeface="Times New Roman" pitchFamily="18" charset="0"/>
                </a:rPr>
                <a:t> (i=1, 2 ,…, n)</a:t>
              </a:r>
              <a:r>
                <a:rPr lang="zh-CN" altLang="en-US" sz="1800" b="1" dirty="0">
                  <a:solidFill>
                    <a:srgbClr val="0000CC"/>
                  </a:solidFill>
                  <a:latin typeface="Times New Roman" pitchFamily="18" charset="0"/>
                  <a:ea typeface="仿宋_GB2312" pitchFamily="49" charset="-122"/>
                  <a:cs typeface="Times New Roman" pitchFamily="18" charset="0"/>
                </a:rPr>
                <a:t>；</a:t>
              </a:r>
            </a:p>
            <a:p>
              <a:pPr marL="0" indent="0">
                <a:lnSpc>
                  <a:spcPct val="120000"/>
                </a:lnSpc>
                <a:spcBef>
                  <a:spcPts val="600"/>
                </a:spcBef>
                <a:buNone/>
              </a:pPr>
              <a:r>
                <a:rPr lang="zh-CN" altLang="en-US" sz="1800" b="1" dirty="0">
                  <a:solidFill>
                    <a:srgbClr val="0000CC"/>
                  </a:solidFill>
                  <a:latin typeface="Times New Roman" pitchFamily="18" charset="0"/>
                  <a:ea typeface="仿宋_GB2312" pitchFamily="49" charset="-122"/>
                  <a:cs typeface="Times New Roman" pitchFamily="18" charset="0"/>
                </a:rPr>
                <a:t>      ② 当</a:t>
              </a:r>
              <a:r>
                <a:rPr lang="en-US" altLang="zh-CN" sz="1800" b="1" dirty="0" err="1">
                  <a:solidFill>
                    <a:srgbClr val="0000CC"/>
                  </a:solidFill>
                  <a:latin typeface="Times New Roman" pitchFamily="18" charset="0"/>
                  <a:ea typeface="仿宋_GB2312" pitchFamily="49" charset="-122"/>
                  <a:cs typeface="Times New Roman" pitchFamily="18" charset="0"/>
                </a:rPr>
                <a:t>y</a:t>
              </a:r>
              <a:r>
                <a:rPr lang="en-US" altLang="zh-CN" sz="1800" b="1" baseline="-25000" dirty="0" err="1">
                  <a:solidFill>
                    <a:srgbClr val="0000CC"/>
                  </a:solidFill>
                  <a:latin typeface="Times New Roman" pitchFamily="18" charset="0"/>
                  <a:ea typeface="仿宋_GB2312" pitchFamily="49" charset="-122"/>
                  <a:cs typeface="Times New Roman" pitchFamily="18" charset="0"/>
                </a:rPr>
                <a:t>j</a:t>
              </a:r>
              <a:r>
                <a:rPr lang="en-US" altLang="zh-CN" sz="1800" b="1" dirty="0">
                  <a:solidFill>
                    <a:srgbClr val="0000CC"/>
                  </a:solidFill>
                  <a:latin typeface="Times New Roman" pitchFamily="18" charset="0"/>
                  <a:ea typeface="仿宋_GB2312" pitchFamily="49" charset="-122"/>
                  <a:cs typeface="Times New Roman" pitchFamily="18" charset="0"/>
                </a:rPr>
                <a:t>∈{ x</a:t>
              </a:r>
              <a:r>
                <a:rPr lang="en-US" altLang="zh-CN" sz="1800" b="1" baseline="-25000" dirty="0">
                  <a:solidFill>
                    <a:srgbClr val="0000CC"/>
                  </a:solidFill>
                  <a:latin typeface="Times New Roman" pitchFamily="18" charset="0"/>
                  <a:ea typeface="仿宋_GB2312" pitchFamily="49" charset="-122"/>
                  <a:cs typeface="Times New Roman" pitchFamily="18" charset="0"/>
                </a:rPr>
                <a:t>1</a:t>
              </a:r>
              <a:r>
                <a:rPr lang="en-US" altLang="zh-CN" sz="1800" b="1" dirty="0">
                  <a:solidFill>
                    <a:srgbClr val="0000CC"/>
                  </a:solidFill>
                  <a:latin typeface="Times New Roman" pitchFamily="18" charset="0"/>
                  <a:ea typeface="仿宋_GB2312" pitchFamily="49" charset="-122"/>
                  <a:cs typeface="Times New Roman" pitchFamily="18" charset="0"/>
                </a:rPr>
                <a:t>, x</a:t>
              </a:r>
              <a:r>
                <a:rPr lang="en-US" altLang="zh-CN" sz="1800" b="1" baseline="-25000" dirty="0">
                  <a:solidFill>
                    <a:srgbClr val="0000CC"/>
                  </a:solidFill>
                  <a:latin typeface="Times New Roman" pitchFamily="18" charset="0"/>
                  <a:ea typeface="仿宋_GB2312" pitchFamily="49" charset="-122"/>
                  <a:cs typeface="Times New Roman" pitchFamily="18" charset="0"/>
                </a:rPr>
                <a:t>2 </a:t>
              </a:r>
              <a:r>
                <a:rPr lang="en-US" altLang="zh-CN" sz="1800" b="1" dirty="0">
                  <a:solidFill>
                    <a:srgbClr val="0000CC"/>
                  </a:solidFill>
                  <a:latin typeface="Times New Roman" pitchFamily="18" charset="0"/>
                  <a:ea typeface="仿宋_GB2312" pitchFamily="49" charset="-122"/>
                  <a:cs typeface="Times New Roman" pitchFamily="18" charset="0"/>
                </a:rPr>
                <a:t>,…, </a:t>
              </a:r>
              <a:r>
                <a:rPr lang="en-US" altLang="zh-CN" sz="1800" b="1" dirty="0" err="1">
                  <a:solidFill>
                    <a:srgbClr val="0000CC"/>
                  </a:solidFill>
                  <a:latin typeface="Times New Roman" pitchFamily="18" charset="0"/>
                  <a:ea typeface="仿宋_GB2312" pitchFamily="49" charset="-122"/>
                  <a:cs typeface="Times New Roman" pitchFamily="18" charset="0"/>
                </a:rPr>
                <a:t>x</a:t>
              </a:r>
              <a:r>
                <a:rPr lang="en-US" altLang="zh-CN" sz="1800" b="1" baseline="-25000" dirty="0" err="1">
                  <a:solidFill>
                    <a:srgbClr val="0000CC"/>
                  </a:solidFill>
                  <a:latin typeface="Times New Roman" pitchFamily="18" charset="0"/>
                  <a:ea typeface="仿宋_GB2312" pitchFamily="49" charset="-122"/>
                  <a:cs typeface="Times New Roman" pitchFamily="18" charset="0"/>
                </a:rPr>
                <a:t>n</a:t>
              </a:r>
              <a:r>
                <a:rPr lang="en-US" altLang="zh-CN" sz="1800" b="1" dirty="0">
                  <a:solidFill>
                    <a:srgbClr val="0000CC"/>
                  </a:solidFill>
                  <a:latin typeface="Times New Roman" pitchFamily="18" charset="0"/>
                  <a:ea typeface="仿宋_GB2312" pitchFamily="49" charset="-122"/>
                  <a:cs typeface="Times New Roman" pitchFamily="18" charset="0"/>
                </a:rPr>
                <a:t> }</a:t>
              </a:r>
              <a:r>
                <a:rPr lang="zh-CN" altLang="en-US" sz="1800" b="1" dirty="0">
                  <a:solidFill>
                    <a:srgbClr val="0000CC"/>
                  </a:solidFill>
                  <a:latin typeface="Times New Roman" pitchFamily="18" charset="0"/>
                  <a:ea typeface="仿宋_GB2312" pitchFamily="49" charset="-122"/>
                  <a:cs typeface="Times New Roman" pitchFamily="18" charset="0"/>
                </a:rPr>
                <a:t>时，删去</a:t>
              </a:r>
              <a:r>
                <a:rPr lang="en-US" altLang="zh-CN" sz="1800" b="1" dirty="0" err="1">
                  <a:solidFill>
                    <a:srgbClr val="0000CC"/>
                  </a:solidFill>
                  <a:latin typeface="Times New Roman" pitchFamily="18" charset="0"/>
                  <a:ea typeface="仿宋_GB2312" pitchFamily="49" charset="-122"/>
                  <a:cs typeface="Times New Roman" pitchFamily="18" charset="0"/>
                </a:rPr>
                <a:t>u</a:t>
              </a:r>
              <a:r>
                <a:rPr lang="en-US" altLang="zh-CN" sz="1800" b="1" baseline="-25000" dirty="0" err="1">
                  <a:solidFill>
                    <a:srgbClr val="0000CC"/>
                  </a:solidFill>
                  <a:latin typeface="Times New Roman" pitchFamily="18" charset="0"/>
                  <a:ea typeface="仿宋_GB2312" pitchFamily="49" charset="-122"/>
                  <a:cs typeface="Times New Roman" pitchFamily="18" charset="0"/>
                </a:rPr>
                <a:t>j</a:t>
              </a:r>
              <a:r>
                <a:rPr lang="en-US" altLang="zh-CN" sz="1800" b="1" dirty="0">
                  <a:solidFill>
                    <a:srgbClr val="0000CC"/>
                  </a:solidFill>
                  <a:latin typeface="Times New Roman" pitchFamily="18" charset="0"/>
                  <a:ea typeface="仿宋_GB2312" pitchFamily="49" charset="-122"/>
                  <a:cs typeface="Times New Roman" pitchFamily="18" charset="0"/>
                </a:rPr>
                <a:t>/</a:t>
              </a:r>
              <a:r>
                <a:rPr lang="en-US" altLang="zh-CN" sz="1800" b="1" dirty="0" err="1">
                  <a:solidFill>
                    <a:srgbClr val="0000CC"/>
                  </a:solidFill>
                  <a:latin typeface="Times New Roman" pitchFamily="18" charset="0"/>
                  <a:ea typeface="仿宋_GB2312" pitchFamily="49" charset="-122"/>
                  <a:cs typeface="Times New Roman" pitchFamily="18" charset="0"/>
                </a:rPr>
                <a:t>y</a:t>
              </a:r>
              <a:r>
                <a:rPr lang="en-US" altLang="zh-CN" sz="1800" b="1" baseline="-25000" dirty="0" err="1">
                  <a:solidFill>
                    <a:srgbClr val="0000CC"/>
                  </a:solidFill>
                  <a:latin typeface="Times New Roman" pitchFamily="18" charset="0"/>
                  <a:ea typeface="仿宋_GB2312" pitchFamily="49" charset="-122"/>
                  <a:cs typeface="Times New Roman" pitchFamily="18" charset="0"/>
                </a:rPr>
                <a:t>j</a:t>
              </a:r>
              <a:r>
                <a:rPr lang="en-US" altLang="zh-CN" sz="1800" b="1" dirty="0">
                  <a:solidFill>
                    <a:srgbClr val="0000CC"/>
                  </a:solidFill>
                  <a:latin typeface="Times New Roman" pitchFamily="18" charset="0"/>
                  <a:ea typeface="仿宋_GB2312" pitchFamily="49" charset="-122"/>
                  <a:cs typeface="Times New Roman" pitchFamily="18" charset="0"/>
                </a:rPr>
                <a:t> (j=1, 2 ,…, m)</a:t>
              </a:r>
            </a:p>
          </p:txBody>
        </p:sp>
      </p:grpSp>
      <p:sp>
        <p:nvSpPr>
          <p:cNvPr id="9" name="Rectangle 2"/>
          <p:cNvSpPr>
            <a:spLocks noGrp="1" noChangeArrowheads="1"/>
          </p:cNvSpPr>
          <p:nvPr>
            <p:ph type="title"/>
          </p:nvPr>
        </p:nvSpPr>
        <p:spPr>
          <a:xfrm>
            <a:off x="467544" y="116632"/>
            <a:ext cx="8229600" cy="706090"/>
          </a:xfrm>
        </p:spPr>
        <p:txBody>
          <a:bodyPr/>
          <a:lstStyle/>
          <a:p>
            <a:r>
              <a:rPr lang="zh-CN" altLang="en-US" sz="4000" b="1" dirty="0" smtClean="0">
                <a:solidFill>
                  <a:schemeClr val="accent2"/>
                </a:solidFill>
                <a:latin typeface="Times New Roman" pitchFamily="18" charset="0"/>
                <a:ea typeface="方正姚体" pitchFamily="2" charset="-122"/>
                <a:cs typeface="Times New Roman" pitchFamily="18" charset="0"/>
              </a:rPr>
              <a:t>置换的合成</a:t>
            </a:r>
            <a:endParaRPr lang="zh-CN" altLang="en-US" sz="4000" b="1" dirty="0">
              <a:solidFill>
                <a:schemeClr val="accent2"/>
              </a:solidFill>
              <a:latin typeface="Times New Roman" pitchFamily="18" charset="0"/>
              <a:ea typeface="方正姚体" pitchFamily="2" charset="-122"/>
              <a:cs typeface="Times New Roman" pitchFamily="18" charset="0"/>
            </a:endParaRPr>
          </a:p>
        </p:txBody>
      </p:sp>
      <p:sp>
        <p:nvSpPr>
          <p:cNvPr id="11" name="矩形标注 10"/>
          <p:cNvSpPr/>
          <p:nvPr/>
        </p:nvSpPr>
        <p:spPr>
          <a:xfrm>
            <a:off x="107505" y="5493224"/>
            <a:ext cx="2880319" cy="672080"/>
          </a:xfrm>
          <a:prstGeom prst="wedgeRectCallout">
            <a:avLst>
              <a:gd name="adj1" fmla="val -7811"/>
              <a:gd name="adj2" fmla="val -208237"/>
            </a:avLst>
          </a:prstGeom>
          <a:solidFill>
            <a:schemeClr val="bg1"/>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solidFill>
                  <a:srgbClr val="FF00FF"/>
                </a:solidFill>
                <a:latin typeface="Times New Roman" pitchFamily="18" charset="0"/>
                <a:ea typeface="幼圆" pitchFamily="49" charset="-122"/>
                <a:cs typeface="Times New Roman" pitchFamily="18" charset="0"/>
              </a:rPr>
              <a:t>避免递归情况出现，使得置换无法停止。如：用</a:t>
            </a:r>
            <a:r>
              <a:rPr lang="en-US" altLang="zh-CN" sz="1600" b="1" dirty="0" smtClean="0">
                <a:solidFill>
                  <a:srgbClr val="FF00FF"/>
                </a:solidFill>
                <a:latin typeface="Times New Roman" pitchFamily="18" charset="0"/>
                <a:ea typeface="幼圆" pitchFamily="49" charset="-122"/>
                <a:cs typeface="Times New Roman" pitchFamily="18" charset="0"/>
              </a:rPr>
              <a:t>P(X)</a:t>
            </a:r>
            <a:r>
              <a:rPr lang="zh-CN" altLang="en-US" sz="1600" b="1" dirty="0" smtClean="0">
                <a:solidFill>
                  <a:srgbClr val="FF00FF"/>
                </a:solidFill>
                <a:latin typeface="Times New Roman" pitchFamily="18" charset="0"/>
                <a:ea typeface="幼圆" pitchFamily="49" charset="-122"/>
                <a:cs typeface="Times New Roman" pitchFamily="18" charset="0"/>
              </a:rPr>
              <a:t>置换</a:t>
            </a:r>
            <a:r>
              <a:rPr lang="en-US" altLang="zh-CN" sz="1600" b="1" dirty="0" smtClean="0">
                <a:solidFill>
                  <a:srgbClr val="FF00FF"/>
                </a:solidFill>
                <a:latin typeface="Times New Roman" pitchFamily="18" charset="0"/>
                <a:ea typeface="幼圆" pitchFamily="49" charset="-122"/>
                <a:cs typeface="Times New Roman" pitchFamily="18" charset="0"/>
              </a:rPr>
              <a:t>X</a:t>
            </a:r>
            <a:endParaRPr lang="zh-CN" altLang="en-US" sz="1600" b="1" dirty="0">
              <a:solidFill>
                <a:srgbClr val="FF00FF"/>
              </a:solidFill>
              <a:latin typeface="Times New Roman" pitchFamily="18" charset="0"/>
              <a:ea typeface="幼圆" pitchFamily="49" charset="-122"/>
              <a:cs typeface="Times New Roman" pitchFamily="18" charset="0"/>
            </a:endParaRPr>
          </a:p>
        </p:txBody>
      </p:sp>
      <p:sp>
        <p:nvSpPr>
          <p:cNvPr id="12" name="矩形标注 11"/>
          <p:cNvSpPr/>
          <p:nvPr/>
        </p:nvSpPr>
        <p:spPr>
          <a:xfrm>
            <a:off x="5436096" y="5493224"/>
            <a:ext cx="2840736" cy="888104"/>
          </a:xfrm>
          <a:prstGeom prst="wedgeRectCallout">
            <a:avLst>
              <a:gd name="adj1" fmla="val -68275"/>
              <a:gd name="adj2" fmla="val -107754"/>
            </a:avLst>
          </a:prstGeom>
          <a:solidFill>
            <a:schemeClr val="bg1"/>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rgbClr val="FF00FF"/>
                </a:solidFill>
                <a:latin typeface="Times New Roman" pitchFamily="18" charset="0"/>
                <a:ea typeface="幼圆" pitchFamily="49" charset="-122"/>
                <a:cs typeface="Times New Roman" pitchFamily="18" charset="0"/>
              </a:rPr>
              <a:t>避免置换冲突，确保置换的唯一性</a:t>
            </a:r>
            <a:r>
              <a:rPr lang="zh-CN" altLang="en-US" sz="1600" b="1" dirty="0" smtClean="0">
                <a:solidFill>
                  <a:srgbClr val="FF00FF"/>
                </a:solidFill>
                <a:latin typeface="Times New Roman" pitchFamily="18" charset="0"/>
                <a:ea typeface="幼圆" pitchFamily="49" charset="-122"/>
                <a:cs typeface="Times New Roman" pitchFamily="18" charset="0"/>
              </a:rPr>
              <a:t>。</a:t>
            </a:r>
            <a:r>
              <a:rPr lang="zh-CN" altLang="en-US" sz="1600" b="1" dirty="0">
                <a:solidFill>
                  <a:srgbClr val="FF00FF"/>
                </a:solidFill>
                <a:latin typeface="Times New Roman" pitchFamily="18" charset="0"/>
                <a:ea typeface="幼圆" pitchFamily="49" charset="-122"/>
                <a:cs typeface="Times New Roman" pitchFamily="18" charset="0"/>
              </a:rPr>
              <a:t>不</a:t>
            </a:r>
            <a:r>
              <a:rPr lang="zh-CN" altLang="en-US" sz="1600" b="1" dirty="0" smtClean="0">
                <a:solidFill>
                  <a:srgbClr val="FF00FF"/>
                </a:solidFill>
                <a:latin typeface="Times New Roman" pitchFamily="18" charset="0"/>
                <a:ea typeface="幼圆" pitchFamily="49" charset="-122"/>
                <a:cs typeface="Times New Roman" pitchFamily="18" charset="0"/>
              </a:rPr>
              <a:t>允许出现用不同项置换相同变量： </a:t>
            </a:r>
            <a:r>
              <a:rPr lang="en-US" altLang="zh-CN" sz="1600" b="1" dirty="0">
                <a:solidFill>
                  <a:srgbClr val="FF00FF"/>
                </a:solidFill>
                <a:latin typeface="Times New Roman" pitchFamily="18" charset="0"/>
                <a:ea typeface="幼圆" pitchFamily="49" charset="-122"/>
                <a:cs typeface="Times New Roman" pitchFamily="18" charset="0"/>
              </a:rPr>
              <a:t>a/ X, b/X</a:t>
            </a:r>
            <a:endParaRPr lang="zh-CN" altLang="en-US" sz="1600" b="1" dirty="0">
              <a:solidFill>
                <a:srgbClr val="FF00FF"/>
              </a:solidFill>
              <a:latin typeface="Times New Roman" pitchFamily="18" charset="0"/>
              <a:ea typeface="幼圆"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435" name="Rectangle 3"/>
          <p:cNvSpPr>
            <a:spLocks noGrp="1" noChangeArrowheads="1"/>
          </p:cNvSpPr>
          <p:nvPr>
            <p:ph type="body" idx="1"/>
          </p:nvPr>
        </p:nvSpPr>
        <p:spPr>
          <a:xfrm>
            <a:off x="251520" y="1268760"/>
            <a:ext cx="8460432" cy="3861048"/>
          </a:xfrm>
        </p:spPr>
        <p:txBody>
          <a:bodyPr/>
          <a:lstStyle/>
          <a:p>
            <a:pPr marL="0" indent="0">
              <a:buNone/>
            </a:pPr>
            <a:r>
              <a:rPr lang="zh-CN" altLang="en-US" sz="2000" b="0" dirty="0" smtClean="0">
                <a:latin typeface="Times New Roman" pitchFamily="18" charset="0"/>
              </a:rPr>
              <a:t>例</a:t>
            </a:r>
            <a:r>
              <a:rPr lang="en-US" altLang="zh-CN" sz="2000" b="0" dirty="0" smtClean="0">
                <a:latin typeface="Times New Roman" pitchFamily="18" charset="0"/>
              </a:rPr>
              <a:t> </a:t>
            </a:r>
            <a:r>
              <a:rPr lang="zh-CN" altLang="en-US" sz="2000" b="0" dirty="0">
                <a:latin typeface="Times New Roman" pitchFamily="18" charset="0"/>
              </a:rPr>
              <a:t>设</a:t>
            </a:r>
            <a:r>
              <a:rPr lang="en-US" altLang="zh-CN" sz="2000" b="0" dirty="0">
                <a:latin typeface="Times New Roman" pitchFamily="18" charset="0"/>
              </a:rPr>
              <a:t>θ={ </a:t>
            </a:r>
            <a:r>
              <a:rPr lang="en-US" altLang="zh-CN" sz="2000" b="0" dirty="0" smtClean="0"/>
              <a:t>X</a:t>
            </a:r>
            <a:r>
              <a:rPr lang="en-US" altLang="zh-CN" sz="2000" b="0" dirty="0" smtClean="0">
                <a:latin typeface="Times New Roman" pitchFamily="18" charset="0"/>
              </a:rPr>
              <a:t>/Y, </a:t>
            </a:r>
            <a:r>
              <a:rPr lang="en-US" altLang="zh-CN" sz="2000" b="0" dirty="0" smtClean="0"/>
              <a:t>W</a:t>
            </a:r>
            <a:r>
              <a:rPr lang="en-US" altLang="zh-CN" sz="2000" b="0" dirty="0" smtClean="0">
                <a:latin typeface="Times New Roman" pitchFamily="18" charset="0"/>
              </a:rPr>
              <a:t>/Z}</a:t>
            </a:r>
            <a:r>
              <a:rPr lang="zh-CN" altLang="en-US" sz="2000" b="0" dirty="0">
                <a:latin typeface="Times New Roman" pitchFamily="18" charset="0"/>
              </a:rPr>
              <a:t>，</a:t>
            </a:r>
            <a:r>
              <a:rPr lang="en-US" altLang="zh-CN" sz="2000" b="0" dirty="0">
                <a:latin typeface="Times New Roman" pitchFamily="18" charset="0"/>
              </a:rPr>
              <a:t>λ</a:t>
            </a:r>
            <a:r>
              <a:rPr lang="en-US" altLang="zh-CN" sz="2000" b="0" dirty="0" smtClean="0">
                <a:latin typeface="Times New Roman" pitchFamily="18" charset="0"/>
              </a:rPr>
              <a:t>={V/X}</a:t>
            </a:r>
            <a:r>
              <a:rPr lang="zh-CN" altLang="en-US" sz="2000" b="0" dirty="0" smtClean="0">
                <a:latin typeface="Times New Roman" pitchFamily="18" charset="0"/>
              </a:rPr>
              <a:t>，</a:t>
            </a:r>
            <a:r>
              <a:rPr lang="el-GR" altLang="zh-CN" sz="2000" b="0" dirty="0" smtClean="0"/>
              <a:t>σ</a:t>
            </a:r>
            <a:r>
              <a:rPr lang="en-US" altLang="zh-CN" sz="2000" b="0" dirty="0" smtClean="0"/>
              <a:t> = {a/V, f(b)/W}</a:t>
            </a:r>
            <a:r>
              <a:rPr lang="zh-CN" altLang="en-US" sz="2000" b="0" dirty="0" smtClean="0"/>
              <a:t>。</a:t>
            </a:r>
            <a:r>
              <a:rPr lang="zh-CN" altLang="en-US" sz="2000" b="0" dirty="0" smtClean="0">
                <a:latin typeface="Times New Roman" pitchFamily="18" charset="0"/>
              </a:rPr>
              <a:t>求</a:t>
            </a:r>
            <a:r>
              <a:rPr lang="en-US" altLang="zh-CN" sz="2000" b="0" dirty="0" err="1" smtClean="0"/>
              <a:t>θ°λ</a:t>
            </a:r>
            <a:r>
              <a:rPr lang="en-US" altLang="zh-CN" sz="2000" b="0" dirty="0" smtClean="0"/>
              <a:t>°</a:t>
            </a:r>
            <a:r>
              <a:rPr lang="el-GR" altLang="zh-CN" sz="2000" b="0" dirty="0"/>
              <a:t> </a:t>
            </a:r>
            <a:r>
              <a:rPr lang="el-GR" altLang="zh-CN" sz="2000" b="0" dirty="0" smtClean="0"/>
              <a:t>σ</a:t>
            </a:r>
            <a:endParaRPr lang="zh-CN" altLang="en-US" sz="2000" b="0" dirty="0">
              <a:latin typeface="Times New Roman" pitchFamily="18" charset="0"/>
            </a:endParaRPr>
          </a:p>
          <a:p>
            <a:pPr marL="0" indent="0">
              <a:buNone/>
            </a:pPr>
            <a:r>
              <a:rPr lang="zh-CN" altLang="en-US" sz="2000" b="0" dirty="0">
                <a:latin typeface="Times New Roman" pitchFamily="18" charset="0"/>
              </a:rPr>
              <a:t> </a:t>
            </a:r>
            <a:endParaRPr lang="en-US" altLang="zh-CN" sz="2000" b="0" dirty="0" smtClean="0">
              <a:latin typeface="Times New Roman" pitchFamily="18" charset="0"/>
            </a:endParaRPr>
          </a:p>
          <a:p>
            <a:pPr marL="457200" lvl="1" indent="0">
              <a:buNone/>
            </a:pPr>
            <a:r>
              <a:rPr lang="en-US" altLang="zh-CN" sz="2000" b="0" dirty="0" smtClean="0"/>
              <a:t>1. </a:t>
            </a:r>
            <a:r>
              <a:rPr lang="zh-CN" altLang="en-US" sz="2000" b="0" dirty="0" smtClean="0"/>
              <a:t>计算  </a:t>
            </a:r>
            <a:r>
              <a:rPr lang="en-US" altLang="zh-CN" sz="2000" b="0" dirty="0" smtClean="0"/>
              <a:t>λ</a:t>
            </a:r>
            <a:r>
              <a:rPr lang="en-US" altLang="zh-CN" sz="2000" b="0" dirty="0"/>
              <a:t>°</a:t>
            </a:r>
            <a:r>
              <a:rPr lang="el-GR" altLang="zh-CN" sz="2000" b="0" dirty="0"/>
              <a:t> </a:t>
            </a:r>
            <a:r>
              <a:rPr lang="el-GR" altLang="zh-CN" sz="2000" b="0" dirty="0" smtClean="0"/>
              <a:t>σ</a:t>
            </a:r>
            <a:r>
              <a:rPr lang="en-US" altLang="zh-CN" sz="2000" b="0" dirty="0" smtClean="0"/>
              <a:t> </a:t>
            </a:r>
            <a:r>
              <a:rPr lang="zh-CN" altLang="en-US" sz="2000" b="0" dirty="0" smtClean="0"/>
              <a:t>得</a:t>
            </a:r>
            <a:endParaRPr lang="en-US" altLang="zh-CN" sz="2000" b="0" dirty="0" smtClean="0"/>
          </a:p>
          <a:p>
            <a:pPr marL="400050" lvl="1" indent="0">
              <a:buNone/>
            </a:pPr>
            <a:r>
              <a:rPr lang="en-US" altLang="zh-CN" sz="2000" b="0" dirty="0" smtClean="0"/>
              <a:t>	</a:t>
            </a:r>
            <a:r>
              <a:rPr lang="en-US" altLang="zh-CN" sz="2000" b="0" dirty="0"/>
              <a:t> λ°</a:t>
            </a:r>
            <a:r>
              <a:rPr lang="el-GR" altLang="zh-CN" sz="2000" b="0" dirty="0"/>
              <a:t> σ</a:t>
            </a:r>
            <a:r>
              <a:rPr lang="en-US" altLang="zh-CN" sz="2000" b="0" dirty="0"/>
              <a:t> </a:t>
            </a:r>
            <a:r>
              <a:rPr lang="en-US" altLang="zh-CN" sz="2000" b="0" dirty="0" smtClean="0"/>
              <a:t> = {a / X, a / V, f(b) /W}</a:t>
            </a:r>
            <a:endParaRPr lang="en-US" altLang="zh-CN" sz="2000" b="0" dirty="0"/>
          </a:p>
          <a:p>
            <a:pPr marL="400050" lvl="1" indent="0">
              <a:buNone/>
            </a:pPr>
            <a:endParaRPr lang="en-US" altLang="zh-CN" sz="2000" b="0" dirty="0" smtClean="0"/>
          </a:p>
          <a:p>
            <a:pPr marL="457200" lvl="1" indent="0">
              <a:buNone/>
            </a:pPr>
            <a:r>
              <a:rPr lang="en-US" altLang="zh-CN" sz="2000" b="0" dirty="0" smtClean="0"/>
              <a:t>2. </a:t>
            </a:r>
            <a:r>
              <a:rPr lang="zh-CN" altLang="en-US" sz="2000" b="0" dirty="0" smtClean="0"/>
              <a:t>计算</a:t>
            </a:r>
            <a:r>
              <a:rPr lang="en-US" altLang="zh-CN" sz="2000" b="0" dirty="0"/>
              <a:t>θ</a:t>
            </a:r>
            <a:r>
              <a:rPr lang="en-US" altLang="zh-CN" sz="2000" b="0" dirty="0" smtClean="0"/>
              <a:t>°(λ</a:t>
            </a:r>
            <a:r>
              <a:rPr lang="en-US" altLang="zh-CN" sz="2000" b="0" dirty="0"/>
              <a:t>°</a:t>
            </a:r>
            <a:r>
              <a:rPr lang="el-GR" altLang="zh-CN" sz="2000" b="0" dirty="0"/>
              <a:t> </a:t>
            </a:r>
            <a:r>
              <a:rPr lang="el-GR" altLang="zh-CN" sz="2000" b="0" dirty="0" smtClean="0"/>
              <a:t>σ</a:t>
            </a:r>
            <a:r>
              <a:rPr lang="en-US" altLang="zh-CN" sz="2000" b="0" dirty="0" smtClean="0"/>
              <a:t>)</a:t>
            </a:r>
            <a:r>
              <a:rPr lang="zh-CN" altLang="en-US" sz="2000" b="0" dirty="0" smtClean="0"/>
              <a:t>得</a:t>
            </a:r>
            <a:endParaRPr lang="en-US" altLang="zh-CN" sz="2000" b="0" dirty="0" smtClean="0"/>
          </a:p>
          <a:p>
            <a:pPr marL="457200" lvl="1" indent="0">
              <a:buNone/>
            </a:pPr>
            <a:r>
              <a:rPr lang="en-US" altLang="zh-CN" sz="2000" b="0" dirty="0"/>
              <a:t>	θ</a:t>
            </a:r>
            <a:r>
              <a:rPr lang="en-US" altLang="zh-CN" sz="2000" b="0" dirty="0" smtClean="0"/>
              <a:t>°(λ</a:t>
            </a:r>
            <a:r>
              <a:rPr lang="en-US" altLang="zh-CN" sz="2000" b="0" dirty="0"/>
              <a:t>°</a:t>
            </a:r>
            <a:r>
              <a:rPr lang="el-GR" altLang="zh-CN" sz="2000" b="0" dirty="0"/>
              <a:t> </a:t>
            </a:r>
            <a:r>
              <a:rPr lang="el-GR" altLang="zh-CN" sz="2000" b="0" dirty="0" smtClean="0"/>
              <a:t>σ</a:t>
            </a:r>
            <a:r>
              <a:rPr lang="en-US" altLang="zh-CN" sz="2000" b="0" dirty="0" smtClean="0"/>
              <a:t>)  </a:t>
            </a:r>
            <a:r>
              <a:rPr lang="en-US" altLang="zh-CN" sz="2000" b="0" dirty="0"/>
              <a:t>= {a / </a:t>
            </a:r>
            <a:r>
              <a:rPr lang="en-US" altLang="zh-CN" sz="2000" b="0" dirty="0" smtClean="0"/>
              <a:t>Y, </a:t>
            </a:r>
            <a:r>
              <a:rPr lang="en-US" altLang="zh-CN" sz="2000" b="0" dirty="0"/>
              <a:t>f(b)/</a:t>
            </a:r>
            <a:r>
              <a:rPr lang="en-US" altLang="zh-CN" sz="2000" b="0" dirty="0" smtClean="0"/>
              <a:t>Z,</a:t>
            </a:r>
            <a:r>
              <a:rPr lang="zh-CN" altLang="en-US" sz="2000" b="0" dirty="0" smtClean="0"/>
              <a:t> </a:t>
            </a:r>
            <a:r>
              <a:rPr lang="en-US" altLang="zh-CN" sz="2000" b="0" dirty="0" smtClean="0"/>
              <a:t>a </a:t>
            </a:r>
            <a:r>
              <a:rPr lang="en-US" altLang="zh-CN" sz="2000" b="0" dirty="0"/>
              <a:t>/ </a:t>
            </a:r>
            <a:r>
              <a:rPr lang="en-US" altLang="zh-CN" sz="2000" b="0" dirty="0" smtClean="0"/>
              <a:t>X, a/V, f(b)/</a:t>
            </a:r>
            <a:r>
              <a:rPr lang="en-US" altLang="zh-CN" sz="2000" b="0" dirty="0"/>
              <a:t>W}</a:t>
            </a:r>
          </a:p>
          <a:p>
            <a:pPr marL="457200" lvl="1" indent="0">
              <a:buNone/>
            </a:pPr>
            <a:endParaRPr lang="en-US" altLang="zh-CN" sz="2000" b="0" dirty="0" smtClean="0"/>
          </a:p>
          <a:p>
            <a:pPr marL="457200" indent="-457200">
              <a:buFontTx/>
              <a:buAutoNum type="arabicPeriod"/>
            </a:pPr>
            <a:endParaRPr lang="en-US" altLang="zh-CN" sz="2000" b="0" dirty="0"/>
          </a:p>
          <a:p>
            <a:pPr marL="457200" indent="-457200">
              <a:buFontTx/>
              <a:buAutoNum type="arabicPeriod"/>
            </a:pPr>
            <a:endParaRPr lang="zh-CN" altLang="en-US" sz="2000" b="0" dirty="0"/>
          </a:p>
          <a:p>
            <a:pPr marL="457200" indent="-457200">
              <a:buAutoNum type="arabicPeriod"/>
            </a:pPr>
            <a:endParaRPr lang="en-US" altLang="zh-CN" sz="2000" b="0" dirty="0">
              <a:latin typeface="Times New Roman" pitchFamily="18" charset="0"/>
            </a:endParaRPr>
          </a:p>
        </p:txBody>
      </p:sp>
      <p:sp>
        <p:nvSpPr>
          <p:cNvPr id="9" name="Rectangle 2"/>
          <p:cNvSpPr>
            <a:spLocks noGrp="1" noChangeArrowheads="1"/>
          </p:cNvSpPr>
          <p:nvPr>
            <p:ph type="title"/>
          </p:nvPr>
        </p:nvSpPr>
        <p:spPr>
          <a:xfrm>
            <a:off x="467544" y="116632"/>
            <a:ext cx="8229600" cy="706090"/>
          </a:xfrm>
        </p:spPr>
        <p:txBody>
          <a:bodyPr/>
          <a:lstStyle/>
          <a:p>
            <a:r>
              <a:rPr lang="zh-CN" altLang="en-US" b="1" dirty="0"/>
              <a:t>置换的合成</a:t>
            </a:r>
            <a:endParaRPr lang="zh-CN" altLang="en-US" sz="4000" b="1" dirty="0">
              <a:solidFill>
                <a:schemeClr val="accent2"/>
              </a:solidFill>
              <a:latin typeface="Times New Roman" pitchFamily="18" charset="0"/>
              <a:ea typeface="方正姚体" pitchFamily="2" charset="-122"/>
              <a:cs typeface="Times New Roman" pitchFamily="18" charset="0"/>
            </a:endParaRPr>
          </a:p>
        </p:txBody>
      </p:sp>
      <p:sp>
        <p:nvSpPr>
          <p:cNvPr id="2" name="矩形 1"/>
          <p:cNvSpPr/>
          <p:nvPr/>
        </p:nvSpPr>
        <p:spPr>
          <a:xfrm>
            <a:off x="539552" y="5167094"/>
            <a:ext cx="6234584" cy="461665"/>
          </a:xfrm>
          <a:prstGeom prst="rect">
            <a:avLst/>
          </a:prstGeom>
        </p:spPr>
        <p:txBody>
          <a:bodyPr wrap="square">
            <a:spAutoFit/>
          </a:bodyPr>
          <a:lstStyle/>
          <a:p>
            <a:pPr marL="342900" indent="-342900">
              <a:buFont typeface="Arial" pitchFamily="34" charset="0"/>
              <a:buChar char="•"/>
            </a:pPr>
            <a:r>
              <a:rPr lang="zh-CN" altLang="en-US" sz="2400" b="1" dirty="0">
                <a:solidFill>
                  <a:srgbClr val="FF0000"/>
                </a:solidFill>
                <a:latin typeface="幼圆" pitchFamily="49" charset="-122"/>
                <a:ea typeface="幼圆" pitchFamily="49" charset="-122"/>
              </a:rPr>
              <a:t>置换的合成满足结合律，但不满足交换率</a:t>
            </a:r>
            <a:endParaRPr lang="en-US" altLang="zh-CN" sz="2400" b="1" dirty="0">
              <a:solidFill>
                <a:srgbClr val="FF0000"/>
              </a:solidFill>
              <a:latin typeface="幼圆" pitchFamily="49" charset="-122"/>
              <a:ea typeface="幼圆" pitchFamily="49" charset="-122"/>
            </a:endParaRPr>
          </a:p>
        </p:txBody>
      </p:sp>
      <p:sp>
        <p:nvSpPr>
          <p:cNvPr id="6" name="矩形 5"/>
          <p:cNvSpPr/>
          <p:nvPr/>
        </p:nvSpPr>
        <p:spPr>
          <a:xfrm>
            <a:off x="817221" y="4250186"/>
            <a:ext cx="6192688" cy="400110"/>
          </a:xfrm>
          <a:prstGeom prst="rect">
            <a:avLst/>
          </a:prstGeom>
        </p:spPr>
        <p:txBody>
          <a:bodyPr wrap="square">
            <a:spAutoFit/>
          </a:bodyPr>
          <a:lstStyle/>
          <a:p>
            <a:r>
              <a:rPr lang="zh-CN" altLang="en-US" b="1" dirty="0" smtClean="0">
                <a:solidFill>
                  <a:srgbClr val="00B050"/>
                </a:solidFill>
                <a:latin typeface="幼圆" pitchFamily="49" charset="-122"/>
                <a:ea typeface="幼圆" pitchFamily="49" charset="-122"/>
              </a:rPr>
              <a:t>如果先</a:t>
            </a:r>
            <a:r>
              <a:rPr lang="zh-CN" altLang="en-US" b="1" dirty="0">
                <a:solidFill>
                  <a:srgbClr val="00B050"/>
                </a:solidFill>
                <a:latin typeface="幼圆" pitchFamily="49" charset="-122"/>
                <a:ea typeface="幼圆" pitchFamily="49" charset="-122"/>
              </a:rPr>
              <a:t>计算</a:t>
            </a:r>
            <a:r>
              <a:rPr lang="en-US" altLang="zh-CN" b="1" dirty="0" err="1">
                <a:solidFill>
                  <a:srgbClr val="00B050"/>
                </a:solidFill>
                <a:latin typeface="幼圆" pitchFamily="49" charset="-122"/>
                <a:ea typeface="幼圆" pitchFamily="49" charset="-122"/>
              </a:rPr>
              <a:t>θ°λ</a:t>
            </a:r>
            <a:r>
              <a:rPr lang="zh-CN" altLang="en-US" b="1" dirty="0">
                <a:solidFill>
                  <a:srgbClr val="00B050"/>
                </a:solidFill>
                <a:latin typeface="幼圆" pitchFamily="49" charset="-122"/>
                <a:ea typeface="幼圆" pitchFamily="49" charset="-122"/>
              </a:rPr>
              <a:t>再计算 （</a:t>
            </a:r>
            <a:r>
              <a:rPr lang="en-US" altLang="zh-CN" b="1" dirty="0" err="1">
                <a:solidFill>
                  <a:srgbClr val="00B050"/>
                </a:solidFill>
                <a:latin typeface="幼圆" pitchFamily="49" charset="-122"/>
                <a:ea typeface="幼圆" pitchFamily="49" charset="-122"/>
              </a:rPr>
              <a:t>θ°λ</a:t>
            </a:r>
            <a:r>
              <a:rPr lang="zh-CN" altLang="en-US" b="1" dirty="0">
                <a:solidFill>
                  <a:srgbClr val="00B050"/>
                </a:solidFill>
                <a:latin typeface="幼圆" pitchFamily="49" charset="-122"/>
                <a:ea typeface="幼圆" pitchFamily="49" charset="-122"/>
              </a:rPr>
              <a:t>）</a:t>
            </a:r>
            <a:r>
              <a:rPr lang="en-US" altLang="zh-CN" b="1" dirty="0">
                <a:solidFill>
                  <a:srgbClr val="00B050"/>
                </a:solidFill>
                <a:latin typeface="幼圆" pitchFamily="49" charset="-122"/>
                <a:ea typeface="幼圆" pitchFamily="49" charset="-122"/>
              </a:rPr>
              <a:t> °</a:t>
            </a:r>
            <a:r>
              <a:rPr lang="el-GR" altLang="zh-CN" b="1" dirty="0">
                <a:solidFill>
                  <a:srgbClr val="00B050"/>
                </a:solidFill>
                <a:latin typeface="幼圆" pitchFamily="49" charset="-122"/>
                <a:ea typeface="幼圆" pitchFamily="49" charset="-122"/>
              </a:rPr>
              <a:t> σ</a:t>
            </a:r>
            <a:r>
              <a:rPr lang="en-US" altLang="zh-CN" b="1" dirty="0">
                <a:solidFill>
                  <a:srgbClr val="00B050"/>
                </a:solidFill>
                <a:latin typeface="幼圆" pitchFamily="49" charset="-122"/>
                <a:ea typeface="幼圆" pitchFamily="49" charset="-122"/>
              </a:rPr>
              <a:t> </a:t>
            </a:r>
            <a:r>
              <a:rPr lang="zh-CN" altLang="en-US" b="1" dirty="0" smtClean="0">
                <a:solidFill>
                  <a:srgbClr val="00B050"/>
                </a:solidFill>
                <a:latin typeface="幼圆" pitchFamily="49" charset="-122"/>
                <a:ea typeface="幼圆" pitchFamily="49" charset="-122"/>
              </a:rPr>
              <a:t>呢？</a:t>
            </a:r>
            <a:endParaRPr lang="en-US" altLang="zh-CN" b="1" dirty="0">
              <a:solidFill>
                <a:srgbClr val="00B050"/>
              </a:solidFill>
              <a:latin typeface="幼圆" pitchFamily="49" charset="-122"/>
              <a:ea typeface="幼圆" pitchFamily="49" charset="-122"/>
            </a:endParaRPr>
          </a:p>
        </p:txBody>
      </p:sp>
    </p:spTree>
    <p:extLst>
      <p:ext uri="{BB962C8B-B14F-4D97-AF65-F5344CB8AC3E}">
        <p14:creationId xmlns:p14="http://schemas.microsoft.com/office/powerpoint/2010/main" val="518721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843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58435">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5843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843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置换的合成</a:t>
            </a:r>
            <a:endParaRPr lang="zh-CN" altLang="en-US" dirty="0"/>
          </a:p>
        </p:txBody>
      </p:sp>
      <p:sp>
        <p:nvSpPr>
          <p:cNvPr id="5" name="Rectangle 3"/>
          <p:cNvSpPr txBox="1">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600" b="1">
                <a:solidFill>
                  <a:schemeClr val="tx1"/>
                </a:solidFill>
                <a:latin typeface="Times New Roman" pitchFamily="18" charset="0"/>
                <a:ea typeface="幼圆" pitchFamily="49" charset="-122"/>
                <a:cs typeface="Times New Roman" pitchFamily="18" charset="0"/>
              </a:defRPr>
            </a:lvl1pPr>
            <a:lvl2pPr marL="742950" indent="-285750" algn="l" rtl="0" fontAlgn="base">
              <a:spcBef>
                <a:spcPct val="20000"/>
              </a:spcBef>
              <a:spcAft>
                <a:spcPct val="0"/>
              </a:spcAft>
              <a:buChar char="–"/>
              <a:defRPr sz="2400" b="1">
                <a:solidFill>
                  <a:schemeClr val="tx1"/>
                </a:solidFill>
                <a:latin typeface="Times New Roman" pitchFamily="18" charset="0"/>
                <a:ea typeface="仿宋_GB2312" pitchFamily="49" charset="-122"/>
                <a:cs typeface="Times New Roman" pitchFamily="18" charset="0"/>
              </a:defRPr>
            </a:lvl2pPr>
            <a:lvl3pPr marL="1143000" indent="-228600" algn="l" rtl="0" fontAlgn="base">
              <a:spcBef>
                <a:spcPct val="20000"/>
              </a:spcBef>
              <a:spcAft>
                <a:spcPct val="0"/>
              </a:spcAft>
              <a:buChar char="•"/>
              <a:defRPr sz="2200" b="0">
                <a:solidFill>
                  <a:schemeClr val="tx1"/>
                </a:solidFill>
                <a:latin typeface="Times New Roman" pitchFamily="18" charset="0"/>
                <a:ea typeface="仿宋_GB2312" pitchFamily="49" charset="-122"/>
                <a:cs typeface="Times New Roman" pitchFamily="18" charset="0"/>
              </a:defRPr>
            </a:lvl3pPr>
            <a:lvl4pPr marL="1600200" indent="-228600" algn="l" rtl="0" fontAlgn="base">
              <a:spcBef>
                <a:spcPct val="20000"/>
              </a:spcBef>
              <a:spcAft>
                <a:spcPct val="0"/>
              </a:spcAft>
              <a:buChar char="–"/>
              <a:defRPr sz="1800" b="0">
                <a:solidFill>
                  <a:schemeClr val="tx1"/>
                </a:solidFill>
                <a:latin typeface="Times New Roman" pitchFamily="18" charset="0"/>
                <a:ea typeface="仿宋_GB2312" pitchFamily="49" charset="-122"/>
                <a:cs typeface="Times New Roman" pitchFamily="18" charset="0"/>
              </a:defRPr>
            </a:lvl4pPr>
            <a:lvl5pPr marL="2057400" indent="-228600" algn="l" rtl="0" fontAlgn="base">
              <a:spcBef>
                <a:spcPct val="20000"/>
              </a:spcBef>
              <a:spcAft>
                <a:spcPct val="0"/>
              </a:spcAft>
              <a:buChar char="»"/>
              <a:defRPr sz="1600" b="0">
                <a:solidFill>
                  <a:schemeClr val="tx1"/>
                </a:solidFill>
                <a:latin typeface="Times New Roman" pitchFamily="18" charset="0"/>
                <a:ea typeface="仿宋_GB2312" pitchFamily="49" charset="-122"/>
                <a:cs typeface="Times New Roman" pitchFamily="18"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400050" lvl="1" indent="0">
              <a:buFontTx/>
              <a:buNone/>
            </a:pPr>
            <a:r>
              <a:rPr lang="zh-CN" altLang="en-US" sz="2200" dirty="0" smtClean="0">
                <a:solidFill>
                  <a:srgbClr val="00B050"/>
                </a:solidFill>
              </a:rPr>
              <a:t>例：设</a:t>
            </a:r>
            <a:r>
              <a:rPr lang="en-US" altLang="zh-CN" sz="2200" dirty="0" smtClean="0">
                <a:solidFill>
                  <a:srgbClr val="00B050"/>
                </a:solidFill>
              </a:rPr>
              <a:t>θ={ f(y)/x, z/y }</a:t>
            </a:r>
            <a:r>
              <a:rPr lang="zh-CN" altLang="en-US" sz="2200" dirty="0" smtClean="0">
                <a:solidFill>
                  <a:srgbClr val="00B050"/>
                </a:solidFill>
              </a:rPr>
              <a:t>，</a:t>
            </a:r>
            <a:r>
              <a:rPr lang="en-US" altLang="zh-CN" sz="2200" dirty="0" smtClean="0">
                <a:solidFill>
                  <a:srgbClr val="00B050"/>
                </a:solidFill>
              </a:rPr>
              <a:t>λ={a/x, b/y ,y/z }</a:t>
            </a:r>
            <a:r>
              <a:rPr lang="zh-CN" altLang="en-US" sz="2200" dirty="0" smtClean="0">
                <a:solidFill>
                  <a:srgbClr val="00B050"/>
                </a:solidFill>
              </a:rPr>
              <a:t>，求</a:t>
            </a:r>
            <a:r>
              <a:rPr lang="en-US" altLang="zh-CN" sz="2200" dirty="0" smtClean="0">
                <a:solidFill>
                  <a:srgbClr val="00B050"/>
                </a:solidFill>
              </a:rPr>
              <a:t>θ</a:t>
            </a:r>
            <a:r>
              <a:rPr lang="zh-CN" altLang="en-US" sz="2200" dirty="0" smtClean="0">
                <a:solidFill>
                  <a:srgbClr val="00B050"/>
                </a:solidFill>
              </a:rPr>
              <a:t>与</a:t>
            </a:r>
            <a:r>
              <a:rPr lang="en-US" altLang="zh-CN" sz="2200" dirty="0" smtClean="0">
                <a:solidFill>
                  <a:srgbClr val="00B050"/>
                </a:solidFill>
              </a:rPr>
              <a:t>λ</a:t>
            </a:r>
            <a:r>
              <a:rPr lang="zh-CN" altLang="en-US" sz="2200" dirty="0" smtClean="0">
                <a:solidFill>
                  <a:srgbClr val="00B050"/>
                </a:solidFill>
              </a:rPr>
              <a:t>的合成。</a:t>
            </a:r>
          </a:p>
          <a:p>
            <a:pPr marL="400050" lvl="1" indent="0">
              <a:buFontTx/>
              <a:buNone/>
            </a:pPr>
            <a:endParaRPr lang="en-US" altLang="zh-CN" sz="2200" b="0" dirty="0" smtClean="0">
              <a:solidFill>
                <a:srgbClr val="00B050"/>
              </a:solidFill>
            </a:endParaRPr>
          </a:p>
          <a:p>
            <a:pPr marL="857250" lvl="1" indent="-457200">
              <a:buFontTx/>
              <a:buAutoNum type="arabicPeriod"/>
            </a:pPr>
            <a:r>
              <a:rPr lang="zh-CN" altLang="en-US" sz="2200" b="0" dirty="0" smtClean="0"/>
              <a:t>先求出集合  </a:t>
            </a:r>
            <a:r>
              <a:rPr lang="en-US" altLang="zh-CN" sz="2200" b="0" dirty="0" smtClean="0"/>
              <a:t>{f(b)/x, y/y, a/x, b/y , y/z}</a:t>
            </a:r>
          </a:p>
          <a:p>
            <a:pPr marL="857250" lvl="1" indent="-457200">
              <a:buFontTx/>
              <a:buAutoNum type="arabicPeriod"/>
            </a:pPr>
            <a:endParaRPr lang="en-US" altLang="zh-CN" sz="800" b="0" dirty="0" smtClean="0"/>
          </a:p>
          <a:p>
            <a:pPr marL="400050" lvl="1" indent="0">
              <a:buNone/>
            </a:pPr>
            <a:r>
              <a:rPr lang="en-US" altLang="zh-CN" sz="2200" dirty="0" smtClean="0">
                <a:solidFill>
                  <a:srgbClr val="0000FF"/>
                </a:solidFill>
              </a:rPr>
              <a:t>2. </a:t>
            </a:r>
            <a:r>
              <a:rPr lang="zh-CN" altLang="en-US" sz="2200" dirty="0" smtClean="0">
                <a:solidFill>
                  <a:srgbClr val="0000FF"/>
                </a:solidFill>
              </a:rPr>
              <a:t>发现需要删除的“</a:t>
            </a:r>
            <a:r>
              <a:rPr lang="zh-CN" altLang="en-US" sz="2200" dirty="0">
                <a:solidFill>
                  <a:srgbClr val="0000FF"/>
                </a:solidFill>
              </a:rPr>
              <a:t>问题</a:t>
            </a:r>
            <a:r>
              <a:rPr lang="zh-CN" altLang="en-US" sz="2200" dirty="0" smtClean="0">
                <a:solidFill>
                  <a:srgbClr val="0000FF"/>
                </a:solidFill>
              </a:rPr>
              <a:t>”项 </a:t>
            </a:r>
            <a:r>
              <a:rPr lang="en-US" altLang="zh-CN" sz="2200" b="0" dirty="0"/>
              <a:t>{f(b)/x,</a:t>
            </a:r>
            <a:r>
              <a:rPr lang="en-US" altLang="zh-CN" sz="2200" b="0" dirty="0">
                <a:solidFill>
                  <a:srgbClr val="FF0000"/>
                </a:solidFill>
              </a:rPr>
              <a:t> y/y</a:t>
            </a:r>
            <a:r>
              <a:rPr lang="en-US" altLang="zh-CN" sz="2200" b="0" dirty="0"/>
              <a:t>, </a:t>
            </a:r>
            <a:r>
              <a:rPr lang="en-US" altLang="zh-CN" sz="2200" b="0" dirty="0">
                <a:solidFill>
                  <a:srgbClr val="FF0000"/>
                </a:solidFill>
              </a:rPr>
              <a:t>a/x</a:t>
            </a:r>
            <a:r>
              <a:rPr lang="en-US" altLang="zh-CN" sz="2200" b="0" dirty="0"/>
              <a:t>, b/y , y/z</a:t>
            </a:r>
            <a:r>
              <a:rPr lang="en-US" altLang="zh-CN" sz="2200" b="0" dirty="0" smtClean="0"/>
              <a:t>}</a:t>
            </a:r>
            <a:endParaRPr lang="en-US" altLang="zh-CN" sz="2200" dirty="0" smtClean="0">
              <a:solidFill>
                <a:srgbClr val="0000FF"/>
              </a:solidFill>
            </a:endParaRPr>
          </a:p>
          <a:p>
            <a:pPr lvl="2" indent="-342900"/>
            <a:r>
              <a:rPr lang="en-US" altLang="zh-CN" sz="2000" b="1" dirty="0" smtClean="0">
                <a:solidFill>
                  <a:srgbClr val="0000FF"/>
                </a:solidFill>
              </a:rPr>
              <a:t>y/y</a:t>
            </a:r>
            <a:r>
              <a:rPr lang="zh-CN" altLang="en-US" sz="2000" b="1" dirty="0" smtClean="0">
                <a:solidFill>
                  <a:srgbClr val="0000FF"/>
                </a:solidFill>
              </a:rPr>
              <a:t>：</a:t>
            </a:r>
            <a:r>
              <a:rPr lang="en-US" altLang="zh-CN" sz="2000" b="1" dirty="0" smtClean="0">
                <a:solidFill>
                  <a:srgbClr val="0000FF"/>
                </a:solidFill>
              </a:rPr>
              <a:t> </a:t>
            </a:r>
            <a:r>
              <a:rPr lang="zh-CN" altLang="en-US" sz="2000" b="1" dirty="0" smtClean="0">
                <a:solidFill>
                  <a:srgbClr val="0000FF"/>
                </a:solidFill>
              </a:rPr>
              <a:t>自己置换自己，递归</a:t>
            </a:r>
            <a:r>
              <a:rPr lang="zh-CN" altLang="en-US" sz="2000" b="0" dirty="0" smtClean="0"/>
              <a:t>。（</a:t>
            </a:r>
            <a:r>
              <a:rPr lang="zh-CN" altLang="en-US" sz="2000" dirty="0" smtClean="0"/>
              <a:t>需要</a:t>
            </a:r>
            <a:r>
              <a:rPr lang="zh-CN" altLang="en-US" sz="2000" dirty="0"/>
              <a:t>删除</a:t>
            </a:r>
            <a:r>
              <a:rPr lang="zh-CN" altLang="en-US" sz="2000" b="0" dirty="0" smtClean="0"/>
              <a:t>的条件①）</a:t>
            </a:r>
            <a:endParaRPr lang="en-US" altLang="zh-CN" sz="2000" b="0" dirty="0" smtClean="0"/>
          </a:p>
          <a:p>
            <a:pPr lvl="2" indent="-342900"/>
            <a:r>
              <a:rPr lang="en-US" altLang="zh-CN" sz="2000" b="1" dirty="0" smtClean="0">
                <a:solidFill>
                  <a:srgbClr val="0000FF"/>
                </a:solidFill>
              </a:rPr>
              <a:t>a/x</a:t>
            </a:r>
            <a:r>
              <a:rPr lang="zh-CN" altLang="en-US" sz="2000" b="1" dirty="0" smtClean="0">
                <a:solidFill>
                  <a:srgbClr val="0000FF"/>
                </a:solidFill>
              </a:rPr>
              <a:t>和</a:t>
            </a:r>
            <a:r>
              <a:rPr lang="en-US" altLang="zh-CN" sz="2000" b="1" dirty="0" smtClean="0">
                <a:solidFill>
                  <a:srgbClr val="0000FF"/>
                </a:solidFill>
              </a:rPr>
              <a:t>f(b)/x</a:t>
            </a:r>
            <a:r>
              <a:rPr lang="zh-CN" altLang="en-US" sz="2000" b="1" dirty="0" smtClean="0">
                <a:solidFill>
                  <a:srgbClr val="0000FF"/>
                </a:solidFill>
              </a:rPr>
              <a:t>冲突</a:t>
            </a:r>
            <a:r>
              <a:rPr lang="zh-CN" altLang="en-US" sz="2000" b="0" dirty="0" smtClean="0"/>
              <a:t>。 </a:t>
            </a:r>
            <a:r>
              <a:rPr lang="en-US" altLang="zh-CN" sz="2000" b="0" dirty="0" smtClean="0"/>
              <a:t>(</a:t>
            </a:r>
            <a:r>
              <a:rPr lang="zh-CN" altLang="en-US" sz="2000" dirty="0"/>
              <a:t>需要删除</a:t>
            </a:r>
            <a:r>
              <a:rPr lang="zh-CN" altLang="en-US" sz="2000" dirty="0" smtClean="0"/>
              <a:t>的</a:t>
            </a:r>
            <a:r>
              <a:rPr lang="zh-CN" altLang="en-US" sz="2000" b="0" dirty="0" smtClean="0"/>
              <a:t>条件②）</a:t>
            </a:r>
            <a:endParaRPr lang="en-US" altLang="zh-CN" sz="2000" b="0" dirty="0" smtClean="0"/>
          </a:p>
          <a:p>
            <a:pPr lvl="2" indent="-342900"/>
            <a:endParaRPr lang="en-US" altLang="zh-CN" sz="900" b="0" dirty="0" smtClean="0"/>
          </a:p>
          <a:p>
            <a:pPr marL="400050" lvl="1" indent="0">
              <a:buNone/>
            </a:pPr>
            <a:r>
              <a:rPr lang="en-US" altLang="zh-CN" sz="2200" b="0" dirty="0" smtClean="0"/>
              <a:t>3.</a:t>
            </a:r>
            <a:r>
              <a:rPr lang="zh-CN" altLang="en-US" sz="2200" b="0" dirty="0" smtClean="0"/>
              <a:t> 删除问题项，最后得</a:t>
            </a:r>
          </a:p>
          <a:p>
            <a:pPr marL="400050" lvl="1" indent="0">
              <a:buFontTx/>
              <a:buNone/>
            </a:pPr>
            <a:r>
              <a:rPr lang="zh-CN" altLang="en-US" sz="2200" b="0" dirty="0" smtClean="0"/>
              <a:t>        </a:t>
            </a:r>
            <a:r>
              <a:rPr lang="en-US" altLang="zh-CN" sz="2200" b="0" dirty="0" err="1" smtClean="0"/>
              <a:t>θ°λ</a:t>
            </a:r>
            <a:r>
              <a:rPr lang="en-US" altLang="zh-CN" sz="2200" b="0" dirty="0" smtClean="0"/>
              <a:t>={f(b)/x, </a:t>
            </a:r>
            <a:r>
              <a:rPr lang="en-US" altLang="zh-CN" sz="2200" b="0" dirty="0"/>
              <a:t>b/y , y/z</a:t>
            </a:r>
            <a:r>
              <a:rPr lang="en-US" altLang="zh-CN" sz="2200" b="0" dirty="0" smtClean="0"/>
              <a:t>}</a:t>
            </a:r>
            <a:endParaRPr lang="en-US" altLang="zh-CN" sz="2200" b="0" dirty="0"/>
          </a:p>
        </p:txBody>
      </p:sp>
    </p:spTree>
    <p:extLst>
      <p:ext uri="{BB962C8B-B14F-4D97-AF65-F5344CB8AC3E}">
        <p14:creationId xmlns:p14="http://schemas.microsoft.com/office/powerpoint/2010/main" val="8164085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9459" name="Rectangle 3"/>
          <p:cNvSpPr>
            <a:spLocks noGrp="1" noChangeArrowheads="1"/>
          </p:cNvSpPr>
          <p:nvPr>
            <p:ph type="body" idx="1"/>
          </p:nvPr>
        </p:nvSpPr>
        <p:spPr>
          <a:xfrm>
            <a:off x="179388" y="1196975"/>
            <a:ext cx="8785225" cy="5400675"/>
          </a:xfrm>
        </p:spPr>
        <p:txBody>
          <a:bodyPr/>
          <a:lstStyle/>
          <a:p>
            <a:pPr>
              <a:lnSpc>
                <a:spcPct val="110000"/>
              </a:lnSpc>
            </a:pPr>
            <a:r>
              <a:rPr lang="zh-CN" altLang="en-US" sz="2200" b="1" dirty="0" smtClean="0">
                <a:solidFill>
                  <a:srgbClr val="A50021"/>
                </a:solidFill>
                <a:latin typeface="Times New Roman" pitchFamily="18" charset="0"/>
              </a:rPr>
              <a:t>合一</a:t>
            </a:r>
            <a:r>
              <a:rPr lang="en-US" altLang="zh-CN" sz="2200" b="1" dirty="0" smtClean="0">
                <a:solidFill>
                  <a:srgbClr val="A50021"/>
                </a:solidFill>
                <a:latin typeface="Times New Roman" pitchFamily="18" charset="0"/>
              </a:rPr>
              <a:t>: </a:t>
            </a:r>
            <a:r>
              <a:rPr lang="zh-CN" altLang="en-US" sz="2200" b="1" dirty="0" smtClean="0">
                <a:solidFill>
                  <a:srgbClr val="0000FF"/>
                </a:solidFill>
                <a:latin typeface="Times New Roman" pitchFamily="18" charset="0"/>
              </a:rPr>
              <a:t>寻找</a:t>
            </a:r>
            <a:r>
              <a:rPr lang="zh-CN" altLang="en-US" sz="2200" b="1" dirty="0">
                <a:solidFill>
                  <a:srgbClr val="0000FF"/>
                </a:solidFill>
                <a:latin typeface="Times New Roman" pitchFamily="18" charset="0"/>
              </a:rPr>
              <a:t>项对变量的置换，使两个谓词公式</a:t>
            </a:r>
            <a:r>
              <a:rPr lang="zh-CN" altLang="en-US" sz="2200" b="1" dirty="0" smtClean="0">
                <a:solidFill>
                  <a:srgbClr val="0000FF"/>
                </a:solidFill>
              </a:rPr>
              <a:t>一致</a:t>
            </a:r>
            <a:endParaRPr lang="en-US" altLang="zh-CN" sz="2200" dirty="0">
              <a:solidFill>
                <a:srgbClr val="0000FF"/>
              </a:solidFill>
            </a:endParaRPr>
          </a:p>
          <a:p>
            <a:pPr>
              <a:lnSpc>
                <a:spcPct val="110000"/>
              </a:lnSpc>
            </a:pPr>
            <a:endParaRPr lang="en-US" altLang="zh-CN" sz="2200" b="1" dirty="0" smtClean="0">
              <a:solidFill>
                <a:srgbClr val="0000CC"/>
              </a:solidFill>
              <a:latin typeface="Times New Roman" pitchFamily="18" charset="0"/>
            </a:endParaRPr>
          </a:p>
          <a:p>
            <a:pPr>
              <a:lnSpc>
                <a:spcPct val="110000"/>
              </a:lnSpc>
            </a:pPr>
            <a:endParaRPr lang="en-US" altLang="zh-CN" sz="2200" dirty="0" smtClean="0">
              <a:solidFill>
                <a:srgbClr val="0000CC"/>
              </a:solidFill>
            </a:endParaRPr>
          </a:p>
          <a:p>
            <a:pPr>
              <a:lnSpc>
                <a:spcPct val="110000"/>
              </a:lnSpc>
            </a:pPr>
            <a:endParaRPr lang="en-US" altLang="zh-CN" sz="2200" dirty="0">
              <a:solidFill>
                <a:srgbClr val="0000CC"/>
              </a:solidFill>
            </a:endParaRPr>
          </a:p>
          <a:p>
            <a:pPr>
              <a:lnSpc>
                <a:spcPct val="110000"/>
              </a:lnSpc>
            </a:pPr>
            <a:endParaRPr lang="en-US" altLang="zh-CN" sz="2200" dirty="0" smtClean="0">
              <a:solidFill>
                <a:srgbClr val="0000CC"/>
              </a:solidFill>
            </a:endParaRPr>
          </a:p>
          <a:p>
            <a:pPr marL="800100" lvl="2" indent="0">
              <a:lnSpc>
                <a:spcPct val="110000"/>
              </a:lnSpc>
              <a:buNone/>
            </a:pPr>
            <a:endParaRPr lang="en-US" altLang="zh-CN" sz="1050" b="1" dirty="0" smtClean="0">
              <a:solidFill>
                <a:srgbClr val="00B050"/>
              </a:solidFill>
              <a:latin typeface="Times New Roman" pitchFamily="18" charset="0"/>
            </a:endParaRPr>
          </a:p>
          <a:p>
            <a:pPr marL="800100" lvl="2" indent="0">
              <a:lnSpc>
                <a:spcPct val="110000"/>
              </a:lnSpc>
              <a:buNone/>
            </a:pPr>
            <a:r>
              <a:rPr lang="zh-CN" altLang="en-US" sz="1800" b="1" dirty="0" smtClean="0">
                <a:solidFill>
                  <a:srgbClr val="00B050"/>
                </a:solidFill>
                <a:latin typeface="Times New Roman" pitchFamily="18" charset="0"/>
              </a:rPr>
              <a:t>例如，设有公式集</a:t>
            </a:r>
            <a:r>
              <a:rPr lang="en-US" altLang="zh-CN" sz="1800" b="1" dirty="0" smtClean="0">
                <a:solidFill>
                  <a:srgbClr val="00B050"/>
                </a:solidFill>
                <a:latin typeface="Times New Roman" pitchFamily="18" charset="0"/>
              </a:rPr>
              <a:t>F={P(</a:t>
            </a:r>
            <a:r>
              <a:rPr lang="en-US" altLang="zh-CN" sz="1800" b="1" dirty="0" err="1" smtClean="0">
                <a:solidFill>
                  <a:srgbClr val="00B050"/>
                </a:solidFill>
                <a:latin typeface="Times New Roman" pitchFamily="18" charset="0"/>
              </a:rPr>
              <a:t>x,y,f</a:t>
            </a:r>
            <a:r>
              <a:rPr lang="en-US" altLang="zh-CN" sz="1800" b="1" dirty="0" smtClean="0">
                <a:solidFill>
                  <a:srgbClr val="00B050"/>
                </a:solidFill>
                <a:latin typeface="Times New Roman" pitchFamily="18" charset="0"/>
              </a:rPr>
              <a:t>(y)), P(</a:t>
            </a:r>
            <a:r>
              <a:rPr lang="en-US" altLang="zh-CN" sz="1800" b="1" dirty="0" err="1" smtClean="0">
                <a:solidFill>
                  <a:srgbClr val="00B050"/>
                </a:solidFill>
                <a:latin typeface="Times New Roman" pitchFamily="18" charset="0"/>
              </a:rPr>
              <a:t>a,g</a:t>
            </a:r>
            <a:r>
              <a:rPr lang="en-US" altLang="zh-CN" sz="1800" b="1" dirty="0" smtClean="0">
                <a:solidFill>
                  <a:srgbClr val="00B050"/>
                </a:solidFill>
                <a:latin typeface="Times New Roman" pitchFamily="18" charset="0"/>
              </a:rPr>
              <a:t>(x),z)}</a:t>
            </a:r>
            <a:r>
              <a:rPr lang="zh-CN" altLang="en-US" sz="1800" b="1" dirty="0" smtClean="0">
                <a:solidFill>
                  <a:srgbClr val="00B050"/>
                </a:solidFill>
                <a:latin typeface="Times New Roman" pitchFamily="18" charset="0"/>
              </a:rPr>
              <a:t>，则</a:t>
            </a:r>
            <a:r>
              <a:rPr lang="en-US" altLang="zh-CN" sz="1800" b="1" dirty="0" smtClean="0">
                <a:solidFill>
                  <a:srgbClr val="00B050"/>
                </a:solidFill>
                <a:latin typeface="Times New Roman" pitchFamily="18" charset="0"/>
              </a:rPr>
              <a:t>λ</a:t>
            </a:r>
            <a:r>
              <a:rPr lang="en-US" altLang="zh-CN" sz="1800" b="1" dirty="0">
                <a:solidFill>
                  <a:srgbClr val="00B050"/>
                </a:solidFill>
                <a:latin typeface="Times New Roman" pitchFamily="18" charset="0"/>
              </a:rPr>
              <a:t>={a/x, g(a)/y, f(g(a))/z}</a:t>
            </a:r>
          </a:p>
          <a:p>
            <a:pPr marL="800100" lvl="2" indent="0">
              <a:lnSpc>
                <a:spcPct val="110000"/>
              </a:lnSpc>
              <a:buNone/>
            </a:pPr>
            <a:r>
              <a:rPr lang="zh-CN" altLang="en-US" sz="1800" b="1" dirty="0">
                <a:solidFill>
                  <a:srgbClr val="00B050"/>
                </a:solidFill>
                <a:latin typeface="Times New Roman" pitchFamily="18" charset="0"/>
              </a:rPr>
              <a:t>是它的一个合一</a:t>
            </a:r>
            <a:r>
              <a:rPr lang="zh-CN" altLang="en-US" sz="1800" b="1" dirty="0" smtClean="0">
                <a:solidFill>
                  <a:srgbClr val="00B050"/>
                </a:solidFill>
                <a:latin typeface="Times New Roman" pitchFamily="18" charset="0"/>
              </a:rPr>
              <a:t>。</a:t>
            </a:r>
            <a:endParaRPr lang="en-US" altLang="zh-CN" sz="1800" b="1" dirty="0" smtClean="0">
              <a:solidFill>
                <a:srgbClr val="00B050"/>
              </a:solidFill>
              <a:latin typeface="Times New Roman" pitchFamily="18" charset="0"/>
            </a:endParaRPr>
          </a:p>
          <a:p>
            <a:pPr marL="800100" lvl="2" indent="0">
              <a:lnSpc>
                <a:spcPct val="110000"/>
              </a:lnSpc>
              <a:buNone/>
            </a:pPr>
            <a:endParaRPr lang="en-US" altLang="zh-CN" sz="2400" b="1" dirty="0">
              <a:solidFill>
                <a:srgbClr val="00B050"/>
              </a:solidFill>
            </a:endParaRPr>
          </a:p>
          <a:p>
            <a:pPr marL="800100" lvl="2" indent="0">
              <a:lnSpc>
                <a:spcPct val="110000"/>
              </a:lnSpc>
              <a:buNone/>
            </a:pPr>
            <a:endParaRPr lang="en-US" altLang="zh-CN" sz="1800" b="1" dirty="0" smtClean="0">
              <a:solidFill>
                <a:srgbClr val="00B050"/>
              </a:solidFill>
              <a:latin typeface="Times New Roman" pitchFamily="18" charset="0"/>
            </a:endParaRPr>
          </a:p>
          <a:p>
            <a:pPr marL="800100" lvl="2" indent="0">
              <a:lnSpc>
                <a:spcPct val="110000"/>
              </a:lnSpc>
              <a:buNone/>
            </a:pPr>
            <a:endParaRPr lang="en-US" altLang="zh-CN" sz="1800" b="1" dirty="0">
              <a:solidFill>
                <a:srgbClr val="00B050"/>
              </a:solidFill>
            </a:endParaRPr>
          </a:p>
          <a:p>
            <a:pPr marL="800100" lvl="2" indent="0">
              <a:lnSpc>
                <a:spcPct val="110000"/>
              </a:lnSpc>
              <a:buNone/>
            </a:pPr>
            <a:endParaRPr lang="zh-CN" altLang="en-US" sz="1800" b="1" dirty="0">
              <a:solidFill>
                <a:srgbClr val="00B050"/>
              </a:solidFill>
              <a:latin typeface="Times New Roman" pitchFamily="18" charset="0"/>
            </a:endParaRPr>
          </a:p>
          <a:p>
            <a:pPr marL="457200" lvl="1" indent="0">
              <a:lnSpc>
                <a:spcPct val="110000"/>
              </a:lnSpc>
              <a:spcBef>
                <a:spcPts val="1200"/>
              </a:spcBef>
              <a:buNone/>
            </a:pPr>
            <a:r>
              <a:rPr lang="zh-CN" altLang="en-US" sz="1800" b="1" dirty="0" smtClean="0">
                <a:solidFill>
                  <a:srgbClr val="FF0000"/>
                </a:solidFill>
                <a:latin typeface="Times New Roman" pitchFamily="18" charset="0"/>
              </a:rPr>
              <a:t>       一</a:t>
            </a:r>
            <a:r>
              <a:rPr lang="zh-CN" altLang="en-US" sz="1800" b="1" dirty="0">
                <a:solidFill>
                  <a:srgbClr val="FF0000"/>
                </a:solidFill>
                <a:latin typeface="Times New Roman" pitchFamily="18" charset="0"/>
              </a:rPr>
              <a:t>个公式集的合一不是唯一</a:t>
            </a:r>
            <a:r>
              <a:rPr lang="zh-CN" altLang="en-US" sz="1800" b="1" dirty="0" smtClean="0">
                <a:solidFill>
                  <a:srgbClr val="FF0000"/>
                </a:solidFill>
                <a:latin typeface="Times New Roman" pitchFamily="18" charset="0"/>
              </a:rPr>
              <a:t>的</a:t>
            </a:r>
            <a:r>
              <a:rPr lang="zh-CN" altLang="en-US" sz="1800" dirty="0" smtClean="0">
                <a:solidFill>
                  <a:srgbClr val="FF0000"/>
                </a:solidFill>
              </a:rPr>
              <a:t>，但最一般合一是唯一的。</a:t>
            </a:r>
            <a:endParaRPr lang="zh-CN" altLang="en-US" sz="1800" b="1" dirty="0">
              <a:solidFill>
                <a:srgbClr val="0000CC"/>
              </a:solidFill>
              <a:latin typeface="Times New Roman" pitchFamily="18" charset="0"/>
            </a:endParaRPr>
          </a:p>
          <a:p>
            <a:pPr marL="0" indent="0">
              <a:lnSpc>
                <a:spcPct val="110000"/>
              </a:lnSpc>
              <a:buNone/>
            </a:pPr>
            <a:endParaRPr lang="zh-CN" altLang="en-US" sz="2000" dirty="0">
              <a:solidFill>
                <a:srgbClr val="0000CC"/>
              </a:solidFill>
              <a:latin typeface="Times New Roman" pitchFamily="18" charset="0"/>
            </a:endParaRPr>
          </a:p>
        </p:txBody>
      </p:sp>
      <p:sp>
        <p:nvSpPr>
          <p:cNvPr id="7" name="Rectangle 2"/>
          <p:cNvSpPr txBox="1">
            <a:spLocks noChangeArrowheads="1"/>
          </p:cNvSpPr>
          <p:nvPr/>
        </p:nvSpPr>
        <p:spPr bwMode="auto">
          <a:xfrm>
            <a:off x="467544" y="116632"/>
            <a:ext cx="8229600" cy="70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合一</a:t>
            </a:r>
            <a:endParaRPr lang="zh-CN" altLang="en-US" b="1" dirty="0"/>
          </a:p>
        </p:txBody>
      </p:sp>
      <p:grpSp>
        <p:nvGrpSpPr>
          <p:cNvPr id="8" name="组合 7"/>
          <p:cNvGrpSpPr/>
          <p:nvPr/>
        </p:nvGrpSpPr>
        <p:grpSpPr>
          <a:xfrm>
            <a:off x="1115616" y="1844824"/>
            <a:ext cx="6768752" cy="1656183"/>
            <a:chOff x="1058068" y="4684158"/>
            <a:chExt cx="6768752" cy="1476669"/>
          </a:xfrm>
        </p:grpSpPr>
        <p:sp>
          <p:nvSpPr>
            <p:cNvPr id="9" name="圆角矩形 8"/>
            <p:cNvSpPr/>
            <p:nvPr/>
          </p:nvSpPr>
          <p:spPr>
            <a:xfrm>
              <a:off x="1058068" y="4684158"/>
              <a:ext cx="6768752" cy="1476669"/>
            </a:xfrm>
            <a:prstGeom prst="roundRect">
              <a:avLst>
                <a:gd name="adj" fmla="val 9533"/>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p:nvSpPr>
          <p:spPr>
            <a:xfrm>
              <a:off x="1274092" y="4746144"/>
              <a:ext cx="6336704" cy="1317201"/>
            </a:xfrm>
            <a:prstGeom prst="rect">
              <a:avLst/>
            </a:prstGeom>
          </p:spPr>
          <p:txBody>
            <a:bodyPr wrap="square">
              <a:spAutoFit/>
            </a:bodyPr>
            <a:lstStyle/>
            <a:p>
              <a:pPr>
                <a:lnSpc>
                  <a:spcPct val="150000"/>
                </a:lnSpc>
              </a:pPr>
              <a:r>
                <a:rPr lang="zh-CN" altLang="en-US" b="1" dirty="0">
                  <a:solidFill>
                    <a:srgbClr val="0000CC"/>
                  </a:solidFill>
                  <a:latin typeface="Times New Roman" pitchFamily="18" charset="0"/>
                  <a:ea typeface="仿宋_GB2312" pitchFamily="49" charset="-122"/>
                  <a:cs typeface="Times New Roman" pitchFamily="18" charset="0"/>
                </a:rPr>
                <a:t>设有公式集</a:t>
              </a:r>
              <a:r>
                <a:rPr lang="en-US" altLang="zh-CN" b="1" dirty="0">
                  <a:solidFill>
                    <a:srgbClr val="0000CC"/>
                  </a:solidFill>
                  <a:latin typeface="Times New Roman" pitchFamily="18" charset="0"/>
                  <a:ea typeface="仿宋_GB2312" pitchFamily="49" charset="-122"/>
                  <a:cs typeface="Times New Roman" pitchFamily="18" charset="0"/>
                </a:rPr>
                <a:t>F={F</a:t>
              </a:r>
              <a:r>
                <a:rPr lang="en-US" altLang="zh-CN" b="1" baseline="-25000" dirty="0">
                  <a:solidFill>
                    <a:srgbClr val="0000CC"/>
                  </a:solidFill>
                  <a:latin typeface="Times New Roman" pitchFamily="18" charset="0"/>
                  <a:ea typeface="仿宋_GB2312" pitchFamily="49" charset="-122"/>
                  <a:cs typeface="Times New Roman" pitchFamily="18" charset="0"/>
                </a:rPr>
                <a:t>1</a:t>
              </a:r>
              <a:r>
                <a:rPr lang="en-US" altLang="zh-CN" b="1" dirty="0">
                  <a:solidFill>
                    <a:srgbClr val="0000CC"/>
                  </a:solidFill>
                  <a:latin typeface="Times New Roman" pitchFamily="18" charset="0"/>
                  <a:ea typeface="仿宋_GB2312" pitchFamily="49" charset="-122"/>
                  <a:cs typeface="Times New Roman" pitchFamily="18" charset="0"/>
                </a:rPr>
                <a:t>, F</a:t>
              </a:r>
              <a:r>
                <a:rPr lang="en-US" altLang="zh-CN" b="1" baseline="-25000" dirty="0">
                  <a:solidFill>
                    <a:srgbClr val="0000CC"/>
                  </a:solidFill>
                  <a:latin typeface="Times New Roman" pitchFamily="18" charset="0"/>
                  <a:ea typeface="仿宋_GB2312" pitchFamily="49" charset="-122"/>
                  <a:cs typeface="Times New Roman" pitchFamily="18" charset="0"/>
                </a:rPr>
                <a:t>2</a:t>
              </a:r>
              <a:r>
                <a:rPr lang="en-US" altLang="zh-CN" b="1" dirty="0">
                  <a:solidFill>
                    <a:srgbClr val="0000CC"/>
                  </a:solidFill>
                  <a:latin typeface="Times New Roman" pitchFamily="18" charset="0"/>
                  <a:ea typeface="仿宋_GB2312" pitchFamily="49" charset="-122"/>
                  <a:cs typeface="Times New Roman" pitchFamily="18" charset="0"/>
                </a:rPr>
                <a:t>,…,</a:t>
              </a:r>
              <a:r>
                <a:rPr lang="en-US" altLang="zh-CN" b="1" dirty="0" err="1">
                  <a:solidFill>
                    <a:srgbClr val="0000CC"/>
                  </a:solidFill>
                  <a:latin typeface="Times New Roman" pitchFamily="18" charset="0"/>
                  <a:ea typeface="仿宋_GB2312" pitchFamily="49" charset="-122"/>
                  <a:cs typeface="Times New Roman" pitchFamily="18" charset="0"/>
                </a:rPr>
                <a:t>F</a:t>
              </a:r>
              <a:r>
                <a:rPr lang="en-US" altLang="zh-CN" b="1" baseline="-25000" dirty="0" err="1">
                  <a:solidFill>
                    <a:srgbClr val="0000CC"/>
                  </a:solidFill>
                  <a:latin typeface="Times New Roman" pitchFamily="18" charset="0"/>
                  <a:ea typeface="仿宋_GB2312" pitchFamily="49" charset="-122"/>
                  <a:cs typeface="Times New Roman" pitchFamily="18" charset="0"/>
                </a:rPr>
                <a:t>n</a:t>
              </a:r>
              <a:r>
                <a:rPr lang="en-US" altLang="zh-CN" b="1" dirty="0">
                  <a:solidFill>
                    <a:srgbClr val="0000CC"/>
                  </a:solidFill>
                  <a:latin typeface="Times New Roman" pitchFamily="18" charset="0"/>
                  <a:ea typeface="仿宋_GB2312" pitchFamily="49" charset="-122"/>
                  <a:cs typeface="Times New Roman" pitchFamily="18" charset="0"/>
                </a:rPr>
                <a:t>}</a:t>
              </a:r>
              <a:r>
                <a:rPr lang="zh-CN" altLang="en-US" b="1" dirty="0">
                  <a:solidFill>
                    <a:srgbClr val="0000CC"/>
                  </a:solidFill>
                  <a:latin typeface="Times New Roman" pitchFamily="18" charset="0"/>
                  <a:ea typeface="仿宋_GB2312" pitchFamily="49" charset="-122"/>
                  <a:cs typeface="Times New Roman" pitchFamily="18" charset="0"/>
                </a:rPr>
                <a:t>，若存在一个置换</a:t>
              </a:r>
              <a:r>
                <a:rPr lang="en-US" altLang="zh-CN" b="1" dirty="0">
                  <a:solidFill>
                    <a:srgbClr val="0000CC"/>
                  </a:solidFill>
                  <a:latin typeface="Times New Roman" pitchFamily="18" charset="0"/>
                  <a:ea typeface="仿宋_GB2312" pitchFamily="49" charset="-122"/>
                  <a:cs typeface="Times New Roman" pitchFamily="18" charset="0"/>
                </a:rPr>
                <a:t>θ</a:t>
              </a:r>
              <a:r>
                <a:rPr lang="zh-CN" altLang="en-US" b="1" dirty="0">
                  <a:solidFill>
                    <a:srgbClr val="0000CC"/>
                  </a:solidFill>
                  <a:latin typeface="Times New Roman" pitchFamily="18" charset="0"/>
                  <a:ea typeface="仿宋_GB2312" pitchFamily="49" charset="-122"/>
                  <a:cs typeface="Times New Roman" pitchFamily="18" charset="0"/>
                </a:rPr>
                <a:t>，可使</a:t>
              </a:r>
            </a:p>
            <a:p>
              <a:pPr>
                <a:lnSpc>
                  <a:spcPct val="150000"/>
                </a:lnSpc>
              </a:pPr>
              <a:r>
                <a:rPr lang="zh-CN" altLang="en-US" b="1" dirty="0">
                  <a:solidFill>
                    <a:srgbClr val="0000CC"/>
                  </a:solidFill>
                  <a:latin typeface="Times New Roman" pitchFamily="18" charset="0"/>
                  <a:ea typeface="仿宋_GB2312" pitchFamily="49" charset="-122"/>
                  <a:cs typeface="Times New Roman" pitchFamily="18" charset="0"/>
                </a:rPr>
                <a:t>                  </a:t>
              </a:r>
              <a:r>
                <a:rPr lang="en-US" altLang="zh-CN" b="1" dirty="0">
                  <a:solidFill>
                    <a:srgbClr val="FF0000"/>
                  </a:solidFill>
                  <a:latin typeface="Times New Roman" pitchFamily="18" charset="0"/>
                  <a:ea typeface="仿宋_GB2312" pitchFamily="49" charset="-122"/>
                  <a:cs typeface="Times New Roman" pitchFamily="18" charset="0"/>
                </a:rPr>
                <a:t>F</a:t>
              </a:r>
              <a:r>
                <a:rPr lang="en-US" altLang="zh-CN" b="1" baseline="-25000" dirty="0">
                  <a:solidFill>
                    <a:srgbClr val="FF0000"/>
                  </a:solidFill>
                  <a:latin typeface="Times New Roman" pitchFamily="18" charset="0"/>
                  <a:ea typeface="仿宋_GB2312" pitchFamily="49" charset="-122"/>
                  <a:cs typeface="Times New Roman" pitchFamily="18" charset="0"/>
                </a:rPr>
                <a:t>1</a:t>
              </a:r>
              <a:r>
                <a:rPr lang="en-US" altLang="zh-CN" b="1" dirty="0">
                  <a:solidFill>
                    <a:srgbClr val="FF0000"/>
                  </a:solidFill>
                  <a:latin typeface="Times New Roman" pitchFamily="18" charset="0"/>
                  <a:ea typeface="仿宋_GB2312" pitchFamily="49" charset="-122"/>
                  <a:cs typeface="Times New Roman" pitchFamily="18" charset="0"/>
                </a:rPr>
                <a:t>θ=F</a:t>
              </a:r>
              <a:r>
                <a:rPr lang="en-US" altLang="zh-CN" b="1" baseline="-25000" dirty="0">
                  <a:solidFill>
                    <a:srgbClr val="FF0000"/>
                  </a:solidFill>
                  <a:latin typeface="Times New Roman" pitchFamily="18" charset="0"/>
                  <a:ea typeface="仿宋_GB2312" pitchFamily="49" charset="-122"/>
                  <a:cs typeface="Times New Roman" pitchFamily="18" charset="0"/>
                </a:rPr>
                <a:t>2</a:t>
              </a:r>
              <a:r>
                <a:rPr lang="en-US" altLang="zh-CN" b="1" dirty="0">
                  <a:solidFill>
                    <a:srgbClr val="FF0000"/>
                  </a:solidFill>
                  <a:latin typeface="Times New Roman" pitchFamily="18" charset="0"/>
                  <a:ea typeface="仿宋_GB2312" pitchFamily="49" charset="-122"/>
                  <a:cs typeface="Times New Roman" pitchFamily="18" charset="0"/>
                </a:rPr>
                <a:t>θ=…=</a:t>
              </a:r>
              <a:r>
                <a:rPr lang="en-US" altLang="zh-CN" b="1" dirty="0" err="1">
                  <a:solidFill>
                    <a:srgbClr val="FF0000"/>
                  </a:solidFill>
                  <a:latin typeface="Times New Roman" pitchFamily="18" charset="0"/>
                  <a:ea typeface="仿宋_GB2312" pitchFamily="49" charset="-122"/>
                  <a:cs typeface="Times New Roman" pitchFamily="18" charset="0"/>
                </a:rPr>
                <a:t>F</a:t>
              </a:r>
              <a:r>
                <a:rPr lang="en-US" altLang="zh-CN" b="1" baseline="-25000" dirty="0" err="1">
                  <a:solidFill>
                    <a:srgbClr val="FF0000"/>
                  </a:solidFill>
                  <a:latin typeface="Times New Roman" pitchFamily="18" charset="0"/>
                  <a:ea typeface="仿宋_GB2312" pitchFamily="49" charset="-122"/>
                  <a:cs typeface="Times New Roman" pitchFamily="18" charset="0"/>
                </a:rPr>
                <a:t>n</a:t>
              </a:r>
              <a:r>
                <a:rPr lang="en-US" altLang="zh-CN" b="1" dirty="0" err="1">
                  <a:solidFill>
                    <a:srgbClr val="FF0000"/>
                  </a:solidFill>
                  <a:latin typeface="Times New Roman" pitchFamily="18" charset="0"/>
                  <a:ea typeface="仿宋_GB2312" pitchFamily="49" charset="-122"/>
                  <a:cs typeface="Times New Roman" pitchFamily="18" charset="0"/>
                </a:rPr>
                <a:t>θ</a:t>
              </a:r>
              <a:r>
                <a:rPr lang="zh-CN" altLang="en-US" b="1" dirty="0">
                  <a:solidFill>
                    <a:srgbClr val="0000CC"/>
                  </a:solidFill>
                  <a:latin typeface="Times New Roman" pitchFamily="18" charset="0"/>
                  <a:ea typeface="仿宋_GB2312" pitchFamily="49" charset="-122"/>
                  <a:cs typeface="Times New Roman" pitchFamily="18" charset="0"/>
                </a:rPr>
                <a:t>，</a:t>
              </a:r>
            </a:p>
            <a:p>
              <a:pPr>
                <a:lnSpc>
                  <a:spcPct val="150000"/>
                </a:lnSpc>
              </a:pPr>
              <a:r>
                <a:rPr lang="zh-CN" altLang="en-US" b="1" dirty="0">
                  <a:solidFill>
                    <a:srgbClr val="0000CC"/>
                  </a:solidFill>
                  <a:latin typeface="Times New Roman" pitchFamily="18" charset="0"/>
                  <a:ea typeface="仿宋_GB2312" pitchFamily="49" charset="-122"/>
                  <a:cs typeface="Times New Roman" pitchFamily="18" charset="0"/>
                </a:rPr>
                <a:t>则称</a:t>
              </a:r>
              <a:r>
                <a:rPr lang="en-US" altLang="zh-CN" b="1" dirty="0">
                  <a:solidFill>
                    <a:srgbClr val="0000CC"/>
                  </a:solidFill>
                  <a:latin typeface="Times New Roman" pitchFamily="18" charset="0"/>
                  <a:ea typeface="仿宋_GB2312" pitchFamily="49" charset="-122"/>
                  <a:cs typeface="Times New Roman" pitchFamily="18" charset="0"/>
                </a:rPr>
                <a:t>θ</a:t>
              </a:r>
              <a:r>
                <a:rPr lang="zh-CN" altLang="en-US" b="1" dirty="0">
                  <a:solidFill>
                    <a:srgbClr val="0000CC"/>
                  </a:solidFill>
                  <a:latin typeface="Times New Roman" pitchFamily="18" charset="0"/>
                  <a:ea typeface="仿宋_GB2312" pitchFamily="49" charset="-122"/>
                  <a:cs typeface="Times New Roman" pitchFamily="18" charset="0"/>
                </a:rPr>
                <a:t>是</a:t>
              </a:r>
              <a:r>
                <a:rPr lang="en-US" altLang="zh-CN" b="1" dirty="0">
                  <a:solidFill>
                    <a:srgbClr val="0000CC"/>
                  </a:solidFill>
                  <a:latin typeface="Times New Roman" pitchFamily="18" charset="0"/>
                  <a:ea typeface="仿宋_GB2312" pitchFamily="49" charset="-122"/>
                  <a:cs typeface="Times New Roman" pitchFamily="18" charset="0"/>
                </a:rPr>
                <a:t>F</a:t>
              </a:r>
              <a:r>
                <a:rPr lang="zh-CN" altLang="en-US" b="1" dirty="0">
                  <a:solidFill>
                    <a:srgbClr val="0000CC"/>
                  </a:solidFill>
                  <a:latin typeface="Times New Roman" pitchFamily="18" charset="0"/>
                  <a:ea typeface="仿宋_GB2312" pitchFamily="49" charset="-122"/>
                  <a:cs typeface="Times New Roman" pitchFamily="18" charset="0"/>
                </a:rPr>
                <a:t>的一个合一。称</a:t>
              </a:r>
              <a:r>
                <a:rPr lang="en-US" altLang="zh-CN" b="1" dirty="0">
                  <a:solidFill>
                    <a:srgbClr val="0000CC"/>
                  </a:solidFill>
                  <a:latin typeface="Times New Roman" pitchFamily="18" charset="0"/>
                  <a:ea typeface="仿宋_GB2312" pitchFamily="49" charset="-122"/>
                  <a:cs typeface="Times New Roman" pitchFamily="18" charset="0"/>
                </a:rPr>
                <a:t>F</a:t>
              </a:r>
              <a:r>
                <a:rPr lang="en-US" altLang="zh-CN" b="1" baseline="-25000" dirty="0">
                  <a:solidFill>
                    <a:srgbClr val="0000CC"/>
                  </a:solidFill>
                  <a:latin typeface="Times New Roman" pitchFamily="18" charset="0"/>
                  <a:ea typeface="仿宋_GB2312" pitchFamily="49" charset="-122"/>
                  <a:cs typeface="Times New Roman" pitchFamily="18" charset="0"/>
                </a:rPr>
                <a:t>1</a:t>
              </a:r>
              <a:r>
                <a:rPr lang="en-US" altLang="zh-CN" b="1" dirty="0">
                  <a:solidFill>
                    <a:srgbClr val="0000CC"/>
                  </a:solidFill>
                  <a:latin typeface="Times New Roman" pitchFamily="18" charset="0"/>
                  <a:ea typeface="仿宋_GB2312" pitchFamily="49" charset="-122"/>
                  <a:cs typeface="Times New Roman" pitchFamily="18" charset="0"/>
                </a:rPr>
                <a:t>,F</a:t>
              </a:r>
              <a:r>
                <a:rPr lang="en-US" altLang="zh-CN" b="1" baseline="-25000" dirty="0">
                  <a:solidFill>
                    <a:srgbClr val="0000CC"/>
                  </a:solidFill>
                  <a:latin typeface="Times New Roman" pitchFamily="18" charset="0"/>
                  <a:ea typeface="仿宋_GB2312" pitchFamily="49" charset="-122"/>
                  <a:cs typeface="Times New Roman" pitchFamily="18" charset="0"/>
                </a:rPr>
                <a:t>2</a:t>
              </a:r>
              <a:r>
                <a:rPr lang="en-US" altLang="zh-CN" b="1" dirty="0">
                  <a:solidFill>
                    <a:srgbClr val="0000CC"/>
                  </a:solidFill>
                  <a:latin typeface="Times New Roman" pitchFamily="18" charset="0"/>
                  <a:ea typeface="仿宋_GB2312" pitchFamily="49" charset="-122"/>
                  <a:cs typeface="Times New Roman" pitchFamily="18" charset="0"/>
                </a:rPr>
                <a:t>,…,</a:t>
              </a:r>
              <a:r>
                <a:rPr lang="en-US" altLang="zh-CN" b="1" dirty="0" err="1">
                  <a:solidFill>
                    <a:srgbClr val="0000CC"/>
                  </a:solidFill>
                  <a:latin typeface="Times New Roman" pitchFamily="18" charset="0"/>
                  <a:ea typeface="仿宋_GB2312" pitchFamily="49" charset="-122"/>
                  <a:cs typeface="Times New Roman" pitchFamily="18" charset="0"/>
                </a:rPr>
                <a:t>F</a:t>
              </a:r>
              <a:r>
                <a:rPr lang="en-US" altLang="zh-CN" b="1" baseline="-25000" dirty="0" err="1">
                  <a:solidFill>
                    <a:srgbClr val="0000CC"/>
                  </a:solidFill>
                  <a:latin typeface="Times New Roman" pitchFamily="18" charset="0"/>
                  <a:ea typeface="仿宋_GB2312" pitchFamily="49" charset="-122"/>
                  <a:cs typeface="Times New Roman" pitchFamily="18" charset="0"/>
                </a:rPr>
                <a:t>n</a:t>
              </a:r>
              <a:r>
                <a:rPr lang="zh-CN" altLang="en-US" b="1" dirty="0">
                  <a:solidFill>
                    <a:srgbClr val="0000CC"/>
                  </a:solidFill>
                  <a:latin typeface="Times New Roman" pitchFamily="18" charset="0"/>
                  <a:ea typeface="仿宋_GB2312" pitchFamily="49" charset="-122"/>
                  <a:cs typeface="Times New Roman" pitchFamily="18" charset="0"/>
                </a:rPr>
                <a:t>是可合一的</a:t>
              </a:r>
              <a:endParaRPr lang="en-US" altLang="zh-CN" b="1" dirty="0">
                <a:solidFill>
                  <a:srgbClr val="0000CC"/>
                </a:solidFill>
                <a:latin typeface="Times New Roman" pitchFamily="18" charset="0"/>
                <a:ea typeface="仿宋_GB2312" pitchFamily="49" charset="-122"/>
                <a:cs typeface="Times New Roman" pitchFamily="18" charset="0"/>
              </a:endParaRPr>
            </a:p>
          </p:txBody>
        </p:sp>
      </p:grpSp>
      <p:grpSp>
        <p:nvGrpSpPr>
          <p:cNvPr id="11" name="组合 10"/>
          <p:cNvGrpSpPr/>
          <p:nvPr/>
        </p:nvGrpSpPr>
        <p:grpSpPr>
          <a:xfrm>
            <a:off x="1007604" y="4584313"/>
            <a:ext cx="6768752" cy="1224138"/>
            <a:chOff x="1058068" y="4684158"/>
            <a:chExt cx="6768752" cy="1091453"/>
          </a:xfrm>
        </p:grpSpPr>
        <p:sp>
          <p:nvSpPr>
            <p:cNvPr id="12" name="圆角矩形 11"/>
            <p:cNvSpPr/>
            <p:nvPr/>
          </p:nvSpPr>
          <p:spPr>
            <a:xfrm>
              <a:off x="1058068" y="4684158"/>
              <a:ext cx="6768752" cy="1091453"/>
            </a:xfrm>
            <a:prstGeom prst="roundRect">
              <a:avLst>
                <a:gd name="adj" fmla="val 9533"/>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a:off x="1274092" y="4746143"/>
              <a:ext cx="6552728" cy="905575"/>
            </a:xfrm>
            <a:prstGeom prst="rect">
              <a:avLst/>
            </a:prstGeom>
          </p:spPr>
          <p:txBody>
            <a:bodyPr wrap="square">
              <a:spAutoFit/>
            </a:bodyPr>
            <a:lstStyle/>
            <a:p>
              <a:pPr>
                <a:lnSpc>
                  <a:spcPct val="150000"/>
                </a:lnSpc>
              </a:pPr>
              <a:r>
                <a:rPr lang="zh-CN" altLang="en-US" b="1" dirty="0">
                  <a:solidFill>
                    <a:srgbClr val="0000CC"/>
                  </a:solidFill>
                  <a:latin typeface="Times New Roman" pitchFamily="18" charset="0"/>
                  <a:ea typeface="仿宋_GB2312" pitchFamily="49" charset="-122"/>
                  <a:cs typeface="Times New Roman" pitchFamily="18" charset="0"/>
                </a:rPr>
                <a:t>设</a:t>
              </a:r>
              <a:r>
                <a:rPr lang="en-US" altLang="zh-CN" b="1" dirty="0">
                  <a:solidFill>
                    <a:srgbClr val="0000CC"/>
                  </a:solidFill>
                  <a:latin typeface="Times New Roman" pitchFamily="18" charset="0"/>
                  <a:ea typeface="仿宋_GB2312" pitchFamily="49" charset="-122"/>
                  <a:cs typeface="Times New Roman" pitchFamily="18" charset="0"/>
                </a:rPr>
                <a:t>σ</a:t>
              </a:r>
              <a:r>
                <a:rPr lang="zh-CN" altLang="en-US" b="1" dirty="0">
                  <a:solidFill>
                    <a:srgbClr val="0000CC"/>
                  </a:solidFill>
                  <a:latin typeface="Times New Roman" pitchFamily="18" charset="0"/>
                  <a:ea typeface="仿宋_GB2312" pitchFamily="49" charset="-122"/>
                  <a:cs typeface="Times New Roman" pitchFamily="18" charset="0"/>
                </a:rPr>
                <a:t>是公式集</a:t>
              </a:r>
              <a:r>
                <a:rPr lang="en-US" altLang="zh-CN" b="1" dirty="0">
                  <a:solidFill>
                    <a:srgbClr val="0000CC"/>
                  </a:solidFill>
                  <a:latin typeface="Times New Roman" pitchFamily="18" charset="0"/>
                  <a:ea typeface="仿宋_GB2312" pitchFamily="49" charset="-122"/>
                  <a:cs typeface="Times New Roman" pitchFamily="18" charset="0"/>
                </a:rPr>
                <a:t>F</a:t>
              </a:r>
              <a:r>
                <a:rPr lang="zh-CN" altLang="en-US" b="1" dirty="0">
                  <a:solidFill>
                    <a:srgbClr val="0000CC"/>
                  </a:solidFill>
                  <a:latin typeface="Times New Roman" pitchFamily="18" charset="0"/>
                  <a:ea typeface="仿宋_GB2312" pitchFamily="49" charset="-122"/>
                  <a:cs typeface="Times New Roman" pitchFamily="18" charset="0"/>
                </a:rPr>
                <a:t>的一个合一，如果对</a:t>
              </a:r>
              <a:r>
                <a:rPr lang="en-US" altLang="zh-CN" b="1" dirty="0">
                  <a:solidFill>
                    <a:srgbClr val="0000CC"/>
                  </a:solidFill>
                  <a:latin typeface="Times New Roman" pitchFamily="18" charset="0"/>
                  <a:ea typeface="仿宋_GB2312" pitchFamily="49" charset="-122"/>
                  <a:cs typeface="Times New Roman" pitchFamily="18" charset="0"/>
                </a:rPr>
                <a:t>F</a:t>
              </a:r>
              <a:r>
                <a:rPr lang="zh-CN" altLang="en-US" b="1" dirty="0">
                  <a:solidFill>
                    <a:srgbClr val="0000CC"/>
                  </a:solidFill>
                  <a:latin typeface="Times New Roman" pitchFamily="18" charset="0"/>
                  <a:ea typeface="仿宋_GB2312" pitchFamily="49" charset="-122"/>
                  <a:cs typeface="Times New Roman" pitchFamily="18" charset="0"/>
                </a:rPr>
                <a:t>的任一个合一</a:t>
              </a:r>
              <a:r>
                <a:rPr lang="en-US" altLang="zh-CN" b="1" dirty="0">
                  <a:solidFill>
                    <a:srgbClr val="0000CC"/>
                  </a:solidFill>
                  <a:latin typeface="Times New Roman" pitchFamily="18" charset="0"/>
                  <a:ea typeface="仿宋_GB2312" pitchFamily="49" charset="-122"/>
                  <a:cs typeface="Times New Roman" pitchFamily="18" charset="0"/>
                </a:rPr>
                <a:t>θ</a:t>
              </a:r>
              <a:r>
                <a:rPr lang="zh-CN" altLang="en-US" b="1" dirty="0">
                  <a:solidFill>
                    <a:srgbClr val="0000CC"/>
                  </a:solidFill>
                  <a:latin typeface="Times New Roman" pitchFamily="18" charset="0"/>
                  <a:ea typeface="仿宋_GB2312" pitchFamily="49" charset="-122"/>
                  <a:cs typeface="Times New Roman" pitchFamily="18" charset="0"/>
                </a:rPr>
                <a:t>都存在一个置换</a:t>
              </a:r>
              <a:r>
                <a:rPr lang="en-US" altLang="zh-CN" b="1" dirty="0">
                  <a:solidFill>
                    <a:srgbClr val="0000CC"/>
                  </a:solidFill>
                  <a:latin typeface="Times New Roman" pitchFamily="18" charset="0"/>
                  <a:ea typeface="仿宋_GB2312" pitchFamily="49" charset="-122"/>
                  <a:cs typeface="Times New Roman" pitchFamily="18" charset="0"/>
                </a:rPr>
                <a:t>λ</a:t>
              </a:r>
              <a:r>
                <a:rPr lang="zh-CN" altLang="en-US" b="1" dirty="0">
                  <a:solidFill>
                    <a:srgbClr val="0000CC"/>
                  </a:solidFill>
                  <a:latin typeface="Times New Roman" pitchFamily="18" charset="0"/>
                  <a:ea typeface="仿宋_GB2312" pitchFamily="49" charset="-122"/>
                  <a:cs typeface="Times New Roman" pitchFamily="18" charset="0"/>
                </a:rPr>
                <a:t>，使得</a:t>
              </a:r>
              <a:r>
                <a:rPr lang="en-US" altLang="zh-CN" b="1" dirty="0">
                  <a:solidFill>
                    <a:srgbClr val="0000CC"/>
                  </a:solidFill>
                  <a:latin typeface="Times New Roman" pitchFamily="18" charset="0"/>
                  <a:ea typeface="仿宋_GB2312" pitchFamily="49" charset="-122"/>
                  <a:cs typeface="Times New Roman" pitchFamily="18" charset="0"/>
                </a:rPr>
                <a:t>θ=</a:t>
              </a:r>
              <a:r>
                <a:rPr lang="en-US" altLang="zh-CN" b="1" dirty="0" err="1">
                  <a:solidFill>
                    <a:srgbClr val="0000CC"/>
                  </a:solidFill>
                  <a:latin typeface="Times New Roman" pitchFamily="18" charset="0"/>
                  <a:ea typeface="仿宋_GB2312" pitchFamily="49" charset="-122"/>
                  <a:cs typeface="Times New Roman" pitchFamily="18" charset="0"/>
                </a:rPr>
                <a:t>σ°λ</a:t>
              </a:r>
              <a:r>
                <a:rPr lang="zh-CN" altLang="en-US" b="1" dirty="0">
                  <a:solidFill>
                    <a:srgbClr val="0000CC"/>
                  </a:solidFill>
                  <a:latin typeface="Times New Roman" pitchFamily="18" charset="0"/>
                  <a:ea typeface="仿宋_GB2312" pitchFamily="49" charset="-122"/>
                  <a:cs typeface="Times New Roman" pitchFamily="18" charset="0"/>
                </a:rPr>
                <a:t>，则称</a:t>
              </a:r>
              <a:r>
                <a:rPr lang="en-US" altLang="zh-CN" b="1" dirty="0">
                  <a:solidFill>
                    <a:srgbClr val="0000CC"/>
                  </a:solidFill>
                  <a:latin typeface="Times New Roman" pitchFamily="18" charset="0"/>
                  <a:ea typeface="仿宋_GB2312" pitchFamily="49" charset="-122"/>
                  <a:cs typeface="Times New Roman" pitchFamily="18" charset="0"/>
                </a:rPr>
                <a:t>σ</a:t>
              </a:r>
              <a:r>
                <a:rPr lang="zh-CN" altLang="en-US" b="1" dirty="0">
                  <a:solidFill>
                    <a:srgbClr val="0000CC"/>
                  </a:solidFill>
                  <a:latin typeface="Times New Roman" pitchFamily="18" charset="0"/>
                  <a:ea typeface="仿宋_GB2312" pitchFamily="49" charset="-122"/>
                  <a:cs typeface="Times New Roman" pitchFamily="18" charset="0"/>
                </a:rPr>
                <a:t>是一个</a:t>
              </a:r>
              <a:r>
                <a:rPr lang="zh-CN" altLang="en-US" b="1" dirty="0">
                  <a:solidFill>
                    <a:srgbClr val="FF0000"/>
                  </a:solidFill>
                  <a:latin typeface="Times New Roman" pitchFamily="18" charset="0"/>
                  <a:ea typeface="仿宋_GB2312" pitchFamily="49" charset="-122"/>
                  <a:cs typeface="Times New Roman" pitchFamily="18" charset="0"/>
                </a:rPr>
                <a:t>最一般合一</a:t>
              </a:r>
              <a:endParaRPr lang="en-US" altLang="zh-CN" b="1" dirty="0">
                <a:solidFill>
                  <a:srgbClr val="FF0000"/>
                </a:solidFill>
                <a:latin typeface="Times New Roman" pitchFamily="18" charset="0"/>
                <a:ea typeface="仿宋_GB2312" pitchFamily="49" charset="-122"/>
                <a:cs typeface="Times New Roman" pitchFamily="18"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合一</a:t>
            </a:r>
            <a:endParaRPr lang="zh-CN" altLang="en-US" dirty="0"/>
          </a:p>
        </p:txBody>
      </p:sp>
      <p:sp>
        <p:nvSpPr>
          <p:cNvPr id="3" name="内容占位符 2"/>
          <p:cNvSpPr>
            <a:spLocks noGrp="1"/>
          </p:cNvSpPr>
          <p:nvPr>
            <p:ph idx="1"/>
          </p:nvPr>
        </p:nvSpPr>
        <p:spPr/>
        <p:txBody>
          <a:bodyPr/>
          <a:lstStyle/>
          <a:p>
            <a:r>
              <a:rPr lang="zh-CN" altLang="en-US" dirty="0" smtClean="0"/>
              <a:t>如何高效实现合一算法呢？</a:t>
            </a:r>
            <a:endParaRPr lang="en-US" altLang="zh-CN" dirty="0" smtClean="0"/>
          </a:p>
          <a:p>
            <a:pPr marL="457200" lvl="1" indent="0">
              <a:buNone/>
            </a:pPr>
            <a:endParaRPr lang="en-US" altLang="zh-CN" dirty="0" smtClean="0"/>
          </a:p>
          <a:p>
            <a:pPr marL="457200" lvl="1" indent="0">
              <a:buNone/>
            </a:pPr>
            <a:r>
              <a:rPr lang="zh-CN" altLang="en-US" dirty="0" smtClean="0"/>
              <a:t>提示：由于谓词、函数等只是符号，合一过程中没有使用其语义信息，仅仅使用其语法信息，因此，将其转换成</a:t>
            </a:r>
            <a:r>
              <a:rPr lang="en-US" altLang="zh-CN" dirty="0" smtClean="0"/>
              <a:t>list</a:t>
            </a:r>
            <a:r>
              <a:rPr lang="zh-CN" altLang="en-US" dirty="0" smtClean="0"/>
              <a:t>的表示形式</a:t>
            </a:r>
            <a:endParaRPr lang="en-US" altLang="zh-CN" dirty="0" smtClean="0"/>
          </a:p>
        </p:txBody>
      </p:sp>
      <p:pic>
        <p:nvPicPr>
          <p:cNvPr id="64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4077072"/>
            <a:ext cx="7589555" cy="1758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文本框 3"/>
          <p:cNvSpPr txBox="1"/>
          <p:nvPr/>
        </p:nvSpPr>
        <p:spPr>
          <a:xfrm>
            <a:off x="1907704" y="6021288"/>
            <a:ext cx="4176464" cy="461665"/>
          </a:xfrm>
          <a:prstGeom prst="rect">
            <a:avLst/>
          </a:prstGeom>
          <a:noFill/>
        </p:spPr>
        <p:txBody>
          <a:bodyPr wrap="square" rtlCol="0">
            <a:spAutoFit/>
          </a:bodyPr>
          <a:lstStyle/>
          <a:p>
            <a:r>
              <a:rPr kumimoji="1" lang="zh-CN" altLang="en-US" sz="2400" dirty="0" smtClean="0">
                <a:solidFill>
                  <a:srgbClr val="FF0000"/>
                </a:solidFill>
                <a:latin typeface="Heiti SC Light"/>
                <a:ea typeface="Heiti SC Light"/>
                <a:cs typeface="Heiti SC Light"/>
              </a:rPr>
              <a:t>合一的算法可以通过递归实现</a:t>
            </a:r>
            <a:endParaRPr kumimoji="1" lang="zh-CN" altLang="en-US" sz="2400" dirty="0">
              <a:solidFill>
                <a:srgbClr val="FF0000"/>
              </a:solidFill>
              <a:latin typeface="Heiti SC Light"/>
              <a:ea typeface="Heiti SC Light"/>
              <a:cs typeface="Heiti SC Light"/>
            </a:endParaRPr>
          </a:p>
        </p:txBody>
      </p:sp>
    </p:spTree>
    <p:extLst>
      <p:ext uri="{BB962C8B-B14F-4D97-AF65-F5344CB8AC3E}">
        <p14:creationId xmlns:p14="http://schemas.microsoft.com/office/powerpoint/2010/main" val="2845018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p:cNvSpPr>
            <a:spLocks noGrp="1" noChangeArrowheads="1"/>
          </p:cNvSpPr>
          <p:nvPr>
            <p:ph type="title"/>
          </p:nvPr>
        </p:nvSpPr>
        <p:spPr>
          <a:xfrm>
            <a:off x="457200" y="115888"/>
            <a:ext cx="8229600" cy="865187"/>
          </a:xfrm>
        </p:spPr>
        <p:txBody>
          <a:bodyPr/>
          <a:lstStyle/>
          <a:p>
            <a:r>
              <a:rPr lang="zh-CN" altLang="en-US" b="1" dirty="0" smtClean="0">
                <a:latin typeface="Times New Roman" pitchFamily="18" charset="0"/>
              </a:rPr>
              <a:t>什么</a:t>
            </a:r>
            <a:r>
              <a:rPr lang="zh-CN" altLang="en-US" b="1" dirty="0">
                <a:latin typeface="Times New Roman" pitchFamily="18" charset="0"/>
              </a:rPr>
              <a:t>是推理</a:t>
            </a:r>
          </a:p>
        </p:txBody>
      </p:sp>
      <p:sp>
        <p:nvSpPr>
          <p:cNvPr id="628739" name="Rectangle 3"/>
          <p:cNvSpPr>
            <a:spLocks noGrp="1" noChangeArrowheads="1"/>
          </p:cNvSpPr>
          <p:nvPr>
            <p:ph type="body" idx="1"/>
          </p:nvPr>
        </p:nvSpPr>
        <p:spPr>
          <a:xfrm>
            <a:off x="179389" y="1196975"/>
            <a:ext cx="8641084" cy="5661025"/>
          </a:xfrm>
        </p:spPr>
        <p:txBody>
          <a:bodyPr/>
          <a:lstStyle/>
          <a:p>
            <a:pPr>
              <a:spcBef>
                <a:spcPts val="600"/>
              </a:spcBef>
            </a:pPr>
            <a:r>
              <a:rPr lang="zh-CN" altLang="en-US" b="1" dirty="0" smtClean="0">
                <a:solidFill>
                  <a:srgbClr val="0000CC"/>
                </a:solidFill>
              </a:rPr>
              <a:t>推理</a:t>
            </a:r>
            <a:r>
              <a:rPr lang="zh-CN" altLang="en-US" b="1" dirty="0" smtClean="0"/>
              <a:t>是</a:t>
            </a:r>
            <a:r>
              <a:rPr lang="zh-CN" altLang="en-US" b="1" dirty="0"/>
              <a:t>指按照某种策略从已知事实出发去推出结论的过程。</a:t>
            </a:r>
          </a:p>
          <a:p>
            <a:pPr lvl="1">
              <a:spcBef>
                <a:spcPts val="600"/>
              </a:spcBef>
            </a:pPr>
            <a:r>
              <a:rPr lang="zh-CN" altLang="en-US" b="1" dirty="0" smtClean="0"/>
              <a:t>推理</a:t>
            </a:r>
            <a:r>
              <a:rPr lang="zh-CN" altLang="en-US" b="1" dirty="0"/>
              <a:t>所用的事实：</a:t>
            </a:r>
          </a:p>
          <a:p>
            <a:pPr lvl="2">
              <a:spcBef>
                <a:spcPts val="600"/>
              </a:spcBef>
            </a:pPr>
            <a:r>
              <a:rPr lang="zh-CN" altLang="en-US" b="1" dirty="0" smtClean="0">
                <a:solidFill>
                  <a:srgbClr val="0000FF"/>
                </a:solidFill>
              </a:rPr>
              <a:t>初始</a:t>
            </a:r>
            <a:r>
              <a:rPr lang="zh-CN" altLang="en-US" b="1" dirty="0">
                <a:solidFill>
                  <a:srgbClr val="0000FF"/>
                </a:solidFill>
              </a:rPr>
              <a:t>证据：</a:t>
            </a:r>
            <a:r>
              <a:rPr lang="zh-CN" altLang="en-US" dirty="0"/>
              <a:t>推理前用户提供的</a:t>
            </a:r>
          </a:p>
          <a:p>
            <a:pPr lvl="2">
              <a:spcBef>
                <a:spcPts val="600"/>
              </a:spcBef>
            </a:pPr>
            <a:r>
              <a:rPr lang="zh-CN" altLang="en-US" b="1" dirty="0">
                <a:solidFill>
                  <a:srgbClr val="0000FF"/>
                </a:solidFill>
              </a:rPr>
              <a:t>中间结论：</a:t>
            </a:r>
            <a:r>
              <a:rPr lang="zh-CN" altLang="en-US" dirty="0"/>
              <a:t>推理过程中所得到的</a:t>
            </a:r>
          </a:p>
          <a:p>
            <a:pPr lvl="1">
              <a:spcBef>
                <a:spcPts val="600"/>
              </a:spcBef>
            </a:pPr>
            <a:r>
              <a:rPr lang="zh-CN" altLang="en-US" b="1" dirty="0" smtClean="0">
                <a:solidFill>
                  <a:srgbClr val="006600"/>
                </a:solidFill>
              </a:rPr>
              <a:t>推理</a:t>
            </a:r>
            <a:r>
              <a:rPr lang="zh-CN" altLang="en-US" b="1" dirty="0">
                <a:solidFill>
                  <a:srgbClr val="006600"/>
                </a:solidFill>
              </a:rPr>
              <a:t>过程：</a:t>
            </a:r>
            <a:r>
              <a:rPr lang="zh-CN" altLang="en-US" b="1" dirty="0">
                <a:solidFill>
                  <a:srgbClr val="0000CC"/>
                </a:solidFill>
              </a:rPr>
              <a:t>由推理机来</a:t>
            </a:r>
            <a:r>
              <a:rPr lang="zh-CN" altLang="en-US" b="1" dirty="0" smtClean="0">
                <a:solidFill>
                  <a:srgbClr val="0000CC"/>
                </a:solidFill>
              </a:rPr>
              <a:t>完成</a:t>
            </a:r>
            <a:endParaRPr lang="zh-CN" altLang="en-US" b="1" dirty="0">
              <a:solidFill>
                <a:srgbClr val="0000CC"/>
              </a:solidFill>
            </a:endParaRPr>
          </a:p>
          <a:p>
            <a:pPr>
              <a:spcBef>
                <a:spcPts val="3000"/>
              </a:spcBef>
            </a:pPr>
            <a:r>
              <a:rPr lang="zh-CN" altLang="en-US" b="1" dirty="0" smtClean="0">
                <a:solidFill>
                  <a:srgbClr val="A50021"/>
                </a:solidFill>
              </a:rPr>
              <a:t>推理</a:t>
            </a:r>
            <a:r>
              <a:rPr lang="zh-CN" altLang="en-US" b="1" dirty="0">
                <a:solidFill>
                  <a:srgbClr val="A50021"/>
                </a:solidFill>
              </a:rPr>
              <a:t>的两个基本问题</a:t>
            </a:r>
          </a:p>
          <a:p>
            <a:pPr lvl="1">
              <a:spcBef>
                <a:spcPts val="1200"/>
              </a:spcBef>
            </a:pPr>
            <a:r>
              <a:rPr lang="zh-CN" altLang="en-US" b="1" dirty="0" smtClean="0">
                <a:solidFill>
                  <a:srgbClr val="0000FF"/>
                </a:solidFill>
              </a:rPr>
              <a:t>推理的方法：</a:t>
            </a:r>
            <a:r>
              <a:rPr lang="zh-CN" altLang="en-US" dirty="0" smtClean="0"/>
              <a:t>解决</a:t>
            </a:r>
            <a:r>
              <a:rPr lang="zh-CN" altLang="en-US" dirty="0"/>
              <a:t>前提和结论的逻辑关系，不确定性传递</a:t>
            </a:r>
          </a:p>
          <a:p>
            <a:pPr lvl="1">
              <a:spcBef>
                <a:spcPts val="1200"/>
              </a:spcBef>
            </a:pPr>
            <a:r>
              <a:rPr lang="zh-CN" altLang="en-US" b="1" dirty="0">
                <a:solidFill>
                  <a:srgbClr val="0000FF"/>
                </a:solidFill>
              </a:rPr>
              <a:t>推理的控制策略：</a:t>
            </a:r>
            <a:r>
              <a:rPr lang="zh-CN" altLang="en-US" dirty="0"/>
              <a:t>解决推理方向，冲突消解策略</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7A445D8B-BDD6-464B-9FBD-8A33A4372F16}" type="slidenum">
              <a:rPr lang="en-US" altLang="zh-CN" smtClean="0"/>
              <a:pPr/>
              <a:t>40</a:t>
            </a:fld>
            <a:endParaRPr lang="en-US" altLang="zh-CN"/>
          </a:p>
        </p:txBody>
      </p:sp>
      <p:pic>
        <p:nvPicPr>
          <p:cNvPr id="65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00744"/>
            <a:ext cx="8892480" cy="6757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382276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1496" y="35017"/>
            <a:ext cx="8229600" cy="1143000"/>
          </a:xfrm>
        </p:spPr>
        <p:txBody>
          <a:bodyPr/>
          <a:lstStyle/>
          <a:p>
            <a:r>
              <a:rPr lang="zh-CN" altLang="en-US" dirty="0" smtClean="0"/>
              <a:t>合一</a:t>
            </a:r>
            <a:endParaRPr lang="zh-CN" altLang="en-US" dirty="0"/>
          </a:p>
        </p:txBody>
      </p:sp>
      <p:sp>
        <p:nvSpPr>
          <p:cNvPr id="3" name="内容占位符 2"/>
          <p:cNvSpPr>
            <a:spLocks noGrp="1"/>
          </p:cNvSpPr>
          <p:nvPr>
            <p:ph idx="1"/>
          </p:nvPr>
        </p:nvSpPr>
        <p:spPr>
          <a:xfrm>
            <a:off x="407702" y="1265995"/>
            <a:ext cx="8229600" cy="4525963"/>
          </a:xfrm>
        </p:spPr>
        <p:txBody>
          <a:bodyPr/>
          <a:lstStyle/>
          <a:p>
            <a:r>
              <a:rPr lang="zh-CN" altLang="en-US" dirty="0" smtClean="0"/>
              <a:t>例：</a:t>
            </a:r>
            <a:endParaRPr lang="zh-CN" altLang="en-US" dirty="0"/>
          </a:p>
        </p:txBody>
      </p:sp>
      <p:sp>
        <p:nvSpPr>
          <p:cNvPr id="4" name="灯片编号占位符 3"/>
          <p:cNvSpPr>
            <a:spLocks noGrp="1"/>
          </p:cNvSpPr>
          <p:nvPr>
            <p:ph type="sldNum" sz="quarter" idx="12"/>
          </p:nvPr>
        </p:nvSpPr>
        <p:spPr/>
        <p:txBody>
          <a:bodyPr/>
          <a:lstStyle/>
          <a:p>
            <a:fld id="{7A445D8B-BDD6-464B-9FBD-8A33A4372F16}" type="slidenum">
              <a:rPr lang="en-US" altLang="zh-CN" smtClean="0"/>
              <a:pPr/>
              <a:t>41</a:t>
            </a:fld>
            <a:endParaRPr lang="en-US" altLang="zh-CN"/>
          </a:p>
        </p:txBody>
      </p:sp>
      <p:pic>
        <p:nvPicPr>
          <p:cNvPr id="65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305128"/>
            <a:ext cx="6840760" cy="401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276872"/>
            <a:ext cx="8481963" cy="4303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288546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2"/>
          </p:nvPr>
        </p:nvSpPr>
        <p:spPr/>
        <p:txBody>
          <a:bodyPr/>
          <a:lstStyle/>
          <a:p>
            <a:fld id="{7A445D8B-BDD6-464B-9FBD-8A33A4372F16}" type="slidenum">
              <a:rPr lang="en-US" altLang="zh-CN" smtClean="0"/>
              <a:pPr/>
              <a:t>42</a:t>
            </a:fld>
            <a:endParaRPr lang="en-US" altLang="zh-CN"/>
          </a:p>
        </p:txBody>
      </p:sp>
      <p:pic>
        <p:nvPicPr>
          <p:cNvPr id="65229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798"/>
          <a:stretch/>
        </p:blipFill>
        <p:spPr bwMode="auto">
          <a:xfrm>
            <a:off x="107504" y="120316"/>
            <a:ext cx="9036496" cy="6737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文本框 5"/>
          <p:cNvSpPr txBox="1"/>
          <p:nvPr/>
        </p:nvSpPr>
        <p:spPr>
          <a:xfrm>
            <a:off x="2123728" y="188640"/>
            <a:ext cx="1512168" cy="400110"/>
          </a:xfrm>
          <a:prstGeom prst="rect">
            <a:avLst/>
          </a:prstGeom>
          <a:solidFill>
            <a:srgbClr val="FFFFFF"/>
          </a:solidFill>
        </p:spPr>
        <p:txBody>
          <a:bodyPr wrap="square" rtlCol="0">
            <a:spAutoFit/>
          </a:bodyPr>
          <a:lstStyle/>
          <a:p>
            <a:endParaRPr kumimoji="1" lang="zh-CN" altLang="en-US" dirty="0"/>
          </a:p>
        </p:txBody>
      </p:sp>
    </p:spTree>
    <p:extLst>
      <p:ext uri="{BB962C8B-B14F-4D97-AF65-F5344CB8AC3E}">
        <p14:creationId xmlns:p14="http://schemas.microsoft.com/office/powerpoint/2010/main" val="333423123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a:xfrm>
            <a:off x="471488" y="188913"/>
            <a:ext cx="8215312" cy="912812"/>
          </a:xfrm>
        </p:spPr>
        <p:txBody>
          <a:bodyPr/>
          <a:lstStyle/>
          <a:p>
            <a:r>
              <a:rPr lang="zh-CN" altLang="en-US" b="1" dirty="0" smtClean="0"/>
              <a:t>本章内容</a:t>
            </a:r>
            <a:endParaRPr lang="zh-CN" altLang="en-US" b="1" dirty="0"/>
          </a:p>
        </p:txBody>
      </p:sp>
      <p:sp>
        <p:nvSpPr>
          <p:cNvPr id="626691" name="Rectangle 3"/>
          <p:cNvSpPr>
            <a:spLocks noGrp="1" noChangeArrowheads="1"/>
          </p:cNvSpPr>
          <p:nvPr>
            <p:ph type="body" idx="1"/>
          </p:nvPr>
        </p:nvSpPr>
        <p:spPr>
          <a:xfrm>
            <a:off x="899592" y="1484784"/>
            <a:ext cx="7787208" cy="5184775"/>
          </a:xfrm>
        </p:spPr>
        <p:txBody>
          <a:bodyPr/>
          <a:lstStyle/>
          <a:p>
            <a:pPr>
              <a:lnSpc>
                <a:spcPct val="120000"/>
              </a:lnSpc>
              <a:spcBef>
                <a:spcPts val="1800"/>
              </a:spcBef>
            </a:pPr>
            <a:r>
              <a:rPr lang="zh-CN" altLang="en-US" sz="3200" b="1" dirty="0" smtClean="0">
                <a:solidFill>
                  <a:schemeClr val="bg1">
                    <a:lumMod val="75000"/>
                  </a:schemeClr>
                </a:solidFill>
                <a:latin typeface="Times New Roman" pitchFamily="18" charset="0"/>
              </a:rPr>
              <a:t>推理</a:t>
            </a:r>
            <a:r>
              <a:rPr lang="zh-CN" altLang="en-US" sz="3200" b="1" dirty="0">
                <a:solidFill>
                  <a:schemeClr val="bg1">
                    <a:lumMod val="75000"/>
                  </a:schemeClr>
                </a:solidFill>
                <a:latin typeface="Times New Roman" pitchFamily="18" charset="0"/>
              </a:rPr>
              <a:t>的基本概念</a:t>
            </a:r>
          </a:p>
          <a:p>
            <a:pPr>
              <a:lnSpc>
                <a:spcPct val="120000"/>
              </a:lnSpc>
              <a:spcBef>
                <a:spcPts val="1800"/>
              </a:spcBef>
            </a:pPr>
            <a:r>
              <a:rPr lang="zh-CN" altLang="en-US" sz="3200" b="1" dirty="0" smtClean="0">
                <a:solidFill>
                  <a:schemeClr val="bg1">
                    <a:lumMod val="75000"/>
                  </a:schemeClr>
                </a:solidFill>
                <a:latin typeface="Times New Roman" pitchFamily="18" charset="0"/>
              </a:rPr>
              <a:t>推理</a:t>
            </a:r>
            <a:r>
              <a:rPr lang="zh-CN" altLang="en-US" sz="3200" b="1" dirty="0">
                <a:solidFill>
                  <a:schemeClr val="bg1">
                    <a:lumMod val="75000"/>
                  </a:schemeClr>
                </a:solidFill>
                <a:latin typeface="Times New Roman" pitchFamily="18" charset="0"/>
              </a:rPr>
              <a:t>的逻辑基础</a:t>
            </a:r>
          </a:p>
          <a:p>
            <a:pPr>
              <a:lnSpc>
                <a:spcPct val="120000"/>
              </a:lnSpc>
              <a:spcBef>
                <a:spcPts val="1800"/>
              </a:spcBef>
            </a:pPr>
            <a:r>
              <a:rPr lang="zh-CN" altLang="en-US" sz="3200" b="1" dirty="0" smtClean="0">
                <a:latin typeface="Times New Roman" pitchFamily="18" charset="0"/>
              </a:rPr>
              <a:t>自然</a:t>
            </a:r>
            <a:r>
              <a:rPr lang="zh-CN" altLang="en-US" sz="3200" b="1" dirty="0">
                <a:latin typeface="Times New Roman" pitchFamily="18" charset="0"/>
              </a:rPr>
              <a:t>演绎推理</a:t>
            </a:r>
          </a:p>
          <a:p>
            <a:pPr>
              <a:lnSpc>
                <a:spcPct val="120000"/>
              </a:lnSpc>
              <a:spcBef>
                <a:spcPts val="1800"/>
              </a:spcBef>
            </a:pPr>
            <a:r>
              <a:rPr lang="zh-CN" altLang="en-US" sz="3200" b="1" dirty="0" smtClean="0">
                <a:solidFill>
                  <a:schemeClr val="bg1">
                    <a:lumMod val="75000"/>
                  </a:schemeClr>
                </a:solidFill>
                <a:latin typeface="Times New Roman" pitchFamily="18" charset="0"/>
              </a:rPr>
              <a:t>归结</a:t>
            </a:r>
            <a:r>
              <a:rPr lang="zh-CN" altLang="en-US" sz="3200" b="1" dirty="0">
                <a:solidFill>
                  <a:schemeClr val="bg1">
                    <a:lumMod val="75000"/>
                  </a:schemeClr>
                </a:solidFill>
                <a:latin typeface="Times New Roman" pitchFamily="18" charset="0"/>
              </a:rPr>
              <a:t>演绎推理</a:t>
            </a:r>
          </a:p>
          <a:p>
            <a:pPr>
              <a:lnSpc>
                <a:spcPct val="120000"/>
              </a:lnSpc>
              <a:spcBef>
                <a:spcPts val="1800"/>
              </a:spcBef>
            </a:pPr>
            <a:r>
              <a:rPr lang="zh-CN" altLang="en-US" sz="3200" b="1" dirty="0" smtClean="0">
                <a:solidFill>
                  <a:schemeClr val="bg1">
                    <a:lumMod val="75000"/>
                  </a:schemeClr>
                </a:solidFill>
                <a:latin typeface="Times New Roman" pitchFamily="18" charset="0"/>
              </a:rPr>
              <a:t>基于</a:t>
            </a:r>
            <a:r>
              <a:rPr lang="zh-CN" altLang="en-US" sz="3200" b="1" dirty="0">
                <a:solidFill>
                  <a:schemeClr val="bg1">
                    <a:lumMod val="75000"/>
                  </a:schemeClr>
                </a:solidFill>
                <a:latin typeface="Times New Roman" pitchFamily="18" charset="0"/>
              </a:rPr>
              <a:t>规则的演绎推理</a:t>
            </a:r>
          </a:p>
        </p:txBody>
      </p:sp>
    </p:spTree>
    <p:extLst>
      <p:ext uri="{BB962C8B-B14F-4D97-AF65-F5344CB8AC3E}">
        <p14:creationId xmlns:p14="http://schemas.microsoft.com/office/powerpoint/2010/main" val="71985074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506" name="Rectangle 2"/>
          <p:cNvSpPr>
            <a:spLocks noGrp="1" noChangeArrowheads="1"/>
          </p:cNvSpPr>
          <p:nvPr>
            <p:ph type="title"/>
          </p:nvPr>
        </p:nvSpPr>
        <p:spPr>
          <a:xfrm>
            <a:off x="457200" y="0"/>
            <a:ext cx="8229600" cy="908050"/>
          </a:xfrm>
        </p:spPr>
        <p:txBody>
          <a:bodyPr/>
          <a:lstStyle/>
          <a:p>
            <a:pPr marL="838200" indent="-838200"/>
            <a:r>
              <a:rPr lang="zh-CN" altLang="en-US" b="1" dirty="0" smtClean="0">
                <a:solidFill>
                  <a:schemeClr val="accent2"/>
                </a:solidFill>
                <a:latin typeface="Times New Roman" pitchFamily="18" charset="0"/>
              </a:rPr>
              <a:t>自然</a:t>
            </a:r>
            <a:r>
              <a:rPr lang="zh-CN" altLang="en-US" b="1" dirty="0">
                <a:solidFill>
                  <a:schemeClr val="accent2"/>
                </a:solidFill>
                <a:latin typeface="Times New Roman" pitchFamily="18" charset="0"/>
              </a:rPr>
              <a:t>演绎推理</a:t>
            </a:r>
            <a:endParaRPr lang="zh-CN" altLang="en-US" dirty="0">
              <a:solidFill>
                <a:schemeClr val="accent2"/>
              </a:solidFill>
              <a:latin typeface="Times New Roman" pitchFamily="18" charset="0"/>
            </a:endParaRPr>
          </a:p>
        </p:txBody>
      </p:sp>
      <p:sp>
        <p:nvSpPr>
          <p:cNvPr id="661507" name="Rectangle 3"/>
          <p:cNvSpPr>
            <a:spLocks noGrp="1" noChangeArrowheads="1"/>
          </p:cNvSpPr>
          <p:nvPr>
            <p:ph type="body" sz="half" idx="1"/>
          </p:nvPr>
        </p:nvSpPr>
        <p:spPr>
          <a:xfrm>
            <a:off x="0" y="981075"/>
            <a:ext cx="8964613" cy="5876925"/>
          </a:xfrm>
        </p:spPr>
        <p:txBody>
          <a:bodyPr/>
          <a:lstStyle/>
          <a:p>
            <a:pPr>
              <a:lnSpc>
                <a:spcPct val="120000"/>
              </a:lnSpc>
            </a:pPr>
            <a:r>
              <a:rPr lang="zh-CN" altLang="en-US" sz="2400" b="1" dirty="0">
                <a:solidFill>
                  <a:srgbClr val="CC3300"/>
                </a:solidFill>
                <a:latin typeface="幼圆" pitchFamily="49" charset="-122"/>
                <a:ea typeface="幼圆" pitchFamily="49" charset="-122"/>
              </a:rPr>
              <a:t>自然</a:t>
            </a:r>
            <a:r>
              <a:rPr lang="zh-CN" altLang="en-US" sz="2400" b="1" dirty="0" smtClean="0">
                <a:solidFill>
                  <a:srgbClr val="CC3300"/>
                </a:solidFill>
                <a:latin typeface="幼圆" pitchFamily="49" charset="-122"/>
                <a:ea typeface="幼圆" pitchFamily="49" charset="-122"/>
              </a:rPr>
              <a:t>演绎推理：</a:t>
            </a:r>
            <a:r>
              <a:rPr lang="zh-CN" altLang="en-US" sz="2400" dirty="0"/>
              <a:t>从一组已知为真的事实出发，直接运用经典逻辑中的推理规则推出结论的过程称为自然演绎推理。</a:t>
            </a:r>
            <a:endParaRPr lang="en-US" altLang="zh-CN" sz="2400" dirty="0"/>
          </a:p>
          <a:p>
            <a:pPr marL="457200" lvl="1" indent="0">
              <a:lnSpc>
                <a:spcPct val="80000"/>
              </a:lnSpc>
              <a:buNone/>
            </a:pPr>
            <a:endParaRPr lang="zh-CN" altLang="en-US" sz="1050" b="1" dirty="0">
              <a:solidFill>
                <a:srgbClr val="0000CC"/>
              </a:solidFill>
              <a:latin typeface="仿宋_GB2312" pitchFamily="49" charset="-122"/>
              <a:ea typeface="仿宋_GB2312" pitchFamily="49" charset="-122"/>
            </a:endParaRPr>
          </a:p>
          <a:p>
            <a:pPr>
              <a:lnSpc>
                <a:spcPct val="80000"/>
              </a:lnSpc>
            </a:pPr>
            <a:r>
              <a:rPr lang="zh-CN" altLang="en-US" sz="2400" b="1" dirty="0" smtClean="0">
                <a:latin typeface="幼圆" pitchFamily="49" charset="-122"/>
                <a:ea typeface="幼圆" pitchFamily="49" charset="-122"/>
              </a:rPr>
              <a:t>自然</a:t>
            </a:r>
            <a:r>
              <a:rPr lang="zh-CN" altLang="en-US" sz="2400" b="1" dirty="0">
                <a:latin typeface="幼圆" pitchFamily="49" charset="-122"/>
                <a:ea typeface="幼圆" pitchFamily="49" charset="-122"/>
              </a:rPr>
              <a:t>演绎推理最基本的推理规则是</a:t>
            </a:r>
            <a:r>
              <a:rPr lang="zh-CN" altLang="en-US" sz="2400" b="1" dirty="0">
                <a:solidFill>
                  <a:srgbClr val="0000FF"/>
                </a:solidFill>
                <a:latin typeface="幼圆" pitchFamily="49" charset="-122"/>
                <a:ea typeface="幼圆" pitchFamily="49" charset="-122"/>
              </a:rPr>
              <a:t>三段论推理</a:t>
            </a:r>
            <a:r>
              <a:rPr lang="zh-CN" altLang="en-US" sz="2400" b="1" dirty="0">
                <a:latin typeface="幼圆" pitchFamily="49" charset="-122"/>
                <a:ea typeface="幼圆" pitchFamily="49" charset="-122"/>
              </a:rPr>
              <a:t>，它包括：</a:t>
            </a:r>
          </a:p>
          <a:p>
            <a:pPr lvl="1">
              <a:lnSpc>
                <a:spcPct val="120000"/>
              </a:lnSpc>
            </a:pPr>
            <a:r>
              <a:rPr lang="zh-CN" altLang="en-US" sz="2000" b="1" dirty="0" smtClean="0">
                <a:solidFill>
                  <a:srgbClr val="33CC33"/>
                </a:solidFill>
              </a:rPr>
              <a:t>假言推理</a:t>
            </a:r>
            <a:r>
              <a:rPr lang="zh-CN" altLang="en-US" sz="2000" b="1" dirty="0" smtClean="0">
                <a:solidFill>
                  <a:srgbClr val="0000CC"/>
                </a:solidFill>
              </a:rPr>
              <a:t>       </a:t>
            </a:r>
            <a:r>
              <a:rPr lang="en-US" altLang="zh-CN" sz="2000" b="1" dirty="0" smtClean="0">
                <a:solidFill>
                  <a:srgbClr val="0000CC"/>
                </a:solidFill>
              </a:rPr>
              <a:t>P</a:t>
            </a:r>
            <a:r>
              <a:rPr lang="en-US" altLang="zh-CN" sz="2000" b="1" dirty="0">
                <a:solidFill>
                  <a:srgbClr val="0000CC"/>
                </a:solidFill>
              </a:rPr>
              <a:t>,  P→Q ⇒ Q</a:t>
            </a:r>
          </a:p>
          <a:p>
            <a:pPr lvl="1">
              <a:lnSpc>
                <a:spcPct val="120000"/>
              </a:lnSpc>
            </a:pPr>
            <a:r>
              <a:rPr lang="zh-CN" altLang="en-US" sz="2000" b="1" dirty="0" smtClean="0">
                <a:solidFill>
                  <a:srgbClr val="33CC33"/>
                </a:solidFill>
              </a:rPr>
              <a:t>拒</a:t>
            </a:r>
            <a:r>
              <a:rPr lang="zh-CN" altLang="en-US" sz="2000" b="1" dirty="0">
                <a:solidFill>
                  <a:srgbClr val="33CC33"/>
                </a:solidFill>
              </a:rPr>
              <a:t>取式</a:t>
            </a:r>
            <a:r>
              <a:rPr lang="zh-CN" altLang="en-US" sz="2000" b="1" dirty="0">
                <a:solidFill>
                  <a:srgbClr val="0000CC"/>
                </a:solidFill>
              </a:rPr>
              <a:t>         </a:t>
            </a:r>
            <a:r>
              <a:rPr lang="en-US" altLang="zh-CN" sz="2000" b="1" dirty="0" smtClean="0">
                <a:solidFill>
                  <a:srgbClr val="0000CC"/>
                </a:solidFill>
              </a:rPr>
              <a:t>﹁ </a:t>
            </a:r>
            <a:r>
              <a:rPr lang="en-US" altLang="zh-CN" sz="2000" b="1" dirty="0">
                <a:solidFill>
                  <a:srgbClr val="0000CC"/>
                </a:solidFill>
              </a:rPr>
              <a:t>Q,  P→Q ⇒ </a:t>
            </a:r>
            <a:r>
              <a:rPr lang="en-US" altLang="zh-CN" sz="2000" dirty="0">
                <a:solidFill>
                  <a:srgbClr val="0000CC"/>
                </a:solidFill>
              </a:rPr>
              <a:t>﹁ </a:t>
            </a:r>
            <a:r>
              <a:rPr lang="en-US" altLang="zh-CN" sz="2000" b="1" dirty="0" smtClean="0">
                <a:solidFill>
                  <a:srgbClr val="0000CC"/>
                </a:solidFill>
              </a:rPr>
              <a:t>P</a:t>
            </a:r>
            <a:endParaRPr lang="en-US" altLang="zh-CN" sz="2000" b="1" dirty="0">
              <a:solidFill>
                <a:srgbClr val="0000CC"/>
              </a:solidFill>
            </a:endParaRPr>
          </a:p>
          <a:p>
            <a:pPr lvl="1">
              <a:lnSpc>
                <a:spcPct val="120000"/>
              </a:lnSpc>
            </a:pPr>
            <a:r>
              <a:rPr lang="zh-CN" altLang="en-US" sz="2000" b="1" dirty="0" smtClean="0">
                <a:solidFill>
                  <a:srgbClr val="33CC33"/>
                </a:solidFill>
              </a:rPr>
              <a:t>假言</a:t>
            </a:r>
            <a:r>
              <a:rPr lang="zh-CN" altLang="en-US" sz="2000" b="1" dirty="0">
                <a:solidFill>
                  <a:srgbClr val="33CC33"/>
                </a:solidFill>
              </a:rPr>
              <a:t>三段论</a:t>
            </a:r>
            <a:r>
              <a:rPr lang="zh-CN" altLang="en-US" sz="2000" b="1" dirty="0">
                <a:solidFill>
                  <a:srgbClr val="0000CC"/>
                </a:solidFill>
              </a:rPr>
              <a:t>     </a:t>
            </a:r>
            <a:r>
              <a:rPr lang="en-US" altLang="zh-CN" sz="2000" b="1" dirty="0">
                <a:solidFill>
                  <a:srgbClr val="0000CC"/>
                </a:solidFill>
              </a:rPr>
              <a:t>P→Q,  Q→R ⇒ P→</a:t>
            </a:r>
            <a:r>
              <a:rPr lang="en-US" altLang="zh-CN" sz="2000" b="1" dirty="0" smtClean="0">
                <a:solidFill>
                  <a:srgbClr val="0000CC"/>
                </a:solidFill>
              </a:rPr>
              <a:t>R</a:t>
            </a:r>
          </a:p>
          <a:p>
            <a:pPr lvl="1">
              <a:lnSpc>
                <a:spcPct val="120000"/>
              </a:lnSpc>
            </a:pPr>
            <a:endParaRPr lang="en-US" altLang="zh-CN" sz="1200" b="1" dirty="0">
              <a:solidFill>
                <a:srgbClr val="0000CC"/>
              </a:solidFill>
              <a:latin typeface="Times New Roman"/>
              <a:cs typeface="Times New Roman"/>
            </a:endParaRPr>
          </a:p>
          <a:p>
            <a:pPr marL="400050" lvl="1" indent="0">
              <a:lnSpc>
                <a:spcPct val="80000"/>
              </a:lnSpc>
              <a:buNone/>
            </a:pPr>
            <a:r>
              <a:rPr lang="zh-CN" altLang="en-US" sz="2000" b="0" dirty="0" smtClean="0">
                <a:latin typeface="Times New Roman"/>
                <a:cs typeface="Times New Roman"/>
              </a:rPr>
              <a:t>例：设</a:t>
            </a:r>
            <a:r>
              <a:rPr lang="zh-CN" altLang="en-US" sz="2000" b="0" dirty="0">
                <a:latin typeface="Times New Roman"/>
                <a:cs typeface="Times New Roman"/>
              </a:rPr>
              <a:t>已知如下事实</a:t>
            </a:r>
            <a:r>
              <a:rPr lang="zh-CN" altLang="en-US" sz="2000" b="0" dirty="0" smtClean="0">
                <a:latin typeface="Times New Roman"/>
                <a:cs typeface="Times New Roman"/>
              </a:rPr>
              <a:t>：</a:t>
            </a:r>
            <a:r>
              <a:rPr lang="en-US" altLang="zh-CN" sz="2000" b="0" dirty="0" smtClean="0">
                <a:latin typeface="Times New Roman"/>
                <a:cs typeface="Times New Roman"/>
              </a:rPr>
              <a:t>A</a:t>
            </a:r>
            <a:r>
              <a:rPr lang="en-US" altLang="zh-CN" sz="2000" b="0" dirty="0">
                <a:latin typeface="Times New Roman"/>
                <a:cs typeface="Times New Roman"/>
              </a:rPr>
              <a:t>,  B,  A→C,  B∧C→D,  D→</a:t>
            </a:r>
            <a:r>
              <a:rPr lang="en-US" altLang="zh-CN" sz="2000" b="0" dirty="0" smtClean="0">
                <a:latin typeface="Times New Roman"/>
                <a:cs typeface="Times New Roman"/>
              </a:rPr>
              <a:t>Q</a:t>
            </a:r>
            <a:r>
              <a:rPr lang="zh-CN" altLang="en-US" sz="2000" b="0" dirty="0" smtClean="0">
                <a:latin typeface="Times New Roman"/>
                <a:cs typeface="Times New Roman"/>
              </a:rPr>
              <a:t>。求证</a:t>
            </a:r>
            <a:r>
              <a:rPr lang="zh-CN" altLang="en-US" sz="2000" b="0" dirty="0">
                <a:latin typeface="Times New Roman"/>
                <a:cs typeface="Times New Roman"/>
              </a:rPr>
              <a:t>：</a:t>
            </a:r>
            <a:r>
              <a:rPr lang="en-US" altLang="zh-CN" sz="2000" b="0" dirty="0">
                <a:latin typeface="Times New Roman"/>
                <a:cs typeface="Times New Roman"/>
              </a:rPr>
              <a:t>Q</a:t>
            </a:r>
            <a:r>
              <a:rPr lang="zh-CN" altLang="en-US" sz="2000" b="0" dirty="0">
                <a:latin typeface="Times New Roman"/>
                <a:cs typeface="Times New Roman"/>
              </a:rPr>
              <a:t>为真。</a:t>
            </a:r>
          </a:p>
          <a:p>
            <a:pPr marL="400050" lvl="1" indent="0">
              <a:lnSpc>
                <a:spcPct val="80000"/>
              </a:lnSpc>
              <a:buNone/>
            </a:pPr>
            <a:r>
              <a:rPr lang="zh-CN" altLang="en-US" sz="2000" b="0" dirty="0">
                <a:latin typeface="Times New Roman"/>
                <a:cs typeface="Times New Roman"/>
              </a:rPr>
              <a:t>    </a:t>
            </a:r>
            <a:endParaRPr lang="en-US" altLang="zh-CN" sz="2000" b="0" dirty="0" smtClean="0">
              <a:latin typeface="Times New Roman"/>
              <a:cs typeface="Times New Roman"/>
            </a:endParaRPr>
          </a:p>
          <a:p>
            <a:pPr marL="400050" lvl="1" indent="0">
              <a:lnSpc>
                <a:spcPct val="80000"/>
              </a:lnSpc>
              <a:buNone/>
            </a:pPr>
            <a:r>
              <a:rPr lang="en-US" altLang="zh-CN" sz="2000" b="0" dirty="0">
                <a:latin typeface="Times New Roman"/>
                <a:cs typeface="Times New Roman"/>
              </a:rPr>
              <a:t> </a:t>
            </a:r>
            <a:r>
              <a:rPr lang="en-US" altLang="zh-CN" sz="2000" b="0" dirty="0" smtClean="0">
                <a:latin typeface="Times New Roman"/>
                <a:cs typeface="Times New Roman"/>
              </a:rPr>
              <a:t>   </a:t>
            </a:r>
            <a:r>
              <a:rPr lang="zh-CN" altLang="en-US" sz="2000" b="0" dirty="0" smtClean="0">
                <a:latin typeface="Times New Roman"/>
                <a:cs typeface="Times New Roman"/>
              </a:rPr>
              <a:t>证明： 因为  </a:t>
            </a:r>
            <a:r>
              <a:rPr lang="en-US" altLang="zh-CN" sz="2000" b="0" dirty="0">
                <a:latin typeface="Times New Roman"/>
                <a:cs typeface="Times New Roman"/>
              </a:rPr>
              <a:t>A, A→C⇒ C          </a:t>
            </a:r>
            <a:r>
              <a:rPr lang="zh-CN" altLang="en-US" sz="2000" b="0" dirty="0">
                <a:latin typeface="Times New Roman"/>
                <a:cs typeface="Times New Roman"/>
              </a:rPr>
              <a:t>假言推理</a:t>
            </a:r>
          </a:p>
          <a:p>
            <a:pPr marL="400050" lvl="1" indent="0">
              <a:lnSpc>
                <a:spcPct val="80000"/>
              </a:lnSpc>
              <a:buNone/>
            </a:pPr>
            <a:r>
              <a:rPr lang="zh-CN" altLang="en-US" sz="2000" b="0" dirty="0">
                <a:latin typeface="Times New Roman"/>
                <a:cs typeface="Times New Roman"/>
              </a:rPr>
              <a:t>               </a:t>
            </a:r>
            <a:r>
              <a:rPr lang="en-US" altLang="zh-CN" sz="2000" b="0" dirty="0" smtClean="0">
                <a:latin typeface="Times New Roman"/>
                <a:cs typeface="Times New Roman"/>
              </a:rPr>
              <a:t>B, C</a:t>
            </a:r>
            <a:r>
              <a:rPr lang="en-US" altLang="zh-CN" sz="2000" b="0" dirty="0">
                <a:latin typeface="Times New Roman"/>
                <a:cs typeface="Times New Roman"/>
              </a:rPr>
              <a:t>⇒ B∧C          </a:t>
            </a:r>
            <a:r>
              <a:rPr lang="zh-CN" altLang="en-US" sz="2000" b="0" dirty="0" smtClean="0">
                <a:latin typeface="Times New Roman"/>
                <a:cs typeface="Times New Roman"/>
              </a:rPr>
              <a:t>引入</a:t>
            </a:r>
            <a:r>
              <a:rPr lang="zh-CN" altLang="en-US" sz="2000" b="0" dirty="0">
                <a:latin typeface="Times New Roman"/>
                <a:cs typeface="Times New Roman"/>
              </a:rPr>
              <a:t>合取词 </a:t>
            </a:r>
          </a:p>
          <a:p>
            <a:pPr marL="400050" lvl="1" indent="0">
              <a:lnSpc>
                <a:spcPct val="80000"/>
              </a:lnSpc>
              <a:buNone/>
            </a:pPr>
            <a:r>
              <a:rPr lang="zh-CN" altLang="en-US" sz="2000" b="0" dirty="0">
                <a:latin typeface="Times New Roman"/>
                <a:cs typeface="Times New Roman"/>
              </a:rPr>
              <a:t>               </a:t>
            </a:r>
            <a:r>
              <a:rPr lang="en-US" altLang="zh-CN" sz="2000" b="0" dirty="0" smtClean="0">
                <a:latin typeface="Times New Roman"/>
                <a:cs typeface="Times New Roman"/>
              </a:rPr>
              <a:t>B</a:t>
            </a:r>
            <a:r>
              <a:rPr lang="en-US" altLang="zh-CN" sz="2000" b="0" dirty="0">
                <a:latin typeface="Times New Roman"/>
                <a:cs typeface="Times New Roman"/>
              </a:rPr>
              <a:t>∧C</a:t>
            </a:r>
            <a:r>
              <a:rPr lang="zh-CN" altLang="en-US" sz="2000" b="0" dirty="0">
                <a:latin typeface="Times New Roman"/>
                <a:cs typeface="Times New Roman"/>
              </a:rPr>
              <a:t>，</a:t>
            </a:r>
            <a:r>
              <a:rPr lang="en-US" altLang="zh-CN" sz="2000" b="0" dirty="0">
                <a:latin typeface="Times New Roman"/>
                <a:cs typeface="Times New Roman"/>
              </a:rPr>
              <a:t>B∧C→D ⇒ D   </a:t>
            </a:r>
            <a:r>
              <a:rPr lang="zh-CN" altLang="en-US" sz="2000" b="0" dirty="0" smtClean="0">
                <a:latin typeface="Times New Roman"/>
                <a:cs typeface="Times New Roman"/>
              </a:rPr>
              <a:t>假言推理</a:t>
            </a:r>
            <a:endParaRPr lang="zh-CN" altLang="en-US" sz="2000" b="0" dirty="0">
              <a:latin typeface="Times New Roman"/>
              <a:cs typeface="Times New Roman"/>
            </a:endParaRPr>
          </a:p>
          <a:p>
            <a:pPr marL="400050" lvl="1" indent="0">
              <a:lnSpc>
                <a:spcPct val="80000"/>
              </a:lnSpc>
              <a:buNone/>
            </a:pPr>
            <a:r>
              <a:rPr lang="zh-CN" altLang="en-US" sz="2000" b="0" dirty="0">
                <a:latin typeface="Times New Roman"/>
                <a:cs typeface="Times New Roman"/>
              </a:rPr>
              <a:t>               </a:t>
            </a:r>
            <a:r>
              <a:rPr lang="en-US" altLang="zh-CN" sz="2000" b="0" dirty="0" smtClean="0">
                <a:latin typeface="Times New Roman"/>
                <a:cs typeface="Times New Roman"/>
              </a:rPr>
              <a:t>D, D</a:t>
            </a:r>
            <a:r>
              <a:rPr lang="en-US" altLang="zh-CN" sz="2000" b="0" dirty="0">
                <a:latin typeface="Times New Roman"/>
                <a:cs typeface="Times New Roman"/>
              </a:rPr>
              <a:t>→Q ⇒ Q         </a:t>
            </a:r>
            <a:r>
              <a:rPr lang="zh-CN" altLang="en-US" sz="2000" b="0" dirty="0" smtClean="0">
                <a:latin typeface="Times New Roman"/>
                <a:cs typeface="Times New Roman"/>
              </a:rPr>
              <a:t>假言推理</a:t>
            </a:r>
            <a:endParaRPr lang="zh-CN" altLang="en-US" sz="2000" b="0" dirty="0">
              <a:latin typeface="Times New Roman"/>
              <a:cs typeface="Times New Roman"/>
            </a:endParaRPr>
          </a:p>
          <a:p>
            <a:pPr marL="400050" lvl="1" indent="0">
              <a:lnSpc>
                <a:spcPct val="80000"/>
              </a:lnSpc>
              <a:buNone/>
            </a:pPr>
            <a:r>
              <a:rPr lang="zh-CN" altLang="en-US" sz="2000" b="0" dirty="0" smtClean="0">
                <a:latin typeface="Times New Roman"/>
                <a:cs typeface="Times New Roman"/>
              </a:rPr>
              <a:t>         因此</a:t>
            </a:r>
            <a:r>
              <a:rPr lang="zh-CN" altLang="en-US" sz="2000" b="0" dirty="0">
                <a:latin typeface="Times New Roman"/>
                <a:cs typeface="Times New Roman"/>
              </a:rPr>
              <a:t>，</a:t>
            </a:r>
            <a:r>
              <a:rPr lang="en-US" altLang="zh-CN" sz="2000" b="0" dirty="0">
                <a:latin typeface="Times New Roman"/>
                <a:cs typeface="Times New Roman"/>
              </a:rPr>
              <a:t>Q</a:t>
            </a:r>
            <a:r>
              <a:rPr lang="zh-CN" altLang="en-US" sz="2000" b="0" dirty="0">
                <a:latin typeface="Times New Roman"/>
                <a:cs typeface="Times New Roman"/>
              </a:rPr>
              <a:t>为真</a:t>
            </a:r>
          </a:p>
          <a:p>
            <a:pPr>
              <a:lnSpc>
                <a:spcPct val="80000"/>
              </a:lnSpc>
            </a:pPr>
            <a:endParaRPr lang="zh-CN" altLang="en-US" sz="2400" b="1" dirty="0">
              <a:solidFill>
                <a:srgbClr val="0000CC"/>
              </a:solidFill>
              <a:latin typeface="幼圆" pitchFamily="49" charset="-122"/>
              <a:ea typeface="幼圆" pitchFamily="49" charset="-122"/>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2530" name="Rectangle 2"/>
          <p:cNvSpPr>
            <a:spLocks noGrp="1" noChangeArrowheads="1"/>
          </p:cNvSpPr>
          <p:nvPr>
            <p:ph type="title"/>
          </p:nvPr>
        </p:nvSpPr>
        <p:spPr>
          <a:xfrm>
            <a:off x="457200" y="0"/>
            <a:ext cx="8229600" cy="908050"/>
          </a:xfrm>
        </p:spPr>
        <p:txBody>
          <a:bodyPr/>
          <a:lstStyle/>
          <a:p>
            <a:r>
              <a:rPr lang="zh-CN" altLang="en-US" b="1" dirty="0" smtClean="0">
                <a:solidFill>
                  <a:schemeClr val="accent2"/>
                </a:solidFill>
                <a:latin typeface="Times New Roman" pitchFamily="18" charset="0"/>
              </a:rPr>
              <a:t>自然</a:t>
            </a:r>
            <a:r>
              <a:rPr lang="zh-CN" altLang="en-US" b="1" dirty="0">
                <a:solidFill>
                  <a:schemeClr val="accent2"/>
                </a:solidFill>
                <a:latin typeface="Times New Roman" pitchFamily="18" charset="0"/>
              </a:rPr>
              <a:t>演绎推理</a:t>
            </a:r>
          </a:p>
        </p:txBody>
      </p:sp>
      <p:sp>
        <p:nvSpPr>
          <p:cNvPr id="662531" name="Rectangle 3"/>
          <p:cNvSpPr>
            <a:spLocks noGrp="1" noChangeArrowheads="1"/>
          </p:cNvSpPr>
          <p:nvPr>
            <p:ph type="body" sz="half" idx="1"/>
          </p:nvPr>
        </p:nvSpPr>
        <p:spPr>
          <a:xfrm>
            <a:off x="468313" y="836613"/>
            <a:ext cx="8496300" cy="6021387"/>
          </a:xfrm>
        </p:spPr>
        <p:txBody>
          <a:bodyPr/>
          <a:lstStyle/>
          <a:p>
            <a:pPr marL="0" indent="0">
              <a:buNone/>
            </a:pPr>
            <a:r>
              <a:rPr lang="zh-CN" altLang="en-US" sz="1800" dirty="0" smtClean="0">
                <a:solidFill>
                  <a:srgbClr val="00B050"/>
                </a:solidFill>
                <a:latin typeface="Times New Roman" pitchFamily="18" charset="0"/>
                <a:ea typeface="仿宋_GB2312" pitchFamily="49" charset="-122"/>
                <a:cs typeface="Times New Roman" pitchFamily="18" charset="0"/>
              </a:rPr>
              <a:t>例：设</a:t>
            </a:r>
            <a:r>
              <a:rPr lang="zh-CN" altLang="en-US" sz="1800" dirty="0">
                <a:solidFill>
                  <a:srgbClr val="00B050"/>
                </a:solidFill>
                <a:latin typeface="Times New Roman" pitchFamily="18" charset="0"/>
                <a:ea typeface="仿宋_GB2312" pitchFamily="49" charset="-122"/>
                <a:cs typeface="Times New Roman" pitchFamily="18" charset="0"/>
              </a:rPr>
              <a:t>已知如下事实：</a:t>
            </a:r>
          </a:p>
          <a:p>
            <a:pPr marL="0" indent="0">
              <a:buNone/>
            </a:pPr>
            <a:r>
              <a:rPr lang="zh-CN" altLang="en-US" sz="1800" dirty="0">
                <a:solidFill>
                  <a:srgbClr val="00B050"/>
                </a:solidFill>
                <a:latin typeface="Times New Roman" pitchFamily="18" charset="0"/>
                <a:ea typeface="仿宋_GB2312" pitchFamily="49" charset="-122"/>
                <a:cs typeface="Times New Roman" pitchFamily="18" charset="0"/>
              </a:rPr>
              <a:t>    </a:t>
            </a:r>
            <a:r>
              <a:rPr lang="en-US" altLang="zh-CN" sz="1800" dirty="0">
                <a:solidFill>
                  <a:srgbClr val="00B050"/>
                </a:solidFill>
                <a:latin typeface="Times New Roman" pitchFamily="18" charset="0"/>
                <a:ea typeface="仿宋_GB2312" pitchFamily="49" charset="-122"/>
                <a:cs typeface="Times New Roman" pitchFamily="18" charset="0"/>
              </a:rPr>
              <a:t>(1) </a:t>
            </a:r>
            <a:r>
              <a:rPr lang="zh-CN" altLang="en-US" sz="1800" dirty="0">
                <a:solidFill>
                  <a:srgbClr val="00B050"/>
                </a:solidFill>
                <a:latin typeface="Times New Roman" pitchFamily="18" charset="0"/>
                <a:ea typeface="仿宋_GB2312" pitchFamily="49" charset="-122"/>
                <a:cs typeface="Times New Roman" pitchFamily="18" charset="0"/>
              </a:rPr>
              <a:t>只要是需要编程序的课，王程都喜欢。</a:t>
            </a:r>
          </a:p>
          <a:p>
            <a:pPr marL="0" indent="0">
              <a:buNone/>
            </a:pPr>
            <a:r>
              <a:rPr lang="zh-CN" altLang="en-US" sz="1800" dirty="0">
                <a:solidFill>
                  <a:srgbClr val="00B050"/>
                </a:solidFill>
                <a:latin typeface="Times New Roman" pitchFamily="18" charset="0"/>
                <a:ea typeface="仿宋_GB2312" pitchFamily="49" charset="-122"/>
                <a:cs typeface="Times New Roman" pitchFamily="18" charset="0"/>
              </a:rPr>
              <a:t>    </a:t>
            </a:r>
            <a:r>
              <a:rPr lang="en-US" altLang="zh-CN" sz="1800" dirty="0">
                <a:solidFill>
                  <a:srgbClr val="00B050"/>
                </a:solidFill>
                <a:latin typeface="Times New Roman" pitchFamily="18" charset="0"/>
                <a:ea typeface="仿宋_GB2312" pitchFamily="49" charset="-122"/>
                <a:cs typeface="Times New Roman" pitchFamily="18" charset="0"/>
              </a:rPr>
              <a:t>(2) </a:t>
            </a:r>
            <a:r>
              <a:rPr lang="zh-CN" altLang="en-US" sz="1800" dirty="0">
                <a:solidFill>
                  <a:srgbClr val="00B050"/>
                </a:solidFill>
                <a:latin typeface="Times New Roman" pitchFamily="18" charset="0"/>
                <a:ea typeface="仿宋_GB2312" pitchFamily="49" charset="-122"/>
                <a:cs typeface="Times New Roman" pitchFamily="18" charset="0"/>
              </a:rPr>
              <a:t>所有的程序设计语言课都是需要编程序的课。</a:t>
            </a:r>
          </a:p>
          <a:p>
            <a:pPr marL="0" indent="0">
              <a:buNone/>
            </a:pPr>
            <a:r>
              <a:rPr lang="zh-CN" altLang="en-US" sz="1800" dirty="0">
                <a:solidFill>
                  <a:srgbClr val="00B050"/>
                </a:solidFill>
                <a:latin typeface="Times New Roman" pitchFamily="18" charset="0"/>
                <a:ea typeface="仿宋_GB2312" pitchFamily="49" charset="-122"/>
                <a:cs typeface="Times New Roman" pitchFamily="18" charset="0"/>
              </a:rPr>
              <a:t>    </a:t>
            </a:r>
            <a:r>
              <a:rPr lang="en-US" altLang="zh-CN" sz="1800" dirty="0">
                <a:solidFill>
                  <a:srgbClr val="00B050"/>
                </a:solidFill>
                <a:latin typeface="Times New Roman" pitchFamily="18" charset="0"/>
                <a:ea typeface="仿宋_GB2312" pitchFamily="49" charset="-122"/>
                <a:cs typeface="Times New Roman" pitchFamily="18" charset="0"/>
              </a:rPr>
              <a:t>(3) C</a:t>
            </a:r>
            <a:r>
              <a:rPr lang="zh-CN" altLang="en-US" sz="1800" dirty="0">
                <a:solidFill>
                  <a:srgbClr val="00B050"/>
                </a:solidFill>
                <a:latin typeface="Times New Roman" pitchFamily="18" charset="0"/>
                <a:ea typeface="仿宋_GB2312" pitchFamily="49" charset="-122"/>
                <a:cs typeface="Times New Roman" pitchFamily="18" charset="0"/>
              </a:rPr>
              <a:t>是一门程序设计语言课。</a:t>
            </a:r>
          </a:p>
          <a:p>
            <a:pPr marL="0" indent="0">
              <a:buNone/>
            </a:pPr>
            <a:r>
              <a:rPr lang="zh-CN" altLang="en-US" sz="1800" dirty="0">
                <a:solidFill>
                  <a:srgbClr val="00B050"/>
                </a:solidFill>
                <a:latin typeface="Times New Roman" pitchFamily="18" charset="0"/>
                <a:ea typeface="仿宋_GB2312" pitchFamily="49" charset="-122"/>
                <a:cs typeface="Times New Roman" pitchFamily="18" charset="0"/>
              </a:rPr>
              <a:t>求证：王程喜欢</a:t>
            </a:r>
            <a:r>
              <a:rPr lang="en-US" altLang="zh-CN" sz="1800" dirty="0">
                <a:solidFill>
                  <a:srgbClr val="00B050"/>
                </a:solidFill>
                <a:latin typeface="Times New Roman" pitchFamily="18" charset="0"/>
                <a:ea typeface="仿宋_GB2312" pitchFamily="49" charset="-122"/>
                <a:cs typeface="Times New Roman" pitchFamily="18" charset="0"/>
              </a:rPr>
              <a:t>C</a:t>
            </a:r>
            <a:r>
              <a:rPr lang="zh-CN" altLang="en-US" sz="1800" dirty="0">
                <a:solidFill>
                  <a:srgbClr val="00B050"/>
                </a:solidFill>
                <a:latin typeface="Times New Roman" pitchFamily="18" charset="0"/>
                <a:ea typeface="仿宋_GB2312" pitchFamily="49" charset="-122"/>
                <a:cs typeface="Times New Roman" pitchFamily="18" charset="0"/>
              </a:rPr>
              <a:t>这门课。</a:t>
            </a:r>
          </a:p>
          <a:p>
            <a:pPr marL="0" indent="0">
              <a:buNone/>
            </a:pPr>
            <a:r>
              <a:rPr lang="zh-CN" altLang="en-US" sz="1800" b="0" dirty="0" smtClean="0">
                <a:latin typeface="Times New Roman" pitchFamily="18" charset="0"/>
                <a:ea typeface="仿宋_GB2312" pitchFamily="49" charset="-122"/>
                <a:cs typeface="Times New Roman" pitchFamily="18" charset="0"/>
              </a:rPr>
              <a:t>证明</a:t>
            </a:r>
            <a:r>
              <a:rPr lang="zh-CN" altLang="en-US" sz="1800" b="0" dirty="0">
                <a:latin typeface="Times New Roman" pitchFamily="18" charset="0"/>
                <a:ea typeface="仿宋_GB2312" pitchFamily="49" charset="-122"/>
                <a:cs typeface="Times New Roman" pitchFamily="18" charset="0"/>
              </a:rPr>
              <a:t>：</a:t>
            </a:r>
            <a:r>
              <a:rPr lang="zh-CN" altLang="en-US" sz="1800" dirty="0">
                <a:solidFill>
                  <a:srgbClr val="0000FF"/>
                </a:solidFill>
                <a:latin typeface="Times New Roman" pitchFamily="18" charset="0"/>
                <a:ea typeface="仿宋_GB2312" pitchFamily="49" charset="-122"/>
                <a:cs typeface="Times New Roman" pitchFamily="18" charset="0"/>
              </a:rPr>
              <a:t>首先定义谓词</a:t>
            </a:r>
          </a:p>
          <a:p>
            <a:pPr marL="0" indent="0">
              <a:buNone/>
            </a:pPr>
            <a:r>
              <a:rPr lang="zh-CN" altLang="en-US" sz="1800" b="0" dirty="0">
                <a:latin typeface="Times New Roman" pitchFamily="18" charset="0"/>
                <a:ea typeface="仿宋_GB2312" pitchFamily="49" charset="-122"/>
                <a:cs typeface="Times New Roman" pitchFamily="18" charset="0"/>
              </a:rPr>
              <a:t>        </a:t>
            </a:r>
            <a:r>
              <a:rPr lang="en-US" altLang="zh-CN" sz="1800" b="0" dirty="0" err="1">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(x)       x</a:t>
            </a:r>
            <a:r>
              <a:rPr lang="zh-CN" altLang="en-US" sz="1800" b="0" dirty="0">
                <a:latin typeface="Times New Roman" pitchFamily="18" charset="0"/>
                <a:ea typeface="仿宋_GB2312" pitchFamily="49" charset="-122"/>
                <a:cs typeface="Times New Roman" pitchFamily="18" charset="0"/>
              </a:rPr>
              <a:t>是需要编程序的课。</a:t>
            </a:r>
          </a:p>
          <a:p>
            <a:pPr marL="0" indent="0">
              <a:buNone/>
            </a:pPr>
            <a:r>
              <a:rPr lang="zh-CN" altLang="en-US" sz="1800" b="0" dirty="0">
                <a:latin typeface="Times New Roman" pitchFamily="18" charset="0"/>
                <a:ea typeface="仿宋_GB2312" pitchFamily="49" charset="-122"/>
                <a:cs typeface="Times New Roman" pitchFamily="18" charset="0"/>
              </a:rPr>
              <a:t>        </a:t>
            </a:r>
            <a:r>
              <a:rPr lang="en-US" altLang="zh-CN" sz="1800" b="0" dirty="0">
                <a:latin typeface="Times New Roman" pitchFamily="18" charset="0"/>
                <a:ea typeface="仿宋_GB2312" pitchFamily="49" charset="-122"/>
                <a:cs typeface="Times New Roman" pitchFamily="18" charset="0"/>
              </a:rPr>
              <a:t>Like(x, y)    x</a:t>
            </a:r>
            <a:r>
              <a:rPr lang="zh-CN" altLang="en-US" sz="1800" b="0" dirty="0">
                <a:latin typeface="Times New Roman" pitchFamily="18" charset="0"/>
                <a:ea typeface="仿宋_GB2312" pitchFamily="49" charset="-122"/>
                <a:cs typeface="Times New Roman" pitchFamily="18" charset="0"/>
              </a:rPr>
              <a:t>喜欢</a:t>
            </a:r>
            <a:r>
              <a:rPr lang="en-US" altLang="zh-CN" sz="1800" b="0" dirty="0">
                <a:latin typeface="Times New Roman" pitchFamily="18" charset="0"/>
                <a:ea typeface="仿宋_GB2312" pitchFamily="49" charset="-122"/>
                <a:cs typeface="Times New Roman" pitchFamily="18" charset="0"/>
              </a:rPr>
              <a:t>y</a:t>
            </a:r>
            <a:r>
              <a:rPr lang="zh-CN" altLang="en-US" sz="1800" b="0" dirty="0">
                <a:latin typeface="Times New Roman" pitchFamily="18" charset="0"/>
                <a:ea typeface="仿宋_GB2312" pitchFamily="49" charset="-122"/>
                <a:cs typeface="Times New Roman" pitchFamily="18" charset="0"/>
              </a:rPr>
              <a:t>。</a:t>
            </a:r>
          </a:p>
          <a:p>
            <a:pPr marL="0" indent="0">
              <a:buNone/>
            </a:pPr>
            <a:r>
              <a:rPr lang="zh-CN" altLang="en-US" sz="1800" b="0" dirty="0">
                <a:latin typeface="Times New Roman" pitchFamily="18" charset="0"/>
                <a:ea typeface="仿宋_GB2312" pitchFamily="49" charset="-122"/>
                <a:cs typeface="Times New Roman" pitchFamily="18" charset="0"/>
              </a:rPr>
              <a:t>        </a:t>
            </a:r>
            <a:r>
              <a:rPr lang="en-US" altLang="zh-CN" sz="1800" b="0" dirty="0">
                <a:latin typeface="Times New Roman" pitchFamily="18" charset="0"/>
                <a:ea typeface="仿宋_GB2312" pitchFamily="49" charset="-122"/>
                <a:cs typeface="Times New Roman" pitchFamily="18" charset="0"/>
              </a:rPr>
              <a:t>Lang(x)       x</a:t>
            </a:r>
            <a:r>
              <a:rPr lang="zh-CN" altLang="en-US" sz="1800" b="0" dirty="0">
                <a:latin typeface="Times New Roman" pitchFamily="18" charset="0"/>
                <a:ea typeface="仿宋_GB2312" pitchFamily="49" charset="-122"/>
                <a:cs typeface="Times New Roman" pitchFamily="18" charset="0"/>
              </a:rPr>
              <a:t>是一门程序设计语言课</a:t>
            </a:r>
          </a:p>
          <a:p>
            <a:pPr marL="0" indent="0">
              <a:buNone/>
            </a:pPr>
            <a:r>
              <a:rPr lang="zh-CN" altLang="en-US" sz="1800" dirty="0">
                <a:solidFill>
                  <a:srgbClr val="0000FF"/>
                </a:solidFill>
                <a:latin typeface="Times New Roman" pitchFamily="18" charset="0"/>
                <a:ea typeface="仿宋_GB2312" pitchFamily="49" charset="-122"/>
                <a:cs typeface="Times New Roman" pitchFamily="18" charset="0"/>
              </a:rPr>
              <a:t>把已知事实及待求解问题用谓词公式表示</a:t>
            </a:r>
            <a:r>
              <a:rPr lang="zh-CN" altLang="en-US" sz="1800" b="0" dirty="0">
                <a:latin typeface="Times New Roman" pitchFamily="18" charset="0"/>
                <a:ea typeface="仿宋_GB2312" pitchFamily="49" charset="-122"/>
                <a:cs typeface="Times New Roman" pitchFamily="18" charset="0"/>
              </a:rPr>
              <a:t>如下：</a:t>
            </a:r>
          </a:p>
          <a:p>
            <a:pPr marL="0" indent="0">
              <a:buNone/>
            </a:pPr>
            <a:r>
              <a:rPr lang="zh-CN" altLang="en-US" sz="1800" b="0" dirty="0">
                <a:latin typeface="Times New Roman" pitchFamily="18" charset="0"/>
                <a:ea typeface="仿宋_GB2312" pitchFamily="49" charset="-122"/>
                <a:cs typeface="Times New Roman" pitchFamily="18" charset="0"/>
              </a:rPr>
              <a:t>        </a:t>
            </a:r>
            <a:r>
              <a:rPr lang="en-US" altLang="zh-CN" sz="1800" b="0" dirty="0" err="1">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(x)→Like(Wang , x)</a:t>
            </a:r>
          </a:p>
          <a:p>
            <a:pPr marL="0" indent="0">
              <a:buNone/>
            </a:pPr>
            <a:r>
              <a:rPr lang="en-US" altLang="zh-CN" sz="1800" b="0" dirty="0">
                <a:latin typeface="Times New Roman" pitchFamily="18" charset="0"/>
                <a:ea typeface="仿宋_GB2312" pitchFamily="49" charset="-122"/>
                <a:cs typeface="Times New Roman" pitchFamily="18" charset="0"/>
              </a:rPr>
              <a:t>     </a:t>
            </a:r>
            <a:r>
              <a:rPr lang="en-US" altLang="zh-CN" sz="1800" b="0" dirty="0" smtClean="0">
                <a:latin typeface="Times New Roman" pitchFamily="18" charset="0"/>
                <a:ea typeface="仿宋_GB2312" pitchFamily="49" charset="-122"/>
                <a:cs typeface="Times New Roman" pitchFamily="18" charset="0"/>
              </a:rPr>
              <a:t>           </a:t>
            </a:r>
            <a:r>
              <a:rPr lang="en-US" altLang="zh-CN" sz="1800" b="0" dirty="0">
                <a:latin typeface="Times New Roman" pitchFamily="18" charset="0"/>
                <a:ea typeface="仿宋_GB2312" pitchFamily="49" charset="-122"/>
                <a:cs typeface="Times New Roman" pitchFamily="18" charset="0"/>
              </a:rPr>
              <a:t>(∀x)( Lang(x)→</a:t>
            </a:r>
            <a:r>
              <a:rPr lang="en-US" altLang="zh-CN" sz="1800" b="0" dirty="0" err="1">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(x))</a:t>
            </a:r>
          </a:p>
          <a:p>
            <a:pPr marL="0" indent="0">
              <a:buNone/>
            </a:pPr>
            <a:r>
              <a:rPr lang="en-US" altLang="zh-CN" sz="1800" b="0" dirty="0">
                <a:latin typeface="Times New Roman" pitchFamily="18" charset="0"/>
                <a:ea typeface="仿宋_GB2312" pitchFamily="49" charset="-122"/>
                <a:cs typeface="Times New Roman" pitchFamily="18" charset="0"/>
              </a:rPr>
              <a:t>       </a:t>
            </a:r>
            <a:r>
              <a:rPr lang="zh-CN" altLang="en-US" sz="1800" b="0" dirty="0" smtClean="0">
                <a:latin typeface="Times New Roman" pitchFamily="18" charset="0"/>
                <a:ea typeface="仿宋_GB2312" pitchFamily="49" charset="-122"/>
                <a:cs typeface="Times New Roman" pitchFamily="18" charset="0"/>
              </a:rPr>
              <a:t>     </a:t>
            </a:r>
            <a:r>
              <a:rPr lang="en-US" altLang="zh-CN" sz="1800" b="0" dirty="0" smtClean="0">
                <a:latin typeface="Times New Roman" pitchFamily="18" charset="0"/>
                <a:ea typeface="仿宋_GB2312" pitchFamily="49" charset="-122"/>
                <a:cs typeface="Times New Roman" pitchFamily="18" charset="0"/>
              </a:rPr>
              <a:t> </a:t>
            </a:r>
            <a:r>
              <a:rPr lang="zh-CN" altLang="en-US" sz="1800" b="0" dirty="0" smtClean="0">
                <a:latin typeface="Times New Roman" pitchFamily="18" charset="0"/>
                <a:ea typeface="仿宋_GB2312" pitchFamily="49" charset="-122"/>
                <a:cs typeface="Times New Roman" pitchFamily="18" charset="0"/>
              </a:rPr>
              <a:t>  </a:t>
            </a:r>
            <a:r>
              <a:rPr lang="en-US" altLang="zh-CN" sz="1800" b="0" dirty="0" smtClean="0">
                <a:latin typeface="Times New Roman" pitchFamily="18" charset="0"/>
                <a:ea typeface="仿宋_GB2312" pitchFamily="49" charset="-122"/>
                <a:cs typeface="Times New Roman" pitchFamily="18" charset="0"/>
              </a:rPr>
              <a:t>Lang</a:t>
            </a:r>
            <a:r>
              <a:rPr lang="en-US" altLang="zh-CN" sz="1800" b="0" dirty="0">
                <a:latin typeface="Times New Roman" pitchFamily="18" charset="0"/>
                <a:ea typeface="仿宋_GB2312" pitchFamily="49" charset="-122"/>
                <a:cs typeface="Times New Roman" pitchFamily="18" charset="0"/>
              </a:rPr>
              <a:t>(C)</a:t>
            </a:r>
          </a:p>
          <a:p>
            <a:pPr marL="0" indent="0">
              <a:buNone/>
            </a:pPr>
            <a:r>
              <a:rPr lang="zh-CN" altLang="en-US" sz="1800" dirty="0">
                <a:solidFill>
                  <a:srgbClr val="0000FF"/>
                </a:solidFill>
                <a:latin typeface="Times New Roman" pitchFamily="18" charset="0"/>
                <a:ea typeface="仿宋_GB2312" pitchFamily="49" charset="-122"/>
                <a:cs typeface="Times New Roman" pitchFamily="18" charset="0"/>
              </a:rPr>
              <a:t>应用推理规则进行推理</a:t>
            </a:r>
            <a:r>
              <a:rPr lang="zh-CN" altLang="en-US" sz="1800" b="0" dirty="0">
                <a:latin typeface="Times New Roman" pitchFamily="18" charset="0"/>
                <a:ea typeface="仿宋_GB2312" pitchFamily="49" charset="-122"/>
                <a:cs typeface="Times New Roman" pitchFamily="18" charset="0"/>
              </a:rPr>
              <a:t>：</a:t>
            </a:r>
          </a:p>
          <a:p>
            <a:pPr marL="0" indent="0">
              <a:buNone/>
            </a:pPr>
            <a:r>
              <a:rPr lang="zh-CN" altLang="en-US" sz="1800" b="0" dirty="0">
                <a:latin typeface="Times New Roman" pitchFamily="18" charset="0"/>
                <a:ea typeface="仿宋_GB2312" pitchFamily="49" charset="-122"/>
                <a:cs typeface="Times New Roman" pitchFamily="18" charset="0"/>
              </a:rPr>
              <a:t>  </a:t>
            </a:r>
            <a:r>
              <a:rPr lang="zh-CN" altLang="en-US" sz="1800" b="0" dirty="0" smtClean="0">
                <a:latin typeface="Times New Roman" pitchFamily="18" charset="0"/>
                <a:ea typeface="仿宋_GB2312" pitchFamily="49" charset="-122"/>
                <a:cs typeface="Times New Roman" pitchFamily="18" charset="0"/>
              </a:rPr>
              <a:t>      </a:t>
            </a:r>
            <a:r>
              <a:rPr lang="en-US" altLang="zh-CN" sz="1800" b="0" dirty="0">
                <a:latin typeface="Times New Roman" pitchFamily="18" charset="0"/>
                <a:ea typeface="仿宋_GB2312" pitchFamily="49" charset="-122"/>
                <a:cs typeface="Times New Roman" pitchFamily="18" charset="0"/>
              </a:rPr>
              <a:t>Lang(y)→</a:t>
            </a:r>
            <a:r>
              <a:rPr lang="en-US" altLang="zh-CN" sz="1800" b="0" dirty="0" err="1">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(y)                           </a:t>
            </a:r>
            <a:r>
              <a:rPr lang="en-US" altLang="zh-CN" sz="1800" b="0" dirty="0" smtClean="0">
                <a:latin typeface="Times New Roman" pitchFamily="18" charset="0"/>
                <a:ea typeface="仿宋_GB2312" pitchFamily="49" charset="-122"/>
                <a:cs typeface="Times New Roman" pitchFamily="18" charset="0"/>
              </a:rPr>
              <a:t>            </a:t>
            </a:r>
            <a:r>
              <a:rPr lang="zh-CN" altLang="en-US" sz="1800" b="0" dirty="0" smtClean="0">
                <a:latin typeface="Times New Roman" pitchFamily="18" charset="0"/>
                <a:ea typeface="仿宋_GB2312" pitchFamily="49" charset="-122"/>
                <a:cs typeface="Times New Roman" pitchFamily="18" charset="0"/>
              </a:rPr>
              <a:t>全称</a:t>
            </a:r>
            <a:r>
              <a:rPr lang="zh-CN" altLang="en-US" sz="1800" b="0" dirty="0">
                <a:latin typeface="Times New Roman" pitchFamily="18" charset="0"/>
                <a:ea typeface="仿宋_GB2312" pitchFamily="49" charset="-122"/>
                <a:cs typeface="Times New Roman" pitchFamily="18" charset="0"/>
              </a:rPr>
              <a:t>固化</a:t>
            </a:r>
          </a:p>
          <a:p>
            <a:pPr marL="0" indent="0">
              <a:buNone/>
            </a:pPr>
            <a:r>
              <a:rPr lang="zh-CN" altLang="en-US" sz="1800" b="0" dirty="0">
                <a:latin typeface="Times New Roman" pitchFamily="18" charset="0"/>
                <a:ea typeface="仿宋_GB2312" pitchFamily="49" charset="-122"/>
                <a:cs typeface="Times New Roman" pitchFamily="18" charset="0"/>
              </a:rPr>
              <a:t>   </a:t>
            </a:r>
            <a:r>
              <a:rPr lang="zh-CN" altLang="en-US" sz="1800" b="0" dirty="0" smtClean="0">
                <a:latin typeface="Times New Roman" pitchFamily="18" charset="0"/>
                <a:ea typeface="仿宋_GB2312" pitchFamily="49" charset="-122"/>
                <a:cs typeface="Times New Roman" pitchFamily="18" charset="0"/>
              </a:rPr>
              <a:t>     </a:t>
            </a:r>
            <a:r>
              <a:rPr lang="en-US" altLang="zh-CN" sz="1800" b="0" dirty="0">
                <a:latin typeface="Times New Roman" pitchFamily="18" charset="0"/>
                <a:ea typeface="仿宋_GB2312" pitchFamily="49" charset="-122"/>
                <a:cs typeface="Times New Roman" pitchFamily="18" charset="0"/>
              </a:rPr>
              <a:t>Lang(C)</a:t>
            </a:r>
            <a:r>
              <a:rPr lang="zh-CN" altLang="en-US" sz="1800" b="0" dirty="0">
                <a:latin typeface="Times New Roman" pitchFamily="18" charset="0"/>
                <a:ea typeface="仿宋_GB2312" pitchFamily="49" charset="-122"/>
                <a:cs typeface="Times New Roman" pitchFamily="18" charset="0"/>
              </a:rPr>
              <a:t>，</a:t>
            </a:r>
            <a:r>
              <a:rPr lang="en-US" altLang="zh-CN" sz="1800" b="0" dirty="0">
                <a:latin typeface="Times New Roman" pitchFamily="18" charset="0"/>
                <a:ea typeface="仿宋_GB2312" pitchFamily="49" charset="-122"/>
                <a:cs typeface="Times New Roman" pitchFamily="18" charset="0"/>
              </a:rPr>
              <a:t>Lang(y)→</a:t>
            </a:r>
            <a:r>
              <a:rPr lang="en-US" altLang="zh-CN" sz="1800" b="0" dirty="0" err="1">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(y) ⇒ </a:t>
            </a:r>
            <a:r>
              <a:rPr lang="en-US" altLang="zh-CN" sz="1800" b="0" dirty="0" err="1">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(C)   </a:t>
            </a:r>
            <a:r>
              <a:rPr lang="zh-CN" altLang="en-US" sz="1800" b="0" dirty="0">
                <a:latin typeface="Times New Roman" pitchFamily="18" charset="0"/>
                <a:ea typeface="仿宋_GB2312" pitchFamily="49" charset="-122"/>
                <a:cs typeface="Times New Roman" pitchFamily="18" charset="0"/>
              </a:rPr>
              <a:t>假言推理  </a:t>
            </a:r>
            <a:r>
              <a:rPr lang="en-US" altLang="zh-CN" sz="1800" b="0" dirty="0">
                <a:latin typeface="Times New Roman" pitchFamily="18" charset="0"/>
                <a:ea typeface="仿宋_GB2312" pitchFamily="49" charset="-122"/>
                <a:cs typeface="Times New Roman" pitchFamily="18" charset="0"/>
              </a:rPr>
              <a:t>{C/y}</a:t>
            </a:r>
          </a:p>
          <a:p>
            <a:pPr marL="0" indent="0">
              <a:buNone/>
            </a:pPr>
            <a:r>
              <a:rPr lang="en-US" altLang="zh-CN" sz="1800" b="0" dirty="0">
                <a:latin typeface="Times New Roman" pitchFamily="18" charset="0"/>
                <a:ea typeface="仿宋_GB2312" pitchFamily="49" charset="-122"/>
                <a:cs typeface="Times New Roman" pitchFamily="18" charset="0"/>
              </a:rPr>
              <a:t>    </a:t>
            </a:r>
            <a:r>
              <a:rPr lang="zh-CN" altLang="en-US" sz="1800" b="0" dirty="0" smtClean="0">
                <a:latin typeface="Times New Roman" pitchFamily="18" charset="0"/>
                <a:ea typeface="仿宋_GB2312" pitchFamily="49" charset="-122"/>
                <a:cs typeface="Times New Roman" pitchFamily="18" charset="0"/>
              </a:rPr>
              <a:t>      </a:t>
            </a:r>
            <a:r>
              <a:rPr lang="en-US" altLang="zh-CN" sz="1800" b="0" dirty="0" err="1" smtClean="0">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(C),  </a:t>
            </a:r>
            <a:r>
              <a:rPr lang="en-US" altLang="zh-CN" sz="1800" b="0" dirty="0" err="1">
                <a:latin typeface="Times New Roman" pitchFamily="18" charset="0"/>
                <a:ea typeface="仿宋_GB2312" pitchFamily="49" charset="-122"/>
                <a:cs typeface="Times New Roman" pitchFamily="18" charset="0"/>
              </a:rPr>
              <a:t>Prog</a:t>
            </a:r>
            <a:r>
              <a:rPr lang="en-US" altLang="zh-CN" sz="1800" b="0" dirty="0">
                <a:latin typeface="Times New Roman" pitchFamily="18" charset="0"/>
                <a:ea typeface="仿宋_GB2312" pitchFamily="49" charset="-122"/>
                <a:cs typeface="Times New Roman" pitchFamily="18" charset="0"/>
              </a:rPr>
              <a:t>(x)→Like(Wang , x) ⇒ Like(Wang , C)  </a:t>
            </a:r>
            <a:r>
              <a:rPr lang="zh-CN" altLang="en-US" sz="1800" b="0" dirty="0">
                <a:latin typeface="Times New Roman" pitchFamily="18" charset="0"/>
                <a:ea typeface="仿宋_GB2312" pitchFamily="49" charset="-122"/>
                <a:cs typeface="Times New Roman" pitchFamily="18" charset="0"/>
              </a:rPr>
              <a:t>假言推理  </a:t>
            </a:r>
            <a:r>
              <a:rPr lang="en-US" altLang="zh-CN" sz="1800" b="0" dirty="0">
                <a:latin typeface="Times New Roman" pitchFamily="18" charset="0"/>
                <a:ea typeface="仿宋_GB2312" pitchFamily="49" charset="-122"/>
                <a:cs typeface="Times New Roman" pitchFamily="18" charset="0"/>
              </a:rPr>
              <a:t>{C/x}</a:t>
            </a:r>
          </a:p>
          <a:p>
            <a:pPr marL="0" indent="0">
              <a:buNone/>
            </a:pPr>
            <a:r>
              <a:rPr lang="zh-CN" altLang="en-US" sz="1800" b="0" dirty="0">
                <a:latin typeface="Times New Roman" pitchFamily="18" charset="0"/>
                <a:ea typeface="仿宋_GB2312" pitchFamily="49" charset="-122"/>
                <a:cs typeface="Times New Roman" pitchFamily="18" charset="0"/>
              </a:rPr>
              <a:t>因此，王程喜欢</a:t>
            </a:r>
            <a:r>
              <a:rPr lang="en-US" altLang="zh-CN" sz="1800" b="0" dirty="0">
                <a:latin typeface="Times New Roman" pitchFamily="18" charset="0"/>
                <a:ea typeface="仿宋_GB2312" pitchFamily="49" charset="-122"/>
                <a:cs typeface="Times New Roman" pitchFamily="18" charset="0"/>
              </a:rPr>
              <a:t>C</a:t>
            </a:r>
            <a:r>
              <a:rPr lang="zh-CN" altLang="en-US" sz="1800" b="0" dirty="0">
                <a:latin typeface="Times New Roman" pitchFamily="18" charset="0"/>
                <a:ea typeface="仿宋_GB2312" pitchFamily="49" charset="-122"/>
                <a:cs typeface="Times New Roman" pitchFamily="18" charset="0"/>
              </a:rPr>
              <a:t>这门课。    </a:t>
            </a: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5" name="Rectangle 3"/>
          <p:cNvSpPr>
            <a:spLocks noGrp="1" noChangeArrowheads="1"/>
          </p:cNvSpPr>
          <p:nvPr>
            <p:ph type="body" idx="1"/>
          </p:nvPr>
        </p:nvSpPr>
        <p:spPr>
          <a:xfrm>
            <a:off x="323528" y="1268760"/>
            <a:ext cx="8496944" cy="4852988"/>
          </a:xfrm>
        </p:spPr>
        <p:txBody>
          <a:bodyPr/>
          <a:lstStyle/>
          <a:p>
            <a:pPr>
              <a:lnSpc>
                <a:spcPct val="120000"/>
              </a:lnSpc>
            </a:pPr>
            <a:r>
              <a:rPr lang="zh-CN" altLang="en-US" sz="2400" dirty="0"/>
              <a:t>依据以下原则为投资者推荐投资方案：</a:t>
            </a:r>
          </a:p>
          <a:p>
            <a:pPr lvl="1">
              <a:lnSpc>
                <a:spcPct val="120000"/>
              </a:lnSpc>
            </a:pPr>
            <a:r>
              <a:rPr lang="zh-CN" altLang="en-US" sz="2000" b="0" dirty="0" smtClean="0"/>
              <a:t>投资者</a:t>
            </a:r>
            <a:r>
              <a:rPr lang="zh-CN" altLang="en-US" sz="2000" b="0" dirty="0"/>
              <a:t>如果没有足够的</a:t>
            </a:r>
            <a:r>
              <a:rPr lang="zh-CN" altLang="en-US" sz="2000" dirty="0">
                <a:solidFill>
                  <a:srgbClr val="0000CC"/>
                </a:solidFill>
              </a:rPr>
              <a:t>存款</a:t>
            </a:r>
            <a:r>
              <a:rPr lang="zh-CN" altLang="en-US" sz="2000" b="0" dirty="0"/>
              <a:t>，则不管其收入多少都应把钱存入银行。</a:t>
            </a:r>
          </a:p>
          <a:p>
            <a:pPr lvl="1">
              <a:lnSpc>
                <a:spcPct val="120000"/>
              </a:lnSpc>
            </a:pPr>
            <a:r>
              <a:rPr lang="zh-CN" altLang="en-US" sz="2000" b="0" dirty="0" smtClean="0"/>
              <a:t>拥有</a:t>
            </a:r>
            <a:r>
              <a:rPr lang="zh-CN" altLang="en-US" sz="2000" b="0" dirty="0"/>
              <a:t>足够存款和</a:t>
            </a:r>
            <a:r>
              <a:rPr lang="zh-CN" altLang="en-US" sz="2000" dirty="0">
                <a:solidFill>
                  <a:srgbClr val="0000CC"/>
                </a:solidFill>
              </a:rPr>
              <a:t>收入</a:t>
            </a:r>
            <a:r>
              <a:rPr lang="zh-CN" altLang="en-US" sz="2000" b="0" dirty="0"/>
              <a:t>的人应该考虑股票投资。</a:t>
            </a:r>
          </a:p>
          <a:p>
            <a:pPr lvl="1">
              <a:lnSpc>
                <a:spcPct val="120000"/>
              </a:lnSpc>
            </a:pPr>
            <a:r>
              <a:rPr lang="zh-CN" altLang="en-US" sz="2000" b="0" dirty="0" smtClean="0"/>
              <a:t>拥有</a:t>
            </a:r>
            <a:r>
              <a:rPr lang="zh-CN" altLang="en-US" sz="2000" b="0" dirty="0"/>
              <a:t>较少收入和足够存款的人可能想把他们多余的钱分别用于存款和买股票。</a:t>
            </a:r>
          </a:p>
          <a:p>
            <a:pPr>
              <a:lnSpc>
                <a:spcPct val="120000"/>
              </a:lnSpc>
            </a:pPr>
            <a:r>
              <a:rPr lang="zh-CN" altLang="en-US" sz="2400" dirty="0"/>
              <a:t>存款和收入是否足够取决于投资者</a:t>
            </a:r>
            <a:r>
              <a:rPr lang="zh-CN" altLang="en-US" sz="2400" dirty="0" smtClean="0"/>
              <a:t>需要供养</a:t>
            </a:r>
            <a:r>
              <a:rPr lang="zh-CN" altLang="en-US" sz="2400" dirty="0"/>
              <a:t>的人口</a:t>
            </a:r>
            <a:r>
              <a:rPr lang="zh-CN" altLang="en-US" sz="2400" dirty="0" smtClean="0"/>
              <a:t>数目</a:t>
            </a:r>
            <a:r>
              <a:rPr lang="en-US" altLang="zh-CN" sz="2400" dirty="0" smtClean="0"/>
              <a:t>: </a:t>
            </a:r>
            <a:endParaRPr lang="en-US" altLang="zh-CN" sz="2400" dirty="0"/>
          </a:p>
          <a:p>
            <a:pPr lvl="1">
              <a:lnSpc>
                <a:spcPct val="120000"/>
              </a:lnSpc>
            </a:pPr>
            <a:r>
              <a:rPr lang="zh-CN" altLang="en-US" sz="2000" b="0" dirty="0"/>
              <a:t>每</a:t>
            </a:r>
            <a:r>
              <a:rPr lang="zh-CN" altLang="en-US" sz="2000" b="0" dirty="0" smtClean="0"/>
              <a:t>供养一个人</a:t>
            </a:r>
            <a:r>
              <a:rPr lang="zh-CN" altLang="en-US" sz="2000" b="0" dirty="0"/>
              <a:t>，银行里必须至少有</a:t>
            </a:r>
            <a:r>
              <a:rPr lang="en-US" altLang="zh-CN" sz="2000" b="0" dirty="0"/>
              <a:t>5000</a:t>
            </a:r>
            <a:r>
              <a:rPr lang="zh-CN" altLang="en-US" sz="2000" b="0" dirty="0" smtClean="0"/>
              <a:t>美元</a:t>
            </a:r>
            <a:r>
              <a:rPr lang="zh-CN" altLang="en-US" sz="2000" dirty="0" smtClean="0">
                <a:solidFill>
                  <a:srgbClr val="0000FF"/>
                </a:solidFill>
              </a:rPr>
              <a:t>存款</a:t>
            </a:r>
            <a:r>
              <a:rPr lang="en-US" altLang="zh-CN" sz="2000" b="0" dirty="0" smtClean="0"/>
              <a:t>;</a:t>
            </a:r>
            <a:endParaRPr lang="en-US" altLang="zh-CN" sz="2000" b="0" dirty="0"/>
          </a:p>
          <a:p>
            <a:pPr lvl="1">
              <a:lnSpc>
                <a:spcPct val="120000"/>
              </a:lnSpc>
            </a:pPr>
            <a:r>
              <a:rPr lang="zh-CN" altLang="en-US" sz="2000" b="0" dirty="0" smtClean="0"/>
              <a:t>足够</a:t>
            </a:r>
            <a:r>
              <a:rPr lang="zh-CN" altLang="en-US" sz="2000" b="0" dirty="0"/>
              <a:t>的</a:t>
            </a:r>
            <a:r>
              <a:rPr lang="zh-CN" altLang="en-US" sz="2000" dirty="0">
                <a:solidFill>
                  <a:srgbClr val="0000FF"/>
                </a:solidFill>
              </a:rPr>
              <a:t>收入</a:t>
            </a:r>
            <a:r>
              <a:rPr lang="zh-CN" altLang="en-US" sz="2000" b="0" dirty="0"/>
              <a:t>必须</a:t>
            </a:r>
            <a:r>
              <a:rPr lang="zh-CN" altLang="en-US" sz="2000" b="0" dirty="0" smtClean="0"/>
              <a:t>是稳定的，并且每年能够提供</a:t>
            </a:r>
            <a:r>
              <a:rPr lang="en-US" altLang="zh-CN" sz="2000" b="0" dirty="0"/>
              <a:t>15000</a:t>
            </a:r>
            <a:r>
              <a:rPr lang="zh-CN" altLang="en-US" sz="2000" b="0" dirty="0"/>
              <a:t>美元加上每个被赡养人需要的</a:t>
            </a:r>
            <a:r>
              <a:rPr lang="en-US" altLang="zh-CN" sz="2000" b="0" dirty="0"/>
              <a:t>4000</a:t>
            </a:r>
            <a:r>
              <a:rPr lang="zh-CN" altLang="en-US" sz="2000" b="0" dirty="0" smtClean="0"/>
              <a:t>美元</a:t>
            </a:r>
            <a:endParaRPr lang="en-US" altLang="zh-CN" sz="2000" b="0" dirty="0" smtClean="0"/>
          </a:p>
          <a:p>
            <a:pPr>
              <a:lnSpc>
                <a:spcPct val="120000"/>
              </a:lnSpc>
            </a:pPr>
            <a:r>
              <a:rPr lang="zh-CN" altLang="en-US" sz="2200" dirty="0" smtClean="0"/>
              <a:t>问：应给如何给“一位</a:t>
            </a:r>
            <a:r>
              <a:rPr lang="zh-CN" altLang="en-US" sz="2200" dirty="0" smtClean="0">
                <a:solidFill>
                  <a:srgbClr val="7030A0"/>
                </a:solidFill>
              </a:rPr>
              <a:t>需要供养三个人</a:t>
            </a:r>
            <a:r>
              <a:rPr lang="zh-CN" altLang="en-US" sz="2200" dirty="0">
                <a:solidFill>
                  <a:srgbClr val="7030A0"/>
                </a:solidFill>
              </a:rPr>
              <a:t>、</a:t>
            </a:r>
            <a:r>
              <a:rPr lang="zh-CN" altLang="en-US" sz="2200" dirty="0" smtClean="0">
                <a:solidFill>
                  <a:srgbClr val="7030A0"/>
                </a:solidFill>
              </a:rPr>
              <a:t>有</a:t>
            </a:r>
            <a:r>
              <a:rPr lang="en-US" altLang="zh-CN" sz="2200" dirty="0">
                <a:solidFill>
                  <a:srgbClr val="7030A0"/>
                </a:solidFill>
              </a:rPr>
              <a:t>$22000</a:t>
            </a:r>
            <a:r>
              <a:rPr lang="zh-CN" altLang="en-US" sz="2200" dirty="0" smtClean="0">
                <a:solidFill>
                  <a:srgbClr val="7030A0"/>
                </a:solidFill>
              </a:rPr>
              <a:t>存款、每年</a:t>
            </a:r>
            <a:r>
              <a:rPr lang="zh-CN" altLang="en-US" sz="2200" dirty="0">
                <a:solidFill>
                  <a:srgbClr val="7030A0"/>
                </a:solidFill>
              </a:rPr>
              <a:t>有</a:t>
            </a:r>
            <a:r>
              <a:rPr lang="en-US" altLang="zh-CN" sz="2200" dirty="0">
                <a:solidFill>
                  <a:srgbClr val="7030A0"/>
                </a:solidFill>
              </a:rPr>
              <a:t>$25000</a:t>
            </a:r>
            <a:r>
              <a:rPr lang="zh-CN" altLang="en-US" sz="2200" dirty="0">
                <a:solidFill>
                  <a:srgbClr val="7030A0"/>
                </a:solidFill>
              </a:rPr>
              <a:t>的稳定收入</a:t>
            </a:r>
            <a:r>
              <a:rPr lang="zh-CN" altLang="en-US" sz="2200" dirty="0" smtClean="0"/>
              <a:t>的投资者”选择投资方案？</a:t>
            </a:r>
            <a:endParaRPr lang="zh-CN" altLang="en-US" sz="2200" dirty="0"/>
          </a:p>
        </p:txBody>
      </p:sp>
      <p:sp>
        <p:nvSpPr>
          <p:cNvPr id="6" name="Rectangle 5"/>
          <p:cNvSpPr>
            <a:spLocks noGrp="1" noChangeArrowheads="1"/>
          </p:cNvSpPr>
          <p:nvPr>
            <p:ph type="title"/>
          </p:nvPr>
        </p:nvSpPr>
        <p:spPr>
          <a:xfrm>
            <a:off x="468313" y="188913"/>
            <a:ext cx="8229600" cy="792162"/>
          </a:xfrm>
          <a:noFill/>
          <a:ln/>
        </p:spPr>
        <p:txBody>
          <a:bodyPr/>
          <a:lstStyle/>
          <a:p>
            <a:r>
              <a:rPr lang="zh-CN" altLang="en-US" sz="3200" b="1" dirty="0"/>
              <a:t>应用</a:t>
            </a:r>
            <a:r>
              <a:rPr lang="en-US" altLang="zh-CN" sz="3200" b="1" dirty="0" smtClean="0"/>
              <a:t>:</a:t>
            </a:r>
            <a:r>
              <a:rPr lang="zh-CN" altLang="en-US" sz="3200" b="1" dirty="0" smtClean="0"/>
              <a:t>基于</a:t>
            </a:r>
            <a:r>
              <a:rPr lang="zh-CN" altLang="en-US" sz="3200" b="1" dirty="0"/>
              <a:t>逻辑的金融投资辅助决策程序</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80" name="Rectangle 4"/>
          <p:cNvSpPr>
            <a:spLocks noGrp="1" noChangeArrowheads="1"/>
          </p:cNvSpPr>
          <p:nvPr>
            <p:ph type="body" idx="1"/>
          </p:nvPr>
        </p:nvSpPr>
        <p:spPr>
          <a:xfrm>
            <a:off x="107504" y="1196975"/>
            <a:ext cx="9036496" cy="5400675"/>
          </a:xfrm>
          <a:noFill/>
          <a:ln/>
        </p:spPr>
        <p:txBody>
          <a:bodyPr lIns="0" tIns="0" rIns="0" bIns="0"/>
          <a:lstStyle/>
          <a:p>
            <a:pPr>
              <a:lnSpc>
                <a:spcPct val="90000"/>
              </a:lnSpc>
            </a:pPr>
            <a:r>
              <a:rPr lang="zh-CN" altLang="en-US" sz="2400" b="1" dirty="0" smtClean="0"/>
              <a:t>基于谓词的知识表示方法定义出如下的逻辑系统：</a:t>
            </a:r>
            <a:endParaRPr lang="en-US" altLang="zh-CN" sz="2400" b="1" dirty="0" smtClean="0"/>
          </a:p>
          <a:p>
            <a:pPr lvl="1">
              <a:spcBef>
                <a:spcPts val="1800"/>
              </a:spcBef>
            </a:pPr>
            <a:endParaRPr lang="en-US" altLang="zh-CN" sz="2200" dirty="0" smtClean="0">
              <a:solidFill>
                <a:srgbClr val="00B050"/>
              </a:solidFill>
            </a:endParaRPr>
          </a:p>
          <a:p>
            <a:pPr lvl="1">
              <a:spcBef>
                <a:spcPts val="1800"/>
              </a:spcBef>
            </a:pPr>
            <a:endParaRPr lang="en-US" altLang="zh-CN" sz="2200" dirty="0">
              <a:solidFill>
                <a:srgbClr val="00B050"/>
              </a:solidFill>
            </a:endParaRPr>
          </a:p>
          <a:p>
            <a:pPr lvl="1">
              <a:spcBef>
                <a:spcPts val="1800"/>
              </a:spcBef>
            </a:pPr>
            <a:endParaRPr lang="en-US" altLang="zh-CN" sz="2200" dirty="0" smtClean="0">
              <a:solidFill>
                <a:srgbClr val="00B050"/>
              </a:solidFill>
            </a:endParaRPr>
          </a:p>
          <a:p>
            <a:pPr lvl="1">
              <a:spcBef>
                <a:spcPts val="1800"/>
              </a:spcBef>
            </a:pPr>
            <a:endParaRPr lang="en-US" altLang="zh-CN" sz="2200" dirty="0" smtClean="0">
              <a:solidFill>
                <a:srgbClr val="00B050"/>
              </a:solidFill>
            </a:endParaRPr>
          </a:p>
          <a:p>
            <a:pPr lvl="1">
              <a:spcBef>
                <a:spcPts val="1800"/>
              </a:spcBef>
            </a:pPr>
            <a:r>
              <a:rPr lang="zh-CN" altLang="en-US" sz="2200" dirty="0" smtClean="0">
                <a:solidFill>
                  <a:srgbClr val="00B050"/>
                </a:solidFill>
              </a:rPr>
              <a:t>投资规则：</a:t>
            </a:r>
            <a:endParaRPr lang="en-US" altLang="zh-CN" sz="2200" b="1" dirty="0" smtClean="0">
              <a:solidFill>
                <a:srgbClr val="00B050"/>
              </a:solidFill>
            </a:endParaRPr>
          </a:p>
          <a:p>
            <a:pPr marL="914400" lvl="1" indent="-457200">
              <a:spcBef>
                <a:spcPts val="1200"/>
              </a:spcBef>
              <a:buFont typeface="+mj-lt"/>
              <a:buAutoNum type="arabicPeriod"/>
            </a:pPr>
            <a:r>
              <a:rPr lang="en-US" altLang="zh-CN" sz="2000" b="0" dirty="0" smtClean="0"/>
              <a:t>savings(inadequate</a:t>
            </a:r>
            <a:r>
              <a:rPr lang="en-US" altLang="zh-CN" sz="2000" b="0" dirty="0"/>
              <a:t>) →</a:t>
            </a:r>
            <a:r>
              <a:rPr lang="en-US" altLang="zh-CN" sz="2000" b="0" dirty="0" smtClean="0"/>
              <a:t> investment(savings)</a:t>
            </a:r>
            <a:endParaRPr lang="en-US" altLang="zh-CN" sz="2000" b="0" dirty="0"/>
          </a:p>
          <a:p>
            <a:pPr marL="914400" lvl="1" indent="-457200">
              <a:spcBef>
                <a:spcPts val="1200"/>
              </a:spcBef>
              <a:buFont typeface="+mj-lt"/>
              <a:buAutoNum type="arabicPeriod"/>
            </a:pPr>
            <a:r>
              <a:rPr lang="en-US" altLang="zh-CN" sz="2000" b="0" dirty="0" smtClean="0"/>
              <a:t>savings(adequate</a:t>
            </a:r>
            <a:r>
              <a:rPr lang="en-US" altLang="zh-CN" sz="2000" b="0" dirty="0"/>
              <a:t>) ∧ </a:t>
            </a:r>
            <a:r>
              <a:rPr lang="en-US" altLang="zh-CN" sz="2000" b="0" dirty="0" smtClean="0"/>
              <a:t>income(adequate </a:t>
            </a:r>
            <a:r>
              <a:rPr lang="en-US" altLang="zh-CN" sz="2000" b="0" dirty="0"/>
              <a:t>) </a:t>
            </a:r>
            <a:r>
              <a:rPr lang="en-US" altLang="zh-CN" sz="2000" b="0" dirty="0" smtClean="0"/>
              <a:t>  </a:t>
            </a:r>
            <a:r>
              <a:rPr lang="en-US" altLang="zh-CN" sz="2000" b="0" dirty="0"/>
              <a:t>→</a:t>
            </a:r>
            <a:r>
              <a:rPr lang="en-US" altLang="zh-CN" sz="2000" b="0" dirty="0" smtClean="0"/>
              <a:t> investment(stocks) </a:t>
            </a:r>
            <a:endParaRPr lang="en-US" altLang="zh-CN" sz="2000" b="0" dirty="0"/>
          </a:p>
          <a:p>
            <a:pPr marL="914400" lvl="1" indent="-457200">
              <a:spcBef>
                <a:spcPts val="1200"/>
              </a:spcBef>
              <a:buFont typeface="+mj-lt"/>
              <a:buAutoNum type="arabicPeriod"/>
            </a:pPr>
            <a:r>
              <a:rPr lang="en-US" altLang="zh-CN" sz="2000" b="0" dirty="0" smtClean="0"/>
              <a:t>Savings(adequate</a:t>
            </a:r>
            <a:r>
              <a:rPr lang="en-US" altLang="zh-CN" sz="2000" b="0" dirty="0"/>
              <a:t>) ∧ </a:t>
            </a:r>
            <a:r>
              <a:rPr lang="en-US" altLang="zh-CN" sz="2000" b="0" dirty="0" smtClean="0"/>
              <a:t>income(inadequate</a:t>
            </a:r>
            <a:r>
              <a:rPr lang="en-US" altLang="zh-CN" sz="2000" b="0" dirty="0"/>
              <a:t>) </a:t>
            </a:r>
            <a:r>
              <a:rPr lang="en-US" altLang="zh-CN" sz="2000" b="0" dirty="0" smtClean="0"/>
              <a:t>→ investment (</a:t>
            </a:r>
            <a:r>
              <a:rPr lang="en-US" altLang="zh-CN" sz="2000" b="0" dirty="0"/>
              <a:t>combination</a:t>
            </a:r>
            <a:r>
              <a:rPr lang="en-US" altLang="zh-CN" sz="2200" b="0" dirty="0" smtClean="0"/>
              <a:t>) </a:t>
            </a:r>
          </a:p>
          <a:p>
            <a:pPr>
              <a:lnSpc>
                <a:spcPct val="70000"/>
              </a:lnSpc>
              <a:buFontTx/>
              <a:buNone/>
            </a:pPr>
            <a:endParaRPr lang="en-US" altLang="zh-CN" sz="2000" b="1" dirty="0">
              <a:latin typeface="Times New Roman" pitchFamily="18" charset="0"/>
            </a:endParaRPr>
          </a:p>
        </p:txBody>
      </p:sp>
      <p:sp>
        <p:nvSpPr>
          <p:cNvPr id="766981" name="Rectangle 5"/>
          <p:cNvSpPr>
            <a:spLocks noGrp="1" noChangeArrowheads="1"/>
          </p:cNvSpPr>
          <p:nvPr>
            <p:ph type="title"/>
          </p:nvPr>
        </p:nvSpPr>
        <p:spPr>
          <a:xfrm>
            <a:off x="468313" y="188913"/>
            <a:ext cx="8229600" cy="792162"/>
          </a:xfrm>
          <a:noFill/>
          <a:ln/>
        </p:spPr>
        <p:txBody>
          <a:bodyPr/>
          <a:lstStyle/>
          <a:p>
            <a:r>
              <a:rPr lang="zh-CN" altLang="en-US" sz="3200" b="1" dirty="0"/>
              <a:t>应用</a:t>
            </a:r>
            <a:r>
              <a:rPr lang="en-US" altLang="zh-CN" sz="3200" b="1" dirty="0" smtClean="0"/>
              <a:t>:</a:t>
            </a:r>
            <a:r>
              <a:rPr lang="zh-CN" altLang="en-US" sz="3200" b="1" dirty="0" smtClean="0"/>
              <a:t>基于</a:t>
            </a:r>
            <a:r>
              <a:rPr lang="zh-CN" altLang="en-US" sz="3200" b="1" dirty="0"/>
              <a:t>逻辑的金融投资辅助决策程序</a:t>
            </a:r>
          </a:p>
        </p:txBody>
      </p:sp>
      <p:sp>
        <p:nvSpPr>
          <p:cNvPr id="2" name="矩形 1"/>
          <p:cNvSpPr/>
          <p:nvPr/>
        </p:nvSpPr>
        <p:spPr>
          <a:xfrm>
            <a:off x="899592" y="1772816"/>
            <a:ext cx="7056784" cy="1928733"/>
          </a:xfrm>
          <a:prstGeom prst="rect">
            <a:avLst/>
          </a:prstGeom>
          <a:gradFill flip="none" rotWithShape="1">
            <a:gsLst>
              <a:gs pos="0">
                <a:schemeClr val="accent5">
                  <a:lumMod val="90000"/>
                </a:schemeClr>
              </a:gs>
              <a:gs pos="100000">
                <a:srgbClr val="FFFFFF"/>
              </a:gs>
            </a:gsLst>
            <a:lin ang="16200000" scaled="0"/>
            <a:tileRect/>
          </a:gradFill>
          <a:ln>
            <a:solidFill>
              <a:schemeClr val="bg1">
                <a:lumMod val="75000"/>
              </a:schemeClr>
            </a:solidFill>
          </a:ln>
          <a:effectLst>
            <a:outerShdw blurRad="50800" dist="38100" dir="2700000" algn="tl" rotWithShape="0">
              <a:srgbClr val="000000">
                <a:alpha val="43000"/>
              </a:srgbClr>
            </a:outerShdw>
          </a:effectLst>
        </p:spPr>
        <p:txBody>
          <a:bodyPr wrap="square">
            <a:spAutoFit/>
          </a:bodyPr>
          <a:lstStyle/>
          <a:p>
            <a:pPr marL="342900" indent="-342900">
              <a:lnSpc>
                <a:spcPct val="120000"/>
              </a:lnSpc>
              <a:buFont typeface="Arial"/>
              <a:buChar char="•"/>
            </a:pPr>
            <a:r>
              <a:rPr lang="zh-CN" altLang="en-US" dirty="0" smtClean="0">
                <a:latin typeface="幼圆"/>
                <a:ea typeface="Adobe 仿宋 Std R"/>
                <a:cs typeface="幼圆"/>
              </a:rPr>
              <a:t>投资者如果没有足够的</a:t>
            </a:r>
            <a:r>
              <a:rPr lang="zh-CN" altLang="en-US" dirty="0" smtClean="0">
                <a:solidFill>
                  <a:srgbClr val="0000CC"/>
                </a:solidFill>
                <a:latin typeface="幼圆"/>
                <a:ea typeface="Adobe 仿宋 Std R"/>
                <a:cs typeface="幼圆"/>
              </a:rPr>
              <a:t>存款</a:t>
            </a:r>
            <a:r>
              <a:rPr lang="zh-CN" altLang="en-US" dirty="0" smtClean="0">
                <a:latin typeface="幼圆"/>
                <a:ea typeface="Adobe 仿宋 Std R"/>
                <a:cs typeface="幼圆"/>
              </a:rPr>
              <a:t>，则不管其收入多少都应把钱存入银行。</a:t>
            </a:r>
          </a:p>
          <a:p>
            <a:pPr marL="342900" indent="-342900">
              <a:lnSpc>
                <a:spcPct val="120000"/>
              </a:lnSpc>
              <a:buFont typeface="Arial"/>
              <a:buChar char="•"/>
            </a:pPr>
            <a:r>
              <a:rPr lang="zh-CN" altLang="en-US" dirty="0" smtClean="0">
                <a:latin typeface="幼圆"/>
                <a:ea typeface="Adobe 仿宋 Std R"/>
                <a:cs typeface="幼圆"/>
              </a:rPr>
              <a:t>拥有足够存款和</a:t>
            </a:r>
            <a:r>
              <a:rPr lang="zh-CN" altLang="en-US" dirty="0" smtClean="0">
                <a:solidFill>
                  <a:srgbClr val="0000CC"/>
                </a:solidFill>
                <a:latin typeface="幼圆"/>
                <a:ea typeface="Adobe 仿宋 Std R"/>
                <a:cs typeface="幼圆"/>
              </a:rPr>
              <a:t>收入</a:t>
            </a:r>
            <a:r>
              <a:rPr lang="zh-CN" altLang="en-US" dirty="0" smtClean="0">
                <a:latin typeface="幼圆"/>
                <a:ea typeface="Adobe 仿宋 Std R"/>
                <a:cs typeface="幼圆"/>
              </a:rPr>
              <a:t>的人应该考虑股票投资。</a:t>
            </a:r>
          </a:p>
          <a:p>
            <a:pPr marL="342900" indent="-342900">
              <a:lnSpc>
                <a:spcPct val="120000"/>
              </a:lnSpc>
              <a:buFont typeface="Arial"/>
              <a:buChar char="•"/>
            </a:pPr>
            <a:r>
              <a:rPr lang="zh-CN" altLang="en-US" dirty="0" smtClean="0">
                <a:latin typeface="幼圆"/>
                <a:ea typeface="Adobe 仿宋 Std R"/>
                <a:cs typeface="幼圆"/>
              </a:rPr>
              <a:t>拥有较少收入和足够存款的人可能想把他们多余的钱分别用于存款和买股票。</a:t>
            </a:r>
            <a:endParaRPr lang="zh-CN" altLang="en-US" dirty="0">
              <a:latin typeface="幼圆"/>
              <a:ea typeface="Adobe 仿宋 Std R"/>
              <a:cs typeface="幼圆"/>
            </a:endParaRP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80" name="Rectangle 4"/>
          <p:cNvSpPr>
            <a:spLocks noGrp="1" noChangeArrowheads="1"/>
          </p:cNvSpPr>
          <p:nvPr>
            <p:ph type="body" idx="1"/>
          </p:nvPr>
        </p:nvSpPr>
        <p:spPr>
          <a:xfrm>
            <a:off x="107504" y="1196975"/>
            <a:ext cx="9036496" cy="5400675"/>
          </a:xfrm>
          <a:noFill/>
          <a:ln/>
        </p:spPr>
        <p:txBody>
          <a:bodyPr lIns="0" tIns="0" rIns="0" bIns="0"/>
          <a:lstStyle/>
          <a:p>
            <a:pPr>
              <a:lnSpc>
                <a:spcPct val="90000"/>
              </a:lnSpc>
            </a:pPr>
            <a:r>
              <a:rPr lang="zh-CN" altLang="en-US" sz="2400" b="1" dirty="0" smtClean="0"/>
              <a:t>基于谓词的知识表示方法定义出如下的逻辑系统：</a:t>
            </a:r>
            <a:endParaRPr lang="en-US" altLang="zh-CN" sz="2400" b="1" dirty="0" smtClean="0"/>
          </a:p>
          <a:p>
            <a:pPr marL="457200" lvl="1" indent="0">
              <a:spcBef>
                <a:spcPts val="1800"/>
              </a:spcBef>
              <a:buNone/>
            </a:pPr>
            <a:endParaRPr lang="en-US" altLang="zh-CN" sz="2200" dirty="0">
              <a:solidFill>
                <a:srgbClr val="00B050"/>
              </a:solidFill>
            </a:endParaRPr>
          </a:p>
          <a:p>
            <a:pPr marL="457200" lvl="1" indent="0">
              <a:spcBef>
                <a:spcPts val="1800"/>
              </a:spcBef>
              <a:buNone/>
            </a:pPr>
            <a:endParaRPr lang="en-US" altLang="zh-CN" sz="1800" dirty="0" smtClean="0">
              <a:solidFill>
                <a:srgbClr val="00B050"/>
              </a:solidFill>
            </a:endParaRPr>
          </a:p>
          <a:p>
            <a:pPr lvl="1">
              <a:spcBef>
                <a:spcPts val="1800"/>
              </a:spcBef>
            </a:pPr>
            <a:endParaRPr lang="en-US" altLang="zh-CN" sz="900" dirty="0" smtClean="0">
              <a:solidFill>
                <a:srgbClr val="00B050"/>
              </a:solidFill>
            </a:endParaRPr>
          </a:p>
          <a:p>
            <a:pPr lvl="1">
              <a:spcBef>
                <a:spcPts val="1800"/>
              </a:spcBef>
            </a:pPr>
            <a:r>
              <a:rPr lang="zh-CN" altLang="en-US" sz="2200" dirty="0" smtClean="0">
                <a:solidFill>
                  <a:srgbClr val="00B050"/>
                </a:solidFill>
              </a:rPr>
              <a:t>存款</a:t>
            </a:r>
            <a:r>
              <a:rPr lang="zh-CN" altLang="en-US" sz="2200" dirty="0">
                <a:solidFill>
                  <a:srgbClr val="00B050"/>
                </a:solidFill>
              </a:rPr>
              <a:t>是否充足：</a:t>
            </a:r>
            <a:endParaRPr lang="en-US" altLang="zh-CN" sz="2200" dirty="0">
              <a:solidFill>
                <a:srgbClr val="00B050"/>
              </a:solidFill>
            </a:endParaRPr>
          </a:p>
          <a:p>
            <a:pPr marL="914400" lvl="1" indent="-457200">
              <a:spcBef>
                <a:spcPts val="1200"/>
              </a:spcBef>
              <a:buFont typeface="+mj-lt"/>
              <a:buAutoNum type="arabicPeriod" startAt="4"/>
            </a:pPr>
            <a:r>
              <a:rPr lang="en-US" altLang="zh-CN" sz="2000" b="0" dirty="0"/>
              <a:t>∀</a:t>
            </a:r>
            <a:r>
              <a:rPr lang="en-US" altLang="zh-CN" sz="2000" b="0" dirty="0" smtClean="0"/>
              <a:t>X </a:t>
            </a:r>
            <a:r>
              <a:rPr lang="en-US" altLang="zh-CN" sz="2000" b="0" dirty="0" err="1" smtClean="0"/>
              <a:t>amount_saved</a:t>
            </a:r>
            <a:r>
              <a:rPr lang="en-US" altLang="zh-CN" sz="2000" b="0" dirty="0" smtClean="0"/>
              <a:t>(X</a:t>
            </a:r>
            <a:r>
              <a:rPr lang="en-US" altLang="zh-CN" sz="2000" b="0" dirty="0"/>
              <a:t>) </a:t>
            </a:r>
            <a:r>
              <a:rPr lang="en-US" altLang="zh-CN" sz="2000" b="0" dirty="0" smtClean="0"/>
              <a:t>∧</a:t>
            </a:r>
            <a:r>
              <a:rPr lang="en-US" altLang="zh-CN" sz="2000" b="0" dirty="0"/>
              <a:t> ∃ </a:t>
            </a:r>
            <a:r>
              <a:rPr lang="en-US" altLang="zh-CN" sz="2000" b="0" dirty="0" smtClean="0"/>
              <a:t>Y (dependents(Y) ∧ greater(X</a:t>
            </a:r>
            <a:r>
              <a:rPr lang="en-US" altLang="zh-CN" sz="2000" b="0" dirty="0"/>
              <a:t>, </a:t>
            </a:r>
            <a:r>
              <a:rPr lang="en-US" altLang="zh-CN" sz="2000" b="0" dirty="0" err="1"/>
              <a:t>minsavings</a:t>
            </a:r>
            <a:r>
              <a:rPr lang="en-US" altLang="zh-CN" sz="2000" b="0" dirty="0"/>
              <a:t>(Y</a:t>
            </a:r>
            <a:r>
              <a:rPr lang="en-US" altLang="zh-CN" sz="2000" b="0" dirty="0" smtClean="0"/>
              <a:t>))</a:t>
            </a:r>
            <a:br>
              <a:rPr lang="en-US" altLang="zh-CN" sz="2000" b="0" dirty="0" smtClean="0"/>
            </a:br>
            <a:r>
              <a:rPr lang="en-US" altLang="zh-CN" sz="2000" b="0" dirty="0" smtClean="0"/>
              <a:t>→ savings </a:t>
            </a:r>
            <a:r>
              <a:rPr lang="en-US" altLang="zh-CN" sz="2000" b="0" dirty="0"/>
              <a:t>(adequate</a:t>
            </a:r>
            <a:r>
              <a:rPr lang="en-US" altLang="zh-CN" sz="2000" b="0" dirty="0" smtClean="0"/>
              <a:t>)</a:t>
            </a:r>
            <a:endParaRPr lang="en-US" altLang="zh-CN" sz="2000" b="0" dirty="0"/>
          </a:p>
          <a:p>
            <a:pPr marL="914400" lvl="1" indent="-457200">
              <a:spcBef>
                <a:spcPts val="1200"/>
              </a:spcBef>
              <a:buFont typeface="+mj-lt"/>
              <a:buAutoNum type="arabicPeriod" startAt="4"/>
            </a:pPr>
            <a:r>
              <a:rPr lang="en-US" altLang="zh-CN" sz="2000" b="0" dirty="0"/>
              <a:t>∀</a:t>
            </a:r>
            <a:r>
              <a:rPr lang="en-US" altLang="zh-CN" sz="2000" b="0" dirty="0" smtClean="0"/>
              <a:t>X </a:t>
            </a:r>
            <a:r>
              <a:rPr lang="en-US" altLang="zh-CN" sz="2000" b="0" dirty="0" err="1" smtClean="0"/>
              <a:t>amount_saved</a:t>
            </a:r>
            <a:r>
              <a:rPr lang="en-US" altLang="zh-CN" sz="2000" b="0" dirty="0" smtClean="0"/>
              <a:t>(X</a:t>
            </a:r>
            <a:r>
              <a:rPr lang="en-US" altLang="zh-CN" sz="2000" b="0" dirty="0"/>
              <a:t>) </a:t>
            </a:r>
            <a:r>
              <a:rPr lang="en-US" altLang="zh-CN" sz="2000" b="0" dirty="0" smtClean="0"/>
              <a:t>∧</a:t>
            </a:r>
            <a:r>
              <a:rPr lang="en-US" altLang="zh-CN" sz="2000" b="0" dirty="0"/>
              <a:t> ∃ </a:t>
            </a:r>
            <a:r>
              <a:rPr lang="en-US" altLang="zh-CN" sz="2000" b="0" dirty="0" smtClean="0"/>
              <a:t>Y </a:t>
            </a:r>
            <a:r>
              <a:rPr lang="en-US" altLang="zh-CN" sz="2000" b="0" dirty="0"/>
              <a:t>(dependents (Y) ∧ </a:t>
            </a:r>
            <a:r>
              <a:rPr lang="en-US" altLang="zh-CN" sz="2000" b="0" dirty="0" smtClean="0"/>
              <a:t>¬greater(X</a:t>
            </a:r>
            <a:r>
              <a:rPr lang="en-US" altLang="zh-CN" sz="2000" b="0" dirty="0"/>
              <a:t>, </a:t>
            </a:r>
            <a:r>
              <a:rPr lang="en-US" altLang="zh-CN" sz="2000" b="0" dirty="0" err="1"/>
              <a:t>minsavings</a:t>
            </a:r>
            <a:r>
              <a:rPr lang="en-US" altLang="zh-CN" sz="2000" b="0" dirty="0"/>
              <a:t>(Y</a:t>
            </a:r>
            <a:r>
              <a:rPr lang="en-US" altLang="zh-CN" sz="2000" b="0" dirty="0" smtClean="0"/>
              <a:t>))) </a:t>
            </a:r>
            <a:r>
              <a:rPr lang="en-US" altLang="zh-CN" sz="2000" b="0" dirty="0"/>
              <a:t/>
            </a:r>
            <a:br>
              <a:rPr lang="en-US" altLang="zh-CN" sz="2000" b="0" dirty="0"/>
            </a:br>
            <a:r>
              <a:rPr lang="en-US" altLang="zh-CN" sz="2000" b="0" dirty="0"/>
              <a:t> → savings (inadequate). </a:t>
            </a:r>
          </a:p>
          <a:p>
            <a:pPr>
              <a:lnSpc>
                <a:spcPct val="70000"/>
              </a:lnSpc>
              <a:buFontTx/>
              <a:buNone/>
            </a:pPr>
            <a:endParaRPr lang="en-US" altLang="zh-CN" sz="2000" b="1" dirty="0">
              <a:latin typeface="Times New Roman" pitchFamily="18" charset="0"/>
            </a:endParaRPr>
          </a:p>
        </p:txBody>
      </p:sp>
      <p:sp>
        <p:nvSpPr>
          <p:cNvPr id="766981" name="Rectangle 5"/>
          <p:cNvSpPr>
            <a:spLocks noGrp="1" noChangeArrowheads="1"/>
          </p:cNvSpPr>
          <p:nvPr>
            <p:ph type="title"/>
          </p:nvPr>
        </p:nvSpPr>
        <p:spPr>
          <a:xfrm>
            <a:off x="468313" y="188913"/>
            <a:ext cx="8229600" cy="792162"/>
          </a:xfrm>
          <a:noFill/>
          <a:ln/>
        </p:spPr>
        <p:txBody>
          <a:bodyPr/>
          <a:lstStyle/>
          <a:p>
            <a:r>
              <a:rPr lang="zh-CN" altLang="en-US" sz="3200" b="1" dirty="0"/>
              <a:t>应用</a:t>
            </a:r>
            <a:r>
              <a:rPr lang="en-US" altLang="zh-CN" sz="3200" b="1" dirty="0" smtClean="0"/>
              <a:t>:</a:t>
            </a:r>
            <a:r>
              <a:rPr lang="zh-CN" altLang="en-US" sz="3200" b="1" dirty="0" smtClean="0"/>
              <a:t>基于</a:t>
            </a:r>
            <a:r>
              <a:rPr lang="zh-CN" altLang="en-US" sz="3200" b="1" dirty="0"/>
              <a:t>逻辑的金融投资辅助决策程序</a:t>
            </a:r>
          </a:p>
        </p:txBody>
      </p:sp>
      <p:sp>
        <p:nvSpPr>
          <p:cNvPr id="3" name="矩形标注 2"/>
          <p:cNvSpPr/>
          <p:nvPr/>
        </p:nvSpPr>
        <p:spPr>
          <a:xfrm>
            <a:off x="3923928" y="5589240"/>
            <a:ext cx="4032448" cy="490926"/>
          </a:xfrm>
          <a:prstGeom prst="wedgeRectCallout">
            <a:avLst>
              <a:gd name="adj1" fmla="val 49940"/>
              <a:gd name="adj2" fmla="val -203257"/>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9900"/>
                </a:solidFill>
                <a:effectLst>
                  <a:outerShdw blurRad="38100" dist="38100" dir="2700000" algn="tl">
                    <a:srgbClr val="000000">
                      <a:alpha val="43137"/>
                    </a:srgbClr>
                  </a:outerShdw>
                </a:effectLst>
              </a:rPr>
              <a:t>函数：</a:t>
            </a:r>
            <a:r>
              <a:rPr lang="en-US" altLang="zh-CN" b="1" dirty="0" err="1">
                <a:solidFill>
                  <a:srgbClr val="FF9900"/>
                </a:solidFill>
                <a:effectLst>
                  <a:outerShdw blurRad="38100" dist="38100" dir="2700000" algn="tl">
                    <a:srgbClr val="000000">
                      <a:alpha val="43137"/>
                    </a:srgbClr>
                  </a:outerShdw>
                </a:effectLst>
              </a:rPr>
              <a:t>minsavings</a:t>
            </a:r>
            <a:r>
              <a:rPr lang="en-US" altLang="zh-CN" b="1" dirty="0" smtClean="0">
                <a:solidFill>
                  <a:srgbClr val="FF9900"/>
                </a:solidFill>
                <a:effectLst>
                  <a:outerShdw blurRad="38100" dist="38100" dir="2700000" algn="tl">
                    <a:srgbClr val="000000">
                      <a:alpha val="43137"/>
                    </a:srgbClr>
                  </a:outerShdw>
                </a:effectLst>
              </a:rPr>
              <a:t>(Y) </a:t>
            </a:r>
            <a:r>
              <a:rPr lang="en-US" altLang="zh-CN" b="1" dirty="0">
                <a:solidFill>
                  <a:srgbClr val="FF9900"/>
                </a:solidFill>
                <a:effectLst>
                  <a:outerShdw blurRad="38100" dist="38100" dir="2700000" algn="tl">
                    <a:srgbClr val="000000">
                      <a:alpha val="43137"/>
                    </a:srgbClr>
                  </a:outerShdw>
                </a:effectLst>
              </a:rPr>
              <a:t>= 5000 * </a:t>
            </a:r>
            <a:r>
              <a:rPr lang="en-US" altLang="zh-CN" b="1" dirty="0" smtClean="0">
                <a:solidFill>
                  <a:srgbClr val="FF9900"/>
                </a:solidFill>
                <a:effectLst>
                  <a:outerShdw blurRad="38100" dist="38100" dir="2700000" algn="tl">
                    <a:srgbClr val="000000">
                      <a:alpha val="43137"/>
                    </a:srgbClr>
                  </a:outerShdw>
                </a:effectLst>
              </a:rPr>
              <a:t>Y </a:t>
            </a:r>
            <a:endParaRPr lang="zh-CN" altLang="en-US" dirty="0"/>
          </a:p>
        </p:txBody>
      </p:sp>
      <p:sp>
        <p:nvSpPr>
          <p:cNvPr id="2" name="矩形 1"/>
          <p:cNvSpPr/>
          <p:nvPr/>
        </p:nvSpPr>
        <p:spPr>
          <a:xfrm>
            <a:off x="683568" y="1916832"/>
            <a:ext cx="7632848" cy="451406"/>
          </a:xfrm>
          <a:prstGeom prst="rect">
            <a:avLst/>
          </a:prstGeom>
          <a:gradFill flip="none" rotWithShape="1">
            <a:gsLst>
              <a:gs pos="0">
                <a:srgbClr val="BADDE1"/>
              </a:gs>
              <a:gs pos="100000">
                <a:srgbClr val="FFFFFF"/>
              </a:gs>
            </a:gsLst>
            <a:lin ang="16200000" scaled="0"/>
            <a:tileRect/>
          </a:gradFill>
          <a:ln>
            <a:solidFill>
              <a:srgbClr val="BFBFBF"/>
            </a:solidFill>
          </a:ln>
          <a:effectLst>
            <a:outerShdw blurRad="50800" dist="38100" dir="2700000" algn="tl" rotWithShape="0">
              <a:srgbClr val="000000">
                <a:alpha val="43000"/>
              </a:srgbClr>
            </a:outerShdw>
          </a:effectLst>
        </p:spPr>
        <p:txBody>
          <a:bodyPr wrap="square">
            <a:spAutoFit/>
          </a:bodyPr>
          <a:lstStyle/>
          <a:p>
            <a:pPr marL="342900" indent="-342900">
              <a:lnSpc>
                <a:spcPct val="120000"/>
              </a:lnSpc>
              <a:buFont typeface="Arial"/>
              <a:buChar char="•"/>
            </a:pPr>
            <a:r>
              <a:rPr lang="zh-CN" altLang="en-US" dirty="0">
                <a:latin typeface="Adobe 仿宋 Std R"/>
                <a:ea typeface="Adobe 仿宋 Std R"/>
                <a:cs typeface="Adobe 仿宋 Std R"/>
              </a:rPr>
              <a:t>每供养一个人，银行里必须至少有</a:t>
            </a:r>
            <a:r>
              <a:rPr lang="en-US" altLang="zh-CN" dirty="0">
                <a:latin typeface="Adobe 仿宋 Std R"/>
                <a:ea typeface="Adobe 仿宋 Std R"/>
                <a:cs typeface="Adobe 仿宋 Std R"/>
              </a:rPr>
              <a:t>5000</a:t>
            </a:r>
            <a:r>
              <a:rPr lang="zh-CN" altLang="en-US" dirty="0">
                <a:latin typeface="Adobe 仿宋 Std R"/>
                <a:ea typeface="Adobe 仿宋 Std R"/>
                <a:cs typeface="Adobe 仿宋 Std R"/>
              </a:rPr>
              <a:t>美元</a:t>
            </a:r>
            <a:r>
              <a:rPr lang="zh-CN" altLang="en-US" dirty="0">
                <a:solidFill>
                  <a:srgbClr val="0000FF"/>
                </a:solidFill>
                <a:latin typeface="Adobe 仿宋 Std R"/>
                <a:ea typeface="Adobe 仿宋 Std R"/>
                <a:cs typeface="Adobe 仿宋 Std R"/>
              </a:rPr>
              <a:t>存款</a:t>
            </a:r>
            <a:r>
              <a:rPr lang="en-US" altLang="zh-CN" dirty="0" smtClean="0">
                <a:latin typeface="Adobe 仿宋 Std R"/>
                <a:ea typeface="Adobe 仿宋 Std R"/>
                <a:cs typeface="Adobe 仿宋 Std R"/>
              </a:rPr>
              <a:t>;</a:t>
            </a:r>
          </a:p>
        </p:txBody>
      </p:sp>
    </p:spTree>
    <p:extLst>
      <p:ext uri="{BB962C8B-B14F-4D97-AF65-F5344CB8AC3E}">
        <p14:creationId xmlns:p14="http://schemas.microsoft.com/office/powerpoint/2010/main" val="9656643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80" name="Rectangle 4"/>
          <p:cNvSpPr>
            <a:spLocks noGrp="1" noChangeArrowheads="1"/>
          </p:cNvSpPr>
          <p:nvPr>
            <p:ph type="body" idx="1"/>
          </p:nvPr>
        </p:nvSpPr>
        <p:spPr>
          <a:xfrm>
            <a:off x="35496" y="1196975"/>
            <a:ext cx="9036496" cy="5400675"/>
          </a:xfrm>
          <a:noFill/>
          <a:ln/>
        </p:spPr>
        <p:txBody>
          <a:bodyPr lIns="0" tIns="0" rIns="0" bIns="0"/>
          <a:lstStyle/>
          <a:p>
            <a:pPr>
              <a:lnSpc>
                <a:spcPct val="90000"/>
              </a:lnSpc>
            </a:pPr>
            <a:r>
              <a:rPr lang="zh-CN" altLang="en-US" sz="2400" b="1" dirty="0" smtClean="0"/>
              <a:t>基于谓词的知识表示方法定义出如下的逻辑系统：</a:t>
            </a:r>
            <a:endParaRPr lang="en-US" altLang="zh-CN" sz="2400" b="1" dirty="0" smtClean="0"/>
          </a:p>
          <a:p>
            <a:pPr lvl="1">
              <a:spcBef>
                <a:spcPts val="1800"/>
              </a:spcBef>
            </a:pPr>
            <a:endParaRPr lang="en-US" altLang="zh-CN" sz="2200" dirty="0" smtClean="0">
              <a:solidFill>
                <a:srgbClr val="00B050"/>
              </a:solidFill>
            </a:endParaRPr>
          </a:p>
          <a:p>
            <a:pPr lvl="1">
              <a:spcBef>
                <a:spcPts val="1800"/>
              </a:spcBef>
            </a:pPr>
            <a:endParaRPr lang="en-US" altLang="zh-CN" sz="2200" dirty="0">
              <a:solidFill>
                <a:srgbClr val="00B050"/>
              </a:solidFill>
            </a:endParaRPr>
          </a:p>
          <a:p>
            <a:pPr lvl="1">
              <a:spcBef>
                <a:spcPts val="1800"/>
              </a:spcBef>
            </a:pPr>
            <a:r>
              <a:rPr lang="zh-CN" altLang="en-US" sz="2200" dirty="0" smtClean="0">
                <a:solidFill>
                  <a:srgbClr val="00B050"/>
                </a:solidFill>
              </a:rPr>
              <a:t>收入是否充足：</a:t>
            </a:r>
            <a:endParaRPr lang="en-US" altLang="zh-CN" sz="2200" b="1" dirty="0" smtClean="0">
              <a:solidFill>
                <a:srgbClr val="00B050"/>
              </a:solidFill>
            </a:endParaRPr>
          </a:p>
          <a:p>
            <a:pPr marL="914400" lvl="1" indent="-457200">
              <a:spcBef>
                <a:spcPts val="1200"/>
              </a:spcBef>
              <a:buFont typeface="+mj-lt"/>
              <a:buAutoNum type="arabicPeriod" startAt="6"/>
            </a:pPr>
            <a:r>
              <a:rPr lang="en-US" altLang="zh-CN" sz="2000" b="0" dirty="0"/>
              <a:t>∀</a:t>
            </a:r>
            <a:r>
              <a:rPr lang="en-US" altLang="zh-CN" sz="2000" b="0" dirty="0" smtClean="0">
                <a:sym typeface="Symbol" pitchFamily="18" charset="2"/>
              </a:rPr>
              <a:t> </a:t>
            </a:r>
            <a:r>
              <a:rPr lang="en-US" altLang="zh-CN" sz="2000" b="0" dirty="0" smtClean="0"/>
              <a:t>X </a:t>
            </a:r>
            <a:r>
              <a:rPr lang="en-US" altLang="zh-CN" sz="2000" b="0" dirty="0"/>
              <a:t>earnings(X, steady</a:t>
            </a:r>
            <a:r>
              <a:rPr lang="en-US" altLang="zh-CN" sz="2000" b="0" dirty="0" smtClean="0"/>
              <a:t>)∧</a:t>
            </a:r>
            <a:r>
              <a:rPr lang="en-US" altLang="zh-CN" sz="2000" b="0" dirty="0"/>
              <a:t> ∃ </a:t>
            </a:r>
            <a:r>
              <a:rPr lang="en-US" altLang="zh-CN" sz="2000" b="0" dirty="0" smtClean="0"/>
              <a:t>Y </a:t>
            </a:r>
            <a:r>
              <a:rPr lang="en-US" altLang="zh-CN" sz="2000" b="0" dirty="0"/>
              <a:t>(dependents(Y</a:t>
            </a:r>
            <a:r>
              <a:rPr lang="en-US" altLang="zh-CN" sz="2000" b="0" dirty="0" smtClean="0"/>
              <a:t>)∧ greater(X</a:t>
            </a:r>
            <a:r>
              <a:rPr lang="en-US" altLang="zh-CN" sz="2000" b="0" dirty="0"/>
              <a:t>, </a:t>
            </a:r>
            <a:r>
              <a:rPr lang="en-US" altLang="zh-CN" sz="2000" b="0" dirty="0" err="1"/>
              <a:t>minincome</a:t>
            </a:r>
            <a:r>
              <a:rPr lang="en-US" altLang="zh-CN" sz="2000" b="0" dirty="0"/>
              <a:t>(Y))) </a:t>
            </a:r>
            <a:br>
              <a:rPr lang="en-US" altLang="zh-CN" sz="2000" b="0" dirty="0"/>
            </a:br>
            <a:r>
              <a:rPr lang="en-US" altLang="zh-CN" sz="2000" b="0" dirty="0"/>
              <a:t>→</a:t>
            </a:r>
            <a:r>
              <a:rPr lang="en-US" altLang="zh-CN" sz="2000" b="0" dirty="0" smtClean="0"/>
              <a:t> </a:t>
            </a:r>
            <a:r>
              <a:rPr lang="en-US" altLang="zh-CN" sz="2000" b="0" dirty="0"/>
              <a:t>income (adequate</a:t>
            </a:r>
            <a:r>
              <a:rPr lang="en-US" altLang="zh-CN" sz="2000" b="0" dirty="0" smtClean="0"/>
              <a:t>)</a:t>
            </a:r>
            <a:endParaRPr lang="en-US" altLang="zh-CN" sz="2000" b="0" dirty="0"/>
          </a:p>
          <a:p>
            <a:pPr marL="914400" lvl="1" indent="-457200">
              <a:spcBef>
                <a:spcPts val="1200"/>
              </a:spcBef>
              <a:buFont typeface="+mj-lt"/>
              <a:buAutoNum type="arabicPeriod" startAt="6"/>
            </a:pPr>
            <a:r>
              <a:rPr lang="en-US" altLang="zh-CN" sz="2000" b="0" dirty="0" smtClean="0"/>
              <a:t>∀ X </a:t>
            </a:r>
            <a:r>
              <a:rPr lang="en-US" altLang="zh-CN" sz="2000" b="0" dirty="0"/>
              <a:t>earnings (X, steady</a:t>
            </a:r>
            <a:r>
              <a:rPr lang="en-US" altLang="zh-CN" sz="2000" b="0" dirty="0" smtClean="0"/>
              <a:t>)∧</a:t>
            </a:r>
            <a:r>
              <a:rPr lang="en-US" altLang="zh-CN" sz="2000" b="0" dirty="0"/>
              <a:t> ∃ </a:t>
            </a:r>
            <a:r>
              <a:rPr lang="en-US" altLang="zh-CN" sz="2000" b="0" dirty="0" smtClean="0"/>
              <a:t>Y(dependents(Y)∧¬greater(X</a:t>
            </a:r>
            <a:r>
              <a:rPr lang="en-US" altLang="zh-CN" sz="2000" b="0" dirty="0"/>
              <a:t>, </a:t>
            </a:r>
            <a:r>
              <a:rPr lang="en-US" altLang="zh-CN" sz="2000" b="0" dirty="0" err="1"/>
              <a:t>minincome</a:t>
            </a:r>
            <a:r>
              <a:rPr lang="en-US" altLang="zh-CN" sz="2000" b="0" dirty="0"/>
              <a:t> (Y))) </a:t>
            </a:r>
            <a:br>
              <a:rPr lang="en-US" altLang="zh-CN" sz="2000" b="0" dirty="0"/>
            </a:br>
            <a:r>
              <a:rPr lang="en-US" altLang="zh-CN" sz="2000" b="0" dirty="0"/>
              <a:t>→</a:t>
            </a:r>
            <a:r>
              <a:rPr lang="en-US" altLang="zh-CN" sz="2000" b="0" dirty="0" smtClean="0"/>
              <a:t>  </a:t>
            </a:r>
            <a:r>
              <a:rPr lang="en-US" altLang="zh-CN" sz="2000" b="0" dirty="0"/>
              <a:t>income (inadequate).</a:t>
            </a:r>
          </a:p>
          <a:p>
            <a:pPr marL="914400" lvl="1" indent="-457200">
              <a:spcBef>
                <a:spcPts val="1200"/>
              </a:spcBef>
              <a:buFont typeface="+mj-lt"/>
              <a:buAutoNum type="arabicPeriod" startAt="6"/>
            </a:pPr>
            <a:r>
              <a:rPr lang="en-US" altLang="zh-CN" sz="2000" b="0" dirty="0"/>
              <a:t>∀</a:t>
            </a:r>
            <a:r>
              <a:rPr lang="en-US" altLang="zh-CN" sz="2000" b="0" dirty="0" smtClean="0">
                <a:sym typeface="Symbol" pitchFamily="18" charset="2"/>
              </a:rPr>
              <a:t> </a:t>
            </a:r>
            <a:r>
              <a:rPr lang="en-US" altLang="zh-CN" sz="2000" b="0" dirty="0" smtClean="0"/>
              <a:t>X </a:t>
            </a:r>
            <a:r>
              <a:rPr lang="en-US" altLang="zh-CN" sz="2000" b="0" dirty="0"/>
              <a:t>earnings(X, unsteady) </a:t>
            </a:r>
            <a:r>
              <a:rPr lang="en-US" altLang="zh-CN" sz="2000" b="0" dirty="0" smtClean="0"/>
              <a:t>  </a:t>
            </a:r>
            <a:r>
              <a:rPr lang="en-US" altLang="zh-CN" sz="2000" b="0" dirty="0"/>
              <a:t>→</a:t>
            </a:r>
            <a:r>
              <a:rPr lang="en-US" altLang="zh-CN" sz="2000" b="0" dirty="0" smtClean="0"/>
              <a:t> </a:t>
            </a:r>
            <a:r>
              <a:rPr lang="en-US" altLang="zh-CN" sz="2000" b="0" dirty="0"/>
              <a:t>income (inadequate</a:t>
            </a:r>
            <a:r>
              <a:rPr lang="en-US" altLang="zh-CN" sz="2000" b="0" dirty="0" smtClean="0"/>
              <a:t>).</a:t>
            </a:r>
          </a:p>
          <a:p>
            <a:pPr marL="914400" lvl="1" indent="-457200">
              <a:buFont typeface="+mj-lt"/>
              <a:buAutoNum type="arabicPeriod" startAt="6"/>
            </a:pPr>
            <a:endParaRPr lang="en-US" altLang="zh-CN" sz="2000" b="0" dirty="0"/>
          </a:p>
          <a:p>
            <a:pPr marL="914400" lvl="1" indent="-457200">
              <a:buFont typeface="+mj-lt"/>
              <a:buAutoNum type="arabicPeriod" startAt="6"/>
            </a:pPr>
            <a:endParaRPr lang="en-US" altLang="zh-CN" sz="1050" b="0" dirty="0" smtClean="0"/>
          </a:p>
        </p:txBody>
      </p:sp>
      <p:sp>
        <p:nvSpPr>
          <p:cNvPr id="766981" name="Rectangle 5"/>
          <p:cNvSpPr>
            <a:spLocks noGrp="1" noChangeArrowheads="1"/>
          </p:cNvSpPr>
          <p:nvPr>
            <p:ph type="title"/>
          </p:nvPr>
        </p:nvSpPr>
        <p:spPr>
          <a:xfrm>
            <a:off x="468313" y="188913"/>
            <a:ext cx="8229600" cy="792162"/>
          </a:xfrm>
          <a:noFill/>
          <a:ln/>
        </p:spPr>
        <p:txBody>
          <a:bodyPr/>
          <a:lstStyle/>
          <a:p>
            <a:r>
              <a:rPr lang="zh-CN" altLang="en-US" sz="3200" b="1" dirty="0"/>
              <a:t>应用</a:t>
            </a:r>
            <a:r>
              <a:rPr lang="en-US" altLang="zh-CN" sz="3200" b="1" dirty="0" smtClean="0"/>
              <a:t>:</a:t>
            </a:r>
            <a:r>
              <a:rPr lang="zh-CN" altLang="en-US" sz="3200" b="1" dirty="0" smtClean="0"/>
              <a:t>基于</a:t>
            </a:r>
            <a:r>
              <a:rPr lang="zh-CN" altLang="en-US" sz="3200" b="1" dirty="0"/>
              <a:t>逻辑的金融投资辅助决策程序</a:t>
            </a:r>
          </a:p>
        </p:txBody>
      </p:sp>
      <p:sp>
        <p:nvSpPr>
          <p:cNvPr id="5" name="矩形标注 4"/>
          <p:cNvSpPr/>
          <p:nvPr/>
        </p:nvSpPr>
        <p:spPr>
          <a:xfrm>
            <a:off x="4139952" y="5314338"/>
            <a:ext cx="4824536" cy="490926"/>
          </a:xfrm>
          <a:prstGeom prst="wedgeRectCallout">
            <a:avLst>
              <a:gd name="adj1" fmla="val 34082"/>
              <a:gd name="adj2" fmla="val -198420"/>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9900"/>
                </a:solidFill>
                <a:effectLst>
                  <a:outerShdw blurRad="38100" dist="38100" dir="2700000" algn="tl">
                    <a:srgbClr val="000000">
                      <a:alpha val="43137"/>
                    </a:srgbClr>
                  </a:outerShdw>
                </a:effectLst>
              </a:rPr>
              <a:t>函数：</a:t>
            </a:r>
            <a:r>
              <a:rPr lang="en-US" altLang="zh-CN" b="1" dirty="0" err="1" smtClean="0">
                <a:solidFill>
                  <a:srgbClr val="FF9900"/>
                </a:solidFill>
                <a:effectLst>
                  <a:outerShdw blurRad="38100" dist="38100" dir="2700000" algn="tl">
                    <a:srgbClr val="000000">
                      <a:alpha val="43137"/>
                    </a:srgbClr>
                  </a:outerShdw>
                </a:effectLst>
              </a:rPr>
              <a:t>minincome</a:t>
            </a:r>
            <a:r>
              <a:rPr lang="en-US" altLang="zh-CN" b="1" dirty="0" smtClean="0">
                <a:solidFill>
                  <a:srgbClr val="FF9900"/>
                </a:solidFill>
                <a:effectLst>
                  <a:outerShdw blurRad="38100" dist="38100" dir="2700000" algn="tl">
                    <a:srgbClr val="000000">
                      <a:alpha val="43137"/>
                    </a:srgbClr>
                  </a:outerShdw>
                </a:effectLst>
              </a:rPr>
              <a:t>(Y) </a:t>
            </a:r>
            <a:r>
              <a:rPr lang="en-US" altLang="zh-CN" b="1" dirty="0">
                <a:solidFill>
                  <a:srgbClr val="FF9900"/>
                </a:solidFill>
                <a:effectLst>
                  <a:outerShdw blurRad="38100" dist="38100" dir="2700000" algn="tl">
                    <a:srgbClr val="000000">
                      <a:alpha val="43137"/>
                    </a:srgbClr>
                  </a:outerShdw>
                </a:effectLst>
              </a:rPr>
              <a:t>= </a:t>
            </a:r>
            <a:r>
              <a:rPr lang="en-US" altLang="zh-CN" b="1" dirty="0" smtClean="0">
                <a:solidFill>
                  <a:srgbClr val="FF9900"/>
                </a:solidFill>
                <a:effectLst>
                  <a:outerShdw blurRad="38100" dist="38100" dir="2700000" algn="tl">
                    <a:srgbClr val="000000">
                      <a:alpha val="43137"/>
                    </a:srgbClr>
                  </a:outerShdw>
                </a:effectLst>
              </a:rPr>
              <a:t>15000+ 4000 </a:t>
            </a:r>
            <a:r>
              <a:rPr lang="en-US" altLang="zh-CN" b="1" dirty="0">
                <a:solidFill>
                  <a:srgbClr val="FF9900"/>
                </a:solidFill>
                <a:effectLst>
                  <a:outerShdw blurRad="38100" dist="38100" dir="2700000" algn="tl">
                    <a:srgbClr val="000000">
                      <a:alpha val="43137"/>
                    </a:srgbClr>
                  </a:outerShdw>
                </a:effectLst>
              </a:rPr>
              <a:t>* </a:t>
            </a:r>
            <a:r>
              <a:rPr lang="en-US" altLang="zh-CN" b="1" dirty="0" smtClean="0">
                <a:solidFill>
                  <a:srgbClr val="FF9900"/>
                </a:solidFill>
                <a:effectLst>
                  <a:outerShdw blurRad="38100" dist="38100" dir="2700000" algn="tl">
                    <a:srgbClr val="000000">
                      <a:alpha val="43137"/>
                    </a:srgbClr>
                  </a:outerShdw>
                </a:effectLst>
              </a:rPr>
              <a:t>Y</a:t>
            </a:r>
            <a:endParaRPr lang="zh-CN" altLang="en-US" dirty="0"/>
          </a:p>
        </p:txBody>
      </p:sp>
      <p:sp>
        <p:nvSpPr>
          <p:cNvPr id="6" name="矩形 5"/>
          <p:cNvSpPr/>
          <p:nvPr/>
        </p:nvSpPr>
        <p:spPr>
          <a:xfrm>
            <a:off x="683568" y="1772816"/>
            <a:ext cx="7632848" cy="820738"/>
          </a:xfrm>
          <a:prstGeom prst="rect">
            <a:avLst/>
          </a:prstGeom>
          <a:gradFill flip="none" rotWithShape="1">
            <a:gsLst>
              <a:gs pos="0">
                <a:srgbClr val="BADDE1"/>
              </a:gs>
              <a:gs pos="100000">
                <a:srgbClr val="FFFFFF"/>
              </a:gs>
            </a:gsLst>
            <a:lin ang="16200000" scaled="0"/>
            <a:tileRect/>
          </a:gradFill>
          <a:ln>
            <a:solidFill>
              <a:srgbClr val="BFBFBF"/>
            </a:solidFill>
          </a:ln>
          <a:effectLst>
            <a:outerShdw blurRad="50800" dist="38100" dir="2700000" algn="tl" rotWithShape="0">
              <a:srgbClr val="000000">
                <a:alpha val="43000"/>
              </a:srgbClr>
            </a:outerShdw>
          </a:effectLst>
        </p:spPr>
        <p:txBody>
          <a:bodyPr wrap="square">
            <a:spAutoFit/>
          </a:bodyPr>
          <a:lstStyle/>
          <a:p>
            <a:pPr marL="342900" indent="-342900">
              <a:lnSpc>
                <a:spcPct val="120000"/>
              </a:lnSpc>
              <a:buFont typeface="Arial"/>
              <a:buChar char="•"/>
            </a:pPr>
            <a:r>
              <a:rPr lang="zh-CN" altLang="en-US" dirty="0" smtClean="0">
                <a:latin typeface="Adobe 仿宋 Std R"/>
                <a:ea typeface="Adobe 仿宋 Std R"/>
                <a:cs typeface="Adobe 仿宋 Std R"/>
              </a:rPr>
              <a:t>足够的</a:t>
            </a:r>
            <a:r>
              <a:rPr lang="zh-CN" altLang="en-US" dirty="0" smtClean="0">
                <a:solidFill>
                  <a:srgbClr val="0000FF"/>
                </a:solidFill>
                <a:latin typeface="Adobe 仿宋 Std R"/>
                <a:ea typeface="Adobe 仿宋 Std R"/>
                <a:cs typeface="Adobe 仿宋 Std R"/>
              </a:rPr>
              <a:t>收入</a:t>
            </a:r>
            <a:r>
              <a:rPr lang="zh-CN" altLang="en-US" dirty="0" smtClean="0">
                <a:latin typeface="Adobe 仿宋 Std R"/>
                <a:ea typeface="Adobe 仿宋 Std R"/>
                <a:cs typeface="Adobe 仿宋 Std R"/>
              </a:rPr>
              <a:t>必须是稳定的，并且每年能够提供</a:t>
            </a:r>
            <a:r>
              <a:rPr lang="en-US" altLang="zh-CN" dirty="0" smtClean="0">
                <a:latin typeface="Adobe 仿宋 Std R"/>
                <a:ea typeface="Adobe 仿宋 Std R"/>
                <a:cs typeface="Adobe 仿宋 Std R"/>
              </a:rPr>
              <a:t>15000</a:t>
            </a:r>
            <a:r>
              <a:rPr lang="zh-CN" altLang="en-US" dirty="0" smtClean="0">
                <a:latin typeface="Adobe 仿宋 Std R"/>
                <a:ea typeface="Adobe 仿宋 Std R"/>
                <a:cs typeface="Adobe 仿宋 Std R"/>
              </a:rPr>
              <a:t>美元加上每个被赡养人需要的</a:t>
            </a:r>
            <a:r>
              <a:rPr lang="en-US" altLang="zh-CN" dirty="0" smtClean="0">
                <a:latin typeface="Adobe 仿宋 Std R"/>
                <a:ea typeface="Adobe 仿宋 Std R"/>
                <a:cs typeface="Adobe 仿宋 Std R"/>
              </a:rPr>
              <a:t>4000</a:t>
            </a:r>
            <a:r>
              <a:rPr lang="zh-CN" altLang="en-US" dirty="0" smtClean="0">
                <a:latin typeface="Adobe 仿宋 Std R"/>
                <a:ea typeface="Adobe 仿宋 Std R"/>
                <a:cs typeface="Adobe 仿宋 Std R"/>
              </a:rPr>
              <a:t>美元</a:t>
            </a:r>
            <a:endParaRPr lang="en-US" altLang="zh-CN" dirty="0">
              <a:latin typeface="Adobe 仿宋 Std R"/>
              <a:ea typeface="Adobe 仿宋 Std R"/>
              <a:cs typeface="Adobe 仿宋 Std R"/>
            </a:endParaRPr>
          </a:p>
        </p:txBody>
      </p:sp>
    </p:spTree>
    <p:extLst>
      <p:ext uri="{BB962C8B-B14F-4D97-AF65-F5344CB8AC3E}">
        <p14:creationId xmlns:p14="http://schemas.microsoft.com/office/powerpoint/2010/main" val="17436982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2"/>
          <p:cNvSpPr>
            <a:spLocks noGrp="1" noChangeArrowheads="1"/>
          </p:cNvSpPr>
          <p:nvPr>
            <p:ph type="title"/>
          </p:nvPr>
        </p:nvSpPr>
        <p:spPr>
          <a:xfrm>
            <a:off x="457200" y="0"/>
            <a:ext cx="8229600" cy="1125538"/>
          </a:xfrm>
        </p:spPr>
        <p:txBody>
          <a:bodyPr/>
          <a:lstStyle/>
          <a:p>
            <a:pPr marL="762000" indent="-762000"/>
            <a:r>
              <a:rPr lang="zh-CN" altLang="en-US" sz="4000" b="1" dirty="0" smtClean="0">
                <a:latin typeface="Times New Roman" pitchFamily="18" charset="0"/>
              </a:rPr>
              <a:t>推理</a:t>
            </a:r>
            <a:r>
              <a:rPr lang="zh-CN" altLang="en-US" sz="4000" b="1" dirty="0">
                <a:latin typeface="Times New Roman" pitchFamily="18" charset="0"/>
              </a:rPr>
              <a:t>方法及其</a:t>
            </a:r>
            <a:r>
              <a:rPr lang="zh-CN" altLang="en-US" sz="4000" b="1" dirty="0" smtClean="0">
                <a:latin typeface="Times New Roman" pitchFamily="18" charset="0"/>
              </a:rPr>
              <a:t>分类</a:t>
            </a:r>
            <a:endParaRPr lang="en-US" altLang="zh-CN" sz="3200" b="1" dirty="0">
              <a:latin typeface="Times New Roman" pitchFamily="18" charset="0"/>
            </a:endParaRPr>
          </a:p>
        </p:txBody>
      </p:sp>
      <p:sp>
        <p:nvSpPr>
          <p:cNvPr id="629763" name="Rectangle 3"/>
          <p:cNvSpPr>
            <a:spLocks noGrp="1" noChangeArrowheads="1"/>
          </p:cNvSpPr>
          <p:nvPr>
            <p:ph type="body" idx="1"/>
          </p:nvPr>
        </p:nvSpPr>
        <p:spPr>
          <a:xfrm>
            <a:off x="251520" y="1124744"/>
            <a:ext cx="8748464" cy="5589587"/>
          </a:xfrm>
        </p:spPr>
        <p:txBody>
          <a:bodyPr/>
          <a:lstStyle/>
          <a:p>
            <a:pPr marL="360000" indent="-324000">
              <a:spcBef>
                <a:spcPts val="1200"/>
              </a:spcBef>
            </a:pPr>
            <a:r>
              <a:rPr lang="zh-CN" altLang="en-US" sz="2400" b="1" dirty="0" smtClean="0">
                <a:solidFill>
                  <a:srgbClr val="C00000"/>
                </a:solidFill>
                <a:latin typeface="Times New Roman" pitchFamily="18" charset="0"/>
              </a:rPr>
              <a:t>演绎推理：</a:t>
            </a:r>
            <a:endParaRPr lang="en-US" altLang="zh-CN" sz="2400" b="1" dirty="0" smtClean="0">
              <a:solidFill>
                <a:srgbClr val="C00000"/>
              </a:solidFill>
              <a:latin typeface="Times New Roman" pitchFamily="18" charset="0"/>
            </a:endParaRPr>
          </a:p>
          <a:p>
            <a:pPr marL="760050" lvl="1" indent="-324000">
              <a:spcBef>
                <a:spcPts val="1200"/>
              </a:spcBef>
            </a:pPr>
            <a:r>
              <a:rPr lang="zh-CN" altLang="en-US" sz="2200" b="1" dirty="0" smtClean="0">
                <a:solidFill>
                  <a:srgbClr val="FF0000"/>
                </a:solidFill>
              </a:rPr>
              <a:t>一般</a:t>
            </a:r>
            <a:r>
              <a:rPr lang="zh-CN" altLang="en-US" sz="2200" b="1" dirty="0">
                <a:solidFill>
                  <a:srgbClr val="FF0000"/>
                </a:solidFill>
              </a:rPr>
              <a:t>到个别的推理</a:t>
            </a:r>
            <a:r>
              <a:rPr lang="zh-CN" altLang="en-US" sz="2200" b="1" dirty="0" smtClean="0">
                <a:solidFill>
                  <a:srgbClr val="FF0000"/>
                </a:solidFill>
              </a:rPr>
              <a:t>方法：</a:t>
            </a:r>
            <a:r>
              <a:rPr lang="zh-CN" altLang="en-US" sz="2200" dirty="0" smtClean="0">
                <a:latin typeface="Times New Roman" pitchFamily="18" charset="0"/>
              </a:rPr>
              <a:t>从</a:t>
            </a:r>
            <a:r>
              <a:rPr lang="zh-CN" altLang="en-US" sz="2200" dirty="0">
                <a:latin typeface="Times New Roman" pitchFamily="18" charset="0"/>
              </a:rPr>
              <a:t>已知的一般性知识出发，去推出蕴含在这些已知知识中的适合于某种个别情况的</a:t>
            </a:r>
            <a:r>
              <a:rPr lang="zh-CN" altLang="en-US" sz="2200" dirty="0" smtClean="0">
                <a:latin typeface="Times New Roman" pitchFamily="18" charset="0"/>
              </a:rPr>
              <a:t>结论</a:t>
            </a:r>
            <a:endParaRPr lang="en-US" altLang="zh-CN" sz="2200" dirty="0" smtClean="0">
              <a:latin typeface="Times New Roman" pitchFamily="18" charset="0"/>
            </a:endParaRPr>
          </a:p>
          <a:p>
            <a:pPr marL="760050" lvl="1" indent="-324000">
              <a:spcBef>
                <a:spcPts val="1200"/>
              </a:spcBef>
            </a:pPr>
            <a:r>
              <a:rPr lang="zh-CN" altLang="en-US" sz="2200" b="1" dirty="0" smtClean="0">
                <a:solidFill>
                  <a:srgbClr val="0000CC"/>
                </a:solidFill>
                <a:latin typeface="Times New Roman" pitchFamily="18" charset="0"/>
              </a:rPr>
              <a:t>核心</a:t>
            </a:r>
            <a:r>
              <a:rPr lang="zh-CN" altLang="en-US" sz="2200" b="1" dirty="0">
                <a:solidFill>
                  <a:srgbClr val="0000CC"/>
                </a:solidFill>
              </a:rPr>
              <a:t>：</a:t>
            </a:r>
            <a:r>
              <a:rPr lang="zh-CN" altLang="en-US" sz="2200" b="1" dirty="0" smtClean="0">
                <a:solidFill>
                  <a:srgbClr val="0000CC"/>
                </a:solidFill>
                <a:latin typeface="Times New Roman" pitchFamily="18" charset="0"/>
              </a:rPr>
              <a:t>三段论。</a:t>
            </a:r>
            <a:r>
              <a:rPr lang="zh-CN" altLang="en-US" sz="2200" b="1" dirty="0" smtClean="0">
                <a:solidFill>
                  <a:srgbClr val="33CC33"/>
                </a:solidFill>
                <a:latin typeface="Times New Roman" pitchFamily="18" charset="0"/>
              </a:rPr>
              <a:t>假言推理</a:t>
            </a:r>
            <a:r>
              <a:rPr lang="zh-CN" altLang="en-US" sz="2200" b="1" dirty="0">
                <a:solidFill>
                  <a:srgbClr val="33CC33"/>
                </a:solidFill>
                <a:latin typeface="Times New Roman" pitchFamily="18" charset="0"/>
              </a:rPr>
              <a:t>、拒取式和假言三段论</a:t>
            </a:r>
            <a:r>
              <a:rPr lang="zh-CN" altLang="en-US" sz="2200" b="1" dirty="0">
                <a:solidFill>
                  <a:srgbClr val="0000CC"/>
                </a:solidFill>
                <a:latin typeface="Times New Roman" pitchFamily="18" charset="0"/>
              </a:rPr>
              <a:t>。</a:t>
            </a:r>
          </a:p>
          <a:p>
            <a:pPr marL="760050" lvl="1" indent="-324000">
              <a:spcBef>
                <a:spcPts val="1200"/>
              </a:spcBef>
            </a:pPr>
            <a:r>
              <a:rPr lang="zh-CN" altLang="en-US" sz="2200" b="1" dirty="0" smtClean="0">
                <a:latin typeface="Times New Roman" pitchFamily="18" charset="0"/>
              </a:rPr>
              <a:t>常用</a:t>
            </a:r>
            <a:r>
              <a:rPr lang="zh-CN" altLang="en-US" sz="2200" b="1" dirty="0">
                <a:latin typeface="Times New Roman" pitchFamily="18" charset="0"/>
              </a:rPr>
              <a:t>的</a:t>
            </a:r>
            <a:r>
              <a:rPr lang="zh-CN" altLang="en-US" sz="2200" b="1" dirty="0" smtClean="0"/>
              <a:t>三段论包括：</a:t>
            </a:r>
            <a:endParaRPr lang="en-US" altLang="zh-CN" sz="2200" dirty="0"/>
          </a:p>
          <a:p>
            <a:pPr marL="1160100" lvl="2" indent="-324000">
              <a:spcBef>
                <a:spcPts val="600"/>
              </a:spcBef>
            </a:pPr>
            <a:r>
              <a:rPr lang="zh-CN" altLang="en-US" sz="2000" b="1" dirty="0" smtClean="0">
                <a:solidFill>
                  <a:srgbClr val="0000FF"/>
                </a:solidFill>
              </a:rPr>
              <a:t>大前提：</a:t>
            </a:r>
            <a:r>
              <a:rPr lang="zh-CN" altLang="en-US" sz="2000" dirty="0" smtClean="0"/>
              <a:t>已知</a:t>
            </a:r>
            <a:r>
              <a:rPr lang="zh-CN" altLang="en-US" sz="2000" dirty="0"/>
              <a:t>的一般性知识或推理过程得到的</a:t>
            </a:r>
            <a:r>
              <a:rPr lang="zh-CN" altLang="en-US" sz="2000" dirty="0" smtClean="0"/>
              <a:t>判断</a:t>
            </a:r>
            <a:endParaRPr lang="en-US" altLang="zh-CN" sz="2000" dirty="0" smtClean="0"/>
          </a:p>
          <a:p>
            <a:pPr marL="1160100" lvl="2" indent="-324000">
              <a:spcBef>
                <a:spcPts val="600"/>
              </a:spcBef>
            </a:pPr>
            <a:r>
              <a:rPr lang="zh-CN" altLang="en-US" sz="2000" b="1" dirty="0">
                <a:solidFill>
                  <a:srgbClr val="0000FF"/>
                </a:solidFill>
              </a:rPr>
              <a:t>小前提：</a:t>
            </a:r>
            <a:r>
              <a:rPr lang="zh-CN" altLang="en-US" sz="2000" dirty="0" smtClean="0"/>
              <a:t>关于</a:t>
            </a:r>
            <a:r>
              <a:rPr lang="zh-CN" altLang="en-US" sz="2000" dirty="0"/>
              <a:t>某种具体情况或某个具体实例的</a:t>
            </a:r>
            <a:r>
              <a:rPr lang="zh-CN" altLang="en-US" sz="2000" dirty="0" smtClean="0"/>
              <a:t>判断</a:t>
            </a:r>
            <a:endParaRPr lang="en-US" altLang="zh-CN" sz="2000" dirty="0" smtClean="0"/>
          </a:p>
          <a:p>
            <a:pPr marL="1160100" lvl="2" indent="-324000">
              <a:spcBef>
                <a:spcPts val="600"/>
              </a:spcBef>
            </a:pPr>
            <a:r>
              <a:rPr lang="zh-CN" altLang="en-US" sz="2000" b="1" dirty="0">
                <a:solidFill>
                  <a:srgbClr val="0000FF"/>
                </a:solidFill>
              </a:rPr>
              <a:t>结论：</a:t>
            </a:r>
            <a:r>
              <a:rPr lang="zh-CN" altLang="en-US" sz="2000" dirty="0" smtClean="0"/>
              <a:t>由</a:t>
            </a:r>
            <a:r>
              <a:rPr lang="zh-CN" altLang="en-US" sz="2000" dirty="0"/>
              <a:t>大前提推出的，并且适合于小前提的判断</a:t>
            </a:r>
            <a:r>
              <a:rPr lang="zh-CN" altLang="en-US" sz="2000" dirty="0" smtClean="0"/>
              <a:t>。</a:t>
            </a:r>
            <a:endParaRPr lang="en-US" altLang="zh-CN" sz="2000" dirty="0" smtClean="0"/>
          </a:p>
          <a:p>
            <a:pPr marL="760050" lvl="1" indent="-324000">
              <a:lnSpc>
                <a:spcPct val="85000"/>
              </a:lnSpc>
            </a:pPr>
            <a:endParaRPr lang="zh-CN" altLang="en-US" sz="800" b="1" dirty="0">
              <a:solidFill>
                <a:srgbClr val="0000CC"/>
              </a:solidFill>
              <a:latin typeface="Times New Roman" pitchFamily="18" charset="0"/>
            </a:endParaRPr>
          </a:p>
          <a:p>
            <a:pPr marL="436050" lvl="1" indent="0">
              <a:lnSpc>
                <a:spcPct val="85000"/>
              </a:lnSpc>
              <a:buNone/>
            </a:pPr>
            <a:r>
              <a:rPr lang="zh-CN" altLang="en-US" sz="2000" b="1" dirty="0">
                <a:solidFill>
                  <a:srgbClr val="008000"/>
                </a:solidFill>
                <a:latin typeface="Times New Roman" pitchFamily="18" charset="0"/>
              </a:rPr>
              <a:t>     </a:t>
            </a:r>
            <a:r>
              <a:rPr lang="zh-CN" altLang="en-US" sz="2000" b="1" dirty="0">
                <a:solidFill>
                  <a:srgbClr val="33CC33"/>
                </a:solidFill>
                <a:latin typeface="Times New Roman" pitchFamily="18" charset="0"/>
              </a:rPr>
              <a:t>例如，有如下三个判断：</a:t>
            </a:r>
          </a:p>
          <a:p>
            <a:pPr marL="436050" lvl="1" indent="0">
              <a:lnSpc>
                <a:spcPct val="85000"/>
              </a:lnSpc>
              <a:buNone/>
            </a:pPr>
            <a:r>
              <a:rPr lang="zh-CN" altLang="en-US" sz="2000" dirty="0">
                <a:solidFill>
                  <a:srgbClr val="7030A0"/>
                </a:solidFill>
                <a:latin typeface="Times New Roman" pitchFamily="18" charset="0"/>
              </a:rPr>
              <a:t>     ①  计算机系的学生都会编程序；   （一般性知识）</a:t>
            </a:r>
          </a:p>
          <a:p>
            <a:pPr marL="436050" lvl="1" indent="0">
              <a:lnSpc>
                <a:spcPct val="85000"/>
              </a:lnSpc>
              <a:buNone/>
            </a:pPr>
            <a:r>
              <a:rPr lang="zh-CN" altLang="en-US" sz="2000" dirty="0">
                <a:solidFill>
                  <a:srgbClr val="7030A0"/>
                </a:solidFill>
                <a:latin typeface="Times New Roman" pitchFamily="18" charset="0"/>
              </a:rPr>
              <a:t>     ②  程强是计算机系的一位学生；   （具体情况）</a:t>
            </a:r>
          </a:p>
          <a:p>
            <a:pPr marL="436050" lvl="1" indent="0">
              <a:lnSpc>
                <a:spcPct val="85000"/>
              </a:lnSpc>
              <a:buNone/>
            </a:pPr>
            <a:r>
              <a:rPr lang="zh-CN" altLang="en-US" sz="2000" dirty="0">
                <a:solidFill>
                  <a:srgbClr val="7030A0"/>
                </a:solidFill>
                <a:latin typeface="Times New Roman" pitchFamily="18" charset="0"/>
              </a:rPr>
              <a:t>     ③  程强会编程序。                （结论）</a:t>
            </a:r>
          </a:p>
          <a:p>
            <a:pPr marL="436050" lvl="1" indent="0">
              <a:lnSpc>
                <a:spcPct val="85000"/>
              </a:lnSpc>
              <a:buNone/>
            </a:pPr>
            <a:endParaRPr lang="en-US" altLang="zh-CN" sz="800" b="1" dirty="0" smtClean="0">
              <a:solidFill>
                <a:srgbClr val="0000CC"/>
              </a:solidFill>
              <a:latin typeface="Times New Roman" pitchFamily="18" charset="0"/>
            </a:endParaRPr>
          </a:p>
          <a:p>
            <a:pPr marL="436050" lvl="1" indent="0">
              <a:lnSpc>
                <a:spcPct val="85000"/>
              </a:lnSpc>
              <a:buNone/>
            </a:pPr>
            <a:r>
              <a:rPr lang="zh-CN" altLang="en-US" sz="2200" b="1" dirty="0" smtClean="0">
                <a:solidFill>
                  <a:srgbClr val="0000CC"/>
                </a:solidFill>
                <a:latin typeface="Times New Roman" pitchFamily="18" charset="0"/>
              </a:rPr>
              <a:t>            </a:t>
            </a:r>
            <a:r>
              <a:rPr lang="zh-CN" altLang="en-US" sz="2200" b="1" dirty="0" smtClean="0">
                <a:solidFill>
                  <a:srgbClr val="FF0000"/>
                </a:solidFill>
                <a:effectLst>
                  <a:outerShdw blurRad="38100" dist="38100" dir="2700000" algn="tl">
                    <a:srgbClr val="000000">
                      <a:alpha val="43137"/>
                    </a:srgbClr>
                  </a:outerShdw>
                </a:effectLst>
                <a:latin typeface="Times New Roman" pitchFamily="18" charset="0"/>
              </a:rPr>
              <a:t>结论</a:t>
            </a:r>
            <a:r>
              <a:rPr lang="zh-CN" altLang="en-US" sz="2200" b="1" dirty="0">
                <a:solidFill>
                  <a:srgbClr val="FF0000"/>
                </a:solidFill>
                <a:effectLst>
                  <a:outerShdw blurRad="38100" dist="38100" dir="2700000" algn="tl">
                    <a:srgbClr val="000000">
                      <a:alpha val="43137"/>
                    </a:srgbClr>
                  </a:outerShdw>
                </a:effectLst>
                <a:latin typeface="Times New Roman" pitchFamily="18" charset="0"/>
              </a:rPr>
              <a:t>是蕴含在大前提中</a:t>
            </a:r>
            <a:r>
              <a:rPr lang="zh-CN" altLang="en-US" sz="2200" b="1" dirty="0" smtClean="0">
                <a:solidFill>
                  <a:srgbClr val="FF0000"/>
                </a:solidFill>
                <a:effectLst>
                  <a:outerShdw blurRad="38100" dist="38100" dir="2700000" algn="tl">
                    <a:srgbClr val="000000">
                      <a:alpha val="43137"/>
                    </a:srgbClr>
                  </a:outerShdw>
                </a:effectLst>
                <a:latin typeface="Times New Roman" pitchFamily="18" charset="0"/>
              </a:rPr>
              <a:t>的</a:t>
            </a:r>
            <a:endParaRPr lang="zh-CN" altLang="en-US" sz="2200" b="1" dirty="0">
              <a:solidFill>
                <a:srgbClr val="FF0000"/>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80" name="Rectangle 4"/>
          <p:cNvSpPr>
            <a:spLocks noGrp="1" noChangeArrowheads="1"/>
          </p:cNvSpPr>
          <p:nvPr>
            <p:ph type="body" idx="1"/>
          </p:nvPr>
        </p:nvSpPr>
        <p:spPr>
          <a:xfrm>
            <a:off x="288032" y="1412701"/>
            <a:ext cx="8532440" cy="5112643"/>
          </a:xfrm>
          <a:noFill/>
          <a:ln/>
        </p:spPr>
        <p:txBody>
          <a:bodyPr lIns="0" tIns="0" rIns="0" bIns="0"/>
          <a:lstStyle/>
          <a:p>
            <a:pPr>
              <a:lnSpc>
                <a:spcPct val="90000"/>
              </a:lnSpc>
            </a:pPr>
            <a:r>
              <a:rPr lang="zh-CN" altLang="en-US" sz="2400" b="1" dirty="0" smtClean="0"/>
              <a:t>基于谓词的知识表示方法定义出如下的逻辑系统：</a:t>
            </a:r>
            <a:endParaRPr lang="en-US" altLang="zh-CN" sz="2400" b="1" dirty="0" smtClean="0"/>
          </a:p>
          <a:p>
            <a:pPr marL="457200" lvl="1" indent="0">
              <a:buNone/>
            </a:pPr>
            <a:endParaRPr lang="en-US" altLang="zh-CN" sz="2200" dirty="0">
              <a:solidFill>
                <a:srgbClr val="00B050"/>
              </a:solidFill>
            </a:endParaRPr>
          </a:p>
          <a:p>
            <a:pPr marL="457200" lvl="1" indent="0">
              <a:buNone/>
            </a:pPr>
            <a:endParaRPr lang="en-US" altLang="zh-CN" sz="1050" b="0" dirty="0" smtClean="0"/>
          </a:p>
          <a:p>
            <a:pPr lvl="1"/>
            <a:r>
              <a:rPr lang="zh-CN" altLang="en-US" sz="2200" dirty="0">
                <a:solidFill>
                  <a:srgbClr val="00B050"/>
                </a:solidFill>
              </a:rPr>
              <a:t>当前</a:t>
            </a:r>
            <a:r>
              <a:rPr lang="zh-CN" altLang="en-US" sz="2200" dirty="0" smtClean="0">
                <a:solidFill>
                  <a:srgbClr val="00B050"/>
                </a:solidFill>
              </a:rPr>
              <a:t>用户情况：</a:t>
            </a:r>
            <a:endParaRPr lang="en-US" altLang="zh-CN" sz="2200" dirty="0" smtClean="0">
              <a:solidFill>
                <a:srgbClr val="00B050"/>
              </a:solidFill>
            </a:endParaRPr>
          </a:p>
          <a:p>
            <a:pPr marL="914400" lvl="1" indent="-457200">
              <a:spcBef>
                <a:spcPts val="1200"/>
              </a:spcBef>
              <a:buFont typeface="+mj-lt"/>
              <a:buAutoNum type="arabicPeriod" startAt="9"/>
            </a:pPr>
            <a:r>
              <a:rPr lang="en-US" altLang="zh-CN" sz="2000" dirty="0" err="1" smtClean="0">
                <a:solidFill>
                  <a:srgbClr val="7030A0"/>
                </a:solidFill>
              </a:rPr>
              <a:t>amount_saved</a:t>
            </a:r>
            <a:r>
              <a:rPr lang="en-US" altLang="zh-CN" sz="2000" dirty="0" smtClean="0">
                <a:solidFill>
                  <a:srgbClr val="7030A0"/>
                </a:solidFill>
              </a:rPr>
              <a:t> (</a:t>
            </a:r>
            <a:r>
              <a:rPr lang="en-US" altLang="zh-CN" sz="2000" dirty="0">
                <a:solidFill>
                  <a:srgbClr val="7030A0"/>
                </a:solidFill>
              </a:rPr>
              <a:t>22000).</a:t>
            </a:r>
          </a:p>
          <a:p>
            <a:pPr marL="914400" lvl="1" indent="-457200">
              <a:spcBef>
                <a:spcPts val="1200"/>
              </a:spcBef>
              <a:buFont typeface="+mj-lt"/>
              <a:buAutoNum type="arabicPeriod" startAt="9"/>
            </a:pPr>
            <a:r>
              <a:rPr lang="en-US" altLang="zh-CN" sz="2000" dirty="0" smtClean="0">
                <a:solidFill>
                  <a:srgbClr val="7030A0"/>
                </a:solidFill>
              </a:rPr>
              <a:t>earnings (</a:t>
            </a:r>
            <a:r>
              <a:rPr lang="en-US" altLang="zh-CN" sz="2000" dirty="0">
                <a:solidFill>
                  <a:srgbClr val="7030A0"/>
                </a:solidFill>
              </a:rPr>
              <a:t>25000, steady).</a:t>
            </a:r>
          </a:p>
          <a:p>
            <a:pPr marL="914400" lvl="1" indent="-457200">
              <a:spcBef>
                <a:spcPts val="1200"/>
              </a:spcBef>
              <a:buFont typeface="+mj-lt"/>
              <a:buAutoNum type="arabicPeriod" startAt="9"/>
            </a:pPr>
            <a:r>
              <a:rPr lang="en-US" altLang="zh-CN" sz="2000" dirty="0" smtClean="0">
                <a:solidFill>
                  <a:srgbClr val="7030A0"/>
                </a:solidFill>
              </a:rPr>
              <a:t>dependents (</a:t>
            </a:r>
            <a:r>
              <a:rPr lang="en-US" altLang="zh-CN" sz="2000" dirty="0">
                <a:solidFill>
                  <a:srgbClr val="7030A0"/>
                </a:solidFill>
              </a:rPr>
              <a:t>3</a:t>
            </a:r>
            <a:r>
              <a:rPr lang="en-US" altLang="zh-CN" sz="2000" dirty="0" smtClean="0">
                <a:solidFill>
                  <a:srgbClr val="7030A0"/>
                </a:solidFill>
              </a:rPr>
              <a:t>).</a:t>
            </a:r>
            <a:endParaRPr lang="en-US" altLang="zh-CN" sz="2000" dirty="0">
              <a:solidFill>
                <a:srgbClr val="7030A0"/>
              </a:solidFill>
            </a:endParaRPr>
          </a:p>
        </p:txBody>
      </p:sp>
      <p:sp>
        <p:nvSpPr>
          <p:cNvPr id="766981" name="Rectangle 5"/>
          <p:cNvSpPr>
            <a:spLocks noGrp="1" noChangeArrowheads="1"/>
          </p:cNvSpPr>
          <p:nvPr>
            <p:ph type="title"/>
          </p:nvPr>
        </p:nvSpPr>
        <p:spPr>
          <a:xfrm>
            <a:off x="468313" y="188913"/>
            <a:ext cx="8229600" cy="792162"/>
          </a:xfrm>
          <a:noFill/>
          <a:ln/>
        </p:spPr>
        <p:txBody>
          <a:bodyPr/>
          <a:lstStyle/>
          <a:p>
            <a:r>
              <a:rPr lang="zh-CN" altLang="en-US" sz="3200" b="1" dirty="0"/>
              <a:t>应用</a:t>
            </a:r>
            <a:r>
              <a:rPr lang="en-US" altLang="zh-CN" sz="3200" b="1" dirty="0" smtClean="0"/>
              <a:t>:</a:t>
            </a:r>
            <a:r>
              <a:rPr lang="zh-CN" altLang="en-US" sz="3200" b="1" dirty="0" smtClean="0"/>
              <a:t>基于</a:t>
            </a:r>
            <a:r>
              <a:rPr lang="zh-CN" altLang="en-US" sz="3200" b="1" dirty="0"/>
              <a:t>逻辑的金融投资辅助决策程序</a:t>
            </a:r>
          </a:p>
        </p:txBody>
      </p:sp>
    </p:spTree>
    <p:extLst>
      <p:ext uri="{BB962C8B-B14F-4D97-AF65-F5344CB8AC3E}">
        <p14:creationId xmlns:p14="http://schemas.microsoft.com/office/powerpoint/2010/main" val="123655818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8" name="Rectangle 4"/>
          <p:cNvSpPr>
            <a:spLocks noGrp="1" noChangeArrowheads="1"/>
          </p:cNvSpPr>
          <p:nvPr>
            <p:ph type="body" idx="1"/>
          </p:nvPr>
        </p:nvSpPr>
        <p:spPr>
          <a:xfrm>
            <a:off x="426561" y="1340768"/>
            <a:ext cx="7772400" cy="2447925"/>
          </a:xfrm>
          <a:noFill/>
          <a:ln/>
        </p:spPr>
        <p:txBody>
          <a:bodyPr lIns="0" tIns="0" rIns="0" bIns="0"/>
          <a:lstStyle/>
          <a:p>
            <a:r>
              <a:rPr lang="zh-CN" altLang="en-US" b="1" dirty="0"/>
              <a:t>第一</a:t>
            </a:r>
            <a:r>
              <a:rPr lang="zh-CN" altLang="en-US" b="1" dirty="0" smtClean="0"/>
              <a:t>步</a:t>
            </a:r>
            <a:r>
              <a:rPr lang="en-US" altLang="zh-CN" b="1" dirty="0" smtClean="0"/>
              <a:t>: </a:t>
            </a:r>
            <a:r>
              <a:rPr lang="zh-CN" altLang="en-US" b="1" dirty="0" smtClean="0"/>
              <a:t>把</a:t>
            </a:r>
            <a:r>
              <a:rPr lang="zh-CN" altLang="en-US" b="1" dirty="0"/>
              <a:t>第</a:t>
            </a:r>
            <a:r>
              <a:rPr lang="en-US" altLang="zh-CN" b="1" dirty="0"/>
              <a:t>10</a:t>
            </a:r>
            <a:r>
              <a:rPr lang="zh-CN" altLang="en-US" b="1" dirty="0"/>
              <a:t>、</a:t>
            </a:r>
            <a:r>
              <a:rPr lang="en-US" altLang="zh-CN" b="1" dirty="0"/>
              <a:t>11</a:t>
            </a:r>
            <a:r>
              <a:rPr lang="zh-CN" altLang="en-US" b="1" dirty="0"/>
              <a:t>与第</a:t>
            </a:r>
            <a:r>
              <a:rPr lang="en-US" altLang="zh-CN" b="1" dirty="0"/>
              <a:t>7</a:t>
            </a:r>
            <a:r>
              <a:rPr lang="zh-CN" altLang="en-US" b="1" dirty="0"/>
              <a:t>的前提</a:t>
            </a:r>
            <a:r>
              <a:rPr lang="zh-CN" altLang="en-US" b="1" dirty="0" smtClean="0"/>
              <a:t>合一</a:t>
            </a:r>
            <a:r>
              <a:rPr lang="en-US" altLang="zh-CN" dirty="0" smtClean="0"/>
              <a:t>: </a:t>
            </a:r>
            <a:endParaRPr lang="en-US" altLang="zh-CN" b="1" dirty="0" smtClean="0"/>
          </a:p>
          <a:p>
            <a:pPr lvl="1">
              <a:spcBef>
                <a:spcPts val="1200"/>
              </a:spcBef>
            </a:pPr>
            <a:r>
              <a:rPr lang="zh-CN" altLang="en-US" sz="2200" b="0" dirty="0" smtClean="0">
                <a:solidFill>
                  <a:srgbClr val="0000FF"/>
                </a:solidFill>
              </a:rPr>
              <a:t>选择的置换： </a:t>
            </a:r>
            <a:r>
              <a:rPr lang="en-US" altLang="zh-CN" sz="2200" b="0" dirty="0" smtClean="0">
                <a:solidFill>
                  <a:srgbClr val="0000FF"/>
                </a:solidFill>
              </a:rPr>
              <a:t>(25000/ X, 3/Y)</a:t>
            </a:r>
          </a:p>
          <a:p>
            <a:pPr lvl="1">
              <a:spcBef>
                <a:spcPts val="1200"/>
              </a:spcBef>
            </a:pPr>
            <a:r>
              <a:rPr lang="zh-CN" altLang="en-US" sz="2200" b="0" dirty="0" smtClean="0">
                <a:solidFill>
                  <a:srgbClr val="0000FF"/>
                </a:solidFill>
              </a:rPr>
              <a:t>产生实例化后的规则：</a:t>
            </a:r>
            <a:endParaRPr lang="en-US" altLang="zh-CN" sz="2200" b="0" dirty="0" smtClean="0">
              <a:solidFill>
                <a:srgbClr val="0000FF"/>
              </a:solidFill>
            </a:endParaRPr>
          </a:p>
          <a:p>
            <a:pPr lvl="1">
              <a:spcBef>
                <a:spcPts val="1200"/>
              </a:spcBef>
            </a:pPr>
            <a:endParaRPr lang="en-US" altLang="zh-CN" sz="2200" b="0" dirty="0"/>
          </a:p>
          <a:p>
            <a:pPr lvl="1">
              <a:spcBef>
                <a:spcPts val="1200"/>
              </a:spcBef>
            </a:pPr>
            <a:endParaRPr lang="en-US" altLang="zh-CN" sz="2200" b="0" dirty="0" smtClean="0"/>
          </a:p>
          <a:p>
            <a:pPr lvl="1">
              <a:spcBef>
                <a:spcPts val="1200"/>
              </a:spcBef>
            </a:pPr>
            <a:endParaRPr lang="en-US" altLang="zh-CN" sz="2200" b="0" dirty="0"/>
          </a:p>
          <a:p>
            <a:pPr lvl="1">
              <a:spcBef>
                <a:spcPts val="1200"/>
              </a:spcBef>
            </a:pPr>
            <a:endParaRPr lang="en-US" altLang="zh-CN" sz="1000" b="0" dirty="0" smtClean="0"/>
          </a:p>
          <a:p>
            <a:pPr lvl="1">
              <a:spcBef>
                <a:spcPts val="1200"/>
              </a:spcBef>
            </a:pPr>
            <a:r>
              <a:rPr lang="zh-CN" altLang="en-US" sz="2200" b="0" dirty="0" smtClean="0">
                <a:solidFill>
                  <a:srgbClr val="0000FF"/>
                </a:solidFill>
              </a:rPr>
              <a:t>根据假言推理：</a:t>
            </a:r>
            <a:endParaRPr lang="en-US" altLang="zh-CN" sz="2200" b="0" dirty="0" smtClean="0">
              <a:solidFill>
                <a:srgbClr val="0000FF"/>
              </a:solidFill>
            </a:endParaRPr>
          </a:p>
          <a:p>
            <a:pPr lvl="1"/>
            <a:endParaRPr lang="en-US" altLang="zh-CN" b="0" dirty="0"/>
          </a:p>
          <a:p>
            <a:pPr marL="457200" lvl="1" indent="0">
              <a:buNone/>
            </a:pPr>
            <a:endParaRPr lang="en-US" altLang="zh-CN" b="0" dirty="0" smtClean="0"/>
          </a:p>
        </p:txBody>
      </p:sp>
      <p:sp>
        <p:nvSpPr>
          <p:cNvPr id="8" name="Rectangle 5"/>
          <p:cNvSpPr>
            <a:spLocks noGrp="1" noChangeArrowheads="1"/>
          </p:cNvSpPr>
          <p:nvPr>
            <p:ph type="title"/>
          </p:nvPr>
        </p:nvSpPr>
        <p:spPr>
          <a:xfrm>
            <a:off x="468313" y="188913"/>
            <a:ext cx="8229600" cy="792162"/>
          </a:xfrm>
          <a:noFill/>
          <a:ln/>
        </p:spPr>
        <p:txBody>
          <a:bodyPr/>
          <a:lstStyle/>
          <a:p>
            <a:r>
              <a:rPr lang="zh-CN" altLang="en-US" sz="3200" b="1" dirty="0"/>
              <a:t>应用</a:t>
            </a:r>
            <a:r>
              <a:rPr lang="en-US" altLang="zh-CN" sz="3200" b="1" dirty="0" smtClean="0"/>
              <a:t>:</a:t>
            </a:r>
            <a:r>
              <a:rPr lang="zh-CN" altLang="en-US" sz="3200" b="1" dirty="0" smtClean="0"/>
              <a:t>基于</a:t>
            </a:r>
            <a:r>
              <a:rPr lang="zh-CN" altLang="en-US" sz="3200" b="1" dirty="0"/>
              <a:t>逻辑的金融投资辅助决策程序</a:t>
            </a:r>
          </a:p>
        </p:txBody>
      </p:sp>
      <p:sp>
        <p:nvSpPr>
          <p:cNvPr id="3" name="矩形 2"/>
          <p:cNvSpPr/>
          <p:nvPr/>
        </p:nvSpPr>
        <p:spPr>
          <a:xfrm>
            <a:off x="729309" y="2887776"/>
            <a:ext cx="8739235" cy="1477328"/>
          </a:xfrm>
          <a:prstGeom prst="rect">
            <a:avLst/>
          </a:prstGeom>
        </p:spPr>
        <p:txBody>
          <a:bodyPr wrap="square">
            <a:spAutoFit/>
          </a:bodyPr>
          <a:lstStyle/>
          <a:p>
            <a:pPr>
              <a:spcBef>
                <a:spcPts val="1200"/>
              </a:spcBef>
            </a:pPr>
            <a:r>
              <a:rPr lang="en-US" altLang="zh-CN" dirty="0" smtClean="0">
                <a:latin typeface="Times New Roman" pitchFamily="18" charset="0"/>
                <a:cs typeface="Times New Roman" pitchFamily="18" charset="0"/>
              </a:rPr>
              <a:t>earnings(25000, steady)∧(dependents(3)∧ greater(25000, </a:t>
            </a:r>
            <a:r>
              <a:rPr lang="en-US" altLang="zh-CN" dirty="0" err="1" smtClean="0">
                <a:latin typeface="Times New Roman" pitchFamily="18" charset="0"/>
                <a:cs typeface="Times New Roman" pitchFamily="18" charset="0"/>
              </a:rPr>
              <a:t>minincome</a:t>
            </a:r>
            <a:r>
              <a:rPr lang="en-US" altLang="zh-CN" dirty="0" smtClean="0">
                <a:latin typeface="Times New Roman" pitchFamily="18" charset="0"/>
                <a:cs typeface="Times New Roman" pitchFamily="18" charset="0"/>
              </a:rPr>
              <a:t>(3))) </a:t>
            </a:r>
            <a:br>
              <a:rPr lang="en-US" altLang="zh-CN" dirty="0" smtClean="0">
                <a:latin typeface="Times New Roman" pitchFamily="18" charset="0"/>
                <a:cs typeface="Times New Roman" pitchFamily="18" charset="0"/>
              </a:rPr>
            </a:br>
            <a:r>
              <a:rPr lang="en-US" altLang="zh-CN" dirty="0" smtClean="0">
                <a:latin typeface="Times New Roman" pitchFamily="18" charset="0"/>
                <a:cs typeface="Times New Roman" pitchFamily="18" charset="0"/>
              </a:rPr>
              <a:t>→ income (inadequate)</a:t>
            </a:r>
          </a:p>
          <a:p>
            <a:pPr>
              <a:spcBef>
                <a:spcPts val="1200"/>
              </a:spcBef>
            </a:pPr>
            <a:r>
              <a:rPr lang="en-US" altLang="zh-CN" dirty="0" smtClean="0">
                <a:latin typeface="Times New Roman" pitchFamily="18" charset="0"/>
                <a:cs typeface="Times New Roman" pitchFamily="18" charset="0"/>
              </a:rPr>
              <a:t>earnings (25000, </a:t>
            </a:r>
            <a:r>
              <a:rPr lang="en-US" altLang="zh-CN" dirty="0">
                <a:latin typeface="Times New Roman" pitchFamily="18" charset="0"/>
                <a:cs typeface="Times New Roman" pitchFamily="18" charset="0"/>
              </a:rPr>
              <a:t>steady)</a:t>
            </a:r>
            <a:r>
              <a:rPr lang="en-US" altLang="zh-CN" dirty="0" smtClean="0">
                <a:latin typeface="Times New Roman" pitchFamily="18" charset="0"/>
                <a:cs typeface="Times New Roman" pitchFamily="18" charset="0"/>
              </a:rPr>
              <a:t>∧(dependents(3)∧¬greater(25000,27000) </a:t>
            </a:r>
            <a:r>
              <a:rPr lang="en-US" altLang="zh-CN" dirty="0">
                <a:latin typeface="Times New Roman" pitchFamily="18" charset="0"/>
                <a:cs typeface="Times New Roman" pitchFamily="18" charset="0"/>
              </a:rPr>
              <a:t/>
            </a:r>
            <a:br>
              <a:rPr lang="en-US" altLang="zh-CN" dirty="0">
                <a:latin typeface="Times New Roman" pitchFamily="18" charset="0"/>
                <a:cs typeface="Times New Roman" pitchFamily="18" charset="0"/>
              </a:rPr>
            </a:br>
            <a:r>
              <a:rPr lang="en-US" altLang="zh-CN" dirty="0">
                <a:latin typeface="Times New Roman" pitchFamily="18" charset="0"/>
                <a:cs typeface="Times New Roman" pitchFamily="18" charset="0"/>
              </a:rPr>
              <a:t>→  income (inadequate).</a:t>
            </a:r>
          </a:p>
        </p:txBody>
      </p:sp>
      <p:sp>
        <p:nvSpPr>
          <p:cNvPr id="2" name="矩形 1"/>
          <p:cNvSpPr/>
          <p:nvPr/>
        </p:nvSpPr>
        <p:spPr>
          <a:xfrm>
            <a:off x="1547664" y="5141223"/>
            <a:ext cx="2953053" cy="400110"/>
          </a:xfrm>
          <a:prstGeom prst="rect">
            <a:avLst/>
          </a:prstGeom>
        </p:spPr>
        <p:txBody>
          <a:bodyPr wrap="none">
            <a:spAutoFit/>
          </a:bodyPr>
          <a:lstStyle/>
          <a:p>
            <a:r>
              <a:rPr lang="en-US" altLang="zh-CN" b="1" dirty="0" smtClean="0">
                <a:solidFill>
                  <a:srgbClr val="0000FF"/>
                </a:solidFill>
                <a:latin typeface="Times New Roman" pitchFamily="18" charset="0"/>
                <a:cs typeface="Times New Roman" pitchFamily="18" charset="0"/>
              </a:rPr>
              <a:t>12.  Income </a:t>
            </a:r>
            <a:r>
              <a:rPr lang="en-US" altLang="zh-CN" b="1" dirty="0">
                <a:solidFill>
                  <a:srgbClr val="0000FF"/>
                </a:solidFill>
                <a:latin typeface="Times New Roman" pitchFamily="18" charset="0"/>
                <a:cs typeface="Times New Roman" pitchFamily="18" charset="0"/>
              </a:rPr>
              <a:t>(inadequate) </a:t>
            </a:r>
            <a:endParaRPr lang="zh-CN" altLang="en-US" b="1" dirty="0">
              <a:solidFill>
                <a:srgbClr val="0000FF"/>
              </a:solidFill>
              <a:latin typeface="Times New Roman" pitchFamily="18" charset="0"/>
              <a:cs typeface="Times New Roman" pitchFamily="18" charset="0"/>
            </a:endParaRPr>
          </a:p>
        </p:txBody>
      </p:sp>
    </p:spTree>
    <p:extLst>
      <p:ext uri="{BB962C8B-B14F-4D97-AF65-F5344CB8AC3E}">
        <p14:creationId xmlns:p14="http://schemas.microsoft.com/office/powerpoint/2010/main" val="3171200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902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902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69028">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8" name="Rectangle 4"/>
          <p:cNvSpPr>
            <a:spLocks noGrp="1" noChangeArrowheads="1"/>
          </p:cNvSpPr>
          <p:nvPr>
            <p:ph type="body" idx="1"/>
          </p:nvPr>
        </p:nvSpPr>
        <p:spPr>
          <a:xfrm>
            <a:off x="426561" y="1197099"/>
            <a:ext cx="7772400" cy="2447925"/>
          </a:xfrm>
          <a:noFill/>
          <a:ln/>
        </p:spPr>
        <p:txBody>
          <a:bodyPr lIns="0" tIns="0" rIns="0" bIns="0"/>
          <a:lstStyle/>
          <a:p>
            <a:r>
              <a:rPr lang="zh-CN" altLang="en-US" dirty="0">
                <a:solidFill>
                  <a:srgbClr val="000000"/>
                </a:solidFill>
              </a:rPr>
              <a:t>第二步把第</a:t>
            </a:r>
            <a:r>
              <a:rPr lang="en-US" altLang="zh-CN" dirty="0">
                <a:solidFill>
                  <a:srgbClr val="000000"/>
                </a:solidFill>
              </a:rPr>
              <a:t>9</a:t>
            </a:r>
            <a:r>
              <a:rPr lang="zh-CN" altLang="en-US" dirty="0">
                <a:solidFill>
                  <a:srgbClr val="000000"/>
                </a:solidFill>
              </a:rPr>
              <a:t>、</a:t>
            </a:r>
            <a:r>
              <a:rPr lang="en-US" altLang="zh-CN" dirty="0">
                <a:solidFill>
                  <a:srgbClr val="000000"/>
                </a:solidFill>
              </a:rPr>
              <a:t>11</a:t>
            </a:r>
            <a:r>
              <a:rPr lang="zh-CN" altLang="en-US" dirty="0">
                <a:solidFill>
                  <a:srgbClr val="000000"/>
                </a:solidFill>
              </a:rPr>
              <a:t>与第</a:t>
            </a:r>
            <a:r>
              <a:rPr lang="en-US" altLang="zh-CN" dirty="0">
                <a:solidFill>
                  <a:srgbClr val="000000"/>
                </a:solidFill>
              </a:rPr>
              <a:t>4</a:t>
            </a:r>
            <a:r>
              <a:rPr lang="zh-CN" altLang="en-US" dirty="0">
                <a:solidFill>
                  <a:srgbClr val="000000"/>
                </a:solidFill>
              </a:rPr>
              <a:t>的前提合一</a:t>
            </a:r>
            <a:r>
              <a:rPr lang="en-US" altLang="zh-CN" dirty="0" smtClean="0"/>
              <a:t>: </a:t>
            </a:r>
            <a:endParaRPr lang="en-US" altLang="zh-CN" b="1" dirty="0" smtClean="0"/>
          </a:p>
          <a:p>
            <a:pPr lvl="1">
              <a:spcBef>
                <a:spcPts val="1200"/>
              </a:spcBef>
            </a:pPr>
            <a:r>
              <a:rPr lang="zh-CN" altLang="en-US" sz="2200" b="0" dirty="0" smtClean="0">
                <a:solidFill>
                  <a:srgbClr val="0000FF"/>
                </a:solidFill>
              </a:rPr>
              <a:t>选择的置换： </a:t>
            </a:r>
            <a:r>
              <a:rPr lang="en-US" altLang="zh-CN" sz="2200" b="0" dirty="0" smtClean="0">
                <a:solidFill>
                  <a:srgbClr val="0000FF"/>
                </a:solidFill>
              </a:rPr>
              <a:t>(22000/ X, 3/Y)</a:t>
            </a:r>
          </a:p>
          <a:p>
            <a:pPr lvl="1">
              <a:spcBef>
                <a:spcPts val="1200"/>
              </a:spcBef>
            </a:pPr>
            <a:r>
              <a:rPr lang="zh-CN" altLang="en-US" sz="2200" b="0" dirty="0" smtClean="0">
                <a:solidFill>
                  <a:srgbClr val="0000FF"/>
                </a:solidFill>
              </a:rPr>
              <a:t>产生实例化后的规则：</a:t>
            </a:r>
            <a:endParaRPr lang="en-US" altLang="zh-CN" sz="2200" b="0" dirty="0" smtClean="0">
              <a:solidFill>
                <a:srgbClr val="0000FF"/>
              </a:solidFill>
            </a:endParaRPr>
          </a:p>
          <a:p>
            <a:pPr lvl="1">
              <a:spcBef>
                <a:spcPts val="1200"/>
              </a:spcBef>
            </a:pPr>
            <a:endParaRPr lang="en-US" altLang="zh-CN" sz="2200" b="0" dirty="0"/>
          </a:p>
          <a:p>
            <a:pPr lvl="1">
              <a:spcBef>
                <a:spcPts val="1200"/>
              </a:spcBef>
            </a:pPr>
            <a:endParaRPr lang="en-US" altLang="zh-CN" sz="2200" b="0" dirty="0" smtClean="0"/>
          </a:p>
          <a:p>
            <a:pPr marL="457200" lvl="1" indent="0">
              <a:spcBef>
                <a:spcPts val="1200"/>
              </a:spcBef>
              <a:buNone/>
            </a:pPr>
            <a:endParaRPr lang="en-US" altLang="zh-CN" sz="2800" b="0" dirty="0" smtClean="0"/>
          </a:p>
          <a:p>
            <a:pPr lvl="1">
              <a:spcBef>
                <a:spcPts val="1200"/>
              </a:spcBef>
            </a:pPr>
            <a:r>
              <a:rPr lang="zh-CN" altLang="en-US" sz="2200" b="0" dirty="0" smtClean="0">
                <a:solidFill>
                  <a:srgbClr val="0000FF"/>
                </a:solidFill>
              </a:rPr>
              <a:t>根据假言推理：</a:t>
            </a:r>
            <a:endParaRPr lang="en-US" altLang="zh-CN" sz="2200" b="0" dirty="0" smtClean="0">
              <a:solidFill>
                <a:srgbClr val="0000FF"/>
              </a:solidFill>
            </a:endParaRPr>
          </a:p>
          <a:p>
            <a:pPr lvl="1">
              <a:spcBef>
                <a:spcPts val="1200"/>
              </a:spcBef>
            </a:pPr>
            <a:endParaRPr lang="en-US" altLang="zh-CN" sz="3600" b="0" dirty="0">
              <a:solidFill>
                <a:srgbClr val="0000FF"/>
              </a:solidFill>
            </a:endParaRPr>
          </a:p>
          <a:p>
            <a:pPr>
              <a:spcBef>
                <a:spcPts val="1200"/>
              </a:spcBef>
            </a:pPr>
            <a:r>
              <a:rPr lang="zh-CN" altLang="en-US" dirty="0" smtClean="0"/>
              <a:t>第三步：根据</a:t>
            </a:r>
            <a:r>
              <a:rPr lang="en-US" altLang="zh-CN" dirty="0" smtClean="0"/>
              <a:t>3</a:t>
            </a:r>
            <a:r>
              <a:rPr lang="zh-CN" altLang="en-US" dirty="0" smtClean="0"/>
              <a:t>，</a:t>
            </a:r>
            <a:r>
              <a:rPr lang="en-US" altLang="zh-CN" dirty="0" smtClean="0"/>
              <a:t>12</a:t>
            </a:r>
            <a:r>
              <a:rPr lang="zh-CN" altLang="en-US" dirty="0" smtClean="0"/>
              <a:t>，</a:t>
            </a:r>
            <a:r>
              <a:rPr lang="en-US" altLang="zh-CN" dirty="0" smtClean="0"/>
              <a:t>13</a:t>
            </a:r>
            <a:r>
              <a:rPr lang="zh-CN" altLang="en-US" dirty="0" smtClean="0"/>
              <a:t>再次应用假言推理，得：</a:t>
            </a:r>
            <a:endParaRPr lang="en-US" altLang="zh-CN" dirty="0" smtClean="0"/>
          </a:p>
          <a:p>
            <a:pPr lvl="1"/>
            <a:endParaRPr lang="en-US" altLang="zh-CN" b="0" dirty="0"/>
          </a:p>
          <a:p>
            <a:pPr marL="457200" lvl="1" indent="0">
              <a:buNone/>
            </a:pPr>
            <a:endParaRPr lang="en-US" altLang="zh-CN" b="0" dirty="0" smtClean="0"/>
          </a:p>
        </p:txBody>
      </p:sp>
      <p:sp>
        <p:nvSpPr>
          <p:cNvPr id="8" name="Rectangle 5"/>
          <p:cNvSpPr>
            <a:spLocks noGrp="1" noChangeArrowheads="1"/>
          </p:cNvSpPr>
          <p:nvPr>
            <p:ph type="title"/>
          </p:nvPr>
        </p:nvSpPr>
        <p:spPr>
          <a:xfrm>
            <a:off x="468313" y="188913"/>
            <a:ext cx="8229600" cy="792162"/>
          </a:xfrm>
          <a:noFill/>
          <a:ln/>
        </p:spPr>
        <p:txBody>
          <a:bodyPr/>
          <a:lstStyle/>
          <a:p>
            <a:r>
              <a:rPr lang="zh-CN" altLang="en-US" sz="3200" b="1" dirty="0"/>
              <a:t>应用</a:t>
            </a:r>
            <a:r>
              <a:rPr lang="en-US" altLang="zh-CN" sz="3200" b="1" dirty="0" smtClean="0"/>
              <a:t>:</a:t>
            </a:r>
            <a:r>
              <a:rPr lang="zh-CN" altLang="en-US" sz="3200" b="1" dirty="0" smtClean="0"/>
              <a:t>基于</a:t>
            </a:r>
            <a:r>
              <a:rPr lang="zh-CN" altLang="en-US" sz="3200" b="1" dirty="0"/>
              <a:t>逻辑的金融投资辅助决策程序</a:t>
            </a:r>
          </a:p>
        </p:txBody>
      </p:sp>
      <p:sp>
        <p:nvSpPr>
          <p:cNvPr id="3" name="矩形 2"/>
          <p:cNvSpPr/>
          <p:nvPr/>
        </p:nvSpPr>
        <p:spPr>
          <a:xfrm>
            <a:off x="801317" y="2492896"/>
            <a:ext cx="8739235" cy="1477328"/>
          </a:xfrm>
          <a:prstGeom prst="rect">
            <a:avLst/>
          </a:prstGeom>
        </p:spPr>
        <p:txBody>
          <a:bodyPr wrap="square">
            <a:spAutoFit/>
          </a:bodyPr>
          <a:lstStyle/>
          <a:p>
            <a:pPr>
              <a:spcBef>
                <a:spcPts val="1200"/>
              </a:spcBef>
            </a:pPr>
            <a:r>
              <a:rPr lang="en-US" altLang="zh-CN" dirty="0" err="1" smtClean="0">
                <a:latin typeface="Times New Roman" pitchFamily="18" charset="0"/>
                <a:cs typeface="Times New Roman" pitchFamily="18" charset="0"/>
              </a:rPr>
              <a:t>amount_saved</a:t>
            </a:r>
            <a:r>
              <a:rPr lang="en-US" altLang="zh-CN" dirty="0" smtClean="0">
                <a:latin typeface="Times New Roman" pitchFamily="18" charset="0"/>
                <a:cs typeface="Times New Roman" pitchFamily="18" charset="0"/>
              </a:rPr>
              <a:t>(22000) ∧ (dependents(3) </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greater(22000, </a:t>
            </a:r>
            <a:r>
              <a:rPr lang="en-US" altLang="zh-CN" dirty="0" err="1" smtClean="0">
                <a:latin typeface="Times New Roman" pitchFamily="18" charset="0"/>
                <a:cs typeface="Times New Roman" pitchFamily="18" charset="0"/>
              </a:rPr>
              <a:t>minsavings</a:t>
            </a:r>
            <a:r>
              <a:rPr lang="en-US" altLang="zh-CN" dirty="0" smtClean="0">
                <a:latin typeface="Times New Roman" pitchFamily="18" charset="0"/>
                <a:cs typeface="Times New Roman" pitchFamily="18" charset="0"/>
              </a:rPr>
              <a:t>(3))</a:t>
            </a:r>
            <a:r>
              <a:rPr lang="en-US" altLang="zh-CN" dirty="0">
                <a:latin typeface="Times New Roman" pitchFamily="18" charset="0"/>
                <a:cs typeface="Times New Roman" pitchFamily="18" charset="0"/>
              </a:rPr>
              <a:t/>
            </a:r>
            <a:br>
              <a:rPr lang="en-US" altLang="zh-CN" dirty="0">
                <a:latin typeface="Times New Roman" pitchFamily="18" charset="0"/>
                <a:cs typeface="Times New Roman" pitchFamily="18" charset="0"/>
              </a:rPr>
            </a:br>
            <a:r>
              <a:rPr lang="en-US" altLang="zh-CN" dirty="0">
                <a:latin typeface="Times New Roman" pitchFamily="18" charset="0"/>
                <a:cs typeface="Times New Roman" pitchFamily="18" charset="0"/>
              </a:rPr>
              <a:t>→ savings (adequate</a:t>
            </a:r>
            <a:r>
              <a:rPr lang="en-US" altLang="zh-CN" dirty="0" smtClean="0">
                <a:latin typeface="Times New Roman" pitchFamily="18" charset="0"/>
                <a:cs typeface="Times New Roman" pitchFamily="18" charset="0"/>
              </a:rPr>
              <a:t>)</a:t>
            </a:r>
          </a:p>
          <a:p>
            <a:pPr>
              <a:spcBef>
                <a:spcPts val="1200"/>
              </a:spcBef>
            </a:pPr>
            <a:r>
              <a:rPr lang="en-US" altLang="zh-CN" dirty="0" err="1">
                <a:latin typeface="Times New Roman" pitchFamily="18" charset="0"/>
                <a:cs typeface="Times New Roman" pitchFamily="18" charset="0"/>
              </a:rPr>
              <a:t>amount_saved</a:t>
            </a:r>
            <a:r>
              <a:rPr lang="en-US" altLang="zh-CN" dirty="0">
                <a:latin typeface="Times New Roman" pitchFamily="18" charset="0"/>
                <a:cs typeface="Times New Roman" pitchFamily="18" charset="0"/>
              </a:rPr>
              <a:t>(22000) ∧ (dependents(3) ∧ greater(22000, </a:t>
            </a:r>
            <a:r>
              <a:rPr lang="en-US" altLang="zh-CN" dirty="0" smtClean="0">
                <a:latin typeface="Times New Roman" pitchFamily="18" charset="0"/>
                <a:cs typeface="Times New Roman" pitchFamily="18" charset="0"/>
              </a:rPr>
              <a:t>15000)</a:t>
            </a:r>
            <a:r>
              <a:rPr lang="en-US" altLang="zh-CN" dirty="0">
                <a:latin typeface="Times New Roman" pitchFamily="18" charset="0"/>
                <a:cs typeface="Times New Roman" pitchFamily="18" charset="0"/>
              </a:rPr>
              <a:t/>
            </a:r>
            <a:br>
              <a:rPr lang="en-US" altLang="zh-CN" dirty="0">
                <a:latin typeface="Times New Roman" pitchFamily="18" charset="0"/>
                <a:cs typeface="Times New Roman" pitchFamily="18" charset="0"/>
              </a:rPr>
            </a:br>
            <a:r>
              <a:rPr lang="en-US" altLang="zh-CN" dirty="0">
                <a:latin typeface="Times New Roman" pitchFamily="18" charset="0"/>
                <a:cs typeface="Times New Roman" pitchFamily="18" charset="0"/>
              </a:rPr>
              <a:t>→ savings (adequate</a:t>
            </a:r>
            <a:r>
              <a:rPr lang="en-US" altLang="zh-CN" dirty="0" smtClean="0">
                <a:latin typeface="Times New Roman" pitchFamily="18" charset="0"/>
                <a:cs typeface="Times New Roman" pitchFamily="18" charset="0"/>
              </a:rPr>
              <a:t>)</a:t>
            </a:r>
            <a:endParaRPr lang="en-US" altLang="zh-CN" dirty="0">
              <a:latin typeface="Times New Roman" pitchFamily="18" charset="0"/>
              <a:cs typeface="Times New Roman" pitchFamily="18" charset="0"/>
            </a:endParaRPr>
          </a:p>
        </p:txBody>
      </p:sp>
      <p:sp>
        <p:nvSpPr>
          <p:cNvPr id="2" name="矩形 1"/>
          <p:cNvSpPr/>
          <p:nvPr/>
        </p:nvSpPr>
        <p:spPr>
          <a:xfrm>
            <a:off x="1525204" y="4681921"/>
            <a:ext cx="2731838" cy="400110"/>
          </a:xfrm>
          <a:prstGeom prst="rect">
            <a:avLst/>
          </a:prstGeom>
        </p:spPr>
        <p:txBody>
          <a:bodyPr wrap="none">
            <a:spAutoFit/>
          </a:bodyPr>
          <a:lstStyle/>
          <a:p>
            <a:r>
              <a:rPr lang="en-US" altLang="zh-CN" b="1" dirty="0" smtClean="0">
                <a:solidFill>
                  <a:srgbClr val="0000FF"/>
                </a:solidFill>
                <a:latin typeface="Times New Roman" pitchFamily="18" charset="0"/>
                <a:cs typeface="Times New Roman" pitchFamily="18" charset="0"/>
              </a:rPr>
              <a:t>13.  savings(adequate</a:t>
            </a:r>
            <a:r>
              <a:rPr lang="en-US" altLang="zh-CN" b="1" dirty="0">
                <a:solidFill>
                  <a:srgbClr val="0000FF"/>
                </a:solidFill>
                <a:latin typeface="Times New Roman" pitchFamily="18" charset="0"/>
                <a:cs typeface="Times New Roman" pitchFamily="18" charset="0"/>
              </a:rPr>
              <a:t>) </a:t>
            </a:r>
            <a:endParaRPr lang="zh-CN" altLang="en-US" b="1" dirty="0">
              <a:solidFill>
                <a:srgbClr val="0000FF"/>
              </a:solidFill>
              <a:latin typeface="Times New Roman" pitchFamily="18" charset="0"/>
              <a:cs typeface="Times New Roman" pitchFamily="18" charset="0"/>
            </a:endParaRPr>
          </a:p>
        </p:txBody>
      </p:sp>
      <p:sp>
        <p:nvSpPr>
          <p:cNvPr id="7" name="矩形 6"/>
          <p:cNvSpPr/>
          <p:nvPr/>
        </p:nvSpPr>
        <p:spPr>
          <a:xfrm>
            <a:off x="1525204" y="5949280"/>
            <a:ext cx="3427541" cy="400110"/>
          </a:xfrm>
          <a:prstGeom prst="rect">
            <a:avLst/>
          </a:prstGeom>
        </p:spPr>
        <p:txBody>
          <a:bodyPr wrap="none">
            <a:spAutoFit/>
          </a:bodyPr>
          <a:lstStyle/>
          <a:p>
            <a:r>
              <a:rPr lang="en-US" altLang="zh-CN" b="1" dirty="0" smtClean="0">
                <a:solidFill>
                  <a:srgbClr val="FF0000"/>
                </a:solidFill>
                <a:latin typeface="Times New Roman" pitchFamily="18" charset="0"/>
                <a:cs typeface="Times New Roman" pitchFamily="18" charset="0"/>
              </a:rPr>
              <a:t>14.  investment(combination) </a:t>
            </a:r>
            <a:endParaRPr lang="zh-CN" altLang="en-US"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1517293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902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902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69028">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69028">
                                            <p:txEl>
                                              <p:pRg st="8" end="8"/>
                                            </p:txEl>
                                          </p:spTgt>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a:xfrm>
            <a:off x="468313" y="549275"/>
            <a:ext cx="8229600" cy="908050"/>
          </a:xfrm>
        </p:spPr>
        <p:txBody>
          <a:bodyPr/>
          <a:lstStyle/>
          <a:p>
            <a:r>
              <a:rPr lang="zh-CN" altLang="en-US" b="1" dirty="0" smtClean="0">
                <a:solidFill>
                  <a:schemeClr val="accent2"/>
                </a:solidFill>
                <a:latin typeface="Times New Roman" pitchFamily="18" charset="0"/>
              </a:rPr>
              <a:t>自然演绎推理的特点</a:t>
            </a:r>
            <a:endParaRPr lang="zh-CN" altLang="en-US" b="1" dirty="0">
              <a:solidFill>
                <a:schemeClr val="accent2"/>
              </a:solidFill>
              <a:latin typeface="Times New Roman" pitchFamily="18" charset="0"/>
            </a:endParaRPr>
          </a:p>
        </p:txBody>
      </p:sp>
      <p:sp>
        <p:nvSpPr>
          <p:cNvPr id="663555" name="Rectangle 3"/>
          <p:cNvSpPr>
            <a:spLocks noGrp="1" noChangeArrowheads="1"/>
          </p:cNvSpPr>
          <p:nvPr>
            <p:ph type="body" sz="half" idx="1"/>
          </p:nvPr>
        </p:nvSpPr>
        <p:spPr>
          <a:xfrm>
            <a:off x="323850" y="1916113"/>
            <a:ext cx="8496300" cy="3960812"/>
          </a:xfrm>
        </p:spPr>
        <p:txBody>
          <a:bodyPr/>
          <a:lstStyle/>
          <a:p>
            <a:pPr>
              <a:lnSpc>
                <a:spcPct val="120000"/>
              </a:lnSpc>
              <a:spcBef>
                <a:spcPts val="2400"/>
              </a:spcBef>
            </a:pPr>
            <a:r>
              <a:rPr lang="zh-CN" altLang="en-US" sz="2800" b="1" dirty="0" smtClean="0">
                <a:solidFill>
                  <a:srgbClr val="FF0000"/>
                </a:solidFill>
                <a:effectLst>
                  <a:outerShdw blurRad="38100" dist="38100" dir="2700000" algn="tl">
                    <a:srgbClr val="000000">
                      <a:alpha val="43137"/>
                    </a:srgbClr>
                  </a:outerShdw>
                </a:effectLst>
                <a:latin typeface="Times New Roman" pitchFamily="18" charset="0"/>
              </a:rPr>
              <a:t>优点</a:t>
            </a:r>
            <a:r>
              <a:rPr lang="zh-CN" altLang="en-US" sz="2800" b="1" dirty="0">
                <a:solidFill>
                  <a:srgbClr val="FF0000"/>
                </a:solidFill>
                <a:effectLst>
                  <a:outerShdw blurRad="38100" dist="38100" dir="2700000" algn="tl">
                    <a:srgbClr val="000000">
                      <a:alpha val="43137"/>
                    </a:srgbClr>
                  </a:outerShdw>
                </a:effectLst>
                <a:latin typeface="Times New Roman" pitchFamily="18" charset="0"/>
              </a:rPr>
              <a:t>：</a:t>
            </a:r>
            <a:r>
              <a:rPr lang="zh-CN" altLang="en-US" sz="2800" b="1" dirty="0">
                <a:solidFill>
                  <a:srgbClr val="0000FF"/>
                </a:solidFill>
                <a:latin typeface="Times New Roman" pitchFamily="18" charset="0"/>
              </a:rPr>
              <a:t>定理证明过程自然，易于理解</a:t>
            </a:r>
            <a:r>
              <a:rPr lang="zh-CN" altLang="en-US" sz="2800" b="1" dirty="0">
                <a:latin typeface="Times New Roman" pitchFamily="18" charset="0"/>
              </a:rPr>
              <a:t>，并且有丰富的推理规则可用。</a:t>
            </a:r>
          </a:p>
          <a:p>
            <a:pPr>
              <a:lnSpc>
                <a:spcPct val="120000"/>
              </a:lnSpc>
              <a:spcBef>
                <a:spcPts val="2400"/>
              </a:spcBef>
            </a:pPr>
            <a:r>
              <a:rPr lang="zh-CN" altLang="en-US" sz="2800" b="1" dirty="0" smtClean="0">
                <a:solidFill>
                  <a:srgbClr val="00B050"/>
                </a:solidFill>
                <a:effectLst>
                  <a:outerShdw blurRad="38100" dist="38100" dir="2700000" algn="tl">
                    <a:srgbClr val="000000">
                      <a:alpha val="43137"/>
                    </a:srgbClr>
                  </a:outerShdw>
                </a:effectLst>
                <a:latin typeface="Times New Roman" pitchFamily="18" charset="0"/>
              </a:rPr>
              <a:t>缺点</a:t>
            </a:r>
            <a:r>
              <a:rPr lang="zh-CN" altLang="en-US" sz="2800" b="1" dirty="0">
                <a:solidFill>
                  <a:srgbClr val="00B050"/>
                </a:solidFill>
                <a:effectLst>
                  <a:outerShdw blurRad="38100" dist="38100" dir="2700000" algn="tl">
                    <a:srgbClr val="000000">
                      <a:alpha val="43137"/>
                    </a:srgbClr>
                  </a:outerShdw>
                </a:effectLst>
                <a:latin typeface="Times New Roman" pitchFamily="18" charset="0"/>
              </a:rPr>
              <a:t>：</a:t>
            </a:r>
            <a:r>
              <a:rPr lang="zh-CN" altLang="en-US" sz="2800" b="1" dirty="0">
                <a:latin typeface="Times New Roman" pitchFamily="18" charset="0"/>
              </a:rPr>
              <a:t>是容易产生知识爆炸，推理过程中得到的</a:t>
            </a:r>
            <a:r>
              <a:rPr lang="zh-CN" altLang="en-US" sz="2800" b="1" dirty="0">
                <a:solidFill>
                  <a:srgbClr val="0000FF"/>
                </a:solidFill>
                <a:latin typeface="Times New Roman" pitchFamily="18" charset="0"/>
              </a:rPr>
              <a:t>中间结论一般按指数规律递增</a:t>
            </a:r>
            <a:r>
              <a:rPr lang="zh-CN" altLang="en-US" sz="2800" b="1" dirty="0">
                <a:latin typeface="Times New Roman" pitchFamily="18" charset="0"/>
              </a:rPr>
              <a:t>，对于</a:t>
            </a:r>
            <a:r>
              <a:rPr lang="zh-CN" altLang="en-US" sz="2800" b="1" dirty="0">
                <a:solidFill>
                  <a:srgbClr val="0000FF"/>
                </a:solidFill>
                <a:latin typeface="Times New Roman" pitchFamily="18" charset="0"/>
              </a:rPr>
              <a:t>复杂问题的推理不利</a:t>
            </a:r>
            <a:r>
              <a:rPr lang="zh-CN" altLang="en-US" sz="2800" b="1" dirty="0">
                <a:latin typeface="Times New Roman" pitchFamily="18" charset="0"/>
              </a:rPr>
              <a:t>，甚至难以实现。</a:t>
            </a:r>
            <a:r>
              <a:rPr lang="zh-CN" altLang="en-US" sz="2800" dirty="0">
                <a:latin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a:xfrm>
            <a:off x="471488" y="188913"/>
            <a:ext cx="8215312" cy="912812"/>
          </a:xfrm>
        </p:spPr>
        <p:txBody>
          <a:bodyPr/>
          <a:lstStyle/>
          <a:p>
            <a:r>
              <a:rPr lang="zh-CN" altLang="en-US" b="1" dirty="0" smtClean="0"/>
              <a:t>本章内容</a:t>
            </a:r>
            <a:endParaRPr lang="zh-CN" altLang="en-US" b="1" dirty="0"/>
          </a:p>
        </p:txBody>
      </p:sp>
      <p:sp>
        <p:nvSpPr>
          <p:cNvPr id="626691" name="Rectangle 3"/>
          <p:cNvSpPr>
            <a:spLocks noGrp="1" noChangeArrowheads="1"/>
          </p:cNvSpPr>
          <p:nvPr>
            <p:ph type="body" idx="1"/>
          </p:nvPr>
        </p:nvSpPr>
        <p:spPr>
          <a:xfrm>
            <a:off x="899592" y="1484784"/>
            <a:ext cx="7787208" cy="5184775"/>
          </a:xfrm>
        </p:spPr>
        <p:txBody>
          <a:bodyPr/>
          <a:lstStyle/>
          <a:p>
            <a:pPr>
              <a:lnSpc>
                <a:spcPct val="120000"/>
              </a:lnSpc>
              <a:spcBef>
                <a:spcPts val="1800"/>
              </a:spcBef>
            </a:pPr>
            <a:r>
              <a:rPr lang="zh-CN" altLang="en-US" sz="3200" b="1" dirty="0" smtClean="0">
                <a:solidFill>
                  <a:schemeClr val="bg1">
                    <a:lumMod val="75000"/>
                  </a:schemeClr>
                </a:solidFill>
                <a:latin typeface="Times New Roman" pitchFamily="18" charset="0"/>
              </a:rPr>
              <a:t>推理</a:t>
            </a:r>
            <a:r>
              <a:rPr lang="zh-CN" altLang="en-US" sz="3200" b="1" dirty="0">
                <a:solidFill>
                  <a:schemeClr val="bg1">
                    <a:lumMod val="75000"/>
                  </a:schemeClr>
                </a:solidFill>
                <a:latin typeface="Times New Roman" pitchFamily="18" charset="0"/>
              </a:rPr>
              <a:t>的基本概念</a:t>
            </a:r>
          </a:p>
          <a:p>
            <a:pPr>
              <a:lnSpc>
                <a:spcPct val="120000"/>
              </a:lnSpc>
              <a:spcBef>
                <a:spcPts val="1800"/>
              </a:spcBef>
            </a:pPr>
            <a:r>
              <a:rPr lang="zh-CN" altLang="en-US" sz="3200" b="1" dirty="0" smtClean="0">
                <a:solidFill>
                  <a:schemeClr val="bg1">
                    <a:lumMod val="75000"/>
                  </a:schemeClr>
                </a:solidFill>
                <a:latin typeface="Times New Roman" pitchFamily="18" charset="0"/>
              </a:rPr>
              <a:t>推理</a:t>
            </a:r>
            <a:r>
              <a:rPr lang="zh-CN" altLang="en-US" sz="3200" b="1" dirty="0">
                <a:solidFill>
                  <a:schemeClr val="bg1">
                    <a:lumMod val="75000"/>
                  </a:schemeClr>
                </a:solidFill>
                <a:latin typeface="Times New Roman" pitchFamily="18" charset="0"/>
              </a:rPr>
              <a:t>的逻辑基础</a:t>
            </a:r>
          </a:p>
          <a:p>
            <a:pPr>
              <a:lnSpc>
                <a:spcPct val="120000"/>
              </a:lnSpc>
              <a:spcBef>
                <a:spcPts val="1800"/>
              </a:spcBef>
            </a:pPr>
            <a:r>
              <a:rPr lang="zh-CN" altLang="en-US" sz="3200" b="1" dirty="0" smtClean="0">
                <a:solidFill>
                  <a:schemeClr val="bg1">
                    <a:lumMod val="75000"/>
                  </a:schemeClr>
                </a:solidFill>
                <a:latin typeface="Times New Roman" pitchFamily="18" charset="0"/>
              </a:rPr>
              <a:t>自然</a:t>
            </a:r>
            <a:r>
              <a:rPr lang="zh-CN" altLang="en-US" sz="3200" b="1" dirty="0">
                <a:solidFill>
                  <a:schemeClr val="bg1">
                    <a:lumMod val="75000"/>
                  </a:schemeClr>
                </a:solidFill>
                <a:latin typeface="Times New Roman" pitchFamily="18" charset="0"/>
              </a:rPr>
              <a:t>演绎推理</a:t>
            </a:r>
          </a:p>
          <a:p>
            <a:pPr>
              <a:lnSpc>
                <a:spcPct val="120000"/>
              </a:lnSpc>
              <a:spcBef>
                <a:spcPts val="1800"/>
              </a:spcBef>
            </a:pPr>
            <a:r>
              <a:rPr lang="zh-CN" altLang="en-US" sz="3200" b="1" dirty="0" smtClean="0">
                <a:latin typeface="Times New Roman" pitchFamily="18" charset="0"/>
              </a:rPr>
              <a:t>归结</a:t>
            </a:r>
            <a:r>
              <a:rPr lang="zh-CN" altLang="en-US" sz="3200" b="1" dirty="0">
                <a:latin typeface="Times New Roman" pitchFamily="18" charset="0"/>
              </a:rPr>
              <a:t>演绎推理</a:t>
            </a:r>
          </a:p>
          <a:p>
            <a:pPr>
              <a:lnSpc>
                <a:spcPct val="120000"/>
              </a:lnSpc>
              <a:spcBef>
                <a:spcPts val="1800"/>
              </a:spcBef>
            </a:pPr>
            <a:r>
              <a:rPr lang="zh-CN" altLang="en-US" sz="3200" b="1" dirty="0" smtClean="0">
                <a:solidFill>
                  <a:schemeClr val="bg1">
                    <a:lumMod val="75000"/>
                  </a:schemeClr>
                </a:solidFill>
                <a:latin typeface="Times New Roman" pitchFamily="18" charset="0"/>
              </a:rPr>
              <a:t>基于</a:t>
            </a:r>
            <a:r>
              <a:rPr lang="zh-CN" altLang="en-US" sz="3200" b="1" dirty="0">
                <a:solidFill>
                  <a:schemeClr val="bg1">
                    <a:lumMod val="75000"/>
                  </a:schemeClr>
                </a:solidFill>
                <a:latin typeface="Times New Roman" pitchFamily="18" charset="0"/>
              </a:rPr>
              <a:t>规则的演绎推理</a:t>
            </a:r>
          </a:p>
        </p:txBody>
      </p:sp>
    </p:spTree>
    <p:extLst>
      <p:ext uri="{BB962C8B-B14F-4D97-AF65-F5344CB8AC3E}">
        <p14:creationId xmlns:p14="http://schemas.microsoft.com/office/powerpoint/2010/main" val="597697181"/>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a:xfrm>
            <a:off x="457200" y="-27384"/>
            <a:ext cx="8229600" cy="922337"/>
          </a:xfrm>
        </p:spPr>
        <p:txBody>
          <a:bodyPr/>
          <a:lstStyle/>
          <a:p>
            <a:r>
              <a:rPr lang="zh-CN" altLang="en-US" b="1" dirty="0" smtClean="0">
                <a:latin typeface="Times New Roman" pitchFamily="18" charset="0"/>
              </a:rPr>
              <a:t>归结</a:t>
            </a:r>
            <a:r>
              <a:rPr lang="zh-CN" altLang="en-US" b="1" dirty="0">
                <a:latin typeface="Times New Roman" pitchFamily="18" charset="0"/>
              </a:rPr>
              <a:t>演绎推理</a:t>
            </a:r>
          </a:p>
        </p:txBody>
      </p:sp>
      <p:sp>
        <p:nvSpPr>
          <p:cNvPr id="665603" name="Rectangle 3"/>
          <p:cNvSpPr>
            <a:spLocks noGrp="1" noChangeArrowheads="1"/>
          </p:cNvSpPr>
          <p:nvPr>
            <p:ph type="body" idx="1"/>
          </p:nvPr>
        </p:nvSpPr>
        <p:spPr>
          <a:xfrm>
            <a:off x="0" y="980728"/>
            <a:ext cx="9144000" cy="5445125"/>
          </a:xfrm>
        </p:spPr>
        <p:txBody>
          <a:bodyPr/>
          <a:lstStyle/>
          <a:p>
            <a:r>
              <a:rPr lang="zh-CN" altLang="en-US" sz="2200" b="1" dirty="0" smtClean="0">
                <a:latin typeface="Times New Roman" pitchFamily="18" charset="0"/>
              </a:rPr>
              <a:t>在</a:t>
            </a:r>
            <a:r>
              <a:rPr lang="zh-CN" altLang="en-US" sz="2200" b="1" dirty="0">
                <a:latin typeface="Times New Roman" pitchFamily="18" charset="0"/>
              </a:rPr>
              <a:t>人工智能中</a:t>
            </a:r>
            <a:r>
              <a:rPr lang="zh-CN" altLang="en-US" sz="2200" b="1" dirty="0" smtClean="0">
                <a:latin typeface="Times New Roman" pitchFamily="18" charset="0"/>
              </a:rPr>
              <a:t>，很多问题</a:t>
            </a:r>
            <a:r>
              <a:rPr lang="zh-CN" altLang="en-US" sz="2200" b="1" dirty="0">
                <a:latin typeface="Times New Roman" pitchFamily="18" charset="0"/>
              </a:rPr>
              <a:t>都可以转化为一个定理证明</a:t>
            </a:r>
            <a:r>
              <a:rPr lang="zh-CN" altLang="en-US" sz="2200" b="1" dirty="0" smtClean="0">
                <a:latin typeface="Times New Roman" pitchFamily="18" charset="0"/>
              </a:rPr>
              <a:t>问题</a:t>
            </a:r>
            <a:r>
              <a:rPr lang="zh-CN" altLang="en-US" sz="2200" dirty="0"/>
              <a:t>，</a:t>
            </a:r>
            <a:r>
              <a:rPr lang="zh-CN" altLang="en-US" sz="2200" b="1" dirty="0" smtClean="0">
                <a:latin typeface="Times New Roman" pitchFamily="18" charset="0"/>
              </a:rPr>
              <a:t>即对</a:t>
            </a:r>
            <a:r>
              <a:rPr lang="zh-CN" altLang="en-US" sz="2200" b="1" dirty="0">
                <a:latin typeface="Times New Roman" pitchFamily="18" charset="0"/>
              </a:rPr>
              <a:t>前提</a:t>
            </a:r>
            <a:r>
              <a:rPr lang="en-US" altLang="zh-CN" sz="2000" b="1" dirty="0"/>
              <a:t>P</a:t>
            </a:r>
            <a:r>
              <a:rPr lang="zh-CN" altLang="en-US" sz="2000" b="1" dirty="0"/>
              <a:t>和结论</a:t>
            </a:r>
            <a:r>
              <a:rPr lang="en-US" altLang="zh-CN" sz="2000" b="1" dirty="0"/>
              <a:t>Q</a:t>
            </a:r>
            <a:r>
              <a:rPr lang="zh-CN" altLang="en-US" sz="2000" b="1" dirty="0"/>
              <a:t>，证明</a:t>
            </a:r>
            <a:r>
              <a:rPr lang="en-US" altLang="zh-CN" sz="2000" b="1" dirty="0"/>
              <a:t>P→Q</a:t>
            </a:r>
            <a:r>
              <a:rPr lang="zh-CN" altLang="en-US" sz="2000" b="1" dirty="0"/>
              <a:t>永</a:t>
            </a:r>
            <a:r>
              <a:rPr lang="zh-CN" altLang="en-US" sz="2000" b="1" dirty="0" smtClean="0"/>
              <a:t>真。</a:t>
            </a:r>
            <a:endParaRPr lang="en-US" altLang="zh-CN" sz="2000" b="1" dirty="0" smtClean="0"/>
          </a:p>
          <a:p>
            <a:pPr lvl="1">
              <a:spcBef>
                <a:spcPts val="1200"/>
              </a:spcBef>
            </a:pPr>
            <a:r>
              <a:rPr lang="zh-CN" altLang="en-US" sz="2000" dirty="0" smtClean="0">
                <a:solidFill>
                  <a:srgbClr val="0000FF"/>
                </a:solidFill>
              </a:rPr>
              <a:t>途径</a:t>
            </a:r>
            <a:r>
              <a:rPr lang="en-US" altLang="zh-CN" sz="2000" dirty="0" smtClean="0">
                <a:solidFill>
                  <a:srgbClr val="0000FF"/>
                </a:solidFill>
              </a:rPr>
              <a:t>1</a:t>
            </a:r>
            <a:r>
              <a:rPr lang="zh-CN" altLang="en-US" sz="2000" dirty="0" smtClean="0">
                <a:solidFill>
                  <a:srgbClr val="0000FF"/>
                </a:solidFill>
              </a:rPr>
              <a:t>：</a:t>
            </a:r>
            <a:r>
              <a:rPr lang="zh-CN" altLang="en-US" sz="2000" b="0" dirty="0" smtClean="0"/>
              <a:t>证明</a:t>
            </a:r>
            <a:r>
              <a:rPr lang="en-US" altLang="zh-CN" sz="2000" b="0" dirty="0"/>
              <a:t>P→Q</a:t>
            </a:r>
            <a:r>
              <a:rPr lang="zh-CN" altLang="en-US" sz="2000" b="0" dirty="0"/>
              <a:t>在任何一个非空的个体域上</a:t>
            </a:r>
            <a:r>
              <a:rPr lang="zh-CN" altLang="en-US" sz="2000" b="0" dirty="0" smtClean="0"/>
              <a:t>都永真  （非常困难，甚至不可实现）的</a:t>
            </a:r>
            <a:endParaRPr lang="en-US" altLang="zh-CN" sz="2000" b="0" dirty="0" smtClean="0"/>
          </a:p>
          <a:p>
            <a:pPr lvl="1">
              <a:spcBef>
                <a:spcPts val="1200"/>
              </a:spcBef>
            </a:pPr>
            <a:r>
              <a:rPr lang="zh-CN" altLang="en-US" sz="2000" dirty="0" smtClean="0">
                <a:solidFill>
                  <a:srgbClr val="0000FF"/>
                </a:solidFill>
              </a:rPr>
              <a:t>途径</a:t>
            </a:r>
            <a:r>
              <a:rPr lang="en-US" altLang="zh-CN" sz="2000" dirty="0" smtClean="0">
                <a:solidFill>
                  <a:srgbClr val="0000FF"/>
                </a:solidFill>
              </a:rPr>
              <a:t>2</a:t>
            </a:r>
            <a:r>
              <a:rPr lang="zh-CN" altLang="en-US" sz="2000" dirty="0" smtClean="0">
                <a:solidFill>
                  <a:srgbClr val="0000FF"/>
                </a:solidFill>
              </a:rPr>
              <a:t>：</a:t>
            </a:r>
            <a:r>
              <a:rPr lang="zh-CN" altLang="en-US" sz="2000" b="0" dirty="0" smtClean="0"/>
              <a:t>反证法</a:t>
            </a:r>
            <a:r>
              <a:rPr lang="en-US" altLang="zh-CN" sz="2000" b="0" dirty="0" smtClean="0"/>
              <a:t>. </a:t>
            </a:r>
            <a:r>
              <a:rPr lang="zh-CN" altLang="en-US" sz="2000" dirty="0" smtClean="0">
                <a:solidFill>
                  <a:srgbClr val="FF0000"/>
                </a:solidFill>
              </a:rPr>
              <a:t>把</a:t>
            </a:r>
            <a:r>
              <a:rPr lang="zh-CN" altLang="en-US" sz="2000" dirty="0">
                <a:solidFill>
                  <a:srgbClr val="FF0000"/>
                </a:solidFill>
              </a:rPr>
              <a:t>关于永真性的证明转化为关于不可满足性的证明</a:t>
            </a:r>
            <a:r>
              <a:rPr lang="zh-CN" altLang="en-US" sz="2000" b="0" dirty="0" smtClean="0"/>
              <a:t>。即：证明</a:t>
            </a:r>
            <a:r>
              <a:rPr lang="en-US" altLang="zh-CN" sz="2000" b="0" dirty="0"/>
              <a:t>﹁ (P→Q) </a:t>
            </a:r>
            <a:r>
              <a:rPr lang="en-US" altLang="zh-CN" sz="2000" b="0" dirty="0" smtClean="0"/>
              <a:t> </a:t>
            </a:r>
            <a:r>
              <a:rPr lang="zh-CN" altLang="en-US" sz="2000" b="0" dirty="0" smtClean="0"/>
              <a:t>或 </a:t>
            </a:r>
            <a:r>
              <a:rPr lang="en-US" altLang="zh-CN" sz="2000" b="0" dirty="0" smtClean="0"/>
              <a:t>P ∧</a:t>
            </a:r>
            <a:r>
              <a:rPr lang="en-US" altLang="zh-CN" sz="2000" b="0" dirty="0"/>
              <a:t>﹁Q</a:t>
            </a:r>
            <a:r>
              <a:rPr lang="zh-CN" altLang="en-US" sz="2000" b="0" dirty="0"/>
              <a:t>是不可</a:t>
            </a:r>
            <a:r>
              <a:rPr lang="zh-CN" altLang="en-US" sz="2000" b="0" dirty="0" smtClean="0"/>
              <a:t>满足</a:t>
            </a:r>
            <a:endParaRPr lang="zh-CN" altLang="en-US" sz="2000" b="0" dirty="0"/>
          </a:p>
          <a:p>
            <a:pPr>
              <a:spcBef>
                <a:spcPts val="1800"/>
              </a:spcBef>
            </a:pPr>
            <a:r>
              <a:rPr lang="zh-CN" altLang="en-US" sz="2400" dirty="0"/>
              <a:t>鲁宾逊</a:t>
            </a:r>
            <a:r>
              <a:rPr lang="zh-CN" altLang="en-US" sz="2400" dirty="0" smtClean="0"/>
              <a:t>归结原理</a:t>
            </a:r>
            <a:r>
              <a:rPr lang="en-US" altLang="zh-CN" sz="2400" dirty="0" smtClean="0"/>
              <a:t>(</a:t>
            </a:r>
            <a:r>
              <a:rPr lang="zh-CN" altLang="en-US" sz="2400" dirty="0" smtClean="0"/>
              <a:t>亦</a:t>
            </a:r>
            <a:r>
              <a:rPr lang="zh-CN" altLang="en-US" sz="2400" dirty="0"/>
              <a:t>称为消解</a:t>
            </a:r>
            <a:r>
              <a:rPr lang="zh-CN" altLang="en-US" sz="2400" dirty="0" smtClean="0"/>
              <a:t>原理</a:t>
            </a:r>
            <a:r>
              <a:rPr lang="en-US" altLang="zh-CN" sz="2400" dirty="0" smtClean="0"/>
              <a:t>): </a:t>
            </a:r>
          </a:p>
          <a:p>
            <a:pPr lvl="1">
              <a:spcBef>
                <a:spcPts val="1200"/>
              </a:spcBef>
            </a:pPr>
            <a:r>
              <a:rPr lang="zh-CN" altLang="en-US" sz="2000" b="0" dirty="0" smtClean="0"/>
              <a:t>鲁宾逊</a:t>
            </a:r>
            <a:r>
              <a:rPr lang="zh-CN" altLang="en-US" sz="2000" b="0" dirty="0"/>
              <a:t>于</a:t>
            </a:r>
            <a:r>
              <a:rPr lang="en-US" altLang="zh-CN" sz="2000" b="0" dirty="0"/>
              <a:t>1965</a:t>
            </a:r>
            <a:r>
              <a:rPr lang="zh-CN" altLang="en-US" sz="2000" b="0" dirty="0"/>
              <a:t>年在海伯伦（</a:t>
            </a:r>
            <a:r>
              <a:rPr lang="en-US" altLang="zh-CN" sz="2000" b="0" dirty="0" err="1"/>
              <a:t>Herbrand</a:t>
            </a:r>
            <a:r>
              <a:rPr lang="zh-CN" altLang="en-US" sz="2000" b="0" dirty="0"/>
              <a:t>）理论</a:t>
            </a:r>
            <a:r>
              <a:rPr lang="zh-CN" altLang="en-US" sz="2000" b="0" dirty="0" smtClean="0"/>
              <a:t>的</a:t>
            </a:r>
            <a:r>
              <a:rPr lang="en-US" altLang="zh-CN" sz="2000" b="0" dirty="0" smtClean="0"/>
              <a:t/>
            </a:r>
            <a:br>
              <a:rPr lang="en-US" altLang="zh-CN" sz="2000" b="0" dirty="0" smtClean="0"/>
            </a:br>
            <a:r>
              <a:rPr lang="zh-CN" altLang="en-US" sz="2000" b="0" dirty="0" smtClean="0"/>
              <a:t>基础</a:t>
            </a:r>
            <a:r>
              <a:rPr lang="zh-CN" altLang="en-US" sz="2000" b="0" dirty="0"/>
              <a:t>上提出</a:t>
            </a:r>
            <a:r>
              <a:rPr lang="zh-CN" altLang="en-US" sz="2000" b="0" dirty="0" smtClean="0"/>
              <a:t>的基于</a:t>
            </a:r>
            <a:r>
              <a:rPr lang="zh-CN" altLang="en-US" sz="2000" b="0" dirty="0"/>
              <a:t>逻辑的</a:t>
            </a:r>
            <a:r>
              <a:rPr lang="zh-CN" altLang="en-US" sz="2000" b="0" dirty="0" smtClean="0"/>
              <a:t>“反证法”</a:t>
            </a:r>
            <a:endParaRPr lang="en-US" altLang="zh-CN" sz="2000" b="0" dirty="0" smtClean="0"/>
          </a:p>
          <a:p>
            <a:pPr lvl="1">
              <a:spcBef>
                <a:spcPts val="1200"/>
              </a:spcBef>
            </a:pPr>
            <a:r>
              <a:rPr lang="zh-CN" altLang="en-US" sz="2000" b="0" dirty="0" smtClean="0"/>
              <a:t>使定理证明</a:t>
            </a:r>
            <a:r>
              <a:rPr lang="zh-CN" altLang="en-US" sz="2000" b="0" dirty="0"/>
              <a:t>的机械化成为现实</a:t>
            </a:r>
            <a:r>
              <a:rPr lang="zh-CN" altLang="en-US" sz="2000" b="0" dirty="0" smtClean="0"/>
              <a:t>。</a:t>
            </a:r>
            <a:endParaRPr lang="en-US" altLang="zh-CN" sz="2000" b="0" dirty="0" smtClean="0"/>
          </a:p>
          <a:p>
            <a:pPr lvl="1"/>
            <a:endParaRPr lang="en-US" altLang="zh-CN" sz="800" dirty="0">
              <a:solidFill>
                <a:srgbClr val="0000CC"/>
              </a:solidFill>
            </a:endParaRPr>
          </a:p>
          <a:p>
            <a:r>
              <a:rPr lang="zh-CN" altLang="en-US" sz="2000" dirty="0">
                <a:solidFill>
                  <a:srgbClr val="C00000"/>
                </a:solidFill>
              </a:rPr>
              <a:t>归结演绎推理</a:t>
            </a:r>
            <a:r>
              <a:rPr lang="zh-CN" altLang="en-US" sz="2000" dirty="0">
                <a:solidFill>
                  <a:srgbClr val="0000CC"/>
                </a:solidFill>
              </a:rPr>
              <a:t>是一种基于鲁宾逊（</a:t>
            </a:r>
            <a:r>
              <a:rPr lang="en-US" altLang="zh-CN" sz="2000" dirty="0">
                <a:solidFill>
                  <a:srgbClr val="0000CC"/>
                </a:solidFill>
              </a:rPr>
              <a:t>Robinson</a:t>
            </a:r>
            <a:r>
              <a:rPr lang="zh-CN" altLang="en-US" sz="2000" dirty="0" smtClean="0">
                <a:solidFill>
                  <a:srgbClr val="0000CC"/>
                </a:solidFill>
              </a:rPr>
              <a:t>）</a:t>
            </a:r>
            <a:r>
              <a:rPr lang="en-US" altLang="zh-CN" sz="2000" dirty="0" smtClean="0">
                <a:solidFill>
                  <a:srgbClr val="0000CC"/>
                </a:solidFill>
              </a:rPr>
              <a:t/>
            </a:r>
            <a:br>
              <a:rPr lang="en-US" altLang="zh-CN" sz="2000" dirty="0" smtClean="0">
                <a:solidFill>
                  <a:srgbClr val="0000CC"/>
                </a:solidFill>
              </a:rPr>
            </a:br>
            <a:r>
              <a:rPr lang="zh-CN" altLang="en-US" sz="2000" dirty="0" smtClean="0">
                <a:solidFill>
                  <a:srgbClr val="0000CC"/>
                </a:solidFill>
              </a:rPr>
              <a:t>归结</a:t>
            </a:r>
            <a:r>
              <a:rPr lang="zh-CN" altLang="en-US" sz="2000" dirty="0">
                <a:solidFill>
                  <a:srgbClr val="0000CC"/>
                </a:solidFill>
              </a:rPr>
              <a:t>原理的机器推理技术。</a:t>
            </a:r>
            <a:endParaRPr lang="en-US" altLang="zh-CN" sz="2000" dirty="0">
              <a:solidFill>
                <a:srgbClr val="0000CC"/>
              </a:solidFill>
            </a:endParaRPr>
          </a:p>
          <a:p>
            <a:pPr lvl="1"/>
            <a:endParaRPr lang="zh-CN" altLang="en-US" sz="2000" b="1" dirty="0">
              <a:solidFill>
                <a:srgbClr val="0000CC"/>
              </a:solidFill>
              <a:latin typeface="Times New Roman" pitchFamily="18" charset="0"/>
            </a:endParaRPr>
          </a:p>
        </p:txBody>
      </p:sp>
      <p:sp>
        <p:nvSpPr>
          <p:cNvPr id="66560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pic>
        <p:nvPicPr>
          <p:cNvPr id="2" name="图片 1"/>
          <p:cNvPicPr>
            <a:picLocks noChangeAspect="1"/>
          </p:cNvPicPr>
          <p:nvPr/>
        </p:nvPicPr>
        <p:blipFill rotWithShape="1">
          <a:blip r:embed="rId3"/>
          <a:srcRect l="9177" r="18574"/>
          <a:stretch/>
        </p:blipFill>
        <p:spPr>
          <a:xfrm>
            <a:off x="6804248" y="3356992"/>
            <a:ext cx="2018631" cy="2095500"/>
          </a:xfrm>
          <a:prstGeom prst="rect">
            <a:avLst/>
          </a:prstGeom>
        </p:spPr>
      </p:pic>
      <p:sp>
        <p:nvSpPr>
          <p:cNvPr id="3" name="矩形 2"/>
          <p:cNvSpPr/>
          <p:nvPr/>
        </p:nvSpPr>
        <p:spPr>
          <a:xfrm>
            <a:off x="6516216" y="5589240"/>
            <a:ext cx="2466190" cy="400110"/>
          </a:xfrm>
          <a:prstGeom prst="rect">
            <a:avLst/>
          </a:prstGeom>
        </p:spPr>
        <p:txBody>
          <a:bodyPr wrap="none">
            <a:spAutoFit/>
          </a:bodyPr>
          <a:lstStyle/>
          <a:p>
            <a:r>
              <a:rPr lang="en-US" altLang="zh-CN" dirty="0"/>
              <a:t>John Alan Robinson</a:t>
            </a:r>
            <a:endParaRPr lang="zh-CN" altLang="en-US" dirty="0"/>
          </a:p>
        </p:txBody>
      </p:sp>
      <p:sp>
        <p:nvSpPr>
          <p:cNvPr id="4" name="矩形 3"/>
          <p:cNvSpPr/>
          <p:nvPr/>
        </p:nvSpPr>
        <p:spPr>
          <a:xfrm>
            <a:off x="611560" y="6093296"/>
            <a:ext cx="8352928" cy="646331"/>
          </a:xfrm>
          <a:prstGeom prst="rect">
            <a:avLst/>
          </a:prstGeom>
        </p:spPr>
        <p:txBody>
          <a:bodyPr wrap="square">
            <a:spAutoFit/>
          </a:bodyPr>
          <a:lstStyle/>
          <a:p>
            <a:r>
              <a:rPr lang="en-US" altLang="zh-CN" sz="1800" dirty="0" smtClean="0">
                <a:solidFill>
                  <a:srgbClr val="008000"/>
                </a:solidFill>
              </a:rPr>
              <a:t>J</a:t>
            </a:r>
            <a:r>
              <a:rPr lang="en-US" altLang="zh-CN" sz="1800" dirty="0">
                <a:solidFill>
                  <a:srgbClr val="008000"/>
                </a:solidFill>
              </a:rPr>
              <a:t>. A. </a:t>
            </a:r>
            <a:r>
              <a:rPr lang="en-US" altLang="zh-CN" sz="1800" dirty="0" smtClean="0">
                <a:solidFill>
                  <a:srgbClr val="008000"/>
                </a:solidFill>
              </a:rPr>
              <a:t>Robinson</a:t>
            </a:r>
            <a:r>
              <a:rPr lang="zh-CN" altLang="en-US" sz="1800" dirty="0" smtClean="0">
                <a:solidFill>
                  <a:srgbClr val="008000"/>
                </a:solidFill>
              </a:rPr>
              <a:t>. </a:t>
            </a:r>
            <a:r>
              <a:rPr lang="en-US" altLang="zh-CN" sz="1800" dirty="0">
                <a:solidFill>
                  <a:srgbClr val="008000"/>
                </a:solidFill>
              </a:rPr>
              <a:t>A </a:t>
            </a:r>
            <a:r>
              <a:rPr lang="en-US" altLang="zh-CN" sz="1800" dirty="0" smtClean="0">
                <a:solidFill>
                  <a:srgbClr val="008000"/>
                </a:solidFill>
              </a:rPr>
              <a:t>machine-oriented </a:t>
            </a:r>
            <a:r>
              <a:rPr lang="en-US" altLang="zh-CN" sz="1800" dirty="0">
                <a:solidFill>
                  <a:srgbClr val="008000"/>
                </a:solidFill>
              </a:rPr>
              <a:t>l</a:t>
            </a:r>
            <a:r>
              <a:rPr lang="en-US" altLang="zh-CN" sz="1800" dirty="0" smtClean="0">
                <a:solidFill>
                  <a:srgbClr val="008000"/>
                </a:solidFill>
              </a:rPr>
              <a:t>ogic </a:t>
            </a:r>
            <a:r>
              <a:rPr lang="en-US" altLang="zh-CN" sz="1800" dirty="0">
                <a:solidFill>
                  <a:srgbClr val="008000"/>
                </a:solidFill>
              </a:rPr>
              <a:t>b</a:t>
            </a:r>
            <a:r>
              <a:rPr lang="en-US" altLang="zh-CN" sz="1800" dirty="0" smtClean="0">
                <a:solidFill>
                  <a:srgbClr val="008000"/>
                </a:solidFill>
              </a:rPr>
              <a:t>ased </a:t>
            </a:r>
            <a:r>
              <a:rPr lang="en-US" altLang="zh-CN" sz="1800" dirty="0">
                <a:solidFill>
                  <a:srgbClr val="008000"/>
                </a:solidFill>
              </a:rPr>
              <a:t>on the </a:t>
            </a:r>
            <a:r>
              <a:rPr lang="en-US" altLang="zh-CN" sz="1800" dirty="0" smtClean="0">
                <a:solidFill>
                  <a:srgbClr val="008000"/>
                </a:solidFill>
              </a:rPr>
              <a:t>resolution principle.</a:t>
            </a:r>
            <a:r>
              <a:rPr lang="zh-CN" altLang="en-US" sz="1800" dirty="0" smtClean="0">
                <a:solidFill>
                  <a:srgbClr val="008000"/>
                </a:solidFill>
              </a:rPr>
              <a:t>  </a:t>
            </a:r>
            <a:r>
              <a:rPr lang="en-US" altLang="zh-CN" sz="1800" b="1" dirty="0" smtClean="0">
                <a:solidFill>
                  <a:srgbClr val="008000"/>
                </a:solidFill>
              </a:rPr>
              <a:t>Journal</a:t>
            </a:r>
            <a:r>
              <a:rPr lang="zh-CN" altLang="en-US" sz="1800" b="1" dirty="0" smtClean="0">
                <a:solidFill>
                  <a:srgbClr val="008000"/>
                </a:solidFill>
              </a:rPr>
              <a:t> </a:t>
            </a:r>
            <a:r>
              <a:rPr lang="en-US" altLang="zh-CN" sz="1800" b="1" dirty="0" smtClean="0">
                <a:solidFill>
                  <a:srgbClr val="008000"/>
                </a:solidFill>
              </a:rPr>
              <a:t>of</a:t>
            </a:r>
            <a:r>
              <a:rPr lang="zh-CN" altLang="en-US" sz="1800" b="1" dirty="0" smtClean="0">
                <a:solidFill>
                  <a:srgbClr val="008000"/>
                </a:solidFill>
              </a:rPr>
              <a:t> </a:t>
            </a:r>
            <a:r>
              <a:rPr lang="en-US" altLang="zh-CN" sz="1800" b="1" dirty="0" smtClean="0">
                <a:solidFill>
                  <a:srgbClr val="008000"/>
                </a:solidFill>
              </a:rPr>
              <a:t>the</a:t>
            </a:r>
            <a:r>
              <a:rPr lang="zh-CN" altLang="en-US" sz="1800" b="1" dirty="0" smtClean="0">
                <a:solidFill>
                  <a:srgbClr val="008000"/>
                </a:solidFill>
              </a:rPr>
              <a:t> </a:t>
            </a:r>
            <a:r>
              <a:rPr lang="en-US" altLang="zh-CN" sz="1800" b="1" dirty="0" smtClean="0">
                <a:solidFill>
                  <a:srgbClr val="008000"/>
                </a:solidFill>
              </a:rPr>
              <a:t>ACM</a:t>
            </a:r>
            <a:r>
              <a:rPr lang="en-US" altLang="zh-CN" sz="1800" dirty="0" smtClean="0">
                <a:solidFill>
                  <a:srgbClr val="008000"/>
                </a:solidFill>
              </a:rPr>
              <a:t>,</a:t>
            </a:r>
            <a:r>
              <a:rPr lang="zh-CN" altLang="en-US" sz="1800" dirty="0" smtClean="0">
                <a:solidFill>
                  <a:srgbClr val="008000"/>
                </a:solidFill>
              </a:rPr>
              <a:t> </a:t>
            </a:r>
            <a:r>
              <a:rPr lang="en-US" altLang="zh-CN" sz="1800" dirty="0" smtClean="0">
                <a:solidFill>
                  <a:srgbClr val="008000"/>
                </a:solidFill>
              </a:rPr>
              <a:t>1965,</a:t>
            </a:r>
            <a:r>
              <a:rPr lang="zh-CN" altLang="en-US" sz="1800" dirty="0" smtClean="0">
                <a:solidFill>
                  <a:srgbClr val="008000"/>
                </a:solidFill>
              </a:rPr>
              <a:t> </a:t>
            </a:r>
            <a:r>
              <a:rPr lang="zh-CN" altLang="zh-CN" sz="1800" dirty="0" smtClean="0">
                <a:solidFill>
                  <a:srgbClr val="008000"/>
                </a:solidFill>
              </a:rPr>
              <a:t>1</a:t>
            </a:r>
            <a:r>
              <a:rPr lang="en-US" altLang="zh-CN" sz="1800" dirty="0" smtClean="0">
                <a:solidFill>
                  <a:srgbClr val="008000"/>
                </a:solidFill>
              </a:rPr>
              <a:t>2(1):23-41</a:t>
            </a:r>
            <a:r>
              <a:rPr lang="en-US" altLang="zh-CN" sz="1800" dirty="0">
                <a:solidFill>
                  <a:srgbClr val="008000"/>
                </a:solidFill>
              </a:rPr>
              <a:t>	</a:t>
            </a: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0" name="Rectangle 2"/>
          <p:cNvSpPr>
            <a:spLocks noGrp="1" noChangeArrowheads="1"/>
          </p:cNvSpPr>
          <p:nvPr>
            <p:ph type="title"/>
          </p:nvPr>
        </p:nvSpPr>
        <p:spPr>
          <a:xfrm>
            <a:off x="457200" y="0"/>
            <a:ext cx="8229600" cy="1268413"/>
          </a:xfrm>
        </p:spPr>
        <p:txBody>
          <a:bodyPr/>
          <a:lstStyle/>
          <a:p>
            <a:r>
              <a:rPr lang="zh-CN" altLang="en-US" b="1" dirty="0"/>
              <a:t>子句和子句集</a:t>
            </a:r>
          </a:p>
        </p:txBody>
      </p:sp>
      <p:sp>
        <p:nvSpPr>
          <p:cNvPr id="667651" name="Rectangle 3"/>
          <p:cNvSpPr>
            <a:spLocks noGrp="1" noChangeArrowheads="1"/>
          </p:cNvSpPr>
          <p:nvPr>
            <p:ph type="body" idx="1"/>
          </p:nvPr>
        </p:nvSpPr>
        <p:spPr>
          <a:xfrm>
            <a:off x="179388" y="1341438"/>
            <a:ext cx="8785225" cy="5327650"/>
          </a:xfrm>
        </p:spPr>
        <p:txBody>
          <a:bodyPr/>
          <a:lstStyle/>
          <a:p>
            <a:r>
              <a:rPr lang="zh-CN" altLang="en-US" sz="2400" b="1" dirty="0" smtClean="0">
                <a:solidFill>
                  <a:srgbClr val="0000CC"/>
                </a:solidFill>
                <a:latin typeface="Times New Roman" pitchFamily="18" charset="0"/>
              </a:rPr>
              <a:t>鲁</a:t>
            </a:r>
            <a:r>
              <a:rPr lang="zh-CN" altLang="en-US" sz="2400" b="1" dirty="0">
                <a:solidFill>
                  <a:srgbClr val="0000CC"/>
                </a:solidFill>
                <a:latin typeface="Times New Roman" pitchFamily="18" charset="0"/>
              </a:rPr>
              <a:t>滨逊</a:t>
            </a:r>
            <a:r>
              <a:rPr lang="zh-CN" altLang="en-US" sz="2400" b="1" dirty="0" smtClean="0">
                <a:solidFill>
                  <a:srgbClr val="0000CC"/>
                </a:solidFill>
                <a:latin typeface="Times New Roman" pitchFamily="18" charset="0"/>
              </a:rPr>
              <a:t>归结原理</a:t>
            </a:r>
            <a:r>
              <a:rPr lang="zh-CN" altLang="en-US" sz="2400" dirty="0" smtClean="0">
                <a:solidFill>
                  <a:srgbClr val="0000CC"/>
                </a:solidFill>
              </a:rPr>
              <a:t>的基础是</a:t>
            </a:r>
            <a:r>
              <a:rPr lang="zh-CN" altLang="en-US" sz="2400" b="1" dirty="0" smtClean="0">
                <a:solidFill>
                  <a:srgbClr val="0000CC"/>
                </a:solidFill>
                <a:latin typeface="Times New Roman" pitchFamily="18" charset="0"/>
              </a:rPr>
              <a:t>子句集</a:t>
            </a:r>
            <a:endParaRPr lang="en-US" altLang="zh-CN" sz="2400" b="1" dirty="0" smtClean="0">
              <a:solidFill>
                <a:srgbClr val="0000CC"/>
              </a:solidFill>
              <a:latin typeface="Times New Roman" pitchFamily="18" charset="0"/>
            </a:endParaRPr>
          </a:p>
          <a:p>
            <a:endParaRPr lang="en-US" altLang="zh-CN" sz="1200" b="1" dirty="0" smtClean="0">
              <a:solidFill>
                <a:srgbClr val="0000CC"/>
              </a:solidFill>
              <a:latin typeface="Times New Roman" pitchFamily="18" charset="0"/>
            </a:endParaRPr>
          </a:p>
          <a:p>
            <a:r>
              <a:rPr lang="zh-CN" altLang="en-US" sz="2400" b="1" dirty="0" smtClean="0">
                <a:solidFill>
                  <a:srgbClr val="A50021"/>
                </a:solidFill>
                <a:latin typeface="Times New Roman" pitchFamily="18" charset="0"/>
              </a:rPr>
              <a:t>子句</a:t>
            </a:r>
            <a:r>
              <a:rPr lang="zh-CN" altLang="en-US" sz="2400" b="1" dirty="0">
                <a:solidFill>
                  <a:srgbClr val="A50021"/>
                </a:solidFill>
                <a:latin typeface="Times New Roman" pitchFamily="18" charset="0"/>
              </a:rPr>
              <a:t>和子句集</a:t>
            </a:r>
          </a:p>
          <a:p>
            <a:pPr lvl="1">
              <a:lnSpc>
                <a:spcPct val="120000"/>
              </a:lnSpc>
              <a:spcBef>
                <a:spcPts val="1200"/>
              </a:spcBef>
            </a:pPr>
            <a:r>
              <a:rPr lang="zh-CN" altLang="en-US" sz="2200" dirty="0" smtClean="0">
                <a:solidFill>
                  <a:srgbClr val="0000FF"/>
                </a:solidFill>
              </a:rPr>
              <a:t>文字：</a:t>
            </a:r>
            <a:r>
              <a:rPr lang="zh-CN" altLang="en-US" sz="2200" b="0" dirty="0" smtClean="0"/>
              <a:t>原子</a:t>
            </a:r>
            <a:r>
              <a:rPr lang="zh-CN" altLang="en-US" sz="2200" b="0" dirty="0"/>
              <a:t>谓词公式及其</a:t>
            </a:r>
            <a:r>
              <a:rPr lang="zh-CN" altLang="en-US" sz="2200" b="0" dirty="0" smtClean="0"/>
              <a:t>否定</a:t>
            </a:r>
            <a:endParaRPr lang="zh-CN" altLang="en-US" sz="2200" b="0" dirty="0"/>
          </a:p>
          <a:p>
            <a:pPr lvl="2">
              <a:lnSpc>
                <a:spcPct val="120000"/>
              </a:lnSpc>
              <a:spcBef>
                <a:spcPts val="600"/>
              </a:spcBef>
            </a:pPr>
            <a:r>
              <a:rPr lang="zh-CN" altLang="en-US" sz="2000" b="1" dirty="0" smtClean="0">
                <a:solidFill>
                  <a:srgbClr val="00B050"/>
                </a:solidFill>
              </a:rPr>
              <a:t>例如：</a:t>
            </a:r>
            <a:r>
              <a:rPr lang="en-US" altLang="zh-CN" sz="2000" b="1" dirty="0" smtClean="0">
                <a:solidFill>
                  <a:srgbClr val="00B050"/>
                </a:solidFill>
              </a:rPr>
              <a:t>P(x</a:t>
            </a:r>
            <a:r>
              <a:rPr lang="en-US" altLang="zh-CN" sz="2000" b="1" dirty="0">
                <a:solidFill>
                  <a:srgbClr val="00B050"/>
                </a:solidFill>
              </a:rPr>
              <a:t>)</a:t>
            </a:r>
            <a:r>
              <a:rPr lang="zh-CN" altLang="en-US" sz="2000" b="1" dirty="0">
                <a:solidFill>
                  <a:srgbClr val="00B050"/>
                </a:solidFill>
              </a:rPr>
              <a:t>、</a:t>
            </a:r>
            <a:r>
              <a:rPr lang="en-US" altLang="zh-CN" sz="2000" b="1" dirty="0">
                <a:solidFill>
                  <a:srgbClr val="00B050"/>
                </a:solidFill>
              </a:rPr>
              <a:t>Q(x)</a:t>
            </a:r>
            <a:r>
              <a:rPr lang="zh-CN" altLang="en-US" sz="2000" b="1" dirty="0">
                <a:solidFill>
                  <a:srgbClr val="00B050"/>
                </a:solidFill>
              </a:rPr>
              <a:t>、</a:t>
            </a:r>
            <a:r>
              <a:rPr lang="en-US" altLang="zh-CN" sz="2000" b="1" dirty="0">
                <a:solidFill>
                  <a:srgbClr val="00B050"/>
                </a:solidFill>
              </a:rPr>
              <a:t>﹁ P(x)</a:t>
            </a:r>
            <a:r>
              <a:rPr lang="zh-CN" altLang="en-US" sz="2000" b="1" dirty="0">
                <a:solidFill>
                  <a:srgbClr val="00B050"/>
                </a:solidFill>
              </a:rPr>
              <a:t>、 </a:t>
            </a:r>
            <a:r>
              <a:rPr lang="en-US" altLang="zh-CN" sz="2000" b="1" dirty="0">
                <a:solidFill>
                  <a:srgbClr val="00B050"/>
                </a:solidFill>
              </a:rPr>
              <a:t>﹁ Q(x</a:t>
            </a:r>
            <a:r>
              <a:rPr lang="en-US" altLang="zh-CN" sz="2000" b="1" dirty="0" smtClean="0">
                <a:solidFill>
                  <a:srgbClr val="00B050"/>
                </a:solidFill>
              </a:rPr>
              <a:t>)</a:t>
            </a:r>
            <a:endParaRPr lang="zh-CN" altLang="en-US" sz="2000" b="1" dirty="0" smtClean="0">
              <a:solidFill>
                <a:srgbClr val="00B050"/>
              </a:solidFill>
            </a:endParaRPr>
          </a:p>
          <a:p>
            <a:pPr lvl="1">
              <a:lnSpc>
                <a:spcPct val="120000"/>
              </a:lnSpc>
              <a:spcBef>
                <a:spcPts val="1200"/>
              </a:spcBef>
            </a:pPr>
            <a:r>
              <a:rPr lang="zh-CN" altLang="en-US" sz="2200" dirty="0" smtClean="0">
                <a:solidFill>
                  <a:srgbClr val="0000FF"/>
                </a:solidFill>
              </a:rPr>
              <a:t>子句：</a:t>
            </a:r>
            <a:r>
              <a:rPr lang="zh-CN" altLang="en-US" sz="2200" b="0" dirty="0" smtClean="0"/>
              <a:t>任何文字的析取式</a:t>
            </a:r>
          </a:p>
          <a:p>
            <a:pPr lvl="2">
              <a:lnSpc>
                <a:spcPct val="120000"/>
              </a:lnSpc>
              <a:spcBef>
                <a:spcPts val="1200"/>
              </a:spcBef>
            </a:pPr>
            <a:r>
              <a:rPr lang="zh-CN" altLang="en-US" sz="2000" b="1" dirty="0" smtClean="0">
                <a:solidFill>
                  <a:srgbClr val="00B050"/>
                </a:solidFill>
              </a:rPr>
              <a:t>例如：</a:t>
            </a:r>
            <a:r>
              <a:rPr lang="en-US" altLang="zh-CN" sz="2000" b="1" dirty="0" smtClean="0">
                <a:solidFill>
                  <a:srgbClr val="00B050"/>
                </a:solidFill>
              </a:rPr>
              <a:t>P(x</a:t>
            </a:r>
            <a:r>
              <a:rPr lang="en-US" altLang="zh-CN" sz="2000" b="1" dirty="0">
                <a:solidFill>
                  <a:srgbClr val="00B050"/>
                </a:solidFill>
              </a:rPr>
              <a:t>)∨Q(x)</a:t>
            </a:r>
            <a:r>
              <a:rPr lang="zh-CN" altLang="en-US" sz="2000" b="1" dirty="0">
                <a:solidFill>
                  <a:srgbClr val="00B050"/>
                </a:solidFill>
              </a:rPr>
              <a:t>，</a:t>
            </a:r>
            <a:r>
              <a:rPr lang="en-US" altLang="zh-CN" sz="2000" b="1" dirty="0">
                <a:solidFill>
                  <a:srgbClr val="00B050"/>
                </a:solidFill>
              </a:rPr>
              <a:t>P(x</a:t>
            </a:r>
            <a:r>
              <a:rPr lang="zh-CN" altLang="en-US" sz="2000" b="1" dirty="0">
                <a:solidFill>
                  <a:srgbClr val="00B050"/>
                </a:solidFill>
              </a:rPr>
              <a:t>，</a:t>
            </a:r>
            <a:r>
              <a:rPr lang="en-US" altLang="zh-CN" sz="2000" b="1" dirty="0">
                <a:solidFill>
                  <a:srgbClr val="00B050"/>
                </a:solidFill>
              </a:rPr>
              <a:t>f(x))∨Q(x</a:t>
            </a:r>
            <a:r>
              <a:rPr lang="zh-CN" altLang="en-US" sz="2000" b="1" dirty="0">
                <a:solidFill>
                  <a:srgbClr val="00B050"/>
                </a:solidFill>
              </a:rPr>
              <a:t>，</a:t>
            </a:r>
            <a:r>
              <a:rPr lang="en-US" altLang="zh-CN" sz="2000" b="1" dirty="0">
                <a:solidFill>
                  <a:srgbClr val="00B050"/>
                </a:solidFill>
              </a:rPr>
              <a:t>g(x</a:t>
            </a:r>
            <a:r>
              <a:rPr lang="en-US" altLang="zh-CN" sz="2000" b="1" dirty="0" smtClean="0">
                <a:solidFill>
                  <a:srgbClr val="00B050"/>
                </a:solidFill>
              </a:rPr>
              <a:t>))</a:t>
            </a:r>
            <a:endParaRPr lang="zh-CN" altLang="en-US" sz="2000" b="1" dirty="0">
              <a:solidFill>
                <a:srgbClr val="00B050"/>
              </a:solidFill>
            </a:endParaRPr>
          </a:p>
          <a:p>
            <a:pPr lvl="1">
              <a:lnSpc>
                <a:spcPct val="120000"/>
              </a:lnSpc>
              <a:spcBef>
                <a:spcPts val="1200"/>
              </a:spcBef>
            </a:pPr>
            <a:r>
              <a:rPr lang="zh-CN" altLang="en-US" sz="2200" dirty="0" smtClean="0">
                <a:solidFill>
                  <a:srgbClr val="0000FF"/>
                </a:solidFill>
              </a:rPr>
              <a:t>空子句：</a:t>
            </a:r>
            <a:r>
              <a:rPr lang="zh-CN" altLang="en-US" sz="2200" b="0" dirty="0" smtClean="0"/>
              <a:t>不</a:t>
            </a:r>
            <a:r>
              <a:rPr lang="zh-CN" altLang="en-US" sz="2200" b="0" dirty="0"/>
              <a:t>含任何文字的</a:t>
            </a:r>
            <a:r>
              <a:rPr lang="zh-CN" altLang="en-US" sz="2200" b="0" dirty="0" smtClean="0"/>
              <a:t>子句，通常</a:t>
            </a:r>
            <a:r>
              <a:rPr lang="zh-CN" altLang="en-US" sz="2200" b="0" dirty="0"/>
              <a:t>被一般被记为□或</a:t>
            </a:r>
            <a:r>
              <a:rPr lang="en-US" altLang="zh-CN" sz="2200" b="0" dirty="0"/>
              <a:t>NIL</a:t>
            </a:r>
            <a:endParaRPr lang="zh-CN" altLang="en-US" sz="2200" b="0" dirty="0"/>
          </a:p>
          <a:p>
            <a:pPr lvl="2">
              <a:lnSpc>
                <a:spcPct val="120000"/>
              </a:lnSpc>
              <a:spcBef>
                <a:spcPts val="1200"/>
              </a:spcBef>
            </a:pPr>
            <a:r>
              <a:rPr lang="zh-CN" altLang="en-US" b="1" dirty="0" smtClean="0">
                <a:solidFill>
                  <a:srgbClr val="FF0000"/>
                </a:solidFill>
              </a:rPr>
              <a:t>空子</a:t>
            </a:r>
            <a:r>
              <a:rPr lang="zh-CN" altLang="en-US" b="1" dirty="0">
                <a:solidFill>
                  <a:srgbClr val="FF0000"/>
                </a:solidFill>
              </a:rPr>
              <a:t>句是永假的，不可满足的</a:t>
            </a:r>
            <a:r>
              <a:rPr lang="zh-CN" altLang="en-US" b="0" dirty="0"/>
              <a:t>。</a:t>
            </a:r>
          </a:p>
          <a:p>
            <a:pPr lvl="1">
              <a:lnSpc>
                <a:spcPct val="120000"/>
              </a:lnSpc>
              <a:spcBef>
                <a:spcPts val="1200"/>
              </a:spcBef>
            </a:pPr>
            <a:r>
              <a:rPr lang="zh-CN" altLang="en-US" sz="2200" dirty="0">
                <a:solidFill>
                  <a:srgbClr val="0000FF"/>
                </a:solidFill>
              </a:rPr>
              <a:t>子句</a:t>
            </a:r>
            <a:r>
              <a:rPr lang="zh-CN" altLang="en-US" sz="2200" dirty="0" smtClean="0">
                <a:solidFill>
                  <a:srgbClr val="0000FF"/>
                </a:solidFill>
              </a:rPr>
              <a:t>集：</a:t>
            </a:r>
            <a:r>
              <a:rPr lang="zh-CN" altLang="en-US" sz="2200" b="0" dirty="0" smtClean="0"/>
              <a:t>由子句</a:t>
            </a:r>
            <a:r>
              <a:rPr lang="zh-CN" altLang="en-US" sz="2200" b="0" dirty="0"/>
              <a:t>或空子句所构成的</a:t>
            </a:r>
            <a:r>
              <a:rPr lang="zh-CN" altLang="en-US" sz="2200" b="0" dirty="0" smtClean="0"/>
              <a:t>集合</a:t>
            </a:r>
            <a:endParaRPr lang="zh-CN" altLang="en-US" sz="2200" b="0" dirty="0"/>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674" name="Rectangle 2"/>
          <p:cNvSpPr>
            <a:spLocks noGrp="1" noChangeArrowheads="1"/>
          </p:cNvSpPr>
          <p:nvPr>
            <p:ph type="title"/>
          </p:nvPr>
        </p:nvSpPr>
        <p:spPr>
          <a:xfrm>
            <a:off x="468313" y="260350"/>
            <a:ext cx="8229600" cy="864394"/>
          </a:xfrm>
        </p:spPr>
        <p:txBody>
          <a:bodyPr/>
          <a:lstStyle/>
          <a:p>
            <a:r>
              <a:rPr lang="zh-CN" altLang="en-US" b="1" dirty="0">
                <a:solidFill>
                  <a:schemeClr val="accent2"/>
                </a:solidFill>
                <a:latin typeface="Times New Roman" pitchFamily="18" charset="0"/>
                <a:cs typeface="Times New Roman" pitchFamily="18" charset="0"/>
              </a:rPr>
              <a:t>子句集的化简</a:t>
            </a:r>
          </a:p>
        </p:txBody>
      </p:sp>
      <p:sp>
        <p:nvSpPr>
          <p:cNvPr id="668675" name="Rectangle 3"/>
          <p:cNvSpPr>
            <a:spLocks noGrp="1" noChangeArrowheads="1"/>
          </p:cNvSpPr>
          <p:nvPr>
            <p:ph type="body" sz="half" idx="1"/>
          </p:nvPr>
        </p:nvSpPr>
        <p:spPr>
          <a:xfrm>
            <a:off x="457200" y="1412776"/>
            <a:ext cx="8435975" cy="4968875"/>
          </a:xfrm>
        </p:spPr>
        <p:txBody>
          <a:bodyPr/>
          <a:lstStyle/>
          <a:p>
            <a:r>
              <a:rPr lang="zh-CN" altLang="en-US" sz="2400" b="1" dirty="0" smtClean="0">
                <a:solidFill>
                  <a:srgbClr val="C00000"/>
                </a:solidFill>
                <a:latin typeface="Times New Roman" pitchFamily="18" charset="0"/>
              </a:rPr>
              <a:t>任何</a:t>
            </a:r>
            <a:r>
              <a:rPr lang="zh-CN" altLang="en-US" sz="2400" b="1" dirty="0">
                <a:solidFill>
                  <a:srgbClr val="C00000"/>
                </a:solidFill>
                <a:latin typeface="Times New Roman" pitchFamily="18" charset="0"/>
              </a:rPr>
              <a:t>一个谓词公式都可以通过应用等价关系及推理规则化成相应的子句集</a:t>
            </a:r>
            <a:r>
              <a:rPr lang="zh-CN" altLang="en-US" sz="2400" b="1" dirty="0" smtClean="0">
                <a:latin typeface="Times New Roman" pitchFamily="18" charset="0"/>
              </a:rPr>
              <a:t>。</a:t>
            </a:r>
            <a:endParaRPr lang="en-US" altLang="zh-CN" sz="2400" b="1" dirty="0" smtClean="0">
              <a:latin typeface="Times New Roman" pitchFamily="18" charset="0"/>
            </a:endParaRPr>
          </a:p>
          <a:p>
            <a:pPr>
              <a:spcBef>
                <a:spcPts val="1800"/>
              </a:spcBef>
            </a:pPr>
            <a:r>
              <a:rPr lang="zh-CN" altLang="en-US" sz="2400" b="1" dirty="0" smtClean="0">
                <a:latin typeface="Times New Roman" pitchFamily="18" charset="0"/>
              </a:rPr>
              <a:t>化</a:t>
            </a:r>
            <a:r>
              <a:rPr lang="zh-CN" altLang="en-US" sz="2400" b="1" dirty="0">
                <a:latin typeface="Times New Roman" pitchFamily="18" charset="0"/>
              </a:rPr>
              <a:t>简</a:t>
            </a:r>
            <a:r>
              <a:rPr lang="zh-CN" altLang="en-US" sz="2400" b="1" dirty="0" smtClean="0">
                <a:latin typeface="Times New Roman" pitchFamily="18" charset="0"/>
              </a:rPr>
              <a:t>步骤：</a:t>
            </a:r>
            <a:endParaRPr lang="zh-CN" altLang="en-US" sz="2400" b="1" dirty="0">
              <a:latin typeface="Times New Roman" pitchFamily="18" charset="0"/>
            </a:endParaRPr>
          </a:p>
          <a:p>
            <a:pPr marL="0" indent="0">
              <a:spcBef>
                <a:spcPts val="1200"/>
              </a:spcBef>
              <a:buNone/>
            </a:pPr>
            <a:r>
              <a:rPr lang="zh-CN" altLang="en-US" sz="2200" b="1" dirty="0" smtClean="0">
                <a:solidFill>
                  <a:srgbClr val="0000FF"/>
                </a:solidFill>
                <a:latin typeface="Times New Roman" pitchFamily="18" charset="0"/>
              </a:rPr>
              <a:t>     </a:t>
            </a:r>
            <a:r>
              <a:rPr lang="en-US" altLang="zh-CN" sz="2200" b="1" dirty="0">
                <a:solidFill>
                  <a:srgbClr val="0000FF"/>
                </a:solidFill>
                <a:latin typeface="Times New Roman" pitchFamily="18" charset="0"/>
              </a:rPr>
              <a:t>(1) </a:t>
            </a:r>
            <a:r>
              <a:rPr lang="zh-CN" altLang="en-US" sz="2200" b="1" dirty="0">
                <a:solidFill>
                  <a:srgbClr val="0000FF"/>
                </a:solidFill>
                <a:latin typeface="Times New Roman" pitchFamily="18" charset="0"/>
              </a:rPr>
              <a:t>消去连接词“→”和“</a:t>
            </a:r>
            <a:r>
              <a:rPr lang="zh-CN" altLang="en-US" sz="2200" b="1" dirty="0">
                <a:solidFill>
                  <a:srgbClr val="0000FF"/>
                </a:solidFill>
                <a:latin typeface="Times New Roman" pitchFamily="18" charset="0"/>
                <a:cs typeface="Arial" charset="0"/>
              </a:rPr>
              <a:t>↔</a:t>
            </a:r>
            <a:r>
              <a:rPr lang="zh-CN" altLang="en-US" sz="2200" b="1" dirty="0">
                <a:solidFill>
                  <a:srgbClr val="0000FF"/>
                </a:solidFill>
                <a:latin typeface="Times New Roman" pitchFamily="18" charset="0"/>
              </a:rPr>
              <a:t>”</a:t>
            </a:r>
          </a:p>
          <a:p>
            <a:pPr marL="400050" lvl="1" indent="0">
              <a:spcBef>
                <a:spcPts val="1800"/>
              </a:spcBef>
              <a:buNone/>
            </a:pPr>
            <a:r>
              <a:rPr lang="zh-CN" altLang="en-US" sz="2200" b="0" dirty="0" smtClean="0">
                <a:latin typeface="Times New Roman" pitchFamily="18" charset="0"/>
              </a:rPr>
              <a:t>     反复使用</a:t>
            </a:r>
            <a:r>
              <a:rPr lang="zh-CN" altLang="en-US" sz="2200" dirty="0" smtClean="0">
                <a:solidFill>
                  <a:srgbClr val="FF9900"/>
                </a:solidFill>
                <a:effectLst>
                  <a:outerShdw blurRad="38100" dist="38100" dir="2700000" algn="tl">
                    <a:srgbClr val="000000">
                      <a:alpha val="43137"/>
                    </a:srgbClr>
                  </a:outerShdw>
                </a:effectLst>
                <a:latin typeface="Times New Roman" pitchFamily="18" charset="0"/>
              </a:rPr>
              <a:t>等价</a:t>
            </a:r>
            <a:r>
              <a:rPr lang="zh-CN" altLang="en-US" sz="2200" dirty="0">
                <a:solidFill>
                  <a:srgbClr val="FF9900"/>
                </a:solidFill>
                <a:effectLst>
                  <a:outerShdw blurRad="38100" dist="38100" dir="2700000" algn="tl">
                    <a:srgbClr val="000000">
                      <a:alpha val="43137"/>
                    </a:srgbClr>
                  </a:outerShdw>
                </a:effectLst>
                <a:latin typeface="Times New Roman" pitchFamily="18" charset="0"/>
              </a:rPr>
              <a:t>公式：</a:t>
            </a:r>
          </a:p>
          <a:p>
            <a:pPr marL="400050" lvl="1" indent="0">
              <a:buNone/>
            </a:pPr>
            <a:r>
              <a:rPr lang="zh-CN" altLang="en-US" sz="2200" dirty="0">
                <a:solidFill>
                  <a:srgbClr val="FF9900"/>
                </a:solidFill>
                <a:effectLst>
                  <a:outerShdw blurRad="38100" dist="38100" dir="2700000" algn="tl">
                    <a:srgbClr val="000000">
                      <a:alpha val="43137"/>
                    </a:srgbClr>
                  </a:outerShdw>
                </a:effectLst>
                <a:latin typeface="Times New Roman" pitchFamily="18" charset="0"/>
              </a:rPr>
              <a:t>             </a:t>
            </a:r>
            <a:r>
              <a:rPr lang="en-US" altLang="zh-CN" sz="2200" dirty="0">
                <a:solidFill>
                  <a:srgbClr val="FF9900"/>
                </a:solidFill>
                <a:effectLst>
                  <a:outerShdw blurRad="38100" dist="38100" dir="2700000" algn="tl">
                    <a:srgbClr val="000000">
                      <a:alpha val="43137"/>
                    </a:srgbClr>
                  </a:outerShdw>
                </a:effectLst>
                <a:latin typeface="Times New Roman" pitchFamily="18" charset="0"/>
              </a:rPr>
              <a:t>P→Q ⇔﹁ P∨Q </a:t>
            </a:r>
          </a:p>
          <a:p>
            <a:pPr marL="400050" lvl="1" indent="0">
              <a:buNone/>
            </a:pPr>
            <a:r>
              <a:rPr lang="en-US" altLang="zh-CN" sz="2200" dirty="0">
                <a:solidFill>
                  <a:srgbClr val="FF9900"/>
                </a:solidFill>
                <a:effectLst>
                  <a:outerShdw blurRad="38100" dist="38100" dir="2700000" algn="tl">
                    <a:srgbClr val="000000">
                      <a:alpha val="43137"/>
                    </a:srgbClr>
                  </a:outerShdw>
                </a:effectLst>
                <a:latin typeface="Times New Roman" pitchFamily="18" charset="0"/>
              </a:rPr>
              <a:t>             </a:t>
            </a:r>
            <a:r>
              <a:rPr lang="en-US" altLang="zh-CN" sz="2200" dirty="0" smtClean="0">
                <a:solidFill>
                  <a:srgbClr val="FF9900"/>
                </a:solidFill>
                <a:effectLst>
                  <a:outerShdw blurRad="38100" dist="38100" dir="2700000" algn="tl">
                    <a:srgbClr val="000000">
                      <a:alpha val="43137"/>
                    </a:srgbClr>
                  </a:outerShdw>
                </a:effectLst>
                <a:latin typeface="Times New Roman" pitchFamily="18" charset="0"/>
              </a:rPr>
              <a:t>             P</a:t>
            </a:r>
            <a:r>
              <a:rPr lang="en-US" altLang="zh-CN" sz="2200" dirty="0">
                <a:solidFill>
                  <a:srgbClr val="FF9900"/>
                </a:solidFill>
                <a:effectLst>
                  <a:outerShdw blurRad="38100" dist="38100" dir="2700000" algn="tl">
                    <a:srgbClr val="000000">
                      <a:alpha val="43137"/>
                    </a:srgbClr>
                  </a:outerShdw>
                </a:effectLst>
                <a:latin typeface="Times New Roman" pitchFamily="18" charset="0"/>
                <a:cs typeface="Arial" charset="0"/>
              </a:rPr>
              <a:t>↔</a:t>
            </a:r>
            <a:r>
              <a:rPr lang="en-US" altLang="zh-CN" sz="2200" dirty="0">
                <a:solidFill>
                  <a:srgbClr val="FF9900"/>
                </a:solidFill>
                <a:effectLst>
                  <a:outerShdw blurRad="38100" dist="38100" dir="2700000" algn="tl">
                    <a:srgbClr val="000000">
                      <a:alpha val="43137"/>
                    </a:srgbClr>
                  </a:outerShdw>
                </a:effectLst>
                <a:latin typeface="Times New Roman" pitchFamily="18" charset="0"/>
              </a:rPr>
              <a:t>Q ⇔ (P∧Q)∨(﹁P∧﹁Q</a:t>
            </a:r>
            <a:r>
              <a:rPr lang="en-US" altLang="zh-CN" sz="2200" dirty="0" smtClean="0">
                <a:solidFill>
                  <a:srgbClr val="FF9900"/>
                </a:solidFill>
                <a:effectLst>
                  <a:outerShdw blurRad="38100" dist="38100" dir="2700000" algn="tl">
                    <a:srgbClr val="000000">
                      <a:alpha val="43137"/>
                    </a:srgbClr>
                  </a:outerShdw>
                </a:effectLst>
                <a:latin typeface="Times New Roman" pitchFamily="18" charset="0"/>
              </a:rPr>
              <a:t>)</a:t>
            </a:r>
          </a:p>
          <a:p>
            <a:pPr marL="400050" lvl="1" indent="0">
              <a:buNone/>
            </a:pPr>
            <a:endParaRPr lang="en-US" altLang="zh-CN" sz="2200" dirty="0">
              <a:solidFill>
                <a:srgbClr val="FF9900"/>
              </a:solidFill>
              <a:effectLst>
                <a:outerShdw blurRad="38100" dist="38100" dir="2700000" algn="tl">
                  <a:srgbClr val="000000">
                    <a:alpha val="43137"/>
                  </a:srgbClr>
                </a:outerShdw>
              </a:effectLst>
              <a:latin typeface="Times New Roman" pitchFamily="18" charset="0"/>
            </a:endParaRPr>
          </a:p>
          <a:p>
            <a:pPr marL="800100" lvl="2" indent="0">
              <a:buNone/>
            </a:pPr>
            <a:r>
              <a:rPr lang="zh-CN" altLang="en-US" sz="2000" b="1" dirty="0" smtClean="0">
                <a:solidFill>
                  <a:srgbClr val="00B050"/>
                </a:solidFill>
                <a:latin typeface="Times New Roman" pitchFamily="18" charset="0"/>
              </a:rPr>
              <a:t>例如： </a:t>
            </a:r>
            <a:r>
              <a:rPr lang="en-US" altLang="zh-CN" sz="2000" b="1" dirty="0">
                <a:solidFill>
                  <a:srgbClr val="00B050"/>
                </a:solidFill>
                <a:latin typeface="Times New Roman" pitchFamily="18" charset="0"/>
              </a:rPr>
              <a:t>(∀x)((∀y)P(</a:t>
            </a:r>
            <a:r>
              <a:rPr lang="en-US" altLang="zh-CN" sz="2000" b="1" dirty="0" err="1">
                <a:solidFill>
                  <a:srgbClr val="00B050"/>
                </a:solidFill>
                <a:latin typeface="Times New Roman" pitchFamily="18" charset="0"/>
              </a:rPr>
              <a:t>x,y</a:t>
            </a:r>
            <a:r>
              <a:rPr lang="en-US" altLang="zh-CN" sz="2000" b="1" dirty="0">
                <a:solidFill>
                  <a:srgbClr val="00B050"/>
                </a:solidFill>
                <a:latin typeface="Times New Roman" pitchFamily="18" charset="0"/>
              </a:rPr>
              <a:t>)→﹁ (∀y)(Q(</a:t>
            </a:r>
            <a:r>
              <a:rPr lang="en-US" altLang="zh-CN" sz="2000" b="1" dirty="0" err="1">
                <a:solidFill>
                  <a:srgbClr val="00B050"/>
                </a:solidFill>
                <a:latin typeface="Times New Roman" pitchFamily="18" charset="0"/>
              </a:rPr>
              <a:t>x,y</a:t>
            </a:r>
            <a:r>
              <a:rPr lang="en-US" altLang="zh-CN" sz="2000" b="1" dirty="0">
                <a:solidFill>
                  <a:srgbClr val="00B050"/>
                </a:solidFill>
                <a:latin typeface="Times New Roman" pitchFamily="18" charset="0"/>
              </a:rPr>
              <a:t>)→R(</a:t>
            </a:r>
            <a:r>
              <a:rPr lang="en-US" altLang="zh-CN" sz="2000" b="1" dirty="0" err="1">
                <a:solidFill>
                  <a:srgbClr val="00B050"/>
                </a:solidFill>
                <a:latin typeface="Times New Roman" pitchFamily="18" charset="0"/>
              </a:rPr>
              <a:t>x,y</a:t>
            </a:r>
            <a:r>
              <a:rPr lang="en-US" altLang="zh-CN" sz="2000" b="1" dirty="0">
                <a:solidFill>
                  <a:srgbClr val="00B050"/>
                </a:solidFill>
                <a:latin typeface="Times New Roman" pitchFamily="18" charset="0"/>
              </a:rPr>
              <a:t>)))</a:t>
            </a:r>
          </a:p>
          <a:p>
            <a:pPr marL="800100" lvl="2" indent="0">
              <a:buNone/>
            </a:pPr>
            <a:r>
              <a:rPr lang="zh-CN" altLang="en-US" sz="2000" b="1" dirty="0">
                <a:solidFill>
                  <a:srgbClr val="00B050"/>
                </a:solidFill>
                <a:latin typeface="Times New Roman" pitchFamily="18" charset="0"/>
              </a:rPr>
              <a:t>经等价变化后为</a:t>
            </a:r>
          </a:p>
          <a:p>
            <a:pPr marL="800100" lvl="2" indent="0">
              <a:buNone/>
            </a:pPr>
            <a:r>
              <a:rPr lang="zh-CN" altLang="en-US" sz="2000" b="1" dirty="0">
                <a:solidFill>
                  <a:srgbClr val="00B050"/>
                </a:solidFill>
                <a:latin typeface="Times New Roman" pitchFamily="18" charset="0"/>
              </a:rPr>
              <a:t>        </a:t>
            </a:r>
            <a:r>
              <a:rPr lang="en-US" altLang="zh-CN" sz="2000" b="1" dirty="0">
                <a:solidFill>
                  <a:srgbClr val="00B050"/>
                </a:solidFill>
                <a:latin typeface="Times New Roman" pitchFamily="18" charset="0"/>
              </a:rPr>
              <a:t>(∀x)(﹁(∀y)P(</a:t>
            </a:r>
            <a:r>
              <a:rPr lang="en-US" altLang="zh-CN" sz="2000" b="1" dirty="0" err="1">
                <a:solidFill>
                  <a:srgbClr val="00B050"/>
                </a:solidFill>
                <a:latin typeface="Times New Roman" pitchFamily="18" charset="0"/>
              </a:rPr>
              <a:t>x,y</a:t>
            </a:r>
            <a:r>
              <a:rPr lang="en-US" altLang="zh-CN" sz="2000" b="1" dirty="0">
                <a:solidFill>
                  <a:srgbClr val="00B050"/>
                </a:solidFill>
                <a:latin typeface="Times New Roman" pitchFamily="18" charset="0"/>
              </a:rPr>
              <a:t>)∨﹁ (∀y)(﹁Q(</a:t>
            </a:r>
            <a:r>
              <a:rPr lang="en-US" altLang="zh-CN" sz="2000" b="1" dirty="0" err="1">
                <a:solidFill>
                  <a:srgbClr val="00B050"/>
                </a:solidFill>
                <a:latin typeface="Times New Roman" pitchFamily="18" charset="0"/>
              </a:rPr>
              <a:t>x,y</a:t>
            </a:r>
            <a:r>
              <a:rPr lang="en-US" altLang="zh-CN" sz="2000" b="1" dirty="0">
                <a:solidFill>
                  <a:srgbClr val="00B050"/>
                </a:solidFill>
                <a:latin typeface="Times New Roman" pitchFamily="18" charset="0"/>
              </a:rPr>
              <a:t>)∨R(</a:t>
            </a:r>
            <a:r>
              <a:rPr lang="en-US" altLang="zh-CN" sz="2000" b="1" dirty="0" err="1">
                <a:solidFill>
                  <a:srgbClr val="00B050"/>
                </a:solidFill>
                <a:latin typeface="Times New Roman" pitchFamily="18" charset="0"/>
              </a:rPr>
              <a:t>x,y</a:t>
            </a:r>
            <a:r>
              <a:rPr lang="en-US" altLang="zh-CN" sz="2000" b="1" dirty="0">
                <a:solidFill>
                  <a:srgbClr val="00B050"/>
                </a:solidFill>
                <a:latin typeface="Times New Roman" pitchFamily="18" charset="0"/>
              </a:rPr>
              <a:t>)))</a:t>
            </a: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9" name="Rectangle 3"/>
          <p:cNvSpPr>
            <a:spLocks noGrp="1" noChangeArrowheads="1"/>
          </p:cNvSpPr>
          <p:nvPr>
            <p:ph type="body" sz="half" idx="1"/>
          </p:nvPr>
        </p:nvSpPr>
        <p:spPr>
          <a:xfrm>
            <a:off x="179388" y="1412875"/>
            <a:ext cx="8785225" cy="5256213"/>
          </a:xfrm>
        </p:spPr>
        <p:txBody>
          <a:bodyPr/>
          <a:lstStyle/>
          <a:p>
            <a:pPr marL="0" indent="0">
              <a:lnSpc>
                <a:spcPct val="90000"/>
              </a:lnSpc>
              <a:buNone/>
            </a:pPr>
            <a:r>
              <a:rPr lang="en-US" altLang="zh-CN" sz="2200" dirty="0">
                <a:solidFill>
                  <a:srgbClr val="0000FF"/>
                </a:solidFill>
                <a:latin typeface="Times New Roman" pitchFamily="18" charset="0"/>
              </a:rPr>
              <a:t>(2) </a:t>
            </a:r>
            <a:r>
              <a:rPr lang="zh-CN" altLang="en-US" sz="2200" dirty="0">
                <a:solidFill>
                  <a:srgbClr val="0000FF"/>
                </a:solidFill>
                <a:latin typeface="Times New Roman" pitchFamily="18" charset="0"/>
              </a:rPr>
              <a:t>减少否定符号的辖域</a:t>
            </a:r>
          </a:p>
          <a:p>
            <a:pPr marL="400050" lvl="1" indent="0">
              <a:lnSpc>
                <a:spcPct val="110000"/>
              </a:lnSpc>
              <a:buNone/>
            </a:pPr>
            <a:r>
              <a:rPr lang="zh-CN" altLang="en-US" sz="2200" b="0" dirty="0">
                <a:latin typeface="Times New Roman" pitchFamily="18" charset="0"/>
              </a:rPr>
              <a:t>反复</a:t>
            </a:r>
            <a:r>
              <a:rPr lang="zh-CN" altLang="en-US" sz="2200" b="0" dirty="0" smtClean="0">
                <a:latin typeface="Times New Roman" pitchFamily="18" charset="0"/>
              </a:rPr>
              <a:t>使用</a:t>
            </a:r>
            <a:endParaRPr lang="en-US" altLang="zh-CN" sz="2200" b="0" dirty="0" smtClean="0">
              <a:latin typeface="Times New Roman" pitchFamily="18" charset="0"/>
            </a:endParaRPr>
          </a:p>
          <a:p>
            <a:pPr lvl="1" indent="-342900">
              <a:lnSpc>
                <a:spcPct val="110000"/>
              </a:lnSpc>
            </a:pPr>
            <a:r>
              <a:rPr lang="zh-CN" altLang="en-US" sz="2200" dirty="0">
                <a:solidFill>
                  <a:srgbClr val="FF9900"/>
                </a:solidFill>
                <a:effectLst>
                  <a:outerShdw blurRad="38100" dist="38100" dir="2700000" algn="tl">
                    <a:srgbClr val="000000">
                      <a:alpha val="43137"/>
                    </a:srgbClr>
                  </a:outerShdw>
                </a:effectLst>
              </a:rPr>
              <a:t>双重否定</a:t>
            </a:r>
            <a:r>
              <a:rPr lang="zh-CN" altLang="en-US" sz="2200" dirty="0" smtClean="0">
                <a:solidFill>
                  <a:srgbClr val="FF9900"/>
                </a:solidFill>
                <a:effectLst>
                  <a:outerShdw blurRad="38100" dist="38100" dir="2700000" algn="tl">
                    <a:srgbClr val="000000">
                      <a:alpha val="43137"/>
                    </a:srgbClr>
                  </a:outerShdw>
                </a:effectLst>
              </a:rPr>
              <a:t>律：  </a:t>
            </a:r>
            <a:r>
              <a:rPr lang="en-US" altLang="zh-CN" sz="2200" dirty="0" smtClean="0">
                <a:solidFill>
                  <a:srgbClr val="FF9900"/>
                </a:solidFill>
                <a:effectLst>
                  <a:outerShdw blurRad="38100" dist="38100" dir="2700000" algn="tl">
                    <a:srgbClr val="000000">
                      <a:alpha val="43137"/>
                    </a:srgbClr>
                  </a:outerShdw>
                </a:effectLst>
              </a:rPr>
              <a:t>﹁</a:t>
            </a:r>
            <a:r>
              <a:rPr lang="en-US" altLang="zh-CN" sz="2200" dirty="0">
                <a:solidFill>
                  <a:srgbClr val="FF9900"/>
                </a:solidFill>
                <a:effectLst>
                  <a:outerShdw blurRad="38100" dist="38100" dir="2700000" algn="tl">
                    <a:srgbClr val="000000">
                      <a:alpha val="43137"/>
                    </a:srgbClr>
                  </a:outerShdw>
                </a:effectLst>
              </a:rPr>
              <a:t>(﹁P) ⇔ P</a:t>
            </a:r>
          </a:p>
          <a:p>
            <a:pPr lvl="1" indent="-342900">
              <a:lnSpc>
                <a:spcPct val="110000"/>
              </a:lnSpc>
              <a:spcBef>
                <a:spcPts val="2400"/>
              </a:spcBef>
            </a:pPr>
            <a:r>
              <a:rPr lang="zh-CN" altLang="en-US" sz="2200" dirty="0">
                <a:solidFill>
                  <a:srgbClr val="FF9900"/>
                </a:solidFill>
                <a:effectLst>
                  <a:outerShdw blurRad="38100" dist="38100" dir="2700000" algn="tl">
                    <a:srgbClr val="000000">
                      <a:alpha val="43137"/>
                    </a:srgbClr>
                  </a:outerShdw>
                </a:effectLst>
              </a:rPr>
              <a:t>摩根</a:t>
            </a:r>
            <a:r>
              <a:rPr lang="zh-CN" altLang="en-US" sz="2200" dirty="0" smtClean="0">
                <a:solidFill>
                  <a:srgbClr val="FF9900"/>
                </a:solidFill>
                <a:effectLst>
                  <a:outerShdw blurRad="38100" dist="38100" dir="2700000" algn="tl">
                    <a:srgbClr val="000000">
                      <a:alpha val="43137"/>
                    </a:srgbClr>
                  </a:outerShdw>
                </a:effectLst>
              </a:rPr>
              <a:t>定律：    </a:t>
            </a:r>
            <a:r>
              <a:rPr lang="en-US" altLang="zh-CN" sz="2200" dirty="0" smtClean="0">
                <a:solidFill>
                  <a:srgbClr val="FF9900"/>
                </a:solidFill>
                <a:effectLst>
                  <a:outerShdw blurRad="38100" dist="38100" dir="2700000" algn="tl">
                    <a:srgbClr val="000000">
                      <a:alpha val="43137"/>
                    </a:srgbClr>
                  </a:outerShdw>
                </a:effectLst>
              </a:rPr>
              <a:t>﹁(</a:t>
            </a:r>
            <a:r>
              <a:rPr lang="en-US" altLang="zh-CN" sz="2200" dirty="0">
                <a:solidFill>
                  <a:srgbClr val="FF9900"/>
                </a:solidFill>
                <a:effectLst>
                  <a:outerShdw blurRad="38100" dist="38100" dir="2700000" algn="tl">
                    <a:srgbClr val="000000">
                      <a:alpha val="43137"/>
                    </a:srgbClr>
                  </a:outerShdw>
                </a:effectLst>
              </a:rPr>
              <a:t>P∧Q) ⇔﹁P∨﹁Q</a:t>
            </a:r>
          </a:p>
          <a:p>
            <a:pPr marL="400050" lvl="1" indent="0">
              <a:lnSpc>
                <a:spcPct val="110000"/>
              </a:lnSpc>
              <a:buNone/>
            </a:pPr>
            <a:r>
              <a:rPr lang="en-US" altLang="zh-CN" sz="2200" dirty="0">
                <a:solidFill>
                  <a:srgbClr val="FF9900"/>
                </a:solidFill>
                <a:effectLst>
                  <a:outerShdw blurRad="38100" dist="38100" dir="2700000" algn="tl">
                    <a:srgbClr val="000000">
                      <a:alpha val="43137"/>
                    </a:srgbClr>
                  </a:outerShdw>
                </a:effectLst>
              </a:rPr>
              <a:t>       </a:t>
            </a:r>
            <a:r>
              <a:rPr lang="en-US" altLang="zh-CN" sz="2200" dirty="0" smtClean="0">
                <a:solidFill>
                  <a:srgbClr val="FF9900"/>
                </a:solidFill>
                <a:effectLst>
                  <a:outerShdw blurRad="38100" dist="38100" dir="2700000" algn="tl">
                    <a:srgbClr val="000000">
                      <a:alpha val="43137"/>
                    </a:srgbClr>
                  </a:outerShdw>
                </a:effectLst>
              </a:rPr>
              <a:t>                         ﹁(</a:t>
            </a:r>
            <a:r>
              <a:rPr lang="en-US" altLang="zh-CN" sz="2200" dirty="0">
                <a:solidFill>
                  <a:srgbClr val="FF9900"/>
                </a:solidFill>
                <a:effectLst>
                  <a:outerShdw blurRad="38100" dist="38100" dir="2700000" algn="tl">
                    <a:srgbClr val="000000">
                      <a:alpha val="43137"/>
                    </a:srgbClr>
                  </a:outerShdw>
                </a:effectLst>
              </a:rPr>
              <a:t>P∨Q) ⇔﹁P∧﹁Q</a:t>
            </a:r>
          </a:p>
          <a:p>
            <a:pPr lvl="1" indent="-342900">
              <a:lnSpc>
                <a:spcPct val="110000"/>
              </a:lnSpc>
              <a:spcBef>
                <a:spcPts val="1800"/>
              </a:spcBef>
            </a:pPr>
            <a:r>
              <a:rPr lang="zh-CN" altLang="en-US" sz="2200" dirty="0">
                <a:solidFill>
                  <a:srgbClr val="FF9900"/>
                </a:solidFill>
                <a:effectLst>
                  <a:outerShdw blurRad="38100" dist="38100" dir="2700000" algn="tl">
                    <a:srgbClr val="000000">
                      <a:alpha val="43137"/>
                    </a:srgbClr>
                  </a:outerShdw>
                </a:effectLst>
              </a:rPr>
              <a:t>量词转换</a:t>
            </a:r>
            <a:r>
              <a:rPr lang="zh-CN" altLang="en-US" sz="2200" dirty="0" smtClean="0">
                <a:solidFill>
                  <a:srgbClr val="FF9900"/>
                </a:solidFill>
                <a:effectLst>
                  <a:outerShdw blurRad="38100" dist="38100" dir="2700000" algn="tl">
                    <a:srgbClr val="000000">
                      <a:alpha val="43137"/>
                    </a:srgbClr>
                  </a:outerShdw>
                </a:effectLst>
              </a:rPr>
              <a:t>律：  </a:t>
            </a:r>
            <a:r>
              <a:rPr lang="en-US" altLang="zh-CN" sz="2200" dirty="0" smtClean="0">
                <a:solidFill>
                  <a:srgbClr val="FF9900"/>
                </a:solidFill>
                <a:effectLst>
                  <a:outerShdw blurRad="38100" dist="38100" dir="2700000" algn="tl">
                    <a:srgbClr val="000000">
                      <a:alpha val="43137"/>
                    </a:srgbClr>
                  </a:outerShdw>
                </a:effectLst>
              </a:rPr>
              <a:t>﹁ </a:t>
            </a:r>
            <a:r>
              <a:rPr lang="en-US" altLang="zh-CN" sz="2200" dirty="0">
                <a:solidFill>
                  <a:srgbClr val="FF9900"/>
                </a:solidFill>
                <a:effectLst>
                  <a:outerShdw blurRad="38100" dist="38100" dir="2700000" algn="tl">
                    <a:srgbClr val="000000">
                      <a:alpha val="43137"/>
                    </a:srgbClr>
                  </a:outerShdw>
                </a:effectLst>
              </a:rPr>
              <a:t>(∀x)P(x) ⇔ (∃x) ﹁P(x)</a:t>
            </a:r>
          </a:p>
          <a:p>
            <a:pPr marL="400050" lvl="1" indent="0">
              <a:lnSpc>
                <a:spcPct val="110000"/>
              </a:lnSpc>
              <a:buNone/>
            </a:pPr>
            <a:r>
              <a:rPr lang="en-US" altLang="zh-CN" sz="2200" dirty="0">
                <a:solidFill>
                  <a:srgbClr val="FF9900"/>
                </a:solidFill>
                <a:effectLst>
                  <a:outerShdw blurRad="38100" dist="38100" dir="2700000" algn="tl">
                    <a:srgbClr val="000000">
                      <a:alpha val="43137"/>
                    </a:srgbClr>
                  </a:outerShdw>
                </a:effectLst>
              </a:rPr>
              <a:t>       </a:t>
            </a:r>
            <a:r>
              <a:rPr lang="en-US" altLang="zh-CN" sz="2200" dirty="0" smtClean="0">
                <a:solidFill>
                  <a:srgbClr val="FF9900"/>
                </a:solidFill>
                <a:effectLst>
                  <a:outerShdw blurRad="38100" dist="38100" dir="2700000" algn="tl">
                    <a:srgbClr val="000000">
                      <a:alpha val="43137"/>
                    </a:srgbClr>
                  </a:outerShdw>
                </a:effectLst>
              </a:rPr>
              <a:t>                          ﹁ </a:t>
            </a:r>
            <a:r>
              <a:rPr lang="en-US" altLang="zh-CN" sz="2200" dirty="0">
                <a:solidFill>
                  <a:srgbClr val="FF9900"/>
                </a:solidFill>
                <a:effectLst>
                  <a:outerShdw blurRad="38100" dist="38100" dir="2700000" algn="tl">
                    <a:srgbClr val="000000">
                      <a:alpha val="43137"/>
                    </a:srgbClr>
                  </a:outerShdw>
                </a:effectLst>
              </a:rPr>
              <a:t>(∃x)P(x) ⇔ (∀x)</a:t>
            </a:r>
            <a:r>
              <a:rPr lang="zh-CN" altLang="en-US" sz="2200" dirty="0">
                <a:solidFill>
                  <a:srgbClr val="FF9900"/>
                </a:solidFill>
                <a:effectLst>
                  <a:outerShdw blurRad="38100" dist="38100" dir="2700000" algn="tl">
                    <a:srgbClr val="000000">
                      <a:alpha val="43137"/>
                    </a:srgbClr>
                  </a:outerShdw>
                </a:effectLst>
              </a:rPr>
              <a:t>￢</a:t>
            </a:r>
            <a:r>
              <a:rPr lang="en-US" altLang="zh-CN" sz="2200" dirty="0">
                <a:solidFill>
                  <a:srgbClr val="FF9900"/>
                </a:solidFill>
                <a:effectLst>
                  <a:outerShdw blurRad="38100" dist="38100" dir="2700000" algn="tl">
                    <a:srgbClr val="000000">
                      <a:alpha val="43137"/>
                    </a:srgbClr>
                  </a:outerShdw>
                </a:effectLst>
              </a:rPr>
              <a:t>P(x)</a:t>
            </a:r>
          </a:p>
          <a:p>
            <a:pPr marL="800100" lvl="2" indent="0">
              <a:lnSpc>
                <a:spcPct val="110000"/>
              </a:lnSpc>
              <a:spcBef>
                <a:spcPts val="1200"/>
              </a:spcBef>
              <a:buNone/>
            </a:pPr>
            <a:r>
              <a:rPr lang="zh-CN" altLang="en-US" sz="2000" b="0" dirty="0">
                <a:solidFill>
                  <a:srgbClr val="7030A0"/>
                </a:solidFill>
                <a:latin typeface="Times New Roman" pitchFamily="18" charset="0"/>
              </a:rPr>
              <a:t>将每个否定符号“</a:t>
            </a:r>
            <a:r>
              <a:rPr lang="en-US" altLang="zh-CN" sz="2000" b="0" dirty="0">
                <a:solidFill>
                  <a:srgbClr val="7030A0"/>
                </a:solidFill>
                <a:latin typeface="Times New Roman" pitchFamily="18" charset="0"/>
              </a:rPr>
              <a:t>﹁”</a:t>
            </a:r>
            <a:r>
              <a:rPr lang="zh-CN" altLang="en-US" sz="2000" b="0" dirty="0" smtClean="0">
                <a:solidFill>
                  <a:srgbClr val="7030A0"/>
                </a:solidFill>
                <a:latin typeface="Times New Roman" pitchFamily="18" charset="0"/>
              </a:rPr>
              <a:t>移到</a:t>
            </a:r>
            <a:r>
              <a:rPr lang="zh-CN" altLang="en-US" sz="2000" dirty="0" smtClean="0">
                <a:solidFill>
                  <a:srgbClr val="7030A0"/>
                </a:solidFill>
              </a:rPr>
              <a:t>紧</a:t>
            </a:r>
            <a:r>
              <a:rPr lang="zh-CN" altLang="en-US" sz="2000" b="0" dirty="0" smtClean="0">
                <a:solidFill>
                  <a:srgbClr val="7030A0"/>
                </a:solidFill>
                <a:latin typeface="Times New Roman" pitchFamily="18" charset="0"/>
              </a:rPr>
              <a:t>靠谓词</a:t>
            </a:r>
            <a:r>
              <a:rPr lang="zh-CN" altLang="en-US" sz="2000" b="0" dirty="0">
                <a:solidFill>
                  <a:srgbClr val="7030A0"/>
                </a:solidFill>
                <a:latin typeface="Times New Roman" pitchFamily="18" charset="0"/>
              </a:rPr>
              <a:t>的位置，使得每个否定符号最多只作用于一个谓词上。</a:t>
            </a:r>
          </a:p>
          <a:p>
            <a:pPr marL="800100" lvl="2" indent="0">
              <a:lnSpc>
                <a:spcPct val="110000"/>
              </a:lnSpc>
              <a:buNone/>
            </a:pPr>
            <a:r>
              <a:rPr lang="zh-CN" altLang="en-US" sz="2000" b="1" dirty="0" smtClean="0">
                <a:solidFill>
                  <a:srgbClr val="00B050"/>
                </a:solidFill>
              </a:rPr>
              <a:t>例如</a:t>
            </a:r>
            <a:r>
              <a:rPr lang="zh-CN" altLang="en-US" sz="2000" b="1" dirty="0">
                <a:solidFill>
                  <a:srgbClr val="00B050"/>
                </a:solidFill>
              </a:rPr>
              <a:t>： </a:t>
            </a:r>
            <a:r>
              <a:rPr lang="en-US" altLang="zh-CN" sz="2000" b="1" dirty="0">
                <a:solidFill>
                  <a:srgbClr val="00B050"/>
                </a:solidFill>
              </a:rPr>
              <a:t>(∀x)(﹁(∀y)P(</a:t>
            </a:r>
            <a:r>
              <a:rPr lang="en-US" altLang="zh-CN" sz="2000" b="1" dirty="0" err="1">
                <a:solidFill>
                  <a:srgbClr val="00B050"/>
                </a:solidFill>
              </a:rPr>
              <a:t>x,y</a:t>
            </a:r>
            <a:r>
              <a:rPr lang="en-US" altLang="zh-CN" sz="2000" b="1" dirty="0">
                <a:solidFill>
                  <a:srgbClr val="00B050"/>
                </a:solidFill>
              </a:rPr>
              <a:t>)∨﹁ (∀y)(﹁Q(</a:t>
            </a:r>
            <a:r>
              <a:rPr lang="en-US" altLang="zh-CN" sz="2000" b="1" dirty="0" err="1">
                <a:solidFill>
                  <a:srgbClr val="00B050"/>
                </a:solidFill>
              </a:rPr>
              <a:t>x,y</a:t>
            </a:r>
            <a:r>
              <a:rPr lang="en-US" altLang="zh-CN" sz="2000" b="1" dirty="0">
                <a:solidFill>
                  <a:srgbClr val="00B050"/>
                </a:solidFill>
              </a:rPr>
              <a:t>)∨R(</a:t>
            </a:r>
            <a:r>
              <a:rPr lang="en-US" altLang="zh-CN" sz="2000" b="1" dirty="0" err="1">
                <a:solidFill>
                  <a:srgbClr val="00B050"/>
                </a:solidFill>
              </a:rPr>
              <a:t>x,y</a:t>
            </a:r>
            <a:r>
              <a:rPr lang="en-US" altLang="zh-CN" sz="2000" b="1" dirty="0">
                <a:solidFill>
                  <a:srgbClr val="00B050"/>
                </a:solidFill>
              </a:rPr>
              <a:t>)))</a:t>
            </a:r>
            <a:r>
              <a:rPr lang="zh-CN" altLang="en-US" sz="2000" b="1" dirty="0" smtClean="0">
                <a:solidFill>
                  <a:srgbClr val="00B050"/>
                </a:solidFill>
                <a:latin typeface="Times New Roman" pitchFamily="18" charset="0"/>
              </a:rPr>
              <a:t>经</a:t>
            </a:r>
            <a:r>
              <a:rPr lang="zh-CN" altLang="en-US" sz="2000" b="1" dirty="0">
                <a:solidFill>
                  <a:srgbClr val="00B050"/>
                </a:solidFill>
                <a:latin typeface="Times New Roman" pitchFamily="18" charset="0"/>
              </a:rPr>
              <a:t>等价变换后为</a:t>
            </a:r>
          </a:p>
          <a:p>
            <a:pPr marL="800100" lvl="2" indent="0">
              <a:lnSpc>
                <a:spcPct val="110000"/>
              </a:lnSpc>
              <a:buNone/>
            </a:pPr>
            <a:r>
              <a:rPr lang="zh-CN" altLang="en-US" sz="2000" b="1" dirty="0">
                <a:solidFill>
                  <a:srgbClr val="00B050"/>
                </a:solidFill>
                <a:latin typeface="Times New Roman" pitchFamily="18" charset="0"/>
              </a:rPr>
              <a:t>       </a:t>
            </a:r>
            <a:r>
              <a:rPr lang="en-US" altLang="zh-CN" sz="2000" b="1" dirty="0" smtClean="0">
                <a:solidFill>
                  <a:srgbClr val="00B050"/>
                </a:solidFill>
                <a:latin typeface="Times New Roman" pitchFamily="18" charset="0"/>
              </a:rPr>
              <a:t>(</a:t>
            </a:r>
            <a:r>
              <a:rPr lang="en-US" altLang="zh-CN" sz="2000" b="1" dirty="0">
                <a:solidFill>
                  <a:srgbClr val="00B050"/>
                </a:solidFill>
                <a:latin typeface="Times New Roman" pitchFamily="18" charset="0"/>
              </a:rPr>
              <a:t>∀x)((∃y)﹁P(x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y)∨(∃y)( Q(x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y) ∧﹁R(x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y)))</a:t>
            </a:r>
          </a:p>
        </p:txBody>
      </p:sp>
      <p:sp>
        <p:nvSpPr>
          <p:cNvPr id="6" name="Rectangle 2"/>
          <p:cNvSpPr>
            <a:spLocks noGrp="1" noChangeArrowheads="1"/>
          </p:cNvSpPr>
          <p:nvPr>
            <p:ph type="title"/>
          </p:nvPr>
        </p:nvSpPr>
        <p:spPr>
          <a:xfrm>
            <a:off x="468313" y="260350"/>
            <a:ext cx="8229600" cy="864394"/>
          </a:xfrm>
        </p:spPr>
        <p:txBody>
          <a:bodyPr/>
          <a:lstStyle/>
          <a:p>
            <a:r>
              <a:rPr lang="zh-CN" altLang="en-US" b="1" dirty="0">
                <a:solidFill>
                  <a:schemeClr val="accent2"/>
                </a:solidFill>
                <a:latin typeface="Times New Roman" pitchFamily="18" charset="0"/>
                <a:cs typeface="Times New Roman" pitchFamily="18" charset="0"/>
              </a:rPr>
              <a:t>子句集的化简</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3" name="Rectangle 3"/>
          <p:cNvSpPr>
            <a:spLocks noGrp="1" noChangeArrowheads="1"/>
          </p:cNvSpPr>
          <p:nvPr>
            <p:ph type="body" sz="half" idx="1"/>
          </p:nvPr>
        </p:nvSpPr>
        <p:spPr>
          <a:xfrm>
            <a:off x="0" y="1196975"/>
            <a:ext cx="9144000" cy="5661025"/>
          </a:xfrm>
        </p:spPr>
        <p:txBody>
          <a:bodyPr/>
          <a:lstStyle/>
          <a:p>
            <a:pPr marL="0" indent="0">
              <a:buNone/>
            </a:pPr>
            <a:r>
              <a:rPr lang="en-US" altLang="zh-CN" sz="2200" dirty="0">
                <a:solidFill>
                  <a:srgbClr val="0000FF"/>
                </a:solidFill>
                <a:latin typeface="Times New Roman" pitchFamily="18" charset="0"/>
              </a:rPr>
              <a:t>(3) </a:t>
            </a:r>
            <a:r>
              <a:rPr lang="zh-CN" altLang="en-US" sz="2200" dirty="0">
                <a:solidFill>
                  <a:srgbClr val="0000FF"/>
                </a:solidFill>
                <a:latin typeface="Times New Roman" pitchFamily="18" charset="0"/>
              </a:rPr>
              <a:t>对变元标准化</a:t>
            </a:r>
          </a:p>
          <a:p>
            <a:pPr marL="400050" lvl="1" indent="0">
              <a:buNone/>
            </a:pPr>
            <a:r>
              <a:rPr lang="zh-CN" altLang="en-US" sz="2200" b="0" dirty="0" smtClean="0">
                <a:latin typeface="Times New Roman" pitchFamily="18" charset="0"/>
              </a:rPr>
              <a:t>在</a:t>
            </a:r>
            <a:r>
              <a:rPr lang="zh-CN" altLang="en-US" sz="2200" b="0" dirty="0">
                <a:latin typeface="Times New Roman" pitchFamily="18" charset="0"/>
              </a:rPr>
              <a:t>一个量词的辖域内，把谓词公式中</a:t>
            </a:r>
            <a:r>
              <a:rPr lang="zh-CN" altLang="en-US" sz="2200" dirty="0">
                <a:solidFill>
                  <a:srgbClr val="FF9900"/>
                </a:solidFill>
                <a:effectLst>
                  <a:outerShdw blurRad="38100" dist="38100" dir="2700000" algn="tl">
                    <a:srgbClr val="000000">
                      <a:alpha val="43137"/>
                    </a:srgbClr>
                  </a:outerShdw>
                </a:effectLst>
                <a:latin typeface="Times New Roman" pitchFamily="18" charset="0"/>
              </a:rPr>
              <a:t>受该量词约束的变元全部用另外一个没有出现过的任意变元代替</a:t>
            </a:r>
            <a:r>
              <a:rPr lang="zh-CN" altLang="en-US" sz="2200" b="0" dirty="0">
                <a:latin typeface="Times New Roman" pitchFamily="18" charset="0"/>
              </a:rPr>
              <a:t>，使不同量词约束的变元有不同的</a:t>
            </a:r>
            <a:r>
              <a:rPr lang="zh-CN" altLang="en-US" sz="2200" b="0" dirty="0" smtClean="0">
                <a:latin typeface="Times New Roman" pitchFamily="18" charset="0"/>
              </a:rPr>
              <a:t>名字。</a:t>
            </a:r>
          </a:p>
          <a:p>
            <a:pPr marL="800100" lvl="2" indent="0">
              <a:buNone/>
            </a:pPr>
            <a:r>
              <a:rPr lang="zh-CN" altLang="en-US" sz="2000" b="1" dirty="0" smtClean="0">
                <a:solidFill>
                  <a:srgbClr val="00B050"/>
                </a:solidFill>
                <a:latin typeface="Times New Roman" pitchFamily="18" charset="0"/>
              </a:rPr>
              <a:t> 例如</a:t>
            </a:r>
            <a:r>
              <a:rPr lang="zh-CN" altLang="en-US" sz="2000" b="1" dirty="0" smtClean="0">
                <a:solidFill>
                  <a:srgbClr val="00B050"/>
                </a:solidFill>
              </a:rPr>
              <a:t>：</a:t>
            </a:r>
            <a:r>
              <a:rPr lang="en-US" altLang="zh-CN" sz="2000" b="1" dirty="0" smtClean="0">
                <a:solidFill>
                  <a:srgbClr val="00B050"/>
                </a:solidFill>
              </a:rPr>
              <a:t>(∀x)((∃y)﹁P(x</a:t>
            </a:r>
            <a:r>
              <a:rPr lang="zh-CN" altLang="en-US" sz="2000" b="1" dirty="0" smtClean="0">
                <a:solidFill>
                  <a:srgbClr val="00B050"/>
                </a:solidFill>
              </a:rPr>
              <a:t>，</a:t>
            </a:r>
            <a:r>
              <a:rPr lang="en-US" altLang="zh-CN" sz="2000" b="1" dirty="0" smtClean="0">
                <a:solidFill>
                  <a:srgbClr val="00B050"/>
                </a:solidFill>
              </a:rPr>
              <a:t>y)∨(∃y)( Q(x</a:t>
            </a:r>
            <a:r>
              <a:rPr lang="zh-CN" altLang="en-US" sz="2000" b="1" dirty="0" smtClean="0">
                <a:solidFill>
                  <a:srgbClr val="00B050"/>
                </a:solidFill>
              </a:rPr>
              <a:t>，</a:t>
            </a:r>
            <a:r>
              <a:rPr lang="en-US" altLang="zh-CN" sz="2000" b="1" dirty="0" smtClean="0">
                <a:solidFill>
                  <a:srgbClr val="00B050"/>
                </a:solidFill>
              </a:rPr>
              <a:t>y) ∧﹁R(x</a:t>
            </a:r>
            <a:r>
              <a:rPr lang="zh-CN" altLang="en-US" sz="2000" b="1" dirty="0" smtClean="0">
                <a:solidFill>
                  <a:srgbClr val="00B050"/>
                </a:solidFill>
              </a:rPr>
              <a:t>，</a:t>
            </a:r>
            <a:r>
              <a:rPr lang="en-US" altLang="zh-CN" sz="2000" b="1" dirty="0" smtClean="0">
                <a:solidFill>
                  <a:srgbClr val="00B050"/>
                </a:solidFill>
              </a:rPr>
              <a:t>y)))</a:t>
            </a:r>
          </a:p>
          <a:p>
            <a:pPr marL="800100" lvl="2" indent="0">
              <a:buNone/>
            </a:pPr>
            <a:r>
              <a:rPr lang="zh-CN" altLang="en-US" sz="2000" b="1" dirty="0" smtClean="0">
                <a:solidFill>
                  <a:srgbClr val="00B050"/>
                </a:solidFill>
                <a:latin typeface="Times New Roman" pitchFamily="18" charset="0"/>
              </a:rPr>
              <a:t>     经变换后为 </a:t>
            </a:r>
            <a:r>
              <a:rPr lang="en-US" altLang="zh-CN" sz="2000" b="1" dirty="0" smtClean="0">
                <a:solidFill>
                  <a:srgbClr val="00B050"/>
                </a:solidFill>
                <a:latin typeface="Times New Roman" pitchFamily="18" charset="0"/>
              </a:rPr>
              <a:t>(</a:t>
            </a:r>
            <a:r>
              <a:rPr lang="en-US" altLang="zh-CN" sz="2000" b="1" dirty="0">
                <a:solidFill>
                  <a:srgbClr val="00B050"/>
                </a:solidFill>
                <a:latin typeface="Times New Roman" pitchFamily="18" charset="0"/>
                <a:ea typeface="Batang" pitchFamily="18" charset="-127"/>
              </a:rPr>
              <a:t>∀</a:t>
            </a:r>
            <a:r>
              <a:rPr lang="en-US" altLang="zh-CN" sz="2000" b="1" dirty="0">
                <a:solidFill>
                  <a:srgbClr val="00B050"/>
                </a:solidFill>
                <a:latin typeface="Times New Roman" pitchFamily="18" charset="0"/>
              </a:rPr>
              <a:t>x)((</a:t>
            </a:r>
            <a:r>
              <a:rPr lang="en-US" altLang="zh-CN" sz="2000" b="1" dirty="0">
                <a:solidFill>
                  <a:srgbClr val="00B050"/>
                </a:solidFill>
                <a:latin typeface="Times New Roman" pitchFamily="18" charset="0"/>
                <a:ea typeface="Batang" pitchFamily="18" charset="-127"/>
              </a:rPr>
              <a:t>∃</a:t>
            </a:r>
            <a:r>
              <a:rPr lang="en-US" altLang="zh-CN" sz="2000" b="1" dirty="0">
                <a:solidFill>
                  <a:srgbClr val="00B050"/>
                </a:solidFill>
                <a:latin typeface="Times New Roman" pitchFamily="18" charset="0"/>
              </a:rPr>
              <a:t>y)﹁P(x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y)∨(</a:t>
            </a:r>
            <a:r>
              <a:rPr lang="en-US" altLang="zh-CN" sz="2000" b="1" dirty="0">
                <a:solidFill>
                  <a:srgbClr val="00B050"/>
                </a:solidFill>
                <a:latin typeface="Times New Roman" pitchFamily="18" charset="0"/>
                <a:ea typeface="Batang" pitchFamily="18" charset="-127"/>
              </a:rPr>
              <a:t>∃</a:t>
            </a:r>
            <a:r>
              <a:rPr lang="en-US" altLang="zh-CN" sz="2000" b="1" dirty="0">
                <a:solidFill>
                  <a:srgbClr val="00B050"/>
                </a:solidFill>
                <a:latin typeface="Times New Roman" pitchFamily="18" charset="0"/>
              </a:rPr>
              <a:t>z)( Q(x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z) ∧﹁R(x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z)))</a:t>
            </a:r>
          </a:p>
          <a:p>
            <a:pPr marL="0" indent="0">
              <a:buNone/>
            </a:pPr>
            <a:r>
              <a:rPr lang="en-US" altLang="zh-CN" sz="2200" dirty="0">
                <a:solidFill>
                  <a:srgbClr val="0000FF"/>
                </a:solidFill>
                <a:latin typeface="Times New Roman" pitchFamily="18" charset="0"/>
              </a:rPr>
              <a:t>(4) </a:t>
            </a:r>
            <a:r>
              <a:rPr lang="zh-CN" altLang="en-US" sz="2200" dirty="0">
                <a:solidFill>
                  <a:srgbClr val="0000FF"/>
                </a:solidFill>
                <a:latin typeface="Times New Roman" pitchFamily="18" charset="0"/>
              </a:rPr>
              <a:t>化为前束范式</a:t>
            </a:r>
          </a:p>
          <a:p>
            <a:pPr lvl="1" indent="-342900"/>
            <a:r>
              <a:rPr lang="zh-CN" altLang="en-US" sz="2200" dirty="0" smtClean="0">
                <a:solidFill>
                  <a:srgbClr val="FF9900"/>
                </a:solidFill>
                <a:effectLst>
                  <a:outerShdw blurRad="38100" dist="38100" dir="2700000" algn="tl">
                    <a:srgbClr val="000000">
                      <a:alpha val="43137"/>
                    </a:srgbClr>
                  </a:outerShdw>
                </a:effectLst>
                <a:latin typeface="Times New Roman" pitchFamily="18" charset="0"/>
              </a:rPr>
              <a:t>把</a:t>
            </a:r>
            <a:r>
              <a:rPr lang="zh-CN" altLang="en-US" sz="2200" dirty="0">
                <a:solidFill>
                  <a:srgbClr val="FF9900"/>
                </a:solidFill>
                <a:effectLst>
                  <a:outerShdw blurRad="38100" dist="38100" dir="2700000" algn="tl">
                    <a:srgbClr val="000000">
                      <a:alpha val="43137"/>
                    </a:srgbClr>
                  </a:outerShdw>
                </a:effectLst>
                <a:latin typeface="Times New Roman" pitchFamily="18" charset="0"/>
              </a:rPr>
              <a:t>所有量词都移到公式的左边，并且在移动时</a:t>
            </a:r>
            <a:r>
              <a:rPr lang="zh-CN" altLang="en-US" sz="2200" dirty="0">
                <a:solidFill>
                  <a:srgbClr val="FF0000"/>
                </a:solidFill>
                <a:latin typeface="Times New Roman" pitchFamily="18" charset="0"/>
              </a:rPr>
              <a:t>不能改变其相对顺序</a:t>
            </a:r>
            <a:r>
              <a:rPr lang="zh-CN" altLang="en-US" sz="2200" dirty="0" smtClean="0">
                <a:solidFill>
                  <a:srgbClr val="FF9900"/>
                </a:solidFill>
                <a:effectLst>
                  <a:outerShdw blurRad="38100" dist="38100" dir="2700000" algn="tl">
                    <a:srgbClr val="000000">
                      <a:alpha val="43137"/>
                    </a:srgbClr>
                  </a:outerShdw>
                </a:effectLst>
                <a:latin typeface="Times New Roman" pitchFamily="18" charset="0"/>
              </a:rPr>
              <a:t>。</a:t>
            </a:r>
            <a:endParaRPr lang="en-US" altLang="zh-CN" sz="2200" dirty="0" smtClean="0">
              <a:solidFill>
                <a:srgbClr val="FF9900"/>
              </a:solidFill>
              <a:effectLst>
                <a:outerShdw blurRad="38100" dist="38100" dir="2700000" algn="tl">
                  <a:srgbClr val="000000">
                    <a:alpha val="43137"/>
                  </a:srgbClr>
                </a:outerShdw>
              </a:effectLst>
              <a:latin typeface="Times New Roman" pitchFamily="18" charset="0"/>
            </a:endParaRPr>
          </a:p>
          <a:p>
            <a:pPr lvl="1" indent="-342900"/>
            <a:r>
              <a:rPr lang="zh-CN" altLang="en-US" sz="2200" b="0" dirty="0" smtClean="0"/>
              <a:t>移动的可行性：由于</a:t>
            </a:r>
            <a:r>
              <a:rPr lang="zh-CN" altLang="en-US" sz="2200" b="0" dirty="0" smtClean="0">
                <a:latin typeface="Times New Roman" pitchFamily="18" charset="0"/>
              </a:rPr>
              <a:t>变元已被标准化</a:t>
            </a:r>
            <a:r>
              <a:rPr lang="zh-CN" altLang="en-US" sz="2200" b="0" dirty="0">
                <a:latin typeface="Times New Roman" pitchFamily="18" charset="0"/>
              </a:rPr>
              <a:t>，每个量词都有自己的变元</a:t>
            </a:r>
            <a:r>
              <a:rPr lang="zh-CN" altLang="en-US" sz="2200" b="0" dirty="0" smtClean="0">
                <a:latin typeface="Times New Roman" pitchFamily="18" charset="0"/>
              </a:rPr>
              <a:t>，消除</a:t>
            </a:r>
            <a:r>
              <a:rPr lang="zh-CN" altLang="en-US" sz="2200" b="0" dirty="0">
                <a:latin typeface="Times New Roman" pitchFamily="18" charset="0"/>
              </a:rPr>
              <a:t>了任何由变元引起冲突的</a:t>
            </a:r>
            <a:r>
              <a:rPr lang="zh-CN" altLang="en-US" sz="2200" b="0" dirty="0" smtClean="0">
                <a:latin typeface="Times New Roman" pitchFamily="18" charset="0"/>
              </a:rPr>
              <a:t>可能</a:t>
            </a:r>
            <a:r>
              <a:rPr lang="zh-CN" altLang="en-US" sz="2200" b="0" dirty="0"/>
              <a:t>。</a:t>
            </a:r>
            <a:endParaRPr lang="zh-CN" altLang="en-US" sz="2200" b="0" dirty="0">
              <a:latin typeface="Times New Roman" pitchFamily="18" charset="0"/>
            </a:endParaRPr>
          </a:p>
          <a:p>
            <a:pPr marL="800100" lvl="2" indent="0">
              <a:buNone/>
            </a:pPr>
            <a:r>
              <a:rPr lang="zh-CN" altLang="en-US" sz="2000" b="1" dirty="0" smtClean="0">
                <a:solidFill>
                  <a:srgbClr val="00B050"/>
                </a:solidFill>
                <a:latin typeface="Times New Roman" pitchFamily="18" charset="0"/>
              </a:rPr>
              <a:t>例如</a:t>
            </a:r>
            <a:r>
              <a:rPr lang="zh-CN" altLang="en-US" sz="2000" b="1" dirty="0" smtClean="0">
                <a:solidFill>
                  <a:srgbClr val="00B050"/>
                </a:solidFill>
              </a:rPr>
              <a:t>，</a:t>
            </a:r>
            <a:r>
              <a:rPr lang="en-US" altLang="zh-CN" sz="2000" b="1" dirty="0" smtClean="0">
                <a:solidFill>
                  <a:srgbClr val="00B050"/>
                </a:solidFill>
              </a:rPr>
              <a:t>(</a:t>
            </a:r>
            <a:r>
              <a:rPr lang="en-US" altLang="zh-CN" sz="2000" b="1" dirty="0">
                <a:solidFill>
                  <a:srgbClr val="00B050"/>
                </a:solidFill>
              </a:rPr>
              <a:t>∀x)((∃y)﹁P(x</a:t>
            </a:r>
            <a:r>
              <a:rPr lang="zh-CN" altLang="en-US" sz="2000" b="1" dirty="0">
                <a:solidFill>
                  <a:srgbClr val="00B050"/>
                </a:solidFill>
              </a:rPr>
              <a:t>，</a:t>
            </a:r>
            <a:r>
              <a:rPr lang="en-US" altLang="zh-CN" sz="2000" b="1" dirty="0">
                <a:solidFill>
                  <a:srgbClr val="00B050"/>
                </a:solidFill>
              </a:rPr>
              <a:t>y)∨(∃z)( Q(x</a:t>
            </a:r>
            <a:r>
              <a:rPr lang="zh-CN" altLang="en-US" sz="2000" b="1" dirty="0">
                <a:solidFill>
                  <a:srgbClr val="00B050"/>
                </a:solidFill>
              </a:rPr>
              <a:t>，</a:t>
            </a:r>
            <a:r>
              <a:rPr lang="en-US" altLang="zh-CN" sz="2000" b="1" dirty="0">
                <a:solidFill>
                  <a:srgbClr val="00B050"/>
                </a:solidFill>
              </a:rPr>
              <a:t>z) ∧﹁R(x</a:t>
            </a:r>
            <a:r>
              <a:rPr lang="zh-CN" altLang="en-US" sz="2000" b="1" dirty="0">
                <a:solidFill>
                  <a:srgbClr val="00B050"/>
                </a:solidFill>
              </a:rPr>
              <a:t>，</a:t>
            </a:r>
            <a:r>
              <a:rPr lang="en-US" altLang="zh-CN" sz="2000" b="1" dirty="0">
                <a:solidFill>
                  <a:srgbClr val="00B050"/>
                </a:solidFill>
              </a:rPr>
              <a:t>z)))</a:t>
            </a:r>
          </a:p>
          <a:p>
            <a:pPr marL="800100" lvl="2" indent="0">
              <a:buNone/>
            </a:pPr>
            <a:r>
              <a:rPr lang="zh-CN" altLang="en-US" sz="2000" b="1" dirty="0" smtClean="0">
                <a:solidFill>
                  <a:srgbClr val="00B050"/>
                </a:solidFill>
                <a:latin typeface="Times New Roman" pitchFamily="18" charset="0"/>
              </a:rPr>
              <a:t>化为</a:t>
            </a:r>
            <a:r>
              <a:rPr lang="zh-CN" altLang="en-US" sz="2000" b="1" dirty="0">
                <a:solidFill>
                  <a:srgbClr val="00B050"/>
                </a:solidFill>
                <a:latin typeface="Times New Roman" pitchFamily="18" charset="0"/>
              </a:rPr>
              <a:t>前束范式后</a:t>
            </a:r>
            <a:r>
              <a:rPr lang="zh-CN" altLang="en-US" sz="2000" b="1" dirty="0" smtClean="0">
                <a:solidFill>
                  <a:srgbClr val="00B050"/>
                </a:solidFill>
                <a:latin typeface="Times New Roman" pitchFamily="18" charset="0"/>
              </a:rPr>
              <a:t>为  </a:t>
            </a:r>
            <a:r>
              <a:rPr lang="en-US" altLang="zh-CN" sz="2000" b="1" dirty="0">
                <a:solidFill>
                  <a:srgbClr val="00B050"/>
                </a:solidFill>
                <a:latin typeface="Times New Roman" pitchFamily="18" charset="0"/>
              </a:rPr>
              <a:t>(</a:t>
            </a:r>
            <a:r>
              <a:rPr lang="en-US" altLang="zh-CN" sz="2000" b="1" dirty="0">
                <a:solidFill>
                  <a:srgbClr val="00B050"/>
                </a:solidFill>
                <a:latin typeface="Times New Roman" pitchFamily="18" charset="0"/>
                <a:ea typeface="Batang" pitchFamily="18" charset="-127"/>
              </a:rPr>
              <a:t>∀</a:t>
            </a:r>
            <a:r>
              <a:rPr lang="en-US" altLang="zh-CN" sz="2000" b="1" dirty="0">
                <a:solidFill>
                  <a:srgbClr val="00B050"/>
                </a:solidFill>
                <a:latin typeface="Times New Roman" pitchFamily="18" charset="0"/>
              </a:rPr>
              <a:t>x)(</a:t>
            </a:r>
            <a:r>
              <a:rPr lang="en-US" altLang="zh-CN" sz="2000" b="1" dirty="0">
                <a:solidFill>
                  <a:srgbClr val="00B050"/>
                </a:solidFill>
                <a:latin typeface="Times New Roman" pitchFamily="18" charset="0"/>
                <a:ea typeface="Batang" pitchFamily="18" charset="-127"/>
              </a:rPr>
              <a:t>∃</a:t>
            </a:r>
            <a:r>
              <a:rPr lang="en-US" altLang="zh-CN" sz="2000" b="1" dirty="0">
                <a:solidFill>
                  <a:srgbClr val="00B050"/>
                </a:solidFill>
                <a:latin typeface="Times New Roman" pitchFamily="18" charset="0"/>
              </a:rPr>
              <a:t>y) (</a:t>
            </a:r>
            <a:r>
              <a:rPr lang="en-US" altLang="zh-CN" sz="2000" b="1" dirty="0">
                <a:solidFill>
                  <a:srgbClr val="00B050"/>
                </a:solidFill>
                <a:latin typeface="Times New Roman" pitchFamily="18" charset="0"/>
                <a:ea typeface="Batang" pitchFamily="18" charset="-127"/>
              </a:rPr>
              <a:t>∃</a:t>
            </a:r>
            <a:r>
              <a:rPr lang="en-US" altLang="zh-CN" sz="2000" b="1" dirty="0">
                <a:solidFill>
                  <a:srgbClr val="00B050"/>
                </a:solidFill>
                <a:latin typeface="Times New Roman" pitchFamily="18" charset="0"/>
              </a:rPr>
              <a:t>z)(﹁P(x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y)∨( Q(x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z) ∧﹁R(x</a:t>
            </a:r>
            <a:r>
              <a:rPr lang="zh-CN" altLang="en-US" sz="2000" b="1" dirty="0">
                <a:solidFill>
                  <a:srgbClr val="00B050"/>
                </a:solidFill>
                <a:latin typeface="Times New Roman" pitchFamily="18" charset="0"/>
              </a:rPr>
              <a:t>，</a:t>
            </a:r>
            <a:r>
              <a:rPr lang="en-US" altLang="zh-CN" sz="2000" b="1" dirty="0">
                <a:solidFill>
                  <a:srgbClr val="00B050"/>
                </a:solidFill>
                <a:latin typeface="Times New Roman" pitchFamily="18" charset="0"/>
              </a:rPr>
              <a:t>z)))</a:t>
            </a:r>
          </a:p>
        </p:txBody>
      </p:sp>
      <p:sp>
        <p:nvSpPr>
          <p:cNvPr id="6" name="Rectangle 2"/>
          <p:cNvSpPr>
            <a:spLocks noGrp="1" noChangeArrowheads="1"/>
          </p:cNvSpPr>
          <p:nvPr>
            <p:ph type="title"/>
          </p:nvPr>
        </p:nvSpPr>
        <p:spPr>
          <a:xfrm>
            <a:off x="468313" y="260350"/>
            <a:ext cx="8229600" cy="864394"/>
          </a:xfrm>
        </p:spPr>
        <p:txBody>
          <a:bodyPr/>
          <a:lstStyle/>
          <a:p>
            <a:r>
              <a:rPr lang="zh-CN" altLang="en-US" b="1" dirty="0">
                <a:solidFill>
                  <a:schemeClr val="accent2"/>
                </a:solidFill>
                <a:latin typeface="Times New Roman" pitchFamily="18" charset="0"/>
                <a:cs typeface="Times New Roman" pitchFamily="18" charset="0"/>
              </a:rPr>
              <a:t>子句集的化简</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70723">
                                            <p:txEl>
                                              <p:pRg st="4" end="4"/>
                                            </p:txEl>
                                          </p:spTgt>
                                        </p:tgtEl>
                                        <p:attrNameLst>
                                          <p:attrName>style.visibility</p:attrName>
                                        </p:attrNameLst>
                                      </p:cBhvr>
                                      <p:to>
                                        <p:strVal val="visible"/>
                                      </p:to>
                                    </p:set>
                                    <p:animEffect transition="in" filter="fade">
                                      <p:cBhvr>
                                        <p:cTn id="7" dur="500"/>
                                        <p:tgtEl>
                                          <p:spTgt spid="67072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70723">
                                            <p:txEl>
                                              <p:pRg st="5" end="5"/>
                                            </p:txEl>
                                          </p:spTgt>
                                        </p:tgtEl>
                                        <p:attrNameLst>
                                          <p:attrName>style.visibility</p:attrName>
                                        </p:attrNameLst>
                                      </p:cBhvr>
                                      <p:to>
                                        <p:strVal val="visible"/>
                                      </p:to>
                                    </p:set>
                                    <p:animEffect transition="in" filter="fade">
                                      <p:cBhvr>
                                        <p:cTn id="10" dur="500"/>
                                        <p:tgtEl>
                                          <p:spTgt spid="67072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70723">
                                            <p:txEl>
                                              <p:pRg st="6" end="6"/>
                                            </p:txEl>
                                          </p:spTgt>
                                        </p:tgtEl>
                                        <p:attrNameLst>
                                          <p:attrName>style.visibility</p:attrName>
                                        </p:attrNameLst>
                                      </p:cBhvr>
                                      <p:to>
                                        <p:strVal val="visible"/>
                                      </p:to>
                                    </p:set>
                                    <p:animEffect transition="in" filter="fade">
                                      <p:cBhvr>
                                        <p:cTn id="13" dur="500"/>
                                        <p:tgtEl>
                                          <p:spTgt spid="67072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70723">
                                            <p:txEl>
                                              <p:pRg st="7" end="7"/>
                                            </p:txEl>
                                          </p:spTgt>
                                        </p:tgtEl>
                                        <p:attrNameLst>
                                          <p:attrName>style.visibility</p:attrName>
                                        </p:attrNameLst>
                                      </p:cBhvr>
                                      <p:to>
                                        <p:strVal val="visible"/>
                                      </p:to>
                                    </p:set>
                                    <p:animEffect transition="in" filter="fade">
                                      <p:cBhvr>
                                        <p:cTn id="16" dur="500"/>
                                        <p:tgtEl>
                                          <p:spTgt spid="670723">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70723">
                                            <p:txEl>
                                              <p:pRg st="8" end="8"/>
                                            </p:txEl>
                                          </p:spTgt>
                                        </p:tgtEl>
                                        <p:attrNameLst>
                                          <p:attrName>style.visibility</p:attrName>
                                        </p:attrNameLst>
                                      </p:cBhvr>
                                      <p:to>
                                        <p:strVal val="visible"/>
                                      </p:to>
                                    </p:set>
                                    <p:animEffect transition="in" filter="fade">
                                      <p:cBhvr>
                                        <p:cTn id="19" dur="500"/>
                                        <p:tgtEl>
                                          <p:spTgt spid="67072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787" name="Rectangle 3"/>
          <p:cNvSpPr>
            <a:spLocks noGrp="1" noChangeArrowheads="1"/>
          </p:cNvSpPr>
          <p:nvPr>
            <p:ph type="body" idx="1"/>
          </p:nvPr>
        </p:nvSpPr>
        <p:spPr>
          <a:xfrm>
            <a:off x="179512" y="1196752"/>
            <a:ext cx="8964488" cy="5301431"/>
          </a:xfrm>
        </p:spPr>
        <p:txBody>
          <a:bodyPr/>
          <a:lstStyle/>
          <a:p>
            <a:pPr marL="360000" indent="-360000">
              <a:spcBef>
                <a:spcPts val="1200"/>
              </a:spcBef>
            </a:pPr>
            <a:r>
              <a:rPr lang="zh-CN" altLang="en-US" sz="2400" b="1" dirty="0" smtClean="0">
                <a:solidFill>
                  <a:srgbClr val="A50021"/>
                </a:solidFill>
                <a:latin typeface="Times New Roman" pitchFamily="18" charset="0"/>
              </a:rPr>
              <a:t>归纳推理：</a:t>
            </a:r>
            <a:r>
              <a:rPr lang="zh-CN" altLang="en-US" sz="2400" b="1" dirty="0" smtClean="0">
                <a:solidFill>
                  <a:srgbClr val="FF0000"/>
                </a:solidFill>
                <a:latin typeface="Times New Roman" pitchFamily="18" charset="0"/>
              </a:rPr>
              <a:t>由</a:t>
            </a:r>
            <a:r>
              <a:rPr lang="zh-CN" altLang="en-US" sz="2400" b="1" dirty="0">
                <a:solidFill>
                  <a:srgbClr val="FF0000"/>
                </a:solidFill>
                <a:latin typeface="Times New Roman" pitchFamily="18" charset="0"/>
              </a:rPr>
              <a:t>个别到一般的推理</a:t>
            </a:r>
            <a:r>
              <a:rPr lang="zh-CN" altLang="en-US" sz="2400" b="1" dirty="0" smtClean="0">
                <a:solidFill>
                  <a:srgbClr val="FF0000"/>
                </a:solidFill>
                <a:latin typeface="Times New Roman" pitchFamily="18" charset="0"/>
              </a:rPr>
              <a:t>方法</a:t>
            </a:r>
            <a:endParaRPr lang="en-US" altLang="zh-CN" sz="2400" b="1" dirty="0" smtClean="0">
              <a:solidFill>
                <a:srgbClr val="FF0000"/>
              </a:solidFill>
              <a:latin typeface="Times New Roman" pitchFamily="18" charset="0"/>
            </a:endParaRPr>
          </a:p>
          <a:p>
            <a:pPr marL="760050" lvl="1" indent="-360000">
              <a:spcBef>
                <a:spcPts val="1200"/>
              </a:spcBef>
            </a:pPr>
            <a:r>
              <a:rPr lang="zh-CN" altLang="en-US" sz="2000" b="1" dirty="0" smtClean="0">
                <a:solidFill>
                  <a:srgbClr val="0000FF"/>
                </a:solidFill>
                <a:latin typeface="Times New Roman" pitchFamily="18" charset="0"/>
              </a:rPr>
              <a:t>完全归纳推理：</a:t>
            </a:r>
            <a:r>
              <a:rPr lang="zh-CN" altLang="en-US" sz="2000" dirty="0" smtClean="0">
                <a:latin typeface="Times New Roman" pitchFamily="18" charset="0"/>
              </a:rPr>
              <a:t>是</a:t>
            </a:r>
            <a:r>
              <a:rPr lang="zh-CN" altLang="en-US" sz="2000" dirty="0">
                <a:latin typeface="Times New Roman" pitchFamily="18" charset="0"/>
              </a:rPr>
              <a:t>指在进行归纳时需要考察相应事物的</a:t>
            </a:r>
            <a:r>
              <a:rPr lang="zh-CN" altLang="en-US" sz="2000" dirty="0">
                <a:solidFill>
                  <a:srgbClr val="7030A0"/>
                </a:solidFill>
                <a:latin typeface="Times New Roman" pitchFamily="18" charset="0"/>
              </a:rPr>
              <a:t>全部对象</a:t>
            </a:r>
            <a:r>
              <a:rPr lang="zh-CN" altLang="en-US" sz="2000" dirty="0">
                <a:latin typeface="Times New Roman" pitchFamily="18" charset="0"/>
              </a:rPr>
              <a:t>，并根据这些对象是否都具有某种属性，推出该类事物是否具有此属性</a:t>
            </a:r>
            <a:r>
              <a:rPr lang="zh-CN" altLang="en-US" sz="2000" dirty="0" smtClean="0">
                <a:latin typeface="Times New Roman" pitchFamily="18" charset="0"/>
              </a:rPr>
              <a:t>。</a:t>
            </a:r>
            <a:endParaRPr lang="zh-CN" altLang="en-US" sz="2000" dirty="0">
              <a:latin typeface="Times New Roman" pitchFamily="18" charset="0"/>
            </a:endParaRPr>
          </a:p>
          <a:p>
            <a:pPr marL="760050" lvl="1" indent="-360000">
              <a:spcBef>
                <a:spcPts val="1200"/>
              </a:spcBef>
            </a:pPr>
            <a:r>
              <a:rPr lang="zh-CN" altLang="en-US" sz="2000" b="1" dirty="0">
                <a:solidFill>
                  <a:srgbClr val="0000FF"/>
                </a:solidFill>
              </a:rPr>
              <a:t>不完全归纳推理：</a:t>
            </a:r>
            <a:r>
              <a:rPr lang="zh-CN" altLang="en-US" sz="2000" dirty="0" smtClean="0">
                <a:latin typeface="Times New Roman" pitchFamily="18" charset="0"/>
              </a:rPr>
              <a:t>是</a:t>
            </a:r>
            <a:r>
              <a:rPr lang="zh-CN" altLang="en-US" sz="2000" dirty="0">
                <a:latin typeface="Times New Roman" pitchFamily="18" charset="0"/>
              </a:rPr>
              <a:t>指在进行归纳时只考察了相应事物的部分对象，就得出了关于该事物的结论。例如，随机抽查。</a:t>
            </a:r>
          </a:p>
          <a:p>
            <a:pPr marL="760050" lvl="1" indent="-360000">
              <a:spcBef>
                <a:spcPts val="1200"/>
              </a:spcBef>
            </a:pPr>
            <a:r>
              <a:rPr lang="zh-CN" altLang="en-US" sz="2000" b="1" dirty="0">
                <a:solidFill>
                  <a:srgbClr val="0000FF"/>
                </a:solidFill>
              </a:rPr>
              <a:t>枚举归纳推理：</a:t>
            </a:r>
            <a:r>
              <a:rPr lang="zh-CN" altLang="en-US" sz="2000" dirty="0" smtClean="0">
                <a:latin typeface="Times New Roman" pitchFamily="18" charset="0"/>
              </a:rPr>
              <a:t>是</a:t>
            </a:r>
            <a:r>
              <a:rPr lang="zh-CN" altLang="en-US" sz="2000" dirty="0">
                <a:latin typeface="Times New Roman" pitchFamily="18" charset="0"/>
              </a:rPr>
              <a:t>指在进行归纳时，如果已知某类事物的有限可数个具体事物都具有某种属性，则可推出该类事物都具有此种属性</a:t>
            </a:r>
            <a:r>
              <a:rPr lang="zh-CN" altLang="en-US" sz="2000" dirty="0" smtClean="0">
                <a:latin typeface="Times New Roman" pitchFamily="18" charset="0"/>
              </a:rPr>
              <a:t>。</a:t>
            </a:r>
            <a:endParaRPr lang="en-US" altLang="zh-CN" sz="2000" dirty="0" smtClean="0">
              <a:latin typeface="Times New Roman" pitchFamily="18" charset="0"/>
            </a:endParaRPr>
          </a:p>
          <a:p>
            <a:pPr marL="760050" lvl="1" indent="-360000"/>
            <a:endParaRPr lang="zh-CN" altLang="en-US" sz="1800" b="1" dirty="0">
              <a:solidFill>
                <a:srgbClr val="0000CC"/>
              </a:solidFill>
              <a:latin typeface="Times New Roman" pitchFamily="18" charset="0"/>
            </a:endParaRPr>
          </a:p>
          <a:p>
            <a:pPr marL="800100" lvl="2" indent="0">
              <a:buNone/>
            </a:pPr>
            <a:r>
              <a:rPr lang="zh-CN" altLang="en-US" sz="1800" dirty="0">
                <a:solidFill>
                  <a:srgbClr val="00B050"/>
                </a:solidFill>
                <a:latin typeface="Times New Roman" pitchFamily="18" charset="0"/>
              </a:rPr>
              <a:t>例如，设有如下事例：</a:t>
            </a:r>
          </a:p>
          <a:p>
            <a:pPr marL="800100" lvl="2" indent="0">
              <a:buNone/>
            </a:pPr>
            <a:r>
              <a:rPr lang="zh-CN" altLang="en-US" sz="1800" dirty="0">
                <a:solidFill>
                  <a:srgbClr val="00B050"/>
                </a:solidFill>
                <a:latin typeface="Times New Roman" pitchFamily="18" charset="0"/>
              </a:rPr>
              <a:t>    王强是计算机系学生，他会编程序；</a:t>
            </a:r>
          </a:p>
          <a:p>
            <a:pPr marL="800100" lvl="2" indent="0">
              <a:buNone/>
            </a:pPr>
            <a:r>
              <a:rPr lang="zh-CN" altLang="en-US" sz="1800" dirty="0">
                <a:solidFill>
                  <a:srgbClr val="00B050"/>
                </a:solidFill>
                <a:latin typeface="Times New Roman" pitchFamily="18" charset="0"/>
              </a:rPr>
              <a:t>    高华是计算机系学生，她会编程序；</a:t>
            </a:r>
          </a:p>
          <a:p>
            <a:pPr marL="800100" lvl="2" indent="0">
              <a:buNone/>
            </a:pPr>
            <a:r>
              <a:rPr lang="zh-CN" altLang="en-US" sz="1800" dirty="0">
                <a:solidFill>
                  <a:srgbClr val="00B050"/>
                </a:solidFill>
                <a:latin typeface="Times New Roman" pitchFamily="18" charset="0"/>
              </a:rPr>
              <a:t>     </a:t>
            </a:r>
            <a:r>
              <a:rPr lang="en-US" altLang="zh-CN" sz="1800" dirty="0">
                <a:solidFill>
                  <a:srgbClr val="00B050"/>
                </a:solidFill>
                <a:latin typeface="Times New Roman" pitchFamily="18" charset="0"/>
              </a:rPr>
              <a:t>……                ……</a:t>
            </a:r>
          </a:p>
          <a:p>
            <a:pPr marL="800100" lvl="2" indent="0">
              <a:buNone/>
            </a:pPr>
            <a:r>
              <a:rPr lang="en-US" altLang="zh-CN" sz="1800" dirty="0">
                <a:solidFill>
                  <a:srgbClr val="00B050"/>
                </a:solidFill>
                <a:latin typeface="Times New Roman" pitchFamily="18" charset="0"/>
              </a:rPr>
              <a:t>    </a:t>
            </a:r>
            <a:r>
              <a:rPr lang="zh-CN" altLang="en-US" sz="1800" dirty="0">
                <a:solidFill>
                  <a:srgbClr val="00B050"/>
                </a:solidFill>
                <a:latin typeface="Times New Roman" pitchFamily="18" charset="0"/>
              </a:rPr>
              <a:t>当这些具体事例足够多时，就可归纳出一个一般性的知识：</a:t>
            </a:r>
          </a:p>
          <a:p>
            <a:pPr marL="800100" lvl="2" indent="0">
              <a:buNone/>
            </a:pPr>
            <a:r>
              <a:rPr lang="zh-CN" altLang="en-US" sz="1800" dirty="0">
                <a:solidFill>
                  <a:srgbClr val="00B050"/>
                </a:solidFill>
                <a:latin typeface="Times New Roman" pitchFamily="18" charset="0"/>
              </a:rPr>
              <a:t>           凡是计算机系的学生，就一定会编程序。</a:t>
            </a:r>
          </a:p>
        </p:txBody>
      </p:sp>
      <p:sp>
        <p:nvSpPr>
          <p:cNvPr id="6" name="Rectangle 2"/>
          <p:cNvSpPr>
            <a:spLocks noGrp="1" noChangeArrowheads="1"/>
          </p:cNvSpPr>
          <p:nvPr>
            <p:ph type="title"/>
          </p:nvPr>
        </p:nvSpPr>
        <p:spPr>
          <a:xfrm>
            <a:off x="457200" y="0"/>
            <a:ext cx="8229600" cy="908720"/>
          </a:xfrm>
        </p:spPr>
        <p:txBody>
          <a:bodyPr/>
          <a:lstStyle/>
          <a:p>
            <a:pPr marL="762000" indent="-762000"/>
            <a:r>
              <a:rPr lang="zh-CN" altLang="en-US" sz="4000" b="1" dirty="0" smtClean="0">
                <a:latin typeface="Times New Roman" pitchFamily="18" charset="0"/>
              </a:rPr>
              <a:t>推理</a:t>
            </a:r>
            <a:r>
              <a:rPr lang="zh-CN" altLang="en-US" sz="4000" b="1" dirty="0">
                <a:latin typeface="Times New Roman" pitchFamily="18" charset="0"/>
              </a:rPr>
              <a:t>方法及其</a:t>
            </a:r>
            <a:r>
              <a:rPr lang="zh-CN" altLang="en-US" sz="4000" b="1" dirty="0" smtClean="0">
                <a:latin typeface="Times New Roman" pitchFamily="18" charset="0"/>
              </a:rPr>
              <a:t>分类</a:t>
            </a:r>
            <a:endParaRPr lang="en-US" altLang="zh-CN" sz="32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7" name="Rectangle 3"/>
          <p:cNvSpPr>
            <a:spLocks noGrp="1" noChangeArrowheads="1"/>
          </p:cNvSpPr>
          <p:nvPr>
            <p:ph type="body" sz="half" idx="1"/>
          </p:nvPr>
        </p:nvSpPr>
        <p:spPr>
          <a:xfrm>
            <a:off x="216024" y="1368822"/>
            <a:ext cx="8460432" cy="5156522"/>
          </a:xfrm>
        </p:spPr>
        <p:txBody>
          <a:bodyPr/>
          <a:lstStyle/>
          <a:p>
            <a:pPr marL="0" indent="0">
              <a:lnSpc>
                <a:spcPct val="120000"/>
              </a:lnSpc>
              <a:buNone/>
            </a:pPr>
            <a:r>
              <a:rPr lang="en-US" altLang="zh-CN" sz="2200" dirty="0">
                <a:solidFill>
                  <a:srgbClr val="0000FF"/>
                </a:solidFill>
                <a:latin typeface="Times New Roman" pitchFamily="18" charset="0"/>
              </a:rPr>
              <a:t>(5) </a:t>
            </a:r>
            <a:r>
              <a:rPr lang="zh-CN" altLang="en-US" sz="2200" dirty="0">
                <a:solidFill>
                  <a:srgbClr val="0000FF"/>
                </a:solidFill>
                <a:latin typeface="Times New Roman" pitchFamily="18" charset="0"/>
              </a:rPr>
              <a:t>消去存在量词</a:t>
            </a:r>
          </a:p>
          <a:p>
            <a:pPr lvl="1" indent="-342900">
              <a:lnSpc>
                <a:spcPct val="120000"/>
              </a:lnSpc>
            </a:pPr>
            <a:r>
              <a:rPr lang="zh-CN" altLang="en-US" sz="2200" b="1" dirty="0" smtClean="0">
                <a:solidFill>
                  <a:srgbClr val="C00000"/>
                </a:solidFill>
                <a:latin typeface="Times New Roman" pitchFamily="18" charset="0"/>
              </a:rPr>
              <a:t>存在量词</a:t>
            </a:r>
            <a:r>
              <a:rPr lang="zh-CN" altLang="en-US" sz="2200" b="1" dirty="0">
                <a:solidFill>
                  <a:srgbClr val="C00000"/>
                </a:solidFill>
                <a:latin typeface="Times New Roman" pitchFamily="18" charset="0"/>
              </a:rPr>
              <a:t>不出现在全称量词的辖域内（即它的左边没有全称量词</a:t>
            </a:r>
            <a:r>
              <a:rPr lang="zh-CN" altLang="en-US" sz="2200" b="1" dirty="0" smtClean="0">
                <a:solidFill>
                  <a:srgbClr val="C00000"/>
                </a:solidFill>
                <a:latin typeface="Times New Roman" pitchFamily="18" charset="0"/>
              </a:rPr>
              <a:t>）：</a:t>
            </a:r>
            <a:r>
              <a:rPr lang="zh-CN" altLang="en-US" sz="2200" b="0" dirty="0" smtClean="0">
                <a:latin typeface="Times New Roman" pitchFamily="18" charset="0"/>
              </a:rPr>
              <a:t>只要</a:t>
            </a:r>
            <a:r>
              <a:rPr lang="zh-CN" altLang="en-US" sz="2200" b="0" dirty="0">
                <a:latin typeface="Times New Roman" pitchFamily="18" charset="0"/>
              </a:rPr>
              <a:t>用一个</a:t>
            </a:r>
            <a:r>
              <a:rPr lang="zh-CN" altLang="en-US" sz="2200" dirty="0">
                <a:solidFill>
                  <a:srgbClr val="FF9900"/>
                </a:solidFill>
                <a:effectLst>
                  <a:outerShdw blurRad="38100" dist="38100" dir="2700000" algn="tl">
                    <a:srgbClr val="000000">
                      <a:alpha val="43137"/>
                    </a:srgbClr>
                  </a:outerShdw>
                </a:effectLst>
                <a:latin typeface="Times New Roman" pitchFamily="18" charset="0"/>
              </a:rPr>
              <a:t>新的个体常量替换受该存在量词约束的变元</a:t>
            </a:r>
            <a:r>
              <a:rPr lang="zh-CN" altLang="en-US" sz="2200" b="0" dirty="0">
                <a:latin typeface="Times New Roman" pitchFamily="18" charset="0"/>
              </a:rPr>
              <a:t>，</a:t>
            </a:r>
            <a:r>
              <a:rPr lang="zh-CN" altLang="en-US" sz="2200" b="0" dirty="0" smtClean="0">
                <a:latin typeface="Times New Roman" pitchFamily="18" charset="0"/>
              </a:rPr>
              <a:t>就可消去该存在量词</a:t>
            </a:r>
            <a:endParaRPr lang="en-US" altLang="zh-CN" sz="2200" b="0" dirty="0" smtClean="0">
              <a:latin typeface="Times New Roman" pitchFamily="18" charset="0"/>
            </a:endParaRPr>
          </a:p>
          <a:p>
            <a:pPr lvl="1" indent="-342900">
              <a:lnSpc>
                <a:spcPct val="120000"/>
              </a:lnSpc>
              <a:spcBef>
                <a:spcPts val="1200"/>
              </a:spcBef>
            </a:pPr>
            <a:r>
              <a:rPr lang="zh-CN" altLang="en-US" sz="2200" b="1" dirty="0" smtClean="0">
                <a:solidFill>
                  <a:srgbClr val="C00000"/>
                </a:solidFill>
                <a:latin typeface="Times New Roman" pitchFamily="18" charset="0"/>
              </a:rPr>
              <a:t>若</a:t>
            </a:r>
            <a:r>
              <a:rPr lang="zh-CN" altLang="en-US" sz="2200" b="1" dirty="0">
                <a:solidFill>
                  <a:srgbClr val="C00000"/>
                </a:solidFill>
                <a:latin typeface="Times New Roman" pitchFamily="18" charset="0"/>
              </a:rPr>
              <a:t>存在量词位于一个或多个全称量词的辖域内</a:t>
            </a:r>
            <a:r>
              <a:rPr lang="zh-CN" altLang="en-US" sz="2200" b="1" dirty="0">
                <a:solidFill>
                  <a:srgbClr val="0000FF"/>
                </a:solidFill>
                <a:latin typeface="Times New Roman" pitchFamily="18" charset="0"/>
              </a:rPr>
              <a:t>，</a:t>
            </a:r>
            <a:r>
              <a:rPr lang="zh-CN" altLang="en-US" sz="2200" b="0" dirty="0">
                <a:latin typeface="Times New Roman" pitchFamily="18" charset="0"/>
              </a:rPr>
              <a:t>例如</a:t>
            </a:r>
          </a:p>
          <a:p>
            <a:pPr marL="400050" lvl="1" indent="0">
              <a:lnSpc>
                <a:spcPct val="120000"/>
              </a:lnSpc>
              <a:buNone/>
            </a:pPr>
            <a:r>
              <a:rPr lang="zh-CN" altLang="en-US" sz="2200" b="0" dirty="0">
                <a:latin typeface="Times New Roman" pitchFamily="18" charset="0"/>
              </a:rPr>
              <a:t>       </a:t>
            </a:r>
            <a:r>
              <a:rPr lang="en-US" altLang="zh-CN" sz="2200" b="0" dirty="0">
                <a:latin typeface="Times New Roman" pitchFamily="18" charset="0"/>
              </a:rPr>
              <a:t>(∀x</a:t>
            </a:r>
            <a:r>
              <a:rPr lang="en-US" altLang="zh-CN" sz="2200" b="0" baseline="-25000" dirty="0">
                <a:latin typeface="Times New Roman" pitchFamily="18" charset="0"/>
              </a:rPr>
              <a:t>1</a:t>
            </a:r>
            <a:r>
              <a:rPr lang="en-US" altLang="zh-CN" sz="2200" b="0" dirty="0">
                <a:latin typeface="Times New Roman" pitchFamily="18" charset="0"/>
              </a:rPr>
              <a:t>)…(∀</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dirty="0">
                <a:latin typeface="Times New Roman" pitchFamily="18" charset="0"/>
              </a:rPr>
              <a:t>) (∃y)P(x</a:t>
            </a:r>
            <a:r>
              <a:rPr lang="en-US" altLang="zh-CN" sz="2200" b="0" baseline="-25000" dirty="0">
                <a:latin typeface="Times New Roman" pitchFamily="18" charset="0"/>
              </a:rPr>
              <a:t>1</a:t>
            </a:r>
            <a:r>
              <a:rPr lang="zh-CN" altLang="en-US" sz="2200" b="0" dirty="0">
                <a:latin typeface="Times New Roman" pitchFamily="18" charset="0"/>
              </a:rPr>
              <a:t>，</a:t>
            </a:r>
            <a:r>
              <a:rPr lang="en-US" altLang="zh-CN" sz="2200" b="0" dirty="0">
                <a:latin typeface="Times New Roman" pitchFamily="18" charset="0"/>
              </a:rPr>
              <a:t>x</a:t>
            </a:r>
            <a:r>
              <a:rPr lang="en-US" altLang="zh-CN" sz="2200" b="0" baseline="-25000" dirty="0">
                <a:latin typeface="Times New Roman" pitchFamily="18" charset="0"/>
              </a:rPr>
              <a:t>2 </a:t>
            </a:r>
            <a:r>
              <a:rPr lang="en-US" altLang="zh-CN" sz="2200" b="0" dirty="0">
                <a:latin typeface="Times New Roman" pitchFamily="18" charset="0"/>
              </a:rPr>
              <a:t>,…, </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baseline="-25000" dirty="0">
                <a:latin typeface="Times New Roman" pitchFamily="18" charset="0"/>
              </a:rPr>
              <a:t> </a:t>
            </a:r>
            <a:r>
              <a:rPr lang="en-US" altLang="zh-CN" sz="2200" b="0" dirty="0">
                <a:latin typeface="Times New Roman" pitchFamily="18" charset="0"/>
              </a:rPr>
              <a:t>,y)</a:t>
            </a:r>
          </a:p>
          <a:p>
            <a:pPr marL="800100" lvl="2" indent="0">
              <a:lnSpc>
                <a:spcPct val="120000"/>
              </a:lnSpc>
              <a:buNone/>
            </a:pPr>
            <a:r>
              <a:rPr lang="zh-CN" altLang="en-US" dirty="0">
                <a:latin typeface="Times New Roman" pitchFamily="18" charset="0"/>
              </a:rPr>
              <a:t>则需要</a:t>
            </a:r>
            <a:r>
              <a:rPr lang="zh-CN" altLang="en-US" b="1" dirty="0">
                <a:solidFill>
                  <a:srgbClr val="FF9900"/>
                </a:solidFill>
                <a:effectLst>
                  <a:outerShdw blurRad="38100" dist="38100" dir="2700000" algn="tl">
                    <a:srgbClr val="000000">
                      <a:alpha val="43137"/>
                    </a:srgbClr>
                  </a:outerShdw>
                </a:effectLst>
                <a:latin typeface="Times New Roman" pitchFamily="18" charset="0"/>
              </a:rPr>
              <a:t>用</a:t>
            </a:r>
            <a:r>
              <a:rPr lang="en-US" altLang="zh-CN" b="1" dirty="0" err="1">
                <a:solidFill>
                  <a:srgbClr val="FF9900"/>
                </a:solidFill>
                <a:effectLst>
                  <a:outerShdw blurRad="38100" dist="38100" dir="2700000" algn="tl">
                    <a:srgbClr val="000000">
                      <a:alpha val="43137"/>
                    </a:srgbClr>
                  </a:outerShdw>
                </a:effectLst>
                <a:latin typeface="Times New Roman" pitchFamily="18" charset="0"/>
              </a:rPr>
              <a:t>Skolem</a:t>
            </a:r>
            <a:r>
              <a:rPr lang="zh-CN" altLang="en-US" b="1" dirty="0">
                <a:solidFill>
                  <a:srgbClr val="FF9900"/>
                </a:solidFill>
                <a:effectLst>
                  <a:outerShdw blurRad="38100" dist="38100" dir="2700000" algn="tl">
                    <a:srgbClr val="000000">
                      <a:alpha val="43137"/>
                    </a:srgbClr>
                  </a:outerShdw>
                </a:effectLst>
                <a:latin typeface="Times New Roman" pitchFamily="18" charset="0"/>
              </a:rPr>
              <a:t>函数</a:t>
            </a:r>
            <a:r>
              <a:rPr lang="en-US" altLang="zh-CN" b="1" dirty="0">
                <a:solidFill>
                  <a:srgbClr val="FF9900"/>
                </a:solidFill>
                <a:effectLst>
                  <a:outerShdw blurRad="38100" dist="38100" dir="2700000" algn="tl">
                    <a:srgbClr val="000000">
                      <a:alpha val="43137"/>
                    </a:srgbClr>
                  </a:outerShdw>
                </a:effectLst>
                <a:latin typeface="Times New Roman" pitchFamily="18" charset="0"/>
              </a:rPr>
              <a:t>f(x</a:t>
            </a:r>
            <a:r>
              <a:rPr lang="en-US" altLang="zh-CN" b="1" baseline="-25000" dirty="0">
                <a:solidFill>
                  <a:srgbClr val="FF9900"/>
                </a:solidFill>
                <a:effectLst>
                  <a:outerShdw blurRad="38100" dist="38100" dir="2700000" algn="tl">
                    <a:srgbClr val="000000">
                      <a:alpha val="43137"/>
                    </a:srgbClr>
                  </a:outerShdw>
                </a:effectLst>
                <a:latin typeface="Times New Roman" pitchFamily="18" charset="0"/>
              </a:rPr>
              <a:t>1</a:t>
            </a:r>
            <a:r>
              <a:rPr lang="zh-CN" altLang="en-US" b="1" dirty="0">
                <a:solidFill>
                  <a:srgbClr val="FF9900"/>
                </a:solidFill>
                <a:effectLst>
                  <a:outerShdw blurRad="38100" dist="38100" dir="2700000" algn="tl">
                    <a:srgbClr val="000000">
                      <a:alpha val="43137"/>
                    </a:srgbClr>
                  </a:outerShdw>
                </a:effectLst>
                <a:latin typeface="Times New Roman" pitchFamily="18" charset="0"/>
              </a:rPr>
              <a:t>，</a:t>
            </a:r>
            <a:r>
              <a:rPr lang="en-US" altLang="zh-CN" b="1" dirty="0">
                <a:solidFill>
                  <a:srgbClr val="FF9900"/>
                </a:solidFill>
                <a:effectLst>
                  <a:outerShdw blurRad="38100" dist="38100" dir="2700000" algn="tl">
                    <a:srgbClr val="000000">
                      <a:alpha val="43137"/>
                    </a:srgbClr>
                  </a:outerShdw>
                </a:effectLst>
                <a:latin typeface="Times New Roman" pitchFamily="18" charset="0"/>
              </a:rPr>
              <a:t>x</a:t>
            </a:r>
            <a:r>
              <a:rPr lang="en-US" altLang="zh-CN" b="1" baseline="-25000" dirty="0">
                <a:solidFill>
                  <a:srgbClr val="FF9900"/>
                </a:solidFill>
                <a:effectLst>
                  <a:outerShdw blurRad="38100" dist="38100" dir="2700000" algn="tl">
                    <a:srgbClr val="000000">
                      <a:alpha val="43137"/>
                    </a:srgbClr>
                  </a:outerShdw>
                </a:effectLst>
                <a:latin typeface="Times New Roman" pitchFamily="18" charset="0"/>
              </a:rPr>
              <a:t>2 </a:t>
            </a:r>
            <a:r>
              <a:rPr lang="en-US" altLang="zh-CN" b="1" dirty="0">
                <a:solidFill>
                  <a:srgbClr val="FF9900"/>
                </a:solidFill>
                <a:effectLst>
                  <a:outerShdw blurRad="38100" dist="38100" dir="2700000" algn="tl">
                    <a:srgbClr val="000000">
                      <a:alpha val="43137"/>
                    </a:srgbClr>
                  </a:outerShdw>
                </a:effectLst>
                <a:latin typeface="Times New Roman" pitchFamily="18" charset="0"/>
              </a:rPr>
              <a:t>,…, </a:t>
            </a:r>
            <a:r>
              <a:rPr lang="en-US" altLang="zh-CN" b="1" dirty="0" err="1">
                <a:solidFill>
                  <a:srgbClr val="FF9900"/>
                </a:solidFill>
                <a:effectLst>
                  <a:outerShdw blurRad="38100" dist="38100" dir="2700000" algn="tl">
                    <a:srgbClr val="000000">
                      <a:alpha val="43137"/>
                    </a:srgbClr>
                  </a:outerShdw>
                </a:effectLst>
                <a:latin typeface="Times New Roman" pitchFamily="18" charset="0"/>
              </a:rPr>
              <a:t>x</a:t>
            </a:r>
            <a:r>
              <a:rPr lang="en-US" altLang="zh-CN" b="1" baseline="-25000" dirty="0" err="1">
                <a:solidFill>
                  <a:srgbClr val="FF9900"/>
                </a:solidFill>
                <a:effectLst>
                  <a:outerShdw blurRad="38100" dist="38100" dir="2700000" algn="tl">
                    <a:srgbClr val="000000">
                      <a:alpha val="43137"/>
                    </a:srgbClr>
                  </a:outerShdw>
                </a:effectLst>
                <a:latin typeface="Times New Roman" pitchFamily="18" charset="0"/>
              </a:rPr>
              <a:t>n</a:t>
            </a:r>
            <a:r>
              <a:rPr lang="en-US" altLang="zh-CN" b="1" dirty="0">
                <a:solidFill>
                  <a:srgbClr val="FF9900"/>
                </a:solidFill>
                <a:effectLst>
                  <a:outerShdw blurRad="38100" dist="38100" dir="2700000" algn="tl">
                    <a:srgbClr val="000000">
                      <a:alpha val="43137"/>
                    </a:srgbClr>
                  </a:outerShdw>
                </a:effectLst>
                <a:latin typeface="Times New Roman" pitchFamily="18" charset="0"/>
              </a:rPr>
              <a:t>)</a:t>
            </a:r>
            <a:r>
              <a:rPr lang="zh-CN" altLang="en-US" b="1" dirty="0">
                <a:solidFill>
                  <a:srgbClr val="FF9900"/>
                </a:solidFill>
                <a:effectLst>
                  <a:outerShdw blurRad="38100" dist="38100" dir="2700000" algn="tl">
                    <a:srgbClr val="000000">
                      <a:alpha val="43137"/>
                    </a:srgbClr>
                  </a:outerShdw>
                </a:effectLst>
                <a:latin typeface="Times New Roman" pitchFamily="18" charset="0"/>
              </a:rPr>
              <a:t>替换受该存在量词约束的变元</a:t>
            </a:r>
            <a:r>
              <a:rPr lang="en-US" altLang="zh-CN" b="1" dirty="0">
                <a:solidFill>
                  <a:srgbClr val="FF9900"/>
                </a:solidFill>
                <a:effectLst>
                  <a:outerShdw blurRad="38100" dist="38100" dir="2700000" algn="tl">
                    <a:srgbClr val="000000">
                      <a:alpha val="43137"/>
                    </a:srgbClr>
                  </a:outerShdw>
                </a:effectLst>
                <a:latin typeface="Times New Roman" pitchFamily="18" charset="0"/>
              </a:rPr>
              <a:t>y</a:t>
            </a:r>
            <a:r>
              <a:rPr lang="zh-CN" altLang="en-US" dirty="0">
                <a:latin typeface="Times New Roman" pitchFamily="18" charset="0"/>
              </a:rPr>
              <a:t>，然后再消去该</a:t>
            </a:r>
            <a:r>
              <a:rPr lang="zh-CN" altLang="en-US" dirty="0" smtClean="0">
                <a:latin typeface="Times New Roman" pitchFamily="18" charset="0"/>
              </a:rPr>
              <a:t>存在量词</a:t>
            </a:r>
            <a:endParaRPr lang="zh-CN" altLang="en-US" dirty="0">
              <a:latin typeface="Times New Roman" pitchFamily="18" charset="0"/>
            </a:endParaRPr>
          </a:p>
          <a:p>
            <a:pPr marL="1257300" lvl="3" indent="0">
              <a:lnSpc>
                <a:spcPct val="120000"/>
              </a:lnSpc>
              <a:spcBef>
                <a:spcPts val="1800"/>
              </a:spcBef>
              <a:buNone/>
            </a:pPr>
            <a:r>
              <a:rPr lang="zh-CN" altLang="en-US" b="1" dirty="0">
                <a:solidFill>
                  <a:srgbClr val="00B050"/>
                </a:solidFill>
              </a:rPr>
              <a:t>例如</a:t>
            </a:r>
            <a:r>
              <a:rPr lang="zh-CN" altLang="en-US" b="1" dirty="0" smtClean="0">
                <a:solidFill>
                  <a:srgbClr val="00B050"/>
                </a:solidFill>
              </a:rPr>
              <a:t>， </a:t>
            </a:r>
            <a:r>
              <a:rPr lang="en-US" altLang="zh-CN" b="1" dirty="0">
                <a:solidFill>
                  <a:srgbClr val="00B050"/>
                </a:solidFill>
              </a:rPr>
              <a:t>(</a:t>
            </a:r>
            <a:r>
              <a:rPr lang="en-US" altLang="zh-CN" b="1" dirty="0">
                <a:solidFill>
                  <a:srgbClr val="00B050"/>
                </a:solidFill>
                <a:ea typeface="Batang" pitchFamily="18" charset="-127"/>
              </a:rPr>
              <a:t>∀</a:t>
            </a:r>
            <a:r>
              <a:rPr lang="en-US" altLang="zh-CN" b="1" dirty="0">
                <a:solidFill>
                  <a:srgbClr val="00B050"/>
                </a:solidFill>
              </a:rPr>
              <a:t>x)(</a:t>
            </a:r>
            <a:r>
              <a:rPr lang="en-US" altLang="zh-CN" b="1" dirty="0">
                <a:solidFill>
                  <a:srgbClr val="00B050"/>
                </a:solidFill>
                <a:ea typeface="Batang" pitchFamily="18" charset="-127"/>
              </a:rPr>
              <a:t>∃</a:t>
            </a:r>
            <a:r>
              <a:rPr lang="en-US" altLang="zh-CN" b="1" dirty="0">
                <a:solidFill>
                  <a:srgbClr val="00B050"/>
                </a:solidFill>
              </a:rPr>
              <a:t>y) (</a:t>
            </a:r>
            <a:r>
              <a:rPr lang="en-US" altLang="zh-CN" b="1" dirty="0">
                <a:solidFill>
                  <a:srgbClr val="00B050"/>
                </a:solidFill>
                <a:ea typeface="Batang" pitchFamily="18" charset="-127"/>
              </a:rPr>
              <a:t>∃</a:t>
            </a:r>
            <a:r>
              <a:rPr lang="en-US" altLang="zh-CN" b="1" dirty="0">
                <a:solidFill>
                  <a:srgbClr val="00B050"/>
                </a:solidFill>
              </a:rPr>
              <a:t>z)(﹁P(x</a:t>
            </a:r>
            <a:r>
              <a:rPr lang="zh-CN" altLang="en-US" b="1" dirty="0">
                <a:solidFill>
                  <a:srgbClr val="00B050"/>
                </a:solidFill>
              </a:rPr>
              <a:t>，</a:t>
            </a:r>
            <a:r>
              <a:rPr lang="en-US" altLang="zh-CN" b="1" dirty="0">
                <a:solidFill>
                  <a:srgbClr val="00B050"/>
                </a:solidFill>
              </a:rPr>
              <a:t>y)∨( Q(x</a:t>
            </a:r>
            <a:r>
              <a:rPr lang="zh-CN" altLang="en-US" b="1" dirty="0">
                <a:solidFill>
                  <a:srgbClr val="00B050"/>
                </a:solidFill>
              </a:rPr>
              <a:t>，</a:t>
            </a:r>
            <a:r>
              <a:rPr lang="en-US" altLang="zh-CN" b="1" dirty="0">
                <a:solidFill>
                  <a:srgbClr val="00B050"/>
                </a:solidFill>
              </a:rPr>
              <a:t>z) ∧﹁R(x</a:t>
            </a:r>
            <a:r>
              <a:rPr lang="zh-CN" altLang="en-US" b="1" dirty="0">
                <a:solidFill>
                  <a:srgbClr val="00B050"/>
                </a:solidFill>
              </a:rPr>
              <a:t>，</a:t>
            </a:r>
            <a:r>
              <a:rPr lang="en-US" altLang="zh-CN" b="1" dirty="0">
                <a:solidFill>
                  <a:srgbClr val="00B050"/>
                </a:solidFill>
              </a:rPr>
              <a:t>z)))</a:t>
            </a:r>
          </a:p>
          <a:p>
            <a:pPr marL="1257300" lvl="3" indent="0">
              <a:lnSpc>
                <a:spcPct val="120000"/>
              </a:lnSpc>
              <a:buNone/>
            </a:pPr>
            <a:r>
              <a:rPr lang="zh-CN" altLang="en-US" b="1" dirty="0" smtClean="0">
                <a:solidFill>
                  <a:srgbClr val="00B050"/>
                </a:solidFill>
              </a:rPr>
              <a:t>替换</a:t>
            </a:r>
            <a:r>
              <a:rPr lang="zh-CN" altLang="en-US" b="1" dirty="0">
                <a:solidFill>
                  <a:srgbClr val="00B050"/>
                </a:solidFill>
              </a:rPr>
              <a:t>后的式子</a:t>
            </a:r>
            <a:r>
              <a:rPr lang="zh-CN" altLang="en-US" b="1" dirty="0" smtClean="0">
                <a:solidFill>
                  <a:srgbClr val="00B050"/>
                </a:solidFill>
              </a:rPr>
              <a:t>为  </a:t>
            </a:r>
            <a:r>
              <a:rPr lang="en-US" altLang="zh-CN" b="1" dirty="0">
                <a:solidFill>
                  <a:srgbClr val="00B050"/>
                </a:solidFill>
              </a:rPr>
              <a:t>(∀x)(﹁P(</a:t>
            </a:r>
            <a:r>
              <a:rPr lang="en-US" altLang="zh-CN" b="1" dirty="0" err="1">
                <a:solidFill>
                  <a:srgbClr val="00B050"/>
                </a:solidFill>
              </a:rPr>
              <a:t>x,f</a:t>
            </a:r>
            <a:r>
              <a:rPr lang="en-US" altLang="zh-CN" b="1" dirty="0">
                <a:solidFill>
                  <a:srgbClr val="00B050"/>
                </a:solidFill>
              </a:rPr>
              <a:t>(x))∨(Q(</a:t>
            </a:r>
            <a:r>
              <a:rPr lang="en-US" altLang="zh-CN" b="1" dirty="0" err="1">
                <a:solidFill>
                  <a:srgbClr val="00B050"/>
                </a:solidFill>
              </a:rPr>
              <a:t>x,g</a:t>
            </a:r>
            <a:r>
              <a:rPr lang="en-US" altLang="zh-CN" b="1" dirty="0">
                <a:solidFill>
                  <a:srgbClr val="00B050"/>
                </a:solidFill>
              </a:rPr>
              <a:t>(x))∧﹁R(</a:t>
            </a:r>
            <a:r>
              <a:rPr lang="en-US" altLang="zh-CN" b="1" dirty="0" err="1">
                <a:solidFill>
                  <a:srgbClr val="00B050"/>
                </a:solidFill>
              </a:rPr>
              <a:t>x,g</a:t>
            </a:r>
            <a:r>
              <a:rPr lang="en-US" altLang="zh-CN" b="1" dirty="0">
                <a:solidFill>
                  <a:srgbClr val="00B050"/>
                </a:solidFill>
              </a:rPr>
              <a:t>(x))))</a:t>
            </a:r>
          </a:p>
        </p:txBody>
      </p:sp>
      <p:sp>
        <p:nvSpPr>
          <p:cNvPr id="6" name="Rectangle 2"/>
          <p:cNvSpPr>
            <a:spLocks noGrp="1" noChangeArrowheads="1"/>
          </p:cNvSpPr>
          <p:nvPr>
            <p:ph type="title"/>
          </p:nvPr>
        </p:nvSpPr>
        <p:spPr>
          <a:xfrm>
            <a:off x="468313" y="260350"/>
            <a:ext cx="8229600" cy="864394"/>
          </a:xfrm>
        </p:spPr>
        <p:txBody>
          <a:bodyPr/>
          <a:lstStyle/>
          <a:p>
            <a:r>
              <a:rPr lang="zh-CN" altLang="en-US" b="1" dirty="0">
                <a:solidFill>
                  <a:schemeClr val="accent2"/>
                </a:solidFill>
                <a:latin typeface="Times New Roman" pitchFamily="18" charset="0"/>
                <a:cs typeface="Times New Roman" pitchFamily="18" charset="0"/>
              </a:rPr>
              <a:t>子句集的化简</a:t>
            </a: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1" name="Rectangle 3"/>
          <p:cNvSpPr>
            <a:spLocks noGrp="1" noChangeArrowheads="1"/>
          </p:cNvSpPr>
          <p:nvPr>
            <p:ph type="body" sz="half" idx="1"/>
          </p:nvPr>
        </p:nvSpPr>
        <p:spPr>
          <a:xfrm>
            <a:off x="0" y="1052736"/>
            <a:ext cx="8820472" cy="5589587"/>
          </a:xfrm>
        </p:spPr>
        <p:txBody>
          <a:bodyPr/>
          <a:lstStyle/>
          <a:p>
            <a:pPr marL="0" indent="0">
              <a:spcBef>
                <a:spcPts val="600"/>
              </a:spcBef>
              <a:buNone/>
            </a:pPr>
            <a:r>
              <a:rPr lang="en-US" altLang="zh-CN" sz="2400" b="1" dirty="0" smtClean="0">
                <a:solidFill>
                  <a:srgbClr val="0000FF"/>
                </a:solidFill>
                <a:latin typeface="Times New Roman" pitchFamily="18" charset="0"/>
              </a:rPr>
              <a:t>(</a:t>
            </a:r>
            <a:r>
              <a:rPr lang="en-US" altLang="zh-CN" sz="2400" b="1" dirty="0">
                <a:solidFill>
                  <a:srgbClr val="0000FF"/>
                </a:solidFill>
                <a:latin typeface="Times New Roman" pitchFamily="18" charset="0"/>
              </a:rPr>
              <a:t>6) </a:t>
            </a:r>
            <a:r>
              <a:rPr lang="zh-CN" altLang="en-US" sz="2400" b="1" dirty="0">
                <a:solidFill>
                  <a:srgbClr val="0000FF"/>
                </a:solidFill>
                <a:latin typeface="Times New Roman" pitchFamily="18" charset="0"/>
              </a:rPr>
              <a:t>化为</a:t>
            </a:r>
            <a:r>
              <a:rPr lang="en-US" altLang="zh-CN" sz="2400" b="1" dirty="0" err="1">
                <a:solidFill>
                  <a:srgbClr val="0000FF"/>
                </a:solidFill>
                <a:latin typeface="Times New Roman" pitchFamily="18" charset="0"/>
              </a:rPr>
              <a:t>Skolem</a:t>
            </a:r>
            <a:r>
              <a:rPr lang="zh-CN" altLang="en-US" sz="2400" b="1" dirty="0">
                <a:solidFill>
                  <a:srgbClr val="0000FF"/>
                </a:solidFill>
                <a:latin typeface="Times New Roman" pitchFamily="18" charset="0"/>
              </a:rPr>
              <a:t>标准</a:t>
            </a:r>
            <a:r>
              <a:rPr lang="zh-CN" altLang="en-US" sz="2400" b="1" dirty="0" smtClean="0">
                <a:solidFill>
                  <a:srgbClr val="0000FF"/>
                </a:solidFill>
                <a:latin typeface="Times New Roman" pitchFamily="18" charset="0"/>
              </a:rPr>
              <a:t>形</a:t>
            </a:r>
            <a:endParaRPr lang="zh-CN" altLang="en-US" sz="2400" b="1" dirty="0">
              <a:solidFill>
                <a:srgbClr val="0000FF"/>
              </a:solidFill>
              <a:latin typeface="Times New Roman" pitchFamily="18" charset="0"/>
            </a:endParaRPr>
          </a:p>
          <a:p>
            <a:pPr marL="400050" lvl="1" indent="0">
              <a:spcBef>
                <a:spcPts val="600"/>
              </a:spcBef>
              <a:buNone/>
            </a:pPr>
            <a:r>
              <a:rPr lang="en-US" altLang="zh-CN" sz="2200" b="0" dirty="0" smtClean="0">
                <a:latin typeface="Times New Roman" pitchFamily="18" charset="0"/>
              </a:rPr>
              <a:t>   </a:t>
            </a:r>
            <a:r>
              <a:rPr lang="en-US" altLang="zh-CN" sz="2200" b="0" dirty="0" err="1" smtClean="0">
                <a:latin typeface="Times New Roman" pitchFamily="18" charset="0"/>
              </a:rPr>
              <a:t>Skolem</a:t>
            </a:r>
            <a:r>
              <a:rPr lang="zh-CN" altLang="en-US" sz="2200" b="0" dirty="0" smtClean="0">
                <a:latin typeface="Times New Roman" pitchFamily="18" charset="0"/>
              </a:rPr>
              <a:t>标准形</a:t>
            </a:r>
            <a:r>
              <a:rPr lang="en-US" altLang="zh-CN" sz="2200" b="0" dirty="0" smtClean="0">
                <a:latin typeface="Times New Roman" pitchFamily="18" charset="0"/>
              </a:rPr>
              <a:t>:  </a:t>
            </a:r>
            <a:r>
              <a:rPr lang="zh-CN" altLang="en-US" sz="2200" b="0" dirty="0" smtClean="0">
                <a:latin typeface="Times New Roman" pitchFamily="18" charset="0"/>
              </a:rPr>
              <a:t> </a:t>
            </a:r>
            <a:endParaRPr lang="en-US" altLang="zh-CN" sz="2200" b="0" dirty="0" smtClean="0">
              <a:latin typeface="Times New Roman" pitchFamily="18" charset="0"/>
            </a:endParaRPr>
          </a:p>
          <a:p>
            <a:pPr marL="400050" lvl="1" indent="0">
              <a:spcBef>
                <a:spcPts val="600"/>
              </a:spcBef>
              <a:buNone/>
            </a:pPr>
            <a:r>
              <a:rPr lang="en-US" altLang="zh-CN" sz="2200" b="0" dirty="0"/>
              <a:t>	</a:t>
            </a:r>
            <a:r>
              <a:rPr lang="en-US" altLang="zh-CN" sz="2200" b="0" dirty="0" smtClean="0"/>
              <a:t>	</a:t>
            </a:r>
            <a:r>
              <a:rPr lang="en-US" altLang="zh-CN" sz="2200" b="0" dirty="0" smtClean="0">
                <a:latin typeface="Times New Roman" pitchFamily="18" charset="0"/>
              </a:rPr>
              <a:t>(∀x</a:t>
            </a:r>
            <a:r>
              <a:rPr lang="en-US" altLang="zh-CN" sz="2200" b="0" baseline="-25000" dirty="0" smtClean="0">
                <a:latin typeface="Times New Roman" pitchFamily="18" charset="0"/>
              </a:rPr>
              <a:t>1</a:t>
            </a:r>
            <a:r>
              <a:rPr lang="en-US" altLang="zh-CN" sz="2200" b="0" dirty="0" smtClean="0">
                <a:latin typeface="Times New Roman" pitchFamily="18" charset="0"/>
              </a:rPr>
              <a:t>)…(∀</a:t>
            </a:r>
            <a:r>
              <a:rPr lang="en-US" altLang="zh-CN" sz="2200" b="0" dirty="0" err="1" smtClean="0">
                <a:latin typeface="Times New Roman" pitchFamily="18" charset="0"/>
              </a:rPr>
              <a:t>x</a:t>
            </a:r>
            <a:r>
              <a:rPr lang="en-US" altLang="zh-CN" sz="2200" b="0" baseline="-25000" dirty="0" err="1" smtClean="0">
                <a:latin typeface="Times New Roman" pitchFamily="18" charset="0"/>
              </a:rPr>
              <a:t>n</a:t>
            </a:r>
            <a:r>
              <a:rPr lang="en-US" altLang="zh-CN" sz="2200" b="0" dirty="0" smtClean="0">
                <a:latin typeface="Times New Roman" pitchFamily="18" charset="0"/>
              </a:rPr>
              <a:t>) M(x</a:t>
            </a:r>
            <a:r>
              <a:rPr lang="en-US" altLang="zh-CN" sz="2200" b="0" baseline="-25000" dirty="0" smtClean="0">
                <a:latin typeface="Times New Roman" pitchFamily="18" charset="0"/>
              </a:rPr>
              <a:t>1</a:t>
            </a:r>
            <a:r>
              <a:rPr lang="en-US" altLang="zh-CN" sz="2200" b="0" dirty="0" smtClean="0">
                <a:latin typeface="Times New Roman" pitchFamily="18" charset="0"/>
              </a:rPr>
              <a:t>,x</a:t>
            </a:r>
            <a:r>
              <a:rPr lang="en-US" altLang="zh-CN" sz="2200" b="0" baseline="-25000" dirty="0" smtClean="0">
                <a:latin typeface="Times New Roman" pitchFamily="18" charset="0"/>
              </a:rPr>
              <a:t>2</a:t>
            </a:r>
            <a:r>
              <a:rPr lang="en-US" altLang="zh-CN" sz="2200" b="0" dirty="0" smtClean="0">
                <a:latin typeface="Times New Roman" pitchFamily="18" charset="0"/>
              </a:rPr>
              <a:t>,……,</a:t>
            </a:r>
            <a:r>
              <a:rPr lang="en-US" altLang="zh-CN" sz="2200" b="0" dirty="0" err="1" smtClean="0">
                <a:latin typeface="Times New Roman" pitchFamily="18" charset="0"/>
              </a:rPr>
              <a:t>x</a:t>
            </a:r>
            <a:r>
              <a:rPr lang="en-US" altLang="zh-CN" sz="2200" b="0" baseline="-25000" dirty="0" err="1" smtClean="0">
                <a:latin typeface="Times New Roman" pitchFamily="18" charset="0"/>
              </a:rPr>
              <a:t>n</a:t>
            </a:r>
            <a:r>
              <a:rPr lang="en-US" altLang="zh-CN" sz="2200" b="0" dirty="0" smtClean="0">
                <a:latin typeface="Times New Roman" pitchFamily="18" charset="0"/>
              </a:rPr>
              <a:t>)</a:t>
            </a:r>
            <a:endParaRPr lang="en-US" altLang="zh-CN" sz="2200" b="0" dirty="0">
              <a:solidFill>
                <a:srgbClr val="7030A0"/>
              </a:solidFill>
            </a:endParaRPr>
          </a:p>
          <a:p>
            <a:pPr marL="400050" lvl="1" indent="0">
              <a:spcBef>
                <a:spcPts val="600"/>
              </a:spcBef>
              <a:buNone/>
            </a:pPr>
            <a:endParaRPr lang="zh-CN" altLang="en-US" sz="800" b="0" dirty="0" smtClean="0">
              <a:solidFill>
                <a:srgbClr val="7030A0"/>
              </a:solidFill>
              <a:latin typeface="Times New Roman" pitchFamily="18" charset="0"/>
            </a:endParaRPr>
          </a:p>
          <a:p>
            <a:pPr marL="400050" lvl="1" indent="0">
              <a:spcBef>
                <a:spcPts val="600"/>
              </a:spcBef>
              <a:buNone/>
            </a:pPr>
            <a:r>
              <a:rPr lang="en-US" altLang="zh-CN" sz="2200" b="1" dirty="0" smtClean="0">
                <a:solidFill>
                  <a:srgbClr val="FF9900"/>
                </a:solidFill>
                <a:effectLst>
                  <a:outerShdw blurRad="38100" dist="38100" dir="2700000" algn="tl">
                    <a:srgbClr val="000000">
                      <a:alpha val="43137"/>
                    </a:srgbClr>
                  </a:outerShdw>
                </a:effectLst>
                <a:latin typeface="Times New Roman" pitchFamily="18" charset="0"/>
              </a:rPr>
              <a:t>   </a:t>
            </a:r>
            <a:r>
              <a:rPr lang="zh-CN" altLang="en-US" sz="2200" b="1" dirty="0" smtClean="0">
                <a:solidFill>
                  <a:srgbClr val="FF9900"/>
                </a:solidFill>
                <a:effectLst>
                  <a:outerShdw blurRad="38100" dist="38100" dir="2700000" algn="tl">
                    <a:srgbClr val="000000">
                      <a:alpha val="43137"/>
                    </a:srgbClr>
                  </a:outerShdw>
                </a:effectLst>
                <a:latin typeface="Times New Roman" pitchFamily="18" charset="0"/>
              </a:rPr>
              <a:t>把谓词公式化为</a:t>
            </a:r>
            <a:r>
              <a:rPr lang="en-US" altLang="zh-CN" sz="2200" b="1" dirty="0" err="1">
                <a:solidFill>
                  <a:srgbClr val="FF9900"/>
                </a:solidFill>
                <a:effectLst>
                  <a:outerShdw blurRad="38100" dist="38100" dir="2700000" algn="tl">
                    <a:srgbClr val="000000">
                      <a:alpha val="43137"/>
                    </a:srgbClr>
                  </a:outerShdw>
                </a:effectLst>
                <a:latin typeface="Times New Roman" pitchFamily="18" charset="0"/>
              </a:rPr>
              <a:t>Skolem</a:t>
            </a:r>
            <a:r>
              <a:rPr lang="zh-CN" altLang="en-US" sz="2200" b="1" dirty="0">
                <a:solidFill>
                  <a:srgbClr val="FF9900"/>
                </a:solidFill>
                <a:effectLst>
                  <a:outerShdw blurRad="38100" dist="38100" dir="2700000" algn="tl">
                    <a:srgbClr val="000000">
                      <a:alpha val="43137"/>
                    </a:srgbClr>
                  </a:outerShdw>
                </a:effectLst>
                <a:latin typeface="Times New Roman" pitchFamily="18" charset="0"/>
              </a:rPr>
              <a:t>标准形需要使用以下等价关系</a:t>
            </a:r>
          </a:p>
          <a:p>
            <a:pPr marL="400050" lvl="1" indent="0">
              <a:spcBef>
                <a:spcPts val="600"/>
              </a:spcBef>
              <a:buNone/>
            </a:pPr>
            <a:r>
              <a:rPr lang="zh-CN" altLang="en-US" sz="2200" b="1" dirty="0">
                <a:solidFill>
                  <a:srgbClr val="FF9900"/>
                </a:solidFill>
                <a:effectLst>
                  <a:outerShdw blurRad="38100" dist="38100" dir="2700000" algn="tl">
                    <a:srgbClr val="000000">
                      <a:alpha val="43137"/>
                    </a:srgbClr>
                  </a:outerShdw>
                </a:effectLst>
                <a:latin typeface="Times New Roman" pitchFamily="18" charset="0"/>
              </a:rPr>
              <a:t>        </a:t>
            </a:r>
            <a:r>
              <a:rPr lang="en-US" altLang="zh-CN" sz="2200" b="1" dirty="0" smtClean="0">
                <a:solidFill>
                  <a:srgbClr val="FF9900"/>
                </a:solidFill>
                <a:effectLst>
                  <a:outerShdw blurRad="38100" dist="38100" dir="2700000" algn="tl">
                    <a:srgbClr val="000000">
                      <a:alpha val="43137"/>
                    </a:srgbClr>
                  </a:outerShdw>
                </a:effectLst>
                <a:latin typeface="Times New Roman" pitchFamily="18" charset="0"/>
              </a:rPr>
              <a:t>        P</a:t>
            </a:r>
            <a:r>
              <a:rPr lang="en-US" altLang="zh-CN" sz="2200" b="1" dirty="0">
                <a:solidFill>
                  <a:srgbClr val="FF9900"/>
                </a:solidFill>
                <a:effectLst>
                  <a:outerShdw blurRad="38100" dist="38100" dir="2700000" algn="tl">
                    <a:srgbClr val="000000">
                      <a:alpha val="43137"/>
                    </a:srgbClr>
                  </a:outerShdw>
                </a:effectLst>
                <a:latin typeface="Times New Roman" pitchFamily="18" charset="0"/>
              </a:rPr>
              <a:t>∨(Q∧R) ⇔ (P∨Q)∧(P∨R)</a:t>
            </a:r>
          </a:p>
          <a:p>
            <a:pPr marL="800100" lvl="2" indent="0">
              <a:spcBef>
                <a:spcPts val="600"/>
              </a:spcBef>
              <a:buNone/>
            </a:pPr>
            <a:r>
              <a:rPr lang="zh-CN" altLang="en-US" sz="2000" b="1" dirty="0">
                <a:solidFill>
                  <a:srgbClr val="00B050"/>
                </a:solidFill>
                <a:latin typeface="Times New Roman" pitchFamily="18" charset="0"/>
              </a:rPr>
              <a:t>例如</a:t>
            </a:r>
            <a:r>
              <a:rPr lang="zh-CN" altLang="en-US" sz="2000" b="1" dirty="0" smtClean="0">
                <a:solidFill>
                  <a:srgbClr val="00B050"/>
                </a:solidFill>
                <a:latin typeface="Times New Roman" pitchFamily="18" charset="0"/>
              </a:rPr>
              <a:t>，</a:t>
            </a:r>
            <a:r>
              <a:rPr lang="zh-CN" altLang="en-US" sz="2000" b="1" dirty="0">
                <a:solidFill>
                  <a:srgbClr val="00B050"/>
                </a:solidFill>
              </a:rPr>
              <a:t>为 </a:t>
            </a:r>
            <a:r>
              <a:rPr lang="en-US" altLang="zh-CN" sz="2000" b="1" dirty="0" smtClean="0">
                <a:solidFill>
                  <a:srgbClr val="00B050"/>
                </a:solidFill>
              </a:rPr>
              <a:t>(</a:t>
            </a:r>
            <a:r>
              <a:rPr lang="en-US" altLang="zh-CN" sz="2000" b="1" dirty="0">
                <a:solidFill>
                  <a:srgbClr val="00B050"/>
                </a:solidFill>
              </a:rPr>
              <a:t>∀x)(﹁P(</a:t>
            </a:r>
            <a:r>
              <a:rPr lang="en-US" altLang="zh-CN" sz="2000" b="1" dirty="0" err="1">
                <a:solidFill>
                  <a:srgbClr val="00B050"/>
                </a:solidFill>
              </a:rPr>
              <a:t>x,f</a:t>
            </a:r>
            <a:r>
              <a:rPr lang="en-US" altLang="zh-CN" sz="2000" b="1" dirty="0">
                <a:solidFill>
                  <a:srgbClr val="00B050"/>
                </a:solidFill>
              </a:rPr>
              <a:t>(x))∨(Q(</a:t>
            </a:r>
            <a:r>
              <a:rPr lang="en-US" altLang="zh-CN" sz="2000" b="1" dirty="0" err="1">
                <a:solidFill>
                  <a:srgbClr val="00B050"/>
                </a:solidFill>
              </a:rPr>
              <a:t>x,g</a:t>
            </a:r>
            <a:r>
              <a:rPr lang="en-US" altLang="zh-CN" sz="2000" b="1" dirty="0">
                <a:solidFill>
                  <a:srgbClr val="00B050"/>
                </a:solidFill>
              </a:rPr>
              <a:t>(x))∧﹁R(</a:t>
            </a:r>
            <a:r>
              <a:rPr lang="en-US" altLang="zh-CN" sz="2000" b="1" dirty="0" err="1">
                <a:solidFill>
                  <a:srgbClr val="00B050"/>
                </a:solidFill>
              </a:rPr>
              <a:t>x,g</a:t>
            </a:r>
            <a:r>
              <a:rPr lang="en-US" altLang="zh-CN" sz="2000" b="1" dirty="0">
                <a:solidFill>
                  <a:srgbClr val="00B050"/>
                </a:solidFill>
              </a:rPr>
              <a:t>(x</a:t>
            </a:r>
            <a:r>
              <a:rPr lang="en-US" altLang="zh-CN" sz="2000" b="1" dirty="0" smtClean="0">
                <a:solidFill>
                  <a:srgbClr val="00B050"/>
                </a:solidFill>
              </a:rPr>
              <a:t>)))) </a:t>
            </a:r>
            <a:r>
              <a:rPr lang="zh-CN" altLang="en-US" sz="2000" b="1" dirty="0" smtClean="0">
                <a:solidFill>
                  <a:srgbClr val="00B050"/>
                </a:solidFill>
              </a:rPr>
              <a:t>化为</a:t>
            </a:r>
            <a:r>
              <a:rPr lang="en-US" altLang="zh-CN" sz="2000" b="1" dirty="0" err="1" smtClean="0">
                <a:solidFill>
                  <a:srgbClr val="00B050"/>
                </a:solidFill>
                <a:latin typeface="Times New Roman" pitchFamily="18" charset="0"/>
              </a:rPr>
              <a:t>Skolem</a:t>
            </a:r>
            <a:r>
              <a:rPr lang="zh-CN" altLang="en-US" sz="2000" b="1" dirty="0" smtClean="0">
                <a:solidFill>
                  <a:srgbClr val="00B050"/>
                </a:solidFill>
                <a:latin typeface="Times New Roman" pitchFamily="18" charset="0"/>
              </a:rPr>
              <a:t>标准</a:t>
            </a:r>
            <a:r>
              <a:rPr lang="en-US" altLang="zh-CN" sz="2000" b="1" dirty="0" smtClean="0">
                <a:solidFill>
                  <a:srgbClr val="00B050"/>
                </a:solidFill>
                <a:latin typeface="Times New Roman" pitchFamily="18" charset="0"/>
              </a:rPr>
              <a:t>  </a:t>
            </a:r>
            <a:r>
              <a:rPr lang="zh-CN" altLang="en-US" sz="2000" b="1" dirty="0" smtClean="0">
                <a:solidFill>
                  <a:srgbClr val="00B050"/>
                </a:solidFill>
                <a:latin typeface="Times New Roman" pitchFamily="18" charset="0"/>
              </a:rPr>
              <a:t>形后为  </a:t>
            </a:r>
            <a:r>
              <a:rPr lang="en-US" altLang="zh-CN" sz="2000" b="1" dirty="0">
                <a:solidFill>
                  <a:srgbClr val="00B050"/>
                </a:solidFill>
                <a:latin typeface="Times New Roman" pitchFamily="18" charset="0"/>
              </a:rPr>
              <a:t>(∀x)((﹁P(</a:t>
            </a:r>
            <a:r>
              <a:rPr lang="en-US" altLang="zh-CN" sz="2000" b="1" dirty="0" err="1">
                <a:solidFill>
                  <a:srgbClr val="00B050"/>
                </a:solidFill>
                <a:latin typeface="Times New Roman" pitchFamily="18" charset="0"/>
              </a:rPr>
              <a:t>x,f</a:t>
            </a:r>
            <a:r>
              <a:rPr lang="en-US" altLang="zh-CN" sz="2000" b="1" dirty="0">
                <a:solidFill>
                  <a:srgbClr val="00B050"/>
                </a:solidFill>
                <a:latin typeface="Times New Roman" pitchFamily="18" charset="0"/>
              </a:rPr>
              <a:t>(x))∨Q(</a:t>
            </a:r>
            <a:r>
              <a:rPr lang="en-US" altLang="zh-CN" sz="2000" b="1" dirty="0" err="1">
                <a:solidFill>
                  <a:srgbClr val="00B050"/>
                </a:solidFill>
                <a:latin typeface="Times New Roman" pitchFamily="18" charset="0"/>
              </a:rPr>
              <a:t>x,g</a:t>
            </a:r>
            <a:r>
              <a:rPr lang="en-US" altLang="zh-CN" sz="2000" b="1" dirty="0">
                <a:solidFill>
                  <a:srgbClr val="00B050"/>
                </a:solidFill>
                <a:latin typeface="Times New Roman" pitchFamily="18" charset="0"/>
              </a:rPr>
              <a:t>(x))∧(﹁P(</a:t>
            </a:r>
            <a:r>
              <a:rPr lang="en-US" altLang="zh-CN" sz="2000" b="1" dirty="0" err="1">
                <a:solidFill>
                  <a:srgbClr val="00B050"/>
                </a:solidFill>
                <a:latin typeface="Times New Roman" pitchFamily="18" charset="0"/>
              </a:rPr>
              <a:t>x,f</a:t>
            </a:r>
            <a:r>
              <a:rPr lang="en-US" altLang="zh-CN" sz="2000" b="1" dirty="0">
                <a:solidFill>
                  <a:srgbClr val="00B050"/>
                </a:solidFill>
                <a:latin typeface="Times New Roman" pitchFamily="18" charset="0"/>
              </a:rPr>
              <a:t>(x))∨﹁R(</a:t>
            </a:r>
            <a:r>
              <a:rPr lang="en-US" altLang="zh-CN" sz="2000" b="1" dirty="0" err="1">
                <a:solidFill>
                  <a:srgbClr val="00B050"/>
                </a:solidFill>
                <a:latin typeface="Times New Roman" pitchFamily="18" charset="0"/>
              </a:rPr>
              <a:t>x,g</a:t>
            </a:r>
            <a:r>
              <a:rPr lang="en-US" altLang="zh-CN" sz="2000" b="1" dirty="0">
                <a:solidFill>
                  <a:srgbClr val="00B050"/>
                </a:solidFill>
                <a:latin typeface="Times New Roman" pitchFamily="18" charset="0"/>
              </a:rPr>
              <a:t>(x))))</a:t>
            </a:r>
          </a:p>
          <a:p>
            <a:pPr marL="0" indent="0">
              <a:spcBef>
                <a:spcPts val="1800"/>
              </a:spcBef>
              <a:buNone/>
            </a:pPr>
            <a:r>
              <a:rPr lang="en-US" altLang="zh-CN" sz="2400" dirty="0">
                <a:solidFill>
                  <a:srgbClr val="0000FF"/>
                </a:solidFill>
                <a:latin typeface="Times New Roman" pitchFamily="18" charset="0"/>
              </a:rPr>
              <a:t>(7) </a:t>
            </a:r>
            <a:r>
              <a:rPr lang="zh-CN" altLang="en-US" sz="2400" dirty="0">
                <a:solidFill>
                  <a:srgbClr val="0000FF"/>
                </a:solidFill>
                <a:latin typeface="Times New Roman" pitchFamily="18" charset="0"/>
              </a:rPr>
              <a:t>消去全称量词</a:t>
            </a:r>
          </a:p>
          <a:p>
            <a:pPr lvl="1" indent="-342900">
              <a:spcBef>
                <a:spcPts val="600"/>
              </a:spcBef>
            </a:pPr>
            <a:r>
              <a:rPr lang="zh-CN" altLang="en-US" sz="2200" b="0" dirty="0" smtClean="0">
                <a:latin typeface="Times New Roman" pitchFamily="18" charset="0"/>
              </a:rPr>
              <a:t>由于</a:t>
            </a:r>
            <a:r>
              <a:rPr lang="zh-CN" altLang="en-US" sz="2200" dirty="0">
                <a:solidFill>
                  <a:srgbClr val="FF9900"/>
                </a:solidFill>
                <a:effectLst>
                  <a:outerShdw blurRad="38100" dist="38100" dir="2700000" algn="tl">
                    <a:srgbClr val="000000">
                      <a:alpha val="43137"/>
                    </a:srgbClr>
                  </a:outerShdw>
                </a:effectLst>
                <a:latin typeface="Times New Roman" pitchFamily="18" charset="0"/>
              </a:rPr>
              <a:t>母式中的全部变元均受全称量词的约束</a:t>
            </a:r>
            <a:r>
              <a:rPr lang="zh-CN" altLang="en-US" sz="2200" b="0" dirty="0">
                <a:latin typeface="Times New Roman" pitchFamily="18" charset="0"/>
              </a:rPr>
              <a:t>，并且全称量词的</a:t>
            </a:r>
            <a:r>
              <a:rPr lang="zh-CN" altLang="en-US" sz="2200" dirty="0">
                <a:solidFill>
                  <a:srgbClr val="FF9900"/>
                </a:solidFill>
                <a:effectLst>
                  <a:outerShdw blurRad="38100" dist="38100" dir="2700000" algn="tl">
                    <a:srgbClr val="000000">
                      <a:alpha val="43137"/>
                    </a:srgbClr>
                  </a:outerShdw>
                </a:effectLst>
                <a:latin typeface="Times New Roman" pitchFamily="18" charset="0"/>
              </a:rPr>
              <a:t>次序已无关紧要</a:t>
            </a:r>
            <a:r>
              <a:rPr lang="zh-CN" altLang="en-US" sz="2200" b="0" dirty="0">
                <a:latin typeface="Times New Roman" pitchFamily="18" charset="0"/>
              </a:rPr>
              <a:t>，因此</a:t>
            </a:r>
            <a:r>
              <a:rPr lang="zh-CN" altLang="en-US" sz="2200" dirty="0">
                <a:solidFill>
                  <a:srgbClr val="FF9900"/>
                </a:solidFill>
                <a:effectLst>
                  <a:outerShdw blurRad="38100" dist="38100" dir="2700000" algn="tl">
                    <a:srgbClr val="000000">
                      <a:alpha val="43137"/>
                    </a:srgbClr>
                  </a:outerShdw>
                </a:effectLst>
                <a:latin typeface="Times New Roman" pitchFamily="18" charset="0"/>
              </a:rPr>
              <a:t>可以省掉全称量词</a:t>
            </a:r>
            <a:r>
              <a:rPr lang="zh-CN" altLang="en-US" sz="2200" b="0" dirty="0" smtClean="0">
                <a:latin typeface="Times New Roman" pitchFamily="18" charset="0"/>
              </a:rPr>
              <a:t>。</a:t>
            </a:r>
            <a:endParaRPr lang="en-US" altLang="zh-CN" sz="2200" b="0" dirty="0" smtClean="0">
              <a:latin typeface="Times New Roman" pitchFamily="18" charset="0"/>
            </a:endParaRPr>
          </a:p>
          <a:p>
            <a:pPr lvl="1" indent="-342900">
              <a:spcBef>
                <a:spcPts val="600"/>
              </a:spcBef>
            </a:pPr>
            <a:r>
              <a:rPr lang="zh-CN" altLang="en-US" sz="2200" dirty="0" smtClean="0">
                <a:solidFill>
                  <a:srgbClr val="FF0000"/>
                </a:solidFill>
                <a:latin typeface="Times New Roman" pitchFamily="18" charset="0"/>
              </a:rPr>
              <a:t>剩下</a:t>
            </a:r>
            <a:r>
              <a:rPr lang="zh-CN" altLang="en-US" sz="2200" dirty="0">
                <a:solidFill>
                  <a:srgbClr val="FF0000"/>
                </a:solidFill>
                <a:latin typeface="Times New Roman" pitchFamily="18" charset="0"/>
              </a:rPr>
              <a:t>的母式，仍假设其变元是被全称量词量化的</a:t>
            </a:r>
            <a:r>
              <a:rPr lang="zh-CN" altLang="en-US" sz="2200" b="0" dirty="0">
                <a:latin typeface="Times New Roman" pitchFamily="18" charset="0"/>
              </a:rPr>
              <a:t>。</a:t>
            </a:r>
          </a:p>
          <a:p>
            <a:pPr marL="800100" lvl="2" indent="0">
              <a:spcBef>
                <a:spcPts val="1200"/>
              </a:spcBef>
              <a:buNone/>
            </a:pPr>
            <a:r>
              <a:rPr lang="zh-CN" altLang="en-US" sz="2000" b="1" dirty="0" smtClean="0">
                <a:solidFill>
                  <a:srgbClr val="00B050"/>
                </a:solidFill>
                <a:latin typeface="Times New Roman" pitchFamily="18" charset="0"/>
              </a:rPr>
              <a:t>例如，</a:t>
            </a:r>
            <a:r>
              <a:rPr lang="en-US" altLang="zh-CN" sz="2000" b="1" dirty="0">
                <a:solidFill>
                  <a:srgbClr val="00B050"/>
                </a:solidFill>
              </a:rPr>
              <a:t>(∀x)((﹁P(</a:t>
            </a:r>
            <a:r>
              <a:rPr lang="en-US" altLang="zh-CN" sz="2000" b="1" dirty="0" err="1">
                <a:solidFill>
                  <a:srgbClr val="00B050"/>
                </a:solidFill>
              </a:rPr>
              <a:t>x,f</a:t>
            </a:r>
            <a:r>
              <a:rPr lang="en-US" altLang="zh-CN" sz="2000" b="1" dirty="0">
                <a:solidFill>
                  <a:srgbClr val="00B050"/>
                </a:solidFill>
              </a:rPr>
              <a:t>(x))∨Q(</a:t>
            </a:r>
            <a:r>
              <a:rPr lang="en-US" altLang="zh-CN" sz="2000" b="1" dirty="0" err="1">
                <a:solidFill>
                  <a:srgbClr val="00B050"/>
                </a:solidFill>
              </a:rPr>
              <a:t>x,g</a:t>
            </a:r>
            <a:r>
              <a:rPr lang="en-US" altLang="zh-CN" sz="2000" b="1" dirty="0">
                <a:solidFill>
                  <a:srgbClr val="00B050"/>
                </a:solidFill>
              </a:rPr>
              <a:t>(x))∧(﹁P(</a:t>
            </a:r>
            <a:r>
              <a:rPr lang="en-US" altLang="zh-CN" sz="2000" b="1" dirty="0" err="1">
                <a:solidFill>
                  <a:srgbClr val="00B050"/>
                </a:solidFill>
              </a:rPr>
              <a:t>x,f</a:t>
            </a:r>
            <a:r>
              <a:rPr lang="en-US" altLang="zh-CN" sz="2000" b="1" dirty="0">
                <a:solidFill>
                  <a:srgbClr val="00B050"/>
                </a:solidFill>
              </a:rPr>
              <a:t>(x))∨﹁R(</a:t>
            </a:r>
            <a:r>
              <a:rPr lang="en-US" altLang="zh-CN" sz="2000" b="1" dirty="0" err="1">
                <a:solidFill>
                  <a:srgbClr val="00B050"/>
                </a:solidFill>
              </a:rPr>
              <a:t>x,g</a:t>
            </a:r>
            <a:r>
              <a:rPr lang="en-US" altLang="zh-CN" sz="2000" b="1" dirty="0">
                <a:solidFill>
                  <a:srgbClr val="00B050"/>
                </a:solidFill>
              </a:rPr>
              <a:t>(x</a:t>
            </a:r>
            <a:r>
              <a:rPr lang="en-US" altLang="zh-CN" sz="2000" b="1" dirty="0" smtClean="0">
                <a:solidFill>
                  <a:srgbClr val="00B050"/>
                </a:solidFill>
              </a:rPr>
              <a:t>)))) </a:t>
            </a:r>
            <a:r>
              <a:rPr lang="zh-CN" altLang="en-US" sz="2000" b="1" dirty="0" smtClean="0">
                <a:solidFill>
                  <a:srgbClr val="00B050"/>
                </a:solidFill>
                <a:latin typeface="Times New Roman" pitchFamily="18" charset="0"/>
              </a:rPr>
              <a:t>消</a:t>
            </a:r>
            <a:r>
              <a:rPr lang="zh-CN" altLang="en-US" sz="2000" b="1" dirty="0">
                <a:solidFill>
                  <a:srgbClr val="00B050"/>
                </a:solidFill>
                <a:latin typeface="Times New Roman" pitchFamily="18" charset="0"/>
              </a:rPr>
              <a:t>去全称量词后</a:t>
            </a:r>
            <a:r>
              <a:rPr lang="zh-CN" altLang="en-US" sz="2000" b="1" dirty="0" smtClean="0">
                <a:solidFill>
                  <a:srgbClr val="00B050"/>
                </a:solidFill>
                <a:latin typeface="Times New Roman" pitchFamily="18" charset="0"/>
              </a:rPr>
              <a:t>为 </a:t>
            </a:r>
            <a:r>
              <a:rPr lang="en-US" altLang="zh-CN" sz="2000" b="1" dirty="0">
                <a:solidFill>
                  <a:srgbClr val="00B050"/>
                </a:solidFill>
                <a:latin typeface="Times New Roman" pitchFamily="18" charset="0"/>
              </a:rPr>
              <a:t>(﹁P(</a:t>
            </a:r>
            <a:r>
              <a:rPr lang="en-US" altLang="zh-CN" sz="2000" b="1" dirty="0" err="1">
                <a:solidFill>
                  <a:srgbClr val="00B050"/>
                </a:solidFill>
                <a:latin typeface="Times New Roman" pitchFamily="18" charset="0"/>
              </a:rPr>
              <a:t>x,f</a:t>
            </a:r>
            <a:r>
              <a:rPr lang="en-US" altLang="zh-CN" sz="2000" b="1" dirty="0">
                <a:solidFill>
                  <a:srgbClr val="00B050"/>
                </a:solidFill>
                <a:latin typeface="Times New Roman" pitchFamily="18" charset="0"/>
              </a:rPr>
              <a:t>(x))∨Q(</a:t>
            </a:r>
            <a:r>
              <a:rPr lang="en-US" altLang="zh-CN" sz="2000" b="1" dirty="0" err="1">
                <a:solidFill>
                  <a:srgbClr val="00B050"/>
                </a:solidFill>
                <a:latin typeface="Times New Roman" pitchFamily="18" charset="0"/>
              </a:rPr>
              <a:t>x,g</a:t>
            </a:r>
            <a:r>
              <a:rPr lang="en-US" altLang="zh-CN" sz="2000" b="1" dirty="0">
                <a:solidFill>
                  <a:srgbClr val="00B050"/>
                </a:solidFill>
                <a:latin typeface="Times New Roman" pitchFamily="18" charset="0"/>
              </a:rPr>
              <a:t>(x)) ∧(﹁P(</a:t>
            </a:r>
            <a:r>
              <a:rPr lang="en-US" altLang="zh-CN" sz="2000" b="1" dirty="0" err="1">
                <a:solidFill>
                  <a:srgbClr val="00B050"/>
                </a:solidFill>
                <a:latin typeface="Times New Roman" pitchFamily="18" charset="0"/>
              </a:rPr>
              <a:t>x,f</a:t>
            </a:r>
            <a:r>
              <a:rPr lang="en-US" altLang="zh-CN" sz="2000" b="1" dirty="0">
                <a:solidFill>
                  <a:srgbClr val="00B050"/>
                </a:solidFill>
                <a:latin typeface="Times New Roman" pitchFamily="18" charset="0"/>
              </a:rPr>
              <a:t>(x))∨﹁R(</a:t>
            </a:r>
            <a:r>
              <a:rPr lang="en-US" altLang="zh-CN" sz="2000" b="1" dirty="0" err="1">
                <a:solidFill>
                  <a:srgbClr val="00B050"/>
                </a:solidFill>
                <a:latin typeface="Times New Roman" pitchFamily="18" charset="0"/>
              </a:rPr>
              <a:t>x,g</a:t>
            </a:r>
            <a:r>
              <a:rPr lang="en-US" altLang="zh-CN" sz="2000" b="1" dirty="0">
                <a:solidFill>
                  <a:srgbClr val="00B050"/>
                </a:solidFill>
                <a:latin typeface="Times New Roman" pitchFamily="18" charset="0"/>
              </a:rPr>
              <a:t>(x)))</a:t>
            </a:r>
          </a:p>
        </p:txBody>
      </p:sp>
      <p:sp>
        <p:nvSpPr>
          <p:cNvPr id="6" name="Rectangle 2"/>
          <p:cNvSpPr>
            <a:spLocks noGrp="1" noChangeArrowheads="1"/>
          </p:cNvSpPr>
          <p:nvPr>
            <p:ph type="title"/>
          </p:nvPr>
        </p:nvSpPr>
        <p:spPr>
          <a:xfrm>
            <a:off x="467544" y="188640"/>
            <a:ext cx="8229600" cy="864394"/>
          </a:xfrm>
        </p:spPr>
        <p:txBody>
          <a:bodyPr/>
          <a:lstStyle/>
          <a:p>
            <a:r>
              <a:rPr lang="zh-CN" altLang="en-US" b="1" dirty="0">
                <a:solidFill>
                  <a:schemeClr val="accent2"/>
                </a:solidFill>
                <a:latin typeface="Times New Roman" pitchFamily="18" charset="0"/>
                <a:cs typeface="Times New Roman" pitchFamily="18" charset="0"/>
              </a:rPr>
              <a:t>子句集的化简</a:t>
            </a:r>
          </a:p>
        </p:txBody>
      </p:sp>
      <p:grpSp>
        <p:nvGrpSpPr>
          <p:cNvPr id="9" name="组合 8"/>
          <p:cNvGrpSpPr/>
          <p:nvPr/>
        </p:nvGrpSpPr>
        <p:grpSpPr>
          <a:xfrm>
            <a:off x="3419872" y="1336702"/>
            <a:ext cx="5472608" cy="1012178"/>
            <a:chOff x="3419872" y="1336702"/>
            <a:chExt cx="5472608" cy="1012178"/>
          </a:xfrm>
        </p:grpSpPr>
        <p:sp>
          <p:nvSpPr>
            <p:cNvPr id="3" name="矩形 2"/>
            <p:cNvSpPr/>
            <p:nvPr/>
          </p:nvSpPr>
          <p:spPr>
            <a:xfrm>
              <a:off x="3419872" y="1916832"/>
              <a:ext cx="2088232" cy="432048"/>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箭头连接符 6"/>
            <p:cNvCxnSpPr/>
            <p:nvPr/>
          </p:nvCxnSpPr>
          <p:spPr>
            <a:xfrm flipV="1">
              <a:off x="5508104" y="1556792"/>
              <a:ext cx="792088" cy="360040"/>
            </a:xfrm>
            <a:prstGeom prst="straightConnector1">
              <a:avLst/>
            </a:prstGeom>
            <a:ln>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300192" y="1336702"/>
              <a:ext cx="2592288" cy="400110"/>
            </a:xfrm>
            <a:prstGeom prst="rect">
              <a:avLst/>
            </a:prstGeom>
            <a:noFill/>
          </p:spPr>
          <p:txBody>
            <a:bodyPr wrap="square" rtlCol="0">
              <a:spAutoFit/>
            </a:bodyPr>
            <a:lstStyle/>
            <a:p>
              <a:r>
                <a:rPr lang="zh-CN" altLang="en-US" b="1" dirty="0" smtClean="0">
                  <a:solidFill>
                    <a:srgbClr val="FF00FF"/>
                  </a:solidFill>
                  <a:effectLst>
                    <a:outerShdw blurRad="38100" dist="38100" dir="2700000" algn="tl">
                      <a:srgbClr val="000000">
                        <a:alpha val="43137"/>
                      </a:srgbClr>
                    </a:outerShdw>
                  </a:effectLst>
                </a:rPr>
                <a:t>母式：子句的合取式</a:t>
              </a:r>
              <a:endParaRPr lang="zh-CN" altLang="en-US" b="1" dirty="0">
                <a:solidFill>
                  <a:srgbClr val="FF00FF"/>
                </a:solidFill>
                <a:effectLst>
                  <a:outerShdw blurRad="38100" dist="38100" dir="2700000" algn="tl">
                    <a:srgbClr val="000000">
                      <a:alpha val="43137"/>
                    </a:srgbClr>
                  </a:outerShdw>
                </a:effectLst>
              </a:endParaRP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72771">
                                            <p:txEl>
                                              <p:pRg st="7" end="7"/>
                                            </p:txEl>
                                          </p:spTgt>
                                        </p:tgtEl>
                                        <p:attrNameLst>
                                          <p:attrName>style.visibility</p:attrName>
                                        </p:attrNameLst>
                                      </p:cBhvr>
                                      <p:to>
                                        <p:strVal val="visible"/>
                                      </p:to>
                                    </p:set>
                                    <p:animEffect transition="in" filter="fade">
                                      <p:cBhvr>
                                        <p:cTn id="11" dur="500"/>
                                        <p:tgtEl>
                                          <p:spTgt spid="672771">
                                            <p:txEl>
                                              <p:pRg st="7" end="7"/>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672771">
                                            <p:txEl>
                                              <p:pRg st="8" end="8"/>
                                            </p:txEl>
                                          </p:spTgt>
                                        </p:tgtEl>
                                        <p:attrNameLst>
                                          <p:attrName>style.visibility</p:attrName>
                                        </p:attrNameLst>
                                      </p:cBhvr>
                                      <p:to>
                                        <p:strVal val="visible"/>
                                      </p:to>
                                    </p:set>
                                    <p:animEffect transition="in" filter="fade">
                                      <p:cBhvr>
                                        <p:cTn id="14" dur="500"/>
                                        <p:tgtEl>
                                          <p:spTgt spid="672771">
                                            <p:txEl>
                                              <p:pRg st="8" end="8"/>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672771">
                                            <p:txEl>
                                              <p:pRg st="9" end="9"/>
                                            </p:txEl>
                                          </p:spTgt>
                                        </p:tgtEl>
                                        <p:attrNameLst>
                                          <p:attrName>style.visibility</p:attrName>
                                        </p:attrNameLst>
                                      </p:cBhvr>
                                      <p:to>
                                        <p:strVal val="visible"/>
                                      </p:to>
                                    </p:set>
                                    <p:animEffect transition="in" filter="fade">
                                      <p:cBhvr>
                                        <p:cTn id="17" dur="500"/>
                                        <p:tgtEl>
                                          <p:spTgt spid="672771">
                                            <p:txEl>
                                              <p:pRg st="9" end="9"/>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672771">
                                            <p:txEl>
                                              <p:pRg st="10" end="10"/>
                                            </p:txEl>
                                          </p:spTgt>
                                        </p:tgtEl>
                                        <p:attrNameLst>
                                          <p:attrName>style.visibility</p:attrName>
                                        </p:attrNameLst>
                                      </p:cBhvr>
                                      <p:to>
                                        <p:strVal val="visible"/>
                                      </p:to>
                                    </p:set>
                                    <p:animEffect transition="in" filter="fade">
                                      <p:cBhvr>
                                        <p:cTn id="20" dur="500"/>
                                        <p:tgtEl>
                                          <p:spTgt spid="67277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795" name="Rectangle 3"/>
          <p:cNvSpPr>
            <a:spLocks noGrp="1" noChangeArrowheads="1"/>
          </p:cNvSpPr>
          <p:nvPr>
            <p:ph type="body" idx="1"/>
          </p:nvPr>
        </p:nvSpPr>
        <p:spPr>
          <a:xfrm>
            <a:off x="395536" y="1197247"/>
            <a:ext cx="8281044" cy="5472113"/>
          </a:xfrm>
        </p:spPr>
        <p:txBody>
          <a:bodyPr/>
          <a:lstStyle/>
          <a:p>
            <a:pPr marL="0" indent="0">
              <a:spcBef>
                <a:spcPts val="600"/>
              </a:spcBef>
              <a:buNone/>
            </a:pPr>
            <a:r>
              <a:rPr lang="en-US" altLang="zh-CN" sz="2400" dirty="0">
                <a:solidFill>
                  <a:srgbClr val="0000FF"/>
                </a:solidFill>
                <a:cs typeface="+mn-cs"/>
              </a:rPr>
              <a:t>(8) </a:t>
            </a:r>
            <a:r>
              <a:rPr lang="zh-CN" altLang="en-US" sz="2400" dirty="0">
                <a:solidFill>
                  <a:srgbClr val="0000FF"/>
                </a:solidFill>
                <a:cs typeface="+mn-cs"/>
              </a:rPr>
              <a:t>消去合取词</a:t>
            </a:r>
          </a:p>
          <a:p>
            <a:pPr marL="400050" lvl="1" indent="0">
              <a:spcBef>
                <a:spcPts val="600"/>
              </a:spcBef>
              <a:buNone/>
            </a:pPr>
            <a:r>
              <a:rPr lang="zh-CN" altLang="en-US" sz="2200" b="1" dirty="0" smtClean="0">
                <a:solidFill>
                  <a:srgbClr val="FF9900"/>
                </a:solidFill>
                <a:effectLst>
                  <a:outerShdw blurRad="38100" dist="38100" dir="2700000" algn="tl">
                    <a:srgbClr val="000000">
                      <a:alpha val="43137"/>
                    </a:srgbClr>
                  </a:outerShdw>
                </a:effectLst>
                <a:latin typeface="Times New Roman" pitchFamily="18" charset="0"/>
              </a:rPr>
              <a:t>在</a:t>
            </a:r>
            <a:r>
              <a:rPr lang="zh-CN" altLang="en-US" sz="2200" b="1" dirty="0">
                <a:solidFill>
                  <a:srgbClr val="FF9900"/>
                </a:solidFill>
                <a:effectLst>
                  <a:outerShdw blurRad="38100" dist="38100" dir="2700000" algn="tl">
                    <a:srgbClr val="000000">
                      <a:alpha val="43137"/>
                    </a:srgbClr>
                  </a:outerShdw>
                </a:effectLst>
                <a:latin typeface="Times New Roman" pitchFamily="18" charset="0"/>
              </a:rPr>
              <a:t>母式中消去所有合取词</a:t>
            </a:r>
            <a:r>
              <a:rPr lang="zh-CN" altLang="en-US" sz="2200" b="1" dirty="0">
                <a:latin typeface="Times New Roman" pitchFamily="18" charset="0"/>
              </a:rPr>
              <a:t>，</a:t>
            </a:r>
            <a:r>
              <a:rPr lang="zh-CN" altLang="en-US" sz="2200" b="0" dirty="0">
                <a:latin typeface="Times New Roman" pitchFamily="18" charset="0"/>
              </a:rPr>
              <a:t>把母式用子句集的形式表示</a:t>
            </a:r>
            <a:r>
              <a:rPr lang="zh-CN" altLang="en-US" sz="2200" b="0" dirty="0" smtClean="0">
                <a:latin typeface="Times New Roman" pitchFamily="18" charset="0"/>
              </a:rPr>
              <a:t>出来</a:t>
            </a:r>
            <a:endParaRPr lang="zh-CN" altLang="en-US" sz="2200" b="0" dirty="0">
              <a:latin typeface="Times New Roman" pitchFamily="18" charset="0"/>
            </a:endParaRPr>
          </a:p>
          <a:p>
            <a:pPr marL="800100" lvl="2" indent="0">
              <a:spcBef>
                <a:spcPts val="600"/>
              </a:spcBef>
              <a:buNone/>
            </a:pPr>
            <a:r>
              <a:rPr lang="zh-CN" altLang="en-US" sz="2000" b="1" dirty="0" smtClean="0">
                <a:solidFill>
                  <a:srgbClr val="00B050"/>
                </a:solidFill>
                <a:latin typeface="Times New Roman" pitchFamily="18" charset="0"/>
              </a:rPr>
              <a:t>例如，</a:t>
            </a:r>
            <a:r>
              <a:rPr lang="en-US" altLang="zh-CN" sz="2000" b="1" dirty="0">
                <a:solidFill>
                  <a:srgbClr val="00B050"/>
                </a:solidFill>
              </a:rPr>
              <a:t>(﹁P(</a:t>
            </a:r>
            <a:r>
              <a:rPr lang="en-US" altLang="zh-CN" sz="2000" b="1" dirty="0" err="1">
                <a:solidFill>
                  <a:srgbClr val="00B050"/>
                </a:solidFill>
              </a:rPr>
              <a:t>x,f</a:t>
            </a:r>
            <a:r>
              <a:rPr lang="en-US" altLang="zh-CN" sz="2000" b="1" dirty="0">
                <a:solidFill>
                  <a:srgbClr val="00B050"/>
                </a:solidFill>
              </a:rPr>
              <a:t>(x))∨Q(</a:t>
            </a:r>
            <a:r>
              <a:rPr lang="en-US" altLang="zh-CN" sz="2000" b="1" dirty="0" err="1">
                <a:solidFill>
                  <a:srgbClr val="00B050"/>
                </a:solidFill>
              </a:rPr>
              <a:t>x,g</a:t>
            </a:r>
            <a:r>
              <a:rPr lang="en-US" altLang="zh-CN" sz="2000" b="1" dirty="0">
                <a:solidFill>
                  <a:srgbClr val="00B050"/>
                </a:solidFill>
              </a:rPr>
              <a:t>(x)) ∧(﹁P(</a:t>
            </a:r>
            <a:r>
              <a:rPr lang="en-US" altLang="zh-CN" sz="2000" b="1" dirty="0" err="1">
                <a:solidFill>
                  <a:srgbClr val="00B050"/>
                </a:solidFill>
              </a:rPr>
              <a:t>x,f</a:t>
            </a:r>
            <a:r>
              <a:rPr lang="en-US" altLang="zh-CN" sz="2000" b="1" dirty="0">
                <a:solidFill>
                  <a:srgbClr val="00B050"/>
                </a:solidFill>
              </a:rPr>
              <a:t>(x))∨﹁R(</a:t>
            </a:r>
            <a:r>
              <a:rPr lang="en-US" altLang="zh-CN" sz="2000" b="1" dirty="0" err="1">
                <a:solidFill>
                  <a:srgbClr val="00B050"/>
                </a:solidFill>
              </a:rPr>
              <a:t>x,g</a:t>
            </a:r>
            <a:r>
              <a:rPr lang="en-US" altLang="zh-CN" sz="2000" b="1" dirty="0">
                <a:solidFill>
                  <a:srgbClr val="00B050"/>
                </a:solidFill>
              </a:rPr>
              <a:t>(x)))</a:t>
            </a:r>
          </a:p>
          <a:p>
            <a:pPr marL="800100" lvl="2" indent="0">
              <a:spcBef>
                <a:spcPts val="600"/>
              </a:spcBef>
              <a:buNone/>
            </a:pPr>
            <a:r>
              <a:rPr lang="zh-CN" altLang="en-US" sz="2000" b="1" dirty="0" smtClean="0">
                <a:solidFill>
                  <a:srgbClr val="00B050"/>
                </a:solidFill>
                <a:latin typeface="Times New Roman" pitchFamily="18" charset="0"/>
              </a:rPr>
              <a:t>的</a:t>
            </a:r>
            <a:r>
              <a:rPr lang="zh-CN" altLang="en-US" sz="2000" b="1" dirty="0">
                <a:solidFill>
                  <a:srgbClr val="00B050"/>
                </a:solidFill>
                <a:latin typeface="Times New Roman" pitchFamily="18" charset="0"/>
              </a:rPr>
              <a:t>子句集中包含以下两个子句</a:t>
            </a:r>
          </a:p>
          <a:p>
            <a:pPr marL="800100" lvl="2" indent="0">
              <a:spcBef>
                <a:spcPts val="600"/>
              </a:spcBef>
              <a:buNone/>
            </a:pPr>
            <a:r>
              <a:rPr lang="zh-CN" altLang="en-US" sz="2000" b="1" dirty="0">
                <a:solidFill>
                  <a:srgbClr val="00B050"/>
                </a:solidFill>
                <a:latin typeface="Times New Roman" pitchFamily="18" charset="0"/>
              </a:rPr>
              <a:t>        </a:t>
            </a:r>
            <a:r>
              <a:rPr lang="en-US" altLang="zh-CN" sz="2000" b="1" dirty="0" smtClean="0">
                <a:solidFill>
                  <a:srgbClr val="00B050"/>
                </a:solidFill>
                <a:latin typeface="Times New Roman" pitchFamily="18" charset="0"/>
              </a:rPr>
              <a:t>﹁</a:t>
            </a:r>
            <a:r>
              <a:rPr lang="en-US" altLang="zh-CN" sz="2000" b="1" dirty="0">
                <a:solidFill>
                  <a:srgbClr val="00B050"/>
                </a:solidFill>
                <a:latin typeface="Times New Roman" pitchFamily="18" charset="0"/>
              </a:rPr>
              <a:t>P(</a:t>
            </a:r>
            <a:r>
              <a:rPr lang="en-US" altLang="zh-CN" sz="2000" b="1" dirty="0" err="1">
                <a:solidFill>
                  <a:srgbClr val="00B050"/>
                </a:solidFill>
                <a:latin typeface="Times New Roman" pitchFamily="18" charset="0"/>
              </a:rPr>
              <a:t>x,f</a:t>
            </a:r>
            <a:r>
              <a:rPr lang="en-US" altLang="zh-CN" sz="2000" b="1" dirty="0">
                <a:solidFill>
                  <a:srgbClr val="00B050"/>
                </a:solidFill>
                <a:latin typeface="Times New Roman" pitchFamily="18" charset="0"/>
              </a:rPr>
              <a:t>(x))∨Q(</a:t>
            </a:r>
            <a:r>
              <a:rPr lang="en-US" altLang="zh-CN" sz="2000" b="1" dirty="0" err="1">
                <a:solidFill>
                  <a:srgbClr val="00B050"/>
                </a:solidFill>
                <a:latin typeface="Times New Roman" pitchFamily="18" charset="0"/>
              </a:rPr>
              <a:t>x,g</a:t>
            </a:r>
            <a:r>
              <a:rPr lang="en-US" altLang="zh-CN" sz="2000" b="1" dirty="0">
                <a:solidFill>
                  <a:srgbClr val="00B050"/>
                </a:solidFill>
                <a:latin typeface="Times New Roman" pitchFamily="18" charset="0"/>
              </a:rPr>
              <a:t>(x))</a:t>
            </a:r>
          </a:p>
          <a:p>
            <a:pPr marL="800100" lvl="2" indent="0">
              <a:spcBef>
                <a:spcPts val="600"/>
              </a:spcBef>
              <a:buNone/>
            </a:pPr>
            <a:r>
              <a:rPr lang="en-US" altLang="zh-CN" sz="2000" b="1" dirty="0">
                <a:solidFill>
                  <a:srgbClr val="00B050"/>
                </a:solidFill>
                <a:latin typeface="Times New Roman" pitchFamily="18" charset="0"/>
              </a:rPr>
              <a:t>        </a:t>
            </a:r>
            <a:r>
              <a:rPr lang="en-US" altLang="zh-CN" sz="2000" b="1" dirty="0" smtClean="0">
                <a:solidFill>
                  <a:srgbClr val="00B050"/>
                </a:solidFill>
                <a:latin typeface="Times New Roman" pitchFamily="18" charset="0"/>
              </a:rPr>
              <a:t>       ﹁</a:t>
            </a:r>
            <a:r>
              <a:rPr lang="en-US" altLang="zh-CN" sz="2000" b="1" dirty="0">
                <a:solidFill>
                  <a:srgbClr val="00B050"/>
                </a:solidFill>
                <a:latin typeface="Times New Roman" pitchFamily="18" charset="0"/>
              </a:rPr>
              <a:t>P(</a:t>
            </a:r>
            <a:r>
              <a:rPr lang="en-US" altLang="zh-CN" sz="2000" b="1" dirty="0" err="1">
                <a:solidFill>
                  <a:srgbClr val="00B050"/>
                </a:solidFill>
                <a:latin typeface="Times New Roman" pitchFamily="18" charset="0"/>
              </a:rPr>
              <a:t>x,f</a:t>
            </a:r>
            <a:r>
              <a:rPr lang="en-US" altLang="zh-CN" sz="2000" b="1" dirty="0">
                <a:solidFill>
                  <a:srgbClr val="00B050"/>
                </a:solidFill>
                <a:latin typeface="Times New Roman" pitchFamily="18" charset="0"/>
              </a:rPr>
              <a:t>(x))∨﹁R(</a:t>
            </a:r>
            <a:r>
              <a:rPr lang="en-US" altLang="zh-CN" sz="2000" b="1" dirty="0" err="1">
                <a:solidFill>
                  <a:srgbClr val="00B050"/>
                </a:solidFill>
                <a:latin typeface="Times New Roman" pitchFamily="18" charset="0"/>
              </a:rPr>
              <a:t>x,g</a:t>
            </a:r>
            <a:r>
              <a:rPr lang="en-US" altLang="zh-CN" sz="2000" b="1" dirty="0">
                <a:solidFill>
                  <a:srgbClr val="00B050"/>
                </a:solidFill>
                <a:latin typeface="Times New Roman" pitchFamily="18" charset="0"/>
              </a:rPr>
              <a:t>(x))</a:t>
            </a:r>
          </a:p>
          <a:p>
            <a:pPr marL="0" indent="0">
              <a:spcBef>
                <a:spcPts val="1800"/>
              </a:spcBef>
              <a:buNone/>
            </a:pPr>
            <a:r>
              <a:rPr lang="en-US" altLang="zh-CN" sz="2400" dirty="0">
                <a:solidFill>
                  <a:srgbClr val="0000FF"/>
                </a:solidFill>
                <a:cs typeface="+mn-cs"/>
              </a:rPr>
              <a:t>(9) </a:t>
            </a:r>
            <a:r>
              <a:rPr lang="zh-CN" altLang="en-US" sz="2400" dirty="0">
                <a:solidFill>
                  <a:srgbClr val="0000FF"/>
                </a:solidFill>
                <a:cs typeface="+mn-cs"/>
              </a:rPr>
              <a:t>更换变量名称</a:t>
            </a:r>
          </a:p>
          <a:p>
            <a:pPr marL="457200" lvl="1" indent="0">
              <a:spcBef>
                <a:spcPts val="600"/>
              </a:spcBef>
              <a:buNone/>
            </a:pPr>
            <a:r>
              <a:rPr lang="zh-CN" altLang="en-US" dirty="0">
                <a:solidFill>
                  <a:srgbClr val="FF9900"/>
                </a:solidFill>
                <a:effectLst>
                  <a:outerShdw blurRad="38100" dist="38100" dir="2700000" algn="tl">
                    <a:srgbClr val="000000">
                      <a:alpha val="43137"/>
                    </a:srgbClr>
                  </a:outerShdw>
                </a:effectLst>
              </a:rPr>
              <a:t>对子句集中的某些变量重新命名，使任意两个子句中不出现相同的变量名。</a:t>
            </a:r>
            <a:endParaRPr lang="en-US" altLang="zh-CN" dirty="0">
              <a:solidFill>
                <a:srgbClr val="FF9900"/>
              </a:solidFill>
              <a:effectLst>
                <a:outerShdw blurRad="38100" dist="38100" dir="2700000" algn="tl">
                  <a:srgbClr val="000000">
                    <a:alpha val="43137"/>
                  </a:srgbClr>
                </a:outerShdw>
              </a:effectLst>
            </a:endParaRPr>
          </a:p>
          <a:p>
            <a:pPr marL="800100" lvl="2" indent="0">
              <a:spcBef>
                <a:spcPts val="600"/>
              </a:spcBef>
              <a:buNone/>
            </a:pPr>
            <a:r>
              <a:rPr lang="zh-CN" altLang="en-US" sz="2000" b="1" dirty="0" smtClean="0">
                <a:solidFill>
                  <a:srgbClr val="00B050"/>
                </a:solidFill>
                <a:latin typeface="Times New Roman" pitchFamily="18" charset="0"/>
              </a:rPr>
              <a:t>例如</a:t>
            </a:r>
            <a:r>
              <a:rPr lang="zh-CN" altLang="en-US" sz="2000" b="1" dirty="0">
                <a:solidFill>
                  <a:srgbClr val="00B050"/>
                </a:solidFill>
                <a:latin typeface="Times New Roman" pitchFamily="18" charset="0"/>
              </a:rPr>
              <a:t>，对前面的公式，可把第二个子句集中的变元名</a:t>
            </a:r>
            <a:r>
              <a:rPr lang="en-US" altLang="zh-CN" sz="2000" b="1" dirty="0">
                <a:solidFill>
                  <a:srgbClr val="00B050"/>
                </a:solidFill>
                <a:latin typeface="Times New Roman" pitchFamily="18" charset="0"/>
              </a:rPr>
              <a:t>x</a:t>
            </a:r>
            <a:r>
              <a:rPr lang="zh-CN" altLang="en-US" sz="2000" b="1" dirty="0">
                <a:solidFill>
                  <a:srgbClr val="00B050"/>
                </a:solidFill>
                <a:latin typeface="Times New Roman" pitchFamily="18" charset="0"/>
              </a:rPr>
              <a:t>更换为</a:t>
            </a:r>
            <a:r>
              <a:rPr lang="en-US" altLang="zh-CN" sz="2000" b="1" dirty="0">
                <a:solidFill>
                  <a:srgbClr val="00B050"/>
                </a:solidFill>
                <a:latin typeface="Times New Roman" pitchFamily="18" charset="0"/>
              </a:rPr>
              <a:t>y</a:t>
            </a:r>
            <a:r>
              <a:rPr lang="zh-CN" altLang="en-US" sz="2000" b="1" dirty="0">
                <a:solidFill>
                  <a:srgbClr val="00B050"/>
                </a:solidFill>
                <a:latin typeface="Times New Roman" pitchFamily="18" charset="0"/>
              </a:rPr>
              <a:t>，得到如下子句集</a:t>
            </a:r>
          </a:p>
          <a:p>
            <a:pPr marL="800100" lvl="2" indent="0">
              <a:spcBef>
                <a:spcPts val="600"/>
              </a:spcBef>
              <a:buNone/>
            </a:pPr>
            <a:r>
              <a:rPr lang="zh-CN" altLang="en-US" sz="2000" b="1" dirty="0">
                <a:solidFill>
                  <a:srgbClr val="00B050"/>
                </a:solidFill>
                <a:latin typeface="Times New Roman" pitchFamily="18" charset="0"/>
              </a:rPr>
              <a:t>        </a:t>
            </a:r>
            <a:r>
              <a:rPr lang="en-US" altLang="zh-CN" sz="2000" b="1" dirty="0">
                <a:solidFill>
                  <a:srgbClr val="00B050"/>
                </a:solidFill>
                <a:latin typeface="Times New Roman" pitchFamily="18" charset="0"/>
              </a:rPr>
              <a:t>﹁P(</a:t>
            </a:r>
            <a:r>
              <a:rPr lang="en-US" altLang="zh-CN" sz="2000" b="1" dirty="0" err="1">
                <a:solidFill>
                  <a:srgbClr val="00B050"/>
                </a:solidFill>
                <a:latin typeface="Times New Roman" pitchFamily="18" charset="0"/>
              </a:rPr>
              <a:t>x,f</a:t>
            </a:r>
            <a:r>
              <a:rPr lang="en-US" altLang="zh-CN" sz="2000" b="1" dirty="0">
                <a:solidFill>
                  <a:srgbClr val="00B050"/>
                </a:solidFill>
                <a:latin typeface="Times New Roman" pitchFamily="18" charset="0"/>
              </a:rPr>
              <a:t>(x))∨Q(</a:t>
            </a:r>
            <a:r>
              <a:rPr lang="en-US" altLang="zh-CN" sz="2000" b="1" dirty="0" err="1">
                <a:solidFill>
                  <a:srgbClr val="00B050"/>
                </a:solidFill>
                <a:latin typeface="Times New Roman" pitchFamily="18" charset="0"/>
              </a:rPr>
              <a:t>x,g</a:t>
            </a:r>
            <a:r>
              <a:rPr lang="en-US" altLang="zh-CN" sz="2000" b="1" dirty="0">
                <a:solidFill>
                  <a:srgbClr val="00B050"/>
                </a:solidFill>
                <a:latin typeface="Times New Roman" pitchFamily="18" charset="0"/>
              </a:rPr>
              <a:t>(x))</a:t>
            </a:r>
          </a:p>
          <a:p>
            <a:pPr marL="800100" lvl="2" indent="0">
              <a:spcBef>
                <a:spcPts val="600"/>
              </a:spcBef>
              <a:buNone/>
            </a:pPr>
            <a:r>
              <a:rPr lang="en-US" altLang="zh-CN" sz="2000" b="1" dirty="0">
                <a:solidFill>
                  <a:srgbClr val="00B050"/>
                </a:solidFill>
                <a:latin typeface="Times New Roman" pitchFamily="18" charset="0"/>
              </a:rPr>
              <a:t>        </a:t>
            </a:r>
            <a:r>
              <a:rPr lang="en-US" altLang="zh-CN" sz="2000" b="1" dirty="0" smtClean="0">
                <a:solidFill>
                  <a:srgbClr val="00B050"/>
                </a:solidFill>
                <a:latin typeface="Times New Roman" pitchFamily="18" charset="0"/>
              </a:rPr>
              <a:t>       ﹁</a:t>
            </a:r>
            <a:r>
              <a:rPr lang="en-US" altLang="zh-CN" sz="2000" b="1" dirty="0">
                <a:solidFill>
                  <a:srgbClr val="00B050"/>
                </a:solidFill>
                <a:latin typeface="Times New Roman" pitchFamily="18" charset="0"/>
              </a:rPr>
              <a:t>P(</a:t>
            </a:r>
            <a:r>
              <a:rPr lang="en-US" altLang="zh-CN" sz="2000" b="1" dirty="0" err="1">
                <a:solidFill>
                  <a:srgbClr val="00B050"/>
                </a:solidFill>
                <a:latin typeface="Times New Roman" pitchFamily="18" charset="0"/>
              </a:rPr>
              <a:t>y,f</a:t>
            </a:r>
            <a:r>
              <a:rPr lang="en-US" altLang="zh-CN" sz="2000" b="1" dirty="0">
                <a:solidFill>
                  <a:srgbClr val="00B050"/>
                </a:solidFill>
                <a:latin typeface="Times New Roman" pitchFamily="18" charset="0"/>
              </a:rPr>
              <a:t>(y))∨﹁R(</a:t>
            </a:r>
            <a:r>
              <a:rPr lang="en-US" altLang="zh-CN" sz="2000" b="1" dirty="0" err="1">
                <a:solidFill>
                  <a:srgbClr val="00B050"/>
                </a:solidFill>
                <a:latin typeface="Times New Roman" pitchFamily="18" charset="0"/>
              </a:rPr>
              <a:t>y,g</a:t>
            </a:r>
            <a:r>
              <a:rPr lang="en-US" altLang="zh-CN" sz="2000" b="1" dirty="0">
                <a:solidFill>
                  <a:srgbClr val="00B050"/>
                </a:solidFill>
                <a:latin typeface="Times New Roman" pitchFamily="18" charset="0"/>
              </a:rPr>
              <a:t>(y))</a:t>
            </a:r>
          </a:p>
        </p:txBody>
      </p:sp>
      <p:sp>
        <p:nvSpPr>
          <p:cNvPr id="6" name="Rectangle 2"/>
          <p:cNvSpPr>
            <a:spLocks noGrp="1" noChangeArrowheads="1"/>
          </p:cNvSpPr>
          <p:nvPr>
            <p:ph type="title"/>
          </p:nvPr>
        </p:nvSpPr>
        <p:spPr>
          <a:xfrm>
            <a:off x="467544" y="188640"/>
            <a:ext cx="8229600" cy="864394"/>
          </a:xfrm>
        </p:spPr>
        <p:txBody>
          <a:bodyPr/>
          <a:lstStyle/>
          <a:p>
            <a:r>
              <a:rPr lang="zh-CN" altLang="en-US" b="1" dirty="0">
                <a:solidFill>
                  <a:schemeClr val="accent2"/>
                </a:solidFill>
                <a:latin typeface="Times New Roman" pitchFamily="18" charset="0"/>
                <a:cs typeface="Times New Roman" pitchFamily="18" charset="0"/>
              </a:rPr>
              <a:t>子句集的化简</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3795">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3795">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73795">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73795">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7379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339" name="Rectangle 3"/>
          <p:cNvSpPr>
            <a:spLocks noChangeArrowheads="1"/>
          </p:cNvSpPr>
          <p:nvPr/>
        </p:nvSpPr>
        <p:spPr bwMode="auto">
          <a:xfrm>
            <a:off x="71438" y="1340767"/>
            <a:ext cx="8964612" cy="5183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342900" indent="-342900">
              <a:lnSpc>
                <a:spcPct val="120000"/>
              </a:lnSpc>
              <a:spcBef>
                <a:spcPct val="20000"/>
              </a:spcBef>
            </a:pPr>
            <a:r>
              <a:rPr lang="zh-CN" altLang="en-US" sz="2800" b="1" dirty="0" smtClean="0">
                <a:latin typeface="Times New Roman" pitchFamily="18" charset="0"/>
                <a:ea typeface="仿宋_GB2312" pitchFamily="49" charset="-122"/>
                <a:cs typeface="Times New Roman" pitchFamily="18" charset="0"/>
              </a:rPr>
              <a:t>设</a:t>
            </a:r>
            <a:r>
              <a:rPr lang="zh-CN" altLang="en-US" sz="2800" b="1" dirty="0">
                <a:latin typeface="Times New Roman" pitchFamily="18" charset="0"/>
                <a:ea typeface="仿宋_GB2312" pitchFamily="49" charset="-122"/>
                <a:cs typeface="Times New Roman" pitchFamily="18" charset="0"/>
              </a:rPr>
              <a:t>： </a:t>
            </a:r>
            <a:r>
              <a:rPr lang="en-US" altLang="zh-CN" sz="2800" b="1" dirty="0">
                <a:latin typeface="Times New Roman" pitchFamily="18" charset="0"/>
                <a:ea typeface="仿宋_GB2312" pitchFamily="49" charset="-122"/>
                <a:cs typeface="Times New Roman" pitchFamily="18" charset="0"/>
              </a:rPr>
              <a:t>X,Y,Z,W</a:t>
            </a:r>
            <a:r>
              <a:rPr lang="zh-CN" altLang="en-US" sz="2800" b="1" dirty="0">
                <a:latin typeface="Times New Roman" pitchFamily="18" charset="0"/>
                <a:ea typeface="仿宋_GB2312" pitchFamily="49" charset="-122"/>
                <a:cs typeface="Times New Roman" pitchFamily="18" charset="0"/>
              </a:rPr>
              <a:t>表示变元</a:t>
            </a:r>
            <a:r>
              <a:rPr lang="zh-CN" altLang="en-US" sz="2800" b="1" dirty="0" smtClean="0">
                <a:latin typeface="Times New Roman" pitchFamily="18" charset="0"/>
                <a:ea typeface="仿宋_GB2312" pitchFamily="49" charset="-122"/>
                <a:cs typeface="Times New Roman" pitchFamily="18" charset="0"/>
              </a:rPr>
              <a:t>；</a:t>
            </a:r>
            <a:r>
              <a:rPr lang="en-US" altLang="zh-CN" sz="2800" b="1" dirty="0" err="1" smtClean="0">
                <a:latin typeface="Times New Roman" pitchFamily="18" charset="0"/>
                <a:ea typeface="仿宋_GB2312" pitchFamily="49" charset="-122"/>
                <a:cs typeface="Times New Roman" pitchFamily="18" charset="0"/>
              </a:rPr>
              <a:t>l,m,n</a:t>
            </a:r>
            <a:r>
              <a:rPr lang="zh-CN" altLang="en-US" sz="2800" b="1" dirty="0">
                <a:latin typeface="Times New Roman" pitchFamily="18" charset="0"/>
                <a:ea typeface="仿宋_GB2312" pitchFamily="49" charset="-122"/>
                <a:cs typeface="Times New Roman" pitchFamily="18" charset="0"/>
              </a:rPr>
              <a:t>表示常元；</a:t>
            </a:r>
          </a:p>
          <a:p>
            <a:pPr marL="342900" indent="-342900">
              <a:lnSpc>
                <a:spcPct val="120000"/>
              </a:lnSpc>
              <a:spcBef>
                <a:spcPct val="20000"/>
              </a:spcBef>
            </a:pPr>
            <a:r>
              <a:rPr lang="zh-CN" altLang="en-US" sz="2800" b="1" dirty="0">
                <a:latin typeface="Times New Roman" pitchFamily="18" charset="0"/>
                <a:ea typeface="仿宋_GB2312" pitchFamily="49" charset="-122"/>
                <a:cs typeface="Times New Roman" pitchFamily="18" charset="0"/>
              </a:rPr>
              <a:t>        </a:t>
            </a:r>
            <a:r>
              <a:rPr lang="zh-CN" altLang="en-US" sz="2800" b="1" dirty="0" smtClean="0">
                <a:latin typeface="Times New Roman" pitchFamily="18" charset="0"/>
                <a:ea typeface="仿宋_GB2312" pitchFamily="49" charset="-122"/>
                <a:cs typeface="Times New Roman" pitchFamily="18" charset="0"/>
              </a:rPr>
              <a:t>  </a:t>
            </a:r>
            <a:r>
              <a:rPr lang="en-US" altLang="zh-CN" sz="2800" b="1" dirty="0" err="1" smtClean="0">
                <a:latin typeface="Times New Roman" pitchFamily="18" charset="0"/>
                <a:ea typeface="仿宋_GB2312" pitchFamily="49" charset="-122"/>
                <a:cs typeface="Times New Roman" pitchFamily="18" charset="0"/>
              </a:rPr>
              <a:t>a,b,c,d,e</a:t>
            </a:r>
            <a:r>
              <a:rPr lang="zh-CN" altLang="en-US" sz="2800" b="1" dirty="0">
                <a:latin typeface="Times New Roman" pitchFamily="18" charset="0"/>
                <a:ea typeface="仿宋_GB2312" pitchFamily="49" charset="-122"/>
                <a:cs typeface="Times New Roman" pitchFamily="18" charset="0"/>
              </a:rPr>
              <a:t>表示谓词名。</a:t>
            </a:r>
          </a:p>
          <a:p>
            <a:pPr marL="342900" indent="-342900">
              <a:lnSpc>
                <a:spcPct val="120000"/>
              </a:lnSpc>
              <a:spcBef>
                <a:spcPct val="20000"/>
              </a:spcBef>
            </a:pPr>
            <a:r>
              <a:rPr lang="zh-CN" altLang="en-US" sz="2800" b="1" dirty="0" smtClean="0">
                <a:latin typeface="Times New Roman" pitchFamily="18" charset="0"/>
                <a:ea typeface="仿宋_GB2312" pitchFamily="49" charset="-122"/>
                <a:cs typeface="Times New Roman" pitchFamily="18" charset="0"/>
              </a:rPr>
              <a:t> 对</a:t>
            </a:r>
            <a:r>
              <a:rPr lang="zh-CN" altLang="en-US" sz="2800" b="1" dirty="0">
                <a:latin typeface="Times New Roman" pitchFamily="18" charset="0"/>
                <a:ea typeface="仿宋_GB2312" pitchFamily="49" charset="-122"/>
                <a:cs typeface="Times New Roman" pitchFamily="18" charset="0"/>
              </a:rPr>
              <a:t>下式进行子句集化简：</a:t>
            </a:r>
          </a:p>
          <a:p>
            <a:pPr marL="342900" indent="-342900">
              <a:lnSpc>
                <a:spcPct val="120000"/>
              </a:lnSpc>
              <a:spcBef>
                <a:spcPct val="20000"/>
              </a:spcBef>
            </a:pPr>
            <a:r>
              <a:rPr lang="zh-CN" altLang="en-US" sz="2400" b="1" dirty="0">
                <a:solidFill>
                  <a:srgbClr val="0000CC"/>
                </a:solidFill>
                <a:latin typeface="Times New Roman" pitchFamily="18" charset="0"/>
                <a:ea typeface="仿宋_GB2312" pitchFamily="49" charset="-122"/>
                <a:cs typeface="Times New Roman" pitchFamily="18" charset="0"/>
              </a:rPr>
              <a:t>    </a:t>
            </a:r>
            <a:r>
              <a:rPr lang="en-US" altLang="zh-CN" sz="2400" b="1" dirty="0">
                <a:solidFill>
                  <a:srgbClr val="0000CC"/>
                </a:solidFill>
                <a:latin typeface="Times New Roman" pitchFamily="18" charset="0"/>
                <a:ea typeface="仿宋_GB2312" pitchFamily="49" charset="-122"/>
                <a:cs typeface="Times New Roman" pitchFamily="18" charset="0"/>
              </a:rPr>
              <a:t>(∀ X) (</a:t>
            </a:r>
            <a:r>
              <a:rPr lang="zh-CN" altLang="en-US" sz="2400" b="1" dirty="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a(X)∧b(X)</a:t>
            </a:r>
            <a:r>
              <a:rPr lang="zh-CN" altLang="en-US" sz="2400" b="1" dirty="0">
                <a:solidFill>
                  <a:srgbClr val="0000CC"/>
                </a:solidFill>
                <a:latin typeface="Times New Roman" pitchFamily="18" charset="0"/>
                <a:ea typeface="仿宋_GB2312" pitchFamily="49" charset="-122"/>
                <a:cs typeface="Times New Roman" pitchFamily="18" charset="0"/>
              </a:rPr>
              <a:t>］→ ［</a:t>
            </a:r>
            <a:r>
              <a:rPr lang="en-US" altLang="zh-CN" sz="2400" b="1" dirty="0">
                <a:solidFill>
                  <a:srgbClr val="0000CC"/>
                </a:solidFill>
                <a:latin typeface="Times New Roman" pitchFamily="18" charset="0"/>
                <a:ea typeface="仿宋_GB2312" pitchFamily="49" charset="-122"/>
                <a:cs typeface="Times New Roman" pitchFamily="18" charset="0"/>
              </a:rPr>
              <a:t>c(X, l )∧</a:t>
            </a:r>
            <a:r>
              <a:rPr lang="en-US" altLang="zh-CN" sz="2400" b="1" dirty="0" smtClean="0">
                <a:solidFill>
                  <a:srgbClr val="0000CC"/>
                </a:solidFill>
                <a:latin typeface="Times New Roman" pitchFamily="18" charset="0"/>
                <a:ea typeface="仿宋_GB2312" pitchFamily="49" charset="-122"/>
                <a:cs typeface="Times New Roman" pitchFamily="18" charset="0"/>
              </a:rPr>
              <a:t>(</a:t>
            </a:r>
            <a:r>
              <a:rPr lang="zh-CN" altLang="en-US" sz="2400" b="1" dirty="0">
                <a:solidFill>
                  <a:srgbClr val="0000CC"/>
                </a:solidFill>
                <a:latin typeface="Times New Roman" pitchFamily="18" charset="0"/>
                <a:ea typeface="仿宋_GB2312" pitchFamily="49" charset="-122"/>
                <a:cs typeface="Times New Roman" pitchFamily="18" charset="0"/>
              </a:rPr>
              <a:t>∃</a:t>
            </a:r>
            <a:r>
              <a:rPr lang="en-US" altLang="zh-CN" sz="2400" b="1" dirty="0" smtClean="0">
                <a:solidFill>
                  <a:srgbClr val="0000CC"/>
                </a:solidFill>
                <a:latin typeface="Times New Roman" pitchFamily="18" charset="0"/>
                <a:ea typeface="仿宋_GB2312" pitchFamily="49" charset="-122"/>
                <a:cs typeface="Times New Roman" pitchFamily="18" charset="0"/>
              </a:rPr>
              <a:t>Y</a:t>
            </a:r>
            <a:r>
              <a:rPr lang="en-US" altLang="zh-CN" sz="2400" b="1" dirty="0">
                <a:solidFill>
                  <a:srgbClr val="0000CC"/>
                </a:solidFill>
                <a:latin typeface="Times New Roman" pitchFamily="18" charset="0"/>
                <a:ea typeface="仿宋_GB2312" pitchFamily="49" charset="-122"/>
                <a:cs typeface="Times New Roman" pitchFamily="18" charset="0"/>
              </a:rPr>
              <a:t>) </a:t>
            </a:r>
            <a:r>
              <a:rPr lang="en-US" altLang="zh-CN" sz="2400" b="1" dirty="0" smtClean="0">
                <a:solidFill>
                  <a:srgbClr val="0000CC"/>
                </a:solidFill>
                <a:latin typeface="Times New Roman" pitchFamily="18" charset="0"/>
                <a:ea typeface="仿宋_GB2312" pitchFamily="49" charset="-122"/>
                <a:cs typeface="Times New Roman" pitchFamily="18" charset="0"/>
              </a:rPr>
              <a:t>((</a:t>
            </a:r>
            <a:r>
              <a:rPr lang="zh-CN" altLang="en-US" sz="2400" b="1" dirty="0">
                <a:solidFill>
                  <a:srgbClr val="0000CC"/>
                </a:solidFill>
                <a:latin typeface="Times New Roman" pitchFamily="18" charset="0"/>
                <a:ea typeface="仿宋_GB2312" pitchFamily="49" charset="-122"/>
                <a:cs typeface="Times New Roman" pitchFamily="18" charset="0"/>
              </a:rPr>
              <a:t>∃ </a:t>
            </a:r>
            <a:r>
              <a:rPr lang="en-US" altLang="zh-CN" sz="2400" b="1" dirty="0" smtClean="0">
                <a:solidFill>
                  <a:srgbClr val="0000CC"/>
                </a:solidFill>
                <a:latin typeface="Times New Roman" pitchFamily="18" charset="0"/>
                <a:ea typeface="仿宋_GB2312" pitchFamily="49" charset="-122"/>
                <a:cs typeface="Times New Roman" pitchFamily="18" charset="0"/>
              </a:rPr>
              <a:t>Z</a:t>
            </a:r>
            <a:r>
              <a:rPr lang="zh-CN" altLang="en-US" sz="2400" b="1" dirty="0" smtClean="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c(Y</a:t>
            </a:r>
            <a:r>
              <a:rPr lang="zh-CN" altLang="en-US" sz="2400" b="1" dirty="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Z)</a:t>
            </a:r>
            <a:r>
              <a:rPr lang="zh-CN" altLang="en-US" sz="2400" b="1" dirty="0" smtClean="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a:t>
            </a:r>
            <a:r>
              <a:rPr lang="zh-CN" altLang="en-US" sz="2400" b="1" dirty="0" smtClean="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d(X,Y) ) </a:t>
            </a:r>
            <a:r>
              <a:rPr lang="zh-CN" altLang="en-US" sz="2400" b="1" dirty="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 (∀ X) (e(X))</a:t>
            </a:r>
          </a:p>
          <a:p>
            <a:pPr marL="342900" indent="-342900">
              <a:spcBef>
                <a:spcPct val="20000"/>
              </a:spcBef>
            </a:pPr>
            <a:endParaRPr lang="en-US" altLang="zh-CN" sz="2400" b="1" dirty="0">
              <a:latin typeface="Times New Roman" pitchFamily="18" charset="0"/>
              <a:ea typeface="仿宋_GB2312" pitchFamily="49" charset="-122"/>
              <a:cs typeface="Times New Roman" pitchFamily="18" charset="0"/>
            </a:endParaRPr>
          </a:p>
          <a:p>
            <a:pPr marL="342900" indent="-342900">
              <a:spcBef>
                <a:spcPct val="20000"/>
              </a:spcBef>
            </a:pPr>
            <a:r>
              <a:rPr lang="en-US" altLang="zh-CN" sz="2800" b="1" dirty="0">
                <a:solidFill>
                  <a:srgbClr val="FF0000"/>
                </a:solidFill>
                <a:latin typeface="Times New Roman" pitchFamily="18" charset="0"/>
                <a:ea typeface="仿宋_GB2312" pitchFamily="49" charset="-122"/>
                <a:cs typeface="Times New Roman" pitchFamily="18" charset="0"/>
              </a:rPr>
              <a:t>    (∀ X)</a:t>
            </a:r>
            <a:r>
              <a:rPr lang="en-US" altLang="zh-CN" sz="2800" b="1" dirty="0">
                <a:latin typeface="Times New Roman" pitchFamily="18" charset="0"/>
                <a:ea typeface="仿宋_GB2312" pitchFamily="49" charset="-122"/>
                <a:cs typeface="Times New Roman" pitchFamily="18" charset="0"/>
              </a:rPr>
              <a:t> </a:t>
            </a:r>
            <a:r>
              <a:rPr lang="en-US" altLang="zh-CN" sz="2800" b="1" dirty="0">
                <a:solidFill>
                  <a:srgbClr val="FF0000"/>
                </a:solidFill>
                <a:latin typeface="Times New Roman" pitchFamily="18" charset="0"/>
                <a:ea typeface="仿宋_GB2312" pitchFamily="49" charset="-122"/>
                <a:cs typeface="Times New Roman" pitchFamily="18" charset="0"/>
              </a:rPr>
              <a:t>(</a:t>
            </a:r>
            <a:r>
              <a:rPr lang="zh-CN" altLang="en-US" sz="2800" b="1" dirty="0">
                <a:latin typeface="Times New Roman" pitchFamily="18" charset="0"/>
                <a:ea typeface="仿宋_GB2312" pitchFamily="49" charset="-122"/>
                <a:cs typeface="Times New Roman" pitchFamily="18" charset="0"/>
              </a:rPr>
              <a:t>［</a:t>
            </a:r>
            <a:r>
              <a:rPr lang="en-US" altLang="zh-CN" sz="2800" b="1" dirty="0">
                <a:latin typeface="Times New Roman" pitchFamily="18" charset="0"/>
                <a:ea typeface="仿宋_GB2312" pitchFamily="49" charset="-122"/>
                <a:cs typeface="Times New Roman" pitchFamily="18" charset="0"/>
              </a:rPr>
              <a:t>a(X)∧b(X)</a:t>
            </a:r>
            <a:r>
              <a:rPr lang="zh-CN" altLang="en-US" sz="2800" b="1" dirty="0">
                <a:latin typeface="Times New Roman" pitchFamily="18" charset="0"/>
                <a:ea typeface="仿宋_GB2312" pitchFamily="49" charset="-122"/>
                <a:cs typeface="Times New Roman" pitchFamily="18" charset="0"/>
              </a:rPr>
              <a:t>］</a:t>
            </a:r>
            <a:r>
              <a:rPr lang="zh-CN" altLang="en-US" sz="2800" b="1" dirty="0">
                <a:solidFill>
                  <a:srgbClr val="FF0000"/>
                </a:solidFill>
                <a:latin typeface="Times New Roman" pitchFamily="18" charset="0"/>
                <a:ea typeface="仿宋_GB2312" pitchFamily="49" charset="-122"/>
                <a:cs typeface="Times New Roman" pitchFamily="18" charset="0"/>
              </a:rPr>
              <a:t>→</a:t>
            </a:r>
            <a:r>
              <a:rPr lang="zh-CN" altLang="en-US" sz="2800" b="1" dirty="0">
                <a:latin typeface="Times New Roman" pitchFamily="18" charset="0"/>
                <a:ea typeface="仿宋_GB2312" pitchFamily="49" charset="-122"/>
                <a:cs typeface="Times New Roman" pitchFamily="18" charset="0"/>
              </a:rPr>
              <a:t> </a:t>
            </a:r>
            <a:r>
              <a:rPr lang="zh-CN" altLang="en-US" sz="2400" b="1" dirty="0">
                <a:solidFill>
                  <a:srgbClr val="33CC33"/>
                </a:solidFill>
                <a:latin typeface="Times New Roman" pitchFamily="18" charset="0"/>
                <a:ea typeface="仿宋_GB2312" pitchFamily="49" charset="-122"/>
                <a:cs typeface="Times New Roman" pitchFamily="18" charset="0"/>
              </a:rPr>
              <a:t>［</a:t>
            </a:r>
            <a:r>
              <a:rPr lang="en-US" altLang="zh-CN" sz="2400" b="1" dirty="0">
                <a:latin typeface="Times New Roman" pitchFamily="18" charset="0"/>
                <a:ea typeface="仿宋_GB2312" pitchFamily="49" charset="-122"/>
                <a:cs typeface="Times New Roman" pitchFamily="18" charset="0"/>
              </a:rPr>
              <a:t>c(X, l )∧</a:t>
            </a:r>
            <a:r>
              <a:rPr lang="en-US" altLang="zh-CN" sz="2400" b="1" dirty="0" smtClean="0">
                <a:solidFill>
                  <a:srgbClr val="FF00FF"/>
                </a:solidFill>
                <a:latin typeface="Times New Roman" pitchFamily="18" charset="0"/>
                <a:ea typeface="仿宋_GB2312" pitchFamily="49" charset="-122"/>
                <a:cs typeface="Times New Roman" pitchFamily="18" charset="0"/>
              </a:rPr>
              <a:t>(</a:t>
            </a:r>
            <a:r>
              <a:rPr lang="zh-CN" altLang="en-US" sz="2400" b="1" dirty="0">
                <a:solidFill>
                  <a:srgbClr val="FF00FF"/>
                </a:solidFill>
                <a:latin typeface="Times New Roman" pitchFamily="18" charset="0"/>
                <a:ea typeface="仿宋_GB2312" pitchFamily="49" charset="-122"/>
                <a:cs typeface="Times New Roman" pitchFamily="18" charset="0"/>
              </a:rPr>
              <a:t>∃ </a:t>
            </a:r>
            <a:r>
              <a:rPr lang="en-US" altLang="zh-CN" sz="2400" b="1" dirty="0" smtClean="0">
                <a:solidFill>
                  <a:srgbClr val="FF00FF"/>
                </a:solidFill>
                <a:latin typeface="Times New Roman" pitchFamily="18" charset="0"/>
                <a:ea typeface="仿宋_GB2312" pitchFamily="49" charset="-122"/>
                <a:cs typeface="Times New Roman" pitchFamily="18" charset="0"/>
              </a:rPr>
              <a:t>Y</a:t>
            </a:r>
            <a:r>
              <a:rPr lang="en-US" altLang="zh-CN" sz="2400" b="1" dirty="0">
                <a:solidFill>
                  <a:srgbClr val="FF00FF"/>
                </a:solidFill>
                <a:latin typeface="Times New Roman" pitchFamily="18" charset="0"/>
                <a:ea typeface="仿宋_GB2312" pitchFamily="49" charset="-122"/>
                <a:cs typeface="Times New Roman" pitchFamily="18" charset="0"/>
              </a:rPr>
              <a:t>) </a:t>
            </a:r>
            <a:r>
              <a:rPr lang="en-US" altLang="zh-CN" sz="2400" b="1" dirty="0" smtClean="0">
                <a:solidFill>
                  <a:srgbClr val="FF00FF"/>
                </a:solidFill>
                <a:latin typeface="Times New Roman" pitchFamily="18" charset="0"/>
                <a:ea typeface="仿宋_GB2312" pitchFamily="49" charset="-122"/>
                <a:cs typeface="Times New Roman" pitchFamily="18" charset="0"/>
              </a:rPr>
              <a:t>(</a:t>
            </a:r>
            <a:r>
              <a:rPr lang="en-US" altLang="zh-CN" sz="2400" b="1" dirty="0" smtClean="0">
                <a:solidFill>
                  <a:srgbClr val="0000CC"/>
                </a:solidFill>
                <a:latin typeface="Times New Roman" pitchFamily="18" charset="0"/>
                <a:ea typeface="仿宋_GB2312" pitchFamily="49" charset="-122"/>
                <a:cs typeface="Times New Roman" pitchFamily="18" charset="0"/>
              </a:rPr>
              <a:t>(</a:t>
            </a:r>
            <a:r>
              <a:rPr lang="zh-CN" altLang="en-US" sz="2400" b="1" dirty="0">
                <a:solidFill>
                  <a:srgbClr val="0000CC"/>
                </a:solidFill>
                <a:latin typeface="Times New Roman" pitchFamily="18" charset="0"/>
                <a:ea typeface="仿宋_GB2312" pitchFamily="49" charset="-122"/>
                <a:cs typeface="Times New Roman" pitchFamily="18" charset="0"/>
              </a:rPr>
              <a:t>∃ </a:t>
            </a:r>
            <a:r>
              <a:rPr lang="en-US" altLang="zh-CN" sz="2400" b="1" dirty="0" smtClean="0">
                <a:solidFill>
                  <a:srgbClr val="0000CC"/>
                </a:solidFill>
                <a:latin typeface="Times New Roman" pitchFamily="18" charset="0"/>
                <a:ea typeface="仿宋_GB2312" pitchFamily="49" charset="-122"/>
                <a:cs typeface="Times New Roman" pitchFamily="18" charset="0"/>
              </a:rPr>
              <a:t>Z</a:t>
            </a:r>
            <a:r>
              <a:rPr lang="zh-CN" altLang="en-US" sz="2400" b="1" dirty="0" smtClean="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c(Y</a:t>
            </a:r>
            <a:r>
              <a:rPr lang="zh-CN" altLang="en-US" sz="2400" b="1" dirty="0">
                <a:solidFill>
                  <a:srgbClr val="0000CC"/>
                </a:solidFill>
                <a:latin typeface="Times New Roman" pitchFamily="18" charset="0"/>
                <a:ea typeface="仿宋_GB2312" pitchFamily="49" charset="-122"/>
                <a:cs typeface="Times New Roman" pitchFamily="18" charset="0"/>
              </a:rPr>
              <a:t>，</a:t>
            </a:r>
            <a:r>
              <a:rPr lang="en-US" altLang="zh-CN" sz="2400" b="1" dirty="0">
                <a:solidFill>
                  <a:srgbClr val="0000CC"/>
                </a:solidFill>
                <a:latin typeface="Times New Roman" pitchFamily="18" charset="0"/>
                <a:ea typeface="仿宋_GB2312" pitchFamily="49" charset="-122"/>
                <a:cs typeface="Times New Roman" pitchFamily="18" charset="0"/>
              </a:rPr>
              <a:t>Z)</a:t>
            </a:r>
            <a:r>
              <a:rPr lang="zh-CN" altLang="en-US" sz="2400" b="1" dirty="0" smtClean="0">
                <a:solidFill>
                  <a:srgbClr val="0000CC"/>
                </a:solidFill>
                <a:latin typeface="Times New Roman" pitchFamily="18" charset="0"/>
                <a:ea typeface="仿宋_GB2312" pitchFamily="49" charset="-122"/>
                <a:cs typeface="Times New Roman" pitchFamily="18" charset="0"/>
              </a:rPr>
              <a:t>］</a:t>
            </a:r>
            <a:r>
              <a:rPr lang="zh-CN" altLang="en-US" sz="2400" b="1" dirty="0">
                <a:solidFill>
                  <a:srgbClr val="0000CC"/>
                </a:solidFill>
                <a:latin typeface="Times New Roman" pitchFamily="18" charset="0"/>
                <a:ea typeface="仿宋_GB2312" pitchFamily="49" charset="-122"/>
                <a:cs typeface="Times New Roman" pitchFamily="18" charset="0"/>
              </a:rPr>
              <a:t>)</a:t>
            </a:r>
            <a:r>
              <a:rPr lang="zh-CN" altLang="en-US" sz="2400" b="1" dirty="0" smtClean="0">
                <a:solidFill>
                  <a:srgbClr val="FF00FF"/>
                </a:solidFill>
                <a:latin typeface="Times New Roman" pitchFamily="18" charset="0"/>
                <a:ea typeface="仿宋_GB2312" pitchFamily="49" charset="-122"/>
                <a:cs typeface="Times New Roman" pitchFamily="18" charset="0"/>
              </a:rPr>
              <a:t>→</a:t>
            </a:r>
            <a:r>
              <a:rPr lang="zh-CN" altLang="en-US" sz="2400" b="1" dirty="0" smtClean="0">
                <a:solidFill>
                  <a:srgbClr val="33CC33"/>
                </a:solidFill>
                <a:latin typeface="Times New Roman" pitchFamily="18" charset="0"/>
                <a:ea typeface="仿宋_GB2312" pitchFamily="49" charset="-122"/>
                <a:cs typeface="Times New Roman" pitchFamily="18" charset="0"/>
              </a:rPr>
              <a:t> </a:t>
            </a:r>
            <a:r>
              <a:rPr lang="en-US" altLang="zh-CN" sz="2400" b="1" dirty="0">
                <a:latin typeface="Times New Roman" pitchFamily="18" charset="0"/>
                <a:ea typeface="仿宋_GB2312" pitchFamily="49" charset="-122"/>
                <a:cs typeface="Times New Roman" pitchFamily="18" charset="0"/>
              </a:rPr>
              <a:t>d(X,Y)</a:t>
            </a:r>
            <a:r>
              <a:rPr lang="en-US" altLang="zh-CN" sz="2400" b="1" dirty="0">
                <a:solidFill>
                  <a:srgbClr val="33CC33"/>
                </a:solidFill>
                <a:latin typeface="Times New Roman" pitchFamily="18" charset="0"/>
                <a:ea typeface="仿宋_GB2312" pitchFamily="49" charset="-122"/>
                <a:cs typeface="Times New Roman" pitchFamily="18" charset="0"/>
              </a:rPr>
              <a:t> </a:t>
            </a:r>
            <a:r>
              <a:rPr lang="en-US" altLang="zh-CN" sz="2400" b="1" dirty="0">
                <a:solidFill>
                  <a:srgbClr val="FF00FF"/>
                </a:solidFill>
                <a:latin typeface="Times New Roman" pitchFamily="18" charset="0"/>
                <a:ea typeface="仿宋_GB2312" pitchFamily="49" charset="-122"/>
                <a:cs typeface="Times New Roman" pitchFamily="18" charset="0"/>
              </a:rPr>
              <a:t>)</a:t>
            </a:r>
            <a:r>
              <a:rPr lang="en-US" altLang="zh-CN" sz="2400" b="1" dirty="0">
                <a:solidFill>
                  <a:srgbClr val="33CC33"/>
                </a:solidFill>
                <a:latin typeface="Times New Roman" pitchFamily="18" charset="0"/>
                <a:ea typeface="仿宋_GB2312" pitchFamily="49" charset="-122"/>
                <a:cs typeface="Times New Roman" pitchFamily="18" charset="0"/>
              </a:rPr>
              <a:t> </a:t>
            </a:r>
            <a:r>
              <a:rPr lang="zh-CN" altLang="en-US" sz="2400" b="1" dirty="0">
                <a:solidFill>
                  <a:srgbClr val="33CC33"/>
                </a:solidFill>
                <a:latin typeface="Times New Roman" pitchFamily="18" charset="0"/>
                <a:ea typeface="仿宋_GB2312" pitchFamily="49" charset="-122"/>
                <a:cs typeface="Times New Roman" pitchFamily="18" charset="0"/>
              </a:rPr>
              <a:t>］</a:t>
            </a:r>
            <a:r>
              <a:rPr lang="en-US" altLang="zh-CN" sz="2400" b="1" dirty="0">
                <a:solidFill>
                  <a:srgbClr val="FF0000"/>
                </a:solidFill>
                <a:latin typeface="Times New Roman" pitchFamily="18" charset="0"/>
                <a:ea typeface="仿宋_GB2312" pitchFamily="49" charset="-122"/>
                <a:cs typeface="Times New Roman" pitchFamily="18" charset="0"/>
              </a:rPr>
              <a:t>) </a:t>
            </a:r>
            <a:r>
              <a:rPr lang="en-US" altLang="zh-CN" sz="2400" b="1" dirty="0">
                <a:solidFill>
                  <a:srgbClr val="FF00FF"/>
                </a:solidFill>
                <a:latin typeface="Times New Roman" pitchFamily="18" charset="0"/>
                <a:ea typeface="仿宋_GB2312" pitchFamily="49" charset="-122"/>
                <a:cs typeface="Times New Roman" pitchFamily="18" charset="0"/>
              </a:rPr>
              <a:t>∨ </a:t>
            </a:r>
            <a:r>
              <a:rPr lang="en-US" altLang="zh-CN" sz="2400" b="1" dirty="0">
                <a:latin typeface="Times New Roman" pitchFamily="18" charset="0"/>
                <a:ea typeface="仿宋_GB2312" pitchFamily="49" charset="-122"/>
                <a:cs typeface="Times New Roman" pitchFamily="18" charset="0"/>
              </a:rPr>
              <a:t> (∀ X) (e(X))</a:t>
            </a:r>
          </a:p>
        </p:txBody>
      </p:sp>
      <p:sp>
        <p:nvSpPr>
          <p:cNvPr id="6" name="Rectangle 2"/>
          <p:cNvSpPr>
            <a:spLocks noGrp="1" noChangeArrowheads="1"/>
          </p:cNvSpPr>
          <p:nvPr>
            <p:ph type="title"/>
          </p:nvPr>
        </p:nvSpPr>
        <p:spPr>
          <a:xfrm>
            <a:off x="467544" y="188640"/>
            <a:ext cx="8229600" cy="864394"/>
          </a:xfrm>
        </p:spPr>
        <p:txBody>
          <a:bodyPr/>
          <a:lstStyle/>
          <a:p>
            <a:r>
              <a:rPr lang="zh-CN" altLang="en-US" b="1" dirty="0"/>
              <a:t>练习</a:t>
            </a:r>
            <a:r>
              <a:rPr lang="zh-CN" altLang="en-US" b="1" dirty="0" smtClean="0">
                <a:solidFill>
                  <a:schemeClr val="accent2"/>
                </a:solidFill>
                <a:latin typeface="Times New Roman" pitchFamily="18" charset="0"/>
                <a:cs typeface="Times New Roman" pitchFamily="18" charset="0"/>
              </a:rPr>
              <a:t>：子句</a:t>
            </a:r>
            <a:r>
              <a:rPr lang="zh-CN" altLang="en-US" b="1" dirty="0">
                <a:solidFill>
                  <a:schemeClr val="accent2"/>
                </a:solidFill>
                <a:latin typeface="Times New Roman" pitchFamily="18" charset="0"/>
                <a:cs typeface="Times New Roman" pitchFamily="18" charset="0"/>
              </a:rPr>
              <a:t>集的化</a:t>
            </a:r>
            <a:r>
              <a:rPr lang="zh-CN" altLang="en-US" b="1" dirty="0" smtClean="0">
                <a:solidFill>
                  <a:schemeClr val="accent2"/>
                </a:solidFill>
                <a:latin typeface="Times New Roman" pitchFamily="18" charset="0"/>
                <a:cs typeface="Times New Roman" pitchFamily="18" charset="0"/>
              </a:rPr>
              <a:t>简</a:t>
            </a:r>
            <a:endParaRPr lang="zh-CN" altLang="en-US" b="1" dirty="0">
              <a:solidFill>
                <a:schemeClr val="accent2"/>
              </a:solidFill>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2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266" name="Rectangle 2"/>
          <p:cNvSpPr>
            <a:spLocks noGrp="1" noChangeArrowheads="1"/>
          </p:cNvSpPr>
          <p:nvPr>
            <p:ph type="title"/>
          </p:nvPr>
        </p:nvSpPr>
        <p:spPr>
          <a:xfrm>
            <a:off x="457200" y="115888"/>
            <a:ext cx="8229600" cy="865187"/>
          </a:xfrm>
        </p:spPr>
        <p:txBody>
          <a:bodyPr/>
          <a:lstStyle/>
          <a:p>
            <a:r>
              <a:rPr lang="zh-CN" altLang="en-US" b="1" dirty="0">
                <a:latin typeface="Times New Roman" pitchFamily="18" charset="0"/>
              </a:rPr>
              <a:t>练习：子句集化简</a:t>
            </a:r>
          </a:p>
        </p:txBody>
      </p:sp>
      <p:sp>
        <p:nvSpPr>
          <p:cNvPr id="779270" name="Rectangle 6"/>
          <p:cNvSpPr>
            <a:spLocks noChangeArrowheads="1"/>
          </p:cNvSpPr>
          <p:nvPr/>
        </p:nvSpPr>
        <p:spPr bwMode="auto">
          <a:xfrm>
            <a:off x="0" y="1412875"/>
            <a:ext cx="93726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342900" indent="-342900">
              <a:spcBef>
                <a:spcPct val="20000"/>
              </a:spcBef>
            </a:pPr>
            <a:r>
              <a:rPr lang="en-US" altLang="zh-CN" b="1" dirty="0">
                <a:latin typeface="Times New Roman" pitchFamily="18" charset="0"/>
              </a:rPr>
              <a:t>1</a:t>
            </a:r>
            <a:r>
              <a:rPr lang="en-US" altLang="zh-CN" sz="1800" b="1" dirty="0">
                <a:latin typeface="Times New Roman" pitchFamily="18" charset="0"/>
              </a:rPr>
              <a:t>.(∀ X) (</a:t>
            </a:r>
            <a:r>
              <a:rPr lang="zh-CN" altLang="en-US" sz="1800" b="1" dirty="0">
                <a:latin typeface="Times New Roman" pitchFamily="18" charset="0"/>
              </a:rPr>
              <a:t>［</a:t>
            </a:r>
            <a:r>
              <a:rPr lang="en-US" altLang="zh-CN" sz="1800" b="1" dirty="0">
                <a:latin typeface="Times New Roman" pitchFamily="18" charset="0"/>
              </a:rPr>
              <a:t>a(X)∧b(X)</a:t>
            </a:r>
            <a:r>
              <a:rPr lang="zh-CN" altLang="en-US" sz="1800" b="1" dirty="0">
                <a:latin typeface="Times New Roman" pitchFamily="18" charset="0"/>
              </a:rPr>
              <a:t>］→ ［</a:t>
            </a:r>
            <a:r>
              <a:rPr lang="en-US" altLang="zh-CN" sz="1800" b="1" dirty="0">
                <a:latin typeface="Times New Roman" pitchFamily="18" charset="0"/>
              </a:rPr>
              <a:t>c(X, l )∧</a:t>
            </a:r>
            <a:r>
              <a:rPr lang="en-US" altLang="zh-CN" sz="1800" b="1" dirty="0" smtClean="0">
                <a:latin typeface="Times New Roman" pitchFamily="18" charset="0"/>
              </a:rPr>
              <a:t>(</a:t>
            </a:r>
            <a:r>
              <a:rPr lang="zh-CN" altLang="en-US" sz="1800" b="1" dirty="0">
                <a:latin typeface="Times New Roman" pitchFamily="18" charset="0"/>
              </a:rPr>
              <a:t>∃ </a:t>
            </a:r>
            <a:r>
              <a:rPr lang="en-US" altLang="zh-CN" sz="1800" b="1" dirty="0" smtClean="0">
                <a:latin typeface="Times New Roman" pitchFamily="18" charset="0"/>
              </a:rPr>
              <a:t>Y</a:t>
            </a:r>
            <a:r>
              <a:rPr lang="en-US" altLang="zh-CN" sz="1800" b="1" dirty="0">
                <a:latin typeface="Times New Roman" pitchFamily="18" charset="0"/>
              </a:rPr>
              <a:t>) </a:t>
            </a:r>
            <a:r>
              <a:rPr lang="en-US" altLang="zh-CN" sz="1800" b="1" dirty="0" smtClean="0">
                <a:latin typeface="Times New Roman" pitchFamily="18" charset="0"/>
              </a:rPr>
              <a:t>((</a:t>
            </a:r>
            <a:r>
              <a:rPr lang="zh-CN" altLang="en-US" sz="1800" b="1" dirty="0">
                <a:latin typeface="Times New Roman" pitchFamily="18" charset="0"/>
              </a:rPr>
              <a:t>∃</a:t>
            </a:r>
            <a:r>
              <a:rPr lang="en-US" altLang="zh-CN" sz="1800" b="1" dirty="0" smtClean="0">
                <a:latin typeface="Times New Roman" pitchFamily="18" charset="0"/>
              </a:rPr>
              <a:t>Z</a:t>
            </a:r>
            <a:r>
              <a:rPr lang="zh-CN" altLang="en-US" sz="1800" b="1" dirty="0" smtClean="0">
                <a:latin typeface="Times New Roman" pitchFamily="18" charset="0"/>
              </a:rPr>
              <a:t>［</a:t>
            </a:r>
            <a:r>
              <a:rPr lang="en-US" altLang="zh-CN" sz="1800" b="1" dirty="0">
                <a:latin typeface="Times New Roman" pitchFamily="18" charset="0"/>
              </a:rPr>
              <a:t>c(Y</a:t>
            </a:r>
            <a:r>
              <a:rPr lang="zh-CN" altLang="en-US" sz="1800" b="1" dirty="0">
                <a:latin typeface="Times New Roman" pitchFamily="18" charset="0"/>
              </a:rPr>
              <a:t>，</a:t>
            </a:r>
            <a:r>
              <a:rPr lang="en-US" altLang="zh-CN" sz="1800" b="1" dirty="0">
                <a:latin typeface="Times New Roman" pitchFamily="18" charset="0"/>
              </a:rPr>
              <a:t>Z)</a:t>
            </a:r>
            <a:r>
              <a:rPr lang="zh-CN" altLang="en-US" sz="1800" b="1" dirty="0" smtClean="0">
                <a:latin typeface="Times New Roman" pitchFamily="18" charset="0"/>
              </a:rPr>
              <a:t>］</a:t>
            </a:r>
            <a:r>
              <a:rPr lang="en-US" altLang="zh-CN" sz="1800" b="1" dirty="0">
                <a:latin typeface="Times New Roman" pitchFamily="18" charset="0"/>
              </a:rPr>
              <a:t>)</a:t>
            </a:r>
            <a:r>
              <a:rPr lang="zh-CN" altLang="en-US" sz="1800" b="1" dirty="0" smtClean="0">
                <a:latin typeface="Times New Roman" pitchFamily="18" charset="0"/>
              </a:rPr>
              <a:t>→</a:t>
            </a:r>
            <a:r>
              <a:rPr lang="en-US" altLang="zh-CN" sz="1800" b="1" dirty="0">
                <a:latin typeface="Times New Roman" pitchFamily="18" charset="0"/>
              </a:rPr>
              <a:t>d(X,Y) ) </a:t>
            </a:r>
            <a:r>
              <a:rPr lang="zh-CN" altLang="en-US" sz="1800" b="1" dirty="0">
                <a:latin typeface="Times New Roman" pitchFamily="18" charset="0"/>
              </a:rPr>
              <a:t>］</a:t>
            </a:r>
            <a:r>
              <a:rPr lang="en-US" altLang="zh-CN" sz="1800" b="1" dirty="0">
                <a:latin typeface="Times New Roman" pitchFamily="18" charset="0"/>
              </a:rPr>
              <a:t>)∨ (∀ X) (e(X))</a:t>
            </a:r>
            <a:r>
              <a:rPr lang="en-US" altLang="zh-CN" sz="2600" dirty="0">
                <a:latin typeface="Times New Roman" pitchFamily="18" charset="0"/>
              </a:rPr>
              <a:t> </a:t>
            </a:r>
          </a:p>
          <a:p>
            <a:pPr marL="342900" indent="-342900">
              <a:spcBef>
                <a:spcPct val="20000"/>
              </a:spcBef>
            </a:pPr>
            <a:endParaRPr lang="en-US" altLang="zh-CN" sz="3200" dirty="0"/>
          </a:p>
          <a:p>
            <a:pPr marL="342900" indent="-342900">
              <a:spcBef>
                <a:spcPct val="20000"/>
              </a:spcBef>
            </a:pPr>
            <a:endParaRPr lang="en-US" altLang="zh-CN" sz="3200" dirty="0"/>
          </a:p>
          <a:p>
            <a:pPr marL="342900" indent="-342900">
              <a:spcBef>
                <a:spcPct val="20000"/>
              </a:spcBef>
            </a:pPr>
            <a:endParaRPr lang="en-US" altLang="zh-CN" sz="3200" dirty="0"/>
          </a:p>
          <a:p>
            <a:pPr marL="342900" indent="-342900">
              <a:spcBef>
                <a:spcPct val="20000"/>
              </a:spcBef>
            </a:pPr>
            <a:endParaRPr lang="en-US" altLang="zh-CN" sz="3200" dirty="0"/>
          </a:p>
        </p:txBody>
      </p:sp>
      <p:grpSp>
        <p:nvGrpSpPr>
          <p:cNvPr id="779271" name="Group 7"/>
          <p:cNvGrpSpPr>
            <a:grpSpLocks/>
          </p:cNvGrpSpPr>
          <p:nvPr/>
        </p:nvGrpSpPr>
        <p:grpSpPr bwMode="auto">
          <a:xfrm>
            <a:off x="2378580" y="1775773"/>
            <a:ext cx="3886200" cy="381000"/>
            <a:chOff x="1536" y="1392"/>
            <a:chExt cx="2448" cy="240"/>
          </a:xfrm>
        </p:grpSpPr>
        <p:sp>
          <p:nvSpPr>
            <p:cNvPr id="779272" name="AutoShape 8"/>
            <p:cNvSpPr>
              <a:spLocks noChangeArrowheads="1"/>
            </p:cNvSpPr>
            <p:nvPr/>
          </p:nvSpPr>
          <p:spPr bwMode="ltGray">
            <a:xfrm>
              <a:off x="1536" y="1392"/>
              <a:ext cx="96" cy="240"/>
            </a:xfrm>
            <a:prstGeom prst="downArrow">
              <a:avLst>
                <a:gd name="adj1" fmla="val 50000"/>
                <a:gd name="adj2" fmla="val 62500"/>
              </a:avLst>
            </a:prstGeom>
            <a:solidFill>
              <a:schemeClr val="hlink"/>
            </a:solidFill>
            <a:ln>
              <a:noFill/>
            </a:ln>
            <a:effectLst/>
            <a:extLs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buClr>
                  <a:srgbClr val="B2B2B2"/>
                </a:buClr>
                <a:buSzPct val="75000"/>
                <a:buFont typeface="Wingdings" pitchFamily="2" charset="2"/>
                <a:buNone/>
              </a:pPr>
              <a:endParaRPr lang="zh-CN" altLang="zh-CN" sz="1800">
                <a:solidFill>
                  <a:schemeClr val="hlink"/>
                </a:solidFill>
              </a:endParaRPr>
            </a:p>
          </p:txBody>
        </p:sp>
        <p:sp>
          <p:nvSpPr>
            <p:cNvPr id="779273" name="AutoShape 9"/>
            <p:cNvSpPr>
              <a:spLocks noChangeArrowheads="1"/>
            </p:cNvSpPr>
            <p:nvPr/>
          </p:nvSpPr>
          <p:spPr bwMode="ltGray">
            <a:xfrm>
              <a:off x="3888" y="1392"/>
              <a:ext cx="96" cy="240"/>
            </a:xfrm>
            <a:prstGeom prst="downArrow">
              <a:avLst>
                <a:gd name="adj1" fmla="val 50000"/>
                <a:gd name="adj2" fmla="val 62500"/>
              </a:avLst>
            </a:prstGeom>
            <a:solidFill>
              <a:schemeClr val="hlink"/>
            </a:solidFill>
            <a:ln>
              <a:noFill/>
            </a:ln>
            <a:effectLst/>
            <a:extLs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buClr>
                  <a:srgbClr val="B2B2B2"/>
                </a:buClr>
                <a:buSzPct val="75000"/>
                <a:buFont typeface="Wingdings" pitchFamily="2" charset="2"/>
                <a:buNone/>
              </a:pPr>
              <a:endParaRPr lang="zh-CN" altLang="zh-CN" sz="1800">
                <a:solidFill>
                  <a:schemeClr val="hlink"/>
                </a:solidFill>
              </a:endParaRPr>
            </a:p>
          </p:txBody>
        </p:sp>
      </p:grpSp>
      <p:sp>
        <p:nvSpPr>
          <p:cNvPr id="779274" name="Rectangle 10"/>
          <p:cNvSpPr>
            <a:spLocks noChangeArrowheads="1"/>
          </p:cNvSpPr>
          <p:nvPr/>
        </p:nvSpPr>
        <p:spPr bwMode="ltGray">
          <a:xfrm>
            <a:off x="-76200" y="2200275"/>
            <a:ext cx="960120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Bef>
                <a:spcPct val="50000"/>
              </a:spcBef>
              <a:spcAft>
                <a:spcPct val="50000"/>
              </a:spcAft>
              <a:buClr>
                <a:srgbClr val="A31221"/>
              </a:buClr>
              <a:buSzPct val="75000"/>
              <a:buFont typeface="Wingdings 3" pitchFamily="18" charset="2"/>
              <a:buNone/>
            </a:pPr>
            <a:r>
              <a:rPr lang="en-US" altLang="zh-CN" sz="1800" b="1" dirty="0">
                <a:solidFill>
                  <a:srgbClr val="000000"/>
                </a:solidFill>
                <a:latin typeface="Times New Roman" pitchFamily="18" charset="0"/>
              </a:rPr>
              <a:t>2.</a:t>
            </a:r>
            <a:r>
              <a:rPr lang="en-US" altLang="zh-CN" sz="1800" b="1" dirty="0" smtClean="0">
                <a:solidFill>
                  <a:srgbClr val="000000"/>
                </a:solidFill>
                <a:latin typeface="Times New Roman" pitchFamily="18" charset="0"/>
              </a:rPr>
              <a:t>(</a:t>
            </a:r>
            <a:r>
              <a:rPr lang="en-US" altLang="zh-CN" sz="1800" b="1" dirty="0">
                <a:latin typeface="Times New Roman" pitchFamily="18" charset="0"/>
              </a:rPr>
              <a:t>∀</a:t>
            </a:r>
            <a:r>
              <a:rPr lang="en-US" altLang="zh-CN" sz="1800" b="1" dirty="0" smtClean="0">
                <a:solidFill>
                  <a:srgbClr val="000000"/>
                </a:solidFill>
                <a:latin typeface="Times New Roman" pitchFamily="18" charset="0"/>
              </a:rPr>
              <a:t> </a:t>
            </a:r>
            <a:r>
              <a:rPr lang="en-US" altLang="zh-CN" sz="1800" b="1" dirty="0">
                <a:solidFill>
                  <a:srgbClr val="000000"/>
                </a:solidFill>
                <a:latin typeface="Times New Roman" pitchFamily="18" charset="0"/>
              </a:rPr>
              <a:t>X) (﹁</a:t>
            </a:r>
            <a:r>
              <a:rPr lang="zh-CN" altLang="en-US" sz="1800" b="1" dirty="0">
                <a:latin typeface="Times New Roman" pitchFamily="18" charset="0"/>
              </a:rPr>
              <a:t> </a:t>
            </a:r>
            <a:r>
              <a:rPr lang="en-US" altLang="zh-CN" sz="1800" b="1" dirty="0" smtClean="0">
                <a:solidFill>
                  <a:srgbClr val="000000"/>
                </a:solidFill>
                <a:latin typeface="Times New Roman" pitchFamily="18" charset="0"/>
              </a:rPr>
              <a:t>[</a:t>
            </a:r>
            <a:r>
              <a:rPr lang="en-US" altLang="zh-CN" sz="1800" b="1" dirty="0">
                <a:solidFill>
                  <a:srgbClr val="000000"/>
                </a:solidFill>
                <a:latin typeface="Times New Roman" pitchFamily="18" charset="0"/>
              </a:rPr>
              <a:t>a(X) ∧ b(X)]∨</a:t>
            </a:r>
            <a:r>
              <a:rPr lang="zh-CN" altLang="en-US" sz="1800" b="1" dirty="0">
                <a:solidFill>
                  <a:srgbClr val="000000"/>
                </a:solidFill>
                <a:latin typeface="Times New Roman" pitchFamily="18" charset="0"/>
              </a:rPr>
              <a:t>［</a:t>
            </a:r>
            <a:r>
              <a:rPr lang="en-US" altLang="zh-CN" sz="1800" b="1" dirty="0">
                <a:solidFill>
                  <a:srgbClr val="000000"/>
                </a:solidFill>
                <a:latin typeface="Times New Roman" pitchFamily="18" charset="0"/>
              </a:rPr>
              <a:t>c(X</a:t>
            </a:r>
            <a:r>
              <a:rPr lang="zh-CN" altLang="en-US" sz="1800" b="1" dirty="0">
                <a:solidFill>
                  <a:srgbClr val="000000"/>
                </a:solidFill>
                <a:latin typeface="Times New Roman" pitchFamily="18" charset="0"/>
              </a:rPr>
              <a:t>，</a:t>
            </a:r>
            <a:r>
              <a:rPr lang="en-US" altLang="zh-CN" sz="1800" b="1" dirty="0">
                <a:solidFill>
                  <a:srgbClr val="000000"/>
                </a:solidFill>
                <a:latin typeface="Times New Roman" pitchFamily="18" charset="0"/>
              </a:rPr>
              <a:t>l)∧</a:t>
            </a:r>
            <a:r>
              <a:rPr lang="en-US" altLang="zh-CN" sz="1800" b="1" dirty="0" smtClean="0">
                <a:solidFill>
                  <a:srgbClr val="000000"/>
                </a:solidFill>
                <a:latin typeface="Times New Roman" pitchFamily="18" charset="0"/>
              </a:rPr>
              <a:t>(</a:t>
            </a:r>
            <a:r>
              <a:rPr lang="zh-CN" altLang="en-US" sz="1800" b="1" dirty="0">
                <a:latin typeface="Times New Roman" pitchFamily="18" charset="0"/>
              </a:rPr>
              <a:t>∃ </a:t>
            </a:r>
            <a:r>
              <a:rPr lang="en-US" altLang="zh-CN" sz="1800" b="1" dirty="0" smtClean="0">
                <a:solidFill>
                  <a:srgbClr val="000000"/>
                </a:solidFill>
                <a:latin typeface="Times New Roman" pitchFamily="18" charset="0"/>
              </a:rPr>
              <a:t>y</a:t>
            </a:r>
            <a:r>
              <a:rPr lang="en-US" altLang="zh-CN" sz="1800" b="1" dirty="0">
                <a:solidFill>
                  <a:srgbClr val="000000"/>
                </a:solidFill>
                <a:latin typeface="Times New Roman" pitchFamily="18" charset="0"/>
              </a:rPr>
              <a:t>) </a:t>
            </a:r>
            <a:r>
              <a:rPr lang="en-US" altLang="zh-CN" sz="1800" b="1" dirty="0" smtClean="0">
                <a:solidFill>
                  <a:srgbClr val="000000"/>
                </a:solidFill>
                <a:latin typeface="Times New Roman" pitchFamily="18" charset="0"/>
              </a:rPr>
              <a:t>((﹁</a:t>
            </a:r>
            <a:r>
              <a:rPr lang="zh-CN" altLang="en-US" sz="1800" b="1" dirty="0" smtClean="0">
                <a:latin typeface="Times New Roman" pitchFamily="18" charset="0"/>
              </a:rPr>
              <a:t>∃ </a:t>
            </a:r>
            <a:r>
              <a:rPr lang="en-US" altLang="zh-CN" sz="1800" b="1" dirty="0" smtClean="0">
                <a:solidFill>
                  <a:srgbClr val="000000"/>
                </a:solidFill>
                <a:latin typeface="Times New Roman" pitchFamily="18" charset="0"/>
              </a:rPr>
              <a:t>Z</a:t>
            </a:r>
            <a:r>
              <a:rPr lang="zh-CN" altLang="en-US" sz="1800" b="1" dirty="0" smtClean="0">
                <a:solidFill>
                  <a:srgbClr val="000000"/>
                </a:solidFill>
                <a:latin typeface="Times New Roman" pitchFamily="18" charset="0"/>
              </a:rPr>
              <a:t>［</a:t>
            </a:r>
            <a:r>
              <a:rPr lang="en-US" altLang="zh-CN" sz="1800" b="1" dirty="0">
                <a:solidFill>
                  <a:srgbClr val="000000"/>
                </a:solidFill>
                <a:latin typeface="Times New Roman" pitchFamily="18" charset="0"/>
              </a:rPr>
              <a:t>c(Y,Z)</a:t>
            </a:r>
            <a:r>
              <a:rPr lang="zh-CN" altLang="en-US" sz="1800" b="1" dirty="0" smtClean="0">
                <a:solidFill>
                  <a:srgbClr val="000000"/>
                </a:solidFill>
                <a:latin typeface="Times New Roman" pitchFamily="18" charset="0"/>
              </a:rPr>
              <a:t>］</a:t>
            </a:r>
            <a:r>
              <a:rPr lang="en-US" altLang="zh-CN" sz="1800" b="1" dirty="0">
                <a:solidFill>
                  <a:srgbClr val="000000"/>
                </a:solidFill>
                <a:latin typeface="Times New Roman" pitchFamily="18" charset="0"/>
              </a:rPr>
              <a:t>)</a:t>
            </a:r>
            <a:r>
              <a:rPr lang="zh-CN" altLang="en-US" sz="1800" b="1" dirty="0" smtClean="0">
                <a:solidFill>
                  <a:srgbClr val="000000"/>
                </a:solidFill>
                <a:latin typeface="Times New Roman" pitchFamily="18" charset="0"/>
              </a:rPr>
              <a:t>∨</a:t>
            </a:r>
            <a:r>
              <a:rPr lang="en-US" altLang="zh-CN" sz="1800" b="1" dirty="0">
                <a:solidFill>
                  <a:srgbClr val="000000"/>
                </a:solidFill>
                <a:latin typeface="Times New Roman" pitchFamily="18" charset="0"/>
              </a:rPr>
              <a:t>d(X,Y))</a:t>
            </a:r>
            <a:r>
              <a:rPr lang="zh-CN" altLang="en-US" sz="1800" b="1" dirty="0">
                <a:solidFill>
                  <a:srgbClr val="000000"/>
                </a:solidFill>
                <a:latin typeface="Times New Roman" pitchFamily="18" charset="0"/>
              </a:rPr>
              <a:t>］</a:t>
            </a:r>
            <a:r>
              <a:rPr lang="en-US" altLang="zh-CN" sz="1800" b="1" dirty="0">
                <a:solidFill>
                  <a:srgbClr val="000000"/>
                </a:solidFill>
                <a:latin typeface="Times New Roman" pitchFamily="18" charset="0"/>
              </a:rPr>
              <a:t>)∨</a:t>
            </a:r>
            <a:r>
              <a:rPr lang="en-US" altLang="zh-CN" sz="1800" b="1" dirty="0" smtClean="0">
                <a:solidFill>
                  <a:srgbClr val="000000"/>
                </a:solidFill>
                <a:latin typeface="Times New Roman" pitchFamily="18" charset="0"/>
              </a:rPr>
              <a:t>(</a:t>
            </a:r>
            <a:r>
              <a:rPr lang="en-US" altLang="zh-CN" sz="1800" b="1" dirty="0">
                <a:latin typeface="Times New Roman" pitchFamily="18" charset="0"/>
              </a:rPr>
              <a:t>∀</a:t>
            </a:r>
            <a:r>
              <a:rPr lang="zh-CN" altLang="en-US" sz="1800" b="1" dirty="0" smtClean="0">
                <a:solidFill>
                  <a:srgbClr val="000000"/>
                </a:solidFill>
                <a:latin typeface="Times New Roman" pitchFamily="18" charset="0"/>
              </a:rPr>
              <a:t>Ｘ</a:t>
            </a:r>
            <a:r>
              <a:rPr lang="zh-CN" altLang="en-US" sz="1800" b="1" dirty="0">
                <a:solidFill>
                  <a:srgbClr val="000000"/>
                </a:solidFill>
                <a:latin typeface="Times New Roman" pitchFamily="18" charset="0"/>
              </a:rPr>
              <a:t>）</a:t>
            </a:r>
            <a:r>
              <a:rPr lang="en-US" altLang="zh-CN" sz="1800" b="1" dirty="0">
                <a:solidFill>
                  <a:srgbClr val="000000"/>
                </a:solidFill>
                <a:latin typeface="Times New Roman" pitchFamily="18" charset="0"/>
              </a:rPr>
              <a:t>(e(X</a:t>
            </a:r>
            <a:r>
              <a:rPr lang="en-US" altLang="zh-CN" sz="1800" b="1" dirty="0" smtClean="0">
                <a:solidFill>
                  <a:srgbClr val="000000"/>
                </a:solidFill>
                <a:latin typeface="Times New Roman" pitchFamily="18" charset="0"/>
              </a:rPr>
              <a:t>))</a:t>
            </a:r>
            <a:endParaRPr lang="zh-CN" altLang="en-US" sz="1800" b="1" dirty="0">
              <a:solidFill>
                <a:srgbClr val="000000"/>
              </a:solidFill>
              <a:latin typeface="Times New Roman" pitchFamily="18" charset="0"/>
            </a:endParaRPr>
          </a:p>
        </p:txBody>
      </p:sp>
      <p:grpSp>
        <p:nvGrpSpPr>
          <p:cNvPr id="779275" name="Group 11"/>
          <p:cNvGrpSpPr>
            <a:grpSpLocks/>
          </p:cNvGrpSpPr>
          <p:nvPr/>
        </p:nvGrpSpPr>
        <p:grpSpPr bwMode="auto">
          <a:xfrm>
            <a:off x="914400" y="2540000"/>
            <a:ext cx="5105400" cy="457200"/>
            <a:chOff x="576" y="1872"/>
            <a:chExt cx="3216" cy="288"/>
          </a:xfrm>
        </p:grpSpPr>
        <p:sp>
          <p:nvSpPr>
            <p:cNvPr id="779276" name="Line 12"/>
            <p:cNvSpPr>
              <a:spLocks noChangeShapeType="1"/>
            </p:cNvSpPr>
            <p:nvPr/>
          </p:nvSpPr>
          <p:spPr bwMode="ltGray">
            <a:xfrm>
              <a:off x="576" y="1920"/>
              <a:ext cx="912"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77" name="AutoShape 13"/>
            <p:cNvSpPr>
              <a:spLocks noChangeArrowheads="1"/>
            </p:cNvSpPr>
            <p:nvPr/>
          </p:nvSpPr>
          <p:spPr bwMode="ltGray">
            <a:xfrm>
              <a:off x="1008" y="1920"/>
              <a:ext cx="48" cy="240"/>
            </a:xfrm>
            <a:prstGeom prst="downArrow">
              <a:avLst>
                <a:gd name="adj1" fmla="val 50000"/>
                <a:gd name="adj2" fmla="val 125000"/>
              </a:avLst>
            </a:prstGeom>
            <a:solidFill>
              <a:schemeClr val="hlink"/>
            </a:solidFill>
            <a:ln w="381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78" name="Line 14"/>
            <p:cNvSpPr>
              <a:spLocks noChangeShapeType="1"/>
            </p:cNvSpPr>
            <p:nvPr/>
          </p:nvSpPr>
          <p:spPr bwMode="ltGray">
            <a:xfrm>
              <a:off x="2880" y="1872"/>
              <a:ext cx="912"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79" name="AutoShape 15"/>
            <p:cNvSpPr>
              <a:spLocks noChangeArrowheads="1"/>
            </p:cNvSpPr>
            <p:nvPr/>
          </p:nvSpPr>
          <p:spPr bwMode="ltGray">
            <a:xfrm>
              <a:off x="3312" y="1872"/>
              <a:ext cx="48" cy="240"/>
            </a:xfrm>
            <a:prstGeom prst="downArrow">
              <a:avLst>
                <a:gd name="adj1" fmla="val 50000"/>
                <a:gd name="adj2" fmla="val 125000"/>
              </a:avLst>
            </a:prstGeom>
            <a:solidFill>
              <a:schemeClr val="hlink"/>
            </a:solidFill>
            <a:ln w="381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779280" name="Rectangle 16"/>
          <p:cNvSpPr>
            <a:spLocks noChangeArrowheads="1"/>
          </p:cNvSpPr>
          <p:nvPr/>
        </p:nvSpPr>
        <p:spPr bwMode="ltGray">
          <a:xfrm>
            <a:off x="15552" y="2997200"/>
            <a:ext cx="9525000" cy="33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Bef>
                <a:spcPct val="50000"/>
              </a:spcBef>
              <a:spcAft>
                <a:spcPct val="50000"/>
              </a:spcAft>
              <a:buClr>
                <a:srgbClr val="A31221"/>
              </a:buClr>
              <a:buSzPct val="75000"/>
              <a:buFont typeface="Wingdings 3" pitchFamily="18" charset="2"/>
              <a:buNone/>
            </a:pPr>
            <a:r>
              <a:rPr lang="en-US" altLang="zh-CN" sz="1700" b="1" dirty="0">
                <a:solidFill>
                  <a:srgbClr val="000000"/>
                </a:solidFill>
                <a:latin typeface="Times New Roman" pitchFamily="18" charset="0"/>
              </a:rPr>
              <a:t>3.</a:t>
            </a:r>
            <a:r>
              <a:rPr lang="en-US" altLang="zh-CN" sz="1700" b="1" dirty="0" smtClean="0">
                <a:solidFill>
                  <a:srgbClr val="000000"/>
                </a:solidFill>
                <a:latin typeface="Times New Roman" pitchFamily="18" charset="0"/>
              </a:rPr>
              <a:t>(</a:t>
            </a:r>
            <a:r>
              <a:rPr lang="en-US" altLang="zh-CN" sz="1600" b="1" dirty="0">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X) (</a:t>
            </a:r>
            <a:r>
              <a:rPr lang="zh-CN" altLang="en-US" sz="1700" b="1" dirty="0" smtClean="0">
                <a:solidFill>
                  <a:srgbClr val="000000"/>
                </a:solidFill>
                <a:latin typeface="Times New Roman" pitchFamily="18" charset="0"/>
              </a:rPr>
              <a:t>［</a:t>
            </a:r>
            <a:r>
              <a:rPr lang="en-US" altLang="zh-CN" sz="1700" b="1" dirty="0">
                <a:solidFill>
                  <a:srgbClr val="000000"/>
                </a:solidFill>
                <a:latin typeface="Times New Roman" pitchFamily="18" charset="0"/>
              </a:rPr>
              <a:t>﹁</a:t>
            </a:r>
            <a:r>
              <a:rPr lang="zh-CN" altLang="en-US" sz="1700" b="1" dirty="0">
                <a:latin typeface="Times New Roman" pitchFamily="18" charset="0"/>
              </a:rPr>
              <a:t> </a:t>
            </a:r>
            <a:r>
              <a:rPr lang="en-US" altLang="zh-CN" sz="1700" b="1" dirty="0" smtClean="0">
                <a:solidFill>
                  <a:srgbClr val="000000"/>
                </a:solidFill>
                <a:latin typeface="Times New Roman" pitchFamily="18" charset="0"/>
              </a:rPr>
              <a:t>a(X</a:t>
            </a:r>
            <a:r>
              <a:rPr lang="en-US" altLang="zh-CN" sz="1700" b="1" dirty="0">
                <a:solidFill>
                  <a:srgbClr val="000000"/>
                </a:solidFill>
                <a:latin typeface="Times New Roman" pitchFamily="18" charset="0"/>
              </a:rPr>
              <a:t>)</a:t>
            </a:r>
            <a:r>
              <a:rPr lang="en-US" altLang="zh-CN" sz="1700" b="1" dirty="0" smtClean="0">
                <a:solidFill>
                  <a:srgbClr val="000000"/>
                </a:solidFill>
                <a:latin typeface="Times New Roman" pitchFamily="18" charset="0"/>
              </a:rPr>
              <a:t>∨﹁</a:t>
            </a:r>
            <a:r>
              <a:rPr lang="zh-CN" altLang="en-US" sz="1700" b="1" dirty="0" smtClean="0">
                <a:latin typeface="Times New Roman" pitchFamily="18" charset="0"/>
              </a:rPr>
              <a:t> </a:t>
            </a:r>
            <a:r>
              <a:rPr lang="en-US" altLang="zh-CN" sz="1700" b="1" dirty="0" smtClean="0">
                <a:solidFill>
                  <a:srgbClr val="000000"/>
                </a:solidFill>
                <a:latin typeface="Times New Roman" pitchFamily="18" charset="0"/>
              </a:rPr>
              <a:t>b(X</a:t>
            </a:r>
            <a:r>
              <a:rPr lang="en-US" altLang="zh-CN" sz="1700" b="1" dirty="0">
                <a:solidFill>
                  <a:srgbClr val="000000"/>
                </a:solidFill>
                <a:latin typeface="Times New Roman" pitchFamily="18" charset="0"/>
              </a:rPr>
              <a:t>)</a:t>
            </a:r>
            <a:r>
              <a:rPr lang="zh-CN" altLang="en-US" sz="1700" b="1" dirty="0">
                <a:solidFill>
                  <a:srgbClr val="000000"/>
                </a:solidFill>
                <a:latin typeface="Times New Roman" pitchFamily="18" charset="0"/>
              </a:rPr>
              <a:t>］∨［</a:t>
            </a:r>
            <a:r>
              <a:rPr lang="en-US" altLang="zh-CN" sz="1700" b="1" dirty="0">
                <a:solidFill>
                  <a:srgbClr val="000000"/>
                </a:solidFill>
                <a:latin typeface="Times New Roman" pitchFamily="18" charset="0"/>
              </a:rPr>
              <a:t>c(X, l)∧</a:t>
            </a:r>
            <a:r>
              <a:rPr lang="en-US" altLang="zh-CN" sz="1700" b="1" dirty="0" smtClean="0">
                <a:solidFill>
                  <a:srgbClr val="000000"/>
                </a:solidFill>
                <a:latin typeface="Times New Roman" pitchFamily="18" charset="0"/>
              </a:rPr>
              <a:t>(</a:t>
            </a:r>
            <a:r>
              <a:rPr lang="zh-CN" altLang="en-US" sz="1700" b="1" dirty="0">
                <a:latin typeface="Times New Roman" pitchFamily="18" charset="0"/>
              </a:rPr>
              <a:t>∃ </a:t>
            </a:r>
            <a:r>
              <a:rPr lang="en-US" altLang="zh-CN" sz="1700" b="1" dirty="0" smtClean="0">
                <a:solidFill>
                  <a:srgbClr val="000000"/>
                </a:solidFill>
                <a:latin typeface="Times New Roman" pitchFamily="18" charset="0"/>
              </a:rPr>
              <a:t>Y</a:t>
            </a:r>
            <a:r>
              <a:rPr lang="en-US" altLang="zh-CN" sz="1700" b="1" dirty="0">
                <a:solidFill>
                  <a:srgbClr val="000000"/>
                </a:solidFill>
                <a:latin typeface="Times New Roman" pitchFamily="18" charset="0"/>
              </a:rPr>
              <a:t>) (</a:t>
            </a:r>
            <a:r>
              <a:rPr lang="en-US" altLang="zh-CN" sz="1700" b="1" dirty="0" smtClean="0">
                <a:solidFill>
                  <a:srgbClr val="000000"/>
                </a:solidFill>
                <a:latin typeface="Times New Roman" pitchFamily="18" charset="0"/>
              </a:rPr>
              <a:t>(</a:t>
            </a:r>
            <a:r>
              <a:rPr lang="en-US" altLang="zh-CN" sz="1600" b="1" dirty="0">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Z)</a:t>
            </a:r>
            <a:r>
              <a:rPr lang="zh-CN" altLang="en-US" sz="1700" b="1" dirty="0" smtClean="0">
                <a:solidFill>
                  <a:srgbClr val="000000"/>
                </a:solidFill>
                <a:latin typeface="Times New Roman" pitchFamily="18" charset="0"/>
              </a:rPr>
              <a:t>［</a:t>
            </a:r>
            <a:r>
              <a:rPr lang="en-US" altLang="zh-CN" sz="1700" b="1" dirty="0">
                <a:solidFill>
                  <a:srgbClr val="000000"/>
                </a:solidFill>
                <a:latin typeface="Times New Roman" pitchFamily="18" charset="0"/>
              </a:rPr>
              <a:t>﹁</a:t>
            </a:r>
            <a:r>
              <a:rPr lang="zh-CN" altLang="en-US" sz="1700" b="1" dirty="0">
                <a:latin typeface="Times New Roman" pitchFamily="18" charset="0"/>
              </a:rPr>
              <a:t> </a:t>
            </a:r>
            <a:r>
              <a:rPr lang="en-US" altLang="zh-CN" sz="1700" b="1" dirty="0" smtClean="0">
                <a:solidFill>
                  <a:srgbClr val="000000"/>
                </a:solidFill>
                <a:latin typeface="Times New Roman" pitchFamily="18" charset="0"/>
              </a:rPr>
              <a:t>c(Y,Z</a:t>
            </a:r>
            <a:r>
              <a:rPr lang="en-US" altLang="zh-CN" sz="1700" b="1" dirty="0">
                <a:solidFill>
                  <a:srgbClr val="000000"/>
                </a:solidFill>
                <a:latin typeface="Times New Roman" pitchFamily="18" charset="0"/>
              </a:rPr>
              <a:t>)</a:t>
            </a:r>
            <a:r>
              <a:rPr lang="zh-CN" altLang="en-US" sz="1700" b="1" dirty="0">
                <a:solidFill>
                  <a:srgbClr val="000000"/>
                </a:solidFill>
                <a:latin typeface="Times New Roman" pitchFamily="18" charset="0"/>
              </a:rPr>
              <a:t>］∨</a:t>
            </a:r>
            <a:r>
              <a:rPr lang="en-US" altLang="zh-CN" sz="1700" b="1" dirty="0">
                <a:solidFill>
                  <a:srgbClr val="000000"/>
                </a:solidFill>
                <a:latin typeface="Times New Roman" pitchFamily="18" charset="0"/>
              </a:rPr>
              <a:t>d(X,Y))</a:t>
            </a:r>
            <a:r>
              <a:rPr lang="zh-CN" altLang="en-US" sz="1700" b="1" dirty="0">
                <a:solidFill>
                  <a:srgbClr val="000000"/>
                </a:solidFill>
                <a:latin typeface="Times New Roman" pitchFamily="18" charset="0"/>
              </a:rPr>
              <a:t>］</a:t>
            </a:r>
            <a:r>
              <a:rPr lang="en-US" altLang="zh-CN" sz="1700" b="1" dirty="0">
                <a:solidFill>
                  <a:srgbClr val="000000"/>
                </a:solidFill>
                <a:latin typeface="Times New Roman" pitchFamily="18" charset="0"/>
              </a:rPr>
              <a:t>)∨</a:t>
            </a:r>
            <a:r>
              <a:rPr lang="en-US" altLang="zh-CN" sz="1700" b="1" dirty="0" smtClean="0">
                <a:solidFill>
                  <a:srgbClr val="000000"/>
                </a:solidFill>
                <a:latin typeface="Times New Roman" pitchFamily="18" charset="0"/>
              </a:rPr>
              <a:t>(</a:t>
            </a:r>
            <a:r>
              <a:rPr lang="en-US" altLang="zh-CN" sz="1600" b="1" dirty="0">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X)(e(X))</a:t>
            </a:r>
          </a:p>
        </p:txBody>
      </p:sp>
      <p:grpSp>
        <p:nvGrpSpPr>
          <p:cNvPr id="779281" name="Group 17"/>
          <p:cNvGrpSpPr>
            <a:grpSpLocks/>
          </p:cNvGrpSpPr>
          <p:nvPr/>
        </p:nvGrpSpPr>
        <p:grpSpPr bwMode="auto">
          <a:xfrm>
            <a:off x="152400" y="3302000"/>
            <a:ext cx="8489950" cy="304800"/>
            <a:chOff x="96" y="2352"/>
            <a:chExt cx="5348" cy="192"/>
          </a:xfrm>
        </p:grpSpPr>
        <p:sp>
          <p:nvSpPr>
            <p:cNvPr id="779282" name="Line 18"/>
            <p:cNvSpPr>
              <a:spLocks noChangeShapeType="1"/>
            </p:cNvSpPr>
            <p:nvPr/>
          </p:nvSpPr>
          <p:spPr bwMode="ltGray">
            <a:xfrm>
              <a:off x="96" y="2352"/>
              <a:ext cx="480"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83" name="Line 19"/>
            <p:cNvSpPr>
              <a:spLocks noChangeShapeType="1"/>
            </p:cNvSpPr>
            <p:nvPr/>
          </p:nvSpPr>
          <p:spPr bwMode="ltGray">
            <a:xfrm>
              <a:off x="5012" y="2366"/>
              <a:ext cx="432"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84" name="AutoShape 20"/>
            <p:cNvSpPr>
              <a:spLocks noChangeArrowheads="1"/>
            </p:cNvSpPr>
            <p:nvPr/>
          </p:nvSpPr>
          <p:spPr bwMode="ltGray">
            <a:xfrm>
              <a:off x="3024" y="2352"/>
              <a:ext cx="48" cy="192"/>
            </a:xfrm>
            <a:prstGeom prst="downArrow">
              <a:avLst>
                <a:gd name="adj1" fmla="val 50000"/>
                <a:gd name="adj2" fmla="val 100000"/>
              </a:avLst>
            </a:prstGeom>
            <a:solidFill>
              <a:schemeClr val="accent1"/>
            </a:solidFill>
            <a:ln w="381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779285" name="Rectangle 21"/>
          <p:cNvSpPr>
            <a:spLocks noChangeArrowheads="1"/>
          </p:cNvSpPr>
          <p:nvPr/>
        </p:nvSpPr>
        <p:spPr bwMode="ltGray">
          <a:xfrm>
            <a:off x="-24458" y="3571875"/>
            <a:ext cx="9097362" cy="33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90000"/>
              </a:lnSpc>
              <a:spcAft>
                <a:spcPct val="50000"/>
              </a:spcAft>
              <a:buClr>
                <a:srgbClr val="A31221"/>
              </a:buClr>
              <a:buSzPct val="75000"/>
              <a:buFont typeface="Wingdings 3" pitchFamily="18" charset="2"/>
              <a:buNone/>
            </a:pPr>
            <a:r>
              <a:rPr lang="en-US" altLang="zh-CN" sz="1700" b="1" dirty="0">
                <a:solidFill>
                  <a:srgbClr val="000000"/>
                </a:solidFill>
                <a:latin typeface="Times New Roman" pitchFamily="18" charset="0"/>
              </a:rPr>
              <a:t>4.</a:t>
            </a:r>
            <a:r>
              <a:rPr lang="en-US" altLang="zh-CN" sz="1700" b="1" dirty="0" smtClean="0">
                <a:solidFill>
                  <a:srgbClr val="000000"/>
                </a:solidFill>
                <a:latin typeface="Times New Roman" pitchFamily="18" charset="0"/>
              </a:rPr>
              <a:t>(</a:t>
            </a:r>
            <a:r>
              <a:rPr lang="en-US" altLang="zh-CN" sz="1600" b="1" dirty="0">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X) </a:t>
            </a:r>
            <a:r>
              <a:rPr lang="en-US" altLang="zh-CN" sz="1700" b="1" dirty="0" smtClean="0">
                <a:solidFill>
                  <a:srgbClr val="000000"/>
                </a:solidFill>
                <a:latin typeface="Times New Roman" pitchFamily="18" charset="0"/>
              </a:rPr>
              <a:t>([﹁a(X</a:t>
            </a:r>
            <a:r>
              <a:rPr lang="en-US" altLang="zh-CN" sz="1700" b="1" dirty="0">
                <a:solidFill>
                  <a:srgbClr val="000000"/>
                </a:solidFill>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b(X)]∨</a:t>
            </a:r>
            <a:r>
              <a:rPr lang="zh-CN" altLang="en-US" sz="1700" b="1" dirty="0">
                <a:solidFill>
                  <a:srgbClr val="000000"/>
                </a:solidFill>
                <a:latin typeface="Times New Roman" pitchFamily="18" charset="0"/>
              </a:rPr>
              <a:t>［</a:t>
            </a:r>
            <a:r>
              <a:rPr lang="en-US" altLang="zh-CN" sz="1700" b="1" dirty="0">
                <a:solidFill>
                  <a:srgbClr val="000000"/>
                </a:solidFill>
                <a:latin typeface="Times New Roman" pitchFamily="18" charset="0"/>
              </a:rPr>
              <a:t>c(X, l )∧ </a:t>
            </a:r>
            <a:r>
              <a:rPr lang="en-US" altLang="zh-CN" sz="1700" b="1" dirty="0" smtClean="0">
                <a:solidFill>
                  <a:srgbClr val="000000"/>
                </a:solidFill>
                <a:latin typeface="Times New Roman" pitchFamily="18" charset="0"/>
              </a:rPr>
              <a:t>(</a:t>
            </a:r>
            <a:r>
              <a:rPr lang="zh-CN" altLang="en-US" sz="1700" b="1" dirty="0">
                <a:latin typeface="Times New Roman" pitchFamily="18" charset="0"/>
              </a:rPr>
              <a:t>∃ </a:t>
            </a:r>
            <a:r>
              <a:rPr lang="en-US" altLang="zh-CN" sz="1700" b="1" dirty="0" smtClean="0">
                <a:solidFill>
                  <a:srgbClr val="000000"/>
                </a:solidFill>
                <a:latin typeface="Times New Roman" pitchFamily="18" charset="0"/>
              </a:rPr>
              <a:t>Y</a:t>
            </a:r>
            <a:r>
              <a:rPr lang="en-US" altLang="zh-CN" sz="1700" b="1" dirty="0">
                <a:solidFill>
                  <a:srgbClr val="000000"/>
                </a:solidFill>
                <a:latin typeface="Times New Roman" pitchFamily="18" charset="0"/>
              </a:rPr>
              <a:t>) (</a:t>
            </a:r>
            <a:r>
              <a:rPr lang="en-US" altLang="zh-CN" sz="1700" b="1" dirty="0" smtClean="0">
                <a:solidFill>
                  <a:srgbClr val="000000"/>
                </a:solidFill>
                <a:latin typeface="Times New Roman" pitchFamily="18" charset="0"/>
              </a:rPr>
              <a:t>(</a:t>
            </a:r>
            <a:r>
              <a:rPr lang="en-US" altLang="zh-CN" sz="1600" b="1" dirty="0">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Z)</a:t>
            </a:r>
            <a:r>
              <a:rPr lang="zh-CN" altLang="en-US" sz="1700" b="1" dirty="0" smtClean="0">
                <a:solidFill>
                  <a:srgbClr val="000000"/>
                </a:solidFill>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c(Y,Z)</a:t>
            </a:r>
            <a:r>
              <a:rPr lang="zh-CN" altLang="en-US" sz="1700" b="1" dirty="0">
                <a:solidFill>
                  <a:srgbClr val="000000"/>
                </a:solidFill>
                <a:latin typeface="Times New Roman" pitchFamily="18" charset="0"/>
              </a:rPr>
              <a:t>］∨</a:t>
            </a:r>
            <a:r>
              <a:rPr lang="en-US" altLang="zh-CN" sz="1700" b="1" dirty="0">
                <a:solidFill>
                  <a:srgbClr val="000000"/>
                </a:solidFill>
                <a:latin typeface="Times New Roman" pitchFamily="18" charset="0"/>
              </a:rPr>
              <a:t>d(X,Y))</a:t>
            </a:r>
            <a:r>
              <a:rPr lang="zh-CN" altLang="en-US" sz="1700" b="1" dirty="0">
                <a:solidFill>
                  <a:srgbClr val="000000"/>
                </a:solidFill>
                <a:latin typeface="Times New Roman" pitchFamily="18" charset="0"/>
              </a:rPr>
              <a:t>］</a:t>
            </a:r>
            <a:r>
              <a:rPr lang="en-US" altLang="zh-CN" sz="1700" b="1" dirty="0">
                <a:solidFill>
                  <a:srgbClr val="000000"/>
                </a:solidFill>
                <a:latin typeface="Times New Roman" pitchFamily="18" charset="0"/>
              </a:rPr>
              <a:t>)∨</a:t>
            </a:r>
            <a:r>
              <a:rPr lang="en-US" altLang="zh-CN" sz="1700" b="1" dirty="0" smtClean="0">
                <a:solidFill>
                  <a:srgbClr val="000000"/>
                </a:solidFill>
                <a:latin typeface="Times New Roman" pitchFamily="18" charset="0"/>
              </a:rPr>
              <a:t>(</a:t>
            </a:r>
            <a:r>
              <a:rPr lang="en-US" altLang="zh-CN" sz="1600" b="1" dirty="0">
                <a:latin typeface="Times New Roman" pitchFamily="18" charset="0"/>
              </a:rPr>
              <a:t>∀</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W) (e(W)) </a:t>
            </a:r>
          </a:p>
        </p:txBody>
      </p:sp>
      <p:grpSp>
        <p:nvGrpSpPr>
          <p:cNvPr id="779286" name="Group 22"/>
          <p:cNvGrpSpPr>
            <a:grpSpLocks/>
          </p:cNvGrpSpPr>
          <p:nvPr/>
        </p:nvGrpSpPr>
        <p:grpSpPr bwMode="auto">
          <a:xfrm>
            <a:off x="35496" y="3987800"/>
            <a:ext cx="9220200" cy="366713"/>
            <a:chOff x="144" y="2784"/>
            <a:chExt cx="5808" cy="231"/>
          </a:xfrm>
        </p:grpSpPr>
        <p:sp>
          <p:nvSpPr>
            <p:cNvPr id="779287" name="Line 23"/>
            <p:cNvSpPr>
              <a:spLocks noChangeShapeType="1"/>
            </p:cNvSpPr>
            <p:nvPr/>
          </p:nvSpPr>
          <p:spPr bwMode="ltGray">
            <a:xfrm>
              <a:off x="144" y="2784"/>
              <a:ext cx="5808"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88" name="Text Box 24"/>
            <p:cNvSpPr txBox="1">
              <a:spLocks noChangeArrowheads="1"/>
            </p:cNvSpPr>
            <p:nvPr/>
          </p:nvSpPr>
          <p:spPr bwMode="ltGray">
            <a:xfrm>
              <a:off x="1440" y="2784"/>
              <a:ext cx="30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r>
                <a:rPr lang="zh-CN" altLang="en-US" sz="1800" b="1">
                  <a:solidFill>
                    <a:schemeClr val="hlink"/>
                  </a:solidFill>
                </a:rPr>
                <a:t>所有量词移到最左边而不改变其次序</a:t>
              </a:r>
            </a:p>
          </p:txBody>
        </p:sp>
      </p:grpSp>
      <p:sp>
        <p:nvSpPr>
          <p:cNvPr id="779289" name="Rectangle 25"/>
          <p:cNvSpPr>
            <a:spLocks noChangeArrowheads="1"/>
          </p:cNvSpPr>
          <p:nvPr/>
        </p:nvSpPr>
        <p:spPr bwMode="ltGray">
          <a:xfrm>
            <a:off x="-120080" y="4368800"/>
            <a:ext cx="937260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Aft>
                <a:spcPct val="50000"/>
              </a:spcAft>
              <a:buClr>
                <a:srgbClr val="A31221"/>
              </a:buClr>
              <a:buSzPct val="75000"/>
              <a:buFont typeface="Wingdings 3" pitchFamily="18" charset="2"/>
              <a:buNone/>
            </a:pPr>
            <a:r>
              <a:rPr lang="en-US" altLang="zh-CN" sz="1800" b="1" dirty="0">
                <a:solidFill>
                  <a:srgbClr val="000000"/>
                </a:solidFill>
                <a:latin typeface="Times New Roman" pitchFamily="18" charset="0"/>
                <a:cs typeface="Times New Roman" pitchFamily="18" charset="0"/>
              </a:rPr>
              <a:t>  5.</a:t>
            </a:r>
            <a:r>
              <a:rPr lang="en-US" altLang="zh-CN" sz="1800" b="1" dirty="0" smtClean="0">
                <a:solidFill>
                  <a:srgbClr val="000000"/>
                </a:solidFill>
                <a:latin typeface="Times New Roman" pitchFamily="18" charset="0"/>
                <a:cs typeface="Times New Roman" pitchFamily="18" charset="0"/>
              </a:rPr>
              <a:t>(</a:t>
            </a:r>
            <a:r>
              <a:rPr lang="en-US" altLang="zh-CN" sz="1800" b="1" dirty="0">
                <a:latin typeface="Times New Roman" pitchFamily="18" charset="0"/>
              </a:rPr>
              <a:t>∀</a:t>
            </a:r>
            <a:r>
              <a:rPr lang="en-US" altLang="zh-CN" sz="1800" b="1" dirty="0" smtClean="0">
                <a:solidFill>
                  <a:srgbClr val="000000"/>
                </a:solidFill>
                <a:latin typeface="Times New Roman" pitchFamily="18" charset="0"/>
                <a:cs typeface="Times New Roman" pitchFamily="18" charset="0"/>
              </a:rPr>
              <a:t> </a:t>
            </a:r>
            <a:r>
              <a:rPr lang="en-US" altLang="zh-CN" sz="1800" b="1" dirty="0">
                <a:solidFill>
                  <a:srgbClr val="000000"/>
                </a:solidFill>
                <a:latin typeface="Times New Roman" pitchFamily="18" charset="0"/>
                <a:cs typeface="Times New Roman" pitchFamily="18" charset="0"/>
              </a:rPr>
              <a:t>X</a:t>
            </a:r>
            <a:r>
              <a:rPr lang="en-US" altLang="zh-CN" sz="1800" b="1" dirty="0" smtClean="0">
                <a:solidFill>
                  <a:srgbClr val="000000"/>
                </a:solidFill>
                <a:latin typeface="Times New Roman" pitchFamily="18" charset="0"/>
                <a:cs typeface="Times New Roman" pitchFamily="18" charset="0"/>
              </a:rPr>
              <a:t>)(</a:t>
            </a:r>
            <a:r>
              <a:rPr lang="zh-CN" altLang="en-US" sz="1800" b="1" dirty="0">
                <a:latin typeface="Times New Roman" pitchFamily="18" charset="0"/>
                <a:cs typeface="Times New Roman" pitchFamily="18" charset="0"/>
              </a:rPr>
              <a:t>∃ </a:t>
            </a:r>
            <a:r>
              <a:rPr lang="en-US" altLang="zh-CN" sz="1800" b="1" dirty="0" smtClean="0">
                <a:solidFill>
                  <a:srgbClr val="000000"/>
                </a:solidFill>
                <a:latin typeface="Times New Roman" pitchFamily="18" charset="0"/>
                <a:cs typeface="Times New Roman" pitchFamily="18" charset="0"/>
              </a:rPr>
              <a:t>Y</a:t>
            </a:r>
            <a:r>
              <a:rPr lang="en-US" altLang="zh-CN" sz="1800" b="1" dirty="0">
                <a:solidFill>
                  <a:srgbClr val="000000"/>
                </a:solidFill>
                <a:latin typeface="Times New Roman" pitchFamily="18" charset="0"/>
                <a:cs typeface="Times New Roman" pitchFamily="18" charset="0"/>
              </a:rPr>
              <a:t>)</a:t>
            </a:r>
            <a:r>
              <a:rPr lang="en-US" altLang="zh-CN" sz="1800" b="1" dirty="0" smtClean="0">
                <a:solidFill>
                  <a:srgbClr val="000000"/>
                </a:solidFill>
                <a:latin typeface="Times New Roman" pitchFamily="18" charset="0"/>
                <a:cs typeface="Times New Roman" pitchFamily="18" charset="0"/>
              </a:rPr>
              <a:t>(</a:t>
            </a:r>
            <a:r>
              <a:rPr lang="en-US" altLang="zh-CN" sz="1800" b="1" dirty="0">
                <a:latin typeface="Times New Roman" pitchFamily="18" charset="0"/>
              </a:rPr>
              <a:t>∀</a:t>
            </a:r>
            <a:r>
              <a:rPr lang="en-US" altLang="zh-CN" sz="1800" b="1" dirty="0" smtClean="0">
                <a:solidFill>
                  <a:srgbClr val="000000"/>
                </a:solidFill>
                <a:latin typeface="Times New Roman" pitchFamily="18" charset="0"/>
                <a:cs typeface="Times New Roman" pitchFamily="18" charset="0"/>
              </a:rPr>
              <a:t> </a:t>
            </a:r>
            <a:r>
              <a:rPr lang="en-US" altLang="zh-CN" sz="1800" b="1" dirty="0">
                <a:solidFill>
                  <a:srgbClr val="000000"/>
                </a:solidFill>
                <a:latin typeface="Times New Roman" pitchFamily="18" charset="0"/>
                <a:cs typeface="Times New Roman" pitchFamily="18" charset="0"/>
              </a:rPr>
              <a:t>Z)</a:t>
            </a:r>
            <a:r>
              <a:rPr lang="en-US" altLang="zh-CN" sz="1800" b="1" dirty="0" smtClean="0">
                <a:solidFill>
                  <a:srgbClr val="000000"/>
                </a:solidFill>
                <a:latin typeface="Times New Roman" pitchFamily="18" charset="0"/>
                <a:cs typeface="Times New Roman" pitchFamily="18" charset="0"/>
              </a:rPr>
              <a:t>(</a:t>
            </a:r>
            <a:r>
              <a:rPr lang="en-US" altLang="zh-CN" sz="1800" b="1" dirty="0">
                <a:latin typeface="Times New Roman" pitchFamily="18" charset="0"/>
              </a:rPr>
              <a:t>∀</a:t>
            </a:r>
            <a:r>
              <a:rPr lang="en-US" altLang="zh-CN" sz="1800" b="1" dirty="0" smtClean="0">
                <a:solidFill>
                  <a:srgbClr val="000000"/>
                </a:solidFill>
                <a:latin typeface="Times New Roman" pitchFamily="18" charset="0"/>
                <a:cs typeface="Times New Roman" pitchFamily="18" charset="0"/>
              </a:rPr>
              <a:t> </a:t>
            </a:r>
            <a:r>
              <a:rPr lang="en-US" altLang="zh-CN" sz="1800" b="1" dirty="0">
                <a:solidFill>
                  <a:srgbClr val="000000"/>
                </a:solidFill>
                <a:latin typeface="Times New Roman" pitchFamily="18" charset="0"/>
                <a:cs typeface="Times New Roman" pitchFamily="18" charset="0"/>
              </a:rPr>
              <a:t>W) </a:t>
            </a:r>
            <a:r>
              <a:rPr lang="en-US" altLang="zh-CN" sz="1800" b="1" dirty="0" smtClean="0">
                <a:solidFill>
                  <a:srgbClr val="000000"/>
                </a:solidFill>
                <a:latin typeface="Times New Roman" pitchFamily="18" charset="0"/>
                <a:cs typeface="Times New Roman" pitchFamily="18" charset="0"/>
              </a:rPr>
              <a:t>([</a:t>
            </a:r>
            <a:r>
              <a:rPr lang="en-US" altLang="zh-CN" sz="1800" b="1" dirty="0">
                <a:solidFill>
                  <a:srgbClr val="000000"/>
                </a:solidFill>
                <a:latin typeface="Times New Roman" pitchFamily="18" charset="0"/>
              </a:rPr>
              <a:t>﹁ </a:t>
            </a:r>
            <a:r>
              <a:rPr lang="en-US" altLang="zh-CN" sz="1800" b="1" dirty="0" smtClean="0">
                <a:solidFill>
                  <a:srgbClr val="000000"/>
                </a:solidFill>
                <a:latin typeface="Times New Roman" pitchFamily="18" charset="0"/>
                <a:cs typeface="Times New Roman" pitchFamily="18" charset="0"/>
              </a:rPr>
              <a:t>a(X</a:t>
            </a:r>
            <a:r>
              <a:rPr lang="en-US" altLang="zh-CN" sz="1800" b="1" dirty="0">
                <a:solidFill>
                  <a:srgbClr val="000000"/>
                </a:solidFill>
                <a:latin typeface="Times New Roman" pitchFamily="18" charset="0"/>
                <a:cs typeface="Times New Roman" pitchFamily="18" charset="0"/>
              </a:rPr>
              <a:t>)∨ </a:t>
            </a:r>
            <a:r>
              <a:rPr lang="en-US" altLang="zh-CN" sz="1800" b="1" dirty="0">
                <a:solidFill>
                  <a:srgbClr val="000000"/>
                </a:solidFill>
                <a:latin typeface="Times New Roman" pitchFamily="18" charset="0"/>
              </a:rPr>
              <a:t>﹁</a:t>
            </a:r>
            <a:r>
              <a:rPr lang="en-US" altLang="zh-CN" sz="1800" b="1" dirty="0" smtClean="0">
                <a:solidFill>
                  <a:srgbClr val="000000"/>
                </a:solidFill>
                <a:latin typeface="Times New Roman" pitchFamily="18" charset="0"/>
                <a:cs typeface="Times New Roman" pitchFamily="18" charset="0"/>
              </a:rPr>
              <a:t> </a:t>
            </a:r>
            <a:r>
              <a:rPr lang="en-US" altLang="zh-CN" sz="1800" b="1" dirty="0">
                <a:solidFill>
                  <a:srgbClr val="000000"/>
                </a:solidFill>
                <a:latin typeface="Times New Roman" pitchFamily="18" charset="0"/>
                <a:cs typeface="Times New Roman" pitchFamily="18" charset="0"/>
              </a:rPr>
              <a:t>b(X)</a:t>
            </a:r>
            <a:r>
              <a:rPr lang="zh-CN" altLang="en-US" sz="1800" b="1" dirty="0">
                <a:solidFill>
                  <a:srgbClr val="000000"/>
                </a:solidFill>
                <a:latin typeface="Times New Roman" pitchFamily="18" charset="0"/>
                <a:cs typeface="Times New Roman" pitchFamily="18" charset="0"/>
              </a:rPr>
              <a:t>］∨</a:t>
            </a:r>
            <a:r>
              <a:rPr lang="en-US" altLang="zh-CN" sz="1800" b="1" dirty="0">
                <a:solidFill>
                  <a:srgbClr val="000000"/>
                </a:solidFill>
                <a:latin typeface="Times New Roman" pitchFamily="18" charset="0"/>
                <a:cs typeface="Times New Roman" pitchFamily="18" charset="0"/>
              </a:rPr>
              <a:t>[c(</a:t>
            </a:r>
            <a:r>
              <a:rPr lang="en-US" altLang="zh-CN" sz="1800" b="1" dirty="0" err="1">
                <a:solidFill>
                  <a:srgbClr val="000000"/>
                </a:solidFill>
                <a:latin typeface="Times New Roman" pitchFamily="18" charset="0"/>
                <a:cs typeface="Times New Roman" pitchFamily="18" charset="0"/>
              </a:rPr>
              <a:t>X,l</a:t>
            </a:r>
            <a:r>
              <a:rPr lang="en-US" altLang="zh-CN" sz="1800" b="1" dirty="0">
                <a:solidFill>
                  <a:srgbClr val="000000"/>
                </a:solidFill>
                <a:latin typeface="Times New Roman" pitchFamily="18" charset="0"/>
                <a:cs typeface="Times New Roman" pitchFamily="18" charset="0"/>
              </a:rPr>
              <a:t>)∧</a:t>
            </a:r>
            <a:r>
              <a:rPr lang="en-US" altLang="zh-CN" sz="1800" b="1" dirty="0" smtClean="0">
                <a:solidFill>
                  <a:srgbClr val="000000"/>
                </a:solidFill>
                <a:latin typeface="Times New Roman" pitchFamily="18" charset="0"/>
                <a:cs typeface="Times New Roman" pitchFamily="18" charset="0"/>
              </a:rPr>
              <a:t>[</a:t>
            </a:r>
            <a:r>
              <a:rPr lang="en-US" altLang="zh-CN" sz="1800" b="1" dirty="0">
                <a:solidFill>
                  <a:srgbClr val="000000"/>
                </a:solidFill>
                <a:latin typeface="Times New Roman" pitchFamily="18" charset="0"/>
              </a:rPr>
              <a:t>﹁</a:t>
            </a:r>
            <a:r>
              <a:rPr lang="en-US" altLang="zh-CN" sz="1800" b="1" dirty="0" smtClean="0">
                <a:solidFill>
                  <a:srgbClr val="000000"/>
                </a:solidFill>
                <a:latin typeface="Times New Roman" pitchFamily="18" charset="0"/>
                <a:cs typeface="Times New Roman" pitchFamily="18" charset="0"/>
              </a:rPr>
              <a:t> </a:t>
            </a:r>
            <a:r>
              <a:rPr lang="en-US" altLang="zh-CN" sz="1800" b="1" dirty="0">
                <a:solidFill>
                  <a:srgbClr val="000000"/>
                </a:solidFill>
                <a:latin typeface="Times New Roman" pitchFamily="18" charset="0"/>
                <a:cs typeface="Times New Roman" pitchFamily="18" charset="0"/>
              </a:rPr>
              <a:t>c(Y,Z)]∨d(X,Y))])∨</a:t>
            </a:r>
            <a:r>
              <a:rPr lang="en-US" altLang="zh-CN" sz="1800" b="1" dirty="0" smtClean="0">
                <a:solidFill>
                  <a:srgbClr val="000000"/>
                </a:solidFill>
                <a:latin typeface="Times New Roman" pitchFamily="18" charset="0"/>
                <a:cs typeface="Times New Roman" pitchFamily="18" charset="0"/>
              </a:rPr>
              <a:t>e(W)</a:t>
            </a:r>
            <a:endParaRPr lang="en-US" altLang="zh-CN" sz="1800" b="1" dirty="0">
              <a:solidFill>
                <a:srgbClr val="000000"/>
              </a:solidFill>
              <a:latin typeface="Times New Roman" pitchFamily="18" charset="0"/>
              <a:cs typeface="Times New Roman" pitchFamily="18" charset="0"/>
            </a:endParaRPr>
          </a:p>
        </p:txBody>
      </p:sp>
      <p:grpSp>
        <p:nvGrpSpPr>
          <p:cNvPr id="779290" name="Group 26"/>
          <p:cNvGrpSpPr>
            <a:grpSpLocks/>
          </p:cNvGrpSpPr>
          <p:nvPr/>
        </p:nvGrpSpPr>
        <p:grpSpPr bwMode="auto">
          <a:xfrm>
            <a:off x="228600" y="4673600"/>
            <a:ext cx="2133600" cy="595313"/>
            <a:chOff x="144" y="3216"/>
            <a:chExt cx="1344" cy="375"/>
          </a:xfrm>
        </p:grpSpPr>
        <p:sp>
          <p:nvSpPr>
            <p:cNvPr id="779291" name="Line 27"/>
            <p:cNvSpPr>
              <a:spLocks noChangeShapeType="1"/>
            </p:cNvSpPr>
            <p:nvPr/>
          </p:nvSpPr>
          <p:spPr bwMode="ltGray">
            <a:xfrm>
              <a:off x="144" y="3216"/>
              <a:ext cx="1344"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92" name="AutoShape 28"/>
            <p:cNvSpPr>
              <a:spLocks noChangeArrowheads="1"/>
            </p:cNvSpPr>
            <p:nvPr/>
          </p:nvSpPr>
          <p:spPr bwMode="ltGray">
            <a:xfrm>
              <a:off x="768" y="3216"/>
              <a:ext cx="96" cy="192"/>
            </a:xfrm>
            <a:prstGeom prst="downArrow">
              <a:avLst>
                <a:gd name="adj1" fmla="val 50000"/>
                <a:gd name="adj2" fmla="val 50000"/>
              </a:avLst>
            </a:prstGeom>
            <a:solidFill>
              <a:schemeClr val="hlink"/>
            </a:solidFill>
            <a:ln w="317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9293" name="Text Box 29"/>
            <p:cNvSpPr txBox="1">
              <a:spLocks noChangeArrowheads="1"/>
            </p:cNvSpPr>
            <p:nvPr/>
          </p:nvSpPr>
          <p:spPr bwMode="ltGray">
            <a:xfrm>
              <a:off x="144" y="3360"/>
              <a:ext cx="13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r>
                <a:rPr lang="zh-CN" altLang="en-US" sz="1800" b="1">
                  <a:solidFill>
                    <a:schemeClr val="hlink"/>
                  </a:solidFill>
                </a:rPr>
                <a:t>前束范式</a:t>
              </a:r>
            </a:p>
          </p:txBody>
        </p:sp>
      </p:grpSp>
      <p:grpSp>
        <p:nvGrpSpPr>
          <p:cNvPr id="779294" name="Group 30"/>
          <p:cNvGrpSpPr>
            <a:grpSpLocks/>
          </p:cNvGrpSpPr>
          <p:nvPr/>
        </p:nvGrpSpPr>
        <p:grpSpPr bwMode="auto">
          <a:xfrm>
            <a:off x="2362200" y="5054600"/>
            <a:ext cx="4191000" cy="747713"/>
            <a:chOff x="1488" y="3456"/>
            <a:chExt cx="2640" cy="471"/>
          </a:xfrm>
        </p:grpSpPr>
        <p:sp>
          <p:nvSpPr>
            <p:cNvPr id="779295" name="AutoShape 31"/>
            <p:cNvSpPr>
              <a:spLocks noChangeArrowheads="1"/>
            </p:cNvSpPr>
            <p:nvPr/>
          </p:nvSpPr>
          <p:spPr bwMode="ltGray">
            <a:xfrm>
              <a:off x="2736" y="3456"/>
              <a:ext cx="144" cy="288"/>
            </a:xfrm>
            <a:prstGeom prst="downArrow">
              <a:avLst>
                <a:gd name="adj1" fmla="val 50000"/>
                <a:gd name="adj2" fmla="val 50000"/>
              </a:avLst>
            </a:prstGeom>
            <a:solidFill>
              <a:schemeClr val="hlink"/>
            </a:solidFill>
            <a:ln>
              <a:noFill/>
            </a:ln>
            <a:effectLst/>
            <a:extLs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buClr>
                  <a:srgbClr val="B2B2B2"/>
                </a:buClr>
                <a:buSzPct val="75000"/>
                <a:buFont typeface="Wingdings" pitchFamily="2" charset="2"/>
                <a:buNone/>
              </a:pPr>
              <a:endParaRPr lang="zh-CN" altLang="zh-CN" sz="1800">
                <a:solidFill>
                  <a:schemeClr val="hlink"/>
                </a:solidFill>
              </a:endParaRPr>
            </a:p>
          </p:txBody>
        </p:sp>
        <p:sp>
          <p:nvSpPr>
            <p:cNvPr id="779296" name="Text Box 32"/>
            <p:cNvSpPr txBox="1">
              <a:spLocks noChangeArrowheads="1"/>
            </p:cNvSpPr>
            <p:nvPr/>
          </p:nvSpPr>
          <p:spPr bwMode="ltGray">
            <a:xfrm>
              <a:off x="1488" y="3696"/>
              <a:ext cx="26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r>
                <a:rPr lang="en-US" altLang="zh-CN" sz="1800" b="1" dirty="0" err="1" smtClean="0">
                  <a:solidFill>
                    <a:schemeClr val="hlink"/>
                  </a:solidFill>
                </a:rPr>
                <a:t>Skolem</a:t>
              </a:r>
              <a:r>
                <a:rPr lang="zh-CN" altLang="en-US" sz="1800" b="1" dirty="0" smtClean="0">
                  <a:solidFill>
                    <a:schemeClr val="hlink"/>
                  </a:solidFill>
                </a:rPr>
                <a:t>标准化</a:t>
              </a:r>
              <a:r>
                <a:rPr lang="zh-CN" altLang="en-US" sz="1800" b="1" dirty="0">
                  <a:solidFill>
                    <a:schemeClr val="hlink"/>
                  </a:solidFill>
                </a:rPr>
                <a:t>去掉所有的存在量词</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7927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7927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779275"/>
                                        </p:tgtEl>
                                        <p:attrNameLst>
                                          <p:attrName>style.visibility</p:attrName>
                                        </p:attrNameLst>
                                      </p:cBhvr>
                                      <p:to>
                                        <p:strVal val="visible"/>
                                      </p:to>
                                    </p:set>
                                    <p:animEffect transition="in" filter="blinds(horizontal)">
                                      <p:cBhvr>
                                        <p:cTn id="15" dur="500"/>
                                        <p:tgtEl>
                                          <p:spTgt spid="77927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779280"/>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499"/>
                                          </p:stCondLst>
                                        </p:cTn>
                                        <p:tgtEl>
                                          <p:spTgt spid="779281"/>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79285"/>
                                        </p:tgtEl>
                                        <p:attrNameLst>
                                          <p:attrName>style.visibility</p:attrName>
                                        </p:attrNameLst>
                                      </p:cBhvr>
                                      <p:to>
                                        <p:strVal val="visible"/>
                                      </p:to>
                                    </p:set>
                                    <p:animEffect transition="in" filter="blinds(horizontal)">
                                      <p:cBhvr>
                                        <p:cTn id="28" dur="500"/>
                                        <p:tgtEl>
                                          <p:spTgt spid="77928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779286"/>
                                        </p:tgtEl>
                                        <p:attrNameLst>
                                          <p:attrName>style.visibility</p:attrName>
                                        </p:attrNameLst>
                                      </p:cBhvr>
                                      <p:to>
                                        <p:strVal val="visible"/>
                                      </p:to>
                                    </p:set>
                                    <p:animEffect transition="in" filter="blinds(horizontal)">
                                      <p:cBhvr>
                                        <p:cTn id="33" dur="500"/>
                                        <p:tgtEl>
                                          <p:spTgt spid="779286"/>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779289"/>
                                        </p:tgtEl>
                                        <p:attrNameLst>
                                          <p:attrName>style.visibility</p:attrName>
                                        </p:attrNameLst>
                                      </p:cBhvr>
                                      <p:to>
                                        <p:strVal val="visible"/>
                                      </p:to>
                                    </p:set>
                                    <p:animEffect transition="in" filter="blinds(horizontal)">
                                      <p:cBhvr>
                                        <p:cTn id="38" dur="500"/>
                                        <p:tgtEl>
                                          <p:spTgt spid="77928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nodeType="clickEffect">
                                  <p:stCondLst>
                                    <p:cond delay="0"/>
                                  </p:stCondLst>
                                  <p:childTnLst>
                                    <p:set>
                                      <p:cBhvr>
                                        <p:cTn id="42" dur="1" fill="hold">
                                          <p:stCondLst>
                                            <p:cond delay="0"/>
                                          </p:stCondLst>
                                        </p:cTn>
                                        <p:tgtEl>
                                          <p:spTgt spid="779290"/>
                                        </p:tgtEl>
                                        <p:attrNameLst>
                                          <p:attrName>style.visibility</p:attrName>
                                        </p:attrNameLst>
                                      </p:cBhvr>
                                      <p:to>
                                        <p:strVal val="visible"/>
                                      </p:to>
                                    </p:set>
                                    <p:animEffect transition="in" filter="blinds(horizontal)">
                                      <p:cBhvr>
                                        <p:cTn id="43" dur="500"/>
                                        <p:tgtEl>
                                          <p:spTgt spid="779290"/>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nodeType="clickEffect">
                                  <p:stCondLst>
                                    <p:cond delay="0"/>
                                  </p:stCondLst>
                                  <p:childTnLst>
                                    <p:set>
                                      <p:cBhvr>
                                        <p:cTn id="47" dur="1" fill="hold">
                                          <p:stCondLst>
                                            <p:cond delay="0"/>
                                          </p:stCondLst>
                                        </p:cTn>
                                        <p:tgtEl>
                                          <p:spTgt spid="779294"/>
                                        </p:tgtEl>
                                        <p:attrNameLst>
                                          <p:attrName>style.visibility</p:attrName>
                                        </p:attrNameLst>
                                      </p:cBhvr>
                                      <p:to>
                                        <p:strVal val="visible"/>
                                      </p:to>
                                    </p:set>
                                    <p:animEffect transition="in" filter="blinds(horizontal)">
                                      <p:cBhvr>
                                        <p:cTn id="48" dur="500"/>
                                        <p:tgtEl>
                                          <p:spTgt spid="779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9274" grpId="0" autoUpdateAnimBg="0"/>
      <p:bldP spid="779280" grpId="0" autoUpdateAnimBg="0"/>
      <p:bldP spid="779285" grpId="0" autoUpdateAnimBg="0"/>
      <p:bldP spid="779289"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290" name="Rectangle 2"/>
          <p:cNvSpPr>
            <a:spLocks noGrp="1" noChangeArrowheads="1"/>
          </p:cNvSpPr>
          <p:nvPr>
            <p:ph type="title"/>
          </p:nvPr>
        </p:nvSpPr>
        <p:spPr>
          <a:xfrm>
            <a:off x="457200" y="115888"/>
            <a:ext cx="8229600" cy="633412"/>
          </a:xfrm>
        </p:spPr>
        <p:txBody>
          <a:bodyPr/>
          <a:lstStyle/>
          <a:p>
            <a:r>
              <a:rPr lang="zh-CN" altLang="en-US" b="1" dirty="0">
                <a:latin typeface="Times New Roman" pitchFamily="18" charset="0"/>
              </a:rPr>
              <a:t>练习：子句集化简</a:t>
            </a:r>
          </a:p>
        </p:txBody>
      </p:sp>
      <p:sp>
        <p:nvSpPr>
          <p:cNvPr id="780318" name="Rectangle 30"/>
          <p:cNvSpPr>
            <a:spLocks noGrp="1" noChangeArrowheads="1"/>
          </p:cNvSpPr>
          <p:nvPr>
            <p:ph type="body" idx="1"/>
          </p:nvPr>
        </p:nvSpPr>
        <p:spPr>
          <a:xfrm>
            <a:off x="76200" y="2133600"/>
            <a:ext cx="8915400" cy="381000"/>
          </a:xfrm>
          <a:ln/>
        </p:spPr>
        <p:txBody>
          <a:bodyPr lIns="0" tIns="0" rIns="0" bIns="0"/>
          <a:lstStyle/>
          <a:p>
            <a:pPr>
              <a:lnSpc>
                <a:spcPct val="70000"/>
              </a:lnSpc>
              <a:buFontTx/>
              <a:buNone/>
            </a:pPr>
            <a:r>
              <a:rPr lang="en-US" altLang="zh-CN" sz="1800" b="1" dirty="0"/>
              <a:t>6. </a:t>
            </a:r>
            <a:r>
              <a:rPr lang="en-US" altLang="zh-CN" sz="1800" b="1" dirty="0" smtClean="0"/>
              <a:t>(</a:t>
            </a:r>
            <a:r>
              <a:rPr lang="en-US" altLang="zh-CN" sz="1800" dirty="0"/>
              <a:t>∀</a:t>
            </a:r>
            <a:r>
              <a:rPr lang="en-US" altLang="zh-CN" sz="1800" b="1" dirty="0" smtClean="0"/>
              <a:t> </a:t>
            </a:r>
            <a:r>
              <a:rPr lang="en-US" altLang="zh-CN" sz="1800" b="1" dirty="0"/>
              <a:t>X)</a:t>
            </a:r>
            <a:r>
              <a:rPr lang="en-US" altLang="zh-CN" sz="1800" b="1" dirty="0" smtClean="0"/>
              <a:t>(</a:t>
            </a:r>
            <a:r>
              <a:rPr lang="en-US" altLang="zh-CN" sz="1800" dirty="0"/>
              <a:t>∀</a:t>
            </a:r>
            <a:r>
              <a:rPr lang="en-US" altLang="zh-CN" sz="1800" b="1" dirty="0" smtClean="0"/>
              <a:t> </a:t>
            </a:r>
            <a:r>
              <a:rPr lang="en-US" altLang="zh-CN" sz="1800" b="1" dirty="0"/>
              <a:t>Z)</a:t>
            </a:r>
            <a:r>
              <a:rPr lang="en-US" altLang="zh-CN" sz="1800" b="1" dirty="0" smtClean="0"/>
              <a:t>(</a:t>
            </a:r>
            <a:r>
              <a:rPr lang="en-US" altLang="zh-CN" sz="1800" dirty="0"/>
              <a:t>∀</a:t>
            </a:r>
            <a:r>
              <a:rPr lang="en-US" altLang="zh-CN" sz="1800" b="1" dirty="0" smtClean="0"/>
              <a:t> </a:t>
            </a:r>
            <a:r>
              <a:rPr lang="en-US" altLang="zh-CN" sz="1800" b="1" dirty="0"/>
              <a:t>W) </a:t>
            </a:r>
            <a:r>
              <a:rPr lang="en-US" altLang="zh-CN" sz="1800" b="1" dirty="0" smtClean="0"/>
              <a:t>([</a:t>
            </a:r>
            <a:r>
              <a:rPr lang="en-US" altLang="zh-CN" sz="1800" dirty="0">
                <a:solidFill>
                  <a:srgbClr val="000000"/>
                </a:solidFill>
              </a:rPr>
              <a:t>﹁</a:t>
            </a:r>
            <a:r>
              <a:rPr lang="en-US" altLang="zh-CN" sz="1800" b="1" dirty="0" smtClean="0"/>
              <a:t>a(X</a:t>
            </a:r>
            <a:r>
              <a:rPr lang="en-US" altLang="zh-CN" sz="1800" b="1" dirty="0"/>
              <a:t>)∨ </a:t>
            </a:r>
            <a:r>
              <a:rPr lang="en-US" altLang="zh-CN" sz="1800" dirty="0">
                <a:solidFill>
                  <a:srgbClr val="000000"/>
                </a:solidFill>
              </a:rPr>
              <a:t>﹁</a:t>
            </a:r>
            <a:r>
              <a:rPr lang="en-US" altLang="zh-CN" sz="1800" b="1" dirty="0" smtClean="0"/>
              <a:t>b(X</a:t>
            </a:r>
            <a:r>
              <a:rPr lang="en-US" altLang="zh-CN" sz="1800" b="1" dirty="0"/>
              <a:t>)</a:t>
            </a:r>
            <a:r>
              <a:rPr lang="zh-CN" altLang="en-US" sz="1800" b="1" dirty="0"/>
              <a:t>］∨［</a:t>
            </a:r>
            <a:r>
              <a:rPr lang="en-US" altLang="zh-CN" sz="1800" b="1" dirty="0"/>
              <a:t>c(</a:t>
            </a:r>
            <a:r>
              <a:rPr lang="en-US" altLang="zh-CN" sz="1800" b="1" dirty="0" err="1"/>
              <a:t>X,l</a:t>
            </a:r>
            <a:r>
              <a:rPr lang="en-US" altLang="zh-CN" sz="1800" b="1" dirty="0"/>
              <a:t>)∧</a:t>
            </a:r>
            <a:r>
              <a:rPr lang="en-US" altLang="zh-CN" sz="1800" b="1" dirty="0" smtClean="0"/>
              <a:t>[</a:t>
            </a:r>
            <a:r>
              <a:rPr lang="en-US" altLang="zh-CN" sz="1800" dirty="0">
                <a:solidFill>
                  <a:srgbClr val="000000"/>
                </a:solidFill>
              </a:rPr>
              <a:t>﹁</a:t>
            </a:r>
            <a:r>
              <a:rPr lang="en-US" altLang="zh-CN" sz="1800" b="1" dirty="0" smtClean="0"/>
              <a:t>c </a:t>
            </a:r>
            <a:r>
              <a:rPr lang="en-US" altLang="zh-CN" sz="1800" b="1" dirty="0"/>
              <a:t>(f(X),Z)]∨d(</a:t>
            </a:r>
            <a:r>
              <a:rPr lang="en-US" altLang="zh-CN" sz="1800" b="1" dirty="0" err="1"/>
              <a:t>X,f</a:t>
            </a:r>
            <a:r>
              <a:rPr lang="en-US" altLang="zh-CN" sz="1800" b="1" dirty="0"/>
              <a:t>(X)))</a:t>
            </a:r>
            <a:r>
              <a:rPr lang="zh-CN" altLang="en-US" sz="1800" b="1" dirty="0"/>
              <a:t>］</a:t>
            </a:r>
            <a:r>
              <a:rPr lang="en-US" altLang="zh-CN" sz="1800" b="1" dirty="0"/>
              <a:t>)∨e(W)</a:t>
            </a:r>
          </a:p>
        </p:txBody>
      </p:sp>
      <p:sp>
        <p:nvSpPr>
          <p:cNvPr id="780319" name="Rectangle 31"/>
          <p:cNvSpPr>
            <a:spLocks noChangeArrowheads="1"/>
          </p:cNvSpPr>
          <p:nvPr/>
        </p:nvSpPr>
        <p:spPr bwMode="ltGray">
          <a:xfrm>
            <a:off x="-152400" y="1219200"/>
            <a:ext cx="937260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Aft>
                <a:spcPct val="50000"/>
              </a:spcAft>
              <a:buClr>
                <a:srgbClr val="A31221"/>
              </a:buClr>
              <a:buSzPct val="75000"/>
              <a:buFont typeface="Wingdings 3" pitchFamily="18" charset="2"/>
              <a:buNone/>
            </a:pPr>
            <a:r>
              <a:rPr lang="en-US" altLang="zh-CN" sz="1800" b="1" dirty="0">
                <a:solidFill>
                  <a:srgbClr val="000000"/>
                </a:solidFill>
                <a:latin typeface="Times New Roman" pitchFamily="18" charset="0"/>
              </a:rPr>
              <a:t>  5.</a:t>
            </a:r>
            <a:r>
              <a:rPr lang="en-US" altLang="zh-CN" sz="1800" b="1" dirty="0" smtClean="0">
                <a:solidFill>
                  <a:srgbClr val="000000"/>
                </a:solidFill>
                <a:latin typeface="Times New Roman" pitchFamily="18" charset="0"/>
              </a:rPr>
              <a:t>(</a:t>
            </a:r>
            <a:r>
              <a:rPr lang="en-US" altLang="zh-CN" sz="1800" b="1" dirty="0">
                <a:latin typeface="Times New Roman" pitchFamily="18" charset="0"/>
              </a:rPr>
              <a:t>∀</a:t>
            </a:r>
            <a:r>
              <a:rPr lang="en-US" altLang="zh-CN" sz="1800" b="1" dirty="0" smtClean="0">
                <a:solidFill>
                  <a:srgbClr val="000000"/>
                </a:solidFill>
                <a:latin typeface="Times New Roman" pitchFamily="18" charset="0"/>
              </a:rPr>
              <a:t> </a:t>
            </a:r>
            <a:r>
              <a:rPr lang="en-US" altLang="zh-CN" sz="1800" b="1" dirty="0">
                <a:solidFill>
                  <a:srgbClr val="000000"/>
                </a:solidFill>
                <a:latin typeface="Times New Roman" pitchFamily="18" charset="0"/>
              </a:rPr>
              <a:t>X)(</a:t>
            </a:r>
            <a:r>
              <a:rPr lang="zh-CN" altLang="en-US" sz="1800" b="1" dirty="0">
                <a:solidFill>
                  <a:srgbClr val="000000"/>
                </a:solidFill>
                <a:latin typeface="Times New Roman" pitchFamily="18" charset="0"/>
              </a:rPr>
              <a:t>彐</a:t>
            </a:r>
            <a:r>
              <a:rPr lang="en-US" altLang="zh-CN" sz="1800" b="1" dirty="0">
                <a:solidFill>
                  <a:srgbClr val="000000"/>
                </a:solidFill>
                <a:latin typeface="Times New Roman" pitchFamily="18" charset="0"/>
              </a:rPr>
              <a:t>Y)</a:t>
            </a:r>
            <a:r>
              <a:rPr lang="en-US" altLang="zh-CN" sz="1800" b="1" dirty="0" smtClean="0">
                <a:solidFill>
                  <a:srgbClr val="000000"/>
                </a:solidFill>
                <a:latin typeface="Times New Roman" pitchFamily="18" charset="0"/>
              </a:rPr>
              <a:t>(</a:t>
            </a:r>
            <a:r>
              <a:rPr lang="en-US" altLang="zh-CN" sz="1800" b="1" dirty="0">
                <a:latin typeface="Times New Roman" pitchFamily="18" charset="0"/>
              </a:rPr>
              <a:t>∀</a:t>
            </a:r>
            <a:r>
              <a:rPr lang="en-US" altLang="zh-CN" sz="1800" b="1" dirty="0" smtClean="0">
                <a:solidFill>
                  <a:srgbClr val="000000"/>
                </a:solidFill>
                <a:latin typeface="Times New Roman" pitchFamily="18" charset="0"/>
              </a:rPr>
              <a:t> </a:t>
            </a:r>
            <a:r>
              <a:rPr lang="en-US" altLang="zh-CN" sz="1800" b="1" dirty="0">
                <a:solidFill>
                  <a:srgbClr val="000000"/>
                </a:solidFill>
                <a:latin typeface="Times New Roman" pitchFamily="18" charset="0"/>
              </a:rPr>
              <a:t>Z)</a:t>
            </a:r>
            <a:r>
              <a:rPr lang="en-US" altLang="zh-CN" sz="1800" b="1" dirty="0" smtClean="0">
                <a:solidFill>
                  <a:srgbClr val="000000"/>
                </a:solidFill>
                <a:latin typeface="Times New Roman" pitchFamily="18" charset="0"/>
              </a:rPr>
              <a:t>(</a:t>
            </a:r>
            <a:r>
              <a:rPr lang="en-US" altLang="zh-CN" sz="1800" b="1" dirty="0">
                <a:latin typeface="Times New Roman" pitchFamily="18" charset="0"/>
              </a:rPr>
              <a:t>∀</a:t>
            </a:r>
            <a:r>
              <a:rPr lang="en-US" altLang="zh-CN" sz="1800" b="1" dirty="0" smtClean="0">
                <a:solidFill>
                  <a:srgbClr val="000000"/>
                </a:solidFill>
                <a:latin typeface="Times New Roman" pitchFamily="18" charset="0"/>
              </a:rPr>
              <a:t> </a:t>
            </a:r>
            <a:r>
              <a:rPr lang="en-US" altLang="zh-CN" sz="1800" b="1" dirty="0">
                <a:solidFill>
                  <a:srgbClr val="000000"/>
                </a:solidFill>
                <a:latin typeface="Times New Roman" pitchFamily="18" charset="0"/>
              </a:rPr>
              <a:t>W) ([﹁ a(X)</a:t>
            </a:r>
            <a:r>
              <a:rPr lang="en-US" altLang="zh-CN" sz="1800" b="1" dirty="0" smtClean="0">
                <a:solidFill>
                  <a:srgbClr val="000000"/>
                </a:solidFill>
                <a:latin typeface="Times New Roman" pitchFamily="18" charset="0"/>
              </a:rPr>
              <a:t>∨﹁ </a:t>
            </a:r>
            <a:r>
              <a:rPr lang="en-US" altLang="zh-CN" sz="1800" b="1" dirty="0">
                <a:solidFill>
                  <a:srgbClr val="000000"/>
                </a:solidFill>
                <a:latin typeface="Times New Roman" pitchFamily="18" charset="0"/>
              </a:rPr>
              <a:t>b(X)</a:t>
            </a:r>
            <a:r>
              <a:rPr lang="zh-CN" altLang="en-US" sz="1800" b="1" dirty="0">
                <a:solidFill>
                  <a:srgbClr val="000000"/>
                </a:solidFill>
                <a:latin typeface="Times New Roman" pitchFamily="18" charset="0"/>
              </a:rPr>
              <a:t>］∨</a:t>
            </a:r>
            <a:r>
              <a:rPr lang="en-US" altLang="zh-CN" sz="1800" b="1" dirty="0">
                <a:solidFill>
                  <a:srgbClr val="000000"/>
                </a:solidFill>
                <a:latin typeface="Times New Roman" pitchFamily="18" charset="0"/>
              </a:rPr>
              <a:t>[c(</a:t>
            </a:r>
            <a:r>
              <a:rPr lang="en-US" altLang="zh-CN" sz="1800" b="1" dirty="0" err="1">
                <a:solidFill>
                  <a:srgbClr val="000000"/>
                </a:solidFill>
                <a:latin typeface="Times New Roman" pitchFamily="18" charset="0"/>
              </a:rPr>
              <a:t>X,l</a:t>
            </a:r>
            <a:r>
              <a:rPr lang="en-US" altLang="zh-CN" sz="1800" b="1" dirty="0">
                <a:solidFill>
                  <a:srgbClr val="000000"/>
                </a:solidFill>
                <a:latin typeface="Times New Roman" pitchFamily="18" charset="0"/>
              </a:rPr>
              <a:t>)∧[﹁ c(Y,Z)]∨d(X,Y))])∨</a:t>
            </a:r>
            <a:r>
              <a:rPr lang="en-US" altLang="zh-CN" sz="1800" b="1" dirty="0" smtClean="0">
                <a:solidFill>
                  <a:srgbClr val="000000"/>
                </a:solidFill>
                <a:latin typeface="Times New Roman" pitchFamily="18" charset="0"/>
              </a:rPr>
              <a:t>e</a:t>
            </a:r>
            <a:r>
              <a:rPr lang="en-US" altLang="zh-CN" sz="1800" b="1" dirty="0">
                <a:solidFill>
                  <a:srgbClr val="000000"/>
                </a:solidFill>
                <a:latin typeface="Times New Roman" pitchFamily="18" charset="0"/>
              </a:rPr>
              <a:t>(</a:t>
            </a:r>
            <a:r>
              <a:rPr lang="en-US" altLang="zh-CN" sz="1800" b="1" dirty="0" smtClean="0">
                <a:solidFill>
                  <a:srgbClr val="000000"/>
                </a:solidFill>
                <a:latin typeface="Times New Roman" pitchFamily="18" charset="0"/>
              </a:rPr>
              <a:t>W)</a:t>
            </a:r>
            <a:endParaRPr lang="en-US" altLang="zh-CN" sz="1800" b="1" dirty="0">
              <a:solidFill>
                <a:srgbClr val="000000"/>
              </a:solidFill>
              <a:latin typeface="Times New Roman" pitchFamily="18" charset="0"/>
            </a:endParaRPr>
          </a:p>
        </p:txBody>
      </p:sp>
      <p:sp>
        <p:nvSpPr>
          <p:cNvPr id="780320" name="Text Box 32"/>
          <p:cNvSpPr txBox="1">
            <a:spLocks noChangeArrowheads="1"/>
          </p:cNvSpPr>
          <p:nvPr/>
        </p:nvSpPr>
        <p:spPr bwMode="ltGray">
          <a:xfrm>
            <a:off x="4572000" y="1676400"/>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buFont typeface="Wingdings" pitchFamily="2" charset="2"/>
              <a:buNone/>
            </a:pPr>
            <a:endParaRPr lang="zh-CN" altLang="zh-CN" sz="1800"/>
          </a:p>
        </p:txBody>
      </p:sp>
      <p:grpSp>
        <p:nvGrpSpPr>
          <p:cNvPr id="780321" name="Group 33"/>
          <p:cNvGrpSpPr>
            <a:grpSpLocks/>
          </p:cNvGrpSpPr>
          <p:nvPr/>
        </p:nvGrpSpPr>
        <p:grpSpPr bwMode="auto">
          <a:xfrm>
            <a:off x="4343401" y="1524001"/>
            <a:ext cx="2919413" cy="533400"/>
            <a:chOff x="2736" y="960"/>
            <a:chExt cx="1839" cy="336"/>
          </a:xfrm>
        </p:grpSpPr>
        <p:sp>
          <p:nvSpPr>
            <p:cNvPr id="780322" name="AutoShape 34"/>
            <p:cNvSpPr>
              <a:spLocks noChangeArrowheads="1"/>
            </p:cNvSpPr>
            <p:nvPr/>
          </p:nvSpPr>
          <p:spPr bwMode="ltGray">
            <a:xfrm>
              <a:off x="2736" y="960"/>
              <a:ext cx="144" cy="336"/>
            </a:xfrm>
            <a:prstGeom prst="downArrow">
              <a:avLst>
                <a:gd name="adj1" fmla="val 50000"/>
                <a:gd name="adj2" fmla="val 58333"/>
              </a:avLst>
            </a:prstGeom>
            <a:solidFill>
              <a:schemeClr val="hlink"/>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0323" name="Rectangle 35"/>
            <p:cNvSpPr>
              <a:spLocks noChangeArrowheads="1"/>
            </p:cNvSpPr>
            <p:nvPr/>
          </p:nvSpPr>
          <p:spPr bwMode="ltGray">
            <a:xfrm>
              <a:off x="2880" y="1008"/>
              <a:ext cx="1695"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spcBef>
                  <a:spcPct val="50000"/>
                </a:spcBef>
                <a:buClr>
                  <a:srgbClr val="B2B2B2"/>
                </a:buClr>
                <a:buSzPct val="75000"/>
                <a:buFont typeface="Wingdings" pitchFamily="2" charset="2"/>
                <a:buNone/>
              </a:pPr>
              <a:r>
                <a:rPr lang="en-US" altLang="zh-CN" sz="1800" b="1" dirty="0" err="1">
                  <a:solidFill>
                    <a:schemeClr val="hlink"/>
                  </a:solidFill>
                </a:rPr>
                <a:t>Skolem</a:t>
              </a:r>
              <a:r>
                <a:rPr lang="zh-CN" altLang="en-US" sz="1800" b="1" dirty="0">
                  <a:solidFill>
                    <a:schemeClr val="hlink"/>
                  </a:solidFill>
                </a:rPr>
                <a:t>标准化后</a:t>
              </a:r>
            </a:p>
          </p:txBody>
        </p:sp>
      </p:grpSp>
      <p:grpSp>
        <p:nvGrpSpPr>
          <p:cNvPr id="780324" name="Group 36"/>
          <p:cNvGrpSpPr>
            <a:grpSpLocks/>
          </p:cNvGrpSpPr>
          <p:nvPr/>
        </p:nvGrpSpPr>
        <p:grpSpPr bwMode="auto">
          <a:xfrm>
            <a:off x="4343400" y="2438400"/>
            <a:ext cx="2667000" cy="533400"/>
            <a:chOff x="2736" y="1536"/>
            <a:chExt cx="1680" cy="336"/>
          </a:xfrm>
        </p:grpSpPr>
        <p:sp>
          <p:nvSpPr>
            <p:cNvPr id="780325" name="AutoShape 37"/>
            <p:cNvSpPr>
              <a:spLocks noChangeArrowheads="1"/>
            </p:cNvSpPr>
            <p:nvPr/>
          </p:nvSpPr>
          <p:spPr bwMode="ltGray">
            <a:xfrm>
              <a:off x="2736" y="1536"/>
              <a:ext cx="144" cy="336"/>
            </a:xfrm>
            <a:prstGeom prst="downArrow">
              <a:avLst>
                <a:gd name="adj1" fmla="val 50000"/>
                <a:gd name="adj2" fmla="val 58333"/>
              </a:avLst>
            </a:prstGeom>
            <a:solidFill>
              <a:schemeClr val="hlink"/>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0326" name="Rectangle 38"/>
            <p:cNvSpPr>
              <a:spLocks noChangeArrowheads="1"/>
            </p:cNvSpPr>
            <p:nvPr/>
          </p:nvSpPr>
          <p:spPr bwMode="ltGray">
            <a:xfrm>
              <a:off x="2880" y="1584"/>
              <a:ext cx="15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pPr>
              <a:r>
                <a:rPr lang="zh-CN" altLang="en-US" sz="1800" b="1" dirty="0">
                  <a:solidFill>
                    <a:schemeClr val="hlink"/>
                  </a:solidFill>
                </a:rPr>
                <a:t>去掉全称量词</a:t>
              </a:r>
            </a:p>
          </p:txBody>
        </p:sp>
      </p:grpSp>
      <p:sp>
        <p:nvSpPr>
          <p:cNvPr id="780327" name="Rectangle 39"/>
          <p:cNvSpPr>
            <a:spLocks noChangeArrowheads="1"/>
          </p:cNvSpPr>
          <p:nvPr/>
        </p:nvSpPr>
        <p:spPr bwMode="ltGray">
          <a:xfrm>
            <a:off x="-76200" y="3070225"/>
            <a:ext cx="91440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Bef>
                <a:spcPct val="50000"/>
              </a:spcBef>
              <a:spcAft>
                <a:spcPct val="50000"/>
              </a:spcAft>
              <a:buClr>
                <a:srgbClr val="A31221"/>
              </a:buClr>
              <a:buSzPct val="75000"/>
              <a:buFont typeface="Wingdings 3" pitchFamily="18" charset="2"/>
              <a:buNone/>
            </a:pPr>
            <a:r>
              <a:rPr lang="en-US" altLang="zh-CN" sz="1800" b="1" dirty="0">
                <a:solidFill>
                  <a:srgbClr val="000000"/>
                </a:solidFill>
                <a:latin typeface="Times New Roman" pitchFamily="18" charset="0"/>
              </a:rPr>
              <a:t>7.(</a:t>
            </a:r>
            <a:r>
              <a:rPr lang="zh-CN" altLang="en-US" sz="1800" b="1" dirty="0">
                <a:solidFill>
                  <a:srgbClr val="000000"/>
                </a:solidFill>
                <a:latin typeface="Times New Roman" pitchFamily="18" charset="0"/>
              </a:rPr>
              <a:t>［ </a:t>
            </a:r>
            <a:r>
              <a:rPr lang="en-US" altLang="zh-CN" sz="1800" b="1" dirty="0">
                <a:solidFill>
                  <a:srgbClr val="000000"/>
                </a:solidFill>
                <a:latin typeface="Times New Roman" pitchFamily="18" charset="0"/>
              </a:rPr>
              <a:t>﹁ a(X)∨ ﹁ b(X)</a:t>
            </a:r>
            <a:r>
              <a:rPr lang="zh-CN" altLang="en-US" sz="1800" b="1" dirty="0">
                <a:solidFill>
                  <a:srgbClr val="000000"/>
                </a:solidFill>
                <a:latin typeface="Times New Roman" pitchFamily="18" charset="0"/>
              </a:rPr>
              <a:t>］∨［</a:t>
            </a:r>
            <a:r>
              <a:rPr lang="en-US" altLang="zh-CN" sz="1800" b="1" dirty="0">
                <a:solidFill>
                  <a:srgbClr val="000000"/>
                </a:solidFill>
                <a:latin typeface="Times New Roman" pitchFamily="18" charset="0"/>
              </a:rPr>
              <a:t>c(X, l)</a:t>
            </a:r>
            <a:r>
              <a:rPr lang="en-US" altLang="zh-CN" sz="1800" b="1" dirty="0" smtClean="0">
                <a:solidFill>
                  <a:srgbClr val="000000"/>
                </a:solidFill>
                <a:latin typeface="Times New Roman" pitchFamily="18" charset="0"/>
              </a:rPr>
              <a:t>∧[﹁ </a:t>
            </a:r>
            <a:r>
              <a:rPr lang="en-US" altLang="zh-CN" sz="1800" b="1" dirty="0">
                <a:solidFill>
                  <a:srgbClr val="000000"/>
                </a:solidFill>
                <a:latin typeface="Times New Roman" pitchFamily="18" charset="0"/>
              </a:rPr>
              <a:t>c(f(X), Z)∨d(X, f(X</a:t>
            </a:r>
            <a:r>
              <a:rPr lang="en-US" altLang="zh-CN" sz="1800" b="1" dirty="0" smtClean="0">
                <a:solidFill>
                  <a:srgbClr val="000000"/>
                </a:solidFill>
                <a:latin typeface="Times New Roman" pitchFamily="18" charset="0"/>
              </a:rPr>
              <a:t>)))]</a:t>
            </a:r>
            <a:r>
              <a:rPr lang="zh-CN" altLang="en-US" sz="1800" b="1" dirty="0" smtClean="0">
                <a:solidFill>
                  <a:srgbClr val="000000"/>
                </a:solidFill>
                <a:latin typeface="Times New Roman" pitchFamily="18" charset="0"/>
              </a:rPr>
              <a:t>］</a:t>
            </a:r>
            <a:r>
              <a:rPr lang="en-US" altLang="zh-CN" sz="1800" b="1" dirty="0">
                <a:solidFill>
                  <a:srgbClr val="000000"/>
                </a:solidFill>
                <a:latin typeface="Times New Roman" pitchFamily="18" charset="0"/>
              </a:rPr>
              <a:t>)∨e(W)</a:t>
            </a:r>
          </a:p>
        </p:txBody>
      </p:sp>
      <p:sp>
        <p:nvSpPr>
          <p:cNvPr id="780328" name="Rectangle 40"/>
          <p:cNvSpPr>
            <a:spLocks noChangeArrowheads="1"/>
          </p:cNvSpPr>
          <p:nvPr/>
        </p:nvSpPr>
        <p:spPr bwMode="ltGray">
          <a:xfrm>
            <a:off x="-76200" y="4038600"/>
            <a:ext cx="9296400" cy="327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Bef>
                <a:spcPct val="50000"/>
              </a:spcBef>
              <a:spcAft>
                <a:spcPct val="50000"/>
              </a:spcAft>
              <a:buClr>
                <a:srgbClr val="A31221"/>
              </a:buClr>
              <a:buSzPct val="75000"/>
              <a:buFont typeface="Wingdings 3" pitchFamily="18" charset="2"/>
              <a:buNone/>
            </a:pPr>
            <a:r>
              <a:rPr lang="en-US" altLang="zh-CN" sz="1700" b="1" dirty="0">
                <a:solidFill>
                  <a:srgbClr val="000000"/>
                </a:solidFill>
                <a:latin typeface="Times New Roman" pitchFamily="18" charset="0"/>
              </a:rPr>
              <a:t>8.</a:t>
            </a:r>
            <a:r>
              <a:rPr lang="zh-CN" altLang="en-US" sz="1700" b="1" dirty="0" smtClean="0">
                <a:solidFill>
                  <a:srgbClr val="000000"/>
                </a:solidFill>
                <a:latin typeface="Times New Roman" pitchFamily="18" charset="0"/>
              </a:rPr>
              <a:t>［</a:t>
            </a:r>
            <a:r>
              <a:rPr lang="en-US" altLang="zh-CN" sz="1700" b="1" dirty="0">
                <a:solidFill>
                  <a:srgbClr val="000000"/>
                </a:solidFill>
                <a:latin typeface="Times New Roman" pitchFamily="18" charset="0"/>
              </a:rPr>
              <a:t>﹁a(X)∨﹁ b(X)∨c(</a:t>
            </a:r>
            <a:r>
              <a:rPr lang="en-US" altLang="zh-CN" sz="1700" b="1" dirty="0" err="1">
                <a:solidFill>
                  <a:srgbClr val="000000"/>
                </a:solidFill>
                <a:latin typeface="Times New Roman" pitchFamily="18" charset="0"/>
              </a:rPr>
              <a:t>X,l</a:t>
            </a:r>
            <a:r>
              <a:rPr lang="en-US" altLang="zh-CN" sz="1700" b="1" dirty="0">
                <a:solidFill>
                  <a:srgbClr val="000000"/>
                </a:solidFill>
                <a:latin typeface="Times New Roman" pitchFamily="18" charset="0"/>
              </a:rPr>
              <a:t>)∨e(W)</a:t>
            </a:r>
            <a:r>
              <a:rPr lang="zh-CN" altLang="en-US" sz="1700" b="1" dirty="0">
                <a:solidFill>
                  <a:srgbClr val="000000"/>
                </a:solidFill>
                <a:latin typeface="Times New Roman" pitchFamily="18" charset="0"/>
              </a:rPr>
              <a:t>］</a:t>
            </a:r>
            <a:r>
              <a:rPr lang="zh-CN" altLang="en-US" sz="1700" b="1" dirty="0" smtClean="0">
                <a:solidFill>
                  <a:srgbClr val="000000"/>
                </a:solidFill>
                <a:latin typeface="Times New Roman" pitchFamily="18" charset="0"/>
              </a:rPr>
              <a:t>∧</a:t>
            </a:r>
            <a:r>
              <a:rPr lang="en-US" altLang="zh-CN" sz="1700" b="1" dirty="0" smtClean="0">
                <a:solidFill>
                  <a:srgbClr val="000000"/>
                </a:solidFill>
                <a:latin typeface="Times New Roman" pitchFamily="18" charset="0"/>
              </a:rPr>
              <a:t>[﹁</a:t>
            </a:r>
            <a:r>
              <a:rPr lang="en-US" altLang="zh-CN" sz="1700" b="1" dirty="0">
                <a:solidFill>
                  <a:srgbClr val="000000"/>
                </a:solidFill>
                <a:latin typeface="Times New Roman" pitchFamily="18" charset="0"/>
              </a:rPr>
              <a:t>a(X) </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b(X)</a:t>
            </a:r>
            <a:r>
              <a:rPr lang="en-US" altLang="zh-CN" sz="1700" b="1" dirty="0" smtClean="0">
                <a:solidFill>
                  <a:srgbClr val="000000"/>
                </a:solidFill>
                <a:latin typeface="Times New Roman" pitchFamily="18" charset="0"/>
              </a:rPr>
              <a:t>∨﹁ </a:t>
            </a:r>
            <a:r>
              <a:rPr lang="en-US" altLang="zh-CN" sz="1700" b="1" dirty="0">
                <a:solidFill>
                  <a:srgbClr val="000000"/>
                </a:solidFill>
                <a:latin typeface="Times New Roman" pitchFamily="18" charset="0"/>
              </a:rPr>
              <a:t>c(f(X), Z)∨d(X, f(X))∨e(W)</a:t>
            </a:r>
            <a:r>
              <a:rPr lang="zh-CN" altLang="en-US" sz="1700" b="1" dirty="0">
                <a:solidFill>
                  <a:srgbClr val="000000"/>
                </a:solidFill>
                <a:latin typeface="Times New Roman" pitchFamily="18" charset="0"/>
              </a:rPr>
              <a:t>］</a:t>
            </a:r>
          </a:p>
        </p:txBody>
      </p:sp>
      <p:grpSp>
        <p:nvGrpSpPr>
          <p:cNvPr id="780329" name="Group 41"/>
          <p:cNvGrpSpPr>
            <a:grpSpLocks/>
          </p:cNvGrpSpPr>
          <p:nvPr/>
        </p:nvGrpSpPr>
        <p:grpSpPr bwMode="auto">
          <a:xfrm>
            <a:off x="4343400" y="3429000"/>
            <a:ext cx="3429000" cy="533400"/>
            <a:chOff x="2736" y="1536"/>
            <a:chExt cx="1680" cy="336"/>
          </a:xfrm>
        </p:grpSpPr>
        <p:sp>
          <p:nvSpPr>
            <p:cNvPr id="780330" name="AutoShape 42"/>
            <p:cNvSpPr>
              <a:spLocks noChangeArrowheads="1"/>
            </p:cNvSpPr>
            <p:nvPr/>
          </p:nvSpPr>
          <p:spPr bwMode="ltGray">
            <a:xfrm>
              <a:off x="2736" y="1536"/>
              <a:ext cx="144" cy="336"/>
            </a:xfrm>
            <a:prstGeom prst="downArrow">
              <a:avLst>
                <a:gd name="adj1" fmla="val 50000"/>
                <a:gd name="adj2" fmla="val 58333"/>
              </a:avLst>
            </a:prstGeom>
            <a:solidFill>
              <a:schemeClr val="hlink"/>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0331" name="Rectangle 43"/>
            <p:cNvSpPr>
              <a:spLocks noChangeArrowheads="1"/>
            </p:cNvSpPr>
            <p:nvPr/>
          </p:nvSpPr>
          <p:spPr bwMode="ltGray">
            <a:xfrm>
              <a:off x="2880" y="1584"/>
              <a:ext cx="15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pPr>
              <a:r>
                <a:rPr lang="zh-CN" altLang="en-US" sz="1800" b="1" dirty="0">
                  <a:solidFill>
                    <a:schemeClr val="hlink"/>
                  </a:solidFill>
                </a:rPr>
                <a:t>转换成析取式的合取</a:t>
              </a:r>
            </a:p>
          </p:txBody>
        </p:sp>
      </p:grpSp>
      <p:grpSp>
        <p:nvGrpSpPr>
          <p:cNvPr id="780332" name="Group 44"/>
          <p:cNvGrpSpPr>
            <a:grpSpLocks/>
          </p:cNvGrpSpPr>
          <p:nvPr/>
        </p:nvGrpSpPr>
        <p:grpSpPr bwMode="auto">
          <a:xfrm>
            <a:off x="4343400" y="4411960"/>
            <a:ext cx="4618038" cy="457200"/>
            <a:chOff x="2736" y="2688"/>
            <a:chExt cx="2909" cy="288"/>
          </a:xfrm>
        </p:grpSpPr>
        <p:sp>
          <p:nvSpPr>
            <p:cNvPr id="780333" name="AutoShape 45"/>
            <p:cNvSpPr>
              <a:spLocks noChangeArrowheads="1"/>
            </p:cNvSpPr>
            <p:nvPr/>
          </p:nvSpPr>
          <p:spPr bwMode="ltGray">
            <a:xfrm>
              <a:off x="2736" y="2688"/>
              <a:ext cx="144" cy="288"/>
            </a:xfrm>
            <a:prstGeom prst="downArrow">
              <a:avLst>
                <a:gd name="adj1" fmla="val 50000"/>
                <a:gd name="adj2" fmla="val 50000"/>
              </a:avLst>
            </a:prstGeom>
            <a:solidFill>
              <a:schemeClr val="hlink"/>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0334" name="Rectangle 46"/>
            <p:cNvSpPr>
              <a:spLocks noChangeArrowheads="1"/>
            </p:cNvSpPr>
            <p:nvPr/>
          </p:nvSpPr>
          <p:spPr bwMode="ltGray">
            <a:xfrm>
              <a:off x="2880" y="2688"/>
              <a:ext cx="2765"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buClr>
                  <a:srgbClr val="B2B2B2"/>
                </a:buClr>
                <a:buSzPct val="75000"/>
              </a:pPr>
              <a:r>
                <a:rPr lang="zh-CN" altLang="en-US" sz="1800" b="1" dirty="0">
                  <a:solidFill>
                    <a:schemeClr val="hlink"/>
                  </a:solidFill>
                </a:rPr>
                <a:t>每个合取式为一个分离的子句</a:t>
              </a:r>
            </a:p>
          </p:txBody>
        </p:sp>
      </p:grpSp>
      <p:sp>
        <p:nvSpPr>
          <p:cNvPr id="780335" name="Rectangle 47"/>
          <p:cNvSpPr>
            <a:spLocks noChangeArrowheads="1"/>
          </p:cNvSpPr>
          <p:nvPr/>
        </p:nvSpPr>
        <p:spPr bwMode="ltGray">
          <a:xfrm>
            <a:off x="17481" y="4669259"/>
            <a:ext cx="64008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Clr>
                <a:srgbClr val="B2B2B2"/>
              </a:buClr>
              <a:buSzPct val="75000"/>
              <a:buFont typeface="Wingdings" pitchFamily="2" charset="2"/>
              <a:buNone/>
            </a:pPr>
            <a:r>
              <a:rPr lang="en-US" altLang="zh-CN" sz="1800" b="1" dirty="0">
                <a:solidFill>
                  <a:srgbClr val="000000"/>
                </a:solidFill>
                <a:latin typeface="Times New Roman" pitchFamily="18" charset="0"/>
                <a:cs typeface="Times New Roman" pitchFamily="18" charset="0"/>
              </a:rPr>
              <a:t>9a: ﹁ a(X)∨ ﹁ b(X)∨c(</a:t>
            </a:r>
            <a:r>
              <a:rPr lang="en-US" altLang="zh-CN" sz="1800" b="1" dirty="0" err="1">
                <a:solidFill>
                  <a:srgbClr val="000000"/>
                </a:solidFill>
                <a:latin typeface="Times New Roman" pitchFamily="18" charset="0"/>
                <a:cs typeface="Times New Roman" pitchFamily="18" charset="0"/>
              </a:rPr>
              <a:t>X,l</a:t>
            </a:r>
            <a:r>
              <a:rPr lang="en-US" altLang="zh-CN" sz="1800" b="1" dirty="0">
                <a:solidFill>
                  <a:srgbClr val="000000"/>
                </a:solidFill>
                <a:latin typeface="Times New Roman" pitchFamily="18" charset="0"/>
                <a:cs typeface="Times New Roman" pitchFamily="18" charset="0"/>
              </a:rPr>
              <a:t>)∨e(W)</a:t>
            </a:r>
          </a:p>
          <a:p>
            <a:pPr eaLnBrk="0" hangingPunct="0">
              <a:spcBef>
                <a:spcPct val="50000"/>
              </a:spcBef>
              <a:buClr>
                <a:srgbClr val="B2B2B2"/>
              </a:buClr>
              <a:buSzPct val="75000"/>
              <a:buFont typeface="Wingdings" pitchFamily="2" charset="2"/>
              <a:buNone/>
            </a:pPr>
            <a:r>
              <a:rPr lang="en-US" altLang="zh-CN" sz="1800" b="1" dirty="0">
                <a:solidFill>
                  <a:srgbClr val="000000"/>
                </a:solidFill>
                <a:latin typeface="Times New Roman" pitchFamily="18" charset="0"/>
                <a:cs typeface="Times New Roman" pitchFamily="18" charset="0"/>
              </a:rPr>
              <a:t>9b: </a:t>
            </a:r>
            <a:r>
              <a:rPr lang="en-US" altLang="zh-CN" sz="1800" b="1" dirty="0" smtClean="0">
                <a:solidFill>
                  <a:srgbClr val="000000"/>
                </a:solidFill>
                <a:latin typeface="Times New Roman" pitchFamily="18" charset="0"/>
                <a:cs typeface="Times New Roman" pitchFamily="18" charset="0"/>
              </a:rPr>
              <a:t>﹁ </a:t>
            </a:r>
            <a:r>
              <a:rPr lang="en-US" altLang="zh-CN" sz="1800" b="1" dirty="0">
                <a:solidFill>
                  <a:srgbClr val="000000"/>
                </a:solidFill>
                <a:latin typeface="Times New Roman" pitchFamily="18" charset="0"/>
                <a:cs typeface="Times New Roman" pitchFamily="18" charset="0"/>
              </a:rPr>
              <a:t>a(X) ∨ ﹁ b(X)∨ ﹁ c(f(X), Z)∨d(X, f(X))∨e(W</a:t>
            </a:r>
            <a:r>
              <a:rPr lang="en-US" altLang="zh-CN" sz="1800" b="1" dirty="0">
                <a:solidFill>
                  <a:srgbClr val="000000"/>
                </a:solidFill>
                <a:latin typeface="Times New Roman" pitchFamily="18" charset="0"/>
              </a:rPr>
              <a:t>)</a:t>
            </a:r>
          </a:p>
        </p:txBody>
      </p:sp>
      <p:grpSp>
        <p:nvGrpSpPr>
          <p:cNvPr id="780336" name="Group 48"/>
          <p:cNvGrpSpPr>
            <a:grpSpLocks/>
          </p:cNvGrpSpPr>
          <p:nvPr/>
        </p:nvGrpSpPr>
        <p:grpSpPr bwMode="auto">
          <a:xfrm>
            <a:off x="6003327" y="5331840"/>
            <a:ext cx="3065463" cy="636387"/>
            <a:chOff x="3360" y="3392"/>
            <a:chExt cx="1931" cy="233"/>
          </a:xfrm>
        </p:grpSpPr>
        <p:sp>
          <p:nvSpPr>
            <p:cNvPr id="780337" name="Rectangle 49"/>
            <p:cNvSpPr>
              <a:spLocks noChangeArrowheads="1"/>
            </p:cNvSpPr>
            <p:nvPr/>
          </p:nvSpPr>
          <p:spPr bwMode="ltGray">
            <a:xfrm>
              <a:off x="3857" y="3392"/>
              <a:ext cx="143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spcBef>
                  <a:spcPct val="50000"/>
                </a:spcBef>
                <a:buClr>
                  <a:srgbClr val="B2B2B2"/>
                </a:buClr>
                <a:buSzPct val="75000"/>
              </a:pPr>
              <a:r>
                <a:rPr lang="zh-CN" altLang="en-US" sz="1800" b="1" dirty="0">
                  <a:solidFill>
                    <a:schemeClr val="hlink"/>
                  </a:solidFill>
                </a:rPr>
                <a:t>把分离的变元归一化</a:t>
              </a:r>
            </a:p>
          </p:txBody>
        </p:sp>
        <p:sp>
          <p:nvSpPr>
            <p:cNvPr id="780338" name="AutoShape 50"/>
            <p:cNvSpPr>
              <a:spLocks noChangeArrowheads="1"/>
            </p:cNvSpPr>
            <p:nvPr/>
          </p:nvSpPr>
          <p:spPr bwMode="ltGray">
            <a:xfrm>
              <a:off x="3360" y="3408"/>
              <a:ext cx="336" cy="192"/>
            </a:xfrm>
            <a:prstGeom prst="curvedLeftArrow">
              <a:avLst>
                <a:gd name="adj1" fmla="val 20000"/>
                <a:gd name="adj2" fmla="val 40000"/>
                <a:gd name="adj3" fmla="val 58333"/>
              </a:avLst>
            </a:prstGeom>
            <a:solidFill>
              <a:schemeClr val="hlink"/>
            </a:solidFill>
            <a:ln>
              <a:noFill/>
            </a:ln>
            <a:effectLst/>
            <a:extLs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780339" name="Rectangle 51"/>
          <p:cNvSpPr>
            <a:spLocks noChangeArrowheads="1"/>
          </p:cNvSpPr>
          <p:nvPr/>
        </p:nvSpPr>
        <p:spPr bwMode="ltGray">
          <a:xfrm>
            <a:off x="0" y="5751513"/>
            <a:ext cx="9220200" cy="734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Aft>
                <a:spcPct val="50000"/>
              </a:spcAft>
              <a:buClr>
                <a:srgbClr val="A31221"/>
              </a:buClr>
              <a:buSzPct val="75000"/>
              <a:buFont typeface="Wingdings 3" pitchFamily="18" charset="2"/>
              <a:buNone/>
            </a:pPr>
            <a:r>
              <a:rPr lang="en-US" altLang="zh-CN" sz="1800" b="1" dirty="0">
                <a:solidFill>
                  <a:srgbClr val="000000"/>
                </a:solidFill>
                <a:latin typeface="Times New Roman" pitchFamily="18" charset="0"/>
              </a:rPr>
              <a:t>10a: ﹁ a(X)∨ ﹁ b(X)∨c(</a:t>
            </a:r>
            <a:r>
              <a:rPr lang="en-US" altLang="zh-CN" sz="1800" b="1" dirty="0" err="1">
                <a:solidFill>
                  <a:srgbClr val="000000"/>
                </a:solidFill>
                <a:latin typeface="Times New Roman" pitchFamily="18" charset="0"/>
              </a:rPr>
              <a:t>X,l</a:t>
            </a:r>
            <a:r>
              <a:rPr lang="en-US" altLang="zh-CN" sz="1800" b="1" dirty="0">
                <a:solidFill>
                  <a:srgbClr val="000000"/>
                </a:solidFill>
                <a:latin typeface="Times New Roman" pitchFamily="18" charset="0"/>
              </a:rPr>
              <a:t>)∨e(W)</a:t>
            </a:r>
          </a:p>
          <a:p>
            <a:pPr eaLnBrk="0" hangingPunct="0">
              <a:lnSpc>
                <a:spcPct val="90000"/>
              </a:lnSpc>
              <a:spcAft>
                <a:spcPct val="50000"/>
              </a:spcAft>
              <a:buClr>
                <a:srgbClr val="A31221"/>
              </a:buClr>
              <a:buSzPct val="75000"/>
              <a:buFont typeface="Wingdings 3" pitchFamily="18" charset="2"/>
              <a:buNone/>
            </a:pPr>
            <a:r>
              <a:rPr lang="en-US" altLang="zh-CN" sz="1800" b="1" dirty="0">
                <a:solidFill>
                  <a:srgbClr val="000000"/>
                </a:solidFill>
                <a:latin typeface="Times New Roman" pitchFamily="18" charset="0"/>
              </a:rPr>
              <a:t>10b: ﹁ a(U)∨ ﹁ b(U)∨ ﹁ c(f(U), Z) ∨d(U, f(U))∨</a:t>
            </a:r>
            <a:r>
              <a:rPr lang="en-US" altLang="zh-CN" sz="1800" b="1" dirty="0" smtClean="0">
                <a:solidFill>
                  <a:srgbClr val="000000"/>
                </a:solidFill>
                <a:latin typeface="Times New Roman" pitchFamily="18" charset="0"/>
              </a:rPr>
              <a:t>e</a:t>
            </a:r>
            <a:r>
              <a:rPr lang="en-US" altLang="zh-CN" sz="1800" b="1" dirty="0">
                <a:solidFill>
                  <a:srgbClr val="000000"/>
                </a:solidFill>
                <a:latin typeface="Times New Roman" pitchFamily="18" charset="0"/>
              </a:rPr>
              <a:t>(</a:t>
            </a:r>
            <a:r>
              <a:rPr lang="en-US" altLang="zh-CN" sz="1800" b="1" dirty="0" smtClean="0">
                <a:solidFill>
                  <a:srgbClr val="000000"/>
                </a:solidFill>
                <a:latin typeface="Times New Roman" pitchFamily="18" charset="0"/>
              </a:rPr>
              <a:t>V)</a:t>
            </a:r>
            <a:endParaRPr lang="en-US" altLang="zh-CN" sz="1800" b="1" dirty="0">
              <a:solidFill>
                <a:srgbClr val="000000"/>
              </a:solidFill>
              <a:latin typeface="Times New Roman"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80319"/>
                                        </p:tgtEl>
                                        <p:attrNameLst>
                                          <p:attrName>style.visibility</p:attrName>
                                        </p:attrNameLst>
                                      </p:cBhvr>
                                      <p:to>
                                        <p:strVal val="visible"/>
                                      </p:to>
                                    </p:set>
                                    <p:animEffect transition="in" filter="blinds(horizontal)">
                                      <p:cBhvr>
                                        <p:cTn id="7" dur="500"/>
                                        <p:tgtEl>
                                          <p:spTgt spid="7803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499"/>
                                          </p:stCondLst>
                                        </p:cTn>
                                        <p:tgtEl>
                                          <p:spTgt spid="780321"/>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780318">
                                            <p:txEl>
                                              <p:pRg st="0" end="0"/>
                                            </p:txEl>
                                          </p:spTgt>
                                        </p:tgtEl>
                                        <p:attrNameLst>
                                          <p:attrName>style.visibility</p:attrName>
                                        </p:attrNameLst>
                                      </p:cBhvr>
                                      <p:to>
                                        <p:strVal val="visible"/>
                                      </p:to>
                                    </p:set>
                                    <p:animEffect transition="in" filter="blinds(horizontal)">
                                      <p:cBhvr>
                                        <p:cTn id="16" dur="500"/>
                                        <p:tgtEl>
                                          <p:spTgt spid="780318">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78032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80327"/>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499"/>
                                          </p:stCondLst>
                                        </p:cTn>
                                        <p:tgtEl>
                                          <p:spTgt spid="780329"/>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780328"/>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780332"/>
                                        </p:tgtEl>
                                        <p:attrNameLst>
                                          <p:attrName>style.visibility</p:attrName>
                                        </p:attrNameLst>
                                      </p:cBhvr>
                                      <p:to>
                                        <p:strVal val="visible"/>
                                      </p:to>
                                    </p:set>
                                    <p:animEffect transition="in" filter="blinds(horizontal)">
                                      <p:cBhvr>
                                        <p:cTn id="37" dur="500"/>
                                        <p:tgtEl>
                                          <p:spTgt spid="78033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499"/>
                                          </p:stCondLst>
                                        </p:cTn>
                                        <p:tgtEl>
                                          <p:spTgt spid="780335"/>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nodeType="clickEffect">
                                  <p:stCondLst>
                                    <p:cond delay="0"/>
                                  </p:stCondLst>
                                  <p:childTnLst>
                                    <p:set>
                                      <p:cBhvr>
                                        <p:cTn id="45" dur="1" fill="hold">
                                          <p:stCondLst>
                                            <p:cond delay="499"/>
                                          </p:stCondLst>
                                        </p:cTn>
                                        <p:tgtEl>
                                          <p:spTgt spid="780336"/>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7803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0318" grpId="0" build="p" autoUpdateAnimBg="0"/>
      <p:bldP spid="780319" grpId="0" autoUpdateAnimBg="0"/>
      <p:bldP spid="780327" grpId="0" autoUpdateAnimBg="0"/>
      <p:bldP spid="780328" grpId="0" autoUpdateAnimBg="0"/>
      <p:bldP spid="780335" grpId="0" autoUpdateAnimBg="0"/>
      <p:bldP spid="780339"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a:xfrm>
            <a:off x="457200" y="0"/>
            <a:ext cx="8229600" cy="1125538"/>
          </a:xfrm>
        </p:spPr>
        <p:txBody>
          <a:bodyPr/>
          <a:lstStyle/>
          <a:p>
            <a:r>
              <a:rPr lang="zh-CN" altLang="en-US" b="1" dirty="0" smtClean="0">
                <a:latin typeface="Times New Roman" pitchFamily="18" charset="0"/>
              </a:rPr>
              <a:t>子句集的应用</a:t>
            </a:r>
            <a:endParaRPr lang="zh-CN" altLang="en-US" sz="2000" b="1" dirty="0">
              <a:latin typeface="Times New Roman" pitchFamily="18" charset="0"/>
            </a:endParaRPr>
          </a:p>
        </p:txBody>
      </p:sp>
      <p:sp>
        <p:nvSpPr>
          <p:cNvPr id="674819" name="Rectangle 3"/>
          <p:cNvSpPr>
            <a:spLocks noGrp="1" noChangeArrowheads="1"/>
          </p:cNvSpPr>
          <p:nvPr>
            <p:ph type="body" idx="1"/>
          </p:nvPr>
        </p:nvSpPr>
        <p:spPr>
          <a:xfrm>
            <a:off x="229281" y="1484784"/>
            <a:ext cx="8519183" cy="5661025"/>
          </a:xfrm>
        </p:spPr>
        <p:txBody>
          <a:bodyPr/>
          <a:lstStyle/>
          <a:p>
            <a:pPr>
              <a:lnSpc>
                <a:spcPct val="130000"/>
              </a:lnSpc>
              <a:spcBef>
                <a:spcPts val="1200"/>
              </a:spcBef>
            </a:pPr>
            <a:r>
              <a:rPr lang="zh-CN" altLang="en-US" sz="2400" b="1" dirty="0" smtClean="0">
                <a:solidFill>
                  <a:srgbClr val="C00000"/>
                </a:solidFill>
                <a:latin typeface="Times New Roman" pitchFamily="18" charset="0"/>
              </a:rPr>
              <a:t>注意：</a:t>
            </a:r>
            <a:endParaRPr lang="en-US" altLang="zh-CN" sz="2400" b="1" dirty="0" smtClean="0">
              <a:solidFill>
                <a:srgbClr val="C00000"/>
              </a:solidFill>
              <a:latin typeface="Times New Roman" pitchFamily="18" charset="0"/>
            </a:endParaRPr>
          </a:p>
          <a:p>
            <a:pPr lvl="1">
              <a:lnSpc>
                <a:spcPct val="130000"/>
              </a:lnSpc>
              <a:spcBef>
                <a:spcPts val="1200"/>
              </a:spcBef>
            </a:pPr>
            <a:r>
              <a:rPr lang="zh-CN" altLang="en-US" sz="2200" b="0" dirty="0" smtClean="0">
                <a:latin typeface="Times New Roman" pitchFamily="18" charset="0"/>
              </a:rPr>
              <a:t>由于</a:t>
            </a:r>
            <a:r>
              <a:rPr lang="zh-CN" altLang="en-US" sz="2200" b="0" dirty="0">
                <a:latin typeface="Times New Roman" pitchFamily="18" charset="0"/>
              </a:rPr>
              <a:t>在消去存在量词时所用的</a:t>
            </a:r>
            <a:r>
              <a:rPr lang="en-US" altLang="zh-CN" sz="2200" b="0" dirty="0" err="1">
                <a:latin typeface="Times New Roman" pitchFamily="18" charset="0"/>
              </a:rPr>
              <a:t>Skolem</a:t>
            </a:r>
            <a:r>
              <a:rPr lang="zh-CN" altLang="en-US" sz="2200" b="0" dirty="0">
                <a:latin typeface="Times New Roman" pitchFamily="18" charset="0"/>
              </a:rPr>
              <a:t>函数可以不同，因此</a:t>
            </a:r>
            <a:r>
              <a:rPr lang="zh-CN" altLang="en-US" sz="2200" b="0" dirty="0" smtClean="0">
                <a:latin typeface="Times New Roman" pitchFamily="18" charset="0"/>
              </a:rPr>
              <a:t>化</a:t>
            </a:r>
            <a:r>
              <a:rPr lang="zh-CN" altLang="en-US" sz="2200" dirty="0">
                <a:solidFill>
                  <a:srgbClr val="0000FF"/>
                </a:solidFill>
                <a:latin typeface="Times New Roman" pitchFamily="18" charset="0"/>
              </a:rPr>
              <a:t>简后的标准子句集是不唯一的</a:t>
            </a:r>
            <a:r>
              <a:rPr lang="zh-CN" altLang="en-US" sz="2200" b="0" dirty="0">
                <a:latin typeface="Times New Roman" pitchFamily="18" charset="0"/>
              </a:rPr>
              <a:t>。</a:t>
            </a:r>
          </a:p>
          <a:p>
            <a:pPr lvl="1">
              <a:lnSpc>
                <a:spcPct val="130000"/>
              </a:lnSpc>
              <a:spcBef>
                <a:spcPts val="1200"/>
              </a:spcBef>
            </a:pPr>
            <a:r>
              <a:rPr lang="en-US" altLang="zh-CN" sz="2200" dirty="0" err="1" smtClean="0">
                <a:solidFill>
                  <a:srgbClr val="0000FF"/>
                </a:solidFill>
                <a:latin typeface="Times New Roman" pitchFamily="18" charset="0"/>
              </a:rPr>
              <a:t>Skolem</a:t>
            </a:r>
            <a:r>
              <a:rPr lang="zh-CN" altLang="en-US" sz="2200" dirty="0">
                <a:solidFill>
                  <a:srgbClr val="0000FF"/>
                </a:solidFill>
                <a:latin typeface="Times New Roman" pitchFamily="18" charset="0"/>
              </a:rPr>
              <a:t>化并不影响原谓词公式的永假性</a:t>
            </a:r>
            <a:r>
              <a:rPr lang="zh-CN" altLang="en-US" sz="2200" dirty="0" smtClean="0">
                <a:solidFill>
                  <a:srgbClr val="0000FF"/>
                </a:solidFill>
                <a:latin typeface="Times New Roman" pitchFamily="18" charset="0"/>
              </a:rPr>
              <a:t>。</a:t>
            </a:r>
            <a:endParaRPr lang="en-US" altLang="zh-CN" sz="2200" dirty="0" smtClean="0">
              <a:solidFill>
                <a:srgbClr val="0000FF"/>
              </a:solidFill>
              <a:latin typeface="Times New Roman" pitchFamily="18" charset="0"/>
            </a:endParaRPr>
          </a:p>
          <a:p>
            <a:pPr lvl="1">
              <a:lnSpc>
                <a:spcPct val="130000"/>
              </a:lnSpc>
              <a:spcBef>
                <a:spcPts val="1200"/>
              </a:spcBef>
            </a:pPr>
            <a:r>
              <a:rPr lang="en-US" altLang="zh-CN" sz="2200" dirty="0" err="1" smtClean="0">
                <a:solidFill>
                  <a:srgbClr val="0000FF"/>
                </a:solidFill>
                <a:latin typeface="Times New Roman" pitchFamily="18" charset="0"/>
              </a:rPr>
              <a:t>Skolem</a:t>
            </a:r>
            <a:r>
              <a:rPr lang="zh-CN" altLang="en-US" sz="2200" dirty="0" smtClean="0">
                <a:solidFill>
                  <a:srgbClr val="0000FF"/>
                </a:solidFill>
                <a:latin typeface="Times New Roman" pitchFamily="18" charset="0"/>
              </a:rPr>
              <a:t>化后得到的公式与原公式</a:t>
            </a:r>
            <a:r>
              <a:rPr lang="zh-CN" altLang="en-US" sz="2200" dirty="0" smtClean="0">
                <a:solidFill>
                  <a:srgbClr val="FF0000"/>
                </a:solidFill>
                <a:latin typeface="Times New Roman" pitchFamily="18" charset="0"/>
              </a:rPr>
              <a:t>不等价</a:t>
            </a:r>
            <a:r>
              <a:rPr lang="zh-CN" altLang="en-US" sz="2200" dirty="0" smtClean="0">
                <a:solidFill>
                  <a:srgbClr val="0000FF"/>
                </a:solidFill>
                <a:latin typeface="Times New Roman" pitchFamily="18" charset="0"/>
              </a:rPr>
              <a:t>，但具有</a:t>
            </a:r>
            <a:r>
              <a:rPr lang="zh-CN" altLang="en-US" sz="2200" dirty="0" smtClean="0">
                <a:solidFill>
                  <a:srgbClr val="FF0000"/>
                </a:solidFill>
                <a:latin typeface="Times New Roman" pitchFamily="18" charset="0"/>
              </a:rPr>
              <a:t>相同的不可满足性</a:t>
            </a:r>
            <a:endParaRPr lang="zh-CN" altLang="en-US" sz="2200" dirty="0">
              <a:solidFill>
                <a:srgbClr val="FF0000"/>
              </a:solidFill>
              <a:latin typeface="Times New Roman" pitchFamily="18" charset="0"/>
            </a:endParaRPr>
          </a:p>
          <a:p>
            <a:pPr>
              <a:lnSpc>
                <a:spcPct val="85000"/>
              </a:lnSpc>
            </a:pPr>
            <a:endParaRPr lang="en-US" altLang="zh-CN" sz="2400" b="1" dirty="0" smtClean="0">
              <a:solidFill>
                <a:srgbClr val="A50021"/>
              </a:solidFill>
              <a:latin typeface="Times New Roman" pitchFamily="18" charset="0"/>
            </a:endParaRPr>
          </a:p>
        </p:txBody>
      </p:sp>
      <p:grpSp>
        <p:nvGrpSpPr>
          <p:cNvPr id="5" name="组合 4"/>
          <p:cNvGrpSpPr/>
          <p:nvPr/>
        </p:nvGrpSpPr>
        <p:grpSpPr>
          <a:xfrm>
            <a:off x="755576" y="5157192"/>
            <a:ext cx="7632848" cy="1080120"/>
            <a:chOff x="755576" y="1484784"/>
            <a:chExt cx="7632848" cy="1080120"/>
          </a:xfrm>
        </p:grpSpPr>
        <p:sp>
          <p:nvSpPr>
            <p:cNvPr id="6" name="圆角矩形 5"/>
            <p:cNvSpPr/>
            <p:nvPr/>
          </p:nvSpPr>
          <p:spPr>
            <a:xfrm>
              <a:off x="755576" y="1484784"/>
              <a:ext cx="7632848" cy="1080120"/>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71600" y="1484784"/>
              <a:ext cx="7416824" cy="919867"/>
            </a:xfrm>
            <a:prstGeom prst="rect">
              <a:avLst/>
            </a:prstGeom>
          </p:spPr>
          <p:txBody>
            <a:bodyPr wrap="square">
              <a:spAutoFit/>
            </a:bodyPr>
            <a:lstStyle/>
            <a:p>
              <a:pPr>
                <a:lnSpc>
                  <a:spcPct val="120000"/>
                </a:lnSpc>
              </a:pPr>
              <a:r>
                <a:rPr lang="zh-CN" altLang="en-US" sz="2400" b="1" dirty="0" smtClean="0">
                  <a:solidFill>
                    <a:srgbClr val="C00000"/>
                  </a:solidFill>
                  <a:latin typeface="幼圆" pitchFamily="49" charset="-122"/>
                  <a:ea typeface="幼圆" pitchFamily="49" charset="-122"/>
                </a:rPr>
                <a:t>定理</a:t>
              </a:r>
              <a:r>
                <a:rPr lang="en-US" altLang="zh-CN" sz="2400" b="1" dirty="0" smtClean="0">
                  <a:solidFill>
                    <a:srgbClr val="0000FF"/>
                  </a:solidFill>
                  <a:latin typeface="幼圆" pitchFamily="49" charset="-122"/>
                  <a:ea typeface="幼圆" pitchFamily="49" charset="-122"/>
                </a:rPr>
                <a:t>  </a:t>
              </a:r>
              <a:r>
                <a:rPr lang="zh-CN" altLang="en-US" sz="2400" b="1" dirty="0">
                  <a:solidFill>
                    <a:srgbClr val="0000FF"/>
                  </a:solidFill>
                  <a:latin typeface="幼圆" pitchFamily="49" charset="-122"/>
                  <a:ea typeface="幼圆" pitchFamily="49" charset="-122"/>
                </a:rPr>
                <a:t>设有谓词公式</a:t>
              </a:r>
              <a:r>
                <a:rPr lang="en-US" altLang="zh-CN" sz="2400" b="1" dirty="0">
                  <a:solidFill>
                    <a:srgbClr val="0000FF"/>
                  </a:solidFill>
                  <a:latin typeface="幼圆" pitchFamily="49" charset="-122"/>
                  <a:ea typeface="幼圆" pitchFamily="49" charset="-122"/>
                </a:rPr>
                <a:t>F</a:t>
              </a:r>
              <a:r>
                <a:rPr lang="zh-CN" altLang="en-US" sz="2400" b="1" dirty="0">
                  <a:solidFill>
                    <a:srgbClr val="0000FF"/>
                  </a:solidFill>
                  <a:latin typeface="幼圆" pitchFamily="49" charset="-122"/>
                  <a:ea typeface="幼圆" pitchFamily="49" charset="-122"/>
                </a:rPr>
                <a:t>，其标准子句集为</a:t>
              </a:r>
              <a:r>
                <a:rPr lang="en-US" altLang="zh-CN" sz="2400" b="1" dirty="0">
                  <a:solidFill>
                    <a:srgbClr val="0000FF"/>
                  </a:solidFill>
                  <a:latin typeface="幼圆" pitchFamily="49" charset="-122"/>
                  <a:ea typeface="幼圆" pitchFamily="49" charset="-122"/>
                </a:rPr>
                <a:t>S</a:t>
              </a:r>
              <a:r>
                <a:rPr lang="zh-CN" altLang="en-US" sz="2400" b="1" dirty="0">
                  <a:solidFill>
                    <a:srgbClr val="0000FF"/>
                  </a:solidFill>
                  <a:latin typeface="幼圆" pitchFamily="49" charset="-122"/>
                  <a:ea typeface="幼圆" pitchFamily="49" charset="-122"/>
                </a:rPr>
                <a:t>，则</a:t>
              </a:r>
              <a:r>
                <a:rPr lang="en-US" altLang="zh-CN" sz="2400" b="1" dirty="0">
                  <a:solidFill>
                    <a:srgbClr val="0000FF"/>
                  </a:solidFill>
                  <a:latin typeface="幼圆" pitchFamily="49" charset="-122"/>
                  <a:ea typeface="幼圆" pitchFamily="49" charset="-122"/>
                </a:rPr>
                <a:t>F</a:t>
              </a:r>
              <a:r>
                <a:rPr lang="zh-CN" altLang="en-US" sz="2400" b="1" dirty="0">
                  <a:solidFill>
                    <a:srgbClr val="0000FF"/>
                  </a:solidFill>
                  <a:latin typeface="幼圆" pitchFamily="49" charset="-122"/>
                  <a:ea typeface="幼圆" pitchFamily="49" charset="-122"/>
                </a:rPr>
                <a:t>为不可满足的充要条件是</a:t>
              </a:r>
              <a:r>
                <a:rPr lang="en-US" altLang="zh-CN" sz="2400" b="1" dirty="0">
                  <a:solidFill>
                    <a:srgbClr val="0000FF"/>
                  </a:solidFill>
                  <a:latin typeface="幼圆" pitchFamily="49" charset="-122"/>
                  <a:ea typeface="幼圆" pitchFamily="49" charset="-122"/>
                </a:rPr>
                <a:t>S</a:t>
              </a:r>
              <a:r>
                <a:rPr lang="zh-CN" altLang="en-US" sz="2400" b="1" dirty="0">
                  <a:solidFill>
                    <a:srgbClr val="0000FF"/>
                  </a:solidFill>
                  <a:latin typeface="幼圆" pitchFamily="49" charset="-122"/>
                  <a:ea typeface="幼圆" pitchFamily="49" charset="-122"/>
                </a:rPr>
                <a:t>为不可满足的。</a:t>
              </a:r>
            </a:p>
          </p:txBody>
        </p:sp>
      </p:gr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3" name="Rectangle 3"/>
          <p:cNvSpPr>
            <a:spLocks noGrp="1" noChangeArrowheads="1"/>
          </p:cNvSpPr>
          <p:nvPr>
            <p:ph type="body" sz="half" idx="1"/>
          </p:nvPr>
        </p:nvSpPr>
        <p:spPr>
          <a:xfrm>
            <a:off x="216024" y="1196752"/>
            <a:ext cx="8676456" cy="5589587"/>
          </a:xfrm>
        </p:spPr>
        <p:txBody>
          <a:bodyPr/>
          <a:lstStyle/>
          <a:p>
            <a:pPr marL="0" indent="0">
              <a:lnSpc>
                <a:spcPct val="95000"/>
              </a:lnSpc>
              <a:buNone/>
            </a:pPr>
            <a:r>
              <a:rPr lang="zh-CN" altLang="en-US" sz="2200" dirty="0" smtClean="0">
                <a:solidFill>
                  <a:srgbClr val="C00000"/>
                </a:solidFill>
                <a:latin typeface="Times New Roman" pitchFamily="18" charset="0"/>
              </a:rPr>
              <a:t>证明思路：</a:t>
            </a:r>
            <a:endParaRPr lang="en-US" altLang="zh-CN" sz="2200" dirty="0" smtClean="0">
              <a:solidFill>
                <a:srgbClr val="C00000"/>
              </a:solidFill>
              <a:latin typeface="Times New Roman" pitchFamily="18" charset="0"/>
            </a:endParaRPr>
          </a:p>
          <a:p>
            <a:pPr marL="400050" lvl="1" indent="0">
              <a:spcBef>
                <a:spcPts val="1000"/>
              </a:spcBef>
              <a:buNone/>
            </a:pPr>
            <a:r>
              <a:rPr lang="zh-CN" altLang="en-US" sz="2000" b="0" dirty="0" smtClean="0">
                <a:latin typeface="Times New Roman" pitchFamily="18" charset="0"/>
              </a:rPr>
              <a:t>设给定的谓词公式</a:t>
            </a:r>
            <a:r>
              <a:rPr lang="en-US" altLang="zh-CN" sz="2000" b="0" dirty="0" smtClean="0">
                <a:latin typeface="Times New Roman" pitchFamily="18" charset="0"/>
              </a:rPr>
              <a:t>F</a:t>
            </a:r>
            <a:r>
              <a:rPr lang="zh-CN" altLang="en-US" sz="2000" b="0" dirty="0" smtClean="0">
                <a:latin typeface="Times New Roman" pitchFamily="18" charset="0"/>
              </a:rPr>
              <a:t>已为前束形   </a:t>
            </a:r>
            <a:r>
              <a:rPr lang="en-US" altLang="zh-CN" sz="2000" b="0" dirty="0" smtClean="0">
                <a:latin typeface="Times New Roman" pitchFamily="18" charset="0"/>
              </a:rPr>
              <a:t>(Q</a:t>
            </a:r>
            <a:r>
              <a:rPr lang="en-US" altLang="zh-CN" sz="2000" b="0" baseline="-25000" dirty="0" smtClean="0">
                <a:latin typeface="Times New Roman" pitchFamily="18" charset="0"/>
              </a:rPr>
              <a:t>1</a:t>
            </a:r>
            <a:r>
              <a:rPr lang="en-US" altLang="zh-CN" sz="2000" b="0" dirty="0" smtClean="0">
                <a:latin typeface="Times New Roman" pitchFamily="18" charset="0"/>
              </a:rPr>
              <a:t>x</a:t>
            </a:r>
            <a:r>
              <a:rPr lang="en-US" altLang="zh-CN" sz="2000" b="0" baseline="-25000" dirty="0" smtClean="0">
                <a:latin typeface="Times New Roman" pitchFamily="18" charset="0"/>
              </a:rPr>
              <a:t>1</a:t>
            </a:r>
            <a:r>
              <a:rPr lang="en-US" altLang="zh-CN" sz="2000" b="0" dirty="0" smtClean="0">
                <a:latin typeface="Times New Roman" pitchFamily="18" charset="0"/>
              </a:rPr>
              <a:t>)… (</a:t>
            </a:r>
            <a:r>
              <a:rPr lang="en-US" altLang="zh-CN" sz="2000" b="0" dirty="0" err="1" smtClean="0">
                <a:latin typeface="Times New Roman" pitchFamily="18" charset="0"/>
              </a:rPr>
              <a:t>Q</a:t>
            </a:r>
            <a:r>
              <a:rPr lang="en-US" altLang="zh-CN" sz="2000" b="0" baseline="-25000" dirty="0" err="1" smtClean="0">
                <a:latin typeface="Times New Roman" pitchFamily="18" charset="0"/>
              </a:rPr>
              <a:t>r</a:t>
            </a:r>
            <a:r>
              <a:rPr lang="en-US" altLang="zh-CN" sz="2000" b="0" dirty="0" err="1" smtClean="0">
                <a:latin typeface="Times New Roman" pitchFamily="18" charset="0"/>
              </a:rPr>
              <a:t>x</a:t>
            </a:r>
            <a:r>
              <a:rPr lang="en-US" altLang="zh-CN" sz="2000" b="0" baseline="-25000" dirty="0" err="1" smtClean="0">
                <a:latin typeface="Times New Roman" pitchFamily="18" charset="0"/>
              </a:rPr>
              <a:t>r</a:t>
            </a:r>
            <a:r>
              <a:rPr lang="en-US" altLang="zh-CN" sz="2000" b="0" dirty="0" smtClean="0">
                <a:latin typeface="Times New Roman" pitchFamily="18" charset="0"/>
              </a:rPr>
              <a:t>)… (</a:t>
            </a:r>
            <a:r>
              <a:rPr lang="en-US" altLang="zh-CN" sz="2000" b="0" dirty="0" err="1" smtClean="0">
                <a:latin typeface="Times New Roman" pitchFamily="18" charset="0"/>
              </a:rPr>
              <a:t>Q</a:t>
            </a:r>
            <a:r>
              <a:rPr lang="en-US" altLang="zh-CN" sz="2000" b="0" baseline="-25000" dirty="0" err="1" smtClean="0">
                <a:latin typeface="Times New Roman" pitchFamily="18" charset="0"/>
              </a:rPr>
              <a:t>n</a:t>
            </a:r>
            <a:r>
              <a:rPr lang="en-US" altLang="zh-CN" sz="2000" b="0" dirty="0" err="1" smtClean="0">
                <a:latin typeface="Times New Roman" pitchFamily="18" charset="0"/>
              </a:rPr>
              <a:t>x</a:t>
            </a:r>
            <a:r>
              <a:rPr lang="en-US" altLang="zh-CN" sz="2000" b="0" baseline="-25000" dirty="0" err="1" smtClean="0">
                <a:latin typeface="Times New Roman" pitchFamily="18" charset="0"/>
              </a:rPr>
              <a:t>n</a:t>
            </a:r>
            <a:r>
              <a:rPr lang="en-US" altLang="zh-CN" sz="2000" b="0" dirty="0" smtClean="0">
                <a:latin typeface="Times New Roman" pitchFamily="18" charset="0"/>
              </a:rPr>
              <a:t>)M(x</a:t>
            </a:r>
            <a:r>
              <a:rPr lang="en-US" altLang="zh-CN" sz="2000" b="0" baseline="-25000" dirty="0" smtClean="0">
                <a:latin typeface="Times New Roman" pitchFamily="18" charset="0"/>
              </a:rPr>
              <a:t>1</a:t>
            </a:r>
            <a:r>
              <a:rPr lang="en-US" altLang="zh-CN" sz="2000" b="0" dirty="0" smtClean="0">
                <a:latin typeface="Times New Roman" pitchFamily="18" charset="0"/>
              </a:rPr>
              <a:t>,x</a:t>
            </a:r>
            <a:r>
              <a:rPr lang="en-US" altLang="zh-CN" sz="2000" b="0" baseline="-25000" dirty="0" smtClean="0">
                <a:latin typeface="Times New Roman" pitchFamily="18" charset="0"/>
              </a:rPr>
              <a:t>2</a:t>
            </a:r>
            <a:r>
              <a:rPr lang="en-US" altLang="zh-CN" sz="2000" b="0" dirty="0" smtClean="0">
                <a:latin typeface="Times New Roman" pitchFamily="18" charset="0"/>
              </a:rPr>
              <a:t>,…,</a:t>
            </a:r>
            <a:r>
              <a:rPr lang="en-US" altLang="zh-CN" sz="2000" b="0" dirty="0" err="1" smtClean="0">
                <a:latin typeface="Times New Roman" pitchFamily="18" charset="0"/>
              </a:rPr>
              <a:t>x</a:t>
            </a:r>
            <a:r>
              <a:rPr lang="en-US" altLang="zh-CN" sz="2000" b="0" baseline="-25000" dirty="0" err="1" smtClean="0">
                <a:latin typeface="Times New Roman" pitchFamily="18" charset="0"/>
              </a:rPr>
              <a:t>n</a:t>
            </a:r>
            <a:r>
              <a:rPr lang="en-US" altLang="zh-CN" sz="2000" b="0" dirty="0" smtClean="0">
                <a:latin typeface="Times New Roman" pitchFamily="18" charset="0"/>
              </a:rPr>
              <a:t>)</a:t>
            </a:r>
          </a:p>
          <a:p>
            <a:pPr marL="400050" lvl="1" indent="0">
              <a:spcBef>
                <a:spcPts val="1000"/>
              </a:spcBef>
              <a:buNone/>
            </a:pPr>
            <a:r>
              <a:rPr lang="zh-CN" altLang="en-US" sz="2000" b="0" dirty="0" smtClean="0">
                <a:latin typeface="Times New Roman" pitchFamily="18" charset="0"/>
              </a:rPr>
              <a:t>又设</a:t>
            </a:r>
            <a:r>
              <a:rPr lang="en-US" altLang="zh-CN" sz="2000" b="0" dirty="0">
                <a:latin typeface="Times New Roman" pitchFamily="18" charset="0"/>
              </a:rPr>
              <a:t>(</a:t>
            </a:r>
            <a:r>
              <a:rPr lang="en-US" altLang="zh-CN" sz="2000" b="0" dirty="0" err="1">
                <a:latin typeface="Times New Roman" pitchFamily="18" charset="0"/>
              </a:rPr>
              <a:t>Q</a:t>
            </a:r>
            <a:r>
              <a:rPr lang="en-US" altLang="zh-CN" sz="2000" b="0" baseline="-25000" dirty="0" err="1">
                <a:latin typeface="Times New Roman" pitchFamily="18" charset="0"/>
              </a:rPr>
              <a:t>r</a:t>
            </a:r>
            <a:r>
              <a:rPr lang="en-US" altLang="zh-CN" sz="2000" b="0" dirty="0" err="1">
                <a:latin typeface="Times New Roman" pitchFamily="18" charset="0"/>
              </a:rPr>
              <a:t>x</a:t>
            </a:r>
            <a:r>
              <a:rPr lang="en-US" altLang="zh-CN" sz="2000" b="0" baseline="-25000" dirty="0" err="1">
                <a:latin typeface="Times New Roman" pitchFamily="18" charset="0"/>
              </a:rPr>
              <a:t>r</a:t>
            </a:r>
            <a:r>
              <a:rPr lang="en-US" altLang="zh-CN" sz="2000" b="0" dirty="0">
                <a:latin typeface="Times New Roman" pitchFamily="18" charset="0"/>
              </a:rPr>
              <a:t>)</a:t>
            </a:r>
            <a:r>
              <a:rPr lang="zh-CN" altLang="en-US" sz="2000" b="0" dirty="0">
                <a:latin typeface="Times New Roman" pitchFamily="18" charset="0"/>
              </a:rPr>
              <a:t>是第一个出现的存在量词</a:t>
            </a:r>
            <a:r>
              <a:rPr lang="en-US" altLang="zh-CN" sz="2000" b="0" dirty="0">
                <a:latin typeface="Times New Roman" pitchFamily="18" charset="0"/>
              </a:rPr>
              <a:t>(∃</a:t>
            </a:r>
            <a:r>
              <a:rPr lang="en-US" altLang="zh-CN" sz="2000" b="0" dirty="0" err="1">
                <a:latin typeface="Times New Roman" pitchFamily="18" charset="0"/>
              </a:rPr>
              <a:t>x</a:t>
            </a:r>
            <a:r>
              <a:rPr lang="en-US" altLang="zh-CN" sz="2000" b="0" baseline="-25000" dirty="0" err="1">
                <a:latin typeface="Times New Roman" pitchFamily="18" charset="0"/>
              </a:rPr>
              <a:t>r</a:t>
            </a:r>
            <a:r>
              <a:rPr lang="en-US" altLang="zh-CN" sz="2000" b="0" dirty="0">
                <a:latin typeface="Times New Roman" pitchFamily="18" charset="0"/>
              </a:rPr>
              <a:t>)</a:t>
            </a:r>
            <a:r>
              <a:rPr lang="zh-CN" altLang="en-US" sz="2000" b="0" dirty="0">
                <a:latin typeface="Times New Roman" pitchFamily="18" charset="0"/>
              </a:rPr>
              <a:t>，即</a:t>
            </a:r>
            <a:r>
              <a:rPr lang="en-US" altLang="zh-CN" sz="2000" b="0" dirty="0">
                <a:latin typeface="Times New Roman" pitchFamily="18" charset="0"/>
              </a:rPr>
              <a:t>F</a:t>
            </a:r>
            <a:r>
              <a:rPr lang="zh-CN" altLang="en-US" sz="2000" b="0" dirty="0">
                <a:latin typeface="Times New Roman" pitchFamily="18" charset="0"/>
              </a:rPr>
              <a:t>为</a:t>
            </a:r>
          </a:p>
          <a:p>
            <a:pPr marL="400050" lvl="1" indent="0">
              <a:spcBef>
                <a:spcPts val="1000"/>
              </a:spcBef>
              <a:buNone/>
            </a:pPr>
            <a:r>
              <a:rPr lang="zh-CN" altLang="en-US" sz="2000" b="0" dirty="0">
                <a:latin typeface="Times New Roman" pitchFamily="18" charset="0"/>
              </a:rPr>
              <a:t>   </a:t>
            </a:r>
            <a:r>
              <a:rPr lang="en-US" altLang="zh-CN" sz="2000" b="0" dirty="0" smtClean="0">
                <a:latin typeface="Times New Roman" pitchFamily="18" charset="0"/>
              </a:rPr>
              <a:t>F</a:t>
            </a:r>
            <a:r>
              <a:rPr lang="en-US" altLang="zh-CN" sz="2000" b="0" dirty="0">
                <a:latin typeface="Times New Roman" pitchFamily="18" charset="0"/>
              </a:rPr>
              <a:t>=(∀ x</a:t>
            </a:r>
            <a:r>
              <a:rPr lang="en-US" altLang="zh-CN" sz="2000" b="0" baseline="-25000" dirty="0">
                <a:latin typeface="Times New Roman" pitchFamily="18" charset="0"/>
              </a:rPr>
              <a:t>1</a:t>
            </a:r>
            <a:r>
              <a:rPr lang="en-US" altLang="zh-CN" sz="2000" b="0" dirty="0">
                <a:latin typeface="Times New Roman" pitchFamily="18" charset="0"/>
              </a:rPr>
              <a:t>)…(∀ x</a:t>
            </a:r>
            <a:r>
              <a:rPr lang="en-US" altLang="zh-CN" sz="2000" b="0" baseline="-25000" dirty="0">
                <a:latin typeface="Times New Roman" pitchFamily="18" charset="0"/>
              </a:rPr>
              <a:t>r-1</a:t>
            </a:r>
            <a:r>
              <a:rPr lang="en-US" altLang="zh-CN" sz="2000" b="0" dirty="0">
                <a:latin typeface="Times New Roman" pitchFamily="18" charset="0"/>
              </a:rPr>
              <a:t>) (∃</a:t>
            </a:r>
            <a:r>
              <a:rPr lang="en-US" altLang="zh-CN" sz="2000" b="0" dirty="0" err="1">
                <a:latin typeface="Times New Roman" pitchFamily="18" charset="0"/>
              </a:rPr>
              <a:t>x</a:t>
            </a:r>
            <a:r>
              <a:rPr lang="en-US" altLang="zh-CN" sz="2000" b="0" baseline="-25000" dirty="0" err="1">
                <a:latin typeface="Times New Roman" pitchFamily="18" charset="0"/>
              </a:rPr>
              <a:t>r</a:t>
            </a:r>
            <a:r>
              <a:rPr lang="en-US" altLang="zh-CN" sz="2000" b="0" dirty="0">
                <a:latin typeface="Times New Roman" pitchFamily="18" charset="0"/>
              </a:rPr>
              <a:t>)(Q</a:t>
            </a:r>
            <a:r>
              <a:rPr lang="en-US" altLang="zh-CN" sz="2000" b="0" baseline="-25000" dirty="0">
                <a:latin typeface="Times New Roman" pitchFamily="18" charset="0"/>
              </a:rPr>
              <a:t>r+1</a:t>
            </a:r>
            <a:r>
              <a:rPr lang="en-US" altLang="zh-CN" sz="2000" b="0" dirty="0">
                <a:latin typeface="Times New Roman" pitchFamily="18" charset="0"/>
              </a:rPr>
              <a:t>x</a:t>
            </a:r>
            <a:r>
              <a:rPr lang="en-US" altLang="zh-CN" sz="2000" b="0" baseline="-25000" dirty="0">
                <a:latin typeface="Times New Roman" pitchFamily="18" charset="0"/>
              </a:rPr>
              <a:t>r+1</a:t>
            </a:r>
            <a:r>
              <a:rPr lang="en-US" altLang="zh-CN" sz="2000" b="0" dirty="0">
                <a:latin typeface="Times New Roman" pitchFamily="18" charset="0"/>
              </a:rPr>
              <a:t>)…(</a:t>
            </a:r>
            <a:r>
              <a:rPr lang="en-US" altLang="zh-CN" sz="2000" b="0" dirty="0" err="1">
                <a:latin typeface="Times New Roman" pitchFamily="18" charset="0"/>
              </a:rPr>
              <a:t>Q</a:t>
            </a:r>
            <a:r>
              <a:rPr lang="en-US" altLang="zh-CN" sz="2000" b="0" baseline="-25000" dirty="0" err="1">
                <a:latin typeface="Times New Roman" pitchFamily="18" charset="0"/>
              </a:rPr>
              <a:t>n</a:t>
            </a:r>
            <a:r>
              <a:rPr lang="en-US" altLang="zh-CN" sz="2000" b="0" dirty="0" err="1">
                <a:latin typeface="Times New Roman" pitchFamily="18" charset="0"/>
              </a:rPr>
              <a:t>x</a:t>
            </a:r>
            <a:r>
              <a:rPr lang="en-US" altLang="zh-CN" sz="2000" b="0" baseline="-25000" dirty="0" err="1">
                <a:latin typeface="Times New Roman" pitchFamily="18" charset="0"/>
              </a:rPr>
              <a:t>n</a:t>
            </a:r>
            <a:r>
              <a:rPr lang="en-US" altLang="zh-CN" sz="2000" b="0" dirty="0">
                <a:latin typeface="Times New Roman" pitchFamily="18" charset="0"/>
              </a:rPr>
              <a:t>)M(x</a:t>
            </a:r>
            <a:r>
              <a:rPr lang="en-US" altLang="zh-CN" sz="2000" b="0" baseline="-25000" dirty="0">
                <a:latin typeface="Times New Roman" pitchFamily="18" charset="0"/>
              </a:rPr>
              <a:t>1</a:t>
            </a:r>
            <a:r>
              <a:rPr lang="en-US" altLang="zh-CN" sz="2000" b="0" dirty="0">
                <a:latin typeface="Times New Roman" pitchFamily="18" charset="0"/>
              </a:rPr>
              <a:t>,…,x</a:t>
            </a:r>
            <a:r>
              <a:rPr lang="en-US" altLang="zh-CN" sz="2000" b="0" baseline="-25000" dirty="0">
                <a:latin typeface="Times New Roman" pitchFamily="18" charset="0"/>
              </a:rPr>
              <a:t>r-1</a:t>
            </a:r>
            <a:r>
              <a:rPr lang="en-US" altLang="zh-CN" sz="2000" b="0" dirty="0">
                <a:latin typeface="Times New Roman" pitchFamily="18" charset="0"/>
              </a:rPr>
              <a:t>,x</a:t>
            </a:r>
            <a:r>
              <a:rPr lang="en-US" altLang="zh-CN" sz="2000" b="0" baseline="-25000" dirty="0">
                <a:latin typeface="Times New Roman" pitchFamily="18" charset="0"/>
              </a:rPr>
              <a:t>r</a:t>
            </a:r>
            <a:r>
              <a:rPr lang="en-US" altLang="zh-CN" sz="2000" b="0" dirty="0">
                <a:latin typeface="Times New Roman" pitchFamily="18" charset="0"/>
              </a:rPr>
              <a:t>,x</a:t>
            </a:r>
            <a:r>
              <a:rPr lang="en-US" altLang="zh-CN" sz="2000" b="0" baseline="-25000" dirty="0">
                <a:latin typeface="Times New Roman" pitchFamily="18" charset="0"/>
              </a:rPr>
              <a:t>r+1</a:t>
            </a:r>
            <a:r>
              <a:rPr lang="en-US" altLang="zh-CN" sz="2000" b="0" dirty="0">
                <a:latin typeface="Times New Roman" pitchFamily="18" charset="0"/>
              </a:rPr>
              <a:t>…,</a:t>
            </a:r>
            <a:r>
              <a:rPr lang="en-US" altLang="zh-CN" sz="2000" b="0" dirty="0" err="1">
                <a:latin typeface="Times New Roman" pitchFamily="18" charset="0"/>
              </a:rPr>
              <a:t>x</a:t>
            </a:r>
            <a:r>
              <a:rPr lang="en-US" altLang="zh-CN" sz="2000" b="0" baseline="-25000" dirty="0" err="1">
                <a:latin typeface="Times New Roman" pitchFamily="18" charset="0"/>
              </a:rPr>
              <a:t>n</a:t>
            </a:r>
            <a:r>
              <a:rPr lang="en-US" altLang="zh-CN" sz="2000" b="0" dirty="0">
                <a:latin typeface="Times New Roman" pitchFamily="18" charset="0"/>
              </a:rPr>
              <a:t>)</a:t>
            </a:r>
          </a:p>
          <a:p>
            <a:pPr marL="400050" lvl="1" indent="0">
              <a:spcBef>
                <a:spcPts val="1000"/>
              </a:spcBef>
              <a:buNone/>
            </a:pPr>
            <a:r>
              <a:rPr lang="zh-CN" altLang="en-US" sz="2000" b="0" dirty="0">
                <a:latin typeface="Times New Roman" pitchFamily="18" charset="0"/>
              </a:rPr>
              <a:t>为把</a:t>
            </a:r>
            <a:r>
              <a:rPr lang="en-US" altLang="zh-CN" sz="2000" b="0" dirty="0">
                <a:latin typeface="Times New Roman" pitchFamily="18" charset="0"/>
              </a:rPr>
              <a:t>F</a:t>
            </a:r>
            <a:r>
              <a:rPr lang="zh-CN" altLang="en-US" sz="2000" b="0" dirty="0">
                <a:latin typeface="Times New Roman" pitchFamily="18" charset="0"/>
              </a:rPr>
              <a:t>化为</a:t>
            </a:r>
            <a:r>
              <a:rPr lang="en-US" altLang="zh-CN" sz="2000" b="0" dirty="0" err="1">
                <a:latin typeface="Times New Roman" pitchFamily="18" charset="0"/>
              </a:rPr>
              <a:t>Skolem</a:t>
            </a:r>
            <a:r>
              <a:rPr lang="zh-CN" altLang="en-US" sz="2000" b="0" dirty="0">
                <a:latin typeface="Times New Roman" pitchFamily="18" charset="0"/>
              </a:rPr>
              <a:t>形，需要先消去这个</a:t>
            </a:r>
            <a:r>
              <a:rPr lang="en-US" altLang="zh-CN" sz="2000" b="0" dirty="0">
                <a:latin typeface="Times New Roman" pitchFamily="18" charset="0"/>
              </a:rPr>
              <a:t>(∃</a:t>
            </a:r>
            <a:r>
              <a:rPr lang="en-US" altLang="zh-CN" sz="2000" b="0" dirty="0" err="1">
                <a:latin typeface="Times New Roman" pitchFamily="18" charset="0"/>
              </a:rPr>
              <a:t>x</a:t>
            </a:r>
            <a:r>
              <a:rPr lang="en-US" altLang="zh-CN" sz="2000" b="0" baseline="-25000" dirty="0" err="1">
                <a:latin typeface="Times New Roman" pitchFamily="18" charset="0"/>
              </a:rPr>
              <a:t>r</a:t>
            </a:r>
            <a:r>
              <a:rPr lang="en-US" altLang="zh-CN" sz="2000" b="0" dirty="0">
                <a:latin typeface="Times New Roman" pitchFamily="18" charset="0"/>
              </a:rPr>
              <a:t>)</a:t>
            </a:r>
            <a:r>
              <a:rPr lang="zh-CN" altLang="en-US" sz="2000" b="0" dirty="0">
                <a:latin typeface="Times New Roman" pitchFamily="18" charset="0"/>
              </a:rPr>
              <a:t>，并引入</a:t>
            </a:r>
            <a:r>
              <a:rPr lang="en-US" altLang="zh-CN" sz="2000" b="0" dirty="0" err="1">
                <a:latin typeface="Times New Roman" pitchFamily="18" charset="0"/>
              </a:rPr>
              <a:t>Skolem</a:t>
            </a:r>
            <a:r>
              <a:rPr lang="zh-CN" altLang="en-US" sz="2000" b="0" dirty="0">
                <a:latin typeface="Times New Roman" pitchFamily="18" charset="0"/>
              </a:rPr>
              <a:t>函数，得到</a:t>
            </a:r>
          </a:p>
          <a:p>
            <a:pPr marL="400050" lvl="1" indent="0">
              <a:spcBef>
                <a:spcPts val="1000"/>
              </a:spcBef>
              <a:buNone/>
            </a:pPr>
            <a:r>
              <a:rPr lang="zh-CN" altLang="en-US" sz="2000" b="0" dirty="0">
                <a:latin typeface="Times New Roman" pitchFamily="18" charset="0"/>
              </a:rPr>
              <a:t>  </a:t>
            </a:r>
            <a:r>
              <a:rPr lang="en-US" altLang="zh-CN" sz="2000" b="0" dirty="0" smtClean="0">
                <a:latin typeface="Times New Roman" pitchFamily="18" charset="0"/>
              </a:rPr>
              <a:t>F</a:t>
            </a:r>
            <a:r>
              <a:rPr lang="en-US" altLang="zh-CN" sz="2000" b="0" baseline="-25000" dirty="0" smtClean="0">
                <a:latin typeface="Times New Roman" pitchFamily="18" charset="0"/>
              </a:rPr>
              <a:t>1</a:t>
            </a:r>
            <a:r>
              <a:rPr lang="en-US" altLang="zh-CN" sz="2000" b="0" dirty="0">
                <a:latin typeface="Times New Roman" pitchFamily="18" charset="0"/>
              </a:rPr>
              <a:t>=(∀ x</a:t>
            </a:r>
            <a:r>
              <a:rPr lang="en-US" altLang="zh-CN" sz="2000" b="0" baseline="-25000" dirty="0">
                <a:latin typeface="Times New Roman" pitchFamily="18" charset="0"/>
              </a:rPr>
              <a:t>1</a:t>
            </a:r>
            <a:r>
              <a:rPr lang="en-US" altLang="zh-CN" sz="2000" b="0" dirty="0">
                <a:latin typeface="Times New Roman" pitchFamily="18" charset="0"/>
              </a:rPr>
              <a:t>)…(∀ x</a:t>
            </a:r>
            <a:r>
              <a:rPr lang="en-US" altLang="zh-CN" sz="2000" b="0" baseline="-25000" dirty="0">
                <a:latin typeface="Times New Roman" pitchFamily="18" charset="0"/>
              </a:rPr>
              <a:t>r-1</a:t>
            </a:r>
            <a:r>
              <a:rPr lang="en-US" altLang="zh-CN" sz="2000" b="0" dirty="0">
                <a:latin typeface="Times New Roman" pitchFamily="18" charset="0"/>
              </a:rPr>
              <a:t>) (Q</a:t>
            </a:r>
            <a:r>
              <a:rPr lang="en-US" altLang="zh-CN" sz="2000" b="0" baseline="-25000" dirty="0">
                <a:latin typeface="Times New Roman" pitchFamily="18" charset="0"/>
              </a:rPr>
              <a:t>r+1</a:t>
            </a:r>
            <a:r>
              <a:rPr lang="en-US" altLang="zh-CN" sz="2000" b="0" dirty="0">
                <a:latin typeface="Times New Roman" pitchFamily="18" charset="0"/>
              </a:rPr>
              <a:t>x</a:t>
            </a:r>
            <a:r>
              <a:rPr lang="en-US" altLang="zh-CN" sz="2000" b="0" baseline="-25000" dirty="0">
                <a:latin typeface="Times New Roman" pitchFamily="18" charset="0"/>
              </a:rPr>
              <a:t>r+1</a:t>
            </a:r>
            <a:r>
              <a:rPr lang="en-US" altLang="zh-CN" sz="2000" b="0" dirty="0">
                <a:latin typeface="Times New Roman" pitchFamily="18" charset="0"/>
              </a:rPr>
              <a:t>)…(</a:t>
            </a:r>
            <a:r>
              <a:rPr lang="en-US" altLang="zh-CN" sz="2000" b="0" dirty="0" err="1">
                <a:latin typeface="Times New Roman" pitchFamily="18" charset="0"/>
              </a:rPr>
              <a:t>Q</a:t>
            </a:r>
            <a:r>
              <a:rPr lang="en-US" altLang="zh-CN" sz="2000" b="0" baseline="-25000" dirty="0" err="1">
                <a:latin typeface="Times New Roman" pitchFamily="18" charset="0"/>
              </a:rPr>
              <a:t>n</a:t>
            </a:r>
            <a:r>
              <a:rPr lang="en-US" altLang="zh-CN" sz="2000" b="0" dirty="0" err="1">
                <a:latin typeface="Times New Roman" pitchFamily="18" charset="0"/>
              </a:rPr>
              <a:t>x</a:t>
            </a:r>
            <a:r>
              <a:rPr lang="en-US" altLang="zh-CN" sz="2000" b="0" baseline="-25000" dirty="0" err="1">
                <a:latin typeface="Times New Roman" pitchFamily="18" charset="0"/>
              </a:rPr>
              <a:t>n</a:t>
            </a:r>
            <a:r>
              <a:rPr lang="en-US" altLang="zh-CN" sz="2000" b="0" dirty="0">
                <a:latin typeface="Times New Roman" pitchFamily="18" charset="0"/>
              </a:rPr>
              <a:t>)M(x</a:t>
            </a:r>
            <a:r>
              <a:rPr lang="en-US" altLang="zh-CN" sz="2000" b="0" baseline="-25000" dirty="0">
                <a:latin typeface="Times New Roman" pitchFamily="18" charset="0"/>
              </a:rPr>
              <a:t>1</a:t>
            </a:r>
            <a:r>
              <a:rPr lang="en-US" altLang="zh-CN" sz="2000" b="0" dirty="0">
                <a:latin typeface="Times New Roman" pitchFamily="18" charset="0"/>
              </a:rPr>
              <a:t>,…,x</a:t>
            </a:r>
            <a:r>
              <a:rPr lang="en-US" altLang="zh-CN" sz="2000" b="0" baseline="-25000" dirty="0">
                <a:latin typeface="Times New Roman" pitchFamily="18" charset="0"/>
              </a:rPr>
              <a:t>r-1</a:t>
            </a:r>
            <a:r>
              <a:rPr lang="en-US" altLang="zh-CN" sz="2000" b="0" dirty="0">
                <a:latin typeface="Times New Roman" pitchFamily="18" charset="0"/>
              </a:rPr>
              <a:t>,f(x</a:t>
            </a:r>
            <a:r>
              <a:rPr lang="en-US" altLang="zh-CN" sz="2000" b="0" baseline="-25000" dirty="0">
                <a:latin typeface="Times New Roman" pitchFamily="18" charset="0"/>
              </a:rPr>
              <a:t>1</a:t>
            </a:r>
            <a:r>
              <a:rPr lang="en-US" altLang="zh-CN" sz="2000" b="0" dirty="0">
                <a:latin typeface="Times New Roman" pitchFamily="18" charset="0"/>
              </a:rPr>
              <a:t>,…x</a:t>
            </a:r>
            <a:r>
              <a:rPr lang="en-US" altLang="zh-CN" sz="2000" b="0" baseline="-25000" dirty="0">
                <a:latin typeface="Times New Roman" pitchFamily="18" charset="0"/>
              </a:rPr>
              <a:t>r-1</a:t>
            </a:r>
            <a:r>
              <a:rPr lang="en-US" altLang="zh-CN" sz="2000" b="0" dirty="0">
                <a:latin typeface="Times New Roman" pitchFamily="18" charset="0"/>
              </a:rPr>
              <a:t>),x</a:t>
            </a:r>
            <a:r>
              <a:rPr lang="en-US" altLang="zh-CN" sz="2000" b="0" baseline="-25000" dirty="0">
                <a:latin typeface="Times New Roman" pitchFamily="18" charset="0"/>
              </a:rPr>
              <a:t>r+1</a:t>
            </a:r>
            <a:r>
              <a:rPr lang="en-US" altLang="zh-CN" sz="2000" b="0" dirty="0">
                <a:latin typeface="Times New Roman" pitchFamily="18" charset="0"/>
              </a:rPr>
              <a:t>…,</a:t>
            </a:r>
            <a:r>
              <a:rPr lang="en-US" altLang="zh-CN" sz="2000" b="0" dirty="0" err="1">
                <a:latin typeface="Times New Roman" pitchFamily="18" charset="0"/>
              </a:rPr>
              <a:t>x</a:t>
            </a:r>
            <a:r>
              <a:rPr lang="en-US" altLang="zh-CN" sz="2000" b="0" baseline="-25000" dirty="0" err="1">
                <a:latin typeface="Times New Roman" pitchFamily="18" charset="0"/>
              </a:rPr>
              <a:t>n</a:t>
            </a:r>
            <a:r>
              <a:rPr lang="en-US" altLang="zh-CN" sz="2000" b="0" dirty="0" smtClean="0">
                <a:latin typeface="Times New Roman" pitchFamily="18" charset="0"/>
              </a:rPr>
              <a:t>)</a:t>
            </a:r>
          </a:p>
          <a:p>
            <a:pPr marL="400050" lvl="1" indent="0">
              <a:spcBef>
                <a:spcPts val="1000"/>
              </a:spcBef>
              <a:buNone/>
            </a:pPr>
            <a:endParaRPr lang="en-US" altLang="zh-CN" sz="1100" b="0" dirty="0">
              <a:latin typeface="Times New Roman" pitchFamily="18" charset="0"/>
            </a:endParaRPr>
          </a:p>
          <a:p>
            <a:pPr marL="400050" lvl="1" indent="0">
              <a:spcBef>
                <a:spcPts val="1000"/>
              </a:spcBef>
              <a:buNone/>
            </a:pPr>
            <a:r>
              <a:rPr lang="zh-CN" altLang="en-US" sz="2000" b="0" dirty="0" smtClean="0">
                <a:latin typeface="Times New Roman" pitchFamily="18" charset="0"/>
              </a:rPr>
              <a:t>若</a:t>
            </a:r>
            <a:r>
              <a:rPr lang="zh-CN" altLang="en-US" sz="2000" b="0" dirty="0">
                <a:latin typeface="Times New Roman" pitchFamily="18" charset="0"/>
              </a:rPr>
              <a:t>能</a:t>
            </a:r>
            <a:r>
              <a:rPr lang="zh-CN" altLang="en-US" sz="2000" b="0" dirty="0" smtClean="0">
                <a:latin typeface="Times New Roman" pitchFamily="18" charset="0"/>
              </a:rPr>
              <a:t>证明     </a:t>
            </a:r>
            <a:r>
              <a:rPr lang="en-US" altLang="zh-CN" sz="2000" dirty="0">
                <a:solidFill>
                  <a:srgbClr val="0000FF"/>
                </a:solidFill>
                <a:latin typeface="Times New Roman" pitchFamily="18" charset="0"/>
              </a:rPr>
              <a:t>F</a:t>
            </a:r>
            <a:r>
              <a:rPr lang="zh-CN" altLang="en-US" sz="2000" dirty="0">
                <a:solidFill>
                  <a:srgbClr val="0000FF"/>
                </a:solidFill>
                <a:latin typeface="Times New Roman" pitchFamily="18" charset="0"/>
              </a:rPr>
              <a:t>不可满足 ⇔ </a:t>
            </a:r>
            <a:r>
              <a:rPr lang="en-US" altLang="zh-CN" sz="2000" dirty="0">
                <a:solidFill>
                  <a:srgbClr val="0000FF"/>
                </a:solidFill>
                <a:latin typeface="Times New Roman" pitchFamily="18" charset="0"/>
              </a:rPr>
              <a:t>F</a:t>
            </a:r>
            <a:r>
              <a:rPr lang="en-US" altLang="zh-CN" sz="2000" baseline="-25000" dirty="0">
                <a:solidFill>
                  <a:srgbClr val="0000FF"/>
                </a:solidFill>
                <a:latin typeface="Times New Roman" pitchFamily="18" charset="0"/>
              </a:rPr>
              <a:t>1</a:t>
            </a:r>
            <a:r>
              <a:rPr lang="zh-CN" altLang="en-US" sz="2000" dirty="0">
                <a:solidFill>
                  <a:srgbClr val="0000FF"/>
                </a:solidFill>
                <a:latin typeface="Times New Roman" pitchFamily="18" charset="0"/>
              </a:rPr>
              <a:t>不可满足</a:t>
            </a:r>
          </a:p>
          <a:p>
            <a:pPr marL="400050" lvl="1" indent="0">
              <a:spcBef>
                <a:spcPts val="1000"/>
              </a:spcBef>
              <a:buNone/>
            </a:pPr>
            <a:r>
              <a:rPr lang="zh-CN" altLang="en-US" sz="2000" b="0" dirty="0" smtClean="0">
                <a:latin typeface="Times New Roman" pitchFamily="18" charset="0"/>
              </a:rPr>
              <a:t>则</a:t>
            </a:r>
            <a:r>
              <a:rPr lang="zh-CN" altLang="en-US" sz="2000" b="0" dirty="0">
                <a:latin typeface="Times New Roman" pitchFamily="18" charset="0"/>
              </a:rPr>
              <a:t>同理可</a:t>
            </a:r>
            <a:r>
              <a:rPr lang="zh-CN" altLang="en-US" sz="2000" b="0" dirty="0" smtClean="0">
                <a:latin typeface="Times New Roman" pitchFamily="18" charset="0"/>
              </a:rPr>
              <a:t>证   </a:t>
            </a:r>
            <a:r>
              <a:rPr lang="en-US" altLang="zh-CN" sz="2000" dirty="0">
                <a:solidFill>
                  <a:srgbClr val="0000FF"/>
                </a:solidFill>
                <a:latin typeface="Times New Roman" pitchFamily="18" charset="0"/>
              </a:rPr>
              <a:t>F</a:t>
            </a:r>
            <a:r>
              <a:rPr lang="en-US" altLang="zh-CN" sz="2000" baseline="-25000" dirty="0">
                <a:solidFill>
                  <a:srgbClr val="0000FF"/>
                </a:solidFill>
                <a:latin typeface="Times New Roman" pitchFamily="18" charset="0"/>
              </a:rPr>
              <a:t>1</a:t>
            </a:r>
            <a:r>
              <a:rPr lang="zh-CN" altLang="en-US" sz="2000" dirty="0">
                <a:solidFill>
                  <a:srgbClr val="0000FF"/>
                </a:solidFill>
                <a:latin typeface="Times New Roman" pitchFamily="18" charset="0"/>
              </a:rPr>
              <a:t>不可满足 ⇔ </a:t>
            </a:r>
            <a:r>
              <a:rPr lang="en-US" altLang="zh-CN" sz="2000" dirty="0">
                <a:solidFill>
                  <a:srgbClr val="0000FF"/>
                </a:solidFill>
                <a:latin typeface="Times New Roman" pitchFamily="18" charset="0"/>
              </a:rPr>
              <a:t>F</a:t>
            </a:r>
            <a:r>
              <a:rPr lang="en-US" altLang="zh-CN" sz="2000" baseline="-25000" dirty="0">
                <a:solidFill>
                  <a:srgbClr val="0000FF"/>
                </a:solidFill>
                <a:latin typeface="Times New Roman" pitchFamily="18" charset="0"/>
              </a:rPr>
              <a:t>2</a:t>
            </a:r>
            <a:r>
              <a:rPr lang="zh-CN" altLang="en-US" sz="2000" dirty="0">
                <a:solidFill>
                  <a:srgbClr val="0000FF"/>
                </a:solidFill>
                <a:latin typeface="Times New Roman" pitchFamily="18" charset="0"/>
              </a:rPr>
              <a:t>不可满足</a:t>
            </a:r>
          </a:p>
          <a:p>
            <a:pPr marL="400050" lvl="1" indent="0">
              <a:spcBef>
                <a:spcPts val="1000"/>
              </a:spcBef>
              <a:buNone/>
            </a:pPr>
            <a:r>
              <a:rPr lang="zh-CN" altLang="en-US" sz="2000" b="0" dirty="0">
                <a:latin typeface="Times New Roman" pitchFamily="18" charset="0"/>
              </a:rPr>
              <a:t>重复这一过程，直到证明</a:t>
            </a:r>
            <a:r>
              <a:rPr lang="zh-CN" altLang="en-US" sz="2000" b="0" dirty="0" smtClean="0">
                <a:latin typeface="Times New Roman" pitchFamily="18" charset="0"/>
              </a:rPr>
              <a:t>了 </a:t>
            </a:r>
            <a:r>
              <a:rPr lang="en-US" altLang="zh-CN" sz="2000" dirty="0" smtClean="0">
                <a:solidFill>
                  <a:srgbClr val="0000FF"/>
                </a:solidFill>
                <a:latin typeface="Times New Roman" pitchFamily="18" charset="0"/>
              </a:rPr>
              <a:t>F</a:t>
            </a:r>
            <a:r>
              <a:rPr lang="en-US" altLang="zh-CN" sz="2000" baseline="-25000" dirty="0" smtClean="0">
                <a:solidFill>
                  <a:srgbClr val="0000FF"/>
                </a:solidFill>
                <a:latin typeface="Times New Roman" pitchFamily="18" charset="0"/>
              </a:rPr>
              <a:t>m</a:t>
            </a:r>
            <a:r>
              <a:rPr lang="en-US" altLang="zh-CN" sz="2000" baseline="-25000" dirty="0">
                <a:solidFill>
                  <a:srgbClr val="0000FF"/>
                </a:solidFill>
                <a:latin typeface="Times New Roman" pitchFamily="18" charset="0"/>
              </a:rPr>
              <a:t>-1</a:t>
            </a:r>
            <a:r>
              <a:rPr lang="zh-CN" altLang="en-US" sz="2000" dirty="0">
                <a:solidFill>
                  <a:srgbClr val="0000FF"/>
                </a:solidFill>
                <a:latin typeface="Times New Roman" pitchFamily="18" charset="0"/>
              </a:rPr>
              <a:t>不可满足 ⇔ </a:t>
            </a:r>
            <a:r>
              <a:rPr lang="en-US" altLang="zh-CN" sz="2000" dirty="0" err="1">
                <a:solidFill>
                  <a:srgbClr val="0000FF"/>
                </a:solidFill>
                <a:latin typeface="Times New Roman" pitchFamily="18" charset="0"/>
              </a:rPr>
              <a:t>F</a:t>
            </a:r>
            <a:r>
              <a:rPr lang="en-US" altLang="zh-CN" sz="2000" baseline="-25000" dirty="0" err="1">
                <a:solidFill>
                  <a:srgbClr val="0000FF"/>
                </a:solidFill>
                <a:latin typeface="Times New Roman" pitchFamily="18" charset="0"/>
              </a:rPr>
              <a:t>m</a:t>
            </a:r>
            <a:r>
              <a:rPr lang="zh-CN" altLang="en-US" sz="2000" dirty="0">
                <a:solidFill>
                  <a:srgbClr val="0000FF"/>
                </a:solidFill>
                <a:latin typeface="Times New Roman" pitchFamily="18" charset="0"/>
              </a:rPr>
              <a:t>不可</a:t>
            </a:r>
            <a:r>
              <a:rPr lang="zh-CN" altLang="en-US" sz="2000" dirty="0" smtClean="0">
                <a:solidFill>
                  <a:srgbClr val="0000FF"/>
                </a:solidFill>
                <a:latin typeface="Times New Roman" pitchFamily="18" charset="0"/>
              </a:rPr>
              <a:t>满足  </a:t>
            </a:r>
            <a:r>
              <a:rPr lang="zh-CN" altLang="en-US" sz="2000" b="0" dirty="0" smtClean="0">
                <a:latin typeface="Times New Roman" pitchFamily="18" charset="0"/>
              </a:rPr>
              <a:t>为止</a:t>
            </a:r>
            <a:r>
              <a:rPr lang="zh-CN" altLang="en-US" sz="2000" b="0" dirty="0">
                <a:latin typeface="Times New Roman" pitchFamily="18" charset="0"/>
              </a:rPr>
              <a:t>。</a:t>
            </a:r>
          </a:p>
          <a:p>
            <a:pPr marL="400050" lvl="1" indent="0">
              <a:spcBef>
                <a:spcPts val="1000"/>
              </a:spcBef>
              <a:buNone/>
            </a:pPr>
            <a:r>
              <a:rPr lang="zh-CN" altLang="en-US" sz="2000" b="0" dirty="0" smtClean="0">
                <a:latin typeface="Times New Roman" pitchFamily="18" charset="0"/>
              </a:rPr>
              <a:t>此时</a:t>
            </a:r>
            <a:r>
              <a:rPr lang="zh-CN" altLang="en-US" sz="2000" b="0" dirty="0">
                <a:latin typeface="Times New Roman" pitchFamily="18" charset="0"/>
              </a:rPr>
              <a:t>，</a:t>
            </a:r>
            <a:r>
              <a:rPr lang="en-US" altLang="zh-CN" sz="2000" b="0" dirty="0" err="1">
                <a:latin typeface="Times New Roman" pitchFamily="18" charset="0"/>
              </a:rPr>
              <a:t>F</a:t>
            </a:r>
            <a:r>
              <a:rPr lang="en-US" altLang="zh-CN" sz="2000" b="0" baseline="-25000" dirty="0" err="1">
                <a:latin typeface="Times New Roman" pitchFamily="18" charset="0"/>
              </a:rPr>
              <a:t>m</a:t>
            </a:r>
            <a:r>
              <a:rPr lang="zh-CN" altLang="en-US" sz="2000" b="0" dirty="0">
                <a:latin typeface="Times New Roman" pitchFamily="18" charset="0"/>
              </a:rPr>
              <a:t>已为</a:t>
            </a:r>
            <a:r>
              <a:rPr lang="en-US" altLang="zh-CN" sz="2000" b="0" dirty="0">
                <a:latin typeface="Times New Roman" pitchFamily="18" charset="0"/>
              </a:rPr>
              <a:t>F</a:t>
            </a:r>
            <a:r>
              <a:rPr lang="zh-CN" altLang="en-US" sz="2000" b="0" dirty="0">
                <a:latin typeface="Times New Roman" pitchFamily="18" charset="0"/>
              </a:rPr>
              <a:t>的</a:t>
            </a:r>
            <a:r>
              <a:rPr lang="en-US" altLang="zh-CN" sz="2000" b="0" dirty="0" err="1">
                <a:latin typeface="Times New Roman" pitchFamily="18" charset="0"/>
              </a:rPr>
              <a:t>Skolem</a:t>
            </a:r>
            <a:r>
              <a:rPr lang="zh-CN" altLang="en-US" sz="2000" b="0" dirty="0">
                <a:latin typeface="Times New Roman" pitchFamily="18" charset="0"/>
              </a:rPr>
              <a:t>标准形。而</a:t>
            </a:r>
            <a:r>
              <a:rPr lang="en-US" altLang="zh-CN" sz="2000" b="0" dirty="0">
                <a:latin typeface="Times New Roman" pitchFamily="18" charset="0"/>
              </a:rPr>
              <a:t>S</a:t>
            </a:r>
            <a:r>
              <a:rPr lang="zh-CN" altLang="en-US" sz="2000" b="0" dirty="0">
                <a:latin typeface="Times New Roman" pitchFamily="18" charset="0"/>
              </a:rPr>
              <a:t>只不过是</a:t>
            </a:r>
            <a:r>
              <a:rPr lang="en-US" altLang="zh-CN" sz="2000" b="0" dirty="0" err="1">
                <a:latin typeface="Times New Roman" pitchFamily="18" charset="0"/>
              </a:rPr>
              <a:t>F</a:t>
            </a:r>
            <a:r>
              <a:rPr lang="en-US" altLang="zh-CN" sz="2000" b="0" baseline="-25000" dirty="0" err="1">
                <a:latin typeface="Times New Roman" pitchFamily="18" charset="0"/>
              </a:rPr>
              <a:t>m</a:t>
            </a:r>
            <a:r>
              <a:rPr lang="zh-CN" altLang="en-US" sz="2000" b="0" dirty="0">
                <a:latin typeface="Times New Roman" pitchFamily="18" charset="0"/>
              </a:rPr>
              <a:t>的一种集合表示形式。因此</a:t>
            </a:r>
            <a:r>
              <a:rPr lang="zh-CN" altLang="en-US" sz="2000" b="0" dirty="0" smtClean="0">
                <a:latin typeface="Times New Roman" pitchFamily="18" charset="0"/>
              </a:rPr>
              <a:t>有 </a:t>
            </a:r>
            <a:r>
              <a:rPr lang="en-US" altLang="zh-CN" sz="2000" dirty="0" err="1" smtClean="0">
                <a:solidFill>
                  <a:srgbClr val="0000FF"/>
                </a:solidFill>
                <a:latin typeface="Times New Roman" pitchFamily="18" charset="0"/>
              </a:rPr>
              <a:t>F</a:t>
            </a:r>
            <a:r>
              <a:rPr lang="en-US" altLang="zh-CN" sz="2000" baseline="-25000" dirty="0" err="1" smtClean="0">
                <a:solidFill>
                  <a:srgbClr val="0000FF"/>
                </a:solidFill>
                <a:latin typeface="Times New Roman" pitchFamily="18" charset="0"/>
              </a:rPr>
              <a:t>m</a:t>
            </a:r>
            <a:r>
              <a:rPr lang="zh-CN" altLang="en-US" sz="2000" dirty="0">
                <a:solidFill>
                  <a:srgbClr val="0000FF"/>
                </a:solidFill>
                <a:latin typeface="Times New Roman" pitchFamily="18" charset="0"/>
              </a:rPr>
              <a:t>不可满足 ⇔ </a:t>
            </a:r>
            <a:r>
              <a:rPr lang="en-US" altLang="zh-CN" sz="2000" dirty="0">
                <a:solidFill>
                  <a:srgbClr val="0000FF"/>
                </a:solidFill>
                <a:latin typeface="Times New Roman" pitchFamily="18" charset="0"/>
              </a:rPr>
              <a:t>S</a:t>
            </a:r>
            <a:r>
              <a:rPr lang="zh-CN" altLang="en-US" sz="2000" dirty="0">
                <a:solidFill>
                  <a:srgbClr val="0000FF"/>
                </a:solidFill>
                <a:latin typeface="Times New Roman" pitchFamily="18" charset="0"/>
              </a:rPr>
              <a:t>不可</a:t>
            </a:r>
            <a:r>
              <a:rPr lang="zh-CN" altLang="en-US" sz="2000" dirty="0" smtClean="0">
                <a:solidFill>
                  <a:srgbClr val="0000FF"/>
                </a:solidFill>
                <a:latin typeface="Times New Roman" pitchFamily="18" charset="0"/>
              </a:rPr>
              <a:t>满足</a:t>
            </a:r>
            <a:endParaRPr lang="en-US" altLang="zh-CN" sz="2000" dirty="0" smtClean="0">
              <a:solidFill>
                <a:srgbClr val="0000FF"/>
              </a:solidFill>
              <a:latin typeface="Times New Roman" pitchFamily="18" charset="0"/>
            </a:endParaRPr>
          </a:p>
          <a:p>
            <a:pPr marL="400050" lvl="1" indent="0">
              <a:spcBef>
                <a:spcPts val="1000"/>
              </a:spcBef>
              <a:buNone/>
            </a:pPr>
            <a:endParaRPr lang="zh-CN" altLang="en-US" sz="2000" dirty="0">
              <a:solidFill>
                <a:srgbClr val="0000FF"/>
              </a:solidFill>
              <a:latin typeface="Times New Roman" pitchFamily="18" charset="0"/>
            </a:endParaRPr>
          </a:p>
        </p:txBody>
      </p:sp>
      <p:sp>
        <p:nvSpPr>
          <p:cNvPr id="8" name="Rectangle 2"/>
          <p:cNvSpPr>
            <a:spLocks noGrp="1" noChangeArrowheads="1"/>
          </p:cNvSpPr>
          <p:nvPr>
            <p:ph type="title"/>
          </p:nvPr>
        </p:nvSpPr>
        <p:spPr>
          <a:xfrm>
            <a:off x="457200" y="0"/>
            <a:ext cx="8229600" cy="1125538"/>
          </a:xfrm>
        </p:spPr>
        <p:txBody>
          <a:bodyPr/>
          <a:lstStyle/>
          <a:p>
            <a:r>
              <a:rPr lang="zh-CN" altLang="en-US" b="1" dirty="0" smtClean="0">
                <a:solidFill>
                  <a:schemeClr val="accent2"/>
                </a:solidFill>
                <a:latin typeface="Times New Roman" pitchFamily="18" charset="0"/>
              </a:rPr>
              <a:t>子句集的应用</a:t>
            </a:r>
            <a:endParaRPr lang="zh-CN" altLang="en-US" sz="2000" b="1" dirty="0">
              <a:solidFill>
                <a:schemeClr val="accent2"/>
              </a:solidFill>
              <a:latin typeface="Times New Roman" pitchFamily="18" charset="0"/>
            </a:endParaRPr>
          </a:p>
        </p:txBody>
      </p:sp>
      <p:grpSp>
        <p:nvGrpSpPr>
          <p:cNvPr id="10" name="组合 9"/>
          <p:cNvGrpSpPr/>
          <p:nvPr/>
        </p:nvGrpSpPr>
        <p:grpSpPr>
          <a:xfrm>
            <a:off x="2267744" y="4077072"/>
            <a:ext cx="6048672" cy="432048"/>
            <a:chOff x="2483768" y="1916832"/>
            <a:chExt cx="6048672" cy="432048"/>
          </a:xfrm>
        </p:grpSpPr>
        <p:sp>
          <p:nvSpPr>
            <p:cNvPr id="11" name="矩形 10"/>
            <p:cNvSpPr/>
            <p:nvPr/>
          </p:nvSpPr>
          <p:spPr>
            <a:xfrm>
              <a:off x="2483768" y="1916832"/>
              <a:ext cx="3024336" cy="432048"/>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箭头连接符 11"/>
            <p:cNvCxnSpPr/>
            <p:nvPr/>
          </p:nvCxnSpPr>
          <p:spPr>
            <a:xfrm>
              <a:off x="5508104" y="2132856"/>
              <a:ext cx="792088" cy="0"/>
            </a:xfrm>
            <a:prstGeom prst="straightConnector1">
              <a:avLst/>
            </a:prstGeom>
            <a:ln>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300192" y="1916832"/>
              <a:ext cx="2232248" cy="400110"/>
            </a:xfrm>
            <a:prstGeom prst="rect">
              <a:avLst/>
            </a:prstGeom>
            <a:noFill/>
          </p:spPr>
          <p:txBody>
            <a:bodyPr wrap="square" rtlCol="0">
              <a:spAutoFit/>
            </a:bodyPr>
            <a:lstStyle/>
            <a:p>
              <a:r>
                <a:rPr lang="zh-CN" altLang="en-US" b="1" dirty="0" smtClean="0">
                  <a:solidFill>
                    <a:srgbClr val="FF00FF"/>
                  </a:solidFill>
                  <a:effectLst>
                    <a:outerShdw blurRad="38100" dist="38100" dir="2700000" algn="tl">
                      <a:srgbClr val="000000">
                        <a:alpha val="43137"/>
                      </a:srgbClr>
                    </a:outerShdw>
                  </a:effectLst>
                </a:rPr>
                <a:t>可用反证法证明</a:t>
              </a:r>
              <a:endParaRPr lang="zh-CN" altLang="en-US" b="1" dirty="0">
                <a:solidFill>
                  <a:srgbClr val="FF00FF"/>
                </a:solidFill>
                <a:effectLst>
                  <a:outerShdw blurRad="38100" dist="38100" dir="2700000" algn="tl">
                    <a:srgbClr val="000000">
                      <a:alpha val="43137"/>
                    </a:srgbClr>
                  </a:outerShdw>
                </a:effectLst>
              </a:endParaRP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 7"/>
          <p:cNvGrpSpPr/>
          <p:nvPr/>
        </p:nvGrpSpPr>
        <p:grpSpPr>
          <a:xfrm>
            <a:off x="5364088" y="2780928"/>
            <a:ext cx="3312368" cy="792088"/>
            <a:chOff x="5364088" y="2780928"/>
            <a:chExt cx="3312368" cy="792088"/>
          </a:xfrm>
        </p:grpSpPr>
        <p:sp>
          <p:nvSpPr>
            <p:cNvPr id="2" name="矩形 1"/>
            <p:cNvSpPr/>
            <p:nvPr/>
          </p:nvSpPr>
          <p:spPr>
            <a:xfrm>
              <a:off x="5364088" y="3140968"/>
              <a:ext cx="1368152" cy="43204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cxnSp>
          <p:nvCxnSpPr>
            <p:cNvPr id="4" name="直线箭头连接符 3"/>
            <p:cNvCxnSpPr/>
            <p:nvPr/>
          </p:nvCxnSpPr>
          <p:spPr>
            <a:xfrm flipV="1">
              <a:off x="6732240" y="2996952"/>
              <a:ext cx="1080120" cy="14401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 name="文本框 6"/>
            <p:cNvSpPr txBox="1"/>
            <p:nvPr/>
          </p:nvSpPr>
          <p:spPr>
            <a:xfrm>
              <a:off x="7884368" y="2780928"/>
              <a:ext cx="792088" cy="400110"/>
            </a:xfrm>
            <a:prstGeom prst="rect">
              <a:avLst/>
            </a:prstGeom>
            <a:noFill/>
          </p:spPr>
          <p:txBody>
            <a:bodyPr wrap="square" rtlCol="0">
              <a:spAutoFit/>
            </a:bodyPr>
            <a:lstStyle/>
            <a:p>
              <a:r>
                <a:rPr kumimoji="1" lang="en-US" altLang="zh-CN" dirty="0" err="1" smtClean="0">
                  <a:solidFill>
                    <a:srgbClr val="FF0000"/>
                  </a:solidFill>
                  <a:latin typeface="Times New Roman"/>
                  <a:cs typeface="Times New Roman"/>
                </a:rPr>
                <a:t>x</a:t>
              </a:r>
              <a:r>
                <a:rPr kumimoji="1" lang="en-US" altLang="zh-CN" baseline="-25000" dirty="0" err="1" smtClean="0">
                  <a:solidFill>
                    <a:srgbClr val="FF0000"/>
                  </a:solidFill>
                  <a:latin typeface="Times New Roman"/>
                  <a:cs typeface="Times New Roman"/>
                </a:rPr>
                <a:t>r</a:t>
              </a:r>
              <a:endParaRPr kumimoji="1" lang="zh-CN" altLang="en-US" baseline="-25000" dirty="0">
                <a:solidFill>
                  <a:srgbClr val="FF0000"/>
                </a:solidFill>
                <a:latin typeface="Times New Roman"/>
                <a:cs typeface="Times New Roman"/>
              </a:endParaRPr>
            </a:p>
          </p:txBody>
        </p:sp>
      </p:grpSp>
      <p:sp>
        <p:nvSpPr>
          <p:cNvPr id="676867" name="Rectangle 3"/>
          <p:cNvSpPr>
            <a:spLocks noGrp="1" noChangeArrowheads="1"/>
          </p:cNvSpPr>
          <p:nvPr>
            <p:ph type="body" sz="half" idx="1"/>
          </p:nvPr>
        </p:nvSpPr>
        <p:spPr>
          <a:xfrm>
            <a:off x="0" y="1268413"/>
            <a:ext cx="9144000" cy="5589587"/>
          </a:xfrm>
        </p:spPr>
        <p:txBody>
          <a:bodyPr/>
          <a:lstStyle/>
          <a:p>
            <a:r>
              <a:rPr lang="zh-CN" altLang="en-US" sz="2400" b="1" dirty="0">
                <a:solidFill>
                  <a:srgbClr val="A50021"/>
                </a:solidFill>
                <a:latin typeface="Times New Roman" pitchFamily="18" charset="0"/>
              </a:rPr>
              <a:t>先证明 </a:t>
            </a:r>
            <a:r>
              <a:rPr lang="zh-CN" altLang="en-US" sz="2400" b="1" dirty="0" smtClean="0">
                <a:solidFill>
                  <a:srgbClr val="A50021"/>
                </a:solidFill>
                <a:latin typeface="Times New Roman" pitchFamily="18" charset="0"/>
                <a:sym typeface="Wingdings"/>
              </a:rPr>
              <a:t></a:t>
            </a:r>
            <a:endParaRPr lang="zh-CN" altLang="en-US" sz="2400" b="1" dirty="0">
              <a:solidFill>
                <a:srgbClr val="A50021"/>
              </a:solidFill>
              <a:latin typeface="Times New Roman" pitchFamily="18" charset="0"/>
            </a:endParaRPr>
          </a:p>
          <a:p>
            <a:pPr marL="400050" lvl="1" indent="0">
              <a:spcBef>
                <a:spcPts val="1200"/>
              </a:spcBef>
              <a:buNone/>
            </a:pPr>
            <a:r>
              <a:rPr lang="zh-CN" altLang="en-US" sz="2200" b="0" dirty="0" smtClean="0">
                <a:latin typeface="Times New Roman" pitchFamily="18" charset="0"/>
              </a:rPr>
              <a:t>已知</a:t>
            </a:r>
            <a:r>
              <a:rPr lang="en-US" altLang="zh-CN" sz="2200" b="0" dirty="0">
                <a:latin typeface="Times New Roman" pitchFamily="18" charset="0"/>
              </a:rPr>
              <a:t>F</a:t>
            </a:r>
            <a:r>
              <a:rPr lang="zh-CN" altLang="en-US" sz="2200" b="0" dirty="0">
                <a:latin typeface="Times New Roman" pitchFamily="18" charset="0"/>
              </a:rPr>
              <a:t>不可满足，</a:t>
            </a:r>
            <a:r>
              <a:rPr lang="zh-CN" altLang="en-US" sz="2200" dirty="0">
                <a:solidFill>
                  <a:srgbClr val="00B050"/>
                </a:solidFill>
                <a:latin typeface="Times New Roman" pitchFamily="18" charset="0"/>
              </a:rPr>
              <a:t>假设</a:t>
            </a:r>
            <a:r>
              <a:rPr lang="en-US" altLang="zh-CN" sz="2200" dirty="0">
                <a:solidFill>
                  <a:srgbClr val="00B050"/>
                </a:solidFill>
                <a:latin typeface="Times New Roman" pitchFamily="18" charset="0"/>
              </a:rPr>
              <a:t>F</a:t>
            </a:r>
            <a:r>
              <a:rPr lang="en-US" altLang="zh-CN" sz="2200" baseline="-25000" dirty="0">
                <a:solidFill>
                  <a:srgbClr val="00B050"/>
                </a:solidFill>
                <a:latin typeface="Times New Roman" pitchFamily="18" charset="0"/>
              </a:rPr>
              <a:t>1</a:t>
            </a:r>
            <a:r>
              <a:rPr lang="zh-CN" altLang="en-US" sz="2200" dirty="0">
                <a:solidFill>
                  <a:srgbClr val="00B050"/>
                </a:solidFill>
                <a:latin typeface="Times New Roman" pitchFamily="18" charset="0"/>
              </a:rPr>
              <a:t>是可满足的</a:t>
            </a:r>
            <a:r>
              <a:rPr lang="zh-CN" altLang="en-US" sz="2200" b="0" dirty="0">
                <a:latin typeface="Times New Roman" pitchFamily="18" charset="0"/>
              </a:rPr>
              <a:t>，则存在一个解释</a:t>
            </a:r>
            <a:r>
              <a:rPr lang="en-US" altLang="zh-CN" sz="2200" b="0" dirty="0">
                <a:latin typeface="Times New Roman" pitchFamily="18" charset="0"/>
              </a:rPr>
              <a:t>I</a:t>
            </a:r>
            <a:r>
              <a:rPr lang="zh-CN" altLang="en-US" sz="2200" b="0" dirty="0">
                <a:latin typeface="Times New Roman" pitchFamily="18" charset="0"/>
              </a:rPr>
              <a:t>，使</a:t>
            </a:r>
            <a:r>
              <a:rPr lang="en-US" altLang="zh-CN" sz="2200" b="0" dirty="0">
                <a:latin typeface="Times New Roman" pitchFamily="18" charset="0"/>
              </a:rPr>
              <a:t>F</a:t>
            </a:r>
            <a:r>
              <a:rPr lang="en-US" altLang="zh-CN" sz="2200" b="0" baseline="-25000" dirty="0">
                <a:latin typeface="Times New Roman" pitchFamily="18" charset="0"/>
              </a:rPr>
              <a:t>1</a:t>
            </a:r>
            <a:r>
              <a:rPr lang="zh-CN" altLang="en-US" sz="2200" b="0" dirty="0">
                <a:latin typeface="Times New Roman" pitchFamily="18" charset="0"/>
              </a:rPr>
              <a:t>在解释</a:t>
            </a:r>
            <a:r>
              <a:rPr lang="en-US" altLang="zh-CN" sz="2200" b="0" dirty="0">
                <a:latin typeface="Times New Roman" pitchFamily="18" charset="0"/>
              </a:rPr>
              <a:t>I</a:t>
            </a:r>
            <a:r>
              <a:rPr lang="zh-CN" altLang="en-US" sz="2200" b="0" dirty="0">
                <a:latin typeface="Times New Roman" pitchFamily="18" charset="0"/>
              </a:rPr>
              <a:t>下为真。即对任意</a:t>
            </a:r>
            <a:r>
              <a:rPr lang="en-US" altLang="zh-CN" sz="2200" b="0" dirty="0">
                <a:latin typeface="Times New Roman" pitchFamily="18" charset="0"/>
              </a:rPr>
              <a:t>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zh-CN" altLang="en-US" sz="2200" b="0" dirty="0">
                <a:latin typeface="Times New Roman" pitchFamily="18" charset="0"/>
              </a:rPr>
              <a:t>在</a:t>
            </a:r>
            <a:r>
              <a:rPr lang="en-US" altLang="zh-CN" sz="2200" b="0" dirty="0">
                <a:latin typeface="Times New Roman" pitchFamily="18" charset="0"/>
              </a:rPr>
              <a:t>I</a:t>
            </a:r>
            <a:r>
              <a:rPr lang="zh-CN" altLang="en-US" sz="2200" b="0" dirty="0">
                <a:latin typeface="Times New Roman" pitchFamily="18" charset="0"/>
              </a:rPr>
              <a:t>的设定下有</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(Q</a:t>
            </a:r>
            <a:r>
              <a:rPr lang="en-US" altLang="zh-CN" sz="2200" b="0" baseline="-25000" dirty="0">
                <a:latin typeface="Times New Roman" pitchFamily="18" charset="0"/>
              </a:rPr>
              <a:t>r+1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a:t>
            </a:r>
            <a:r>
              <a:rPr lang="en-US" altLang="zh-CN" sz="2200" b="0" dirty="0" err="1">
                <a:latin typeface="Times New Roman" pitchFamily="18" charset="0"/>
              </a:rPr>
              <a:t>Q</a:t>
            </a:r>
            <a:r>
              <a:rPr lang="en-US" altLang="zh-CN" sz="2200" b="0" baseline="-25000" dirty="0" err="1">
                <a:latin typeface="Times New Roman" pitchFamily="18" charset="0"/>
              </a:rPr>
              <a:t>n</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dirty="0">
                <a:latin typeface="Times New Roman" pitchFamily="18" charset="0"/>
              </a:rPr>
              <a:t>)M(x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,f(x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dirty="0">
                <a:latin typeface="Times New Roman" pitchFamily="18" charset="0"/>
              </a:rPr>
              <a:t>)</a:t>
            </a:r>
          </a:p>
          <a:p>
            <a:pPr marL="400050" lvl="1" indent="0">
              <a:spcBef>
                <a:spcPts val="1200"/>
              </a:spcBef>
              <a:buNone/>
            </a:pPr>
            <a:r>
              <a:rPr lang="zh-CN" altLang="en-US" sz="2200" b="0" dirty="0">
                <a:latin typeface="Times New Roman" pitchFamily="18" charset="0"/>
              </a:rPr>
              <a:t>为真。亦即对任意的</a:t>
            </a:r>
            <a:r>
              <a:rPr lang="en-US" altLang="zh-CN" sz="2200" b="0" dirty="0">
                <a:latin typeface="Times New Roman" pitchFamily="18" charset="0"/>
              </a:rPr>
              <a:t>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zh-CN" altLang="en-US" sz="2200" b="0" dirty="0" smtClean="0">
                <a:latin typeface="Times New Roman" pitchFamily="18" charset="0"/>
              </a:rPr>
              <a:t>都</a:t>
            </a:r>
            <a:r>
              <a:rPr lang="zh-CN" altLang="en-US" sz="2200" b="0" dirty="0" smtClean="0"/>
              <a:t>存在</a:t>
            </a:r>
            <a:r>
              <a:rPr lang="zh-CN" altLang="en-US" sz="2200" b="0" dirty="0" smtClean="0">
                <a:latin typeface="Times New Roman" pitchFamily="18" charset="0"/>
              </a:rPr>
              <a:t>一个</a:t>
            </a:r>
            <a:r>
              <a:rPr lang="en-US" altLang="zh-CN" sz="2200" b="0" dirty="0">
                <a:latin typeface="Times New Roman" pitchFamily="18" charset="0"/>
              </a:rPr>
              <a:t>f(x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a:t>
            </a:r>
            <a:r>
              <a:rPr lang="zh-CN" altLang="en-US" sz="2200" b="0" dirty="0">
                <a:latin typeface="Times New Roman" pitchFamily="18" charset="0"/>
              </a:rPr>
              <a:t>使</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(Q</a:t>
            </a:r>
            <a:r>
              <a:rPr lang="en-US" altLang="zh-CN" sz="2200" b="0" baseline="-25000" dirty="0">
                <a:latin typeface="Times New Roman" pitchFamily="18" charset="0"/>
              </a:rPr>
              <a:t>r+1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a:t>
            </a:r>
            <a:r>
              <a:rPr lang="en-US" altLang="zh-CN" sz="2200" b="0" dirty="0" err="1">
                <a:latin typeface="Times New Roman" pitchFamily="18" charset="0"/>
              </a:rPr>
              <a:t>Q</a:t>
            </a:r>
            <a:r>
              <a:rPr lang="en-US" altLang="zh-CN" sz="2200" b="0" baseline="-25000" dirty="0" err="1">
                <a:latin typeface="Times New Roman" pitchFamily="18" charset="0"/>
              </a:rPr>
              <a:t>n</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dirty="0">
                <a:latin typeface="Times New Roman" pitchFamily="18" charset="0"/>
              </a:rPr>
              <a:t>)M(x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,f(x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dirty="0">
                <a:latin typeface="Times New Roman" pitchFamily="18" charset="0"/>
              </a:rPr>
              <a:t>)</a:t>
            </a:r>
          </a:p>
          <a:p>
            <a:pPr marL="400050" lvl="1" indent="0">
              <a:spcBef>
                <a:spcPts val="1200"/>
              </a:spcBef>
              <a:buNone/>
            </a:pPr>
            <a:r>
              <a:rPr lang="zh-CN" altLang="en-US" sz="2200" b="0" dirty="0">
                <a:latin typeface="Times New Roman" pitchFamily="18" charset="0"/>
              </a:rPr>
              <a:t>为真。即在</a:t>
            </a:r>
            <a:r>
              <a:rPr lang="en-US" altLang="zh-CN" sz="2200" b="0" dirty="0">
                <a:latin typeface="Times New Roman" pitchFamily="18" charset="0"/>
              </a:rPr>
              <a:t>I</a:t>
            </a:r>
            <a:r>
              <a:rPr lang="zh-CN" altLang="en-US" sz="2200" b="0" dirty="0">
                <a:latin typeface="Times New Roman" pitchFamily="18" charset="0"/>
              </a:rPr>
              <a:t>下有</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 (∃</a:t>
            </a:r>
            <a:r>
              <a:rPr lang="en-US" altLang="zh-CN" sz="2200" b="0" dirty="0" err="1">
                <a:latin typeface="Times New Roman" pitchFamily="18" charset="0"/>
              </a:rPr>
              <a:t>x</a:t>
            </a:r>
            <a:r>
              <a:rPr lang="en-US" altLang="zh-CN" sz="2200" b="0" baseline="-25000" dirty="0" err="1">
                <a:latin typeface="Times New Roman" pitchFamily="18" charset="0"/>
              </a:rPr>
              <a:t>r</a:t>
            </a:r>
            <a:r>
              <a:rPr lang="en-US" altLang="zh-CN" sz="2200" b="0" dirty="0">
                <a:latin typeface="Times New Roman" pitchFamily="18" charset="0"/>
              </a:rPr>
              <a:t>)(Q</a:t>
            </a:r>
            <a:r>
              <a:rPr lang="en-US" altLang="zh-CN" sz="2200" b="0" baseline="-25000" dirty="0">
                <a:latin typeface="Times New Roman" pitchFamily="18" charset="0"/>
              </a:rPr>
              <a:t>r+1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a:t>
            </a:r>
            <a:r>
              <a:rPr lang="en-US" altLang="zh-CN" sz="2200" b="0" dirty="0" err="1">
                <a:latin typeface="Times New Roman" pitchFamily="18" charset="0"/>
              </a:rPr>
              <a:t>Q</a:t>
            </a:r>
            <a:r>
              <a:rPr lang="en-US" altLang="zh-CN" sz="2200" b="0" baseline="-25000" dirty="0" err="1">
                <a:latin typeface="Times New Roman" pitchFamily="18" charset="0"/>
              </a:rPr>
              <a:t>n</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dirty="0">
                <a:latin typeface="Times New Roman" pitchFamily="18" charset="0"/>
              </a:rPr>
              <a:t>)M(x</a:t>
            </a:r>
            <a:r>
              <a:rPr lang="en-US" altLang="zh-CN" sz="2200" b="0" baseline="-25000" dirty="0">
                <a:latin typeface="Times New Roman" pitchFamily="18" charset="0"/>
              </a:rPr>
              <a:t>1</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,x</a:t>
            </a:r>
            <a:r>
              <a:rPr lang="en-US" altLang="zh-CN" sz="2200" b="0" baseline="-25000" dirty="0">
                <a:latin typeface="Times New Roman" pitchFamily="18" charset="0"/>
              </a:rPr>
              <a:t>r</a:t>
            </a:r>
            <a:r>
              <a:rPr lang="en-US" altLang="zh-CN" sz="2200" b="0" dirty="0">
                <a:latin typeface="Times New Roman" pitchFamily="18" charset="0"/>
              </a:rPr>
              <a:t>,x</a:t>
            </a:r>
            <a:r>
              <a:rPr lang="en-US" altLang="zh-CN" sz="2200" b="0" baseline="-25000" dirty="0">
                <a:latin typeface="Times New Roman" pitchFamily="18" charset="0"/>
              </a:rPr>
              <a:t>r+1</a:t>
            </a:r>
            <a:r>
              <a:rPr lang="en-US" altLang="zh-CN" sz="2200" b="0" dirty="0">
                <a:latin typeface="Times New Roman" pitchFamily="18" charset="0"/>
              </a:rPr>
              <a:t>…,</a:t>
            </a:r>
            <a:r>
              <a:rPr lang="en-US" altLang="zh-CN" sz="2200" b="0" dirty="0" err="1">
                <a:latin typeface="Times New Roman" pitchFamily="18" charset="0"/>
              </a:rPr>
              <a:t>x</a:t>
            </a:r>
            <a:r>
              <a:rPr lang="en-US" altLang="zh-CN" sz="2200" b="0" baseline="-25000" dirty="0" err="1">
                <a:latin typeface="Times New Roman" pitchFamily="18" charset="0"/>
              </a:rPr>
              <a:t>n</a:t>
            </a:r>
            <a:r>
              <a:rPr lang="en-US" altLang="zh-CN" sz="2200" b="0" dirty="0">
                <a:latin typeface="Times New Roman" pitchFamily="18" charset="0"/>
              </a:rPr>
              <a:t>)</a:t>
            </a:r>
          </a:p>
          <a:p>
            <a:pPr marL="400050" lvl="1" indent="0">
              <a:spcBef>
                <a:spcPts val="1200"/>
              </a:spcBef>
              <a:buNone/>
            </a:pPr>
            <a:r>
              <a:rPr lang="zh-CN" altLang="en-US" sz="2200" b="0" dirty="0">
                <a:latin typeface="Times New Roman" pitchFamily="18" charset="0"/>
              </a:rPr>
              <a:t>为真。即</a:t>
            </a:r>
            <a:r>
              <a:rPr lang="en-US" altLang="zh-CN" sz="2200" b="0" dirty="0">
                <a:latin typeface="Times New Roman" pitchFamily="18" charset="0"/>
              </a:rPr>
              <a:t>F</a:t>
            </a:r>
            <a:r>
              <a:rPr lang="zh-CN" altLang="en-US" sz="2200" b="0" dirty="0">
                <a:latin typeface="Times New Roman" pitchFamily="18" charset="0"/>
              </a:rPr>
              <a:t>在</a:t>
            </a:r>
            <a:r>
              <a:rPr lang="en-US" altLang="zh-CN" sz="2200" b="0" dirty="0">
                <a:latin typeface="Times New Roman" pitchFamily="18" charset="0"/>
              </a:rPr>
              <a:t>I</a:t>
            </a:r>
            <a:r>
              <a:rPr lang="zh-CN" altLang="en-US" sz="2200" b="0" dirty="0">
                <a:latin typeface="Times New Roman" pitchFamily="18" charset="0"/>
              </a:rPr>
              <a:t>下为真。</a:t>
            </a:r>
          </a:p>
          <a:p>
            <a:pPr marL="400050" lvl="1" indent="0">
              <a:spcBef>
                <a:spcPts val="1200"/>
              </a:spcBef>
              <a:buNone/>
            </a:pPr>
            <a:r>
              <a:rPr lang="zh-CN" altLang="en-US" sz="2200" b="0" dirty="0">
                <a:latin typeface="Times New Roman" pitchFamily="18" charset="0"/>
              </a:rPr>
              <a:t>      但这与前提</a:t>
            </a:r>
            <a:r>
              <a:rPr lang="en-US" altLang="zh-CN" sz="2200" b="0" dirty="0">
                <a:latin typeface="Times New Roman" pitchFamily="18" charset="0"/>
              </a:rPr>
              <a:t>F</a:t>
            </a:r>
            <a:r>
              <a:rPr lang="zh-CN" altLang="en-US" sz="2200" b="0" dirty="0">
                <a:latin typeface="Times New Roman" pitchFamily="18" charset="0"/>
              </a:rPr>
              <a:t>是不可满足的相矛盾，即</a:t>
            </a:r>
            <a:r>
              <a:rPr lang="zh-CN" altLang="en-US" sz="2200" dirty="0">
                <a:solidFill>
                  <a:srgbClr val="00B050"/>
                </a:solidFill>
                <a:latin typeface="Times New Roman" pitchFamily="18" charset="0"/>
              </a:rPr>
              <a:t>假设</a:t>
            </a:r>
            <a:r>
              <a:rPr lang="en-US" altLang="zh-CN" sz="2200" dirty="0">
                <a:solidFill>
                  <a:srgbClr val="00B050"/>
                </a:solidFill>
                <a:latin typeface="Times New Roman" pitchFamily="18" charset="0"/>
              </a:rPr>
              <a:t>F</a:t>
            </a:r>
            <a:r>
              <a:rPr lang="en-US" altLang="zh-CN" sz="2200" baseline="-25000" dirty="0">
                <a:solidFill>
                  <a:srgbClr val="00B050"/>
                </a:solidFill>
                <a:latin typeface="Times New Roman" pitchFamily="18" charset="0"/>
              </a:rPr>
              <a:t>1</a:t>
            </a:r>
            <a:r>
              <a:rPr lang="zh-CN" altLang="en-US" sz="2200" dirty="0">
                <a:solidFill>
                  <a:srgbClr val="00B050"/>
                </a:solidFill>
                <a:latin typeface="Times New Roman" pitchFamily="18" charset="0"/>
              </a:rPr>
              <a:t>为可满足是错误的</a:t>
            </a:r>
            <a:r>
              <a:rPr lang="zh-CN" altLang="en-US" sz="2200" b="0" dirty="0">
                <a:latin typeface="Times New Roman" pitchFamily="18" charset="0"/>
              </a:rPr>
              <a:t>。从而可以得出“若</a:t>
            </a:r>
            <a:r>
              <a:rPr lang="en-US" altLang="zh-CN" sz="2200" b="0" dirty="0">
                <a:latin typeface="Times New Roman" pitchFamily="18" charset="0"/>
              </a:rPr>
              <a:t>F</a:t>
            </a:r>
            <a:r>
              <a:rPr lang="zh-CN" altLang="en-US" sz="2200" b="0" dirty="0">
                <a:latin typeface="Times New Roman" pitchFamily="18" charset="0"/>
              </a:rPr>
              <a:t>不可满足，则必有</a:t>
            </a:r>
            <a:r>
              <a:rPr lang="en-US" altLang="zh-CN" sz="2200" b="0" dirty="0">
                <a:latin typeface="Times New Roman" pitchFamily="18" charset="0"/>
              </a:rPr>
              <a:t>F</a:t>
            </a:r>
            <a:r>
              <a:rPr lang="en-US" altLang="zh-CN" sz="2200" b="0" baseline="-25000" dirty="0">
                <a:latin typeface="Times New Roman" pitchFamily="18" charset="0"/>
              </a:rPr>
              <a:t>1</a:t>
            </a:r>
            <a:r>
              <a:rPr lang="zh-CN" altLang="en-US" sz="2200" b="0" dirty="0">
                <a:latin typeface="Times New Roman" pitchFamily="18" charset="0"/>
              </a:rPr>
              <a:t>不可满足”。</a:t>
            </a: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solidFill>
                  <a:schemeClr val="accent2"/>
                </a:solidFill>
                <a:latin typeface="Times New Roman" pitchFamily="18" charset="0"/>
              </a:rPr>
              <a:t>子句集的应用</a:t>
            </a:r>
            <a:endParaRPr lang="zh-CN" altLang="en-US" sz="2000" b="1" dirty="0">
              <a:solidFill>
                <a:schemeClr val="accent2"/>
              </a:solidFill>
              <a:latin typeface="Times New Roman"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1" name="Rectangle 3"/>
          <p:cNvSpPr>
            <a:spLocks noGrp="1" noChangeArrowheads="1"/>
          </p:cNvSpPr>
          <p:nvPr>
            <p:ph type="body" sz="half" idx="1"/>
          </p:nvPr>
        </p:nvSpPr>
        <p:spPr>
          <a:xfrm>
            <a:off x="0" y="908720"/>
            <a:ext cx="8964488" cy="5732462"/>
          </a:xfrm>
        </p:spPr>
        <p:txBody>
          <a:bodyPr/>
          <a:lstStyle/>
          <a:p>
            <a:pPr>
              <a:lnSpc>
                <a:spcPct val="90000"/>
              </a:lnSpc>
            </a:pPr>
            <a:r>
              <a:rPr lang="zh-CN" altLang="en-US" sz="2000" b="1" dirty="0">
                <a:solidFill>
                  <a:srgbClr val="A50021"/>
                </a:solidFill>
                <a:latin typeface="Times New Roman" pitchFamily="18" charset="0"/>
              </a:rPr>
              <a:t>再</a:t>
            </a:r>
            <a:r>
              <a:rPr lang="zh-CN" altLang="en-US" sz="2000" b="1" dirty="0" smtClean="0">
                <a:solidFill>
                  <a:srgbClr val="A50021"/>
                </a:solidFill>
                <a:latin typeface="Times New Roman" pitchFamily="18" charset="0"/>
              </a:rPr>
              <a:t>证明  </a:t>
            </a:r>
            <a:r>
              <a:rPr lang="zh-CN" altLang="en-US" sz="2000" dirty="0" smtClean="0">
                <a:solidFill>
                  <a:srgbClr val="A50021"/>
                </a:solidFill>
                <a:latin typeface="Times New Roman" pitchFamily="18" charset="0"/>
                <a:sym typeface="Wingdings"/>
              </a:rPr>
              <a:t></a:t>
            </a:r>
            <a:endParaRPr lang="zh-CN" altLang="en-US" sz="2000" b="1" dirty="0">
              <a:solidFill>
                <a:srgbClr val="A50021"/>
              </a:solidFill>
              <a:latin typeface="Times New Roman" pitchFamily="18" charset="0"/>
            </a:endParaRPr>
          </a:p>
          <a:p>
            <a:pPr marL="457200" lvl="1" indent="0">
              <a:spcBef>
                <a:spcPts val="600"/>
              </a:spcBef>
              <a:buNone/>
            </a:pPr>
            <a:r>
              <a:rPr lang="zh-CN" altLang="en-US" sz="2000" b="0" dirty="0" smtClean="0"/>
              <a:t>已知</a:t>
            </a:r>
            <a:r>
              <a:rPr lang="en-US" altLang="zh-CN" sz="2000" b="0" dirty="0"/>
              <a:t>F</a:t>
            </a:r>
            <a:r>
              <a:rPr lang="en-US" altLang="zh-CN" sz="2000" b="0" baseline="-25000" dirty="0"/>
              <a:t>1</a:t>
            </a:r>
            <a:r>
              <a:rPr lang="zh-CN" altLang="en-US" sz="2000" b="0" dirty="0"/>
              <a:t>不可满足，</a:t>
            </a:r>
            <a:r>
              <a:rPr lang="zh-CN" altLang="en-US" sz="2000" dirty="0">
                <a:solidFill>
                  <a:srgbClr val="00B050"/>
                </a:solidFill>
              </a:rPr>
              <a:t>假设</a:t>
            </a:r>
            <a:r>
              <a:rPr lang="en-US" altLang="zh-CN" sz="2000" dirty="0">
                <a:solidFill>
                  <a:srgbClr val="00B050"/>
                </a:solidFill>
              </a:rPr>
              <a:t>F</a:t>
            </a:r>
            <a:r>
              <a:rPr lang="zh-CN" altLang="en-US" sz="2000" dirty="0">
                <a:solidFill>
                  <a:srgbClr val="00B050"/>
                </a:solidFill>
              </a:rPr>
              <a:t>是可满足的</a:t>
            </a:r>
            <a:r>
              <a:rPr lang="zh-CN" altLang="en-US" sz="2000" b="0" dirty="0"/>
              <a:t>。于是便有某个解释</a:t>
            </a:r>
            <a:r>
              <a:rPr lang="en-US" altLang="zh-CN" sz="2000" b="0" dirty="0"/>
              <a:t>I</a:t>
            </a:r>
            <a:r>
              <a:rPr lang="zh-CN" altLang="en-US" sz="2000" b="0" dirty="0"/>
              <a:t>使</a:t>
            </a:r>
            <a:r>
              <a:rPr lang="en-US" altLang="zh-CN" sz="2000" b="0" dirty="0"/>
              <a:t>F</a:t>
            </a:r>
            <a:r>
              <a:rPr lang="zh-CN" altLang="en-US" sz="2000" b="0" dirty="0"/>
              <a:t>在</a:t>
            </a:r>
            <a:r>
              <a:rPr lang="en-US" altLang="zh-CN" sz="2000" b="0" dirty="0"/>
              <a:t>I</a:t>
            </a:r>
            <a:r>
              <a:rPr lang="zh-CN" altLang="en-US" sz="2000" b="0" dirty="0"/>
              <a:t>下为真。即对任意的</a:t>
            </a:r>
            <a:r>
              <a:rPr lang="en-US" altLang="zh-CN" sz="2000" b="0" dirty="0"/>
              <a:t>x</a:t>
            </a:r>
            <a:r>
              <a:rPr lang="en-US" altLang="zh-CN" sz="2000" b="0" baseline="-25000" dirty="0"/>
              <a:t>1</a:t>
            </a:r>
            <a:r>
              <a:rPr lang="en-US" altLang="zh-CN" sz="2000" b="0" dirty="0"/>
              <a:t>,…,x</a:t>
            </a:r>
            <a:r>
              <a:rPr lang="en-US" altLang="zh-CN" sz="2000" b="0" baseline="-25000" dirty="0"/>
              <a:t>r-1</a:t>
            </a:r>
            <a:r>
              <a:rPr lang="zh-CN" altLang="en-US" sz="2000" b="0" dirty="0"/>
              <a:t>在</a:t>
            </a:r>
            <a:r>
              <a:rPr lang="en-US" altLang="zh-CN" sz="2000" b="0" dirty="0"/>
              <a:t>I</a:t>
            </a:r>
            <a:r>
              <a:rPr lang="zh-CN" altLang="en-US" sz="2000" b="0" dirty="0"/>
              <a:t>的设定下都可找到一个</a:t>
            </a:r>
            <a:r>
              <a:rPr lang="en-US" altLang="zh-CN" sz="2000" b="0" dirty="0" err="1"/>
              <a:t>x</a:t>
            </a:r>
            <a:r>
              <a:rPr lang="en-US" altLang="zh-CN" sz="2000" b="0" baseline="-25000" dirty="0" err="1"/>
              <a:t>r</a:t>
            </a:r>
            <a:r>
              <a:rPr lang="zh-CN" altLang="en-US" sz="2000" b="0" dirty="0"/>
              <a:t>使</a:t>
            </a:r>
          </a:p>
          <a:p>
            <a:pPr marL="457200" lvl="1" indent="0">
              <a:spcBef>
                <a:spcPts val="600"/>
              </a:spcBef>
              <a:buNone/>
            </a:pPr>
            <a:r>
              <a:rPr lang="zh-CN" altLang="en-US" sz="2000" b="0" dirty="0"/>
              <a:t>         </a:t>
            </a:r>
            <a:r>
              <a:rPr lang="en-US" altLang="zh-CN" sz="2000" b="0" dirty="0"/>
              <a:t>(Q</a:t>
            </a:r>
            <a:r>
              <a:rPr lang="en-US" altLang="zh-CN" sz="2000" b="0" baseline="-25000" dirty="0"/>
              <a:t>r+1</a:t>
            </a:r>
            <a:r>
              <a:rPr lang="en-US" altLang="zh-CN" sz="2000" b="0" dirty="0"/>
              <a:t>x</a:t>
            </a:r>
            <a:r>
              <a:rPr lang="en-US" altLang="zh-CN" sz="2000" b="0" baseline="-25000" dirty="0"/>
              <a:t>r+1</a:t>
            </a:r>
            <a:r>
              <a:rPr lang="en-US" altLang="zh-CN" sz="2000" b="0" dirty="0"/>
              <a:t>)…(</a:t>
            </a:r>
            <a:r>
              <a:rPr lang="en-US" altLang="zh-CN" sz="2000" b="0" dirty="0" err="1"/>
              <a:t>Q</a:t>
            </a:r>
            <a:r>
              <a:rPr lang="en-US" altLang="zh-CN" sz="2000" b="0" baseline="-25000" dirty="0" err="1"/>
              <a:t>n</a:t>
            </a:r>
            <a:r>
              <a:rPr lang="en-US" altLang="zh-CN" sz="2000" b="0" dirty="0" err="1"/>
              <a:t>x</a:t>
            </a:r>
            <a:r>
              <a:rPr lang="en-US" altLang="zh-CN" sz="2000" b="0" baseline="-25000" dirty="0" err="1"/>
              <a:t>n</a:t>
            </a:r>
            <a:r>
              <a:rPr lang="en-US" altLang="zh-CN" sz="2000" b="0" dirty="0"/>
              <a:t>)M(x</a:t>
            </a:r>
            <a:r>
              <a:rPr lang="en-US" altLang="zh-CN" sz="2000" b="0" baseline="-25000" dirty="0"/>
              <a:t>1</a:t>
            </a:r>
            <a:r>
              <a:rPr lang="en-US" altLang="zh-CN" sz="2000" b="0" dirty="0"/>
              <a:t>,…,x</a:t>
            </a:r>
            <a:r>
              <a:rPr lang="en-US" altLang="zh-CN" sz="2000" b="0" baseline="-25000" dirty="0"/>
              <a:t>r-1</a:t>
            </a:r>
            <a:r>
              <a:rPr lang="en-US" altLang="zh-CN" sz="2000" b="0" dirty="0"/>
              <a:t>,x</a:t>
            </a:r>
            <a:r>
              <a:rPr lang="en-US" altLang="zh-CN" sz="2000" b="0" baseline="-25000" dirty="0"/>
              <a:t>r</a:t>
            </a:r>
            <a:r>
              <a:rPr lang="en-US" altLang="zh-CN" sz="2000" b="0" dirty="0"/>
              <a:t>,x</a:t>
            </a:r>
            <a:r>
              <a:rPr lang="en-US" altLang="zh-CN" sz="2000" b="0" baseline="-25000" dirty="0"/>
              <a:t>r+1</a:t>
            </a:r>
            <a:r>
              <a:rPr lang="en-US" altLang="zh-CN" sz="2000" b="0" dirty="0"/>
              <a:t>…,</a:t>
            </a:r>
            <a:r>
              <a:rPr lang="en-US" altLang="zh-CN" sz="2000" b="0" dirty="0" err="1"/>
              <a:t>x</a:t>
            </a:r>
            <a:r>
              <a:rPr lang="en-US" altLang="zh-CN" sz="2000" b="0" baseline="-25000" dirty="0" err="1"/>
              <a:t>n</a:t>
            </a:r>
            <a:r>
              <a:rPr lang="en-US" altLang="zh-CN" sz="2000" b="0" dirty="0"/>
              <a:t>)</a:t>
            </a:r>
          </a:p>
          <a:p>
            <a:pPr marL="457200" lvl="1" indent="0">
              <a:spcBef>
                <a:spcPts val="600"/>
              </a:spcBef>
              <a:buNone/>
            </a:pPr>
            <a:r>
              <a:rPr lang="zh-CN" altLang="en-US" sz="2000" b="0" dirty="0"/>
              <a:t>为真。若扩充</a:t>
            </a:r>
            <a:r>
              <a:rPr lang="en-US" altLang="zh-CN" sz="2000" b="0" dirty="0"/>
              <a:t>I</a:t>
            </a:r>
            <a:r>
              <a:rPr lang="zh-CN" altLang="en-US" sz="2000" b="0" dirty="0"/>
              <a:t>，使它包含一个函数</a:t>
            </a:r>
            <a:r>
              <a:rPr lang="en-US" altLang="zh-CN" sz="2000" b="0" dirty="0"/>
              <a:t>f(x</a:t>
            </a:r>
            <a:r>
              <a:rPr lang="en-US" altLang="zh-CN" sz="2000" b="0" baseline="-25000" dirty="0"/>
              <a:t>1</a:t>
            </a:r>
            <a:r>
              <a:rPr lang="en-US" altLang="zh-CN" sz="2000" b="0" dirty="0"/>
              <a:t>,…,x</a:t>
            </a:r>
            <a:r>
              <a:rPr lang="en-US" altLang="zh-CN" sz="2000" b="0" baseline="-25000" dirty="0"/>
              <a:t>r-1</a:t>
            </a:r>
            <a:r>
              <a:rPr lang="en-US" altLang="zh-CN" sz="2000" b="0" dirty="0"/>
              <a:t>)</a:t>
            </a:r>
            <a:r>
              <a:rPr lang="zh-CN" altLang="en-US" sz="2000" b="0" dirty="0"/>
              <a:t>，且</a:t>
            </a:r>
            <a:r>
              <a:rPr lang="zh-CN" altLang="en-US" sz="2000" b="0" dirty="0" smtClean="0"/>
              <a:t>有 </a:t>
            </a:r>
            <a:r>
              <a:rPr lang="en-US" altLang="zh-CN" sz="2000" b="0" dirty="0" err="1"/>
              <a:t>x</a:t>
            </a:r>
            <a:r>
              <a:rPr lang="en-US" altLang="zh-CN" sz="2000" b="0" baseline="-25000" dirty="0" err="1"/>
              <a:t>r</a:t>
            </a:r>
            <a:r>
              <a:rPr lang="en-US" altLang="zh-CN" sz="2000" b="0" dirty="0"/>
              <a:t>= f(x</a:t>
            </a:r>
            <a:r>
              <a:rPr lang="en-US" altLang="zh-CN" sz="2000" b="0" baseline="-25000" dirty="0"/>
              <a:t>1</a:t>
            </a:r>
            <a:r>
              <a:rPr lang="en-US" altLang="zh-CN" sz="2000" b="0" dirty="0"/>
              <a:t>,…,x</a:t>
            </a:r>
            <a:r>
              <a:rPr lang="en-US" altLang="zh-CN" sz="2000" b="0" baseline="-25000" dirty="0"/>
              <a:t>r-1</a:t>
            </a:r>
            <a:r>
              <a:rPr lang="en-US" altLang="zh-CN" sz="2000" b="0" dirty="0"/>
              <a:t>)</a:t>
            </a:r>
          </a:p>
          <a:p>
            <a:pPr marL="457200" lvl="1" indent="0">
              <a:spcBef>
                <a:spcPts val="600"/>
              </a:spcBef>
              <a:buNone/>
            </a:pPr>
            <a:r>
              <a:rPr lang="zh-CN" altLang="en-US" sz="2000" b="0" dirty="0"/>
              <a:t>这样，就可以把所有的</a:t>
            </a:r>
            <a:r>
              <a:rPr lang="en-US" altLang="zh-CN" sz="2000" b="0" dirty="0"/>
              <a:t>(f(x</a:t>
            </a:r>
            <a:r>
              <a:rPr lang="en-US" altLang="zh-CN" sz="2000" b="0" baseline="-25000" dirty="0"/>
              <a:t>1</a:t>
            </a:r>
            <a:r>
              <a:rPr lang="en-US" altLang="zh-CN" sz="2000" b="0" dirty="0"/>
              <a:t>,…,x</a:t>
            </a:r>
            <a:r>
              <a:rPr lang="en-US" altLang="zh-CN" sz="2000" b="0" baseline="-25000" dirty="0"/>
              <a:t>r-1</a:t>
            </a:r>
            <a:r>
              <a:rPr lang="en-US" altLang="zh-CN" sz="2000" b="0" dirty="0"/>
              <a:t>)</a:t>
            </a:r>
            <a:r>
              <a:rPr lang="zh-CN" altLang="en-US" sz="2000" b="0" dirty="0"/>
              <a:t>映射到</a:t>
            </a:r>
            <a:r>
              <a:rPr lang="en-US" altLang="zh-CN" sz="2000" b="0" dirty="0" err="1"/>
              <a:t>x</a:t>
            </a:r>
            <a:r>
              <a:rPr lang="en-US" altLang="zh-CN" sz="2000" b="0" baseline="-25000" dirty="0" err="1"/>
              <a:t>r</a:t>
            </a:r>
            <a:r>
              <a:rPr lang="zh-CN" altLang="en-US" sz="2000" b="0" dirty="0"/>
              <a:t>，从而得到一个新的解释</a:t>
            </a:r>
            <a:r>
              <a:rPr lang="en-US" altLang="zh-CN" sz="2000" b="0" dirty="0"/>
              <a:t>I’</a:t>
            </a:r>
            <a:r>
              <a:rPr lang="zh-CN" altLang="en-US" sz="2000" b="0" dirty="0"/>
              <a:t>，并且在此解释下对任意的</a:t>
            </a:r>
            <a:r>
              <a:rPr lang="en-US" altLang="zh-CN" sz="2000" b="0" dirty="0"/>
              <a:t>x</a:t>
            </a:r>
            <a:r>
              <a:rPr lang="en-US" altLang="zh-CN" sz="2000" b="0" baseline="-25000" dirty="0"/>
              <a:t>1</a:t>
            </a:r>
            <a:r>
              <a:rPr lang="en-US" altLang="zh-CN" sz="2000" b="0" dirty="0"/>
              <a:t>,…,x</a:t>
            </a:r>
            <a:r>
              <a:rPr lang="en-US" altLang="zh-CN" sz="2000" b="0" baseline="-25000" dirty="0"/>
              <a:t>r-1</a:t>
            </a:r>
            <a:r>
              <a:rPr lang="zh-CN" altLang="en-US" sz="2000" b="0" dirty="0"/>
              <a:t>都有</a:t>
            </a:r>
          </a:p>
          <a:p>
            <a:pPr marL="457200" lvl="1" indent="0">
              <a:spcBef>
                <a:spcPts val="600"/>
              </a:spcBef>
              <a:buNone/>
            </a:pPr>
            <a:r>
              <a:rPr lang="zh-CN" altLang="en-US" sz="2000" b="0" dirty="0"/>
              <a:t>　   </a:t>
            </a:r>
            <a:r>
              <a:rPr lang="en-US" altLang="zh-CN" sz="2000" b="0" dirty="0"/>
              <a:t>(Q</a:t>
            </a:r>
            <a:r>
              <a:rPr lang="en-US" altLang="zh-CN" sz="2000" b="0" baseline="-25000" dirty="0"/>
              <a:t>r+1</a:t>
            </a:r>
            <a:r>
              <a:rPr lang="en-US" altLang="zh-CN" sz="2000" b="0" dirty="0"/>
              <a:t>x</a:t>
            </a:r>
            <a:r>
              <a:rPr lang="en-US" altLang="zh-CN" sz="2000" b="0" baseline="-25000" dirty="0"/>
              <a:t>r+1</a:t>
            </a:r>
            <a:r>
              <a:rPr lang="en-US" altLang="zh-CN" sz="2000" b="0" dirty="0"/>
              <a:t>)…(</a:t>
            </a:r>
            <a:r>
              <a:rPr lang="en-US" altLang="zh-CN" sz="2000" b="0" dirty="0" err="1"/>
              <a:t>Q</a:t>
            </a:r>
            <a:r>
              <a:rPr lang="en-US" altLang="zh-CN" sz="2000" b="0" baseline="-25000" dirty="0" err="1"/>
              <a:t>n</a:t>
            </a:r>
            <a:r>
              <a:rPr lang="en-US" altLang="zh-CN" sz="2000" b="0" dirty="0" err="1"/>
              <a:t>x</a:t>
            </a:r>
            <a:r>
              <a:rPr lang="en-US" altLang="zh-CN" sz="2000" b="0" baseline="-25000" dirty="0" err="1"/>
              <a:t>n</a:t>
            </a:r>
            <a:r>
              <a:rPr lang="en-US" altLang="zh-CN" sz="2000" b="0" dirty="0"/>
              <a:t>)M(x</a:t>
            </a:r>
            <a:r>
              <a:rPr lang="en-US" altLang="zh-CN" sz="2000" b="0" baseline="-25000" dirty="0"/>
              <a:t>1</a:t>
            </a:r>
            <a:r>
              <a:rPr lang="en-US" altLang="zh-CN" sz="2000" b="0" dirty="0"/>
              <a:t>,…,x</a:t>
            </a:r>
            <a:r>
              <a:rPr lang="en-US" altLang="zh-CN" sz="2000" b="0" baseline="-25000" dirty="0"/>
              <a:t>r-1</a:t>
            </a:r>
            <a:r>
              <a:rPr lang="en-US" altLang="zh-CN" sz="2000" b="0" dirty="0"/>
              <a:t>,f(x</a:t>
            </a:r>
            <a:r>
              <a:rPr lang="en-US" altLang="zh-CN" sz="2000" b="0" baseline="-25000" dirty="0"/>
              <a:t>1</a:t>
            </a:r>
            <a:r>
              <a:rPr lang="en-US" altLang="zh-CN" sz="2000" b="0" dirty="0"/>
              <a:t>,…x</a:t>
            </a:r>
            <a:r>
              <a:rPr lang="en-US" altLang="zh-CN" sz="2000" b="0" baseline="-25000" dirty="0"/>
              <a:t>r-1</a:t>
            </a:r>
            <a:r>
              <a:rPr lang="en-US" altLang="zh-CN" sz="2000" b="0" dirty="0"/>
              <a:t>),x</a:t>
            </a:r>
            <a:r>
              <a:rPr lang="en-US" altLang="zh-CN" sz="2000" b="0" baseline="-25000" dirty="0"/>
              <a:t>r+1</a:t>
            </a:r>
            <a:r>
              <a:rPr lang="en-US" altLang="zh-CN" sz="2000" b="0" dirty="0"/>
              <a:t>…,</a:t>
            </a:r>
            <a:r>
              <a:rPr lang="en-US" altLang="zh-CN" sz="2000" b="0" dirty="0" err="1"/>
              <a:t>x</a:t>
            </a:r>
            <a:r>
              <a:rPr lang="en-US" altLang="zh-CN" sz="2000" b="0" baseline="-25000" dirty="0" err="1"/>
              <a:t>n</a:t>
            </a:r>
            <a:r>
              <a:rPr lang="en-US" altLang="zh-CN" sz="2000" b="0" dirty="0"/>
              <a:t>)</a:t>
            </a:r>
          </a:p>
          <a:p>
            <a:pPr marL="457200" lvl="1" indent="0">
              <a:spcBef>
                <a:spcPts val="600"/>
              </a:spcBef>
              <a:buNone/>
            </a:pPr>
            <a:r>
              <a:rPr lang="zh-CN" altLang="en-US" sz="2000" b="0" dirty="0"/>
              <a:t>为真。即在</a:t>
            </a:r>
            <a:r>
              <a:rPr lang="en-US" altLang="zh-CN" sz="2000" b="0" dirty="0"/>
              <a:t>I’</a:t>
            </a:r>
            <a:r>
              <a:rPr lang="zh-CN" altLang="en-US" sz="2000" b="0" dirty="0"/>
              <a:t>下有</a:t>
            </a:r>
          </a:p>
          <a:p>
            <a:pPr marL="457200" lvl="1" indent="0">
              <a:spcBef>
                <a:spcPts val="600"/>
              </a:spcBef>
              <a:buNone/>
            </a:pPr>
            <a:r>
              <a:rPr lang="zh-CN" altLang="en-US" sz="2000" b="0" dirty="0"/>
              <a:t> </a:t>
            </a:r>
            <a:r>
              <a:rPr lang="en-US" altLang="zh-CN" sz="2000" b="0" dirty="0"/>
              <a:t>(∀x</a:t>
            </a:r>
            <a:r>
              <a:rPr lang="en-US" altLang="zh-CN" sz="2000" b="0" baseline="-25000" dirty="0"/>
              <a:t>1</a:t>
            </a:r>
            <a:r>
              <a:rPr lang="en-US" altLang="zh-CN" sz="2000" b="0" dirty="0"/>
              <a:t>)…(∀x</a:t>
            </a:r>
            <a:r>
              <a:rPr lang="en-US" altLang="zh-CN" sz="2000" b="0" baseline="-25000" dirty="0"/>
              <a:t>r-1</a:t>
            </a:r>
            <a:r>
              <a:rPr lang="en-US" altLang="zh-CN" sz="2000" b="0" dirty="0"/>
              <a:t>) (Q</a:t>
            </a:r>
            <a:r>
              <a:rPr lang="en-US" altLang="zh-CN" sz="2000" b="0" baseline="-25000" dirty="0"/>
              <a:t>r+1</a:t>
            </a:r>
            <a:r>
              <a:rPr lang="en-US" altLang="zh-CN" sz="2000" b="0" dirty="0"/>
              <a:t>x</a:t>
            </a:r>
            <a:r>
              <a:rPr lang="en-US" altLang="zh-CN" sz="2000" b="0" baseline="-25000" dirty="0"/>
              <a:t>r+1</a:t>
            </a:r>
            <a:r>
              <a:rPr lang="en-US" altLang="zh-CN" sz="2000" b="0" dirty="0"/>
              <a:t>)…(</a:t>
            </a:r>
            <a:r>
              <a:rPr lang="en-US" altLang="zh-CN" sz="2000" b="0" dirty="0" err="1"/>
              <a:t>Q</a:t>
            </a:r>
            <a:r>
              <a:rPr lang="en-US" altLang="zh-CN" sz="2000" b="0" baseline="-25000" dirty="0" err="1"/>
              <a:t>n</a:t>
            </a:r>
            <a:r>
              <a:rPr lang="en-US" altLang="zh-CN" sz="2000" b="0" dirty="0" err="1"/>
              <a:t>x</a:t>
            </a:r>
            <a:r>
              <a:rPr lang="en-US" altLang="zh-CN" sz="2000" b="0" baseline="-25000" dirty="0" err="1"/>
              <a:t>n</a:t>
            </a:r>
            <a:r>
              <a:rPr lang="en-US" altLang="zh-CN" sz="2000" b="0" dirty="0"/>
              <a:t>)M(x</a:t>
            </a:r>
            <a:r>
              <a:rPr lang="en-US" altLang="zh-CN" sz="2000" b="0" baseline="-25000" dirty="0"/>
              <a:t>1</a:t>
            </a:r>
            <a:r>
              <a:rPr lang="en-US" altLang="zh-CN" sz="2000" b="0" dirty="0"/>
              <a:t>,…,x</a:t>
            </a:r>
            <a:r>
              <a:rPr lang="en-US" altLang="zh-CN" sz="2000" b="0" baseline="-25000" dirty="0"/>
              <a:t>r-1</a:t>
            </a:r>
            <a:r>
              <a:rPr lang="en-US" altLang="zh-CN" sz="2000" b="0" dirty="0"/>
              <a:t>,f(x</a:t>
            </a:r>
            <a:r>
              <a:rPr lang="en-US" altLang="zh-CN" sz="2000" b="0" baseline="-25000" dirty="0"/>
              <a:t>1</a:t>
            </a:r>
            <a:r>
              <a:rPr lang="en-US" altLang="zh-CN" sz="2000" b="0" dirty="0"/>
              <a:t>,…x</a:t>
            </a:r>
            <a:r>
              <a:rPr lang="en-US" altLang="zh-CN" sz="2000" b="0" baseline="-25000" dirty="0"/>
              <a:t>r-1</a:t>
            </a:r>
            <a:r>
              <a:rPr lang="en-US" altLang="zh-CN" sz="2000" b="0" dirty="0"/>
              <a:t>),x</a:t>
            </a:r>
            <a:r>
              <a:rPr lang="en-US" altLang="zh-CN" sz="2000" b="0" baseline="-25000" dirty="0"/>
              <a:t>r+1</a:t>
            </a:r>
            <a:r>
              <a:rPr lang="en-US" altLang="zh-CN" sz="2000" b="0" dirty="0"/>
              <a:t>…,</a:t>
            </a:r>
            <a:r>
              <a:rPr lang="en-US" altLang="zh-CN" sz="2000" b="0" dirty="0" err="1"/>
              <a:t>x</a:t>
            </a:r>
            <a:r>
              <a:rPr lang="en-US" altLang="zh-CN" sz="2000" b="0" baseline="-25000" dirty="0" err="1"/>
              <a:t>n</a:t>
            </a:r>
            <a:r>
              <a:rPr lang="en-US" altLang="zh-CN" sz="2000" b="0" dirty="0"/>
              <a:t>)</a:t>
            </a:r>
          </a:p>
          <a:p>
            <a:pPr marL="457200" lvl="1" indent="0">
              <a:spcBef>
                <a:spcPts val="600"/>
              </a:spcBef>
              <a:buNone/>
            </a:pPr>
            <a:r>
              <a:rPr lang="zh-CN" altLang="en-US" sz="2000" b="0" dirty="0"/>
              <a:t>为真。它说明</a:t>
            </a:r>
            <a:r>
              <a:rPr lang="en-US" altLang="zh-CN" sz="2000" b="0" dirty="0"/>
              <a:t>F</a:t>
            </a:r>
            <a:r>
              <a:rPr lang="en-US" altLang="zh-CN" sz="2000" b="0" baseline="-25000" dirty="0"/>
              <a:t>1</a:t>
            </a:r>
            <a:r>
              <a:rPr lang="zh-CN" altLang="en-US" sz="2000" b="0" dirty="0"/>
              <a:t>在解释</a:t>
            </a:r>
            <a:r>
              <a:rPr lang="en-US" altLang="zh-CN" sz="2000" b="0" dirty="0"/>
              <a:t>I’</a:t>
            </a:r>
            <a:r>
              <a:rPr lang="zh-CN" altLang="en-US" sz="2000" b="0" dirty="0"/>
              <a:t>下为真。但</a:t>
            </a:r>
            <a:r>
              <a:rPr lang="zh-CN" altLang="en-US" sz="2000" dirty="0">
                <a:solidFill>
                  <a:srgbClr val="00B050"/>
                </a:solidFill>
              </a:rPr>
              <a:t>这与前提</a:t>
            </a:r>
            <a:r>
              <a:rPr lang="en-US" altLang="zh-CN" sz="2000" dirty="0">
                <a:solidFill>
                  <a:srgbClr val="00B050"/>
                </a:solidFill>
              </a:rPr>
              <a:t>F</a:t>
            </a:r>
            <a:r>
              <a:rPr lang="en-US" altLang="zh-CN" sz="2000" baseline="-25000" dirty="0">
                <a:solidFill>
                  <a:srgbClr val="00B050"/>
                </a:solidFill>
              </a:rPr>
              <a:t>1</a:t>
            </a:r>
            <a:r>
              <a:rPr lang="zh-CN" altLang="en-US" sz="2000" dirty="0">
                <a:solidFill>
                  <a:srgbClr val="00B050"/>
                </a:solidFill>
              </a:rPr>
              <a:t>是不可满足的相矛盾</a:t>
            </a:r>
            <a:r>
              <a:rPr lang="zh-CN" altLang="en-US" sz="2000" b="0" dirty="0"/>
              <a:t>，即假设</a:t>
            </a:r>
            <a:r>
              <a:rPr lang="en-US" altLang="zh-CN" sz="2000" b="0" dirty="0"/>
              <a:t>F</a:t>
            </a:r>
            <a:r>
              <a:rPr lang="zh-CN" altLang="en-US" sz="2000" b="0" dirty="0"/>
              <a:t>为可满足是错误的。从而可以得出“若</a:t>
            </a:r>
            <a:r>
              <a:rPr lang="en-US" altLang="zh-CN" sz="2000" b="0" dirty="0"/>
              <a:t>F</a:t>
            </a:r>
            <a:r>
              <a:rPr lang="en-US" altLang="zh-CN" sz="2000" b="0" baseline="-25000" dirty="0"/>
              <a:t>1</a:t>
            </a:r>
            <a:r>
              <a:rPr lang="zh-CN" altLang="en-US" sz="2000" b="0" dirty="0"/>
              <a:t>不可满足，则必有</a:t>
            </a:r>
            <a:r>
              <a:rPr lang="en-US" altLang="zh-CN" sz="2000" b="0" dirty="0"/>
              <a:t>F</a:t>
            </a:r>
            <a:r>
              <a:rPr lang="zh-CN" altLang="en-US" sz="2000" b="0" dirty="0"/>
              <a:t>不可满足”</a:t>
            </a:r>
          </a:p>
          <a:p>
            <a:pPr marL="400050">
              <a:lnSpc>
                <a:spcPct val="90000"/>
              </a:lnSpc>
            </a:pPr>
            <a:endParaRPr lang="en-US" altLang="zh-CN" sz="1050" b="0" dirty="0" smtClean="0">
              <a:solidFill>
                <a:srgbClr val="FF0000"/>
              </a:solidFill>
            </a:endParaRPr>
          </a:p>
          <a:p>
            <a:pPr marL="400050">
              <a:lnSpc>
                <a:spcPct val="90000"/>
              </a:lnSpc>
            </a:pPr>
            <a:r>
              <a:rPr lang="zh-CN" altLang="en-US" sz="2200" dirty="0" smtClean="0">
                <a:solidFill>
                  <a:srgbClr val="FF0000"/>
                </a:solidFill>
              </a:rPr>
              <a:t>要证明谓词</a:t>
            </a:r>
            <a:r>
              <a:rPr lang="zh-CN" altLang="en-US" sz="2200" dirty="0">
                <a:solidFill>
                  <a:srgbClr val="FF0000"/>
                </a:solidFill>
              </a:rPr>
              <a:t>公式是不可满足的，只要证明其相应的标准子句集是不可</a:t>
            </a:r>
            <a:r>
              <a:rPr lang="zh-CN" altLang="en-US" sz="2200" dirty="0" smtClean="0">
                <a:solidFill>
                  <a:srgbClr val="FF0000"/>
                </a:solidFill>
              </a:rPr>
              <a:t>满足</a:t>
            </a:r>
            <a:endParaRPr lang="en-US" altLang="zh-CN" sz="2200" dirty="0" smtClean="0">
              <a:solidFill>
                <a:srgbClr val="FF0000"/>
              </a:solidFill>
            </a:endParaRPr>
          </a:p>
          <a:p>
            <a:pPr marL="400050">
              <a:lnSpc>
                <a:spcPct val="90000"/>
              </a:lnSpc>
            </a:pPr>
            <a:r>
              <a:rPr lang="zh-CN" altLang="en-US" sz="2200" dirty="0">
                <a:solidFill>
                  <a:srgbClr val="0000FF"/>
                </a:solidFill>
              </a:rPr>
              <a:t>鲁宾逊</a:t>
            </a:r>
            <a:r>
              <a:rPr lang="zh-CN" altLang="en-US" sz="2200" dirty="0" smtClean="0">
                <a:solidFill>
                  <a:srgbClr val="0000FF"/>
                </a:solidFill>
              </a:rPr>
              <a:t>归结原理</a:t>
            </a:r>
            <a:r>
              <a:rPr lang="zh-CN" altLang="en-US" sz="2200" dirty="0">
                <a:solidFill>
                  <a:srgbClr val="0000FF"/>
                </a:solidFill>
              </a:rPr>
              <a:t>就是解决</a:t>
            </a:r>
            <a:r>
              <a:rPr lang="zh-CN" altLang="en-US" sz="2200" dirty="0" smtClean="0">
                <a:solidFill>
                  <a:srgbClr val="0000FF"/>
                </a:solidFill>
              </a:rPr>
              <a:t>如何</a:t>
            </a:r>
            <a:r>
              <a:rPr lang="zh-CN" altLang="en-US" sz="2200" dirty="0">
                <a:solidFill>
                  <a:srgbClr val="0000FF"/>
                </a:solidFill>
              </a:rPr>
              <a:t>证明一个子句集的不</a:t>
            </a:r>
            <a:r>
              <a:rPr lang="zh-CN" altLang="en-US" sz="2200" dirty="0" smtClean="0">
                <a:solidFill>
                  <a:srgbClr val="0000FF"/>
                </a:solidFill>
              </a:rPr>
              <a:t>可满足性</a:t>
            </a:r>
            <a:endParaRPr lang="zh-CN" altLang="en-US" sz="2200" dirty="0">
              <a:solidFill>
                <a:srgbClr val="0000FF"/>
              </a:solidFill>
            </a:endParaRPr>
          </a:p>
        </p:txBody>
      </p:sp>
      <p:sp>
        <p:nvSpPr>
          <p:cNvPr id="67789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67789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9" name="Rectangle 2"/>
          <p:cNvSpPr>
            <a:spLocks noGrp="1" noChangeArrowheads="1"/>
          </p:cNvSpPr>
          <p:nvPr>
            <p:ph type="title"/>
          </p:nvPr>
        </p:nvSpPr>
        <p:spPr>
          <a:xfrm>
            <a:off x="457200" y="0"/>
            <a:ext cx="8229600" cy="1125538"/>
          </a:xfrm>
        </p:spPr>
        <p:txBody>
          <a:bodyPr/>
          <a:lstStyle/>
          <a:p>
            <a:r>
              <a:rPr lang="zh-CN" altLang="en-US" b="1" dirty="0" smtClean="0">
                <a:solidFill>
                  <a:schemeClr val="accent2"/>
                </a:solidFill>
                <a:latin typeface="Times New Roman" pitchFamily="18" charset="0"/>
              </a:rPr>
              <a:t>子句集的应用</a:t>
            </a:r>
            <a:endParaRPr lang="zh-CN" altLang="en-US" sz="2000" b="1" dirty="0">
              <a:solidFill>
                <a:schemeClr val="accent2"/>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1" name="Rectangle 3"/>
          <p:cNvSpPr>
            <a:spLocks noGrp="1" noChangeArrowheads="1"/>
          </p:cNvSpPr>
          <p:nvPr>
            <p:ph type="body" idx="1"/>
          </p:nvPr>
        </p:nvSpPr>
        <p:spPr>
          <a:xfrm>
            <a:off x="179388" y="1268413"/>
            <a:ext cx="8785225" cy="5400675"/>
          </a:xfrm>
        </p:spPr>
        <p:txBody>
          <a:bodyPr/>
          <a:lstStyle/>
          <a:p>
            <a:pPr>
              <a:spcBef>
                <a:spcPts val="1200"/>
              </a:spcBef>
            </a:pPr>
            <a:r>
              <a:rPr lang="zh-CN" altLang="en-US" sz="2200" b="1" dirty="0">
                <a:solidFill>
                  <a:srgbClr val="A50021"/>
                </a:solidFill>
                <a:latin typeface="Times New Roman" pitchFamily="18" charset="0"/>
              </a:rPr>
              <a:t>类比</a:t>
            </a:r>
            <a:r>
              <a:rPr lang="zh-CN" altLang="en-US" sz="2200" b="1" dirty="0" smtClean="0">
                <a:solidFill>
                  <a:srgbClr val="A50021"/>
                </a:solidFill>
                <a:latin typeface="Times New Roman" pitchFamily="18" charset="0"/>
              </a:rPr>
              <a:t>归纳推理：</a:t>
            </a:r>
            <a:r>
              <a:rPr lang="zh-CN" altLang="en-US" sz="2200" b="0" dirty="0" smtClean="0">
                <a:latin typeface="Times New Roman" pitchFamily="18" charset="0"/>
              </a:rPr>
              <a:t>是在</a:t>
            </a:r>
            <a:r>
              <a:rPr lang="zh-CN" altLang="en-US" sz="2200" b="0" dirty="0">
                <a:latin typeface="Times New Roman" pitchFamily="18" charset="0"/>
              </a:rPr>
              <a:t>两个或两类事物有许多</a:t>
            </a:r>
            <a:r>
              <a:rPr lang="zh-CN" altLang="en-US" sz="2200" dirty="0">
                <a:solidFill>
                  <a:srgbClr val="FF0000"/>
                </a:solidFill>
                <a:latin typeface="Times New Roman" pitchFamily="18" charset="0"/>
              </a:rPr>
              <a:t>属性都相同或相似的基础上</a:t>
            </a:r>
            <a:r>
              <a:rPr lang="zh-CN" altLang="en-US" sz="2200" b="0" dirty="0">
                <a:latin typeface="Times New Roman" pitchFamily="18" charset="0"/>
              </a:rPr>
              <a:t>，</a:t>
            </a:r>
            <a:r>
              <a:rPr lang="zh-CN" altLang="en-US" sz="2200" dirty="0">
                <a:solidFill>
                  <a:srgbClr val="FF0000"/>
                </a:solidFill>
                <a:latin typeface="Times New Roman" pitchFamily="18" charset="0"/>
              </a:rPr>
              <a:t>推出它们在其他属性上也相同</a:t>
            </a:r>
            <a:r>
              <a:rPr lang="zh-CN" altLang="en-US" sz="2200" b="0" dirty="0">
                <a:latin typeface="Times New Roman" pitchFamily="18" charset="0"/>
              </a:rPr>
              <a:t>或相似的一种</a:t>
            </a:r>
            <a:r>
              <a:rPr lang="zh-CN" altLang="en-US" sz="2200" b="0" dirty="0" smtClean="0">
                <a:latin typeface="Times New Roman" pitchFamily="18" charset="0"/>
              </a:rPr>
              <a:t>归纳推理</a:t>
            </a:r>
            <a:endParaRPr lang="zh-CN" altLang="en-US" sz="2200" b="0" dirty="0">
              <a:latin typeface="Times New Roman" pitchFamily="18" charset="0"/>
            </a:endParaRPr>
          </a:p>
          <a:p>
            <a:pPr marL="457200" lvl="1" indent="0">
              <a:spcBef>
                <a:spcPts val="1200"/>
              </a:spcBef>
              <a:buNone/>
            </a:pPr>
            <a:r>
              <a:rPr lang="zh-CN" altLang="en-US" sz="2000" dirty="0" smtClean="0">
                <a:latin typeface="Times New Roman" pitchFamily="18" charset="0"/>
              </a:rPr>
              <a:t>设</a:t>
            </a:r>
            <a:r>
              <a:rPr lang="en-US" altLang="zh-CN" sz="2000" dirty="0">
                <a:latin typeface="Times New Roman" pitchFamily="18" charset="0"/>
              </a:rPr>
              <a:t>A</a:t>
            </a:r>
            <a:r>
              <a:rPr lang="zh-CN" altLang="en-US" sz="2000" dirty="0">
                <a:latin typeface="Times New Roman" pitchFamily="18" charset="0"/>
              </a:rPr>
              <a:t>、</a:t>
            </a:r>
            <a:r>
              <a:rPr lang="en-US" altLang="zh-CN" sz="2000" dirty="0">
                <a:latin typeface="Times New Roman" pitchFamily="18" charset="0"/>
              </a:rPr>
              <a:t>B</a:t>
            </a:r>
            <a:r>
              <a:rPr lang="zh-CN" altLang="en-US" sz="2000" dirty="0">
                <a:latin typeface="Times New Roman" pitchFamily="18" charset="0"/>
              </a:rPr>
              <a:t>分别是两类事物的集合：</a:t>
            </a:r>
          </a:p>
          <a:p>
            <a:pPr marL="457200" lvl="1" indent="0">
              <a:spcBef>
                <a:spcPts val="600"/>
              </a:spcBef>
              <a:buNone/>
            </a:pPr>
            <a:r>
              <a:rPr lang="zh-CN" altLang="en-US" sz="2000" dirty="0">
                <a:latin typeface="Times New Roman" pitchFamily="18" charset="0"/>
              </a:rPr>
              <a:t>       </a:t>
            </a:r>
            <a:r>
              <a:rPr lang="en-US" altLang="zh-CN" sz="2000" dirty="0" smtClean="0">
                <a:latin typeface="Times New Roman" pitchFamily="18" charset="0"/>
              </a:rPr>
              <a:t>A</a:t>
            </a:r>
            <a:r>
              <a:rPr lang="en-US" altLang="zh-CN" sz="2000" dirty="0">
                <a:latin typeface="Times New Roman" pitchFamily="18" charset="0"/>
              </a:rPr>
              <a:t>={a</a:t>
            </a:r>
            <a:r>
              <a:rPr lang="en-US" altLang="zh-CN" sz="2000" baseline="-25000" dirty="0">
                <a:latin typeface="Times New Roman" pitchFamily="18" charset="0"/>
              </a:rPr>
              <a:t>1</a:t>
            </a:r>
            <a:r>
              <a:rPr lang="en-US" altLang="zh-CN" sz="2000" dirty="0">
                <a:latin typeface="Times New Roman" pitchFamily="18" charset="0"/>
              </a:rPr>
              <a:t>,a</a:t>
            </a:r>
            <a:r>
              <a:rPr lang="en-US" altLang="zh-CN" sz="2000" baseline="-25000" dirty="0">
                <a:latin typeface="Times New Roman" pitchFamily="18" charset="0"/>
              </a:rPr>
              <a:t>2</a:t>
            </a:r>
            <a:r>
              <a:rPr lang="en-US" altLang="zh-CN" sz="2000" dirty="0">
                <a:latin typeface="Times New Roman" pitchFamily="18" charset="0"/>
              </a:rPr>
              <a:t>,……}</a:t>
            </a:r>
          </a:p>
          <a:p>
            <a:pPr marL="457200" lvl="1" indent="0">
              <a:spcBef>
                <a:spcPts val="600"/>
              </a:spcBef>
              <a:buNone/>
            </a:pPr>
            <a:r>
              <a:rPr lang="en-US" altLang="zh-CN" sz="2000" dirty="0">
                <a:latin typeface="Times New Roman" pitchFamily="18" charset="0"/>
              </a:rPr>
              <a:t>              B={b</a:t>
            </a:r>
            <a:r>
              <a:rPr lang="en-US" altLang="zh-CN" sz="2000" baseline="-25000" dirty="0">
                <a:latin typeface="Times New Roman" pitchFamily="18" charset="0"/>
              </a:rPr>
              <a:t>1</a:t>
            </a:r>
            <a:r>
              <a:rPr lang="en-US" altLang="zh-CN" sz="2000" dirty="0">
                <a:latin typeface="Times New Roman" pitchFamily="18" charset="0"/>
              </a:rPr>
              <a:t>,b</a:t>
            </a:r>
            <a:r>
              <a:rPr lang="en-US" altLang="zh-CN" sz="2000" baseline="-25000" dirty="0">
                <a:latin typeface="Times New Roman" pitchFamily="18" charset="0"/>
              </a:rPr>
              <a:t>2</a:t>
            </a:r>
            <a:r>
              <a:rPr lang="en-US" altLang="zh-CN" sz="2000" dirty="0">
                <a:latin typeface="Times New Roman" pitchFamily="18" charset="0"/>
              </a:rPr>
              <a:t>,……}</a:t>
            </a:r>
          </a:p>
          <a:p>
            <a:pPr marL="457200" lvl="1" indent="0">
              <a:spcBef>
                <a:spcPts val="600"/>
              </a:spcBef>
              <a:buNone/>
            </a:pPr>
            <a:r>
              <a:rPr lang="zh-CN" altLang="en-US" sz="2000" dirty="0">
                <a:latin typeface="Times New Roman" pitchFamily="18" charset="0"/>
              </a:rPr>
              <a:t>并设</a:t>
            </a:r>
            <a:r>
              <a:rPr lang="en-US" altLang="zh-CN" sz="2000" dirty="0" err="1">
                <a:latin typeface="Times New Roman" pitchFamily="18" charset="0"/>
              </a:rPr>
              <a:t>a</a:t>
            </a:r>
            <a:r>
              <a:rPr lang="en-US" altLang="zh-CN" sz="2000" baseline="-25000" dirty="0" err="1">
                <a:latin typeface="Times New Roman" pitchFamily="18" charset="0"/>
              </a:rPr>
              <a:t>i</a:t>
            </a:r>
            <a:r>
              <a:rPr lang="zh-CN" altLang="en-US" sz="2000" dirty="0">
                <a:latin typeface="Times New Roman" pitchFamily="18" charset="0"/>
              </a:rPr>
              <a:t>与</a:t>
            </a:r>
            <a:r>
              <a:rPr lang="en-US" altLang="zh-CN" sz="2000" dirty="0">
                <a:latin typeface="Times New Roman" pitchFamily="18" charset="0"/>
              </a:rPr>
              <a:t>b</a:t>
            </a:r>
            <a:r>
              <a:rPr lang="en-US" altLang="zh-CN" sz="2000" baseline="-25000" dirty="0">
                <a:latin typeface="Times New Roman" pitchFamily="18" charset="0"/>
              </a:rPr>
              <a:t>i</a:t>
            </a:r>
            <a:r>
              <a:rPr lang="zh-CN" altLang="en-US" sz="2000" dirty="0">
                <a:latin typeface="Times New Roman" pitchFamily="18" charset="0"/>
              </a:rPr>
              <a:t>总是成对出现，且当</a:t>
            </a:r>
            <a:r>
              <a:rPr lang="en-US" altLang="zh-CN" sz="2000" dirty="0" err="1">
                <a:latin typeface="Times New Roman" pitchFamily="18" charset="0"/>
              </a:rPr>
              <a:t>a</a:t>
            </a:r>
            <a:r>
              <a:rPr lang="en-US" altLang="zh-CN" sz="2000" baseline="-25000" dirty="0" err="1">
                <a:latin typeface="Times New Roman" pitchFamily="18" charset="0"/>
              </a:rPr>
              <a:t>i</a:t>
            </a:r>
            <a:r>
              <a:rPr lang="zh-CN" altLang="en-US" sz="2000" dirty="0">
                <a:latin typeface="Times New Roman" pitchFamily="18" charset="0"/>
              </a:rPr>
              <a:t>有属性</a:t>
            </a:r>
            <a:r>
              <a:rPr lang="en-US" altLang="zh-CN" sz="2000" dirty="0">
                <a:latin typeface="Times New Roman" pitchFamily="18" charset="0"/>
              </a:rPr>
              <a:t>P</a:t>
            </a:r>
            <a:r>
              <a:rPr lang="zh-CN" altLang="en-US" sz="2000" dirty="0">
                <a:latin typeface="Times New Roman" pitchFamily="18" charset="0"/>
              </a:rPr>
              <a:t>时，</a:t>
            </a:r>
            <a:r>
              <a:rPr lang="en-US" altLang="zh-CN" sz="2000" dirty="0">
                <a:latin typeface="Times New Roman" pitchFamily="18" charset="0"/>
              </a:rPr>
              <a:t>b</a:t>
            </a:r>
            <a:r>
              <a:rPr lang="en-US" altLang="zh-CN" sz="2000" baseline="-25000" dirty="0">
                <a:latin typeface="Times New Roman" pitchFamily="18" charset="0"/>
              </a:rPr>
              <a:t>i</a:t>
            </a:r>
            <a:r>
              <a:rPr lang="zh-CN" altLang="en-US" sz="2000" dirty="0">
                <a:latin typeface="Times New Roman" pitchFamily="18" charset="0"/>
              </a:rPr>
              <a:t>就有属性</a:t>
            </a:r>
            <a:r>
              <a:rPr lang="en-US" altLang="zh-CN" sz="2000" dirty="0">
                <a:latin typeface="Times New Roman" pitchFamily="18" charset="0"/>
              </a:rPr>
              <a:t>Q</a:t>
            </a:r>
            <a:r>
              <a:rPr lang="zh-CN" altLang="en-US" sz="2000" dirty="0">
                <a:latin typeface="Times New Roman" pitchFamily="18" charset="0"/>
              </a:rPr>
              <a:t>与此对应，即</a:t>
            </a:r>
          </a:p>
          <a:p>
            <a:pPr marL="457200" lvl="1" indent="0">
              <a:spcBef>
                <a:spcPts val="600"/>
              </a:spcBef>
              <a:buNone/>
            </a:pPr>
            <a:r>
              <a:rPr lang="zh-CN" altLang="en-US" sz="2000" dirty="0">
                <a:latin typeface="Times New Roman" pitchFamily="18" charset="0"/>
              </a:rPr>
              <a:t>                  </a:t>
            </a:r>
            <a:r>
              <a:rPr lang="en-US" altLang="zh-CN" sz="2000" dirty="0">
                <a:latin typeface="Times New Roman" pitchFamily="18" charset="0"/>
              </a:rPr>
              <a:t>P(</a:t>
            </a:r>
            <a:r>
              <a:rPr lang="en-US" altLang="zh-CN" sz="2000" dirty="0" err="1">
                <a:latin typeface="Times New Roman" pitchFamily="18" charset="0"/>
              </a:rPr>
              <a:t>a</a:t>
            </a:r>
            <a:r>
              <a:rPr lang="en-US" altLang="zh-CN" sz="2000" baseline="-25000" dirty="0" err="1">
                <a:latin typeface="Times New Roman" pitchFamily="18" charset="0"/>
              </a:rPr>
              <a:t>i</a:t>
            </a:r>
            <a:r>
              <a:rPr lang="en-US" altLang="zh-CN" sz="2000" dirty="0">
                <a:latin typeface="Times New Roman" pitchFamily="18" charset="0"/>
              </a:rPr>
              <a:t>)→Q(b</a:t>
            </a:r>
            <a:r>
              <a:rPr lang="en-US" altLang="zh-CN" sz="2000" baseline="-25000" dirty="0">
                <a:latin typeface="Times New Roman" pitchFamily="18" charset="0"/>
              </a:rPr>
              <a:t>i</a:t>
            </a:r>
            <a:r>
              <a:rPr lang="en-US" altLang="zh-CN" sz="2000" dirty="0">
                <a:latin typeface="Times New Roman" pitchFamily="18" charset="0"/>
              </a:rPr>
              <a:t>)     i=1,2,…..</a:t>
            </a:r>
          </a:p>
          <a:p>
            <a:pPr marL="457200" lvl="1" indent="0">
              <a:spcBef>
                <a:spcPts val="600"/>
              </a:spcBef>
              <a:buNone/>
            </a:pPr>
            <a:r>
              <a:rPr lang="en-US" altLang="zh-CN" sz="2000" dirty="0">
                <a:latin typeface="Times New Roman" pitchFamily="18" charset="0"/>
              </a:rPr>
              <a:t>  </a:t>
            </a:r>
            <a:r>
              <a:rPr lang="zh-CN" altLang="en-US" sz="2000" dirty="0" smtClean="0">
                <a:latin typeface="Times New Roman" pitchFamily="18" charset="0"/>
              </a:rPr>
              <a:t>则</a:t>
            </a:r>
            <a:r>
              <a:rPr lang="zh-CN" altLang="en-US" sz="2000" dirty="0">
                <a:latin typeface="Times New Roman" pitchFamily="18" charset="0"/>
              </a:rPr>
              <a:t>当</a:t>
            </a:r>
            <a:r>
              <a:rPr lang="en-US" altLang="zh-CN" sz="2000" dirty="0">
                <a:latin typeface="Times New Roman" pitchFamily="18" charset="0"/>
              </a:rPr>
              <a:t>A</a:t>
            </a:r>
            <a:r>
              <a:rPr lang="zh-CN" altLang="en-US" sz="2000" dirty="0">
                <a:latin typeface="Times New Roman" pitchFamily="18" charset="0"/>
              </a:rPr>
              <a:t>与</a:t>
            </a:r>
            <a:r>
              <a:rPr lang="en-US" altLang="zh-CN" sz="2000" dirty="0">
                <a:latin typeface="Times New Roman" pitchFamily="18" charset="0"/>
              </a:rPr>
              <a:t>B</a:t>
            </a:r>
            <a:r>
              <a:rPr lang="zh-CN" altLang="en-US" sz="2000" dirty="0">
                <a:latin typeface="Times New Roman" pitchFamily="18" charset="0"/>
              </a:rPr>
              <a:t>中有一新的元素对出现时，若已知</a:t>
            </a:r>
            <a:r>
              <a:rPr lang="en-US" altLang="zh-CN" sz="2000" dirty="0">
                <a:latin typeface="Times New Roman" pitchFamily="18" charset="0"/>
              </a:rPr>
              <a:t>a'</a:t>
            </a:r>
            <a:r>
              <a:rPr lang="zh-CN" altLang="en-US" sz="2000" dirty="0">
                <a:latin typeface="Times New Roman" pitchFamily="18" charset="0"/>
              </a:rPr>
              <a:t>有属性</a:t>
            </a:r>
            <a:r>
              <a:rPr lang="en-US" altLang="zh-CN" sz="2000" dirty="0">
                <a:latin typeface="Times New Roman" pitchFamily="18" charset="0"/>
              </a:rPr>
              <a:t>P</a:t>
            </a:r>
            <a:r>
              <a:rPr lang="zh-CN" altLang="en-US" sz="2000" dirty="0">
                <a:latin typeface="Times New Roman" pitchFamily="18" charset="0"/>
              </a:rPr>
              <a:t>，</a:t>
            </a:r>
            <a:r>
              <a:rPr lang="en-US" altLang="zh-CN" sz="2000" dirty="0">
                <a:latin typeface="Times New Roman" pitchFamily="18" charset="0"/>
              </a:rPr>
              <a:t>b'</a:t>
            </a:r>
            <a:r>
              <a:rPr lang="zh-CN" altLang="en-US" sz="2000" dirty="0">
                <a:latin typeface="Times New Roman" pitchFamily="18" charset="0"/>
              </a:rPr>
              <a:t>有属性</a:t>
            </a:r>
            <a:r>
              <a:rPr lang="en-US" altLang="zh-CN" sz="2000" dirty="0">
                <a:latin typeface="Times New Roman" pitchFamily="18" charset="0"/>
              </a:rPr>
              <a:t>Q</a:t>
            </a:r>
            <a:r>
              <a:rPr lang="zh-CN" altLang="en-US" sz="2000" dirty="0">
                <a:latin typeface="Times New Roman" pitchFamily="18" charset="0"/>
              </a:rPr>
              <a:t>，即</a:t>
            </a:r>
          </a:p>
          <a:p>
            <a:pPr marL="457200" lvl="1" indent="0">
              <a:spcBef>
                <a:spcPts val="600"/>
              </a:spcBef>
              <a:buNone/>
            </a:pPr>
            <a:r>
              <a:rPr lang="zh-CN" altLang="en-US" sz="2000" dirty="0">
                <a:latin typeface="Times New Roman" pitchFamily="18" charset="0"/>
              </a:rPr>
              <a:t>                  </a:t>
            </a:r>
            <a:r>
              <a:rPr lang="en-US" altLang="zh-CN" sz="2000" dirty="0">
                <a:latin typeface="Times New Roman" pitchFamily="18" charset="0"/>
              </a:rPr>
              <a:t>P(a')→Q(b')</a:t>
            </a:r>
          </a:p>
          <a:p>
            <a:pPr marL="514350" lvl="1" indent="0">
              <a:spcBef>
                <a:spcPts val="600"/>
              </a:spcBef>
              <a:buNone/>
            </a:pPr>
            <a:r>
              <a:rPr lang="zh-CN" altLang="en-US" sz="2000" b="1" dirty="0" smtClean="0">
                <a:solidFill>
                  <a:srgbClr val="00B050"/>
                </a:solidFill>
                <a:latin typeface="Times New Roman" pitchFamily="18" charset="0"/>
              </a:rPr>
              <a:t>类比</a:t>
            </a:r>
            <a:r>
              <a:rPr lang="zh-CN" altLang="en-US" sz="2000" b="1" dirty="0">
                <a:solidFill>
                  <a:srgbClr val="00B050"/>
                </a:solidFill>
                <a:latin typeface="Times New Roman" pitchFamily="18" charset="0"/>
              </a:rPr>
              <a:t>归纳推理的基础是相似原理，其可靠程度取决于两个或两类事物的相似程度以及这两个或两类事物的相同属性与推出的那个属性之间的相关程度。</a:t>
            </a:r>
          </a:p>
        </p:txBody>
      </p:sp>
      <p:sp>
        <p:nvSpPr>
          <p:cNvPr id="6" name="Rectangle 2"/>
          <p:cNvSpPr>
            <a:spLocks noGrp="1" noChangeArrowheads="1"/>
          </p:cNvSpPr>
          <p:nvPr>
            <p:ph type="title"/>
          </p:nvPr>
        </p:nvSpPr>
        <p:spPr>
          <a:xfrm>
            <a:off x="457200" y="144016"/>
            <a:ext cx="8229600" cy="908720"/>
          </a:xfrm>
        </p:spPr>
        <p:txBody>
          <a:bodyPr/>
          <a:lstStyle/>
          <a:p>
            <a:pPr marL="762000" indent="-762000"/>
            <a:r>
              <a:rPr lang="zh-CN" altLang="en-US" sz="4000" b="1" dirty="0" smtClean="0">
                <a:latin typeface="Times New Roman" pitchFamily="18" charset="0"/>
              </a:rPr>
              <a:t>推理</a:t>
            </a:r>
            <a:r>
              <a:rPr lang="zh-CN" altLang="en-US" sz="4000" b="1" dirty="0">
                <a:latin typeface="Times New Roman" pitchFamily="18" charset="0"/>
              </a:rPr>
              <a:t>方法及其</a:t>
            </a:r>
            <a:r>
              <a:rPr lang="zh-CN" altLang="en-US" sz="4000" b="1" dirty="0" smtClean="0">
                <a:latin typeface="Times New Roman" pitchFamily="18" charset="0"/>
              </a:rPr>
              <a:t>分类</a:t>
            </a:r>
            <a:endParaRPr lang="en-US" altLang="zh-CN" sz="32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130" name="Rectangle 2"/>
          <p:cNvSpPr>
            <a:spLocks noGrp="1" noChangeArrowheads="1"/>
          </p:cNvSpPr>
          <p:nvPr>
            <p:ph type="title"/>
          </p:nvPr>
        </p:nvSpPr>
        <p:spPr>
          <a:xfrm>
            <a:off x="457200" y="0"/>
            <a:ext cx="8229600" cy="1052513"/>
          </a:xfrm>
        </p:spPr>
        <p:txBody>
          <a:bodyPr/>
          <a:lstStyle/>
          <a:p>
            <a:r>
              <a:rPr lang="zh-CN" altLang="en-US" sz="4000" b="1" dirty="0" smtClean="0">
                <a:latin typeface="Times New Roman" pitchFamily="18" charset="0"/>
              </a:rPr>
              <a:t>鲁</a:t>
            </a:r>
            <a:r>
              <a:rPr lang="zh-CN" altLang="en-US" sz="4000" b="1" dirty="0">
                <a:latin typeface="Times New Roman" pitchFamily="18" charset="0"/>
              </a:rPr>
              <a:t>滨逊</a:t>
            </a:r>
            <a:r>
              <a:rPr lang="zh-CN" altLang="en-US" sz="4000" b="1" dirty="0" smtClean="0">
                <a:latin typeface="Times New Roman" pitchFamily="18" charset="0"/>
              </a:rPr>
              <a:t>归结原理</a:t>
            </a:r>
            <a:r>
              <a:rPr lang="en-US" altLang="zh-CN" b="1" dirty="0" smtClean="0"/>
              <a:t>--</a:t>
            </a:r>
            <a:r>
              <a:rPr lang="zh-CN" altLang="en-US" sz="3200" b="1" dirty="0" smtClean="0">
                <a:latin typeface="Times New Roman" pitchFamily="18" charset="0"/>
              </a:rPr>
              <a:t>基本</a:t>
            </a:r>
            <a:r>
              <a:rPr lang="zh-CN" altLang="en-US" sz="3200" b="1" dirty="0">
                <a:latin typeface="Times New Roman" pitchFamily="18" charset="0"/>
              </a:rPr>
              <a:t>思想</a:t>
            </a:r>
          </a:p>
        </p:txBody>
      </p:sp>
      <p:sp>
        <p:nvSpPr>
          <p:cNvPr id="688131" name="Rectangle 3"/>
          <p:cNvSpPr>
            <a:spLocks noGrp="1" noChangeArrowheads="1"/>
          </p:cNvSpPr>
          <p:nvPr>
            <p:ph type="body" idx="1"/>
          </p:nvPr>
        </p:nvSpPr>
        <p:spPr>
          <a:xfrm>
            <a:off x="179389" y="1125538"/>
            <a:ext cx="8569076" cy="5543550"/>
          </a:xfrm>
        </p:spPr>
        <p:txBody>
          <a:bodyPr/>
          <a:lstStyle/>
          <a:p>
            <a:pPr>
              <a:lnSpc>
                <a:spcPct val="105000"/>
              </a:lnSpc>
            </a:pPr>
            <a:r>
              <a:rPr lang="zh-CN" altLang="en-US" sz="2400" b="1" dirty="0" smtClean="0">
                <a:solidFill>
                  <a:srgbClr val="A50021"/>
                </a:solidFill>
              </a:rPr>
              <a:t>两</a:t>
            </a:r>
            <a:r>
              <a:rPr lang="zh-CN" altLang="en-US" sz="2400" b="1" dirty="0">
                <a:solidFill>
                  <a:srgbClr val="A50021"/>
                </a:solidFill>
              </a:rPr>
              <a:t>个关键</a:t>
            </a:r>
          </a:p>
          <a:p>
            <a:pPr lvl="1">
              <a:lnSpc>
                <a:spcPct val="105000"/>
              </a:lnSpc>
            </a:pPr>
            <a:r>
              <a:rPr lang="zh-CN" altLang="en-US" sz="2200" dirty="0" smtClean="0">
                <a:solidFill>
                  <a:srgbClr val="FF00FF"/>
                </a:solidFill>
                <a:effectLst>
                  <a:outerShdw blurRad="38100" dist="38100" dir="2700000" algn="tl">
                    <a:srgbClr val="000000">
                      <a:alpha val="43137"/>
                    </a:srgbClr>
                  </a:outerShdw>
                </a:effectLst>
              </a:rPr>
              <a:t>子句</a:t>
            </a:r>
            <a:r>
              <a:rPr lang="zh-CN" altLang="en-US" sz="2200" dirty="0">
                <a:solidFill>
                  <a:srgbClr val="FF00FF"/>
                </a:solidFill>
                <a:effectLst>
                  <a:outerShdw blurRad="38100" dist="38100" dir="2700000" algn="tl">
                    <a:srgbClr val="000000">
                      <a:alpha val="43137"/>
                    </a:srgbClr>
                  </a:outerShdw>
                </a:effectLst>
              </a:rPr>
              <a:t>集中的子句之间是合取</a:t>
            </a:r>
            <a:r>
              <a:rPr lang="zh-CN" altLang="en-US" sz="2200" dirty="0" smtClean="0">
                <a:solidFill>
                  <a:srgbClr val="FF00FF"/>
                </a:solidFill>
                <a:effectLst>
                  <a:outerShdw blurRad="38100" dist="38100" dir="2700000" algn="tl">
                    <a:srgbClr val="000000">
                      <a:alpha val="43137"/>
                    </a:srgbClr>
                  </a:outerShdw>
                </a:effectLst>
              </a:rPr>
              <a:t>关系</a:t>
            </a:r>
            <a:r>
              <a:rPr lang="en-US" altLang="zh-CN" sz="2200" b="0" dirty="0" smtClean="0"/>
              <a:t>: </a:t>
            </a:r>
            <a:r>
              <a:rPr lang="zh-CN" altLang="en-US" sz="2200" b="0" dirty="0" smtClean="0"/>
              <a:t>子句</a:t>
            </a:r>
            <a:r>
              <a:rPr lang="zh-CN" altLang="en-US" sz="2200" b="0" dirty="0"/>
              <a:t>集中只要有一个子句为不可满足，则整个子句集就是不可满足的；</a:t>
            </a:r>
          </a:p>
          <a:p>
            <a:pPr lvl="1">
              <a:lnSpc>
                <a:spcPct val="105000"/>
              </a:lnSpc>
            </a:pPr>
            <a:r>
              <a:rPr lang="zh-CN" altLang="en-US" sz="2200" dirty="0">
                <a:solidFill>
                  <a:srgbClr val="FF00FF"/>
                </a:solidFill>
                <a:effectLst>
                  <a:outerShdw blurRad="38100" dist="38100" dir="2700000" algn="tl">
                    <a:srgbClr val="000000">
                      <a:alpha val="43137"/>
                    </a:srgbClr>
                  </a:outerShdw>
                </a:effectLst>
              </a:rPr>
              <a:t>空子句是不可满足</a:t>
            </a:r>
            <a:r>
              <a:rPr lang="zh-CN" altLang="en-US" sz="2200" dirty="0" smtClean="0">
                <a:solidFill>
                  <a:srgbClr val="FF00FF"/>
                </a:solidFill>
                <a:effectLst>
                  <a:outerShdw blurRad="38100" dist="38100" dir="2700000" algn="tl">
                    <a:srgbClr val="000000">
                      <a:alpha val="43137"/>
                    </a:srgbClr>
                  </a:outerShdw>
                </a:effectLst>
              </a:rPr>
              <a:t>的</a:t>
            </a:r>
            <a:r>
              <a:rPr lang="en-US" altLang="zh-CN" sz="2200" dirty="0" smtClean="0">
                <a:solidFill>
                  <a:srgbClr val="FF00FF"/>
                </a:solidFill>
                <a:effectLst>
                  <a:outerShdw blurRad="38100" dist="38100" dir="2700000" algn="tl">
                    <a:srgbClr val="000000">
                      <a:alpha val="43137"/>
                    </a:srgbClr>
                  </a:outerShdw>
                </a:effectLst>
              </a:rPr>
              <a:t>:  </a:t>
            </a:r>
            <a:r>
              <a:rPr lang="zh-CN" altLang="en-US" sz="2200" b="0" dirty="0" smtClean="0"/>
              <a:t>一</a:t>
            </a:r>
            <a:r>
              <a:rPr lang="zh-CN" altLang="en-US" sz="2200" b="0" dirty="0"/>
              <a:t>个子句集中如果包含有空子句，则此子句集就一定是不可满足的</a:t>
            </a:r>
            <a:r>
              <a:rPr lang="zh-CN" altLang="en-US" sz="2200" b="0" dirty="0" smtClean="0"/>
              <a:t>。</a:t>
            </a:r>
            <a:endParaRPr lang="en-US" altLang="zh-CN" sz="2200" b="0" dirty="0" smtClean="0"/>
          </a:p>
          <a:p>
            <a:pPr lvl="1">
              <a:lnSpc>
                <a:spcPct val="105000"/>
              </a:lnSpc>
            </a:pPr>
            <a:endParaRPr lang="zh-CN" altLang="en-US" sz="1050" b="0" dirty="0"/>
          </a:p>
          <a:p>
            <a:pPr>
              <a:lnSpc>
                <a:spcPct val="105000"/>
              </a:lnSpc>
            </a:pPr>
            <a:r>
              <a:rPr lang="zh-CN" altLang="en-US" sz="2400" b="1" dirty="0" smtClean="0">
                <a:solidFill>
                  <a:srgbClr val="A50021"/>
                </a:solidFill>
              </a:rPr>
              <a:t>鲁</a:t>
            </a:r>
            <a:r>
              <a:rPr lang="zh-CN" altLang="en-US" sz="2400" b="1" dirty="0">
                <a:solidFill>
                  <a:srgbClr val="A50021"/>
                </a:solidFill>
              </a:rPr>
              <a:t>滨逊归结原理基本思想</a:t>
            </a:r>
          </a:p>
          <a:p>
            <a:pPr lvl="1">
              <a:lnSpc>
                <a:spcPct val="105000"/>
              </a:lnSpc>
              <a:spcBef>
                <a:spcPts val="1200"/>
              </a:spcBef>
            </a:pPr>
            <a:r>
              <a:rPr lang="zh-CN" altLang="en-US" sz="2200" b="1" dirty="0" smtClean="0">
                <a:solidFill>
                  <a:srgbClr val="0000CC"/>
                </a:solidFill>
              </a:rPr>
              <a:t>首先</a:t>
            </a:r>
            <a:r>
              <a:rPr lang="zh-CN" altLang="en-US" sz="2200" b="1" dirty="0">
                <a:solidFill>
                  <a:srgbClr val="0000CC"/>
                </a:solidFill>
              </a:rPr>
              <a:t>把欲证明问题的结论否定，并加入子句集，得到一个扩充的子句集</a:t>
            </a:r>
            <a:r>
              <a:rPr lang="en-US" altLang="zh-CN" sz="2200" b="1" dirty="0">
                <a:solidFill>
                  <a:srgbClr val="0000CC"/>
                </a:solidFill>
              </a:rPr>
              <a:t>S'</a:t>
            </a:r>
            <a:r>
              <a:rPr lang="zh-CN" altLang="en-US" sz="2200" b="1" dirty="0" smtClean="0">
                <a:solidFill>
                  <a:srgbClr val="0000CC"/>
                </a:solidFill>
              </a:rPr>
              <a:t>。</a:t>
            </a:r>
            <a:endParaRPr lang="en-US" altLang="zh-CN" sz="2200" b="1" dirty="0" smtClean="0">
              <a:solidFill>
                <a:srgbClr val="0000CC"/>
              </a:solidFill>
            </a:endParaRPr>
          </a:p>
          <a:p>
            <a:pPr lvl="1">
              <a:lnSpc>
                <a:spcPct val="105000"/>
              </a:lnSpc>
              <a:spcBef>
                <a:spcPts val="1200"/>
              </a:spcBef>
            </a:pPr>
            <a:r>
              <a:rPr lang="zh-CN" altLang="en-US" sz="2200" b="1" dirty="0" smtClean="0">
                <a:solidFill>
                  <a:srgbClr val="0000CC"/>
                </a:solidFill>
              </a:rPr>
              <a:t>然后</a:t>
            </a:r>
            <a:r>
              <a:rPr lang="zh-CN" altLang="en-US" sz="2200" b="1" dirty="0">
                <a:solidFill>
                  <a:srgbClr val="0000CC"/>
                </a:solidFill>
              </a:rPr>
              <a:t>设法检验子句集</a:t>
            </a:r>
            <a:r>
              <a:rPr lang="en-US" altLang="zh-CN" sz="2200" b="1" dirty="0">
                <a:solidFill>
                  <a:srgbClr val="0000CC"/>
                </a:solidFill>
              </a:rPr>
              <a:t>S'</a:t>
            </a:r>
            <a:r>
              <a:rPr lang="zh-CN" altLang="en-US" sz="2200" b="1" dirty="0">
                <a:solidFill>
                  <a:srgbClr val="0000CC"/>
                </a:solidFill>
              </a:rPr>
              <a:t>是否含有空子句，若含有空子句，则表明</a:t>
            </a:r>
            <a:r>
              <a:rPr lang="en-US" altLang="zh-CN" sz="2200" b="1" dirty="0">
                <a:solidFill>
                  <a:srgbClr val="0000CC"/>
                </a:solidFill>
              </a:rPr>
              <a:t>S'</a:t>
            </a:r>
            <a:r>
              <a:rPr lang="zh-CN" altLang="en-US" sz="2200" b="1" dirty="0">
                <a:solidFill>
                  <a:srgbClr val="0000CC"/>
                </a:solidFill>
              </a:rPr>
              <a:t>是不可满足的</a:t>
            </a:r>
            <a:r>
              <a:rPr lang="zh-CN" altLang="en-US" sz="2200" b="1" dirty="0" smtClean="0">
                <a:solidFill>
                  <a:srgbClr val="0000CC"/>
                </a:solidFill>
              </a:rPr>
              <a:t>；</a:t>
            </a:r>
            <a:endParaRPr lang="en-US" altLang="zh-CN" sz="2200" b="1" dirty="0" smtClean="0">
              <a:solidFill>
                <a:srgbClr val="0000CC"/>
              </a:solidFill>
            </a:endParaRPr>
          </a:p>
          <a:p>
            <a:pPr lvl="1">
              <a:lnSpc>
                <a:spcPct val="105000"/>
              </a:lnSpc>
              <a:spcBef>
                <a:spcPts val="1200"/>
              </a:spcBef>
            </a:pPr>
            <a:r>
              <a:rPr lang="zh-CN" altLang="en-US" sz="2200" b="1" dirty="0" smtClean="0">
                <a:solidFill>
                  <a:srgbClr val="0000CC"/>
                </a:solidFill>
              </a:rPr>
              <a:t>若</a:t>
            </a:r>
            <a:r>
              <a:rPr lang="zh-CN" altLang="en-US" sz="2200" b="1" dirty="0">
                <a:solidFill>
                  <a:srgbClr val="0000CC"/>
                </a:solidFill>
              </a:rPr>
              <a:t>不含有空子句，则继续使用归结法，在子句集中选择合适的子句进行归结，直至导出空子句或不能继续归结为止</a:t>
            </a:r>
            <a:r>
              <a:rPr lang="zh-CN" altLang="en-US" sz="2200" b="1" dirty="0" smtClean="0">
                <a:solidFill>
                  <a:srgbClr val="0000CC"/>
                </a:solidFill>
              </a:rPr>
              <a:t>。</a:t>
            </a: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154" name="Rectangle 2"/>
          <p:cNvSpPr>
            <a:spLocks noGrp="1" noChangeArrowheads="1"/>
          </p:cNvSpPr>
          <p:nvPr>
            <p:ph type="title"/>
          </p:nvPr>
        </p:nvSpPr>
        <p:spPr>
          <a:xfrm>
            <a:off x="468313" y="260350"/>
            <a:ext cx="8229600" cy="908050"/>
          </a:xfrm>
        </p:spPr>
        <p:txBody>
          <a:bodyPr/>
          <a:lstStyle/>
          <a:p>
            <a:r>
              <a:rPr lang="zh-CN" altLang="en-US" b="1" dirty="0" smtClean="0">
                <a:latin typeface="Times New Roman" pitchFamily="18" charset="0"/>
              </a:rPr>
              <a:t>鲁</a:t>
            </a:r>
            <a:r>
              <a:rPr lang="zh-CN" altLang="en-US" b="1" dirty="0">
                <a:latin typeface="Times New Roman" pitchFamily="18" charset="0"/>
              </a:rPr>
              <a:t>滨逊</a:t>
            </a:r>
            <a:r>
              <a:rPr lang="zh-CN" altLang="en-US" b="1" dirty="0" smtClean="0">
                <a:latin typeface="Times New Roman" pitchFamily="18" charset="0"/>
              </a:rPr>
              <a:t>归结原理</a:t>
            </a:r>
            <a:r>
              <a:rPr lang="en-US" altLang="zh-CN" b="1" dirty="0" smtClean="0">
                <a:latin typeface="Times New Roman" pitchFamily="18" charset="0"/>
              </a:rPr>
              <a:t>--</a:t>
            </a:r>
            <a:r>
              <a:rPr lang="zh-CN" altLang="en-US" sz="3200" b="1" dirty="0" smtClean="0">
                <a:latin typeface="Times New Roman" pitchFamily="18" charset="0"/>
              </a:rPr>
              <a:t>命题逻辑</a:t>
            </a:r>
            <a:r>
              <a:rPr lang="zh-CN" altLang="en-US" sz="3200" b="1" dirty="0">
                <a:latin typeface="Times New Roman" pitchFamily="18" charset="0"/>
              </a:rPr>
              <a:t>的</a:t>
            </a:r>
            <a:r>
              <a:rPr lang="zh-CN" altLang="en-US" sz="3200" b="1" dirty="0" smtClean="0">
                <a:latin typeface="Times New Roman" pitchFamily="18" charset="0"/>
              </a:rPr>
              <a:t>归结</a:t>
            </a:r>
            <a:endParaRPr lang="zh-CN" altLang="en-US" sz="3200" b="1" dirty="0">
              <a:latin typeface="Times New Roman" pitchFamily="18" charset="0"/>
            </a:endParaRPr>
          </a:p>
        </p:txBody>
      </p:sp>
      <p:sp>
        <p:nvSpPr>
          <p:cNvPr id="689155" name="Rectangle 3"/>
          <p:cNvSpPr>
            <a:spLocks noGrp="1" noChangeArrowheads="1"/>
          </p:cNvSpPr>
          <p:nvPr>
            <p:ph type="body" idx="1"/>
          </p:nvPr>
        </p:nvSpPr>
        <p:spPr>
          <a:xfrm>
            <a:off x="179388" y="1412875"/>
            <a:ext cx="8785225" cy="3096245"/>
          </a:xfrm>
        </p:spPr>
        <p:txBody>
          <a:bodyPr/>
          <a:lstStyle/>
          <a:p>
            <a:pPr>
              <a:lnSpc>
                <a:spcPct val="115000"/>
              </a:lnSpc>
              <a:spcBef>
                <a:spcPct val="15000"/>
              </a:spcBef>
            </a:pPr>
            <a:r>
              <a:rPr lang="zh-CN" altLang="en-US" sz="2400" b="1" dirty="0" smtClean="0">
                <a:solidFill>
                  <a:srgbClr val="0000CC"/>
                </a:solidFill>
                <a:latin typeface="Times New Roman" pitchFamily="18" charset="0"/>
              </a:rPr>
              <a:t>归结</a:t>
            </a:r>
            <a:r>
              <a:rPr lang="zh-CN" altLang="en-US" sz="2400" b="1" dirty="0">
                <a:solidFill>
                  <a:srgbClr val="0000CC"/>
                </a:solidFill>
                <a:latin typeface="Times New Roman" pitchFamily="18" charset="0"/>
              </a:rPr>
              <a:t>推理的核心是求两个子句的归结式</a:t>
            </a:r>
          </a:p>
          <a:p>
            <a:pPr>
              <a:lnSpc>
                <a:spcPct val="115000"/>
              </a:lnSpc>
              <a:spcBef>
                <a:spcPct val="15000"/>
              </a:spcBef>
            </a:pPr>
            <a:r>
              <a:rPr lang="zh-CN" altLang="en-US" sz="2400" b="1" dirty="0" smtClean="0">
                <a:solidFill>
                  <a:srgbClr val="A50021"/>
                </a:solidFill>
                <a:latin typeface="Times New Roman" pitchFamily="18" charset="0"/>
              </a:rPr>
              <a:t>归结</a:t>
            </a:r>
            <a:r>
              <a:rPr lang="zh-CN" altLang="en-US" sz="2400" b="1" dirty="0">
                <a:solidFill>
                  <a:srgbClr val="A50021"/>
                </a:solidFill>
                <a:latin typeface="Times New Roman" pitchFamily="18" charset="0"/>
              </a:rPr>
              <a:t>式的</a:t>
            </a:r>
            <a:r>
              <a:rPr lang="zh-CN" altLang="en-US" sz="2400" b="1" dirty="0" smtClean="0">
                <a:solidFill>
                  <a:srgbClr val="A50021"/>
                </a:solidFill>
                <a:latin typeface="Times New Roman" pitchFamily="18" charset="0"/>
              </a:rPr>
              <a:t>定义</a:t>
            </a:r>
            <a:r>
              <a:rPr lang="en-US" altLang="zh-CN" sz="2400" b="1" dirty="0" smtClean="0">
                <a:solidFill>
                  <a:srgbClr val="A50021"/>
                </a:solidFill>
                <a:latin typeface="Times New Roman" pitchFamily="18" charset="0"/>
              </a:rPr>
              <a:t>: </a:t>
            </a:r>
          </a:p>
          <a:p>
            <a:pPr lvl="1">
              <a:lnSpc>
                <a:spcPct val="115000"/>
              </a:lnSpc>
              <a:spcBef>
                <a:spcPct val="15000"/>
              </a:spcBef>
            </a:pPr>
            <a:r>
              <a:rPr lang="zh-CN" altLang="en-US" sz="2200" dirty="0" smtClean="0">
                <a:solidFill>
                  <a:srgbClr val="FF00FF"/>
                </a:solidFill>
                <a:effectLst>
                  <a:outerShdw blurRad="38100" dist="38100" dir="2700000" algn="tl">
                    <a:srgbClr val="000000">
                      <a:alpha val="43137"/>
                    </a:srgbClr>
                  </a:outerShdw>
                </a:effectLst>
              </a:rPr>
              <a:t>互补文字</a:t>
            </a:r>
            <a:r>
              <a:rPr lang="en-US" altLang="zh-CN" sz="2200" dirty="0" smtClean="0">
                <a:solidFill>
                  <a:srgbClr val="FF00FF"/>
                </a:solidFill>
                <a:effectLst>
                  <a:outerShdw blurRad="38100" dist="38100" dir="2700000" algn="tl">
                    <a:srgbClr val="000000">
                      <a:alpha val="43137"/>
                    </a:srgbClr>
                  </a:outerShdw>
                </a:effectLst>
              </a:rPr>
              <a:t>: </a:t>
            </a:r>
            <a:r>
              <a:rPr lang="zh-CN" altLang="en-US" sz="2200" b="0" dirty="0" smtClean="0"/>
              <a:t>若</a:t>
            </a:r>
            <a:r>
              <a:rPr lang="en-US" altLang="zh-CN" sz="2200" b="0" dirty="0">
                <a:latin typeface="Times New Roman" pitchFamily="18" charset="0"/>
              </a:rPr>
              <a:t>P</a:t>
            </a:r>
            <a:r>
              <a:rPr lang="zh-CN" altLang="en-US" sz="2200" b="0" dirty="0">
                <a:latin typeface="Times New Roman" pitchFamily="18" charset="0"/>
              </a:rPr>
              <a:t>是原子谓词公式，则称</a:t>
            </a:r>
            <a:r>
              <a:rPr lang="en-US" altLang="zh-CN" sz="2200" b="0" dirty="0">
                <a:latin typeface="Times New Roman" pitchFamily="18" charset="0"/>
              </a:rPr>
              <a:t>P</a:t>
            </a:r>
            <a:r>
              <a:rPr lang="zh-CN" altLang="en-US" sz="2200" b="0" dirty="0">
                <a:latin typeface="Times New Roman" pitchFamily="18" charset="0"/>
              </a:rPr>
              <a:t>与</a:t>
            </a:r>
            <a:r>
              <a:rPr lang="en-US" altLang="zh-CN" sz="2200" b="0" dirty="0">
                <a:latin typeface="Times New Roman" pitchFamily="18" charset="0"/>
              </a:rPr>
              <a:t>﹁P</a:t>
            </a:r>
            <a:r>
              <a:rPr lang="zh-CN" altLang="en-US" sz="2200" b="0" dirty="0" smtClean="0">
                <a:latin typeface="Times New Roman" pitchFamily="18" charset="0"/>
              </a:rPr>
              <a:t>为。</a:t>
            </a:r>
            <a:endParaRPr lang="zh-CN" altLang="en-US" sz="2200" b="0" dirty="0">
              <a:latin typeface="Times New Roman" pitchFamily="18" charset="0"/>
            </a:endParaRPr>
          </a:p>
          <a:p>
            <a:pPr lvl="1">
              <a:lnSpc>
                <a:spcPct val="115000"/>
              </a:lnSpc>
              <a:spcBef>
                <a:spcPct val="15000"/>
              </a:spcBef>
            </a:pPr>
            <a:r>
              <a:rPr lang="zh-CN" altLang="en-US" sz="2200" b="0" dirty="0" smtClean="0">
                <a:latin typeface="Times New Roman" pitchFamily="18" charset="0"/>
              </a:rPr>
              <a:t>设</a:t>
            </a:r>
            <a:r>
              <a:rPr lang="en-US" altLang="zh-CN" sz="2200" b="0" dirty="0">
                <a:latin typeface="Times New Roman" pitchFamily="18" charset="0"/>
              </a:rPr>
              <a:t>C</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是子句集中的任意两个子句，如果</a:t>
            </a:r>
            <a:r>
              <a:rPr lang="en-US" altLang="zh-CN" sz="2200" b="0" dirty="0">
                <a:latin typeface="Times New Roman" pitchFamily="18" charset="0"/>
              </a:rPr>
              <a:t>C</a:t>
            </a:r>
            <a:r>
              <a:rPr lang="en-US" altLang="zh-CN" sz="2200" b="0" baseline="-25000" dirty="0">
                <a:latin typeface="Times New Roman" pitchFamily="18" charset="0"/>
              </a:rPr>
              <a:t>1</a:t>
            </a:r>
            <a:r>
              <a:rPr lang="zh-CN" altLang="en-US" sz="2200" b="0" dirty="0">
                <a:latin typeface="Times New Roman" pitchFamily="18" charset="0"/>
              </a:rPr>
              <a:t>中的文字</a:t>
            </a:r>
            <a:r>
              <a:rPr lang="en-US" altLang="zh-CN" sz="2200" b="0" dirty="0">
                <a:latin typeface="Times New Roman" pitchFamily="18" charset="0"/>
              </a:rPr>
              <a:t>L</a:t>
            </a:r>
            <a:r>
              <a:rPr lang="en-US" altLang="zh-CN" sz="2200" b="0" baseline="-25000" dirty="0">
                <a:latin typeface="Times New Roman" pitchFamily="18" charset="0"/>
              </a:rPr>
              <a:t>1</a:t>
            </a:r>
            <a:r>
              <a:rPr lang="zh-CN" altLang="en-US" sz="2200" b="0" dirty="0">
                <a:latin typeface="Times New Roman" pitchFamily="18" charset="0"/>
              </a:rPr>
              <a:t>与</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中的文字</a:t>
            </a:r>
            <a:r>
              <a:rPr lang="en-US" altLang="zh-CN" sz="2200" b="0" dirty="0">
                <a:latin typeface="Times New Roman" pitchFamily="18" charset="0"/>
              </a:rPr>
              <a:t>L</a:t>
            </a:r>
            <a:r>
              <a:rPr lang="en-US" altLang="zh-CN" sz="2200" b="0" baseline="-25000" dirty="0">
                <a:latin typeface="Times New Roman" pitchFamily="18" charset="0"/>
              </a:rPr>
              <a:t>2</a:t>
            </a:r>
            <a:r>
              <a:rPr lang="zh-CN" altLang="en-US" sz="2200" b="0" dirty="0">
                <a:latin typeface="Times New Roman" pitchFamily="18" charset="0"/>
              </a:rPr>
              <a:t>互补，那么可从</a:t>
            </a:r>
            <a:r>
              <a:rPr lang="en-US" altLang="zh-CN" sz="2200" b="0" dirty="0">
                <a:latin typeface="Times New Roman" pitchFamily="18" charset="0"/>
              </a:rPr>
              <a:t>C</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中分别消去</a:t>
            </a:r>
            <a:r>
              <a:rPr lang="en-US" altLang="zh-CN" sz="2200" b="0" dirty="0">
                <a:latin typeface="Times New Roman" pitchFamily="18" charset="0"/>
              </a:rPr>
              <a:t>L</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L</a:t>
            </a:r>
            <a:r>
              <a:rPr lang="en-US" altLang="zh-CN" sz="2200" b="0" baseline="-25000" dirty="0">
                <a:latin typeface="Times New Roman" pitchFamily="18" charset="0"/>
              </a:rPr>
              <a:t>2</a:t>
            </a:r>
            <a:r>
              <a:rPr lang="zh-CN" altLang="en-US" sz="2200" b="0" dirty="0">
                <a:latin typeface="Times New Roman" pitchFamily="18" charset="0"/>
              </a:rPr>
              <a:t>，并将</a:t>
            </a:r>
            <a:r>
              <a:rPr lang="en-US" altLang="zh-CN" sz="2200" b="0" dirty="0">
                <a:latin typeface="Times New Roman" pitchFamily="18" charset="0"/>
              </a:rPr>
              <a:t>C</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中余下的部分按析取关系构成一个新的子句</a:t>
            </a:r>
            <a:r>
              <a:rPr lang="en-US" altLang="zh-CN" sz="2200" b="0" dirty="0">
                <a:latin typeface="Times New Roman" pitchFamily="18" charset="0"/>
              </a:rPr>
              <a:t>C</a:t>
            </a:r>
            <a:r>
              <a:rPr lang="en-US" altLang="zh-CN" sz="2200" b="0" baseline="-25000" dirty="0">
                <a:latin typeface="Times New Roman" pitchFamily="18" charset="0"/>
              </a:rPr>
              <a:t>12</a:t>
            </a:r>
            <a:r>
              <a:rPr lang="zh-CN" altLang="en-US" sz="2200" b="0" dirty="0">
                <a:latin typeface="Times New Roman" pitchFamily="18" charset="0"/>
              </a:rPr>
              <a:t>，则称这一过程为</a:t>
            </a:r>
            <a:r>
              <a:rPr lang="zh-CN" altLang="en-US" sz="2200" dirty="0">
                <a:solidFill>
                  <a:srgbClr val="FF00FF"/>
                </a:solidFill>
                <a:latin typeface="Times New Roman" pitchFamily="18" charset="0"/>
              </a:rPr>
              <a:t>归结</a:t>
            </a:r>
            <a:r>
              <a:rPr lang="zh-CN" altLang="en-US" sz="2200" b="0" dirty="0">
                <a:latin typeface="Times New Roman" pitchFamily="18" charset="0"/>
              </a:rPr>
              <a:t>，称</a:t>
            </a:r>
            <a:r>
              <a:rPr lang="en-US" altLang="zh-CN" sz="2200" b="0" dirty="0">
                <a:latin typeface="Times New Roman" pitchFamily="18" charset="0"/>
              </a:rPr>
              <a:t>C</a:t>
            </a:r>
            <a:r>
              <a:rPr lang="en-US" altLang="zh-CN" sz="2200" b="0" baseline="-25000" dirty="0">
                <a:latin typeface="Times New Roman" pitchFamily="18" charset="0"/>
              </a:rPr>
              <a:t>12</a:t>
            </a:r>
            <a:r>
              <a:rPr lang="zh-CN" altLang="en-US" sz="2200" b="0" dirty="0">
                <a:latin typeface="Times New Roman" pitchFamily="18" charset="0"/>
              </a:rPr>
              <a:t>为</a:t>
            </a:r>
            <a:r>
              <a:rPr lang="en-US" altLang="zh-CN" sz="2200" b="0" dirty="0">
                <a:latin typeface="Times New Roman" pitchFamily="18" charset="0"/>
              </a:rPr>
              <a:t>C</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的</a:t>
            </a:r>
            <a:r>
              <a:rPr lang="zh-CN" altLang="en-US" sz="2200" dirty="0">
                <a:solidFill>
                  <a:srgbClr val="FF00FF"/>
                </a:solidFill>
                <a:latin typeface="Times New Roman" pitchFamily="18" charset="0"/>
              </a:rPr>
              <a:t>归结式</a:t>
            </a:r>
            <a:r>
              <a:rPr lang="zh-CN" altLang="en-US" sz="2200" b="0" dirty="0">
                <a:latin typeface="Times New Roman" pitchFamily="18" charset="0"/>
              </a:rPr>
              <a:t>，称</a:t>
            </a:r>
            <a:r>
              <a:rPr lang="en-US" altLang="zh-CN" sz="2200" b="0" dirty="0">
                <a:latin typeface="Times New Roman" pitchFamily="18" charset="0"/>
              </a:rPr>
              <a:t>C</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为</a:t>
            </a:r>
            <a:r>
              <a:rPr lang="en-US" altLang="zh-CN" sz="2200" b="0" dirty="0">
                <a:latin typeface="Times New Roman" pitchFamily="18" charset="0"/>
              </a:rPr>
              <a:t>C</a:t>
            </a:r>
            <a:r>
              <a:rPr lang="en-US" altLang="zh-CN" sz="2200" b="0" baseline="-25000" dirty="0">
                <a:latin typeface="Times New Roman" pitchFamily="18" charset="0"/>
              </a:rPr>
              <a:t>12</a:t>
            </a:r>
            <a:r>
              <a:rPr lang="zh-CN" altLang="en-US" sz="2200" b="0" dirty="0">
                <a:latin typeface="Times New Roman" pitchFamily="18" charset="0"/>
              </a:rPr>
              <a:t>的</a:t>
            </a:r>
            <a:r>
              <a:rPr lang="zh-CN" altLang="en-US" sz="2200" dirty="0">
                <a:effectLst>
                  <a:outerShdw blurRad="38100" dist="38100" dir="2700000" algn="tl">
                    <a:srgbClr val="000000">
                      <a:alpha val="43137"/>
                    </a:srgbClr>
                  </a:outerShdw>
                </a:effectLst>
                <a:latin typeface="Times New Roman" pitchFamily="18" charset="0"/>
              </a:rPr>
              <a:t>亲本子句</a:t>
            </a:r>
            <a:r>
              <a:rPr lang="zh-CN" altLang="en-US" sz="2200" b="0" dirty="0" smtClean="0">
                <a:latin typeface="Times New Roman" pitchFamily="18" charset="0"/>
              </a:rPr>
              <a:t>。</a:t>
            </a:r>
            <a:endParaRPr lang="zh-CN" altLang="en-US" sz="2200" b="0" dirty="0">
              <a:latin typeface="Times New Roman" pitchFamily="18" charset="0"/>
            </a:endParaRPr>
          </a:p>
          <a:p>
            <a:pPr marL="800100" lvl="2" indent="0">
              <a:lnSpc>
                <a:spcPct val="115000"/>
              </a:lnSpc>
              <a:spcBef>
                <a:spcPts val="1200"/>
              </a:spcBef>
              <a:buNone/>
            </a:pPr>
            <a:r>
              <a:rPr lang="zh-CN" altLang="en-US" sz="1800" b="1" dirty="0">
                <a:solidFill>
                  <a:srgbClr val="00B050"/>
                </a:solidFill>
                <a:latin typeface="Times New Roman" pitchFamily="18" charset="0"/>
              </a:rPr>
              <a:t>     </a:t>
            </a:r>
            <a:r>
              <a:rPr lang="zh-CN" altLang="en-US" sz="1800" b="1" dirty="0" smtClean="0">
                <a:solidFill>
                  <a:srgbClr val="00B050"/>
                </a:solidFill>
                <a:latin typeface="Times New Roman" pitchFamily="18" charset="0"/>
              </a:rPr>
              <a:t>例</a:t>
            </a:r>
            <a:r>
              <a:rPr lang="en-US" altLang="zh-CN" sz="1800" b="1" dirty="0" smtClean="0">
                <a:solidFill>
                  <a:srgbClr val="00B050"/>
                </a:solidFill>
                <a:latin typeface="Times New Roman" pitchFamily="18" charset="0"/>
              </a:rPr>
              <a:t>: </a:t>
            </a:r>
            <a:r>
              <a:rPr lang="zh-CN" altLang="en-US" sz="1800" b="1" dirty="0" smtClean="0">
                <a:solidFill>
                  <a:srgbClr val="00B050"/>
                </a:solidFill>
                <a:latin typeface="Times New Roman" pitchFamily="18" charset="0"/>
              </a:rPr>
              <a:t>设</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1</a:t>
            </a:r>
            <a:r>
              <a:rPr lang="en-US" altLang="zh-CN" sz="1800" b="1" dirty="0">
                <a:solidFill>
                  <a:srgbClr val="00B050"/>
                </a:solidFill>
                <a:latin typeface="Times New Roman" pitchFamily="18" charset="0"/>
              </a:rPr>
              <a:t>=P∨Q∨R</a:t>
            </a:r>
            <a:r>
              <a:rPr lang="zh-CN" altLang="en-US" sz="1800" b="1" dirty="0">
                <a:solidFill>
                  <a:srgbClr val="00B050"/>
                </a:solidFill>
                <a:latin typeface="Times New Roman" pitchFamily="18" charset="0"/>
              </a:rPr>
              <a:t>，</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2</a:t>
            </a:r>
            <a:r>
              <a:rPr lang="en-US" altLang="zh-CN" sz="1800" b="1" dirty="0">
                <a:solidFill>
                  <a:srgbClr val="00B050"/>
                </a:solidFill>
                <a:latin typeface="Times New Roman" pitchFamily="18" charset="0"/>
              </a:rPr>
              <a:t>=﹁P∨S</a:t>
            </a:r>
            <a:r>
              <a:rPr lang="zh-CN" altLang="en-US" sz="1800" b="1" dirty="0">
                <a:solidFill>
                  <a:srgbClr val="00B050"/>
                </a:solidFill>
                <a:latin typeface="Times New Roman" pitchFamily="18" charset="0"/>
              </a:rPr>
              <a:t>，求</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1</a:t>
            </a:r>
            <a:r>
              <a:rPr lang="zh-CN" altLang="en-US" sz="1800" b="1" dirty="0">
                <a:solidFill>
                  <a:srgbClr val="00B050"/>
                </a:solidFill>
                <a:latin typeface="Times New Roman" pitchFamily="18" charset="0"/>
              </a:rPr>
              <a:t>和</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2</a:t>
            </a:r>
            <a:r>
              <a:rPr lang="zh-CN" altLang="en-US" sz="1800" b="1" dirty="0">
                <a:solidFill>
                  <a:srgbClr val="00B050"/>
                </a:solidFill>
                <a:latin typeface="Times New Roman" pitchFamily="18" charset="0"/>
              </a:rPr>
              <a:t>的归结式</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12</a:t>
            </a:r>
            <a:r>
              <a:rPr lang="zh-CN" altLang="en-US" sz="1800" b="1" dirty="0">
                <a:solidFill>
                  <a:srgbClr val="00B050"/>
                </a:solidFill>
                <a:latin typeface="Times New Roman" pitchFamily="18" charset="0"/>
              </a:rPr>
              <a:t>。</a:t>
            </a:r>
          </a:p>
          <a:p>
            <a:pPr marL="800100" lvl="2" indent="0">
              <a:lnSpc>
                <a:spcPct val="115000"/>
              </a:lnSpc>
              <a:spcBef>
                <a:spcPct val="15000"/>
              </a:spcBef>
              <a:buNone/>
            </a:pPr>
            <a:r>
              <a:rPr lang="zh-CN" altLang="en-US" sz="1800" dirty="0">
                <a:latin typeface="Times New Roman" pitchFamily="18" charset="0"/>
              </a:rPr>
              <a:t>     解：这里</a:t>
            </a:r>
            <a:r>
              <a:rPr lang="en-US" altLang="zh-CN" sz="1800" dirty="0">
                <a:latin typeface="Times New Roman" pitchFamily="18" charset="0"/>
              </a:rPr>
              <a:t>L</a:t>
            </a:r>
            <a:r>
              <a:rPr lang="en-US" altLang="zh-CN" sz="1800" baseline="-25000" dirty="0">
                <a:latin typeface="Times New Roman" pitchFamily="18" charset="0"/>
              </a:rPr>
              <a:t>1</a:t>
            </a:r>
            <a:r>
              <a:rPr lang="en-US" altLang="zh-CN" sz="1800" dirty="0">
                <a:latin typeface="Times New Roman" pitchFamily="18" charset="0"/>
              </a:rPr>
              <a:t>=P</a:t>
            </a:r>
            <a:r>
              <a:rPr lang="zh-CN" altLang="en-US" sz="1800" dirty="0">
                <a:latin typeface="Times New Roman" pitchFamily="18" charset="0"/>
              </a:rPr>
              <a:t>，</a:t>
            </a:r>
            <a:r>
              <a:rPr lang="en-US" altLang="zh-CN" sz="1800" dirty="0">
                <a:latin typeface="Times New Roman" pitchFamily="18" charset="0"/>
              </a:rPr>
              <a:t>L</a:t>
            </a:r>
            <a:r>
              <a:rPr lang="en-US" altLang="zh-CN" sz="1800" baseline="-25000" dirty="0">
                <a:latin typeface="Times New Roman" pitchFamily="18" charset="0"/>
              </a:rPr>
              <a:t>2</a:t>
            </a:r>
            <a:r>
              <a:rPr lang="en-US" altLang="zh-CN" sz="1800" dirty="0">
                <a:latin typeface="Times New Roman" pitchFamily="18" charset="0"/>
              </a:rPr>
              <a:t>=﹁P</a:t>
            </a:r>
            <a:r>
              <a:rPr lang="zh-CN" altLang="en-US" sz="1800" dirty="0">
                <a:latin typeface="Times New Roman" pitchFamily="18" charset="0"/>
              </a:rPr>
              <a:t>，通过归结可以得到</a:t>
            </a:r>
          </a:p>
          <a:p>
            <a:pPr marL="800100" lvl="2" indent="0">
              <a:lnSpc>
                <a:spcPct val="115000"/>
              </a:lnSpc>
              <a:spcBef>
                <a:spcPct val="15000"/>
              </a:spcBef>
              <a:buNone/>
            </a:pPr>
            <a:r>
              <a:rPr lang="zh-CN" altLang="en-US" sz="1800" dirty="0">
                <a:latin typeface="Times New Roman" pitchFamily="18" charset="0"/>
              </a:rPr>
              <a:t>             </a:t>
            </a:r>
            <a:r>
              <a:rPr lang="zh-CN" altLang="en-US" sz="1800" dirty="0" smtClean="0">
                <a:latin typeface="Times New Roman" pitchFamily="18" charset="0"/>
              </a:rPr>
              <a:t>  </a:t>
            </a:r>
            <a:r>
              <a:rPr lang="en-US" altLang="zh-CN" sz="1800" dirty="0" smtClean="0">
                <a:latin typeface="Times New Roman" pitchFamily="18" charset="0"/>
              </a:rPr>
              <a:t>C</a:t>
            </a:r>
            <a:r>
              <a:rPr lang="en-US" altLang="zh-CN" sz="1800" baseline="-25000" dirty="0" smtClean="0">
                <a:latin typeface="Times New Roman" pitchFamily="18" charset="0"/>
              </a:rPr>
              <a:t>12</a:t>
            </a:r>
            <a:r>
              <a:rPr lang="en-US" altLang="zh-CN" sz="1800" dirty="0">
                <a:latin typeface="Times New Roman" pitchFamily="18" charset="0"/>
              </a:rPr>
              <a:t>= Q∨R∨S</a:t>
            </a:r>
          </a:p>
          <a:p>
            <a:pPr marL="800100" lvl="2" indent="0">
              <a:lnSpc>
                <a:spcPct val="115000"/>
              </a:lnSpc>
              <a:spcBef>
                <a:spcPct val="15000"/>
              </a:spcBef>
              <a:buNone/>
            </a:pPr>
            <a:r>
              <a:rPr lang="en-US" altLang="zh-CN" sz="1800" b="1" dirty="0">
                <a:solidFill>
                  <a:srgbClr val="00B050"/>
                </a:solidFill>
                <a:latin typeface="Times New Roman" pitchFamily="18" charset="0"/>
              </a:rPr>
              <a:t>     </a:t>
            </a:r>
            <a:r>
              <a:rPr lang="zh-CN" altLang="en-US" sz="1800" b="1" dirty="0" smtClean="0">
                <a:solidFill>
                  <a:srgbClr val="00B050"/>
                </a:solidFill>
                <a:latin typeface="Times New Roman" pitchFamily="18" charset="0"/>
              </a:rPr>
              <a:t>例</a:t>
            </a:r>
            <a:r>
              <a:rPr lang="en-US" altLang="zh-CN" sz="1800" b="1" dirty="0" smtClean="0">
                <a:solidFill>
                  <a:srgbClr val="00B050"/>
                </a:solidFill>
                <a:latin typeface="Times New Roman" pitchFamily="18" charset="0"/>
              </a:rPr>
              <a:t>:  </a:t>
            </a:r>
            <a:r>
              <a:rPr lang="zh-CN" altLang="en-US" sz="1800" b="1" dirty="0" smtClean="0">
                <a:solidFill>
                  <a:srgbClr val="00B050"/>
                </a:solidFill>
                <a:latin typeface="Times New Roman" pitchFamily="18" charset="0"/>
              </a:rPr>
              <a:t>设</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1</a:t>
            </a:r>
            <a:r>
              <a:rPr lang="en-US" altLang="zh-CN" sz="1800" b="1" dirty="0">
                <a:solidFill>
                  <a:srgbClr val="00B050"/>
                </a:solidFill>
                <a:latin typeface="Times New Roman" pitchFamily="18" charset="0"/>
              </a:rPr>
              <a:t>=﹁Q</a:t>
            </a:r>
            <a:r>
              <a:rPr lang="zh-CN" altLang="en-US" sz="1800" b="1" dirty="0">
                <a:solidFill>
                  <a:srgbClr val="00B050"/>
                </a:solidFill>
                <a:latin typeface="Times New Roman" pitchFamily="18" charset="0"/>
              </a:rPr>
              <a:t>，</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2</a:t>
            </a:r>
            <a:r>
              <a:rPr lang="en-US" altLang="zh-CN" sz="1800" b="1" dirty="0">
                <a:solidFill>
                  <a:srgbClr val="00B050"/>
                </a:solidFill>
                <a:latin typeface="Times New Roman" pitchFamily="18" charset="0"/>
              </a:rPr>
              <a:t>=Q</a:t>
            </a:r>
            <a:r>
              <a:rPr lang="zh-CN" altLang="en-US" sz="1800" b="1" dirty="0">
                <a:solidFill>
                  <a:srgbClr val="00B050"/>
                </a:solidFill>
                <a:latin typeface="Times New Roman" pitchFamily="18" charset="0"/>
              </a:rPr>
              <a:t>，求</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1</a:t>
            </a:r>
            <a:r>
              <a:rPr lang="zh-CN" altLang="en-US" sz="1800" b="1" dirty="0">
                <a:solidFill>
                  <a:srgbClr val="00B050"/>
                </a:solidFill>
                <a:latin typeface="Times New Roman" pitchFamily="18" charset="0"/>
              </a:rPr>
              <a:t>和</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2</a:t>
            </a:r>
            <a:r>
              <a:rPr lang="zh-CN" altLang="en-US" sz="1800" b="1" dirty="0">
                <a:solidFill>
                  <a:srgbClr val="00B050"/>
                </a:solidFill>
                <a:latin typeface="Times New Roman" pitchFamily="18" charset="0"/>
              </a:rPr>
              <a:t>的归结式</a:t>
            </a:r>
            <a:r>
              <a:rPr lang="en-US" altLang="zh-CN" sz="1800" b="1" dirty="0">
                <a:solidFill>
                  <a:srgbClr val="00B050"/>
                </a:solidFill>
                <a:latin typeface="Times New Roman" pitchFamily="18" charset="0"/>
              </a:rPr>
              <a:t>C</a:t>
            </a:r>
            <a:r>
              <a:rPr lang="en-US" altLang="zh-CN" sz="1800" b="1" baseline="-25000" dirty="0">
                <a:solidFill>
                  <a:srgbClr val="00B050"/>
                </a:solidFill>
                <a:latin typeface="Times New Roman" pitchFamily="18" charset="0"/>
              </a:rPr>
              <a:t>12</a:t>
            </a:r>
            <a:r>
              <a:rPr lang="zh-CN" altLang="en-US" sz="1800" b="1" dirty="0">
                <a:solidFill>
                  <a:srgbClr val="00B050"/>
                </a:solidFill>
                <a:latin typeface="Times New Roman" pitchFamily="18" charset="0"/>
              </a:rPr>
              <a:t>。</a:t>
            </a:r>
          </a:p>
          <a:p>
            <a:pPr marL="800100" lvl="2" indent="0">
              <a:lnSpc>
                <a:spcPct val="115000"/>
              </a:lnSpc>
              <a:spcBef>
                <a:spcPct val="15000"/>
              </a:spcBef>
              <a:buNone/>
            </a:pPr>
            <a:r>
              <a:rPr lang="zh-CN" altLang="en-US" sz="1800" dirty="0">
                <a:latin typeface="Times New Roman" pitchFamily="18" charset="0"/>
              </a:rPr>
              <a:t>     解：这里</a:t>
            </a:r>
            <a:r>
              <a:rPr lang="en-US" altLang="zh-CN" sz="1800" dirty="0">
                <a:latin typeface="Times New Roman" pitchFamily="18" charset="0"/>
              </a:rPr>
              <a:t>L</a:t>
            </a:r>
            <a:r>
              <a:rPr lang="en-US" altLang="zh-CN" sz="1800" baseline="-25000" dirty="0">
                <a:latin typeface="Times New Roman" pitchFamily="18" charset="0"/>
              </a:rPr>
              <a:t>1</a:t>
            </a:r>
            <a:r>
              <a:rPr lang="en-US" altLang="zh-CN" sz="1800" dirty="0">
                <a:latin typeface="Times New Roman" pitchFamily="18" charset="0"/>
              </a:rPr>
              <a:t>=﹁Q</a:t>
            </a:r>
            <a:r>
              <a:rPr lang="zh-CN" altLang="en-US" sz="1800" dirty="0">
                <a:latin typeface="Times New Roman" pitchFamily="18" charset="0"/>
              </a:rPr>
              <a:t>，</a:t>
            </a:r>
            <a:r>
              <a:rPr lang="en-US" altLang="zh-CN" sz="1800" dirty="0">
                <a:latin typeface="Times New Roman" pitchFamily="18" charset="0"/>
              </a:rPr>
              <a:t>L</a:t>
            </a:r>
            <a:r>
              <a:rPr lang="en-US" altLang="zh-CN" sz="1800" baseline="-25000" dirty="0">
                <a:latin typeface="Times New Roman" pitchFamily="18" charset="0"/>
              </a:rPr>
              <a:t>2</a:t>
            </a:r>
            <a:r>
              <a:rPr lang="en-US" altLang="zh-CN" sz="1800" dirty="0">
                <a:latin typeface="Times New Roman" pitchFamily="18" charset="0"/>
              </a:rPr>
              <a:t>=Q</a:t>
            </a:r>
            <a:r>
              <a:rPr lang="zh-CN" altLang="en-US" sz="1800" dirty="0">
                <a:latin typeface="Times New Roman" pitchFamily="18" charset="0"/>
              </a:rPr>
              <a:t>，通过归结可以得到</a:t>
            </a:r>
          </a:p>
          <a:p>
            <a:pPr marL="800100" lvl="2" indent="0">
              <a:lnSpc>
                <a:spcPct val="115000"/>
              </a:lnSpc>
              <a:spcBef>
                <a:spcPct val="15000"/>
              </a:spcBef>
              <a:buNone/>
            </a:pPr>
            <a:r>
              <a:rPr lang="zh-CN" altLang="en-US" sz="1800" dirty="0">
                <a:latin typeface="Times New Roman" pitchFamily="18" charset="0"/>
              </a:rPr>
              <a:t>            </a:t>
            </a:r>
            <a:r>
              <a:rPr lang="zh-CN" altLang="en-US" sz="1800" dirty="0" smtClean="0">
                <a:latin typeface="Times New Roman" pitchFamily="18" charset="0"/>
              </a:rPr>
              <a:t>   </a:t>
            </a:r>
            <a:r>
              <a:rPr lang="en-US" altLang="zh-CN" sz="1800" dirty="0">
                <a:latin typeface="Times New Roman" pitchFamily="18" charset="0"/>
              </a:rPr>
              <a:t>C</a:t>
            </a:r>
            <a:r>
              <a:rPr lang="en-US" altLang="zh-CN" sz="1800" baseline="-25000" dirty="0">
                <a:latin typeface="Times New Roman" pitchFamily="18" charset="0"/>
              </a:rPr>
              <a:t>12</a:t>
            </a:r>
            <a:r>
              <a:rPr lang="en-US" altLang="zh-CN" sz="1800" dirty="0">
                <a:latin typeface="Times New Roman" pitchFamily="18" charset="0"/>
              </a:rPr>
              <a:t>= NIL</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915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915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89155">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89155">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89155">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8915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9" name="Rectangle 3"/>
          <p:cNvSpPr>
            <a:spLocks noGrp="1" noChangeArrowheads="1"/>
          </p:cNvSpPr>
          <p:nvPr>
            <p:ph type="body" sz="half" idx="1"/>
          </p:nvPr>
        </p:nvSpPr>
        <p:spPr>
          <a:xfrm>
            <a:off x="179512" y="1628800"/>
            <a:ext cx="4495800" cy="4852988"/>
          </a:xfrm>
        </p:spPr>
        <p:txBody>
          <a:bodyPr/>
          <a:lstStyle/>
          <a:p>
            <a:pPr marL="400050" lvl="1" indent="0">
              <a:lnSpc>
                <a:spcPct val="110000"/>
              </a:lnSpc>
              <a:buNone/>
            </a:pPr>
            <a:r>
              <a:rPr lang="zh-CN" altLang="en-US" sz="1800" dirty="0" smtClean="0">
                <a:solidFill>
                  <a:srgbClr val="00B050"/>
                </a:solidFill>
                <a:latin typeface="Times New Roman" pitchFamily="18" charset="0"/>
              </a:rPr>
              <a:t>例</a:t>
            </a:r>
            <a:r>
              <a:rPr lang="en-US" altLang="zh-CN" sz="1800" dirty="0" smtClean="0">
                <a:solidFill>
                  <a:srgbClr val="00B050"/>
                </a:solidFill>
                <a:latin typeface="Times New Roman" pitchFamily="18" charset="0"/>
              </a:rPr>
              <a:t>:  </a:t>
            </a:r>
            <a:r>
              <a:rPr lang="zh-CN" altLang="en-US" sz="1800" dirty="0" smtClean="0">
                <a:solidFill>
                  <a:srgbClr val="00B050"/>
                </a:solidFill>
                <a:latin typeface="Times New Roman" pitchFamily="18" charset="0"/>
              </a:rPr>
              <a:t>设</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1 </a:t>
            </a:r>
            <a:r>
              <a:rPr lang="en-US" altLang="zh-CN" sz="1800" dirty="0">
                <a:solidFill>
                  <a:srgbClr val="00B050"/>
                </a:solidFill>
                <a:latin typeface="Times New Roman" pitchFamily="18" charset="0"/>
              </a:rPr>
              <a:t>=﹁P ∨ Q </a:t>
            </a:r>
            <a:r>
              <a:rPr lang="zh-CN" altLang="en-US" sz="1800" dirty="0">
                <a:solidFill>
                  <a:srgbClr val="00B050"/>
                </a:solidFill>
                <a:latin typeface="Times New Roman" pitchFamily="18" charset="0"/>
              </a:rPr>
              <a:t>，</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2</a:t>
            </a:r>
            <a:r>
              <a:rPr lang="en-US" altLang="zh-CN" sz="1800" dirty="0">
                <a:solidFill>
                  <a:srgbClr val="00B050"/>
                </a:solidFill>
                <a:latin typeface="Times New Roman" pitchFamily="18" charset="0"/>
              </a:rPr>
              <a:t>=﹁Q</a:t>
            </a:r>
            <a:r>
              <a:rPr lang="zh-CN" altLang="en-US" sz="1800" dirty="0">
                <a:solidFill>
                  <a:srgbClr val="00B050"/>
                </a:solidFill>
                <a:latin typeface="Times New Roman" pitchFamily="18" charset="0"/>
              </a:rPr>
              <a:t>，</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3</a:t>
            </a:r>
            <a:r>
              <a:rPr lang="en-US" altLang="zh-CN" sz="1800" dirty="0">
                <a:solidFill>
                  <a:srgbClr val="00B050"/>
                </a:solidFill>
                <a:latin typeface="Times New Roman" pitchFamily="18" charset="0"/>
              </a:rPr>
              <a:t>=P</a:t>
            </a:r>
            <a:r>
              <a:rPr lang="zh-CN" altLang="en-US" sz="1800" dirty="0">
                <a:solidFill>
                  <a:srgbClr val="00B050"/>
                </a:solidFill>
                <a:latin typeface="Times New Roman" pitchFamily="18" charset="0"/>
              </a:rPr>
              <a:t>，求</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1</a:t>
            </a:r>
            <a:r>
              <a:rPr lang="zh-CN" altLang="en-US" sz="1800" dirty="0">
                <a:solidFill>
                  <a:srgbClr val="00B050"/>
                </a:solidFill>
                <a:latin typeface="Times New Roman" pitchFamily="18" charset="0"/>
              </a:rPr>
              <a:t>、</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2</a:t>
            </a:r>
            <a:r>
              <a:rPr lang="zh-CN" altLang="en-US" sz="1800" dirty="0">
                <a:solidFill>
                  <a:srgbClr val="00B050"/>
                </a:solidFill>
                <a:latin typeface="Times New Roman" pitchFamily="18" charset="0"/>
              </a:rPr>
              <a:t>、</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3</a:t>
            </a:r>
            <a:r>
              <a:rPr lang="zh-CN" altLang="en-US" sz="1800" dirty="0">
                <a:solidFill>
                  <a:srgbClr val="00B050"/>
                </a:solidFill>
                <a:latin typeface="Times New Roman" pitchFamily="18" charset="0"/>
              </a:rPr>
              <a:t>的归结式</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123</a:t>
            </a:r>
            <a:r>
              <a:rPr lang="zh-CN" altLang="en-US" sz="1800" dirty="0">
                <a:solidFill>
                  <a:srgbClr val="00B050"/>
                </a:solidFill>
                <a:latin typeface="Times New Roman" pitchFamily="18" charset="0"/>
              </a:rPr>
              <a:t>。</a:t>
            </a:r>
          </a:p>
          <a:p>
            <a:pPr marL="400050" lvl="1" indent="0">
              <a:lnSpc>
                <a:spcPct val="110000"/>
              </a:lnSpc>
              <a:buNone/>
            </a:pPr>
            <a:r>
              <a:rPr lang="zh-CN" altLang="en-US" sz="1800" dirty="0" smtClean="0">
                <a:solidFill>
                  <a:srgbClr val="00B050"/>
                </a:solidFill>
                <a:latin typeface="Times New Roman" pitchFamily="18" charset="0"/>
              </a:rPr>
              <a:t>解</a:t>
            </a:r>
            <a:r>
              <a:rPr lang="zh-CN" altLang="en-US" sz="1800" dirty="0">
                <a:solidFill>
                  <a:srgbClr val="00B050"/>
                </a:solidFill>
                <a:latin typeface="Times New Roman" pitchFamily="18" charset="0"/>
              </a:rPr>
              <a:t>：若先对</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1</a:t>
            </a:r>
            <a:r>
              <a:rPr lang="zh-CN" altLang="en-US" sz="1800" dirty="0">
                <a:solidFill>
                  <a:srgbClr val="00B050"/>
                </a:solidFill>
                <a:latin typeface="Times New Roman" pitchFamily="18" charset="0"/>
              </a:rPr>
              <a:t>、</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2</a:t>
            </a:r>
            <a:r>
              <a:rPr lang="zh-CN" altLang="en-US" sz="1800" dirty="0">
                <a:solidFill>
                  <a:srgbClr val="00B050"/>
                </a:solidFill>
                <a:latin typeface="Times New Roman" pitchFamily="18" charset="0"/>
              </a:rPr>
              <a:t>归结，可得到</a:t>
            </a:r>
          </a:p>
          <a:p>
            <a:pPr marL="400050" lvl="1" indent="0">
              <a:lnSpc>
                <a:spcPct val="110000"/>
              </a:lnSpc>
              <a:buNone/>
            </a:pPr>
            <a:r>
              <a:rPr lang="zh-CN" altLang="en-US" sz="1800" dirty="0">
                <a:solidFill>
                  <a:srgbClr val="00B050"/>
                </a:solidFill>
                <a:latin typeface="Times New Roman" pitchFamily="18" charset="0"/>
              </a:rPr>
              <a:t>        </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12</a:t>
            </a:r>
            <a:r>
              <a:rPr lang="en-US" altLang="zh-CN" sz="1800" dirty="0">
                <a:solidFill>
                  <a:srgbClr val="00B050"/>
                </a:solidFill>
                <a:latin typeface="Times New Roman" pitchFamily="18" charset="0"/>
              </a:rPr>
              <a:t>=﹁P</a:t>
            </a:r>
          </a:p>
          <a:p>
            <a:pPr marL="400050" lvl="1" indent="0">
              <a:lnSpc>
                <a:spcPct val="110000"/>
              </a:lnSpc>
              <a:buNone/>
            </a:pPr>
            <a:r>
              <a:rPr lang="zh-CN" altLang="en-US" sz="1800" dirty="0">
                <a:solidFill>
                  <a:srgbClr val="00B050"/>
                </a:solidFill>
                <a:latin typeface="Times New Roman" pitchFamily="18" charset="0"/>
              </a:rPr>
              <a:t>然后再对</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12</a:t>
            </a:r>
            <a:r>
              <a:rPr lang="zh-CN" altLang="en-US" sz="1800" dirty="0">
                <a:solidFill>
                  <a:srgbClr val="00B050"/>
                </a:solidFill>
                <a:latin typeface="Times New Roman" pitchFamily="18" charset="0"/>
              </a:rPr>
              <a:t>和</a:t>
            </a:r>
            <a:r>
              <a:rPr lang="en-US" altLang="zh-CN" sz="1800" dirty="0">
                <a:solidFill>
                  <a:srgbClr val="00B050"/>
                </a:solidFill>
                <a:latin typeface="Times New Roman" pitchFamily="18" charset="0"/>
              </a:rPr>
              <a:t>C</a:t>
            </a:r>
            <a:r>
              <a:rPr lang="en-US" altLang="zh-CN" sz="1800" baseline="-25000" dirty="0">
                <a:solidFill>
                  <a:srgbClr val="00B050"/>
                </a:solidFill>
                <a:latin typeface="Times New Roman" pitchFamily="18" charset="0"/>
              </a:rPr>
              <a:t>3</a:t>
            </a:r>
            <a:r>
              <a:rPr lang="zh-CN" altLang="en-US" sz="1800" dirty="0">
                <a:solidFill>
                  <a:srgbClr val="00B050"/>
                </a:solidFill>
                <a:latin typeface="Times New Roman" pitchFamily="18" charset="0"/>
              </a:rPr>
              <a:t>归结，得到</a:t>
            </a:r>
          </a:p>
          <a:p>
            <a:pPr marL="400050" lvl="1" indent="0">
              <a:lnSpc>
                <a:spcPct val="110000"/>
              </a:lnSpc>
              <a:buNone/>
            </a:pPr>
            <a:r>
              <a:rPr lang="zh-CN" altLang="en-US" sz="1800" dirty="0">
                <a:solidFill>
                  <a:srgbClr val="00B050"/>
                </a:solidFill>
                <a:latin typeface="Times New Roman" pitchFamily="18" charset="0"/>
              </a:rPr>
              <a:t>            </a:t>
            </a:r>
            <a:r>
              <a:rPr lang="en-US" altLang="zh-CN" sz="1800" dirty="0" smtClean="0">
                <a:solidFill>
                  <a:srgbClr val="00B050"/>
                </a:solidFill>
                <a:latin typeface="Times New Roman" pitchFamily="18" charset="0"/>
              </a:rPr>
              <a:t>C</a:t>
            </a:r>
            <a:r>
              <a:rPr lang="en-US" altLang="zh-CN" sz="1800" baseline="-25000" dirty="0" smtClean="0">
                <a:solidFill>
                  <a:srgbClr val="00B050"/>
                </a:solidFill>
                <a:latin typeface="Times New Roman" pitchFamily="18" charset="0"/>
              </a:rPr>
              <a:t>123</a:t>
            </a:r>
            <a:r>
              <a:rPr lang="en-US" altLang="zh-CN" sz="1800" dirty="0" smtClean="0">
                <a:solidFill>
                  <a:srgbClr val="00B050"/>
                </a:solidFill>
                <a:latin typeface="Times New Roman" pitchFamily="18" charset="0"/>
              </a:rPr>
              <a:t>=NIL</a:t>
            </a:r>
          </a:p>
          <a:p>
            <a:pPr marL="400050" lvl="1" indent="0">
              <a:lnSpc>
                <a:spcPct val="110000"/>
              </a:lnSpc>
              <a:buNone/>
            </a:pPr>
            <a:endParaRPr lang="en-US" altLang="zh-CN" sz="1800" dirty="0">
              <a:solidFill>
                <a:srgbClr val="00B050"/>
              </a:solidFill>
              <a:latin typeface="Times New Roman" pitchFamily="18" charset="0"/>
            </a:endParaRPr>
          </a:p>
          <a:p>
            <a:pPr>
              <a:lnSpc>
                <a:spcPct val="110000"/>
              </a:lnSpc>
              <a:spcBef>
                <a:spcPts val="1200"/>
              </a:spcBef>
            </a:pPr>
            <a:r>
              <a:rPr lang="zh-CN" altLang="en-US" sz="2200" dirty="0">
                <a:latin typeface="Times New Roman" pitchFamily="18" charset="0"/>
              </a:rPr>
              <a:t>归结过程可用</a:t>
            </a:r>
            <a:r>
              <a:rPr lang="zh-CN" altLang="en-US" sz="2200" dirty="0">
                <a:solidFill>
                  <a:srgbClr val="0000FF"/>
                </a:solidFill>
                <a:latin typeface="Times New Roman" pitchFamily="18" charset="0"/>
              </a:rPr>
              <a:t>归结树</a:t>
            </a:r>
            <a:r>
              <a:rPr lang="zh-CN" altLang="en-US" sz="2200" dirty="0">
                <a:latin typeface="Times New Roman" pitchFamily="18" charset="0"/>
              </a:rPr>
              <a:t>表示</a:t>
            </a:r>
          </a:p>
          <a:p>
            <a:pPr>
              <a:lnSpc>
                <a:spcPct val="110000"/>
              </a:lnSpc>
              <a:spcBef>
                <a:spcPts val="1200"/>
              </a:spcBef>
            </a:pPr>
            <a:r>
              <a:rPr lang="zh-CN" altLang="en-US" sz="2200" dirty="0" smtClean="0">
                <a:solidFill>
                  <a:srgbClr val="FF0000"/>
                </a:solidFill>
                <a:latin typeface="Times New Roman" pitchFamily="18" charset="0"/>
              </a:rPr>
              <a:t>归结过程不唯一</a:t>
            </a:r>
            <a:r>
              <a:rPr lang="en-US" altLang="zh-CN" sz="2200" dirty="0" smtClean="0">
                <a:solidFill>
                  <a:srgbClr val="0000FF"/>
                </a:solidFill>
                <a:latin typeface="Times New Roman" pitchFamily="18" charset="0"/>
              </a:rPr>
              <a:t>:  </a:t>
            </a:r>
            <a:r>
              <a:rPr lang="zh-CN" altLang="en-US" sz="2200" dirty="0" smtClean="0">
                <a:solidFill>
                  <a:srgbClr val="0000FF"/>
                </a:solidFill>
                <a:latin typeface="Times New Roman" pitchFamily="18" charset="0"/>
              </a:rPr>
              <a:t>如果</a:t>
            </a:r>
            <a:r>
              <a:rPr lang="zh-CN" altLang="en-US" sz="2200" b="1" dirty="0">
                <a:solidFill>
                  <a:srgbClr val="0000FF"/>
                </a:solidFill>
                <a:latin typeface="Times New Roman" pitchFamily="18" charset="0"/>
              </a:rPr>
              <a:t>改变归结顺序，同样可以得到相同的</a:t>
            </a:r>
            <a:r>
              <a:rPr lang="zh-CN" altLang="en-US" sz="2200" b="1" dirty="0" smtClean="0">
                <a:solidFill>
                  <a:srgbClr val="0000FF"/>
                </a:solidFill>
                <a:latin typeface="Times New Roman" pitchFamily="18" charset="0"/>
              </a:rPr>
              <a:t>结果</a:t>
            </a:r>
            <a:endParaRPr lang="zh-CN" altLang="en-US" sz="2200" b="1" dirty="0">
              <a:solidFill>
                <a:srgbClr val="0000FF"/>
              </a:solidFill>
              <a:latin typeface="Times New Roman" pitchFamily="18" charset="0"/>
            </a:endParaRPr>
          </a:p>
        </p:txBody>
      </p:sp>
      <p:grpSp>
        <p:nvGrpSpPr>
          <p:cNvPr id="2" name="组合 1"/>
          <p:cNvGrpSpPr/>
          <p:nvPr/>
        </p:nvGrpSpPr>
        <p:grpSpPr>
          <a:xfrm>
            <a:off x="5003800" y="1989138"/>
            <a:ext cx="2808288" cy="1774825"/>
            <a:chOff x="5003800" y="1989138"/>
            <a:chExt cx="2808288" cy="1774825"/>
          </a:xfrm>
        </p:grpSpPr>
        <p:sp>
          <p:nvSpPr>
            <p:cNvPr id="690181" name="Text Box 5"/>
            <p:cNvSpPr txBox="1">
              <a:spLocks noChangeArrowheads="1"/>
            </p:cNvSpPr>
            <p:nvPr/>
          </p:nvSpPr>
          <p:spPr bwMode="auto">
            <a:xfrm>
              <a:off x="5003800" y="2060575"/>
              <a:ext cx="936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690182" name="Text Box 6"/>
            <p:cNvSpPr txBox="1">
              <a:spLocks noChangeArrowheads="1"/>
            </p:cNvSpPr>
            <p:nvPr/>
          </p:nvSpPr>
          <p:spPr bwMode="auto">
            <a:xfrm>
              <a:off x="5003800" y="1989138"/>
              <a:ext cx="1223963" cy="33655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solidFill>
                    <a:srgbClr val="0000CC"/>
                  </a:solidFill>
                  <a:latin typeface="宋体" pitchFamily="2" charset="-122"/>
                </a:rPr>
                <a:t>﹁</a:t>
              </a:r>
              <a:r>
                <a:rPr lang="en-US" altLang="zh-CN">
                  <a:solidFill>
                    <a:srgbClr val="0000CC"/>
                  </a:solidFill>
                </a:rPr>
                <a:t>P </a:t>
              </a:r>
              <a:r>
                <a:rPr lang="en-US" altLang="zh-CN" b="1">
                  <a:solidFill>
                    <a:srgbClr val="0000CC"/>
                  </a:solidFill>
                </a:rPr>
                <a:t>∨</a:t>
              </a:r>
              <a:r>
                <a:rPr lang="en-US" altLang="zh-CN">
                  <a:solidFill>
                    <a:srgbClr val="0000CC"/>
                  </a:solidFill>
                </a:rPr>
                <a:t> Q</a:t>
              </a:r>
            </a:p>
          </p:txBody>
        </p:sp>
        <p:sp>
          <p:nvSpPr>
            <p:cNvPr id="690183" name="Text Box 7"/>
            <p:cNvSpPr txBox="1">
              <a:spLocks noChangeArrowheads="1"/>
            </p:cNvSpPr>
            <p:nvPr/>
          </p:nvSpPr>
          <p:spPr bwMode="auto">
            <a:xfrm>
              <a:off x="6659563" y="1989138"/>
              <a:ext cx="9366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dirty="0">
                  <a:solidFill>
                    <a:srgbClr val="0000CC"/>
                  </a:solidFill>
                  <a:latin typeface="宋体" pitchFamily="2" charset="-122"/>
                </a:rPr>
                <a:t>﹁</a:t>
              </a:r>
              <a:r>
                <a:rPr lang="en-US" altLang="zh-CN" dirty="0">
                  <a:solidFill>
                    <a:srgbClr val="0000CC"/>
                  </a:solidFill>
                </a:rPr>
                <a:t>Q</a:t>
              </a:r>
            </a:p>
          </p:txBody>
        </p:sp>
        <p:sp>
          <p:nvSpPr>
            <p:cNvPr id="690184" name="Text Box 8"/>
            <p:cNvSpPr txBox="1">
              <a:spLocks noChangeArrowheads="1"/>
            </p:cNvSpPr>
            <p:nvPr/>
          </p:nvSpPr>
          <p:spPr bwMode="auto">
            <a:xfrm>
              <a:off x="5795963" y="2636838"/>
              <a:ext cx="79216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latin typeface="宋体" pitchFamily="2" charset="-122"/>
                </a:rPr>
                <a:t>﹁</a:t>
              </a:r>
              <a:r>
                <a:rPr lang="en-US" altLang="zh-CN">
                  <a:solidFill>
                    <a:srgbClr val="0000CC"/>
                  </a:solidFill>
                </a:rPr>
                <a:t>P</a:t>
              </a:r>
            </a:p>
          </p:txBody>
        </p:sp>
        <p:sp>
          <p:nvSpPr>
            <p:cNvPr id="690185" name="Text Box 9"/>
            <p:cNvSpPr txBox="1">
              <a:spLocks noChangeArrowheads="1"/>
            </p:cNvSpPr>
            <p:nvPr/>
          </p:nvSpPr>
          <p:spPr bwMode="auto">
            <a:xfrm>
              <a:off x="7019925" y="2636838"/>
              <a:ext cx="7921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   P</a:t>
              </a:r>
            </a:p>
          </p:txBody>
        </p:sp>
        <p:sp>
          <p:nvSpPr>
            <p:cNvPr id="690186" name="Text Box 10"/>
            <p:cNvSpPr txBox="1">
              <a:spLocks noChangeArrowheads="1"/>
            </p:cNvSpPr>
            <p:nvPr/>
          </p:nvSpPr>
          <p:spPr bwMode="auto">
            <a:xfrm>
              <a:off x="6300788" y="3357563"/>
              <a:ext cx="86360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  NIL</a:t>
              </a:r>
            </a:p>
          </p:txBody>
        </p:sp>
        <p:sp>
          <p:nvSpPr>
            <p:cNvPr id="690187" name="Line 11"/>
            <p:cNvSpPr>
              <a:spLocks noChangeShapeType="1"/>
            </p:cNvSpPr>
            <p:nvPr/>
          </p:nvSpPr>
          <p:spPr bwMode="auto">
            <a:xfrm>
              <a:off x="5580063" y="2349500"/>
              <a:ext cx="576262" cy="28733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90188" name="Line 12"/>
            <p:cNvSpPr>
              <a:spLocks noChangeShapeType="1"/>
            </p:cNvSpPr>
            <p:nvPr/>
          </p:nvSpPr>
          <p:spPr bwMode="auto">
            <a:xfrm flipH="1">
              <a:off x="6300788" y="2420938"/>
              <a:ext cx="863600" cy="2159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90189" name="Line 13"/>
            <p:cNvSpPr>
              <a:spLocks noChangeShapeType="1"/>
            </p:cNvSpPr>
            <p:nvPr/>
          </p:nvSpPr>
          <p:spPr bwMode="auto">
            <a:xfrm>
              <a:off x="6156325" y="3068638"/>
              <a:ext cx="576263" cy="2889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90190" name="Line 14"/>
            <p:cNvSpPr>
              <a:spLocks noChangeShapeType="1"/>
            </p:cNvSpPr>
            <p:nvPr/>
          </p:nvSpPr>
          <p:spPr bwMode="auto">
            <a:xfrm flipH="1">
              <a:off x="6877050" y="3068638"/>
              <a:ext cx="574675" cy="2889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 name="组合 2"/>
          <p:cNvGrpSpPr/>
          <p:nvPr/>
        </p:nvGrpSpPr>
        <p:grpSpPr>
          <a:xfrm>
            <a:off x="5076825" y="4221163"/>
            <a:ext cx="2879725" cy="1919287"/>
            <a:chOff x="5076825" y="4221163"/>
            <a:chExt cx="2879725" cy="1919287"/>
          </a:xfrm>
        </p:grpSpPr>
        <p:sp>
          <p:nvSpPr>
            <p:cNvPr id="690191" name="Text Box 15"/>
            <p:cNvSpPr txBox="1">
              <a:spLocks noChangeArrowheads="1"/>
            </p:cNvSpPr>
            <p:nvPr/>
          </p:nvSpPr>
          <p:spPr bwMode="auto">
            <a:xfrm>
              <a:off x="5076825" y="4292600"/>
              <a:ext cx="1223963" cy="336550"/>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solidFill>
                    <a:srgbClr val="006600"/>
                  </a:solidFill>
                  <a:latin typeface="宋体" pitchFamily="2" charset="-122"/>
                </a:rPr>
                <a:t>﹁</a:t>
              </a:r>
              <a:r>
                <a:rPr lang="en-US" altLang="zh-CN">
                  <a:solidFill>
                    <a:srgbClr val="006600"/>
                  </a:solidFill>
                </a:rPr>
                <a:t>P </a:t>
              </a:r>
              <a:r>
                <a:rPr lang="en-US" altLang="zh-CN" b="1">
                  <a:solidFill>
                    <a:srgbClr val="006600"/>
                  </a:solidFill>
                </a:rPr>
                <a:t>∨</a:t>
              </a:r>
              <a:r>
                <a:rPr lang="en-US" altLang="zh-CN">
                  <a:solidFill>
                    <a:srgbClr val="006600"/>
                  </a:solidFill>
                </a:rPr>
                <a:t> Q</a:t>
              </a:r>
            </a:p>
          </p:txBody>
        </p:sp>
        <p:sp>
          <p:nvSpPr>
            <p:cNvPr id="690192" name="Text Box 16"/>
            <p:cNvSpPr txBox="1">
              <a:spLocks noChangeArrowheads="1"/>
            </p:cNvSpPr>
            <p:nvPr/>
          </p:nvSpPr>
          <p:spPr bwMode="auto">
            <a:xfrm>
              <a:off x="6948488" y="4221163"/>
              <a:ext cx="792162" cy="406400"/>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6600"/>
                  </a:solidFill>
                </a:rPr>
                <a:t>   P</a:t>
              </a:r>
            </a:p>
          </p:txBody>
        </p:sp>
        <p:sp>
          <p:nvSpPr>
            <p:cNvPr id="690193" name="Text Box 17"/>
            <p:cNvSpPr txBox="1">
              <a:spLocks noChangeArrowheads="1"/>
            </p:cNvSpPr>
            <p:nvPr/>
          </p:nvSpPr>
          <p:spPr bwMode="auto">
            <a:xfrm>
              <a:off x="5867400" y="5013325"/>
              <a:ext cx="792163" cy="406400"/>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6600"/>
                  </a:solidFill>
                </a:rPr>
                <a:t>  Q</a:t>
              </a:r>
            </a:p>
          </p:txBody>
        </p:sp>
        <p:sp>
          <p:nvSpPr>
            <p:cNvPr id="690194" name="Text Box 18"/>
            <p:cNvSpPr txBox="1">
              <a:spLocks noChangeArrowheads="1"/>
            </p:cNvSpPr>
            <p:nvPr/>
          </p:nvSpPr>
          <p:spPr bwMode="auto">
            <a:xfrm>
              <a:off x="7019925" y="4941888"/>
              <a:ext cx="936625" cy="406400"/>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solidFill>
                    <a:srgbClr val="006600"/>
                  </a:solidFill>
                  <a:latin typeface="宋体" pitchFamily="2" charset="-122"/>
                </a:rPr>
                <a:t>﹁</a:t>
              </a:r>
              <a:r>
                <a:rPr lang="en-US" altLang="zh-CN">
                  <a:solidFill>
                    <a:srgbClr val="006600"/>
                  </a:solidFill>
                </a:rPr>
                <a:t>Q</a:t>
              </a:r>
            </a:p>
          </p:txBody>
        </p:sp>
        <p:sp>
          <p:nvSpPr>
            <p:cNvPr id="690195" name="Text Box 19"/>
            <p:cNvSpPr txBox="1">
              <a:spLocks noChangeArrowheads="1"/>
            </p:cNvSpPr>
            <p:nvPr/>
          </p:nvSpPr>
          <p:spPr bwMode="auto">
            <a:xfrm>
              <a:off x="6300788" y="5734050"/>
              <a:ext cx="863600" cy="406400"/>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6600"/>
                  </a:solidFill>
                </a:rPr>
                <a:t>  NIL</a:t>
              </a:r>
            </a:p>
          </p:txBody>
        </p:sp>
        <p:sp>
          <p:nvSpPr>
            <p:cNvPr id="690196" name="Line 20"/>
            <p:cNvSpPr>
              <a:spLocks noChangeShapeType="1"/>
            </p:cNvSpPr>
            <p:nvPr/>
          </p:nvSpPr>
          <p:spPr bwMode="auto">
            <a:xfrm>
              <a:off x="5724525" y="4652963"/>
              <a:ext cx="576263" cy="360362"/>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90197" name="Line 21"/>
            <p:cNvSpPr>
              <a:spLocks noChangeShapeType="1"/>
            </p:cNvSpPr>
            <p:nvPr/>
          </p:nvSpPr>
          <p:spPr bwMode="auto">
            <a:xfrm flipH="1">
              <a:off x="6372225" y="4652963"/>
              <a:ext cx="935038" cy="360362"/>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90198" name="Line 22"/>
            <p:cNvSpPr>
              <a:spLocks noChangeShapeType="1"/>
            </p:cNvSpPr>
            <p:nvPr/>
          </p:nvSpPr>
          <p:spPr bwMode="auto">
            <a:xfrm>
              <a:off x="6227763" y="5445125"/>
              <a:ext cx="504825" cy="288925"/>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90199" name="Line 23"/>
            <p:cNvSpPr>
              <a:spLocks noChangeShapeType="1"/>
            </p:cNvSpPr>
            <p:nvPr/>
          </p:nvSpPr>
          <p:spPr bwMode="auto">
            <a:xfrm flipH="1">
              <a:off x="6804025" y="5373688"/>
              <a:ext cx="647700" cy="360362"/>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28" name="Rectangle 2"/>
          <p:cNvSpPr>
            <a:spLocks noGrp="1" noChangeArrowheads="1"/>
          </p:cNvSpPr>
          <p:nvPr>
            <p:ph type="title"/>
          </p:nvPr>
        </p:nvSpPr>
        <p:spPr>
          <a:xfrm>
            <a:off x="468313" y="260350"/>
            <a:ext cx="8229600" cy="908050"/>
          </a:xfrm>
        </p:spPr>
        <p:txBody>
          <a:bodyPr/>
          <a:lstStyle/>
          <a:p>
            <a:r>
              <a:rPr lang="zh-CN" altLang="en-US" b="1" dirty="0" smtClean="0">
                <a:solidFill>
                  <a:schemeClr val="accent2"/>
                </a:solidFill>
                <a:latin typeface="Times New Roman" pitchFamily="18" charset="0"/>
              </a:rPr>
              <a:t>鲁</a:t>
            </a:r>
            <a:r>
              <a:rPr lang="zh-CN" altLang="en-US" b="1" dirty="0">
                <a:solidFill>
                  <a:schemeClr val="accent2"/>
                </a:solidFill>
                <a:latin typeface="Times New Roman" pitchFamily="18" charset="0"/>
              </a:rPr>
              <a:t>滨逊</a:t>
            </a:r>
            <a:r>
              <a:rPr lang="zh-CN" altLang="en-US" b="1" dirty="0" smtClean="0">
                <a:solidFill>
                  <a:schemeClr val="accent2"/>
                </a:solidFill>
                <a:latin typeface="Times New Roman" pitchFamily="18" charset="0"/>
              </a:rPr>
              <a:t>归结原理</a:t>
            </a:r>
            <a:r>
              <a:rPr lang="en-US" altLang="zh-CN" b="1" dirty="0" smtClean="0">
                <a:solidFill>
                  <a:schemeClr val="accent2"/>
                </a:solidFill>
                <a:latin typeface="Times New Roman" pitchFamily="18" charset="0"/>
              </a:rPr>
              <a:t>--</a:t>
            </a:r>
            <a:r>
              <a:rPr lang="zh-CN" altLang="en-US" sz="3200" b="1" dirty="0" smtClean="0">
                <a:solidFill>
                  <a:schemeClr val="accent2"/>
                </a:solidFill>
                <a:latin typeface="Times New Roman" pitchFamily="18" charset="0"/>
              </a:rPr>
              <a:t>命题逻辑</a:t>
            </a:r>
            <a:r>
              <a:rPr lang="zh-CN" altLang="en-US" sz="3200" b="1" dirty="0">
                <a:solidFill>
                  <a:schemeClr val="accent2"/>
                </a:solidFill>
                <a:latin typeface="Times New Roman" pitchFamily="18" charset="0"/>
              </a:rPr>
              <a:t>的</a:t>
            </a:r>
            <a:r>
              <a:rPr lang="zh-CN" altLang="en-US" sz="3200" b="1" dirty="0" smtClean="0">
                <a:solidFill>
                  <a:schemeClr val="accent2"/>
                </a:solidFill>
                <a:latin typeface="Times New Roman" pitchFamily="18" charset="0"/>
              </a:rPr>
              <a:t>归结</a:t>
            </a:r>
            <a:endParaRPr lang="zh-CN" altLang="en-US" sz="3200" b="1" dirty="0">
              <a:solidFill>
                <a:schemeClr val="accent2"/>
              </a:solidFill>
              <a:latin typeface="Times New Roman"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017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017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9017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9017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90179">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901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3" name="Rectangle 3"/>
          <p:cNvSpPr>
            <a:spLocks noGrp="1" noChangeArrowheads="1"/>
          </p:cNvSpPr>
          <p:nvPr>
            <p:ph type="body" idx="1"/>
          </p:nvPr>
        </p:nvSpPr>
        <p:spPr>
          <a:xfrm>
            <a:off x="444246" y="2564904"/>
            <a:ext cx="7800162" cy="3888432"/>
          </a:xfrm>
        </p:spPr>
        <p:txBody>
          <a:bodyPr/>
          <a:lstStyle/>
          <a:p>
            <a:pPr marL="0" indent="0">
              <a:lnSpc>
                <a:spcPct val="120000"/>
              </a:lnSpc>
              <a:buNone/>
            </a:pPr>
            <a:r>
              <a:rPr lang="zh-CN" altLang="en-US" sz="2400" b="0" dirty="0" smtClean="0">
                <a:latin typeface="Times New Roman" pitchFamily="18" charset="0"/>
              </a:rPr>
              <a:t>证明：</a:t>
            </a:r>
            <a:r>
              <a:rPr lang="zh-CN" altLang="en-US" sz="2400" dirty="0" smtClean="0">
                <a:solidFill>
                  <a:srgbClr val="7030A0"/>
                </a:solidFill>
              </a:rPr>
              <a:t>设</a:t>
            </a:r>
            <a:r>
              <a:rPr lang="en-US" altLang="zh-CN" sz="2400" dirty="0">
                <a:solidFill>
                  <a:srgbClr val="7030A0"/>
                </a:solidFill>
              </a:rPr>
              <a:t>C</a:t>
            </a:r>
            <a:r>
              <a:rPr lang="en-US" altLang="zh-CN" sz="2400" baseline="-25000" dirty="0">
                <a:solidFill>
                  <a:srgbClr val="7030A0"/>
                </a:solidFill>
              </a:rPr>
              <a:t>1</a:t>
            </a:r>
            <a:r>
              <a:rPr lang="en-US" altLang="zh-CN" sz="2400" dirty="0">
                <a:solidFill>
                  <a:srgbClr val="7030A0"/>
                </a:solidFill>
              </a:rPr>
              <a:t>=L∨C</a:t>
            </a:r>
            <a:r>
              <a:rPr lang="en-US" altLang="zh-CN" sz="2400" baseline="-25000" dirty="0">
                <a:solidFill>
                  <a:srgbClr val="7030A0"/>
                </a:solidFill>
              </a:rPr>
              <a:t>1 </a:t>
            </a:r>
            <a:r>
              <a:rPr lang="en-US" altLang="zh-CN" sz="2400" dirty="0">
                <a:solidFill>
                  <a:srgbClr val="7030A0"/>
                </a:solidFill>
              </a:rPr>
              <a:t>’ </a:t>
            </a:r>
            <a:r>
              <a:rPr lang="zh-CN" altLang="en-US" sz="2400" dirty="0">
                <a:solidFill>
                  <a:srgbClr val="7030A0"/>
                </a:solidFill>
              </a:rPr>
              <a:t>，</a:t>
            </a:r>
            <a:r>
              <a:rPr lang="en-US" altLang="zh-CN" sz="2400" dirty="0">
                <a:solidFill>
                  <a:srgbClr val="7030A0"/>
                </a:solidFill>
              </a:rPr>
              <a:t>C</a:t>
            </a:r>
            <a:r>
              <a:rPr lang="en-US" altLang="zh-CN" sz="2400" baseline="-25000" dirty="0">
                <a:solidFill>
                  <a:srgbClr val="7030A0"/>
                </a:solidFill>
              </a:rPr>
              <a:t>2</a:t>
            </a:r>
            <a:r>
              <a:rPr lang="en-US" altLang="zh-CN" sz="2400" dirty="0">
                <a:solidFill>
                  <a:srgbClr val="7030A0"/>
                </a:solidFill>
              </a:rPr>
              <a:t>=﹁L∨C</a:t>
            </a:r>
            <a:r>
              <a:rPr lang="en-US" altLang="zh-CN" sz="2400" baseline="-25000" dirty="0">
                <a:solidFill>
                  <a:srgbClr val="7030A0"/>
                </a:solidFill>
              </a:rPr>
              <a:t>2</a:t>
            </a:r>
            <a:r>
              <a:rPr lang="en-US" altLang="zh-CN" sz="2400" dirty="0">
                <a:solidFill>
                  <a:srgbClr val="7030A0"/>
                </a:solidFill>
              </a:rPr>
              <a:t>’</a:t>
            </a:r>
            <a:r>
              <a:rPr lang="zh-CN" altLang="en-US" sz="2400" dirty="0">
                <a:solidFill>
                  <a:srgbClr val="7030A0"/>
                </a:solidFill>
              </a:rPr>
              <a:t>关于解释</a:t>
            </a:r>
            <a:r>
              <a:rPr lang="en-US" altLang="zh-CN" sz="2400" dirty="0">
                <a:solidFill>
                  <a:srgbClr val="7030A0"/>
                </a:solidFill>
              </a:rPr>
              <a:t>I</a:t>
            </a:r>
            <a:r>
              <a:rPr lang="zh-CN" altLang="en-US" sz="2400" dirty="0">
                <a:solidFill>
                  <a:srgbClr val="7030A0"/>
                </a:solidFill>
              </a:rPr>
              <a:t>为</a:t>
            </a:r>
            <a:r>
              <a:rPr lang="zh-CN" altLang="en-US" sz="2400" dirty="0" smtClean="0">
                <a:solidFill>
                  <a:srgbClr val="7030A0"/>
                </a:solidFill>
              </a:rPr>
              <a:t>真</a:t>
            </a:r>
            <a:endParaRPr lang="en-US" altLang="zh-CN" sz="2400" dirty="0">
              <a:solidFill>
                <a:srgbClr val="7030A0"/>
              </a:solidFill>
            </a:endParaRPr>
          </a:p>
          <a:p>
            <a:pPr marL="0" indent="0">
              <a:lnSpc>
                <a:spcPct val="120000"/>
              </a:lnSpc>
              <a:buNone/>
            </a:pPr>
            <a:r>
              <a:rPr lang="en-US" altLang="zh-CN" sz="2400" dirty="0" smtClean="0">
                <a:solidFill>
                  <a:srgbClr val="7030A0"/>
                </a:solidFill>
              </a:rPr>
              <a:t>	</a:t>
            </a:r>
            <a:r>
              <a:rPr lang="zh-CN" altLang="en-US" sz="2400" dirty="0" smtClean="0">
                <a:solidFill>
                  <a:srgbClr val="7030A0"/>
                </a:solidFill>
              </a:rPr>
              <a:t>只需证明</a:t>
            </a:r>
            <a:r>
              <a:rPr lang="en-US" altLang="zh-CN" sz="2400" dirty="0">
                <a:solidFill>
                  <a:srgbClr val="7030A0"/>
                </a:solidFill>
              </a:rPr>
              <a:t>C</a:t>
            </a:r>
            <a:r>
              <a:rPr lang="en-US" altLang="zh-CN" sz="2400" baseline="-25000" dirty="0">
                <a:solidFill>
                  <a:srgbClr val="7030A0"/>
                </a:solidFill>
              </a:rPr>
              <a:t>12</a:t>
            </a:r>
            <a:r>
              <a:rPr lang="en-US" altLang="zh-CN" sz="2400" dirty="0">
                <a:solidFill>
                  <a:srgbClr val="7030A0"/>
                </a:solidFill>
              </a:rPr>
              <a:t>= C</a:t>
            </a:r>
            <a:r>
              <a:rPr lang="en-US" altLang="zh-CN" sz="2400" baseline="-25000" dirty="0">
                <a:solidFill>
                  <a:srgbClr val="7030A0"/>
                </a:solidFill>
              </a:rPr>
              <a:t>1 </a:t>
            </a:r>
            <a:r>
              <a:rPr lang="en-US" altLang="zh-CN" sz="2400" dirty="0">
                <a:solidFill>
                  <a:srgbClr val="7030A0"/>
                </a:solidFill>
              </a:rPr>
              <a:t>’ ∨C</a:t>
            </a:r>
            <a:r>
              <a:rPr lang="en-US" altLang="zh-CN" sz="2400" baseline="-25000" dirty="0">
                <a:solidFill>
                  <a:srgbClr val="7030A0"/>
                </a:solidFill>
              </a:rPr>
              <a:t>2</a:t>
            </a:r>
            <a:r>
              <a:rPr lang="en-US" altLang="zh-CN" sz="2400" dirty="0">
                <a:solidFill>
                  <a:srgbClr val="7030A0"/>
                </a:solidFill>
              </a:rPr>
              <a:t>’</a:t>
            </a:r>
            <a:r>
              <a:rPr lang="zh-CN" altLang="en-US" sz="2400" dirty="0">
                <a:solidFill>
                  <a:srgbClr val="7030A0"/>
                </a:solidFill>
              </a:rPr>
              <a:t>关于解释</a:t>
            </a:r>
            <a:r>
              <a:rPr lang="en-US" altLang="zh-CN" sz="2400" dirty="0">
                <a:solidFill>
                  <a:srgbClr val="7030A0"/>
                </a:solidFill>
              </a:rPr>
              <a:t>I</a:t>
            </a:r>
            <a:r>
              <a:rPr lang="zh-CN" altLang="en-US" sz="2400" dirty="0">
                <a:solidFill>
                  <a:srgbClr val="7030A0"/>
                </a:solidFill>
              </a:rPr>
              <a:t>也为</a:t>
            </a:r>
            <a:r>
              <a:rPr lang="zh-CN" altLang="en-US" sz="2400" dirty="0" smtClean="0">
                <a:solidFill>
                  <a:srgbClr val="7030A0"/>
                </a:solidFill>
              </a:rPr>
              <a:t>真</a:t>
            </a:r>
            <a:endParaRPr lang="zh-CN" altLang="en-US" sz="2400" dirty="0">
              <a:solidFill>
                <a:srgbClr val="7030A0"/>
              </a:solidFill>
            </a:endParaRPr>
          </a:p>
          <a:p>
            <a:pPr marL="400050" lvl="1" indent="0">
              <a:lnSpc>
                <a:spcPct val="120000"/>
              </a:lnSpc>
              <a:buNone/>
            </a:pPr>
            <a:r>
              <a:rPr lang="zh-CN" altLang="en-US" b="0" dirty="0" smtClean="0">
                <a:latin typeface="Times New Roman" pitchFamily="18" charset="0"/>
              </a:rPr>
              <a:t>因为，对于</a:t>
            </a:r>
            <a:r>
              <a:rPr lang="zh-CN" altLang="en-US" b="0" dirty="0">
                <a:latin typeface="Times New Roman" pitchFamily="18" charset="0"/>
              </a:rPr>
              <a:t>解释</a:t>
            </a:r>
            <a:r>
              <a:rPr lang="en-US" altLang="zh-CN" b="0" dirty="0">
                <a:latin typeface="Times New Roman" pitchFamily="18" charset="0"/>
              </a:rPr>
              <a:t>I</a:t>
            </a:r>
            <a:r>
              <a:rPr lang="zh-CN" altLang="en-US" b="0" dirty="0">
                <a:latin typeface="Times New Roman" pitchFamily="18" charset="0"/>
              </a:rPr>
              <a:t>，</a:t>
            </a:r>
            <a:r>
              <a:rPr lang="en-US" altLang="zh-CN" b="0" dirty="0">
                <a:latin typeface="Times New Roman" pitchFamily="18" charset="0"/>
              </a:rPr>
              <a:t>L</a:t>
            </a:r>
            <a:r>
              <a:rPr lang="zh-CN" altLang="en-US" b="0" dirty="0">
                <a:latin typeface="Times New Roman" pitchFamily="18" charset="0"/>
              </a:rPr>
              <a:t>和</a:t>
            </a:r>
            <a:r>
              <a:rPr lang="en-US" altLang="zh-CN" b="0" dirty="0">
                <a:latin typeface="Times New Roman" pitchFamily="18" charset="0"/>
              </a:rPr>
              <a:t>﹁L</a:t>
            </a:r>
            <a:r>
              <a:rPr lang="zh-CN" altLang="en-US" b="0" dirty="0">
                <a:latin typeface="Times New Roman" pitchFamily="18" charset="0"/>
              </a:rPr>
              <a:t>中必有一个为</a:t>
            </a:r>
            <a:r>
              <a:rPr lang="zh-CN" altLang="en-US" b="0" dirty="0" smtClean="0">
                <a:latin typeface="Times New Roman" pitchFamily="18" charset="0"/>
              </a:rPr>
              <a:t>假</a:t>
            </a:r>
            <a:endParaRPr lang="zh-CN" altLang="en-US" b="0" dirty="0">
              <a:latin typeface="Times New Roman" pitchFamily="18" charset="0"/>
            </a:endParaRPr>
          </a:p>
          <a:p>
            <a:pPr marL="400050" lvl="1" indent="0">
              <a:lnSpc>
                <a:spcPct val="120000"/>
              </a:lnSpc>
              <a:buNone/>
            </a:pPr>
            <a:r>
              <a:rPr lang="zh-CN" altLang="en-US" b="0" dirty="0" smtClean="0">
                <a:latin typeface="Times New Roman" pitchFamily="18" charset="0"/>
              </a:rPr>
              <a:t>若</a:t>
            </a:r>
            <a:r>
              <a:rPr lang="en-US" altLang="zh-CN" b="0" dirty="0">
                <a:latin typeface="Times New Roman" pitchFamily="18" charset="0"/>
              </a:rPr>
              <a:t>L</a:t>
            </a:r>
            <a:r>
              <a:rPr lang="zh-CN" altLang="en-US" b="0" dirty="0">
                <a:latin typeface="Times New Roman" pitchFamily="18" charset="0"/>
              </a:rPr>
              <a:t>为假，则必有</a:t>
            </a:r>
            <a:r>
              <a:rPr lang="en-US" altLang="zh-CN" b="0" dirty="0">
                <a:latin typeface="Times New Roman" pitchFamily="18" charset="0"/>
              </a:rPr>
              <a:t>C</a:t>
            </a:r>
            <a:r>
              <a:rPr lang="en-US" altLang="zh-CN" b="0" baseline="-25000" dirty="0">
                <a:latin typeface="Times New Roman" pitchFamily="18" charset="0"/>
              </a:rPr>
              <a:t>1</a:t>
            </a:r>
            <a:r>
              <a:rPr lang="en-US" altLang="zh-CN" b="0" dirty="0">
                <a:latin typeface="Times New Roman" pitchFamily="18" charset="0"/>
              </a:rPr>
              <a:t>'</a:t>
            </a:r>
            <a:r>
              <a:rPr lang="zh-CN" altLang="en-US" b="0" dirty="0">
                <a:latin typeface="Times New Roman" pitchFamily="18" charset="0"/>
              </a:rPr>
              <a:t>为真，不然就会使</a:t>
            </a:r>
            <a:r>
              <a:rPr lang="en-US" altLang="zh-CN" b="0" dirty="0">
                <a:latin typeface="Times New Roman" pitchFamily="18" charset="0"/>
              </a:rPr>
              <a:t>C</a:t>
            </a:r>
            <a:r>
              <a:rPr lang="en-US" altLang="zh-CN" b="0" baseline="-25000" dirty="0">
                <a:latin typeface="Times New Roman" pitchFamily="18" charset="0"/>
              </a:rPr>
              <a:t>1</a:t>
            </a:r>
            <a:r>
              <a:rPr lang="zh-CN" altLang="en-US" b="0" dirty="0">
                <a:latin typeface="Times New Roman" pitchFamily="18" charset="0"/>
              </a:rPr>
              <a:t>为假，这将与前提假设</a:t>
            </a:r>
            <a:r>
              <a:rPr lang="en-US" altLang="zh-CN" b="0" dirty="0">
                <a:latin typeface="Times New Roman" pitchFamily="18" charset="0"/>
              </a:rPr>
              <a:t>C</a:t>
            </a:r>
            <a:r>
              <a:rPr lang="en-US" altLang="zh-CN" b="0" baseline="-25000" dirty="0">
                <a:latin typeface="Times New Roman" pitchFamily="18" charset="0"/>
              </a:rPr>
              <a:t>1</a:t>
            </a:r>
            <a:r>
              <a:rPr lang="zh-CN" altLang="en-US" b="0" dirty="0">
                <a:latin typeface="Times New Roman" pitchFamily="18" charset="0"/>
              </a:rPr>
              <a:t>为真矛盾，因此只能有</a:t>
            </a:r>
            <a:r>
              <a:rPr lang="en-US" altLang="zh-CN" b="0" dirty="0">
                <a:latin typeface="Times New Roman" pitchFamily="18" charset="0"/>
              </a:rPr>
              <a:t>C</a:t>
            </a:r>
            <a:r>
              <a:rPr lang="en-US" altLang="zh-CN" b="0" baseline="-25000" dirty="0">
                <a:latin typeface="Times New Roman" pitchFamily="18" charset="0"/>
              </a:rPr>
              <a:t>1</a:t>
            </a:r>
            <a:r>
              <a:rPr lang="en-US" altLang="zh-CN" b="0" dirty="0">
                <a:latin typeface="Times New Roman" pitchFamily="18" charset="0"/>
              </a:rPr>
              <a:t>'</a:t>
            </a:r>
            <a:r>
              <a:rPr lang="zh-CN" altLang="en-US" b="0" dirty="0">
                <a:latin typeface="Times New Roman" pitchFamily="18" charset="0"/>
              </a:rPr>
              <a:t>为真。</a:t>
            </a:r>
          </a:p>
          <a:p>
            <a:pPr marL="400050" lvl="1" indent="0">
              <a:lnSpc>
                <a:spcPct val="120000"/>
              </a:lnSpc>
              <a:buNone/>
            </a:pPr>
            <a:r>
              <a:rPr lang="zh-CN" altLang="en-US" b="0" dirty="0" smtClean="0">
                <a:latin typeface="Times New Roman" pitchFamily="18" charset="0"/>
              </a:rPr>
              <a:t>同理</a:t>
            </a:r>
            <a:r>
              <a:rPr lang="zh-CN" altLang="en-US" b="0" dirty="0">
                <a:latin typeface="Times New Roman" pitchFamily="18" charset="0"/>
              </a:rPr>
              <a:t>，若</a:t>
            </a:r>
            <a:r>
              <a:rPr lang="en-US" altLang="zh-CN" b="0" dirty="0">
                <a:latin typeface="Times New Roman" pitchFamily="18" charset="0"/>
              </a:rPr>
              <a:t>﹁L</a:t>
            </a:r>
            <a:r>
              <a:rPr lang="zh-CN" altLang="en-US" b="0" dirty="0">
                <a:latin typeface="Times New Roman" pitchFamily="18" charset="0"/>
              </a:rPr>
              <a:t>为假，则必有</a:t>
            </a:r>
            <a:r>
              <a:rPr lang="en-US" altLang="zh-CN" b="0" dirty="0">
                <a:latin typeface="Times New Roman" pitchFamily="18" charset="0"/>
              </a:rPr>
              <a:t>C</a:t>
            </a:r>
            <a:r>
              <a:rPr lang="en-US" altLang="zh-CN" b="0" baseline="-25000" dirty="0">
                <a:latin typeface="Times New Roman" pitchFamily="18" charset="0"/>
              </a:rPr>
              <a:t>2</a:t>
            </a:r>
            <a:r>
              <a:rPr lang="en-US" altLang="zh-CN" b="0" dirty="0">
                <a:latin typeface="Times New Roman" pitchFamily="18" charset="0"/>
              </a:rPr>
              <a:t>'</a:t>
            </a:r>
            <a:r>
              <a:rPr lang="zh-CN" altLang="en-US" b="0" dirty="0">
                <a:latin typeface="Times New Roman" pitchFamily="18" charset="0"/>
              </a:rPr>
              <a:t>为真。</a:t>
            </a:r>
          </a:p>
          <a:p>
            <a:pPr marL="400050" lvl="1" indent="0">
              <a:lnSpc>
                <a:spcPct val="120000"/>
              </a:lnSpc>
              <a:buNone/>
            </a:pPr>
            <a:r>
              <a:rPr lang="zh-CN" altLang="en-US" b="0" dirty="0" smtClean="0">
                <a:latin typeface="Times New Roman" pitchFamily="18" charset="0"/>
              </a:rPr>
              <a:t>因此</a:t>
            </a:r>
            <a:r>
              <a:rPr lang="zh-CN" altLang="en-US" b="0" dirty="0">
                <a:latin typeface="Times New Roman" pitchFamily="18" charset="0"/>
              </a:rPr>
              <a:t>，必有</a:t>
            </a:r>
            <a:r>
              <a:rPr lang="en-US" altLang="zh-CN" b="0" dirty="0">
                <a:latin typeface="Times New Roman" pitchFamily="18" charset="0"/>
              </a:rPr>
              <a:t>C</a:t>
            </a:r>
            <a:r>
              <a:rPr lang="en-US" altLang="zh-CN" b="0" baseline="-25000" dirty="0">
                <a:latin typeface="Times New Roman" pitchFamily="18" charset="0"/>
              </a:rPr>
              <a:t>12</a:t>
            </a:r>
            <a:r>
              <a:rPr lang="en-US" altLang="zh-CN" b="0" dirty="0">
                <a:latin typeface="Times New Roman" pitchFamily="18" charset="0"/>
              </a:rPr>
              <a:t>= C</a:t>
            </a:r>
            <a:r>
              <a:rPr lang="en-US" altLang="zh-CN" b="0" baseline="-25000" dirty="0">
                <a:latin typeface="Times New Roman" pitchFamily="18" charset="0"/>
              </a:rPr>
              <a:t>1</a:t>
            </a:r>
            <a:r>
              <a:rPr lang="en-US" altLang="zh-CN" b="0" dirty="0">
                <a:latin typeface="Times New Roman" pitchFamily="18" charset="0"/>
              </a:rPr>
              <a:t>'∨C</a:t>
            </a:r>
            <a:r>
              <a:rPr lang="en-US" altLang="zh-CN" b="0" baseline="-25000" dirty="0">
                <a:latin typeface="Times New Roman" pitchFamily="18" charset="0"/>
              </a:rPr>
              <a:t>2</a:t>
            </a:r>
            <a:r>
              <a:rPr lang="en-US" altLang="zh-CN" b="0" dirty="0">
                <a:latin typeface="Times New Roman" pitchFamily="18" charset="0"/>
              </a:rPr>
              <a:t>'</a:t>
            </a:r>
            <a:r>
              <a:rPr lang="zh-CN" altLang="en-US" b="0" dirty="0">
                <a:latin typeface="Times New Roman" pitchFamily="18" charset="0"/>
              </a:rPr>
              <a:t>关于解释</a:t>
            </a:r>
            <a:r>
              <a:rPr lang="en-US" altLang="zh-CN" b="0" dirty="0">
                <a:latin typeface="Times New Roman" pitchFamily="18" charset="0"/>
              </a:rPr>
              <a:t>I</a:t>
            </a:r>
            <a:r>
              <a:rPr lang="zh-CN" altLang="en-US" b="0" dirty="0">
                <a:latin typeface="Times New Roman" pitchFamily="18" charset="0"/>
              </a:rPr>
              <a:t>也为真。即</a:t>
            </a:r>
            <a:r>
              <a:rPr lang="en-US" altLang="zh-CN" b="0" dirty="0">
                <a:latin typeface="Times New Roman" pitchFamily="18" charset="0"/>
              </a:rPr>
              <a:t>C</a:t>
            </a:r>
            <a:r>
              <a:rPr lang="en-US" altLang="zh-CN" b="0" baseline="-25000" dirty="0">
                <a:latin typeface="Times New Roman" pitchFamily="18" charset="0"/>
              </a:rPr>
              <a:t>12</a:t>
            </a:r>
            <a:r>
              <a:rPr lang="zh-CN" altLang="en-US" b="0" dirty="0">
                <a:latin typeface="Times New Roman" pitchFamily="18" charset="0"/>
              </a:rPr>
              <a:t>是</a:t>
            </a:r>
            <a:r>
              <a:rPr lang="en-US" altLang="zh-CN" b="0" dirty="0">
                <a:latin typeface="Times New Roman" pitchFamily="18" charset="0"/>
              </a:rPr>
              <a:t>C</a:t>
            </a:r>
            <a:r>
              <a:rPr lang="en-US" altLang="zh-CN" b="0" baseline="-25000" dirty="0">
                <a:latin typeface="Times New Roman" pitchFamily="18" charset="0"/>
              </a:rPr>
              <a:t>1</a:t>
            </a:r>
            <a:r>
              <a:rPr lang="zh-CN" altLang="en-US" b="0" dirty="0">
                <a:latin typeface="Times New Roman" pitchFamily="18" charset="0"/>
              </a:rPr>
              <a:t>和</a:t>
            </a:r>
            <a:r>
              <a:rPr lang="en-US" altLang="zh-CN" b="0" dirty="0">
                <a:latin typeface="Times New Roman" pitchFamily="18" charset="0"/>
              </a:rPr>
              <a:t>C</a:t>
            </a:r>
            <a:r>
              <a:rPr lang="en-US" altLang="zh-CN" b="0" baseline="-25000" dirty="0">
                <a:latin typeface="Times New Roman" pitchFamily="18" charset="0"/>
              </a:rPr>
              <a:t>2</a:t>
            </a:r>
            <a:r>
              <a:rPr lang="zh-CN" altLang="en-US" b="0" dirty="0">
                <a:latin typeface="Times New Roman" pitchFamily="18" charset="0"/>
              </a:rPr>
              <a:t>的逻辑结论。</a:t>
            </a:r>
          </a:p>
        </p:txBody>
      </p:sp>
      <p:sp>
        <p:nvSpPr>
          <p:cNvPr id="6" name="Rectangle 2"/>
          <p:cNvSpPr>
            <a:spLocks noGrp="1" noChangeArrowheads="1"/>
          </p:cNvSpPr>
          <p:nvPr>
            <p:ph type="title"/>
          </p:nvPr>
        </p:nvSpPr>
        <p:spPr>
          <a:xfrm>
            <a:off x="468313" y="260350"/>
            <a:ext cx="8229600" cy="908050"/>
          </a:xfrm>
        </p:spPr>
        <p:txBody>
          <a:bodyPr/>
          <a:lstStyle/>
          <a:p>
            <a:r>
              <a:rPr lang="zh-CN" altLang="en-US" b="1" dirty="0" smtClean="0">
                <a:latin typeface="Times New Roman" pitchFamily="18" charset="0"/>
              </a:rPr>
              <a:t>鲁</a:t>
            </a:r>
            <a:r>
              <a:rPr lang="zh-CN" altLang="en-US" b="1" dirty="0">
                <a:latin typeface="Times New Roman" pitchFamily="18" charset="0"/>
              </a:rPr>
              <a:t>滨逊</a:t>
            </a:r>
            <a:r>
              <a:rPr lang="zh-CN" altLang="en-US" b="1" dirty="0" smtClean="0">
                <a:latin typeface="Times New Roman" pitchFamily="18" charset="0"/>
              </a:rPr>
              <a:t>归结原理</a:t>
            </a:r>
            <a:r>
              <a:rPr lang="en-US" altLang="zh-CN" b="1" dirty="0" smtClean="0">
                <a:latin typeface="Times New Roman" pitchFamily="18" charset="0"/>
              </a:rPr>
              <a:t>--</a:t>
            </a:r>
            <a:r>
              <a:rPr lang="zh-CN" altLang="en-US" sz="3200" b="1" dirty="0" smtClean="0">
                <a:latin typeface="Times New Roman" pitchFamily="18" charset="0"/>
              </a:rPr>
              <a:t>命题逻辑</a:t>
            </a:r>
            <a:r>
              <a:rPr lang="zh-CN" altLang="en-US" sz="3200" b="1" dirty="0">
                <a:latin typeface="Times New Roman" pitchFamily="18" charset="0"/>
              </a:rPr>
              <a:t>的</a:t>
            </a:r>
            <a:r>
              <a:rPr lang="zh-CN" altLang="en-US" sz="3200" b="1" dirty="0" smtClean="0">
                <a:latin typeface="Times New Roman" pitchFamily="18" charset="0"/>
              </a:rPr>
              <a:t>归结</a:t>
            </a:r>
            <a:endParaRPr lang="zh-CN" altLang="en-US" sz="3200" b="1" dirty="0">
              <a:latin typeface="Times New Roman" pitchFamily="18" charset="0"/>
            </a:endParaRPr>
          </a:p>
        </p:txBody>
      </p:sp>
      <p:grpSp>
        <p:nvGrpSpPr>
          <p:cNvPr id="7" name="组合 6"/>
          <p:cNvGrpSpPr/>
          <p:nvPr/>
        </p:nvGrpSpPr>
        <p:grpSpPr>
          <a:xfrm>
            <a:off x="503548" y="1556792"/>
            <a:ext cx="8172908" cy="792088"/>
            <a:chOff x="755576" y="1484784"/>
            <a:chExt cx="7984592" cy="792088"/>
          </a:xfrm>
        </p:grpSpPr>
        <p:sp>
          <p:nvSpPr>
            <p:cNvPr id="8" name="圆角矩形 7"/>
            <p:cNvSpPr/>
            <p:nvPr/>
          </p:nvSpPr>
          <p:spPr>
            <a:xfrm>
              <a:off x="755576" y="1484784"/>
              <a:ext cx="7984592" cy="792088"/>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71600" y="1597326"/>
              <a:ext cx="7627870" cy="535531"/>
            </a:xfrm>
            <a:prstGeom prst="rect">
              <a:avLst/>
            </a:prstGeom>
          </p:spPr>
          <p:txBody>
            <a:bodyPr wrap="square">
              <a:spAutoFit/>
            </a:bodyPr>
            <a:lstStyle/>
            <a:p>
              <a:pPr>
                <a:lnSpc>
                  <a:spcPct val="120000"/>
                </a:lnSpc>
              </a:pPr>
              <a:r>
                <a:rPr lang="zh-CN" altLang="en-US" sz="2400" b="1" spc="300" dirty="0" smtClean="0">
                  <a:solidFill>
                    <a:srgbClr val="C00000"/>
                  </a:solidFill>
                  <a:latin typeface="幼圆" pitchFamily="49" charset="-122"/>
                  <a:ea typeface="幼圆" pitchFamily="49" charset="-122"/>
                </a:rPr>
                <a:t>定理：</a:t>
              </a:r>
              <a:r>
                <a:rPr lang="zh-CN" altLang="en-US" sz="2400" b="1" spc="300" dirty="0">
                  <a:solidFill>
                    <a:srgbClr val="0000FF"/>
                  </a:solidFill>
                  <a:latin typeface="幼圆" pitchFamily="49" charset="-122"/>
                  <a:ea typeface="幼圆" pitchFamily="49" charset="-122"/>
                </a:rPr>
                <a:t>归结式</a:t>
              </a:r>
              <a:r>
                <a:rPr lang="en-US" altLang="zh-CN" sz="2400" b="1" spc="300" dirty="0">
                  <a:solidFill>
                    <a:srgbClr val="0000FF"/>
                  </a:solidFill>
                  <a:latin typeface="幼圆" pitchFamily="49" charset="-122"/>
                  <a:ea typeface="幼圆" pitchFamily="49" charset="-122"/>
                </a:rPr>
                <a:t>C</a:t>
              </a:r>
              <a:r>
                <a:rPr lang="en-US" altLang="zh-CN" sz="2400" b="1" spc="300" baseline="-25000" dirty="0">
                  <a:solidFill>
                    <a:srgbClr val="0000FF"/>
                  </a:solidFill>
                  <a:latin typeface="幼圆" pitchFamily="49" charset="-122"/>
                  <a:ea typeface="幼圆" pitchFamily="49" charset="-122"/>
                </a:rPr>
                <a:t>12</a:t>
              </a:r>
              <a:r>
                <a:rPr lang="zh-CN" altLang="en-US" sz="2400" b="1" spc="300" dirty="0">
                  <a:solidFill>
                    <a:srgbClr val="0000FF"/>
                  </a:solidFill>
                  <a:latin typeface="幼圆" pitchFamily="49" charset="-122"/>
                  <a:ea typeface="幼圆" pitchFamily="49" charset="-122"/>
                </a:rPr>
                <a:t>是其亲本子句</a:t>
              </a:r>
              <a:r>
                <a:rPr lang="en-US" altLang="zh-CN" sz="2400" b="1" spc="300" dirty="0">
                  <a:solidFill>
                    <a:srgbClr val="0000FF"/>
                  </a:solidFill>
                  <a:latin typeface="幼圆" pitchFamily="49" charset="-122"/>
                  <a:ea typeface="幼圆" pitchFamily="49" charset="-122"/>
                </a:rPr>
                <a:t>C</a:t>
              </a:r>
              <a:r>
                <a:rPr lang="en-US" altLang="zh-CN" sz="2400" b="1" spc="300" baseline="-25000" dirty="0">
                  <a:solidFill>
                    <a:srgbClr val="0000FF"/>
                  </a:solidFill>
                  <a:latin typeface="幼圆" pitchFamily="49" charset="-122"/>
                  <a:ea typeface="幼圆" pitchFamily="49" charset="-122"/>
                </a:rPr>
                <a:t>1</a:t>
              </a:r>
              <a:r>
                <a:rPr lang="zh-CN" altLang="en-US" sz="2400" b="1" spc="300" dirty="0">
                  <a:solidFill>
                    <a:srgbClr val="0000FF"/>
                  </a:solidFill>
                  <a:latin typeface="幼圆" pitchFamily="49" charset="-122"/>
                  <a:ea typeface="幼圆" pitchFamily="49" charset="-122"/>
                </a:rPr>
                <a:t>和</a:t>
              </a:r>
              <a:r>
                <a:rPr lang="en-US" altLang="zh-CN" sz="2400" b="1" spc="300" dirty="0">
                  <a:solidFill>
                    <a:srgbClr val="0000FF"/>
                  </a:solidFill>
                  <a:latin typeface="幼圆" pitchFamily="49" charset="-122"/>
                  <a:ea typeface="幼圆" pitchFamily="49" charset="-122"/>
                </a:rPr>
                <a:t>C</a:t>
              </a:r>
              <a:r>
                <a:rPr lang="en-US" altLang="zh-CN" sz="2400" b="1" spc="300" baseline="-25000" dirty="0">
                  <a:solidFill>
                    <a:srgbClr val="0000FF"/>
                  </a:solidFill>
                  <a:latin typeface="幼圆" pitchFamily="49" charset="-122"/>
                  <a:ea typeface="幼圆" pitchFamily="49" charset="-122"/>
                </a:rPr>
                <a:t>2</a:t>
              </a:r>
              <a:r>
                <a:rPr lang="zh-CN" altLang="en-US" sz="2400" b="1" spc="300" dirty="0">
                  <a:solidFill>
                    <a:srgbClr val="0000FF"/>
                  </a:solidFill>
                  <a:latin typeface="幼圆" pitchFamily="49" charset="-122"/>
                  <a:ea typeface="幼圆" pitchFamily="49" charset="-122"/>
                </a:rPr>
                <a:t>的</a:t>
              </a:r>
              <a:r>
                <a:rPr lang="zh-CN" altLang="en-US" sz="2400" b="1" spc="300" dirty="0">
                  <a:solidFill>
                    <a:srgbClr val="FF0000"/>
                  </a:solidFill>
                  <a:latin typeface="幼圆" pitchFamily="49" charset="-122"/>
                  <a:ea typeface="幼圆" pitchFamily="49" charset="-122"/>
                </a:rPr>
                <a:t>逻辑</a:t>
              </a:r>
              <a:r>
                <a:rPr lang="zh-CN" altLang="en-US" sz="2400" b="1" spc="300" dirty="0" smtClean="0">
                  <a:solidFill>
                    <a:srgbClr val="FF0000"/>
                  </a:solidFill>
                  <a:latin typeface="幼圆" pitchFamily="49" charset="-122"/>
                  <a:ea typeface="幼圆" pitchFamily="49" charset="-122"/>
                </a:rPr>
                <a:t>结论</a:t>
              </a:r>
              <a:endParaRPr lang="zh-CN" altLang="en-US" sz="2400" b="1" spc="300" dirty="0">
                <a:solidFill>
                  <a:srgbClr val="FF0000"/>
                </a:solidFill>
                <a:latin typeface="幼圆" pitchFamily="49" charset="-122"/>
                <a:ea typeface="幼圆" pitchFamily="49" charset="-122"/>
              </a:endParaRPr>
            </a:p>
          </p:txBody>
        </p:sp>
      </p:gr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7" name="Rectangle 3"/>
          <p:cNvSpPr>
            <a:spLocks noGrp="1" noChangeArrowheads="1"/>
          </p:cNvSpPr>
          <p:nvPr>
            <p:ph type="body" idx="1"/>
          </p:nvPr>
        </p:nvSpPr>
        <p:spPr>
          <a:xfrm>
            <a:off x="0" y="3717032"/>
            <a:ext cx="8964613" cy="2520280"/>
          </a:xfrm>
        </p:spPr>
        <p:txBody>
          <a:bodyPr/>
          <a:lstStyle/>
          <a:p>
            <a:pPr marL="400050" lvl="1" indent="0">
              <a:spcBef>
                <a:spcPts val="600"/>
              </a:spcBef>
              <a:buNone/>
            </a:pPr>
            <a:r>
              <a:rPr lang="zh-CN" altLang="en-US" sz="2000" dirty="0" smtClean="0">
                <a:solidFill>
                  <a:srgbClr val="7030A0"/>
                </a:solidFill>
                <a:latin typeface="Times New Roman" pitchFamily="18" charset="0"/>
              </a:rPr>
              <a:t>证明</a:t>
            </a:r>
            <a:r>
              <a:rPr lang="zh-CN" altLang="en-US" sz="2000" dirty="0">
                <a:solidFill>
                  <a:srgbClr val="7030A0"/>
                </a:solidFill>
                <a:latin typeface="Times New Roman" pitchFamily="18" charset="0"/>
              </a:rPr>
              <a:t>：</a:t>
            </a:r>
            <a:r>
              <a:rPr lang="zh-CN" altLang="en-US" sz="2000" b="0" dirty="0">
                <a:solidFill>
                  <a:srgbClr val="7030A0"/>
                </a:solidFill>
                <a:latin typeface="Times New Roman" pitchFamily="18" charset="0"/>
              </a:rPr>
              <a:t>设</a:t>
            </a:r>
            <a:r>
              <a:rPr lang="en-US" altLang="zh-CN" sz="2000" b="0" dirty="0">
                <a:solidFill>
                  <a:srgbClr val="7030A0"/>
                </a:solidFill>
                <a:latin typeface="Times New Roman" pitchFamily="18" charset="0"/>
              </a:rPr>
              <a:t>S={ C</a:t>
            </a:r>
            <a:r>
              <a:rPr lang="en-US" altLang="zh-CN" sz="2000" b="0" baseline="-25000" dirty="0">
                <a:solidFill>
                  <a:srgbClr val="7030A0"/>
                </a:solidFill>
                <a:latin typeface="Times New Roman" pitchFamily="18" charset="0"/>
              </a:rPr>
              <a:t>1</a:t>
            </a:r>
            <a:r>
              <a:rPr lang="zh-CN" altLang="en-US" sz="2000" b="0" dirty="0">
                <a:solidFill>
                  <a:srgbClr val="7030A0"/>
                </a:solidFill>
                <a:latin typeface="Times New Roman" pitchFamily="18" charset="0"/>
              </a:rPr>
              <a:t>，</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2</a:t>
            </a:r>
            <a:r>
              <a:rPr lang="zh-CN" altLang="en-US" sz="2000" b="0" dirty="0">
                <a:solidFill>
                  <a:srgbClr val="7030A0"/>
                </a:solidFill>
                <a:latin typeface="Times New Roman" pitchFamily="18" charset="0"/>
              </a:rPr>
              <a:t>，</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3</a:t>
            </a:r>
            <a:r>
              <a:rPr lang="zh-CN" altLang="en-US" sz="2000" b="0" dirty="0">
                <a:solidFill>
                  <a:srgbClr val="7030A0"/>
                </a:solidFill>
                <a:latin typeface="Times New Roman" pitchFamily="18" charset="0"/>
              </a:rPr>
              <a:t>，</a:t>
            </a:r>
            <a:r>
              <a:rPr lang="en-US" altLang="zh-CN" sz="2000" b="0" dirty="0">
                <a:solidFill>
                  <a:srgbClr val="7030A0"/>
                </a:solidFill>
                <a:latin typeface="Times New Roman" pitchFamily="18" charset="0"/>
              </a:rPr>
              <a:t>……</a:t>
            </a:r>
            <a:r>
              <a:rPr lang="zh-CN" altLang="en-US" sz="2000" b="0" dirty="0">
                <a:solidFill>
                  <a:srgbClr val="7030A0"/>
                </a:solidFill>
                <a:latin typeface="Times New Roman" pitchFamily="18" charset="0"/>
              </a:rPr>
              <a:t>，</a:t>
            </a:r>
            <a:r>
              <a:rPr lang="en-US" altLang="zh-CN" sz="2000" b="0" dirty="0" err="1">
                <a:solidFill>
                  <a:srgbClr val="7030A0"/>
                </a:solidFill>
                <a:latin typeface="Times New Roman" pitchFamily="18" charset="0"/>
              </a:rPr>
              <a:t>C</a:t>
            </a:r>
            <a:r>
              <a:rPr lang="en-US" altLang="zh-CN" sz="2000" b="0" baseline="-25000" dirty="0" err="1">
                <a:solidFill>
                  <a:srgbClr val="7030A0"/>
                </a:solidFill>
                <a:latin typeface="Times New Roman" pitchFamily="18" charset="0"/>
              </a:rPr>
              <a:t>n</a:t>
            </a:r>
            <a:r>
              <a:rPr lang="en-US" altLang="zh-CN" sz="2000" b="0" dirty="0">
                <a:solidFill>
                  <a:srgbClr val="7030A0"/>
                </a:solidFill>
                <a:latin typeface="Times New Roman" pitchFamily="18" charset="0"/>
              </a:rPr>
              <a:t>}</a:t>
            </a:r>
            <a:r>
              <a:rPr lang="zh-CN" altLang="en-US" sz="2000" b="0" dirty="0">
                <a:solidFill>
                  <a:srgbClr val="7030A0"/>
                </a:solidFill>
                <a:latin typeface="Times New Roman" pitchFamily="18" charset="0"/>
              </a:rPr>
              <a:t>，</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12</a:t>
            </a:r>
            <a:r>
              <a:rPr lang="zh-CN" altLang="en-US" sz="2000" b="0" dirty="0">
                <a:solidFill>
                  <a:srgbClr val="7030A0"/>
                </a:solidFill>
                <a:latin typeface="Times New Roman" pitchFamily="18" charset="0"/>
              </a:rPr>
              <a:t>是</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a:t>
            </a:r>
            <a:r>
              <a:rPr lang="zh-CN" altLang="en-US" sz="2000" b="0" dirty="0">
                <a:solidFill>
                  <a:srgbClr val="7030A0"/>
                </a:solidFill>
                <a:latin typeface="Times New Roman" pitchFamily="18" charset="0"/>
              </a:rPr>
              <a:t>和</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2</a:t>
            </a:r>
            <a:r>
              <a:rPr lang="zh-CN" altLang="en-US" sz="2000" b="0" dirty="0">
                <a:solidFill>
                  <a:srgbClr val="7030A0"/>
                </a:solidFill>
                <a:latin typeface="Times New Roman" pitchFamily="18" charset="0"/>
              </a:rPr>
              <a:t>的归结式，则用</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12</a:t>
            </a:r>
            <a:r>
              <a:rPr lang="zh-CN" altLang="en-US" sz="2000" b="0" dirty="0">
                <a:solidFill>
                  <a:srgbClr val="7030A0"/>
                </a:solidFill>
                <a:latin typeface="Times New Roman" pitchFamily="18" charset="0"/>
              </a:rPr>
              <a:t>代替</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a:t>
            </a:r>
            <a:r>
              <a:rPr lang="zh-CN" altLang="en-US" sz="2000" b="0" dirty="0">
                <a:solidFill>
                  <a:srgbClr val="7030A0"/>
                </a:solidFill>
                <a:latin typeface="Times New Roman" pitchFamily="18" charset="0"/>
              </a:rPr>
              <a:t>和</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2</a:t>
            </a:r>
            <a:r>
              <a:rPr lang="zh-CN" altLang="en-US" sz="2000" b="0" dirty="0">
                <a:solidFill>
                  <a:srgbClr val="7030A0"/>
                </a:solidFill>
                <a:latin typeface="Times New Roman" pitchFamily="18" charset="0"/>
              </a:rPr>
              <a:t>后可得到一个新的子句</a:t>
            </a:r>
            <a:r>
              <a:rPr lang="zh-CN" altLang="en-US" sz="2000" b="0" dirty="0" smtClean="0">
                <a:solidFill>
                  <a:srgbClr val="7030A0"/>
                </a:solidFill>
                <a:latin typeface="Times New Roman" pitchFamily="18" charset="0"/>
              </a:rPr>
              <a:t>集      </a:t>
            </a:r>
            <a:r>
              <a:rPr lang="en-US" altLang="zh-CN" sz="2000" b="0" dirty="0">
                <a:solidFill>
                  <a:srgbClr val="7030A0"/>
                </a:solidFill>
                <a:latin typeface="Times New Roman" pitchFamily="18" charset="0"/>
              </a:rPr>
              <a:t>S</a:t>
            </a:r>
            <a:r>
              <a:rPr lang="en-US" altLang="zh-CN" sz="2000" b="0" baseline="-25000" dirty="0">
                <a:solidFill>
                  <a:srgbClr val="7030A0"/>
                </a:solidFill>
                <a:latin typeface="Times New Roman" pitchFamily="18" charset="0"/>
              </a:rPr>
              <a:t>1</a:t>
            </a:r>
            <a:r>
              <a:rPr lang="en-US" altLang="zh-CN" sz="2000" b="0" dirty="0">
                <a:solidFill>
                  <a:srgbClr val="7030A0"/>
                </a:solidFill>
                <a:latin typeface="Times New Roman" pitchFamily="18" charset="0"/>
              </a:rPr>
              <a:t>={ C</a:t>
            </a:r>
            <a:r>
              <a:rPr lang="en-US" altLang="zh-CN" sz="2000" b="0" baseline="-25000" dirty="0">
                <a:solidFill>
                  <a:srgbClr val="7030A0"/>
                </a:solidFill>
                <a:latin typeface="Times New Roman" pitchFamily="18" charset="0"/>
              </a:rPr>
              <a:t>12</a:t>
            </a:r>
            <a:r>
              <a:rPr lang="zh-CN" altLang="en-US" sz="2000" b="0" dirty="0">
                <a:solidFill>
                  <a:srgbClr val="7030A0"/>
                </a:solidFill>
                <a:latin typeface="Times New Roman" pitchFamily="18" charset="0"/>
              </a:rPr>
              <a:t>，</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3</a:t>
            </a:r>
            <a:r>
              <a:rPr lang="zh-CN" altLang="en-US" sz="2000" b="0" dirty="0">
                <a:solidFill>
                  <a:srgbClr val="7030A0"/>
                </a:solidFill>
                <a:latin typeface="Times New Roman" pitchFamily="18" charset="0"/>
              </a:rPr>
              <a:t>，</a:t>
            </a:r>
            <a:r>
              <a:rPr lang="en-US" altLang="zh-CN" sz="2000" b="0" dirty="0">
                <a:solidFill>
                  <a:srgbClr val="7030A0"/>
                </a:solidFill>
                <a:latin typeface="Times New Roman" pitchFamily="18" charset="0"/>
              </a:rPr>
              <a:t>…, </a:t>
            </a:r>
            <a:r>
              <a:rPr lang="en-US" altLang="zh-CN" sz="2000" b="0" dirty="0" err="1">
                <a:solidFill>
                  <a:srgbClr val="7030A0"/>
                </a:solidFill>
                <a:latin typeface="Times New Roman" pitchFamily="18" charset="0"/>
              </a:rPr>
              <a:t>C</a:t>
            </a:r>
            <a:r>
              <a:rPr lang="en-US" altLang="zh-CN" sz="2000" b="0" baseline="-25000" dirty="0" err="1">
                <a:solidFill>
                  <a:srgbClr val="7030A0"/>
                </a:solidFill>
                <a:latin typeface="Times New Roman" pitchFamily="18" charset="0"/>
              </a:rPr>
              <a:t>n</a:t>
            </a:r>
            <a:r>
              <a:rPr lang="en-US" altLang="zh-CN" sz="2000" b="0" dirty="0" smtClean="0">
                <a:solidFill>
                  <a:srgbClr val="7030A0"/>
                </a:solidFill>
                <a:latin typeface="Times New Roman" pitchFamily="18" charset="0"/>
              </a:rPr>
              <a:t>}</a:t>
            </a:r>
            <a:r>
              <a:rPr lang="zh-CN" altLang="en-US" sz="2000" b="0" dirty="0" smtClean="0">
                <a:solidFill>
                  <a:srgbClr val="7030A0"/>
                </a:solidFill>
                <a:latin typeface="Times New Roman" pitchFamily="18" charset="0"/>
              </a:rPr>
              <a:t>。</a:t>
            </a:r>
            <a:endParaRPr lang="en-US" altLang="zh-CN" sz="2000" b="0" dirty="0">
              <a:solidFill>
                <a:srgbClr val="7030A0"/>
              </a:solidFill>
              <a:latin typeface="Times New Roman" pitchFamily="18" charset="0"/>
            </a:endParaRPr>
          </a:p>
          <a:p>
            <a:pPr marL="400050" lvl="1" indent="0">
              <a:spcBef>
                <a:spcPts val="1200"/>
              </a:spcBef>
              <a:buNone/>
            </a:pPr>
            <a:r>
              <a:rPr lang="zh-CN" altLang="en-US" sz="2000" b="0" dirty="0">
                <a:solidFill>
                  <a:srgbClr val="7030A0"/>
                </a:solidFill>
                <a:latin typeface="Times New Roman" pitchFamily="18" charset="0"/>
              </a:rPr>
              <a:t>设</a:t>
            </a:r>
            <a:r>
              <a:rPr lang="en-US" altLang="zh-CN" sz="2000" b="0" dirty="0">
                <a:solidFill>
                  <a:srgbClr val="7030A0"/>
                </a:solidFill>
                <a:latin typeface="Times New Roman" pitchFamily="18" charset="0"/>
              </a:rPr>
              <a:t>S</a:t>
            </a:r>
            <a:r>
              <a:rPr lang="en-US" altLang="zh-CN" sz="2000" b="0" baseline="-25000" dirty="0">
                <a:solidFill>
                  <a:srgbClr val="7030A0"/>
                </a:solidFill>
                <a:latin typeface="Times New Roman" pitchFamily="18" charset="0"/>
              </a:rPr>
              <a:t>1</a:t>
            </a:r>
            <a:r>
              <a:rPr lang="zh-CN" altLang="en-US" sz="2000" b="0" dirty="0">
                <a:solidFill>
                  <a:srgbClr val="7030A0"/>
                </a:solidFill>
                <a:latin typeface="Times New Roman" pitchFamily="18" charset="0"/>
              </a:rPr>
              <a:t>是不可满足的，则对不满足</a:t>
            </a:r>
            <a:r>
              <a:rPr lang="en-US" altLang="zh-CN" sz="2000" b="0" dirty="0">
                <a:solidFill>
                  <a:srgbClr val="7030A0"/>
                </a:solidFill>
                <a:latin typeface="Times New Roman" pitchFamily="18" charset="0"/>
              </a:rPr>
              <a:t>S</a:t>
            </a:r>
            <a:r>
              <a:rPr lang="en-US" altLang="zh-CN" sz="2000" b="0" baseline="-25000" dirty="0">
                <a:solidFill>
                  <a:srgbClr val="7030A0"/>
                </a:solidFill>
                <a:latin typeface="Times New Roman" pitchFamily="18" charset="0"/>
              </a:rPr>
              <a:t>1</a:t>
            </a:r>
            <a:r>
              <a:rPr lang="zh-CN" altLang="en-US" sz="2000" b="0" dirty="0">
                <a:solidFill>
                  <a:srgbClr val="7030A0"/>
                </a:solidFill>
                <a:latin typeface="Times New Roman" pitchFamily="18" charset="0"/>
              </a:rPr>
              <a:t>的任一解释</a:t>
            </a:r>
            <a:r>
              <a:rPr lang="en-US" altLang="zh-CN" sz="2000" b="0" dirty="0">
                <a:solidFill>
                  <a:srgbClr val="7030A0"/>
                </a:solidFill>
                <a:latin typeface="Times New Roman" pitchFamily="18" charset="0"/>
              </a:rPr>
              <a:t>I</a:t>
            </a:r>
            <a:r>
              <a:rPr lang="zh-CN" altLang="en-US" sz="2000" b="0" dirty="0">
                <a:solidFill>
                  <a:srgbClr val="7030A0"/>
                </a:solidFill>
                <a:latin typeface="Times New Roman" pitchFamily="18" charset="0"/>
              </a:rPr>
              <a:t>，都可能有以下两种情况：</a:t>
            </a:r>
          </a:p>
          <a:p>
            <a:pPr marL="400050" lvl="1" indent="0">
              <a:spcBef>
                <a:spcPts val="1200"/>
              </a:spcBef>
              <a:buNone/>
            </a:pPr>
            <a:r>
              <a:rPr lang="zh-CN" altLang="en-US" sz="2000" b="0" dirty="0" smtClean="0">
                <a:solidFill>
                  <a:srgbClr val="7030A0"/>
                </a:solidFill>
                <a:latin typeface="Times New Roman" pitchFamily="18" charset="0"/>
              </a:rPr>
              <a:t>① </a:t>
            </a:r>
            <a:r>
              <a:rPr lang="zh-CN" altLang="en-US" sz="2000" b="0" dirty="0">
                <a:solidFill>
                  <a:srgbClr val="7030A0"/>
                </a:solidFill>
                <a:latin typeface="Times New Roman" pitchFamily="18" charset="0"/>
              </a:rPr>
              <a:t>解释</a:t>
            </a:r>
            <a:r>
              <a:rPr lang="en-US" altLang="zh-CN" sz="2000" b="0" dirty="0">
                <a:solidFill>
                  <a:srgbClr val="7030A0"/>
                </a:solidFill>
                <a:latin typeface="Times New Roman" pitchFamily="18" charset="0"/>
              </a:rPr>
              <a:t>I</a:t>
            </a:r>
            <a:r>
              <a:rPr lang="zh-CN" altLang="en-US" sz="2000" b="0" dirty="0">
                <a:solidFill>
                  <a:srgbClr val="7030A0"/>
                </a:solidFill>
                <a:latin typeface="Times New Roman" pitchFamily="18" charset="0"/>
              </a:rPr>
              <a:t>使</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12</a:t>
            </a:r>
            <a:r>
              <a:rPr lang="zh-CN" altLang="en-US" sz="2000" b="0" dirty="0">
                <a:solidFill>
                  <a:srgbClr val="7030A0"/>
                </a:solidFill>
                <a:latin typeface="Times New Roman" pitchFamily="18" charset="0"/>
              </a:rPr>
              <a:t>为真，则</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3</a:t>
            </a:r>
            <a:r>
              <a:rPr lang="zh-CN" altLang="en-US" sz="2000" b="0" dirty="0">
                <a:solidFill>
                  <a:srgbClr val="7030A0"/>
                </a:solidFill>
                <a:latin typeface="Times New Roman" pitchFamily="18" charset="0"/>
              </a:rPr>
              <a:t>，</a:t>
            </a:r>
            <a:r>
              <a:rPr lang="en-US" altLang="zh-CN" sz="2000" b="0" dirty="0">
                <a:solidFill>
                  <a:srgbClr val="7030A0"/>
                </a:solidFill>
                <a:latin typeface="Times New Roman" pitchFamily="18" charset="0"/>
              </a:rPr>
              <a:t>……</a:t>
            </a:r>
            <a:r>
              <a:rPr lang="zh-CN" altLang="en-US" sz="2000" b="0" dirty="0">
                <a:solidFill>
                  <a:srgbClr val="7030A0"/>
                </a:solidFill>
                <a:latin typeface="Times New Roman" pitchFamily="18" charset="0"/>
              </a:rPr>
              <a:t>，</a:t>
            </a:r>
            <a:r>
              <a:rPr lang="en-US" altLang="zh-CN" sz="2000" b="0" dirty="0" err="1">
                <a:solidFill>
                  <a:srgbClr val="7030A0"/>
                </a:solidFill>
                <a:latin typeface="Times New Roman" pitchFamily="18" charset="0"/>
              </a:rPr>
              <a:t>C</a:t>
            </a:r>
            <a:r>
              <a:rPr lang="en-US" altLang="zh-CN" sz="2000" b="0" baseline="-25000" dirty="0" err="1">
                <a:solidFill>
                  <a:srgbClr val="7030A0"/>
                </a:solidFill>
                <a:latin typeface="Times New Roman" pitchFamily="18" charset="0"/>
              </a:rPr>
              <a:t>n</a:t>
            </a:r>
            <a:r>
              <a:rPr lang="zh-CN" altLang="en-US" sz="2000" b="0" dirty="0">
                <a:solidFill>
                  <a:srgbClr val="7030A0"/>
                </a:solidFill>
                <a:latin typeface="Times New Roman" pitchFamily="18" charset="0"/>
              </a:rPr>
              <a:t>中必有一个为假，即</a:t>
            </a:r>
            <a:r>
              <a:rPr lang="en-US" altLang="zh-CN" sz="2000" b="0" dirty="0">
                <a:solidFill>
                  <a:srgbClr val="7030A0"/>
                </a:solidFill>
                <a:latin typeface="Times New Roman" pitchFamily="18" charset="0"/>
              </a:rPr>
              <a:t>S</a:t>
            </a:r>
            <a:r>
              <a:rPr lang="zh-CN" altLang="en-US" sz="2000" b="0" dirty="0">
                <a:solidFill>
                  <a:srgbClr val="7030A0"/>
                </a:solidFill>
                <a:latin typeface="Times New Roman" pitchFamily="18" charset="0"/>
              </a:rPr>
              <a:t>是不可满足的。</a:t>
            </a:r>
          </a:p>
          <a:p>
            <a:pPr marL="400050" lvl="1" indent="0">
              <a:spcBef>
                <a:spcPts val="1200"/>
              </a:spcBef>
              <a:buNone/>
            </a:pPr>
            <a:r>
              <a:rPr lang="zh-CN" altLang="en-US" sz="2000" b="0" dirty="0" smtClean="0">
                <a:solidFill>
                  <a:srgbClr val="7030A0"/>
                </a:solidFill>
                <a:latin typeface="Times New Roman" pitchFamily="18" charset="0"/>
              </a:rPr>
              <a:t>② </a:t>
            </a:r>
            <a:r>
              <a:rPr lang="zh-CN" altLang="en-US" sz="2000" b="0" dirty="0">
                <a:solidFill>
                  <a:srgbClr val="7030A0"/>
                </a:solidFill>
                <a:latin typeface="Times New Roman" pitchFamily="18" charset="0"/>
              </a:rPr>
              <a:t>解释</a:t>
            </a:r>
            <a:r>
              <a:rPr lang="en-US" altLang="zh-CN" sz="2000" b="0" dirty="0">
                <a:solidFill>
                  <a:srgbClr val="7030A0"/>
                </a:solidFill>
                <a:latin typeface="Times New Roman" pitchFamily="18" charset="0"/>
              </a:rPr>
              <a:t>I</a:t>
            </a:r>
            <a:r>
              <a:rPr lang="zh-CN" altLang="en-US" sz="2000" b="0" dirty="0">
                <a:solidFill>
                  <a:srgbClr val="7030A0"/>
                </a:solidFill>
                <a:latin typeface="Times New Roman" pitchFamily="18" charset="0"/>
              </a:rPr>
              <a:t>使</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12</a:t>
            </a:r>
            <a:r>
              <a:rPr lang="zh-CN" altLang="en-US" sz="2000" b="0" dirty="0">
                <a:solidFill>
                  <a:srgbClr val="7030A0"/>
                </a:solidFill>
                <a:latin typeface="Times New Roman" pitchFamily="18" charset="0"/>
              </a:rPr>
              <a:t>为假，即</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12</a:t>
            </a:r>
            <a:r>
              <a:rPr lang="zh-CN" altLang="en-US" sz="2000" b="0" dirty="0">
                <a:solidFill>
                  <a:srgbClr val="7030A0"/>
                </a:solidFill>
                <a:latin typeface="Times New Roman" pitchFamily="18" charset="0"/>
              </a:rPr>
              <a:t>为真，</a:t>
            </a:r>
            <a:r>
              <a:rPr lang="zh-CN" altLang="en-US" sz="2000" b="0" dirty="0" smtClean="0">
                <a:solidFill>
                  <a:srgbClr val="7030A0"/>
                </a:solidFill>
                <a:latin typeface="Times New Roman" pitchFamily="18" charset="0"/>
              </a:rPr>
              <a:t>根据上述定理有</a:t>
            </a:r>
            <a:r>
              <a:rPr lang="en-US" altLang="zh-CN" sz="2000" b="0" dirty="0">
                <a:solidFill>
                  <a:srgbClr val="7030A0"/>
                </a:solidFill>
                <a:latin typeface="Times New Roman" pitchFamily="18" charset="0"/>
              </a:rPr>
              <a:t>﹁ (C</a:t>
            </a:r>
            <a:r>
              <a:rPr lang="en-US" altLang="zh-CN" sz="2000" b="0" baseline="-25000" dirty="0">
                <a:solidFill>
                  <a:srgbClr val="7030A0"/>
                </a:solidFill>
                <a:latin typeface="Times New Roman" pitchFamily="18" charset="0"/>
              </a:rPr>
              <a:t>1</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2</a:t>
            </a:r>
            <a:r>
              <a:rPr lang="en-US" altLang="zh-CN" sz="2000" b="0" dirty="0">
                <a:solidFill>
                  <a:srgbClr val="7030A0"/>
                </a:solidFill>
                <a:latin typeface="Times New Roman" pitchFamily="18" charset="0"/>
              </a:rPr>
              <a:t>)</a:t>
            </a:r>
            <a:r>
              <a:rPr lang="zh-CN" altLang="en-US" sz="2000" b="0" dirty="0">
                <a:solidFill>
                  <a:srgbClr val="7030A0"/>
                </a:solidFill>
                <a:latin typeface="Times New Roman" pitchFamily="18" charset="0"/>
              </a:rPr>
              <a:t>永真，即</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2</a:t>
            </a:r>
            <a:r>
              <a:rPr lang="zh-CN" altLang="en-US" sz="2000" b="0" dirty="0">
                <a:solidFill>
                  <a:srgbClr val="7030A0"/>
                </a:solidFill>
                <a:latin typeface="Times New Roman" pitchFamily="18" charset="0"/>
              </a:rPr>
              <a:t>永真，它说明解释</a:t>
            </a:r>
            <a:r>
              <a:rPr lang="en-US" altLang="zh-CN" sz="2000" b="0" dirty="0">
                <a:solidFill>
                  <a:srgbClr val="7030A0"/>
                </a:solidFill>
                <a:latin typeface="Times New Roman" pitchFamily="18" charset="0"/>
              </a:rPr>
              <a:t>I</a:t>
            </a:r>
            <a:r>
              <a:rPr lang="zh-CN" altLang="en-US" sz="2000" b="0" dirty="0">
                <a:solidFill>
                  <a:srgbClr val="7030A0"/>
                </a:solidFill>
                <a:latin typeface="Times New Roman" pitchFamily="18" charset="0"/>
              </a:rPr>
              <a:t>使</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1</a:t>
            </a:r>
            <a:r>
              <a:rPr lang="zh-CN" altLang="en-US" sz="2000" b="0" dirty="0">
                <a:solidFill>
                  <a:srgbClr val="7030A0"/>
                </a:solidFill>
                <a:latin typeface="Times New Roman" pitchFamily="18" charset="0"/>
              </a:rPr>
              <a:t>为假，或</a:t>
            </a:r>
            <a:r>
              <a:rPr lang="en-US" altLang="zh-CN" sz="2000" b="0" dirty="0">
                <a:solidFill>
                  <a:srgbClr val="7030A0"/>
                </a:solidFill>
                <a:latin typeface="Times New Roman" pitchFamily="18" charset="0"/>
              </a:rPr>
              <a:t>C</a:t>
            </a:r>
            <a:r>
              <a:rPr lang="en-US" altLang="zh-CN" sz="2000" b="0" baseline="-25000" dirty="0">
                <a:solidFill>
                  <a:srgbClr val="7030A0"/>
                </a:solidFill>
                <a:latin typeface="Times New Roman" pitchFamily="18" charset="0"/>
              </a:rPr>
              <a:t>2</a:t>
            </a:r>
            <a:r>
              <a:rPr lang="zh-CN" altLang="en-US" sz="2000" b="0" dirty="0">
                <a:solidFill>
                  <a:srgbClr val="7030A0"/>
                </a:solidFill>
                <a:latin typeface="Times New Roman" pitchFamily="18" charset="0"/>
              </a:rPr>
              <a:t>为假。即</a:t>
            </a:r>
            <a:r>
              <a:rPr lang="en-US" altLang="zh-CN" sz="2000" b="0" dirty="0">
                <a:solidFill>
                  <a:srgbClr val="7030A0"/>
                </a:solidFill>
                <a:latin typeface="Times New Roman" pitchFamily="18" charset="0"/>
              </a:rPr>
              <a:t>S</a:t>
            </a:r>
            <a:r>
              <a:rPr lang="zh-CN" altLang="en-US" sz="2000" b="0" dirty="0">
                <a:solidFill>
                  <a:srgbClr val="7030A0"/>
                </a:solidFill>
                <a:latin typeface="Times New Roman" pitchFamily="18" charset="0"/>
              </a:rPr>
              <a:t>也是不可满足的。</a:t>
            </a:r>
          </a:p>
          <a:p>
            <a:pPr marL="400050" lvl="1" indent="0">
              <a:spcBef>
                <a:spcPts val="1200"/>
              </a:spcBef>
              <a:buNone/>
            </a:pPr>
            <a:r>
              <a:rPr lang="zh-CN" altLang="en-US" sz="2000" b="0" dirty="0">
                <a:solidFill>
                  <a:srgbClr val="7030A0"/>
                </a:solidFill>
                <a:latin typeface="Times New Roman" pitchFamily="18" charset="0"/>
              </a:rPr>
              <a:t>    因此可以</a:t>
            </a:r>
            <a:r>
              <a:rPr lang="zh-CN" altLang="en-US" sz="2000" b="0" dirty="0" smtClean="0">
                <a:solidFill>
                  <a:srgbClr val="7030A0"/>
                </a:solidFill>
                <a:latin typeface="Times New Roman" pitchFamily="18" charset="0"/>
              </a:rPr>
              <a:t>得出     </a:t>
            </a:r>
            <a:r>
              <a:rPr lang="en-US" altLang="zh-CN" sz="2000" b="0" dirty="0">
                <a:solidFill>
                  <a:srgbClr val="7030A0"/>
                </a:solidFill>
                <a:latin typeface="Times New Roman" pitchFamily="18" charset="0"/>
              </a:rPr>
              <a:t>S</a:t>
            </a:r>
            <a:r>
              <a:rPr lang="en-US" altLang="zh-CN" sz="2000" b="0" baseline="-25000" dirty="0">
                <a:solidFill>
                  <a:srgbClr val="7030A0"/>
                </a:solidFill>
                <a:latin typeface="Times New Roman" pitchFamily="18" charset="0"/>
              </a:rPr>
              <a:t>1</a:t>
            </a:r>
            <a:r>
              <a:rPr lang="zh-CN" altLang="en-US" sz="2000" b="0" dirty="0">
                <a:solidFill>
                  <a:srgbClr val="7030A0"/>
                </a:solidFill>
                <a:latin typeface="Times New Roman" pitchFamily="18" charset="0"/>
              </a:rPr>
              <a:t>的不可满足性⇒</a:t>
            </a:r>
            <a:r>
              <a:rPr lang="en-US" altLang="zh-CN" sz="2000" b="0" dirty="0">
                <a:solidFill>
                  <a:srgbClr val="7030A0"/>
                </a:solidFill>
                <a:latin typeface="Times New Roman" pitchFamily="18" charset="0"/>
              </a:rPr>
              <a:t>S</a:t>
            </a:r>
            <a:r>
              <a:rPr lang="zh-CN" altLang="en-US" sz="2000" b="0" dirty="0">
                <a:solidFill>
                  <a:srgbClr val="7030A0"/>
                </a:solidFill>
                <a:latin typeface="Times New Roman" pitchFamily="18" charset="0"/>
              </a:rPr>
              <a:t>的不可满足性</a:t>
            </a:r>
          </a:p>
        </p:txBody>
      </p:sp>
      <p:sp>
        <p:nvSpPr>
          <p:cNvPr id="6" name="Rectangle 2"/>
          <p:cNvSpPr>
            <a:spLocks noGrp="1" noChangeArrowheads="1"/>
          </p:cNvSpPr>
          <p:nvPr>
            <p:ph type="title"/>
          </p:nvPr>
        </p:nvSpPr>
        <p:spPr>
          <a:xfrm>
            <a:off x="468313" y="260350"/>
            <a:ext cx="8229600" cy="908050"/>
          </a:xfrm>
        </p:spPr>
        <p:txBody>
          <a:bodyPr/>
          <a:lstStyle/>
          <a:p>
            <a:r>
              <a:rPr lang="zh-CN" altLang="en-US" b="1" dirty="0" smtClean="0">
                <a:latin typeface="Times New Roman" pitchFamily="18" charset="0"/>
              </a:rPr>
              <a:t>鲁</a:t>
            </a:r>
            <a:r>
              <a:rPr lang="zh-CN" altLang="en-US" b="1" dirty="0">
                <a:latin typeface="Times New Roman" pitchFamily="18" charset="0"/>
              </a:rPr>
              <a:t>滨逊</a:t>
            </a:r>
            <a:r>
              <a:rPr lang="zh-CN" altLang="en-US" b="1" dirty="0" smtClean="0">
                <a:latin typeface="Times New Roman" pitchFamily="18" charset="0"/>
              </a:rPr>
              <a:t>归结原理</a:t>
            </a:r>
            <a:r>
              <a:rPr lang="en-US" altLang="zh-CN" b="1" dirty="0" smtClean="0">
                <a:latin typeface="Times New Roman" pitchFamily="18" charset="0"/>
              </a:rPr>
              <a:t>--</a:t>
            </a:r>
            <a:r>
              <a:rPr lang="zh-CN" altLang="en-US" sz="3200" b="1" dirty="0" smtClean="0">
                <a:latin typeface="Times New Roman" pitchFamily="18" charset="0"/>
              </a:rPr>
              <a:t>命题逻辑</a:t>
            </a:r>
            <a:r>
              <a:rPr lang="zh-CN" altLang="en-US" sz="3200" b="1" dirty="0">
                <a:latin typeface="Times New Roman" pitchFamily="18" charset="0"/>
              </a:rPr>
              <a:t>的</a:t>
            </a:r>
            <a:r>
              <a:rPr lang="zh-CN" altLang="en-US" sz="3200" b="1" dirty="0" smtClean="0">
                <a:latin typeface="Times New Roman" pitchFamily="18" charset="0"/>
              </a:rPr>
              <a:t>归结</a:t>
            </a:r>
            <a:endParaRPr lang="zh-CN" altLang="en-US" sz="3200" b="1" dirty="0">
              <a:latin typeface="Times New Roman" pitchFamily="18" charset="0"/>
            </a:endParaRPr>
          </a:p>
        </p:txBody>
      </p:sp>
      <p:grpSp>
        <p:nvGrpSpPr>
          <p:cNvPr id="7" name="组合 6"/>
          <p:cNvGrpSpPr/>
          <p:nvPr/>
        </p:nvGrpSpPr>
        <p:grpSpPr>
          <a:xfrm>
            <a:off x="567319" y="1623400"/>
            <a:ext cx="8028892" cy="1872208"/>
            <a:chOff x="359532" y="1441804"/>
            <a:chExt cx="8028892" cy="1872208"/>
          </a:xfrm>
        </p:grpSpPr>
        <p:sp>
          <p:nvSpPr>
            <p:cNvPr id="8" name="圆角矩形 7"/>
            <p:cNvSpPr/>
            <p:nvPr/>
          </p:nvSpPr>
          <p:spPr>
            <a:xfrm>
              <a:off x="359532" y="1441804"/>
              <a:ext cx="8028892" cy="1872208"/>
            </a:xfrm>
            <a:prstGeom prst="roundRect">
              <a:avLst>
                <a:gd name="adj" fmla="val 10465"/>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75556" y="1484784"/>
              <a:ext cx="7812868" cy="1717393"/>
            </a:xfrm>
            <a:prstGeom prst="rect">
              <a:avLst/>
            </a:prstGeom>
          </p:spPr>
          <p:txBody>
            <a:bodyPr wrap="square">
              <a:spAutoFit/>
            </a:bodyPr>
            <a:lstStyle/>
            <a:p>
              <a:pPr>
                <a:lnSpc>
                  <a:spcPct val="120000"/>
                </a:lnSpc>
              </a:pPr>
              <a:r>
                <a:rPr lang="zh-CN" altLang="en-US" sz="2200" b="1" dirty="0">
                  <a:solidFill>
                    <a:srgbClr val="C00000"/>
                  </a:solidFill>
                  <a:latin typeface="Times New Roman"/>
                  <a:ea typeface="幼圆" pitchFamily="49" charset="-122"/>
                  <a:cs typeface="Times New Roman"/>
                </a:rPr>
                <a:t>推论</a:t>
              </a:r>
              <a:r>
                <a:rPr lang="en-US" altLang="zh-CN" sz="2200" b="1" dirty="0">
                  <a:solidFill>
                    <a:srgbClr val="C00000"/>
                  </a:solidFill>
                  <a:latin typeface="Times New Roman"/>
                  <a:ea typeface="幼圆" pitchFamily="49" charset="-122"/>
                  <a:cs typeface="Times New Roman"/>
                </a:rPr>
                <a:t>1</a:t>
              </a:r>
              <a:r>
                <a:rPr lang="zh-CN" altLang="en-US" sz="2200" b="1" dirty="0">
                  <a:solidFill>
                    <a:srgbClr val="C00000"/>
                  </a:solidFill>
                  <a:latin typeface="Times New Roman"/>
                  <a:ea typeface="幼圆" pitchFamily="49" charset="-122"/>
                  <a:cs typeface="Times New Roman"/>
                </a:rPr>
                <a:t>：</a:t>
              </a:r>
              <a:r>
                <a:rPr lang="zh-CN" altLang="en-US" sz="2200" b="1" dirty="0">
                  <a:solidFill>
                    <a:srgbClr val="0000FF"/>
                  </a:solidFill>
                  <a:latin typeface="Times New Roman"/>
                  <a:ea typeface="幼圆" pitchFamily="49" charset="-122"/>
                  <a:cs typeface="Times New Roman"/>
                </a:rPr>
                <a:t>设</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a:t>
              </a:r>
              <a:r>
                <a:rPr lang="zh-CN" altLang="en-US" sz="2200" b="1" dirty="0">
                  <a:solidFill>
                    <a:srgbClr val="0000FF"/>
                  </a:solidFill>
                  <a:latin typeface="Times New Roman"/>
                  <a:ea typeface="幼圆" pitchFamily="49" charset="-122"/>
                  <a:cs typeface="Times New Roman"/>
                </a:rPr>
                <a:t>和</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2</a:t>
              </a:r>
              <a:r>
                <a:rPr lang="zh-CN" altLang="en-US" sz="2200" b="1" dirty="0">
                  <a:solidFill>
                    <a:srgbClr val="0000FF"/>
                  </a:solidFill>
                  <a:latin typeface="Times New Roman"/>
                  <a:ea typeface="幼圆" pitchFamily="49" charset="-122"/>
                  <a:cs typeface="Times New Roman"/>
                </a:rPr>
                <a:t>是子句集</a:t>
              </a:r>
              <a:r>
                <a:rPr lang="en-US" altLang="zh-CN" sz="2200" b="1" dirty="0">
                  <a:solidFill>
                    <a:srgbClr val="0000FF"/>
                  </a:solidFill>
                  <a:latin typeface="Times New Roman"/>
                  <a:ea typeface="幼圆" pitchFamily="49" charset="-122"/>
                  <a:cs typeface="Times New Roman"/>
                </a:rPr>
                <a:t>S</a:t>
              </a:r>
              <a:r>
                <a:rPr lang="zh-CN" altLang="en-US" sz="2200" b="1" dirty="0">
                  <a:solidFill>
                    <a:srgbClr val="0000FF"/>
                  </a:solidFill>
                  <a:latin typeface="Times New Roman"/>
                  <a:ea typeface="幼圆" pitchFamily="49" charset="-122"/>
                  <a:cs typeface="Times New Roman"/>
                </a:rPr>
                <a:t>中的两个子句，</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12</a:t>
              </a:r>
              <a:r>
                <a:rPr lang="zh-CN" altLang="en-US" sz="2200" b="1" dirty="0">
                  <a:solidFill>
                    <a:srgbClr val="0000FF"/>
                  </a:solidFill>
                  <a:latin typeface="Times New Roman"/>
                  <a:ea typeface="幼圆" pitchFamily="49" charset="-122"/>
                  <a:cs typeface="Times New Roman"/>
                </a:rPr>
                <a:t>是</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a:t>
              </a:r>
              <a:r>
                <a:rPr lang="zh-CN" altLang="en-US" sz="2200" b="1" dirty="0">
                  <a:solidFill>
                    <a:srgbClr val="0000FF"/>
                  </a:solidFill>
                  <a:latin typeface="Times New Roman"/>
                  <a:ea typeface="幼圆" pitchFamily="49" charset="-122"/>
                  <a:cs typeface="Times New Roman"/>
                </a:rPr>
                <a:t>和</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2</a:t>
              </a:r>
              <a:r>
                <a:rPr lang="zh-CN" altLang="en-US" sz="2200" b="1" dirty="0">
                  <a:solidFill>
                    <a:srgbClr val="0000FF"/>
                  </a:solidFill>
                  <a:latin typeface="Times New Roman"/>
                  <a:ea typeface="幼圆" pitchFamily="49" charset="-122"/>
                  <a:cs typeface="Times New Roman"/>
                </a:rPr>
                <a:t>的归结式，若用</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12</a:t>
              </a:r>
              <a:r>
                <a:rPr lang="zh-CN" altLang="en-US" sz="2200" b="1" dirty="0">
                  <a:solidFill>
                    <a:srgbClr val="0000FF"/>
                  </a:solidFill>
                  <a:latin typeface="Times New Roman"/>
                  <a:ea typeface="幼圆" pitchFamily="49" charset="-122"/>
                  <a:cs typeface="Times New Roman"/>
                </a:rPr>
                <a:t>代替</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a:t>
              </a:r>
              <a:r>
                <a:rPr lang="zh-CN" altLang="en-US" sz="2200" b="1" dirty="0">
                  <a:solidFill>
                    <a:srgbClr val="0000FF"/>
                  </a:solidFill>
                  <a:latin typeface="Times New Roman"/>
                  <a:ea typeface="幼圆" pitchFamily="49" charset="-122"/>
                  <a:cs typeface="Times New Roman"/>
                </a:rPr>
                <a:t>和</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2</a:t>
              </a:r>
              <a:r>
                <a:rPr lang="zh-CN" altLang="en-US" sz="2200" b="1" dirty="0">
                  <a:solidFill>
                    <a:srgbClr val="0000FF"/>
                  </a:solidFill>
                  <a:latin typeface="Times New Roman"/>
                  <a:ea typeface="幼圆" pitchFamily="49" charset="-122"/>
                  <a:cs typeface="Times New Roman"/>
                </a:rPr>
                <a:t>后得到新的子句集</a:t>
              </a:r>
              <a:r>
                <a:rPr lang="en-US" altLang="zh-CN" sz="2200" b="1" dirty="0">
                  <a:solidFill>
                    <a:srgbClr val="0000FF"/>
                  </a:solidFill>
                  <a:latin typeface="Times New Roman"/>
                  <a:ea typeface="幼圆" pitchFamily="49" charset="-122"/>
                  <a:cs typeface="Times New Roman"/>
                </a:rPr>
                <a:t>S</a:t>
              </a:r>
              <a:r>
                <a:rPr lang="en-US" altLang="zh-CN" sz="2200" b="1" baseline="-25000" dirty="0">
                  <a:solidFill>
                    <a:srgbClr val="0000FF"/>
                  </a:solidFill>
                  <a:latin typeface="Times New Roman"/>
                  <a:ea typeface="幼圆" pitchFamily="49" charset="-122"/>
                  <a:cs typeface="Times New Roman"/>
                </a:rPr>
                <a:t>1</a:t>
              </a:r>
              <a:r>
                <a:rPr lang="zh-CN" altLang="en-US" sz="2200" b="1" dirty="0">
                  <a:solidFill>
                    <a:srgbClr val="0000FF"/>
                  </a:solidFill>
                  <a:latin typeface="Times New Roman"/>
                  <a:ea typeface="幼圆" pitchFamily="49" charset="-122"/>
                  <a:cs typeface="Times New Roman"/>
                </a:rPr>
                <a:t>，则由</a:t>
              </a:r>
              <a:r>
                <a:rPr lang="en-US" altLang="zh-CN" sz="2200" b="1" dirty="0">
                  <a:solidFill>
                    <a:srgbClr val="0000FF"/>
                  </a:solidFill>
                  <a:latin typeface="Times New Roman"/>
                  <a:ea typeface="幼圆" pitchFamily="49" charset="-122"/>
                  <a:cs typeface="Times New Roman"/>
                </a:rPr>
                <a:t>S</a:t>
              </a:r>
              <a:r>
                <a:rPr lang="en-US" altLang="zh-CN" sz="2200" b="1" baseline="-25000" dirty="0">
                  <a:solidFill>
                    <a:srgbClr val="0000FF"/>
                  </a:solidFill>
                  <a:latin typeface="Times New Roman"/>
                  <a:ea typeface="幼圆" pitchFamily="49" charset="-122"/>
                  <a:cs typeface="Times New Roman"/>
                </a:rPr>
                <a:t>1</a:t>
              </a:r>
              <a:r>
                <a:rPr lang="zh-CN" altLang="en-US" sz="2200" b="1" dirty="0">
                  <a:solidFill>
                    <a:srgbClr val="0000FF"/>
                  </a:solidFill>
                  <a:latin typeface="Times New Roman"/>
                  <a:ea typeface="幼圆" pitchFamily="49" charset="-122"/>
                  <a:cs typeface="Times New Roman"/>
                </a:rPr>
                <a:t>的不可满足性可以推出原子句集</a:t>
              </a:r>
              <a:r>
                <a:rPr lang="en-US" altLang="zh-CN" sz="2200" b="1" dirty="0">
                  <a:solidFill>
                    <a:srgbClr val="0000FF"/>
                  </a:solidFill>
                  <a:latin typeface="Times New Roman"/>
                  <a:ea typeface="幼圆" pitchFamily="49" charset="-122"/>
                  <a:cs typeface="Times New Roman"/>
                </a:rPr>
                <a:t>S</a:t>
              </a:r>
              <a:r>
                <a:rPr lang="zh-CN" altLang="en-US" sz="2200" b="1" dirty="0">
                  <a:solidFill>
                    <a:srgbClr val="0000FF"/>
                  </a:solidFill>
                  <a:latin typeface="Times New Roman"/>
                  <a:ea typeface="幼圆" pitchFamily="49" charset="-122"/>
                  <a:cs typeface="Times New Roman"/>
                </a:rPr>
                <a:t>的不可满足性。即：</a:t>
              </a:r>
            </a:p>
            <a:p>
              <a:pPr algn="ctr">
                <a:lnSpc>
                  <a:spcPct val="120000"/>
                </a:lnSpc>
              </a:pPr>
              <a:r>
                <a:rPr lang="en-US" altLang="zh-CN" sz="2200" b="1" dirty="0" smtClean="0">
                  <a:solidFill>
                    <a:srgbClr val="FF00FF"/>
                  </a:solidFill>
                  <a:effectLst>
                    <a:outerShdw blurRad="38100" dist="38100" dir="2700000" algn="tl">
                      <a:srgbClr val="000000">
                        <a:alpha val="43137"/>
                      </a:srgbClr>
                    </a:outerShdw>
                  </a:effectLst>
                  <a:latin typeface="Times New Roman"/>
                  <a:ea typeface="幼圆" pitchFamily="49" charset="-122"/>
                  <a:cs typeface="Times New Roman"/>
                </a:rPr>
                <a:t>S</a:t>
              </a:r>
              <a:r>
                <a:rPr lang="en-US" altLang="zh-CN" sz="2200" b="1" baseline="-25000" dirty="0" smtClean="0">
                  <a:solidFill>
                    <a:srgbClr val="FF00FF"/>
                  </a:solidFill>
                  <a:effectLst>
                    <a:outerShdw blurRad="38100" dist="38100" dir="2700000" algn="tl">
                      <a:srgbClr val="000000">
                        <a:alpha val="43137"/>
                      </a:srgbClr>
                    </a:outerShdw>
                  </a:effectLst>
                  <a:latin typeface="Times New Roman"/>
                  <a:ea typeface="幼圆" pitchFamily="49" charset="-122"/>
                  <a:cs typeface="Times New Roman"/>
                </a:rPr>
                <a:t>1</a:t>
              </a:r>
              <a:r>
                <a:rPr lang="zh-CN" altLang="en-US" sz="2200" b="1" dirty="0">
                  <a:solidFill>
                    <a:srgbClr val="FF00FF"/>
                  </a:solidFill>
                  <a:effectLst>
                    <a:outerShdw blurRad="38100" dist="38100" dir="2700000" algn="tl">
                      <a:srgbClr val="000000">
                        <a:alpha val="43137"/>
                      </a:srgbClr>
                    </a:outerShdw>
                  </a:effectLst>
                  <a:latin typeface="Times New Roman"/>
                  <a:ea typeface="幼圆" pitchFamily="49" charset="-122"/>
                  <a:cs typeface="Times New Roman"/>
                </a:rPr>
                <a:t>的不可满足性 ⇒ </a:t>
              </a:r>
              <a:r>
                <a:rPr lang="en-US" altLang="zh-CN" sz="2200" b="1" dirty="0">
                  <a:solidFill>
                    <a:srgbClr val="FF00FF"/>
                  </a:solidFill>
                  <a:effectLst>
                    <a:outerShdw blurRad="38100" dist="38100" dir="2700000" algn="tl">
                      <a:srgbClr val="000000">
                        <a:alpha val="43137"/>
                      </a:srgbClr>
                    </a:outerShdw>
                  </a:effectLst>
                  <a:latin typeface="Times New Roman"/>
                  <a:ea typeface="幼圆" pitchFamily="49" charset="-122"/>
                  <a:cs typeface="Times New Roman"/>
                </a:rPr>
                <a:t>S</a:t>
              </a:r>
              <a:r>
                <a:rPr lang="zh-CN" altLang="en-US" sz="2200" b="1" dirty="0">
                  <a:solidFill>
                    <a:srgbClr val="FF00FF"/>
                  </a:solidFill>
                  <a:effectLst>
                    <a:outerShdw blurRad="38100" dist="38100" dir="2700000" algn="tl">
                      <a:srgbClr val="000000">
                        <a:alpha val="43137"/>
                      </a:srgbClr>
                    </a:outerShdw>
                  </a:effectLst>
                  <a:latin typeface="Times New Roman"/>
                  <a:ea typeface="幼圆" pitchFamily="49" charset="-122"/>
                  <a:cs typeface="Times New Roman"/>
                </a:rPr>
                <a:t>的不可满足性</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9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922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7" name="Rectangle 3"/>
          <p:cNvSpPr>
            <a:spLocks noGrp="1" noChangeArrowheads="1"/>
          </p:cNvSpPr>
          <p:nvPr>
            <p:ph type="body" idx="1"/>
          </p:nvPr>
        </p:nvSpPr>
        <p:spPr>
          <a:xfrm>
            <a:off x="-216024" y="3356992"/>
            <a:ext cx="9360024" cy="2520280"/>
          </a:xfrm>
        </p:spPr>
        <p:txBody>
          <a:bodyPr/>
          <a:lstStyle/>
          <a:p>
            <a:pPr marL="400050" lvl="1" indent="0">
              <a:lnSpc>
                <a:spcPct val="105000"/>
              </a:lnSpc>
              <a:buNone/>
            </a:pPr>
            <a:r>
              <a:rPr lang="zh-CN" altLang="en-US" sz="1900" dirty="0">
                <a:solidFill>
                  <a:srgbClr val="7030A0"/>
                </a:solidFill>
              </a:rPr>
              <a:t>先</a:t>
            </a:r>
            <a:r>
              <a:rPr lang="zh-CN" altLang="en-US" sz="1900" dirty="0" smtClean="0">
                <a:solidFill>
                  <a:srgbClr val="7030A0"/>
                </a:solidFill>
              </a:rPr>
              <a:t>证明 </a:t>
            </a:r>
            <a:r>
              <a:rPr lang="en-US" altLang="zh-CN" sz="1900" dirty="0" smtClean="0">
                <a:solidFill>
                  <a:srgbClr val="7030A0"/>
                </a:solidFill>
                <a:sym typeface="Wingdings" pitchFamily="2" charset="2"/>
              </a:rPr>
              <a:t></a:t>
            </a:r>
            <a:endParaRPr lang="zh-CN" altLang="en-US" sz="1900" dirty="0">
              <a:solidFill>
                <a:srgbClr val="7030A0"/>
              </a:solidFill>
            </a:endParaRPr>
          </a:p>
          <a:p>
            <a:pPr marL="400050" lvl="1" indent="0">
              <a:lnSpc>
                <a:spcPct val="105000"/>
              </a:lnSpc>
              <a:buNone/>
            </a:pPr>
            <a:r>
              <a:rPr lang="zh-CN" altLang="en-US" sz="1900" b="0" dirty="0" smtClean="0">
                <a:solidFill>
                  <a:srgbClr val="7030A0"/>
                </a:solidFill>
              </a:rPr>
              <a:t>设</a:t>
            </a:r>
            <a:r>
              <a:rPr lang="en-US" altLang="zh-CN" sz="1900" b="0" dirty="0">
                <a:solidFill>
                  <a:srgbClr val="7030A0"/>
                </a:solidFill>
              </a:rPr>
              <a:t>S={ C</a:t>
            </a:r>
            <a:r>
              <a:rPr lang="en-US" altLang="zh-CN" sz="1900" b="0" baseline="-25000" dirty="0">
                <a:solidFill>
                  <a:srgbClr val="7030A0"/>
                </a:solidFill>
              </a:rPr>
              <a:t>1</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2</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3</a:t>
            </a:r>
            <a:r>
              <a:rPr lang="zh-CN" altLang="en-US" sz="1900" b="0" dirty="0">
                <a:solidFill>
                  <a:srgbClr val="7030A0"/>
                </a:solidFill>
              </a:rPr>
              <a:t>，</a:t>
            </a:r>
            <a:r>
              <a:rPr lang="en-US" altLang="zh-CN" sz="1900" b="0" dirty="0">
                <a:solidFill>
                  <a:srgbClr val="7030A0"/>
                </a:solidFill>
              </a:rPr>
              <a:t>…</a:t>
            </a:r>
            <a:r>
              <a:rPr lang="zh-CN" altLang="en-US" sz="1900" b="0" dirty="0">
                <a:solidFill>
                  <a:srgbClr val="7030A0"/>
                </a:solidFill>
              </a:rPr>
              <a:t>，</a:t>
            </a:r>
            <a:r>
              <a:rPr lang="en-US" altLang="zh-CN" sz="1900" b="0" dirty="0" err="1">
                <a:solidFill>
                  <a:srgbClr val="7030A0"/>
                </a:solidFill>
              </a:rPr>
              <a:t>C</a:t>
            </a:r>
            <a:r>
              <a:rPr lang="en-US" altLang="zh-CN" sz="1900" b="0" baseline="-25000" dirty="0" err="1">
                <a:solidFill>
                  <a:srgbClr val="7030A0"/>
                </a:solidFill>
              </a:rPr>
              <a:t>n</a:t>
            </a:r>
            <a:r>
              <a:rPr lang="en-US" altLang="zh-CN" sz="1900" b="0" dirty="0">
                <a:solidFill>
                  <a:srgbClr val="7030A0"/>
                </a:solidFill>
              </a:rPr>
              <a:t>}</a:t>
            </a:r>
            <a:r>
              <a:rPr lang="zh-CN" altLang="en-US" sz="1900" b="0" dirty="0">
                <a:solidFill>
                  <a:srgbClr val="7030A0"/>
                </a:solidFill>
              </a:rPr>
              <a:t>是不可满足的，则</a:t>
            </a:r>
            <a:r>
              <a:rPr lang="en-US" altLang="zh-CN" sz="1900" b="0" dirty="0">
                <a:solidFill>
                  <a:srgbClr val="7030A0"/>
                </a:solidFill>
              </a:rPr>
              <a:t>C</a:t>
            </a:r>
            <a:r>
              <a:rPr lang="en-US" altLang="zh-CN" sz="1900" b="0" baseline="-25000" dirty="0">
                <a:solidFill>
                  <a:srgbClr val="7030A0"/>
                </a:solidFill>
              </a:rPr>
              <a:t>1</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2</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3</a:t>
            </a:r>
            <a:r>
              <a:rPr lang="zh-CN" altLang="en-US" sz="1900" b="0" dirty="0">
                <a:solidFill>
                  <a:srgbClr val="7030A0"/>
                </a:solidFill>
              </a:rPr>
              <a:t>，</a:t>
            </a:r>
            <a:r>
              <a:rPr lang="en-US" altLang="zh-CN" sz="1900" b="0" dirty="0">
                <a:solidFill>
                  <a:srgbClr val="7030A0"/>
                </a:solidFill>
              </a:rPr>
              <a:t>…</a:t>
            </a:r>
            <a:r>
              <a:rPr lang="zh-CN" altLang="en-US" sz="1900" b="0" dirty="0">
                <a:solidFill>
                  <a:srgbClr val="7030A0"/>
                </a:solidFill>
              </a:rPr>
              <a:t>，</a:t>
            </a:r>
            <a:r>
              <a:rPr lang="en-US" altLang="zh-CN" sz="1900" b="0" dirty="0" err="1">
                <a:solidFill>
                  <a:srgbClr val="7030A0"/>
                </a:solidFill>
              </a:rPr>
              <a:t>C</a:t>
            </a:r>
            <a:r>
              <a:rPr lang="en-US" altLang="zh-CN" sz="1900" b="0" baseline="-25000" dirty="0" err="1">
                <a:solidFill>
                  <a:srgbClr val="7030A0"/>
                </a:solidFill>
              </a:rPr>
              <a:t>n</a:t>
            </a:r>
            <a:r>
              <a:rPr lang="zh-CN" altLang="en-US" sz="1900" b="0" dirty="0">
                <a:solidFill>
                  <a:srgbClr val="7030A0"/>
                </a:solidFill>
              </a:rPr>
              <a:t>中必有一子句为假，因而</a:t>
            </a:r>
            <a:r>
              <a:rPr lang="en-US" altLang="zh-CN" sz="1900" b="0" dirty="0">
                <a:solidFill>
                  <a:srgbClr val="7030A0"/>
                </a:solidFill>
              </a:rPr>
              <a:t>S</a:t>
            </a:r>
            <a:r>
              <a:rPr lang="en-US" altLang="zh-CN" sz="1900" b="0" baseline="-25000" dirty="0">
                <a:solidFill>
                  <a:srgbClr val="7030A0"/>
                </a:solidFill>
              </a:rPr>
              <a:t>2</a:t>
            </a:r>
            <a:r>
              <a:rPr lang="en-US" altLang="zh-CN" sz="1900" b="0" dirty="0">
                <a:solidFill>
                  <a:srgbClr val="7030A0"/>
                </a:solidFill>
              </a:rPr>
              <a:t>={ C</a:t>
            </a:r>
            <a:r>
              <a:rPr lang="en-US" altLang="zh-CN" sz="1900" b="0" baseline="-25000" dirty="0">
                <a:solidFill>
                  <a:srgbClr val="7030A0"/>
                </a:solidFill>
              </a:rPr>
              <a:t>12</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1</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2</a:t>
            </a:r>
            <a:r>
              <a:rPr lang="zh-CN" altLang="en-US" sz="1900" b="0" dirty="0">
                <a:solidFill>
                  <a:srgbClr val="7030A0"/>
                </a:solidFill>
              </a:rPr>
              <a:t>，</a:t>
            </a:r>
            <a:r>
              <a:rPr lang="en-US" altLang="zh-CN" sz="1900" b="0" dirty="0">
                <a:solidFill>
                  <a:srgbClr val="7030A0"/>
                </a:solidFill>
              </a:rPr>
              <a:t>C3</a:t>
            </a:r>
            <a:r>
              <a:rPr lang="zh-CN" altLang="en-US" sz="1900" b="0" dirty="0">
                <a:solidFill>
                  <a:srgbClr val="7030A0"/>
                </a:solidFill>
              </a:rPr>
              <a:t>，</a:t>
            </a:r>
            <a:r>
              <a:rPr lang="en-US" altLang="zh-CN" sz="1900" b="0" dirty="0">
                <a:solidFill>
                  <a:srgbClr val="7030A0"/>
                </a:solidFill>
              </a:rPr>
              <a:t>……</a:t>
            </a:r>
            <a:r>
              <a:rPr lang="zh-CN" altLang="en-US" sz="1900" b="0" dirty="0">
                <a:solidFill>
                  <a:srgbClr val="7030A0"/>
                </a:solidFill>
              </a:rPr>
              <a:t>，</a:t>
            </a:r>
            <a:r>
              <a:rPr lang="en-US" altLang="zh-CN" sz="1900" b="0" dirty="0" err="1">
                <a:solidFill>
                  <a:srgbClr val="7030A0"/>
                </a:solidFill>
              </a:rPr>
              <a:t>C</a:t>
            </a:r>
            <a:r>
              <a:rPr lang="en-US" altLang="zh-CN" sz="1900" b="0" baseline="-25000" dirty="0" err="1">
                <a:solidFill>
                  <a:srgbClr val="7030A0"/>
                </a:solidFill>
              </a:rPr>
              <a:t>n</a:t>
            </a:r>
            <a:r>
              <a:rPr lang="en-US" altLang="zh-CN" sz="1900" b="0" dirty="0">
                <a:solidFill>
                  <a:srgbClr val="7030A0"/>
                </a:solidFill>
              </a:rPr>
              <a:t>}</a:t>
            </a:r>
            <a:r>
              <a:rPr lang="zh-CN" altLang="en-US" sz="1900" b="0" dirty="0">
                <a:solidFill>
                  <a:srgbClr val="7030A0"/>
                </a:solidFill>
              </a:rPr>
              <a:t>必为不可满足。</a:t>
            </a:r>
          </a:p>
          <a:p>
            <a:pPr marL="400050" lvl="1" indent="0">
              <a:lnSpc>
                <a:spcPct val="105000"/>
              </a:lnSpc>
              <a:spcBef>
                <a:spcPts val="1200"/>
              </a:spcBef>
              <a:buNone/>
            </a:pPr>
            <a:r>
              <a:rPr lang="zh-CN" altLang="en-US" sz="1900" dirty="0" smtClean="0">
                <a:solidFill>
                  <a:srgbClr val="7030A0"/>
                </a:solidFill>
              </a:rPr>
              <a:t>再</a:t>
            </a:r>
            <a:r>
              <a:rPr lang="zh-CN" altLang="en-US" sz="1900" dirty="0">
                <a:solidFill>
                  <a:srgbClr val="7030A0"/>
                </a:solidFill>
              </a:rPr>
              <a:t>证明 </a:t>
            </a:r>
            <a:r>
              <a:rPr lang="zh-CN" altLang="en-US" sz="1900" dirty="0" smtClean="0">
                <a:solidFill>
                  <a:srgbClr val="7030A0"/>
                </a:solidFill>
                <a:sym typeface="Wingdings"/>
              </a:rPr>
              <a:t></a:t>
            </a:r>
            <a:endParaRPr lang="en-US" altLang="zh-CN" sz="1900" dirty="0" smtClean="0">
              <a:solidFill>
                <a:srgbClr val="7030A0"/>
              </a:solidFill>
              <a:sym typeface="Wingdings"/>
            </a:endParaRPr>
          </a:p>
          <a:p>
            <a:pPr marL="400050" lvl="1" indent="0">
              <a:lnSpc>
                <a:spcPct val="105000"/>
              </a:lnSpc>
              <a:spcBef>
                <a:spcPts val="1200"/>
              </a:spcBef>
              <a:buNone/>
            </a:pPr>
            <a:r>
              <a:rPr lang="zh-CN" altLang="en-US" sz="1900" b="0" dirty="0" smtClean="0">
                <a:solidFill>
                  <a:srgbClr val="7030A0"/>
                </a:solidFill>
              </a:rPr>
              <a:t>设</a:t>
            </a:r>
            <a:r>
              <a:rPr lang="en-US" altLang="zh-CN" sz="1900" b="0" dirty="0">
                <a:solidFill>
                  <a:srgbClr val="7030A0"/>
                </a:solidFill>
              </a:rPr>
              <a:t>S</a:t>
            </a:r>
            <a:r>
              <a:rPr lang="en-US" altLang="zh-CN" sz="1900" b="0" baseline="-25000" dirty="0">
                <a:solidFill>
                  <a:srgbClr val="7030A0"/>
                </a:solidFill>
              </a:rPr>
              <a:t>2</a:t>
            </a:r>
            <a:r>
              <a:rPr lang="zh-CN" altLang="en-US" sz="1900" b="0" dirty="0">
                <a:solidFill>
                  <a:srgbClr val="7030A0"/>
                </a:solidFill>
              </a:rPr>
              <a:t>是不可满足的</a:t>
            </a:r>
            <a:r>
              <a:rPr lang="en-US" altLang="zh-CN" sz="1900" b="0" dirty="0">
                <a:solidFill>
                  <a:srgbClr val="7030A0"/>
                </a:solidFill>
              </a:rPr>
              <a:t>,</a:t>
            </a:r>
            <a:r>
              <a:rPr lang="zh-CN" altLang="en-US" sz="1900" b="0" dirty="0">
                <a:solidFill>
                  <a:srgbClr val="7030A0"/>
                </a:solidFill>
              </a:rPr>
              <a:t>则对不满足</a:t>
            </a:r>
            <a:r>
              <a:rPr lang="en-US" altLang="zh-CN" sz="1900" b="0" dirty="0">
                <a:solidFill>
                  <a:srgbClr val="7030A0"/>
                </a:solidFill>
              </a:rPr>
              <a:t>S</a:t>
            </a:r>
            <a:r>
              <a:rPr lang="en-US" altLang="zh-CN" sz="1900" b="0" baseline="-25000" dirty="0">
                <a:solidFill>
                  <a:srgbClr val="7030A0"/>
                </a:solidFill>
              </a:rPr>
              <a:t>2</a:t>
            </a:r>
            <a:r>
              <a:rPr lang="zh-CN" altLang="en-US" sz="1900" b="0" dirty="0">
                <a:solidFill>
                  <a:srgbClr val="7030A0"/>
                </a:solidFill>
              </a:rPr>
              <a:t>的任一解释</a:t>
            </a:r>
            <a:r>
              <a:rPr lang="en-US" altLang="zh-CN" sz="1900" b="0" dirty="0">
                <a:solidFill>
                  <a:srgbClr val="7030A0"/>
                </a:solidFill>
              </a:rPr>
              <a:t>I,</a:t>
            </a:r>
            <a:r>
              <a:rPr lang="zh-CN" altLang="en-US" sz="1900" b="0" dirty="0">
                <a:solidFill>
                  <a:srgbClr val="7030A0"/>
                </a:solidFill>
              </a:rPr>
              <a:t>都可能有以下两种情况：</a:t>
            </a:r>
          </a:p>
          <a:p>
            <a:pPr marL="400050" lvl="1" indent="0">
              <a:lnSpc>
                <a:spcPct val="105000"/>
              </a:lnSpc>
              <a:buNone/>
            </a:pPr>
            <a:r>
              <a:rPr lang="zh-CN" altLang="en-US" sz="1900" b="0" dirty="0" smtClean="0">
                <a:solidFill>
                  <a:srgbClr val="7030A0"/>
                </a:solidFill>
              </a:rPr>
              <a:t>① </a:t>
            </a:r>
            <a:r>
              <a:rPr lang="zh-CN" altLang="en-US" sz="1900" b="0" dirty="0">
                <a:solidFill>
                  <a:srgbClr val="7030A0"/>
                </a:solidFill>
              </a:rPr>
              <a:t>解释</a:t>
            </a:r>
            <a:r>
              <a:rPr lang="en-US" altLang="zh-CN" sz="1900" b="0" dirty="0">
                <a:solidFill>
                  <a:srgbClr val="7030A0"/>
                </a:solidFill>
              </a:rPr>
              <a:t>I</a:t>
            </a:r>
            <a:r>
              <a:rPr lang="zh-CN" altLang="en-US" sz="1900" b="0" dirty="0">
                <a:solidFill>
                  <a:srgbClr val="7030A0"/>
                </a:solidFill>
              </a:rPr>
              <a:t>使</a:t>
            </a:r>
            <a:r>
              <a:rPr lang="en-US" altLang="zh-CN" sz="1900" b="0" dirty="0">
                <a:solidFill>
                  <a:srgbClr val="7030A0"/>
                </a:solidFill>
              </a:rPr>
              <a:t>C</a:t>
            </a:r>
            <a:r>
              <a:rPr lang="en-US" altLang="zh-CN" sz="1900" b="0" baseline="-25000" dirty="0">
                <a:solidFill>
                  <a:srgbClr val="7030A0"/>
                </a:solidFill>
              </a:rPr>
              <a:t>12</a:t>
            </a:r>
            <a:r>
              <a:rPr lang="zh-CN" altLang="en-US" sz="1900" b="0" dirty="0">
                <a:solidFill>
                  <a:srgbClr val="7030A0"/>
                </a:solidFill>
              </a:rPr>
              <a:t>为真，则</a:t>
            </a:r>
            <a:r>
              <a:rPr lang="en-US" altLang="zh-CN" sz="1900" b="0" dirty="0">
                <a:solidFill>
                  <a:srgbClr val="7030A0"/>
                </a:solidFill>
              </a:rPr>
              <a:t>C</a:t>
            </a:r>
            <a:r>
              <a:rPr lang="en-US" altLang="zh-CN" sz="1900" b="0" baseline="-25000" dirty="0">
                <a:solidFill>
                  <a:srgbClr val="7030A0"/>
                </a:solidFill>
              </a:rPr>
              <a:t>1</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2</a:t>
            </a:r>
            <a:r>
              <a:rPr lang="zh-CN" altLang="en-US" sz="1900" b="0" dirty="0">
                <a:solidFill>
                  <a:srgbClr val="7030A0"/>
                </a:solidFill>
              </a:rPr>
              <a:t>，</a:t>
            </a:r>
            <a:r>
              <a:rPr lang="en-US" altLang="zh-CN" sz="1900" b="0" dirty="0">
                <a:solidFill>
                  <a:srgbClr val="7030A0"/>
                </a:solidFill>
              </a:rPr>
              <a:t>C</a:t>
            </a:r>
            <a:r>
              <a:rPr lang="en-US" altLang="zh-CN" sz="1900" b="0" baseline="-25000" dirty="0">
                <a:solidFill>
                  <a:srgbClr val="7030A0"/>
                </a:solidFill>
              </a:rPr>
              <a:t>3</a:t>
            </a:r>
            <a:r>
              <a:rPr lang="zh-CN" altLang="en-US" sz="1900" b="0" dirty="0">
                <a:solidFill>
                  <a:srgbClr val="7030A0"/>
                </a:solidFill>
              </a:rPr>
              <a:t>，</a:t>
            </a:r>
            <a:r>
              <a:rPr lang="en-US" altLang="zh-CN" sz="1900" b="0" dirty="0">
                <a:solidFill>
                  <a:srgbClr val="7030A0"/>
                </a:solidFill>
              </a:rPr>
              <a:t>…</a:t>
            </a:r>
            <a:r>
              <a:rPr lang="zh-CN" altLang="en-US" sz="1900" b="0" dirty="0">
                <a:solidFill>
                  <a:srgbClr val="7030A0"/>
                </a:solidFill>
              </a:rPr>
              <a:t>，</a:t>
            </a:r>
            <a:r>
              <a:rPr lang="en-US" altLang="zh-CN" sz="1900" b="0" dirty="0" err="1">
                <a:solidFill>
                  <a:srgbClr val="7030A0"/>
                </a:solidFill>
              </a:rPr>
              <a:t>C</a:t>
            </a:r>
            <a:r>
              <a:rPr lang="en-US" altLang="zh-CN" sz="1900" b="0" baseline="-25000" dirty="0" err="1">
                <a:solidFill>
                  <a:srgbClr val="7030A0"/>
                </a:solidFill>
              </a:rPr>
              <a:t>n</a:t>
            </a:r>
            <a:r>
              <a:rPr lang="zh-CN" altLang="en-US" sz="1900" b="0" dirty="0">
                <a:solidFill>
                  <a:srgbClr val="7030A0"/>
                </a:solidFill>
              </a:rPr>
              <a:t>中必有一个为假，即</a:t>
            </a:r>
            <a:r>
              <a:rPr lang="en-US" altLang="zh-CN" sz="1900" b="0" dirty="0">
                <a:solidFill>
                  <a:srgbClr val="7030A0"/>
                </a:solidFill>
              </a:rPr>
              <a:t>S</a:t>
            </a:r>
            <a:r>
              <a:rPr lang="zh-CN" altLang="en-US" sz="1900" b="0" dirty="0">
                <a:solidFill>
                  <a:srgbClr val="7030A0"/>
                </a:solidFill>
              </a:rPr>
              <a:t>是不可满足的。</a:t>
            </a:r>
          </a:p>
          <a:p>
            <a:pPr marL="400050" lvl="1" indent="0">
              <a:lnSpc>
                <a:spcPct val="105000"/>
              </a:lnSpc>
              <a:buNone/>
            </a:pPr>
            <a:r>
              <a:rPr lang="zh-CN" altLang="en-US" sz="1900" b="0" dirty="0" smtClean="0">
                <a:solidFill>
                  <a:srgbClr val="7030A0"/>
                </a:solidFill>
              </a:rPr>
              <a:t>② </a:t>
            </a:r>
            <a:r>
              <a:rPr lang="zh-CN" altLang="en-US" sz="1900" b="0" dirty="0">
                <a:solidFill>
                  <a:srgbClr val="7030A0"/>
                </a:solidFill>
              </a:rPr>
              <a:t>解释</a:t>
            </a:r>
            <a:r>
              <a:rPr lang="en-US" altLang="zh-CN" sz="1900" b="0" dirty="0">
                <a:solidFill>
                  <a:srgbClr val="7030A0"/>
                </a:solidFill>
              </a:rPr>
              <a:t>I</a:t>
            </a:r>
            <a:r>
              <a:rPr lang="zh-CN" altLang="en-US" sz="1900" b="0" dirty="0">
                <a:solidFill>
                  <a:srgbClr val="7030A0"/>
                </a:solidFill>
              </a:rPr>
              <a:t>使</a:t>
            </a:r>
            <a:r>
              <a:rPr lang="en-US" altLang="zh-CN" sz="1900" b="0" dirty="0">
                <a:solidFill>
                  <a:srgbClr val="7030A0"/>
                </a:solidFill>
              </a:rPr>
              <a:t>C</a:t>
            </a:r>
            <a:r>
              <a:rPr lang="en-US" altLang="zh-CN" sz="1900" b="0" baseline="-25000" dirty="0">
                <a:solidFill>
                  <a:srgbClr val="7030A0"/>
                </a:solidFill>
              </a:rPr>
              <a:t>12</a:t>
            </a:r>
            <a:r>
              <a:rPr lang="zh-CN" altLang="en-US" sz="1900" b="0" dirty="0">
                <a:solidFill>
                  <a:srgbClr val="7030A0"/>
                </a:solidFill>
              </a:rPr>
              <a:t>为假，即</a:t>
            </a:r>
            <a:r>
              <a:rPr lang="en-US" altLang="zh-CN" sz="1900" b="0" dirty="0">
                <a:solidFill>
                  <a:srgbClr val="7030A0"/>
                </a:solidFill>
              </a:rPr>
              <a:t>﹁C</a:t>
            </a:r>
            <a:r>
              <a:rPr lang="en-US" altLang="zh-CN" sz="1900" b="0" baseline="-25000" dirty="0">
                <a:solidFill>
                  <a:srgbClr val="7030A0"/>
                </a:solidFill>
              </a:rPr>
              <a:t>12</a:t>
            </a:r>
            <a:r>
              <a:rPr lang="zh-CN" altLang="en-US" sz="1900" b="0" dirty="0">
                <a:solidFill>
                  <a:srgbClr val="7030A0"/>
                </a:solidFill>
              </a:rPr>
              <a:t>为真，根据定理</a:t>
            </a:r>
            <a:r>
              <a:rPr lang="en-US" altLang="zh-CN" sz="1900" b="0" dirty="0">
                <a:solidFill>
                  <a:srgbClr val="7030A0"/>
                </a:solidFill>
              </a:rPr>
              <a:t>3.2</a:t>
            </a:r>
            <a:r>
              <a:rPr lang="zh-CN" altLang="en-US" sz="1900" b="0" dirty="0">
                <a:solidFill>
                  <a:srgbClr val="7030A0"/>
                </a:solidFill>
              </a:rPr>
              <a:t>有 </a:t>
            </a:r>
            <a:r>
              <a:rPr lang="en-US" altLang="zh-CN" sz="1900" b="0" dirty="0">
                <a:solidFill>
                  <a:srgbClr val="7030A0"/>
                </a:solidFill>
              </a:rPr>
              <a:t>﹁(C</a:t>
            </a:r>
            <a:r>
              <a:rPr lang="en-US" altLang="zh-CN" sz="1900" b="0" baseline="-25000" dirty="0">
                <a:solidFill>
                  <a:srgbClr val="7030A0"/>
                </a:solidFill>
              </a:rPr>
              <a:t>1</a:t>
            </a:r>
            <a:r>
              <a:rPr lang="en-US" altLang="zh-CN" sz="1900" b="0" dirty="0">
                <a:solidFill>
                  <a:srgbClr val="7030A0"/>
                </a:solidFill>
              </a:rPr>
              <a:t>∧C</a:t>
            </a:r>
            <a:r>
              <a:rPr lang="en-US" altLang="zh-CN" sz="1900" b="0" baseline="-25000" dirty="0">
                <a:solidFill>
                  <a:srgbClr val="7030A0"/>
                </a:solidFill>
              </a:rPr>
              <a:t>2</a:t>
            </a:r>
            <a:r>
              <a:rPr lang="en-US" altLang="zh-CN" sz="1900" b="0" dirty="0">
                <a:solidFill>
                  <a:srgbClr val="7030A0"/>
                </a:solidFill>
              </a:rPr>
              <a:t>)</a:t>
            </a:r>
            <a:r>
              <a:rPr lang="zh-CN" altLang="en-US" sz="1900" b="0" dirty="0">
                <a:solidFill>
                  <a:srgbClr val="7030A0"/>
                </a:solidFill>
              </a:rPr>
              <a:t>永真，即</a:t>
            </a:r>
            <a:r>
              <a:rPr lang="en-US" altLang="zh-CN" sz="1900" b="0" dirty="0">
                <a:solidFill>
                  <a:srgbClr val="7030A0"/>
                </a:solidFill>
              </a:rPr>
              <a:t>﹁C</a:t>
            </a:r>
            <a:r>
              <a:rPr lang="en-US" altLang="zh-CN" sz="1900" b="0" baseline="-25000" dirty="0">
                <a:solidFill>
                  <a:srgbClr val="7030A0"/>
                </a:solidFill>
              </a:rPr>
              <a:t>1</a:t>
            </a:r>
            <a:r>
              <a:rPr lang="en-US" altLang="zh-CN" sz="1900" b="0" dirty="0">
                <a:solidFill>
                  <a:srgbClr val="7030A0"/>
                </a:solidFill>
              </a:rPr>
              <a:t>∨﹁C</a:t>
            </a:r>
            <a:r>
              <a:rPr lang="en-US" altLang="zh-CN" sz="1900" b="0" baseline="-25000" dirty="0">
                <a:solidFill>
                  <a:srgbClr val="7030A0"/>
                </a:solidFill>
              </a:rPr>
              <a:t>2</a:t>
            </a:r>
            <a:r>
              <a:rPr lang="zh-CN" altLang="en-US" sz="1900" b="0" dirty="0">
                <a:solidFill>
                  <a:srgbClr val="7030A0"/>
                </a:solidFill>
              </a:rPr>
              <a:t>永真，它说明解释</a:t>
            </a:r>
            <a:r>
              <a:rPr lang="en-US" altLang="zh-CN" sz="1900" b="0" dirty="0">
                <a:solidFill>
                  <a:srgbClr val="7030A0"/>
                </a:solidFill>
              </a:rPr>
              <a:t>I</a:t>
            </a:r>
            <a:r>
              <a:rPr lang="zh-CN" altLang="en-US" sz="1900" b="0" dirty="0">
                <a:solidFill>
                  <a:srgbClr val="7030A0"/>
                </a:solidFill>
              </a:rPr>
              <a:t>使</a:t>
            </a:r>
            <a:r>
              <a:rPr lang="en-US" altLang="zh-CN" sz="1900" b="0" dirty="0">
                <a:solidFill>
                  <a:srgbClr val="7030A0"/>
                </a:solidFill>
              </a:rPr>
              <a:t>C</a:t>
            </a:r>
            <a:r>
              <a:rPr lang="en-US" altLang="zh-CN" sz="1900" b="0" baseline="-25000" dirty="0">
                <a:solidFill>
                  <a:srgbClr val="7030A0"/>
                </a:solidFill>
              </a:rPr>
              <a:t>1</a:t>
            </a:r>
            <a:r>
              <a:rPr lang="zh-CN" altLang="en-US" sz="1900" b="0" dirty="0">
                <a:solidFill>
                  <a:srgbClr val="7030A0"/>
                </a:solidFill>
              </a:rPr>
              <a:t>为假，或</a:t>
            </a:r>
            <a:r>
              <a:rPr lang="en-US" altLang="zh-CN" sz="1900" b="0" dirty="0">
                <a:solidFill>
                  <a:srgbClr val="7030A0"/>
                </a:solidFill>
              </a:rPr>
              <a:t>C</a:t>
            </a:r>
            <a:r>
              <a:rPr lang="en-US" altLang="zh-CN" sz="1900" b="0" baseline="-25000" dirty="0">
                <a:solidFill>
                  <a:srgbClr val="7030A0"/>
                </a:solidFill>
              </a:rPr>
              <a:t>2</a:t>
            </a:r>
            <a:r>
              <a:rPr lang="zh-CN" altLang="en-US" sz="1900" b="0" dirty="0">
                <a:solidFill>
                  <a:srgbClr val="7030A0"/>
                </a:solidFill>
              </a:rPr>
              <a:t>为假。即</a:t>
            </a:r>
            <a:r>
              <a:rPr lang="en-US" altLang="zh-CN" sz="1900" b="0" dirty="0">
                <a:solidFill>
                  <a:srgbClr val="7030A0"/>
                </a:solidFill>
              </a:rPr>
              <a:t>S</a:t>
            </a:r>
            <a:r>
              <a:rPr lang="zh-CN" altLang="en-US" sz="1900" b="0" dirty="0">
                <a:solidFill>
                  <a:srgbClr val="7030A0"/>
                </a:solidFill>
              </a:rPr>
              <a:t>也是不可满足的。</a:t>
            </a:r>
          </a:p>
          <a:p>
            <a:pPr marL="400050" lvl="1" indent="0">
              <a:lnSpc>
                <a:spcPct val="105000"/>
              </a:lnSpc>
              <a:buNone/>
            </a:pPr>
            <a:r>
              <a:rPr lang="zh-CN" altLang="en-US" sz="1900" b="0" dirty="0" smtClean="0">
                <a:solidFill>
                  <a:srgbClr val="7030A0"/>
                </a:solidFill>
              </a:rPr>
              <a:t>由此可见</a:t>
            </a:r>
            <a:r>
              <a:rPr lang="en-US" altLang="zh-CN" sz="1900" b="0" dirty="0">
                <a:solidFill>
                  <a:srgbClr val="7030A0"/>
                </a:solidFill>
              </a:rPr>
              <a:t>S</a:t>
            </a:r>
            <a:r>
              <a:rPr lang="zh-CN" altLang="en-US" sz="1900" b="0" dirty="0">
                <a:solidFill>
                  <a:srgbClr val="7030A0"/>
                </a:solidFill>
              </a:rPr>
              <a:t>与</a:t>
            </a:r>
            <a:r>
              <a:rPr lang="en-US" altLang="zh-CN" sz="1900" b="0" dirty="0">
                <a:solidFill>
                  <a:srgbClr val="7030A0"/>
                </a:solidFill>
              </a:rPr>
              <a:t>S</a:t>
            </a:r>
            <a:r>
              <a:rPr lang="en-US" altLang="zh-CN" sz="1900" b="0" baseline="-25000" dirty="0">
                <a:solidFill>
                  <a:srgbClr val="7030A0"/>
                </a:solidFill>
              </a:rPr>
              <a:t>2</a:t>
            </a:r>
            <a:r>
              <a:rPr lang="zh-CN" altLang="en-US" sz="1900" b="0" dirty="0">
                <a:solidFill>
                  <a:srgbClr val="7030A0"/>
                </a:solidFill>
              </a:rPr>
              <a:t>的不可满足性是等价的。</a:t>
            </a:r>
            <a:r>
              <a:rPr lang="zh-CN" altLang="en-US" sz="1900" b="0" dirty="0" smtClean="0">
                <a:solidFill>
                  <a:srgbClr val="7030A0"/>
                </a:solidFill>
              </a:rPr>
              <a:t>即 </a:t>
            </a:r>
            <a:r>
              <a:rPr lang="en-US" altLang="zh-CN" sz="1900" b="0" dirty="0" smtClean="0">
                <a:solidFill>
                  <a:srgbClr val="7030A0"/>
                </a:solidFill>
              </a:rPr>
              <a:t>S</a:t>
            </a:r>
            <a:r>
              <a:rPr lang="zh-CN" altLang="en-US" sz="1900" b="0" dirty="0">
                <a:solidFill>
                  <a:srgbClr val="7030A0"/>
                </a:solidFill>
              </a:rPr>
              <a:t>的不可满足性 </a:t>
            </a:r>
            <a:r>
              <a:rPr lang="zh-CN" altLang="en-US" sz="1900" b="0" dirty="0">
                <a:solidFill>
                  <a:srgbClr val="7030A0"/>
                </a:solidFill>
                <a:ea typeface="Batang" pitchFamily="18" charset="-127"/>
              </a:rPr>
              <a:t>⇔ </a:t>
            </a:r>
            <a:r>
              <a:rPr lang="en-US" altLang="zh-CN" sz="1900" b="0" dirty="0">
                <a:solidFill>
                  <a:srgbClr val="7030A0"/>
                </a:solidFill>
              </a:rPr>
              <a:t>S</a:t>
            </a:r>
            <a:r>
              <a:rPr lang="en-US" altLang="zh-CN" sz="1900" b="0" baseline="-25000" dirty="0">
                <a:solidFill>
                  <a:srgbClr val="7030A0"/>
                </a:solidFill>
              </a:rPr>
              <a:t>2</a:t>
            </a:r>
            <a:r>
              <a:rPr lang="zh-CN" altLang="en-US" sz="1900" b="0" dirty="0">
                <a:solidFill>
                  <a:srgbClr val="7030A0"/>
                </a:solidFill>
              </a:rPr>
              <a:t>的不可满足性</a:t>
            </a:r>
          </a:p>
        </p:txBody>
      </p:sp>
      <p:sp>
        <p:nvSpPr>
          <p:cNvPr id="6" name="Rectangle 2"/>
          <p:cNvSpPr>
            <a:spLocks noGrp="1" noChangeArrowheads="1"/>
          </p:cNvSpPr>
          <p:nvPr>
            <p:ph type="title"/>
          </p:nvPr>
        </p:nvSpPr>
        <p:spPr>
          <a:xfrm>
            <a:off x="468313" y="116632"/>
            <a:ext cx="8229600" cy="908050"/>
          </a:xfrm>
        </p:spPr>
        <p:txBody>
          <a:bodyPr/>
          <a:lstStyle/>
          <a:p>
            <a:r>
              <a:rPr lang="zh-CN" altLang="en-US" b="1" dirty="0" smtClean="0">
                <a:latin typeface="Times New Roman" pitchFamily="18" charset="0"/>
              </a:rPr>
              <a:t>鲁</a:t>
            </a:r>
            <a:r>
              <a:rPr lang="zh-CN" altLang="en-US" b="1" dirty="0">
                <a:latin typeface="Times New Roman" pitchFamily="18" charset="0"/>
              </a:rPr>
              <a:t>滨逊</a:t>
            </a:r>
            <a:r>
              <a:rPr lang="zh-CN" altLang="en-US" b="1" dirty="0" smtClean="0">
                <a:latin typeface="Times New Roman" pitchFamily="18" charset="0"/>
              </a:rPr>
              <a:t>归结原理</a:t>
            </a:r>
            <a:r>
              <a:rPr lang="en-US" altLang="zh-CN" b="1" dirty="0" smtClean="0">
                <a:latin typeface="Times New Roman" pitchFamily="18" charset="0"/>
              </a:rPr>
              <a:t>--</a:t>
            </a:r>
            <a:r>
              <a:rPr lang="zh-CN" altLang="en-US" sz="3200" b="1" dirty="0" smtClean="0">
                <a:latin typeface="Times New Roman" pitchFamily="18" charset="0"/>
              </a:rPr>
              <a:t>命题逻辑</a:t>
            </a:r>
            <a:r>
              <a:rPr lang="zh-CN" altLang="en-US" sz="3200" b="1" dirty="0">
                <a:latin typeface="Times New Roman" pitchFamily="18" charset="0"/>
              </a:rPr>
              <a:t>的</a:t>
            </a:r>
            <a:r>
              <a:rPr lang="zh-CN" altLang="en-US" sz="3200" b="1" dirty="0" smtClean="0">
                <a:latin typeface="Times New Roman" pitchFamily="18" charset="0"/>
              </a:rPr>
              <a:t>归结</a:t>
            </a:r>
            <a:endParaRPr lang="zh-CN" altLang="en-US" sz="3200" b="1" dirty="0">
              <a:latin typeface="Times New Roman" pitchFamily="18" charset="0"/>
            </a:endParaRPr>
          </a:p>
        </p:txBody>
      </p:sp>
      <p:grpSp>
        <p:nvGrpSpPr>
          <p:cNvPr id="7" name="组合 6"/>
          <p:cNvGrpSpPr/>
          <p:nvPr/>
        </p:nvGrpSpPr>
        <p:grpSpPr>
          <a:xfrm>
            <a:off x="567319" y="1340768"/>
            <a:ext cx="8028892" cy="1872208"/>
            <a:chOff x="359532" y="1441804"/>
            <a:chExt cx="8028892" cy="1872208"/>
          </a:xfrm>
        </p:grpSpPr>
        <p:sp>
          <p:nvSpPr>
            <p:cNvPr id="8" name="圆角矩形 7"/>
            <p:cNvSpPr/>
            <p:nvPr/>
          </p:nvSpPr>
          <p:spPr>
            <a:xfrm>
              <a:off x="359532" y="1441804"/>
              <a:ext cx="8028892" cy="1872208"/>
            </a:xfrm>
            <a:prstGeom prst="roundRect">
              <a:avLst>
                <a:gd name="adj" fmla="val 10465"/>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75556" y="1484784"/>
              <a:ext cx="7812868" cy="1717393"/>
            </a:xfrm>
            <a:prstGeom prst="rect">
              <a:avLst/>
            </a:prstGeom>
          </p:spPr>
          <p:txBody>
            <a:bodyPr wrap="square">
              <a:spAutoFit/>
            </a:bodyPr>
            <a:lstStyle/>
            <a:p>
              <a:pPr>
                <a:lnSpc>
                  <a:spcPct val="120000"/>
                </a:lnSpc>
              </a:pPr>
              <a:r>
                <a:rPr lang="zh-CN" altLang="en-US" sz="2200" b="1" dirty="0">
                  <a:solidFill>
                    <a:srgbClr val="C00000"/>
                  </a:solidFill>
                  <a:latin typeface="Times New Roman"/>
                  <a:ea typeface="幼圆" pitchFamily="49" charset="-122"/>
                  <a:cs typeface="Times New Roman"/>
                </a:rPr>
                <a:t>推论</a:t>
              </a:r>
              <a:r>
                <a:rPr lang="en-US" altLang="zh-CN" sz="2200" b="1" dirty="0">
                  <a:solidFill>
                    <a:srgbClr val="C00000"/>
                  </a:solidFill>
                  <a:latin typeface="Times New Roman"/>
                  <a:ea typeface="幼圆" pitchFamily="49" charset="-122"/>
                  <a:cs typeface="Times New Roman"/>
                </a:rPr>
                <a:t>2</a:t>
              </a:r>
              <a:r>
                <a:rPr lang="zh-CN" altLang="en-US" sz="2200" b="1" dirty="0">
                  <a:solidFill>
                    <a:srgbClr val="C00000"/>
                  </a:solidFill>
                  <a:latin typeface="Times New Roman"/>
                  <a:ea typeface="幼圆" pitchFamily="49" charset="-122"/>
                  <a:cs typeface="Times New Roman"/>
                </a:rPr>
                <a:t>：</a:t>
              </a:r>
              <a:r>
                <a:rPr lang="zh-CN" altLang="en-US" sz="2200" b="1" dirty="0">
                  <a:solidFill>
                    <a:srgbClr val="0000FF"/>
                  </a:solidFill>
                  <a:latin typeface="Times New Roman"/>
                  <a:ea typeface="幼圆" pitchFamily="49" charset="-122"/>
                  <a:cs typeface="Times New Roman"/>
                </a:rPr>
                <a:t>设</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a:t>
              </a:r>
              <a:r>
                <a:rPr lang="zh-CN" altLang="en-US" sz="2200" b="1" dirty="0">
                  <a:solidFill>
                    <a:srgbClr val="0000FF"/>
                  </a:solidFill>
                  <a:latin typeface="Times New Roman"/>
                  <a:ea typeface="幼圆" pitchFamily="49" charset="-122"/>
                  <a:cs typeface="Times New Roman"/>
                </a:rPr>
                <a:t>和</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2</a:t>
              </a:r>
              <a:r>
                <a:rPr lang="zh-CN" altLang="en-US" sz="2200" b="1" dirty="0">
                  <a:solidFill>
                    <a:srgbClr val="0000FF"/>
                  </a:solidFill>
                  <a:latin typeface="Times New Roman"/>
                  <a:ea typeface="幼圆" pitchFamily="49" charset="-122"/>
                  <a:cs typeface="Times New Roman"/>
                </a:rPr>
                <a:t>是子句集</a:t>
              </a:r>
              <a:r>
                <a:rPr lang="en-US" altLang="zh-CN" sz="2200" b="1" dirty="0">
                  <a:solidFill>
                    <a:srgbClr val="0000FF"/>
                  </a:solidFill>
                  <a:latin typeface="Times New Roman"/>
                  <a:ea typeface="幼圆" pitchFamily="49" charset="-122"/>
                  <a:cs typeface="Times New Roman"/>
                </a:rPr>
                <a:t>S</a:t>
              </a:r>
              <a:r>
                <a:rPr lang="zh-CN" altLang="en-US" sz="2200" b="1" dirty="0">
                  <a:solidFill>
                    <a:srgbClr val="0000FF"/>
                  </a:solidFill>
                  <a:latin typeface="Times New Roman"/>
                  <a:ea typeface="幼圆" pitchFamily="49" charset="-122"/>
                  <a:cs typeface="Times New Roman"/>
                </a:rPr>
                <a:t>中的两个子句，</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12</a:t>
              </a:r>
              <a:r>
                <a:rPr lang="zh-CN" altLang="en-US" sz="2200" b="1" dirty="0">
                  <a:solidFill>
                    <a:srgbClr val="0000FF"/>
                  </a:solidFill>
                  <a:latin typeface="Times New Roman"/>
                  <a:ea typeface="幼圆" pitchFamily="49" charset="-122"/>
                  <a:cs typeface="Times New Roman"/>
                </a:rPr>
                <a:t>是</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a:t>
              </a:r>
              <a:r>
                <a:rPr lang="zh-CN" altLang="en-US" sz="2200" b="1" dirty="0">
                  <a:solidFill>
                    <a:srgbClr val="0000FF"/>
                  </a:solidFill>
                  <a:latin typeface="Times New Roman"/>
                  <a:ea typeface="幼圆" pitchFamily="49" charset="-122"/>
                  <a:cs typeface="Times New Roman"/>
                </a:rPr>
                <a:t>和</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2</a:t>
              </a:r>
              <a:r>
                <a:rPr lang="zh-CN" altLang="en-US" sz="2200" b="1" dirty="0">
                  <a:solidFill>
                    <a:srgbClr val="0000FF"/>
                  </a:solidFill>
                  <a:latin typeface="Times New Roman"/>
                  <a:ea typeface="幼圆" pitchFamily="49" charset="-122"/>
                  <a:cs typeface="Times New Roman"/>
                </a:rPr>
                <a:t>的归结式，若把</a:t>
              </a:r>
              <a:r>
                <a:rPr lang="en-US" altLang="zh-CN" sz="2200" b="1" dirty="0">
                  <a:solidFill>
                    <a:srgbClr val="0000FF"/>
                  </a:solidFill>
                  <a:latin typeface="Times New Roman"/>
                  <a:ea typeface="幼圆" pitchFamily="49" charset="-122"/>
                  <a:cs typeface="Times New Roman"/>
                </a:rPr>
                <a:t>C</a:t>
              </a:r>
              <a:r>
                <a:rPr lang="en-US" altLang="zh-CN" sz="2200" b="1" baseline="-25000" dirty="0">
                  <a:solidFill>
                    <a:srgbClr val="0000FF"/>
                  </a:solidFill>
                  <a:latin typeface="Times New Roman"/>
                  <a:ea typeface="幼圆" pitchFamily="49" charset="-122"/>
                  <a:cs typeface="Times New Roman"/>
                </a:rPr>
                <a:t>12</a:t>
              </a:r>
              <a:r>
                <a:rPr lang="zh-CN" altLang="en-US" sz="2200" b="1" dirty="0">
                  <a:solidFill>
                    <a:srgbClr val="0000FF"/>
                  </a:solidFill>
                  <a:latin typeface="Times New Roman"/>
                  <a:ea typeface="幼圆" pitchFamily="49" charset="-122"/>
                  <a:cs typeface="Times New Roman"/>
                </a:rPr>
                <a:t>加入</a:t>
              </a:r>
              <a:r>
                <a:rPr lang="en-US" altLang="zh-CN" sz="2200" b="1" dirty="0">
                  <a:solidFill>
                    <a:srgbClr val="0000FF"/>
                  </a:solidFill>
                  <a:latin typeface="Times New Roman"/>
                  <a:ea typeface="幼圆" pitchFamily="49" charset="-122"/>
                  <a:cs typeface="Times New Roman"/>
                </a:rPr>
                <a:t>S</a:t>
              </a:r>
              <a:r>
                <a:rPr lang="zh-CN" altLang="en-US" sz="2200" b="1" dirty="0">
                  <a:solidFill>
                    <a:srgbClr val="0000FF"/>
                  </a:solidFill>
                  <a:latin typeface="Times New Roman"/>
                  <a:ea typeface="幼圆" pitchFamily="49" charset="-122"/>
                  <a:cs typeface="Times New Roman"/>
                </a:rPr>
                <a:t>中得到新的子句集</a:t>
              </a:r>
              <a:r>
                <a:rPr lang="en-US" altLang="zh-CN" sz="2200" b="1" dirty="0">
                  <a:solidFill>
                    <a:srgbClr val="0000FF"/>
                  </a:solidFill>
                  <a:latin typeface="Times New Roman"/>
                  <a:ea typeface="幼圆" pitchFamily="49" charset="-122"/>
                  <a:cs typeface="Times New Roman"/>
                </a:rPr>
                <a:t>S</a:t>
              </a:r>
              <a:r>
                <a:rPr lang="en-US" altLang="zh-CN" sz="2200" b="1" baseline="-25000" dirty="0">
                  <a:solidFill>
                    <a:srgbClr val="0000FF"/>
                  </a:solidFill>
                  <a:latin typeface="Times New Roman"/>
                  <a:ea typeface="幼圆" pitchFamily="49" charset="-122"/>
                  <a:cs typeface="Times New Roman"/>
                </a:rPr>
                <a:t>2</a:t>
              </a:r>
              <a:r>
                <a:rPr lang="zh-CN" altLang="en-US" sz="2200" b="1" dirty="0">
                  <a:solidFill>
                    <a:srgbClr val="0000FF"/>
                  </a:solidFill>
                  <a:latin typeface="Times New Roman"/>
                  <a:ea typeface="幼圆" pitchFamily="49" charset="-122"/>
                  <a:cs typeface="Times New Roman"/>
                </a:rPr>
                <a:t>，则</a:t>
              </a:r>
              <a:r>
                <a:rPr lang="en-US" altLang="zh-CN" sz="2200" b="1" dirty="0">
                  <a:solidFill>
                    <a:srgbClr val="0000FF"/>
                  </a:solidFill>
                  <a:latin typeface="Times New Roman"/>
                  <a:ea typeface="幼圆" pitchFamily="49" charset="-122"/>
                  <a:cs typeface="Times New Roman"/>
                </a:rPr>
                <a:t>S</a:t>
              </a:r>
              <a:r>
                <a:rPr lang="zh-CN" altLang="en-US" sz="2200" b="1" dirty="0">
                  <a:solidFill>
                    <a:srgbClr val="0000FF"/>
                  </a:solidFill>
                  <a:latin typeface="Times New Roman"/>
                  <a:ea typeface="幼圆" pitchFamily="49" charset="-122"/>
                  <a:cs typeface="Times New Roman"/>
                </a:rPr>
                <a:t>与</a:t>
              </a:r>
              <a:r>
                <a:rPr lang="en-US" altLang="zh-CN" sz="2200" b="1" dirty="0">
                  <a:solidFill>
                    <a:srgbClr val="0000FF"/>
                  </a:solidFill>
                  <a:latin typeface="Times New Roman"/>
                  <a:ea typeface="幼圆" pitchFamily="49" charset="-122"/>
                  <a:cs typeface="Times New Roman"/>
                </a:rPr>
                <a:t>S</a:t>
              </a:r>
              <a:r>
                <a:rPr lang="en-US" altLang="zh-CN" sz="2200" b="1" baseline="-25000" dirty="0">
                  <a:solidFill>
                    <a:srgbClr val="0000FF"/>
                  </a:solidFill>
                  <a:latin typeface="Times New Roman"/>
                  <a:ea typeface="幼圆" pitchFamily="49" charset="-122"/>
                  <a:cs typeface="Times New Roman"/>
                </a:rPr>
                <a:t>2</a:t>
              </a:r>
              <a:r>
                <a:rPr lang="zh-CN" altLang="en-US" sz="2200" b="1" dirty="0">
                  <a:solidFill>
                    <a:srgbClr val="0000FF"/>
                  </a:solidFill>
                  <a:latin typeface="Times New Roman"/>
                  <a:ea typeface="幼圆" pitchFamily="49" charset="-122"/>
                  <a:cs typeface="Times New Roman"/>
                </a:rPr>
                <a:t>的不可满足性是等价的。即：</a:t>
              </a:r>
            </a:p>
            <a:p>
              <a:pPr algn="ctr">
                <a:lnSpc>
                  <a:spcPct val="120000"/>
                </a:lnSpc>
              </a:pPr>
              <a:r>
                <a:rPr lang="en-US" altLang="zh-CN" sz="2200" b="1" dirty="0" smtClean="0">
                  <a:solidFill>
                    <a:srgbClr val="FF00FF"/>
                  </a:solidFill>
                  <a:latin typeface="Times New Roman"/>
                  <a:ea typeface="幼圆" pitchFamily="49" charset="-122"/>
                  <a:cs typeface="Times New Roman"/>
                </a:rPr>
                <a:t>S</a:t>
              </a:r>
              <a:r>
                <a:rPr lang="en-US" altLang="zh-CN" sz="2200" b="1" baseline="-25000" dirty="0" smtClean="0">
                  <a:solidFill>
                    <a:srgbClr val="FF00FF"/>
                  </a:solidFill>
                  <a:latin typeface="Times New Roman"/>
                  <a:ea typeface="幼圆" pitchFamily="49" charset="-122"/>
                  <a:cs typeface="Times New Roman"/>
                </a:rPr>
                <a:t>2</a:t>
              </a:r>
              <a:r>
                <a:rPr lang="zh-CN" altLang="en-US" sz="2200" b="1" dirty="0">
                  <a:solidFill>
                    <a:srgbClr val="FF00FF"/>
                  </a:solidFill>
                  <a:latin typeface="Times New Roman"/>
                  <a:ea typeface="幼圆" pitchFamily="49" charset="-122"/>
                  <a:cs typeface="Times New Roman"/>
                </a:rPr>
                <a:t>的不可满足性⇔</a:t>
              </a:r>
              <a:r>
                <a:rPr lang="en-US" altLang="zh-CN" sz="2200" b="1" dirty="0">
                  <a:solidFill>
                    <a:srgbClr val="FF00FF"/>
                  </a:solidFill>
                  <a:latin typeface="Times New Roman"/>
                  <a:ea typeface="幼圆" pitchFamily="49" charset="-122"/>
                  <a:cs typeface="Times New Roman"/>
                </a:rPr>
                <a:t>S</a:t>
              </a:r>
              <a:r>
                <a:rPr lang="zh-CN" altLang="en-US" sz="2200" b="1" dirty="0">
                  <a:solidFill>
                    <a:srgbClr val="FF00FF"/>
                  </a:solidFill>
                  <a:latin typeface="Times New Roman"/>
                  <a:ea typeface="幼圆" pitchFamily="49" charset="-122"/>
                  <a:cs typeface="Times New Roman"/>
                </a:rPr>
                <a:t>的不可满足性</a:t>
              </a:r>
            </a:p>
          </p:txBody>
        </p:sp>
      </p:grpSp>
    </p:spTree>
    <p:extLst>
      <p:ext uri="{BB962C8B-B14F-4D97-AF65-F5344CB8AC3E}">
        <p14:creationId xmlns:p14="http://schemas.microsoft.com/office/powerpoint/2010/main" val="16511307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9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9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9222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922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275" name="Rectangle 3"/>
          <p:cNvSpPr>
            <a:spLocks noGrp="1" noChangeArrowheads="1"/>
          </p:cNvSpPr>
          <p:nvPr>
            <p:ph type="body" idx="1"/>
          </p:nvPr>
        </p:nvSpPr>
        <p:spPr>
          <a:xfrm>
            <a:off x="0" y="1268760"/>
            <a:ext cx="8892480" cy="5543550"/>
          </a:xfrm>
        </p:spPr>
        <p:txBody>
          <a:bodyPr/>
          <a:lstStyle/>
          <a:p>
            <a:pPr>
              <a:lnSpc>
                <a:spcPct val="120000"/>
              </a:lnSpc>
              <a:spcBef>
                <a:spcPts val="1200"/>
              </a:spcBef>
            </a:pPr>
            <a:r>
              <a:rPr lang="zh-CN" altLang="en-US" sz="2500" dirty="0" smtClean="0">
                <a:latin typeface="宋体" pitchFamily="2" charset="-122"/>
              </a:rPr>
              <a:t>为</a:t>
            </a:r>
            <a:r>
              <a:rPr lang="zh-CN" altLang="en-US" sz="2500" dirty="0">
                <a:latin typeface="宋体" pitchFamily="2" charset="-122"/>
              </a:rPr>
              <a:t>证明子句集</a:t>
            </a:r>
            <a:r>
              <a:rPr lang="en-US" altLang="zh-CN" sz="2500" dirty="0">
                <a:latin typeface="宋体" pitchFamily="2" charset="-122"/>
              </a:rPr>
              <a:t>S</a:t>
            </a:r>
            <a:r>
              <a:rPr lang="zh-CN" altLang="en-US" sz="2500" dirty="0">
                <a:latin typeface="宋体" pitchFamily="2" charset="-122"/>
              </a:rPr>
              <a:t>的不可满足性，只要对其中可进行归结的子句进行归结，并把归结式加入到子句集</a:t>
            </a:r>
            <a:r>
              <a:rPr lang="en-US" altLang="zh-CN" sz="2500" dirty="0">
                <a:latin typeface="宋体" pitchFamily="2" charset="-122"/>
              </a:rPr>
              <a:t>S</a:t>
            </a:r>
            <a:r>
              <a:rPr lang="zh-CN" altLang="en-US" sz="2500" dirty="0">
                <a:latin typeface="宋体" pitchFamily="2" charset="-122"/>
              </a:rPr>
              <a:t>中，或者用归结式代替他的亲本子句，然后对新的子句集证明其不</a:t>
            </a:r>
            <a:r>
              <a:rPr lang="zh-CN" altLang="en-US" sz="2500" dirty="0" smtClean="0">
                <a:latin typeface="宋体" pitchFamily="2" charset="-122"/>
              </a:rPr>
              <a:t>可满足性</a:t>
            </a:r>
            <a:r>
              <a:rPr lang="zh-CN" altLang="en-US" sz="2500" dirty="0">
                <a:latin typeface="宋体" pitchFamily="2" charset="-122"/>
              </a:rPr>
              <a:t>即可</a:t>
            </a:r>
            <a:r>
              <a:rPr lang="zh-CN" altLang="en-US" sz="2500" dirty="0" smtClean="0">
                <a:latin typeface="宋体" pitchFamily="2" charset="-122"/>
              </a:rPr>
              <a:t>。</a:t>
            </a:r>
            <a:endParaRPr lang="en-US" altLang="zh-CN" sz="2500" dirty="0" smtClean="0">
              <a:latin typeface="宋体" pitchFamily="2" charset="-122"/>
            </a:endParaRPr>
          </a:p>
          <a:p>
            <a:pPr>
              <a:lnSpc>
                <a:spcPct val="120000"/>
              </a:lnSpc>
              <a:spcBef>
                <a:spcPts val="1200"/>
              </a:spcBef>
            </a:pPr>
            <a:r>
              <a:rPr lang="zh-CN" altLang="en-US" sz="2500" dirty="0" smtClean="0">
                <a:latin typeface="宋体" pitchFamily="2" charset="-122"/>
              </a:rPr>
              <a:t>如果</a:t>
            </a:r>
            <a:r>
              <a:rPr lang="zh-CN" altLang="en-US" sz="2500" dirty="0">
                <a:latin typeface="宋体" pitchFamily="2" charset="-122"/>
              </a:rPr>
              <a:t>经归结能得到空子句，根据空子句的不可满足性，即可得到原子句集</a:t>
            </a:r>
            <a:r>
              <a:rPr lang="en-US" altLang="zh-CN" sz="2500" dirty="0">
                <a:latin typeface="宋体" pitchFamily="2" charset="-122"/>
              </a:rPr>
              <a:t>S</a:t>
            </a:r>
            <a:r>
              <a:rPr lang="zh-CN" altLang="en-US" sz="2500" dirty="0">
                <a:latin typeface="宋体" pitchFamily="2" charset="-122"/>
              </a:rPr>
              <a:t>是不可满足的结论。</a:t>
            </a:r>
          </a:p>
          <a:p>
            <a:pPr>
              <a:lnSpc>
                <a:spcPct val="120000"/>
              </a:lnSpc>
              <a:spcBef>
                <a:spcPts val="1200"/>
              </a:spcBef>
            </a:pPr>
            <a:r>
              <a:rPr lang="zh-CN" altLang="en-US" sz="2500" b="1" dirty="0" smtClean="0">
                <a:solidFill>
                  <a:srgbClr val="FF0000"/>
                </a:solidFill>
                <a:latin typeface="宋体" pitchFamily="2" charset="-122"/>
              </a:rPr>
              <a:t>在</a:t>
            </a:r>
            <a:r>
              <a:rPr lang="zh-CN" altLang="en-US" sz="2500" b="1" dirty="0">
                <a:solidFill>
                  <a:srgbClr val="FF0000"/>
                </a:solidFill>
                <a:latin typeface="宋体" pitchFamily="2" charset="-122"/>
              </a:rPr>
              <a:t>命题逻辑中，对不可满足的子句集</a:t>
            </a:r>
            <a:r>
              <a:rPr lang="en-US" altLang="zh-CN" sz="2500" b="1" dirty="0">
                <a:solidFill>
                  <a:srgbClr val="FF0000"/>
                </a:solidFill>
                <a:latin typeface="宋体" pitchFamily="2" charset="-122"/>
              </a:rPr>
              <a:t>S</a:t>
            </a:r>
            <a:r>
              <a:rPr lang="zh-CN" altLang="en-US" sz="2500" b="1" dirty="0" smtClean="0">
                <a:solidFill>
                  <a:srgbClr val="FF0000"/>
                </a:solidFill>
                <a:latin typeface="宋体" pitchFamily="2" charset="-122"/>
              </a:rPr>
              <a:t>，归结原理</a:t>
            </a:r>
            <a:r>
              <a:rPr lang="zh-CN" altLang="en-US" sz="2500" b="1" dirty="0">
                <a:solidFill>
                  <a:srgbClr val="FF0000"/>
                </a:solidFill>
                <a:latin typeface="宋体" pitchFamily="2" charset="-122"/>
              </a:rPr>
              <a:t>是</a:t>
            </a:r>
            <a:r>
              <a:rPr lang="zh-CN" altLang="en-US" sz="2500" b="1" dirty="0">
                <a:solidFill>
                  <a:srgbClr val="FF0000"/>
                </a:solidFill>
                <a:effectLst>
                  <a:outerShdw blurRad="38100" dist="38100" dir="2700000" algn="tl">
                    <a:srgbClr val="000000">
                      <a:alpha val="43137"/>
                    </a:srgbClr>
                  </a:outerShdw>
                </a:effectLst>
                <a:latin typeface="宋体" pitchFamily="2" charset="-122"/>
              </a:rPr>
              <a:t>完备</a:t>
            </a:r>
            <a:r>
              <a:rPr lang="zh-CN" altLang="en-US" sz="2500" b="1" dirty="0">
                <a:solidFill>
                  <a:srgbClr val="FF0000"/>
                </a:solidFill>
                <a:latin typeface="宋体" pitchFamily="2" charset="-122"/>
              </a:rPr>
              <a:t>的</a:t>
            </a:r>
            <a:r>
              <a:rPr lang="zh-CN" altLang="en-US" sz="2500" b="1" dirty="0" smtClean="0">
                <a:solidFill>
                  <a:srgbClr val="FF0000"/>
                </a:solidFill>
                <a:latin typeface="宋体" pitchFamily="2" charset="-122"/>
              </a:rPr>
              <a:t>。</a:t>
            </a:r>
            <a:endParaRPr lang="zh-CN" altLang="en-US" sz="2500" b="1" dirty="0">
              <a:solidFill>
                <a:srgbClr val="FF0000"/>
              </a:solidFill>
              <a:latin typeface="宋体" pitchFamily="2" charset="-122"/>
            </a:endParaRPr>
          </a:p>
        </p:txBody>
      </p:sp>
      <p:sp>
        <p:nvSpPr>
          <p:cNvPr id="6" name="Rectangle 2"/>
          <p:cNvSpPr>
            <a:spLocks noGrp="1" noChangeArrowheads="1"/>
          </p:cNvSpPr>
          <p:nvPr>
            <p:ph type="title"/>
          </p:nvPr>
        </p:nvSpPr>
        <p:spPr>
          <a:xfrm>
            <a:off x="468313" y="260350"/>
            <a:ext cx="8229600" cy="908050"/>
          </a:xfrm>
        </p:spPr>
        <p:txBody>
          <a:bodyPr/>
          <a:lstStyle/>
          <a:p>
            <a:r>
              <a:rPr lang="zh-CN" altLang="en-US" b="1" dirty="0" smtClean="0">
                <a:latin typeface="Times New Roman" pitchFamily="18" charset="0"/>
              </a:rPr>
              <a:t>鲁</a:t>
            </a:r>
            <a:r>
              <a:rPr lang="zh-CN" altLang="en-US" b="1" dirty="0">
                <a:latin typeface="Times New Roman" pitchFamily="18" charset="0"/>
              </a:rPr>
              <a:t>滨逊</a:t>
            </a:r>
            <a:r>
              <a:rPr lang="zh-CN" altLang="en-US" b="1" dirty="0" smtClean="0">
                <a:latin typeface="Times New Roman" pitchFamily="18" charset="0"/>
              </a:rPr>
              <a:t>归结原理</a:t>
            </a:r>
            <a:r>
              <a:rPr lang="en-US" altLang="zh-CN" b="1" dirty="0" smtClean="0">
                <a:latin typeface="Times New Roman" pitchFamily="18" charset="0"/>
              </a:rPr>
              <a:t>--</a:t>
            </a:r>
            <a:r>
              <a:rPr lang="zh-CN" altLang="en-US" sz="3200" b="1" dirty="0" smtClean="0">
                <a:latin typeface="Times New Roman" pitchFamily="18" charset="0"/>
              </a:rPr>
              <a:t>命题逻辑</a:t>
            </a:r>
            <a:r>
              <a:rPr lang="zh-CN" altLang="en-US" sz="3200" b="1" dirty="0">
                <a:latin typeface="Times New Roman" pitchFamily="18" charset="0"/>
              </a:rPr>
              <a:t>的</a:t>
            </a:r>
            <a:r>
              <a:rPr lang="zh-CN" altLang="en-US" sz="3200" b="1" dirty="0" smtClean="0">
                <a:latin typeface="Times New Roman" pitchFamily="18" charset="0"/>
              </a:rPr>
              <a:t>归结</a:t>
            </a:r>
            <a:endParaRPr lang="zh-CN" altLang="en-US" sz="3200" b="1" dirty="0">
              <a:latin typeface="Times New Roman" pitchFamily="18" charset="0"/>
            </a:endParaRPr>
          </a:p>
        </p:txBody>
      </p:sp>
      <p:grpSp>
        <p:nvGrpSpPr>
          <p:cNvPr id="8" name="组合 7"/>
          <p:cNvGrpSpPr/>
          <p:nvPr/>
        </p:nvGrpSpPr>
        <p:grpSpPr>
          <a:xfrm>
            <a:off x="567319" y="5229200"/>
            <a:ext cx="8028892" cy="1224136"/>
            <a:chOff x="359532" y="1441804"/>
            <a:chExt cx="8028892" cy="1224136"/>
          </a:xfrm>
        </p:grpSpPr>
        <p:sp>
          <p:nvSpPr>
            <p:cNvPr id="9" name="圆角矩形 8"/>
            <p:cNvSpPr/>
            <p:nvPr/>
          </p:nvSpPr>
          <p:spPr>
            <a:xfrm>
              <a:off x="359532" y="1441804"/>
              <a:ext cx="8028892" cy="1224136"/>
            </a:xfrm>
            <a:prstGeom prst="roundRect">
              <a:avLst>
                <a:gd name="adj" fmla="val 10465"/>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5556" y="1484784"/>
              <a:ext cx="7812868" cy="978729"/>
            </a:xfrm>
            <a:prstGeom prst="rect">
              <a:avLst/>
            </a:prstGeom>
          </p:spPr>
          <p:txBody>
            <a:bodyPr wrap="square">
              <a:spAutoFit/>
            </a:bodyPr>
            <a:lstStyle/>
            <a:p>
              <a:pPr>
                <a:lnSpc>
                  <a:spcPct val="120000"/>
                </a:lnSpc>
              </a:pPr>
              <a:r>
                <a:rPr lang="zh-CN" altLang="en-US" sz="2400" b="1" dirty="0" smtClean="0">
                  <a:solidFill>
                    <a:srgbClr val="C00000"/>
                  </a:solidFill>
                  <a:latin typeface="幼圆" pitchFamily="49" charset="-122"/>
                  <a:ea typeface="幼圆" pitchFamily="49" charset="-122"/>
                </a:rPr>
                <a:t>定理</a:t>
              </a:r>
              <a:r>
                <a:rPr lang="en-US" altLang="zh-CN" sz="2400" b="1" dirty="0" smtClean="0">
                  <a:solidFill>
                    <a:srgbClr val="C00000"/>
                  </a:solidFill>
                  <a:latin typeface="幼圆" pitchFamily="49" charset="-122"/>
                  <a:ea typeface="幼圆" pitchFamily="49" charset="-122"/>
                </a:rPr>
                <a:t> </a:t>
              </a:r>
              <a:r>
                <a:rPr lang="zh-CN" altLang="en-US" sz="2400" b="1" dirty="0">
                  <a:solidFill>
                    <a:srgbClr val="0000FF"/>
                  </a:solidFill>
                  <a:latin typeface="幼圆" pitchFamily="49" charset="-122"/>
                  <a:ea typeface="幼圆" pitchFamily="49" charset="-122"/>
                </a:rPr>
                <a:t>子句集</a:t>
              </a:r>
              <a:r>
                <a:rPr lang="en-US" altLang="zh-CN" sz="2400" b="1" dirty="0">
                  <a:solidFill>
                    <a:srgbClr val="0000FF"/>
                  </a:solidFill>
                  <a:latin typeface="幼圆" pitchFamily="49" charset="-122"/>
                  <a:ea typeface="幼圆" pitchFamily="49" charset="-122"/>
                </a:rPr>
                <a:t>S</a:t>
              </a:r>
              <a:r>
                <a:rPr lang="zh-CN" altLang="en-US" sz="2400" b="1" dirty="0">
                  <a:solidFill>
                    <a:srgbClr val="0000FF"/>
                  </a:solidFill>
                  <a:latin typeface="幼圆" pitchFamily="49" charset="-122"/>
                  <a:ea typeface="幼圆" pitchFamily="49" charset="-122"/>
                </a:rPr>
                <a:t>是不可满足的，当且仅当存在一个从</a:t>
              </a:r>
              <a:r>
                <a:rPr lang="en-US" altLang="zh-CN" sz="2400" b="1" dirty="0">
                  <a:solidFill>
                    <a:srgbClr val="0000FF"/>
                  </a:solidFill>
                  <a:latin typeface="幼圆" pitchFamily="49" charset="-122"/>
                  <a:ea typeface="幼圆" pitchFamily="49" charset="-122"/>
                </a:rPr>
                <a:t>S</a:t>
              </a:r>
              <a:r>
                <a:rPr lang="zh-CN" altLang="en-US" sz="2400" b="1" dirty="0">
                  <a:solidFill>
                    <a:srgbClr val="0000FF"/>
                  </a:solidFill>
                  <a:latin typeface="幼圆" pitchFamily="49" charset="-122"/>
                  <a:ea typeface="幼圆" pitchFamily="49" charset="-122"/>
                </a:rPr>
                <a:t>到空子句的归结过程。</a:t>
              </a:r>
            </a:p>
          </p:txBody>
        </p:sp>
      </p:gr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299" name="Rectangle 3"/>
          <p:cNvSpPr>
            <a:spLocks noGrp="1" noChangeArrowheads="1"/>
          </p:cNvSpPr>
          <p:nvPr>
            <p:ph type="body" idx="1"/>
          </p:nvPr>
        </p:nvSpPr>
        <p:spPr>
          <a:xfrm>
            <a:off x="190500" y="1268760"/>
            <a:ext cx="8785225" cy="4968280"/>
          </a:xfrm>
        </p:spPr>
        <p:txBody>
          <a:bodyPr/>
          <a:lstStyle/>
          <a:p>
            <a:pPr>
              <a:lnSpc>
                <a:spcPct val="120000"/>
              </a:lnSpc>
              <a:spcBef>
                <a:spcPts val="600"/>
              </a:spcBef>
            </a:pPr>
            <a:r>
              <a:rPr lang="zh-CN" altLang="en-US" sz="2200" b="1" dirty="0" smtClean="0">
                <a:solidFill>
                  <a:srgbClr val="C00000"/>
                </a:solidFill>
                <a:latin typeface="宋体" pitchFamily="2" charset="-122"/>
              </a:rPr>
              <a:t>归结原理：</a:t>
            </a:r>
            <a:endParaRPr lang="en-US" altLang="zh-CN" sz="2200" b="1" dirty="0" smtClean="0">
              <a:solidFill>
                <a:srgbClr val="C00000"/>
              </a:solidFill>
              <a:latin typeface="宋体" pitchFamily="2" charset="-122"/>
            </a:endParaRPr>
          </a:p>
          <a:p>
            <a:pPr lvl="1">
              <a:lnSpc>
                <a:spcPct val="120000"/>
              </a:lnSpc>
              <a:spcBef>
                <a:spcPts val="600"/>
              </a:spcBef>
            </a:pPr>
            <a:r>
              <a:rPr lang="zh-CN" altLang="en-US" sz="2000" dirty="0" smtClean="0">
                <a:solidFill>
                  <a:srgbClr val="0000FF"/>
                </a:solidFill>
                <a:latin typeface="宋体" pitchFamily="2" charset="-122"/>
              </a:rPr>
              <a:t>假设</a:t>
            </a:r>
            <a:r>
              <a:rPr lang="en-US" altLang="zh-CN" sz="2000" dirty="0">
                <a:solidFill>
                  <a:srgbClr val="0000FF"/>
                </a:solidFill>
                <a:latin typeface="宋体" pitchFamily="2" charset="-122"/>
              </a:rPr>
              <a:t>F</a:t>
            </a:r>
            <a:r>
              <a:rPr lang="zh-CN" altLang="en-US" sz="2000" dirty="0">
                <a:solidFill>
                  <a:srgbClr val="0000FF"/>
                </a:solidFill>
                <a:latin typeface="宋体" pitchFamily="2" charset="-122"/>
              </a:rPr>
              <a:t>为已知前提，</a:t>
            </a:r>
            <a:r>
              <a:rPr lang="en-US" altLang="zh-CN" sz="2000" dirty="0">
                <a:solidFill>
                  <a:srgbClr val="0000FF"/>
                </a:solidFill>
                <a:latin typeface="宋体" pitchFamily="2" charset="-122"/>
              </a:rPr>
              <a:t>G</a:t>
            </a:r>
            <a:r>
              <a:rPr lang="zh-CN" altLang="en-US" sz="2000" dirty="0">
                <a:solidFill>
                  <a:srgbClr val="0000FF"/>
                </a:solidFill>
                <a:latin typeface="宋体" pitchFamily="2" charset="-122"/>
              </a:rPr>
              <a:t>为欲证明的结论，归结原理把证明</a:t>
            </a:r>
            <a:r>
              <a:rPr lang="en-US" altLang="zh-CN" sz="2000" dirty="0">
                <a:solidFill>
                  <a:srgbClr val="0000FF"/>
                </a:solidFill>
                <a:latin typeface="宋体" pitchFamily="2" charset="-122"/>
              </a:rPr>
              <a:t>G</a:t>
            </a:r>
            <a:r>
              <a:rPr lang="zh-CN" altLang="en-US" sz="2000" dirty="0">
                <a:solidFill>
                  <a:srgbClr val="0000FF"/>
                </a:solidFill>
                <a:latin typeface="宋体" pitchFamily="2" charset="-122"/>
              </a:rPr>
              <a:t>为</a:t>
            </a:r>
            <a:r>
              <a:rPr lang="en-US" altLang="zh-CN" sz="2000" dirty="0">
                <a:solidFill>
                  <a:srgbClr val="0000FF"/>
                </a:solidFill>
                <a:latin typeface="宋体" pitchFamily="2" charset="-122"/>
              </a:rPr>
              <a:t>F</a:t>
            </a:r>
            <a:r>
              <a:rPr lang="zh-CN" altLang="en-US" sz="2000" dirty="0">
                <a:solidFill>
                  <a:srgbClr val="0000FF"/>
                </a:solidFill>
                <a:latin typeface="宋体" pitchFamily="2" charset="-122"/>
              </a:rPr>
              <a:t>的逻辑结论转化为证明</a:t>
            </a:r>
            <a:r>
              <a:rPr lang="en-US" altLang="zh-CN" sz="2000" dirty="0">
                <a:solidFill>
                  <a:srgbClr val="0000FF"/>
                </a:solidFill>
                <a:latin typeface="宋体" pitchFamily="2" charset="-122"/>
              </a:rPr>
              <a:t>F∧﹁G</a:t>
            </a:r>
            <a:r>
              <a:rPr lang="zh-CN" altLang="en-US" sz="2000" dirty="0">
                <a:solidFill>
                  <a:srgbClr val="0000FF"/>
                </a:solidFill>
                <a:latin typeface="宋体" pitchFamily="2" charset="-122"/>
              </a:rPr>
              <a:t>为不可满足。</a:t>
            </a:r>
          </a:p>
          <a:p>
            <a:pPr lvl="1">
              <a:lnSpc>
                <a:spcPct val="120000"/>
              </a:lnSpc>
              <a:spcBef>
                <a:spcPts val="600"/>
              </a:spcBef>
            </a:pPr>
            <a:r>
              <a:rPr lang="zh-CN" altLang="en-US" sz="2000" dirty="0" smtClean="0">
                <a:solidFill>
                  <a:srgbClr val="0000FF"/>
                </a:solidFill>
                <a:latin typeface="宋体" pitchFamily="2" charset="-122"/>
              </a:rPr>
              <a:t>再</a:t>
            </a:r>
            <a:r>
              <a:rPr lang="zh-CN" altLang="en-US" sz="2000" dirty="0">
                <a:solidFill>
                  <a:srgbClr val="0000FF"/>
                </a:solidFill>
                <a:latin typeface="宋体" pitchFamily="2" charset="-122"/>
              </a:rPr>
              <a:t>根据定理</a:t>
            </a:r>
            <a:r>
              <a:rPr lang="en-US" altLang="zh-CN" sz="2000" dirty="0">
                <a:solidFill>
                  <a:srgbClr val="0000FF"/>
                </a:solidFill>
                <a:latin typeface="宋体" pitchFamily="2" charset="-122"/>
              </a:rPr>
              <a:t>3.1</a:t>
            </a:r>
            <a:r>
              <a:rPr lang="zh-CN" altLang="en-US" sz="2000" dirty="0">
                <a:solidFill>
                  <a:srgbClr val="0000FF"/>
                </a:solidFill>
                <a:latin typeface="宋体" pitchFamily="2" charset="-122"/>
              </a:rPr>
              <a:t>，在不可满足的意义上，公式集</a:t>
            </a:r>
            <a:r>
              <a:rPr lang="en-US" altLang="zh-CN" sz="2000" dirty="0">
                <a:solidFill>
                  <a:srgbClr val="0000FF"/>
                </a:solidFill>
                <a:latin typeface="宋体" pitchFamily="2" charset="-122"/>
              </a:rPr>
              <a:t>F∧﹁G</a:t>
            </a:r>
            <a:r>
              <a:rPr lang="zh-CN" altLang="en-US" sz="2000" dirty="0">
                <a:solidFill>
                  <a:srgbClr val="0000FF"/>
                </a:solidFill>
                <a:latin typeface="宋体" pitchFamily="2" charset="-122"/>
              </a:rPr>
              <a:t>与其子句集是等价的，即把公式集上的不可满足转化为子句集上的不可满足。</a:t>
            </a:r>
          </a:p>
          <a:p>
            <a:pPr>
              <a:lnSpc>
                <a:spcPct val="120000"/>
              </a:lnSpc>
              <a:spcBef>
                <a:spcPts val="600"/>
              </a:spcBef>
            </a:pPr>
            <a:r>
              <a:rPr lang="zh-CN" altLang="en-US" sz="2200" b="1" dirty="0" smtClean="0">
                <a:latin typeface="宋体" pitchFamily="2" charset="-122"/>
              </a:rPr>
              <a:t>应用</a:t>
            </a:r>
            <a:r>
              <a:rPr lang="zh-CN" altLang="en-US" sz="2200" b="1" dirty="0">
                <a:latin typeface="宋体" pitchFamily="2" charset="-122"/>
              </a:rPr>
              <a:t>归结原理证明定理的过程称为</a:t>
            </a:r>
            <a:r>
              <a:rPr lang="zh-CN" altLang="en-US" sz="2200" b="1" dirty="0">
                <a:solidFill>
                  <a:srgbClr val="FF0000"/>
                </a:solidFill>
                <a:latin typeface="宋体" pitchFamily="2" charset="-122"/>
              </a:rPr>
              <a:t>归结反演</a:t>
            </a:r>
            <a:r>
              <a:rPr lang="zh-CN" altLang="en-US" sz="2200" b="1" dirty="0">
                <a:latin typeface="宋体" pitchFamily="2" charset="-122"/>
              </a:rPr>
              <a:t>。</a:t>
            </a:r>
          </a:p>
          <a:p>
            <a:pPr>
              <a:lnSpc>
                <a:spcPct val="120000"/>
              </a:lnSpc>
              <a:spcBef>
                <a:spcPts val="600"/>
              </a:spcBef>
            </a:pPr>
            <a:r>
              <a:rPr lang="zh-CN" altLang="en-US" sz="2200" b="1" dirty="0" smtClean="0">
                <a:latin typeface="宋体" pitchFamily="2" charset="-122"/>
              </a:rPr>
              <a:t>在</a:t>
            </a:r>
            <a:r>
              <a:rPr lang="zh-CN" altLang="en-US" sz="2200" b="1" dirty="0">
                <a:latin typeface="宋体" pitchFamily="2" charset="-122"/>
              </a:rPr>
              <a:t>命题逻辑中，已知</a:t>
            </a:r>
            <a:r>
              <a:rPr lang="en-US" altLang="zh-CN" sz="2200" b="1" dirty="0">
                <a:latin typeface="宋体" pitchFamily="2" charset="-122"/>
              </a:rPr>
              <a:t>F</a:t>
            </a:r>
            <a:r>
              <a:rPr lang="zh-CN" altLang="en-US" sz="2200" b="1" dirty="0">
                <a:latin typeface="宋体" pitchFamily="2" charset="-122"/>
              </a:rPr>
              <a:t>，证明</a:t>
            </a:r>
            <a:r>
              <a:rPr lang="en-US" altLang="zh-CN" sz="2200" b="1" dirty="0">
                <a:latin typeface="宋体" pitchFamily="2" charset="-122"/>
              </a:rPr>
              <a:t>G</a:t>
            </a:r>
            <a:r>
              <a:rPr lang="zh-CN" altLang="en-US" sz="2200" b="1" dirty="0">
                <a:latin typeface="宋体" pitchFamily="2" charset="-122"/>
              </a:rPr>
              <a:t>为真的归结反演过程如下：</a:t>
            </a:r>
          </a:p>
          <a:p>
            <a:pPr marL="457200" lvl="1" indent="0">
              <a:lnSpc>
                <a:spcPct val="120000"/>
              </a:lnSpc>
              <a:spcBef>
                <a:spcPts val="600"/>
              </a:spcBef>
              <a:buNone/>
            </a:pPr>
            <a:r>
              <a:rPr lang="zh-CN" altLang="en-US" sz="2000" b="1" dirty="0" smtClean="0">
                <a:solidFill>
                  <a:srgbClr val="7030A0"/>
                </a:solidFill>
                <a:latin typeface="宋体" pitchFamily="2" charset="-122"/>
              </a:rPr>
              <a:t>①</a:t>
            </a:r>
            <a:r>
              <a:rPr lang="zh-CN" altLang="en-US" sz="2000" b="1" dirty="0">
                <a:solidFill>
                  <a:srgbClr val="7030A0"/>
                </a:solidFill>
                <a:latin typeface="宋体" pitchFamily="2" charset="-122"/>
              </a:rPr>
              <a:t>否定目标公式</a:t>
            </a:r>
            <a:r>
              <a:rPr lang="en-US" altLang="zh-CN" sz="2000" b="1" dirty="0">
                <a:solidFill>
                  <a:srgbClr val="7030A0"/>
                </a:solidFill>
                <a:latin typeface="宋体" pitchFamily="2" charset="-122"/>
              </a:rPr>
              <a:t>G</a:t>
            </a:r>
            <a:r>
              <a:rPr lang="zh-CN" altLang="en-US" sz="2000" b="1" dirty="0">
                <a:solidFill>
                  <a:srgbClr val="7030A0"/>
                </a:solidFill>
                <a:latin typeface="宋体" pitchFamily="2" charset="-122"/>
              </a:rPr>
              <a:t>，得</a:t>
            </a:r>
            <a:r>
              <a:rPr lang="en-US" altLang="zh-CN" sz="2000" b="1" dirty="0">
                <a:solidFill>
                  <a:srgbClr val="7030A0"/>
                </a:solidFill>
                <a:latin typeface="宋体" pitchFamily="2" charset="-122"/>
              </a:rPr>
              <a:t>﹁G;</a:t>
            </a:r>
          </a:p>
          <a:p>
            <a:pPr marL="457200" lvl="1" indent="0">
              <a:lnSpc>
                <a:spcPct val="120000"/>
              </a:lnSpc>
              <a:spcBef>
                <a:spcPts val="600"/>
              </a:spcBef>
              <a:buNone/>
            </a:pPr>
            <a:r>
              <a:rPr lang="en-US" altLang="zh-CN" sz="2000" b="1" dirty="0" smtClean="0">
                <a:solidFill>
                  <a:srgbClr val="7030A0"/>
                </a:solidFill>
                <a:latin typeface="宋体" pitchFamily="2" charset="-122"/>
              </a:rPr>
              <a:t>②</a:t>
            </a:r>
            <a:r>
              <a:rPr lang="zh-CN" altLang="en-US" sz="2000" b="1" dirty="0">
                <a:solidFill>
                  <a:srgbClr val="7030A0"/>
                </a:solidFill>
                <a:latin typeface="宋体" pitchFamily="2" charset="-122"/>
              </a:rPr>
              <a:t>把</a:t>
            </a:r>
            <a:r>
              <a:rPr lang="en-US" altLang="zh-CN" sz="2000" b="1" dirty="0">
                <a:solidFill>
                  <a:srgbClr val="7030A0"/>
                </a:solidFill>
                <a:latin typeface="宋体" pitchFamily="2" charset="-122"/>
              </a:rPr>
              <a:t>﹁G</a:t>
            </a:r>
            <a:r>
              <a:rPr lang="zh-CN" altLang="en-US" sz="2000" b="1" dirty="0">
                <a:solidFill>
                  <a:srgbClr val="7030A0"/>
                </a:solidFill>
                <a:latin typeface="宋体" pitchFamily="2" charset="-122"/>
              </a:rPr>
              <a:t>并入到公式集</a:t>
            </a:r>
            <a:r>
              <a:rPr lang="en-US" altLang="zh-CN" sz="2000" b="1" dirty="0">
                <a:solidFill>
                  <a:srgbClr val="7030A0"/>
                </a:solidFill>
                <a:latin typeface="宋体" pitchFamily="2" charset="-122"/>
              </a:rPr>
              <a:t>F</a:t>
            </a:r>
            <a:r>
              <a:rPr lang="zh-CN" altLang="en-US" sz="2000" b="1" dirty="0">
                <a:solidFill>
                  <a:srgbClr val="7030A0"/>
                </a:solidFill>
                <a:latin typeface="宋体" pitchFamily="2" charset="-122"/>
              </a:rPr>
              <a:t>中，得到</a:t>
            </a:r>
            <a:r>
              <a:rPr lang="en-US" altLang="zh-CN" sz="2000" b="1" dirty="0">
                <a:solidFill>
                  <a:srgbClr val="7030A0"/>
                </a:solidFill>
                <a:latin typeface="宋体" pitchFamily="2" charset="-122"/>
              </a:rPr>
              <a:t>{F</a:t>
            </a:r>
            <a:r>
              <a:rPr lang="zh-CN" altLang="en-US" sz="2000" b="1" dirty="0">
                <a:solidFill>
                  <a:srgbClr val="7030A0"/>
                </a:solidFill>
                <a:latin typeface="宋体" pitchFamily="2" charset="-122"/>
              </a:rPr>
              <a:t>，</a:t>
            </a:r>
            <a:r>
              <a:rPr lang="en-US" altLang="zh-CN" sz="2000" b="1" dirty="0">
                <a:solidFill>
                  <a:srgbClr val="7030A0"/>
                </a:solidFill>
                <a:latin typeface="宋体" pitchFamily="2" charset="-122"/>
              </a:rPr>
              <a:t>﹁G}</a:t>
            </a:r>
            <a:r>
              <a:rPr lang="zh-CN" altLang="en-US" sz="2000" b="1" dirty="0">
                <a:solidFill>
                  <a:srgbClr val="7030A0"/>
                </a:solidFill>
                <a:latin typeface="宋体" pitchFamily="2" charset="-122"/>
              </a:rPr>
              <a:t>；</a:t>
            </a:r>
          </a:p>
          <a:p>
            <a:pPr marL="457200" lvl="1" indent="0">
              <a:lnSpc>
                <a:spcPct val="120000"/>
              </a:lnSpc>
              <a:spcBef>
                <a:spcPts val="600"/>
              </a:spcBef>
              <a:buNone/>
            </a:pPr>
            <a:r>
              <a:rPr lang="zh-CN" altLang="en-US" sz="2000" b="1" dirty="0" smtClean="0">
                <a:solidFill>
                  <a:srgbClr val="7030A0"/>
                </a:solidFill>
                <a:latin typeface="宋体" pitchFamily="2" charset="-122"/>
              </a:rPr>
              <a:t>③</a:t>
            </a:r>
            <a:r>
              <a:rPr lang="zh-CN" altLang="en-US" sz="2000" b="1" dirty="0">
                <a:solidFill>
                  <a:srgbClr val="7030A0"/>
                </a:solidFill>
                <a:latin typeface="宋体" pitchFamily="2" charset="-122"/>
              </a:rPr>
              <a:t>把</a:t>
            </a:r>
            <a:r>
              <a:rPr lang="en-US" altLang="zh-CN" sz="2000" b="1" dirty="0">
                <a:solidFill>
                  <a:srgbClr val="7030A0"/>
                </a:solidFill>
                <a:latin typeface="宋体" pitchFamily="2" charset="-122"/>
              </a:rPr>
              <a:t>{F</a:t>
            </a:r>
            <a:r>
              <a:rPr lang="zh-CN" altLang="en-US" sz="2000" b="1" dirty="0">
                <a:solidFill>
                  <a:srgbClr val="7030A0"/>
                </a:solidFill>
                <a:latin typeface="宋体" pitchFamily="2" charset="-122"/>
              </a:rPr>
              <a:t>，</a:t>
            </a:r>
            <a:r>
              <a:rPr lang="en-US" altLang="zh-CN" sz="2000" b="1" dirty="0">
                <a:solidFill>
                  <a:srgbClr val="7030A0"/>
                </a:solidFill>
                <a:latin typeface="宋体" pitchFamily="2" charset="-122"/>
              </a:rPr>
              <a:t>﹁G}</a:t>
            </a:r>
            <a:r>
              <a:rPr lang="zh-CN" altLang="en-US" sz="2000" b="1" dirty="0">
                <a:solidFill>
                  <a:srgbClr val="7030A0"/>
                </a:solidFill>
                <a:latin typeface="宋体" pitchFamily="2" charset="-122"/>
              </a:rPr>
              <a:t>化为子句集</a:t>
            </a:r>
            <a:r>
              <a:rPr lang="en-US" altLang="zh-CN" sz="2000" b="1" dirty="0">
                <a:solidFill>
                  <a:srgbClr val="7030A0"/>
                </a:solidFill>
                <a:latin typeface="宋体" pitchFamily="2" charset="-122"/>
              </a:rPr>
              <a:t>S</a:t>
            </a:r>
            <a:r>
              <a:rPr lang="zh-CN" altLang="en-US" sz="2000" b="1" dirty="0">
                <a:solidFill>
                  <a:srgbClr val="7030A0"/>
                </a:solidFill>
                <a:latin typeface="宋体" pitchFamily="2" charset="-122"/>
              </a:rPr>
              <a:t>。</a:t>
            </a:r>
          </a:p>
          <a:p>
            <a:pPr marL="457200" lvl="1" indent="0">
              <a:lnSpc>
                <a:spcPct val="120000"/>
              </a:lnSpc>
              <a:spcBef>
                <a:spcPts val="600"/>
              </a:spcBef>
              <a:buNone/>
            </a:pPr>
            <a:r>
              <a:rPr lang="zh-CN" altLang="en-US" sz="2000" b="1" dirty="0" smtClean="0">
                <a:solidFill>
                  <a:srgbClr val="7030A0"/>
                </a:solidFill>
                <a:latin typeface="宋体" pitchFamily="2" charset="-122"/>
              </a:rPr>
              <a:t>④应用</a:t>
            </a:r>
            <a:r>
              <a:rPr lang="zh-CN" altLang="en-US" sz="2000" b="1" dirty="0">
                <a:solidFill>
                  <a:srgbClr val="7030A0"/>
                </a:solidFill>
                <a:latin typeface="宋体" pitchFamily="2" charset="-122"/>
              </a:rPr>
              <a:t>归结原理对子句集</a:t>
            </a:r>
            <a:r>
              <a:rPr lang="en-US" altLang="zh-CN" sz="2000" b="1" dirty="0">
                <a:solidFill>
                  <a:srgbClr val="7030A0"/>
                </a:solidFill>
                <a:latin typeface="宋体" pitchFamily="2" charset="-122"/>
              </a:rPr>
              <a:t>S</a:t>
            </a:r>
            <a:r>
              <a:rPr lang="zh-CN" altLang="en-US" sz="2000" b="1" dirty="0">
                <a:solidFill>
                  <a:srgbClr val="7030A0"/>
                </a:solidFill>
                <a:latin typeface="宋体" pitchFamily="2" charset="-122"/>
              </a:rPr>
              <a:t>中的子句进行归结，并把每次得到的归结式并入</a:t>
            </a:r>
            <a:r>
              <a:rPr lang="en-US" altLang="zh-CN" sz="2000" b="1" dirty="0">
                <a:solidFill>
                  <a:srgbClr val="7030A0"/>
                </a:solidFill>
                <a:latin typeface="宋体" pitchFamily="2" charset="-122"/>
              </a:rPr>
              <a:t>S</a:t>
            </a:r>
            <a:r>
              <a:rPr lang="zh-CN" altLang="en-US" sz="2000" b="1" dirty="0">
                <a:solidFill>
                  <a:srgbClr val="7030A0"/>
                </a:solidFill>
                <a:latin typeface="宋体" pitchFamily="2" charset="-122"/>
              </a:rPr>
              <a:t>中。如此反复进行，若出现空子句，则停止归结，此时就证明了</a:t>
            </a:r>
            <a:r>
              <a:rPr lang="en-US" altLang="zh-CN" sz="2000" b="1" dirty="0">
                <a:solidFill>
                  <a:srgbClr val="7030A0"/>
                </a:solidFill>
                <a:latin typeface="宋体" pitchFamily="2" charset="-122"/>
              </a:rPr>
              <a:t>G</a:t>
            </a:r>
            <a:r>
              <a:rPr lang="zh-CN" altLang="en-US" sz="2000" b="1" dirty="0">
                <a:solidFill>
                  <a:srgbClr val="7030A0"/>
                </a:solidFill>
                <a:latin typeface="宋体" pitchFamily="2" charset="-122"/>
              </a:rPr>
              <a:t>为真。</a:t>
            </a:r>
          </a:p>
        </p:txBody>
      </p:sp>
      <p:sp>
        <p:nvSpPr>
          <p:cNvPr id="6" name="Rectangle 2"/>
          <p:cNvSpPr txBox="1">
            <a:spLocks noChangeArrowheads="1"/>
          </p:cNvSpPr>
          <p:nvPr/>
        </p:nvSpPr>
        <p:spPr bwMode="auto">
          <a:xfrm>
            <a:off x="468313" y="260350"/>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smtClean="0"/>
              <a:t>命题逻辑的归结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467544" y="4293096"/>
            <a:ext cx="5616624" cy="2016224"/>
          </a:xfrm>
          <a:prstGeom prst="roundRect">
            <a:avLst>
              <a:gd name="adj" fmla="val 10822"/>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696323" name="Rectangle 3"/>
          <p:cNvSpPr>
            <a:spLocks noGrp="1" noChangeArrowheads="1"/>
          </p:cNvSpPr>
          <p:nvPr>
            <p:ph type="body" sz="half" idx="1"/>
          </p:nvPr>
        </p:nvSpPr>
        <p:spPr>
          <a:xfrm>
            <a:off x="179512" y="1124744"/>
            <a:ext cx="5832648" cy="5589587"/>
          </a:xfrm>
        </p:spPr>
        <p:txBody>
          <a:bodyPr/>
          <a:lstStyle/>
          <a:p>
            <a:pPr marL="400050" lvl="1" indent="0">
              <a:lnSpc>
                <a:spcPct val="120000"/>
              </a:lnSpc>
              <a:spcBef>
                <a:spcPts val="1200"/>
              </a:spcBef>
              <a:buNone/>
            </a:pPr>
            <a:r>
              <a:rPr lang="zh-CN" altLang="en-US" sz="2000" b="1" dirty="0" smtClean="0">
                <a:solidFill>
                  <a:srgbClr val="00B050"/>
                </a:solidFill>
                <a:latin typeface="Times New Roman" pitchFamily="18" charset="0"/>
              </a:rPr>
              <a:t>例</a:t>
            </a:r>
            <a:r>
              <a:rPr lang="en-US" altLang="zh-CN" sz="2000" b="1" dirty="0">
                <a:solidFill>
                  <a:srgbClr val="00B050"/>
                </a:solidFill>
                <a:latin typeface="Times New Roman" pitchFamily="18" charset="0"/>
              </a:rPr>
              <a:t>3.10 </a:t>
            </a:r>
            <a:r>
              <a:rPr lang="zh-CN" altLang="en-US" sz="2000" b="1" dirty="0">
                <a:solidFill>
                  <a:srgbClr val="00B050"/>
                </a:solidFill>
                <a:latin typeface="Times New Roman" pitchFamily="18" charset="0"/>
              </a:rPr>
              <a:t>设已知的公式集为</a:t>
            </a:r>
            <a:r>
              <a:rPr lang="en-US" altLang="zh-CN" sz="2000" b="1" dirty="0">
                <a:solidFill>
                  <a:srgbClr val="00B050"/>
                </a:solidFill>
                <a:latin typeface="Times New Roman" pitchFamily="18" charset="0"/>
              </a:rPr>
              <a:t>{P, (P∧Q)</a:t>
            </a:r>
            <a:r>
              <a:rPr lang="en-US" altLang="zh-CN" sz="2000" b="1" dirty="0">
                <a:solidFill>
                  <a:srgbClr val="00B050"/>
                </a:solidFill>
                <a:latin typeface="Times New Roman" pitchFamily="18" charset="0"/>
                <a:cs typeface="Arial" charset="0"/>
              </a:rPr>
              <a:t>→</a:t>
            </a:r>
            <a:r>
              <a:rPr lang="en-US" altLang="zh-CN" sz="2000" b="1" dirty="0">
                <a:solidFill>
                  <a:srgbClr val="00B050"/>
                </a:solidFill>
                <a:latin typeface="Times New Roman" pitchFamily="18" charset="0"/>
              </a:rPr>
              <a:t>R, (S∨T)</a:t>
            </a:r>
            <a:r>
              <a:rPr lang="en-US" altLang="zh-CN" sz="2000" b="1" dirty="0">
                <a:solidFill>
                  <a:srgbClr val="00B050"/>
                </a:solidFill>
                <a:latin typeface="Times New Roman" pitchFamily="18" charset="0"/>
                <a:cs typeface="Arial" charset="0"/>
              </a:rPr>
              <a:t>→</a:t>
            </a:r>
            <a:r>
              <a:rPr lang="en-US" altLang="zh-CN" sz="2000" b="1" dirty="0">
                <a:solidFill>
                  <a:srgbClr val="00B050"/>
                </a:solidFill>
                <a:latin typeface="Times New Roman" pitchFamily="18" charset="0"/>
              </a:rPr>
              <a:t>Q, T}</a:t>
            </a:r>
            <a:r>
              <a:rPr lang="zh-CN" altLang="en-US" sz="2000" b="1" dirty="0">
                <a:solidFill>
                  <a:srgbClr val="00B050"/>
                </a:solidFill>
                <a:latin typeface="Times New Roman" pitchFamily="18" charset="0"/>
              </a:rPr>
              <a:t>，求证结论</a:t>
            </a:r>
            <a:r>
              <a:rPr lang="en-US" altLang="zh-CN" sz="2000" b="1" dirty="0">
                <a:solidFill>
                  <a:srgbClr val="00B050"/>
                </a:solidFill>
                <a:latin typeface="Times New Roman" pitchFamily="18" charset="0"/>
              </a:rPr>
              <a:t>R</a:t>
            </a:r>
            <a:r>
              <a:rPr lang="zh-CN" altLang="en-US" sz="2000" b="1" dirty="0">
                <a:solidFill>
                  <a:srgbClr val="00B050"/>
                </a:solidFill>
                <a:latin typeface="Times New Roman" pitchFamily="18" charset="0"/>
              </a:rPr>
              <a:t>。</a:t>
            </a:r>
          </a:p>
          <a:p>
            <a:pPr marL="400050" lvl="1" indent="0">
              <a:lnSpc>
                <a:spcPct val="120000"/>
              </a:lnSpc>
              <a:spcBef>
                <a:spcPts val="1200"/>
              </a:spcBef>
              <a:buNone/>
            </a:pPr>
            <a:r>
              <a:rPr lang="zh-CN" altLang="en-US" sz="2000" b="0" dirty="0" smtClean="0">
                <a:latin typeface="Times New Roman" pitchFamily="18" charset="0"/>
              </a:rPr>
              <a:t>解</a:t>
            </a:r>
            <a:r>
              <a:rPr lang="zh-CN" altLang="en-US" sz="2000" b="0" dirty="0">
                <a:latin typeface="Times New Roman" pitchFamily="18" charset="0"/>
              </a:rPr>
              <a:t>：假设结论</a:t>
            </a:r>
            <a:r>
              <a:rPr lang="en-US" altLang="zh-CN" sz="2000" b="0" dirty="0">
                <a:latin typeface="Times New Roman" pitchFamily="18" charset="0"/>
              </a:rPr>
              <a:t>R</a:t>
            </a:r>
            <a:r>
              <a:rPr lang="zh-CN" altLang="en-US" sz="2000" b="0" dirty="0">
                <a:latin typeface="Times New Roman" pitchFamily="18" charset="0"/>
              </a:rPr>
              <a:t>为假</a:t>
            </a:r>
            <a:r>
              <a:rPr lang="en-US" altLang="zh-CN" sz="2000" b="0" dirty="0">
                <a:latin typeface="Times New Roman" pitchFamily="18" charset="0"/>
              </a:rPr>
              <a:t>, </a:t>
            </a:r>
            <a:r>
              <a:rPr lang="zh-CN" altLang="en-US" sz="2000" b="0" dirty="0">
                <a:latin typeface="Times New Roman" pitchFamily="18" charset="0"/>
              </a:rPr>
              <a:t>将</a:t>
            </a:r>
            <a:r>
              <a:rPr lang="en-US" altLang="zh-CN" sz="2000" b="0" dirty="0">
                <a:latin typeface="Times New Roman" pitchFamily="18" charset="0"/>
              </a:rPr>
              <a:t>﹁R</a:t>
            </a:r>
            <a:r>
              <a:rPr lang="zh-CN" altLang="en-US" sz="2000" b="0" dirty="0">
                <a:latin typeface="Times New Roman" pitchFamily="18" charset="0"/>
              </a:rPr>
              <a:t>加入公式集，并化为子句集</a:t>
            </a:r>
          </a:p>
          <a:p>
            <a:pPr marL="400050" lvl="1" indent="0">
              <a:lnSpc>
                <a:spcPct val="120000"/>
              </a:lnSpc>
              <a:spcBef>
                <a:spcPts val="1200"/>
              </a:spcBef>
              <a:buNone/>
            </a:pPr>
            <a:r>
              <a:rPr lang="zh-CN" altLang="en-US" sz="2000" b="0" dirty="0">
                <a:latin typeface="Times New Roman" pitchFamily="18" charset="0"/>
              </a:rPr>
              <a:t> </a:t>
            </a:r>
            <a:r>
              <a:rPr lang="en-US" altLang="zh-CN" sz="2000" b="0" dirty="0" smtClean="0">
                <a:latin typeface="Times New Roman" pitchFamily="18" charset="0"/>
              </a:rPr>
              <a:t>S</a:t>
            </a:r>
            <a:r>
              <a:rPr lang="en-US" altLang="zh-CN" sz="2000" b="0" dirty="0">
                <a:latin typeface="Times New Roman" pitchFamily="18" charset="0"/>
              </a:rPr>
              <a:t>={P,﹁P∨﹁Q∨R, ﹁S∨Q, ﹁T∨Q, T, ﹁R}</a:t>
            </a:r>
          </a:p>
          <a:p>
            <a:pPr marL="400050" lvl="1" indent="0">
              <a:lnSpc>
                <a:spcPct val="120000"/>
              </a:lnSpc>
              <a:spcBef>
                <a:spcPts val="1200"/>
              </a:spcBef>
              <a:buNone/>
            </a:pPr>
            <a:r>
              <a:rPr lang="zh-CN" altLang="en-US" sz="2000" b="0" dirty="0" smtClean="0">
                <a:latin typeface="Times New Roman" pitchFamily="18" charset="0"/>
              </a:rPr>
              <a:t>其</a:t>
            </a:r>
            <a:r>
              <a:rPr lang="zh-CN" altLang="en-US" sz="2000" b="0" dirty="0">
                <a:latin typeface="Times New Roman" pitchFamily="18" charset="0"/>
              </a:rPr>
              <a:t>归结过程如右图的归结演绎树所示。该树根为空子句。</a:t>
            </a:r>
          </a:p>
          <a:p>
            <a:pPr marL="400050" lvl="1" indent="0">
              <a:lnSpc>
                <a:spcPct val="120000"/>
              </a:lnSpc>
              <a:spcBef>
                <a:spcPts val="1200"/>
              </a:spcBef>
              <a:buNone/>
            </a:pPr>
            <a:r>
              <a:rPr lang="zh-CN" altLang="en-US" sz="2000" b="0" dirty="0" smtClean="0">
                <a:latin typeface="Times New Roman" pitchFamily="18" charset="0"/>
              </a:rPr>
              <a:t>其</a:t>
            </a:r>
            <a:r>
              <a:rPr lang="zh-CN" altLang="en-US" sz="2000" b="0" dirty="0">
                <a:latin typeface="Times New Roman" pitchFamily="18" charset="0"/>
              </a:rPr>
              <a:t>含义为：先假设子句集</a:t>
            </a:r>
            <a:r>
              <a:rPr lang="en-US" altLang="zh-CN" sz="2000" b="0" dirty="0">
                <a:latin typeface="Times New Roman" pitchFamily="18" charset="0"/>
              </a:rPr>
              <a:t>S</a:t>
            </a:r>
            <a:r>
              <a:rPr lang="zh-CN" altLang="en-US" sz="2000" b="0" dirty="0">
                <a:latin typeface="Times New Roman" pitchFamily="18" charset="0"/>
              </a:rPr>
              <a:t>中的所有子句均为真，即原公式集为真</a:t>
            </a:r>
            <a:r>
              <a:rPr lang="en-US" altLang="zh-CN" sz="2000" b="0" dirty="0">
                <a:latin typeface="Times New Roman" pitchFamily="18" charset="0"/>
              </a:rPr>
              <a:t>,﹁R</a:t>
            </a:r>
            <a:r>
              <a:rPr lang="zh-CN" altLang="en-US" sz="2000" b="0" dirty="0">
                <a:latin typeface="Times New Roman" pitchFamily="18" charset="0"/>
              </a:rPr>
              <a:t>也为真；然后利用归结原理，对子句集进行归结，并把所得的归结式并入子句集中；重复这一过程，最后归结出了空子句</a:t>
            </a:r>
            <a:r>
              <a:rPr lang="zh-CN" altLang="en-US" sz="2000" b="0" dirty="0" smtClean="0">
                <a:latin typeface="Times New Roman" pitchFamily="18" charset="0"/>
              </a:rPr>
              <a:t>。</a:t>
            </a:r>
            <a:endParaRPr lang="zh-CN" altLang="en-US" sz="2000" b="0" dirty="0">
              <a:latin typeface="Times New Roman" pitchFamily="18" charset="0"/>
            </a:endParaRPr>
          </a:p>
        </p:txBody>
      </p:sp>
      <p:grpSp>
        <p:nvGrpSpPr>
          <p:cNvPr id="2" name="组合 1"/>
          <p:cNvGrpSpPr/>
          <p:nvPr/>
        </p:nvGrpSpPr>
        <p:grpSpPr>
          <a:xfrm>
            <a:off x="6260913" y="1772816"/>
            <a:ext cx="2808734" cy="3683015"/>
            <a:chOff x="5003800" y="1916113"/>
            <a:chExt cx="2952750" cy="3611007"/>
          </a:xfrm>
        </p:grpSpPr>
        <p:sp>
          <p:nvSpPr>
            <p:cNvPr id="696325" name="Text Box 5"/>
            <p:cNvSpPr txBox="1">
              <a:spLocks noChangeArrowheads="1"/>
            </p:cNvSpPr>
            <p:nvPr/>
          </p:nvSpPr>
          <p:spPr bwMode="auto">
            <a:xfrm>
              <a:off x="5003800" y="1916113"/>
              <a:ext cx="1873250" cy="29881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sz="1800">
                  <a:solidFill>
                    <a:srgbClr val="0000CC"/>
                  </a:solidFill>
                  <a:latin typeface="宋体" pitchFamily="2" charset="-122"/>
                </a:rPr>
                <a:t>﹁</a:t>
              </a:r>
              <a:r>
                <a:rPr lang="en-US" altLang="zh-CN" sz="1800">
                  <a:solidFill>
                    <a:srgbClr val="0000CC"/>
                  </a:solidFill>
                </a:rPr>
                <a:t>P </a:t>
              </a:r>
              <a:r>
                <a:rPr lang="en-US" altLang="zh-CN" sz="1800" b="1">
                  <a:solidFill>
                    <a:srgbClr val="0000CC"/>
                  </a:solidFill>
                </a:rPr>
                <a:t>∨﹁Q∨R</a:t>
              </a:r>
            </a:p>
          </p:txBody>
        </p:sp>
        <p:sp>
          <p:nvSpPr>
            <p:cNvPr id="696326" name="Text Box 6"/>
            <p:cNvSpPr txBox="1">
              <a:spLocks noChangeArrowheads="1"/>
            </p:cNvSpPr>
            <p:nvPr/>
          </p:nvSpPr>
          <p:spPr bwMode="auto">
            <a:xfrm>
              <a:off x="7235825" y="1916113"/>
              <a:ext cx="720725" cy="29881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sz="1800">
                  <a:solidFill>
                    <a:srgbClr val="0000CC"/>
                  </a:solidFill>
                </a:rPr>
                <a:t>﹁ R</a:t>
              </a:r>
            </a:p>
          </p:txBody>
        </p:sp>
        <p:sp>
          <p:nvSpPr>
            <p:cNvPr id="696327" name="Text Box 7"/>
            <p:cNvSpPr txBox="1">
              <a:spLocks noChangeArrowheads="1"/>
            </p:cNvSpPr>
            <p:nvPr/>
          </p:nvSpPr>
          <p:spPr bwMode="auto">
            <a:xfrm>
              <a:off x="5219700" y="2636838"/>
              <a:ext cx="1368425" cy="29881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sz="1800" dirty="0">
                  <a:solidFill>
                    <a:srgbClr val="0000CC"/>
                  </a:solidFill>
                </a:rPr>
                <a:t>﹁P </a:t>
              </a:r>
              <a:r>
                <a:rPr lang="en-US" altLang="zh-CN" sz="1800" b="1" dirty="0">
                  <a:solidFill>
                    <a:srgbClr val="0000CC"/>
                  </a:solidFill>
                </a:rPr>
                <a:t>∨﹁Q</a:t>
              </a:r>
            </a:p>
          </p:txBody>
        </p:sp>
        <p:sp>
          <p:nvSpPr>
            <p:cNvPr id="696328" name="Text Box 8"/>
            <p:cNvSpPr txBox="1">
              <a:spLocks noChangeArrowheads="1"/>
            </p:cNvSpPr>
            <p:nvPr/>
          </p:nvSpPr>
          <p:spPr bwMode="auto">
            <a:xfrm>
              <a:off x="7308850" y="2565400"/>
              <a:ext cx="576263" cy="369332"/>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800" b="1" dirty="0">
                  <a:solidFill>
                    <a:srgbClr val="0000CC"/>
                  </a:solidFill>
                </a:rPr>
                <a:t>P</a:t>
              </a:r>
            </a:p>
          </p:txBody>
        </p:sp>
        <p:sp>
          <p:nvSpPr>
            <p:cNvPr id="696329" name="Text Box 9"/>
            <p:cNvSpPr txBox="1">
              <a:spLocks noChangeArrowheads="1"/>
            </p:cNvSpPr>
            <p:nvPr/>
          </p:nvSpPr>
          <p:spPr bwMode="auto">
            <a:xfrm>
              <a:off x="5435600" y="3357563"/>
              <a:ext cx="669925" cy="369332"/>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solidFill>
                    <a:srgbClr val="0000CC"/>
                  </a:solidFill>
                </a:rPr>
                <a:t>﹁Q</a:t>
              </a:r>
            </a:p>
          </p:txBody>
        </p:sp>
        <p:sp>
          <p:nvSpPr>
            <p:cNvPr id="696330" name="Text Box 10"/>
            <p:cNvSpPr txBox="1">
              <a:spLocks noChangeArrowheads="1"/>
            </p:cNvSpPr>
            <p:nvPr/>
          </p:nvSpPr>
          <p:spPr bwMode="auto">
            <a:xfrm>
              <a:off x="6443663" y="3357563"/>
              <a:ext cx="1368425" cy="29881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lgn="ctr">
                <a:spcBef>
                  <a:spcPct val="50000"/>
                </a:spcBef>
              </a:pPr>
              <a:r>
                <a:rPr lang="en-US" altLang="zh-CN" sz="1800" b="1" dirty="0">
                  <a:solidFill>
                    <a:srgbClr val="0000CC"/>
                  </a:solidFill>
                </a:rPr>
                <a:t>﹁T ∨Q</a:t>
              </a:r>
            </a:p>
          </p:txBody>
        </p:sp>
        <p:sp>
          <p:nvSpPr>
            <p:cNvPr id="696331" name="Text Box 11"/>
            <p:cNvSpPr txBox="1">
              <a:spLocks noChangeArrowheads="1"/>
            </p:cNvSpPr>
            <p:nvPr/>
          </p:nvSpPr>
          <p:spPr bwMode="auto">
            <a:xfrm>
              <a:off x="5651500" y="4221163"/>
              <a:ext cx="792163" cy="369332"/>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solidFill>
                    <a:srgbClr val="0000CC"/>
                  </a:solidFill>
                </a:rPr>
                <a:t>﹁T</a:t>
              </a:r>
            </a:p>
          </p:txBody>
        </p:sp>
        <p:sp>
          <p:nvSpPr>
            <p:cNvPr id="696332" name="Text Box 12"/>
            <p:cNvSpPr txBox="1">
              <a:spLocks noChangeArrowheads="1"/>
            </p:cNvSpPr>
            <p:nvPr/>
          </p:nvSpPr>
          <p:spPr bwMode="auto">
            <a:xfrm>
              <a:off x="6804025" y="4221163"/>
              <a:ext cx="720725" cy="369332"/>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800" b="1" dirty="0">
                  <a:solidFill>
                    <a:srgbClr val="0000CC"/>
                  </a:solidFill>
                </a:rPr>
                <a:t>T</a:t>
              </a:r>
            </a:p>
          </p:txBody>
        </p:sp>
        <p:sp>
          <p:nvSpPr>
            <p:cNvPr id="696333" name="Text Box 13"/>
            <p:cNvSpPr txBox="1">
              <a:spLocks noChangeArrowheads="1"/>
            </p:cNvSpPr>
            <p:nvPr/>
          </p:nvSpPr>
          <p:spPr bwMode="auto">
            <a:xfrm>
              <a:off x="6084888" y="5157788"/>
              <a:ext cx="863600" cy="369332"/>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800" dirty="0">
                  <a:solidFill>
                    <a:srgbClr val="0000CC"/>
                  </a:solidFill>
                </a:rPr>
                <a:t>NIL</a:t>
              </a:r>
            </a:p>
          </p:txBody>
        </p:sp>
        <p:sp>
          <p:nvSpPr>
            <p:cNvPr id="696334" name="Line 14"/>
            <p:cNvSpPr>
              <a:spLocks noChangeShapeType="1"/>
            </p:cNvSpPr>
            <p:nvPr/>
          </p:nvSpPr>
          <p:spPr bwMode="auto">
            <a:xfrm>
              <a:off x="5724525" y="2276475"/>
              <a:ext cx="142875" cy="3603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sp>
          <p:nvSpPr>
            <p:cNvPr id="696335" name="Line 15"/>
            <p:cNvSpPr>
              <a:spLocks noChangeShapeType="1"/>
            </p:cNvSpPr>
            <p:nvPr/>
          </p:nvSpPr>
          <p:spPr bwMode="auto">
            <a:xfrm flipH="1">
              <a:off x="6011863" y="2205038"/>
              <a:ext cx="1512887"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sp>
          <p:nvSpPr>
            <p:cNvPr id="696336" name="Line 16"/>
            <p:cNvSpPr>
              <a:spLocks noChangeShapeType="1"/>
            </p:cNvSpPr>
            <p:nvPr/>
          </p:nvSpPr>
          <p:spPr bwMode="auto">
            <a:xfrm>
              <a:off x="5724525" y="2997200"/>
              <a:ext cx="71438" cy="3603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sp>
          <p:nvSpPr>
            <p:cNvPr id="696337" name="Line 17"/>
            <p:cNvSpPr>
              <a:spLocks noChangeShapeType="1"/>
            </p:cNvSpPr>
            <p:nvPr/>
          </p:nvSpPr>
          <p:spPr bwMode="auto">
            <a:xfrm flipH="1">
              <a:off x="5867400" y="2997200"/>
              <a:ext cx="1657350" cy="287338"/>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sp>
          <p:nvSpPr>
            <p:cNvPr id="696338" name="Line 18"/>
            <p:cNvSpPr>
              <a:spLocks noChangeShapeType="1"/>
            </p:cNvSpPr>
            <p:nvPr/>
          </p:nvSpPr>
          <p:spPr bwMode="auto">
            <a:xfrm>
              <a:off x="5651500" y="3716338"/>
              <a:ext cx="360363"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sp>
          <p:nvSpPr>
            <p:cNvPr id="696339" name="Line 19"/>
            <p:cNvSpPr>
              <a:spLocks noChangeShapeType="1"/>
            </p:cNvSpPr>
            <p:nvPr/>
          </p:nvSpPr>
          <p:spPr bwMode="auto">
            <a:xfrm flipH="1">
              <a:off x="6084888" y="3716338"/>
              <a:ext cx="935037"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sp>
          <p:nvSpPr>
            <p:cNvPr id="696340" name="Line 20"/>
            <p:cNvSpPr>
              <a:spLocks noChangeShapeType="1"/>
            </p:cNvSpPr>
            <p:nvPr/>
          </p:nvSpPr>
          <p:spPr bwMode="auto">
            <a:xfrm>
              <a:off x="6011863" y="4652963"/>
              <a:ext cx="360362"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sp>
          <p:nvSpPr>
            <p:cNvPr id="696341" name="Line 21"/>
            <p:cNvSpPr>
              <a:spLocks noChangeShapeType="1"/>
            </p:cNvSpPr>
            <p:nvPr/>
          </p:nvSpPr>
          <p:spPr bwMode="auto">
            <a:xfrm flipH="1">
              <a:off x="6443663" y="4652963"/>
              <a:ext cx="649287"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p>
          </p:txBody>
        </p:sp>
      </p:grpSp>
      <p:sp>
        <p:nvSpPr>
          <p:cNvPr id="24"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smtClean="0"/>
              <a:t>命题逻辑的归结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2" name="Rectangle 4"/>
          <p:cNvSpPr>
            <a:spLocks noGrp="1" noChangeArrowheads="1"/>
          </p:cNvSpPr>
          <p:nvPr>
            <p:ph type="body" idx="1"/>
          </p:nvPr>
        </p:nvSpPr>
        <p:spPr>
          <a:xfrm>
            <a:off x="1349375" y="1616075"/>
            <a:ext cx="6751638" cy="3684588"/>
          </a:xfrm>
          <a:noFill/>
          <a:ln/>
        </p:spPr>
        <p:txBody>
          <a:bodyPr lIns="0" tIns="0" rIns="0" bIns="0"/>
          <a:lstStyle/>
          <a:p>
            <a:r>
              <a:rPr lang="zh-CN" altLang="en-US" dirty="0"/>
              <a:t>练习：</a:t>
            </a:r>
            <a:br>
              <a:rPr lang="zh-CN" altLang="en-US" dirty="0"/>
            </a:br>
            <a:r>
              <a:rPr lang="zh-CN" altLang="en-US" dirty="0"/>
              <a:t>从下列公理中用消解原理证明</a:t>
            </a:r>
            <a:r>
              <a:rPr lang="en-US" altLang="zh-CN" dirty="0"/>
              <a:t>a</a:t>
            </a:r>
            <a:r>
              <a:rPr lang="zh-CN" altLang="en-US" dirty="0"/>
              <a:t>：</a:t>
            </a:r>
            <a:br>
              <a:rPr lang="zh-CN" altLang="en-US" dirty="0"/>
            </a:br>
            <a:r>
              <a:rPr lang="zh-CN" altLang="en-US" dirty="0"/>
              <a:t> </a:t>
            </a:r>
            <a:r>
              <a:rPr lang="en-US" altLang="zh-CN" dirty="0" err="1"/>
              <a:t>b</a:t>
            </a:r>
            <a:r>
              <a:rPr lang="en-US" altLang="zh-CN" b="1" dirty="0" err="1"/>
              <a:t>∧</a:t>
            </a:r>
            <a:r>
              <a:rPr lang="en-US" altLang="zh-CN" dirty="0" err="1"/>
              <a:t>c</a:t>
            </a:r>
            <a:r>
              <a:rPr lang="en-US" altLang="zh-CN" dirty="0"/>
              <a:t>      a </a:t>
            </a:r>
            <a:br>
              <a:rPr lang="en-US" altLang="zh-CN" dirty="0"/>
            </a:br>
            <a:r>
              <a:rPr lang="en-US" altLang="zh-CN" dirty="0"/>
              <a:t> b</a:t>
            </a:r>
            <a:br>
              <a:rPr lang="en-US" altLang="zh-CN" dirty="0"/>
            </a:br>
            <a:r>
              <a:rPr lang="en-US" altLang="zh-CN" dirty="0"/>
              <a:t> </a:t>
            </a:r>
            <a:r>
              <a:rPr lang="en-US" altLang="zh-CN" dirty="0" err="1"/>
              <a:t>d</a:t>
            </a:r>
            <a:r>
              <a:rPr lang="en-US" altLang="zh-CN" b="1" dirty="0" err="1"/>
              <a:t>∧</a:t>
            </a:r>
            <a:r>
              <a:rPr lang="en-US" altLang="zh-CN" dirty="0" err="1"/>
              <a:t>e</a:t>
            </a:r>
            <a:r>
              <a:rPr lang="en-US" altLang="zh-CN" dirty="0"/>
              <a:t>      c </a:t>
            </a:r>
            <a:br>
              <a:rPr lang="en-US" altLang="zh-CN" dirty="0"/>
            </a:br>
            <a:r>
              <a:rPr lang="en-US" altLang="zh-CN" dirty="0"/>
              <a:t> </a:t>
            </a:r>
            <a:r>
              <a:rPr lang="en-US" altLang="zh-CN" dirty="0" err="1"/>
              <a:t>e</a:t>
            </a:r>
            <a:r>
              <a:rPr lang="en-US" altLang="zh-CN" b="1" dirty="0" err="1"/>
              <a:t>∨</a:t>
            </a:r>
            <a:r>
              <a:rPr lang="en-US" altLang="zh-CN" dirty="0" err="1"/>
              <a:t>f</a:t>
            </a:r>
            <a:r>
              <a:rPr lang="en-US" altLang="zh-CN" dirty="0"/>
              <a:t/>
            </a:r>
            <a:br>
              <a:rPr lang="en-US" altLang="zh-CN" dirty="0"/>
            </a:br>
            <a:r>
              <a:rPr lang="en-US" altLang="zh-CN" dirty="0"/>
              <a:t> d</a:t>
            </a:r>
            <a:r>
              <a:rPr lang="en-US" altLang="zh-CN" b="1" dirty="0" smtClean="0"/>
              <a:t>∧</a:t>
            </a:r>
            <a:r>
              <a:rPr lang="en-US" altLang="zh-CN" dirty="0" smtClean="0"/>
              <a:t>¬f</a:t>
            </a:r>
            <a:endParaRPr lang="en-US" altLang="zh-CN" dirty="0"/>
          </a:p>
        </p:txBody>
      </p:sp>
      <p:sp>
        <p:nvSpPr>
          <p:cNvPr id="770053" name="Line 5"/>
          <p:cNvSpPr>
            <a:spLocks noChangeShapeType="1"/>
          </p:cNvSpPr>
          <p:nvPr/>
        </p:nvSpPr>
        <p:spPr bwMode="ltGray">
          <a:xfrm>
            <a:off x="2482851" y="2636912"/>
            <a:ext cx="360362"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0055" name="Line 7"/>
          <p:cNvSpPr>
            <a:spLocks noChangeShapeType="1"/>
          </p:cNvSpPr>
          <p:nvPr/>
        </p:nvSpPr>
        <p:spPr bwMode="ltGray">
          <a:xfrm>
            <a:off x="2504283" y="3429000"/>
            <a:ext cx="360362"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smtClean="0"/>
              <a:t>命题逻辑的归结</a:t>
            </a:r>
            <a:endParaRPr lang="zh-CN" altLang="en-US" sz="3200" b="1"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Rectangle 3"/>
          <p:cNvSpPr>
            <a:spLocks noGrp="1" noChangeArrowheads="1"/>
          </p:cNvSpPr>
          <p:nvPr>
            <p:ph type="body" idx="1"/>
          </p:nvPr>
        </p:nvSpPr>
        <p:spPr>
          <a:xfrm>
            <a:off x="0" y="1268413"/>
            <a:ext cx="8820472" cy="5473700"/>
          </a:xfrm>
        </p:spPr>
        <p:txBody>
          <a:bodyPr/>
          <a:lstStyle/>
          <a:p>
            <a:pPr marL="609600" indent="-609600"/>
            <a:r>
              <a:rPr lang="zh-CN" altLang="en-US" sz="2800" b="1" dirty="0">
                <a:solidFill>
                  <a:srgbClr val="A50021"/>
                </a:solidFill>
                <a:latin typeface="Times New Roman" pitchFamily="18" charset="0"/>
              </a:rPr>
              <a:t>演绎推理与归纳推理的区别</a:t>
            </a:r>
          </a:p>
          <a:p>
            <a:pPr marL="1009650" lvl="1" indent="-609600">
              <a:lnSpc>
                <a:spcPct val="120000"/>
              </a:lnSpc>
              <a:spcBef>
                <a:spcPts val="1200"/>
              </a:spcBef>
            </a:pPr>
            <a:r>
              <a:rPr lang="zh-CN" altLang="en-US" b="1" dirty="0" smtClean="0">
                <a:solidFill>
                  <a:srgbClr val="0000FF"/>
                </a:solidFill>
                <a:latin typeface="Times New Roman" pitchFamily="18" charset="0"/>
              </a:rPr>
              <a:t>演绎推理：</a:t>
            </a:r>
            <a:endParaRPr lang="en-US" altLang="zh-CN" dirty="0"/>
          </a:p>
          <a:p>
            <a:pPr marL="1409700" lvl="2" indent="-360000">
              <a:lnSpc>
                <a:spcPct val="120000"/>
              </a:lnSpc>
              <a:spcBef>
                <a:spcPts val="1200"/>
              </a:spcBef>
            </a:pPr>
            <a:r>
              <a:rPr lang="zh-CN" altLang="en-US" dirty="0" smtClean="0">
                <a:latin typeface="Times New Roman" pitchFamily="18" charset="0"/>
              </a:rPr>
              <a:t>在</a:t>
            </a:r>
            <a:r>
              <a:rPr lang="zh-CN" altLang="en-US" dirty="0">
                <a:latin typeface="Times New Roman" pitchFamily="18" charset="0"/>
              </a:rPr>
              <a:t>已知领域内的一般性知识的前提下，通过演绎</a:t>
            </a:r>
            <a:r>
              <a:rPr lang="zh-CN" altLang="en-US" b="1" dirty="0">
                <a:solidFill>
                  <a:srgbClr val="FF00FF"/>
                </a:solidFill>
                <a:effectLst>
                  <a:outerShdw blurRad="38100" dist="38100" dir="2700000" algn="tl">
                    <a:srgbClr val="000000">
                      <a:alpha val="43137"/>
                    </a:srgbClr>
                  </a:outerShdw>
                </a:effectLst>
                <a:latin typeface="Times New Roman" pitchFamily="18" charset="0"/>
              </a:rPr>
              <a:t>求解一个具体问题</a:t>
            </a:r>
            <a:r>
              <a:rPr lang="zh-CN" altLang="en-US" dirty="0">
                <a:latin typeface="Times New Roman" pitchFamily="18" charset="0"/>
              </a:rPr>
              <a:t>或者</a:t>
            </a:r>
            <a:r>
              <a:rPr lang="zh-CN" altLang="en-US" b="1" dirty="0">
                <a:solidFill>
                  <a:srgbClr val="FF00FF"/>
                </a:solidFill>
                <a:effectLst>
                  <a:outerShdw blurRad="38100" dist="38100" dir="2700000" algn="tl">
                    <a:srgbClr val="000000">
                      <a:alpha val="43137"/>
                    </a:srgbClr>
                  </a:outerShdw>
                </a:effectLst>
              </a:rPr>
              <a:t>证明一个结论的正确性</a:t>
            </a:r>
            <a:endParaRPr lang="en-US" altLang="zh-CN" b="1" dirty="0">
              <a:solidFill>
                <a:srgbClr val="FF00FF"/>
              </a:solidFill>
              <a:effectLst>
                <a:outerShdw blurRad="38100" dist="38100" dir="2700000" algn="tl">
                  <a:srgbClr val="000000">
                    <a:alpha val="43137"/>
                  </a:srgbClr>
                </a:outerShdw>
              </a:effectLst>
            </a:endParaRPr>
          </a:p>
          <a:p>
            <a:pPr marL="1409700" lvl="2" indent="-360000">
              <a:lnSpc>
                <a:spcPct val="120000"/>
              </a:lnSpc>
              <a:spcBef>
                <a:spcPts val="1200"/>
              </a:spcBef>
            </a:pPr>
            <a:r>
              <a:rPr lang="zh-CN" altLang="en-US" b="1" dirty="0">
                <a:solidFill>
                  <a:srgbClr val="FF0000"/>
                </a:solidFill>
              </a:rPr>
              <a:t>不能增殖新</a:t>
            </a:r>
            <a:r>
              <a:rPr lang="zh-CN" altLang="en-US" b="1" dirty="0" smtClean="0">
                <a:solidFill>
                  <a:srgbClr val="FF0000"/>
                </a:solidFill>
              </a:rPr>
              <a:t>知识：</a:t>
            </a:r>
            <a:r>
              <a:rPr lang="zh-CN" altLang="en-US" dirty="0" smtClean="0">
                <a:latin typeface="Times New Roman" pitchFamily="18" charset="0"/>
              </a:rPr>
              <a:t>所</a:t>
            </a:r>
            <a:r>
              <a:rPr lang="zh-CN" altLang="en-US" dirty="0">
                <a:latin typeface="Times New Roman" pitchFamily="18" charset="0"/>
              </a:rPr>
              <a:t>得出的</a:t>
            </a:r>
            <a:r>
              <a:rPr lang="zh-CN" altLang="en-US" dirty="0" smtClean="0">
                <a:latin typeface="Times New Roman" pitchFamily="18" charset="0"/>
              </a:rPr>
              <a:t>结论蕴含</a:t>
            </a:r>
            <a:r>
              <a:rPr lang="zh-CN" altLang="en-US" dirty="0">
                <a:latin typeface="Times New Roman" pitchFamily="18" charset="0"/>
              </a:rPr>
              <a:t>在一般性知识的前提中</a:t>
            </a:r>
            <a:r>
              <a:rPr lang="zh-CN" altLang="en-US" dirty="0" smtClean="0">
                <a:latin typeface="Times New Roman" pitchFamily="18" charset="0"/>
              </a:rPr>
              <a:t>，推理过程是</a:t>
            </a:r>
            <a:r>
              <a:rPr lang="zh-CN" altLang="en-US" dirty="0">
                <a:latin typeface="Times New Roman" pitchFamily="18" charset="0"/>
              </a:rPr>
              <a:t>将已有事实揭露</a:t>
            </a:r>
            <a:r>
              <a:rPr lang="zh-CN" altLang="en-US" dirty="0" smtClean="0">
                <a:latin typeface="Times New Roman" pitchFamily="18" charset="0"/>
              </a:rPr>
              <a:t>出来</a:t>
            </a:r>
            <a:endParaRPr lang="zh-CN" altLang="en-US" dirty="0">
              <a:latin typeface="Times New Roman" pitchFamily="18" charset="0"/>
            </a:endParaRPr>
          </a:p>
          <a:p>
            <a:pPr marL="1009650" lvl="1" indent="-609600">
              <a:lnSpc>
                <a:spcPct val="120000"/>
              </a:lnSpc>
              <a:spcBef>
                <a:spcPts val="1200"/>
              </a:spcBef>
            </a:pPr>
            <a:r>
              <a:rPr lang="zh-CN" altLang="en-US" b="1" dirty="0" smtClean="0">
                <a:solidFill>
                  <a:srgbClr val="0000FF"/>
                </a:solidFill>
              </a:rPr>
              <a:t>归纳推理</a:t>
            </a:r>
            <a:endParaRPr lang="en-US" altLang="zh-CN" b="1" dirty="0" smtClean="0">
              <a:solidFill>
                <a:srgbClr val="0000FF"/>
              </a:solidFill>
            </a:endParaRPr>
          </a:p>
          <a:p>
            <a:pPr marL="1409700" lvl="2" indent="-360000">
              <a:lnSpc>
                <a:spcPct val="120000"/>
              </a:lnSpc>
              <a:spcBef>
                <a:spcPts val="1200"/>
              </a:spcBef>
            </a:pPr>
            <a:r>
              <a:rPr lang="zh-CN" altLang="en-US" dirty="0" smtClean="0">
                <a:latin typeface="Times New Roman" pitchFamily="18" charset="0"/>
              </a:rPr>
              <a:t>所</a:t>
            </a:r>
            <a:r>
              <a:rPr lang="zh-CN" altLang="en-US" dirty="0">
                <a:latin typeface="Times New Roman" pitchFamily="18" charset="0"/>
              </a:rPr>
              <a:t>推出的结论是没有包含在前提内容中</a:t>
            </a:r>
            <a:r>
              <a:rPr lang="zh-CN" altLang="en-US" dirty="0" smtClean="0">
                <a:latin typeface="Times New Roman" pitchFamily="18" charset="0"/>
              </a:rPr>
              <a:t>的</a:t>
            </a:r>
            <a:endParaRPr lang="en-US" altLang="zh-CN" dirty="0" smtClean="0">
              <a:latin typeface="Times New Roman" pitchFamily="18" charset="0"/>
            </a:endParaRPr>
          </a:p>
          <a:p>
            <a:pPr marL="1409700" lvl="2" indent="-360000">
              <a:lnSpc>
                <a:spcPct val="120000"/>
              </a:lnSpc>
              <a:spcBef>
                <a:spcPts val="1200"/>
              </a:spcBef>
            </a:pPr>
            <a:r>
              <a:rPr lang="zh-CN" altLang="en-US" b="1" dirty="0">
                <a:solidFill>
                  <a:srgbClr val="FF0000"/>
                </a:solidFill>
              </a:rPr>
              <a:t>增殖新知识的</a:t>
            </a:r>
            <a:r>
              <a:rPr lang="zh-CN" altLang="en-US" b="1" dirty="0" smtClean="0">
                <a:solidFill>
                  <a:srgbClr val="FF0000"/>
                </a:solidFill>
              </a:rPr>
              <a:t>过程：</a:t>
            </a:r>
            <a:r>
              <a:rPr lang="zh-CN" altLang="en-US" dirty="0" smtClean="0"/>
              <a:t>是</a:t>
            </a:r>
            <a:r>
              <a:rPr lang="zh-CN" altLang="en-US" dirty="0" smtClean="0">
                <a:latin typeface="Times New Roman" pitchFamily="18" charset="0"/>
              </a:rPr>
              <a:t>由</a:t>
            </a:r>
            <a:r>
              <a:rPr lang="zh-CN" altLang="en-US" dirty="0">
                <a:latin typeface="Times New Roman" pitchFamily="18" charset="0"/>
              </a:rPr>
              <a:t>个别事物或现象推出一般性知识的</a:t>
            </a:r>
            <a:r>
              <a:rPr lang="zh-CN" altLang="en-US" dirty="0" smtClean="0">
                <a:latin typeface="Times New Roman" pitchFamily="18" charset="0"/>
              </a:rPr>
              <a:t>过程。</a:t>
            </a:r>
            <a:endParaRPr lang="zh-CN" altLang="en-US" dirty="0">
              <a:latin typeface="Times New Roman" pitchFamily="18" charset="0"/>
            </a:endParaRPr>
          </a:p>
        </p:txBody>
      </p:sp>
      <p:sp>
        <p:nvSpPr>
          <p:cNvPr id="6" name="Rectangle 2"/>
          <p:cNvSpPr>
            <a:spLocks noGrp="1" noChangeArrowheads="1"/>
          </p:cNvSpPr>
          <p:nvPr>
            <p:ph type="title"/>
          </p:nvPr>
        </p:nvSpPr>
        <p:spPr>
          <a:xfrm>
            <a:off x="457200" y="144016"/>
            <a:ext cx="8229600" cy="908720"/>
          </a:xfrm>
        </p:spPr>
        <p:txBody>
          <a:bodyPr/>
          <a:lstStyle/>
          <a:p>
            <a:pPr marL="762000" indent="-762000"/>
            <a:r>
              <a:rPr lang="zh-CN" altLang="en-US" sz="4000" b="1" dirty="0" smtClean="0">
                <a:latin typeface="Times New Roman" pitchFamily="18" charset="0"/>
              </a:rPr>
              <a:t>推理</a:t>
            </a:r>
            <a:r>
              <a:rPr lang="zh-CN" altLang="en-US" sz="4000" b="1" dirty="0">
                <a:latin typeface="Times New Roman" pitchFamily="18" charset="0"/>
              </a:rPr>
              <a:t>方法及其</a:t>
            </a:r>
            <a:r>
              <a:rPr lang="zh-CN" altLang="en-US" sz="4000" b="1" dirty="0" smtClean="0">
                <a:latin typeface="Times New Roman" pitchFamily="18" charset="0"/>
              </a:rPr>
              <a:t>分类</a:t>
            </a:r>
            <a:endParaRPr lang="en-US" altLang="zh-CN" sz="32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7347" name="Rectangle 3"/>
          <p:cNvSpPr>
            <a:spLocks noGrp="1" noChangeArrowheads="1"/>
          </p:cNvSpPr>
          <p:nvPr>
            <p:ph type="body" idx="1"/>
          </p:nvPr>
        </p:nvSpPr>
        <p:spPr>
          <a:xfrm>
            <a:off x="323850" y="1341438"/>
            <a:ext cx="8569325" cy="2015554"/>
          </a:xfrm>
        </p:spPr>
        <p:txBody>
          <a:bodyPr/>
          <a:lstStyle/>
          <a:p>
            <a:pPr>
              <a:lnSpc>
                <a:spcPct val="110000"/>
              </a:lnSpc>
            </a:pPr>
            <a:r>
              <a:rPr lang="zh-CN" altLang="en-US" sz="2400" b="1" dirty="0" smtClean="0">
                <a:solidFill>
                  <a:srgbClr val="0000CC"/>
                </a:solidFill>
                <a:latin typeface="Times New Roman" pitchFamily="18" charset="0"/>
              </a:rPr>
              <a:t>在</a:t>
            </a:r>
            <a:r>
              <a:rPr lang="zh-CN" altLang="en-US" sz="2400" b="1" dirty="0">
                <a:solidFill>
                  <a:srgbClr val="0000CC"/>
                </a:solidFill>
                <a:latin typeface="Times New Roman" pitchFamily="18" charset="0"/>
              </a:rPr>
              <a:t>谓词逻辑中，由于子句集中的谓词一般都含有</a:t>
            </a:r>
            <a:r>
              <a:rPr lang="zh-CN" altLang="en-US" sz="2400" b="1" dirty="0">
                <a:solidFill>
                  <a:srgbClr val="FF0000"/>
                </a:solidFill>
                <a:latin typeface="Times New Roman" pitchFamily="18" charset="0"/>
              </a:rPr>
              <a:t>变元</a:t>
            </a:r>
            <a:r>
              <a:rPr lang="zh-CN" altLang="en-US" sz="2400" b="1" dirty="0">
                <a:solidFill>
                  <a:srgbClr val="0000CC"/>
                </a:solidFill>
                <a:latin typeface="Times New Roman" pitchFamily="18" charset="0"/>
              </a:rPr>
              <a:t>，因此</a:t>
            </a:r>
            <a:r>
              <a:rPr lang="zh-CN" altLang="en-US" sz="2400" b="1" dirty="0">
                <a:solidFill>
                  <a:srgbClr val="FF0000"/>
                </a:solidFill>
                <a:latin typeface="Times New Roman" pitchFamily="18" charset="0"/>
              </a:rPr>
              <a:t>不能</a:t>
            </a:r>
            <a:r>
              <a:rPr lang="zh-CN" altLang="en-US" sz="2400" b="1" dirty="0">
                <a:solidFill>
                  <a:srgbClr val="0000CC"/>
                </a:solidFill>
                <a:latin typeface="Times New Roman" pitchFamily="18" charset="0"/>
              </a:rPr>
              <a:t>象命题逻辑那样</a:t>
            </a:r>
            <a:r>
              <a:rPr lang="zh-CN" altLang="en-US" sz="2400" b="1" dirty="0">
                <a:solidFill>
                  <a:srgbClr val="FF0000"/>
                </a:solidFill>
                <a:latin typeface="Times New Roman" pitchFamily="18" charset="0"/>
              </a:rPr>
              <a:t>直接消去互补文字</a:t>
            </a:r>
            <a:r>
              <a:rPr lang="zh-CN" altLang="en-US" sz="2400" b="1" dirty="0">
                <a:solidFill>
                  <a:srgbClr val="0000CC"/>
                </a:solidFill>
                <a:latin typeface="Times New Roman" pitchFamily="18" charset="0"/>
              </a:rPr>
              <a:t>。而需要先用一个</a:t>
            </a:r>
            <a:r>
              <a:rPr lang="zh-CN" altLang="en-US" sz="2400" b="1" dirty="0">
                <a:solidFill>
                  <a:srgbClr val="FF00FF"/>
                </a:solidFill>
                <a:effectLst>
                  <a:outerShdw blurRad="38100" dist="38100" dir="2700000" algn="tl">
                    <a:srgbClr val="000000">
                      <a:alpha val="43137"/>
                    </a:srgbClr>
                  </a:outerShdw>
                </a:effectLst>
                <a:latin typeface="Times New Roman" pitchFamily="18" charset="0"/>
              </a:rPr>
              <a:t>最一般合一</a:t>
            </a:r>
            <a:r>
              <a:rPr lang="zh-CN" altLang="en-US" sz="2400" b="1" dirty="0">
                <a:solidFill>
                  <a:srgbClr val="0000CC"/>
                </a:solidFill>
                <a:latin typeface="Times New Roman" pitchFamily="18" charset="0"/>
              </a:rPr>
              <a:t>对变元进行代换，然后才能进行归结。</a:t>
            </a:r>
          </a:p>
          <a:p>
            <a:pPr>
              <a:lnSpc>
                <a:spcPct val="110000"/>
              </a:lnSpc>
            </a:pPr>
            <a:endParaRPr lang="en-US" altLang="zh-CN" sz="2400" b="1" dirty="0" smtClean="0">
              <a:solidFill>
                <a:srgbClr val="0000CC"/>
              </a:solidFill>
              <a:latin typeface="Times New Roman" pitchFamily="18" charset="0"/>
            </a:endParaRPr>
          </a:p>
          <a:p>
            <a:pPr>
              <a:lnSpc>
                <a:spcPct val="110000"/>
              </a:lnSpc>
            </a:pPr>
            <a:r>
              <a:rPr lang="zh-CN" altLang="en-US" sz="2400" b="1" dirty="0" smtClean="0">
                <a:solidFill>
                  <a:srgbClr val="7030A0"/>
                </a:solidFill>
                <a:latin typeface="Times New Roman" pitchFamily="18" charset="0"/>
              </a:rPr>
              <a:t>谓词逻辑</a:t>
            </a:r>
            <a:r>
              <a:rPr lang="zh-CN" altLang="en-US" sz="2400" b="1" dirty="0">
                <a:solidFill>
                  <a:srgbClr val="7030A0"/>
                </a:solidFill>
                <a:latin typeface="Times New Roman" pitchFamily="18" charset="0"/>
              </a:rPr>
              <a:t>中的归结</a:t>
            </a:r>
            <a:r>
              <a:rPr lang="zh-CN" altLang="en-US" sz="2400" b="1" dirty="0" smtClean="0">
                <a:solidFill>
                  <a:srgbClr val="7030A0"/>
                </a:solidFill>
                <a:latin typeface="Times New Roman" pitchFamily="18" charset="0"/>
              </a:rPr>
              <a:t>式：</a:t>
            </a:r>
            <a:endParaRPr lang="en-US" altLang="zh-CN" sz="2400" b="1" dirty="0" smtClean="0">
              <a:solidFill>
                <a:srgbClr val="7030A0"/>
              </a:solidFill>
              <a:latin typeface="Times New Roman" pitchFamily="18" charset="0"/>
            </a:endParaRPr>
          </a:p>
          <a:p>
            <a:pPr>
              <a:lnSpc>
                <a:spcPct val="110000"/>
              </a:lnSpc>
            </a:pPr>
            <a:endParaRPr lang="en-US" altLang="zh-CN" sz="2400" dirty="0">
              <a:solidFill>
                <a:srgbClr val="0000CC"/>
              </a:solidFill>
            </a:endParaRPr>
          </a:p>
          <a:p>
            <a:pPr>
              <a:lnSpc>
                <a:spcPct val="110000"/>
              </a:lnSpc>
            </a:pPr>
            <a:endParaRPr lang="en-US" altLang="zh-CN" sz="2400" b="1" dirty="0" smtClean="0">
              <a:solidFill>
                <a:srgbClr val="0000CC"/>
              </a:solidFill>
              <a:latin typeface="Times New Roman" pitchFamily="18" charset="0"/>
            </a:endParaRPr>
          </a:p>
          <a:p>
            <a:pPr>
              <a:lnSpc>
                <a:spcPct val="110000"/>
              </a:lnSpc>
            </a:pPr>
            <a:endParaRPr lang="zh-CN" altLang="en-US" sz="2400" b="1" dirty="0" smtClean="0">
              <a:solidFill>
                <a:srgbClr val="0000CC"/>
              </a:solidFill>
              <a:latin typeface="Times New Roman" pitchFamily="18" charset="0"/>
            </a:endParaRP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a:t>
            </a:r>
            <a:r>
              <a:rPr lang="zh-CN" altLang="en-US" sz="3200" b="1" dirty="0" smtClean="0"/>
              <a:t>逻辑的归结</a:t>
            </a:r>
            <a:endParaRPr lang="zh-CN" altLang="en-US" sz="3200" b="1" dirty="0"/>
          </a:p>
        </p:txBody>
      </p:sp>
      <p:grpSp>
        <p:nvGrpSpPr>
          <p:cNvPr id="7" name="组合 6"/>
          <p:cNvGrpSpPr/>
          <p:nvPr/>
        </p:nvGrpSpPr>
        <p:grpSpPr>
          <a:xfrm>
            <a:off x="675331" y="3789040"/>
            <a:ext cx="8028892" cy="2016224"/>
            <a:chOff x="359532" y="1441804"/>
            <a:chExt cx="8028892" cy="2016224"/>
          </a:xfrm>
        </p:grpSpPr>
        <p:sp>
          <p:nvSpPr>
            <p:cNvPr id="8" name="圆角矩形 7"/>
            <p:cNvSpPr/>
            <p:nvPr/>
          </p:nvSpPr>
          <p:spPr>
            <a:xfrm>
              <a:off x="359532" y="1441804"/>
              <a:ext cx="8028892" cy="2016224"/>
            </a:xfrm>
            <a:prstGeom prst="roundRect">
              <a:avLst>
                <a:gd name="adj" fmla="val 10465"/>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75556" y="1585820"/>
              <a:ext cx="7812868" cy="1705467"/>
            </a:xfrm>
            <a:prstGeom prst="rect">
              <a:avLst/>
            </a:prstGeom>
          </p:spPr>
          <p:txBody>
            <a:bodyPr wrap="square">
              <a:spAutoFit/>
            </a:bodyPr>
            <a:lstStyle/>
            <a:p>
              <a:pPr>
                <a:lnSpc>
                  <a:spcPct val="110000"/>
                </a:lnSpc>
                <a:spcBef>
                  <a:spcPts val="600"/>
                </a:spcBef>
              </a:pPr>
              <a:r>
                <a:rPr lang="zh-CN" altLang="en-US" sz="2200" b="1" dirty="0">
                  <a:latin typeface="Times New Roman" pitchFamily="18" charset="0"/>
                  <a:ea typeface="仿宋_GB2312" pitchFamily="49" charset="-122"/>
                  <a:cs typeface="Times New Roman" pitchFamily="18" charset="0"/>
                </a:rPr>
                <a:t>设</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1</a:t>
              </a:r>
              <a:r>
                <a:rPr lang="zh-CN" altLang="en-US" sz="2200" b="1" dirty="0">
                  <a:latin typeface="Times New Roman" pitchFamily="18" charset="0"/>
                  <a:ea typeface="仿宋_GB2312" pitchFamily="49" charset="-122"/>
                  <a:cs typeface="Times New Roman" pitchFamily="18" charset="0"/>
                </a:rPr>
                <a:t>和</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2</a:t>
              </a:r>
              <a:r>
                <a:rPr lang="zh-CN" altLang="en-US" sz="2200" b="1" dirty="0">
                  <a:latin typeface="Times New Roman" pitchFamily="18" charset="0"/>
                  <a:ea typeface="仿宋_GB2312" pitchFamily="49" charset="-122"/>
                  <a:cs typeface="Times New Roman" pitchFamily="18" charset="0"/>
                </a:rPr>
                <a:t>是两个</a:t>
              </a:r>
              <a:r>
                <a:rPr lang="zh-CN" altLang="en-US" sz="2200" b="1" dirty="0">
                  <a:solidFill>
                    <a:srgbClr val="0000FF"/>
                  </a:solidFill>
                  <a:latin typeface="Times New Roman" pitchFamily="18" charset="0"/>
                  <a:ea typeface="仿宋_GB2312" pitchFamily="49" charset="-122"/>
                  <a:cs typeface="Times New Roman" pitchFamily="18" charset="0"/>
                </a:rPr>
                <a:t>没有公共变元</a:t>
              </a:r>
              <a:r>
                <a:rPr lang="zh-CN" altLang="en-US" sz="2200" b="1" dirty="0">
                  <a:latin typeface="Times New Roman" pitchFamily="18" charset="0"/>
                  <a:ea typeface="仿宋_GB2312" pitchFamily="49" charset="-122"/>
                  <a:cs typeface="Times New Roman" pitchFamily="18" charset="0"/>
                </a:rPr>
                <a:t>的子句，</a:t>
              </a:r>
              <a:r>
                <a:rPr lang="en-US" altLang="zh-CN" sz="2200" b="1" dirty="0">
                  <a:latin typeface="Times New Roman" pitchFamily="18" charset="0"/>
                  <a:ea typeface="仿宋_GB2312" pitchFamily="49" charset="-122"/>
                  <a:cs typeface="Times New Roman" pitchFamily="18" charset="0"/>
                </a:rPr>
                <a:t>L</a:t>
              </a:r>
              <a:r>
                <a:rPr lang="en-US" altLang="zh-CN" sz="2200" b="1" baseline="-25000" dirty="0">
                  <a:latin typeface="Times New Roman" pitchFamily="18" charset="0"/>
                  <a:ea typeface="仿宋_GB2312" pitchFamily="49" charset="-122"/>
                  <a:cs typeface="Times New Roman" pitchFamily="18" charset="0"/>
                </a:rPr>
                <a:t>1</a:t>
              </a:r>
              <a:r>
                <a:rPr lang="zh-CN" altLang="en-US" sz="2200" b="1" dirty="0">
                  <a:latin typeface="Times New Roman" pitchFamily="18" charset="0"/>
                  <a:ea typeface="仿宋_GB2312" pitchFamily="49" charset="-122"/>
                  <a:cs typeface="Times New Roman" pitchFamily="18" charset="0"/>
                </a:rPr>
                <a:t>和</a:t>
              </a:r>
              <a:r>
                <a:rPr lang="en-US" altLang="zh-CN" sz="2200" b="1" dirty="0">
                  <a:latin typeface="Times New Roman" pitchFamily="18" charset="0"/>
                  <a:ea typeface="仿宋_GB2312" pitchFamily="49" charset="-122"/>
                  <a:cs typeface="Times New Roman" pitchFamily="18" charset="0"/>
                </a:rPr>
                <a:t>L</a:t>
              </a:r>
              <a:r>
                <a:rPr lang="en-US" altLang="zh-CN" sz="2200" b="1" baseline="-25000" dirty="0">
                  <a:latin typeface="Times New Roman" pitchFamily="18" charset="0"/>
                  <a:ea typeface="仿宋_GB2312" pitchFamily="49" charset="-122"/>
                  <a:cs typeface="Times New Roman" pitchFamily="18" charset="0"/>
                </a:rPr>
                <a:t>2</a:t>
              </a:r>
              <a:r>
                <a:rPr lang="zh-CN" altLang="en-US" sz="2200" b="1" dirty="0">
                  <a:latin typeface="Times New Roman" pitchFamily="18" charset="0"/>
                  <a:ea typeface="仿宋_GB2312" pitchFamily="49" charset="-122"/>
                  <a:cs typeface="Times New Roman" pitchFamily="18" charset="0"/>
                </a:rPr>
                <a:t>分别是</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1</a:t>
              </a:r>
              <a:r>
                <a:rPr lang="zh-CN" altLang="en-US" sz="2200" b="1" dirty="0">
                  <a:latin typeface="Times New Roman" pitchFamily="18" charset="0"/>
                  <a:ea typeface="仿宋_GB2312" pitchFamily="49" charset="-122"/>
                  <a:cs typeface="Times New Roman" pitchFamily="18" charset="0"/>
                </a:rPr>
                <a:t>和</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2</a:t>
              </a:r>
              <a:r>
                <a:rPr lang="zh-CN" altLang="en-US" sz="2200" b="1" dirty="0">
                  <a:latin typeface="Times New Roman" pitchFamily="18" charset="0"/>
                  <a:ea typeface="仿宋_GB2312" pitchFamily="49" charset="-122"/>
                  <a:cs typeface="Times New Roman" pitchFamily="18" charset="0"/>
                </a:rPr>
                <a:t>中的文字。如果</a:t>
              </a:r>
              <a:r>
                <a:rPr lang="en-US" altLang="zh-CN" sz="2200" b="1" dirty="0">
                  <a:latin typeface="Times New Roman" pitchFamily="18" charset="0"/>
                  <a:ea typeface="仿宋_GB2312" pitchFamily="49" charset="-122"/>
                  <a:cs typeface="Times New Roman" pitchFamily="18" charset="0"/>
                </a:rPr>
                <a:t>L</a:t>
              </a:r>
              <a:r>
                <a:rPr lang="en-US" altLang="zh-CN" sz="2200" b="1" baseline="-25000" dirty="0">
                  <a:latin typeface="Times New Roman" pitchFamily="18" charset="0"/>
                  <a:ea typeface="仿宋_GB2312" pitchFamily="49" charset="-122"/>
                  <a:cs typeface="Times New Roman" pitchFamily="18" charset="0"/>
                </a:rPr>
                <a:t>1</a:t>
              </a:r>
              <a:r>
                <a:rPr lang="zh-CN" altLang="en-US" sz="2200" b="1" dirty="0">
                  <a:latin typeface="Times New Roman" pitchFamily="18" charset="0"/>
                  <a:ea typeface="仿宋_GB2312" pitchFamily="49" charset="-122"/>
                  <a:cs typeface="Times New Roman" pitchFamily="18" charset="0"/>
                </a:rPr>
                <a:t>和</a:t>
              </a:r>
              <a:r>
                <a:rPr lang="en-US" altLang="zh-CN" sz="2200" b="1" dirty="0">
                  <a:latin typeface="Times New Roman" pitchFamily="18" charset="0"/>
                  <a:ea typeface="仿宋_GB2312" pitchFamily="49" charset="-122"/>
                  <a:cs typeface="Times New Roman" pitchFamily="18" charset="0"/>
                </a:rPr>
                <a:t>L</a:t>
              </a:r>
              <a:r>
                <a:rPr lang="en-US" altLang="zh-CN" sz="2200" b="1" baseline="-25000" dirty="0">
                  <a:latin typeface="Times New Roman" pitchFamily="18" charset="0"/>
                  <a:ea typeface="仿宋_GB2312" pitchFamily="49" charset="-122"/>
                  <a:cs typeface="Times New Roman" pitchFamily="18" charset="0"/>
                </a:rPr>
                <a:t>2</a:t>
              </a:r>
              <a:r>
                <a:rPr lang="zh-CN" altLang="en-US" sz="2200" b="1" dirty="0">
                  <a:latin typeface="Times New Roman" pitchFamily="18" charset="0"/>
                  <a:ea typeface="仿宋_GB2312" pitchFamily="49" charset="-122"/>
                  <a:cs typeface="Times New Roman" pitchFamily="18" charset="0"/>
                </a:rPr>
                <a:t>存在最一般合一</a:t>
              </a:r>
              <a:r>
                <a:rPr lang="en-US" altLang="zh-CN" sz="2200" b="1" dirty="0">
                  <a:latin typeface="Times New Roman" pitchFamily="18" charset="0"/>
                  <a:ea typeface="仿宋_GB2312" pitchFamily="49" charset="-122"/>
                  <a:cs typeface="Times New Roman" pitchFamily="18" charset="0"/>
                </a:rPr>
                <a:t>σ</a:t>
              </a:r>
              <a:r>
                <a:rPr lang="zh-CN" altLang="en-US" sz="2200" b="1" dirty="0">
                  <a:latin typeface="Times New Roman" pitchFamily="18" charset="0"/>
                  <a:ea typeface="仿宋_GB2312" pitchFamily="49" charset="-122"/>
                  <a:cs typeface="Times New Roman" pitchFamily="18" charset="0"/>
                </a:rPr>
                <a:t>，则称</a:t>
              </a:r>
            </a:p>
            <a:p>
              <a:pPr>
                <a:lnSpc>
                  <a:spcPct val="110000"/>
                </a:lnSpc>
                <a:spcBef>
                  <a:spcPts val="600"/>
                </a:spcBef>
              </a:pPr>
              <a:r>
                <a:rPr lang="zh-CN" altLang="en-US" sz="2200" b="1" dirty="0">
                  <a:latin typeface="Times New Roman" pitchFamily="18" charset="0"/>
                  <a:ea typeface="仿宋_GB2312" pitchFamily="49" charset="-122"/>
                  <a:cs typeface="Times New Roman" pitchFamily="18" charset="0"/>
                </a:rPr>
                <a:t>           </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12</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1</a:t>
              </a:r>
              <a:r>
                <a:rPr lang="en-US" altLang="zh-CN" sz="2200" b="1" dirty="0">
                  <a:latin typeface="Times New Roman" pitchFamily="18" charset="0"/>
                  <a:ea typeface="仿宋_GB2312" pitchFamily="49" charset="-122"/>
                  <a:cs typeface="Times New Roman" pitchFamily="18" charset="0"/>
                </a:rPr>
                <a:t>σ}-{ L</a:t>
              </a:r>
              <a:r>
                <a:rPr lang="en-US" altLang="zh-CN" sz="2200" b="1" baseline="-25000" dirty="0">
                  <a:latin typeface="Times New Roman" pitchFamily="18" charset="0"/>
                  <a:ea typeface="仿宋_GB2312" pitchFamily="49" charset="-122"/>
                  <a:cs typeface="Times New Roman" pitchFamily="18" charset="0"/>
                </a:rPr>
                <a:t>1</a:t>
              </a:r>
              <a:r>
                <a:rPr lang="en-US" altLang="zh-CN" sz="2200" b="1" dirty="0">
                  <a:latin typeface="Times New Roman" pitchFamily="18" charset="0"/>
                  <a:ea typeface="仿宋_GB2312" pitchFamily="49" charset="-122"/>
                  <a:cs typeface="Times New Roman" pitchFamily="18" charset="0"/>
                </a:rPr>
                <a:t>σ})∪({ C</a:t>
              </a:r>
              <a:r>
                <a:rPr lang="en-US" altLang="zh-CN" sz="2200" b="1" baseline="-25000" dirty="0">
                  <a:latin typeface="Times New Roman" pitchFamily="18" charset="0"/>
                  <a:ea typeface="仿宋_GB2312" pitchFamily="49" charset="-122"/>
                  <a:cs typeface="Times New Roman" pitchFamily="18" charset="0"/>
                </a:rPr>
                <a:t>2</a:t>
              </a:r>
              <a:r>
                <a:rPr lang="en-US" altLang="zh-CN" sz="2200" b="1" dirty="0">
                  <a:latin typeface="Times New Roman" pitchFamily="18" charset="0"/>
                  <a:ea typeface="仿宋_GB2312" pitchFamily="49" charset="-122"/>
                  <a:cs typeface="Times New Roman" pitchFamily="18" charset="0"/>
                </a:rPr>
                <a:t>σ}-{ L</a:t>
              </a:r>
              <a:r>
                <a:rPr lang="en-US" altLang="zh-CN" sz="2200" b="1" baseline="-25000" dirty="0">
                  <a:latin typeface="Times New Roman" pitchFamily="18" charset="0"/>
                  <a:ea typeface="仿宋_GB2312" pitchFamily="49" charset="-122"/>
                  <a:cs typeface="Times New Roman" pitchFamily="18" charset="0"/>
                </a:rPr>
                <a:t>2</a:t>
              </a:r>
              <a:r>
                <a:rPr lang="en-US" altLang="zh-CN" sz="2200" b="1" dirty="0">
                  <a:latin typeface="Times New Roman" pitchFamily="18" charset="0"/>
                  <a:ea typeface="仿宋_GB2312" pitchFamily="49" charset="-122"/>
                  <a:cs typeface="Times New Roman" pitchFamily="18" charset="0"/>
                </a:rPr>
                <a:t>σ})</a:t>
              </a:r>
            </a:p>
            <a:p>
              <a:pPr>
                <a:lnSpc>
                  <a:spcPct val="110000"/>
                </a:lnSpc>
                <a:spcBef>
                  <a:spcPts val="600"/>
                </a:spcBef>
              </a:pPr>
              <a:r>
                <a:rPr lang="zh-CN" altLang="en-US" sz="2200" b="1" dirty="0">
                  <a:latin typeface="Times New Roman" pitchFamily="18" charset="0"/>
                  <a:ea typeface="仿宋_GB2312" pitchFamily="49" charset="-122"/>
                  <a:cs typeface="Times New Roman" pitchFamily="18" charset="0"/>
                </a:rPr>
                <a:t>为</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1</a:t>
              </a:r>
              <a:r>
                <a:rPr lang="zh-CN" altLang="en-US" sz="2200" b="1" dirty="0">
                  <a:latin typeface="Times New Roman" pitchFamily="18" charset="0"/>
                  <a:ea typeface="仿宋_GB2312" pitchFamily="49" charset="-122"/>
                  <a:cs typeface="Times New Roman" pitchFamily="18" charset="0"/>
                </a:rPr>
                <a:t>和</a:t>
              </a:r>
              <a:r>
                <a:rPr lang="en-US" altLang="zh-CN" sz="2200" b="1" dirty="0">
                  <a:latin typeface="Times New Roman" pitchFamily="18" charset="0"/>
                  <a:ea typeface="仿宋_GB2312" pitchFamily="49" charset="-122"/>
                  <a:cs typeface="Times New Roman" pitchFamily="18" charset="0"/>
                </a:rPr>
                <a:t>C</a:t>
              </a:r>
              <a:r>
                <a:rPr lang="en-US" altLang="zh-CN" sz="2200" b="1" baseline="-25000" dirty="0">
                  <a:latin typeface="Times New Roman" pitchFamily="18" charset="0"/>
                  <a:ea typeface="仿宋_GB2312" pitchFamily="49" charset="-122"/>
                  <a:cs typeface="Times New Roman" pitchFamily="18" charset="0"/>
                </a:rPr>
                <a:t>2</a:t>
              </a:r>
              <a:r>
                <a:rPr lang="zh-CN" altLang="en-US" sz="2200" b="1" dirty="0">
                  <a:latin typeface="Times New Roman" pitchFamily="18" charset="0"/>
                  <a:ea typeface="仿宋_GB2312" pitchFamily="49" charset="-122"/>
                  <a:cs typeface="Times New Roman" pitchFamily="18" charset="0"/>
                </a:rPr>
                <a:t>的</a:t>
              </a:r>
              <a:r>
                <a:rPr lang="zh-CN" altLang="en-US" sz="2200" b="1" dirty="0">
                  <a:solidFill>
                    <a:srgbClr val="FF0000"/>
                  </a:solidFill>
                  <a:latin typeface="Times New Roman" pitchFamily="18" charset="0"/>
                  <a:ea typeface="仿宋_GB2312" pitchFamily="49" charset="-122"/>
                  <a:cs typeface="Times New Roman" pitchFamily="18" charset="0"/>
                </a:rPr>
                <a:t>二元归结式</a:t>
              </a:r>
              <a:r>
                <a:rPr lang="zh-CN" altLang="en-US" sz="2200" b="1" dirty="0">
                  <a:latin typeface="Times New Roman" pitchFamily="18" charset="0"/>
                  <a:ea typeface="仿宋_GB2312" pitchFamily="49" charset="-122"/>
                  <a:cs typeface="Times New Roman" pitchFamily="18" charset="0"/>
                </a:rPr>
                <a:t>，而</a:t>
              </a:r>
              <a:r>
                <a:rPr lang="en-US" altLang="zh-CN" sz="2200" b="1" dirty="0">
                  <a:latin typeface="Times New Roman" pitchFamily="18" charset="0"/>
                  <a:ea typeface="仿宋_GB2312" pitchFamily="49" charset="-122"/>
                  <a:cs typeface="Times New Roman" pitchFamily="18" charset="0"/>
                </a:rPr>
                <a:t>L</a:t>
              </a:r>
              <a:r>
                <a:rPr lang="en-US" altLang="zh-CN" sz="2200" b="1" baseline="-25000" dirty="0">
                  <a:latin typeface="Times New Roman" pitchFamily="18" charset="0"/>
                  <a:ea typeface="仿宋_GB2312" pitchFamily="49" charset="-122"/>
                  <a:cs typeface="Times New Roman" pitchFamily="18" charset="0"/>
                </a:rPr>
                <a:t>1</a:t>
              </a:r>
              <a:r>
                <a:rPr lang="zh-CN" altLang="en-US" sz="2200" b="1" dirty="0">
                  <a:latin typeface="Times New Roman" pitchFamily="18" charset="0"/>
                  <a:ea typeface="仿宋_GB2312" pitchFamily="49" charset="-122"/>
                  <a:cs typeface="Times New Roman" pitchFamily="18" charset="0"/>
                </a:rPr>
                <a:t>和</a:t>
              </a:r>
              <a:r>
                <a:rPr lang="en-US" altLang="zh-CN" sz="2200" b="1" dirty="0">
                  <a:latin typeface="Times New Roman" pitchFamily="18" charset="0"/>
                  <a:ea typeface="仿宋_GB2312" pitchFamily="49" charset="-122"/>
                  <a:cs typeface="Times New Roman" pitchFamily="18" charset="0"/>
                </a:rPr>
                <a:t>L</a:t>
              </a:r>
              <a:r>
                <a:rPr lang="en-US" altLang="zh-CN" sz="2200" b="1" baseline="-25000" dirty="0">
                  <a:latin typeface="Times New Roman" pitchFamily="18" charset="0"/>
                  <a:ea typeface="仿宋_GB2312" pitchFamily="49" charset="-122"/>
                  <a:cs typeface="Times New Roman" pitchFamily="18" charset="0"/>
                </a:rPr>
                <a:t>2</a:t>
              </a:r>
              <a:r>
                <a:rPr lang="zh-CN" altLang="en-US" sz="2200" b="1" dirty="0">
                  <a:latin typeface="Times New Roman" pitchFamily="18" charset="0"/>
                  <a:ea typeface="仿宋_GB2312" pitchFamily="49" charset="-122"/>
                  <a:cs typeface="Times New Roman" pitchFamily="18" charset="0"/>
                </a:rPr>
                <a:t>为归结式上的文字</a:t>
              </a:r>
              <a:r>
                <a:rPr lang="zh-CN" altLang="en-US" b="1" dirty="0">
                  <a:latin typeface="Times New Roman" pitchFamily="18" charset="0"/>
                  <a:ea typeface="仿宋_GB2312" pitchFamily="49" charset="-122"/>
                  <a:cs typeface="Times New Roman" pitchFamily="18" charset="0"/>
                </a:rPr>
                <a:t>。</a:t>
              </a:r>
            </a:p>
          </p:txBody>
        </p:sp>
      </p:gr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371" name="Rectangle 3"/>
          <p:cNvSpPr>
            <a:spLocks noGrp="1" noChangeArrowheads="1"/>
          </p:cNvSpPr>
          <p:nvPr>
            <p:ph type="body" idx="1"/>
          </p:nvPr>
        </p:nvSpPr>
        <p:spPr>
          <a:xfrm>
            <a:off x="622325" y="1556792"/>
            <a:ext cx="7921575" cy="4176464"/>
          </a:xfrm>
        </p:spPr>
        <p:txBody>
          <a:bodyPr/>
          <a:lstStyle/>
          <a:p>
            <a:pPr marL="0" indent="0">
              <a:lnSpc>
                <a:spcPct val="105000"/>
              </a:lnSpc>
              <a:spcAft>
                <a:spcPts val="1200"/>
              </a:spcAft>
              <a:buNone/>
            </a:pPr>
            <a:r>
              <a:rPr lang="zh-CN" altLang="en-US" sz="2400" b="1" dirty="0" smtClean="0">
                <a:solidFill>
                  <a:srgbClr val="00B050"/>
                </a:solidFill>
                <a:latin typeface="Times New Roman" pitchFamily="18" charset="0"/>
              </a:rPr>
              <a:t>例</a:t>
            </a:r>
            <a:r>
              <a:rPr lang="en-US" altLang="zh-CN" sz="2400" dirty="0">
                <a:solidFill>
                  <a:srgbClr val="00B050"/>
                </a:solidFill>
              </a:rPr>
              <a:t> </a:t>
            </a:r>
            <a:r>
              <a:rPr lang="en-US" altLang="zh-CN" sz="2400" dirty="0" smtClean="0">
                <a:solidFill>
                  <a:srgbClr val="00B050"/>
                </a:solidFill>
              </a:rPr>
              <a:t> </a:t>
            </a:r>
            <a:r>
              <a:rPr lang="en-US" altLang="zh-CN" sz="2400" b="1" dirty="0" smtClean="0">
                <a:solidFill>
                  <a:srgbClr val="00B050"/>
                </a:solidFill>
                <a:latin typeface="Times New Roman" pitchFamily="18" charset="0"/>
              </a:rPr>
              <a:t> </a:t>
            </a:r>
            <a:r>
              <a:rPr lang="zh-CN" altLang="en-US" sz="2400" b="1" dirty="0">
                <a:solidFill>
                  <a:srgbClr val="00B050"/>
                </a:solidFill>
                <a:latin typeface="Times New Roman" pitchFamily="18" charset="0"/>
              </a:rPr>
              <a:t>设</a:t>
            </a:r>
            <a:r>
              <a:rPr lang="en-US" altLang="zh-CN" sz="2400" b="1" dirty="0">
                <a:solidFill>
                  <a:srgbClr val="00B050"/>
                </a:solidFill>
                <a:latin typeface="Times New Roman" pitchFamily="18" charset="0"/>
              </a:rPr>
              <a:t>C</a:t>
            </a:r>
            <a:r>
              <a:rPr lang="en-US" altLang="zh-CN" sz="2400" b="1" baseline="-25000" dirty="0">
                <a:solidFill>
                  <a:srgbClr val="00B050"/>
                </a:solidFill>
                <a:latin typeface="Times New Roman" pitchFamily="18" charset="0"/>
              </a:rPr>
              <a:t>1</a:t>
            </a:r>
            <a:r>
              <a:rPr lang="en-US" altLang="zh-CN" sz="2400" b="1" dirty="0">
                <a:solidFill>
                  <a:srgbClr val="00B050"/>
                </a:solidFill>
                <a:latin typeface="Times New Roman" pitchFamily="18" charset="0"/>
              </a:rPr>
              <a:t>=P(a)∨R(x)</a:t>
            </a:r>
            <a:r>
              <a:rPr lang="zh-CN" altLang="en-US" sz="2400" b="1" dirty="0">
                <a:solidFill>
                  <a:srgbClr val="00B050"/>
                </a:solidFill>
                <a:latin typeface="Times New Roman" pitchFamily="18" charset="0"/>
              </a:rPr>
              <a:t>，</a:t>
            </a:r>
            <a:r>
              <a:rPr lang="en-US" altLang="zh-CN" sz="2400" b="1" dirty="0">
                <a:solidFill>
                  <a:srgbClr val="00B050"/>
                </a:solidFill>
                <a:latin typeface="Times New Roman" pitchFamily="18" charset="0"/>
              </a:rPr>
              <a:t>C</a:t>
            </a:r>
            <a:r>
              <a:rPr lang="en-US" altLang="zh-CN" sz="2400" b="1" baseline="-25000" dirty="0">
                <a:solidFill>
                  <a:srgbClr val="00B050"/>
                </a:solidFill>
                <a:latin typeface="Times New Roman" pitchFamily="18" charset="0"/>
              </a:rPr>
              <a:t>2</a:t>
            </a:r>
            <a:r>
              <a:rPr lang="en-US" altLang="zh-CN" sz="2400" b="1" dirty="0">
                <a:solidFill>
                  <a:srgbClr val="00B050"/>
                </a:solidFill>
                <a:latin typeface="Times New Roman" pitchFamily="18" charset="0"/>
              </a:rPr>
              <a:t>=﹁P(y)∨Q(b)</a:t>
            </a:r>
            <a:r>
              <a:rPr lang="zh-CN" altLang="en-US" sz="2400" b="1" dirty="0">
                <a:solidFill>
                  <a:srgbClr val="00B050"/>
                </a:solidFill>
                <a:latin typeface="Times New Roman" pitchFamily="18" charset="0"/>
              </a:rPr>
              <a:t>，求 </a:t>
            </a:r>
            <a:r>
              <a:rPr lang="en-US" altLang="zh-CN" sz="2400" b="1" dirty="0">
                <a:solidFill>
                  <a:srgbClr val="00B050"/>
                </a:solidFill>
                <a:latin typeface="Times New Roman" pitchFamily="18" charset="0"/>
              </a:rPr>
              <a:t>C</a:t>
            </a:r>
            <a:r>
              <a:rPr lang="en-US" altLang="zh-CN" sz="2400" b="1" baseline="-25000" dirty="0">
                <a:solidFill>
                  <a:srgbClr val="00B050"/>
                </a:solidFill>
                <a:latin typeface="Times New Roman" pitchFamily="18" charset="0"/>
              </a:rPr>
              <a:t>12</a:t>
            </a:r>
          </a:p>
          <a:p>
            <a:pPr marL="0" indent="0">
              <a:lnSpc>
                <a:spcPct val="120000"/>
              </a:lnSpc>
              <a:spcBef>
                <a:spcPts val="1200"/>
              </a:spcBef>
              <a:buNone/>
            </a:pPr>
            <a:r>
              <a:rPr lang="zh-CN" altLang="en-US" sz="2400" b="0" dirty="0" smtClean="0">
                <a:latin typeface="Times New Roman" pitchFamily="18" charset="0"/>
              </a:rPr>
              <a:t>解</a:t>
            </a:r>
            <a:r>
              <a:rPr lang="zh-CN" altLang="en-US" sz="2400" b="0" dirty="0">
                <a:latin typeface="Times New Roman" pitchFamily="18" charset="0"/>
              </a:rPr>
              <a:t>：取</a:t>
            </a:r>
            <a:r>
              <a:rPr lang="en-US" altLang="zh-CN" sz="2400" b="0" dirty="0">
                <a:latin typeface="Times New Roman" pitchFamily="18" charset="0"/>
              </a:rPr>
              <a:t>L</a:t>
            </a:r>
            <a:r>
              <a:rPr lang="en-US" altLang="zh-CN" sz="2400" b="0" baseline="-25000" dirty="0">
                <a:latin typeface="Times New Roman" pitchFamily="18" charset="0"/>
              </a:rPr>
              <a:t>1</a:t>
            </a:r>
            <a:r>
              <a:rPr lang="en-US" altLang="zh-CN" sz="2400" b="0" dirty="0">
                <a:latin typeface="Times New Roman" pitchFamily="18" charset="0"/>
              </a:rPr>
              <a:t>= P(a),  L</a:t>
            </a:r>
            <a:r>
              <a:rPr lang="en-US" altLang="zh-CN" sz="2400" b="0" baseline="-25000" dirty="0">
                <a:latin typeface="Times New Roman" pitchFamily="18" charset="0"/>
              </a:rPr>
              <a:t>2</a:t>
            </a:r>
            <a:r>
              <a:rPr lang="en-US" altLang="zh-CN" sz="2400" b="0" dirty="0">
                <a:latin typeface="Times New Roman" pitchFamily="18" charset="0"/>
              </a:rPr>
              <a:t>=﹁P(y)</a:t>
            </a:r>
            <a:r>
              <a:rPr lang="zh-CN" altLang="en-US" sz="2400" b="0" dirty="0">
                <a:latin typeface="Times New Roman" pitchFamily="18" charset="0"/>
              </a:rPr>
              <a:t>，则</a:t>
            </a:r>
            <a:r>
              <a:rPr lang="en-US" altLang="zh-CN" sz="2400" b="0" dirty="0">
                <a:latin typeface="Times New Roman" pitchFamily="18" charset="0"/>
              </a:rPr>
              <a:t>L</a:t>
            </a:r>
            <a:r>
              <a:rPr lang="en-US" altLang="zh-CN" sz="2400" b="0" baseline="-25000" dirty="0">
                <a:latin typeface="Times New Roman" pitchFamily="18" charset="0"/>
              </a:rPr>
              <a:t>1</a:t>
            </a:r>
            <a:r>
              <a:rPr lang="zh-CN" altLang="en-US" sz="2400" b="0" dirty="0">
                <a:latin typeface="Times New Roman" pitchFamily="18" charset="0"/>
              </a:rPr>
              <a:t>和</a:t>
            </a:r>
            <a:r>
              <a:rPr lang="en-US" altLang="zh-CN" sz="2400" b="0" dirty="0">
                <a:latin typeface="Times New Roman" pitchFamily="18" charset="0"/>
              </a:rPr>
              <a:t>L</a:t>
            </a:r>
            <a:r>
              <a:rPr lang="en-US" altLang="zh-CN" sz="2400" b="0" baseline="-25000" dirty="0">
                <a:latin typeface="Times New Roman" pitchFamily="18" charset="0"/>
              </a:rPr>
              <a:t>2</a:t>
            </a:r>
            <a:r>
              <a:rPr lang="zh-CN" altLang="en-US" sz="2400" b="0" dirty="0">
                <a:latin typeface="Times New Roman" pitchFamily="18" charset="0"/>
              </a:rPr>
              <a:t>的最一般合一是</a:t>
            </a:r>
            <a:r>
              <a:rPr lang="en-US" altLang="zh-CN" sz="2400" b="0" dirty="0">
                <a:latin typeface="Times New Roman" pitchFamily="18" charset="0"/>
              </a:rPr>
              <a:t>σ={a/y}</a:t>
            </a:r>
            <a:r>
              <a:rPr lang="zh-CN" altLang="en-US" sz="2400" b="0" dirty="0" smtClean="0">
                <a:latin typeface="Times New Roman" pitchFamily="18" charset="0"/>
              </a:rPr>
              <a:t>。</a:t>
            </a:r>
          </a:p>
          <a:p>
            <a:pPr marL="0" indent="0">
              <a:lnSpc>
                <a:spcPct val="120000"/>
              </a:lnSpc>
              <a:spcBef>
                <a:spcPts val="1200"/>
              </a:spcBef>
              <a:buNone/>
            </a:pPr>
            <a:r>
              <a:rPr lang="zh-CN" altLang="en-US" sz="2400" b="0" dirty="0" smtClean="0">
                <a:latin typeface="Times New Roman" pitchFamily="18" charset="0"/>
              </a:rPr>
              <a:t>        </a:t>
            </a:r>
            <a:r>
              <a:rPr lang="en-US" altLang="zh-CN" sz="2400" b="0" dirty="0" smtClean="0">
                <a:latin typeface="Times New Roman" pitchFamily="18" charset="0"/>
              </a:rPr>
              <a:t>C</a:t>
            </a:r>
            <a:r>
              <a:rPr lang="en-US" altLang="zh-CN" sz="2400" b="0" baseline="-25000" dirty="0" smtClean="0">
                <a:latin typeface="Times New Roman" pitchFamily="18" charset="0"/>
              </a:rPr>
              <a:t>12</a:t>
            </a:r>
            <a:r>
              <a:rPr lang="en-US" altLang="zh-CN" sz="2400" b="0" dirty="0" smtClean="0">
                <a:latin typeface="Times New Roman" pitchFamily="18" charset="0"/>
              </a:rPr>
              <a:t>=( {C</a:t>
            </a:r>
            <a:r>
              <a:rPr lang="en-US" altLang="zh-CN" sz="2400" b="0" baseline="-25000" dirty="0" smtClean="0">
                <a:latin typeface="Times New Roman" pitchFamily="18" charset="0"/>
              </a:rPr>
              <a:t>1</a:t>
            </a:r>
            <a:r>
              <a:rPr lang="en-US" altLang="zh-CN" sz="2400" b="0" dirty="0" smtClean="0">
                <a:latin typeface="Times New Roman" pitchFamily="18" charset="0"/>
              </a:rPr>
              <a:t>σ}-{L</a:t>
            </a:r>
            <a:r>
              <a:rPr lang="en-US" altLang="zh-CN" sz="2400" b="0" baseline="-25000" dirty="0" smtClean="0">
                <a:latin typeface="Times New Roman" pitchFamily="18" charset="0"/>
              </a:rPr>
              <a:t>1</a:t>
            </a:r>
            <a:r>
              <a:rPr lang="en-US" altLang="zh-CN" sz="2400" b="0" dirty="0" smtClean="0">
                <a:latin typeface="Times New Roman" pitchFamily="18" charset="0"/>
              </a:rPr>
              <a:t>σ}) </a:t>
            </a:r>
            <a:r>
              <a:rPr lang="en-US" altLang="zh-CN" sz="2400" b="0" dirty="0" smtClean="0">
                <a:latin typeface="Times New Roman" pitchFamily="18" charset="0"/>
                <a:ea typeface="Batang" pitchFamily="18" charset="-127"/>
              </a:rPr>
              <a:t>∪ </a:t>
            </a:r>
            <a:r>
              <a:rPr lang="en-US" altLang="zh-CN" sz="2400" b="0" dirty="0" smtClean="0">
                <a:latin typeface="Times New Roman" pitchFamily="18" charset="0"/>
              </a:rPr>
              <a:t>({C</a:t>
            </a:r>
            <a:r>
              <a:rPr lang="en-US" altLang="zh-CN" sz="2400" b="0" baseline="-25000" dirty="0" smtClean="0">
                <a:latin typeface="Times New Roman" pitchFamily="18" charset="0"/>
              </a:rPr>
              <a:t>2</a:t>
            </a:r>
            <a:r>
              <a:rPr lang="en-US" altLang="zh-CN" sz="2400" b="0" dirty="0" smtClean="0">
                <a:latin typeface="Times New Roman" pitchFamily="18" charset="0"/>
              </a:rPr>
              <a:t>σ}-{L</a:t>
            </a:r>
            <a:r>
              <a:rPr lang="en-US" altLang="zh-CN" sz="2400" b="0" baseline="-25000" dirty="0" smtClean="0">
                <a:latin typeface="Times New Roman" pitchFamily="18" charset="0"/>
              </a:rPr>
              <a:t>2</a:t>
            </a:r>
            <a:r>
              <a:rPr lang="en-US" altLang="zh-CN" sz="2400" b="0" dirty="0" smtClean="0">
                <a:latin typeface="Times New Roman" pitchFamily="18" charset="0"/>
              </a:rPr>
              <a:t>σ})</a:t>
            </a:r>
          </a:p>
          <a:p>
            <a:pPr marL="0" indent="0">
              <a:lnSpc>
                <a:spcPct val="120000"/>
              </a:lnSpc>
              <a:spcBef>
                <a:spcPts val="1200"/>
              </a:spcBef>
              <a:buNone/>
            </a:pPr>
            <a:r>
              <a:rPr lang="en-US" altLang="zh-CN" sz="2400" b="0" dirty="0" smtClean="0">
                <a:latin typeface="Times New Roman" pitchFamily="18" charset="0"/>
              </a:rPr>
              <a:t>              </a:t>
            </a:r>
            <a:r>
              <a:rPr lang="en-US" altLang="zh-CN" sz="2400" b="0" dirty="0">
                <a:latin typeface="Times New Roman" pitchFamily="18" charset="0"/>
              </a:rPr>
              <a:t>=({P(a), R(x)}-{P(a)})</a:t>
            </a:r>
            <a:r>
              <a:rPr lang="en-US" altLang="zh-CN" sz="2400" b="0" dirty="0">
                <a:latin typeface="Times New Roman" pitchFamily="18" charset="0"/>
                <a:ea typeface="Batang" pitchFamily="18" charset="-127"/>
              </a:rPr>
              <a:t>∪</a:t>
            </a:r>
            <a:r>
              <a:rPr lang="en-US" altLang="zh-CN" sz="2400" b="0" dirty="0">
                <a:latin typeface="Times New Roman" pitchFamily="18" charset="0"/>
              </a:rPr>
              <a:t>({﹁P(a), Q(b)}-{﹁P(a)})</a:t>
            </a:r>
          </a:p>
          <a:p>
            <a:pPr marL="0" indent="0">
              <a:lnSpc>
                <a:spcPct val="120000"/>
              </a:lnSpc>
              <a:spcBef>
                <a:spcPts val="1200"/>
              </a:spcBef>
              <a:buNone/>
            </a:pPr>
            <a:r>
              <a:rPr lang="en-US" altLang="zh-CN" sz="2400" b="0" dirty="0">
                <a:latin typeface="Times New Roman" pitchFamily="18" charset="0"/>
              </a:rPr>
              <a:t>              =({R(x)})</a:t>
            </a:r>
            <a:r>
              <a:rPr lang="en-US" altLang="zh-CN" sz="2400" b="0" dirty="0">
                <a:latin typeface="Times New Roman" pitchFamily="18" charset="0"/>
                <a:ea typeface="Batang" pitchFamily="18" charset="-127"/>
              </a:rPr>
              <a:t>∪</a:t>
            </a:r>
            <a:r>
              <a:rPr lang="en-US" altLang="zh-CN" sz="2400" b="0" dirty="0">
                <a:latin typeface="Times New Roman" pitchFamily="18" charset="0"/>
              </a:rPr>
              <a:t>({Q(b</a:t>
            </a:r>
            <a:r>
              <a:rPr lang="en-US" altLang="zh-CN" sz="2400" b="0" dirty="0" smtClean="0">
                <a:latin typeface="Times New Roman" pitchFamily="18" charset="0"/>
              </a:rPr>
              <a:t>)})</a:t>
            </a:r>
          </a:p>
          <a:p>
            <a:pPr marL="0" indent="0">
              <a:lnSpc>
                <a:spcPct val="120000"/>
              </a:lnSpc>
              <a:spcBef>
                <a:spcPts val="1200"/>
              </a:spcBef>
              <a:buNone/>
            </a:pPr>
            <a:r>
              <a:rPr lang="en-US" altLang="zh-CN" sz="2400" b="0" dirty="0"/>
              <a:t> </a:t>
            </a:r>
            <a:r>
              <a:rPr lang="en-US" altLang="zh-CN" sz="2400" b="0" dirty="0" smtClean="0"/>
              <a:t>             </a:t>
            </a:r>
            <a:r>
              <a:rPr lang="en-US" altLang="zh-CN" sz="2400" b="0" dirty="0" smtClean="0">
                <a:latin typeface="Times New Roman" pitchFamily="18" charset="0"/>
              </a:rPr>
              <a:t>= </a:t>
            </a:r>
            <a:r>
              <a:rPr lang="en-US" altLang="zh-CN" sz="2400" b="0" dirty="0">
                <a:latin typeface="Times New Roman" pitchFamily="18" charset="0"/>
              </a:rPr>
              <a:t>{R(x), Q(b)} </a:t>
            </a:r>
          </a:p>
          <a:p>
            <a:pPr marL="0" indent="0">
              <a:lnSpc>
                <a:spcPct val="120000"/>
              </a:lnSpc>
              <a:spcBef>
                <a:spcPts val="1200"/>
              </a:spcBef>
              <a:buNone/>
            </a:pPr>
            <a:r>
              <a:rPr lang="en-US" altLang="zh-CN" sz="2400" b="0" dirty="0">
                <a:latin typeface="Times New Roman" pitchFamily="18" charset="0"/>
              </a:rPr>
              <a:t>              =R(x)∨Q(b</a:t>
            </a:r>
            <a:r>
              <a:rPr lang="en-US" altLang="zh-CN" sz="2400" b="0" dirty="0" smtClean="0">
                <a:latin typeface="Times New Roman" pitchFamily="18" charset="0"/>
              </a:rPr>
              <a:t>)</a:t>
            </a:r>
            <a:endParaRPr lang="en-US" altLang="zh-CN" sz="2400" b="0" dirty="0">
              <a:latin typeface="Times New Roman" pitchFamily="18" charset="0"/>
            </a:endParaRP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extLst>
      <p:ext uri="{BB962C8B-B14F-4D97-AF65-F5344CB8AC3E}">
        <p14:creationId xmlns:p14="http://schemas.microsoft.com/office/powerpoint/2010/main" val="980030660"/>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371" name="Rectangle 3"/>
          <p:cNvSpPr>
            <a:spLocks noGrp="1" noChangeArrowheads="1"/>
          </p:cNvSpPr>
          <p:nvPr>
            <p:ph type="body" idx="1"/>
          </p:nvPr>
        </p:nvSpPr>
        <p:spPr>
          <a:xfrm>
            <a:off x="682873" y="1197546"/>
            <a:ext cx="7921575" cy="4463702"/>
          </a:xfrm>
        </p:spPr>
        <p:txBody>
          <a:bodyPr/>
          <a:lstStyle/>
          <a:p>
            <a:pPr marL="0" indent="0">
              <a:lnSpc>
                <a:spcPct val="120000"/>
              </a:lnSpc>
              <a:spcBef>
                <a:spcPts val="1200"/>
              </a:spcBef>
              <a:buNone/>
            </a:pPr>
            <a:r>
              <a:rPr lang="zh-CN" altLang="en-US" sz="2400" b="1" dirty="0" smtClean="0">
                <a:solidFill>
                  <a:srgbClr val="00B050"/>
                </a:solidFill>
                <a:latin typeface="Times New Roman" pitchFamily="18" charset="0"/>
              </a:rPr>
              <a:t>例</a:t>
            </a:r>
            <a:r>
              <a:rPr lang="en-US" altLang="zh-CN" sz="2400" b="1" dirty="0" smtClean="0">
                <a:solidFill>
                  <a:srgbClr val="00B050"/>
                </a:solidFill>
                <a:latin typeface="Times New Roman" pitchFamily="18" charset="0"/>
              </a:rPr>
              <a:t>  </a:t>
            </a:r>
            <a:r>
              <a:rPr lang="zh-CN" altLang="en-US" sz="2400" b="1" dirty="0" smtClean="0">
                <a:solidFill>
                  <a:srgbClr val="00B050"/>
                </a:solidFill>
                <a:latin typeface="Times New Roman" pitchFamily="18" charset="0"/>
              </a:rPr>
              <a:t>设</a:t>
            </a:r>
            <a:r>
              <a:rPr lang="en-US" altLang="zh-CN" sz="2400" b="1" dirty="0">
                <a:solidFill>
                  <a:srgbClr val="00B050"/>
                </a:solidFill>
                <a:latin typeface="Times New Roman" pitchFamily="18" charset="0"/>
              </a:rPr>
              <a:t>C</a:t>
            </a:r>
            <a:r>
              <a:rPr lang="en-US" altLang="zh-CN" sz="2400" b="1" baseline="-25000" dirty="0">
                <a:solidFill>
                  <a:srgbClr val="00B050"/>
                </a:solidFill>
                <a:latin typeface="Times New Roman" pitchFamily="18" charset="0"/>
              </a:rPr>
              <a:t>1</a:t>
            </a:r>
            <a:r>
              <a:rPr lang="en-US" altLang="zh-CN" sz="2400" b="1" dirty="0">
                <a:solidFill>
                  <a:srgbClr val="00B050"/>
                </a:solidFill>
                <a:latin typeface="Times New Roman" pitchFamily="18" charset="0"/>
              </a:rPr>
              <a:t>=P(x)∨Q(a)</a:t>
            </a:r>
            <a:r>
              <a:rPr lang="zh-CN" altLang="en-US" sz="2400" b="1" dirty="0">
                <a:solidFill>
                  <a:srgbClr val="00B050"/>
                </a:solidFill>
                <a:latin typeface="Times New Roman" pitchFamily="18" charset="0"/>
              </a:rPr>
              <a:t>，</a:t>
            </a:r>
            <a:r>
              <a:rPr lang="en-US" altLang="zh-CN" sz="2400" b="1" dirty="0">
                <a:solidFill>
                  <a:srgbClr val="00B050"/>
                </a:solidFill>
                <a:latin typeface="Times New Roman" pitchFamily="18" charset="0"/>
              </a:rPr>
              <a:t>C</a:t>
            </a:r>
            <a:r>
              <a:rPr lang="en-US" altLang="zh-CN" sz="2400" b="1" baseline="-25000" dirty="0">
                <a:solidFill>
                  <a:srgbClr val="00B050"/>
                </a:solidFill>
                <a:latin typeface="Times New Roman" pitchFamily="18" charset="0"/>
              </a:rPr>
              <a:t>2</a:t>
            </a:r>
            <a:r>
              <a:rPr lang="en-US" altLang="zh-CN" sz="2400" b="1" dirty="0">
                <a:solidFill>
                  <a:srgbClr val="00B050"/>
                </a:solidFill>
                <a:latin typeface="Times New Roman" pitchFamily="18" charset="0"/>
              </a:rPr>
              <a:t>=﹁P(b)∨R(x) </a:t>
            </a:r>
            <a:r>
              <a:rPr lang="zh-CN" altLang="en-US" sz="2400" b="1" dirty="0">
                <a:solidFill>
                  <a:srgbClr val="00B050"/>
                </a:solidFill>
                <a:latin typeface="Times New Roman" pitchFamily="18" charset="0"/>
              </a:rPr>
              <a:t>，求 </a:t>
            </a:r>
            <a:r>
              <a:rPr lang="en-US" altLang="zh-CN" sz="2400" b="1" dirty="0">
                <a:solidFill>
                  <a:srgbClr val="00B050"/>
                </a:solidFill>
                <a:latin typeface="Times New Roman" pitchFamily="18" charset="0"/>
              </a:rPr>
              <a:t>C</a:t>
            </a:r>
            <a:r>
              <a:rPr lang="en-US" altLang="zh-CN" sz="2400" b="1" baseline="-25000" dirty="0">
                <a:solidFill>
                  <a:srgbClr val="00B050"/>
                </a:solidFill>
                <a:latin typeface="Times New Roman" pitchFamily="18" charset="0"/>
              </a:rPr>
              <a:t>12</a:t>
            </a:r>
          </a:p>
          <a:p>
            <a:pPr marL="0" indent="0">
              <a:lnSpc>
                <a:spcPct val="120000"/>
              </a:lnSpc>
              <a:spcBef>
                <a:spcPts val="2400"/>
              </a:spcBef>
              <a:buNone/>
            </a:pPr>
            <a:r>
              <a:rPr lang="zh-CN" altLang="en-US" sz="2400" b="0" dirty="0" smtClean="0">
                <a:latin typeface="Times New Roman" pitchFamily="18" charset="0"/>
              </a:rPr>
              <a:t>解</a:t>
            </a:r>
            <a:r>
              <a:rPr lang="zh-CN" altLang="en-US" sz="2400" b="0" dirty="0">
                <a:latin typeface="Times New Roman" pitchFamily="18" charset="0"/>
              </a:rPr>
              <a:t>：由于</a:t>
            </a:r>
            <a:r>
              <a:rPr lang="en-US" altLang="zh-CN" sz="2400" b="0" dirty="0">
                <a:latin typeface="Times New Roman" pitchFamily="18" charset="0"/>
              </a:rPr>
              <a:t>C</a:t>
            </a:r>
            <a:r>
              <a:rPr lang="en-US" altLang="zh-CN" sz="2400" b="0" baseline="-25000" dirty="0">
                <a:latin typeface="Times New Roman" pitchFamily="18" charset="0"/>
              </a:rPr>
              <a:t>1</a:t>
            </a:r>
            <a:r>
              <a:rPr lang="zh-CN" altLang="en-US" sz="2400" b="0" dirty="0">
                <a:latin typeface="Times New Roman" pitchFamily="18" charset="0"/>
              </a:rPr>
              <a:t>和</a:t>
            </a:r>
            <a:r>
              <a:rPr lang="en-US" altLang="zh-CN" sz="2400" b="0" dirty="0">
                <a:latin typeface="Times New Roman" pitchFamily="18" charset="0"/>
              </a:rPr>
              <a:t>C</a:t>
            </a:r>
            <a:r>
              <a:rPr lang="en-US" altLang="zh-CN" sz="2400" b="0" baseline="-25000" dirty="0">
                <a:latin typeface="Times New Roman" pitchFamily="18" charset="0"/>
              </a:rPr>
              <a:t>2</a:t>
            </a:r>
            <a:r>
              <a:rPr lang="zh-CN" altLang="en-US" sz="2400" b="0" dirty="0">
                <a:latin typeface="Times New Roman" pitchFamily="18" charset="0"/>
              </a:rPr>
              <a:t>有相同的变元</a:t>
            </a:r>
            <a:r>
              <a:rPr lang="en-US" altLang="zh-CN" sz="2400" b="0" dirty="0">
                <a:latin typeface="Times New Roman" pitchFamily="18" charset="0"/>
              </a:rPr>
              <a:t>x</a:t>
            </a:r>
            <a:r>
              <a:rPr lang="zh-CN" altLang="en-US" sz="2400" b="0" dirty="0">
                <a:latin typeface="Times New Roman" pitchFamily="18" charset="0"/>
              </a:rPr>
              <a:t>，不符合定义</a:t>
            </a:r>
            <a:r>
              <a:rPr lang="en-US" altLang="zh-CN" sz="2400" b="0" dirty="0">
                <a:latin typeface="Times New Roman" pitchFamily="18" charset="0"/>
              </a:rPr>
              <a:t>3.20</a:t>
            </a:r>
            <a:r>
              <a:rPr lang="zh-CN" altLang="en-US" sz="2400" b="0" dirty="0">
                <a:latin typeface="Times New Roman" pitchFamily="18" charset="0"/>
              </a:rPr>
              <a:t>的要求。为了进行归结，</a:t>
            </a:r>
            <a:r>
              <a:rPr lang="zh-CN" altLang="en-US" sz="2400" b="0" dirty="0">
                <a:solidFill>
                  <a:srgbClr val="0000FF"/>
                </a:solidFill>
                <a:latin typeface="Times New Roman" pitchFamily="18" charset="0"/>
              </a:rPr>
              <a:t>需要修改</a:t>
            </a:r>
            <a:r>
              <a:rPr lang="en-US" altLang="zh-CN" sz="2400" b="0" dirty="0">
                <a:solidFill>
                  <a:srgbClr val="0000FF"/>
                </a:solidFill>
                <a:latin typeface="Times New Roman" pitchFamily="18" charset="0"/>
              </a:rPr>
              <a:t>C</a:t>
            </a:r>
            <a:r>
              <a:rPr lang="en-US" altLang="zh-CN" sz="2400" b="0" baseline="-25000" dirty="0">
                <a:solidFill>
                  <a:srgbClr val="0000FF"/>
                </a:solidFill>
                <a:latin typeface="Times New Roman" pitchFamily="18" charset="0"/>
              </a:rPr>
              <a:t>2</a:t>
            </a:r>
            <a:r>
              <a:rPr lang="zh-CN" altLang="en-US" sz="2400" b="0" dirty="0">
                <a:solidFill>
                  <a:srgbClr val="0000FF"/>
                </a:solidFill>
                <a:latin typeface="Times New Roman" pitchFamily="18" charset="0"/>
              </a:rPr>
              <a:t>中变元的名字</a:t>
            </a:r>
            <a:r>
              <a:rPr lang="zh-CN" altLang="en-US" sz="2400" b="0" dirty="0">
                <a:latin typeface="Times New Roman" pitchFamily="18" charset="0"/>
              </a:rPr>
              <a:t>，令</a:t>
            </a:r>
            <a:r>
              <a:rPr lang="en-US" altLang="zh-CN" sz="2400" b="0" dirty="0">
                <a:latin typeface="Times New Roman" pitchFamily="18" charset="0"/>
              </a:rPr>
              <a:t>C</a:t>
            </a:r>
            <a:r>
              <a:rPr lang="en-US" altLang="zh-CN" sz="2400" b="0" baseline="-25000" dirty="0">
                <a:latin typeface="Times New Roman" pitchFamily="18" charset="0"/>
              </a:rPr>
              <a:t>2</a:t>
            </a:r>
            <a:r>
              <a:rPr lang="en-US" altLang="zh-CN" sz="2400" b="0" dirty="0">
                <a:latin typeface="Times New Roman" pitchFamily="18" charset="0"/>
              </a:rPr>
              <a:t>=﹁P(b)∨R(y)</a:t>
            </a:r>
            <a:r>
              <a:rPr lang="zh-CN" altLang="en-US" sz="2400" b="0" dirty="0">
                <a:latin typeface="Times New Roman" pitchFamily="18" charset="0"/>
              </a:rPr>
              <a:t>。此时</a:t>
            </a:r>
            <a:r>
              <a:rPr lang="en-US" altLang="zh-CN" sz="2400" b="0" dirty="0">
                <a:latin typeface="Times New Roman" pitchFamily="18" charset="0"/>
              </a:rPr>
              <a:t>L</a:t>
            </a:r>
            <a:r>
              <a:rPr lang="en-US" altLang="zh-CN" sz="2400" b="0" baseline="-25000" dirty="0">
                <a:latin typeface="Times New Roman" pitchFamily="18" charset="0"/>
              </a:rPr>
              <a:t>1</a:t>
            </a:r>
            <a:r>
              <a:rPr lang="en-US" altLang="zh-CN" sz="2400" b="0" dirty="0">
                <a:latin typeface="Times New Roman" pitchFamily="18" charset="0"/>
              </a:rPr>
              <a:t>= P(x), L</a:t>
            </a:r>
            <a:r>
              <a:rPr lang="en-US" altLang="zh-CN" sz="2400" b="0" baseline="-25000" dirty="0">
                <a:latin typeface="Times New Roman" pitchFamily="18" charset="0"/>
              </a:rPr>
              <a:t>2 </a:t>
            </a:r>
            <a:r>
              <a:rPr lang="en-US" altLang="zh-CN" sz="2400" b="0" dirty="0">
                <a:latin typeface="Times New Roman" pitchFamily="18" charset="0"/>
              </a:rPr>
              <a:t>=﹁P(b)</a:t>
            </a:r>
            <a:r>
              <a:rPr lang="zh-CN" altLang="en-US" sz="2400" b="0" dirty="0">
                <a:latin typeface="Times New Roman" pitchFamily="18" charset="0"/>
              </a:rPr>
              <a:t>，</a:t>
            </a:r>
            <a:r>
              <a:rPr lang="en-US" altLang="zh-CN" sz="2400" b="0" dirty="0">
                <a:latin typeface="Times New Roman" pitchFamily="18" charset="0"/>
              </a:rPr>
              <a:t>L</a:t>
            </a:r>
            <a:r>
              <a:rPr lang="en-US" altLang="zh-CN" sz="2400" b="0" baseline="-25000" dirty="0">
                <a:latin typeface="Times New Roman" pitchFamily="18" charset="0"/>
              </a:rPr>
              <a:t>1</a:t>
            </a:r>
            <a:r>
              <a:rPr lang="zh-CN" altLang="en-US" sz="2400" b="0" dirty="0">
                <a:latin typeface="Times New Roman" pitchFamily="18" charset="0"/>
              </a:rPr>
              <a:t>和</a:t>
            </a:r>
            <a:r>
              <a:rPr lang="en-US" altLang="zh-CN" sz="2400" b="0" dirty="0">
                <a:latin typeface="Times New Roman" pitchFamily="18" charset="0"/>
              </a:rPr>
              <a:t>L</a:t>
            </a:r>
            <a:r>
              <a:rPr lang="en-US" altLang="zh-CN" sz="2400" b="0" baseline="-25000" dirty="0">
                <a:latin typeface="Times New Roman" pitchFamily="18" charset="0"/>
              </a:rPr>
              <a:t>2</a:t>
            </a:r>
            <a:r>
              <a:rPr lang="zh-CN" altLang="en-US" sz="2400" b="0" dirty="0">
                <a:latin typeface="Times New Roman" pitchFamily="18" charset="0"/>
              </a:rPr>
              <a:t>的最一般合一是</a:t>
            </a:r>
            <a:r>
              <a:rPr lang="en-US" altLang="zh-CN" sz="2400" b="0" dirty="0">
                <a:latin typeface="Times New Roman" pitchFamily="18" charset="0"/>
              </a:rPr>
              <a:t>σ={b/x}</a:t>
            </a:r>
            <a:r>
              <a:rPr lang="zh-CN" altLang="en-US" sz="2400" b="0" dirty="0">
                <a:latin typeface="Times New Roman" pitchFamily="18" charset="0"/>
              </a:rPr>
              <a:t>。则有</a:t>
            </a:r>
          </a:p>
          <a:p>
            <a:pPr marL="0" indent="0">
              <a:lnSpc>
                <a:spcPct val="120000"/>
              </a:lnSpc>
              <a:spcBef>
                <a:spcPts val="1200"/>
              </a:spcBef>
              <a:buNone/>
            </a:pPr>
            <a:r>
              <a:rPr lang="zh-CN" altLang="en-US" sz="2400" b="0" dirty="0">
                <a:latin typeface="Times New Roman" pitchFamily="18" charset="0"/>
              </a:rPr>
              <a:t>      </a:t>
            </a:r>
            <a:r>
              <a:rPr lang="en-US" altLang="zh-CN" sz="2400" b="0" dirty="0">
                <a:latin typeface="Times New Roman" pitchFamily="18" charset="0"/>
              </a:rPr>
              <a:t>C</a:t>
            </a:r>
            <a:r>
              <a:rPr lang="en-US" altLang="zh-CN" sz="2400" b="0" baseline="-25000" dirty="0">
                <a:latin typeface="Times New Roman" pitchFamily="18" charset="0"/>
              </a:rPr>
              <a:t>12</a:t>
            </a:r>
            <a:r>
              <a:rPr lang="en-US" altLang="zh-CN" sz="2400" b="0" dirty="0">
                <a:latin typeface="Times New Roman" pitchFamily="18" charset="0"/>
              </a:rPr>
              <a:t>=( {C</a:t>
            </a:r>
            <a:r>
              <a:rPr lang="en-US" altLang="zh-CN" sz="2400" b="0" baseline="-25000" dirty="0">
                <a:latin typeface="Times New Roman" pitchFamily="18" charset="0"/>
              </a:rPr>
              <a:t>1</a:t>
            </a:r>
            <a:r>
              <a:rPr lang="en-US" altLang="zh-CN" sz="2400" b="0" dirty="0">
                <a:latin typeface="Times New Roman" pitchFamily="18" charset="0"/>
              </a:rPr>
              <a:t>σ}-{L</a:t>
            </a:r>
            <a:r>
              <a:rPr lang="en-US" altLang="zh-CN" sz="2400" b="0" baseline="-25000" dirty="0">
                <a:latin typeface="Times New Roman" pitchFamily="18" charset="0"/>
              </a:rPr>
              <a:t>1</a:t>
            </a:r>
            <a:r>
              <a:rPr lang="en-US" altLang="zh-CN" sz="2400" b="0" dirty="0">
                <a:latin typeface="Times New Roman" pitchFamily="18" charset="0"/>
              </a:rPr>
              <a:t>σ})</a:t>
            </a:r>
            <a:r>
              <a:rPr lang="en-US" altLang="zh-CN" sz="2400" b="0" dirty="0">
                <a:latin typeface="Times New Roman" pitchFamily="18" charset="0"/>
                <a:ea typeface="Batang" pitchFamily="18" charset="-127"/>
              </a:rPr>
              <a:t>∪</a:t>
            </a:r>
            <a:r>
              <a:rPr lang="en-US" altLang="zh-CN" sz="2400" b="0" dirty="0">
                <a:latin typeface="Times New Roman" pitchFamily="18" charset="0"/>
              </a:rPr>
              <a:t> ({C</a:t>
            </a:r>
            <a:r>
              <a:rPr lang="en-US" altLang="zh-CN" sz="2400" b="0" baseline="-25000" dirty="0">
                <a:latin typeface="Times New Roman" pitchFamily="18" charset="0"/>
              </a:rPr>
              <a:t>2</a:t>
            </a:r>
            <a:r>
              <a:rPr lang="en-US" altLang="zh-CN" sz="2400" b="0" dirty="0">
                <a:latin typeface="Times New Roman" pitchFamily="18" charset="0"/>
              </a:rPr>
              <a:t>σ}-{L</a:t>
            </a:r>
            <a:r>
              <a:rPr lang="en-US" altLang="zh-CN" sz="2400" b="0" baseline="-25000" dirty="0">
                <a:latin typeface="Times New Roman" pitchFamily="18" charset="0"/>
              </a:rPr>
              <a:t>2</a:t>
            </a:r>
            <a:r>
              <a:rPr lang="en-US" altLang="zh-CN" sz="2400" b="0" dirty="0">
                <a:latin typeface="Times New Roman" pitchFamily="18" charset="0"/>
              </a:rPr>
              <a:t>σ})</a:t>
            </a:r>
          </a:p>
          <a:p>
            <a:pPr marL="0" indent="0">
              <a:lnSpc>
                <a:spcPct val="120000"/>
              </a:lnSpc>
              <a:spcBef>
                <a:spcPts val="600"/>
              </a:spcBef>
              <a:buNone/>
            </a:pPr>
            <a:r>
              <a:rPr lang="en-US" altLang="zh-CN" sz="2400" b="0" dirty="0">
                <a:latin typeface="Times New Roman" pitchFamily="18" charset="0"/>
              </a:rPr>
              <a:t>            =({P(b), Q(a)}-{P(b)}) </a:t>
            </a:r>
            <a:r>
              <a:rPr lang="en-US" altLang="zh-CN" sz="2400" b="0" dirty="0">
                <a:latin typeface="Times New Roman" pitchFamily="18" charset="0"/>
                <a:ea typeface="Batang" pitchFamily="18" charset="-127"/>
              </a:rPr>
              <a:t>∪ </a:t>
            </a:r>
            <a:r>
              <a:rPr lang="en-US" altLang="zh-CN" sz="2400" b="0" dirty="0">
                <a:latin typeface="Times New Roman" pitchFamily="18" charset="0"/>
              </a:rPr>
              <a:t>({﹁P(b), R(y)}-{﹁P(b)})</a:t>
            </a:r>
          </a:p>
          <a:p>
            <a:pPr marL="0" indent="0">
              <a:lnSpc>
                <a:spcPct val="120000"/>
              </a:lnSpc>
              <a:spcBef>
                <a:spcPts val="600"/>
              </a:spcBef>
              <a:buNone/>
            </a:pPr>
            <a:r>
              <a:rPr lang="en-US" altLang="zh-CN" sz="2400" b="0" dirty="0">
                <a:latin typeface="Times New Roman" pitchFamily="18" charset="0"/>
              </a:rPr>
              <a:t>            =({Q(a)}) </a:t>
            </a:r>
            <a:r>
              <a:rPr lang="en-US" altLang="zh-CN" sz="2400" b="0" dirty="0">
                <a:latin typeface="Times New Roman" pitchFamily="18" charset="0"/>
                <a:ea typeface="Batang" pitchFamily="18" charset="-127"/>
              </a:rPr>
              <a:t>∪ </a:t>
            </a:r>
            <a:r>
              <a:rPr lang="en-US" altLang="zh-CN" sz="2400" b="0" dirty="0">
                <a:latin typeface="Times New Roman" pitchFamily="18" charset="0"/>
              </a:rPr>
              <a:t>({R(y</a:t>
            </a:r>
            <a:r>
              <a:rPr lang="en-US" altLang="zh-CN" sz="2400" b="0" dirty="0" smtClean="0">
                <a:latin typeface="Times New Roman" pitchFamily="18" charset="0"/>
              </a:rPr>
              <a:t>)})</a:t>
            </a:r>
          </a:p>
          <a:p>
            <a:pPr marL="0" indent="0">
              <a:lnSpc>
                <a:spcPct val="120000"/>
              </a:lnSpc>
              <a:spcBef>
                <a:spcPts val="600"/>
              </a:spcBef>
              <a:buNone/>
            </a:pPr>
            <a:r>
              <a:rPr lang="en-US" altLang="zh-CN" sz="2400" b="0" dirty="0"/>
              <a:t> </a:t>
            </a:r>
            <a:r>
              <a:rPr lang="en-US" altLang="zh-CN" sz="2400" b="0" dirty="0" smtClean="0"/>
              <a:t>           </a:t>
            </a:r>
            <a:r>
              <a:rPr lang="en-US" altLang="zh-CN" sz="2400" b="0" dirty="0" smtClean="0">
                <a:latin typeface="Times New Roman" pitchFamily="18" charset="0"/>
              </a:rPr>
              <a:t>= </a:t>
            </a:r>
            <a:r>
              <a:rPr lang="en-US" altLang="zh-CN" sz="2400" b="0" dirty="0">
                <a:latin typeface="Times New Roman" pitchFamily="18" charset="0"/>
              </a:rPr>
              <a:t>{Q(a), R(y)}</a:t>
            </a:r>
          </a:p>
          <a:p>
            <a:pPr marL="0" indent="0">
              <a:lnSpc>
                <a:spcPct val="120000"/>
              </a:lnSpc>
              <a:spcBef>
                <a:spcPts val="600"/>
              </a:spcBef>
              <a:buNone/>
            </a:pPr>
            <a:r>
              <a:rPr lang="en-US" altLang="zh-CN" sz="2400" b="0" dirty="0">
                <a:latin typeface="Times New Roman" pitchFamily="18" charset="0"/>
              </a:rPr>
              <a:t>            =Q(a)</a:t>
            </a:r>
            <a:r>
              <a:rPr lang="en-US" altLang="zh-CN" sz="2400" b="0" dirty="0">
                <a:latin typeface="Times New Roman" pitchFamily="18" charset="0"/>
                <a:ea typeface="Batang" pitchFamily="18" charset="-127"/>
              </a:rPr>
              <a:t>∨</a:t>
            </a:r>
            <a:r>
              <a:rPr lang="en-US" altLang="zh-CN" sz="2400" b="0" dirty="0">
                <a:latin typeface="Times New Roman" pitchFamily="18" charset="0"/>
              </a:rPr>
              <a:t>R(y)</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extLst>
      <p:ext uri="{BB962C8B-B14F-4D97-AF65-F5344CB8AC3E}">
        <p14:creationId xmlns:p14="http://schemas.microsoft.com/office/powerpoint/2010/main" val="1965440082"/>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419" name="Rectangle 3"/>
          <p:cNvSpPr>
            <a:spLocks noGrp="1" noChangeArrowheads="1"/>
          </p:cNvSpPr>
          <p:nvPr>
            <p:ph type="body" idx="1"/>
          </p:nvPr>
        </p:nvSpPr>
        <p:spPr>
          <a:xfrm>
            <a:off x="179388" y="1196975"/>
            <a:ext cx="8785225" cy="5472113"/>
          </a:xfrm>
        </p:spPr>
        <p:txBody>
          <a:bodyPr/>
          <a:lstStyle/>
          <a:p>
            <a:pPr marL="400050" lvl="1" indent="0">
              <a:lnSpc>
                <a:spcPct val="150000"/>
              </a:lnSpc>
              <a:buNone/>
            </a:pPr>
            <a:r>
              <a:rPr lang="zh-CN" altLang="en-US" sz="2800" b="1" dirty="0" smtClean="0">
                <a:solidFill>
                  <a:srgbClr val="006600"/>
                </a:solidFill>
                <a:latin typeface="Times New Roman" pitchFamily="18" charset="0"/>
              </a:rPr>
              <a:t>例  </a:t>
            </a:r>
            <a:r>
              <a:rPr lang="zh-CN" altLang="en-US" sz="2800" b="1" dirty="0" smtClean="0">
                <a:solidFill>
                  <a:srgbClr val="0000CC"/>
                </a:solidFill>
                <a:latin typeface="Times New Roman" pitchFamily="18" charset="0"/>
              </a:rPr>
              <a:t>设</a:t>
            </a:r>
            <a:r>
              <a:rPr lang="en-US" altLang="zh-CN" sz="2800" b="1" dirty="0">
                <a:solidFill>
                  <a:srgbClr val="0000CC"/>
                </a:solidFill>
                <a:latin typeface="Times New Roman" pitchFamily="18" charset="0"/>
              </a:rPr>
              <a:t>C</a:t>
            </a:r>
            <a:r>
              <a:rPr lang="en-US" altLang="zh-CN" sz="2800" b="1" baseline="-25000" dirty="0">
                <a:solidFill>
                  <a:srgbClr val="0000CC"/>
                </a:solidFill>
                <a:latin typeface="Times New Roman" pitchFamily="18" charset="0"/>
              </a:rPr>
              <a:t>1</a:t>
            </a:r>
            <a:r>
              <a:rPr lang="en-US" altLang="zh-CN" sz="2800" b="1" dirty="0">
                <a:solidFill>
                  <a:srgbClr val="0000CC"/>
                </a:solidFill>
                <a:latin typeface="Times New Roman" pitchFamily="18" charset="0"/>
              </a:rPr>
              <a:t>=P(x)∨﹁Q(b)</a:t>
            </a:r>
            <a:r>
              <a:rPr lang="zh-CN" altLang="en-US" sz="2800" b="1" dirty="0">
                <a:solidFill>
                  <a:srgbClr val="0000CC"/>
                </a:solidFill>
                <a:latin typeface="Times New Roman" pitchFamily="18" charset="0"/>
              </a:rPr>
              <a:t>，</a:t>
            </a:r>
            <a:r>
              <a:rPr lang="en-US" altLang="zh-CN" sz="2800" b="1" dirty="0">
                <a:solidFill>
                  <a:srgbClr val="0000CC"/>
                </a:solidFill>
                <a:latin typeface="Times New Roman" pitchFamily="18" charset="0"/>
              </a:rPr>
              <a:t>C</a:t>
            </a:r>
            <a:r>
              <a:rPr lang="en-US" altLang="zh-CN" sz="2800" b="1" baseline="-25000" dirty="0">
                <a:solidFill>
                  <a:srgbClr val="0000CC"/>
                </a:solidFill>
                <a:latin typeface="Times New Roman" pitchFamily="18" charset="0"/>
              </a:rPr>
              <a:t>2</a:t>
            </a:r>
            <a:r>
              <a:rPr lang="en-US" altLang="zh-CN" sz="2800" b="1" dirty="0" smtClean="0">
                <a:solidFill>
                  <a:srgbClr val="0000CC"/>
                </a:solidFill>
                <a:latin typeface="Times New Roman" pitchFamily="18" charset="0"/>
              </a:rPr>
              <a:t>=﹁P(a</a:t>
            </a:r>
            <a:r>
              <a:rPr lang="en-US" altLang="zh-CN" sz="2800" b="1" dirty="0">
                <a:solidFill>
                  <a:srgbClr val="0000CC"/>
                </a:solidFill>
                <a:latin typeface="Times New Roman" pitchFamily="18" charset="0"/>
              </a:rPr>
              <a:t>)∨Q(y)∨R(z)</a:t>
            </a:r>
          </a:p>
          <a:p>
            <a:pPr marL="400050" lvl="1" indent="0">
              <a:lnSpc>
                <a:spcPct val="150000"/>
              </a:lnSpc>
              <a:buNone/>
            </a:pPr>
            <a:r>
              <a:rPr lang="en-US" altLang="zh-CN" sz="2800" b="0" dirty="0">
                <a:latin typeface="Times New Roman" pitchFamily="18" charset="0"/>
              </a:rPr>
              <a:t>     </a:t>
            </a:r>
            <a:r>
              <a:rPr lang="zh-CN" altLang="en-US" sz="2800" b="0" dirty="0">
                <a:latin typeface="Times New Roman" pitchFamily="18" charset="0"/>
              </a:rPr>
              <a:t>解：对</a:t>
            </a:r>
            <a:r>
              <a:rPr lang="en-US" altLang="zh-CN" sz="2800" b="0" dirty="0">
                <a:latin typeface="Times New Roman" pitchFamily="18" charset="0"/>
              </a:rPr>
              <a:t>C</a:t>
            </a:r>
            <a:r>
              <a:rPr lang="en-US" altLang="zh-CN" sz="2800" b="0" baseline="-25000" dirty="0">
                <a:latin typeface="Times New Roman" pitchFamily="18" charset="0"/>
              </a:rPr>
              <a:t>1</a:t>
            </a:r>
            <a:r>
              <a:rPr lang="zh-CN" altLang="en-US" sz="2800" b="0" dirty="0">
                <a:latin typeface="Times New Roman" pitchFamily="18" charset="0"/>
              </a:rPr>
              <a:t>和</a:t>
            </a:r>
            <a:r>
              <a:rPr lang="en-US" altLang="zh-CN" sz="2800" b="0" dirty="0">
                <a:latin typeface="Times New Roman" pitchFamily="18" charset="0"/>
              </a:rPr>
              <a:t>C</a:t>
            </a:r>
            <a:r>
              <a:rPr lang="en-US" altLang="zh-CN" sz="2800" b="0" baseline="-25000" dirty="0">
                <a:latin typeface="Times New Roman" pitchFamily="18" charset="0"/>
              </a:rPr>
              <a:t>2</a:t>
            </a:r>
            <a:r>
              <a:rPr lang="zh-CN" altLang="en-US" sz="2800" b="0" dirty="0">
                <a:latin typeface="Times New Roman" pitchFamily="18" charset="0"/>
              </a:rPr>
              <a:t>通过最一般合一（</a:t>
            </a:r>
            <a:r>
              <a:rPr lang="en-US" altLang="zh-CN" sz="2800" b="0" dirty="0">
                <a:latin typeface="Times New Roman" pitchFamily="18" charset="0"/>
              </a:rPr>
              <a:t>σ={a/x, b/y}</a:t>
            </a:r>
            <a:r>
              <a:rPr lang="zh-CN" altLang="en-US" sz="2800" b="0" dirty="0">
                <a:latin typeface="Times New Roman" pitchFamily="18" charset="0"/>
              </a:rPr>
              <a:t>）的作用，可以得到两个互补对</a:t>
            </a:r>
            <a:r>
              <a:rPr lang="zh-CN" altLang="en-US" sz="2800" b="0" dirty="0" smtClean="0">
                <a:latin typeface="Times New Roman" pitchFamily="18" charset="0"/>
              </a:rPr>
              <a:t>。</a:t>
            </a:r>
            <a:endParaRPr lang="en-US" altLang="zh-CN" sz="2800" b="0" dirty="0" smtClean="0">
              <a:latin typeface="Times New Roman" pitchFamily="18" charset="0"/>
            </a:endParaRPr>
          </a:p>
          <a:p>
            <a:pPr marL="400050" lvl="1" indent="0">
              <a:lnSpc>
                <a:spcPct val="150000"/>
              </a:lnSpc>
              <a:buNone/>
            </a:pPr>
            <a:endParaRPr lang="zh-CN" altLang="en-US" sz="2800" b="0" dirty="0">
              <a:latin typeface="Times New Roman" pitchFamily="18" charset="0"/>
            </a:endParaRPr>
          </a:p>
          <a:p>
            <a:pPr marL="0" indent="0">
              <a:lnSpc>
                <a:spcPct val="150000"/>
              </a:lnSpc>
              <a:buNone/>
            </a:pPr>
            <a:r>
              <a:rPr lang="zh-CN" altLang="en-US" sz="2400" b="1" dirty="0">
                <a:solidFill>
                  <a:srgbClr val="FF0000"/>
                </a:solidFill>
                <a:latin typeface="Times New Roman" pitchFamily="18" charset="0"/>
              </a:rPr>
              <a:t>    注意：求归结式不能同时消去两个互补对，这样的结果不是二元归结式。如在</a:t>
            </a:r>
            <a:r>
              <a:rPr lang="en-US" altLang="zh-CN" sz="2400" b="1" dirty="0">
                <a:solidFill>
                  <a:srgbClr val="FF0000"/>
                </a:solidFill>
                <a:latin typeface="Times New Roman" pitchFamily="18" charset="0"/>
              </a:rPr>
              <a:t>σ={a/x, b/y}</a:t>
            </a:r>
            <a:r>
              <a:rPr lang="zh-CN" altLang="en-US" sz="2400" b="1" dirty="0">
                <a:solidFill>
                  <a:srgbClr val="FF0000"/>
                </a:solidFill>
                <a:latin typeface="Times New Roman" pitchFamily="18" charset="0"/>
              </a:rPr>
              <a:t>下，若同时消去两个互补对，所得的</a:t>
            </a:r>
            <a:r>
              <a:rPr lang="en-US" altLang="zh-CN" sz="2400" b="1" dirty="0">
                <a:solidFill>
                  <a:srgbClr val="FF0000"/>
                </a:solidFill>
                <a:latin typeface="Times New Roman" pitchFamily="18" charset="0"/>
              </a:rPr>
              <a:t>R(z)</a:t>
            </a:r>
            <a:r>
              <a:rPr lang="zh-CN" altLang="en-US" sz="2400" b="1" dirty="0">
                <a:solidFill>
                  <a:srgbClr val="FF0000"/>
                </a:solidFill>
                <a:latin typeface="Times New Roman" pitchFamily="18" charset="0"/>
              </a:rPr>
              <a:t>不是</a:t>
            </a:r>
            <a:r>
              <a:rPr lang="en-US" altLang="zh-CN" sz="2400" b="1" dirty="0">
                <a:solidFill>
                  <a:srgbClr val="FF0000"/>
                </a:solidFill>
                <a:latin typeface="Times New Roman" pitchFamily="18" charset="0"/>
              </a:rPr>
              <a:t>C</a:t>
            </a:r>
            <a:r>
              <a:rPr lang="en-US" altLang="zh-CN" sz="2400" b="1" baseline="-25000" dirty="0">
                <a:solidFill>
                  <a:srgbClr val="FF0000"/>
                </a:solidFill>
                <a:latin typeface="Times New Roman" pitchFamily="18" charset="0"/>
              </a:rPr>
              <a:t>1</a:t>
            </a:r>
            <a:r>
              <a:rPr lang="zh-CN" altLang="en-US" sz="2400" b="1" dirty="0">
                <a:solidFill>
                  <a:srgbClr val="FF0000"/>
                </a:solidFill>
                <a:latin typeface="Times New Roman" pitchFamily="18" charset="0"/>
              </a:rPr>
              <a:t>和</a:t>
            </a:r>
            <a:r>
              <a:rPr lang="en-US" altLang="zh-CN" sz="2400" b="1" dirty="0">
                <a:solidFill>
                  <a:srgbClr val="FF0000"/>
                </a:solidFill>
                <a:latin typeface="Times New Roman" pitchFamily="18" charset="0"/>
              </a:rPr>
              <a:t>C</a:t>
            </a:r>
            <a:r>
              <a:rPr lang="en-US" altLang="zh-CN" sz="2400" b="1" baseline="-25000" dirty="0">
                <a:solidFill>
                  <a:srgbClr val="FF0000"/>
                </a:solidFill>
                <a:latin typeface="Times New Roman" pitchFamily="18" charset="0"/>
              </a:rPr>
              <a:t>2</a:t>
            </a:r>
            <a:r>
              <a:rPr lang="zh-CN" altLang="en-US" sz="2400" b="1" dirty="0">
                <a:solidFill>
                  <a:srgbClr val="FF0000"/>
                </a:solidFill>
                <a:latin typeface="Times New Roman" pitchFamily="18" charset="0"/>
              </a:rPr>
              <a:t>的二元归结式</a:t>
            </a:r>
            <a:r>
              <a:rPr lang="zh-CN" altLang="en-US" sz="2400" b="1" dirty="0" smtClean="0">
                <a:solidFill>
                  <a:srgbClr val="FF0000"/>
                </a:solidFill>
                <a:latin typeface="Times New Roman" pitchFamily="18" charset="0"/>
              </a:rPr>
              <a:t>。</a:t>
            </a:r>
            <a:endParaRPr lang="zh-CN" altLang="en-US" sz="2400" b="1" dirty="0">
              <a:solidFill>
                <a:srgbClr val="FF0000"/>
              </a:solidFill>
              <a:latin typeface="Times New Roman" pitchFamily="18" charset="0"/>
            </a:endParaRP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041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04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419" name="Rectangle 3"/>
          <p:cNvSpPr>
            <a:spLocks noGrp="1" noChangeArrowheads="1"/>
          </p:cNvSpPr>
          <p:nvPr>
            <p:ph type="body" idx="1"/>
          </p:nvPr>
        </p:nvSpPr>
        <p:spPr>
          <a:xfrm>
            <a:off x="35496" y="1485007"/>
            <a:ext cx="8785225" cy="4752305"/>
          </a:xfrm>
        </p:spPr>
        <p:txBody>
          <a:bodyPr/>
          <a:lstStyle/>
          <a:p>
            <a:pPr marL="457200" lvl="1" indent="0">
              <a:lnSpc>
                <a:spcPct val="85000"/>
              </a:lnSpc>
              <a:buNone/>
            </a:pPr>
            <a:r>
              <a:rPr lang="zh-CN" altLang="en-US" sz="2200" b="1" dirty="0" smtClean="0">
                <a:solidFill>
                  <a:srgbClr val="006600"/>
                </a:solidFill>
                <a:latin typeface="Times New Roman" pitchFamily="18" charset="0"/>
              </a:rPr>
              <a:t>例</a:t>
            </a:r>
            <a:r>
              <a:rPr lang="en-US" altLang="zh-CN" sz="2200" dirty="0" smtClean="0">
                <a:solidFill>
                  <a:srgbClr val="006600"/>
                </a:solidFill>
              </a:rPr>
              <a:t>: </a:t>
            </a:r>
            <a:r>
              <a:rPr lang="zh-CN" altLang="en-US" sz="2200" b="1" dirty="0" smtClean="0">
                <a:solidFill>
                  <a:srgbClr val="0000CC"/>
                </a:solidFill>
                <a:latin typeface="Times New Roman" pitchFamily="18" charset="0"/>
              </a:rPr>
              <a:t>设</a:t>
            </a:r>
            <a:r>
              <a:rPr lang="en-US" altLang="zh-CN" sz="2200" b="1" dirty="0">
                <a:solidFill>
                  <a:srgbClr val="0000CC"/>
                </a:solidFill>
                <a:latin typeface="Times New Roman" pitchFamily="18" charset="0"/>
              </a:rPr>
              <a:t>C</a:t>
            </a:r>
            <a:r>
              <a:rPr lang="en-US" altLang="zh-CN" sz="2200" b="1" baseline="-25000" dirty="0">
                <a:solidFill>
                  <a:srgbClr val="0000CC"/>
                </a:solidFill>
                <a:latin typeface="Times New Roman" pitchFamily="18" charset="0"/>
              </a:rPr>
              <a:t>1</a:t>
            </a:r>
            <a:r>
              <a:rPr lang="en-US" altLang="zh-CN" sz="2200" b="1" dirty="0">
                <a:solidFill>
                  <a:srgbClr val="0000CC"/>
                </a:solidFill>
                <a:latin typeface="Times New Roman" pitchFamily="18" charset="0"/>
              </a:rPr>
              <a:t>=P(x)∨P(f(a))∨Q(x) </a:t>
            </a:r>
            <a:r>
              <a:rPr lang="zh-CN" altLang="en-US" sz="2200" b="1" dirty="0">
                <a:solidFill>
                  <a:srgbClr val="0000CC"/>
                </a:solidFill>
                <a:latin typeface="Times New Roman" pitchFamily="18" charset="0"/>
              </a:rPr>
              <a:t>，</a:t>
            </a:r>
            <a:r>
              <a:rPr lang="en-US" altLang="zh-CN" sz="2200" b="1" dirty="0">
                <a:solidFill>
                  <a:srgbClr val="0000CC"/>
                </a:solidFill>
                <a:latin typeface="Times New Roman" pitchFamily="18" charset="0"/>
              </a:rPr>
              <a:t>C</a:t>
            </a:r>
            <a:r>
              <a:rPr lang="en-US" altLang="zh-CN" sz="2200" b="1" baseline="-25000" dirty="0">
                <a:solidFill>
                  <a:srgbClr val="0000CC"/>
                </a:solidFill>
                <a:latin typeface="Times New Roman" pitchFamily="18" charset="0"/>
              </a:rPr>
              <a:t>2</a:t>
            </a:r>
            <a:r>
              <a:rPr lang="en-US" altLang="zh-CN" sz="2200" b="1" dirty="0">
                <a:solidFill>
                  <a:srgbClr val="0000CC"/>
                </a:solidFill>
                <a:latin typeface="Times New Roman" pitchFamily="18" charset="0"/>
              </a:rPr>
              <a:t>=﹁P(y)∨R(b)</a:t>
            </a:r>
            <a:r>
              <a:rPr lang="zh-CN" altLang="en-US" sz="2200" b="1" dirty="0">
                <a:solidFill>
                  <a:srgbClr val="0000CC"/>
                </a:solidFill>
                <a:latin typeface="Times New Roman" pitchFamily="18" charset="0"/>
              </a:rPr>
              <a:t>，求</a:t>
            </a:r>
            <a:r>
              <a:rPr lang="en-US" altLang="zh-CN" sz="2200" b="1" dirty="0" smtClean="0">
                <a:solidFill>
                  <a:srgbClr val="0000CC"/>
                </a:solidFill>
                <a:latin typeface="Times New Roman" pitchFamily="18" charset="0"/>
              </a:rPr>
              <a:t>C</a:t>
            </a:r>
            <a:r>
              <a:rPr lang="en-US" altLang="zh-CN" sz="2200" b="1" baseline="-25000" dirty="0" smtClean="0">
                <a:solidFill>
                  <a:srgbClr val="0000CC"/>
                </a:solidFill>
                <a:latin typeface="Times New Roman" pitchFamily="18" charset="0"/>
              </a:rPr>
              <a:t>12</a:t>
            </a:r>
          </a:p>
          <a:p>
            <a:pPr marL="457200" lvl="1" indent="0">
              <a:lnSpc>
                <a:spcPct val="85000"/>
              </a:lnSpc>
              <a:buNone/>
            </a:pPr>
            <a:endParaRPr lang="en-US" altLang="zh-CN" sz="2200" b="1" baseline="-25000" dirty="0">
              <a:solidFill>
                <a:srgbClr val="0000CC"/>
              </a:solidFill>
              <a:latin typeface="Times New Roman" pitchFamily="18" charset="0"/>
            </a:endParaRPr>
          </a:p>
          <a:p>
            <a:pPr marL="457200" lvl="1" indent="0">
              <a:lnSpc>
                <a:spcPct val="120000"/>
              </a:lnSpc>
              <a:buNone/>
            </a:pPr>
            <a:r>
              <a:rPr lang="en-US" altLang="zh-CN" sz="2200" b="0" dirty="0">
                <a:latin typeface="Times New Roman" pitchFamily="18" charset="0"/>
              </a:rPr>
              <a:t>     </a:t>
            </a:r>
            <a:r>
              <a:rPr lang="zh-CN" altLang="en-US" sz="2200" b="0" dirty="0">
                <a:latin typeface="Times New Roman" pitchFamily="18" charset="0"/>
              </a:rPr>
              <a:t>解：对参加归结的某个子句，</a:t>
            </a:r>
            <a:r>
              <a:rPr lang="zh-CN" altLang="en-US" sz="2200" b="1" dirty="0">
                <a:solidFill>
                  <a:srgbClr val="0000FF"/>
                </a:solidFill>
                <a:latin typeface="Times New Roman" pitchFamily="18" charset="0"/>
              </a:rPr>
              <a:t>若其内部有可合一的文字，则在进行归结之前应先对这些文字进行合一</a:t>
            </a:r>
            <a:r>
              <a:rPr lang="zh-CN" altLang="en-US" sz="2200" b="1" dirty="0" smtClean="0">
                <a:solidFill>
                  <a:srgbClr val="0000FF"/>
                </a:solidFill>
                <a:latin typeface="Times New Roman" pitchFamily="18" charset="0"/>
              </a:rPr>
              <a:t>。</a:t>
            </a:r>
            <a:endParaRPr lang="en-US" altLang="zh-CN" sz="2200" b="1" dirty="0" smtClean="0">
              <a:solidFill>
                <a:srgbClr val="0000FF"/>
              </a:solidFill>
              <a:latin typeface="Times New Roman" pitchFamily="18" charset="0"/>
            </a:endParaRPr>
          </a:p>
          <a:p>
            <a:pPr lvl="1">
              <a:lnSpc>
                <a:spcPct val="120000"/>
              </a:lnSpc>
              <a:spcBef>
                <a:spcPts val="1200"/>
              </a:spcBef>
            </a:pPr>
            <a:r>
              <a:rPr lang="en-US" altLang="zh-CN" sz="2200" b="0" dirty="0" smtClean="0">
                <a:latin typeface="Times New Roman" pitchFamily="18" charset="0"/>
              </a:rPr>
              <a:t>C</a:t>
            </a:r>
            <a:r>
              <a:rPr lang="en-US" altLang="zh-CN" sz="2200" b="0" baseline="-25000" dirty="0" smtClean="0">
                <a:latin typeface="Times New Roman" pitchFamily="18" charset="0"/>
              </a:rPr>
              <a:t>1</a:t>
            </a:r>
            <a:r>
              <a:rPr lang="zh-CN" altLang="en-US" sz="2200" b="0" dirty="0">
                <a:latin typeface="Times New Roman" pitchFamily="18" charset="0"/>
              </a:rPr>
              <a:t>中有可合一的文字</a:t>
            </a:r>
            <a:r>
              <a:rPr lang="en-US" altLang="zh-CN" sz="2200" b="0" dirty="0">
                <a:latin typeface="Times New Roman" pitchFamily="18" charset="0"/>
              </a:rPr>
              <a:t>P(x)</a:t>
            </a:r>
            <a:r>
              <a:rPr lang="zh-CN" altLang="en-US" sz="2200" b="0" dirty="0">
                <a:latin typeface="Times New Roman" pitchFamily="18" charset="0"/>
              </a:rPr>
              <a:t>与</a:t>
            </a:r>
            <a:r>
              <a:rPr lang="en-US" altLang="zh-CN" sz="2200" b="0" dirty="0">
                <a:latin typeface="Times New Roman" pitchFamily="18" charset="0"/>
              </a:rPr>
              <a:t>P(f(a))</a:t>
            </a:r>
            <a:r>
              <a:rPr lang="zh-CN" altLang="en-US" sz="2200" b="0" dirty="0" smtClean="0">
                <a:latin typeface="Times New Roman" pitchFamily="18" charset="0"/>
              </a:rPr>
              <a:t>，用</a:t>
            </a:r>
            <a:r>
              <a:rPr lang="zh-CN" altLang="en-US" sz="2200" b="0" dirty="0">
                <a:latin typeface="Times New Roman" pitchFamily="18" charset="0"/>
              </a:rPr>
              <a:t>它们的最一般合一</a:t>
            </a:r>
            <a:r>
              <a:rPr lang="en-US" altLang="zh-CN" sz="2200" b="0" dirty="0">
                <a:latin typeface="Times New Roman" pitchFamily="18" charset="0"/>
              </a:rPr>
              <a:t>σ={f(a)/x}</a:t>
            </a:r>
            <a:r>
              <a:rPr lang="zh-CN" altLang="en-US" sz="2200" b="0" dirty="0">
                <a:latin typeface="Times New Roman" pitchFamily="18" charset="0"/>
              </a:rPr>
              <a:t>进行代换，可</a:t>
            </a:r>
            <a:r>
              <a:rPr lang="zh-CN" altLang="en-US" sz="2200" b="0" dirty="0" smtClean="0">
                <a:latin typeface="Times New Roman" pitchFamily="18" charset="0"/>
              </a:rPr>
              <a:t>得到 </a:t>
            </a:r>
            <a:r>
              <a:rPr lang="en-US" altLang="zh-CN" sz="2200" b="0" dirty="0">
                <a:latin typeface="Times New Roman" pitchFamily="18" charset="0"/>
              </a:rPr>
              <a:t>C</a:t>
            </a:r>
            <a:r>
              <a:rPr lang="en-US" altLang="zh-CN" sz="2200" b="0" baseline="-25000" dirty="0">
                <a:latin typeface="Times New Roman" pitchFamily="18" charset="0"/>
              </a:rPr>
              <a:t>1</a:t>
            </a:r>
            <a:r>
              <a:rPr lang="en-US" altLang="zh-CN" sz="2200" b="0" dirty="0">
                <a:latin typeface="Times New Roman" pitchFamily="18" charset="0"/>
              </a:rPr>
              <a:t>σ=P(f(a))∨Q(f(a</a:t>
            </a:r>
            <a:r>
              <a:rPr lang="en-US" altLang="zh-CN" sz="2200" b="0" dirty="0" smtClean="0">
                <a:latin typeface="Times New Roman" pitchFamily="18" charset="0"/>
              </a:rPr>
              <a:t>))</a:t>
            </a:r>
          </a:p>
          <a:p>
            <a:pPr lvl="1">
              <a:lnSpc>
                <a:spcPct val="120000"/>
              </a:lnSpc>
              <a:spcBef>
                <a:spcPts val="1200"/>
              </a:spcBef>
            </a:pPr>
            <a:r>
              <a:rPr lang="zh-CN" altLang="en-US" sz="2200" b="0" dirty="0" smtClean="0">
                <a:latin typeface="Times New Roman" pitchFamily="18" charset="0"/>
              </a:rPr>
              <a:t>对</a:t>
            </a:r>
            <a:r>
              <a:rPr lang="en-US" altLang="zh-CN" sz="2200" b="0" dirty="0">
                <a:latin typeface="Times New Roman" pitchFamily="18" charset="0"/>
              </a:rPr>
              <a:t>C</a:t>
            </a:r>
            <a:r>
              <a:rPr lang="en-US" altLang="zh-CN" sz="2200" b="0" baseline="-25000" dirty="0">
                <a:latin typeface="Times New Roman" pitchFamily="18" charset="0"/>
              </a:rPr>
              <a:t>1</a:t>
            </a:r>
            <a:r>
              <a:rPr lang="en-US" altLang="zh-CN" sz="2200" b="0" dirty="0">
                <a:latin typeface="Times New Roman" pitchFamily="18" charset="0"/>
              </a:rPr>
              <a:t>σ</a:t>
            </a:r>
            <a:r>
              <a:rPr lang="zh-CN" altLang="en-US" sz="2200" b="0" dirty="0">
                <a:latin typeface="Times New Roman" pitchFamily="18" charset="0"/>
              </a:rPr>
              <a:t>与</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进行归结。选</a:t>
            </a:r>
            <a:r>
              <a:rPr lang="en-US" altLang="zh-CN" sz="2200" b="0" dirty="0">
                <a:latin typeface="Times New Roman" pitchFamily="18" charset="0"/>
              </a:rPr>
              <a:t>L</a:t>
            </a:r>
            <a:r>
              <a:rPr lang="en-US" altLang="zh-CN" sz="2200" b="0" baseline="-25000" dirty="0">
                <a:latin typeface="Times New Roman" pitchFamily="18" charset="0"/>
              </a:rPr>
              <a:t>1</a:t>
            </a:r>
            <a:r>
              <a:rPr lang="en-US" altLang="zh-CN" sz="2200" b="0" dirty="0">
                <a:latin typeface="Times New Roman" pitchFamily="18" charset="0"/>
              </a:rPr>
              <a:t>= P(f(a)), L</a:t>
            </a:r>
            <a:r>
              <a:rPr lang="en-US" altLang="zh-CN" sz="2200" b="0" baseline="-25000" dirty="0">
                <a:latin typeface="Times New Roman" pitchFamily="18" charset="0"/>
              </a:rPr>
              <a:t>2 </a:t>
            </a:r>
            <a:r>
              <a:rPr lang="en-US" altLang="zh-CN" sz="2200" b="0" dirty="0">
                <a:latin typeface="Times New Roman" pitchFamily="18" charset="0"/>
              </a:rPr>
              <a:t>=﹁P(y)</a:t>
            </a:r>
            <a:r>
              <a:rPr lang="zh-CN" altLang="en-US" sz="2200" b="0" dirty="0">
                <a:latin typeface="Times New Roman" pitchFamily="18" charset="0"/>
              </a:rPr>
              <a:t>，</a:t>
            </a:r>
            <a:r>
              <a:rPr lang="en-US" altLang="zh-CN" sz="2200" b="0" dirty="0">
                <a:latin typeface="Times New Roman" pitchFamily="18" charset="0"/>
              </a:rPr>
              <a:t>L</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L</a:t>
            </a:r>
            <a:r>
              <a:rPr lang="en-US" altLang="zh-CN" sz="2200" b="0" baseline="-25000" dirty="0">
                <a:latin typeface="Times New Roman" pitchFamily="18" charset="0"/>
              </a:rPr>
              <a:t>2</a:t>
            </a:r>
            <a:r>
              <a:rPr lang="zh-CN" altLang="en-US" sz="2200" b="0" dirty="0">
                <a:latin typeface="Times New Roman" pitchFamily="18" charset="0"/>
              </a:rPr>
              <a:t>的最一般合一是</a:t>
            </a:r>
            <a:r>
              <a:rPr lang="en-US" altLang="zh-CN" sz="2200" b="0" dirty="0">
                <a:latin typeface="Times New Roman" pitchFamily="18" charset="0"/>
              </a:rPr>
              <a:t>σ={f(a)/y}</a:t>
            </a:r>
            <a:r>
              <a:rPr lang="zh-CN" altLang="en-US" sz="2200" b="0" dirty="0">
                <a:latin typeface="Times New Roman" pitchFamily="18" charset="0"/>
              </a:rPr>
              <a:t>，则可得到</a:t>
            </a:r>
            <a:r>
              <a:rPr lang="en-US" altLang="zh-CN" sz="2200" b="0" dirty="0">
                <a:latin typeface="Times New Roman" pitchFamily="18" charset="0"/>
              </a:rPr>
              <a:t>C</a:t>
            </a:r>
            <a:r>
              <a:rPr lang="en-US" altLang="zh-CN" sz="2200" b="0" baseline="-25000" dirty="0">
                <a:latin typeface="Times New Roman" pitchFamily="18" charset="0"/>
              </a:rPr>
              <a:t>1</a:t>
            </a:r>
            <a:r>
              <a:rPr lang="zh-CN" altLang="en-US" sz="2200" b="0" dirty="0">
                <a:latin typeface="Times New Roman" pitchFamily="18" charset="0"/>
              </a:rPr>
              <a:t>和</a:t>
            </a:r>
            <a:r>
              <a:rPr lang="en-US" altLang="zh-CN" sz="2200" b="0" dirty="0">
                <a:latin typeface="Times New Roman" pitchFamily="18" charset="0"/>
              </a:rPr>
              <a:t>C</a:t>
            </a:r>
            <a:r>
              <a:rPr lang="en-US" altLang="zh-CN" sz="2200" b="0" baseline="-25000" dirty="0">
                <a:latin typeface="Times New Roman" pitchFamily="18" charset="0"/>
              </a:rPr>
              <a:t>2</a:t>
            </a:r>
            <a:r>
              <a:rPr lang="zh-CN" altLang="en-US" sz="2200" b="0" dirty="0">
                <a:latin typeface="Times New Roman" pitchFamily="18" charset="0"/>
              </a:rPr>
              <a:t>的二元</a:t>
            </a:r>
            <a:r>
              <a:rPr lang="zh-CN" altLang="en-US" sz="2200" b="0" dirty="0" smtClean="0">
                <a:latin typeface="Times New Roman" pitchFamily="18" charset="0"/>
              </a:rPr>
              <a:t>归结</a:t>
            </a:r>
            <a:r>
              <a:rPr lang="zh-CN" altLang="en-US" sz="2200" b="0" dirty="0"/>
              <a:t> </a:t>
            </a:r>
            <a:r>
              <a:rPr lang="zh-CN" altLang="en-US" sz="2200" b="0" dirty="0" smtClean="0"/>
              <a:t> </a:t>
            </a:r>
            <a:r>
              <a:rPr lang="en-US" altLang="zh-CN" sz="2200" b="0" dirty="0" smtClean="0">
                <a:latin typeface="Times New Roman" pitchFamily="18" charset="0"/>
              </a:rPr>
              <a:t>C</a:t>
            </a:r>
            <a:r>
              <a:rPr lang="en-US" altLang="zh-CN" sz="2200" b="0" baseline="-25000" dirty="0" smtClean="0">
                <a:latin typeface="Times New Roman" pitchFamily="18" charset="0"/>
              </a:rPr>
              <a:t>12</a:t>
            </a:r>
            <a:r>
              <a:rPr lang="en-US" altLang="zh-CN" sz="2200" b="0" dirty="0" smtClean="0">
                <a:latin typeface="Times New Roman" pitchFamily="18" charset="0"/>
              </a:rPr>
              <a:t>=R(b</a:t>
            </a:r>
            <a:r>
              <a:rPr lang="en-US" altLang="zh-CN" sz="2200" b="0" dirty="0">
                <a:latin typeface="Times New Roman" pitchFamily="18" charset="0"/>
              </a:rPr>
              <a:t>)∨Q(f(a))</a:t>
            </a:r>
          </a:p>
          <a:p>
            <a:pPr marL="457200" lvl="1" indent="0">
              <a:lnSpc>
                <a:spcPct val="85000"/>
              </a:lnSpc>
              <a:buNone/>
            </a:pPr>
            <a:endParaRPr lang="en-US" altLang="zh-CN" sz="800" b="1" dirty="0" smtClean="0">
              <a:solidFill>
                <a:srgbClr val="0000CC"/>
              </a:solidFill>
              <a:latin typeface="Times New Roman" pitchFamily="18" charset="0"/>
            </a:endParaRPr>
          </a:p>
          <a:p>
            <a:pPr marL="457200" lvl="1" indent="0">
              <a:lnSpc>
                <a:spcPct val="85000"/>
              </a:lnSpc>
              <a:buNone/>
            </a:pPr>
            <a:endParaRPr lang="en-US" altLang="zh-CN" sz="900" dirty="0">
              <a:solidFill>
                <a:srgbClr val="0000CC"/>
              </a:solidFill>
            </a:endParaRPr>
          </a:p>
          <a:p>
            <a:pPr marL="457200" lvl="1" indent="0">
              <a:lnSpc>
                <a:spcPct val="120000"/>
              </a:lnSpc>
              <a:buNone/>
            </a:pPr>
            <a:r>
              <a:rPr lang="zh-CN" altLang="en-US" sz="2200" b="1" dirty="0" smtClean="0">
                <a:solidFill>
                  <a:srgbClr val="0000CC"/>
                </a:solidFill>
                <a:latin typeface="Times New Roman" pitchFamily="18" charset="0"/>
              </a:rPr>
              <a:t>若</a:t>
            </a:r>
            <a:r>
              <a:rPr lang="zh-CN" altLang="en-US" sz="2200" b="1" dirty="0">
                <a:solidFill>
                  <a:srgbClr val="0000CC"/>
                </a:solidFill>
                <a:latin typeface="Times New Roman" pitchFamily="18" charset="0"/>
              </a:rPr>
              <a:t>子句</a:t>
            </a:r>
            <a:r>
              <a:rPr lang="en-US" altLang="zh-CN" sz="2200" b="1" dirty="0">
                <a:solidFill>
                  <a:srgbClr val="0000CC"/>
                </a:solidFill>
                <a:latin typeface="Times New Roman" pitchFamily="18" charset="0"/>
              </a:rPr>
              <a:t>C</a:t>
            </a:r>
            <a:r>
              <a:rPr lang="zh-CN" altLang="en-US" sz="2200" b="1" dirty="0">
                <a:solidFill>
                  <a:srgbClr val="0000CC"/>
                </a:solidFill>
                <a:latin typeface="Times New Roman" pitchFamily="18" charset="0"/>
              </a:rPr>
              <a:t>中有两个或两个以上的文字具有最一般合一</a:t>
            </a:r>
            <a:r>
              <a:rPr lang="en-US" altLang="zh-CN" sz="2200" b="1" dirty="0">
                <a:solidFill>
                  <a:srgbClr val="0000CC"/>
                </a:solidFill>
                <a:latin typeface="Times New Roman" pitchFamily="18" charset="0"/>
              </a:rPr>
              <a:t>σ</a:t>
            </a:r>
            <a:r>
              <a:rPr lang="zh-CN" altLang="en-US" sz="2200" b="1" dirty="0">
                <a:solidFill>
                  <a:srgbClr val="0000CC"/>
                </a:solidFill>
                <a:latin typeface="Times New Roman" pitchFamily="18" charset="0"/>
              </a:rPr>
              <a:t>，则称</a:t>
            </a:r>
            <a:r>
              <a:rPr lang="en-US" altLang="zh-CN" sz="2200" b="1" dirty="0" err="1">
                <a:solidFill>
                  <a:srgbClr val="0000CC"/>
                </a:solidFill>
                <a:latin typeface="Times New Roman" pitchFamily="18" charset="0"/>
              </a:rPr>
              <a:t>Cσ</a:t>
            </a:r>
            <a:r>
              <a:rPr lang="zh-CN" altLang="en-US" sz="2200" b="1" dirty="0">
                <a:solidFill>
                  <a:srgbClr val="0000CC"/>
                </a:solidFill>
                <a:latin typeface="Times New Roman" pitchFamily="18" charset="0"/>
              </a:rPr>
              <a:t>为子句</a:t>
            </a:r>
            <a:r>
              <a:rPr lang="en-US" altLang="zh-CN" sz="2200" b="1" dirty="0">
                <a:solidFill>
                  <a:srgbClr val="0000CC"/>
                </a:solidFill>
                <a:latin typeface="Times New Roman" pitchFamily="18" charset="0"/>
              </a:rPr>
              <a:t>C</a:t>
            </a:r>
            <a:r>
              <a:rPr lang="zh-CN" altLang="en-US" sz="2200" b="1" dirty="0">
                <a:solidFill>
                  <a:srgbClr val="0000CC"/>
                </a:solidFill>
                <a:latin typeface="Times New Roman" pitchFamily="18" charset="0"/>
              </a:rPr>
              <a:t>的</a:t>
            </a:r>
            <a:r>
              <a:rPr lang="zh-CN" altLang="en-US" sz="2200" b="1" dirty="0">
                <a:solidFill>
                  <a:srgbClr val="33CC33"/>
                </a:solidFill>
                <a:latin typeface="Times New Roman" pitchFamily="18" charset="0"/>
              </a:rPr>
              <a:t>因子</a:t>
            </a:r>
            <a:r>
              <a:rPr lang="zh-CN" altLang="en-US" sz="2200" b="1" dirty="0">
                <a:solidFill>
                  <a:srgbClr val="0000CC"/>
                </a:solidFill>
                <a:latin typeface="Times New Roman" pitchFamily="18" charset="0"/>
              </a:rPr>
              <a:t>。如果</a:t>
            </a:r>
            <a:r>
              <a:rPr lang="en-US" altLang="zh-CN" sz="2200" b="1" dirty="0" err="1">
                <a:solidFill>
                  <a:srgbClr val="0000CC"/>
                </a:solidFill>
                <a:latin typeface="Times New Roman" pitchFamily="18" charset="0"/>
              </a:rPr>
              <a:t>Cσ</a:t>
            </a:r>
            <a:r>
              <a:rPr lang="zh-CN" altLang="en-US" sz="2200" b="1" dirty="0">
                <a:solidFill>
                  <a:srgbClr val="0000CC"/>
                </a:solidFill>
                <a:latin typeface="Times New Roman" pitchFamily="18" charset="0"/>
              </a:rPr>
              <a:t>是一个单文字，则称它为</a:t>
            </a:r>
            <a:r>
              <a:rPr lang="en-US" altLang="zh-CN" sz="2200" b="1" dirty="0">
                <a:solidFill>
                  <a:srgbClr val="0000CC"/>
                </a:solidFill>
                <a:latin typeface="Times New Roman" pitchFamily="18" charset="0"/>
              </a:rPr>
              <a:t>C</a:t>
            </a:r>
            <a:r>
              <a:rPr lang="zh-CN" altLang="en-US" sz="2200" b="1" dirty="0">
                <a:solidFill>
                  <a:srgbClr val="0000CC"/>
                </a:solidFill>
                <a:latin typeface="Times New Roman" pitchFamily="18" charset="0"/>
              </a:rPr>
              <a:t>的</a:t>
            </a:r>
            <a:r>
              <a:rPr lang="zh-CN" altLang="en-US" sz="2200" b="1" dirty="0">
                <a:solidFill>
                  <a:srgbClr val="33CC33"/>
                </a:solidFill>
                <a:latin typeface="Times New Roman" pitchFamily="18" charset="0"/>
              </a:rPr>
              <a:t>单元因子</a:t>
            </a:r>
            <a:r>
              <a:rPr lang="zh-CN" altLang="en-US" sz="2200" b="1" dirty="0" smtClean="0">
                <a:solidFill>
                  <a:srgbClr val="0000CC"/>
                </a:solidFill>
                <a:latin typeface="Times New Roman" pitchFamily="18" charset="0"/>
              </a:rPr>
              <a:t>。</a:t>
            </a:r>
            <a:endParaRPr lang="zh-CN" altLang="en-US" sz="2200" b="1" dirty="0">
              <a:solidFill>
                <a:srgbClr val="0000CC"/>
              </a:solidFill>
              <a:latin typeface="Times New Roman" pitchFamily="18" charset="0"/>
            </a:endParaRP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extLst>
      <p:ext uri="{BB962C8B-B14F-4D97-AF65-F5344CB8AC3E}">
        <p14:creationId xmlns:p14="http://schemas.microsoft.com/office/powerpoint/2010/main" val="3021268588"/>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443" name="Rectangle 3"/>
          <p:cNvSpPr>
            <a:spLocks noGrp="1" noChangeArrowheads="1"/>
          </p:cNvSpPr>
          <p:nvPr>
            <p:ph type="body" idx="1"/>
          </p:nvPr>
        </p:nvSpPr>
        <p:spPr>
          <a:xfrm>
            <a:off x="323528" y="1440383"/>
            <a:ext cx="8697913" cy="4364881"/>
          </a:xfrm>
        </p:spPr>
        <p:txBody>
          <a:bodyPr/>
          <a:lstStyle/>
          <a:p>
            <a:pPr marL="0" indent="0">
              <a:lnSpc>
                <a:spcPct val="150000"/>
              </a:lnSpc>
              <a:buNone/>
            </a:pPr>
            <a:r>
              <a:rPr lang="zh-CN" altLang="en-US" sz="2400" b="1" dirty="0" smtClean="0">
                <a:solidFill>
                  <a:srgbClr val="006600"/>
                </a:solidFill>
              </a:rPr>
              <a:t>定义</a:t>
            </a:r>
            <a:r>
              <a:rPr lang="en-US" altLang="zh-CN" sz="2400" dirty="0">
                <a:solidFill>
                  <a:srgbClr val="006600"/>
                </a:solidFill>
              </a:rPr>
              <a:t> </a:t>
            </a:r>
            <a:r>
              <a:rPr lang="en-US" altLang="zh-CN" sz="2400" dirty="0" smtClean="0">
                <a:solidFill>
                  <a:srgbClr val="006600"/>
                </a:solidFill>
              </a:rPr>
              <a:t>  </a:t>
            </a:r>
            <a:r>
              <a:rPr lang="zh-CN" altLang="en-US" sz="2400" b="1" dirty="0" smtClean="0">
                <a:solidFill>
                  <a:srgbClr val="0000CC"/>
                </a:solidFill>
              </a:rPr>
              <a:t>若</a:t>
            </a:r>
            <a:r>
              <a:rPr lang="en-US" altLang="zh-CN" sz="2400" b="1" dirty="0">
                <a:solidFill>
                  <a:srgbClr val="0000CC"/>
                </a:solidFill>
              </a:rPr>
              <a:t>C</a:t>
            </a:r>
            <a:r>
              <a:rPr lang="en-US" altLang="zh-CN" sz="2400" b="1" baseline="-25000" dirty="0">
                <a:solidFill>
                  <a:srgbClr val="0000CC"/>
                </a:solidFill>
              </a:rPr>
              <a:t>1</a:t>
            </a:r>
            <a:r>
              <a:rPr lang="zh-CN" altLang="en-US" sz="2400" b="1" dirty="0">
                <a:solidFill>
                  <a:srgbClr val="0000CC"/>
                </a:solidFill>
              </a:rPr>
              <a:t>和</a:t>
            </a:r>
            <a:r>
              <a:rPr lang="en-US" altLang="zh-CN" sz="2400" b="1" dirty="0">
                <a:solidFill>
                  <a:srgbClr val="0000CC"/>
                </a:solidFill>
              </a:rPr>
              <a:t>C</a:t>
            </a:r>
            <a:r>
              <a:rPr lang="en-US" altLang="zh-CN" sz="2400" b="1" baseline="-25000" dirty="0">
                <a:solidFill>
                  <a:srgbClr val="0000CC"/>
                </a:solidFill>
              </a:rPr>
              <a:t>2</a:t>
            </a:r>
            <a:r>
              <a:rPr lang="zh-CN" altLang="en-US" sz="2400" b="1" dirty="0">
                <a:solidFill>
                  <a:srgbClr val="0000CC"/>
                </a:solidFill>
              </a:rPr>
              <a:t>是无公共变元的子句，则</a:t>
            </a:r>
          </a:p>
          <a:p>
            <a:pPr marL="857250" lvl="1" indent="-457200">
              <a:lnSpc>
                <a:spcPct val="150000"/>
              </a:lnSpc>
              <a:buAutoNum type="circleNumDbPlain"/>
            </a:pPr>
            <a:r>
              <a:rPr lang="en-US" altLang="zh-CN" b="1" dirty="0" smtClean="0">
                <a:solidFill>
                  <a:srgbClr val="0000CC"/>
                </a:solidFill>
              </a:rPr>
              <a:t>C</a:t>
            </a:r>
            <a:r>
              <a:rPr lang="en-US" altLang="zh-CN" b="1" baseline="-25000" dirty="0" smtClean="0">
                <a:solidFill>
                  <a:srgbClr val="0000CC"/>
                </a:solidFill>
              </a:rPr>
              <a:t>1</a:t>
            </a:r>
            <a:r>
              <a:rPr lang="zh-CN" altLang="en-US" b="1" dirty="0">
                <a:solidFill>
                  <a:srgbClr val="0000CC"/>
                </a:solidFill>
              </a:rPr>
              <a:t>和</a:t>
            </a:r>
            <a:r>
              <a:rPr lang="en-US" altLang="zh-CN" b="1" dirty="0">
                <a:solidFill>
                  <a:srgbClr val="0000CC"/>
                </a:solidFill>
              </a:rPr>
              <a:t>C</a:t>
            </a:r>
            <a:r>
              <a:rPr lang="en-US" altLang="zh-CN" b="1" baseline="-25000" dirty="0">
                <a:solidFill>
                  <a:srgbClr val="0000CC"/>
                </a:solidFill>
              </a:rPr>
              <a:t>2</a:t>
            </a:r>
            <a:r>
              <a:rPr lang="zh-CN" altLang="en-US" b="1" dirty="0">
                <a:solidFill>
                  <a:srgbClr val="0000CC"/>
                </a:solidFill>
              </a:rPr>
              <a:t>的二元归结式</a:t>
            </a:r>
            <a:r>
              <a:rPr lang="en-US" altLang="zh-CN" b="1" dirty="0">
                <a:solidFill>
                  <a:srgbClr val="0000CC"/>
                </a:solidFill>
              </a:rPr>
              <a:t>;</a:t>
            </a:r>
          </a:p>
          <a:p>
            <a:pPr marL="857250" lvl="1" indent="-457200">
              <a:lnSpc>
                <a:spcPct val="150000"/>
              </a:lnSpc>
              <a:buAutoNum type="circleNumDbPlain"/>
            </a:pPr>
            <a:r>
              <a:rPr lang="en-US" altLang="zh-CN" b="1" dirty="0" smtClean="0">
                <a:solidFill>
                  <a:srgbClr val="0000CC"/>
                </a:solidFill>
              </a:rPr>
              <a:t>C</a:t>
            </a:r>
            <a:r>
              <a:rPr lang="en-US" altLang="zh-CN" b="1" baseline="-25000" dirty="0" smtClean="0">
                <a:solidFill>
                  <a:srgbClr val="0000CC"/>
                </a:solidFill>
              </a:rPr>
              <a:t>1</a:t>
            </a:r>
            <a:r>
              <a:rPr lang="zh-CN" altLang="en-US" b="1" dirty="0" smtClean="0">
                <a:solidFill>
                  <a:srgbClr val="0000CC"/>
                </a:solidFill>
              </a:rPr>
              <a:t>和</a:t>
            </a:r>
            <a:r>
              <a:rPr lang="en-US" altLang="zh-CN" b="1" dirty="0" smtClean="0">
                <a:solidFill>
                  <a:srgbClr val="FF0000"/>
                </a:solidFill>
              </a:rPr>
              <a:t>C</a:t>
            </a:r>
            <a:r>
              <a:rPr lang="en-US" altLang="zh-CN" b="1" baseline="-25000" dirty="0" smtClean="0">
                <a:solidFill>
                  <a:srgbClr val="FF0000"/>
                </a:solidFill>
              </a:rPr>
              <a:t>2</a:t>
            </a:r>
            <a:r>
              <a:rPr lang="zh-CN" altLang="en-US" b="1" dirty="0" smtClean="0">
                <a:solidFill>
                  <a:srgbClr val="FF0000"/>
                </a:solidFill>
              </a:rPr>
              <a:t>的因子</a:t>
            </a:r>
            <a:r>
              <a:rPr lang="en-US" altLang="zh-CN" b="1" dirty="0" smtClean="0">
                <a:solidFill>
                  <a:srgbClr val="FF0000"/>
                </a:solidFill>
              </a:rPr>
              <a:t>C</a:t>
            </a:r>
            <a:r>
              <a:rPr lang="en-US" altLang="zh-CN" b="1" baseline="-25000" dirty="0" smtClean="0">
                <a:solidFill>
                  <a:srgbClr val="FF0000"/>
                </a:solidFill>
              </a:rPr>
              <a:t>2</a:t>
            </a:r>
            <a:r>
              <a:rPr lang="en-US" altLang="zh-CN" b="1" dirty="0" smtClean="0">
                <a:solidFill>
                  <a:srgbClr val="FF0000"/>
                </a:solidFill>
              </a:rPr>
              <a:t>σ</a:t>
            </a:r>
            <a:r>
              <a:rPr lang="en-US" altLang="zh-CN" b="1" baseline="-25000" dirty="0" smtClean="0">
                <a:solidFill>
                  <a:srgbClr val="FF0000"/>
                </a:solidFill>
              </a:rPr>
              <a:t>2</a:t>
            </a:r>
            <a:r>
              <a:rPr lang="zh-CN" altLang="en-US" b="1" dirty="0" smtClean="0">
                <a:solidFill>
                  <a:srgbClr val="0000CC"/>
                </a:solidFill>
              </a:rPr>
              <a:t>的二元归结式；</a:t>
            </a:r>
          </a:p>
          <a:p>
            <a:pPr marL="400050" lvl="1" indent="0">
              <a:lnSpc>
                <a:spcPct val="150000"/>
              </a:lnSpc>
              <a:buNone/>
            </a:pPr>
            <a:r>
              <a:rPr lang="zh-CN" altLang="en-US" b="1" dirty="0" smtClean="0">
                <a:solidFill>
                  <a:srgbClr val="0000CC"/>
                </a:solidFill>
              </a:rPr>
              <a:t>③ </a:t>
            </a:r>
            <a:r>
              <a:rPr lang="en-US" altLang="zh-CN" b="1" dirty="0" smtClean="0">
                <a:solidFill>
                  <a:srgbClr val="FF0000"/>
                </a:solidFill>
              </a:rPr>
              <a:t>C</a:t>
            </a:r>
            <a:r>
              <a:rPr lang="en-US" altLang="zh-CN" b="1" baseline="-25000" dirty="0" smtClean="0">
                <a:solidFill>
                  <a:srgbClr val="FF0000"/>
                </a:solidFill>
              </a:rPr>
              <a:t>1</a:t>
            </a:r>
            <a:r>
              <a:rPr lang="zh-CN" altLang="en-US" b="1" dirty="0" smtClean="0">
                <a:solidFill>
                  <a:srgbClr val="FF0000"/>
                </a:solidFill>
              </a:rPr>
              <a:t>的因子</a:t>
            </a:r>
            <a:r>
              <a:rPr lang="en-US" altLang="zh-CN" b="1" dirty="0" smtClean="0">
                <a:solidFill>
                  <a:srgbClr val="FF0000"/>
                </a:solidFill>
              </a:rPr>
              <a:t>C</a:t>
            </a:r>
            <a:r>
              <a:rPr lang="en-US" altLang="zh-CN" b="1" baseline="-25000" dirty="0" smtClean="0">
                <a:solidFill>
                  <a:srgbClr val="FF0000"/>
                </a:solidFill>
              </a:rPr>
              <a:t>1</a:t>
            </a:r>
            <a:r>
              <a:rPr lang="en-US" altLang="zh-CN" b="1" dirty="0" smtClean="0">
                <a:solidFill>
                  <a:srgbClr val="FF0000"/>
                </a:solidFill>
              </a:rPr>
              <a:t>σ</a:t>
            </a:r>
            <a:r>
              <a:rPr lang="en-US" altLang="zh-CN" b="1" baseline="-25000" dirty="0" smtClean="0">
                <a:solidFill>
                  <a:srgbClr val="FF0000"/>
                </a:solidFill>
              </a:rPr>
              <a:t>1</a:t>
            </a:r>
            <a:r>
              <a:rPr lang="zh-CN" altLang="en-US" b="1" dirty="0" smtClean="0">
                <a:solidFill>
                  <a:srgbClr val="0000CC"/>
                </a:solidFill>
              </a:rPr>
              <a:t>和</a:t>
            </a:r>
            <a:r>
              <a:rPr lang="en-US" altLang="zh-CN" b="1" dirty="0" smtClean="0">
                <a:solidFill>
                  <a:srgbClr val="0000CC"/>
                </a:solidFill>
              </a:rPr>
              <a:t>C</a:t>
            </a:r>
            <a:r>
              <a:rPr lang="en-US" altLang="zh-CN" b="1" baseline="-25000" dirty="0" smtClean="0">
                <a:solidFill>
                  <a:srgbClr val="0000CC"/>
                </a:solidFill>
              </a:rPr>
              <a:t>2</a:t>
            </a:r>
            <a:r>
              <a:rPr lang="zh-CN" altLang="en-US" b="1" dirty="0" smtClean="0">
                <a:solidFill>
                  <a:srgbClr val="0000CC"/>
                </a:solidFill>
              </a:rPr>
              <a:t>的二元归结式；</a:t>
            </a:r>
          </a:p>
          <a:p>
            <a:pPr marL="400050" lvl="1" indent="0">
              <a:lnSpc>
                <a:spcPct val="150000"/>
              </a:lnSpc>
              <a:buNone/>
            </a:pPr>
            <a:r>
              <a:rPr lang="zh-CN" altLang="en-US" b="1" dirty="0" smtClean="0">
                <a:solidFill>
                  <a:srgbClr val="0000CC"/>
                </a:solidFill>
              </a:rPr>
              <a:t>④ </a:t>
            </a:r>
            <a:r>
              <a:rPr lang="en-US" altLang="zh-CN" b="1" dirty="0">
                <a:solidFill>
                  <a:srgbClr val="0000CC"/>
                </a:solidFill>
              </a:rPr>
              <a:t>C</a:t>
            </a:r>
            <a:r>
              <a:rPr lang="en-US" altLang="zh-CN" b="1" baseline="-25000" dirty="0">
                <a:solidFill>
                  <a:srgbClr val="0000CC"/>
                </a:solidFill>
              </a:rPr>
              <a:t>1</a:t>
            </a:r>
            <a:r>
              <a:rPr lang="zh-CN" altLang="en-US" b="1" dirty="0">
                <a:solidFill>
                  <a:srgbClr val="0000CC"/>
                </a:solidFill>
              </a:rPr>
              <a:t>的因子</a:t>
            </a:r>
            <a:r>
              <a:rPr lang="en-US" altLang="zh-CN" b="1" dirty="0">
                <a:solidFill>
                  <a:srgbClr val="FF0000"/>
                </a:solidFill>
              </a:rPr>
              <a:t>C</a:t>
            </a:r>
            <a:r>
              <a:rPr lang="en-US" altLang="zh-CN" b="1" baseline="-25000" dirty="0">
                <a:solidFill>
                  <a:srgbClr val="FF0000"/>
                </a:solidFill>
              </a:rPr>
              <a:t>1</a:t>
            </a:r>
            <a:r>
              <a:rPr lang="en-US" altLang="zh-CN" b="1" dirty="0">
                <a:solidFill>
                  <a:srgbClr val="FF0000"/>
                </a:solidFill>
              </a:rPr>
              <a:t>σ</a:t>
            </a:r>
            <a:r>
              <a:rPr lang="en-US" altLang="zh-CN" b="1" baseline="-25000" dirty="0">
                <a:solidFill>
                  <a:srgbClr val="FF0000"/>
                </a:solidFill>
              </a:rPr>
              <a:t>1</a:t>
            </a:r>
            <a:r>
              <a:rPr lang="zh-CN" altLang="en-US" b="1" dirty="0">
                <a:solidFill>
                  <a:srgbClr val="0000CC"/>
                </a:solidFill>
              </a:rPr>
              <a:t>和</a:t>
            </a:r>
            <a:r>
              <a:rPr lang="en-US" altLang="zh-CN" b="1" dirty="0">
                <a:solidFill>
                  <a:srgbClr val="0000CC"/>
                </a:solidFill>
              </a:rPr>
              <a:t>C</a:t>
            </a:r>
            <a:r>
              <a:rPr lang="en-US" altLang="zh-CN" b="1" baseline="-25000" dirty="0">
                <a:solidFill>
                  <a:srgbClr val="0000CC"/>
                </a:solidFill>
              </a:rPr>
              <a:t>2</a:t>
            </a:r>
            <a:r>
              <a:rPr lang="zh-CN" altLang="en-US" b="1" dirty="0">
                <a:solidFill>
                  <a:srgbClr val="0000CC"/>
                </a:solidFill>
              </a:rPr>
              <a:t>的因子</a:t>
            </a:r>
            <a:r>
              <a:rPr lang="en-US" altLang="zh-CN" b="1" dirty="0">
                <a:solidFill>
                  <a:srgbClr val="FF0000"/>
                </a:solidFill>
              </a:rPr>
              <a:t>C</a:t>
            </a:r>
            <a:r>
              <a:rPr lang="en-US" altLang="zh-CN" b="1" baseline="-25000" dirty="0">
                <a:solidFill>
                  <a:srgbClr val="FF0000"/>
                </a:solidFill>
              </a:rPr>
              <a:t>2</a:t>
            </a:r>
            <a:r>
              <a:rPr lang="en-US" altLang="zh-CN" b="1" dirty="0">
                <a:solidFill>
                  <a:srgbClr val="FF0000"/>
                </a:solidFill>
              </a:rPr>
              <a:t>σ</a:t>
            </a:r>
            <a:r>
              <a:rPr lang="en-US" altLang="zh-CN" b="1" baseline="-25000" dirty="0">
                <a:solidFill>
                  <a:srgbClr val="FF0000"/>
                </a:solidFill>
              </a:rPr>
              <a:t>2</a:t>
            </a:r>
            <a:r>
              <a:rPr lang="zh-CN" altLang="en-US" b="1" dirty="0">
                <a:solidFill>
                  <a:srgbClr val="0000CC"/>
                </a:solidFill>
              </a:rPr>
              <a:t>的二元归结式。</a:t>
            </a:r>
          </a:p>
          <a:p>
            <a:pPr marL="0" indent="0">
              <a:lnSpc>
                <a:spcPct val="150000"/>
              </a:lnSpc>
              <a:buNone/>
            </a:pPr>
            <a:r>
              <a:rPr lang="zh-CN" altLang="en-US" sz="2400" b="1" dirty="0" smtClean="0">
                <a:solidFill>
                  <a:srgbClr val="0000CC"/>
                </a:solidFill>
              </a:rPr>
              <a:t>   这</a:t>
            </a:r>
            <a:r>
              <a:rPr lang="zh-CN" altLang="en-US" sz="2400" b="1" dirty="0">
                <a:solidFill>
                  <a:srgbClr val="0000CC"/>
                </a:solidFill>
              </a:rPr>
              <a:t>四种二元归结式都是子句</a:t>
            </a:r>
            <a:r>
              <a:rPr lang="en-US" altLang="zh-CN" sz="2400" b="1" dirty="0">
                <a:solidFill>
                  <a:srgbClr val="0000CC"/>
                </a:solidFill>
              </a:rPr>
              <a:t>C</a:t>
            </a:r>
            <a:r>
              <a:rPr lang="en-US" altLang="zh-CN" sz="2400" b="1" baseline="-25000" dirty="0">
                <a:solidFill>
                  <a:srgbClr val="0000CC"/>
                </a:solidFill>
              </a:rPr>
              <a:t>1</a:t>
            </a:r>
            <a:r>
              <a:rPr lang="zh-CN" altLang="en-US" sz="2400" b="1" dirty="0">
                <a:solidFill>
                  <a:srgbClr val="0000CC"/>
                </a:solidFill>
              </a:rPr>
              <a:t>和</a:t>
            </a:r>
            <a:r>
              <a:rPr lang="en-US" altLang="zh-CN" sz="2400" b="1" dirty="0">
                <a:solidFill>
                  <a:srgbClr val="0000CC"/>
                </a:solidFill>
              </a:rPr>
              <a:t>C</a:t>
            </a:r>
            <a:r>
              <a:rPr lang="en-US" altLang="zh-CN" sz="2400" b="1" baseline="-25000" dirty="0">
                <a:solidFill>
                  <a:srgbClr val="0000CC"/>
                </a:solidFill>
              </a:rPr>
              <a:t>2</a:t>
            </a:r>
            <a:r>
              <a:rPr lang="zh-CN" altLang="en-US" sz="2400" b="1" dirty="0">
                <a:solidFill>
                  <a:srgbClr val="0000CC"/>
                </a:solidFill>
              </a:rPr>
              <a:t>的二元归结式，记为</a:t>
            </a:r>
            <a:r>
              <a:rPr lang="en-US" altLang="zh-CN" sz="2400" b="1" dirty="0">
                <a:solidFill>
                  <a:srgbClr val="0000CC"/>
                </a:solidFill>
              </a:rPr>
              <a:t>C</a:t>
            </a:r>
            <a:r>
              <a:rPr lang="en-US" altLang="zh-CN" sz="2400" b="1" baseline="-25000" dirty="0">
                <a:solidFill>
                  <a:srgbClr val="0000CC"/>
                </a:solidFill>
              </a:rPr>
              <a:t>12</a:t>
            </a:r>
            <a:r>
              <a:rPr lang="zh-CN" altLang="en-US" sz="2400" b="1" dirty="0" smtClean="0">
                <a:solidFill>
                  <a:srgbClr val="0000CC"/>
                </a:solidFill>
              </a:rPr>
              <a:t>。</a:t>
            </a:r>
            <a:endParaRPr lang="zh-CN" altLang="en-US" sz="2400" b="1" dirty="0">
              <a:solidFill>
                <a:srgbClr val="0000CC"/>
              </a:solidFill>
            </a:endParaRP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443" name="Rectangle 3"/>
          <p:cNvSpPr>
            <a:spLocks noGrp="1" noChangeArrowheads="1"/>
          </p:cNvSpPr>
          <p:nvPr>
            <p:ph type="body" idx="1"/>
          </p:nvPr>
        </p:nvSpPr>
        <p:spPr>
          <a:xfrm>
            <a:off x="0" y="1196975"/>
            <a:ext cx="9144000" cy="5661025"/>
          </a:xfrm>
        </p:spPr>
        <p:txBody>
          <a:bodyPr/>
          <a:lstStyle/>
          <a:p>
            <a:pPr marL="400050" lvl="1" indent="0">
              <a:lnSpc>
                <a:spcPct val="120000"/>
              </a:lnSpc>
              <a:buNone/>
            </a:pPr>
            <a:r>
              <a:rPr lang="zh-CN" altLang="en-US" sz="2000" b="1" dirty="0" smtClean="0">
                <a:solidFill>
                  <a:srgbClr val="006600"/>
                </a:solidFill>
                <a:latin typeface="Times New Roman" pitchFamily="18" charset="0"/>
              </a:rPr>
              <a:t>例</a:t>
            </a:r>
            <a:r>
              <a:rPr lang="en-US" altLang="zh-CN" sz="2000" b="1" dirty="0">
                <a:solidFill>
                  <a:srgbClr val="006600"/>
                </a:solidFill>
                <a:latin typeface="Times New Roman" pitchFamily="18" charset="0"/>
              </a:rPr>
              <a:t>3.15</a:t>
            </a:r>
            <a:r>
              <a:rPr lang="en-US" altLang="zh-CN" sz="2000" b="1" dirty="0">
                <a:solidFill>
                  <a:srgbClr val="0000CC"/>
                </a:solidFill>
                <a:latin typeface="Times New Roman" pitchFamily="18" charset="0"/>
              </a:rPr>
              <a:t> </a:t>
            </a:r>
            <a:r>
              <a:rPr lang="zh-CN" altLang="en-US" sz="2000" b="1" dirty="0">
                <a:solidFill>
                  <a:srgbClr val="0000CC"/>
                </a:solidFill>
                <a:latin typeface="Times New Roman" pitchFamily="18" charset="0"/>
              </a:rPr>
              <a:t>设</a:t>
            </a:r>
            <a:r>
              <a:rPr lang="en-US" altLang="zh-CN" sz="2000" b="1" dirty="0">
                <a:solidFill>
                  <a:srgbClr val="0000CC"/>
                </a:solidFill>
                <a:latin typeface="Times New Roman" pitchFamily="18" charset="0"/>
              </a:rPr>
              <a:t>C</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=P(y)∨P(f(x))∨Q(g(x)) </a:t>
            </a:r>
            <a:r>
              <a:rPr lang="zh-CN" altLang="en-US" sz="2000" b="1" dirty="0">
                <a:solidFill>
                  <a:srgbClr val="0000CC"/>
                </a:solidFill>
                <a:latin typeface="Times New Roman" pitchFamily="18" charset="0"/>
              </a:rPr>
              <a:t>，</a:t>
            </a:r>
            <a:r>
              <a:rPr lang="en-US" altLang="zh-CN" sz="2000" b="1" dirty="0">
                <a:solidFill>
                  <a:srgbClr val="0000CC"/>
                </a:solidFill>
                <a:latin typeface="Times New Roman" pitchFamily="18" charset="0"/>
              </a:rPr>
              <a:t>C</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=﹁P(f(g(a)))∨Q(b)</a:t>
            </a:r>
            <a:r>
              <a:rPr lang="zh-CN" altLang="en-US" sz="2000" b="1" dirty="0">
                <a:solidFill>
                  <a:srgbClr val="0000CC"/>
                </a:solidFill>
                <a:latin typeface="Times New Roman" pitchFamily="18" charset="0"/>
              </a:rPr>
              <a:t>，求</a:t>
            </a:r>
            <a:r>
              <a:rPr lang="en-US" altLang="zh-CN" sz="2000" b="1" dirty="0">
                <a:solidFill>
                  <a:srgbClr val="0000CC"/>
                </a:solidFill>
                <a:latin typeface="Times New Roman" pitchFamily="18" charset="0"/>
              </a:rPr>
              <a:t>C</a:t>
            </a:r>
            <a:r>
              <a:rPr lang="en-US" altLang="zh-CN" sz="2000" b="1" baseline="-25000" dirty="0">
                <a:solidFill>
                  <a:srgbClr val="0000CC"/>
                </a:solidFill>
                <a:latin typeface="Times New Roman" pitchFamily="18" charset="0"/>
              </a:rPr>
              <a:t>12</a:t>
            </a:r>
            <a:r>
              <a:rPr lang="zh-CN" altLang="en-US" sz="2000" b="1" dirty="0">
                <a:solidFill>
                  <a:srgbClr val="0000CC"/>
                </a:solidFill>
                <a:latin typeface="Times New Roman" pitchFamily="18" charset="0"/>
              </a:rPr>
              <a:t>。</a:t>
            </a:r>
          </a:p>
          <a:p>
            <a:pPr marL="400050" lvl="1" indent="0">
              <a:lnSpc>
                <a:spcPct val="120000"/>
              </a:lnSpc>
              <a:buNone/>
            </a:pPr>
            <a:r>
              <a:rPr lang="zh-CN" altLang="en-US" sz="2000" b="0" dirty="0">
                <a:latin typeface="Times New Roman" pitchFamily="18" charset="0"/>
              </a:rPr>
              <a:t>     解：对</a:t>
            </a:r>
            <a:r>
              <a:rPr lang="en-US" altLang="zh-CN" sz="2000" b="0" dirty="0">
                <a:latin typeface="Times New Roman" pitchFamily="18" charset="0"/>
              </a:rPr>
              <a:t>C</a:t>
            </a:r>
            <a:r>
              <a:rPr lang="en-US" altLang="zh-CN" sz="2000" b="0" baseline="-25000" dirty="0">
                <a:latin typeface="Times New Roman" pitchFamily="18" charset="0"/>
              </a:rPr>
              <a:t>1</a:t>
            </a:r>
            <a:r>
              <a:rPr lang="en-US" altLang="zh-CN" sz="2000" b="0" dirty="0">
                <a:latin typeface="Times New Roman" pitchFamily="18" charset="0"/>
              </a:rPr>
              <a:t> </a:t>
            </a:r>
            <a:r>
              <a:rPr lang="zh-CN" altLang="en-US" sz="2000" b="0" dirty="0">
                <a:latin typeface="Times New Roman" pitchFamily="18" charset="0"/>
              </a:rPr>
              <a:t>，取最一般合一</a:t>
            </a:r>
            <a:r>
              <a:rPr lang="en-US" altLang="zh-CN" sz="2000" b="0" dirty="0">
                <a:latin typeface="Times New Roman" pitchFamily="18" charset="0"/>
              </a:rPr>
              <a:t>σ={f(x)/y}</a:t>
            </a:r>
            <a:r>
              <a:rPr lang="zh-CN" altLang="en-US" sz="2000" b="0" dirty="0">
                <a:latin typeface="Times New Roman" pitchFamily="18" charset="0"/>
              </a:rPr>
              <a:t>，得</a:t>
            </a:r>
            <a:r>
              <a:rPr lang="en-US" altLang="zh-CN" sz="2000" b="0" dirty="0">
                <a:latin typeface="Times New Roman" pitchFamily="18" charset="0"/>
              </a:rPr>
              <a:t>C</a:t>
            </a:r>
            <a:r>
              <a:rPr lang="en-US" altLang="zh-CN" sz="2000" b="0" baseline="-25000" dirty="0">
                <a:latin typeface="Times New Roman" pitchFamily="18" charset="0"/>
              </a:rPr>
              <a:t>1</a:t>
            </a:r>
            <a:r>
              <a:rPr lang="zh-CN" altLang="en-US" sz="2000" b="0" dirty="0">
                <a:latin typeface="Times New Roman" pitchFamily="18" charset="0"/>
              </a:rPr>
              <a:t>的因子</a:t>
            </a:r>
          </a:p>
          <a:p>
            <a:pPr marL="400050" lvl="1" indent="0">
              <a:lnSpc>
                <a:spcPct val="120000"/>
              </a:lnSpc>
              <a:buNone/>
            </a:pPr>
            <a:r>
              <a:rPr lang="zh-CN" altLang="en-US" sz="2000" b="0" dirty="0">
                <a:latin typeface="Times New Roman" pitchFamily="18" charset="0"/>
              </a:rPr>
              <a:t>              </a:t>
            </a:r>
            <a:r>
              <a:rPr lang="en-US" altLang="zh-CN" sz="2000" b="0" dirty="0">
                <a:latin typeface="Times New Roman" pitchFamily="18" charset="0"/>
              </a:rPr>
              <a:t>C</a:t>
            </a:r>
            <a:r>
              <a:rPr lang="en-US" altLang="zh-CN" sz="2000" b="0" baseline="-25000" dirty="0">
                <a:latin typeface="Times New Roman" pitchFamily="18" charset="0"/>
              </a:rPr>
              <a:t>1</a:t>
            </a:r>
            <a:r>
              <a:rPr lang="en-US" altLang="zh-CN" sz="2000" b="0" dirty="0">
                <a:latin typeface="Times New Roman" pitchFamily="18" charset="0"/>
              </a:rPr>
              <a:t>σ=P(f(x))∨Q(g(x))</a:t>
            </a:r>
          </a:p>
          <a:p>
            <a:pPr marL="400050" lvl="1" indent="0">
              <a:lnSpc>
                <a:spcPct val="120000"/>
              </a:lnSpc>
              <a:buNone/>
            </a:pPr>
            <a:r>
              <a:rPr lang="zh-CN" altLang="en-US" sz="2000" b="0" dirty="0">
                <a:latin typeface="Times New Roman" pitchFamily="18" charset="0"/>
              </a:rPr>
              <a:t>对</a:t>
            </a:r>
            <a:r>
              <a:rPr lang="en-US" altLang="zh-CN" sz="2000" b="0" dirty="0">
                <a:latin typeface="Times New Roman" pitchFamily="18" charset="0"/>
              </a:rPr>
              <a:t>C</a:t>
            </a:r>
            <a:r>
              <a:rPr lang="en-US" altLang="zh-CN" sz="2000" b="0" baseline="-25000" dirty="0">
                <a:latin typeface="Times New Roman" pitchFamily="18" charset="0"/>
              </a:rPr>
              <a:t>1</a:t>
            </a:r>
            <a:r>
              <a:rPr lang="zh-CN" altLang="en-US" sz="2000" b="0" dirty="0">
                <a:latin typeface="Times New Roman" pitchFamily="18" charset="0"/>
              </a:rPr>
              <a:t>的因子和</a:t>
            </a:r>
            <a:r>
              <a:rPr lang="en-US" altLang="zh-CN" sz="2000" b="0" dirty="0">
                <a:latin typeface="Times New Roman" pitchFamily="18" charset="0"/>
              </a:rPr>
              <a:t>C</a:t>
            </a:r>
            <a:r>
              <a:rPr lang="en-US" altLang="zh-CN" sz="2000" b="0" baseline="-25000" dirty="0">
                <a:latin typeface="Times New Roman" pitchFamily="18" charset="0"/>
              </a:rPr>
              <a:t>2</a:t>
            </a:r>
            <a:r>
              <a:rPr lang="zh-CN" altLang="en-US" sz="2000" b="0" dirty="0">
                <a:latin typeface="Times New Roman" pitchFamily="18" charset="0"/>
              </a:rPr>
              <a:t>归结（</a:t>
            </a:r>
            <a:r>
              <a:rPr lang="en-US" altLang="zh-CN" sz="2000" b="0" dirty="0">
                <a:latin typeface="Times New Roman" pitchFamily="18" charset="0"/>
              </a:rPr>
              <a:t>σ={g(a)/x }</a:t>
            </a:r>
            <a:r>
              <a:rPr lang="zh-CN" altLang="en-US" sz="2000" b="0" dirty="0">
                <a:latin typeface="Times New Roman" pitchFamily="18" charset="0"/>
              </a:rPr>
              <a:t>），可得到</a:t>
            </a:r>
            <a:r>
              <a:rPr lang="en-US" altLang="zh-CN" sz="2000" b="0" dirty="0">
                <a:latin typeface="Times New Roman" pitchFamily="18" charset="0"/>
              </a:rPr>
              <a:t>C</a:t>
            </a:r>
            <a:r>
              <a:rPr lang="en-US" altLang="zh-CN" sz="2000" b="0" baseline="-25000" dirty="0">
                <a:latin typeface="Times New Roman" pitchFamily="18" charset="0"/>
              </a:rPr>
              <a:t>1</a:t>
            </a:r>
            <a:r>
              <a:rPr lang="zh-CN" altLang="en-US" sz="2000" b="0" dirty="0">
                <a:latin typeface="Times New Roman" pitchFamily="18" charset="0"/>
              </a:rPr>
              <a:t>和</a:t>
            </a:r>
            <a:r>
              <a:rPr lang="en-US" altLang="zh-CN" sz="2000" b="0" dirty="0">
                <a:latin typeface="Times New Roman" pitchFamily="18" charset="0"/>
              </a:rPr>
              <a:t>C</a:t>
            </a:r>
            <a:r>
              <a:rPr lang="en-US" altLang="zh-CN" sz="2000" b="0" baseline="-25000" dirty="0">
                <a:latin typeface="Times New Roman" pitchFamily="18" charset="0"/>
              </a:rPr>
              <a:t>2</a:t>
            </a:r>
            <a:r>
              <a:rPr lang="zh-CN" altLang="en-US" sz="2000" b="0" dirty="0">
                <a:latin typeface="Times New Roman" pitchFamily="18" charset="0"/>
              </a:rPr>
              <a:t>的二元归结式</a:t>
            </a:r>
          </a:p>
          <a:p>
            <a:pPr marL="400050" lvl="1" indent="0">
              <a:lnSpc>
                <a:spcPct val="120000"/>
              </a:lnSpc>
              <a:buNone/>
            </a:pPr>
            <a:r>
              <a:rPr lang="zh-CN" altLang="en-US" sz="2000" b="0" dirty="0">
                <a:latin typeface="Times New Roman" pitchFamily="18" charset="0"/>
              </a:rPr>
              <a:t>              </a:t>
            </a:r>
            <a:r>
              <a:rPr lang="en-US" altLang="zh-CN" sz="2000" b="0" dirty="0">
                <a:latin typeface="Times New Roman" pitchFamily="18" charset="0"/>
              </a:rPr>
              <a:t>C</a:t>
            </a:r>
            <a:r>
              <a:rPr lang="en-US" altLang="zh-CN" sz="2000" b="0" baseline="-25000" dirty="0">
                <a:latin typeface="Times New Roman" pitchFamily="18" charset="0"/>
              </a:rPr>
              <a:t>12</a:t>
            </a:r>
            <a:r>
              <a:rPr lang="en-US" altLang="zh-CN" sz="2000" b="0" dirty="0">
                <a:latin typeface="Times New Roman" pitchFamily="18" charset="0"/>
              </a:rPr>
              <a:t>=Q(g(g(a)))∨Q(b)</a:t>
            </a:r>
          </a:p>
          <a:p>
            <a:pPr>
              <a:lnSpc>
                <a:spcPct val="85000"/>
              </a:lnSpc>
            </a:pPr>
            <a:endParaRPr lang="en-US" altLang="zh-CN" sz="2000" b="1" dirty="0" smtClean="0">
              <a:solidFill>
                <a:srgbClr val="006600"/>
              </a:solidFill>
              <a:latin typeface="Times New Roman" pitchFamily="18" charset="0"/>
            </a:endParaRPr>
          </a:p>
          <a:p>
            <a:pPr>
              <a:lnSpc>
                <a:spcPct val="120000"/>
              </a:lnSpc>
            </a:pPr>
            <a:endParaRPr lang="en-US" altLang="zh-CN" sz="2000" dirty="0">
              <a:solidFill>
                <a:srgbClr val="006600"/>
              </a:solidFill>
            </a:endParaRPr>
          </a:p>
          <a:p>
            <a:pPr>
              <a:lnSpc>
                <a:spcPct val="120000"/>
              </a:lnSpc>
            </a:pPr>
            <a:r>
              <a:rPr lang="zh-CN" altLang="en-US" sz="2000" b="1" dirty="0" smtClean="0">
                <a:solidFill>
                  <a:srgbClr val="006600"/>
                </a:solidFill>
                <a:latin typeface="Times New Roman" pitchFamily="18" charset="0"/>
              </a:rPr>
              <a:t>说明</a:t>
            </a:r>
            <a:r>
              <a:rPr lang="zh-CN" altLang="en-US" sz="2000" b="1" dirty="0">
                <a:solidFill>
                  <a:srgbClr val="006600"/>
                </a:solidFill>
                <a:latin typeface="Times New Roman" pitchFamily="18" charset="0"/>
              </a:rPr>
              <a:t>：</a:t>
            </a:r>
          </a:p>
          <a:p>
            <a:pPr lvl="1">
              <a:lnSpc>
                <a:spcPct val="120000"/>
              </a:lnSpc>
            </a:pPr>
            <a:r>
              <a:rPr lang="zh-CN" altLang="en-US" sz="1800" b="1" dirty="0" smtClean="0">
                <a:solidFill>
                  <a:srgbClr val="0000CC"/>
                </a:solidFill>
                <a:latin typeface="Times New Roman" pitchFamily="18" charset="0"/>
              </a:rPr>
              <a:t>对</a:t>
            </a:r>
            <a:r>
              <a:rPr lang="zh-CN" altLang="en-US" sz="1800" b="1" dirty="0">
                <a:solidFill>
                  <a:srgbClr val="0000CC"/>
                </a:solidFill>
                <a:latin typeface="Times New Roman" pitchFamily="18" charset="0"/>
              </a:rPr>
              <a:t>谓词逻辑</a:t>
            </a:r>
            <a:r>
              <a:rPr lang="zh-CN" altLang="en-US" sz="1800" b="1" dirty="0">
                <a:solidFill>
                  <a:srgbClr val="33CC33"/>
                </a:solidFill>
                <a:latin typeface="Times New Roman" pitchFamily="18" charset="0"/>
              </a:rPr>
              <a:t>，定理</a:t>
            </a:r>
            <a:r>
              <a:rPr lang="en-US" altLang="zh-CN" sz="1800" b="1" dirty="0">
                <a:solidFill>
                  <a:srgbClr val="33CC33"/>
                </a:solidFill>
                <a:latin typeface="Times New Roman" pitchFamily="18" charset="0"/>
              </a:rPr>
              <a:t>3.2</a:t>
            </a:r>
            <a:r>
              <a:rPr lang="zh-CN" altLang="en-US" sz="1800" b="1" dirty="0">
                <a:solidFill>
                  <a:srgbClr val="0000CC"/>
                </a:solidFill>
                <a:latin typeface="Times New Roman" pitchFamily="18" charset="0"/>
              </a:rPr>
              <a:t>仍然适用，即归结式</a:t>
            </a:r>
            <a:r>
              <a:rPr lang="en-US" altLang="zh-CN" sz="1800" b="1" dirty="0">
                <a:solidFill>
                  <a:srgbClr val="0000CC"/>
                </a:solidFill>
                <a:latin typeface="Times New Roman" pitchFamily="18" charset="0"/>
              </a:rPr>
              <a:t>C</a:t>
            </a:r>
            <a:r>
              <a:rPr lang="en-US" altLang="zh-CN" sz="1800" b="1" baseline="-25000" dirty="0">
                <a:solidFill>
                  <a:srgbClr val="0000CC"/>
                </a:solidFill>
                <a:latin typeface="Times New Roman" pitchFamily="18" charset="0"/>
              </a:rPr>
              <a:t>12</a:t>
            </a:r>
            <a:r>
              <a:rPr lang="zh-CN" altLang="en-US" sz="1800" b="1" dirty="0">
                <a:solidFill>
                  <a:srgbClr val="0000CC"/>
                </a:solidFill>
                <a:latin typeface="Times New Roman" pitchFamily="18" charset="0"/>
              </a:rPr>
              <a:t>是其亲本子句</a:t>
            </a:r>
            <a:r>
              <a:rPr lang="en-US" altLang="zh-CN" sz="1800" b="1" dirty="0">
                <a:solidFill>
                  <a:srgbClr val="0000CC"/>
                </a:solidFill>
                <a:latin typeface="Times New Roman" pitchFamily="18" charset="0"/>
              </a:rPr>
              <a:t>C</a:t>
            </a:r>
            <a:r>
              <a:rPr lang="en-US" altLang="zh-CN" sz="1800" b="1" baseline="-25000" dirty="0">
                <a:solidFill>
                  <a:srgbClr val="0000CC"/>
                </a:solidFill>
                <a:latin typeface="Times New Roman" pitchFamily="18" charset="0"/>
              </a:rPr>
              <a:t>1</a:t>
            </a:r>
            <a:r>
              <a:rPr lang="zh-CN" altLang="en-US" sz="1800" b="1" dirty="0">
                <a:solidFill>
                  <a:srgbClr val="0000CC"/>
                </a:solidFill>
                <a:latin typeface="Times New Roman" pitchFamily="18" charset="0"/>
              </a:rPr>
              <a:t>和</a:t>
            </a:r>
            <a:r>
              <a:rPr lang="en-US" altLang="zh-CN" sz="1800" b="1" dirty="0">
                <a:solidFill>
                  <a:srgbClr val="0000CC"/>
                </a:solidFill>
                <a:latin typeface="Times New Roman" pitchFamily="18" charset="0"/>
              </a:rPr>
              <a:t>C</a:t>
            </a:r>
            <a:r>
              <a:rPr lang="en-US" altLang="zh-CN" sz="1800" b="1" baseline="-25000" dirty="0">
                <a:solidFill>
                  <a:srgbClr val="0000CC"/>
                </a:solidFill>
                <a:latin typeface="Times New Roman" pitchFamily="18" charset="0"/>
              </a:rPr>
              <a:t>2</a:t>
            </a:r>
            <a:r>
              <a:rPr lang="zh-CN" altLang="en-US" sz="1800" b="1" dirty="0">
                <a:solidFill>
                  <a:srgbClr val="0000CC"/>
                </a:solidFill>
                <a:latin typeface="Times New Roman" pitchFamily="18" charset="0"/>
              </a:rPr>
              <a:t>的逻辑结论。用归结式</a:t>
            </a:r>
            <a:r>
              <a:rPr lang="zh-CN" altLang="en-US" sz="1800" b="1" dirty="0">
                <a:solidFill>
                  <a:srgbClr val="33CC33"/>
                </a:solidFill>
                <a:latin typeface="Times New Roman" pitchFamily="18" charset="0"/>
              </a:rPr>
              <a:t>取代</a:t>
            </a:r>
            <a:r>
              <a:rPr lang="zh-CN" altLang="en-US" sz="1800" b="1" dirty="0">
                <a:solidFill>
                  <a:srgbClr val="0000CC"/>
                </a:solidFill>
                <a:latin typeface="Times New Roman" pitchFamily="18" charset="0"/>
              </a:rPr>
              <a:t>它在子句集</a:t>
            </a:r>
            <a:r>
              <a:rPr lang="en-US" altLang="zh-CN" sz="1800" b="1" dirty="0">
                <a:solidFill>
                  <a:srgbClr val="0000CC"/>
                </a:solidFill>
                <a:latin typeface="Times New Roman" pitchFamily="18" charset="0"/>
              </a:rPr>
              <a:t>S</a:t>
            </a:r>
            <a:r>
              <a:rPr lang="zh-CN" altLang="en-US" sz="1800" b="1" dirty="0">
                <a:solidFill>
                  <a:srgbClr val="0000CC"/>
                </a:solidFill>
                <a:latin typeface="Times New Roman" pitchFamily="18" charset="0"/>
              </a:rPr>
              <a:t>中的亲本子句，所得到的子句集仍然保持着原子句集</a:t>
            </a:r>
            <a:r>
              <a:rPr lang="en-US" altLang="zh-CN" sz="1800" b="1" dirty="0">
                <a:solidFill>
                  <a:srgbClr val="0000CC"/>
                </a:solidFill>
                <a:latin typeface="Times New Roman" pitchFamily="18" charset="0"/>
              </a:rPr>
              <a:t>S</a:t>
            </a:r>
            <a:r>
              <a:rPr lang="zh-CN" altLang="en-US" sz="1800" b="1" dirty="0">
                <a:solidFill>
                  <a:srgbClr val="0000CC"/>
                </a:solidFill>
                <a:latin typeface="Times New Roman" pitchFamily="18" charset="0"/>
              </a:rPr>
              <a:t>的不可满足性。</a:t>
            </a:r>
          </a:p>
          <a:p>
            <a:pPr lvl="1">
              <a:lnSpc>
                <a:spcPct val="120000"/>
              </a:lnSpc>
            </a:pPr>
            <a:r>
              <a:rPr lang="zh-CN" altLang="en-US" sz="1800" b="1" dirty="0" smtClean="0">
                <a:solidFill>
                  <a:srgbClr val="0000CC"/>
                </a:solidFill>
                <a:latin typeface="Times New Roman" pitchFamily="18" charset="0"/>
              </a:rPr>
              <a:t>对</a:t>
            </a:r>
            <a:r>
              <a:rPr lang="zh-CN" altLang="en-US" sz="1800" b="1" dirty="0">
                <a:solidFill>
                  <a:srgbClr val="0000CC"/>
                </a:solidFill>
                <a:latin typeface="Times New Roman" pitchFamily="18" charset="0"/>
              </a:rPr>
              <a:t>谓词逻辑</a:t>
            </a:r>
            <a:r>
              <a:rPr lang="zh-CN" altLang="en-US" sz="1800" b="1" dirty="0">
                <a:solidFill>
                  <a:srgbClr val="33CC33"/>
                </a:solidFill>
                <a:latin typeface="Times New Roman" pitchFamily="18" charset="0"/>
              </a:rPr>
              <a:t>定理</a:t>
            </a:r>
            <a:r>
              <a:rPr lang="en-US" altLang="zh-CN" sz="1800" b="1" dirty="0">
                <a:solidFill>
                  <a:srgbClr val="33CC33"/>
                </a:solidFill>
                <a:latin typeface="Times New Roman" pitchFamily="18" charset="0"/>
              </a:rPr>
              <a:t>3.3</a:t>
            </a:r>
            <a:r>
              <a:rPr lang="zh-CN" altLang="en-US" sz="1800" b="1" dirty="0">
                <a:solidFill>
                  <a:srgbClr val="0000CC"/>
                </a:solidFill>
                <a:latin typeface="Times New Roman" pitchFamily="18" charset="0"/>
              </a:rPr>
              <a:t>也仍然适用，即从不可满足的意义上说，一阶谓词逻辑的归结原理也是完备的</a:t>
            </a:r>
            <a:r>
              <a:rPr lang="zh-CN" altLang="en-US" sz="1800" dirty="0">
                <a:solidFill>
                  <a:srgbClr val="0000CC"/>
                </a:solidFill>
                <a:latin typeface="Times New Roman" pitchFamily="18" charset="0"/>
              </a:rPr>
              <a:t> </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extLst>
      <p:ext uri="{BB962C8B-B14F-4D97-AF65-F5344CB8AC3E}">
        <p14:creationId xmlns:p14="http://schemas.microsoft.com/office/powerpoint/2010/main" val="1187227264"/>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467" name="Rectangle 3"/>
          <p:cNvSpPr>
            <a:spLocks noGrp="1" noChangeArrowheads="1"/>
          </p:cNvSpPr>
          <p:nvPr>
            <p:ph type="body" idx="1"/>
          </p:nvPr>
        </p:nvSpPr>
        <p:spPr>
          <a:xfrm>
            <a:off x="179388" y="1268413"/>
            <a:ext cx="8785225" cy="5400675"/>
          </a:xfrm>
        </p:spPr>
        <p:txBody>
          <a:bodyPr/>
          <a:lstStyle/>
          <a:p>
            <a:pPr marL="609600" indent="-609600">
              <a:lnSpc>
                <a:spcPct val="120000"/>
              </a:lnSpc>
            </a:pPr>
            <a:r>
              <a:rPr lang="zh-CN" altLang="en-US" sz="2400" b="1" dirty="0" smtClean="0">
                <a:solidFill>
                  <a:srgbClr val="FF0000"/>
                </a:solidFill>
                <a:latin typeface="Times New Roman" pitchFamily="18" charset="0"/>
              </a:rPr>
              <a:t>谓词逻辑</a:t>
            </a:r>
            <a:r>
              <a:rPr lang="zh-CN" altLang="en-US" sz="2400" b="1" dirty="0">
                <a:solidFill>
                  <a:srgbClr val="FF0000"/>
                </a:solidFill>
                <a:latin typeface="Times New Roman" pitchFamily="18" charset="0"/>
              </a:rPr>
              <a:t>的归结反演过程与命题逻辑的归结反演过程相比，其步骤基本相同，但每步的处理对象</a:t>
            </a:r>
            <a:r>
              <a:rPr lang="zh-CN" altLang="en-US" sz="2400" b="1" dirty="0" smtClean="0">
                <a:solidFill>
                  <a:srgbClr val="FF0000"/>
                </a:solidFill>
                <a:latin typeface="Times New Roman" pitchFamily="18" charset="0"/>
              </a:rPr>
              <a:t>不同</a:t>
            </a:r>
            <a:endParaRPr lang="en-US" altLang="zh-CN" sz="2400" b="1" dirty="0" smtClean="0">
              <a:solidFill>
                <a:srgbClr val="FF0000"/>
              </a:solidFill>
              <a:latin typeface="Times New Roman" pitchFamily="18" charset="0"/>
            </a:endParaRPr>
          </a:p>
          <a:p>
            <a:pPr marL="609600" indent="-609600">
              <a:lnSpc>
                <a:spcPct val="120000"/>
              </a:lnSpc>
            </a:pPr>
            <a:endParaRPr lang="zh-CN" altLang="en-US" sz="2400" b="0" dirty="0">
              <a:latin typeface="Times New Roman" pitchFamily="18" charset="0"/>
            </a:endParaRPr>
          </a:p>
          <a:p>
            <a:pPr marL="400050" lvl="1" indent="0">
              <a:lnSpc>
                <a:spcPct val="120000"/>
              </a:lnSpc>
              <a:spcBef>
                <a:spcPts val="1200"/>
              </a:spcBef>
              <a:buNone/>
            </a:pPr>
            <a:r>
              <a:rPr lang="zh-CN" altLang="en-US" sz="2200" b="1" dirty="0" smtClean="0">
                <a:solidFill>
                  <a:srgbClr val="00B050"/>
                </a:solidFill>
                <a:latin typeface="Times New Roman" pitchFamily="18" charset="0"/>
              </a:rPr>
              <a:t>例</a:t>
            </a:r>
            <a:r>
              <a:rPr lang="en-US" altLang="zh-CN" sz="2200" b="1" dirty="0" smtClean="0">
                <a:solidFill>
                  <a:srgbClr val="00B050"/>
                </a:solidFill>
                <a:latin typeface="Times New Roman" pitchFamily="18" charset="0"/>
              </a:rPr>
              <a:t> </a:t>
            </a:r>
            <a:r>
              <a:rPr lang="zh-CN" altLang="en-US" sz="2200" b="1" dirty="0" smtClean="0">
                <a:solidFill>
                  <a:srgbClr val="00B050"/>
                </a:solidFill>
                <a:latin typeface="Times New Roman" pitchFamily="18" charset="0"/>
              </a:rPr>
              <a:t>已知  </a:t>
            </a:r>
            <a:r>
              <a:rPr lang="en-US" altLang="zh-CN" sz="2200" b="1" dirty="0">
                <a:solidFill>
                  <a:srgbClr val="00B050"/>
                </a:solidFill>
                <a:latin typeface="Times New Roman" pitchFamily="18" charset="0"/>
              </a:rPr>
              <a:t>F:  (</a:t>
            </a:r>
            <a:r>
              <a:rPr lang="en-US" altLang="zh-CN" sz="2200" b="1" dirty="0">
                <a:solidFill>
                  <a:srgbClr val="00B050"/>
                </a:solidFill>
                <a:latin typeface="Times New Roman" pitchFamily="18" charset="0"/>
                <a:ea typeface="Batang" pitchFamily="18" charset="-127"/>
              </a:rPr>
              <a:t>∀</a:t>
            </a:r>
            <a:r>
              <a:rPr lang="en-US" altLang="zh-CN" sz="2200" b="1" dirty="0">
                <a:solidFill>
                  <a:srgbClr val="00B050"/>
                </a:solidFill>
                <a:latin typeface="Times New Roman" pitchFamily="18" charset="0"/>
              </a:rPr>
              <a:t>x)((</a:t>
            </a:r>
            <a:r>
              <a:rPr lang="en-US" altLang="zh-CN" sz="2200" b="1" dirty="0">
                <a:solidFill>
                  <a:srgbClr val="00B050"/>
                </a:solidFill>
                <a:latin typeface="Times New Roman" pitchFamily="18" charset="0"/>
                <a:ea typeface="Batang" pitchFamily="18" charset="-127"/>
              </a:rPr>
              <a:t>∃</a:t>
            </a:r>
            <a:r>
              <a:rPr lang="en-US" altLang="zh-CN" sz="2200" b="1" dirty="0">
                <a:solidFill>
                  <a:srgbClr val="00B050"/>
                </a:solidFill>
                <a:latin typeface="Times New Roman" pitchFamily="18" charset="0"/>
              </a:rPr>
              <a:t>y)(A(x, y)∧B(y))</a:t>
            </a:r>
            <a:r>
              <a:rPr lang="en-US" altLang="zh-CN" sz="2200" b="1" dirty="0">
                <a:solidFill>
                  <a:srgbClr val="00B050"/>
                </a:solidFill>
                <a:latin typeface="Times New Roman" pitchFamily="18" charset="0"/>
                <a:cs typeface="Arial" charset="0"/>
              </a:rPr>
              <a:t>→</a:t>
            </a:r>
            <a:r>
              <a:rPr lang="en-US" altLang="zh-CN" sz="2200" b="1" dirty="0">
                <a:solidFill>
                  <a:srgbClr val="00B050"/>
                </a:solidFill>
                <a:latin typeface="Times New Roman" pitchFamily="18" charset="0"/>
              </a:rPr>
              <a:t>(</a:t>
            </a:r>
            <a:r>
              <a:rPr lang="en-US" altLang="zh-CN" sz="2200" b="1" dirty="0">
                <a:solidFill>
                  <a:srgbClr val="00B050"/>
                </a:solidFill>
                <a:latin typeface="Times New Roman" pitchFamily="18" charset="0"/>
                <a:ea typeface="Batang" pitchFamily="18" charset="-127"/>
              </a:rPr>
              <a:t>∃</a:t>
            </a:r>
            <a:r>
              <a:rPr lang="en-US" altLang="zh-CN" sz="2200" b="1" dirty="0">
                <a:solidFill>
                  <a:srgbClr val="00B050"/>
                </a:solidFill>
                <a:latin typeface="Times New Roman" pitchFamily="18" charset="0"/>
              </a:rPr>
              <a:t>y)(C(y)∧D(x, y)))</a:t>
            </a:r>
          </a:p>
          <a:p>
            <a:pPr marL="400050" lvl="1" indent="0">
              <a:lnSpc>
                <a:spcPct val="120000"/>
              </a:lnSpc>
              <a:spcBef>
                <a:spcPts val="1200"/>
              </a:spcBef>
              <a:buNone/>
            </a:pPr>
            <a:r>
              <a:rPr lang="en-US" altLang="zh-CN" sz="2200" b="1" dirty="0">
                <a:solidFill>
                  <a:srgbClr val="00B050"/>
                </a:solidFill>
                <a:latin typeface="Times New Roman" pitchFamily="18" charset="0"/>
              </a:rPr>
              <a:t>         </a:t>
            </a:r>
            <a:r>
              <a:rPr lang="en-US" altLang="zh-CN" sz="2200" b="1" dirty="0" smtClean="0">
                <a:solidFill>
                  <a:srgbClr val="00B050"/>
                </a:solidFill>
                <a:latin typeface="Times New Roman" pitchFamily="18" charset="0"/>
              </a:rPr>
              <a:t>         </a:t>
            </a:r>
            <a:r>
              <a:rPr lang="en-US" altLang="zh-CN" sz="2200" b="1" dirty="0">
                <a:solidFill>
                  <a:srgbClr val="00B050"/>
                </a:solidFill>
                <a:latin typeface="Times New Roman" pitchFamily="18" charset="0"/>
              </a:rPr>
              <a:t>G: ﹁(</a:t>
            </a:r>
            <a:r>
              <a:rPr lang="en-US" altLang="zh-CN" sz="2200" b="1" dirty="0">
                <a:solidFill>
                  <a:srgbClr val="00B050"/>
                </a:solidFill>
                <a:latin typeface="Times New Roman" pitchFamily="18" charset="0"/>
                <a:ea typeface="Batang" pitchFamily="18" charset="-127"/>
              </a:rPr>
              <a:t>∃</a:t>
            </a:r>
            <a:r>
              <a:rPr lang="en-US" altLang="zh-CN" sz="2200" b="1" dirty="0">
                <a:solidFill>
                  <a:srgbClr val="00B050"/>
                </a:solidFill>
                <a:latin typeface="Times New Roman" pitchFamily="18" charset="0"/>
              </a:rPr>
              <a:t>x)C(x)→(</a:t>
            </a:r>
            <a:r>
              <a:rPr lang="en-US" altLang="zh-CN" sz="2200" b="1" dirty="0">
                <a:solidFill>
                  <a:srgbClr val="00B050"/>
                </a:solidFill>
                <a:latin typeface="Times New Roman" pitchFamily="18" charset="0"/>
                <a:ea typeface="Batang" pitchFamily="18" charset="-127"/>
              </a:rPr>
              <a:t>∀</a:t>
            </a:r>
            <a:r>
              <a:rPr lang="en-US" altLang="zh-CN" sz="2200" b="1" dirty="0">
                <a:solidFill>
                  <a:srgbClr val="00B050"/>
                </a:solidFill>
                <a:latin typeface="Times New Roman" pitchFamily="18" charset="0"/>
              </a:rPr>
              <a:t>x)(</a:t>
            </a:r>
            <a:r>
              <a:rPr lang="en-US" altLang="zh-CN" sz="2200" b="1" dirty="0">
                <a:solidFill>
                  <a:srgbClr val="00B050"/>
                </a:solidFill>
                <a:latin typeface="Times New Roman" pitchFamily="18" charset="0"/>
                <a:ea typeface="Batang" pitchFamily="18" charset="-127"/>
              </a:rPr>
              <a:t>∀</a:t>
            </a:r>
            <a:r>
              <a:rPr lang="en-US" altLang="zh-CN" sz="2200" b="1" dirty="0">
                <a:solidFill>
                  <a:srgbClr val="00B050"/>
                </a:solidFill>
                <a:latin typeface="Times New Roman" pitchFamily="18" charset="0"/>
              </a:rPr>
              <a:t>y)(A(x, y)→﹁B(y))</a:t>
            </a:r>
          </a:p>
          <a:p>
            <a:pPr marL="400050" lvl="1" indent="0">
              <a:lnSpc>
                <a:spcPct val="120000"/>
              </a:lnSpc>
              <a:spcBef>
                <a:spcPts val="1200"/>
              </a:spcBef>
              <a:buNone/>
            </a:pPr>
            <a:r>
              <a:rPr lang="zh-CN" altLang="en-US" sz="2200" b="1" dirty="0">
                <a:solidFill>
                  <a:srgbClr val="00B050"/>
                </a:solidFill>
                <a:latin typeface="Times New Roman" pitchFamily="18" charset="0"/>
              </a:rPr>
              <a:t>求证</a:t>
            </a:r>
            <a:r>
              <a:rPr lang="en-US" altLang="zh-CN" sz="2200" b="1" dirty="0">
                <a:solidFill>
                  <a:srgbClr val="00B050"/>
                </a:solidFill>
                <a:latin typeface="Times New Roman" pitchFamily="18" charset="0"/>
              </a:rPr>
              <a:t>G</a:t>
            </a:r>
            <a:r>
              <a:rPr lang="zh-CN" altLang="en-US" sz="2200" b="1" dirty="0">
                <a:solidFill>
                  <a:srgbClr val="00B050"/>
                </a:solidFill>
                <a:latin typeface="Times New Roman" pitchFamily="18" charset="0"/>
              </a:rPr>
              <a:t>是</a:t>
            </a:r>
            <a:r>
              <a:rPr lang="en-US" altLang="zh-CN" sz="2200" b="1" dirty="0">
                <a:solidFill>
                  <a:srgbClr val="00B050"/>
                </a:solidFill>
                <a:latin typeface="Times New Roman" pitchFamily="18" charset="0"/>
              </a:rPr>
              <a:t>F</a:t>
            </a:r>
            <a:r>
              <a:rPr lang="zh-CN" altLang="en-US" sz="2200" b="1" dirty="0">
                <a:solidFill>
                  <a:srgbClr val="00B050"/>
                </a:solidFill>
                <a:latin typeface="Times New Roman" pitchFamily="18" charset="0"/>
              </a:rPr>
              <a:t>的逻辑结论。</a:t>
            </a:r>
          </a:p>
          <a:p>
            <a:pPr marL="400050" lvl="1" indent="0">
              <a:lnSpc>
                <a:spcPct val="120000"/>
              </a:lnSpc>
              <a:spcBef>
                <a:spcPts val="1200"/>
              </a:spcBef>
              <a:buNone/>
            </a:pPr>
            <a:r>
              <a:rPr lang="zh-CN" altLang="en-US" sz="2200" b="1" dirty="0">
                <a:solidFill>
                  <a:srgbClr val="006600"/>
                </a:solidFill>
                <a:latin typeface="Times New Roman" pitchFamily="18" charset="0"/>
              </a:rPr>
              <a:t>    证明：</a:t>
            </a:r>
            <a:r>
              <a:rPr lang="zh-CN" altLang="en-US" sz="2200" b="0" dirty="0">
                <a:latin typeface="Times New Roman" pitchFamily="18" charset="0"/>
              </a:rPr>
              <a:t>先把</a:t>
            </a:r>
            <a:r>
              <a:rPr lang="en-US" altLang="zh-CN" sz="2200" b="0" dirty="0">
                <a:latin typeface="Times New Roman" pitchFamily="18" charset="0"/>
              </a:rPr>
              <a:t>G</a:t>
            </a:r>
            <a:r>
              <a:rPr lang="zh-CN" altLang="en-US" sz="2200" b="0" dirty="0">
                <a:latin typeface="Times New Roman" pitchFamily="18" charset="0"/>
              </a:rPr>
              <a:t>否定，并放入</a:t>
            </a:r>
            <a:r>
              <a:rPr lang="en-US" altLang="zh-CN" sz="2200" b="0" dirty="0">
                <a:latin typeface="Times New Roman" pitchFamily="18" charset="0"/>
              </a:rPr>
              <a:t>F</a:t>
            </a:r>
            <a:r>
              <a:rPr lang="zh-CN" altLang="en-US" sz="2200" b="0" dirty="0">
                <a:latin typeface="Times New Roman" pitchFamily="18" charset="0"/>
              </a:rPr>
              <a:t>中，得到的</a:t>
            </a:r>
            <a:r>
              <a:rPr lang="en-US" altLang="zh-CN" sz="2200" b="0" dirty="0">
                <a:latin typeface="Times New Roman" pitchFamily="18" charset="0"/>
              </a:rPr>
              <a:t>{F, ﹁G}</a:t>
            </a:r>
            <a:r>
              <a:rPr lang="zh-CN" altLang="en-US" sz="2200" b="0" dirty="0">
                <a:latin typeface="Times New Roman" pitchFamily="18" charset="0"/>
              </a:rPr>
              <a:t>为</a:t>
            </a:r>
          </a:p>
          <a:p>
            <a:pPr marL="400050" lvl="1" indent="0">
              <a:lnSpc>
                <a:spcPct val="120000"/>
              </a:lnSpc>
              <a:spcBef>
                <a:spcPts val="1200"/>
              </a:spcBef>
              <a:buNone/>
            </a:pPr>
            <a:r>
              <a:rPr lang="zh-CN" altLang="en-US" sz="2200" b="0" dirty="0">
                <a:latin typeface="Times New Roman" pitchFamily="18" charset="0"/>
              </a:rPr>
              <a:t>    </a:t>
            </a:r>
            <a:r>
              <a:rPr lang="en-US" altLang="zh-CN" sz="2200" b="0" dirty="0">
                <a:latin typeface="Times New Roman" pitchFamily="18" charset="0"/>
              </a:rPr>
              <a:t>{(</a:t>
            </a:r>
            <a:r>
              <a:rPr lang="en-US" altLang="zh-CN" sz="2200" b="0" dirty="0">
                <a:latin typeface="Times New Roman" pitchFamily="18" charset="0"/>
                <a:ea typeface="Batang" pitchFamily="18" charset="-127"/>
              </a:rPr>
              <a:t>∀</a:t>
            </a:r>
            <a:r>
              <a:rPr lang="en-US" altLang="zh-CN" sz="2200" b="0" dirty="0">
                <a:latin typeface="Times New Roman" pitchFamily="18" charset="0"/>
              </a:rPr>
              <a:t> x)((</a:t>
            </a:r>
            <a:r>
              <a:rPr lang="en-US" altLang="zh-CN" sz="2200" b="0" dirty="0">
                <a:latin typeface="Times New Roman" pitchFamily="18" charset="0"/>
                <a:ea typeface="Batang" pitchFamily="18" charset="-127"/>
              </a:rPr>
              <a:t>∃</a:t>
            </a:r>
            <a:r>
              <a:rPr lang="en-US" altLang="zh-CN" sz="2200" b="0" dirty="0">
                <a:latin typeface="Times New Roman" pitchFamily="18" charset="0"/>
              </a:rPr>
              <a:t> y)(A(</a:t>
            </a:r>
            <a:r>
              <a:rPr lang="en-US" altLang="zh-CN" sz="2200" b="0" dirty="0" err="1">
                <a:latin typeface="Times New Roman" pitchFamily="18" charset="0"/>
              </a:rPr>
              <a:t>x,y</a:t>
            </a:r>
            <a:r>
              <a:rPr lang="en-US" altLang="zh-CN" sz="2200" b="0" dirty="0">
                <a:latin typeface="Times New Roman" pitchFamily="18" charset="0"/>
              </a:rPr>
              <a:t>)∧B(y))→(</a:t>
            </a:r>
            <a:r>
              <a:rPr lang="en-US" altLang="zh-CN" sz="2200" b="0" dirty="0">
                <a:latin typeface="Times New Roman" pitchFamily="18" charset="0"/>
                <a:ea typeface="Batang" pitchFamily="18" charset="-127"/>
              </a:rPr>
              <a:t>∃</a:t>
            </a:r>
            <a:r>
              <a:rPr lang="en-US" altLang="zh-CN" sz="2200" b="0" dirty="0">
                <a:latin typeface="Times New Roman" pitchFamily="18" charset="0"/>
              </a:rPr>
              <a:t> y)(C(y)∧D(</a:t>
            </a:r>
            <a:r>
              <a:rPr lang="en-US" altLang="zh-CN" sz="2200" b="0" dirty="0" err="1">
                <a:latin typeface="Times New Roman" pitchFamily="18" charset="0"/>
              </a:rPr>
              <a:t>x,y</a:t>
            </a:r>
            <a:r>
              <a:rPr lang="en-US" altLang="zh-CN" sz="2200" b="0" dirty="0">
                <a:latin typeface="Times New Roman" pitchFamily="18" charset="0"/>
              </a:rPr>
              <a:t>))),</a:t>
            </a:r>
          </a:p>
          <a:p>
            <a:pPr marL="400050" lvl="1" indent="0">
              <a:lnSpc>
                <a:spcPct val="120000"/>
              </a:lnSpc>
              <a:spcBef>
                <a:spcPts val="1200"/>
              </a:spcBef>
              <a:buNone/>
            </a:pPr>
            <a:r>
              <a:rPr lang="en-US" altLang="zh-CN" sz="2200" b="0" dirty="0">
                <a:latin typeface="Times New Roman" pitchFamily="18" charset="0"/>
              </a:rPr>
              <a:t>     ﹁(﹁(</a:t>
            </a:r>
            <a:r>
              <a:rPr lang="en-US" altLang="zh-CN" sz="2200" b="0" dirty="0">
                <a:latin typeface="Times New Roman" pitchFamily="18" charset="0"/>
                <a:ea typeface="Batang" pitchFamily="18" charset="-127"/>
              </a:rPr>
              <a:t>∃</a:t>
            </a:r>
            <a:r>
              <a:rPr lang="en-US" altLang="zh-CN" sz="2200" b="0" dirty="0">
                <a:latin typeface="Times New Roman" pitchFamily="18" charset="0"/>
              </a:rPr>
              <a:t> x)C(x)→(</a:t>
            </a:r>
            <a:r>
              <a:rPr lang="en-US" altLang="zh-CN" sz="2200" b="0" dirty="0">
                <a:latin typeface="Times New Roman" pitchFamily="18" charset="0"/>
                <a:ea typeface="Batang" pitchFamily="18" charset="-127"/>
              </a:rPr>
              <a:t>∀</a:t>
            </a:r>
            <a:r>
              <a:rPr lang="en-US" altLang="zh-CN" sz="2200" b="0" dirty="0">
                <a:latin typeface="Times New Roman" pitchFamily="18" charset="0"/>
              </a:rPr>
              <a:t> x)(</a:t>
            </a:r>
            <a:r>
              <a:rPr lang="en-US" altLang="zh-CN" sz="2200" b="0" dirty="0">
                <a:latin typeface="Times New Roman" pitchFamily="18" charset="0"/>
                <a:ea typeface="Batang" pitchFamily="18" charset="-127"/>
              </a:rPr>
              <a:t>∀</a:t>
            </a:r>
            <a:r>
              <a:rPr lang="en-US" altLang="zh-CN" sz="2200" b="0" dirty="0">
                <a:latin typeface="Times New Roman" pitchFamily="18" charset="0"/>
              </a:rPr>
              <a:t> y)(A(</a:t>
            </a:r>
            <a:r>
              <a:rPr lang="en-US" altLang="zh-CN" sz="2200" b="0" dirty="0" err="1">
                <a:latin typeface="Times New Roman" pitchFamily="18" charset="0"/>
              </a:rPr>
              <a:t>x,y</a:t>
            </a:r>
            <a:r>
              <a:rPr lang="en-US" altLang="zh-CN" sz="2200" b="0" dirty="0">
                <a:latin typeface="Times New Roman" pitchFamily="18" charset="0"/>
              </a:rPr>
              <a:t>)→﹁ B(y)))}</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2"/>
          </p:nvPr>
        </p:nvSpPr>
        <p:spPr/>
        <p:txBody>
          <a:bodyPr/>
          <a:lstStyle/>
          <a:p>
            <a:fld id="{7A445D8B-BDD6-464B-9FBD-8A33A4372F16}" type="slidenum">
              <a:rPr lang="en-US" altLang="zh-CN" smtClean="0"/>
              <a:pPr/>
              <a:t>88</a:t>
            </a:fld>
            <a:endParaRPr lang="en-US" altLang="zh-CN"/>
          </a:p>
        </p:txBody>
      </p:sp>
      <p:pic>
        <p:nvPicPr>
          <p:cNvPr id="64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 y="-27384"/>
            <a:ext cx="9146332" cy="443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921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35243"/>
          <a:stretch/>
        </p:blipFill>
        <p:spPr bwMode="auto">
          <a:xfrm>
            <a:off x="518" y="4293096"/>
            <a:ext cx="9143482" cy="254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直接连接符 5"/>
          <p:cNvCxnSpPr/>
          <p:nvPr/>
        </p:nvCxnSpPr>
        <p:spPr>
          <a:xfrm>
            <a:off x="518" y="4334040"/>
            <a:ext cx="9143482"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149556"/>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65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2" y="584853"/>
            <a:ext cx="9068345" cy="1916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2" y="2996952"/>
            <a:ext cx="8986701"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12617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9811" name="Rectangle 3"/>
          <p:cNvSpPr>
            <a:spLocks noGrp="1" noChangeArrowheads="1"/>
          </p:cNvSpPr>
          <p:nvPr>
            <p:ph type="body" idx="1"/>
          </p:nvPr>
        </p:nvSpPr>
        <p:spPr>
          <a:xfrm>
            <a:off x="323528" y="1268760"/>
            <a:ext cx="8244408" cy="5400675"/>
          </a:xfrm>
        </p:spPr>
        <p:txBody>
          <a:bodyPr/>
          <a:lstStyle/>
          <a:p>
            <a:pPr marL="609600" indent="-360000">
              <a:spcBef>
                <a:spcPts val="1800"/>
              </a:spcBef>
            </a:pPr>
            <a:r>
              <a:rPr lang="zh-CN" altLang="en-US" b="1" dirty="0" smtClean="0">
                <a:solidFill>
                  <a:srgbClr val="A50021"/>
                </a:solidFill>
                <a:latin typeface="Times New Roman" pitchFamily="18" charset="0"/>
              </a:rPr>
              <a:t>按</a:t>
            </a:r>
            <a:r>
              <a:rPr lang="zh-CN" altLang="en-US" b="1" dirty="0">
                <a:solidFill>
                  <a:srgbClr val="A50021"/>
                </a:solidFill>
                <a:latin typeface="Times New Roman" pitchFamily="18" charset="0"/>
              </a:rPr>
              <a:t>所用知识的确定性分类</a:t>
            </a:r>
          </a:p>
          <a:p>
            <a:pPr marL="630600" lvl="1" indent="0">
              <a:spcBef>
                <a:spcPts val="1800"/>
              </a:spcBef>
              <a:buNone/>
            </a:pPr>
            <a:r>
              <a:rPr lang="zh-CN" altLang="en-US" b="1" dirty="0" smtClean="0">
                <a:solidFill>
                  <a:srgbClr val="0000CC"/>
                </a:solidFill>
                <a:latin typeface="Times New Roman" pitchFamily="18" charset="0"/>
              </a:rPr>
              <a:t>           确定性</a:t>
            </a:r>
            <a:r>
              <a:rPr lang="zh-CN" altLang="en-US" b="1" dirty="0">
                <a:solidFill>
                  <a:srgbClr val="0000CC"/>
                </a:solidFill>
                <a:latin typeface="Times New Roman" pitchFamily="18" charset="0"/>
              </a:rPr>
              <a:t>推理 </a:t>
            </a:r>
            <a:r>
              <a:rPr lang="en-US" altLang="zh-CN" b="1" dirty="0">
                <a:solidFill>
                  <a:srgbClr val="0000CC"/>
                </a:solidFill>
                <a:latin typeface="Times New Roman" pitchFamily="18" charset="0"/>
              </a:rPr>
              <a:t>vs. </a:t>
            </a:r>
            <a:r>
              <a:rPr lang="zh-CN" altLang="en-US" b="1" dirty="0">
                <a:solidFill>
                  <a:srgbClr val="0000CC"/>
                </a:solidFill>
                <a:latin typeface="Times New Roman" pitchFamily="18" charset="0"/>
              </a:rPr>
              <a:t>不确定性推理</a:t>
            </a:r>
          </a:p>
          <a:p>
            <a:pPr marL="609600" indent="-360000">
              <a:spcBef>
                <a:spcPts val="1800"/>
              </a:spcBef>
            </a:pPr>
            <a:r>
              <a:rPr lang="zh-CN" altLang="en-US" b="1" dirty="0" smtClean="0">
                <a:solidFill>
                  <a:srgbClr val="A50021"/>
                </a:solidFill>
                <a:latin typeface="Times New Roman" pitchFamily="18" charset="0"/>
              </a:rPr>
              <a:t>按</a:t>
            </a:r>
            <a:r>
              <a:rPr lang="zh-CN" altLang="en-US" b="1" dirty="0">
                <a:solidFill>
                  <a:srgbClr val="A50021"/>
                </a:solidFill>
                <a:latin typeface="Times New Roman" pitchFamily="18" charset="0"/>
              </a:rPr>
              <a:t>推理过程的单调性分类</a:t>
            </a:r>
          </a:p>
          <a:p>
            <a:pPr marL="630600" lvl="1" indent="0">
              <a:spcBef>
                <a:spcPts val="1800"/>
              </a:spcBef>
              <a:buNone/>
            </a:pPr>
            <a:r>
              <a:rPr lang="zh-CN" altLang="en-US" b="1" dirty="0" smtClean="0">
                <a:solidFill>
                  <a:srgbClr val="0000CC"/>
                </a:solidFill>
                <a:latin typeface="Times New Roman" pitchFamily="18" charset="0"/>
              </a:rPr>
              <a:t>          单调推理 </a:t>
            </a:r>
            <a:r>
              <a:rPr lang="en-US" altLang="zh-CN" b="1" dirty="0">
                <a:solidFill>
                  <a:srgbClr val="0000CC"/>
                </a:solidFill>
                <a:latin typeface="Times New Roman" pitchFamily="18" charset="0"/>
              </a:rPr>
              <a:t>vs. </a:t>
            </a:r>
            <a:r>
              <a:rPr lang="zh-CN" altLang="en-US" b="1" dirty="0">
                <a:solidFill>
                  <a:srgbClr val="0000CC"/>
                </a:solidFill>
                <a:latin typeface="Times New Roman" pitchFamily="18" charset="0"/>
              </a:rPr>
              <a:t>非单调推理</a:t>
            </a:r>
          </a:p>
          <a:p>
            <a:pPr marL="990600" lvl="1" indent="-360000">
              <a:spcBef>
                <a:spcPts val="1800"/>
              </a:spcBef>
            </a:pPr>
            <a:r>
              <a:rPr lang="zh-CN" altLang="en-US" b="1" dirty="0">
                <a:solidFill>
                  <a:srgbClr val="00B050"/>
                </a:solidFill>
                <a:latin typeface="Times New Roman" pitchFamily="18" charset="0"/>
              </a:rPr>
              <a:t>单调：不会由于新知识的加入否定前面的</a:t>
            </a:r>
            <a:r>
              <a:rPr lang="zh-CN" altLang="en-US" b="1" dirty="0" smtClean="0">
                <a:solidFill>
                  <a:srgbClr val="00B050"/>
                </a:solidFill>
                <a:latin typeface="Times New Roman" pitchFamily="18" charset="0"/>
              </a:rPr>
              <a:t>结论  </a:t>
            </a:r>
            <a:r>
              <a:rPr lang="en-US" altLang="zh-CN" b="1" dirty="0" smtClean="0">
                <a:solidFill>
                  <a:srgbClr val="00B050"/>
                </a:solidFill>
                <a:latin typeface="Times New Roman" pitchFamily="18" charset="0"/>
              </a:rPr>
              <a:t>(</a:t>
            </a:r>
            <a:r>
              <a:rPr lang="zh-CN" altLang="en-US" b="1" dirty="0" smtClean="0">
                <a:solidFill>
                  <a:srgbClr val="00B050"/>
                </a:solidFill>
                <a:latin typeface="Times New Roman" pitchFamily="18" charset="0"/>
              </a:rPr>
              <a:t>不能</a:t>
            </a:r>
            <a:r>
              <a:rPr lang="zh-CN" altLang="en-US" b="1" dirty="0">
                <a:solidFill>
                  <a:srgbClr val="00B050"/>
                </a:solidFill>
                <a:latin typeface="Times New Roman" pitchFamily="18" charset="0"/>
              </a:rPr>
              <a:t>取消原有的</a:t>
            </a:r>
            <a:r>
              <a:rPr lang="zh-CN" altLang="en-US" b="1" dirty="0" smtClean="0">
                <a:solidFill>
                  <a:srgbClr val="00B050"/>
                </a:solidFill>
                <a:latin typeface="Times New Roman" pitchFamily="18" charset="0"/>
              </a:rPr>
              <a:t>结论</a:t>
            </a:r>
            <a:r>
              <a:rPr lang="en-US" altLang="zh-CN" b="1" dirty="0" smtClean="0">
                <a:solidFill>
                  <a:srgbClr val="00B050"/>
                </a:solidFill>
                <a:latin typeface="Times New Roman" pitchFamily="18" charset="0"/>
              </a:rPr>
              <a:t>) </a:t>
            </a:r>
          </a:p>
          <a:p>
            <a:pPr marL="990600" lvl="1" indent="-360000">
              <a:spcBef>
                <a:spcPts val="1800"/>
              </a:spcBef>
            </a:pPr>
            <a:r>
              <a:rPr lang="zh-CN" altLang="en-US" b="1" dirty="0" smtClean="0">
                <a:solidFill>
                  <a:srgbClr val="00B050"/>
                </a:solidFill>
                <a:latin typeface="Times New Roman" pitchFamily="18" charset="0"/>
              </a:rPr>
              <a:t>非</a:t>
            </a:r>
            <a:r>
              <a:rPr lang="zh-CN" altLang="en-US" b="1" dirty="0">
                <a:solidFill>
                  <a:srgbClr val="00B050"/>
                </a:solidFill>
                <a:latin typeface="Times New Roman" pitchFamily="18" charset="0"/>
              </a:rPr>
              <a:t>单调：知识不完全情况下，某些新知识的加入会否定前面的</a:t>
            </a:r>
            <a:r>
              <a:rPr lang="zh-CN" altLang="en-US" b="1" dirty="0" smtClean="0">
                <a:solidFill>
                  <a:srgbClr val="00B050"/>
                </a:solidFill>
                <a:latin typeface="Times New Roman" pitchFamily="18" charset="0"/>
              </a:rPr>
              <a:t>结论</a:t>
            </a:r>
            <a:endParaRPr lang="zh-CN" altLang="en-US" b="1" dirty="0">
              <a:solidFill>
                <a:srgbClr val="00B050"/>
              </a:solidFill>
              <a:latin typeface="Times New Roman" pitchFamily="18" charset="0"/>
            </a:endParaRPr>
          </a:p>
        </p:txBody>
      </p:sp>
      <p:sp>
        <p:nvSpPr>
          <p:cNvPr id="6" name="Rectangle 2"/>
          <p:cNvSpPr>
            <a:spLocks noGrp="1" noChangeArrowheads="1"/>
          </p:cNvSpPr>
          <p:nvPr>
            <p:ph type="title"/>
          </p:nvPr>
        </p:nvSpPr>
        <p:spPr>
          <a:xfrm>
            <a:off x="457200" y="144016"/>
            <a:ext cx="8229600" cy="908720"/>
          </a:xfrm>
        </p:spPr>
        <p:txBody>
          <a:bodyPr/>
          <a:lstStyle/>
          <a:p>
            <a:pPr marL="762000" indent="-762000"/>
            <a:r>
              <a:rPr lang="zh-CN" altLang="en-US" sz="4000" b="1" dirty="0" smtClean="0">
                <a:latin typeface="Times New Roman" pitchFamily="18" charset="0"/>
              </a:rPr>
              <a:t>推理</a:t>
            </a:r>
            <a:r>
              <a:rPr lang="zh-CN" altLang="en-US" sz="4000" b="1" dirty="0">
                <a:latin typeface="Times New Roman" pitchFamily="18" charset="0"/>
              </a:rPr>
              <a:t>方法及其</a:t>
            </a:r>
            <a:r>
              <a:rPr lang="zh-CN" altLang="en-US" sz="4000" b="1" dirty="0" smtClean="0">
                <a:latin typeface="Times New Roman" pitchFamily="18" charset="0"/>
              </a:rPr>
              <a:t>分类</a:t>
            </a:r>
            <a:endParaRPr lang="en-US" altLang="zh-CN" sz="32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9" name="Rectangle 3"/>
          <p:cNvSpPr>
            <a:spLocks noGrp="1" noChangeArrowheads="1"/>
          </p:cNvSpPr>
          <p:nvPr>
            <p:ph type="body" idx="1"/>
          </p:nvPr>
        </p:nvSpPr>
        <p:spPr>
          <a:xfrm>
            <a:off x="395288" y="1124744"/>
            <a:ext cx="8291512" cy="5184775"/>
          </a:xfrm>
        </p:spPr>
        <p:txBody>
          <a:bodyPr/>
          <a:lstStyle/>
          <a:p>
            <a:pPr marL="0" indent="0">
              <a:lnSpc>
                <a:spcPct val="120000"/>
              </a:lnSpc>
              <a:buNone/>
            </a:pPr>
            <a:r>
              <a:rPr lang="zh-CN" altLang="en-US" sz="2400" dirty="0" smtClean="0">
                <a:solidFill>
                  <a:srgbClr val="00B050"/>
                </a:solidFill>
              </a:rPr>
              <a:t>练习：</a:t>
            </a:r>
            <a:r>
              <a:rPr lang="en-US" altLang="zh-CN" sz="2400" b="1" dirty="0" smtClean="0">
                <a:solidFill>
                  <a:srgbClr val="00B050"/>
                </a:solidFill>
                <a:latin typeface="Times New Roman" pitchFamily="18" charset="0"/>
              </a:rPr>
              <a:t>“</a:t>
            </a:r>
            <a:r>
              <a:rPr lang="zh-CN" altLang="en-US" sz="2400" b="1" dirty="0">
                <a:solidFill>
                  <a:srgbClr val="00B050"/>
                </a:solidFill>
                <a:latin typeface="Times New Roman" pitchFamily="18" charset="0"/>
              </a:rPr>
              <a:t>快乐学生”问题</a:t>
            </a:r>
          </a:p>
          <a:p>
            <a:pPr marL="0" indent="0">
              <a:lnSpc>
                <a:spcPct val="120000"/>
              </a:lnSpc>
              <a:buNone/>
            </a:pPr>
            <a:r>
              <a:rPr lang="zh-CN" altLang="en-US" sz="2400" b="1" dirty="0">
                <a:solidFill>
                  <a:srgbClr val="00B050"/>
                </a:solidFill>
                <a:latin typeface="Times New Roman" pitchFamily="18" charset="0"/>
              </a:rPr>
              <a:t>     假设：任何通过计算机考试并获奖的人都是快乐的，任何肯学习或幸运的人都可以通过所有考试，张不肯学习但他是幸运的，任何幸运的人都能获奖。</a:t>
            </a:r>
          </a:p>
          <a:p>
            <a:pPr marL="0" indent="0">
              <a:lnSpc>
                <a:spcPct val="120000"/>
              </a:lnSpc>
              <a:buNone/>
            </a:pPr>
            <a:r>
              <a:rPr lang="zh-CN" altLang="en-US" sz="2400" b="1" dirty="0">
                <a:solidFill>
                  <a:srgbClr val="00B050"/>
                </a:solidFill>
                <a:latin typeface="Times New Roman" pitchFamily="18" charset="0"/>
              </a:rPr>
              <a:t>     求证：张是快乐的</a:t>
            </a:r>
            <a:r>
              <a:rPr lang="zh-CN" altLang="en-US" sz="2400" b="1" dirty="0" smtClean="0">
                <a:solidFill>
                  <a:srgbClr val="00B050"/>
                </a:solidFill>
                <a:latin typeface="Times New Roman" pitchFamily="18" charset="0"/>
              </a:rPr>
              <a:t>。</a:t>
            </a:r>
            <a:endParaRPr lang="en-US" altLang="zh-CN" sz="2400" b="1" dirty="0" smtClean="0">
              <a:solidFill>
                <a:srgbClr val="00B050"/>
              </a:solidFill>
              <a:latin typeface="Times New Roman" pitchFamily="18" charset="0"/>
            </a:endParaRPr>
          </a:p>
          <a:p>
            <a:pPr marL="0" indent="0">
              <a:lnSpc>
                <a:spcPct val="120000"/>
              </a:lnSpc>
              <a:buNone/>
            </a:pPr>
            <a:endParaRPr lang="zh-CN" altLang="en-US" sz="900" b="1" dirty="0">
              <a:solidFill>
                <a:srgbClr val="0000CC"/>
              </a:solidFill>
              <a:latin typeface="Times New Roman" pitchFamily="18" charset="0"/>
            </a:endParaRPr>
          </a:p>
          <a:p>
            <a:pPr marL="400050" lvl="1" indent="0">
              <a:lnSpc>
                <a:spcPct val="120000"/>
              </a:lnSpc>
              <a:buNone/>
            </a:pPr>
            <a:r>
              <a:rPr lang="zh-CN" altLang="en-US" sz="2200" b="0" dirty="0">
                <a:latin typeface="Times New Roman" pitchFamily="18" charset="0"/>
              </a:rPr>
              <a:t>      解：先定义谓词：</a:t>
            </a:r>
          </a:p>
          <a:p>
            <a:pPr marL="400050" lvl="1" indent="0">
              <a:lnSpc>
                <a:spcPct val="120000"/>
              </a:lnSpc>
              <a:buNone/>
            </a:pPr>
            <a:r>
              <a:rPr lang="zh-CN" altLang="en-US" sz="2200" b="0" dirty="0">
                <a:latin typeface="Times New Roman" pitchFamily="18" charset="0"/>
              </a:rPr>
              <a:t>      </a:t>
            </a:r>
            <a:r>
              <a:rPr lang="en-US" altLang="zh-CN" sz="2200" b="0" dirty="0">
                <a:latin typeface="Times New Roman" pitchFamily="18" charset="0"/>
              </a:rPr>
              <a:t>Pass(x, y)    x</a:t>
            </a:r>
            <a:r>
              <a:rPr lang="zh-CN" altLang="en-US" sz="2200" b="0" dirty="0">
                <a:latin typeface="Times New Roman" pitchFamily="18" charset="0"/>
              </a:rPr>
              <a:t>可以通过</a:t>
            </a:r>
            <a:r>
              <a:rPr lang="en-US" altLang="zh-CN" sz="2200" b="0" dirty="0">
                <a:latin typeface="Times New Roman" pitchFamily="18" charset="0"/>
              </a:rPr>
              <a:t>y</a:t>
            </a:r>
            <a:r>
              <a:rPr lang="zh-CN" altLang="en-US" sz="2200" b="0" dirty="0">
                <a:latin typeface="Times New Roman" pitchFamily="18" charset="0"/>
              </a:rPr>
              <a:t>考试</a:t>
            </a:r>
          </a:p>
          <a:p>
            <a:pPr marL="400050" lvl="1" indent="0">
              <a:lnSpc>
                <a:spcPct val="120000"/>
              </a:lnSpc>
              <a:buNone/>
            </a:pPr>
            <a:r>
              <a:rPr lang="zh-CN" altLang="en-US" sz="2200" b="0" dirty="0">
                <a:latin typeface="Times New Roman" pitchFamily="18" charset="0"/>
              </a:rPr>
              <a:t>      </a:t>
            </a:r>
            <a:r>
              <a:rPr lang="en-US" altLang="zh-CN" sz="2200" b="0" dirty="0">
                <a:latin typeface="Times New Roman" pitchFamily="18" charset="0"/>
              </a:rPr>
              <a:t>Win(x, prize)    x</a:t>
            </a:r>
            <a:r>
              <a:rPr lang="zh-CN" altLang="en-US" sz="2200" b="0" dirty="0">
                <a:latin typeface="Times New Roman" pitchFamily="18" charset="0"/>
              </a:rPr>
              <a:t>能获得奖励</a:t>
            </a:r>
          </a:p>
          <a:p>
            <a:pPr marL="400050" lvl="1" indent="0">
              <a:lnSpc>
                <a:spcPct val="120000"/>
              </a:lnSpc>
              <a:buNone/>
            </a:pPr>
            <a:r>
              <a:rPr lang="zh-CN" altLang="en-US" sz="2200" b="0" dirty="0">
                <a:latin typeface="Times New Roman" pitchFamily="18" charset="0"/>
              </a:rPr>
              <a:t>      </a:t>
            </a:r>
            <a:r>
              <a:rPr lang="en-US" altLang="zh-CN" sz="2200" b="0" dirty="0">
                <a:latin typeface="Times New Roman" pitchFamily="18" charset="0"/>
              </a:rPr>
              <a:t>Study(x)     x</a:t>
            </a:r>
            <a:r>
              <a:rPr lang="zh-CN" altLang="en-US" sz="2200" b="0" dirty="0">
                <a:latin typeface="Times New Roman" pitchFamily="18" charset="0"/>
              </a:rPr>
              <a:t>肯学习</a:t>
            </a:r>
          </a:p>
          <a:p>
            <a:pPr marL="400050" lvl="1" indent="0">
              <a:lnSpc>
                <a:spcPct val="120000"/>
              </a:lnSpc>
              <a:buNone/>
            </a:pPr>
            <a:r>
              <a:rPr lang="zh-CN" altLang="en-US" sz="2200" b="0" dirty="0">
                <a:latin typeface="Times New Roman" pitchFamily="18" charset="0"/>
              </a:rPr>
              <a:t>      </a:t>
            </a:r>
            <a:r>
              <a:rPr lang="en-US" altLang="zh-CN" sz="2200" b="0" dirty="0">
                <a:latin typeface="Times New Roman" pitchFamily="18" charset="0"/>
              </a:rPr>
              <a:t>Happy(x)    x</a:t>
            </a:r>
            <a:r>
              <a:rPr lang="zh-CN" altLang="en-US" sz="2200" b="0" dirty="0">
                <a:latin typeface="Times New Roman" pitchFamily="18" charset="0"/>
              </a:rPr>
              <a:t>是快乐的</a:t>
            </a:r>
          </a:p>
          <a:p>
            <a:pPr marL="400050" lvl="1" indent="0">
              <a:lnSpc>
                <a:spcPct val="120000"/>
              </a:lnSpc>
              <a:buNone/>
            </a:pPr>
            <a:r>
              <a:rPr lang="zh-CN" altLang="en-US" sz="2200" b="0" dirty="0">
                <a:latin typeface="Times New Roman" pitchFamily="18" charset="0"/>
              </a:rPr>
              <a:t>      </a:t>
            </a:r>
            <a:r>
              <a:rPr lang="en-US" altLang="zh-CN" sz="2200" b="0" dirty="0">
                <a:latin typeface="Times New Roman" pitchFamily="18" charset="0"/>
              </a:rPr>
              <a:t>Lucky(x)     x</a:t>
            </a:r>
            <a:r>
              <a:rPr lang="zh-CN" altLang="en-US" sz="2200" b="0" dirty="0">
                <a:latin typeface="Times New Roman" pitchFamily="18" charset="0"/>
              </a:rPr>
              <a:t>是幸运的</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3" name="Rectangle 3"/>
          <p:cNvSpPr>
            <a:spLocks noGrp="1" noChangeArrowheads="1"/>
          </p:cNvSpPr>
          <p:nvPr>
            <p:ph type="body" idx="1"/>
          </p:nvPr>
        </p:nvSpPr>
        <p:spPr>
          <a:xfrm>
            <a:off x="251520" y="1268760"/>
            <a:ext cx="9144000" cy="5113337"/>
          </a:xfrm>
        </p:spPr>
        <p:txBody>
          <a:bodyPr/>
          <a:lstStyle/>
          <a:p>
            <a:pPr marL="400050" lvl="1" indent="0">
              <a:spcBef>
                <a:spcPts val="1200"/>
              </a:spcBef>
              <a:buNone/>
            </a:pPr>
            <a:r>
              <a:rPr lang="zh-CN" altLang="en-US" sz="2200" b="0" dirty="0">
                <a:latin typeface="Times New Roman" pitchFamily="18" charset="0"/>
              </a:rPr>
              <a:t>再将问题用谓词表示如下：</a:t>
            </a:r>
          </a:p>
          <a:p>
            <a:pPr marL="400050" lvl="1" indent="0">
              <a:spcBef>
                <a:spcPts val="1200"/>
              </a:spcBef>
              <a:buNone/>
            </a:pPr>
            <a:r>
              <a:rPr lang="zh-CN" altLang="en-US" sz="2200" b="0" dirty="0">
                <a:latin typeface="Times New Roman" pitchFamily="18" charset="0"/>
              </a:rPr>
              <a:t> </a:t>
            </a:r>
            <a:r>
              <a:rPr lang="en-US" altLang="zh-CN" sz="2200" b="0" dirty="0" smtClean="0">
                <a:latin typeface="Times New Roman" pitchFamily="18" charset="0"/>
              </a:rPr>
              <a:t> </a:t>
            </a:r>
            <a:r>
              <a:rPr lang="zh-CN" altLang="en-US" sz="2200" b="0" dirty="0" smtClean="0">
                <a:latin typeface="Times New Roman" pitchFamily="18" charset="0"/>
              </a:rPr>
              <a:t>“</a:t>
            </a:r>
            <a:r>
              <a:rPr lang="zh-CN" altLang="en-US" sz="2200" b="0" dirty="0">
                <a:latin typeface="Times New Roman" pitchFamily="18" charset="0"/>
              </a:rPr>
              <a:t>任何通过计算机考试并获奖的人都是快乐的”</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a:t>
            </a:r>
            <a:r>
              <a:rPr lang="en-US" altLang="zh-CN" sz="2200" b="0" dirty="0">
                <a:latin typeface="Times New Roman" pitchFamily="18" charset="0"/>
                <a:ea typeface="Batang" pitchFamily="18" charset="-127"/>
              </a:rPr>
              <a:t>∀</a:t>
            </a:r>
            <a:r>
              <a:rPr lang="en-US" altLang="zh-CN" sz="2200" b="0" dirty="0">
                <a:latin typeface="Times New Roman" pitchFamily="18" charset="0"/>
              </a:rPr>
              <a:t>x)(Pass(x, computer)∧Win(x, prize)</a:t>
            </a:r>
            <a:r>
              <a:rPr lang="en-US" altLang="zh-CN" sz="2200" b="0" dirty="0">
                <a:latin typeface="Times New Roman" pitchFamily="18" charset="0"/>
                <a:cs typeface="Arial" charset="0"/>
              </a:rPr>
              <a:t>→</a:t>
            </a:r>
            <a:r>
              <a:rPr lang="en-US" altLang="zh-CN" sz="2200" b="0" dirty="0">
                <a:latin typeface="Times New Roman" pitchFamily="18" charset="0"/>
              </a:rPr>
              <a:t>Happy(x))</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任何肯学习或幸运的人都可以通过所有考试”</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a:t>
            </a:r>
            <a:r>
              <a:rPr lang="en-US" altLang="zh-CN" sz="2200" b="0" dirty="0">
                <a:latin typeface="Times New Roman" pitchFamily="18" charset="0"/>
                <a:ea typeface="Batang" pitchFamily="18" charset="-127"/>
              </a:rPr>
              <a:t>∀</a:t>
            </a:r>
            <a:r>
              <a:rPr lang="en-US" altLang="zh-CN" sz="2200" b="0" dirty="0">
                <a:latin typeface="Times New Roman" pitchFamily="18" charset="0"/>
              </a:rPr>
              <a:t>x) (</a:t>
            </a:r>
            <a:r>
              <a:rPr lang="en-US" altLang="zh-CN" sz="2200" b="0" dirty="0">
                <a:latin typeface="Times New Roman" pitchFamily="18" charset="0"/>
                <a:ea typeface="Batang" pitchFamily="18" charset="-127"/>
              </a:rPr>
              <a:t>∀</a:t>
            </a:r>
            <a:r>
              <a:rPr lang="en-US" altLang="zh-CN" sz="2200" b="0" dirty="0">
                <a:latin typeface="Times New Roman" pitchFamily="18" charset="0"/>
              </a:rPr>
              <a:t> y) (Study(x)∨Lucky(x)→Pass(x, y))</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张不肯学习但他是幸运的”</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﹁Study(zhang)∧Lucky(zhang)</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任何幸运的人都能获奖”</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a:t>
            </a:r>
            <a:r>
              <a:rPr lang="en-US" altLang="zh-CN" sz="2200" b="0" dirty="0">
                <a:latin typeface="Times New Roman" pitchFamily="18" charset="0"/>
                <a:ea typeface="Batang" pitchFamily="18" charset="-127"/>
              </a:rPr>
              <a:t>∀</a:t>
            </a:r>
            <a:r>
              <a:rPr lang="en-US" altLang="zh-CN" sz="2200" b="0" dirty="0">
                <a:latin typeface="Times New Roman" pitchFamily="18" charset="0"/>
              </a:rPr>
              <a:t>x) (Lucky(x)→Win(x, prize))</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结论“张是快乐的”的否定</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﹁Happy(zhang)</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587" name="Rectangle 3"/>
          <p:cNvSpPr>
            <a:spLocks noGrp="1" noChangeArrowheads="1"/>
          </p:cNvSpPr>
          <p:nvPr>
            <p:ph type="body" idx="1"/>
          </p:nvPr>
        </p:nvSpPr>
        <p:spPr>
          <a:xfrm>
            <a:off x="457200" y="1600200"/>
            <a:ext cx="8229600" cy="4708525"/>
          </a:xfrm>
        </p:spPr>
        <p:txBody>
          <a:bodyPr/>
          <a:lstStyle/>
          <a:p>
            <a:pPr marL="0" indent="0">
              <a:spcBef>
                <a:spcPts val="1200"/>
              </a:spcBef>
              <a:buNone/>
            </a:pPr>
            <a:r>
              <a:rPr lang="zh-CN" altLang="en-US" sz="2400" b="0" dirty="0">
                <a:latin typeface="Times New Roman" pitchFamily="18" charset="0"/>
              </a:rPr>
              <a:t>将上述谓词公式转化为子句集如下：</a:t>
            </a:r>
          </a:p>
          <a:p>
            <a:pPr marL="0" indent="0">
              <a:spcBef>
                <a:spcPts val="1200"/>
              </a:spcBef>
              <a:buNone/>
            </a:pPr>
            <a:r>
              <a:rPr lang="zh-CN" altLang="en-US" sz="2400" b="0" dirty="0">
                <a:latin typeface="Times New Roman" pitchFamily="18" charset="0"/>
              </a:rPr>
              <a:t>  </a:t>
            </a:r>
            <a:r>
              <a:rPr lang="en-US" altLang="zh-CN" sz="2400" b="0" dirty="0" smtClean="0">
                <a:latin typeface="Times New Roman" pitchFamily="18" charset="0"/>
              </a:rPr>
              <a:t>(</a:t>
            </a:r>
            <a:r>
              <a:rPr lang="en-US" altLang="zh-CN" sz="2400" b="0" dirty="0">
                <a:latin typeface="Times New Roman" pitchFamily="18" charset="0"/>
              </a:rPr>
              <a:t>1) ﹁Pass(x, computer)∨﹁Win(x, prize)</a:t>
            </a:r>
            <a:r>
              <a:rPr lang="en-US" altLang="zh-CN" sz="2400" b="0" dirty="0">
                <a:latin typeface="Times New Roman" pitchFamily="18" charset="0"/>
                <a:ea typeface="Batang" pitchFamily="18" charset="-127"/>
              </a:rPr>
              <a:t>∨</a:t>
            </a:r>
            <a:r>
              <a:rPr lang="en-US" altLang="zh-CN" sz="2400" b="0" dirty="0">
                <a:latin typeface="Times New Roman" pitchFamily="18" charset="0"/>
              </a:rPr>
              <a:t>Happy(x)</a:t>
            </a:r>
          </a:p>
          <a:p>
            <a:pPr marL="0" indent="0">
              <a:spcBef>
                <a:spcPts val="1200"/>
              </a:spcBef>
              <a:buNone/>
            </a:pPr>
            <a:r>
              <a:rPr lang="en-US" altLang="zh-CN" sz="2400" b="0" dirty="0">
                <a:latin typeface="Times New Roman" pitchFamily="18" charset="0"/>
              </a:rPr>
              <a:t>    (2) ﹁Study(y)∨Pass(y, z)</a:t>
            </a:r>
          </a:p>
          <a:p>
            <a:pPr marL="0" indent="0">
              <a:spcBef>
                <a:spcPts val="1200"/>
              </a:spcBef>
              <a:buNone/>
            </a:pPr>
            <a:r>
              <a:rPr lang="en-US" altLang="zh-CN" sz="2400" b="0" dirty="0">
                <a:latin typeface="Times New Roman" pitchFamily="18" charset="0"/>
              </a:rPr>
              <a:t>    (3) ﹁Lucky(u)∨Pass(u, v)</a:t>
            </a:r>
          </a:p>
          <a:p>
            <a:pPr marL="0" indent="0">
              <a:spcBef>
                <a:spcPts val="1200"/>
              </a:spcBef>
              <a:buNone/>
            </a:pPr>
            <a:r>
              <a:rPr lang="en-US" altLang="zh-CN" sz="2400" b="0" dirty="0">
                <a:latin typeface="Times New Roman" pitchFamily="18" charset="0"/>
              </a:rPr>
              <a:t>    (4) ﹁Study(zhang)</a:t>
            </a:r>
          </a:p>
          <a:p>
            <a:pPr marL="0" indent="0">
              <a:spcBef>
                <a:spcPts val="1200"/>
              </a:spcBef>
              <a:buNone/>
            </a:pPr>
            <a:r>
              <a:rPr lang="en-US" altLang="zh-CN" sz="2400" b="0" dirty="0">
                <a:latin typeface="Times New Roman" pitchFamily="18" charset="0"/>
              </a:rPr>
              <a:t>    (5)  Lucky(zhang)</a:t>
            </a:r>
          </a:p>
          <a:p>
            <a:pPr marL="0" indent="0">
              <a:spcBef>
                <a:spcPts val="1200"/>
              </a:spcBef>
              <a:buNone/>
            </a:pPr>
            <a:r>
              <a:rPr lang="en-US" altLang="zh-CN" sz="2400" b="0" dirty="0">
                <a:latin typeface="Times New Roman" pitchFamily="18" charset="0"/>
              </a:rPr>
              <a:t>    (6) ﹁Lucky(w)∨Win(w, prize)</a:t>
            </a:r>
          </a:p>
          <a:p>
            <a:pPr marL="0" indent="0">
              <a:spcBef>
                <a:spcPts val="1200"/>
              </a:spcBef>
              <a:buNone/>
            </a:pPr>
            <a:r>
              <a:rPr lang="en-US" altLang="zh-CN" sz="2400" b="0" dirty="0">
                <a:latin typeface="Times New Roman" pitchFamily="18" charset="0"/>
              </a:rPr>
              <a:t>    (7) ﹁ Happy(zhang)    (</a:t>
            </a:r>
            <a:r>
              <a:rPr lang="zh-CN" altLang="en-US" sz="2400" b="0" dirty="0">
                <a:latin typeface="Times New Roman" pitchFamily="18" charset="0"/>
              </a:rPr>
              <a:t>结论的否定</a:t>
            </a:r>
            <a:r>
              <a:rPr lang="en-US" altLang="zh-CN" sz="2400" b="0" dirty="0">
                <a:latin typeface="Times New Roman" pitchFamily="18" charset="0"/>
              </a:rPr>
              <a:t>)</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611" name="Rectangle 3"/>
          <p:cNvSpPr>
            <a:spLocks noGrp="1" noChangeArrowheads="1"/>
          </p:cNvSpPr>
          <p:nvPr>
            <p:ph type="body" idx="1"/>
          </p:nvPr>
        </p:nvSpPr>
        <p:spPr>
          <a:xfrm>
            <a:off x="0" y="1196975"/>
            <a:ext cx="9144000" cy="5472113"/>
          </a:xfrm>
        </p:spPr>
        <p:txBody>
          <a:bodyPr/>
          <a:lstStyle/>
          <a:p>
            <a:pPr>
              <a:buFontTx/>
              <a:buNone/>
            </a:pPr>
            <a:r>
              <a:rPr lang="en-US" altLang="zh-CN"/>
              <a:t> </a:t>
            </a:r>
          </a:p>
        </p:txBody>
      </p:sp>
      <p:sp>
        <p:nvSpPr>
          <p:cNvPr id="708612" name="Text Box 4"/>
          <p:cNvSpPr txBox="1">
            <a:spLocks noChangeArrowheads="1"/>
          </p:cNvSpPr>
          <p:nvPr/>
        </p:nvSpPr>
        <p:spPr bwMode="auto">
          <a:xfrm>
            <a:off x="539750" y="1268413"/>
            <a:ext cx="4032250" cy="7112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solidFill>
                  <a:srgbClr val="0000CC"/>
                </a:solidFill>
              </a:rPr>
              <a:t>﹁Pass(x, computer)∨</a:t>
            </a:r>
            <a:r>
              <a:rPr lang="en-US" altLang="zh-CN" b="1" dirty="0">
                <a:solidFill>
                  <a:srgbClr val="008000"/>
                </a:solidFill>
              </a:rPr>
              <a:t>﹁Win(x, prize)</a:t>
            </a:r>
            <a:r>
              <a:rPr lang="en-US" altLang="zh-CN" b="1" dirty="0">
                <a:solidFill>
                  <a:srgbClr val="0000CC"/>
                </a:solidFill>
              </a:rPr>
              <a:t>∨Happy(x)</a:t>
            </a:r>
          </a:p>
        </p:txBody>
      </p:sp>
      <p:sp>
        <p:nvSpPr>
          <p:cNvPr id="708613" name="Text Box 5"/>
          <p:cNvSpPr txBox="1">
            <a:spLocks noChangeArrowheads="1"/>
          </p:cNvSpPr>
          <p:nvPr/>
        </p:nvSpPr>
        <p:spPr bwMode="auto">
          <a:xfrm>
            <a:off x="5508625" y="1268413"/>
            <a:ext cx="2879725" cy="7112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00CC"/>
                </a:solidFill>
              </a:rPr>
              <a:t>﹁Lucky(w)∨</a:t>
            </a:r>
            <a:r>
              <a:rPr lang="en-US" altLang="zh-CN" b="1">
                <a:solidFill>
                  <a:srgbClr val="008000"/>
                </a:solidFill>
              </a:rPr>
              <a:t>Win(w, prize)</a:t>
            </a:r>
          </a:p>
        </p:txBody>
      </p:sp>
      <p:sp>
        <p:nvSpPr>
          <p:cNvPr id="708614" name="Text Box 6"/>
          <p:cNvSpPr txBox="1">
            <a:spLocks noChangeArrowheads="1"/>
          </p:cNvSpPr>
          <p:nvPr/>
        </p:nvSpPr>
        <p:spPr bwMode="auto">
          <a:xfrm>
            <a:off x="1476375" y="2420938"/>
            <a:ext cx="4238625" cy="7112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﹁Pass(w, Computer)∨</a:t>
            </a:r>
            <a:r>
              <a:rPr lang="en-US" altLang="zh-CN" b="1">
                <a:solidFill>
                  <a:srgbClr val="008000"/>
                </a:solidFill>
              </a:rPr>
              <a:t>Happy(w)</a:t>
            </a:r>
            <a:r>
              <a:rPr lang="en-US" altLang="zh-CN" b="1">
                <a:solidFill>
                  <a:srgbClr val="0000CC"/>
                </a:solidFill>
              </a:rPr>
              <a:t> ∨﹁Lucky(w)</a:t>
            </a:r>
          </a:p>
        </p:txBody>
      </p:sp>
      <p:sp>
        <p:nvSpPr>
          <p:cNvPr id="708615" name="Text Box 7"/>
          <p:cNvSpPr txBox="1">
            <a:spLocks noChangeArrowheads="1"/>
          </p:cNvSpPr>
          <p:nvPr/>
        </p:nvSpPr>
        <p:spPr bwMode="auto">
          <a:xfrm>
            <a:off x="6084888" y="2492375"/>
            <a:ext cx="22320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 Happy(zhang)</a:t>
            </a:r>
          </a:p>
        </p:txBody>
      </p:sp>
      <p:sp>
        <p:nvSpPr>
          <p:cNvPr id="708616" name="Text Box 8"/>
          <p:cNvSpPr txBox="1">
            <a:spLocks noChangeArrowheads="1"/>
          </p:cNvSpPr>
          <p:nvPr/>
        </p:nvSpPr>
        <p:spPr bwMode="auto">
          <a:xfrm>
            <a:off x="250825" y="3644900"/>
            <a:ext cx="201771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8000"/>
                </a:solidFill>
              </a:rPr>
              <a:t>Lucky(zhang)</a:t>
            </a:r>
          </a:p>
        </p:txBody>
      </p:sp>
      <p:sp>
        <p:nvSpPr>
          <p:cNvPr id="708617" name="Text Box 9"/>
          <p:cNvSpPr txBox="1">
            <a:spLocks noChangeArrowheads="1"/>
          </p:cNvSpPr>
          <p:nvPr/>
        </p:nvSpPr>
        <p:spPr bwMode="auto">
          <a:xfrm>
            <a:off x="3059113" y="3644900"/>
            <a:ext cx="561657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﹁Pass(zhang, Computer)∨</a:t>
            </a:r>
            <a:r>
              <a:rPr lang="en-US" altLang="zh-CN" b="1">
                <a:solidFill>
                  <a:srgbClr val="008000"/>
                </a:solidFill>
              </a:rPr>
              <a:t>﹁Lucky(zhang)</a:t>
            </a:r>
          </a:p>
        </p:txBody>
      </p:sp>
      <p:sp>
        <p:nvSpPr>
          <p:cNvPr id="708618" name="Text Box 10"/>
          <p:cNvSpPr txBox="1">
            <a:spLocks noChangeArrowheads="1"/>
          </p:cNvSpPr>
          <p:nvPr/>
        </p:nvSpPr>
        <p:spPr bwMode="auto">
          <a:xfrm>
            <a:off x="827088" y="4581525"/>
            <a:ext cx="3313112"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﹁Pass(zhang, Computer)</a:t>
            </a:r>
          </a:p>
        </p:txBody>
      </p:sp>
      <p:sp>
        <p:nvSpPr>
          <p:cNvPr id="708619" name="Text Box 11"/>
          <p:cNvSpPr txBox="1">
            <a:spLocks noChangeArrowheads="1"/>
          </p:cNvSpPr>
          <p:nvPr/>
        </p:nvSpPr>
        <p:spPr bwMode="auto">
          <a:xfrm>
            <a:off x="4787900" y="4581525"/>
            <a:ext cx="32400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00CC"/>
                </a:solidFill>
              </a:rPr>
              <a:t>﹁Lucky(u)∨</a:t>
            </a:r>
            <a:r>
              <a:rPr lang="en-US" altLang="zh-CN" b="1">
                <a:solidFill>
                  <a:srgbClr val="008000"/>
                </a:solidFill>
              </a:rPr>
              <a:t>Pass(u, v)</a:t>
            </a:r>
          </a:p>
        </p:txBody>
      </p:sp>
      <p:sp>
        <p:nvSpPr>
          <p:cNvPr id="708620" name="Text Box 12"/>
          <p:cNvSpPr txBox="1">
            <a:spLocks noChangeArrowheads="1"/>
          </p:cNvSpPr>
          <p:nvPr/>
        </p:nvSpPr>
        <p:spPr bwMode="auto">
          <a:xfrm>
            <a:off x="2411413" y="5373688"/>
            <a:ext cx="23050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﹁Lucky(zhang)</a:t>
            </a:r>
          </a:p>
        </p:txBody>
      </p:sp>
      <p:sp>
        <p:nvSpPr>
          <p:cNvPr id="708621" name="Text Box 13"/>
          <p:cNvSpPr txBox="1">
            <a:spLocks noChangeArrowheads="1"/>
          </p:cNvSpPr>
          <p:nvPr/>
        </p:nvSpPr>
        <p:spPr bwMode="auto">
          <a:xfrm>
            <a:off x="5219700" y="5373688"/>
            <a:ext cx="20161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Lucky(zhang)</a:t>
            </a:r>
          </a:p>
        </p:txBody>
      </p:sp>
      <p:sp>
        <p:nvSpPr>
          <p:cNvPr id="708622" name="Text Box 14"/>
          <p:cNvSpPr txBox="1">
            <a:spLocks noChangeArrowheads="1"/>
          </p:cNvSpPr>
          <p:nvPr/>
        </p:nvSpPr>
        <p:spPr bwMode="auto">
          <a:xfrm>
            <a:off x="4356100" y="6165850"/>
            <a:ext cx="12255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     NIL</a:t>
            </a:r>
          </a:p>
        </p:txBody>
      </p:sp>
      <p:sp>
        <p:nvSpPr>
          <p:cNvPr id="708623" name="Line 15"/>
          <p:cNvSpPr>
            <a:spLocks noChangeShapeType="1"/>
          </p:cNvSpPr>
          <p:nvPr/>
        </p:nvSpPr>
        <p:spPr bwMode="auto">
          <a:xfrm>
            <a:off x="2051050" y="1989138"/>
            <a:ext cx="1441450"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24" name="Line 16"/>
          <p:cNvSpPr>
            <a:spLocks noChangeShapeType="1"/>
          </p:cNvSpPr>
          <p:nvPr/>
        </p:nvSpPr>
        <p:spPr bwMode="auto">
          <a:xfrm flipH="1">
            <a:off x="3635375" y="1989138"/>
            <a:ext cx="3168650" cy="4318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25" name="Line 17"/>
          <p:cNvSpPr>
            <a:spLocks noChangeShapeType="1"/>
          </p:cNvSpPr>
          <p:nvPr/>
        </p:nvSpPr>
        <p:spPr bwMode="auto">
          <a:xfrm>
            <a:off x="3348038" y="3141663"/>
            <a:ext cx="2447925" cy="503237"/>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26" name="Line 18"/>
          <p:cNvSpPr>
            <a:spLocks noChangeShapeType="1"/>
          </p:cNvSpPr>
          <p:nvPr/>
        </p:nvSpPr>
        <p:spPr bwMode="auto">
          <a:xfrm flipH="1">
            <a:off x="5867400" y="2924175"/>
            <a:ext cx="1225550"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27" name="Line 19"/>
          <p:cNvSpPr>
            <a:spLocks noChangeShapeType="1"/>
          </p:cNvSpPr>
          <p:nvPr/>
        </p:nvSpPr>
        <p:spPr bwMode="auto">
          <a:xfrm>
            <a:off x="1187450" y="4005263"/>
            <a:ext cx="1296988"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28" name="Line 20"/>
          <p:cNvSpPr>
            <a:spLocks noChangeShapeType="1"/>
          </p:cNvSpPr>
          <p:nvPr/>
        </p:nvSpPr>
        <p:spPr bwMode="auto">
          <a:xfrm flipH="1">
            <a:off x="2555875" y="4076700"/>
            <a:ext cx="3600450" cy="5048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29" name="Line 21"/>
          <p:cNvSpPr>
            <a:spLocks noChangeShapeType="1"/>
          </p:cNvSpPr>
          <p:nvPr/>
        </p:nvSpPr>
        <p:spPr bwMode="auto">
          <a:xfrm>
            <a:off x="2268538" y="5013325"/>
            <a:ext cx="1295400" cy="3603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30" name="Line 22"/>
          <p:cNvSpPr>
            <a:spLocks noChangeShapeType="1"/>
          </p:cNvSpPr>
          <p:nvPr/>
        </p:nvSpPr>
        <p:spPr bwMode="auto">
          <a:xfrm flipH="1">
            <a:off x="3708400" y="5013325"/>
            <a:ext cx="2663825" cy="3603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31" name="Line 23"/>
          <p:cNvSpPr>
            <a:spLocks noChangeShapeType="1"/>
          </p:cNvSpPr>
          <p:nvPr/>
        </p:nvSpPr>
        <p:spPr bwMode="auto">
          <a:xfrm>
            <a:off x="3419475" y="5805488"/>
            <a:ext cx="1439863" cy="3603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32" name="Line 24"/>
          <p:cNvSpPr>
            <a:spLocks noChangeShapeType="1"/>
          </p:cNvSpPr>
          <p:nvPr/>
        </p:nvSpPr>
        <p:spPr bwMode="auto">
          <a:xfrm flipH="1">
            <a:off x="4932363" y="5805488"/>
            <a:ext cx="1295400" cy="3603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p>
        </p:txBody>
      </p:sp>
      <p:sp>
        <p:nvSpPr>
          <p:cNvPr id="708633" name="Text Box 25"/>
          <p:cNvSpPr txBox="1">
            <a:spLocks noChangeArrowheads="1"/>
          </p:cNvSpPr>
          <p:nvPr/>
        </p:nvSpPr>
        <p:spPr bwMode="auto">
          <a:xfrm>
            <a:off x="1258888" y="1989138"/>
            <a:ext cx="863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{w/x}</a:t>
            </a:r>
          </a:p>
        </p:txBody>
      </p:sp>
      <p:sp>
        <p:nvSpPr>
          <p:cNvPr id="708634" name="Text Box 26"/>
          <p:cNvSpPr txBox="1">
            <a:spLocks noChangeArrowheads="1"/>
          </p:cNvSpPr>
          <p:nvPr/>
        </p:nvSpPr>
        <p:spPr bwMode="auto">
          <a:xfrm>
            <a:off x="1619250" y="3141663"/>
            <a:ext cx="1512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{zhang/w}</a:t>
            </a:r>
          </a:p>
        </p:txBody>
      </p:sp>
      <p:sp>
        <p:nvSpPr>
          <p:cNvPr id="708635" name="Text Box 27"/>
          <p:cNvSpPr txBox="1">
            <a:spLocks noChangeArrowheads="1"/>
          </p:cNvSpPr>
          <p:nvPr/>
        </p:nvSpPr>
        <p:spPr bwMode="auto">
          <a:xfrm>
            <a:off x="0" y="5013325"/>
            <a:ext cx="2987824"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a:solidFill>
                  <a:srgbClr val="0000CC"/>
                </a:solidFill>
              </a:rPr>
              <a:t>{</a:t>
            </a:r>
            <a:r>
              <a:rPr lang="en-US" altLang="zh-CN" b="1" dirty="0" err="1">
                <a:solidFill>
                  <a:srgbClr val="0000CC"/>
                </a:solidFill>
              </a:rPr>
              <a:t>zhang</a:t>
            </a:r>
            <a:r>
              <a:rPr lang="en-US" altLang="zh-CN" b="1" dirty="0">
                <a:solidFill>
                  <a:srgbClr val="0000CC"/>
                </a:solidFill>
              </a:rPr>
              <a:t>/u, computer/v}</a:t>
            </a:r>
          </a:p>
        </p:txBody>
      </p:sp>
      <p:sp>
        <p:nvSpPr>
          <p:cNvPr id="30"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635" name="Rectangle 3"/>
          <p:cNvSpPr>
            <a:spLocks noGrp="1" noChangeArrowheads="1"/>
          </p:cNvSpPr>
          <p:nvPr>
            <p:ph type="body" idx="1"/>
          </p:nvPr>
        </p:nvSpPr>
        <p:spPr>
          <a:xfrm>
            <a:off x="395288" y="1268413"/>
            <a:ext cx="8291512" cy="5184775"/>
          </a:xfrm>
        </p:spPr>
        <p:txBody>
          <a:bodyPr/>
          <a:lstStyle/>
          <a:p>
            <a:pPr marL="0" indent="0">
              <a:lnSpc>
                <a:spcPct val="90000"/>
              </a:lnSpc>
              <a:buNone/>
            </a:pPr>
            <a:r>
              <a:rPr lang="zh-CN" altLang="en-US" sz="2400" b="1" dirty="0" smtClean="0">
                <a:solidFill>
                  <a:srgbClr val="00B050"/>
                </a:solidFill>
                <a:latin typeface="Times New Roman" pitchFamily="18" charset="0"/>
              </a:rPr>
              <a:t>练习：</a:t>
            </a:r>
            <a:r>
              <a:rPr lang="en-US" altLang="zh-CN" sz="2400" b="1" dirty="0" smtClean="0">
                <a:solidFill>
                  <a:srgbClr val="00B050"/>
                </a:solidFill>
                <a:latin typeface="Times New Roman" pitchFamily="18" charset="0"/>
              </a:rPr>
              <a:t>“</a:t>
            </a:r>
            <a:r>
              <a:rPr lang="zh-CN" altLang="en-US" sz="2400" b="1" dirty="0">
                <a:solidFill>
                  <a:srgbClr val="00B050"/>
                </a:solidFill>
                <a:latin typeface="Times New Roman" pitchFamily="18" charset="0"/>
              </a:rPr>
              <a:t>激动人心的生活”问题</a:t>
            </a:r>
          </a:p>
          <a:p>
            <a:pPr marL="0" indent="0">
              <a:lnSpc>
                <a:spcPct val="90000"/>
              </a:lnSpc>
              <a:buNone/>
            </a:pPr>
            <a:r>
              <a:rPr lang="zh-CN" altLang="en-US" sz="2400" b="1" dirty="0">
                <a:solidFill>
                  <a:srgbClr val="00B050"/>
                </a:solidFill>
                <a:latin typeface="Times New Roman" pitchFamily="18" charset="0"/>
              </a:rPr>
              <a:t>     假设：所有不贫穷并且聪明的人都是快乐的，那些看书的人是聪明的。李明能看书且不贫穷，快乐的人过着激动人心的生活。</a:t>
            </a:r>
          </a:p>
          <a:p>
            <a:pPr marL="0" indent="0">
              <a:lnSpc>
                <a:spcPct val="90000"/>
              </a:lnSpc>
              <a:buNone/>
            </a:pPr>
            <a:r>
              <a:rPr lang="zh-CN" altLang="en-US" sz="2400" b="1" dirty="0">
                <a:solidFill>
                  <a:srgbClr val="00B050"/>
                </a:solidFill>
                <a:latin typeface="Times New Roman" pitchFamily="18" charset="0"/>
              </a:rPr>
              <a:t>     求证：李明过着激动人心的生活</a:t>
            </a:r>
            <a:r>
              <a:rPr lang="zh-CN" altLang="en-US" sz="2400" b="1" dirty="0" smtClean="0">
                <a:solidFill>
                  <a:srgbClr val="00B050"/>
                </a:solidFill>
                <a:latin typeface="Times New Roman" pitchFamily="18" charset="0"/>
              </a:rPr>
              <a:t>。</a:t>
            </a:r>
            <a:endParaRPr lang="en-US" altLang="zh-CN" sz="2400" b="1" dirty="0" smtClean="0">
              <a:solidFill>
                <a:srgbClr val="00B050"/>
              </a:solidFill>
              <a:latin typeface="Times New Roman" pitchFamily="18" charset="0"/>
            </a:endParaRPr>
          </a:p>
          <a:p>
            <a:pPr marL="0" indent="0">
              <a:lnSpc>
                <a:spcPct val="90000"/>
              </a:lnSpc>
              <a:buNone/>
            </a:pPr>
            <a:endParaRPr lang="zh-CN" altLang="en-US" sz="2400" b="1" dirty="0">
              <a:solidFill>
                <a:srgbClr val="0000CC"/>
              </a:solidFill>
              <a:latin typeface="Times New Roman" pitchFamily="18" charset="0"/>
            </a:endParaRPr>
          </a:p>
          <a:p>
            <a:pPr marL="400050" lvl="1" indent="0">
              <a:lnSpc>
                <a:spcPct val="90000"/>
              </a:lnSpc>
              <a:buNone/>
            </a:pPr>
            <a:r>
              <a:rPr lang="zh-CN" altLang="en-US" sz="2200" b="0" dirty="0">
                <a:latin typeface="Times New Roman" pitchFamily="18" charset="0"/>
              </a:rPr>
              <a:t>      解：先定义谓词：</a:t>
            </a:r>
          </a:p>
          <a:p>
            <a:pPr marL="400050" lvl="1" indent="0">
              <a:lnSpc>
                <a:spcPct val="90000"/>
              </a:lnSpc>
              <a:buNone/>
            </a:pPr>
            <a:r>
              <a:rPr lang="zh-CN" altLang="en-US" sz="2200" b="0" dirty="0">
                <a:latin typeface="Times New Roman" pitchFamily="18" charset="0"/>
              </a:rPr>
              <a:t>      </a:t>
            </a:r>
            <a:r>
              <a:rPr lang="en-US" altLang="zh-CN" sz="2200" b="0" dirty="0">
                <a:latin typeface="Times New Roman" pitchFamily="18" charset="0"/>
              </a:rPr>
              <a:t>Poor(x)    x</a:t>
            </a:r>
            <a:r>
              <a:rPr lang="zh-CN" altLang="en-US" sz="2200" b="0" dirty="0">
                <a:latin typeface="Times New Roman" pitchFamily="18" charset="0"/>
              </a:rPr>
              <a:t>是贫穷的</a:t>
            </a:r>
          </a:p>
          <a:p>
            <a:pPr marL="400050" lvl="1" indent="0">
              <a:lnSpc>
                <a:spcPct val="90000"/>
              </a:lnSpc>
              <a:buNone/>
            </a:pPr>
            <a:r>
              <a:rPr lang="zh-CN" altLang="en-US" sz="2200" b="0" dirty="0">
                <a:latin typeface="Times New Roman" pitchFamily="18" charset="0"/>
              </a:rPr>
              <a:t>      </a:t>
            </a:r>
            <a:r>
              <a:rPr lang="en-US" altLang="zh-CN" sz="2200" b="0" dirty="0">
                <a:latin typeface="Times New Roman" pitchFamily="18" charset="0"/>
              </a:rPr>
              <a:t>Smart(x)  x</a:t>
            </a:r>
            <a:r>
              <a:rPr lang="zh-CN" altLang="en-US" sz="2200" b="0" dirty="0">
                <a:latin typeface="Times New Roman" pitchFamily="18" charset="0"/>
              </a:rPr>
              <a:t>是聪明的</a:t>
            </a:r>
          </a:p>
          <a:p>
            <a:pPr marL="400050" lvl="1" indent="0">
              <a:lnSpc>
                <a:spcPct val="90000"/>
              </a:lnSpc>
              <a:buNone/>
            </a:pPr>
            <a:r>
              <a:rPr lang="zh-CN" altLang="en-US" sz="2200" b="0" dirty="0">
                <a:latin typeface="Times New Roman" pitchFamily="18" charset="0"/>
              </a:rPr>
              <a:t>      </a:t>
            </a:r>
            <a:r>
              <a:rPr lang="en-US" altLang="zh-CN" sz="2200" b="0" dirty="0">
                <a:latin typeface="Times New Roman" pitchFamily="18" charset="0"/>
              </a:rPr>
              <a:t>Happy(x)    x</a:t>
            </a:r>
            <a:r>
              <a:rPr lang="zh-CN" altLang="en-US" sz="2200" b="0" dirty="0">
                <a:latin typeface="Times New Roman" pitchFamily="18" charset="0"/>
              </a:rPr>
              <a:t>是快乐的</a:t>
            </a:r>
          </a:p>
          <a:p>
            <a:pPr marL="400050" lvl="1" indent="0">
              <a:lnSpc>
                <a:spcPct val="90000"/>
              </a:lnSpc>
              <a:buNone/>
            </a:pPr>
            <a:r>
              <a:rPr lang="zh-CN" altLang="en-US" sz="2200" b="0" dirty="0">
                <a:latin typeface="Times New Roman" pitchFamily="18" charset="0"/>
              </a:rPr>
              <a:t>      </a:t>
            </a:r>
            <a:r>
              <a:rPr lang="en-US" altLang="zh-CN" sz="2200" b="0" dirty="0">
                <a:latin typeface="Times New Roman" pitchFamily="18" charset="0"/>
              </a:rPr>
              <a:t>Read(x)    x</a:t>
            </a:r>
            <a:r>
              <a:rPr lang="zh-CN" altLang="en-US" sz="2200" b="0" dirty="0">
                <a:latin typeface="Times New Roman" pitchFamily="18" charset="0"/>
              </a:rPr>
              <a:t>能看书</a:t>
            </a:r>
          </a:p>
          <a:p>
            <a:pPr marL="400050" lvl="1" indent="0">
              <a:lnSpc>
                <a:spcPct val="90000"/>
              </a:lnSpc>
              <a:buNone/>
            </a:pPr>
            <a:r>
              <a:rPr lang="zh-CN" altLang="en-US" sz="2200" b="0" dirty="0">
                <a:latin typeface="Times New Roman" pitchFamily="18" charset="0"/>
              </a:rPr>
              <a:t>      </a:t>
            </a:r>
            <a:r>
              <a:rPr lang="en-US" altLang="zh-CN" sz="2200" b="0" dirty="0">
                <a:latin typeface="Times New Roman" pitchFamily="18" charset="0"/>
              </a:rPr>
              <a:t>Exciting(x)     x</a:t>
            </a:r>
            <a:r>
              <a:rPr lang="zh-CN" altLang="en-US" sz="2200" b="0" dirty="0">
                <a:latin typeface="Times New Roman" pitchFamily="18" charset="0"/>
              </a:rPr>
              <a:t>过着激动人心的生活       </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9" name="Rectangle 3"/>
          <p:cNvSpPr>
            <a:spLocks noGrp="1" noChangeArrowheads="1"/>
          </p:cNvSpPr>
          <p:nvPr>
            <p:ph type="body" idx="1"/>
          </p:nvPr>
        </p:nvSpPr>
        <p:spPr>
          <a:xfrm>
            <a:off x="599735" y="1268760"/>
            <a:ext cx="8086353" cy="5113337"/>
          </a:xfrm>
        </p:spPr>
        <p:txBody>
          <a:bodyPr/>
          <a:lstStyle/>
          <a:p>
            <a:pPr marL="400050" lvl="1" indent="0">
              <a:spcBef>
                <a:spcPts val="1200"/>
              </a:spcBef>
              <a:buNone/>
            </a:pPr>
            <a:r>
              <a:rPr lang="zh-CN" altLang="en-US" sz="2200" b="0" dirty="0" smtClean="0">
                <a:latin typeface="Times New Roman" pitchFamily="18" charset="0"/>
              </a:rPr>
              <a:t>谓词表示：</a:t>
            </a:r>
            <a:endParaRPr lang="zh-CN" altLang="en-US" sz="2200" b="0" dirty="0">
              <a:latin typeface="Times New Roman" pitchFamily="18" charset="0"/>
            </a:endParaRPr>
          </a:p>
          <a:p>
            <a:pPr marL="400050" lvl="1" indent="0">
              <a:spcBef>
                <a:spcPts val="1200"/>
              </a:spcBef>
              <a:buNone/>
            </a:pPr>
            <a:r>
              <a:rPr lang="zh-CN" altLang="en-US" sz="2200" b="0" dirty="0">
                <a:latin typeface="Times New Roman" pitchFamily="18" charset="0"/>
              </a:rPr>
              <a:t> </a:t>
            </a:r>
            <a:r>
              <a:rPr lang="zh-CN" altLang="en-US" sz="2200" b="0" dirty="0" smtClean="0">
                <a:latin typeface="Times New Roman" pitchFamily="18" charset="0"/>
              </a:rPr>
              <a:t> “</a:t>
            </a:r>
            <a:r>
              <a:rPr lang="zh-CN" altLang="en-US" sz="2200" b="0" dirty="0">
                <a:latin typeface="Times New Roman" pitchFamily="18" charset="0"/>
              </a:rPr>
              <a:t>所有不贫穷并且聪明的人都是快乐的”</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a:t>
            </a:r>
            <a:r>
              <a:rPr lang="en-US" altLang="zh-CN" sz="2200" b="0" dirty="0">
                <a:latin typeface="Times New Roman" pitchFamily="18" charset="0"/>
                <a:ea typeface="Batang" pitchFamily="18" charset="-127"/>
              </a:rPr>
              <a:t>∀</a:t>
            </a:r>
            <a:r>
              <a:rPr lang="en-US" altLang="zh-CN" sz="2200" b="0" dirty="0">
                <a:latin typeface="Times New Roman" pitchFamily="18" charset="0"/>
              </a:rPr>
              <a:t>x)((﹁Poor(x)∧Smart(x))</a:t>
            </a:r>
            <a:r>
              <a:rPr lang="en-US" altLang="zh-CN" sz="2200" b="0" dirty="0">
                <a:latin typeface="Times New Roman" pitchFamily="18" charset="0"/>
                <a:cs typeface="Arial" charset="0"/>
              </a:rPr>
              <a:t>→</a:t>
            </a:r>
            <a:r>
              <a:rPr lang="en-US" altLang="zh-CN" sz="2200" b="0" dirty="0">
                <a:latin typeface="Times New Roman" pitchFamily="18" charset="0"/>
              </a:rPr>
              <a:t>Happy(x))</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那些看书的人是聪明的”</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a:t>
            </a:r>
            <a:r>
              <a:rPr lang="en-US" altLang="zh-CN" sz="2200" b="0" dirty="0">
                <a:latin typeface="Times New Roman" pitchFamily="18" charset="0"/>
                <a:ea typeface="Batang" pitchFamily="18" charset="-127"/>
              </a:rPr>
              <a:t>∀</a:t>
            </a:r>
            <a:r>
              <a:rPr lang="en-US" altLang="zh-CN" sz="2200" b="0" dirty="0">
                <a:latin typeface="Times New Roman" pitchFamily="18" charset="0"/>
              </a:rPr>
              <a:t>y) (Read(y) → Smart(y))</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李明能看书且不贫穷”</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Read(Liming)∧﹁Poor(Liming)</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快乐的人过着激动人心的生活”</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a:t>
            </a:r>
            <a:r>
              <a:rPr lang="en-US" altLang="zh-CN" sz="2200" b="0" dirty="0">
                <a:latin typeface="Times New Roman" pitchFamily="18" charset="0"/>
                <a:ea typeface="Batang" pitchFamily="18" charset="-127"/>
              </a:rPr>
              <a:t>∀</a:t>
            </a:r>
            <a:r>
              <a:rPr lang="en-US" altLang="zh-CN" sz="2200" b="0" dirty="0">
                <a:latin typeface="Times New Roman" pitchFamily="18" charset="0"/>
              </a:rPr>
              <a:t>z) (Happy(z)→Exciting(z))</a:t>
            </a:r>
          </a:p>
          <a:p>
            <a:pPr marL="400050" lvl="1" indent="0">
              <a:spcBef>
                <a:spcPts val="1200"/>
              </a:spcBef>
              <a:buNone/>
            </a:pPr>
            <a:r>
              <a:rPr lang="en-US" altLang="zh-CN" sz="2200" b="0" dirty="0">
                <a:latin typeface="Times New Roman" pitchFamily="18" charset="0"/>
              </a:rPr>
              <a:t>    </a:t>
            </a:r>
            <a:r>
              <a:rPr lang="zh-CN" altLang="en-US" sz="2200" b="0" dirty="0">
                <a:latin typeface="Times New Roman" pitchFamily="18" charset="0"/>
              </a:rPr>
              <a:t>目标“李明过着激动人心的生活”的否定</a:t>
            </a:r>
          </a:p>
          <a:p>
            <a:pPr marL="400050" lvl="1" indent="0">
              <a:spcBef>
                <a:spcPts val="1200"/>
              </a:spcBef>
              <a:buNone/>
            </a:pPr>
            <a:r>
              <a:rPr lang="zh-CN" altLang="en-US" sz="2200" b="0" dirty="0">
                <a:latin typeface="Times New Roman" pitchFamily="18" charset="0"/>
              </a:rPr>
              <a:t>       </a:t>
            </a:r>
            <a:r>
              <a:rPr lang="en-US" altLang="zh-CN" sz="2200" b="0" dirty="0">
                <a:latin typeface="Times New Roman" pitchFamily="18" charset="0"/>
              </a:rPr>
              <a:t>﹁Exciting(Liming)</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3" name="Rectangle 3"/>
          <p:cNvSpPr>
            <a:spLocks noGrp="1" noChangeArrowheads="1"/>
          </p:cNvSpPr>
          <p:nvPr>
            <p:ph type="body" idx="1"/>
          </p:nvPr>
        </p:nvSpPr>
        <p:spPr>
          <a:xfrm>
            <a:off x="662880" y="1600200"/>
            <a:ext cx="8229600" cy="4708525"/>
          </a:xfrm>
        </p:spPr>
        <p:txBody>
          <a:bodyPr/>
          <a:lstStyle/>
          <a:p>
            <a:pPr marL="400050" lvl="1" indent="0">
              <a:spcBef>
                <a:spcPts val="1200"/>
              </a:spcBef>
              <a:buNone/>
            </a:pPr>
            <a:r>
              <a:rPr lang="zh-CN" altLang="en-US" b="0" dirty="0">
                <a:latin typeface="Times New Roman" pitchFamily="18" charset="0"/>
              </a:rPr>
              <a:t>将上述谓词公式转化为子句集如下：</a:t>
            </a:r>
          </a:p>
          <a:p>
            <a:pPr marL="400050" lvl="1" indent="0">
              <a:spcBef>
                <a:spcPts val="1200"/>
              </a:spcBef>
              <a:buNone/>
            </a:pPr>
            <a:r>
              <a:rPr lang="zh-CN" altLang="en-US" b="0" dirty="0">
                <a:latin typeface="Times New Roman" pitchFamily="18" charset="0"/>
              </a:rPr>
              <a:t>  </a:t>
            </a:r>
            <a:r>
              <a:rPr lang="en-US" altLang="zh-CN" b="0" dirty="0" smtClean="0">
                <a:latin typeface="Times New Roman" pitchFamily="18" charset="0"/>
              </a:rPr>
              <a:t>(</a:t>
            </a:r>
            <a:r>
              <a:rPr lang="en-US" altLang="zh-CN" b="0" dirty="0">
                <a:latin typeface="Times New Roman" pitchFamily="18" charset="0"/>
              </a:rPr>
              <a:t>1) Poor(x)∨﹁Smart(x)</a:t>
            </a:r>
            <a:r>
              <a:rPr lang="en-US" altLang="zh-CN" b="0" dirty="0">
                <a:latin typeface="Times New Roman" pitchFamily="18" charset="0"/>
                <a:ea typeface="Batang" pitchFamily="18" charset="-127"/>
              </a:rPr>
              <a:t>∨</a:t>
            </a:r>
            <a:r>
              <a:rPr lang="en-US" altLang="zh-CN" b="0" dirty="0">
                <a:latin typeface="Times New Roman" pitchFamily="18" charset="0"/>
              </a:rPr>
              <a:t>Happy(x)</a:t>
            </a:r>
          </a:p>
          <a:p>
            <a:pPr marL="400050" lvl="1" indent="0">
              <a:spcBef>
                <a:spcPts val="1200"/>
              </a:spcBef>
              <a:buNone/>
            </a:pPr>
            <a:r>
              <a:rPr lang="en-US" altLang="zh-CN" b="0" dirty="0">
                <a:latin typeface="Times New Roman" pitchFamily="18" charset="0"/>
              </a:rPr>
              <a:t>    (2) ﹁Read(y)∨Smart(y)</a:t>
            </a:r>
          </a:p>
          <a:p>
            <a:pPr marL="400050" lvl="1" indent="0">
              <a:spcBef>
                <a:spcPts val="1200"/>
              </a:spcBef>
              <a:buNone/>
            </a:pPr>
            <a:r>
              <a:rPr lang="en-US" altLang="zh-CN" b="0" dirty="0">
                <a:latin typeface="Times New Roman" pitchFamily="18" charset="0"/>
              </a:rPr>
              <a:t>    (3) Read(Liming)</a:t>
            </a:r>
          </a:p>
          <a:p>
            <a:pPr marL="400050" lvl="1" indent="0">
              <a:spcBef>
                <a:spcPts val="1200"/>
              </a:spcBef>
              <a:buNone/>
            </a:pPr>
            <a:r>
              <a:rPr lang="en-US" altLang="zh-CN" b="0" dirty="0">
                <a:latin typeface="Times New Roman" pitchFamily="18" charset="0"/>
              </a:rPr>
              <a:t>    (4) ﹁Poor(Liming)</a:t>
            </a:r>
          </a:p>
          <a:p>
            <a:pPr marL="400050" lvl="1" indent="0">
              <a:spcBef>
                <a:spcPts val="1200"/>
              </a:spcBef>
              <a:buNone/>
            </a:pPr>
            <a:r>
              <a:rPr lang="en-US" altLang="zh-CN" b="0" dirty="0">
                <a:latin typeface="Times New Roman" pitchFamily="18" charset="0"/>
              </a:rPr>
              <a:t>    (5) ﹁Happy(z)∨Exciting(z)</a:t>
            </a:r>
          </a:p>
          <a:p>
            <a:pPr marL="400050" lvl="1" indent="0">
              <a:spcBef>
                <a:spcPts val="1200"/>
              </a:spcBef>
              <a:buNone/>
            </a:pPr>
            <a:r>
              <a:rPr lang="en-US" altLang="zh-CN" b="0" dirty="0">
                <a:latin typeface="Times New Roman" pitchFamily="18" charset="0"/>
              </a:rPr>
              <a:t>    (6) ﹁Exciting(Liming) (</a:t>
            </a:r>
            <a:r>
              <a:rPr lang="zh-CN" altLang="en-US" b="0" dirty="0">
                <a:latin typeface="Times New Roman" pitchFamily="18" charset="0"/>
              </a:rPr>
              <a:t>结论的否定</a:t>
            </a:r>
            <a:r>
              <a:rPr lang="en-US" altLang="zh-CN" b="0" dirty="0">
                <a:latin typeface="Times New Roman" pitchFamily="18" charset="0"/>
              </a:rPr>
              <a:t>)</a:t>
            </a:r>
          </a:p>
        </p:txBody>
      </p:sp>
      <p:sp>
        <p:nvSpPr>
          <p:cNvPr id="6"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7" name="Rectangle 3"/>
          <p:cNvSpPr>
            <a:spLocks noGrp="1" noChangeArrowheads="1"/>
          </p:cNvSpPr>
          <p:nvPr>
            <p:ph type="body" idx="1"/>
          </p:nvPr>
        </p:nvSpPr>
        <p:spPr>
          <a:xfrm>
            <a:off x="0" y="1196975"/>
            <a:ext cx="9144000" cy="5472113"/>
          </a:xfrm>
        </p:spPr>
        <p:txBody>
          <a:bodyPr/>
          <a:lstStyle/>
          <a:p>
            <a:pPr>
              <a:buFontTx/>
              <a:buNone/>
            </a:pPr>
            <a:r>
              <a:rPr lang="en-US" altLang="zh-CN"/>
              <a:t> </a:t>
            </a:r>
          </a:p>
        </p:txBody>
      </p:sp>
      <p:sp>
        <p:nvSpPr>
          <p:cNvPr id="712708" name="Text Box 4"/>
          <p:cNvSpPr txBox="1">
            <a:spLocks noChangeArrowheads="1"/>
          </p:cNvSpPr>
          <p:nvPr/>
        </p:nvSpPr>
        <p:spPr bwMode="auto">
          <a:xfrm>
            <a:off x="539750" y="1268413"/>
            <a:ext cx="28082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﹁Exciting(Liming)</a:t>
            </a:r>
          </a:p>
        </p:txBody>
      </p:sp>
      <p:sp>
        <p:nvSpPr>
          <p:cNvPr id="712709" name="Text Box 5"/>
          <p:cNvSpPr txBox="1">
            <a:spLocks noChangeArrowheads="1"/>
          </p:cNvSpPr>
          <p:nvPr/>
        </p:nvSpPr>
        <p:spPr bwMode="auto">
          <a:xfrm>
            <a:off x="5076825" y="1268413"/>
            <a:ext cx="33115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00CC"/>
                </a:solidFill>
              </a:rPr>
              <a:t>﹁Happy(z)∨</a:t>
            </a:r>
            <a:r>
              <a:rPr lang="en-US" altLang="zh-CN" b="1">
                <a:solidFill>
                  <a:srgbClr val="008000"/>
                </a:solidFill>
              </a:rPr>
              <a:t>Exciting(z)</a:t>
            </a:r>
          </a:p>
        </p:txBody>
      </p:sp>
      <p:sp>
        <p:nvSpPr>
          <p:cNvPr id="712710" name="Text Box 6"/>
          <p:cNvSpPr txBox="1">
            <a:spLocks noChangeArrowheads="1"/>
          </p:cNvSpPr>
          <p:nvPr/>
        </p:nvSpPr>
        <p:spPr bwMode="auto">
          <a:xfrm>
            <a:off x="1476375" y="2420938"/>
            <a:ext cx="25193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﹁Happy(Liming)</a:t>
            </a:r>
          </a:p>
        </p:txBody>
      </p:sp>
      <p:sp>
        <p:nvSpPr>
          <p:cNvPr id="712711" name="Text Box 7"/>
          <p:cNvSpPr txBox="1">
            <a:spLocks noChangeArrowheads="1"/>
          </p:cNvSpPr>
          <p:nvPr/>
        </p:nvSpPr>
        <p:spPr bwMode="auto">
          <a:xfrm>
            <a:off x="4284663" y="2420938"/>
            <a:ext cx="44640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Happy(x))∨﹁Smart(x)∨</a:t>
            </a:r>
            <a:r>
              <a:rPr lang="en-US" altLang="zh-CN" b="1">
                <a:solidFill>
                  <a:srgbClr val="008000"/>
                </a:solidFill>
              </a:rPr>
              <a:t>Happy(x)</a:t>
            </a:r>
          </a:p>
        </p:txBody>
      </p:sp>
      <p:sp>
        <p:nvSpPr>
          <p:cNvPr id="712712" name="Text Box 8"/>
          <p:cNvSpPr txBox="1">
            <a:spLocks noChangeArrowheads="1"/>
          </p:cNvSpPr>
          <p:nvPr/>
        </p:nvSpPr>
        <p:spPr bwMode="auto">
          <a:xfrm>
            <a:off x="755650" y="3573463"/>
            <a:ext cx="4103688"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00CC"/>
                </a:solidFill>
              </a:rPr>
              <a:t>Poor(Liming)∨</a:t>
            </a:r>
            <a:r>
              <a:rPr lang="en-US" altLang="zh-CN" b="1">
                <a:solidFill>
                  <a:srgbClr val="008000"/>
                </a:solidFill>
              </a:rPr>
              <a:t>﹁Smart(Liming)</a:t>
            </a:r>
          </a:p>
        </p:txBody>
      </p:sp>
      <p:sp>
        <p:nvSpPr>
          <p:cNvPr id="712713" name="Text Box 9"/>
          <p:cNvSpPr txBox="1">
            <a:spLocks noChangeArrowheads="1"/>
          </p:cNvSpPr>
          <p:nvPr/>
        </p:nvSpPr>
        <p:spPr bwMode="auto">
          <a:xfrm>
            <a:off x="5508625" y="3573463"/>
            <a:ext cx="2951163"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﹁Read(y)∨</a:t>
            </a:r>
            <a:r>
              <a:rPr lang="en-US" altLang="zh-CN" b="1">
                <a:solidFill>
                  <a:srgbClr val="008000"/>
                </a:solidFill>
              </a:rPr>
              <a:t>Smart(y )</a:t>
            </a:r>
          </a:p>
        </p:txBody>
      </p:sp>
      <p:sp>
        <p:nvSpPr>
          <p:cNvPr id="712714" name="Text Box 10"/>
          <p:cNvSpPr txBox="1">
            <a:spLocks noChangeArrowheads="1"/>
          </p:cNvSpPr>
          <p:nvPr/>
        </p:nvSpPr>
        <p:spPr bwMode="auto">
          <a:xfrm>
            <a:off x="468313" y="4581525"/>
            <a:ext cx="3887787"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Poor(Liming)∨﹁</a:t>
            </a:r>
            <a:r>
              <a:rPr lang="en-US" altLang="zh-CN" b="1">
                <a:solidFill>
                  <a:srgbClr val="0000CC"/>
                </a:solidFill>
              </a:rPr>
              <a:t>Read(Liming)</a:t>
            </a:r>
          </a:p>
        </p:txBody>
      </p:sp>
      <p:sp>
        <p:nvSpPr>
          <p:cNvPr id="712715" name="Text Box 11"/>
          <p:cNvSpPr txBox="1">
            <a:spLocks noChangeArrowheads="1"/>
          </p:cNvSpPr>
          <p:nvPr/>
        </p:nvSpPr>
        <p:spPr bwMode="auto">
          <a:xfrm>
            <a:off x="5219700" y="4581525"/>
            <a:ext cx="24479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b="1">
                <a:solidFill>
                  <a:srgbClr val="008000"/>
                </a:solidFill>
              </a:rPr>
              <a:t>﹁Poor(Liming)</a:t>
            </a:r>
          </a:p>
        </p:txBody>
      </p:sp>
      <p:sp>
        <p:nvSpPr>
          <p:cNvPr id="712716" name="Text Box 12"/>
          <p:cNvSpPr txBox="1">
            <a:spLocks noChangeArrowheads="1"/>
          </p:cNvSpPr>
          <p:nvPr/>
        </p:nvSpPr>
        <p:spPr bwMode="auto">
          <a:xfrm>
            <a:off x="2411413" y="5373688"/>
            <a:ext cx="23050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﹁Read(Liming)</a:t>
            </a:r>
          </a:p>
        </p:txBody>
      </p:sp>
      <p:sp>
        <p:nvSpPr>
          <p:cNvPr id="712717" name="Text Box 13"/>
          <p:cNvSpPr txBox="1">
            <a:spLocks noChangeArrowheads="1"/>
          </p:cNvSpPr>
          <p:nvPr/>
        </p:nvSpPr>
        <p:spPr bwMode="auto">
          <a:xfrm>
            <a:off x="5219700" y="5373688"/>
            <a:ext cx="2016125"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8000"/>
                </a:solidFill>
              </a:rPr>
              <a:t>Read(Liming)</a:t>
            </a:r>
          </a:p>
        </p:txBody>
      </p:sp>
      <p:sp>
        <p:nvSpPr>
          <p:cNvPr id="712718" name="Text Box 14"/>
          <p:cNvSpPr txBox="1">
            <a:spLocks noChangeArrowheads="1"/>
          </p:cNvSpPr>
          <p:nvPr/>
        </p:nvSpPr>
        <p:spPr bwMode="auto">
          <a:xfrm>
            <a:off x="4356100" y="6165850"/>
            <a:ext cx="1225550" cy="406400"/>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     NIL</a:t>
            </a:r>
          </a:p>
        </p:txBody>
      </p:sp>
      <p:sp>
        <p:nvSpPr>
          <p:cNvPr id="712719" name="Line 15"/>
          <p:cNvSpPr>
            <a:spLocks noChangeShapeType="1"/>
          </p:cNvSpPr>
          <p:nvPr/>
        </p:nvSpPr>
        <p:spPr bwMode="auto">
          <a:xfrm>
            <a:off x="1835150" y="1700213"/>
            <a:ext cx="865188"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0" name="Line 16"/>
          <p:cNvSpPr>
            <a:spLocks noChangeShapeType="1"/>
          </p:cNvSpPr>
          <p:nvPr/>
        </p:nvSpPr>
        <p:spPr bwMode="auto">
          <a:xfrm flipH="1">
            <a:off x="2843213" y="1700213"/>
            <a:ext cx="3960812"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1" name="Line 17"/>
          <p:cNvSpPr>
            <a:spLocks noChangeShapeType="1"/>
          </p:cNvSpPr>
          <p:nvPr/>
        </p:nvSpPr>
        <p:spPr bwMode="auto">
          <a:xfrm>
            <a:off x="2555875" y="2852738"/>
            <a:ext cx="144463"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2" name="Line 18"/>
          <p:cNvSpPr>
            <a:spLocks noChangeShapeType="1"/>
          </p:cNvSpPr>
          <p:nvPr/>
        </p:nvSpPr>
        <p:spPr bwMode="auto">
          <a:xfrm flipH="1">
            <a:off x="2843213" y="2852738"/>
            <a:ext cx="4105275" cy="7207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3" name="Line 19"/>
          <p:cNvSpPr>
            <a:spLocks noChangeShapeType="1"/>
          </p:cNvSpPr>
          <p:nvPr/>
        </p:nvSpPr>
        <p:spPr bwMode="auto">
          <a:xfrm>
            <a:off x="2339975" y="4005263"/>
            <a:ext cx="144463"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4" name="Line 20"/>
          <p:cNvSpPr>
            <a:spLocks noChangeShapeType="1"/>
          </p:cNvSpPr>
          <p:nvPr/>
        </p:nvSpPr>
        <p:spPr bwMode="auto">
          <a:xfrm flipH="1">
            <a:off x="2555875" y="4005263"/>
            <a:ext cx="4321175" cy="5762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5" name="Line 21"/>
          <p:cNvSpPr>
            <a:spLocks noChangeShapeType="1"/>
          </p:cNvSpPr>
          <p:nvPr/>
        </p:nvSpPr>
        <p:spPr bwMode="auto">
          <a:xfrm>
            <a:off x="2268538" y="5013325"/>
            <a:ext cx="1295400" cy="3603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6" name="Line 22"/>
          <p:cNvSpPr>
            <a:spLocks noChangeShapeType="1"/>
          </p:cNvSpPr>
          <p:nvPr/>
        </p:nvSpPr>
        <p:spPr bwMode="auto">
          <a:xfrm flipH="1">
            <a:off x="3708400" y="5013325"/>
            <a:ext cx="2592388" cy="3603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7" name="Line 23"/>
          <p:cNvSpPr>
            <a:spLocks noChangeShapeType="1"/>
          </p:cNvSpPr>
          <p:nvPr/>
        </p:nvSpPr>
        <p:spPr bwMode="auto">
          <a:xfrm>
            <a:off x="3419475" y="5805488"/>
            <a:ext cx="1439863" cy="3603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8" name="Line 24"/>
          <p:cNvSpPr>
            <a:spLocks noChangeShapeType="1"/>
          </p:cNvSpPr>
          <p:nvPr/>
        </p:nvSpPr>
        <p:spPr bwMode="auto">
          <a:xfrm flipH="1">
            <a:off x="4932363" y="5805488"/>
            <a:ext cx="1295400" cy="360362"/>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2729" name="Text Box 25"/>
          <p:cNvSpPr txBox="1">
            <a:spLocks noChangeArrowheads="1"/>
          </p:cNvSpPr>
          <p:nvPr/>
        </p:nvSpPr>
        <p:spPr bwMode="auto">
          <a:xfrm>
            <a:off x="838200" y="1844675"/>
            <a:ext cx="150155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a:solidFill>
                  <a:srgbClr val="0000CC"/>
                </a:solidFill>
              </a:rPr>
              <a:t>{Liming/z}</a:t>
            </a:r>
          </a:p>
        </p:txBody>
      </p:sp>
      <p:sp>
        <p:nvSpPr>
          <p:cNvPr id="712730" name="Text Box 26"/>
          <p:cNvSpPr txBox="1">
            <a:spLocks noChangeArrowheads="1"/>
          </p:cNvSpPr>
          <p:nvPr/>
        </p:nvSpPr>
        <p:spPr bwMode="auto">
          <a:xfrm>
            <a:off x="1219200" y="2924175"/>
            <a:ext cx="162460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a:solidFill>
                  <a:srgbClr val="0000CC"/>
                </a:solidFill>
              </a:rPr>
              <a:t>{Liming/x}</a:t>
            </a:r>
          </a:p>
        </p:txBody>
      </p:sp>
      <p:sp>
        <p:nvSpPr>
          <p:cNvPr id="712731" name="Text Box 27"/>
          <p:cNvSpPr txBox="1">
            <a:spLocks noChangeArrowheads="1"/>
          </p:cNvSpPr>
          <p:nvPr/>
        </p:nvSpPr>
        <p:spPr bwMode="auto">
          <a:xfrm>
            <a:off x="914400" y="4076700"/>
            <a:ext cx="1425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{Liming/y}</a:t>
            </a:r>
          </a:p>
        </p:txBody>
      </p:sp>
      <p:sp>
        <p:nvSpPr>
          <p:cNvPr id="30" name="Rectangle 2"/>
          <p:cNvSpPr txBox="1">
            <a:spLocks noChangeArrowheads="1"/>
          </p:cNvSpPr>
          <p:nvPr/>
        </p:nvSpPr>
        <p:spPr bwMode="auto">
          <a:xfrm>
            <a:off x="468313" y="116632"/>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Times New Roman" pitchFamily="18" charset="0"/>
                <a:ea typeface="方正姚体" pitchFamily="2" charset="-122"/>
                <a:cs typeface="Times New Roman" pitchFamily="18" charset="0"/>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t>鲁滨逊归结原理</a:t>
            </a:r>
            <a:r>
              <a:rPr lang="en-US" altLang="zh-CN" b="1" dirty="0" smtClean="0"/>
              <a:t>--</a:t>
            </a:r>
            <a:r>
              <a:rPr lang="zh-CN" altLang="en-US" sz="3200" b="1" dirty="0"/>
              <a:t>谓词逻辑</a:t>
            </a:r>
            <a:r>
              <a:rPr lang="zh-CN" altLang="en-US" sz="3200" b="1" dirty="0" smtClean="0"/>
              <a:t>的归结</a:t>
            </a:r>
            <a:endParaRPr lang="zh-CN" altLang="en-US" sz="3200" b="1" dirty="0"/>
          </a:p>
        </p:txBody>
      </p:sp>
    </p:spTree>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074" name="Rectangle 2"/>
          <p:cNvSpPr>
            <a:spLocks noGrp="1" noChangeArrowheads="1"/>
          </p:cNvSpPr>
          <p:nvPr>
            <p:ph type="title"/>
          </p:nvPr>
        </p:nvSpPr>
        <p:spPr>
          <a:xfrm>
            <a:off x="152400" y="0"/>
            <a:ext cx="8596313" cy="865188"/>
          </a:xfrm>
        </p:spPr>
        <p:txBody>
          <a:bodyPr/>
          <a:lstStyle/>
          <a:p>
            <a:r>
              <a:rPr lang="zh-CN" altLang="en-US" b="1" dirty="0">
                <a:latin typeface="宋体" pitchFamily="2" charset="-122"/>
              </a:rPr>
              <a:t>用消解法求更为复杂</a:t>
            </a:r>
            <a:r>
              <a:rPr lang="zh-CN" altLang="en-US" b="1" dirty="0" smtClean="0">
                <a:latin typeface="宋体" pitchFamily="2" charset="-122"/>
              </a:rPr>
              <a:t>问题</a:t>
            </a:r>
            <a:endParaRPr lang="zh-CN" altLang="en-US" b="1" dirty="0">
              <a:latin typeface="宋体" pitchFamily="2" charset="-122"/>
            </a:endParaRPr>
          </a:p>
        </p:txBody>
      </p:sp>
      <p:sp>
        <p:nvSpPr>
          <p:cNvPr id="771075" name="Rectangle 3"/>
          <p:cNvSpPr>
            <a:spLocks noGrp="1" noChangeArrowheads="1"/>
          </p:cNvSpPr>
          <p:nvPr>
            <p:ph type="body" idx="1"/>
          </p:nvPr>
        </p:nvSpPr>
        <p:spPr>
          <a:xfrm>
            <a:off x="107950" y="981075"/>
            <a:ext cx="8839200" cy="5688013"/>
          </a:xfrm>
        </p:spPr>
        <p:txBody>
          <a:bodyPr/>
          <a:lstStyle/>
          <a:p>
            <a:r>
              <a:rPr lang="zh-CN" altLang="en-US" sz="2800" b="0" dirty="0" smtClean="0"/>
              <a:t>例：</a:t>
            </a:r>
            <a:r>
              <a:rPr lang="zh-CN" altLang="en-US" sz="2800" b="0" dirty="0"/>
              <a:t>某记者到一孤岛采访，遇到了一个难题，即岛上有许多人说假话，因而难以保证新闻报道的正确性，不过有一点他是清楚的，这个岛上的人有一特点：说假话的人从来不说真话，说真话的人也从来不说假话。一次记者遇到了孤岛上的三个人，为了弄清楚谁说真话，谁说假话，他向这三个人中的每一个都提了一个同样的问题，即 “谁是说谎者？”</a:t>
            </a:r>
          </a:p>
          <a:p>
            <a:pPr>
              <a:buFontTx/>
              <a:buNone/>
            </a:pPr>
            <a:r>
              <a:rPr lang="zh-CN" altLang="en-US" sz="2800" b="0" dirty="0"/>
              <a:t>    结果 </a:t>
            </a:r>
            <a:r>
              <a:rPr lang="en-US" altLang="zh-CN" sz="2800" b="0" dirty="0"/>
              <a:t>A</a:t>
            </a:r>
            <a:r>
              <a:rPr lang="zh-CN" altLang="en-US" sz="2800" b="0" dirty="0"/>
              <a:t>答“</a:t>
            </a:r>
            <a:r>
              <a:rPr lang="en-US" altLang="zh-CN" sz="2800" b="0" dirty="0"/>
              <a:t>B</a:t>
            </a:r>
            <a:r>
              <a:rPr lang="zh-CN" altLang="en-US" sz="2800" b="0" dirty="0"/>
              <a:t>和</a:t>
            </a:r>
            <a:r>
              <a:rPr lang="en-US" altLang="zh-CN" sz="2800" b="0" dirty="0"/>
              <a:t>C</a:t>
            </a:r>
            <a:r>
              <a:rPr lang="zh-CN" altLang="en-US" sz="2800" b="0" dirty="0"/>
              <a:t>都是说谎者”，</a:t>
            </a:r>
          </a:p>
          <a:p>
            <a:pPr>
              <a:buFontTx/>
              <a:buNone/>
            </a:pPr>
            <a:r>
              <a:rPr lang="zh-CN" altLang="en-US" sz="2800" b="0" dirty="0"/>
              <a:t>         </a:t>
            </a:r>
            <a:r>
              <a:rPr lang="en-US" altLang="zh-CN" sz="2800" b="0" dirty="0" smtClean="0"/>
              <a:t>B</a:t>
            </a:r>
            <a:r>
              <a:rPr lang="zh-CN" altLang="en-US" sz="2800" b="0" dirty="0"/>
              <a:t>答“</a:t>
            </a:r>
            <a:r>
              <a:rPr lang="en-US" altLang="zh-CN" sz="2800" b="0" dirty="0"/>
              <a:t>A</a:t>
            </a:r>
            <a:r>
              <a:rPr lang="zh-CN" altLang="en-US" sz="2800" b="0" dirty="0"/>
              <a:t>和</a:t>
            </a:r>
            <a:r>
              <a:rPr lang="en-US" altLang="zh-CN" sz="2800" b="0" dirty="0"/>
              <a:t>C</a:t>
            </a:r>
            <a:r>
              <a:rPr lang="zh-CN" altLang="en-US" sz="2800" b="0" dirty="0"/>
              <a:t>都是说谎者”，</a:t>
            </a:r>
          </a:p>
          <a:p>
            <a:pPr>
              <a:buFontTx/>
              <a:buNone/>
            </a:pPr>
            <a:r>
              <a:rPr lang="zh-CN" altLang="en-US" sz="2800" b="0" dirty="0" smtClean="0"/>
              <a:t>         </a:t>
            </a:r>
            <a:r>
              <a:rPr lang="en-US" altLang="zh-CN" sz="2800" b="0" dirty="0" smtClean="0"/>
              <a:t>C</a:t>
            </a:r>
            <a:r>
              <a:rPr lang="zh-CN" altLang="en-US" sz="2800" b="0" dirty="0"/>
              <a:t>答“</a:t>
            </a:r>
            <a:r>
              <a:rPr lang="en-US" altLang="zh-CN" sz="2800" b="0" dirty="0"/>
              <a:t>A</a:t>
            </a:r>
            <a:r>
              <a:rPr lang="zh-CN" altLang="en-US" sz="2800" b="0" dirty="0"/>
              <a:t>和</a:t>
            </a:r>
            <a:r>
              <a:rPr lang="en-US" altLang="zh-CN" sz="2800" b="0" dirty="0"/>
              <a:t>B</a:t>
            </a:r>
            <a:r>
              <a:rPr lang="zh-CN" altLang="en-US" sz="2800" b="0" dirty="0"/>
              <a:t>中至少有一个 是说谎者”，</a:t>
            </a:r>
          </a:p>
          <a:p>
            <a:pPr>
              <a:buFontTx/>
              <a:buNone/>
            </a:pPr>
            <a:r>
              <a:rPr lang="zh-CN" altLang="en-US" sz="2800" b="0" dirty="0"/>
              <a:t>   试问记者如何从回答中理出头绪。</a:t>
            </a:r>
          </a:p>
        </p:txBody>
      </p:sp>
    </p:spTree>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9" name="Rectangle 3"/>
          <p:cNvSpPr>
            <a:spLocks noGrp="1" noChangeArrowheads="1"/>
          </p:cNvSpPr>
          <p:nvPr>
            <p:ph type="body" idx="1"/>
          </p:nvPr>
        </p:nvSpPr>
        <p:spPr>
          <a:xfrm>
            <a:off x="468313" y="1125538"/>
            <a:ext cx="8229600" cy="4525962"/>
          </a:xfrm>
        </p:spPr>
        <p:txBody>
          <a:bodyPr/>
          <a:lstStyle/>
          <a:p>
            <a:pPr>
              <a:lnSpc>
                <a:spcPct val="90000"/>
              </a:lnSpc>
            </a:pPr>
            <a:r>
              <a:rPr lang="zh-CN" altLang="en-US" dirty="0" smtClean="0"/>
              <a:t>用</a:t>
            </a:r>
            <a:r>
              <a:rPr lang="zh-CN" altLang="en-US" dirty="0"/>
              <a:t>消解法求</a:t>
            </a:r>
            <a:r>
              <a:rPr lang="zh-CN" altLang="en-US" dirty="0" smtClean="0"/>
              <a:t>解上述问题</a:t>
            </a:r>
            <a:endParaRPr lang="en-US" altLang="zh-CN" dirty="0"/>
          </a:p>
          <a:p>
            <a:pPr>
              <a:lnSpc>
                <a:spcPct val="90000"/>
              </a:lnSpc>
            </a:pPr>
            <a:endParaRPr lang="zh-CN" altLang="en-US" sz="800" dirty="0"/>
          </a:p>
          <a:p>
            <a:pPr>
              <a:lnSpc>
                <a:spcPct val="90000"/>
              </a:lnSpc>
            </a:pPr>
            <a:r>
              <a:rPr lang="zh-CN" altLang="en-US" dirty="0"/>
              <a:t>提示</a:t>
            </a:r>
            <a:r>
              <a:rPr lang="zh-CN" altLang="en-US" dirty="0" smtClean="0"/>
              <a:t>：</a:t>
            </a:r>
            <a:r>
              <a:rPr lang="zh-CN" altLang="en-US" b="1" dirty="0" smtClean="0">
                <a:solidFill>
                  <a:srgbClr val="0000CC"/>
                </a:solidFill>
              </a:rPr>
              <a:t>以</a:t>
            </a:r>
            <a:r>
              <a:rPr lang="en-US" altLang="zh-CN" b="1" dirty="0">
                <a:solidFill>
                  <a:srgbClr val="0000CC"/>
                </a:solidFill>
              </a:rPr>
              <a:t>A</a:t>
            </a:r>
            <a:r>
              <a:rPr lang="zh-CN" altLang="en-US" b="1" dirty="0">
                <a:solidFill>
                  <a:srgbClr val="0000CC"/>
                </a:solidFill>
              </a:rPr>
              <a:t>，</a:t>
            </a:r>
            <a:r>
              <a:rPr lang="en-US" altLang="zh-CN" b="1" dirty="0">
                <a:solidFill>
                  <a:srgbClr val="0000CC"/>
                </a:solidFill>
              </a:rPr>
              <a:t>B</a:t>
            </a:r>
            <a:r>
              <a:rPr lang="zh-CN" altLang="en-US" b="1" dirty="0">
                <a:solidFill>
                  <a:srgbClr val="0000CC"/>
                </a:solidFill>
              </a:rPr>
              <a:t>，</a:t>
            </a:r>
            <a:r>
              <a:rPr lang="en-US" altLang="zh-CN" b="1" dirty="0">
                <a:solidFill>
                  <a:srgbClr val="0000CC"/>
                </a:solidFill>
              </a:rPr>
              <a:t>C</a:t>
            </a:r>
            <a:r>
              <a:rPr lang="zh-CN" altLang="en-US" b="1" dirty="0">
                <a:solidFill>
                  <a:srgbClr val="0000CC"/>
                </a:solidFill>
              </a:rPr>
              <a:t>三个命题来表示</a:t>
            </a:r>
            <a:r>
              <a:rPr lang="en-US" altLang="zh-CN" b="1" dirty="0">
                <a:solidFill>
                  <a:srgbClr val="0000CC"/>
                </a:solidFill>
              </a:rPr>
              <a:t>A</a:t>
            </a:r>
            <a:r>
              <a:rPr lang="zh-CN" altLang="en-US" b="1" dirty="0">
                <a:solidFill>
                  <a:srgbClr val="0000CC"/>
                </a:solidFill>
              </a:rPr>
              <a:t>，</a:t>
            </a:r>
            <a:r>
              <a:rPr lang="en-US" altLang="zh-CN" b="1" dirty="0">
                <a:solidFill>
                  <a:srgbClr val="0000CC"/>
                </a:solidFill>
              </a:rPr>
              <a:t>B</a:t>
            </a:r>
            <a:r>
              <a:rPr lang="zh-CN" altLang="en-US" b="1" dirty="0">
                <a:solidFill>
                  <a:srgbClr val="0000CC"/>
                </a:solidFill>
              </a:rPr>
              <a:t>，</a:t>
            </a:r>
            <a:r>
              <a:rPr lang="en-US" altLang="zh-CN" b="1" dirty="0">
                <a:solidFill>
                  <a:srgbClr val="0000CC"/>
                </a:solidFill>
              </a:rPr>
              <a:t>C</a:t>
            </a:r>
            <a:r>
              <a:rPr lang="zh-CN" altLang="en-US" b="1" dirty="0">
                <a:solidFill>
                  <a:srgbClr val="0000CC"/>
                </a:solidFill>
              </a:rPr>
              <a:t>三个是老实人（不说谎</a:t>
            </a:r>
            <a:r>
              <a:rPr lang="zh-CN" altLang="en-US" b="1" dirty="0" smtClean="0">
                <a:solidFill>
                  <a:srgbClr val="0000CC"/>
                </a:solidFill>
              </a:rPr>
              <a:t>）</a:t>
            </a:r>
            <a:endParaRPr lang="en-US" altLang="zh-CN" b="1" dirty="0" smtClean="0">
              <a:solidFill>
                <a:srgbClr val="0000CC"/>
              </a:solidFill>
            </a:endParaRPr>
          </a:p>
          <a:p>
            <a:pPr lvl="1">
              <a:lnSpc>
                <a:spcPct val="90000"/>
              </a:lnSpc>
            </a:pPr>
            <a:endParaRPr lang="zh-CN" altLang="en-US" sz="2000" dirty="0">
              <a:solidFill>
                <a:srgbClr val="0000CC"/>
              </a:solidFill>
            </a:endParaRPr>
          </a:p>
          <a:p>
            <a:pPr lvl="1">
              <a:lnSpc>
                <a:spcPct val="90000"/>
              </a:lnSpc>
            </a:pPr>
            <a:r>
              <a:rPr lang="zh-CN" altLang="en-US" b="1" dirty="0"/>
              <a:t>如果</a:t>
            </a:r>
            <a:r>
              <a:rPr lang="en-US" altLang="zh-CN" b="1" dirty="0"/>
              <a:t>A</a:t>
            </a:r>
            <a:r>
              <a:rPr lang="zh-CN" altLang="en-US" b="1" dirty="0"/>
              <a:t>说真话，则</a:t>
            </a:r>
            <a:r>
              <a:rPr lang="en-US" altLang="zh-CN" b="1" dirty="0"/>
              <a:t>B</a:t>
            </a:r>
            <a:r>
              <a:rPr lang="zh-CN" altLang="en-US" b="1" dirty="0"/>
              <a:t>和</a:t>
            </a:r>
            <a:r>
              <a:rPr lang="en-US" altLang="zh-CN" b="1" dirty="0"/>
              <a:t>C</a:t>
            </a:r>
            <a:r>
              <a:rPr lang="zh-CN" altLang="en-US" b="1" dirty="0"/>
              <a:t>一定说谎，因此有：</a:t>
            </a:r>
            <a:br>
              <a:rPr lang="zh-CN" altLang="en-US" b="1" dirty="0"/>
            </a:br>
            <a:r>
              <a:rPr lang="en-US" altLang="zh-CN" b="1" dirty="0"/>
              <a:t>A → </a:t>
            </a:r>
            <a:r>
              <a:rPr lang="en-US" altLang="zh-CN" b="1" dirty="0" smtClean="0"/>
              <a:t>¬ </a:t>
            </a:r>
            <a:r>
              <a:rPr lang="en-US" altLang="zh-CN" b="1" dirty="0"/>
              <a:t>B ∧ </a:t>
            </a:r>
            <a:r>
              <a:rPr lang="en-US" altLang="zh-CN" b="1" dirty="0" smtClean="0"/>
              <a:t>¬ </a:t>
            </a:r>
            <a:r>
              <a:rPr lang="en-US" altLang="zh-CN" b="1" dirty="0"/>
              <a:t>C</a:t>
            </a:r>
          </a:p>
          <a:p>
            <a:pPr lvl="1">
              <a:lnSpc>
                <a:spcPct val="90000"/>
              </a:lnSpc>
            </a:pPr>
            <a:r>
              <a:rPr lang="en-US" altLang="zh-CN" b="1" dirty="0"/>
              <a:t> </a:t>
            </a:r>
            <a:r>
              <a:rPr lang="zh-CN" altLang="en-US" b="1" dirty="0"/>
              <a:t>如果</a:t>
            </a:r>
            <a:r>
              <a:rPr lang="en-US" altLang="zh-CN" b="1" dirty="0"/>
              <a:t>A</a:t>
            </a:r>
            <a:r>
              <a:rPr lang="zh-CN" altLang="en-US" b="1" dirty="0"/>
              <a:t>说假话，则</a:t>
            </a:r>
            <a:r>
              <a:rPr lang="en-US" altLang="zh-CN" b="1" dirty="0"/>
              <a:t>B</a:t>
            </a:r>
            <a:r>
              <a:rPr lang="zh-CN" altLang="en-US" b="1" dirty="0"/>
              <a:t>和</a:t>
            </a:r>
            <a:r>
              <a:rPr lang="en-US" altLang="zh-CN" b="1" dirty="0"/>
              <a:t>C</a:t>
            </a:r>
            <a:r>
              <a:rPr lang="zh-CN" altLang="en-US" b="1" dirty="0"/>
              <a:t>中至少有一人说真话</a:t>
            </a:r>
            <a:r>
              <a:rPr lang="en-US" altLang="zh-CN" b="1" dirty="0"/>
              <a:t>,</a:t>
            </a:r>
            <a:r>
              <a:rPr lang="zh-CN" altLang="en-US" b="1" dirty="0"/>
              <a:t>因此有</a:t>
            </a:r>
            <a:r>
              <a:rPr lang="en-US" altLang="zh-CN" b="1" dirty="0"/>
              <a:t>: </a:t>
            </a:r>
            <a:r>
              <a:rPr lang="en-US" altLang="zh-CN" b="1" dirty="0" smtClean="0"/>
              <a:t/>
            </a:r>
            <a:br>
              <a:rPr lang="en-US" altLang="zh-CN" b="1" dirty="0" smtClean="0"/>
            </a:br>
            <a:r>
              <a:rPr lang="en-US" altLang="zh-CN" b="1" dirty="0" smtClean="0"/>
              <a:t>¬ </a:t>
            </a:r>
            <a:r>
              <a:rPr lang="en-US" altLang="zh-CN" b="1" dirty="0"/>
              <a:t>A → B ∨ </a:t>
            </a:r>
            <a:r>
              <a:rPr lang="en-US" altLang="zh-CN" b="1" dirty="0" smtClean="0"/>
              <a:t>C</a:t>
            </a:r>
          </a:p>
          <a:p>
            <a:pPr>
              <a:lnSpc>
                <a:spcPct val="90000"/>
              </a:lnSpc>
            </a:pPr>
            <a:endParaRPr lang="en-US" altLang="zh-CN" dirty="0"/>
          </a:p>
          <a:p>
            <a:pPr lvl="1">
              <a:lnSpc>
                <a:spcPct val="90000"/>
              </a:lnSpc>
            </a:pPr>
            <a:r>
              <a:rPr lang="zh-CN" altLang="en-US" dirty="0" smtClean="0"/>
              <a:t>依此类推，分别还有：</a:t>
            </a:r>
            <a:endParaRPr lang="en-US" altLang="zh-CN" dirty="0" smtClean="0"/>
          </a:p>
          <a:p>
            <a:pPr lvl="2">
              <a:lnSpc>
                <a:spcPct val="90000"/>
              </a:lnSpc>
            </a:pPr>
            <a:r>
              <a:rPr lang="zh-CN" altLang="en-US" b="1" dirty="0" smtClean="0"/>
              <a:t>根据</a:t>
            </a:r>
            <a:r>
              <a:rPr lang="en-US" altLang="zh-CN" b="1" dirty="0" smtClean="0"/>
              <a:t>B</a:t>
            </a:r>
            <a:r>
              <a:rPr lang="zh-CN" altLang="en-US" b="1" dirty="0" smtClean="0"/>
              <a:t>： </a:t>
            </a:r>
            <a:r>
              <a:rPr lang="en-US" altLang="zh-CN" sz="2000" b="1" dirty="0">
                <a:solidFill>
                  <a:srgbClr val="000000"/>
                </a:solidFill>
              </a:rPr>
              <a:t>B </a:t>
            </a:r>
            <a:r>
              <a:rPr lang="en-US" altLang="zh-CN" sz="2000" b="1" dirty="0">
                <a:solidFill>
                  <a:srgbClr val="000000"/>
                </a:solidFill>
                <a:ea typeface="Arial Unicode MS" pitchFamily="34" charset="-122"/>
                <a:cs typeface="Arial Unicode MS" pitchFamily="34" charset="-122"/>
              </a:rPr>
              <a:t>→ ¬ A </a:t>
            </a:r>
            <a:r>
              <a:rPr lang="en-US" altLang="zh-CN" sz="2000" b="1" dirty="0">
                <a:solidFill>
                  <a:srgbClr val="000000"/>
                </a:solidFill>
              </a:rPr>
              <a:t>∧ </a:t>
            </a:r>
            <a:r>
              <a:rPr lang="en-US" altLang="zh-CN" sz="2000" b="1" dirty="0">
                <a:solidFill>
                  <a:srgbClr val="000000"/>
                </a:solidFill>
                <a:ea typeface="Arial Unicode MS" pitchFamily="34" charset="-122"/>
                <a:cs typeface="Arial Unicode MS" pitchFamily="34" charset="-122"/>
              </a:rPr>
              <a:t>¬ C </a:t>
            </a:r>
            <a:r>
              <a:rPr lang="en-US" altLang="zh-CN" b="1" dirty="0"/>
              <a:t>  </a:t>
            </a:r>
            <a:r>
              <a:rPr lang="zh-CN" altLang="en-US" b="1" dirty="0"/>
              <a:t>和 </a:t>
            </a:r>
            <a:r>
              <a:rPr lang="en-US" altLang="zh-CN" sz="2000" b="1" dirty="0" smtClean="0">
                <a:solidFill>
                  <a:srgbClr val="000000"/>
                </a:solidFill>
                <a:ea typeface="Arial Unicode MS" pitchFamily="34" charset="-122"/>
                <a:cs typeface="Arial Unicode MS" pitchFamily="34" charset="-122"/>
              </a:rPr>
              <a:t>¬</a:t>
            </a:r>
            <a:r>
              <a:rPr lang="en-US" altLang="zh-CN" sz="2000" b="1" dirty="0" smtClean="0">
                <a:solidFill>
                  <a:srgbClr val="000000"/>
                </a:solidFill>
                <a:latin typeface="宋体" pitchFamily="2" charset="-122"/>
              </a:rPr>
              <a:t> </a:t>
            </a:r>
            <a:r>
              <a:rPr lang="en-US" altLang="zh-CN" sz="2000" b="1" dirty="0">
                <a:solidFill>
                  <a:srgbClr val="000000"/>
                </a:solidFill>
              </a:rPr>
              <a:t>B </a:t>
            </a:r>
            <a:r>
              <a:rPr lang="en-US" altLang="zh-CN" sz="2000" b="1" dirty="0">
                <a:solidFill>
                  <a:srgbClr val="000000"/>
                </a:solidFill>
                <a:ea typeface="Arial Unicode MS" pitchFamily="34" charset="-122"/>
                <a:cs typeface="Arial Unicode MS" pitchFamily="34" charset="-122"/>
              </a:rPr>
              <a:t>→ A</a:t>
            </a:r>
            <a:r>
              <a:rPr lang="en-US" altLang="zh-CN" sz="2000" b="1" dirty="0">
                <a:solidFill>
                  <a:srgbClr val="000000"/>
                </a:solidFill>
                <a:latin typeface="宋体" pitchFamily="2" charset="-122"/>
              </a:rPr>
              <a:t> ∨</a:t>
            </a:r>
            <a:r>
              <a:rPr lang="en-US" altLang="zh-CN" sz="2000" b="1" dirty="0">
                <a:solidFill>
                  <a:srgbClr val="000000"/>
                </a:solidFill>
                <a:ea typeface="Arial Unicode MS" pitchFamily="34" charset="-122"/>
                <a:cs typeface="Arial Unicode MS" pitchFamily="34" charset="-122"/>
              </a:rPr>
              <a:t> </a:t>
            </a:r>
            <a:r>
              <a:rPr lang="en-US" altLang="zh-CN" sz="2000" b="1" dirty="0" smtClean="0">
                <a:solidFill>
                  <a:srgbClr val="000000"/>
                </a:solidFill>
                <a:ea typeface="Arial Unicode MS" pitchFamily="34" charset="-122"/>
                <a:cs typeface="Arial Unicode MS" pitchFamily="34" charset="-122"/>
              </a:rPr>
              <a:t>C</a:t>
            </a:r>
          </a:p>
          <a:p>
            <a:pPr lvl="2">
              <a:lnSpc>
                <a:spcPct val="90000"/>
              </a:lnSpc>
            </a:pPr>
            <a:r>
              <a:rPr lang="zh-CN" altLang="en-US" b="1" dirty="0"/>
              <a:t>根据</a:t>
            </a:r>
            <a:r>
              <a:rPr lang="en-US" altLang="zh-CN" sz="2000" b="1" dirty="0" smtClean="0">
                <a:solidFill>
                  <a:srgbClr val="000000"/>
                </a:solidFill>
                <a:ea typeface="Arial Unicode MS" pitchFamily="34" charset="-122"/>
                <a:cs typeface="Arial Unicode MS" pitchFamily="34" charset="-122"/>
              </a:rPr>
              <a:t>C</a:t>
            </a:r>
            <a:r>
              <a:rPr lang="zh-CN" altLang="en-US" sz="2000" b="1" dirty="0" smtClean="0">
                <a:solidFill>
                  <a:srgbClr val="000000"/>
                </a:solidFill>
                <a:ea typeface="Arial Unicode MS" pitchFamily="34" charset="-122"/>
                <a:cs typeface="Arial Unicode MS" pitchFamily="34" charset="-122"/>
              </a:rPr>
              <a:t>：   </a:t>
            </a:r>
            <a:r>
              <a:rPr lang="en-US" altLang="zh-CN" sz="2000" b="1" dirty="0" smtClean="0">
                <a:solidFill>
                  <a:srgbClr val="000000"/>
                </a:solidFill>
              </a:rPr>
              <a:t>C </a:t>
            </a:r>
            <a:r>
              <a:rPr lang="en-US" altLang="zh-CN" sz="2000" b="1" dirty="0">
                <a:solidFill>
                  <a:srgbClr val="000000"/>
                </a:solidFill>
                <a:ea typeface="Arial Unicode MS" pitchFamily="34" charset="-122"/>
                <a:cs typeface="Arial Unicode MS" pitchFamily="34" charset="-122"/>
              </a:rPr>
              <a:t>→ ¬ A </a:t>
            </a:r>
            <a:r>
              <a:rPr lang="en-US" altLang="zh-CN" sz="2000" b="1" dirty="0">
                <a:solidFill>
                  <a:srgbClr val="000000"/>
                </a:solidFill>
                <a:latin typeface="宋体" pitchFamily="2" charset="-122"/>
              </a:rPr>
              <a:t>∨</a:t>
            </a:r>
            <a:r>
              <a:rPr lang="en-US" altLang="zh-CN" sz="2000" b="1" dirty="0">
                <a:solidFill>
                  <a:srgbClr val="000000"/>
                </a:solidFill>
              </a:rPr>
              <a:t> </a:t>
            </a:r>
            <a:r>
              <a:rPr lang="en-US" altLang="zh-CN" sz="2000" b="1" dirty="0">
                <a:solidFill>
                  <a:srgbClr val="000000"/>
                </a:solidFill>
                <a:ea typeface="Arial Unicode MS" pitchFamily="34" charset="-122"/>
                <a:cs typeface="Arial Unicode MS" pitchFamily="34" charset="-122"/>
              </a:rPr>
              <a:t>¬ </a:t>
            </a:r>
            <a:r>
              <a:rPr lang="en-US" altLang="zh-CN" sz="2000" b="1" dirty="0" smtClean="0">
                <a:solidFill>
                  <a:srgbClr val="000000"/>
                </a:solidFill>
                <a:ea typeface="Arial Unicode MS" pitchFamily="34" charset="-122"/>
                <a:cs typeface="Arial Unicode MS" pitchFamily="34" charset="-122"/>
              </a:rPr>
              <a:t>B</a:t>
            </a:r>
            <a:r>
              <a:rPr lang="zh-CN" altLang="en-US" sz="2000" b="1" dirty="0" smtClean="0">
                <a:solidFill>
                  <a:srgbClr val="000000"/>
                </a:solidFill>
                <a:ea typeface="Arial Unicode MS" pitchFamily="34" charset="-122"/>
                <a:cs typeface="Arial Unicode MS" pitchFamily="34" charset="-122"/>
              </a:rPr>
              <a:t>    </a:t>
            </a:r>
            <a:r>
              <a:rPr lang="zh-CN" altLang="en-US" sz="2000" b="1" dirty="0" smtClean="0"/>
              <a:t>和  </a:t>
            </a:r>
            <a:r>
              <a:rPr lang="en-US" altLang="zh-CN" sz="2000" b="1" dirty="0" smtClean="0">
                <a:solidFill>
                  <a:srgbClr val="000000"/>
                </a:solidFill>
                <a:ea typeface="Arial Unicode MS" pitchFamily="34" charset="-122"/>
                <a:cs typeface="Arial Unicode MS" pitchFamily="34" charset="-122"/>
              </a:rPr>
              <a:t>¬</a:t>
            </a:r>
            <a:r>
              <a:rPr lang="en-US" altLang="zh-CN" sz="2000" b="1" dirty="0" smtClean="0">
                <a:solidFill>
                  <a:srgbClr val="000000"/>
                </a:solidFill>
                <a:latin typeface="宋体" pitchFamily="2" charset="-122"/>
              </a:rPr>
              <a:t> </a:t>
            </a:r>
            <a:r>
              <a:rPr lang="en-US" altLang="zh-CN" sz="2000" b="1" dirty="0">
                <a:solidFill>
                  <a:srgbClr val="000000"/>
                </a:solidFill>
              </a:rPr>
              <a:t>C </a:t>
            </a:r>
            <a:r>
              <a:rPr lang="en-US" altLang="zh-CN" sz="2000" b="1" dirty="0">
                <a:solidFill>
                  <a:srgbClr val="000000"/>
                </a:solidFill>
                <a:ea typeface="Arial Unicode MS" pitchFamily="34" charset="-122"/>
                <a:cs typeface="Arial Unicode MS" pitchFamily="34" charset="-122"/>
              </a:rPr>
              <a:t>→ A</a:t>
            </a:r>
            <a:r>
              <a:rPr lang="en-US" altLang="zh-CN" sz="2000" b="1" dirty="0">
                <a:solidFill>
                  <a:srgbClr val="000000"/>
                </a:solidFill>
                <a:latin typeface="宋体" pitchFamily="2" charset="-122"/>
              </a:rPr>
              <a:t> </a:t>
            </a:r>
            <a:r>
              <a:rPr lang="en-US" altLang="zh-CN" sz="2000" b="1" dirty="0">
                <a:solidFill>
                  <a:srgbClr val="000000"/>
                </a:solidFill>
              </a:rPr>
              <a:t>∧</a:t>
            </a:r>
            <a:r>
              <a:rPr lang="en-US" altLang="zh-CN" sz="2000" b="1" dirty="0">
                <a:solidFill>
                  <a:srgbClr val="000000"/>
                </a:solidFill>
                <a:latin typeface="宋体" pitchFamily="2" charset="-122"/>
              </a:rPr>
              <a:t> </a:t>
            </a:r>
            <a:r>
              <a:rPr lang="en-US" altLang="zh-CN" sz="2000" b="1" dirty="0">
                <a:solidFill>
                  <a:srgbClr val="000000"/>
                </a:solidFill>
                <a:ea typeface="Arial Unicode MS" pitchFamily="34" charset="-122"/>
                <a:cs typeface="Arial Unicode MS" pitchFamily="34" charset="-122"/>
              </a:rPr>
              <a:t>B</a:t>
            </a:r>
          </a:p>
          <a:p>
            <a:pPr lvl="2">
              <a:lnSpc>
                <a:spcPct val="90000"/>
              </a:lnSpc>
            </a:pPr>
            <a:endParaRPr lang="en-US" altLang="zh-CN" sz="2000" b="1" dirty="0">
              <a:solidFill>
                <a:srgbClr val="000000"/>
              </a:solidFill>
              <a:ea typeface="Arial Unicode MS" pitchFamily="34" charset="-122"/>
              <a:cs typeface="Arial Unicode MS" pitchFamily="34" charset="-122"/>
            </a:endParaRPr>
          </a:p>
          <a:p>
            <a:pPr lvl="2">
              <a:lnSpc>
                <a:spcPct val="90000"/>
              </a:lnSpc>
            </a:pPr>
            <a:endParaRPr lang="en-US" altLang="zh-CN" b="1" dirty="0"/>
          </a:p>
        </p:txBody>
      </p:sp>
      <p:sp>
        <p:nvSpPr>
          <p:cNvPr id="6" name="Rectangle 2"/>
          <p:cNvSpPr>
            <a:spLocks noGrp="1" noChangeArrowheads="1"/>
          </p:cNvSpPr>
          <p:nvPr>
            <p:ph type="title"/>
          </p:nvPr>
        </p:nvSpPr>
        <p:spPr>
          <a:xfrm>
            <a:off x="152400" y="0"/>
            <a:ext cx="8596313" cy="865188"/>
          </a:xfrm>
        </p:spPr>
        <p:txBody>
          <a:bodyPr/>
          <a:lstStyle/>
          <a:p>
            <a:r>
              <a:rPr lang="zh-CN" altLang="en-US" b="1" dirty="0">
                <a:latin typeface="宋体" pitchFamily="2" charset="-122"/>
              </a:rPr>
              <a:t>用消解法求更为复杂</a:t>
            </a:r>
            <a:r>
              <a:rPr lang="zh-CN" altLang="en-US" b="1" dirty="0" smtClean="0">
                <a:latin typeface="宋体" pitchFamily="2" charset="-122"/>
              </a:rPr>
              <a:t>问题</a:t>
            </a:r>
            <a:endParaRPr lang="zh-CN" altLang="en-US" b="1" dirty="0">
              <a:latin typeface="宋体" pitchFamily="2" charset="-122"/>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15802</TotalTime>
  <Words>17497</Words>
  <Application>Microsoft Macintosh PowerPoint</Application>
  <PresentationFormat>全屏显示(4:3)</PresentationFormat>
  <Paragraphs>1876</Paragraphs>
  <Slides>157</Slides>
  <Notes>157</Notes>
  <HiddenSlides>0</HiddenSlides>
  <MMClips>0</MMClips>
  <ScaleCrop>false</ScaleCrop>
  <HeadingPairs>
    <vt:vector size="6" baseType="variant">
      <vt:variant>
        <vt:lpstr>主题</vt:lpstr>
      </vt:variant>
      <vt:variant>
        <vt:i4>1</vt:i4>
      </vt:variant>
      <vt:variant>
        <vt:lpstr>嵌入的 OLE 服务器</vt:lpstr>
      </vt:variant>
      <vt:variant>
        <vt:i4>1</vt:i4>
      </vt:variant>
      <vt:variant>
        <vt:lpstr>幻灯片标题</vt:lpstr>
      </vt:variant>
      <vt:variant>
        <vt:i4>157</vt:i4>
      </vt:variant>
    </vt:vector>
  </HeadingPairs>
  <TitlesOfParts>
    <vt:vector size="159" baseType="lpstr">
      <vt:lpstr>默认设计模板</vt:lpstr>
      <vt:lpstr>公式</vt:lpstr>
      <vt:lpstr>人工智能</vt:lpstr>
      <vt:lpstr>本章内容</vt:lpstr>
      <vt:lpstr>本章内容</vt:lpstr>
      <vt:lpstr>什么是推理</vt:lpstr>
      <vt:lpstr>推理方法及其分类</vt:lpstr>
      <vt:lpstr>推理方法及其分类</vt:lpstr>
      <vt:lpstr>推理方法及其分类</vt:lpstr>
      <vt:lpstr>推理方法及其分类</vt:lpstr>
      <vt:lpstr>推理方法及其分类</vt:lpstr>
      <vt:lpstr>推理的控制策略及其分类</vt:lpstr>
      <vt:lpstr>正向推理</vt:lpstr>
      <vt:lpstr>PowerPoint 演示文稿</vt:lpstr>
      <vt:lpstr>正向推理</vt:lpstr>
      <vt:lpstr>正向推理</vt:lpstr>
      <vt:lpstr>逆向推理</vt:lpstr>
      <vt:lpstr>PowerPoint 演示文稿</vt:lpstr>
      <vt:lpstr>逆向推理</vt:lpstr>
      <vt:lpstr>逆向推理</vt:lpstr>
      <vt:lpstr>PowerPoint 演示文稿</vt:lpstr>
      <vt:lpstr>混合推理</vt:lpstr>
      <vt:lpstr>本章内容</vt:lpstr>
      <vt:lpstr>谓词公式的解释</vt:lpstr>
      <vt:lpstr>谓词公式的解释</vt:lpstr>
      <vt:lpstr>谓词公式的解释</vt:lpstr>
      <vt:lpstr>谓词公式的解释</vt:lpstr>
      <vt:lpstr>谓词公式的解释</vt:lpstr>
      <vt:lpstr>谓词公式的永真性和可满足性</vt:lpstr>
      <vt:lpstr>谓词公式的等价性</vt:lpstr>
      <vt:lpstr>常用的等价式</vt:lpstr>
      <vt:lpstr>谓词公式的永真蕴含式</vt:lpstr>
      <vt:lpstr>谓词公式的范式</vt:lpstr>
      <vt:lpstr>置换与合一</vt:lpstr>
      <vt:lpstr>置换与合一</vt:lpstr>
      <vt:lpstr>置换</vt:lpstr>
      <vt:lpstr>置换的合成</vt:lpstr>
      <vt:lpstr>置换的合成</vt:lpstr>
      <vt:lpstr>置换的合成</vt:lpstr>
      <vt:lpstr>PowerPoint 演示文稿</vt:lpstr>
      <vt:lpstr>合一</vt:lpstr>
      <vt:lpstr>PowerPoint 演示文稿</vt:lpstr>
      <vt:lpstr>合一</vt:lpstr>
      <vt:lpstr>PowerPoint 演示文稿</vt:lpstr>
      <vt:lpstr>本章内容</vt:lpstr>
      <vt:lpstr>自然演绎推理</vt:lpstr>
      <vt:lpstr>自然演绎推理</vt:lpstr>
      <vt:lpstr>应用:基于逻辑的金融投资辅助决策程序</vt:lpstr>
      <vt:lpstr>应用:基于逻辑的金融投资辅助决策程序</vt:lpstr>
      <vt:lpstr>应用:基于逻辑的金融投资辅助决策程序</vt:lpstr>
      <vt:lpstr>应用:基于逻辑的金融投资辅助决策程序</vt:lpstr>
      <vt:lpstr>应用:基于逻辑的金融投资辅助决策程序</vt:lpstr>
      <vt:lpstr>应用:基于逻辑的金融投资辅助决策程序</vt:lpstr>
      <vt:lpstr>应用:基于逻辑的金融投资辅助决策程序</vt:lpstr>
      <vt:lpstr>自然演绎推理的特点</vt:lpstr>
      <vt:lpstr>本章内容</vt:lpstr>
      <vt:lpstr>归结演绎推理</vt:lpstr>
      <vt:lpstr>子句和子句集</vt:lpstr>
      <vt:lpstr>子句集的化简</vt:lpstr>
      <vt:lpstr>子句集的化简</vt:lpstr>
      <vt:lpstr>子句集的化简</vt:lpstr>
      <vt:lpstr>子句集的化简</vt:lpstr>
      <vt:lpstr>子句集的化简</vt:lpstr>
      <vt:lpstr>子句集的化简</vt:lpstr>
      <vt:lpstr>练习：子句集的化简</vt:lpstr>
      <vt:lpstr>练习：子句集化简</vt:lpstr>
      <vt:lpstr>练习：子句集化简</vt:lpstr>
      <vt:lpstr>子句集的应用</vt:lpstr>
      <vt:lpstr>子句集的应用</vt:lpstr>
      <vt:lpstr>子句集的应用</vt:lpstr>
      <vt:lpstr>子句集的应用</vt:lpstr>
      <vt:lpstr>鲁滨逊归结原理--基本思想</vt:lpstr>
      <vt:lpstr>鲁滨逊归结原理--命题逻辑的归结</vt:lpstr>
      <vt:lpstr>鲁滨逊归结原理--命题逻辑的归结</vt:lpstr>
      <vt:lpstr>鲁滨逊归结原理--命题逻辑的归结</vt:lpstr>
      <vt:lpstr>鲁滨逊归结原理--命题逻辑的归结</vt:lpstr>
      <vt:lpstr>鲁滨逊归结原理--命题逻辑的归结</vt:lpstr>
      <vt:lpstr>鲁滨逊归结原理--命题逻辑的归结</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用消解法求更为复杂问题</vt:lpstr>
      <vt:lpstr>用消解法求更为复杂问题</vt:lpstr>
      <vt:lpstr>用消解法求更为复杂问题</vt:lpstr>
      <vt:lpstr>用消解法求更为复杂问题</vt:lpstr>
      <vt:lpstr>用消解法求更为复杂问题</vt:lpstr>
      <vt:lpstr>用消解法求更为复杂问题</vt:lpstr>
      <vt:lpstr>用消解法求更为复杂问题</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归结演绎推理的归结策略</vt:lpstr>
      <vt:lpstr>用归结反演求取问题的答案</vt:lpstr>
      <vt:lpstr>用归结反演求取问题的答案</vt:lpstr>
      <vt:lpstr>用归结反演求取问题的答案</vt:lpstr>
      <vt:lpstr>用归结反演求取问题的答案</vt:lpstr>
      <vt:lpstr>本章内容</vt:lpstr>
      <vt:lpstr>基于规则的演绎推理</vt:lpstr>
      <vt:lpstr>基于规则的演绎推理</vt:lpstr>
      <vt:lpstr>规则正向演绎推理</vt:lpstr>
      <vt:lpstr>事实表达式的与/或形变换</vt:lpstr>
      <vt:lpstr>PowerPoint 演示文稿</vt:lpstr>
      <vt:lpstr>PowerPoint 演示文稿</vt:lpstr>
      <vt:lpstr>PowerPoint 演示文稿</vt:lpstr>
      <vt:lpstr>PowerPoint 演示文稿</vt:lpstr>
      <vt:lpstr>PowerPoint 演示文稿</vt:lpstr>
      <vt:lpstr>规则的与/或形变换</vt:lpstr>
      <vt:lpstr>规则的与/或形变换</vt:lpstr>
      <vt:lpstr>规则的与/或形变换</vt:lpstr>
      <vt:lpstr>目标公式的表示形式</vt:lpstr>
      <vt:lpstr>规则正向演绎系统</vt:lpstr>
      <vt:lpstr>规则正向演绎系统</vt:lpstr>
      <vt:lpstr>规则正向演绎系统</vt:lpstr>
      <vt:lpstr>规则正向演绎系统</vt:lpstr>
      <vt:lpstr>规则正向演绎系统</vt:lpstr>
      <vt:lpstr>规则逆向演绎推理</vt:lpstr>
      <vt:lpstr>目标公式的与/或形变换</vt:lpstr>
      <vt:lpstr>目标公式的与/或树表示</vt:lpstr>
      <vt:lpstr>PowerPoint 演示文稿</vt:lpstr>
      <vt:lpstr> B规则和已知事实的表示形式</vt:lpstr>
      <vt:lpstr>规则逆向演绎推理过程</vt:lpstr>
      <vt:lpstr>规则逆向演绎推理过程</vt:lpstr>
      <vt:lpstr>规则逆向演绎推理过程</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王万森</dc:creator>
  <cp:lastModifiedBy>Ming Li</cp:lastModifiedBy>
  <cp:revision>516</cp:revision>
  <dcterms:created xsi:type="dcterms:W3CDTF">2003-02-25T12:03:31Z</dcterms:created>
  <dcterms:modified xsi:type="dcterms:W3CDTF">2014-04-09T11:44:00Z</dcterms:modified>
</cp:coreProperties>
</file>