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embeddings/oleObject1.bin" ContentType="application/vnd.openxmlformats-officedocument.oleObject"/>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notesSlides/notesSlide105.xml" ContentType="application/vnd.openxmlformats-officedocument.presentationml.notesSlide+xml"/>
  <Override PartName="/ppt/notesSlides/notesSlide106.xml" ContentType="application/vnd.openxmlformats-officedocument.presentationml.notesSlide+xml"/>
  <Override PartName="/ppt/embeddings/oleObject5.bin" ContentType="application/vnd.openxmlformats-officedocument.oleObject"/>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4" r:id="rId1"/>
  </p:sldMasterIdLst>
  <p:notesMasterIdLst>
    <p:notesMasterId r:id="rId174"/>
  </p:notesMasterIdLst>
  <p:sldIdLst>
    <p:sldId id="532" r:id="rId2"/>
    <p:sldId id="533" r:id="rId3"/>
    <p:sldId id="534" r:id="rId4"/>
    <p:sldId id="397" r:id="rId5"/>
    <p:sldId id="535" r:id="rId6"/>
    <p:sldId id="446" r:id="rId7"/>
    <p:sldId id="471" r:id="rId8"/>
    <p:sldId id="472" r:id="rId9"/>
    <p:sldId id="473" r:id="rId10"/>
    <p:sldId id="474" r:id="rId11"/>
    <p:sldId id="448" r:id="rId12"/>
    <p:sldId id="261" r:id="rId13"/>
    <p:sldId id="449" r:id="rId14"/>
    <p:sldId id="475" r:id="rId15"/>
    <p:sldId id="265" r:id="rId16"/>
    <p:sldId id="334" r:id="rId17"/>
    <p:sldId id="271" r:id="rId18"/>
    <p:sldId id="335" r:id="rId19"/>
    <p:sldId id="272" r:id="rId20"/>
    <p:sldId id="336" r:id="rId21"/>
    <p:sldId id="398" r:id="rId22"/>
    <p:sldId id="337" r:id="rId23"/>
    <p:sldId id="338" r:id="rId24"/>
    <p:sldId id="553" r:id="rId25"/>
    <p:sldId id="589" r:id="rId26"/>
    <p:sldId id="530" r:id="rId27"/>
    <p:sldId id="340" r:id="rId28"/>
    <p:sldId id="341" r:id="rId29"/>
    <p:sldId id="342" r:id="rId30"/>
    <p:sldId id="457" r:id="rId31"/>
    <p:sldId id="458" r:id="rId32"/>
    <p:sldId id="554" r:id="rId33"/>
    <p:sldId id="459" r:id="rId34"/>
    <p:sldId id="460" r:id="rId35"/>
    <p:sldId id="556" r:id="rId36"/>
    <p:sldId id="343" r:id="rId37"/>
    <p:sldId id="345" r:id="rId38"/>
    <p:sldId id="346" r:id="rId39"/>
    <p:sldId id="347" r:id="rId40"/>
    <p:sldId id="348" r:id="rId41"/>
    <p:sldId id="349" r:id="rId42"/>
    <p:sldId id="536" r:id="rId43"/>
    <p:sldId id="351" r:id="rId44"/>
    <p:sldId id="537" r:id="rId45"/>
    <p:sldId id="352" r:id="rId46"/>
    <p:sldId id="354" r:id="rId47"/>
    <p:sldId id="355" r:id="rId48"/>
    <p:sldId id="538" r:id="rId49"/>
    <p:sldId id="558" r:id="rId50"/>
    <p:sldId id="461" r:id="rId51"/>
    <p:sldId id="357" r:id="rId52"/>
    <p:sldId id="561" r:id="rId53"/>
    <p:sldId id="562" r:id="rId54"/>
    <p:sldId id="563" r:id="rId55"/>
    <p:sldId id="565" r:id="rId56"/>
    <p:sldId id="566" r:id="rId57"/>
    <p:sldId id="567" r:id="rId58"/>
    <p:sldId id="568" r:id="rId59"/>
    <p:sldId id="569" r:id="rId60"/>
    <p:sldId id="359" r:id="rId61"/>
    <p:sldId id="360" r:id="rId62"/>
    <p:sldId id="476" r:id="rId63"/>
    <p:sldId id="362" r:id="rId64"/>
    <p:sldId id="570" r:id="rId65"/>
    <p:sldId id="571" r:id="rId66"/>
    <p:sldId id="572" r:id="rId67"/>
    <p:sldId id="573" r:id="rId68"/>
    <p:sldId id="574" r:id="rId69"/>
    <p:sldId id="575" r:id="rId70"/>
    <p:sldId id="576" r:id="rId71"/>
    <p:sldId id="577" r:id="rId72"/>
    <p:sldId id="363" r:id="rId73"/>
    <p:sldId id="477" r:id="rId74"/>
    <p:sldId id="578" r:id="rId75"/>
    <p:sldId id="579" r:id="rId76"/>
    <p:sldId id="580" r:id="rId77"/>
    <p:sldId id="581" r:id="rId78"/>
    <p:sldId id="367" r:id="rId79"/>
    <p:sldId id="370" r:id="rId80"/>
    <p:sldId id="400" r:id="rId81"/>
    <p:sldId id="582" r:id="rId82"/>
    <p:sldId id="539" r:id="rId83"/>
    <p:sldId id="375" r:id="rId84"/>
    <p:sldId id="462" r:id="rId85"/>
    <p:sldId id="463" r:id="rId86"/>
    <p:sldId id="464" r:id="rId87"/>
    <p:sldId id="583" r:id="rId88"/>
    <p:sldId id="376" r:id="rId89"/>
    <p:sldId id="545" r:id="rId90"/>
    <p:sldId id="377" r:id="rId91"/>
    <p:sldId id="378" r:id="rId92"/>
    <p:sldId id="379" r:id="rId93"/>
    <p:sldId id="482" r:id="rId94"/>
    <p:sldId id="479" r:id="rId95"/>
    <p:sldId id="485" r:id="rId96"/>
    <p:sldId id="484" r:id="rId97"/>
    <p:sldId id="483" r:id="rId98"/>
    <p:sldId id="380" r:id="rId99"/>
    <p:sldId id="381" r:id="rId100"/>
    <p:sldId id="584" r:id="rId101"/>
    <p:sldId id="402" r:id="rId102"/>
    <p:sldId id="546" r:id="rId103"/>
    <p:sldId id="531" r:id="rId104"/>
    <p:sldId id="587" r:id="rId105"/>
    <p:sldId id="409" r:id="rId106"/>
    <p:sldId id="588" r:id="rId107"/>
    <p:sldId id="547" r:id="rId108"/>
    <p:sldId id="550" r:id="rId109"/>
    <p:sldId id="548" r:id="rId110"/>
    <p:sldId id="549" r:id="rId111"/>
    <p:sldId id="551" r:id="rId112"/>
    <p:sldId id="414" r:id="rId113"/>
    <p:sldId id="585" r:id="rId114"/>
    <p:sldId id="415" r:id="rId115"/>
    <p:sldId id="595" r:id="rId116"/>
    <p:sldId id="596" r:id="rId117"/>
    <p:sldId id="416" r:id="rId118"/>
    <p:sldId id="599" r:id="rId119"/>
    <p:sldId id="512" r:id="rId120"/>
    <p:sldId id="465" r:id="rId121"/>
    <p:sldId id="466" r:id="rId122"/>
    <p:sldId id="468" r:id="rId123"/>
    <p:sldId id="516" r:id="rId124"/>
    <p:sldId id="469" r:id="rId125"/>
    <p:sldId id="518" r:id="rId126"/>
    <p:sldId id="586" r:id="rId127"/>
    <p:sldId id="552" r:id="rId128"/>
    <p:sldId id="600" r:id="rId129"/>
    <p:sldId id="601" r:id="rId130"/>
    <p:sldId id="602" r:id="rId131"/>
    <p:sldId id="603" r:id="rId132"/>
    <p:sldId id="540" r:id="rId133"/>
    <p:sldId id="418" r:id="rId134"/>
    <p:sldId id="419" r:id="rId135"/>
    <p:sldId id="420" r:id="rId136"/>
    <p:sldId id="421" r:id="rId137"/>
    <p:sldId id="422" r:id="rId138"/>
    <p:sldId id="423" r:id="rId139"/>
    <p:sldId id="424" r:id="rId140"/>
    <p:sldId id="541" r:id="rId141"/>
    <p:sldId id="426" r:id="rId142"/>
    <p:sldId id="427" r:id="rId143"/>
    <p:sldId id="428" r:id="rId144"/>
    <p:sldId id="429" r:id="rId145"/>
    <p:sldId id="432" r:id="rId146"/>
    <p:sldId id="433" r:id="rId147"/>
    <p:sldId id="434" r:id="rId148"/>
    <p:sldId id="435" r:id="rId149"/>
    <p:sldId id="542" r:id="rId150"/>
    <p:sldId id="437" r:id="rId151"/>
    <p:sldId id="529" r:id="rId152"/>
    <p:sldId id="488" r:id="rId153"/>
    <p:sldId id="489" r:id="rId154"/>
    <p:sldId id="490" r:id="rId155"/>
    <p:sldId id="491" r:id="rId156"/>
    <p:sldId id="438" r:id="rId157"/>
    <p:sldId id="492" r:id="rId158"/>
    <p:sldId id="439" r:id="rId159"/>
    <p:sldId id="499" r:id="rId160"/>
    <p:sldId id="500" r:id="rId161"/>
    <p:sldId id="440" r:id="rId162"/>
    <p:sldId id="441" r:id="rId163"/>
    <p:sldId id="442" r:id="rId164"/>
    <p:sldId id="493" r:id="rId165"/>
    <p:sldId id="494" r:id="rId166"/>
    <p:sldId id="497" r:id="rId167"/>
    <p:sldId id="496" r:id="rId168"/>
    <p:sldId id="443" r:id="rId169"/>
    <p:sldId id="444" r:id="rId170"/>
    <p:sldId id="528" r:id="rId171"/>
    <p:sldId id="527" r:id="rId172"/>
    <p:sldId id="543" r:id="rId173"/>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00"/>
    <a:srgbClr val="3333FF"/>
    <a:srgbClr val="FF33CC"/>
    <a:srgbClr val="0000CC"/>
    <a:srgbClr val="FF66CC"/>
    <a:srgbClr val="FFFF99"/>
    <a:srgbClr val="FFCCFF"/>
    <a:srgbClr val="CCFF99"/>
    <a:srgbClr val="006600"/>
    <a:srgbClr val="A500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0" autoAdjust="0"/>
    <p:restoredTop sz="83307" autoAdjust="0"/>
  </p:normalViewPr>
  <p:slideViewPr>
    <p:cSldViewPr>
      <p:cViewPr varScale="1">
        <p:scale>
          <a:sx n="92" d="100"/>
          <a:sy n="92" d="100"/>
        </p:scale>
        <p:origin x="-2112"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9350"/>
    </p:cViewPr>
  </p:sorterViewPr>
  <p:gridSpacing cx="36004" cy="36004"/>
</p:viewPr>
</file>

<file path=ppt/_rels/presentation.xml.rels><?xml version="1.0" encoding="UTF-8" standalone="yes"?>
<Relationships xmlns="http://schemas.openxmlformats.org/package/2006/relationships"><Relationship Id="rId142" Type="http://schemas.openxmlformats.org/officeDocument/2006/relationships/slide" Target="slides/slide141.xml"/><Relationship Id="rId143" Type="http://schemas.openxmlformats.org/officeDocument/2006/relationships/slide" Target="slides/slide142.xml"/><Relationship Id="rId144" Type="http://schemas.openxmlformats.org/officeDocument/2006/relationships/slide" Target="slides/slide143.xml"/><Relationship Id="rId145" Type="http://schemas.openxmlformats.org/officeDocument/2006/relationships/slide" Target="slides/slide144.xml"/><Relationship Id="rId146" Type="http://schemas.openxmlformats.org/officeDocument/2006/relationships/slide" Target="slides/slide145.xml"/><Relationship Id="rId147" Type="http://schemas.openxmlformats.org/officeDocument/2006/relationships/slide" Target="slides/slide146.xml"/><Relationship Id="rId148" Type="http://schemas.openxmlformats.org/officeDocument/2006/relationships/slide" Target="slides/slide147.xml"/><Relationship Id="rId149" Type="http://schemas.openxmlformats.org/officeDocument/2006/relationships/slide" Target="slides/slide14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 Id="rId110" Type="http://schemas.openxmlformats.org/officeDocument/2006/relationships/slide" Target="slides/slide109.xml"/><Relationship Id="rId111" Type="http://schemas.openxmlformats.org/officeDocument/2006/relationships/slide" Target="slides/slide110.xml"/><Relationship Id="rId112" Type="http://schemas.openxmlformats.org/officeDocument/2006/relationships/slide" Target="slides/slide111.xml"/><Relationship Id="rId113" Type="http://schemas.openxmlformats.org/officeDocument/2006/relationships/slide" Target="slides/slide112.xml"/><Relationship Id="rId114" Type="http://schemas.openxmlformats.org/officeDocument/2006/relationships/slide" Target="slides/slide113.xml"/><Relationship Id="rId115" Type="http://schemas.openxmlformats.org/officeDocument/2006/relationships/slide" Target="slides/slide114.xml"/><Relationship Id="rId116" Type="http://schemas.openxmlformats.org/officeDocument/2006/relationships/slide" Target="slides/slide115.xml"/><Relationship Id="rId117" Type="http://schemas.openxmlformats.org/officeDocument/2006/relationships/slide" Target="slides/slide116.xml"/><Relationship Id="rId118" Type="http://schemas.openxmlformats.org/officeDocument/2006/relationships/slide" Target="slides/slide117.xml"/><Relationship Id="rId119" Type="http://schemas.openxmlformats.org/officeDocument/2006/relationships/slide" Target="slides/slide118.xml"/><Relationship Id="rId150" Type="http://schemas.openxmlformats.org/officeDocument/2006/relationships/slide" Target="slides/slide149.xml"/><Relationship Id="rId151" Type="http://schemas.openxmlformats.org/officeDocument/2006/relationships/slide" Target="slides/slide150.xml"/><Relationship Id="rId152" Type="http://schemas.openxmlformats.org/officeDocument/2006/relationships/slide" Target="slides/slide15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53" Type="http://schemas.openxmlformats.org/officeDocument/2006/relationships/slide" Target="slides/slide152.xml"/><Relationship Id="rId154" Type="http://schemas.openxmlformats.org/officeDocument/2006/relationships/slide" Target="slides/slide153.xml"/><Relationship Id="rId155" Type="http://schemas.openxmlformats.org/officeDocument/2006/relationships/slide" Target="slides/slide154.xml"/><Relationship Id="rId156" Type="http://schemas.openxmlformats.org/officeDocument/2006/relationships/slide" Target="slides/slide155.xml"/><Relationship Id="rId157" Type="http://schemas.openxmlformats.org/officeDocument/2006/relationships/slide" Target="slides/slide156.xml"/><Relationship Id="rId158" Type="http://schemas.openxmlformats.org/officeDocument/2006/relationships/slide" Target="slides/slide157.xml"/><Relationship Id="rId159" Type="http://schemas.openxmlformats.org/officeDocument/2006/relationships/slide" Target="slides/slide15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97" Type="http://schemas.openxmlformats.org/officeDocument/2006/relationships/slide" Target="slides/slide96.xml"/><Relationship Id="rId98" Type="http://schemas.openxmlformats.org/officeDocument/2006/relationships/slide" Target="slides/slide97.xml"/><Relationship Id="rId99" Type="http://schemas.openxmlformats.org/officeDocument/2006/relationships/slide" Target="slides/slide98.xml"/><Relationship Id="rId120" Type="http://schemas.openxmlformats.org/officeDocument/2006/relationships/slide" Target="slides/slide119.xml"/><Relationship Id="rId121" Type="http://schemas.openxmlformats.org/officeDocument/2006/relationships/slide" Target="slides/slide120.xml"/><Relationship Id="rId122" Type="http://schemas.openxmlformats.org/officeDocument/2006/relationships/slide" Target="slides/slide121.xml"/><Relationship Id="rId123" Type="http://schemas.openxmlformats.org/officeDocument/2006/relationships/slide" Target="slides/slide122.xml"/><Relationship Id="rId124" Type="http://schemas.openxmlformats.org/officeDocument/2006/relationships/slide" Target="slides/slide123.xml"/><Relationship Id="rId125" Type="http://schemas.openxmlformats.org/officeDocument/2006/relationships/slide" Target="slides/slide124.xml"/><Relationship Id="rId126" Type="http://schemas.openxmlformats.org/officeDocument/2006/relationships/slide" Target="slides/slide125.xml"/><Relationship Id="rId127" Type="http://schemas.openxmlformats.org/officeDocument/2006/relationships/slide" Target="slides/slide126.xml"/><Relationship Id="rId128" Type="http://schemas.openxmlformats.org/officeDocument/2006/relationships/slide" Target="slides/slide127.xml"/><Relationship Id="rId129" Type="http://schemas.openxmlformats.org/officeDocument/2006/relationships/slide" Target="slides/slide128.xml"/><Relationship Id="rId160" Type="http://schemas.openxmlformats.org/officeDocument/2006/relationships/slide" Target="slides/slide159.xml"/><Relationship Id="rId161" Type="http://schemas.openxmlformats.org/officeDocument/2006/relationships/slide" Target="slides/slide160.xml"/><Relationship Id="rId162" Type="http://schemas.openxmlformats.org/officeDocument/2006/relationships/slide" Target="slides/slide16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63" Type="http://schemas.openxmlformats.org/officeDocument/2006/relationships/slide" Target="slides/slide162.xml"/><Relationship Id="rId164" Type="http://schemas.openxmlformats.org/officeDocument/2006/relationships/slide" Target="slides/slide163.xml"/><Relationship Id="rId165" Type="http://schemas.openxmlformats.org/officeDocument/2006/relationships/slide" Target="slides/slide164.xml"/><Relationship Id="rId166" Type="http://schemas.openxmlformats.org/officeDocument/2006/relationships/slide" Target="slides/slide165.xml"/><Relationship Id="rId167" Type="http://schemas.openxmlformats.org/officeDocument/2006/relationships/slide" Target="slides/slide166.xml"/><Relationship Id="rId168" Type="http://schemas.openxmlformats.org/officeDocument/2006/relationships/slide" Target="slides/slide167.xml"/><Relationship Id="rId169" Type="http://schemas.openxmlformats.org/officeDocument/2006/relationships/slide" Target="slides/slide16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30" Type="http://schemas.openxmlformats.org/officeDocument/2006/relationships/slide" Target="slides/slide129.xml"/><Relationship Id="rId131" Type="http://schemas.openxmlformats.org/officeDocument/2006/relationships/slide" Target="slides/slide130.xml"/><Relationship Id="rId132" Type="http://schemas.openxmlformats.org/officeDocument/2006/relationships/slide" Target="slides/slide131.xml"/><Relationship Id="rId133" Type="http://schemas.openxmlformats.org/officeDocument/2006/relationships/slide" Target="slides/slide132.xml"/><Relationship Id="rId134" Type="http://schemas.openxmlformats.org/officeDocument/2006/relationships/slide" Target="slides/slide133.xml"/><Relationship Id="rId135" Type="http://schemas.openxmlformats.org/officeDocument/2006/relationships/slide" Target="slides/slide134.xml"/><Relationship Id="rId136" Type="http://schemas.openxmlformats.org/officeDocument/2006/relationships/slide" Target="slides/slide135.xml"/><Relationship Id="rId137" Type="http://schemas.openxmlformats.org/officeDocument/2006/relationships/slide" Target="slides/slide136.xml"/><Relationship Id="rId138" Type="http://schemas.openxmlformats.org/officeDocument/2006/relationships/slide" Target="slides/slide137.xml"/><Relationship Id="rId139" Type="http://schemas.openxmlformats.org/officeDocument/2006/relationships/slide" Target="slides/slide138.xml"/><Relationship Id="rId170" Type="http://schemas.openxmlformats.org/officeDocument/2006/relationships/slide" Target="slides/slide169.xml"/><Relationship Id="rId171" Type="http://schemas.openxmlformats.org/officeDocument/2006/relationships/slide" Target="slides/slide170.xml"/><Relationship Id="rId172" Type="http://schemas.openxmlformats.org/officeDocument/2006/relationships/slide" Target="slides/slide171.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173" Type="http://schemas.openxmlformats.org/officeDocument/2006/relationships/slide" Target="slides/slide172.xml"/><Relationship Id="rId174" Type="http://schemas.openxmlformats.org/officeDocument/2006/relationships/notesMaster" Target="notesMasters/notesMaster1.xml"/><Relationship Id="rId175" Type="http://schemas.openxmlformats.org/officeDocument/2006/relationships/printerSettings" Target="printerSettings/printerSettings1.bin"/><Relationship Id="rId176" Type="http://schemas.openxmlformats.org/officeDocument/2006/relationships/presProps" Target="presProps.xml"/><Relationship Id="rId177" Type="http://schemas.openxmlformats.org/officeDocument/2006/relationships/viewProps" Target="viewProps.xml"/><Relationship Id="rId178" Type="http://schemas.openxmlformats.org/officeDocument/2006/relationships/theme" Target="theme/theme1.xml"/><Relationship Id="rId179" Type="http://schemas.openxmlformats.org/officeDocument/2006/relationships/tableStyles" Target="tableStyles.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100" Type="http://schemas.openxmlformats.org/officeDocument/2006/relationships/slide" Target="slides/slide99.xml"/><Relationship Id="rId101" Type="http://schemas.openxmlformats.org/officeDocument/2006/relationships/slide" Target="slides/slide100.xml"/><Relationship Id="rId102" Type="http://schemas.openxmlformats.org/officeDocument/2006/relationships/slide" Target="slides/slide101.xml"/><Relationship Id="rId103" Type="http://schemas.openxmlformats.org/officeDocument/2006/relationships/slide" Target="slides/slide102.xml"/><Relationship Id="rId104" Type="http://schemas.openxmlformats.org/officeDocument/2006/relationships/slide" Target="slides/slide103.xml"/><Relationship Id="rId105" Type="http://schemas.openxmlformats.org/officeDocument/2006/relationships/slide" Target="slides/slide104.xml"/><Relationship Id="rId106" Type="http://schemas.openxmlformats.org/officeDocument/2006/relationships/slide" Target="slides/slide105.xml"/><Relationship Id="rId107" Type="http://schemas.openxmlformats.org/officeDocument/2006/relationships/slide" Target="slides/slide106.xml"/><Relationship Id="rId108" Type="http://schemas.openxmlformats.org/officeDocument/2006/relationships/slide" Target="slides/slide107.xml"/><Relationship Id="rId109" Type="http://schemas.openxmlformats.org/officeDocument/2006/relationships/slide" Target="slides/slide108.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40" Type="http://schemas.openxmlformats.org/officeDocument/2006/relationships/slide" Target="slides/slide139.xml"/><Relationship Id="rId141" Type="http://schemas.openxmlformats.org/officeDocument/2006/relationships/slide" Target="slides/slide14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8.wmf"/><Relationship Id="rId2" Type="http://schemas.openxmlformats.org/officeDocument/2006/relationships/image" Target="../media/image59.wmf"/><Relationship Id="rId3" Type="http://schemas.openxmlformats.org/officeDocument/2006/relationships/image" Target="../media/image60.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0402"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kumimoji="1" sz="1200">
                <a:latin typeface="Times New Roman" pitchFamily="18" charset="0"/>
                <a:ea typeface="宋体" pitchFamily="2" charset="-122"/>
              </a:defRPr>
            </a:lvl1pPr>
          </a:lstStyle>
          <a:p>
            <a:pPr>
              <a:defRPr/>
            </a:pPr>
            <a:endParaRPr lang="en-US" altLang="zh-CN"/>
          </a:p>
        </p:txBody>
      </p:sp>
      <p:sp>
        <p:nvSpPr>
          <p:cNvPr id="230403" name="Rectangle 3"/>
          <p:cNvSpPr>
            <a:spLocks noGrp="1" noChangeArrowheads="1"/>
          </p:cNvSpPr>
          <p:nvPr>
            <p:ph type="dt"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kumimoji="1" sz="1200">
                <a:latin typeface="Times New Roman" pitchFamily="18" charset="0"/>
                <a:ea typeface="宋体" pitchFamily="2" charset="-122"/>
              </a:defRPr>
            </a:lvl1pPr>
          </a:lstStyle>
          <a:p>
            <a:pPr>
              <a:defRPr/>
            </a:pPr>
            <a:endParaRPr lang="en-US" altLang="zh-CN"/>
          </a:p>
        </p:txBody>
      </p:sp>
      <p:sp>
        <p:nvSpPr>
          <p:cNvPr id="16384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0405" name="Rectangle 5"/>
          <p:cNvSpPr>
            <a:spLocks noGrp="1" noChangeArrowheads="1"/>
          </p:cNvSpPr>
          <p:nvPr>
            <p:ph type="body" sz="quarter" idx="3"/>
          </p:nvPr>
        </p:nvSpPr>
        <p:spPr bwMode="auto">
          <a:xfrm>
            <a:off x="685800" y="4343400"/>
            <a:ext cx="5486400" cy="4114800"/>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230406" name="Rectangle 6"/>
          <p:cNvSpPr>
            <a:spLocks noGrp="1" noChangeArrowheads="1"/>
          </p:cNvSpPr>
          <p:nvPr>
            <p:ph type="ftr" sz="quarter" idx="4"/>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defRPr kumimoji="1" sz="1200">
                <a:latin typeface="Times New Roman" pitchFamily="18" charset="0"/>
                <a:ea typeface="宋体" pitchFamily="2" charset="-122"/>
              </a:defRPr>
            </a:lvl1pPr>
          </a:lstStyle>
          <a:p>
            <a:pPr>
              <a:defRPr/>
            </a:pPr>
            <a:endParaRPr lang="en-US" altLang="zh-CN"/>
          </a:p>
        </p:txBody>
      </p:sp>
      <p:sp>
        <p:nvSpPr>
          <p:cNvPr id="230407" name="Rectangle 7"/>
          <p:cNvSpPr>
            <a:spLocks noGrp="1" noChangeArrowheads="1"/>
          </p:cNvSpPr>
          <p:nvPr>
            <p:ph type="sldNum" sz="quarter" idx="5"/>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kumimoji="1" sz="1200">
                <a:latin typeface="Times New Roman" pitchFamily="18" charset="0"/>
                <a:ea typeface="宋体" pitchFamily="2" charset="-122"/>
              </a:defRPr>
            </a:lvl1pPr>
          </a:lstStyle>
          <a:p>
            <a:pPr>
              <a:defRPr/>
            </a:pPr>
            <a:fld id="{2D864AEF-74A4-4C5E-ABEE-A0EB48BEEED0}" type="slidenum">
              <a:rPr lang="en-US" altLang="zh-CN"/>
              <a:pPr>
                <a:defRPr/>
              </a:pPr>
              <a:t>‹#›</a:t>
            </a:fld>
            <a:endParaRPr lang="en-US" altLang="zh-CN"/>
          </a:p>
        </p:txBody>
      </p:sp>
    </p:spTree>
    <p:extLst>
      <p:ext uri="{BB962C8B-B14F-4D97-AF65-F5344CB8AC3E}">
        <p14:creationId xmlns:p14="http://schemas.microsoft.com/office/powerpoint/2010/main" val="10446338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0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8.xml"/></Relationships>
</file>

<file path=ppt/notesSlides/_rels/notesSlide10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9.xml"/></Relationships>
</file>

<file path=ppt/notesSlides/_rels/notesSlide10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0.xml"/></Relationships>
</file>

<file path=ppt/notesSlides/_rels/notesSlide10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1.xml"/></Relationships>
</file>

<file path=ppt/notesSlides/_rels/notesSlide10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2.xml"/></Relationships>
</file>

<file path=ppt/notesSlides/_rels/notesSlide10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3.xml"/></Relationships>
</file>

<file path=ppt/notesSlides/_rels/notesSlide10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4.xml"/></Relationships>
</file>

<file path=ppt/notesSlides/_rels/notesSlide10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5.xml"/></Relationships>
</file>

<file path=ppt/notesSlides/_rels/notesSlide10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6.xml"/></Relationships>
</file>

<file path=ppt/notesSlides/_rels/notesSlide10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7.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8.xml"/></Relationships>
</file>

<file path=ppt/notesSlides/_rels/notesSlide1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9.xml"/></Relationships>
</file>

<file path=ppt/notesSlides/_rels/notesSlide1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0.xml"/></Relationships>
</file>

<file path=ppt/notesSlides/_rels/notesSlide1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1.xml"/></Relationships>
</file>

<file path=ppt/notesSlides/_rels/notesSlide1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2.xml"/></Relationships>
</file>

<file path=ppt/notesSlides/_rels/notesSlide1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3.xml"/></Relationships>
</file>

<file path=ppt/notesSlides/_rels/notesSlide1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4.xml"/></Relationships>
</file>

<file path=ppt/notesSlides/_rels/notesSlide1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5.xml"/></Relationships>
</file>

<file path=ppt/notesSlides/_rels/notesSlide1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6.xml"/></Relationships>
</file>

<file path=ppt/notesSlides/_rels/notesSlide1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7.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8.xml"/></Relationships>
</file>

<file path=ppt/notesSlides/_rels/notesSlide1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9.xml"/></Relationships>
</file>

<file path=ppt/notesSlides/_rels/notesSlide1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0.xml"/></Relationships>
</file>

<file path=ppt/notesSlides/_rels/notesSlide1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1.xml"/></Relationships>
</file>

<file path=ppt/notesSlides/_rels/notesSlide1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2.xml"/></Relationships>
</file>

<file path=ppt/notesSlides/_rels/notesSlide1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3.xml"/></Relationships>
</file>

<file path=ppt/notesSlides/_rels/notesSlide1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4.xml"/></Relationships>
</file>

<file path=ppt/notesSlides/_rels/notesSlide1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5.xml"/></Relationships>
</file>

<file path=ppt/notesSlides/_rels/notesSlide1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6.xml"/></Relationships>
</file>

<file path=ppt/notesSlides/_rels/notesSlide1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7.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8.xml"/></Relationships>
</file>

<file path=ppt/notesSlides/_rels/notesSlide1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9.xml"/></Relationships>
</file>

<file path=ppt/notesSlides/_rels/notesSlide1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0.xml"/></Relationships>
</file>

<file path=ppt/notesSlides/_rels/notesSlide1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1.xml"/></Relationships>
</file>

<file path=ppt/notesSlides/_rels/notesSlide1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2.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8.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9.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0.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3.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4.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5.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6.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8.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9.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0.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2.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3.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4.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5.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6.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7.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8.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9.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2.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3.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4.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5.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2.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3.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4.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7.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8.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9.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0.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1.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3.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4.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5.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7.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2.xml"/></Relationships>
</file>

<file path=ppt/notesSlides/_rels/notesSlide9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3.xml"/></Relationships>
</file>

<file path=ppt/notesSlides/_rels/notesSlide9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4.xml"/></Relationships>
</file>

<file path=ppt/notesSlides/_rels/notesSlide9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5.xml"/></Relationships>
</file>

<file path=ppt/notesSlides/_rels/notesSlide9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6.xml"/></Relationships>
</file>

<file path=ppt/notesSlides/_rels/notesSlide9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幻灯片图像占位符 1"/>
          <p:cNvSpPr>
            <a:spLocks noGrp="1" noRot="1" noChangeAspect="1" noTextEdit="1"/>
          </p:cNvSpPr>
          <p:nvPr>
            <p:ph type="sldImg"/>
          </p:nvPr>
        </p:nvSpPr>
        <p:spPr>
          <a:ln/>
        </p:spPr>
      </p:sp>
      <p:sp>
        <p:nvSpPr>
          <p:cNvPr id="164867"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smtClean="0">
              <a:ea typeface="宋体" charset="-122"/>
            </a:endParaRPr>
          </a:p>
        </p:txBody>
      </p:sp>
      <p:sp>
        <p:nvSpPr>
          <p:cNvPr id="164868" name="灯片编号占位符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fld id="{E49E9189-259C-4D16-B267-7C09A28D5449}" type="slidenum">
              <a:rPr lang="en-US" altLang="zh-CN" smtClean="0">
                <a:latin typeface="Times New Roman" pitchFamily="18" charset="0"/>
              </a:rPr>
              <a:pPr eaLnBrk="1" hangingPunct="1"/>
              <a:t>1</a:t>
            </a:fld>
            <a:endParaRPr lang="en-US" altLang="zh-CN" smtClean="0">
              <a:latin typeface="Times New Roman"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10</a:t>
            </a:fld>
            <a:endParaRPr lang="en-US" altLang="zh-CN"/>
          </a:p>
        </p:txBody>
      </p:sp>
    </p:spTree>
    <p:extLst>
      <p:ext uri="{BB962C8B-B14F-4D97-AF65-F5344CB8AC3E}">
        <p14:creationId xmlns:p14="http://schemas.microsoft.com/office/powerpoint/2010/main" val="1153516283"/>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138</a:t>
            </a:fld>
            <a:endParaRPr lang="en-US" altLang="zh-CN"/>
          </a:p>
        </p:txBody>
      </p:sp>
    </p:spTree>
    <p:extLst>
      <p:ext uri="{BB962C8B-B14F-4D97-AF65-F5344CB8AC3E}">
        <p14:creationId xmlns:p14="http://schemas.microsoft.com/office/powerpoint/2010/main" val="1551214404"/>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139</a:t>
            </a:fld>
            <a:endParaRPr lang="en-US" altLang="zh-CN"/>
          </a:p>
        </p:txBody>
      </p:sp>
    </p:spTree>
    <p:extLst>
      <p:ext uri="{BB962C8B-B14F-4D97-AF65-F5344CB8AC3E}">
        <p14:creationId xmlns:p14="http://schemas.microsoft.com/office/powerpoint/2010/main" val="4289727228"/>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幻灯片图像占位符 1"/>
          <p:cNvSpPr>
            <a:spLocks noGrp="1" noRot="1" noChangeAspect="1" noTextEdit="1"/>
          </p:cNvSpPr>
          <p:nvPr>
            <p:ph type="sldImg"/>
          </p:nvPr>
        </p:nvSpPr>
        <p:spPr>
          <a:ln/>
        </p:spPr>
      </p:sp>
      <p:sp>
        <p:nvSpPr>
          <p:cNvPr id="165891"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dirty="0" smtClean="0">
              <a:ea typeface="宋体" charset="-122"/>
            </a:endParaRPr>
          </a:p>
        </p:txBody>
      </p:sp>
      <p:sp>
        <p:nvSpPr>
          <p:cNvPr id="165892" name="灯片编号占位符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fld id="{AC0085FF-2D82-45DD-A4F2-67B7A343DFE2}" type="slidenum">
              <a:rPr lang="en-US" altLang="zh-CN" smtClean="0">
                <a:latin typeface="Times New Roman" pitchFamily="18" charset="0"/>
              </a:rPr>
              <a:pPr eaLnBrk="1" hangingPunct="1"/>
              <a:t>140</a:t>
            </a:fld>
            <a:endParaRPr lang="en-US" altLang="zh-CN" smtClean="0">
              <a:latin typeface="Times New Roman" pitchFamily="18" charset="0"/>
            </a:endParaRPr>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141</a:t>
            </a:fld>
            <a:endParaRPr lang="en-US" altLang="zh-CN"/>
          </a:p>
        </p:txBody>
      </p:sp>
    </p:spTree>
    <p:extLst>
      <p:ext uri="{BB962C8B-B14F-4D97-AF65-F5344CB8AC3E}">
        <p14:creationId xmlns:p14="http://schemas.microsoft.com/office/powerpoint/2010/main" val="2773180447"/>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142</a:t>
            </a:fld>
            <a:endParaRPr lang="en-US" altLang="zh-CN"/>
          </a:p>
        </p:txBody>
      </p:sp>
    </p:spTree>
    <p:extLst>
      <p:ext uri="{BB962C8B-B14F-4D97-AF65-F5344CB8AC3E}">
        <p14:creationId xmlns:p14="http://schemas.microsoft.com/office/powerpoint/2010/main" val="2022239424"/>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143</a:t>
            </a:fld>
            <a:endParaRPr lang="en-US" altLang="zh-CN"/>
          </a:p>
        </p:txBody>
      </p:sp>
    </p:spTree>
    <p:extLst>
      <p:ext uri="{BB962C8B-B14F-4D97-AF65-F5344CB8AC3E}">
        <p14:creationId xmlns:p14="http://schemas.microsoft.com/office/powerpoint/2010/main" val="1481297834"/>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144</a:t>
            </a:fld>
            <a:endParaRPr lang="en-US" altLang="zh-CN"/>
          </a:p>
        </p:txBody>
      </p:sp>
    </p:spTree>
    <p:extLst>
      <p:ext uri="{BB962C8B-B14F-4D97-AF65-F5344CB8AC3E}">
        <p14:creationId xmlns:p14="http://schemas.microsoft.com/office/powerpoint/2010/main" val="333191006"/>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145</a:t>
            </a:fld>
            <a:endParaRPr lang="en-US" altLang="zh-CN"/>
          </a:p>
        </p:txBody>
      </p:sp>
    </p:spTree>
    <p:extLst>
      <p:ext uri="{BB962C8B-B14F-4D97-AF65-F5344CB8AC3E}">
        <p14:creationId xmlns:p14="http://schemas.microsoft.com/office/powerpoint/2010/main" val="308663119"/>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146</a:t>
            </a:fld>
            <a:endParaRPr lang="en-US" altLang="zh-CN"/>
          </a:p>
        </p:txBody>
      </p:sp>
    </p:spTree>
    <p:extLst>
      <p:ext uri="{BB962C8B-B14F-4D97-AF65-F5344CB8AC3E}">
        <p14:creationId xmlns:p14="http://schemas.microsoft.com/office/powerpoint/2010/main" val="4017777253"/>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147</a:t>
            </a:fld>
            <a:endParaRPr lang="en-US" altLang="zh-CN"/>
          </a:p>
        </p:txBody>
      </p:sp>
    </p:spTree>
    <p:extLst>
      <p:ext uri="{BB962C8B-B14F-4D97-AF65-F5344CB8AC3E}">
        <p14:creationId xmlns:p14="http://schemas.microsoft.com/office/powerpoint/2010/main" val="26297628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11</a:t>
            </a:fld>
            <a:endParaRPr lang="en-US" altLang="zh-CN"/>
          </a:p>
        </p:txBody>
      </p:sp>
    </p:spTree>
    <p:extLst>
      <p:ext uri="{BB962C8B-B14F-4D97-AF65-F5344CB8AC3E}">
        <p14:creationId xmlns:p14="http://schemas.microsoft.com/office/powerpoint/2010/main" val="3315550605"/>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148</a:t>
            </a:fld>
            <a:endParaRPr lang="en-US" altLang="zh-CN"/>
          </a:p>
        </p:txBody>
      </p:sp>
    </p:spTree>
    <p:extLst>
      <p:ext uri="{BB962C8B-B14F-4D97-AF65-F5344CB8AC3E}">
        <p14:creationId xmlns:p14="http://schemas.microsoft.com/office/powerpoint/2010/main" val="451378556"/>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幻灯片图像占位符 1"/>
          <p:cNvSpPr>
            <a:spLocks noGrp="1" noRot="1" noChangeAspect="1" noTextEdit="1"/>
          </p:cNvSpPr>
          <p:nvPr>
            <p:ph type="sldImg"/>
          </p:nvPr>
        </p:nvSpPr>
        <p:spPr>
          <a:ln/>
        </p:spPr>
      </p:sp>
      <p:sp>
        <p:nvSpPr>
          <p:cNvPr id="165891"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dirty="0" smtClean="0">
              <a:ea typeface="宋体" charset="-122"/>
            </a:endParaRPr>
          </a:p>
        </p:txBody>
      </p:sp>
      <p:sp>
        <p:nvSpPr>
          <p:cNvPr id="165892" name="灯片编号占位符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fld id="{AC0085FF-2D82-45DD-A4F2-67B7A343DFE2}" type="slidenum">
              <a:rPr lang="en-US" altLang="zh-CN" smtClean="0">
                <a:latin typeface="Times New Roman" pitchFamily="18" charset="0"/>
              </a:rPr>
              <a:pPr eaLnBrk="1" hangingPunct="1"/>
              <a:t>149</a:t>
            </a:fld>
            <a:endParaRPr lang="en-US" altLang="zh-CN" smtClean="0">
              <a:latin typeface="Times New Roman" pitchFamily="18" charset="0"/>
            </a:endParaRPr>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150</a:t>
            </a:fld>
            <a:endParaRPr lang="en-US" altLang="zh-CN"/>
          </a:p>
        </p:txBody>
      </p:sp>
    </p:spTree>
    <p:extLst>
      <p:ext uri="{BB962C8B-B14F-4D97-AF65-F5344CB8AC3E}">
        <p14:creationId xmlns:p14="http://schemas.microsoft.com/office/powerpoint/2010/main" val="742132020"/>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151</a:t>
            </a:fld>
            <a:endParaRPr lang="en-US" altLang="zh-CN"/>
          </a:p>
        </p:txBody>
      </p:sp>
    </p:spTree>
    <p:extLst>
      <p:ext uri="{BB962C8B-B14F-4D97-AF65-F5344CB8AC3E}">
        <p14:creationId xmlns:p14="http://schemas.microsoft.com/office/powerpoint/2010/main" val="2235283901"/>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152</a:t>
            </a:fld>
            <a:endParaRPr lang="en-US" altLang="zh-CN"/>
          </a:p>
        </p:txBody>
      </p:sp>
    </p:spTree>
    <p:extLst>
      <p:ext uri="{BB962C8B-B14F-4D97-AF65-F5344CB8AC3E}">
        <p14:creationId xmlns:p14="http://schemas.microsoft.com/office/powerpoint/2010/main" val="280782226"/>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153</a:t>
            </a:fld>
            <a:endParaRPr lang="en-US" altLang="zh-CN"/>
          </a:p>
        </p:txBody>
      </p:sp>
    </p:spTree>
    <p:extLst>
      <p:ext uri="{BB962C8B-B14F-4D97-AF65-F5344CB8AC3E}">
        <p14:creationId xmlns:p14="http://schemas.microsoft.com/office/powerpoint/2010/main" val="3554410154"/>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154</a:t>
            </a:fld>
            <a:endParaRPr lang="en-US" altLang="zh-CN"/>
          </a:p>
        </p:txBody>
      </p:sp>
    </p:spTree>
    <p:extLst>
      <p:ext uri="{BB962C8B-B14F-4D97-AF65-F5344CB8AC3E}">
        <p14:creationId xmlns:p14="http://schemas.microsoft.com/office/powerpoint/2010/main" val="1535279136"/>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155</a:t>
            </a:fld>
            <a:endParaRPr lang="en-US" altLang="zh-CN"/>
          </a:p>
        </p:txBody>
      </p:sp>
    </p:spTree>
    <p:extLst>
      <p:ext uri="{BB962C8B-B14F-4D97-AF65-F5344CB8AC3E}">
        <p14:creationId xmlns:p14="http://schemas.microsoft.com/office/powerpoint/2010/main" val="451321884"/>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1" dirty="0" smtClean="0">
                <a:solidFill>
                  <a:srgbClr val="0000CC"/>
                </a:solidFill>
                <a:latin typeface="幼圆" pitchFamily="49" charset="-122"/>
                <a:ea typeface="幼圆" pitchFamily="49" charset="-122"/>
              </a:rPr>
              <a:t>如国际象棋，大约有</a:t>
            </a:r>
            <a:r>
              <a:rPr lang="en-US" altLang="zh-CN" sz="1200" b="1" dirty="0" smtClean="0">
                <a:solidFill>
                  <a:srgbClr val="0000CC"/>
                </a:solidFill>
                <a:latin typeface="幼圆" pitchFamily="49" charset="-122"/>
                <a:ea typeface="幼圆" pitchFamily="49" charset="-122"/>
              </a:rPr>
              <a:t>10</a:t>
            </a:r>
            <a:r>
              <a:rPr lang="en-US" altLang="zh-CN" sz="1200" b="1" baseline="30000" dirty="0" smtClean="0">
                <a:solidFill>
                  <a:srgbClr val="0000CC"/>
                </a:solidFill>
                <a:latin typeface="幼圆" pitchFamily="49" charset="-122"/>
                <a:ea typeface="幼圆" pitchFamily="49" charset="-122"/>
              </a:rPr>
              <a:t>120</a:t>
            </a:r>
            <a:r>
              <a:rPr lang="zh-CN" altLang="en-US" sz="1200" b="1" dirty="0" smtClean="0">
                <a:solidFill>
                  <a:srgbClr val="0000CC"/>
                </a:solidFill>
                <a:latin typeface="幼圆" pitchFamily="49" charset="-122"/>
                <a:ea typeface="幼圆" pitchFamily="49" charset="-122"/>
              </a:rPr>
              <a:t>个结点。</a:t>
            </a:r>
            <a:endParaRPr lang="en-US" altLang="zh-CN" sz="1200" b="1" dirty="0" smtClean="0">
              <a:solidFill>
                <a:srgbClr val="0000CC"/>
              </a:solidFill>
              <a:latin typeface="幼圆" pitchFamily="49" charset="-122"/>
              <a:ea typeface="幼圆" pitchFamily="49" charset="-122"/>
            </a:endParaRPr>
          </a:p>
          <a:p>
            <a:endParaRPr lang="en-US" altLang="zh-CN" sz="1200" b="1" dirty="0" smtClean="0">
              <a:solidFill>
                <a:srgbClr val="0000CC"/>
              </a:solidFill>
              <a:latin typeface="幼圆" pitchFamily="49" charset="-122"/>
              <a:ea typeface="幼圆" pitchFamily="49" charset="-122"/>
            </a:endParaRPr>
          </a:p>
          <a:p>
            <a:r>
              <a:rPr lang="zh-CN" altLang="en-US" sz="1200" b="1" dirty="0" smtClean="0">
                <a:solidFill>
                  <a:srgbClr val="0000CC"/>
                </a:solidFill>
                <a:latin typeface="幼圆" pitchFamily="49" charset="-122"/>
                <a:ea typeface="幼圆" pitchFamily="49" charset="-122"/>
              </a:rPr>
              <a:t>，例如，可令“胜”得 </a:t>
            </a:r>
            <a:r>
              <a:rPr lang="en-US" altLang="zh-CN" sz="1200" b="1" dirty="0" smtClean="0">
                <a:solidFill>
                  <a:srgbClr val="0000CC"/>
                </a:solidFill>
                <a:latin typeface="幼圆" pitchFamily="49" charset="-122"/>
                <a:ea typeface="幼圆" pitchFamily="49" charset="-122"/>
              </a:rPr>
              <a:t>1</a:t>
            </a:r>
            <a:r>
              <a:rPr lang="zh-CN" altLang="en-US" sz="1200" b="1" dirty="0" smtClean="0">
                <a:solidFill>
                  <a:srgbClr val="0000CC"/>
                </a:solidFill>
                <a:latin typeface="幼圆" pitchFamily="49" charset="-122"/>
                <a:ea typeface="幼圆" pitchFamily="49" charset="-122"/>
              </a:rPr>
              <a:t>分，“负”得 </a:t>
            </a:r>
            <a:r>
              <a:rPr lang="en-US" altLang="zh-CN" sz="1200" b="1" dirty="0" smtClean="0">
                <a:solidFill>
                  <a:srgbClr val="0000CC"/>
                </a:solidFill>
                <a:latin typeface="幼圆" pitchFamily="49" charset="-122"/>
                <a:ea typeface="幼圆" pitchFamily="49" charset="-122"/>
              </a:rPr>
              <a:t>-1</a:t>
            </a:r>
            <a:r>
              <a:rPr lang="zh-CN" altLang="en-US" sz="1200" b="1" dirty="0" smtClean="0">
                <a:solidFill>
                  <a:srgbClr val="0000CC"/>
                </a:solidFill>
                <a:latin typeface="幼圆" pitchFamily="49" charset="-122"/>
                <a:ea typeface="幼圆" pitchFamily="49" charset="-122"/>
              </a:rPr>
              <a:t>分而“和”得</a:t>
            </a:r>
            <a:r>
              <a:rPr lang="en-US" altLang="zh-CN" sz="1200" b="1" dirty="0" smtClean="0">
                <a:solidFill>
                  <a:srgbClr val="0000CC"/>
                </a:solidFill>
                <a:latin typeface="幼圆" pitchFamily="49" charset="-122"/>
                <a:ea typeface="幼圆" pitchFamily="49" charset="-122"/>
              </a:rPr>
              <a:t>0</a:t>
            </a:r>
            <a:r>
              <a:rPr lang="zh-CN" altLang="en-US" sz="1200" b="1" dirty="0" smtClean="0">
                <a:solidFill>
                  <a:srgbClr val="0000CC"/>
                </a:solidFill>
                <a:latin typeface="幼圆" pitchFamily="49" charset="-122"/>
                <a:ea typeface="幼圆" pitchFamily="49" charset="-122"/>
              </a:rPr>
              <a:t>分。</a:t>
            </a:r>
            <a:endParaRPr lang="zh-CN" altLang="en-US" dirty="0"/>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156</a:t>
            </a:fld>
            <a:endParaRPr lang="en-US" altLang="zh-CN"/>
          </a:p>
        </p:txBody>
      </p:sp>
    </p:spTree>
    <p:extLst>
      <p:ext uri="{BB962C8B-B14F-4D97-AF65-F5344CB8AC3E}">
        <p14:creationId xmlns:p14="http://schemas.microsoft.com/office/powerpoint/2010/main" val="2520340731"/>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157</a:t>
            </a:fld>
            <a:endParaRPr lang="en-US" altLang="zh-CN"/>
          </a:p>
        </p:txBody>
      </p:sp>
    </p:spTree>
    <p:extLst>
      <p:ext uri="{BB962C8B-B14F-4D97-AF65-F5344CB8AC3E}">
        <p14:creationId xmlns:p14="http://schemas.microsoft.com/office/powerpoint/2010/main" val="8541037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12</a:t>
            </a:fld>
            <a:endParaRPr lang="en-US" altLang="zh-CN"/>
          </a:p>
        </p:txBody>
      </p:sp>
    </p:spTree>
    <p:extLst>
      <p:ext uri="{BB962C8B-B14F-4D97-AF65-F5344CB8AC3E}">
        <p14:creationId xmlns:p14="http://schemas.microsoft.com/office/powerpoint/2010/main" val="4014433436"/>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158</a:t>
            </a:fld>
            <a:endParaRPr lang="en-US" altLang="zh-CN"/>
          </a:p>
        </p:txBody>
      </p:sp>
    </p:spTree>
    <p:extLst>
      <p:ext uri="{BB962C8B-B14F-4D97-AF65-F5344CB8AC3E}">
        <p14:creationId xmlns:p14="http://schemas.microsoft.com/office/powerpoint/2010/main" val="939357935"/>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159</a:t>
            </a:fld>
            <a:endParaRPr lang="en-US" altLang="zh-CN"/>
          </a:p>
        </p:txBody>
      </p:sp>
    </p:spTree>
    <p:extLst>
      <p:ext uri="{BB962C8B-B14F-4D97-AF65-F5344CB8AC3E}">
        <p14:creationId xmlns:p14="http://schemas.microsoft.com/office/powerpoint/2010/main" val="4100699183"/>
      </p:ext>
    </p:extLst>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160</a:t>
            </a:fld>
            <a:endParaRPr lang="en-US" altLang="zh-CN"/>
          </a:p>
        </p:txBody>
      </p:sp>
    </p:spTree>
    <p:extLst>
      <p:ext uri="{BB962C8B-B14F-4D97-AF65-F5344CB8AC3E}">
        <p14:creationId xmlns:p14="http://schemas.microsoft.com/office/powerpoint/2010/main" val="1563011481"/>
      </p:ext>
    </p:extLst>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161</a:t>
            </a:fld>
            <a:endParaRPr lang="en-US" altLang="zh-CN"/>
          </a:p>
        </p:txBody>
      </p:sp>
    </p:spTree>
    <p:extLst>
      <p:ext uri="{BB962C8B-B14F-4D97-AF65-F5344CB8AC3E}">
        <p14:creationId xmlns:p14="http://schemas.microsoft.com/office/powerpoint/2010/main" val="171826184"/>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162</a:t>
            </a:fld>
            <a:endParaRPr lang="en-US" altLang="zh-CN"/>
          </a:p>
        </p:txBody>
      </p:sp>
    </p:spTree>
    <p:extLst>
      <p:ext uri="{BB962C8B-B14F-4D97-AF65-F5344CB8AC3E}">
        <p14:creationId xmlns:p14="http://schemas.microsoft.com/office/powerpoint/2010/main" val="1550553593"/>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kumimoji="1" lang="zh-CN" altLang="en-US" sz="1200" b="1" dirty="0" smtClean="0">
                <a:latin typeface="幼圆" pitchFamily="49" charset="-122"/>
                <a:ea typeface="幼圆" pitchFamily="49" charset="-122"/>
              </a:rPr>
              <a:t>有些结点的扩展对计算返回值是无用的。</a:t>
            </a:r>
            <a:endParaRPr lang="zh-CN" altLang="en-US" dirty="0"/>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163</a:t>
            </a:fld>
            <a:endParaRPr lang="en-US" altLang="zh-CN"/>
          </a:p>
        </p:txBody>
      </p:sp>
    </p:spTree>
    <p:extLst>
      <p:ext uri="{BB962C8B-B14F-4D97-AF65-F5344CB8AC3E}">
        <p14:creationId xmlns:p14="http://schemas.microsoft.com/office/powerpoint/2010/main" val="2799256661"/>
      </p:ext>
    </p:extLst>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164</a:t>
            </a:fld>
            <a:endParaRPr lang="en-US" altLang="zh-CN"/>
          </a:p>
        </p:txBody>
      </p:sp>
    </p:spTree>
    <p:extLst>
      <p:ext uri="{BB962C8B-B14F-4D97-AF65-F5344CB8AC3E}">
        <p14:creationId xmlns:p14="http://schemas.microsoft.com/office/powerpoint/2010/main" val="1963241463"/>
      </p:ext>
    </p:extLst>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nSpc>
                <a:spcPct val="90000"/>
              </a:lnSpc>
              <a:buClr>
                <a:schemeClr val="tx2"/>
              </a:buClr>
              <a:buFont typeface="Wingdings" pitchFamily="2" charset="2"/>
              <a:buChar char="§"/>
            </a:pPr>
            <a:r>
              <a:rPr kumimoji="1" lang="zh-CN" altLang="en-US" sz="1200" dirty="0" smtClean="0">
                <a:latin typeface="仿宋_GB2312" pitchFamily="49" charset="-122"/>
                <a:ea typeface="仿宋_GB2312" pitchFamily="49" charset="-122"/>
              </a:rPr>
              <a:t>结点</a:t>
            </a:r>
            <a:r>
              <a:rPr kumimoji="1" lang="en-US" altLang="zh-CN" sz="1200" dirty="0" smtClean="0">
                <a:latin typeface="仿宋_GB2312" pitchFamily="49" charset="-122"/>
                <a:ea typeface="仿宋_GB2312" pitchFamily="49" charset="-122"/>
              </a:rPr>
              <a:t>m</a:t>
            </a:r>
            <a:r>
              <a:rPr kumimoji="1" lang="zh-CN" altLang="en-US" sz="1200" dirty="0" smtClean="0">
                <a:latin typeface="仿宋_GB2312" pitchFamily="49" charset="-122"/>
                <a:ea typeface="仿宋_GB2312" pitchFamily="49" charset="-122"/>
              </a:rPr>
              <a:t>为或结点，它的局部返回值为</a:t>
            </a:r>
            <a:r>
              <a:rPr kumimoji="1" lang="en-US" altLang="zh-CN" sz="1200" dirty="0" smtClean="0">
                <a:latin typeface="仿宋_GB2312" pitchFamily="49" charset="-122"/>
                <a:ea typeface="仿宋_GB2312" pitchFamily="49" charset="-122"/>
              </a:rPr>
              <a:t>10</a:t>
            </a:r>
            <a:r>
              <a:rPr kumimoji="1" lang="zh-CN" altLang="en-US" sz="1200" dirty="0" smtClean="0">
                <a:latin typeface="仿宋_GB2312" pitchFamily="49" charset="-122"/>
                <a:ea typeface="仿宋_GB2312" pitchFamily="49" charset="-122"/>
              </a:rPr>
              <a:t>，其后继结点的局部返回值为</a:t>
            </a:r>
            <a:r>
              <a:rPr kumimoji="1" lang="en-US" altLang="zh-CN" sz="1200" dirty="0" smtClean="0">
                <a:latin typeface="仿宋_GB2312" pitchFamily="49" charset="-122"/>
                <a:ea typeface="仿宋_GB2312" pitchFamily="49" charset="-122"/>
              </a:rPr>
              <a:t>8</a:t>
            </a:r>
            <a:r>
              <a:rPr kumimoji="1" lang="zh-CN" altLang="en-US" sz="1200" dirty="0" smtClean="0">
                <a:latin typeface="仿宋_GB2312" pitchFamily="49" charset="-122"/>
                <a:ea typeface="仿宋_GB2312" pitchFamily="49" charset="-122"/>
              </a:rPr>
              <a:t>。因为</a:t>
            </a:r>
            <a:r>
              <a:rPr kumimoji="1" lang="en-US" altLang="zh-CN" sz="1200" dirty="0" smtClean="0">
                <a:latin typeface="仿宋_GB2312" pitchFamily="49" charset="-122"/>
                <a:ea typeface="仿宋_GB2312" pitchFamily="49" charset="-122"/>
              </a:rPr>
              <a:t>n</a:t>
            </a:r>
            <a:r>
              <a:rPr kumimoji="1" lang="zh-CN" altLang="en-US" sz="1200" dirty="0" smtClean="0">
                <a:latin typeface="仿宋_GB2312" pitchFamily="49" charset="-122"/>
                <a:ea typeface="仿宋_GB2312" pitchFamily="49" charset="-122"/>
              </a:rPr>
              <a:t>为与结点，从它往下扩展结点的返回值只能≦</a:t>
            </a:r>
            <a:r>
              <a:rPr kumimoji="1" lang="en-US" altLang="zh-CN" sz="1200" dirty="0" smtClean="0">
                <a:latin typeface="仿宋_GB2312" pitchFamily="49" charset="-122"/>
                <a:ea typeface="仿宋_GB2312" pitchFamily="49" charset="-122"/>
              </a:rPr>
              <a:t>8</a:t>
            </a:r>
            <a:r>
              <a:rPr kumimoji="1" lang="zh-CN" altLang="en-US" sz="1200" dirty="0" smtClean="0">
                <a:latin typeface="仿宋_GB2312" pitchFamily="49" charset="-122"/>
                <a:ea typeface="仿宋_GB2312" pitchFamily="49" charset="-122"/>
              </a:rPr>
              <a:t>（∵取最小值），亦即</a:t>
            </a:r>
            <a:r>
              <a:rPr kumimoji="1" lang="en-US" altLang="zh-CN" sz="1200" dirty="0" smtClean="0">
                <a:latin typeface="仿宋_GB2312" pitchFamily="49" charset="-122"/>
                <a:ea typeface="仿宋_GB2312" pitchFamily="49" charset="-122"/>
              </a:rPr>
              <a:t>n</a:t>
            </a:r>
            <a:r>
              <a:rPr kumimoji="1" lang="zh-CN" altLang="en-US" sz="1200" dirty="0" smtClean="0">
                <a:latin typeface="仿宋_GB2312" pitchFamily="49" charset="-122"/>
                <a:ea typeface="仿宋_GB2312" pitchFamily="49" charset="-122"/>
              </a:rPr>
              <a:t>结点的返回值不会大于</a:t>
            </a:r>
            <a:r>
              <a:rPr kumimoji="1" lang="en-US" altLang="zh-CN" sz="1200" dirty="0" smtClean="0">
                <a:latin typeface="仿宋_GB2312" pitchFamily="49" charset="-122"/>
                <a:ea typeface="仿宋_GB2312" pitchFamily="49" charset="-122"/>
              </a:rPr>
              <a:t>8</a:t>
            </a:r>
            <a:r>
              <a:rPr kumimoji="1" lang="zh-CN" altLang="en-US" sz="1200" dirty="0" smtClean="0">
                <a:latin typeface="仿宋_GB2312" pitchFamily="49" charset="-122"/>
                <a:ea typeface="仿宋_GB2312" pitchFamily="49" charset="-122"/>
              </a:rPr>
              <a:t>。而对于</a:t>
            </a:r>
            <a:r>
              <a:rPr kumimoji="1" lang="en-US" altLang="zh-CN" sz="1200" dirty="0" smtClean="0">
                <a:latin typeface="仿宋_GB2312" pitchFamily="49" charset="-122"/>
                <a:ea typeface="仿宋_GB2312" pitchFamily="49" charset="-122"/>
              </a:rPr>
              <a:t>m</a:t>
            </a:r>
            <a:r>
              <a:rPr kumimoji="1" lang="zh-CN" altLang="en-US" sz="1200" dirty="0" smtClean="0">
                <a:latin typeface="仿宋_GB2312" pitchFamily="49" charset="-122"/>
                <a:ea typeface="仿宋_GB2312" pitchFamily="49" charset="-122"/>
              </a:rPr>
              <a:t>结点来说只有后继结点的值大于</a:t>
            </a:r>
            <a:r>
              <a:rPr kumimoji="1" lang="en-US" altLang="zh-CN" sz="1200" dirty="0" smtClean="0">
                <a:latin typeface="仿宋_GB2312" pitchFamily="49" charset="-122"/>
                <a:ea typeface="仿宋_GB2312" pitchFamily="49" charset="-122"/>
              </a:rPr>
              <a:t>10</a:t>
            </a:r>
            <a:r>
              <a:rPr kumimoji="1" lang="zh-CN" altLang="en-US" sz="1200" dirty="0" smtClean="0">
                <a:latin typeface="仿宋_GB2312" pitchFamily="49" charset="-122"/>
                <a:ea typeface="仿宋_GB2312" pitchFamily="49" charset="-122"/>
              </a:rPr>
              <a:t>才会影响其原来的局部返回值（取最大值）。</a:t>
            </a:r>
          </a:p>
          <a:p>
            <a:pPr eaLnBrk="0" hangingPunct="0">
              <a:lnSpc>
                <a:spcPct val="90000"/>
              </a:lnSpc>
              <a:buClr>
                <a:srgbClr val="A31221"/>
              </a:buClr>
              <a:buFont typeface="Wingdings" pitchFamily="2" charset="2"/>
              <a:buChar char="§"/>
            </a:pPr>
            <a:r>
              <a:rPr lang="zh-CN" altLang="en-US" sz="1200" dirty="0" smtClean="0">
                <a:latin typeface="仿宋_GB2312" pitchFamily="49" charset="-122"/>
                <a:ea typeface="仿宋_GB2312" pitchFamily="49" charset="-122"/>
              </a:rPr>
              <a:t>因此</a:t>
            </a:r>
            <a:r>
              <a:rPr lang="en-US" altLang="zh-CN" sz="1200" dirty="0" smtClean="0">
                <a:latin typeface="仿宋_GB2312" pitchFamily="49" charset="-122"/>
                <a:ea typeface="仿宋_GB2312" pitchFamily="49" charset="-122"/>
              </a:rPr>
              <a:t>n</a:t>
            </a:r>
            <a:r>
              <a:rPr lang="zh-CN" altLang="en-US" sz="1200" dirty="0" smtClean="0">
                <a:latin typeface="仿宋_GB2312" pitchFamily="49" charset="-122"/>
                <a:ea typeface="仿宋_GB2312" pitchFamily="49" charset="-122"/>
              </a:rPr>
              <a:t>的值不会影响</a:t>
            </a:r>
            <a:r>
              <a:rPr lang="en-US" altLang="zh-CN" sz="1200" dirty="0" smtClean="0">
                <a:latin typeface="仿宋_GB2312" pitchFamily="49" charset="-122"/>
                <a:ea typeface="仿宋_GB2312" pitchFamily="49" charset="-122"/>
              </a:rPr>
              <a:t>m</a:t>
            </a:r>
            <a:r>
              <a:rPr lang="zh-CN" altLang="en-US" sz="1200" dirty="0" smtClean="0">
                <a:latin typeface="仿宋_GB2312" pitchFamily="49" charset="-122"/>
                <a:ea typeface="仿宋_GB2312" pitchFamily="49" charset="-122"/>
              </a:rPr>
              <a:t>的局部返回值。所以没有必要再从</a:t>
            </a:r>
            <a:r>
              <a:rPr lang="en-US" altLang="zh-CN" sz="1200" dirty="0" smtClean="0">
                <a:latin typeface="仿宋_GB2312" pitchFamily="49" charset="-122"/>
                <a:ea typeface="仿宋_GB2312" pitchFamily="49" charset="-122"/>
              </a:rPr>
              <a:t>n</a:t>
            </a:r>
            <a:r>
              <a:rPr lang="zh-CN" altLang="en-US" sz="1200" dirty="0" smtClean="0">
                <a:latin typeface="仿宋_GB2312" pitchFamily="49" charset="-122"/>
                <a:ea typeface="仿宋_GB2312" pitchFamily="49" charset="-122"/>
              </a:rPr>
              <a:t>向下扩展，可把这部分树枝剪去，这种剪枝称为</a:t>
            </a:r>
            <a:r>
              <a:rPr lang="en-US" altLang="zh-CN" sz="1200" dirty="0" smtClean="0">
                <a:latin typeface="仿宋_GB2312" pitchFamily="49" charset="-122"/>
                <a:ea typeface="仿宋_GB2312" pitchFamily="49" charset="-122"/>
              </a:rPr>
              <a:t>α</a:t>
            </a:r>
            <a:r>
              <a:rPr lang="zh-CN" altLang="en-US" sz="1200" dirty="0" smtClean="0">
                <a:latin typeface="仿宋_GB2312" pitchFamily="49" charset="-122"/>
                <a:ea typeface="仿宋_GB2312" pitchFamily="49" charset="-122"/>
              </a:rPr>
              <a:t>剪枝。</a:t>
            </a:r>
            <a:endParaRPr lang="en-US" altLang="zh-CN" sz="1200" dirty="0" smtClean="0">
              <a:latin typeface="仿宋_GB2312" pitchFamily="49" charset="-122"/>
              <a:ea typeface="仿宋_GB2312" pitchFamily="49" charset="-122"/>
            </a:endParaRPr>
          </a:p>
          <a:p>
            <a:pPr eaLnBrk="0" hangingPunct="0">
              <a:lnSpc>
                <a:spcPct val="90000"/>
              </a:lnSpc>
              <a:buClr>
                <a:srgbClr val="A31221"/>
              </a:buClr>
              <a:buFont typeface="Wingdings" pitchFamily="2" charset="2"/>
              <a:buChar char="§"/>
            </a:pPr>
            <a:endParaRPr kumimoji="1" lang="en-US" altLang="zh-CN" sz="1200" dirty="0" smtClean="0">
              <a:latin typeface="仿宋_GB2312" pitchFamily="49" charset="-122"/>
              <a:ea typeface="仿宋_GB2312" pitchFamily="49" charset="-122"/>
            </a:endParaRPr>
          </a:p>
          <a:p>
            <a:pPr eaLnBrk="0" hangingPunct="0">
              <a:lnSpc>
                <a:spcPct val="90000"/>
              </a:lnSpc>
              <a:buClr>
                <a:srgbClr val="A31221"/>
              </a:buClr>
              <a:buFont typeface="Wingdings" pitchFamily="2" charset="2"/>
              <a:buChar char="§"/>
            </a:pPr>
            <a:r>
              <a:rPr kumimoji="1" lang="en-US" altLang="zh-CN" sz="1200" dirty="0" smtClean="0">
                <a:latin typeface="Times New Roman" pitchFamily="18" charset="0"/>
                <a:cs typeface="Times New Roman" pitchFamily="18" charset="0"/>
              </a:rPr>
              <a:t>β</a:t>
            </a:r>
            <a:r>
              <a:rPr kumimoji="1" lang="zh-CN" altLang="en-US" sz="1200" dirty="0" smtClean="0">
                <a:latin typeface="Times New Roman" pitchFamily="18" charset="0"/>
              </a:rPr>
              <a:t>剪枝  原理同</a:t>
            </a:r>
            <a:r>
              <a:rPr kumimoji="1" lang="en-US" altLang="zh-CN" sz="1200" dirty="0" smtClean="0">
                <a:latin typeface="Times New Roman" pitchFamily="18" charset="0"/>
                <a:cs typeface="Times New Roman" pitchFamily="18" charset="0"/>
              </a:rPr>
              <a:t>α</a:t>
            </a:r>
            <a:r>
              <a:rPr lang="zh-CN" altLang="en-US" sz="1200" b="1" dirty="0" smtClean="0"/>
              <a:t>剪</a:t>
            </a:r>
            <a:r>
              <a:rPr kumimoji="1" lang="zh-CN" altLang="en-US" sz="1200" dirty="0" smtClean="0">
                <a:latin typeface="宋体" charset="-122"/>
              </a:rPr>
              <a:t>枝法，只要当</a:t>
            </a:r>
            <a:r>
              <a:rPr kumimoji="1" lang="en-US" altLang="zh-CN" sz="1200" dirty="0" smtClean="0">
                <a:latin typeface="宋体" charset="-122"/>
              </a:rPr>
              <a:t>n</a:t>
            </a:r>
            <a:r>
              <a:rPr kumimoji="1" lang="zh-CN" altLang="en-US" sz="1200" dirty="0" smtClean="0">
                <a:latin typeface="宋体" charset="-122"/>
              </a:rPr>
              <a:t>结点的值大于</a:t>
            </a:r>
            <a:r>
              <a:rPr kumimoji="1" lang="en-US" altLang="zh-CN" sz="1200" dirty="0" smtClean="0">
                <a:latin typeface="宋体" charset="-122"/>
              </a:rPr>
              <a:t>10</a:t>
            </a:r>
            <a:r>
              <a:rPr kumimoji="1" lang="zh-CN" altLang="en-US" sz="1200" dirty="0" smtClean="0">
                <a:latin typeface="宋体" charset="-122"/>
              </a:rPr>
              <a:t>之后，由</a:t>
            </a:r>
            <a:r>
              <a:rPr kumimoji="1" lang="en-US" altLang="zh-CN" sz="1200" dirty="0" smtClean="0">
                <a:latin typeface="宋体" charset="-122"/>
              </a:rPr>
              <a:t>n</a:t>
            </a:r>
            <a:r>
              <a:rPr kumimoji="1" lang="zh-CN" altLang="en-US" sz="1200" dirty="0" smtClean="0">
                <a:latin typeface="宋体" charset="-122"/>
              </a:rPr>
              <a:t>返 回的值就不会影响</a:t>
            </a:r>
            <a:r>
              <a:rPr kumimoji="1" lang="en-US" altLang="zh-CN" sz="1200" dirty="0" smtClean="0">
                <a:latin typeface="宋体" charset="-122"/>
              </a:rPr>
              <a:t>m</a:t>
            </a:r>
            <a:r>
              <a:rPr kumimoji="1" lang="zh-CN" altLang="en-US" sz="1200" dirty="0" smtClean="0">
                <a:latin typeface="宋体" charset="-122"/>
              </a:rPr>
              <a:t>的值，</a:t>
            </a:r>
            <a:r>
              <a:rPr kumimoji="1" lang="en-US" altLang="zh-CN" sz="1200" dirty="0" smtClean="0">
                <a:latin typeface="宋体" charset="-122"/>
              </a:rPr>
              <a:t>n </a:t>
            </a:r>
            <a:r>
              <a:rPr kumimoji="1" lang="zh-CN" altLang="en-US" sz="1200" dirty="0" smtClean="0">
                <a:latin typeface="宋体" charset="-122"/>
              </a:rPr>
              <a:t>的进一步扩展毫无意义，可</a:t>
            </a:r>
            <a:r>
              <a:rPr lang="zh-CN" altLang="en-US" sz="1200" b="1" dirty="0" smtClean="0"/>
              <a:t>剪</a:t>
            </a:r>
            <a:r>
              <a:rPr kumimoji="1" lang="zh-CN" altLang="en-US" sz="1200" dirty="0" smtClean="0">
                <a:latin typeface="宋体" charset="-122"/>
              </a:rPr>
              <a:t>枝，称其为</a:t>
            </a:r>
            <a:r>
              <a:rPr kumimoji="1" lang="en-US" altLang="zh-CN" sz="1200" dirty="0" smtClean="0">
                <a:latin typeface="Times New Roman" pitchFamily="18" charset="0"/>
                <a:cs typeface="Times New Roman" pitchFamily="18" charset="0"/>
              </a:rPr>
              <a:t>β</a:t>
            </a:r>
            <a:r>
              <a:rPr lang="zh-CN" altLang="en-US" sz="1200" b="1" dirty="0" smtClean="0"/>
              <a:t>剪</a:t>
            </a:r>
            <a:r>
              <a:rPr kumimoji="1" lang="zh-CN" altLang="en-US" sz="1200" dirty="0" smtClean="0">
                <a:latin typeface="Times New Roman" pitchFamily="18" charset="0"/>
              </a:rPr>
              <a:t>枝。</a:t>
            </a:r>
            <a:endParaRPr kumimoji="1" lang="zh-CN" altLang="en-US" sz="1200" dirty="0" smtClean="0">
              <a:latin typeface="仿宋_GB2312" pitchFamily="49" charset="-122"/>
              <a:ea typeface="仿宋_GB2312" pitchFamily="49" charset="-122"/>
            </a:endParaRPr>
          </a:p>
          <a:p>
            <a:endParaRPr lang="zh-CN" altLang="en-US" dirty="0"/>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165</a:t>
            </a:fld>
            <a:endParaRPr lang="en-US" altLang="zh-CN"/>
          </a:p>
        </p:txBody>
      </p:sp>
    </p:spTree>
    <p:extLst>
      <p:ext uri="{BB962C8B-B14F-4D97-AF65-F5344CB8AC3E}">
        <p14:creationId xmlns:p14="http://schemas.microsoft.com/office/powerpoint/2010/main" val="272123953"/>
      </p:ext>
    </p:extLst>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166</a:t>
            </a:fld>
            <a:endParaRPr lang="en-US" altLang="zh-CN"/>
          </a:p>
        </p:txBody>
      </p:sp>
    </p:spTree>
    <p:extLst>
      <p:ext uri="{BB962C8B-B14F-4D97-AF65-F5344CB8AC3E}">
        <p14:creationId xmlns:p14="http://schemas.microsoft.com/office/powerpoint/2010/main" val="1047485119"/>
      </p:ext>
    </p:extLst>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167</a:t>
            </a:fld>
            <a:endParaRPr lang="en-US" altLang="zh-CN"/>
          </a:p>
        </p:txBody>
      </p:sp>
    </p:spTree>
    <p:extLst>
      <p:ext uri="{BB962C8B-B14F-4D97-AF65-F5344CB8AC3E}">
        <p14:creationId xmlns:p14="http://schemas.microsoft.com/office/powerpoint/2010/main" val="7001090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13</a:t>
            </a:fld>
            <a:endParaRPr lang="en-US" altLang="zh-CN"/>
          </a:p>
        </p:txBody>
      </p:sp>
    </p:spTree>
    <p:extLst>
      <p:ext uri="{BB962C8B-B14F-4D97-AF65-F5344CB8AC3E}">
        <p14:creationId xmlns:p14="http://schemas.microsoft.com/office/powerpoint/2010/main" val="3592697966"/>
      </p:ext>
    </p:extLst>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168</a:t>
            </a:fld>
            <a:endParaRPr lang="en-US" altLang="zh-CN"/>
          </a:p>
        </p:txBody>
      </p:sp>
    </p:spTree>
    <p:extLst>
      <p:ext uri="{BB962C8B-B14F-4D97-AF65-F5344CB8AC3E}">
        <p14:creationId xmlns:p14="http://schemas.microsoft.com/office/powerpoint/2010/main" val="3388972557"/>
      </p:ext>
    </p:extLst>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169</a:t>
            </a:fld>
            <a:endParaRPr lang="en-US" altLang="zh-CN"/>
          </a:p>
        </p:txBody>
      </p:sp>
    </p:spTree>
    <p:extLst>
      <p:ext uri="{BB962C8B-B14F-4D97-AF65-F5344CB8AC3E}">
        <p14:creationId xmlns:p14="http://schemas.microsoft.com/office/powerpoint/2010/main" val="3519621082"/>
      </p:ext>
    </p:extLst>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170</a:t>
            </a:fld>
            <a:endParaRPr lang="en-US" altLang="zh-CN"/>
          </a:p>
        </p:txBody>
      </p:sp>
    </p:spTree>
    <p:extLst>
      <p:ext uri="{BB962C8B-B14F-4D97-AF65-F5344CB8AC3E}">
        <p14:creationId xmlns:p14="http://schemas.microsoft.com/office/powerpoint/2010/main" val="1349370526"/>
      </p:ext>
    </p:extLst>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错！</a:t>
            </a:r>
            <a:endParaRPr lang="zh-CN" altLang="en-US" dirty="0"/>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171</a:t>
            </a:fld>
            <a:endParaRPr lang="en-US" altLang="zh-CN"/>
          </a:p>
        </p:txBody>
      </p:sp>
    </p:spTree>
    <p:extLst>
      <p:ext uri="{BB962C8B-B14F-4D97-AF65-F5344CB8AC3E}">
        <p14:creationId xmlns:p14="http://schemas.microsoft.com/office/powerpoint/2010/main" val="3083592210"/>
      </p:ext>
    </p:extLst>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172</a:t>
            </a:fld>
            <a:endParaRPr lang="en-US" altLang="zh-CN"/>
          </a:p>
        </p:txBody>
      </p:sp>
    </p:spTree>
    <p:extLst>
      <p:ext uri="{BB962C8B-B14F-4D97-AF65-F5344CB8AC3E}">
        <p14:creationId xmlns:p14="http://schemas.microsoft.com/office/powerpoint/2010/main" val="3190430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14</a:t>
            </a:fld>
            <a:endParaRPr lang="en-US" altLang="zh-CN"/>
          </a:p>
        </p:txBody>
      </p:sp>
    </p:spTree>
    <p:extLst>
      <p:ext uri="{BB962C8B-B14F-4D97-AF65-F5344CB8AC3E}">
        <p14:creationId xmlns:p14="http://schemas.microsoft.com/office/powerpoint/2010/main" val="20332170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15</a:t>
            </a:fld>
            <a:endParaRPr lang="en-US" altLang="zh-CN"/>
          </a:p>
        </p:txBody>
      </p:sp>
    </p:spTree>
    <p:extLst>
      <p:ext uri="{BB962C8B-B14F-4D97-AF65-F5344CB8AC3E}">
        <p14:creationId xmlns:p14="http://schemas.microsoft.com/office/powerpoint/2010/main" val="4923474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16</a:t>
            </a:fld>
            <a:endParaRPr lang="en-US" altLang="zh-CN"/>
          </a:p>
        </p:txBody>
      </p:sp>
    </p:spTree>
    <p:extLst>
      <p:ext uri="{BB962C8B-B14F-4D97-AF65-F5344CB8AC3E}">
        <p14:creationId xmlns:p14="http://schemas.microsoft.com/office/powerpoint/2010/main" val="23487688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17</a:t>
            </a:fld>
            <a:endParaRPr lang="en-US" altLang="zh-CN"/>
          </a:p>
        </p:txBody>
      </p:sp>
    </p:spTree>
    <p:extLst>
      <p:ext uri="{BB962C8B-B14F-4D97-AF65-F5344CB8AC3E}">
        <p14:creationId xmlns:p14="http://schemas.microsoft.com/office/powerpoint/2010/main" val="15234337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18</a:t>
            </a:fld>
            <a:endParaRPr lang="en-US" altLang="zh-CN"/>
          </a:p>
        </p:txBody>
      </p:sp>
    </p:spTree>
    <p:extLst>
      <p:ext uri="{BB962C8B-B14F-4D97-AF65-F5344CB8AC3E}">
        <p14:creationId xmlns:p14="http://schemas.microsoft.com/office/powerpoint/2010/main" val="39823263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19</a:t>
            </a:fld>
            <a:endParaRPr lang="en-US" altLang="zh-CN"/>
          </a:p>
        </p:txBody>
      </p:sp>
    </p:spTree>
    <p:extLst>
      <p:ext uri="{BB962C8B-B14F-4D97-AF65-F5344CB8AC3E}">
        <p14:creationId xmlns:p14="http://schemas.microsoft.com/office/powerpoint/2010/main" val="34001173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幻灯片图像占位符 1"/>
          <p:cNvSpPr>
            <a:spLocks noGrp="1" noRot="1" noChangeAspect="1" noTextEdit="1"/>
          </p:cNvSpPr>
          <p:nvPr>
            <p:ph type="sldImg"/>
          </p:nvPr>
        </p:nvSpPr>
        <p:spPr>
          <a:ln/>
        </p:spPr>
      </p:sp>
      <p:sp>
        <p:nvSpPr>
          <p:cNvPr id="165891"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kumimoji="1" lang="zh-CN" altLang="en-US" b="1" smtClean="0">
                <a:solidFill>
                  <a:srgbClr val="0000CC"/>
                </a:solidFill>
                <a:latin typeface="宋体" charset="-122"/>
                <a:ea typeface="宋体" charset="-122"/>
              </a:rPr>
              <a:t>搜索是人工智能中的一个基本问题，并与推理密切相关，搜索策略的优劣，将直接影响到智能系统的性能与推理效率。</a:t>
            </a:r>
            <a:r>
              <a:rPr kumimoji="1" lang="zh-CN" altLang="en-US" smtClean="0">
                <a:solidFill>
                  <a:srgbClr val="008000"/>
                </a:solidFill>
                <a:ea typeface="宋体" charset="-122"/>
              </a:rPr>
              <a:t> </a:t>
            </a:r>
            <a:endParaRPr lang="zh-CN" altLang="en-US" smtClean="0">
              <a:ea typeface="宋体" charset="-122"/>
            </a:endParaRPr>
          </a:p>
        </p:txBody>
      </p:sp>
      <p:sp>
        <p:nvSpPr>
          <p:cNvPr id="165892" name="灯片编号占位符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fld id="{AC0085FF-2D82-45DD-A4F2-67B7A343DFE2}" type="slidenum">
              <a:rPr lang="en-US" altLang="zh-CN" smtClean="0">
                <a:latin typeface="Times New Roman" pitchFamily="18" charset="0"/>
              </a:rPr>
              <a:pPr eaLnBrk="1" hangingPunct="1"/>
              <a:t>2</a:t>
            </a:fld>
            <a:endParaRPr lang="en-US" altLang="zh-CN" smtClean="0">
              <a:latin typeface="Times New Roman" pitchFamily="18"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课堂提问：思考，如何建立状态空间，哪些变量</a:t>
            </a:r>
            <a:endParaRPr lang="zh-CN" altLang="en-US" dirty="0"/>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20</a:t>
            </a:fld>
            <a:endParaRPr lang="en-US" altLang="zh-CN"/>
          </a:p>
        </p:txBody>
      </p:sp>
    </p:spTree>
    <p:extLst>
      <p:ext uri="{BB962C8B-B14F-4D97-AF65-F5344CB8AC3E}">
        <p14:creationId xmlns:p14="http://schemas.microsoft.com/office/powerpoint/2010/main" val="13801894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21</a:t>
            </a:fld>
            <a:endParaRPr lang="en-US" altLang="zh-CN"/>
          </a:p>
        </p:txBody>
      </p:sp>
    </p:spTree>
    <p:extLst>
      <p:ext uri="{BB962C8B-B14F-4D97-AF65-F5344CB8AC3E}">
        <p14:creationId xmlns:p14="http://schemas.microsoft.com/office/powerpoint/2010/main" val="27320052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22</a:t>
            </a:fld>
            <a:endParaRPr lang="en-US" altLang="zh-CN"/>
          </a:p>
        </p:txBody>
      </p:sp>
    </p:spTree>
    <p:extLst>
      <p:ext uri="{BB962C8B-B14F-4D97-AF65-F5344CB8AC3E}">
        <p14:creationId xmlns:p14="http://schemas.microsoft.com/office/powerpoint/2010/main" val="20127344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23</a:t>
            </a:fld>
            <a:endParaRPr lang="en-US" altLang="zh-CN"/>
          </a:p>
        </p:txBody>
      </p:sp>
    </p:spTree>
    <p:extLst>
      <p:ext uri="{BB962C8B-B14F-4D97-AF65-F5344CB8AC3E}">
        <p14:creationId xmlns:p14="http://schemas.microsoft.com/office/powerpoint/2010/main" val="20972999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24</a:t>
            </a:fld>
            <a:endParaRPr lang="en-US" altLang="zh-CN"/>
          </a:p>
        </p:txBody>
      </p:sp>
    </p:spTree>
    <p:extLst>
      <p:ext uri="{BB962C8B-B14F-4D97-AF65-F5344CB8AC3E}">
        <p14:creationId xmlns:p14="http://schemas.microsoft.com/office/powerpoint/2010/main" val="209729991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26</a:t>
            </a:fld>
            <a:endParaRPr lang="en-US" altLang="zh-CN"/>
          </a:p>
        </p:txBody>
      </p:sp>
    </p:spTree>
    <p:extLst>
      <p:ext uri="{BB962C8B-B14F-4D97-AF65-F5344CB8AC3E}">
        <p14:creationId xmlns:p14="http://schemas.microsoft.com/office/powerpoint/2010/main" val="277082871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27</a:t>
            </a:fld>
            <a:endParaRPr lang="en-US" altLang="zh-CN"/>
          </a:p>
        </p:txBody>
      </p:sp>
    </p:spTree>
    <p:extLst>
      <p:ext uri="{BB962C8B-B14F-4D97-AF65-F5344CB8AC3E}">
        <p14:creationId xmlns:p14="http://schemas.microsoft.com/office/powerpoint/2010/main" val="39420909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28</a:t>
            </a:fld>
            <a:endParaRPr lang="en-US" altLang="zh-CN"/>
          </a:p>
        </p:txBody>
      </p:sp>
    </p:spTree>
    <p:extLst>
      <p:ext uri="{BB962C8B-B14F-4D97-AF65-F5344CB8AC3E}">
        <p14:creationId xmlns:p14="http://schemas.microsoft.com/office/powerpoint/2010/main" val="417000256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29</a:t>
            </a:fld>
            <a:endParaRPr lang="en-US" altLang="zh-CN"/>
          </a:p>
        </p:txBody>
      </p:sp>
    </p:spTree>
    <p:extLst>
      <p:ext uri="{BB962C8B-B14F-4D97-AF65-F5344CB8AC3E}">
        <p14:creationId xmlns:p14="http://schemas.microsoft.com/office/powerpoint/2010/main" val="67918094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30</a:t>
            </a:fld>
            <a:endParaRPr lang="en-US" altLang="zh-CN"/>
          </a:p>
        </p:txBody>
      </p:sp>
    </p:spTree>
    <p:extLst>
      <p:ext uri="{BB962C8B-B14F-4D97-AF65-F5344CB8AC3E}">
        <p14:creationId xmlns:p14="http://schemas.microsoft.com/office/powerpoint/2010/main" val="41601017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幻灯片图像占位符 1"/>
          <p:cNvSpPr>
            <a:spLocks noGrp="1" noRot="1" noChangeAspect="1" noTextEdit="1"/>
          </p:cNvSpPr>
          <p:nvPr>
            <p:ph type="sldImg"/>
          </p:nvPr>
        </p:nvSpPr>
        <p:spPr>
          <a:ln/>
        </p:spPr>
      </p:sp>
      <p:sp>
        <p:nvSpPr>
          <p:cNvPr id="166915"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kumimoji="1" lang="zh-CN" altLang="en-US" b="1" smtClean="0">
                <a:solidFill>
                  <a:srgbClr val="0000CC"/>
                </a:solidFill>
                <a:latin typeface="宋体" charset="-122"/>
                <a:ea typeface="宋体" charset="-122"/>
              </a:rPr>
              <a:t>搜索是人工智能中的一个基本问题，并与推理密切相关，搜索策略的优劣，将直接影响到智能系统的性能与推理效率。</a:t>
            </a:r>
            <a:r>
              <a:rPr kumimoji="1" lang="zh-CN" altLang="en-US" smtClean="0">
                <a:solidFill>
                  <a:srgbClr val="008000"/>
                </a:solidFill>
                <a:ea typeface="宋体" charset="-122"/>
              </a:rPr>
              <a:t> </a:t>
            </a:r>
            <a:endParaRPr lang="zh-CN" altLang="en-US" smtClean="0">
              <a:ea typeface="宋体" charset="-122"/>
            </a:endParaRPr>
          </a:p>
        </p:txBody>
      </p:sp>
      <p:sp>
        <p:nvSpPr>
          <p:cNvPr id="166916" name="灯片编号占位符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fld id="{1FDAEA3F-6F88-44DF-9F0D-944C7444D268}" type="slidenum">
              <a:rPr lang="en-US" altLang="zh-CN" smtClean="0">
                <a:latin typeface="Times New Roman" pitchFamily="18" charset="0"/>
              </a:rPr>
              <a:pPr eaLnBrk="1" hangingPunct="1"/>
              <a:t>3</a:t>
            </a:fld>
            <a:endParaRPr lang="en-US" altLang="zh-CN" smtClean="0">
              <a:latin typeface="Times New Roman" pitchFamily="18"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31</a:t>
            </a:fld>
            <a:endParaRPr lang="en-US" altLang="zh-CN"/>
          </a:p>
        </p:txBody>
      </p:sp>
    </p:spTree>
    <p:extLst>
      <p:ext uri="{BB962C8B-B14F-4D97-AF65-F5344CB8AC3E}">
        <p14:creationId xmlns:p14="http://schemas.microsoft.com/office/powerpoint/2010/main" val="7597364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33</a:t>
            </a:fld>
            <a:endParaRPr lang="en-US" altLang="zh-CN"/>
          </a:p>
        </p:txBody>
      </p:sp>
    </p:spTree>
    <p:extLst>
      <p:ext uri="{BB962C8B-B14F-4D97-AF65-F5344CB8AC3E}">
        <p14:creationId xmlns:p14="http://schemas.microsoft.com/office/powerpoint/2010/main" val="303453429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34</a:t>
            </a:fld>
            <a:endParaRPr lang="en-US" altLang="zh-CN"/>
          </a:p>
        </p:txBody>
      </p:sp>
    </p:spTree>
    <p:extLst>
      <p:ext uri="{BB962C8B-B14F-4D97-AF65-F5344CB8AC3E}">
        <p14:creationId xmlns:p14="http://schemas.microsoft.com/office/powerpoint/2010/main" val="263869758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35</a:t>
            </a:fld>
            <a:endParaRPr lang="en-US" altLang="zh-CN"/>
          </a:p>
        </p:txBody>
      </p:sp>
    </p:spTree>
    <p:extLst>
      <p:ext uri="{BB962C8B-B14F-4D97-AF65-F5344CB8AC3E}">
        <p14:creationId xmlns:p14="http://schemas.microsoft.com/office/powerpoint/2010/main" val="263869758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36</a:t>
            </a:fld>
            <a:endParaRPr lang="en-US" altLang="zh-CN"/>
          </a:p>
        </p:txBody>
      </p:sp>
    </p:spTree>
    <p:extLst>
      <p:ext uri="{BB962C8B-B14F-4D97-AF65-F5344CB8AC3E}">
        <p14:creationId xmlns:p14="http://schemas.microsoft.com/office/powerpoint/2010/main" val="70515492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37</a:t>
            </a:fld>
            <a:endParaRPr lang="en-US" altLang="zh-CN"/>
          </a:p>
        </p:txBody>
      </p:sp>
    </p:spTree>
    <p:extLst>
      <p:ext uri="{BB962C8B-B14F-4D97-AF65-F5344CB8AC3E}">
        <p14:creationId xmlns:p14="http://schemas.microsoft.com/office/powerpoint/2010/main" val="166753752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38</a:t>
            </a:fld>
            <a:endParaRPr lang="en-US" altLang="zh-CN"/>
          </a:p>
        </p:txBody>
      </p:sp>
    </p:spTree>
    <p:extLst>
      <p:ext uri="{BB962C8B-B14F-4D97-AF65-F5344CB8AC3E}">
        <p14:creationId xmlns:p14="http://schemas.microsoft.com/office/powerpoint/2010/main" val="315002285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zh-CN" altLang="en-US" sz="1200" b="1" dirty="0" smtClean="0">
                <a:latin typeface="幼圆" pitchFamily="49" charset="-122"/>
                <a:ea typeface="幼圆" pitchFamily="49" charset="-122"/>
              </a:rPr>
              <a:t>这一过程涉及到搜索的问题，对于与</a:t>
            </a:r>
            <a:r>
              <a:rPr lang="en-US" altLang="zh-CN" sz="1200" b="1" dirty="0" smtClean="0">
                <a:latin typeface="幼圆" pitchFamily="49" charset="-122"/>
                <a:ea typeface="幼圆" pitchFamily="49" charset="-122"/>
              </a:rPr>
              <a:t>/</a:t>
            </a:r>
            <a:r>
              <a:rPr lang="zh-CN" altLang="en-US" sz="1200" b="1" dirty="0" smtClean="0">
                <a:latin typeface="幼圆" pitchFamily="49" charset="-122"/>
                <a:ea typeface="幼圆" pitchFamily="49" charset="-122"/>
              </a:rPr>
              <a:t>或树的搜索将在后面详细讨论。</a:t>
            </a:r>
          </a:p>
          <a:p>
            <a:endParaRPr lang="zh-CN" altLang="en-US" dirty="0"/>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39</a:t>
            </a:fld>
            <a:endParaRPr lang="en-US" altLang="zh-CN"/>
          </a:p>
        </p:txBody>
      </p:sp>
    </p:spTree>
    <p:extLst>
      <p:ext uri="{BB962C8B-B14F-4D97-AF65-F5344CB8AC3E}">
        <p14:creationId xmlns:p14="http://schemas.microsoft.com/office/powerpoint/2010/main" val="16174624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40</a:t>
            </a:fld>
            <a:endParaRPr lang="en-US" altLang="zh-CN"/>
          </a:p>
        </p:txBody>
      </p:sp>
    </p:spTree>
    <p:extLst>
      <p:ext uri="{BB962C8B-B14F-4D97-AF65-F5344CB8AC3E}">
        <p14:creationId xmlns:p14="http://schemas.microsoft.com/office/powerpoint/2010/main" val="242225558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41</a:t>
            </a:fld>
            <a:endParaRPr lang="en-US" altLang="zh-CN"/>
          </a:p>
        </p:txBody>
      </p:sp>
    </p:spTree>
    <p:extLst>
      <p:ext uri="{BB962C8B-B14F-4D97-AF65-F5344CB8AC3E}">
        <p14:creationId xmlns:p14="http://schemas.microsoft.com/office/powerpoint/2010/main" val="5206449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4</a:t>
            </a:fld>
            <a:endParaRPr lang="en-US" altLang="zh-CN"/>
          </a:p>
        </p:txBody>
      </p:sp>
    </p:spTree>
    <p:extLst>
      <p:ext uri="{BB962C8B-B14F-4D97-AF65-F5344CB8AC3E}">
        <p14:creationId xmlns:p14="http://schemas.microsoft.com/office/powerpoint/2010/main" val="192082720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幻灯片图像占位符 1"/>
          <p:cNvSpPr>
            <a:spLocks noGrp="1" noRot="1" noChangeAspect="1" noTextEdit="1"/>
          </p:cNvSpPr>
          <p:nvPr>
            <p:ph type="sldImg"/>
          </p:nvPr>
        </p:nvSpPr>
        <p:spPr>
          <a:ln/>
        </p:spPr>
      </p:sp>
      <p:sp>
        <p:nvSpPr>
          <p:cNvPr id="165891"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dirty="0" smtClean="0">
              <a:ea typeface="宋体" charset="-122"/>
            </a:endParaRPr>
          </a:p>
        </p:txBody>
      </p:sp>
      <p:sp>
        <p:nvSpPr>
          <p:cNvPr id="165892" name="灯片编号占位符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fld id="{AC0085FF-2D82-45DD-A4F2-67B7A343DFE2}" type="slidenum">
              <a:rPr lang="en-US" altLang="zh-CN" smtClean="0">
                <a:latin typeface="Times New Roman" pitchFamily="18" charset="0"/>
              </a:rPr>
              <a:pPr eaLnBrk="1" hangingPunct="1"/>
              <a:t>42</a:t>
            </a:fld>
            <a:endParaRPr lang="en-US" altLang="zh-CN" smtClean="0">
              <a:latin typeface="Times New Roman" pitchFamily="18"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43</a:t>
            </a:fld>
            <a:endParaRPr lang="en-US" altLang="zh-CN"/>
          </a:p>
        </p:txBody>
      </p:sp>
    </p:spTree>
    <p:extLst>
      <p:ext uri="{BB962C8B-B14F-4D97-AF65-F5344CB8AC3E}">
        <p14:creationId xmlns:p14="http://schemas.microsoft.com/office/powerpoint/2010/main" val="188665751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44</a:t>
            </a:fld>
            <a:endParaRPr lang="en-US" altLang="zh-CN"/>
          </a:p>
        </p:txBody>
      </p:sp>
    </p:spTree>
    <p:extLst>
      <p:ext uri="{BB962C8B-B14F-4D97-AF65-F5344CB8AC3E}">
        <p14:creationId xmlns:p14="http://schemas.microsoft.com/office/powerpoint/2010/main" val="71328719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加入</a:t>
            </a:r>
            <a:r>
              <a:rPr lang="en-US" altLang="zh-CN" dirty="0" smtClean="0"/>
              <a:t>G</a:t>
            </a:r>
            <a:r>
              <a:rPr lang="zh-CN" altLang="en-US" dirty="0" smtClean="0"/>
              <a:t>是确定究竟子节点是从什么结点以什么路径访问到的</a:t>
            </a:r>
            <a:endParaRPr lang="zh-CN" altLang="en-US" dirty="0"/>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45</a:t>
            </a:fld>
            <a:endParaRPr lang="en-US" altLang="zh-CN"/>
          </a:p>
        </p:txBody>
      </p:sp>
    </p:spTree>
    <p:extLst>
      <p:ext uri="{BB962C8B-B14F-4D97-AF65-F5344CB8AC3E}">
        <p14:creationId xmlns:p14="http://schemas.microsoft.com/office/powerpoint/2010/main" val="423922994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kumimoji="1" lang="zh-CN" altLang="en-US" sz="1200" b="1" dirty="0" smtClean="0">
                <a:latin typeface="幼圆" pitchFamily="49" charset="-122"/>
                <a:ea typeface="幼圆" pitchFamily="49" charset="-122"/>
              </a:rPr>
              <a:t>例如，广度优先搜索把先生成的子结点排在前面，而深度优先搜索则把后生成的子结点排在前面。</a:t>
            </a:r>
          </a:p>
          <a:p>
            <a:endParaRPr lang="zh-CN" altLang="en-US" dirty="0"/>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46</a:t>
            </a:fld>
            <a:endParaRPr lang="en-US" altLang="zh-CN"/>
          </a:p>
        </p:txBody>
      </p:sp>
    </p:spTree>
    <p:extLst>
      <p:ext uri="{BB962C8B-B14F-4D97-AF65-F5344CB8AC3E}">
        <p14:creationId xmlns:p14="http://schemas.microsoft.com/office/powerpoint/2010/main" val="400563719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47</a:t>
            </a:fld>
            <a:endParaRPr lang="en-US" altLang="zh-CN"/>
          </a:p>
        </p:txBody>
      </p:sp>
    </p:spTree>
    <p:extLst>
      <p:ext uri="{BB962C8B-B14F-4D97-AF65-F5344CB8AC3E}">
        <p14:creationId xmlns:p14="http://schemas.microsoft.com/office/powerpoint/2010/main" val="27144028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48</a:t>
            </a:fld>
            <a:endParaRPr lang="en-US" altLang="zh-CN"/>
          </a:p>
        </p:txBody>
      </p:sp>
    </p:spTree>
    <p:extLst>
      <p:ext uri="{BB962C8B-B14F-4D97-AF65-F5344CB8AC3E}">
        <p14:creationId xmlns:p14="http://schemas.microsoft.com/office/powerpoint/2010/main" val="315603968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pPr>
              <a:defRPr/>
            </a:pPr>
            <a:fld id="{2D864AEF-74A4-4C5E-ABEE-A0EB48BEEED0}" type="slidenum">
              <a:rPr lang="en-US" altLang="zh-CN" smtClean="0"/>
              <a:pPr>
                <a:defRPr/>
              </a:pPr>
              <a:t>49</a:t>
            </a:fld>
            <a:endParaRPr lang="en-US" altLang="zh-CN"/>
          </a:p>
        </p:txBody>
      </p:sp>
    </p:spTree>
    <p:extLst>
      <p:ext uri="{BB962C8B-B14F-4D97-AF65-F5344CB8AC3E}">
        <p14:creationId xmlns:p14="http://schemas.microsoft.com/office/powerpoint/2010/main" val="414720278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50</a:t>
            </a:fld>
            <a:endParaRPr lang="en-US" altLang="zh-CN"/>
          </a:p>
        </p:txBody>
      </p:sp>
    </p:spTree>
    <p:extLst>
      <p:ext uri="{BB962C8B-B14F-4D97-AF65-F5344CB8AC3E}">
        <p14:creationId xmlns:p14="http://schemas.microsoft.com/office/powerpoint/2010/main" val="308599654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51</a:t>
            </a:fld>
            <a:endParaRPr lang="en-US" altLang="zh-CN"/>
          </a:p>
        </p:txBody>
      </p:sp>
    </p:spTree>
    <p:extLst>
      <p:ext uri="{BB962C8B-B14F-4D97-AF65-F5344CB8AC3E}">
        <p14:creationId xmlns:p14="http://schemas.microsoft.com/office/powerpoint/2010/main" val="33283001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5</a:t>
            </a:fld>
            <a:endParaRPr lang="en-US" altLang="zh-CN"/>
          </a:p>
        </p:txBody>
      </p:sp>
    </p:spTree>
    <p:extLst>
      <p:ext uri="{BB962C8B-B14F-4D97-AF65-F5344CB8AC3E}">
        <p14:creationId xmlns:p14="http://schemas.microsoft.com/office/powerpoint/2010/main" val="229873197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60</a:t>
            </a:fld>
            <a:endParaRPr lang="en-US" altLang="zh-CN"/>
          </a:p>
        </p:txBody>
      </p:sp>
    </p:spTree>
    <p:extLst>
      <p:ext uri="{BB962C8B-B14F-4D97-AF65-F5344CB8AC3E}">
        <p14:creationId xmlns:p14="http://schemas.microsoft.com/office/powerpoint/2010/main" val="389265734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61</a:t>
            </a:fld>
            <a:endParaRPr lang="en-US" altLang="zh-CN"/>
          </a:p>
        </p:txBody>
      </p:sp>
    </p:spTree>
    <p:extLst>
      <p:ext uri="{BB962C8B-B14F-4D97-AF65-F5344CB8AC3E}">
        <p14:creationId xmlns:p14="http://schemas.microsoft.com/office/powerpoint/2010/main" val="170724224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62</a:t>
            </a:fld>
            <a:endParaRPr lang="en-US" altLang="zh-CN"/>
          </a:p>
        </p:txBody>
      </p:sp>
    </p:spTree>
    <p:extLst>
      <p:ext uri="{BB962C8B-B14F-4D97-AF65-F5344CB8AC3E}">
        <p14:creationId xmlns:p14="http://schemas.microsoft.com/office/powerpoint/2010/main" val="104110812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63</a:t>
            </a:fld>
            <a:endParaRPr lang="en-US" altLang="zh-CN"/>
          </a:p>
        </p:txBody>
      </p:sp>
    </p:spTree>
    <p:extLst>
      <p:ext uri="{BB962C8B-B14F-4D97-AF65-F5344CB8AC3E}">
        <p14:creationId xmlns:p14="http://schemas.microsoft.com/office/powerpoint/2010/main" val="87653226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72</a:t>
            </a:fld>
            <a:endParaRPr lang="en-US" altLang="zh-CN"/>
          </a:p>
        </p:txBody>
      </p:sp>
    </p:spTree>
    <p:extLst>
      <p:ext uri="{BB962C8B-B14F-4D97-AF65-F5344CB8AC3E}">
        <p14:creationId xmlns:p14="http://schemas.microsoft.com/office/powerpoint/2010/main" val="76490045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1" indent="0" algn="l" defTabSz="914400" rtl="0" eaLnBrk="0" fontAlgn="base" latinLnBrk="0" hangingPunct="0">
              <a:lnSpc>
                <a:spcPct val="100000"/>
              </a:lnSpc>
              <a:spcBef>
                <a:spcPct val="30000"/>
              </a:spcBef>
              <a:spcAft>
                <a:spcPct val="0"/>
              </a:spcAft>
              <a:buClrTx/>
              <a:buSzTx/>
              <a:buFontTx/>
              <a:buNone/>
              <a:tabLst/>
              <a:defRPr/>
            </a:pPr>
            <a:r>
              <a:rPr lang="zh-CN" altLang="en-US" dirty="0" smtClean="0"/>
              <a:t>深度优先搜索不是最优的，不是完备的。  </a:t>
            </a:r>
          </a:p>
          <a:p>
            <a:endParaRPr lang="zh-CN" altLang="en-US" dirty="0"/>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73</a:t>
            </a:fld>
            <a:endParaRPr lang="en-US" altLang="zh-CN"/>
          </a:p>
        </p:txBody>
      </p:sp>
    </p:spTree>
    <p:extLst>
      <p:ext uri="{BB962C8B-B14F-4D97-AF65-F5344CB8AC3E}">
        <p14:creationId xmlns:p14="http://schemas.microsoft.com/office/powerpoint/2010/main" val="301168142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78</a:t>
            </a:fld>
            <a:endParaRPr lang="en-US" altLang="zh-CN"/>
          </a:p>
        </p:txBody>
      </p:sp>
    </p:spTree>
    <p:extLst>
      <p:ext uri="{BB962C8B-B14F-4D97-AF65-F5344CB8AC3E}">
        <p14:creationId xmlns:p14="http://schemas.microsoft.com/office/powerpoint/2010/main" val="26676905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79</a:t>
            </a:fld>
            <a:endParaRPr lang="en-US" altLang="zh-CN"/>
          </a:p>
        </p:txBody>
      </p:sp>
    </p:spTree>
    <p:extLst>
      <p:ext uri="{BB962C8B-B14F-4D97-AF65-F5344CB8AC3E}">
        <p14:creationId xmlns:p14="http://schemas.microsoft.com/office/powerpoint/2010/main" val="249125727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80</a:t>
            </a:fld>
            <a:endParaRPr lang="en-US" altLang="zh-CN"/>
          </a:p>
        </p:txBody>
      </p:sp>
    </p:spTree>
    <p:extLst>
      <p:ext uri="{BB962C8B-B14F-4D97-AF65-F5344CB8AC3E}">
        <p14:creationId xmlns:p14="http://schemas.microsoft.com/office/powerpoint/2010/main" val="247727459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幻灯片图像占位符 1"/>
          <p:cNvSpPr>
            <a:spLocks noGrp="1" noRot="1" noChangeAspect="1" noTextEdit="1"/>
          </p:cNvSpPr>
          <p:nvPr>
            <p:ph type="sldImg"/>
          </p:nvPr>
        </p:nvSpPr>
        <p:spPr>
          <a:ln/>
        </p:spPr>
      </p:sp>
      <p:sp>
        <p:nvSpPr>
          <p:cNvPr id="165891"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kumimoji="1" lang="zh-CN" altLang="en-US" b="1" smtClean="0">
                <a:solidFill>
                  <a:srgbClr val="0000CC"/>
                </a:solidFill>
                <a:latin typeface="宋体" charset="-122"/>
                <a:ea typeface="宋体" charset="-122"/>
              </a:rPr>
              <a:t>搜索是人工智能中的一个基本问题，并与推理密切相关，搜索策略的优劣，将直接影响到智能系统的性能与推理效率。</a:t>
            </a:r>
            <a:r>
              <a:rPr kumimoji="1" lang="zh-CN" altLang="en-US" smtClean="0">
                <a:solidFill>
                  <a:srgbClr val="008000"/>
                </a:solidFill>
                <a:ea typeface="宋体" charset="-122"/>
              </a:rPr>
              <a:t> </a:t>
            </a:r>
            <a:endParaRPr lang="zh-CN" altLang="en-US" smtClean="0">
              <a:ea typeface="宋体" charset="-122"/>
            </a:endParaRPr>
          </a:p>
        </p:txBody>
      </p:sp>
      <p:sp>
        <p:nvSpPr>
          <p:cNvPr id="165892" name="灯片编号占位符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fld id="{AC0085FF-2D82-45DD-A4F2-67B7A343DFE2}" type="slidenum">
              <a:rPr lang="en-US" altLang="zh-CN" smtClean="0">
                <a:latin typeface="Times New Roman" pitchFamily="18" charset="0"/>
              </a:rPr>
              <a:pPr eaLnBrk="1" hangingPunct="1"/>
              <a:t>82</a:t>
            </a:fld>
            <a:endParaRPr lang="en-US" altLang="zh-CN" smtClean="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6</a:t>
            </a:fld>
            <a:endParaRPr lang="en-US" altLang="zh-CN"/>
          </a:p>
        </p:txBody>
      </p:sp>
    </p:spTree>
    <p:extLst>
      <p:ext uri="{BB962C8B-B14F-4D97-AF65-F5344CB8AC3E}">
        <p14:creationId xmlns:p14="http://schemas.microsoft.com/office/powerpoint/2010/main" val="181703008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83</a:t>
            </a:fld>
            <a:endParaRPr lang="en-US" altLang="zh-CN"/>
          </a:p>
        </p:txBody>
      </p:sp>
    </p:spTree>
    <p:extLst>
      <p:ext uri="{BB962C8B-B14F-4D97-AF65-F5344CB8AC3E}">
        <p14:creationId xmlns:p14="http://schemas.microsoft.com/office/powerpoint/2010/main" val="120479705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84</a:t>
            </a:fld>
            <a:endParaRPr lang="en-US" altLang="zh-CN"/>
          </a:p>
        </p:txBody>
      </p:sp>
    </p:spTree>
    <p:extLst>
      <p:ext uri="{BB962C8B-B14F-4D97-AF65-F5344CB8AC3E}">
        <p14:creationId xmlns:p14="http://schemas.microsoft.com/office/powerpoint/2010/main" val="331557416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85</a:t>
            </a:fld>
            <a:endParaRPr lang="en-US" altLang="zh-CN"/>
          </a:p>
        </p:txBody>
      </p:sp>
    </p:spTree>
    <p:extLst>
      <p:ext uri="{BB962C8B-B14F-4D97-AF65-F5344CB8AC3E}">
        <p14:creationId xmlns:p14="http://schemas.microsoft.com/office/powerpoint/2010/main" val="1157019320"/>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86</a:t>
            </a:fld>
            <a:endParaRPr lang="en-US" altLang="zh-CN"/>
          </a:p>
        </p:txBody>
      </p:sp>
    </p:spTree>
    <p:extLst>
      <p:ext uri="{BB962C8B-B14F-4D97-AF65-F5344CB8AC3E}">
        <p14:creationId xmlns:p14="http://schemas.microsoft.com/office/powerpoint/2010/main" val="202986970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kumimoji="1" lang="en-US" altLang="zh-CN" sz="1200" dirty="0" smtClean="0">
                <a:latin typeface="仿宋_GB2312" pitchFamily="49" charset="-122"/>
                <a:ea typeface="仿宋_GB2312" pitchFamily="49" charset="-122"/>
              </a:rPr>
              <a:t>h(n)</a:t>
            </a:r>
            <a:r>
              <a:rPr kumimoji="1" lang="zh-CN" altLang="en-US" sz="1200" dirty="0" smtClean="0">
                <a:latin typeface="仿宋_GB2312" pitchFamily="49" charset="-122"/>
                <a:ea typeface="仿宋_GB2312" pitchFamily="49" charset="-122"/>
              </a:rPr>
              <a:t>体现了搜索的启发信息。因为实际代价</a:t>
            </a:r>
            <a:r>
              <a:rPr kumimoji="1" lang="en-US" altLang="zh-CN" sz="1200" dirty="0" smtClean="0">
                <a:latin typeface="仿宋_GB2312" pitchFamily="49" charset="-122"/>
                <a:ea typeface="仿宋_GB2312" pitchFamily="49" charset="-122"/>
              </a:rPr>
              <a:t>g(n)</a:t>
            </a:r>
            <a:r>
              <a:rPr kumimoji="1" lang="zh-CN" altLang="en-US" sz="1200" dirty="0" smtClean="0">
                <a:latin typeface="仿宋_GB2312" pitchFamily="49" charset="-122"/>
                <a:ea typeface="仿宋_GB2312" pitchFamily="49" charset="-122"/>
              </a:rPr>
              <a:t>可以根据已生成的搜索树计算出来，而</a:t>
            </a:r>
            <a:r>
              <a:rPr kumimoji="1" lang="en-US" altLang="zh-CN" sz="1200" dirty="0" smtClean="0">
                <a:latin typeface="仿宋_GB2312" pitchFamily="49" charset="-122"/>
                <a:ea typeface="仿宋_GB2312" pitchFamily="49" charset="-122"/>
              </a:rPr>
              <a:t>h(n)</a:t>
            </a:r>
            <a:r>
              <a:rPr kumimoji="1" lang="zh-CN" altLang="en-US" sz="1200" dirty="0" smtClean="0">
                <a:latin typeface="仿宋_GB2312" pitchFamily="49" charset="-122"/>
                <a:ea typeface="仿宋_GB2312" pitchFamily="49" charset="-122"/>
              </a:rPr>
              <a:t>有赖于某种经验估计，它来源于对问题的解的某些特性的认识，可以帮助更快找到问题的解</a:t>
            </a:r>
            <a:endParaRPr lang="zh-CN" altLang="en-US" dirty="0"/>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88</a:t>
            </a:fld>
            <a:endParaRPr lang="en-US" altLang="zh-CN"/>
          </a:p>
        </p:txBody>
      </p:sp>
    </p:spTree>
    <p:extLst>
      <p:ext uri="{BB962C8B-B14F-4D97-AF65-F5344CB8AC3E}">
        <p14:creationId xmlns:p14="http://schemas.microsoft.com/office/powerpoint/2010/main" val="126636047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89</a:t>
            </a:fld>
            <a:endParaRPr lang="en-US" altLang="zh-CN"/>
          </a:p>
        </p:txBody>
      </p:sp>
    </p:spTree>
    <p:extLst>
      <p:ext uri="{BB962C8B-B14F-4D97-AF65-F5344CB8AC3E}">
        <p14:creationId xmlns:p14="http://schemas.microsoft.com/office/powerpoint/2010/main" val="1912348865"/>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90</a:t>
            </a:fld>
            <a:endParaRPr lang="en-US" altLang="zh-CN"/>
          </a:p>
        </p:txBody>
      </p:sp>
    </p:spTree>
    <p:extLst>
      <p:ext uri="{BB962C8B-B14F-4D97-AF65-F5344CB8AC3E}">
        <p14:creationId xmlns:p14="http://schemas.microsoft.com/office/powerpoint/2010/main" val="322337595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kumimoji="1" lang="zh-CN" altLang="en-US" sz="1200" b="1" dirty="0" smtClean="0">
                <a:solidFill>
                  <a:srgbClr val="0000CC"/>
                </a:solidFill>
                <a:latin typeface="幼圆" pitchFamily="49" charset="-122"/>
                <a:ea typeface="幼圆" pitchFamily="49" charset="-122"/>
              </a:rPr>
              <a:t>由于估价函数中带有问题自身的启发性信息，因此，</a:t>
            </a:r>
            <a:r>
              <a:rPr kumimoji="1" lang="en-US" altLang="zh-CN" sz="1200" b="1" dirty="0" smtClean="0">
                <a:solidFill>
                  <a:srgbClr val="0000CC"/>
                </a:solidFill>
                <a:latin typeface="幼圆" pitchFamily="49" charset="-122"/>
                <a:ea typeface="幼圆" pitchFamily="49" charset="-122"/>
              </a:rPr>
              <a:t>A</a:t>
            </a:r>
            <a:r>
              <a:rPr kumimoji="1" lang="zh-CN" altLang="en-US" sz="1200" b="1" dirty="0" smtClean="0">
                <a:solidFill>
                  <a:srgbClr val="0000CC"/>
                </a:solidFill>
                <a:latin typeface="幼圆" pitchFamily="49" charset="-122"/>
                <a:ea typeface="幼圆" pitchFamily="49" charset="-122"/>
              </a:rPr>
              <a:t>算法也被称为启发式搜索算法。</a:t>
            </a:r>
          </a:p>
          <a:p>
            <a:endParaRPr lang="zh-CN" altLang="en-US" dirty="0"/>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91</a:t>
            </a:fld>
            <a:endParaRPr lang="en-US" altLang="zh-CN"/>
          </a:p>
        </p:txBody>
      </p:sp>
    </p:spTree>
    <p:extLst>
      <p:ext uri="{BB962C8B-B14F-4D97-AF65-F5344CB8AC3E}">
        <p14:creationId xmlns:p14="http://schemas.microsoft.com/office/powerpoint/2010/main" val="139181599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92</a:t>
            </a:fld>
            <a:endParaRPr lang="en-US" altLang="zh-CN"/>
          </a:p>
        </p:txBody>
      </p:sp>
    </p:spTree>
    <p:extLst>
      <p:ext uri="{BB962C8B-B14F-4D97-AF65-F5344CB8AC3E}">
        <p14:creationId xmlns:p14="http://schemas.microsoft.com/office/powerpoint/2010/main" val="2088681658"/>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93</a:t>
            </a:fld>
            <a:endParaRPr lang="en-US" altLang="zh-CN"/>
          </a:p>
        </p:txBody>
      </p:sp>
    </p:spTree>
    <p:extLst>
      <p:ext uri="{BB962C8B-B14F-4D97-AF65-F5344CB8AC3E}">
        <p14:creationId xmlns:p14="http://schemas.microsoft.com/office/powerpoint/2010/main" val="34576131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7</a:t>
            </a:fld>
            <a:endParaRPr lang="en-US" altLang="zh-CN"/>
          </a:p>
        </p:txBody>
      </p:sp>
    </p:spTree>
    <p:extLst>
      <p:ext uri="{BB962C8B-B14F-4D97-AF65-F5344CB8AC3E}">
        <p14:creationId xmlns:p14="http://schemas.microsoft.com/office/powerpoint/2010/main" val="838549110"/>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94</a:t>
            </a:fld>
            <a:endParaRPr lang="en-US" altLang="zh-CN"/>
          </a:p>
        </p:txBody>
      </p:sp>
    </p:spTree>
    <p:extLst>
      <p:ext uri="{BB962C8B-B14F-4D97-AF65-F5344CB8AC3E}">
        <p14:creationId xmlns:p14="http://schemas.microsoft.com/office/powerpoint/2010/main" val="4141356000"/>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95</a:t>
            </a:fld>
            <a:endParaRPr lang="en-US" altLang="zh-CN"/>
          </a:p>
        </p:txBody>
      </p:sp>
    </p:spTree>
    <p:extLst>
      <p:ext uri="{BB962C8B-B14F-4D97-AF65-F5344CB8AC3E}">
        <p14:creationId xmlns:p14="http://schemas.microsoft.com/office/powerpoint/2010/main" val="270014272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96</a:t>
            </a:fld>
            <a:endParaRPr lang="en-US" altLang="zh-CN"/>
          </a:p>
        </p:txBody>
      </p:sp>
    </p:spTree>
    <p:extLst>
      <p:ext uri="{BB962C8B-B14F-4D97-AF65-F5344CB8AC3E}">
        <p14:creationId xmlns:p14="http://schemas.microsoft.com/office/powerpoint/2010/main" val="4010236867"/>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97</a:t>
            </a:fld>
            <a:endParaRPr lang="en-US" altLang="zh-CN"/>
          </a:p>
        </p:txBody>
      </p:sp>
    </p:spTree>
    <p:extLst>
      <p:ext uri="{BB962C8B-B14F-4D97-AF65-F5344CB8AC3E}">
        <p14:creationId xmlns:p14="http://schemas.microsoft.com/office/powerpoint/2010/main" val="297213482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98</a:t>
            </a:fld>
            <a:endParaRPr lang="en-US" altLang="zh-CN"/>
          </a:p>
        </p:txBody>
      </p:sp>
    </p:spTree>
    <p:extLst>
      <p:ext uri="{BB962C8B-B14F-4D97-AF65-F5344CB8AC3E}">
        <p14:creationId xmlns:p14="http://schemas.microsoft.com/office/powerpoint/2010/main" val="3392495216"/>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99</a:t>
            </a:fld>
            <a:endParaRPr lang="en-US" altLang="zh-CN"/>
          </a:p>
        </p:txBody>
      </p:sp>
    </p:spTree>
    <p:extLst>
      <p:ext uri="{BB962C8B-B14F-4D97-AF65-F5344CB8AC3E}">
        <p14:creationId xmlns:p14="http://schemas.microsoft.com/office/powerpoint/2010/main" val="3000283146"/>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101</a:t>
            </a:fld>
            <a:endParaRPr lang="en-US" altLang="zh-CN"/>
          </a:p>
        </p:txBody>
      </p:sp>
    </p:spTree>
    <p:extLst>
      <p:ext uri="{BB962C8B-B14F-4D97-AF65-F5344CB8AC3E}">
        <p14:creationId xmlns:p14="http://schemas.microsoft.com/office/powerpoint/2010/main" val="1716496843"/>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kumimoji="1" lang="zh-CN" altLang="en-US" dirty="0" smtClean="0"/>
              <a:t>单调性是指</a:t>
            </a:r>
            <a:r>
              <a:rPr kumimoji="1" lang="en-US" altLang="zh-CN" dirty="0" smtClean="0"/>
              <a:t>F(n)</a:t>
            </a:r>
            <a:r>
              <a:rPr kumimoji="1" lang="zh-CN" altLang="en-US" dirty="0" smtClean="0"/>
              <a:t> </a:t>
            </a:r>
            <a:r>
              <a:rPr kumimoji="1" lang="en-US" altLang="zh-CN" dirty="0" smtClean="0"/>
              <a:t>is</a:t>
            </a:r>
            <a:r>
              <a:rPr kumimoji="1" lang="zh-CN" altLang="en-US" dirty="0" smtClean="0"/>
              <a:t> </a:t>
            </a:r>
            <a:r>
              <a:rPr kumimoji="1" lang="en-US" altLang="zh-CN" dirty="0" smtClean="0"/>
              <a:t>non-decreasing.</a:t>
            </a:r>
            <a:r>
              <a:rPr kumimoji="1" lang="zh-CN" altLang="en-US" dirty="0" smtClean="0"/>
              <a:t>   </a:t>
            </a:r>
            <a:r>
              <a:rPr kumimoji="1" lang="en-US" altLang="zh-CN" dirty="0" smtClean="0"/>
              <a:t>F(n’)</a:t>
            </a:r>
            <a:r>
              <a:rPr kumimoji="1" lang="zh-CN" altLang="en-US" dirty="0" smtClean="0"/>
              <a:t> </a:t>
            </a:r>
            <a:r>
              <a:rPr kumimoji="1" lang="en-US" altLang="zh-CN" dirty="0" smtClean="0"/>
              <a:t>=</a:t>
            </a:r>
            <a:r>
              <a:rPr kumimoji="1" lang="zh-CN" altLang="en-US" dirty="0" smtClean="0"/>
              <a:t> </a:t>
            </a:r>
            <a:r>
              <a:rPr kumimoji="1" lang="en-US" altLang="zh-CN" dirty="0" smtClean="0"/>
              <a:t>g(n’)+h(n’)</a:t>
            </a:r>
            <a:r>
              <a:rPr kumimoji="1" lang="zh-CN" altLang="en-US" dirty="0" smtClean="0"/>
              <a:t> </a:t>
            </a:r>
            <a:r>
              <a:rPr kumimoji="1" lang="en-US" altLang="zh-CN" dirty="0" smtClean="0"/>
              <a:t>=</a:t>
            </a:r>
            <a:r>
              <a:rPr kumimoji="1" lang="zh-CN" altLang="en-US" dirty="0" smtClean="0"/>
              <a:t> </a:t>
            </a:r>
            <a:r>
              <a:rPr kumimoji="1" lang="en-US" altLang="zh-CN" dirty="0" smtClean="0"/>
              <a:t>g(n)</a:t>
            </a:r>
            <a:r>
              <a:rPr kumimoji="1" lang="zh-CN" altLang="en-US" dirty="0" smtClean="0"/>
              <a:t> </a:t>
            </a:r>
            <a:r>
              <a:rPr kumimoji="1" lang="en-US" altLang="zh-CN" dirty="0" smtClean="0"/>
              <a:t>+</a:t>
            </a:r>
            <a:r>
              <a:rPr kumimoji="1" lang="zh-CN" altLang="en-US" dirty="0" smtClean="0"/>
              <a:t> </a:t>
            </a:r>
            <a:r>
              <a:rPr kumimoji="1" lang="en-US" altLang="zh-CN" dirty="0" smtClean="0"/>
              <a:t>c(</a:t>
            </a:r>
            <a:r>
              <a:rPr kumimoji="1" lang="en-US" altLang="zh-CN" dirty="0" err="1" smtClean="0"/>
              <a:t>n,n</a:t>
            </a:r>
            <a:r>
              <a:rPr kumimoji="1" lang="en-US" altLang="zh-CN" dirty="0" smtClean="0"/>
              <a:t>’)</a:t>
            </a:r>
            <a:r>
              <a:rPr kumimoji="1" lang="zh-CN" altLang="en-US" dirty="0" smtClean="0"/>
              <a:t>+</a:t>
            </a:r>
            <a:r>
              <a:rPr kumimoji="1" lang="en-US" altLang="zh-CN" dirty="0" smtClean="0"/>
              <a:t>h(n’)</a:t>
            </a:r>
            <a:r>
              <a:rPr kumimoji="1" lang="zh-CN" altLang="en-US" dirty="0" smtClean="0"/>
              <a:t> </a:t>
            </a:r>
            <a:r>
              <a:rPr kumimoji="1" lang="en-US" altLang="zh-CN" dirty="0" smtClean="0"/>
              <a:t>&gt;=</a:t>
            </a:r>
            <a:r>
              <a:rPr kumimoji="1" lang="zh-CN" altLang="en-US" dirty="0" smtClean="0"/>
              <a:t> </a:t>
            </a:r>
            <a:r>
              <a:rPr kumimoji="1" lang="en-US" altLang="zh-CN" dirty="0" smtClean="0"/>
              <a:t>g(n)+h(n)</a:t>
            </a:r>
            <a:r>
              <a:rPr kumimoji="1" lang="zh-CN" altLang="en-US" dirty="0" smtClean="0"/>
              <a:t> </a:t>
            </a:r>
            <a:r>
              <a:rPr kumimoji="1" lang="en-US" altLang="zh-CN" dirty="0" smtClean="0"/>
              <a:t>=</a:t>
            </a:r>
            <a:r>
              <a:rPr kumimoji="1" lang="zh-CN" altLang="en-US" dirty="0" smtClean="0"/>
              <a:t> </a:t>
            </a:r>
            <a:r>
              <a:rPr kumimoji="1" lang="en-US" altLang="zh-CN" dirty="0" smtClean="0"/>
              <a:t>f(n)</a:t>
            </a:r>
            <a:r>
              <a:rPr kumimoji="1" lang="zh-CN" altLang="en-US" dirty="0" smtClean="0"/>
              <a:t>。也可以看成是“局部最优”</a:t>
            </a:r>
            <a:endParaRPr kumimoji="1" lang="zh-CN" altLang="en-US" dirty="0"/>
          </a:p>
        </p:txBody>
      </p:sp>
      <p:sp>
        <p:nvSpPr>
          <p:cNvPr id="4" name="幻灯片编号占位符 3"/>
          <p:cNvSpPr>
            <a:spLocks noGrp="1"/>
          </p:cNvSpPr>
          <p:nvPr>
            <p:ph type="sldNum" sz="quarter" idx="10"/>
          </p:nvPr>
        </p:nvSpPr>
        <p:spPr/>
        <p:txBody>
          <a:bodyPr/>
          <a:lstStyle/>
          <a:p>
            <a:pPr>
              <a:defRPr/>
            </a:pPr>
            <a:fld id="{2D864AEF-74A4-4C5E-ABEE-A0EB48BEEED0}" type="slidenum">
              <a:rPr lang="en-US" altLang="zh-CN" smtClean="0"/>
              <a:pPr>
                <a:defRPr/>
              </a:pPr>
              <a:t>102</a:t>
            </a:fld>
            <a:endParaRPr lang="en-US" altLang="zh-CN"/>
          </a:p>
        </p:txBody>
      </p:sp>
    </p:spTree>
    <p:extLst>
      <p:ext uri="{BB962C8B-B14F-4D97-AF65-F5344CB8AC3E}">
        <p14:creationId xmlns:p14="http://schemas.microsoft.com/office/powerpoint/2010/main" val="1179984692"/>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kumimoji="1" lang="en-US" altLang="zh-CN" sz="1200" dirty="0" smtClean="0">
                <a:solidFill>
                  <a:srgbClr val="A50021"/>
                </a:solidFill>
              </a:rPr>
              <a:t>A*</a:t>
            </a:r>
            <a:r>
              <a:rPr kumimoji="1" lang="zh-CN" altLang="en-US" sz="1200" dirty="0" smtClean="0">
                <a:solidFill>
                  <a:srgbClr val="A50021"/>
                </a:solidFill>
              </a:rPr>
              <a:t>算法可纳性的证明（略）  </a:t>
            </a:r>
            <a:r>
              <a:rPr lang="en-US" altLang="zh-CN" dirty="0" smtClean="0">
                <a:effectLst/>
              </a:rPr>
              <a:t>acceptable or valid</a:t>
            </a:r>
            <a:endParaRPr kumimoji="1" lang="zh-CN" altLang="en-US" sz="1200" dirty="0" smtClean="0">
              <a:solidFill>
                <a:srgbClr val="0000CC"/>
              </a:solidFill>
            </a:endParaRPr>
          </a:p>
          <a:p>
            <a:endParaRPr lang="zh-CN" altLang="en-US" dirty="0"/>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103</a:t>
            </a:fld>
            <a:endParaRPr lang="en-US" altLang="zh-CN"/>
          </a:p>
        </p:txBody>
      </p:sp>
    </p:spTree>
    <p:extLst>
      <p:ext uri="{BB962C8B-B14F-4D97-AF65-F5344CB8AC3E}">
        <p14:creationId xmlns:p14="http://schemas.microsoft.com/office/powerpoint/2010/main" val="3255661920"/>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kumimoji="1" lang="en-US" altLang="zh-CN" sz="1200" dirty="0" smtClean="0">
                <a:solidFill>
                  <a:srgbClr val="A50021"/>
                </a:solidFill>
              </a:rPr>
              <a:t>A*</a:t>
            </a:r>
            <a:r>
              <a:rPr kumimoji="1" lang="zh-CN" altLang="en-US" sz="1200" dirty="0" smtClean="0">
                <a:solidFill>
                  <a:srgbClr val="A50021"/>
                </a:solidFill>
              </a:rPr>
              <a:t>算法可纳性的证明（略）  </a:t>
            </a:r>
            <a:r>
              <a:rPr lang="en-US" altLang="zh-CN" dirty="0" smtClean="0">
                <a:effectLst/>
              </a:rPr>
              <a:t>acceptable or valid</a:t>
            </a:r>
            <a:endParaRPr kumimoji="1" lang="zh-CN" altLang="en-US" sz="1200" dirty="0" smtClean="0">
              <a:solidFill>
                <a:srgbClr val="0000CC"/>
              </a:solidFill>
            </a:endParaRPr>
          </a:p>
          <a:p>
            <a:endParaRPr lang="zh-CN" altLang="en-US" dirty="0"/>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104</a:t>
            </a:fld>
            <a:endParaRPr lang="en-US" altLang="zh-CN"/>
          </a:p>
        </p:txBody>
      </p:sp>
    </p:spTree>
    <p:extLst>
      <p:ext uri="{BB962C8B-B14F-4D97-AF65-F5344CB8AC3E}">
        <p14:creationId xmlns:p14="http://schemas.microsoft.com/office/powerpoint/2010/main" val="32556619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8</a:t>
            </a:fld>
            <a:endParaRPr lang="en-US" altLang="zh-CN"/>
          </a:p>
        </p:txBody>
      </p:sp>
    </p:spTree>
    <p:extLst>
      <p:ext uri="{BB962C8B-B14F-4D97-AF65-F5344CB8AC3E}">
        <p14:creationId xmlns:p14="http://schemas.microsoft.com/office/powerpoint/2010/main" val="3143193960"/>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b="1" dirty="0" smtClean="0">
                <a:solidFill>
                  <a:srgbClr val="0000CC"/>
                </a:solidFill>
                <a:latin typeface="幼圆" pitchFamily="49" charset="-122"/>
                <a:ea typeface="幼圆" pitchFamily="49" charset="-122"/>
              </a:rPr>
              <a:t>A*</a:t>
            </a:r>
            <a:r>
              <a:rPr lang="zh-CN" altLang="en-US" sz="1200" b="1" dirty="0" smtClean="0">
                <a:solidFill>
                  <a:srgbClr val="0000CC"/>
                </a:solidFill>
                <a:latin typeface="幼圆" pitchFamily="49" charset="-122"/>
                <a:ea typeface="幼圆" pitchFamily="49" charset="-122"/>
              </a:rPr>
              <a:t>算法的搜索效率很大程度上取决于估价函数</a:t>
            </a:r>
            <a:r>
              <a:rPr lang="en-US" altLang="zh-CN" sz="1200" b="1" dirty="0" smtClean="0">
                <a:solidFill>
                  <a:srgbClr val="0000CC"/>
                </a:solidFill>
                <a:latin typeface="幼圆" pitchFamily="49" charset="-122"/>
                <a:ea typeface="幼圆" pitchFamily="49" charset="-122"/>
              </a:rPr>
              <a:t>h(n)</a:t>
            </a:r>
            <a:r>
              <a:rPr lang="zh-CN" altLang="en-US" sz="1200" b="1" dirty="0" smtClean="0">
                <a:solidFill>
                  <a:srgbClr val="0000CC"/>
                </a:solidFill>
                <a:latin typeface="幼圆" pitchFamily="49" charset="-122"/>
                <a:ea typeface="幼圆" pitchFamily="49" charset="-122"/>
              </a:rPr>
              <a:t>。一般来说，在满足</a:t>
            </a:r>
            <a:r>
              <a:rPr lang="en-US" altLang="zh-CN" sz="1200" b="1" dirty="0" smtClean="0">
                <a:solidFill>
                  <a:srgbClr val="0000CC"/>
                </a:solidFill>
                <a:latin typeface="幼圆" pitchFamily="49" charset="-122"/>
                <a:ea typeface="幼圆" pitchFamily="49" charset="-122"/>
              </a:rPr>
              <a:t>h(n) ≤h*(n)</a:t>
            </a:r>
            <a:r>
              <a:rPr lang="zh-CN" altLang="en-US" sz="1200" b="1" dirty="0" smtClean="0">
                <a:solidFill>
                  <a:srgbClr val="0000CC"/>
                </a:solidFill>
                <a:latin typeface="幼圆" pitchFamily="49" charset="-122"/>
                <a:ea typeface="幼圆" pitchFamily="49" charset="-122"/>
              </a:rPr>
              <a:t>的前提下，</a:t>
            </a:r>
            <a:r>
              <a:rPr lang="en-US" altLang="zh-CN" sz="1200" b="1" dirty="0" smtClean="0">
                <a:solidFill>
                  <a:srgbClr val="0000CC"/>
                </a:solidFill>
                <a:latin typeface="幼圆" pitchFamily="49" charset="-122"/>
                <a:ea typeface="幼圆" pitchFamily="49" charset="-122"/>
              </a:rPr>
              <a:t>h(n)</a:t>
            </a:r>
            <a:r>
              <a:rPr lang="zh-CN" altLang="en-US" sz="1200" b="1" dirty="0" smtClean="0">
                <a:solidFill>
                  <a:srgbClr val="0000CC"/>
                </a:solidFill>
                <a:latin typeface="幼圆" pitchFamily="49" charset="-122"/>
                <a:ea typeface="幼圆" pitchFamily="49" charset="-122"/>
              </a:rPr>
              <a:t>的值越大越好。</a:t>
            </a:r>
            <a:r>
              <a:rPr lang="en-US" altLang="zh-CN" sz="1200" b="1" dirty="0" smtClean="0">
                <a:solidFill>
                  <a:srgbClr val="0000CC"/>
                </a:solidFill>
                <a:latin typeface="幼圆" pitchFamily="49" charset="-122"/>
                <a:ea typeface="幼圆" pitchFamily="49" charset="-122"/>
              </a:rPr>
              <a:t>h(n)</a:t>
            </a:r>
            <a:r>
              <a:rPr lang="zh-CN" altLang="en-US" sz="1200" b="1" dirty="0" smtClean="0">
                <a:solidFill>
                  <a:srgbClr val="0000CC"/>
                </a:solidFill>
                <a:latin typeface="幼圆" pitchFamily="49" charset="-122"/>
                <a:ea typeface="幼圆" pitchFamily="49" charset="-122"/>
              </a:rPr>
              <a:t>的值越大，说明它携带的启发性信息越多，</a:t>
            </a:r>
            <a:r>
              <a:rPr lang="en-US" altLang="zh-CN" sz="1200" b="1" dirty="0" smtClean="0">
                <a:solidFill>
                  <a:srgbClr val="0000CC"/>
                </a:solidFill>
                <a:latin typeface="幼圆" pitchFamily="49" charset="-122"/>
                <a:ea typeface="幼圆" pitchFamily="49" charset="-122"/>
              </a:rPr>
              <a:t>A*</a:t>
            </a:r>
            <a:r>
              <a:rPr lang="zh-CN" altLang="en-US" sz="1200" b="1" dirty="0" smtClean="0">
                <a:solidFill>
                  <a:srgbClr val="0000CC"/>
                </a:solidFill>
                <a:latin typeface="幼圆" pitchFamily="49" charset="-122"/>
                <a:ea typeface="幼圆" pitchFamily="49" charset="-122"/>
              </a:rPr>
              <a:t>算法搜索时扩展的结点就越少，搜索效率就越高。</a:t>
            </a:r>
            <a:endParaRPr lang="en-US" altLang="zh-CN" sz="1200" b="1" dirty="0" smtClean="0">
              <a:solidFill>
                <a:srgbClr val="0000CC"/>
              </a:solidFill>
              <a:latin typeface="幼圆" pitchFamily="49" charset="-122"/>
              <a:ea typeface="幼圆" pitchFamily="49" charset="-122"/>
            </a:endParaRPr>
          </a:p>
          <a:p>
            <a:endParaRPr lang="en-US" altLang="zh-CN" sz="1200" b="1" dirty="0" smtClean="0">
              <a:solidFill>
                <a:srgbClr val="0000CC"/>
              </a:solidFill>
              <a:latin typeface="幼圆" pitchFamily="49" charset="-122"/>
              <a:ea typeface="幼圆" pitchFamily="49" charset="-122"/>
            </a:endParaRPr>
          </a:p>
          <a:p>
            <a:pPr eaLnBrk="1" hangingPunct="1">
              <a:lnSpc>
                <a:spcPct val="110000"/>
              </a:lnSpc>
              <a:spcBef>
                <a:spcPct val="15000"/>
              </a:spcBef>
            </a:pPr>
            <a:r>
              <a:rPr kumimoji="1" lang="zh-CN" altLang="en-US" sz="1200" b="1" dirty="0" smtClean="0">
                <a:solidFill>
                  <a:srgbClr val="D60093"/>
                </a:solidFill>
                <a:latin typeface="Times New Roman" pitchFamily="18" charset="0"/>
              </a:rPr>
              <a:t>定理</a:t>
            </a:r>
            <a:r>
              <a:rPr kumimoji="1" lang="en-US" altLang="zh-CN" sz="1200" b="1" dirty="0" smtClean="0">
                <a:solidFill>
                  <a:srgbClr val="D60093"/>
                </a:solidFill>
                <a:latin typeface="Times New Roman" pitchFamily="18" charset="0"/>
              </a:rPr>
              <a:t>4.4</a:t>
            </a:r>
            <a:r>
              <a:rPr kumimoji="1" lang="en-US" altLang="zh-CN" sz="1200" b="1" dirty="0" smtClean="0">
                <a:latin typeface="Times New Roman" pitchFamily="18" charset="0"/>
              </a:rPr>
              <a:t> </a:t>
            </a:r>
            <a:r>
              <a:rPr kumimoji="1" lang="zh-CN" altLang="en-US" sz="1200" b="1" dirty="0" smtClean="0">
                <a:solidFill>
                  <a:srgbClr val="0000CC"/>
                </a:solidFill>
                <a:latin typeface="Times New Roman" pitchFamily="18" charset="0"/>
              </a:rPr>
              <a:t>设有两个</a:t>
            </a:r>
            <a:r>
              <a:rPr kumimoji="1" lang="en-US" altLang="zh-CN" sz="1200" b="1" dirty="0" smtClean="0">
                <a:solidFill>
                  <a:srgbClr val="0000CC"/>
                </a:solidFill>
                <a:latin typeface="Times New Roman" pitchFamily="18" charset="0"/>
              </a:rPr>
              <a:t>A*</a:t>
            </a:r>
            <a:r>
              <a:rPr kumimoji="1" lang="zh-CN" altLang="en-US" sz="1200" b="1" dirty="0" smtClean="0">
                <a:solidFill>
                  <a:srgbClr val="0000CC"/>
                </a:solidFill>
                <a:latin typeface="Times New Roman" pitchFamily="18" charset="0"/>
              </a:rPr>
              <a:t>算法</a:t>
            </a:r>
            <a:r>
              <a:rPr kumimoji="1" lang="en-US" altLang="zh-CN" sz="1200" b="1" dirty="0" smtClean="0">
                <a:solidFill>
                  <a:srgbClr val="0000CC"/>
                </a:solidFill>
                <a:latin typeface="Times New Roman" pitchFamily="18" charset="0"/>
              </a:rPr>
              <a:t>A</a:t>
            </a:r>
            <a:r>
              <a:rPr kumimoji="1" lang="en-US" altLang="zh-CN" sz="1200" b="1" baseline="-25000" dirty="0" smtClean="0">
                <a:solidFill>
                  <a:srgbClr val="0000CC"/>
                </a:solidFill>
                <a:latin typeface="Times New Roman" pitchFamily="18" charset="0"/>
              </a:rPr>
              <a:t>1</a:t>
            </a:r>
            <a:r>
              <a:rPr kumimoji="1" lang="en-US" altLang="zh-CN" sz="1200" b="1" dirty="0" smtClean="0">
                <a:solidFill>
                  <a:srgbClr val="0000CC"/>
                </a:solidFill>
                <a:latin typeface="Times New Roman" pitchFamily="18" charset="0"/>
              </a:rPr>
              <a:t>*</a:t>
            </a:r>
            <a:r>
              <a:rPr kumimoji="1" lang="zh-CN" altLang="en-US" sz="1200" b="1" dirty="0" smtClean="0">
                <a:solidFill>
                  <a:srgbClr val="0000CC"/>
                </a:solidFill>
                <a:latin typeface="Times New Roman" pitchFamily="18" charset="0"/>
              </a:rPr>
              <a:t>和</a:t>
            </a:r>
            <a:r>
              <a:rPr kumimoji="1" lang="en-US" altLang="zh-CN" sz="1200" b="1" dirty="0" smtClean="0">
                <a:solidFill>
                  <a:srgbClr val="0000CC"/>
                </a:solidFill>
                <a:latin typeface="Times New Roman" pitchFamily="18" charset="0"/>
              </a:rPr>
              <a:t>A</a:t>
            </a:r>
            <a:r>
              <a:rPr kumimoji="1" lang="en-US" altLang="zh-CN" sz="1200" b="1" baseline="-25000" dirty="0" smtClean="0">
                <a:solidFill>
                  <a:srgbClr val="0000CC"/>
                </a:solidFill>
                <a:latin typeface="Times New Roman" pitchFamily="18" charset="0"/>
              </a:rPr>
              <a:t>2</a:t>
            </a:r>
            <a:r>
              <a:rPr kumimoji="1" lang="en-US" altLang="zh-CN" sz="1200" b="1" dirty="0" smtClean="0">
                <a:solidFill>
                  <a:srgbClr val="0000CC"/>
                </a:solidFill>
                <a:latin typeface="Times New Roman" pitchFamily="18" charset="0"/>
              </a:rPr>
              <a:t>*</a:t>
            </a:r>
            <a:r>
              <a:rPr kumimoji="1" lang="zh-CN" altLang="en-US" sz="1200" b="1" dirty="0" smtClean="0">
                <a:solidFill>
                  <a:srgbClr val="0000CC"/>
                </a:solidFill>
                <a:latin typeface="Times New Roman" pitchFamily="18" charset="0"/>
              </a:rPr>
              <a:t>，它们有</a:t>
            </a:r>
          </a:p>
          <a:p>
            <a:pPr eaLnBrk="1" hangingPunct="1">
              <a:lnSpc>
                <a:spcPct val="110000"/>
              </a:lnSpc>
              <a:spcBef>
                <a:spcPct val="15000"/>
              </a:spcBef>
            </a:pPr>
            <a:r>
              <a:rPr kumimoji="1" lang="zh-CN" altLang="en-US" sz="1200" b="1" dirty="0" smtClean="0">
                <a:solidFill>
                  <a:srgbClr val="0000CC"/>
                </a:solidFill>
                <a:latin typeface="Times New Roman" pitchFamily="18" charset="0"/>
              </a:rPr>
              <a:t>           </a:t>
            </a:r>
            <a:r>
              <a:rPr kumimoji="1" lang="en-US" altLang="zh-CN" sz="1200" b="1" dirty="0" smtClean="0">
                <a:solidFill>
                  <a:srgbClr val="0000CC"/>
                </a:solidFill>
                <a:latin typeface="Times New Roman" pitchFamily="18" charset="0"/>
              </a:rPr>
              <a:t>A</a:t>
            </a:r>
            <a:r>
              <a:rPr kumimoji="1" lang="en-US" altLang="zh-CN" sz="1200" b="1" baseline="-25000" dirty="0" smtClean="0">
                <a:solidFill>
                  <a:srgbClr val="0000CC"/>
                </a:solidFill>
                <a:latin typeface="Times New Roman" pitchFamily="18" charset="0"/>
              </a:rPr>
              <a:t>1</a:t>
            </a:r>
            <a:r>
              <a:rPr kumimoji="1" lang="en-US" altLang="zh-CN" sz="1200" b="1" dirty="0" smtClean="0">
                <a:solidFill>
                  <a:srgbClr val="0000CC"/>
                </a:solidFill>
                <a:latin typeface="Times New Roman" pitchFamily="18" charset="0"/>
              </a:rPr>
              <a:t>*:  f</a:t>
            </a:r>
            <a:r>
              <a:rPr kumimoji="1" lang="en-US" altLang="zh-CN" sz="1200" b="1" baseline="-25000" dirty="0" smtClean="0">
                <a:solidFill>
                  <a:srgbClr val="0000CC"/>
                </a:solidFill>
                <a:latin typeface="Times New Roman" pitchFamily="18" charset="0"/>
              </a:rPr>
              <a:t>1</a:t>
            </a:r>
            <a:r>
              <a:rPr kumimoji="1" lang="en-US" altLang="zh-CN" sz="1200" b="1" dirty="0" smtClean="0">
                <a:solidFill>
                  <a:srgbClr val="0000CC"/>
                </a:solidFill>
                <a:latin typeface="Times New Roman" pitchFamily="18" charset="0"/>
              </a:rPr>
              <a:t>(n)=g</a:t>
            </a:r>
            <a:r>
              <a:rPr kumimoji="1" lang="en-US" altLang="zh-CN" sz="1200" b="1" baseline="-25000" dirty="0" smtClean="0">
                <a:solidFill>
                  <a:srgbClr val="0000CC"/>
                </a:solidFill>
                <a:latin typeface="Times New Roman" pitchFamily="18" charset="0"/>
              </a:rPr>
              <a:t>1</a:t>
            </a:r>
            <a:r>
              <a:rPr kumimoji="1" lang="en-US" altLang="zh-CN" sz="1200" b="1" dirty="0" smtClean="0">
                <a:solidFill>
                  <a:srgbClr val="0000CC"/>
                </a:solidFill>
                <a:latin typeface="Times New Roman" pitchFamily="18" charset="0"/>
              </a:rPr>
              <a:t>(n)+h</a:t>
            </a:r>
            <a:r>
              <a:rPr kumimoji="1" lang="en-US" altLang="zh-CN" sz="1200" b="1" baseline="-25000" dirty="0" smtClean="0">
                <a:solidFill>
                  <a:srgbClr val="0000CC"/>
                </a:solidFill>
                <a:latin typeface="Times New Roman" pitchFamily="18" charset="0"/>
              </a:rPr>
              <a:t>1</a:t>
            </a:r>
            <a:r>
              <a:rPr kumimoji="1" lang="en-US" altLang="zh-CN" sz="1200" b="1" dirty="0" smtClean="0">
                <a:solidFill>
                  <a:srgbClr val="0000CC"/>
                </a:solidFill>
                <a:latin typeface="Times New Roman" pitchFamily="18" charset="0"/>
              </a:rPr>
              <a:t>(n)</a:t>
            </a:r>
          </a:p>
          <a:p>
            <a:pPr eaLnBrk="1" hangingPunct="1">
              <a:lnSpc>
                <a:spcPct val="110000"/>
              </a:lnSpc>
              <a:spcBef>
                <a:spcPct val="15000"/>
              </a:spcBef>
            </a:pPr>
            <a:r>
              <a:rPr kumimoji="1" lang="en-US" altLang="zh-CN" sz="1200" b="1" dirty="0" smtClean="0">
                <a:solidFill>
                  <a:srgbClr val="0000CC"/>
                </a:solidFill>
                <a:latin typeface="Times New Roman" pitchFamily="18" charset="0"/>
              </a:rPr>
              <a:t>           A</a:t>
            </a:r>
            <a:r>
              <a:rPr kumimoji="1" lang="en-US" altLang="zh-CN" sz="1200" b="1" baseline="-25000" dirty="0" smtClean="0">
                <a:solidFill>
                  <a:srgbClr val="0000CC"/>
                </a:solidFill>
                <a:latin typeface="Times New Roman" pitchFamily="18" charset="0"/>
              </a:rPr>
              <a:t>2</a:t>
            </a:r>
            <a:r>
              <a:rPr kumimoji="1" lang="en-US" altLang="zh-CN" sz="1200" b="1" dirty="0" smtClean="0">
                <a:solidFill>
                  <a:srgbClr val="0000CC"/>
                </a:solidFill>
                <a:latin typeface="Times New Roman" pitchFamily="18" charset="0"/>
              </a:rPr>
              <a:t>*:  f</a:t>
            </a:r>
            <a:r>
              <a:rPr kumimoji="1" lang="en-US" altLang="zh-CN" sz="1200" b="1" baseline="-25000" dirty="0" smtClean="0">
                <a:solidFill>
                  <a:srgbClr val="0000CC"/>
                </a:solidFill>
                <a:latin typeface="Times New Roman" pitchFamily="18" charset="0"/>
              </a:rPr>
              <a:t>2</a:t>
            </a:r>
            <a:r>
              <a:rPr kumimoji="1" lang="en-US" altLang="zh-CN" sz="1200" b="1" dirty="0" smtClean="0">
                <a:solidFill>
                  <a:srgbClr val="0000CC"/>
                </a:solidFill>
                <a:latin typeface="Times New Roman" pitchFamily="18" charset="0"/>
              </a:rPr>
              <a:t>(n)=g</a:t>
            </a:r>
            <a:r>
              <a:rPr kumimoji="1" lang="en-US" altLang="zh-CN" sz="1200" b="1" baseline="-25000" dirty="0" smtClean="0">
                <a:solidFill>
                  <a:srgbClr val="0000CC"/>
                </a:solidFill>
                <a:latin typeface="Times New Roman" pitchFamily="18" charset="0"/>
              </a:rPr>
              <a:t>2</a:t>
            </a:r>
            <a:r>
              <a:rPr kumimoji="1" lang="en-US" altLang="zh-CN" sz="1200" b="1" dirty="0" smtClean="0">
                <a:solidFill>
                  <a:srgbClr val="0000CC"/>
                </a:solidFill>
                <a:latin typeface="Times New Roman" pitchFamily="18" charset="0"/>
              </a:rPr>
              <a:t>(n)+h</a:t>
            </a:r>
            <a:r>
              <a:rPr kumimoji="1" lang="en-US" altLang="zh-CN" sz="1200" b="1" baseline="-25000" dirty="0" smtClean="0">
                <a:solidFill>
                  <a:srgbClr val="0000CC"/>
                </a:solidFill>
                <a:latin typeface="Times New Roman" pitchFamily="18" charset="0"/>
              </a:rPr>
              <a:t>2</a:t>
            </a:r>
            <a:r>
              <a:rPr kumimoji="1" lang="en-US" altLang="zh-CN" sz="1200" b="1" dirty="0" smtClean="0">
                <a:solidFill>
                  <a:srgbClr val="0000CC"/>
                </a:solidFill>
                <a:latin typeface="Times New Roman" pitchFamily="18" charset="0"/>
              </a:rPr>
              <a:t>(n)</a:t>
            </a:r>
          </a:p>
          <a:p>
            <a:pPr eaLnBrk="1" hangingPunct="1">
              <a:lnSpc>
                <a:spcPct val="110000"/>
              </a:lnSpc>
              <a:spcBef>
                <a:spcPct val="15000"/>
              </a:spcBef>
            </a:pPr>
            <a:r>
              <a:rPr kumimoji="1" lang="zh-CN" altLang="en-US" sz="1200" b="1" dirty="0" smtClean="0">
                <a:solidFill>
                  <a:srgbClr val="0000CC"/>
                </a:solidFill>
                <a:latin typeface="Times New Roman" pitchFamily="18" charset="0"/>
              </a:rPr>
              <a:t>如果</a:t>
            </a:r>
            <a:r>
              <a:rPr kumimoji="1" lang="en-US" altLang="zh-CN" sz="1200" b="1" dirty="0" smtClean="0">
                <a:solidFill>
                  <a:srgbClr val="0000CC"/>
                </a:solidFill>
                <a:latin typeface="Times New Roman" pitchFamily="18" charset="0"/>
              </a:rPr>
              <a:t>A</a:t>
            </a:r>
            <a:r>
              <a:rPr kumimoji="1" lang="en-US" altLang="zh-CN" sz="1200" b="1" baseline="-25000" dirty="0" smtClean="0">
                <a:solidFill>
                  <a:srgbClr val="0000CC"/>
                </a:solidFill>
                <a:latin typeface="Times New Roman" pitchFamily="18" charset="0"/>
              </a:rPr>
              <a:t>2</a:t>
            </a:r>
            <a:r>
              <a:rPr kumimoji="1" lang="en-US" altLang="zh-CN" sz="1200" b="1" dirty="0" smtClean="0">
                <a:solidFill>
                  <a:srgbClr val="0000CC"/>
                </a:solidFill>
                <a:latin typeface="Times New Roman" pitchFamily="18" charset="0"/>
              </a:rPr>
              <a:t>*</a:t>
            </a:r>
            <a:r>
              <a:rPr kumimoji="1" lang="zh-CN" altLang="en-US" sz="1200" b="1" dirty="0" smtClean="0">
                <a:solidFill>
                  <a:srgbClr val="0000CC"/>
                </a:solidFill>
                <a:latin typeface="Times New Roman" pitchFamily="18" charset="0"/>
              </a:rPr>
              <a:t>比</a:t>
            </a:r>
            <a:r>
              <a:rPr kumimoji="1" lang="en-US" altLang="zh-CN" sz="1200" b="1" dirty="0" smtClean="0">
                <a:solidFill>
                  <a:srgbClr val="0000CC"/>
                </a:solidFill>
                <a:latin typeface="Times New Roman" pitchFamily="18" charset="0"/>
              </a:rPr>
              <a:t>A</a:t>
            </a:r>
            <a:r>
              <a:rPr kumimoji="1" lang="en-US" altLang="zh-CN" sz="1200" b="1" baseline="-25000" dirty="0" smtClean="0">
                <a:solidFill>
                  <a:srgbClr val="0000CC"/>
                </a:solidFill>
                <a:latin typeface="Times New Roman" pitchFamily="18" charset="0"/>
              </a:rPr>
              <a:t>1</a:t>
            </a:r>
            <a:r>
              <a:rPr kumimoji="1" lang="en-US" altLang="zh-CN" sz="1200" b="1" dirty="0" smtClean="0">
                <a:solidFill>
                  <a:srgbClr val="0000CC"/>
                </a:solidFill>
                <a:latin typeface="Times New Roman" pitchFamily="18" charset="0"/>
              </a:rPr>
              <a:t>*</a:t>
            </a:r>
            <a:r>
              <a:rPr kumimoji="1" lang="zh-CN" altLang="en-US" sz="1200" b="1" dirty="0" smtClean="0">
                <a:solidFill>
                  <a:srgbClr val="0000CC"/>
                </a:solidFill>
                <a:latin typeface="Times New Roman" pitchFamily="18" charset="0"/>
              </a:rPr>
              <a:t>有更多的启发性信息，即对所有非目标结点均有</a:t>
            </a:r>
          </a:p>
          <a:p>
            <a:pPr eaLnBrk="1" hangingPunct="1">
              <a:lnSpc>
                <a:spcPct val="110000"/>
              </a:lnSpc>
              <a:spcBef>
                <a:spcPct val="15000"/>
              </a:spcBef>
            </a:pPr>
            <a:r>
              <a:rPr kumimoji="1" lang="zh-CN" altLang="en-US" sz="1200" b="1" dirty="0" smtClean="0">
                <a:solidFill>
                  <a:srgbClr val="0000CC"/>
                </a:solidFill>
                <a:latin typeface="Times New Roman" pitchFamily="18" charset="0"/>
              </a:rPr>
              <a:t>            </a:t>
            </a:r>
            <a:r>
              <a:rPr kumimoji="1" lang="en-US" altLang="zh-CN" sz="1200" b="1" dirty="0" smtClean="0">
                <a:solidFill>
                  <a:srgbClr val="0000CC"/>
                </a:solidFill>
                <a:latin typeface="Times New Roman" pitchFamily="18" charset="0"/>
              </a:rPr>
              <a:t>h</a:t>
            </a:r>
            <a:r>
              <a:rPr kumimoji="1" lang="en-US" altLang="zh-CN" sz="1200" b="1" baseline="-25000" dirty="0" smtClean="0">
                <a:solidFill>
                  <a:srgbClr val="0000CC"/>
                </a:solidFill>
                <a:latin typeface="Times New Roman" pitchFamily="18" charset="0"/>
              </a:rPr>
              <a:t>2</a:t>
            </a:r>
            <a:r>
              <a:rPr kumimoji="1" lang="en-US" altLang="zh-CN" sz="1200" b="1" dirty="0" smtClean="0">
                <a:solidFill>
                  <a:srgbClr val="0000CC"/>
                </a:solidFill>
                <a:latin typeface="Times New Roman" pitchFamily="18" charset="0"/>
              </a:rPr>
              <a:t>(n)&gt;h</a:t>
            </a:r>
            <a:r>
              <a:rPr kumimoji="1" lang="en-US" altLang="zh-CN" sz="1200" b="1" baseline="-25000" dirty="0" smtClean="0">
                <a:solidFill>
                  <a:srgbClr val="0000CC"/>
                </a:solidFill>
                <a:latin typeface="Times New Roman" pitchFamily="18" charset="0"/>
              </a:rPr>
              <a:t>1</a:t>
            </a:r>
            <a:r>
              <a:rPr kumimoji="1" lang="en-US" altLang="zh-CN" sz="1200" b="1" dirty="0" smtClean="0">
                <a:solidFill>
                  <a:srgbClr val="0000CC"/>
                </a:solidFill>
                <a:latin typeface="Times New Roman" pitchFamily="18" charset="0"/>
              </a:rPr>
              <a:t>(n)</a:t>
            </a:r>
          </a:p>
          <a:p>
            <a:pPr eaLnBrk="1" hangingPunct="1">
              <a:lnSpc>
                <a:spcPct val="110000"/>
              </a:lnSpc>
              <a:spcBef>
                <a:spcPct val="15000"/>
              </a:spcBef>
            </a:pPr>
            <a:r>
              <a:rPr kumimoji="1" lang="zh-CN" altLang="en-US" sz="1200" b="1" dirty="0" smtClean="0">
                <a:solidFill>
                  <a:srgbClr val="0000CC"/>
                </a:solidFill>
                <a:latin typeface="Times New Roman" pitchFamily="18" charset="0"/>
              </a:rPr>
              <a:t>则在搜索过程中，被</a:t>
            </a:r>
            <a:r>
              <a:rPr kumimoji="1" lang="en-US" altLang="zh-CN" sz="1200" b="1" dirty="0" smtClean="0">
                <a:solidFill>
                  <a:srgbClr val="0000CC"/>
                </a:solidFill>
                <a:latin typeface="Times New Roman" pitchFamily="18" charset="0"/>
              </a:rPr>
              <a:t>A</a:t>
            </a:r>
            <a:r>
              <a:rPr kumimoji="1" lang="en-US" altLang="zh-CN" sz="1200" b="1" baseline="-25000" dirty="0" smtClean="0">
                <a:solidFill>
                  <a:srgbClr val="0000CC"/>
                </a:solidFill>
                <a:latin typeface="Times New Roman" pitchFamily="18" charset="0"/>
              </a:rPr>
              <a:t>2</a:t>
            </a:r>
            <a:r>
              <a:rPr kumimoji="1" lang="en-US" altLang="zh-CN" sz="1200" b="1" dirty="0" smtClean="0">
                <a:solidFill>
                  <a:srgbClr val="0000CC"/>
                </a:solidFill>
                <a:latin typeface="Times New Roman" pitchFamily="18" charset="0"/>
              </a:rPr>
              <a:t>*</a:t>
            </a:r>
            <a:r>
              <a:rPr kumimoji="1" lang="zh-CN" altLang="en-US" sz="1200" b="1" dirty="0" smtClean="0">
                <a:solidFill>
                  <a:srgbClr val="0000CC"/>
                </a:solidFill>
                <a:latin typeface="Times New Roman" pitchFamily="18" charset="0"/>
              </a:rPr>
              <a:t>扩展的结点也必然被</a:t>
            </a:r>
            <a:r>
              <a:rPr kumimoji="1" lang="en-US" altLang="zh-CN" sz="1200" b="1" dirty="0" smtClean="0">
                <a:solidFill>
                  <a:srgbClr val="0000CC"/>
                </a:solidFill>
                <a:latin typeface="Times New Roman" pitchFamily="18" charset="0"/>
              </a:rPr>
              <a:t>A</a:t>
            </a:r>
            <a:r>
              <a:rPr kumimoji="1" lang="en-US" altLang="zh-CN" sz="1200" b="1" baseline="-25000" dirty="0" smtClean="0">
                <a:solidFill>
                  <a:srgbClr val="0000CC"/>
                </a:solidFill>
                <a:latin typeface="Times New Roman" pitchFamily="18" charset="0"/>
              </a:rPr>
              <a:t>1</a:t>
            </a:r>
            <a:r>
              <a:rPr kumimoji="1" lang="en-US" altLang="zh-CN" sz="1200" b="1" dirty="0" smtClean="0">
                <a:solidFill>
                  <a:srgbClr val="0000CC"/>
                </a:solidFill>
                <a:latin typeface="Times New Roman" pitchFamily="18" charset="0"/>
              </a:rPr>
              <a:t>*</a:t>
            </a:r>
            <a:r>
              <a:rPr kumimoji="1" lang="zh-CN" altLang="en-US" sz="1200" b="1" dirty="0" smtClean="0">
                <a:solidFill>
                  <a:srgbClr val="0000CC"/>
                </a:solidFill>
                <a:latin typeface="Times New Roman" pitchFamily="18" charset="0"/>
              </a:rPr>
              <a:t>扩展，即</a:t>
            </a:r>
            <a:r>
              <a:rPr kumimoji="1" lang="en-US" altLang="zh-CN" sz="1200" b="1" dirty="0" smtClean="0">
                <a:solidFill>
                  <a:srgbClr val="0000CC"/>
                </a:solidFill>
                <a:latin typeface="Times New Roman" pitchFamily="18" charset="0"/>
              </a:rPr>
              <a:t>A</a:t>
            </a:r>
            <a:r>
              <a:rPr kumimoji="1" lang="en-US" altLang="zh-CN" sz="1200" b="1" baseline="-25000" dirty="0" smtClean="0">
                <a:solidFill>
                  <a:srgbClr val="0000CC"/>
                </a:solidFill>
                <a:latin typeface="Times New Roman" pitchFamily="18" charset="0"/>
              </a:rPr>
              <a:t>1</a:t>
            </a:r>
            <a:r>
              <a:rPr kumimoji="1" lang="en-US" altLang="zh-CN" sz="1200" b="1" dirty="0" smtClean="0">
                <a:solidFill>
                  <a:srgbClr val="0000CC"/>
                </a:solidFill>
                <a:latin typeface="Times New Roman" pitchFamily="18" charset="0"/>
              </a:rPr>
              <a:t>*</a:t>
            </a:r>
            <a:r>
              <a:rPr kumimoji="1" lang="zh-CN" altLang="en-US" sz="1200" b="1" dirty="0" smtClean="0">
                <a:solidFill>
                  <a:srgbClr val="0000CC"/>
                </a:solidFill>
                <a:latin typeface="Times New Roman" pitchFamily="18" charset="0"/>
              </a:rPr>
              <a:t>扩展的结点不会比</a:t>
            </a:r>
            <a:r>
              <a:rPr kumimoji="1" lang="en-US" altLang="zh-CN" sz="1200" b="1" dirty="0" smtClean="0">
                <a:solidFill>
                  <a:srgbClr val="0000CC"/>
                </a:solidFill>
                <a:latin typeface="Times New Roman" pitchFamily="18" charset="0"/>
              </a:rPr>
              <a:t>A</a:t>
            </a:r>
            <a:r>
              <a:rPr kumimoji="1" lang="en-US" altLang="zh-CN" sz="1200" b="1" baseline="-25000" dirty="0" smtClean="0">
                <a:solidFill>
                  <a:srgbClr val="0000CC"/>
                </a:solidFill>
                <a:latin typeface="Times New Roman" pitchFamily="18" charset="0"/>
              </a:rPr>
              <a:t>2</a:t>
            </a:r>
            <a:r>
              <a:rPr kumimoji="1" lang="en-US" altLang="zh-CN" sz="1200" b="1" dirty="0" smtClean="0">
                <a:solidFill>
                  <a:srgbClr val="0000CC"/>
                </a:solidFill>
                <a:latin typeface="Times New Roman" pitchFamily="18" charset="0"/>
              </a:rPr>
              <a:t>*</a:t>
            </a:r>
            <a:r>
              <a:rPr kumimoji="1" lang="zh-CN" altLang="en-US" sz="1200" b="1" dirty="0" smtClean="0">
                <a:solidFill>
                  <a:srgbClr val="0000CC"/>
                </a:solidFill>
                <a:latin typeface="Times New Roman" pitchFamily="18" charset="0"/>
              </a:rPr>
              <a:t>扩展的结点少，亦即</a:t>
            </a:r>
            <a:r>
              <a:rPr kumimoji="1" lang="en-US" altLang="zh-CN" sz="1200" b="1" dirty="0" smtClean="0">
                <a:solidFill>
                  <a:srgbClr val="0000CC"/>
                </a:solidFill>
                <a:latin typeface="Times New Roman" pitchFamily="18" charset="0"/>
              </a:rPr>
              <a:t>A</a:t>
            </a:r>
            <a:r>
              <a:rPr kumimoji="1" lang="en-US" altLang="zh-CN" sz="1200" b="1" baseline="-25000" dirty="0" smtClean="0">
                <a:solidFill>
                  <a:srgbClr val="0000CC"/>
                </a:solidFill>
                <a:latin typeface="Times New Roman" pitchFamily="18" charset="0"/>
              </a:rPr>
              <a:t>2</a:t>
            </a:r>
            <a:r>
              <a:rPr kumimoji="1" lang="en-US" altLang="zh-CN" sz="1200" b="1" dirty="0" smtClean="0">
                <a:solidFill>
                  <a:srgbClr val="0000CC"/>
                </a:solidFill>
                <a:latin typeface="Times New Roman" pitchFamily="18" charset="0"/>
              </a:rPr>
              <a:t>*</a:t>
            </a:r>
            <a:r>
              <a:rPr kumimoji="1" lang="zh-CN" altLang="en-US" sz="1200" b="1" dirty="0" smtClean="0">
                <a:solidFill>
                  <a:srgbClr val="0000CC"/>
                </a:solidFill>
                <a:latin typeface="Times New Roman" pitchFamily="18" charset="0"/>
              </a:rPr>
              <a:t>扩展的结点集是</a:t>
            </a:r>
            <a:r>
              <a:rPr kumimoji="1" lang="en-US" altLang="zh-CN" sz="1200" b="1" dirty="0" smtClean="0">
                <a:solidFill>
                  <a:srgbClr val="0000CC"/>
                </a:solidFill>
                <a:latin typeface="Times New Roman" pitchFamily="18" charset="0"/>
              </a:rPr>
              <a:t>A</a:t>
            </a:r>
            <a:r>
              <a:rPr kumimoji="1" lang="en-US" altLang="zh-CN" sz="1200" b="1" baseline="-25000" dirty="0" smtClean="0">
                <a:solidFill>
                  <a:srgbClr val="0000CC"/>
                </a:solidFill>
                <a:latin typeface="Times New Roman" pitchFamily="18" charset="0"/>
              </a:rPr>
              <a:t>1</a:t>
            </a:r>
            <a:r>
              <a:rPr kumimoji="1" lang="en-US" altLang="zh-CN" sz="1200" b="1" dirty="0" smtClean="0">
                <a:solidFill>
                  <a:srgbClr val="0000CC"/>
                </a:solidFill>
                <a:latin typeface="Times New Roman" pitchFamily="18" charset="0"/>
              </a:rPr>
              <a:t>*</a:t>
            </a:r>
            <a:r>
              <a:rPr kumimoji="1" lang="zh-CN" altLang="en-US" sz="1200" b="1" dirty="0" smtClean="0">
                <a:solidFill>
                  <a:srgbClr val="0000CC"/>
                </a:solidFill>
                <a:latin typeface="Times New Roman" pitchFamily="18" charset="0"/>
              </a:rPr>
              <a:t>扩展的结点集的子集。</a:t>
            </a:r>
            <a:r>
              <a:rPr lang="zh-CN" altLang="en-US" sz="1100" b="1" dirty="0" smtClean="0">
                <a:solidFill>
                  <a:srgbClr val="0000CC"/>
                </a:solidFill>
                <a:latin typeface="Times New Roman" pitchFamily="18" charset="0"/>
              </a:rPr>
              <a:t> </a:t>
            </a:r>
            <a:endParaRPr lang="zh-CN" altLang="en-US" dirty="0"/>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105</a:t>
            </a:fld>
            <a:endParaRPr lang="en-US" altLang="zh-CN"/>
          </a:p>
        </p:txBody>
      </p:sp>
    </p:spTree>
    <p:extLst>
      <p:ext uri="{BB962C8B-B14F-4D97-AF65-F5344CB8AC3E}">
        <p14:creationId xmlns:p14="http://schemas.microsoft.com/office/powerpoint/2010/main" val="819090426"/>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112</a:t>
            </a:fld>
            <a:endParaRPr lang="en-US" altLang="zh-CN"/>
          </a:p>
        </p:txBody>
      </p:sp>
    </p:spTree>
    <p:extLst>
      <p:ext uri="{BB962C8B-B14F-4D97-AF65-F5344CB8AC3E}">
        <p14:creationId xmlns:p14="http://schemas.microsoft.com/office/powerpoint/2010/main" val="2492915894"/>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pPr>
              <a:defRPr/>
            </a:pPr>
            <a:fld id="{2D864AEF-74A4-4C5E-ABEE-A0EB48BEEED0}" type="slidenum">
              <a:rPr lang="en-US" altLang="zh-CN" smtClean="0"/>
              <a:pPr>
                <a:defRPr/>
              </a:pPr>
              <a:t>113</a:t>
            </a:fld>
            <a:endParaRPr lang="en-US" altLang="zh-CN"/>
          </a:p>
        </p:txBody>
      </p:sp>
    </p:spTree>
    <p:extLst>
      <p:ext uri="{BB962C8B-B14F-4D97-AF65-F5344CB8AC3E}">
        <p14:creationId xmlns:p14="http://schemas.microsoft.com/office/powerpoint/2010/main" val="3033171554"/>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114</a:t>
            </a:fld>
            <a:endParaRPr lang="en-US" altLang="zh-CN"/>
          </a:p>
        </p:txBody>
      </p:sp>
    </p:spTree>
    <p:extLst>
      <p:ext uri="{BB962C8B-B14F-4D97-AF65-F5344CB8AC3E}">
        <p14:creationId xmlns:p14="http://schemas.microsoft.com/office/powerpoint/2010/main" val="2660179050"/>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117</a:t>
            </a:fld>
            <a:endParaRPr lang="en-US" altLang="zh-CN"/>
          </a:p>
        </p:txBody>
      </p:sp>
    </p:spTree>
    <p:extLst>
      <p:ext uri="{BB962C8B-B14F-4D97-AF65-F5344CB8AC3E}">
        <p14:creationId xmlns:p14="http://schemas.microsoft.com/office/powerpoint/2010/main" val="427084004"/>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118</a:t>
            </a:fld>
            <a:endParaRPr lang="en-US" altLang="zh-CN"/>
          </a:p>
        </p:txBody>
      </p:sp>
    </p:spTree>
    <p:extLst>
      <p:ext uri="{BB962C8B-B14F-4D97-AF65-F5344CB8AC3E}">
        <p14:creationId xmlns:p14="http://schemas.microsoft.com/office/powerpoint/2010/main" val="427084004"/>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kumimoji="1" lang="zh-CN" altLang="en-US" sz="1200" dirty="0" smtClean="0">
                <a:solidFill>
                  <a:schemeClr val="tx2"/>
                </a:solidFill>
                <a:latin typeface="幼圆" pitchFamily="49" charset="-122"/>
                <a:ea typeface="幼圆" pitchFamily="49" charset="-122"/>
              </a:rPr>
              <a:t>游戏可以看作是众多专业子问题的集合，包括路径搜索，操纵，部署，战术，战略规划，武器使用，目标选择，协调，模拟感知，场景分析，空间推理，基于环境的动作等，是人工智能研究的用武之地。</a:t>
            </a:r>
            <a:endParaRPr kumimoji="1" lang="en-US" altLang="zh-CN" sz="1200" dirty="0" smtClean="0">
              <a:solidFill>
                <a:schemeClr val="tx2"/>
              </a:solidFill>
              <a:latin typeface="幼圆" pitchFamily="49" charset="-122"/>
              <a:ea typeface="幼圆" pitchFamily="49" charset="-122"/>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kumimoji="1" lang="en-US" altLang="zh-CN" sz="1200" dirty="0" smtClean="0">
              <a:solidFill>
                <a:schemeClr val="tx2"/>
              </a:solidFill>
              <a:latin typeface="幼圆" pitchFamily="49" charset="-122"/>
              <a:ea typeface="幼圆" pitchFamily="49" charset="-122"/>
            </a:endParaRPr>
          </a:p>
          <a:p>
            <a:pPr marL="0" marR="0" indent="0" algn="l" defTabSz="914400" rtl="0" eaLnBrk="0" fontAlgn="base" latinLnBrk="0" hangingPunct="0">
              <a:lnSpc>
                <a:spcPct val="100000"/>
              </a:lnSpc>
              <a:spcBef>
                <a:spcPct val="30000"/>
              </a:spcBef>
              <a:spcAft>
                <a:spcPct val="0"/>
              </a:spcAft>
              <a:buClrTx/>
              <a:buSzTx/>
              <a:buFontTx/>
              <a:buNone/>
              <a:tabLst/>
              <a:defRPr/>
            </a:pPr>
            <a:r>
              <a:rPr kumimoji="1" lang="en-US" altLang="zh-CN" sz="1200" dirty="0" smtClean="0">
                <a:solidFill>
                  <a:schemeClr val="tx2"/>
                </a:solidFill>
              </a:rPr>
              <a:t>A*</a:t>
            </a:r>
            <a:r>
              <a:rPr kumimoji="1" lang="zh-CN" altLang="en-US" sz="1200" dirty="0" smtClean="0">
                <a:solidFill>
                  <a:schemeClr val="tx2"/>
                </a:solidFill>
              </a:rPr>
              <a:t>算法是应用最普遍的寻路算法</a:t>
            </a:r>
            <a:endParaRPr kumimoji="1" lang="en-US" altLang="zh-CN" sz="1200" dirty="0" smtClean="0">
              <a:solidFill>
                <a:schemeClr val="tx2"/>
              </a:solidFill>
              <a:latin typeface="幼圆" pitchFamily="49" charset="-122"/>
              <a:ea typeface="幼圆" pitchFamily="49" charset="-122"/>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kumimoji="1" lang="en-US" altLang="zh-CN" sz="1200" dirty="0" smtClean="0">
              <a:solidFill>
                <a:schemeClr val="tx2"/>
              </a:solidFill>
              <a:latin typeface="幼圆" pitchFamily="49" charset="-122"/>
              <a:ea typeface="幼圆" pitchFamily="49" charset="-122"/>
            </a:endParaRPr>
          </a:p>
          <a:p>
            <a:pPr marL="0" marR="0" indent="0" algn="l" defTabSz="914400" rtl="0" eaLnBrk="0" fontAlgn="base" latinLnBrk="0" hangingPunct="0">
              <a:lnSpc>
                <a:spcPct val="100000"/>
              </a:lnSpc>
              <a:spcBef>
                <a:spcPct val="30000"/>
              </a:spcBef>
              <a:spcAft>
                <a:spcPct val="0"/>
              </a:spcAft>
              <a:buClrTx/>
              <a:buSzTx/>
              <a:buFontTx/>
              <a:buNone/>
              <a:tabLst/>
              <a:defRPr/>
            </a:pPr>
            <a:r>
              <a:rPr kumimoji="1" lang="en-US" altLang="zh-CN" sz="1200" dirty="0" smtClean="0">
                <a:solidFill>
                  <a:schemeClr val="tx2"/>
                </a:solidFill>
              </a:rPr>
              <a:t>A*</a:t>
            </a:r>
            <a:r>
              <a:rPr kumimoji="1" lang="zh-CN" altLang="en-US" sz="1200" dirty="0" smtClean="0">
                <a:solidFill>
                  <a:schemeClr val="tx2"/>
                </a:solidFill>
              </a:rPr>
              <a:t>算法是最简单的赛况分析手段，以此决定下一步的行为</a:t>
            </a:r>
            <a:r>
              <a:rPr kumimoji="1" lang="zh-CN" altLang="en-US" sz="1200" dirty="0" smtClean="0">
                <a:solidFill>
                  <a:srgbClr val="006600"/>
                </a:solidFill>
              </a:rPr>
              <a:t>战略类游戏的战略规划和战术选用</a:t>
            </a:r>
            <a:r>
              <a:rPr kumimoji="1" lang="zh-CN" altLang="en-US" sz="1200" dirty="0" smtClean="0">
                <a:solidFill>
                  <a:schemeClr val="tx2"/>
                </a:solidFill>
              </a:rPr>
              <a:t>等</a:t>
            </a:r>
            <a:endParaRPr kumimoji="1" lang="en-US" altLang="zh-CN" sz="1200" dirty="0" smtClean="0">
              <a:solidFill>
                <a:schemeClr val="tx2"/>
              </a:solidFill>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kumimoji="1" lang="en-US" altLang="zh-CN" sz="1200" dirty="0" smtClean="0">
              <a:solidFill>
                <a:schemeClr val="tx2"/>
              </a:solidFill>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kumimoji="1" lang="en-US" altLang="zh-CN" sz="1200" dirty="0" smtClean="0">
              <a:solidFill>
                <a:schemeClr val="tx2"/>
              </a:solidFill>
            </a:endParaRPr>
          </a:p>
          <a:p>
            <a:pPr>
              <a:buClr>
                <a:srgbClr val="006600"/>
              </a:buClr>
              <a:buFont typeface="Wingdings" pitchFamily="2" charset="2"/>
              <a:buChar char="n"/>
              <a:defRPr/>
            </a:pPr>
            <a:r>
              <a:rPr kumimoji="1" lang="zh-CN" altLang="en-US" sz="1200" dirty="0" smtClean="0">
                <a:solidFill>
                  <a:srgbClr val="000000"/>
                </a:solidFill>
                <a:ea typeface="宋体" pitchFamily="2" charset="-122"/>
              </a:rPr>
              <a:t>一字棋</a:t>
            </a:r>
            <a:r>
              <a:rPr kumimoji="1" lang="en-US" altLang="zh-CN" sz="1200" b="1" dirty="0" smtClean="0">
                <a:solidFill>
                  <a:srgbClr val="FF0000"/>
                </a:solidFill>
                <a:effectLst>
                  <a:outerShdw blurRad="38100" dist="38100" dir="2700000" algn="tl">
                    <a:srgbClr val="C0C0C0"/>
                  </a:outerShdw>
                </a:effectLst>
                <a:ea typeface="宋体" pitchFamily="2" charset="-122"/>
              </a:rPr>
              <a:t>9</a:t>
            </a:r>
            <a:r>
              <a:rPr kumimoji="1" lang="zh-CN" altLang="en-US" sz="1200" b="1" dirty="0" smtClean="0">
                <a:solidFill>
                  <a:srgbClr val="FF0000"/>
                </a:solidFill>
                <a:effectLst>
                  <a:outerShdw blurRad="38100" dist="38100" dir="2700000" algn="tl">
                    <a:srgbClr val="C0C0C0"/>
                  </a:outerShdw>
                </a:effectLst>
                <a:ea typeface="宋体" pitchFamily="2" charset="-122"/>
              </a:rPr>
              <a:t>！</a:t>
            </a:r>
            <a:r>
              <a:rPr kumimoji="1" lang="zh-CN" altLang="en-US" sz="1200" dirty="0" smtClean="0">
                <a:solidFill>
                  <a:srgbClr val="000000"/>
                </a:solidFill>
                <a:ea typeface="宋体" pitchFamily="2" charset="-122"/>
              </a:rPr>
              <a:t>种状态 </a:t>
            </a:r>
            <a:br>
              <a:rPr kumimoji="1" lang="zh-CN" altLang="en-US" sz="1200" dirty="0" smtClean="0">
                <a:solidFill>
                  <a:srgbClr val="000000"/>
                </a:solidFill>
                <a:ea typeface="宋体" pitchFamily="2" charset="-122"/>
              </a:rPr>
            </a:br>
            <a:r>
              <a:rPr kumimoji="1" lang="zh-CN" altLang="en-US" sz="1200" dirty="0" smtClean="0">
                <a:solidFill>
                  <a:srgbClr val="000000"/>
                </a:solidFill>
                <a:ea typeface="宋体" pitchFamily="2" charset="-122"/>
              </a:rPr>
              <a:t>            </a:t>
            </a:r>
            <a:r>
              <a:rPr kumimoji="1" lang="en-US" altLang="zh-CN" sz="1200" dirty="0" smtClean="0">
                <a:solidFill>
                  <a:srgbClr val="000000"/>
                </a:solidFill>
                <a:ea typeface="宋体" pitchFamily="2" charset="-122"/>
              </a:rPr>
              <a:t>(</a:t>
            </a:r>
            <a:r>
              <a:rPr kumimoji="1" lang="zh-CN" altLang="en-US" sz="1100" dirty="0" smtClean="0">
                <a:solidFill>
                  <a:srgbClr val="000000"/>
                </a:solidFill>
                <a:ea typeface="宋体" pitchFamily="2" charset="-122"/>
              </a:rPr>
              <a:t>三子一线（一行，一列或一条对角线）</a:t>
            </a:r>
            <a:r>
              <a:rPr kumimoji="1" lang="zh-CN" altLang="en-US" dirty="0" smtClean="0">
                <a:ea typeface="宋体" pitchFamily="2" charset="-122"/>
              </a:rPr>
              <a:t> </a:t>
            </a:r>
            <a:r>
              <a:rPr kumimoji="1" lang="en-US" altLang="zh-CN" sz="1200" dirty="0" smtClean="0">
                <a:solidFill>
                  <a:srgbClr val="000000"/>
                </a:solidFill>
                <a:ea typeface="宋体" pitchFamily="2" charset="-122"/>
              </a:rPr>
              <a:t>)</a:t>
            </a:r>
          </a:p>
          <a:p>
            <a:pPr>
              <a:buClr>
                <a:srgbClr val="006600"/>
              </a:buClr>
              <a:buFont typeface="Wingdings" pitchFamily="2" charset="2"/>
              <a:buChar char="n"/>
              <a:defRPr/>
            </a:pPr>
            <a:r>
              <a:rPr kumimoji="1" lang="zh-CN" altLang="en-US" sz="1200" dirty="0" smtClean="0">
                <a:solidFill>
                  <a:srgbClr val="000000"/>
                </a:solidFill>
                <a:ea typeface="宋体" pitchFamily="2" charset="-122"/>
              </a:rPr>
              <a:t>国际象棋有</a:t>
            </a:r>
            <a:r>
              <a:rPr kumimoji="1" lang="en-US" altLang="zh-CN" sz="1200" b="1" dirty="0" smtClean="0">
                <a:solidFill>
                  <a:srgbClr val="FF0000"/>
                </a:solidFill>
                <a:effectLst>
                  <a:outerShdw blurRad="38100" dist="38100" dir="2700000" algn="tl">
                    <a:srgbClr val="C0C0C0"/>
                  </a:outerShdw>
                </a:effectLst>
                <a:ea typeface="宋体" pitchFamily="2" charset="-122"/>
              </a:rPr>
              <a:t>10</a:t>
            </a:r>
            <a:r>
              <a:rPr kumimoji="1" lang="en-US" altLang="zh-CN" sz="1200" b="1" baseline="30000" dirty="0" smtClean="0">
                <a:solidFill>
                  <a:srgbClr val="FF0000"/>
                </a:solidFill>
                <a:effectLst>
                  <a:outerShdw blurRad="38100" dist="38100" dir="2700000" algn="tl">
                    <a:srgbClr val="C0C0C0"/>
                  </a:outerShdw>
                </a:effectLst>
                <a:ea typeface="宋体" pitchFamily="2" charset="-122"/>
              </a:rPr>
              <a:t>120</a:t>
            </a:r>
            <a:r>
              <a:rPr kumimoji="1" lang="zh-CN" altLang="en-US" sz="1200" dirty="0" smtClean="0">
                <a:solidFill>
                  <a:srgbClr val="000000"/>
                </a:solidFill>
                <a:ea typeface="宋体" pitchFamily="2" charset="-122"/>
              </a:rPr>
              <a:t>种状态</a:t>
            </a:r>
          </a:p>
          <a:p>
            <a:pPr>
              <a:buClr>
                <a:srgbClr val="006600"/>
              </a:buClr>
              <a:buFont typeface="Wingdings" pitchFamily="2" charset="2"/>
              <a:buChar char="n"/>
              <a:defRPr/>
            </a:pPr>
            <a:r>
              <a:rPr kumimoji="1" lang="zh-CN" altLang="en-US" sz="1200" dirty="0" smtClean="0">
                <a:solidFill>
                  <a:srgbClr val="000000"/>
                </a:solidFill>
                <a:ea typeface="宋体" pitchFamily="2" charset="-122"/>
              </a:rPr>
              <a:t>西洋跳棋游戏</a:t>
            </a:r>
            <a:r>
              <a:rPr kumimoji="1" lang="en-US" altLang="zh-CN" sz="1200" b="1" dirty="0" smtClean="0">
                <a:solidFill>
                  <a:srgbClr val="FF0000"/>
                </a:solidFill>
                <a:effectLst>
                  <a:outerShdw blurRad="38100" dist="38100" dir="2700000" algn="tl">
                    <a:srgbClr val="C0C0C0"/>
                  </a:outerShdw>
                </a:effectLst>
                <a:ea typeface="宋体" pitchFamily="2" charset="-122"/>
              </a:rPr>
              <a:t>10</a:t>
            </a:r>
            <a:r>
              <a:rPr kumimoji="1" lang="en-US" altLang="zh-CN" sz="1200" b="1" baseline="30000" dirty="0" smtClean="0">
                <a:solidFill>
                  <a:srgbClr val="FF0000"/>
                </a:solidFill>
                <a:effectLst>
                  <a:outerShdw blurRad="38100" dist="38100" dir="2700000" algn="tl">
                    <a:srgbClr val="C0C0C0"/>
                  </a:outerShdw>
                </a:effectLst>
                <a:ea typeface="宋体" pitchFamily="2" charset="-122"/>
              </a:rPr>
              <a:t>40</a:t>
            </a:r>
            <a:r>
              <a:rPr kumimoji="1" lang="zh-CN" altLang="en-US" sz="1200" dirty="0" smtClean="0">
                <a:solidFill>
                  <a:srgbClr val="000000"/>
                </a:solidFill>
                <a:ea typeface="宋体" pitchFamily="2" charset="-122"/>
              </a:rPr>
              <a:t>种状态</a:t>
            </a:r>
          </a:p>
          <a:p>
            <a:pPr>
              <a:buClr>
                <a:srgbClr val="006600"/>
              </a:buClr>
              <a:buFont typeface="Wingdings" pitchFamily="2" charset="2"/>
              <a:buChar char="n"/>
              <a:defRPr/>
            </a:pPr>
            <a:r>
              <a:rPr kumimoji="1" lang="zh-CN" altLang="en-US" sz="1200" dirty="0" smtClean="0">
                <a:solidFill>
                  <a:srgbClr val="000000"/>
                </a:solidFill>
                <a:ea typeface="宋体" pitchFamily="2" charset="-122"/>
              </a:rPr>
              <a:t>围棋</a:t>
            </a:r>
            <a:r>
              <a:rPr kumimoji="1" lang="en-US" altLang="zh-CN" sz="1200" b="1" dirty="0" smtClean="0">
                <a:solidFill>
                  <a:srgbClr val="FF0000"/>
                </a:solidFill>
                <a:effectLst>
                  <a:outerShdw blurRad="38100" dist="38100" dir="2700000" algn="tl">
                    <a:srgbClr val="C0C0C0"/>
                  </a:outerShdw>
                </a:effectLst>
                <a:ea typeface="宋体" pitchFamily="2" charset="-122"/>
              </a:rPr>
              <a:t>10</a:t>
            </a:r>
            <a:r>
              <a:rPr kumimoji="1" lang="en-US" altLang="zh-CN" sz="1200" b="1" baseline="30000" dirty="0" smtClean="0">
                <a:solidFill>
                  <a:srgbClr val="FF0000"/>
                </a:solidFill>
                <a:effectLst>
                  <a:outerShdw blurRad="38100" dist="38100" dir="2700000" algn="tl">
                    <a:srgbClr val="C0C0C0"/>
                  </a:outerShdw>
                </a:effectLst>
                <a:ea typeface="宋体" pitchFamily="2" charset="-122"/>
              </a:rPr>
              <a:t>761</a:t>
            </a:r>
            <a:r>
              <a:rPr kumimoji="1" lang="zh-CN" altLang="en-US" sz="1200" dirty="0" smtClean="0">
                <a:solidFill>
                  <a:srgbClr val="000000"/>
                </a:solidFill>
                <a:ea typeface="宋体" pitchFamily="2" charset="-122"/>
              </a:rPr>
              <a:t>种状态</a:t>
            </a:r>
          </a:p>
          <a:p>
            <a:pPr>
              <a:buClr>
                <a:srgbClr val="006600"/>
              </a:buClr>
              <a:buFont typeface="Wingdings" pitchFamily="2" charset="2"/>
              <a:buChar char="n"/>
              <a:defRPr/>
            </a:pPr>
            <a:r>
              <a:rPr kumimoji="1" lang="zh-CN" altLang="en-US" sz="1200" dirty="0" smtClean="0">
                <a:solidFill>
                  <a:srgbClr val="000000"/>
                </a:solidFill>
                <a:ea typeface="宋体" pitchFamily="2" charset="-122"/>
              </a:rPr>
              <a:t>假设每步可以搜索一个棋局，用极限并行速度（</a:t>
            </a:r>
            <a:r>
              <a:rPr kumimoji="1" lang="en-US" altLang="zh-CN" sz="1200" b="1" dirty="0" smtClean="0">
                <a:solidFill>
                  <a:srgbClr val="000000"/>
                </a:solidFill>
                <a:ea typeface="宋体" pitchFamily="2" charset="-122"/>
              </a:rPr>
              <a:t>10</a:t>
            </a:r>
            <a:r>
              <a:rPr kumimoji="1" lang="en-US" altLang="zh-CN" sz="1200" b="1" baseline="30000" dirty="0" smtClean="0">
                <a:solidFill>
                  <a:srgbClr val="000000"/>
                </a:solidFill>
                <a:ea typeface="宋体" pitchFamily="2" charset="-122"/>
              </a:rPr>
              <a:t>-104</a:t>
            </a:r>
            <a:r>
              <a:rPr kumimoji="1" lang="zh-CN" altLang="en-US" sz="1200" b="1" dirty="0" smtClean="0">
                <a:solidFill>
                  <a:srgbClr val="000000"/>
                </a:solidFill>
                <a:ea typeface="宋体" pitchFamily="2" charset="-122"/>
              </a:rPr>
              <a:t>年</a:t>
            </a:r>
            <a:r>
              <a:rPr kumimoji="1" lang="en-US" altLang="zh-CN" sz="1200" b="1" dirty="0" smtClean="0">
                <a:solidFill>
                  <a:srgbClr val="000000"/>
                </a:solidFill>
                <a:ea typeface="宋体" pitchFamily="2" charset="-122"/>
              </a:rPr>
              <a:t>/</a:t>
            </a:r>
            <a:r>
              <a:rPr kumimoji="1" lang="zh-CN" altLang="en-US" sz="1200" b="1" dirty="0" smtClean="0">
                <a:solidFill>
                  <a:srgbClr val="000000"/>
                </a:solidFill>
                <a:ea typeface="宋体" pitchFamily="2" charset="-122"/>
              </a:rPr>
              <a:t>步</a:t>
            </a:r>
            <a:r>
              <a:rPr kumimoji="1" lang="zh-CN" altLang="en-US" sz="1200" dirty="0" smtClean="0">
                <a:solidFill>
                  <a:srgbClr val="000000"/>
                </a:solidFill>
                <a:ea typeface="宋体" pitchFamily="2" charset="-122"/>
              </a:rPr>
              <a:t>）来处理，搜索一遍国际象棋的全部棋局也得</a:t>
            </a:r>
            <a:r>
              <a:rPr kumimoji="1" lang="en-US" altLang="zh-CN" sz="1200" dirty="0" smtClean="0">
                <a:solidFill>
                  <a:srgbClr val="000000"/>
                </a:solidFill>
                <a:ea typeface="宋体" pitchFamily="2" charset="-122"/>
              </a:rPr>
              <a:t>10</a:t>
            </a:r>
            <a:r>
              <a:rPr kumimoji="1" lang="en-US" altLang="zh-CN" sz="1200" baseline="30000" dirty="0" smtClean="0">
                <a:solidFill>
                  <a:srgbClr val="000000"/>
                </a:solidFill>
                <a:ea typeface="宋体" pitchFamily="2" charset="-122"/>
              </a:rPr>
              <a:t>16</a:t>
            </a:r>
            <a:r>
              <a:rPr kumimoji="1" lang="zh-CN" altLang="en-US" sz="1200" dirty="0" smtClean="0">
                <a:solidFill>
                  <a:srgbClr val="000000"/>
                </a:solidFill>
                <a:ea typeface="宋体" pitchFamily="2" charset="-122"/>
              </a:rPr>
              <a:t>年即</a:t>
            </a:r>
            <a:r>
              <a:rPr kumimoji="1" lang="en-US" altLang="zh-CN" sz="1200" dirty="0" smtClean="0">
                <a:solidFill>
                  <a:srgbClr val="FF0000"/>
                </a:solidFill>
                <a:ea typeface="宋体" pitchFamily="2" charset="-122"/>
              </a:rPr>
              <a:t>1</a:t>
            </a:r>
            <a:r>
              <a:rPr kumimoji="1" lang="zh-CN" altLang="en-US" sz="1200" dirty="0" smtClean="0">
                <a:solidFill>
                  <a:srgbClr val="FF0000"/>
                </a:solidFill>
                <a:ea typeface="宋体" pitchFamily="2" charset="-122"/>
              </a:rPr>
              <a:t>亿亿年</a:t>
            </a:r>
            <a:r>
              <a:rPr kumimoji="1" lang="zh-CN" altLang="en-US" sz="1200" dirty="0" smtClean="0">
                <a:solidFill>
                  <a:srgbClr val="000000"/>
                </a:solidFill>
                <a:ea typeface="宋体" pitchFamily="2" charset="-122"/>
              </a:rPr>
              <a:t>才可以算完，而已知的宇宙寿命才</a:t>
            </a:r>
            <a:r>
              <a:rPr kumimoji="1" lang="en-US" altLang="zh-CN" sz="1200" dirty="0" smtClean="0">
                <a:solidFill>
                  <a:srgbClr val="000000"/>
                </a:solidFill>
                <a:ea typeface="宋体" pitchFamily="2" charset="-122"/>
              </a:rPr>
              <a:t>100</a:t>
            </a:r>
            <a:r>
              <a:rPr kumimoji="1" lang="zh-CN" altLang="en-US" sz="1200" dirty="0" smtClean="0">
                <a:solidFill>
                  <a:srgbClr val="000000"/>
                </a:solidFill>
                <a:ea typeface="宋体" pitchFamily="2" charset="-122"/>
              </a:rPr>
              <a:t>亿年！</a:t>
            </a:r>
          </a:p>
          <a:p>
            <a:pPr>
              <a:buClr>
                <a:srgbClr val="006600"/>
              </a:buClr>
              <a:buFont typeface="Wingdings" pitchFamily="2" charset="2"/>
              <a:buChar char="n"/>
              <a:defRPr/>
            </a:pPr>
            <a:r>
              <a:rPr kumimoji="1" lang="zh-CN" altLang="en-US" sz="1200" dirty="0" smtClean="0">
                <a:solidFill>
                  <a:srgbClr val="000000"/>
                </a:solidFill>
                <a:ea typeface="宋体" pitchFamily="2" charset="-122"/>
              </a:rPr>
              <a:t>使用普通的</a:t>
            </a:r>
            <a:r>
              <a:rPr kumimoji="1" lang="en-US" altLang="zh-CN" sz="1200" dirty="0" smtClean="0">
                <a:solidFill>
                  <a:srgbClr val="000000"/>
                </a:solidFill>
                <a:ea typeface="宋体" pitchFamily="2" charset="-122"/>
              </a:rPr>
              <a:t>A*</a:t>
            </a:r>
            <a:r>
              <a:rPr kumimoji="1" lang="zh-CN" altLang="en-US" sz="1200" dirty="0" smtClean="0">
                <a:solidFill>
                  <a:srgbClr val="000000"/>
                </a:solidFill>
                <a:ea typeface="宋体" pitchFamily="2" charset="-122"/>
              </a:rPr>
              <a:t>算法，一字棋搜索空间仅大约</a:t>
            </a:r>
            <a:r>
              <a:rPr kumimoji="1" lang="en-US" altLang="zh-CN" sz="1200" b="1" dirty="0" smtClean="0">
                <a:solidFill>
                  <a:srgbClr val="FF0000"/>
                </a:solidFill>
                <a:ea typeface="宋体" pitchFamily="2" charset="-122"/>
              </a:rPr>
              <a:t>4.5×9</a:t>
            </a:r>
            <a:r>
              <a:rPr kumimoji="1" lang="zh-CN" altLang="en-US" sz="1200" dirty="0" smtClean="0">
                <a:solidFill>
                  <a:srgbClr val="000000"/>
                </a:solidFill>
                <a:ea typeface="宋体" pitchFamily="2" charset="-122"/>
              </a:rPr>
              <a:t>，近</a:t>
            </a:r>
            <a:r>
              <a:rPr kumimoji="1" lang="en-US" altLang="zh-CN" sz="1200" b="1" dirty="0" smtClean="0">
                <a:solidFill>
                  <a:srgbClr val="FF0000"/>
                </a:solidFill>
                <a:ea typeface="宋体" pitchFamily="2" charset="-122"/>
              </a:rPr>
              <a:t>40</a:t>
            </a:r>
            <a:r>
              <a:rPr kumimoji="1" lang="zh-CN" altLang="en-US" sz="1200" dirty="0" smtClean="0">
                <a:solidFill>
                  <a:srgbClr val="000000"/>
                </a:solidFill>
                <a:ea typeface="宋体" pitchFamily="2" charset="-122"/>
              </a:rPr>
              <a:t>种状态</a:t>
            </a:r>
            <a:endParaRPr kumimoji="1" lang="zh-CN" altLang="en-US" sz="1200" dirty="0" smtClean="0">
              <a:solidFill>
                <a:schemeClr val="tx2"/>
              </a:solidFill>
              <a:ea typeface="宋体" pitchFamily="2" charset="-122"/>
            </a:endParaRPr>
          </a:p>
          <a:p>
            <a:endParaRPr lang="en-US" altLang="zh-CN" dirty="0" smtClean="0"/>
          </a:p>
          <a:p>
            <a:endParaRPr lang="en-US" altLang="zh-CN" dirty="0" smtClean="0"/>
          </a:p>
          <a:p>
            <a:pPr>
              <a:buClr>
                <a:srgbClr val="0000CC"/>
              </a:buClr>
              <a:buFont typeface="Wingdings" pitchFamily="2" charset="2"/>
              <a:buChar char="l"/>
              <a:defRPr/>
            </a:pPr>
            <a:r>
              <a:rPr kumimoji="1" lang="zh-CN" altLang="en-US" sz="1200" dirty="0" smtClean="0">
                <a:solidFill>
                  <a:schemeClr val="tx2"/>
                </a:solidFill>
                <a:ea typeface="宋体" pitchFamily="2" charset="-122"/>
              </a:rPr>
              <a:t>网络动态路由协议和相关算法设计</a:t>
            </a:r>
          </a:p>
          <a:p>
            <a:pPr>
              <a:buClr>
                <a:srgbClr val="0000CC"/>
              </a:buClr>
              <a:buFont typeface="Wingdings" pitchFamily="2" charset="2"/>
              <a:buChar char="l"/>
              <a:defRPr/>
            </a:pPr>
            <a:r>
              <a:rPr kumimoji="1" lang="zh-CN" altLang="en-US" sz="1200" dirty="0" smtClean="0">
                <a:solidFill>
                  <a:schemeClr val="tx2"/>
                </a:solidFill>
                <a:ea typeface="宋体" pitchFamily="2" charset="-122"/>
              </a:rPr>
              <a:t>各类规划问题，如交通、机器人设计等等</a:t>
            </a:r>
          </a:p>
          <a:p>
            <a:pPr marL="0" marR="0" indent="0" algn="l" defTabSz="914400" rtl="0" eaLnBrk="0" fontAlgn="base" latinLnBrk="0" hangingPunct="0">
              <a:lnSpc>
                <a:spcPct val="100000"/>
              </a:lnSpc>
              <a:spcBef>
                <a:spcPct val="30000"/>
              </a:spcBef>
              <a:spcAft>
                <a:spcPct val="0"/>
              </a:spcAft>
              <a:buClrTx/>
              <a:buSzTx/>
              <a:buFontTx/>
              <a:buNone/>
              <a:tabLst/>
              <a:defRPr/>
            </a:pPr>
            <a:endParaRPr kumimoji="1" lang="zh-CN" altLang="en-US" sz="1200" dirty="0" smtClean="0">
              <a:solidFill>
                <a:schemeClr val="tx2"/>
              </a:solidFill>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kumimoji="1" lang="zh-CN" altLang="en-US" sz="1200" dirty="0" smtClean="0">
              <a:solidFill>
                <a:schemeClr val="tx2"/>
              </a:solidFill>
              <a:latin typeface="幼圆" pitchFamily="49" charset="-122"/>
              <a:ea typeface="幼圆" pitchFamily="49" charset="-122"/>
            </a:endParaRPr>
          </a:p>
          <a:p>
            <a:endParaRPr lang="zh-CN" altLang="en-US" dirty="0"/>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119</a:t>
            </a:fld>
            <a:endParaRPr lang="en-US" altLang="zh-CN"/>
          </a:p>
        </p:txBody>
      </p:sp>
    </p:spTree>
    <p:extLst>
      <p:ext uri="{BB962C8B-B14F-4D97-AF65-F5344CB8AC3E}">
        <p14:creationId xmlns:p14="http://schemas.microsoft.com/office/powerpoint/2010/main" val="2207125990"/>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120</a:t>
            </a:fld>
            <a:endParaRPr lang="en-US" altLang="zh-CN"/>
          </a:p>
        </p:txBody>
      </p:sp>
    </p:spTree>
    <p:extLst>
      <p:ext uri="{BB962C8B-B14F-4D97-AF65-F5344CB8AC3E}">
        <p14:creationId xmlns:p14="http://schemas.microsoft.com/office/powerpoint/2010/main" val="3179946061"/>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121</a:t>
            </a:fld>
            <a:endParaRPr lang="en-US" altLang="zh-CN"/>
          </a:p>
        </p:txBody>
      </p:sp>
    </p:spTree>
    <p:extLst>
      <p:ext uri="{BB962C8B-B14F-4D97-AF65-F5344CB8AC3E}">
        <p14:creationId xmlns:p14="http://schemas.microsoft.com/office/powerpoint/2010/main" val="3096210972"/>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122</a:t>
            </a:fld>
            <a:endParaRPr lang="en-US" altLang="zh-CN"/>
          </a:p>
        </p:txBody>
      </p:sp>
    </p:spTree>
    <p:extLst>
      <p:ext uri="{BB962C8B-B14F-4D97-AF65-F5344CB8AC3E}">
        <p14:creationId xmlns:p14="http://schemas.microsoft.com/office/powerpoint/2010/main" val="2821430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9</a:t>
            </a:fld>
            <a:endParaRPr lang="en-US" altLang="zh-CN"/>
          </a:p>
        </p:txBody>
      </p:sp>
    </p:spTree>
    <p:extLst>
      <p:ext uri="{BB962C8B-B14F-4D97-AF65-F5344CB8AC3E}">
        <p14:creationId xmlns:p14="http://schemas.microsoft.com/office/powerpoint/2010/main" val="2091829023"/>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123</a:t>
            </a:fld>
            <a:endParaRPr lang="en-US" altLang="zh-CN"/>
          </a:p>
        </p:txBody>
      </p:sp>
    </p:spTree>
    <p:extLst>
      <p:ext uri="{BB962C8B-B14F-4D97-AF65-F5344CB8AC3E}">
        <p14:creationId xmlns:p14="http://schemas.microsoft.com/office/powerpoint/2010/main" val="871154937"/>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124</a:t>
            </a:fld>
            <a:endParaRPr lang="en-US" altLang="zh-CN"/>
          </a:p>
        </p:txBody>
      </p:sp>
    </p:spTree>
    <p:extLst>
      <p:ext uri="{BB962C8B-B14F-4D97-AF65-F5344CB8AC3E}">
        <p14:creationId xmlns:p14="http://schemas.microsoft.com/office/powerpoint/2010/main" val="4027345424"/>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125</a:t>
            </a:fld>
            <a:endParaRPr lang="en-US" altLang="zh-CN"/>
          </a:p>
        </p:txBody>
      </p:sp>
    </p:spTree>
    <p:extLst>
      <p:ext uri="{BB962C8B-B14F-4D97-AF65-F5344CB8AC3E}">
        <p14:creationId xmlns:p14="http://schemas.microsoft.com/office/powerpoint/2010/main" val="399936309"/>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kumimoji="1" lang="zh-CN" altLang="en-US" dirty="0" smtClean="0"/>
              <a:t>增加一张</a:t>
            </a:r>
            <a:r>
              <a:rPr kumimoji="1" lang="en-US" altLang="zh-CN" dirty="0" smtClean="0"/>
              <a:t>A*</a:t>
            </a:r>
            <a:r>
              <a:rPr kumimoji="1" lang="zh-CN" altLang="en-US" dirty="0" smtClean="0"/>
              <a:t>缺点的片子</a:t>
            </a:r>
            <a:endParaRPr kumimoji="1" lang="en-US" altLang="zh-CN" dirty="0" smtClean="0"/>
          </a:p>
          <a:p>
            <a:r>
              <a:rPr kumimoji="1" lang="zh-CN" altLang="en-US" dirty="0" smtClean="0"/>
              <a:t>增加一张</a:t>
            </a:r>
            <a:r>
              <a:rPr kumimoji="1" lang="en-US" altLang="zh-CN" dirty="0" smtClean="0"/>
              <a:t>A</a:t>
            </a:r>
            <a:r>
              <a:rPr kumimoji="1" lang="zh-CN" altLang="en-US" dirty="0" smtClean="0"/>
              <a:t>*变体的片子</a:t>
            </a:r>
            <a:endParaRPr kumimoji="1" lang="en-US" altLang="zh-CN" dirty="0" smtClean="0"/>
          </a:p>
          <a:p>
            <a:endParaRPr kumimoji="1" lang="zh-CN" altLang="en-US" dirty="0"/>
          </a:p>
        </p:txBody>
      </p:sp>
      <p:sp>
        <p:nvSpPr>
          <p:cNvPr id="4" name="幻灯片编号占位符 3"/>
          <p:cNvSpPr>
            <a:spLocks noGrp="1"/>
          </p:cNvSpPr>
          <p:nvPr>
            <p:ph type="sldNum" sz="quarter" idx="10"/>
          </p:nvPr>
        </p:nvSpPr>
        <p:spPr/>
        <p:txBody>
          <a:bodyPr/>
          <a:lstStyle/>
          <a:p>
            <a:pPr>
              <a:defRPr/>
            </a:pPr>
            <a:fld id="{2D864AEF-74A4-4C5E-ABEE-A0EB48BEEED0}" type="slidenum">
              <a:rPr lang="en-US" altLang="zh-CN" smtClean="0"/>
              <a:pPr>
                <a:defRPr/>
              </a:pPr>
              <a:t>127</a:t>
            </a:fld>
            <a:endParaRPr lang="en-US" altLang="zh-CN"/>
          </a:p>
        </p:txBody>
      </p:sp>
    </p:spTree>
    <p:extLst>
      <p:ext uri="{BB962C8B-B14F-4D97-AF65-F5344CB8AC3E}">
        <p14:creationId xmlns:p14="http://schemas.microsoft.com/office/powerpoint/2010/main" val="1171230181"/>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幻灯片图像占位符 1"/>
          <p:cNvSpPr>
            <a:spLocks noGrp="1" noRot="1" noChangeAspect="1" noTextEdit="1"/>
          </p:cNvSpPr>
          <p:nvPr>
            <p:ph type="sldImg"/>
          </p:nvPr>
        </p:nvSpPr>
        <p:spPr>
          <a:ln/>
        </p:spPr>
      </p:sp>
      <p:sp>
        <p:nvSpPr>
          <p:cNvPr id="165891"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dirty="0" smtClean="0">
              <a:ea typeface="宋体" charset="-122"/>
            </a:endParaRPr>
          </a:p>
        </p:txBody>
      </p:sp>
      <p:sp>
        <p:nvSpPr>
          <p:cNvPr id="165892" name="灯片编号占位符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fld id="{AC0085FF-2D82-45DD-A4F2-67B7A343DFE2}" type="slidenum">
              <a:rPr lang="en-US" altLang="zh-CN" smtClean="0">
                <a:latin typeface="Times New Roman" pitchFamily="18" charset="0"/>
              </a:rPr>
              <a:pPr eaLnBrk="1" hangingPunct="1"/>
              <a:t>132</a:t>
            </a:fld>
            <a:endParaRPr lang="en-US" altLang="zh-CN" smtClean="0">
              <a:latin typeface="Times New Roman" pitchFamily="18" charset="0"/>
            </a:endParaRPr>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133</a:t>
            </a:fld>
            <a:endParaRPr lang="en-US" altLang="zh-CN"/>
          </a:p>
        </p:txBody>
      </p:sp>
    </p:spTree>
    <p:extLst>
      <p:ext uri="{BB962C8B-B14F-4D97-AF65-F5344CB8AC3E}">
        <p14:creationId xmlns:p14="http://schemas.microsoft.com/office/powerpoint/2010/main" val="31469006"/>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134</a:t>
            </a:fld>
            <a:endParaRPr lang="en-US" altLang="zh-CN"/>
          </a:p>
        </p:txBody>
      </p:sp>
    </p:spTree>
    <p:extLst>
      <p:ext uri="{BB962C8B-B14F-4D97-AF65-F5344CB8AC3E}">
        <p14:creationId xmlns:p14="http://schemas.microsoft.com/office/powerpoint/2010/main" val="321645053"/>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135</a:t>
            </a:fld>
            <a:endParaRPr lang="en-US" altLang="zh-CN"/>
          </a:p>
        </p:txBody>
      </p:sp>
    </p:spTree>
    <p:extLst>
      <p:ext uri="{BB962C8B-B14F-4D97-AF65-F5344CB8AC3E}">
        <p14:creationId xmlns:p14="http://schemas.microsoft.com/office/powerpoint/2010/main" val="3134915614"/>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136</a:t>
            </a:fld>
            <a:endParaRPr lang="en-US" altLang="zh-CN"/>
          </a:p>
        </p:txBody>
      </p:sp>
    </p:spTree>
    <p:extLst>
      <p:ext uri="{BB962C8B-B14F-4D97-AF65-F5344CB8AC3E}">
        <p14:creationId xmlns:p14="http://schemas.microsoft.com/office/powerpoint/2010/main" val="3584715921"/>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2D864AEF-74A4-4C5E-ABEE-A0EB48BEEED0}" type="slidenum">
              <a:rPr lang="en-US" altLang="zh-CN" smtClean="0"/>
              <a:pPr>
                <a:defRPr/>
              </a:pPr>
              <a:t>137</a:t>
            </a:fld>
            <a:endParaRPr lang="en-US" altLang="zh-CN"/>
          </a:p>
        </p:txBody>
      </p:sp>
    </p:spTree>
    <p:extLst>
      <p:ext uri="{BB962C8B-B14F-4D97-AF65-F5344CB8AC3E}">
        <p14:creationId xmlns:p14="http://schemas.microsoft.com/office/powerpoint/2010/main" val="4876792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D9F81F5F-7AF6-40FC-BECA-41C8B7834922}" type="slidenum">
              <a:rPr lang="en-US" altLang="zh-CN"/>
              <a:pPr>
                <a:defRPr/>
              </a:pPr>
              <a:t>‹#›</a:t>
            </a:fld>
            <a:endParaRPr lang="en-US" altLang="zh-CN"/>
          </a:p>
        </p:txBody>
      </p:sp>
    </p:spTree>
    <p:extLst>
      <p:ext uri="{BB962C8B-B14F-4D97-AF65-F5344CB8AC3E}">
        <p14:creationId xmlns:p14="http://schemas.microsoft.com/office/powerpoint/2010/main" val="2642972153"/>
      </p:ext>
    </p:extLst>
  </p:cSld>
  <p:clrMapOvr>
    <a:masterClrMapping/>
  </p:clrMapOvr>
  <p:transition xmlns:p14="http://schemas.microsoft.com/office/powerpoint/2010/mai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C3287E83-98B5-4899-AACD-0F19EED57B3C}" type="slidenum">
              <a:rPr lang="en-US" altLang="zh-CN"/>
              <a:pPr>
                <a:defRPr/>
              </a:pPr>
              <a:t>‹#›</a:t>
            </a:fld>
            <a:endParaRPr lang="en-US" altLang="zh-CN"/>
          </a:p>
        </p:txBody>
      </p:sp>
    </p:spTree>
    <p:extLst>
      <p:ext uri="{BB962C8B-B14F-4D97-AF65-F5344CB8AC3E}">
        <p14:creationId xmlns:p14="http://schemas.microsoft.com/office/powerpoint/2010/main" val="753590022"/>
      </p:ext>
    </p:extLst>
  </p:cSld>
  <p:clrMapOvr>
    <a:masterClrMapping/>
  </p:clrMapOvr>
  <p:transition xmlns:p14="http://schemas.microsoft.com/office/powerpoint/2010/mai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AA5304D4-68AB-446A-86FF-7C30516F0B53}" type="slidenum">
              <a:rPr lang="en-US" altLang="zh-CN"/>
              <a:pPr>
                <a:defRPr/>
              </a:pPr>
              <a:t>‹#›</a:t>
            </a:fld>
            <a:endParaRPr lang="en-US" altLang="zh-CN"/>
          </a:p>
        </p:txBody>
      </p:sp>
    </p:spTree>
    <p:extLst>
      <p:ext uri="{BB962C8B-B14F-4D97-AF65-F5344CB8AC3E}">
        <p14:creationId xmlns:p14="http://schemas.microsoft.com/office/powerpoint/2010/main" val="1696513508"/>
      </p:ext>
    </p:extLst>
  </p:cSld>
  <p:clrMapOvr>
    <a:masterClrMapping/>
  </p:clrMapOvr>
  <p:transition xmlns:p14="http://schemas.microsoft.com/office/powerpoint/2010/mai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457200" y="1600200"/>
            <a:ext cx="8229600" cy="4525963"/>
          </a:xfrm>
        </p:spPr>
        <p:txBody>
          <a:bodyPr/>
          <a:lstStyle/>
          <a:p>
            <a:pPr lvl="0"/>
            <a:endParaRPr lang="zh-CN" alt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E506E1D5-4FB2-48ED-9FB1-478D2901306E}" type="slidenum">
              <a:rPr lang="en-US" altLang="zh-CN"/>
              <a:pPr>
                <a:defRPr/>
              </a:pPr>
              <a:t>‹#›</a:t>
            </a:fld>
            <a:endParaRPr lang="en-US" altLang="zh-CN"/>
          </a:p>
        </p:txBody>
      </p:sp>
    </p:spTree>
    <p:extLst>
      <p:ext uri="{BB962C8B-B14F-4D97-AF65-F5344CB8AC3E}">
        <p14:creationId xmlns:p14="http://schemas.microsoft.com/office/powerpoint/2010/main" val="2875589619"/>
      </p:ext>
    </p:extLst>
  </p:cSld>
  <p:clrMapOvr>
    <a:masterClrMapping/>
  </p:clrMapOvr>
  <p:transition xmlns:p14="http://schemas.microsoft.com/office/powerpoint/2010/mai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F73A108D-4988-4560-A1A2-CA40F402EA73}" type="slidenum">
              <a:rPr lang="en-US" altLang="zh-CN"/>
              <a:pPr>
                <a:defRPr/>
              </a:pPr>
              <a:t>‹#›</a:t>
            </a:fld>
            <a:endParaRPr lang="en-US" altLang="zh-CN"/>
          </a:p>
        </p:txBody>
      </p:sp>
    </p:spTree>
    <p:extLst>
      <p:ext uri="{BB962C8B-B14F-4D97-AF65-F5344CB8AC3E}">
        <p14:creationId xmlns:p14="http://schemas.microsoft.com/office/powerpoint/2010/main" val="1969512882"/>
      </p:ext>
    </p:extLst>
  </p:cSld>
  <p:clrMapOvr>
    <a:masterClrMapping/>
  </p:clrMapOvr>
  <p:transition xmlns:p14="http://schemas.microsoft.com/office/powerpoint/2010/mai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4638"/>
            <a:ext cx="8229600" cy="58515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07551830-BFE5-442A-9794-B680AC0F4394}" type="slidenum">
              <a:rPr lang="en-US" altLang="zh-CN"/>
              <a:pPr>
                <a:defRPr/>
              </a:pPr>
              <a:t>‹#›</a:t>
            </a:fld>
            <a:endParaRPr lang="en-US" altLang="zh-CN"/>
          </a:p>
        </p:txBody>
      </p:sp>
    </p:spTree>
    <p:extLst>
      <p:ext uri="{BB962C8B-B14F-4D97-AF65-F5344CB8AC3E}">
        <p14:creationId xmlns:p14="http://schemas.microsoft.com/office/powerpoint/2010/main" val="3067142794"/>
      </p:ext>
    </p:extLst>
  </p:cSld>
  <p:clrMapOvr>
    <a:masterClrMapping/>
  </p:clrMapOvr>
  <p:transition xmlns:p14="http://schemas.microsoft.com/office/powerpoint/2010/mai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solidFill>
                  <a:schemeClr val="accent2"/>
                </a:solidFill>
                <a:latin typeface="方正姚体" pitchFamily="2" charset="-122"/>
                <a:ea typeface="方正姚体" pitchFamily="2" charset="-122"/>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p:txBody>
          <a:bodyPr/>
          <a:lstStyle>
            <a:lvl1pPr>
              <a:defRPr sz="2600" b="1">
                <a:latin typeface="幼圆" pitchFamily="49" charset="-122"/>
                <a:ea typeface="幼圆" pitchFamily="49" charset="-122"/>
              </a:defRPr>
            </a:lvl1pPr>
            <a:lvl2pPr>
              <a:defRPr sz="2400" b="1">
                <a:latin typeface="仿宋_GB2312" pitchFamily="49" charset="-122"/>
                <a:ea typeface="仿宋_GB2312" pitchFamily="49" charset="-122"/>
              </a:defRPr>
            </a:lvl2pPr>
            <a:lvl3pPr>
              <a:defRPr sz="2200">
                <a:latin typeface="仿宋_GB2312" pitchFamily="49" charset="-122"/>
                <a:ea typeface="仿宋_GB2312" pitchFamily="49" charset="-122"/>
              </a:defRPr>
            </a:lvl3pPr>
            <a:lvl4pPr>
              <a:defRPr>
                <a:latin typeface="仿宋_GB2312" pitchFamily="49" charset="-122"/>
                <a:ea typeface="仿宋_GB2312" pitchFamily="49" charset="-122"/>
              </a:defRPr>
            </a:lvl4pPr>
            <a:lvl5pPr>
              <a:defRPr sz="1800">
                <a:latin typeface="仿宋_GB2312" pitchFamily="49" charset="-122"/>
                <a:ea typeface="仿宋_GB2312" pitchFamily="49" charset="-122"/>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7A0445B2-8DC3-4EBB-A6C3-0034D6B4883A}" type="slidenum">
              <a:rPr lang="en-US" altLang="zh-CN"/>
              <a:pPr>
                <a:defRPr/>
              </a:pPr>
              <a:t>‹#›</a:t>
            </a:fld>
            <a:endParaRPr lang="en-US" altLang="zh-CN"/>
          </a:p>
        </p:txBody>
      </p:sp>
    </p:spTree>
    <p:extLst>
      <p:ext uri="{BB962C8B-B14F-4D97-AF65-F5344CB8AC3E}">
        <p14:creationId xmlns:p14="http://schemas.microsoft.com/office/powerpoint/2010/main" val="561587755"/>
      </p:ext>
    </p:extLst>
  </p:cSld>
  <p:clrMapOvr>
    <a:masterClrMapping/>
  </p:clrMapOvr>
  <p:transition xmlns:p14="http://schemas.microsoft.com/office/powerpoint/2010/mai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185A4A6A-FA4C-4F2C-9875-07AD9FE57198}" type="slidenum">
              <a:rPr lang="en-US" altLang="zh-CN"/>
              <a:pPr>
                <a:defRPr/>
              </a:pPr>
              <a:t>‹#›</a:t>
            </a:fld>
            <a:endParaRPr lang="en-US" altLang="zh-CN"/>
          </a:p>
        </p:txBody>
      </p:sp>
    </p:spTree>
    <p:extLst>
      <p:ext uri="{BB962C8B-B14F-4D97-AF65-F5344CB8AC3E}">
        <p14:creationId xmlns:p14="http://schemas.microsoft.com/office/powerpoint/2010/main" val="2045962347"/>
      </p:ext>
    </p:extLst>
  </p:cSld>
  <p:clrMapOvr>
    <a:masterClrMapping/>
  </p:clrMapOvr>
  <p:transition xmlns:p14="http://schemas.microsoft.com/office/powerpoint/2010/mai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95B19F9C-9194-434C-8D99-31A285378E62}" type="slidenum">
              <a:rPr lang="en-US" altLang="zh-CN"/>
              <a:pPr>
                <a:defRPr/>
              </a:pPr>
              <a:t>‹#›</a:t>
            </a:fld>
            <a:endParaRPr lang="en-US" altLang="zh-CN"/>
          </a:p>
        </p:txBody>
      </p:sp>
    </p:spTree>
    <p:extLst>
      <p:ext uri="{BB962C8B-B14F-4D97-AF65-F5344CB8AC3E}">
        <p14:creationId xmlns:p14="http://schemas.microsoft.com/office/powerpoint/2010/main" val="389270157"/>
      </p:ext>
    </p:extLst>
  </p:cSld>
  <p:clrMapOvr>
    <a:masterClrMapping/>
  </p:clrMapOvr>
  <p:transition xmlns:p14="http://schemas.microsoft.com/office/powerpoint/2010/mai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a:ln/>
        </p:spPr>
        <p:txBody>
          <a:bodyPr/>
          <a:lstStyle>
            <a:lvl1pPr>
              <a:defRPr/>
            </a:lvl1pPr>
          </a:lstStyle>
          <a:p>
            <a:pPr>
              <a:defRPr/>
            </a:pPr>
            <a:fld id="{463D6B85-040C-43CF-93EB-4AE375E0AEB1}" type="slidenum">
              <a:rPr lang="en-US" altLang="zh-CN"/>
              <a:pPr>
                <a:defRPr/>
              </a:pPr>
              <a:t>‹#›</a:t>
            </a:fld>
            <a:endParaRPr lang="en-US" altLang="zh-CN"/>
          </a:p>
        </p:txBody>
      </p:sp>
    </p:spTree>
    <p:extLst>
      <p:ext uri="{BB962C8B-B14F-4D97-AF65-F5344CB8AC3E}">
        <p14:creationId xmlns:p14="http://schemas.microsoft.com/office/powerpoint/2010/main" val="2149238844"/>
      </p:ext>
    </p:extLst>
  </p:cSld>
  <p:clrMapOvr>
    <a:masterClrMapping/>
  </p:clrMapOvr>
  <p:transition xmlns:p14="http://schemas.microsoft.com/office/powerpoint/2010/mai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928BAF27-8190-4710-883B-4DD9E9753DA1}" type="slidenum">
              <a:rPr lang="en-US" altLang="zh-CN"/>
              <a:pPr>
                <a:defRPr/>
              </a:pPr>
              <a:t>‹#›</a:t>
            </a:fld>
            <a:endParaRPr lang="en-US" altLang="zh-CN"/>
          </a:p>
        </p:txBody>
      </p:sp>
    </p:spTree>
    <p:extLst>
      <p:ext uri="{BB962C8B-B14F-4D97-AF65-F5344CB8AC3E}">
        <p14:creationId xmlns:p14="http://schemas.microsoft.com/office/powerpoint/2010/main" val="3010869034"/>
      </p:ext>
    </p:extLst>
  </p:cSld>
  <p:clrMapOvr>
    <a:masterClrMapping/>
  </p:clrMapOvr>
  <p:transition xmlns:p14="http://schemas.microsoft.com/office/powerpoint/2010/mai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a:ln/>
        </p:spPr>
        <p:txBody>
          <a:bodyPr/>
          <a:lstStyle>
            <a:lvl1pPr>
              <a:defRPr/>
            </a:lvl1pPr>
          </a:lstStyle>
          <a:p>
            <a:pPr>
              <a:defRPr/>
            </a:pPr>
            <a:fld id="{59600C74-1076-4188-ABB4-4BD7F6214EB2}" type="slidenum">
              <a:rPr lang="en-US" altLang="zh-CN"/>
              <a:pPr>
                <a:defRPr/>
              </a:pPr>
              <a:t>‹#›</a:t>
            </a:fld>
            <a:endParaRPr lang="en-US" altLang="zh-CN"/>
          </a:p>
        </p:txBody>
      </p:sp>
    </p:spTree>
    <p:extLst>
      <p:ext uri="{BB962C8B-B14F-4D97-AF65-F5344CB8AC3E}">
        <p14:creationId xmlns:p14="http://schemas.microsoft.com/office/powerpoint/2010/main" val="2701638198"/>
      </p:ext>
    </p:extLst>
  </p:cSld>
  <p:clrMapOvr>
    <a:masterClrMapping/>
  </p:clrMapOvr>
  <p:transition xmlns:p14="http://schemas.microsoft.com/office/powerpoint/2010/mai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22D13FDA-05F3-4797-91E2-E75153CF6AC1}" type="slidenum">
              <a:rPr lang="en-US" altLang="zh-CN"/>
              <a:pPr>
                <a:defRPr/>
              </a:pPr>
              <a:t>‹#›</a:t>
            </a:fld>
            <a:endParaRPr lang="en-US" altLang="zh-CN"/>
          </a:p>
        </p:txBody>
      </p:sp>
    </p:spTree>
    <p:extLst>
      <p:ext uri="{BB962C8B-B14F-4D97-AF65-F5344CB8AC3E}">
        <p14:creationId xmlns:p14="http://schemas.microsoft.com/office/powerpoint/2010/main" val="3558738689"/>
      </p:ext>
    </p:extLst>
  </p:cSld>
  <p:clrMapOvr>
    <a:masterClrMapping/>
  </p:clrMapOvr>
  <p:transition xmlns:p14="http://schemas.microsoft.com/office/powerpoint/2010/mai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9208F453-60D2-44D8-9DCB-FF59D3BC2EF3}" type="slidenum">
              <a:rPr lang="en-US" altLang="zh-CN"/>
              <a:pPr>
                <a:defRPr/>
              </a:pPr>
              <a:t>‹#›</a:t>
            </a:fld>
            <a:endParaRPr lang="en-US" altLang="zh-CN"/>
          </a:p>
        </p:txBody>
      </p:sp>
    </p:spTree>
    <p:extLst>
      <p:ext uri="{BB962C8B-B14F-4D97-AF65-F5344CB8AC3E}">
        <p14:creationId xmlns:p14="http://schemas.microsoft.com/office/powerpoint/2010/main" val="95765965"/>
      </p:ext>
    </p:extLst>
  </p:cSld>
  <p:clrMapOvr>
    <a:masterClrMapping/>
  </p:clrMapOvr>
  <p:transition xmlns:p14="http://schemas.microsoft.com/office/powerpoint/2010/main" spd="med"/>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5123"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93188"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ea typeface="宋体" pitchFamily="2" charset="-122"/>
              </a:defRPr>
            </a:lvl1pPr>
          </a:lstStyle>
          <a:p>
            <a:pPr>
              <a:defRPr/>
            </a:pPr>
            <a:endParaRPr lang="en-US" altLang="zh-CN"/>
          </a:p>
        </p:txBody>
      </p:sp>
      <p:sp>
        <p:nvSpPr>
          <p:cNvPr id="93189"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ea typeface="宋体" pitchFamily="2" charset="-122"/>
              </a:defRPr>
            </a:lvl1pPr>
          </a:lstStyle>
          <a:p>
            <a:pPr>
              <a:defRPr/>
            </a:pPr>
            <a:endParaRPr lang="en-US" altLang="zh-CN"/>
          </a:p>
        </p:txBody>
      </p:sp>
      <p:sp>
        <p:nvSpPr>
          <p:cNvPr id="93190"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a:ea typeface="宋体" pitchFamily="2" charset="-122"/>
              </a:defRPr>
            </a:lvl1pPr>
          </a:lstStyle>
          <a:p>
            <a:pPr>
              <a:defRPr/>
            </a:pPr>
            <a:fld id="{DD70B2A5-3BF8-4410-B19B-F254A76B1DFC}"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 id="2147483660" r:id="rId6"/>
    <p:sldLayoutId id="2147483661" r:id="rId7"/>
    <p:sldLayoutId id="2147483662" r:id="rId8"/>
    <p:sldLayoutId id="2147483663" r:id="rId9"/>
    <p:sldLayoutId id="2147483664" r:id="rId10"/>
    <p:sldLayoutId id="2147483665" r:id="rId11"/>
    <p:sldLayoutId id="2147483666" r:id="rId12"/>
    <p:sldLayoutId id="2147483667" r:id="rId13"/>
    <p:sldLayoutId id="2147483668" r:id="rId14"/>
  </p:sldLayoutIdLst>
  <p:transition xmlns:p14="http://schemas.microsoft.com/office/powerpoint/2010/main" spd="med"/>
  <p:timing>
    <p:tnLst>
      <p:par>
        <p:cTn xmlns:p14="http://schemas.microsoft.com/office/powerpoint/2010/main" id="1" dur="indefinite" restart="never" nodeType="tmRoot"/>
      </p:par>
    </p:tnLst>
  </p:timing>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宋体" pitchFamily="2" charset="-122"/>
        </a:defRPr>
      </a:lvl2pPr>
      <a:lvl3pPr algn="ctr" rtl="0" eaLnBrk="0" fontAlgn="base" hangingPunct="0">
        <a:spcBef>
          <a:spcPct val="0"/>
        </a:spcBef>
        <a:spcAft>
          <a:spcPct val="0"/>
        </a:spcAft>
        <a:defRPr sz="4400">
          <a:solidFill>
            <a:schemeClr val="tx2"/>
          </a:solidFill>
          <a:latin typeface="Arial" charset="0"/>
          <a:ea typeface="宋体" pitchFamily="2" charset="-122"/>
        </a:defRPr>
      </a:lvl3pPr>
      <a:lvl4pPr algn="ctr" rtl="0" eaLnBrk="0" fontAlgn="base" hangingPunct="0">
        <a:spcBef>
          <a:spcPct val="0"/>
        </a:spcBef>
        <a:spcAft>
          <a:spcPct val="0"/>
        </a:spcAft>
        <a:defRPr sz="4400">
          <a:solidFill>
            <a:schemeClr val="tx2"/>
          </a:solidFill>
          <a:latin typeface="Arial" charset="0"/>
          <a:ea typeface="宋体" pitchFamily="2" charset="-122"/>
        </a:defRPr>
      </a:lvl4pPr>
      <a:lvl5pPr algn="ctr" rtl="0" eaLnBrk="0" fontAlgn="base" hangingPunct="0">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jpeg"/><Relationship Id="rId6" Type="http://schemas.openxmlformats.org/officeDocument/2006/relationships/image" Target="../media/image4.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9.png"/></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6.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7.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8.xml"/><Relationship Id="rId3" Type="http://schemas.openxmlformats.org/officeDocument/2006/relationships/image" Target="../media/image39.png"/></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9.xml"/><Relationship Id="rId3" Type="http://schemas.openxmlformats.org/officeDocument/2006/relationships/image" Target="../media/image39.png"/></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0.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0.png"/></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1.png"/></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2.png"/></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4.png"/></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5.png"/></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1.xml"/></Relationships>
</file>

<file path=ppt/slides/_rels/slide113.xml.rels><?xml version="1.0" encoding="UTF-8" standalone="yes"?>
<Relationships xmlns="http://schemas.openxmlformats.org/package/2006/relationships"><Relationship Id="rId3" Type="http://schemas.openxmlformats.org/officeDocument/2006/relationships/image" Target="../media/image46.png"/><Relationship Id="rId4" Type="http://schemas.openxmlformats.org/officeDocument/2006/relationships/image" Target="../media/image47.png"/><Relationship Id="rId1" Type="http://schemas.openxmlformats.org/officeDocument/2006/relationships/slideLayout" Target="../slideLayouts/slideLayout2.xml"/><Relationship Id="rId2" Type="http://schemas.openxmlformats.org/officeDocument/2006/relationships/notesSlide" Target="../notesSlides/notesSlide8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3.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4.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5.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20.xml.rels><?xml version="1.0" encoding="UTF-8" standalone="yes"?>
<Relationships xmlns="http://schemas.openxmlformats.org/package/2006/relationships"><Relationship Id="rId3" Type="http://schemas.openxmlformats.org/officeDocument/2006/relationships/image" Target="../media/image48.jpeg"/><Relationship Id="rId4" Type="http://schemas.openxmlformats.org/officeDocument/2006/relationships/image" Target="http://blog.vckbase.com/images/vckbase_com/panic/image001.jpg" TargetMode="External"/><Relationship Id="rId1" Type="http://schemas.openxmlformats.org/officeDocument/2006/relationships/slideLayout" Target="../slideLayouts/slideLayout2.xml"/><Relationship Id="rId2" Type="http://schemas.openxmlformats.org/officeDocument/2006/relationships/notesSlide" Target="../notesSlides/notesSlide87.xml"/></Relationships>
</file>

<file path=ppt/slides/_rels/slide121.xml.rels><?xml version="1.0" encoding="UTF-8" standalone="yes"?>
<Relationships xmlns="http://schemas.openxmlformats.org/package/2006/relationships"><Relationship Id="rId3" Type="http://schemas.openxmlformats.org/officeDocument/2006/relationships/image" Target="../media/image49.jpeg"/><Relationship Id="rId4" Type="http://schemas.openxmlformats.org/officeDocument/2006/relationships/image" Target="http://blog.vckbase.com/images/vckbase_com/panic/image002.jpg" TargetMode="External"/><Relationship Id="rId1" Type="http://schemas.openxmlformats.org/officeDocument/2006/relationships/slideLayout" Target="../slideLayouts/slideLayout2.xml"/><Relationship Id="rId2" Type="http://schemas.openxmlformats.org/officeDocument/2006/relationships/notesSlide" Target="../notesSlides/notesSlide88.xml"/></Relationships>
</file>

<file path=ppt/slides/_rels/slide122.xml.rels><?xml version="1.0" encoding="UTF-8" standalone="yes"?>
<Relationships xmlns="http://schemas.openxmlformats.org/package/2006/relationships"><Relationship Id="rId3" Type="http://schemas.openxmlformats.org/officeDocument/2006/relationships/image" Target="../media/image50.jpeg"/><Relationship Id="rId4" Type="http://schemas.openxmlformats.org/officeDocument/2006/relationships/image" Target="http://blog.vckbase.com/images/vckbase_com/panic/image003.jpg" TargetMode="External"/><Relationship Id="rId1" Type="http://schemas.openxmlformats.org/officeDocument/2006/relationships/slideLayout" Target="../slideLayouts/slideLayout2.xml"/><Relationship Id="rId2" Type="http://schemas.openxmlformats.org/officeDocument/2006/relationships/notesSlide" Target="../notesSlides/notesSlide89.xml"/></Relationships>
</file>

<file path=ppt/slides/_rels/slide123.xml.rels><?xml version="1.0" encoding="UTF-8" standalone="yes"?>
<Relationships xmlns="http://schemas.openxmlformats.org/package/2006/relationships"><Relationship Id="rId3" Type="http://schemas.openxmlformats.org/officeDocument/2006/relationships/image" Target="../media/image51.jpeg"/><Relationship Id="rId4" Type="http://schemas.openxmlformats.org/officeDocument/2006/relationships/image" Target="http://blog.vckbase.com/images/vckbase_com/panic/image005.jpg" TargetMode="External"/><Relationship Id="rId1" Type="http://schemas.openxmlformats.org/officeDocument/2006/relationships/slideLayout" Target="../slideLayouts/slideLayout2.xml"/><Relationship Id="rId2" Type="http://schemas.openxmlformats.org/officeDocument/2006/relationships/notesSlide" Target="../notesSlides/notesSlide90.xml"/></Relationships>
</file>

<file path=ppt/slides/_rels/slide124.xml.rels><?xml version="1.0" encoding="UTF-8" standalone="yes"?>
<Relationships xmlns="http://schemas.openxmlformats.org/package/2006/relationships"><Relationship Id="rId3" Type="http://schemas.openxmlformats.org/officeDocument/2006/relationships/image" Target="../media/image52.jpeg"/><Relationship Id="rId4" Type="http://schemas.openxmlformats.org/officeDocument/2006/relationships/image" Target="http://blog.vckbase.com/images/vckbase_com/panic/image006.jpg" TargetMode="External"/><Relationship Id="rId1" Type="http://schemas.openxmlformats.org/officeDocument/2006/relationships/slideLayout" Target="../slideLayouts/slideLayout2.xml"/><Relationship Id="rId2" Type="http://schemas.openxmlformats.org/officeDocument/2006/relationships/notesSlide" Target="../notesSlides/notesSlide91.xml"/></Relationships>
</file>

<file path=ppt/slides/_rels/slide125.xml.rels><?xml version="1.0" encoding="UTF-8" standalone="yes"?>
<Relationships xmlns="http://schemas.openxmlformats.org/package/2006/relationships"><Relationship Id="rId3" Type="http://schemas.openxmlformats.org/officeDocument/2006/relationships/image" Target="../media/image53.jpeg"/><Relationship Id="rId4" Type="http://schemas.openxmlformats.org/officeDocument/2006/relationships/image" Target="http://blog.vckbase.com/images/vckbase_com/panic/image007.jpg" TargetMode="External"/><Relationship Id="rId1" Type="http://schemas.openxmlformats.org/officeDocument/2006/relationships/slideLayout" Target="../slideLayouts/slideLayout2.xml"/><Relationship Id="rId2" Type="http://schemas.openxmlformats.org/officeDocument/2006/relationships/notesSlide" Target="../notesSlides/notesSlide9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4.png"/></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3.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6.png"/></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7.png"/></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4.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5.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6.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7.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8.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9.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0.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3.xml"/></Relationships>
</file>

<file path=ppt/slides/_rels/slide142.xml.rels><?xml version="1.0" encoding="UTF-8" standalone="yes"?>
<Relationships xmlns="http://schemas.openxmlformats.org/package/2006/relationships"><Relationship Id="rId3" Type="http://schemas.openxmlformats.org/officeDocument/2006/relationships/notesSlide" Target="../notesSlides/notesSlide104.xml"/><Relationship Id="rId4" Type="http://schemas.openxmlformats.org/officeDocument/2006/relationships/oleObject" Target="../embeddings/oleObject2.bin"/><Relationship Id="rId5" Type="http://schemas.openxmlformats.org/officeDocument/2006/relationships/image" Target="../media/image58.wmf"/><Relationship Id="rId6" Type="http://schemas.openxmlformats.org/officeDocument/2006/relationships/oleObject" Target="../embeddings/oleObject3.bin"/><Relationship Id="rId7" Type="http://schemas.openxmlformats.org/officeDocument/2006/relationships/image" Target="../media/image59.wmf"/><Relationship Id="rId8" Type="http://schemas.openxmlformats.org/officeDocument/2006/relationships/oleObject" Target="../embeddings/oleObject4.bin"/><Relationship Id="rId9" Type="http://schemas.openxmlformats.org/officeDocument/2006/relationships/image" Target="../media/image60.wmf"/><Relationship Id="rId1" Type="http://schemas.openxmlformats.org/officeDocument/2006/relationships/vmlDrawing" Target="../drawings/vmlDrawing2.vml"/><Relationship Id="rId2" Type="http://schemas.openxmlformats.org/officeDocument/2006/relationships/slideLayout" Target="../slideLayouts/slideLayout7.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5.xml"/></Relationships>
</file>

<file path=ppt/slides/_rels/slide144.xml.rels><?xml version="1.0" encoding="UTF-8" standalone="yes"?>
<Relationships xmlns="http://schemas.openxmlformats.org/package/2006/relationships"><Relationship Id="rId3" Type="http://schemas.openxmlformats.org/officeDocument/2006/relationships/notesSlide" Target="../notesSlides/notesSlide106.xml"/><Relationship Id="rId4" Type="http://schemas.openxmlformats.org/officeDocument/2006/relationships/oleObject" Target="../embeddings/oleObject5.bin"/><Relationship Id="rId5" Type="http://schemas.openxmlformats.org/officeDocument/2006/relationships/image" Target="../media/image61.emf"/><Relationship Id="rId1" Type="http://schemas.openxmlformats.org/officeDocument/2006/relationships/vmlDrawing" Target="../drawings/vmlDrawing3.vml"/><Relationship Id="rId2" Type="http://schemas.openxmlformats.org/officeDocument/2006/relationships/slideLayout" Target="../slideLayouts/slideLayout7.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7.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8.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9.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0.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3.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4.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5.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6.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7.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8.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9.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0.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3.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4.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5.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6.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7.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8.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9.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0.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33.xml"/><Relationship Id="rId3" Type="http://schemas.openxmlformats.org/officeDocument/2006/relationships/image" Target="../media/image62.png"/></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4.xml"/><Relationship Id="rId3" Type="http://schemas.openxmlformats.org/officeDocument/2006/relationships/image" Target="../media/image63.w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7.xml.rels><?xml version="1.0" encoding="UTF-8" standalone="yes"?>
<Relationships xmlns="http://schemas.openxmlformats.org/package/2006/relationships"><Relationship Id="rId3" Type="http://schemas.openxmlformats.org/officeDocument/2006/relationships/image" Target="../media/image7.wmf"/><Relationship Id="rId4" Type="http://schemas.openxmlformats.org/officeDocument/2006/relationships/image" Target="../media/image8.wmf"/><Relationship Id="rId5" Type="http://schemas.openxmlformats.org/officeDocument/2006/relationships/image" Target="../media/image9.wmf"/><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 Id="rId3"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9.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png"/><Relationship Id="rId3" Type="http://schemas.openxmlformats.org/officeDocument/2006/relationships/image" Target="../media/image13.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png"/><Relationship Id="rId3" Type="http://schemas.openxmlformats.org/officeDocument/2006/relationships/image" Target="../media/image14.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png"/><Relationship Id="rId3" Type="http://schemas.openxmlformats.org/officeDocument/2006/relationships/image" Target="../media/image15.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png"/><Relationship Id="rId3" Type="http://schemas.openxmlformats.org/officeDocument/2006/relationships/image" Target="../media/image16.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png"/><Relationship Id="rId3" Type="http://schemas.openxmlformats.org/officeDocument/2006/relationships/image" Target="../media/image17.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png"/><Relationship Id="rId3" Type="http://schemas.openxmlformats.org/officeDocument/2006/relationships/image" Target="../media/image18.png"/></Relationships>
</file>

<file path=ppt/slides/_rels/slide59.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1" Type="http://schemas.openxmlformats.org/officeDocument/2006/relationships/slideLayout" Target="../slideLayouts/slideLayout7.xml"/><Relationship Id="rId2"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1.xml"/><Relationship Id="rId3" Type="http://schemas.openxmlformats.org/officeDocument/2006/relationships/image" Target="../media/image21.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 Id="rId3" Type="http://schemas.openxmlformats.org/officeDocument/2006/relationships/image" Target="../media/image22.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png"/><Relationship Id="rId3" Type="http://schemas.openxmlformats.org/officeDocument/2006/relationships/image" Target="../media/image13.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png"/><Relationship Id="rId3" Type="http://schemas.openxmlformats.org/officeDocument/2006/relationships/image" Target="../media/image14.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png"/><Relationship Id="rId3" Type="http://schemas.openxmlformats.org/officeDocument/2006/relationships/image" Target="../media/image23.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png"/><Relationship Id="rId3" Type="http://schemas.openxmlformats.org/officeDocument/2006/relationships/image" Target="../media/image24.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png"/><Relationship Id="rId3" Type="http://schemas.openxmlformats.org/officeDocument/2006/relationships/image" Target="../media/image2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png"/><Relationship Id="rId3" Type="http://schemas.openxmlformats.org/officeDocument/2006/relationships/image" Target="../media/image26.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png"/><Relationship Id="rId3" Type="http://schemas.openxmlformats.org/officeDocument/2006/relationships/image" Target="../media/image27.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4.xml"/><Relationship Id="rId3" Type="http://schemas.openxmlformats.org/officeDocument/2006/relationships/image" Target="../media/image28.pn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pn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6.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8.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pn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9.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0.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3.xml"/></Relationships>
</file>

<file path=ppt/slides/_rels/slide87.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image" Target="../media/image35.png"/><Relationship Id="rId5" Type="http://schemas.openxmlformats.org/officeDocument/2006/relationships/image" Target="../media/image36.png"/><Relationship Id="rId1" Type="http://schemas.openxmlformats.org/officeDocument/2006/relationships/slideLayout" Target="../slideLayouts/slideLayout2.xml"/><Relationship Id="rId2" Type="http://schemas.openxmlformats.org/officeDocument/2006/relationships/image" Target="../media/image33.png"/></Relationships>
</file>

<file path=ppt/slides/_rels/slide88.xml.rels><?xml version="1.0" encoding="UTF-8" standalone="yes"?>
<Relationships xmlns="http://schemas.openxmlformats.org/package/2006/relationships"><Relationship Id="rId3" Type="http://schemas.openxmlformats.org/officeDocument/2006/relationships/notesSlide" Target="../notesSlides/notesSlide64.xml"/><Relationship Id="rId4" Type="http://schemas.openxmlformats.org/officeDocument/2006/relationships/oleObject" Target="../embeddings/oleObject1.bin"/><Relationship Id="rId5" Type="http://schemas.openxmlformats.org/officeDocument/2006/relationships/image" Target="../media/image37.wmf"/><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5.png"/></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6.xml"/><Relationship Id="rId3" Type="http://schemas.openxmlformats.org/officeDocument/2006/relationships/image" Target="../media/image38.emf"/></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8.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9.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0.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1.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3.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4.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614363" y="441325"/>
            <a:ext cx="7772400" cy="1470025"/>
          </a:xfrm>
        </p:spPr>
        <p:txBody>
          <a:bodyPr/>
          <a:lstStyle/>
          <a:p>
            <a:pPr eaLnBrk="1" hangingPunct="1"/>
            <a:r>
              <a:rPr lang="zh-CN" altLang="en-US" sz="7200" smtClean="0">
                <a:solidFill>
                  <a:srgbClr val="FF0000"/>
                </a:solidFill>
                <a:ea typeface="隶书" pitchFamily="49" charset="-122"/>
              </a:rPr>
              <a:t>人工智能</a:t>
            </a:r>
          </a:p>
        </p:txBody>
      </p:sp>
      <p:sp>
        <p:nvSpPr>
          <p:cNvPr id="291843" name="Rectangle 3"/>
          <p:cNvSpPr>
            <a:spLocks noGrp="1" noChangeArrowheads="1"/>
          </p:cNvSpPr>
          <p:nvPr>
            <p:ph type="subTitle" idx="1"/>
          </p:nvPr>
        </p:nvSpPr>
        <p:spPr>
          <a:xfrm>
            <a:off x="1289050" y="1916113"/>
            <a:ext cx="6732588" cy="684212"/>
          </a:xfrm>
        </p:spPr>
        <p:txBody>
          <a:bodyPr/>
          <a:lstStyle/>
          <a:p>
            <a:pPr eaLnBrk="1" hangingPunct="1">
              <a:defRPr/>
            </a:pPr>
            <a:r>
              <a:rPr lang="zh-CN" altLang="en-US" sz="4000" b="1" dirty="0" smtClean="0">
                <a:solidFill>
                  <a:srgbClr val="0000FF"/>
                </a:solidFill>
                <a:effectLst>
                  <a:outerShdw blurRad="38100" dist="38100" dir="2700000" algn="tl">
                    <a:srgbClr val="000000">
                      <a:alpha val="43137"/>
                    </a:srgbClr>
                  </a:outerShdw>
                </a:effectLst>
                <a:latin typeface="幼圆" pitchFamily="49" charset="-122"/>
                <a:ea typeface="幼圆" pitchFamily="49" charset="-122"/>
              </a:rPr>
              <a:t>第</a:t>
            </a:r>
            <a:r>
              <a:rPr lang="zh-CN" altLang="en-US" sz="4000" b="1" dirty="0">
                <a:solidFill>
                  <a:srgbClr val="0000FF"/>
                </a:solidFill>
                <a:effectLst>
                  <a:outerShdw blurRad="38100" dist="38100" dir="2700000" algn="tl">
                    <a:srgbClr val="000000">
                      <a:alpha val="43137"/>
                    </a:srgbClr>
                  </a:outerShdw>
                </a:effectLst>
                <a:latin typeface="幼圆" pitchFamily="49" charset="-122"/>
                <a:ea typeface="幼圆" pitchFamily="49" charset="-122"/>
              </a:rPr>
              <a:t>四</a:t>
            </a:r>
            <a:r>
              <a:rPr lang="zh-CN" altLang="en-US" sz="4000" b="1" dirty="0" smtClean="0">
                <a:solidFill>
                  <a:srgbClr val="0000FF"/>
                </a:solidFill>
                <a:effectLst>
                  <a:outerShdw blurRad="38100" dist="38100" dir="2700000" algn="tl">
                    <a:srgbClr val="000000">
                      <a:alpha val="43137"/>
                    </a:srgbClr>
                  </a:outerShdw>
                </a:effectLst>
                <a:latin typeface="幼圆" pitchFamily="49" charset="-122"/>
                <a:ea typeface="幼圆" pitchFamily="49" charset="-122"/>
              </a:rPr>
              <a:t>章：</a:t>
            </a:r>
            <a:r>
              <a:rPr lang="zh-CN" altLang="en-US" sz="4000" b="1" dirty="0">
                <a:solidFill>
                  <a:srgbClr val="0000FF"/>
                </a:solidFill>
                <a:effectLst>
                  <a:outerShdw blurRad="38100" dist="38100" dir="2700000" algn="tl">
                    <a:srgbClr val="000000">
                      <a:alpha val="43137"/>
                    </a:srgbClr>
                  </a:outerShdw>
                </a:effectLst>
                <a:latin typeface="幼圆" pitchFamily="49" charset="-122"/>
                <a:ea typeface="幼圆" pitchFamily="49" charset="-122"/>
              </a:rPr>
              <a:t>搜索策略</a:t>
            </a:r>
            <a:endParaRPr lang="en-US" altLang="zh-CN" sz="4200" i="1" dirty="0" smtClean="0">
              <a:effectLst>
                <a:outerShdw blurRad="38100" dist="38100" dir="2700000" algn="tl">
                  <a:srgbClr val="000000">
                    <a:alpha val="43137"/>
                  </a:srgbClr>
                </a:outerShdw>
              </a:effectLst>
              <a:latin typeface="幼圆" pitchFamily="49" charset="-122"/>
              <a:ea typeface="幼圆" pitchFamily="49" charset="-122"/>
            </a:endParaRPr>
          </a:p>
        </p:txBody>
      </p:sp>
      <p:sp>
        <p:nvSpPr>
          <p:cNvPr id="6148" name="Rectangle 4"/>
          <p:cNvSpPr>
            <a:spLocks noChangeArrowheads="1"/>
          </p:cNvSpPr>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sz="1400"/>
          </a:p>
        </p:txBody>
      </p:sp>
      <p:sp>
        <p:nvSpPr>
          <p:cNvPr id="6149" name="Rectangle 6"/>
          <p:cNvSpPr>
            <a:spLocks noChangeArrowheads="1"/>
          </p:cNvSpPr>
          <p:nvPr/>
        </p:nvSpPr>
        <p:spPr bwMode="auto">
          <a:xfrm>
            <a:off x="2303463" y="5437188"/>
            <a:ext cx="4464050" cy="1046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20000"/>
              </a:spcBef>
            </a:pPr>
            <a:r>
              <a:rPr lang="zh-CN" altLang="zh-CN" sz="2000" dirty="0" smtClean="0">
                <a:solidFill>
                  <a:srgbClr val="7030A0"/>
                </a:solidFill>
                <a:latin typeface="微软雅黑" pitchFamily="34" charset="-122"/>
                <a:ea typeface="微软雅黑" pitchFamily="34" charset="-122"/>
              </a:rPr>
              <a:t>20</a:t>
            </a:r>
            <a:r>
              <a:rPr lang="en-US" altLang="zh-CN" sz="2000" smtClean="0">
                <a:solidFill>
                  <a:srgbClr val="7030A0"/>
                </a:solidFill>
                <a:latin typeface="微软雅黑" pitchFamily="34" charset="-122"/>
                <a:ea typeface="微软雅黑" pitchFamily="34" charset="-122"/>
              </a:rPr>
              <a:t>14</a:t>
            </a:r>
            <a:r>
              <a:rPr lang="zh-CN" altLang="zh-CN" sz="2000" smtClean="0">
                <a:solidFill>
                  <a:srgbClr val="7030A0"/>
                </a:solidFill>
                <a:latin typeface="微软雅黑" pitchFamily="34" charset="-122"/>
                <a:ea typeface="微软雅黑" pitchFamily="34" charset="-122"/>
              </a:rPr>
              <a:t>年</a:t>
            </a:r>
            <a:r>
              <a:rPr lang="zh-CN" altLang="zh-CN" sz="2000" dirty="0">
                <a:solidFill>
                  <a:srgbClr val="7030A0"/>
                </a:solidFill>
                <a:latin typeface="微软雅黑" pitchFamily="34" charset="-122"/>
                <a:ea typeface="微软雅黑" pitchFamily="34" charset="-122"/>
              </a:rPr>
              <a:t>春季</a:t>
            </a:r>
            <a:endParaRPr lang="en-US" altLang="zh-CN" sz="2000" dirty="0">
              <a:solidFill>
                <a:srgbClr val="7030A0"/>
              </a:solidFill>
              <a:latin typeface="微软雅黑" pitchFamily="34" charset="-122"/>
              <a:ea typeface="微软雅黑" pitchFamily="34" charset="-122"/>
            </a:endParaRPr>
          </a:p>
          <a:p>
            <a:pPr algn="ctr">
              <a:spcBef>
                <a:spcPct val="20000"/>
              </a:spcBef>
            </a:pPr>
            <a:r>
              <a:rPr lang="zh-CN" altLang="zh-CN" sz="2000" dirty="0">
                <a:solidFill>
                  <a:srgbClr val="7030A0"/>
                </a:solidFill>
                <a:latin typeface="微软雅黑" pitchFamily="34" charset="-122"/>
                <a:ea typeface="微软雅黑" pitchFamily="34" charset="-122"/>
              </a:rPr>
              <a:t>南京大学</a:t>
            </a:r>
            <a:r>
              <a:rPr lang="en-US" altLang="zh-CN" sz="2000" dirty="0">
                <a:solidFill>
                  <a:srgbClr val="7030A0"/>
                </a:solidFill>
                <a:latin typeface="微软雅黑" pitchFamily="34" charset="-122"/>
                <a:ea typeface="微软雅黑" pitchFamily="34" charset="-122"/>
              </a:rPr>
              <a:t> </a:t>
            </a:r>
            <a:r>
              <a:rPr lang="zh-CN" altLang="zh-CN" sz="2000" dirty="0">
                <a:solidFill>
                  <a:srgbClr val="7030A0"/>
                </a:solidFill>
                <a:latin typeface="微软雅黑" pitchFamily="34" charset="-122"/>
                <a:ea typeface="微软雅黑" pitchFamily="34" charset="-122"/>
              </a:rPr>
              <a:t>计算机科学与技术系</a:t>
            </a:r>
            <a:r>
              <a:rPr lang="zh-CN" altLang="en-US" u="sng" dirty="0">
                <a:solidFill>
                  <a:srgbClr val="FF3300"/>
                </a:solidFill>
                <a:latin typeface="微软雅黑" pitchFamily="34" charset="-122"/>
                <a:ea typeface="微软雅黑" pitchFamily="34" charset="-122"/>
              </a:rPr>
              <a:t/>
            </a:r>
            <a:br>
              <a:rPr lang="zh-CN" altLang="en-US" u="sng" dirty="0">
                <a:solidFill>
                  <a:srgbClr val="FF3300"/>
                </a:solidFill>
                <a:latin typeface="微软雅黑" pitchFamily="34" charset="-122"/>
                <a:ea typeface="微软雅黑" pitchFamily="34" charset="-122"/>
              </a:rPr>
            </a:br>
            <a:endParaRPr lang="zh-CN" altLang="en-US" u="sng" dirty="0">
              <a:solidFill>
                <a:srgbClr val="FF3300"/>
              </a:solidFill>
              <a:latin typeface="微软雅黑" pitchFamily="34" charset="-122"/>
              <a:ea typeface="微软雅黑" pitchFamily="34" charset="-122"/>
            </a:endParaRPr>
          </a:p>
        </p:txBody>
      </p:sp>
      <p:grpSp>
        <p:nvGrpSpPr>
          <p:cNvPr id="6150" name="组合 9"/>
          <p:cNvGrpSpPr>
            <a:grpSpLocks/>
          </p:cNvGrpSpPr>
          <p:nvPr/>
        </p:nvGrpSpPr>
        <p:grpSpPr bwMode="auto">
          <a:xfrm>
            <a:off x="4103688" y="3033713"/>
            <a:ext cx="928687" cy="1393825"/>
            <a:chOff x="7924800" y="144463"/>
            <a:chExt cx="1062038" cy="1608137"/>
          </a:xfrm>
        </p:grpSpPr>
        <p:pic>
          <p:nvPicPr>
            <p:cNvPr id="6154"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24800" y="512763"/>
              <a:ext cx="1057275" cy="1239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5"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29563" y="144463"/>
              <a:ext cx="1057275"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6151" name="Picture 10" descr="http://t0.gstatic.com/images?q=tbn:ANd9GcS2nkzKA1a7Gv7tUBOyjAAinRnB9uH0Ke8gN-dHZZTpb9GsDhq6qA"/>
          <p:cNvPicPr>
            <a:picLocks noChangeAspect="1" noChangeArrowheads="1"/>
          </p:cNvPicPr>
          <p:nvPr/>
        </p:nvPicPr>
        <p:blipFill>
          <a:blip r:embed="rId5">
            <a:extLst>
              <a:ext uri="{28A0092B-C50C-407E-A947-70E740481C1C}">
                <a14:useLocalDpi xmlns:a14="http://schemas.microsoft.com/office/drawing/2010/main" val="0"/>
              </a:ext>
            </a:extLst>
          </a:blip>
          <a:srcRect l="7700" t="6602" r="11195" b="27930"/>
          <a:stretch>
            <a:fillRect/>
          </a:stretch>
        </p:blipFill>
        <p:spPr bwMode="auto">
          <a:xfrm>
            <a:off x="7689850" y="33338"/>
            <a:ext cx="1436688" cy="168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2" name="Picture 12" descr="http://t0.gstatic.com/images?q=tbn:ANd9GcRRQAKLygWTUPr319LaczMNk7p0HnnI9ny4pmRYbLfehk96IrP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925" y="34925"/>
            <a:ext cx="1457325" cy="170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p:nvPr/>
        </p:nvSpPr>
        <p:spPr>
          <a:xfrm>
            <a:off x="4044950" y="4670425"/>
            <a:ext cx="906463" cy="522288"/>
          </a:xfrm>
          <a:prstGeom prst="rect">
            <a:avLst/>
          </a:prstGeom>
        </p:spPr>
        <p:txBody>
          <a:bodyPr wrap="none">
            <a:spAutoFit/>
          </a:bodyPr>
          <a:lstStyle/>
          <a:p>
            <a:pPr>
              <a:defRPr/>
            </a:pPr>
            <a:r>
              <a:rPr lang="zh-CN" altLang="en-US" sz="2800" dirty="0">
                <a:effectLst>
                  <a:outerShdw blurRad="38100" dist="38100" dir="2700000" algn="tl">
                    <a:srgbClr val="000000">
                      <a:alpha val="43137"/>
                    </a:srgbClr>
                  </a:outerShdw>
                </a:effectLst>
                <a:latin typeface="微软雅黑" pitchFamily="34" charset="-122"/>
                <a:ea typeface="微软雅黑" pitchFamily="34" charset="-122"/>
              </a:rPr>
              <a:t>黎铭</a:t>
            </a:r>
            <a:endParaRPr lang="zh-CN" altLang="en-US" sz="2800" dirty="0">
              <a:latin typeface="微软雅黑" pitchFamily="34" charset="-122"/>
              <a:ea typeface="微软雅黑" pitchFamily="34" charset="-122"/>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Text Box 4"/>
          <p:cNvSpPr txBox="1">
            <a:spLocks noChangeArrowheads="1"/>
          </p:cNvSpPr>
          <p:nvPr/>
        </p:nvSpPr>
        <p:spPr bwMode="auto">
          <a:xfrm>
            <a:off x="503238" y="333375"/>
            <a:ext cx="7812087"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4400" b="1">
                <a:solidFill>
                  <a:schemeClr val="accent2"/>
                </a:solidFill>
                <a:latin typeface="方正姚体" pitchFamily="2" charset="-122"/>
                <a:ea typeface="方正姚体" pitchFamily="2" charset="-122"/>
              </a:rPr>
              <a:t>状态空间表示方法</a:t>
            </a:r>
          </a:p>
        </p:txBody>
      </p:sp>
      <p:sp>
        <p:nvSpPr>
          <p:cNvPr id="13316" name="Text Box 5"/>
          <p:cNvSpPr txBox="1">
            <a:spLocks noChangeArrowheads="1"/>
          </p:cNvSpPr>
          <p:nvPr/>
        </p:nvSpPr>
        <p:spPr bwMode="ltGray">
          <a:xfrm>
            <a:off x="215900" y="1449388"/>
            <a:ext cx="8928100" cy="3877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457200" indent="-457200">
              <a:spcBef>
                <a:spcPts val="4200"/>
              </a:spcBef>
              <a:buClr>
                <a:srgbClr val="B2B2B2"/>
              </a:buClr>
              <a:buSzPct val="75000"/>
              <a:buFont typeface="Arial" pitchFamily="34" charset="0"/>
              <a:buChar char="•"/>
            </a:pPr>
            <a:r>
              <a:rPr lang="zh-CN" altLang="en-US" sz="2600" b="1" dirty="0">
                <a:solidFill>
                  <a:srgbClr val="C00000"/>
                </a:solidFill>
                <a:latin typeface="幼圆" pitchFamily="49" charset="-122"/>
                <a:ea typeface="幼圆" pitchFamily="49" charset="-122"/>
              </a:rPr>
              <a:t>状态：</a:t>
            </a:r>
            <a:r>
              <a:rPr lang="zh-CN" altLang="en-US" sz="2600" b="1" dirty="0">
                <a:latin typeface="幼圆" pitchFamily="49" charset="-122"/>
                <a:ea typeface="幼圆" pitchFamily="49" charset="-122"/>
              </a:rPr>
              <a:t>把</a:t>
            </a:r>
            <a:r>
              <a:rPr lang="en-US" altLang="zh-CN" sz="2600" b="1" dirty="0">
                <a:latin typeface="幼圆" pitchFamily="49" charset="-122"/>
                <a:ea typeface="幼圆" pitchFamily="49" charset="-122"/>
              </a:rPr>
              <a:t>8</a:t>
            </a:r>
            <a:r>
              <a:rPr lang="zh-CN" altLang="en-US" sz="2600" b="1" dirty="0">
                <a:latin typeface="幼圆" pitchFamily="49" charset="-122"/>
                <a:ea typeface="幼圆" pitchFamily="49" charset="-122"/>
              </a:rPr>
              <a:t>个皇后摆放在棋盘上的任何安排都是一个</a:t>
            </a:r>
            <a:r>
              <a:rPr lang="zh-CN" altLang="en-US" sz="2600" b="1" dirty="0" smtClean="0">
                <a:latin typeface="幼圆" pitchFamily="49" charset="-122"/>
                <a:ea typeface="幼圆" pitchFamily="49" charset="-122"/>
              </a:rPr>
              <a:t>状态</a:t>
            </a:r>
            <a:endParaRPr lang="zh-CN" altLang="en-US" sz="2600" b="1" dirty="0">
              <a:latin typeface="幼圆" pitchFamily="49" charset="-122"/>
              <a:ea typeface="幼圆" pitchFamily="49" charset="-122"/>
            </a:endParaRPr>
          </a:p>
          <a:p>
            <a:pPr marL="457200" indent="-457200">
              <a:spcBef>
                <a:spcPts val="4200"/>
              </a:spcBef>
              <a:buClr>
                <a:srgbClr val="B2B2B2"/>
              </a:buClr>
              <a:buSzPct val="75000"/>
              <a:buFont typeface="Arial" pitchFamily="34" charset="0"/>
              <a:buChar char="•"/>
            </a:pPr>
            <a:r>
              <a:rPr lang="zh-CN" altLang="en-US" sz="2600" b="1" dirty="0">
                <a:solidFill>
                  <a:srgbClr val="C00000"/>
                </a:solidFill>
                <a:latin typeface="幼圆" pitchFamily="49" charset="-122"/>
                <a:ea typeface="幼圆" pitchFamily="49" charset="-122"/>
              </a:rPr>
              <a:t>初始状态：</a:t>
            </a:r>
            <a:r>
              <a:rPr lang="zh-CN" altLang="en-US" sz="2600" b="1" dirty="0">
                <a:latin typeface="幼圆" pitchFamily="49" charset="-122"/>
                <a:ea typeface="幼圆" pitchFamily="49" charset="-122"/>
              </a:rPr>
              <a:t>棋盘上没有</a:t>
            </a:r>
            <a:r>
              <a:rPr lang="zh-CN" altLang="en-US" sz="2600" b="1" dirty="0" smtClean="0">
                <a:latin typeface="幼圆" pitchFamily="49" charset="-122"/>
                <a:ea typeface="幼圆" pitchFamily="49" charset="-122"/>
              </a:rPr>
              <a:t>皇后</a:t>
            </a:r>
            <a:endParaRPr lang="zh-CN" altLang="en-US" sz="2600" b="1" dirty="0">
              <a:latin typeface="幼圆" pitchFamily="49" charset="-122"/>
              <a:ea typeface="幼圆" pitchFamily="49" charset="-122"/>
            </a:endParaRPr>
          </a:p>
          <a:p>
            <a:pPr marL="457200" indent="-457200">
              <a:spcBef>
                <a:spcPts val="4200"/>
              </a:spcBef>
              <a:buClr>
                <a:srgbClr val="B2B2B2"/>
              </a:buClr>
              <a:buSzPct val="75000"/>
              <a:buFont typeface="Arial" pitchFamily="34" charset="0"/>
              <a:buChar char="•"/>
            </a:pPr>
            <a:r>
              <a:rPr lang="zh-CN" altLang="en-US" sz="2600" b="1" dirty="0">
                <a:solidFill>
                  <a:srgbClr val="C00000"/>
                </a:solidFill>
                <a:latin typeface="幼圆" pitchFamily="49" charset="-122"/>
                <a:ea typeface="幼圆" pitchFamily="49" charset="-122"/>
              </a:rPr>
              <a:t>可能行动的描述：</a:t>
            </a:r>
            <a:r>
              <a:rPr lang="zh-CN" altLang="en-US" sz="2600" b="1" dirty="0">
                <a:latin typeface="幼圆" pitchFamily="49" charset="-122"/>
                <a:ea typeface="幼圆" pitchFamily="49" charset="-122"/>
              </a:rPr>
              <a:t>把一个皇后添加到棋盘上的任何</a:t>
            </a:r>
            <a:r>
              <a:rPr lang="zh-CN" altLang="en-US" sz="2600" b="1" dirty="0" smtClean="0">
                <a:latin typeface="幼圆" pitchFamily="49" charset="-122"/>
                <a:ea typeface="幼圆" pitchFamily="49" charset="-122"/>
              </a:rPr>
              <a:t>空格</a:t>
            </a:r>
            <a:endParaRPr lang="zh-CN" altLang="en-US" sz="2600" b="1" dirty="0">
              <a:latin typeface="幼圆" pitchFamily="49" charset="-122"/>
              <a:ea typeface="幼圆" pitchFamily="49" charset="-122"/>
            </a:endParaRPr>
          </a:p>
          <a:p>
            <a:pPr marL="457200" indent="-457200">
              <a:spcBef>
                <a:spcPts val="4200"/>
              </a:spcBef>
              <a:buClr>
                <a:srgbClr val="B2B2B2"/>
              </a:buClr>
              <a:buSzPct val="75000"/>
              <a:buFont typeface="Arial" pitchFamily="34" charset="0"/>
              <a:buChar char="•"/>
            </a:pPr>
            <a:r>
              <a:rPr lang="zh-CN" altLang="en-US" sz="2600" b="1" dirty="0">
                <a:solidFill>
                  <a:srgbClr val="C00000"/>
                </a:solidFill>
                <a:latin typeface="幼圆" pitchFamily="49" charset="-122"/>
                <a:ea typeface="幼圆" pitchFamily="49" charset="-122"/>
              </a:rPr>
              <a:t>目标测试：</a:t>
            </a:r>
            <a:r>
              <a:rPr lang="en-US" altLang="zh-CN" sz="2600" b="1" dirty="0">
                <a:latin typeface="幼圆" pitchFamily="49" charset="-122"/>
                <a:ea typeface="幼圆" pitchFamily="49" charset="-122"/>
              </a:rPr>
              <a:t>8</a:t>
            </a:r>
            <a:r>
              <a:rPr lang="zh-CN" altLang="en-US" sz="2600" b="1" dirty="0">
                <a:latin typeface="幼圆" pitchFamily="49" charset="-122"/>
                <a:ea typeface="幼圆" pitchFamily="49" charset="-122"/>
              </a:rPr>
              <a:t>个皇后都在棋盘上，并且互相攻击不</a:t>
            </a:r>
            <a:r>
              <a:rPr lang="zh-CN" altLang="en-US" sz="2600" b="1" dirty="0" smtClean="0">
                <a:latin typeface="幼圆" pitchFamily="49" charset="-122"/>
                <a:ea typeface="幼圆" pitchFamily="49" charset="-122"/>
              </a:rPr>
              <a:t>到</a:t>
            </a:r>
            <a:endParaRPr lang="en-US" altLang="zh-CN" sz="2600" b="1" dirty="0" smtClean="0">
              <a:latin typeface="幼圆" pitchFamily="49" charset="-122"/>
              <a:ea typeface="幼圆" pitchFamily="49" charset="-122"/>
            </a:endParaRPr>
          </a:p>
          <a:p>
            <a:pPr>
              <a:spcBef>
                <a:spcPts val="1800"/>
              </a:spcBef>
              <a:buClr>
                <a:srgbClr val="B2B2B2"/>
              </a:buClr>
              <a:buSzPct val="75000"/>
            </a:pPr>
            <a:r>
              <a:rPr lang="zh-CN" altLang="en-US" sz="2200" b="1" dirty="0" smtClean="0">
                <a:solidFill>
                  <a:srgbClr val="00B050"/>
                </a:solidFill>
                <a:latin typeface="仿宋_GB2312" pitchFamily="49" charset="-122"/>
                <a:ea typeface="仿宋_GB2312" pitchFamily="49" charset="-122"/>
              </a:rPr>
              <a:t>     （</a:t>
            </a:r>
            <a:r>
              <a:rPr lang="zh-CN" altLang="en-US" sz="2200" b="1" dirty="0">
                <a:solidFill>
                  <a:srgbClr val="00B050"/>
                </a:solidFill>
                <a:latin typeface="仿宋_GB2312" pitchFamily="49" charset="-122"/>
                <a:ea typeface="仿宋_GB2312" pitchFamily="49" charset="-122"/>
              </a:rPr>
              <a:t>皇后可以攻击和它在同一行、同一列或同一对角线上的皇后）</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15"/>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6012160" y="4077072"/>
            <a:ext cx="1088003" cy="2141673"/>
          </a:xfrm>
          <a:prstGeom prst="rect">
            <a:avLst/>
          </a:prstGeom>
          <a:noFill/>
          <a:ln w="9525">
            <a:noFill/>
            <a:miter lim="800000"/>
            <a:headEnd/>
            <a:tailEnd/>
          </a:ln>
          <a:effectLst/>
        </p:spPr>
      </p:pic>
      <p:grpSp>
        <p:nvGrpSpPr>
          <p:cNvPr id="4" name="组合 6"/>
          <p:cNvGrpSpPr/>
          <p:nvPr/>
        </p:nvGrpSpPr>
        <p:grpSpPr>
          <a:xfrm>
            <a:off x="2087724" y="1232756"/>
            <a:ext cx="3113534" cy="1929413"/>
            <a:chOff x="7902693" y="978436"/>
            <a:chExt cx="3818134" cy="1496208"/>
          </a:xfrm>
        </p:grpSpPr>
        <p:sp>
          <p:nvSpPr>
            <p:cNvPr id="5" name="云形标注 4"/>
            <p:cNvSpPr/>
            <p:nvPr/>
          </p:nvSpPr>
          <p:spPr bwMode="auto">
            <a:xfrm>
              <a:off x="7902693" y="978436"/>
              <a:ext cx="3818134" cy="1496208"/>
            </a:xfrm>
            <a:prstGeom prst="cloudCallout">
              <a:avLst>
                <a:gd name="adj1" fmla="val 81583"/>
                <a:gd name="adj2" fmla="val 96477"/>
              </a:avLst>
            </a:prstGeom>
            <a:solidFill>
              <a:schemeClr val="tx2">
                <a:lumMod val="20000"/>
                <a:lumOff val="8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6" name="TextBox 8"/>
            <p:cNvSpPr txBox="1"/>
            <p:nvPr/>
          </p:nvSpPr>
          <p:spPr>
            <a:xfrm>
              <a:off x="8316498" y="1397119"/>
              <a:ext cx="3034469" cy="644416"/>
            </a:xfrm>
            <a:prstGeom prst="rect">
              <a:avLst/>
            </a:prstGeom>
            <a:noFill/>
          </p:spPr>
          <p:txBody>
            <a:bodyPr wrap="square" rtlCol="0">
              <a:spAutoFit/>
            </a:bodyPr>
            <a:lstStyle/>
            <a:p>
              <a:r>
                <a:rPr lang="zh-CN" altLang="en-US" sz="2400" b="1" dirty="0" smtClean="0">
                  <a:solidFill>
                    <a:srgbClr val="FF0000"/>
                  </a:solidFill>
                  <a:effectLst>
                    <a:outerShdw blurRad="38100" dist="38100" dir="2700000" algn="tl">
                      <a:srgbClr val="000000">
                        <a:alpha val="43137"/>
                      </a:srgbClr>
                    </a:outerShdw>
                  </a:effectLst>
                  <a:latin typeface="黑体"/>
                  <a:ea typeface="黑体"/>
                  <a:cs typeface="黑体"/>
                </a:rPr>
                <a:t>还有其他可用的估价函数吗？</a:t>
              </a:r>
              <a:endParaRPr lang="zh-CN" altLang="en-US" sz="2400" b="1" dirty="0">
                <a:solidFill>
                  <a:srgbClr val="FF0000"/>
                </a:solidFill>
                <a:effectLst>
                  <a:outerShdw blurRad="38100" dist="38100" dir="2700000" algn="tl">
                    <a:srgbClr val="000000">
                      <a:alpha val="43137"/>
                    </a:srgbClr>
                  </a:outerShdw>
                </a:effectLst>
                <a:latin typeface="黑体"/>
                <a:ea typeface="黑体"/>
                <a:cs typeface="黑体"/>
              </a:endParaRPr>
            </a:p>
          </p:txBody>
        </p:sp>
      </p:grpSp>
    </p:spTree>
    <p:extLst>
      <p:ext uri="{BB962C8B-B14F-4D97-AF65-F5344CB8AC3E}">
        <p14:creationId xmlns:p14="http://schemas.microsoft.com/office/powerpoint/2010/main" val="3645689279"/>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par>
                          <p:cTn id="7" fill="hold">
                            <p:stCondLst>
                              <p:cond delay="0"/>
                            </p:stCondLst>
                            <p:childTnLst>
                              <p:par>
                                <p:cTn id="8" presetID="10" presetClass="entr" presetSubtype="0" fill="hold" nodeType="after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3" name="Text Box 2"/>
          <p:cNvSpPr txBox="1">
            <a:spLocks noChangeArrowheads="1"/>
          </p:cNvSpPr>
          <p:nvPr/>
        </p:nvSpPr>
        <p:spPr bwMode="auto">
          <a:xfrm>
            <a:off x="609600" y="3581400"/>
            <a:ext cx="7924800" cy="45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just" eaLnBrk="1" hangingPunct="1">
              <a:spcBef>
                <a:spcPct val="50000"/>
              </a:spcBef>
            </a:pPr>
            <a:r>
              <a:rPr kumimoji="1" lang="en-US" altLang="zh-CN" sz="2400">
                <a:latin typeface="宋体" charset="-122"/>
              </a:rPr>
              <a:t>  </a:t>
            </a:r>
            <a:endParaRPr kumimoji="1" lang="en-US" altLang="zh-CN" sz="2400">
              <a:solidFill>
                <a:srgbClr val="0000CC"/>
              </a:solidFill>
              <a:latin typeface="Times New Roman" pitchFamily="18" charset="0"/>
            </a:endParaRPr>
          </a:p>
        </p:txBody>
      </p:sp>
      <p:sp>
        <p:nvSpPr>
          <p:cNvPr id="76804" name="Rectangle 3"/>
          <p:cNvSpPr>
            <a:spLocks noChangeArrowheads="1"/>
          </p:cNvSpPr>
          <p:nvPr/>
        </p:nvSpPr>
        <p:spPr bwMode="auto">
          <a:xfrm>
            <a:off x="503238" y="152400"/>
            <a:ext cx="777716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4000" b="1" dirty="0">
                <a:solidFill>
                  <a:schemeClr val="accent2"/>
                </a:solidFill>
                <a:latin typeface="方正姚体" pitchFamily="2" charset="-122"/>
                <a:ea typeface="方正姚体" pitchFamily="2" charset="-122"/>
              </a:rPr>
              <a:t>A*</a:t>
            </a:r>
            <a:r>
              <a:rPr lang="zh-CN" altLang="en-US" sz="4000" b="1" dirty="0">
                <a:solidFill>
                  <a:schemeClr val="accent2"/>
                </a:solidFill>
                <a:latin typeface="方正姚体" pitchFamily="2" charset="-122"/>
                <a:ea typeface="方正姚体" pitchFamily="2" charset="-122"/>
              </a:rPr>
              <a:t>算法</a:t>
            </a:r>
          </a:p>
        </p:txBody>
      </p:sp>
      <p:sp>
        <p:nvSpPr>
          <p:cNvPr id="76805" name="Text Box 4"/>
          <p:cNvSpPr txBox="1">
            <a:spLocks noChangeArrowheads="1"/>
          </p:cNvSpPr>
          <p:nvPr/>
        </p:nvSpPr>
        <p:spPr bwMode="auto">
          <a:xfrm>
            <a:off x="143508" y="1052736"/>
            <a:ext cx="8642350" cy="5638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342900" indent="-342900" eaLnBrk="1" hangingPunct="1">
              <a:lnSpc>
                <a:spcPct val="110000"/>
              </a:lnSpc>
              <a:spcBef>
                <a:spcPts val="1800"/>
              </a:spcBef>
              <a:buFont typeface="Arial" pitchFamily="34" charset="0"/>
              <a:buChar char="•"/>
            </a:pPr>
            <a:r>
              <a:rPr lang="en-US" altLang="zh-CN" sz="2400" b="1" dirty="0" smtClean="0">
                <a:solidFill>
                  <a:srgbClr val="3333FF"/>
                </a:solidFill>
                <a:latin typeface="Times New Roman" pitchFamily="18" charset="0"/>
                <a:ea typeface="幼圆" pitchFamily="49" charset="-122"/>
                <a:cs typeface="Times New Roman" pitchFamily="18" charset="0"/>
              </a:rPr>
              <a:t>A</a:t>
            </a:r>
            <a:r>
              <a:rPr lang="en-US" altLang="zh-CN" sz="2400" b="1" dirty="0">
                <a:solidFill>
                  <a:srgbClr val="3333FF"/>
                </a:solidFill>
                <a:latin typeface="Times New Roman" pitchFamily="18" charset="0"/>
                <a:ea typeface="幼圆" pitchFamily="49" charset="-122"/>
                <a:cs typeface="Times New Roman" pitchFamily="18" charset="0"/>
              </a:rPr>
              <a:t>*</a:t>
            </a:r>
            <a:r>
              <a:rPr lang="zh-CN" altLang="en-US" sz="2400" b="1" dirty="0">
                <a:solidFill>
                  <a:srgbClr val="3333FF"/>
                </a:solidFill>
                <a:latin typeface="Times New Roman" pitchFamily="18" charset="0"/>
                <a:ea typeface="幼圆" pitchFamily="49" charset="-122"/>
                <a:cs typeface="Times New Roman" pitchFamily="18" charset="0"/>
              </a:rPr>
              <a:t>算法是对</a:t>
            </a:r>
            <a:r>
              <a:rPr lang="en-US" altLang="zh-CN" sz="2400" b="1" dirty="0">
                <a:solidFill>
                  <a:srgbClr val="3333FF"/>
                </a:solidFill>
                <a:latin typeface="Times New Roman" pitchFamily="18" charset="0"/>
                <a:ea typeface="幼圆" pitchFamily="49" charset="-122"/>
                <a:cs typeface="Times New Roman" pitchFamily="18" charset="0"/>
              </a:rPr>
              <a:t>A</a:t>
            </a:r>
            <a:r>
              <a:rPr lang="zh-CN" altLang="en-US" sz="2400" b="1" dirty="0">
                <a:solidFill>
                  <a:srgbClr val="3333FF"/>
                </a:solidFill>
                <a:latin typeface="Times New Roman" pitchFamily="18" charset="0"/>
                <a:ea typeface="幼圆" pitchFamily="49" charset="-122"/>
                <a:cs typeface="Times New Roman" pitchFamily="18" charset="0"/>
              </a:rPr>
              <a:t>算法的</a:t>
            </a:r>
            <a:r>
              <a:rPr kumimoji="1" lang="zh-CN" altLang="en-US" sz="2400" b="1" dirty="0">
                <a:solidFill>
                  <a:srgbClr val="3333FF"/>
                </a:solidFill>
                <a:latin typeface="Times New Roman" pitchFamily="18" charset="0"/>
                <a:ea typeface="幼圆" pitchFamily="49" charset="-122"/>
                <a:cs typeface="Times New Roman" pitchFamily="18" charset="0"/>
              </a:rPr>
              <a:t>估价函数</a:t>
            </a:r>
            <a:r>
              <a:rPr kumimoji="1" lang="en-US" altLang="zh-CN" sz="2400" b="1" i="1" dirty="0">
                <a:solidFill>
                  <a:srgbClr val="3333FF"/>
                </a:solidFill>
                <a:latin typeface="Times New Roman" pitchFamily="18" charset="0"/>
                <a:ea typeface="幼圆" pitchFamily="49" charset="-122"/>
                <a:cs typeface="Times New Roman" pitchFamily="18" charset="0"/>
              </a:rPr>
              <a:t>f(n)=g(n)+h(n)</a:t>
            </a:r>
            <a:r>
              <a:rPr kumimoji="1" lang="zh-CN" altLang="en-US" sz="2400" b="1" dirty="0">
                <a:solidFill>
                  <a:srgbClr val="3333FF"/>
                </a:solidFill>
                <a:latin typeface="Times New Roman" pitchFamily="18" charset="0"/>
                <a:ea typeface="幼圆" pitchFamily="49" charset="-122"/>
                <a:cs typeface="Times New Roman" pitchFamily="18" charset="0"/>
              </a:rPr>
              <a:t>加上某些限制后得到的一种启发式搜索算法</a:t>
            </a:r>
          </a:p>
          <a:p>
            <a:pPr marL="342900" indent="-342900" eaLnBrk="1" hangingPunct="1">
              <a:lnSpc>
                <a:spcPct val="110000"/>
              </a:lnSpc>
              <a:spcBef>
                <a:spcPts val="1800"/>
              </a:spcBef>
              <a:buFont typeface="Arial" pitchFamily="34" charset="0"/>
              <a:buChar char="•"/>
            </a:pPr>
            <a:r>
              <a:rPr kumimoji="1" lang="zh-CN" altLang="en-US" sz="2400" b="1" dirty="0" smtClean="0">
                <a:latin typeface="Times New Roman" pitchFamily="18" charset="0"/>
                <a:ea typeface="幼圆" pitchFamily="49" charset="-122"/>
                <a:cs typeface="Times New Roman" pitchFamily="18" charset="0"/>
              </a:rPr>
              <a:t>假设</a:t>
            </a:r>
            <a:r>
              <a:rPr kumimoji="1" lang="en-US" altLang="zh-CN" sz="2400" b="1" i="1" dirty="0">
                <a:latin typeface="Times New Roman" pitchFamily="18" charset="0"/>
                <a:ea typeface="幼圆" pitchFamily="49" charset="-122"/>
                <a:cs typeface="Times New Roman" pitchFamily="18" charset="0"/>
              </a:rPr>
              <a:t>f</a:t>
            </a:r>
            <a:r>
              <a:rPr kumimoji="1" lang="en-US" altLang="zh-CN" sz="2400" b="1" i="1" baseline="30000" dirty="0">
                <a:latin typeface="Times New Roman" pitchFamily="18" charset="0"/>
                <a:ea typeface="幼圆" pitchFamily="49" charset="-122"/>
                <a:cs typeface="Times New Roman" pitchFamily="18" charset="0"/>
              </a:rPr>
              <a:t>*</a:t>
            </a:r>
            <a:r>
              <a:rPr kumimoji="1" lang="en-US" altLang="zh-CN" sz="2400" b="1" i="1" dirty="0">
                <a:latin typeface="Times New Roman" pitchFamily="18" charset="0"/>
                <a:ea typeface="幼圆" pitchFamily="49" charset="-122"/>
                <a:cs typeface="Times New Roman" pitchFamily="18" charset="0"/>
              </a:rPr>
              <a:t>(n)</a:t>
            </a:r>
            <a:r>
              <a:rPr kumimoji="1" lang="zh-CN" altLang="en-US" sz="2400" b="1" dirty="0">
                <a:latin typeface="Times New Roman" pitchFamily="18" charset="0"/>
                <a:ea typeface="幼圆" pitchFamily="49" charset="-122"/>
                <a:cs typeface="Times New Roman" pitchFamily="18" charset="0"/>
              </a:rPr>
              <a:t>是从</a:t>
            </a:r>
            <a:r>
              <a:rPr kumimoji="1" lang="zh-CN" altLang="en-US" sz="2400" b="1" dirty="0" smtClean="0">
                <a:latin typeface="Times New Roman" pitchFamily="18" charset="0"/>
                <a:ea typeface="幼圆" pitchFamily="49" charset="-122"/>
                <a:cs typeface="Times New Roman" pitchFamily="18" charset="0"/>
              </a:rPr>
              <a:t>初始结点出发</a:t>
            </a:r>
            <a:r>
              <a:rPr kumimoji="1" lang="zh-CN" altLang="en-US" sz="2400" b="1" dirty="0">
                <a:latin typeface="Times New Roman" pitchFamily="18" charset="0"/>
                <a:ea typeface="幼圆" pitchFamily="49" charset="-122"/>
                <a:cs typeface="Times New Roman" pitchFamily="18" charset="0"/>
              </a:rPr>
              <a:t>，约束</a:t>
            </a:r>
            <a:r>
              <a:rPr kumimoji="1" lang="zh-CN" altLang="en-US" sz="2400" b="1" dirty="0" smtClean="0">
                <a:latin typeface="Times New Roman" pitchFamily="18" charset="0"/>
                <a:ea typeface="幼圆" pitchFamily="49" charset="-122"/>
                <a:cs typeface="Times New Roman" pitchFamily="18" charset="0"/>
              </a:rPr>
              <a:t>经过结点</a:t>
            </a:r>
            <a:r>
              <a:rPr kumimoji="1" lang="en-US" altLang="zh-CN" sz="2400" b="1" dirty="0" smtClean="0">
                <a:latin typeface="Times New Roman" pitchFamily="18" charset="0"/>
                <a:ea typeface="幼圆" pitchFamily="49" charset="-122"/>
                <a:cs typeface="Times New Roman" pitchFamily="18" charset="0"/>
              </a:rPr>
              <a:t>n</a:t>
            </a:r>
            <a:r>
              <a:rPr kumimoji="1" lang="zh-CN" altLang="en-US" sz="2400" b="1" dirty="0">
                <a:latin typeface="Times New Roman" pitchFamily="18" charset="0"/>
                <a:ea typeface="幼圆" pitchFamily="49" charset="-122"/>
                <a:cs typeface="Times New Roman" pitchFamily="18" charset="0"/>
              </a:rPr>
              <a:t>达到</a:t>
            </a:r>
            <a:r>
              <a:rPr kumimoji="1" lang="zh-CN" altLang="en-US" sz="2400" b="1" dirty="0" smtClean="0">
                <a:latin typeface="Times New Roman" pitchFamily="18" charset="0"/>
                <a:ea typeface="幼圆" pitchFamily="49" charset="-122"/>
                <a:cs typeface="Times New Roman" pitchFamily="18" charset="0"/>
              </a:rPr>
              <a:t>目标结点的</a:t>
            </a:r>
            <a:r>
              <a:rPr kumimoji="1" lang="zh-CN" altLang="en-US" sz="2400" b="1" dirty="0">
                <a:latin typeface="Times New Roman" pitchFamily="18" charset="0"/>
                <a:ea typeface="幼圆" pitchFamily="49" charset="-122"/>
                <a:cs typeface="Times New Roman" pitchFamily="18" charset="0"/>
              </a:rPr>
              <a:t>最小代价，估价函数</a:t>
            </a:r>
            <a:r>
              <a:rPr kumimoji="1" lang="en-US" altLang="zh-CN" sz="2400" b="1" dirty="0">
                <a:latin typeface="Times New Roman" pitchFamily="18" charset="0"/>
                <a:ea typeface="幼圆" pitchFamily="49" charset="-122"/>
                <a:cs typeface="Times New Roman" pitchFamily="18" charset="0"/>
              </a:rPr>
              <a:t>f(n)</a:t>
            </a:r>
            <a:r>
              <a:rPr kumimoji="1" lang="zh-CN" altLang="en-US" sz="2400" b="1" dirty="0">
                <a:latin typeface="Times New Roman" pitchFamily="18" charset="0"/>
                <a:ea typeface="幼圆" pitchFamily="49" charset="-122"/>
                <a:cs typeface="Times New Roman" pitchFamily="18" charset="0"/>
              </a:rPr>
              <a:t>是对</a:t>
            </a:r>
            <a:r>
              <a:rPr kumimoji="1" lang="en-US" altLang="zh-CN" sz="2400" b="1" dirty="0">
                <a:latin typeface="Times New Roman" pitchFamily="18" charset="0"/>
                <a:ea typeface="幼圆" pitchFamily="49" charset="-122"/>
                <a:cs typeface="Times New Roman" pitchFamily="18" charset="0"/>
              </a:rPr>
              <a:t>f*(n)</a:t>
            </a:r>
            <a:r>
              <a:rPr kumimoji="1" lang="zh-CN" altLang="en-US" sz="2400" b="1" dirty="0">
                <a:latin typeface="Times New Roman" pitchFamily="18" charset="0"/>
                <a:ea typeface="幼圆" pitchFamily="49" charset="-122"/>
                <a:cs typeface="Times New Roman" pitchFamily="18" charset="0"/>
              </a:rPr>
              <a:t>的估计值。且</a:t>
            </a:r>
          </a:p>
          <a:p>
            <a:pPr eaLnBrk="1" hangingPunct="1">
              <a:lnSpc>
                <a:spcPct val="110000"/>
              </a:lnSpc>
              <a:spcBef>
                <a:spcPts val="1800"/>
              </a:spcBef>
            </a:pPr>
            <a:r>
              <a:rPr kumimoji="1" lang="zh-CN" altLang="en-US" sz="2400" b="1" dirty="0">
                <a:latin typeface="Times New Roman" pitchFamily="18" charset="0"/>
                <a:ea typeface="幼圆" pitchFamily="49" charset="-122"/>
                <a:cs typeface="Times New Roman" pitchFamily="18" charset="0"/>
              </a:rPr>
              <a:t>           </a:t>
            </a:r>
            <a:r>
              <a:rPr kumimoji="1" lang="zh-CN" altLang="en-US" sz="2400" b="1" dirty="0" smtClean="0">
                <a:latin typeface="Times New Roman" pitchFamily="18" charset="0"/>
                <a:ea typeface="幼圆" pitchFamily="49" charset="-122"/>
                <a:cs typeface="Times New Roman" pitchFamily="18" charset="0"/>
              </a:rPr>
              <a:t>     </a:t>
            </a:r>
            <a:r>
              <a:rPr kumimoji="1" lang="en-US" altLang="zh-CN" sz="2400" b="1" i="1" dirty="0">
                <a:latin typeface="Times New Roman" pitchFamily="18" charset="0"/>
                <a:ea typeface="幼圆" pitchFamily="49" charset="-122"/>
                <a:cs typeface="Times New Roman" pitchFamily="18" charset="0"/>
              </a:rPr>
              <a:t>f</a:t>
            </a:r>
            <a:r>
              <a:rPr kumimoji="1" lang="en-US" altLang="zh-CN" sz="2400" b="1" i="1" baseline="30000" dirty="0">
                <a:latin typeface="Times New Roman" pitchFamily="18" charset="0"/>
                <a:ea typeface="幼圆" pitchFamily="49" charset="-122"/>
                <a:cs typeface="Times New Roman" pitchFamily="18" charset="0"/>
              </a:rPr>
              <a:t>*</a:t>
            </a:r>
            <a:r>
              <a:rPr kumimoji="1" lang="en-US" altLang="zh-CN" sz="2400" b="1" i="1" dirty="0">
                <a:latin typeface="Times New Roman" pitchFamily="18" charset="0"/>
                <a:ea typeface="幼圆" pitchFamily="49" charset="-122"/>
                <a:cs typeface="Times New Roman" pitchFamily="18" charset="0"/>
              </a:rPr>
              <a:t>(n)=g</a:t>
            </a:r>
            <a:r>
              <a:rPr kumimoji="1" lang="en-US" altLang="zh-CN" sz="2400" b="1" i="1" baseline="30000" dirty="0">
                <a:latin typeface="Times New Roman" pitchFamily="18" charset="0"/>
                <a:ea typeface="幼圆" pitchFamily="49" charset="-122"/>
                <a:cs typeface="Times New Roman" pitchFamily="18" charset="0"/>
              </a:rPr>
              <a:t>*</a:t>
            </a:r>
            <a:r>
              <a:rPr kumimoji="1" lang="en-US" altLang="zh-CN" sz="2400" b="1" i="1" dirty="0">
                <a:latin typeface="Times New Roman" pitchFamily="18" charset="0"/>
                <a:ea typeface="幼圆" pitchFamily="49" charset="-122"/>
                <a:cs typeface="Times New Roman" pitchFamily="18" charset="0"/>
              </a:rPr>
              <a:t>(n)+h</a:t>
            </a:r>
            <a:r>
              <a:rPr kumimoji="1" lang="en-US" altLang="zh-CN" sz="2400" b="1" i="1" baseline="30000" dirty="0">
                <a:latin typeface="Times New Roman" pitchFamily="18" charset="0"/>
                <a:ea typeface="幼圆" pitchFamily="49" charset="-122"/>
                <a:cs typeface="Times New Roman" pitchFamily="18" charset="0"/>
              </a:rPr>
              <a:t>*</a:t>
            </a:r>
            <a:r>
              <a:rPr kumimoji="1" lang="en-US" altLang="zh-CN" sz="2400" b="1" i="1" dirty="0">
                <a:latin typeface="Times New Roman" pitchFamily="18" charset="0"/>
                <a:ea typeface="幼圆" pitchFamily="49" charset="-122"/>
                <a:cs typeface="Times New Roman" pitchFamily="18" charset="0"/>
              </a:rPr>
              <a:t>(n)</a:t>
            </a:r>
          </a:p>
          <a:p>
            <a:pPr marL="342900" indent="-342900" eaLnBrk="1" hangingPunct="1">
              <a:lnSpc>
                <a:spcPct val="110000"/>
              </a:lnSpc>
              <a:spcBef>
                <a:spcPts val="1800"/>
              </a:spcBef>
              <a:buFont typeface="Arial" pitchFamily="34" charset="0"/>
              <a:buChar char="•"/>
            </a:pPr>
            <a:r>
              <a:rPr lang="en-US" altLang="zh-CN" sz="2400" b="1" dirty="0" smtClean="0">
                <a:solidFill>
                  <a:srgbClr val="3333FF"/>
                </a:solidFill>
                <a:latin typeface="Times New Roman" pitchFamily="18" charset="0"/>
                <a:ea typeface="幼圆" pitchFamily="49" charset="-122"/>
                <a:cs typeface="Times New Roman" pitchFamily="18" charset="0"/>
              </a:rPr>
              <a:t>A</a:t>
            </a:r>
            <a:r>
              <a:rPr lang="en-US" altLang="zh-CN" sz="2400" b="1" dirty="0">
                <a:solidFill>
                  <a:srgbClr val="3333FF"/>
                </a:solidFill>
                <a:latin typeface="Times New Roman" pitchFamily="18" charset="0"/>
                <a:ea typeface="幼圆" pitchFamily="49" charset="-122"/>
                <a:cs typeface="Times New Roman" pitchFamily="18" charset="0"/>
              </a:rPr>
              <a:t>*</a:t>
            </a:r>
            <a:r>
              <a:rPr lang="zh-CN" altLang="en-US" sz="2400" b="1" dirty="0">
                <a:solidFill>
                  <a:srgbClr val="3333FF"/>
                </a:solidFill>
                <a:latin typeface="Times New Roman" pitchFamily="18" charset="0"/>
                <a:ea typeface="幼圆" pitchFamily="49" charset="-122"/>
                <a:cs typeface="Times New Roman" pitchFamily="18" charset="0"/>
              </a:rPr>
              <a:t>算法</a:t>
            </a:r>
            <a:r>
              <a:rPr kumimoji="1" lang="zh-CN" altLang="en-US" sz="2400" b="1" dirty="0">
                <a:solidFill>
                  <a:srgbClr val="3333FF"/>
                </a:solidFill>
                <a:latin typeface="Times New Roman" pitchFamily="18" charset="0"/>
                <a:ea typeface="幼圆" pitchFamily="49" charset="-122"/>
                <a:cs typeface="Times New Roman" pitchFamily="18" charset="0"/>
              </a:rPr>
              <a:t>对</a:t>
            </a:r>
            <a:r>
              <a:rPr kumimoji="1" lang="en-US" altLang="zh-CN" sz="2400" b="1" dirty="0">
                <a:solidFill>
                  <a:srgbClr val="3333FF"/>
                </a:solidFill>
                <a:latin typeface="Times New Roman" pitchFamily="18" charset="0"/>
                <a:ea typeface="幼圆" pitchFamily="49" charset="-122"/>
                <a:cs typeface="Times New Roman" pitchFamily="18" charset="0"/>
              </a:rPr>
              <a:t>A</a:t>
            </a:r>
            <a:r>
              <a:rPr kumimoji="1" lang="zh-CN" altLang="en-US" sz="2400" b="1" dirty="0">
                <a:solidFill>
                  <a:srgbClr val="3333FF"/>
                </a:solidFill>
                <a:latin typeface="Times New Roman" pitchFamily="18" charset="0"/>
                <a:ea typeface="幼圆" pitchFamily="49" charset="-122"/>
                <a:cs typeface="Times New Roman" pitchFamily="18" charset="0"/>
              </a:rPr>
              <a:t>算法（全局择优的启发式搜索算法）中的</a:t>
            </a:r>
            <a:r>
              <a:rPr kumimoji="1" lang="en-US" altLang="zh-CN" sz="2400" b="1" i="1" dirty="0">
                <a:solidFill>
                  <a:srgbClr val="3333FF"/>
                </a:solidFill>
                <a:latin typeface="Times New Roman" pitchFamily="18" charset="0"/>
                <a:ea typeface="幼圆" pitchFamily="49" charset="-122"/>
                <a:cs typeface="Times New Roman" pitchFamily="18" charset="0"/>
              </a:rPr>
              <a:t>g(n)</a:t>
            </a:r>
            <a:r>
              <a:rPr kumimoji="1" lang="zh-CN" altLang="en-US" sz="2400" b="1" dirty="0">
                <a:solidFill>
                  <a:srgbClr val="3333FF"/>
                </a:solidFill>
                <a:latin typeface="Times New Roman" pitchFamily="18" charset="0"/>
                <a:ea typeface="幼圆" pitchFamily="49" charset="-122"/>
                <a:cs typeface="Times New Roman" pitchFamily="18" charset="0"/>
              </a:rPr>
              <a:t>和</a:t>
            </a:r>
            <a:r>
              <a:rPr kumimoji="1" lang="en-US" altLang="zh-CN" sz="2400" b="1" i="1" dirty="0">
                <a:solidFill>
                  <a:srgbClr val="3333FF"/>
                </a:solidFill>
                <a:latin typeface="Times New Roman" pitchFamily="18" charset="0"/>
                <a:ea typeface="幼圆" pitchFamily="49" charset="-122"/>
                <a:cs typeface="Times New Roman" pitchFamily="18" charset="0"/>
              </a:rPr>
              <a:t>h(n)</a:t>
            </a:r>
            <a:r>
              <a:rPr kumimoji="1" lang="zh-CN" altLang="en-US" sz="2400" b="1" dirty="0">
                <a:solidFill>
                  <a:srgbClr val="3333FF"/>
                </a:solidFill>
                <a:latin typeface="Times New Roman" pitchFamily="18" charset="0"/>
                <a:ea typeface="幼圆" pitchFamily="49" charset="-122"/>
                <a:cs typeface="Times New Roman" pitchFamily="18" charset="0"/>
              </a:rPr>
              <a:t>分别</a:t>
            </a:r>
            <a:r>
              <a:rPr kumimoji="1" lang="zh-CN" altLang="en-US" sz="2400" b="1" dirty="0" smtClean="0">
                <a:solidFill>
                  <a:srgbClr val="3333FF"/>
                </a:solidFill>
                <a:latin typeface="Times New Roman" pitchFamily="18" charset="0"/>
                <a:ea typeface="幼圆" pitchFamily="49" charset="-122"/>
                <a:cs typeface="Times New Roman" pitchFamily="18" charset="0"/>
              </a:rPr>
              <a:t>提出限制</a:t>
            </a:r>
            <a:r>
              <a:rPr kumimoji="1" lang="zh-CN" altLang="en-US" sz="2400" b="1" dirty="0">
                <a:latin typeface="Times New Roman" pitchFamily="18" charset="0"/>
                <a:ea typeface="幼圆" pitchFamily="49" charset="-122"/>
                <a:cs typeface="Times New Roman" pitchFamily="18" charset="0"/>
              </a:rPr>
              <a:t>：</a:t>
            </a:r>
          </a:p>
          <a:p>
            <a:pPr marL="914400" lvl="1" indent="-457200" eaLnBrk="1" hangingPunct="1">
              <a:lnSpc>
                <a:spcPct val="110000"/>
              </a:lnSpc>
              <a:spcBef>
                <a:spcPts val="600"/>
              </a:spcBef>
              <a:buAutoNum type="arabicParenBoth"/>
            </a:pPr>
            <a:r>
              <a:rPr kumimoji="1" lang="en-US" altLang="zh-CN" sz="2400" b="1" dirty="0" smtClean="0">
                <a:solidFill>
                  <a:srgbClr val="FF33CC"/>
                </a:solidFill>
                <a:effectLst>
                  <a:outerShdw blurRad="38100" dist="38100" dir="2700000" algn="tl">
                    <a:srgbClr val="000000">
                      <a:alpha val="43137"/>
                    </a:srgbClr>
                  </a:outerShdw>
                </a:effectLst>
                <a:latin typeface="Times New Roman" pitchFamily="18" charset="0"/>
                <a:ea typeface="仿宋_GB2312" pitchFamily="49" charset="-122"/>
                <a:cs typeface="Times New Roman" pitchFamily="18" charset="0"/>
              </a:rPr>
              <a:t> g(n</a:t>
            </a:r>
            <a:r>
              <a:rPr kumimoji="1" lang="en-US" altLang="zh-CN" sz="2400" b="1" dirty="0">
                <a:solidFill>
                  <a:srgbClr val="FF33CC"/>
                </a:solidFill>
                <a:effectLst>
                  <a:outerShdw blurRad="38100" dist="38100" dir="2700000" algn="tl">
                    <a:srgbClr val="000000">
                      <a:alpha val="43137"/>
                    </a:srgbClr>
                  </a:outerShdw>
                </a:effectLst>
                <a:latin typeface="Times New Roman" pitchFamily="18" charset="0"/>
                <a:ea typeface="仿宋_GB2312" pitchFamily="49" charset="-122"/>
                <a:cs typeface="Times New Roman" pitchFamily="18" charset="0"/>
              </a:rPr>
              <a:t>)</a:t>
            </a:r>
            <a:r>
              <a:rPr kumimoji="1" lang="zh-CN" altLang="en-US" sz="2400" b="1" dirty="0">
                <a:solidFill>
                  <a:srgbClr val="FF33CC"/>
                </a:solidFill>
                <a:effectLst>
                  <a:outerShdw blurRad="38100" dist="38100" dir="2700000" algn="tl">
                    <a:srgbClr val="000000">
                      <a:alpha val="43137"/>
                    </a:srgbClr>
                  </a:outerShdw>
                </a:effectLst>
                <a:latin typeface="Times New Roman" pitchFamily="18" charset="0"/>
                <a:ea typeface="仿宋_GB2312" pitchFamily="49" charset="-122"/>
                <a:cs typeface="Times New Roman" pitchFamily="18" charset="0"/>
              </a:rPr>
              <a:t>是对最小代价</a:t>
            </a:r>
            <a:r>
              <a:rPr kumimoji="1" lang="en-US" altLang="zh-CN" sz="2400" b="1" dirty="0">
                <a:solidFill>
                  <a:srgbClr val="FF33CC"/>
                </a:solidFill>
                <a:effectLst>
                  <a:outerShdw blurRad="38100" dist="38100" dir="2700000" algn="tl">
                    <a:srgbClr val="000000">
                      <a:alpha val="43137"/>
                    </a:srgbClr>
                  </a:outerShdw>
                </a:effectLst>
                <a:latin typeface="Times New Roman" pitchFamily="18" charset="0"/>
                <a:ea typeface="仿宋_GB2312" pitchFamily="49" charset="-122"/>
                <a:cs typeface="Times New Roman" pitchFamily="18" charset="0"/>
              </a:rPr>
              <a:t>g*(n)</a:t>
            </a:r>
            <a:r>
              <a:rPr kumimoji="1" lang="zh-CN" altLang="en-US" sz="2400" b="1" dirty="0">
                <a:solidFill>
                  <a:srgbClr val="FF33CC"/>
                </a:solidFill>
                <a:effectLst>
                  <a:outerShdw blurRad="38100" dist="38100" dir="2700000" algn="tl">
                    <a:srgbClr val="000000">
                      <a:alpha val="43137"/>
                    </a:srgbClr>
                  </a:outerShdw>
                </a:effectLst>
                <a:latin typeface="Times New Roman" pitchFamily="18" charset="0"/>
                <a:ea typeface="仿宋_GB2312" pitchFamily="49" charset="-122"/>
                <a:cs typeface="Times New Roman" pitchFamily="18" charset="0"/>
              </a:rPr>
              <a:t>的估计，且</a:t>
            </a:r>
            <a:r>
              <a:rPr kumimoji="1" lang="en-US" altLang="zh-CN" sz="2400" b="1" dirty="0">
                <a:solidFill>
                  <a:srgbClr val="FF33CC"/>
                </a:solidFill>
                <a:effectLst>
                  <a:outerShdw blurRad="38100" dist="38100" dir="2700000" algn="tl">
                    <a:srgbClr val="000000">
                      <a:alpha val="43137"/>
                    </a:srgbClr>
                  </a:outerShdw>
                </a:effectLst>
                <a:latin typeface="Times New Roman" pitchFamily="18" charset="0"/>
                <a:ea typeface="仿宋_GB2312" pitchFamily="49" charset="-122"/>
                <a:cs typeface="Times New Roman" pitchFamily="18" charset="0"/>
              </a:rPr>
              <a:t>g(n)&gt;0</a:t>
            </a:r>
            <a:r>
              <a:rPr kumimoji="1" lang="zh-CN" altLang="en-US" sz="2400" b="1" dirty="0" smtClean="0">
                <a:solidFill>
                  <a:srgbClr val="FF33CC"/>
                </a:solidFill>
                <a:effectLst>
                  <a:outerShdw blurRad="38100" dist="38100" dir="2700000" algn="tl">
                    <a:srgbClr val="000000">
                      <a:alpha val="43137"/>
                    </a:srgbClr>
                  </a:outerShdw>
                </a:effectLst>
                <a:latin typeface="Times New Roman" pitchFamily="18" charset="0"/>
                <a:ea typeface="仿宋_GB2312" pitchFamily="49" charset="-122"/>
                <a:cs typeface="Times New Roman" pitchFamily="18" charset="0"/>
              </a:rPr>
              <a:t>；</a:t>
            </a:r>
            <a:endParaRPr kumimoji="1" lang="en-US" altLang="zh-CN" sz="2400" b="1" dirty="0" smtClean="0">
              <a:solidFill>
                <a:srgbClr val="FF33CC"/>
              </a:solidFill>
              <a:effectLst>
                <a:outerShdw blurRad="38100" dist="38100" dir="2700000" algn="tl">
                  <a:srgbClr val="000000">
                    <a:alpha val="43137"/>
                  </a:srgbClr>
                </a:outerShdw>
              </a:effectLst>
              <a:latin typeface="Times New Roman" pitchFamily="18" charset="0"/>
              <a:ea typeface="仿宋_GB2312" pitchFamily="49" charset="-122"/>
              <a:cs typeface="Times New Roman" pitchFamily="18" charset="0"/>
            </a:endParaRPr>
          </a:p>
          <a:p>
            <a:pPr marL="914400" lvl="1" indent="-457200" eaLnBrk="1" hangingPunct="1">
              <a:lnSpc>
                <a:spcPct val="110000"/>
              </a:lnSpc>
              <a:spcBef>
                <a:spcPts val="600"/>
              </a:spcBef>
              <a:buAutoNum type="arabicParenBoth"/>
            </a:pPr>
            <a:r>
              <a:rPr kumimoji="1" lang="en-US" altLang="zh-CN" sz="2400" b="1" dirty="0" smtClean="0">
                <a:solidFill>
                  <a:srgbClr val="FF33CC"/>
                </a:solidFill>
                <a:effectLst>
                  <a:outerShdw blurRad="38100" dist="38100" dir="2700000" algn="tl">
                    <a:srgbClr val="000000">
                      <a:alpha val="43137"/>
                    </a:srgbClr>
                  </a:outerShdw>
                </a:effectLst>
                <a:latin typeface="Times New Roman" pitchFamily="18" charset="0"/>
                <a:ea typeface="仿宋_GB2312" pitchFamily="49" charset="-122"/>
                <a:cs typeface="Times New Roman" pitchFamily="18" charset="0"/>
              </a:rPr>
              <a:t> h(n</a:t>
            </a:r>
            <a:r>
              <a:rPr kumimoji="1" lang="en-US" altLang="zh-CN" sz="2400" b="1" dirty="0">
                <a:solidFill>
                  <a:srgbClr val="FF33CC"/>
                </a:solidFill>
                <a:effectLst>
                  <a:outerShdw blurRad="38100" dist="38100" dir="2700000" algn="tl">
                    <a:srgbClr val="000000">
                      <a:alpha val="43137"/>
                    </a:srgbClr>
                  </a:outerShdw>
                </a:effectLst>
                <a:latin typeface="Times New Roman" pitchFamily="18" charset="0"/>
                <a:ea typeface="仿宋_GB2312" pitchFamily="49" charset="-122"/>
                <a:cs typeface="Times New Roman" pitchFamily="18" charset="0"/>
              </a:rPr>
              <a:t>)</a:t>
            </a:r>
            <a:r>
              <a:rPr kumimoji="1" lang="zh-CN" altLang="en-US" sz="2400" b="1" dirty="0">
                <a:solidFill>
                  <a:srgbClr val="FF33CC"/>
                </a:solidFill>
                <a:effectLst>
                  <a:outerShdw blurRad="38100" dist="38100" dir="2700000" algn="tl">
                    <a:srgbClr val="000000">
                      <a:alpha val="43137"/>
                    </a:srgbClr>
                  </a:outerShdw>
                </a:effectLst>
                <a:latin typeface="Times New Roman" pitchFamily="18" charset="0"/>
                <a:ea typeface="仿宋_GB2312" pitchFamily="49" charset="-122"/>
                <a:cs typeface="Times New Roman" pitchFamily="18" charset="0"/>
              </a:rPr>
              <a:t>是最小代价</a:t>
            </a:r>
            <a:r>
              <a:rPr kumimoji="1" lang="en-US" altLang="zh-CN" sz="2400" b="1" dirty="0">
                <a:solidFill>
                  <a:srgbClr val="FF33CC"/>
                </a:solidFill>
                <a:effectLst>
                  <a:outerShdw blurRad="38100" dist="38100" dir="2700000" algn="tl">
                    <a:srgbClr val="000000">
                      <a:alpha val="43137"/>
                    </a:srgbClr>
                  </a:outerShdw>
                </a:effectLst>
                <a:latin typeface="Times New Roman" pitchFamily="18" charset="0"/>
                <a:ea typeface="仿宋_GB2312" pitchFamily="49" charset="-122"/>
                <a:cs typeface="Times New Roman" pitchFamily="18" charset="0"/>
              </a:rPr>
              <a:t>h*(n)</a:t>
            </a:r>
            <a:r>
              <a:rPr kumimoji="1" lang="zh-CN" altLang="en-US" sz="2400" b="1" dirty="0">
                <a:solidFill>
                  <a:srgbClr val="FF33CC"/>
                </a:solidFill>
                <a:effectLst>
                  <a:outerShdw blurRad="38100" dist="38100" dir="2700000" algn="tl">
                    <a:srgbClr val="000000">
                      <a:alpha val="43137"/>
                    </a:srgbClr>
                  </a:outerShdw>
                </a:effectLst>
                <a:latin typeface="Times New Roman" pitchFamily="18" charset="0"/>
                <a:ea typeface="仿宋_GB2312" pitchFamily="49" charset="-122"/>
                <a:cs typeface="Times New Roman" pitchFamily="18" charset="0"/>
              </a:rPr>
              <a:t>的下界，即对</a:t>
            </a:r>
            <a:r>
              <a:rPr kumimoji="1" lang="zh-CN" altLang="en-US" sz="2400" b="1" dirty="0" smtClean="0">
                <a:solidFill>
                  <a:srgbClr val="FF33CC"/>
                </a:solidFill>
                <a:effectLst>
                  <a:outerShdw blurRad="38100" dist="38100" dir="2700000" algn="tl">
                    <a:srgbClr val="000000">
                      <a:alpha val="43137"/>
                    </a:srgbClr>
                  </a:outerShdw>
                </a:effectLst>
                <a:latin typeface="Times New Roman" pitchFamily="18" charset="0"/>
                <a:ea typeface="仿宋_GB2312" pitchFamily="49" charset="-122"/>
                <a:cs typeface="Times New Roman" pitchFamily="18" charset="0"/>
              </a:rPr>
              <a:t>任意结点</a:t>
            </a:r>
            <a:r>
              <a:rPr kumimoji="1" lang="en-US" altLang="zh-CN" sz="2400" b="1" dirty="0" smtClean="0">
                <a:solidFill>
                  <a:srgbClr val="FF33CC"/>
                </a:solidFill>
                <a:effectLst>
                  <a:outerShdw blurRad="38100" dist="38100" dir="2700000" algn="tl">
                    <a:srgbClr val="000000">
                      <a:alpha val="43137"/>
                    </a:srgbClr>
                  </a:outerShdw>
                </a:effectLst>
                <a:latin typeface="Times New Roman" pitchFamily="18" charset="0"/>
                <a:ea typeface="仿宋_GB2312" pitchFamily="49" charset="-122"/>
                <a:cs typeface="Times New Roman" pitchFamily="18" charset="0"/>
              </a:rPr>
              <a:t>n</a:t>
            </a:r>
            <a:r>
              <a:rPr kumimoji="1" lang="zh-CN" altLang="en-US" sz="2400" b="1" dirty="0">
                <a:solidFill>
                  <a:srgbClr val="FF33CC"/>
                </a:solidFill>
                <a:effectLst>
                  <a:outerShdw blurRad="38100" dist="38100" dir="2700000" algn="tl">
                    <a:srgbClr val="000000">
                      <a:alpha val="43137"/>
                    </a:srgbClr>
                  </a:outerShdw>
                </a:effectLst>
                <a:latin typeface="Times New Roman" pitchFamily="18" charset="0"/>
                <a:ea typeface="仿宋_GB2312" pitchFamily="49" charset="-122"/>
                <a:cs typeface="Times New Roman" pitchFamily="18" charset="0"/>
              </a:rPr>
              <a:t>均</a:t>
            </a:r>
            <a:r>
              <a:rPr kumimoji="1" lang="zh-CN" altLang="en-US" sz="2400" b="1" dirty="0" smtClean="0">
                <a:solidFill>
                  <a:srgbClr val="FF33CC"/>
                </a:solidFill>
                <a:effectLst>
                  <a:outerShdw blurRad="38100" dist="38100" dir="2700000" algn="tl">
                    <a:srgbClr val="000000">
                      <a:alpha val="43137"/>
                    </a:srgbClr>
                  </a:outerShdw>
                </a:effectLst>
                <a:latin typeface="Times New Roman" pitchFamily="18" charset="0"/>
                <a:ea typeface="仿宋_GB2312" pitchFamily="49" charset="-122"/>
                <a:cs typeface="Times New Roman" pitchFamily="18" charset="0"/>
              </a:rPr>
              <a:t>有 </a:t>
            </a:r>
            <a:r>
              <a:rPr kumimoji="1" lang="en-US" altLang="zh-CN" sz="2400" b="1" dirty="0" smtClean="0">
                <a:solidFill>
                  <a:srgbClr val="FF33CC"/>
                </a:solidFill>
                <a:effectLst>
                  <a:outerShdw blurRad="38100" dist="38100" dir="2700000" algn="tl">
                    <a:srgbClr val="000000">
                      <a:alpha val="43137"/>
                    </a:srgbClr>
                  </a:outerShdw>
                </a:effectLst>
                <a:latin typeface="Times New Roman" pitchFamily="18" charset="0"/>
                <a:ea typeface="仿宋_GB2312" pitchFamily="49" charset="-122"/>
                <a:cs typeface="Times New Roman" pitchFamily="18" charset="0"/>
              </a:rPr>
              <a:t>h(n</a:t>
            </a:r>
            <a:r>
              <a:rPr kumimoji="1" lang="en-US" altLang="zh-CN" sz="2400" b="1" dirty="0">
                <a:solidFill>
                  <a:srgbClr val="FF33CC"/>
                </a:solidFill>
                <a:effectLst>
                  <a:outerShdw blurRad="38100" dist="38100" dir="2700000" algn="tl">
                    <a:srgbClr val="000000">
                      <a:alpha val="43137"/>
                    </a:srgbClr>
                  </a:outerShdw>
                </a:effectLst>
                <a:latin typeface="Times New Roman" pitchFamily="18" charset="0"/>
                <a:ea typeface="仿宋_GB2312" pitchFamily="49" charset="-122"/>
                <a:cs typeface="Times New Roman" pitchFamily="18" charset="0"/>
              </a:rPr>
              <a:t>)≤h*(n)</a:t>
            </a:r>
            <a:r>
              <a:rPr kumimoji="1" lang="zh-CN" altLang="en-US" sz="2400" b="1" dirty="0">
                <a:solidFill>
                  <a:srgbClr val="FF33CC"/>
                </a:solidFill>
                <a:effectLst>
                  <a:outerShdw blurRad="38100" dist="38100" dir="2700000" algn="tl">
                    <a:srgbClr val="000000">
                      <a:alpha val="43137"/>
                    </a:srgbClr>
                  </a:outerShdw>
                </a:effectLst>
                <a:latin typeface="Times New Roman" pitchFamily="18" charset="0"/>
                <a:ea typeface="仿宋_GB2312" pitchFamily="49" charset="-122"/>
                <a:cs typeface="Times New Roman" pitchFamily="18" charset="0"/>
              </a:rPr>
              <a:t>。</a:t>
            </a:r>
          </a:p>
          <a:p>
            <a:pPr eaLnBrk="1" hangingPunct="1">
              <a:lnSpc>
                <a:spcPct val="110000"/>
              </a:lnSpc>
              <a:spcBef>
                <a:spcPts val="1800"/>
              </a:spcBef>
            </a:pPr>
            <a:r>
              <a:rPr kumimoji="1" lang="zh-CN" altLang="en-US" sz="2400" b="1" dirty="0">
                <a:latin typeface="Times New Roman" pitchFamily="18" charset="0"/>
                <a:ea typeface="幼圆" pitchFamily="49" charset="-122"/>
                <a:cs typeface="Times New Roman" pitchFamily="18" charset="0"/>
              </a:rPr>
              <a:t> </a:t>
            </a:r>
            <a:r>
              <a:rPr kumimoji="1" lang="zh-CN" altLang="en-US" sz="2400" b="1" dirty="0" smtClean="0">
                <a:latin typeface="Times New Roman" pitchFamily="18" charset="0"/>
                <a:ea typeface="幼圆" pitchFamily="49" charset="-122"/>
                <a:cs typeface="Times New Roman" pitchFamily="18" charset="0"/>
              </a:rPr>
              <a:t>        </a:t>
            </a:r>
            <a:r>
              <a:rPr kumimoji="1" lang="zh-CN" altLang="en-US" sz="2400" b="1" dirty="0" smtClean="0">
                <a:solidFill>
                  <a:srgbClr val="7030A0"/>
                </a:solidFill>
                <a:latin typeface="Times New Roman" pitchFamily="18" charset="0"/>
                <a:ea typeface="幼圆" pitchFamily="49" charset="-122"/>
                <a:cs typeface="Times New Roman" pitchFamily="18" charset="0"/>
              </a:rPr>
              <a:t>满足</a:t>
            </a:r>
            <a:r>
              <a:rPr kumimoji="1" lang="zh-CN" altLang="en-US" sz="2400" b="1" dirty="0">
                <a:solidFill>
                  <a:srgbClr val="7030A0"/>
                </a:solidFill>
                <a:latin typeface="Times New Roman" pitchFamily="18" charset="0"/>
                <a:ea typeface="幼圆" pitchFamily="49" charset="-122"/>
                <a:cs typeface="Times New Roman" pitchFamily="18" charset="0"/>
              </a:rPr>
              <a:t>上述两条限制的</a:t>
            </a:r>
            <a:r>
              <a:rPr kumimoji="1" lang="en-US" altLang="zh-CN" sz="2400" b="1" dirty="0">
                <a:solidFill>
                  <a:srgbClr val="7030A0"/>
                </a:solidFill>
                <a:latin typeface="Times New Roman" pitchFamily="18" charset="0"/>
                <a:ea typeface="幼圆" pitchFamily="49" charset="-122"/>
                <a:cs typeface="Times New Roman" pitchFamily="18" charset="0"/>
              </a:rPr>
              <a:t>A</a:t>
            </a:r>
            <a:r>
              <a:rPr kumimoji="1" lang="zh-CN" altLang="en-US" sz="2400" b="1" dirty="0">
                <a:solidFill>
                  <a:srgbClr val="7030A0"/>
                </a:solidFill>
                <a:latin typeface="Times New Roman" pitchFamily="18" charset="0"/>
                <a:ea typeface="幼圆" pitchFamily="49" charset="-122"/>
                <a:cs typeface="Times New Roman" pitchFamily="18" charset="0"/>
              </a:rPr>
              <a:t>算法称为</a:t>
            </a:r>
            <a:r>
              <a:rPr kumimoji="1" lang="en-US" altLang="zh-CN" sz="2400" b="1" dirty="0">
                <a:solidFill>
                  <a:srgbClr val="7030A0"/>
                </a:solidFill>
                <a:latin typeface="Times New Roman" pitchFamily="18" charset="0"/>
                <a:ea typeface="幼圆" pitchFamily="49" charset="-122"/>
                <a:cs typeface="Times New Roman" pitchFamily="18" charset="0"/>
              </a:rPr>
              <a:t>A*</a:t>
            </a:r>
            <a:r>
              <a:rPr kumimoji="1" lang="zh-CN" altLang="en-US" sz="2400" b="1" dirty="0">
                <a:solidFill>
                  <a:srgbClr val="7030A0"/>
                </a:solidFill>
                <a:latin typeface="Times New Roman" pitchFamily="18" charset="0"/>
                <a:ea typeface="幼圆" pitchFamily="49" charset="-122"/>
                <a:cs typeface="Times New Roman" pitchFamily="18" charset="0"/>
              </a:rPr>
              <a:t>算法。</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
          <p:cNvSpPr txBox="1">
            <a:spLocks noChangeArrowheads="1"/>
          </p:cNvSpPr>
          <p:nvPr/>
        </p:nvSpPr>
        <p:spPr bwMode="auto">
          <a:xfrm>
            <a:off x="431540" y="1124744"/>
            <a:ext cx="8642350" cy="4315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342900" indent="-342900" eaLnBrk="1" hangingPunct="1">
              <a:lnSpc>
                <a:spcPct val="110000"/>
              </a:lnSpc>
              <a:spcBef>
                <a:spcPts val="1800"/>
              </a:spcBef>
              <a:buFont typeface="Arial" pitchFamily="34" charset="0"/>
              <a:buChar char="•"/>
            </a:pPr>
            <a:r>
              <a:rPr kumimoji="1" lang="zh-CN" altLang="en-US" sz="2400" b="1" dirty="0" smtClean="0">
                <a:solidFill>
                  <a:srgbClr val="3333FF"/>
                </a:solidFill>
                <a:latin typeface="Times New Roman" pitchFamily="18" charset="0"/>
                <a:ea typeface="幼圆" pitchFamily="49" charset="-122"/>
                <a:cs typeface="Times New Roman" pitchFamily="18" charset="0"/>
              </a:rPr>
              <a:t>可采纳性</a:t>
            </a:r>
            <a:r>
              <a:rPr kumimoji="1" lang="en-US" altLang="zh-CN" sz="2400" b="1" dirty="0" smtClean="0">
                <a:solidFill>
                  <a:srgbClr val="3333FF"/>
                </a:solidFill>
                <a:latin typeface="Times New Roman" pitchFamily="18" charset="0"/>
                <a:ea typeface="幼圆" pitchFamily="49" charset="-122"/>
                <a:cs typeface="Times New Roman" pitchFamily="18" charset="0"/>
              </a:rPr>
              <a:t>(Admissibility)</a:t>
            </a:r>
          </a:p>
          <a:p>
            <a:pPr marL="342900" indent="-342900" eaLnBrk="1" hangingPunct="1">
              <a:lnSpc>
                <a:spcPct val="110000"/>
              </a:lnSpc>
              <a:spcBef>
                <a:spcPts val="1800"/>
              </a:spcBef>
              <a:buFont typeface="Arial" pitchFamily="34" charset="0"/>
              <a:buChar char="•"/>
            </a:pPr>
            <a:endParaRPr kumimoji="1" lang="en-US" altLang="zh-CN" sz="2400" b="1" dirty="0">
              <a:solidFill>
                <a:srgbClr val="3333FF"/>
              </a:solidFill>
              <a:latin typeface="Times New Roman" pitchFamily="18" charset="0"/>
              <a:ea typeface="幼圆" pitchFamily="49" charset="-122"/>
              <a:cs typeface="Times New Roman" pitchFamily="18" charset="0"/>
            </a:endParaRPr>
          </a:p>
          <a:p>
            <a:pPr marL="342900" indent="-342900" eaLnBrk="1" hangingPunct="1">
              <a:lnSpc>
                <a:spcPct val="110000"/>
              </a:lnSpc>
              <a:spcBef>
                <a:spcPts val="1800"/>
              </a:spcBef>
              <a:buFont typeface="Arial" pitchFamily="34" charset="0"/>
              <a:buChar char="•"/>
            </a:pPr>
            <a:endParaRPr kumimoji="1" lang="en-US" altLang="zh-CN" sz="2400" b="1" dirty="0" smtClean="0">
              <a:solidFill>
                <a:srgbClr val="3333FF"/>
              </a:solidFill>
              <a:latin typeface="Times New Roman" pitchFamily="18" charset="0"/>
              <a:ea typeface="幼圆" pitchFamily="49" charset="-122"/>
              <a:cs typeface="Times New Roman" pitchFamily="18" charset="0"/>
            </a:endParaRPr>
          </a:p>
          <a:p>
            <a:pPr marL="342900" indent="-342900" eaLnBrk="1" hangingPunct="1">
              <a:lnSpc>
                <a:spcPct val="110000"/>
              </a:lnSpc>
              <a:spcBef>
                <a:spcPts val="1800"/>
              </a:spcBef>
              <a:buFont typeface="Arial" pitchFamily="34" charset="0"/>
              <a:buChar char="•"/>
            </a:pPr>
            <a:r>
              <a:rPr kumimoji="1" lang="zh-CN" altLang="en-US" sz="2400" b="1" dirty="0" smtClean="0">
                <a:solidFill>
                  <a:srgbClr val="3333FF"/>
                </a:solidFill>
                <a:latin typeface="Times New Roman" pitchFamily="18" charset="0"/>
                <a:ea typeface="幼圆" pitchFamily="49" charset="-122"/>
                <a:cs typeface="Times New Roman" pitchFamily="18" charset="0"/>
              </a:rPr>
              <a:t>单调性 </a:t>
            </a:r>
            <a:r>
              <a:rPr kumimoji="1" lang="en-US" altLang="zh-CN" sz="2400" b="1" dirty="0" smtClean="0">
                <a:solidFill>
                  <a:srgbClr val="3333FF"/>
                </a:solidFill>
                <a:latin typeface="Times New Roman" pitchFamily="18" charset="0"/>
                <a:ea typeface="幼圆" pitchFamily="49" charset="-122"/>
                <a:cs typeface="Times New Roman" pitchFamily="18" charset="0"/>
              </a:rPr>
              <a:t>(Monotonicity)</a:t>
            </a:r>
          </a:p>
          <a:p>
            <a:pPr marL="342900" indent="-342900" eaLnBrk="1" hangingPunct="1">
              <a:lnSpc>
                <a:spcPct val="110000"/>
              </a:lnSpc>
              <a:spcBef>
                <a:spcPts val="1800"/>
              </a:spcBef>
              <a:buFont typeface="Arial" pitchFamily="34" charset="0"/>
              <a:buChar char="•"/>
            </a:pPr>
            <a:endParaRPr kumimoji="1" lang="en-US" altLang="zh-CN" sz="2400" b="1" dirty="0">
              <a:solidFill>
                <a:srgbClr val="3333FF"/>
              </a:solidFill>
              <a:latin typeface="Times New Roman" pitchFamily="18" charset="0"/>
              <a:ea typeface="幼圆" pitchFamily="49" charset="-122"/>
              <a:cs typeface="Times New Roman" pitchFamily="18" charset="0"/>
            </a:endParaRPr>
          </a:p>
          <a:p>
            <a:pPr marL="342900" indent="-342900" eaLnBrk="1" hangingPunct="1">
              <a:lnSpc>
                <a:spcPct val="110000"/>
              </a:lnSpc>
              <a:spcBef>
                <a:spcPts val="1800"/>
              </a:spcBef>
              <a:buFont typeface="Arial" pitchFamily="34" charset="0"/>
              <a:buChar char="•"/>
            </a:pPr>
            <a:endParaRPr kumimoji="1" lang="en-US" altLang="zh-CN" sz="2400" b="1" dirty="0" smtClean="0">
              <a:solidFill>
                <a:srgbClr val="3333FF"/>
              </a:solidFill>
              <a:latin typeface="Times New Roman" pitchFamily="18" charset="0"/>
              <a:ea typeface="幼圆" pitchFamily="49" charset="-122"/>
              <a:cs typeface="Times New Roman" pitchFamily="18" charset="0"/>
            </a:endParaRPr>
          </a:p>
          <a:p>
            <a:pPr marL="342900" indent="-342900" eaLnBrk="1" hangingPunct="1">
              <a:lnSpc>
                <a:spcPct val="110000"/>
              </a:lnSpc>
              <a:spcBef>
                <a:spcPts val="1800"/>
              </a:spcBef>
              <a:buFont typeface="Arial" pitchFamily="34" charset="0"/>
              <a:buChar char="•"/>
            </a:pPr>
            <a:r>
              <a:rPr kumimoji="1" lang="zh-CN" altLang="en-US" sz="2400" b="1" dirty="0" smtClean="0">
                <a:solidFill>
                  <a:srgbClr val="3333FF"/>
                </a:solidFill>
                <a:latin typeface="Times New Roman" pitchFamily="18" charset="0"/>
                <a:ea typeface="幼圆" pitchFamily="49" charset="-122"/>
                <a:cs typeface="Times New Roman" pitchFamily="18" charset="0"/>
              </a:rPr>
              <a:t>有指导性</a:t>
            </a:r>
            <a:endParaRPr kumimoji="1" lang="zh-CN" altLang="en-US" sz="2400" b="1" dirty="0">
              <a:solidFill>
                <a:srgbClr val="3333FF"/>
              </a:solidFill>
              <a:latin typeface="Times New Roman" pitchFamily="18" charset="0"/>
              <a:ea typeface="幼圆" pitchFamily="49" charset="-122"/>
              <a:cs typeface="Times New Roman" pitchFamily="18" charset="0"/>
            </a:endParaRPr>
          </a:p>
        </p:txBody>
      </p:sp>
      <p:sp>
        <p:nvSpPr>
          <p:cNvPr id="2" name="幻灯片编号占位符 1"/>
          <p:cNvSpPr>
            <a:spLocks noGrp="1"/>
          </p:cNvSpPr>
          <p:nvPr>
            <p:ph type="sldNum" sz="quarter" idx="12"/>
          </p:nvPr>
        </p:nvSpPr>
        <p:spPr/>
        <p:txBody>
          <a:bodyPr/>
          <a:lstStyle/>
          <a:p>
            <a:pPr>
              <a:defRPr/>
            </a:pPr>
            <a:fld id="{59600C74-1076-4188-ABB4-4BD7F6214EB2}" type="slidenum">
              <a:rPr lang="en-US" altLang="zh-CN" smtClean="0"/>
              <a:pPr>
                <a:defRPr/>
              </a:pPr>
              <a:t>102</a:t>
            </a:fld>
            <a:endParaRPr lang="en-US" altLang="zh-CN"/>
          </a:p>
        </p:txBody>
      </p:sp>
      <p:sp>
        <p:nvSpPr>
          <p:cNvPr id="3" name="Rectangle 3"/>
          <p:cNvSpPr>
            <a:spLocks noChangeArrowheads="1"/>
          </p:cNvSpPr>
          <p:nvPr/>
        </p:nvSpPr>
        <p:spPr bwMode="auto">
          <a:xfrm>
            <a:off x="503238" y="152400"/>
            <a:ext cx="777716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en-US" sz="4000" b="1" dirty="0" smtClean="0">
                <a:solidFill>
                  <a:schemeClr val="accent2"/>
                </a:solidFill>
                <a:latin typeface="方正姚体" pitchFamily="2" charset="-122"/>
                <a:ea typeface="方正姚体" pitchFamily="2" charset="-122"/>
              </a:rPr>
              <a:t>启发式</a:t>
            </a:r>
            <a:r>
              <a:rPr lang="zh-CN" altLang="en-US" sz="4000" b="1" dirty="0" smtClean="0">
                <a:solidFill>
                  <a:schemeClr val="accent2"/>
                </a:solidFill>
                <a:latin typeface="方正姚体" pitchFamily="2" charset="-122"/>
                <a:ea typeface="方正姚体" pitchFamily="2" charset="-122"/>
              </a:rPr>
              <a:t>信息的性质</a:t>
            </a:r>
            <a:endParaRPr lang="zh-CN" altLang="en-US" sz="4000" b="1" dirty="0">
              <a:solidFill>
                <a:schemeClr val="accent2"/>
              </a:solidFill>
              <a:latin typeface="方正姚体" pitchFamily="2" charset="-122"/>
              <a:ea typeface="方正姚体" pitchFamily="2" charset="-122"/>
            </a:endParaRPr>
          </a:p>
        </p:txBody>
      </p:sp>
      <p:grpSp>
        <p:nvGrpSpPr>
          <p:cNvPr id="7" name="组 6"/>
          <p:cNvGrpSpPr/>
          <p:nvPr/>
        </p:nvGrpSpPr>
        <p:grpSpPr>
          <a:xfrm>
            <a:off x="755576" y="1700808"/>
            <a:ext cx="8028892" cy="1080120"/>
            <a:chOff x="755576" y="1700808"/>
            <a:chExt cx="8028892" cy="1080120"/>
          </a:xfrm>
        </p:grpSpPr>
        <p:sp>
          <p:nvSpPr>
            <p:cNvPr id="6" name="圆角矩形 5"/>
            <p:cNvSpPr/>
            <p:nvPr/>
          </p:nvSpPr>
          <p:spPr>
            <a:xfrm>
              <a:off x="755576" y="1700808"/>
              <a:ext cx="8028892" cy="1080120"/>
            </a:xfrm>
            <a:prstGeom prst="roundRect">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矩形 4"/>
            <p:cNvSpPr/>
            <p:nvPr/>
          </p:nvSpPr>
          <p:spPr>
            <a:xfrm>
              <a:off x="863588" y="1808820"/>
              <a:ext cx="7668852" cy="764312"/>
            </a:xfrm>
            <a:prstGeom prst="rect">
              <a:avLst/>
            </a:prstGeom>
          </p:spPr>
          <p:txBody>
            <a:bodyPr wrap="square">
              <a:spAutoFit/>
            </a:bodyPr>
            <a:lstStyle/>
            <a:p>
              <a:pPr>
                <a:lnSpc>
                  <a:spcPct val="110000"/>
                </a:lnSpc>
                <a:spcBef>
                  <a:spcPts val="1800"/>
                </a:spcBef>
              </a:pPr>
              <a:r>
                <a:rPr kumimoji="1" lang="zh-CN" altLang="en-US" sz="2000" b="1" dirty="0" smtClean="0">
                  <a:solidFill>
                    <a:srgbClr val="000000"/>
                  </a:solidFill>
                  <a:latin typeface="Times New Roman"/>
                  <a:ea typeface="仿宋_GB2312" pitchFamily="49" charset="-122"/>
                  <a:cs typeface="Times New Roman"/>
                </a:rPr>
                <a:t>对任一状态空间图，如果</a:t>
              </a:r>
              <a:r>
                <a:rPr kumimoji="1" lang="en-US" altLang="zh-CN" sz="2000" b="1" i="1" dirty="0" smtClean="0">
                  <a:solidFill>
                    <a:srgbClr val="000000"/>
                  </a:solidFill>
                  <a:latin typeface="Times New Roman"/>
                  <a:ea typeface="仿宋_GB2312" pitchFamily="49" charset="-122"/>
                  <a:cs typeface="Times New Roman"/>
                </a:rPr>
                <a:t>h</a:t>
              </a:r>
              <a:r>
                <a:rPr kumimoji="1" lang="en-US" altLang="zh-CN" sz="2000" b="1" dirty="0" smtClean="0">
                  <a:solidFill>
                    <a:srgbClr val="000000"/>
                  </a:solidFill>
                  <a:latin typeface="Times New Roman"/>
                  <a:ea typeface="仿宋_GB2312" pitchFamily="49" charset="-122"/>
                  <a:cs typeface="Times New Roman"/>
                </a:rPr>
                <a:t>(</a:t>
              </a:r>
              <a:r>
                <a:rPr kumimoji="1" lang="en-US" altLang="zh-CN" sz="2000" b="1" i="1" dirty="0" smtClean="0">
                  <a:solidFill>
                    <a:srgbClr val="000000"/>
                  </a:solidFill>
                  <a:latin typeface="Times New Roman"/>
                  <a:ea typeface="仿宋_GB2312" pitchFamily="49" charset="-122"/>
                  <a:cs typeface="Times New Roman"/>
                </a:rPr>
                <a:t>n</a:t>
              </a:r>
              <a:r>
                <a:rPr kumimoji="1" lang="en-US" altLang="zh-CN" sz="2000" b="1" dirty="0" smtClean="0">
                  <a:solidFill>
                    <a:srgbClr val="000000"/>
                  </a:solidFill>
                  <a:latin typeface="Times New Roman"/>
                  <a:ea typeface="仿宋_GB2312" pitchFamily="49" charset="-122"/>
                  <a:cs typeface="Times New Roman"/>
                </a:rPr>
                <a:t>)</a:t>
              </a:r>
              <a:r>
                <a:rPr kumimoji="1" lang="zh-CN" altLang="en-US" sz="2000" b="1" dirty="0" smtClean="0">
                  <a:solidFill>
                    <a:srgbClr val="000000"/>
                  </a:solidFill>
                  <a:latin typeface="Times New Roman"/>
                  <a:ea typeface="仿宋_GB2312" pitchFamily="49" charset="-122"/>
                  <a:cs typeface="Times New Roman"/>
                </a:rPr>
                <a:t>永远不会超过真实的</a:t>
              </a:r>
              <a:r>
                <a:rPr kumimoji="1" lang="en-US" altLang="zh-CN" sz="2000" b="1" i="1" dirty="0" smtClean="0">
                  <a:solidFill>
                    <a:srgbClr val="000000"/>
                  </a:solidFill>
                  <a:latin typeface="Times New Roman"/>
                  <a:ea typeface="仿宋_GB2312" pitchFamily="49" charset="-122"/>
                  <a:cs typeface="Times New Roman"/>
                </a:rPr>
                <a:t>h</a:t>
              </a:r>
              <a:r>
                <a:rPr kumimoji="1" lang="zh-CN" altLang="en-US" sz="2000" b="1" i="1" dirty="0" smtClean="0">
                  <a:solidFill>
                    <a:srgbClr val="000000"/>
                  </a:solidFill>
                  <a:latin typeface="Times New Roman"/>
                  <a:ea typeface="仿宋_GB2312" pitchFamily="49" charset="-122"/>
                  <a:cs typeface="Times New Roman"/>
                </a:rPr>
                <a:t>*</a:t>
              </a:r>
              <a:r>
                <a:rPr kumimoji="1" lang="en-US" altLang="zh-CN" sz="2000" b="1" dirty="0" smtClean="0">
                  <a:solidFill>
                    <a:srgbClr val="000000"/>
                  </a:solidFill>
                  <a:latin typeface="Times New Roman"/>
                  <a:ea typeface="仿宋_GB2312" pitchFamily="49" charset="-122"/>
                  <a:cs typeface="Times New Roman"/>
                </a:rPr>
                <a:t>(</a:t>
              </a:r>
              <a:r>
                <a:rPr kumimoji="1" lang="en-US" altLang="zh-CN" sz="2000" b="1" i="1" dirty="0">
                  <a:solidFill>
                    <a:srgbClr val="000000"/>
                  </a:solidFill>
                  <a:latin typeface="Times New Roman"/>
                  <a:ea typeface="仿宋_GB2312" pitchFamily="49" charset="-122"/>
                  <a:cs typeface="Times New Roman"/>
                </a:rPr>
                <a:t>n</a:t>
              </a:r>
              <a:r>
                <a:rPr kumimoji="1" lang="en-US" altLang="zh-CN" sz="2000" b="1" dirty="0" smtClean="0">
                  <a:solidFill>
                    <a:srgbClr val="000000"/>
                  </a:solidFill>
                  <a:latin typeface="Times New Roman"/>
                  <a:ea typeface="仿宋_GB2312" pitchFamily="49" charset="-122"/>
                  <a:cs typeface="Times New Roman"/>
                </a:rPr>
                <a:t>)</a:t>
              </a:r>
              <a:r>
                <a:rPr kumimoji="1" lang="zh-CN" altLang="en-US" sz="2000" b="1" dirty="0" smtClean="0">
                  <a:solidFill>
                    <a:srgbClr val="000000"/>
                  </a:solidFill>
                  <a:latin typeface="Times New Roman"/>
                  <a:ea typeface="仿宋_GB2312" pitchFamily="49" charset="-122"/>
                  <a:cs typeface="Times New Roman"/>
                </a:rPr>
                <a:t>，那么称该启发式信息是可采纳的</a:t>
              </a:r>
              <a:endParaRPr kumimoji="1" lang="en-US" altLang="zh-CN" sz="2000" b="1" dirty="0">
                <a:solidFill>
                  <a:srgbClr val="000000"/>
                </a:solidFill>
                <a:latin typeface="Times New Roman"/>
                <a:cs typeface="Times New Roman"/>
              </a:endParaRPr>
            </a:p>
          </p:txBody>
        </p:sp>
      </p:grpSp>
      <p:grpSp>
        <p:nvGrpSpPr>
          <p:cNvPr id="9" name="组 8"/>
          <p:cNvGrpSpPr/>
          <p:nvPr/>
        </p:nvGrpSpPr>
        <p:grpSpPr>
          <a:xfrm>
            <a:off x="755576" y="3681028"/>
            <a:ext cx="8028892" cy="1080120"/>
            <a:chOff x="755576" y="1700808"/>
            <a:chExt cx="8028892" cy="1080120"/>
          </a:xfrm>
        </p:grpSpPr>
        <p:sp>
          <p:nvSpPr>
            <p:cNvPr id="10" name="圆角矩形 9"/>
            <p:cNvSpPr/>
            <p:nvPr/>
          </p:nvSpPr>
          <p:spPr>
            <a:xfrm>
              <a:off x="755576" y="1700808"/>
              <a:ext cx="8028892" cy="1080120"/>
            </a:xfrm>
            <a:prstGeom prst="roundRect">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007604" y="1808820"/>
              <a:ext cx="7668852" cy="764312"/>
            </a:xfrm>
            <a:prstGeom prst="rect">
              <a:avLst/>
            </a:prstGeom>
          </p:spPr>
          <p:txBody>
            <a:bodyPr wrap="square">
              <a:spAutoFit/>
            </a:bodyPr>
            <a:lstStyle/>
            <a:p>
              <a:pPr>
                <a:lnSpc>
                  <a:spcPct val="110000"/>
                </a:lnSpc>
                <a:spcBef>
                  <a:spcPts val="1800"/>
                </a:spcBef>
              </a:pPr>
              <a:r>
                <a:rPr kumimoji="1" lang="zh-CN" altLang="en-US" sz="2000" b="1" dirty="0">
                  <a:solidFill>
                    <a:srgbClr val="000000"/>
                  </a:solidFill>
                  <a:latin typeface="Times New Roman"/>
                  <a:ea typeface="仿宋_GB2312" pitchFamily="49" charset="-122"/>
                  <a:cs typeface="Times New Roman"/>
                </a:rPr>
                <a:t>对任一状态空间图</a:t>
              </a:r>
              <a:r>
                <a:rPr kumimoji="1" lang="zh-CN" altLang="en-US" sz="2000" b="1" dirty="0" smtClean="0">
                  <a:solidFill>
                    <a:srgbClr val="000000"/>
                  </a:solidFill>
                  <a:latin typeface="Times New Roman"/>
                  <a:ea typeface="仿宋_GB2312" pitchFamily="49" charset="-122"/>
                  <a:cs typeface="Times New Roman"/>
                </a:rPr>
                <a:t>，若启发式信息是单调的，则对于结点</a:t>
              </a:r>
              <a:r>
                <a:rPr kumimoji="1" lang="en-US" altLang="zh-CN" sz="2000" b="1" i="1" dirty="0" smtClean="0">
                  <a:solidFill>
                    <a:srgbClr val="000000"/>
                  </a:solidFill>
                  <a:latin typeface="Times New Roman"/>
                  <a:ea typeface="仿宋_GB2312" pitchFamily="49" charset="-122"/>
                  <a:cs typeface="Times New Roman"/>
                </a:rPr>
                <a:t>n</a:t>
              </a:r>
              <a:r>
                <a:rPr kumimoji="1" lang="zh-CN" altLang="en-US" sz="2000" b="1" dirty="0" smtClean="0">
                  <a:solidFill>
                    <a:srgbClr val="000000"/>
                  </a:solidFill>
                  <a:latin typeface="Times New Roman"/>
                  <a:ea typeface="仿宋_GB2312" pitchFamily="49" charset="-122"/>
                  <a:cs typeface="Times New Roman"/>
                </a:rPr>
                <a:t>以及其后继结点</a:t>
              </a:r>
              <a:r>
                <a:rPr kumimoji="1" lang="en-US" altLang="zh-CN" sz="2000" b="1" i="1" dirty="0" smtClean="0">
                  <a:solidFill>
                    <a:srgbClr val="000000"/>
                  </a:solidFill>
                  <a:latin typeface="Times New Roman"/>
                  <a:ea typeface="仿宋_GB2312" pitchFamily="49" charset="-122"/>
                  <a:cs typeface="Times New Roman"/>
                </a:rPr>
                <a:t>n’</a:t>
              </a:r>
              <a:r>
                <a:rPr kumimoji="1" lang="zh-CN" altLang="en-US" sz="2000" b="1" dirty="0" smtClean="0">
                  <a:solidFill>
                    <a:srgbClr val="000000"/>
                  </a:solidFill>
                  <a:latin typeface="Times New Roman"/>
                  <a:ea typeface="仿宋_GB2312" pitchFamily="49" charset="-122"/>
                  <a:cs typeface="Times New Roman"/>
                </a:rPr>
                <a:t>，满足</a:t>
              </a:r>
              <a:r>
                <a:rPr kumimoji="1" lang="en-US" altLang="zh-CN" sz="2000" i="1" dirty="0" smtClean="0">
                  <a:solidFill>
                    <a:srgbClr val="000000"/>
                  </a:solidFill>
                  <a:latin typeface="Times New Roman"/>
                  <a:ea typeface="仿宋_GB2312" pitchFamily="49" charset="-122"/>
                  <a:cs typeface="Times New Roman"/>
                </a:rPr>
                <a:t>h</a:t>
              </a:r>
              <a:r>
                <a:rPr kumimoji="1" lang="en-US" altLang="zh-CN" sz="2000" dirty="0">
                  <a:solidFill>
                    <a:srgbClr val="000000"/>
                  </a:solidFill>
                  <a:latin typeface="Times New Roman"/>
                  <a:ea typeface="仿宋_GB2312" pitchFamily="49" charset="-122"/>
                  <a:cs typeface="Times New Roman"/>
                </a:rPr>
                <a:t>(</a:t>
              </a:r>
              <a:r>
                <a:rPr kumimoji="1" lang="en-US" altLang="zh-CN" sz="2000" i="1" dirty="0">
                  <a:solidFill>
                    <a:srgbClr val="000000"/>
                  </a:solidFill>
                  <a:latin typeface="Times New Roman"/>
                  <a:ea typeface="仿宋_GB2312" pitchFamily="49" charset="-122"/>
                  <a:cs typeface="Times New Roman"/>
                </a:rPr>
                <a:t>n</a:t>
              </a:r>
              <a:r>
                <a:rPr kumimoji="1" lang="en-US" altLang="zh-CN" sz="2000" dirty="0">
                  <a:solidFill>
                    <a:srgbClr val="000000"/>
                  </a:solidFill>
                  <a:latin typeface="Times New Roman"/>
                  <a:ea typeface="仿宋_GB2312" pitchFamily="49" charset="-122"/>
                  <a:cs typeface="Times New Roman"/>
                </a:rPr>
                <a:t>) ≤</a:t>
              </a:r>
              <a:r>
                <a:rPr kumimoji="1" lang="en-US" altLang="zh-CN" sz="2000" i="1" dirty="0">
                  <a:solidFill>
                    <a:srgbClr val="000000"/>
                  </a:solidFill>
                  <a:latin typeface="Times New Roman"/>
                  <a:ea typeface="仿宋_GB2312" pitchFamily="49" charset="-122"/>
                  <a:cs typeface="Times New Roman"/>
                </a:rPr>
                <a:t>h</a:t>
              </a:r>
              <a:r>
                <a:rPr kumimoji="1" lang="en-US" altLang="zh-CN" sz="2000" dirty="0">
                  <a:solidFill>
                    <a:srgbClr val="000000"/>
                  </a:solidFill>
                  <a:latin typeface="Times New Roman"/>
                  <a:ea typeface="仿宋_GB2312" pitchFamily="49" charset="-122"/>
                  <a:cs typeface="Times New Roman"/>
                </a:rPr>
                <a:t>(</a:t>
              </a:r>
              <a:r>
                <a:rPr kumimoji="1" lang="en-US" altLang="zh-CN" sz="2000" i="1" dirty="0" smtClean="0">
                  <a:solidFill>
                    <a:srgbClr val="000000"/>
                  </a:solidFill>
                  <a:latin typeface="Times New Roman"/>
                  <a:ea typeface="仿宋_GB2312" pitchFamily="49" charset="-122"/>
                  <a:cs typeface="Times New Roman"/>
                </a:rPr>
                <a:t>n’</a:t>
              </a:r>
              <a:r>
                <a:rPr kumimoji="1" lang="en-US" altLang="zh-CN" sz="2000" dirty="0" smtClean="0">
                  <a:solidFill>
                    <a:srgbClr val="000000"/>
                  </a:solidFill>
                  <a:latin typeface="Times New Roman"/>
                  <a:ea typeface="仿宋_GB2312" pitchFamily="49" charset="-122"/>
                  <a:cs typeface="Times New Roman"/>
                </a:rPr>
                <a:t>)</a:t>
              </a:r>
              <a:r>
                <a:rPr kumimoji="1" lang="en-US" altLang="zh-CN" sz="2000" dirty="0">
                  <a:solidFill>
                    <a:srgbClr val="000000"/>
                  </a:solidFill>
                  <a:latin typeface="Times New Roman"/>
                  <a:ea typeface="仿宋_GB2312" pitchFamily="49" charset="-122"/>
                  <a:cs typeface="Times New Roman"/>
                </a:rPr>
                <a:t>+</a:t>
              </a:r>
              <a:r>
                <a:rPr kumimoji="1" lang="en-US" altLang="zh-CN" sz="2000" i="1" dirty="0">
                  <a:solidFill>
                    <a:srgbClr val="000000"/>
                  </a:solidFill>
                  <a:latin typeface="Times New Roman"/>
                  <a:ea typeface="仿宋_GB2312" pitchFamily="49" charset="-122"/>
                  <a:cs typeface="Times New Roman"/>
                </a:rPr>
                <a:t>c</a:t>
              </a:r>
              <a:r>
                <a:rPr kumimoji="1" lang="en-US" altLang="zh-CN" sz="2000" dirty="0">
                  <a:solidFill>
                    <a:srgbClr val="000000"/>
                  </a:solidFill>
                  <a:latin typeface="Times New Roman"/>
                  <a:ea typeface="仿宋_GB2312" pitchFamily="49" charset="-122"/>
                  <a:cs typeface="Times New Roman"/>
                </a:rPr>
                <a:t>(</a:t>
              </a:r>
              <a:r>
                <a:rPr kumimoji="1" lang="en-US" altLang="zh-CN" sz="2000" i="1" dirty="0" err="1">
                  <a:solidFill>
                    <a:srgbClr val="000000"/>
                  </a:solidFill>
                  <a:latin typeface="Times New Roman"/>
                  <a:ea typeface="仿宋_GB2312" pitchFamily="49" charset="-122"/>
                  <a:cs typeface="Times New Roman"/>
                </a:rPr>
                <a:t>n,n</a:t>
              </a:r>
              <a:r>
                <a:rPr kumimoji="1" lang="en-US" altLang="zh-CN" sz="2000" i="1" dirty="0">
                  <a:solidFill>
                    <a:srgbClr val="000000"/>
                  </a:solidFill>
                  <a:latin typeface="Times New Roman"/>
                  <a:ea typeface="仿宋_GB2312" pitchFamily="49" charset="-122"/>
                  <a:cs typeface="Times New Roman"/>
                </a:rPr>
                <a:t>’</a:t>
              </a:r>
              <a:r>
                <a:rPr kumimoji="1" lang="en-US" altLang="zh-CN" sz="2000" dirty="0" smtClean="0">
                  <a:solidFill>
                    <a:srgbClr val="000000"/>
                  </a:solidFill>
                  <a:latin typeface="Times New Roman"/>
                  <a:ea typeface="仿宋_GB2312" pitchFamily="49" charset="-122"/>
                  <a:cs typeface="Times New Roman"/>
                </a:rPr>
                <a:t>)</a:t>
              </a:r>
              <a:r>
                <a:rPr kumimoji="1" lang="zh-CN" altLang="en-US" sz="2000" dirty="0" smtClean="0">
                  <a:solidFill>
                    <a:srgbClr val="000000"/>
                  </a:solidFill>
                  <a:latin typeface="Times New Roman"/>
                  <a:ea typeface="仿宋_GB2312" pitchFamily="49" charset="-122"/>
                  <a:cs typeface="Times New Roman"/>
                </a:rPr>
                <a:t> </a:t>
              </a:r>
              <a:endParaRPr kumimoji="1" lang="en-US" altLang="zh-CN" sz="2000" b="1" dirty="0" smtClean="0">
                <a:solidFill>
                  <a:srgbClr val="000000"/>
                </a:solidFill>
                <a:latin typeface="Times New Roman"/>
                <a:ea typeface="仿宋_GB2312" pitchFamily="49" charset="-122"/>
                <a:cs typeface="Times New Roman"/>
              </a:endParaRPr>
            </a:p>
          </p:txBody>
        </p:sp>
      </p:grpSp>
      <p:grpSp>
        <p:nvGrpSpPr>
          <p:cNvPr id="12" name="组 11"/>
          <p:cNvGrpSpPr/>
          <p:nvPr/>
        </p:nvGrpSpPr>
        <p:grpSpPr>
          <a:xfrm>
            <a:off x="755576" y="5553236"/>
            <a:ext cx="8028892" cy="1080120"/>
            <a:chOff x="755576" y="1700808"/>
            <a:chExt cx="8028892" cy="1080120"/>
          </a:xfrm>
        </p:grpSpPr>
        <p:sp>
          <p:nvSpPr>
            <p:cNvPr id="13" name="圆角矩形 12"/>
            <p:cNvSpPr/>
            <p:nvPr/>
          </p:nvSpPr>
          <p:spPr>
            <a:xfrm>
              <a:off x="755576" y="1700808"/>
              <a:ext cx="8028892" cy="1080120"/>
            </a:xfrm>
            <a:prstGeom prst="roundRect">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899592" y="1844824"/>
              <a:ext cx="7848872" cy="764312"/>
            </a:xfrm>
            <a:prstGeom prst="rect">
              <a:avLst/>
            </a:prstGeom>
          </p:spPr>
          <p:txBody>
            <a:bodyPr wrap="square">
              <a:spAutoFit/>
            </a:bodyPr>
            <a:lstStyle/>
            <a:p>
              <a:pPr>
                <a:lnSpc>
                  <a:spcPct val="110000"/>
                </a:lnSpc>
                <a:spcBef>
                  <a:spcPts val="1800"/>
                </a:spcBef>
              </a:pPr>
              <a:r>
                <a:rPr kumimoji="1" lang="zh-CN" altLang="en-US" sz="2000" b="1" dirty="0">
                  <a:solidFill>
                    <a:srgbClr val="000000"/>
                  </a:solidFill>
                  <a:latin typeface="仿宋_GB2312" pitchFamily="49" charset="-122"/>
                  <a:ea typeface="仿宋_GB2312" pitchFamily="49" charset="-122"/>
                </a:rPr>
                <a:t>对任一状态空间图</a:t>
              </a:r>
              <a:r>
                <a:rPr kumimoji="1" lang="zh-CN" altLang="en-US" sz="2000" b="1" dirty="0" smtClean="0">
                  <a:solidFill>
                    <a:srgbClr val="000000"/>
                  </a:solidFill>
                  <a:latin typeface="仿宋_GB2312" pitchFamily="49" charset="-122"/>
                  <a:ea typeface="仿宋_GB2312" pitchFamily="49" charset="-122"/>
                </a:rPr>
                <a:t>，如果一个启发式估价函数比另一个启发式函数更贴近于真实的估价函数，那么这个启发式估价函数更有指导性</a:t>
              </a:r>
              <a:endParaRPr kumimoji="1" lang="en-US" altLang="zh-CN" sz="2000" dirty="0">
                <a:solidFill>
                  <a:srgbClr val="000000"/>
                </a:solidFill>
                <a:latin typeface="Times New Roman"/>
                <a:cs typeface="Times New Roman"/>
              </a:endParaRPr>
            </a:p>
          </p:txBody>
        </p:sp>
      </p:grpSp>
      <p:sp>
        <p:nvSpPr>
          <p:cNvPr id="8" name="圆角矩形标注 7"/>
          <p:cNvSpPr/>
          <p:nvPr/>
        </p:nvSpPr>
        <p:spPr>
          <a:xfrm>
            <a:off x="5832140" y="4869160"/>
            <a:ext cx="2592288" cy="504056"/>
          </a:xfrm>
          <a:prstGeom prst="wedgeRoundRectCallout">
            <a:avLst>
              <a:gd name="adj1" fmla="val -77358"/>
              <a:gd name="adj2" fmla="val -134091"/>
              <a:gd name="adj3" fmla="val 16667"/>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zh-CN" altLang="en-US" sz="2000" b="1" dirty="0" smtClean="0">
                <a:solidFill>
                  <a:srgbClr val="3366FF"/>
                </a:solidFill>
                <a:latin typeface="Heiti SC Light"/>
                <a:ea typeface="Heiti SC Light"/>
                <a:cs typeface="Heiti SC Light"/>
              </a:rPr>
              <a:t>三角不等式</a:t>
            </a:r>
            <a:endParaRPr kumimoji="1" lang="zh-CN" altLang="en-US" sz="2000" b="1" dirty="0">
              <a:solidFill>
                <a:srgbClr val="3366FF"/>
              </a:solidFill>
              <a:latin typeface="Heiti SC Light"/>
              <a:ea typeface="Heiti SC Light"/>
              <a:cs typeface="Heiti SC Light"/>
            </a:endParaRPr>
          </a:p>
        </p:txBody>
      </p:sp>
    </p:spTree>
    <p:extLst>
      <p:ext uri="{BB962C8B-B14F-4D97-AF65-F5344CB8AC3E}">
        <p14:creationId xmlns:p14="http://schemas.microsoft.com/office/powerpoint/2010/main" val="826531585"/>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8" name="Rectangle 4"/>
          <p:cNvSpPr>
            <a:spLocks noChangeArrowheads="1"/>
          </p:cNvSpPr>
          <p:nvPr/>
        </p:nvSpPr>
        <p:spPr bwMode="auto">
          <a:xfrm>
            <a:off x="503238" y="353943"/>
            <a:ext cx="777716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4000" b="1" dirty="0">
                <a:solidFill>
                  <a:schemeClr val="accent2"/>
                </a:solidFill>
                <a:latin typeface="方正姚体" pitchFamily="2" charset="-122"/>
                <a:ea typeface="方正姚体" pitchFamily="2" charset="-122"/>
              </a:rPr>
              <a:t>A*</a:t>
            </a:r>
            <a:r>
              <a:rPr lang="zh-CN" altLang="en-US" sz="4000" b="1" dirty="0" smtClean="0">
                <a:solidFill>
                  <a:schemeClr val="accent2"/>
                </a:solidFill>
                <a:latin typeface="方正姚体" pitchFamily="2" charset="-122"/>
                <a:ea typeface="方正姚体" pitchFamily="2" charset="-122"/>
              </a:rPr>
              <a:t>算法的最优性</a:t>
            </a:r>
            <a:endParaRPr lang="zh-CN" altLang="en-US" sz="4000" b="1" dirty="0">
              <a:solidFill>
                <a:schemeClr val="accent2"/>
              </a:solidFill>
              <a:latin typeface="方正姚体" pitchFamily="2" charset="-122"/>
              <a:ea typeface="方正姚体" pitchFamily="2" charset="-122"/>
            </a:endParaRPr>
          </a:p>
        </p:txBody>
      </p:sp>
      <p:grpSp>
        <p:nvGrpSpPr>
          <p:cNvPr id="5" name="组合 4"/>
          <p:cNvGrpSpPr/>
          <p:nvPr/>
        </p:nvGrpSpPr>
        <p:grpSpPr>
          <a:xfrm>
            <a:off x="647564" y="1412776"/>
            <a:ext cx="7632848" cy="1548172"/>
            <a:chOff x="755576" y="1484784"/>
            <a:chExt cx="7632848" cy="1548172"/>
          </a:xfrm>
        </p:grpSpPr>
        <p:sp>
          <p:nvSpPr>
            <p:cNvPr id="6" name="圆角矩形 5"/>
            <p:cNvSpPr/>
            <p:nvPr/>
          </p:nvSpPr>
          <p:spPr>
            <a:xfrm>
              <a:off x="755576" y="1484784"/>
              <a:ext cx="7632848" cy="1548172"/>
            </a:xfrm>
            <a:prstGeom prst="roundRect">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971600" y="1484784"/>
              <a:ext cx="7416824" cy="1409617"/>
            </a:xfrm>
            <a:prstGeom prst="rect">
              <a:avLst/>
            </a:prstGeom>
          </p:spPr>
          <p:txBody>
            <a:bodyPr wrap="square">
              <a:spAutoFit/>
            </a:bodyPr>
            <a:lstStyle/>
            <a:p>
              <a:pPr>
                <a:lnSpc>
                  <a:spcPct val="120000"/>
                </a:lnSpc>
              </a:pPr>
              <a:r>
                <a:rPr lang="zh-CN" altLang="en-US" sz="2400" b="1" dirty="0" smtClean="0">
                  <a:solidFill>
                    <a:srgbClr val="C00000"/>
                  </a:solidFill>
                  <a:latin typeface="幼圆" pitchFamily="49" charset="-122"/>
                  <a:ea typeface="幼圆" pitchFamily="49" charset="-122"/>
                </a:rPr>
                <a:t>定理：</a:t>
              </a:r>
              <a:r>
                <a:rPr lang="zh-CN" altLang="en-US" sz="2400" b="1" dirty="0" smtClean="0">
                  <a:solidFill>
                    <a:srgbClr val="0000FF"/>
                  </a:solidFill>
                  <a:latin typeface="幼圆" pitchFamily="49" charset="-122"/>
                  <a:ea typeface="幼圆" pitchFamily="49" charset="-122"/>
                </a:rPr>
                <a:t>若存在从初始结点</a:t>
              </a:r>
              <a:r>
                <a:rPr lang="en-US" altLang="zh-CN" sz="2400" b="1" dirty="0" smtClean="0">
                  <a:solidFill>
                    <a:srgbClr val="0000FF"/>
                  </a:solidFill>
                  <a:latin typeface="幼圆" pitchFamily="49" charset="-122"/>
                  <a:ea typeface="幼圆" pitchFamily="49" charset="-122"/>
                </a:rPr>
                <a:t>S</a:t>
              </a:r>
              <a:r>
                <a:rPr lang="en-US" altLang="zh-CN" sz="2400" b="1" baseline="-25000" dirty="0" smtClean="0">
                  <a:solidFill>
                    <a:srgbClr val="0000FF"/>
                  </a:solidFill>
                  <a:latin typeface="幼圆" pitchFamily="49" charset="-122"/>
                  <a:ea typeface="幼圆" pitchFamily="49" charset="-122"/>
                </a:rPr>
                <a:t>0</a:t>
              </a:r>
              <a:r>
                <a:rPr lang="zh-CN" altLang="en-US" sz="2400" b="1" dirty="0">
                  <a:solidFill>
                    <a:srgbClr val="0000FF"/>
                  </a:solidFill>
                  <a:latin typeface="幼圆" pitchFamily="49" charset="-122"/>
                  <a:ea typeface="幼圆" pitchFamily="49" charset="-122"/>
                </a:rPr>
                <a:t>到</a:t>
              </a:r>
              <a:r>
                <a:rPr lang="zh-CN" altLang="en-US" sz="2400" b="1" dirty="0" smtClean="0">
                  <a:solidFill>
                    <a:srgbClr val="0000FF"/>
                  </a:solidFill>
                  <a:latin typeface="幼圆" pitchFamily="49" charset="-122"/>
                  <a:ea typeface="幼圆" pitchFamily="49" charset="-122"/>
                </a:rPr>
                <a:t>目标结点</a:t>
              </a:r>
              <a:r>
                <a:rPr lang="en-US" altLang="zh-CN" sz="2400" b="1" dirty="0" err="1" smtClean="0">
                  <a:solidFill>
                    <a:srgbClr val="0000FF"/>
                  </a:solidFill>
                  <a:latin typeface="幼圆" pitchFamily="49" charset="-122"/>
                  <a:ea typeface="幼圆" pitchFamily="49" charset="-122"/>
                </a:rPr>
                <a:t>S</a:t>
              </a:r>
              <a:r>
                <a:rPr lang="en-US" altLang="zh-CN" sz="2400" b="1" baseline="-25000" dirty="0" err="1" smtClean="0">
                  <a:solidFill>
                    <a:srgbClr val="0000FF"/>
                  </a:solidFill>
                  <a:latin typeface="幼圆" pitchFamily="49" charset="-122"/>
                  <a:ea typeface="幼圆" pitchFamily="49" charset="-122"/>
                </a:rPr>
                <a:t>g</a:t>
              </a:r>
              <a:r>
                <a:rPr lang="zh-CN" altLang="en-US" sz="2400" b="1" dirty="0">
                  <a:solidFill>
                    <a:srgbClr val="0000FF"/>
                  </a:solidFill>
                  <a:latin typeface="幼圆" pitchFamily="49" charset="-122"/>
                  <a:ea typeface="幼圆" pitchFamily="49" charset="-122"/>
                </a:rPr>
                <a:t>的路径</a:t>
              </a:r>
              <a:r>
                <a:rPr lang="zh-CN" altLang="en-US" sz="2400" b="1" dirty="0" smtClean="0">
                  <a:solidFill>
                    <a:srgbClr val="0000FF"/>
                  </a:solidFill>
                  <a:latin typeface="幼圆" pitchFamily="49" charset="-122"/>
                  <a:ea typeface="幼圆" pitchFamily="49" charset="-122"/>
                </a:rPr>
                <a:t>，如果</a:t>
              </a:r>
              <a:r>
                <a:rPr lang="en-US" altLang="zh-CN" sz="2400" b="1" dirty="0" smtClean="0">
                  <a:solidFill>
                    <a:srgbClr val="0000FF"/>
                  </a:solidFill>
                  <a:latin typeface="幼圆" pitchFamily="49" charset="-122"/>
                  <a:ea typeface="幼圆" pitchFamily="49" charset="-122"/>
                </a:rPr>
                <a:t>A</a:t>
              </a:r>
              <a:r>
                <a:rPr lang="en-US" altLang="zh-CN" sz="2400" b="1" dirty="0">
                  <a:solidFill>
                    <a:srgbClr val="0000FF"/>
                  </a:solidFill>
                  <a:latin typeface="幼圆" pitchFamily="49" charset="-122"/>
                  <a:ea typeface="幼圆" pitchFamily="49" charset="-122"/>
                </a:rPr>
                <a:t>*</a:t>
              </a:r>
              <a:r>
                <a:rPr lang="zh-CN" altLang="en-US" sz="2400" b="1" dirty="0" smtClean="0">
                  <a:solidFill>
                    <a:srgbClr val="0000FF"/>
                  </a:solidFill>
                  <a:latin typeface="幼圆" pitchFamily="49" charset="-122"/>
                  <a:ea typeface="幼圆" pitchFamily="49" charset="-122"/>
                </a:rPr>
                <a:t>算法采用的启发式估价函数是可采纳的，那么</a:t>
              </a:r>
              <a:r>
                <a:rPr lang="en-US" altLang="zh-CN" sz="2400" b="1" dirty="0" smtClean="0">
                  <a:solidFill>
                    <a:srgbClr val="0000FF"/>
                  </a:solidFill>
                  <a:latin typeface="幼圆" pitchFamily="49" charset="-122"/>
                  <a:ea typeface="幼圆" pitchFamily="49" charset="-122"/>
                </a:rPr>
                <a:t>A*</a:t>
              </a:r>
              <a:r>
                <a:rPr lang="zh-CN" altLang="en-US" sz="2400" b="1" dirty="0" smtClean="0">
                  <a:solidFill>
                    <a:srgbClr val="0000FF"/>
                  </a:solidFill>
                  <a:latin typeface="幼圆" pitchFamily="49" charset="-122"/>
                  <a:ea typeface="幼圆" pitchFamily="49" charset="-122"/>
                </a:rPr>
                <a:t>算法必能找到最佳路径上</a:t>
              </a:r>
              <a:r>
                <a:rPr lang="zh-CN" altLang="en-US" sz="2400" b="1" dirty="0">
                  <a:solidFill>
                    <a:srgbClr val="0000FF"/>
                  </a:solidFill>
                  <a:latin typeface="幼圆" pitchFamily="49" charset="-122"/>
                  <a:ea typeface="幼圆" pitchFamily="49" charset="-122"/>
                </a:rPr>
                <a:t>。</a:t>
              </a:r>
            </a:p>
          </p:txBody>
        </p:sp>
      </p:grpSp>
      <p:pic>
        <p:nvPicPr>
          <p:cNvPr id="10" name="Picture 15"/>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920372" y="4833156"/>
            <a:ext cx="804862" cy="1584325"/>
          </a:xfrm>
          <a:prstGeom prst="rect">
            <a:avLst/>
          </a:prstGeom>
          <a:noFill/>
          <a:ln w="9525">
            <a:noFill/>
            <a:miter lim="800000"/>
            <a:headEnd/>
            <a:tailEnd/>
          </a:ln>
          <a:effectLst/>
        </p:spPr>
      </p:pic>
      <p:grpSp>
        <p:nvGrpSpPr>
          <p:cNvPr id="11" name="组合 6"/>
          <p:cNvGrpSpPr/>
          <p:nvPr/>
        </p:nvGrpSpPr>
        <p:grpSpPr>
          <a:xfrm>
            <a:off x="6192180" y="3176972"/>
            <a:ext cx="1661024" cy="1029313"/>
            <a:chOff x="7902693" y="978436"/>
            <a:chExt cx="3818134" cy="1496208"/>
          </a:xfrm>
        </p:grpSpPr>
        <p:sp>
          <p:nvSpPr>
            <p:cNvPr id="12" name="云形标注 11"/>
            <p:cNvSpPr/>
            <p:nvPr/>
          </p:nvSpPr>
          <p:spPr bwMode="auto">
            <a:xfrm>
              <a:off x="7902693" y="978436"/>
              <a:ext cx="3818134" cy="1496208"/>
            </a:xfrm>
            <a:prstGeom prst="cloudCallout">
              <a:avLst>
                <a:gd name="adj1" fmla="val 62310"/>
                <a:gd name="adj2" fmla="val 108051"/>
              </a:avLst>
            </a:prstGeom>
            <a:solidFill>
              <a:schemeClr val="tx2">
                <a:lumMod val="20000"/>
                <a:lumOff val="8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13" name="TextBox 8"/>
            <p:cNvSpPr txBox="1"/>
            <p:nvPr/>
          </p:nvSpPr>
          <p:spPr>
            <a:xfrm>
              <a:off x="8316498" y="1397119"/>
              <a:ext cx="3034469" cy="336667"/>
            </a:xfrm>
            <a:prstGeom prst="rect">
              <a:avLst/>
            </a:prstGeom>
            <a:noFill/>
          </p:spPr>
          <p:txBody>
            <a:bodyPr wrap="square" rtlCol="0">
              <a:spAutoFit/>
            </a:bodyPr>
            <a:lstStyle/>
            <a:p>
              <a:r>
                <a:rPr lang="zh-CN" altLang="en-US" sz="1800" b="1" dirty="0" smtClean="0">
                  <a:solidFill>
                    <a:srgbClr val="FF0000"/>
                  </a:solidFill>
                  <a:effectLst>
                    <a:outerShdw blurRad="38100" dist="38100" dir="2700000" algn="tl">
                      <a:srgbClr val="000000">
                        <a:alpha val="43137"/>
                      </a:srgbClr>
                    </a:outerShdw>
                  </a:effectLst>
                  <a:latin typeface="黑体"/>
                  <a:ea typeface="黑体"/>
                  <a:cs typeface="黑体"/>
                </a:rPr>
                <a:t>如何证明？</a:t>
              </a:r>
              <a:endParaRPr lang="zh-CN" altLang="en-US" sz="1800" b="1" dirty="0">
                <a:solidFill>
                  <a:srgbClr val="FF0000"/>
                </a:solidFill>
                <a:effectLst>
                  <a:outerShdw blurRad="38100" dist="38100" dir="2700000" algn="tl">
                    <a:srgbClr val="000000">
                      <a:alpha val="43137"/>
                    </a:srgbClr>
                  </a:outerShdw>
                </a:effectLst>
                <a:latin typeface="黑体"/>
                <a:ea typeface="黑体"/>
                <a:cs typeface="黑体"/>
              </a:endParaRPr>
            </a:p>
          </p:txBody>
        </p:sp>
      </p:grpSp>
      <p:grpSp>
        <p:nvGrpSpPr>
          <p:cNvPr id="8" name="组 7"/>
          <p:cNvGrpSpPr/>
          <p:nvPr/>
        </p:nvGrpSpPr>
        <p:grpSpPr>
          <a:xfrm>
            <a:off x="1403648" y="3933056"/>
            <a:ext cx="4176464" cy="1476164"/>
            <a:chOff x="1403648" y="3933056"/>
            <a:chExt cx="4176464" cy="1476164"/>
          </a:xfrm>
        </p:grpSpPr>
        <p:sp>
          <p:nvSpPr>
            <p:cNvPr id="17" name="圆角矩形 16"/>
            <p:cNvSpPr/>
            <p:nvPr/>
          </p:nvSpPr>
          <p:spPr>
            <a:xfrm>
              <a:off x="1403648" y="3933056"/>
              <a:ext cx="4176464" cy="1476164"/>
            </a:xfrm>
            <a:prstGeom prst="roundRect">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1547664" y="4077072"/>
              <a:ext cx="3924436" cy="1200328"/>
            </a:xfrm>
            <a:prstGeom prst="rect">
              <a:avLst/>
            </a:prstGeom>
            <a:noFill/>
          </p:spPr>
          <p:txBody>
            <a:bodyPr wrap="square" rtlCol="0">
              <a:spAutoFit/>
            </a:bodyPr>
            <a:lstStyle/>
            <a:p>
              <a:r>
                <a:rPr lang="zh-CN" altLang="en-US" sz="2400" b="1" dirty="0">
                  <a:solidFill>
                    <a:srgbClr val="FF0000"/>
                  </a:solidFill>
                  <a:latin typeface="幼圆" pitchFamily="49" charset="-122"/>
                  <a:ea typeface="幼圆" pitchFamily="49" charset="-122"/>
                </a:rPr>
                <a:t>如果</a:t>
              </a:r>
              <a:r>
                <a:rPr lang="en-US" altLang="zh-CN" sz="2400" b="1" dirty="0">
                  <a:solidFill>
                    <a:srgbClr val="FF0000"/>
                  </a:solidFill>
                  <a:latin typeface="幼圆" pitchFamily="49" charset="-122"/>
                  <a:ea typeface="幼圆" pitchFamily="49" charset="-122"/>
                </a:rPr>
                <a:t>A* </a:t>
              </a:r>
              <a:r>
                <a:rPr lang="zh-CN" altLang="en-US" sz="2400" b="1" dirty="0">
                  <a:solidFill>
                    <a:srgbClr val="FF0000"/>
                  </a:solidFill>
                  <a:latin typeface="幼圆" pitchFamily="49" charset="-122"/>
                  <a:ea typeface="幼圆" pitchFamily="49" charset="-122"/>
                </a:rPr>
                <a:t>选择一个结点</a:t>
              </a:r>
              <a:r>
                <a:rPr lang="en-US" altLang="zh-CN" sz="2400" b="1" dirty="0">
                  <a:solidFill>
                    <a:srgbClr val="FF0000"/>
                  </a:solidFill>
                  <a:latin typeface="幼圆" pitchFamily="49" charset="-122"/>
                  <a:ea typeface="幼圆" pitchFamily="49" charset="-122"/>
                </a:rPr>
                <a:t>n</a:t>
              </a:r>
              <a:r>
                <a:rPr lang="zh-CN" altLang="en-US" sz="2400" b="1" dirty="0">
                  <a:solidFill>
                    <a:srgbClr val="FF0000"/>
                  </a:solidFill>
                  <a:latin typeface="幼圆" pitchFamily="49" charset="-122"/>
                  <a:ea typeface="幼圆" pitchFamily="49" charset="-122"/>
                </a:rPr>
                <a:t>进行扩展，那么从开始结点到</a:t>
              </a:r>
              <a:r>
                <a:rPr lang="en-US" altLang="zh-CN" sz="2400" b="1" dirty="0">
                  <a:solidFill>
                    <a:srgbClr val="FF0000"/>
                  </a:solidFill>
                  <a:latin typeface="幼圆" pitchFamily="49" charset="-122"/>
                  <a:ea typeface="幼圆" pitchFamily="49" charset="-122"/>
                </a:rPr>
                <a:t>n</a:t>
              </a:r>
              <a:r>
                <a:rPr lang="zh-CN" altLang="en-US" sz="2400" b="1" dirty="0">
                  <a:solidFill>
                    <a:srgbClr val="FF0000"/>
                  </a:solidFill>
                  <a:latin typeface="幼圆" pitchFamily="49" charset="-122"/>
                  <a:ea typeface="幼圆" pitchFamily="49" charset="-122"/>
                </a:rPr>
                <a:t>的最佳路径已经找到</a:t>
              </a:r>
            </a:p>
          </p:txBody>
        </p:sp>
      </p:grpSp>
      <p:sp>
        <p:nvSpPr>
          <p:cNvPr id="4" name="右弧形箭头 3"/>
          <p:cNvSpPr/>
          <p:nvPr/>
        </p:nvSpPr>
        <p:spPr>
          <a:xfrm>
            <a:off x="287524" y="2996952"/>
            <a:ext cx="1044116" cy="1656184"/>
          </a:xfrm>
          <a:prstGeom prst="curv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solidFill>
                <a:schemeClr val="tx1"/>
              </a:solidFill>
            </a:endParaRPr>
          </a:p>
        </p:txBody>
      </p:sp>
      <p:sp>
        <p:nvSpPr>
          <p:cNvPr id="14" name="文本框 13"/>
          <p:cNvSpPr txBox="1"/>
          <p:nvPr/>
        </p:nvSpPr>
        <p:spPr>
          <a:xfrm>
            <a:off x="251520" y="6057292"/>
            <a:ext cx="6912768" cy="369332"/>
          </a:xfrm>
          <a:prstGeom prst="rect">
            <a:avLst/>
          </a:prstGeom>
          <a:noFill/>
        </p:spPr>
        <p:txBody>
          <a:bodyPr wrap="square" rtlCol="0">
            <a:spAutoFit/>
          </a:bodyPr>
          <a:lstStyle/>
          <a:p>
            <a:r>
              <a:rPr kumimoji="1" lang="zh-CN" altLang="en-US" dirty="0" smtClean="0"/>
              <a:t>详细证明见：</a:t>
            </a:r>
            <a:r>
              <a:rPr kumimoji="1" lang="en-US" altLang="zh-CN" dirty="0" smtClean="0"/>
              <a:t>[Nilsson, Principles of Artificial Intelligence, p76-78]</a:t>
            </a:r>
            <a:endParaRPr kumimoji="1" lang="zh-CN" altLang="en-US" dirty="0"/>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par>
                          <p:cTn id="7" fill="hold">
                            <p:stCondLst>
                              <p:cond delay="0"/>
                            </p:stCondLst>
                            <p:childTnLst>
                              <p:par>
                                <p:cTn id="8" presetID="10" presetClass="entr" presetSubtype="0" fill="hold" nodeType="after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10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up)">
                                      <p:cBhvr>
                                        <p:cTn id="15" dur="500"/>
                                        <p:tgtEl>
                                          <p:spTgt spid="4"/>
                                        </p:tgtEl>
                                      </p:cBhvr>
                                    </p:animEffect>
                                  </p:childTnLst>
                                </p:cTn>
                              </p:par>
                            </p:childTnLst>
                          </p:cTn>
                        </p:par>
                        <p:par>
                          <p:cTn id="16" fill="hold">
                            <p:stCondLst>
                              <p:cond delay="500"/>
                            </p:stCondLst>
                            <p:childTnLst>
                              <p:par>
                                <p:cTn id="17" presetID="22" presetClass="entr" presetSubtype="8"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55" presetClass="entr" presetSubtype="0"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p:cTn id="24" dur="1000" fill="hold"/>
                                        <p:tgtEl>
                                          <p:spTgt spid="14"/>
                                        </p:tgtEl>
                                        <p:attrNameLst>
                                          <p:attrName>ppt_w</p:attrName>
                                        </p:attrNameLst>
                                      </p:cBhvr>
                                      <p:tavLst>
                                        <p:tav tm="0">
                                          <p:val>
                                            <p:strVal val="#ppt_w*0.70"/>
                                          </p:val>
                                        </p:tav>
                                        <p:tav tm="100000">
                                          <p:val>
                                            <p:strVal val="#ppt_w"/>
                                          </p:val>
                                        </p:tav>
                                      </p:tavLst>
                                    </p:anim>
                                    <p:anim calcmode="lin" valueType="num">
                                      <p:cBhvr>
                                        <p:cTn id="25" dur="1000" fill="hold"/>
                                        <p:tgtEl>
                                          <p:spTgt spid="14"/>
                                        </p:tgtEl>
                                        <p:attrNameLst>
                                          <p:attrName>ppt_h</p:attrName>
                                        </p:attrNameLst>
                                      </p:cBhvr>
                                      <p:tavLst>
                                        <p:tav tm="0">
                                          <p:val>
                                            <p:strVal val="#ppt_h"/>
                                          </p:val>
                                        </p:tav>
                                        <p:tav tm="100000">
                                          <p:val>
                                            <p:strVal val="#ppt_h"/>
                                          </p:val>
                                        </p:tav>
                                      </p:tavLst>
                                    </p:anim>
                                    <p:animEffect transition="in" filter="fade">
                                      <p:cBhvr>
                                        <p:cTn id="26"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4" grpId="0"/>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8" name="Rectangle 4"/>
          <p:cNvSpPr>
            <a:spLocks noChangeArrowheads="1"/>
          </p:cNvSpPr>
          <p:nvPr/>
        </p:nvSpPr>
        <p:spPr bwMode="auto">
          <a:xfrm>
            <a:off x="503238" y="353943"/>
            <a:ext cx="777716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4000" b="1" dirty="0">
                <a:solidFill>
                  <a:schemeClr val="accent2"/>
                </a:solidFill>
                <a:latin typeface="方正姚体" pitchFamily="2" charset="-122"/>
                <a:ea typeface="方正姚体" pitchFamily="2" charset="-122"/>
              </a:rPr>
              <a:t>A*</a:t>
            </a:r>
            <a:r>
              <a:rPr lang="zh-CN" altLang="en-US" sz="4000" b="1" dirty="0" smtClean="0">
                <a:solidFill>
                  <a:schemeClr val="accent2"/>
                </a:solidFill>
                <a:latin typeface="方正姚体" pitchFamily="2" charset="-122"/>
                <a:ea typeface="方正姚体" pitchFamily="2" charset="-122"/>
              </a:rPr>
              <a:t>算法的可采纳</a:t>
            </a:r>
            <a:r>
              <a:rPr lang="zh-CN" altLang="en-US" sz="4000" b="1" dirty="0">
                <a:solidFill>
                  <a:schemeClr val="accent2"/>
                </a:solidFill>
                <a:latin typeface="方正姚体" pitchFamily="2" charset="-122"/>
                <a:ea typeface="方正姚体" pitchFamily="2" charset="-122"/>
              </a:rPr>
              <a:t>性</a:t>
            </a:r>
          </a:p>
        </p:txBody>
      </p:sp>
      <p:grpSp>
        <p:nvGrpSpPr>
          <p:cNvPr id="5" name="组合 4"/>
          <p:cNvGrpSpPr/>
          <p:nvPr/>
        </p:nvGrpSpPr>
        <p:grpSpPr>
          <a:xfrm>
            <a:off x="647564" y="1700808"/>
            <a:ext cx="7632848" cy="1080120"/>
            <a:chOff x="755576" y="1484784"/>
            <a:chExt cx="7632848" cy="1080120"/>
          </a:xfrm>
        </p:grpSpPr>
        <p:sp>
          <p:nvSpPr>
            <p:cNvPr id="6" name="圆角矩形 5"/>
            <p:cNvSpPr/>
            <p:nvPr/>
          </p:nvSpPr>
          <p:spPr>
            <a:xfrm>
              <a:off x="755576" y="1484784"/>
              <a:ext cx="7632848" cy="1080120"/>
            </a:xfrm>
            <a:prstGeom prst="roundRect">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971600" y="1484784"/>
              <a:ext cx="7416824" cy="978729"/>
            </a:xfrm>
            <a:prstGeom prst="rect">
              <a:avLst/>
            </a:prstGeom>
          </p:spPr>
          <p:txBody>
            <a:bodyPr wrap="square">
              <a:spAutoFit/>
            </a:bodyPr>
            <a:lstStyle/>
            <a:p>
              <a:pPr>
                <a:lnSpc>
                  <a:spcPct val="120000"/>
                </a:lnSpc>
              </a:pPr>
              <a:r>
                <a:rPr lang="zh-CN" altLang="en-US" sz="2400" b="1" dirty="0" smtClean="0">
                  <a:solidFill>
                    <a:srgbClr val="C00000"/>
                  </a:solidFill>
                  <a:latin typeface="幼圆" pitchFamily="49" charset="-122"/>
                  <a:ea typeface="幼圆" pitchFamily="49" charset="-122"/>
                </a:rPr>
                <a:t>定理：</a:t>
              </a:r>
              <a:r>
                <a:rPr lang="en-US" altLang="zh-CN" sz="2400" b="1" dirty="0" smtClean="0">
                  <a:solidFill>
                    <a:srgbClr val="0000FF"/>
                  </a:solidFill>
                  <a:latin typeface="幼圆" pitchFamily="49" charset="-122"/>
                  <a:ea typeface="幼圆" pitchFamily="49" charset="-122"/>
                </a:rPr>
                <a:t>A</a:t>
              </a:r>
              <a:r>
                <a:rPr lang="en-US" altLang="zh-CN" sz="2400" b="1" dirty="0">
                  <a:solidFill>
                    <a:srgbClr val="0000FF"/>
                  </a:solidFill>
                  <a:latin typeface="幼圆" pitchFamily="49" charset="-122"/>
                  <a:ea typeface="幼圆" pitchFamily="49" charset="-122"/>
                </a:rPr>
                <a:t>*</a:t>
              </a:r>
              <a:r>
                <a:rPr lang="zh-CN" altLang="en-US" sz="2400" b="1" dirty="0">
                  <a:solidFill>
                    <a:srgbClr val="0000FF"/>
                  </a:solidFill>
                  <a:latin typeface="幼圆" pitchFamily="49" charset="-122"/>
                  <a:ea typeface="幼圆" pitchFamily="49" charset="-122"/>
                </a:rPr>
                <a:t>算法是可采纳的，即若存在从</a:t>
              </a:r>
              <a:r>
                <a:rPr lang="zh-CN" altLang="en-US" sz="2400" b="1" dirty="0" smtClean="0">
                  <a:solidFill>
                    <a:srgbClr val="0000FF"/>
                  </a:solidFill>
                  <a:latin typeface="幼圆" pitchFamily="49" charset="-122"/>
                  <a:ea typeface="幼圆" pitchFamily="49" charset="-122"/>
                </a:rPr>
                <a:t>初始结点</a:t>
              </a:r>
              <a:r>
                <a:rPr lang="en-US" altLang="zh-CN" sz="2400" b="1" dirty="0" smtClean="0">
                  <a:solidFill>
                    <a:srgbClr val="0000FF"/>
                  </a:solidFill>
                  <a:latin typeface="幼圆" pitchFamily="49" charset="-122"/>
                  <a:ea typeface="幼圆" pitchFamily="49" charset="-122"/>
                </a:rPr>
                <a:t>S</a:t>
              </a:r>
              <a:r>
                <a:rPr lang="en-US" altLang="zh-CN" sz="2400" b="1" baseline="-25000" dirty="0" smtClean="0">
                  <a:solidFill>
                    <a:srgbClr val="0000FF"/>
                  </a:solidFill>
                  <a:latin typeface="幼圆" pitchFamily="49" charset="-122"/>
                  <a:ea typeface="幼圆" pitchFamily="49" charset="-122"/>
                </a:rPr>
                <a:t>0</a:t>
              </a:r>
              <a:r>
                <a:rPr lang="zh-CN" altLang="en-US" sz="2400" b="1" dirty="0">
                  <a:solidFill>
                    <a:srgbClr val="0000FF"/>
                  </a:solidFill>
                  <a:latin typeface="幼圆" pitchFamily="49" charset="-122"/>
                  <a:ea typeface="幼圆" pitchFamily="49" charset="-122"/>
                </a:rPr>
                <a:t>到</a:t>
              </a:r>
              <a:r>
                <a:rPr lang="zh-CN" altLang="en-US" sz="2400" b="1" dirty="0" smtClean="0">
                  <a:solidFill>
                    <a:srgbClr val="0000FF"/>
                  </a:solidFill>
                  <a:latin typeface="幼圆" pitchFamily="49" charset="-122"/>
                  <a:ea typeface="幼圆" pitchFamily="49" charset="-122"/>
                </a:rPr>
                <a:t>目标结点</a:t>
              </a:r>
              <a:r>
                <a:rPr lang="en-US" altLang="zh-CN" sz="2400" b="1" dirty="0" err="1" smtClean="0">
                  <a:solidFill>
                    <a:srgbClr val="0000FF"/>
                  </a:solidFill>
                  <a:latin typeface="幼圆" pitchFamily="49" charset="-122"/>
                  <a:ea typeface="幼圆" pitchFamily="49" charset="-122"/>
                </a:rPr>
                <a:t>S</a:t>
              </a:r>
              <a:r>
                <a:rPr lang="en-US" altLang="zh-CN" sz="2400" b="1" baseline="-25000" dirty="0" err="1" smtClean="0">
                  <a:solidFill>
                    <a:srgbClr val="0000FF"/>
                  </a:solidFill>
                  <a:latin typeface="幼圆" pitchFamily="49" charset="-122"/>
                  <a:ea typeface="幼圆" pitchFamily="49" charset="-122"/>
                </a:rPr>
                <a:t>g</a:t>
              </a:r>
              <a:r>
                <a:rPr lang="zh-CN" altLang="en-US" sz="2400" b="1" dirty="0">
                  <a:solidFill>
                    <a:srgbClr val="0000FF"/>
                  </a:solidFill>
                  <a:latin typeface="幼圆" pitchFamily="49" charset="-122"/>
                  <a:ea typeface="幼圆" pitchFamily="49" charset="-122"/>
                </a:rPr>
                <a:t>的路径，则</a:t>
              </a:r>
              <a:r>
                <a:rPr lang="en-US" altLang="zh-CN" sz="2400" b="1" dirty="0">
                  <a:solidFill>
                    <a:srgbClr val="0000FF"/>
                  </a:solidFill>
                  <a:latin typeface="幼圆" pitchFamily="49" charset="-122"/>
                  <a:ea typeface="幼圆" pitchFamily="49" charset="-122"/>
                </a:rPr>
                <a:t>A*</a:t>
              </a:r>
              <a:r>
                <a:rPr lang="zh-CN" altLang="en-US" sz="2400" b="1" dirty="0">
                  <a:solidFill>
                    <a:srgbClr val="0000FF"/>
                  </a:solidFill>
                  <a:latin typeface="幼圆" pitchFamily="49" charset="-122"/>
                  <a:ea typeface="幼圆" pitchFamily="49" charset="-122"/>
                </a:rPr>
                <a:t>算法必能结束在最佳路径上。</a:t>
              </a:r>
            </a:p>
          </p:txBody>
        </p:sp>
      </p:grpSp>
      <p:pic>
        <p:nvPicPr>
          <p:cNvPr id="10" name="Picture 15"/>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920372" y="4833156"/>
            <a:ext cx="804862" cy="1584325"/>
          </a:xfrm>
          <a:prstGeom prst="rect">
            <a:avLst/>
          </a:prstGeom>
          <a:noFill/>
          <a:ln w="9525">
            <a:noFill/>
            <a:miter lim="800000"/>
            <a:headEnd/>
            <a:tailEnd/>
          </a:ln>
          <a:effectLst/>
        </p:spPr>
      </p:pic>
      <p:grpSp>
        <p:nvGrpSpPr>
          <p:cNvPr id="11" name="组合 6"/>
          <p:cNvGrpSpPr/>
          <p:nvPr/>
        </p:nvGrpSpPr>
        <p:grpSpPr>
          <a:xfrm>
            <a:off x="6192180" y="3176972"/>
            <a:ext cx="1661024" cy="1029313"/>
            <a:chOff x="7902693" y="978436"/>
            <a:chExt cx="3818134" cy="1496208"/>
          </a:xfrm>
        </p:grpSpPr>
        <p:sp>
          <p:nvSpPr>
            <p:cNvPr id="12" name="云形标注 11"/>
            <p:cNvSpPr/>
            <p:nvPr/>
          </p:nvSpPr>
          <p:spPr bwMode="auto">
            <a:xfrm>
              <a:off x="7902693" y="978436"/>
              <a:ext cx="3818134" cy="1496208"/>
            </a:xfrm>
            <a:prstGeom prst="cloudCallout">
              <a:avLst>
                <a:gd name="adj1" fmla="val 62310"/>
                <a:gd name="adj2" fmla="val 108051"/>
              </a:avLst>
            </a:prstGeom>
            <a:solidFill>
              <a:schemeClr val="tx2">
                <a:lumMod val="20000"/>
                <a:lumOff val="8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13" name="TextBox 8"/>
            <p:cNvSpPr txBox="1"/>
            <p:nvPr/>
          </p:nvSpPr>
          <p:spPr>
            <a:xfrm>
              <a:off x="8316498" y="1397119"/>
              <a:ext cx="3034469" cy="336667"/>
            </a:xfrm>
            <a:prstGeom prst="rect">
              <a:avLst/>
            </a:prstGeom>
            <a:noFill/>
          </p:spPr>
          <p:txBody>
            <a:bodyPr wrap="square" rtlCol="0">
              <a:spAutoFit/>
            </a:bodyPr>
            <a:lstStyle/>
            <a:p>
              <a:r>
                <a:rPr lang="zh-CN" altLang="en-US" sz="1800" b="1" dirty="0" smtClean="0">
                  <a:solidFill>
                    <a:srgbClr val="FF0000"/>
                  </a:solidFill>
                  <a:effectLst>
                    <a:outerShdw blurRad="38100" dist="38100" dir="2700000" algn="tl">
                      <a:srgbClr val="000000">
                        <a:alpha val="43137"/>
                      </a:srgbClr>
                    </a:outerShdw>
                  </a:effectLst>
                  <a:latin typeface="黑体"/>
                  <a:ea typeface="黑体"/>
                  <a:cs typeface="黑体"/>
                </a:rPr>
                <a:t>如何证明？</a:t>
              </a:r>
              <a:endParaRPr lang="zh-CN" altLang="en-US" sz="1800" b="1" dirty="0">
                <a:solidFill>
                  <a:srgbClr val="FF0000"/>
                </a:solidFill>
                <a:effectLst>
                  <a:outerShdw blurRad="38100" dist="38100" dir="2700000" algn="tl">
                    <a:srgbClr val="000000">
                      <a:alpha val="43137"/>
                    </a:srgbClr>
                  </a:outerShdw>
                </a:effectLst>
                <a:latin typeface="黑体"/>
                <a:ea typeface="黑体"/>
                <a:cs typeface="黑体"/>
              </a:endParaRPr>
            </a:p>
          </p:txBody>
        </p:sp>
      </p:grpSp>
      <p:grpSp>
        <p:nvGrpSpPr>
          <p:cNvPr id="8" name="组 7"/>
          <p:cNvGrpSpPr/>
          <p:nvPr/>
        </p:nvGrpSpPr>
        <p:grpSpPr>
          <a:xfrm>
            <a:off x="1403648" y="3933056"/>
            <a:ext cx="4176464" cy="1476164"/>
            <a:chOff x="1403648" y="3933056"/>
            <a:chExt cx="4176464" cy="1476164"/>
          </a:xfrm>
        </p:grpSpPr>
        <p:sp>
          <p:nvSpPr>
            <p:cNvPr id="17" name="圆角矩形 16"/>
            <p:cNvSpPr/>
            <p:nvPr/>
          </p:nvSpPr>
          <p:spPr>
            <a:xfrm>
              <a:off x="1403648" y="3933056"/>
              <a:ext cx="4176464" cy="1476164"/>
            </a:xfrm>
            <a:prstGeom prst="roundRect">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1547664" y="4077072"/>
              <a:ext cx="3924436" cy="1200328"/>
            </a:xfrm>
            <a:prstGeom prst="rect">
              <a:avLst/>
            </a:prstGeom>
            <a:noFill/>
          </p:spPr>
          <p:txBody>
            <a:bodyPr wrap="square" rtlCol="0">
              <a:spAutoFit/>
            </a:bodyPr>
            <a:lstStyle/>
            <a:p>
              <a:r>
                <a:rPr lang="zh-CN" altLang="en-US" sz="2400" b="1" dirty="0">
                  <a:solidFill>
                    <a:srgbClr val="FF0000"/>
                  </a:solidFill>
                  <a:latin typeface="幼圆" pitchFamily="49" charset="-122"/>
                  <a:ea typeface="幼圆" pitchFamily="49" charset="-122"/>
                </a:rPr>
                <a:t>如果</a:t>
              </a:r>
              <a:r>
                <a:rPr lang="en-US" altLang="zh-CN" sz="2400" b="1" dirty="0">
                  <a:solidFill>
                    <a:srgbClr val="FF0000"/>
                  </a:solidFill>
                  <a:latin typeface="幼圆" pitchFamily="49" charset="-122"/>
                  <a:ea typeface="幼圆" pitchFamily="49" charset="-122"/>
                </a:rPr>
                <a:t>A* </a:t>
              </a:r>
              <a:r>
                <a:rPr lang="zh-CN" altLang="en-US" sz="2400" b="1" dirty="0">
                  <a:solidFill>
                    <a:srgbClr val="FF0000"/>
                  </a:solidFill>
                  <a:latin typeface="幼圆" pitchFamily="49" charset="-122"/>
                  <a:ea typeface="幼圆" pitchFamily="49" charset="-122"/>
                </a:rPr>
                <a:t>选择一个结点</a:t>
              </a:r>
              <a:r>
                <a:rPr lang="en-US" altLang="zh-CN" sz="2400" b="1" dirty="0">
                  <a:solidFill>
                    <a:srgbClr val="FF0000"/>
                  </a:solidFill>
                  <a:latin typeface="幼圆" pitchFamily="49" charset="-122"/>
                  <a:ea typeface="幼圆" pitchFamily="49" charset="-122"/>
                </a:rPr>
                <a:t>n</a:t>
              </a:r>
              <a:r>
                <a:rPr lang="zh-CN" altLang="en-US" sz="2400" b="1" dirty="0">
                  <a:solidFill>
                    <a:srgbClr val="FF0000"/>
                  </a:solidFill>
                  <a:latin typeface="幼圆" pitchFamily="49" charset="-122"/>
                  <a:ea typeface="幼圆" pitchFamily="49" charset="-122"/>
                </a:rPr>
                <a:t>进行扩展，那么从开始结点到</a:t>
              </a:r>
              <a:r>
                <a:rPr lang="en-US" altLang="zh-CN" sz="2400" b="1" dirty="0">
                  <a:solidFill>
                    <a:srgbClr val="FF0000"/>
                  </a:solidFill>
                  <a:latin typeface="幼圆" pitchFamily="49" charset="-122"/>
                  <a:ea typeface="幼圆" pitchFamily="49" charset="-122"/>
                </a:rPr>
                <a:t>n</a:t>
              </a:r>
              <a:r>
                <a:rPr lang="zh-CN" altLang="en-US" sz="2400" b="1" dirty="0">
                  <a:solidFill>
                    <a:srgbClr val="FF0000"/>
                  </a:solidFill>
                  <a:latin typeface="幼圆" pitchFamily="49" charset="-122"/>
                  <a:ea typeface="幼圆" pitchFamily="49" charset="-122"/>
                </a:rPr>
                <a:t>的最佳路径已经找到</a:t>
              </a:r>
            </a:p>
          </p:txBody>
        </p:sp>
      </p:grpSp>
      <p:sp>
        <p:nvSpPr>
          <p:cNvPr id="4" name="右弧形箭头 3"/>
          <p:cNvSpPr/>
          <p:nvPr/>
        </p:nvSpPr>
        <p:spPr>
          <a:xfrm>
            <a:off x="287524" y="2996952"/>
            <a:ext cx="1044116" cy="1656184"/>
          </a:xfrm>
          <a:prstGeom prst="curv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solidFill>
                <a:schemeClr val="tx1"/>
              </a:solidFill>
            </a:endParaRPr>
          </a:p>
        </p:txBody>
      </p:sp>
      <p:sp>
        <p:nvSpPr>
          <p:cNvPr id="14" name="文本框 13"/>
          <p:cNvSpPr txBox="1"/>
          <p:nvPr/>
        </p:nvSpPr>
        <p:spPr>
          <a:xfrm>
            <a:off x="251520" y="6057292"/>
            <a:ext cx="6912768" cy="369332"/>
          </a:xfrm>
          <a:prstGeom prst="rect">
            <a:avLst/>
          </a:prstGeom>
          <a:noFill/>
        </p:spPr>
        <p:txBody>
          <a:bodyPr wrap="square" rtlCol="0">
            <a:spAutoFit/>
          </a:bodyPr>
          <a:lstStyle/>
          <a:p>
            <a:r>
              <a:rPr kumimoji="1" lang="zh-CN" altLang="en-US" dirty="0" smtClean="0"/>
              <a:t>详细证明见：</a:t>
            </a:r>
            <a:r>
              <a:rPr kumimoji="1" lang="en-US" altLang="zh-CN" dirty="0" smtClean="0"/>
              <a:t>[Nilsson, Principles of Artificial Intelligence, p76-78]</a:t>
            </a:r>
            <a:endParaRPr kumimoji="1" lang="zh-CN" altLang="en-US" dirty="0"/>
          </a:p>
        </p:txBody>
      </p:sp>
    </p:spTree>
    <p:extLst>
      <p:ext uri="{BB962C8B-B14F-4D97-AF65-F5344CB8AC3E}">
        <p14:creationId xmlns:p14="http://schemas.microsoft.com/office/powerpoint/2010/main" val="951233427"/>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par>
                          <p:cTn id="7" fill="hold">
                            <p:stCondLst>
                              <p:cond delay="0"/>
                            </p:stCondLst>
                            <p:childTnLst>
                              <p:par>
                                <p:cTn id="8" presetID="10" presetClass="entr" presetSubtype="0" fill="hold" nodeType="after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10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up)">
                                      <p:cBhvr>
                                        <p:cTn id="15" dur="500"/>
                                        <p:tgtEl>
                                          <p:spTgt spid="4"/>
                                        </p:tgtEl>
                                      </p:cBhvr>
                                    </p:animEffect>
                                  </p:childTnLst>
                                </p:cTn>
                              </p:par>
                            </p:childTnLst>
                          </p:cTn>
                        </p:par>
                        <p:par>
                          <p:cTn id="16" fill="hold">
                            <p:stCondLst>
                              <p:cond delay="500"/>
                            </p:stCondLst>
                            <p:childTnLst>
                              <p:par>
                                <p:cTn id="17" presetID="22" presetClass="entr" presetSubtype="8"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55" presetClass="entr" presetSubtype="0"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p:cTn id="24" dur="1000" fill="hold"/>
                                        <p:tgtEl>
                                          <p:spTgt spid="14"/>
                                        </p:tgtEl>
                                        <p:attrNameLst>
                                          <p:attrName>ppt_w</p:attrName>
                                        </p:attrNameLst>
                                      </p:cBhvr>
                                      <p:tavLst>
                                        <p:tav tm="0">
                                          <p:val>
                                            <p:strVal val="#ppt_w*0.70"/>
                                          </p:val>
                                        </p:tav>
                                        <p:tav tm="100000">
                                          <p:val>
                                            <p:strVal val="#ppt_w"/>
                                          </p:val>
                                        </p:tav>
                                      </p:tavLst>
                                    </p:anim>
                                    <p:anim calcmode="lin" valueType="num">
                                      <p:cBhvr>
                                        <p:cTn id="25" dur="1000" fill="hold"/>
                                        <p:tgtEl>
                                          <p:spTgt spid="14"/>
                                        </p:tgtEl>
                                        <p:attrNameLst>
                                          <p:attrName>ppt_h</p:attrName>
                                        </p:attrNameLst>
                                      </p:cBhvr>
                                      <p:tavLst>
                                        <p:tav tm="0">
                                          <p:val>
                                            <p:strVal val="#ppt_h"/>
                                          </p:val>
                                        </p:tav>
                                        <p:tav tm="100000">
                                          <p:val>
                                            <p:strVal val="#ppt_h"/>
                                          </p:val>
                                        </p:tav>
                                      </p:tavLst>
                                    </p:anim>
                                    <p:animEffect transition="in" filter="fade">
                                      <p:cBhvr>
                                        <p:cTn id="26"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4" grpId="0"/>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5" name="Text Box 2"/>
          <p:cNvSpPr txBox="1">
            <a:spLocks noChangeArrowheads="1"/>
          </p:cNvSpPr>
          <p:nvPr/>
        </p:nvSpPr>
        <p:spPr bwMode="auto">
          <a:xfrm>
            <a:off x="250825" y="1341438"/>
            <a:ext cx="8893175" cy="1581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10000"/>
              </a:lnSpc>
              <a:spcBef>
                <a:spcPct val="15000"/>
              </a:spcBef>
            </a:pPr>
            <a:r>
              <a:rPr lang="en-US" altLang="zh-CN" sz="2200" b="1" dirty="0" smtClean="0">
                <a:solidFill>
                  <a:srgbClr val="7030A0"/>
                </a:solidFill>
                <a:latin typeface="Times New Roman"/>
                <a:ea typeface="幼圆" pitchFamily="49" charset="-122"/>
                <a:cs typeface="Times New Roman"/>
              </a:rPr>
              <a:t>A</a:t>
            </a:r>
            <a:r>
              <a:rPr lang="en-US" altLang="zh-CN" sz="2200" b="1" dirty="0">
                <a:solidFill>
                  <a:srgbClr val="7030A0"/>
                </a:solidFill>
                <a:latin typeface="Times New Roman"/>
                <a:ea typeface="幼圆" pitchFamily="49" charset="-122"/>
                <a:cs typeface="Times New Roman"/>
              </a:rPr>
              <a:t>*</a:t>
            </a:r>
            <a:r>
              <a:rPr lang="zh-CN" altLang="en-US" sz="2200" b="1" dirty="0">
                <a:solidFill>
                  <a:srgbClr val="7030A0"/>
                </a:solidFill>
                <a:latin typeface="Times New Roman"/>
                <a:ea typeface="幼圆" pitchFamily="49" charset="-122"/>
                <a:cs typeface="Times New Roman"/>
              </a:rPr>
              <a:t>算法的搜索效率很大程度上取决于估价函数</a:t>
            </a:r>
            <a:r>
              <a:rPr lang="en-US" altLang="zh-CN" sz="2200" b="1" dirty="0">
                <a:solidFill>
                  <a:srgbClr val="7030A0"/>
                </a:solidFill>
                <a:latin typeface="Times New Roman"/>
                <a:ea typeface="幼圆" pitchFamily="49" charset="-122"/>
                <a:cs typeface="Times New Roman"/>
              </a:rPr>
              <a:t>h(n</a:t>
            </a:r>
            <a:r>
              <a:rPr lang="en-US" altLang="zh-CN" sz="2200" b="1" dirty="0" smtClean="0">
                <a:solidFill>
                  <a:srgbClr val="7030A0"/>
                </a:solidFill>
                <a:latin typeface="Times New Roman"/>
                <a:ea typeface="幼圆" pitchFamily="49" charset="-122"/>
                <a:cs typeface="Times New Roman"/>
              </a:rPr>
              <a:t>)</a:t>
            </a:r>
            <a:r>
              <a:rPr lang="zh-CN" altLang="en-US" sz="2200" b="1" dirty="0" smtClean="0">
                <a:solidFill>
                  <a:srgbClr val="7030A0"/>
                </a:solidFill>
                <a:latin typeface="Times New Roman"/>
                <a:ea typeface="幼圆" pitchFamily="49" charset="-122"/>
                <a:cs typeface="Times New Roman"/>
              </a:rPr>
              <a:t>：在</a:t>
            </a:r>
            <a:r>
              <a:rPr lang="zh-CN" altLang="en-US" sz="2200" b="1" dirty="0">
                <a:solidFill>
                  <a:srgbClr val="7030A0"/>
                </a:solidFill>
                <a:latin typeface="Times New Roman"/>
                <a:ea typeface="幼圆" pitchFamily="49" charset="-122"/>
                <a:cs typeface="Times New Roman"/>
              </a:rPr>
              <a:t>满足</a:t>
            </a:r>
            <a:r>
              <a:rPr lang="en-US" altLang="zh-CN" sz="2200" b="1" dirty="0">
                <a:solidFill>
                  <a:srgbClr val="7030A0"/>
                </a:solidFill>
                <a:latin typeface="Times New Roman"/>
                <a:ea typeface="幼圆" pitchFamily="49" charset="-122"/>
                <a:cs typeface="Times New Roman"/>
              </a:rPr>
              <a:t>h(n) ≤h*(n)</a:t>
            </a:r>
            <a:r>
              <a:rPr lang="zh-CN" altLang="en-US" sz="2200" b="1" dirty="0">
                <a:solidFill>
                  <a:srgbClr val="7030A0"/>
                </a:solidFill>
                <a:latin typeface="Times New Roman"/>
                <a:ea typeface="幼圆" pitchFamily="49" charset="-122"/>
                <a:cs typeface="Times New Roman"/>
              </a:rPr>
              <a:t>的前提下，</a:t>
            </a:r>
            <a:r>
              <a:rPr lang="en-US" altLang="zh-CN" sz="2200" b="1" dirty="0">
                <a:solidFill>
                  <a:srgbClr val="7030A0"/>
                </a:solidFill>
                <a:latin typeface="Times New Roman"/>
                <a:ea typeface="幼圆" pitchFamily="49" charset="-122"/>
                <a:cs typeface="Times New Roman"/>
              </a:rPr>
              <a:t>h(n)</a:t>
            </a:r>
            <a:r>
              <a:rPr lang="zh-CN" altLang="en-US" sz="2200" b="1" dirty="0">
                <a:solidFill>
                  <a:srgbClr val="7030A0"/>
                </a:solidFill>
                <a:latin typeface="Times New Roman"/>
                <a:ea typeface="幼圆" pitchFamily="49" charset="-122"/>
                <a:cs typeface="Times New Roman"/>
              </a:rPr>
              <a:t>的值越大越好。</a:t>
            </a:r>
            <a:r>
              <a:rPr lang="en-US" altLang="zh-CN" sz="2200" b="1" dirty="0">
                <a:solidFill>
                  <a:srgbClr val="7030A0"/>
                </a:solidFill>
                <a:latin typeface="Times New Roman"/>
                <a:ea typeface="幼圆" pitchFamily="49" charset="-122"/>
                <a:cs typeface="Times New Roman"/>
              </a:rPr>
              <a:t>h(n)</a:t>
            </a:r>
            <a:r>
              <a:rPr lang="zh-CN" altLang="en-US" sz="2200" b="1" dirty="0">
                <a:solidFill>
                  <a:srgbClr val="7030A0"/>
                </a:solidFill>
                <a:latin typeface="Times New Roman"/>
                <a:ea typeface="幼圆" pitchFamily="49" charset="-122"/>
                <a:cs typeface="Times New Roman"/>
              </a:rPr>
              <a:t>的值越大，说明它携带的启发性信息越多，</a:t>
            </a:r>
            <a:r>
              <a:rPr lang="en-US" altLang="zh-CN" sz="2200" b="1" dirty="0">
                <a:solidFill>
                  <a:srgbClr val="7030A0"/>
                </a:solidFill>
                <a:latin typeface="Times New Roman"/>
                <a:ea typeface="幼圆" pitchFamily="49" charset="-122"/>
                <a:cs typeface="Times New Roman"/>
              </a:rPr>
              <a:t>A*</a:t>
            </a:r>
            <a:r>
              <a:rPr lang="zh-CN" altLang="en-US" sz="2200" b="1" dirty="0">
                <a:solidFill>
                  <a:srgbClr val="7030A0"/>
                </a:solidFill>
                <a:latin typeface="Times New Roman"/>
                <a:ea typeface="幼圆" pitchFamily="49" charset="-122"/>
                <a:cs typeface="Times New Roman"/>
              </a:rPr>
              <a:t>算法搜索时扩展</a:t>
            </a:r>
            <a:r>
              <a:rPr lang="zh-CN" altLang="en-US" sz="2200" b="1" dirty="0" smtClean="0">
                <a:solidFill>
                  <a:srgbClr val="7030A0"/>
                </a:solidFill>
                <a:latin typeface="Times New Roman"/>
                <a:ea typeface="幼圆" pitchFamily="49" charset="-122"/>
                <a:cs typeface="Times New Roman"/>
              </a:rPr>
              <a:t>的结点就</a:t>
            </a:r>
            <a:r>
              <a:rPr lang="zh-CN" altLang="en-US" sz="2200" b="1" dirty="0">
                <a:solidFill>
                  <a:srgbClr val="7030A0"/>
                </a:solidFill>
                <a:latin typeface="Times New Roman"/>
                <a:ea typeface="幼圆" pitchFamily="49" charset="-122"/>
                <a:cs typeface="Times New Roman"/>
              </a:rPr>
              <a:t>越少，搜索效率就越高</a:t>
            </a:r>
            <a:r>
              <a:rPr lang="zh-CN" altLang="en-US" sz="2200" b="1" dirty="0" smtClean="0">
                <a:solidFill>
                  <a:srgbClr val="7030A0"/>
                </a:solidFill>
                <a:latin typeface="Times New Roman"/>
                <a:ea typeface="幼圆" pitchFamily="49" charset="-122"/>
                <a:cs typeface="Times New Roman"/>
              </a:rPr>
              <a:t>。</a:t>
            </a:r>
            <a:r>
              <a:rPr lang="en-US" altLang="zh-CN" sz="2200" b="1" dirty="0" smtClean="0">
                <a:solidFill>
                  <a:srgbClr val="7030A0"/>
                </a:solidFill>
                <a:latin typeface="Times New Roman"/>
                <a:ea typeface="幼圆" pitchFamily="49" charset="-122"/>
                <a:cs typeface="Times New Roman"/>
              </a:rPr>
              <a:t/>
            </a:r>
            <a:br>
              <a:rPr lang="en-US" altLang="zh-CN" sz="2200" b="1" dirty="0" smtClean="0">
                <a:solidFill>
                  <a:srgbClr val="7030A0"/>
                </a:solidFill>
                <a:latin typeface="Times New Roman"/>
                <a:ea typeface="幼圆" pitchFamily="49" charset="-122"/>
                <a:cs typeface="Times New Roman"/>
              </a:rPr>
            </a:br>
            <a:r>
              <a:rPr lang="zh-CN" altLang="en-US" sz="2200" b="1" dirty="0" smtClean="0">
                <a:solidFill>
                  <a:srgbClr val="FF33CC"/>
                </a:solidFill>
                <a:latin typeface="Times New Roman"/>
                <a:ea typeface="幼圆" pitchFamily="49" charset="-122"/>
                <a:cs typeface="Times New Roman"/>
              </a:rPr>
              <a:t>（</a:t>
            </a:r>
            <a:r>
              <a:rPr lang="zh-CN" altLang="en-US" sz="2200" b="1" dirty="0">
                <a:solidFill>
                  <a:srgbClr val="FF33CC"/>
                </a:solidFill>
                <a:latin typeface="Times New Roman"/>
                <a:ea typeface="幼圆" pitchFamily="49" charset="-122"/>
                <a:cs typeface="Times New Roman"/>
              </a:rPr>
              <a:t>衡量一个启发策略比另一个启发策略更好</a:t>
            </a:r>
            <a:r>
              <a:rPr lang="zh-CN" altLang="en-US" sz="2200" b="1" dirty="0" smtClean="0">
                <a:solidFill>
                  <a:srgbClr val="FF33CC"/>
                </a:solidFill>
                <a:latin typeface="Times New Roman"/>
                <a:ea typeface="幼圆" pitchFamily="49" charset="-122"/>
                <a:cs typeface="Times New Roman"/>
              </a:rPr>
              <a:t>）</a:t>
            </a:r>
            <a:endParaRPr lang="zh-CN" altLang="en-US" sz="2200" b="1" dirty="0">
              <a:solidFill>
                <a:srgbClr val="FF33CC"/>
              </a:solidFill>
              <a:latin typeface="Times New Roman"/>
              <a:ea typeface="幼圆" pitchFamily="49" charset="-122"/>
              <a:cs typeface="Times New Roman"/>
            </a:endParaRPr>
          </a:p>
        </p:txBody>
      </p:sp>
      <p:grpSp>
        <p:nvGrpSpPr>
          <p:cNvPr id="5" name="组合 4"/>
          <p:cNvGrpSpPr/>
          <p:nvPr/>
        </p:nvGrpSpPr>
        <p:grpSpPr>
          <a:xfrm>
            <a:off x="662328" y="3392996"/>
            <a:ext cx="8172524" cy="2595907"/>
            <a:chOff x="662328" y="1484784"/>
            <a:chExt cx="8172524" cy="1081628"/>
          </a:xfrm>
        </p:grpSpPr>
        <p:sp>
          <p:nvSpPr>
            <p:cNvPr id="6" name="圆角矩形 5"/>
            <p:cNvSpPr/>
            <p:nvPr/>
          </p:nvSpPr>
          <p:spPr>
            <a:xfrm>
              <a:off x="662328" y="1486292"/>
              <a:ext cx="8172524" cy="1080120"/>
            </a:xfrm>
            <a:prstGeom prst="roundRect">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971600" y="1484784"/>
              <a:ext cx="7668852" cy="1025922"/>
            </a:xfrm>
            <a:prstGeom prst="rect">
              <a:avLst/>
            </a:prstGeom>
          </p:spPr>
          <p:txBody>
            <a:bodyPr wrap="square">
              <a:spAutoFit/>
            </a:bodyPr>
            <a:lstStyle/>
            <a:p>
              <a:pPr eaLnBrk="1" hangingPunct="1">
                <a:lnSpc>
                  <a:spcPct val="110000"/>
                </a:lnSpc>
                <a:spcBef>
                  <a:spcPct val="15000"/>
                </a:spcBef>
              </a:pPr>
              <a:r>
                <a:rPr lang="zh-CN" altLang="en-US" sz="2000" b="1" dirty="0" smtClean="0">
                  <a:solidFill>
                    <a:srgbClr val="C00000"/>
                  </a:solidFill>
                  <a:latin typeface="Times New Roman"/>
                  <a:ea typeface="幼圆" pitchFamily="49" charset="-122"/>
                  <a:cs typeface="Times New Roman"/>
                </a:rPr>
                <a:t>定理：</a:t>
              </a:r>
              <a:r>
                <a:rPr kumimoji="1" lang="zh-CN" altLang="en-US" b="1" dirty="0">
                  <a:solidFill>
                    <a:srgbClr val="0000CC"/>
                  </a:solidFill>
                  <a:latin typeface="Times New Roman"/>
                  <a:ea typeface="幼圆" pitchFamily="49" charset="-122"/>
                  <a:cs typeface="Times New Roman"/>
                </a:rPr>
                <a:t>设有两个</a:t>
              </a:r>
              <a:r>
                <a:rPr kumimoji="1" lang="en-US" altLang="zh-CN" b="1" dirty="0">
                  <a:solidFill>
                    <a:srgbClr val="0000CC"/>
                  </a:solidFill>
                  <a:latin typeface="Times New Roman"/>
                  <a:ea typeface="幼圆" pitchFamily="49" charset="-122"/>
                  <a:cs typeface="Times New Roman"/>
                </a:rPr>
                <a:t>A*</a:t>
              </a:r>
              <a:r>
                <a:rPr kumimoji="1" lang="zh-CN" altLang="en-US" b="1" dirty="0">
                  <a:solidFill>
                    <a:srgbClr val="0000CC"/>
                  </a:solidFill>
                  <a:latin typeface="Times New Roman"/>
                  <a:ea typeface="幼圆" pitchFamily="49" charset="-122"/>
                  <a:cs typeface="Times New Roman"/>
                </a:rPr>
                <a:t>算法</a:t>
              </a:r>
              <a:r>
                <a:rPr kumimoji="1" lang="en-US" altLang="zh-CN" b="1" dirty="0">
                  <a:solidFill>
                    <a:srgbClr val="0000CC"/>
                  </a:solidFill>
                  <a:latin typeface="Times New Roman"/>
                  <a:ea typeface="幼圆" pitchFamily="49" charset="-122"/>
                  <a:cs typeface="Times New Roman"/>
                </a:rPr>
                <a:t>A</a:t>
              </a:r>
              <a:r>
                <a:rPr kumimoji="1" lang="en-US" altLang="zh-CN" b="1" baseline="-25000" dirty="0">
                  <a:solidFill>
                    <a:srgbClr val="0000CC"/>
                  </a:solidFill>
                  <a:latin typeface="Times New Roman"/>
                  <a:ea typeface="幼圆" pitchFamily="49" charset="-122"/>
                  <a:cs typeface="Times New Roman"/>
                </a:rPr>
                <a:t>1</a:t>
              </a:r>
              <a:r>
                <a:rPr kumimoji="1" lang="en-US" altLang="zh-CN" b="1" dirty="0">
                  <a:solidFill>
                    <a:srgbClr val="0000CC"/>
                  </a:solidFill>
                  <a:latin typeface="Times New Roman"/>
                  <a:ea typeface="幼圆" pitchFamily="49" charset="-122"/>
                  <a:cs typeface="Times New Roman"/>
                </a:rPr>
                <a:t>*</a:t>
              </a:r>
              <a:r>
                <a:rPr kumimoji="1" lang="zh-CN" altLang="en-US" b="1" dirty="0">
                  <a:solidFill>
                    <a:srgbClr val="0000CC"/>
                  </a:solidFill>
                  <a:latin typeface="Times New Roman"/>
                  <a:ea typeface="幼圆" pitchFamily="49" charset="-122"/>
                  <a:cs typeface="Times New Roman"/>
                </a:rPr>
                <a:t>和</a:t>
              </a:r>
              <a:r>
                <a:rPr kumimoji="1" lang="en-US" altLang="zh-CN" b="1" dirty="0">
                  <a:solidFill>
                    <a:srgbClr val="0000CC"/>
                  </a:solidFill>
                  <a:latin typeface="Times New Roman"/>
                  <a:ea typeface="幼圆" pitchFamily="49" charset="-122"/>
                  <a:cs typeface="Times New Roman"/>
                </a:rPr>
                <a:t>A</a:t>
              </a:r>
              <a:r>
                <a:rPr kumimoji="1" lang="en-US" altLang="zh-CN" b="1" baseline="-25000" dirty="0">
                  <a:solidFill>
                    <a:srgbClr val="0000CC"/>
                  </a:solidFill>
                  <a:latin typeface="Times New Roman"/>
                  <a:ea typeface="幼圆" pitchFamily="49" charset="-122"/>
                  <a:cs typeface="Times New Roman"/>
                </a:rPr>
                <a:t>2</a:t>
              </a:r>
              <a:r>
                <a:rPr kumimoji="1" lang="en-US" altLang="zh-CN" b="1" dirty="0">
                  <a:solidFill>
                    <a:srgbClr val="0000CC"/>
                  </a:solidFill>
                  <a:latin typeface="Times New Roman"/>
                  <a:ea typeface="幼圆" pitchFamily="49" charset="-122"/>
                  <a:cs typeface="Times New Roman"/>
                </a:rPr>
                <a:t>*</a:t>
              </a:r>
              <a:r>
                <a:rPr kumimoji="1" lang="zh-CN" altLang="en-US" b="1" dirty="0">
                  <a:solidFill>
                    <a:srgbClr val="0000CC"/>
                  </a:solidFill>
                  <a:latin typeface="Times New Roman"/>
                  <a:ea typeface="幼圆" pitchFamily="49" charset="-122"/>
                  <a:cs typeface="Times New Roman"/>
                </a:rPr>
                <a:t>，它们有</a:t>
              </a:r>
            </a:p>
            <a:p>
              <a:pPr>
                <a:lnSpc>
                  <a:spcPct val="110000"/>
                </a:lnSpc>
                <a:spcBef>
                  <a:spcPct val="15000"/>
                </a:spcBef>
              </a:pPr>
              <a:r>
                <a:rPr kumimoji="1" lang="zh-CN" altLang="en-US" b="1" dirty="0" smtClean="0">
                  <a:solidFill>
                    <a:srgbClr val="0000CC"/>
                  </a:solidFill>
                  <a:latin typeface="Times New Roman"/>
                  <a:ea typeface="幼圆" pitchFamily="49" charset="-122"/>
                  <a:cs typeface="Times New Roman"/>
                </a:rPr>
                <a:t>            </a:t>
              </a:r>
              <a:r>
                <a:rPr kumimoji="1" lang="en-US" altLang="zh-CN" b="1" dirty="0" smtClean="0">
                  <a:solidFill>
                    <a:srgbClr val="0000CC"/>
                  </a:solidFill>
                  <a:latin typeface="Times New Roman"/>
                  <a:ea typeface="幼圆" pitchFamily="49" charset="-122"/>
                  <a:cs typeface="Times New Roman"/>
                </a:rPr>
                <a:t>A</a:t>
              </a:r>
              <a:r>
                <a:rPr kumimoji="1" lang="en-US" altLang="zh-CN" b="1" baseline="-25000" dirty="0" smtClean="0">
                  <a:solidFill>
                    <a:srgbClr val="0000CC"/>
                  </a:solidFill>
                  <a:latin typeface="Times New Roman"/>
                  <a:ea typeface="幼圆" pitchFamily="49" charset="-122"/>
                  <a:cs typeface="Times New Roman"/>
                </a:rPr>
                <a:t>1</a:t>
              </a:r>
              <a:r>
                <a:rPr kumimoji="1" lang="en-US" altLang="zh-CN" b="1" dirty="0">
                  <a:solidFill>
                    <a:srgbClr val="0000CC"/>
                  </a:solidFill>
                  <a:latin typeface="Times New Roman"/>
                  <a:ea typeface="幼圆" pitchFamily="49" charset="-122"/>
                  <a:cs typeface="Times New Roman"/>
                </a:rPr>
                <a:t>*:  f</a:t>
              </a:r>
              <a:r>
                <a:rPr kumimoji="1" lang="en-US" altLang="zh-CN" b="1" baseline="-25000" dirty="0">
                  <a:solidFill>
                    <a:srgbClr val="0000CC"/>
                  </a:solidFill>
                  <a:latin typeface="Times New Roman"/>
                  <a:ea typeface="幼圆" pitchFamily="49" charset="-122"/>
                  <a:cs typeface="Times New Roman"/>
                </a:rPr>
                <a:t>1</a:t>
              </a:r>
              <a:r>
                <a:rPr kumimoji="1" lang="en-US" altLang="zh-CN" b="1" dirty="0">
                  <a:solidFill>
                    <a:srgbClr val="0000CC"/>
                  </a:solidFill>
                  <a:latin typeface="Times New Roman"/>
                  <a:ea typeface="幼圆" pitchFamily="49" charset="-122"/>
                  <a:cs typeface="Times New Roman"/>
                </a:rPr>
                <a:t>(n)=g</a:t>
              </a:r>
              <a:r>
                <a:rPr kumimoji="1" lang="en-US" altLang="zh-CN" b="1" baseline="-25000" dirty="0">
                  <a:solidFill>
                    <a:srgbClr val="0000CC"/>
                  </a:solidFill>
                  <a:latin typeface="Times New Roman"/>
                  <a:ea typeface="幼圆" pitchFamily="49" charset="-122"/>
                  <a:cs typeface="Times New Roman"/>
                </a:rPr>
                <a:t>1</a:t>
              </a:r>
              <a:r>
                <a:rPr kumimoji="1" lang="en-US" altLang="zh-CN" b="1" dirty="0">
                  <a:solidFill>
                    <a:srgbClr val="0000CC"/>
                  </a:solidFill>
                  <a:latin typeface="Times New Roman"/>
                  <a:ea typeface="幼圆" pitchFamily="49" charset="-122"/>
                  <a:cs typeface="Times New Roman"/>
                </a:rPr>
                <a:t>(n)+h</a:t>
              </a:r>
              <a:r>
                <a:rPr kumimoji="1" lang="en-US" altLang="zh-CN" b="1" baseline="-25000" dirty="0">
                  <a:solidFill>
                    <a:srgbClr val="0000CC"/>
                  </a:solidFill>
                  <a:latin typeface="Times New Roman"/>
                  <a:ea typeface="幼圆" pitchFamily="49" charset="-122"/>
                  <a:cs typeface="Times New Roman"/>
                </a:rPr>
                <a:t>1</a:t>
              </a:r>
              <a:r>
                <a:rPr kumimoji="1" lang="en-US" altLang="zh-CN" b="1" dirty="0">
                  <a:solidFill>
                    <a:srgbClr val="0000CC"/>
                  </a:solidFill>
                  <a:latin typeface="Times New Roman"/>
                  <a:ea typeface="幼圆" pitchFamily="49" charset="-122"/>
                  <a:cs typeface="Times New Roman"/>
                </a:rPr>
                <a:t>(n</a:t>
              </a:r>
              <a:r>
                <a:rPr kumimoji="1" lang="en-US" altLang="zh-CN" b="1" dirty="0" smtClean="0">
                  <a:solidFill>
                    <a:srgbClr val="0000CC"/>
                  </a:solidFill>
                  <a:latin typeface="Times New Roman"/>
                  <a:ea typeface="幼圆" pitchFamily="49" charset="-122"/>
                  <a:cs typeface="Times New Roman"/>
                </a:rPr>
                <a:t>)</a:t>
              </a:r>
              <a:endParaRPr kumimoji="1" lang="en-US" altLang="zh-CN" b="1" dirty="0">
                <a:solidFill>
                  <a:srgbClr val="0000CC"/>
                </a:solidFill>
                <a:latin typeface="Times New Roman"/>
                <a:ea typeface="幼圆" pitchFamily="49" charset="-122"/>
                <a:cs typeface="Times New Roman"/>
              </a:endParaRPr>
            </a:p>
            <a:p>
              <a:pPr eaLnBrk="1" hangingPunct="1">
                <a:lnSpc>
                  <a:spcPct val="110000"/>
                </a:lnSpc>
                <a:spcBef>
                  <a:spcPct val="15000"/>
                </a:spcBef>
              </a:pPr>
              <a:r>
                <a:rPr kumimoji="1" lang="zh-CN" altLang="en-US" b="1" dirty="0" smtClean="0">
                  <a:solidFill>
                    <a:srgbClr val="0000CC"/>
                  </a:solidFill>
                  <a:latin typeface="Times New Roman"/>
                  <a:ea typeface="幼圆" pitchFamily="49" charset="-122"/>
                  <a:cs typeface="Times New Roman"/>
                </a:rPr>
                <a:t>                        </a:t>
              </a:r>
              <a:r>
                <a:rPr kumimoji="1" lang="en-US" altLang="zh-CN" b="1" dirty="0" smtClean="0">
                  <a:solidFill>
                    <a:srgbClr val="0000CC"/>
                  </a:solidFill>
                  <a:latin typeface="Times New Roman"/>
                  <a:ea typeface="幼圆" pitchFamily="49" charset="-122"/>
                  <a:cs typeface="Times New Roman"/>
                </a:rPr>
                <a:t>A</a:t>
              </a:r>
              <a:r>
                <a:rPr kumimoji="1" lang="en-US" altLang="zh-CN" b="1" baseline="-25000" dirty="0" smtClean="0">
                  <a:solidFill>
                    <a:srgbClr val="0000CC"/>
                  </a:solidFill>
                  <a:latin typeface="Times New Roman"/>
                  <a:ea typeface="幼圆" pitchFamily="49" charset="-122"/>
                  <a:cs typeface="Times New Roman"/>
                </a:rPr>
                <a:t>2</a:t>
              </a:r>
              <a:r>
                <a:rPr kumimoji="1" lang="en-US" altLang="zh-CN" b="1" dirty="0">
                  <a:solidFill>
                    <a:srgbClr val="0000CC"/>
                  </a:solidFill>
                  <a:latin typeface="Times New Roman"/>
                  <a:ea typeface="幼圆" pitchFamily="49" charset="-122"/>
                  <a:cs typeface="Times New Roman"/>
                </a:rPr>
                <a:t>*:  f</a:t>
              </a:r>
              <a:r>
                <a:rPr kumimoji="1" lang="en-US" altLang="zh-CN" b="1" baseline="-25000" dirty="0">
                  <a:solidFill>
                    <a:srgbClr val="0000CC"/>
                  </a:solidFill>
                  <a:latin typeface="Times New Roman"/>
                  <a:ea typeface="幼圆" pitchFamily="49" charset="-122"/>
                  <a:cs typeface="Times New Roman"/>
                </a:rPr>
                <a:t>2</a:t>
              </a:r>
              <a:r>
                <a:rPr kumimoji="1" lang="en-US" altLang="zh-CN" b="1" dirty="0">
                  <a:solidFill>
                    <a:srgbClr val="0000CC"/>
                  </a:solidFill>
                  <a:latin typeface="Times New Roman"/>
                  <a:ea typeface="幼圆" pitchFamily="49" charset="-122"/>
                  <a:cs typeface="Times New Roman"/>
                </a:rPr>
                <a:t>(n)=g</a:t>
              </a:r>
              <a:r>
                <a:rPr kumimoji="1" lang="en-US" altLang="zh-CN" b="1" baseline="-25000" dirty="0">
                  <a:solidFill>
                    <a:srgbClr val="0000CC"/>
                  </a:solidFill>
                  <a:latin typeface="Times New Roman"/>
                  <a:ea typeface="幼圆" pitchFamily="49" charset="-122"/>
                  <a:cs typeface="Times New Roman"/>
                </a:rPr>
                <a:t>2</a:t>
              </a:r>
              <a:r>
                <a:rPr kumimoji="1" lang="en-US" altLang="zh-CN" b="1" dirty="0">
                  <a:solidFill>
                    <a:srgbClr val="0000CC"/>
                  </a:solidFill>
                  <a:latin typeface="Times New Roman"/>
                  <a:ea typeface="幼圆" pitchFamily="49" charset="-122"/>
                  <a:cs typeface="Times New Roman"/>
                </a:rPr>
                <a:t>(n)+h</a:t>
              </a:r>
              <a:r>
                <a:rPr kumimoji="1" lang="en-US" altLang="zh-CN" b="1" baseline="-25000" dirty="0">
                  <a:solidFill>
                    <a:srgbClr val="0000CC"/>
                  </a:solidFill>
                  <a:latin typeface="Times New Roman"/>
                  <a:ea typeface="幼圆" pitchFamily="49" charset="-122"/>
                  <a:cs typeface="Times New Roman"/>
                </a:rPr>
                <a:t>2</a:t>
              </a:r>
              <a:r>
                <a:rPr kumimoji="1" lang="en-US" altLang="zh-CN" b="1" dirty="0">
                  <a:solidFill>
                    <a:srgbClr val="0000CC"/>
                  </a:solidFill>
                  <a:latin typeface="Times New Roman"/>
                  <a:ea typeface="幼圆" pitchFamily="49" charset="-122"/>
                  <a:cs typeface="Times New Roman"/>
                </a:rPr>
                <a:t>(n)</a:t>
              </a:r>
            </a:p>
            <a:p>
              <a:pPr eaLnBrk="1" hangingPunct="1">
                <a:lnSpc>
                  <a:spcPct val="110000"/>
                </a:lnSpc>
                <a:spcBef>
                  <a:spcPct val="15000"/>
                </a:spcBef>
              </a:pPr>
              <a:r>
                <a:rPr kumimoji="1" lang="zh-CN" altLang="en-US" b="1" dirty="0">
                  <a:solidFill>
                    <a:srgbClr val="0000CC"/>
                  </a:solidFill>
                  <a:latin typeface="Times New Roman"/>
                  <a:ea typeface="幼圆" pitchFamily="49" charset="-122"/>
                  <a:cs typeface="Times New Roman"/>
                </a:rPr>
                <a:t>如果</a:t>
              </a:r>
              <a:r>
                <a:rPr kumimoji="1" lang="en-US" altLang="zh-CN" b="1" dirty="0">
                  <a:solidFill>
                    <a:srgbClr val="0000CC"/>
                  </a:solidFill>
                  <a:latin typeface="Times New Roman"/>
                  <a:ea typeface="幼圆" pitchFamily="49" charset="-122"/>
                  <a:cs typeface="Times New Roman"/>
                </a:rPr>
                <a:t>A</a:t>
              </a:r>
              <a:r>
                <a:rPr kumimoji="1" lang="en-US" altLang="zh-CN" b="1" baseline="-25000" dirty="0">
                  <a:solidFill>
                    <a:srgbClr val="0000CC"/>
                  </a:solidFill>
                  <a:latin typeface="Times New Roman"/>
                  <a:ea typeface="幼圆" pitchFamily="49" charset="-122"/>
                  <a:cs typeface="Times New Roman"/>
                </a:rPr>
                <a:t>2</a:t>
              </a:r>
              <a:r>
                <a:rPr kumimoji="1" lang="en-US" altLang="zh-CN" b="1" dirty="0">
                  <a:solidFill>
                    <a:srgbClr val="0000CC"/>
                  </a:solidFill>
                  <a:latin typeface="Times New Roman"/>
                  <a:ea typeface="幼圆" pitchFamily="49" charset="-122"/>
                  <a:cs typeface="Times New Roman"/>
                </a:rPr>
                <a:t>*</a:t>
              </a:r>
              <a:r>
                <a:rPr kumimoji="1" lang="zh-CN" altLang="en-US" b="1" dirty="0">
                  <a:solidFill>
                    <a:srgbClr val="0000CC"/>
                  </a:solidFill>
                  <a:latin typeface="Times New Roman"/>
                  <a:ea typeface="幼圆" pitchFamily="49" charset="-122"/>
                  <a:cs typeface="Times New Roman"/>
                </a:rPr>
                <a:t>比</a:t>
              </a:r>
              <a:r>
                <a:rPr kumimoji="1" lang="en-US" altLang="zh-CN" b="1" dirty="0">
                  <a:solidFill>
                    <a:srgbClr val="0000CC"/>
                  </a:solidFill>
                  <a:latin typeface="Times New Roman"/>
                  <a:ea typeface="幼圆" pitchFamily="49" charset="-122"/>
                  <a:cs typeface="Times New Roman"/>
                </a:rPr>
                <a:t>A</a:t>
              </a:r>
              <a:r>
                <a:rPr kumimoji="1" lang="en-US" altLang="zh-CN" b="1" baseline="-25000" dirty="0">
                  <a:solidFill>
                    <a:srgbClr val="0000CC"/>
                  </a:solidFill>
                  <a:latin typeface="Times New Roman"/>
                  <a:ea typeface="幼圆" pitchFamily="49" charset="-122"/>
                  <a:cs typeface="Times New Roman"/>
                </a:rPr>
                <a:t>1</a:t>
              </a:r>
              <a:r>
                <a:rPr kumimoji="1" lang="en-US" altLang="zh-CN" b="1" dirty="0">
                  <a:solidFill>
                    <a:srgbClr val="0000CC"/>
                  </a:solidFill>
                  <a:latin typeface="Times New Roman"/>
                  <a:ea typeface="幼圆" pitchFamily="49" charset="-122"/>
                  <a:cs typeface="Times New Roman"/>
                </a:rPr>
                <a:t>*</a:t>
              </a:r>
              <a:r>
                <a:rPr kumimoji="1" lang="zh-CN" altLang="en-US" b="1" dirty="0">
                  <a:solidFill>
                    <a:srgbClr val="0000CC"/>
                  </a:solidFill>
                  <a:latin typeface="Times New Roman"/>
                  <a:ea typeface="幼圆" pitchFamily="49" charset="-122"/>
                  <a:cs typeface="Times New Roman"/>
                </a:rPr>
                <a:t>有更多的启发性信息，即对所有非</a:t>
              </a:r>
              <a:r>
                <a:rPr kumimoji="1" lang="zh-CN" altLang="en-US" b="1" dirty="0" smtClean="0">
                  <a:solidFill>
                    <a:srgbClr val="0000CC"/>
                  </a:solidFill>
                  <a:latin typeface="Times New Roman"/>
                  <a:ea typeface="幼圆" pitchFamily="49" charset="-122"/>
                  <a:cs typeface="Times New Roman"/>
                </a:rPr>
                <a:t>目标结点均</a:t>
              </a:r>
              <a:r>
                <a:rPr kumimoji="1" lang="zh-CN" altLang="en-US" b="1" dirty="0">
                  <a:solidFill>
                    <a:srgbClr val="0000CC"/>
                  </a:solidFill>
                  <a:latin typeface="Times New Roman"/>
                  <a:ea typeface="幼圆" pitchFamily="49" charset="-122"/>
                  <a:cs typeface="Times New Roman"/>
                </a:rPr>
                <a:t>有</a:t>
              </a:r>
            </a:p>
            <a:p>
              <a:pPr eaLnBrk="1" hangingPunct="1">
                <a:lnSpc>
                  <a:spcPct val="110000"/>
                </a:lnSpc>
                <a:spcBef>
                  <a:spcPct val="15000"/>
                </a:spcBef>
              </a:pPr>
              <a:r>
                <a:rPr kumimoji="1" lang="zh-CN" altLang="en-US" b="1" dirty="0">
                  <a:solidFill>
                    <a:srgbClr val="0000CC"/>
                  </a:solidFill>
                  <a:latin typeface="Times New Roman"/>
                  <a:ea typeface="幼圆" pitchFamily="49" charset="-122"/>
                  <a:cs typeface="Times New Roman"/>
                </a:rPr>
                <a:t>            </a:t>
              </a:r>
              <a:r>
                <a:rPr kumimoji="1" lang="en-US" altLang="zh-CN" b="1" dirty="0">
                  <a:solidFill>
                    <a:srgbClr val="0000CC"/>
                  </a:solidFill>
                  <a:latin typeface="Times New Roman"/>
                  <a:ea typeface="幼圆" pitchFamily="49" charset="-122"/>
                  <a:cs typeface="Times New Roman"/>
                </a:rPr>
                <a:t>h</a:t>
              </a:r>
              <a:r>
                <a:rPr kumimoji="1" lang="en-US" altLang="zh-CN" b="1" baseline="-25000" dirty="0">
                  <a:solidFill>
                    <a:srgbClr val="0000CC"/>
                  </a:solidFill>
                  <a:latin typeface="Times New Roman"/>
                  <a:ea typeface="幼圆" pitchFamily="49" charset="-122"/>
                  <a:cs typeface="Times New Roman"/>
                </a:rPr>
                <a:t>2</a:t>
              </a:r>
              <a:r>
                <a:rPr kumimoji="1" lang="en-US" altLang="zh-CN" b="1" dirty="0">
                  <a:solidFill>
                    <a:srgbClr val="0000CC"/>
                  </a:solidFill>
                  <a:latin typeface="Times New Roman"/>
                  <a:ea typeface="幼圆" pitchFamily="49" charset="-122"/>
                  <a:cs typeface="Times New Roman"/>
                </a:rPr>
                <a:t>(n)&gt;h</a:t>
              </a:r>
              <a:r>
                <a:rPr kumimoji="1" lang="en-US" altLang="zh-CN" b="1" baseline="-25000" dirty="0">
                  <a:solidFill>
                    <a:srgbClr val="0000CC"/>
                  </a:solidFill>
                  <a:latin typeface="Times New Roman"/>
                  <a:ea typeface="幼圆" pitchFamily="49" charset="-122"/>
                  <a:cs typeface="Times New Roman"/>
                </a:rPr>
                <a:t>1</a:t>
              </a:r>
              <a:r>
                <a:rPr kumimoji="1" lang="en-US" altLang="zh-CN" b="1" dirty="0">
                  <a:solidFill>
                    <a:srgbClr val="0000CC"/>
                  </a:solidFill>
                  <a:latin typeface="Times New Roman"/>
                  <a:ea typeface="幼圆" pitchFamily="49" charset="-122"/>
                  <a:cs typeface="Times New Roman"/>
                </a:rPr>
                <a:t>(n)</a:t>
              </a:r>
            </a:p>
            <a:p>
              <a:pPr eaLnBrk="1" hangingPunct="1">
                <a:lnSpc>
                  <a:spcPct val="110000"/>
                </a:lnSpc>
                <a:spcBef>
                  <a:spcPct val="15000"/>
                </a:spcBef>
              </a:pPr>
              <a:r>
                <a:rPr kumimoji="1" lang="zh-CN" altLang="en-US" b="1" dirty="0">
                  <a:solidFill>
                    <a:srgbClr val="0000CC"/>
                  </a:solidFill>
                  <a:latin typeface="Times New Roman"/>
                  <a:ea typeface="幼圆" pitchFamily="49" charset="-122"/>
                  <a:cs typeface="Times New Roman"/>
                </a:rPr>
                <a:t>则在搜索过程中，被</a:t>
              </a:r>
              <a:r>
                <a:rPr kumimoji="1" lang="en-US" altLang="zh-CN" b="1" dirty="0">
                  <a:solidFill>
                    <a:srgbClr val="0000CC"/>
                  </a:solidFill>
                  <a:latin typeface="Times New Roman"/>
                  <a:ea typeface="幼圆" pitchFamily="49" charset="-122"/>
                  <a:cs typeface="Times New Roman"/>
                </a:rPr>
                <a:t>A</a:t>
              </a:r>
              <a:r>
                <a:rPr kumimoji="1" lang="en-US" altLang="zh-CN" b="1" baseline="-25000" dirty="0">
                  <a:solidFill>
                    <a:srgbClr val="0000CC"/>
                  </a:solidFill>
                  <a:latin typeface="Times New Roman"/>
                  <a:ea typeface="幼圆" pitchFamily="49" charset="-122"/>
                  <a:cs typeface="Times New Roman"/>
                </a:rPr>
                <a:t>2</a:t>
              </a:r>
              <a:r>
                <a:rPr kumimoji="1" lang="en-US" altLang="zh-CN" b="1" dirty="0">
                  <a:solidFill>
                    <a:srgbClr val="0000CC"/>
                  </a:solidFill>
                  <a:latin typeface="Times New Roman"/>
                  <a:ea typeface="幼圆" pitchFamily="49" charset="-122"/>
                  <a:cs typeface="Times New Roman"/>
                </a:rPr>
                <a:t>*</a:t>
              </a:r>
              <a:r>
                <a:rPr kumimoji="1" lang="zh-CN" altLang="en-US" b="1" dirty="0">
                  <a:solidFill>
                    <a:srgbClr val="0000CC"/>
                  </a:solidFill>
                  <a:latin typeface="Times New Roman"/>
                  <a:ea typeface="幼圆" pitchFamily="49" charset="-122"/>
                  <a:cs typeface="Times New Roman"/>
                </a:rPr>
                <a:t>扩展</a:t>
              </a:r>
              <a:r>
                <a:rPr kumimoji="1" lang="zh-CN" altLang="en-US" b="1" dirty="0" smtClean="0">
                  <a:solidFill>
                    <a:srgbClr val="0000CC"/>
                  </a:solidFill>
                  <a:latin typeface="Times New Roman"/>
                  <a:ea typeface="幼圆" pitchFamily="49" charset="-122"/>
                  <a:cs typeface="Times New Roman"/>
                </a:rPr>
                <a:t>的结点也</a:t>
              </a:r>
              <a:r>
                <a:rPr kumimoji="1" lang="zh-CN" altLang="en-US" b="1" dirty="0">
                  <a:solidFill>
                    <a:srgbClr val="0000CC"/>
                  </a:solidFill>
                  <a:latin typeface="Times New Roman"/>
                  <a:ea typeface="幼圆" pitchFamily="49" charset="-122"/>
                  <a:cs typeface="Times New Roman"/>
                </a:rPr>
                <a:t>必然被</a:t>
              </a:r>
              <a:r>
                <a:rPr kumimoji="1" lang="en-US" altLang="zh-CN" b="1" dirty="0">
                  <a:solidFill>
                    <a:srgbClr val="0000CC"/>
                  </a:solidFill>
                  <a:latin typeface="Times New Roman"/>
                  <a:ea typeface="幼圆" pitchFamily="49" charset="-122"/>
                  <a:cs typeface="Times New Roman"/>
                </a:rPr>
                <a:t>A</a:t>
              </a:r>
              <a:r>
                <a:rPr kumimoji="1" lang="en-US" altLang="zh-CN" b="1" baseline="-25000" dirty="0">
                  <a:solidFill>
                    <a:srgbClr val="0000CC"/>
                  </a:solidFill>
                  <a:latin typeface="Times New Roman"/>
                  <a:ea typeface="幼圆" pitchFamily="49" charset="-122"/>
                  <a:cs typeface="Times New Roman"/>
                </a:rPr>
                <a:t>1</a:t>
              </a:r>
              <a:r>
                <a:rPr kumimoji="1" lang="en-US" altLang="zh-CN" b="1" dirty="0">
                  <a:solidFill>
                    <a:srgbClr val="0000CC"/>
                  </a:solidFill>
                  <a:latin typeface="Times New Roman"/>
                  <a:ea typeface="幼圆" pitchFamily="49" charset="-122"/>
                  <a:cs typeface="Times New Roman"/>
                </a:rPr>
                <a:t>*</a:t>
              </a:r>
              <a:r>
                <a:rPr kumimoji="1" lang="zh-CN" altLang="en-US" b="1" dirty="0">
                  <a:solidFill>
                    <a:srgbClr val="0000CC"/>
                  </a:solidFill>
                  <a:latin typeface="Times New Roman"/>
                  <a:ea typeface="幼圆" pitchFamily="49" charset="-122"/>
                  <a:cs typeface="Times New Roman"/>
                </a:rPr>
                <a:t>扩展，即</a:t>
              </a:r>
              <a:r>
                <a:rPr kumimoji="1" lang="en-US" altLang="zh-CN" b="1" dirty="0">
                  <a:solidFill>
                    <a:srgbClr val="0000CC"/>
                  </a:solidFill>
                  <a:latin typeface="Times New Roman"/>
                  <a:ea typeface="幼圆" pitchFamily="49" charset="-122"/>
                  <a:cs typeface="Times New Roman"/>
                </a:rPr>
                <a:t>A</a:t>
              </a:r>
              <a:r>
                <a:rPr kumimoji="1" lang="en-US" altLang="zh-CN" b="1" baseline="-25000" dirty="0">
                  <a:solidFill>
                    <a:srgbClr val="0000CC"/>
                  </a:solidFill>
                  <a:latin typeface="Times New Roman"/>
                  <a:ea typeface="幼圆" pitchFamily="49" charset="-122"/>
                  <a:cs typeface="Times New Roman"/>
                </a:rPr>
                <a:t>1</a:t>
              </a:r>
              <a:r>
                <a:rPr kumimoji="1" lang="en-US" altLang="zh-CN" b="1" dirty="0">
                  <a:solidFill>
                    <a:srgbClr val="0000CC"/>
                  </a:solidFill>
                  <a:latin typeface="Times New Roman"/>
                  <a:ea typeface="幼圆" pitchFamily="49" charset="-122"/>
                  <a:cs typeface="Times New Roman"/>
                </a:rPr>
                <a:t>*</a:t>
              </a:r>
              <a:r>
                <a:rPr kumimoji="1" lang="zh-CN" altLang="en-US" b="1" dirty="0">
                  <a:solidFill>
                    <a:srgbClr val="0000CC"/>
                  </a:solidFill>
                  <a:latin typeface="Times New Roman"/>
                  <a:ea typeface="幼圆" pitchFamily="49" charset="-122"/>
                  <a:cs typeface="Times New Roman"/>
                </a:rPr>
                <a:t>扩展</a:t>
              </a:r>
              <a:r>
                <a:rPr kumimoji="1" lang="zh-CN" altLang="en-US" b="1" dirty="0" smtClean="0">
                  <a:solidFill>
                    <a:srgbClr val="0000CC"/>
                  </a:solidFill>
                  <a:latin typeface="Times New Roman"/>
                  <a:ea typeface="幼圆" pitchFamily="49" charset="-122"/>
                  <a:cs typeface="Times New Roman"/>
                </a:rPr>
                <a:t>的结点不会</a:t>
              </a:r>
              <a:r>
                <a:rPr kumimoji="1" lang="zh-CN" altLang="en-US" b="1" dirty="0">
                  <a:solidFill>
                    <a:srgbClr val="0000CC"/>
                  </a:solidFill>
                  <a:latin typeface="Times New Roman"/>
                  <a:ea typeface="幼圆" pitchFamily="49" charset="-122"/>
                  <a:cs typeface="Times New Roman"/>
                </a:rPr>
                <a:t>比</a:t>
              </a:r>
              <a:r>
                <a:rPr kumimoji="1" lang="en-US" altLang="zh-CN" b="1" dirty="0">
                  <a:solidFill>
                    <a:srgbClr val="0000CC"/>
                  </a:solidFill>
                  <a:latin typeface="Times New Roman"/>
                  <a:ea typeface="幼圆" pitchFamily="49" charset="-122"/>
                  <a:cs typeface="Times New Roman"/>
                </a:rPr>
                <a:t>A</a:t>
              </a:r>
              <a:r>
                <a:rPr kumimoji="1" lang="en-US" altLang="zh-CN" b="1" baseline="-25000" dirty="0">
                  <a:solidFill>
                    <a:srgbClr val="0000CC"/>
                  </a:solidFill>
                  <a:latin typeface="Times New Roman"/>
                  <a:ea typeface="幼圆" pitchFamily="49" charset="-122"/>
                  <a:cs typeface="Times New Roman"/>
                </a:rPr>
                <a:t>2</a:t>
              </a:r>
              <a:r>
                <a:rPr kumimoji="1" lang="en-US" altLang="zh-CN" b="1" dirty="0">
                  <a:solidFill>
                    <a:srgbClr val="0000CC"/>
                  </a:solidFill>
                  <a:latin typeface="Times New Roman"/>
                  <a:ea typeface="幼圆" pitchFamily="49" charset="-122"/>
                  <a:cs typeface="Times New Roman"/>
                </a:rPr>
                <a:t>*</a:t>
              </a:r>
              <a:r>
                <a:rPr kumimoji="1" lang="zh-CN" altLang="en-US" b="1" dirty="0">
                  <a:solidFill>
                    <a:srgbClr val="0000CC"/>
                  </a:solidFill>
                  <a:latin typeface="Times New Roman"/>
                  <a:ea typeface="幼圆" pitchFamily="49" charset="-122"/>
                  <a:cs typeface="Times New Roman"/>
                </a:rPr>
                <a:t>扩展</a:t>
              </a:r>
              <a:r>
                <a:rPr kumimoji="1" lang="zh-CN" altLang="en-US" b="1" dirty="0" smtClean="0">
                  <a:solidFill>
                    <a:srgbClr val="0000CC"/>
                  </a:solidFill>
                  <a:latin typeface="Times New Roman"/>
                  <a:ea typeface="幼圆" pitchFamily="49" charset="-122"/>
                  <a:cs typeface="Times New Roman"/>
                </a:rPr>
                <a:t>的结点少</a:t>
              </a:r>
              <a:r>
                <a:rPr kumimoji="1" lang="zh-CN" altLang="en-US" b="1" dirty="0">
                  <a:solidFill>
                    <a:srgbClr val="0000CC"/>
                  </a:solidFill>
                  <a:latin typeface="Times New Roman"/>
                  <a:ea typeface="幼圆" pitchFamily="49" charset="-122"/>
                  <a:cs typeface="Times New Roman"/>
                </a:rPr>
                <a:t>，亦即</a:t>
              </a:r>
              <a:r>
                <a:rPr kumimoji="1" lang="en-US" altLang="zh-CN" b="1" dirty="0">
                  <a:solidFill>
                    <a:srgbClr val="0000CC"/>
                  </a:solidFill>
                  <a:latin typeface="Times New Roman"/>
                  <a:ea typeface="幼圆" pitchFamily="49" charset="-122"/>
                  <a:cs typeface="Times New Roman"/>
                </a:rPr>
                <a:t>A</a:t>
              </a:r>
              <a:r>
                <a:rPr kumimoji="1" lang="en-US" altLang="zh-CN" b="1" baseline="-25000" dirty="0">
                  <a:solidFill>
                    <a:srgbClr val="0000CC"/>
                  </a:solidFill>
                  <a:latin typeface="Times New Roman"/>
                  <a:ea typeface="幼圆" pitchFamily="49" charset="-122"/>
                  <a:cs typeface="Times New Roman"/>
                </a:rPr>
                <a:t>2</a:t>
              </a:r>
              <a:r>
                <a:rPr kumimoji="1" lang="en-US" altLang="zh-CN" b="1" dirty="0">
                  <a:solidFill>
                    <a:srgbClr val="0000CC"/>
                  </a:solidFill>
                  <a:latin typeface="Times New Roman"/>
                  <a:ea typeface="幼圆" pitchFamily="49" charset="-122"/>
                  <a:cs typeface="Times New Roman"/>
                </a:rPr>
                <a:t>*</a:t>
              </a:r>
              <a:r>
                <a:rPr kumimoji="1" lang="zh-CN" altLang="en-US" b="1" dirty="0">
                  <a:solidFill>
                    <a:srgbClr val="0000CC"/>
                  </a:solidFill>
                  <a:latin typeface="Times New Roman"/>
                  <a:ea typeface="幼圆" pitchFamily="49" charset="-122"/>
                  <a:cs typeface="Times New Roman"/>
                </a:rPr>
                <a:t>扩展</a:t>
              </a:r>
              <a:r>
                <a:rPr kumimoji="1" lang="zh-CN" altLang="en-US" b="1" dirty="0" smtClean="0">
                  <a:solidFill>
                    <a:srgbClr val="0000CC"/>
                  </a:solidFill>
                  <a:latin typeface="Times New Roman"/>
                  <a:ea typeface="幼圆" pitchFamily="49" charset="-122"/>
                  <a:cs typeface="Times New Roman"/>
                </a:rPr>
                <a:t>的结点集</a:t>
              </a:r>
              <a:r>
                <a:rPr kumimoji="1" lang="zh-CN" altLang="en-US" b="1" dirty="0">
                  <a:solidFill>
                    <a:srgbClr val="0000CC"/>
                  </a:solidFill>
                  <a:latin typeface="Times New Roman"/>
                  <a:ea typeface="幼圆" pitchFamily="49" charset="-122"/>
                  <a:cs typeface="Times New Roman"/>
                </a:rPr>
                <a:t>是</a:t>
              </a:r>
              <a:r>
                <a:rPr kumimoji="1" lang="en-US" altLang="zh-CN" b="1" dirty="0">
                  <a:solidFill>
                    <a:srgbClr val="0000CC"/>
                  </a:solidFill>
                  <a:latin typeface="Times New Roman"/>
                  <a:ea typeface="幼圆" pitchFamily="49" charset="-122"/>
                  <a:cs typeface="Times New Roman"/>
                </a:rPr>
                <a:t>A</a:t>
              </a:r>
              <a:r>
                <a:rPr kumimoji="1" lang="en-US" altLang="zh-CN" b="1" baseline="-25000" dirty="0">
                  <a:solidFill>
                    <a:srgbClr val="0000CC"/>
                  </a:solidFill>
                  <a:latin typeface="Times New Roman"/>
                  <a:ea typeface="幼圆" pitchFamily="49" charset="-122"/>
                  <a:cs typeface="Times New Roman"/>
                </a:rPr>
                <a:t>1</a:t>
              </a:r>
              <a:r>
                <a:rPr kumimoji="1" lang="en-US" altLang="zh-CN" b="1" dirty="0">
                  <a:solidFill>
                    <a:srgbClr val="0000CC"/>
                  </a:solidFill>
                  <a:latin typeface="Times New Roman"/>
                  <a:ea typeface="幼圆" pitchFamily="49" charset="-122"/>
                  <a:cs typeface="Times New Roman"/>
                </a:rPr>
                <a:t>*</a:t>
              </a:r>
              <a:r>
                <a:rPr kumimoji="1" lang="zh-CN" altLang="en-US" b="1" dirty="0">
                  <a:solidFill>
                    <a:srgbClr val="0000CC"/>
                  </a:solidFill>
                  <a:latin typeface="Times New Roman"/>
                  <a:ea typeface="幼圆" pitchFamily="49" charset="-122"/>
                  <a:cs typeface="Times New Roman"/>
                </a:rPr>
                <a:t>扩展</a:t>
              </a:r>
              <a:r>
                <a:rPr kumimoji="1" lang="zh-CN" altLang="en-US" b="1" dirty="0" smtClean="0">
                  <a:solidFill>
                    <a:srgbClr val="0000CC"/>
                  </a:solidFill>
                  <a:latin typeface="Times New Roman"/>
                  <a:ea typeface="幼圆" pitchFamily="49" charset="-122"/>
                  <a:cs typeface="Times New Roman"/>
                </a:rPr>
                <a:t>的结点集</a:t>
              </a:r>
              <a:r>
                <a:rPr kumimoji="1" lang="zh-CN" altLang="en-US" b="1" dirty="0">
                  <a:solidFill>
                    <a:srgbClr val="0000CC"/>
                  </a:solidFill>
                  <a:latin typeface="Times New Roman"/>
                  <a:ea typeface="幼圆" pitchFamily="49" charset="-122"/>
                  <a:cs typeface="Times New Roman"/>
                </a:rPr>
                <a:t>的子集。</a:t>
              </a:r>
              <a:r>
                <a:rPr lang="zh-CN" altLang="en-US" b="1" dirty="0">
                  <a:solidFill>
                    <a:srgbClr val="0000CC"/>
                  </a:solidFill>
                  <a:latin typeface="Times New Roman"/>
                  <a:ea typeface="幼圆" pitchFamily="49" charset="-122"/>
                  <a:cs typeface="Times New Roman"/>
                </a:rPr>
                <a:t> </a:t>
              </a:r>
              <a:endParaRPr lang="zh-CN" altLang="en-US" b="1" dirty="0">
                <a:solidFill>
                  <a:srgbClr val="0000FF"/>
                </a:solidFill>
                <a:latin typeface="Times New Roman"/>
                <a:ea typeface="幼圆" pitchFamily="49" charset="-122"/>
                <a:cs typeface="Times New Roman"/>
              </a:endParaRPr>
            </a:p>
          </p:txBody>
        </p:sp>
      </p:grpSp>
      <p:sp>
        <p:nvSpPr>
          <p:cNvPr id="8" name="Rectangle 4"/>
          <p:cNvSpPr>
            <a:spLocks noChangeArrowheads="1"/>
          </p:cNvSpPr>
          <p:nvPr/>
        </p:nvSpPr>
        <p:spPr bwMode="auto">
          <a:xfrm>
            <a:off x="503238" y="353943"/>
            <a:ext cx="777716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4000" b="1" dirty="0">
                <a:solidFill>
                  <a:schemeClr val="accent2"/>
                </a:solidFill>
                <a:latin typeface="方正姚体" pitchFamily="2" charset="-122"/>
                <a:ea typeface="方正姚体" pitchFamily="2" charset="-122"/>
              </a:rPr>
              <a:t>A*</a:t>
            </a:r>
            <a:r>
              <a:rPr lang="zh-CN" altLang="en-US" sz="4000" b="1" dirty="0">
                <a:solidFill>
                  <a:schemeClr val="accent2"/>
                </a:solidFill>
                <a:latin typeface="方正姚体" pitchFamily="2" charset="-122"/>
                <a:ea typeface="方正姚体" pitchFamily="2" charset="-122"/>
              </a:rPr>
              <a:t>算法</a:t>
            </a:r>
            <a:r>
              <a:rPr lang="zh-CN" altLang="en-US" sz="4000" b="1" dirty="0" smtClean="0">
                <a:solidFill>
                  <a:schemeClr val="accent2"/>
                </a:solidFill>
                <a:latin typeface="方正姚体" pitchFamily="2" charset="-122"/>
                <a:ea typeface="方正姚体" pitchFamily="2" charset="-122"/>
              </a:rPr>
              <a:t>的策略评价</a:t>
            </a:r>
            <a:endParaRPr lang="zh-CN" altLang="en-US" sz="4000" b="1" dirty="0">
              <a:solidFill>
                <a:schemeClr val="accent2"/>
              </a:solidFill>
              <a:latin typeface="方正姚体" pitchFamily="2" charset="-122"/>
              <a:ea typeface="方正姚体" pitchFamily="2" charset="-122"/>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825500" y="0"/>
            <a:ext cx="7482355" cy="6858000"/>
          </a:xfrm>
          <a:prstGeom prst="rect">
            <a:avLst/>
          </a:prstGeom>
        </p:spPr>
      </p:pic>
      <p:sp>
        <p:nvSpPr>
          <p:cNvPr id="4" name="文本框 3"/>
          <p:cNvSpPr txBox="1"/>
          <p:nvPr/>
        </p:nvSpPr>
        <p:spPr>
          <a:xfrm>
            <a:off x="323528" y="368660"/>
            <a:ext cx="1728192" cy="369332"/>
          </a:xfrm>
          <a:prstGeom prst="rect">
            <a:avLst/>
          </a:prstGeom>
          <a:noFill/>
        </p:spPr>
        <p:txBody>
          <a:bodyPr wrap="square" rtlCol="0">
            <a:spAutoFit/>
          </a:bodyPr>
          <a:lstStyle/>
          <a:p>
            <a:r>
              <a:rPr kumimoji="1" lang="en-US" altLang="zh-CN" dirty="0" smtClean="0"/>
              <a:t>H1(n)</a:t>
            </a:r>
            <a:r>
              <a:rPr kumimoji="1" lang="zh-CN" altLang="en-US" dirty="0" smtClean="0"/>
              <a:t> </a:t>
            </a:r>
            <a:r>
              <a:rPr kumimoji="1" lang="en-US" altLang="zh-CN" dirty="0" smtClean="0"/>
              <a:t>=</a:t>
            </a:r>
            <a:r>
              <a:rPr kumimoji="1" lang="zh-CN" altLang="en-US" dirty="0" smtClean="0"/>
              <a:t> </a:t>
            </a:r>
            <a:r>
              <a:rPr kumimoji="1" lang="en-US" altLang="zh-CN" dirty="0" smtClean="0"/>
              <a:t>0</a:t>
            </a:r>
            <a:r>
              <a:rPr kumimoji="1" lang="zh-CN" altLang="en-US" dirty="0" smtClean="0"/>
              <a:t>   </a:t>
            </a:r>
            <a:r>
              <a:rPr kumimoji="1" lang="en-US" altLang="zh-CN" dirty="0" err="1" smtClean="0"/>
              <a:t>v.s</a:t>
            </a:r>
            <a:r>
              <a:rPr kumimoji="1" lang="en-US" altLang="zh-CN" dirty="0" smtClean="0"/>
              <a:t>.</a:t>
            </a:r>
            <a:r>
              <a:rPr kumimoji="1" lang="zh-CN" altLang="en-US" dirty="0" smtClean="0"/>
              <a:t> </a:t>
            </a:r>
            <a:endParaRPr kumimoji="1" lang="zh-CN" altLang="en-US" dirty="0"/>
          </a:p>
        </p:txBody>
      </p:sp>
      <p:sp>
        <p:nvSpPr>
          <p:cNvPr id="5" name="文本框 4"/>
          <p:cNvSpPr txBox="1"/>
          <p:nvPr/>
        </p:nvSpPr>
        <p:spPr>
          <a:xfrm>
            <a:off x="287524" y="872716"/>
            <a:ext cx="1728192" cy="646331"/>
          </a:xfrm>
          <a:prstGeom prst="rect">
            <a:avLst/>
          </a:prstGeom>
          <a:noFill/>
        </p:spPr>
        <p:txBody>
          <a:bodyPr wrap="square" rtlCol="0">
            <a:spAutoFit/>
          </a:bodyPr>
          <a:lstStyle/>
          <a:p>
            <a:r>
              <a:rPr kumimoji="1" lang="en-US" altLang="zh-CN" dirty="0" smtClean="0"/>
              <a:t>H2(n)</a:t>
            </a:r>
            <a:r>
              <a:rPr kumimoji="1" lang="zh-CN" altLang="en-US" dirty="0" smtClean="0"/>
              <a:t> </a:t>
            </a:r>
            <a:r>
              <a:rPr kumimoji="1" lang="en-US" altLang="zh-CN" dirty="0" smtClean="0"/>
              <a:t>=</a:t>
            </a:r>
            <a:r>
              <a:rPr kumimoji="1" lang="zh-CN" altLang="en-US" dirty="0"/>
              <a:t> </a:t>
            </a:r>
            <a:r>
              <a:rPr kumimoji="1" lang="zh-CN" altLang="en-US" dirty="0" smtClean="0"/>
              <a:t>不在位的数字个数 </a:t>
            </a:r>
            <a:endParaRPr kumimoji="1" lang="zh-CN" altLang="en-US" dirty="0"/>
          </a:p>
        </p:txBody>
      </p:sp>
    </p:spTree>
    <p:extLst>
      <p:ext uri="{BB962C8B-B14F-4D97-AF65-F5344CB8AC3E}">
        <p14:creationId xmlns:p14="http://schemas.microsoft.com/office/powerpoint/2010/main" val="50379361"/>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69502" y="1016732"/>
            <a:ext cx="8930990" cy="5438177"/>
          </a:xfrm>
          <a:prstGeom prst="rect">
            <a:avLst/>
          </a:prstGeom>
        </p:spPr>
      </p:pic>
      <p:sp>
        <p:nvSpPr>
          <p:cNvPr id="6" name="Text Box 2"/>
          <p:cNvSpPr txBox="1">
            <a:spLocks noChangeArrowheads="1"/>
          </p:cNvSpPr>
          <p:nvPr/>
        </p:nvSpPr>
        <p:spPr bwMode="auto">
          <a:xfrm>
            <a:off x="575556" y="224644"/>
            <a:ext cx="66607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b="1" dirty="0" smtClean="0">
                <a:solidFill>
                  <a:srgbClr val="D60093"/>
                </a:solidFill>
                <a:latin typeface="Times New Roman" pitchFamily="18" charset="0"/>
                <a:ea typeface="幼圆" pitchFamily="49" charset="-122"/>
                <a:cs typeface="Times New Roman" pitchFamily="18" charset="0"/>
              </a:rPr>
              <a:t>例</a:t>
            </a:r>
            <a:r>
              <a:rPr kumimoji="1" lang="en-US" altLang="zh-CN" sz="2400" b="1" dirty="0" smtClean="0">
                <a:latin typeface="Times New Roman" pitchFamily="18" charset="0"/>
                <a:ea typeface="幼圆" pitchFamily="49" charset="-122"/>
                <a:cs typeface="Times New Roman" pitchFamily="18" charset="0"/>
              </a:rPr>
              <a:t> </a:t>
            </a:r>
            <a:r>
              <a:rPr kumimoji="1" lang="zh-CN" altLang="en-US" sz="2400" b="1" dirty="0" smtClean="0">
                <a:latin typeface="Times New Roman" pitchFamily="18" charset="0"/>
                <a:ea typeface="幼圆" pitchFamily="49" charset="-122"/>
                <a:cs typeface="Times New Roman" pitchFamily="18" charset="0"/>
              </a:rPr>
              <a:t>规划从</a:t>
            </a:r>
            <a:r>
              <a:rPr kumimoji="1" lang="en-US" altLang="zh-CN" sz="2400" b="1" dirty="0" smtClean="0">
                <a:latin typeface="Times New Roman" pitchFamily="18" charset="0"/>
                <a:ea typeface="幼圆" pitchFamily="49" charset="-122"/>
                <a:cs typeface="Times New Roman" pitchFamily="18" charset="0"/>
              </a:rPr>
              <a:t>Arad</a:t>
            </a:r>
            <a:r>
              <a:rPr kumimoji="1" lang="zh-CN" altLang="en-US" sz="2400" b="1" dirty="0" smtClean="0">
                <a:latin typeface="Times New Roman" pitchFamily="18" charset="0"/>
                <a:ea typeface="幼圆" pitchFamily="49" charset="-122"/>
                <a:cs typeface="Times New Roman" pitchFamily="18" charset="0"/>
              </a:rPr>
              <a:t>到</a:t>
            </a:r>
            <a:r>
              <a:rPr kumimoji="1" lang="en-US" altLang="zh-CN" sz="2400" b="1" dirty="0" smtClean="0">
                <a:latin typeface="Times New Roman" pitchFamily="18" charset="0"/>
                <a:ea typeface="幼圆" pitchFamily="49" charset="-122"/>
                <a:cs typeface="Times New Roman" pitchFamily="18" charset="0"/>
              </a:rPr>
              <a:t>Bucharest</a:t>
            </a:r>
            <a:r>
              <a:rPr kumimoji="1" lang="zh-CN" altLang="en-US" sz="2400" b="1" dirty="0" smtClean="0">
                <a:latin typeface="Times New Roman" pitchFamily="18" charset="0"/>
                <a:ea typeface="幼圆" pitchFamily="49" charset="-122"/>
                <a:cs typeface="Times New Roman" pitchFamily="18" charset="0"/>
              </a:rPr>
              <a:t>的最短路径</a:t>
            </a:r>
            <a:r>
              <a:rPr kumimoji="1" lang="zh-CN" altLang="en-US" sz="2400" dirty="0" smtClean="0">
                <a:latin typeface="Times New Roman" pitchFamily="18" charset="0"/>
                <a:ea typeface="幼圆" pitchFamily="49" charset="-122"/>
                <a:cs typeface="Times New Roman" pitchFamily="18" charset="0"/>
              </a:rPr>
              <a:t> </a:t>
            </a:r>
            <a:endParaRPr kumimoji="1" lang="zh-CN" altLang="en-US" sz="2400" dirty="0">
              <a:latin typeface="Times New Roman" pitchFamily="18" charset="0"/>
              <a:ea typeface="幼圆" pitchFamily="49" charset="-122"/>
              <a:cs typeface="Times New Roman" pitchFamily="18" charset="0"/>
            </a:endParaRPr>
          </a:p>
        </p:txBody>
      </p:sp>
      <p:sp>
        <p:nvSpPr>
          <p:cNvPr id="7" name="矩形 6"/>
          <p:cNvSpPr/>
          <p:nvPr/>
        </p:nvSpPr>
        <p:spPr>
          <a:xfrm>
            <a:off x="639867" y="2469805"/>
            <a:ext cx="144016" cy="18002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dirty="0"/>
          </a:p>
        </p:txBody>
      </p:sp>
      <p:sp>
        <p:nvSpPr>
          <p:cNvPr id="8" name="矩形 7"/>
          <p:cNvSpPr/>
          <p:nvPr/>
        </p:nvSpPr>
        <p:spPr>
          <a:xfrm>
            <a:off x="5832140" y="5229200"/>
            <a:ext cx="144016" cy="180020"/>
          </a:xfrm>
          <a:prstGeom prst="rect">
            <a:avLst/>
          </a:prstGeom>
          <a:solidFill>
            <a:srgbClr val="FF33CC"/>
          </a:solidFill>
          <a:ln>
            <a:solidFill>
              <a:srgbClr val="FF33CC"/>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dirty="0"/>
          </a:p>
        </p:txBody>
      </p:sp>
    </p:spTree>
    <p:extLst>
      <p:ext uri="{BB962C8B-B14F-4D97-AF65-F5344CB8AC3E}">
        <p14:creationId xmlns:p14="http://schemas.microsoft.com/office/powerpoint/2010/main" val="3669581694"/>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编号占位符 1"/>
          <p:cNvSpPr>
            <a:spLocks noGrp="1"/>
          </p:cNvSpPr>
          <p:nvPr>
            <p:ph type="sldNum" sz="quarter" idx="12"/>
          </p:nvPr>
        </p:nvSpPr>
        <p:spPr/>
        <p:txBody>
          <a:bodyPr/>
          <a:lstStyle/>
          <a:p>
            <a:pPr>
              <a:defRPr/>
            </a:pPr>
            <a:fld id="{59600C74-1076-4188-ABB4-4BD7F6214EB2}" type="slidenum">
              <a:rPr lang="en-US" altLang="zh-CN" smtClean="0"/>
              <a:pPr>
                <a:defRPr/>
              </a:pPr>
              <a:t>108</a:t>
            </a:fld>
            <a:endParaRPr lang="en-US" altLang="zh-CN"/>
          </a:p>
        </p:txBody>
      </p:sp>
      <p:pic>
        <p:nvPicPr>
          <p:cNvPr id="3" name="图片 2"/>
          <p:cNvPicPr>
            <a:picLocks noChangeAspect="1"/>
          </p:cNvPicPr>
          <p:nvPr/>
        </p:nvPicPr>
        <p:blipFill>
          <a:blip r:embed="rId2"/>
          <a:stretch>
            <a:fillRect/>
          </a:stretch>
        </p:blipFill>
        <p:spPr>
          <a:xfrm>
            <a:off x="-254" y="2168860"/>
            <a:ext cx="9144000" cy="2713774"/>
          </a:xfrm>
          <a:prstGeom prst="rect">
            <a:avLst/>
          </a:prstGeom>
        </p:spPr>
      </p:pic>
      <p:sp>
        <p:nvSpPr>
          <p:cNvPr id="4" name="Text Box 2"/>
          <p:cNvSpPr txBox="1">
            <a:spLocks noChangeArrowheads="1"/>
          </p:cNvSpPr>
          <p:nvPr/>
        </p:nvSpPr>
        <p:spPr bwMode="auto">
          <a:xfrm>
            <a:off x="503548" y="908720"/>
            <a:ext cx="66607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b="1" dirty="0" smtClean="0">
                <a:solidFill>
                  <a:srgbClr val="D60093"/>
                </a:solidFill>
                <a:latin typeface="Times New Roman" pitchFamily="18" charset="0"/>
                <a:ea typeface="幼圆" pitchFamily="49" charset="-122"/>
                <a:cs typeface="Times New Roman" pitchFamily="18" charset="0"/>
              </a:rPr>
              <a:t>h(n)</a:t>
            </a:r>
            <a:r>
              <a:rPr kumimoji="1" lang="zh-CN" altLang="en-US" sz="2400" b="1" dirty="0" smtClean="0">
                <a:solidFill>
                  <a:srgbClr val="D60093"/>
                </a:solidFill>
                <a:latin typeface="Times New Roman" pitchFamily="18" charset="0"/>
                <a:ea typeface="幼圆" pitchFamily="49" charset="-122"/>
                <a:cs typeface="Times New Roman" pitchFamily="18" charset="0"/>
              </a:rPr>
              <a:t>的估值：两点间的直线距离</a:t>
            </a:r>
            <a:endParaRPr kumimoji="1" lang="zh-CN" altLang="en-US" sz="2400" dirty="0">
              <a:latin typeface="Times New Roman" pitchFamily="18" charset="0"/>
              <a:ea typeface="幼圆" pitchFamily="49" charset="-122"/>
              <a:cs typeface="Times New Roman" pitchFamily="18" charset="0"/>
            </a:endParaRPr>
          </a:p>
        </p:txBody>
      </p:sp>
    </p:spTree>
    <p:extLst>
      <p:ext uri="{BB962C8B-B14F-4D97-AF65-F5344CB8AC3E}">
        <p14:creationId xmlns:p14="http://schemas.microsoft.com/office/powerpoint/2010/main" val="1493818218"/>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编号占位符 1"/>
          <p:cNvSpPr>
            <a:spLocks noGrp="1"/>
          </p:cNvSpPr>
          <p:nvPr>
            <p:ph type="sldNum" sz="quarter" idx="12"/>
          </p:nvPr>
        </p:nvSpPr>
        <p:spPr/>
        <p:txBody>
          <a:bodyPr/>
          <a:lstStyle/>
          <a:p>
            <a:pPr>
              <a:defRPr/>
            </a:pPr>
            <a:fld id="{59600C74-1076-4188-ABB4-4BD7F6214EB2}" type="slidenum">
              <a:rPr lang="en-US" altLang="zh-CN" smtClean="0"/>
              <a:pPr>
                <a:defRPr/>
              </a:pPr>
              <a:t>109</a:t>
            </a:fld>
            <a:endParaRPr lang="en-US" altLang="zh-CN"/>
          </a:p>
        </p:txBody>
      </p:sp>
      <p:pic>
        <p:nvPicPr>
          <p:cNvPr id="3" name="图片 2"/>
          <p:cNvPicPr>
            <a:picLocks noChangeAspect="1"/>
          </p:cNvPicPr>
          <p:nvPr/>
        </p:nvPicPr>
        <p:blipFill>
          <a:blip r:embed="rId2"/>
          <a:stretch>
            <a:fillRect/>
          </a:stretch>
        </p:blipFill>
        <p:spPr>
          <a:xfrm>
            <a:off x="755576" y="584684"/>
            <a:ext cx="7668344" cy="5687276"/>
          </a:xfrm>
          <a:prstGeom prst="rect">
            <a:avLst/>
          </a:prstGeom>
        </p:spPr>
      </p:pic>
    </p:spTree>
    <p:extLst>
      <p:ext uri="{BB962C8B-B14F-4D97-AF65-F5344CB8AC3E}">
        <p14:creationId xmlns:p14="http://schemas.microsoft.com/office/powerpoint/2010/main" val="2046914453"/>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body" idx="1"/>
          </p:nvPr>
        </p:nvSpPr>
        <p:spPr>
          <a:xfrm>
            <a:off x="124619" y="1160748"/>
            <a:ext cx="8642350" cy="5256213"/>
          </a:xfrm>
        </p:spPr>
        <p:txBody>
          <a:bodyPr/>
          <a:lstStyle/>
          <a:p>
            <a:pPr eaLnBrk="1" hangingPunct="1"/>
            <a:r>
              <a:rPr lang="zh-CN" altLang="en-US" dirty="0" smtClean="0">
                <a:solidFill>
                  <a:srgbClr val="000000"/>
                </a:solidFill>
              </a:rPr>
              <a:t>要成功地设计和实现搜索算法</a:t>
            </a:r>
            <a:r>
              <a:rPr lang="en-US" altLang="zh-CN" dirty="0" smtClean="0">
                <a:solidFill>
                  <a:srgbClr val="000000"/>
                </a:solidFill>
              </a:rPr>
              <a:t>, </a:t>
            </a:r>
            <a:r>
              <a:rPr lang="zh-CN" altLang="en-US" dirty="0" smtClean="0">
                <a:solidFill>
                  <a:srgbClr val="000000"/>
                </a:solidFill>
              </a:rPr>
              <a:t>必须把下列疑点弄清楚</a:t>
            </a:r>
            <a:r>
              <a:rPr lang="en-US" altLang="zh-CN" dirty="0" smtClean="0">
                <a:solidFill>
                  <a:srgbClr val="000000"/>
                </a:solidFill>
              </a:rPr>
              <a:t>:</a:t>
            </a:r>
          </a:p>
          <a:p>
            <a:pPr lvl="1" eaLnBrk="1" hangingPunct="1">
              <a:lnSpc>
                <a:spcPct val="150000"/>
              </a:lnSpc>
              <a:spcBef>
                <a:spcPts val="1200"/>
              </a:spcBef>
            </a:pPr>
            <a:r>
              <a:rPr lang="zh-CN" altLang="en-US" dirty="0" smtClean="0">
                <a:solidFill>
                  <a:srgbClr val="00B050"/>
                </a:solidFill>
              </a:rPr>
              <a:t>问题求解器是否一定能找到一个解</a:t>
            </a:r>
            <a:r>
              <a:rPr lang="en-US" altLang="zh-CN" dirty="0" smtClean="0">
                <a:solidFill>
                  <a:srgbClr val="00B050"/>
                </a:solidFill>
              </a:rPr>
              <a:t>? </a:t>
            </a:r>
          </a:p>
          <a:p>
            <a:pPr lvl="1" eaLnBrk="1" hangingPunct="1">
              <a:lnSpc>
                <a:spcPct val="150000"/>
              </a:lnSpc>
              <a:spcBef>
                <a:spcPts val="1200"/>
              </a:spcBef>
            </a:pPr>
            <a:r>
              <a:rPr lang="zh-CN" altLang="en-US" dirty="0" smtClean="0">
                <a:solidFill>
                  <a:srgbClr val="00B050"/>
                </a:solidFill>
              </a:rPr>
              <a:t>问题求解器是否能终止运行</a:t>
            </a:r>
            <a:r>
              <a:rPr lang="en-US" altLang="zh-CN" dirty="0" smtClean="0">
                <a:solidFill>
                  <a:srgbClr val="00B050"/>
                </a:solidFill>
              </a:rPr>
              <a:t>, </a:t>
            </a:r>
            <a:r>
              <a:rPr lang="zh-CN" altLang="en-US" dirty="0" smtClean="0">
                <a:solidFill>
                  <a:srgbClr val="00B050"/>
                </a:solidFill>
              </a:rPr>
              <a:t>或是否会陷入一个死循环</a:t>
            </a:r>
            <a:r>
              <a:rPr lang="en-US" altLang="zh-CN" dirty="0" smtClean="0">
                <a:solidFill>
                  <a:srgbClr val="00B050"/>
                </a:solidFill>
              </a:rPr>
              <a:t>?</a:t>
            </a:r>
          </a:p>
          <a:p>
            <a:pPr lvl="1" eaLnBrk="1" hangingPunct="1">
              <a:lnSpc>
                <a:spcPct val="150000"/>
              </a:lnSpc>
              <a:spcBef>
                <a:spcPts val="1200"/>
              </a:spcBef>
            </a:pPr>
            <a:r>
              <a:rPr lang="zh-CN" altLang="en-US" dirty="0" smtClean="0">
                <a:solidFill>
                  <a:srgbClr val="00B050"/>
                </a:solidFill>
              </a:rPr>
              <a:t>当问题求解器找到解时</a:t>
            </a:r>
            <a:r>
              <a:rPr lang="en-US" altLang="zh-CN" dirty="0" smtClean="0">
                <a:solidFill>
                  <a:srgbClr val="00B050"/>
                </a:solidFill>
              </a:rPr>
              <a:t>, </a:t>
            </a:r>
            <a:r>
              <a:rPr lang="zh-CN" altLang="en-US" dirty="0" smtClean="0">
                <a:solidFill>
                  <a:srgbClr val="00B050"/>
                </a:solidFill>
              </a:rPr>
              <a:t>找到的是否是最好的解</a:t>
            </a:r>
            <a:r>
              <a:rPr lang="en-US" altLang="zh-CN" dirty="0" smtClean="0">
                <a:solidFill>
                  <a:srgbClr val="00B050"/>
                </a:solidFill>
              </a:rPr>
              <a:t>?</a:t>
            </a:r>
          </a:p>
          <a:p>
            <a:pPr lvl="1" eaLnBrk="1" hangingPunct="1">
              <a:lnSpc>
                <a:spcPct val="150000"/>
              </a:lnSpc>
              <a:spcBef>
                <a:spcPts val="1200"/>
              </a:spcBef>
            </a:pPr>
            <a:r>
              <a:rPr lang="zh-CN" altLang="en-US" dirty="0" smtClean="0">
                <a:solidFill>
                  <a:srgbClr val="00B050"/>
                </a:solidFill>
              </a:rPr>
              <a:t>搜索过程的时间与空间复杂性如何</a:t>
            </a:r>
            <a:r>
              <a:rPr lang="en-US" altLang="zh-CN" dirty="0" smtClean="0">
                <a:solidFill>
                  <a:srgbClr val="00B050"/>
                </a:solidFill>
              </a:rPr>
              <a:t>? </a:t>
            </a:r>
          </a:p>
          <a:p>
            <a:pPr lvl="1" eaLnBrk="1" hangingPunct="1">
              <a:lnSpc>
                <a:spcPct val="150000"/>
              </a:lnSpc>
              <a:spcBef>
                <a:spcPts val="1200"/>
              </a:spcBef>
            </a:pPr>
            <a:r>
              <a:rPr lang="zh-CN" altLang="en-US" dirty="0" smtClean="0">
                <a:solidFill>
                  <a:srgbClr val="00B050"/>
                </a:solidFill>
              </a:rPr>
              <a:t>解释器怎样才能最有效地降低搜索的复杂性</a:t>
            </a:r>
            <a:r>
              <a:rPr lang="en-US" altLang="zh-CN" dirty="0" smtClean="0">
                <a:solidFill>
                  <a:srgbClr val="00B050"/>
                </a:solidFill>
              </a:rPr>
              <a:t>?</a:t>
            </a:r>
          </a:p>
          <a:p>
            <a:pPr lvl="1" eaLnBrk="1" hangingPunct="1">
              <a:lnSpc>
                <a:spcPct val="150000"/>
              </a:lnSpc>
              <a:spcBef>
                <a:spcPts val="1200"/>
              </a:spcBef>
            </a:pPr>
            <a:r>
              <a:rPr lang="zh-CN" altLang="en-US" dirty="0" smtClean="0">
                <a:solidFill>
                  <a:srgbClr val="00B050"/>
                </a:solidFill>
              </a:rPr>
              <a:t>解释器应该怎样设计才能最有效地利用描述语言</a:t>
            </a:r>
            <a:r>
              <a:rPr lang="en-US" altLang="zh-CN" dirty="0" smtClean="0">
                <a:solidFill>
                  <a:srgbClr val="00B050"/>
                </a:solidFill>
              </a:rPr>
              <a:t>? </a:t>
            </a:r>
          </a:p>
          <a:p>
            <a:pPr eaLnBrk="1" hangingPunct="1"/>
            <a:endParaRPr lang="en-US" altLang="zh-CN" dirty="0" smtClean="0"/>
          </a:p>
        </p:txBody>
      </p:sp>
      <p:sp>
        <p:nvSpPr>
          <p:cNvPr id="14340" name="Text Box 3"/>
          <p:cNvSpPr txBox="1">
            <a:spLocks noChangeArrowheads="1"/>
          </p:cNvSpPr>
          <p:nvPr/>
        </p:nvSpPr>
        <p:spPr bwMode="auto">
          <a:xfrm>
            <a:off x="539750" y="225425"/>
            <a:ext cx="7812088"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4400" b="1">
                <a:solidFill>
                  <a:schemeClr val="accent2"/>
                </a:solidFill>
                <a:latin typeface="方正姚体" pitchFamily="2" charset="-122"/>
                <a:ea typeface="方正姚体" pitchFamily="2" charset="-122"/>
              </a:rPr>
              <a:t>状态空间表示方法</a:t>
            </a:r>
          </a:p>
        </p:txBody>
      </p:sp>
      <p:sp>
        <p:nvSpPr>
          <p:cNvPr id="5" name="Rectangle 4"/>
          <p:cNvSpPr>
            <a:spLocks noChangeArrowheads="1"/>
          </p:cNvSpPr>
          <p:nvPr/>
        </p:nvSpPr>
        <p:spPr bwMode="auto">
          <a:xfrm>
            <a:off x="899592" y="6021288"/>
            <a:ext cx="7452246"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defTabSz="346075" eaLnBrk="0" hangingPunct="0">
              <a:lnSpc>
                <a:spcPct val="90000"/>
              </a:lnSpc>
              <a:spcBef>
                <a:spcPct val="50000"/>
              </a:spcBef>
              <a:spcAft>
                <a:spcPct val="20000"/>
              </a:spcAft>
              <a:buClr>
                <a:srgbClr val="A31221"/>
              </a:buClr>
              <a:buSzPct val="75000"/>
              <a:tabLst>
                <a:tab pos="1260475" algn="l"/>
              </a:tabLst>
            </a:pPr>
            <a:r>
              <a:rPr lang="zh-CN" altLang="en-US" sz="2600" b="1" dirty="0" smtClean="0">
                <a:solidFill>
                  <a:srgbClr val="0000CC"/>
                </a:solidFill>
                <a:latin typeface="幼圆" pitchFamily="49" charset="-122"/>
                <a:ea typeface="幼圆" pitchFamily="49" charset="-122"/>
              </a:rPr>
              <a:t>状态空间的理论是回答这些疑问最主要的工具</a:t>
            </a:r>
            <a:endParaRPr lang="zh-CN" altLang="en-US" sz="2600" b="1" dirty="0">
              <a:solidFill>
                <a:srgbClr val="0000CC"/>
              </a:solidFill>
              <a:latin typeface="幼圆" pitchFamily="49" charset="-122"/>
              <a:ea typeface="幼圆" pitchFamily="49" charset="-122"/>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编号占位符 1"/>
          <p:cNvSpPr>
            <a:spLocks noGrp="1"/>
          </p:cNvSpPr>
          <p:nvPr>
            <p:ph type="sldNum" sz="quarter" idx="12"/>
          </p:nvPr>
        </p:nvSpPr>
        <p:spPr/>
        <p:txBody>
          <a:bodyPr/>
          <a:lstStyle/>
          <a:p>
            <a:pPr>
              <a:defRPr/>
            </a:pPr>
            <a:fld id="{59600C74-1076-4188-ABB4-4BD7F6214EB2}" type="slidenum">
              <a:rPr lang="en-US" altLang="zh-CN" smtClean="0"/>
              <a:pPr>
                <a:defRPr/>
              </a:pPr>
              <a:t>110</a:t>
            </a:fld>
            <a:endParaRPr lang="en-US" altLang="zh-CN"/>
          </a:p>
        </p:txBody>
      </p:sp>
      <p:pic>
        <p:nvPicPr>
          <p:cNvPr id="3" name="图片 2"/>
          <p:cNvPicPr>
            <a:picLocks noChangeAspect="1"/>
          </p:cNvPicPr>
          <p:nvPr/>
        </p:nvPicPr>
        <p:blipFill>
          <a:blip r:embed="rId2"/>
          <a:stretch>
            <a:fillRect/>
          </a:stretch>
        </p:blipFill>
        <p:spPr>
          <a:xfrm>
            <a:off x="575556" y="692696"/>
            <a:ext cx="8280412" cy="5402969"/>
          </a:xfrm>
          <a:prstGeom prst="rect">
            <a:avLst/>
          </a:prstGeom>
        </p:spPr>
      </p:pic>
    </p:spTree>
    <p:extLst>
      <p:ext uri="{BB962C8B-B14F-4D97-AF65-F5344CB8AC3E}">
        <p14:creationId xmlns:p14="http://schemas.microsoft.com/office/powerpoint/2010/main" val="2869092229"/>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编号占位符 1"/>
          <p:cNvSpPr>
            <a:spLocks noGrp="1"/>
          </p:cNvSpPr>
          <p:nvPr>
            <p:ph type="sldNum" sz="quarter" idx="12"/>
          </p:nvPr>
        </p:nvSpPr>
        <p:spPr/>
        <p:txBody>
          <a:bodyPr/>
          <a:lstStyle/>
          <a:p>
            <a:pPr>
              <a:defRPr/>
            </a:pPr>
            <a:fld id="{59600C74-1076-4188-ABB4-4BD7F6214EB2}" type="slidenum">
              <a:rPr lang="en-US" altLang="zh-CN" smtClean="0"/>
              <a:pPr>
                <a:defRPr/>
              </a:pPr>
              <a:t>111</a:t>
            </a:fld>
            <a:endParaRPr lang="en-US" altLang="zh-CN"/>
          </a:p>
        </p:txBody>
      </p:sp>
      <p:pic>
        <p:nvPicPr>
          <p:cNvPr id="3" name="图片 2"/>
          <p:cNvPicPr>
            <a:picLocks noChangeAspect="1"/>
          </p:cNvPicPr>
          <p:nvPr/>
        </p:nvPicPr>
        <p:blipFill>
          <a:blip r:embed="rId2"/>
          <a:stretch>
            <a:fillRect/>
          </a:stretch>
        </p:blipFill>
        <p:spPr>
          <a:xfrm>
            <a:off x="1223628" y="1484784"/>
            <a:ext cx="6286000" cy="3221379"/>
          </a:xfrm>
          <a:prstGeom prst="rect">
            <a:avLst/>
          </a:prstGeom>
        </p:spPr>
      </p:pic>
      <p:sp>
        <p:nvSpPr>
          <p:cNvPr id="4" name="Text Box 2"/>
          <p:cNvSpPr txBox="1">
            <a:spLocks noChangeArrowheads="1"/>
          </p:cNvSpPr>
          <p:nvPr/>
        </p:nvSpPr>
        <p:spPr bwMode="auto">
          <a:xfrm>
            <a:off x="647564" y="332656"/>
            <a:ext cx="784887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dirty="0" smtClean="0">
                <a:solidFill>
                  <a:srgbClr val="FF0000"/>
                </a:solidFill>
                <a:latin typeface="Times New Roman" pitchFamily="18" charset="0"/>
                <a:ea typeface="幼圆" pitchFamily="49" charset="-122"/>
                <a:cs typeface="Times New Roman" pitchFamily="18" charset="0"/>
              </a:rPr>
              <a:t>搜索过程可以画出等高线，</a:t>
            </a:r>
            <a:r>
              <a:rPr kumimoji="1" lang="en-US" altLang="zh-CN" sz="2400" dirty="0" smtClean="0">
                <a:solidFill>
                  <a:srgbClr val="FF0000"/>
                </a:solidFill>
                <a:latin typeface="Times New Roman" pitchFamily="18" charset="0"/>
                <a:ea typeface="幼圆" pitchFamily="49" charset="-122"/>
                <a:cs typeface="Times New Roman" pitchFamily="18" charset="0"/>
              </a:rPr>
              <a:t>A*</a:t>
            </a:r>
            <a:r>
              <a:rPr kumimoji="1" lang="zh-CN" altLang="en-US" sz="2400" dirty="0" smtClean="0">
                <a:solidFill>
                  <a:srgbClr val="FF0000"/>
                </a:solidFill>
                <a:latin typeface="Times New Roman" pitchFamily="18" charset="0"/>
                <a:ea typeface="幼圆" pitchFamily="49" charset="-122"/>
                <a:cs typeface="Times New Roman" pitchFamily="18" charset="0"/>
              </a:rPr>
              <a:t>的扩展方式是按照等高线范围逐步进行</a:t>
            </a:r>
            <a:endParaRPr kumimoji="1" lang="en-US" altLang="zh-CN" sz="2400" dirty="0" smtClean="0">
              <a:solidFill>
                <a:srgbClr val="FF0000"/>
              </a:solidFill>
              <a:latin typeface="Times New Roman" pitchFamily="18" charset="0"/>
              <a:ea typeface="幼圆" pitchFamily="49" charset="-122"/>
              <a:cs typeface="Times New Roman" pitchFamily="18" charset="0"/>
            </a:endParaRPr>
          </a:p>
        </p:txBody>
      </p:sp>
      <p:sp>
        <p:nvSpPr>
          <p:cNvPr id="5" name="Text Box 2"/>
          <p:cNvSpPr txBox="1">
            <a:spLocks noChangeArrowheads="1"/>
          </p:cNvSpPr>
          <p:nvPr/>
        </p:nvSpPr>
        <p:spPr bwMode="auto">
          <a:xfrm>
            <a:off x="863588" y="5013176"/>
            <a:ext cx="7848872"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342900" indent="-342900" eaLnBrk="1" hangingPunct="1">
              <a:spcBef>
                <a:spcPct val="50000"/>
              </a:spcBef>
              <a:buFont typeface="Arial"/>
              <a:buChar char="•"/>
            </a:pPr>
            <a:r>
              <a:rPr kumimoji="1" lang="en-US" altLang="zh-CN" sz="2000" dirty="0" smtClean="0">
                <a:solidFill>
                  <a:srgbClr val="3333FF"/>
                </a:solidFill>
                <a:latin typeface="Times New Roman" pitchFamily="18" charset="0"/>
                <a:ea typeface="幼圆" pitchFamily="49" charset="-122"/>
                <a:cs typeface="Times New Roman" pitchFamily="18" charset="0"/>
              </a:rPr>
              <a:t>h(n)=0, </a:t>
            </a:r>
            <a:r>
              <a:rPr kumimoji="1" lang="zh-CN" altLang="en-US" sz="2000" dirty="0" smtClean="0">
                <a:solidFill>
                  <a:srgbClr val="3333FF"/>
                </a:solidFill>
                <a:latin typeface="Times New Roman" pitchFamily="18" charset="0"/>
                <a:ea typeface="幼圆" pitchFamily="49" charset="-122"/>
                <a:cs typeface="Times New Roman" pitchFamily="18" charset="0"/>
              </a:rPr>
              <a:t>等高线趋于以起点为中心的圆形</a:t>
            </a:r>
            <a:endParaRPr kumimoji="1" lang="en-US" altLang="zh-CN" sz="2000" dirty="0" smtClean="0">
              <a:solidFill>
                <a:srgbClr val="3333FF"/>
              </a:solidFill>
              <a:latin typeface="Times New Roman" pitchFamily="18" charset="0"/>
              <a:ea typeface="幼圆" pitchFamily="49" charset="-122"/>
              <a:cs typeface="Times New Roman" pitchFamily="18" charset="0"/>
            </a:endParaRPr>
          </a:p>
          <a:p>
            <a:pPr marL="342900" indent="-342900" eaLnBrk="1" hangingPunct="1">
              <a:spcBef>
                <a:spcPct val="50000"/>
              </a:spcBef>
              <a:buFont typeface="Arial"/>
              <a:buChar char="•"/>
            </a:pPr>
            <a:r>
              <a:rPr kumimoji="1" lang="en-US" altLang="zh-CN" sz="2000" dirty="0" smtClean="0">
                <a:solidFill>
                  <a:srgbClr val="3333FF"/>
                </a:solidFill>
                <a:latin typeface="Times New Roman" pitchFamily="18" charset="0"/>
                <a:ea typeface="幼圆" pitchFamily="49" charset="-122"/>
                <a:cs typeface="Times New Roman" pitchFamily="18" charset="0"/>
              </a:rPr>
              <a:t>h(n)</a:t>
            </a:r>
            <a:r>
              <a:rPr kumimoji="1" lang="zh-CN" altLang="en-US" sz="2000" dirty="0" smtClean="0">
                <a:solidFill>
                  <a:srgbClr val="3333FF"/>
                </a:solidFill>
                <a:latin typeface="Times New Roman" pitchFamily="18" charset="0"/>
                <a:ea typeface="幼圆" pitchFamily="49" charset="-122"/>
                <a:cs typeface="Times New Roman" pitchFamily="18" charset="0"/>
              </a:rPr>
              <a:t>越趋近</a:t>
            </a:r>
            <a:r>
              <a:rPr kumimoji="1" lang="en-US" altLang="zh-CN" sz="2000" dirty="0" smtClean="0">
                <a:solidFill>
                  <a:srgbClr val="3333FF"/>
                </a:solidFill>
                <a:latin typeface="Times New Roman" pitchFamily="18" charset="0"/>
                <a:ea typeface="幼圆" pitchFamily="49" charset="-122"/>
                <a:cs typeface="Times New Roman" pitchFamily="18" charset="0"/>
              </a:rPr>
              <a:t>h*(n)</a:t>
            </a:r>
            <a:r>
              <a:rPr kumimoji="1" lang="zh-CN" altLang="en-US" sz="2000" dirty="0" smtClean="0">
                <a:solidFill>
                  <a:srgbClr val="3333FF"/>
                </a:solidFill>
                <a:latin typeface="Times New Roman" pitchFamily="18" charset="0"/>
                <a:ea typeface="幼圆" pitchFamily="49" charset="-122"/>
                <a:cs typeface="Times New Roman" pitchFamily="18" charset="0"/>
              </a:rPr>
              <a:t>，等高线就越向最优路径拉伸</a:t>
            </a:r>
            <a:endParaRPr kumimoji="1" lang="en-US" altLang="zh-CN" sz="2000" dirty="0" smtClean="0">
              <a:solidFill>
                <a:srgbClr val="3333FF"/>
              </a:solidFill>
              <a:latin typeface="Times New Roman" pitchFamily="18" charset="0"/>
              <a:ea typeface="幼圆" pitchFamily="49" charset="-122"/>
              <a:cs typeface="Times New Roman" pitchFamily="18" charset="0"/>
            </a:endParaRPr>
          </a:p>
        </p:txBody>
      </p:sp>
    </p:spTree>
    <p:extLst>
      <p:ext uri="{BB962C8B-B14F-4D97-AF65-F5344CB8AC3E}">
        <p14:creationId xmlns:p14="http://schemas.microsoft.com/office/powerpoint/2010/main" val="176611410"/>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灯片编号占位符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fld id="{4BD918A0-A696-49DE-8514-8AA8B4FE218C}" type="slidenum">
              <a:rPr lang="en-US" altLang="zh-CN" smtClean="0">
                <a:latin typeface="Times New Roman" pitchFamily="18" charset="0"/>
                <a:ea typeface="幼圆" pitchFamily="49" charset="-122"/>
                <a:cs typeface="Times New Roman" pitchFamily="18" charset="0"/>
              </a:rPr>
              <a:pPr eaLnBrk="1" hangingPunct="1"/>
              <a:t>112</a:t>
            </a:fld>
            <a:endParaRPr lang="en-US" altLang="zh-CN" smtClean="0">
              <a:latin typeface="Times New Roman" pitchFamily="18" charset="0"/>
              <a:ea typeface="幼圆" pitchFamily="49" charset="-122"/>
              <a:cs typeface="Times New Roman" pitchFamily="18" charset="0"/>
            </a:endParaRPr>
          </a:p>
        </p:txBody>
      </p:sp>
      <p:sp>
        <p:nvSpPr>
          <p:cNvPr id="89091" name="Text Box 2"/>
          <p:cNvSpPr txBox="1">
            <a:spLocks noChangeArrowheads="1"/>
          </p:cNvSpPr>
          <p:nvPr/>
        </p:nvSpPr>
        <p:spPr bwMode="auto">
          <a:xfrm>
            <a:off x="0" y="2457450"/>
            <a:ext cx="30241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b="1" dirty="0" smtClean="0">
                <a:solidFill>
                  <a:srgbClr val="D60093"/>
                </a:solidFill>
                <a:latin typeface="Times New Roman" pitchFamily="18" charset="0"/>
                <a:ea typeface="幼圆" pitchFamily="49" charset="-122"/>
                <a:cs typeface="Times New Roman" pitchFamily="18" charset="0"/>
              </a:rPr>
              <a:t>例</a:t>
            </a:r>
            <a:r>
              <a:rPr kumimoji="1" lang="en-US" altLang="zh-CN" sz="2400" b="1" dirty="0" smtClean="0">
                <a:latin typeface="Times New Roman" pitchFamily="18" charset="0"/>
                <a:ea typeface="幼圆" pitchFamily="49" charset="-122"/>
                <a:cs typeface="Times New Roman" pitchFamily="18" charset="0"/>
              </a:rPr>
              <a:t> </a:t>
            </a:r>
            <a:r>
              <a:rPr kumimoji="1" lang="zh-CN" altLang="en-US" sz="2400" b="1" dirty="0">
                <a:solidFill>
                  <a:srgbClr val="0000CC"/>
                </a:solidFill>
                <a:latin typeface="Times New Roman" pitchFamily="18" charset="0"/>
                <a:ea typeface="幼圆" pitchFamily="49" charset="-122"/>
                <a:cs typeface="Times New Roman" pitchFamily="18" charset="0"/>
              </a:rPr>
              <a:t>八数码</a:t>
            </a:r>
            <a:r>
              <a:rPr kumimoji="1" lang="zh-CN" altLang="en-US" sz="2400" b="1" dirty="0" smtClean="0">
                <a:solidFill>
                  <a:srgbClr val="0000CC"/>
                </a:solidFill>
                <a:latin typeface="Times New Roman" pitchFamily="18" charset="0"/>
                <a:ea typeface="幼圆" pitchFamily="49" charset="-122"/>
                <a:cs typeface="Times New Roman" pitchFamily="18" charset="0"/>
              </a:rPr>
              <a:t>难题</a:t>
            </a:r>
            <a:r>
              <a:rPr kumimoji="1" lang="zh-CN" altLang="en-US" sz="2400" dirty="0" smtClean="0">
                <a:latin typeface="Times New Roman" pitchFamily="18" charset="0"/>
                <a:ea typeface="幼圆" pitchFamily="49" charset="-122"/>
                <a:cs typeface="Times New Roman" pitchFamily="18" charset="0"/>
              </a:rPr>
              <a:t> </a:t>
            </a:r>
            <a:endParaRPr kumimoji="1" lang="zh-CN" altLang="en-US" sz="2400" dirty="0">
              <a:latin typeface="Times New Roman" pitchFamily="18" charset="0"/>
              <a:ea typeface="幼圆" pitchFamily="49" charset="-122"/>
              <a:cs typeface="Times New Roman" pitchFamily="18" charset="0"/>
            </a:endParaRPr>
          </a:p>
        </p:txBody>
      </p:sp>
      <p:grpSp>
        <p:nvGrpSpPr>
          <p:cNvPr id="2" name="Group 40"/>
          <p:cNvGrpSpPr>
            <a:grpSpLocks/>
          </p:cNvGrpSpPr>
          <p:nvPr/>
        </p:nvGrpSpPr>
        <p:grpSpPr bwMode="auto">
          <a:xfrm>
            <a:off x="3657600" y="2133600"/>
            <a:ext cx="3505200" cy="1295400"/>
            <a:chOff x="2304" y="1344"/>
            <a:chExt cx="2208" cy="816"/>
          </a:xfrm>
        </p:grpSpPr>
        <p:grpSp>
          <p:nvGrpSpPr>
            <p:cNvPr id="89124" name="Group 36"/>
            <p:cNvGrpSpPr>
              <a:grpSpLocks/>
            </p:cNvGrpSpPr>
            <p:nvPr/>
          </p:nvGrpSpPr>
          <p:grpSpPr bwMode="auto">
            <a:xfrm>
              <a:off x="2496" y="1344"/>
              <a:ext cx="1557" cy="816"/>
              <a:chOff x="2496" y="1344"/>
              <a:chExt cx="1557" cy="816"/>
            </a:xfrm>
          </p:grpSpPr>
          <p:sp>
            <p:nvSpPr>
              <p:cNvPr id="89126" name="Rectangle 8"/>
              <p:cNvSpPr>
                <a:spLocks noChangeArrowheads="1"/>
              </p:cNvSpPr>
              <p:nvPr/>
            </p:nvSpPr>
            <p:spPr bwMode="auto">
              <a:xfrm>
                <a:off x="2496" y="1680"/>
                <a:ext cx="501" cy="480"/>
              </a:xfrm>
              <a:prstGeom prst="rect">
                <a:avLst/>
              </a:prstGeom>
              <a:noFill/>
              <a:ln w="9525">
                <a:solidFill>
                  <a:srgbClr val="0000CC"/>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marL="457200" indent="-457200" algn="ctr"/>
                <a:r>
                  <a:rPr kumimoji="1" lang="en-US" altLang="zh-CN">
                    <a:solidFill>
                      <a:srgbClr val="0000CC"/>
                    </a:solidFill>
                    <a:latin typeface="Times New Roman" pitchFamily="18" charset="0"/>
                    <a:ea typeface="幼圆" pitchFamily="49" charset="-122"/>
                    <a:cs typeface="Times New Roman" pitchFamily="18" charset="0"/>
                  </a:rPr>
                  <a:t>     2   3</a:t>
                </a:r>
              </a:p>
              <a:p>
                <a:pPr marL="457200" indent="-457200" algn="ctr"/>
                <a:r>
                  <a:rPr kumimoji="1" lang="en-US" altLang="zh-CN">
                    <a:solidFill>
                      <a:srgbClr val="D60093"/>
                    </a:solidFill>
                    <a:latin typeface="Times New Roman" pitchFamily="18" charset="0"/>
                    <a:ea typeface="幼圆" pitchFamily="49" charset="-122"/>
                    <a:cs typeface="Times New Roman" pitchFamily="18" charset="0"/>
                  </a:rPr>
                  <a:t>1   8</a:t>
                </a:r>
                <a:r>
                  <a:rPr kumimoji="1" lang="en-US" altLang="zh-CN">
                    <a:solidFill>
                      <a:srgbClr val="0000CC"/>
                    </a:solidFill>
                    <a:latin typeface="Times New Roman" pitchFamily="18" charset="0"/>
                    <a:ea typeface="幼圆" pitchFamily="49" charset="-122"/>
                    <a:cs typeface="Times New Roman" pitchFamily="18" charset="0"/>
                  </a:rPr>
                  <a:t>   4</a:t>
                </a:r>
              </a:p>
              <a:p>
                <a:pPr marL="457200" indent="-457200" algn="ctr"/>
                <a:r>
                  <a:rPr kumimoji="1" lang="en-US" altLang="zh-CN">
                    <a:solidFill>
                      <a:srgbClr val="0000CC"/>
                    </a:solidFill>
                    <a:latin typeface="Times New Roman" pitchFamily="18" charset="0"/>
                    <a:ea typeface="幼圆" pitchFamily="49" charset="-122"/>
                    <a:cs typeface="Times New Roman" pitchFamily="18" charset="0"/>
                  </a:rPr>
                  <a:t>7   6   5</a:t>
                </a:r>
              </a:p>
            </p:txBody>
          </p:sp>
          <p:sp>
            <p:nvSpPr>
              <p:cNvPr id="89127" name="Rectangle 9"/>
              <p:cNvSpPr>
                <a:spLocks noChangeArrowheads="1"/>
              </p:cNvSpPr>
              <p:nvPr/>
            </p:nvSpPr>
            <p:spPr bwMode="auto">
              <a:xfrm>
                <a:off x="3552" y="1680"/>
                <a:ext cx="501" cy="480"/>
              </a:xfrm>
              <a:prstGeom prst="rect">
                <a:avLst/>
              </a:prstGeom>
              <a:noFill/>
              <a:ln w="9525">
                <a:solidFill>
                  <a:srgbClr val="0000CC"/>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marL="457200" indent="-457200"/>
                <a:r>
                  <a:rPr kumimoji="1" lang="en-US" altLang="zh-CN">
                    <a:solidFill>
                      <a:srgbClr val="0000CC"/>
                    </a:solidFill>
                    <a:latin typeface="Times New Roman" pitchFamily="18" charset="0"/>
                    <a:ea typeface="幼圆" pitchFamily="49" charset="-122"/>
                    <a:cs typeface="Times New Roman" pitchFamily="18" charset="0"/>
                  </a:rPr>
                  <a:t>2   3</a:t>
                </a:r>
              </a:p>
              <a:p>
                <a:pPr marL="457200" indent="-457200"/>
                <a:r>
                  <a:rPr kumimoji="1" lang="en-US" altLang="zh-CN">
                    <a:solidFill>
                      <a:srgbClr val="0000CC"/>
                    </a:solidFill>
                    <a:latin typeface="Times New Roman" pitchFamily="18" charset="0"/>
                    <a:ea typeface="幼圆" pitchFamily="49" charset="-122"/>
                    <a:cs typeface="Times New Roman" pitchFamily="18" charset="0"/>
                  </a:rPr>
                  <a:t>1   8   4</a:t>
                </a:r>
              </a:p>
              <a:p>
                <a:pPr marL="457200" indent="-457200"/>
                <a:r>
                  <a:rPr kumimoji="1" lang="en-US" altLang="zh-CN">
                    <a:solidFill>
                      <a:srgbClr val="0000CC"/>
                    </a:solidFill>
                    <a:latin typeface="Times New Roman" pitchFamily="18" charset="0"/>
                    <a:ea typeface="幼圆" pitchFamily="49" charset="-122"/>
                    <a:cs typeface="Times New Roman" pitchFamily="18" charset="0"/>
                  </a:rPr>
                  <a:t>7   6   5</a:t>
                </a:r>
              </a:p>
            </p:txBody>
          </p:sp>
          <p:sp>
            <p:nvSpPr>
              <p:cNvPr id="89128" name="Line 17"/>
              <p:cNvSpPr>
                <a:spLocks noChangeShapeType="1"/>
              </p:cNvSpPr>
              <p:nvPr/>
            </p:nvSpPr>
            <p:spPr bwMode="auto">
              <a:xfrm>
                <a:off x="2736" y="1344"/>
                <a:ext cx="0" cy="336"/>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latin typeface="Times New Roman" pitchFamily="18" charset="0"/>
                  <a:ea typeface="幼圆" pitchFamily="49" charset="-122"/>
                  <a:cs typeface="Times New Roman" pitchFamily="18" charset="0"/>
                </a:endParaRPr>
              </a:p>
            </p:txBody>
          </p:sp>
          <p:sp>
            <p:nvSpPr>
              <p:cNvPr id="89129" name="Line 18"/>
              <p:cNvSpPr>
                <a:spLocks noChangeShapeType="1"/>
              </p:cNvSpPr>
              <p:nvPr/>
            </p:nvSpPr>
            <p:spPr bwMode="auto">
              <a:xfrm>
                <a:off x="2736" y="1344"/>
                <a:ext cx="1104" cy="336"/>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latin typeface="Times New Roman" pitchFamily="18" charset="0"/>
                  <a:ea typeface="幼圆" pitchFamily="49" charset="-122"/>
                  <a:cs typeface="Times New Roman" pitchFamily="18" charset="0"/>
                </a:endParaRPr>
              </a:p>
            </p:txBody>
          </p:sp>
        </p:grpSp>
        <p:sp>
          <p:nvSpPr>
            <p:cNvPr id="89125" name="Text Box 24"/>
            <p:cNvSpPr txBox="1">
              <a:spLocks noChangeArrowheads="1"/>
            </p:cNvSpPr>
            <p:nvPr/>
          </p:nvSpPr>
          <p:spPr bwMode="auto">
            <a:xfrm>
              <a:off x="2304" y="1392"/>
              <a:ext cx="2208" cy="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000">
                  <a:solidFill>
                    <a:srgbClr val="0000CC"/>
                  </a:solidFill>
                  <a:latin typeface="Times New Roman" pitchFamily="18" charset="0"/>
                  <a:ea typeface="幼圆" pitchFamily="49" charset="-122"/>
                  <a:cs typeface="Times New Roman" pitchFamily="18" charset="0"/>
                </a:rPr>
                <a:t> g*=2 h*=2           f=6</a:t>
              </a:r>
            </a:p>
            <a:p>
              <a:pPr eaLnBrk="1" hangingPunct="1">
                <a:spcBef>
                  <a:spcPct val="50000"/>
                </a:spcBef>
              </a:pPr>
              <a:r>
                <a:rPr kumimoji="1" lang="en-US" altLang="zh-CN" sz="2000">
                  <a:solidFill>
                    <a:srgbClr val="0000CC"/>
                  </a:solidFill>
                  <a:latin typeface="Times New Roman" pitchFamily="18" charset="0"/>
                  <a:ea typeface="幼圆" pitchFamily="49" charset="-122"/>
                  <a:cs typeface="Times New Roman" pitchFamily="18" charset="0"/>
                </a:rPr>
                <a:t>                f=4</a:t>
              </a:r>
            </a:p>
          </p:txBody>
        </p:sp>
      </p:grpSp>
      <p:grpSp>
        <p:nvGrpSpPr>
          <p:cNvPr id="4" name="Group 37"/>
          <p:cNvGrpSpPr>
            <a:grpSpLocks/>
          </p:cNvGrpSpPr>
          <p:nvPr/>
        </p:nvGrpSpPr>
        <p:grpSpPr bwMode="auto">
          <a:xfrm>
            <a:off x="3962400" y="3429000"/>
            <a:ext cx="1733550" cy="1295400"/>
            <a:chOff x="2496" y="2160"/>
            <a:chExt cx="1092" cy="816"/>
          </a:xfrm>
        </p:grpSpPr>
        <p:sp>
          <p:nvSpPr>
            <p:cNvPr id="89121" name="Rectangle 12"/>
            <p:cNvSpPr>
              <a:spLocks noChangeArrowheads="1"/>
            </p:cNvSpPr>
            <p:nvPr/>
          </p:nvSpPr>
          <p:spPr bwMode="auto">
            <a:xfrm>
              <a:off x="2496" y="2496"/>
              <a:ext cx="501" cy="480"/>
            </a:xfrm>
            <a:prstGeom prst="rect">
              <a:avLst/>
            </a:prstGeom>
            <a:noFill/>
            <a:ln w="9525">
              <a:solidFill>
                <a:srgbClr val="0000CC"/>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marL="457200" indent="-457200" algn="ctr"/>
              <a:r>
                <a:rPr kumimoji="1" lang="en-US" altLang="zh-CN">
                  <a:solidFill>
                    <a:srgbClr val="0000CC"/>
                  </a:solidFill>
                  <a:latin typeface="Times New Roman" pitchFamily="18" charset="0"/>
                  <a:ea typeface="幼圆" pitchFamily="49" charset="-122"/>
                  <a:cs typeface="Times New Roman" pitchFamily="18" charset="0"/>
                </a:rPr>
                <a:t>1   2    3</a:t>
              </a:r>
            </a:p>
            <a:p>
              <a:pPr marL="457200" indent="-457200" algn="ctr"/>
              <a:r>
                <a:rPr kumimoji="1" lang="en-US" altLang="zh-CN">
                  <a:solidFill>
                    <a:srgbClr val="D60093"/>
                  </a:solidFill>
                  <a:latin typeface="Times New Roman" pitchFamily="18" charset="0"/>
                  <a:ea typeface="幼圆" pitchFamily="49" charset="-122"/>
                  <a:cs typeface="Times New Roman" pitchFamily="18" charset="0"/>
                </a:rPr>
                <a:t>     8</a:t>
              </a:r>
              <a:r>
                <a:rPr kumimoji="1" lang="en-US" altLang="zh-CN">
                  <a:solidFill>
                    <a:srgbClr val="0000CC"/>
                  </a:solidFill>
                  <a:latin typeface="Times New Roman" pitchFamily="18" charset="0"/>
                  <a:ea typeface="幼圆" pitchFamily="49" charset="-122"/>
                  <a:cs typeface="Times New Roman" pitchFamily="18" charset="0"/>
                </a:rPr>
                <a:t>    4</a:t>
              </a:r>
            </a:p>
            <a:p>
              <a:pPr marL="457200" indent="-457200" algn="ctr"/>
              <a:r>
                <a:rPr kumimoji="1" lang="en-US" altLang="zh-CN">
                  <a:solidFill>
                    <a:srgbClr val="0000CC"/>
                  </a:solidFill>
                  <a:latin typeface="Times New Roman" pitchFamily="18" charset="0"/>
                  <a:ea typeface="幼圆" pitchFamily="49" charset="-122"/>
                  <a:cs typeface="Times New Roman" pitchFamily="18" charset="0"/>
                </a:rPr>
                <a:t>7   6   5</a:t>
              </a:r>
            </a:p>
          </p:txBody>
        </p:sp>
        <p:sp>
          <p:nvSpPr>
            <p:cNvPr id="89122" name="Line 19"/>
            <p:cNvSpPr>
              <a:spLocks noChangeShapeType="1"/>
            </p:cNvSpPr>
            <p:nvPr/>
          </p:nvSpPr>
          <p:spPr bwMode="auto">
            <a:xfrm>
              <a:off x="2736" y="2160"/>
              <a:ext cx="0" cy="336"/>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latin typeface="Times New Roman" pitchFamily="18" charset="0"/>
                <a:ea typeface="幼圆" pitchFamily="49" charset="-122"/>
                <a:cs typeface="Times New Roman" pitchFamily="18" charset="0"/>
              </a:endParaRPr>
            </a:p>
          </p:txBody>
        </p:sp>
        <p:sp>
          <p:nvSpPr>
            <p:cNvPr id="89123" name="Text Box 25"/>
            <p:cNvSpPr txBox="1">
              <a:spLocks noChangeArrowheads="1"/>
            </p:cNvSpPr>
            <p:nvPr/>
          </p:nvSpPr>
          <p:spPr bwMode="auto">
            <a:xfrm>
              <a:off x="2744" y="2273"/>
              <a:ext cx="844" cy="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50000"/>
                </a:lnSpc>
                <a:spcBef>
                  <a:spcPct val="50000"/>
                </a:spcBef>
              </a:pPr>
              <a:r>
                <a:rPr kumimoji="1" lang="en-US" altLang="zh-CN" sz="2000">
                  <a:solidFill>
                    <a:srgbClr val="0000CC"/>
                  </a:solidFill>
                  <a:latin typeface="Times New Roman" pitchFamily="18" charset="0"/>
                  <a:ea typeface="幼圆" pitchFamily="49" charset="-122"/>
                  <a:cs typeface="Times New Roman" pitchFamily="18" charset="0"/>
                </a:rPr>
                <a:t>g*=3 h*=1</a:t>
              </a:r>
            </a:p>
            <a:p>
              <a:pPr eaLnBrk="1" hangingPunct="1">
                <a:lnSpc>
                  <a:spcPct val="50000"/>
                </a:lnSpc>
                <a:spcBef>
                  <a:spcPct val="50000"/>
                </a:spcBef>
              </a:pPr>
              <a:r>
                <a:rPr kumimoji="1" lang="en-US" altLang="zh-CN" sz="2000">
                  <a:solidFill>
                    <a:srgbClr val="0000CC"/>
                  </a:solidFill>
                  <a:latin typeface="Times New Roman" pitchFamily="18" charset="0"/>
                  <a:ea typeface="幼圆" pitchFamily="49" charset="-122"/>
                  <a:cs typeface="Times New Roman" pitchFamily="18" charset="0"/>
                </a:rPr>
                <a:t>      f=4</a:t>
              </a:r>
            </a:p>
          </p:txBody>
        </p:sp>
      </p:grpSp>
      <p:grpSp>
        <p:nvGrpSpPr>
          <p:cNvPr id="5" name="Group 41"/>
          <p:cNvGrpSpPr>
            <a:grpSpLocks/>
          </p:cNvGrpSpPr>
          <p:nvPr/>
        </p:nvGrpSpPr>
        <p:grpSpPr bwMode="auto">
          <a:xfrm>
            <a:off x="3048000" y="4648200"/>
            <a:ext cx="3611563" cy="1143000"/>
            <a:chOff x="1920" y="2928"/>
            <a:chExt cx="2275" cy="720"/>
          </a:xfrm>
        </p:grpSpPr>
        <p:grpSp>
          <p:nvGrpSpPr>
            <p:cNvPr id="89115" name="Group 38"/>
            <p:cNvGrpSpPr>
              <a:grpSpLocks/>
            </p:cNvGrpSpPr>
            <p:nvPr/>
          </p:nvGrpSpPr>
          <p:grpSpPr bwMode="auto">
            <a:xfrm>
              <a:off x="1920" y="2976"/>
              <a:ext cx="2133" cy="672"/>
              <a:chOff x="1920" y="2976"/>
              <a:chExt cx="2133" cy="672"/>
            </a:xfrm>
          </p:grpSpPr>
          <p:sp>
            <p:nvSpPr>
              <p:cNvPr id="89117" name="Rectangle 11"/>
              <p:cNvSpPr>
                <a:spLocks noChangeArrowheads="1"/>
              </p:cNvSpPr>
              <p:nvPr/>
            </p:nvSpPr>
            <p:spPr bwMode="auto">
              <a:xfrm>
                <a:off x="3552" y="3168"/>
                <a:ext cx="501" cy="480"/>
              </a:xfrm>
              <a:prstGeom prst="rect">
                <a:avLst/>
              </a:prstGeom>
              <a:noFill/>
              <a:ln w="9525">
                <a:solidFill>
                  <a:srgbClr val="0000CC"/>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marL="457200" indent="-457200" algn="ctr"/>
                <a:r>
                  <a:rPr kumimoji="1" lang="en-US" altLang="zh-CN">
                    <a:solidFill>
                      <a:srgbClr val="0000CC"/>
                    </a:solidFill>
                    <a:latin typeface="Times New Roman" pitchFamily="18" charset="0"/>
                    <a:ea typeface="幼圆" pitchFamily="49" charset="-122"/>
                    <a:cs typeface="Times New Roman" pitchFamily="18" charset="0"/>
                  </a:rPr>
                  <a:t>1   2    3</a:t>
                </a:r>
              </a:p>
              <a:p>
                <a:pPr marL="457200" indent="-457200" algn="ctr"/>
                <a:r>
                  <a:rPr kumimoji="1" lang="en-US" altLang="zh-CN">
                    <a:solidFill>
                      <a:srgbClr val="0000CC"/>
                    </a:solidFill>
                    <a:latin typeface="Times New Roman" pitchFamily="18" charset="0"/>
                    <a:ea typeface="幼圆" pitchFamily="49" charset="-122"/>
                    <a:cs typeface="Times New Roman" pitchFamily="18" charset="0"/>
                  </a:rPr>
                  <a:t>7   8    4</a:t>
                </a:r>
              </a:p>
              <a:p>
                <a:pPr marL="457200" indent="-457200" algn="ctr"/>
                <a:r>
                  <a:rPr kumimoji="1" lang="en-US" altLang="zh-CN">
                    <a:solidFill>
                      <a:srgbClr val="0000CC"/>
                    </a:solidFill>
                    <a:latin typeface="Times New Roman" pitchFamily="18" charset="0"/>
                    <a:ea typeface="幼圆" pitchFamily="49" charset="-122"/>
                    <a:cs typeface="Times New Roman" pitchFamily="18" charset="0"/>
                  </a:rPr>
                  <a:t>     6    5</a:t>
                </a:r>
              </a:p>
            </p:txBody>
          </p:sp>
          <p:sp>
            <p:nvSpPr>
              <p:cNvPr id="89118" name="Line 20"/>
              <p:cNvSpPr>
                <a:spLocks noChangeShapeType="1"/>
              </p:cNvSpPr>
              <p:nvPr/>
            </p:nvSpPr>
            <p:spPr bwMode="auto">
              <a:xfrm flipH="1">
                <a:off x="1920" y="2976"/>
                <a:ext cx="816" cy="24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latin typeface="Times New Roman" pitchFamily="18" charset="0"/>
                  <a:ea typeface="幼圆" pitchFamily="49" charset="-122"/>
                  <a:cs typeface="Times New Roman" pitchFamily="18" charset="0"/>
                </a:endParaRPr>
              </a:p>
            </p:txBody>
          </p:sp>
          <p:sp>
            <p:nvSpPr>
              <p:cNvPr id="89119" name="Line 21"/>
              <p:cNvSpPr>
                <a:spLocks noChangeShapeType="1"/>
              </p:cNvSpPr>
              <p:nvPr/>
            </p:nvSpPr>
            <p:spPr bwMode="auto">
              <a:xfrm>
                <a:off x="2736" y="2976"/>
                <a:ext cx="1008" cy="19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latin typeface="Times New Roman" pitchFamily="18" charset="0"/>
                  <a:ea typeface="幼圆" pitchFamily="49" charset="-122"/>
                  <a:cs typeface="Times New Roman" pitchFamily="18" charset="0"/>
                </a:endParaRPr>
              </a:p>
            </p:txBody>
          </p:sp>
          <p:sp>
            <p:nvSpPr>
              <p:cNvPr id="89120" name="Text Box 26"/>
              <p:cNvSpPr txBox="1">
                <a:spLocks noChangeArrowheads="1"/>
              </p:cNvSpPr>
              <p:nvPr/>
            </p:nvSpPr>
            <p:spPr bwMode="auto">
              <a:xfrm>
                <a:off x="2160" y="3024"/>
                <a:ext cx="1060" cy="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000">
                    <a:solidFill>
                      <a:srgbClr val="0000CC"/>
                    </a:solidFill>
                    <a:latin typeface="Times New Roman" pitchFamily="18" charset="0"/>
                    <a:ea typeface="幼圆" pitchFamily="49" charset="-122"/>
                    <a:cs typeface="Times New Roman" pitchFamily="18" charset="0"/>
                  </a:rPr>
                  <a:t>g*=4 h*=0             </a:t>
                </a:r>
              </a:p>
              <a:p>
                <a:pPr eaLnBrk="1" hangingPunct="1">
                  <a:spcBef>
                    <a:spcPct val="50000"/>
                  </a:spcBef>
                </a:pPr>
                <a:r>
                  <a:rPr kumimoji="1" lang="en-US" altLang="zh-CN" sz="2000">
                    <a:solidFill>
                      <a:srgbClr val="0000CC"/>
                    </a:solidFill>
                    <a:latin typeface="Times New Roman" pitchFamily="18" charset="0"/>
                    <a:ea typeface="幼圆" pitchFamily="49" charset="-122"/>
                    <a:cs typeface="Times New Roman" pitchFamily="18" charset="0"/>
                  </a:rPr>
                  <a:t>f=4</a:t>
                </a:r>
              </a:p>
            </p:txBody>
          </p:sp>
        </p:grpSp>
        <p:sp>
          <p:nvSpPr>
            <p:cNvPr id="89116" name="Text Box 27"/>
            <p:cNvSpPr txBox="1">
              <a:spLocks noChangeArrowheads="1"/>
            </p:cNvSpPr>
            <p:nvPr/>
          </p:nvSpPr>
          <p:spPr bwMode="auto">
            <a:xfrm>
              <a:off x="3792" y="2928"/>
              <a:ext cx="403"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000">
                  <a:solidFill>
                    <a:srgbClr val="0000CC"/>
                  </a:solidFill>
                  <a:latin typeface="Times New Roman" pitchFamily="18" charset="0"/>
                  <a:ea typeface="幼圆" pitchFamily="49" charset="-122"/>
                  <a:cs typeface="Times New Roman" pitchFamily="18" charset="0"/>
                </a:rPr>
                <a:t>f=6</a:t>
              </a:r>
            </a:p>
          </p:txBody>
        </p:sp>
      </p:grpSp>
      <p:grpSp>
        <p:nvGrpSpPr>
          <p:cNvPr id="89095" name="Group 39"/>
          <p:cNvGrpSpPr>
            <a:grpSpLocks/>
          </p:cNvGrpSpPr>
          <p:nvPr/>
        </p:nvGrpSpPr>
        <p:grpSpPr bwMode="auto">
          <a:xfrm>
            <a:off x="2133600" y="4876800"/>
            <a:ext cx="1252538" cy="990600"/>
            <a:chOff x="1344" y="3072"/>
            <a:chExt cx="789" cy="624"/>
          </a:xfrm>
        </p:grpSpPr>
        <p:sp>
          <p:nvSpPr>
            <p:cNvPr id="89113" name="Rectangle 10"/>
            <p:cNvSpPr>
              <a:spLocks noChangeArrowheads="1"/>
            </p:cNvSpPr>
            <p:nvPr/>
          </p:nvSpPr>
          <p:spPr bwMode="auto">
            <a:xfrm>
              <a:off x="1632" y="3216"/>
              <a:ext cx="501" cy="480"/>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marL="457200" indent="-457200" algn="ctr"/>
              <a:r>
                <a:rPr kumimoji="1" lang="en-US" altLang="zh-CN" b="1">
                  <a:solidFill>
                    <a:srgbClr val="FF0000"/>
                  </a:solidFill>
                  <a:latin typeface="Times New Roman" pitchFamily="18" charset="0"/>
                  <a:ea typeface="幼圆" pitchFamily="49" charset="-122"/>
                  <a:cs typeface="Times New Roman" pitchFamily="18" charset="0"/>
                </a:rPr>
                <a:t>1   2    3</a:t>
              </a:r>
            </a:p>
            <a:p>
              <a:pPr marL="457200" indent="-457200" algn="ctr"/>
              <a:r>
                <a:rPr kumimoji="1" lang="en-US" altLang="zh-CN" b="1">
                  <a:solidFill>
                    <a:srgbClr val="FF0000"/>
                  </a:solidFill>
                  <a:latin typeface="Times New Roman" pitchFamily="18" charset="0"/>
                  <a:ea typeface="幼圆" pitchFamily="49" charset="-122"/>
                  <a:cs typeface="Times New Roman" pitchFamily="18" charset="0"/>
                </a:rPr>
                <a:t>8         4</a:t>
              </a:r>
            </a:p>
            <a:p>
              <a:pPr marL="457200" indent="-457200" algn="ctr"/>
              <a:r>
                <a:rPr kumimoji="1" lang="en-US" altLang="zh-CN" b="1">
                  <a:solidFill>
                    <a:srgbClr val="FF0000"/>
                  </a:solidFill>
                  <a:latin typeface="Times New Roman" pitchFamily="18" charset="0"/>
                  <a:ea typeface="幼圆" pitchFamily="49" charset="-122"/>
                  <a:cs typeface="Times New Roman" pitchFamily="18" charset="0"/>
                </a:rPr>
                <a:t>7   6   5</a:t>
              </a:r>
            </a:p>
          </p:txBody>
        </p:sp>
        <p:sp>
          <p:nvSpPr>
            <p:cNvPr id="89114" name="Text Box 28"/>
            <p:cNvSpPr txBox="1">
              <a:spLocks noChangeArrowheads="1"/>
            </p:cNvSpPr>
            <p:nvPr/>
          </p:nvSpPr>
          <p:spPr bwMode="auto">
            <a:xfrm>
              <a:off x="1344" y="3072"/>
              <a:ext cx="43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000" b="1">
                  <a:solidFill>
                    <a:srgbClr val="FF0000"/>
                  </a:solidFill>
                  <a:latin typeface="Times New Roman" pitchFamily="18" charset="0"/>
                  <a:ea typeface="幼圆" pitchFamily="49" charset="-122"/>
                  <a:cs typeface="Times New Roman" pitchFamily="18" charset="0"/>
                </a:rPr>
                <a:t>Sg</a:t>
              </a:r>
            </a:p>
          </p:txBody>
        </p:sp>
      </p:grpSp>
      <p:sp>
        <p:nvSpPr>
          <p:cNvPr id="89096" name="Text Box 29"/>
          <p:cNvSpPr txBox="1">
            <a:spLocks noChangeArrowheads="1"/>
          </p:cNvSpPr>
          <p:nvPr/>
        </p:nvSpPr>
        <p:spPr bwMode="auto">
          <a:xfrm>
            <a:off x="2879725" y="6021388"/>
            <a:ext cx="35607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000">
                <a:solidFill>
                  <a:srgbClr val="0000CC"/>
                </a:solidFill>
                <a:latin typeface="Times New Roman" pitchFamily="18" charset="0"/>
                <a:ea typeface="幼圆" pitchFamily="49" charset="-122"/>
                <a:cs typeface="Times New Roman" pitchFamily="18" charset="0"/>
              </a:rPr>
              <a:t>八数码难题</a:t>
            </a:r>
            <a:r>
              <a:rPr kumimoji="1" lang="en-US" altLang="zh-CN" sz="2000">
                <a:solidFill>
                  <a:srgbClr val="0000CC"/>
                </a:solidFill>
                <a:latin typeface="Times New Roman" pitchFamily="18" charset="0"/>
                <a:ea typeface="幼圆" pitchFamily="49" charset="-122"/>
                <a:cs typeface="Times New Roman" pitchFamily="18" charset="0"/>
              </a:rPr>
              <a:t>h(n)=P(n)</a:t>
            </a:r>
            <a:r>
              <a:rPr kumimoji="1" lang="zh-CN" altLang="en-US" sz="2000">
                <a:solidFill>
                  <a:srgbClr val="0000CC"/>
                </a:solidFill>
                <a:latin typeface="Times New Roman" pitchFamily="18" charset="0"/>
                <a:ea typeface="幼圆" pitchFamily="49" charset="-122"/>
                <a:cs typeface="Times New Roman" pitchFamily="18" charset="0"/>
              </a:rPr>
              <a:t>的搜索树</a:t>
            </a:r>
          </a:p>
        </p:txBody>
      </p:sp>
      <p:sp>
        <p:nvSpPr>
          <p:cNvPr id="89097" name="Text Box 30"/>
          <p:cNvSpPr txBox="1">
            <a:spLocks noChangeArrowheads="1"/>
          </p:cNvSpPr>
          <p:nvPr/>
        </p:nvSpPr>
        <p:spPr bwMode="auto">
          <a:xfrm>
            <a:off x="142875" y="3465513"/>
            <a:ext cx="2341563" cy="283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sz="2000" dirty="0">
                <a:latin typeface="Times New Roman" pitchFamily="18" charset="0"/>
                <a:ea typeface="幼圆" pitchFamily="49" charset="-122"/>
                <a:cs typeface="Times New Roman" pitchFamily="18" charset="0"/>
              </a:rPr>
              <a:t>f(n)=d(n</a:t>
            </a:r>
            <a:r>
              <a:rPr lang="en-US" altLang="zh-CN" sz="2000" dirty="0" smtClean="0">
                <a:latin typeface="Times New Roman" pitchFamily="18" charset="0"/>
                <a:ea typeface="幼圆" pitchFamily="49" charset="-122"/>
                <a:cs typeface="Times New Roman" pitchFamily="18" charset="0"/>
              </a:rPr>
              <a:t>)+h(n</a:t>
            </a:r>
            <a:r>
              <a:rPr lang="en-US" altLang="zh-CN" sz="2000" dirty="0">
                <a:latin typeface="Times New Roman" pitchFamily="18" charset="0"/>
                <a:ea typeface="幼圆" pitchFamily="49" charset="-122"/>
                <a:cs typeface="Times New Roman" pitchFamily="18" charset="0"/>
              </a:rPr>
              <a:t>)</a:t>
            </a:r>
          </a:p>
          <a:p>
            <a:pPr eaLnBrk="1" hangingPunct="1">
              <a:spcBef>
                <a:spcPct val="50000"/>
              </a:spcBef>
            </a:pPr>
            <a:r>
              <a:rPr lang="en-US" altLang="zh-CN" sz="2000" dirty="0">
                <a:latin typeface="Times New Roman" pitchFamily="18" charset="0"/>
                <a:ea typeface="幼圆" pitchFamily="49" charset="-122"/>
                <a:cs typeface="Times New Roman" pitchFamily="18" charset="0"/>
              </a:rPr>
              <a:t>d(n) : </a:t>
            </a:r>
            <a:r>
              <a:rPr lang="zh-CN" altLang="en-US" sz="2000" dirty="0">
                <a:latin typeface="Times New Roman" pitchFamily="18" charset="0"/>
                <a:ea typeface="幼圆" pitchFamily="49" charset="-122"/>
                <a:cs typeface="Times New Roman" pitchFamily="18" charset="0"/>
              </a:rPr>
              <a:t>路径深度</a:t>
            </a:r>
          </a:p>
          <a:p>
            <a:pPr eaLnBrk="1" hangingPunct="1">
              <a:spcBef>
                <a:spcPct val="50000"/>
              </a:spcBef>
            </a:pPr>
            <a:r>
              <a:rPr lang="en-US" altLang="zh-CN" sz="2000" b="1" dirty="0">
                <a:solidFill>
                  <a:srgbClr val="008000"/>
                </a:solidFill>
                <a:latin typeface="Times New Roman" pitchFamily="18" charset="0"/>
                <a:ea typeface="幼圆" pitchFamily="49" charset="-122"/>
                <a:cs typeface="Times New Roman" pitchFamily="18" charset="0"/>
              </a:rPr>
              <a:t>h</a:t>
            </a:r>
            <a:r>
              <a:rPr lang="en-US" altLang="zh-CN" sz="2000" b="1" dirty="0" smtClean="0">
                <a:solidFill>
                  <a:srgbClr val="008000"/>
                </a:solidFill>
                <a:latin typeface="Times New Roman" pitchFamily="18" charset="0"/>
                <a:ea typeface="幼圆" pitchFamily="49" charset="-122"/>
                <a:cs typeface="Times New Roman" pitchFamily="18" charset="0"/>
              </a:rPr>
              <a:t>(n</a:t>
            </a:r>
            <a:r>
              <a:rPr lang="en-US" altLang="zh-CN" sz="2000" b="1" dirty="0">
                <a:solidFill>
                  <a:srgbClr val="008000"/>
                </a:solidFill>
                <a:latin typeface="Times New Roman" pitchFamily="18" charset="0"/>
                <a:ea typeface="幼圆" pitchFamily="49" charset="-122"/>
                <a:cs typeface="Times New Roman" pitchFamily="18" charset="0"/>
              </a:rPr>
              <a:t>): </a:t>
            </a:r>
            <a:r>
              <a:rPr lang="zh-CN" altLang="en-US" sz="2000" b="1" dirty="0">
                <a:solidFill>
                  <a:srgbClr val="008000"/>
                </a:solidFill>
                <a:latin typeface="Times New Roman" pitchFamily="18" charset="0"/>
                <a:ea typeface="幼圆" pitchFamily="49" charset="-122"/>
                <a:cs typeface="Times New Roman" pitchFamily="18" charset="0"/>
              </a:rPr>
              <a:t>每个数字与目标距离的总和</a:t>
            </a:r>
          </a:p>
          <a:p>
            <a:pPr eaLnBrk="1" hangingPunct="1">
              <a:spcBef>
                <a:spcPct val="50000"/>
              </a:spcBef>
            </a:pPr>
            <a:r>
              <a:rPr lang="en-US" altLang="zh-CN" sz="2000" dirty="0">
                <a:latin typeface="Times New Roman" pitchFamily="18" charset="0"/>
                <a:ea typeface="幼圆" pitchFamily="49" charset="-122"/>
                <a:cs typeface="Times New Roman" pitchFamily="18" charset="0"/>
              </a:rPr>
              <a:t>f*=g*+h*</a:t>
            </a:r>
          </a:p>
          <a:p>
            <a:pPr eaLnBrk="1" hangingPunct="1">
              <a:spcBef>
                <a:spcPct val="50000"/>
              </a:spcBef>
            </a:pPr>
            <a:r>
              <a:rPr lang="zh-CN" altLang="en-US" sz="2000" dirty="0">
                <a:latin typeface="Times New Roman" pitchFamily="18" charset="0"/>
                <a:ea typeface="幼圆" pitchFamily="49" charset="-122"/>
                <a:cs typeface="Times New Roman" pitchFamily="18" charset="0"/>
              </a:rPr>
              <a:t>最佳路径上</a:t>
            </a:r>
            <a:r>
              <a:rPr lang="en-US" altLang="zh-CN" dirty="0">
                <a:latin typeface="Times New Roman" pitchFamily="18" charset="0"/>
                <a:ea typeface="幼圆" pitchFamily="49" charset="-122"/>
                <a:cs typeface="Times New Roman" pitchFamily="18" charset="0"/>
              </a:rPr>
              <a:t>f*</a:t>
            </a:r>
            <a:r>
              <a:rPr lang="zh-CN" altLang="en-US" dirty="0">
                <a:latin typeface="Times New Roman" pitchFamily="18" charset="0"/>
                <a:ea typeface="幼圆" pitchFamily="49" charset="-122"/>
                <a:cs typeface="Times New Roman" pitchFamily="18" charset="0"/>
              </a:rPr>
              <a:t>值</a:t>
            </a:r>
            <a:r>
              <a:rPr lang="zh-CN" altLang="en-US" sz="2000" dirty="0">
                <a:latin typeface="Times New Roman" pitchFamily="18" charset="0"/>
                <a:ea typeface="幼圆" pitchFamily="49" charset="-122"/>
                <a:cs typeface="Times New Roman" pitchFamily="18" charset="0"/>
              </a:rPr>
              <a:t>相同</a:t>
            </a:r>
          </a:p>
        </p:txBody>
      </p:sp>
      <p:grpSp>
        <p:nvGrpSpPr>
          <p:cNvPr id="8" name="Group 35"/>
          <p:cNvGrpSpPr>
            <a:grpSpLocks/>
          </p:cNvGrpSpPr>
          <p:nvPr/>
        </p:nvGrpSpPr>
        <p:grpSpPr bwMode="auto">
          <a:xfrm>
            <a:off x="2339975" y="981075"/>
            <a:ext cx="5661025" cy="1152525"/>
            <a:chOff x="1474" y="618"/>
            <a:chExt cx="3566" cy="726"/>
          </a:xfrm>
        </p:grpSpPr>
        <p:sp>
          <p:nvSpPr>
            <p:cNvPr id="89103" name="Rectangle 4"/>
            <p:cNvSpPr>
              <a:spLocks noChangeArrowheads="1"/>
            </p:cNvSpPr>
            <p:nvPr/>
          </p:nvSpPr>
          <p:spPr bwMode="auto">
            <a:xfrm>
              <a:off x="1632" y="864"/>
              <a:ext cx="501" cy="480"/>
            </a:xfrm>
            <a:prstGeom prst="rect">
              <a:avLst/>
            </a:prstGeom>
            <a:noFill/>
            <a:ln w="9525">
              <a:solidFill>
                <a:srgbClr val="0000CC"/>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marL="457200" indent="-457200" algn="ctr"/>
              <a:r>
                <a:rPr kumimoji="1" lang="en-US" altLang="zh-CN">
                  <a:solidFill>
                    <a:srgbClr val="0000CC"/>
                  </a:solidFill>
                  <a:latin typeface="Times New Roman" pitchFamily="18" charset="0"/>
                  <a:ea typeface="幼圆" pitchFamily="49" charset="-122"/>
                  <a:cs typeface="Times New Roman" pitchFamily="18" charset="0"/>
                </a:rPr>
                <a:t>2   8   3</a:t>
              </a:r>
            </a:p>
            <a:p>
              <a:pPr marL="457200" indent="-457200" algn="ctr"/>
              <a:r>
                <a:rPr kumimoji="1" lang="en-US" altLang="zh-CN">
                  <a:solidFill>
                    <a:srgbClr val="0000CC"/>
                  </a:solidFill>
                  <a:latin typeface="Times New Roman" pitchFamily="18" charset="0"/>
                  <a:ea typeface="幼圆" pitchFamily="49" charset="-122"/>
                  <a:cs typeface="Times New Roman" pitchFamily="18" charset="0"/>
                </a:rPr>
                <a:t>     1   4</a:t>
              </a:r>
            </a:p>
            <a:p>
              <a:pPr marL="457200" indent="-457200" algn="ctr"/>
              <a:r>
                <a:rPr kumimoji="1" lang="en-US" altLang="zh-CN">
                  <a:solidFill>
                    <a:srgbClr val="0000CC"/>
                  </a:solidFill>
                  <a:latin typeface="Times New Roman" pitchFamily="18" charset="0"/>
                  <a:ea typeface="幼圆" pitchFamily="49" charset="-122"/>
                  <a:cs typeface="Times New Roman" pitchFamily="18" charset="0"/>
                </a:rPr>
                <a:t>7   6   5</a:t>
              </a:r>
            </a:p>
          </p:txBody>
        </p:sp>
        <p:sp>
          <p:nvSpPr>
            <p:cNvPr id="89104" name="Rectangle 5"/>
            <p:cNvSpPr>
              <a:spLocks noChangeArrowheads="1"/>
            </p:cNvSpPr>
            <p:nvPr/>
          </p:nvSpPr>
          <p:spPr bwMode="auto">
            <a:xfrm>
              <a:off x="2496" y="864"/>
              <a:ext cx="501" cy="480"/>
            </a:xfrm>
            <a:prstGeom prst="rect">
              <a:avLst/>
            </a:prstGeom>
            <a:noFill/>
            <a:ln w="9525">
              <a:solidFill>
                <a:srgbClr val="0000CC"/>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marL="457200" indent="-457200" algn="ctr"/>
              <a:r>
                <a:rPr kumimoji="1" lang="en-US" altLang="zh-CN">
                  <a:solidFill>
                    <a:srgbClr val="D60093"/>
                  </a:solidFill>
                  <a:latin typeface="Times New Roman" pitchFamily="18" charset="0"/>
                  <a:ea typeface="幼圆" pitchFamily="49" charset="-122"/>
                  <a:cs typeface="Times New Roman" pitchFamily="18" charset="0"/>
                </a:rPr>
                <a:t>2 </a:t>
              </a:r>
              <a:r>
                <a:rPr kumimoji="1" lang="en-US" altLang="zh-CN">
                  <a:solidFill>
                    <a:srgbClr val="0000CC"/>
                  </a:solidFill>
                  <a:latin typeface="Times New Roman" pitchFamily="18" charset="0"/>
                  <a:ea typeface="幼圆" pitchFamily="49" charset="-122"/>
                  <a:cs typeface="Times New Roman" pitchFamily="18" charset="0"/>
                </a:rPr>
                <a:t>       3</a:t>
              </a:r>
            </a:p>
            <a:p>
              <a:pPr marL="457200" indent="-457200" algn="ctr"/>
              <a:r>
                <a:rPr kumimoji="1" lang="en-US" altLang="zh-CN">
                  <a:solidFill>
                    <a:srgbClr val="D60093"/>
                  </a:solidFill>
                  <a:latin typeface="Times New Roman" pitchFamily="18" charset="0"/>
                  <a:ea typeface="幼圆" pitchFamily="49" charset="-122"/>
                  <a:cs typeface="Times New Roman" pitchFamily="18" charset="0"/>
                </a:rPr>
                <a:t>1    8</a:t>
              </a:r>
              <a:r>
                <a:rPr kumimoji="1" lang="en-US" altLang="zh-CN">
                  <a:solidFill>
                    <a:srgbClr val="0000CC"/>
                  </a:solidFill>
                  <a:latin typeface="Times New Roman" pitchFamily="18" charset="0"/>
                  <a:ea typeface="幼圆" pitchFamily="49" charset="-122"/>
                  <a:cs typeface="Times New Roman" pitchFamily="18" charset="0"/>
                </a:rPr>
                <a:t>   4</a:t>
              </a:r>
            </a:p>
            <a:p>
              <a:pPr marL="457200" indent="-457200" algn="ctr"/>
              <a:r>
                <a:rPr kumimoji="1" lang="en-US" altLang="zh-CN">
                  <a:solidFill>
                    <a:srgbClr val="0000CC"/>
                  </a:solidFill>
                  <a:latin typeface="Times New Roman" pitchFamily="18" charset="0"/>
                  <a:ea typeface="幼圆" pitchFamily="49" charset="-122"/>
                  <a:cs typeface="Times New Roman" pitchFamily="18" charset="0"/>
                </a:rPr>
                <a:t>7   6   5</a:t>
              </a:r>
            </a:p>
          </p:txBody>
        </p:sp>
        <p:sp>
          <p:nvSpPr>
            <p:cNvPr id="89105" name="Rectangle 6"/>
            <p:cNvSpPr>
              <a:spLocks noChangeArrowheads="1"/>
            </p:cNvSpPr>
            <p:nvPr/>
          </p:nvSpPr>
          <p:spPr bwMode="auto">
            <a:xfrm>
              <a:off x="3531" y="864"/>
              <a:ext cx="501" cy="480"/>
            </a:xfrm>
            <a:prstGeom prst="rect">
              <a:avLst/>
            </a:prstGeom>
            <a:noFill/>
            <a:ln w="9525">
              <a:solidFill>
                <a:srgbClr val="0000CC"/>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marL="457200" indent="-457200"/>
              <a:r>
                <a:rPr kumimoji="1" lang="en-US" altLang="zh-CN">
                  <a:solidFill>
                    <a:srgbClr val="0000CC"/>
                  </a:solidFill>
                  <a:latin typeface="Times New Roman" pitchFamily="18" charset="0"/>
                  <a:ea typeface="幼圆" pitchFamily="49" charset="-122"/>
                  <a:cs typeface="Times New Roman" pitchFamily="18" charset="0"/>
                </a:rPr>
                <a:t>2   8   3</a:t>
              </a:r>
            </a:p>
            <a:p>
              <a:pPr marL="457200" indent="-457200"/>
              <a:r>
                <a:rPr kumimoji="1" lang="en-US" altLang="zh-CN">
                  <a:solidFill>
                    <a:srgbClr val="0000CC"/>
                  </a:solidFill>
                  <a:latin typeface="Times New Roman" pitchFamily="18" charset="0"/>
                  <a:ea typeface="幼圆" pitchFamily="49" charset="-122"/>
                  <a:cs typeface="Times New Roman" pitchFamily="18" charset="0"/>
                </a:rPr>
                <a:t>1   4</a:t>
              </a:r>
            </a:p>
            <a:p>
              <a:pPr marL="457200" indent="-457200"/>
              <a:r>
                <a:rPr kumimoji="1" lang="en-US" altLang="zh-CN">
                  <a:solidFill>
                    <a:srgbClr val="0000CC"/>
                  </a:solidFill>
                  <a:latin typeface="Times New Roman" pitchFamily="18" charset="0"/>
                  <a:ea typeface="幼圆" pitchFamily="49" charset="-122"/>
                  <a:cs typeface="Times New Roman" pitchFamily="18" charset="0"/>
                </a:rPr>
                <a:t>7   6   5</a:t>
              </a:r>
            </a:p>
          </p:txBody>
        </p:sp>
        <p:sp>
          <p:nvSpPr>
            <p:cNvPr id="89106" name="Rectangle 7"/>
            <p:cNvSpPr>
              <a:spLocks noChangeArrowheads="1"/>
            </p:cNvSpPr>
            <p:nvPr/>
          </p:nvSpPr>
          <p:spPr bwMode="auto">
            <a:xfrm>
              <a:off x="4539" y="864"/>
              <a:ext cx="501" cy="480"/>
            </a:xfrm>
            <a:prstGeom prst="rect">
              <a:avLst/>
            </a:prstGeom>
            <a:noFill/>
            <a:ln w="9525">
              <a:solidFill>
                <a:srgbClr val="0000CC"/>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marL="457200" indent="-457200" algn="ctr"/>
              <a:r>
                <a:rPr kumimoji="1" lang="en-US" altLang="zh-CN">
                  <a:solidFill>
                    <a:srgbClr val="0000CC"/>
                  </a:solidFill>
                  <a:latin typeface="Times New Roman" pitchFamily="18" charset="0"/>
                  <a:ea typeface="幼圆" pitchFamily="49" charset="-122"/>
                  <a:cs typeface="Times New Roman" pitchFamily="18" charset="0"/>
                </a:rPr>
                <a:t>2   8   3</a:t>
              </a:r>
            </a:p>
            <a:p>
              <a:pPr marL="457200" indent="-457200" algn="ctr"/>
              <a:r>
                <a:rPr kumimoji="1" lang="en-US" altLang="zh-CN">
                  <a:solidFill>
                    <a:srgbClr val="0000CC"/>
                  </a:solidFill>
                  <a:latin typeface="Times New Roman" pitchFamily="18" charset="0"/>
                  <a:ea typeface="幼圆" pitchFamily="49" charset="-122"/>
                  <a:cs typeface="Times New Roman" pitchFamily="18" charset="0"/>
                </a:rPr>
                <a:t>1    6   4</a:t>
              </a:r>
            </a:p>
            <a:p>
              <a:pPr marL="457200" indent="-457200" algn="ctr"/>
              <a:r>
                <a:rPr kumimoji="1" lang="en-US" altLang="zh-CN">
                  <a:solidFill>
                    <a:srgbClr val="0000CC"/>
                  </a:solidFill>
                  <a:latin typeface="Times New Roman" pitchFamily="18" charset="0"/>
                  <a:ea typeface="幼圆" pitchFamily="49" charset="-122"/>
                  <a:cs typeface="Times New Roman" pitchFamily="18" charset="0"/>
                </a:rPr>
                <a:t>7        5</a:t>
              </a:r>
            </a:p>
          </p:txBody>
        </p:sp>
        <p:sp>
          <p:nvSpPr>
            <p:cNvPr id="89107" name="Line 13"/>
            <p:cNvSpPr>
              <a:spLocks noChangeShapeType="1"/>
            </p:cNvSpPr>
            <p:nvPr/>
          </p:nvSpPr>
          <p:spPr bwMode="auto">
            <a:xfrm flipH="1">
              <a:off x="1824" y="624"/>
              <a:ext cx="1392" cy="24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latin typeface="Times New Roman" pitchFamily="18" charset="0"/>
                <a:ea typeface="幼圆" pitchFamily="49" charset="-122"/>
                <a:cs typeface="Times New Roman" pitchFamily="18" charset="0"/>
              </a:endParaRPr>
            </a:p>
          </p:txBody>
        </p:sp>
        <p:sp>
          <p:nvSpPr>
            <p:cNvPr id="89108" name="Line 14"/>
            <p:cNvSpPr>
              <a:spLocks noChangeShapeType="1"/>
            </p:cNvSpPr>
            <p:nvPr/>
          </p:nvSpPr>
          <p:spPr bwMode="auto">
            <a:xfrm flipH="1">
              <a:off x="2736" y="624"/>
              <a:ext cx="480" cy="24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latin typeface="Times New Roman" pitchFamily="18" charset="0"/>
                <a:ea typeface="幼圆" pitchFamily="49" charset="-122"/>
                <a:cs typeface="Times New Roman" pitchFamily="18" charset="0"/>
              </a:endParaRPr>
            </a:p>
          </p:txBody>
        </p:sp>
        <p:sp>
          <p:nvSpPr>
            <p:cNvPr id="89109" name="Line 15"/>
            <p:cNvSpPr>
              <a:spLocks noChangeShapeType="1"/>
            </p:cNvSpPr>
            <p:nvPr/>
          </p:nvSpPr>
          <p:spPr bwMode="auto">
            <a:xfrm>
              <a:off x="3216" y="624"/>
              <a:ext cx="576" cy="24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latin typeface="Times New Roman" pitchFamily="18" charset="0"/>
                <a:ea typeface="幼圆" pitchFamily="49" charset="-122"/>
                <a:cs typeface="Times New Roman" pitchFamily="18" charset="0"/>
              </a:endParaRPr>
            </a:p>
          </p:txBody>
        </p:sp>
        <p:sp>
          <p:nvSpPr>
            <p:cNvPr id="89110" name="Line 16"/>
            <p:cNvSpPr>
              <a:spLocks noChangeShapeType="1"/>
            </p:cNvSpPr>
            <p:nvPr/>
          </p:nvSpPr>
          <p:spPr bwMode="auto">
            <a:xfrm>
              <a:off x="3216" y="624"/>
              <a:ext cx="1584" cy="24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latin typeface="Times New Roman" pitchFamily="18" charset="0"/>
                <a:ea typeface="幼圆" pitchFamily="49" charset="-122"/>
                <a:cs typeface="Times New Roman" pitchFamily="18" charset="0"/>
              </a:endParaRPr>
            </a:p>
          </p:txBody>
        </p:sp>
        <p:sp>
          <p:nvSpPr>
            <p:cNvPr id="89111" name="Text Box 23"/>
            <p:cNvSpPr txBox="1">
              <a:spLocks noChangeArrowheads="1"/>
            </p:cNvSpPr>
            <p:nvPr/>
          </p:nvSpPr>
          <p:spPr bwMode="auto">
            <a:xfrm>
              <a:off x="1474" y="618"/>
              <a:ext cx="3493"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000">
                  <a:solidFill>
                    <a:srgbClr val="0000CC"/>
                  </a:solidFill>
                  <a:latin typeface="Times New Roman" pitchFamily="18" charset="0"/>
                  <a:ea typeface="幼圆" pitchFamily="49" charset="-122"/>
                  <a:cs typeface="Times New Roman" pitchFamily="18" charset="0"/>
                </a:rPr>
                <a:t>f=6                       g*=1h*=3      f=6                 f=6</a:t>
              </a:r>
            </a:p>
          </p:txBody>
        </p:sp>
        <p:sp>
          <p:nvSpPr>
            <p:cNvPr id="89112" name="Text Box 31"/>
            <p:cNvSpPr txBox="1">
              <a:spLocks noChangeArrowheads="1"/>
            </p:cNvSpPr>
            <p:nvPr/>
          </p:nvSpPr>
          <p:spPr bwMode="auto">
            <a:xfrm>
              <a:off x="3016" y="890"/>
              <a:ext cx="363"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latin typeface="Times New Roman" pitchFamily="18" charset="0"/>
                  <a:ea typeface="幼圆" pitchFamily="49" charset="-122"/>
                  <a:cs typeface="Times New Roman" pitchFamily="18" charset="0"/>
                </a:rPr>
                <a:t>f=4</a:t>
              </a:r>
            </a:p>
          </p:txBody>
        </p:sp>
      </p:grpSp>
      <p:sp>
        <p:nvSpPr>
          <p:cNvPr id="89100" name="Rectangle 3"/>
          <p:cNvSpPr>
            <a:spLocks noChangeArrowheads="1"/>
          </p:cNvSpPr>
          <p:nvPr/>
        </p:nvSpPr>
        <p:spPr bwMode="auto">
          <a:xfrm>
            <a:off x="4724400" y="228600"/>
            <a:ext cx="795338" cy="762000"/>
          </a:xfrm>
          <a:prstGeom prst="rect">
            <a:avLst/>
          </a:prstGeom>
          <a:noFill/>
          <a:ln w="9525">
            <a:solidFill>
              <a:srgbClr val="0000CC"/>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marL="457200" indent="-457200" algn="ctr"/>
            <a:r>
              <a:rPr kumimoji="1" lang="en-US" altLang="zh-CN">
                <a:solidFill>
                  <a:srgbClr val="D60093"/>
                </a:solidFill>
                <a:latin typeface="Times New Roman" pitchFamily="18" charset="0"/>
                <a:ea typeface="幼圆" pitchFamily="49" charset="-122"/>
                <a:cs typeface="Times New Roman" pitchFamily="18" charset="0"/>
              </a:rPr>
              <a:t>2   8</a:t>
            </a:r>
            <a:r>
              <a:rPr kumimoji="1" lang="en-US" altLang="zh-CN">
                <a:solidFill>
                  <a:srgbClr val="0000CC"/>
                </a:solidFill>
                <a:latin typeface="Times New Roman" pitchFamily="18" charset="0"/>
                <a:ea typeface="幼圆" pitchFamily="49" charset="-122"/>
                <a:cs typeface="Times New Roman" pitchFamily="18" charset="0"/>
              </a:rPr>
              <a:t>   3</a:t>
            </a:r>
          </a:p>
          <a:p>
            <a:pPr marL="457200" indent="-457200" algn="ctr"/>
            <a:r>
              <a:rPr kumimoji="1" lang="en-US" altLang="zh-CN">
                <a:solidFill>
                  <a:srgbClr val="D60093"/>
                </a:solidFill>
                <a:latin typeface="Times New Roman" pitchFamily="18" charset="0"/>
                <a:ea typeface="幼圆" pitchFamily="49" charset="-122"/>
                <a:cs typeface="Times New Roman" pitchFamily="18" charset="0"/>
              </a:rPr>
              <a:t>1  </a:t>
            </a:r>
            <a:r>
              <a:rPr kumimoji="1" lang="en-US" altLang="zh-CN">
                <a:solidFill>
                  <a:srgbClr val="0000CC"/>
                </a:solidFill>
                <a:latin typeface="Times New Roman" pitchFamily="18" charset="0"/>
                <a:ea typeface="幼圆" pitchFamily="49" charset="-122"/>
                <a:cs typeface="Times New Roman" pitchFamily="18" charset="0"/>
              </a:rPr>
              <a:t>       4</a:t>
            </a:r>
          </a:p>
          <a:p>
            <a:pPr marL="457200" indent="-457200" algn="ctr"/>
            <a:r>
              <a:rPr kumimoji="1" lang="en-US" altLang="zh-CN">
                <a:solidFill>
                  <a:srgbClr val="0000CC"/>
                </a:solidFill>
                <a:latin typeface="Times New Roman" pitchFamily="18" charset="0"/>
                <a:ea typeface="幼圆" pitchFamily="49" charset="-122"/>
                <a:cs typeface="Times New Roman" pitchFamily="18" charset="0"/>
              </a:rPr>
              <a:t>7   6   5</a:t>
            </a:r>
          </a:p>
        </p:txBody>
      </p:sp>
      <p:sp>
        <p:nvSpPr>
          <p:cNvPr id="89101" name="Text Box 22"/>
          <p:cNvSpPr txBox="1">
            <a:spLocks noChangeArrowheads="1"/>
          </p:cNvSpPr>
          <p:nvPr/>
        </p:nvSpPr>
        <p:spPr bwMode="auto">
          <a:xfrm>
            <a:off x="4284663" y="152400"/>
            <a:ext cx="4318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000">
                <a:solidFill>
                  <a:srgbClr val="0000CC"/>
                </a:solidFill>
                <a:latin typeface="Times New Roman" pitchFamily="18" charset="0"/>
                <a:ea typeface="幼圆" pitchFamily="49" charset="-122"/>
                <a:cs typeface="Times New Roman" pitchFamily="18" charset="0"/>
              </a:rPr>
              <a:t>S</a:t>
            </a:r>
            <a:r>
              <a:rPr kumimoji="1" lang="en-US" altLang="zh-CN" sz="2000" baseline="-25000">
                <a:solidFill>
                  <a:srgbClr val="0000CC"/>
                </a:solidFill>
                <a:latin typeface="Times New Roman" pitchFamily="18" charset="0"/>
                <a:ea typeface="幼圆" pitchFamily="49" charset="-122"/>
                <a:cs typeface="Times New Roman" pitchFamily="18" charset="0"/>
              </a:rPr>
              <a:t>0</a:t>
            </a:r>
            <a:endParaRPr kumimoji="1" lang="en-US" altLang="zh-CN" sz="2000">
              <a:solidFill>
                <a:srgbClr val="0000CC"/>
              </a:solidFill>
              <a:latin typeface="Times New Roman" pitchFamily="18" charset="0"/>
              <a:ea typeface="幼圆" pitchFamily="49" charset="-122"/>
              <a:cs typeface="Times New Roman" pitchFamily="18" charset="0"/>
            </a:endParaRPr>
          </a:p>
        </p:txBody>
      </p:sp>
      <p:sp>
        <p:nvSpPr>
          <p:cNvPr id="243745" name="Text Box 33"/>
          <p:cNvSpPr txBox="1">
            <a:spLocks noChangeArrowheads="1"/>
          </p:cNvSpPr>
          <p:nvPr/>
        </p:nvSpPr>
        <p:spPr bwMode="auto">
          <a:xfrm>
            <a:off x="5616575" y="152400"/>
            <a:ext cx="14763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a:solidFill>
                  <a:srgbClr val="0000CC"/>
                </a:solidFill>
                <a:latin typeface="Times New Roman" pitchFamily="18" charset="0"/>
                <a:ea typeface="幼圆" pitchFamily="49" charset="-122"/>
                <a:cs typeface="Times New Roman" pitchFamily="18" charset="0"/>
              </a:rPr>
              <a:t>h*=4 f=4</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374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3745" grpId="0"/>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440668"/>
            <a:ext cx="8229600" cy="5685495"/>
          </a:xfrm>
        </p:spPr>
        <p:txBody>
          <a:bodyPr/>
          <a:lstStyle/>
          <a:p>
            <a:r>
              <a:rPr kumimoji="1" lang="zh-CN" altLang="en-US" dirty="0" smtClean="0">
                <a:solidFill>
                  <a:srgbClr val="3366FF"/>
                </a:solidFill>
              </a:rPr>
              <a:t>八数码问题的两个估价函数究竟哪个更好？</a:t>
            </a:r>
            <a:endParaRPr kumimoji="1" lang="en-US" altLang="zh-CN" dirty="0" smtClean="0">
              <a:solidFill>
                <a:srgbClr val="3366FF"/>
              </a:solidFill>
            </a:endParaRPr>
          </a:p>
          <a:p>
            <a:pPr lvl="1"/>
            <a:r>
              <a:rPr kumimoji="1" lang="en-US" altLang="zh-CN" dirty="0"/>
              <a:t>h</a:t>
            </a:r>
            <a:r>
              <a:rPr kumimoji="1" lang="zh-CN" altLang="en-US" dirty="0" smtClean="0"/>
              <a:t>1：不在位的数码个数</a:t>
            </a:r>
            <a:endParaRPr kumimoji="1" lang="en-US" altLang="zh-CN" dirty="0" smtClean="0"/>
          </a:p>
          <a:p>
            <a:pPr lvl="1"/>
            <a:r>
              <a:rPr kumimoji="1" lang="en-US" altLang="zh-CN" dirty="0" smtClean="0"/>
              <a:t>h2:</a:t>
            </a:r>
            <a:r>
              <a:rPr kumimoji="1" lang="zh-CN" altLang="en-US" dirty="0" smtClean="0"/>
              <a:t> 不在位数字与其原位的曼哈顿距离</a:t>
            </a:r>
            <a:endParaRPr kumimoji="1" lang="zh-CN" altLang="en-US" dirty="0"/>
          </a:p>
        </p:txBody>
      </p:sp>
      <p:grpSp>
        <p:nvGrpSpPr>
          <p:cNvPr id="8" name="组 7"/>
          <p:cNvGrpSpPr/>
          <p:nvPr/>
        </p:nvGrpSpPr>
        <p:grpSpPr>
          <a:xfrm>
            <a:off x="143508" y="2528900"/>
            <a:ext cx="8856984" cy="3708647"/>
            <a:chOff x="143508" y="2528900"/>
            <a:chExt cx="8856984" cy="3708647"/>
          </a:xfrm>
        </p:grpSpPr>
        <p:pic>
          <p:nvPicPr>
            <p:cNvPr id="6" name="图片 5"/>
            <p:cNvPicPr>
              <a:picLocks noChangeAspect="1"/>
            </p:cNvPicPr>
            <p:nvPr/>
          </p:nvPicPr>
          <p:blipFill>
            <a:blip r:embed="rId3"/>
            <a:stretch>
              <a:fillRect/>
            </a:stretch>
          </p:blipFill>
          <p:spPr>
            <a:xfrm>
              <a:off x="251520" y="2528900"/>
              <a:ext cx="8581207" cy="3667271"/>
            </a:xfrm>
            <a:prstGeom prst="rect">
              <a:avLst/>
            </a:prstGeom>
          </p:spPr>
        </p:pic>
        <p:pic>
          <p:nvPicPr>
            <p:cNvPr id="7" name="图片 6"/>
            <p:cNvPicPr>
              <a:picLocks noChangeAspect="1"/>
            </p:cNvPicPr>
            <p:nvPr/>
          </p:nvPicPr>
          <p:blipFill>
            <a:blip r:embed="rId4"/>
            <a:stretch>
              <a:fillRect/>
            </a:stretch>
          </p:blipFill>
          <p:spPr>
            <a:xfrm>
              <a:off x="143508" y="6093297"/>
              <a:ext cx="8856984" cy="144250"/>
            </a:xfrm>
            <a:prstGeom prst="rect">
              <a:avLst/>
            </a:prstGeom>
          </p:spPr>
        </p:pic>
      </p:grpSp>
    </p:spTree>
    <p:extLst>
      <p:ext uri="{BB962C8B-B14F-4D97-AF65-F5344CB8AC3E}">
        <p14:creationId xmlns:p14="http://schemas.microsoft.com/office/powerpoint/2010/main" val="633827616"/>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5" name="Text Box 2"/>
          <p:cNvSpPr txBox="1">
            <a:spLocks noChangeArrowheads="1"/>
          </p:cNvSpPr>
          <p:nvPr/>
        </p:nvSpPr>
        <p:spPr bwMode="auto">
          <a:xfrm>
            <a:off x="503548" y="1592796"/>
            <a:ext cx="8229600" cy="4435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10000"/>
              </a:lnSpc>
              <a:spcBef>
                <a:spcPct val="25000"/>
              </a:spcBef>
            </a:pPr>
            <a:r>
              <a:rPr kumimoji="1" lang="zh-CN" altLang="en-US" sz="2400" b="1" dirty="0">
                <a:solidFill>
                  <a:srgbClr val="00B050"/>
                </a:solidFill>
                <a:latin typeface="仿宋_GB2312" pitchFamily="49" charset="-122"/>
                <a:ea typeface="仿宋_GB2312" pitchFamily="49" charset="-122"/>
              </a:rPr>
              <a:t>例</a:t>
            </a:r>
            <a:r>
              <a:rPr kumimoji="1" lang="en-US" altLang="zh-CN" sz="2400" b="1" dirty="0">
                <a:solidFill>
                  <a:srgbClr val="00B050"/>
                </a:solidFill>
                <a:latin typeface="仿宋_GB2312" pitchFamily="49" charset="-122"/>
                <a:ea typeface="仿宋_GB2312" pitchFamily="49" charset="-122"/>
              </a:rPr>
              <a:t>4.11 </a:t>
            </a:r>
            <a:r>
              <a:rPr kumimoji="1" lang="zh-CN" altLang="en-US" sz="2400" b="1" dirty="0" smtClean="0">
                <a:solidFill>
                  <a:srgbClr val="00B050"/>
                </a:solidFill>
                <a:latin typeface="仿宋_GB2312" pitchFamily="49" charset="-122"/>
                <a:ea typeface="仿宋_GB2312" pitchFamily="49" charset="-122"/>
              </a:rPr>
              <a:t>利用</a:t>
            </a:r>
            <a:r>
              <a:rPr kumimoji="1" lang="en-US" altLang="zh-CN" sz="2400" b="1" dirty="0" smtClean="0">
                <a:solidFill>
                  <a:srgbClr val="00B050"/>
                </a:solidFill>
                <a:latin typeface="仿宋_GB2312" pitchFamily="49" charset="-122"/>
                <a:ea typeface="仿宋_GB2312" pitchFamily="49" charset="-122"/>
              </a:rPr>
              <a:t>A*</a:t>
            </a:r>
            <a:r>
              <a:rPr kumimoji="1" lang="zh-CN" altLang="en-US" sz="2400" b="1" dirty="0" smtClean="0">
                <a:solidFill>
                  <a:srgbClr val="00B050"/>
                </a:solidFill>
                <a:latin typeface="仿宋_GB2312" pitchFamily="49" charset="-122"/>
                <a:ea typeface="仿宋_GB2312" pitchFamily="49" charset="-122"/>
              </a:rPr>
              <a:t>算法解决修道士和野人问题。</a:t>
            </a:r>
            <a:endParaRPr kumimoji="1" lang="en-US" altLang="zh-CN" sz="2400" b="1" dirty="0" smtClean="0">
              <a:solidFill>
                <a:srgbClr val="00B050"/>
              </a:solidFill>
              <a:latin typeface="仿宋_GB2312" pitchFamily="49" charset="-122"/>
              <a:ea typeface="仿宋_GB2312" pitchFamily="49" charset="-122"/>
            </a:endParaRPr>
          </a:p>
          <a:p>
            <a:pPr eaLnBrk="1" hangingPunct="1">
              <a:lnSpc>
                <a:spcPct val="110000"/>
              </a:lnSpc>
              <a:spcBef>
                <a:spcPct val="25000"/>
              </a:spcBef>
            </a:pPr>
            <a:endParaRPr kumimoji="1" lang="en-US" altLang="zh-CN" sz="2400" b="1" dirty="0">
              <a:solidFill>
                <a:srgbClr val="00B050"/>
              </a:solidFill>
              <a:latin typeface="仿宋_GB2312" pitchFamily="49" charset="-122"/>
              <a:ea typeface="仿宋_GB2312" pitchFamily="49" charset="-122"/>
            </a:endParaRPr>
          </a:p>
          <a:p>
            <a:pPr eaLnBrk="1" hangingPunct="1">
              <a:lnSpc>
                <a:spcPct val="110000"/>
              </a:lnSpc>
              <a:spcBef>
                <a:spcPct val="25000"/>
              </a:spcBef>
            </a:pPr>
            <a:endParaRPr kumimoji="1" lang="en-US" altLang="zh-CN" sz="2400" b="1" dirty="0" smtClean="0">
              <a:solidFill>
                <a:srgbClr val="00B050"/>
              </a:solidFill>
              <a:latin typeface="仿宋_GB2312" pitchFamily="49" charset="-122"/>
              <a:ea typeface="仿宋_GB2312" pitchFamily="49" charset="-122"/>
            </a:endParaRPr>
          </a:p>
          <a:p>
            <a:pPr eaLnBrk="1" hangingPunct="1">
              <a:lnSpc>
                <a:spcPct val="110000"/>
              </a:lnSpc>
              <a:spcBef>
                <a:spcPct val="25000"/>
              </a:spcBef>
            </a:pPr>
            <a:endParaRPr kumimoji="1" lang="en-US" altLang="zh-CN" sz="2400" b="1" dirty="0">
              <a:solidFill>
                <a:srgbClr val="00B050"/>
              </a:solidFill>
              <a:latin typeface="仿宋_GB2312" pitchFamily="49" charset="-122"/>
              <a:ea typeface="仿宋_GB2312" pitchFamily="49" charset="-122"/>
            </a:endParaRPr>
          </a:p>
          <a:p>
            <a:pPr eaLnBrk="1" hangingPunct="1">
              <a:lnSpc>
                <a:spcPct val="110000"/>
              </a:lnSpc>
              <a:spcBef>
                <a:spcPct val="25000"/>
              </a:spcBef>
            </a:pPr>
            <a:endParaRPr kumimoji="1" lang="en-US" altLang="zh-CN" sz="2400" b="1" dirty="0" smtClean="0">
              <a:solidFill>
                <a:srgbClr val="00B050"/>
              </a:solidFill>
              <a:latin typeface="仿宋_GB2312" pitchFamily="49" charset="-122"/>
              <a:ea typeface="仿宋_GB2312" pitchFamily="49" charset="-122"/>
            </a:endParaRPr>
          </a:p>
          <a:p>
            <a:pPr eaLnBrk="1" hangingPunct="1">
              <a:lnSpc>
                <a:spcPct val="110000"/>
              </a:lnSpc>
              <a:spcBef>
                <a:spcPct val="25000"/>
              </a:spcBef>
            </a:pPr>
            <a:endParaRPr kumimoji="1" lang="zh-CN" altLang="en-US" sz="2400" b="1" dirty="0">
              <a:solidFill>
                <a:srgbClr val="00B050"/>
              </a:solidFill>
              <a:latin typeface="仿宋_GB2312" pitchFamily="49" charset="-122"/>
              <a:ea typeface="仿宋_GB2312" pitchFamily="49" charset="-122"/>
            </a:endParaRPr>
          </a:p>
          <a:p>
            <a:pPr algn="just" eaLnBrk="1" hangingPunct="1">
              <a:lnSpc>
                <a:spcPct val="110000"/>
              </a:lnSpc>
              <a:spcBef>
                <a:spcPts val="1800"/>
              </a:spcBef>
            </a:pPr>
            <a:r>
              <a:rPr kumimoji="1" lang="zh-CN" altLang="en-US" sz="2400" b="1" dirty="0" smtClean="0">
                <a:solidFill>
                  <a:srgbClr val="3333FF"/>
                </a:solidFill>
                <a:latin typeface="仿宋_GB2312" pitchFamily="49" charset="-122"/>
                <a:ea typeface="仿宋_GB2312" pitchFamily="49" charset="-122"/>
              </a:rPr>
              <a:t>用</a:t>
            </a:r>
            <a:r>
              <a:rPr kumimoji="1" lang="en-US" altLang="zh-CN" sz="2400" b="1" dirty="0">
                <a:solidFill>
                  <a:srgbClr val="3333FF"/>
                </a:solidFill>
                <a:latin typeface="仿宋_GB2312" pitchFamily="49" charset="-122"/>
                <a:ea typeface="仿宋_GB2312" pitchFamily="49" charset="-122"/>
              </a:rPr>
              <a:t>m</a:t>
            </a:r>
            <a:r>
              <a:rPr kumimoji="1" lang="zh-CN" altLang="en-US" sz="2400" b="1" dirty="0">
                <a:solidFill>
                  <a:srgbClr val="3333FF"/>
                </a:solidFill>
                <a:latin typeface="仿宋_GB2312" pitchFamily="49" charset="-122"/>
                <a:ea typeface="仿宋_GB2312" pitchFamily="49" charset="-122"/>
              </a:rPr>
              <a:t>表示左岸的修道士人数，</a:t>
            </a:r>
            <a:r>
              <a:rPr kumimoji="1" lang="en-US" altLang="zh-CN" sz="2400" b="1" dirty="0">
                <a:solidFill>
                  <a:srgbClr val="3333FF"/>
                </a:solidFill>
                <a:latin typeface="仿宋_GB2312" pitchFamily="49" charset="-122"/>
                <a:ea typeface="仿宋_GB2312" pitchFamily="49" charset="-122"/>
              </a:rPr>
              <a:t>c</a:t>
            </a:r>
            <a:r>
              <a:rPr kumimoji="1" lang="zh-CN" altLang="en-US" sz="2400" b="1" dirty="0">
                <a:solidFill>
                  <a:srgbClr val="3333FF"/>
                </a:solidFill>
                <a:latin typeface="仿宋_GB2312" pitchFamily="49" charset="-122"/>
                <a:ea typeface="仿宋_GB2312" pitchFamily="49" charset="-122"/>
              </a:rPr>
              <a:t>表示左岸的野人数，</a:t>
            </a:r>
            <a:r>
              <a:rPr kumimoji="1" lang="en-US" altLang="zh-CN" sz="2400" b="1" dirty="0">
                <a:solidFill>
                  <a:srgbClr val="3333FF"/>
                </a:solidFill>
                <a:latin typeface="仿宋_GB2312" pitchFamily="49" charset="-122"/>
                <a:ea typeface="仿宋_GB2312" pitchFamily="49" charset="-122"/>
              </a:rPr>
              <a:t>b</a:t>
            </a:r>
            <a:r>
              <a:rPr kumimoji="1" lang="zh-CN" altLang="en-US" sz="2400" b="1" dirty="0">
                <a:solidFill>
                  <a:srgbClr val="3333FF"/>
                </a:solidFill>
                <a:latin typeface="仿宋_GB2312" pitchFamily="49" charset="-122"/>
                <a:ea typeface="仿宋_GB2312" pitchFamily="49" charset="-122"/>
              </a:rPr>
              <a:t>表示左岸的船数，用三元组</a:t>
            </a:r>
            <a:r>
              <a:rPr kumimoji="1" lang="en-US" altLang="zh-CN" sz="2400" b="1" dirty="0">
                <a:solidFill>
                  <a:srgbClr val="3333FF"/>
                </a:solidFill>
                <a:latin typeface="仿宋_GB2312" pitchFamily="49" charset="-122"/>
                <a:ea typeface="仿宋_GB2312" pitchFamily="49" charset="-122"/>
              </a:rPr>
              <a:t>(m, c, b)</a:t>
            </a:r>
            <a:r>
              <a:rPr kumimoji="1" lang="zh-CN" altLang="en-US" sz="2400" b="1" dirty="0">
                <a:solidFill>
                  <a:srgbClr val="3333FF"/>
                </a:solidFill>
                <a:latin typeface="仿宋_GB2312" pitchFamily="49" charset="-122"/>
                <a:ea typeface="仿宋_GB2312" pitchFamily="49" charset="-122"/>
              </a:rPr>
              <a:t>表示问题的状态</a:t>
            </a:r>
            <a:r>
              <a:rPr kumimoji="1" lang="zh-CN" altLang="en-US" sz="2400" b="1" dirty="0" smtClean="0">
                <a:solidFill>
                  <a:srgbClr val="3333FF"/>
                </a:solidFill>
                <a:latin typeface="仿宋_GB2312" pitchFamily="49" charset="-122"/>
                <a:ea typeface="仿宋_GB2312" pitchFamily="49" charset="-122"/>
              </a:rPr>
              <a:t>。操作集为 </a:t>
            </a:r>
            <a:r>
              <a:rPr lang="en-US" altLang="zh-CN" sz="2400" b="1" dirty="0" smtClean="0">
                <a:solidFill>
                  <a:srgbClr val="3333FF"/>
                </a:solidFill>
                <a:latin typeface="Times New Roman"/>
                <a:ea typeface="幼圆" pitchFamily="49" charset="-122"/>
                <a:cs typeface="Times New Roman"/>
              </a:rPr>
              <a:t>F</a:t>
            </a:r>
            <a:r>
              <a:rPr lang="en-US" altLang="zh-CN" sz="2400" b="1" dirty="0">
                <a:solidFill>
                  <a:srgbClr val="3333FF"/>
                </a:solidFill>
                <a:latin typeface="Times New Roman"/>
                <a:ea typeface="幼圆" pitchFamily="49" charset="-122"/>
                <a:cs typeface="Times New Roman"/>
              </a:rPr>
              <a:t>={P</a:t>
            </a:r>
            <a:r>
              <a:rPr lang="en-US" altLang="zh-CN" sz="2400" b="1" baseline="-25000" dirty="0">
                <a:solidFill>
                  <a:srgbClr val="3333FF"/>
                </a:solidFill>
                <a:latin typeface="Times New Roman"/>
                <a:ea typeface="幼圆" pitchFamily="49" charset="-122"/>
                <a:cs typeface="Times New Roman"/>
              </a:rPr>
              <a:t>01</a:t>
            </a:r>
            <a:r>
              <a:rPr lang="en-US" altLang="zh-CN" sz="2400" b="1" dirty="0">
                <a:solidFill>
                  <a:srgbClr val="3333FF"/>
                </a:solidFill>
                <a:latin typeface="Times New Roman"/>
                <a:ea typeface="幼圆" pitchFamily="49" charset="-122"/>
                <a:cs typeface="Times New Roman"/>
              </a:rPr>
              <a:t>, P</a:t>
            </a:r>
            <a:r>
              <a:rPr lang="en-US" altLang="zh-CN" sz="2400" b="1" baseline="-25000" dirty="0">
                <a:solidFill>
                  <a:srgbClr val="3333FF"/>
                </a:solidFill>
                <a:latin typeface="Times New Roman"/>
                <a:ea typeface="幼圆" pitchFamily="49" charset="-122"/>
                <a:cs typeface="Times New Roman"/>
              </a:rPr>
              <a:t>10</a:t>
            </a:r>
            <a:r>
              <a:rPr lang="en-US" altLang="zh-CN" sz="2400" b="1" dirty="0">
                <a:solidFill>
                  <a:srgbClr val="3333FF"/>
                </a:solidFill>
                <a:latin typeface="Times New Roman"/>
                <a:ea typeface="幼圆" pitchFamily="49" charset="-122"/>
                <a:cs typeface="Times New Roman"/>
              </a:rPr>
              <a:t>, P</a:t>
            </a:r>
            <a:r>
              <a:rPr lang="en-US" altLang="zh-CN" sz="2400" b="1" baseline="-25000" dirty="0">
                <a:solidFill>
                  <a:srgbClr val="3333FF"/>
                </a:solidFill>
                <a:latin typeface="Times New Roman"/>
                <a:ea typeface="幼圆" pitchFamily="49" charset="-122"/>
                <a:cs typeface="Times New Roman"/>
              </a:rPr>
              <a:t>11</a:t>
            </a:r>
            <a:r>
              <a:rPr lang="en-US" altLang="zh-CN" sz="2400" b="1" dirty="0">
                <a:solidFill>
                  <a:srgbClr val="3333FF"/>
                </a:solidFill>
                <a:latin typeface="Times New Roman"/>
                <a:ea typeface="幼圆" pitchFamily="49" charset="-122"/>
                <a:cs typeface="Times New Roman"/>
              </a:rPr>
              <a:t>, P</a:t>
            </a:r>
            <a:r>
              <a:rPr lang="en-US" altLang="zh-CN" sz="2400" b="1" baseline="-25000" dirty="0">
                <a:solidFill>
                  <a:srgbClr val="3333FF"/>
                </a:solidFill>
                <a:latin typeface="Times New Roman"/>
                <a:ea typeface="幼圆" pitchFamily="49" charset="-122"/>
                <a:cs typeface="Times New Roman"/>
              </a:rPr>
              <a:t>02</a:t>
            </a:r>
            <a:r>
              <a:rPr lang="en-US" altLang="zh-CN" sz="2400" b="1" dirty="0">
                <a:solidFill>
                  <a:srgbClr val="3333FF"/>
                </a:solidFill>
                <a:latin typeface="Times New Roman"/>
                <a:ea typeface="幼圆" pitchFamily="49" charset="-122"/>
                <a:cs typeface="Times New Roman"/>
              </a:rPr>
              <a:t>, P</a:t>
            </a:r>
            <a:r>
              <a:rPr lang="en-US" altLang="zh-CN" sz="2400" b="1" baseline="-25000" dirty="0">
                <a:solidFill>
                  <a:srgbClr val="3333FF"/>
                </a:solidFill>
                <a:latin typeface="Times New Roman"/>
                <a:ea typeface="幼圆" pitchFamily="49" charset="-122"/>
                <a:cs typeface="Times New Roman"/>
              </a:rPr>
              <a:t>20</a:t>
            </a:r>
            <a:r>
              <a:rPr lang="en-US" altLang="zh-CN" sz="2400" b="1" dirty="0">
                <a:solidFill>
                  <a:srgbClr val="3333FF"/>
                </a:solidFill>
                <a:latin typeface="Times New Roman"/>
                <a:ea typeface="幼圆" pitchFamily="49" charset="-122"/>
                <a:cs typeface="Times New Roman"/>
              </a:rPr>
              <a:t>,Q</a:t>
            </a:r>
            <a:r>
              <a:rPr lang="en-US" altLang="zh-CN" sz="2400" b="1" baseline="-25000" dirty="0">
                <a:solidFill>
                  <a:srgbClr val="3333FF"/>
                </a:solidFill>
                <a:latin typeface="Times New Roman"/>
                <a:ea typeface="幼圆" pitchFamily="49" charset="-122"/>
                <a:cs typeface="Times New Roman"/>
              </a:rPr>
              <a:t>01</a:t>
            </a:r>
            <a:r>
              <a:rPr lang="en-US" altLang="zh-CN" sz="2400" b="1" dirty="0">
                <a:solidFill>
                  <a:srgbClr val="3333FF"/>
                </a:solidFill>
                <a:latin typeface="Times New Roman"/>
                <a:ea typeface="幼圆" pitchFamily="49" charset="-122"/>
                <a:cs typeface="Times New Roman"/>
              </a:rPr>
              <a:t>, Q</a:t>
            </a:r>
            <a:r>
              <a:rPr lang="en-US" altLang="zh-CN" sz="2400" b="1" baseline="-25000" dirty="0">
                <a:solidFill>
                  <a:srgbClr val="3333FF"/>
                </a:solidFill>
                <a:latin typeface="Times New Roman"/>
                <a:ea typeface="幼圆" pitchFamily="49" charset="-122"/>
                <a:cs typeface="Times New Roman"/>
              </a:rPr>
              <a:t>10</a:t>
            </a:r>
            <a:r>
              <a:rPr lang="en-US" altLang="zh-CN" sz="2400" b="1" dirty="0">
                <a:solidFill>
                  <a:srgbClr val="3333FF"/>
                </a:solidFill>
                <a:latin typeface="Times New Roman"/>
                <a:ea typeface="幼圆" pitchFamily="49" charset="-122"/>
                <a:cs typeface="Times New Roman"/>
              </a:rPr>
              <a:t>, Q</a:t>
            </a:r>
            <a:r>
              <a:rPr lang="en-US" altLang="zh-CN" sz="2400" b="1" baseline="-25000" dirty="0">
                <a:solidFill>
                  <a:srgbClr val="3333FF"/>
                </a:solidFill>
                <a:latin typeface="Times New Roman"/>
                <a:ea typeface="幼圆" pitchFamily="49" charset="-122"/>
                <a:cs typeface="Times New Roman"/>
              </a:rPr>
              <a:t>11</a:t>
            </a:r>
            <a:r>
              <a:rPr lang="en-US" altLang="zh-CN" sz="2400" b="1" dirty="0">
                <a:solidFill>
                  <a:srgbClr val="3333FF"/>
                </a:solidFill>
                <a:latin typeface="Times New Roman"/>
                <a:ea typeface="幼圆" pitchFamily="49" charset="-122"/>
                <a:cs typeface="Times New Roman"/>
              </a:rPr>
              <a:t>, Q</a:t>
            </a:r>
            <a:r>
              <a:rPr lang="en-US" altLang="zh-CN" sz="2400" b="1" baseline="-25000" dirty="0">
                <a:solidFill>
                  <a:srgbClr val="3333FF"/>
                </a:solidFill>
                <a:latin typeface="Times New Roman"/>
                <a:ea typeface="幼圆" pitchFamily="49" charset="-122"/>
                <a:cs typeface="Times New Roman"/>
              </a:rPr>
              <a:t>02</a:t>
            </a:r>
            <a:r>
              <a:rPr lang="en-US" altLang="zh-CN" sz="2400" b="1" dirty="0">
                <a:solidFill>
                  <a:srgbClr val="3333FF"/>
                </a:solidFill>
                <a:latin typeface="Times New Roman"/>
                <a:ea typeface="幼圆" pitchFamily="49" charset="-122"/>
                <a:cs typeface="Times New Roman"/>
              </a:rPr>
              <a:t>, Q</a:t>
            </a:r>
            <a:r>
              <a:rPr lang="en-US" altLang="zh-CN" sz="2400" b="1" baseline="-25000" dirty="0">
                <a:solidFill>
                  <a:srgbClr val="3333FF"/>
                </a:solidFill>
                <a:latin typeface="Times New Roman"/>
                <a:ea typeface="幼圆" pitchFamily="49" charset="-122"/>
                <a:cs typeface="Times New Roman"/>
              </a:rPr>
              <a:t>20</a:t>
            </a:r>
            <a:r>
              <a:rPr lang="en-US" altLang="zh-CN" sz="2400" b="1" dirty="0" smtClean="0">
                <a:solidFill>
                  <a:srgbClr val="3333FF"/>
                </a:solidFill>
                <a:latin typeface="Times New Roman"/>
                <a:ea typeface="幼圆" pitchFamily="49" charset="-122"/>
                <a:cs typeface="Times New Roman"/>
              </a:rPr>
              <a:t>}</a:t>
            </a:r>
            <a:endParaRPr lang="en-US" altLang="zh-CN" sz="2400" b="1" dirty="0">
              <a:solidFill>
                <a:srgbClr val="3333FF"/>
              </a:solidFill>
              <a:latin typeface="Times New Roman"/>
              <a:ea typeface="幼圆" pitchFamily="49" charset="-122"/>
              <a:cs typeface="Times New Roman"/>
            </a:endParaRPr>
          </a:p>
        </p:txBody>
      </p:sp>
      <p:sp>
        <p:nvSpPr>
          <p:cNvPr id="90116" name="Rectangle 3"/>
          <p:cNvSpPr>
            <a:spLocks noChangeArrowheads="1"/>
          </p:cNvSpPr>
          <p:nvPr/>
        </p:nvSpPr>
        <p:spPr bwMode="auto">
          <a:xfrm>
            <a:off x="1619250" y="260350"/>
            <a:ext cx="60483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4000" b="1" dirty="0">
                <a:solidFill>
                  <a:schemeClr val="accent2"/>
                </a:solidFill>
                <a:latin typeface="方正姚体" pitchFamily="2" charset="-122"/>
                <a:ea typeface="方正姚体" pitchFamily="2" charset="-122"/>
              </a:rPr>
              <a:t>A*</a:t>
            </a:r>
            <a:r>
              <a:rPr lang="zh-CN" altLang="en-US" sz="4000" b="1" dirty="0">
                <a:solidFill>
                  <a:schemeClr val="accent2"/>
                </a:solidFill>
                <a:latin typeface="方正姚体" pitchFamily="2" charset="-122"/>
                <a:ea typeface="方正姚体" pitchFamily="2" charset="-122"/>
              </a:rPr>
              <a:t>算法应用举例</a:t>
            </a:r>
          </a:p>
        </p:txBody>
      </p:sp>
      <p:grpSp>
        <p:nvGrpSpPr>
          <p:cNvPr id="5" name="Group 4"/>
          <p:cNvGrpSpPr>
            <a:grpSpLocks/>
          </p:cNvGrpSpPr>
          <p:nvPr/>
        </p:nvGrpSpPr>
        <p:grpSpPr bwMode="auto">
          <a:xfrm>
            <a:off x="2195736" y="2564904"/>
            <a:ext cx="1443726" cy="1546849"/>
            <a:chOff x="720" y="2400"/>
            <a:chExt cx="1120" cy="1200"/>
          </a:xfrm>
        </p:grpSpPr>
        <p:grpSp>
          <p:nvGrpSpPr>
            <p:cNvPr id="6" name="Group 5"/>
            <p:cNvGrpSpPr>
              <a:grpSpLocks/>
            </p:cNvGrpSpPr>
            <p:nvPr/>
          </p:nvGrpSpPr>
          <p:grpSpPr bwMode="auto">
            <a:xfrm>
              <a:off x="720" y="2640"/>
              <a:ext cx="816" cy="624"/>
              <a:chOff x="1200" y="2352"/>
              <a:chExt cx="816" cy="624"/>
            </a:xfrm>
          </p:grpSpPr>
          <p:sp>
            <p:nvSpPr>
              <p:cNvPr id="8" name="AutoShape 6"/>
              <p:cNvSpPr>
                <a:spLocks noChangeArrowheads="1"/>
              </p:cNvSpPr>
              <p:nvPr/>
            </p:nvSpPr>
            <p:spPr bwMode="auto">
              <a:xfrm rot="-5400000">
                <a:off x="1704" y="2664"/>
                <a:ext cx="96" cy="528"/>
              </a:xfrm>
              <a:prstGeom prst="moon">
                <a:avLst>
                  <a:gd name="adj" fmla="val 50000"/>
                </a:avLst>
              </a:prstGeom>
              <a:noFill/>
              <a:ln w="158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sp>
            <p:nvSpPr>
              <p:cNvPr id="9" name="Text Box 7"/>
              <p:cNvSpPr txBox="1">
                <a:spLocks noChangeArrowheads="1"/>
              </p:cNvSpPr>
              <p:nvPr/>
            </p:nvSpPr>
            <p:spPr bwMode="auto">
              <a:xfrm>
                <a:off x="1200" y="2448"/>
                <a:ext cx="24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spcBef>
                    <a:spcPct val="50000"/>
                  </a:spcBef>
                </a:pPr>
                <a:r>
                  <a:rPr lang="en-US" altLang="zh-CN" sz="2000">
                    <a:latin typeface="Trebuchet MS" charset="0"/>
                  </a:rPr>
                  <a:t>M</a:t>
                </a:r>
              </a:p>
            </p:txBody>
          </p:sp>
          <p:sp>
            <p:nvSpPr>
              <p:cNvPr id="10" name="Text Box 8"/>
              <p:cNvSpPr txBox="1">
                <a:spLocks noChangeArrowheads="1"/>
              </p:cNvSpPr>
              <p:nvPr/>
            </p:nvSpPr>
            <p:spPr bwMode="auto">
              <a:xfrm>
                <a:off x="1344" y="2352"/>
                <a:ext cx="24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spcBef>
                    <a:spcPct val="50000"/>
                  </a:spcBef>
                </a:pPr>
                <a:r>
                  <a:rPr lang="en-US" altLang="zh-CN" sz="2000">
                    <a:latin typeface="Trebuchet MS" charset="0"/>
                  </a:rPr>
                  <a:t>M</a:t>
                </a:r>
              </a:p>
            </p:txBody>
          </p:sp>
          <p:sp>
            <p:nvSpPr>
              <p:cNvPr id="11" name="Text Box 9"/>
              <p:cNvSpPr txBox="1">
                <a:spLocks noChangeArrowheads="1"/>
              </p:cNvSpPr>
              <p:nvPr/>
            </p:nvSpPr>
            <p:spPr bwMode="auto">
              <a:xfrm>
                <a:off x="1392" y="2640"/>
                <a:ext cx="24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spcBef>
                    <a:spcPct val="50000"/>
                  </a:spcBef>
                </a:pPr>
                <a:r>
                  <a:rPr lang="en-US" altLang="zh-CN" sz="2000">
                    <a:latin typeface="Trebuchet MS" charset="0"/>
                  </a:rPr>
                  <a:t>M</a:t>
                </a:r>
              </a:p>
            </p:txBody>
          </p:sp>
          <p:sp>
            <p:nvSpPr>
              <p:cNvPr id="12" name="Text Box 10"/>
              <p:cNvSpPr txBox="1">
                <a:spLocks noChangeArrowheads="1"/>
              </p:cNvSpPr>
              <p:nvPr/>
            </p:nvSpPr>
            <p:spPr bwMode="auto">
              <a:xfrm>
                <a:off x="1728" y="2400"/>
                <a:ext cx="24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spcBef>
                    <a:spcPct val="50000"/>
                  </a:spcBef>
                </a:pPr>
                <a:r>
                  <a:rPr lang="en-US" altLang="zh-CN" sz="2000">
                    <a:latin typeface="Trebuchet MS" charset="0"/>
                  </a:rPr>
                  <a:t>C</a:t>
                </a:r>
              </a:p>
            </p:txBody>
          </p:sp>
          <p:sp>
            <p:nvSpPr>
              <p:cNvPr id="13" name="Text Box 11"/>
              <p:cNvSpPr txBox="1">
                <a:spLocks noChangeArrowheads="1"/>
              </p:cNvSpPr>
              <p:nvPr/>
            </p:nvSpPr>
            <p:spPr bwMode="auto">
              <a:xfrm>
                <a:off x="1584" y="2544"/>
                <a:ext cx="24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spcBef>
                    <a:spcPct val="50000"/>
                  </a:spcBef>
                </a:pPr>
                <a:r>
                  <a:rPr lang="en-US" altLang="zh-CN" sz="2000">
                    <a:latin typeface="Trebuchet MS" charset="0"/>
                  </a:rPr>
                  <a:t>C</a:t>
                </a:r>
              </a:p>
            </p:txBody>
          </p:sp>
          <p:sp>
            <p:nvSpPr>
              <p:cNvPr id="14" name="Text Box 12"/>
              <p:cNvSpPr txBox="1">
                <a:spLocks noChangeArrowheads="1"/>
              </p:cNvSpPr>
              <p:nvPr/>
            </p:nvSpPr>
            <p:spPr bwMode="auto">
              <a:xfrm>
                <a:off x="1776" y="2592"/>
                <a:ext cx="24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spcBef>
                    <a:spcPct val="50000"/>
                  </a:spcBef>
                </a:pPr>
                <a:r>
                  <a:rPr lang="en-US" altLang="zh-CN" sz="2000">
                    <a:latin typeface="Trebuchet MS" charset="0"/>
                  </a:rPr>
                  <a:t>C</a:t>
                </a:r>
              </a:p>
            </p:txBody>
          </p:sp>
        </p:grpSp>
        <p:sp>
          <p:nvSpPr>
            <p:cNvPr id="7" name="Freeform 13"/>
            <p:cNvSpPr>
              <a:spLocks/>
            </p:cNvSpPr>
            <p:nvPr/>
          </p:nvSpPr>
          <p:spPr bwMode="auto">
            <a:xfrm>
              <a:off x="1680" y="2400"/>
              <a:ext cx="160" cy="1200"/>
            </a:xfrm>
            <a:custGeom>
              <a:avLst/>
              <a:gdLst>
                <a:gd name="T0" fmla="*/ 152 w 160"/>
                <a:gd name="T1" fmla="*/ 0 h 1200"/>
                <a:gd name="T2" fmla="*/ 56 w 160"/>
                <a:gd name="T3" fmla="*/ 144 h 1200"/>
                <a:gd name="T4" fmla="*/ 152 w 160"/>
                <a:gd name="T5" fmla="*/ 336 h 1200"/>
                <a:gd name="T6" fmla="*/ 8 w 160"/>
                <a:gd name="T7" fmla="*/ 528 h 1200"/>
                <a:gd name="T8" fmla="*/ 152 w 160"/>
                <a:gd name="T9" fmla="*/ 720 h 1200"/>
                <a:gd name="T10" fmla="*/ 8 w 160"/>
                <a:gd name="T11" fmla="*/ 960 h 1200"/>
                <a:gd name="T12" fmla="*/ 104 w 160"/>
                <a:gd name="T13" fmla="*/ 1152 h 1200"/>
                <a:gd name="T14" fmla="*/ 104 w 160"/>
                <a:gd name="T15" fmla="*/ 1200 h 12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0" h="1200">
                  <a:moveTo>
                    <a:pt x="152" y="0"/>
                  </a:moveTo>
                  <a:cubicBezTo>
                    <a:pt x="104" y="44"/>
                    <a:pt x="56" y="88"/>
                    <a:pt x="56" y="144"/>
                  </a:cubicBezTo>
                  <a:cubicBezTo>
                    <a:pt x="56" y="200"/>
                    <a:pt x="160" y="272"/>
                    <a:pt x="152" y="336"/>
                  </a:cubicBezTo>
                  <a:cubicBezTo>
                    <a:pt x="144" y="400"/>
                    <a:pt x="8" y="464"/>
                    <a:pt x="8" y="528"/>
                  </a:cubicBezTo>
                  <a:cubicBezTo>
                    <a:pt x="8" y="592"/>
                    <a:pt x="152" y="648"/>
                    <a:pt x="152" y="720"/>
                  </a:cubicBezTo>
                  <a:cubicBezTo>
                    <a:pt x="152" y="792"/>
                    <a:pt x="16" y="888"/>
                    <a:pt x="8" y="960"/>
                  </a:cubicBezTo>
                  <a:cubicBezTo>
                    <a:pt x="0" y="1032"/>
                    <a:pt x="88" y="1112"/>
                    <a:pt x="104" y="1152"/>
                  </a:cubicBezTo>
                  <a:cubicBezTo>
                    <a:pt x="120" y="1192"/>
                    <a:pt x="112" y="1196"/>
                    <a:pt x="104" y="1200"/>
                  </a:cubicBezTo>
                </a:path>
              </a:pathLst>
            </a:custGeom>
            <a:noFill/>
            <a:ln w="165100" cap="flat" cmpd="sng">
              <a:solidFill>
                <a:srgbClr val="33CCFF"/>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a:spAutoFit/>
            </a:bodyPr>
            <a:lstStyle/>
            <a:p>
              <a:endParaRPr lang="zh-CN" altLang="en-US"/>
            </a:p>
          </p:txBody>
        </p:sp>
      </p:grpSp>
      <p:grpSp>
        <p:nvGrpSpPr>
          <p:cNvPr id="15" name="Group 15"/>
          <p:cNvGrpSpPr>
            <a:grpSpLocks/>
          </p:cNvGrpSpPr>
          <p:nvPr/>
        </p:nvGrpSpPr>
        <p:grpSpPr bwMode="auto">
          <a:xfrm>
            <a:off x="4355976" y="2564904"/>
            <a:ext cx="2846202" cy="1546849"/>
            <a:chOff x="2448" y="2352"/>
            <a:chExt cx="2208" cy="1200"/>
          </a:xfrm>
        </p:grpSpPr>
        <p:sp>
          <p:nvSpPr>
            <p:cNvPr id="16" name="Freeform 16"/>
            <p:cNvSpPr>
              <a:spLocks/>
            </p:cNvSpPr>
            <p:nvPr/>
          </p:nvSpPr>
          <p:spPr bwMode="auto">
            <a:xfrm>
              <a:off x="3552" y="2352"/>
              <a:ext cx="160" cy="1200"/>
            </a:xfrm>
            <a:custGeom>
              <a:avLst/>
              <a:gdLst>
                <a:gd name="T0" fmla="*/ 152 w 160"/>
                <a:gd name="T1" fmla="*/ 0 h 1200"/>
                <a:gd name="T2" fmla="*/ 56 w 160"/>
                <a:gd name="T3" fmla="*/ 144 h 1200"/>
                <a:gd name="T4" fmla="*/ 152 w 160"/>
                <a:gd name="T5" fmla="*/ 336 h 1200"/>
                <a:gd name="T6" fmla="*/ 8 w 160"/>
                <a:gd name="T7" fmla="*/ 528 h 1200"/>
                <a:gd name="T8" fmla="*/ 152 w 160"/>
                <a:gd name="T9" fmla="*/ 720 h 1200"/>
                <a:gd name="T10" fmla="*/ 8 w 160"/>
                <a:gd name="T11" fmla="*/ 960 h 1200"/>
                <a:gd name="T12" fmla="*/ 104 w 160"/>
                <a:gd name="T13" fmla="*/ 1152 h 1200"/>
                <a:gd name="T14" fmla="*/ 104 w 160"/>
                <a:gd name="T15" fmla="*/ 1200 h 12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0" h="1200">
                  <a:moveTo>
                    <a:pt x="152" y="0"/>
                  </a:moveTo>
                  <a:cubicBezTo>
                    <a:pt x="104" y="44"/>
                    <a:pt x="56" y="88"/>
                    <a:pt x="56" y="144"/>
                  </a:cubicBezTo>
                  <a:cubicBezTo>
                    <a:pt x="56" y="200"/>
                    <a:pt x="160" y="272"/>
                    <a:pt x="152" y="336"/>
                  </a:cubicBezTo>
                  <a:cubicBezTo>
                    <a:pt x="144" y="400"/>
                    <a:pt x="8" y="464"/>
                    <a:pt x="8" y="528"/>
                  </a:cubicBezTo>
                  <a:cubicBezTo>
                    <a:pt x="8" y="592"/>
                    <a:pt x="152" y="648"/>
                    <a:pt x="152" y="720"/>
                  </a:cubicBezTo>
                  <a:cubicBezTo>
                    <a:pt x="152" y="792"/>
                    <a:pt x="16" y="888"/>
                    <a:pt x="8" y="960"/>
                  </a:cubicBezTo>
                  <a:cubicBezTo>
                    <a:pt x="0" y="1032"/>
                    <a:pt x="88" y="1112"/>
                    <a:pt x="104" y="1152"/>
                  </a:cubicBezTo>
                  <a:cubicBezTo>
                    <a:pt x="120" y="1192"/>
                    <a:pt x="112" y="1196"/>
                    <a:pt x="104" y="1200"/>
                  </a:cubicBezTo>
                </a:path>
              </a:pathLst>
            </a:custGeom>
            <a:noFill/>
            <a:ln w="165100" cap="flat" cmpd="sng">
              <a:solidFill>
                <a:srgbClr val="33CCFF"/>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a:spAutoFit/>
            </a:bodyPr>
            <a:lstStyle/>
            <a:p>
              <a:endParaRPr lang="zh-CN" altLang="en-US"/>
            </a:p>
          </p:txBody>
        </p:sp>
        <p:grpSp>
          <p:nvGrpSpPr>
            <p:cNvPr id="17" name="Group 17"/>
            <p:cNvGrpSpPr>
              <a:grpSpLocks/>
            </p:cNvGrpSpPr>
            <p:nvPr/>
          </p:nvGrpSpPr>
          <p:grpSpPr bwMode="auto">
            <a:xfrm>
              <a:off x="3840" y="2736"/>
              <a:ext cx="816" cy="624"/>
              <a:chOff x="1200" y="2352"/>
              <a:chExt cx="816" cy="624"/>
            </a:xfrm>
          </p:grpSpPr>
          <p:sp>
            <p:nvSpPr>
              <p:cNvPr id="19" name="AutoShape 18"/>
              <p:cNvSpPr>
                <a:spLocks noChangeArrowheads="1"/>
              </p:cNvSpPr>
              <p:nvPr/>
            </p:nvSpPr>
            <p:spPr bwMode="auto">
              <a:xfrm rot="-5400000">
                <a:off x="1704" y="2664"/>
                <a:ext cx="96" cy="528"/>
              </a:xfrm>
              <a:prstGeom prst="moon">
                <a:avLst>
                  <a:gd name="adj" fmla="val 50000"/>
                </a:avLst>
              </a:prstGeom>
              <a:noFill/>
              <a:ln w="158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sp>
            <p:nvSpPr>
              <p:cNvPr id="20" name="Text Box 19"/>
              <p:cNvSpPr txBox="1">
                <a:spLocks noChangeArrowheads="1"/>
              </p:cNvSpPr>
              <p:nvPr/>
            </p:nvSpPr>
            <p:spPr bwMode="auto">
              <a:xfrm>
                <a:off x="1200" y="2448"/>
                <a:ext cx="24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spcBef>
                    <a:spcPct val="50000"/>
                  </a:spcBef>
                </a:pPr>
                <a:r>
                  <a:rPr lang="en-US" altLang="zh-CN" sz="2000">
                    <a:latin typeface="Trebuchet MS" charset="0"/>
                  </a:rPr>
                  <a:t>M</a:t>
                </a:r>
              </a:p>
            </p:txBody>
          </p:sp>
          <p:sp>
            <p:nvSpPr>
              <p:cNvPr id="21" name="Text Box 20"/>
              <p:cNvSpPr txBox="1">
                <a:spLocks noChangeArrowheads="1"/>
              </p:cNvSpPr>
              <p:nvPr/>
            </p:nvSpPr>
            <p:spPr bwMode="auto">
              <a:xfrm>
                <a:off x="1344" y="2352"/>
                <a:ext cx="24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spcBef>
                    <a:spcPct val="50000"/>
                  </a:spcBef>
                </a:pPr>
                <a:r>
                  <a:rPr lang="en-US" altLang="zh-CN" sz="2000">
                    <a:latin typeface="Trebuchet MS" charset="0"/>
                  </a:rPr>
                  <a:t>M</a:t>
                </a:r>
              </a:p>
            </p:txBody>
          </p:sp>
          <p:sp>
            <p:nvSpPr>
              <p:cNvPr id="22" name="Text Box 21"/>
              <p:cNvSpPr txBox="1">
                <a:spLocks noChangeArrowheads="1"/>
              </p:cNvSpPr>
              <p:nvPr/>
            </p:nvSpPr>
            <p:spPr bwMode="auto">
              <a:xfrm>
                <a:off x="1392" y="2640"/>
                <a:ext cx="24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spcBef>
                    <a:spcPct val="50000"/>
                  </a:spcBef>
                </a:pPr>
                <a:r>
                  <a:rPr lang="en-US" altLang="zh-CN" sz="2000">
                    <a:latin typeface="Trebuchet MS" charset="0"/>
                  </a:rPr>
                  <a:t>M</a:t>
                </a:r>
              </a:p>
            </p:txBody>
          </p:sp>
          <p:sp>
            <p:nvSpPr>
              <p:cNvPr id="23" name="Text Box 22"/>
              <p:cNvSpPr txBox="1">
                <a:spLocks noChangeArrowheads="1"/>
              </p:cNvSpPr>
              <p:nvPr/>
            </p:nvSpPr>
            <p:spPr bwMode="auto">
              <a:xfrm>
                <a:off x="1728" y="2400"/>
                <a:ext cx="24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spcBef>
                    <a:spcPct val="50000"/>
                  </a:spcBef>
                </a:pPr>
                <a:r>
                  <a:rPr lang="en-US" altLang="zh-CN" sz="2000" dirty="0">
                    <a:latin typeface="Trebuchet MS" charset="0"/>
                  </a:rPr>
                  <a:t>C</a:t>
                </a:r>
              </a:p>
            </p:txBody>
          </p:sp>
          <p:sp>
            <p:nvSpPr>
              <p:cNvPr id="24" name="Text Box 23"/>
              <p:cNvSpPr txBox="1">
                <a:spLocks noChangeArrowheads="1"/>
              </p:cNvSpPr>
              <p:nvPr/>
            </p:nvSpPr>
            <p:spPr bwMode="auto">
              <a:xfrm>
                <a:off x="1584" y="2544"/>
                <a:ext cx="24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spcBef>
                    <a:spcPct val="50000"/>
                  </a:spcBef>
                </a:pPr>
                <a:r>
                  <a:rPr lang="en-US" altLang="zh-CN" sz="2000">
                    <a:latin typeface="Trebuchet MS" charset="0"/>
                  </a:rPr>
                  <a:t>C</a:t>
                </a:r>
              </a:p>
            </p:txBody>
          </p:sp>
          <p:sp>
            <p:nvSpPr>
              <p:cNvPr id="25" name="Text Box 24"/>
              <p:cNvSpPr txBox="1">
                <a:spLocks noChangeArrowheads="1"/>
              </p:cNvSpPr>
              <p:nvPr/>
            </p:nvSpPr>
            <p:spPr bwMode="auto">
              <a:xfrm>
                <a:off x="1776" y="2592"/>
                <a:ext cx="24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spcBef>
                    <a:spcPct val="50000"/>
                  </a:spcBef>
                </a:pPr>
                <a:r>
                  <a:rPr lang="en-US" altLang="zh-CN" sz="2000">
                    <a:latin typeface="Trebuchet MS" charset="0"/>
                  </a:rPr>
                  <a:t>C</a:t>
                </a:r>
              </a:p>
            </p:txBody>
          </p:sp>
        </p:grpSp>
        <p:sp>
          <p:nvSpPr>
            <p:cNvPr id="18" name="AutoShape 26"/>
            <p:cNvSpPr>
              <a:spLocks noChangeArrowheads="1"/>
            </p:cNvSpPr>
            <p:nvPr/>
          </p:nvSpPr>
          <p:spPr bwMode="auto">
            <a:xfrm>
              <a:off x="2448" y="2928"/>
              <a:ext cx="336" cy="192"/>
            </a:xfrm>
            <a:prstGeom prst="rightArrow">
              <a:avLst>
                <a:gd name="adj1" fmla="val 50000"/>
                <a:gd name="adj2" fmla="val 43750"/>
              </a:avLst>
            </a:prstGeom>
            <a:noFill/>
            <a:ln w="158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gr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屏幕快照 2014-04-22 21.10.4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500" y="1549400"/>
            <a:ext cx="9017000" cy="3759200"/>
          </a:xfrm>
          <a:prstGeom prst="rect">
            <a:avLst/>
          </a:prstGeom>
        </p:spPr>
      </p:pic>
      <p:sp>
        <p:nvSpPr>
          <p:cNvPr id="5" name="矩形 4"/>
          <p:cNvSpPr/>
          <p:nvPr/>
        </p:nvSpPr>
        <p:spPr>
          <a:xfrm>
            <a:off x="827584" y="980728"/>
            <a:ext cx="1415772" cy="461665"/>
          </a:xfrm>
          <a:prstGeom prst="rect">
            <a:avLst/>
          </a:prstGeom>
        </p:spPr>
        <p:txBody>
          <a:bodyPr wrap="none">
            <a:spAutoFit/>
          </a:bodyPr>
          <a:lstStyle/>
          <a:p>
            <a:pPr>
              <a:spcBef>
                <a:spcPts val="1800"/>
              </a:spcBef>
            </a:pPr>
            <a:r>
              <a:rPr lang="zh-CN" altLang="en-US" sz="2400" b="1" dirty="0" smtClean="0">
                <a:solidFill>
                  <a:srgbClr val="A50021"/>
                </a:solidFill>
                <a:latin typeface="Times New Roman"/>
                <a:ea typeface="幼圆" pitchFamily="49" charset="-122"/>
                <a:cs typeface="Times New Roman"/>
              </a:rPr>
              <a:t>状态空间</a:t>
            </a:r>
            <a:endParaRPr lang="en-US" altLang="zh-CN" sz="2400" b="1" dirty="0" smtClean="0">
              <a:solidFill>
                <a:srgbClr val="A50021"/>
              </a:solidFill>
              <a:latin typeface="Times New Roman"/>
              <a:ea typeface="幼圆" pitchFamily="49" charset="-122"/>
              <a:cs typeface="Times New Roman"/>
            </a:endParaRPr>
          </a:p>
        </p:txBody>
      </p:sp>
    </p:spTree>
    <p:extLst>
      <p:ext uri="{BB962C8B-B14F-4D97-AF65-F5344CB8AC3E}">
        <p14:creationId xmlns:p14="http://schemas.microsoft.com/office/powerpoint/2010/main" val="1421262358"/>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35596" y="1772816"/>
            <a:ext cx="6498468" cy="1489639"/>
          </a:xfrm>
          <a:prstGeom prst="rect">
            <a:avLst/>
          </a:prstGeom>
        </p:spPr>
        <p:txBody>
          <a:bodyPr wrap="square">
            <a:spAutoFit/>
          </a:bodyPr>
          <a:lstStyle/>
          <a:p>
            <a:pPr algn="just" eaLnBrk="1" hangingPunct="1">
              <a:lnSpc>
                <a:spcPct val="110000"/>
              </a:lnSpc>
              <a:spcBef>
                <a:spcPct val="25000"/>
              </a:spcBef>
            </a:pPr>
            <a:r>
              <a:rPr kumimoji="1" lang="zh-CN" altLang="en-US" sz="2400" b="1" dirty="0" smtClean="0">
                <a:solidFill>
                  <a:srgbClr val="0000CC"/>
                </a:solidFill>
                <a:latin typeface="Times New Roman"/>
                <a:ea typeface="仿宋_GB2312" pitchFamily="49" charset="-122"/>
                <a:cs typeface="Times New Roman"/>
              </a:rPr>
              <a:t>设 </a:t>
            </a:r>
            <a:r>
              <a:rPr kumimoji="1" lang="en-US" altLang="zh-CN" sz="2400" b="1" dirty="0" smtClean="0">
                <a:solidFill>
                  <a:srgbClr val="0000CC"/>
                </a:solidFill>
                <a:latin typeface="Times New Roman"/>
                <a:ea typeface="仿宋_GB2312" pitchFamily="49" charset="-122"/>
                <a:cs typeface="Times New Roman"/>
              </a:rPr>
              <a:t>f</a:t>
            </a:r>
            <a:r>
              <a:rPr kumimoji="1" lang="zh-CN" altLang="en-US" sz="2400" b="1" dirty="0" smtClean="0">
                <a:solidFill>
                  <a:srgbClr val="0000CC"/>
                </a:solidFill>
                <a:latin typeface="Times New Roman"/>
                <a:ea typeface="仿宋_GB2312" pitchFamily="49" charset="-122"/>
                <a:cs typeface="Times New Roman"/>
              </a:rPr>
              <a:t>(</a:t>
            </a:r>
            <a:r>
              <a:rPr kumimoji="1" lang="en-US" altLang="zh-CN" sz="2400" b="1" dirty="0" smtClean="0">
                <a:solidFill>
                  <a:srgbClr val="0000CC"/>
                </a:solidFill>
                <a:latin typeface="Times New Roman"/>
                <a:ea typeface="仿宋_GB2312" pitchFamily="49" charset="-122"/>
                <a:cs typeface="Times New Roman"/>
              </a:rPr>
              <a:t>n)</a:t>
            </a:r>
            <a:r>
              <a:rPr kumimoji="1" lang="zh-CN" altLang="en-US" sz="2400" b="1" dirty="0" smtClean="0">
                <a:solidFill>
                  <a:srgbClr val="0000CC"/>
                </a:solidFill>
                <a:latin typeface="Times New Roman"/>
                <a:ea typeface="仿宋_GB2312" pitchFamily="49" charset="-122"/>
                <a:cs typeface="Times New Roman"/>
              </a:rPr>
              <a:t> </a:t>
            </a:r>
            <a:r>
              <a:rPr kumimoji="1" lang="en-US" altLang="zh-CN" sz="2400" b="1" dirty="0" smtClean="0">
                <a:solidFill>
                  <a:srgbClr val="0000CC"/>
                </a:solidFill>
                <a:latin typeface="Times New Roman"/>
                <a:ea typeface="仿宋_GB2312" pitchFamily="49" charset="-122"/>
                <a:cs typeface="Times New Roman"/>
              </a:rPr>
              <a:t>=</a:t>
            </a:r>
            <a:r>
              <a:rPr kumimoji="1" lang="zh-CN" altLang="en-US" sz="2400" b="1" dirty="0" smtClean="0">
                <a:solidFill>
                  <a:srgbClr val="0000CC"/>
                </a:solidFill>
                <a:latin typeface="Times New Roman"/>
                <a:ea typeface="仿宋_GB2312" pitchFamily="49" charset="-122"/>
                <a:cs typeface="Times New Roman"/>
              </a:rPr>
              <a:t> </a:t>
            </a:r>
            <a:r>
              <a:rPr kumimoji="1" lang="en-US" altLang="zh-CN" sz="2400" b="1" dirty="0" smtClean="0">
                <a:solidFill>
                  <a:srgbClr val="0000CC"/>
                </a:solidFill>
                <a:latin typeface="Times New Roman"/>
                <a:ea typeface="仿宋_GB2312" pitchFamily="49" charset="-122"/>
                <a:cs typeface="Times New Roman"/>
              </a:rPr>
              <a:t>g(n)</a:t>
            </a:r>
            <a:r>
              <a:rPr kumimoji="1" lang="zh-CN" altLang="en-US" sz="2400" b="1" dirty="0" smtClean="0">
                <a:solidFill>
                  <a:srgbClr val="0000CC"/>
                </a:solidFill>
                <a:latin typeface="Times New Roman"/>
                <a:ea typeface="仿宋_GB2312" pitchFamily="49" charset="-122"/>
                <a:cs typeface="Times New Roman"/>
              </a:rPr>
              <a:t> </a:t>
            </a:r>
            <a:r>
              <a:rPr kumimoji="1" lang="en-US" altLang="zh-CN" sz="2400" b="1" dirty="0" smtClean="0">
                <a:solidFill>
                  <a:srgbClr val="0000CC"/>
                </a:solidFill>
                <a:latin typeface="Times New Roman"/>
                <a:ea typeface="仿宋_GB2312" pitchFamily="49" charset="-122"/>
                <a:cs typeface="Times New Roman"/>
              </a:rPr>
              <a:t>+</a:t>
            </a:r>
            <a:r>
              <a:rPr kumimoji="1" lang="zh-CN" altLang="en-US" sz="2400" b="1" dirty="0" smtClean="0">
                <a:solidFill>
                  <a:srgbClr val="0000CC"/>
                </a:solidFill>
                <a:latin typeface="Times New Roman"/>
                <a:ea typeface="仿宋_GB2312" pitchFamily="49" charset="-122"/>
                <a:cs typeface="Times New Roman"/>
              </a:rPr>
              <a:t> </a:t>
            </a:r>
            <a:r>
              <a:rPr kumimoji="1" lang="en-US" altLang="zh-CN" sz="2400" b="1" dirty="0" smtClean="0">
                <a:solidFill>
                  <a:srgbClr val="0000CC"/>
                </a:solidFill>
                <a:latin typeface="Times New Roman"/>
                <a:ea typeface="仿宋_GB2312" pitchFamily="49" charset="-122"/>
                <a:cs typeface="Times New Roman"/>
              </a:rPr>
              <a:t>h(n)</a:t>
            </a:r>
            <a:endParaRPr kumimoji="1" lang="en-US" altLang="zh-CN" sz="2400" b="1" dirty="0">
              <a:solidFill>
                <a:srgbClr val="0000CC"/>
              </a:solidFill>
              <a:latin typeface="Times New Roman"/>
              <a:ea typeface="仿宋_GB2312" pitchFamily="49" charset="-122"/>
              <a:cs typeface="Times New Roman"/>
            </a:endParaRPr>
          </a:p>
          <a:p>
            <a:pPr marL="342900" indent="-342900" algn="just" eaLnBrk="1" hangingPunct="1">
              <a:lnSpc>
                <a:spcPct val="110000"/>
              </a:lnSpc>
              <a:spcBef>
                <a:spcPct val="25000"/>
              </a:spcBef>
              <a:buFont typeface="Arial"/>
              <a:buChar char="•"/>
            </a:pPr>
            <a:r>
              <a:rPr kumimoji="1" lang="en-US" altLang="zh-CN" sz="2400" b="1" dirty="0" smtClean="0">
                <a:solidFill>
                  <a:srgbClr val="0000CC"/>
                </a:solidFill>
                <a:latin typeface="Times New Roman"/>
                <a:ea typeface="仿宋_GB2312" pitchFamily="49" charset="-122"/>
                <a:cs typeface="Times New Roman"/>
              </a:rPr>
              <a:t>g(n)</a:t>
            </a:r>
            <a:r>
              <a:rPr kumimoji="1" lang="zh-CN" altLang="en-US" sz="2400" b="1" dirty="0" smtClean="0">
                <a:solidFill>
                  <a:srgbClr val="0000CC"/>
                </a:solidFill>
                <a:latin typeface="Times New Roman"/>
                <a:ea typeface="仿宋_GB2312" pitchFamily="49" charset="-122"/>
                <a:cs typeface="Times New Roman"/>
              </a:rPr>
              <a:t> </a:t>
            </a:r>
            <a:r>
              <a:rPr kumimoji="1" lang="en-US" altLang="zh-CN" sz="2400" b="1" dirty="0" smtClean="0">
                <a:solidFill>
                  <a:srgbClr val="0000CC"/>
                </a:solidFill>
                <a:latin typeface="Times New Roman"/>
                <a:ea typeface="仿宋_GB2312" pitchFamily="49" charset="-122"/>
                <a:cs typeface="Times New Roman"/>
              </a:rPr>
              <a:t>=</a:t>
            </a:r>
            <a:r>
              <a:rPr kumimoji="1" lang="zh-CN" altLang="en-US" sz="2400" b="1" dirty="0" smtClean="0">
                <a:solidFill>
                  <a:srgbClr val="0000CC"/>
                </a:solidFill>
                <a:latin typeface="Times New Roman"/>
                <a:ea typeface="仿宋_GB2312" pitchFamily="49" charset="-122"/>
                <a:cs typeface="Times New Roman"/>
              </a:rPr>
              <a:t> </a:t>
            </a:r>
            <a:r>
              <a:rPr kumimoji="1" lang="en-US" altLang="zh-CN" sz="2400" b="1" dirty="0" smtClean="0">
                <a:solidFill>
                  <a:srgbClr val="0000CC"/>
                </a:solidFill>
                <a:latin typeface="Times New Roman"/>
                <a:ea typeface="仿宋_GB2312" pitchFamily="49" charset="-122"/>
                <a:cs typeface="Times New Roman"/>
              </a:rPr>
              <a:t>d(n)</a:t>
            </a:r>
          </a:p>
          <a:p>
            <a:pPr marL="342900" indent="-342900" algn="just" eaLnBrk="1" hangingPunct="1">
              <a:lnSpc>
                <a:spcPct val="110000"/>
              </a:lnSpc>
              <a:spcBef>
                <a:spcPct val="25000"/>
              </a:spcBef>
              <a:buFont typeface="Arial"/>
              <a:buChar char="•"/>
            </a:pPr>
            <a:r>
              <a:rPr kumimoji="1" lang="en-US" altLang="zh-CN" sz="2400" b="1" dirty="0" smtClean="0">
                <a:solidFill>
                  <a:srgbClr val="0000CC"/>
                </a:solidFill>
                <a:latin typeface="Times New Roman"/>
                <a:ea typeface="仿宋_GB2312" pitchFamily="49" charset="-122"/>
                <a:cs typeface="Times New Roman"/>
              </a:rPr>
              <a:t>h(n)</a:t>
            </a:r>
            <a:r>
              <a:rPr kumimoji="1" lang="zh-CN" altLang="en-US" sz="2400" b="1" dirty="0" smtClean="0">
                <a:solidFill>
                  <a:srgbClr val="0000CC"/>
                </a:solidFill>
                <a:latin typeface="Times New Roman"/>
                <a:ea typeface="仿宋_GB2312" pitchFamily="49" charset="-122"/>
                <a:cs typeface="Times New Roman"/>
              </a:rPr>
              <a:t> </a:t>
            </a:r>
            <a:r>
              <a:rPr kumimoji="1" lang="en-US" altLang="zh-CN" sz="2400" b="1" dirty="0" smtClean="0">
                <a:solidFill>
                  <a:srgbClr val="0000CC"/>
                </a:solidFill>
                <a:latin typeface="Times New Roman"/>
                <a:ea typeface="仿宋_GB2312" pitchFamily="49" charset="-122"/>
                <a:cs typeface="Times New Roman"/>
              </a:rPr>
              <a:t>=</a:t>
            </a:r>
            <a:r>
              <a:rPr kumimoji="1" lang="zh-CN" altLang="en-US" sz="2400" b="1" dirty="0" smtClean="0">
                <a:solidFill>
                  <a:srgbClr val="0000CC"/>
                </a:solidFill>
                <a:latin typeface="Times New Roman"/>
                <a:ea typeface="仿宋_GB2312" pitchFamily="49" charset="-122"/>
                <a:cs typeface="Times New Roman"/>
              </a:rPr>
              <a:t> </a:t>
            </a:r>
            <a:r>
              <a:rPr kumimoji="1" lang="en-US" altLang="zh-CN" sz="2400" b="1" dirty="0" smtClean="0">
                <a:solidFill>
                  <a:srgbClr val="0000CC"/>
                </a:solidFill>
                <a:latin typeface="Times New Roman"/>
                <a:ea typeface="仿宋_GB2312" pitchFamily="49" charset="-122"/>
                <a:cs typeface="Times New Roman"/>
              </a:rPr>
              <a:t>?</a:t>
            </a:r>
          </a:p>
        </p:txBody>
      </p:sp>
      <p:sp>
        <p:nvSpPr>
          <p:cNvPr id="4" name="矩形 3"/>
          <p:cNvSpPr/>
          <p:nvPr/>
        </p:nvSpPr>
        <p:spPr>
          <a:xfrm>
            <a:off x="827584" y="980728"/>
            <a:ext cx="2646878" cy="461665"/>
          </a:xfrm>
          <a:prstGeom prst="rect">
            <a:avLst/>
          </a:prstGeom>
        </p:spPr>
        <p:txBody>
          <a:bodyPr wrap="none">
            <a:spAutoFit/>
          </a:bodyPr>
          <a:lstStyle/>
          <a:p>
            <a:pPr>
              <a:spcBef>
                <a:spcPts val="1800"/>
              </a:spcBef>
            </a:pPr>
            <a:r>
              <a:rPr lang="zh-CN" altLang="en-US" sz="2400" b="1" dirty="0" smtClean="0">
                <a:solidFill>
                  <a:srgbClr val="A50021"/>
                </a:solidFill>
                <a:latin typeface="Times New Roman"/>
                <a:ea typeface="幼圆" pitchFamily="49" charset="-122"/>
                <a:cs typeface="Times New Roman"/>
              </a:rPr>
              <a:t>估价函数的设计：</a:t>
            </a:r>
            <a:endParaRPr lang="en-US" altLang="zh-CN" sz="2400" b="1" dirty="0" smtClean="0">
              <a:solidFill>
                <a:srgbClr val="A50021"/>
              </a:solidFill>
              <a:latin typeface="Times New Roman"/>
              <a:ea typeface="幼圆" pitchFamily="49" charset="-122"/>
              <a:cs typeface="Times New Roman"/>
            </a:endParaRPr>
          </a:p>
        </p:txBody>
      </p:sp>
      <p:sp>
        <p:nvSpPr>
          <p:cNvPr id="5" name="矩形 4"/>
          <p:cNvSpPr/>
          <p:nvPr/>
        </p:nvSpPr>
        <p:spPr>
          <a:xfrm>
            <a:off x="1043608" y="3753036"/>
            <a:ext cx="6498468" cy="492443"/>
          </a:xfrm>
          <a:prstGeom prst="rect">
            <a:avLst/>
          </a:prstGeom>
        </p:spPr>
        <p:txBody>
          <a:bodyPr wrap="square">
            <a:spAutoFit/>
          </a:bodyPr>
          <a:lstStyle/>
          <a:p>
            <a:pPr marL="342900" indent="-342900" algn="just" eaLnBrk="1" hangingPunct="1">
              <a:lnSpc>
                <a:spcPct val="110000"/>
              </a:lnSpc>
              <a:spcBef>
                <a:spcPct val="25000"/>
              </a:spcBef>
              <a:buFont typeface="Arial"/>
              <a:buChar char="•"/>
            </a:pPr>
            <a:r>
              <a:rPr kumimoji="1" lang="en-US" altLang="zh-CN" sz="2400" b="1" dirty="0" smtClean="0">
                <a:solidFill>
                  <a:srgbClr val="FF0000"/>
                </a:solidFill>
                <a:latin typeface="Times New Roman"/>
                <a:ea typeface="仿宋_GB2312" pitchFamily="49" charset="-122"/>
                <a:cs typeface="Times New Roman"/>
              </a:rPr>
              <a:t>h1(n)</a:t>
            </a:r>
            <a:r>
              <a:rPr kumimoji="1" lang="zh-CN" altLang="en-US" sz="2400" b="1" dirty="0" smtClean="0">
                <a:solidFill>
                  <a:srgbClr val="FF0000"/>
                </a:solidFill>
                <a:latin typeface="Times New Roman"/>
                <a:ea typeface="仿宋_GB2312" pitchFamily="49" charset="-122"/>
                <a:cs typeface="Times New Roman"/>
              </a:rPr>
              <a:t> </a:t>
            </a:r>
            <a:r>
              <a:rPr kumimoji="1" lang="en-US" altLang="zh-CN" sz="2400" b="1" dirty="0" smtClean="0">
                <a:solidFill>
                  <a:srgbClr val="FF0000"/>
                </a:solidFill>
                <a:latin typeface="Times New Roman"/>
                <a:ea typeface="仿宋_GB2312" pitchFamily="49" charset="-122"/>
                <a:cs typeface="Times New Roman"/>
              </a:rPr>
              <a:t>=</a:t>
            </a:r>
            <a:r>
              <a:rPr kumimoji="1" lang="zh-CN" altLang="en-US" sz="2400" b="1" dirty="0" smtClean="0">
                <a:solidFill>
                  <a:srgbClr val="FF0000"/>
                </a:solidFill>
                <a:latin typeface="Times New Roman"/>
                <a:ea typeface="仿宋_GB2312" pitchFamily="49" charset="-122"/>
                <a:cs typeface="Times New Roman"/>
              </a:rPr>
              <a:t> </a:t>
            </a:r>
            <a:r>
              <a:rPr kumimoji="1" lang="en-US" altLang="zh-CN" sz="2400" b="1" dirty="0" smtClean="0">
                <a:solidFill>
                  <a:srgbClr val="FF0000"/>
                </a:solidFill>
                <a:latin typeface="Times New Roman"/>
                <a:ea typeface="仿宋_GB2312" pitchFamily="49" charset="-122"/>
                <a:cs typeface="Times New Roman"/>
              </a:rPr>
              <a:t>m+c-1</a:t>
            </a:r>
          </a:p>
        </p:txBody>
      </p:sp>
      <p:sp>
        <p:nvSpPr>
          <p:cNvPr id="6" name="矩形 5"/>
          <p:cNvSpPr/>
          <p:nvPr/>
        </p:nvSpPr>
        <p:spPr>
          <a:xfrm>
            <a:off x="1043608" y="4401108"/>
            <a:ext cx="6498468" cy="492443"/>
          </a:xfrm>
          <a:prstGeom prst="rect">
            <a:avLst/>
          </a:prstGeom>
        </p:spPr>
        <p:txBody>
          <a:bodyPr wrap="square">
            <a:spAutoFit/>
          </a:bodyPr>
          <a:lstStyle/>
          <a:p>
            <a:pPr marL="342900" indent="-342900" algn="just" eaLnBrk="1" hangingPunct="1">
              <a:lnSpc>
                <a:spcPct val="110000"/>
              </a:lnSpc>
              <a:spcBef>
                <a:spcPct val="25000"/>
              </a:spcBef>
              <a:buFont typeface="Arial"/>
              <a:buChar char="•"/>
            </a:pPr>
            <a:r>
              <a:rPr kumimoji="1" lang="en-US" altLang="zh-CN" sz="2400" b="1" dirty="0" smtClean="0">
                <a:solidFill>
                  <a:srgbClr val="FF0000"/>
                </a:solidFill>
                <a:latin typeface="Times New Roman"/>
                <a:ea typeface="仿宋_GB2312" pitchFamily="49" charset="-122"/>
                <a:cs typeface="Times New Roman"/>
              </a:rPr>
              <a:t>h2(n)</a:t>
            </a:r>
            <a:r>
              <a:rPr kumimoji="1" lang="zh-CN" altLang="en-US" sz="2400" b="1" dirty="0" smtClean="0">
                <a:solidFill>
                  <a:srgbClr val="FF0000"/>
                </a:solidFill>
                <a:latin typeface="Times New Roman"/>
                <a:ea typeface="仿宋_GB2312" pitchFamily="49" charset="-122"/>
                <a:cs typeface="Times New Roman"/>
              </a:rPr>
              <a:t> </a:t>
            </a:r>
            <a:r>
              <a:rPr kumimoji="1" lang="en-US" altLang="zh-CN" sz="2400" b="1" dirty="0" smtClean="0">
                <a:solidFill>
                  <a:srgbClr val="FF0000"/>
                </a:solidFill>
                <a:latin typeface="Times New Roman"/>
                <a:ea typeface="仿宋_GB2312" pitchFamily="49" charset="-122"/>
                <a:cs typeface="Times New Roman"/>
              </a:rPr>
              <a:t>=</a:t>
            </a:r>
            <a:r>
              <a:rPr kumimoji="1" lang="zh-CN" altLang="en-US" sz="2400" b="1" dirty="0" smtClean="0">
                <a:solidFill>
                  <a:srgbClr val="FF0000"/>
                </a:solidFill>
                <a:latin typeface="Times New Roman"/>
                <a:ea typeface="仿宋_GB2312" pitchFamily="49" charset="-122"/>
                <a:cs typeface="Times New Roman"/>
              </a:rPr>
              <a:t> </a:t>
            </a:r>
            <a:r>
              <a:rPr kumimoji="1" lang="en-US" altLang="zh-CN" sz="2400" b="1" dirty="0" smtClean="0">
                <a:solidFill>
                  <a:srgbClr val="FF0000"/>
                </a:solidFill>
                <a:latin typeface="Times New Roman"/>
                <a:ea typeface="仿宋_GB2312" pitchFamily="49" charset="-122"/>
                <a:cs typeface="Times New Roman"/>
              </a:rPr>
              <a:t>(</a:t>
            </a:r>
            <a:r>
              <a:rPr kumimoji="1" lang="en-US" altLang="zh-CN" sz="2400" b="1" dirty="0" err="1" smtClean="0">
                <a:solidFill>
                  <a:srgbClr val="FF0000"/>
                </a:solidFill>
                <a:latin typeface="Times New Roman"/>
                <a:ea typeface="仿宋_GB2312" pitchFamily="49" charset="-122"/>
                <a:cs typeface="Times New Roman"/>
              </a:rPr>
              <a:t>m+c</a:t>
            </a:r>
            <a:r>
              <a:rPr kumimoji="1" lang="en-US" altLang="zh-CN" sz="2400" b="1" dirty="0" smtClean="0">
                <a:solidFill>
                  <a:srgbClr val="FF0000"/>
                </a:solidFill>
                <a:latin typeface="Times New Roman"/>
                <a:ea typeface="仿宋_GB2312" pitchFamily="49" charset="-122"/>
                <a:cs typeface="Times New Roman"/>
              </a:rPr>
              <a:t>)</a:t>
            </a:r>
            <a:r>
              <a:rPr kumimoji="1" lang="zh-CN" altLang="en-US" sz="2400" b="1" dirty="0" smtClean="0">
                <a:solidFill>
                  <a:srgbClr val="FF0000"/>
                </a:solidFill>
                <a:latin typeface="Times New Roman"/>
                <a:ea typeface="仿宋_GB2312" pitchFamily="49" charset="-122"/>
                <a:cs typeface="Times New Roman"/>
              </a:rPr>
              <a:t> </a:t>
            </a:r>
            <a:r>
              <a:rPr kumimoji="1" lang="en-US" altLang="zh-CN" sz="2400" b="1" dirty="0" smtClean="0">
                <a:solidFill>
                  <a:srgbClr val="FF0000"/>
                </a:solidFill>
                <a:latin typeface="Times New Roman"/>
                <a:ea typeface="仿宋_GB2312" pitchFamily="49" charset="-122"/>
                <a:cs typeface="Times New Roman"/>
              </a:rPr>
              <a:t>/</a:t>
            </a:r>
            <a:r>
              <a:rPr kumimoji="1" lang="zh-CN" altLang="en-US" sz="2400" b="1" dirty="0" smtClean="0">
                <a:solidFill>
                  <a:srgbClr val="FF0000"/>
                </a:solidFill>
                <a:latin typeface="Times New Roman"/>
                <a:ea typeface="仿宋_GB2312" pitchFamily="49" charset="-122"/>
                <a:cs typeface="Times New Roman"/>
              </a:rPr>
              <a:t> </a:t>
            </a:r>
            <a:r>
              <a:rPr kumimoji="1" lang="en-US" altLang="zh-CN" sz="2400" b="1" dirty="0" smtClean="0">
                <a:solidFill>
                  <a:srgbClr val="FF0000"/>
                </a:solidFill>
                <a:latin typeface="Times New Roman"/>
                <a:ea typeface="仿宋_GB2312" pitchFamily="49" charset="-122"/>
                <a:cs typeface="Times New Roman"/>
              </a:rPr>
              <a:t>2</a:t>
            </a:r>
          </a:p>
        </p:txBody>
      </p:sp>
      <p:sp>
        <p:nvSpPr>
          <p:cNvPr id="7" name="矩形 6"/>
          <p:cNvSpPr/>
          <p:nvPr/>
        </p:nvSpPr>
        <p:spPr>
          <a:xfrm>
            <a:off x="1025860" y="5060793"/>
            <a:ext cx="6498468" cy="492443"/>
          </a:xfrm>
          <a:prstGeom prst="rect">
            <a:avLst/>
          </a:prstGeom>
        </p:spPr>
        <p:txBody>
          <a:bodyPr wrap="square">
            <a:spAutoFit/>
          </a:bodyPr>
          <a:lstStyle/>
          <a:p>
            <a:pPr marL="342900" indent="-342900" algn="just" eaLnBrk="1" hangingPunct="1">
              <a:lnSpc>
                <a:spcPct val="110000"/>
              </a:lnSpc>
              <a:spcBef>
                <a:spcPct val="25000"/>
              </a:spcBef>
              <a:buFont typeface="Arial"/>
              <a:buChar char="•"/>
            </a:pPr>
            <a:r>
              <a:rPr kumimoji="1" lang="en-US" altLang="zh-CN" sz="2400" b="1" dirty="0" smtClean="0">
                <a:solidFill>
                  <a:srgbClr val="FF0000"/>
                </a:solidFill>
                <a:latin typeface="Times New Roman"/>
                <a:ea typeface="仿宋_GB2312" pitchFamily="49" charset="-122"/>
                <a:cs typeface="Times New Roman"/>
              </a:rPr>
              <a:t>h3(n)</a:t>
            </a:r>
            <a:r>
              <a:rPr kumimoji="1" lang="zh-CN" altLang="en-US" sz="2400" b="1" dirty="0" smtClean="0">
                <a:solidFill>
                  <a:srgbClr val="FF0000"/>
                </a:solidFill>
                <a:latin typeface="Times New Roman"/>
                <a:ea typeface="仿宋_GB2312" pitchFamily="49" charset="-122"/>
                <a:cs typeface="Times New Roman"/>
              </a:rPr>
              <a:t> </a:t>
            </a:r>
            <a:r>
              <a:rPr kumimoji="1" lang="en-US" altLang="zh-CN" sz="2400" b="1" dirty="0" smtClean="0">
                <a:solidFill>
                  <a:srgbClr val="FF0000"/>
                </a:solidFill>
                <a:latin typeface="Times New Roman"/>
                <a:ea typeface="仿宋_GB2312" pitchFamily="49" charset="-122"/>
                <a:cs typeface="Times New Roman"/>
              </a:rPr>
              <a:t>=</a:t>
            </a:r>
            <a:r>
              <a:rPr kumimoji="1" lang="zh-CN" altLang="en-US" sz="2400" b="1" dirty="0" smtClean="0">
                <a:solidFill>
                  <a:srgbClr val="FF0000"/>
                </a:solidFill>
                <a:latin typeface="Times New Roman"/>
                <a:ea typeface="仿宋_GB2312" pitchFamily="49" charset="-122"/>
                <a:cs typeface="Times New Roman"/>
              </a:rPr>
              <a:t> </a:t>
            </a:r>
            <a:r>
              <a:rPr kumimoji="1" lang="en-US" altLang="zh-CN" sz="2400" b="1" dirty="0" err="1" smtClean="0">
                <a:solidFill>
                  <a:srgbClr val="FF0000"/>
                </a:solidFill>
                <a:latin typeface="Times New Roman"/>
                <a:ea typeface="仿宋_GB2312" pitchFamily="49" charset="-122"/>
                <a:cs typeface="Times New Roman"/>
              </a:rPr>
              <a:t>m+c</a:t>
            </a:r>
            <a:r>
              <a:rPr kumimoji="1" lang="zh-CN" altLang="en-US" sz="2400" b="1" dirty="0" smtClean="0">
                <a:solidFill>
                  <a:srgbClr val="FF0000"/>
                </a:solidFill>
                <a:latin typeface="Times New Roman"/>
                <a:ea typeface="仿宋_GB2312" pitchFamily="49" charset="-122"/>
                <a:cs typeface="Times New Roman"/>
              </a:rPr>
              <a:t> </a:t>
            </a:r>
            <a:r>
              <a:rPr kumimoji="1" lang="en-US" altLang="zh-CN" sz="2400" b="1" dirty="0" smtClean="0">
                <a:solidFill>
                  <a:srgbClr val="FF0000"/>
                </a:solidFill>
                <a:latin typeface="Times New Roman"/>
                <a:ea typeface="仿宋_GB2312" pitchFamily="49" charset="-122"/>
                <a:cs typeface="Times New Roman"/>
              </a:rPr>
              <a:t>–</a:t>
            </a:r>
            <a:r>
              <a:rPr kumimoji="1" lang="zh-CN" altLang="en-US" sz="2400" b="1" dirty="0" smtClean="0">
                <a:solidFill>
                  <a:srgbClr val="FF0000"/>
                </a:solidFill>
                <a:latin typeface="Times New Roman"/>
                <a:ea typeface="仿宋_GB2312" pitchFamily="49" charset="-122"/>
                <a:cs typeface="Times New Roman"/>
              </a:rPr>
              <a:t> </a:t>
            </a:r>
            <a:r>
              <a:rPr kumimoji="1" lang="en-US" altLang="zh-CN" sz="2400" b="1" dirty="0" smtClean="0">
                <a:solidFill>
                  <a:srgbClr val="FF0000"/>
                </a:solidFill>
                <a:latin typeface="Times New Roman"/>
                <a:ea typeface="仿宋_GB2312" pitchFamily="49" charset="-122"/>
                <a:cs typeface="Times New Roman"/>
              </a:rPr>
              <a:t>2b</a:t>
            </a:r>
          </a:p>
        </p:txBody>
      </p:sp>
      <p:grpSp>
        <p:nvGrpSpPr>
          <p:cNvPr id="18" name="组 17"/>
          <p:cNvGrpSpPr/>
          <p:nvPr/>
        </p:nvGrpSpPr>
        <p:grpSpPr>
          <a:xfrm>
            <a:off x="3779912" y="2492896"/>
            <a:ext cx="5112060" cy="4032448"/>
            <a:chOff x="3779912" y="2492896"/>
            <a:chExt cx="5112060" cy="4032448"/>
          </a:xfrm>
        </p:grpSpPr>
        <p:grpSp>
          <p:nvGrpSpPr>
            <p:cNvPr id="11" name="组 10"/>
            <p:cNvGrpSpPr/>
            <p:nvPr/>
          </p:nvGrpSpPr>
          <p:grpSpPr>
            <a:xfrm>
              <a:off x="4319972" y="2492896"/>
              <a:ext cx="4572000" cy="4032448"/>
              <a:chOff x="4572000" y="2811487"/>
              <a:chExt cx="4572000" cy="4032448"/>
            </a:xfrm>
          </p:grpSpPr>
          <p:sp>
            <p:nvSpPr>
              <p:cNvPr id="10" name="圆角矩形 9"/>
              <p:cNvSpPr/>
              <p:nvPr/>
            </p:nvSpPr>
            <p:spPr>
              <a:xfrm>
                <a:off x="4607496" y="2811487"/>
                <a:ext cx="4536504" cy="4032448"/>
              </a:xfrm>
              <a:prstGeom prst="roundRect">
                <a:avLst>
                  <a:gd name="adj" fmla="val 8015"/>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zh-CN" altLang="en-US"/>
              </a:p>
            </p:txBody>
          </p:sp>
          <p:sp>
            <p:nvSpPr>
              <p:cNvPr id="8" name="矩形 7"/>
              <p:cNvSpPr/>
              <p:nvPr/>
            </p:nvSpPr>
            <p:spPr>
              <a:xfrm>
                <a:off x="4644008" y="3104964"/>
                <a:ext cx="4356992" cy="1711238"/>
              </a:xfrm>
              <a:prstGeom prst="rect">
                <a:avLst/>
              </a:prstGeom>
            </p:spPr>
            <p:txBody>
              <a:bodyPr wrap="square">
                <a:spAutoFit/>
              </a:bodyPr>
              <a:lstStyle/>
              <a:p>
                <a:pPr marL="342900" indent="-342900" algn="just" eaLnBrk="1" hangingPunct="1">
                  <a:lnSpc>
                    <a:spcPct val="110000"/>
                  </a:lnSpc>
                  <a:spcBef>
                    <a:spcPct val="25000"/>
                  </a:spcBef>
                  <a:buFont typeface="Symbol" charset="2"/>
                  <a:buChar char="-"/>
                </a:pPr>
                <a:r>
                  <a:rPr kumimoji="1" lang="zh-CN" altLang="en-US" sz="2400" b="1" dirty="0" smtClean="0">
                    <a:solidFill>
                      <a:srgbClr val="FF0000"/>
                    </a:solidFill>
                    <a:latin typeface="Times New Roman"/>
                    <a:ea typeface="仿宋_GB2312" pitchFamily="49" charset="-122"/>
                    <a:cs typeface="Times New Roman"/>
                  </a:rPr>
                  <a:t>船在左岸：</a:t>
                </a:r>
                <a:r>
                  <a:rPr kumimoji="1" lang="en-US" altLang="zh-CN" sz="2400" b="1" dirty="0" smtClean="0">
                    <a:solidFill>
                      <a:srgbClr val="FF0000"/>
                    </a:solidFill>
                    <a:latin typeface="Times New Roman"/>
                    <a:ea typeface="仿宋_GB2312" pitchFamily="49" charset="-122"/>
                    <a:cs typeface="Times New Roman"/>
                  </a:rPr>
                  <a:t>h=m+c-2</a:t>
                </a:r>
                <a:r>
                  <a:rPr kumimoji="1" lang="zh-CN" altLang="en-US" sz="2400" b="1" dirty="0" smtClean="0">
                    <a:solidFill>
                      <a:srgbClr val="FF0000"/>
                    </a:solidFill>
                    <a:latin typeface="Times New Roman"/>
                    <a:ea typeface="仿宋_GB2312" pitchFamily="49" charset="-122"/>
                    <a:cs typeface="Times New Roman"/>
                  </a:rPr>
                  <a:t> </a:t>
                </a:r>
                <a:r>
                  <a:rPr kumimoji="1" lang="en-US" altLang="zh-CN" sz="2400" b="1" dirty="0" smtClean="0">
                    <a:solidFill>
                      <a:srgbClr val="FF0000"/>
                    </a:solidFill>
                    <a:latin typeface="Times New Roman"/>
                    <a:ea typeface="仿宋_GB2312" pitchFamily="49" charset="-122"/>
                    <a:cs typeface="Times New Roman"/>
                  </a:rPr>
                  <a:t>[3</a:t>
                </a:r>
                <a:r>
                  <a:rPr kumimoji="1" lang="zh-CN" altLang="en-US" sz="2400" b="1" dirty="0" smtClean="0">
                    <a:solidFill>
                      <a:srgbClr val="FF0000"/>
                    </a:solidFill>
                    <a:latin typeface="Times New Roman"/>
                    <a:ea typeface="仿宋_GB2312" pitchFamily="49" charset="-122"/>
                    <a:cs typeface="Times New Roman"/>
                  </a:rPr>
                  <a:t>人去回</a:t>
                </a:r>
                <a:r>
                  <a:rPr kumimoji="1" lang="en-US" altLang="zh-CN" sz="2400" b="1" dirty="0" smtClean="0">
                    <a:solidFill>
                      <a:srgbClr val="FF0000"/>
                    </a:solidFill>
                    <a:latin typeface="Times New Roman"/>
                    <a:ea typeface="仿宋_GB2312" pitchFamily="49" charset="-122"/>
                    <a:cs typeface="Times New Roman"/>
                  </a:rPr>
                  <a:t>1</a:t>
                </a:r>
                <a:r>
                  <a:rPr kumimoji="1" lang="zh-CN" altLang="en-US" sz="2400" b="1" dirty="0" smtClean="0">
                    <a:solidFill>
                      <a:srgbClr val="FF0000"/>
                    </a:solidFill>
                    <a:latin typeface="Times New Roman"/>
                    <a:ea typeface="仿宋_GB2312" pitchFamily="49" charset="-122"/>
                    <a:cs typeface="Times New Roman"/>
                  </a:rPr>
                  <a:t>人，摆渡一个来回过</a:t>
                </a:r>
                <a:r>
                  <a:rPr kumimoji="1" lang="en-US" altLang="zh-CN" sz="2400" b="1" dirty="0" smtClean="0">
                    <a:solidFill>
                      <a:srgbClr val="FF0000"/>
                    </a:solidFill>
                    <a:latin typeface="Times New Roman"/>
                    <a:ea typeface="仿宋_GB2312" pitchFamily="49" charset="-122"/>
                    <a:cs typeface="Times New Roman"/>
                  </a:rPr>
                  <a:t>3</a:t>
                </a:r>
                <a:r>
                  <a:rPr kumimoji="1" lang="zh-CN" altLang="en-US" sz="2400" b="1" dirty="0" smtClean="0">
                    <a:solidFill>
                      <a:srgbClr val="FF0000"/>
                    </a:solidFill>
                    <a:latin typeface="Times New Roman"/>
                    <a:ea typeface="仿宋_GB2312" pitchFamily="49" charset="-122"/>
                    <a:cs typeface="Times New Roman"/>
                  </a:rPr>
                  <a:t>人，最后一次</a:t>
                </a:r>
                <a:r>
                  <a:rPr kumimoji="1" lang="en-US" altLang="zh-CN" sz="2400" b="1" dirty="0" smtClean="0">
                    <a:solidFill>
                      <a:srgbClr val="FF0000"/>
                    </a:solidFill>
                    <a:latin typeface="Times New Roman"/>
                    <a:ea typeface="仿宋_GB2312" pitchFamily="49" charset="-122"/>
                    <a:cs typeface="Times New Roman"/>
                  </a:rPr>
                  <a:t>3</a:t>
                </a:r>
                <a:r>
                  <a:rPr kumimoji="1" lang="zh-CN" altLang="en-US" sz="2400" b="1" dirty="0" smtClean="0">
                    <a:solidFill>
                      <a:srgbClr val="FF0000"/>
                    </a:solidFill>
                    <a:latin typeface="Times New Roman"/>
                    <a:ea typeface="仿宋_GB2312" pitchFamily="49" charset="-122"/>
                    <a:cs typeface="Times New Roman"/>
                  </a:rPr>
                  <a:t>人过，所以为</a:t>
                </a:r>
                <a:r>
                  <a:rPr kumimoji="1" lang="en-US" altLang="zh-CN" sz="2400" b="1" dirty="0" smtClean="0">
                    <a:solidFill>
                      <a:srgbClr val="FF0000"/>
                    </a:solidFill>
                    <a:latin typeface="Times New Roman"/>
                    <a:ea typeface="仿宋_GB2312" pitchFamily="49" charset="-122"/>
                    <a:cs typeface="Times New Roman"/>
                  </a:rPr>
                  <a:t>ceiling((m+c-3)/2)</a:t>
                </a:r>
                <a:r>
                  <a:rPr kumimoji="1" lang="zh-CN" altLang="en-US" sz="2400" b="1" dirty="0" smtClean="0">
                    <a:solidFill>
                      <a:srgbClr val="FF0000"/>
                    </a:solidFill>
                    <a:latin typeface="Times New Roman"/>
                    <a:ea typeface="仿宋_GB2312" pitchFamily="49" charset="-122"/>
                    <a:cs typeface="Times New Roman"/>
                  </a:rPr>
                  <a:t> * </a:t>
                </a:r>
                <a:r>
                  <a:rPr kumimoji="1" lang="en-US" altLang="zh-CN" sz="2400" b="1" dirty="0" smtClean="0">
                    <a:solidFill>
                      <a:srgbClr val="FF0000"/>
                    </a:solidFill>
                    <a:latin typeface="Times New Roman"/>
                    <a:ea typeface="仿宋_GB2312" pitchFamily="49" charset="-122"/>
                    <a:cs typeface="Times New Roman"/>
                  </a:rPr>
                  <a:t>2</a:t>
                </a:r>
                <a:r>
                  <a:rPr kumimoji="1" lang="zh-CN" altLang="en-US" sz="2400" b="1" dirty="0" smtClean="0">
                    <a:solidFill>
                      <a:srgbClr val="FF0000"/>
                    </a:solidFill>
                    <a:latin typeface="Times New Roman"/>
                    <a:ea typeface="仿宋_GB2312" pitchFamily="49" charset="-122"/>
                    <a:cs typeface="Times New Roman"/>
                  </a:rPr>
                  <a:t> </a:t>
                </a:r>
                <a:r>
                  <a:rPr kumimoji="1" lang="en-US" altLang="zh-CN" sz="2400" b="1" dirty="0" smtClean="0">
                    <a:solidFill>
                      <a:srgbClr val="FF0000"/>
                    </a:solidFill>
                    <a:latin typeface="Times New Roman"/>
                    <a:ea typeface="仿宋_GB2312" pitchFamily="49" charset="-122"/>
                    <a:cs typeface="Times New Roman"/>
                  </a:rPr>
                  <a:t>+1]</a:t>
                </a:r>
              </a:p>
            </p:txBody>
          </p:sp>
          <p:sp>
            <p:nvSpPr>
              <p:cNvPr id="9" name="矩形 8"/>
              <p:cNvSpPr/>
              <p:nvPr/>
            </p:nvSpPr>
            <p:spPr>
              <a:xfrm>
                <a:off x="4572000" y="5013176"/>
                <a:ext cx="4465004" cy="1711238"/>
              </a:xfrm>
              <a:prstGeom prst="rect">
                <a:avLst/>
              </a:prstGeom>
            </p:spPr>
            <p:txBody>
              <a:bodyPr wrap="square">
                <a:spAutoFit/>
              </a:bodyPr>
              <a:lstStyle/>
              <a:p>
                <a:pPr marL="342900" indent="-342900" algn="just" eaLnBrk="1" hangingPunct="1">
                  <a:lnSpc>
                    <a:spcPct val="110000"/>
                  </a:lnSpc>
                  <a:spcBef>
                    <a:spcPct val="25000"/>
                  </a:spcBef>
                  <a:buFont typeface="Symbol" charset="2"/>
                  <a:buChar char="-"/>
                </a:pPr>
                <a:r>
                  <a:rPr kumimoji="1" lang="zh-CN" altLang="en-US" sz="2400" b="1" dirty="0" smtClean="0">
                    <a:solidFill>
                      <a:srgbClr val="FF0000"/>
                    </a:solidFill>
                    <a:latin typeface="Times New Roman"/>
                    <a:ea typeface="仿宋_GB2312" pitchFamily="49" charset="-122"/>
                    <a:cs typeface="Times New Roman"/>
                  </a:rPr>
                  <a:t>船在右岸：</a:t>
                </a:r>
                <a:r>
                  <a:rPr kumimoji="1" lang="en-US" altLang="zh-CN" sz="2400" b="1" dirty="0" smtClean="0">
                    <a:solidFill>
                      <a:srgbClr val="FF0000"/>
                    </a:solidFill>
                    <a:latin typeface="Times New Roman"/>
                    <a:ea typeface="仿宋_GB2312" pitchFamily="49" charset="-122"/>
                    <a:cs typeface="Times New Roman"/>
                  </a:rPr>
                  <a:t>h=</a:t>
                </a:r>
                <a:r>
                  <a:rPr kumimoji="1" lang="en-US" altLang="zh-CN" sz="2400" b="1" dirty="0" err="1" smtClean="0">
                    <a:solidFill>
                      <a:srgbClr val="FF0000"/>
                    </a:solidFill>
                    <a:latin typeface="Times New Roman"/>
                    <a:ea typeface="仿宋_GB2312" pitchFamily="49" charset="-122"/>
                    <a:cs typeface="Times New Roman"/>
                  </a:rPr>
                  <a:t>m+c</a:t>
                </a:r>
                <a:r>
                  <a:rPr kumimoji="1" lang="zh-CN" altLang="en-US" sz="2400" b="1" dirty="0" smtClean="0">
                    <a:solidFill>
                      <a:srgbClr val="FF0000"/>
                    </a:solidFill>
                    <a:latin typeface="Times New Roman"/>
                    <a:ea typeface="仿宋_GB2312" pitchFamily="49" charset="-122"/>
                    <a:cs typeface="Times New Roman"/>
                  </a:rPr>
                  <a:t> </a:t>
                </a:r>
                <a:r>
                  <a:rPr kumimoji="1" lang="en-US" altLang="zh-CN" sz="2400" b="1" dirty="0" smtClean="0">
                    <a:solidFill>
                      <a:srgbClr val="FF0000"/>
                    </a:solidFill>
                    <a:latin typeface="Times New Roman"/>
                    <a:ea typeface="仿宋_GB2312" pitchFamily="49" charset="-122"/>
                    <a:cs typeface="Times New Roman"/>
                  </a:rPr>
                  <a:t>[</a:t>
                </a:r>
                <a:r>
                  <a:rPr kumimoji="1" lang="zh-CN" altLang="en-US" sz="2400" b="1" dirty="0" smtClean="0">
                    <a:solidFill>
                      <a:srgbClr val="FF0000"/>
                    </a:solidFill>
                    <a:latin typeface="Times New Roman"/>
                    <a:ea typeface="仿宋_GB2312" pitchFamily="49" charset="-122"/>
                    <a:cs typeface="Times New Roman"/>
                  </a:rPr>
                  <a:t>需要</a:t>
                </a:r>
                <a:r>
                  <a:rPr kumimoji="1" lang="en-US" altLang="zh-CN" sz="2400" b="1" dirty="0" smtClean="0">
                    <a:solidFill>
                      <a:srgbClr val="FF0000"/>
                    </a:solidFill>
                    <a:latin typeface="Times New Roman"/>
                    <a:ea typeface="仿宋_GB2312" pitchFamily="49" charset="-122"/>
                    <a:cs typeface="Times New Roman"/>
                  </a:rPr>
                  <a:t>1</a:t>
                </a:r>
                <a:r>
                  <a:rPr kumimoji="1" lang="zh-CN" altLang="en-US" sz="2400" b="1" dirty="0" smtClean="0">
                    <a:solidFill>
                      <a:srgbClr val="FF0000"/>
                    </a:solidFill>
                    <a:latin typeface="Times New Roman"/>
                    <a:ea typeface="仿宋_GB2312" pitchFamily="49" charset="-122"/>
                    <a:cs typeface="Times New Roman"/>
                  </a:rPr>
                  <a:t>人摆渡</a:t>
                </a:r>
                <a:r>
                  <a:rPr kumimoji="1" lang="en-US" altLang="zh-CN" sz="2400" b="1" dirty="0" smtClean="0">
                    <a:solidFill>
                      <a:srgbClr val="FF0000"/>
                    </a:solidFill>
                    <a:latin typeface="Times New Roman"/>
                    <a:ea typeface="仿宋_GB2312" pitchFamily="49" charset="-122"/>
                    <a:cs typeface="Times New Roman"/>
                  </a:rPr>
                  <a:t>1</a:t>
                </a:r>
                <a:r>
                  <a:rPr kumimoji="1" lang="zh-CN" altLang="en-US" sz="2400" b="1" dirty="0" smtClean="0">
                    <a:solidFill>
                      <a:srgbClr val="FF0000"/>
                    </a:solidFill>
                    <a:latin typeface="Times New Roman"/>
                    <a:ea typeface="仿宋_GB2312" pitchFamily="49" charset="-122"/>
                    <a:cs typeface="Times New Roman"/>
                  </a:rPr>
                  <a:t>次送回，送回后船在左岸，且人数为</a:t>
                </a:r>
                <a:r>
                  <a:rPr kumimoji="1" lang="en-US" altLang="zh-CN" sz="2400" b="1" dirty="0" smtClean="0">
                    <a:solidFill>
                      <a:srgbClr val="FF0000"/>
                    </a:solidFill>
                    <a:latin typeface="Times New Roman"/>
                    <a:ea typeface="仿宋_GB2312" pitchFamily="49" charset="-122"/>
                    <a:cs typeface="Times New Roman"/>
                  </a:rPr>
                  <a:t>(m+c+1),</a:t>
                </a:r>
                <a:r>
                  <a:rPr kumimoji="1" lang="zh-CN" altLang="en-US" sz="2400" b="1" dirty="0" smtClean="0">
                    <a:solidFill>
                      <a:srgbClr val="FF0000"/>
                    </a:solidFill>
                    <a:latin typeface="Times New Roman"/>
                    <a:ea typeface="仿宋_GB2312" pitchFamily="49" charset="-122"/>
                    <a:cs typeface="Times New Roman"/>
                  </a:rPr>
                  <a:t> 带入上式，</a:t>
                </a:r>
                <a:r>
                  <a:rPr kumimoji="1" lang="en-US" altLang="zh-CN" sz="2400" b="1" dirty="0" smtClean="0">
                    <a:solidFill>
                      <a:srgbClr val="FF0000"/>
                    </a:solidFill>
                    <a:latin typeface="Times New Roman"/>
                    <a:ea typeface="仿宋_GB2312" pitchFamily="49" charset="-122"/>
                    <a:cs typeface="Times New Roman"/>
                  </a:rPr>
                  <a:t>h=(</a:t>
                </a:r>
                <a:r>
                  <a:rPr kumimoji="1" lang="zh-CN" altLang="en-US" sz="2400" b="1" dirty="0" smtClean="0">
                    <a:solidFill>
                      <a:srgbClr val="FF0000"/>
                    </a:solidFill>
                    <a:latin typeface="Times New Roman"/>
                    <a:ea typeface="仿宋_GB2312" pitchFamily="49" charset="-122"/>
                    <a:cs typeface="Times New Roman"/>
                  </a:rPr>
                  <a:t>(</a:t>
                </a:r>
                <a:r>
                  <a:rPr kumimoji="1" lang="en-US" altLang="zh-CN" sz="2400" b="1" dirty="0" smtClean="0">
                    <a:solidFill>
                      <a:srgbClr val="FF0000"/>
                    </a:solidFill>
                    <a:latin typeface="Times New Roman"/>
                    <a:ea typeface="仿宋_GB2312" pitchFamily="49" charset="-122"/>
                    <a:cs typeface="Times New Roman"/>
                  </a:rPr>
                  <a:t>m+c+1)-2)+1</a:t>
                </a:r>
              </a:p>
            </p:txBody>
          </p:sp>
        </p:grpSp>
        <p:cxnSp>
          <p:nvCxnSpPr>
            <p:cNvPr id="13" name="直线连接符 12"/>
            <p:cNvCxnSpPr/>
            <p:nvPr/>
          </p:nvCxnSpPr>
          <p:spPr>
            <a:xfrm flipV="1">
              <a:off x="3779912" y="2600908"/>
              <a:ext cx="612068" cy="2664296"/>
            </a:xfrm>
            <a:prstGeom prst="line">
              <a:avLst/>
            </a:prstGeom>
            <a:ln>
              <a:solidFill>
                <a:srgbClr val="BBE0E3"/>
              </a:solidFill>
              <a:prstDash val="dash"/>
            </a:ln>
          </p:spPr>
          <p:style>
            <a:lnRef idx="2">
              <a:schemeClr val="accent1"/>
            </a:lnRef>
            <a:fillRef idx="0">
              <a:schemeClr val="accent1"/>
            </a:fillRef>
            <a:effectRef idx="1">
              <a:schemeClr val="accent1"/>
            </a:effectRef>
            <a:fontRef idx="minor">
              <a:schemeClr val="tx1"/>
            </a:fontRef>
          </p:style>
        </p:cxnSp>
        <p:cxnSp>
          <p:nvCxnSpPr>
            <p:cNvPr id="14" name="直线连接符 13"/>
            <p:cNvCxnSpPr/>
            <p:nvPr/>
          </p:nvCxnSpPr>
          <p:spPr>
            <a:xfrm>
              <a:off x="3815916" y="5409220"/>
              <a:ext cx="612068" cy="972108"/>
            </a:xfrm>
            <a:prstGeom prst="line">
              <a:avLst/>
            </a:prstGeom>
            <a:ln>
              <a:solidFill>
                <a:srgbClr val="BBE0E3"/>
              </a:solidFill>
              <a:prstDash val="dash"/>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4237135535"/>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9" name="Text Box 2"/>
          <p:cNvSpPr txBox="1">
            <a:spLocks noChangeArrowheads="1"/>
          </p:cNvSpPr>
          <p:nvPr/>
        </p:nvSpPr>
        <p:spPr bwMode="auto">
          <a:xfrm>
            <a:off x="3276600" y="304800"/>
            <a:ext cx="1981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a:latin typeface="Times New Roman" pitchFamily="18" charset="0"/>
            </a:endParaRPr>
          </a:p>
        </p:txBody>
      </p:sp>
      <p:sp>
        <p:nvSpPr>
          <p:cNvPr id="91140" name="Text Box 3"/>
          <p:cNvSpPr txBox="1">
            <a:spLocks noChangeArrowheads="1"/>
          </p:cNvSpPr>
          <p:nvPr/>
        </p:nvSpPr>
        <p:spPr bwMode="auto">
          <a:xfrm>
            <a:off x="3132138" y="225425"/>
            <a:ext cx="2819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b="1" dirty="0">
                <a:solidFill>
                  <a:srgbClr val="0000CC"/>
                </a:solidFill>
                <a:latin typeface="Times New Roman" pitchFamily="18" charset="0"/>
              </a:rPr>
              <a:t>(3,3,1)      </a:t>
            </a:r>
            <a:r>
              <a:rPr kumimoji="1" lang="en-US" altLang="zh-CN" dirty="0">
                <a:solidFill>
                  <a:srgbClr val="006600"/>
                </a:solidFill>
                <a:latin typeface="Times New Roman" pitchFamily="18" charset="0"/>
              </a:rPr>
              <a:t>h</a:t>
            </a:r>
            <a:r>
              <a:rPr kumimoji="1" lang="en-US" altLang="zh-CN" dirty="0" smtClean="0">
                <a:solidFill>
                  <a:srgbClr val="006600"/>
                </a:solidFill>
                <a:latin typeface="Times New Roman" pitchFamily="18" charset="0"/>
              </a:rPr>
              <a:t>=5  </a:t>
            </a:r>
            <a:r>
              <a:rPr kumimoji="1" lang="en-US" altLang="zh-CN" dirty="0">
                <a:solidFill>
                  <a:srgbClr val="006600"/>
                </a:solidFill>
                <a:latin typeface="Times New Roman" pitchFamily="18" charset="0"/>
              </a:rPr>
              <a:t>f</a:t>
            </a:r>
            <a:r>
              <a:rPr kumimoji="1" lang="en-US" altLang="zh-CN" dirty="0" smtClean="0">
                <a:solidFill>
                  <a:srgbClr val="006600"/>
                </a:solidFill>
                <a:latin typeface="Times New Roman" pitchFamily="18" charset="0"/>
              </a:rPr>
              <a:t>=5</a:t>
            </a:r>
            <a:endParaRPr kumimoji="1" lang="en-US" altLang="zh-CN" dirty="0">
              <a:solidFill>
                <a:srgbClr val="006600"/>
              </a:solidFill>
              <a:latin typeface="Times New Roman" pitchFamily="18" charset="0"/>
            </a:endParaRPr>
          </a:p>
        </p:txBody>
      </p:sp>
      <p:grpSp>
        <p:nvGrpSpPr>
          <p:cNvPr id="10" name="组 9"/>
          <p:cNvGrpSpPr/>
          <p:nvPr/>
        </p:nvGrpSpPr>
        <p:grpSpPr>
          <a:xfrm>
            <a:off x="2519772" y="1232756"/>
            <a:ext cx="2127684" cy="657364"/>
            <a:chOff x="2519772" y="1232756"/>
            <a:chExt cx="2127684" cy="657364"/>
          </a:xfrm>
        </p:grpSpPr>
        <p:sp>
          <p:nvSpPr>
            <p:cNvPr id="91175" name="Text Box 5"/>
            <p:cNvSpPr txBox="1">
              <a:spLocks noChangeArrowheads="1"/>
            </p:cNvSpPr>
            <p:nvPr/>
          </p:nvSpPr>
          <p:spPr bwMode="auto">
            <a:xfrm>
              <a:off x="3275856" y="1520788"/>
              <a:ext cx="1371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dirty="0">
                  <a:solidFill>
                    <a:srgbClr val="0000CC"/>
                  </a:solidFill>
                  <a:latin typeface="Times New Roman" pitchFamily="18" charset="0"/>
                </a:rPr>
                <a:t>(3,2,1)</a:t>
              </a:r>
            </a:p>
          </p:txBody>
        </p:sp>
        <p:sp>
          <p:nvSpPr>
            <p:cNvPr id="91176" name="Line 17"/>
            <p:cNvSpPr>
              <a:spLocks noChangeShapeType="1"/>
            </p:cNvSpPr>
            <p:nvPr/>
          </p:nvSpPr>
          <p:spPr bwMode="auto">
            <a:xfrm>
              <a:off x="3671900" y="1232756"/>
              <a:ext cx="0" cy="324036"/>
            </a:xfrm>
            <a:prstGeom prst="line">
              <a:avLst/>
            </a:prstGeom>
            <a:noFill/>
            <a:ln w="9525">
              <a:solidFill>
                <a:srgbClr val="D60093"/>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91177" name="Text Box 26"/>
            <p:cNvSpPr txBox="1">
              <a:spLocks noChangeArrowheads="1"/>
            </p:cNvSpPr>
            <p:nvPr/>
          </p:nvSpPr>
          <p:spPr bwMode="auto">
            <a:xfrm>
              <a:off x="2519772" y="1268760"/>
              <a:ext cx="12334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dirty="0" smtClean="0">
                  <a:solidFill>
                    <a:srgbClr val="006600"/>
                  </a:solidFill>
                  <a:latin typeface="Times New Roman" pitchFamily="18" charset="0"/>
                </a:rPr>
                <a:t>h=4  </a:t>
              </a:r>
              <a:r>
                <a:rPr kumimoji="1" lang="en-US" altLang="zh-CN" dirty="0">
                  <a:solidFill>
                    <a:srgbClr val="006600"/>
                  </a:solidFill>
                  <a:latin typeface="Times New Roman" pitchFamily="18" charset="0"/>
                </a:rPr>
                <a:t>f</a:t>
              </a:r>
              <a:r>
                <a:rPr kumimoji="1" lang="en-US" altLang="zh-CN" dirty="0" smtClean="0">
                  <a:solidFill>
                    <a:srgbClr val="006600"/>
                  </a:solidFill>
                  <a:latin typeface="Times New Roman" pitchFamily="18" charset="0"/>
                </a:rPr>
                <a:t>=6</a:t>
              </a:r>
              <a:endParaRPr kumimoji="1" lang="en-US" altLang="zh-CN" dirty="0">
                <a:solidFill>
                  <a:srgbClr val="006600"/>
                </a:solidFill>
                <a:latin typeface="Times New Roman" pitchFamily="18" charset="0"/>
              </a:endParaRPr>
            </a:p>
          </p:txBody>
        </p:sp>
      </p:grpSp>
      <p:sp>
        <p:nvSpPr>
          <p:cNvPr id="91144" name="Text Box 31"/>
          <p:cNvSpPr txBox="1">
            <a:spLocks noChangeArrowheads="1"/>
          </p:cNvSpPr>
          <p:nvPr/>
        </p:nvSpPr>
        <p:spPr bwMode="auto">
          <a:xfrm>
            <a:off x="6804025" y="260350"/>
            <a:ext cx="17287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b="1" dirty="0" smtClean="0">
                <a:solidFill>
                  <a:srgbClr val="0000CC"/>
                </a:solidFill>
                <a:latin typeface="Times New Roman" pitchFamily="18" charset="0"/>
              </a:rPr>
              <a:t>h1(</a:t>
            </a:r>
            <a:r>
              <a:rPr kumimoji="1" lang="en-US" altLang="zh-CN" b="1" dirty="0">
                <a:solidFill>
                  <a:srgbClr val="0000CC"/>
                </a:solidFill>
                <a:latin typeface="Times New Roman" pitchFamily="18" charset="0"/>
              </a:rPr>
              <a:t>n)=m+c</a:t>
            </a:r>
            <a:r>
              <a:rPr kumimoji="1" lang="en-US" altLang="zh-CN" b="1" dirty="0" smtClean="0">
                <a:solidFill>
                  <a:srgbClr val="0000CC"/>
                </a:solidFill>
                <a:latin typeface="Times New Roman" pitchFamily="18" charset="0"/>
              </a:rPr>
              <a:t>-1</a:t>
            </a:r>
            <a:endParaRPr kumimoji="1" lang="en-US" altLang="zh-CN" b="1" dirty="0">
              <a:solidFill>
                <a:srgbClr val="0000CC"/>
              </a:solidFill>
              <a:latin typeface="Times New Roman" pitchFamily="18" charset="0"/>
            </a:endParaRPr>
          </a:p>
        </p:txBody>
      </p:sp>
      <p:grpSp>
        <p:nvGrpSpPr>
          <p:cNvPr id="7" name="组 6"/>
          <p:cNvGrpSpPr/>
          <p:nvPr/>
        </p:nvGrpSpPr>
        <p:grpSpPr>
          <a:xfrm>
            <a:off x="900113" y="609600"/>
            <a:ext cx="6191250" cy="667782"/>
            <a:chOff x="900113" y="609600"/>
            <a:chExt cx="6191250" cy="667782"/>
          </a:xfrm>
        </p:grpSpPr>
        <p:sp>
          <p:nvSpPr>
            <p:cNvPr id="91164" name="Text Box 4"/>
            <p:cNvSpPr txBox="1">
              <a:spLocks noChangeArrowheads="1"/>
            </p:cNvSpPr>
            <p:nvPr/>
          </p:nvSpPr>
          <p:spPr bwMode="auto">
            <a:xfrm>
              <a:off x="1223963" y="908050"/>
              <a:ext cx="5867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dirty="0">
                  <a:solidFill>
                    <a:srgbClr val="0000CC"/>
                  </a:solidFill>
                  <a:latin typeface="Times New Roman" pitchFamily="18" charset="0"/>
                </a:rPr>
                <a:t>(3,2,0)               </a:t>
              </a:r>
              <a:r>
                <a:rPr kumimoji="1" lang="zh-CN" altLang="en-US" dirty="0" smtClean="0">
                  <a:solidFill>
                    <a:srgbClr val="0000CC"/>
                  </a:solidFill>
                  <a:latin typeface="Times New Roman" pitchFamily="18" charset="0"/>
                </a:rPr>
                <a:t>        </a:t>
              </a:r>
              <a:r>
                <a:rPr kumimoji="1" lang="en-US" altLang="zh-CN" dirty="0" smtClean="0">
                  <a:solidFill>
                    <a:srgbClr val="0000CC"/>
                  </a:solidFill>
                  <a:latin typeface="Times New Roman" pitchFamily="18" charset="0"/>
                </a:rPr>
                <a:t> </a:t>
              </a:r>
              <a:r>
                <a:rPr kumimoji="1" lang="en-US" altLang="zh-CN" dirty="0">
                  <a:solidFill>
                    <a:srgbClr val="0000CC"/>
                  </a:solidFill>
                  <a:latin typeface="Times New Roman" pitchFamily="18" charset="0"/>
                </a:rPr>
                <a:t>(3,1,0)                  </a:t>
              </a:r>
              <a:r>
                <a:rPr kumimoji="1" lang="zh-CN" altLang="en-US" dirty="0" smtClean="0">
                  <a:solidFill>
                    <a:srgbClr val="0000CC"/>
                  </a:solidFill>
                  <a:latin typeface="Times New Roman" pitchFamily="18" charset="0"/>
                </a:rPr>
                <a:t>       </a:t>
              </a:r>
              <a:r>
                <a:rPr kumimoji="1" lang="en-US" altLang="zh-CN" dirty="0" smtClean="0">
                  <a:solidFill>
                    <a:srgbClr val="0000CC"/>
                  </a:solidFill>
                  <a:latin typeface="Times New Roman" pitchFamily="18" charset="0"/>
                </a:rPr>
                <a:t> </a:t>
              </a:r>
              <a:r>
                <a:rPr kumimoji="1" lang="en-US" altLang="zh-CN" dirty="0">
                  <a:solidFill>
                    <a:srgbClr val="0000CC"/>
                  </a:solidFill>
                  <a:latin typeface="Times New Roman" pitchFamily="18" charset="0"/>
                </a:rPr>
                <a:t>(2,2,0)</a:t>
              </a:r>
            </a:p>
          </p:txBody>
        </p:sp>
        <p:sp>
          <p:nvSpPr>
            <p:cNvPr id="91165" name="Line 14"/>
            <p:cNvSpPr>
              <a:spLocks noChangeShapeType="1"/>
            </p:cNvSpPr>
            <p:nvPr/>
          </p:nvSpPr>
          <p:spPr bwMode="auto">
            <a:xfrm flipH="1">
              <a:off x="1752601" y="609600"/>
              <a:ext cx="14478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91166" name="Line 15"/>
            <p:cNvSpPr>
              <a:spLocks noChangeShapeType="1"/>
            </p:cNvSpPr>
            <p:nvPr/>
          </p:nvSpPr>
          <p:spPr bwMode="auto">
            <a:xfrm>
              <a:off x="3657601" y="609600"/>
              <a:ext cx="0" cy="381000"/>
            </a:xfrm>
            <a:prstGeom prst="line">
              <a:avLst/>
            </a:prstGeom>
            <a:noFill/>
            <a:ln w="9525">
              <a:solidFill>
                <a:srgbClr val="D60093"/>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91167" name="Line 16"/>
            <p:cNvSpPr>
              <a:spLocks noChangeShapeType="1"/>
            </p:cNvSpPr>
            <p:nvPr/>
          </p:nvSpPr>
          <p:spPr bwMode="auto">
            <a:xfrm>
              <a:off x="4038601" y="609600"/>
              <a:ext cx="19050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91168" name="Text Box 25"/>
            <p:cNvSpPr txBox="1">
              <a:spLocks noChangeArrowheads="1"/>
            </p:cNvSpPr>
            <p:nvPr/>
          </p:nvSpPr>
          <p:spPr bwMode="auto">
            <a:xfrm>
              <a:off x="900113" y="620713"/>
              <a:ext cx="111601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dirty="0" smtClean="0">
                  <a:solidFill>
                    <a:srgbClr val="006600"/>
                  </a:solidFill>
                  <a:latin typeface="Times New Roman" pitchFamily="18" charset="0"/>
                </a:rPr>
                <a:t>h=4  </a:t>
              </a:r>
              <a:r>
                <a:rPr kumimoji="1" lang="en-US" altLang="zh-CN" dirty="0">
                  <a:solidFill>
                    <a:srgbClr val="006600"/>
                  </a:solidFill>
                  <a:latin typeface="Times New Roman" pitchFamily="18" charset="0"/>
                </a:rPr>
                <a:t>f</a:t>
              </a:r>
              <a:r>
                <a:rPr kumimoji="1" lang="en-US" altLang="zh-CN" dirty="0" smtClean="0">
                  <a:solidFill>
                    <a:srgbClr val="006600"/>
                  </a:solidFill>
                  <a:latin typeface="Times New Roman" pitchFamily="18" charset="0"/>
                </a:rPr>
                <a:t>=5</a:t>
              </a:r>
              <a:endParaRPr kumimoji="1" lang="en-US" altLang="zh-CN" dirty="0">
                <a:solidFill>
                  <a:srgbClr val="006600"/>
                </a:solidFill>
                <a:latin typeface="Times New Roman" pitchFamily="18" charset="0"/>
              </a:endParaRPr>
            </a:p>
          </p:txBody>
        </p:sp>
        <p:sp>
          <p:nvSpPr>
            <p:cNvPr id="91169" name="Text Box 32"/>
            <p:cNvSpPr txBox="1">
              <a:spLocks noChangeArrowheads="1"/>
            </p:cNvSpPr>
            <p:nvPr/>
          </p:nvSpPr>
          <p:spPr bwMode="auto">
            <a:xfrm>
              <a:off x="2627313" y="728663"/>
              <a:ext cx="11525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dirty="0" smtClean="0">
                  <a:solidFill>
                    <a:srgbClr val="006600"/>
                  </a:solidFill>
                  <a:latin typeface="Times New Roman" pitchFamily="18" charset="0"/>
                </a:rPr>
                <a:t>h=3  </a:t>
              </a:r>
              <a:r>
                <a:rPr kumimoji="1" lang="en-US" altLang="zh-CN" dirty="0">
                  <a:solidFill>
                    <a:srgbClr val="006600"/>
                  </a:solidFill>
                  <a:latin typeface="Times New Roman" pitchFamily="18" charset="0"/>
                </a:rPr>
                <a:t>f</a:t>
              </a:r>
              <a:r>
                <a:rPr kumimoji="1" lang="en-US" altLang="zh-CN" dirty="0" smtClean="0">
                  <a:solidFill>
                    <a:srgbClr val="006600"/>
                  </a:solidFill>
                  <a:latin typeface="Times New Roman" pitchFamily="18" charset="0"/>
                </a:rPr>
                <a:t>=4</a:t>
              </a:r>
              <a:endParaRPr lang="en-US" altLang="zh-CN" dirty="0">
                <a:solidFill>
                  <a:srgbClr val="006600"/>
                </a:solidFill>
                <a:latin typeface="Times New Roman" pitchFamily="18" charset="0"/>
              </a:endParaRPr>
            </a:p>
          </p:txBody>
        </p:sp>
        <p:sp>
          <p:nvSpPr>
            <p:cNvPr id="91170" name="Text Box 33"/>
            <p:cNvSpPr txBox="1">
              <a:spLocks noChangeArrowheads="1"/>
            </p:cNvSpPr>
            <p:nvPr/>
          </p:nvSpPr>
          <p:spPr bwMode="auto">
            <a:xfrm>
              <a:off x="5508626" y="620713"/>
              <a:ext cx="11874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dirty="0">
                  <a:solidFill>
                    <a:srgbClr val="006600"/>
                  </a:solidFill>
                  <a:latin typeface="Times New Roman" pitchFamily="18" charset="0"/>
                </a:rPr>
                <a:t>h</a:t>
              </a:r>
              <a:r>
                <a:rPr kumimoji="1" lang="en-US" altLang="zh-CN" dirty="0" smtClean="0">
                  <a:solidFill>
                    <a:srgbClr val="006600"/>
                  </a:solidFill>
                  <a:latin typeface="Times New Roman" pitchFamily="18" charset="0"/>
                </a:rPr>
                <a:t>=3  </a:t>
              </a:r>
              <a:r>
                <a:rPr kumimoji="1" lang="en-US" altLang="zh-CN" dirty="0">
                  <a:solidFill>
                    <a:srgbClr val="006600"/>
                  </a:solidFill>
                  <a:latin typeface="Times New Roman" pitchFamily="18" charset="0"/>
                </a:rPr>
                <a:t>f</a:t>
              </a:r>
              <a:r>
                <a:rPr kumimoji="1" lang="en-US" altLang="zh-CN" dirty="0" smtClean="0">
                  <a:solidFill>
                    <a:srgbClr val="006600"/>
                  </a:solidFill>
                  <a:latin typeface="Times New Roman" pitchFamily="18" charset="0"/>
                </a:rPr>
                <a:t>=4</a:t>
              </a:r>
              <a:endParaRPr lang="en-US" altLang="zh-CN" dirty="0">
                <a:solidFill>
                  <a:srgbClr val="006600"/>
                </a:solidFill>
                <a:latin typeface="Times New Roman" pitchFamily="18" charset="0"/>
              </a:endParaRPr>
            </a:p>
          </p:txBody>
        </p:sp>
      </p:gr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up)">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9" name="Text Box 2"/>
          <p:cNvSpPr txBox="1">
            <a:spLocks noChangeArrowheads="1"/>
          </p:cNvSpPr>
          <p:nvPr/>
        </p:nvSpPr>
        <p:spPr bwMode="auto">
          <a:xfrm>
            <a:off x="3276600" y="304800"/>
            <a:ext cx="1981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a:latin typeface="Times New Roman" pitchFamily="18" charset="0"/>
            </a:endParaRPr>
          </a:p>
        </p:txBody>
      </p:sp>
      <p:sp>
        <p:nvSpPr>
          <p:cNvPr id="91140" name="Text Box 3"/>
          <p:cNvSpPr txBox="1">
            <a:spLocks noChangeArrowheads="1"/>
          </p:cNvSpPr>
          <p:nvPr/>
        </p:nvSpPr>
        <p:spPr bwMode="auto">
          <a:xfrm>
            <a:off x="3132138" y="225425"/>
            <a:ext cx="2819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b="1" dirty="0">
                <a:solidFill>
                  <a:srgbClr val="0000CC"/>
                </a:solidFill>
                <a:latin typeface="Times New Roman" pitchFamily="18" charset="0"/>
              </a:rPr>
              <a:t>(3,3,1)      </a:t>
            </a:r>
            <a:r>
              <a:rPr kumimoji="1" lang="en-US" altLang="zh-CN" dirty="0">
                <a:solidFill>
                  <a:srgbClr val="006600"/>
                </a:solidFill>
                <a:latin typeface="Times New Roman" pitchFamily="18" charset="0"/>
              </a:rPr>
              <a:t>h</a:t>
            </a:r>
            <a:r>
              <a:rPr kumimoji="1" lang="en-US" altLang="zh-CN" dirty="0" smtClean="0">
                <a:solidFill>
                  <a:srgbClr val="006600"/>
                </a:solidFill>
                <a:latin typeface="Times New Roman" pitchFamily="18" charset="0"/>
              </a:rPr>
              <a:t>=5  </a:t>
            </a:r>
            <a:r>
              <a:rPr kumimoji="1" lang="en-US" altLang="zh-CN" dirty="0">
                <a:solidFill>
                  <a:srgbClr val="006600"/>
                </a:solidFill>
                <a:latin typeface="Times New Roman" pitchFamily="18" charset="0"/>
              </a:rPr>
              <a:t>f</a:t>
            </a:r>
            <a:r>
              <a:rPr kumimoji="1" lang="en-US" altLang="zh-CN" dirty="0" smtClean="0">
                <a:solidFill>
                  <a:srgbClr val="006600"/>
                </a:solidFill>
                <a:latin typeface="Times New Roman" pitchFamily="18" charset="0"/>
              </a:rPr>
              <a:t>=5</a:t>
            </a:r>
            <a:endParaRPr kumimoji="1" lang="en-US" altLang="zh-CN" dirty="0">
              <a:solidFill>
                <a:srgbClr val="006600"/>
              </a:solidFill>
              <a:latin typeface="Times New Roman" pitchFamily="18" charset="0"/>
            </a:endParaRPr>
          </a:p>
        </p:txBody>
      </p:sp>
      <p:sp>
        <p:nvSpPr>
          <p:cNvPr id="91175" name="Text Box 5"/>
          <p:cNvSpPr txBox="1">
            <a:spLocks noChangeArrowheads="1"/>
          </p:cNvSpPr>
          <p:nvPr/>
        </p:nvSpPr>
        <p:spPr bwMode="auto">
          <a:xfrm>
            <a:off x="3275856" y="1520788"/>
            <a:ext cx="1371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dirty="0">
                <a:solidFill>
                  <a:srgbClr val="0000CC"/>
                </a:solidFill>
                <a:latin typeface="Times New Roman" pitchFamily="18" charset="0"/>
              </a:rPr>
              <a:t>(3,2,1)</a:t>
            </a:r>
          </a:p>
        </p:txBody>
      </p:sp>
      <p:sp>
        <p:nvSpPr>
          <p:cNvPr id="91176" name="Line 17"/>
          <p:cNvSpPr>
            <a:spLocks noChangeShapeType="1"/>
          </p:cNvSpPr>
          <p:nvPr/>
        </p:nvSpPr>
        <p:spPr bwMode="auto">
          <a:xfrm>
            <a:off x="3671900" y="1232756"/>
            <a:ext cx="0" cy="324036"/>
          </a:xfrm>
          <a:prstGeom prst="line">
            <a:avLst/>
          </a:prstGeom>
          <a:noFill/>
          <a:ln w="9525">
            <a:solidFill>
              <a:srgbClr val="D60093"/>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91177" name="Text Box 26"/>
          <p:cNvSpPr txBox="1">
            <a:spLocks noChangeArrowheads="1"/>
          </p:cNvSpPr>
          <p:nvPr/>
        </p:nvSpPr>
        <p:spPr bwMode="auto">
          <a:xfrm>
            <a:off x="2519772" y="1268760"/>
            <a:ext cx="12334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dirty="0" smtClean="0">
                <a:solidFill>
                  <a:srgbClr val="006600"/>
                </a:solidFill>
                <a:latin typeface="Times New Roman" pitchFamily="18" charset="0"/>
              </a:rPr>
              <a:t>h=4  </a:t>
            </a:r>
            <a:r>
              <a:rPr kumimoji="1" lang="en-US" altLang="zh-CN" dirty="0">
                <a:solidFill>
                  <a:srgbClr val="006600"/>
                </a:solidFill>
                <a:latin typeface="Times New Roman" pitchFamily="18" charset="0"/>
              </a:rPr>
              <a:t>f</a:t>
            </a:r>
            <a:r>
              <a:rPr kumimoji="1" lang="en-US" altLang="zh-CN" dirty="0" smtClean="0">
                <a:solidFill>
                  <a:srgbClr val="006600"/>
                </a:solidFill>
                <a:latin typeface="Times New Roman" pitchFamily="18" charset="0"/>
              </a:rPr>
              <a:t>=6</a:t>
            </a:r>
            <a:endParaRPr kumimoji="1" lang="en-US" altLang="zh-CN" dirty="0">
              <a:solidFill>
                <a:srgbClr val="006600"/>
              </a:solidFill>
              <a:latin typeface="Times New Roman" pitchFamily="18" charset="0"/>
            </a:endParaRPr>
          </a:p>
        </p:txBody>
      </p:sp>
      <p:sp>
        <p:nvSpPr>
          <p:cNvPr id="91144" name="Text Box 31"/>
          <p:cNvSpPr txBox="1">
            <a:spLocks noChangeArrowheads="1"/>
          </p:cNvSpPr>
          <p:nvPr/>
        </p:nvSpPr>
        <p:spPr bwMode="auto">
          <a:xfrm>
            <a:off x="6804025" y="260350"/>
            <a:ext cx="17287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b="1" dirty="0" smtClean="0">
                <a:solidFill>
                  <a:srgbClr val="0000CC"/>
                </a:solidFill>
                <a:latin typeface="Times New Roman" pitchFamily="18" charset="0"/>
              </a:rPr>
              <a:t>h1(</a:t>
            </a:r>
            <a:r>
              <a:rPr kumimoji="1" lang="en-US" altLang="zh-CN" b="1" dirty="0">
                <a:solidFill>
                  <a:srgbClr val="0000CC"/>
                </a:solidFill>
                <a:latin typeface="Times New Roman" pitchFamily="18" charset="0"/>
              </a:rPr>
              <a:t>n)=m+c</a:t>
            </a:r>
            <a:r>
              <a:rPr kumimoji="1" lang="en-US" altLang="zh-CN" b="1" dirty="0" smtClean="0">
                <a:solidFill>
                  <a:srgbClr val="0000CC"/>
                </a:solidFill>
                <a:latin typeface="Times New Roman" pitchFamily="18" charset="0"/>
              </a:rPr>
              <a:t>-1</a:t>
            </a:r>
            <a:endParaRPr kumimoji="1" lang="en-US" altLang="zh-CN" b="1" dirty="0">
              <a:solidFill>
                <a:srgbClr val="0000CC"/>
              </a:solidFill>
              <a:latin typeface="Times New Roman" pitchFamily="18" charset="0"/>
            </a:endParaRPr>
          </a:p>
        </p:txBody>
      </p:sp>
      <p:sp>
        <p:nvSpPr>
          <p:cNvPr id="91165" name="Line 14"/>
          <p:cNvSpPr>
            <a:spLocks noChangeShapeType="1"/>
          </p:cNvSpPr>
          <p:nvPr/>
        </p:nvSpPr>
        <p:spPr bwMode="auto">
          <a:xfrm flipH="1">
            <a:off x="1752601" y="609600"/>
            <a:ext cx="14478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91166" name="Line 15"/>
          <p:cNvSpPr>
            <a:spLocks noChangeShapeType="1"/>
          </p:cNvSpPr>
          <p:nvPr/>
        </p:nvSpPr>
        <p:spPr bwMode="auto">
          <a:xfrm>
            <a:off x="3657601" y="609600"/>
            <a:ext cx="0" cy="381000"/>
          </a:xfrm>
          <a:prstGeom prst="line">
            <a:avLst/>
          </a:prstGeom>
          <a:noFill/>
          <a:ln w="9525">
            <a:solidFill>
              <a:srgbClr val="D60093"/>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91167" name="Line 16"/>
          <p:cNvSpPr>
            <a:spLocks noChangeShapeType="1"/>
          </p:cNvSpPr>
          <p:nvPr/>
        </p:nvSpPr>
        <p:spPr bwMode="auto">
          <a:xfrm>
            <a:off x="4038601" y="609600"/>
            <a:ext cx="19050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91168" name="Text Box 25"/>
          <p:cNvSpPr txBox="1">
            <a:spLocks noChangeArrowheads="1"/>
          </p:cNvSpPr>
          <p:nvPr/>
        </p:nvSpPr>
        <p:spPr bwMode="auto">
          <a:xfrm>
            <a:off x="900113" y="620713"/>
            <a:ext cx="111601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dirty="0" smtClean="0">
                <a:solidFill>
                  <a:srgbClr val="006600"/>
                </a:solidFill>
                <a:latin typeface="Times New Roman" pitchFamily="18" charset="0"/>
              </a:rPr>
              <a:t>h=4  </a:t>
            </a:r>
            <a:r>
              <a:rPr kumimoji="1" lang="en-US" altLang="zh-CN" dirty="0">
                <a:solidFill>
                  <a:srgbClr val="006600"/>
                </a:solidFill>
                <a:latin typeface="Times New Roman" pitchFamily="18" charset="0"/>
              </a:rPr>
              <a:t>f</a:t>
            </a:r>
            <a:r>
              <a:rPr kumimoji="1" lang="en-US" altLang="zh-CN" dirty="0" smtClean="0">
                <a:solidFill>
                  <a:srgbClr val="006600"/>
                </a:solidFill>
                <a:latin typeface="Times New Roman" pitchFamily="18" charset="0"/>
              </a:rPr>
              <a:t>=5</a:t>
            </a:r>
            <a:endParaRPr kumimoji="1" lang="en-US" altLang="zh-CN" dirty="0">
              <a:solidFill>
                <a:srgbClr val="006600"/>
              </a:solidFill>
              <a:latin typeface="Times New Roman" pitchFamily="18" charset="0"/>
            </a:endParaRPr>
          </a:p>
        </p:txBody>
      </p:sp>
      <p:sp>
        <p:nvSpPr>
          <p:cNvPr id="91169" name="Text Box 32"/>
          <p:cNvSpPr txBox="1">
            <a:spLocks noChangeArrowheads="1"/>
          </p:cNvSpPr>
          <p:nvPr/>
        </p:nvSpPr>
        <p:spPr bwMode="auto">
          <a:xfrm>
            <a:off x="2627313" y="728663"/>
            <a:ext cx="11525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dirty="0" smtClean="0">
                <a:solidFill>
                  <a:srgbClr val="006600"/>
                </a:solidFill>
                <a:latin typeface="Times New Roman" pitchFamily="18" charset="0"/>
              </a:rPr>
              <a:t>h=3  </a:t>
            </a:r>
            <a:r>
              <a:rPr kumimoji="1" lang="en-US" altLang="zh-CN" dirty="0">
                <a:solidFill>
                  <a:srgbClr val="006600"/>
                </a:solidFill>
                <a:latin typeface="Times New Roman" pitchFamily="18" charset="0"/>
              </a:rPr>
              <a:t>f</a:t>
            </a:r>
            <a:r>
              <a:rPr kumimoji="1" lang="en-US" altLang="zh-CN" dirty="0" smtClean="0">
                <a:solidFill>
                  <a:srgbClr val="006600"/>
                </a:solidFill>
                <a:latin typeface="Times New Roman" pitchFamily="18" charset="0"/>
              </a:rPr>
              <a:t>=4</a:t>
            </a:r>
            <a:endParaRPr lang="en-US" altLang="zh-CN" dirty="0">
              <a:solidFill>
                <a:srgbClr val="006600"/>
              </a:solidFill>
              <a:latin typeface="Times New Roman" pitchFamily="18" charset="0"/>
            </a:endParaRPr>
          </a:p>
        </p:txBody>
      </p:sp>
      <p:sp>
        <p:nvSpPr>
          <p:cNvPr id="91170" name="Text Box 33"/>
          <p:cNvSpPr txBox="1">
            <a:spLocks noChangeArrowheads="1"/>
          </p:cNvSpPr>
          <p:nvPr/>
        </p:nvSpPr>
        <p:spPr bwMode="auto">
          <a:xfrm>
            <a:off x="5508626" y="620713"/>
            <a:ext cx="11874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dirty="0">
                <a:solidFill>
                  <a:srgbClr val="006600"/>
                </a:solidFill>
                <a:latin typeface="Times New Roman" pitchFamily="18" charset="0"/>
              </a:rPr>
              <a:t>h</a:t>
            </a:r>
            <a:r>
              <a:rPr kumimoji="1" lang="en-US" altLang="zh-CN" dirty="0" smtClean="0">
                <a:solidFill>
                  <a:srgbClr val="006600"/>
                </a:solidFill>
                <a:latin typeface="Times New Roman" pitchFamily="18" charset="0"/>
              </a:rPr>
              <a:t>=3  </a:t>
            </a:r>
            <a:r>
              <a:rPr kumimoji="1" lang="en-US" altLang="zh-CN" dirty="0">
                <a:solidFill>
                  <a:srgbClr val="006600"/>
                </a:solidFill>
                <a:latin typeface="Times New Roman" pitchFamily="18" charset="0"/>
              </a:rPr>
              <a:t>f</a:t>
            </a:r>
            <a:r>
              <a:rPr kumimoji="1" lang="en-US" altLang="zh-CN" dirty="0" smtClean="0">
                <a:solidFill>
                  <a:srgbClr val="006600"/>
                </a:solidFill>
                <a:latin typeface="Times New Roman" pitchFamily="18" charset="0"/>
              </a:rPr>
              <a:t>=4</a:t>
            </a:r>
            <a:endParaRPr lang="en-US" altLang="zh-CN" dirty="0">
              <a:solidFill>
                <a:srgbClr val="006600"/>
              </a:solidFill>
              <a:latin typeface="Times New Roman" pitchFamily="18" charset="0"/>
            </a:endParaRPr>
          </a:p>
        </p:txBody>
      </p:sp>
      <p:sp>
        <p:nvSpPr>
          <p:cNvPr id="42" name="Line 22"/>
          <p:cNvSpPr>
            <a:spLocks noChangeShapeType="1"/>
          </p:cNvSpPr>
          <p:nvPr/>
        </p:nvSpPr>
        <p:spPr bwMode="auto">
          <a:xfrm flipH="1">
            <a:off x="4067944" y="1268760"/>
            <a:ext cx="1764196" cy="43204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grpSp>
        <p:nvGrpSpPr>
          <p:cNvPr id="15" name="组 14"/>
          <p:cNvGrpSpPr/>
          <p:nvPr/>
        </p:nvGrpSpPr>
        <p:grpSpPr>
          <a:xfrm>
            <a:off x="2735796" y="6129300"/>
            <a:ext cx="2042356" cy="621360"/>
            <a:chOff x="2735796" y="6129300"/>
            <a:chExt cx="2042356" cy="621360"/>
          </a:xfrm>
        </p:grpSpPr>
        <p:sp>
          <p:nvSpPr>
            <p:cNvPr id="52" name="Text Box 6"/>
            <p:cNvSpPr txBox="1">
              <a:spLocks noChangeArrowheads="1"/>
            </p:cNvSpPr>
            <p:nvPr/>
          </p:nvSpPr>
          <p:spPr bwMode="auto">
            <a:xfrm>
              <a:off x="3347864" y="6381328"/>
              <a:ext cx="14302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b="1" dirty="0" smtClean="0">
                  <a:solidFill>
                    <a:srgbClr val="0000CC"/>
                  </a:solidFill>
                  <a:latin typeface="Times New Roman" pitchFamily="18" charset="0"/>
                </a:rPr>
                <a:t>(0,0,</a:t>
              </a:r>
              <a:r>
                <a:rPr kumimoji="1" lang="en-US" altLang="zh-CN" b="1" dirty="0">
                  <a:solidFill>
                    <a:srgbClr val="0000CC"/>
                  </a:solidFill>
                  <a:latin typeface="Times New Roman" pitchFamily="18" charset="0"/>
                </a:rPr>
                <a:t>0</a:t>
              </a:r>
              <a:r>
                <a:rPr kumimoji="1" lang="en-US" altLang="zh-CN" b="1" dirty="0" smtClean="0">
                  <a:solidFill>
                    <a:srgbClr val="0000CC"/>
                  </a:solidFill>
                  <a:latin typeface="Times New Roman" pitchFamily="18" charset="0"/>
                </a:rPr>
                <a:t>)</a:t>
              </a:r>
              <a:endParaRPr kumimoji="1" lang="en-US" altLang="zh-CN" b="1" dirty="0">
                <a:solidFill>
                  <a:srgbClr val="0000CC"/>
                </a:solidFill>
                <a:latin typeface="Times New Roman" pitchFamily="18" charset="0"/>
              </a:endParaRPr>
            </a:p>
          </p:txBody>
        </p:sp>
        <p:sp>
          <p:nvSpPr>
            <p:cNvPr id="59" name="Line 18"/>
            <p:cNvSpPr>
              <a:spLocks noChangeShapeType="1"/>
            </p:cNvSpPr>
            <p:nvPr/>
          </p:nvSpPr>
          <p:spPr bwMode="auto">
            <a:xfrm>
              <a:off x="2735796" y="6129300"/>
              <a:ext cx="756084" cy="324036"/>
            </a:xfrm>
            <a:prstGeom prst="line">
              <a:avLst/>
            </a:prstGeom>
            <a:noFill/>
            <a:ln w="9525">
              <a:solidFill>
                <a:srgbClr val="D60093"/>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grpSp>
      <p:grpSp>
        <p:nvGrpSpPr>
          <p:cNvPr id="5" name="组 4"/>
          <p:cNvGrpSpPr/>
          <p:nvPr/>
        </p:nvGrpSpPr>
        <p:grpSpPr>
          <a:xfrm>
            <a:off x="2555776" y="1844824"/>
            <a:ext cx="2150368" cy="621360"/>
            <a:chOff x="2555776" y="1844824"/>
            <a:chExt cx="2150368" cy="621360"/>
          </a:xfrm>
        </p:grpSpPr>
        <p:sp>
          <p:nvSpPr>
            <p:cNvPr id="91171" name="Text Box 6"/>
            <p:cNvSpPr txBox="1">
              <a:spLocks noChangeArrowheads="1"/>
            </p:cNvSpPr>
            <p:nvPr/>
          </p:nvSpPr>
          <p:spPr bwMode="auto">
            <a:xfrm>
              <a:off x="3275856" y="2096852"/>
              <a:ext cx="14302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dirty="0" smtClean="0">
                  <a:solidFill>
                    <a:srgbClr val="0000CC"/>
                  </a:solidFill>
                  <a:latin typeface="Times New Roman" pitchFamily="18" charset="0"/>
                </a:rPr>
                <a:t>(</a:t>
              </a:r>
              <a:r>
                <a:rPr kumimoji="1" lang="en-US" altLang="zh-CN" dirty="0">
                  <a:solidFill>
                    <a:srgbClr val="0000CC"/>
                  </a:solidFill>
                  <a:latin typeface="Times New Roman" pitchFamily="18" charset="0"/>
                </a:rPr>
                <a:t>3,0,0)</a:t>
              </a:r>
            </a:p>
          </p:txBody>
        </p:sp>
        <p:sp>
          <p:nvSpPr>
            <p:cNvPr id="91172" name="Line 18"/>
            <p:cNvSpPr>
              <a:spLocks noChangeShapeType="1"/>
            </p:cNvSpPr>
            <p:nvPr/>
          </p:nvSpPr>
          <p:spPr bwMode="auto">
            <a:xfrm>
              <a:off x="3671900" y="1844824"/>
              <a:ext cx="0" cy="288032"/>
            </a:xfrm>
            <a:prstGeom prst="line">
              <a:avLst/>
            </a:prstGeom>
            <a:noFill/>
            <a:ln w="9525">
              <a:solidFill>
                <a:srgbClr val="D60093"/>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61" name="Text Box 26"/>
            <p:cNvSpPr txBox="1">
              <a:spLocks noChangeArrowheads="1"/>
            </p:cNvSpPr>
            <p:nvPr/>
          </p:nvSpPr>
          <p:spPr bwMode="auto">
            <a:xfrm>
              <a:off x="2555776" y="1880828"/>
              <a:ext cx="12334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dirty="0" smtClean="0">
                  <a:solidFill>
                    <a:srgbClr val="006600"/>
                  </a:solidFill>
                  <a:latin typeface="Times New Roman" pitchFamily="18" charset="0"/>
                </a:rPr>
                <a:t>h=2  </a:t>
              </a:r>
              <a:r>
                <a:rPr kumimoji="1" lang="en-US" altLang="zh-CN" dirty="0">
                  <a:solidFill>
                    <a:srgbClr val="006600"/>
                  </a:solidFill>
                  <a:latin typeface="Times New Roman" pitchFamily="18" charset="0"/>
                </a:rPr>
                <a:t>f</a:t>
              </a:r>
              <a:r>
                <a:rPr kumimoji="1" lang="en-US" altLang="zh-CN" dirty="0" smtClean="0">
                  <a:solidFill>
                    <a:srgbClr val="006600"/>
                  </a:solidFill>
                  <a:latin typeface="Times New Roman" pitchFamily="18" charset="0"/>
                </a:rPr>
                <a:t>=5</a:t>
              </a:r>
              <a:endParaRPr kumimoji="1" lang="en-US" altLang="zh-CN" dirty="0">
                <a:solidFill>
                  <a:srgbClr val="006600"/>
                </a:solidFill>
                <a:latin typeface="Times New Roman" pitchFamily="18" charset="0"/>
              </a:endParaRPr>
            </a:p>
          </p:txBody>
        </p:sp>
      </p:grpSp>
      <p:grpSp>
        <p:nvGrpSpPr>
          <p:cNvPr id="6" name="组 5"/>
          <p:cNvGrpSpPr/>
          <p:nvPr/>
        </p:nvGrpSpPr>
        <p:grpSpPr>
          <a:xfrm>
            <a:off x="2555776" y="2384884"/>
            <a:ext cx="2150368" cy="657364"/>
            <a:chOff x="2555776" y="2384884"/>
            <a:chExt cx="2150368" cy="657364"/>
          </a:xfrm>
        </p:grpSpPr>
        <p:sp>
          <p:nvSpPr>
            <p:cNvPr id="43" name="Text Box 6"/>
            <p:cNvSpPr txBox="1">
              <a:spLocks noChangeArrowheads="1"/>
            </p:cNvSpPr>
            <p:nvPr/>
          </p:nvSpPr>
          <p:spPr bwMode="auto">
            <a:xfrm>
              <a:off x="3275856" y="2672916"/>
              <a:ext cx="14302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dirty="0" smtClean="0">
                  <a:solidFill>
                    <a:srgbClr val="0000CC"/>
                  </a:solidFill>
                  <a:latin typeface="Times New Roman" pitchFamily="18" charset="0"/>
                </a:rPr>
                <a:t>(3,1,1)</a:t>
              </a:r>
              <a:endParaRPr kumimoji="1" lang="en-US" altLang="zh-CN" dirty="0">
                <a:solidFill>
                  <a:srgbClr val="0000CC"/>
                </a:solidFill>
                <a:latin typeface="Times New Roman" pitchFamily="18" charset="0"/>
              </a:endParaRPr>
            </a:p>
          </p:txBody>
        </p:sp>
        <p:sp>
          <p:nvSpPr>
            <p:cNvPr id="44" name="Line 18"/>
            <p:cNvSpPr>
              <a:spLocks noChangeShapeType="1"/>
            </p:cNvSpPr>
            <p:nvPr/>
          </p:nvSpPr>
          <p:spPr bwMode="auto">
            <a:xfrm>
              <a:off x="3671900" y="2456892"/>
              <a:ext cx="0" cy="288032"/>
            </a:xfrm>
            <a:prstGeom prst="line">
              <a:avLst/>
            </a:prstGeom>
            <a:noFill/>
            <a:ln w="9525">
              <a:solidFill>
                <a:srgbClr val="D60093"/>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62" name="Text Box 26"/>
            <p:cNvSpPr txBox="1">
              <a:spLocks noChangeArrowheads="1"/>
            </p:cNvSpPr>
            <p:nvPr/>
          </p:nvSpPr>
          <p:spPr bwMode="auto">
            <a:xfrm>
              <a:off x="2555776" y="2384884"/>
              <a:ext cx="12334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dirty="0" smtClean="0">
                  <a:solidFill>
                    <a:srgbClr val="006600"/>
                  </a:solidFill>
                  <a:latin typeface="Times New Roman" pitchFamily="18" charset="0"/>
                </a:rPr>
                <a:t>h=3  </a:t>
              </a:r>
              <a:r>
                <a:rPr kumimoji="1" lang="en-US" altLang="zh-CN" dirty="0">
                  <a:solidFill>
                    <a:srgbClr val="006600"/>
                  </a:solidFill>
                  <a:latin typeface="Times New Roman" pitchFamily="18" charset="0"/>
                </a:rPr>
                <a:t>f</a:t>
              </a:r>
              <a:r>
                <a:rPr kumimoji="1" lang="en-US" altLang="zh-CN" dirty="0" smtClean="0">
                  <a:solidFill>
                    <a:srgbClr val="006600"/>
                  </a:solidFill>
                  <a:latin typeface="Times New Roman" pitchFamily="18" charset="0"/>
                </a:rPr>
                <a:t>=7</a:t>
              </a:r>
              <a:endParaRPr kumimoji="1" lang="en-US" altLang="zh-CN" dirty="0">
                <a:solidFill>
                  <a:srgbClr val="006600"/>
                </a:solidFill>
                <a:latin typeface="Times New Roman" pitchFamily="18" charset="0"/>
              </a:endParaRPr>
            </a:p>
          </p:txBody>
        </p:sp>
      </p:grpSp>
      <p:grpSp>
        <p:nvGrpSpPr>
          <p:cNvPr id="8" name="组 7"/>
          <p:cNvGrpSpPr/>
          <p:nvPr/>
        </p:nvGrpSpPr>
        <p:grpSpPr>
          <a:xfrm>
            <a:off x="2555776" y="2960948"/>
            <a:ext cx="2150368" cy="657364"/>
            <a:chOff x="2555776" y="2960948"/>
            <a:chExt cx="2150368" cy="657364"/>
          </a:xfrm>
        </p:grpSpPr>
        <p:sp>
          <p:nvSpPr>
            <p:cNvPr id="45" name="Text Box 6"/>
            <p:cNvSpPr txBox="1">
              <a:spLocks noChangeArrowheads="1"/>
            </p:cNvSpPr>
            <p:nvPr/>
          </p:nvSpPr>
          <p:spPr bwMode="auto">
            <a:xfrm>
              <a:off x="3275856" y="3248980"/>
              <a:ext cx="14302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dirty="0" smtClean="0">
                  <a:solidFill>
                    <a:srgbClr val="0000CC"/>
                  </a:solidFill>
                  <a:latin typeface="Times New Roman" pitchFamily="18" charset="0"/>
                </a:rPr>
                <a:t>(1,1,</a:t>
              </a:r>
              <a:r>
                <a:rPr kumimoji="1" lang="zh-CN" altLang="zh-CN" dirty="0">
                  <a:solidFill>
                    <a:srgbClr val="0000CC"/>
                  </a:solidFill>
                  <a:latin typeface="Times New Roman" pitchFamily="18" charset="0"/>
                </a:rPr>
                <a:t>0</a:t>
              </a:r>
              <a:r>
                <a:rPr kumimoji="1" lang="en-US" altLang="zh-CN" dirty="0" smtClean="0">
                  <a:solidFill>
                    <a:srgbClr val="0000CC"/>
                  </a:solidFill>
                  <a:latin typeface="Times New Roman" pitchFamily="18" charset="0"/>
                </a:rPr>
                <a:t>)</a:t>
              </a:r>
              <a:endParaRPr kumimoji="1" lang="en-US" altLang="zh-CN" dirty="0">
                <a:solidFill>
                  <a:srgbClr val="0000CC"/>
                </a:solidFill>
                <a:latin typeface="Times New Roman" pitchFamily="18" charset="0"/>
              </a:endParaRPr>
            </a:p>
          </p:txBody>
        </p:sp>
        <p:sp>
          <p:nvSpPr>
            <p:cNvPr id="54" name="Line 18"/>
            <p:cNvSpPr>
              <a:spLocks noChangeShapeType="1"/>
            </p:cNvSpPr>
            <p:nvPr/>
          </p:nvSpPr>
          <p:spPr bwMode="auto">
            <a:xfrm>
              <a:off x="3671900" y="2996952"/>
              <a:ext cx="0" cy="288032"/>
            </a:xfrm>
            <a:prstGeom prst="line">
              <a:avLst/>
            </a:prstGeom>
            <a:noFill/>
            <a:ln w="9525">
              <a:solidFill>
                <a:srgbClr val="D60093"/>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63" name="Text Box 26"/>
            <p:cNvSpPr txBox="1">
              <a:spLocks noChangeArrowheads="1"/>
            </p:cNvSpPr>
            <p:nvPr/>
          </p:nvSpPr>
          <p:spPr bwMode="auto">
            <a:xfrm>
              <a:off x="2555776" y="2960948"/>
              <a:ext cx="12334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dirty="0" smtClean="0">
                  <a:solidFill>
                    <a:srgbClr val="006600"/>
                  </a:solidFill>
                  <a:latin typeface="Times New Roman" pitchFamily="18" charset="0"/>
                </a:rPr>
                <a:t>h=1  </a:t>
              </a:r>
              <a:r>
                <a:rPr kumimoji="1" lang="en-US" altLang="zh-CN" dirty="0">
                  <a:solidFill>
                    <a:srgbClr val="006600"/>
                  </a:solidFill>
                  <a:latin typeface="Times New Roman" pitchFamily="18" charset="0"/>
                </a:rPr>
                <a:t>f</a:t>
              </a:r>
              <a:r>
                <a:rPr kumimoji="1" lang="en-US" altLang="zh-CN" dirty="0" smtClean="0">
                  <a:solidFill>
                    <a:srgbClr val="006600"/>
                  </a:solidFill>
                  <a:latin typeface="Times New Roman" pitchFamily="18" charset="0"/>
                </a:rPr>
                <a:t>=6</a:t>
              </a:r>
              <a:endParaRPr kumimoji="1" lang="en-US" altLang="zh-CN" dirty="0">
                <a:solidFill>
                  <a:srgbClr val="006600"/>
                </a:solidFill>
                <a:latin typeface="Times New Roman" pitchFamily="18" charset="0"/>
              </a:endParaRPr>
            </a:p>
          </p:txBody>
        </p:sp>
      </p:grpSp>
      <p:grpSp>
        <p:nvGrpSpPr>
          <p:cNvPr id="9" name="组 8"/>
          <p:cNvGrpSpPr/>
          <p:nvPr/>
        </p:nvGrpSpPr>
        <p:grpSpPr>
          <a:xfrm>
            <a:off x="2555776" y="3537012"/>
            <a:ext cx="2186372" cy="693368"/>
            <a:chOff x="2555776" y="3537012"/>
            <a:chExt cx="2186372" cy="693368"/>
          </a:xfrm>
        </p:grpSpPr>
        <p:sp>
          <p:nvSpPr>
            <p:cNvPr id="46" name="Text Box 6"/>
            <p:cNvSpPr txBox="1">
              <a:spLocks noChangeArrowheads="1"/>
            </p:cNvSpPr>
            <p:nvPr/>
          </p:nvSpPr>
          <p:spPr bwMode="auto">
            <a:xfrm>
              <a:off x="3311860" y="3861048"/>
              <a:ext cx="14302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dirty="0" smtClean="0">
                  <a:solidFill>
                    <a:srgbClr val="0000CC"/>
                  </a:solidFill>
                  <a:latin typeface="Times New Roman" pitchFamily="18" charset="0"/>
                </a:rPr>
                <a:t>(2,2,1)</a:t>
              </a:r>
              <a:endParaRPr kumimoji="1" lang="en-US" altLang="zh-CN" dirty="0">
                <a:solidFill>
                  <a:srgbClr val="0000CC"/>
                </a:solidFill>
                <a:latin typeface="Times New Roman" pitchFamily="18" charset="0"/>
              </a:endParaRPr>
            </a:p>
          </p:txBody>
        </p:sp>
        <p:sp>
          <p:nvSpPr>
            <p:cNvPr id="55" name="Line 18"/>
            <p:cNvSpPr>
              <a:spLocks noChangeShapeType="1"/>
            </p:cNvSpPr>
            <p:nvPr/>
          </p:nvSpPr>
          <p:spPr bwMode="auto">
            <a:xfrm>
              <a:off x="3671900" y="3681028"/>
              <a:ext cx="0" cy="288032"/>
            </a:xfrm>
            <a:prstGeom prst="line">
              <a:avLst/>
            </a:prstGeom>
            <a:noFill/>
            <a:ln w="9525">
              <a:solidFill>
                <a:srgbClr val="D60093"/>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64" name="Text Box 26"/>
            <p:cNvSpPr txBox="1">
              <a:spLocks noChangeArrowheads="1"/>
            </p:cNvSpPr>
            <p:nvPr/>
          </p:nvSpPr>
          <p:spPr bwMode="auto">
            <a:xfrm>
              <a:off x="2555776" y="3537012"/>
              <a:ext cx="12334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dirty="0" smtClean="0">
                  <a:solidFill>
                    <a:srgbClr val="006600"/>
                  </a:solidFill>
                  <a:latin typeface="Times New Roman" pitchFamily="18" charset="0"/>
                </a:rPr>
                <a:t>h=3  </a:t>
              </a:r>
              <a:r>
                <a:rPr kumimoji="1" lang="en-US" altLang="zh-CN" dirty="0">
                  <a:solidFill>
                    <a:srgbClr val="006600"/>
                  </a:solidFill>
                  <a:latin typeface="Times New Roman" pitchFamily="18" charset="0"/>
                </a:rPr>
                <a:t>f</a:t>
              </a:r>
              <a:r>
                <a:rPr kumimoji="1" lang="en-US" altLang="zh-CN" dirty="0" smtClean="0">
                  <a:solidFill>
                    <a:srgbClr val="006600"/>
                  </a:solidFill>
                  <a:latin typeface="Times New Roman" pitchFamily="18" charset="0"/>
                </a:rPr>
                <a:t>=9</a:t>
              </a:r>
              <a:endParaRPr kumimoji="1" lang="en-US" altLang="zh-CN" dirty="0">
                <a:solidFill>
                  <a:srgbClr val="006600"/>
                </a:solidFill>
                <a:latin typeface="Times New Roman" pitchFamily="18" charset="0"/>
              </a:endParaRPr>
            </a:p>
          </p:txBody>
        </p:sp>
      </p:grpSp>
      <p:grpSp>
        <p:nvGrpSpPr>
          <p:cNvPr id="11" name="组 10"/>
          <p:cNvGrpSpPr/>
          <p:nvPr/>
        </p:nvGrpSpPr>
        <p:grpSpPr>
          <a:xfrm>
            <a:off x="2555776" y="4221088"/>
            <a:ext cx="2222376" cy="585356"/>
            <a:chOff x="2555776" y="4221088"/>
            <a:chExt cx="2222376" cy="585356"/>
          </a:xfrm>
        </p:grpSpPr>
        <p:sp>
          <p:nvSpPr>
            <p:cNvPr id="47" name="Text Box 6"/>
            <p:cNvSpPr txBox="1">
              <a:spLocks noChangeArrowheads="1"/>
            </p:cNvSpPr>
            <p:nvPr/>
          </p:nvSpPr>
          <p:spPr bwMode="auto">
            <a:xfrm>
              <a:off x="3347864" y="4437112"/>
              <a:ext cx="14302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dirty="0" smtClean="0">
                  <a:solidFill>
                    <a:srgbClr val="0000CC"/>
                  </a:solidFill>
                  <a:latin typeface="Times New Roman" pitchFamily="18" charset="0"/>
                </a:rPr>
                <a:t>(0,</a:t>
              </a:r>
              <a:r>
                <a:rPr kumimoji="1" lang="zh-CN" altLang="zh-CN" dirty="0" smtClean="0">
                  <a:solidFill>
                    <a:srgbClr val="0000CC"/>
                  </a:solidFill>
                  <a:latin typeface="Times New Roman" pitchFamily="18" charset="0"/>
                </a:rPr>
                <a:t>2</a:t>
              </a:r>
              <a:r>
                <a:rPr kumimoji="1" lang="en-US" altLang="zh-CN" dirty="0" smtClean="0">
                  <a:solidFill>
                    <a:srgbClr val="0000CC"/>
                  </a:solidFill>
                  <a:latin typeface="Times New Roman" pitchFamily="18" charset="0"/>
                </a:rPr>
                <a:t>,</a:t>
              </a:r>
              <a:r>
                <a:rPr kumimoji="1" lang="zh-CN" altLang="zh-CN" dirty="0" smtClean="0">
                  <a:solidFill>
                    <a:srgbClr val="0000CC"/>
                  </a:solidFill>
                  <a:latin typeface="Times New Roman" pitchFamily="18" charset="0"/>
                </a:rPr>
                <a:t>0</a:t>
              </a:r>
              <a:r>
                <a:rPr kumimoji="1" lang="en-US" altLang="zh-CN" dirty="0" smtClean="0">
                  <a:solidFill>
                    <a:srgbClr val="0000CC"/>
                  </a:solidFill>
                  <a:latin typeface="Times New Roman" pitchFamily="18" charset="0"/>
                </a:rPr>
                <a:t>)</a:t>
              </a:r>
              <a:endParaRPr kumimoji="1" lang="en-US" altLang="zh-CN" dirty="0">
                <a:solidFill>
                  <a:srgbClr val="0000CC"/>
                </a:solidFill>
                <a:latin typeface="Times New Roman" pitchFamily="18" charset="0"/>
              </a:endParaRPr>
            </a:p>
          </p:txBody>
        </p:sp>
        <p:sp>
          <p:nvSpPr>
            <p:cNvPr id="53" name="Line 18"/>
            <p:cNvSpPr>
              <a:spLocks noChangeShapeType="1"/>
            </p:cNvSpPr>
            <p:nvPr/>
          </p:nvSpPr>
          <p:spPr bwMode="auto">
            <a:xfrm>
              <a:off x="3671900" y="4221088"/>
              <a:ext cx="0" cy="288032"/>
            </a:xfrm>
            <a:prstGeom prst="line">
              <a:avLst/>
            </a:prstGeom>
            <a:noFill/>
            <a:ln w="9525">
              <a:solidFill>
                <a:srgbClr val="D60093"/>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65" name="Text Box 26"/>
            <p:cNvSpPr txBox="1">
              <a:spLocks noChangeArrowheads="1"/>
            </p:cNvSpPr>
            <p:nvPr/>
          </p:nvSpPr>
          <p:spPr bwMode="auto">
            <a:xfrm>
              <a:off x="2555776" y="4221088"/>
              <a:ext cx="12334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dirty="0" smtClean="0">
                  <a:solidFill>
                    <a:srgbClr val="006600"/>
                  </a:solidFill>
                  <a:latin typeface="Times New Roman" pitchFamily="18" charset="0"/>
                </a:rPr>
                <a:t>h=1  </a:t>
              </a:r>
              <a:r>
                <a:rPr kumimoji="1" lang="en-US" altLang="zh-CN" dirty="0">
                  <a:solidFill>
                    <a:srgbClr val="006600"/>
                  </a:solidFill>
                  <a:latin typeface="Times New Roman" pitchFamily="18" charset="0"/>
                </a:rPr>
                <a:t>f</a:t>
              </a:r>
              <a:r>
                <a:rPr kumimoji="1" lang="en-US" altLang="zh-CN" dirty="0" smtClean="0">
                  <a:solidFill>
                    <a:srgbClr val="006600"/>
                  </a:solidFill>
                  <a:latin typeface="Times New Roman" pitchFamily="18" charset="0"/>
                </a:rPr>
                <a:t>=8</a:t>
              </a:r>
              <a:endParaRPr kumimoji="1" lang="en-US" altLang="zh-CN" dirty="0">
                <a:solidFill>
                  <a:srgbClr val="006600"/>
                </a:solidFill>
                <a:latin typeface="Times New Roman" pitchFamily="18" charset="0"/>
              </a:endParaRPr>
            </a:p>
          </p:txBody>
        </p:sp>
      </p:grpSp>
      <p:grpSp>
        <p:nvGrpSpPr>
          <p:cNvPr id="12" name="组 11"/>
          <p:cNvGrpSpPr/>
          <p:nvPr/>
        </p:nvGrpSpPr>
        <p:grpSpPr>
          <a:xfrm>
            <a:off x="2519772" y="4725144"/>
            <a:ext cx="2222376" cy="585356"/>
            <a:chOff x="2519772" y="4725144"/>
            <a:chExt cx="2222376" cy="585356"/>
          </a:xfrm>
        </p:grpSpPr>
        <p:sp>
          <p:nvSpPr>
            <p:cNvPr id="48" name="Text Box 6"/>
            <p:cNvSpPr txBox="1">
              <a:spLocks noChangeArrowheads="1"/>
            </p:cNvSpPr>
            <p:nvPr/>
          </p:nvSpPr>
          <p:spPr bwMode="auto">
            <a:xfrm>
              <a:off x="3311860" y="4941168"/>
              <a:ext cx="14302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dirty="0" smtClean="0">
                  <a:solidFill>
                    <a:srgbClr val="0000CC"/>
                  </a:solidFill>
                  <a:latin typeface="Times New Roman" pitchFamily="18" charset="0"/>
                </a:rPr>
                <a:t>(0,</a:t>
              </a:r>
              <a:r>
                <a:rPr kumimoji="1" lang="zh-CN" altLang="zh-CN" dirty="0">
                  <a:solidFill>
                    <a:srgbClr val="0000CC"/>
                  </a:solidFill>
                  <a:latin typeface="Times New Roman" pitchFamily="18" charset="0"/>
                </a:rPr>
                <a:t>3</a:t>
              </a:r>
              <a:r>
                <a:rPr kumimoji="1" lang="en-US" altLang="zh-CN" dirty="0" smtClean="0">
                  <a:solidFill>
                    <a:srgbClr val="0000CC"/>
                  </a:solidFill>
                  <a:latin typeface="Times New Roman" pitchFamily="18" charset="0"/>
                </a:rPr>
                <a:t>,1)</a:t>
              </a:r>
              <a:endParaRPr kumimoji="1" lang="en-US" altLang="zh-CN" dirty="0">
                <a:solidFill>
                  <a:srgbClr val="0000CC"/>
                </a:solidFill>
                <a:latin typeface="Times New Roman" pitchFamily="18" charset="0"/>
              </a:endParaRPr>
            </a:p>
          </p:txBody>
        </p:sp>
        <p:sp>
          <p:nvSpPr>
            <p:cNvPr id="56" name="Line 18"/>
            <p:cNvSpPr>
              <a:spLocks noChangeShapeType="1"/>
            </p:cNvSpPr>
            <p:nvPr/>
          </p:nvSpPr>
          <p:spPr bwMode="auto">
            <a:xfrm>
              <a:off x="3671900" y="4797152"/>
              <a:ext cx="0" cy="288032"/>
            </a:xfrm>
            <a:prstGeom prst="line">
              <a:avLst/>
            </a:prstGeom>
            <a:noFill/>
            <a:ln w="9525">
              <a:solidFill>
                <a:srgbClr val="D60093"/>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66" name="Text Box 26"/>
            <p:cNvSpPr txBox="1">
              <a:spLocks noChangeArrowheads="1"/>
            </p:cNvSpPr>
            <p:nvPr/>
          </p:nvSpPr>
          <p:spPr bwMode="auto">
            <a:xfrm>
              <a:off x="2519772" y="4725144"/>
              <a:ext cx="12334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dirty="0" smtClean="0">
                  <a:solidFill>
                    <a:srgbClr val="006600"/>
                  </a:solidFill>
                  <a:latin typeface="Times New Roman" pitchFamily="18" charset="0"/>
                </a:rPr>
                <a:t>h=2  </a:t>
              </a:r>
              <a:r>
                <a:rPr kumimoji="1" lang="en-US" altLang="zh-CN" dirty="0">
                  <a:solidFill>
                    <a:srgbClr val="006600"/>
                  </a:solidFill>
                  <a:latin typeface="Times New Roman" pitchFamily="18" charset="0"/>
                </a:rPr>
                <a:t>f</a:t>
              </a:r>
              <a:r>
                <a:rPr kumimoji="1" lang="en-US" altLang="zh-CN" dirty="0" smtClean="0">
                  <a:solidFill>
                    <a:srgbClr val="006600"/>
                  </a:solidFill>
                  <a:latin typeface="Times New Roman" pitchFamily="18" charset="0"/>
                </a:rPr>
                <a:t>=10</a:t>
              </a:r>
              <a:endParaRPr kumimoji="1" lang="en-US" altLang="zh-CN" dirty="0">
                <a:solidFill>
                  <a:srgbClr val="006600"/>
                </a:solidFill>
                <a:latin typeface="Times New Roman" pitchFamily="18" charset="0"/>
              </a:endParaRPr>
            </a:p>
          </p:txBody>
        </p:sp>
      </p:grpSp>
      <p:grpSp>
        <p:nvGrpSpPr>
          <p:cNvPr id="13" name="组 12"/>
          <p:cNvGrpSpPr/>
          <p:nvPr/>
        </p:nvGrpSpPr>
        <p:grpSpPr>
          <a:xfrm>
            <a:off x="2519772" y="5219908"/>
            <a:ext cx="2222376" cy="630652"/>
            <a:chOff x="2519772" y="5219908"/>
            <a:chExt cx="2222376" cy="630652"/>
          </a:xfrm>
        </p:grpSpPr>
        <p:sp>
          <p:nvSpPr>
            <p:cNvPr id="49" name="Text Box 6"/>
            <p:cNvSpPr txBox="1">
              <a:spLocks noChangeArrowheads="1"/>
            </p:cNvSpPr>
            <p:nvPr/>
          </p:nvSpPr>
          <p:spPr bwMode="auto">
            <a:xfrm>
              <a:off x="3311860" y="5481228"/>
              <a:ext cx="14302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dirty="0" smtClean="0">
                  <a:solidFill>
                    <a:srgbClr val="0000CC"/>
                  </a:solidFill>
                  <a:latin typeface="Times New Roman" pitchFamily="18" charset="0"/>
                </a:rPr>
                <a:t>(</a:t>
              </a:r>
              <a:r>
                <a:rPr kumimoji="1" lang="zh-CN" altLang="zh-CN" dirty="0">
                  <a:solidFill>
                    <a:srgbClr val="0000CC"/>
                  </a:solidFill>
                  <a:latin typeface="Times New Roman" pitchFamily="18" charset="0"/>
                </a:rPr>
                <a:t>0</a:t>
              </a:r>
              <a:r>
                <a:rPr kumimoji="1" lang="en-US" altLang="zh-CN" dirty="0" smtClean="0">
                  <a:solidFill>
                    <a:srgbClr val="0000CC"/>
                  </a:solidFill>
                  <a:latin typeface="Times New Roman" pitchFamily="18" charset="0"/>
                </a:rPr>
                <a:t>,1,</a:t>
              </a:r>
              <a:r>
                <a:rPr kumimoji="1" lang="zh-CN" altLang="zh-CN" dirty="0" smtClean="0">
                  <a:solidFill>
                    <a:srgbClr val="0000CC"/>
                  </a:solidFill>
                  <a:latin typeface="Times New Roman" pitchFamily="18" charset="0"/>
                </a:rPr>
                <a:t>0</a:t>
              </a:r>
              <a:r>
                <a:rPr kumimoji="1" lang="en-US" altLang="zh-CN" dirty="0" smtClean="0">
                  <a:solidFill>
                    <a:srgbClr val="0000CC"/>
                  </a:solidFill>
                  <a:latin typeface="Times New Roman" pitchFamily="18" charset="0"/>
                </a:rPr>
                <a:t>)</a:t>
              </a:r>
              <a:endParaRPr kumimoji="1" lang="en-US" altLang="zh-CN" dirty="0">
                <a:solidFill>
                  <a:srgbClr val="0000CC"/>
                </a:solidFill>
                <a:latin typeface="Times New Roman" pitchFamily="18" charset="0"/>
              </a:endParaRPr>
            </a:p>
          </p:txBody>
        </p:sp>
        <p:sp>
          <p:nvSpPr>
            <p:cNvPr id="57" name="Line 18"/>
            <p:cNvSpPr>
              <a:spLocks noChangeShapeType="1"/>
            </p:cNvSpPr>
            <p:nvPr/>
          </p:nvSpPr>
          <p:spPr bwMode="auto">
            <a:xfrm>
              <a:off x="3671900" y="5301208"/>
              <a:ext cx="0" cy="288032"/>
            </a:xfrm>
            <a:prstGeom prst="line">
              <a:avLst/>
            </a:prstGeom>
            <a:noFill/>
            <a:ln w="9525">
              <a:solidFill>
                <a:srgbClr val="D60093"/>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67" name="Text Box 26"/>
            <p:cNvSpPr txBox="1">
              <a:spLocks noChangeArrowheads="1"/>
            </p:cNvSpPr>
            <p:nvPr/>
          </p:nvSpPr>
          <p:spPr bwMode="auto">
            <a:xfrm>
              <a:off x="2519772" y="5219908"/>
              <a:ext cx="12334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dirty="0" smtClean="0">
                  <a:solidFill>
                    <a:srgbClr val="006600"/>
                  </a:solidFill>
                  <a:latin typeface="Times New Roman" pitchFamily="18" charset="0"/>
                </a:rPr>
                <a:t>h=0  </a:t>
              </a:r>
              <a:r>
                <a:rPr kumimoji="1" lang="en-US" altLang="zh-CN" dirty="0">
                  <a:solidFill>
                    <a:srgbClr val="006600"/>
                  </a:solidFill>
                  <a:latin typeface="Times New Roman" pitchFamily="18" charset="0"/>
                </a:rPr>
                <a:t>f</a:t>
              </a:r>
              <a:r>
                <a:rPr kumimoji="1" lang="en-US" altLang="zh-CN" dirty="0" smtClean="0">
                  <a:solidFill>
                    <a:srgbClr val="006600"/>
                  </a:solidFill>
                  <a:latin typeface="Times New Roman" pitchFamily="18" charset="0"/>
                </a:rPr>
                <a:t>=9</a:t>
              </a:r>
              <a:endParaRPr kumimoji="1" lang="en-US" altLang="zh-CN" dirty="0">
                <a:solidFill>
                  <a:srgbClr val="006600"/>
                </a:solidFill>
                <a:latin typeface="Times New Roman" pitchFamily="18" charset="0"/>
              </a:endParaRPr>
            </a:p>
          </p:txBody>
        </p:sp>
      </p:grpSp>
      <p:grpSp>
        <p:nvGrpSpPr>
          <p:cNvPr id="14" name="组 13"/>
          <p:cNvGrpSpPr/>
          <p:nvPr/>
        </p:nvGrpSpPr>
        <p:grpSpPr>
          <a:xfrm>
            <a:off x="1331640" y="5553236"/>
            <a:ext cx="4653868" cy="693368"/>
            <a:chOff x="1331640" y="5553236"/>
            <a:chExt cx="4653868" cy="693368"/>
          </a:xfrm>
        </p:grpSpPr>
        <p:sp>
          <p:nvSpPr>
            <p:cNvPr id="50" name="Text Box 6"/>
            <p:cNvSpPr txBox="1">
              <a:spLocks noChangeArrowheads="1"/>
            </p:cNvSpPr>
            <p:nvPr/>
          </p:nvSpPr>
          <p:spPr bwMode="auto">
            <a:xfrm>
              <a:off x="2051720" y="5841268"/>
              <a:ext cx="14302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dirty="0" smtClean="0">
                  <a:solidFill>
                    <a:srgbClr val="0000CC"/>
                  </a:solidFill>
                  <a:latin typeface="Times New Roman" pitchFamily="18" charset="0"/>
                </a:rPr>
                <a:t>(1,1,</a:t>
              </a:r>
              <a:r>
                <a:rPr kumimoji="1" lang="zh-CN" altLang="zh-CN" dirty="0" smtClean="0">
                  <a:solidFill>
                    <a:srgbClr val="0000CC"/>
                  </a:solidFill>
                  <a:latin typeface="Times New Roman" pitchFamily="18" charset="0"/>
                </a:rPr>
                <a:t>1</a:t>
              </a:r>
              <a:r>
                <a:rPr kumimoji="1" lang="en-US" altLang="zh-CN" dirty="0" smtClean="0">
                  <a:solidFill>
                    <a:srgbClr val="0000CC"/>
                  </a:solidFill>
                  <a:latin typeface="Times New Roman" pitchFamily="18" charset="0"/>
                </a:rPr>
                <a:t>)</a:t>
              </a:r>
              <a:endParaRPr kumimoji="1" lang="en-US" altLang="zh-CN" dirty="0">
                <a:solidFill>
                  <a:srgbClr val="0000CC"/>
                </a:solidFill>
                <a:latin typeface="Times New Roman" pitchFamily="18" charset="0"/>
              </a:endParaRPr>
            </a:p>
          </p:txBody>
        </p:sp>
        <p:sp>
          <p:nvSpPr>
            <p:cNvPr id="51" name="Text Box 6"/>
            <p:cNvSpPr txBox="1">
              <a:spLocks noChangeArrowheads="1"/>
            </p:cNvSpPr>
            <p:nvPr/>
          </p:nvSpPr>
          <p:spPr bwMode="auto">
            <a:xfrm>
              <a:off x="4463988" y="5877272"/>
              <a:ext cx="14302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dirty="0" smtClean="0">
                  <a:solidFill>
                    <a:srgbClr val="0000CC"/>
                  </a:solidFill>
                  <a:latin typeface="Times New Roman" pitchFamily="18" charset="0"/>
                </a:rPr>
                <a:t>(</a:t>
              </a:r>
              <a:r>
                <a:rPr kumimoji="1" lang="en-US" altLang="zh-CN" dirty="0">
                  <a:solidFill>
                    <a:srgbClr val="0000CC"/>
                  </a:solidFill>
                  <a:latin typeface="Times New Roman" pitchFamily="18" charset="0"/>
                </a:rPr>
                <a:t>0</a:t>
              </a:r>
              <a:r>
                <a:rPr kumimoji="1" lang="en-US" altLang="zh-CN" dirty="0" smtClean="0">
                  <a:solidFill>
                    <a:srgbClr val="0000CC"/>
                  </a:solidFill>
                  <a:latin typeface="Times New Roman" pitchFamily="18" charset="0"/>
                </a:rPr>
                <a:t>,2,</a:t>
              </a:r>
              <a:r>
                <a:rPr kumimoji="1" lang="zh-CN" altLang="zh-CN" dirty="0" smtClean="0">
                  <a:solidFill>
                    <a:srgbClr val="0000CC"/>
                  </a:solidFill>
                  <a:latin typeface="Times New Roman" pitchFamily="18" charset="0"/>
                </a:rPr>
                <a:t>1</a:t>
              </a:r>
              <a:r>
                <a:rPr kumimoji="1" lang="en-US" altLang="zh-CN" dirty="0" smtClean="0">
                  <a:solidFill>
                    <a:srgbClr val="0000CC"/>
                  </a:solidFill>
                  <a:latin typeface="Times New Roman" pitchFamily="18" charset="0"/>
                </a:rPr>
                <a:t>)</a:t>
              </a:r>
              <a:endParaRPr kumimoji="1" lang="en-US" altLang="zh-CN" dirty="0">
                <a:solidFill>
                  <a:srgbClr val="0000CC"/>
                </a:solidFill>
                <a:latin typeface="Times New Roman" pitchFamily="18" charset="0"/>
              </a:endParaRPr>
            </a:p>
          </p:txBody>
        </p:sp>
        <p:sp>
          <p:nvSpPr>
            <p:cNvPr id="58" name="Line 18"/>
            <p:cNvSpPr>
              <a:spLocks noChangeShapeType="1"/>
            </p:cNvSpPr>
            <p:nvPr/>
          </p:nvSpPr>
          <p:spPr bwMode="auto">
            <a:xfrm flipH="1">
              <a:off x="2591780" y="5697252"/>
              <a:ext cx="684076" cy="144016"/>
            </a:xfrm>
            <a:prstGeom prst="line">
              <a:avLst/>
            </a:prstGeom>
            <a:noFill/>
            <a:ln w="9525">
              <a:solidFill>
                <a:srgbClr val="D60093"/>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60" name="Line 22"/>
            <p:cNvSpPr>
              <a:spLocks noChangeShapeType="1"/>
            </p:cNvSpPr>
            <p:nvPr/>
          </p:nvSpPr>
          <p:spPr bwMode="auto">
            <a:xfrm>
              <a:off x="4067944" y="5661248"/>
              <a:ext cx="648072" cy="324036"/>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68" name="Text Box 26"/>
            <p:cNvSpPr txBox="1">
              <a:spLocks noChangeArrowheads="1"/>
            </p:cNvSpPr>
            <p:nvPr/>
          </p:nvSpPr>
          <p:spPr bwMode="auto">
            <a:xfrm>
              <a:off x="1331640" y="5553236"/>
              <a:ext cx="12334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dirty="0">
                  <a:solidFill>
                    <a:srgbClr val="006600"/>
                  </a:solidFill>
                  <a:latin typeface="Times New Roman" pitchFamily="18" charset="0"/>
                </a:rPr>
                <a:t>h</a:t>
              </a:r>
              <a:r>
                <a:rPr kumimoji="1" lang="en-US" altLang="zh-CN" dirty="0" smtClean="0">
                  <a:solidFill>
                    <a:srgbClr val="006600"/>
                  </a:solidFill>
                  <a:latin typeface="Times New Roman" pitchFamily="18" charset="0"/>
                </a:rPr>
                <a:t>=1  </a:t>
              </a:r>
              <a:r>
                <a:rPr kumimoji="1" lang="en-US" altLang="zh-CN" dirty="0">
                  <a:solidFill>
                    <a:srgbClr val="006600"/>
                  </a:solidFill>
                  <a:latin typeface="Times New Roman" pitchFamily="18" charset="0"/>
                </a:rPr>
                <a:t>f</a:t>
              </a:r>
              <a:r>
                <a:rPr kumimoji="1" lang="en-US" altLang="zh-CN" dirty="0" smtClean="0">
                  <a:solidFill>
                    <a:srgbClr val="006600"/>
                  </a:solidFill>
                  <a:latin typeface="Times New Roman" pitchFamily="18" charset="0"/>
                </a:rPr>
                <a:t>=11</a:t>
              </a:r>
              <a:endParaRPr kumimoji="1" lang="en-US" altLang="zh-CN" dirty="0">
                <a:solidFill>
                  <a:srgbClr val="006600"/>
                </a:solidFill>
                <a:latin typeface="Times New Roman" pitchFamily="18" charset="0"/>
              </a:endParaRPr>
            </a:p>
          </p:txBody>
        </p:sp>
        <p:sp>
          <p:nvSpPr>
            <p:cNvPr id="69" name="Text Box 26"/>
            <p:cNvSpPr txBox="1">
              <a:spLocks noChangeArrowheads="1"/>
            </p:cNvSpPr>
            <p:nvPr/>
          </p:nvSpPr>
          <p:spPr bwMode="auto">
            <a:xfrm>
              <a:off x="4752020" y="5553236"/>
              <a:ext cx="12334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dirty="0">
                  <a:solidFill>
                    <a:srgbClr val="006600"/>
                  </a:solidFill>
                  <a:latin typeface="Times New Roman" pitchFamily="18" charset="0"/>
                </a:rPr>
                <a:t>h</a:t>
              </a:r>
              <a:r>
                <a:rPr kumimoji="1" lang="en-US" altLang="zh-CN" dirty="0" smtClean="0">
                  <a:solidFill>
                    <a:srgbClr val="006600"/>
                  </a:solidFill>
                  <a:latin typeface="Times New Roman" pitchFamily="18" charset="0"/>
                </a:rPr>
                <a:t>=1  </a:t>
              </a:r>
              <a:r>
                <a:rPr kumimoji="1" lang="en-US" altLang="zh-CN" dirty="0">
                  <a:solidFill>
                    <a:srgbClr val="006600"/>
                  </a:solidFill>
                  <a:latin typeface="Times New Roman" pitchFamily="18" charset="0"/>
                </a:rPr>
                <a:t>f</a:t>
              </a:r>
              <a:r>
                <a:rPr kumimoji="1" lang="en-US" altLang="zh-CN" dirty="0" smtClean="0">
                  <a:solidFill>
                    <a:srgbClr val="006600"/>
                  </a:solidFill>
                  <a:latin typeface="Times New Roman" pitchFamily="18" charset="0"/>
                </a:rPr>
                <a:t>=11</a:t>
              </a:r>
              <a:endParaRPr kumimoji="1" lang="en-US" altLang="zh-CN" dirty="0">
                <a:solidFill>
                  <a:srgbClr val="006600"/>
                </a:solidFill>
                <a:latin typeface="Times New Roman" pitchFamily="18" charset="0"/>
              </a:endParaRPr>
            </a:p>
          </p:txBody>
        </p:sp>
      </p:grpSp>
      <p:sp>
        <p:nvSpPr>
          <p:cNvPr id="2" name="矩形 1"/>
          <p:cNvSpPr/>
          <p:nvPr/>
        </p:nvSpPr>
        <p:spPr>
          <a:xfrm>
            <a:off x="5400092" y="899428"/>
            <a:ext cx="800069" cy="369332"/>
          </a:xfrm>
          <a:prstGeom prst="rect">
            <a:avLst/>
          </a:prstGeom>
        </p:spPr>
        <p:txBody>
          <a:bodyPr wrap="none">
            <a:spAutoFit/>
          </a:bodyPr>
          <a:lstStyle/>
          <a:p>
            <a:pPr eaLnBrk="1" hangingPunct="1">
              <a:spcBef>
                <a:spcPct val="50000"/>
              </a:spcBef>
            </a:pPr>
            <a:r>
              <a:rPr kumimoji="1" lang="en-US" altLang="zh-CN" dirty="0">
                <a:solidFill>
                  <a:srgbClr val="0000CC"/>
                </a:solidFill>
                <a:latin typeface="Times New Roman" pitchFamily="18" charset="0"/>
              </a:rPr>
              <a:t>(2,2,0)</a:t>
            </a:r>
          </a:p>
        </p:txBody>
      </p:sp>
      <p:sp>
        <p:nvSpPr>
          <p:cNvPr id="3" name="矩形 2"/>
          <p:cNvSpPr/>
          <p:nvPr/>
        </p:nvSpPr>
        <p:spPr>
          <a:xfrm>
            <a:off x="1215647" y="908720"/>
            <a:ext cx="800069" cy="369332"/>
          </a:xfrm>
          <a:prstGeom prst="rect">
            <a:avLst/>
          </a:prstGeom>
        </p:spPr>
        <p:txBody>
          <a:bodyPr wrap="none">
            <a:spAutoFit/>
          </a:bodyPr>
          <a:lstStyle/>
          <a:p>
            <a:r>
              <a:rPr kumimoji="1" lang="en-US" altLang="zh-CN" dirty="0">
                <a:solidFill>
                  <a:srgbClr val="0000CC"/>
                </a:solidFill>
                <a:latin typeface="Times New Roman" pitchFamily="18" charset="0"/>
              </a:rPr>
              <a:t>(3,2,0) </a:t>
            </a:r>
            <a:endParaRPr lang="zh-CN" altLang="en-US" dirty="0"/>
          </a:p>
        </p:txBody>
      </p:sp>
      <p:sp>
        <p:nvSpPr>
          <p:cNvPr id="4" name="矩形 3"/>
          <p:cNvSpPr/>
          <p:nvPr/>
        </p:nvSpPr>
        <p:spPr>
          <a:xfrm>
            <a:off x="3267875" y="908720"/>
            <a:ext cx="800069" cy="369332"/>
          </a:xfrm>
          <a:prstGeom prst="rect">
            <a:avLst/>
          </a:prstGeom>
        </p:spPr>
        <p:txBody>
          <a:bodyPr wrap="none">
            <a:spAutoFit/>
          </a:bodyPr>
          <a:lstStyle/>
          <a:p>
            <a:r>
              <a:rPr kumimoji="1" lang="en-US" altLang="zh-CN" dirty="0">
                <a:solidFill>
                  <a:srgbClr val="0000CC"/>
                </a:solidFill>
                <a:latin typeface="Times New Roman" pitchFamily="18" charset="0"/>
              </a:rPr>
              <a:t>(</a:t>
            </a:r>
            <a:r>
              <a:rPr kumimoji="1" lang="en-US" altLang="zh-CN" dirty="0" smtClean="0">
                <a:solidFill>
                  <a:srgbClr val="0000CC"/>
                </a:solidFill>
                <a:latin typeface="Times New Roman" pitchFamily="18" charset="0"/>
              </a:rPr>
              <a:t>3,1,0</a:t>
            </a:r>
            <a:r>
              <a:rPr kumimoji="1" lang="en-US" altLang="zh-CN" dirty="0">
                <a:solidFill>
                  <a:srgbClr val="0000CC"/>
                </a:solidFill>
                <a:latin typeface="Times New Roman" pitchFamily="18" charset="0"/>
              </a:rPr>
              <a:t>) </a:t>
            </a:r>
            <a:endParaRPr lang="zh-CN" altLang="en-US" dirty="0"/>
          </a:p>
        </p:txBody>
      </p:sp>
    </p:spTree>
    <p:extLst>
      <p:ext uri="{BB962C8B-B14F-4D97-AF65-F5344CB8AC3E}">
        <p14:creationId xmlns:p14="http://schemas.microsoft.com/office/powerpoint/2010/main" val="1317215012"/>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2"/>
                                        </p:tgtEl>
                                        <p:attrNameLst>
                                          <p:attrName>r</p:attrName>
                                        </p:attrNameLst>
                                      </p:cBhvr>
                                    </p:animRot>
                                  </p:childTnLst>
                                </p:cTn>
                              </p:par>
                            </p:childTnLst>
                          </p:cTn>
                        </p:par>
                        <p:par>
                          <p:cTn id="7" fill="hold">
                            <p:stCondLst>
                              <p:cond delay="2000"/>
                            </p:stCondLst>
                            <p:childTnLst>
                              <p:par>
                                <p:cTn id="8" presetID="22" presetClass="entr" presetSubtype="1" fill="hold" grpId="0" nodeType="afterEffect">
                                  <p:stCondLst>
                                    <p:cond delay="0"/>
                                  </p:stCondLst>
                                  <p:childTnLst>
                                    <p:set>
                                      <p:cBhvr>
                                        <p:cTn id="9" dur="1" fill="hold">
                                          <p:stCondLst>
                                            <p:cond delay="0"/>
                                          </p:stCondLst>
                                        </p:cTn>
                                        <p:tgtEl>
                                          <p:spTgt spid="42"/>
                                        </p:tgtEl>
                                        <p:attrNameLst>
                                          <p:attrName>style.visibility</p:attrName>
                                        </p:attrNameLst>
                                      </p:cBhvr>
                                      <p:to>
                                        <p:strVal val="visible"/>
                                      </p:to>
                                    </p:set>
                                    <p:animEffect transition="in" filter="wipe(up)">
                                      <p:cBhvr>
                                        <p:cTn id="10" dur="500"/>
                                        <p:tgtEl>
                                          <p:spTgt spid="42"/>
                                        </p:tgtEl>
                                      </p:cBhvr>
                                    </p:animEffect>
                                  </p:childTnLst>
                                </p:cTn>
                              </p:par>
                            </p:childTnLst>
                          </p:cTn>
                        </p:par>
                      </p:childTnLst>
                    </p:cTn>
                  </p:par>
                  <p:par>
                    <p:cTn id="11" fill="hold">
                      <p:stCondLst>
                        <p:cond delay="indefinite"/>
                      </p:stCondLst>
                      <p:childTnLst>
                        <p:par>
                          <p:cTn id="12" fill="hold">
                            <p:stCondLst>
                              <p:cond delay="0"/>
                            </p:stCondLst>
                            <p:childTnLst>
                              <p:par>
                                <p:cTn id="13" presetID="8" presetClass="emph" presetSubtype="0" fill="hold" grpId="0" nodeType="clickEffect">
                                  <p:stCondLst>
                                    <p:cond delay="0"/>
                                  </p:stCondLst>
                                  <p:childTnLst>
                                    <p:animRot by="21600000">
                                      <p:cBhvr>
                                        <p:cTn id="14" dur="2000" fill="hold"/>
                                        <p:tgtEl>
                                          <p:spTgt spid="3"/>
                                        </p:tgtEl>
                                        <p:attrNameLst>
                                          <p:attrName>r</p:attrName>
                                        </p:attrNameLst>
                                      </p:cBhvr>
                                    </p:animRo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up)">
                                      <p:cBhvr>
                                        <p:cTn id="24" dur="5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1"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up)">
                                      <p:cBhvr>
                                        <p:cTn id="29" dur="500"/>
                                        <p:tgtEl>
                                          <p:spTgt spid="8"/>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1" fill="hold"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up)">
                                      <p:cBhvr>
                                        <p:cTn id="34" dur="500"/>
                                        <p:tgtEl>
                                          <p:spTgt spid="9"/>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1" fill="hold" nodeType="click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up)">
                                      <p:cBhvr>
                                        <p:cTn id="39" dur="500"/>
                                        <p:tgtEl>
                                          <p:spTgt spid="11"/>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1" fill="hold" nodeType="click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up)">
                                      <p:cBhvr>
                                        <p:cTn id="44" dur="500"/>
                                        <p:tgtEl>
                                          <p:spTgt spid="12"/>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1" fill="hold" nodeType="click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up)">
                                      <p:cBhvr>
                                        <p:cTn id="49" dur="500"/>
                                        <p:tgtEl>
                                          <p:spTgt spid="13"/>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1" fill="hold" nodeType="click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wipe(up)">
                                      <p:cBhvr>
                                        <p:cTn id="54" dur="500"/>
                                        <p:tgtEl>
                                          <p:spTgt spid="14"/>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8" fill="hold" nodeType="click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left)">
                                      <p:cBhvr>
                                        <p:cTn id="5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2" grpId="0"/>
      <p:bldP spid="3" grpId="0"/>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4" name="Rectangle 3"/>
          <p:cNvSpPr>
            <a:spLocks noChangeArrowheads="1"/>
          </p:cNvSpPr>
          <p:nvPr/>
        </p:nvSpPr>
        <p:spPr bwMode="auto">
          <a:xfrm>
            <a:off x="446743" y="1160748"/>
            <a:ext cx="8120996" cy="5062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457200" indent="-457200">
              <a:buClr>
                <a:srgbClr val="006600"/>
              </a:buClr>
              <a:buFont typeface="Arial" pitchFamily="34" charset="0"/>
              <a:buChar char="•"/>
            </a:pPr>
            <a:r>
              <a:rPr kumimoji="1" lang="en-US" altLang="zh-CN" sz="2400" b="1" dirty="0">
                <a:solidFill>
                  <a:srgbClr val="3333FF"/>
                </a:solidFill>
                <a:latin typeface="幼圆" pitchFamily="49" charset="-122"/>
                <a:ea typeface="幼圆" pitchFamily="49" charset="-122"/>
              </a:rPr>
              <a:t>A*</a:t>
            </a:r>
            <a:r>
              <a:rPr kumimoji="1" lang="zh-CN" altLang="en-US" sz="2400" b="1" dirty="0">
                <a:solidFill>
                  <a:srgbClr val="3333FF"/>
                </a:solidFill>
                <a:latin typeface="幼圆" pitchFamily="49" charset="-122"/>
                <a:ea typeface="幼圆" pitchFamily="49" charset="-122"/>
              </a:rPr>
              <a:t>算法在游戏中的应用至关重要</a:t>
            </a:r>
            <a:endParaRPr kumimoji="1" lang="en-US" altLang="zh-CN" sz="2400" b="1" dirty="0">
              <a:solidFill>
                <a:srgbClr val="3333FF"/>
              </a:solidFill>
              <a:latin typeface="幼圆" pitchFamily="49" charset="-122"/>
              <a:ea typeface="幼圆" pitchFamily="49" charset="-122"/>
            </a:endParaRPr>
          </a:p>
          <a:p>
            <a:pPr marL="457200" indent="-457200">
              <a:spcBef>
                <a:spcPts val="1200"/>
              </a:spcBef>
              <a:buClr>
                <a:srgbClr val="006600"/>
              </a:buClr>
              <a:buFont typeface="Arial" pitchFamily="34" charset="0"/>
              <a:buChar char="•"/>
            </a:pPr>
            <a:r>
              <a:rPr kumimoji="1" lang="zh-CN" altLang="en-US" sz="2400" b="1" dirty="0" smtClean="0">
                <a:solidFill>
                  <a:schemeClr val="tx2"/>
                </a:solidFill>
                <a:latin typeface="幼圆" pitchFamily="49" charset="-122"/>
                <a:ea typeface="幼圆" pitchFamily="49" charset="-122"/>
              </a:rPr>
              <a:t>典型应用：</a:t>
            </a:r>
            <a:endParaRPr kumimoji="1" lang="en-US" altLang="zh-CN" sz="2400" b="1" dirty="0" smtClean="0">
              <a:solidFill>
                <a:schemeClr val="tx2"/>
              </a:solidFill>
              <a:latin typeface="幼圆" pitchFamily="49" charset="-122"/>
              <a:ea typeface="幼圆" pitchFamily="49" charset="-122"/>
            </a:endParaRPr>
          </a:p>
          <a:p>
            <a:pPr marL="914400" lvl="1" indent="-457200">
              <a:spcBef>
                <a:spcPts val="600"/>
              </a:spcBef>
              <a:buClr>
                <a:srgbClr val="006600"/>
              </a:buClr>
              <a:buFont typeface="Arial" pitchFamily="34" charset="0"/>
              <a:buChar char="•"/>
            </a:pPr>
            <a:r>
              <a:rPr kumimoji="1" lang="zh-CN" altLang="en-US" sz="2400" b="1" dirty="0">
                <a:solidFill>
                  <a:srgbClr val="3333FF"/>
                </a:solidFill>
                <a:latin typeface="幼圆" pitchFamily="49" charset="-122"/>
                <a:ea typeface="幼圆" pitchFamily="49" charset="-122"/>
              </a:rPr>
              <a:t>寻路问题</a:t>
            </a:r>
            <a:r>
              <a:rPr kumimoji="1" lang="zh-CN" altLang="en-US" sz="2400" b="1" dirty="0" smtClean="0">
                <a:solidFill>
                  <a:srgbClr val="3333FF"/>
                </a:solidFill>
                <a:latin typeface="幼圆" pitchFamily="49" charset="-122"/>
                <a:ea typeface="幼圆" pitchFamily="49" charset="-122"/>
              </a:rPr>
              <a:t>：</a:t>
            </a:r>
            <a:r>
              <a:rPr kumimoji="1" lang="zh-CN" altLang="en-US" sz="2400" dirty="0" smtClean="0">
                <a:solidFill>
                  <a:schemeClr val="tx2"/>
                </a:solidFill>
                <a:latin typeface="幼圆" pitchFamily="49" charset="-122"/>
                <a:ea typeface="幼圆" pitchFamily="49" charset="-122"/>
              </a:rPr>
              <a:t>把</a:t>
            </a:r>
            <a:r>
              <a:rPr kumimoji="1" lang="zh-CN" altLang="en-US" sz="2400" dirty="0">
                <a:solidFill>
                  <a:schemeClr val="tx2"/>
                </a:solidFill>
                <a:latin typeface="幼圆" pitchFamily="49" charset="-122"/>
                <a:ea typeface="幼圆" pitchFamily="49" charset="-122"/>
              </a:rPr>
              <a:t>一个游戏角色从起始位置移动到目的地的</a:t>
            </a:r>
            <a:r>
              <a:rPr kumimoji="1" lang="zh-CN" altLang="en-US" sz="2400" dirty="0" smtClean="0">
                <a:solidFill>
                  <a:schemeClr val="tx2"/>
                </a:solidFill>
                <a:latin typeface="幼圆" pitchFamily="49" charset="-122"/>
                <a:ea typeface="幼圆" pitchFamily="49" charset="-122"/>
              </a:rPr>
              <a:t>过程</a:t>
            </a:r>
            <a:endParaRPr kumimoji="1" lang="en-US" altLang="zh-CN" sz="2400" dirty="0" smtClean="0">
              <a:solidFill>
                <a:schemeClr val="tx2"/>
              </a:solidFill>
              <a:latin typeface="幼圆" pitchFamily="49" charset="-122"/>
              <a:ea typeface="幼圆" pitchFamily="49" charset="-122"/>
            </a:endParaRPr>
          </a:p>
          <a:p>
            <a:pPr marL="1371600" lvl="2" indent="-457200">
              <a:buClr>
                <a:srgbClr val="006600"/>
              </a:buClr>
              <a:buFont typeface="Arial" pitchFamily="34" charset="0"/>
              <a:buChar char="•"/>
            </a:pPr>
            <a:r>
              <a:rPr kumimoji="1" lang="zh-CN" altLang="en-US" sz="2400" dirty="0">
                <a:solidFill>
                  <a:schemeClr val="tx2"/>
                </a:solidFill>
                <a:latin typeface="仿宋_GB2312" pitchFamily="49" charset="-122"/>
                <a:ea typeface="仿宋_GB2312" pitchFamily="49" charset="-122"/>
              </a:rPr>
              <a:t>目标是否移动？</a:t>
            </a:r>
          </a:p>
          <a:p>
            <a:pPr marL="1371600" lvl="2" indent="-457200">
              <a:buClr>
                <a:srgbClr val="006600"/>
              </a:buClr>
              <a:buFont typeface="Arial" pitchFamily="34" charset="0"/>
              <a:buChar char="•"/>
            </a:pPr>
            <a:r>
              <a:rPr kumimoji="1" lang="zh-CN" altLang="en-US" sz="2400" dirty="0">
                <a:solidFill>
                  <a:schemeClr val="tx2"/>
                </a:solidFill>
                <a:latin typeface="仿宋_GB2312" pitchFamily="49" charset="-122"/>
                <a:ea typeface="仿宋_GB2312" pitchFamily="49" charset="-122"/>
              </a:rPr>
              <a:t>是否有障碍，障碍是否移动？</a:t>
            </a:r>
          </a:p>
          <a:p>
            <a:pPr marL="1371600" lvl="2" indent="-457200">
              <a:buClr>
                <a:srgbClr val="006600"/>
              </a:buClr>
              <a:buFont typeface="Arial" pitchFamily="34" charset="0"/>
              <a:buChar char="•"/>
            </a:pPr>
            <a:r>
              <a:rPr kumimoji="1" lang="zh-CN" altLang="en-US" sz="2400" dirty="0">
                <a:solidFill>
                  <a:schemeClr val="tx2"/>
                </a:solidFill>
                <a:latin typeface="仿宋_GB2312" pitchFamily="49" charset="-122"/>
                <a:ea typeface="仿宋_GB2312" pitchFamily="49" charset="-122"/>
              </a:rPr>
              <a:t>地形问题，是否最短的就是最快的？</a:t>
            </a:r>
          </a:p>
          <a:p>
            <a:pPr marL="1371600" lvl="2" indent="-457200">
              <a:buClr>
                <a:srgbClr val="006600"/>
              </a:buClr>
              <a:buFont typeface="Arial" pitchFamily="34" charset="0"/>
              <a:buChar char="•"/>
            </a:pPr>
            <a:r>
              <a:rPr kumimoji="1" lang="zh-CN" altLang="en-US" sz="2400" dirty="0">
                <a:solidFill>
                  <a:schemeClr val="tx2"/>
                </a:solidFill>
                <a:latin typeface="仿宋_GB2312" pitchFamily="49" charset="-122"/>
                <a:ea typeface="仿宋_GB2312" pitchFamily="49" charset="-122"/>
              </a:rPr>
              <a:t>不一定要有确定的目的地，只需要游戏角色智能地移动</a:t>
            </a:r>
          </a:p>
          <a:p>
            <a:pPr marL="914400" lvl="1" indent="-457200">
              <a:spcBef>
                <a:spcPts val="1200"/>
              </a:spcBef>
              <a:buClr>
                <a:srgbClr val="006600"/>
              </a:buClr>
              <a:buFont typeface="Arial" pitchFamily="34" charset="0"/>
              <a:buChar char="•"/>
            </a:pPr>
            <a:r>
              <a:rPr kumimoji="1" lang="zh-CN" altLang="en-US" sz="2400" b="1" dirty="0">
                <a:solidFill>
                  <a:srgbClr val="3333FF"/>
                </a:solidFill>
                <a:latin typeface="幼圆" pitchFamily="49" charset="-122"/>
                <a:ea typeface="幼圆" pitchFamily="49" charset="-122"/>
              </a:rPr>
              <a:t>体育类游戏的赛况分析</a:t>
            </a:r>
            <a:r>
              <a:rPr kumimoji="1" lang="en-US" altLang="zh-CN" sz="2400" b="1" dirty="0">
                <a:solidFill>
                  <a:srgbClr val="3333FF"/>
                </a:solidFill>
                <a:latin typeface="幼圆" pitchFamily="49" charset="-122"/>
                <a:ea typeface="幼圆" pitchFamily="49" charset="-122"/>
              </a:rPr>
              <a:t>: </a:t>
            </a:r>
            <a:r>
              <a:rPr kumimoji="1" lang="zh-CN" altLang="en-US" sz="2400" dirty="0" smtClean="0">
                <a:solidFill>
                  <a:schemeClr val="tx2"/>
                </a:solidFill>
                <a:latin typeface="幼圆" pitchFamily="49" charset="-122"/>
                <a:ea typeface="幼圆" pitchFamily="49" charset="-122"/>
              </a:rPr>
              <a:t>决定下一步的动作</a:t>
            </a:r>
            <a:endParaRPr kumimoji="1" lang="en-US" altLang="zh-CN" sz="2400" dirty="0" smtClean="0">
              <a:solidFill>
                <a:schemeClr val="tx2"/>
              </a:solidFill>
              <a:latin typeface="幼圆" pitchFamily="49" charset="-122"/>
              <a:ea typeface="幼圆" pitchFamily="49" charset="-122"/>
            </a:endParaRPr>
          </a:p>
          <a:p>
            <a:pPr marL="1371600" lvl="2" indent="-457200">
              <a:buClr>
                <a:srgbClr val="006600"/>
              </a:buClr>
              <a:buFont typeface="Arial" pitchFamily="34" charset="0"/>
              <a:buChar char="•"/>
            </a:pPr>
            <a:r>
              <a:rPr kumimoji="1" lang="zh-CN" altLang="en-US" sz="2400" dirty="0" smtClean="0">
                <a:solidFill>
                  <a:schemeClr val="tx2"/>
                </a:solidFill>
                <a:latin typeface="仿宋_GB2312" pitchFamily="49" charset="-122"/>
                <a:ea typeface="仿宋_GB2312" pitchFamily="49" charset="-122"/>
              </a:rPr>
              <a:t>带球？传球？射门</a:t>
            </a:r>
            <a:r>
              <a:rPr kumimoji="1" lang="en-US" altLang="zh-CN" sz="2400" dirty="0" smtClean="0">
                <a:solidFill>
                  <a:schemeClr val="tx2"/>
                </a:solidFill>
                <a:latin typeface="仿宋_GB2312" pitchFamily="49" charset="-122"/>
                <a:ea typeface="仿宋_GB2312" pitchFamily="49" charset="-122"/>
              </a:rPr>
              <a:t>?</a:t>
            </a:r>
          </a:p>
          <a:p>
            <a:pPr marL="914400" lvl="1" indent="-457200">
              <a:spcBef>
                <a:spcPts val="1200"/>
              </a:spcBef>
              <a:buClr>
                <a:srgbClr val="006600"/>
              </a:buClr>
              <a:buFont typeface="Arial" pitchFamily="34" charset="0"/>
              <a:buChar char="•"/>
            </a:pPr>
            <a:r>
              <a:rPr kumimoji="1" lang="zh-CN" altLang="en-US" sz="2400" b="1" dirty="0">
                <a:solidFill>
                  <a:srgbClr val="3333FF"/>
                </a:solidFill>
                <a:latin typeface="幼圆" pitchFamily="49" charset="-122"/>
                <a:ea typeface="幼圆" pitchFamily="49" charset="-122"/>
              </a:rPr>
              <a:t>棋类游戏的棋局分析</a:t>
            </a:r>
            <a:r>
              <a:rPr kumimoji="1" lang="en-US" altLang="zh-CN" sz="2400" b="1" dirty="0">
                <a:solidFill>
                  <a:srgbClr val="3333FF"/>
                </a:solidFill>
                <a:latin typeface="幼圆" pitchFamily="49" charset="-122"/>
                <a:ea typeface="幼圆" pitchFamily="49" charset="-122"/>
              </a:rPr>
              <a:t>: </a:t>
            </a:r>
            <a:endParaRPr kumimoji="1" lang="zh-CN" altLang="en-US" sz="2400" b="1" dirty="0">
              <a:solidFill>
                <a:srgbClr val="3333FF"/>
              </a:solidFill>
              <a:latin typeface="幼圆" pitchFamily="49" charset="-122"/>
              <a:ea typeface="幼圆" pitchFamily="49" charset="-122"/>
            </a:endParaRPr>
          </a:p>
        </p:txBody>
      </p:sp>
      <p:sp>
        <p:nvSpPr>
          <p:cNvPr id="5" name="Rectangle 4"/>
          <p:cNvSpPr>
            <a:spLocks noChangeArrowheads="1"/>
          </p:cNvSpPr>
          <p:nvPr/>
        </p:nvSpPr>
        <p:spPr bwMode="auto">
          <a:xfrm>
            <a:off x="503238" y="260350"/>
            <a:ext cx="80645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4000" b="1" dirty="0">
                <a:solidFill>
                  <a:schemeClr val="accent2"/>
                </a:solidFill>
                <a:latin typeface="方正姚体" pitchFamily="2" charset="-122"/>
                <a:ea typeface="方正姚体" pitchFamily="2" charset="-122"/>
              </a:rPr>
              <a:t>A*</a:t>
            </a:r>
            <a:r>
              <a:rPr lang="zh-CN" altLang="en-US" sz="4000" b="1" dirty="0">
                <a:solidFill>
                  <a:schemeClr val="accent2"/>
                </a:solidFill>
                <a:latin typeface="方正姚体" pitchFamily="2" charset="-122"/>
                <a:ea typeface="方正姚体" pitchFamily="2" charset="-122"/>
              </a:rPr>
              <a:t>算法应用</a:t>
            </a:r>
            <a:r>
              <a:rPr lang="zh-CN" altLang="en-US" sz="4000" b="1" dirty="0" smtClean="0">
                <a:solidFill>
                  <a:schemeClr val="accent2"/>
                </a:solidFill>
                <a:latin typeface="方正姚体" pitchFamily="2" charset="-122"/>
                <a:ea typeface="方正姚体" pitchFamily="2" charset="-122"/>
              </a:rPr>
              <a:t>举例</a:t>
            </a:r>
            <a:endParaRPr lang="zh-CN" altLang="en-US" sz="4000" b="1" dirty="0">
              <a:solidFill>
                <a:schemeClr val="accent2"/>
              </a:solidFill>
              <a:latin typeface="方正姚体" pitchFamily="2" charset="-122"/>
              <a:ea typeface="方正姚体" pitchFamily="2" charset="-122"/>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 Box 12"/>
          <p:cNvSpPr txBox="1">
            <a:spLocks noChangeArrowheads="1"/>
          </p:cNvSpPr>
          <p:nvPr/>
        </p:nvSpPr>
        <p:spPr bwMode="auto">
          <a:xfrm>
            <a:off x="539750" y="260350"/>
            <a:ext cx="7812088"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4400" b="1">
                <a:solidFill>
                  <a:schemeClr val="accent2"/>
                </a:solidFill>
                <a:latin typeface="方正姚体" pitchFamily="2" charset="-122"/>
                <a:ea typeface="方正姚体" pitchFamily="2" charset="-122"/>
              </a:rPr>
              <a:t>状态空间表示方法</a:t>
            </a:r>
          </a:p>
        </p:txBody>
      </p:sp>
      <p:sp>
        <p:nvSpPr>
          <p:cNvPr id="9229" name="Text Box 13"/>
          <p:cNvSpPr txBox="1">
            <a:spLocks noChangeArrowheads="1"/>
          </p:cNvSpPr>
          <p:nvPr/>
        </p:nvSpPr>
        <p:spPr bwMode="auto">
          <a:xfrm>
            <a:off x="0" y="1304925"/>
            <a:ext cx="9144000" cy="4939814"/>
          </a:xfrm>
          <a:prstGeom prst="rect">
            <a:avLst/>
          </a:prstGeom>
          <a:noFill/>
          <a:ln>
            <a:noFill/>
          </a:ln>
          <a:effectLst/>
          <a:extLst/>
        </p:spPr>
        <p:txBody>
          <a:bodyPr>
            <a:spAutoFit/>
          </a:bodyPr>
          <a:lstStyle/>
          <a:p>
            <a:pPr marL="342900" indent="-342900">
              <a:lnSpc>
                <a:spcPct val="105000"/>
              </a:lnSpc>
              <a:spcBef>
                <a:spcPct val="10000"/>
              </a:spcBef>
              <a:buFont typeface="Arial" pitchFamily="34" charset="0"/>
              <a:buChar char="•"/>
              <a:defRPr/>
            </a:pPr>
            <a:r>
              <a:rPr kumimoji="1" lang="zh-CN" altLang="en-US" sz="2000" b="1" dirty="0">
                <a:solidFill>
                  <a:srgbClr val="A50021"/>
                </a:solidFill>
                <a:latin typeface="Times New Roman"/>
                <a:ea typeface="幼圆" pitchFamily="49" charset="-122"/>
                <a:cs typeface="Times New Roman"/>
              </a:rPr>
              <a:t>状态</a:t>
            </a:r>
            <a:r>
              <a:rPr kumimoji="1" lang="en-US" altLang="zh-CN" sz="2000" b="1" dirty="0">
                <a:solidFill>
                  <a:srgbClr val="A50021"/>
                </a:solidFill>
                <a:latin typeface="Times New Roman"/>
                <a:ea typeface="宋体" pitchFamily="2" charset="-122"/>
                <a:cs typeface="Times New Roman"/>
              </a:rPr>
              <a:t>(State)</a:t>
            </a:r>
            <a:r>
              <a:rPr kumimoji="1" lang="zh-CN" altLang="en-US" sz="2000" b="1" dirty="0" smtClean="0">
                <a:solidFill>
                  <a:srgbClr val="A50021"/>
                </a:solidFill>
                <a:latin typeface="Times New Roman"/>
                <a:ea typeface="宋体" pitchFamily="2" charset="-122"/>
                <a:cs typeface="Times New Roman"/>
              </a:rPr>
              <a:t>：</a:t>
            </a:r>
            <a:r>
              <a:rPr kumimoji="1" lang="zh-CN" altLang="en-US" sz="2000" b="1" dirty="0" smtClean="0">
                <a:latin typeface="Times New Roman"/>
                <a:ea typeface="幼圆" pitchFamily="49" charset="-122"/>
                <a:cs typeface="Times New Roman"/>
              </a:rPr>
              <a:t>是</a:t>
            </a:r>
            <a:r>
              <a:rPr kumimoji="1" lang="zh-CN" altLang="en-US" sz="2000" b="1" dirty="0">
                <a:latin typeface="Times New Roman"/>
                <a:ea typeface="幼圆" pitchFamily="49" charset="-122"/>
                <a:cs typeface="Times New Roman"/>
              </a:rPr>
              <a:t>表示问题求解过程中每一步问题状况的数据结构，它可形式地表示为</a:t>
            </a:r>
            <a:r>
              <a:rPr kumimoji="1" lang="zh-CN" altLang="en-US" sz="2000" b="1" dirty="0" smtClean="0">
                <a:latin typeface="Times New Roman"/>
                <a:ea typeface="幼圆" pitchFamily="49" charset="-122"/>
                <a:cs typeface="Times New Roman"/>
              </a:rPr>
              <a:t>：</a:t>
            </a:r>
            <a:r>
              <a:rPr kumimoji="1" lang="en-US" altLang="zh-CN" sz="2000" b="1" dirty="0" err="1" smtClean="0">
                <a:latin typeface="Times New Roman"/>
                <a:ea typeface="幼圆" pitchFamily="49" charset="-122"/>
                <a:cs typeface="Times New Roman"/>
              </a:rPr>
              <a:t>S</a:t>
            </a:r>
            <a:r>
              <a:rPr kumimoji="1" lang="en-US" altLang="zh-CN" sz="2000" b="1" baseline="-25000" dirty="0" err="1" smtClean="0">
                <a:latin typeface="Times New Roman"/>
                <a:ea typeface="幼圆" pitchFamily="49" charset="-122"/>
                <a:cs typeface="Times New Roman"/>
              </a:rPr>
              <a:t>k</a:t>
            </a:r>
            <a:r>
              <a:rPr kumimoji="1" lang="en-US" altLang="zh-CN" sz="2000" b="1" dirty="0">
                <a:latin typeface="Times New Roman"/>
                <a:ea typeface="幼圆" pitchFamily="49" charset="-122"/>
                <a:cs typeface="Times New Roman"/>
              </a:rPr>
              <a:t>={S</a:t>
            </a:r>
            <a:r>
              <a:rPr kumimoji="1" lang="en-US" altLang="zh-CN" sz="2000" b="1" baseline="-25000" dirty="0">
                <a:latin typeface="Times New Roman"/>
                <a:ea typeface="幼圆" pitchFamily="49" charset="-122"/>
                <a:cs typeface="Times New Roman"/>
              </a:rPr>
              <a:t>k0</a:t>
            </a:r>
            <a:r>
              <a:rPr kumimoji="1" lang="en-US" altLang="zh-CN" sz="2000" b="1" dirty="0">
                <a:latin typeface="Times New Roman"/>
                <a:ea typeface="幼圆" pitchFamily="49" charset="-122"/>
                <a:cs typeface="Times New Roman"/>
              </a:rPr>
              <a:t>, S</a:t>
            </a:r>
            <a:r>
              <a:rPr kumimoji="1" lang="en-US" altLang="zh-CN" sz="2000" b="1" baseline="-25000" dirty="0">
                <a:latin typeface="Times New Roman"/>
                <a:ea typeface="幼圆" pitchFamily="49" charset="-122"/>
                <a:cs typeface="Times New Roman"/>
              </a:rPr>
              <a:t>k1</a:t>
            </a:r>
            <a:r>
              <a:rPr kumimoji="1" lang="en-US" altLang="zh-CN" sz="2000" b="1" dirty="0">
                <a:latin typeface="Times New Roman"/>
                <a:ea typeface="幼圆" pitchFamily="49" charset="-122"/>
                <a:cs typeface="Times New Roman"/>
              </a:rPr>
              <a:t>, </a:t>
            </a:r>
            <a:r>
              <a:rPr kumimoji="1" lang="en-US" altLang="zh-CN" sz="2000" b="1" dirty="0" smtClean="0">
                <a:latin typeface="Times New Roman"/>
                <a:ea typeface="幼圆" pitchFamily="49" charset="-122"/>
                <a:cs typeface="Times New Roman"/>
              </a:rPr>
              <a:t>…} </a:t>
            </a:r>
            <a:r>
              <a:rPr kumimoji="1" lang="zh-CN" altLang="en-US" sz="2000" b="1" dirty="0" smtClean="0">
                <a:latin typeface="Times New Roman"/>
                <a:ea typeface="幼圆" pitchFamily="49" charset="-122"/>
                <a:cs typeface="Times New Roman"/>
              </a:rPr>
              <a:t>当</a:t>
            </a:r>
            <a:r>
              <a:rPr kumimoji="1" lang="zh-CN" altLang="en-US" sz="2000" b="1" dirty="0">
                <a:latin typeface="Times New Roman"/>
                <a:ea typeface="幼圆" pitchFamily="49" charset="-122"/>
                <a:cs typeface="Times New Roman"/>
              </a:rPr>
              <a:t>对每一个分量都给以确定的值时，就得到了一个具体的状态。</a:t>
            </a:r>
          </a:p>
          <a:p>
            <a:pPr marL="342900" indent="-342900">
              <a:lnSpc>
                <a:spcPct val="105000"/>
              </a:lnSpc>
              <a:spcBef>
                <a:spcPts val="1800"/>
              </a:spcBef>
              <a:buFont typeface="Arial" pitchFamily="34" charset="0"/>
              <a:buChar char="•"/>
              <a:defRPr/>
            </a:pPr>
            <a:r>
              <a:rPr kumimoji="1" lang="zh-CN" altLang="en-US" sz="2000" b="1" dirty="0">
                <a:solidFill>
                  <a:srgbClr val="A50021"/>
                </a:solidFill>
                <a:latin typeface="Times New Roman"/>
                <a:ea typeface="幼圆" pitchFamily="49" charset="-122"/>
                <a:cs typeface="Times New Roman"/>
              </a:rPr>
              <a:t>操作</a:t>
            </a:r>
            <a:r>
              <a:rPr kumimoji="1" lang="en-US" altLang="zh-CN" sz="2000" b="1" dirty="0">
                <a:solidFill>
                  <a:srgbClr val="A50021"/>
                </a:solidFill>
                <a:latin typeface="Times New Roman"/>
                <a:ea typeface="幼圆" pitchFamily="49" charset="-122"/>
                <a:cs typeface="Times New Roman"/>
              </a:rPr>
              <a:t>(Operator</a:t>
            </a:r>
            <a:r>
              <a:rPr kumimoji="1" lang="en-US" altLang="zh-CN" sz="2000" b="1" dirty="0" smtClean="0">
                <a:solidFill>
                  <a:srgbClr val="A50021"/>
                </a:solidFill>
                <a:latin typeface="Times New Roman"/>
                <a:ea typeface="幼圆" pitchFamily="49" charset="-122"/>
                <a:cs typeface="Times New Roman"/>
              </a:rPr>
              <a:t>)</a:t>
            </a:r>
            <a:r>
              <a:rPr kumimoji="1" lang="zh-CN" altLang="en-US" sz="2000" b="1" dirty="0" smtClean="0">
                <a:solidFill>
                  <a:srgbClr val="A50021"/>
                </a:solidFill>
                <a:latin typeface="Times New Roman"/>
                <a:ea typeface="幼圆" pitchFamily="49" charset="-122"/>
                <a:cs typeface="Times New Roman"/>
              </a:rPr>
              <a:t>：</a:t>
            </a:r>
            <a:endParaRPr kumimoji="1" lang="en-US" altLang="zh-CN" sz="2000" b="1" dirty="0" smtClean="0">
              <a:solidFill>
                <a:srgbClr val="A50021"/>
              </a:solidFill>
              <a:latin typeface="Times New Roman"/>
              <a:ea typeface="幼圆" pitchFamily="49" charset="-122"/>
              <a:cs typeface="Times New Roman"/>
            </a:endParaRPr>
          </a:p>
          <a:p>
            <a:pPr marL="800100" lvl="1" indent="-342900">
              <a:lnSpc>
                <a:spcPct val="105000"/>
              </a:lnSpc>
              <a:spcBef>
                <a:spcPct val="10000"/>
              </a:spcBef>
              <a:buFont typeface="Arial" pitchFamily="34" charset="0"/>
              <a:buChar char="•"/>
              <a:defRPr/>
            </a:pPr>
            <a:r>
              <a:rPr kumimoji="1" lang="zh-CN" altLang="en-US" sz="2000" b="1" dirty="0" smtClean="0">
                <a:solidFill>
                  <a:srgbClr val="0000CC"/>
                </a:solidFill>
                <a:latin typeface="Times New Roman"/>
                <a:ea typeface="仿宋_GB2312" pitchFamily="49" charset="-122"/>
                <a:cs typeface="Times New Roman"/>
              </a:rPr>
              <a:t>把</a:t>
            </a:r>
            <a:r>
              <a:rPr kumimoji="1" lang="zh-CN" altLang="en-US" sz="2000" b="1" dirty="0">
                <a:solidFill>
                  <a:srgbClr val="0000CC"/>
                </a:solidFill>
                <a:latin typeface="Times New Roman"/>
                <a:ea typeface="仿宋_GB2312" pitchFamily="49" charset="-122"/>
                <a:cs typeface="Times New Roman"/>
              </a:rPr>
              <a:t>问题从一种状态变换为另一种状态的</a:t>
            </a:r>
            <a:r>
              <a:rPr kumimoji="1" lang="zh-CN" altLang="en-US" sz="2000" b="1" dirty="0" smtClean="0">
                <a:solidFill>
                  <a:srgbClr val="0000CC"/>
                </a:solidFill>
                <a:latin typeface="Times New Roman"/>
                <a:ea typeface="仿宋_GB2312" pitchFamily="49" charset="-122"/>
                <a:cs typeface="Times New Roman"/>
              </a:rPr>
              <a:t>手段</a:t>
            </a:r>
            <a:endParaRPr kumimoji="1" lang="en-US" altLang="zh-CN" sz="2000" b="1" dirty="0" smtClean="0">
              <a:solidFill>
                <a:srgbClr val="0000CC"/>
              </a:solidFill>
              <a:latin typeface="Times New Roman"/>
              <a:ea typeface="仿宋_GB2312" pitchFamily="49" charset="-122"/>
              <a:cs typeface="Times New Roman"/>
            </a:endParaRPr>
          </a:p>
          <a:p>
            <a:pPr marL="800100" lvl="1" indent="-342900">
              <a:lnSpc>
                <a:spcPct val="105000"/>
              </a:lnSpc>
              <a:spcBef>
                <a:spcPct val="10000"/>
              </a:spcBef>
              <a:buFont typeface="Arial" pitchFamily="34" charset="0"/>
              <a:buChar char="•"/>
              <a:defRPr/>
            </a:pPr>
            <a:r>
              <a:rPr kumimoji="1" lang="zh-CN" altLang="en-US" sz="2000" b="1" dirty="0" smtClean="0">
                <a:latin typeface="Times New Roman"/>
                <a:ea typeface="仿宋_GB2312" pitchFamily="49" charset="-122"/>
                <a:cs typeface="Times New Roman"/>
              </a:rPr>
              <a:t>操作</a:t>
            </a:r>
            <a:r>
              <a:rPr kumimoji="1" lang="zh-CN" altLang="en-US" sz="2000" b="1" dirty="0">
                <a:latin typeface="Times New Roman"/>
                <a:ea typeface="仿宋_GB2312" pitchFamily="49" charset="-122"/>
                <a:cs typeface="Times New Roman"/>
              </a:rPr>
              <a:t>可以是一个机械步骤，一个运算，一条规则或一个</a:t>
            </a:r>
            <a:r>
              <a:rPr kumimoji="1" lang="zh-CN" altLang="en-US" sz="2000" b="1" dirty="0" smtClean="0">
                <a:latin typeface="Times New Roman"/>
                <a:ea typeface="仿宋_GB2312" pitchFamily="49" charset="-122"/>
                <a:cs typeface="Times New Roman"/>
              </a:rPr>
              <a:t>过程</a:t>
            </a:r>
            <a:endParaRPr kumimoji="1" lang="en-US" altLang="zh-CN" sz="2000" b="1" dirty="0" smtClean="0">
              <a:latin typeface="Times New Roman"/>
              <a:ea typeface="仿宋_GB2312" pitchFamily="49" charset="-122"/>
              <a:cs typeface="Times New Roman"/>
            </a:endParaRPr>
          </a:p>
          <a:p>
            <a:pPr marL="800100" lvl="1" indent="-342900">
              <a:lnSpc>
                <a:spcPct val="105000"/>
              </a:lnSpc>
              <a:spcBef>
                <a:spcPct val="10000"/>
              </a:spcBef>
              <a:buFont typeface="Arial" pitchFamily="34" charset="0"/>
              <a:buChar char="•"/>
              <a:defRPr/>
            </a:pPr>
            <a:r>
              <a:rPr kumimoji="1" lang="zh-CN" altLang="en-US" sz="2000" b="1" dirty="0" smtClean="0">
                <a:latin typeface="Times New Roman"/>
                <a:ea typeface="仿宋_GB2312" pitchFamily="49" charset="-122"/>
                <a:cs typeface="Times New Roman"/>
              </a:rPr>
              <a:t>操作</a:t>
            </a:r>
            <a:r>
              <a:rPr kumimoji="1" lang="zh-CN" altLang="en-US" sz="2000" b="1" dirty="0">
                <a:latin typeface="Times New Roman"/>
                <a:ea typeface="仿宋_GB2312" pitchFamily="49" charset="-122"/>
                <a:cs typeface="Times New Roman"/>
              </a:rPr>
              <a:t>可理解为状态集合上的一个函数，它描述了状态之间的</a:t>
            </a:r>
            <a:r>
              <a:rPr kumimoji="1" lang="zh-CN" altLang="en-US" sz="2000" b="1" dirty="0" smtClean="0">
                <a:latin typeface="Times New Roman"/>
                <a:ea typeface="仿宋_GB2312" pitchFamily="49" charset="-122"/>
                <a:cs typeface="Times New Roman"/>
              </a:rPr>
              <a:t>关系</a:t>
            </a:r>
            <a:endParaRPr kumimoji="1" lang="zh-CN" altLang="en-US" sz="2000" b="1" dirty="0">
              <a:latin typeface="Times New Roman"/>
              <a:ea typeface="仿宋_GB2312" pitchFamily="49" charset="-122"/>
              <a:cs typeface="Times New Roman"/>
            </a:endParaRPr>
          </a:p>
          <a:p>
            <a:pPr marL="342900" indent="-342900">
              <a:lnSpc>
                <a:spcPct val="105000"/>
              </a:lnSpc>
              <a:spcBef>
                <a:spcPts val="1800"/>
              </a:spcBef>
              <a:buFont typeface="Arial" pitchFamily="34" charset="0"/>
              <a:buChar char="•"/>
              <a:defRPr/>
            </a:pPr>
            <a:r>
              <a:rPr kumimoji="1" lang="zh-CN" altLang="en-US" sz="2000" b="1" dirty="0">
                <a:solidFill>
                  <a:srgbClr val="A50021"/>
                </a:solidFill>
                <a:latin typeface="Times New Roman"/>
                <a:ea typeface="幼圆" pitchFamily="49" charset="-122"/>
                <a:cs typeface="Times New Roman"/>
              </a:rPr>
              <a:t>状态空间</a:t>
            </a:r>
            <a:r>
              <a:rPr kumimoji="1" lang="en-US" altLang="zh-CN" sz="2000" b="1" dirty="0">
                <a:solidFill>
                  <a:srgbClr val="A50021"/>
                </a:solidFill>
                <a:latin typeface="Times New Roman"/>
                <a:ea typeface="幼圆" pitchFamily="49" charset="-122"/>
                <a:cs typeface="Times New Roman"/>
              </a:rPr>
              <a:t>(State space)</a:t>
            </a:r>
          </a:p>
          <a:p>
            <a:pPr marL="800100" lvl="1" indent="-342900">
              <a:lnSpc>
                <a:spcPct val="105000"/>
              </a:lnSpc>
              <a:spcBef>
                <a:spcPct val="10000"/>
              </a:spcBef>
              <a:buFont typeface="Arial" pitchFamily="34" charset="0"/>
              <a:buChar char="•"/>
              <a:defRPr/>
            </a:pPr>
            <a:r>
              <a:rPr kumimoji="1" lang="zh-CN" altLang="en-US" sz="2000" b="1" dirty="0" smtClean="0">
                <a:solidFill>
                  <a:srgbClr val="0000CC"/>
                </a:solidFill>
                <a:latin typeface="Times New Roman"/>
                <a:ea typeface="仿宋_GB2312" pitchFamily="49" charset="-122"/>
                <a:cs typeface="Times New Roman"/>
              </a:rPr>
              <a:t>用来</a:t>
            </a:r>
            <a:r>
              <a:rPr kumimoji="1" lang="zh-CN" altLang="en-US" sz="2000" b="1" dirty="0">
                <a:solidFill>
                  <a:srgbClr val="0000CC"/>
                </a:solidFill>
                <a:latin typeface="Times New Roman"/>
                <a:ea typeface="仿宋_GB2312" pitchFamily="49" charset="-122"/>
                <a:cs typeface="Times New Roman"/>
              </a:rPr>
              <a:t>描述一个问题的全部状态以及这些状态之间的相互关系</a:t>
            </a:r>
            <a:r>
              <a:rPr kumimoji="1" lang="zh-CN" altLang="en-US" sz="2000" b="1" dirty="0" smtClean="0">
                <a:latin typeface="Times New Roman"/>
                <a:ea typeface="仿宋_GB2312" pitchFamily="49" charset="-122"/>
                <a:cs typeface="Times New Roman"/>
              </a:rPr>
              <a:t>。</a:t>
            </a:r>
            <a:endParaRPr kumimoji="1" lang="en-US" altLang="zh-CN" sz="2000" b="1" dirty="0" smtClean="0">
              <a:latin typeface="Times New Roman"/>
              <a:ea typeface="仿宋_GB2312" pitchFamily="49" charset="-122"/>
              <a:cs typeface="Times New Roman"/>
            </a:endParaRPr>
          </a:p>
          <a:p>
            <a:pPr marL="800100" lvl="1" indent="-342900">
              <a:lnSpc>
                <a:spcPct val="105000"/>
              </a:lnSpc>
              <a:spcBef>
                <a:spcPct val="10000"/>
              </a:spcBef>
              <a:buFont typeface="Arial" pitchFamily="34" charset="0"/>
              <a:buChar char="•"/>
              <a:defRPr/>
            </a:pPr>
            <a:r>
              <a:rPr kumimoji="1" lang="zh-CN" altLang="en-US" sz="2000" b="1" dirty="0" smtClean="0">
                <a:latin typeface="Times New Roman"/>
                <a:ea typeface="仿宋_GB2312" pitchFamily="49" charset="-122"/>
                <a:cs typeface="Times New Roman"/>
              </a:rPr>
              <a:t>常用</a:t>
            </a:r>
            <a:r>
              <a:rPr kumimoji="1" lang="zh-CN" altLang="en-US" sz="2000" b="1" dirty="0">
                <a:latin typeface="Times New Roman"/>
                <a:ea typeface="仿宋_GB2312" pitchFamily="49" charset="-122"/>
                <a:cs typeface="Times New Roman"/>
              </a:rPr>
              <a:t>一个三元组表示为</a:t>
            </a:r>
            <a:r>
              <a:rPr kumimoji="1" lang="zh-CN" altLang="en-US" sz="2000" b="1" dirty="0" smtClean="0">
                <a:latin typeface="Times New Roman"/>
                <a:ea typeface="仿宋_GB2312" pitchFamily="49" charset="-122"/>
                <a:cs typeface="Times New Roman"/>
              </a:rPr>
              <a:t>： </a:t>
            </a:r>
            <a:r>
              <a:rPr kumimoji="1" lang="en-US" altLang="zh-CN" sz="2000" b="1" dirty="0">
                <a:latin typeface="Times New Roman"/>
                <a:ea typeface="仿宋_GB2312" pitchFamily="49" charset="-122"/>
                <a:cs typeface="Times New Roman"/>
              </a:rPr>
              <a:t>(S, F, G</a:t>
            </a:r>
            <a:r>
              <a:rPr kumimoji="1" lang="en-US" altLang="zh-CN" sz="2000" b="1" dirty="0" smtClean="0">
                <a:latin typeface="Times New Roman"/>
                <a:ea typeface="仿宋_GB2312" pitchFamily="49" charset="-122"/>
                <a:cs typeface="Times New Roman"/>
              </a:rPr>
              <a:t>). </a:t>
            </a:r>
            <a:r>
              <a:rPr kumimoji="1" lang="zh-CN" altLang="en-US" sz="2000" b="1" dirty="0" smtClean="0">
                <a:latin typeface="Times New Roman"/>
                <a:ea typeface="仿宋_GB2312" pitchFamily="49" charset="-122"/>
                <a:cs typeface="Times New Roman"/>
              </a:rPr>
              <a:t>其中</a:t>
            </a:r>
            <a:r>
              <a:rPr kumimoji="1" lang="zh-CN" altLang="en-US" sz="2000" b="1" dirty="0">
                <a:latin typeface="Times New Roman"/>
                <a:ea typeface="仿宋_GB2312" pitchFamily="49" charset="-122"/>
                <a:cs typeface="Times New Roman"/>
              </a:rPr>
              <a:t>，</a:t>
            </a:r>
            <a:r>
              <a:rPr kumimoji="1" lang="en-US" altLang="zh-CN" sz="2000" b="1" dirty="0">
                <a:latin typeface="Times New Roman"/>
                <a:ea typeface="仿宋_GB2312" pitchFamily="49" charset="-122"/>
                <a:cs typeface="Times New Roman"/>
              </a:rPr>
              <a:t>S</a:t>
            </a:r>
            <a:r>
              <a:rPr kumimoji="1" lang="zh-CN" altLang="en-US" sz="2000" b="1" dirty="0">
                <a:latin typeface="Times New Roman"/>
                <a:ea typeface="仿宋_GB2312" pitchFamily="49" charset="-122"/>
                <a:cs typeface="Times New Roman"/>
              </a:rPr>
              <a:t>为问题的所有初始状态的集合；</a:t>
            </a:r>
            <a:r>
              <a:rPr kumimoji="1" lang="en-US" altLang="zh-CN" sz="2000" b="1" dirty="0">
                <a:latin typeface="Times New Roman"/>
                <a:ea typeface="仿宋_GB2312" pitchFamily="49" charset="-122"/>
                <a:cs typeface="Times New Roman"/>
              </a:rPr>
              <a:t>F</a:t>
            </a:r>
            <a:r>
              <a:rPr kumimoji="1" lang="zh-CN" altLang="en-US" sz="2000" b="1" dirty="0">
                <a:latin typeface="Times New Roman"/>
                <a:ea typeface="仿宋_GB2312" pitchFamily="49" charset="-122"/>
                <a:cs typeface="Times New Roman"/>
              </a:rPr>
              <a:t>为操作的集合；</a:t>
            </a:r>
            <a:r>
              <a:rPr kumimoji="1" lang="en-US" altLang="zh-CN" sz="2000" b="1" dirty="0">
                <a:latin typeface="Times New Roman"/>
                <a:ea typeface="仿宋_GB2312" pitchFamily="49" charset="-122"/>
                <a:cs typeface="Times New Roman"/>
              </a:rPr>
              <a:t>G</a:t>
            </a:r>
            <a:r>
              <a:rPr kumimoji="1" lang="zh-CN" altLang="en-US" sz="2000" b="1" dirty="0">
                <a:latin typeface="Times New Roman"/>
                <a:ea typeface="仿宋_GB2312" pitchFamily="49" charset="-122"/>
                <a:cs typeface="Times New Roman"/>
              </a:rPr>
              <a:t>为目标状态的集合。</a:t>
            </a:r>
          </a:p>
          <a:p>
            <a:pPr marL="800100" lvl="1" indent="-342900">
              <a:lnSpc>
                <a:spcPct val="105000"/>
              </a:lnSpc>
              <a:spcBef>
                <a:spcPct val="10000"/>
              </a:spcBef>
              <a:buFont typeface="Arial" pitchFamily="34" charset="0"/>
              <a:buChar char="•"/>
              <a:defRPr/>
            </a:pPr>
            <a:r>
              <a:rPr kumimoji="1" lang="zh-CN" altLang="en-US" sz="2000" b="1" dirty="0" smtClean="0">
                <a:latin typeface="Times New Roman"/>
                <a:ea typeface="仿宋_GB2312" pitchFamily="49" charset="-122"/>
                <a:cs typeface="Times New Roman"/>
              </a:rPr>
              <a:t>状态空间</a:t>
            </a:r>
            <a:r>
              <a:rPr kumimoji="1" lang="zh-CN" altLang="en-US" sz="2000" b="1" dirty="0">
                <a:latin typeface="Times New Roman"/>
                <a:ea typeface="仿宋_GB2312" pitchFamily="49" charset="-122"/>
                <a:cs typeface="Times New Roman"/>
              </a:rPr>
              <a:t>也可用一个赋值的有向图来表示，该有向图称为状态空间图。在状态空间图中</a:t>
            </a:r>
            <a:r>
              <a:rPr kumimoji="1" lang="zh-CN" altLang="en-US" sz="2000" b="1" dirty="0" smtClean="0">
                <a:latin typeface="Times New Roman"/>
                <a:ea typeface="仿宋_GB2312" pitchFamily="49" charset="-122"/>
                <a:cs typeface="Times New Roman"/>
              </a:rPr>
              <a:t>，结点表示</a:t>
            </a:r>
            <a:r>
              <a:rPr kumimoji="1" lang="zh-CN" altLang="en-US" sz="2000" b="1" dirty="0">
                <a:latin typeface="Times New Roman"/>
                <a:ea typeface="仿宋_GB2312" pitchFamily="49" charset="-122"/>
                <a:cs typeface="Times New Roman"/>
              </a:rPr>
              <a:t>问题的状态，有向边表示操作。</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3" name="Rectangle 5"/>
          <p:cNvSpPr>
            <a:spLocks noGrp="1" noChangeArrowheads="1"/>
          </p:cNvSpPr>
          <p:nvPr>
            <p:ph type="body" idx="1"/>
          </p:nvPr>
        </p:nvSpPr>
        <p:spPr>
          <a:xfrm>
            <a:off x="228600" y="1160463"/>
            <a:ext cx="8663880" cy="1676400"/>
          </a:xfrm>
        </p:spPr>
        <p:txBody>
          <a:bodyPr/>
          <a:lstStyle/>
          <a:p>
            <a:pPr eaLnBrk="1" hangingPunct="1">
              <a:spcBef>
                <a:spcPts val="1800"/>
              </a:spcBef>
            </a:pPr>
            <a:r>
              <a:rPr lang="zh-CN" altLang="en-US" sz="2400" dirty="0" smtClean="0"/>
              <a:t>假设有人想从</a:t>
            </a:r>
            <a:r>
              <a:rPr lang="en-US" altLang="zh-CN" sz="2400" dirty="0" smtClean="0"/>
              <a:t>A</a:t>
            </a:r>
            <a:r>
              <a:rPr lang="zh-CN" altLang="en-US" sz="2400" dirty="0" smtClean="0"/>
              <a:t>点移动到一墙之隔的</a:t>
            </a:r>
            <a:r>
              <a:rPr lang="en-US" altLang="zh-CN" sz="2400" dirty="0" smtClean="0"/>
              <a:t>B</a:t>
            </a:r>
            <a:r>
              <a:rPr lang="zh-CN" altLang="en-US" sz="2400" dirty="0" smtClean="0"/>
              <a:t>点，如下图，绿色的是起点</a:t>
            </a:r>
            <a:r>
              <a:rPr lang="en-US" altLang="zh-CN" sz="2400" dirty="0" smtClean="0"/>
              <a:t>A</a:t>
            </a:r>
            <a:r>
              <a:rPr lang="zh-CN" altLang="en-US" sz="2400" dirty="0" smtClean="0"/>
              <a:t>，红色是终点</a:t>
            </a:r>
            <a:r>
              <a:rPr lang="en-US" altLang="zh-CN" sz="2400" dirty="0" smtClean="0"/>
              <a:t>B</a:t>
            </a:r>
            <a:r>
              <a:rPr lang="zh-CN" altLang="en-US" sz="2400" dirty="0" smtClean="0"/>
              <a:t>，蓝色方块是中间的墙。</a:t>
            </a:r>
          </a:p>
          <a:p>
            <a:pPr eaLnBrk="1" hangingPunct="1">
              <a:spcBef>
                <a:spcPts val="1800"/>
              </a:spcBef>
            </a:pPr>
            <a:r>
              <a:rPr lang="zh-CN" altLang="en-US" sz="2400" dirty="0" smtClean="0"/>
              <a:t>搜索区域被划分成了方形网格。方块被标记为可通过的和不可通过的。路径被描述为从</a:t>
            </a:r>
            <a:r>
              <a:rPr lang="en-US" altLang="zh-CN" sz="2400" dirty="0" smtClean="0"/>
              <a:t>A</a:t>
            </a:r>
            <a:r>
              <a:rPr lang="zh-CN" altLang="en-US" sz="2400" dirty="0" smtClean="0"/>
              <a:t>到</a:t>
            </a:r>
            <a:r>
              <a:rPr lang="en-US" altLang="zh-CN" sz="2400" dirty="0" smtClean="0"/>
              <a:t>B</a:t>
            </a:r>
            <a:r>
              <a:rPr lang="zh-CN" altLang="en-US" sz="2400" dirty="0" smtClean="0"/>
              <a:t>经过的方块的集合</a:t>
            </a:r>
            <a:r>
              <a:rPr lang="zh-CN" altLang="en-US" sz="2800" dirty="0" smtClean="0"/>
              <a:t>。</a:t>
            </a:r>
          </a:p>
        </p:txBody>
      </p:sp>
      <p:sp>
        <p:nvSpPr>
          <p:cNvPr id="102404" name="Rectangle 6"/>
          <p:cNvSpPr>
            <a:spLocks noChangeArrowheads="1"/>
          </p:cNvSpPr>
          <p:nvPr/>
        </p:nvSpPr>
        <p:spPr bwMode="auto">
          <a:xfrm>
            <a:off x="2847975" y="22098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zh-CN" altLang="en-US"/>
          </a:p>
        </p:txBody>
      </p:sp>
      <p:pic>
        <p:nvPicPr>
          <p:cNvPr id="102405" name="Picture 7" descr="http://blog.vckbase.com/images/vckbase_com/panic/image001.jpg"/>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2339975" y="3357563"/>
            <a:ext cx="4211638" cy="2979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4"/>
          <p:cNvSpPr>
            <a:spLocks noChangeArrowheads="1"/>
          </p:cNvSpPr>
          <p:nvPr/>
        </p:nvSpPr>
        <p:spPr bwMode="auto">
          <a:xfrm>
            <a:off x="503238" y="152636"/>
            <a:ext cx="80645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000" b="1" dirty="0" smtClean="0">
                <a:solidFill>
                  <a:schemeClr val="accent2"/>
                </a:solidFill>
                <a:latin typeface="方正姚体" pitchFamily="2" charset="-122"/>
                <a:ea typeface="方正姚体" pitchFamily="2" charset="-122"/>
              </a:rPr>
              <a:t>练习：利用</a:t>
            </a:r>
            <a:r>
              <a:rPr lang="en-US" altLang="zh-CN" sz="4000" b="1" dirty="0" smtClean="0">
                <a:solidFill>
                  <a:schemeClr val="accent2"/>
                </a:solidFill>
                <a:latin typeface="方正姚体" pitchFamily="2" charset="-122"/>
                <a:ea typeface="方正姚体" pitchFamily="2" charset="-122"/>
              </a:rPr>
              <a:t>A</a:t>
            </a:r>
            <a:r>
              <a:rPr lang="en-US" altLang="zh-CN" sz="4000" b="1" dirty="0">
                <a:solidFill>
                  <a:schemeClr val="accent2"/>
                </a:solidFill>
                <a:latin typeface="方正姚体" pitchFamily="2" charset="-122"/>
                <a:ea typeface="方正姚体" pitchFamily="2" charset="-122"/>
              </a:rPr>
              <a:t>*</a:t>
            </a:r>
            <a:r>
              <a:rPr lang="zh-CN" altLang="en-US" sz="4000" b="1" dirty="0" smtClean="0">
                <a:solidFill>
                  <a:schemeClr val="accent2"/>
                </a:solidFill>
                <a:latin typeface="方正姚体" pitchFamily="2" charset="-122"/>
                <a:ea typeface="方正姚体" pitchFamily="2" charset="-122"/>
              </a:rPr>
              <a:t>算法寻找最短路径</a:t>
            </a:r>
            <a:endParaRPr lang="zh-CN" altLang="en-US" sz="4000" b="1" dirty="0">
              <a:solidFill>
                <a:schemeClr val="accent2"/>
              </a:solidFill>
              <a:latin typeface="方正姚体" pitchFamily="2" charset="-122"/>
              <a:ea typeface="方正姚体" pitchFamily="2" charset="-122"/>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8" name="Rectangle 5"/>
          <p:cNvSpPr>
            <a:spLocks noGrp="1" noChangeArrowheads="1"/>
          </p:cNvSpPr>
          <p:nvPr>
            <p:ph type="body" idx="1"/>
          </p:nvPr>
        </p:nvSpPr>
        <p:spPr>
          <a:xfrm>
            <a:off x="609600" y="1219200"/>
            <a:ext cx="8305800" cy="5334000"/>
          </a:xfrm>
        </p:spPr>
        <p:txBody>
          <a:bodyPr/>
          <a:lstStyle/>
          <a:p>
            <a:pPr marL="0" indent="0" eaLnBrk="1" hangingPunct="1">
              <a:lnSpc>
                <a:spcPct val="90000"/>
              </a:lnSpc>
              <a:buNone/>
            </a:pPr>
            <a:r>
              <a:rPr lang="zh-CN" altLang="en-US" sz="2400" dirty="0" smtClean="0"/>
              <a:t>在</a:t>
            </a:r>
            <a:r>
              <a:rPr lang="en-US" altLang="zh-CN" sz="2400" dirty="0" smtClean="0"/>
              <a:t>A*</a:t>
            </a:r>
            <a:r>
              <a:rPr lang="zh-CN" altLang="en-US" sz="2400" dirty="0" smtClean="0"/>
              <a:t>寻路算法中，我们通过从点</a:t>
            </a:r>
            <a:r>
              <a:rPr lang="en-US" altLang="zh-CN" sz="2400" dirty="0" smtClean="0"/>
              <a:t>A</a:t>
            </a:r>
            <a:r>
              <a:rPr lang="zh-CN" altLang="en-US" sz="2400" dirty="0" smtClean="0"/>
              <a:t>开始，</a:t>
            </a:r>
            <a:r>
              <a:rPr lang="zh-CN" altLang="en-US" sz="2400" dirty="0" smtClean="0">
                <a:solidFill>
                  <a:srgbClr val="006600"/>
                </a:solidFill>
              </a:rPr>
              <a:t>检查相邻方格的方式</a:t>
            </a:r>
            <a:r>
              <a:rPr lang="zh-CN" altLang="en-US" sz="2400" dirty="0" smtClean="0"/>
              <a:t>，向外扩展直到找到目标。</a:t>
            </a:r>
          </a:p>
          <a:p>
            <a:pPr marL="0" indent="0" eaLnBrk="1" hangingPunct="1">
              <a:lnSpc>
                <a:spcPct val="90000"/>
              </a:lnSpc>
              <a:buNone/>
            </a:pPr>
            <a:r>
              <a:rPr lang="zh-CN" altLang="en-US" sz="2400" dirty="0" smtClean="0"/>
              <a:t>选择路径中经过哪个方格的关键是下面这个等式：</a:t>
            </a:r>
          </a:p>
          <a:p>
            <a:pPr marL="0" indent="0" eaLnBrk="1" hangingPunct="1">
              <a:lnSpc>
                <a:spcPct val="90000"/>
              </a:lnSpc>
              <a:spcBef>
                <a:spcPts val="1800"/>
              </a:spcBef>
              <a:buNone/>
            </a:pPr>
            <a:r>
              <a:rPr lang="zh-CN" altLang="en-US" sz="2400" dirty="0" smtClean="0"/>
              <a:t>              </a:t>
            </a:r>
            <a:r>
              <a:rPr lang="en-US" altLang="zh-CN" sz="2400" dirty="0" smtClean="0"/>
              <a:t>F = G + H</a:t>
            </a:r>
          </a:p>
          <a:p>
            <a:pPr marL="0" indent="0" eaLnBrk="1" hangingPunct="1">
              <a:lnSpc>
                <a:spcPct val="90000"/>
              </a:lnSpc>
              <a:buNone/>
            </a:pPr>
            <a:endParaRPr lang="en-US" altLang="zh-CN" sz="2400" dirty="0" smtClean="0"/>
          </a:p>
          <a:p>
            <a:pPr marL="0" indent="0" eaLnBrk="1" hangingPunct="1">
              <a:lnSpc>
                <a:spcPct val="90000"/>
              </a:lnSpc>
              <a:buNone/>
            </a:pPr>
            <a:endParaRPr lang="en-US" altLang="zh-CN" sz="1100" dirty="0"/>
          </a:p>
          <a:p>
            <a:pPr marL="0" indent="0" eaLnBrk="1" hangingPunct="1">
              <a:lnSpc>
                <a:spcPct val="90000"/>
              </a:lnSpc>
              <a:buNone/>
            </a:pPr>
            <a:r>
              <a:rPr lang="zh-CN" altLang="en-US" sz="2400" dirty="0" smtClean="0"/>
              <a:t>这里：</a:t>
            </a:r>
          </a:p>
          <a:p>
            <a:pPr marL="0" indent="0" eaLnBrk="1" hangingPunct="1">
              <a:lnSpc>
                <a:spcPct val="90000"/>
              </a:lnSpc>
              <a:buNone/>
            </a:pPr>
            <a:r>
              <a:rPr lang="zh-CN" altLang="en-US" sz="2400" dirty="0" smtClean="0"/>
              <a:t>   * </a:t>
            </a:r>
            <a:r>
              <a:rPr lang="en-US" altLang="zh-CN" sz="2400" dirty="0" smtClean="0"/>
              <a:t>G = </a:t>
            </a:r>
            <a:r>
              <a:rPr lang="zh-CN" altLang="en-US" sz="2400" dirty="0" smtClean="0"/>
              <a:t>从起点</a:t>
            </a:r>
            <a:r>
              <a:rPr lang="en-US" altLang="zh-CN" sz="2400" dirty="0" smtClean="0"/>
              <a:t>A</a:t>
            </a:r>
            <a:r>
              <a:rPr lang="zh-CN" altLang="en-US" sz="2400" dirty="0" smtClean="0"/>
              <a:t>，沿着产生的路径，移动到网格上指定方格的</a:t>
            </a:r>
            <a:r>
              <a:rPr lang="zh-CN" altLang="en-US" sz="2400" dirty="0" smtClean="0">
                <a:solidFill>
                  <a:srgbClr val="3333FF"/>
                </a:solidFill>
              </a:rPr>
              <a:t>移动耗费</a:t>
            </a:r>
            <a:r>
              <a:rPr lang="zh-CN" altLang="en-US" sz="2400" dirty="0" smtClean="0"/>
              <a:t>。</a:t>
            </a:r>
          </a:p>
          <a:p>
            <a:pPr marL="0" indent="0" eaLnBrk="1" hangingPunct="1">
              <a:lnSpc>
                <a:spcPct val="90000"/>
              </a:lnSpc>
              <a:buNone/>
            </a:pPr>
            <a:r>
              <a:rPr lang="zh-CN" altLang="en-US" sz="2400" dirty="0" smtClean="0"/>
              <a:t>    * </a:t>
            </a:r>
            <a:r>
              <a:rPr lang="en-US" altLang="zh-CN" sz="2400" dirty="0" smtClean="0"/>
              <a:t>H  = </a:t>
            </a:r>
            <a:r>
              <a:rPr lang="zh-CN" altLang="en-US" sz="2400" dirty="0" smtClean="0"/>
              <a:t>从网格上那个方格移动到终点</a:t>
            </a:r>
            <a:r>
              <a:rPr lang="en-US" altLang="zh-CN" sz="2400" dirty="0" smtClean="0"/>
              <a:t>B</a:t>
            </a:r>
            <a:r>
              <a:rPr lang="zh-CN" altLang="en-US" sz="2400" dirty="0" smtClean="0"/>
              <a:t>的</a:t>
            </a:r>
            <a:r>
              <a:rPr lang="zh-CN" altLang="en-US" sz="2400" dirty="0" smtClean="0">
                <a:solidFill>
                  <a:srgbClr val="3333FF"/>
                </a:solidFill>
              </a:rPr>
              <a:t>预估移动耗费</a:t>
            </a:r>
            <a:r>
              <a:rPr lang="zh-CN" altLang="en-US" sz="2400" dirty="0" smtClean="0"/>
              <a:t>。（从当前格到目的格 之间水平和垂直的方格的数量总和，忽略对角线方向，忽略一切障碍物）</a:t>
            </a:r>
          </a:p>
        </p:txBody>
      </p:sp>
      <p:sp>
        <p:nvSpPr>
          <p:cNvPr id="103429" name="Rectangle 6"/>
          <p:cNvSpPr>
            <a:spLocks noChangeArrowheads="1"/>
          </p:cNvSpPr>
          <p:nvPr/>
        </p:nvSpPr>
        <p:spPr bwMode="auto">
          <a:xfrm>
            <a:off x="434340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zh-CN" altLang="en-US"/>
          </a:p>
        </p:txBody>
      </p:sp>
      <p:pic>
        <p:nvPicPr>
          <p:cNvPr id="103430" name="Picture 7" descr="http://blog.vckbase.com/images/vckbase_com/panic/image002.jpg"/>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7566868" y="2384884"/>
            <a:ext cx="1331912" cy="1331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4"/>
          <p:cNvSpPr>
            <a:spLocks noChangeArrowheads="1"/>
          </p:cNvSpPr>
          <p:nvPr/>
        </p:nvSpPr>
        <p:spPr bwMode="auto">
          <a:xfrm>
            <a:off x="503238" y="152636"/>
            <a:ext cx="80645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000" b="1" dirty="0">
                <a:solidFill>
                  <a:schemeClr val="accent2"/>
                </a:solidFill>
                <a:latin typeface="方正姚体" pitchFamily="2" charset="-122"/>
                <a:ea typeface="方正姚体" pitchFamily="2" charset="-122"/>
              </a:rPr>
              <a:t>练习：利用</a:t>
            </a:r>
            <a:r>
              <a:rPr lang="en-US" altLang="zh-CN" sz="4000" b="1" dirty="0">
                <a:solidFill>
                  <a:schemeClr val="accent2"/>
                </a:solidFill>
                <a:latin typeface="方正姚体" pitchFamily="2" charset="-122"/>
                <a:ea typeface="方正姚体" pitchFamily="2" charset="-122"/>
              </a:rPr>
              <a:t>A*</a:t>
            </a:r>
            <a:r>
              <a:rPr lang="zh-CN" altLang="en-US" sz="4000" b="1" dirty="0">
                <a:solidFill>
                  <a:schemeClr val="accent2"/>
                </a:solidFill>
                <a:latin typeface="方正姚体" pitchFamily="2" charset="-122"/>
                <a:ea typeface="方正姚体" pitchFamily="2" charset="-122"/>
              </a:rPr>
              <a:t>算法寻找最短路径</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4452" name="Rectangle 4"/>
          <p:cNvSpPr>
            <a:spLocks noChangeArrowheads="1"/>
          </p:cNvSpPr>
          <p:nvPr/>
        </p:nvSpPr>
        <p:spPr bwMode="auto">
          <a:xfrm>
            <a:off x="2847975" y="221456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zh-CN" altLang="en-US"/>
          </a:p>
        </p:txBody>
      </p:sp>
      <p:pic>
        <p:nvPicPr>
          <p:cNvPr id="104453" name="Picture 5" descr="http://blog.vckbase.com/images/vckbase_com/panic/image003.jpg"/>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71438" y="1089025"/>
            <a:ext cx="4789487" cy="4675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4454" name="Rectangle 6"/>
          <p:cNvSpPr>
            <a:spLocks noChangeArrowheads="1"/>
          </p:cNvSpPr>
          <p:nvPr/>
        </p:nvSpPr>
        <p:spPr bwMode="auto">
          <a:xfrm>
            <a:off x="4029075" y="30432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zh-CN" altLang="en-US"/>
          </a:p>
        </p:txBody>
      </p:sp>
      <p:sp>
        <p:nvSpPr>
          <p:cNvPr id="104455" name="Rectangle 8"/>
          <p:cNvSpPr>
            <a:spLocks noChangeArrowheads="1"/>
          </p:cNvSpPr>
          <p:nvPr/>
        </p:nvSpPr>
        <p:spPr bwMode="auto">
          <a:xfrm>
            <a:off x="4932363" y="1160463"/>
            <a:ext cx="4105275" cy="5324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ts val="1200"/>
              </a:spcBef>
            </a:pPr>
            <a:r>
              <a:rPr lang="en-US" altLang="zh-CN" sz="2000" b="1" dirty="0"/>
              <a:t>1</a:t>
            </a:r>
            <a:r>
              <a:rPr lang="zh-CN" altLang="en-US" sz="2000" b="1" dirty="0"/>
              <a:t>，把起始格添加</a:t>
            </a:r>
            <a:r>
              <a:rPr lang="zh-CN" altLang="en-US" sz="2000" b="1" dirty="0" smtClean="0"/>
              <a:t>到</a:t>
            </a:r>
            <a:r>
              <a:rPr lang="en-US" altLang="zh-CN" sz="2000" b="1" dirty="0" smtClean="0"/>
              <a:t>Open</a:t>
            </a:r>
            <a:r>
              <a:rPr lang="zh-CN" altLang="en-US" sz="2000" b="1" dirty="0" smtClean="0"/>
              <a:t>表。</a:t>
            </a:r>
            <a:endParaRPr lang="zh-CN" altLang="en-US" sz="2000" b="1" dirty="0"/>
          </a:p>
          <a:p>
            <a:pPr>
              <a:spcBef>
                <a:spcPts val="1200"/>
              </a:spcBef>
            </a:pPr>
            <a:r>
              <a:rPr lang="en-US" altLang="zh-CN" sz="2000" b="1" dirty="0"/>
              <a:t>2</a:t>
            </a:r>
            <a:r>
              <a:rPr lang="zh-CN" altLang="en-US" sz="2000" b="1" dirty="0"/>
              <a:t>，</a:t>
            </a:r>
            <a:r>
              <a:rPr lang="zh-CN" altLang="en-US" sz="2000" b="1" dirty="0">
                <a:solidFill>
                  <a:srgbClr val="006600"/>
                </a:solidFill>
              </a:rPr>
              <a:t>重复如下的工作：</a:t>
            </a:r>
          </a:p>
          <a:p>
            <a:pPr>
              <a:spcBef>
                <a:spcPts val="1200"/>
              </a:spcBef>
            </a:pPr>
            <a:r>
              <a:rPr lang="en-US" altLang="zh-CN" sz="2000" b="1" dirty="0" smtClean="0"/>
              <a:t>a</a:t>
            </a:r>
            <a:r>
              <a:rPr lang="en-US" altLang="zh-CN" sz="2000" b="1" dirty="0"/>
              <a:t>) </a:t>
            </a:r>
            <a:r>
              <a:rPr lang="zh-CN" altLang="en-US" sz="2000" b="1" dirty="0" smtClean="0"/>
              <a:t>寻找</a:t>
            </a:r>
            <a:r>
              <a:rPr lang="en-US" altLang="zh-CN" sz="2000" b="1" dirty="0" smtClean="0">
                <a:solidFill>
                  <a:srgbClr val="FF0000"/>
                </a:solidFill>
              </a:rPr>
              <a:t>Open</a:t>
            </a:r>
            <a:r>
              <a:rPr lang="zh-CN" altLang="en-US" sz="2000" b="1" dirty="0" smtClean="0">
                <a:solidFill>
                  <a:srgbClr val="FF0000"/>
                </a:solidFill>
              </a:rPr>
              <a:t>表中</a:t>
            </a:r>
            <a:r>
              <a:rPr lang="en-US" altLang="zh-CN" sz="2000" b="1" dirty="0">
                <a:solidFill>
                  <a:srgbClr val="FF0000"/>
                </a:solidFill>
              </a:rPr>
              <a:t>F</a:t>
            </a:r>
            <a:r>
              <a:rPr lang="zh-CN" altLang="en-US" sz="2000" b="1" dirty="0">
                <a:solidFill>
                  <a:srgbClr val="FF0000"/>
                </a:solidFill>
              </a:rPr>
              <a:t>值最低</a:t>
            </a:r>
            <a:r>
              <a:rPr lang="zh-CN" altLang="en-US" sz="2000" b="1" dirty="0"/>
              <a:t>的格子。我们称它为当前格。</a:t>
            </a:r>
          </a:p>
          <a:p>
            <a:pPr>
              <a:spcBef>
                <a:spcPts val="1200"/>
              </a:spcBef>
            </a:pPr>
            <a:r>
              <a:rPr lang="en-US" altLang="zh-CN" sz="2000" b="1" dirty="0" smtClean="0"/>
              <a:t>b</a:t>
            </a:r>
            <a:r>
              <a:rPr lang="en-US" altLang="zh-CN" sz="2000" b="1" dirty="0"/>
              <a:t>) </a:t>
            </a:r>
            <a:r>
              <a:rPr lang="zh-CN" altLang="en-US" sz="2000" b="1" dirty="0"/>
              <a:t>把它</a:t>
            </a:r>
            <a:r>
              <a:rPr lang="zh-CN" altLang="en-US" sz="2000" b="1" dirty="0" smtClean="0"/>
              <a:t>切换到</a:t>
            </a:r>
            <a:r>
              <a:rPr lang="en-US" altLang="zh-CN" sz="2000" b="1" dirty="0" smtClean="0"/>
              <a:t>Closed</a:t>
            </a:r>
            <a:r>
              <a:rPr lang="zh-CN" altLang="en-US" sz="2000" b="1" dirty="0" smtClean="0"/>
              <a:t>表。</a:t>
            </a:r>
            <a:endParaRPr lang="zh-CN" altLang="en-US" sz="2000" b="1" dirty="0"/>
          </a:p>
          <a:p>
            <a:pPr>
              <a:spcBef>
                <a:spcPts val="1200"/>
              </a:spcBef>
            </a:pPr>
            <a:r>
              <a:rPr lang="en-US" altLang="zh-CN" sz="2000" b="1" dirty="0" smtClean="0"/>
              <a:t>c</a:t>
            </a:r>
            <a:r>
              <a:rPr lang="en-US" altLang="zh-CN" sz="2000" b="1" dirty="0"/>
              <a:t>) </a:t>
            </a:r>
            <a:r>
              <a:rPr lang="zh-CN" altLang="en-US" sz="2000" b="1" dirty="0">
                <a:solidFill>
                  <a:srgbClr val="FF0000"/>
                </a:solidFill>
              </a:rPr>
              <a:t>对相邻的</a:t>
            </a:r>
            <a:r>
              <a:rPr lang="en-US" altLang="zh-CN" sz="2000" b="1" dirty="0">
                <a:solidFill>
                  <a:srgbClr val="FF0000"/>
                </a:solidFill>
              </a:rPr>
              <a:t>8</a:t>
            </a:r>
            <a:r>
              <a:rPr lang="zh-CN" altLang="en-US" sz="2000" b="1" dirty="0">
                <a:solidFill>
                  <a:srgbClr val="FF0000"/>
                </a:solidFill>
              </a:rPr>
              <a:t>格中的每一个</a:t>
            </a:r>
            <a:r>
              <a:rPr lang="zh-CN" altLang="en-US" sz="2000" b="1" dirty="0"/>
              <a:t>（跳过那些已经</a:t>
            </a:r>
            <a:r>
              <a:rPr lang="zh-CN" altLang="en-US" sz="2000" b="1" dirty="0" smtClean="0"/>
              <a:t>在</a:t>
            </a:r>
            <a:r>
              <a:rPr lang="en-US" altLang="zh-CN" sz="2000" b="1" dirty="0" smtClean="0"/>
              <a:t>Closed</a:t>
            </a:r>
            <a:r>
              <a:rPr lang="zh-CN" altLang="en-US" sz="2000" b="1" dirty="0" smtClean="0"/>
              <a:t>表中</a:t>
            </a:r>
            <a:r>
              <a:rPr lang="zh-CN" altLang="en-US" sz="2000" b="1" dirty="0"/>
              <a:t>的或者不可通过的</a:t>
            </a:r>
            <a:r>
              <a:rPr lang="en-US" altLang="zh-CN" sz="2000" b="1" dirty="0"/>
              <a:t>(</a:t>
            </a:r>
            <a:r>
              <a:rPr lang="zh-CN" altLang="en-US" sz="2000" b="1" dirty="0"/>
              <a:t>有墙，水的地形，或者其他无法通过的地形</a:t>
            </a:r>
            <a:r>
              <a:rPr lang="en-US" altLang="zh-CN" sz="2000" b="1" dirty="0"/>
              <a:t>)</a:t>
            </a:r>
            <a:r>
              <a:rPr lang="zh-CN" altLang="en-US" sz="2000" b="1" dirty="0"/>
              <a:t>）</a:t>
            </a:r>
          </a:p>
          <a:p>
            <a:pPr>
              <a:spcBef>
                <a:spcPts val="1200"/>
              </a:spcBef>
            </a:pPr>
            <a:r>
              <a:rPr lang="zh-CN" altLang="en-US" sz="2000" b="1" dirty="0" smtClean="0"/>
              <a:t>* </a:t>
            </a:r>
            <a:r>
              <a:rPr lang="zh-CN" altLang="en-US" sz="2000" b="1" dirty="0"/>
              <a:t>如果它</a:t>
            </a:r>
            <a:r>
              <a:rPr lang="zh-CN" altLang="en-US" sz="2000" b="1" dirty="0">
                <a:solidFill>
                  <a:srgbClr val="006600"/>
                </a:solidFill>
              </a:rPr>
              <a:t>不可通过</a:t>
            </a:r>
            <a:r>
              <a:rPr lang="zh-CN" altLang="en-US" sz="2000" b="1" dirty="0"/>
              <a:t>或者</a:t>
            </a:r>
            <a:r>
              <a:rPr lang="zh-CN" altLang="en-US" sz="2000" b="1" dirty="0">
                <a:solidFill>
                  <a:srgbClr val="006600"/>
                </a:solidFill>
              </a:rPr>
              <a:t>已经</a:t>
            </a:r>
            <a:r>
              <a:rPr lang="zh-CN" altLang="en-US" sz="2000" b="1" dirty="0" smtClean="0">
                <a:solidFill>
                  <a:srgbClr val="006600"/>
                </a:solidFill>
              </a:rPr>
              <a:t>在</a:t>
            </a:r>
            <a:r>
              <a:rPr lang="en-US" altLang="zh-CN" sz="2000" b="1" dirty="0" smtClean="0">
                <a:solidFill>
                  <a:srgbClr val="006600"/>
                </a:solidFill>
              </a:rPr>
              <a:t>Closed</a:t>
            </a:r>
            <a:r>
              <a:rPr lang="zh-CN" altLang="en-US" sz="2000" b="1" dirty="0" smtClean="0">
                <a:solidFill>
                  <a:srgbClr val="006600"/>
                </a:solidFill>
              </a:rPr>
              <a:t>表中</a:t>
            </a:r>
            <a:r>
              <a:rPr lang="zh-CN" altLang="en-US" sz="2000" b="1" dirty="0"/>
              <a:t>，略过它。反之如下。</a:t>
            </a:r>
          </a:p>
          <a:p>
            <a:pPr>
              <a:spcBef>
                <a:spcPts val="1200"/>
              </a:spcBef>
            </a:pPr>
            <a:r>
              <a:rPr lang="zh-CN" altLang="en-US" sz="2000" b="1" dirty="0" smtClean="0"/>
              <a:t>* </a:t>
            </a:r>
            <a:r>
              <a:rPr lang="zh-CN" altLang="en-US" sz="2000" b="1" dirty="0"/>
              <a:t>如果它</a:t>
            </a:r>
            <a:r>
              <a:rPr lang="zh-CN" altLang="en-US" sz="2000" b="1" dirty="0" smtClean="0">
                <a:solidFill>
                  <a:srgbClr val="006600"/>
                </a:solidFill>
              </a:rPr>
              <a:t>不在</a:t>
            </a:r>
            <a:r>
              <a:rPr lang="en-US" altLang="zh-CN" sz="2000" b="1" dirty="0" smtClean="0">
                <a:solidFill>
                  <a:srgbClr val="006600"/>
                </a:solidFill>
              </a:rPr>
              <a:t>Open</a:t>
            </a:r>
            <a:r>
              <a:rPr lang="zh-CN" altLang="en-US" sz="2000" b="1" dirty="0" smtClean="0">
                <a:solidFill>
                  <a:srgbClr val="006600"/>
                </a:solidFill>
              </a:rPr>
              <a:t>表中</a:t>
            </a:r>
            <a:r>
              <a:rPr lang="zh-CN" altLang="en-US" sz="2000" b="1" dirty="0"/>
              <a:t>，把它添加进去。把当前格作为这一格的</a:t>
            </a:r>
            <a:r>
              <a:rPr lang="zh-CN" altLang="en-US" sz="2000" b="1" dirty="0" smtClean="0"/>
              <a:t>父结点。</a:t>
            </a:r>
            <a:r>
              <a:rPr lang="zh-CN" altLang="en-US" sz="2000" b="1" dirty="0"/>
              <a:t>记录这一格的</a:t>
            </a:r>
            <a:r>
              <a:rPr lang="en-US" altLang="zh-CN" sz="2000" b="1" dirty="0"/>
              <a:t>F,G,</a:t>
            </a:r>
            <a:r>
              <a:rPr lang="zh-CN" altLang="en-US" sz="2000" b="1" dirty="0"/>
              <a:t>和</a:t>
            </a:r>
            <a:r>
              <a:rPr lang="en-US" altLang="zh-CN" sz="2000" b="1" dirty="0"/>
              <a:t>H</a:t>
            </a:r>
            <a:r>
              <a:rPr lang="zh-CN" altLang="en-US" sz="2000" b="1" dirty="0"/>
              <a:t>值。</a:t>
            </a:r>
          </a:p>
        </p:txBody>
      </p:sp>
      <p:sp>
        <p:nvSpPr>
          <p:cNvPr id="104456" name="Rectangle 10"/>
          <p:cNvSpPr>
            <a:spLocks noChangeArrowheads="1"/>
          </p:cNvSpPr>
          <p:nvPr/>
        </p:nvSpPr>
        <p:spPr bwMode="auto">
          <a:xfrm>
            <a:off x="98425" y="5876925"/>
            <a:ext cx="458946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400" b="1"/>
              <a:t>（</a:t>
            </a:r>
            <a:r>
              <a:rPr lang="en-US" altLang="zh-CN" sz="2400" b="1"/>
              <a:t>F</a:t>
            </a:r>
            <a:r>
              <a:rPr lang="zh-CN" altLang="en-US" sz="2400" b="1"/>
              <a:t>值在左上角，</a:t>
            </a:r>
            <a:r>
              <a:rPr lang="en-US" altLang="zh-CN" sz="2400" b="1"/>
              <a:t>G</a:t>
            </a:r>
            <a:r>
              <a:rPr lang="zh-CN" altLang="en-US" sz="2400" b="1"/>
              <a:t>值在左下角，</a:t>
            </a:r>
          </a:p>
          <a:p>
            <a:pPr algn="ctr"/>
            <a:r>
              <a:rPr lang="en-US" altLang="zh-CN" sz="2400" b="1"/>
              <a:t>H</a:t>
            </a:r>
            <a:r>
              <a:rPr lang="zh-CN" altLang="en-US" sz="2400" b="1"/>
              <a:t>值在右下角）</a:t>
            </a:r>
          </a:p>
        </p:txBody>
      </p:sp>
      <p:sp>
        <p:nvSpPr>
          <p:cNvPr id="9" name="Rectangle 4"/>
          <p:cNvSpPr>
            <a:spLocks noChangeArrowheads="1"/>
          </p:cNvSpPr>
          <p:nvPr/>
        </p:nvSpPr>
        <p:spPr bwMode="auto">
          <a:xfrm>
            <a:off x="503238" y="152636"/>
            <a:ext cx="80645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4000" b="1" dirty="0">
                <a:solidFill>
                  <a:schemeClr val="accent2"/>
                </a:solidFill>
                <a:latin typeface="方正姚体" pitchFamily="2" charset="-122"/>
                <a:ea typeface="方正姚体" pitchFamily="2" charset="-122"/>
              </a:rPr>
              <a:t>A*</a:t>
            </a:r>
            <a:r>
              <a:rPr lang="zh-CN" altLang="en-US" sz="4000" b="1" dirty="0">
                <a:solidFill>
                  <a:schemeClr val="accent2"/>
                </a:solidFill>
                <a:latin typeface="方正姚体" pitchFamily="2" charset="-122"/>
                <a:ea typeface="方正姚体" pitchFamily="2" charset="-122"/>
              </a:rPr>
              <a:t>算法应用</a:t>
            </a:r>
            <a:r>
              <a:rPr lang="zh-CN" altLang="en-US" sz="4000" b="1" dirty="0" smtClean="0">
                <a:solidFill>
                  <a:schemeClr val="accent2"/>
                </a:solidFill>
                <a:latin typeface="方正姚体" pitchFamily="2" charset="-122"/>
                <a:ea typeface="方正姚体" pitchFamily="2" charset="-122"/>
              </a:rPr>
              <a:t>举例</a:t>
            </a:r>
            <a:endParaRPr lang="zh-CN" altLang="en-US" sz="4000" b="1" dirty="0">
              <a:solidFill>
                <a:schemeClr val="accent2"/>
              </a:solidFill>
              <a:latin typeface="方正姚体" pitchFamily="2" charset="-122"/>
              <a:ea typeface="方正姚体" pitchFamily="2" charset="-122"/>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5474" name="灯片编号占位符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fld id="{012A514B-54EA-41D8-8F0B-C64408DD58C8}" type="slidenum">
              <a:rPr lang="en-US" altLang="zh-CN" smtClean="0"/>
              <a:pPr eaLnBrk="1" hangingPunct="1"/>
              <a:t>123</a:t>
            </a:fld>
            <a:endParaRPr lang="en-US" altLang="zh-CN" smtClean="0"/>
          </a:p>
        </p:txBody>
      </p:sp>
      <p:pic>
        <p:nvPicPr>
          <p:cNvPr id="105475" name="Picture 4" descr="http://blog.vckbase.com/images/vckbase_com/panic/image005.jpg"/>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142875" y="1270000"/>
            <a:ext cx="4657725"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5476" name="Rectangle 6"/>
          <p:cNvSpPr>
            <a:spLocks noChangeArrowheads="1"/>
          </p:cNvSpPr>
          <p:nvPr/>
        </p:nvSpPr>
        <p:spPr bwMode="auto">
          <a:xfrm>
            <a:off x="4859338" y="1628775"/>
            <a:ext cx="4105275"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a:t>* </a:t>
            </a:r>
            <a:r>
              <a:rPr lang="zh-CN" altLang="en-US" sz="2400" b="1" dirty="0"/>
              <a:t>如果它</a:t>
            </a:r>
            <a:r>
              <a:rPr lang="zh-CN" altLang="en-US" sz="2400" b="1" dirty="0">
                <a:solidFill>
                  <a:srgbClr val="FF0000"/>
                </a:solidFill>
              </a:rPr>
              <a:t>已经</a:t>
            </a:r>
            <a:r>
              <a:rPr lang="zh-CN" altLang="en-US" sz="2400" b="1" dirty="0" smtClean="0">
                <a:solidFill>
                  <a:srgbClr val="FF0000"/>
                </a:solidFill>
              </a:rPr>
              <a:t>在</a:t>
            </a:r>
            <a:r>
              <a:rPr lang="en-US" altLang="zh-CN" sz="2400" b="1" dirty="0" smtClean="0">
                <a:solidFill>
                  <a:srgbClr val="FF0000"/>
                </a:solidFill>
              </a:rPr>
              <a:t>Open</a:t>
            </a:r>
            <a:r>
              <a:rPr lang="zh-CN" altLang="en-US" sz="2400" b="1" dirty="0" smtClean="0">
                <a:solidFill>
                  <a:srgbClr val="FF0000"/>
                </a:solidFill>
              </a:rPr>
              <a:t>表</a:t>
            </a:r>
            <a:r>
              <a:rPr lang="zh-CN" altLang="en-US" sz="2400" b="1" dirty="0" smtClean="0"/>
              <a:t>中</a:t>
            </a:r>
            <a:r>
              <a:rPr lang="zh-CN" altLang="en-US" sz="2400" b="1" dirty="0"/>
              <a:t>，用</a:t>
            </a:r>
            <a:r>
              <a:rPr lang="en-US" altLang="zh-CN" sz="2400" b="1" dirty="0">
                <a:solidFill>
                  <a:srgbClr val="FF0000"/>
                </a:solidFill>
              </a:rPr>
              <a:t>G</a:t>
            </a:r>
            <a:r>
              <a:rPr lang="zh-CN" altLang="en-US" sz="2400" b="1" dirty="0">
                <a:solidFill>
                  <a:srgbClr val="FF0000"/>
                </a:solidFill>
              </a:rPr>
              <a:t>值</a:t>
            </a:r>
            <a:r>
              <a:rPr lang="zh-CN" altLang="en-US" sz="2400" b="1" dirty="0"/>
              <a:t>为参考检查新的路径是否更好。</a:t>
            </a:r>
            <a:r>
              <a:rPr lang="zh-CN" altLang="en-US" sz="2400" b="1" dirty="0">
                <a:solidFill>
                  <a:srgbClr val="FF0000"/>
                </a:solidFill>
              </a:rPr>
              <a:t>更低的</a:t>
            </a:r>
            <a:r>
              <a:rPr lang="en-US" altLang="zh-CN" sz="2400" b="1" dirty="0">
                <a:solidFill>
                  <a:srgbClr val="FF0000"/>
                </a:solidFill>
              </a:rPr>
              <a:t>G</a:t>
            </a:r>
            <a:r>
              <a:rPr lang="zh-CN" altLang="en-US" sz="2400" b="1" dirty="0">
                <a:solidFill>
                  <a:srgbClr val="FF0000"/>
                </a:solidFill>
              </a:rPr>
              <a:t>值意味着更好的路径。</a:t>
            </a:r>
            <a:r>
              <a:rPr lang="zh-CN" altLang="en-US" sz="2400" b="1" dirty="0"/>
              <a:t>如果是这样，就</a:t>
            </a:r>
            <a:r>
              <a:rPr lang="zh-CN" altLang="en-US" sz="2400" b="1" dirty="0">
                <a:solidFill>
                  <a:srgbClr val="006600"/>
                </a:solidFill>
              </a:rPr>
              <a:t>把这一格的</a:t>
            </a:r>
            <a:r>
              <a:rPr lang="zh-CN" altLang="en-US" sz="2400" b="1" dirty="0" smtClean="0">
                <a:solidFill>
                  <a:srgbClr val="006600"/>
                </a:solidFill>
              </a:rPr>
              <a:t>父结点改</a:t>
            </a:r>
            <a:r>
              <a:rPr lang="zh-CN" altLang="en-US" sz="2400" b="1" dirty="0">
                <a:solidFill>
                  <a:srgbClr val="006600"/>
                </a:solidFill>
              </a:rPr>
              <a:t>成当前格，并且重新计算这一格的</a:t>
            </a:r>
            <a:r>
              <a:rPr lang="en-US" altLang="zh-CN" sz="2400" b="1" dirty="0">
                <a:solidFill>
                  <a:srgbClr val="006600"/>
                </a:solidFill>
              </a:rPr>
              <a:t>G</a:t>
            </a:r>
            <a:r>
              <a:rPr lang="zh-CN" altLang="en-US" sz="2400" b="1" dirty="0">
                <a:solidFill>
                  <a:srgbClr val="006600"/>
                </a:solidFill>
              </a:rPr>
              <a:t>和</a:t>
            </a:r>
            <a:r>
              <a:rPr lang="en-US" altLang="zh-CN" sz="2400" b="1" dirty="0">
                <a:solidFill>
                  <a:srgbClr val="006600"/>
                </a:solidFill>
              </a:rPr>
              <a:t>F</a:t>
            </a:r>
            <a:r>
              <a:rPr lang="zh-CN" altLang="en-US" sz="2400" b="1" dirty="0">
                <a:solidFill>
                  <a:srgbClr val="006600"/>
                </a:solidFill>
              </a:rPr>
              <a:t>值。</a:t>
            </a:r>
            <a:r>
              <a:rPr lang="zh-CN" altLang="en-US" sz="2400" b="1" dirty="0"/>
              <a:t>如果你保持你</a:t>
            </a:r>
            <a:r>
              <a:rPr lang="zh-CN" altLang="en-US" sz="2400" b="1" dirty="0" smtClean="0"/>
              <a:t>的</a:t>
            </a:r>
            <a:r>
              <a:rPr lang="en-US" altLang="zh-CN" sz="2400" b="1" dirty="0" smtClean="0"/>
              <a:t>Open</a:t>
            </a:r>
            <a:r>
              <a:rPr lang="zh-CN" altLang="en-US" sz="2400" b="1" dirty="0" smtClean="0"/>
              <a:t>表按</a:t>
            </a:r>
            <a:r>
              <a:rPr lang="en-US" altLang="zh-CN" sz="2400" b="1" dirty="0"/>
              <a:t>F</a:t>
            </a:r>
            <a:r>
              <a:rPr lang="zh-CN" altLang="en-US" sz="2400" b="1" dirty="0"/>
              <a:t>值排序，改变之后你可能需要重新</a:t>
            </a:r>
            <a:r>
              <a:rPr lang="zh-CN" altLang="en-US" sz="2400" b="1" dirty="0" smtClean="0"/>
              <a:t>对</a:t>
            </a:r>
            <a:r>
              <a:rPr lang="en-US" altLang="zh-CN" sz="2400" b="1" dirty="0" smtClean="0"/>
              <a:t>Open</a:t>
            </a:r>
            <a:r>
              <a:rPr lang="zh-CN" altLang="en-US" sz="2400" b="1" dirty="0" smtClean="0"/>
              <a:t>表排序</a:t>
            </a:r>
            <a:r>
              <a:rPr lang="zh-CN" altLang="en-US" sz="2400" b="1" dirty="0"/>
              <a:t>。</a:t>
            </a:r>
          </a:p>
        </p:txBody>
      </p:sp>
      <p:sp>
        <p:nvSpPr>
          <p:cNvPr id="6" name="Rectangle 4"/>
          <p:cNvSpPr>
            <a:spLocks noChangeArrowheads="1"/>
          </p:cNvSpPr>
          <p:nvPr/>
        </p:nvSpPr>
        <p:spPr bwMode="auto">
          <a:xfrm>
            <a:off x="503238" y="152636"/>
            <a:ext cx="80645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4000" b="1" dirty="0">
                <a:solidFill>
                  <a:schemeClr val="accent2"/>
                </a:solidFill>
                <a:latin typeface="方正姚体" pitchFamily="2" charset="-122"/>
                <a:ea typeface="方正姚体" pitchFamily="2" charset="-122"/>
              </a:rPr>
              <a:t>A*</a:t>
            </a:r>
            <a:r>
              <a:rPr lang="zh-CN" altLang="en-US" sz="4000" b="1" dirty="0">
                <a:solidFill>
                  <a:schemeClr val="accent2"/>
                </a:solidFill>
                <a:latin typeface="方正姚体" pitchFamily="2" charset="-122"/>
                <a:ea typeface="方正姚体" pitchFamily="2" charset="-122"/>
              </a:rPr>
              <a:t>算法应用</a:t>
            </a:r>
            <a:r>
              <a:rPr lang="zh-CN" altLang="en-US" sz="4000" b="1" dirty="0" smtClean="0">
                <a:solidFill>
                  <a:schemeClr val="accent2"/>
                </a:solidFill>
                <a:latin typeface="方正姚体" pitchFamily="2" charset="-122"/>
                <a:ea typeface="方正姚体" pitchFamily="2" charset="-122"/>
              </a:rPr>
              <a:t>举例</a:t>
            </a:r>
            <a:endParaRPr lang="zh-CN" altLang="en-US" sz="4000" b="1" dirty="0">
              <a:solidFill>
                <a:schemeClr val="accent2"/>
              </a:solidFill>
              <a:latin typeface="方正姚体" pitchFamily="2" charset="-122"/>
              <a:ea typeface="方正姚体" pitchFamily="2" charset="-122"/>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6498" name="灯片编号占位符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fld id="{CD5C8EAA-594D-4BF8-BFDE-5055E870F338}" type="slidenum">
              <a:rPr lang="en-US" altLang="zh-CN" smtClean="0"/>
              <a:pPr eaLnBrk="1" hangingPunct="1"/>
              <a:t>124</a:t>
            </a:fld>
            <a:endParaRPr lang="en-US" altLang="zh-CN" smtClean="0"/>
          </a:p>
        </p:txBody>
      </p:sp>
      <p:sp>
        <p:nvSpPr>
          <p:cNvPr id="106500" name="Rectangle 3"/>
          <p:cNvSpPr>
            <a:spLocks noChangeArrowheads="1"/>
          </p:cNvSpPr>
          <p:nvPr/>
        </p:nvSpPr>
        <p:spPr bwMode="auto">
          <a:xfrm>
            <a:off x="2647950" y="19669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zh-CN" altLang="en-US"/>
          </a:p>
        </p:txBody>
      </p:sp>
      <p:pic>
        <p:nvPicPr>
          <p:cNvPr id="106501" name="Picture 4" descr="http://blog.vckbase.com/images/vckbase_com/panic/image006.jpg"/>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152400" y="1089025"/>
            <a:ext cx="4419600"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6502" name="Rectangle 5"/>
          <p:cNvSpPr>
            <a:spLocks noChangeArrowheads="1"/>
          </p:cNvSpPr>
          <p:nvPr/>
        </p:nvSpPr>
        <p:spPr bwMode="auto">
          <a:xfrm>
            <a:off x="2614613" y="19621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zh-CN" altLang="en-US"/>
          </a:p>
        </p:txBody>
      </p:sp>
      <p:sp>
        <p:nvSpPr>
          <p:cNvPr id="106503" name="Rectangle 7"/>
          <p:cNvSpPr>
            <a:spLocks noChangeArrowheads="1"/>
          </p:cNvSpPr>
          <p:nvPr/>
        </p:nvSpPr>
        <p:spPr bwMode="auto">
          <a:xfrm>
            <a:off x="4859338" y="2005013"/>
            <a:ext cx="4105275" cy="2616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ts val="1200"/>
              </a:spcBef>
            </a:pPr>
            <a:r>
              <a:rPr lang="en-US" altLang="zh-CN" sz="2400" b="1" dirty="0"/>
              <a:t>d) </a:t>
            </a:r>
            <a:r>
              <a:rPr lang="zh-CN" altLang="en-US" sz="2400" b="1" dirty="0"/>
              <a:t>停止，当你</a:t>
            </a:r>
          </a:p>
          <a:p>
            <a:pPr>
              <a:spcBef>
                <a:spcPts val="1200"/>
              </a:spcBef>
            </a:pPr>
            <a:r>
              <a:rPr lang="zh-CN" altLang="en-US" sz="2400" b="1" dirty="0" smtClean="0"/>
              <a:t>* </a:t>
            </a:r>
            <a:r>
              <a:rPr lang="zh-CN" altLang="en-US" sz="2400" b="1" dirty="0"/>
              <a:t>把</a:t>
            </a:r>
            <a:r>
              <a:rPr lang="zh-CN" altLang="en-US" sz="2400" b="1" dirty="0">
                <a:solidFill>
                  <a:srgbClr val="FF0000"/>
                </a:solidFill>
              </a:rPr>
              <a:t>目标格添加进</a:t>
            </a:r>
            <a:r>
              <a:rPr lang="zh-CN" altLang="en-US" sz="2400" b="1" dirty="0" smtClean="0">
                <a:solidFill>
                  <a:srgbClr val="FF0000"/>
                </a:solidFill>
              </a:rPr>
              <a:t>了</a:t>
            </a:r>
            <a:r>
              <a:rPr lang="en-US" altLang="zh-CN" sz="2400" b="1" dirty="0" smtClean="0">
                <a:solidFill>
                  <a:srgbClr val="FF0000"/>
                </a:solidFill>
              </a:rPr>
              <a:t>Open</a:t>
            </a:r>
            <a:r>
              <a:rPr lang="zh-CN" altLang="en-US" sz="2400" b="1" dirty="0" smtClean="0">
                <a:solidFill>
                  <a:srgbClr val="FF0000"/>
                </a:solidFill>
              </a:rPr>
              <a:t>表</a:t>
            </a:r>
            <a:r>
              <a:rPr lang="zh-CN" altLang="en-US" sz="2400" b="1" dirty="0" smtClean="0"/>
              <a:t>，</a:t>
            </a:r>
            <a:r>
              <a:rPr lang="zh-CN" altLang="en-US" sz="2400" b="1" dirty="0"/>
              <a:t>这时候路径被找到，或者</a:t>
            </a:r>
          </a:p>
          <a:p>
            <a:pPr>
              <a:spcBef>
                <a:spcPts val="1200"/>
              </a:spcBef>
            </a:pPr>
            <a:r>
              <a:rPr lang="zh-CN" altLang="en-US" sz="2400" b="1" dirty="0" smtClean="0"/>
              <a:t>* </a:t>
            </a:r>
            <a:r>
              <a:rPr lang="zh-CN" altLang="en-US" sz="2400" b="1" dirty="0"/>
              <a:t>没有找到目标格</a:t>
            </a:r>
            <a:r>
              <a:rPr lang="zh-CN" altLang="en-US" sz="2400" b="1" dirty="0" smtClean="0"/>
              <a:t>，</a:t>
            </a:r>
            <a:r>
              <a:rPr lang="en-US" altLang="zh-CN" sz="2400" b="1" dirty="0" smtClean="0">
                <a:solidFill>
                  <a:srgbClr val="FF0000"/>
                </a:solidFill>
              </a:rPr>
              <a:t>Open</a:t>
            </a:r>
            <a:r>
              <a:rPr lang="zh-CN" altLang="en-US" sz="2400" b="1" dirty="0" smtClean="0">
                <a:solidFill>
                  <a:srgbClr val="FF0000"/>
                </a:solidFill>
              </a:rPr>
              <a:t>表已经</a:t>
            </a:r>
            <a:r>
              <a:rPr lang="zh-CN" altLang="en-US" sz="2400" b="1" dirty="0">
                <a:solidFill>
                  <a:srgbClr val="FF0000"/>
                </a:solidFill>
              </a:rPr>
              <a:t>空了</a:t>
            </a:r>
            <a:r>
              <a:rPr lang="zh-CN" altLang="en-US" sz="2400" b="1" dirty="0"/>
              <a:t>。这时候，路径不存在。</a:t>
            </a:r>
          </a:p>
        </p:txBody>
      </p:sp>
      <p:sp>
        <p:nvSpPr>
          <p:cNvPr id="8" name="Rectangle 4"/>
          <p:cNvSpPr>
            <a:spLocks noChangeArrowheads="1"/>
          </p:cNvSpPr>
          <p:nvPr/>
        </p:nvSpPr>
        <p:spPr bwMode="auto">
          <a:xfrm>
            <a:off x="503238" y="152636"/>
            <a:ext cx="80645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4000" b="1" dirty="0">
                <a:solidFill>
                  <a:schemeClr val="accent2"/>
                </a:solidFill>
                <a:latin typeface="方正姚体" pitchFamily="2" charset="-122"/>
                <a:ea typeface="方正姚体" pitchFamily="2" charset="-122"/>
              </a:rPr>
              <a:t>A*</a:t>
            </a:r>
            <a:r>
              <a:rPr lang="zh-CN" altLang="en-US" sz="4000" b="1" dirty="0">
                <a:solidFill>
                  <a:schemeClr val="accent2"/>
                </a:solidFill>
                <a:latin typeface="方正姚体" pitchFamily="2" charset="-122"/>
                <a:ea typeface="方正姚体" pitchFamily="2" charset="-122"/>
              </a:rPr>
              <a:t>算法应用</a:t>
            </a:r>
            <a:r>
              <a:rPr lang="zh-CN" altLang="en-US" sz="4000" b="1" dirty="0" smtClean="0">
                <a:solidFill>
                  <a:schemeClr val="accent2"/>
                </a:solidFill>
                <a:latin typeface="方正姚体" pitchFamily="2" charset="-122"/>
                <a:ea typeface="方正姚体" pitchFamily="2" charset="-122"/>
              </a:rPr>
              <a:t>举例</a:t>
            </a:r>
            <a:endParaRPr lang="zh-CN" altLang="en-US" sz="4000" b="1" dirty="0">
              <a:solidFill>
                <a:schemeClr val="accent2"/>
              </a:solidFill>
              <a:latin typeface="方正姚体" pitchFamily="2" charset="-122"/>
              <a:ea typeface="方正姚体" pitchFamily="2" charset="-122"/>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7522" name="灯片编号占位符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fld id="{51795FED-F16C-4FB6-8261-08E40B4BD875}" type="slidenum">
              <a:rPr lang="en-US" altLang="zh-CN" smtClean="0"/>
              <a:pPr eaLnBrk="1" hangingPunct="1"/>
              <a:t>125</a:t>
            </a:fld>
            <a:endParaRPr lang="en-US" altLang="zh-CN" smtClean="0"/>
          </a:p>
        </p:txBody>
      </p:sp>
      <p:pic>
        <p:nvPicPr>
          <p:cNvPr id="107524" name="Picture 5" descr="http://blog.vckbase.com/images/vckbase_com/panic/image007.jpg"/>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142875" y="1089025"/>
            <a:ext cx="4633913" cy="543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7525" name="Rectangle 6"/>
          <p:cNvSpPr>
            <a:spLocks noChangeArrowheads="1"/>
          </p:cNvSpPr>
          <p:nvPr/>
        </p:nvSpPr>
        <p:spPr bwMode="auto">
          <a:xfrm>
            <a:off x="4859338" y="2312988"/>
            <a:ext cx="4081462"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800" b="1" dirty="0"/>
              <a:t>3.</a:t>
            </a:r>
            <a:r>
              <a:rPr lang="zh-CN" altLang="en-US" sz="2800" b="1" dirty="0"/>
              <a:t>保存路径。从目标格开始，</a:t>
            </a:r>
            <a:r>
              <a:rPr lang="zh-CN" altLang="en-US" sz="2800" b="1" dirty="0">
                <a:solidFill>
                  <a:srgbClr val="FF0000"/>
                </a:solidFill>
              </a:rPr>
              <a:t>沿着每一格的</a:t>
            </a:r>
            <a:r>
              <a:rPr lang="zh-CN" altLang="en-US" sz="2800" b="1" dirty="0" smtClean="0">
                <a:solidFill>
                  <a:srgbClr val="FF0000"/>
                </a:solidFill>
              </a:rPr>
              <a:t>父结点移动</a:t>
            </a:r>
            <a:r>
              <a:rPr lang="zh-CN" altLang="en-US" sz="2800" b="1" dirty="0">
                <a:solidFill>
                  <a:srgbClr val="FF0000"/>
                </a:solidFill>
              </a:rPr>
              <a:t>直到回到起始格</a:t>
            </a:r>
            <a:r>
              <a:rPr lang="zh-CN" altLang="en-US" sz="2800" b="1" dirty="0"/>
              <a:t>。这就是你的路径。</a:t>
            </a:r>
          </a:p>
        </p:txBody>
      </p:sp>
      <p:sp>
        <p:nvSpPr>
          <p:cNvPr id="6" name="Rectangle 4"/>
          <p:cNvSpPr>
            <a:spLocks noChangeArrowheads="1"/>
          </p:cNvSpPr>
          <p:nvPr/>
        </p:nvSpPr>
        <p:spPr bwMode="auto">
          <a:xfrm>
            <a:off x="503238" y="152636"/>
            <a:ext cx="80645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4000" b="1" dirty="0">
                <a:solidFill>
                  <a:schemeClr val="accent2"/>
                </a:solidFill>
                <a:latin typeface="方正姚体" pitchFamily="2" charset="-122"/>
                <a:ea typeface="方正姚体" pitchFamily="2" charset="-122"/>
              </a:rPr>
              <a:t>A*</a:t>
            </a:r>
            <a:r>
              <a:rPr lang="zh-CN" altLang="en-US" sz="4000" b="1" dirty="0">
                <a:solidFill>
                  <a:schemeClr val="accent2"/>
                </a:solidFill>
                <a:latin typeface="方正姚体" pitchFamily="2" charset="-122"/>
                <a:ea typeface="方正姚体" pitchFamily="2" charset="-122"/>
              </a:rPr>
              <a:t>算法应用</a:t>
            </a:r>
            <a:r>
              <a:rPr lang="zh-CN" altLang="en-US" sz="4000" b="1" dirty="0" smtClean="0">
                <a:solidFill>
                  <a:schemeClr val="accent2"/>
                </a:solidFill>
                <a:latin typeface="方正姚体" pitchFamily="2" charset="-122"/>
                <a:ea typeface="方正姚体" pitchFamily="2" charset="-122"/>
              </a:rPr>
              <a:t>举例</a:t>
            </a:r>
            <a:endParaRPr lang="zh-CN" altLang="en-US" sz="4000" b="1" dirty="0">
              <a:solidFill>
                <a:schemeClr val="accent2"/>
              </a:solidFill>
              <a:latin typeface="方正姚体" pitchFamily="2" charset="-122"/>
              <a:ea typeface="方正姚体" pitchFamily="2" charset="-122"/>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63588" y="3032956"/>
            <a:ext cx="730424" cy="1143000"/>
          </a:xfrm>
        </p:spPr>
        <p:txBody>
          <a:bodyPr/>
          <a:lstStyle/>
          <a:p>
            <a:r>
              <a:rPr kumimoji="1" lang="en-US" altLang="en-US" sz="3600" dirty="0" smtClean="0"/>
              <a:t>状态空间搜索算法的关系</a:t>
            </a:r>
            <a:endParaRPr kumimoji="1" lang="zh-CN" altLang="en-US" sz="3600" dirty="0"/>
          </a:p>
        </p:txBody>
      </p:sp>
      <p:pic>
        <p:nvPicPr>
          <p:cNvPr id="5" name="图片 4"/>
          <p:cNvPicPr>
            <a:picLocks noChangeAspect="1"/>
          </p:cNvPicPr>
          <p:nvPr/>
        </p:nvPicPr>
        <p:blipFill>
          <a:blip r:embed="rId2"/>
          <a:stretch>
            <a:fillRect/>
          </a:stretch>
        </p:blipFill>
        <p:spPr>
          <a:xfrm>
            <a:off x="3527884" y="0"/>
            <a:ext cx="3346069" cy="6858000"/>
          </a:xfrm>
          <a:prstGeom prst="rect">
            <a:avLst/>
          </a:prstGeom>
        </p:spPr>
      </p:pic>
    </p:spTree>
    <p:extLst>
      <p:ext uri="{BB962C8B-B14F-4D97-AF65-F5344CB8AC3E}">
        <p14:creationId xmlns:p14="http://schemas.microsoft.com/office/powerpoint/2010/main" val="842941002"/>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kumimoji="1" lang="zh-CN" altLang="en-US" dirty="0"/>
          </a:p>
        </p:txBody>
      </p:sp>
      <p:sp>
        <p:nvSpPr>
          <p:cNvPr id="3" name="内容占位符 2"/>
          <p:cNvSpPr>
            <a:spLocks noGrp="1"/>
          </p:cNvSpPr>
          <p:nvPr>
            <p:ph idx="1"/>
          </p:nvPr>
        </p:nvSpPr>
        <p:spPr/>
        <p:txBody>
          <a:bodyPr/>
          <a:lstStyle/>
          <a:p>
            <a:endParaRPr kumimoji="1" lang="en-US" altLang="zh-CN" dirty="0" smtClean="0"/>
          </a:p>
        </p:txBody>
      </p:sp>
      <p:sp>
        <p:nvSpPr>
          <p:cNvPr id="4" name="幻灯片编号占位符 3"/>
          <p:cNvSpPr>
            <a:spLocks noGrp="1"/>
          </p:cNvSpPr>
          <p:nvPr>
            <p:ph type="sldNum" sz="quarter" idx="12"/>
          </p:nvPr>
        </p:nvSpPr>
        <p:spPr/>
        <p:txBody>
          <a:bodyPr/>
          <a:lstStyle/>
          <a:p>
            <a:pPr>
              <a:defRPr/>
            </a:pPr>
            <a:fld id="{7A0445B2-8DC3-4EBB-A6C3-0034D6B4883A}" type="slidenum">
              <a:rPr lang="en-US" altLang="zh-CN" smtClean="0"/>
              <a:pPr>
                <a:defRPr/>
              </a:pPr>
              <a:t>127</a:t>
            </a:fld>
            <a:endParaRPr lang="en-US" altLang="zh-CN"/>
          </a:p>
        </p:txBody>
      </p:sp>
    </p:spTree>
    <p:extLst>
      <p:ext uri="{BB962C8B-B14F-4D97-AF65-F5344CB8AC3E}">
        <p14:creationId xmlns:p14="http://schemas.microsoft.com/office/powerpoint/2010/main" val="1489803179"/>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en-US" altLang="zh-CN" dirty="0" smtClean="0"/>
              <a:t>Beyond</a:t>
            </a:r>
            <a:r>
              <a:rPr kumimoji="1" lang="zh-CN" altLang="en-US" dirty="0" smtClean="0"/>
              <a:t> </a:t>
            </a:r>
            <a:r>
              <a:rPr kumimoji="1" lang="en-US" altLang="zh-CN" dirty="0" smtClean="0"/>
              <a:t>the</a:t>
            </a:r>
            <a:r>
              <a:rPr kumimoji="1" lang="zh-CN" altLang="en-US" dirty="0" smtClean="0"/>
              <a:t> </a:t>
            </a:r>
            <a:r>
              <a:rPr kumimoji="1" lang="en-US" altLang="zh-CN" dirty="0" smtClean="0"/>
              <a:t>Classical</a:t>
            </a:r>
            <a:r>
              <a:rPr kumimoji="1" lang="zh-CN" altLang="en-US" dirty="0" smtClean="0"/>
              <a:t> </a:t>
            </a:r>
            <a:r>
              <a:rPr kumimoji="1" lang="en-US" altLang="zh-CN" dirty="0" smtClean="0"/>
              <a:t>State-Space</a:t>
            </a:r>
            <a:r>
              <a:rPr kumimoji="1" lang="zh-CN" altLang="en-US" dirty="0" smtClean="0"/>
              <a:t> </a:t>
            </a:r>
            <a:r>
              <a:rPr kumimoji="1" lang="en-US" altLang="zh-CN" dirty="0" smtClean="0"/>
              <a:t>Search</a:t>
            </a:r>
            <a:endParaRPr kumimoji="1" lang="zh-CN" altLang="en-US" dirty="0"/>
          </a:p>
        </p:txBody>
      </p:sp>
      <p:sp>
        <p:nvSpPr>
          <p:cNvPr id="3" name="内容占位符 2"/>
          <p:cNvSpPr>
            <a:spLocks noGrp="1"/>
          </p:cNvSpPr>
          <p:nvPr>
            <p:ph idx="1"/>
          </p:nvPr>
        </p:nvSpPr>
        <p:spPr/>
        <p:txBody>
          <a:bodyPr/>
          <a:lstStyle/>
          <a:p>
            <a:pPr>
              <a:lnSpc>
                <a:spcPct val="120000"/>
              </a:lnSpc>
            </a:pPr>
            <a:r>
              <a:rPr kumimoji="1" lang="zh-CN" altLang="en-US" dirty="0" smtClean="0"/>
              <a:t>前述搜索算法对状态空间进行系统搜索，希望发现从初始状态到终止状态的路径</a:t>
            </a:r>
            <a:endParaRPr kumimoji="1" lang="en-US" altLang="zh-CN" dirty="0" smtClean="0"/>
          </a:p>
          <a:p>
            <a:pPr>
              <a:lnSpc>
                <a:spcPct val="120000"/>
              </a:lnSpc>
            </a:pPr>
            <a:endParaRPr kumimoji="1" lang="en-US" altLang="zh-CN" sz="1200" dirty="0"/>
          </a:p>
          <a:p>
            <a:pPr>
              <a:lnSpc>
                <a:spcPct val="120000"/>
              </a:lnSpc>
            </a:pPr>
            <a:r>
              <a:rPr kumimoji="1" lang="zh-CN" altLang="en-US" dirty="0" smtClean="0"/>
              <a:t>在某些应用中，</a:t>
            </a:r>
            <a:r>
              <a:rPr kumimoji="1" lang="zh-CN" altLang="en-US" dirty="0" smtClean="0">
                <a:solidFill>
                  <a:srgbClr val="FF0000"/>
                </a:solidFill>
              </a:rPr>
              <a:t>最终解（终止状态）自身比如何找到解的（从初始状态到终止状态的路径）更为重要</a:t>
            </a:r>
            <a:endParaRPr kumimoji="1" lang="en-US" altLang="zh-CN" dirty="0" smtClean="0">
              <a:solidFill>
                <a:srgbClr val="FF0000"/>
              </a:solidFill>
            </a:endParaRPr>
          </a:p>
          <a:p>
            <a:pPr lvl="1">
              <a:lnSpc>
                <a:spcPct val="120000"/>
              </a:lnSpc>
            </a:pPr>
            <a:r>
              <a:rPr kumimoji="1" lang="zh-CN" altLang="zh-CN" dirty="0" smtClean="0"/>
              <a:t>8</a:t>
            </a:r>
            <a:r>
              <a:rPr kumimoji="1" lang="zh-CN" altLang="en-US" dirty="0" smtClean="0"/>
              <a:t>皇后问题：我们更关心如何放置（最终状态），并不关心我们是怎么一个个放上去的</a:t>
            </a:r>
            <a:endParaRPr kumimoji="1" lang="en-US" altLang="zh-CN" dirty="0" smtClean="0"/>
          </a:p>
          <a:p>
            <a:pPr lvl="1">
              <a:lnSpc>
                <a:spcPct val="120000"/>
              </a:lnSpc>
            </a:pPr>
            <a:r>
              <a:rPr kumimoji="1" lang="zh-CN" altLang="en-US" dirty="0" smtClean="0"/>
              <a:t>芯片设计：我们更关心达到最佳性能的芯片设计是什么，而不关心是如何一步步设计出来的</a:t>
            </a:r>
            <a:endParaRPr kumimoji="1" lang="en-US" altLang="zh-CN" dirty="0" smtClean="0"/>
          </a:p>
          <a:p>
            <a:pPr lvl="1">
              <a:lnSpc>
                <a:spcPct val="120000"/>
              </a:lnSpc>
            </a:pPr>
            <a:r>
              <a:rPr kumimoji="1" lang="en-US" altLang="zh-CN" dirty="0" smtClean="0"/>
              <a:t>…</a:t>
            </a:r>
            <a:endParaRPr kumimoji="1" lang="zh-CN" altLang="en-US" dirty="0"/>
          </a:p>
        </p:txBody>
      </p:sp>
    </p:spTree>
    <p:extLst>
      <p:ext uri="{BB962C8B-B14F-4D97-AF65-F5344CB8AC3E}">
        <p14:creationId xmlns:p14="http://schemas.microsoft.com/office/powerpoint/2010/main" val="3989018891"/>
      </p:ext>
    </p:extLst>
  </p:cSld>
  <p:clrMapOvr>
    <a:masterClrMapping/>
  </p:clrMapOvr>
  <p:transition xmlns:p14="http://schemas.microsoft.com/office/powerpoint/2010/main" spd="med"/>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0"/>
            <a:ext cx="8229600" cy="1143000"/>
          </a:xfrm>
        </p:spPr>
        <p:txBody>
          <a:bodyPr/>
          <a:lstStyle/>
          <a:p>
            <a:r>
              <a:rPr kumimoji="1" lang="en-US" altLang="zh-CN" sz="3600" dirty="0" smtClean="0"/>
              <a:t>Beyond</a:t>
            </a:r>
            <a:r>
              <a:rPr kumimoji="1" lang="zh-CN" altLang="en-US" sz="3600" dirty="0" smtClean="0"/>
              <a:t> </a:t>
            </a:r>
            <a:r>
              <a:rPr kumimoji="1" lang="en-US" altLang="zh-CN" sz="3600" dirty="0" smtClean="0"/>
              <a:t>the</a:t>
            </a:r>
            <a:r>
              <a:rPr kumimoji="1" lang="zh-CN" altLang="en-US" sz="3600" dirty="0" smtClean="0"/>
              <a:t> </a:t>
            </a:r>
            <a:r>
              <a:rPr kumimoji="1" lang="en-US" altLang="zh-CN" sz="3600" dirty="0" smtClean="0"/>
              <a:t>Classical</a:t>
            </a:r>
            <a:r>
              <a:rPr kumimoji="1" lang="zh-CN" altLang="en-US" sz="3600" dirty="0" smtClean="0"/>
              <a:t> </a:t>
            </a:r>
            <a:r>
              <a:rPr kumimoji="1" lang="en-US" altLang="zh-CN" sz="3600" dirty="0" smtClean="0"/>
              <a:t>State-Space</a:t>
            </a:r>
            <a:r>
              <a:rPr kumimoji="1" lang="zh-CN" altLang="en-US" sz="3600" dirty="0" smtClean="0"/>
              <a:t> </a:t>
            </a:r>
            <a:r>
              <a:rPr kumimoji="1" lang="en-US" altLang="zh-CN" sz="3600" dirty="0" smtClean="0"/>
              <a:t>Search</a:t>
            </a:r>
            <a:endParaRPr kumimoji="1" lang="zh-CN" altLang="en-US" sz="3600" dirty="0"/>
          </a:p>
        </p:txBody>
      </p:sp>
      <p:sp>
        <p:nvSpPr>
          <p:cNvPr id="3" name="内容占位符 2"/>
          <p:cNvSpPr>
            <a:spLocks noGrp="1"/>
          </p:cNvSpPr>
          <p:nvPr>
            <p:ph idx="1"/>
          </p:nvPr>
        </p:nvSpPr>
        <p:spPr>
          <a:xfrm>
            <a:off x="467544" y="1124744"/>
            <a:ext cx="8229600" cy="4525963"/>
          </a:xfrm>
        </p:spPr>
        <p:txBody>
          <a:bodyPr/>
          <a:lstStyle/>
          <a:p>
            <a:pPr>
              <a:lnSpc>
                <a:spcPct val="120000"/>
              </a:lnSpc>
            </a:pPr>
            <a:r>
              <a:rPr kumimoji="1" lang="zh-CN" altLang="en-US" dirty="0" smtClean="0">
                <a:solidFill>
                  <a:srgbClr val="3333FF"/>
                </a:solidFill>
              </a:rPr>
              <a:t>局部搜索：</a:t>
            </a:r>
            <a:r>
              <a:rPr kumimoji="1" lang="zh-CN" altLang="en-US" dirty="0" smtClean="0"/>
              <a:t>只选择状态的邻居进行搜索，不保存搜索路径，只要走到终止状态就停止</a:t>
            </a:r>
            <a:endParaRPr kumimoji="1" lang="en-US" altLang="zh-CN" dirty="0" smtClean="0"/>
          </a:p>
          <a:p>
            <a:pPr marL="457200" lvl="1" indent="0">
              <a:lnSpc>
                <a:spcPct val="120000"/>
              </a:lnSpc>
              <a:buNone/>
            </a:pPr>
            <a:r>
              <a:rPr kumimoji="1" lang="zh-CN" altLang="en-US" dirty="0" smtClean="0">
                <a:solidFill>
                  <a:srgbClr val="FF0000"/>
                </a:solidFill>
              </a:rPr>
              <a:t>优点：</a:t>
            </a:r>
            <a:endParaRPr kumimoji="1" lang="en-US" altLang="zh-CN" dirty="0" smtClean="0">
              <a:solidFill>
                <a:srgbClr val="FF0000"/>
              </a:solidFill>
            </a:endParaRPr>
          </a:p>
          <a:p>
            <a:pPr lvl="2">
              <a:lnSpc>
                <a:spcPct val="120000"/>
              </a:lnSpc>
            </a:pPr>
            <a:r>
              <a:rPr kumimoji="1" lang="zh-CN" altLang="en-US" dirty="0" smtClean="0">
                <a:solidFill>
                  <a:srgbClr val="FF0000"/>
                </a:solidFill>
              </a:rPr>
              <a:t>占用内存少</a:t>
            </a:r>
            <a:endParaRPr kumimoji="1" lang="en-US" altLang="zh-CN" dirty="0" smtClean="0">
              <a:solidFill>
                <a:srgbClr val="FF0000"/>
              </a:solidFill>
            </a:endParaRPr>
          </a:p>
          <a:p>
            <a:pPr lvl="2">
              <a:lnSpc>
                <a:spcPct val="120000"/>
              </a:lnSpc>
            </a:pPr>
            <a:r>
              <a:rPr kumimoji="1" lang="zh-CN" altLang="en-US" dirty="0" smtClean="0">
                <a:solidFill>
                  <a:srgbClr val="FF0000"/>
                </a:solidFill>
              </a:rPr>
              <a:t>在无穷（连续）状态空间中，通常能够找到较好的解</a:t>
            </a:r>
            <a:endParaRPr kumimoji="1" lang="zh-CN" altLang="en-US" dirty="0">
              <a:solidFill>
                <a:srgbClr val="FF0000"/>
              </a:solidFill>
            </a:endParaRPr>
          </a:p>
        </p:txBody>
      </p:sp>
      <p:pic>
        <p:nvPicPr>
          <p:cNvPr id="4" name="图片 3"/>
          <p:cNvPicPr>
            <a:picLocks noChangeAspect="1"/>
          </p:cNvPicPr>
          <p:nvPr/>
        </p:nvPicPr>
        <p:blipFill>
          <a:blip r:embed="rId2"/>
          <a:stretch>
            <a:fillRect/>
          </a:stretch>
        </p:blipFill>
        <p:spPr>
          <a:xfrm>
            <a:off x="1295636" y="3825044"/>
            <a:ext cx="6592664" cy="2877526"/>
          </a:xfrm>
          <a:prstGeom prst="rect">
            <a:avLst/>
          </a:prstGeom>
        </p:spPr>
      </p:pic>
    </p:spTree>
    <p:extLst>
      <p:ext uri="{BB962C8B-B14F-4D97-AF65-F5344CB8AC3E}">
        <p14:creationId xmlns:p14="http://schemas.microsoft.com/office/powerpoint/2010/main" val="596351908"/>
      </p:ext>
    </p:extLst>
  </p:cSld>
  <p:clrMapOvr>
    <a:masterClrMapping/>
  </p:clrMapOvr>
  <p:transition xmlns:p14="http://schemas.microsoft.com/office/powerpoint/2010/mai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 Box 3"/>
          <p:cNvSpPr txBox="1">
            <a:spLocks noChangeArrowheads="1"/>
          </p:cNvSpPr>
          <p:nvPr/>
        </p:nvSpPr>
        <p:spPr bwMode="auto">
          <a:xfrm>
            <a:off x="576263" y="240284"/>
            <a:ext cx="7812087"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4400" b="1" dirty="0">
                <a:solidFill>
                  <a:schemeClr val="accent2"/>
                </a:solidFill>
                <a:latin typeface="方正姚体" pitchFamily="2" charset="-122"/>
                <a:ea typeface="方正姚体" pitchFamily="2" charset="-122"/>
              </a:rPr>
              <a:t>状态空间表示方法</a:t>
            </a:r>
          </a:p>
        </p:txBody>
      </p:sp>
      <p:sp>
        <p:nvSpPr>
          <p:cNvPr id="15365" name="Rectangle 5"/>
          <p:cNvSpPr>
            <a:spLocks noChangeArrowheads="1"/>
          </p:cNvSpPr>
          <p:nvPr/>
        </p:nvSpPr>
        <p:spPr bwMode="ltGray">
          <a:xfrm>
            <a:off x="11080" y="1556792"/>
            <a:ext cx="8991600" cy="3890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457200" indent="-457200" eaLnBrk="0" hangingPunct="0">
              <a:lnSpc>
                <a:spcPct val="90000"/>
              </a:lnSpc>
              <a:spcBef>
                <a:spcPct val="50000"/>
              </a:spcBef>
              <a:spcAft>
                <a:spcPct val="20000"/>
              </a:spcAft>
              <a:buClr>
                <a:srgbClr val="A31221"/>
              </a:buClr>
              <a:buSzPct val="75000"/>
              <a:buFont typeface="Arial" pitchFamily="34" charset="0"/>
              <a:buChar char="•"/>
            </a:pPr>
            <a:r>
              <a:rPr lang="zh-CN" altLang="en-US" sz="2800" b="1" dirty="0">
                <a:solidFill>
                  <a:srgbClr val="0000CC"/>
                </a:solidFill>
                <a:latin typeface="幼圆" pitchFamily="49" charset="-122"/>
                <a:ea typeface="幼圆" pitchFamily="49" charset="-122"/>
              </a:rPr>
              <a:t>使用图的结点和弧分别表示问题求解过程中解题状态和解题</a:t>
            </a:r>
            <a:r>
              <a:rPr lang="zh-CN" altLang="en-US" sz="2800" b="1" dirty="0" smtClean="0">
                <a:solidFill>
                  <a:srgbClr val="0000CC"/>
                </a:solidFill>
                <a:latin typeface="幼圆" pitchFamily="49" charset="-122"/>
                <a:ea typeface="幼圆" pitchFamily="49" charset="-122"/>
              </a:rPr>
              <a:t>步骤</a:t>
            </a:r>
            <a:endParaRPr lang="zh-CN" altLang="en-US" sz="2800" b="1" dirty="0">
              <a:solidFill>
                <a:srgbClr val="0000CC"/>
              </a:solidFill>
              <a:latin typeface="幼圆" pitchFamily="49" charset="-122"/>
              <a:ea typeface="幼圆" pitchFamily="49" charset="-122"/>
            </a:endParaRPr>
          </a:p>
          <a:p>
            <a:pPr marL="914400" lvl="1" indent="-457200" eaLnBrk="0" fontAlgn="t" hangingPunct="0">
              <a:lnSpc>
                <a:spcPct val="80000"/>
              </a:lnSpc>
              <a:spcBef>
                <a:spcPct val="50000"/>
              </a:spcBef>
              <a:spcAft>
                <a:spcPct val="50000"/>
              </a:spcAft>
              <a:buClr>
                <a:srgbClr val="A31221"/>
              </a:buClr>
              <a:buSzPct val="75000"/>
              <a:buFont typeface="Wingdings" pitchFamily="2" charset="2"/>
              <a:buChar char="ü"/>
            </a:pPr>
            <a:r>
              <a:rPr lang="zh-CN" altLang="en-US" sz="2400" b="1" dirty="0">
                <a:solidFill>
                  <a:srgbClr val="0000CC"/>
                </a:solidFill>
                <a:latin typeface="仿宋_GB2312" pitchFamily="49" charset="-122"/>
                <a:ea typeface="仿宋_GB2312" pitchFamily="49" charset="-122"/>
              </a:rPr>
              <a:t>结点：</a:t>
            </a:r>
            <a:r>
              <a:rPr lang="zh-CN" altLang="en-US" sz="2400" dirty="0">
                <a:solidFill>
                  <a:srgbClr val="000000"/>
                </a:solidFill>
                <a:latin typeface="仿宋_GB2312" pitchFamily="49" charset="-122"/>
                <a:ea typeface="仿宋_GB2312" pitchFamily="49" charset="-122"/>
              </a:rPr>
              <a:t>问题求解中的不同状态（棋局 </a:t>
            </a:r>
            <a:r>
              <a:rPr lang="en-US" altLang="zh-CN" sz="2400" dirty="0">
                <a:solidFill>
                  <a:srgbClr val="000000"/>
                </a:solidFill>
                <a:latin typeface="仿宋_GB2312" pitchFamily="49" charset="-122"/>
                <a:ea typeface="仿宋_GB2312" pitchFamily="49" charset="-122"/>
              </a:rPr>
              <a:t>/ </a:t>
            </a:r>
            <a:r>
              <a:rPr lang="zh-CN" altLang="en-US" sz="2400" dirty="0">
                <a:solidFill>
                  <a:srgbClr val="000000"/>
                </a:solidFill>
                <a:latin typeface="仿宋_GB2312" pitchFamily="49" charset="-122"/>
                <a:ea typeface="仿宋_GB2312" pitchFamily="49" charset="-122"/>
              </a:rPr>
              <a:t>推理结果）</a:t>
            </a:r>
          </a:p>
          <a:p>
            <a:pPr marL="914400" lvl="1" indent="-457200" eaLnBrk="0" hangingPunct="0">
              <a:lnSpc>
                <a:spcPct val="80000"/>
              </a:lnSpc>
              <a:spcBef>
                <a:spcPct val="50000"/>
              </a:spcBef>
              <a:spcAft>
                <a:spcPct val="50000"/>
              </a:spcAft>
              <a:buClr>
                <a:srgbClr val="A31221"/>
              </a:buClr>
              <a:buSzPct val="75000"/>
              <a:buFont typeface="Wingdings" pitchFamily="2" charset="2"/>
              <a:buChar char="ü"/>
            </a:pPr>
            <a:r>
              <a:rPr lang="zh-CN" altLang="en-US" sz="2400" dirty="0">
                <a:solidFill>
                  <a:srgbClr val="000000"/>
                </a:solidFill>
                <a:latin typeface="仿宋_GB2312" pitchFamily="49" charset="-122"/>
                <a:ea typeface="仿宋_GB2312" pitchFamily="49" charset="-122"/>
              </a:rPr>
              <a:t>初始状态对应于实际问题的已知信息</a:t>
            </a:r>
            <a:r>
              <a:rPr lang="en-US" altLang="zh-CN" sz="2400" dirty="0">
                <a:solidFill>
                  <a:srgbClr val="000000"/>
                </a:solidFill>
                <a:latin typeface="仿宋_GB2312" pitchFamily="49" charset="-122"/>
                <a:ea typeface="仿宋_GB2312" pitchFamily="49" charset="-122"/>
              </a:rPr>
              <a:t>, </a:t>
            </a:r>
            <a:r>
              <a:rPr lang="zh-CN" altLang="en-US" sz="2400" dirty="0">
                <a:solidFill>
                  <a:srgbClr val="000000"/>
                </a:solidFill>
                <a:latin typeface="仿宋_GB2312" pitchFamily="49" charset="-122"/>
                <a:ea typeface="仿宋_GB2312" pitchFamily="49" charset="-122"/>
              </a:rPr>
              <a:t>是图中的根结点。</a:t>
            </a:r>
          </a:p>
          <a:p>
            <a:pPr marL="914400" lvl="1" indent="-457200" eaLnBrk="0" hangingPunct="0">
              <a:lnSpc>
                <a:spcPct val="90000"/>
              </a:lnSpc>
              <a:spcBef>
                <a:spcPct val="50000"/>
              </a:spcBef>
              <a:spcAft>
                <a:spcPct val="50000"/>
              </a:spcAft>
              <a:buClr>
                <a:srgbClr val="A31221"/>
              </a:buClr>
              <a:buSzPct val="75000"/>
              <a:buFont typeface="Wingdings" pitchFamily="2" charset="2"/>
              <a:buChar char="ü"/>
            </a:pPr>
            <a:r>
              <a:rPr lang="zh-CN" altLang="en-US" sz="2400" b="1" dirty="0">
                <a:solidFill>
                  <a:srgbClr val="0000CC"/>
                </a:solidFill>
                <a:latin typeface="仿宋_GB2312" pitchFamily="49" charset="-122"/>
                <a:ea typeface="仿宋_GB2312" pitchFamily="49" charset="-122"/>
              </a:rPr>
              <a:t>弧：</a:t>
            </a:r>
            <a:r>
              <a:rPr lang="zh-CN" altLang="en-US" sz="2400" dirty="0">
                <a:solidFill>
                  <a:srgbClr val="000000"/>
                </a:solidFill>
                <a:latin typeface="仿宋_GB2312" pitchFamily="49" charset="-122"/>
                <a:ea typeface="仿宋_GB2312" pitchFamily="49" charset="-122"/>
              </a:rPr>
              <a:t>状态之间的转换（一步走棋 </a:t>
            </a:r>
            <a:r>
              <a:rPr lang="en-US" altLang="zh-CN" sz="2400" dirty="0">
                <a:solidFill>
                  <a:srgbClr val="000000"/>
                </a:solidFill>
                <a:latin typeface="仿宋_GB2312" pitchFamily="49" charset="-122"/>
                <a:ea typeface="仿宋_GB2312" pitchFamily="49" charset="-122"/>
              </a:rPr>
              <a:t>/ </a:t>
            </a:r>
            <a:r>
              <a:rPr lang="zh-CN" altLang="en-US" sz="2400" dirty="0">
                <a:solidFill>
                  <a:srgbClr val="000000"/>
                </a:solidFill>
                <a:latin typeface="仿宋_GB2312" pitchFamily="49" charset="-122"/>
                <a:ea typeface="仿宋_GB2312" pitchFamily="49" charset="-122"/>
              </a:rPr>
              <a:t>一条规则运用）</a:t>
            </a:r>
          </a:p>
          <a:p>
            <a:pPr marL="914400" lvl="1" indent="-457200" eaLnBrk="0" hangingPunct="0">
              <a:lnSpc>
                <a:spcPct val="90000"/>
              </a:lnSpc>
              <a:spcBef>
                <a:spcPct val="50000"/>
              </a:spcBef>
              <a:spcAft>
                <a:spcPct val="50000"/>
              </a:spcAft>
              <a:buClr>
                <a:srgbClr val="A31221"/>
              </a:buClr>
              <a:buSzPct val="75000"/>
              <a:buFont typeface="Wingdings" pitchFamily="2" charset="2"/>
              <a:buChar char="ü"/>
            </a:pPr>
            <a:r>
              <a:rPr lang="zh-CN" altLang="en-US" sz="2400" b="1" dirty="0">
                <a:solidFill>
                  <a:srgbClr val="FF33CC"/>
                </a:solidFill>
                <a:latin typeface="仿宋_GB2312" pitchFamily="49" charset="-122"/>
                <a:ea typeface="仿宋_GB2312" pitchFamily="49" charset="-122"/>
              </a:rPr>
              <a:t>状态空间搜索将问题求解过程表现为从初始状态到目标状态寻找这个路径的过程</a:t>
            </a:r>
            <a:r>
              <a:rPr lang="zh-CN" altLang="en-US" sz="2800" b="1" dirty="0">
                <a:solidFill>
                  <a:srgbClr val="FF33CC"/>
                </a:solidFill>
                <a:latin typeface="仿宋_GB2312" pitchFamily="49" charset="-122"/>
                <a:ea typeface="仿宋_GB2312" pitchFamily="49" charset="-122"/>
              </a:rPr>
              <a:t>。</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0"/>
            <a:ext cx="8229600" cy="1143000"/>
          </a:xfrm>
        </p:spPr>
        <p:txBody>
          <a:bodyPr/>
          <a:lstStyle/>
          <a:p>
            <a:r>
              <a:rPr kumimoji="1" lang="en-US" altLang="zh-CN" sz="3600" dirty="0" smtClean="0"/>
              <a:t>Beyond</a:t>
            </a:r>
            <a:r>
              <a:rPr kumimoji="1" lang="zh-CN" altLang="en-US" sz="3600" dirty="0" smtClean="0"/>
              <a:t> </a:t>
            </a:r>
            <a:r>
              <a:rPr kumimoji="1" lang="en-US" altLang="zh-CN" sz="3600" dirty="0" smtClean="0"/>
              <a:t>the</a:t>
            </a:r>
            <a:r>
              <a:rPr kumimoji="1" lang="zh-CN" altLang="en-US" sz="3600" dirty="0" smtClean="0"/>
              <a:t> </a:t>
            </a:r>
            <a:r>
              <a:rPr kumimoji="1" lang="en-US" altLang="zh-CN" sz="3600" dirty="0" smtClean="0"/>
              <a:t>Classical</a:t>
            </a:r>
            <a:r>
              <a:rPr kumimoji="1" lang="zh-CN" altLang="en-US" sz="3600" dirty="0" smtClean="0"/>
              <a:t> </a:t>
            </a:r>
            <a:r>
              <a:rPr kumimoji="1" lang="en-US" altLang="zh-CN" sz="3600" dirty="0" smtClean="0"/>
              <a:t>State-Space</a:t>
            </a:r>
            <a:r>
              <a:rPr kumimoji="1" lang="zh-CN" altLang="en-US" sz="3600" dirty="0" smtClean="0"/>
              <a:t> </a:t>
            </a:r>
            <a:r>
              <a:rPr kumimoji="1" lang="en-US" altLang="zh-CN" sz="3600" dirty="0" smtClean="0"/>
              <a:t>Search</a:t>
            </a:r>
            <a:endParaRPr kumimoji="1" lang="zh-CN" altLang="en-US" sz="3600" dirty="0"/>
          </a:p>
        </p:txBody>
      </p:sp>
      <p:sp>
        <p:nvSpPr>
          <p:cNvPr id="3" name="内容占位符 2"/>
          <p:cNvSpPr>
            <a:spLocks noGrp="1"/>
          </p:cNvSpPr>
          <p:nvPr>
            <p:ph idx="1"/>
          </p:nvPr>
        </p:nvSpPr>
        <p:spPr>
          <a:xfrm>
            <a:off x="467544" y="1124745"/>
            <a:ext cx="8229600" cy="1188132"/>
          </a:xfrm>
        </p:spPr>
        <p:txBody>
          <a:bodyPr/>
          <a:lstStyle/>
          <a:p>
            <a:pPr>
              <a:lnSpc>
                <a:spcPct val="120000"/>
              </a:lnSpc>
            </a:pPr>
            <a:r>
              <a:rPr kumimoji="1" lang="zh-CN" altLang="en-US" dirty="0" smtClean="0">
                <a:solidFill>
                  <a:srgbClr val="3333FF"/>
                </a:solidFill>
                <a:latin typeface="Times New Roman"/>
                <a:cs typeface="Times New Roman"/>
              </a:rPr>
              <a:t>爬山法</a:t>
            </a:r>
            <a:r>
              <a:rPr kumimoji="1" lang="en-US" altLang="zh-CN" dirty="0" smtClean="0">
                <a:solidFill>
                  <a:srgbClr val="3333FF"/>
                </a:solidFill>
                <a:latin typeface="Times New Roman"/>
                <a:cs typeface="Times New Roman"/>
              </a:rPr>
              <a:t>(hill-climbing)</a:t>
            </a:r>
            <a:r>
              <a:rPr kumimoji="1" lang="zh-CN" altLang="en-US" dirty="0" smtClean="0">
                <a:solidFill>
                  <a:srgbClr val="3333FF"/>
                </a:solidFill>
                <a:latin typeface="Times New Roman"/>
                <a:cs typeface="Times New Roman"/>
              </a:rPr>
              <a:t>：</a:t>
            </a:r>
            <a:r>
              <a:rPr kumimoji="1" lang="zh-CN" altLang="en-US" dirty="0" smtClean="0">
                <a:latin typeface="Times New Roman"/>
                <a:cs typeface="Times New Roman"/>
              </a:rPr>
              <a:t>选择目标函数增加最大的邻居进行扩展</a:t>
            </a:r>
            <a:endParaRPr kumimoji="1" lang="en-US" altLang="zh-CN" dirty="0" smtClean="0">
              <a:latin typeface="Times New Roman"/>
              <a:cs typeface="Times New Roman"/>
            </a:endParaRPr>
          </a:p>
        </p:txBody>
      </p:sp>
      <p:grpSp>
        <p:nvGrpSpPr>
          <p:cNvPr id="9" name="组 8"/>
          <p:cNvGrpSpPr/>
          <p:nvPr/>
        </p:nvGrpSpPr>
        <p:grpSpPr>
          <a:xfrm>
            <a:off x="467544" y="2996952"/>
            <a:ext cx="8538716" cy="2664296"/>
            <a:chOff x="359532" y="3068960"/>
            <a:chExt cx="8538716" cy="2664296"/>
          </a:xfrm>
        </p:grpSpPr>
        <p:pic>
          <p:nvPicPr>
            <p:cNvPr id="5" name="图片 4"/>
            <p:cNvPicPr>
              <a:picLocks noChangeAspect="1"/>
            </p:cNvPicPr>
            <p:nvPr/>
          </p:nvPicPr>
          <p:blipFill>
            <a:blip r:embed="rId2"/>
            <a:stretch>
              <a:fillRect/>
            </a:stretch>
          </p:blipFill>
          <p:spPr>
            <a:xfrm>
              <a:off x="503548" y="3248980"/>
              <a:ext cx="8394700" cy="2171700"/>
            </a:xfrm>
            <a:prstGeom prst="rect">
              <a:avLst/>
            </a:prstGeom>
          </p:spPr>
        </p:pic>
        <p:cxnSp>
          <p:nvCxnSpPr>
            <p:cNvPr id="7" name="直线连接符 6"/>
            <p:cNvCxnSpPr/>
            <p:nvPr/>
          </p:nvCxnSpPr>
          <p:spPr>
            <a:xfrm>
              <a:off x="395536" y="3068960"/>
              <a:ext cx="83889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 name="直线连接符 7"/>
            <p:cNvCxnSpPr/>
            <p:nvPr/>
          </p:nvCxnSpPr>
          <p:spPr>
            <a:xfrm>
              <a:off x="359532" y="5733256"/>
              <a:ext cx="83889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274648997"/>
      </p:ext>
    </p:extLst>
  </p:cSld>
  <p:clrMapOvr>
    <a:masterClrMapping/>
  </p:clrMapOvr>
  <p:transition xmlns:p14="http://schemas.microsoft.com/office/powerpoint/2010/main" spd="med"/>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135396"/>
            <a:ext cx="8229600" cy="1143000"/>
          </a:xfrm>
        </p:spPr>
        <p:txBody>
          <a:bodyPr/>
          <a:lstStyle/>
          <a:p>
            <a:r>
              <a:rPr kumimoji="1" lang="en-US" altLang="zh-CN" sz="3600" dirty="0" smtClean="0"/>
              <a:t>Beyond</a:t>
            </a:r>
            <a:r>
              <a:rPr kumimoji="1" lang="zh-CN" altLang="en-US" sz="3600" dirty="0" smtClean="0"/>
              <a:t> </a:t>
            </a:r>
            <a:r>
              <a:rPr kumimoji="1" lang="en-US" altLang="zh-CN" sz="3600" dirty="0" smtClean="0"/>
              <a:t>the</a:t>
            </a:r>
            <a:r>
              <a:rPr kumimoji="1" lang="zh-CN" altLang="en-US" sz="3600" dirty="0" smtClean="0"/>
              <a:t> </a:t>
            </a:r>
            <a:r>
              <a:rPr kumimoji="1" lang="en-US" altLang="zh-CN" sz="3600" dirty="0" smtClean="0"/>
              <a:t>Classical</a:t>
            </a:r>
            <a:r>
              <a:rPr kumimoji="1" lang="zh-CN" altLang="en-US" sz="3600" dirty="0" smtClean="0"/>
              <a:t> </a:t>
            </a:r>
            <a:r>
              <a:rPr kumimoji="1" lang="en-US" altLang="zh-CN" sz="3600" dirty="0" smtClean="0"/>
              <a:t>State-Space</a:t>
            </a:r>
            <a:r>
              <a:rPr kumimoji="1" lang="zh-CN" altLang="en-US" sz="3600" dirty="0" smtClean="0"/>
              <a:t> </a:t>
            </a:r>
            <a:r>
              <a:rPr kumimoji="1" lang="en-US" altLang="zh-CN" sz="3600" dirty="0" smtClean="0"/>
              <a:t>Search</a:t>
            </a:r>
            <a:endParaRPr kumimoji="1" lang="zh-CN" altLang="en-US" sz="3600" dirty="0"/>
          </a:p>
        </p:txBody>
      </p:sp>
      <p:sp>
        <p:nvSpPr>
          <p:cNvPr id="3" name="内容占位符 2"/>
          <p:cNvSpPr>
            <a:spLocks noGrp="1"/>
          </p:cNvSpPr>
          <p:nvPr>
            <p:ph idx="1"/>
          </p:nvPr>
        </p:nvSpPr>
        <p:spPr>
          <a:xfrm>
            <a:off x="475797" y="800708"/>
            <a:ext cx="8676456" cy="1188132"/>
          </a:xfrm>
        </p:spPr>
        <p:txBody>
          <a:bodyPr/>
          <a:lstStyle/>
          <a:p>
            <a:pPr>
              <a:lnSpc>
                <a:spcPct val="120000"/>
              </a:lnSpc>
            </a:pPr>
            <a:r>
              <a:rPr kumimoji="1" lang="en-US" altLang="en-US" dirty="0" smtClean="0">
                <a:solidFill>
                  <a:srgbClr val="3333FF"/>
                </a:solidFill>
                <a:latin typeface="Times New Roman"/>
                <a:cs typeface="Times New Roman"/>
              </a:rPr>
              <a:t>模拟退火</a:t>
            </a:r>
            <a:r>
              <a:rPr kumimoji="1" lang="en-US" altLang="zh-CN" dirty="0" smtClean="0">
                <a:solidFill>
                  <a:srgbClr val="3333FF"/>
                </a:solidFill>
                <a:latin typeface="Times New Roman"/>
                <a:cs typeface="Times New Roman"/>
              </a:rPr>
              <a:t>(Simulated annealing)</a:t>
            </a:r>
            <a:r>
              <a:rPr kumimoji="1" lang="zh-CN" altLang="en-US" dirty="0" smtClean="0">
                <a:solidFill>
                  <a:srgbClr val="3333FF"/>
                </a:solidFill>
                <a:latin typeface="Times New Roman"/>
                <a:cs typeface="Times New Roman"/>
              </a:rPr>
              <a:t>：</a:t>
            </a:r>
            <a:r>
              <a:rPr kumimoji="1" lang="zh-CN" altLang="en-US" dirty="0" smtClean="0">
                <a:latin typeface="Times New Roman"/>
                <a:cs typeface="Times New Roman"/>
              </a:rPr>
              <a:t>在爬山法的基础上，一定程度上允许对目标函数值降低的邻居进行扩展</a:t>
            </a:r>
            <a:endParaRPr kumimoji="1" lang="en-US" altLang="zh-CN" dirty="0" smtClean="0">
              <a:latin typeface="Times New Roman"/>
              <a:cs typeface="Times New Roman"/>
            </a:endParaRPr>
          </a:p>
          <a:p>
            <a:pPr lvl="1">
              <a:lnSpc>
                <a:spcPct val="120000"/>
              </a:lnSpc>
            </a:pPr>
            <a:r>
              <a:rPr kumimoji="1" lang="zh-CN" altLang="en-US" dirty="0" smtClean="0">
                <a:latin typeface="Times New Roman"/>
                <a:cs typeface="Times New Roman"/>
              </a:rPr>
              <a:t>允许对所有能够增加目标函数值的邻居进行扩展</a:t>
            </a:r>
            <a:endParaRPr kumimoji="1" lang="en-US" altLang="zh-CN" dirty="0" smtClean="0">
              <a:latin typeface="Times New Roman"/>
              <a:cs typeface="Times New Roman"/>
            </a:endParaRPr>
          </a:p>
          <a:p>
            <a:pPr lvl="1">
              <a:lnSpc>
                <a:spcPct val="120000"/>
              </a:lnSpc>
            </a:pPr>
            <a:r>
              <a:rPr kumimoji="1" lang="zh-CN" altLang="en-US" dirty="0" smtClean="0">
                <a:solidFill>
                  <a:srgbClr val="FF0000"/>
                </a:solidFill>
                <a:latin typeface="Times New Roman"/>
                <a:cs typeface="Times New Roman"/>
              </a:rPr>
              <a:t>根据一定概率允许对降低目标函数值的邻居进行扩展</a:t>
            </a:r>
            <a:r>
              <a:rPr kumimoji="1" lang="zh-CN" altLang="zh-CN" dirty="0" smtClean="0">
                <a:solidFill>
                  <a:srgbClr val="FF0000"/>
                </a:solidFill>
                <a:latin typeface="Times New Roman"/>
                <a:cs typeface="Times New Roman"/>
              </a:rPr>
              <a:t>，</a:t>
            </a:r>
            <a:r>
              <a:rPr kumimoji="1" lang="zh-CN" altLang="en-US" dirty="0" smtClean="0">
                <a:solidFill>
                  <a:srgbClr val="FF0000"/>
                </a:solidFill>
                <a:latin typeface="Times New Roman"/>
                <a:cs typeface="Times New Roman"/>
              </a:rPr>
              <a:t>其概率受到一个的“温度”参数控制，使得概率逐渐减小</a:t>
            </a:r>
            <a:endParaRPr kumimoji="1" lang="en-US" altLang="zh-CN" dirty="0" smtClean="0">
              <a:solidFill>
                <a:srgbClr val="FF0000"/>
              </a:solidFill>
              <a:latin typeface="Times New Roman"/>
              <a:cs typeface="Times New Roman"/>
            </a:endParaRPr>
          </a:p>
          <a:p>
            <a:pPr lvl="1">
              <a:lnSpc>
                <a:spcPct val="120000"/>
              </a:lnSpc>
            </a:pPr>
            <a:endParaRPr kumimoji="1" lang="en-US" altLang="zh-CN" dirty="0">
              <a:latin typeface="Times New Roman"/>
              <a:cs typeface="Times New Roman"/>
            </a:endParaRPr>
          </a:p>
          <a:p>
            <a:pPr>
              <a:lnSpc>
                <a:spcPct val="120000"/>
              </a:lnSpc>
            </a:pPr>
            <a:endParaRPr kumimoji="1" lang="en-US" altLang="zh-CN" dirty="0" smtClean="0">
              <a:latin typeface="Times New Roman"/>
              <a:cs typeface="Times New Roman"/>
            </a:endParaRPr>
          </a:p>
        </p:txBody>
      </p:sp>
      <p:grpSp>
        <p:nvGrpSpPr>
          <p:cNvPr id="9" name="组 8"/>
          <p:cNvGrpSpPr/>
          <p:nvPr/>
        </p:nvGrpSpPr>
        <p:grpSpPr>
          <a:xfrm>
            <a:off x="215516" y="3392996"/>
            <a:ext cx="8424936" cy="3312368"/>
            <a:chOff x="359532" y="3212976"/>
            <a:chExt cx="8424936" cy="3312368"/>
          </a:xfrm>
        </p:grpSpPr>
        <p:cxnSp>
          <p:nvCxnSpPr>
            <p:cNvPr id="7" name="直线连接符 6"/>
            <p:cNvCxnSpPr/>
            <p:nvPr/>
          </p:nvCxnSpPr>
          <p:spPr>
            <a:xfrm>
              <a:off x="395536" y="3212976"/>
              <a:ext cx="83889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 name="直线连接符 7"/>
            <p:cNvCxnSpPr/>
            <p:nvPr/>
          </p:nvCxnSpPr>
          <p:spPr>
            <a:xfrm>
              <a:off x="359532" y="6525344"/>
              <a:ext cx="83889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pic>
        <p:nvPicPr>
          <p:cNvPr id="4" name="图片 3"/>
          <p:cNvPicPr>
            <a:picLocks noChangeAspect="1"/>
          </p:cNvPicPr>
          <p:nvPr/>
        </p:nvPicPr>
        <p:blipFill>
          <a:blip r:embed="rId2"/>
          <a:stretch>
            <a:fillRect/>
          </a:stretch>
        </p:blipFill>
        <p:spPr>
          <a:xfrm>
            <a:off x="719572" y="3409491"/>
            <a:ext cx="7759712" cy="3291306"/>
          </a:xfrm>
          <a:prstGeom prst="rect">
            <a:avLst/>
          </a:prstGeom>
        </p:spPr>
      </p:pic>
    </p:spTree>
    <p:extLst>
      <p:ext uri="{BB962C8B-B14F-4D97-AF65-F5344CB8AC3E}">
        <p14:creationId xmlns:p14="http://schemas.microsoft.com/office/powerpoint/2010/main" val="2332987898"/>
      </p:ext>
    </p:extLst>
  </p:cSld>
  <p:clrMapOvr>
    <a:masterClrMapping/>
  </p:clrMapOvr>
  <p:transition xmlns:p14="http://schemas.microsoft.com/office/powerpoint/2010/main" spd="med"/>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a:xfrm>
            <a:off x="471488" y="188913"/>
            <a:ext cx="8215312" cy="912812"/>
          </a:xfrm>
        </p:spPr>
        <p:txBody>
          <a:bodyPr/>
          <a:lstStyle/>
          <a:p>
            <a:pPr eaLnBrk="1" hangingPunct="1"/>
            <a:r>
              <a:rPr lang="zh-CN" altLang="en-US" b="1" dirty="0" smtClean="0"/>
              <a:t>本章内容</a:t>
            </a:r>
          </a:p>
        </p:txBody>
      </p:sp>
      <p:sp>
        <p:nvSpPr>
          <p:cNvPr id="7172" name="Rectangle 3"/>
          <p:cNvSpPr>
            <a:spLocks noGrp="1" noChangeArrowheads="1"/>
          </p:cNvSpPr>
          <p:nvPr>
            <p:ph type="body" idx="1"/>
          </p:nvPr>
        </p:nvSpPr>
        <p:spPr>
          <a:xfrm>
            <a:off x="900113" y="1484313"/>
            <a:ext cx="7786687" cy="5184775"/>
          </a:xfrm>
        </p:spPr>
        <p:txBody>
          <a:bodyPr/>
          <a:lstStyle/>
          <a:p>
            <a:pPr eaLnBrk="1" hangingPunct="1">
              <a:lnSpc>
                <a:spcPct val="120000"/>
              </a:lnSpc>
              <a:spcBef>
                <a:spcPts val="1800"/>
              </a:spcBef>
            </a:pPr>
            <a:r>
              <a:rPr lang="zh-CN" altLang="en-US" sz="3200" dirty="0" smtClean="0">
                <a:solidFill>
                  <a:schemeClr val="bg1">
                    <a:lumMod val="75000"/>
                  </a:schemeClr>
                </a:solidFill>
                <a:latin typeface="Times New Roman" pitchFamily="18" charset="0"/>
              </a:rPr>
              <a:t>搜索的基本概念</a:t>
            </a:r>
          </a:p>
          <a:p>
            <a:pPr eaLnBrk="1" hangingPunct="1">
              <a:lnSpc>
                <a:spcPct val="120000"/>
              </a:lnSpc>
              <a:spcBef>
                <a:spcPts val="1800"/>
              </a:spcBef>
            </a:pPr>
            <a:r>
              <a:rPr lang="zh-CN" altLang="en-US" sz="3200" dirty="0" smtClean="0">
                <a:solidFill>
                  <a:schemeClr val="bg1">
                    <a:lumMod val="75000"/>
                  </a:schemeClr>
                </a:solidFill>
                <a:latin typeface="Times New Roman" pitchFamily="18" charset="0"/>
              </a:rPr>
              <a:t>状态空间的盲目搜索</a:t>
            </a:r>
          </a:p>
          <a:p>
            <a:pPr eaLnBrk="1" hangingPunct="1">
              <a:lnSpc>
                <a:spcPct val="120000"/>
              </a:lnSpc>
              <a:spcBef>
                <a:spcPts val="1800"/>
              </a:spcBef>
            </a:pPr>
            <a:r>
              <a:rPr lang="zh-CN" altLang="en-US" sz="3200" dirty="0" smtClean="0">
                <a:solidFill>
                  <a:schemeClr val="bg1">
                    <a:lumMod val="75000"/>
                  </a:schemeClr>
                </a:solidFill>
                <a:latin typeface="Times New Roman" pitchFamily="18" charset="0"/>
              </a:rPr>
              <a:t>状态空间的启发式搜索</a:t>
            </a:r>
          </a:p>
          <a:p>
            <a:pPr eaLnBrk="1" hangingPunct="1">
              <a:lnSpc>
                <a:spcPct val="120000"/>
              </a:lnSpc>
              <a:spcBef>
                <a:spcPts val="1800"/>
              </a:spcBef>
            </a:pPr>
            <a:r>
              <a:rPr lang="zh-CN" altLang="en-US" sz="3200" dirty="0" smtClean="0">
                <a:latin typeface="Times New Roman" pitchFamily="18" charset="0"/>
              </a:rPr>
              <a:t>与</a:t>
            </a:r>
            <a:r>
              <a:rPr lang="en-US" altLang="zh-CN" sz="3200" dirty="0" smtClean="0">
                <a:latin typeface="Times New Roman" pitchFamily="18" charset="0"/>
              </a:rPr>
              <a:t>/</a:t>
            </a:r>
            <a:r>
              <a:rPr lang="zh-CN" altLang="en-US" sz="3200" dirty="0" smtClean="0">
                <a:latin typeface="Times New Roman" pitchFamily="18" charset="0"/>
              </a:rPr>
              <a:t>或树的盲目搜索</a:t>
            </a:r>
          </a:p>
          <a:p>
            <a:pPr eaLnBrk="1" hangingPunct="1">
              <a:lnSpc>
                <a:spcPct val="120000"/>
              </a:lnSpc>
              <a:spcBef>
                <a:spcPts val="1800"/>
              </a:spcBef>
            </a:pPr>
            <a:r>
              <a:rPr lang="zh-CN" altLang="en-US" sz="3200" dirty="0" smtClean="0">
                <a:solidFill>
                  <a:schemeClr val="bg1">
                    <a:lumMod val="75000"/>
                  </a:schemeClr>
                </a:solidFill>
                <a:latin typeface="Times New Roman" pitchFamily="18" charset="0"/>
              </a:rPr>
              <a:t>与</a:t>
            </a:r>
            <a:r>
              <a:rPr lang="en-US" altLang="zh-CN" sz="3200" dirty="0" smtClean="0">
                <a:solidFill>
                  <a:schemeClr val="bg1">
                    <a:lumMod val="75000"/>
                  </a:schemeClr>
                </a:solidFill>
                <a:latin typeface="Times New Roman" pitchFamily="18" charset="0"/>
              </a:rPr>
              <a:t>/</a:t>
            </a:r>
            <a:r>
              <a:rPr lang="zh-CN" altLang="en-US" sz="3200" dirty="0" smtClean="0">
                <a:solidFill>
                  <a:schemeClr val="bg1">
                    <a:lumMod val="75000"/>
                  </a:schemeClr>
                </a:solidFill>
                <a:latin typeface="Times New Roman" pitchFamily="18" charset="0"/>
              </a:rPr>
              <a:t>或树的启发式搜索</a:t>
            </a:r>
          </a:p>
          <a:p>
            <a:pPr eaLnBrk="1" hangingPunct="1">
              <a:lnSpc>
                <a:spcPct val="120000"/>
              </a:lnSpc>
              <a:spcBef>
                <a:spcPts val="1800"/>
              </a:spcBef>
            </a:pPr>
            <a:r>
              <a:rPr lang="zh-CN" altLang="en-US" sz="3200" dirty="0" smtClean="0">
                <a:solidFill>
                  <a:schemeClr val="bg1">
                    <a:lumMod val="75000"/>
                  </a:schemeClr>
                </a:solidFill>
                <a:latin typeface="Times New Roman" pitchFamily="18" charset="0"/>
              </a:rPr>
              <a:t>博弈树的启发式搜索</a:t>
            </a:r>
          </a:p>
        </p:txBody>
      </p:sp>
    </p:spTree>
    <p:extLst>
      <p:ext uri="{BB962C8B-B14F-4D97-AF65-F5344CB8AC3E}">
        <p14:creationId xmlns:p14="http://schemas.microsoft.com/office/powerpoint/2010/main" val="1217724460"/>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Text Box 2"/>
          <p:cNvSpPr txBox="1">
            <a:spLocks noChangeArrowheads="1"/>
          </p:cNvSpPr>
          <p:nvPr/>
        </p:nvSpPr>
        <p:spPr bwMode="auto">
          <a:xfrm>
            <a:off x="256718" y="1232756"/>
            <a:ext cx="8532813"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342900" indent="-342900" eaLnBrk="1" hangingPunct="1">
              <a:spcBef>
                <a:spcPct val="50000"/>
              </a:spcBef>
              <a:buFont typeface="Arial" pitchFamily="34" charset="0"/>
              <a:buChar char="•"/>
            </a:pPr>
            <a:r>
              <a:rPr kumimoji="1" lang="zh-CN" altLang="en-US" sz="2400" b="1" dirty="0" smtClean="0">
                <a:solidFill>
                  <a:srgbClr val="C00000"/>
                </a:solidFill>
                <a:latin typeface="幼圆" pitchFamily="49" charset="-122"/>
                <a:ea typeface="幼圆" pitchFamily="49" charset="-122"/>
              </a:rPr>
              <a:t>与</a:t>
            </a:r>
            <a:r>
              <a:rPr kumimoji="1" lang="en-US" altLang="zh-CN" sz="2400" b="1" dirty="0">
                <a:solidFill>
                  <a:srgbClr val="C00000"/>
                </a:solidFill>
                <a:latin typeface="幼圆" pitchFamily="49" charset="-122"/>
                <a:ea typeface="幼圆" pitchFamily="49" charset="-122"/>
              </a:rPr>
              <a:t>/</a:t>
            </a:r>
            <a:r>
              <a:rPr kumimoji="1" lang="zh-CN" altLang="en-US" sz="2400" b="1" dirty="0">
                <a:solidFill>
                  <a:srgbClr val="C00000"/>
                </a:solidFill>
                <a:latin typeface="幼圆" pitchFamily="49" charset="-122"/>
                <a:ea typeface="幼圆" pitchFamily="49" charset="-122"/>
              </a:rPr>
              <a:t>或树的搜索过程实际上是一个不断寻找解树的</a:t>
            </a:r>
            <a:r>
              <a:rPr kumimoji="1" lang="zh-CN" altLang="en-US" sz="2400" b="1" dirty="0" smtClean="0">
                <a:solidFill>
                  <a:srgbClr val="C00000"/>
                </a:solidFill>
                <a:latin typeface="幼圆" pitchFamily="49" charset="-122"/>
                <a:ea typeface="幼圆" pitchFamily="49" charset="-122"/>
              </a:rPr>
              <a:t>过程</a:t>
            </a:r>
            <a:endParaRPr kumimoji="1" lang="en-US" altLang="zh-CN" sz="2400" b="1" dirty="0">
              <a:latin typeface="幼圆" pitchFamily="49" charset="-122"/>
              <a:ea typeface="幼圆" pitchFamily="49" charset="-122"/>
            </a:endParaRPr>
          </a:p>
          <a:p>
            <a:pPr marL="342900" indent="-342900" eaLnBrk="1" hangingPunct="1">
              <a:spcBef>
                <a:spcPct val="50000"/>
              </a:spcBef>
              <a:buFont typeface="Arial" pitchFamily="34" charset="0"/>
              <a:buChar char="•"/>
            </a:pPr>
            <a:r>
              <a:rPr kumimoji="1" lang="zh-CN" altLang="en-US" sz="2400" b="1" dirty="0" smtClean="0">
                <a:latin typeface="幼圆" pitchFamily="49" charset="-122"/>
                <a:ea typeface="幼圆" pitchFamily="49" charset="-122"/>
              </a:rPr>
              <a:t>一般</a:t>
            </a:r>
            <a:r>
              <a:rPr kumimoji="1" lang="zh-CN" altLang="en-US" sz="2400" b="1" dirty="0">
                <a:latin typeface="幼圆" pitchFamily="49" charset="-122"/>
                <a:ea typeface="幼圆" pitchFamily="49" charset="-122"/>
              </a:rPr>
              <a:t>搜索</a:t>
            </a:r>
            <a:r>
              <a:rPr kumimoji="1" lang="zh-CN" altLang="en-US" sz="2400" b="1" dirty="0" smtClean="0">
                <a:latin typeface="幼圆" pitchFamily="49" charset="-122"/>
                <a:ea typeface="幼圆" pitchFamily="49" charset="-122"/>
              </a:rPr>
              <a:t>过程：</a:t>
            </a:r>
            <a:endParaRPr kumimoji="1" lang="zh-CN" altLang="en-US" sz="2400" b="1" dirty="0">
              <a:latin typeface="幼圆" pitchFamily="49" charset="-122"/>
              <a:ea typeface="幼圆" pitchFamily="49" charset="-122"/>
            </a:endParaRPr>
          </a:p>
          <a:p>
            <a:pPr lvl="1" eaLnBrk="1" hangingPunct="1">
              <a:spcBef>
                <a:spcPct val="50000"/>
              </a:spcBef>
            </a:pPr>
            <a:r>
              <a:rPr kumimoji="1" lang="en-US" altLang="zh-CN" sz="2400" dirty="0" smtClean="0">
                <a:latin typeface="仿宋_GB2312" pitchFamily="49" charset="-122"/>
                <a:ea typeface="仿宋_GB2312" pitchFamily="49" charset="-122"/>
              </a:rPr>
              <a:t>(</a:t>
            </a:r>
            <a:r>
              <a:rPr kumimoji="1" lang="en-US" altLang="zh-CN" sz="2400" dirty="0">
                <a:latin typeface="仿宋_GB2312" pitchFamily="49" charset="-122"/>
                <a:ea typeface="仿宋_GB2312" pitchFamily="49" charset="-122"/>
              </a:rPr>
              <a:t>1) </a:t>
            </a:r>
            <a:r>
              <a:rPr kumimoji="1" lang="zh-CN" altLang="en-US" sz="2400" dirty="0">
                <a:latin typeface="仿宋_GB2312" pitchFamily="49" charset="-122"/>
                <a:ea typeface="仿宋_GB2312" pitchFamily="49" charset="-122"/>
              </a:rPr>
              <a:t>把原始问题作为</a:t>
            </a:r>
            <a:r>
              <a:rPr kumimoji="1" lang="zh-CN" altLang="en-US" sz="2400" dirty="0" smtClean="0">
                <a:latin typeface="仿宋_GB2312" pitchFamily="49" charset="-122"/>
                <a:ea typeface="仿宋_GB2312" pitchFamily="49" charset="-122"/>
              </a:rPr>
              <a:t>初始结点</a:t>
            </a:r>
            <a:r>
              <a:rPr kumimoji="1" lang="en-US" altLang="zh-CN" sz="2400" dirty="0" smtClean="0">
                <a:latin typeface="仿宋_GB2312" pitchFamily="49" charset="-122"/>
                <a:ea typeface="仿宋_GB2312" pitchFamily="49" charset="-122"/>
              </a:rPr>
              <a:t>S</a:t>
            </a:r>
            <a:r>
              <a:rPr kumimoji="1" lang="en-US" altLang="zh-CN" sz="2400" baseline="-25000" dirty="0" smtClean="0">
                <a:latin typeface="仿宋_GB2312" pitchFamily="49" charset="-122"/>
                <a:ea typeface="仿宋_GB2312" pitchFamily="49" charset="-122"/>
              </a:rPr>
              <a:t>0</a:t>
            </a:r>
            <a:r>
              <a:rPr kumimoji="1" lang="zh-CN" altLang="en-US" sz="2400" dirty="0">
                <a:latin typeface="仿宋_GB2312" pitchFamily="49" charset="-122"/>
                <a:ea typeface="仿宋_GB2312" pitchFamily="49" charset="-122"/>
              </a:rPr>
              <a:t>，并把它作为</a:t>
            </a:r>
            <a:r>
              <a:rPr kumimoji="1" lang="zh-CN" altLang="en-US" sz="2400" dirty="0" smtClean="0">
                <a:latin typeface="仿宋_GB2312" pitchFamily="49" charset="-122"/>
                <a:ea typeface="仿宋_GB2312" pitchFamily="49" charset="-122"/>
              </a:rPr>
              <a:t>当前结点； </a:t>
            </a:r>
            <a:endParaRPr kumimoji="1" lang="zh-CN" altLang="en-US" sz="2400" dirty="0">
              <a:latin typeface="仿宋_GB2312" pitchFamily="49" charset="-122"/>
              <a:ea typeface="仿宋_GB2312" pitchFamily="49" charset="-122"/>
            </a:endParaRPr>
          </a:p>
          <a:p>
            <a:pPr lvl="1" eaLnBrk="1" hangingPunct="1">
              <a:spcBef>
                <a:spcPct val="50000"/>
              </a:spcBef>
            </a:pPr>
            <a:r>
              <a:rPr kumimoji="1" lang="en-US" altLang="zh-CN" sz="2400" dirty="0" smtClean="0">
                <a:latin typeface="仿宋_GB2312" pitchFamily="49" charset="-122"/>
                <a:ea typeface="仿宋_GB2312" pitchFamily="49" charset="-122"/>
              </a:rPr>
              <a:t>(</a:t>
            </a:r>
            <a:r>
              <a:rPr kumimoji="1" lang="en-US" altLang="zh-CN" sz="2400" dirty="0">
                <a:latin typeface="仿宋_GB2312" pitchFamily="49" charset="-122"/>
                <a:ea typeface="仿宋_GB2312" pitchFamily="49" charset="-122"/>
              </a:rPr>
              <a:t>2) </a:t>
            </a:r>
            <a:r>
              <a:rPr kumimoji="1" lang="zh-CN" altLang="en-US" sz="2400" dirty="0">
                <a:latin typeface="仿宋_GB2312" pitchFamily="49" charset="-122"/>
                <a:ea typeface="仿宋_GB2312" pitchFamily="49" charset="-122"/>
              </a:rPr>
              <a:t>应用</a:t>
            </a:r>
            <a:r>
              <a:rPr kumimoji="1" lang="zh-CN" altLang="en-US" sz="2400" dirty="0">
                <a:solidFill>
                  <a:srgbClr val="3333FF"/>
                </a:solidFill>
                <a:latin typeface="仿宋_GB2312" pitchFamily="49" charset="-122"/>
                <a:ea typeface="仿宋_GB2312" pitchFamily="49" charset="-122"/>
              </a:rPr>
              <a:t>分解或等价</a:t>
            </a:r>
            <a:r>
              <a:rPr kumimoji="1" lang="zh-CN" altLang="en-US" sz="2400" dirty="0">
                <a:latin typeface="仿宋_GB2312" pitchFamily="49" charset="-122"/>
                <a:ea typeface="仿宋_GB2312" pitchFamily="49" charset="-122"/>
              </a:rPr>
              <a:t>变换操作对</a:t>
            </a:r>
            <a:r>
              <a:rPr kumimoji="1" lang="zh-CN" altLang="en-US" sz="2400" dirty="0" smtClean="0">
                <a:latin typeface="仿宋_GB2312" pitchFamily="49" charset="-122"/>
                <a:ea typeface="仿宋_GB2312" pitchFamily="49" charset="-122"/>
              </a:rPr>
              <a:t>当前结点进行</a:t>
            </a:r>
            <a:r>
              <a:rPr kumimoji="1" lang="zh-CN" altLang="en-US" sz="2400" dirty="0">
                <a:latin typeface="仿宋_GB2312" pitchFamily="49" charset="-122"/>
                <a:ea typeface="仿宋_GB2312" pitchFamily="49" charset="-122"/>
              </a:rPr>
              <a:t>扩展； </a:t>
            </a:r>
          </a:p>
          <a:p>
            <a:pPr lvl="1" eaLnBrk="1" hangingPunct="1">
              <a:spcBef>
                <a:spcPct val="50000"/>
              </a:spcBef>
            </a:pPr>
            <a:r>
              <a:rPr kumimoji="1" lang="en-US" altLang="zh-CN" sz="2400" dirty="0" smtClean="0">
                <a:latin typeface="仿宋_GB2312" pitchFamily="49" charset="-122"/>
                <a:ea typeface="仿宋_GB2312" pitchFamily="49" charset="-122"/>
              </a:rPr>
              <a:t>(</a:t>
            </a:r>
            <a:r>
              <a:rPr kumimoji="1" lang="en-US" altLang="zh-CN" sz="2400" dirty="0">
                <a:latin typeface="仿宋_GB2312" pitchFamily="49" charset="-122"/>
                <a:ea typeface="仿宋_GB2312" pitchFamily="49" charset="-122"/>
              </a:rPr>
              <a:t>3) </a:t>
            </a:r>
            <a:r>
              <a:rPr kumimoji="1" lang="zh-CN" altLang="en-US" sz="2400" dirty="0">
                <a:latin typeface="仿宋_GB2312" pitchFamily="49" charset="-122"/>
                <a:ea typeface="仿宋_GB2312" pitchFamily="49" charset="-122"/>
              </a:rPr>
              <a:t>为每</a:t>
            </a:r>
            <a:r>
              <a:rPr kumimoji="1" lang="zh-CN" altLang="en-US" sz="2400" dirty="0" smtClean="0">
                <a:latin typeface="仿宋_GB2312" pitchFamily="49" charset="-122"/>
                <a:ea typeface="仿宋_GB2312" pitchFamily="49" charset="-122"/>
              </a:rPr>
              <a:t>个子结点设置</a:t>
            </a:r>
            <a:r>
              <a:rPr kumimoji="1" lang="zh-CN" altLang="en-US" sz="2400" dirty="0">
                <a:latin typeface="仿宋_GB2312" pitchFamily="49" charset="-122"/>
                <a:ea typeface="仿宋_GB2312" pitchFamily="49" charset="-122"/>
              </a:rPr>
              <a:t>指向</a:t>
            </a:r>
            <a:r>
              <a:rPr kumimoji="1" lang="zh-CN" altLang="en-US" sz="2400" dirty="0" smtClean="0">
                <a:latin typeface="仿宋_GB2312" pitchFamily="49" charset="-122"/>
                <a:ea typeface="仿宋_GB2312" pitchFamily="49" charset="-122"/>
              </a:rPr>
              <a:t>父结点的</a:t>
            </a:r>
            <a:r>
              <a:rPr kumimoji="1" lang="zh-CN" altLang="en-US" sz="2400" dirty="0">
                <a:latin typeface="仿宋_GB2312" pitchFamily="49" charset="-122"/>
                <a:ea typeface="仿宋_GB2312" pitchFamily="49" charset="-122"/>
              </a:rPr>
              <a:t>指针； </a:t>
            </a:r>
          </a:p>
          <a:p>
            <a:pPr lvl="1" eaLnBrk="1" hangingPunct="1">
              <a:spcBef>
                <a:spcPct val="50000"/>
              </a:spcBef>
            </a:pPr>
            <a:r>
              <a:rPr kumimoji="1" lang="en-US" altLang="zh-CN" sz="2400" dirty="0" smtClean="0">
                <a:latin typeface="仿宋_GB2312" pitchFamily="49" charset="-122"/>
                <a:ea typeface="仿宋_GB2312" pitchFamily="49" charset="-122"/>
              </a:rPr>
              <a:t>(</a:t>
            </a:r>
            <a:r>
              <a:rPr kumimoji="1" lang="en-US" altLang="zh-CN" sz="2400" dirty="0">
                <a:latin typeface="仿宋_GB2312" pitchFamily="49" charset="-122"/>
                <a:ea typeface="仿宋_GB2312" pitchFamily="49" charset="-122"/>
              </a:rPr>
              <a:t>4) </a:t>
            </a:r>
            <a:r>
              <a:rPr kumimoji="1" lang="zh-CN" altLang="en-US" sz="2400" dirty="0">
                <a:latin typeface="仿宋_GB2312" pitchFamily="49" charset="-122"/>
                <a:ea typeface="仿宋_GB2312" pitchFamily="49" charset="-122"/>
              </a:rPr>
              <a:t>选择合适的</a:t>
            </a:r>
            <a:r>
              <a:rPr kumimoji="1" lang="zh-CN" altLang="en-US" sz="2400" dirty="0" smtClean="0">
                <a:latin typeface="仿宋_GB2312" pitchFamily="49" charset="-122"/>
                <a:ea typeface="仿宋_GB2312" pitchFamily="49" charset="-122"/>
              </a:rPr>
              <a:t>子结点作为当前结点，</a:t>
            </a:r>
            <a:r>
              <a:rPr kumimoji="1" lang="zh-CN" altLang="en-US" sz="2400" dirty="0">
                <a:latin typeface="仿宋_GB2312" pitchFamily="49" charset="-122"/>
                <a:ea typeface="仿宋_GB2312" pitchFamily="49" charset="-122"/>
              </a:rPr>
              <a:t>反复执行第</a:t>
            </a:r>
            <a:r>
              <a:rPr kumimoji="1" lang="en-US" altLang="zh-CN" sz="2400" dirty="0">
                <a:latin typeface="仿宋_GB2312" pitchFamily="49" charset="-122"/>
                <a:ea typeface="仿宋_GB2312" pitchFamily="49" charset="-122"/>
              </a:rPr>
              <a:t>(2)</a:t>
            </a:r>
            <a:r>
              <a:rPr kumimoji="1" lang="zh-CN" altLang="en-US" sz="2400" dirty="0">
                <a:latin typeface="仿宋_GB2312" pitchFamily="49" charset="-122"/>
                <a:ea typeface="仿宋_GB2312" pitchFamily="49" charset="-122"/>
              </a:rPr>
              <a:t>步和第</a:t>
            </a:r>
            <a:r>
              <a:rPr kumimoji="1" lang="en-US" altLang="zh-CN" sz="2400" dirty="0">
                <a:latin typeface="仿宋_GB2312" pitchFamily="49" charset="-122"/>
                <a:ea typeface="仿宋_GB2312" pitchFamily="49" charset="-122"/>
              </a:rPr>
              <a:t>(3)</a:t>
            </a:r>
            <a:r>
              <a:rPr kumimoji="1" lang="zh-CN" altLang="en-US" sz="2400" dirty="0">
                <a:latin typeface="仿宋_GB2312" pitchFamily="49" charset="-122"/>
                <a:ea typeface="仿宋_GB2312" pitchFamily="49" charset="-122"/>
              </a:rPr>
              <a:t>步，在此期间需要</a:t>
            </a:r>
            <a:r>
              <a:rPr kumimoji="1" lang="zh-CN" altLang="en-US" sz="2400" dirty="0">
                <a:solidFill>
                  <a:srgbClr val="3333FF"/>
                </a:solidFill>
                <a:latin typeface="仿宋_GB2312" pitchFamily="49" charset="-122"/>
                <a:ea typeface="仿宋_GB2312" pitchFamily="49" charset="-122"/>
              </a:rPr>
              <a:t>多次调用可解标记过程或不可解标记过程</a:t>
            </a:r>
            <a:r>
              <a:rPr kumimoji="1" lang="zh-CN" altLang="en-US" sz="2400" dirty="0">
                <a:latin typeface="仿宋_GB2312" pitchFamily="49" charset="-122"/>
                <a:ea typeface="仿宋_GB2312" pitchFamily="49" charset="-122"/>
              </a:rPr>
              <a:t>，直到</a:t>
            </a:r>
            <a:r>
              <a:rPr kumimoji="1" lang="zh-CN" altLang="en-US" sz="2400" dirty="0" smtClean="0">
                <a:latin typeface="仿宋_GB2312" pitchFamily="49" charset="-122"/>
                <a:ea typeface="仿宋_GB2312" pitchFamily="49" charset="-122"/>
              </a:rPr>
              <a:t>初始结点被</a:t>
            </a:r>
            <a:r>
              <a:rPr kumimoji="1" lang="zh-CN" altLang="en-US" sz="2400" dirty="0">
                <a:latin typeface="仿宋_GB2312" pitchFamily="49" charset="-122"/>
                <a:ea typeface="仿宋_GB2312" pitchFamily="49" charset="-122"/>
              </a:rPr>
              <a:t>标记为可</a:t>
            </a:r>
            <a:r>
              <a:rPr kumimoji="1" lang="zh-CN" altLang="en-US" sz="2400" dirty="0" smtClean="0">
                <a:latin typeface="仿宋_GB2312" pitchFamily="49" charset="-122"/>
                <a:ea typeface="仿宋_GB2312" pitchFamily="49" charset="-122"/>
              </a:rPr>
              <a:t>解结点或</a:t>
            </a:r>
            <a:r>
              <a:rPr kumimoji="1" lang="zh-CN" altLang="en-US" sz="2400" dirty="0">
                <a:latin typeface="仿宋_GB2312" pitchFamily="49" charset="-122"/>
                <a:ea typeface="仿宋_GB2312" pitchFamily="49" charset="-122"/>
              </a:rPr>
              <a:t>不可</a:t>
            </a:r>
            <a:r>
              <a:rPr kumimoji="1" lang="zh-CN" altLang="en-US" sz="2400" dirty="0" smtClean="0">
                <a:latin typeface="仿宋_GB2312" pitchFamily="49" charset="-122"/>
                <a:ea typeface="仿宋_GB2312" pitchFamily="49" charset="-122"/>
              </a:rPr>
              <a:t>解结点为止</a:t>
            </a:r>
            <a:r>
              <a:rPr kumimoji="1" lang="zh-CN" altLang="en-US" sz="2400" dirty="0">
                <a:latin typeface="仿宋_GB2312" pitchFamily="49" charset="-122"/>
                <a:ea typeface="仿宋_GB2312" pitchFamily="49" charset="-122"/>
              </a:rPr>
              <a:t>。</a:t>
            </a:r>
          </a:p>
          <a:p>
            <a:pPr marL="342900" indent="-342900" eaLnBrk="1" hangingPunct="1">
              <a:spcBef>
                <a:spcPct val="50000"/>
              </a:spcBef>
              <a:buFont typeface="Arial" pitchFamily="34" charset="0"/>
              <a:buChar char="•"/>
            </a:pPr>
            <a:r>
              <a:rPr kumimoji="1" lang="zh-CN" altLang="en-US" sz="2400" b="1" dirty="0" smtClean="0">
                <a:latin typeface="幼圆" pitchFamily="49" charset="-122"/>
                <a:ea typeface="幼圆" pitchFamily="49" charset="-122"/>
              </a:rPr>
              <a:t>搜索过程将形成一棵与</a:t>
            </a:r>
            <a:r>
              <a:rPr kumimoji="1" lang="en-US" altLang="zh-CN" sz="2400" b="1" dirty="0">
                <a:latin typeface="幼圆" pitchFamily="49" charset="-122"/>
                <a:ea typeface="幼圆" pitchFamily="49" charset="-122"/>
              </a:rPr>
              <a:t>/</a:t>
            </a:r>
            <a:r>
              <a:rPr kumimoji="1" lang="zh-CN" altLang="en-US" sz="2400" b="1" dirty="0">
                <a:latin typeface="幼圆" pitchFamily="49" charset="-122"/>
                <a:ea typeface="幼圆" pitchFamily="49" charset="-122"/>
              </a:rPr>
              <a:t>或树，这种由搜索过程所形成的与</a:t>
            </a:r>
            <a:r>
              <a:rPr kumimoji="1" lang="en-US" altLang="zh-CN" sz="2400" b="1" dirty="0">
                <a:latin typeface="幼圆" pitchFamily="49" charset="-122"/>
                <a:ea typeface="幼圆" pitchFamily="49" charset="-122"/>
              </a:rPr>
              <a:t>/</a:t>
            </a:r>
            <a:r>
              <a:rPr kumimoji="1" lang="zh-CN" altLang="en-US" sz="2400" b="1" dirty="0">
                <a:latin typeface="幼圆" pitchFamily="49" charset="-122"/>
                <a:ea typeface="幼圆" pitchFamily="49" charset="-122"/>
              </a:rPr>
              <a:t>或树称为搜索树。  </a:t>
            </a:r>
          </a:p>
        </p:txBody>
      </p:sp>
      <p:sp>
        <p:nvSpPr>
          <p:cNvPr id="110596" name="Rectangle 3"/>
          <p:cNvSpPr>
            <a:spLocks noChangeArrowheads="1"/>
          </p:cNvSpPr>
          <p:nvPr/>
        </p:nvSpPr>
        <p:spPr bwMode="auto">
          <a:xfrm>
            <a:off x="1584325" y="188640"/>
            <a:ext cx="6048375"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400" b="1" dirty="0">
                <a:solidFill>
                  <a:schemeClr val="accent2"/>
                </a:solidFill>
                <a:latin typeface="方正姚体" pitchFamily="2" charset="-122"/>
                <a:ea typeface="方正姚体" pitchFamily="2" charset="-122"/>
                <a:cs typeface="+mj-cs"/>
              </a:rPr>
              <a:t>与</a:t>
            </a:r>
            <a:r>
              <a:rPr lang="en-US" altLang="zh-CN" sz="4400" b="1" dirty="0">
                <a:solidFill>
                  <a:schemeClr val="accent2"/>
                </a:solidFill>
                <a:latin typeface="方正姚体" pitchFamily="2" charset="-122"/>
                <a:ea typeface="方正姚体" pitchFamily="2" charset="-122"/>
                <a:cs typeface="+mj-cs"/>
              </a:rPr>
              <a:t>/</a:t>
            </a:r>
            <a:r>
              <a:rPr lang="zh-CN" altLang="en-US" sz="4400" b="1" dirty="0">
                <a:solidFill>
                  <a:schemeClr val="accent2"/>
                </a:solidFill>
                <a:latin typeface="方正姚体" pitchFamily="2" charset="-122"/>
                <a:ea typeface="方正姚体" pitchFamily="2" charset="-122"/>
                <a:cs typeface="+mj-cs"/>
              </a:rPr>
              <a:t>或树的一般搜索</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7810">
                                            <p:txEl>
                                              <p:pRg st="0" end="0"/>
                                            </p:txEl>
                                          </p:spTgt>
                                        </p:tgtEl>
                                        <p:attrNameLst>
                                          <p:attrName>style.visibility</p:attrName>
                                        </p:attrNameLst>
                                      </p:cBhvr>
                                      <p:to>
                                        <p:strVal val="visible"/>
                                      </p:to>
                                    </p:set>
                                    <p:animEffect transition="in" filter="fade">
                                      <p:cBhvr>
                                        <p:cTn id="7" dur="500"/>
                                        <p:tgtEl>
                                          <p:spTgt spid="2478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47810">
                                            <p:txEl>
                                              <p:pRg st="1" end="1"/>
                                            </p:txEl>
                                          </p:spTgt>
                                        </p:tgtEl>
                                        <p:attrNameLst>
                                          <p:attrName>style.visibility</p:attrName>
                                        </p:attrNameLst>
                                      </p:cBhvr>
                                      <p:to>
                                        <p:strVal val="visible"/>
                                      </p:to>
                                    </p:set>
                                    <p:animEffect transition="in" filter="fade">
                                      <p:cBhvr>
                                        <p:cTn id="12" dur="500"/>
                                        <p:tgtEl>
                                          <p:spTgt spid="247810">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47810">
                                            <p:txEl>
                                              <p:pRg st="2" end="2"/>
                                            </p:txEl>
                                          </p:spTgt>
                                        </p:tgtEl>
                                        <p:attrNameLst>
                                          <p:attrName>style.visibility</p:attrName>
                                        </p:attrNameLst>
                                      </p:cBhvr>
                                      <p:to>
                                        <p:strVal val="visible"/>
                                      </p:to>
                                    </p:set>
                                    <p:animEffect transition="in" filter="fade">
                                      <p:cBhvr>
                                        <p:cTn id="15" dur="500"/>
                                        <p:tgtEl>
                                          <p:spTgt spid="247810">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47810">
                                            <p:txEl>
                                              <p:pRg st="3" end="3"/>
                                            </p:txEl>
                                          </p:spTgt>
                                        </p:tgtEl>
                                        <p:attrNameLst>
                                          <p:attrName>style.visibility</p:attrName>
                                        </p:attrNameLst>
                                      </p:cBhvr>
                                      <p:to>
                                        <p:strVal val="visible"/>
                                      </p:to>
                                    </p:set>
                                    <p:animEffect transition="in" filter="fade">
                                      <p:cBhvr>
                                        <p:cTn id="18" dur="500"/>
                                        <p:tgtEl>
                                          <p:spTgt spid="247810">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47810">
                                            <p:txEl>
                                              <p:pRg st="4" end="4"/>
                                            </p:txEl>
                                          </p:spTgt>
                                        </p:tgtEl>
                                        <p:attrNameLst>
                                          <p:attrName>style.visibility</p:attrName>
                                        </p:attrNameLst>
                                      </p:cBhvr>
                                      <p:to>
                                        <p:strVal val="visible"/>
                                      </p:to>
                                    </p:set>
                                    <p:animEffect transition="in" filter="fade">
                                      <p:cBhvr>
                                        <p:cTn id="21" dur="500"/>
                                        <p:tgtEl>
                                          <p:spTgt spid="247810">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47810">
                                            <p:txEl>
                                              <p:pRg st="5" end="5"/>
                                            </p:txEl>
                                          </p:spTgt>
                                        </p:tgtEl>
                                        <p:attrNameLst>
                                          <p:attrName>style.visibility</p:attrName>
                                        </p:attrNameLst>
                                      </p:cBhvr>
                                      <p:to>
                                        <p:strVal val="visible"/>
                                      </p:to>
                                    </p:set>
                                    <p:animEffect transition="in" filter="fade">
                                      <p:cBhvr>
                                        <p:cTn id="24" dur="500"/>
                                        <p:tgtEl>
                                          <p:spTgt spid="247810">
                                            <p:txEl>
                                              <p:pRg st="5" end="5"/>
                                            </p:txEl>
                                          </p:spTgt>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247810">
                                            <p:txEl>
                                              <p:pRg st="6" end="6"/>
                                            </p:txEl>
                                          </p:spTgt>
                                        </p:tgtEl>
                                        <p:attrNameLst>
                                          <p:attrName>style.visibility</p:attrName>
                                        </p:attrNameLst>
                                      </p:cBhvr>
                                      <p:to>
                                        <p:strVal val="visible"/>
                                      </p:to>
                                    </p:set>
                                    <p:animEffect transition="in" filter="fade">
                                      <p:cBhvr>
                                        <p:cTn id="29" dur="500"/>
                                        <p:tgtEl>
                                          <p:spTgt spid="247810">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7810" grpId="0" uiExpand="1" build="p" autoUpdateAnimBg="0"/>
    </p:bld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9" name="Text Box 2"/>
          <p:cNvSpPr txBox="1">
            <a:spLocks noChangeArrowheads="1"/>
          </p:cNvSpPr>
          <p:nvPr/>
        </p:nvSpPr>
        <p:spPr bwMode="auto">
          <a:xfrm>
            <a:off x="503238" y="1449388"/>
            <a:ext cx="8229600" cy="4684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342900" indent="-342900" eaLnBrk="1" hangingPunct="1">
              <a:lnSpc>
                <a:spcPct val="110000"/>
              </a:lnSpc>
              <a:spcBef>
                <a:spcPct val="20000"/>
              </a:spcBef>
              <a:buFont typeface="Arial" pitchFamily="34" charset="0"/>
              <a:buChar char="•"/>
            </a:pPr>
            <a:r>
              <a:rPr kumimoji="1" lang="zh-CN" altLang="en-US" sz="2400" b="1" dirty="0" smtClean="0">
                <a:solidFill>
                  <a:srgbClr val="C00000"/>
                </a:solidFill>
                <a:latin typeface="幼圆" pitchFamily="49" charset="-122"/>
                <a:ea typeface="幼圆" pitchFamily="49" charset="-122"/>
              </a:rPr>
              <a:t>与</a:t>
            </a:r>
            <a:r>
              <a:rPr kumimoji="1" lang="en-US" altLang="zh-CN" sz="2400" b="1" dirty="0">
                <a:solidFill>
                  <a:srgbClr val="C00000"/>
                </a:solidFill>
                <a:latin typeface="幼圆" pitchFamily="49" charset="-122"/>
                <a:ea typeface="幼圆" pitchFamily="49" charset="-122"/>
              </a:rPr>
              <a:t>/</a:t>
            </a:r>
            <a:r>
              <a:rPr kumimoji="1" lang="zh-CN" altLang="en-US" sz="2400" b="1" dirty="0">
                <a:solidFill>
                  <a:srgbClr val="C00000"/>
                </a:solidFill>
                <a:latin typeface="幼圆" pitchFamily="49" charset="-122"/>
                <a:ea typeface="幼圆" pitchFamily="49" charset="-122"/>
              </a:rPr>
              <a:t>或树的广度优先搜索与状态空间的广度优先搜索的主要差别是</a:t>
            </a:r>
            <a:r>
              <a:rPr kumimoji="1" lang="zh-CN" altLang="en-US" sz="2400" b="1" dirty="0" smtClean="0">
                <a:solidFill>
                  <a:srgbClr val="C00000"/>
                </a:solidFill>
                <a:latin typeface="幼圆" pitchFamily="49" charset="-122"/>
                <a:ea typeface="幼圆" pitchFamily="49" charset="-122"/>
              </a:rPr>
              <a:t>，在</a:t>
            </a:r>
            <a:r>
              <a:rPr kumimoji="1" lang="zh-CN" altLang="en-US" sz="2400" b="1" dirty="0">
                <a:solidFill>
                  <a:srgbClr val="C00000"/>
                </a:solidFill>
                <a:latin typeface="幼圆" pitchFamily="49" charset="-122"/>
                <a:ea typeface="幼圆" pitchFamily="49" charset="-122"/>
              </a:rPr>
              <a:t>搜索过程中需要多次调用可解标识过程或不可解标识</a:t>
            </a:r>
            <a:r>
              <a:rPr kumimoji="1" lang="zh-CN" altLang="en-US" sz="2400" b="1" dirty="0" smtClean="0">
                <a:solidFill>
                  <a:srgbClr val="C00000"/>
                </a:solidFill>
                <a:latin typeface="幼圆" pitchFamily="49" charset="-122"/>
                <a:ea typeface="幼圆" pitchFamily="49" charset="-122"/>
              </a:rPr>
              <a:t>过程</a:t>
            </a:r>
            <a:endParaRPr kumimoji="1" lang="en-US" altLang="zh-CN" sz="2400" b="1" dirty="0" smtClean="0">
              <a:solidFill>
                <a:srgbClr val="C00000"/>
              </a:solidFill>
              <a:latin typeface="幼圆" pitchFamily="49" charset="-122"/>
              <a:ea typeface="幼圆" pitchFamily="49" charset="-122"/>
            </a:endParaRPr>
          </a:p>
          <a:p>
            <a:pPr marL="342900" indent="-342900" eaLnBrk="1" hangingPunct="1">
              <a:lnSpc>
                <a:spcPct val="110000"/>
              </a:lnSpc>
              <a:spcBef>
                <a:spcPct val="20000"/>
              </a:spcBef>
              <a:buFont typeface="Arial" pitchFamily="34" charset="0"/>
              <a:buChar char="•"/>
            </a:pPr>
            <a:endParaRPr kumimoji="1" lang="zh-CN" altLang="en-US" sz="800" b="1" dirty="0">
              <a:solidFill>
                <a:srgbClr val="C00000"/>
              </a:solidFill>
              <a:latin typeface="幼圆" pitchFamily="49" charset="-122"/>
              <a:ea typeface="幼圆" pitchFamily="49" charset="-122"/>
            </a:endParaRPr>
          </a:p>
          <a:p>
            <a:pPr marL="342900" indent="-342900" eaLnBrk="1" hangingPunct="1">
              <a:lnSpc>
                <a:spcPct val="110000"/>
              </a:lnSpc>
              <a:spcBef>
                <a:spcPct val="20000"/>
              </a:spcBef>
              <a:buFont typeface="Arial" pitchFamily="34" charset="0"/>
              <a:buChar char="•"/>
            </a:pPr>
            <a:r>
              <a:rPr kumimoji="1" lang="zh-CN" altLang="en-US" sz="2400" b="1" dirty="0" smtClean="0">
                <a:solidFill>
                  <a:srgbClr val="D60093"/>
                </a:solidFill>
                <a:latin typeface="幼圆" pitchFamily="49" charset="-122"/>
                <a:ea typeface="幼圆" pitchFamily="49" charset="-122"/>
              </a:rPr>
              <a:t>搜索</a:t>
            </a:r>
            <a:r>
              <a:rPr kumimoji="1" lang="zh-CN" altLang="en-US" sz="2400" b="1" dirty="0">
                <a:solidFill>
                  <a:srgbClr val="D60093"/>
                </a:solidFill>
                <a:latin typeface="幼圆" pitchFamily="49" charset="-122"/>
                <a:ea typeface="幼圆" pitchFamily="49" charset="-122"/>
              </a:rPr>
              <a:t>算法如下： </a:t>
            </a:r>
          </a:p>
          <a:p>
            <a:pPr lvl="1" eaLnBrk="1" hangingPunct="1">
              <a:lnSpc>
                <a:spcPct val="110000"/>
              </a:lnSpc>
              <a:spcBef>
                <a:spcPct val="20000"/>
              </a:spcBef>
            </a:pPr>
            <a:r>
              <a:rPr kumimoji="1" lang="en-US" altLang="zh-CN" sz="2400" b="1" dirty="0" smtClean="0">
                <a:latin typeface="仿宋_GB2312" pitchFamily="49" charset="-122"/>
                <a:ea typeface="仿宋_GB2312" pitchFamily="49" charset="-122"/>
              </a:rPr>
              <a:t>(</a:t>
            </a:r>
            <a:r>
              <a:rPr kumimoji="1" lang="en-US" altLang="zh-CN" sz="2400" b="1" dirty="0">
                <a:latin typeface="仿宋_GB2312" pitchFamily="49" charset="-122"/>
                <a:ea typeface="仿宋_GB2312" pitchFamily="49" charset="-122"/>
              </a:rPr>
              <a:t>1)</a:t>
            </a:r>
            <a:r>
              <a:rPr kumimoji="1" lang="zh-CN" altLang="en-US" sz="2400" b="1" dirty="0">
                <a:latin typeface="仿宋_GB2312" pitchFamily="49" charset="-122"/>
                <a:ea typeface="仿宋_GB2312" pitchFamily="49" charset="-122"/>
              </a:rPr>
              <a:t>把</a:t>
            </a:r>
            <a:r>
              <a:rPr kumimoji="1" lang="zh-CN" altLang="en-US" sz="2400" b="1" dirty="0" smtClean="0">
                <a:latin typeface="仿宋_GB2312" pitchFamily="49" charset="-122"/>
                <a:ea typeface="仿宋_GB2312" pitchFamily="49" charset="-122"/>
              </a:rPr>
              <a:t>初始结点</a:t>
            </a:r>
            <a:r>
              <a:rPr kumimoji="1" lang="en-US" altLang="zh-CN" sz="2400" b="1" dirty="0" smtClean="0">
                <a:latin typeface="仿宋_GB2312" pitchFamily="49" charset="-122"/>
                <a:ea typeface="仿宋_GB2312" pitchFamily="49" charset="-122"/>
              </a:rPr>
              <a:t>S</a:t>
            </a:r>
            <a:r>
              <a:rPr kumimoji="1" lang="en-US" altLang="zh-CN" sz="2400" b="1" baseline="-25000" dirty="0" smtClean="0">
                <a:latin typeface="仿宋_GB2312" pitchFamily="49" charset="-122"/>
                <a:ea typeface="仿宋_GB2312" pitchFamily="49" charset="-122"/>
              </a:rPr>
              <a:t>0</a:t>
            </a:r>
            <a:r>
              <a:rPr kumimoji="1" lang="zh-CN" altLang="en-US" sz="2400" b="1" dirty="0">
                <a:latin typeface="仿宋_GB2312" pitchFamily="49" charset="-122"/>
                <a:ea typeface="仿宋_GB2312" pitchFamily="49" charset="-122"/>
              </a:rPr>
              <a:t>放入</a:t>
            </a:r>
            <a:r>
              <a:rPr kumimoji="1" lang="en-US" altLang="zh-CN" sz="2400" b="1" dirty="0">
                <a:latin typeface="仿宋_GB2312" pitchFamily="49" charset="-122"/>
                <a:ea typeface="仿宋_GB2312" pitchFamily="49" charset="-122"/>
              </a:rPr>
              <a:t>Open</a:t>
            </a:r>
            <a:r>
              <a:rPr kumimoji="1" lang="zh-CN" altLang="en-US" sz="2400" b="1" dirty="0">
                <a:latin typeface="仿宋_GB2312" pitchFamily="49" charset="-122"/>
                <a:ea typeface="仿宋_GB2312" pitchFamily="49" charset="-122"/>
              </a:rPr>
              <a:t>表中； </a:t>
            </a:r>
          </a:p>
          <a:p>
            <a:pPr lvl="1" eaLnBrk="1" hangingPunct="1">
              <a:lnSpc>
                <a:spcPct val="110000"/>
              </a:lnSpc>
              <a:spcBef>
                <a:spcPct val="20000"/>
              </a:spcBef>
            </a:pPr>
            <a:r>
              <a:rPr kumimoji="1" lang="en-US" altLang="zh-CN" sz="2400" b="1" dirty="0" smtClean="0">
                <a:latin typeface="仿宋_GB2312" pitchFamily="49" charset="-122"/>
                <a:ea typeface="仿宋_GB2312" pitchFamily="49" charset="-122"/>
              </a:rPr>
              <a:t>(</a:t>
            </a:r>
            <a:r>
              <a:rPr kumimoji="1" lang="en-US" altLang="zh-CN" sz="2400" b="1" dirty="0">
                <a:latin typeface="仿宋_GB2312" pitchFamily="49" charset="-122"/>
                <a:ea typeface="仿宋_GB2312" pitchFamily="49" charset="-122"/>
              </a:rPr>
              <a:t>2)</a:t>
            </a:r>
            <a:r>
              <a:rPr kumimoji="1" lang="zh-CN" altLang="en-US" sz="2400" b="1" dirty="0">
                <a:latin typeface="仿宋_GB2312" pitchFamily="49" charset="-122"/>
                <a:ea typeface="仿宋_GB2312" pitchFamily="49" charset="-122"/>
              </a:rPr>
              <a:t>把</a:t>
            </a:r>
            <a:r>
              <a:rPr kumimoji="1" lang="en-US" altLang="zh-CN" sz="2400" b="1" dirty="0">
                <a:latin typeface="仿宋_GB2312" pitchFamily="49" charset="-122"/>
                <a:ea typeface="仿宋_GB2312" pitchFamily="49" charset="-122"/>
              </a:rPr>
              <a:t>Open</a:t>
            </a:r>
            <a:r>
              <a:rPr kumimoji="1" lang="zh-CN" altLang="en-US" sz="2400" b="1" dirty="0">
                <a:latin typeface="仿宋_GB2312" pitchFamily="49" charset="-122"/>
                <a:ea typeface="仿宋_GB2312" pitchFamily="49" charset="-122"/>
              </a:rPr>
              <a:t>表的第一</a:t>
            </a:r>
            <a:r>
              <a:rPr kumimoji="1" lang="zh-CN" altLang="en-US" sz="2400" b="1" dirty="0" smtClean="0">
                <a:latin typeface="仿宋_GB2312" pitchFamily="49" charset="-122"/>
                <a:ea typeface="仿宋_GB2312" pitchFamily="49" charset="-122"/>
              </a:rPr>
              <a:t>个结点取出</a:t>
            </a:r>
            <a:r>
              <a:rPr kumimoji="1" lang="zh-CN" altLang="en-US" sz="2400" b="1" dirty="0">
                <a:latin typeface="仿宋_GB2312" pitchFamily="49" charset="-122"/>
                <a:ea typeface="仿宋_GB2312" pitchFamily="49" charset="-122"/>
              </a:rPr>
              <a:t>放入</a:t>
            </a:r>
            <a:r>
              <a:rPr kumimoji="1" lang="en-US" altLang="zh-CN" sz="2400" b="1" dirty="0">
                <a:latin typeface="仿宋_GB2312" pitchFamily="49" charset="-122"/>
                <a:ea typeface="仿宋_GB2312" pitchFamily="49" charset="-122"/>
              </a:rPr>
              <a:t>Closed</a:t>
            </a:r>
            <a:r>
              <a:rPr kumimoji="1" lang="zh-CN" altLang="en-US" sz="2400" b="1" dirty="0">
                <a:latin typeface="仿宋_GB2312" pitchFamily="49" charset="-122"/>
                <a:ea typeface="仿宋_GB2312" pitchFamily="49" charset="-122"/>
              </a:rPr>
              <a:t>表，并记</a:t>
            </a:r>
            <a:r>
              <a:rPr kumimoji="1" lang="zh-CN" altLang="en-US" sz="2400" b="1" dirty="0" smtClean="0">
                <a:latin typeface="仿宋_GB2312" pitchFamily="49" charset="-122"/>
                <a:ea typeface="仿宋_GB2312" pitchFamily="49" charset="-122"/>
              </a:rPr>
              <a:t>该结点为</a:t>
            </a:r>
            <a:r>
              <a:rPr kumimoji="1" lang="en-US" altLang="zh-CN" sz="2400" b="1" dirty="0">
                <a:latin typeface="仿宋_GB2312" pitchFamily="49" charset="-122"/>
                <a:ea typeface="仿宋_GB2312" pitchFamily="49" charset="-122"/>
              </a:rPr>
              <a:t>n</a:t>
            </a:r>
            <a:r>
              <a:rPr kumimoji="1" lang="zh-CN" altLang="en-US" sz="2400" b="1" dirty="0">
                <a:latin typeface="仿宋_GB2312" pitchFamily="49" charset="-122"/>
                <a:ea typeface="仿宋_GB2312" pitchFamily="49" charset="-122"/>
              </a:rPr>
              <a:t>； </a:t>
            </a:r>
          </a:p>
          <a:p>
            <a:pPr lvl="1" eaLnBrk="1" hangingPunct="1">
              <a:lnSpc>
                <a:spcPct val="110000"/>
              </a:lnSpc>
              <a:spcBef>
                <a:spcPct val="20000"/>
              </a:spcBef>
            </a:pPr>
            <a:r>
              <a:rPr kumimoji="1" lang="en-US" altLang="zh-CN" sz="2400" b="1" dirty="0" smtClean="0">
                <a:latin typeface="仿宋_GB2312" pitchFamily="49" charset="-122"/>
                <a:ea typeface="仿宋_GB2312" pitchFamily="49" charset="-122"/>
              </a:rPr>
              <a:t>(</a:t>
            </a:r>
            <a:r>
              <a:rPr kumimoji="1" lang="en-US" altLang="zh-CN" sz="2400" b="1" dirty="0">
                <a:latin typeface="仿宋_GB2312" pitchFamily="49" charset="-122"/>
                <a:ea typeface="仿宋_GB2312" pitchFamily="49" charset="-122"/>
              </a:rPr>
              <a:t>3)</a:t>
            </a:r>
            <a:r>
              <a:rPr kumimoji="1" lang="zh-CN" altLang="en-US" sz="2400" b="1" dirty="0" smtClean="0">
                <a:latin typeface="仿宋_GB2312" pitchFamily="49" charset="-122"/>
                <a:ea typeface="仿宋_GB2312" pitchFamily="49" charset="-122"/>
              </a:rPr>
              <a:t>如果结点</a:t>
            </a:r>
            <a:r>
              <a:rPr kumimoji="1" lang="en-US" altLang="zh-CN" sz="2400" b="1" dirty="0" smtClean="0">
                <a:latin typeface="仿宋_GB2312" pitchFamily="49" charset="-122"/>
                <a:ea typeface="仿宋_GB2312" pitchFamily="49" charset="-122"/>
              </a:rPr>
              <a:t>n</a:t>
            </a:r>
            <a:r>
              <a:rPr kumimoji="1" lang="zh-CN" altLang="en-US" sz="2400" b="1" dirty="0">
                <a:latin typeface="仿宋_GB2312" pitchFamily="49" charset="-122"/>
                <a:ea typeface="仿宋_GB2312" pitchFamily="49" charset="-122"/>
              </a:rPr>
              <a:t>可扩展，则做下列工作：</a:t>
            </a:r>
          </a:p>
          <a:p>
            <a:pPr lvl="1" eaLnBrk="1" hangingPunct="1">
              <a:lnSpc>
                <a:spcPct val="110000"/>
              </a:lnSpc>
              <a:spcBef>
                <a:spcPct val="20000"/>
              </a:spcBef>
            </a:pPr>
            <a:r>
              <a:rPr kumimoji="1" lang="zh-CN" altLang="en-US" sz="2400" b="1" dirty="0" smtClean="0">
                <a:latin typeface="仿宋_GB2312" pitchFamily="49" charset="-122"/>
                <a:ea typeface="仿宋_GB2312" pitchFamily="49" charset="-122"/>
              </a:rPr>
              <a:t>     ① 扩展结点</a:t>
            </a:r>
            <a:r>
              <a:rPr kumimoji="1" lang="en-US" altLang="zh-CN" sz="2400" b="1" dirty="0" smtClean="0">
                <a:latin typeface="仿宋_GB2312" pitchFamily="49" charset="-122"/>
                <a:ea typeface="仿宋_GB2312" pitchFamily="49" charset="-122"/>
              </a:rPr>
              <a:t>n</a:t>
            </a:r>
            <a:r>
              <a:rPr kumimoji="1" lang="zh-CN" altLang="en-US" sz="2400" b="1" dirty="0">
                <a:latin typeface="仿宋_GB2312" pitchFamily="49" charset="-122"/>
                <a:ea typeface="仿宋_GB2312" pitchFamily="49" charset="-122"/>
              </a:rPr>
              <a:t>，将其</a:t>
            </a:r>
            <a:r>
              <a:rPr kumimoji="1" lang="zh-CN" altLang="en-US" sz="2400" b="1" dirty="0" smtClean="0">
                <a:latin typeface="仿宋_GB2312" pitchFamily="49" charset="-122"/>
                <a:ea typeface="仿宋_GB2312" pitchFamily="49" charset="-122"/>
              </a:rPr>
              <a:t>子结点放</a:t>
            </a:r>
            <a:r>
              <a:rPr kumimoji="1" lang="zh-CN" altLang="en-US" sz="2400" b="1" dirty="0">
                <a:latin typeface="仿宋_GB2312" pitchFamily="49" charset="-122"/>
                <a:ea typeface="仿宋_GB2312" pitchFamily="49" charset="-122"/>
              </a:rPr>
              <a:t>入</a:t>
            </a:r>
            <a:r>
              <a:rPr kumimoji="1" lang="en-US" altLang="zh-CN" sz="2400" b="1" dirty="0">
                <a:solidFill>
                  <a:srgbClr val="FF0000"/>
                </a:solidFill>
                <a:latin typeface="仿宋_GB2312" pitchFamily="49" charset="-122"/>
                <a:ea typeface="仿宋_GB2312" pitchFamily="49" charset="-122"/>
              </a:rPr>
              <a:t>Open</a:t>
            </a:r>
            <a:r>
              <a:rPr kumimoji="1" lang="zh-CN" altLang="en-US" sz="2400" b="1" dirty="0">
                <a:solidFill>
                  <a:srgbClr val="FF0000"/>
                </a:solidFill>
                <a:latin typeface="仿宋_GB2312" pitchFamily="49" charset="-122"/>
                <a:ea typeface="仿宋_GB2312" pitchFamily="49" charset="-122"/>
              </a:rPr>
              <a:t>表的尾部</a:t>
            </a:r>
            <a:r>
              <a:rPr kumimoji="1" lang="zh-CN" altLang="en-US" sz="2400" b="1" dirty="0">
                <a:latin typeface="仿宋_GB2312" pitchFamily="49" charset="-122"/>
                <a:ea typeface="仿宋_GB2312" pitchFamily="49" charset="-122"/>
              </a:rPr>
              <a:t>，并为每一</a:t>
            </a:r>
            <a:r>
              <a:rPr kumimoji="1" lang="zh-CN" altLang="en-US" sz="2400" b="1" dirty="0" smtClean="0">
                <a:latin typeface="仿宋_GB2312" pitchFamily="49" charset="-122"/>
                <a:ea typeface="仿宋_GB2312" pitchFamily="49" charset="-122"/>
              </a:rPr>
              <a:t>个子结点设置</a:t>
            </a:r>
            <a:r>
              <a:rPr kumimoji="1" lang="zh-CN" altLang="en-US" sz="2400" b="1" dirty="0">
                <a:latin typeface="仿宋_GB2312" pitchFamily="49" charset="-122"/>
                <a:ea typeface="仿宋_GB2312" pitchFamily="49" charset="-122"/>
              </a:rPr>
              <a:t>指向</a:t>
            </a:r>
            <a:r>
              <a:rPr kumimoji="1" lang="zh-CN" altLang="en-US" sz="2400" b="1" dirty="0" smtClean="0">
                <a:latin typeface="仿宋_GB2312" pitchFamily="49" charset="-122"/>
                <a:ea typeface="仿宋_GB2312" pitchFamily="49" charset="-122"/>
              </a:rPr>
              <a:t>父结点的</a:t>
            </a:r>
            <a:r>
              <a:rPr kumimoji="1" lang="zh-CN" altLang="en-US" sz="2400" b="1" dirty="0">
                <a:latin typeface="仿宋_GB2312" pitchFamily="49" charset="-122"/>
                <a:ea typeface="仿宋_GB2312" pitchFamily="49" charset="-122"/>
              </a:rPr>
              <a:t>指针；</a:t>
            </a:r>
          </a:p>
        </p:txBody>
      </p:sp>
      <p:sp>
        <p:nvSpPr>
          <p:cNvPr id="111620" name="Rectangle 3"/>
          <p:cNvSpPr>
            <a:spLocks noChangeArrowheads="1"/>
          </p:cNvSpPr>
          <p:nvPr/>
        </p:nvSpPr>
        <p:spPr bwMode="auto">
          <a:xfrm>
            <a:off x="179388" y="188913"/>
            <a:ext cx="8605837"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400" b="1" dirty="0">
                <a:solidFill>
                  <a:schemeClr val="accent2"/>
                </a:solidFill>
                <a:latin typeface="方正姚体" pitchFamily="2" charset="-122"/>
                <a:ea typeface="方正姚体" pitchFamily="2" charset="-122"/>
                <a:cs typeface="+mj-cs"/>
              </a:rPr>
              <a:t>与</a:t>
            </a:r>
            <a:r>
              <a:rPr lang="en-US" altLang="zh-CN" sz="4400" b="1" dirty="0">
                <a:solidFill>
                  <a:schemeClr val="accent2"/>
                </a:solidFill>
                <a:latin typeface="方正姚体" pitchFamily="2" charset="-122"/>
                <a:ea typeface="方正姚体" pitchFamily="2" charset="-122"/>
                <a:cs typeface="+mj-cs"/>
              </a:rPr>
              <a:t>/</a:t>
            </a:r>
            <a:r>
              <a:rPr lang="zh-CN" altLang="en-US" sz="4400" b="1" dirty="0">
                <a:solidFill>
                  <a:schemeClr val="accent2"/>
                </a:solidFill>
                <a:latin typeface="方正姚体" pitchFamily="2" charset="-122"/>
                <a:ea typeface="方正姚体" pitchFamily="2" charset="-122"/>
                <a:cs typeface="+mj-cs"/>
              </a:rPr>
              <a:t>或树的广度优先搜索</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3" name="Text Box 2"/>
          <p:cNvSpPr txBox="1">
            <a:spLocks noChangeArrowheads="1"/>
          </p:cNvSpPr>
          <p:nvPr/>
        </p:nvSpPr>
        <p:spPr bwMode="auto">
          <a:xfrm>
            <a:off x="215900" y="381000"/>
            <a:ext cx="8677275" cy="574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just" eaLnBrk="1" hangingPunct="1">
              <a:lnSpc>
                <a:spcPct val="110000"/>
              </a:lnSpc>
              <a:spcBef>
                <a:spcPct val="20000"/>
              </a:spcBef>
            </a:pPr>
            <a:r>
              <a:rPr kumimoji="1" lang="en-US" altLang="zh-CN" sz="2400" b="1" dirty="0" smtClean="0">
                <a:solidFill>
                  <a:srgbClr val="0000CC"/>
                </a:solidFill>
                <a:latin typeface="仿宋_GB2312" pitchFamily="49" charset="-122"/>
                <a:ea typeface="仿宋_GB2312" pitchFamily="49" charset="-122"/>
              </a:rPr>
              <a:t>   </a:t>
            </a:r>
            <a:r>
              <a:rPr kumimoji="1" lang="en-US" altLang="zh-CN" sz="2400" b="1" dirty="0" smtClean="0">
                <a:latin typeface="仿宋_GB2312" pitchFamily="49" charset="-122"/>
                <a:ea typeface="仿宋_GB2312" pitchFamily="49" charset="-122"/>
              </a:rPr>
              <a:t> ② </a:t>
            </a:r>
            <a:r>
              <a:rPr kumimoji="1" lang="zh-CN" altLang="en-US" sz="2400" b="1" dirty="0">
                <a:latin typeface="仿宋_GB2312" pitchFamily="49" charset="-122"/>
                <a:ea typeface="仿宋_GB2312" pitchFamily="49" charset="-122"/>
              </a:rPr>
              <a:t>考察这些</a:t>
            </a:r>
            <a:r>
              <a:rPr kumimoji="1" lang="zh-CN" altLang="en-US" sz="2400" b="1" dirty="0" smtClean="0">
                <a:latin typeface="仿宋_GB2312" pitchFamily="49" charset="-122"/>
                <a:ea typeface="仿宋_GB2312" pitchFamily="49" charset="-122"/>
              </a:rPr>
              <a:t>子结点中</a:t>
            </a:r>
            <a:r>
              <a:rPr kumimoji="1" lang="zh-CN" altLang="en-US" sz="2400" b="1" dirty="0">
                <a:solidFill>
                  <a:srgbClr val="FF0000"/>
                </a:solidFill>
                <a:latin typeface="仿宋_GB2312" pitchFamily="49" charset="-122"/>
                <a:ea typeface="仿宋_GB2312" pitchFamily="49" charset="-122"/>
              </a:rPr>
              <a:t>是否有</a:t>
            </a:r>
            <a:r>
              <a:rPr kumimoji="1" lang="zh-CN" altLang="en-US" sz="2400" b="1" dirty="0" smtClean="0">
                <a:solidFill>
                  <a:srgbClr val="FF0000"/>
                </a:solidFill>
                <a:latin typeface="仿宋_GB2312" pitchFamily="49" charset="-122"/>
                <a:ea typeface="仿宋_GB2312" pitchFamily="49" charset="-122"/>
              </a:rPr>
              <a:t>终止结点</a:t>
            </a:r>
            <a:r>
              <a:rPr kumimoji="1" lang="zh-CN" altLang="en-US" sz="2400" b="1" dirty="0" smtClean="0">
                <a:solidFill>
                  <a:srgbClr val="0000CC"/>
                </a:solidFill>
                <a:latin typeface="仿宋_GB2312" pitchFamily="49" charset="-122"/>
                <a:ea typeface="仿宋_GB2312" pitchFamily="49" charset="-122"/>
              </a:rPr>
              <a:t>。</a:t>
            </a:r>
            <a:r>
              <a:rPr kumimoji="1" lang="zh-CN" altLang="en-US" sz="2400" b="1" dirty="0">
                <a:latin typeface="仿宋_GB2312" pitchFamily="49" charset="-122"/>
                <a:ea typeface="仿宋_GB2312" pitchFamily="49" charset="-122"/>
              </a:rPr>
              <a:t>若</a:t>
            </a:r>
            <a:r>
              <a:rPr kumimoji="1" lang="zh-CN" altLang="en-US" sz="2400" b="1" dirty="0">
                <a:solidFill>
                  <a:srgbClr val="FF0000"/>
                </a:solidFill>
                <a:latin typeface="仿宋_GB2312" pitchFamily="49" charset="-122"/>
                <a:ea typeface="仿宋_GB2312" pitchFamily="49" charset="-122"/>
              </a:rPr>
              <a:t>有</a:t>
            </a:r>
            <a:r>
              <a:rPr kumimoji="1" lang="zh-CN" altLang="en-US" sz="2400" b="1" dirty="0">
                <a:solidFill>
                  <a:srgbClr val="0000CC"/>
                </a:solidFill>
                <a:latin typeface="仿宋_GB2312" pitchFamily="49" charset="-122"/>
                <a:ea typeface="仿宋_GB2312" pitchFamily="49" charset="-122"/>
              </a:rPr>
              <a:t>，</a:t>
            </a:r>
            <a:r>
              <a:rPr kumimoji="1" lang="zh-CN" altLang="en-US" sz="2400" b="1" dirty="0">
                <a:latin typeface="仿宋_GB2312" pitchFamily="49" charset="-122"/>
                <a:ea typeface="仿宋_GB2312" pitchFamily="49" charset="-122"/>
              </a:rPr>
              <a:t>则标记这些</a:t>
            </a:r>
            <a:r>
              <a:rPr kumimoji="1" lang="zh-CN" altLang="en-US" sz="2400" b="1" dirty="0" smtClean="0">
                <a:latin typeface="仿宋_GB2312" pitchFamily="49" charset="-122"/>
                <a:ea typeface="仿宋_GB2312" pitchFamily="49" charset="-122"/>
              </a:rPr>
              <a:t>终止结点为</a:t>
            </a:r>
            <a:r>
              <a:rPr kumimoji="1" lang="zh-CN" altLang="en-US" sz="2400" b="1" dirty="0">
                <a:latin typeface="仿宋_GB2312" pitchFamily="49" charset="-122"/>
                <a:ea typeface="仿宋_GB2312" pitchFamily="49" charset="-122"/>
              </a:rPr>
              <a:t>可</a:t>
            </a:r>
            <a:r>
              <a:rPr kumimoji="1" lang="zh-CN" altLang="en-US" sz="2400" b="1" dirty="0" smtClean="0">
                <a:latin typeface="仿宋_GB2312" pitchFamily="49" charset="-122"/>
                <a:ea typeface="仿宋_GB2312" pitchFamily="49" charset="-122"/>
              </a:rPr>
              <a:t>解结点，</a:t>
            </a:r>
            <a:r>
              <a:rPr kumimoji="1" lang="zh-CN" altLang="en-US" sz="2400" b="1" dirty="0">
                <a:latin typeface="仿宋_GB2312" pitchFamily="49" charset="-122"/>
                <a:ea typeface="仿宋_GB2312" pitchFamily="49" charset="-122"/>
              </a:rPr>
              <a:t>并用</a:t>
            </a:r>
            <a:r>
              <a:rPr kumimoji="1" lang="zh-CN" altLang="en-US" sz="2400" b="1" dirty="0">
                <a:solidFill>
                  <a:srgbClr val="FF0000"/>
                </a:solidFill>
                <a:latin typeface="仿宋_GB2312" pitchFamily="49" charset="-122"/>
                <a:ea typeface="仿宋_GB2312" pitchFamily="49" charset="-122"/>
              </a:rPr>
              <a:t>可解标记过程</a:t>
            </a:r>
            <a:r>
              <a:rPr kumimoji="1" lang="zh-CN" altLang="en-US" sz="2400" b="1" dirty="0">
                <a:latin typeface="仿宋_GB2312" pitchFamily="49" charset="-122"/>
                <a:ea typeface="仿宋_GB2312" pitchFamily="49" charset="-122"/>
              </a:rPr>
              <a:t>对其</a:t>
            </a:r>
            <a:r>
              <a:rPr kumimoji="1" lang="zh-CN" altLang="en-US" sz="2400" b="1" dirty="0" smtClean="0">
                <a:latin typeface="仿宋_GB2312" pitchFamily="49" charset="-122"/>
                <a:ea typeface="仿宋_GB2312" pitchFamily="49" charset="-122"/>
              </a:rPr>
              <a:t>父结点及先辈结点中</a:t>
            </a:r>
            <a:r>
              <a:rPr kumimoji="1" lang="zh-CN" altLang="en-US" sz="2400" b="1" dirty="0">
                <a:latin typeface="仿宋_GB2312" pitchFamily="49" charset="-122"/>
                <a:ea typeface="仿宋_GB2312" pitchFamily="49" charset="-122"/>
              </a:rPr>
              <a:t>的可</a:t>
            </a:r>
            <a:r>
              <a:rPr kumimoji="1" lang="zh-CN" altLang="en-US" sz="2400" b="1" dirty="0" smtClean="0">
                <a:latin typeface="仿宋_GB2312" pitchFamily="49" charset="-122"/>
                <a:ea typeface="仿宋_GB2312" pitchFamily="49" charset="-122"/>
              </a:rPr>
              <a:t>解结点进行</a:t>
            </a:r>
            <a:r>
              <a:rPr kumimoji="1" lang="zh-CN" altLang="en-US" sz="2400" b="1" dirty="0">
                <a:latin typeface="仿宋_GB2312" pitchFamily="49" charset="-122"/>
                <a:ea typeface="仿宋_GB2312" pitchFamily="49" charset="-122"/>
              </a:rPr>
              <a:t>标记。如果</a:t>
            </a:r>
            <a:r>
              <a:rPr kumimoji="1" lang="zh-CN" altLang="en-US" sz="2400" b="1" dirty="0" smtClean="0">
                <a:latin typeface="仿宋_GB2312" pitchFamily="49" charset="-122"/>
                <a:ea typeface="仿宋_GB2312" pitchFamily="49" charset="-122"/>
              </a:rPr>
              <a:t>初始结点</a:t>
            </a:r>
            <a:r>
              <a:rPr kumimoji="1" lang="en-US" altLang="zh-CN" sz="2400" b="1" dirty="0" smtClean="0">
                <a:latin typeface="仿宋_GB2312" pitchFamily="49" charset="-122"/>
                <a:ea typeface="仿宋_GB2312" pitchFamily="49" charset="-122"/>
              </a:rPr>
              <a:t>S</a:t>
            </a:r>
            <a:r>
              <a:rPr kumimoji="1" lang="en-US" altLang="zh-CN" sz="2400" b="1" baseline="-25000" dirty="0" smtClean="0">
                <a:latin typeface="仿宋_GB2312" pitchFamily="49" charset="-122"/>
                <a:ea typeface="仿宋_GB2312" pitchFamily="49" charset="-122"/>
              </a:rPr>
              <a:t>0</a:t>
            </a:r>
            <a:r>
              <a:rPr kumimoji="1" lang="zh-CN" altLang="en-US" sz="2400" b="1" dirty="0">
                <a:latin typeface="仿宋_GB2312" pitchFamily="49" charset="-122"/>
                <a:ea typeface="仿宋_GB2312" pitchFamily="49" charset="-122"/>
              </a:rPr>
              <a:t>能够被标记为可</a:t>
            </a:r>
            <a:r>
              <a:rPr kumimoji="1" lang="zh-CN" altLang="en-US" sz="2400" b="1" dirty="0" smtClean="0">
                <a:latin typeface="仿宋_GB2312" pitchFamily="49" charset="-122"/>
                <a:ea typeface="仿宋_GB2312" pitchFamily="49" charset="-122"/>
              </a:rPr>
              <a:t>解结点，</a:t>
            </a:r>
            <a:r>
              <a:rPr kumimoji="1" lang="zh-CN" altLang="en-US" sz="2400" b="1" dirty="0">
                <a:latin typeface="仿宋_GB2312" pitchFamily="49" charset="-122"/>
                <a:ea typeface="仿宋_GB2312" pitchFamily="49" charset="-122"/>
              </a:rPr>
              <a:t>就得到了解树，搜索成功，退出搜索过程；如果</a:t>
            </a:r>
            <a:r>
              <a:rPr kumimoji="1" lang="zh-CN" altLang="en-US" sz="2400" b="1" dirty="0">
                <a:solidFill>
                  <a:srgbClr val="FF0000"/>
                </a:solidFill>
                <a:latin typeface="仿宋_GB2312" pitchFamily="49" charset="-122"/>
                <a:ea typeface="仿宋_GB2312" pitchFamily="49" charset="-122"/>
              </a:rPr>
              <a:t>不能确定</a:t>
            </a:r>
            <a:r>
              <a:rPr kumimoji="1" lang="en-US" altLang="zh-CN" sz="2400" b="1" dirty="0">
                <a:solidFill>
                  <a:srgbClr val="FF0000"/>
                </a:solidFill>
                <a:latin typeface="仿宋_GB2312" pitchFamily="49" charset="-122"/>
                <a:ea typeface="仿宋_GB2312" pitchFamily="49" charset="-122"/>
              </a:rPr>
              <a:t>S</a:t>
            </a:r>
            <a:r>
              <a:rPr kumimoji="1" lang="en-US" altLang="zh-CN" sz="2400" b="1" baseline="-25000" dirty="0">
                <a:solidFill>
                  <a:srgbClr val="FF0000"/>
                </a:solidFill>
                <a:latin typeface="仿宋_GB2312" pitchFamily="49" charset="-122"/>
                <a:ea typeface="仿宋_GB2312" pitchFamily="49" charset="-122"/>
              </a:rPr>
              <a:t>0</a:t>
            </a:r>
            <a:r>
              <a:rPr kumimoji="1" lang="zh-CN" altLang="en-US" sz="2400" b="1" dirty="0">
                <a:solidFill>
                  <a:srgbClr val="FF0000"/>
                </a:solidFill>
                <a:latin typeface="仿宋_GB2312" pitchFamily="49" charset="-122"/>
                <a:ea typeface="仿宋_GB2312" pitchFamily="49" charset="-122"/>
              </a:rPr>
              <a:t>为可</a:t>
            </a:r>
            <a:r>
              <a:rPr kumimoji="1" lang="zh-CN" altLang="en-US" sz="2400" b="1" dirty="0" smtClean="0">
                <a:solidFill>
                  <a:srgbClr val="FF0000"/>
                </a:solidFill>
                <a:latin typeface="仿宋_GB2312" pitchFamily="49" charset="-122"/>
                <a:ea typeface="仿宋_GB2312" pitchFamily="49" charset="-122"/>
              </a:rPr>
              <a:t>解结点</a:t>
            </a:r>
            <a:r>
              <a:rPr kumimoji="1" lang="zh-CN" altLang="en-US" sz="2400" b="1" dirty="0" smtClean="0">
                <a:solidFill>
                  <a:srgbClr val="0000CC"/>
                </a:solidFill>
                <a:latin typeface="仿宋_GB2312" pitchFamily="49" charset="-122"/>
                <a:ea typeface="仿宋_GB2312" pitchFamily="49" charset="-122"/>
              </a:rPr>
              <a:t>，</a:t>
            </a:r>
            <a:r>
              <a:rPr kumimoji="1" lang="zh-CN" altLang="en-US" sz="2400" b="1" dirty="0">
                <a:latin typeface="仿宋_GB2312" pitchFamily="49" charset="-122"/>
                <a:ea typeface="仿宋_GB2312" pitchFamily="49" charset="-122"/>
              </a:rPr>
              <a:t>则</a:t>
            </a:r>
            <a:r>
              <a:rPr kumimoji="1" lang="zh-CN" altLang="en-US" sz="2400" b="1" dirty="0">
                <a:solidFill>
                  <a:srgbClr val="FF0000"/>
                </a:solidFill>
                <a:latin typeface="仿宋_GB2312" pitchFamily="49" charset="-122"/>
                <a:ea typeface="仿宋_GB2312" pitchFamily="49" charset="-122"/>
              </a:rPr>
              <a:t>从</a:t>
            </a:r>
            <a:r>
              <a:rPr kumimoji="1" lang="en-US" altLang="zh-CN" sz="2400" b="1" dirty="0">
                <a:solidFill>
                  <a:srgbClr val="FF0000"/>
                </a:solidFill>
                <a:latin typeface="仿宋_GB2312" pitchFamily="49" charset="-122"/>
                <a:ea typeface="仿宋_GB2312" pitchFamily="49" charset="-122"/>
              </a:rPr>
              <a:t>Open</a:t>
            </a:r>
            <a:r>
              <a:rPr kumimoji="1" lang="zh-CN" altLang="en-US" sz="2400" b="1" dirty="0">
                <a:solidFill>
                  <a:srgbClr val="FF0000"/>
                </a:solidFill>
                <a:latin typeface="仿宋_GB2312" pitchFamily="49" charset="-122"/>
                <a:ea typeface="仿宋_GB2312" pitchFamily="49" charset="-122"/>
              </a:rPr>
              <a:t>表中删去具有可解先辈</a:t>
            </a:r>
            <a:r>
              <a:rPr kumimoji="1" lang="zh-CN" altLang="en-US" sz="2400" b="1" dirty="0" smtClean="0">
                <a:solidFill>
                  <a:srgbClr val="FF0000"/>
                </a:solidFill>
                <a:latin typeface="仿宋_GB2312" pitchFamily="49" charset="-122"/>
                <a:ea typeface="仿宋_GB2312" pitchFamily="49" charset="-122"/>
              </a:rPr>
              <a:t>的结点</a:t>
            </a:r>
            <a:r>
              <a:rPr kumimoji="1" lang="zh-CN" altLang="en-US" sz="2400" b="1" dirty="0" smtClean="0">
                <a:solidFill>
                  <a:srgbClr val="0000CC"/>
                </a:solidFill>
                <a:latin typeface="仿宋_GB2312" pitchFamily="49" charset="-122"/>
                <a:ea typeface="仿宋_GB2312" pitchFamily="49" charset="-122"/>
              </a:rPr>
              <a:t>。</a:t>
            </a:r>
            <a:endParaRPr kumimoji="1" lang="zh-CN" altLang="en-US" sz="2400" b="1" dirty="0">
              <a:solidFill>
                <a:srgbClr val="0000CC"/>
              </a:solidFill>
              <a:latin typeface="仿宋_GB2312" pitchFamily="49" charset="-122"/>
              <a:ea typeface="仿宋_GB2312" pitchFamily="49" charset="-122"/>
            </a:endParaRPr>
          </a:p>
          <a:p>
            <a:pPr eaLnBrk="1" hangingPunct="1">
              <a:lnSpc>
                <a:spcPct val="110000"/>
              </a:lnSpc>
              <a:spcBef>
                <a:spcPct val="20000"/>
              </a:spcBef>
            </a:pPr>
            <a:r>
              <a:rPr kumimoji="1" lang="zh-CN" altLang="en-US" sz="2400" b="1" dirty="0">
                <a:solidFill>
                  <a:srgbClr val="0000CC"/>
                </a:solidFill>
                <a:latin typeface="仿宋_GB2312" pitchFamily="49" charset="-122"/>
                <a:ea typeface="仿宋_GB2312" pitchFamily="49" charset="-122"/>
              </a:rPr>
              <a:t>     </a:t>
            </a:r>
            <a:r>
              <a:rPr kumimoji="1" lang="zh-CN" altLang="en-US" sz="2400" b="1" dirty="0">
                <a:latin typeface="仿宋_GB2312" pitchFamily="49" charset="-122"/>
                <a:ea typeface="仿宋_GB2312" pitchFamily="49" charset="-122"/>
              </a:rPr>
              <a:t>③ 转第</a:t>
            </a:r>
            <a:r>
              <a:rPr kumimoji="1" lang="en-US" altLang="zh-CN" sz="2400" b="1" dirty="0">
                <a:latin typeface="仿宋_GB2312" pitchFamily="49" charset="-122"/>
                <a:ea typeface="仿宋_GB2312" pitchFamily="49" charset="-122"/>
              </a:rPr>
              <a:t>(2)</a:t>
            </a:r>
            <a:r>
              <a:rPr kumimoji="1" lang="zh-CN" altLang="en-US" sz="2400" b="1" dirty="0">
                <a:latin typeface="仿宋_GB2312" pitchFamily="49" charset="-122"/>
                <a:ea typeface="仿宋_GB2312" pitchFamily="49" charset="-122"/>
              </a:rPr>
              <a:t>步。</a:t>
            </a:r>
          </a:p>
          <a:p>
            <a:pPr eaLnBrk="1" hangingPunct="1">
              <a:lnSpc>
                <a:spcPct val="110000"/>
              </a:lnSpc>
              <a:spcBef>
                <a:spcPct val="20000"/>
              </a:spcBef>
            </a:pPr>
            <a:r>
              <a:rPr kumimoji="1" lang="en-US" altLang="zh-CN" sz="2400" b="1" dirty="0" smtClean="0">
                <a:latin typeface="仿宋_GB2312" pitchFamily="49" charset="-122"/>
                <a:ea typeface="仿宋_GB2312" pitchFamily="49" charset="-122"/>
              </a:rPr>
              <a:t>(</a:t>
            </a:r>
            <a:r>
              <a:rPr kumimoji="1" lang="en-US" altLang="zh-CN" sz="2400" b="1" dirty="0">
                <a:latin typeface="仿宋_GB2312" pitchFamily="49" charset="-122"/>
                <a:ea typeface="仿宋_GB2312" pitchFamily="49" charset="-122"/>
              </a:rPr>
              <a:t>4) </a:t>
            </a:r>
            <a:r>
              <a:rPr kumimoji="1" lang="zh-CN" altLang="en-US" sz="2400" b="1" dirty="0" smtClean="0">
                <a:latin typeface="仿宋_GB2312" pitchFamily="49" charset="-122"/>
                <a:ea typeface="仿宋_GB2312" pitchFamily="49" charset="-122"/>
              </a:rPr>
              <a:t>如果</a:t>
            </a:r>
            <a:r>
              <a:rPr kumimoji="1" lang="zh-CN" altLang="en-US" sz="2400" b="1" dirty="0" smtClean="0">
                <a:solidFill>
                  <a:srgbClr val="FF0000"/>
                </a:solidFill>
                <a:latin typeface="仿宋_GB2312" pitchFamily="49" charset="-122"/>
                <a:ea typeface="仿宋_GB2312" pitchFamily="49" charset="-122"/>
              </a:rPr>
              <a:t>结点</a:t>
            </a:r>
            <a:r>
              <a:rPr kumimoji="1" lang="en-US" altLang="zh-CN" sz="2400" b="1" dirty="0" smtClean="0">
                <a:solidFill>
                  <a:srgbClr val="FF0000"/>
                </a:solidFill>
                <a:latin typeface="仿宋_GB2312" pitchFamily="49" charset="-122"/>
                <a:ea typeface="仿宋_GB2312" pitchFamily="49" charset="-122"/>
              </a:rPr>
              <a:t>n</a:t>
            </a:r>
            <a:r>
              <a:rPr kumimoji="1" lang="zh-CN" altLang="en-US" sz="2400" b="1" dirty="0">
                <a:solidFill>
                  <a:srgbClr val="FF0000"/>
                </a:solidFill>
                <a:latin typeface="仿宋_GB2312" pitchFamily="49" charset="-122"/>
                <a:ea typeface="仿宋_GB2312" pitchFamily="49" charset="-122"/>
              </a:rPr>
              <a:t>不可扩展</a:t>
            </a:r>
            <a:r>
              <a:rPr kumimoji="1" lang="zh-CN" altLang="en-US" sz="2400" b="1" dirty="0">
                <a:solidFill>
                  <a:srgbClr val="0000CC"/>
                </a:solidFill>
                <a:latin typeface="仿宋_GB2312" pitchFamily="49" charset="-122"/>
                <a:ea typeface="仿宋_GB2312" pitchFamily="49" charset="-122"/>
              </a:rPr>
              <a:t>，</a:t>
            </a:r>
            <a:r>
              <a:rPr kumimoji="1" lang="zh-CN" altLang="en-US" sz="2400" b="1" dirty="0">
                <a:latin typeface="仿宋_GB2312" pitchFamily="49" charset="-122"/>
                <a:ea typeface="仿宋_GB2312" pitchFamily="49" charset="-122"/>
              </a:rPr>
              <a:t>则作下列工作： </a:t>
            </a:r>
          </a:p>
          <a:p>
            <a:pPr algn="just" eaLnBrk="1" hangingPunct="1">
              <a:lnSpc>
                <a:spcPct val="110000"/>
              </a:lnSpc>
              <a:spcBef>
                <a:spcPct val="20000"/>
              </a:spcBef>
            </a:pPr>
            <a:r>
              <a:rPr kumimoji="1" lang="zh-CN" altLang="en-US" sz="2400" b="1" dirty="0">
                <a:latin typeface="仿宋_GB2312" pitchFamily="49" charset="-122"/>
                <a:ea typeface="仿宋_GB2312" pitchFamily="49" charset="-122"/>
              </a:rPr>
              <a:t>    ①  </a:t>
            </a:r>
            <a:r>
              <a:rPr kumimoji="1" lang="zh-CN" altLang="en-US" sz="2400" b="1" dirty="0" smtClean="0">
                <a:latin typeface="仿宋_GB2312" pitchFamily="49" charset="-122"/>
                <a:ea typeface="仿宋_GB2312" pitchFamily="49" charset="-122"/>
              </a:rPr>
              <a:t>标记结点</a:t>
            </a:r>
            <a:r>
              <a:rPr kumimoji="1" lang="en-US" altLang="zh-CN" sz="2400" b="1" dirty="0" smtClean="0">
                <a:latin typeface="仿宋_GB2312" pitchFamily="49" charset="-122"/>
                <a:ea typeface="仿宋_GB2312" pitchFamily="49" charset="-122"/>
              </a:rPr>
              <a:t>n</a:t>
            </a:r>
            <a:r>
              <a:rPr kumimoji="1" lang="zh-CN" altLang="en-US" sz="2400" b="1" dirty="0">
                <a:latin typeface="仿宋_GB2312" pitchFamily="49" charset="-122"/>
                <a:ea typeface="仿宋_GB2312" pitchFamily="49" charset="-122"/>
              </a:rPr>
              <a:t>为不可</a:t>
            </a:r>
            <a:r>
              <a:rPr kumimoji="1" lang="zh-CN" altLang="en-US" sz="2400" b="1" dirty="0" smtClean="0">
                <a:latin typeface="仿宋_GB2312" pitchFamily="49" charset="-122"/>
                <a:ea typeface="仿宋_GB2312" pitchFamily="49" charset="-122"/>
              </a:rPr>
              <a:t>解结点；</a:t>
            </a:r>
            <a:endParaRPr kumimoji="1" lang="zh-CN" altLang="en-US" sz="2400" b="1" dirty="0">
              <a:latin typeface="仿宋_GB2312" pitchFamily="49" charset="-122"/>
              <a:ea typeface="仿宋_GB2312" pitchFamily="49" charset="-122"/>
            </a:endParaRPr>
          </a:p>
          <a:p>
            <a:pPr algn="just" eaLnBrk="1" hangingPunct="1">
              <a:lnSpc>
                <a:spcPct val="110000"/>
              </a:lnSpc>
              <a:spcBef>
                <a:spcPct val="20000"/>
              </a:spcBef>
            </a:pPr>
            <a:r>
              <a:rPr kumimoji="1" lang="zh-CN" altLang="en-US" sz="2400" b="1" dirty="0">
                <a:latin typeface="仿宋_GB2312" pitchFamily="49" charset="-122"/>
                <a:ea typeface="仿宋_GB2312" pitchFamily="49" charset="-122"/>
              </a:rPr>
              <a:t>    ② 应用</a:t>
            </a:r>
            <a:r>
              <a:rPr kumimoji="1" lang="zh-CN" altLang="en-US" sz="2400" b="1" dirty="0">
                <a:solidFill>
                  <a:srgbClr val="FF0000"/>
                </a:solidFill>
                <a:latin typeface="仿宋_GB2312" pitchFamily="49" charset="-122"/>
                <a:ea typeface="仿宋_GB2312" pitchFamily="49" charset="-122"/>
              </a:rPr>
              <a:t>不可解标记过程</a:t>
            </a:r>
            <a:r>
              <a:rPr kumimoji="1" lang="zh-CN" altLang="en-US" sz="2400" b="1" dirty="0" smtClean="0">
                <a:latin typeface="仿宋_GB2312" pitchFamily="49" charset="-122"/>
                <a:ea typeface="仿宋_GB2312" pitchFamily="49" charset="-122"/>
              </a:rPr>
              <a:t>对结点</a:t>
            </a:r>
            <a:r>
              <a:rPr kumimoji="1" lang="en-US" altLang="zh-CN" sz="2400" b="1" dirty="0" smtClean="0">
                <a:latin typeface="仿宋_GB2312" pitchFamily="49" charset="-122"/>
                <a:ea typeface="仿宋_GB2312" pitchFamily="49" charset="-122"/>
              </a:rPr>
              <a:t>n</a:t>
            </a:r>
            <a:r>
              <a:rPr kumimoji="1" lang="zh-CN" altLang="en-US" sz="2400" b="1" dirty="0">
                <a:latin typeface="仿宋_GB2312" pitchFamily="49" charset="-122"/>
                <a:ea typeface="仿宋_GB2312" pitchFamily="49" charset="-122"/>
              </a:rPr>
              <a:t>的先辈中不可解</a:t>
            </a:r>
            <a:r>
              <a:rPr kumimoji="1" lang="zh-CN" altLang="en-US" sz="2400" b="1" dirty="0" smtClean="0">
                <a:latin typeface="仿宋_GB2312" pitchFamily="49" charset="-122"/>
                <a:ea typeface="仿宋_GB2312" pitchFamily="49" charset="-122"/>
              </a:rPr>
              <a:t>的结点进行</a:t>
            </a:r>
            <a:r>
              <a:rPr kumimoji="1" lang="zh-CN" altLang="en-US" sz="2400" b="1" dirty="0">
                <a:latin typeface="仿宋_GB2312" pitchFamily="49" charset="-122"/>
                <a:ea typeface="仿宋_GB2312" pitchFamily="49" charset="-122"/>
              </a:rPr>
              <a:t>标记。如果初始</a:t>
            </a:r>
            <a:r>
              <a:rPr kumimoji="1" lang="zh-CN" altLang="en-US" sz="2400" b="1" dirty="0" smtClean="0">
                <a:latin typeface="仿宋_GB2312" pitchFamily="49" charset="-122"/>
                <a:ea typeface="仿宋_GB2312" pitchFamily="49" charset="-122"/>
              </a:rPr>
              <a:t>解结点</a:t>
            </a:r>
            <a:r>
              <a:rPr kumimoji="1" lang="en-US" altLang="zh-CN" sz="2400" b="1" dirty="0" smtClean="0">
                <a:latin typeface="仿宋_GB2312" pitchFamily="49" charset="-122"/>
                <a:ea typeface="仿宋_GB2312" pitchFamily="49" charset="-122"/>
              </a:rPr>
              <a:t>S</a:t>
            </a:r>
            <a:r>
              <a:rPr kumimoji="1" lang="en-US" altLang="zh-CN" sz="2400" b="1" baseline="-25000" dirty="0" smtClean="0">
                <a:latin typeface="仿宋_GB2312" pitchFamily="49" charset="-122"/>
                <a:ea typeface="仿宋_GB2312" pitchFamily="49" charset="-122"/>
              </a:rPr>
              <a:t>0</a:t>
            </a:r>
            <a:r>
              <a:rPr kumimoji="1" lang="zh-CN" altLang="en-US" sz="2400" b="1" dirty="0">
                <a:latin typeface="仿宋_GB2312" pitchFamily="49" charset="-122"/>
                <a:ea typeface="仿宋_GB2312" pitchFamily="49" charset="-122"/>
              </a:rPr>
              <a:t>也被标记为不可</a:t>
            </a:r>
            <a:r>
              <a:rPr kumimoji="1" lang="zh-CN" altLang="en-US" sz="2400" b="1" dirty="0" smtClean="0">
                <a:latin typeface="仿宋_GB2312" pitchFamily="49" charset="-122"/>
                <a:ea typeface="仿宋_GB2312" pitchFamily="49" charset="-122"/>
              </a:rPr>
              <a:t>解结点，</a:t>
            </a:r>
            <a:r>
              <a:rPr kumimoji="1" lang="zh-CN" altLang="en-US" sz="2400" b="1" dirty="0">
                <a:latin typeface="仿宋_GB2312" pitchFamily="49" charset="-122"/>
                <a:ea typeface="仿宋_GB2312" pitchFamily="49" charset="-122"/>
              </a:rPr>
              <a:t>则搜索失败，表明原始问题无解，退出搜索过程；如果</a:t>
            </a:r>
            <a:r>
              <a:rPr kumimoji="1" lang="zh-CN" altLang="en-US" sz="2400" b="1" dirty="0">
                <a:solidFill>
                  <a:srgbClr val="FF0000"/>
                </a:solidFill>
                <a:latin typeface="仿宋_GB2312" pitchFamily="49" charset="-122"/>
                <a:ea typeface="仿宋_GB2312" pitchFamily="49" charset="-122"/>
              </a:rPr>
              <a:t>不能确定</a:t>
            </a:r>
            <a:r>
              <a:rPr kumimoji="1" lang="en-US" altLang="zh-CN" sz="2400" b="1" dirty="0">
                <a:solidFill>
                  <a:srgbClr val="FF0000"/>
                </a:solidFill>
                <a:latin typeface="仿宋_GB2312" pitchFamily="49" charset="-122"/>
                <a:ea typeface="仿宋_GB2312" pitchFamily="49" charset="-122"/>
              </a:rPr>
              <a:t>S</a:t>
            </a:r>
            <a:r>
              <a:rPr kumimoji="1" lang="en-US" altLang="zh-CN" sz="2400" b="1" baseline="-25000" dirty="0">
                <a:solidFill>
                  <a:srgbClr val="FF0000"/>
                </a:solidFill>
                <a:latin typeface="仿宋_GB2312" pitchFamily="49" charset="-122"/>
                <a:ea typeface="仿宋_GB2312" pitchFamily="49" charset="-122"/>
              </a:rPr>
              <a:t>0</a:t>
            </a:r>
            <a:r>
              <a:rPr kumimoji="1" lang="zh-CN" altLang="en-US" sz="2400" b="1" dirty="0">
                <a:solidFill>
                  <a:srgbClr val="FF0000"/>
                </a:solidFill>
                <a:latin typeface="仿宋_GB2312" pitchFamily="49" charset="-122"/>
                <a:ea typeface="仿宋_GB2312" pitchFamily="49" charset="-122"/>
              </a:rPr>
              <a:t>为不可</a:t>
            </a:r>
            <a:r>
              <a:rPr kumimoji="1" lang="zh-CN" altLang="en-US" sz="2400" b="1" dirty="0" smtClean="0">
                <a:solidFill>
                  <a:srgbClr val="FF0000"/>
                </a:solidFill>
                <a:latin typeface="仿宋_GB2312" pitchFamily="49" charset="-122"/>
                <a:ea typeface="仿宋_GB2312" pitchFamily="49" charset="-122"/>
              </a:rPr>
              <a:t>解结点</a:t>
            </a:r>
            <a:r>
              <a:rPr kumimoji="1" lang="zh-CN" altLang="en-US" sz="2400" b="1" dirty="0" smtClean="0">
                <a:solidFill>
                  <a:srgbClr val="0000CC"/>
                </a:solidFill>
                <a:latin typeface="仿宋_GB2312" pitchFamily="49" charset="-122"/>
                <a:ea typeface="仿宋_GB2312" pitchFamily="49" charset="-122"/>
              </a:rPr>
              <a:t>，</a:t>
            </a:r>
            <a:r>
              <a:rPr kumimoji="1" lang="zh-CN" altLang="en-US" sz="2400" b="1" dirty="0">
                <a:latin typeface="仿宋_GB2312" pitchFamily="49" charset="-122"/>
                <a:ea typeface="仿宋_GB2312" pitchFamily="49" charset="-122"/>
              </a:rPr>
              <a:t>则</a:t>
            </a:r>
            <a:r>
              <a:rPr kumimoji="1" lang="zh-CN" altLang="en-US" sz="2400" b="1" dirty="0">
                <a:solidFill>
                  <a:srgbClr val="FF0000"/>
                </a:solidFill>
                <a:latin typeface="仿宋_GB2312" pitchFamily="49" charset="-122"/>
                <a:ea typeface="仿宋_GB2312" pitchFamily="49" charset="-122"/>
              </a:rPr>
              <a:t>从</a:t>
            </a:r>
            <a:r>
              <a:rPr kumimoji="1" lang="en-US" altLang="zh-CN" sz="2400" b="1" dirty="0">
                <a:solidFill>
                  <a:srgbClr val="FF0000"/>
                </a:solidFill>
                <a:latin typeface="仿宋_GB2312" pitchFamily="49" charset="-122"/>
                <a:ea typeface="仿宋_GB2312" pitchFamily="49" charset="-122"/>
              </a:rPr>
              <a:t>Open</a:t>
            </a:r>
            <a:r>
              <a:rPr kumimoji="1" lang="zh-CN" altLang="en-US" sz="2400" b="1" dirty="0">
                <a:solidFill>
                  <a:srgbClr val="FF0000"/>
                </a:solidFill>
                <a:latin typeface="仿宋_GB2312" pitchFamily="49" charset="-122"/>
                <a:ea typeface="仿宋_GB2312" pitchFamily="49" charset="-122"/>
              </a:rPr>
              <a:t>表中删去具有不可解先辈</a:t>
            </a:r>
            <a:r>
              <a:rPr kumimoji="1" lang="zh-CN" altLang="en-US" sz="2400" b="1" dirty="0" smtClean="0">
                <a:solidFill>
                  <a:srgbClr val="FF0000"/>
                </a:solidFill>
                <a:latin typeface="仿宋_GB2312" pitchFamily="49" charset="-122"/>
                <a:ea typeface="仿宋_GB2312" pitchFamily="49" charset="-122"/>
              </a:rPr>
              <a:t>的结点</a:t>
            </a:r>
            <a:r>
              <a:rPr kumimoji="1" lang="zh-CN" altLang="en-US" sz="2400" b="1" dirty="0" smtClean="0">
                <a:solidFill>
                  <a:srgbClr val="0000CC"/>
                </a:solidFill>
                <a:latin typeface="仿宋_GB2312" pitchFamily="49" charset="-122"/>
                <a:ea typeface="仿宋_GB2312" pitchFamily="49" charset="-122"/>
              </a:rPr>
              <a:t>。</a:t>
            </a:r>
            <a:endParaRPr kumimoji="1" lang="zh-CN" altLang="en-US" sz="2400" b="1" dirty="0">
              <a:solidFill>
                <a:srgbClr val="0000CC"/>
              </a:solidFill>
              <a:latin typeface="仿宋_GB2312" pitchFamily="49" charset="-122"/>
              <a:ea typeface="仿宋_GB2312" pitchFamily="49" charset="-122"/>
            </a:endParaRPr>
          </a:p>
          <a:p>
            <a:pPr algn="just" eaLnBrk="1" hangingPunct="1">
              <a:lnSpc>
                <a:spcPct val="110000"/>
              </a:lnSpc>
              <a:spcBef>
                <a:spcPct val="20000"/>
              </a:spcBef>
            </a:pPr>
            <a:r>
              <a:rPr kumimoji="1" lang="zh-CN" altLang="en-US" sz="2400" b="1" dirty="0">
                <a:latin typeface="仿宋_GB2312" pitchFamily="49" charset="-122"/>
                <a:ea typeface="仿宋_GB2312" pitchFamily="49" charset="-122"/>
              </a:rPr>
              <a:t>    </a:t>
            </a:r>
            <a:r>
              <a:rPr kumimoji="1" lang="zh-CN" altLang="en-US" sz="2400" b="1" dirty="0">
                <a:latin typeface="仿宋_GB2312" pitchFamily="49" charset="-122"/>
                <a:ea typeface="仿宋_GB2312" pitchFamily="49" charset="-122"/>
                <a:cs typeface="Times New Roman" pitchFamily="18" charset="0"/>
              </a:rPr>
              <a:t>③ </a:t>
            </a:r>
            <a:r>
              <a:rPr kumimoji="1" lang="zh-CN" altLang="en-US" sz="2400" b="1" dirty="0">
                <a:latin typeface="仿宋_GB2312" pitchFamily="49" charset="-122"/>
                <a:ea typeface="仿宋_GB2312" pitchFamily="49" charset="-122"/>
              </a:rPr>
              <a:t>转第</a:t>
            </a:r>
            <a:r>
              <a:rPr kumimoji="1" lang="en-US" altLang="zh-CN" sz="2400" b="1" dirty="0">
                <a:latin typeface="仿宋_GB2312" pitchFamily="49" charset="-122"/>
                <a:ea typeface="仿宋_GB2312" pitchFamily="49" charset="-122"/>
              </a:rPr>
              <a:t>(2)</a:t>
            </a:r>
            <a:r>
              <a:rPr kumimoji="1" lang="zh-CN" altLang="en-US" sz="2400" b="1" dirty="0">
                <a:latin typeface="仿宋_GB2312" pitchFamily="49" charset="-122"/>
                <a:ea typeface="仿宋_GB2312" pitchFamily="49" charset="-122"/>
              </a:rPr>
              <a:t>步。  </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7" name="Text Box 2"/>
          <p:cNvSpPr txBox="1">
            <a:spLocks noChangeArrowheads="1"/>
          </p:cNvSpPr>
          <p:nvPr/>
        </p:nvSpPr>
        <p:spPr bwMode="auto">
          <a:xfrm>
            <a:off x="287338" y="225425"/>
            <a:ext cx="8677275" cy="837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10000"/>
              </a:lnSpc>
              <a:spcBef>
                <a:spcPct val="20000"/>
              </a:spcBef>
            </a:pPr>
            <a:r>
              <a:rPr kumimoji="1" lang="zh-CN" altLang="en-US" sz="2200" b="1" dirty="0" smtClean="0">
                <a:solidFill>
                  <a:srgbClr val="3333FF"/>
                </a:solidFill>
                <a:effectLst>
                  <a:outerShdw blurRad="38100" dist="38100" dir="2700000" algn="tl">
                    <a:srgbClr val="000000">
                      <a:alpha val="43137"/>
                    </a:srgbClr>
                  </a:outerShdw>
                </a:effectLst>
                <a:latin typeface="Times New Roman" pitchFamily="18" charset="0"/>
                <a:ea typeface="仿宋_GB2312" pitchFamily="49" charset="-122"/>
                <a:cs typeface="Times New Roman" pitchFamily="18" charset="0"/>
              </a:rPr>
              <a:t>例</a:t>
            </a:r>
            <a:r>
              <a:rPr kumimoji="1" lang="en-US" altLang="zh-CN" sz="2200" b="1" dirty="0">
                <a:solidFill>
                  <a:srgbClr val="3333FF"/>
                </a:solidFill>
                <a:effectLst>
                  <a:outerShdw blurRad="38100" dist="38100" dir="2700000" algn="tl">
                    <a:srgbClr val="000000">
                      <a:alpha val="43137"/>
                    </a:srgbClr>
                  </a:outerShdw>
                </a:effectLst>
                <a:latin typeface="Times New Roman" pitchFamily="18" charset="0"/>
                <a:ea typeface="仿宋_GB2312" pitchFamily="49" charset="-122"/>
                <a:cs typeface="Times New Roman" pitchFamily="18" charset="0"/>
              </a:rPr>
              <a:t>4.13 </a:t>
            </a:r>
            <a:r>
              <a:rPr kumimoji="1" lang="zh-CN" altLang="en-US" sz="2200" b="1" dirty="0">
                <a:solidFill>
                  <a:srgbClr val="3333FF"/>
                </a:solidFill>
                <a:effectLst>
                  <a:outerShdw blurRad="38100" dist="38100" dir="2700000" algn="tl">
                    <a:srgbClr val="000000">
                      <a:alpha val="43137"/>
                    </a:srgbClr>
                  </a:outerShdw>
                </a:effectLst>
                <a:latin typeface="Times New Roman" pitchFamily="18" charset="0"/>
                <a:ea typeface="仿宋_GB2312" pitchFamily="49" charset="-122"/>
                <a:cs typeface="Times New Roman" pitchFamily="18" charset="0"/>
              </a:rPr>
              <a:t>设有下图所示的与</a:t>
            </a:r>
            <a:r>
              <a:rPr kumimoji="1" lang="en-US" altLang="zh-CN" sz="2200" b="1" dirty="0">
                <a:solidFill>
                  <a:srgbClr val="3333FF"/>
                </a:solidFill>
                <a:effectLst>
                  <a:outerShdw blurRad="38100" dist="38100" dir="2700000" algn="tl">
                    <a:srgbClr val="000000">
                      <a:alpha val="43137"/>
                    </a:srgbClr>
                  </a:outerShdw>
                </a:effectLst>
                <a:latin typeface="Times New Roman" pitchFamily="18" charset="0"/>
                <a:ea typeface="仿宋_GB2312" pitchFamily="49" charset="-122"/>
                <a:cs typeface="Times New Roman" pitchFamily="18" charset="0"/>
              </a:rPr>
              <a:t>/</a:t>
            </a:r>
            <a:r>
              <a:rPr kumimoji="1" lang="zh-CN" altLang="en-US" sz="2200" b="1" dirty="0">
                <a:solidFill>
                  <a:srgbClr val="3333FF"/>
                </a:solidFill>
                <a:effectLst>
                  <a:outerShdw blurRad="38100" dist="38100" dir="2700000" algn="tl">
                    <a:srgbClr val="000000">
                      <a:alpha val="43137"/>
                    </a:srgbClr>
                  </a:outerShdw>
                </a:effectLst>
                <a:latin typeface="Times New Roman" pitchFamily="18" charset="0"/>
                <a:ea typeface="仿宋_GB2312" pitchFamily="49" charset="-122"/>
                <a:cs typeface="Times New Roman" pitchFamily="18" charset="0"/>
              </a:rPr>
              <a:t>或树</a:t>
            </a:r>
            <a:r>
              <a:rPr kumimoji="1" lang="zh-CN" altLang="en-US" sz="2200" b="1" dirty="0" smtClean="0">
                <a:solidFill>
                  <a:srgbClr val="3333FF"/>
                </a:solidFill>
                <a:effectLst>
                  <a:outerShdw blurRad="38100" dist="38100" dir="2700000" algn="tl">
                    <a:srgbClr val="000000">
                      <a:alpha val="43137"/>
                    </a:srgbClr>
                  </a:outerShdw>
                </a:effectLst>
                <a:latin typeface="Times New Roman" pitchFamily="18" charset="0"/>
                <a:ea typeface="仿宋_GB2312" pitchFamily="49" charset="-122"/>
                <a:cs typeface="Times New Roman" pitchFamily="18" charset="0"/>
              </a:rPr>
              <a:t>，结点按</a:t>
            </a:r>
            <a:r>
              <a:rPr kumimoji="1" lang="zh-CN" altLang="en-US" sz="2200" b="1" dirty="0">
                <a:solidFill>
                  <a:srgbClr val="3333FF"/>
                </a:solidFill>
                <a:effectLst>
                  <a:outerShdw blurRad="38100" dist="38100" dir="2700000" algn="tl">
                    <a:srgbClr val="000000">
                      <a:alpha val="43137"/>
                    </a:srgbClr>
                  </a:outerShdw>
                </a:effectLst>
                <a:latin typeface="Times New Roman" pitchFamily="18" charset="0"/>
                <a:ea typeface="仿宋_GB2312" pitchFamily="49" charset="-122"/>
                <a:cs typeface="Times New Roman" pitchFamily="18" charset="0"/>
              </a:rPr>
              <a:t>标注顺序进行扩展，其中表有</a:t>
            </a:r>
            <a:r>
              <a:rPr kumimoji="1" lang="en-US" altLang="zh-CN" sz="2200" b="1" dirty="0">
                <a:solidFill>
                  <a:srgbClr val="3333FF"/>
                </a:solidFill>
                <a:effectLst>
                  <a:outerShdw blurRad="38100" dist="38100" dir="2700000" algn="tl">
                    <a:srgbClr val="000000">
                      <a:alpha val="43137"/>
                    </a:srgbClr>
                  </a:outerShdw>
                </a:effectLst>
                <a:latin typeface="Times New Roman" pitchFamily="18" charset="0"/>
                <a:ea typeface="仿宋_GB2312" pitchFamily="49" charset="-122"/>
                <a:cs typeface="Times New Roman" pitchFamily="18" charset="0"/>
              </a:rPr>
              <a:t>t</a:t>
            </a:r>
            <a:r>
              <a:rPr kumimoji="1" lang="en-US" altLang="zh-CN" sz="2200" b="1" baseline="-25000" dirty="0">
                <a:solidFill>
                  <a:srgbClr val="3333FF"/>
                </a:solidFill>
                <a:effectLst>
                  <a:outerShdw blurRad="38100" dist="38100" dir="2700000" algn="tl">
                    <a:srgbClr val="000000">
                      <a:alpha val="43137"/>
                    </a:srgbClr>
                  </a:outerShdw>
                </a:effectLst>
                <a:latin typeface="Times New Roman" pitchFamily="18" charset="0"/>
                <a:ea typeface="仿宋_GB2312" pitchFamily="49" charset="-122"/>
                <a:cs typeface="Times New Roman" pitchFamily="18" charset="0"/>
              </a:rPr>
              <a:t>1</a:t>
            </a:r>
            <a:r>
              <a:rPr kumimoji="1" lang="zh-CN" altLang="en-US" sz="2200" b="1" dirty="0">
                <a:solidFill>
                  <a:srgbClr val="3333FF"/>
                </a:solidFill>
                <a:effectLst>
                  <a:outerShdw blurRad="38100" dist="38100" dir="2700000" algn="tl">
                    <a:srgbClr val="000000">
                      <a:alpha val="43137"/>
                    </a:srgbClr>
                  </a:outerShdw>
                </a:effectLst>
                <a:latin typeface="Times New Roman" pitchFamily="18" charset="0"/>
                <a:ea typeface="仿宋_GB2312" pitchFamily="49" charset="-122"/>
                <a:cs typeface="Times New Roman" pitchFamily="18" charset="0"/>
              </a:rPr>
              <a:t>、</a:t>
            </a:r>
            <a:r>
              <a:rPr kumimoji="1" lang="en-US" altLang="zh-CN" sz="2200" b="1" dirty="0">
                <a:solidFill>
                  <a:srgbClr val="3333FF"/>
                </a:solidFill>
                <a:effectLst>
                  <a:outerShdw blurRad="38100" dist="38100" dir="2700000" algn="tl">
                    <a:srgbClr val="000000">
                      <a:alpha val="43137"/>
                    </a:srgbClr>
                  </a:outerShdw>
                </a:effectLst>
                <a:latin typeface="Times New Roman" pitchFamily="18" charset="0"/>
                <a:ea typeface="仿宋_GB2312" pitchFamily="49" charset="-122"/>
                <a:cs typeface="Times New Roman" pitchFamily="18" charset="0"/>
              </a:rPr>
              <a:t>t</a:t>
            </a:r>
            <a:r>
              <a:rPr kumimoji="1" lang="en-US" altLang="zh-CN" sz="2200" b="1" baseline="-25000" dirty="0">
                <a:solidFill>
                  <a:srgbClr val="3333FF"/>
                </a:solidFill>
                <a:effectLst>
                  <a:outerShdw blurRad="38100" dist="38100" dir="2700000" algn="tl">
                    <a:srgbClr val="000000">
                      <a:alpha val="43137"/>
                    </a:srgbClr>
                  </a:outerShdw>
                </a:effectLst>
                <a:latin typeface="Times New Roman" pitchFamily="18" charset="0"/>
                <a:ea typeface="仿宋_GB2312" pitchFamily="49" charset="-122"/>
                <a:cs typeface="Times New Roman" pitchFamily="18" charset="0"/>
              </a:rPr>
              <a:t>2</a:t>
            </a:r>
            <a:r>
              <a:rPr kumimoji="1" lang="zh-CN" altLang="en-US" sz="2200" b="1" dirty="0">
                <a:solidFill>
                  <a:srgbClr val="3333FF"/>
                </a:solidFill>
                <a:effectLst>
                  <a:outerShdw blurRad="38100" dist="38100" dir="2700000" algn="tl">
                    <a:srgbClr val="000000">
                      <a:alpha val="43137"/>
                    </a:srgbClr>
                  </a:outerShdw>
                </a:effectLst>
                <a:latin typeface="Times New Roman" pitchFamily="18" charset="0"/>
                <a:ea typeface="仿宋_GB2312" pitchFamily="49" charset="-122"/>
                <a:cs typeface="Times New Roman" pitchFamily="18" charset="0"/>
              </a:rPr>
              <a:t>、</a:t>
            </a:r>
            <a:r>
              <a:rPr kumimoji="1" lang="en-US" altLang="zh-CN" sz="2200" b="1" dirty="0">
                <a:solidFill>
                  <a:srgbClr val="3333FF"/>
                </a:solidFill>
                <a:effectLst>
                  <a:outerShdw blurRad="38100" dist="38100" dir="2700000" algn="tl">
                    <a:srgbClr val="000000">
                      <a:alpha val="43137"/>
                    </a:srgbClr>
                  </a:outerShdw>
                </a:effectLst>
                <a:latin typeface="Times New Roman" pitchFamily="18" charset="0"/>
                <a:ea typeface="仿宋_GB2312" pitchFamily="49" charset="-122"/>
                <a:cs typeface="Times New Roman" pitchFamily="18" charset="0"/>
              </a:rPr>
              <a:t>t</a:t>
            </a:r>
            <a:r>
              <a:rPr kumimoji="1" lang="en-US" altLang="zh-CN" sz="2200" b="1" baseline="-25000" dirty="0">
                <a:solidFill>
                  <a:srgbClr val="3333FF"/>
                </a:solidFill>
                <a:effectLst>
                  <a:outerShdw blurRad="38100" dist="38100" dir="2700000" algn="tl">
                    <a:srgbClr val="000000">
                      <a:alpha val="43137"/>
                    </a:srgbClr>
                  </a:outerShdw>
                </a:effectLst>
                <a:latin typeface="Times New Roman" pitchFamily="18" charset="0"/>
                <a:ea typeface="仿宋_GB2312" pitchFamily="49" charset="-122"/>
                <a:cs typeface="Times New Roman" pitchFamily="18" charset="0"/>
              </a:rPr>
              <a:t>3</a:t>
            </a:r>
            <a:r>
              <a:rPr kumimoji="1" lang="zh-CN" altLang="en-US" sz="2200" b="1" dirty="0" smtClean="0">
                <a:solidFill>
                  <a:srgbClr val="3333FF"/>
                </a:solidFill>
                <a:effectLst>
                  <a:outerShdw blurRad="38100" dist="38100" dir="2700000" algn="tl">
                    <a:srgbClr val="000000">
                      <a:alpha val="43137"/>
                    </a:srgbClr>
                  </a:outerShdw>
                </a:effectLst>
                <a:latin typeface="Times New Roman" pitchFamily="18" charset="0"/>
                <a:ea typeface="仿宋_GB2312" pitchFamily="49" charset="-122"/>
                <a:cs typeface="Times New Roman" pitchFamily="18" charset="0"/>
              </a:rPr>
              <a:t>的结点是终止结点，</a:t>
            </a:r>
            <a:r>
              <a:rPr kumimoji="1" lang="en-US" altLang="zh-CN" sz="2200" b="1" dirty="0">
                <a:solidFill>
                  <a:srgbClr val="3333FF"/>
                </a:solidFill>
                <a:effectLst>
                  <a:outerShdw blurRad="38100" dist="38100" dir="2700000" algn="tl">
                    <a:srgbClr val="000000">
                      <a:alpha val="43137"/>
                    </a:srgbClr>
                  </a:outerShdw>
                </a:effectLst>
                <a:latin typeface="Times New Roman" pitchFamily="18" charset="0"/>
                <a:ea typeface="仿宋_GB2312" pitchFamily="49" charset="-122"/>
                <a:cs typeface="Times New Roman" pitchFamily="18" charset="0"/>
              </a:rPr>
              <a:t>A</a:t>
            </a:r>
            <a:r>
              <a:rPr kumimoji="1" lang="zh-CN" altLang="en-US" sz="2200" b="1" dirty="0">
                <a:solidFill>
                  <a:srgbClr val="3333FF"/>
                </a:solidFill>
                <a:effectLst>
                  <a:outerShdw blurRad="38100" dist="38100" dir="2700000" algn="tl">
                    <a:srgbClr val="000000">
                      <a:alpha val="43137"/>
                    </a:srgbClr>
                  </a:outerShdw>
                </a:effectLst>
                <a:latin typeface="Times New Roman" pitchFamily="18" charset="0"/>
                <a:ea typeface="仿宋_GB2312" pitchFamily="49" charset="-122"/>
                <a:cs typeface="Times New Roman" pitchFamily="18" charset="0"/>
              </a:rPr>
              <a:t>、</a:t>
            </a:r>
            <a:r>
              <a:rPr kumimoji="1" lang="en-US" altLang="zh-CN" sz="2200" b="1" dirty="0">
                <a:solidFill>
                  <a:srgbClr val="3333FF"/>
                </a:solidFill>
                <a:effectLst>
                  <a:outerShdw blurRad="38100" dist="38100" dir="2700000" algn="tl">
                    <a:srgbClr val="000000">
                      <a:alpha val="43137"/>
                    </a:srgbClr>
                  </a:outerShdw>
                </a:effectLst>
                <a:latin typeface="Times New Roman" pitchFamily="18" charset="0"/>
                <a:ea typeface="仿宋_GB2312" pitchFamily="49" charset="-122"/>
                <a:cs typeface="Times New Roman" pitchFamily="18" charset="0"/>
              </a:rPr>
              <a:t>B</a:t>
            </a:r>
            <a:r>
              <a:rPr kumimoji="1" lang="zh-CN" altLang="en-US" sz="2200" b="1" dirty="0">
                <a:solidFill>
                  <a:srgbClr val="3333FF"/>
                </a:solidFill>
                <a:effectLst>
                  <a:outerShdw blurRad="38100" dist="38100" dir="2700000" algn="tl">
                    <a:srgbClr val="000000">
                      <a:alpha val="43137"/>
                    </a:srgbClr>
                  </a:outerShdw>
                </a:effectLst>
                <a:latin typeface="Times New Roman" pitchFamily="18" charset="0"/>
                <a:ea typeface="仿宋_GB2312" pitchFamily="49" charset="-122"/>
                <a:cs typeface="Times New Roman" pitchFamily="18" charset="0"/>
              </a:rPr>
              <a:t>、</a:t>
            </a:r>
            <a:r>
              <a:rPr kumimoji="1" lang="en-US" altLang="zh-CN" sz="2200" b="1" dirty="0">
                <a:solidFill>
                  <a:srgbClr val="3333FF"/>
                </a:solidFill>
                <a:effectLst>
                  <a:outerShdw blurRad="38100" dist="38100" dir="2700000" algn="tl">
                    <a:srgbClr val="000000">
                      <a:alpha val="43137"/>
                    </a:srgbClr>
                  </a:outerShdw>
                </a:effectLst>
                <a:latin typeface="Times New Roman" pitchFamily="18" charset="0"/>
                <a:ea typeface="仿宋_GB2312" pitchFamily="49" charset="-122"/>
                <a:cs typeface="Times New Roman" pitchFamily="18" charset="0"/>
              </a:rPr>
              <a:t>C</a:t>
            </a:r>
            <a:r>
              <a:rPr kumimoji="1" lang="zh-CN" altLang="en-US" sz="2200" b="1" dirty="0">
                <a:solidFill>
                  <a:srgbClr val="3333FF"/>
                </a:solidFill>
                <a:effectLst>
                  <a:outerShdw blurRad="38100" dist="38100" dir="2700000" algn="tl">
                    <a:srgbClr val="000000">
                      <a:alpha val="43137"/>
                    </a:srgbClr>
                  </a:outerShdw>
                </a:effectLst>
                <a:latin typeface="Times New Roman" pitchFamily="18" charset="0"/>
                <a:ea typeface="仿宋_GB2312" pitchFamily="49" charset="-122"/>
                <a:cs typeface="Times New Roman" pitchFamily="18" charset="0"/>
              </a:rPr>
              <a:t>为不可解的</a:t>
            </a:r>
            <a:r>
              <a:rPr kumimoji="1" lang="zh-CN" altLang="en-US" sz="2200" b="1" dirty="0" smtClean="0">
                <a:solidFill>
                  <a:srgbClr val="3333FF"/>
                </a:solidFill>
                <a:effectLst>
                  <a:outerShdw blurRad="38100" dist="38100" dir="2700000" algn="tl">
                    <a:srgbClr val="000000">
                      <a:alpha val="43137"/>
                    </a:srgbClr>
                  </a:outerShdw>
                </a:effectLst>
                <a:latin typeface="Times New Roman" pitchFamily="18" charset="0"/>
                <a:ea typeface="仿宋_GB2312" pitchFamily="49" charset="-122"/>
                <a:cs typeface="Times New Roman" pitchFamily="18" charset="0"/>
              </a:rPr>
              <a:t>端结点</a:t>
            </a:r>
            <a:r>
              <a:rPr kumimoji="1" lang="zh-CN" altLang="en-US" sz="2200" b="1" dirty="0" smtClean="0">
                <a:solidFill>
                  <a:srgbClr val="3333FF"/>
                </a:solidFill>
                <a:latin typeface="Times New Roman" pitchFamily="18" charset="0"/>
                <a:ea typeface="仿宋_GB2312" pitchFamily="49" charset="-122"/>
                <a:cs typeface="Times New Roman" pitchFamily="18" charset="0"/>
              </a:rPr>
              <a:t>。</a:t>
            </a:r>
            <a:r>
              <a:rPr kumimoji="1" lang="zh-CN" altLang="en-US" sz="2000" b="1" dirty="0" smtClean="0">
                <a:solidFill>
                  <a:srgbClr val="3333FF"/>
                </a:solidFill>
                <a:latin typeface="Times New Roman" pitchFamily="18" charset="0"/>
                <a:ea typeface="仿宋_GB2312" pitchFamily="49" charset="-122"/>
                <a:cs typeface="Times New Roman" pitchFamily="18" charset="0"/>
              </a:rPr>
              <a:t> </a:t>
            </a:r>
            <a:endParaRPr kumimoji="1" lang="zh-CN" altLang="en-US" sz="2000" b="1" dirty="0">
              <a:solidFill>
                <a:srgbClr val="3333FF"/>
              </a:solidFill>
              <a:latin typeface="Times New Roman" pitchFamily="18" charset="0"/>
              <a:ea typeface="仿宋_GB2312" pitchFamily="49" charset="-122"/>
              <a:cs typeface="Times New Roman" pitchFamily="18" charset="0"/>
            </a:endParaRPr>
          </a:p>
        </p:txBody>
      </p:sp>
      <p:sp>
        <p:nvSpPr>
          <p:cNvPr id="113675" name="Oval 10"/>
          <p:cNvSpPr>
            <a:spLocks noChangeArrowheads="1"/>
          </p:cNvSpPr>
          <p:nvPr/>
        </p:nvSpPr>
        <p:spPr bwMode="auto">
          <a:xfrm>
            <a:off x="5880956" y="4075584"/>
            <a:ext cx="152400" cy="152400"/>
          </a:xfrm>
          <a:prstGeom prst="ellipse">
            <a:avLst/>
          </a:prstGeom>
          <a:solidFill>
            <a:srgbClr val="FF00FF"/>
          </a:solidFill>
          <a:ln w="9525">
            <a:solidFill>
              <a:srgbClr val="FF00FF"/>
            </a:solidFill>
            <a:round/>
            <a:headEnd/>
            <a:tailEnd/>
          </a:ln>
        </p:spPr>
        <p:txBody>
          <a:bodyPr wrap="none" anchor="ctr"/>
          <a:lstStyle/>
          <a:p>
            <a:endParaRPr lang="zh-CN" altLang="en-US"/>
          </a:p>
        </p:txBody>
      </p:sp>
      <p:sp>
        <p:nvSpPr>
          <p:cNvPr id="113676" name="Oval 11"/>
          <p:cNvSpPr>
            <a:spLocks noChangeArrowheads="1"/>
          </p:cNvSpPr>
          <p:nvPr/>
        </p:nvSpPr>
        <p:spPr bwMode="auto">
          <a:xfrm>
            <a:off x="6614381" y="4056534"/>
            <a:ext cx="152400" cy="152400"/>
          </a:xfrm>
          <a:prstGeom prst="ellipse">
            <a:avLst/>
          </a:prstGeom>
          <a:noFill/>
          <a:ln w="57150">
            <a:solidFill>
              <a:srgbClr val="00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13677" name="Oval 12"/>
          <p:cNvSpPr>
            <a:spLocks noChangeArrowheads="1"/>
          </p:cNvSpPr>
          <p:nvPr/>
        </p:nvSpPr>
        <p:spPr bwMode="auto">
          <a:xfrm>
            <a:off x="3213956" y="4075584"/>
            <a:ext cx="152400" cy="152400"/>
          </a:xfrm>
          <a:prstGeom prst="ellipse">
            <a:avLst/>
          </a:prstGeom>
          <a:solidFill>
            <a:srgbClr val="FF00FF"/>
          </a:solidFill>
          <a:ln w="9525">
            <a:solidFill>
              <a:srgbClr val="FF00FF"/>
            </a:solidFill>
            <a:round/>
            <a:headEnd/>
            <a:tailEnd/>
          </a:ln>
        </p:spPr>
        <p:txBody>
          <a:bodyPr wrap="none" anchor="ctr"/>
          <a:lstStyle/>
          <a:p>
            <a:endParaRPr lang="zh-CN" altLang="en-US"/>
          </a:p>
        </p:txBody>
      </p:sp>
      <p:sp>
        <p:nvSpPr>
          <p:cNvPr id="113678" name="Oval 13"/>
          <p:cNvSpPr>
            <a:spLocks noChangeArrowheads="1"/>
          </p:cNvSpPr>
          <p:nvPr/>
        </p:nvSpPr>
        <p:spPr bwMode="auto">
          <a:xfrm>
            <a:off x="4052156" y="4075584"/>
            <a:ext cx="152400" cy="152400"/>
          </a:xfrm>
          <a:prstGeom prst="ellipse">
            <a:avLst/>
          </a:prstGeom>
          <a:noFill/>
          <a:ln w="57150">
            <a:solidFill>
              <a:srgbClr val="00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grpSp>
        <p:nvGrpSpPr>
          <p:cNvPr id="3" name="组 2"/>
          <p:cNvGrpSpPr/>
          <p:nvPr/>
        </p:nvGrpSpPr>
        <p:grpSpPr>
          <a:xfrm>
            <a:off x="2375756" y="2627784"/>
            <a:ext cx="1447800" cy="838200"/>
            <a:chOff x="2375756" y="2627784"/>
            <a:chExt cx="1447800" cy="838200"/>
          </a:xfrm>
        </p:grpSpPr>
        <p:sp>
          <p:nvSpPr>
            <p:cNvPr id="113671" name="Oval 6"/>
            <p:cNvSpPr>
              <a:spLocks noChangeArrowheads="1"/>
            </p:cNvSpPr>
            <p:nvPr/>
          </p:nvSpPr>
          <p:spPr bwMode="auto">
            <a:xfrm>
              <a:off x="3671156" y="3313584"/>
              <a:ext cx="152400" cy="1524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13672" name="Oval 7"/>
            <p:cNvSpPr>
              <a:spLocks noChangeArrowheads="1"/>
            </p:cNvSpPr>
            <p:nvPr/>
          </p:nvSpPr>
          <p:spPr bwMode="auto">
            <a:xfrm>
              <a:off x="2375756" y="3313584"/>
              <a:ext cx="152400" cy="152400"/>
            </a:xfrm>
            <a:prstGeom prst="ellipse">
              <a:avLst/>
            </a:prstGeom>
            <a:noFill/>
            <a:ln w="57150">
              <a:solidFill>
                <a:srgbClr val="00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13681" name="Line 16"/>
            <p:cNvSpPr>
              <a:spLocks noChangeShapeType="1"/>
            </p:cNvSpPr>
            <p:nvPr/>
          </p:nvSpPr>
          <p:spPr bwMode="auto">
            <a:xfrm flipH="1">
              <a:off x="2451956" y="2627784"/>
              <a:ext cx="685800" cy="685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13682" name="Line 17"/>
            <p:cNvSpPr>
              <a:spLocks noChangeShapeType="1"/>
            </p:cNvSpPr>
            <p:nvPr/>
          </p:nvSpPr>
          <p:spPr bwMode="auto">
            <a:xfrm>
              <a:off x="3213956" y="2627784"/>
              <a:ext cx="533400" cy="685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grpSp>
      <p:sp>
        <p:nvSpPr>
          <p:cNvPr id="113683" name="Line 18"/>
          <p:cNvSpPr>
            <a:spLocks noChangeShapeType="1"/>
          </p:cNvSpPr>
          <p:nvPr/>
        </p:nvSpPr>
        <p:spPr bwMode="auto">
          <a:xfrm flipH="1">
            <a:off x="3290156" y="3465984"/>
            <a:ext cx="457200" cy="609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13684" name="Line 19"/>
          <p:cNvSpPr>
            <a:spLocks noChangeShapeType="1"/>
          </p:cNvSpPr>
          <p:nvPr/>
        </p:nvSpPr>
        <p:spPr bwMode="auto">
          <a:xfrm>
            <a:off x="3747356" y="3465984"/>
            <a:ext cx="381000" cy="609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13687" name="Line 22"/>
          <p:cNvSpPr>
            <a:spLocks noChangeShapeType="1"/>
          </p:cNvSpPr>
          <p:nvPr/>
        </p:nvSpPr>
        <p:spPr bwMode="auto">
          <a:xfrm flipH="1">
            <a:off x="5957156" y="3389784"/>
            <a:ext cx="228600" cy="685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13688" name="Line 23"/>
          <p:cNvSpPr>
            <a:spLocks noChangeShapeType="1"/>
          </p:cNvSpPr>
          <p:nvPr/>
        </p:nvSpPr>
        <p:spPr bwMode="auto">
          <a:xfrm>
            <a:off x="6185756" y="3389784"/>
            <a:ext cx="457200" cy="685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grpSp>
        <p:nvGrpSpPr>
          <p:cNvPr id="4" name="组 3"/>
          <p:cNvGrpSpPr/>
          <p:nvPr/>
        </p:nvGrpSpPr>
        <p:grpSpPr>
          <a:xfrm>
            <a:off x="4814156" y="2627784"/>
            <a:ext cx="1447800" cy="838200"/>
            <a:chOff x="4814156" y="2627784"/>
            <a:chExt cx="1447800" cy="838200"/>
          </a:xfrm>
        </p:grpSpPr>
        <p:sp>
          <p:nvSpPr>
            <p:cNvPr id="113673" name="Oval 8"/>
            <p:cNvSpPr>
              <a:spLocks noChangeArrowheads="1"/>
            </p:cNvSpPr>
            <p:nvPr/>
          </p:nvSpPr>
          <p:spPr bwMode="auto">
            <a:xfrm>
              <a:off x="4814156" y="3313584"/>
              <a:ext cx="152400" cy="152400"/>
            </a:xfrm>
            <a:prstGeom prst="ellipse">
              <a:avLst/>
            </a:prstGeom>
            <a:solidFill>
              <a:srgbClr val="FF00FF"/>
            </a:solidFill>
            <a:ln w="9525">
              <a:solidFill>
                <a:srgbClr val="FF00FF"/>
              </a:solidFill>
              <a:round/>
              <a:headEnd/>
              <a:tailEnd/>
            </a:ln>
          </p:spPr>
          <p:txBody>
            <a:bodyPr wrap="none" anchor="ctr"/>
            <a:lstStyle/>
            <a:p>
              <a:endParaRPr lang="zh-CN" altLang="en-US"/>
            </a:p>
          </p:txBody>
        </p:sp>
        <p:sp>
          <p:nvSpPr>
            <p:cNvPr id="113674" name="Oval 9"/>
            <p:cNvSpPr>
              <a:spLocks noChangeArrowheads="1"/>
            </p:cNvSpPr>
            <p:nvPr/>
          </p:nvSpPr>
          <p:spPr bwMode="auto">
            <a:xfrm>
              <a:off x="6109556" y="3237384"/>
              <a:ext cx="152400" cy="1524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13685" name="Line 20"/>
            <p:cNvSpPr>
              <a:spLocks noChangeShapeType="1"/>
            </p:cNvSpPr>
            <p:nvPr/>
          </p:nvSpPr>
          <p:spPr bwMode="auto">
            <a:xfrm flipH="1">
              <a:off x="4890356" y="2627784"/>
              <a:ext cx="304800" cy="685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13686" name="Line 21"/>
            <p:cNvSpPr>
              <a:spLocks noChangeShapeType="1"/>
            </p:cNvSpPr>
            <p:nvPr/>
          </p:nvSpPr>
          <p:spPr bwMode="auto">
            <a:xfrm>
              <a:off x="5271356" y="2627784"/>
              <a:ext cx="838200" cy="609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13690" name="Freeform 25"/>
            <p:cNvSpPr>
              <a:spLocks/>
            </p:cNvSpPr>
            <p:nvPr/>
          </p:nvSpPr>
          <p:spPr bwMode="auto">
            <a:xfrm>
              <a:off x="5133244" y="2723034"/>
              <a:ext cx="271462" cy="71438"/>
            </a:xfrm>
            <a:custGeom>
              <a:avLst/>
              <a:gdLst>
                <a:gd name="T0" fmla="*/ 0 w 171"/>
                <a:gd name="T1" fmla="*/ 28575 h 45"/>
                <a:gd name="T2" fmla="*/ 85725 w 171"/>
                <a:gd name="T3" fmla="*/ 57150 h 45"/>
                <a:gd name="T4" fmla="*/ 128587 w 171"/>
                <a:gd name="T5" fmla="*/ 71438 h 45"/>
                <a:gd name="T6" fmla="*/ 242887 w 171"/>
                <a:gd name="T7" fmla="*/ 42863 h 45"/>
                <a:gd name="T8" fmla="*/ 271462 w 171"/>
                <a:gd name="T9" fmla="*/ 0 h 45"/>
                <a:gd name="T10" fmla="*/ 0 60000 65536"/>
                <a:gd name="T11" fmla="*/ 0 60000 65536"/>
                <a:gd name="T12" fmla="*/ 0 60000 65536"/>
                <a:gd name="T13" fmla="*/ 0 60000 65536"/>
                <a:gd name="T14" fmla="*/ 0 60000 65536"/>
                <a:gd name="T15" fmla="*/ 0 w 171"/>
                <a:gd name="T16" fmla="*/ 0 h 45"/>
                <a:gd name="T17" fmla="*/ 171 w 171"/>
                <a:gd name="T18" fmla="*/ 45 h 45"/>
              </a:gdLst>
              <a:ahLst/>
              <a:cxnLst>
                <a:cxn ang="T10">
                  <a:pos x="T0" y="T1"/>
                </a:cxn>
                <a:cxn ang="T11">
                  <a:pos x="T2" y="T3"/>
                </a:cxn>
                <a:cxn ang="T12">
                  <a:pos x="T4" y="T5"/>
                </a:cxn>
                <a:cxn ang="T13">
                  <a:pos x="T6" y="T7"/>
                </a:cxn>
                <a:cxn ang="T14">
                  <a:pos x="T8" y="T9"/>
                </a:cxn>
              </a:cxnLst>
              <a:rect l="T15" t="T16" r="T17" b="T18"/>
              <a:pathLst>
                <a:path w="171" h="45">
                  <a:moveTo>
                    <a:pt x="0" y="18"/>
                  </a:moveTo>
                  <a:cubicBezTo>
                    <a:pt x="18" y="24"/>
                    <a:pt x="36" y="30"/>
                    <a:pt x="54" y="36"/>
                  </a:cubicBezTo>
                  <a:cubicBezTo>
                    <a:pt x="63" y="39"/>
                    <a:pt x="81" y="45"/>
                    <a:pt x="81" y="45"/>
                  </a:cubicBezTo>
                  <a:cubicBezTo>
                    <a:pt x="83" y="45"/>
                    <a:pt x="144" y="34"/>
                    <a:pt x="153" y="27"/>
                  </a:cubicBezTo>
                  <a:cubicBezTo>
                    <a:pt x="161" y="20"/>
                    <a:pt x="171" y="0"/>
                    <a:pt x="171" y="0"/>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 name="组 1"/>
          <p:cNvGrpSpPr/>
          <p:nvPr/>
        </p:nvGrpSpPr>
        <p:grpSpPr>
          <a:xfrm>
            <a:off x="3137756" y="1484784"/>
            <a:ext cx="2133600" cy="1143000"/>
            <a:chOff x="3137756" y="1484784"/>
            <a:chExt cx="2133600" cy="1143000"/>
          </a:xfrm>
        </p:grpSpPr>
        <p:sp>
          <p:nvSpPr>
            <p:cNvPr id="113668" name="Oval 3"/>
            <p:cNvSpPr>
              <a:spLocks noChangeArrowheads="1"/>
            </p:cNvSpPr>
            <p:nvPr/>
          </p:nvSpPr>
          <p:spPr bwMode="auto">
            <a:xfrm>
              <a:off x="4128356" y="1713384"/>
              <a:ext cx="152400" cy="1524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13669" name="Oval 4"/>
            <p:cNvSpPr>
              <a:spLocks noChangeArrowheads="1"/>
            </p:cNvSpPr>
            <p:nvPr/>
          </p:nvSpPr>
          <p:spPr bwMode="auto">
            <a:xfrm>
              <a:off x="3137756" y="2475384"/>
              <a:ext cx="152400" cy="1524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13670" name="Oval 5"/>
            <p:cNvSpPr>
              <a:spLocks noChangeArrowheads="1"/>
            </p:cNvSpPr>
            <p:nvPr/>
          </p:nvSpPr>
          <p:spPr bwMode="auto">
            <a:xfrm>
              <a:off x="5118956" y="2475384"/>
              <a:ext cx="152400" cy="1524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13679" name="Line 14"/>
            <p:cNvSpPr>
              <a:spLocks noChangeShapeType="1"/>
            </p:cNvSpPr>
            <p:nvPr/>
          </p:nvSpPr>
          <p:spPr bwMode="auto">
            <a:xfrm flipH="1">
              <a:off x="3290156" y="1865784"/>
              <a:ext cx="838200" cy="609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13680" name="Line 15"/>
            <p:cNvSpPr>
              <a:spLocks noChangeShapeType="1"/>
            </p:cNvSpPr>
            <p:nvPr/>
          </p:nvSpPr>
          <p:spPr bwMode="auto">
            <a:xfrm>
              <a:off x="4280756" y="1865784"/>
              <a:ext cx="838200" cy="609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13689" name="Freeform 24"/>
            <p:cNvSpPr>
              <a:spLocks/>
            </p:cNvSpPr>
            <p:nvPr/>
          </p:nvSpPr>
          <p:spPr bwMode="auto">
            <a:xfrm>
              <a:off x="4047394" y="1937222"/>
              <a:ext cx="314325" cy="57150"/>
            </a:xfrm>
            <a:custGeom>
              <a:avLst/>
              <a:gdLst>
                <a:gd name="T0" fmla="*/ 0 w 198"/>
                <a:gd name="T1" fmla="*/ 14288 h 36"/>
                <a:gd name="T2" fmla="*/ 85725 w 198"/>
                <a:gd name="T3" fmla="*/ 42862 h 36"/>
                <a:gd name="T4" fmla="*/ 128588 w 198"/>
                <a:gd name="T5" fmla="*/ 57150 h 36"/>
                <a:gd name="T6" fmla="*/ 314325 w 198"/>
                <a:gd name="T7" fmla="*/ 0 h 36"/>
                <a:gd name="T8" fmla="*/ 0 60000 65536"/>
                <a:gd name="T9" fmla="*/ 0 60000 65536"/>
                <a:gd name="T10" fmla="*/ 0 60000 65536"/>
                <a:gd name="T11" fmla="*/ 0 60000 65536"/>
                <a:gd name="T12" fmla="*/ 0 w 198"/>
                <a:gd name="T13" fmla="*/ 0 h 36"/>
                <a:gd name="T14" fmla="*/ 198 w 198"/>
                <a:gd name="T15" fmla="*/ 36 h 36"/>
              </a:gdLst>
              <a:ahLst/>
              <a:cxnLst>
                <a:cxn ang="T8">
                  <a:pos x="T0" y="T1"/>
                </a:cxn>
                <a:cxn ang="T9">
                  <a:pos x="T2" y="T3"/>
                </a:cxn>
                <a:cxn ang="T10">
                  <a:pos x="T4" y="T5"/>
                </a:cxn>
                <a:cxn ang="T11">
                  <a:pos x="T6" y="T7"/>
                </a:cxn>
              </a:cxnLst>
              <a:rect l="T12" t="T13" r="T14" b="T15"/>
              <a:pathLst>
                <a:path w="198" h="36">
                  <a:moveTo>
                    <a:pt x="0" y="9"/>
                  </a:moveTo>
                  <a:cubicBezTo>
                    <a:pt x="18" y="15"/>
                    <a:pt x="36" y="21"/>
                    <a:pt x="54" y="27"/>
                  </a:cubicBezTo>
                  <a:cubicBezTo>
                    <a:pt x="63" y="30"/>
                    <a:pt x="81" y="36"/>
                    <a:pt x="81" y="36"/>
                  </a:cubicBezTo>
                  <a:cubicBezTo>
                    <a:pt x="98" y="34"/>
                    <a:pt x="198" y="33"/>
                    <a:pt x="198" y="0"/>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13691" name="Text Box 26"/>
            <p:cNvSpPr txBox="1">
              <a:spLocks noChangeArrowheads="1"/>
            </p:cNvSpPr>
            <p:nvPr/>
          </p:nvSpPr>
          <p:spPr bwMode="auto">
            <a:xfrm>
              <a:off x="3747356" y="1484784"/>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1</a:t>
              </a:r>
            </a:p>
          </p:txBody>
        </p:sp>
      </p:grpSp>
      <p:sp>
        <p:nvSpPr>
          <p:cNvPr id="113692" name="Text Box 27"/>
          <p:cNvSpPr txBox="1">
            <a:spLocks noChangeArrowheads="1"/>
          </p:cNvSpPr>
          <p:nvPr/>
        </p:nvSpPr>
        <p:spPr bwMode="auto">
          <a:xfrm>
            <a:off x="2832956" y="2322984"/>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2                       3</a:t>
            </a:r>
          </a:p>
        </p:txBody>
      </p:sp>
      <p:sp>
        <p:nvSpPr>
          <p:cNvPr id="113693" name="Text Box 28"/>
          <p:cNvSpPr txBox="1">
            <a:spLocks noChangeArrowheads="1"/>
          </p:cNvSpPr>
          <p:nvPr/>
        </p:nvSpPr>
        <p:spPr bwMode="auto">
          <a:xfrm>
            <a:off x="2604356" y="3161184"/>
            <a:ext cx="426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A              4            t</a:t>
            </a:r>
            <a:r>
              <a:rPr kumimoji="1" lang="en-US" altLang="zh-CN" sz="2400" baseline="-25000">
                <a:latin typeface="Times New Roman" pitchFamily="18" charset="0"/>
              </a:rPr>
              <a:t>1</a:t>
            </a:r>
            <a:r>
              <a:rPr kumimoji="1" lang="en-US" altLang="zh-CN" sz="2400">
                <a:latin typeface="Times New Roman" pitchFamily="18" charset="0"/>
              </a:rPr>
              <a:t>              5</a:t>
            </a:r>
          </a:p>
        </p:txBody>
      </p:sp>
      <p:sp>
        <p:nvSpPr>
          <p:cNvPr id="113694" name="Text Box 29"/>
          <p:cNvSpPr txBox="1">
            <a:spLocks noChangeArrowheads="1"/>
          </p:cNvSpPr>
          <p:nvPr/>
        </p:nvSpPr>
        <p:spPr bwMode="auto">
          <a:xfrm>
            <a:off x="2756756" y="3999384"/>
            <a:ext cx="426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dirty="0">
                <a:latin typeface="Times New Roman" pitchFamily="18" charset="0"/>
              </a:rPr>
              <a:t>  t</a:t>
            </a:r>
            <a:r>
              <a:rPr kumimoji="1" lang="en-US" altLang="zh-CN" sz="2400" baseline="-25000" dirty="0">
                <a:latin typeface="Times New Roman" pitchFamily="18" charset="0"/>
              </a:rPr>
              <a:t>2</a:t>
            </a:r>
            <a:r>
              <a:rPr kumimoji="1" lang="en-US" altLang="zh-CN" sz="2400" dirty="0">
                <a:latin typeface="Times New Roman" pitchFamily="18" charset="0"/>
              </a:rPr>
              <a:t>         B                     t</a:t>
            </a:r>
            <a:r>
              <a:rPr kumimoji="1" lang="en-US" altLang="zh-CN" sz="2400" baseline="-25000" dirty="0">
                <a:latin typeface="Times New Roman" pitchFamily="18" charset="0"/>
              </a:rPr>
              <a:t>3</a:t>
            </a:r>
            <a:r>
              <a:rPr kumimoji="1" lang="en-US" altLang="zh-CN" sz="2400" dirty="0">
                <a:latin typeface="Times New Roman" pitchFamily="18" charset="0"/>
              </a:rPr>
              <a:t>      C</a:t>
            </a:r>
          </a:p>
        </p:txBody>
      </p:sp>
      <p:sp>
        <p:nvSpPr>
          <p:cNvPr id="113695" name="Text Box 30"/>
          <p:cNvSpPr txBox="1">
            <a:spLocks noChangeArrowheads="1"/>
          </p:cNvSpPr>
          <p:nvPr/>
        </p:nvSpPr>
        <p:spPr bwMode="auto">
          <a:xfrm>
            <a:off x="3064731" y="4461347"/>
            <a:ext cx="28813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000">
                <a:latin typeface="Times New Roman" pitchFamily="18" charset="0"/>
              </a:rPr>
              <a:t>与</a:t>
            </a:r>
            <a:r>
              <a:rPr kumimoji="1" lang="en-US" altLang="zh-CN" sz="2000">
                <a:latin typeface="Times New Roman" pitchFamily="18" charset="0"/>
              </a:rPr>
              <a:t>/</a:t>
            </a:r>
            <a:r>
              <a:rPr kumimoji="1" lang="zh-CN" altLang="en-US" sz="2000">
                <a:latin typeface="Times New Roman" pitchFamily="18" charset="0"/>
              </a:rPr>
              <a:t>或树的广度优先搜索</a:t>
            </a:r>
          </a:p>
        </p:txBody>
      </p:sp>
      <p:sp>
        <p:nvSpPr>
          <p:cNvPr id="250911" name="Text Box 31"/>
          <p:cNvSpPr txBox="1">
            <a:spLocks noChangeArrowheads="1"/>
          </p:cNvSpPr>
          <p:nvPr/>
        </p:nvSpPr>
        <p:spPr bwMode="auto">
          <a:xfrm>
            <a:off x="179388" y="1268413"/>
            <a:ext cx="2160587"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2000" b="1" dirty="0">
                <a:solidFill>
                  <a:srgbClr val="00B050"/>
                </a:solidFill>
                <a:latin typeface="仿宋_GB2312" pitchFamily="49" charset="-122"/>
                <a:ea typeface="仿宋_GB2312" pitchFamily="49" charset="-122"/>
              </a:rPr>
              <a:t>搜索过程为：</a:t>
            </a:r>
          </a:p>
          <a:p>
            <a:pPr eaLnBrk="1" hangingPunct="1"/>
            <a:r>
              <a:rPr lang="en-US" altLang="zh-CN" sz="2000" b="1" dirty="0" smtClean="0">
                <a:solidFill>
                  <a:srgbClr val="00B050"/>
                </a:solidFill>
                <a:latin typeface="仿宋_GB2312" pitchFamily="49" charset="-122"/>
                <a:ea typeface="仿宋_GB2312" pitchFamily="49" charset="-122"/>
              </a:rPr>
              <a:t>(</a:t>
            </a:r>
            <a:r>
              <a:rPr lang="en-US" altLang="zh-CN" sz="2000" b="1" dirty="0">
                <a:solidFill>
                  <a:srgbClr val="00B050"/>
                </a:solidFill>
                <a:latin typeface="仿宋_GB2312" pitchFamily="49" charset="-122"/>
                <a:ea typeface="仿宋_GB2312" pitchFamily="49" charset="-122"/>
              </a:rPr>
              <a:t>1) </a:t>
            </a:r>
            <a:r>
              <a:rPr lang="zh-CN" altLang="en-US" sz="2000" b="1" dirty="0">
                <a:solidFill>
                  <a:srgbClr val="00B050"/>
                </a:solidFill>
                <a:latin typeface="仿宋_GB2312" pitchFamily="49" charset="-122"/>
                <a:ea typeface="仿宋_GB2312" pitchFamily="49" charset="-122"/>
              </a:rPr>
              <a:t>先扩展</a:t>
            </a:r>
            <a:r>
              <a:rPr lang="en-US" altLang="zh-CN" sz="2000" b="1" dirty="0">
                <a:solidFill>
                  <a:srgbClr val="00B050"/>
                </a:solidFill>
                <a:latin typeface="仿宋_GB2312" pitchFamily="49" charset="-122"/>
                <a:ea typeface="仿宋_GB2312" pitchFamily="49" charset="-122"/>
              </a:rPr>
              <a:t>1</a:t>
            </a:r>
            <a:r>
              <a:rPr lang="zh-CN" altLang="en-US" sz="2000" b="1" dirty="0" smtClean="0">
                <a:solidFill>
                  <a:srgbClr val="00B050"/>
                </a:solidFill>
                <a:latin typeface="仿宋_GB2312" pitchFamily="49" charset="-122"/>
                <a:ea typeface="仿宋_GB2312" pitchFamily="49" charset="-122"/>
              </a:rPr>
              <a:t>号结点，</a:t>
            </a:r>
            <a:r>
              <a:rPr lang="zh-CN" altLang="en-US" sz="2000" b="1" dirty="0">
                <a:solidFill>
                  <a:srgbClr val="00B050"/>
                </a:solidFill>
                <a:latin typeface="仿宋_GB2312" pitchFamily="49" charset="-122"/>
                <a:ea typeface="仿宋_GB2312" pitchFamily="49" charset="-122"/>
              </a:rPr>
              <a:t>生成</a:t>
            </a:r>
            <a:r>
              <a:rPr lang="en-US" altLang="zh-CN" sz="2000" b="1" dirty="0">
                <a:solidFill>
                  <a:srgbClr val="00B050"/>
                </a:solidFill>
                <a:latin typeface="仿宋_GB2312" pitchFamily="49" charset="-122"/>
                <a:ea typeface="仿宋_GB2312" pitchFamily="49" charset="-122"/>
              </a:rPr>
              <a:t>2</a:t>
            </a:r>
            <a:r>
              <a:rPr lang="zh-CN" altLang="en-US" sz="2000" b="1" dirty="0" smtClean="0">
                <a:solidFill>
                  <a:srgbClr val="00B050"/>
                </a:solidFill>
                <a:latin typeface="仿宋_GB2312" pitchFamily="49" charset="-122"/>
                <a:ea typeface="仿宋_GB2312" pitchFamily="49" charset="-122"/>
              </a:rPr>
              <a:t>号结点和</a:t>
            </a:r>
            <a:r>
              <a:rPr lang="en-US" altLang="zh-CN" sz="2000" b="1" dirty="0">
                <a:solidFill>
                  <a:srgbClr val="00B050"/>
                </a:solidFill>
                <a:latin typeface="仿宋_GB2312" pitchFamily="49" charset="-122"/>
                <a:ea typeface="仿宋_GB2312" pitchFamily="49" charset="-122"/>
              </a:rPr>
              <a:t>3</a:t>
            </a:r>
            <a:r>
              <a:rPr lang="zh-CN" altLang="en-US" sz="2000" b="1" dirty="0" smtClean="0">
                <a:solidFill>
                  <a:srgbClr val="00B050"/>
                </a:solidFill>
                <a:latin typeface="仿宋_GB2312" pitchFamily="49" charset="-122"/>
                <a:ea typeface="仿宋_GB2312" pitchFamily="49" charset="-122"/>
              </a:rPr>
              <a:t>号结点。</a:t>
            </a:r>
            <a:endParaRPr lang="zh-CN" altLang="en-US" sz="2000" b="1" dirty="0">
              <a:solidFill>
                <a:srgbClr val="00B050"/>
              </a:solidFill>
              <a:latin typeface="仿宋_GB2312" pitchFamily="49" charset="-122"/>
              <a:ea typeface="仿宋_GB2312" pitchFamily="49" charset="-122"/>
            </a:endParaRPr>
          </a:p>
          <a:p>
            <a:pPr eaLnBrk="1" hangingPunct="1"/>
            <a:r>
              <a:rPr lang="en-US" altLang="zh-CN" sz="2000" b="1" dirty="0" smtClean="0">
                <a:solidFill>
                  <a:srgbClr val="00B050"/>
                </a:solidFill>
                <a:latin typeface="仿宋_GB2312" pitchFamily="49" charset="-122"/>
                <a:ea typeface="仿宋_GB2312" pitchFamily="49" charset="-122"/>
              </a:rPr>
              <a:t>(</a:t>
            </a:r>
            <a:r>
              <a:rPr lang="en-US" altLang="zh-CN" sz="2000" b="1" dirty="0">
                <a:solidFill>
                  <a:srgbClr val="00B050"/>
                </a:solidFill>
                <a:latin typeface="仿宋_GB2312" pitchFamily="49" charset="-122"/>
                <a:ea typeface="仿宋_GB2312" pitchFamily="49" charset="-122"/>
              </a:rPr>
              <a:t>2) </a:t>
            </a:r>
            <a:r>
              <a:rPr lang="zh-CN" altLang="en-US" sz="2000" b="1" dirty="0">
                <a:solidFill>
                  <a:srgbClr val="00B050"/>
                </a:solidFill>
                <a:latin typeface="仿宋_GB2312" pitchFamily="49" charset="-122"/>
                <a:ea typeface="仿宋_GB2312" pitchFamily="49" charset="-122"/>
              </a:rPr>
              <a:t>扩展</a:t>
            </a:r>
            <a:r>
              <a:rPr lang="en-US" altLang="zh-CN" sz="2000" b="1" dirty="0">
                <a:solidFill>
                  <a:srgbClr val="00B050"/>
                </a:solidFill>
                <a:latin typeface="仿宋_GB2312" pitchFamily="49" charset="-122"/>
                <a:ea typeface="仿宋_GB2312" pitchFamily="49" charset="-122"/>
              </a:rPr>
              <a:t>2</a:t>
            </a:r>
            <a:r>
              <a:rPr lang="zh-CN" altLang="en-US" sz="2000" b="1" dirty="0" smtClean="0">
                <a:solidFill>
                  <a:srgbClr val="00B050"/>
                </a:solidFill>
                <a:latin typeface="仿宋_GB2312" pitchFamily="49" charset="-122"/>
                <a:ea typeface="仿宋_GB2312" pitchFamily="49" charset="-122"/>
              </a:rPr>
              <a:t>号结点，</a:t>
            </a:r>
            <a:r>
              <a:rPr lang="zh-CN" altLang="en-US" sz="2000" b="1" dirty="0">
                <a:solidFill>
                  <a:srgbClr val="00B050"/>
                </a:solidFill>
                <a:latin typeface="仿宋_GB2312" pitchFamily="49" charset="-122"/>
                <a:ea typeface="仿宋_GB2312" pitchFamily="49" charset="-122"/>
              </a:rPr>
              <a:t>生成</a:t>
            </a:r>
            <a:r>
              <a:rPr lang="en-US" altLang="zh-CN" sz="2000" b="1" dirty="0" smtClean="0">
                <a:solidFill>
                  <a:srgbClr val="00B050"/>
                </a:solidFill>
                <a:latin typeface="仿宋_GB2312" pitchFamily="49" charset="-122"/>
                <a:ea typeface="仿宋_GB2312" pitchFamily="49" charset="-122"/>
              </a:rPr>
              <a:t>A</a:t>
            </a:r>
            <a:r>
              <a:rPr lang="zh-CN" altLang="en-US" sz="2000" b="1" dirty="0" smtClean="0">
                <a:solidFill>
                  <a:srgbClr val="00B050"/>
                </a:solidFill>
                <a:latin typeface="仿宋_GB2312" pitchFamily="49" charset="-122"/>
                <a:ea typeface="仿宋_GB2312" pitchFamily="49" charset="-122"/>
              </a:rPr>
              <a:t>结点和</a:t>
            </a:r>
            <a:r>
              <a:rPr lang="en-US" altLang="zh-CN" sz="2000" b="1" dirty="0">
                <a:solidFill>
                  <a:srgbClr val="00B050"/>
                </a:solidFill>
                <a:latin typeface="仿宋_GB2312" pitchFamily="49" charset="-122"/>
                <a:ea typeface="仿宋_GB2312" pitchFamily="49" charset="-122"/>
              </a:rPr>
              <a:t>4</a:t>
            </a:r>
            <a:r>
              <a:rPr lang="zh-CN" altLang="en-US" sz="2000" b="1" dirty="0" smtClean="0">
                <a:solidFill>
                  <a:srgbClr val="00B050"/>
                </a:solidFill>
                <a:latin typeface="仿宋_GB2312" pitchFamily="49" charset="-122"/>
                <a:ea typeface="仿宋_GB2312" pitchFamily="49" charset="-122"/>
              </a:rPr>
              <a:t>号结点。   </a:t>
            </a:r>
            <a:endParaRPr lang="zh-CN" altLang="en-US" sz="2000" b="1" dirty="0">
              <a:solidFill>
                <a:srgbClr val="00B050"/>
              </a:solidFill>
              <a:latin typeface="仿宋_GB2312" pitchFamily="49" charset="-122"/>
              <a:ea typeface="仿宋_GB2312" pitchFamily="49" charset="-122"/>
            </a:endParaRPr>
          </a:p>
        </p:txBody>
      </p:sp>
      <p:sp>
        <p:nvSpPr>
          <p:cNvPr id="113697" name="Text Box 32"/>
          <p:cNvSpPr txBox="1">
            <a:spLocks noChangeArrowheads="1"/>
          </p:cNvSpPr>
          <p:nvPr/>
        </p:nvSpPr>
        <p:spPr bwMode="auto">
          <a:xfrm>
            <a:off x="5543550" y="1520825"/>
            <a:ext cx="33496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lang="zh-CN" altLang="zh-CN"/>
          </a:p>
        </p:txBody>
      </p:sp>
      <p:sp>
        <p:nvSpPr>
          <p:cNvPr id="250913" name="Text Box 33"/>
          <p:cNvSpPr txBox="1">
            <a:spLocks noChangeArrowheads="1"/>
          </p:cNvSpPr>
          <p:nvPr/>
        </p:nvSpPr>
        <p:spPr bwMode="auto">
          <a:xfrm>
            <a:off x="5943600" y="1102128"/>
            <a:ext cx="3203575" cy="192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2000" b="1" dirty="0" smtClean="0">
                <a:solidFill>
                  <a:srgbClr val="00B050"/>
                </a:solidFill>
                <a:latin typeface="仿宋_GB2312" pitchFamily="49" charset="-122"/>
                <a:ea typeface="仿宋_GB2312" pitchFamily="49" charset="-122"/>
              </a:rPr>
              <a:t>6</a:t>
            </a:r>
            <a:r>
              <a:rPr lang="en-US" altLang="zh-CN" sz="2000" b="1" dirty="0">
                <a:solidFill>
                  <a:srgbClr val="00B050"/>
                </a:solidFill>
                <a:latin typeface="仿宋_GB2312" pitchFamily="49" charset="-122"/>
                <a:ea typeface="仿宋_GB2312" pitchFamily="49" charset="-122"/>
              </a:rPr>
              <a:t>) </a:t>
            </a:r>
            <a:r>
              <a:rPr lang="zh-CN" altLang="en-US" sz="2000" b="1" dirty="0">
                <a:solidFill>
                  <a:srgbClr val="00B050"/>
                </a:solidFill>
                <a:latin typeface="仿宋_GB2312" pitchFamily="49" charset="-122"/>
                <a:ea typeface="仿宋_GB2312" pitchFamily="49" charset="-122"/>
              </a:rPr>
              <a:t>扩展</a:t>
            </a:r>
            <a:r>
              <a:rPr lang="en-US" altLang="zh-CN" sz="2000" b="1" dirty="0">
                <a:solidFill>
                  <a:srgbClr val="00B050"/>
                </a:solidFill>
                <a:latin typeface="仿宋_GB2312" pitchFamily="49" charset="-122"/>
                <a:ea typeface="仿宋_GB2312" pitchFamily="49" charset="-122"/>
              </a:rPr>
              <a:t>5</a:t>
            </a:r>
            <a:r>
              <a:rPr lang="zh-CN" altLang="en-US" sz="2000" b="1" dirty="0" smtClean="0">
                <a:solidFill>
                  <a:srgbClr val="00B050"/>
                </a:solidFill>
                <a:latin typeface="仿宋_GB2312" pitchFamily="49" charset="-122"/>
                <a:ea typeface="仿宋_GB2312" pitchFamily="49" charset="-122"/>
              </a:rPr>
              <a:t>号结点，</a:t>
            </a:r>
            <a:r>
              <a:rPr lang="zh-CN" altLang="en-US" sz="2000" b="1" dirty="0">
                <a:solidFill>
                  <a:srgbClr val="00B050"/>
                </a:solidFill>
                <a:latin typeface="仿宋_GB2312" pitchFamily="49" charset="-122"/>
                <a:ea typeface="仿宋_GB2312" pitchFamily="49" charset="-122"/>
              </a:rPr>
              <a:t>生成</a:t>
            </a:r>
            <a:r>
              <a:rPr lang="en-US" altLang="zh-CN" sz="2000" b="1" dirty="0" smtClean="0">
                <a:solidFill>
                  <a:srgbClr val="00B050"/>
                </a:solidFill>
                <a:latin typeface="仿宋_GB2312" pitchFamily="49" charset="-122"/>
                <a:ea typeface="仿宋_GB2312" pitchFamily="49" charset="-122"/>
              </a:rPr>
              <a:t>t3</a:t>
            </a:r>
            <a:r>
              <a:rPr lang="zh-CN" altLang="en-US" sz="2000" b="1" dirty="0" smtClean="0">
                <a:solidFill>
                  <a:srgbClr val="00B050"/>
                </a:solidFill>
                <a:latin typeface="仿宋_GB2312" pitchFamily="49" charset="-122"/>
                <a:ea typeface="仿宋_GB2312" pitchFamily="49" charset="-122"/>
              </a:rPr>
              <a:t>结点和</a:t>
            </a:r>
            <a:r>
              <a:rPr lang="en-US" altLang="zh-CN" sz="2000" b="1" dirty="0" smtClean="0">
                <a:solidFill>
                  <a:srgbClr val="00B050"/>
                </a:solidFill>
                <a:latin typeface="仿宋_GB2312" pitchFamily="49" charset="-122"/>
                <a:ea typeface="仿宋_GB2312" pitchFamily="49" charset="-122"/>
              </a:rPr>
              <a:t>C</a:t>
            </a:r>
            <a:r>
              <a:rPr lang="zh-CN" altLang="en-US" sz="2000" b="1" dirty="0" smtClean="0">
                <a:solidFill>
                  <a:srgbClr val="00B050"/>
                </a:solidFill>
                <a:latin typeface="仿宋_GB2312" pitchFamily="49" charset="-122"/>
                <a:ea typeface="仿宋_GB2312" pitchFamily="49" charset="-122"/>
              </a:rPr>
              <a:t>结点。</a:t>
            </a:r>
            <a:r>
              <a:rPr lang="zh-CN" altLang="en-US" sz="2000" b="1" dirty="0">
                <a:solidFill>
                  <a:srgbClr val="00B050"/>
                </a:solidFill>
                <a:latin typeface="仿宋_GB2312" pitchFamily="49" charset="-122"/>
                <a:ea typeface="仿宋_GB2312" pitchFamily="49" charset="-122"/>
              </a:rPr>
              <a:t>由于</a:t>
            </a:r>
            <a:r>
              <a:rPr lang="en-US" altLang="zh-CN" sz="2000" b="1" dirty="0">
                <a:solidFill>
                  <a:srgbClr val="00B050"/>
                </a:solidFill>
                <a:latin typeface="仿宋_GB2312" pitchFamily="49" charset="-122"/>
                <a:ea typeface="仿宋_GB2312" pitchFamily="49" charset="-122"/>
              </a:rPr>
              <a:t>t3</a:t>
            </a:r>
            <a:r>
              <a:rPr lang="zh-CN" altLang="en-US" sz="2000" b="1" dirty="0">
                <a:solidFill>
                  <a:srgbClr val="00B050"/>
                </a:solidFill>
                <a:latin typeface="仿宋_GB2312" pitchFamily="49" charset="-122"/>
                <a:ea typeface="仿宋_GB2312" pitchFamily="49" charset="-122"/>
              </a:rPr>
              <a:t>为</a:t>
            </a:r>
            <a:r>
              <a:rPr lang="zh-CN" altLang="en-US" sz="2000" b="1" dirty="0" smtClean="0">
                <a:solidFill>
                  <a:srgbClr val="00B050"/>
                </a:solidFill>
                <a:latin typeface="仿宋_GB2312" pitchFamily="49" charset="-122"/>
                <a:ea typeface="仿宋_GB2312" pitchFamily="49" charset="-122"/>
              </a:rPr>
              <a:t>终止结点，</a:t>
            </a:r>
            <a:r>
              <a:rPr lang="zh-CN" altLang="en-US" sz="2000" b="1" dirty="0">
                <a:solidFill>
                  <a:srgbClr val="00B050"/>
                </a:solidFill>
                <a:latin typeface="仿宋_GB2312" pitchFamily="49" charset="-122"/>
                <a:ea typeface="仿宋_GB2312" pitchFamily="49" charset="-122"/>
              </a:rPr>
              <a:t>则标记它为可</a:t>
            </a:r>
            <a:r>
              <a:rPr lang="zh-CN" altLang="en-US" sz="2000" b="1" dirty="0" smtClean="0">
                <a:solidFill>
                  <a:srgbClr val="00B050"/>
                </a:solidFill>
                <a:latin typeface="仿宋_GB2312" pitchFamily="49" charset="-122"/>
                <a:ea typeface="仿宋_GB2312" pitchFamily="49" charset="-122"/>
              </a:rPr>
              <a:t>解结点，</a:t>
            </a:r>
            <a:r>
              <a:rPr lang="zh-CN" altLang="en-US" sz="2000" b="1" dirty="0">
                <a:solidFill>
                  <a:srgbClr val="00B050"/>
                </a:solidFill>
                <a:latin typeface="仿宋_GB2312" pitchFamily="49" charset="-122"/>
                <a:ea typeface="仿宋_GB2312" pitchFamily="49" charset="-122"/>
              </a:rPr>
              <a:t>并应用可解标记过程，可标记</a:t>
            </a:r>
            <a:r>
              <a:rPr lang="en-US" altLang="zh-CN" sz="2000" b="1" dirty="0">
                <a:solidFill>
                  <a:srgbClr val="00B050"/>
                </a:solidFill>
                <a:latin typeface="仿宋_GB2312" pitchFamily="49" charset="-122"/>
                <a:ea typeface="仿宋_GB2312" pitchFamily="49" charset="-122"/>
              </a:rPr>
              <a:t>1</a:t>
            </a:r>
            <a:r>
              <a:rPr lang="zh-CN" altLang="en-US" sz="2000" b="1" dirty="0" smtClean="0">
                <a:solidFill>
                  <a:srgbClr val="00B050"/>
                </a:solidFill>
                <a:latin typeface="仿宋_GB2312" pitchFamily="49" charset="-122"/>
                <a:ea typeface="仿宋_GB2312" pitchFamily="49" charset="-122"/>
              </a:rPr>
              <a:t>号结点为</a:t>
            </a:r>
            <a:r>
              <a:rPr lang="zh-CN" altLang="en-US" sz="2000" b="1" dirty="0">
                <a:solidFill>
                  <a:srgbClr val="00B050"/>
                </a:solidFill>
                <a:latin typeface="仿宋_GB2312" pitchFamily="49" charset="-122"/>
                <a:ea typeface="仿宋_GB2312" pitchFamily="49" charset="-122"/>
              </a:rPr>
              <a:t>可</a:t>
            </a:r>
            <a:r>
              <a:rPr lang="zh-CN" altLang="en-US" sz="2000" b="1" dirty="0" smtClean="0">
                <a:solidFill>
                  <a:srgbClr val="00B050"/>
                </a:solidFill>
                <a:latin typeface="仿宋_GB2312" pitchFamily="49" charset="-122"/>
                <a:ea typeface="仿宋_GB2312" pitchFamily="49" charset="-122"/>
              </a:rPr>
              <a:t>解结点。</a:t>
            </a:r>
            <a:endParaRPr lang="zh-CN" altLang="en-US" sz="2000" b="1" dirty="0">
              <a:solidFill>
                <a:srgbClr val="00B050"/>
              </a:solidFill>
              <a:latin typeface="仿宋_GB2312" pitchFamily="49" charset="-122"/>
              <a:ea typeface="仿宋_GB2312" pitchFamily="49" charset="-122"/>
            </a:endParaRPr>
          </a:p>
        </p:txBody>
      </p:sp>
      <p:sp>
        <p:nvSpPr>
          <p:cNvPr id="250914" name="Text Box 34"/>
          <p:cNvSpPr txBox="1">
            <a:spLocks noChangeArrowheads="1"/>
          </p:cNvSpPr>
          <p:nvPr/>
        </p:nvSpPr>
        <p:spPr bwMode="auto">
          <a:xfrm>
            <a:off x="7056438" y="3176588"/>
            <a:ext cx="2087562" cy="161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sz="2000" b="1" dirty="0" smtClean="0">
                <a:solidFill>
                  <a:srgbClr val="00B050"/>
                </a:solidFill>
                <a:latin typeface="仿宋_GB2312" pitchFamily="49" charset="-122"/>
                <a:ea typeface="仿宋_GB2312" pitchFamily="49" charset="-122"/>
              </a:rPr>
              <a:t>(</a:t>
            </a:r>
            <a:r>
              <a:rPr lang="en-US" altLang="zh-CN" sz="2000" b="1" dirty="0">
                <a:solidFill>
                  <a:srgbClr val="00B050"/>
                </a:solidFill>
                <a:latin typeface="仿宋_GB2312" pitchFamily="49" charset="-122"/>
                <a:ea typeface="仿宋_GB2312" pitchFamily="49" charset="-122"/>
              </a:rPr>
              <a:t>7) </a:t>
            </a:r>
            <a:r>
              <a:rPr lang="zh-CN" altLang="en-US" sz="2000" b="1" dirty="0">
                <a:solidFill>
                  <a:srgbClr val="00B050"/>
                </a:solidFill>
                <a:latin typeface="仿宋_GB2312" pitchFamily="49" charset="-122"/>
                <a:ea typeface="仿宋_GB2312" pitchFamily="49" charset="-122"/>
              </a:rPr>
              <a:t>搜索成功，得到由</a:t>
            </a:r>
            <a:r>
              <a:rPr lang="en-US" altLang="zh-CN" sz="2000" b="1" dirty="0">
                <a:solidFill>
                  <a:srgbClr val="00B050"/>
                </a:solidFill>
                <a:latin typeface="仿宋_GB2312" pitchFamily="49" charset="-122"/>
                <a:ea typeface="仿宋_GB2312" pitchFamily="49" charset="-122"/>
              </a:rPr>
              <a:t>1</a:t>
            </a:r>
            <a:r>
              <a:rPr lang="zh-CN" altLang="en-US" sz="2000" b="1" dirty="0">
                <a:solidFill>
                  <a:srgbClr val="00B050"/>
                </a:solidFill>
                <a:latin typeface="仿宋_GB2312" pitchFamily="49" charset="-122"/>
                <a:ea typeface="仿宋_GB2312" pitchFamily="49" charset="-122"/>
              </a:rPr>
              <a:t>、</a:t>
            </a:r>
            <a:r>
              <a:rPr lang="en-US" altLang="zh-CN" sz="2000" b="1" dirty="0">
                <a:solidFill>
                  <a:srgbClr val="00B050"/>
                </a:solidFill>
                <a:latin typeface="仿宋_GB2312" pitchFamily="49" charset="-122"/>
                <a:ea typeface="仿宋_GB2312" pitchFamily="49" charset="-122"/>
              </a:rPr>
              <a:t>2</a:t>
            </a:r>
            <a:r>
              <a:rPr lang="zh-CN" altLang="en-US" sz="2000" b="1" dirty="0">
                <a:solidFill>
                  <a:srgbClr val="00B050"/>
                </a:solidFill>
                <a:latin typeface="仿宋_GB2312" pitchFamily="49" charset="-122"/>
                <a:ea typeface="仿宋_GB2312" pitchFamily="49" charset="-122"/>
              </a:rPr>
              <a:t>、</a:t>
            </a:r>
            <a:r>
              <a:rPr lang="en-US" altLang="zh-CN" sz="2000" b="1" dirty="0">
                <a:solidFill>
                  <a:srgbClr val="00B050"/>
                </a:solidFill>
                <a:latin typeface="仿宋_GB2312" pitchFamily="49" charset="-122"/>
                <a:ea typeface="仿宋_GB2312" pitchFamily="49" charset="-122"/>
              </a:rPr>
              <a:t>3</a:t>
            </a:r>
            <a:r>
              <a:rPr lang="zh-CN" altLang="en-US" sz="2000" b="1" dirty="0">
                <a:solidFill>
                  <a:srgbClr val="00B050"/>
                </a:solidFill>
                <a:latin typeface="仿宋_GB2312" pitchFamily="49" charset="-122"/>
                <a:ea typeface="仿宋_GB2312" pitchFamily="49" charset="-122"/>
              </a:rPr>
              <a:t>、</a:t>
            </a:r>
            <a:r>
              <a:rPr lang="en-US" altLang="zh-CN" sz="2000" b="1" dirty="0">
                <a:solidFill>
                  <a:srgbClr val="00B050"/>
                </a:solidFill>
                <a:latin typeface="仿宋_GB2312" pitchFamily="49" charset="-122"/>
                <a:ea typeface="仿宋_GB2312" pitchFamily="49" charset="-122"/>
              </a:rPr>
              <a:t>4</a:t>
            </a:r>
            <a:r>
              <a:rPr lang="zh-CN" altLang="en-US" sz="2000" b="1" dirty="0">
                <a:solidFill>
                  <a:srgbClr val="00B050"/>
                </a:solidFill>
                <a:latin typeface="仿宋_GB2312" pitchFamily="49" charset="-122"/>
                <a:ea typeface="仿宋_GB2312" pitchFamily="49" charset="-122"/>
              </a:rPr>
              <a:t>、</a:t>
            </a:r>
            <a:r>
              <a:rPr lang="en-US" altLang="zh-CN" sz="2000" b="1" dirty="0">
                <a:solidFill>
                  <a:srgbClr val="00B050"/>
                </a:solidFill>
                <a:latin typeface="仿宋_GB2312" pitchFamily="49" charset="-122"/>
                <a:ea typeface="仿宋_GB2312" pitchFamily="49" charset="-122"/>
              </a:rPr>
              <a:t>5</a:t>
            </a:r>
            <a:r>
              <a:rPr lang="zh-CN" altLang="en-US" sz="2000" b="1" dirty="0" smtClean="0">
                <a:solidFill>
                  <a:srgbClr val="00B050"/>
                </a:solidFill>
                <a:latin typeface="仿宋_GB2312" pitchFamily="49" charset="-122"/>
                <a:ea typeface="仿宋_GB2312" pitchFamily="49" charset="-122"/>
              </a:rPr>
              <a:t>号结点即</a:t>
            </a:r>
            <a:r>
              <a:rPr lang="en-US" altLang="zh-CN" sz="2000" b="1" dirty="0">
                <a:solidFill>
                  <a:srgbClr val="00B050"/>
                </a:solidFill>
                <a:latin typeface="仿宋_GB2312" pitchFamily="49" charset="-122"/>
                <a:ea typeface="仿宋_GB2312" pitchFamily="49" charset="-122"/>
              </a:rPr>
              <a:t>t1</a:t>
            </a:r>
            <a:r>
              <a:rPr lang="zh-CN" altLang="en-US" sz="2000" b="1" dirty="0">
                <a:solidFill>
                  <a:srgbClr val="00B050"/>
                </a:solidFill>
                <a:latin typeface="仿宋_GB2312" pitchFamily="49" charset="-122"/>
                <a:ea typeface="仿宋_GB2312" pitchFamily="49" charset="-122"/>
              </a:rPr>
              <a:t>、</a:t>
            </a:r>
            <a:r>
              <a:rPr lang="en-US" altLang="zh-CN" sz="2000" b="1" dirty="0">
                <a:solidFill>
                  <a:srgbClr val="00B050"/>
                </a:solidFill>
                <a:latin typeface="仿宋_GB2312" pitchFamily="49" charset="-122"/>
                <a:ea typeface="仿宋_GB2312" pitchFamily="49" charset="-122"/>
              </a:rPr>
              <a:t>t2</a:t>
            </a:r>
            <a:r>
              <a:rPr lang="zh-CN" altLang="en-US" sz="2000" b="1" dirty="0">
                <a:solidFill>
                  <a:srgbClr val="00B050"/>
                </a:solidFill>
                <a:latin typeface="仿宋_GB2312" pitchFamily="49" charset="-122"/>
                <a:ea typeface="仿宋_GB2312" pitchFamily="49" charset="-122"/>
              </a:rPr>
              <a:t>、</a:t>
            </a:r>
            <a:r>
              <a:rPr lang="en-US" altLang="zh-CN" sz="2000" b="1" dirty="0" smtClean="0">
                <a:solidFill>
                  <a:srgbClr val="00B050"/>
                </a:solidFill>
                <a:latin typeface="仿宋_GB2312" pitchFamily="49" charset="-122"/>
                <a:ea typeface="仿宋_GB2312" pitchFamily="49" charset="-122"/>
              </a:rPr>
              <a:t>t3</a:t>
            </a:r>
            <a:r>
              <a:rPr lang="zh-CN" altLang="en-US" sz="2000" b="1" dirty="0" smtClean="0">
                <a:solidFill>
                  <a:srgbClr val="00B050"/>
                </a:solidFill>
                <a:latin typeface="仿宋_GB2312" pitchFamily="49" charset="-122"/>
                <a:ea typeface="仿宋_GB2312" pitchFamily="49" charset="-122"/>
              </a:rPr>
              <a:t>结点构成</a:t>
            </a:r>
            <a:r>
              <a:rPr lang="zh-CN" altLang="en-US" sz="2000" b="1" dirty="0">
                <a:solidFill>
                  <a:srgbClr val="00B050"/>
                </a:solidFill>
                <a:latin typeface="仿宋_GB2312" pitchFamily="49" charset="-122"/>
                <a:ea typeface="仿宋_GB2312" pitchFamily="49" charset="-122"/>
              </a:rPr>
              <a:t>的解树。</a:t>
            </a:r>
          </a:p>
        </p:txBody>
      </p:sp>
      <p:sp>
        <p:nvSpPr>
          <p:cNvPr id="250915" name="Text Box 35"/>
          <p:cNvSpPr txBox="1">
            <a:spLocks noChangeArrowheads="1"/>
          </p:cNvSpPr>
          <p:nvPr/>
        </p:nvSpPr>
        <p:spPr bwMode="auto">
          <a:xfrm>
            <a:off x="2591246" y="5089289"/>
            <a:ext cx="6445250" cy="161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2000" b="1" dirty="0">
                <a:solidFill>
                  <a:srgbClr val="0000CC"/>
                </a:solidFill>
                <a:latin typeface="Times New Roman" pitchFamily="18" charset="0"/>
              </a:rPr>
              <a:t>   </a:t>
            </a:r>
            <a:r>
              <a:rPr lang="en-US" altLang="zh-CN" sz="2000" b="1" dirty="0">
                <a:solidFill>
                  <a:srgbClr val="00B050"/>
                </a:solidFill>
                <a:latin typeface="仿宋_GB2312" pitchFamily="49" charset="-122"/>
                <a:ea typeface="仿宋_GB2312" pitchFamily="49" charset="-122"/>
              </a:rPr>
              <a:t>(4)  </a:t>
            </a:r>
            <a:r>
              <a:rPr lang="zh-CN" altLang="en-US" sz="2000" b="1" dirty="0" smtClean="0">
                <a:solidFill>
                  <a:srgbClr val="00B050"/>
                </a:solidFill>
                <a:latin typeface="仿宋_GB2312" pitchFamily="49" charset="-122"/>
                <a:ea typeface="仿宋_GB2312" pitchFamily="49" charset="-122"/>
              </a:rPr>
              <a:t>扩展结点</a:t>
            </a:r>
            <a:r>
              <a:rPr lang="en-US" altLang="zh-CN" sz="2000" b="1" dirty="0" smtClean="0">
                <a:solidFill>
                  <a:srgbClr val="00B050"/>
                </a:solidFill>
                <a:latin typeface="仿宋_GB2312" pitchFamily="49" charset="-122"/>
                <a:ea typeface="仿宋_GB2312" pitchFamily="49" charset="-122"/>
              </a:rPr>
              <a:t>A</a:t>
            </a:r>
            <a:r>
              <a:rPr lang="zh-CN" altLang="en-US" sz="2000" b="1" dirty="0">
                <a:solidFill>
                  <a:srgbClr val="00B050"/>
                </a:solidFill>
                <a:latin typeface="仿宋_GB2312" pitchFamily="49" charset="-122"/>
                <a:ea typeface="仿宋_GB2312" pitchFamily="49" charset="-122"/>
              </a:rPr>
              <a:t>，由于</a:t>
            </a:r>
            <a:r>
              <a:rPr lang="en-US" altLang="zh-CN" sz="2000" b="1" dirty="0">
                <a:solidFill>
                  <a:srgbClr val="00B050"/>
                </a:solidFill>
                <a:latin typeface="仿宋_GB2312" pitchFamily="49" charset="-122"/>
                <a:ea typeface="仿宋_GB2312" pitchFamily="49" charset="-122"/>
              </a:rPr>
              <a:t>A</a:t>
            </a:r>
            <a:r>
              <a:rPr lang="zh-CN" altLang="en-US" sz="2000" b="1" dirty="0">
                <a:solidFill>
                  <a:srgbClr val="00B050"/>
                </a:solidFill>
                <a:latin typeface="仿宋_GB2312" pitchFamily="49" charset="-122"/>
                <a:ea typeface="仿宋_GB2312" pitchFamily="49" charset="-122"/>
              </a:rPr>
              <a:t>是</a:t>
            </a:r>
            <a:r>
              <a:rPr lang="zh-CN" altLang="en-US" sz="2000" b="1" dirty="0" smtClean="0">
                <a:solidFill>
                  <a:srgbClr val="00B050"/>
                </a:solidFill>
                <a:latin typeface="仿宋_GB2312" pitchFamily="49" charset="-122"/>
                <a:ea typeface="仿宋_GB2312" pitchFamily="49" charset="-122"/>
              </a:rPr>
              <a:t>端结点，</a:t>
            </a:r>
            <a:r>
              <a:rPr lang="zh-CN" altLang="en-US" sz="2000" b="1" dirty="0">
                <a:solidFill>
                  <a:srgbClr val="00B050"/>
                </a:solidFill>
                <a:latin typeface="仿宋_GB2312" pitchFamily="49" charset="-122"/>
                <a:ea typeface="仿宋_GB2312" pitchFamily="49" charset="-122"/>
              </a:rPr>
              <a:t>因此不可扩展。调用不可解标记过程</a:t>
            </a:r>
            <a:r>
              <a:rPr lang="en-US" altLang="zh-CN" sz="2000" b="1" dirty="0">
                <a:solidFill>
                  <a:srgbClr val="00B050"/>
                </a:solidFill>
                <a:latin typeface="仿宋_GB2312" pitchFamily="49" charset="-122"/>
                <a:ea typeface="仿宋_GB2312" pitchFamily="49" charset="-122"/>
              </a:rPr>
              <a:t>…</a:t>
            </a:r>
            <a:r>
              <a:rPr lang="zh-CN" altLang="en-US" sz="2000" b="1" dirty="0">
                <a:solidFill>
                  <a:srgbClr val="00B050"/>
                </a:solidFill>
                <a:latin typeface="仿宋_GB2312" pitchFamily="49" charset="-122"/>
                <a:ea typeface="仿宋_GB2312" pitchFamily="49" charset="-122"/>
              </a:rPr>
              <a:t>。</a:t>
            </a:r>
          </a:p>
          <a:p>
            <a:pPr eaLnBrk="1" hangingPunct="1"/>
            <a:r>
              <a:rPr lang="zh-CN" altLang="en-US" sz="2000" b="1" dirty="0">
                <a:solidFill>
                  <a:srgbClr val="00B050"/>
                </a:solidFill>
                <a:latin typeface="仿宋_GB2312" pitchFamily="49" charset="-122"/>
                <a:ea typeface="仿宋_GB2312" pitchFamily="49" charset="-122"/>
              </a:rPr>
              <a:t>  </a:t>
            </a:r>
            <a:r>
              <a:rPr lang="en-US" altLang="zh-CN" sz="2000" b="1" dirty="0" smtClean="0">
                <a:solidFill>
                  <a:srgbClr val="00B050"/>
                </a:solidFill>
                <a:latin typeface="仿宋_GB2312" pitchFamily="49" charset="-122"/>
                <a:ea typeface="仿宋_GB2312" pitchFamily="49" charset="-122"/>
              </a:rPr>
              <a:t>(</a:t>
            </a:r>
            <a:r>
              <a:rPr lang="en-US" altLang="zh-CN" sz="2000" b="1" dirty="0">
                <a:solidFill>
                  <a:srgbClr val="00B050"/>
                </a:solidFill>
                <a:latin typeface="仿宋_GB2312" pitchFamily="49" charset="-122"/>
                <a:ea typeface="仿宋_GB2312" pitchFamily="49" charset="-122"/>
              </a:rPr>
              <a:t>5) </a:t>
            </a:r>
            <a:r>
              <a:rPr lang="zh-CN" altLang="en-US" sz="2000" b="1" dirty="0">
                <a:solidFill>
                  <a:srgbClr val="00B050"/>
                </a:solidFill>
                <a:latin typeface="仿宋_GB2312" pitchFamily="49" charset="-122"/>
                <a:ea typeface="仿宋_GB2312" pitchFamily="49" charset="-122"/>
              </a:rPr>
              <a:t>扩展</a:t>
            </a:r>
            <a:r>
              <a:rPr lang="en-US" altLang="zh-CN" sz="2000" b="1" dirty="0">
                <a:solidFill>
                  <a:srgbClr val="00B050"/>
                </a:solidFill>
                <a:latin typeface="仿宋_GB2312" pitchFamily="49" charset="-122"/>
                <a:ea typeface="仿宋_GB2312" pitchFamily="49" charset="-122"/>
              </a:rPr>
              <a:t>4</a:t>
            </a:r>
            <a:r>
              <a:rPr lang="zh-CN" altLang="en-US" sz="2000" b="1" dirty="0" smtClean="0">
                <a:solidFill>
                  <a:srgbClr val="00B050"/>
                </a:solidFill>
                <a:latin typeface="仿宋_GB2312" pitchFamily="49" charset="-122"/>
                <a:ea typeface="仿宋_GB2312" pitchFamily="49" charset="-122"/>
              </a:rPr>
              <a:t>号结点，</a:t>
            </a:r>
            <a:r>
              <a:rPr lang="zh-CN" altLang="en-US" sz="2000" b="1" dirty="0">
                <a:solidFill>
                  <a:srgbClr val="00B050"/>
                </a:solidFill>
                <a:latin typeface="仿宋_GB2312" pitchFamily="49" charset="-122"/>
                <a:ea typeface="仿宋_GB2312" pitchFamily="49" charset="-122"/>
              </a:rPr>
              <a:t>生成</a:t>
            </a:r>
            <a:r>
              <a:rPr lang="en-US" altLang="zh-CN" sz="2000" b="1" dirty="0" smtClean="0">
                <a:solidFill>
                  <a:srgbClr val="00B050"/>
                </a:solidFill>
                <a:latin typeface="仿宋_GB2312" pitchFamily="49" charset="-122"/>
                <a:ea typeface="仿宋_GB2312" pitchFamily="49" charset="-122"/>
              </a:rPr>
              <a:t>t2</a:t>
            </a:r>
            <a:r>
              <a:rPr lang="zh-CN" altLang="en-US" sz="2000" b="1" dirty="0" smtClean="0">
                <a:solidFill>
                  <a:srgbClr val="00B050"/>
                </a:solidFill>
                <a:latin typeface="仿宋_GB2312" pitchFamily="49" charset="-122"/>
                <a:ea typeface="仿宋_GB2312" pitchFamily="49" charset="-122"/>
              </a:rPr>
              <a:t>结点和</a:t>
            </a:r>
            <a:r>
              <a:rPr lang="en-US" altLang="zh-CN" sz="2000" b="1" dirty="0" smtClean="0">
                <a:solidFill>
                  <a:srgbClr val="00B050"/>
                </a:solidFill>
                <a:latin typeface="仿宋_GB2312" pitchFamily="49" charset="-122"/>
                <a:ea typeface="仿宋_GB2312" pitchFamily="49" charset="-122"/>
              </a:rPr>
              <a:t>B</a:t>
            </a:r>
            <a:r>
              <a:rPr lang="zh-CN" altLang="en-US" sz="2000" b="1" dirty="0" smtClean="0">
                <a:solidFill>
                  <a:srgbClr val="00B050"/>
                </a:solidFill>
                <a:latin typeface="仿宋_GB2312" pitchFamily="49" charset="-122"/>
                <a:ea typeface="仿宋_GB2312" pitchFamily="49" charset="-122"/>
              </a:rPr>
              <a:t>结点。</a:t>
            </a:r>
            <a:r>
              <a:rPr lang="zh-CN" altLang="en-US" sz="2000" b="1" dirty="0">
                <a:solidFill>
                  <a:srgbClr val="00B050"/>
                </a:solidFill>
                <a:latin typeface="仿宋_GB2312" pitchFamily="49" charset="-122"/>
                <a:ea typeface="仿宋_GB2312" pitchFamily="49" charset="-122"/>
              </a:rPr>
              <a:t>由于</a:t>
            </a:r>
            <a:r>
              <a:rPr lang="en-US" altLang="zh-CN" sz="2000" b="1" dirty="0">
                <a:solidFill>
                  <a:srgbClr val="00B050"/>
                </a:solidFill>
                <a:latin typeface="仿宋_GB2312" pitchFamily="49" charset="-122"/>
                <a:ea typeface="仿宋_GB2312" pitchFamily="49" charset="-122"/>
              </a:rPr>
              <a:t>t2</a:t>
            </a:r>
            <a:r>
              <a:rPr lang="zh-CN" altLang="en-US" sz="2000" b="1" dirty="0">
                <a:solidFill>
                  <a:srgbClr val="00B050"/>
                </a:solidFill>
                <a:latin typeface="仿宋_GB2312" pitchFamily="49" charset="-122"/>
                <a:ea typeface="仿宋_GB2312" pitchFamily="49" charset="-122"/>
              </a:rPr>
              <a:t>为</a:t>
            </a:r>
            <a:r>
              <a:rPr lang="zh-CN" altLang="en-US" sz="2000" b="1" dirty="0" smtClean="0">
                <a:solidFill>
                  <a:srgbClr val="00B050"/>
                </a:solidFill>
                <a:latin typeface="仿宋_GB2312" pitchFamily="49" charset="-122"/>
                <a:ea typeface="仿宋_GB2312" pitchFamily="49" charset="-122"/>
              </a:rPr>
              <a:t>终止结点，</a:t>
            </a:r>
            <a:r>
              <a:rPr lang="zh-CN" altLang="en-US" sz="2000" b="1" dirty="0">
                <a:solidFill>
                  <a:srgbClr val="00B050"/>
                </a:solidFill>
                <a:latin typeface="仿宋_GB2312" pitchFamily="49" charset="-122"/>
                <a:ea typeface="仿宋_GB2312" pitchFamily="49" charset="-122"/>
              </a:rPr>
              <a:t>则标记它为可</a:t>
            </a:r>
            <a:r>
              <a:rPr lang="zh-CN" altLang="en-US" sz="2000" b="1" dirty="0" smtClean="0">
                <a:solidFill>
                  <a:srgbClr val="00B050"/>
                </a:solidFill>
                <a:latin typeface="仿宋_GB2312" pitchFamily="49" charset="-122"/>
                <a:ea typeface="仿宋_GB2312" pitchFamily="49" charset="-122"/>
              </a:rPr>
              <a:t>解结点，</a:t>
            </a:r>
            <a:r>
              <a:rPr lang="zh-CN" altLang="en-US" sz="2000" b="1" dirty="0">
                <a:solidFill>
                  <a:srgbClr val="00B050"/>
                </a:solidFill>
                <a:latin typeface="仿宋_GB2312" pitchFamily="49" charset="-122"/>
                <a:ea typeface="仿宋_GB2312" pitchFamily="49" charset="-122"/>
              </a:rPr>
              <a:t>并应用可解标记过程，可标记</a:t>
            </a:r>
            <a:r>
              <a:rPr lang="en-US" altLang="zh-CN" sz="2000" b="1" dirty="0">
                <a:solidFill>
                  <a:srgbClr val="00B050"/>
                </a:solidFill>
                <a:latin typeface="仿宋_GB2312" pitchFamily="49" charset="-122"/>
                <a:ea typeface="仿宋_GB2312" pitchFamily="49" charset="-122"/>
              </a:rPr>
              <a:t>2</a:t>
            </a:r>
            <a:r>
              <a:rPr lang="zh-CN" altLang="en-US" sz="2000" b="1" dirty="0" smtClean="0">
                <a:solidFill>
                  <a:srgbClr val="00B050"/>
                </a:solidFill>
                <a:latin typeface="仿宋_GB2312" pitchFamily="49" charset="-122"/>
                <a:ea typeface="仿宋_GB2312" pitchFamily="49" charset="-122"/>
              </a:rPr>
              <a:t>号结点为</a:t>
            </a:r>
            <a:r>
              <a:rPr lang="zh-CN" altLang="en-US" sz="2000" b="1" dirty="0">
                <a:solidFill>
                  <a:srgbClr val="00B050"/>
                </a:solidFill>
                <a:latin typeface="仿宋_GB2312" pitchFamily="49" charset="-122"/>
                <a:ea typeface="仿宋_GB2312" pitchFamily="49" charset="-122"/>
              </a:rPr>
              <a:t>可解，但不能标记</a:t>
            </a:r>
            <a:r>
              <a:rPr lang="en-US" altLang="zh-CN" sz="2000" b="1" dirty="0">
                <a:solidFill>
                  <a:srgbClr val="00B050"/>
                </a:solidFill>
                <a:latin typeface="仿宋_GB2312" pitchFamily="49" charset="-122"/>
                <a:ea typeface="仿宋_GB2312" pitchFamily="49" charset="-122"/>
              </a:rPr>
              <a:t>1</a:t>
            </a:r>
            <a:r>
              <a:rPr lang="zh-CN" altLang="en-US" sz="2000" b="1" dirty="0" smtClean="0">
                <a:solidFill>
                  <a:srgbClr val="00B050"/>
                </a:solidFill>
                <a:latin typeface="仿宋_GB2312" pitchFamily="49" charset="-122"/>
                <a:ea typeface="仿宋_GB2312" pitchFamily="49" charset="-122"/>
              </a:rPr>
              <a:t>号结点为</a:t>
            </a:r>
            <a:r>
              <a:rPr lang="zh-CN" altLang="en-US" sz="2000" b="1" dirty="0">
                <a:solidFill>
                  <a:srgbClr val="00B050"/>
                </a:solidFill>
                <a:latin typeface="仿宋_GB2312" pitchFamily="49" charset="-122"/>
                <a:ea typeface="仿宋_GB2312" pitchFamily="49" charset="-122"/>
              </a:rPr>
              <a:t>可解。</a:t>
            </a:r>
          </a:p>
        </p:txBody>
      </p:sp>
      <p:sp>
        <p:nvSpPr>
          <p:cNvPr id="250916" name="Rectangle 36"/>
          <p:cNvSpPr>
            <a:spLocks noChangeArrowheads="1"/>
          </p:cNvSpPr>
          <p:nvPr/>
        </p:nvSpPr>
        <p:spPr bwMode="auto">
          <a:xfrm>
            <a:off x="142875" y="3536950"/>
            <a:ext cx="2303463"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000" b="1" dirty="0">
                <a:solidFill>
                  <a:srgbClr val="00B050"/>
                </a:solidFill>
                <a:latin typeface="仿宋_GB2312" pitchFamily="49" charset="-122"/>
                <a:ea typeface="仿宋_GB2312" pitchFamily="49" charset="-122"/>
              </a:rPr>
              <a:t>(3) </a:t>
            </a:r>
            <a:r>
              <a:rPr lang="zh-CN" altLang="en-US" sz="2000" b="1" dirty="0">
                <a:solidFill>
                  <a:srgbClr val="00B050"/>
                </a:solidFill>
                <a:latin typeface="仿宋_GB2312" pitchFamily="49" charset="-122"/>
                <a:ea typeface="仿宋_GB2312" pitchFamily="49" charset="-122"/>
              </a:rPr>
              <a:t>扩展</a:t>
            </a:r>
            <a:r>
              <a:rPr lang="en-US" altLang="zh-CN" sz="2000" b="1" dirty="0">
                <a:solidFill>
                  <a:srgbClr val="00B050"/>
                </a:solidFill>
                <a:latin typeface="仿宋_GB2312" pitchFamily="49" charset="-122"/>
                <a:ea typeface="仿宋_GB2312" pitchFamily="49" charset="-122"/>
              </a:rPr>
              <a:t>3</a:t>
            </a:r>
            <a:r>
              <a:rPr lang="zh-CN" altLang="en-US" sz="2000" b="1" dirty="0" smtClean="0">
                <a:solidFill>
                  <a:srgbClr val="00B050"/>
                </a:solidFill>
                <a:latin typeface="仿宋_GB2312" pitchFamily="49" charset="-122"/>
                <a:ea typeface="仿宋_GB2312" pitchFamily="49" charset="-122"/>
              </a:rPr>
              <a:t>号结点，</a:t>
            </a:r>
            <a:endParaRPr lang="zh-CN" altLang="en-US" sz="2000" b="1" dirty="0">
              <a:solidFill>
                <a:srgbClr val="00B050"/>
              </a:solidFill>
              <a:latin typeface="仿宋_GB2312" pitchFamily="49" charset="-122"/>
              <a:ea typeface="仿宋_GB2312" pitchFamily="49" charset="-122"/>
            </a:endParaRPr>
          </a:p>
          <a:p>
            <a:r>
              <a:rPr lang="zh-CN" altLang="en-US" sz="2000" b="1" dirty="0">
                <a:solidFill>
                  <a:srgbClr val="00B050"/>
                </a:solidFill>
                <a:latin typeface="仿宋_GB2312" pitchFamily="49" charset="-122"/>
                <a:ea typeface="仿宋_GB2312" pitchFamily="49" charset="-122"/>
              </a:rPr>
              <a:t>生成</a:t>
            </a:r>
            <a:r>
              <a:rPr lang="en-US" altLang="zh-CN" sz="2000" b="1" dirty="0" smtClean="0">
                <a:solidFill>
                  <a:srgbClr val="00B050"/>
                </a:solidFill>
                <a:latin typeface="仿宋_GB2312" pitchFamily="49" charset="-122"/>
                <a:ea typeface="仿宋_GB2312" pitchFamily="49" charset="-122"/>
              </a:rPr>
              <a:t>t1</a:t>
            </a:r>
            <a:r>
              <a:rPr lang="zh-CN" altLang="en-US" sz="2000" b="1" dirty="0" smtClean="0">
                <a:solidFill>
                  <a:srgbClr val="00B050"/>
                </a:solidFill>
                <a:latin typeface="仿宋_GB2312" pitchFamily="49" charset="-122"/>
                <a:ea typeface="仿宋_GB2312" pitchFamily="49" charset="-122"/>
              </a:rPr>
              <a:t>结点和</a:t>
            </a:r>
            <a:r>
              <a:rPr lang="en-US" altLang="zh-CN" sz="2000" b="1" dirty="0">
                <a:solidFill>
                  <a:srgbClr val="00B050"/>
                </a:solidFill>
                <a:latin typeface="仿宋_GB2312" pitchFamily="49" charset="-122"/>
                <a:ea typeface="仿宋_GB2312" pitchFamily="49" charset="-122"/>
              </a:rPr>
              <a:t>5</a:t>
            </a:r>
            <a:r>
              <a:rPr lang="zh-CN" altLang="en-US" sz="2000" b="1" dirty="0" smtClean="0">
                <a:solidFill>
                  <a:srgbClr val="00B050"/>
                </a:solidFill>
                <a:latin typeface="仿宋_GB2312" pitchFamily="49" charset="-122"/>
                <a:ea typeface="仿宋_GB2312" pitchFamily="49" charset="-122"/>
              </a:rPr>
              <a:t>号</a:t>
            </a:r>
            <a:r>
              <a:rPr lang="zh-CN" altLang="en-US" sz="2000" b="1" dirty="0">
                <a:solidFill>
                  <a:srgbClr val="00B050"/>
                </a:solidFill>
                <a:latin typeface="仿宋_GB2312" pitchFamily="49" charset="-122"/>
                <a:ea typeface="仿宋_GB2312" pitchFamily="49" charset="-122"/>
              </a:rPr>
              <a:t>结</a:t>
            </a:r>
            <a:r>
              <a:rPr lang="zh-CN" altLang="en-US" sz="2000" b="1" dirty="0" smtClean="0">
                <a:solidFill>
                  <a:srgbClr val="00B050"/>
                </a:solidFill>
                <a:latin typeface="仿宋_GB2312" pitchFamily="49" charset="-122"/>
                <a:ea typeface="仿宋_GB2312" pitchFamily="49" charset="-122"/>
              </a:rPr>
              <a:t>点</a:t>
            </a:r>
            <a:r>
              <a:rPr lang="zh-CN" altLang="en-US" sz="2000" b="1" dirty="0">
                <a:solidFill>
                  <a:srgbClr val="00B050"/>
                </a:solidFill>
                <a:latin typeface="仿宋_GB2312" pitchFamily="49" charset="-122"/>
                <a:ea typeface="仿宋_GB2312" pitchFamily="49" charset="-122"/>
              </a:rPr>
              <a:t>。由于</a:t>
            </a:r>
            <a:r>
              <a:rPr lang="en-US" altLang="zh-CN" sz="2000" b="1" dirty="0">
                <a:solidFill>
                  <a:srgbClr val="00B050"/>
                </a:solidFill>
                <a:latin typeface="仿宋_GB2312" pitchFamily="49" charset="-122"/>
                <a:ea typeface="仿宋_GB2312" pitchFamily="49" charset="-122"/>
              </a:rPr>
              <a:t>t1</a:t>
            </a:r>
            <a:r>
              <a:rPr lang="zh-CN" altLang="en-US" sz="2000" b="1" dirty="0">
                <a:solidFill>
                  <a:srgbClr val="00B050"/>
                </a:solidFill>
                <a:latin typeface="仿宋_GB2312" pitchFamily="49" charset="-122"/>
                <a:ea typeface="仿宋_GB2312" pitchFamily="49" charset="-122"/>
              </a:rPr>
              <a:t>为</a:t>
            </a:r>
            <a:r>
              <a:rPr lang="zh-CN" altLang="en-US" sz="2000" b="1" dirty="0" smtClean="0">
                <a:solidFill>
                  <a:srgbClr val="00B050"/>
                </a:solidFill>
                <a:latin typeface="仿宋_GB2312" pitchFamily="49" charset="-122"/>
                <a:ea typeface="仿宋_GB2312" pitchFamily="49" charset="-122"/>
              </a:rPr>
              <a:t>终止结点，</a:t>
            </a:r>
            <a:r>
              <a:rPr lang="zh-CN" altLang="en-US" sz="2000" b="1" dirty="0">
                <a:solidFill>
                  <a:srgbClr val="00B050"/>
                </a:solidFill>
                <a:latin typeface="仿宋_GB2312" pitchFamily="49" charset="-122"/>
                <a:ea typeface="仿宋_GB2312" pitchFamily="49" charset="-122"/>
              </a:rPr>
              <a:t>则标记它为可</a:t>
            </a:r>
            <a:r>
              <a:rPr lang="zh-CN" altLang="en-US" sz="2000" b="1" dirty="0" smtClean="0">
                <a:solidFill>
                  <a:srgbClr val="00B050"/>
                </a:solidFill>
                <a:latin typeface="仿宋_GB2312" pitchFamily="49" charset="-122"/>
                <a:ea typeface="仿宋_GB2312" pitchFamily="49" charset="-122"/>
              </a:rPr>
              <a:t>解结点，</a:t>
            </a:r>
            <a:r>
              <a:rPr lang="zh-CN" altLang="en-US" sz="2000" b="1" dirty="0">
                <a:solidFill>
                  <a:srgbClr val="00B050"/>
                </a:solidFill>
                <a:latin typeface="仿宋_GB2312" pitchFamily="49" charset="-122"/>
                <a:ea typeface="仿宋_GB2312" pitchFamily="49" charset="-122"/>
              </a:rPr>
              <a:t>并应用可解标记过程，不能确定</a:t>
            </a:r>
            <a:r>
              <a:rPr lang="en-US" altLang="zh-CN" sz="2000" b="1" dirty="0">
                <a:solidFill>
                  <a:srgbClr val="00B050"/>
                </a:solidFill>
                <a:latin typeface="仿宋_GB2312" pitchFamily="49" charset="-122"/>
                <a:ea typeface="仿宋_GB2312" pitchFamily="49" charset="-122"/>
              </a:rPr>
              <a:t>3</a:t>
            </a:r>
            <a:r>
              <a:rPr lang="zh-CN" altLang="en-US" sz="2000" b="1" dirty="0" smtClean="0">
                <a:solidFill>
                  <a:srgbClr val="00B050"/>
                </a:solidFill>
                <a:latin typeface="仿宋_GB2312" pitchFamily="49" charset="-122"/>
                <a:ea typeface="仿宋_GB2312" pitchFamily="49" charset="-122"/>
              </a:rPr>
              <a:t>号结点是否</a:t>
            </a:r>
            <a:r>
              <a:rPr lang="zh-CN" altLang="en-US" sz="2000" b="1" dirty="0">
                <a:solidFill>
                  <a:srgbClr val="00B050"/>
                </a:solidFill>
                <a:latin typeface="仿宋_GB2312" pitchFamily="49" charset="-122"/>
                <a:ea typeface="仿宋_GB2312" pitchFamily="49" charset="-122"/>
              </a:rPr>
              <a:t>可</a:t>
            </a:r>
            <a:r>
              <a:rPr lang="zh-CN" altLang="en-US" sz="2000" b="1" dirty="0" smtClean="0">
                <a:solidFill>
                  <a:srgbClr val="00B050"/>
                </a:solidFill>
                <a:latin typeface="仿宋_GB2312" pitchFamily="49" charset="-122"/>
                <a:ea typeface="仿宋_GB2312" pitchFamily="49" charset="-122"/>
              </a:rPr>
              <a:t>解结点</a:t>
            </a:r>
            <a:r>
              <a:rPr lang="zh-CN" altLang="en-US" b="1" dirty="0" smtClean="0">
                <a:solidFill>
                  <a:srgbClr val="0000CC"/>
                </a:solidFill>
              </a:rPr>
              <a:t>。</a:t>
            </a:r>
            <a:endParaRPr lang="zh-CN" altLang="en-US" b="1" dirty="0">
              <a:solidFill>
                <a:srgbClr val="0000CC"/>
              </a:solidFill>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091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091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0915"/>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0913"/>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509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0911" grpId="0"/>
      <p:bldP spid="250913" grpId="0"/>
      <p:bldP spid="250914" grpId="0"/>
      <p:bldP spid="250915" grpId="0"/>
      <p:bldP spid="250916" grpId="0"/>
    </p:bld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1" name="Text Box 2"/>
          <p:cNvSpPr txBox="1">
            <a:spLocks noChangeArrowheads="1"/>
          </p:cNvSpPr>
          <p:nvPr/>
        </p:nvSpPr>
        <p:spPr bwMode="auto">
          <a:xfrm>
            <a:off x="143508" y="1124744"/>
            <a:ext cx="8858250" cy="5469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342900" indent="-342900" eaLnBrk="1" hangingPunct="1">
              <a:lnSpc>
                <a:spcPct val="110000"/>
              </a:lnSpc>
              <a:spcBef>
                <a:spcPct val="15000"/>
              </a:spcBef>
              <a:buFont typeface="Arial" pitchFamily="34" charset="0"/>
              <a:buChar char="•"/>
            </a:pPr>
            <a:r>
              <a:rPr kumimoji="1" lang="zh-CN" altLang="en-US" sz="2400" b="1" dirty="0" smtClean="0">
                <a:solidFill>
                  <a:srgbClr val="C00000"/>
                </a:solidFill>
                <a:latin typeface="幼圆" pitchFamily="49" charset="-122"/>
                <a:ea typeface="幼圆" pitchFamily="49" charset="-122"/>
              </a:rPr>
              <a:t>与</a:t>
            </a:r>
            <a:r>
              <a:rPr kumimoji="1" lang="en-US" altLang="zh-CN" sz="2400" b="1" dirty="0">
                <a:solidFill>
                  <a:srgbClr val="C00000"/>
                </a:solidFill>
                <a:latin typeface="幼圆" pitchFamily="49" charset="-122"/>
                <a:ea typeface="幼圆" pitchFamily="49" charset="-122"/>
              </a:rPr>
              <a:t>/</a:t>
            </a:r>
            <a:r>
              <a:rPr kumimoji="1" lang="zh-CN" altLang="en-US" sz="2400" b="1" dirty="0">
                <a:solidFill>
                  <a:srgbClr val="C00000"/>
                </a:solidFill>
                <a:latin typeface="幼圆" pitchFamily="49" charset="-122"/>
                <a:ea typeface="幼圆" pitchFamily="49" charset="-122"/>
              </a:rPr>
              <a:t>或树的深度优先搜索和与</a:t>
            </a:r>
            <a:r>
              <a:rPr kumimoji="1" lang="en-US" altLang="zh-CN" sz="2400" b="1" dirty="0">
                <a:solidFill>
                  <a:srgbClr val="C00000"/>
                </a:solidFill>
                <a:latin typeface="幼圆" pitchFamily="49" charset="-122"/>
                <a:ea typeface="幼圆" pitchFamily="49" charset="-122"/>
              </a:rPr>
              <a:t>/</a:t>
            </a:r>
            <a:r>
              <a:rPr kumimoji="1" lang="zh-CN" altLang="en-US" sz="2400" b="1" dirty="0">
                <a:solidFill>
                  <a:srgbClr val="C00000"/>
                </a:solidFill>
                <a:latin typeface="幼圆" pitchFamily="49" charset="-122"/>
                <a:ea typeface="幼圆" pitchFamily="49" charset="-122"/>
              </a:rPr>
              <a:t>或树的</a:t>
            </a:r>
            <a:r>
              <a:rPr kumimoji="1" lang="zh-CN" altLang="en-US" sz="2400" b="1" dirty="0" smtClean="0">
                <a:solidFill>
                  <a:srgbClr val="C00000"/>
                </a:solidFill>
                <a:latin typeface="幼圆" pitchFamily="49" charset="-122"/>
                <a:ea typeface="幼圆" pitchFamily="49" charset="-122"/>
              </a:rPr>
              <a:t>广度优先搜索主要</a:t>
            </a:r>
            <a:r>
              <a:rPr kumimoji="1" lang="zh-CN" altLang="en-US" sz="2400" b="1" dirty="0">
                <a:solidFill>
                  <a:srgbClr val="C00000"/>
                </a:solidFill>
                <a:latin typeface="幼圆" pitchFamily="49" charset="-122"/>
                <a:ea typeface="幼圆" pitchFamily="49" charset="-122"/>
              </a:rPr>
              <a:t>区别在于</a:t>
            </a:r>
            <a:r>
              <a:rPr kumimoji="1" lang="en-US" altLang="zh-CN" sz="2400" b="1" dirty="0">
                <a:solidFill>
                  <a:srgbClr val="C00000"/>
                </a:solidFill>
                <a:latin typeface="幼圆" pitchFamily="49" charset="-122"/>
                <a:ea typeface="幼圆" pitchFamily="49" charset="-122"/>
              </a:rPr>
              <a:t>Open</a:t>
            </a:r>
            <a:r>
              <a:rPr kumimoji="1" lang="zh-CN" altLang="en-US" sz="2400" b="1" dirty="0">
                <a:solidFill>
                  <a:srgbClr val="C00000"/>
                </a:solidFill>
                <a:latin typeface="幼圆" pitchFamily="49" charset="-122"/>
                <a:ea typeface="幼圆" pitchFamily="49" charset="-122"/>
              </a:rPr>
              <a:t>表</a:t>
            </a:r>
            <a:r>
              <a:rPr kumimoji="1" lang="zh-CN" altLang="en-US" sz="2400" b="1" dirty="0" smtClean="0">
                <a:solidFill>
                  <a:srgbClr val="C00000"/>
                </a:solidFill>
                <a:latin typeface="幼圆" pitchFamily="49" charset="-122"/>
                <a:ea typeface="幼圆" pitchFamily="49" charset="-122"/>
              </a:rPr>
              <a:t>中结点的</a:t>
            </a:r>
            <a:r>
              <a:rPr kumimoji="1" lang="zh-CN" altLang="en-US" sz="2400" b="1" dirty="0">
                <a:solidFill>
                  <a:srgbClr val="C00000"/>
                </a:solidFill>
                <a:latin typeface="幼圆" pitchFamily="49" charset="-122"/>
                <a:ea typeface="幼圆" pitchFamily="49" charset="-122"/>
              </a:rPr>
              <a:t>排列顺序</a:t>
            </a:r>
            <a:r>
              <a:rPr kumimoji="1" lang="zh-CN" altLang="en-US" sz="2400" b="1" dirty="0" smtClean="0">
                <a:solidFill>
                  <a:srgbClr val="C00000"/>
                </a:solidFill>
                <a:latin typeface="幼圆" pitchFamily="49" charset="-122"/>
                <a:ea typeface="幼圆" pitchFamily="49" charset="-122"/>
              </a:rPr>
              <a:t>不同</a:t>
            </a:r>
            <a:r>
              <a:rPr kumimoji="1" lang="en-US" altLang="zh-CN" sz="2400" b="1" dirty="0" smtClean="0">
                <a:solidFill>
                  <a:srgbClr val="C00000"/>
                </a:solidFill>
                <a:latin typeface="幼圆" pitchFamily="49" charset="-122"/>
                <a:ea typeface="幼圆" pitchFamily="49" charset="-122"/>
              </a:rPr>
              <a:t>: </a:t>
            </a:r>
            <a:r>
              <a:rPr kumimoji="1" lang="zh-CN" altLang="en-US" sz="2400" b="1" dirty="0" smtClean="0">
                <a:solidFill>
                  <a:srgbClr val="C00000"/>
                </a:solidFill>
                <a:latin typeface="幼圆" pitchFamily="49" charset="-122"/>
                <a:ea typeface="幼圆" pitchFamily="49" charset="-122"/>
              </a:rPr>
              <a:t>在扩展结点时</a:t>
            </a:r>
            <a:r>
              <a:rPr kumimoji="1" lang="zh-CN" altLang="en-US" sz="2400" b="1" dirty="0">
                <a:solidFill>
                  <a:srgbClr val="C00000"/>
                </a:solidFill>
                <a:latin typeface="幼圆" pitchFamily="49" charset="-122"/>
                <a:ea typeface="幼圆" pitchFamily="49" charset="-122"/>
              </a:rPr>
              <a:t>，与</a:t>
            </a:r>
            <a:r>
              <a:rPr kumimoji="1" lang="en-US" altLang="zh-CN" sz="2400" b="1" dirty="0">
                <a:solidFill>
                  <a:srgbClr val="C00000"/>
                </a:solidFill>
                <a:latin typeface="幼圆" pitchFamily="49" charset="-122"/>
                <a:ea typeface="幼圆" pitchFamily="49" charset="-122"/>
              </a:rPr>
              <a:t>/</a:t>
            </a:r>
            <a:r>
              <a:rPr kumimoji="1" lang="zh-CN" altLang="en-US" sz="2400" b="1" dirty="0">
                <a:solidFill>
                  <a:srgbClr val="C00000"/>
                </a:solidFill>
                <a:latin typeface="幼圆" pitchFamily="49" charset="-122"/>
                <a:ea typeface="幼圆" pitchFamily="49" charset="-122"/>
              </a:rPr>
              <a:t>或树的深度优先搜索过程总是把刚生成</a:t>
            </a:r>
            <a:r>
              <a:rPr kumimoji="1" lang="zh-CN" altLang="en-US" sz="2400" b="1" dirty="0" smtClean="0">
                <a:solidFill>
                  <a:srgbClr val="C00000"/>
                </a:solidFill>
                <a:latin typeface="幼圆" pitchFamily="49" charset="-122"/>
                <a:ea typeface="幼圆" pitchFamily="49" charset="-122"/>
              </a:rPr>
              <a:t>的结点放</a:t>
            </a:r>
            <a:r>
              <a:rPr kumimoji="1" lang="zh-CN" altLang="en-US" sz="2400" b="1" dirty="0">
                <a:solidFill>
                  <a:srgbClr val="C00000"/>
                </a:solidFill>
                <a:latin typeface="幼圆" pitchFamily="49" charset="-122"/>
                <a:ea typeface="幼圆" pitchFamily="49" charset="-122"/>
              </a:rPr>
              <a:t>在</a:t>
            </a:r>
            <a:r>
              <a:rPr kumimoji="1" lang="en-US" altLang="zh-CN" sz="2400" b="1" dirty="0">
                <a:solidFill>
                  <a:srgbClr val="C00000"/>
                </a:solidFill>
                <a:latin typeface="幼圆" pitchFamily="49" charset="-122"/>
                <a:ea typeface="幼圆" pitchFamily="49" charset="-122"/>
              </a:rPr>
              <a:t>Open</a:t>
            </a:r>
            <a:r>
              <a:rPr kumimoji="1" lang="zh-CN" altLang="en-US" sz="2400" b="1" dirty="0">
                <a:solidFill>
                  <a:srgbClr val="C00000"/>
                </a:solidFill>
                <a:latin typeface="幼圆" pitchFamily="49" charset="-122"/>
                <a:ea typeface="幼圆" pitchFamily="49" charset="-122"/>
              </a:rPr>
              <a:t>表的首部。</a:t>
            </a:r>
          </a:p>
          <a:p>
            <a:pPr marL="342900" indent="-342900" eaLnBrk="1" hangingPunct="1">
              <a:lnSpc>
                <a:spcPct val="110000"/>
              </a:lnSpc>
              <a:spcBef>
                <a:spcPts val="1800"/>
              </a:spcBef>
              <a:buFont typeface="Arial" pitchFamily="34" charset="0"/>
              <a:buChar char="•"/>
            </a:pPr>
            <a:r>
              <a:rPr kumimoji="1" lang="zh-CN" altLang="en-US" sz="2400" b="1" dirty="0" smtClean="0">
                <a:solidFill>
                  <a:srgbClr val="0000CC"/>
                </a:solidFill>
                <a:latin typeface="幼圆" pitchFamily="49" charset="-122"/>
                <a:ea typeface="幼圆" pitchFamily="49" charset="-122"/>
              </a:rPr>
              <a:t>与</a:t>
            </a:r>
            <a:r>
              <a:rPr kumimoji="1" lang="en-US" altLang="zh-CN" sz="2400" b="1" dirty="0">
                <a:solidFill>
                  <a:srgbClr val="0000CC"/>
                </a:solidFill>
                <a:latin typeface="幼圆" pitchFamily="49" charset="-122"/>
                <a:ea typeface="幼圆" pitchFamily="49" charset="-122"/>
              </a:rPr>
              <a:t>/</a:t>
            </a:r>
            <a:r>
              <a:rPr kumimoji="1" lang="zh-CN" altLang="en-US" sz="2400" b="1" dirty="0">
                <a:solidFill>
                  <a:srgbClr val="0000CC"/>
                </a:solidFill>
                <a:latin typeface="幼圆" pitchFamily="49" charset="-122"/>
                <a:ea typeface="幼圆" pitchFamily="49" charset="-122"/>
              </a:rPr>
              <a:t>或树的深度优先搜索也可以带有深度限制</a:t>
            </a:r>
            <a:r>
              <a:rPr kumimoji="1" lang="en-US" altLang="zh-CN" sz="2400" b="1" dirty="0" err="1">
                <a:solidFill>
                  <a:srgbClr val="0000CC"/>
                </a:solidFill>
                <a:latin typeface="幼圆" pitchFamily="49" charset="-122"/>
                <a:ea typeface="幼圆" pitchFamily="49" charset="-122"/>
              </a:rPr>
              <a:t>d</a:t>
            </a:r>
            <a:r>
              <a:rPr kumimoji="1" lang="en-US" altLang="zh-CN" sz="2400" b="1" baseline="-25000" dirty="0" err="1">
                <a:solidFill>
                  <a:srgbClr val="0000CC"/>
                </a:solidFill>
                <a:latin typeface="幼圆" pitchFamily="49" charset="-122"/>
                <a:ea typeface="幼圆" pitchFamily="49" charset="-122"/>
              </a:rPr>
              <a:t>m</a:t>
            </a:r>
            <a:r>
              <a:rPr kumimoji="1" lang="zh-CN" altLang="en-US" sz="2400" b="1" dirty="0">
                <a:solidFill>
                  <a:srgbClr val="0000CC"/>
                </a:solidFill>
                <a:latin typeface="幼圆" pitchFamily="49" charset="-122"/>
                <a:ea typeface="幼圆" pitchFamily="49" charset="-122"/>
              </a:rPr>
              <a:t>，其搜索算法如下：</a:t>
            </a:r>
          </a:p>
          <a:p>
            <a:pPr eaLnBrk="1" hangingPunct="1">
              <a:lnSpc>
                <a:spcPct val="110000"/>
              </a:lnSpc>
              <a:spcBef>
                <a:spcPct val="15000"/>
              </a:spcBef>
            </a:pPr>
            <a:r>
              <a:rPr kumimoji="1" lang="zh-CN" altLang="en-US" sz="2400" b="1" dirty="0">
                <a:solidFill>
                  <a:srgbClr val="0000CC"/>
                </a:solidFill>
                <a:latin typeface="仿宋_GB2312" pitchFamily="49" charset="-122"/>
                <a:ea typeface="仿宋_GB2312" pitchFamily="49" charset="-122"/>
              </a:rPr>
              <a:t>   </a:t>
            </a:r>
            <a:r>
              <a:rPr kumimoji="1" lang="en-US" altLang="zh-CN" sz="2400" b="1" dirty="0">
                <a:latin typeface="仿宋_GB2312" pitchFamily="49" charset="-122"/>
                <a:ea typeface="仿宋_GB2312" pitchFamily="49" charset="-122"/>
              </a:rPr>
              <a:t>(1)</a:t>
            </a:r>
            <a:r>
              <a:rPr kumimoji="1" lang="zh-CN" altLang="en-US" sz="2400" b="1" dirty="0">
                <a:latin typeface="仿宋_GB2312" pitchFamily="49" charset="-122"/>
                <a:ea typeface="仿宋_GB2312" pitchFamily="49" charset="-122"/>
              </a:rPr>
              <a:t>把</a:t>
            </a:r>
            <a:r>
              <a:rPr kumimoji="1" lang="zh-CN" altLang="en-US" sz="2400" b="1" dirty="0" smtClean="0">
                <a:latin typeface="仿宋_GB2312" pitchFamily="49" charset="-122"/>
                <a:ea typeface="仿宋_GB2312" pitchFamily="49" charset="-122"/>
              </a:rPr>
              <a:t>初始结点</a:t>
            </a:r>
            <a:r>
              <a:rPr kumimoji="1" lang="en-US" altLang="zh-CN" sz="2400" b="1" dirty="0" smtClean="0">
                <a:latin typeface="仿宋_GB2312" pitchFamily="49" charset="-122"/>
                <a:ea typeface="仿宋_GB2312" pitchFamily="49" charset="-122"/>
              </a:rPr>
              <a:t>S</a:t>
            </a:r>
            <a:r>
              <a:rPr kumimoji="1" lang="en-US" altLang="zh-CN" sz="2400" b="1" baseline="-25000" dirty="0" smtClean="0">
                <a:latin typeface="仿宋_GB2312" pitchFamily="49" charset="-122"/>
                <a:ea typeface="仿宋_GB2312" pitchFamily="49" charset="-122"/>
              </a:rPr>
              <a:t>0</a:t>
            </a:r>
            <a:r>
              <a:rPr kumimoji="1" lang="zh-CN" altLang="en-US" sz="2400" b="1" dirty="0">
                <a:latin typeface="仿宋_GB2312" pitchFamily="49" charset="-122"/>
                <a:ea typeface="仿宋_GB2312" pitchFamily="49" charset="-122"/>
              </a:rPr>
              <a:t>放入</a:t>
            </a:r>
            <a:r>
              <a:rPr kumimoji="1" lang="en-US" altLang="zh-CN" sz="2400" b="1" dirty="0">
                <a:latin typeface="仿宋_GB2312" pitchFamily="49" charset="-122"/>
                <a:ea typeface="仿宋_GB2312" pitchFamily="49" charset="-122"/>
              </a:rPr>
              <a:t>Open</a:t>
            </a:r>
            <a:r>
              <a:rPr kumimoji="1" lang="zh-CN" altLang="en-US" sz="2400" b="1" dirty="0">
                <a:latin typeface="仿宋_GB2312" pitchFamily="49" charset="-122"/>
                <a:ea typeface="仿宋_GB2312" pitchFamily="49" charset="-122"/>
              </a:rPr>
              <a:t>表中； </a:t>
            </a:r>
          </a:p>
          <a:p>
            <a:pPr eaLnBrk="1" hangingPunct="1">
              <a:lnSpc>
                <a:spcPct val="110000"/>
              </a:lnSpc>
              <a:spcBef>
                <a:spcPct val="15000"/>
              </a:spcBef>
            </a:pPr>
            <a:r>
              <a:rPr kumimoji="1" lang="zh-CN" altLang="en-US" sz="2400" b="1" dirty="0">
                <a:latin typeface="仿宋_GB2312" pitchFamily="49" charset="-122"/>
                <a:ea typeface="仿宋_GB2312" pitchFamily="49" charset="-122"/>
              </a:rPr>
              <a:t>   </a:t>
            </a:r>
            <a:r>
              <a:rPr kumimoji="1" lang="en-US" altLang="zh-CN" sz="2400" b="1" dirty="0">
                <a:latin typeface="仿宋_GB2312" pitchFamily="49" charset="-122"/>
                <a:ea typeface="仿宋_GB2312" pitchFamily="49" charset="-122"/>
              </a:rPr>
              <a:t>(2)</a:t>
            </a:r>
            <a:r>
              <a:rPr kumimoji="1" lang="zh-CN" altLang="en-US" sz="2400" b="1" dirty="0">
                <a:latin typeface="仿宋_GB2312" pitchFamily="49" charset="-122"/>
                <a:ea typeface="仿宋_GB2312" pitchFamily="49" charset="-122"/>
              </a:rPr>
              <a:t>把</a:t>
            </a:r>
            <a:r>
              <a:rPr kumimoji="1" lang="en-US" altLang="zh-CN" sz="2400" b="1" dirty="0">
                <a:latin typeface="仿宋_GB2312" pitchFamily="49" charset="-122"/>
                <a:ea typeface="仿宋_GB2312" pitchFamily="49" charset="-122"/>
              </a:rPr>
              <a:t>Open</a:t>
            </a:r>
            <a:r>
              <a:rPr kumimoji="1" lang="zh-CN" altLang="en-US" sz="2400" b="1" dirty="0">
                <a:latin typeface="仿宋_GB2312" pitchFamily="49" charset="-122"/>
                <a:ea typeface="仿宋_GB2312" pitchFamily="49" charset="-122"/>
              </a:rPr>
              <a:t>表第一</a:t>
            </a:r>
            <a:r>
              <a:rPr kumimoji="1" lang="zh-CN" altLang="en-US" sz="2400" b="1" dirty="0" smtClean="0">
                <a:latin typeface="仿宋_GB2312" pitchFamily="49" charset="-122"/>
                <a:ea typeface="仿宋_GB2312" pitchFamily="49" charset="-122"/>
              </a:rPr>
              <a:t>个结点取出</a:t>
            </a:r>
            <a:r>
              <a:rPr kumimoji="1" lang="zh-CN" altLang="en-US" sz="2400" b="1" dirty="0">
                <a:latin typeface="仿宋_GB2312" pitchFamily="49" charset="-122"/>
                <a:ea typeface="仿宋_GB2312" pitchFamily="49" charset="-122"/>
              </a:rPr>
              <a:t>放入</a:t>
            </a:r>
            <a:r>
              <a:rPr kumimoji="1" lang="en-US" altLang="zh-CN" sz="2400" b="1" dirty="0">
                <a:latin typeface="仿宋_GB2312" pitchFamily="49" charset="-122"/>
                <a:ea typeface="仿宋_GB2312" pitchFamily="49" charset="-122"/>
              </a:rPr>
              <a:t>Closed</a:t>
            </a:r>
            <a:r>
              <a:rPr kumimoji="1" lang="zh-CN" altLang="en-US" sz="2400" b="1" dirty="0">
                <a:latin typeface="仿宋_GB2312" pitchFamily="49" charset="-122"/>
                <a:ea typeface="仿宋_GB2312" pitchFamily="49" charset="-122"/>
              </a:rPr>
              <a:t>表，并记</a:t>
            </a:r>
            <a:r>
              <a:rPr kumimoji="1" lang="zh-CN" altLang="en-US" sz="2400" b="1" dirty="0" smtClean="0">
                <a:latin typeface="仿宋_GB2312" pitchFamily="49" charset="-122"/>
                <a:ea typeface="仿宋_GB2312" pitchFamily="49" charset="-122"/>
              </a:rPr>
              <a:t>该结点为</a:t>
            </a:r>
            <a:r>
              <a:rPr kumimoji="1" lang="en-US" altLang="zh-CN" sz="2400" b="1" dirty="0">
                <a:latin typeface="仿宋_GB2312" pitchFamily="49" charset="-122"/>
                <a:ea typeface="仿宋_GB2312" pitchFamily="49" charset="-122"/>
              </a:rPr>
              <a:t>n</a:t>
            </a:r>
            <a:r>
              <a:rPr kumimoji="1" lang="zh-CN" altLang="en-US" sz="2400" b="1" dirty="0">
                <a:latin typeface="仿宋_GB2312" pitchFamily="49" charset="-122"/>
                <a:ea typeface="仿宋_GB2312" pitchFamily="49" charset="-122"/>
              </a:rPr>
              <a:t>； </a:t>
            </a:r>
          </a:p>
          <a:p>
            <a:pPr eaLnBrk="1" hangingPunct="1">
              <a:lnSpc>
                <a:spcPct val="110000"/>
              </a:lnSpc>
              <a:spcBef>
                <a:spcPct val="15000"/>
              </a:spcBef>
            </a:pPr>
            <a:r>
              <a:rPr kumimoji="1" lang="zh-CN" altLang="en-US" sz="2400" b="1" dirty="0">
                <a:latin typeface="仿宋_GB2312" pitchFamily="49" charset="-122"/>
                <a:ea typeface="仿宋_GB2312" pitchFamily="49" charset="-122"/>
              </a:rPr>
              <a:t>   </a:t>
            </a:r>
            <a:r>
              <a:rPr kumimoji="1" lang="en-US" altLang="zh-CN" sz="2400" b="1" dirty="0">
                <a:latin typeface="仿宋_GB2312" pitchFamily="49" charset="-122"/>
                <a:ea typeface="仿宋_GB2312" pitchFamily="49" charset="-122"/>
              </a:rPr>
              <a:t>(3)</a:t>
            </a:r>
            <a:r>
              <a:rPr kumimoji="1" lang="zh-CN" altLang="en-US" sz="2400" b="1" dirty="0" smtClean="0">
                <a:latin typeface="仿宋_GB2312" pitchFamily="49" charset="-122"/>
                <a:ea typeface="仿宋_GB2312" pitchFamily="49" charset="-122"/>
              </a:rPr>
              <a:t>如果结点</a:t>
            </a:r>
            <a:r>
              <a:rPr kumimoji="1" lang="en-US" altLang="zh-CN" sz="2400" b="1" dirty="0" smtClean="0">
                <a:latin typeface="仿宋_GB2312" pitchFamily="49" charset="-122"/>
                <a:ea typeface="仿宋_GB2312" pitchFamily="49" charset="-122"/>
              </a:rPr>
              <a:t>n</a:t>
            </a:r>
            <a:r>
              <a:rPr kumimoji="1" lang="zh-CN" altLang="en-US" sz="2400" b="1" dirty="0">
                <a:latin typeface="仿宋_GB2312" pitchFamily="49" charset="-122"/>
                <a:ea typeface="仿宋_GB2312" pitchFamily="49" charset="-122"/>
              </a:rPr>
              <a:t>的深度等于</a:t>
            </a:r>
            <a:r>
              <a:rPr kumimoji="1" lang="en-US" altLang="zh-CN" sz="2400" b="1" dirty="0" err="1">
                <a:latin typeface="仿宋_GB2312" pitchFamily="49" charset="-122"/>
                <a:ea typeface="仿宋_GB2312" pitchFamily="49" charset="-122"/>
              </a:rPr>
              <a:t>d</a:t>
            </a:r>
            <a:r>
              <a:rPr kumimoji="1" lang="en-US" altLang="zh-CN" sz="2400" b="1" baseline="-25000" dirty="0" err="1">
                <a:latin typeface="仿宋_GB2312" pitchFamily="49" charset="-122"/>
                <a:ea typeface="仿宋_GB2312" pitchFamily="49" charset="-122"/>
              </a:rPr>
              <a:t>m</a:t>
            </a:r>
            <a:r>
              <a:rPr kumimoji="1" lang="zh-CN" altLang="en-US" sz="2400" b="1" dirty="0">
                <a:latin typeface="仿宋_GB2312" pitchFamily="49" charset="-122"/>
                <a:ea typeface="仿宋_GB2312" pitchFamily="49" charset="-122"/>
              </a:rPr>
              <a:t>，则转第</a:t>
            </a:r>
            <a:r>
              <a:rPr kumimoji="1" lang="en-US" altLang="zh-CN" sz="2400" b="1" dirty="0">
                <a:latin typeface="仿宋_GB2312" pitchFamily="49" charset="-122"/>
                <a:ea typeface="仿宋_GB2312" pitchFamily="49" charset="-122"/>
              </a:rPr>
              <a:t>(5)</a:t>
            </a:r>
            <a:r>
              <a:rPr kumimoji="1" lang="zh-CN" altLang="en-US" sz="2400" b="1" dirty="0">
                <a:latin typeface="仿宋_GB2312" pitchFamily="49" charset="-122"/>
                <a:ea typeface="仿宋_GB2312" pitchFamily="49" charset="-122"/>
              </a:rPr>
              <a:t>步的第</a:t>
            </a:r>
            <a:r>
              <a:rPr kumimoji="1" lang="zh-CN" altLang="en-US" sz="2400" b="1" dirty="0">
                <a:latin typeface="仿宋_GB2312" pitchFamily="49" charset="-122"/>
                <a:ea typeface="仿宋_GB2312" pitchFamily="49" charset="-122"/>
                <a:cs typeface="Times New Roman" pitchFamily="18" charset="0"/>
              </a:rPr>
              <a:t>①</a:t>
            </a:r>
            <a:r>
              <a:rPr kumimoji="1" lang="zh-CN" altLang="en-US" sz="2400" b="1" dirty="0">
                <a:latin typeface="仿宋_GB2312" pitchFamily="49" charset="-122"/>
                <a:ea typeface="仿宋_GB2312" pitchFamily="49" charset="-122"/>
              </a:rPr>
              <a:t>点； </a:t>
            </a:r>
          </a:p>
          <a:p>
            <a:pPr eaLnBrk="1" hangingPunct="1">
              <a:lnSpc>
                <a:spcPct val="110000"/>
              </a:lnSpc>
              <a:spcBef>
                <a:spcPct val="15000"/>
              </a:spcBef>
            </a:pPr>
            <a:r>
              <a:rPr kumimoji="1" lang="zh-CN" altLang="en-US" sz="2400" b="1" dirty="0">
                <a:latin typeface="仿宋_GB2312" pitchFamily="49" charset="-122"/>
                <a:ea typeface="仿宋_GB2312" pitchFamily="49" charset="-122"/>
              </a:rPr>
              <a:t>   </a:t>
            </a:r>
            <a:r>
              <a:rPr kumimoji="1" lang="en-US" altLang="zh-CN" sz="2400" b="1" dirty="0">
                <a:latin typeface="仿宋_GB2312" pitchFamily="49" charset="-122"/>
                <a:ea typeface="仿宋_GB2312" pitchFamily="49" charset="-122"/>
              </a:rPr>
              <a:t>(4)</a:t>
            </a:r>
            <a:r>
              <a:rPr kumimoji="1" lang="zh-CN" altLang="en-US" sz="2400" b="1" dirty="0" smtClean="0">
                <a:latin typeface="仿宋_GB2312" pitchFamily="49" charset="-122"/>
                <a:ea typeface="仿宋_GB2312" pitchFamily="49" charset="-122"/>
              </a:rPr>
              <a:t>如果结点</a:t>
            </a:r>
            <a:r>
              <a:rPr kumimoji="1" lang="en-US" altLang="zh-CN" sz="2400" b="1" dirty="0" smtClean="0">
                <a:latin typeface="仿宋_GB2312" pitchFamily="49" charset="-122"/>
                <a:ea typeface="仿宋_GB2312" pitchFamily="49" charset="-122"/>
              </a:rPr>
              <a:t>n</a:t>
            </a:r>
            <a:r>
              <a:rPr kumimoji="1" lang="zh-CN" altLang="en-US" sz="2400" b="1" dirty="0">
                <a:latin typeface="仿宋_GB2312" pitchFamily="49" charset="-122"/>
                <a:ea typeface="仿宋_GB2312" pitchFamily="49" charset="-122"/>
              </a:rPr>
              <a:t>可扩展，则做下列工作： </a:t>
            </a:r>
          </a:p>
          <a:p>
            <a:pPr eaLnBrk="1" hangingPunct="1">
              <a:lnSpc>
                <a:spcPct val="110000"/>
              </a:lnSpc>
              <a:spcBef>
                <a:spcPct val="15000"/>
              </a:spcBef>
            </a:pPr>
            <a:r>
              <a:rPr kumimoji="1" lang="zh-CN" altLang="en-US" sz="2400" b="1" dirty="0">
                <a:latin typeface="仿宋_GB2312" pitchFamily="49" charset="-122"/>
                <a:ea typeface="仿宋_GB2312" pitchFamily="49" charset="-122"/>
                <a:cs typeface="Times New Roman" pitchFamily="18" charset="0"/>
              </a:rPr>
              <a:t>   ① </a:t>
            </a:r>
            <a:r>
              <a:rPr kumimoji="1" lang="zh-CN" altLang="en-US" sz="2400" b="1" dirty="0" smtClean="0">
                <a:latin typeface="仿宋_GB2312" pitchFamily="49" charset="-122"/>
                <a:ea typeface="仿宋_GB2312" pitchFamily="49" charset="-122"/>
                <a:cs typeface="Times New Roman" pitchFamily="18" charset="0"/>
              </a:rPr>
              <a:t>扩展结点</a:t>
            </a:r>
            <a:r>
              <a:rPr kumimoji="1" lang="en-US" altLang="zh-CN" sz="2400" b="1" dirty="0" smtClean="0">
                <a:latin typeface="仿宋_GB2312" pitchFamily="49" charset="-122"/>
                <a:ea typeface="仿宋_GB2312" pitchFamily="49" charset="-122"/>
              </a:rPr>
              <a:t>n</a:t>
            </a:r>
            <a:r>
              <a:rPr kumimoji="1" lang="zh-CN" altLang="en-US" sz="2400" b="1" dirty="0">
                <a:latin typeface="仿宋_GB2312" pitchFamily="49" charset="-122"/>
                <a:ea typeface="仿宋_GB2312" pitchFamily="49" charset="-122"/>
              </a:rPr>
              <a:t>，将其</a:t>
            </a:r>
            <a:r>
              <a:rPr kumimoji="1" lang="zh-CN" altLang="en-US" sz="2400" b="1" dirty="0" smtClean="0">
                <a:latin typeface="仿宋_GB2312" pitchFamily="49" charset="-122"/>
                <a:ea typeface="仿宋_GB2312" pitchFamily="49" charset="-122"/>
              </a:rPr>
              <a:t>子结点放</a:t>
            </a:r>
            <a:r>
              <a:rPr kumimoji="1" lang="zh-CN" altLang="en-US" sz="2400" b="1" dirty="0">
                <a:latin typeface="仿宋_GB2312" pitchFamily="49" charset="-122"/>
                <a:ea typeface="仿宋_GB2312" pitchFamily="49" charset="-122"/>
              </a:rPr>
              <a:t>入</a:t>
            </a:r>
            <a:r>
              <a:rPr kumimoji="1" lang="en-US" altLang="zh-CN" sz="2400" b="1" dirty="0">
                <a:solidFill>
                  <a:srgbClr val="FF0000"/>
                </a:solidFill>
                <a:latin typeface="仿宋_GB2312" pitchFamily="49" charset="-122"/>
                <a:ea typeface="仿宋_GB2312" pitchFamily="49" charset="-122"/>
              </a:rPr>
              <a:t>Open</a:t>
            </a:r>
            <a:r>
              <a:rPr kumimoji="1" lang="zh-CN" altLang="en-US" sz="2400" b="1" dirty="0">
                <a:solidFill>
                  <a:srgbClr val="FF0000"/>
                </a:solidFill>
                <a:latin typeface="仿宋_GB2312" pitchFamily="49" charset="-122"/>
                <a:ea typeface="仿宋_GB2312" pitchFamily="49" charset="-122"/>
              </a:rPr>
              <a:t>表的首部</a:t>
            </a:r>
            <a:r>
              <a:rPr kumimoji="1" lang="zh-CN" altLang="en-US" sz="2400" b="1" dirty="0">
                <a:latin typeface="仿宋_GB2312" pitchFamily="49" charset="-122"/>
                <a:ea typeface="仿宋_GB2312" pitchFamily="49" charset="-122"/>
              </a:rPr>
              <a:t>，并为每一</a:t>
            </a:r>
            <a:r>
              <a:rPr kumimoji="1" lang="zh-CN" altLang="en-US" sz="2400" b="1" dirty="0" smtClean="0">
                <a:latin typeface="仿宋_GB2312" pitchFamily="49" charset="-122"/>
                <a:ea typeface="仿宋_GB2312" pitchFamily="49" charset="-122"/>
              </a:rPr>
              <a:t>个子结点设置</a:t>
            </a:r>
            <a:r>
              <a:rPr kumimoji="1" lang="zh-CN" altLang="en-US" sz="2400" b="1" dirty="0">
                <a:latin typeface="仿宋_GB2312" pitchFamily="49" charset="-122"/>
                <a:ea typeface="仿宋_GB2312" pitchFamily="49" charset="-122"/>
              </a:rPr>
              <a:t>指向</a:t>
            </a:r>
            <a:r>
              <a:rPr kumimoji="1" lang="zh-CN" altLang="en-US" sz="2400" b="1" dirty="0" smtClean="0">
                <a:latin typeface="仿宋_GB2312" pitchFamily="49" charset="-122"/>
                <a:ea typeface="仿宋_GB2312" pitchFamily="49" charset="-122"/>
              </a:rPr>
              <a:t>父结点的</a:t>
            </a:r>
            <a:r>
              <a:rPr kumimoji="1" lang="zh-CN" altLang="en-US" sz="2400" b="1" dirty="0">
                <a:latin typeface="仿宋_GB2312" pitchFamily="49" charset="-122"/>
                <a:ea typeface="仿宋_GB2312" pitchFamily="49" charset="-122"/>
              </a:rPr>
              <a:t>指针；  </a:t>
            </a:r>
          </a:p>
        </p:txBody>
      </p:sp>
      <p:sp>
        <p:nvSpPr>
          <p:cNvPr id="5" name="Rectangle 3"/>
          <p:cNvSpPr>
            <a:spLocks noChangeArrowheads="1"/>
          </p:cNvSpPr>
          <p:nvPr/>
        </p:nvSpPr>
        <p:spPr bwMode="auto">
          <a:xfrm>
            <a:off x="179388" y="188913"/>
            <a:ext cx="8605837"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400" b="1" dirty="0">
                <a:solidFill>
                  <a:schemeClr val="accent2"/>
                </a:solidFill>
                <a:latin typeface="方正姚体" pitchFamily="2" charset="-122"/>
                <a:ea typeface="方正姚体" pitchFamily="2" charset="-122"/>
                <a:cs typeface="+mj-cs"/>
              </a:rPr>
              <a:t>与</a:t>
            </a:r>
            <a:r>
              <a:rPr lang="en-US" altLang="zh-CN" sz="4400" b="1" dirty="0">
                <a:solidFill>
                  <a:schemeClr val="accent2"/>
                </a:solidFill>
                <a:latin typeface="方正姚体" pitchFamily="2" charset="-122"/>
                <a:ea typeface="方正姚体" pitchFamily="2" charset="-122"/>
                <a:cs typeface="+mj-cs"/>
              </a:rPr>
              <a:t>/</a:t>
            </a:r>
            <a:r>
              <a:rPr lang="zh-CN" altLang="en-US" sz="4400" b="1" dirty="0">
                <a:solidFill>
                  <a:schemeClr val="accent2"/>
                </a:solidFill>
                <a:latin typeface="方正姚体" pitchFamily="2" charset="-122"/>
                <a:ea typeface="方正姚体" pitchFamily="2" charset="-122"/>
                <a:cs typeface="+mj-cs"/>
              </a:rPr>
              <a:t>或树</a:t>
            </a:r>
            <a:r>
              <a:rPr lang="zh-CN" altLang="en-US" sz="4400" b="1" dirty="0" smtClean="0">
                <a:solidFill>
                  <a:schemeClr val="accent2"/>
                </a:solidFill>
                <a:latin typeface="方正姚体" pitchFamily="2" charset="-122"/>
                <a:ea typeface="方正姚体" pitchFamily="2" charset="-122"/>
                <a:cs typeface="+mj-cs"/>
              </a:rPr>
              <a:t>的深度优先搜索</a:t>
            </a:r>
            <a:endParaRPr lang="zh-CN" altLang="en-US" sz="4400" b="1" dirty="0">
              <a:solidFill>
                <a:schemeClr val="accent2"/>
              </a:solidFill>
              <a:latin typeface="方正姚体" pitchFamily="2" charset="-122"/>
              <a:ea typeface="方正姚体" pitchFamily="2" charset="-122"/>
              <a:cs typeface="+mj-cs"/>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5" name="Text Box 2"/>
          <p:cNvSpPr txBox="1">
            <a:spLocks noChangeArrowheads="1"/>
          </p:cNvSpPr>
          <p:nvPr/>
        </p:nvSpPr>
        <p:spPr bwMode="auto">
          <a:xfrm>
            <a:off x="251520" y="404664"/>
            <a:ext cx="8748712" cy="5926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just" eaLnBrk="1" hangingPunct="1">
              <a:lnSpc>
                <a:spcPct val="115000"/>
              </a:lnSpc>
              <a:spcBef>
                <a:spcPct val="20000"/>
              </a:spcBef>
            </a:pPr>
            <a:r>
              <a:rPr kumimoji="1" lang="en-US" altLang="zh-CN" sz="2400" b="1" dirty="0">
                <a:latin typeface="仿宋_GB2312" pitchFamily="49" charset="-122"/>
                <a:ea typeface="仿宋_GB2312" pitchFamily="49" charset="-122"/>
              </a:rPr>
              <a:t> </a:t>
            </a:r>
            <a:r>
              <a:rPr kumimoji="1" lang="en-US" altLang="zh-CN" sz="2400" b="1" dirty="0" smtClean="0">
                <a:latin typeface="仿宋_GB2312" pitchFamily="49" charset="-122"/>
                <a:ea typeface="仿宋_GB2312" pitchFamily="49" charset="-122"/>
              </a:rPr>
              <a:t>  </a:t>
            </a:r>
            <a:r>
              <a:rPr kumimoji="1" lang="en-US" altLang="zh-CN" sz="2400" b="1" dirty="0">
                <a:latin typeface="仿宋_GB2312" pitchFamily="49" charset="-122"/>
                <a:ea typeface="仿宋_GB2312" pitchFamily="49" charset="-122"/>
              </a:rPr>
              <a:t>② </a:t>
            </a:r>
            <a:r>
              <a:rPr kumimoji="1" lang="zh-CN" altLang="en-US" sz="2400" b="1" dirty="0">
                <a:latin typeface="仿宋_GB2312" pitchFamily="49" charset="-122"/>
                <a:ea typeface="仿宋_GB2312" pitchFamily="49" charset="-122"/>
              </a:rPr>
              <a:t>考察这些</a:t>
            </a:r>
            <a:r>
              <a:rPr kumimoji="1" lang="zh-CN" altLang="en-US" sz="2400" b="1" dirty="0" smtClean="0">
                <a:latin typeface="仿宋_GB2312" pitchFamily="49" charset="-122"/>
                <a:ea typeface="仿宋_GB2312" pitchFamily="49" charset="-122"/>
              </a:rPr>
              <a:t>子结点中</a:t>
            </a:r>
            <a:r>
              <a:rPr kumimoji="1" lang="zh-CN" altLang="en-US" sz="2400" b="1" dirty="0">
                <a:latin typeface="仿宋_GB2312" pitchFamily="49" charset="-122"/>
                <a:ea typeface="仿宋_GB2312" pitchFamily="49" charset="-122"/>
              </a:rPr>
              <a:t>是否有</a:t>
            </a:r>
            <a:r>
              <a:rPr kumimoji="1" lang="zh-CN" altLang="en-US" sz="2400" b="1" dirty="0" smtClean="0">
                <a:latin typeface="仿宋_GB2312" pitchFamily="49" charset="-122"/>
                <a:ea typeface="仿宋_GB2312" pitchFamily="49" charset="-122"/>
              </a:rPr>
              <a:t>终止结点。</a:t>
            </a:r>
            <a:r>
              <a:rPr kumimoji="1" lang="zh-CN" altLang="en-US" sz="2400" b="1" dirty="0">
                <a:latin typeface="仿宋_GB2312" pitchFamily="49" charset="-122"/>
                <a:ea typeface="仿宋_GB2312" pitchFamily="49" charset="-122"/>
              </a:rPr>
              <a:t>若有，则标记这些</a:t>
            </a:r>
            <a:r>
              <a:rPr kumimoji="1" lang="zh-CN" altLang="en-US" sz="2400" b="1" dirty="0" smtClean="0">
                <a:latin typeface="仿宋_GB2312" pitchFamily="49" charset="-122"/>
                <a:ea typeface="仿宋_GB2312" pitchFamily="49" charset="-122"/>
              </a:rPr>
              <a:t>终止结点为</a:t>
            </a:r>
            <a:r>
              <a:rPr kumimoji="1" lang="zh-CN" altLang="en-US" sz="2400" b="1" dirty="0">
                <a:latin typeface="仿宋_GB2312" pitchFamily="49" charset="-122"/>
                <a:ea typeface="仿宋_GB2312" pitchFamily="49" charset="-122"/>
              </a:rPr>
              <a:t>可</a:t>
            </a:r>
            <a:r>
              <a:rPr kumimoji="1" lang="zh-CN" altLang="en-US" sz="2400" b="1" dirty="0" smtClean="0">
                <a:latin typeface="仿宋_GB2312" pitchFamily="49" charset="-122"/>
                <a:ea typeface="仿宋_GB2312" pitchFamily="49" charset="-122"/>
              </a:rPr>
              <a:t>解结点，</a:t>
            </a:r>
            <a:r>
              <a:rPr kumimoji="1" lang="zh-CN" altLang="en-US" sz="2400" b="1" dirty="0">
                <a:latin typeface="仿宋_GB2312" pitchFamily="49" charset="-122"/>
                <a:ea typeface="仿宋_GB2312" pitchFamily="49" charset="-122"/>
              </a:rPr>
              <a:t>并用可解标记过程对其</a:t>
            </a:r>
            <a:r>
              <a:rPr kumimoji="1" lang="zh-CN" altLang="en-US" sz="2400" b="1" dirty="0" smtClean="0">
                <a:latin typeface="仿宋_GB2312" pitchFamily="49" charset="-122"/>
                <a:ea typeface="仿宋_GB2312" pitchFamily="49" charset="-122"/>
              </a:rPr>
              <a:t>父结点及先辈结点中</a:t>
            </a:r>
            <a:r>
              <a:rPr kumimoji="1" lang="zh-CN" altLang="en-US" sz="2400" b="1" dirty="0">
                <a:latin typeface="仿宋_GB2312" pitchFamily="49" charset="-122"/>
                <a:ea typeface="仿宋_GB2312" pitchFamily="49" charset="-122"/>
              </a:rPr>
              <a:t>的可</a:t>
            </a:r>
            <a:r>
              <a:rPr kumimoji="1" lang="zh-CN" altLang="en-US" sz="2400" b="1" dirty="0" smtClean="0">
                <a:latin typeface="仿宋_GB2312" pitchFamily="49" charset="-122"/>
                <a:ea typeface="仿宋_GB2312" pitchFamily="49" charset="-122"/>
              </a:rPr>
              <a:t>解解结点进行</a:t>
            </a:r>
            <a:r>
              <a:rPr kumimoji="1" lang="zh-CN" altLang="en-US" sz="2400" b="1" dirty="0">
                <a:latin typeface="仿宋_GB2312" pitchFamily="49" charset="-122"/>
                <a:ea typeface="仿宋_GB2312" pitchFamily="49" charset="-122"/>
              </a:rPr>
              <a:t>标记。如果初始</a:t>
            </a:r>
            <a:r>
              <a:rPr kumimoji="1" lang="zh-CN" altLang="en-US" sz="2400" b="1" dirty="0" smtClean="0">
                <a:latin typeface="仿宋_GB2312" pitchFamily="49" charset="-122"/>
                <a:ea typeface="仿宋_GB2312" pitchFamily="49" charset="-122"/>
              </a:rPr>
              <a:t>解结点</a:t>
            </a:r>
            <a:r>
              <a:rPr kumimoji="1" lang="en-US" altLang="zh-CN" sz="2400" b="1" dirty="0" smtClean="0">
                <a:latin typeface="仿宋_GB2312" pitchFamily="49" charset="-122"/>
                <a:ea typeface="仿宋_GB2312" pitchFamily="49" charset="-122"/>
              </a:rPr>
              <a:t>S</a:t>
            </a:r>
            <a:r>
              <a:rPr kumimoji="1" lang="en-US" altLang="zh-CN" sz="2400" b="1" baseline="-25000" dirty="0" smtClean="0">
                <a:latin typeface="仿宋_GB2312" pitchFamily="49" charset="-122"/>
                <a:ea typeface="仿宋_GB2312" pitchFamily="49" charset="-122"/>
              </a:rPr>
              <a:t>0</a:t>
            </a:r>
            <a:r>
              <a:rPr kumimoji="1" lang="zh-CN" altLang="en-US" sz="2400" b="1" dirty="0">
                <a:latin typeface="仿宋_GB2312" pitchFamily="49" charset="-122"/>
                <a:ea typeface="仿宋_GB2312" pitchFamily="49" charset="-122"/>
              </a:rPr>
              <a:t>能够被标记为可</a:t>
            </a:r>
            <a:r>
              <a:rPr kumimoji="1" lang="zh-CN" altLang="en-US" sz="2400" b="1" dirty="0" smtClean="0">
                <a:latin typeface="仿宋_GB2312" pitchFamily="49" charset="-122"/>
                <a:ea typeface="仿宋_GB2312" pitchFamily="49" charset="-122"/>
              </a:rPr>
              <a:t>解结点，</a:t>
            </a:r>
            <a:r>
              <a:rPr kumimoji="1" lang="zh-CN" altLang="en-US" sz="2400" b="1" dirty="0">
                <a:latin typeface="仿宋_GB2312" pitchFamily="49" charset="-122"/>
                <a:ea typeface="仿宋_GB2312" pitchFamily="49" charset="-122"/>
              </a:rPr>
              <a:t>就得到了解树，搜索成功，退出搜索过程；如果不能确定</a:t>
            </a:r>
            <a:r>
              <a:rPr kumimoji="1" lang="en-US" altLang="zh-CN" sz="2400" b="1" dirty="0">
                <a:latin typeface="仿宋_GB2312" pitchFamily="49" charset="-122"/>
                <a:ea typeface="仿宋_GB2312" pitchFamily="49" charset="-122"/>
              </a:rPr>
              <a:t>S</a:t>
            </a:r>
            <a:r>
              <a:rPr kumimoji="1" lang="en-US" altLang="zh-CN" sz="2400" b="1" baseline="-25000" dirty="0">
                <a:latin typeface="仿宋_GB2312" pitchFamily="49" charset="-122"/>
                <a:ea typeface="仿宋_GB2312" pitchFamily="49" charset="-122"/>
              </a:rPr>
              <a:t>0</a:t>
            </a:r>
            <a:r>
              <a:rPr kumimoji="1" lang="zh-CN" altLang="en-US" sz="2400" b="1" dirty="0">
                <a:latin typeface="仿宋_GB2312" pitchFamily="49" charset="-122"/>
                <a:ea typeface="仿宋_GB2312" pitchFamily="49" charset="-122"/>
              </a:rPr>
              <a:t>为可</a:t>
            </a:r>
            <a:r>
              <a:rPr kumimoji="1" lang="zh-CN" altLang="en-US" sz="2400" b="1" dirty="0" smtClean="0">
                <a:latin typeface="仿宋_GB2312" pitchFamily="49" charset="-122"/>
                <a:ea typeface="仿宋_GB2312" pitchFamily="49" charset="-122"/>
              </a:rPr>
              <a:t>解结点，</a:t>
            </a:r>
            <a:r>
              <a:rPr kumimoji="1" lang="zh-CN" altLang="en-US" sz="2400" b="1" dirty="0">
                <a:latin typeface="仿宋_GB2312" pitchFamily="49" charset="-122"/>
                <a:ea typeface="仿宋_GB2312" pitchFamily="49" charset="-122"/>
              </a:rPr>
              <a:t>则从</a:t>
            </a:r>
            <a:r>
              <a:rPr kumimoji="1" lang="en-US" altLang="zh-CN" sz="2400" b="1" dirty="0">
                <a:latin typeface="仿宋_GB2312" pitchFamily="49" charset="-122"/>
                <a:ea typeface="仿宋_GB2312" pitchFamily="49" charset="-122"/>
              </a:rPr>
              <a:t>Open</a:t>
            </a:r>
            <a:r>
              <a:rPr kumimoji="1" lang="zh-CN" altLang="en-US" sz="2400" b="1" dirty="0">
                <a:latin typeface="仿宋_GB2312" pitchFamily="49" charset="-122"/>
                <a:ea typeface="仿宋_GB2312" pitchFamily="49" charset="-122"/>
              </a:rPr>
              <a:t>表中删去具有可解先辈</a:t>
            </a:r>
            <a:r>
              <a:rPr kumimoji="1" lang="zh-CN" altLang="en-US" sz="2400" b="1" dirty="0" smtClean="0">
                <a:latin typeface="仿宋_GB2312" pitchFamily="49" charset="-122"/>
                <a:ea typeface="仿宋_GB2312" pitchFamily="49" charset="-122"/>
              </a:rPr>
              <a:t>的结点。</a:t>
            </a:r>
            <a:endParaRPr kumimoji="1" lang="zh-CN" altLang="en-US" sz="2400" b="1" dirty="0">
              <a:latin typeface="仿宋_GB2312" pitchFamily="49" charset="-122"/>
              <a:ea typeface="仿宋_GB2312" pitchFamily="49" charset="-122"/>
            </a:endParaRPr>
          </a:p>
          <a:p>
            <a:pPr eaLnBrk="1" hangingPunct="1">
              <a:lnSpc>
                <a:spcPct val="115000"/>
              </a:lnSpc>
              <a:spcBef>
                <a:spcPct val="20000"/>
              </a:spcBef>
            </a:pPr>
            <a:r>
              <a:rPr kumimoji="1" lang="zh-CN" altLang="en-US" sz="2400" b="1" dirty="0">
                <a:latin typeface="仿宋_GB2312" pitchFamily="49" charset="-122"/>
                <a:ea typeface="仿宋_GB2312" pitchFamily="49" charset="-122"/>
              </a:rPr>
              <a:t>   ③ 转第</a:t>
            </a:r>
            <a:r>
              <a:rPr kumimoji="1" lang="en-US" altLang="zh-CN" sz="2400" b="1" dirty="0">
                <a:latin typeface="仿宋_GB2312" pitchFamily="49" charset="-122"/>
                <a:ea typeface="仿宋_GB2312" pitchFamily="49" charset="-122"/>
              </a:rPr>
              <a:t>(2)</a:t>
            </a:r>
            <a:r>
              <a:rPr kumimoji="1" lang="zh-CN" altLang="en-US" sz="2400" b="1" dirty="0">
                <a:latin typeface="仿宋_GB2312" pitchFamily="49" charset="-122"/>
                <a:ea typeface="仿宋_GB2312" pitchFamily="49" charset="-122"/>
              </a:rPr>
              <a:t>步。 </a:t>
            </a:r>
          </a:p>
          <a:p>
            <a:pPr eaLnBrk="1" hangingPunct="1">
              <a:lnSpc>
                <a:spcPct val="115000"/>
              </a:lnSpc>
              <a:spcBef>
                <a:spcPct val="20000"/>
              </a:spcBef>
            </a:pPr>
            <a:r>
              <a:rPr kumimoji="1" lang="en-US" altLang="zh-CN" sz="2400" b="1" dirty="0" smtClean="0">
                <a:latin typeface="仿宋_GB2312" pitchFamily="49" charset="-122"/>
                <a:ea typeface="仿宋_GB2312" pitchFamily="49" charset="-122"/>
              </a:rPr>
              <a:t>(</a:t>
            </a:r>
            <a:r>
              <a:rPr kumimoji="1" lang="en-US" altLang="zh-CN" sz="2400" b="1" dirty="0">
                <a:latin typeface="仿宋_GB2312" pitchFamily="49" charset="-122"/>
                <a:ea typeface="仿宋_GB2312" pitchFamily="49" charset="-122"/>
              </a:rPr>
              <a:t>5)</a:t>
            </a:r>
            <a:r>
              <a:rPr kumimoji="1" lang="zh-CN" altLang="en-US" sz="2400" b="1" dirty="0" smtClean="0">
                <a:latin typeface="仿宋_GB2312" pitchFamily="49" charset="-122"/>
                <a:ea typeface="仿宋_GB2312" pitchFamily="49" charset="-122"/>
              </a:rPr>
              <a:t>如果结点</a:t>
            </a:r>
            <a:r>
              <a:rPr kumimoji="1" lang="en-US" altLang="zh-CN" sz="2400" b="1" dirty="0" smtClean="0">
                <a:latin typeface="仿宋_GB2312" pitchFamily="49" charset="-122"/>
                <a:ea typeface="仿宋_GB2312" pitchFamily="49" charset="-122"/>
              </a:rPr>
              <a:t>n</a:t>
            </a:r>
            <a:r>
              <a:rPr kumimoji="1" lang="zh-CN" altLang="en-US" sz="2400" b="1" dirty="0">
                <a:latin typeface="仿宋_GB2312" pitchFamily="49" charset="-122"/>
                <a:ea typeface="仿宋_GB2312" pitchFamily="49" charset="-122"/>
              </a:rPr>
              <a:t>不可扩展，则作下列工作： </a:t>
            </a:r>
          </a:p>
          <a:p>
            <a:pPr algn="just" eaLnBrk="1" hangingPunct="1">
              <a:lnSpc>
                <a:spcPct val="115000"/>
              </a:lnSpc>
              <a:spcBef>
                <a:spcPct val="20000"/>
              </a:spcBef>
            </a:pPr>
            <a:r>
              <a:rPr kumimoji="1" lang="zh-CN" altLang="en-US" sz="2400" b="1" dirty="0">
                <a:latin typeface="仿宋_GB2312" pitchFamily="49" charset="-122"/>
                <a:ea typeface="仿宋_GB2312" pitchFamily="49" charset="-122"/>
              </a:rPr>
              <a:t>  ① </a:t>
            </a:r>
            <a:r>
              <a:rPr kumimoji="1" lang="zh-CN" altLang="en-US" sz="2400" b="1" dirty="0" smtClean="0">
                <a:latin typeface="仿宋_GB2312" pitchFamily="49" charset="-122"/>
                <a:ea typeface="仿宋_GB2312" pitchFamily="49" charset="-122"/>
              </a:rPr>
              <a:t>标记结点</a:t>
            </a:r>
            <a:r>
              <a:rPr kumimoji="1" lang="en-US" altLang="zh-CN" sz="2400" b="1" dirty="0" smtClean="0">
                <a:latin typeface="仿宋_GB2312" pitchFamily="49" charset="-122"/>
                <a:ea typeface="仿宋_GB2312" pitchFamily="49" charset="-122"/>
              </a:rPr>
              <a:t>n</a:t>
            </a:r>
            <a:r>
              <a:rPr kumimoji="1" lang="zh-CN" altLang="en-US" sz="2400" b="1" dirty="0">
                <a:latin typeface="仿宋_GB2312" pitchFamily="49" charset="-122"/>
                <a:ea typeface="仿宋_GB2312" pitchFamily="49" charset="-122"/>
              </a:rPr>
              <a:t>为不可</a:t>
            </a:r>
            <a:r>
              <a:rPr kumimoji="1" lang="zh-CN" altLang="en-US" sz="2400" b="1" dirty="0" smtClean="0">
                <a:latin typeface="仿宋_GB2312" pitchFamily="49" charset="-122"/>
                <a:ea typeface="仿宋_GB2312" pitchFamily="49" charset="-122"/>
              </a:rPr>
              <a:t>解结点；</a:t>
            </a:r>
            <a:endParaRPr kumimoji="1" lang="zh-CN" altLang="en-US" sz="2400" b="1" dirty="0">
              <a:latin typeface="仿宋_GB2312" pitchFamily="49" charset="-122"/>
              <a:ea typeface="仿宋_GB2312" pitchFamily="49" charset="-122"/>
            </a:endParaRPr>
          </a:p>
          <a:p>
            <a:pPr algn="just" eaLnBrk="1" hangingPunct="1">
              <a:lnSpc>
                <a:spcPct val="115000"/>
              </a:lnSpc>
              <a:spcBef>
                <a:spcPct val="20000"/>
              </a:spcBef>
            </a:pPr>
            <a:r>
              <a:rPr kumimoji="1" lang="zh-CN" altLang="en-US" sz="2400" b="1" dirty="0">
                <a:latin typeface="仿宋_GB2312" pitchFamily="49" charset="-122"/>
                <a:ea typeface="仿宋_GB2312" pitchFamily="49" charset="-122"/>
              </a:rPr>
              <a:t>  </a:t>
            </a:r>
            <a:r>
              <a:rPr kumimoji="1" lang="zh-CN" altLang="en-US" sz="2400" b="1" dirty="0" smtClean="0">
                <a:latin typeface="仿宋_GB2312" pitchFamily="49" charset="-122"/>
                <a:ea typeface="仿宋_GB2312" pitchFamily="49" charset="-122"/>
              </a:rPr>
              <a:t>② </a:t>
            </a:r>
            <a:r>
              <a:rPr kumimoji="1" lang="zh-CN" altLang="en-US" sz="2400" b="1" dirty="0">
                <a:latin typeface="仿宋_GB2312" pitchFamily="49" charset="-122"/>
                <a:ea typeface="仿宋_GB2312" pitchFamily="49" charset="-122"/>
              </a:rPr>
              <a:t>应用不可解标记过程</a:t>
            </a:r>
            <a:r>
              <a:rPr kumimoji="1" lang="zh-CN" altLang="en-US" sz="2400" b="1" dirty="0" smtClean="0">
                <a:latin typeface="仿宋_GB2312" pitchFamily="49" charset="-122"/>
                <a:ea typeface="仿宋_GB2312" pitchFamily="49" charset="-122"/>
              </a:rPr>
              <a:t>对结点</a:t>
            </a:r>
            <a:r>
              <a:rPr kumimoji="1" lang="en-US" altLang="zh-CN" sz="2400" b="1" dirty="0" smtClean="0">
                <a:latin typeface="仿宋_GB2312" pitchFamily="49" charset="-122"/>
                <a:ea typeface="仿宋_GB2312" pitchFamily="49" charset="-122"/>
              </a:rPr>
              <a:t>n</a:t>
            </a:r>
            <a:r>
              <a:rPr kumimoji="1" lang="zh-CN" altLang="en-US" sz="2400" b="1" dirty="0">
                <a:latin typeface="仿宋_GB2312" pitchFamily="49" charset="-122"/>
                <a:ea typeface="仿宋_GB2312" pitchFamily="49" charset="-122"/>
              </a:rPr>
              <a:t>的先辈中</a:t>
            </a:r>
            <a:r>
              <a:rPr kumimoji="1" lang="zh-CN" altLang="en-US" sz="2400" b="1" dirty="0" smtClean="0">
                <a:latin typeface="仿宋_GB2312" pitchFamily="49" charset="-122"/>
                <a:ea typeface="仿宋_GB2312" pitchFamily="49" charset="-122"/>
              </a:rPr>
              <a:t>不可解的结点进行</a:t>
            </a:r>
            <a:r>
              <a:rPr kumimoji="1" lang="zh-CN" altLang="en-US" sz="2400" b="1" dirty="0">
                <a:latin typeface="仿宋_GB2312" pitchFamily="49" charset="-122"/>
                <a:ea typeface="仿宋_GB2312" pitchFamily="49" charset="-122"/>
              </a:rPr>
              <a:t>标记。如果初始</a:t>
            </a:r>
            <a:r>
              <a:rPr kumimoji="1" lang="zh-CN" altLang="en-US" sz="2400" b="1" dirty="0" smtClean="0">
                <a:latin typeface="仿宋_GB2312" pitchFamily="49" charset="-122"/>
                <a:ea typeface="仿宋_GB2312" pitchFamily="49" charset="-122"/>
              </a:rPr>
              <a:t>解结点</a:t>
            </a:r>
            <a:r>
              <a:rPr kumimoji="1" lang="en-US" altLang="zh-CN" sz="2400" b="1" dirty="0" smtClean="0">
                <a:latin typeface="仿宋_GB2312" pitchFamily="49" charset="-122"/>
                <a:ea typeface="仿宋_GB2312" pitchFamily="49" charset="-122"/>
              </a:rPr>
              <a:t>S</a:t>
            </a:r>
            <a:r>
              <a:rPr kumimoji="1" lang="en-US" altLang="zh-CN" sz="2400" b="1" baseline="-25000" dirty="0" smtClean="0">
                <a:latin typeface="仿宋_GB2312" pitchFamily="49" charset="-122"/>
                <a:ea typeface="仿宋_GB2312" pitchFamily="49" charset="-122"/>
              </a:rPr>
              <a:t>0</a:t>
            </a:r>
            <a:r>
              <a:rPr kumimoji="1" lang="zh-CN" altLang="en-US" sz="2400" b="1" dirty="0">
                <a:latin typeface="仿宋_GB2312" pitchFamily="49" charset="-122"/>
                <a:ea typeface="仿宋_GB2312" pitchFamily="49" charset="-122"/>
              </a:rPr>
              <a:t>也被标记为不可</a:t>
            </a:r>
            <a:r>
              <a:rPr kumimoji="1" lang="zh-CN" altLang="en-US" sz="2400" b="1" dirty="0" smtClean="0">
                <a:latin typeface="仿宋_GB2312" pitchFamily="49" charset="-122"/>
                <a:ea typeface="仿宋_GB2312" pitchFamily="49" charset="-122"/>
              </a:rPr>
              <a:t>解结点，</a:t>
            </a:r>
            <a:r>
              <a:rPr kumimoji="1" lang="zh-CN" altLang="en-US" sz="2400" b="1" dirty="0">
                <a:latin typeface="仿宋_GB2312" pitchFamily="49" charset="-122"/>
                <a:ea typeface="仿宋_GB2312" pitchFamily="49" charset="-122"/>
              </a:rPr>
              <a:t>则搜索失败，表明原始问题无解，退出搜索过程；如果不能确定</a:t>
            </a:r>
            <a:r>
              <a:rPr kumimoji="1" lang="en-US" altLang="zh-CN" sz="2400" b="1" dirty="0">
                <a:latin typeface="仿宋_GB2312" pitchFamily="49" charset="-122"/>
                <a:ea typeface="仿宋_GB2312" pitchFamily="49" charset="-122"/>
              </a:rPr>
              <a:t>S</a:t>
            </a:r>
            <a:r>
              <a:rPr kumimoji="1" lang="en-US" altLang="zh-CN" sz="2400" b="1" baseline="-25000" dirty="0">
                <a:latin typeface="仿宋_GB2312" pitchFamily="49" charset="-122"/>
                <a:ea typeface="仿宋_GB2312" pitchFamily="49" charset="-122"/>
              </a:rPr>
              <a:t>0</a:t>
            </a:r>
            <a:r>
              <a:rPr kumimoji="1" lang="zh-CN" altLang="en-US" sz="2400" b="1" dirty="0">
                <a:latin typeface="仿宋_GB2312" pitchFamily="49" charset="-122"/>
                <a:ea typeface="仿宋_GB2312" pitchFamily="49" charset="-122"/>
              </a:rPr>
              <a:t>为不可</a:t>
            </a:r>
            <a:r>
              <a:rPr kumimoji="1" lang="zh-CN" altLang="en-US" sz="2400" b="1" dirty="0" smtClean="0">
                <a:latin typeface="仿宋_GB2312" pitchFamily="49" charset="-122"/>
                <a:ea typeface="仿宋_GB2312" pitchFamily="49" charset="-122"/>
              </a:rPr>
              <a:t>解结点，</a:t>
            </a:r>
            <a:r>
              <a:rPr kumimoji="1" lang="zh-CN" altLang="en-US" sz="2400" b="1" dirty="0">
                <a:latin typeface="仿宋_GB2312" pitchFamily="49" charset="-122"/>
                <a:ea typeface="仿宋_GB2312" pitchFamily="49" charset="-122"/>
              </a:rPr>
              <a:t>则从</a:t>
            </a:r>
            <a:r>
              <a:rPr kumimoji="1" lang="en-US" altLang="zh-CN" sz="2400" b="1" dirty="0">
                <a:latin typeface="仿宋_GB2312" pitchFamily="49" charset="-122"/>
                <a:ea typeface="仿宋_GB2312" pitchFamily="49" charset="-122"/>
              </a:rPr>
              <a:t>Open</a:t>
            </a:r>
            <a:r>
              <a:rPr kumimoji="1" lang="zh-CN" altLang="en-US" sz="2400" b="1" dirty="0">
                <a:latin typeface="仿宋_GB2312" pitchFamily="49" charset="-122"/>
                <a:ea typeface="仿宋_GB2312" pitchFamily="49" charset="-122"/>
              </a:rPr>
              <a:t>表中删去具有不可解先辈</a:t>
            </a:r>
            <a:r>
              <a:rPr kumimoji="1" lang="zh-CN" altLang="en-US" sz="2400" b="1" dirty="0" smtClean="0">
                <a:latin typeface="仿宋_GB2312" pitchFamily="49" charset="-122"/>
                <a:ea typeface="仿宋_GB2312" pitchFamily="49" charset="-122"/>
              </a:rPr>
              <a:t>的结点。</a:t>
            </a:r>
            <a:endParaRPr kumimoji="1" lang="zh-CN" altLang="en-US" sz="2400" b="1" dirty="0">
              <a:latin typeface="仿宋_GB2312" pitchFamily="49" charset="-122"/>
              <a:ea typeface="仿宋_GB2312" pitchFamily="49" charset="-122"/>
            </a:endParaRPr>
          </a:p>
          <a:p>
            <a:pPr eaLnBrk="1" hangingPunct="1">
              <a:lnSpc>
                <a:spcPct val="115000"/>
              </a:lnSpc>
              <a:spcBef>
                <a:spcPct val="20000"/>
              </a:spcBef>
            </a:pPr>
            <a:r>
              <a:rPr kumimoji="1" lang="zh-CN" altLang="en-US" sz="2400" b="1" dirty="0">
                <a:latin typeface="仿宋_GB2312" pitchFamily="49" charset="-122"/>
                <a:ea typeface="仿宋_GB2312" pitchFamily="49" charset="-122"/>
              </a:rPr>
              <a:t>  ③ 转第</a:t>
            </a:r>
            <a:r>
              <a:rPr kumimoji="1" lang="en-US" altLang="zh-CN" sz="2400" b="1" dirty="0">
                <a:latin typeface="仿宋_GB2312" pitchFamily="49" charset="-122"/>
                <a:ea typeface="仿宋_GB2312" pitchFamily="49" charset="-122"/>
              </a:rPr>
              <a:t>(2)</a:t>
            </a:r>
            <a:r>
              <a:rPr kumimoji="1" lang="zh-CN" altLang="en-US" sz="2400" b="1" dirty="0">
                <a:latin typeface="仿宋_GB2312" pitchFamily="49" charset="-122"/>
                <a:ea typeface="仿宋_GB2312" pitchFamily="49" charset="-122"/>
              </a:rPr>
              <a:t>步。 </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Text Box 2"/>
          <p:cNvSpPr txBox="1">
            <a:spLocks noChangeArrowheads="1"/>
          </p:cNvSpPr>
          <p:nvPr/>
        </p:nvSpPr>
        <p:spPr bwMode="auto">
          <a:xfrm>
            <a:off x="287338" y="225425"/>
            <a:ext cx="8677275" cy="464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10000"/>
              </a:lnSpc>
              <a:spcBef>
                <a:spcPct val="20000"/>
              </a:spcBef>
            </a:pPr>
            <a:r>
              <a:rPr kumimoji="1" lang="en-US" altLang="zh-CN" sz="2200" b="1" dirty="0">
                <a:solidFill>
                  <a:srgbClr val="3333FF"/>
                </a:solidFill>
                <a:latin typeface="仿宋_GB2312" pitchFamily="49" charset="-122"/>
                <a:ea typeface="仿宋_GB2312" pitchFamily="49" charset="-122"/>
              </a:rPr>
              <a:t>   </a:t>
            </a:r>
            <a:r>
              <a:rPr kumimoji="1" lang="zh-CN" altLang="en-US" sz="2200" b="1" dirty="0">
                <a:solidFill>
                  <a:srgbClr val="3333FF"/>
                </a:solidFill>
                <a:latin typeface="仿宋_GB2312" pitchFamily="49" charset="-122"/>
                <a:ea typeface="仿宋_GB2312" pitchFamily="49" charset="-122"/>
              </a:rPr>
              <a:t>对上例， 若按有界深度优先，且设</a:t>
            </a:r>
            <a:r>
              <a:rPr kumimoji="1" lang="en-US" altLang="zh-CN" sz="2200" b="1" dirty="0" err="1">
                <a:solidFill>
                  <a:srgbClr val="3333FF"/>
                </a:solidFill>
                <a:latin typeface="仿宋_GB2312" pitchFamily="49" charset="-122"/>
                <a:ea typeface="仿宋_GB2312" pitchFamily="49" charset="-122"/>
              </a:rPr>
              <a:t>dm</a:t>
            </a:r>
            <a:r>
              <a:rPr kumimoji="1" lang="en-US" altLang="zh-CN" sz="2200" b="1" dirty="0">
                <a:solidFill>
                  <a:srgbClr val="3333FF"/>
                </a:solidFill>
                <a:latin typeface="仿宋_GB2312" pitchFamily="49" charset="-122"/>
                <a:ea typeface="仿宋_GB2312" pitchFamily="49" charset="-122"/>
              </a:rPr>
              <a:t>=4</a:t>
            </a:r>
            <a:r>
              <a:rPr kumimoji="1" lang="zh-CN" altLang="en-US" sz="2200" b="1" dirty="0">
                <a:solidFill>
                  <a:srgbClr val="3333FF"/>
                </a:solidFill>
                <a:latin typeface="仿宋_GB2312" pitchFamily="49" charset="-122"/>
                <a:ea typeface="仿宋_GB2312" pitchFamily="49" charset="-122"/>
              </a:rPr>
              <a:t>，求其解树。</a:t>
            </a:r>
            <a:r>
              <a:rPr kumimoji="1" lang="zh-CN" altLang="en-US" sz="2000" b="1" dirty="0">
                <a:solidFill>
                  <a:srgbClr val="3333FF"/>
                </a:solidFill>
                <a:latin typeface="仿宋_GB2312" pitchFamily="49" charset="-122"/>
                <a:ea typeface="仿宋_GB2312" pitchFamily="49" charset="-122"/>
              </a:rPr>
              <a:t> </a:t>
            </a:r>
          </a:p>
        </p:txBody>
      </p:sp>
      <p:sp>
        <p:nvSpPr>
          <p:cNvPr id="116740" name="Oval 3"/>
          <p:cNvSpPr>
            <a:spLocks noChangeArrowheads="1"/>
          </p:cNvSpPr>
          <p:nvPr/>
        </p:nvSpPr>
        <p:spPr bwMode="auto">
          <a:xfrm>
            <a:off x="4267200" y="1905000"/>
            <a:ext cx="152400" cy="1524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16741" name="Oval 4"/>
          <p:cNvSpPr>
            <a:spLocks noChangeArrowheads="1"/>
          </p:cNvSpPr>
          <p:nvPr/>
        </p:nvSpPr>
        <p:spPr bwMode="auto">
          <a:xfrm>
            <a:off x="3276600" y="2667000"/>
            <a:ext cx="152400" cy="1524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16742" name="Oval 5"/>
          <p:cNvSpPr>
            <a:spLocks noChangeArrowheads="1"/>
          </p:cNvSpPr>
          <p:nvPr/>
        </p:nvSpPr>
        <p:spPr bwMode="auto">
          <a:xfrm>
            <a:off x="5257800" y="2667000"/>
            <a:ext cx="152400" cy="1524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16743" name="Oval 6"/>
          <p:cNvSpPr>
            <a:spLocks noChangeArrowheads="1"/>
          </p:cNvSpPr>
          <p:nvPr/>
        </p:nvSpPr>
        <p:spPr bwMode="auto">
          <a:xfrm>
            <a:off x="3810000" y="3505200"/>
            <a:ext cx="152400" cy="1524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16744" name="Oval 7"/>
          <p:cNvSpPr>
            <a:spLocks noChangeArrowheads="1"/>
          </p:cNvSpPr>
          <p:nvPr/>
        </p:nvSpPr>
        <p:spPr bwMode="auto">
          <a:xfrm>
            <a:off x="2514600" y="3505200"/>
            <a:ext cx="152400" cy="152400"/>
          </a:xfrm>
          <a:prstGeom prst="ellipse">
            <a:avLst/>
          </a:prstGeom>
          <a:noFill/>
          <a:ln w="57150">
            <a:solidFill>
              <a:srgbClr val="00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16745" name="Oval 8"/>
          <p:cNvSpPr>
            <a:spLocks noChangeArrowheads="1"/>
          </p:cNvSpPr>
          <p:nvPr/>
        </p:nvSpPr>
        <p:spPr bwMode="auto">
          <a:xfrm>
            <a:off x="4953000" y="3505200"/>
            <a:ext cx="152400" cy="152400"/>
          </a:xfrm>
          <a:prstGeom prst="ellipse">
            <a:avLst/>
          </a:prstGeom>
          <a:solidFill>
            <a:srgbClr val="FF00FF"/>
          </a:solidFill>
          <a:ln w="9525">
            <a:solidFill>
              <a:srgbClr val="FF00FF"/>
            </a:solidFill>
            <a:round/>
            <a:headEnd/>
            <a:tailEnd/>
          </a:ln>
        </p:spPr>
        <p:txBody>
          <a:bodyPr wrap="none" anchor="ctr"/>
          <a:lstStyle/>
          <a:p>
            <a:endParaRPr lang="zh-CN" altLang="en-US"/>
          </a:p>
        </p:txBody>
      </p:sp>
      <p:sp>
        <p:nvSpPr>
          <p:cNvPr id="116746" name="Oval 9"/>
          <p:cNvSpPr>
            <a:spLocks noChangeArrowheads="1"/>
          </p:cNvSpPr>
          <p:nvPr/>
        </p:nvSpPr>
        <p:spPr bwMode="auto">
          <a:xfrm>
            <a:off x="6248400" y="3429000"/>
            <a:ext cx="152400" cy="1524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16747" name="Oval 10"/>
          <p:cNvSpPr>
            <a:spLocks noChangeArrowheads="1"/>
          </p:cNvSpPr>
          <p:nvPr/>
        </p:nvSpPr>
        <p:spPr bwMode="auto">
          <a:xfrm>
            <a:off x="6019800" y="4267200"/>
            <a:ext cx="152400" cy="152400"/>
          </a:xfrm>
          <a:prstGeom prst="ellipse">
            <a:avLst/>
          </a:prstGeom>
          <a:solidFill>
            <a:srgbClr val="FF00FF"/>
          </a:solidFill>
          <a:ln w="9525">
            <a:solidFill>
              <a:srgbClr val="FF00FF"/>
            </a:solidFill>
            <a:round/>
            <a:headEnd/>
            <a:tailEnd/>
          </a:ln>
        </p:spPr>
        <p:txBody>
          <a:bodyPr wrap="none" anchor="ctr"/>
          <a:lstStyle/>
          <a:p>
            <a:endParaRPr lang="zh-CN" altLang="en-US"/>
          </a:p>
        </p:txBody>
      </p:sp>
      <p:sp>
        <p:nvSpPr>
          <p:cNvPr id="116748" name="Oval 11"/>
          <p:cNvSpPr>
            <a:spLocks noChangeArrowheads="1"/>
          </p:cNvSpPr>
          <p:nvPr/>
        </p:nvSpPr>
        <p:spPr bwMode="auto">
          <a:xfrm>
            <a:off x="6753225" y="4248150"/>
            <a:ext cx="152400" cy="152400"/>
          </a:xfrm>
          <a:prstGeom prst="ellipse">
            <a:avLst/>
          </a:prstGeom>
          <a:noFill/>
          <a:ln w="57150">
            <a:solidFill>
              <a:srgbClr val="00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16749" name="Oval 12"/>
          <p:cNvSpPr>
            <a:spLocks noChangeArrowheads="1"/>
          </p:cNvSpPr>
          <p:nvPr/>
        </p:nvSpPr>
        <p:spPr bwMode="auto">
          <a:xfrm>
            <a:off x="3352800" y="4267200"/>
            <a:ext cx="152400" cy="152400"/>
          </a:xfrm>
          <a:prstGeom prst="ellipse">
            <a:avLst/>
          </a:prstGeom>
          <a:solidFill>
            <a:srgbClr val="FF00FF"/>
          </a:solidFill>
          <a:ln w="9525">
            <a:solidFill>
              <a:srgbClr val="FF00FF"/>
            </a:solidFill>
            <a:round/>
            <a:headEnd/>
            <a:tailEnd/>
          </a:ln>
        </p:spPr>
        <p:txBody>
          <a:bodyPr wrap="none" anchor="ctr"/>
          <a:lstStyle/>
          <a:p>
            <a:endParaRPr lang="zh-CN" altLang="en-US"/>
          </a:p>
        </p:txBody>
      </p:sp>
      <p:sp>
        <p:nvSpPr>
          <p:cNvPr id="116750" name="Oval 13"/>
          <p:cNvSpPr>
            <a:spLocks noChangeArrowheads="1"/>
          </p:cNvSpPr>
          <p:nvPr/>
        </p:nvSpPr>
        <p:spPr bwMode="auto">
          <a:xfrm>
            <a:off x="4191000" y="4267200"/>
            <a:ext cx="152400" cy="152400"/>
          </a:xfrm>
          <a:prstGeom prst="ellipse">
            <a:avLst/>
          </a:prstGeom>
          <a:noFill/>
          <a:ln w="57150">
            <a:solidFill>
              <a:srgbClr val="00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16751" name="Line 14"/>
          <p:cNvSpPr>
            <a:spLocks noChangeShapeType="1"/>
          </p:cNvSpPr>
          <p:nvPr/>
        </p:nvSpPr>
        <p:spPr bwMode="auto">
          <a:xfrm flipH="1">
            <a:off x="3429000" y="2057400"/>
            <a:ext cx="838200" cy="609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16752" name="Line 15"/>
          <p:cNvSpPr>
            <a:spLocks noChangeShapeType="1"/>
          </p:cNvSpPr>
          <p:nvPr/>
        </p:nvSpPr>
        <p:spPr bwMode="auto">
          <a:xfrm>
            <a:off x="4419600" y="2057400"/>
            <a:ext cx="838200" cy="609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16753" name="Line 16"/>
          <p:cNvSpPr>
            <a:spLocks noChangeShapeType="1"/>
          </p:cNvSpPr>
          <p:nvPr/>
        </p:nvSpPr>
        <p:spPr bwMode="auto">
          <a:xfrm flipH="1">
            <a:off x="2590800" y="2819400"/>
            <a:ext cx="685800" cy="685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16754" name="Line 17"/>
          <p:cNvSpPr>
            <a:spLocks noChangeShapeType="1"/>
          </p:cNvSpPr>
          <p:nvPr/>
        </p:nvSpPr>
        <p:spPr bwMode="auto">
          <a:xfrm>
            <a:off x="3352800" y="2819400"/>
            <a:ext cx="533400" cy="685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16755" name="Line 18"/>
          <p:cNvSpPr>
            <a:spLocks noChangeShapeType="1"/>
          </p:cNvSpPr>
          <p:nvPr/>
        </p:nvSpPr>
        <p:spPr bwMode="auto">
          <a:xfrm flipH="1">
            <a:off x="3429000" y="3657600"/>
            <a:ext cx="457200" cy="609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16756" name="Line 19"/>
          <p:cNvSpPr>
            <a:spLocks noChangeShapeType="1"/>
          </p:cNvSpPr>
          <p:nvPr/>
        </p:nvSpPr>
        <p:spPr bwMode="auto">
          <a:xfrm>
            <a:off x="3886200" y="3657600"/>
            <a:ext cx="381000" cy="609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16757" name="Line 20"/>
          <p:cNvSpPr>
            <a:spLocks noChangeShapeType="1"/>
          </p:cNvSpPr>
          <p:nvPr/>
        </p:nvSpPr>
        <p:spPr bwMode="auto">
          <a:xfrm flipH="1">
            <a:off x="5029200" y="2819400"/>
            <a:ext cx="304800" cy="685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16758" name="Line 21"/>
          <p:cNvSpPr>
            <a:spLocks noChangeShapeType="1"/>
          </p:cNvSpPr>
          <p:nvPr/>
        </p:nvSpPr>
        <p:spPr bwMode="auto">
          <a:xfrm>
            <a:off x="5410200" y="2819400"/>
            <a:ext cx="838200" cy="609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16759" name="Line 22"/>
          <p:cNvSpPr>
            <a:spLocks noChangeShapeType="1"/>
          </p:cNvSpPr>
          <p:nvPr/>
        </p:nvSpPr>
        <p:spPr bwMode="auto">
          <a:xfrm flipH="1">
            <a:off x="6096000" y="3581400"/>
            <a:ext cx="228600" cy="685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16760" name="Line 23"/>
          <p:cNvSpPr>
            <a:spLocks noChangeShapeType="1"/>
          </p:cNvSpPr>
          <p:nvPr/>
        </p:nvSpPr>
        <p:spPr bwMode="auto">
          <a:xfrm>
            <a:off x="6324600" y="3581400"/>
            <a:ext cx="457200" cy="685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16761" name="Freeform 24"/>
          <p:cNvSpPr>
            <a:spLocks/>
          </p:cNvSpPr>
          <p:nvPr/>
        </p:nvSpPr>
        <p:spPr bwMode="auto">
          <a:xfrm>
            <a:off x="4186238" y="2128838"/>
            <a:ext cx="314325" cy="57150"/>
          </a:xfrm>
          <a:custGeom>
            <a:avLst/>
            <a:gdLst>
              <a:gd name="T0" fmla="*/ 0 w 198"/>
              <a:gd name="T1" fmla="*/ 14288 h 36"/>
              <a:gd name="T2" fmla="*/ 85725 w 198"/>
              <a:gd name="T3" fmla="*/ 42862 h 36"/>
              <a:gd name="T4" fmla="*/ 128588 w 198"/>
              <a:gd name="T5" fmla="*/ 57150 h 36"/>
              <a:gd name="T6" fmla="*/ 314325 w 198"/>
              <a:gd name="T7" fmla="*/ 0 h 36"/>
              <a:gd name="T8" fmla="*/ 0 60000 65536"/>
              <a:gd name="T9" fmla="*/ 0 60000 65536"/>
              <a:gd name="T10" fmla="*/ 0 60000 65536"/>
              <a:gd name="T11" fmla="*/ 0 60000 65536"/>
              <a:gd name="T12" fmla="*/ 0 w 198"/>
              <a:gd name="T13" fmla="*/ 0 h 36"/>
              <a:gd name="T14" fmla="*/ 198 w 198"/>
              <a:gd name="T15" fmla="*/ 36 h 36"/>
            </a:gdLst>
            <a:ahLst/>
            <a:cxnLst>
              <a:cxn ang="T8">
                <a:pos x="T0" y="T1"/>
              </a:cxn>
              <a:cxn ang="T9">
                <a:pos x="T2" y="T3"/>
              </a:cxn>
              <a:cxn ang="T10">
                <a:pos x="T4" y="T5"/>
              </a:cxn>
              <a:cxn ang="T11">
                <a:pos x="T6" y="T7"/>
              </a:cxn>
            </a:cxnLst>
            <a:rect l="T12" t="T13" r="T14" b="T15"/>
            <a:pathLst>
              <a:path w="198" h="36">
                <a:moveTo>
                  <a:pt x="0" y="9"/>
                </a:moveTo>
                <a:cubicBezTo>
                  <a:pt x="18" y="15"/>
                  <a:pt x="36" y="21"/>
                  <a:pt x="54" y="27"/>
                </a:cubicBezTo>
                <a:cubicBezTo>
                  <a:pt x="63" y="30"/>
                  <a:pt x="81" y="36"/>
                  <a:pt x="81" y="36"/>
                </a:cubicBezTo>
                <a:cubicBezTo>
                  <a:pt x="98" y="34"/>
                  <a:pt x="198" y="33"/>
                  <a:pt x="198" y="0"/>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16762" name="Freeform 25"/>
          <p:cNvSpPr>
            <a:spLocks/>
          </p:cNvSpPr>
          <p:nvPr/>
        </p:nvSpPr>
        <p:spPr bwMode="auto">
          <a:xfrm>
            <a:off x="5272088" y="2914650"/>
            <a:ext cx="271462" cy="71438"/>
          </a:xfrm>
          <a:custGeom>
            <a:avLst/>
            <a:gdLst>
              <a:gd name="T0" fmla="*/ 0 w 171"/>
              <a:gd name="T1" fmla="*/ 28575 h 45"/>
              <a:gd name="T2" fmla="*/ 85725 w 171"/>
              <a:gd name="T3" fmla="*/ 57150 h 45"/>
              <a:gd name="T4" fmla="*/ 128587 w 171"/>
              <a:gd name="T5" fmla="*/ 71438 h 45"/>
              <a:gd name="T6" fmla="*/ 242887 w 171"/>
              <a:gd name="T7" fmla="*/ 42863 h 45"/>
              <a:gd name="T8" fmla="*/ 271462 w 171"/>
              <a:gd name="T9" fmla="*/ 0 h 45"/>
              <a:gd name="T10" fmla="*/ 0 60000 65536"/>
              <a:gd name="T11" fmla="*/ 0 60000 65536"/>
              <a:gd name="T12" fmla="*/ 0 60000 65536"/>
              <a:gd name="T13" fmla="*/ 0 60000 65536"/>
              <a:gd name="T14" fmla="*/ 0 60000 65536"/>
              <a:gd name="T15" fmla="*/ 0 w 171"/>
              <a:gd name="T16" fmla="*/ 0 h 45"/>
              <a:gd name="T17" fmla="*/ 171 w 171"/>
              <a:gd name="T18" fmla="*/ 45 h 45"/>
            </a:gdLst>
            <a:ahLst/>
            <a:cxnLst>
              <a:cxn ang="T10">
                <a:pos x="T0" y="T1"/>
              </a:cxn>
              <a:cxn ang="T11">
                <a:pos x="T2" y="T3"/>
              </a:cxn>
              <a:cxn ang="T12">
                <a:pos x="T4" y="T5"/>
              </a:cxn>
              <a:cxn ang="T13">
                <a:pos x="T6" y="T7"/>
              </a:cxn>
              <a:cxn ang="T14">
                <a:pos x="T8" y="T9"/>
              </a:cxn>
            </a:cxnLst>
            <a:rect l="T15" t="T16" r="T17" b="T18"/>
            <a:pathLst>
              <a:path w="171" h="45">
                <a:moveTo>
                  <a:pt x="0" y="18"/>
                </a:moveTo>
                <a:cubicBezTo>
                  <a:pt x="18" y="24"/>
                  <a:pt x="36" y="30"/>
                  <a:pt x="54" y="36"/>
                </a:cubicBezTo>
                <a:cubicBezTo>
                  <a:pt x="63" y="39"/>
                  <a:pt x="81" y="45"/>
                  <a:pt x="81" y="45"/>
                </a:cubicBezTo>
                <a:cubicBezTo>
                  <a:pt x="83" y="45"/>
                  <a:pt x="144" y="34"/>
                  <a:pt x="153" y="27"/>
                </a:cubicBezTo>
                <a:cubicBezTo>
                  <a:pt x="161" y="20"/>
                  <a:pt x="171" y="0"/>
                  <a:pt x="171" y="0"/>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16763" name="Text Box 26"/>
          <p:cNvSpPr txBox="1">
            <a:spLocks noChangeArrowheads="1"/>
          </p:cNvSpPr>
          <p:nvPr/>
        </p:nvSpPr>
        <p:spPr bwMode="auto">
          <a:xfrm>
            <a:off x="3886200" y="1676400"/>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1</a:t>
            </a:r>
          </a:p>
        </p:txBody>
      </p:sp>
      <p:sp>
        <p:nvSpPr>
          <p:cNvPr id="116764" name="Text Box 27"/>
          <p:cNvSpPr txBox="1">
            <a:spLocks noChangeArrowheads="1"/>
          </p:cNvSpPr>
          <p:nvPr/>
        </p:nvSpPr>
        <p:spPr bwMode="auto">
          <a:xfrm>
            <a:off x="2971800" y="25146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2                       3</a:t>
            </a:r>
          </a:p>
        </p:txBody>
      </p:sp>
      <p:sp>
        <p:nvSpPr>
          <p:cNvPr id="116765" name="Text Box 28"/>
          <p:cNvSpPr txBox="1">
            <a:spLocks noChangeArrowheads="1"/>
          </p:cNvSpPr>
          <p:nvPr/>
        </p:nvSpPr>
        <p:spPr bwMode="auto">
          <a:xfrm>
            <a:off x="2743200" y="3352800"/>
            <a:ext cx="426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A              4            t</a:t>
            </a:r>
            <a:r>
              <a:rPr kumimoji="1" lang="en-US" altLang="zh-CN" sz="2400" baseline="-25000">
                <a:latin typeface="Times New Roman" pitchFamily="18" charset="0"/>
              </a:rPr>
              <a:t>1</a:t>
            </a:r>
            <a:r>
              <a:rPr kumimoji="1" lang="en-US" altLang="zh-CN" sz="2400">
                <a:latin typeface="Times New Roman" pitchFamily="18" charset="0"/>
              </a:rPr>
              <a:t>              5</a:t>
            </a:r>
          </a:p>
        </p:txBody>
      </p:sp>
      <p:sp>
        <p:nvSpPr>
          <p:cNvPr id="116766" name="Text Box 29"/>
          <p:cNvSpPr txBox="1">
            <a:spLocks noChangeArrowheads="1"/>
          </p:cNvSpPr>
          <p:nvPr/>
        </p:nvSpPr>
        <p:spPr bwMode="auto">
          <a:xfrm>
            <a:off x="2895600" y="4191000"/>
            <a:ext cx="426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  t</a:t>
            </a:r>
            <a:r>
              <a:rPr kumimoji="1" lang="en-US" altLang="zh-CN" sz="2400" baseline="-25000">
                <a:latin typeface="Times New Roman" pitchFamily="18" charset="0"/>
              </a:rPr>
              <a:t>2</a:t>
            </a:r>
            <a:r>
              <a:rPr kumimoji="1" lang="en-US" altLang="zh-CN" sz="2400">
                <a:latin typeface="Times New Roman" pitchFamily="18" charset="0"/>
              </a:rPr>
              <a:t>         B                     t</a:t>
            </a:r>
            <a:r>
              <a:rPr kumimoji="1" lang="en-US" altLang="zh-CN" sz="2400" baseline="-25000">
                <a:latin typeface="Times New Roman" pitchFamily="18" charset="0"/>
              </a:rPr>
              <a:t>3</a:t>
            </a:r>
            <a:r>
              <a:rPr kumimoji="1" lang="en-US" altLang="zh-CN" sz="2400">
                <a:latin typeface="Times New Roman" pitchFamily="18" charset="0"/>
              </a:rPr>
              <a:t>      C</a:t>
            </a:r>
          </a:p>
        </p:txBody>
      </p:sp>
      <p:sp>
        <p:nvSpPr>
          <p:cNvPr id="116767" name="Text Box 30"/>
          <p:cNvSpPr txBox="1">
            <a:spLocks noChangeArrowheads="1"/>
          </p:cNvSpPr>
          <p:nvPr/>
        </p:nvSpPr>
        <p:spPr bwMode="auto">
          <a:xfrm>
            <a:off x="2700338" y="4652963"/>
            <a:ext cx="37798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000">
                <a:latin typeface="Times New Roman" pitchFamily="18" charset="0"/>
              </a:rPr>
              <a:t>与</a:t>
            </a:r>
            <a:r>
              <a:rPr kumimoji="1" lang="en-US" altLang="zh-CN" sz="2000">
                <a:latin typeface="Times New Roman" pitchFamily="18" charset="0"/>
              </a:rPr>
              <a:t>/</a:t>
            </a:r>
            <a:r>
              <a:rPr kumimoji="1" lang="zh-CN" altLang="en-US" sz="2000">
                <a:latin typeface="Times New Roman" pitchFamily="18" charset="0"/>
              </a:rPr>
              <a:t>或树的有界深度优先搜索</a:t>
            </a:r>
          </a:p>
        </p:txBody>
      </p:sp>
      <p:sp>
        <p:nvSpPr>
          <p:cNvPr id="253983" name="Text Box 31"/>
          <p:cNvSpPr txBox="1">
            <a:spLocks noChangeArrowheads="1"/>
          </p:cNvSpPr>
          <p:nvPr/>
        </p:nvSpPr>
        <p:spPr bwMode="auto">
          <a:xfrm>
            <a:off x="179388" y="1268413"/>
            <a:ext cx="2376487" cy="374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2000" b="1" dirty="0">
                <a:solidFill>
                  <a:srgbClr val="00B050"/>
                </a:solidFill>
                <a:latin typeface="仿宋_GB2312" pitchFamily="49" charset="-122"/>
                <a:ea typeface="仿宋_GB2312" pitchFamily="49" charset="-122"/>
              </a:rPr>
              <a:t>搜索过程为：</a:t>
            </a:r>
          </a:p>
          <a:p>
            <a:pPr eaLnBrk="1" hangingPunct="1"/>
            <a:r>
              <a:rPr lang="en-US" altLang="zh-CN" sz="2000" b="1" dirty="0" smtClean="0">
                <a:solidFill>
                  <a:srgbClr val="00B050"/>
                </a:solidFill>
                <a:latin typeface="仿宋_GB2312" pitchFamily="49" charset="-122"/>
                <a:ea typeface="仿宋_GB2312" pitchFamily="49" charset="-122"/>
              </a:rPr>
              <a:t>(</a:t>
            </a:r>
            <a:r>
              <a:rPr lang="en-US" altLang="zh-CN" sz="2000" b="1" dirty="0">
                <a:solidFill>
                  <a:srgbClr val="00B050"/>
                </a:solidFill>
                <a:latin typeface="仿宋_GB2312" pitchFamily="49" charset="-122"/>
                <a:ea typeface="仿宋_GB2312" pitchFamily="49" charset="-122"/>
              </a:rPr>
              <a:t>1) </a:t>
            </a:r>
            <a:r>
              <a:rPr lang="zh-CN" altLang="en-US" sz="2000" b="1" dirty="0">
                <a:solidFill>
                  <a:srgbClr val="00B050"/>
                </a:solidFill>
                <a:latin typeface="仿宋_GB2312" pitchFamily="49" charset="-122"/>
                <a:ea typeface="仿宋_GB2312" pitchFamily="49" charset="-122"/>
              </a:rPr>
              <a:t>先扩展</a:t>
            </a:r>
            <a:r>
              <a:rPr lang="en-US" altLang="zh-CN" sz="2000" b="1" dirty="0">
                <a:solidFill>
                  <a:srgbClr val="00B050"/>
                </a:solidFill>
                <a:latin typeface="仿宋_GB2312" pitchFamily="49" charset="-122"/>
                <a:ea typeface="仿宋_GB2312" pitchFamily="49" charset="-122"/>
              </a:rPr>
              <a:t>1</a:t>
            </a:r>
            <a:r>
              <a:rPr lang="zh-CN" altLang="en-US" sz="2000" b="1" dirty="0" smtClean="0">
                <a:solidFill>
                  <a:srgbClr val="00B050"/>
                </a:solidFill>
                <a:latin typeface="仿宋_GB2312" pitchFamily="49" charset="-122"/>
                <a:ea typeface="仿宋_GB2312" pitchFamily="49" charset="-122"/>
              </a:rPr>
              <a:t>号结点，</a:t>
            </a:r>
            <a:r>
              <a:rPr lang="zh-CN" altLang="en-US" sz="2000" b="1" dirty="0">
                <a:solidFill>
                  <a:srgbClr val="00B050"/>
                </a:solidFill>
                <a:latin typeface="仿宋_GB2312" pitchFamily="49" charset="-122"/>
                <a:ea typeface="仿宋_GB2312" pitchFamily="49" charset="-122"/>
              </a:rPr>
              <a:t>生成</a:t>
            </a:r>
            <a:r>
              <a:rPr lang="en-US" altLang="zh-CN" sz="2000" b="1" dirty="0">
                <a:solidFill>
                  <a:srgbClr val="00B050"/>
                </a:solidFill>
                <a:latin typeface="仿宋_GB2312" pitchFamily="49" charset="-122"/>
                <a:ea typeface="仿宋_GB2312" pitchFamily="49" charset="-122"/>
              </a:rPr>
              <a:t>2</a:t>
            </a:r>
            <a:r>
              <a:rPr lang="zh-CN" altLang="en-US" sz="2000" b="1" dirty="0" smtClean="0">
                <a:solidFill>
                  <a:srgbClr val="00B050"/>
                </a:solidFill>
                <a:latin typeface="仿宋_GB2312" pitchFamily="49" charset="-122"/>
                <a:ea typeface="仿宋_GB2312" pitchFamily="49" charset="-122"/>
              </a:rPr>
              <a:t>号结点和</a:t>
            </a:r>
            <a:r>
              <a:rPr lang="en-US" altLang="zh-CN" sz="2000" b="1" dirty="0">
                <a:solidFill>
                  <a:srgbClr val="00B050"/>
                </a:solidFill>
                <a:latin typeface="仿宋_GB2312" pitchFamily="49" charset="-122"/>
                <a:ea typeface="仿宋_GB2312" pitchFamily="49" charset="-122"/>
              </a:rPr>
              <a:t>3</a:t>
            </a:r>
            <a:r>
              <a:rPr lang="zh-CN" altLang="en-US" sz="2000" b="1" dirty="0" smtClean="0">
                <a:solidFill>
                  <a:srgbClr val="00B050"/>
                </a:solidFill>
                <a:latin typeface="仿宋_GB2312" pitchFamily="49" charset="-122"/>
                <a:ea typeface="仿宋_GB2312" pitchFamily="49" charset="-122"/>
              </a:rPr>
              <a:t>号结点。</a:t>
            </a:r>
            <a:endParaRPr lang="zh-CN" altLang="en-US" sz="2000" b="1" dirty="0">
              <a:solidFill>
                <a:srgbClr val="00B050"/>
              </a:solidFill>
              <a:latin typeface="仿宋_GB2312" pitchFamily="49" charset="-122"/>
              <a:ea typeface="仿宋_GB2312" pitchFamily="49" charset="-122"/>
            </a:endParaRPr>
          </a:p>
          <a:p>
            <a:pPr eaLnBrk="1" hangingPunct="1"/>
            <a:r>
              <a:rPr lang="en-US" altLang="zh-CN" sz="2000" b="1" dirty="0" smtClean="0">
                <a:solidFill>
                  <a:srgbClr val="00B050"/>
                </a:solidFill>
                <a:latin typeface="仿宋_GB2312" pitchFamily="49" charset="-122"/>
                <a:ea typeface="仿宋_GB2312" pitchFamily="49" charset="-122"/>
              </a:rPr>
              <a:t>(</a:t>
            </a:r>
            <a:r>
              <a:rPr lang="en-US" altLang="zh-CN" sz="2000" b="1" dirty="0">
                <a:solidFill>
                  <a:srgbClr val="00B050"/>
                </a:solidFill>
                <a:latin typeface="仿宋_GB2312" pitchFamily="49" charset="-122"/>
                <a:ea typeface="仿宋_GB2312" pitchFamily="49" charset="-122"/>
              </a:rPr>
              <a:t>2)</a:t>
            </a:r>
            <a:r>
              <a:rPr lang="zh-CN" altLang="en-US" sz="2000" b="1" dirty="0">
                <a:solidFill>
                  <a:srgbClr val="00B050"/>
                </a:solidFill>
                <a:latin typeface="仿宋_GB2312" pitchFamily="49" charset="-122"/>
                <a:ea typeface="仿宋_GB2312" pitchFamily="49" charset="-122"/>
              </a:rPr>
              <a:t>扩展</a:t>
            </a:r>
            <a:r>
              <a:rPr lang="en-US" altLang="zh-CN" sz="2000" b="1" dirty="0">
                <a:solidFill>
                  <a:srgbClr val="00B050"/>
                </a:solidFill>
                <a:latin typeface="仿宋_GB2312" pitchFamily="49" charset="-122"/>
                <a:ea typeface="仿宋_GB2312" pitchFamily="49" charset="-122"/>
              </a:rPr>
              <a:t>3</a:t>
            </a:r>
            <a:r>
              <a:rPr lang="zh-CN" altLang="en-US" sz="2000" b="1" dirty="0" smtClean="0">
                <a:solidFill>
                  <a:srgbClr val="00B050"/>
                </a:solidFill>
                <a:latin typeface="仿宋_GB2312" pitchFamily="49" charset="-122"/>
                <a:ea typeface="仿宋_GB2312" pitchFamily="49" charset="-122"/>
              </a:rPr>
              <a:t>号结点，</a:t>
            </a:r>
            <a:r>
              <a:rPr lang="zh-CN" altLang="en-US" sz="2000" b="1" dirty="0">
                <a:solidFill>
                  <a:srgbClr val="00B050"/>
                </a:solidFill>
                <a:latin typeface="仿宋_GB2312" pitchFamily="49" charset="-122"/>
                <a:ea typeface="仿宋_GB2312" pitchFamily="49" charset="-122"/>
              </a:rPr>
              <a:t>生成</a:t>
            </a:r>
            <a:r>
              <a:rPr lang="en-US" altLang="zh-CN" sz="2000" b="1" dirty="0" smtClean="0">
                <a:solidFill>
                  <a:srgbClr val="00B050"/>
                </a:solidFill>
                <a:latin typeface="仿宋_GB2312" pitchFamily="49" charset="-122"/>
                <a:ea typeface="仿宋_GB2312" pitchFamily="49" charset="-122"/>
              </a:rPr>
              <a:t>t</a:t>
            </a:r>
            <a:r>
              <a:rPr lang="en-US" altLang="zh-CN" sz="2000" b="1" baseline="-25000" dirty="0" smtClean="0">
                <a:solidFill>
                  <a:srgbClr val="00B050"/>
                </a:solidFill>
                <a:latin typeface="仿宋_GB2312" pitchFamily="49" charset="-122"/>
                <a:ea typeface="仿宋_GB2312" pitchFamily="49" charset="-122"/>
              </a:rPr>
              <a:t>1</a:t>
            </a:r>
            <a:r>
              <a:rPr lang="zh-CN" altLang="en-US" sz="2000" b="1" dirty="0" smtClean="0">
                <a:solidFill>
                  <a:srgbClr val="00B050"/>
                </a:solidFill>
                <a:latin typeface="仿宋_GB2312" pitchFamily="49" charset="-122"/>
                <a:ea typeface="仿宋_GB2312" pitchFamily="49" charset="-122"/>
              </a:rPr>
              <a:t>结点和</a:t>
            </a:r>
            <a:r>
              <a:rPr lang="en-US" altLang="zh-CN" sz="2000" b="1" dirty="0">
                <a:solidFill>
                  <a:srgbClr val="00B050"/>
                </a:solidFill>
                <a:latin typeface="仿宋_GB2312" pitchFamily="49" charset="-122"/>
                <a:ea typeface="仿宋_GB2312" pitchFamily="49" charset="-122"/>
              </a:rPr>
              <a:t>5</a:t>
            </a:r>
            <a:r>
              <a:rPr lang="zh-CN" altLang="en-US" sz="2000" b="1" dirty="0" smtClean="0">
                <a:solidFill>
                  <a:srgbClr val="00B050"/>
                </a:solidFill>
                <a:latin typeface="仿宋_GB2312" pitchFamily="49" charset="-122"/>
                <a:ea typeface="仿宋_GB2312" pitchFamily="49" charset="-122"/>
              </a:rPr>
              <a:t>号结点。</a:t>
            </a:r>
            <a:r>
              <a:rPr lang="zh-CN" altLang="en-US" sz="2000" b="1" dirty="0">
                <a:solidFill>
                  <a:srgbClr val="00B050"/>
                </a:solidFill>
                <a:latin typeface="仿宋_GB2312" pitchFamily="49" charset="-122"/>
                <a:ea typeface="仿宋_GB2312" pitchFamily="49" charset="-122"/>
              </a:rPr>
              <a:t>由于</a:t>
            </a:r>
            <a:r>
              <a:rPr lang="en-US" altLang="zh-CN" sz="2000" b="1" dirty="0">
                <a:solidFill>
                  <a:srgbClr val="00B050"/>
                </a:solidFill>
                <a:latin typeface="仿宋_GB2312" pitchFamily="49" charset="-122"/>
                <a:ea typeface="仿宋_GB2312" pitchFamily="49" charset="-122"/>
              </a:rPr>
              <a:t>t</a:t>
            </a:r>
            <a:r>
              <a:rPr lang="en-US" altLang="zh-CN" sz="2000" b="1" baseline="-25000" dirty="0">
                <a:solidFill>
                  <a:srgbClr val="00B050"/>
                </a:solidFill>
                <a:latin typeface="仿宋_GB2312" pitchFamily="49" charset="-122"/>
                <a:ea typeface="仿宋_GB2312" pitchFamily="49" charset="-122"/>
              </a:rPr>
              <a:t>1</a:t>
            </a:r>
            <a:r>
              <a:rPr lang="zh-CN" altLang="en-US" sz="2000" b="1" dirty="0">
                <a:solidFill>
                  <a:srgbClr val="00B050"/>
                </a:solidFill>
                <a:latin typeface="仿宋_GB2312" pitchFamily="49" charset="-122"/>
                <a:ea typeface="仿宋_GB2312" pitchFamily="49" charset="-122"/>
              </a:rPr>
              <a:t>为</a:t>
            </a:r>
            <a:r>
              <a:rPr lang="zh-CN" altLang="en-US" sz="2000" b="1" dirty="0" smtClean="0">
                <a:solidFill>
                  <a:srgbClr val="00B050"/>
                </a:solidFill>
                <a:latin typeface="仿宋_GB2312" pitchFamily="49" charset="-122"/>
                <a:ea typeface="仿宋_GB2312" pitchFamily="49" charset="-122"/>
              </a:rPr>
              <a:t>终止结点，</a:t>
            </a:r>
            <a:r>
              <a:rPr lang="zh-CN" altLang="en-US" sz="2000" b="1" dirty="0">
                <a:solidFill>
                  <a:srgbClr val="00B050"/>
                </a:solidFill>
                <a:latin typeface="仿宋_GB2312" pitchFamily="49" charset="-122"/>
                <a:ea typeface="仿宋_GB2312" pitchFamily="49" charset="-122"/>
              </a:rPr>
              <a:t>则标记它为可</a:t>
            </a:r>
            <a:r>
              <a:rPr lang="zh-CN" altLang="en-US" sz="2000" b="1" dirty="0" smtClean="0">
                <a:solidFill>
                  <a:srgbClr val="00B050"/>
                </a:solidFill>
                <a:latin typeface="仿宋_GB2312" pitchFamily="49" charset="-122"/>
                <a:ea typeface="仿宋_GB2312" pitchFamily="49" charset="-122"/>
              </a:rPr>
              <a:t>解结点，</a:t>
            </a:r>
            <a:r>
              <a:rPr lang="zh-CN" altLang="en-US" sz="2000" b="1" dirty="0">
                <a:solidFill>
                  <a:srgbClr val="00B050"/>
                </a:solidFill>
                <a:latin typeface="仿宋_GB2312" pitchFamily="49" charset="-122"/>
                <a:ea typeface="仿宋_GB2312" pitchFamily="49" charset="-122"/>
              </a:rPr>
              <a:t>并应用可解标记过程，不能确定</a:t>
            </a:r>
            <a:r>
              <a:rPr lang="en-US" altLang="zh-CN" sz="2000" b="1" dirty="0">
                <a:solidFill>
                  <a:srgbClr val="00B050"/>
                </a:solidFill>
                <a:latin typeface="仿宋_GB2312" pitchFamily="49" charset="-122"/>
                <a:ea typeface="仿宋_GB2312" pitchFamily="49" charset="-122"/>
              </a:rPr>
              <a:t>3</a:t>
            </a:r>
            <a:r>
              <a:rPr lang="zh-CN" altLang="en-US" sz="2000" b="1" dirty="0" smtClean="0">
                <a:solidFill>
                  <a:srgbClr val="00B050"/>
                </a:solidFill>
                <a:latin typeface="仿宋_GB2312" pitchFamily="49" charset="-122"/>
                <a:ea typeface="仿宋_GB2312" pitchFamily="49" charset="-122"/>
              </a:rPr>
              <a:t>号结点是否</a:t>
            </a:r>
            <a:r>
              <a:rPr lang="zh-CN" altLang="en-US" sz="2000" b="1" dirty="0">
                <a:solidFill>
                  <a:srgbClr val="00B050"/>
                </a:solidFill>
                <a:latin typeface="仿宋_GB2312" pitchFamily="49" charset="-122"/>
                <a:ea typeface="仿宋_GB2312" pitchFamily="49" charset="-122"/>
              </a:rPr>
              <a:t>可解。   </a:t>
            </a:r>
            <a:endParaRPr lang="zh-CN" altLang="en-US" b="1" dirty="0">
              <a:solidFill>
                <a:srgbClr val="00B050"/>
              </a:solidFill>
              <a:latin typeface="仿宋_GB2312" pitchFamily="49" charset="-122"/>
              <a:ea typeface="仿宋_GB2312" pitchFamily="49" charset="-122"/>
            </a:endParaRPr>
          </a:p>
        </p:txBody>
      </p:sp>
      <p:sp>
        <p:nvSpPr>
          <p:cNvPr id="116769" name="Text Box 32"/>
          <p:cNvSpPr txBox="1">
            <a:spLocks noChangeArrowheads="1"/>
          </p:cNvSpPr>
          <p:nvPr/>
        </p:nvSpPr>
        <p:spPr bwMode="auto">
          <a:xfrm>
            <a:off x="5543550" y="1520825"/>
            <a:ext cx="33496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lang="zh-CN" altLang="zh-CN"/>
          </a:p>
        </p:txBody>
      </p:sp>
      <p:sp>
        <p:nvSpPr>
          <p:cNvPr id="253985" name="Text Box 33"/>
          <p:cNvSpPr txBox="1">
            <a:spLocks noChangeArrowheads="1"/>
          </p:cNvSpPr>
          <p:nvPr/>
        </p:nvSpPr>
        <p:spPr bwMode="auto">
          <a:xfrm>
            <a:off x="7019925" y="3860800"/>
            <a:ext cx="1836738"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2000" b="1" dirty="0" smtClean="0">
                <a:solidFill>
                  <a:srgbClr val="00B050"/>
                </a:solidFill>
                <a:latin typeface="仿宋_GB2312" pitchFamily="49" charset="-122"/>
                <a:ea typeface="仿宋_GB2312" pitchFamily="49" charset="-122"/>
              </a:rPr>
              <a:t>(</a:t>
            </a:r>
            <a:r>
              <a:rPr lang="en-US" altLang="zh-CN" sz="2000" b="1" dirty="0">
                <a:solidFill>
                  <a:srgbClr val="00B050"/>
                </a:solidFill>
                <a:latin typeface="仿宋_GB2312" pitchFamily="49" charset="-122"/>
                <a:ea typeface="仿宋_GB2312" pitchFamily="49" charset="-122"/>
              </a:rPr>
              <a:t>6) </a:t>
            </a:r>
            <a:r>
              <a:rPr lang="zh-CN" altLang="en-US" sz="2000" b="1" dirty="0">
                <a:solidFill>
                  <a:srgbClr val="00B050"/>
                </a:solidFill>
                <a:latin typeface="仿宋_GB2312" pitchFamily="49" charset="-122"/>
                <a:ea typeface="仿宋_GB2312" pitchFamily="49" charset="-122"/>
              </a:rPr>
              <a:t>搜索成功，得到由</a:t>
            </a:r>
            <a:r>
              <a:rPr lang="en-US" altLang="zh-CN" sz="2000" b="1" dirty="0">
                <a:solidFill>
                  <a:srgbClr val="00B050"/>
                </a:solidFill>
                <a:latin typeface="仿宋_GB2312" pitchFamily="49" charset="-122"/>
                <a:ea typeface="仿宋_GB2312" pitchFamily="49" charset="-122"/>
              </a:rPr>
              <a:t>1</a:t>
            </a:r>
            <a:r>
              <a:rPr lang="zh-CN" altLang="en-US" sz="2000" b="1" dirty="0">
                <a:solidFill>
                  <a:srgbClr val="00B050"/>
                </a:solidFill>
                <a:latin typeface="仿宋_GB2312" pitchFamily="49" charset="-122"/>
                <a:ea typeface="仿宋_GB2312" pitchFamily="49" charset="-122"/>
              </a:rPr>
              <a:t>、</a:t>
            </a:r>
            <a:r>
              <a:rPr lang="en-US" altLang="zh-CN" sz="2000" b="1" dirty="0">
                <a:solidFill>
                  <a:srgbClr val="00B050"/>
                </a:solidFill>
                <a:latin typeface="仿宋_GB2312" pitchFamily="49" charset="-122"/>
                <a:ea typeface="仿宋_GB2312" pitchFamily="49" charset="-122"/>
              </a:rPr>
              <a:t>3</a:t>
            </a:r>
            <a:r>
              <a:rPr lang="zh-CN" altLang="en-US" sz="2000" b="1" dirty="0">
                <a:solidFill>
                  <a:srgbClr val="00B050"/>
                </a:solidFill>
                <a:latin typeface="仿宋_GB2312" pitchFamily="49" charset="-122"/>
                <a:ea typeface="仿宋_GB2312" pitchFamily="49" charset="-122"/>
              </a:rPr>
              <a:t>、</a:t>
            </a:r>
            <a:r>
              <a:rPr lang="en-US" altLang="zh-CN" sz="2000" b="1" dirty="0">
                <a:solidFill>
                  <a:srgbClr val="00B050"/>
                </a:solidFill>
                <a:latin typeface="仿宋_GB2312" pitchFamily="49" charset="-122"/>
                <a:ea typeface="仿宋_GB2312" pitchFamily="49" charset="-122"/>
              </a:rPr>
              <a:t>5</a:t>
            </a:r>
            <a:r>
              <a:rPr lang="zh-CN" altLang="en-US" sz="2000" b="1" dirty="0">
                <a:solidFill>
                  <a:srgbClr val="00B050"/>
                </a:solidFill>
                <a:latin typeface="仿宋_GB2312" pitchFamily="49" charset="-122"/>
                <a:ea typeface="仿宋_GB2312" pitchFamily="49" charset="-122"/>
              </a:rPr>
              <a:t>、</a:t>
            </a:r>
            <a:r>
              <a:rPr lang="en-US" altLang="zh-CN" sz="2000" b="1" dirty="0">
                <a:solidFill>
                  <a:srgbClr val="00B050"/>
                </a:solidFill>
                <a:latin typeface="仿宋_GB2312" pitchFamily="49" charset="-122"/>
                <a:ea typeface="仿宋_GB2312" pitchFamily="49" charset="-122"/>
              </a:rPr>
              <a:t>2</a:t>
            </a:r>
            <a:r>
              <a:rPr lang="zh-CN" altLang="en-US" sz="2000" b="1" dirty="0">
                <a:solidFill>
                  <a:srgbClr val="00B050"/>
                </a:solidFill>
                <a:latin typeface="仿宋_GB2312" pitchFamily="49" charset="-122"/>
                <a:ea typeface="仿宋_GB2312" pitchFamily="49" charset="-122"/>
              </a:rPr>
              <a:t>、</a:t>
            </a:r>
            <a:r>
              <a:rPr lang="en-US" altLang="zh-CN" sz="2000" b="1" dirty="0">
                <a:solidFill>
                  <a:srgbClr val="00B050"/>
                </a:solidFill>
                <a:latin typeface="仿宋_GB2312" pitchFamily="49" charset="-122"/>
                <a:ea typeface="仿宋_GB2312" pitchFamily="49" charset="-122"/>
              </a:rPr>
              <a:t>4</a:t>
            </a:r>
            <a:r>
              <a:rPr lang="zh-CN" altLang="en-US" sz="2000" b="1" dirty="0" smtClean="0">
                <a:solidFill>
                  <a:srgbClr val="00B050"/>
                </a:solidFill>
                <a:latin typeface="仿宋_GB2312" pitchFamily="49" charset="-122"/>
                <a:ea typeface="仿宋_GB2312" pitchFamily="49" charset="-122"/>
              </a:rPr>
              <a:t>号结点即</a:t>
            </a:r>
            <a:r>
              <a:rPr lang="en-US" altLang="zh-CN" sz="2000" b="1" dirty="0">
                <a:solidFill>
                  <a:srgbClr val="00B050"/>
                </a:solidFill>
                <a:latin typeface="仿宋_GB2312" pitchFamily="49" charset="-122"/>
                <a:ea typeface="仿宋_GB2312" pitchFamily="49" charset="-122"/>
              </a:rPr>
              <a:t>t1</a:t>
            </a:r>
            <a:r>
              <a:rPr lang="zh-CN" altLang="en-US" sz="2000" b="1" dirty="0">
                <a:solidFill>
                  <a:srgbClr val="00B050"/>
                </a:solidFill>
                <a:latin typeface="仿宋_GB2312" pitchFamily="49" charset="-122"/>
                <a:ea typeface="仿宋_GB2312" pitchFamily="49" charset="-122"/>
              </a:rPr>
              <a:t>、</a:t>
            </a:r>
            <a:r>
              <a:rPr lang="en-US" altLang="zh-CN" sz="2000" b="1" dirty="0">
                <a:solidFill>
                  <a:srgbClr val="00B050"/>
                </a:solidFill>
                <a:latin typeface="仿宋_GB2312" pitchFamily="49" charset="-122"/>
                <a:ea typeface="仿宋_GB2312" pitchFamily="49" charset="-122"/>
              </a:rPr>
              <a:t>t2</a:t>
            </a:r>
            <a:r>
              <a:rPr lang="zh-CN" altLang="en-US" sz="2000" b="1" dirty="0">
                <a:solidFill>
                  <a:srgbClr val="00B050"/>
                </a:solidFill>
                <a:latin typeface="仿宋_GB2312" pitchFamily="49" charset="-122"/>
                <a:ea typeface="仿宋_GB2312" pitchFamily="49" charset="-122"/>
              </a:rPr>
              <a:t>、</a:t>
            </a:r>
            <a:r>
              <a:rPr lang="en-US" altLang="zh-CN" sz="2000" b="1" dirty="0" smtClean="0">
                <a:solidFill>
                  <a:srgbClr val="00B050"/>
                </a:solidFill>
                <a:latin typeface="仿宋_GB2312" pitchFamily="49" charset="-122"/>
                <a:ea typeface="仿宋_GB2312" pitchFamily="49" charset="-122"/>
              </a:rPr>
              <a:t>t3</a:t>
            </a:r>
            <a:r>
              <a:rPr lang="zh-CN" altLang="en-US" sz="2000" b="1" dirty="0" smtClean="0">
                <a:solidFill>
                  <a:srgbClr val="00B050"/>
                </a:solidFill>
                <a:latin typeface="仿宋_GB2312" pitchFamily="49" charset="-122"/>
                <a:ea typeface="仿宋_GB2312" pitchFamily="49" charset="-122"/>
              </a:rPr>
              <a:t>结点构成</a:t>
            </a:r>
            <a:r>
              <a:rPr lang="zh-CN" altLang="en-US" sz="2000" b="1" dirty="0">
                <a:solidFill>
                  <a:srgbClr val="00B050"/>
                </a:solidFill>
                <a:latin typeface="仿宋_GB2312" pitchFamily="49" charset="-122"/>
                <a:ea typeface="仿宋_GB2312" pitchFamily="49" charset="-122"/>
              </a:rPr>
              <a:t>的解树。</a:t>
            </a:r>
          </a:p>
        </p:txBody>
      </p:sp>
      <p:sp>
        <p:nvSpPr>
          <p:cNvPr id="253986" name="Text Box 34"/>
          <p:cNvSpPr txBox="1">
            <a:spLocks noChangeArrowheads="1"/>
          </p:cNvSpPr>
          <p:nvPr/>
        </p:nvSpPr>
        <p:spPr bwMode="auto">
          <a:xfrm>
            <a:off x="1104900" y="6434431"/>
            <a:ext cx="57245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2000" b="1" dirty="0" smtClean="0">
                <a:solidFill>
                  <a:srgbClr val="00B050"/>
                </a:solidFill>
                <a:latin typeface="仿宋_GB2312" pitchFamily="49" charset="-122"/>
                <a:ea typeface="仿宋_GB2312" pitchFamily="49" charset="-122"/>
              </a:rPr>
              <a:t>(</a:t>
            </a:r>
            <a:r>
              <a:rPr lang="en-US" altLang="zh-CN" sz="2000" b="1" dirty="0">
                <a:solidFill>
                  <a:srgbClr val="00B050"/>
                </a:solidFill>
                <a:latin typeface="仿宋_GB2312" pitchFamily="49" charset="-122"/>
                <a:ea typeface="仿宋_GB2312" pitchFamily="49" charset="-122"/>
              </a:rPr>
              <a:t>4) </a:t>
            </a:r>
            <a:r>
              <a:rPr lang="zh-CN" altLang="en-US" sz="2000" b="1" dirty="0">
                <a:solidFill>
                  <a:srgbClr val="00B050"/>
                </a:solidFill>
                <a:latin typeface="仿宋_GB2312" pitchFamily="49" charset="-122"/>
                <a:ea typeface="仿宋_GB2312" pitchFamily="49" charset="-122"/>
              </a:rPr>
              <a:t>扩展</a:t>
            </a:r>
            <a:r>
              <a:rPr lang="en-US" altLang="zh-CN" sz="2000" b="1" dirty="0">
                <a:solidFill>
                  <a:srgbClr val="00B050"/>
                </a:solidFill>
                <a:latin typeface="仿宋_GB2312" pitchFamily="49" charset="-122"/>
                <a:ea typeface="仿宋_GB2312" pitchFamily="49" charset="-122"/>
              </a:rPr>
              <a:t>2</a:t>
            </a:r>
            <a:r>
              <a:rPr lang="zh-CN" altLang="en-US" sz="2000" b="1" dirty="0" smtClean="0">
                <a:solidFill>
                  <a:srgbClr val="00B050"/>
                </a:solidFill>
                <a:latin typeface="仿宋_GB2312" pitchFamily="49" charset="-122"/>
                <a:ea typeface="仿宋_GB2312" pitchFamily="49" charset="-122"/>
              </a:rPr>
              <a:t>号结点，</a:t>
            </a:r>
            <a:r>
              <a:rPr lang="zh-CN" altLang="en-US" sz="2000" b="1" dirty="0">
                <a:solidFill>
                  <a:srgbClr val="00B050"/>
                </a:solidFill>
                <a:latin typeface="仿宋_GB2312" pitchFamily="49" charset="-122"/>
                <a:ea typeface="仿宋_GB2312" pitchFamily="49" charset="-122"/>
              </a:rPr>
              <a:t>生成</a:t>
            </a:r>
            <a:r>
              <a:rPr lang="en-US" altLang="zh-CN" sz="2000" b="1" dirty="0" smtClean="0">
                <a:solidFill>
                  <a:srgbClr val="00B050"/>
                </a:solidFill>
                <a:latin typeface="仿宋_GB2312" pitchFamily="49" charset="-122"/>
                <a:ea typeface="仿宋_GB2312" pitchFamily="49" charset="-122"/>
              </a:rPr>
              <a:t>A</a:t>
            </a:r>
            <a:r>
              <a:rPr lang="zh-CN" altLang="en-US" sz="2000" b="1" dirty="0" smtClean="0">
                <a:solidFill>
                  <a:srgbClr val="00B050"/>
                </a:solidFill>
                <a:latin typeface="仿宋_GB2312" pitchFamily="49" charset="-122"/>
                <a:ea typeface="仿宋_GB2312" pitchFamily="49" charset="-122"/>
              </a:rPr>
              <a:t>结点和</a:t>
            </a:r>
            <a:r>
              <a:rPr lang="en-US" altLang="zh-CN" sz="2000" b="1" dirty="0">
                <a:solidFill>
                  <a:srgbClr val="00B050"/>
                </a:solidFill>
                <a:latin typeface="仿宋_GB2312" pitchFamily="49" charset="-122"/>
                <a:ea typeface="仿宋_GB2312" pitchFamily="49" charset="-122"/>
              </a:rPr>
              <a:t>4</a:t>
            </a:r>
            <a:r>
              <a:rPr lang="zh-CN" altLang="en-US" sz="2000" b="1" dirty="0" smtClean="0">
                <a:solidFill>
                  <a:srgbClr val="00B050"/>
                </a:solidFill>
                <a:latin typeface="仿宋_GB2312" pitchFamily="49" charset="-122"/>
                <a:ea typeface="仿宋_GB2312" pitchFamily="49" charset="-122"/>
              </a:rPr>
              <a:t>号结点。   </a:t>
            </a:r>
            <a:endParaRPr lang="zh-CN" altLang="en-US" sz="2000" b="1" dirty="0">
              <a:solidFill>
                <a:srgbClr val="00B050"/>
              </a:solidFill>
              <a:latin typeface="仿宋_GB2312" pitchFamily="49" charset="-122"/>
              <a:ea typeface="仿宋_GB2312" pitchFamily="49" charset="-122"/>
            </a:endParaRPr>
          </a:p>
        </p:txBody>
      </p:sp>
      <p:sp>
        <p:nvSpPr>
          <p:cNvPr id="253987" name="Text Box 35"/>
          <p:cNvSpPr txBox="1">
            <a:spLocks noChangeArrowheads="1"/>
          </p:cNvSpPr>
          <p:nvPr/>
        </p:nvSpPr>
        <p:spPr bwMode="auto">
          <a:xfrm>
            <a:off x="5543550" y="944563"/>
            <a:ext cx="3600450" cy="192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2000" b="1" dirty="0">
                <a:solidFill>
                  <a:srgbClr val="00B050"/>
                </a:solidFill>
                <a:latin typeface="仿宋_GB2312" pitchFamily="49" charset="-122"/>
                <a:ea typeface="仿宋_GB2312" pitchFamily="49" charset="-122"/>
              </a:rPr>
              <a:t>   (5) </a:t>
            </a:r>
            <a:r>
              <a:rPr lang="zh-CN" altLang="en-US" sz="2000" b="1" dirty="0">
                <a:solidFill>
                  <a:srgbClr val="00B050"/>
                </a:solidFill>
                <a:latin typeface="仿宋_GB2312" pitchFamily="49" charset="-122"/>
                <a:ea typeface="仿宋_GB2312" pitchFamily="49" charset="-122"/>
              </a:rPr>
              <a:t>扩展</a:t>
            </a:r>
            <a:r>
              <a:rPr lang="en-US" altLang="zh-CN" sz="2000" b="1" dirty="0">
                <a:solidFill>
                  <a:srgbClr val="00B050"/>
                </a:solidFill>
                <a:latin typeface="仿宋_GB2312" pitchFamily="49" charset="-122"/>
                <a:ea typeface="仿宋_GB2312" pitchFamily="49" charset="-122"/>
              </a:rPr>
              <a:t>4</a:t>
            </a:r>
            <a:r>
              <a:rPr lang="zh-CN" altLang="en-US" sz="2000" b="1" dirty="0" smtClean="0">
                <a:solidFill>
                  <a:srgbClr val="00B050"/>
                </a:solidFill>
                <a:latin typeface="仿宋_GB2312" pitchFamily="49" charset="-122"/>
                <a:ea typeface="仿宋_GB2312" pitchFamily="49" charset="-122"/>
              </a:rPr>
              <a:t>号结点，</a:t>
            </a:r>
            <a:r>
              <a:rPr lang="zh-CN" altLang="en-US" sz="2000" b="1" dirty="0">
                <a:solidFill>
                  <a:srgbClr val="00B050"/>
                </a:solidFill>
                <a:latin typeface="仿宋_GB2312" pitchFamily="49" charset="-122"/>
                <a:ea typeface="仿宋_GB2312" pitchFamily="49" charset="-122"/>
              </a:rPr>
              <a:t>生成</a:t>
            </a:r>
            <a:r>
              <a:rPr lang="en-US" altLang="zh-CN" sz="2000" b="1" dirty="0" smtClean="0">
                <a:solidFill>
                  <a:srgbClr val="00B050"/>
                </a:solidFill>
                <a:latin typeface="仿宋_GB2312" pitchFamily="49" charset="-122"/>
                <a:ea typeface="仿宋_GB2312" pitchFamily="49" charset="-122"/>
              </a:rPr>
              <a:t>t2</a:t>
            </a:r>
            <a:r>
              <a:rPr lang="zh-CN" altLang="en-US" sz="2000" b="1" dirty="0" smtClean="0">
                <a:solidFill>
                  <a:srgbClr val="00B050"/>
                </a:solidFill>
                <a:latin typeface="仿宋_GB2312" pitchFamily="49" charset="-122"/>
                <a:ea typeface="仿宋_GB2312" pitchFamily="49" charset="-122"/>
              </a:rPr>
              <a:t>结点和</a:t>
            </a:r>
            <a:r>
              <a:rPr lang="en-US" altLang="zh-CN" sz="2000" b="1" dirty="0" smtClean="0">
                <a:solidFill>
                  <a:srgbClr val="00B050"/>
                </a:solidFill>
                <a:latin typeface="仿宋_GB2312" pitchFamily="49" charset="-122"/>
                <a:ea typeface="仿宋_GB2312" pitchFamily="49" charset="-122"/>
              </a:rPr>
              <a:t>B</a:t>
            </a:r>
            <a:r>
              <a:rPr lang="zh-CN" altLang="en-US" sz="2000" b="1" dirty="0" smtClean="0">
                <a:solidFill>
                  <a:srgbClr val="00B050"/>
                </a:solidFill>
                <a:latin typeface="仿宋_GB2312" pitchFamily="49" charset="-122"/>
                <a:ea typeface="仿宋_GB2312" pitchFamily="49" charset="-122"/>
              </a:rPr>
              <a:t>结点。</a:t>
            </a:r>
            <a:r>
              <a:rPr lang="zh-CN" altLang="en-US" sz="2000" b="1" dirty="0">
                <a:solidFill>
                  <a:srgbClr val="00B050"/>
                </a:solidFill>
                <a:latin typeface="仿宋_GB2312" pitchFamily="49" charset="-122"/>
                <a:ea typeface="仿宋_GB2312" pitchFamily="49" charset="-122"/>
              </a:rPr>
              <a:t>由于</a:t>
            </a:r>
            <a:r>
              <a:rPr lang="en-US" altLang="zh-CN" sz="2000" b="1" dirty="0">
                <a:solidFill>
                  <a:srgbClr val="00B050"/>
                </a:solidFill>
                <a:latin typeface="仿宋_GB2312" pitchFamily="49" charset="-122"/>
                <a:ea typeface="仿宋_GB2312" pitchFamily="49" charset="-122"/>
              </a:rPr>
              <a:t>t2</a:t>
            </a:r>
            <a:r>
              <a:rPr lang="zh-CN" altLang="en-US" sz="2000" b="1" dirty="0">
                <a:solidFill>
                  <a:srgbClr val="00B050"/>
                </a:solidFill>
                <a:latin typeface="仿宋_GB2312" pitchFamily="49" charset="-122"/>
                <a:ea typeface="仿宋_GB2312" pitchFamily="49" charset="-122"/>
              </a:rPr>
              <a:t>为</a:t>
            </a:r>
            <a:r>
              <a:rPr lang="zh-CN" altLang="en-US" sz="2000" b="1" dirty="0" smtClean="0">
                <a:solidFill>
                  <a:srgbClr val="00B050"/>
                </a:solidFill>
                <a:latin typeface="仿宋_GB2312" pitchFamily="49" charset="-122"/>
                <a:ea typeface="仿宋_GB2312" pitchFamily="49" charset="-122"/>
              </a:rPr>
              <a:t>终止结点，</a:t>
            </a:r>
            <a:r>
              <a:rPr lang="zh-CN" altLang="en-US" sz="2000" b="1" dirty="0">
                <a:solidFill>
                  <a:srgbClr val="00B050"/>
                </a:solidFill>
                <a:latin typeface="仿宋_GB2312" pitchFamily="49" charset="-122"/>
                <a:ea typeface="仿宋_GB2312" pitchFamily="49" charset="-122"/>
              </a:rPr>
              <a:t>则标记它为可</a:t>
            </a:r>
            <a:r>
              <a:rPr lang="zh-CN" altLang="en-US" sz="2000" b="1" dirty="0" smtClean="0">
                <a:solidFill>
                  <a:srgbClr val="00B050"/>
                </a:solidFill>
                <a:latin typeface="仿宋_GB2312" pitchFamily="49" charset="-122"/>
                <a:ea typeface="仿宋_GB2312" pitchFamily="49" charset="-122"/>
              </a:rPr>
              <a:t>解结点，</a:t>
            </a:r>
            <a:r>
              <a:rPr lang="zh-CN" altLang="en-US" sz="2000" b="1" dirty="0">
                <a:solidFill>
                  <a:srgbClr val="00B050"/>
                </a:solidFill>
                <a:latin typeface="仿宋_GB2312" pitchFamily="49" charset="-122"/>
                <a:ea typeface="仿宋_GB2312" pitchFamily="49" charset="-122"/>
              </a:rPr>
              <a:t>并应用可解标记过程，可标记</a:t>
            </a:r>
            <a:r>
              <a:rPr lang="en-US" altLang="zh-CN" sz="2000" b="1" dirty="0">
                <a:solidFill>
                  <a:srgbClr val="00B050"/>
                </a:solidFill>
                <a:latin typeface="仿宋_GB2312" pitchFamily="49" charset="-122"/>
                <a:ea typeface="仿宋_GB2312" pitchFamily="49" charset="-122"/>
              </a:rPr>
              <a:t>2</a:t>
            </a:r>
            <a:r>
              <a:rPr lang="zh-CN" altLang="en-US" sz="2000" b="1" dirty="0" smtClean="0">
                <a:solidFill>
                  <a:srgbClr val="00B050"/>
                </a:solidFill>
                <a:latin typeface="仿宋_GB2312" pitchFamily="49" charset="-122"/>
                <a:ea typeface="仿宋_GB2312" pitchFamily="49" charset="-122"/>
              </a:rPr>
              <a:t>号结点为</a:t>
            </a:r>
            <a:r>
              <a:rPr lang="zh-CN" altLang="en-US" sz="2000" b="1" dirty="0">
                <a:solidFill>
                  <a:srgbClr val="00B050"/>
                </a:solidFill>
                <a:latin typeface="仿宋_GB2312" pitchFamily="49" charset="-122"/>
                <a:ea typeface="仿宋_GB2312" pitchFamily="49" charset="-122"/>
              </a:rPr>
              <a:t>可解，再往上又可标记</a:t>
            </a:r>
            <a:r>
              <a:rPr lang="en-US" altLang="zh-CN" sz="2000" b="1" dirty="0">
                <a:solidFill>
                  <a:srgbClr val="00B050"/>
                </a:solidFill>
                <a:latin typeface="仿宋_GB2312" pitchFamily="49" charset="-122"/>
                <a:ea typeface="仿宋_GB2312" pitchFamily="49" charset="-122"/>
              </a:rPr>
              <a:t>1</a:t>
            </a:r>
            <a:r>
              <a:rPr lang="zh-CN" altLang="en-US" sz="2000" b="1" dirty="0" smtClean="0">
                <a:solidFill>
                  <a:srgbClr val="00B050"/>
                </a:solidFill>
                <a:latin typeface="仿宋_GB2312" pitchFamily="49" charset="-122"/>
                <a:ea typeface="仿宋_GB2312" pitchFamily="49" charset="-122"/>
              </a:rPr>
              <a:t>号结点为</a:t>
            </a:r>
            <a:r>
              <a:rPr lang="zh-CN" altLang="en-US" sz="2000" b="1" dirty="0">
                <a:solidFill>
                  <a:srgbClr val="00B050"/>
                </a:solidFill>
                <a:latin typeface="仿宋_GB2312" pitchFamily="49" charset="-122"/>
                <a:ea typeface="仿宋_GB2312" pitchFamily="49" charset="-122"/>
              </a:rPr>
              <a:t>可解。</a:t>
            </a:r>
          </a:p>
        </p:txBody>
      </p:sp>
      <p:sp>
        <p:nvSpPr>
          <p:cNvPr id="253988" name="Text Box 36"/>
          <p:cNvSpPr txBox="1">
            <a:spLocks noChangeArrowheads="1"/>
          </p:cNvSpPr>
          <p:nvPr/>
        </p:nvSpPr>
        <p:spPr bwMode="auto">
          <a:xfrm>
            <a:off x="1127131" y="5110992"/>
            <a:ext cx="59055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2000" b="1" dirty="0" smtClean="0">
                <a:solidFill>
                  <a:srgbClr val="00B050"/>
                </a:solidFill>
                <a:latin typeface="仿宋_GB2312" pitchFamily="49" charset="-122"/>
                <a:ea typeface="仿宋_GB2312" pitchFamily="49" charset="-122"/>
              </a:rPr>
              <a:t>(</a:t>
            </a:r>
            <a:r>
              <a:rPr lang="en-US" altLang="zh-CN" sz="2000" b="1" dirty="0">
                <a:solidFill>
                  <a:srgbClr val="00B050"/>
                </a:solidFill>
                <a:latin typeface="仿宋_GB2312" pitchFamily="49" charset="-122"/>
                <a:ea typeface="仿宋_GB2312" pitchFamily="49" charset="-122"/>
              </a:rPr>
              <a:t>3)</a:t>
            </a:r>
            <a:r>
              <a:rPr lang="zh-CN" altLang="en-US" sz="2000" b="1" dirty="0">
                <a:solidFill>
                  <a:srgbClr val="00B050"/>
                </a:solidFill>
                <a:latin typeface="仿宋_GB2312" pitchFamily="49" charset="-122"/>
                <a:ea typeface="仿宋_GB2312" pitchFamily="49" charset="-122"/>
              </a:rPr>
              <a:t>扩展</a:t>
            </a:r>
            <a:r>
              <a:rPr lang="en-US" altLang="zh-CN" sz="2000" b="1" dirty="0">
                <a:solidFill>
                  <a:srgbClr val="00B050"/>
                </a:solidFill>
                <a:latin typeface="仿宋_GB2312" pitchFamily="49" charset="-122"/>
                <a:ea typeface="仿宋_GB2312" pitchFamily="49" charset="-122"/>
              </a:rPr>
              <a:t>5</a:t>
            </a:r>
            <a:r>
              <a:rPr lang="zh-CN" altLang="en-US" sz="2000" b="1" dirty="0" smtClean="0">
                <a:solidFill>
                  <a:srgbClr val="00B050"/>
                </a:solidFill>
                <a:latin typeface="仿宋_GB2312" pitchFamily="49" charset="-122"/>
                <a:ea typeface="仿宋_GB2312" pitchFamily="49" charset="-122"/>
              </a:rPr>
              <a:t>号结点，</a:t>
            </a:r>
            <a:r>
              <a:rPr lang="zh-CN" altLang="en-US" sz="2000" b="1" dirty="0">
                <a:solidFill>
                  <a:srgbClr val="00B050"/>
                </a:solidFill>
                <a:latin typeface="仿宋_GB2312" pitchFamily="49" charset="-122"/>
                <a:ea typeface="仿宋_GB2312" pitchFamily="49" charset="-122"/>
              </a:rPr>
              <a:t>生成</a:t>
            </a:r>
            <a:r>
              <a:rPr lang="en-US" altLang="zh-CN" sz="2000" b="1" dirty="0" smtClean="0">
                <a:solidFill>
                  <a:srgbClr val="00B050"/>
                </a:solidFill>
                <a:latin typeface="仿宋_GB2312" pitchFamily="49" charset="-122"/>
                <a:ea typeface="仿宋_GB2312" pitchFamily="49" charset="-122"/>
              </a:rPr>
              <a:t>t3</a:t>
            </a:r>
            <a:r>
              <a:rPr lang="zh-CN" altLang="en-US" sz="2000" b="1" dirty="0" smtClean="0">
                <a:solidFill>
                  <a:srgbClr val="00B050"/>
                </a:solidFill>
                <a:latin typeface="仿宋_GB2312" pitchFamily="49" charset="-122"/>
                <a:ea typeface="仿宋_GB2312" pitchFamily="49" charset="-122"/>
              </a:rPr>
              <a:t>结点和</a:t>
            </a:r>
            <a:r>
              <a:rPr lang="en-US" altLang="zh-CN" sz="2000" b="1" dirty="0" smtClean="0">
                <a:solidFill>
                  <a:srgbClr val="00B050"/>
                </a:solidFill>
                <a:latin typeface="仿宋_GB2312" pitchFamily="49" charset="-122"/>
                <a:ea typeface="仿宋_GB2312" pitchFamily="49" charset="-122"/>
              </a:rPr>
              <a:t>C</a:t>
            </a:r>
            <a:r>
              <a:rPr lang="zh-CN" altLang="en-US" sz="2000" b="1" dirty="0" smtClean="0">
                <a:solidFill>
                  <a:srgbClr val="00B050"/>
                </a:solidFill>
                <a:latin typeface="仿宋_GB2312" pitchFamily="49" charset="-122"/>
                <a:ea typeface="仿宋_GB2312" pitchFamily="49" charset="-122"/>
              </a:rPr>
              <a:t>结点。</a:t>
            </a:r>
            <a:r>
              <a:rPr lang="zh-CN" altLang="en-US" sz="2000" b="1" dirty="0">
                <a:solidFill>
                  <a:srgbClr val="00B050"/>
                </a:solidFill>
                <a:latin typeface="仿宋_GB2312" pitchFamily="49" charset="-122"/>
                <a:ea typeface="仿宋_GB2312" pitchFamily="49" charset="-122"/>
              </a:rPr>
              <a:t>由于</a:t>
            </a:r>
            <a:r>
              <a:rPr lang="en-US" altLang="zh-CN" sz="2000" b="1" dirty="0">
                <a:solidFill>
                  <a:srgbClr val="00B050"/>
                </a:solidFill>
                <a:latin typeface="仿宋_GB2312" pitchFamily="49" charset="-122"/>
                <a:ea typeface="仿宋_GB2312" pitchFamily="49" charset="-122"/>
              </a:rPr>
              <a:t>t3</a:t>
            </a:r>
            <a:r>
              <a:rPr lang="zh-CN" altLang="en-US" sz="2000" b="1" dirty="0">
                <a:solidFill>
                  <a:srgbClr val="00B050"/>
                </a:solidFill>
                <a:latin typeface="仿宋_GB2312" pitchFamily="49" charset="-122"/>
                <a:ea typeface="仿宋_GB2312" pitchFamily="49" charset="-122"/>
              </a:rPr>
              <a:t>为</a:t>
            </a:r>
            <a:r>
              <a:rPr lang="zh-CN" altLang="en-US" sz="2000" b="1" dirty="0" smtClean="0">
                <a:solidFill>
                  <a:srgbClr val="00B050"/>
                </a:solidFill>
                <a:latin typeface="仿宋_GB2312" pitchFamily="49" charset="-122"/>
                <a:ea typeface="仿宋_GB2312" pitchFamily="49" charset="-122"/>
              </a:rPr>
              <a:t>终止结点，</a:t>
            </a:r>
            <a:r>
              <a:rPr lang="zh-CN" altLang="en-US" sz="2000" b="1" dirty="0">
                <a:solidFill>
                  <a:srgbClr val="00B050"/>
                </a:solidFill>
                <a:latin typeface="仿宋_GB2312" pitchFamily="49" charset="-122"/>
                <a:ea typeface="仿宋_GB2312" pitchFamily="49" charset="-122"/>
              </a:rPr>
              <a:t>则标记它为可</a:t>
            </a:r>
            <a:r>
              <a:rPr lang="zh-CN" altLang="en-US" sz="2000" b="1" dirty="0" smtClean="0">
                <a:solidFill>
                  <a:srgbClr val="00B050"/>
                </a:solidFill>
                <a:latin typeface="仿宋_GB2312" pitchFamily="49" charset="-122"/>
                <a:ea typeface="仿宋_GB2312" pitchFamily="49" charset="-122"/>
              </a:rPr>
              <a:t>解结点，</a:t>
            </a:r>
            <a:r>
              <a:rPr lang="zh-CN" altLang="en-US" sz="2000" b="1" dirty="0">
                <a:solidFill>
                  <a:srgbClr val="00B050"/>
                </a:solidFill>
                <a:latin typeface="仿宋_GB2312" pitchFamily="49" charset="-122"/>
                <a:ea typeface="仿宋_GB2312" pitchFamily="49" charset="-122"/>
              </a:rPr>
              <a:t>并应用可解标记过程，可标记</a:t>
            </a:r>
            <a:r>
              <a:rPr lang="en-US" altLang="zh-CN" sz="2000" b="1" dirty="0">
                <a:solidFill>
                  <a:srgbClr val="00B050"/>
                </a:solidFill>
                <a:latin typeface="仿宋_GB2312" pitchFamily="49" charset="-122"/>
                <a:ea typeface="仿宋_GB2312" pitchFamily="49" charset="-122"/>
              </a:rPr>
              <a:t>3</a:t>
            </a:r>
            <a:r>
              <a:rPr lang="zh-CN" altLang="en-US" sz="2000" b="1" dirty="0" smtClean="0">
                <a:solidFill>
                  <a:srgbClr val="00B050"/>
                </a:solidFill>
                <a:latin typeface="仿宋_GB2312" pitchFamily="49" charset="-122"/>
                <a:ea typeface="仿宋_GB2312" pitchFamily="49" charset="-122"/>
              </a:rPr>
              <a:t>号结点为</a:t>
            </a:r>
            <a:r>
              <a:rPr lang="zh-CN" altLang="en-US" sz="2000" b="1" dirty="0">
                <a:solidFill>
                  <a:srgbClr val="00B050"/>
                </a:solidFill>
                <a:latin typeface="仿宋_GB2312" pitchFamily="49" charset="-122"/>
                <a:ea typeface="仿宋_GB2312" pitchFamily="49" charset="-122"/>
              </a:rPr>
              <a:t>可</a:t>
            </a:r>
            <a:r>
              <a:rPr lang="zh-CN" altLang="en-US" sz="2000" b="1" dirty="0" smtClean="0">
                <a:solidFill>
                  <a:srgbClr val="00B050"/>
                </a:solidFill>
                <a:latin typeface="仿宋_GB2312" pitchFamily="49" charset="-122"/>
                <a:ea typeface="仿宋_GB2312" pitchFamily="49" charset="-122"/>
              </a:rPr>
              <a:t>解结点，</a:t>
            </a:r>
            <a:r>
              <a:rPr lang="zh-CN" altLang="en-US" sz="2000" b="1" dirty="0">
                <a:solidFill>
                  <a:srgbClr val="00B050"/>
                </a:solidFill>
                <a:latin typeface="仿宋_GB2312" pitchFamily="49" charset="-122"/>
                <a:ea typeface="仿宋_GB2312" pitchFamily="49" charset="-122"/>
              </a:rPr>
              <a:t>但不能标记</a:t>
            </a:r>
            <a:r>
              <a:rPr lang="en-US" altLang="zh-CN" sz="2000" b="1" dirty="0">
                <a:solidFill>
                  <a:srgbClr val="00B050"/>
                </a:solidFill>
                <a:latin typeface="仿宋_GB2312" pitchFamily="49" charset="-122"/>
                <a:ea typeface="仿宋_GB2312" pitchFamily="49" charset="-122"/>
              </a:rPr>
              <a:t>1</a:t>
            </a:r>
            <a:r>
              <a:rPr lang="zh-CN" altLang="en-US" sz="2000" b="1" dirty="0">
                <a:solidFill>
                  <a:srgbClr val="00B050"/>
                </a:solidFill>
                <a:latin typeface="仿宋_GB2312" pitchFamily="49" charset="-122"/>
                <a:ea typeface="仿宋_GB2312" pitchFamily="49" charset="-122"/>
              </a:rPr>
              <a:t>号为可解。</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398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398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3986"/>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3987"/>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5398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3983" grpId="0"/>
      <p:bldP spid="253985" grpId="0"/>
      <p:bldP spid="253986" grpId="0"/>
      <p:bldP spid="253987" grpId="0"/>
      <p:bldP spid="25398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4"/>
          <p:cNvSpPr>
            <a:spLocks noGrp="1" noChangeArrowheads="1"/>
          </p:cNvSpPr>
          <p:nvPr>
            <p:ph type="body" idx="1"/>
          </p:nvPr>
        </p:nvSpPr>
        <p:spPr>
          <a:xfrm>
            <a:off x="638620" y="4653137"/>
            <a:ext cx="7784655" cy="2016224"/>
          </a:xfrm>
        </p:spPr>
        <p:txBody>
          <a:bodyPr lIns="0" tIns="0" rIns="0" bIns="0"/>
          <a:lstStyle/>
          <a:p>
            <a:pPr eaLnBrk="1" hangingPunct="1"/>
            <a:r>
              <a:rPr lang="zh-CN" altLang="en-US" sz="2800" dirty="0" smtClean="0">
                <a:latin typeface="Times New Roman"/>
                <a:cs typeface="Times New Roman"/>
              </a:rPr>
              <a:t>结点集</a:t>
            </a:r>
            <a:r>
              <a:rPr lang="en-US" altLang="zh-CN" sz="2800" dirty="0" smtClean="0">
                <a:latin typeface="Times New Roman"/>
                <a:cs typeface="Times New Roman"/>
              </a:rPr>
              <a:t>={A, B, C, D, E}</a:t>
            </a:r>
          </a:p>
          <a:p>
            <a:pPr eaLnBrk="1" hangingPunct="1"/>
            <a:r>
              <a:rPr lang="zh-CN" altLang="en-US" sz="2800" dirty="0" smtClean="0">
                <a:latin typeface="Times New Roman"/>
                <a:cs typeface="Times New Roman"/>
              </a:rPr>
              <a:t>弧集</a:t>
            </a:r>
            <a:r>
              <a:rPr lang="en-US" altLang="zh-CN" sz="2800" dirty="0" smtClean="0">
                <a:latin typeface="Times New Roman"/>
                <a:cs typeface="Times New Roman"/>
              </a:rPr>
              <a:t>={(A,B), (A,D), (B,C), (C,B), (C,D), (D,A),(D,E), (E,C), (E,D)}</a:t>
            </a:r>
          </a:p>
          <a:p>
            <a:pPr eaLnBrk="1" hangingPunct="1"/>
            <a:r>
              <a:rPr lang="zh-CN" altLang="en-US" sz="2800" dirty="0" smtClean="0"/>
              <a:t>有向标记图 </a:t>
            </a:r>
          </a:p>
        </p:txBody>
      </p:sp>
      <p:sp>
        <p:nvSpPr>
          <p:cNvPr id="16388" name="Oval 5"/>
          <p:cNvSpPr>
            <a:spLocks noChangeArrowheads="1"/>
          </p:cNvSpPr>
          <p:nvPr/>
        </p:nvSpPr>
        <p:spPr bwMode="auto">
          <a:xfrm>
            <a:off x="5257800" y="1673225"/>
            <a:ext cx="609600" cy="4572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b="1">
                <a:latin typeface="Times New Roman" pitchFamily="18" charset="0"/>
              </a:rPr>
              <a:t>E</a:t>
            </a:r>
          </a:p>
        </p:txBody>
      </p:sp>
      <p:sp>
        <p:nvSpPr>
          <p:cNvPr id="16389" name="Oval 6"/>
          <p:cNvSpPr>
            <a:spLocks noChangeArrowheads="1"/>
          </p:cNvSpPr>
          <p:nvPr/>
        </p:nvSpPr>
        <p:spPr bwMode="auto">
          <a:xfrm>
            <a:off x="2514600" y="3654425"/>
            <a:ext cx="609600" cy="4572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b="1">
                <a:latin typeface="Times New Roman" pitchFamily="18" charset="0"/>
              </a:rPr>
              <a:t>A</a:t>
            </a:r>
          </a:p>
        </p:txBody>
      </p:sp>
      <p:sp>
        <p:nvSpPr>
          <p:cNvPr id="16390" name="Oval 7"/>
          <p:cNvSpPr>
            <a:spLocks noChangeArrowheads="1"/>
          </p:cNvSpPr>
          <p:nvPr/>
        </p:nvSpPr>
        <p:spPr bwMode="auto">
          <a:xfrm>
            <a:off x="4648200" y="4035425"/>
            <a:ext cx="609600" cy="4572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b="1">
                <a:latin typeface="Times New Roman" pitchFamily="18" charset="0"/>
              </a:rPr>
              <a:t>B</a:t>
            </a:r>
          </a:p>
        </p:txBody>
      </p:sp>
      <p:sp>
        <p:nvSpPr>
          <p:cNvPr id="16391" name="Oval 8"/>
          <p:cNvSpPr>
            <a:spLocks noChangeArrowheads="1"/>
          </p:cNvSpPr>
          <p:nvPr/>
        </p:nvSpPr>
        <p:spPr bwMode="auto">
          <a:xfrm>
            <a:off x="3276600" y="2206625"/>
            <a:ext cx="609600" cy="4572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b="1">
                <a:latin typeface="Times New Roman" pitchFamily="18" charset="0"/>
              </a:rPr>
              <a:t>D</a:t>
            </a:r>
          </a:p>
        </p:txBody>
      </p:sp>
      <p:sp>
        <p:nvSpPr>
          <p:cNvPr id="16392" name="Oval 9"/>
          <p:cNvSpPr>
            <a:spLocks noChangeArrowheads="1"/>
          </p:cNvSpPr>
          <p:nvPr/>
        </p:nvSpPr>
        <p:spPr bwMode="auto">
          <a:xfrm>
            <a:off x="5943600" y="2968625"/>
            <a:ext cx="609600" cy="4572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b="1">
                <a:latin typeface="Times New Roman" pitchFamily="18" charset="0"/>
              </a:rPr>
              <a:t>C</a:t>
            </a:r>
          </a:p>
        </p:txBody>
      </p:sp>
      <p:sp>
        <p:nvSpPr>
          <p:cNvPr id="16393" name="Line 10"/>
          <p:cNvSpPr>
            <a:spLocks noChangeShapeType="1"/>
          </p:cNvSpPr>
          <p:nvPr/>
        </p:nvSpPr>
        <p:spPr bwMode="auto">
          <a:xfrm flipV="1">
            <a:off x="3886200" y="1978025"/>
            <a:ext cx="1371600" cy="304800"/>
          </a:xfrm>
          <a:prstGeom prst="line">
            <a:avLst/>
          </a:prstGeom>
          <a:noFill/>
          <a:ln w="2857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16394" name="Line 11"/>
          <p:cNvSpPr>
            <a:spLocks noChangeShapeType="1"/>
          </p:cNvSpPr>
          <p:nvPr/>
        </p:nvSpPr>
        <p:spPr bwMode="auto">
          <a:xfrm flipV="1">
            <a:off x="2895600" y="2663825"/>
            <a:ext cx="533400" cy="990600"/>
          </a:xfrm>
          <a:prstGeom prst="line">
            <a:avLst/>
          </a:prstGeom>
          <a:noFill/>
          <a:ln w="2857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16395" name="Line 12"/>
          <p:cNvSpPr>
            <a:spLocks noChangeShapeType="1"/>
          </p:cNvSpPr>
          <p:nvPr/>
        </p:nvSpPr>
        <p:spPr bwMode="auto">
          <a:xfrm flipV="1">
            <a:off x="5257800" y="3349625"/>
            <a:ext cx="838200" cy="838200"/>
          </a:xfrm>
          <a:prstGeom prst="line">
            <a:avLst/>
          </a:prstGeom>
          <a:noFill/>
          <a:ln w="2857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16396" name="Line 13"/>
          <p:cNvSpPr>
            <a:spLocks noChangeShapeType="1"/>
          </p:cNvSpPr>
          <p:nvPr/>
        </p:nvSpPr>
        <p:spPr bwMode="auto">
          <a:xfrm>
            <a:off x="3048000" y="4035425"/>
            <a:ext cx="1676400" cy="3048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16397" name="Line 14"/>
          <p:cNvSpPr>
            <a:spLocks noChangeShapeType="1"/>
          </p:cNvSpPr>
          <p:nvPr/>
        </p:nvSpPr>
        <p:spPr bwMode="auto">
          <a:xfrm flipH="1" flipV="1">
            <a:off x="3810000" y="2587625"/>
            <a:ext cx="2133600" cy="5334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16398" name="Line 15"/>
          <p:cNvSpPr>
            <a:spLocks noChangeShapeType="1"/>
          </p:cNvSpPr>
          <p:nvPr/>
        </p:nvSpPr>
        <p:spPr bwMode="auto">
          <a:xfrm>
            <a:off x="5791200" y="2054225"/>
            <a:ext cx="457200" cy="9144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16399" name="Text Box 16"/>
          <p:cNvSpPr txBox="1">
            <a:spLocks noChangeArrowheads="1"/>
          </p:cNvSpPr>
          <p:nvPr/>
        </p:nvSpPr>
        <p:spPr bwMode="auto">
          <a:xfrm>
            <a:off x="611188" y="296863"/>
            <a:ext cx="781208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4400" b="1">
                <a:solidFill>
                  <a:schemeClr val="accent2"/>
                </a:solidFill>
                <a:latin typeface="方正姚体" pitchFamily="2" charset="-122"/>
                <a:ea typeface="方正姚体" pitchFamily="2" charset="-122"/>
              </a:rPr>
              <a:t>状态空间表示方法</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a:xfrm>
            <a:off x="471488" y="188913"/>
            <a:ext cx="8215312" cy="912812"/>
          </a:xfrm>
        </p:spPr>
        <p:txBody>
          <a:bodyPr/>
          <a:lstStyle/>
          <a:p>
            <a:pPr eaLnBrk="1" hangingPunct="1"/>
            <a:r>
              <a:rPr lang="zh-CN" altLang="en-US" b="1" dirty="0" smtClean="0"/>
              <a:t>本章内容</a:t>
            </a:r>
          </a:p>
        </p:txBody>
      </p:sp>
      <p:sp>
        <p:nvSpPr>
          <p:cNvPr id="7172" name="Rectangle 3"/>
          <p:cNvSpPr>
            <a:spLocks noGrp="1" noChangeArrowheads="1"/>
          </p:cNvSpPr>
          <p:nvPr>
            <p:ph type="body" idx="1"/>
          </p:nvPr>
        </p:nvSpPr>
        <p:spPr>
          <a:xfrm>
            <a:off x="900113" y="1484313"/>
            <a:ext cx="7786687" cy="5184775"/>
          </a:xfrm>
        </p:spPr>
        <p:txBody>
          <a:bodyPr/>
          <a:lstStyle/>
          <a:p>
            <a:pPr eaLnBrk="1" hangingPunct="1">
              <a:lnSpc>
                <a:spcPct val="120000"/>
              </a:lnSpc>
              <a:spcBef>
                <a:spcPts val="1800"/>
              </a:spcBef>
            </a:pPr>
            <a:r>
              <a:rPr lang="zh-CN" altLang="en-US" sz="3200" dirty="0" smtClean="0">
                <a:solidFill>
                  <a:schemeClr val="bg1">
                    <a:lumMod val="75000"/>
                  </a:schemeClr>
                </a:solidFill>
                <a:latin typeface="Times New Roman" pitchFamily="18" charset="0"/>
              </a:rPr>
              <a:t>搜索的基本概念</a:t>
            </a:r>
          </a:p>
          <a:p>
            <a:pPr eaLnBrk="1" hangingPunct="1">
              <a:lnSpc>
                <a:spcPct val="120000"/>
              </a:lnSpc>
              <a:spcBef>
                <a:spcPts val="1800"/>
              </a:spcBef>
            </a:pPr>
            <a:r>
              <a:rPr lang="zh-CN" altLang="en-US" sz="3200" dirty="0" smtClean="0">
                <a:solidFill>
                  <a:schemeClr val="bg1">
                    <a:lumMod val="75000"/>
                  </a:schemeClr>
                </a:solidFill>
                <a:latin typeface="Times New Roman" pitchFamily="18" charset="0"/>
              </a:rPr>
              <a:t>状态空间的盲目搜索</a:t>
            </a:r>
          </a:p>
          <a:p>
            <a:pPr eaLnBrk="1" hangingPunct="1">
              <a:lnSpc>
                <a:spcPct val="120000"/>
              </a:lnSpc>
              <a:spcBef>
                <a:spcPts val="1800"/>
              </a:spcBef>
            </a:pPr>
            <a:r>
              <a:rPr lang="zh-CN" altLang="en-US" sz="3200" dirty="0" smtClean="0">
                <a:solidFill>
                  <a:schemeClr val="bg1">
                    <a:lumMod val="75000"/>
                  </a:schemeClr>
                </a:solidFill>
                <a:latin typeface="Times New Roman" pitchFamily="18" charset="0"/>
              </a:rPr>
              <a:t>状态空间的启发式搜索</a:t>
            </a:r>
          </a:p>
          <a:p>
            <a:pPr eaLnBrk="1" hangingPunct="1">
              <a:lnSpc>
                <a:spcPct val="120000"/>
              </a:lnSpc>
              <a:spcBef>
                <a:spcPts val="1800"/>
              </a:spcBef>
            </a:pPr>
            <a:r>
              <a:rPr lang="zh-CN" altLang="en-US" sz="3200" dirty="0" smtClean="0">
                <a:solidFill>
                  <a:schemeClr val="bg1">
                    <a:lumMod val="75000"/>
                  </a:schemeClr>
                </a:solidFill>
                <a:latin typeface="Times New Roman" pitchFamily="18" charset="0"/>
              </a:rPr>
              <a:t>与</a:t>
            </a:r>
            <a:r>
              <a:rPr lang="en-US" altLang="zh-CN" sz="3200" dirty="0" smtClean="0">
                <a:solidFill>
                  <a:schemeClr val="bg1">
                    <a:lumMod val="75000"/>
                  </a:schemeClr>
                </a:solidFill>
                <a:latin typeface="Times New Roman" pitchFamily="18" charset="0"/>
              </a:rPr>
              <a:t>/</a:t>
            </a:r>
            <a:r>
              <a:rPr lang="zh-CN" altLang="en-US" sz="3200" dirty="0" smtClean="0">
                <a:solidFill>
                  <a:schemeClr val="bg1">
                    <a:lumMod val="75000"/>
                  </a:schemeClr>
                </a:solidFill>
                <a:latin typeface="Times New Roman" pitchFamily="18" charset="0"/>
              </a:rPr>
              <a:t>或树的盲目搜索</a:t>
            </a:r>
          </a:p>
          <a:p>
            <a:pPr eaLnBrk="1" hangingPunct="1">
              <a:lnSpc>
                <a:spcPct val="120000"/>
              </a:lnSpc>
              <a:spcBef>
                <a:spcPts val="1800"/>
              </a:spcBef>
            </a:pPr>
            <a:r>
              <a:rPr lang="zh-CN" altLang="en-US" sz="3200" dirty="0" smtClean="0">
                <a:latin typeface="Times New Roman" pitchFamily="18" charset="0"/>
              </a:rPr>
              <a:t>与</a:t>
            </a:r>
            <a:r>
              <a:rPr lang="en-US" altLang="zh-CN" sz="3200" dirty="0" smtClean="0">
                <a:latin typeface="Times New Roman" pitchFamily="18" charset="0"/>
              </a:rPr>
              <a:t>/</a:t>
            </a:r>
            <a:r>
              <a:rPr lang="zh-CN" altLang="en-US" sz="3200" dirty="0" smtClean="0">
                <a:latin typeface="Times New Roman" pitchFamily="18" charset="0"/>
              </a:rPr>
              <a:t>或树的启发式搜索</a:t>
            </a:r>
          </a:p>
          <a:p>
            <a:pPr eaLnBrk="1" hangingPunct="1">
              <a:lnSpc>
                <a:spcPct val="120000"/>
              </a:lnSpc>
              <a:spcBef>
                <a:spcPts val="1800"/>
              </a:spcBef>
            </a:pPr>
            <a:r>
              <a:rPr lang="zh-CN" altLang="en-US" sz="3200" dirty="0" smtClean="0">
                <a:solidFill>
                  <a:schemeClr val="bg1">
                    <a:lumMod val="75000"/>
                  </a:schemeClr>
                </a:solidFill>
                <a:latin typeface="Times New Roman" pitchFamily="18" charset="0"/>
              </a:rPr>
              <a:t>博弈树的启发式搜索</a:t>
            </a:r>
          </a:p>
        </p:txBody>
      </p:sp>
    </p:spTree>
    <p:extLst>
      <p:ext uri="{BB962C8B-B14F-4D97-AF65-F5344CB8AC3E}">
        <p14:creationId xmlns:p14="http://schemas.microsoft.com/office/powerpoint/2010/main" val="1217724460"/>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7" name="Text Box 2"/>
          <p:cNvSpPr txBox="1">
            <a:spLocks noChangeArrowheads="1"/>
          </p:cNvSpPr>
          <p:nvPr/>
        </p:nvSpPr>
        <p:spPr bwMode="auto">
          <a:xfrm>
            <a:off x="503238" y="2492375"/>
            <a:ext cx="8172450" cy="299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342900" indent="-342900" eaLnBrk="1" hangingPunct="1">
              <a:lnSpc>
                <a:spcPct val="110000"/>
              </a:lnSpc>
              <a:spcBef>
                <a:spcPts val="1800"/>
              </a:spcBef>
              <a:buFont typeface="Arial" pitchFamily="34" charset="0"/>
              <a:buChar char="•"/>
            </a:pPr>
            <a:r>
              <a:rPr kumimoji="1" lang="zh-CN" altLang="en-US" sz="2400" b="1" dirty="0" smtClean="0">
                <a:latin typeface="幼圆" pitchFamily="49" charset="-122"/>
                <a:ea typeface="幼圆" pitchFamily="49" charset="-122"/>
              </a:rPr>
              <a:t>与</a:t>
            </a:r>
            <a:r>
              <a:rPr kumimoji="1" lang="en-US" altLang="zh-CN" sz="2400" b="1" dirty="0">
                <a:latin typeface="幼圆" pitchFamily="49" charset="-122"/>
                <a:ea typeface="幼圆" pitchFamily="49" charset="-122"/>
              </a:rPr>
              <a:t>/</a:t>
            </a:r>
            <a:r>
              <a:rPr kumimoji="1" lang="zh-CN" altLang="en-US" sz="2400" b="1" dirty="0">
                <a:latin typeface="幼圆" pitchFamily="49" charset="-122"/>
                <a:ea typeface="幼圆" pitchFamily="49" charset="-122"/>
              </a:rPr>
              <a:t>或树的启发式搜索过程实际上是一种利用搜索过程所得到的启发性信息寻找最优解树的过程。</a:t>
            </a:r>
          </a:p>
          <a:p>
            <a:pPr marL="342900" indent="-342900" eaLnBrk="1" hangingPunct="1">
              <a:lnSpc>
                <a:spcPct val="110000"/>
              </a:lnSpc>
              <a:spcBef>
                <a:spcPts val="1800"/>
              </a:spcBef>
              <a:buFont typeface="Arial" pitchFamily="34" charset="0"/>
              <a:buChar char="•"/>
            </a:pPr>
            <a:r>
              <a:rPr kumimoji="1" lang="zh-CN" altLang="en-US" sz="2400" b="1" dirty="0" smtClean="0">
                <a:solidFill>
                  <a:srgbClr val="0000CC"/>
                </a:solidFill>
                <a:latin typeface="幼圆" pitchFamily="49" charset="-122"/>
                <a:ea typeface="幼圆" pitchFamily="49" charset="-122"/>
              </a:rPr>
              <a:t>算法</a:t>
            </a:r>
            <a:r>
              <a:rPr kumimoji="1" lang="zh-CN" altLang="en-US" sz="2400" b="1" dirty="0">
                <a:solidFill>
                  <a:srgbClr val="0000CC"/>
                </a:solidFill>
                <a:latin typeface="幼圆" pitchFamily="49" charset="-122"/>
                <a:ea typeface="幼圆" pitchFamily="49" charset="-122"/>
              </a:rPr>
              <a:t>的每一步都试图找到一个最有希望成为最优解树的子树。</a:t>
            </a:r>
          </a:p>
          <a:p>
            <a:pPr marL="342900" indent="-342900" eaLnBrk="1" hangingPunct="1">
              <a:lnSpc>
                <a:spcPct val="110000"/>
              </a:lnSpc>
              <a:spcBef>
                <a:spcPts val="1800"/>
              </a:spcBef>
              <a:buFont typeface="Arial" pitchFamily="34" charset="0"/>
              <a:buChar char="•"/>
            </a:pPr>
            <a:r>
              <a:rPr kumimoji="1" lang="zh-CN" altLang="en-US" sz="2400" b="1" dirty="0" smtClean="0">
                <a:solidFill>
                  <a:srgbClr val="FF0000"/>
                </a:solidFill>
                <a:latin typeface="幼圆" pitchFamily="49" charset="-122"/>
                <a:ea typeface="幼圆" pitchFamily="49" charset="-122"/>
              </a:rPr>
              <a:t>最优解</a:t>
            </a:r>
            <a:r>
              <a:rPr kumimoji="1" lang="zh-CN" altLang="en-US" sz="2400" b="1" dirty="0">
                <a:solidFill>
                  <a:srgbClr val="FF0000"/>
                </a:solidFill>
                <a:latin typeface="幼圆" pitchFamily="49" charset="-122"/>
                <a:ea typeface="幼圆" pitchFamily="49" charset="-122"/>
              </a:rPr>
              <a:t>树是指代价最小的那棵</a:t>
            </a:r>
            <a:r>
              <a:rPr kumimoji="1" lang="zh-CN" altLang="en-US" sz="2400" b="1" dirty="0" smtClean="0">
                <a:solidFill>
                  <a:srgbClr val="FF0000"/>
                </a:solidFill>
                <a:latin typeface="幼圆" pitchFamily="49" charset="-122"/>
                <a:ea typeface="幼圆" pitchFamily="49" charset="-122"/>
              </a:rPr>
              <a:t>解树</a:t>
            </a:r>
            <a:r>
              <a:rPr kumimoji="1" lang="en-US" altLang="zh-CN" sz="2400" b="1" dirty="0" smtClean="0">
                <a:solidFill>
                  <a:srgbClr val="0000CC"/>
                </a:solidFill>
                <a:latin typeface="幼圆" pitchFamily="49" charset="-122"/>
                <a:ea typeface="幼圆" pitchFamily="49" charset="-122"/>
              </a:rPr>
              <a:t>, </a:t>
            </a:r>
            <a:r>
              <a:rPr kumimoji="1" lang="zh-CN" altLang="en-US" sz="2400" b="1" dirty="0" smtClean="0">
                <a:solidFill>
                  <a:srgbClr val="0000CC"/>
                </a:solidFill>
                <a:latin typeface="幼圆" pitchFamily="49" charset="-122"/>
                <a:ea typeface="幼圆" pitchFamily="49" charset="-122"/>
              </a:rPr>
              <a:t>它</a:t>
            </a:r>
            <a:r>
              <a:rPr kumimoji="1" lang="zh-CN" altLang="en-US" sz="2400" b="1" dirty="0">
                <a:solidFill>
                  <a:srgbClr val="0000CC"/>
                </a:solidFill>
                <a:latin typeface="幼圆" pitchFamily="49" charset="-122"/>
                <a:ea typeface="幼圆" pitchFamily="49" charset="-122"/>
              </a:rPr>
              <a:t>涉及到解树的代价与希望树。</a:t>
            </a:r>
            <a:endParaRPr kumimoji="1" lang="zh-CN" altLang="en-US" sz="2400" dirty="0">
              <a:solidFill>
                <a:srgbClr val="0000CC"/>
              </a:solidFill>
              <a:latin typeface="幼圆" pitchFamily="49" charset="-122"/>
              <a:ea typeface="幼圆" pitchFamily="49" charset="-122"/>
            </a:endParaRPr>
          </a:p>
        </p:txBody>
      </p:sp>
      <p:sp>
        <p:nvSpPr>
          <p:cNvPr id="118788" name="Rectangle 3"/>
          <p:cNvSpPr>
            <a:spLocks noChangeArrowheads="1"/>
          </p:cNvSpPr>
          <p:nvPr/>
        </p:nvSpPr>
        <p:spPr bwMode="auto">
          <a:xfrm>
            <a:off x="701203" y="488072"/>
            <a:ext cx="763270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400" b="1" dirty="0">
                <a:solidFill>
                  <a:schemeClr val="accent2"/>
                </a:solidFill>
                <a:latin typeface="方正姚体" pitchFamily="2" charset="-122"/>
                <a:ea typeface="方正姚体" pitchFamily="2" charset="-122"/>
                <a:cs typeface="+mj-cs"/>
              </a:rPr>
              <a:t>与</a:t>
            </a:r>
            <a:r>
              <a:rPr lang="en-US" altLang="zh-CN" sz="4400" b="1" dirty="0">
                <a:solidFill>
                  <a:schemeClr val="accent2"/>
                </a:solidFill>
                <a:latin typeface="方正姚体" pitchFamily="2" charset="-122"/>
                <a:ea typeface="方正姚体" pitchFamily="2" charset="-122"/>
                <a:cs typeface="+mj-cs"/>
              </a:rPr>
              <a:t>/</a:t>
            </a:r>
            <a:r>
              <a:rPr lang="zh-CN" altLang="en-US" sz="4400" b="1" dirty="0">
                <a:solidFill>
                  <a:schemeClr val="accent2"/>
                </a:solidFill>
                <a:latin typeface="方正姚体" pitchFamily="2" charset="-122"/>
                <a:ea typeface="方正姚体" pitchFamily="2" charset="-122"/>
                <a:cs typeface="+mj-cs"/>
              </a:rPr>
              <a:t>或树的启发式搜索</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8" name="Text Box 2"/>
          <p:cNvSpPr txBox="1">
            <a:spLocks noChangeArrowheads="1"/>
          </p:cNvSpPr>
          <p:nvPr/>
        </p:nvSpPr>
        <p:spPr bwMode="auto">
          <a:xfrm>
            <a:off x="142875" y="1160748"/>
            <a:ext cx="9001125" cy="5558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05000"/>
              </a:lnSpc>
              <a:spcBef>
                <a:spcPct val="10000"/>
              </a:spcBef>
            </a:pPr>
            <a:r>
              <a:rPr kumimoji="1" lang="zh-CN" altLang="en-US" sz="2200" b="1" dirty="0" smtClean="0">
                <a:solidFill>
                  <a:srgbClr val="C00000"/>
                </a:solidFill>
                <a:latin typeface="幼圆" pitchFamily="49" charset="-122"/>
                <a:ea typeface="幼圆" pitchFamily="49" charset="-122"/>
              </a:rPr>
              <a:t>解树</a:t>
            </a:r>
            <a:r>
              <a:rPr kumimoji="1" lang="zh-CN" altLang="en-US" sz="2200" b="1" dirty="0">
                <a:solidFill>
                  <a:srgbClr val="C00000"/>
                </a:solidFill>
                <a:latin typeface="幼圆" pitchFamily="49" charset="-122"/>
                <a:ea typeface="幼圆" pitchFamily="49" charset="-122"/>
              </a:rPr>
              <a:t>的代价可按如下规则计算： </a:t>
            </a:r>
          </a:p>
          <a:p>
            <a:pPr eaLnBrk="1" hangingPunct="1">
              <a:lnSpc>
                <a:spcPct val="105000"/>
              </a:lnSpc>
              <a:spcBef>
                <a:spcPts val="1200"/>
              </a:spcBef>
            </a:pPr>
            <a:r>
              <a:rPr kumimoji="1" lang="en-US" altLang="zh-CN" sz="2200" b="1" dirty="0" smtClean="0">
                <a:latin typeface="仿宋_GB2312" pitchFamily="49" charset="-122"/>
                <a:ea typeface="仿宋_GB2312" pitchFamily="49" charset="-122"/>
              </a:rPr>
              <a:t>(</a:t>
            </a:r>
            <a:r>
              <a:rPr kumimoji="1" lang="en-US" altLang="zh-CN" sz="2200" b="1" dirty="0">
                <a:latin typeface="仿宋_GB2312" pitchFamily="49" charset="-122"/>
                <a:ea typeface="仿宋_GB2312" pitchFamily="49" charset="-122"/>
              </a:rPr>
              <a:t>1)</a:t>
            </a:r>
            <a:r>
              <a:rPr kumimoji="1" lang="zh-CN" altLang="en-US" sz="2200" b="1" dirty="0">
                <a:latin typeface="仿宋_GB2312" pitchFamily="49" charset="-122"/>
                <a:ea typeface="仿宋_GB2312" pitchFamily="49" charset="-122"/>
              </a:rPr>
              <a:t>若</a:t>
            </a:r>
            <a:r>
              <a:rPr kumimoji="1" lang="en-US" altLang="zh-CN" sz="2200" b="1" dirty="0">
                <a:latin typeface="仿宋_GB2312" pitchFamily="49" charset="-122"/>
                <a:ea typeface="仿宋_GB2312" pitchFamily="49" charset="-122"/>
              </a:rPr>
              <a:t>n</a:t>
            </a:r>
            <a:r>
              <a:rPr kumimoji="1" lang="zh-CN" altLang="en-US" sz="2200" b="1" dirty="0">
                <a:latin typeface="仿宋_GB2312" pitchFamily="49" charset="-122"/>
                <a:ea typeface="仿宋_GB2312" pitchFamily="49" charset="-122"/>
              </a:rPr>
              <a:t>为</a:t>
            </a:r>
            <a:r>
              <a:rPr kumimoji="1" lang="zh-CN" altLang="en-US" sz="2200" b="1" dirty="0" smtClean="0">
                <a:latin typeface="仿宋_GB2312" pitchFamily="49" charset="-122"/>
                <a:ea typeface="仿宋_GB2312" pitchFamily="49" charset="-122"/>
              </a:rPr>
              <a:t>终止结点，</a:t>
            </a:r>
            <a:r>
              <a:rPr kumimoji="1" lang="zh-CN" altLang="en-US" sz="2200" b="1" dirty="0">
                <a:latin typeface="仿宋_GB2312" pitchFamily="49" charset="-122"/>
                <a:ea typeface="仿宋_GB2312" pitchFamily="49" charset="-122"/>
              </a:rPr>
              <a:t>则其代价</a:t>
            </a:r>
            <a:r>
              <a:rPr kumimoji="1" lang="en-US" altLang="zh-CN" sz="2200" b="1" dirty="0">
                <a:latin typeface="仿宋_GB2312" pitchFamily="49" charset="-122"/>
                <a:ea typeface="仿宋_GB2312" pitchFamily="49" charset="-122"/>
              </a:rPr>
              <a:t>h(n)=0</a:t>
            </a:r>
            <a:r>
              <a:rPr kumimoji="1" lang="zh-CN" altLang="en-US" sz="2200" b="1" dirty="0">
                <a:latin typeface="仿宋_GB2312" pitchFamily="49" charset="-122"/>
                <a:ea typeface="仿宋_GB2312" pitchFamily="49" charset="-122"/>
              </a:rPr>
              <a:t>； </a:t>
            </a:r>
          </a:p>
          <a:p>
            <a:pPr eaLnBrk="1" hangingPunct="1">
              <a:lnSpc>
                <a:spcPct val="105000"/>
              </a:lnSpc>
              <a:spcBef>
                <a:spcPct val="10000"/>
              </a:spcBef>
            </a:pPr>
            <a:r>
              <a:rPr kumimoji="1" lang="en-US" altLang="zh-CN" sz="2200" b="1" dirty="0" smtClean="0">
                <a:latin typeface="仿宋_GB2312" pitchFamily="49" charset="-122"/>
                <a:ea typeface="仿宋_GB2312" pitchFamily="49" charset="-122"/>
              </a:rPr>
              <a:t>(</a:t>
            </a:r>
            <a:r>
              <a:rPr kumimoji="1" lang="en-US" altLang="zh-CN" sz="2200" b="1" dirty="0">
                <a:latin typeface="仿宋_GB2312" pitchFamily="49" charset="-122"/>
                <a:ea typeface="仿宋_GB2312" pitchFamily="49" charset="-122"/>
              </a:rPr>
              <a:t>2)</a:t>
            </a:r>
            <a:r>
              <a:rPr kumimoji="1" lang="zh-CN" altLang="en-US" sz="2200" b="1" dirty="0">
                <a:latin typeface="仿宋_GB2312" pitchFamily="49" charset="-122"/>
                <a:ea typeface="仿宋_GB2312" pitchFamily="49" charset="-122"/>
              </a:rPr>
              <a:t>若</a:t>
            </a:r>
            <a:r>
              <a:rPr kumimoji="1" lang="en-US" altLang="zh-CN" sz="2200" b="1" dirty="0">
                <a:latin typeface="仿宋_GB2312" pitchFamily="49" charset="-122"/>
                <a:ea typeface="仿宋_GB2312" pitchFamily="49" charset="-122"/>
              </a:rPr>
              <a:t>n</a:t>
            </a:r>
            <a:r>
              <a:rPr kumimoji="1" lang="zh-CN" altLang="en-US" sz="2200" b="1" dirty="0">
                <a:latin typeface="仿宋_GB2312" pitchFamily="49" charset="-122"/>
                <a:ea typeface="仿宋_GB2312" pitchFamily="49" charset="-122"/>
              </a:rPr>
              <a:t>为</a:t>
            </a:r>
            <a:r>
              <a:rPr kumimoji="1" lang="zh-CN" altLang="en-US" sz="2200" b="1" dirty="0" smtClean="0">
                <a:latin typeface="仿宋_GB2312" pitchFamily="49" charset="-122"/>
                <a:ea typeface="仿宋_GB2312" pitchFamily="49" charset="-122"/>
              </a:rPr>
              <a:t>或结点，</a:t>
            </a:r>
            <a:r>
              <a:rPr kumimoji="1" lang="zh-CN" altLang="en-US" sz="2200" b="1" dirty="0">
                <a:latin typeface="仿宋_GB2312" pitchFamily="49" charset="-122"/>
                <a:ea typeface="仿宋_GB2312" pitchFamily="49" charset="-122"/>
              </a:rPr>
              <a:t>且</a:t>
            </a:r>
            <a:r>
              <a:rPr kumimoji="1" lang="zh-CN" altLang="en-US" sz="2200" b="1" dirty="0" smtClean="0">
                <a:latin typeface="仿宋_GB2312" pitchFamily="49" charset="-122"/>
                <a:ea typeface="仿宋_GB2312" pitchFamily="49" charset="-122"/>
              </a:rPr>
              <a:t>子结点为</a:t>
            </a:r>
            <a:r>
              <a:rPr kumimoji="1" lang="en-US" altLang="zh-CN" sz="2200" b="1" dirty="0">
                <a:latin typeface="仿宋_GB2312" pitchFamily="49" charset="-122"/>
                <a:ea typeface="仿宋_GB2312" pitchFamily="49" charset="-122"/>
              </a:rPr>
              <a:t>n</a:t>
            </a:r>
            <a:r>
              <a:rPr kumimoji="1" lang="en-US" altLang="zh-CN" sz="2200" b="1" baseline="-25000" dirty="0">
                <a:latin typeface="仿宋_GB2312" pitchFamily="49" charset="-122"/>
                <a:ea typeface="仿宋_GB2312" pitchFamily="49" charset="-122"/>
              </a:rPr>
              <a:t>1</a:t>
            </a:r>
            <a:r>
              <a:rPr kumimoji="1" lang="en-US" altLang="zh-CN" sz="2200" b="1" dirty="0">
                <a:latin typeface="仿宋_GB2312" pitchFamily="49" charset="-122"/>
                <a:ea typeface="仿宋_GB2312" pitchFamily="49" charset="-122"/>
              </a:rPr>
              <a:t>, n</a:t>
            </a:r>
            <a:r>
              <a:rPr kumimoji="1" lang="en-US" altLang="zh-CN" sz="2200" b="1" baseline="-25000" dirty="0">
                <a:latin typeface="仿宋_GB2312" pitchFamily="49" charset="-122"/>
                <a:ea typeface="仿宋_GB2312" pitchFamily="49" charset="-122"/>
              </a:rPr>
              <a:t>2</a:t>
            </a:r>
            <a:r>
              <a:rPr kumimoji="1" lang="en-US" altLang="zh-CN" sz="2200" b="1" dirty="0">
                <a:latin typeface="仿宋_GB2312" pitchFamily="49" charset="-122"/>
                <a:ea typeface="仿宋_GB2312" pitchFamily="49" charset="-122"/>
              </a:rPr>
              <a:t>, … ,</a:t>
            </a:r>
            <a:r>
              <a:rPr kumimoji="1" lang="en-US" altLang="zh-CN" sz="2200" b="1" dirty="0" err="1">
                <a:latin typeface="仿宋_GB2312" pitchFamily="49" charset="-122"/>
                <a:ea typeface="仿宋_GB2312" pitchFamily="49" charset="-122"/>
              </a:rPr>
              <a:t>n</a:t>
            </a:r>
            <a:r>
              <a:rPr kumimoji="1" lang="en-US" altLang="zh-CN" sz="2200" b="1" baseline="-25000" dirty="0" err="1">
                <a:latin typeface="仿宋_GB2312" pitchFamily="49" charset="-122"/>
                <a:ea typeface="仿宋_GB2312" pitchFamily="49" charset="-122"/>
              </a:rPr>
              <a:t>k</a:t>
            </a:r>
            <a:r>
              <a:rPr kumimoji="1" lang="zh-CN" altLang="en-US" sz="2200" b="1" dirty="0">
                <a:latin typeface="仿宋_GB2312" pitchFamily="49" charset="-122"/>
                <a:ea typeface="仿宋_GB2312" pitchFamily="49" charset="-122"/>
              </a:rPr>
              <a:t>，则</a:t>
            </a:r>
            <a:r>
              <a:rPr kumimoji="1" lang="en-US" altLang="zh-CN" sz="2200" b="1" dirty="0">
                <a:latin typeface="仿宋_GB2312" pitchFamily="49" charset="-122"/>
                <a:ea typeface="仿宋_GB2312" pitchFamily="49" charset="-122"/>
              </a:rPr>
              <a:t>n</a:t>
            </a:r>
            <a:r>
              <a:rPr kumimoji="1" lang="zh-CN" altLang="en-US" sz="2200" b="1" dirty="0">
                <a:latin typeface="仿宋_GB2312" pitchFamily="49" charset="-122"/>
                <a:ea typeface="仿宋_GB2312" pitchFamily="49" charset="-122"/>
              </a:rPr>
              <a:t>的代价为：</a:t>
            </a:r>
          </a:p>
          <a:p>
            <a:pPr eaLnBrk="1" hangingPunct="1">
              <a:lnSpc>
                <a:spcPct val="105000"/>
              </a:lnSpc>
              <a:spcBef>
                <a:spcPct val="10000"/>
              </a:spcBef>
            </a:pPr>
            <a:r>
              <a:rPr kumimoji="1" lang="zh-CN" altLang="en-US" sz="2200" b="1" dirty="0">
                <a:latin typeface="仿宋_GB2312" pitchFamily="49" charset="-122"/>
                <a:ea typeface="仿宋_GB2312" pitchFamily="49" charset="-122"/>
              </a:rPr>
              <a:t>其中，</a:t>
            </a:r>
            <a:r>
              <a:rPr kumimoji="1" lang="en-US" altLang="zh-CN" sz="2200" b="1" dirty="0">
                <a:latin typeface="仿宋_GB2312" pitchFamily="49" charset="-122"/>
                <a:ea typeface="仿宋_GB2312" pitchFamily="49" charset="-122"/>
              </a:rPr>
              <a:t>c(n, </a:t>
            </a:r>
            <a:r>
              <a:rPr kumimoji="1" lang="en-US" altLang="zh-CN" sz="2200" b="1" dirty="0" err="1">
                <a:latin typeface="仿宋_GB2312" pitchFamily="49" charset="-122"/>
                <a:ea typeface="仿宋_GB2312" pitchFamily="49" charset="-122"/>
              </a:rPr>
              <a:t>n</a:t>
            </a:r>
            <a:r>
              <a:rPr kumimoji="1" lang="en-US" altLang="zh-CN" sz="2200" b="1" baseline="-25000" dirty="0" err="1">
                <a:latin typeface="仿宋_GB2312" pitchFamily="49" charset="-122"/>
                <a:ea typeface="仿宋_GB2312" pitchFamily="49" charset="-122"/>
              </a:rPr>
              <a:t>i</a:t>
            </a:r>
            <a:r>
              <a:rPr kumimoji="1" lang="en-US" altLang="zh-CN" sz="2200" b="1" dirty="0">
                <a:latin typeface="仿宋_GB2312" pitchFamily="49" charset="-122"/>
                <a:ea typeface="仿宋_GB2312" pitchFamily="49" charset="-122"/>
              </a:rPr>
              <a:t>)</a:t>
            </a:r>
            <a:r>
              <a:rPr kumimoji="1" lang="zh-CN" altLang="en-US" sz="2200" b="1" dirty="0" smtClean="0">
                <a:latin typeface="仿宋_GB2312" pitchFamily="49" charset="-122"/>
                <a:ea typeface="仿宋_GB2312" pitchFamily="49" charset="-122"/>
              </a:rPr>
              <a:t>是结点</a:t>
            </a:r>
            <a:r>
              <a:rPr kumimoji="1" lang="en-US" altLang="zh-CN" sz="2200" b="1" dirty="0" smtClean="0">
                <a:latin typeface="仿宋_GB2312" pitchFamily="49" charset="-122"/>
                <a:ea typeface="仿宋_GB2312" pitchFamily="49" charset="-122"/>
              </a:rPr>
              <a:t>n</a:t>
            </a:r>
            <a:r>
              <a:rPr kumimoji="1" lang="zh-CN" altLang="en-US" sz="2200" b="1" dirty="0">
                <a:latin typeface="仿宋_GB2312" pitchFamily="49" charset="-122"/>
                <a:ea typeface="仿宋_GB2312" pitchFamily="49" charset="-122"/>
              </a:rPr>
              <a:t>到其</a:t>
            </a:r>
            <a:r>
              <a:rPr kumimoji="1" lang="zh-CN" altLang="en-US" sz="2200" b="1" dirty="0" smtClean="0">
                <a:latin typeface="仿宋_GB2312" pitchFamily="49" charset="-122"/>
                <a:ea typeface="仿宋_GB2312" pitchFamily="49" charset="-122"/>
              </a:rPr>
              <a:t>子结点</a:t>
            </a:r>
            <a:r>
              <a:rPr kumimoji="1" lang="en-US" altLang="zh-CN" sz="2200" b="1" dirty="0" err="1" smtClean="0">
                <a:latin typeface="仿宋_GB2312" pitchFamily="49" charset="-122"/>
                <a:ea typeface="仿宋_GB2312" pitchFamily="49" charset="-122"/>
              </a:rPr>
              <a:t>n</a:t>
            </a:r>
            <a:r>
              <a:rPr kumimoji="1" lang="en-US" altLang="zh-CN" sz="2200" b="1" baseline="-25000" dirty="0" err="1" smtClean="0">
                <a:latin typeface="仿宋_GB2312" pitchFamily="49" charset="-122"/>
                <a:ea typeface="仿宋_GB2312" pitchFamily="49" charset="-122"/>
              </a:rPr>
              <a:t>i</a:t>
            </a:r>
            <a:r>
              <a:rPr kumimoji="1" lang="zh-CN" altLang="en-US" sz="2200" b="1" dirty="0">
                <a:latin typeface="仿宋_GB2312" pitchFamily="49" charset="-122"/>
                <a:ea typeface="仿宋_GB2312" pitchFamily="49" charset="-122"/>
              </a:rPr>
              <a:t>的边代价。 </a:t>
            </a:r>
          </a:p>
          <a:p>
            <a:pPr eaLnBrk="1" hangingPunct="1">
              <a:lnSpc>
                <a:spcPct val="105000"/>
              </a:lnSpc>
              <a:spcBef>
                <a:spcPct val="10000"/>
              </a:spcBef>
            </a:pPr>
            <a:endParaRPr kumimoji="1" lang="zh-CN" altLang="en-US" sz="2200" b="1" dirty="0">
              <a:latin typeface="仿宋_GB2312" pitchFamily="49" charset="-122"/>
              <a:ea typeface="仿宋_GB2312" pitchFamily="49" charset="-122"/>
            </a:endParaRPr>
          </a:p>
          <a:p>
            <a:pPr eaLnBrk="1" hangingPunct="1">
              <a:lnSpc>
                <a:spcPct val="105000"/>
              </a:lnSpc>
              <a:spcBef>
                <a:spcPct val="10000"/>
              </a:spcBef>
            </a:pPr>
            <a:r>
              <a:rPr kumimoji="1" lang="en-US" altLang="zh-CN" sz="2200" b="1" dirty="0" smtClean="0">
                <a:latin typeface="仿宋_GB2312" pitchFamily="49" charset="-122"/>
                <a:ea typeface="仿宋_GB2312" pitchFamily="49" charset="-122"/>
              </a:rPr>
              <a:t>(</a:t>
            </a:r>
            <a:r>
              <a:rPr kumimoji="1" lang="en-US" altLang="zh-CN" sz="2200" b="1" dirty="0">
                <a:latin typeface="仿宋_GB2312" pitchFamily="49" charset="-122"/>
                <a:ea typeface="仿宋_GB2312" pitchFamily="49" charset="-122"/>
              </a:rPr>
              <a:t>3)</a:t>
            </a:r>
            <a:r>
              <a:rPr kumimoji="1" lang="zh-CN" altLang="en-US" sz="2200" b="1" dirty="0">
                <a:latin typeface="仿宋_GB2312" pitchFamily="49" charset="-122"/>
                <a:ea typeface="仿宋_GB2312" pitchFamily="49" charset="-122"/>
              </a:rPr>
              <a:t>若</a:t>
            </a:r>
            <a:r>
              <a:rPr kumimoji="1" lang="en-US" altLang="zh-CN" sz="2200" b="1" dirty="0">
                <a:latin typeface="仿宋_GB2312" pitchFamily="49" charset="-122"/>
                <a:ea typeface="仿宋_GB2312" pitchFamily="49" charset="-122"/>
              </a:rPr>
              <a:t>n</a:t>
            </a:r>
            <a:r>
              <a:rPr kumimoji="1" lang="zh-CN" altLang="en-US" sz="2200" b="1" dirty="0">
                <a:latin typeface="仿宋_GB2312" pitchFamily="49" charset="-122"/>
                <a:ea typeface="仿宋_GB2312" pitchFamily="49" charset="-122"/>
              </a:rPr>
              <a:t>为</a:t>
            </a:r>
            <a:r>
              <a:rPr kumimoji="1" lang="zh-CN" altLang="en-US" sz="2200" b="1" dirty="0" smtClean="0">
                <a:latin typeface="仿宋_GB2312" pitchFamily="49" charset="-122"/>
                <a:ea typeface="仿宋_GB2312" pitchFamily="49" charset="-122"/>
              </a:rPr>
              <a:t>与结点，</a:t>
            </a:r>
            <a:r>
              <a:rPr kumimoji="1" lang="zh-CN" altLang="en-US" sz="2200" b="1" dirty="0">
                <a:latin typeface="仿宋_GB2312" pitchFamily="49" charset="-122"/>
                <a:ea typeface="仿宋_GB2312" pitchFamily="49" charset="-122"/>
              </a:rPr>
              <a:t>且</a:t>
            </a:r>
            <a:r>
              <a:rPr kumimoji="1" lang="zh-CN" altLang="en-US" sz="2200" b="1" dirty="0" smtClean="0">
                <a:latin typeface="仿宋_GB2312" pitchFamily="49" charset="-122"/>
                <a:ea typeface="仿宋_GB2312" pitchFamily="49" charset="-122"/>
              </a:rPr>
              <a:t>子结点为</a:t>
            </a:r>
            <a:r>
              <a:rPr kumimoji="1" lang="en-US" altLang="zh-CN" sz="2200" b="1" dirty="0">
                <a:latin typeface="仿宋_GB2312" pitchFamily="49" charset="-122"/>
                <a:ea typeface="仿宋_GB2312" pitchFamily="49" charset="-122"/>
              </a:rPr>
              <a:t>n</a:t>
            </a:r>
            <a:r>
              <a:rPr kumimoji="1" lang="en-US" altLang="zh-CN" sz="2200" b="1" baseline="-25000" dirty="0">
                <a:latin typeface="仿宋_GB2312" pitchFamily="49" charset="-122"/>
                <a:ea typeface="仿宋_GB2312" pitchFamily="49" charset="-122"/>
              </a:rPr>
              <a:t>1</a:t>
            </a:r>
            <a:r>
              <a:rPr kumimoji="1" lang="en-US" altLang="zh-CN" sz="2200" b="1" dirty="0">
                <a:latin typeface="仿宋_GB2312" pitchFamily="49" charset="-122"/>
                <a:ea typeface="仿宋_GB2312" pitchFamily="49" charset="-122"/>
              </a:rPr>
              <a:t>, n</a:t>
            </a:r>
            <a:r>
              <a:rPr kumimoji="1" lang="en-US" altLang="zh-CN" sz="2200" b="1" baseline="-25000" dirty="0">
                <a:latin typeface="仿宋_GB2312" pitchFamily="49" charset="-122"/>
                <a:ea typeface="仿宋_GB2312" pitchFamily="49" charset="-122"/>
              </a:rPr>
              <a:t>2</a:t>
            </a:r>
            <a:r>
              <a:rPr kumimoji="1" lang="en-US" altLang="zh-CN" sz="2200" b="1" dirty="0">
                <a:latin typeface="仿宋_GB2312" pitchFamily="49" charset="-122"/>
                <a:ea typeface="仿宋_GB2312" pitchFamily="49" charset="-122"/>
              </a:rPr>
              <a:t>, … ,</a:t>
            </a:r>
            <a:r>
              <a:rPr kumimoji="1" lang="en-US" altLang="zh-CN" sz="2200" b="1" dirty="0" err="1">
                <a:latin typeface="仿宋_GB2312" pitchFamily="49" charset="-122"/>
                <a:ea typeface="仿宋_GB2312" pitchFamily="49" charset="-122"/>
              </a:rPr>
              <a:t>n</a:t>
            </a:r>
            <a:r>
              <a:rPr kumimoji="1" lang="en-US" altLang="zh-CN" sz="2200" b="1" baseline="-25000" dirty="0" err="1">
                <a:latin typeface="仿宋_GB2312" pitchFamily="49" charset="-122"/>
                <a:ea typeface="仿宋_GB2312" pitchFamily="49" charset="-122"/>
              </a:rPr>
              <a:t>k</a:t>
            </a:r>
            <a:r>
              <a:rPr kumimoji="1" lang="zh-CN" altLang="en-US" sz="2200" b="1" dirty="0">
                <a:latin typeface="仿宋_GB2312" pitchFamily="49" charset="-122"/>
                <a:ea typeface="仿宋_GB2312" pitchFamily="49" charset="-122"/>
              </a:rPr>
              <a:t>，则</a:t>
            </a:r>
            <a:r>
              <a:rPr kumimoji="1" lang="en-US" altLang="zh-CN" sz="2200" b="1" dirty="0">
                <a:latin typeface="仿宋_GB2312" pitchFamily="49" charset="-122"/>
                <a:ea typeface="仿宋_GB2312" pitchFamily="49" charset="-122"/>
              </a:rPr>
              <a:t>n</a:t>
            </a:r>
            <a:r>
              <a:rPr kumimoji="1" lang="zh-CN" altLang="en-US" sz="2200" b="1" dirty="0">
                <a:latin typeface="仿宋_GB2312" pitchFamily="49" charset="-122"/>
                <a:ea typeface="仿宋_GB2312" pitchFamily="49" charset="-122"/>
              </a:rPr>
              <a:t>的代价可用和代价法或最大代价法。 </a:t>
            </a:r>
          </a:p>
          <a:p>
            <a:pPr eaLnBrk="1" hangingPunct="1">
              <a:lnSpc>
                <a:spcPct val="105000"/>
              </a:lnSpc>
              <a:spcBef>
                <a:spcPct val="10000"/>
              </a:spcBef>
            </a:pPr>
            <a:r>
              <a:rPr kumimoji="1" lang="zh-CN" altLang="en-US" sz="2200" b="1" dirty="0">
                <a:latin typeface="仿宋_GB2312" pitchFamily="49" charset="-122"/>
                <a:ea typeface="仿宋_GB2312" pitchFamily="49" charset="-122"/>
              </a:rPr>
              <a:t>    若用和代价法，则其计算公式为： </a:t>
            </a:r>
          </a:p>
          <a:p>
            <a:pPr eaLnBrk="1" hangingPunct="1">
              <a:lnSpc>
                <a:spcPct val="105000"/>
              </a:lnSpc>
              <a:spcBef>
                <a:spcPct val="10000"/>
              </a:spcBef>
            </a:pPr>
            <a:endParaRPr kumimoji="1" lang="zh-CN" altLang="en-US" sz="2200" b="1" dirty="0">
              <a:latin typeface="仿宋_GB2312" pitchFamily="49" charset="-122"/>
              <a:ea typeface="仿宋_GB2312" pitchFamily="49" charset="-122"/>
            </a:endParaRPr>
          </a:p>
          <a:p>
            <a:pPr eaLnBrk="1" hangingPunct="1">
              <a:lnSpc>
                <a:spcPct val="105000"/>
              </a:lnSpc>
              <a:spcBef>
                <a:spcPct val="10000"/>
              </a:spcBef>
            </a:pPr>
            <a:r>
              <a:rPr kumimoji="1" lang="zh-CN" altLang="en-US" sz="2200" b="1" dirty="0">
                <a:latin typeface="仿宋_GB2312" pitchFamily="49" charset="-122"/>
                <a:ea typeface="仿宋_GB2312" pitchFamily="49" charset="-122"/>
              </a:rPr>
              <a:t>    若用最大代价法，则其计算公式为：</a:t>
            </a:r>
          </a:p>
          <a:p>
            <a:pPr eaLnBrk="1" hangingPunct="1">
              <a:lnSpc>
                <a:spcPct val="105000"/>
              </a:lnSpc>
              <a:spcBef>
                <a:spcPct val="10000"/>
              </a:spcBef>
            </a:pPr>
            <a:endParaRPr kumimoji="1" lang="zh-CN" altLang="en-US" sz="2200" b="1" dirty="0">
              <a:latin typeface="仿宋_GB2312" pitchFamily="49" charset="-122"/>
              <a:ea typeface="仿宋_GB2312" pitchFamily="49" charset="-122"/>
            </a:endParaRPr>
          </a:p>
          <a:p>
            <a:pPr eaLnBrk="1" hangingPunct="1">
              <a:lnSpc>
                <a:spcPct val="105000"/>
              </a:lnSpc>
              <a:spcBef>
                <a:spcPct val="10000"/>
              </a:spcBef>
            </a:pPr>
            <a:r>
              <a:rPr kumimoji="1" lang="en-US" altLang="zh-CN" sz="2200" b="1" dirty="0" smtClean="0">
                <a:latin typeface="仿宋_GB2312" pitchFamily="49" charset="-122"/>
                <a:ea typeface="仿宋_GB2312" pitchFamily="49" charset="-122"/>
              </a:rPr>
              <a:t>(</a:t>
            </a:r>
            <a:r>
              <a:rPr kumimoji="1" lang="en-US" altLang="zh-CN" sz="2200" b="1" dirty="0">
                <a:latin typeface="仿宋_GB2312" pitchFamily="49" charset="-122"/>
                <a:ea typeface="仿宋_GB2312" pitchFamily="49" charset="-122"/>
              </a:rPr>
              <a:t>4)</a:t>
            </a:r>
            <a:r>
              <a:rPr kumimoji="1" lang="zh-CN" altLang="en-US" sz="2200" b="1" dirty="0">
                <a:latin typeface="仿宋_GB2312" pitchFamily="49" charset="-122"/>
                <a:ea typeface="仿宋_GB2312" pitchFamily="49" charset="-122"/>
              </a:rPr>
              <a:t>若</a:t>
            </a:r>
            <a:r>
              <a:rPr kumimoji="1" lang="en-US" altLang="zh-CN" sz="2200" b="1" dirty="0">
                <a:latin typeface="仿宋_GB2312" pitchFamily="49" charset="-122"/>
                <a:ea typeface="仿宋_GB2312" pitchFamily="49" charset="-122"/>
              </a:rPr>
              <a:t>n</a:t>
            </a:r>
            <a:r>
              <a:rPr kumimoji="1" lang="zh-CN" altLang="en-US" sz="2200" b="1" dirty="0">
                <a:latin typeface="仿宋_GB2312" pitchFamily="49" charset="-122"/>
                <a:ea typeface="仿宋_GB2312" pitchFamily="49" charset="-122"/>
              </a:rPr>
              <a:t>是</a:t>
            </a:r>
            <a:r>
              <a:rPr kumimoji="1" lang="zh-CN" altLang="en-US" sz="2200" b="1" dirty="0" smtClean="0">
                <a:latin typeface="仿宋_GB2312" pitchFamily="49" charset="-122"/>
                <a:ea typeface="仿宋_GB2312" pitchFamily="49" charset="-122"/>
              </a:rPr>
              <a:t>端结点，</a:t>
            </a:r>
            <a:r>
              <a:rPr kumimoji="1" lang="zh-CN" altLang="en-US" sz="2200" b="1" dirty="0">
                <a:latin typeface="仿宋_GB2312" pitchFamily="49" charset="-122"/>
                <a:ea typeface="仿宋_GB2312" pitchFamily="49" charset="-122"/>
              </a:rPr>
              <a:t>但又不是</a:t>
            </a:r>
            <a:r>
              <a:rPr kumimoji="1" lang="zh-CN" altLang="en-US" sz="2200" b="1" dirty="0" smtClean="0">
                <a:latin typeface="仿宋_GB2312" pitchFamily="49" charset="-122"/>
                <a:ea typeface="仿宋_GB2312" pitchFamily="49" charset="-122"/>
              </a:rPr>
              <a:t>终止结点，</a:t>
            </a:r>
            <a:r>
              <a:rPr kumimoji="1" lang="zh-CN" altLang="en-US" sz="2200" b="1" dirty="0">
                <a:latin typeface="仿宋_GB2312" pitchFamily="49" charset="-122"/>
                <a:ea typeface="仿宋_GB2312" pitchFamily="49" charset="-122"/>
              </a:rPr>
              <a:t>则</a:t>
            </a:r>
            <a:r>
              <a:rPr kumimoji="1" lang="en-US" altLang="zh-CN" sz="2200" b="1" dirty="0">
                <a:latin typeface="仿宋_GB2312" pitchFamily="49" charset="-122"/>
                <a:ea typeface="仿宋_GB2312" pitchFamily="49" charset="-122"/>
              </a:rPr>
              <a:t>n</a:t>
            </a:r>
            <a:r>
              <a:rPr kumimoji="1" lang="zh-CN" altLang="en-US" sz="2200" b="1" dirty="0">
                <a:latin typeface="仿宋_GB2312" pitchFamily="49" charset="-122"/>
                <a:ea typeface="仿宋_GB2312" pitchFamily="49" charset="-122"/>
              </a:rPr>
              <a:t>不可扩展，其代价定义为</a:t>
            </a:r>
            <a:r>
              <a:rPr kumimoji="1" lang="en-US" altLang="zh-CN" sz="2200" b="1" dirty="0">
                <a:latin typeface="仿宋_GB2312" pitchFamily="49" charset="-122"/>
                <a:ea typeface="仿宋_GB2312" pitchFamily="49" charset="-122"/>
              </a:rPr>
              <a:t>h(n)=∝</a:t>
            </a:r>
            <a:r>
              <a:rPr kumimoji="1" lang="zh-CN" altLang="en-US" sz="2200" b="1" dirty="0">
                <a:latin typeface="仿宋_GB2312" pitchFamily="49" charset="-122"/>
                <a:ea typeface="仿宋_GB2312" pitchFamily="49" charset="-122"/>
              </a:rPr>
              <a:t>。 </a:t>
            </a:r>
          </a:p>
          <a:p>
            <a:pPr eaLnBrk="1" hangingPunct="1">
              <a:lnSpc>
                <a:spcPct val="105000"/>
              </a:lnSpc>
              <a:spcBef>
                <a:spcPct val="10000"/>
              </a:spcBef>
            </a:pPr>
            <a:r>
              <a:rPr kumimoji="1" lang="en-US" altLang="zh-CN" sz="2200" b="1" dirty="0" smtClean="0">
                <a:latin typeface="仿宋_GB2312" pitchFamily="49" charset="-122"/>
                <a:ea typeface="仿宋_GB2312" pitchFamily="49" charset="-122"/>
              </a:rPr>
              <a:t>(</a:t>
            </a:r>
            <a:r>
              <a:rPr kumimoji="1" lang="en-US" altLang="zh-CN" sz="2200" b="1" dirty="0">
                <a:latin typeface="仿宋_GB2312" pitchFamily="49" charset="-122"/>
                <a:ea typeface="仿宋_GB2312" pitchFamily="49" charset="-122"/>
              </a:rPr>
              <a:t>5)</a:t>
            </a:r>
            <a:r>
              <a:rPr kumimoji="1" lang="zh-CN" altLang="en-US" sz="2200" b="1" dirty="0" smtClean="0">
                <a:latin typeface="仿宋_GB2312" pitchFamily="49" charset="-122"/>
                <a:ea typeface="仿宋_GB2312" pitchFamily="49" charset="-122"/>
              </a:rPr>
              <a:t>根结点的</a:t>
            </a:r>
            <a:r>
              <a:rPr kumimoji="1" lang="zh-CN" altLang="en-US" sz="2200" b="1" dirty="0">
                <a:latin typeface="仿宋_GB2312" pitchFamily="49" charset="-122"/>
                <a:ea typeface="仿宋_GB2312" pitchFamily="49" charset="-122"/>
              </a:rPr>
              <a:t>代价即为解树的代价。</a:t>
            </a:r>
          </a:p>
        </p:txBody>
      </p:sp>
      <p:graphicFrame>
        <p:nvGraphicFramePr>
          <p:cNvPr id="3074" name="Object 13"/>
          <p:cNvGraphicFramePr>
            <a:graphicFrameLocks noChangeAspect="1"/>
          </p:cNvGraphicFramePr>
          <p:nvPr/>
        </p:nvGraphicFramePr>
        <p:xfrm>
          <a:off x="1077913" y="4276725"/>
          <a:ext cx="3170237" cy="625475"/>
        </p:xfrm>
        <a:graphic>
          <a:graphicData uri="http://schemas.openxmlformats.org/presentationml/2006/ole">
            <mc:AlternateContent xmlns:mc="http://schemas.openxmlformats.org/markup-compatibility/2006">
              <mc:Choice xmlns:v="urn:schemas-microsoft-com:vml" Requires="v">
                <p:oleObj spid="_x0000_s3724" name="公式" r:id="rId4" imgW="1600200" imgH="431800" progId="Equation.3">
                  <p:embed/>
                </p:oleObj>
              </mc:Choice>
              <mc:Fallback>
                <p:oleObj name="公式" r:id="rId4" imgW="1600200" imgH="431800" progId="Equation.3">
                  <p:embed/>
                  <p:pic>
                    <p:nvPicPr>
                      <p:cNvPr id="0" name="Object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7913" y="4276725"/>
                        <a:ext cx="3170237"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079" name="Rectangle 4"/>
          <p:cNvSpPr>
            <a:spLocks noChangeArrowheads="1"/>
          </p:cNvSpPr>
          <p:nvPr/>
        </p:nvSpPr>
        <p:spPr bwMode="auto">
          <a:xfrm>
            <a:off x="1187450" y="188913"/>
            <a:ext cx="662463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400" b="1" dirty="0">
                <a:solidFill>
                  <a:schemeClr val="accent2"/>
                </a:solidFill>
                <a:latin typeface="方正姚体" pitchFamily="2" charset="-122"/>
                <a:ea typeface="方正姚体" pitchFamily="2" charset="-122"/>
                <a:cs typeface="+mj-cs"/>
              </a:rPr>
              <a:t>解树的代价</a:t>
            </a:r>
          </a:p>
        </p:txBody>
      </p:sp>
      <p:graphicFrame>
        <p:nvGraphicFramePr>
          <p:cNvPr id="3075" name="Object 14"/>
          <p:cNvGraphicFramePr>
            <a:graphicFrameLocks noChangeAspect="1"/>
          </p:cNvGraphicFramePr>
          <p:nvPr/>
        </p:nvGraphicFramePr>
        <p:xfrm>
          <a:off x="1079500" y="5084763"/>
          <a:ext cx="2736850" cy="441325"/>
        </p:xfrm>
        <a:graphic>
          <a:graphicData uri="http://schemas.openxmlformats.org/presentationml/2006/ole">
            <mc:AlternateContent xmlns:mc="http://schemas.openxmlformats.org/markup-compatibility/2006">
              <mc:Choice xmlns:v="urn:schemas-microsoft-com:vml" Requires="v">
                <p:oleObj spid="_x0000_s3725" name="Equation" r:id="rId6" imgW="1689100" imgH="279400" progId="Equation.3">
                  <p:embed/>
                </p:oleObj>
              </mc:Choice>
              <mc:Fallback>
                <p:oleObj name="Equation" r:id="rId6" imgW="1689100" imgH="279400" progId="Equation.3">
                  <p:embed/>
                  <p:pic>
                    <p:nvPicPr>
                      <p:cNvPr id="0" name="Object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79500" y="5084763"/>
                        <a:ext cx="27368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076" name="Object 15"/>
          <p:cNvGraphicFramePr>
            <a:graphicFrameLocks noChangeAspect="1"/>
          </p:cNvGraphicFramePr>
          <p:nvPr/>
        </p:nvGraphicFramePr>
        <p:xfrm>
          <a:off x="1079500" y="2781300"/>
          <a:ext cx="3673475" cy="449263"/>
        </p:xfrm>
        <a:graphic>
          <a:graphicData uri="http://schemas.openxmlformats.org/presentationml/2006/ole">
            <mc:AlternateContent xmlns:mc="http://schemas.openxmlformats.org/markup-compatibility/2006">
              <mc:Choice xmlns:v="urn:schemas-microsoft-com:vml" Requires="v">
                <p:oleObj spid="_x0000_s3726" name="Microsoft 公式 3.0" r:id="rId8" imgW="1663700" imgH="279400" progId="Equation.3">
                  <p:embed/>
                </p:oleObj>
              </mc:Choice>
              <mc:Fallback>
                <p:oleObj name="Microsoft 公式 3.0" r:id="rId8" imgW="1663700" imgH="279400" progId="Equation.3">
                  <p:embed/>
                  <p:pic>
                    <p:nvPicPr>
                      <p:cNvPr id="0" name="Object 1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79500" y="2781300"/>
                        <a:ext cx="3673475" cy="4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1" name="Text Box 2"/>
          <p:cNvSpPr txBox="1">
            <a:spLocks noChangeArrowheads="1"/>
          </p:cNvSpPr>
          <p:nvPr/>
        </p:nvSpPr>
        <p:spPr bwMode="auto">
          <a:xfrm>
            <a:off x="5181600" y="3276600"/>
            <a:ext cx="3276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4           6          3          5</a:t>
            </a:r>
          </a:p>
        </p:txBody>
      </p:sp>
      <p:sp>
        <p:nvSpPr>
          <p:cNvPr id="119812" name="Text Box 3"/>
          <p:cNvSpPr txBox="1">
            <a:spLocks noChangeArrowheads="1"/>
          </p:cNvSpPr>
          <p:nvPr/>
        </p:nvSpPr>
        <p:spPr bwMode="auto">
          <a:xfrm>
            <a:off x="323850" y="441325"/>
            <a:ext cx="822960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just" eaLnBrk="1" hangingPunct="1">
              <a:spcBef>
                <a:spcPct val="50000"/>
              </a:spcBef>
            </a:pPr>
            <a:r>
              <a:rPr kumimoji="1" lang="zh-CN" altLang="en-US" sz="2400" b="1" dirty="0" smtClean="0">
                <a:solidFill>
                  <a:srgbClr val="D60093"/>
                </a:solidFill>
                <a:latin typeface="Times New Roman" pitchFamily="18" charset="0"/>
              </a:rPr>
              <a:t>例</a:t>
            </a:r>
            <a:r>
              <a:rPr kumimoji="1" lang="en-US" altLang="zh-CN" sz="2400" b="1" dirty="0" smtClean="0">
                <a:solidFill>
                  <a:srgbClr val="0000CC"/>
                </a:solidFill>
                <a:latin typeface="Times New Roman" pitchFamily="18" charset="0"/>
              </a:rPr>
              <a:t> </a:t>
            </a:r>
            <a:r>
              <a:rPr kumimoji="1" lang="zh-CN" altLang="en-US" sz="2400" b="1" dirty="0">
                <a:solidFill>
                  <a:srgbClr val="0000CC"/>
                </a:solidFill>
                <a:latin typeface="Times New Roman" pitchFamily="18" charset="0"/>
              </a:rPr>
              <a:t>设下图是一棵与</a:t>
            </a:r>
            <a:r>
              <a:rPr kumimoji="1" lang="en-US" altLang="zh-CN" sz="2400" b="1" dirty="0">
                <a:solidFill>
                  <a:srgbClr val="0000CC"/>
                </a:solidFill>
                <a:latin typeface="Times New Roman" pitchFamily="18" charset="0"/>
              </a:rPr>
              <a:t>/</a:t>
            </a:r>
            <a:r>
              <a:rPr kumimoji="1" lang="zh-CN" altLang="en-US" sz="2400" b="1" dirty="0">
                <a:solidFill>
                  <a:srgbClr val="0000CC"/>
                </a:solidFill>
                <a:latin typeface="Times New Roman" pitchFamily="18" charset="0"/>
              </a:rPr>
              <a:t>或树，它包括两可解树，左边的解树由</a:t>
            </a:r>
            <a:r>
              <a:rPr kumimoji="1" lang="en-US" altLang="zh-CN" sz="2400" b="1" dirty="0">
                <a:solidFill>
                  <a:srgbClr val="0000CC"/>
                </a:solidFill>
                <a:latin typeface="Times New Roman" pitchFamily="18" charset="0"/>
              </a:rPr>
              <a:t>S</a:t>
            </a:r>
            <a:r>
              <a:rPr kumimoji="1" lang="en-US" altLang="zh-CN" sz="2400" b="1" baseline="-25000" dirty="0">
                <a:solidFill>
                  <a:srgbClr val="0000CC"/>
                </a:solidFill>
                <a:latin typeface="Times New Roman" pitchFamily="18" charset="0"/>
              </a:rPr>
              <a:t>0</a:t>
            </a:r>
            <a:r>
              <a:rPr kumimoji="1" lang="zh-CN" altLang="en-US" sz="2400" b="1" dirty="0">
                <a:solidFill>
                  <a:srgbClr val="0000CC"/>
                </a:solidFill>
                <a:latin typeface="Times New Roman" pitchFamily="18" charset="0"/>
              </a:rPr>
              <a:t>、</a:t>
            </a:r>
            <a:r>
              <a:rPr kumimoji="1" lang="en-US" altLang="zh-CN" sz="2400" b="1" dirty="0">
                <a:solidFill>
                  <a:srgbClr val="0000CC"/>
                </a:solidFill>
                <a:latin typeface="Times New Roman" pitchFamily="18" charset="0"/>
              </a:rPr>
              <a:t>A</a:t>
            </a:r>
            <a:r>
              <a:rPr kumimoji="1" lang="zh-CN" altLang="en-US" sz="2400" b="1" dirty="0">
                <a:solidFill>
                  <a:srgbClr val="0000CC"/>
                </a:solidFill>
                <a:latin typeface="Times New Roman" pitchFamily="18" charset="0"/>
              </a:rPr>
              <a:t>、</a:t>
            </a:r>
            <a:r>
              <a:rPr kumimoji="1" lang="en-US" altLang="zh-CN" sz="2400" b="1" dirty="0">
                <a:solidFill>
                  <a:srgbClr val="0000CC"/>
                </a:solidFill>
                <a:latin typeface="Times New Roman" pitchFamily="18" charset="0"/>
              </a:rPr>
              <a:t>t</a:t>
            </a:r>
            <a:r>
              <a:rPr kumimoji="1" lang="en-US" altLang="zh-CN" sz="2400" b="1" baseline="-25000" dirty="0">
                <a:solidFill>
                  <a:srgbClr val="0000CC"/>
                </a:solidFill>
                <a:latin typeface="Times New Roman" pitchFamily="18" charset="0"/>
              </a:rPr>
              <a:t>1</a:t>
            </a:r>
            <a:r>
              <a:rPr kumimoji="1" lang="zh-CN" altLang="en-US" sz="2400" b="1" dirty="0">
                <a:solidFill>
                  <a:srgbClr val="0000CC"/>
                </a:solidFill>
                <a:latin typeface="Times New Roman" pitchFamily="18" charset="0"/>
              </a:rPr>
              <a:t>、</a:t>
            </a:r>
            <a:r>
              <a:rPr kumimoji="1" lang="en-US" altLang="zh-CN" sz="2400" b="1" dirty="0">
                <a:solidFill>
                  <a:srgbClr val="0000CC"/>
                </a:solidFill>
                <a:latin typeface="Times New Roman" pitchFamily="18" charset="0"/>
              </a:rPr>
              <a:t>C</a:t>
            </a:r>
            <a:r>
              <a:rPr kumimoji="1" lang="zh-CN" altLang="en-US" sz="2400" b="1" dirty="0">
                <a:solidFill>
                  <a:srgbClr val="0000CC"/>
                </a:solidFill>
                <a:latin typeface="Times New Roman" pitchFamily="18" charset="0"/>
              </a:rPr>
              <a:t>及</a:t>
            </a:r>
            <a:r>
              <a:rPr kumimoji="1" lang="en-US" altLang="zh-CN" sz="2400" b="1" dirty="0">
                <a:solidFill>
                  <a:srgbClr val="0000CC"/>
                </a:solidFill>
                <a:latin typeface="Times New Roman" pitchFamily="18" charset="0"/>
              </a:rPr>
              <a:t>t</a:t>
            </a:r>
            <a:r>
              <a:rPr kumimoji="1" lang="en-US" altLang="zh-CN" sz="2400" b="1" baseline="-25000" dirty="0">
                <a:solidFill>
                  <a:srgbClr val="0000CC"/>
                </a:solidFill>
                <a:latin typeface="Times New Roman" pitchFamily="18" charset="0"/>
              </a:rPr>
              <a:t>2</a:t>
            </a:r>
            <a:r>
              <a:rPr kumimoji="1" lang="zh-CN" altLang="en-US" sz="2400" b="1" dirty="0">
                <a:solidFill>
                  <a:srgbClr val="0000CC"/>
                </a:solidFill>
                <a:latin typeface="Times New Roman" pitchFamily="18" charset="0"/>
              </a:rPr>
              <a:t>组成；右边的解树由</a:t>
            </a:r>
            <a:r>
              <a:rPr kumimoji="1" lang="en-US" altLang="zh-CN" sz="2400" b="1" dirty="0">
                <a:solidFill>
                  <a:srgbClr val="0000CC"/>
                </a:solidFill>
                <a:latin typeface="Times New Roman" pitchFamily="18" charset="0"/>
              </a:rPr>
              <a:t>S</a:t>
            </a:r>
            <a:r>
              <a:rPr kumimoji="1" lang="en-US" altLang="zh-CN" sz="2400" b="1" baseline="-25000" dirty="0">
                <a:solidFill>
                  <a:srgbClr val="0000CC"/>
                </a:solidFill>
                <a:latin typeface="Times New Roman" pitchFamily="18" charset="0"/>
              </a:rPr>
              <a:t>0</a:t>
            </a:r>
            <a:r>
              <a:rPr kumimoji="1" lang="zh-CN" altLang="en-US" sz="2400" b="1" dirty="0">
                <a:solidFill>
                  <a:srgbClr val="0000CC"/>
                </a:solidFill>
                <a:latin typeface="Times New Roman" pitchFamily="18" charset="0"/>
              </a:rPr>
              <a:t>、</a:t>
            </a:r>
            <a:r>
              <a:rPr kumimoji="1" lang="en-US" altLang="zh-CN" sz="2400" b="1" dirty="0">
                <a:solidFill>
                  <a:srgbClr val="0000CC"/>
                </a:solidFill>
                <a:latin typeface="Times New Roman" pitchFamily="18" charset="0"/>
              </a:rPr>
              <a:t>B</a:t>
            </a:r>
            <a:r>
              <a:rPr kumimoji="1" lang="zh-CN" altLang="en-US" sz="2400" b="1" dirty="0">
                <a:solidFill>
                  <a:srgbClr val="0000CC"/>
                </a:solidFill>
                <a:latin typeface="Times New Roman" pitchFamily="18" charset="0"/>
              </a:rPr>
              <a:t>、</a:t>
            </a:r>
            <a:r>
              <a:rPr kumimoji="1" lang="en-US" altLang="zh-CN" sz="2400" b="1" dirty="0">
                <a:solidFill>
                  <a:srgbClr val="0000CC"/>
                </a:solidFill>
                <a:latin typeface="Times New Roman" pitchFamily="18" charset="0"/>
              </a:rPr>
              <a:t>t</a:t>
            </a:r>
            <a:r>
              <a:rPr kumimoji="1" lang="en-US" altLang="zh-CN" sz="2400" b="1" baseline="-25000" dirty="0">
                <a:solidFill>
                  <a:srgbClr val="0000CC"/>
                </a:solidFill>
                <a:latin typeface="Times New Roman" pitchFamily="18" charset="0"/>
              </a:rPr>
              <a:t>2</a:t>
            </a:r>
            <a:r>
              <a:rPr kumimoji="1" lang="zh-CN" altLang="en-US" sz="2400" b="1" dirty="0">
                <a:solidFill>
                  <a:srgbClr val="0000CC"/>
                </a:solidFill>
                <a:latin typeface="Times New Roman" pitchFamily="18" charset="0"/>
              </a:rPr>
              <a:t>、</a:t>
            </a:r>
            <a:r>
              <a:rPr kumimoji="1" lang="en-US" altLang="zh-CN" sz="2400" b="1" dirty="0">
                <a:solidFill>
                  <a:srgbClr val="0000CC"/>
                </a:solidFill>
                <a:latin typeface="Times New Roman" pitchFamily="18" charset="0"/>
              </a:rPr>
              <a:t>D</a:t>
            </a:r>
            <a:r>
              <a:rPr kumimoji="1" lang="zh-CN" altLang="en-US" sz="2400" b="1" dirty="0">
                <a:solidFill>
                  <a:srgbClr val="0000CC"/>
                </a:solidFill>
                <a:latin typeface="Times New Roman" pitchFamily="18" charset="0"/>
              </a:rPr>
              <a:t>及</a:t>
            </a:r>
            <a:r>
              <a:rPr kumimoji="1" lang="en-US" altLang="zh-CN" sz="2400" b="1" dirty="0">
                <a:solidFill>
                  <a:srgbClr val="0000CC"/>
                </a:solidFill>
                <a:latin typeface="Times New Roman" pitchFamily="18" charset="0"/>
              </a:rPr>
              <a:t>t</a:t>
            </a:r>
            <a:r>
              <a:rPr kumimoji="1" lang="en-US" altLang="zh-CN" sz="2400" b="1" baseline="-25000" dirty="0">
                <a:solidFill>
                  <a:srgbClr val="0000CC"/>
                </a:solidFill>
                <a:latin typeface="Times New Roman" pitchFamily="18" charset="0"/>
              </a:rPr>
              <a:t>4</a:t>
            </a:r>
            <a:r>
              <a:rPr kumimoji="1" lang="zh-CN" altLang="en-US" sz="2400" b="1" dirty="0">
                <a:solidFill>
                  <a:srgbClr val="0000CC"/>
                </a:solidFill>
                <a:latin typeface="Times New Roman" pitchFamily="18" charset="0"/>
              </a:rPr>
              <a:t>组成。在此与或树中，</a:t>
            </a:r>
            <a:r>
              <a:rPr kumimoji="1" lang="en-US" altLang="zh-CN" sz="2400" b="1" dirty="0">
                <a:solidFill>
                  <a:srgbClr val="0000CC"/>
                </a:solidFill>
                <a:latin typeface="Times New Roman" pitchFamily="18" charset="0"/>
              </a:rPr>
              <a:t>t</a:t>
            </a:r>
            <a:r>
              <a:rPr kumimoji="1" lang="en-US" altLang="zh-CN" sz="2400" b="1" baseline="-25000" dirty="0">
                <a:solidFill>
                  <a:srgbClr val="0000CC"/>
                </a:solidFill>
                <a:latin typeface="Times New Roman" pitchFamily="18" charset="0"/>
              </a:rPr>
              <a:t>1</a:t>
            </a:r>
            <a:r>
              <a:rPr kumimoji="1" lang="zh-CN" altLang="en-US" sz="2400" b="1" dirty="0">
                <a:solidFill>
                  <a:srgbClr val="0000CC"/>
                </a:solidFill>
                <a:latin typeface="Times New Roman" pitchFamily="18" charset="0"/>
              </a:rPr>
              <a:t>、</a:t>
            </a:r>
            <a:r>
              <a:rPr kumimoji="1" lang="en-US" altLang="zh-CN" sz="2400" b="1" dirty="0">
                <a:solidFill>
                  <a:srgbClr val="0000CC"/>
                </a:solidFill>
                <a:latin typeface="Times New Roman" pitchFamily="18" charset="0"/>
              </a:rPr>
              <a:t>t</a:t>
            </a:r>
            <a:r>
              <a:rPr kumimoji="1" lang="en-US" altLang="zh-CN" sz="2400" b="1" baseline="-25000" dirty="0">
                <a:solidFill>
                  <a:srgbClr val="0000CC"/>
                </a:solidFill>
                <a:latin typeface="Times New Roman" pitchFamily="18" charset="0"/>
              </a:rPr>
              <a:t>2</a:t>
            </a:r>
            <a:r>
              <a:rPr kumimoji="1" lang="zh-CN" altLang="en-US" sz="2400" b="1" dirty="0">
                <a:solidFill>
                  <a:srgbClr val="0000CC"/>
                </a:solidFill>
                <a:latin typeface="Times New Roman" pitchFamily="18" charset="0"/>
              </a:rPr>
              <a:t>、</a:t>
            </a:r>
            <a:r>
              <a:rPr kumimoji="1" lang="en-US" altLang="zh-CN" sz="2400" b="1" dirty="0">
                <a:solidFill>
                  <a:srgbClr val="0000CC"/>
                </a:solidFill>
                <a:latin typeface="Times New Roman" pitchFamily="18" charset="0"/>
              </a:rPr>
              <a:t>t</a:t>
            </a:r>
            <a:r>
              <a:rPr kumimoji="1" lang="en-US" altLang="zh-CN" sz="2400" b="1" baseline="-25000" dirty="0">
                <a:solidFill>
                  <a:srgbClr val="0000CC"/>
                </a:solidFill>
                <a:latin typeface="Times New Roman" pitchFamily="18" charset="0"/>
              </a:rPr>
              <a:t>3</a:t>
            </a:r>
            <a:r>
              <a:rPr kumimoji="1" lang="zh-CN" altLang="en-US" sz="2400" b="1" dirty="0">
                <a:solidFill>
                  <a:srgbClr val="0000CC"/>
                </a:solidFill>
                <a:latin typeface="Times New Roman" pitchFamily="18" charset="0"/>
              </a:rPr>
              <a:t>、</a:t>
            </a:r>
            <a:r>
              <a:rPr kumimoji="1" lang="en-US" altLang="zh-CN" sz="2400" b="1" dirty="0">
                <a:solidFill>
                  <a:srgbClr val="0000CC"/>
                </a:solidFill>
                <a:latin typeface="Times New Roman" pitchFamily="18" charset="0"/>
              </a:rPr>
              <a:t>t</a:t>
            </a:r>
            <a:r>
              <a:rPr kumimoji="1" lang="en-US" altLang="zh-CN" sz="2400" b="1" baseline="-25000" dirty="0">
                <a:solidFill>
                  <a:srgbClr val="0000CC"/>
                </a:solidFill>
                <a:latin typeface="Times New Roman" pitchFamily="18" charset="0"/>
              </a:rPr>
              <a:t>4</a:t>
            </a:r>
            <a:r>
              <a:rPr kumimoji="1" lang="zh-CN" altLang="en-US" sz="2400" b="1" dirty="0">
                <a:solidFill>
                  <a:srgbClr val="0000CC"/>
                </a:solidFill>
                <a:latin typeface="Times New Roman" pitchFamily="18" charset="0"/>
              </a:rPr>
              <a:t>为</a:t>
            </a:r>
            <a:r>
              <a:rPr kumimoji="1" lang="zh-CN" altLang="en-US" sz="2400" b="1" dirty="0" smtClean="0">
                <a:solidFill>
                  <a:srgbClr val="0000CC"/>
                </a:solidFill>
                <a:latin typeface="Times New Roman" pitchFamily="18" charset="0"/>
              </a:rPr>
              <a:t>终止结点；</a:t>
            </a:r>
            <a:r>
              <a:rPr kumimoji="1" lang="en-US" altLang="zh-CN" sz="2400" b="1" dirty="0">
                <a:solidFill>
                  <a:srgbClr val="0000CC"/>
                </a:solidFill>
                <a:latin typeface="Times New Roman" pitchFamily="18" charset="0"/>
              </a:rPr>
              <a:t>E</a:t>
            </a:r>
            <a:r>
              <a:rPr kumimoji="1" lang="zh-CN" altLang="en-US" sz="2400" b="1" dirty="0">
                <a:solidFill>
                  <a:srgbClr val="0000CC"/>
                </a:solidFill>
                <a:latin typeface="Times New Roman" pitchFamily="18" charset="0"/>
              </a:rPr>
              <a:t>、</a:t>
            </a:r>
            <a:r>
              <a:rPr kumimoji="1" lang="en-US" altLang="zh-CN" sz="2400" b="1" dirty="0">
                <a:solidFill>
                  <a:srgbClr val="0000CC"/>
                </a:solidFill>
                <a:latin typeface="Times New Roman" pitchFamily="18" charset="0"/>
              </a:rPr>
              <a:t>F</a:t>
            </a:r>
            <a:r>
              <a:rPr kumimoji="1" lang="zh-CN" altLang="en-US" sz="2400" b="1" dirty="0">
                <a:solidFill>
                  <a:srgbClr val="0000CC"/>
                </a:solidFill>
                <a:latin typeface="Times New Roman" pitchFamily="18" charset="0"/>
              </a:rPr>
              <a:t>是</a:t>
            </a:r>
            <a:r>
              <a:rPr kumimoji="1" lang="zh-CN" altLang="en-US" sz="2400" b="1" dirty="0" smtClean="0">
                <a:solidFill>
                  <a:srgbClr val="0000CC"/>
                </a:solidFill>
                <a:latin typeface="Times New Roman" pitchFamily="18" charset="0"/>
              </a:rPr>
              <a:t>端结点；</a:t>
            </a:r>
            <a:r>
              <a:rPr kumimoji="1" lang="zh-CN" altLang="en-US" sz="2400" b="1" dirty="0">
                <a:solidFill>
                  <a:srgbClr val="0000CC"/>
                </a:solidFill>
                <a:latin typeface="Times New Roman" pitchFamily="18" charset="0"/>
              </a:rPr>
              <a:t>边上的数字是该边的代价。请计算解树的代价。</a:t>
            </a:r>
          </a:p>
        </p:txBody>
      </p:sp>
      <p:sp>
        <p:nvSpPr>
          <p:cNvPr id="119813" name="Oval 4"/>
          <p:cNvSpPr>
            <a:spLocks noChangeArrowheads="1"/>
          </p:cNvSpPr>
          <p:nvPr/>
        </p:nvSpPr>
        <p:spPr bwMode="auto">
          <a:xfrm>
            <a:off x="6553200" y="2514600"/>
            <a:ext cx="152400" cy="1524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19814" name="Oval 5"/>
          <p:cNvSpPr>
            <a:spLocks noChangeArrowheads="1"/>
          </p:cNvSpPr>
          <p:nvPr/>
        </p:nvSpPr>
        <p:spPr bwMode="auto">
          <a:xfrm>
            <a:off x="5791200" y="3200400"/>
            <a:ext cx="152400" cy="1524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19815" name="Oval 6"/>
          <p:cNvSpPr>
            <a:spLocks noChangeArrowheads="1"/>
          </p:cNvSpPr>
          <p:nvPr/>
        </p:nvSpPr>
        <p:spPr bwMode="auto">
          <a:xfrm>
            <a:off x="7467600" y="3200400"/>
            <a:ext cx="152400" cy="1524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19816" name="Oval 7"/>
          <p:cNvSpPr>
            <a:spLocks noChangeArrowheads="1"/>
          </p:cNvSpPr>
          <p:nvPr/>
        </p:nvSpPr>
        <p:spPr bwMode="auto">
          <a:xfrm>
            <a:off x="7086600" y="3733800"/>
            <a:ext cx="152400" cy="152400"/>
          </a:xfrm>
          <a:prstGeom prst="ellipse">
            <a:avLst/>
          </a:prstGeom>
          <a:solidFill>
            <a:srgbClr val="FF00FF"/>
          </a:solidFill>
          <a:ln w="9525">
            <a:solidFill>
              <a:schemeClr val="tx1"/>
            </a:solidFill>
            <a:round/>
            <a:headEnd/>
            <a:tailEnd/>
          </a:ln>
        </p:spPr>
        <p:txBody>
          <a:bodyPr wrap="none" anchor="ctr"/>
          <a:lstStyle/>
          <a:p>
            <a:endParaRPr lang="zh-CN" altLang="en-US"/>
          </a:p>
        </p:txBody>
      </p:sp>
      <p:sp>
        <p:nvSpPr>
          <p:cNvPr id="119817" name="Oval 8"/>
          <p:cNvSpPr>
            <a:spLocks noChangeArrowheads="1"/>
          </p:cNvSpPr>
          <p:nvPr/>
        </p:nvSpPr>
        <p:spPr bwMode="auto">
          <a:xfrm>
            <a:off x="6172200" y="3810000"/>
            <a:ext cx="152400" cy="1524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19818" name="Oval 9"/>
          <p:cNvSpPr>
            <a:spLocks noChangeArrowheads="1"/>
          </p:cNvSpPr>
          <p:nvPr/>
        </p:nvSpPr>
        <p:spPr bwMode="auto">
          <a:xfrm>
            <a:off x="5867400" y="4572000"/>
            <a:ext cx="152400" cy="152400"/>
          </a:xfrm>
          <a:prstGeom prst="ellipse">
            <a:avLst/>
          </a:prstGeom>
          <a:solidFill>
            <a:srgbClr val="FF00FF"/>
          </a:solidFill>
          <a:ln w="9525">
            <a:solidFill>
              <a:schemeClr val="tx1"/>
            </a:solidFill>
            <a:round/>
            <a:headEnd/>
            <a:tailEnd/>
          </a:ln>
        </p:spPr>
        <p:txBody>
          <a:bodyPr wrap="none" anchor="ctr"/>
          <a:lstStyle/>
          <a:p>
            <a:endParaRPr lang="zh-CN" altLang="en-US"/>
          </a:p>
        </p:txBody>
      </p:sp>
      <p:sp>
        <p:nvSpPr>
          <p:cNvPr id="119819" name="Oval 10"/>
          <p:cNvSpPr>
            <a:spLocks noChangeArrowheads="1"/>
          </p:cNvSpPr>
          <p:nvPr/>
        </p:nvSpPr>
        <p:spPr bwMode="auto">
          <a:xfrm>
            <a:off x="6705600" y="4572000"/>
            <a:ext cx="152400" cy="152400"/>
          </a:xfrm>
          <a:prstGeom prst="ellipse">
            <a:avLst/>
          </a:prstGeom>
          <a:noFill/>
          <a:ln w="38100">
            <a:solidFill>
              <a:srgbClr val="00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19820" name="Oval 11"/>
          <p:cNvSpPr>
            <a:spLocks noChangeArrowheads="1"/>
          </p:cNvSpPr>
          <p:nvPr/>
        </p:nvSpPr>
        <p:spPr bwMode="auto">
          <a:xfrm>
            <a:off x="8077200" y="3733800"/>
            <a:ext cx="152400" cy="1524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19821" name="Oval 12"/>
          <p:cNvSpPr>
            <a:spLocks noChangeArrowheads="1"/>
          </p:cNvSpPr>
          <p:nvPr/>
        </p:nvSpPr>
        <p:spPr bwMode="auto">
          <a:xfrm>
            <a:off x="7848600" y="4572000"/>
            <a:ext cx="152400" cy="152400"/>
          </a:xfrm>
          <a:prstGeom prst="ellipse">
            <a:avLst/>
          </a:prstGeom>
          <a:solidFill>
            <a:srgbClr val="FF00FF"/>
          </a:solidFill>
          <a:ln w="9525">
            <a:solidFill>
              <a:schemeClr val="tx1"/>
            </a:solidFill>
            <a:round/>
            <a:headEnd/>
            <a:tailEnd/>
          </a:ln>
        </p:spPr>
        <p:txBody>
          <a:bodyPr wrap="none" anchor="ctr"/>
          <a:lstStyle/>
          <a:p>
            <a:endParaRPr lang="zh-CN" altLang="en-US"/>
          </a:p>
        </p:txBody>
      </p:sp>
      <p:sp>
        <p:nvSpPr>
          <p:cNvPr id="119822" name="Oval 13"/>
          <p:cNvSpPr>
            <a:spLocks noChangeArrowheads="1"/>
          </p:cNvSpPr>
          <p:nvPr/>
        </p:nvSpPr>
        <p:spPr bwMode="auto">
          <a:xfrm>
            <a:off x="8534400" y="4572000"/>
            <a:ext cx="152400" cy="152400"/>
          </a:xfrm>
          <a:prstGeom prst="ellipse">
            <a:avLst/>
          </a:prstGeom>
          <a:noFill/>
          <a:ln w="38100">
            <a:solidFill>
              <a:srgbClr val="00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258062" name="Text Box 14"/>
          <p:cNvSpPr txBox="1">
            <a:spLocks noChangeArrowheads="1"/>
          </p:cNvSpPr>
          <p:nvPr/>
        </p:nvSpPr>
        <p:spPr bwMode="auto">
          <a:xfrm>
            <a:off x="179388" y="2492375"/>
            <a:ext cx="4800600" cy="3195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just" eaLnBrk="1" hangingPunct="1">
              <a:spcBef>
                <a:spcPct val="50000"/>
              </a:spcBef>
            </a:pPr>
            <a:r>
              <a:rPr kumimoji="1" lang="zh-CN" altLang="en-US" sz="2400" b="1">
                <a:solidFill>
                  <a:srgbClr val="D60093"/>
                </a:solidFill>
                <a:latin typeface="Times New Roman" pitchFamily="18" charset="0"/>
              </a:rPr>
              <a:t>解：先计算左边的解树</a:t>
            </a:r>
          </a:p>
          <a:p>
            <a:pPr algn="just" eaLnBrk="1" hangingPunct="1">
              <a:spcBef>
                <a:spcPct val="50000"/>
              </a:spcBef>
            </a:pPr>
            <a:r>
              <a:rPr kumimoji="1" lang="zh-CN" altLang="en-US" sz="2400" b="1">
                <a:solidFill>
                  <a:srgbClr val="0000CC"/>
                </a:solidFill>
                <a:latin typeface="Times New Roman" pitchFamily="18" charset="0"/>
              </a:rPr>
              <a:t>按和代价：</a:t>
            </a:r>
            <a:r>
              <a:rPr kumimoji="1" lang="en-US" altLang="zh-CN" sz="2400" b="1">
                <a:solidFill>
                  <a:srgbClr val="0000CC"/>
                </a:solidFill>
                <a:latin typeface="Times New Roman" pitchFamily="18" charset="0"/>
              </a:rPr>
              <a:t>h(S</a:t>
            </a:r>
            <a:r>
              <a:rPr kumimoji="1" lang="en-US" altLang="zh-CN" sz="2400" b="1" baseline="-25000">
                <a:solidFill>
                  <a:srgbClr val="0000CC"/>
                </a:solidFill>
                <a:latin typeface="Times New Roman" pitchFamily="18" charset="0"/>
              </a:rPr>
              <a:t>0</a:t>
            </a:r>
            <a:r>
              <a:rPr kumimoji="1" lang="en-US" altLang="zh-CN" sz="2400" b="1">
                <a:solidFill>
                  <a:srgbClr val="0000CC"/>
                </a:solidFill>
                <a:latin typeface="Times New Roman" pitchFamily="18" charset="0"/>
              </a:rPr>
              <a:t>)=2+4+6+2=14</a:t>
            </a:r>
          </a:p>
          <a:p>
            <a:pPr algn="just" eaLnBrk="1" hangingPunct="1">
              <a:spcBef>
                <a:spcPct val="50000"/>
              </a:spcBef>
            </a:pPr>
            <a:r>
              <a:rPr kumimoji="1" lang="zh-CN" altLang="en-US" sz="2400" b="1">
                <a:solidFill>
                  <a:srgbClr val="0000CC"/>
                </a:solidFill>
                <a:latin typeface="Times New Roman" pitchFamily="18" charset="0"/>
              </a:rPr>
              <a:t>按最大代价：</a:t>
            </a:r>
            <a:r>
              <a:rPr kumimoji="1" lang="en-US" altLang="zh-CN" sz="2400" b="1">
                <a:solidFill>
                  <a:srgbClr val="0000CC"/>
                </a:solidFill>
                <a:latin typeface="Times New Roman" pitchFamily="18" charset="0"/>
              </a:rPr>
              <a:t>h(S</a:t>
            </a:r>
            <a:r>
              <a:rPr kumimoji="1" lang="en-US" altLang="zh-CN" sz="2400" b="1" baseline="-25000">
                <a:solidFill>
                  <a:srgbClr val="0000CC"/>
                </a:solidFill>
                <a:latin typeface="Times New Roman" pitchFamily="18" charset="0"/>
              </a:rPr>
              <a:t>0</a:t>
            </a:r>
            <a:r>
              <a:rPr kumimoji="1" lang="en-US" altLang="zh-CN" sz="2400" b="1">
                <a:solidFill>
                  <a:srgbClr val="0000CC"/>
                </a:solidFill>
                <a:latin typeface="Times New Roman" pitchFamily="18" charset="0"/>
              </a:rPr>
              <a:t>)=(2+6)+2=10</a:t>
            </a:r>
          </a:p>
          <a:p>
            <a:pPr algn="just" eaLnBrk="1" hangingPunct="1">
              <a:spcBef>
                <a:spcPct val="50000"/>
              </a:spcBef>
            </a:pPr>
            <a:r>
              <a:rPr kumimoji="1" lang="zh-CN" altLang="en-US" sz="2400" b="1">
                <a:solidFill>
                  <a:srgbClr val="D60093"/>
                </a:solidFill>
                <a:latin typeface="Times New Roman" pitchFamily="18" charset="0"/>
              </a:rPr>
              <a:t>再计算右边的解树</a:t>
            </a:r>
          </a:p>
          <a:p>
            <a:pPr algn="just" eaLnBrk="1" hangingPunct="1">
              <a:spcBef>
                <a:spcPct val="50000"/>
              </a:spcBef>
            </a:pPr>
            <a:r>
              <a:rPr kumimoji="1" lang="zh-CN" altLang="en-US" sz="2400" b="1">
                <a:solidFill>
                  <a:srgbClr val="0000CC"/>
                </a:solidFill>
                <a:latin typeface="Times New Roman" pitchFamily="18" charset="0"/>
              </a:rPr>
              <a:t>按和代价：</a:t>
            </a:r>
            <a:r>
              <a:rPr kumimoji="1" lang="en-US" altLang="zh-CN" sz="2400" b="1">
                <a:solidFill>
                  <a:srgbClr val="0000CC"/>
                </a:solidFill>
                <a:latin typeface="Times New Roman" pitchFamily="18" charset="0"/>
              </a:rPr>
              <a:t>h(S</a:t>
            </a:r>
            <a:r>
              <a:rPr kumimoji="1" lang="en-US" altLang="zh-CN" sz="2400" b="1" baseline="-25000">
                <a:solidFill>
                  <a:srgbClr val="0000CC"/>
                </a:solidFill>
                <a:latin typeface="Times New Roman" pitchFamily="18" charset="0"/>
              </a:rPr>
              <a:t>0</a:t>
            </a:r>
            <a:r>
              <a:rPr kumimoji="1" lang="en-US" altLang="zh-CN" sz="2400" b="1">
                <a:solidFill>
                  <a:srgbClr val="0000CC"/>
                </a:solidFill>
                <a:latin typeface="Times New Roman" pitchFamily="18" charset="0"/>
              </a:rPr>
              <a:t>)=1+5+3+2=11</a:t>
            </a:r>
          </a:p>
          <a:p>
            <a:pPr eaLnBrk="1" hangingPunct="1">
              <a:spcBef>
                <a:spcPct val="50000"/>
              </a:spcBef>
            </a:pPr>
            <a:r>
              <a:rPr kumimoji="1" lang="zh-CN" altLang="en-US" sz="2400" b="1">
                <a:solidFill>
                  <a:srgbClr val="0000CC"/>
                </a:solidFill>
                <a:latin typeface="宋体" charset="-122"/>
              </a:rPr>
              <a:t>按最大代价：</a:t>
            </a:r>
            <a:r>
              <a:rPr kumimoji="1" lang="en-US" altLang="zh-CN" sz="2400" b="1">
                <a:solidFill>
                  <a:srgbClr val="0000CC"/>
                </a:solidFill>
                <a:latin typeface="Times New Roman" pitchFamily="18" charset="0"/>
              </a:rPr>
              <a:t>h(S</a:t>
            </a:r>
            <a:r>
              <a:rPr kumimoji="1" lang="en-US" altLang="zh-CN" sz="2400" b="1" baseline="-25000">
                <a:solidFill>
                  <a:srgbClr val="0000CC"/>
                </a:solidFill>
                <a:latin typeface="Times New Roman" pitchFamily="18" charset="0"/>
              </a:rPr>
              <a:t>0</a:t>
            </a:r>
            <a:r>
              <a:rPr kumimoji="1" lang="en-US" altLang="zh-CN" sz="2400" b="1">
                <a:solidFill>
                  <a:srgbClr val="0000CC"/>
                </a:solidFill>
                <a:latin typeface="Times New Roman" pitchFamily="18" charset="0"/>
              </a:rPr>
              <a:t>)=(1+5)+2=8</a:t>
            </a:r>
            <a:r>
              <a:rPr kumimoji="1" lang="en-US" altLang="zh-CN" sz="2400" b="1">
                <a:latin typeface="Times New Roman" pitchFamily="18" charset="0"/>
              </a:rPr>
              <a:t> </a:t>
            </a:r>
          </a:p>
        </p:txBody>
      </p:sp>
      <p:sp>
        <p:nvSpPr>
          <p:cNvPr id="119824" name="Oval 15"/>
          <p:cNvSpPr>
            <a:spLocks noChangeArrowheads="1"/>
          </p:cNvSpPr>
          <p:nvPr/>
        </p:nvSpPr>
        <p:spPr bwMode="auto">
          <a:xfrm>
            <a:off x="5334000" y="3810000"/>
            <a:ext cx="152400" cy="152400"/>
          </a:xfrm>
          <a:prstGeom prst="ellipse">
            <a:avLst/>
          </a:prstGeom>
          <a:solidFill>
            <a:srgbClr val="FF00FF"/>
          </a:solidFill>
          <a:ln w="9525">
            <a:solidFill>
              <a:schemeClr val="tx1"/>
            </a:solidFill>
            <a:round/>
            <a:headEnd/>
            <a:tailEnd/>
          </a:ln>
        </p:spPr>
        <p:txBody>
          <a:bodyPr wrap="none" anchor="ctr"/>
          <a:lstStyle/>
          <a:p>
            <a:endParaRPr lang="zh-CN" altLang="en-US"/>
          </a:p>
        </p:txBody>
      </p:sp>
      <p:sp>
        <p:nvSpPr>
          <p:cNvPr id="119825" name="Line 16"/>
          <p:cNvSpPr>
            <a:spLocks noChangeShapeType="1"/>
          </p:cNvSpPr>
          <p:nvPr/>
        </p:nvSpPr>
        <p:spPr bwMode="auto">
          <a:xfrm flipH="1">
            <a:off x="5867400" y="2667000"/>
            <a:ext cx="68580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19826" name="Line 17"/>
          <p:cNvSpPr>
            <a:spLocks noChangeShapeType="1"/>
          </p:cNvSpPr>
          <p:nvPr/>
        </p:nvSpPr>
        <p:spPr bwMode="auto">
          <a:xfrm>
            <a:off x="6705600" y="2667000"/>
            <a:ext cx="76200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19827" name="Line 18"/>
          <p:cNvSpPr>
            <a:spLocks noChangeShapeType="1"/>
          </p:cNvSpPr>
          <p:nvPr/>
        </p:nvSpPr>
        <p:spPr bwMode="auto">
          <a:xfrm flipH="1">
            <a:off x="5410200" y="3352800"/>
            <a:ext cx="3810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19828" name="Line 19"/>
          <p:cNvSpPr>
            <a:spLocks noChangeShapeType="1"/>
          </p:cNvSpPr>
          <p:nvPr/>
        </p:nvSpPr>
        <p:spPr bwMode="auto">
          <a:xfrm>
            <a:off x="5867400" y="3352800"/>
            <a:ext cx="3810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19829" name="Line 20"/>
          <p:cNvSpPr>
            <a:spLocks noChangeShapeType="1"/>
          </p:cNvSpPr>
          <p:nvPr/>
        </p:nvSpPr>
        <p:spPr bwMode="auto">
          <a:xfrm flipH="1">
            <a:off x="7219950" y="3352800"/>
            <a:ext cx="247650" cy="4000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19830" name="Line 21"/>
          <p:cNvSpPr>
            <a:spLocks noChangeShapeType="1"/>
          </p:cNvSpPr>
          <p:nvPr/>
        </p:nvSpPr>
        <p:spPr bwMode="auto">
          <a:xfrm>
            <a:off x="7620000" y="3352800"/>
            <a:ext cx="457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19831" name="Line 22"/>
          <p:cNvSpPr>
            <a:spLocks noChangeShapeType="1"/>
          </p:cNvSpPr>
          <p:nvPr/>
        </p:nvSpPr>
        <p:spPr bwMode="auto">
          <a:xfrm flipH="1">
            <a:off x="5943600" y="3962400"/>
            <a:ext cx="304800" cy="609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19832" name="Line 23"/>
          <p:cNvSpPr>
            <a:spLocks noChangeShapeType="1"/>
          </p:cNvSpPr>
          <p:nvPr/>
        </p:nvSpPr>
        <p:spPr bwMode="auto">
          <a:xfrm>
            <a:off x="6248400" y="3962400"/>
            <a:ext cx="457200" cy="609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19833" name="Line 24"/>
          <p:cNvSpPr>
            <a:spLocks noChangeShapeType="1"/>
          </p:cNvSpPr>
          <p:nvPr/>
        </p:nvSpPr>
        <p:spPr bwMode="auto">
          <a:xfrm flipH="1">
            <a:off x="7924800" y="3886200"/>
            <a:ext cx="228600" cy="685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19834" name="Line 25"/>
          <p:cNvSpPr>
            <a:spLocks noChangeShapeType="1"/>
          </p:cNvSpPr>
          <p:nvPr/>
        </p:nvSpPr>
        <p:spPr bwMode="auto">
          <a:xfrm>
            <a:off x="8153400" y="3886200"/>
            <a:ext cx="457200" cy="685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19835" name="Text Box 26"/>
          <p:cNvSpPr txBox="1">
            <a:spLocks noChangeArrowheads="1"/>
          </p:cNvSpPr>
          <p:nvPr/>
        </p:nvSpPr>
        <p:spPr bwMode="auto">
          <a:xfrm>
            <a:off x="6629400" y="2209800"/>
            <a:ext cx="609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kumimoji="1" lang="en-US" altLang="zh-CN" sz="2400">
                <a:latin typeface="Times New Roman" pitchFamily="18" charset="0"/>
              </a:rPr>
              <a:t>S</a:t>
            </a:r>
            <a:r>
              <a:rPr kumimoji="1" lang="en-US" altLang="zh-CN" sz="2400" baseline="-25000">
                <a:latin typeface="Times New Roman" pitchFamily="18" charset="0"/>
              </a:rPr>
              <a:t>0</a:t>
            </a:r>
          </a:p>
        </p:txBody>
      </p:sp>
      <p:sp>
        <p:nvSpPr>
          <p:cNvPr id="119836" name="Text Box 27"/>
          <p:cNvSpPr txBox="1">
            <a:spLocks noChangeArrowheads="1"/>
          </p:cNvSpPr>
          <p:nvPr/>
        </p:nvSpPr>
        <p:spPr bwMode="auto">
          <a:xfrm>
            <a:off x="5943600" y="2590800"/>
            <a:ext cx="1447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2            2</a:t>
            </a:r>
          </a:p>
        </p:txBody>
      </p:sp>
      <p:sp>
        <p:nvSpPr>
          <p:cNvPr id="119837" name="Text Box 28"/>
          <p:cNvSpPr txBox="1">
            <a:spLocks noChangeArrowheads="1"/>
          </p:cNvSpPr>
          <p:nvPr/>
        </p:nvSpPr>
        <p:spPr bwMode="auto">
          <a:xfrm>
            <a:off x="5410200" y="3048000"/>
            <a:ext cx="2743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A                          B</a:t>
            </a:r>
          </a:p>
        </p:txBody>
      </p:sp>
      <p:sp>
        <p:nvSpPr>
          <p:cNvPr id="119838" name="Text Box 29"/>
          <p:cNvSpPr txBox="1">
            <a:spLocks noChangeArrowheads="1"/>
          </p:cNvSpPr>
          <p:nvPr/>
        </p:nvSpPr>
        <p:spPr bwMode="auto">
          <a:xfrm>
            <a:off x="5029200" y="3733800"/>
            <a:ext cx="3886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t</a:t>
            </a:r>
            <a:r>
              <a:rPr kumimoji="1" lang="en-US" altLang="zh-CN" sz="2400" baseline="-25000">
                <a:latin typeface="Times New Roman" pitchFamily="18" charset="0"/>
              </a:rPr>
              <a:t>1</a:t>
            </a:r>
            <a:r>
              <a:rPr kumimoji="1" lang="en-US" altLang="zh-CN" sz="2400">
                <a:latin typeface="Times New Roman" pitchFamily="18" charset="0"/>
              </a:rPr>
              <a:t>             C         t</a:t>
            </a:r>
            <a:r>
              <a:rPr kumimoji="1" lang="en-US" altLang="zh-CN" sz="2400" baseline="-25000">
                <a:latin typeface="Times New Roman" pitchFamily="18" charset="0"/>
              </a:rPr>
              <a:t>2</a:t>
            </a:r>
            <a:r>
              <a:rPr kumimoji="1" lang="en-US" altLang="zh-CN" sz="2400">
                <a:latin typeface="Times New Roman" pitchFamily="18" charset="0"/>
              </a:rPr>
              <a:t>           D</a:t>
            </a:r>
          </a:p>
        </p:txBody>
      </p:sp>
      <p:sp>
        <p:nvSpPr>
          <p:cNvPr id="119839" name="Text Box 30"/>
          <p:cNvSpPr txBox="1">
            <a:spLocks noChangeArrowheads="1"/>
          </p:cNvSpPr>
          <p:nvPr/>
        </p:nvSpPr>
        <p:spPr bwMode="auto">
          <a:xfrm>
            <a:off x="5715000" y="4038600"/>
            <a:ext cx="2438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2                         1</a:t>
            </a:r>
          </a:p>
        </p:txBody>
      </p:sp>
      <p:sp>
        <p:nvSpPr>
          <p:cNvPr id="119840" name="Text Box 31"/>
          <p:cNvSpPr txBox="1">
            <a:spLocks noChangeArrowheads="1"/>
          </p:cNvSpPr>
          <p:nvPr/>
        </p:nvSpPr>
        <p:spPr bwMode="auto">
          <a:xfrm>
            <a:off x="5562600" y="4648200"/>
            <a:ext cx="3352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t</a:t>
            </a:r>
            <a:r>
              <a:rPr kumimoji="1" lang="en-US" altLang="zh-CN" sz="2400" baseline="-25000">
                <a:latin typeface="Times New Roman" pitchFamily="18" charset="0"/>
              </a:rPr>
              <a:t>3</a:t>
            </a:r>
            <a:r>
              <a:rPr kumimoji="1" lang="en-US" altLang="zh-CN" sz="2400">
                <a:latin typeface="Times New Roman" pitchFamily="18" charset="0"/>
              </a:rPr>
              <a:t>        E             t</a:t>
            </a:r>
            <a:r>
              <a:rPr kumimoji="1" lang="en-US" altLang="zh-CN" sz="2400" baseline="-25000">
                <a:latin typeface="Times New Roman" pitchFamily="18" charset="0"/>
              </a:rPr>
              <a:t>4</a:t>
            </a:r>
            <a:r>
              <a:rPr kumimoji="1" lang="en-US" altLang="zh-CN" sz="2400">
                <a:latin typeface="Times New Roman" pitchFamily="18" charset="0"/>
              </a:rPr>
              <a:t>       F</a:t>
            </a:r>
          </a:p>
          <a:p>
            <a:pPr eaLnBrk="1" hangingPunct="1">
              <a:spcBef>
                <a:spcPct val="50000"/>
              </a:spcBef>
            </a:pPr>
            <a:r>
              <a:rPr kumimoji="1" lang="en-US" altLang="zh-CN" sz="2400" b="1">
                <a:solidFill>
                  <a:srgbClr val="0000CC"/>
                </a:solidFill>
                <a:latin typeface="Times New Roman" pitchFamily="18" charset="0"/>
              </a:rPr>
              <a:t>        </a:t>
            </a:r>
            <a:r>
              <a:rPr kumimoji="1" lang="zh-CN" altLang="en-US" sz="2400" b="1">
                <a:solidFill>
                  <a:srgbClr val="0000CC"/>
                </a:solidFill>
                <a:latin typeface="Times New Roman" pitchFamily="18" charset="0"/>
              </a:rPr>
              <a:t>与</a:t>
            </a:r>
            <a:r>
              <a:rPr kumimoji="1" lang="en-US" altLang="zh-CN" sz="2400" b="1">
                <a:solidFill>
                  <a:srgbClr val="0000CC"/>
                </a:solidFill>
                <a:latin typeface="Times New Roman" pitchFamily="18" charset="0"/>
              </a:rPr>
              <a:t>/</a:t>
            </a:r>
            <a:r>
              <a:rPr kumimoji="1" lang="zh-CN" altLang="en-US" sz="2400" b="1">
                <a:solidFill>
                  <a:srgbClr val="0000CC"/>
                </a:solidFill>
                <a:latin typeface="Times New Roman" pitchFamily="18" charset="0"/>
              </a:rPr>
              <a:t>或树的代价</a:t>
            </a:r>
          </a:p>
        </p:txBody>
      </p:sp>
      <p:sp>
        <p:nvSpPr>
          <p:cNvPr id="119841" name="Freeform 32"/>
          <p:cNvSpPr>
            <a:spLocks/>
          </p:cNvSpPr>
          <p:nvPr/>
        </p:nvSpPr>
        <p:spPr bwMode="auto">
          <a:xfrm>
            <a:off x="5743575" y="3443288"/>
            <a:ext cx="200025" cy="42862"/>
          </a:xfrm>
          <a:custGeom>
            <a:avLst/>
            <a:gdLst>
              <a:gd name="T0" fmla="*/ 0 w 126"/>
              <a:gd name="T1" fmla="*/ 0 h 27"/>
              <a:gd name="T2" fmla="*/ 85725 w 126"/>
              <a:gd name="T3" fmla="*/ 42862 h 27"/>
              <a:gd name="T4" fmla="*/ 200025 w 126"/>
              <a:gd name="T5" fmla="*/ 28575 h 27"/>
              <a:gd name="T6" fmla="*/ 0 60000 65536"/>
              <a:gd name="T7" fmla="*/ 0 60000 65536"/>
              <a:gd name="T8" fmla="*/ 0 60000 65536"/>
              <a:gd name="T9" fmla="*/ 0 w 126"/>
              <a:gd name="T10" fmla="*/ 0 h 27"/>
              <a:gd name="T11" fmla="*/ 126 w 126"/>
              <a:gd name="T12" fmla="*/ 27 h 27"/>
            </a:gdLst>
            <a:ahLst/>
            <a:cxnLst>
              <a:cxn ang="T6">
                <a:pos x="T0" y="T1"/>
              </a:cxn>
              <a:cxn ang="T7">
                <a:pos x="T2" y="T3"/>
              </a:cxn>
              <a:cxn ang="T8">
                <a:pos x="T4" y="T5"/>
              </a:cxn>
            </a:cxnLst>
            <a:rect l="T9" t="T10" r="T11" b="T12"/>
            <a:pathLst>
              <a:path w="126" h="27">
                <a:moveTo>
                  <a:pt x="0" y="0"/>
                </a:moveTo>
                <a:cubicBezTo>
                  <a:pt x="14" y="9"/>
                  <a:pt x="35" y="27"/>
                  <a:pt x="54" y="27"/>
                </a:cubicBezTo>
                <a:cubicBezTo>
                  <a:pt x="78" y="27"/>
                  <a:pt x="126" y="18"/>
                  <a:pt x="126" y="18"/>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19842" name="Freeform 33"/>
          <p:cNvSpPr>
            <a:spLocks/>
          </p:cNvSpPr>
          <p:nvPr/>
        </p:nvSpPr>
        <p:spPr bwMode="auto">
          <a:xfrm>
            <a:off x="7391400" y="3429000"/>
            <a:ext cx="271463" cy="57150"/>
          </a:xfrm>
          <a:custGeom>
            <a:avLst/>
            <a:gdLst>
              <a:gd name="T0" fmla="*/ 0 w 171"/>
              <a:gd name="T1" fmla="*/ 14288 h 36"/>
              <a:gd name="T2" fmla="*/ 85725 w 171"/>
              <a:gd name="T3" fmla="*/ 42862 h 36"/>
              <a:gd name="T4" fmla="*/ 128588 w 171"/>
              <a:gd name="T5" fmla="*/ 57150 h 36"/>
              <a:gd name="T6" fmla="*/ 228600 w 171"/>
              <a:gd name="T7" fmla="*/ 28575 h 36"/>
              <a:gd name="T8" fmla="*/ 271463 w 171"/>
              <a:gd name="T9" fmla="*/ 0 h 36"/>
              <a:gd name="T10" fmla="*/ 0 60000 65536"/>
              <a:gd name="T11" fmla="*/ 0 60000 65536"/>
              <a:gd name="T12" fmla="*/ 0 60000 65536"/>
              <a:gd name="T13" fmla="*/ 0 60000 65536"/>
              <a:gd name="T14" fmla="*/ 0 60000 65536"/>
              <a:gd name="T15" fmla="*/ 0 w 171"/>
              <a:gd name="T16" fmla="*/ 0 h 36"/>
              <a:gd name="T17" fmla="*/ 171 w 171"/>
              <a:gd name="T18" fmla="*/ 36 h 36"/>
            </a:gdLst>
            <a:ahLst/>
            <a:cxnLst>
              <a:cxn ang="T10">
                <a:pos x="T0" y="T1"/>
              </a:cxn>
              <a:cxn ang="T11">
                <a:pos x="T2" y="T3"/>
              </a:cxn>
              <a:cxn ang="T12">
                <a:pos x="T4" y="T5"/>
              </a:cxn>
              <a:cxn ang="T13">
                <a:pos x="T6" y="T7"/>
              </a:cxn>
              <a:cxn ang="T14">
                <a:pos x="T8" y="T9"/>
              </a:cxn>
            </a:cxnLst>
            <a:rect l="T15" t="T16" r="T17" b="T18"/>
            <a:pathLst>
              <a:path w="171" h="36">
                <a:moveTo>
                  <a:pt x="0" y="9"/>
                </a:moveTo>
                <a:cubicBezTo>
                  <a:pt x="18" y="15"/>
                  <a:pt x="36" y="21"/>
                  <a:pt x="54" y="27"/>
                </a:cubicBezTo>
                <a:cubicBezTo>
                  <a:pt x="63" y="30"/>
                  <a:pt x="81" y="36"/>
                  <a:pt x="81" y="36"/>
                </a:cubicBezTo>
                <a:cubicBezTo>
                  <a:pt x="93" y="33"/>
                  <a:pt x="131" y="24"/>
                  <a:pt x="144" y="18"/>
                </a:cubicBezTo>
                <a:cubicBezTo>
                  <a:pt x="154" y="13"/>
                  <a:pt x="171" y="0"/>
                  <a:pt x="171" y="0"/>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58082" name="Text Box 34"/>
          <p:cNvSpPr txBox="1">
            <a:spLocks noChangeArrowheads="1"/>
          </p:cNvSpPr>
          <p:nvPr/>
        </p:nvSpPr>
        <p:spPr bwMode="auto">
          <a:xfrm>
            <a:off x="287524" y="5805264"/>
            <a:ext cx="849643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zh-CN" altLang="en-US" sz="2400" b="1" dirty="0" smtClean="0"/>
              <a:t>在这两种代价计算方式下，右边的解树都是最优解树</a:t>
            </a:r>
            <a:r>
              <a:rPr lang="zh-CN" altLang="en-US" sz="2400" b="1" dirty="0"/>
              <a:t>。</a:t>
            </a:r>
            <a:r>
              <a:rPr lang="zh-CN" altLang="en-US" sz="2400" b="1" dirty="0" smtClean="0"/>
              <a:t>但有些情况下</a:t>
            </a:r>
            <a:r>
              <a:rPr lang="zh-CN" altLang="en-US" sz="2400" b="1" dirty="0"/>
              <a:t>，计算方法不同，找到的最优解树可能不同。</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5806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58062">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58062">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58062">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258062">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258062">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580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8082" grpId="0"/>
    </p:bld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Text Box 2"/>
          <p:cNvSpPr txBox="1">
            <a:spLocks noChangeArrowheads="1"/>
          </p:cNvSpPr>
          <p:nvPr/>
        </p:nvSpPr>
        <p:spPr bwMode="auto">
          <a:xfrm>
            <a:off x="358775" y="1844675"/>
            <a:ext cx="8461375" cy="4038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342900" indent="-342900" eaLnBrk="1" hangingPunct="1">
              <a:lnSpc>
                <a:spcPct val="110000"/>
              </a:lnSpc>
              <a:spcBef>
                <a:spcPct val="20000"/>
              </a:spcBef>
              <a:buFont typeface="Arial" pitchFamily="34" charset="0"/>
              <a:buChar char="•"/>
            </a:pPr>
            <a:r>
              <a:rPr lang="zh-CN" altLang="en-US" sz="2400" b="1" dirty="0" smtClean="0">
                <a:latin typeface="幼圆" pitchFamily="49" charset="-122"/>
                <a:ea typeface="幼圆" pitchFamily="49" charset="-122"/>
              </a:rPr>
              <a:t>希望</a:t>
            </a:r>
            <a:r>
              <a:rPr lang="zh-CN" altLang="en-US" sz="2400" b="1" dirty="0">
                <a:latin typeface="幼圆" pitchFamily="49" charset="-122"/>
                <a:ea typeface="幼圆" pitchFamily="49" charset="-122"/>
              </a:rPr>
              <a:t>树是</a:t>
            </a:r>
            <a:r>
              <a:rPr kumimoji="1" lang="zh-CN" altLang="en-US" sz="2400" b="1" dirty="0">
                <a:latin typeface="幼圆" pitchFamily="49" charset="-122"/>
                <a:ea typeface="幼圆" pitchFamily="49" charset="-122"/>
              </a:rPr>
              <a:t>指搜索过程中最有可能成为最优解树的那棵树。</a:t>
            </a:r>
          </a:p>
          <a:p>
            <a:pPr marL="342900" indent="-342900" eaLnBrk="1" hangingPunct="1">
              <a:lnSpc>
                <a:spcPct val="110000"/>
              </a:lnSpc>
              <a:spcBef>
                <a:spcPct val="20000"/>
              </a:spcBef>
              <a:buFont typeface="Arial" pitchFamily="34" charset="0"/>
              <a:buChar char="•"/>
            </a:pPr>
            <a:r>
              <a:rPr kumimoji="1" lang="zh-CN" altLang="en-US" sz="2400" b="1" dirty="0" smtClean="0">
                <a:solidFill>
                  <a:srgbClr val="3333FF"/>
                </a:solidFill>
                <a:latin typeface="幼圆" pitchFamily="49" charset="-122"/>
                <a:ea typeface="幼圆" pitchFamily="49" charset="-122"/>
              </a:rPr>
              <a:t>与</a:t>
            </a:r>
            <a:r>
              <a:rPr kumimoji="1" lang="en-US" altLang="zh-CN" sz="2400" b="1" dirty="0">
                <a:solidFill>
                  <a:srgbClr val="3333FF"/>
                </a:solidFill>
                <a:latin typeface="幼圆" pitchFamily="49" charset="-122"/>
                <a:ea typeface="幼圆" pitchFamily="49" charset="-122"/>
              </a:rPr>
              <a:t>/</a:t>
            </a:r>
            <a:r>
              <a:rPr kumimoji="1" lang="zh-CN" altLang="en-US" sz="2400" b="1" dirty="0">
                <a:solidFill>
                  <a:srgbClr val="3333FF"/>
                </a:solidFill>
                <a:latin typeface="幼圆" pitchFamily="49" charset="-122"/>
                <a:ea typeface="幼圆" pitchFamily="49" charset="-122"/>
              </a:rPr>
              <a:t>或树的启发式搜索过程就是不断地选择、修正希望树的过程，在该过程中</a:t>
            </a:r>
            <a:r>
              <a:rPr kumimoji="1" lang="zh-CN" altLang="en-US" sz="2400" b="1" dirty="0">
                <a:solidFill>
                  <a:srgbClr val="0000CC"/>
                </a:solidFill>
                <a:latin typeface="幼圆" pitchFamily="49" charset="-122"/>
                <a:ea typeface="幼圆" pitchFamily="49" charset="-122"/>
              </a:rPr>
              <a:t>，</a:t>
            </a:r>
            <a:r>
              <a:rPr kumimoji="1" lang="zh-CN" altLang="en-US" sz="2400" b="1" dirty="0">
                <a:solidFill>
                  <a:srgbClr val="FF0000"/>
                </a:solidFill>
                <a:latin typeface="幼圆" pitchFamily="49" charset="-122"/>
                <a:ea typeface="幼圆" pitchFamily="49" charset="-122"/>
              </a:rPr>
              <a:t>希望树是不断变化</a:t>
            </a:r>
            <a:r>
              <a:rPr kumimoji="1" lang="zh-CN" altLang="en-US" sz="2400" b="1" dirty="0" smtClean="0">
                <a:solidFill>
                  <a:srgbClr val="FF0000"/>
                </a:solidFill>
                <a:latin typeface="幼圆" pitchFamily="49" charset="-122"/>
                <a:ea typeface="幼圆" pitchFamily="49" charset="-122"/>
              </a:rPr>
              <a:t>的</a:t>
            </a:r>
            <a:endParaRPr kumimoji="1" lang="zh-CN" altLang="en-US" sz="2400" b="1" dirty="0">
              <a:solidFill>
                <a:srgbClr val="0000CC"/>
              </a:solidFill>
              <a:latin typeface="幼圆" pitchFamily="49" charset="-122"/>
              <a:ea typeface="幼圆" pitchFamily="49" charset="-122"/>
            </a:endParaRPr>
          </a:p>
          <a:p>
            <a:pPr marL="342900" indent="-342900" eaLnBrk="1" hangingPunct="1">
              <a:lnSpc>
                <a:spcPct val="110000"/>
              </a:lnSpc>
              <a:spcBef>
                <a:spcPct val="20000"/>
              </a:spcBef>
              <a:buFont typeface="Arial" pitchFamily="34" charset="0"/>
              <a:buChar char="•"/>
            </a:pPr>
            <a:r>
              <a:rPr kumimoji="1" lang="zh-CN" altLang="en-US" sz="2400" b="1" dirty="0" smtClean="0">
                <a:solidFill>
                  <a:srgbClr val="3333FF"/>
                </a:solidFill>
                <a:latin typeface="幼圆" pitchFamily="49" charset="-122"/>
                <a:ea typeface="幼圆" pitchFamily="49" charset="-122"/>
              </a:rPr>
              <a:t>希望</a:t>
            </a:r>
            <a:r>
              <a:rPr kumimoji="1" lang="zh-CN" altLang="en-US" sz="2400" b="1" dirty="0">
                <a:solidFill>
                  <a:srgbClr val="3333FF"/>
                </a:solidFill>
                <a:latin typeface="幼圆" pitchFamily="49" charset="-122"/>
                <a:ea typeface="幼圆" pitchFamily="49" charset="-122"/>
              </a:rPr>
              <a:t>解树</a:t>
            </a:r>
          </a:p>
          <a:p>
            <a:pPr lvl="1" eaLnBrk="1" hangingPunct="1">
              <a:lnSpc>
                <a:spcPct val="110000"/>
              </a:lnSpc>
              <a:spcBef>
                <a:spcPct val="20000"/>
              </a:spcBef>
            </a:pPr>
            <a:r>
              <a:rPr kumimoji="1" lang="en-US" altLang="zh-CN" sz="2200" dirty="0" smtClean="0">
                <a:latin typeface="Times New Roman" pitchFamily="18" charset="0"/>
                <a:ea typeface="仿宋_GB2312" pitchFamily="49" charset="-122"/>
                <a:cs typeface="Times New Roman" pitchFamily="18" charset="0"/>
              </a:rPr>
              <a:t>(</a:t>
            </a:r>
            <a:r>
              <a:rPr kumimoji="1" lang="en-US" altLang="zh-CN" sz="2200" dirty="0">
                <a:latin typeface="Times New Roman" pitchFamily="18" charset="0"/>
                <a:ea typeface="仿宋_GB2312" pitchFamily="49" charset="-122"/>
                <a:cs typeface="Times New Roman" pitchFamily="18" charset="0"/>
              </a:rPr>
              <a:t>1) </a:t>
            </a:r>
            <a:r>
              <a:rPr kumimoji="1" lang="zh-CN" altLang="en-US" sz="2200" dirty="0" smtClean="0">
                <a:latin typeface="Times New Roman" pitchFamily="18" charset="0"/>
                <a:ea typeface="仿宋_GB2312" pitchFamily="49" charset="-122"/>
                <a:cs typeface="Times New Roman" pitchFamily="18" charset="0"/>
              </a:rPr>
              <a:t>初始结点</a:t>
            </a:r>
            <a:r>
              <a:rPr kumimoji="1" lang="en-US" altLang="zh-CN" sz="2200" dirty="0" smtClean="0">
                <a:latin typeface="Times New Roman" pitchFamily="18" charset="0"/>
                <a:ea typeface="仿宋_GB2312" pitchFamily="49" charset="-122"/>
                <a:cs typeface="Times New Roman" pitchFamily="18" charset="0"/>
              </a:rPr>
              <a:t>S</a:t>
            </a:r>
            <a:r>
              <a:rPr kumimoji="1" lang="en-US" altLang="zh-CN" sz="2200" baseline="-25000" dirty="0" smtClean="0">
                <a:latin typeface="Times New Roman" pitchFamily="18" charset="0"/>
                <a:ea typeface="仿宋_GB2312" pitchFamily="49" charset="-122"/>
                <a:cs typeface="Times New Roman" pitchFamily="18" charset="0"/>
              </a:rPr>
              <a:t>0</a:t>
            </a:r>
            <a:r>
              <a:rPr kumimoji="1" lang="zh-CN" altLang="en-US" sz="2200" dirty="0">
                <a:latin typeface="Times New Roman" pitchFamily="18" charset="0"/>
                <a:ea typeface="仿宋_GB2312" pitchFamily="49" charset="-122"/>
                <a:cs typeface="Times New Roman" pitchFamily="18" charset="0"/>
              </a:rPr>
              <a:t>在希望树</a:t>
            </a:r>
            <a:r>
              <a:rPr kumimoji="1" lang="en-US" altLang="zh-CN" sz="2200" dirty="0">
                <a:latin typeface="Times New Roman" pitchFamily="18" charset="0"/>
                <a:ea typeface="仿宋_GB2312" pitchFamily="49" charset="-122"/>
                <a:cs typeface="Times New Roman" pitchFamily="18" charset="0"/>
              </a:rPr>
              <a:t>T </a:t>
            </a:r>
          </a:p>
          <a:p>
            <a:pPr lvl="1" eaLnBrk="1" hangingPunct="1">
              <a:lnSpc>
                <a:spcPct val="110000"/>
              </a:lnSpc>
              <a:spcBef>
                <a:spcPct val="20000"/>
              </a:spcBef>
            </a:pPr>
            <a:r>
              <a:rPr kumimoji="1" lang="en-US" altLang="zh-CN" sz="2200" dirty="0" smtClean="0">
                <a:latin typeface="Times New Roman" pitchFamily="18" charset="0"/>
                <a:ea typeface="仿宋_GB2312" pitchFamily="49" charset="-122"/>
                <a:cs typeface="Times New Roman" pitchFamily="18" charset="0"/>
              </a:rPr>
              <a:t>(</a:t>
            </a:r>
            <a:r>
              <a:rPr kumimoji="1" lang="en-US" altLang="zh-CN" sz="2200" dirty="0">
                <a:latin typeface="Times New Roman" pitchFamily="18" charset="0"/>
                <a:ea typeface="仿宋_GB2312" pitchFamily="49" charset="-122"/>
                <a:cs typeface="Times New Roman" pitchFamily="18" charset="0"/>
              </a:rPr>
              <a:t>2) </a:t>
            </a:r>
            <a:r>
              <a:rPr kumimoji="1" lang="zh-CN" altLang="en-US" sz="2200" dirty="0">
                <a:latin typeface="Times New Roman" pitchFamily="18" charset="0"/>
                <a:ea typeface="仿宋_GB2312" pitchFamily="49" charset="-122"/>
                <a:cs typeface="Times New Roman" pitchFamily="18" charset="0"/>
              </a:rPr>
              <a:t>如果</a:t>
            </a:r>
            <a:r>
              <a:rPr kumimoji="1" lang="en-US" altLang="zh-CN" sz="2200" dirty="0">
                <a:latin typeface="Times New Roman" pitchFamily="18" charset="0"/>
                <a:ea typeface="仿宋_GB2312" pitchFamily="49" charset="-122"/>
                <a:cs typeface="Times New Roman" pitchFamily="18" charset="0"/>
              </a:rPr>
              <a:t>n</a:t>
            </a:r>
            <a:r>
              <a:rPr kumimoji="1" lang="zh-CN" altLang="en-US" sz="2200" dirty="0">
                <a:latin typeface="Times New Roman" pitchFamily="18" charset="0"/>
                <a:ea typeface="仿宋_GB2312" pitchFamily="49" charset="-122"/>
                <a:cs typeface="Times New Roman" pitchFamily="18" charset="0"/>
              </a:rPr>
              <a:t>是具有</a:t>
            </a:r>
            <a:r>
              <a:rPr kumimoji="1" lang="zh-CN" altLang="en-US" sz="2200" dirty="0" smtClean="0">
                <a:latin typeface="Times New Roman" pitchFamily="18" charset="0"/>
                <a:ea typeface="仿宋_GB2312" pitchFamily="49" charset="-122"/>
                <a:cs typeface="Times New Roman" pitchFamily="18" charset="0"/>
              </a:rPr>
              <a:t>子结点</a:t>
            </a:r>
            <a:r>
              <a:rPr kumimoji="1" lang="en-US" altLang="zh-CN" sz="2200" dirty="0" smtClean="0">
                <a:latin typeface="Times New Roman" pitchFamily="18" charset="0"/>
                <a:ea typeface="仿宋_GB2312" pitchFamily="49" charset="-122"/>
                <a:cs typeface="Times New Roman" pitchFamily="18" charset="0"/>
              </a:rPr>
              <a:t>n</a:t>
            </a:r>
            <a:r>
              <a:rPr kumimoji="1" lang="en-US" altLang="zh-CN" sz="2200" baseline="-25000" dirty="0" smtClean="0">
                <a:latin typeface="Times New Roman" pitchFamily="18" charset="0"/>
                <a:ea typeface="仿宋_GB2312" pitchFamily="49" charset="-122"/>
                <a:cs typeface="Times New Roman" pitchFamily="18" charset="0"/>
              </a:rPr>
              <a:t>1</a:t>
            </a:r>
            <a:r>
              <a:rPr kumimoji="1" lang="en-US" altLang="zh-CN" sz="2200" dirty="0">
                <a:latin typeface="Times New Roman" pitchFamily="18" charset="0"/>
                <a:ea typeface="仿宋_GB2312" pitchFamily="49" charset="-122"/>
                <a:cs typeface="Times New Roman" pitchFamily="18" charset="0"/>
              </a:rPr>
              <a:t>, n</a:t>
            </a:r>
            <a:r>
              <a:rPr kumimoji="1" lang="en-US" altLang="zh-CN" sz="2200" baseline="-25000" dirty="0">
                <a:latin typeface="Times New Roman" pitchFamily="18" charset="0"/>
                <a:ea typeface="仿宋_GB2312" pitchFamily="49" charset="-122"/>
                <a:cs typeface="Times New Roman" pitchFamily="18" charset="0"/>
              </a:rPr>
              <a:t>2</a:t>
            </a:r>
            <a:r>
              <a:rPr kumimoji="1" lang="en-US" altLang="zh-CN" sz="2200" dirty="0">
                <a:latin typeface="Times New Roman" pitchFamily="18" charset="0"/>
                <a:ea typeface="仿宋_GB2312" pitchFamily="49" charset="-122"/>
                <a:cs typeface="Times New Roman" pitchFamily="18" charset="0"/>
              </a:rPr>
              <a:t>, … , </a:t>
            </a:r>
            <a:r>
              <a:rPr kumimoji="1" lang="en-US" altLang="zh-CN" sz="2200" dirty="0" err="1">
                <a:latin typeface="Times New Roman" pitchFamily="18" charset="0"/>
                <a:ea typeface="仿宋_GB2312" pitchFamily="49" charset="-122"/>
                <a:cs typeface="Times New Roman" pitchFamily="18" charset="0"/>
              </a:rPr>
              <a:t>n</a:t>
            </a:r>
            <a:r>
              <a:rPr kumimoji="1" lang="en-US" altLang="zh-CN" sz="2200" baseline="-25000" dirty="0" err="1">
                <a:latin typeface="Times New Roman" pitchFamily="18" charset="0"/>
                <a:ea typeface="仿宋_GB2312" pitchFamily="49" charset="-122"/>
                <a:cs typeface="Times New Roman" pitchFamily="18" charset="0"/>
              </a:rPr>
              <a:t>k</a:t>
            </a:r>
            <a:r>
              <a:rPr kumimoji="1" lang="zh-CN" altLang="en-US" sz="2200" dirty="0">
                <a:latin typeface="Times New Roman" pitchFamily="18" charset="0"/>
                <a:ea typeface="仿宋_GB2312" pitchFamily="49" charset="-122"/>
                <a:cs typeface="Times New Roman" pitchFamily="18" charset="0"/>
              </a:rPr>
              <a:t>的</a:t>
            </a:r>
            <a:r>
              <a:rPr kumimoji="1" lang="zh-CN" altLang="en-US" sz="2200" b="1" dirty="0" smtClean="0">
                <a:solidFill>
                  <a:srgbClr val="3333FF"/>
                </a:solidFill>
                <a:latin typeface="Times New Roman" pitchFamily="18" charset="0"/>
                <a:ea typeface="仿宋_GB2312" pitchFamily="49" charset="-122"/>
                <a:cs typeface="Times New Roman" pitchFamily="18" charset="0"/>
              </a:rPr>
              <a:t>或结点</a:t>
            </a:r>
            <a:r>
              <a:rPr kumimoji="1" lang="zh-CN" altLang="en-US" sz="2200" dirty="0" smtClean="0">
                <a:latin typeface="Times New Roman" pitchFamily="18" charset="0"/>
                <a:ea typeface="仿宋_GB2312" pitchFamily="49" charset="-122"/>
                <a:cs typeface="Times New Roman" pitchFamily="18" charset="0"/>
              </a:rPr>
              <a:t>，</a:t>
            </a:r>
            <a:r>
              <a:rPr kumimoji="1" lang="zh-CN" altLang="en-US" sz="2200" dirty="0">
                <a:latin typeface="Times New Roman" pitchFamily="18" charset="0"/>
                <a:ea typeface="仿宋_GB2312" pitchFamily="49" charset="-122"/>
                <a:cs typeface="Times New Roman" pitchFamily="18" charset="0"/>
              </a:rPr>
              <a:t>则</a:t>
            </a:r>
            <a:r>
              <a:rPr kumimoji="1" lang="en-US" altLang="zh-CN" sz="2200" dirty="0">
                <a:latin typeface="Times New Roman" pitchFamily="18" charset="0"/>
                <a:ea typeface="仿宋_GB2312" pitchFamily="49" charset="-122"/>
                <a:cs typeface="Times New Roman" pitchFamily="18" charset="0"/>
              </a:rPr>
              <a:t>n</a:t>
            </a:r>
            <a:r>
              <a:rPr kumimoji="1" lang="zh-CN" altLang="en-US" sz="2200" dirty="0">
                <a:latin typeface="Times New Roman" pitchFamily="18" charset="0"/>
                <a:ea typeface="仿宋_GB2312" pitchFamily="49" charset="-122"/>
                <a:cs typeface="Times New Roman" pitchFamily="18" charset="0"/>
              </a:rPr>
              <a:t>的某个</a:t>
            </a:r>
            <a:r>
              <a:rPr kumimoji="1" lang="zh-CN" altLang="en-US" sz="2200" dirty="0" smtClean="0">
                <a:latin typeface="Times New Roman" pitchFamily="18" charset="0"/>
                <a:ea typeface="仿宋_GB2312" pitchFamily="49" charset="-122"/>
                <a:cs typeface="Times New Roman" pitchFamily="18" charset="0"/>
              </a:rPr>
              <a:t>子结点</a:t>
            </a:r>
            <a:r>
              <a:rPr kumimoji="1" lang="en-US" altLang="zh-CN" sz="2200" dirty="0" err="1" smtClean="0">
                <a:latin typeface="Times New Roman" pitchFamily="18" charset="0"/>
                <a:ea typeface="仿宋_GB2312" pitchFamily="49" charset="-122"/>
                <a:cs typeface="Times New Roman" pitchFamily="18" charset="0"/>
              </a:rPr>
              <a:t>n</a:t>
            </a:r>
            <a:r>
              <a:rPr kumimoji="1" lang="en-US" altLang="zh-CN" sz="2200" baseline="-25000" dirty="0" err="1" smtClean="0">
                <a:latin typeface="Times New Roman" pitchFamily="18" charset="0"/>
                <a:ea typeface="仿宋_GB2312" pitchFamily="49" charset="-122"/>
                <a:cs typeface="Times New Roman" pitchFamily="18" charset="0"/>
              </a:rPr>
              <a:t>i</a:t>
            </a:r>
            <a:r>
              <a:rPr kumimoji="1" lang="zh-CN" altLang="en-US" sz="2200" dirty="0">
                <a:latin typeface="Times New Roman" pitchFamily="18" charset="0"/>
                <a:ea typeface="仿宋_GB2312" pitchFamily="49" charset="-122"/>
                <a:cs typeface="Times New Roman" pitchFamily="18" charset="0"/>
              </a:rPr>
              <a:t>在希望树</a:t>
            </a:r>
            <a:r>
              <a:rPr kumimoji="1" lang="en-US" altLang="zh-CN" sz="2200" dirty="0">
                <a:latin typeface="Times New Roman" pitchFamily="18" charset="0"/>
                <a:ea typeface="仿宋_GB2312" pitchFamily="49" charset="-122"/>
                <a:cs typeface="Times New Roman" pitchFamily="18" charset="0"/>
              </a:rPr>
              <a:t>T</a:t>
            </a:r>
            <a:r>
              <a:rPr kumimoji="1" lang="zh-CN" altLang="en-US" sz="2200" dirty="0">
                <a:latin typeface="Times New Roman" pitchFamily="18" charset="0"/>
                <a:ea typeface="仿宋_GB2312" pitchFamily="49" charset="-122"/>
                <a:cs typeface="Times New Roman" pitchFamily="18" charset="0"/>
              </a:rPr>
              <a:t>中的充分必要条件是 </a:t>
            </a:r>
          </a:p>
          <a:p>
            <a:pPr lvl="1" eaLnBrk="1" hangingPunct="1">
              <a:lnSpc>
                <a:spcPct val="110000"/>
              </a:lnSpc>
              <a:spcBef>
                <a:spcPct val="20000"/>
              </a:spcBef>
            </a:pPr>
            <a:endParaRPr kumimoji="1" lang="zh-CN" altLang="en-US" sz="2200" dirty="0">
              <a:latin typeface="Times New Roman" pitchFamily="18" charset="0"/>
              <a:ea typeface="仿宋_GB2312" pitchFamily="49" charset="-122"/>
              <a:cs typeface="Times New Roman" pitchFamily="18" charset="0"/>
            </a:endParaRPr>
          </a:p>
          <a:p>
            <a:pPr lvl="1" eaLnBrk="1" hangingPunct="1">
              <a:lnSpc>
                <a:spcPct val="110000"/>
              </a:lnSpc>
              <a:spcBef>
                <a:spcPct val="20000"/>
              </a:spcBef>
            </a:pPr>
            <a:r>
              <a:rPr kumimoji="1" lang="en-US" altLang="zh-CN" sz="2200" dirty="0" smtClean="0">
                <a:latin typeface="Times New Roman" pitchFamily="18" charset="0"/>
                <a:ea typeface="仿宋_GB2312" pitchFamily="49" charset="-122"/>
                <a:cs typeface="Times New Roman" pitchFamily="18" charset="0"/>
              </a:rPr>
              <a:t>(</a:t>
            </a:r>
            <a:r>
              <a:rPr kumimoji="1" lang="en-US" altLang="zh-CN" sz="2200" dirty="0">
                <a:latin typeface="Times New Roman" pitchFamily="18" charset="0"/>
                <a:ea typeface="仿宋_GB2312" pitchFamily="49" charset="-122"/>
                <a:cs typeface="Times New Roman" pitchFamily="18" charset="0"/>
              </a:rPr>
              <a:t>3) </a:t>
            </a:r>
            <a:r>
              <a:rPr kumimoji="1" lang="zh-CN" altLang="en-US" sz="2200" dirty="0">
                <a:latin typeface="Times New Roman" pitchFamily="18" charset="0"/>
                <a:ea typeface="仿宋_GB2312" pitchFamily="49" charset="-122"/>
                <a:cs typeface="Times New Roman" pitchFamily="18" charset="0"/>
              </a:rPr>
              <a:t>如果</a:t>
            </a:r>
            <a:r>
              <a:rPr kumimoji="1" lang="en-US" altLang="zh-CN" sz="2200" dirty="0">
                <a:latin typeface="Times New Roman" pitchFamily="18" charset="0"/>
                <a:ea typeface="仿宋_GB2312" pitchFamily="49" charset="-122"/>
                <a:cs typeface="Times New Roman" pitchFamily="18" charset="0"/>
              </a:rPr>
              <a:t>n</a:t>
            </a:r>
            <a:r>
              <a:rPr kumimoji="1" lang="zh-CN" altLang="en-US" sz="2200" dirty="0">
                <a:latin typeface="Times New Roman" pitchFamily="18" charset="0"/>
                <a:ea typeface="仿宋_GB2312" pitchFamily="49" charset="-122"/>
                <a:cs typeface="Times New Roman" pitchFamily="18" charset="0"/>
              </a:rPr>
              <a:t>是</a:t>
            </a:r>
            <a:r>
              <a:rPr kumimoji="1" lang="zh-CN" altLang="en-US" sz="2200" b="1" dirty="0" smtClean="0">
                <a:solidFill>
                  <a:srgbClr val="3333FF"/>
                </a:solidFill>
                <a:latin typeface="Times New Roman" pitchFamily="18" charset="0"/>
                <a:ea typeface="仿宋_GB2312" pitchFamily="49" charset="-122"/>
                <a:cs typeface="Times New Roman" pitchFamily="18" charset="0"/>
              </a:rPr>
              <a:t>与结点</a:t>
            </a:r>
            <a:r>
              <a:rPr kumimoji="1" lang="zh-CN" altLang="en-US" sz="2200" dirty="0" smtClean="0">
                <a:latin typeface="Times New Roman" pitchFamily="18" charset="0"/>
                <a:ea typeface="仿宋_GB2312" pitchFamily="49" charset="-122"/>
                <a:cs typeface="Times New Roman" pitchFamily="18" charset="0"/>
              </a:rPr>
              <a:t>，</a:t>
            </a:r>
            <a:r>
              <a:rPr kumimoji="1" lang="zh-CN" altLang="en-US" sz="2200" dirty="0">
                <a:latin typeface="Times New Roman" pitchFamily="18" charset="0"/>
                <a:ea typeface="仿宋_GB2312" pitchFamily="49" charset="-122"/>
                <a:cs typeface="Times New Roman" pitchFamily="18" charset="0"/>
              </a:rPr>
              <a:t>则</a:t>
            </a:r>
            <a:r>
              <a:rPr kumimoji="1" lang="en-US" altLang="zh-CN" sz="2200" dirty="0">
                <a:latin typeface="Times New Roman" pitchFamily="18" charset="0"/>
                <a:ea typeface="仿宋_GB2312" pitchFamily="49" charset="-122"/>
                <a:cs typeface="Times New Roman" pitchFamily="18" charset="0"/>
              </a:rPr>
              <a:t>n</a:t>
            </a:r>
            <a:r>
              <a:rPr kumimoji="1" lang="zh-CN" altLang="en-US" sz="2200" dirty="0">
                <a:latin typeface="Times New Roman" pitchFamily="18" charset="0"/>
                <a:ea typeface="仿宋_GB2312" pitchFamily="49" charset="-122"/>
                <a:cs typeface="Times New Roman" pitchFamily="18" charset="0"/>
              </a:rPr>
              <a:t>的全部</a:t>
            </a:r>
            <a:r>
              <a:rPr kumimoji="1" lang="zh-CN" altLang="en-US" sz="2200" dirty="0" smtClean="0">
                <a:latin typeface="Times New Roman" pitchFamily="18" charset="0"/>
                <a:ea typeface="仿宋_GB2312" pitchFamily="49" charset="-122"/>
                <a:cs typeface="Times New Roman" pitchFamily="18" charset="0"/>
              </a:rPr>
              <a:t>子结点都</a:t>
            </a:r>
            <a:r>
              <a:rPr kumimoji="1" lang="zh-CN" altLang="en-US" sz="2200" dirty="0">
                <a:latin typeface="Times New Roman" pitchFamily="18" charset="0"/>
                <a:ea typeface="仿宋_GB2312" pitchFamily="49" charset="-122"/>
                <a:cs typeface="Times New Roman" pitchFamily="18" charset="0"/>
              </a:rPr>
              <a:t>在希望树</a:t>
            </a:r>
            <a:r>
              <a:rPr kumimoji="1" lang="en-US" altLang="zh-CN" sz="2200" dirty="0">
                <a:latin typeface="Times New Roman" pitchFamily="18" charset="0"/>
                <a:ea typeface="仿宋_GB2312" pitchFamily="49" charset="-122"/>
                <a:cs typeface="Times New Roman" pitchFamily="18" charset="0"/>
              </a:rPr>
              <a:t>T</a:t>
            </a:r>
            <a:r>
              <a:rPr kumimoji="1" lang="zh-CN" altLang="en-US" sz="2200" dirty="0">
                <a:latin typeface="Times New Roman" pitchFamily="18" charset="0"/>
                <a:ea typeface="仿宋_GB2312" pitchFamily="49" charset="-122"/>
                <a:cs typeface="Times New Roman" pitchFamily="18" charset="0"/>
              </a:rPr>
              <a:t>中</a:t>
            </a:r>
            <a:r>
              <a:rPr kumimoji="1" lang="zh-CN" altLang="en-US" sz="2400" b="1" dirty="0">
                <a:latin typeface="Times New Roman" pitchFamily="18" charset="0"/>
                <a:ea typeface="仿宋_GB2312" pitchFamily="49" charset="-122"/>
                <a:cs typeface="Times New Roman" pitchFamily="18" charset="0"/>
              </a:rPr>
              <a:t>。</a:t>
            </a:r>
            <a:r>
              <a:rPr kumimoji="1" lang="zh-CN" altLang="en-US" sz="2400" dirty="0">
                <a:latin typeface="Times New Roman" pitchFamily="18" charset="0"/>
                <a:ea typeface="仿宋_GB2312" pitchFamily="49" charset="-122"/>
                <a:cs typeface="Times New Roman" pitchFamily="18" charset="0"/>
              </a:rPr>
              <a:t> </a:t>
            </a:r>
          </a:p>
        </p:txBody>
      </p:sp>
      <p:sp>
        <p:nvSpPr>
          <p:cNvPr id="4101" name="Rectangle 3"/>
          <p:cNvSpPr>
            <a:spLocks noChangeArrowheads="1"/>
          </p:cNvSpPr>
          <p:nvPr/>
        </p:nvSpPr>
        <p:spPr bwMode="auto">
          <a:xfrm>
            <a:off x="1150938" y="512763"/>
            <a:ext cx="6624637"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400" b="1" dirty="0" smtClean="0">
                <a:solidFill>
                  <a:schemeClr val="accent2"/>
                </a:solidFill>
                <a:latin typeface="方正姚体" pitchFamily="2" charset="-122"/>
                <a:ea typeface="方正姚体" pitchFamily="2" charset="-122"/>
                <a:cs typeface="+mj-cs"/>
              </a:rPr>
              <a:t>希望树</a:t>
            </a:r>
            <a:endParaRPr lang="zh-CN" altLang="en-US" sz="4400" b="1" dirty="0">
              <a:solidFill>
                <a:schemeClr val="accent2"/>
              </a:solidFill>
              <a:latin typeface="方正姚体" pitchFamily="2" charset="-122"/>
              <a:ea typeface="方正姚体" pitchFamily="2" charset="-122"/>
              <a:cs typeface="+mj-cs"/>
            </a:endParaRPr>
          </a:p>
        </p:txBody>
      </p:sp>
      <p:graphicFrame>
        <p:nvGraphicFramePr>
          <p:cNvPr id="6" name="Object 4"/>
          <p:cNvGraphicFramePr>
            <a:graphicFrameLocks noChangeAspect="1"/>
          </p:cNvGraphicFramePr>
          <p:nvPr>
            <p:extLst>
              <p:ext uri="{D42A27DB-BD31-4B8C-83A1-F6EECF244321}">
                <p14:modId xmlns:p14="http://schemas.microsoft.com/office/powerpoint/2010/main" val="657311378"/>
              </p:ext>
            </p:extLst>
          </p:nvPr>
        </p:nvGraphicFramePr>
        <p:xfrm>
          <a:off x="1508125" y="4953000"/>
          <a:ext cx="2992438" cy="468313"/>
        </p:xfrm>
        <a:graphic>
          <a:graphicData uri="http://schemas.openxmlformats.org/presentationml/2006/ole">
            <mc:AlternateContent xmlns:mc="http://schemas.openxmlformats.org/markup-compatibility/2006">
              <mc:Choice xmlns:v="urn:schemas-microsoft-com:vml" Requires="v">
                <p:oleObj spid="_x0000_s4338" name="公式" r:id="rId4" imgW="1676400" imgH="266700" progId="Equation.3">
                  <p:embed/>
                </p:oleObj>
              </mc:Choice>
              <mc:Fallback>
                <p:oleObj name="公式" r:id="rId4" imgW="1676400" imgH="266700" progId="Equation.3">
                  <p:embed/>
                  <p:pic>
                    <p:nvPicPr>
                      <p:cNvPr id="0" name=""/>
                      <p:cNvPicPr>
                        <a:picLocks noChangeAspect="1" noChangeArrowheads="1"/>
                      </p:cNvPicPr>
                      <p:nvPr/>
                    </p:nvPicPr>
                    <p:blipFill>
                      <a:blip r:embed="rId5"/>
                      <a:srcRect/>
                      <a:stretch>
                        <a:fillRect/>
                      </a:stretch>
                    </p:blipFill>
                    <p:spPr bwMode="auto">
                      <a:xfrm>
                        <a:off x="1508125" y="4953000"/>
                        <a:ext cx="2992438"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3" name="Text Box 2"/>
          <p:cNvSpPr txBox="1">
            <a:spLocks noChangeArrowheads="1"/>
          </p:cNvSpPr>
          <p:nvPr/>
        </p:nvSpPr>
        <p:spPr bwMode="auto">
          <a:xfrm>
            <a:off x="431800" y="981075"/>
            <a:ext cx="3132138" cy="4401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endParaRPr lang="en-US" altLang="zh-CN" sz="2000" b="1" dirty="0">
              <a:solidFill>
                <a:srgbClr val="D60093"/>
              </a:solidFill>
            </a:endParaRPr>
          </a:p>
          <a:p>
            <a:pPr eaLnBrk="1" hangingPunct="1"/>
            <a:r>
              <a:rPr lang="zh-CN" altLang="en-US" sz="2000" b="1" dirty="0" smtClean="0">
                <a:solidFill>
                  <a:srgbClr val="0000CC"/>
                </a:solidFill>
                <a:latin typeface="幼圆" pitchFamily="49" charset="-122"/>
                <a:ea typeface="幼圆" pitchFamily="49" charset="-122"/>
              </a:rPr>
              <a:t>要求</a:t>
            </a:r>
            <a:r>
              <a:rPr lang="zh-CN" altLang="en-US" sz="2000" b="1" dirty="0">
                <a:solidFill>
                  <a:srgbClr val="0000CC"/>
                </a:solidFill>
                <a:latin typeface="幼圆" pitchFamily="49" charset="-122"/>
                <a:ea typeface="幼圆" pitchFamily="49" charset="-122"/>
              </a:rPr>
              <a:t>：搜索过程每次</a:t>
            </a:r>
            <a:r>
              <a:rPr lang="zh-CN" altLang="en-US" sz="2000" b="1" dirty="0" smtClean="0">
                <a:solidFill>
                  <a:srgbClr val="0000CC"/>
                </a:solidFill>
                <a:latin typeface="幼圆" pitchFamily="49" charset="-122"/>
                <a:ea typeface="幼圆" pitchFamily="49" charset="-122"/>
              </a:rPr>
              <a:t>扩展结点时</a:t>
            </a:r>
            <a:r>
              <a:rPr lang="zh-CN" altLang="en-US" sz="2000" b="1" dirty="0">
                <a:solidFill>
                  <a:srgbClr val="0000CC"/>
                </a:solidFill>
                <a:latin typeface="幼圆" pitchFamily="49" charset="-122"/>
                <a:ea typeface="幼圆" pitchFamily="49" charset="-122"/>
              </a:rPr>
              <a:t>都</a:t>
            </a:r>
            <a:r>
              <a:rPr lang="zh-CN" altLang="en-US" sz="2000" b="1" dirty="0">
                <a:solidFill>
                  <a:srgbClr val="FF0000"/>
                </a:solidFill>
                <a:latin typeface="幼圆" pitchFamily="49" charset="-122"/>
                <a:ea typeface="幼圆" pitchFamily="49" charset="-122"/>
              </a:rPr>
              <a:t>同时扩展两层</a:t>
            </a:r>
            <a:r>
              <a:rPr lang="zh-CN" altLang="en-US" sz="2000" b="1" dirty="0">
                <a:solidFill>
                  <a:srgbClr val="0000CC"/>
                </a:solidFill>
                <a:latin typeface="幼圆" pitchFamily="49" charset="-122"/>
                <a:ea typeface="幼圆" pitchFamily="49" charset="-122"/>
              </a:rPr>
              <a:t>，且按</a:t>
            </a:r>
            <a:r>
              <a:rPr lang="zh-CN" altLang="en-US" sz="2000" b="1" dirty="0">
                <a:solidFill>
                  <a:srgbClr val="FF0000"/>
                </a:solidFill>
                <a:latin typeface="幼圆" pitchFamily="49" charset="-122"/>
                <a:ea typeface="幼圆" pitchFamily="49" charset="-122"/>
              </a:rPr>
              <a:t>一层</a:t>
            </a:r>
            <a:r>
              <a:rPr lang="zh-CN" altLang="en-US" sz="2000" b="1" dirty="0" smtClean="0">
                <a:solidFill>
                  <a:srgbClr val="FF0000"/>
                </a:solidFill>
                <a:latin typeface="幼圆" pitchFamily="49" charset="-122"/>
                <a:ea typeface="幼圆" pitchFamily="49" charset="-122"/>
              </a:rPr>
              <a:t>或结点、</a:t>
            </a:r>
            <a:r>
              <a:rPr lang="zh-CN" altLang="en-US" sz="2000" b="1" dirty="0">
                <a:solidFill>
                  <a:srgbClr val="FF0000"/>
                </a:solidFill>
                <a:latin typeface="幼圆" pitchFamily="49" charset="-122"/>
                <a:ea typeface="幼圆" pitchFamily="49" charset="-122"/>
              </a:rPr>
              <a:t>一层</a:t>
            </a:r>
            <a:r>
              <a:rPr lang="zh-CN" altLang="en-US" sz="2000" b="1" dirty="0" smtClean="0">
                <a:solidFill>
                  <a:srgbClr val="FF0000"/>
                </a:solidFill>
                <a:latin typeface="幼圆" pitchFamily="49" charset="-122"/>
                <a:ea typeface="幼圆" pitchFamily="49" charset="-122"/>
              </a:rPr>
              <a:t>与结点</a:t>
            </a:r>
            <a:r>
              <a:rPr lang="zh-CN" altLang="en-US" sz="2000" b="1" dirty="0" smtClean="0">
                <a:solidFill>
                  <a:srgbClr val="0000CC"/>
                </a:solidFill>
                <a:latin typeface="幼圆" pitchFamily="49" charset="-122"/>
                <a:ea typeface="幼圆" pitchFamily="49" charset="-122"/>
              </a:rPr>
              <a:t>的</a:t>
            </a:r>
            <a:r>
              <a:rPr lang="zh-CN" altLang="en-US" sz="2000" b="1" dirty="0">
                <a:solidFill>
                  <a:srgbClr val="0000CC"/>
                </a:solidFill>
                <a:latin typeface="幼圆" pitchFamily="49" charset="-122"/>
                <a:ea typeface="幼圆" pitchFamily="49" charset="-122"/>
              </a:rPr>
              <a:t>间隔方式进行扩展。</a:t>
            </a:r>
          </a:p>
          <a:p>
            <a:pPr eaLnBrk="1" hangingPunct="1"/>
            <a:endParaRPr lang="en-US" altLang="zh-CN" sz="2000" b="1" dirty="0" smtClean="0">
              <a:solidFill>
                <a:srgbClr val="0000CC"/>
              </a:solidFill>
              <a:latin typeface="幼圆" pitchFamily="49" charset="-122"/>
              <a:ea typeface="幼圆" pitchFamily="49" charset="-122"/>
            </a:endParaRPr>
          </a:p>
          <a:p>
            <a:pPr eaLnBrk="1" hangingPunct="1"/>
            <a:r>
              <a:rPr lang="zh-CN" altLang="en-US" sz="2000" b="1" dirty="0" smtClean="0">
                <a:latin typeface="幼圆" pitchFamily="49" charset="-122"/>
                <a:ea typeface="幼圆" pitchFamily="49" charset="-122"/>
              </a:rPr>
              <a:t>设初始结点为</a:t>
            </a:r>
            <a:r>
              <a:rPr lang="en-US" altLang="zh-CN" sz="2000" b="1" dirty="0">
                <a:latin typeface="幼圆" pitchFamily="49" charset="-122"/>
                <a:ea typeface="幼圆" pitchFamily="49" charset="-122"/>
              </a:rPr>
              <a:t>S</a:t>
            </a:r>
            <a:r>
              <a:rPr lang="en-US" altLang="zh-CN" sz="2000" b="1" baseline="-25000" dirty="0">
                <a:latin typeface="幼圆" pitchFamily="49" charset="-122"/>
                <a:ea typeface="幼圆" pitchFamily="49" charset="-122"/>
              </a:rPr>
              <a:t>0</a:t>
            </a:r>
            <a:r>
              <a:rPr lang="zh-CN" altLang="en-US" sz="2000" b="1" dirty="0">
                <a:latin typeface="幼圆" pitchFamily="49" charset="-122"/>
                <a:ea typeface="幼圆" pitchFamily="49" charset="-122"/>
              </a:rPr>
              <a:t>，对</a:t>
            </a:r>
            <a:r>
              <a:rPr lang="en-US" altLang="zh-CN" sz="2000" b="1" dirty="0">
                <a:latin typeface="幼圆" pitchFamily="49" charset="-122"/>
                <a:ea typeface="幼圆" pitchFamily="49" charset="-122"/>
              </a:rPr>
              <a:t>S</a:t>
            </a:r>
            <a:r>
              <a:rPr lang="en-US" altLang="zh-CN" sz="2000" b="1" baseline="-25000" dirty="0">
                <a:latin typeface="幼圆" pitchFamily="49" charset="-122"/>
                <a:ea typeface="幼圆" pitchFamily="49" charset="-122"/>
              </a:rPr>
              <a:t>0</a:t>
            </a:r>
            <a:r>
              <a:rPr lang="zh-CN" altLang="en-US" sz="2000" b="1" dirty="0">
                <a:latin typeface="幼圆" pitchFamily="49" charset="-122"/>
                <a:ea typeface="幼圆" pitchFamily="49" charset="-122"/>
              </a:rPr>
              <a:t>扩展后得到的与</a:t>
            </a:r>
            <a:r>
              <a:rPr lang="en-US" altLang="zh-CN" sz="2000" b="1" dirty="0">
                <a:latin typeface="幼圆" pitchFamily="49" charset="-122"/>
                <a:ea typeface="幼圆" pitchFamily="49" charset="-122"/>
              </a:rPr>
              <a:t>/</a:t>
            </a:r>
            <a:r>
              <a:rPr lang="zh-CN" altLang="en-US" sz="2000" b="1" dirty="0">
                <a:latin typeface="幼圆" pitchFamily="49" charset="-122"/>
                <a:ea typeface="幼圆" pitchFamily="49" charset="-122"/>
              </a:rPr>
              <a:t>或树如右图所示。其中，</a:t>
            </a:r>
            <a:r>
              <a:rPr lang="zh-CN" altLang="en-US" sz="2000" b="1" dirty="0" smtClean="0">
                <a:latin typeface="幼圆" pitchFamily="49" charset="-122"/>
                <a:ea typeface="幼圆" pitchFamily="49" charset="-122"/>
              </a:rPr>
              <a:t>端结点</a:t>
            </a:r>
            <a:r>
              <a:rPr lang="en-US" altLang="zh-CN" sz="2000" b="1" dirty="0" smtClean="0">
                <a:latin typeface="幼圆" pitchFamily="49" charset="-122"/>
                <a:ea typeface="幼圆" pitchFamily="49" charset="-122"/>
              </a:rPr>
              <a:t>B</a:t>
            </a:r>
            <a:r>
              <a:rPr lang="zh-CN" altLang="en-US" sz="2000" b="1" dirty="0">
                <a:latin typeface="幼圆" pitchFamily="49" charset="-122"/>
                <a:ea typeface="幼圆" pitchFamily="49" charset="-122"/>
              </a:rPr>
              <a:t>、</a:t>
            </a:r>
            <a:r>
              <a:rPr lang="en-US" altLang="zh-CN" sz="2000" b="1" dirty="0">
                <a:latin typeface="幼圆" pitchFamily="49" charset="-122"/>
                <a:ea typeface="幼圆" pitchFamily="49" charset="-122"/>
              </a:rPr>
              <a:t>C</a:t>
            </a:r>
            <a:r>
              <a:rPr lang="zh-CN" altLang="en-US" sz="2000" b="1" dirty="0">
                <a:latin typeface="幼圆" pitchFamily="49" charset="-122"/>
                <a:ea typeface="幼圆" pitchFamily="49" charset="-122"/>
              </a:rPr>
              <a:t>、</a:t>
            </a:r>
            <a:r>
              <a:rPr lang="en-US" altLang="zh-CN" sz="2000" b="1" dirty="0">
                <a:latin typeface="幼圆" pitchFamily="49" charset="-122"/>
                <a:ea typeface="幼圆" pitchFamily="49" charset="-122"/>
              </a:rPr>
              <a:t>E</a:t>
            </a:r>
            <a:r>
              <a:rPr lang="zh-CN" altLang="en-US" sz="2000" b="1" dirty="0">
                <a:latin typeface="幼圆" pitchFamily="49" charset="-122"/>
                <a:ea typeface="幼圆" pitchFamily="49" charset="-122"/>
              </a:rPr>
              <a:t>、</a:t>
            </a:r>
            <a:r>
              <a:rPr lang="en-US" altLang="zh-CN" sz="2000" b="1" dirty="0">
                <a:latin typeface="幼圆" pitchFamily="49" charset="-122"/>
                <a:ea typeface="幼圆" pitchFamily="49" charset="-122"/>
              </a:rPr>
              <a:t>F</a:t>
            </a:r>
            <a:r>
              <a:rPr lang="zh-CN" altLang="en-US" sz="2000" b="1" dirty="0">
                <a:latin typeface="幼圆" pitchFamily="49" charset="-122"/>
                <a:ea typeface="幼圆" pitchFamily="49" charset="-122"/>
              </a:rPr>
              <a:t>，下面的数字是用启发函数估算出的</a:t>
            </a:r>
            <a:r>
              <a:rPr lang="en-US" altLang="zh-CN" sz="2000" b="1" dirty="0">
                <a:latin typeface="幼圆" pitchFamily="49" charset="-122"/>
                <a:ea typeface="幼圆" pitchFamily="49" charset="-122"/>
              </a:rPr>
              <a:t>h</a:t>
            </a:r>
            <a:r>
              <a:rPr lang="zh-CN" altLang="en-US" sz="2000" b="1" dirty="0">
                <a:latin typeface="幼圆" pitchFamily="49" charset="-122"/>
                <a:ea typeface="幼圆" pitchFamily="49" charset="-122"/>
              </a:rPr>
              <a:t>值</a:t>
            </a:r>
            <a:r>
              <a:rPr lang="zh-CN" altLang="en-US" sz="2000" b="1" dirty="0" smtClean="0">
                <a:latin typeface="幼圆" pitchFamily="49" charset="-122"/>
                <a:ea typeface="幼圆" pitchFamily="49" charset="-122"/>
              </a:rPr>
              <a:t>，结点</a:t>
            </a:r>
            <a:r>
              <a:rPr lang="en-US" altLang="zh-CN" sz="2000" b="1" dirty="0" smtClean="0">
                <a:latin typeface="幼圆" pitchFamily="49" charset="-122"/>
                <a:ea typeface="幼圆" pitchFamily="49" charset="-122"/>
              </a:rPr>
              <a:t>S</a:t>
            </a:r>
            <a:r>
              <a:rPr lang="en-US" altLang="zh-CN" sz="2000" b="1" baseline="-25000" dirty="0" smtClean="0">
                <a:latin typeface="幼圆" pitchFamily="49" charset="-122"/>
                <a:ea typeface="幼圆" pitchFamily="49" charset="-122"/>
              </a:rPr>
              <a:t>0</a:t>
            </a:r>
            <a:r>
              <a:rPr lang="zh-CN" altLang="en-US" sz="2000" b="1" dirty="0">
                <a:latin typeface="幼圆" pitchFamily="49" charset="-122"/>
                <a:ea typeface="幼圆" pitchFamily="49" charset="-122"/>
              </a:rPr>
              <a:t>、</a:t>
            </a:r>
            <a:r>
              <a:rPr lang="en-US" altLang="zh-CN" sz="2000" b="1" dirty="0">
                <a:latin typeface="幼圆" pitchFamily="49" charset="-122"/>
                <a:ea typeface="幼圆" pitchFamily="49" charset="-122"/>
              </a:rPr>
              <a:t>A</a:t>
            </a:r>
            <a:r>
              <a:rPr lang="zh-CN" altLang="en-US" sz="2000" b="1" dirty="0">
                <a:latin typeface="幼圆" pitchFamily="49" charset="-122"/>
                <a:ea typeface="幼圆" pitchFamily="49" charset="-122"/>
              </a:rPr>
              <a:t>、</a:t>
            </a:r>
            <a:r>
              <a:rPr lang="en-US" altLang="zh-CN" sz="2000" b="1" dirty="0">
                <a:latin typeface="幼圆" pitchFamily="49" charset="-122"/>
                <a:ea typeface="幼圆" pitchFamily="49" charset="-122"/>
              </a:rPr>
              <a:t>D</a:t>
            </a:r>
            <a:r>
              <a:rPr lang="zh-CN" altLang="en-US" sz="2000" b="1" dirty="0">
                <a:latin typeface="幼圆" pitchFamily="49" charset="-122"/>
                <a:ea typeface="幼圆" pitchFamily="49" charset="-122"/>
              </a:rPr>
              <a:t>旁边的数字是按和代价法计算出来</a:t>
            </a:r>
            <a:r>
              <a:rPr lang="zh-CN" altLang="en-US" sz="2000" b="1" dirty="0" smtClean="0">
                <a:latin typeface="幼圆" pitchFamily="49" charset="-122"/>
                <a:ea typeface="幼圆" pitchFamily="49" charset="-122"/>
              </a:rPr>
              <a:t>的结点代价</a:t>
            </a:r>
            <a:r>
              <a:rPr lang="zh-CN" altLang="en-US" sz="2000" b="1" dirty="0">
                <a:latin typeface="幼圆" pitchFamily="49" charset="-122"/>
                <a:ea typeface="幼圆" pitchFamily="49" charset="-122"/>
              </a:rPr>
              <a:t>。</a:t>
            </a:r>
          </a:p>
        </p:txBody>
      </p:sp>
      <p:sp>
        <p:nvSpPr>
          <p:cNvPr id="122884" name="Oval 3"/>
          <p:cNvSpPr>
            <a:spLocks noChangeArrowheads="1"/>
          </p:cNvSpPr>
          <p:nvPr/>
        </p:nvSpPr>
        <p:spPr bwMode="auto">
          <a:xfrm>
            <a:off x="6264275" y="1566863"/>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22885" name="Oval 4"/>
          <p:cNvSpPr>
            <a:spLocks noChangeArrowheads="1"/>
          </p:cNvSpPr>
          <p:nvPr/>
        </p:nvSpPr>
        <p:spPr bwMode="auto">
          <a:xfrm>
            <a:off x="5219700" y="2106613"/>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22886" name="Oval 5"/>
          <p:cNvSpPr>
            <a:spLocks noChangeArrowheads="1"/>
          </p:cNvSpPr>
          <p:nvPr/>
        </p:nvSpPr>
        <p:spPr bwMode="auto">
          <a:xfrm>
            <a:off x="7056438" y="2106613"/>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22887" name="Oval 6"/>
          <p:cNvSpPr>
            <a:spLocks noChangeArrowheads="1"/>
          </p:cNvSpPr>
          <p:nvPr/>
        </p:nvSpPr>
        <p:spPr bwMode="auto">
          <a:xfrm>
            <a:off x="4500563" y="2682875"/>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22888" name="Oval 7"/>
          <p:cNvSpPr>
            <a:spLocks noChangeArrowheads="1"/>
          </p:cNvSpPr>
          <p:nvPr/>
        </p:nvSpPr>
        <p:spPr bwMode="auto">
          <a:xfrm>
            <a:off x="5651500" y="2682875"/>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22889" name="Oval 8"/>
          <p:cNvSpPr>
            <a:spLocks noChangeArrowheads="1"/>
          </p:cNvSpPr>
          <p:nvPr/>
        </p:nvSpPr>
        <p:spPr bwMode="auto">
          <a:xfrm>
            <a:off x="6551613" y="2682875"/>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22890" name="Oval 9"/>
          <p:cNvSpPr>
            <a:spLocks noChangeArrowheads="1"/>
          </p:cNvSpPr>
          <p:nvPr/>
        </p:nvSpPr>
        <p:spPr bwMode="auto">
          <a:xfrm>
            <a:off x="7524750" y="2682875"/>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22891" name="Line 10"/>
          <p:cNvSpPr>
            <a:spLocks noChangeShapeType="1"/>
          </p:cNvSpPr>
          <p:nvPr/>
        </p:nvSpPr>
        <p:spPr bwMode="auto">
          <a:xfrm flipH="1">
            <a:off x="5292725" y="1639888"/>
            <a:ext cx="971550" cy="503237"/>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2892" name="Line 11"/>
          <p:cNvSpPr>
            <a:spLocks noChangeShapeType="1"/>
          </p:cNvSpPr>
          <p:nvPr/>
        </p:nvSpPr>
        <p:spPr bwMode="auto">
          <a:xfrm>
            <a:off x="6372225" y="1639888"/>
            <a:ext cx="684213" cy="466725"/>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2893" name="Line 12"/>
          <p:cNvSpPr>
            <a:spLocks noChangeShapeType="1"/>
          </p:cNvSpPr>
          <p:nvPr/>
        </p:nvSpPr>
        <p:spPr bwMode="auto">
          <a:xfrm flipH="1">
            <a:off x="4572000" y="2179638"/>
            <a:ext cx="647700" cy="539750"/>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2894" name="Line 13"/>
          <p:cNvSpPr>
            <a:spLocks noChangeShapeType="1"/>
          </p:cNvSpPr>
          <p:nvPr/>
        </p:nvSpPr>
        <p:spPr bwMode="auto">
          <a:xfrm>
            <a:off x="5292725" y="2214563"/>
            <a:ext cx="358775" cy="504825"/>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2895" name="Line 14"/>
          <p:cNvSpPr>
            <a:spLocks noChangeShapeType="1"/>
          </p:cNvSpPr>
          <p:nvPr/>
        </p:nvSpPr>
        <p:spPr bwMode="auto">
          <a:xfrm flipH="1">
            <a:off x="6624638" y="2214563"/>
            <a:ext cx="431800" cy="468312"/>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2896" name="Line 15"/>
          <p:cNvSpPr>
            <a:spLocks noChangeShapeType="1"/>
          </p:cNvSpPr>
          <p:nvPr/>
        </p:nvSpPr>
        <p:spPr bwMode="auto">
          <a:xfrm>
            <a:off x="7127875" y="2214563"/>
            <a:ext cx="431800" cy="468312"/>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2897" name="Text Box 16"/>
          <p:cNvSpPr txBox="1">
            <a:spLocks noChangeArrowheads="1"/>
          </p:cNvSpPr>
          <p:nvPr/>
        </p:nvSpPr>
        <p:spPr bwMode="auto">
          <a:xfrm>
            <a:off x="5651500" y="1314450"/>
            <a:ext cx="5048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S</a:t>
            </a:r>
            <a:r>
              <a:rPr lang="en-US" altLang="zh-CN" baseline="-25000">
                <a:solidFill>
                  <a:srgbClr val="0000CC"/>
                </a:solidFill>
              </a:rPr>
              <a:t>0</a:t>
            </a:r>
          </a:p>
        </p:txBody>
      </p:sp>
      <p:sp>
        <p:nvSpPr>
          <p:cNvPr id="122898" name="Text Box 17"/>
          <p:cNvSpPr txBox="1">
            <a:spLocks noChangeArrowheads="1"/>
          </p:cNvSpPr>
          <p:nvPr/>
        </p:nvSpPr>
        <p:spPr bwMode="auto">
          <a:xfrm>
            <a:off x="6551613" y="1458913"/>
            <a:ext cx="3254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dirty="0">
                <a:solidFill>
                  <a:srgbClr val="0000CC"/>
                </a:solidFill>
              </a:rPr>
              <a:t>8</a:t>
            </a:r>
          </a:p>
        </p:txBody>
      </p:sp>
      <p:sp>
        <p:nvSpPr>
          <p:cNvPr id="122899" name="Text Box 18"/>
          <p:cNvSpPr txBox="1">
            <a:spLocks noChangeArrowheads="1"/>
          </p:cNvSpPr>
          <p:nvPr/>
        </p:nvSpPr>
        <p:spPr bwMode="auto">
          <a:xfrm>
            <a:off x="4751388" y="1855788"/>
            <a:ext cx="36036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A</a:t>
            </a:r>
          </a:p>
        </p:txBody>
      </p:sp>
      <p:sp>
        <p:nvSpPr>
          <p:cNvPr id="122900" name="Text Box 19"/>
          <p:cNvSpPr txBox="1">
            <a:spLocks noChangeArrowheads="1"/>
          </p:cNvSpPr>
          <p:nvPr/>
        </p:nvSpPr>
        <p:spPr bwMode="auto">
          <a:xfrm>
            <a:off x="5508625" y="2106613"/>
            <a:ext cx="323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8</a:t>
            </a:r>
          </a:p>
        </p:txBody>
      </p:sp>
      <p:sp>
        <p:nvSpPr>
          <p:cNvPr id="122901" name="Text Box 20"/>
          <p:cNvSpPr txBox="1">
            <a:spLocks noChangeArrowheads="1"/>
          </p:cNvSpPr>
          <p:nvPr/>
        </p:nvSpPr>
        <p:spPr bwMode="auto">
          <a:xfrm>
            <a:off x="6443663" y="2035175"/>
            <a:ext cx="3968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D</a:t>
            </a:r>
          </a:p>
        </p:txBody>
      </p:sp>
      <p:sp>
        <p:nvSpPr>
          <p:cNvPr id="122902" name="Text Box 21"/>
          <p:cNvSpPr txBox="1">
            <a:spLocks noChangeArrowheads="1"/>
          </p:cNvSpPr>
          <p:nvPr/>
        </p:nvSpPr>
        <p:spPr bwMode="auto">
          <a:xfrm>
            <a:off x="7416800" y="1998663"/>
            <a:ext cx="323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7</a:t>
            </a:r>
          </a:p>
        </p:txBody>
      </p:sp>
      <p:sp>
        <p:nvSpPr>
          <p:cNvPr id="122903" name="Text Box 22"/>
          <p:cNvSpPr txBox="1">
            <a:spLocks noChangeArrowheads="1"/>
          </p:cNvSpPr>
          <p:nvPr/>
        </p:nvSpPr>
        <p:spPr bwMode="auto">
          <a:xfrm>
            <a:off x="4067175" y="2466975"/>
            <a:ext cx="3254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B</a:t>
            </a:r>
          </a:p>
        </p:txBody>
      </p:sp>
      <p:sp>
        <p:nvSpPr>
          <p:cNvPr id="122904" name="Text Box 23"/>
          <p:cNvSpPr txBox="1">
            <a:spLocks noChangeArrowheads="1"/>
          </p:cNvSpPr>
          <p:nvPr/>
        </p:nvSpPr>
        <p:spPr bwMode="auto">
          <a:xfrm>
            <a:off x="5111750" y="2574925"/>
            <a:ext cx="3603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C</a:t>
            </a:r>
          </a:p>
        </p:txBody>
      </p:sp>
      <p:sp>
        <p:nvSpPr>
          <p:cNvPr id="122905" name="Text Box 24"/>
          <p:cNvSpPr txBox="1">
            <a:spLocks noChangeArrowheads="1"/>
          </p:cNvSpPr>
          <p:nvPr/>
        </p:nvSpPr>
        <p:spPr bwMode="auto">
          <a:xfrm>
            <a:off x="6119813" y="2503488"/>
            <a:ext cx="2889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E</a:t>
            </a:r>
          </a:p>
        </p:txBody>
      </p:sp>
      <p:sp>
        <p:nvSpPr>
          <p:cNvPr id="122906" name="Text Box 25"/>
          <p:cNvSpPr txBox="1">
            <a:spLocks noChangeArrowheads="1"/>
          </p:cNvSpPr>
          <p:nvPr/>
        </p:nvSpPr>
        <p:spPr bwMode="auto">
          <a:xfrm>
            <a:off x="7127875" y="2503488"/>
            <a:ext cx="2889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F</a:t>
            </a:r>
          </a:p>
        </p:txBody>
      </p:sp>
      <p:sp>
        <p:nvSpPr>
          <p:cNvPr id="122907" name="Text Box 26"/>
          <p:cNvSpPr txBox="1">
            <a:spLocks noChangeArrowheads="1"/>
          </p:cNvSpPr>
          <p:nvPr/>
        </p:nvSpPr>
        <p:spPr bwMode="auto">
          <a:xfrm>
            <a:off x="4319588" y="2898775"/>
            <a:ext cx="36036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3</a:t>
            </a:r>
          </a:p>
        </p:txBody>
      </p:sp>
      <p:sp>
        <p:nvSpPr>
          <p:cNvPr id="122908" name="Text Box 27"/>
          <p:cNvSpPr txBox="1">
            <a:spLocks noChangeArrowheads="1"/>
          </p:cNvSpPr>
          <p:nvPr/>
        </p:nvSpPr>
        <p:spPr bwMode="auto">
          <a:xfrm>
            <a:off x="5472113" y="2935288"/>
            <a:ext cx="36036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3</a:t>
            </a:r>
          </a:p>
        </p:txBody>
      </p:sp>
      <p:sp>
        <p:nvSpPr>
          <p:cNvPr id="122909" name="Text Box 28"/>
          <p:cNvSpPr txBox="1">
            <a:spLocks noChangeArrowheads="1"/>
          </p:cNvSpPr>
          <p:nvPr/>
        </p:nvSpPr>
        <p:spPr bwMode="auto">
          <a:xfrm>
            <a:off x="6408738" y="2935288"/>
            <a:ext cx="3587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3</a:t>
            </a:r>
          </a:p>
        </p:txBody>
      </p:sp>
      <p:sp>
        <p:nvSpPr>
          <p:cNvPr id="122910" name="Text Box 29"/>
          <p:cNvSpPr txBox="1">
            <a:spLocks noChangeArrowheads="1"/>
          </p:cNvSpPr>
          <p:nvPr/>
        </p:nvSpPr>
        <p:spPr bwMode="auto">
          <a:xfrm>
            <a:off x="7416800" y="2898775"/>
            <a:ext cx="3587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2</a:t>
            </a:r>
          </a:p>
        </p:txBody>
      </p:sp>
      <p:sp>
        <p:nvSpPr>
          <p:cNvPr id="122911" name="Freeform 30"/>
          <p:cNvSpPr>
            <a:spLocks/>
          </p:cNvSpPr>
          <p:nvPr/>
        </p:nvSpPr>
        <p:spPr bwMode="auto">
          <a:xfrm>
            <a:off x="5076825" y="2287588"/>
            <a:ext cx="250825" cy="41275"/>
          </a:xfrm>
          <a:custGeom>
            <a:avLst/>
            <a:gdLst>
              <a:gd name="T0" fmla="*/ 0 w 158"/>
              <a:gd name="T1" fmla="*/ 0 h 26"/>
              <a:gd name="T2" fmla="*/ 142875 w 158"/>
              <a:gd name="T3" fmla="*/ 34925 h 26"/>
              <a:gd name="T4" fmla="*/ 215900 w 158"/>
              <a:gd name="T5" fmla="*/ 34925 h 26"/>
              <a:gd name="T6" fmla="*/ 250825 w 158"/>
              <a:gd name="T7" fmla="*/ 0 h 26"/>
              <a:gd name="T8" fmla="*/ 0 60000 65536"/>
              <a:gd name="T9" fmla="*/ 0 60000 65536"/>
              <a:gd name="T10" fmla="*/ 0 60000 65536"/>
              <a:gd name="T11" fmla="*/ 0 60000 65536"/>
              <a:gd name="T12" fmla="*/ 0 w 158"/>
              <a:gd name="T13" fmla="*/ 0 h 26"/>
              <a:gd name="T14" fmla="*/ 158 w 158"/>
              <a:gd name="T15" fmla="*/ 26 h 26"/>
            </a:gdLst>
            <a:ahLst/>
            <a:cxnLst>
              <a:cxn ang="T8">
                <a:pos x="T0" y="T1"/>
              </a:cxn>
              <a:cxn ang="T9">
                <a:pos x="T2" y="T3"/>
              </a:cxn>
              <a:cxn ang="T10">
                <a:pos x="T4" y="T5"/>
              </a:cxn>
              <a:cxn ang="T11">
                <a:pos x="T6" y="T7"/>
              </a:cxn>
            </a:cxnLst>
            <a:rect l="T12" t="T13" r="T14" b="T15"/>
            <a:pathLst>
              <a:path w="158" h="26">
                <a:moveTo>
                  <a:pt x="0" y="0"/>
                </a:moveTo>
                <a:cubicBezTo>
                  <a:pt x="33" y="9"/>
                  <a:pt x="67" y="18"/>
                  <a:pt x="90" y="22"/>
                </a:cubicBezTo>
                <a:cubicBezTo>
                  <a:pt x="113" y="26"/>
                  <a:pt x="125" y="26"/>
                  <a:pt x="136" y="22"/>
                </a:cubicBezTo>
                <a:cubicBezTo>
                  <a:pt x="147" y="18"/>
                  <a:pt x="154" y="4"/>
                  <a:pt x="158" y="0"/>
                </a:cubicBezTo>
              </a:path>
            </a:pathLst>
          </a:custGeom>
          <a:noFill/>
          <a:ln w="9525">
            <a:solidFill>
              <a:srgbClr val="0000CC"/>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22912" name="Arc 31"/>
          <p:cNvSpPr>
            <a:spLocks/>
          </p:cNvSpPr>
          <p:nvPr/>
        </p:nvSpPr>
        <p:spPr bwMode="auto">
          <a:xfrm flipV="1">
            <a:off x="6985000" y="2284413"/>
            <a:ext cx="180975" cy="38100"/>
          </a:xfrm>
          <a:custGeom>
            <a:avLst/>
            <a:gdLst>
              <a:gd name="T0" fmla="*/ 0 w 21600"/>
              <a:gd name="T1" fmla="*/ 0 h 23859"/>
              <a:gd name="T2" fmla="*/ 179986 w 21600"/>
              <a:gd name="T3" fmla="*/ 38100 h 23859"/>
              <a:gd name="T4" fmla="*/ 0 w 21600"/>
              <a:gd name="T5" fmla="*/ 34493 h 23859"/>
              <a:gd name="T6" fmla="*/ 0 60000 65536"/>
              <a:gd name="T7" fmla="*/ 0 60000 65536"/>
              <a:gd name="T8" fmla="*/ 0 60000 65536"/>
              <a:gd name="T9" fmla="*/ 0 w 21600"/>
              <a:gd name="T10" fmla="*/ 0 h 23859"/>
              <a:gd name="T11" fmla="*/ 21600 w 21600"/>
              <a:gd name="T12" fmla="*/ 23859 h 23859"/>
            </a:gdLst>
            <a:ahLst/>
            <a:cxnLst>
              <a:cxn ang="T6">
                <a:pos x="T0" y="T1"/>
              </a:cxn>
              <a:cxn ang="T7">
                <a:pos x="T2" y="T3"/>
              </a:cxn>
              <a:cxn ang="T8">
                <a:pos x="T4" y="T5"/>
              </a:cxn>
            </a:cxnLst>
            <a:rect l="T9" t="T10" r="T11" b="T12"/>
            <a:pathLst>
              <a:path w="21600" h="23859" fill="none" extrusionOk="0">
                <a:moveTo>
                  <a:pt x="-1" y="0"/>
                </a:moveTo>
                <a:cubicBezTo>
                  <a:pt x="11929" y="0"/>
                  <a:pt x="21600" y="9670"/>
                  <a:pt x="21600" y="21600"/>
                </a:cubicBezTo>
                <a:cubicBezTo>
                  <a:pt x="21600" y="22354"/>
                  <a:pt x="21560" y="23108"/>
                  <a:pt x="21481" y="23858"/>
                </a:cubicBezTo>
              </a:path>
              <a:path w="21600" h="23859" stroke="0" extrusionOk="0">
                <a:moveTo>
                  <a:pt x="-1" y="0"/>
                </a:moveTo>
                <a:cubicBezTo>
                  <a:pt x="11929" y="0"/>
                  <a:pt x="21600" y="9670"/>
                  <a:pt x="21600" y="21600"/>
                </a:cubicBezTo>
                <a:cubicBezTo>
                  <a:pt x="21600" y="22354"/>
                  <a:pt x="21560" y="23108"/>
                  <a:pt x="21481" y="23858"/>
                </a:cubicBezTo>
                <a:lnTo>
                  <a:pt x="0" y="21600"/>
                </a:lnTo>
                <a:close/>
              </a:path>
            </a:pathLst>
          </a:custGeom>
          <a:noFill/>
          <a:ln w="9525">
            <a:solidFill>
              <a:srgbClr val="0000CC"/>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22913" name="Text Box 32"/>
          <p:cNvSpPr txBox="1">
            <a:spLocks noChangeArrowheads="1"/>
          </p:cNvSpPr>
          <p:nvPr/>
        </p:nvSpPr>
        <p:spPr bwMode="auto">
          <a:xfrm>
            <a:off x="3995738" y="4843463"/>
            <a:ext cx="424815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zh-CN" altLang="en-US" sz="2000" b="1" dirty="0">
                <a:solidFill>
                  <a:srgbClr val="0000CC"/>
                </a:solidFill>
              </a:rPr>
              <a:t>按和代价法：</a:t>
            </a:r>
          </a:p>
          <a:p>
            <a:pPr eaLnBrk="1" hangingPunct="1">
              <a:spcBef>
                <a:spcPct val="50000"/>
              </a:spcBef>
            </a:pPr>
            <a:r>
              <a:rPr lang="zh-CN" altLang="en-US" sz="2000" b="1" dirty="0">
                <a:solidFill>
                  <a:srgbClr val="0000CC"/>
                </a:solidFill>
              </a:rPr>
              <a:t>   例</a:t>
            </a:r>
            <a:r>
              <a:rPr lang="zh-CN" altLang="en-US" sz="2000" b="1" dirty="0" smtClean="0">
                <a:solidFill>
                  <a:srgbClr val="0000CC"/>
                </a:solidFill>
              </a:rPr>
              <a:t>，结点</a:t>
            </a:r>
            <a:r>
              <a:rPr lang="en-US" altLang="zh-CN" sz="2000" b="1" dirty="0" smtClean="0">
                <a:solidFill>
                  <a:srgbClr val="0000CC"/>
                </a:solidFill>
              </a:rPr>
              <a:t>A</a:t>
            </a:r>
            <a:r>
              <a:rPr lang="zh-CN" altLang="en-US" sz="2000" b="1" dirty="0">
                <a:solidFill>
                  <a:srgbClr val="0000CC"/>
                </a:solidFill>
              </a:rPr>
              <a:t>的值</a:t>
            </a:r>
            <a:r>
              <a:rPr lang="en-US" altLang="zh-CN" sz="2000" b="1" dirty="0">
                <a:solidFill>
                  <a:srgbClr val="0000CC"/>
                </a:solidFill>
              </a:rPr>
              <a:t>=3+3+1+1=8</a:t>
            </a:r>
          </a:p>
        </p:txBody>
      </p:sp>
      <p:sp>
        <p:nvSpPr>
          <p:cNvPr id="122914" name="Text Box 33"/>
          <p:cNvSpPr txBox="1">
            <a:spLocks noChangeArrowheads="1"/>
          </p:cNvSpPr>
          <p:nvPr/>
        </p:nvSpPr>
        <p:spPr bwMode="auto">
          <a:xfrm>
            <a:off x="4643438" y="3548063"/>
            <a:ext cx="284321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zh-CN" altLang="en-US" b="1">
                <a:solidFill>
                  <a:srgbClr val="0000CC"/>
                </a:solidFill>
              </a:rPr>
              <a:t>扩展</a:t>
            </a:r>
            <a:r>
              <a:rPr lang="en-US" altLang="zh-CN" b="1">
                <a:solidFill>
                  <a:srgbClr val="0000CC"/>
                </a:solidFill>
              </a:rPr>
              <a:t>S</a:t>
            </a:r>
            <a:r>
              <a:rPr lang="en-US" altLang="zh-CN" b="1" baseline="-25000">
                <a:solidFill>
                  <a:srgbClr val="0000CC"/>
                </a:solidFill>
              </a:rPr>
              <a:t>0</a:t>
            </a:r>
            <a:r>
              <a:rPr lang="zh-CN" altLang="en-US" b="1">
                <a:solidFill>
                  <a:srgbClr val="0000CC"/>
                </a:solidFill>
              </a:rPr>
              <a:t>后得到的与</a:t>
            </a:r>
            <a:r>
              <a:rPr lang="en-US" altLang="zh-CN" b="1">
                <a:solidFill>
                  <a:srgbClr val="0000CC"/>
                </a:solidFill>
              </a:rPr>
              <a:t>/</a:t>
            </a:r>
            <a:r>
              <a:rPr lang="zh-CN" altLang="en-US" b="1">
                <a:solidFill>
                  <a:srgbClr val="0000CC"/>
                </a:solidFill>
              </a:rPr>
              <a:t>或树</a:t>
            </a:r>
          </a:p>
        </p:txBody>
      </p:sp>
      <p:sp>
        <p:nvSpPr>
          <p:cNvPr id="262178" name="Rectangle 34"/>
          <p:cNvSpPr>
            <a:spLocks noChangeArrowheads="1"/>
          </p:cNvSpPr>
          <p:nvPr/>
        </p:nvSpPr>
        <p:spPr bwMode="auto">
          <a:xfrm>
            <a:off x="503238" y="5841268"/>
            <a:ext cx="5005387" cy="671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en-US" altLang="zh-CN" b="1">
              <a:solidFill>
                <a:srgbClr val="0000CC"/>
              </a:solidFill>
            </a:endParaRPr>
          </a:p>
          <a:p>
            <a:r>
              <a:rPr lang="en-US" altLang="zh-CN" b="1">
                <a:solidFill>
                  <a:srgbClr val="0000CC"/>
                </a:solidFill>
              </a:rPr>
              <a:t>    </a:t>
            </a:r>
            <a:r>
              <a:rPr lang="zh-CN" altLang="en-US" sz="2000" b="1">
                <a:solidFill>
                  <a:srgbClr val="0000CC"/>
                </a:solidFill>
              </a:rPr>
              <a:t>此时，</a:t>
            </a:r>
            <a:r>
              <a:rPr lang="en-US" altLang="zh-CN" sz="2000" b="1">
                <a:solidFill>
                  <a:srgbClr val="0000CC"/>
                </a:solidFill>
              </a:rPr>
              <a:t>S</a:t>
            </a:r>
            <a:r>
              <a:rPr lang="en-US" altLang="zh-CN" sz="2000" b="1" baseline="-25000">
                <a:solidFill>
                  <a:srgbClr val="0000CC"/>
                </a:solidFill>
              </a:rPr>
              <a:t>0</a:t>
            </a:r>
            <a:r>
              <a:rPr lang="zh-CN" altLang="en-US" sz="2000" b="1">
                <a:solidFill>
                  <a:srgbClr val="0000CC"/>
                </a:solidFill>
              </a:rPr>
              <a:t>的右子树是当前的希望树。</a:t>
            </a:r>
          </a:p>
        </p:txBody>
      </p:sp>
      <p:sp>
        <p:nvSpPr>
          <p:cNvPr id="122916" name="Rectangle 35"/>
          <p:cNvSpPr>
            <a:spLocks noChangeArrowheads="1"/>
          </p:cNvSpPr>
          <p:nvPr/>
        </p:nvSpPr>
        <p:spPr bwMode="auto">
          <a:xfrm>
            <a:off x="431540" y="188640"/>
            <a:ext cx="8675687"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400" b="1" dirty="0">
                <a:solidFill>
                  <a:schemeClr val="accent2"/>
                </a:solidFill>
                <a:latin typeface="方正姚体" pitchFamily="2" charset="-122"/>
                <a:ea typeface="方正姚体" pitchFamily="2" charset="-122"/>
                <a:cs typeface="+mj-cs"/>
              </a:rPr>
              <a:t>与</a:t>
            </a:r>
            <a:r>
              <a:rPr lang="en-US" altLang="zh-CN" sz="4400" b="1" dirty="0">
                <a:solidFill>
                  <a:schemeClr val="accent2"/>
                </a:solidFill>
                <a:latin typeface="方正姚体" pitchFamily="2" charset="-122"/>
                <a:ea typeface="方正姚体" pitchFamily="2" charset="-122"/>
                <a:cs typeface="+mj-cs"/>
              </a:rPr>
              <a:t>/</a:t>
            </a:r>
            <a:r>
              <a:rPr lang="zh-CN" altLang="en-US" sz="4400" b="1" dirty="0">
                <a:solidFill>
                  <a:schemeClr val="accent2"/>
                </a:solidFill>
                <a:latin typeface="方正姚体" pitchFamily="2" charset="-122"/>
                <a:ea typeface="方正姚体" pitchFamily="2" charset="-122"/>
                <a:cs typeface="+mj-cs"/>
              </a:rPr>
              <a:t>或树的启发式搜索过程</a:t>
            </a:r>
            <a:r>
              <a:rPr lang="en-US" altLang="zh-CN" sz="4400" b="1" dirty="0">
                <a:solidFill>
                  <a:schemeClr val="accent2"/>
                </a:solidFill>
                <a:latin typeface="方正姚体" pitchFamily="2" charset="-122"/>
                <a:ea typeface="方正姚体" pitchFamily="2" charset="-122"/>
                <a:cs typeface="+mj-cs"/>
              </a:rPr>
              <a:t>(</a:t>
            </a:r>
            <a:r>
              <a:rPr lang="zh-CN" altLang="en-US" sz="4400" b="1" dirty="0">
                <a:solidFill>
                  <a:schemeClr val="accent2"/>
                </a:solidFill>
                <a:latin typeface="方正姚体" pitchFamily="2" charset="-122"/>
                <a:ea typeface="方正姚体" pitchFamily="2" charset="-122"/>
                <a:cs typeface="+mj-cs"/>
              </a:rPr>
              <a:t>例</a:t>
            </a:r>
            <a:r>
              <a:rPr lang="en-US" altLang="zh-CN" sz="4400" b="1" dirty="0">
                <a:solidFill>
                  <a:schemeClr val="accent2"/>
                </a:solidFill>
                <a:latin typeface="方正姚体" pitchFamily="2" charset="-122"/>
                <a:ea typeface="方正姚体" pitchFamily="2" charset="-122"/>
                <a:cs typeface="+mj-cs"/>
              </a:rPr>
              <a:t>)</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21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2178" grpId="0"/>
    </p:bld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Text Box 2"/>
          <p:cNvSpPr txBox="1">
            <a:spLocks noChangeArrowheads="1"/>
          </p:cNvSpPr>
          <p:nvPr/>
        </p:nvSpPr>
        <p:spPr bwMode="auto">
          <a:xfrm>
            <a:off x="358775" y="728663"/>
            <a:ext cx="2881077"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just" eaLnBrk="1" hangingPunct="1"/>
            <a:r>
              <a:rPr lang="zh-CN" altLang="en-US" sz="2400" b="1" dirty="0" smtClean="0">
                <a:latin typeface="幼圆" pitchFamily="49" charset="-122"/>
                <a:ea typeface="幼圆" pitchFamily="49" charset="-122"/>
              </a:rPr>
              <a:t>扩展结点</a:t>
            </a:r>
            <a:r>
              <a:rPr lang="en-US" altLang="zh-CN" sz="2400" b="1" dirty="0" smtClean="0">
                <a:latin typeface="幼圆" pitchFamily="49" charset="-122"/>
                <a:ea typeface="幼圆" pitchFamily="49" charset="-122"/>
              </a:rPr>
              <a:t>E</a:t>
            </a:r>
            <a:r>
              <a:rPr lang="zh-CN" altLang="en-US" sz="2400" b="1" dirty="0">
                <a:latin typeface="幼圆" pitchFamily="49" charset="-122"/>
                <a:ea typeface="幼圆" pitchFamily="49" charset="-122"/>
              </a:rPr>
              <a:t>，得到如右图所示的与</a:t>
            </a:r>
            <a:r>
              <a:rPr lang="en-US" altLang="zh-CN" sz="2400" b="1" dirty="0">
                <a:latin typeface="幼圆" pitchFamily="49" charset="-122"/>
                <a:ea typeface="幼圆" pitchFamily="49" charset="-122"/>
              </a:rPr>
              <a:t>/</a:t>
            </a:r>
            <a:r>
              <a:rPr lang="zh-CN" altLang="en-US" sz="2400" b="1" dirty="0">
                <a:latin typeface="幼圆" pitchFamily="49" charset="-122"/>
                <a:ea typeface="幼圆" pitchFamily="49" charset="-122"/>
              </a:rPr>
              <a:t>或树。</a:t>
            </a:r>
          </a:p>
          <a:p>
            <a:pPr algn="just" eaLnBrk="1" hangingPunct="1"/>
            <a:r>
              <a:rPr lang="zh-CN" altLang="en-US" sz="2400" b="1" dirty="0">
                <a:latin typeface="幼圆" pitchFamily="49" charset="-122"/>
                <a:ea typeface="幼圆" pitchFamily="49" charset="-122"/>
              </a:rPr>
              <a:t> </a:t>
            </a:r>
            <a:endParaRPr lang="en-US" altLang="zh-CN" sz="2400" b="1" dirty="0" smtClean="0">
              <a:latin typeface="幼圆" pitchFamily="49" charset="-122"/>
              <a:ea typeface="幼圆" pitchFamily="49" charset="-122"/>
            </a:endParaRPr>
          </a:p>
          <a:p>
            <a:pPr algn="just" eaLnBrk="1" hangingPunct="1"/>
            <a:r>
              <a:rPr lang="zh-CN" altLang="en-US" sz="2400" b="1" dirty="0" smtClean="0">
                <a:latin typeface="幼圆" pitchFamily="49" charset="-122"/>
                <a:ea typeface="幼圆" pitchFamily="49" charset="-122"/>
              </a:rPr>
              <a:t>此时</a:t>
            </a:r>
            <a:r>
              <a:rPr lang="zh-CN" altLang="en-US" sz="2400" b="1" dirty="0">
                <a:latin typeface="幼圆" pitchFamily="49" charset="-122"/>
                <a:ea typeface="幼圆" pitchFamily="49" charset="-122"/>
              </a:rPr>
              <a:t>，由右子树求出的</a:t>
            </a:r>
            <a:r>
              <a:rPr lang="en-US" altLang="zh-CN" sz="2400" b="1" dirty="0">
                <a:latin typeface="幼圆" pitchFamily="49" charset="-122"/>
                <a:ea typeface="幼圆" pitchFamily="49" charset="-122"/>
              </a:rPr>
              <a:t>h(S</a:t>
            </a:r>
            <a:r>
              <a:rPr lang="en-US" altLang="zh-CN" sz="2400" b="1" baseline="-25000" dirty="0">
                <a:latin typeface="幼圆" pitchFamily="49" charset="-122"/>
                <a:ea typeface="幼圆" pitchFamily="49" charset="-122"/>
              </a:rPr>
              <a:t>0</a:t>
            </a:r>
            <a:r>
              <a:rPr lang="en-US" altLang="zh-CN" sz="2400" b="1" dirty="0">
                <a:latin typeface="幼圆" pitchFamily="49" charset="-122"/>
                <a:ea typeface="幼圆" pitchFamily="49" charset="-122"/>
              </a:rPr>
              <a:t>)=12</a:t>
            </a:r>
            <a:r>
              <a:rPr lang="zh-CN" altLang="en-US" sz="2400" b="1" dirty="0">
                <a:latin typeface="幼圆" pitchFamily="49" charset="-122"/>
                <a:ea typeface="幼圆" pitchFamily="49" charset="-122"/>
              </a:rPr>
              <a:t>。但是，由左子树求出的</a:t>
            </a:r>
            <a:r>
              <a:rPr lang="en-US" altLang="zh-CN" sz="2400" b="1" dirty="0">
                <a:latin typeface="幼圆" pitchFamily="49" charset="-122"/>
                <a:ea typeface="幼圆" pitchFamily="49" charset="-122"/>
              </a:rPr>
              <a:t>h(S</a:t>
            </a:r>
            <a:r>
              <a:rPr lang="en-US" altLang="zh-CN" sz="2400" b="1" baseline="-25000" dirty="0">
                <a:latin typeface="幼圆" pitchFamily="49" charset="-122"/>
                <a:ea typeface="幼圆" pitchFamily="49" charset="-122"/>
              </a:rPr>
              <a:t>0</a:t>
            </a:r>
            <a:r>
              <a:rPr lang="en-US" altLang="zh-CN" sz="2400" b="1" dirty="0">
                <a:latin typeface="幼圆" pitchFamily="49" charset="-122"/>
                <a:ea typeface="幼圆" pitchFamily="49" charset="-122"/>
              </a:rPr>
              <a:t>)=9</a:t>
            </a:r>
            <a:r>
              <a:rPr lang="zh-CN" altLang="en-US" sz="2400" b="1" dirty="0">
                <a:latin typeface="幼圆" pitchFamily="49" charset="-122"/>
                <a:ea typeface="幼圆" pitchFamily="49" charset="-122"/>
              </a:rPr>
              <a:t>。显然，左子树的代价小。因此，当前的希望树应改为左子树。</a:t>
            </a:r>
          </a:p>
        </p:txBody>
      </p:sp>
      <p:sp>
        <p:nvSpPr>
          <p:cNvPr id="123908" name="Oval 3"/>
          <p:cNvSpPr>
            <a:spLocks noChangeArrowheads="1"/>
          </p:cNvSpPr>
          <p:nvPr/>
        </p:nvSpPr>
        <p:spPr bwMode="auto">
          <a:xfrm>
            <a:off x="6264275" y="1052513"/>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23909" name="Oval 4"/>
          <p:cNvSpPr>
            <a:spLocks noChangeArrowheads="1"/>
          </p:cNvSpPr>
          <p:nvPr/>
        </p:nvSpPr>
        <p:spPr bwMode="auto">
          <a:xfrm>
            <a:off x="5219700" y="1592263"/>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23910" name="Oval 5"/>
          <p:cNvSpPr>
            <a:spLocks noChangeArrowheads="1"/>
          </p:cNvSpPr>
          <p:nvPr/>
        </p:nvSpPr>
        <p:spPr bwMode="auto">
          <a:xfrm>
            <a:off x="7056438" y="1592263"/>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23911" name="Oval 6"/>
          <p:cNvSpPr>
            <a:spLocks noChangeArrowheads="1"/>
          </p:cNvSpPr>
          <p:nvPr/>
        </p:nvSpPr>
        <p:spPr bwMode="auto">
          <a:xfrm>
            <a:off x="4500563" y="2168525"/>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23912" name="Oval 7"/>
          <p:cNvSpPr>
            <a:spLocks noChangeArrowheads="1"/>
          </p:cNvSpPr>
          <p:nvPr/>
        </p:nvSpPr>
        <p:spPr bwMode="auto">
          <a:xfrm>
            <a:off x="5651500" y="2168525"/>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23913" name="Oval 8"/>
          <p:cNvSpPr>
            <a:spLocks noChangeArrowheads="1"/>
          </p:cNvSpPr>
          <p:nvPr/>
        </p:nvSpPr>
        <p:spPr bwMode="auto">
          <a:xfrm>
            <a:off x="6551613" y="2168525"/>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23914" name="Oval 9"/>
          <p:cNvSpPr>
            <a:spLocks noChangeArrowheads="1"/>
          </p:cNvSpPr>
          <p:nvPr/>
        </p:nvSpPr>
        <p:spPr bwMode="auto">
          <a:xfrm>
            <a:off x="7524750" y="2168525"/>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23915" name="Line 10"/>
          <p:cNvSpPr>
            <a:spLocks noChangeShapeType="1"/>
          </p:cNvSpPr>
          <p:nvPr/>
        </p:nvSpPr>
        <p:spPr bwMode="auto">
          <a:xfrm flipH="1">
            <a:off x="5292725" y="1125538"/>
            <a:ext cx="971550" cy="503237"/>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3916" name="Line 11"/>
          <p:cNvSpPr>
            <a:spLocks noChangeShapeType="1"/>
          </p:cNvSpPr>
          <p:nvPr/>
        </p:nvSpPr>
        <p:spPr bwMode="auto">
          <a:xfrm>
            <a:off x="6372225" y="1125538"/>
            <a:ext cx="684213" cy="466725"/>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3917" name="Line 12"/>
          <p:cNvSpPr>
            <a:spLocks noChangeShapeType="1"/>
          </p:cNvSpPr>
          <p:nvPr/>
        </p:nvSpPr>
        <p:spPr bwMode="auto">
          <a:xfrm flipH="1">
            <a:off x="4572000" y="1665288"/>
            <a:ext cx="647700" cy="539750"/>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3918" name="Line 13"/>
          <p:cNvSpPr>
            <a:spLocks noChangeShapeType="1"/>
          </p:cNvSpPr>
          <p:nvPr/>
        </p:nvSpPr>
        <p:spPr bwMode="auto">
          <a:xfrm>
            <a:off x="5292725" y="1700213"/>
            <a:ext cx="358775" cy="504825"/>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3919" name="Line 14"/>
          <p:cNvSpPr>
            <a:spLocks noChangeShapeType="1"/>
          </p:cNvSpPr>
          <p:nvPr/>
        </p:nvSpPr>
        <p:spPr bwMode="auto">
          <a:xfrm flipH="1">
            <a:off x="6624638" y="1700213"/>
            <a:ext cx="431800" cy="468312"/>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3920" name="Line 15"/>
          <p:cNvSpPr>
            <a:spLocks noChangeShapeType="1"/>
          </p:cNvSpPr>
          <p:nvPr/>
        </p:nvSpPr>
        <p:spPr bwMode="auto">
          <a:xfrm>
            <a:off x="7127875" y="1700213"/>
            <a:ext cx="431800" cy="468312"/>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3921" name="Text Box 16"/>
          <p:cNvSpPr txBox="1">
            <a:spLocks noChangeArrowheads="1"/>
          </p:cNvSpPr>
          <p:nvPr/>
        </p:nvSpPr>
        <p:spPr bwMode="auto">
          <a:xfrm>
            <a:off x="5651500" y="873125"/>
            <a:ext cx="5048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S</a:t>
            </a:r>
            <a:r>
              <a:rPr lang="en-US" altLang="zh-CN" baseline="-25000">
                <a:solidFill>
                  <a:srgbClr val="0000CC"/>
                </a:solidFill>
              </a:rPr>
              <a:t>0</a:t>
            </a:r>
          </a:p>
        </p:txBody>
      </p:sp>
      <p:sp>
        <p:nvSpPr>
          <p:cNvPr id="123922" name="Text Box 17"/>
          <p:cNvSpPr txBox="1">
            <a:spLocks noChangeArrowheads="1"/>
          </p:cNvSpPr>
          <p:nvPr/>
        </p:nvSpPr>
        <p:spPr bwMode="auto">
          <a:xfrm>
            <a:off x="6551613" y="944563"/>
            <a:ext cx="3254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9</a:t>
            </a:r>
          </a:p>
        </p:txBody>
      </p:sp>
      <p:sp>
        <p:nvSpPr>
          <p:cNvPr id="123923" name="Text Box 18"/>
          <p:cNvSpPr txBox="1">
            <a:spLocks noChangeArrowheads="1"/>
          </p:cNvSpPr>
          <p:nvPr/>
        </p:nvSpPr>
        <p:spPr bwMode="auto">
          <a:xfrm>
            <a:off x="4751388" y="1341438"/>
            <a:ext cx="36036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A</a:t>
            </a:r>
          </a:p>
        </p:txBody>
      </p:sp>
      <p:sp>
        <p:nvSpPr>
          <p:cNvPr id="123924" name="Text Box 19"/>
          <p:cNvSpPr txBox="1">
            <a:spLocks noChangeArrowheads="1"/>
          </p:cNvSpPr>
          <p:nvPr/>
        </p:nvSpPr>
        <p:spPr bwMode="auto">
          <a:xfrm>
            <a:off x="5508625" y="1592263"/>
            <a:ext cx="323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8</a:t>
            </a:r>
          </a:p>
        </p:txBody>
      </p:sp>
      <p:sp>
        <p:nvSpPr>
          <p:cNvPr id="123925" name="Text Box 20"/>
          <p:cNvSpPr txBox="1">
            <a:spLocks noChangeArrowheads="1"/>
          </p:cNvSpPr>
          <p:nvPr/>
        </p:nvSpPr>
        <p:spPr bwMode="auto">
          <a:xfrm>
            <a:off x="6443663" y="1520825"/>
            <a:ext cx="3968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D</a:t>
            </a:r>
          </a:p>
        </p:txBody>
      </p:sp>
      <p:sp>
        <p:nvSpPr>
          <p:cNvPr id="123926" name="Text Box 21"/>
          <p:cNvSpPr txBox="1">
            <a:spLocks noChangeArrowheads="1"/>
          </p:cNvSpPr>
          <p:nvPr/>
        </p:nvSpPr>
        <p:spPr bwMode="auto">
          <a:xfrm>
            <a:off x="7416800" y="1484313"/>
            <a:ext cx="46831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11</a:t>
            </a:r>
          </a:p>
        </p:txBody>
      </p:sp>
      <p:sp>
        <p:nvSpPr>
          <p:cNvPr id="123927" name="Text Box 22"/>
          <p:cNvSpPr txBox="1">
            <a:spLocks noChangeArrowheads="1"/>
          </p:cNvSpPr>
          <p:nvPr/>
        </p:nvSpPr>
        <p:spPr bwMode="auto">
          <a:xfrm>
            <a:off x="4067175" y="1952625"/>
            <a:ext cx="3254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B</a:t>
            </a:r>
          </a:p>
        </p:txBody>
      </p:sp>
      <p:sp>
        <p:nvSpPr>
          <p:cNvPr id="123928" name="Text Box 23"/>
          <p:cNvSpPr txBox="1">
            <a:spLocks noChangeArrowheads="1"/>
          </p:cNvSpPr>
          <p:nvPr/>
        </p:nvSpPr>
        <p:spPr bwMode="auto">
          <a:xfrm>
            <a:off x="5111750" y="2060575"/>
            <a:ext cx="3603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C</a:t>
            </a:r>
          </a:p>
        </p:txBody>
      </p:sp>
      <p:sp>
        <p:nvSpPr>
          <p:cNvPr id="123929" name="Text Box 24"/>
          <p:cNvSpPr txBox="1">
            <a:spLocks noChangeArrowheads="1"/>
          </p:cNvSpPr>
          <p:nvPr/>
        </p:nvSpPr>
        <p:spPr bwMode="auto">
          <a:xfrm>
            <a:off x="6119813" y="1989138"/>
            <a:ext cx="2889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E</a:t>
            </a:r>
          </a:p>
        </p:txBody>
      </p:sp>
      <p:sp>
        <p:nvSpPr>
          <p:cNvPr id="123930" name="Text Box 25"/>
          <p:cNvSpPr txBox="1">
            <a:spLocks noChangeArrowheads="1"/>
          </p:cNvSpPr>
          <p:nvPr/>
        </p:nvSpPr>
        <p:spPr bwMode="auto">
          <a:xfrm>
            <a:off x="7127875" y="1989138"/>
            <a:ext cx="2889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F</a:t>
            </a:r>
          </a:p>
        </p:txBody>
      </p:sp>
      <p:sp>
        <p:nvSpPr>
          <p:cNvPr id="123931" name="Text Box 26"/>
          <p:cNvSpPr txBox="1">
            <a:spLocks noChangeArrowheads="1"/>
          </p:cNvSpPr>
          <p:nvPr/>
        </p:nvSpPr>
        <p:spPr bwMode="auto">
          <a:xfrm>
            <a:off x="4319588" y="2384425"/>
            <a:ext cx="36036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3</a:t>
            </a:r>
          </a:p>
        </p:txBody>
      </p:sp>
      <p:sp>
        <p:nvSpPr>
          <p:cNvPr id="123932" name="Text Box 27"/>
          <p:cNvSpPr txBox="1">
            <a:spLocks noChangeArrowheads="1"/>
          </p:cNvSpPr>
          <p:nvPr/>
        </p:nvSpPr>
        <p:spPr bwMode="auto">
          <a:xfrm>
            <a:off x="5472113" y="2420938"/>
            <a:ext cx="36036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3</a:t>
            </a:r>
          </a:p>
        </p:txBody>
      </p:sp>
      <p:sp>
        <p:nvSpPr>
          <p:cNvPr id="123933" name="Text Box 28"/>
          <p:cNvSpPr txBox="1">
            <a:spLocks noChangeArrowheads="1"/>
          </p:cNvSpPr>
          <p:nvPr/>
        </p:nvSpPr>
        <p:spPr bwMode="auto">
          <a:xfrm>
            <a:off x="6767513" y="2060575"/>
            <a:ext cx="3587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7</a:t>
            </a:r>
          </a:p>
        </p:txBody>
      </p:sp>
      <p:sp>
        <p:nvSpPr>
          <p:cNvPr id="123934" name="Text Box 29"/>
          <p:cNvSpPr txBox="1">
            <a:spLocks noChangeArrowheads="1"/>
          </p:cNvSpPr>
          <p:nvPr/>
        </p:nvSpPr>
        <p:spPr bwMode="auto">
          <a:xfrm>
            <a:off x="7451725" y="2276475"/>
            <a:ext cx="3587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2</a:t>
            </a:r>
          </a:p>
        </p:txBody>
      </p:sp>
      <p:sp>
        <p:nvSpPr>
          <p:cNvPr id="123935" name="Freeform 30"/>
          <p:cNvSpPr>
            <a:spLocks/>
          </p:cNvSpPr>
          <p:nvPr/>
        </p:nvSpPr>
        <p:spPr bwMode="auto">
          <a:xfrm>
            <a:off x="5076825" y="1773238"/>
            <a:ext cx="250825" cy="41275"/>
          </a:xfrm>
          <a:custGeom>
            <a:avLst/>
            <a:gdLst>
              <a:gd name="T0" fmla="*/ 0 w 158"/>
              <a:gd name="T1" fmla="*/ 0 h 26"/>
              <a:gd name="T2" fmla="*/ 142875 w 158"/>
              <a:gd name="T3" fmla="*/ 34925 h 26"/>
              <a:gd name="T4" fmla="*/ 215900 w 158"/>
              <a:gd name="T5" fmla="*/ 34925 h 26"/>
              <a:gd name="T6" fmla="*/ 250825 w 158"/>
              <a:gd name="T7" fmla="*/ 0 h 26"/>
              <a:gd name="T8" fmla="*/ 0 60000 65536"/>
              <a:gd name="T9" fmla="*/ 0 60000 65536"/>
              <a:gd name="T10" fmla="*/ 0 60000 65536"/>
              <a:gd name="T11" fmla="*/ 0 60000 65536"/>
              <a:gd name="T12" fmla="*/ 0 w 158"/>
              <a:gd name="T13" fmla="*/ 0 h 26"/>
              <a:gd name="T14" fmla="*/ 158 w 158"/>
              <a:gd name="T15" fmla="*/ 26 h 26"/>
            </a:gdLst>
            <a:ahLst/>
            <a:cxnLst>
              <a:cxn ang="T8">
                <a:pos x="T0" y="T1"/>
              </a:cxn>
              <a:cxn ang="T9">
                <a:pos x="T2" y="T3"/>
              </a:cxn>
              <a:cxn ang="T10">
                <a:pos x="T4" y="T5"/>
              </a:cxn>
              <a:cxn ang="T11">
                <a:pos x="T6" y="T7"/>
              </a:cxn>
            </a:cxnLst>
            <a:rect l="T12" t="T13" r="T14" b="T15"/>
            <a:pathLst>
              <a:path w="158" h="26">
                <a:moveTo>
                  <a:pt x="0" y="0"/>
                </a:moveTo>
                <a:cubicBezTo>
                  <a:pt x="33" y="9"/>
                  <a:pt x="67" y="18"/>
                  <a:pt x="90" y="22"/>
                </a:cubicBezTo>
                <a:cubicBezTo>
                  <a:pt x="113" y="26"/>
                  <a:pt x="125" y="26"/>
                  <a:pt x="136" y="22"/>
                </a:cubicBezTo>
                <a:cubicBezTo>
                  <a:pt x="147" y="18"/>
                  <a:pt x="154" y="4"/>
                  <a:pt x="158" y="0"/>
                </a:cubicBezTo>
              </a:path>
            </a:pathLst>
          </a:custGeom>
          <a:noFill/>
          <a:ln w="9525">
            <a:solidFill>
              <a:srgbClr val="0000CC"/>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23936" name="Arc 31"/>
          <p:cNvSpPr>
            <a:spLocks/>
          </p:cNvSpPr>
          <p:nvPr/>
        </p:nvSpPr>
        <p:spPr bwMode="auto">
          <a:xfrm flipV="1">
            <a:off x="6985000" y="1770063"/>
            <a:ext cx="180975" cy="38100"/>
          </a:xfrm>
          <a:custGeom>
            <a:avLst/>
            <a:gdLst>
              <a:gd name="T0" fmla="*/ 0 w 21600"/>
              <a:gd name="T1" fmla="*/ 0 h 23859"/>
              <a:gd name="T2" fmla="*/ 179986 w 21600"/>
              <a:gd name="T3" fmla="*/ 38100 h 23859"/>
              <a:gd name="T4" fmla="*/ 0 w 21600"/>
              <a:gd name="T5" fmla="*/ 34493 h 23859"/>
              <a:gd name="T6" fmla="*/ 0 60000 65536"/>
              <a:gd name="T7" fmla="*/ 0 60000 65536"/>
              <a:gd name="T8" fmla="*/ 0 60000 65536"/>
              <a:gd name="T9" fmla="*/ 0 w 21600"/>
              <a:gd name="T10" fmla="*/ 0 h 23859"/>
              <a:gd name="T11" fmla="*/ 21600 w 21600"/>
              <a:gd name="T12" fmla="*/ 23859 h 23859"/>
            </a:gdLst>
            <a:ahLst/>
            <a:cxnLst>
              <a:cxn ang="T6">
                <a:pos x="T0" y="T1"/>
              </a:cxn>
              <a:cxn ang="T7">
                <a:pos x="T2" y="T3"/>
              </a:cxn>
              <a:cxn ang="T8">
                <a:pos x="T4" y="T5"/>
              </a:cxn>
            </a:cxnLst>
            <a:rect l="T9" t="T10" r="T11" b="T12"/>
            <a:pathLst>
              <a:path w="21600" h="23859" fill="none" extrusionOk="0">
                <a:moveTo>
                  <a:pt x="-1" y="0"/>
                </a:moveTo>
                <a:cubicBezTo>
                  <a:pt x="11929" y="0"/>
                  <a:pt x="21600" y="9670"/>
                  <a:pt x="21600" y="21600"/>
                </a:cubicBezTo>
                <a:cubicBezTo>
                  <a:pt x="21600" y="22354"/>
                  <a:pt x="21560" y="23108"/>
                  <a:pt x="21481" y="23858"/>
                </a:cubicBezTo>
              </a:path>
              <a:path w="21600" h="23859" stroke="0" extrusionOk="0">
                <a:moveTo>
                  <a:pt x="-1" y="0"/>
                </a:moveTo>
                <a:cubicBezTo>
                  <a:pt x="11929" y="0"/>
                  <a:pt x="21600" y="9670"/>
                  <a:pt x="21600" y="21600"/>
                </a:cubicBezTo>
                <a:cubicBezTo>
                  <a:pt x="21600" y="22354"/>
                  <a:pt x="21560" y="23108"/>
                  <a:pt x="21481" y="23858"/>
                </a:cubicBezTo>
                <a:lnTo>
                  <a:pt x="0"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23937" name="Oval 32"/>
          <p:cNvSpPr>
            <a:spLocks noChangeArrowheads="1"/>
          </p:cNvSpPr>
          <p:nvPr/>
        </p:nvSpPr>
        <p:spPr bwMode="auto">
          <a:xfrm>
            <a:off x="6443663" y="3176588"/>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23938" name="Oval 33"/>
          <p:cNvSpPr>
            <a:spLocks noChangeArrowheads="1"/>
          </p:cNvSpPr>
          <p:nvPr/>
        </p:nvSpPr>
        <p:spPr bwMode="auto">
          <a:xfrm>
            <a:off x="7272338" y="3176588"/>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23939" name="Oval 34"/>
          <p:cNvSpPr>
            <a:spLocks noChangeArrowheads="1"/>
          </p:cNvSpPr>
          <p:nvPr/>
        </p:nvSpPr>
        <p:spPr bwMode="auto">
          <a:xfrm>
            <a:off x="6372225" y="4113213"/>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23940" name="Oval 35"/>
          <p:cNvSpPr>
            <a:spLocks noChangeArrowheads="1"/>
          </p:cNvSpPr>
          <p:nvPr/>
        </p:nvSpPr>
        <p:spPr bwMode="auto">
          <a:xfrm>
            <a:off x="7019925" y="4076700"/>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23941" name="Oval 36"/>
          <p:cNvSpPr>
            <a:spLocks noChangeArrowheads="1"/>
          </p:cNvSpPr>
          <p:nvPr/>
        </p:nvSpPr>
        <p:spPr bwMode="auto">
          <a:xfrm>
            <a:off x="7559675" y="4041775"/>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23942" name="Oval 37"/>
          <p:cNvSpPr>
            <a:spLocks noChangeArrowheads="1"/>
          </p:cNvSpPr>
          <p:nvPr/>
        </p:nvSpPr>
        <p:spPr bwMode="auto">
          <a:xfrm>
            <a:off x="8388350" y="4076700"/>
            <a:ext cx="107950" cy="144463"/>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23943" name="Line 38"/>
          <p:cNvSpPr>
            <a:spLocks noChangeShapeType="1"/>
          </p:cNvSpPr>
          <p:nvPr/>
        </p:nvSpPr>
        <p:spPr bwMode="auto">
          <a:xfrm flipH="1">
            <a:off x="6516688" y="2276475"/>
            <a:ext cx="34925" cy="865188"/>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3944" name="Line 39"/>
          <p:cNvSpPr>
            <a:spLocks noChangeShapeType="1"/>
          </p:cNvSpPr>
          <p:nvPr/>
        </p:nvSpPr>
        <p:spPr bwMode="auto">
          <a:xfrm>
            <a:off x="6588125" y="2276475"/>
            <a:ext cx="684213" cy="936625"/>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3945" name="Line 40"/>
          <p:cNvSpPr>
            <a:spLocks noChangeShapeType="1"/>
          </p:cNvSpPr>
          <p:nvPr/>
        </p:nvSpPr>
        <p:spPr bwMode="auto">
          <a:xfrm flipH="1">
            <a:off x="6443663" y="3284538"/>
            <a:ext cx="36512" cy="828675"/>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3946" name="Line 41"/>
          <p:cNvSpPr>
            <a:spLocks noChangeShapeType="1"/>
          </p:cNvSpPr>
          <p:nvPr/>
        </p:nvSpPr>
        <p:spPr bwMode="auto">
          <a:xfrm>
            <a:off x="6551613" y="3284538"/>
            <a:ext cx="504825" cy="757237"/>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3947" name="Line 42"/>
          <p:cNvSpPr>
            <a:spLocks noChangeShapeType="1"/>
          </p:cNvSpPr>
          <p:nvPr/>
        </p:nvSpPr>
        <p:spPr bwMode="auto">
          <a:xfrm>
            <a:off x="7343775" y="3284538"/>
            <a:ext cx="288925" cy="828675"/>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3948" name="Line 43"/>
          <p:cNvSpPr>
            <a:spLocks noChangeShapeType="1"/>
          </p:cNvSpPr>
          <p:nvPr/>
        </p:nvSpPr>
        <p:spPr bwMode="auto">
          <a:xfrm>
            <a:off x="7343775" y="3284538"/>
            <a:ext cx="1081088" cy="828675"/>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3949" name="Text Box 44"/>
          <p:cNvSpPr txBox="1">
            <a:spLocks noChangeArrowheads="1"/>
          </p:cNvSpPr>
          <p:nvPr/>
        </p:nvSpPr>
        <p:spPr bwMode="auto">
          <a:xfrm>
            <a:off x="6335713" y="4292600"/>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3</a:t>
            </a:r>
          </a:p>
        </p:txBody>
      </p:sp>
      <p:sp>
        <p:nvSpPr>
          <p:cNvPr id="123950" name="Text Box 45"/>
          <p:cNvSpPr txBox="1">
            <a:spLocks noChangeArrowheads="1"/>
          </p:cNvSpPr>
          <p:nvPr/>
        </p:nvSpPr>
        <p:spPr bwMode="auto">
          <a:xfrm>
            <a:off x="6985000" y="4292600"/>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2</a:t>
            </a:r>
          </a:p>
        </p:txBody>
      </p:sp>
      <p:sp>
        <p:nvSpPr>
          <p:cNvPr id="123951" name="Text Box 46"/>
          <p:cNvSpPr txBox="1">
            <a:spLocks noChangeArrowheads="1"/>
          </p:cNvSpPr>
          <p:nvPr/>
        </p:nvSpPr>
        <p:spPr bwMode="auto">
          <a:xfrm>
            <a:off x="7559675" y="4257675"/>
            <a:ext cx="3952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2</a:t>
            </a:r>
          </a:p>
        </p:txBody>
      </p:sp>
      <p:sp>
        <p:nvSpPr>
          <p:cNvPr id="123952" name="Text Box 47"/>
          <p:cNvSpPr txBox="1">
            <a:spLocks noChangeArrowheads="1"/>
          </p:cNvSpPr>
          <p:nvPr/>
        </p:nvSpPr>
        <p:spPr bwMode="auto">
          <a:xfrm>
            <a:off x="8280400" y="4292600"/>
            <a:ext cx="3603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2</a:t>
            </a:r>
          </a:p>
        </p:txBody>
      </p:sp>
      <p:sp>
        <p:nvSpPr>
          <p:cNvPr id="123953" name="Freeform 48"/>
          <p:cNvSpPr>
            <a:spLocks/>
          </p:cNvSpPr>
          <p:nvPr/>
        </p:nvSpPr>
        <p:spPr bwMode="auto">
          <a:xfrm>
            <a:off x="6443663" y="3429000"/>
            <a:ext cx="215900" cy="42863"/>
          </a:xfrm>
          <a:custGeom>
            <a:avLst/>
            <a:gdLst>
              <a:gd name="T0" fmla="*/ 0 w 136"/>
              <a:gd name="T1" fmla="*/ 36513 h 27"/>
              <a:gd name="T2" fmla="*/ 144462 w 136"/>
              <a:gd name="T3" fmla="*/ 36513 h 27"/>
              <a:gd name="T4" fmla="*/ 215900 w 136"/>
              <a:gd name="T5" fmla="*/ 0 h 27"/>
              <a:gd name="T6" fmla="*/ 0 60000 65536"/>
              <a:gd name="T7" fmla="*/ 0 60000 65536"/>
              <a:gd name="T8" fmla="*/ 0 60000 65536"/>
              <a:gd name="T9" fmla="*/ 0 w 136"/>
              <a:gd name="T10" fmla="*/ 0 h 27"/>
              <a:gd name="T11" fmla="*/ 136 w 136"/>
              <a:gd name="T12" fmla="*/ 27 h 27"/>
            </a:gdLst>
            <a:ahLst/>
            <a:cxnLst>
              <a:cxn ang="T6">
                <a:pos x="T0" y="T1"/>
              </a:cxn>
              <a:cxn ang="T7">
                <a:pos x="T2" y="T3"/>
              </a:cxn>
              <a:cxn ang="T8">
                <a:pos x="T4" y="T5"/>
              </a:cxn>
            </a:cxnLst>
            <a:rect l="T9" t="T10" r="T11" b="T12"/>
            <a:pathLst>
              <a:path w="136" h="27">
                <a:moveTo>
                  <a:pt x="0" y="23"/>
                </a:moveTo>
                <a:cubicBezTo>
                  <a:pt x="34" y="25"/>
                  <a:pt x="68" y="27"/>
                  <a:pt x="91" y="23"/>
                </a:cubicBezTo>
                <a:cubicBezTo>
                  <a:pt x="114" y="19"/>
                  <a:pt x="132" y="4"/>
                  <a:pt x="136" y="0"/>
                </a:cubicBezTo>
              </a:path>
            </a:pathLst>
          </a:custGeom>
          <a:noFill/>
          <a:ln w="9525">
            <a:solidFill>
              <a:srgbClr val="0000CC"/>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23954" name="Freeform 49"/>
          <p:cNvSpPr>
            <a:spLocks/>
          </p:cNvSpPr>
          <p:nvPr/>
        </p:nvSpPr>
        <p:spPr bwMode="auto">
          <a:xfrm>
            <a:off x="7416800" y="3465513"/>
            <a:ext cx="142875" cy="41275"/>
          </a:xfrm>
          <a:custGeom>
            <a:avLst/>
            <a:gdLst>
              <a:gd name="T0" fmla="*/ 0 w 90"/>
              <a:gd name="T1" fmla="*/ 34925 h 26"/>
              <a:gd name="T2" fmla="*/ 71438 w 90"/>
              <a:gd name="T3" fmla="*/ 34925 h 26"/>
              <a:gd name="T4" fmla="*/ 142875 w 90"/>
              <a:gd name="T5" fmla="*/ 0 h 26"/>
              <a:gd name="T6" fmla="*/ 0 60000 65536"/>
              <a:gd name="T7" fmla="*/ 0 60000 65536"/>
              <a:gd name="T8" fmla="*/ 0 60000 65536"/>
              <a:gd name="T9" fmla="*/ 0 w 90"/>
              <a:gd name="T10" fmla="*/ 0 h 26"/>
              <a:gd name="T11" fmla="*/ 90 w 90"/>
              <a:gd name="T12" fmla="*/ 26 h 26"/>
            </a:gdLst>
            <a:ahLst/>
            <a:cxnLst>
              <a:cxn ang="T6">
                <a:pos x="T0" y="T1"/>
              </a:cxn>
              <a:cxn ang="T7">
                <a:pos x="T2" y="T3"/>
              </a:cxn>
              <a:cxn ang="T8">
                <a:pos x="T4" y="T5"/>
              </a:cxn>
            </a:cxnLst>
            <a:rect l="T9" t="T10" r="T11" b="T12"/>
            <a:pathLst>
              <a:path w="90" h="26">
                <a:moveTo>
                  <a:pt x="0" y="22"/>
                </a:moveTo>
                <a:cubicBezTo>
                  <a:pt x="15" y="24"/>
                  <a:pt x="30" y="26"/>
                  <a:pt x="45" y="22"/>
                </a:cubicBezTo>
                <a:cubicBezTo>
                  <a:pt x="60" y="18"/>
                  <a:pt x="83" y="4"/>
                  <a:pt x="90" y="0"/>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23955" name="Text Box 50"/>
          <p:cNvSpPr txBox="1">
            <a:spLocks noChangeArrowheads="1"/>
          </p:cNvSpPr>
          <p:nvPr/>
        </p:nvSpPr>
        <p:spPr bwMode="auto">
          <a:xfrm>
            <a:off x="6659563" y="3068638"/>
            <a:ext cx="3254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7</a:t>
            </a:r>
          </a:p>
        </p:txBody>
      </p:sp>
      <p:sp>
        <p:nvSpPr>
          <p:cNvPr id="123956" name="Text Box 51"/>
          <p:cNvSpPr txBox="1">
            <a:spLocks noChangeArrowheads="1"/>
          </p:cNvSpPr>
          <p:nvPr/>
        </p:nvSpPr>
        <p:spPr bwMode="auto">
          <a:xfrm>
            <a:off x="7451725" y="3033713"/>
            <a:ext cx="36036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6</a:t>
            </a:r>
          </a:p>
        </p:txBody>
      </p:sp>
      <p:sp>
        <p:nvSpPr>
          <p:cNvPr id="123957" name="Text Box 52"/>
          <p:cNvSpPr txBox="1">
            <a:spLocks noChangeArrowheads="1"/>
          </p:cNvSpPr>
          <p:nvPr/>
        </p:nvSpPr>
        <p:spPr bwMode="auto">
          <a:xfrm>
            <a:off x="4859338" y="5157788"/>
            <a:ext cx="30607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zh-CN" altLang="en-US" b="1" dirty="0" smtClean="0">
                <a:solidFill>
                  <a:srgbClr val="0000CC"/>
                </a:solidFill>
              </a:rPr>
              <a:t>扩展结点</a:t>
            </a:r>
            <a:r>
              <a:rPr lang="en-US" altLang="zh-CN" b="1" dirty="0" smtClean="0">
                <a:solidFill>
                  <a:srgbClr val="0000CC"/>
                </a:solidFill>
              </a:rPr>
              <a:t>E</a:t>
            </a:r>
            <a:r>
              <a:rPr lang="zh-CN" altLang="en-US" b="1" dirty="0">
                <a:solidFill>
                  <a:srgbClr val="0000CC"/>
                </a:solidFill>
              </a:rPr>
              <a:t>后得到的与</a:t>
            </a:r>
            <a:r>
              <a:rPr lang="en-US" altLang="zh-CN" b="1" dirty="0">
                <a:solidFill>
                  <a:srgbClr val="0000CC"/>
                </a:solidFill>
              </a:rPr>
              <a:t>/</a:t>
            </a:r>
            <a:r>
              <a:rPr lang="zh-CN" altLang="en-US" b="1" dirty="0">
                <a:solidFill>
                  <a:srgbClr val="0000CC"/>
                </a:solidFill>
              </a:rPr>
              <a:t>或树</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63170">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317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Text Box 2"/>
          <p:cNvSpPr txBox="1">
            <a:spLocks noChangeArrowheads="1"/>
          </p:cNvSpPr>
          <p:nvPr/>
        </p:nvSpPr>
        <p:spPr bwMode="auto">
          <a:xfrm>
            <a:off x="224631" y="193053"/>
            <a:ext cx="4951413"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just" eaLnBrk="1" hangingPunct="1"/>
            <a:r>
              <a:rPr lang="zh-CN" altLang="en-US" b="1" dirty="0" smtClean="0">
                <a:latin typeface="幼圆" pitchFamily="49" charset="-122"/>
                <a:ea typeface="幼圆" pitchFamily="49" charset="-122"/>
              </a:rPr>
              <a:t>对结点</a:t>
            </a:r>
            <a:r>
              <a:rPr lang="en-US" altLang="zh-CN" b="1" dirty="0" smtClean="0">
                <a:latin typeface="幼圆" pitchFamily="49" charset="-122"/>
                <a:ea typeface="幼圆" pitchFamily="49" charset="-122"/>
              </a:rPr>
              <a:t>B</a:t>
            </a:r>
            <a:r>
              <a:rPr lang="zh-CN" altLang="en-US" b="1" dirty="0">
                <a:latin typeface="幼圆" pitchFamily="49" charset="-122"/>
                <a:ea typeface="幼圆" pitchFamily="49" charset="-122"/>
              </a:rPr>
              <a:t>进行扩展，扩展两层后得到的与</a:t>
            </a:r>
            <a:r>
              <a:rPr lang="en-US" altLang="zh-CN" b="1" dirty="0">
                <a:latin typeface="幼圆" pitchFamily="49" charset="-122"/>
                <a:ea typeface="幼圆" pitchFamily="49" charset="-122"/>
              </a:rPr>
              <a:t>/</a:t>
            </a:r>
            <a:r>
              <a:rPr lang="zh-CN" altLang="en-US" b="1" dirty="0" smtClean="0">
                <a:latin typeface="幼圆" pitchFamily="49" charset="-122"/>
                <a:ea typeface="幼圆" pitchFamily="49" charset="-122"/>
              </a:rPr>
              <a:t>或树</a:t>
            </a:r>
            <a:endParaRPr lang="en-US" altLang="zh-CN" b="1" dirty="0" smtClean="0">
              <a:latin typeface="幼圆" pitchFamily="49" charset="-122"/>
              <a:ea typeface="幼圆" pitchFamily="49" charset="-122"/>
            </a:endParaRPr>
          </a:p>
          <a:p>
            <a:pPr algn="just" eaLnBrk="1" hangingPunct="1"/>
            <a:endParaRPr lang="zh-CN" altLang="en-US" b="1" dirty="0">
              <a:latin typeface="幼圆" pitchFamily="49" charset="-122"/>
              <a:ea typeface="幼圆" pitchFamily="49" charset="-122"/>
            </a:endParaRPr>
          </a:p>
          <a:p>
            <a:pPr algn="just" eaLnBrk="1" hangingPunct="1"/>
            <a:r>
              <a:rPr lang="zh-CN" altLang="en-US" b="1" dirty="0" smtClean="0">
                <a:latin typeface="幼圆" pitchFamily="49" charset="-122"/>
                <a:ea typeface="幼圆" pitchFamily="49" charset="-122"/>
              </a:rPr>
              <a:t>由于结点</a:t>
            </a:r>
            <a:r>
              <a:rPr lang="en-US" altLang="zh-CN" b="1" dirty="0" smtClean="0">
                <a:latin typeface="幼圆" pitchFamily="49" charset="-122"/>
                <a:ea typeface="幼圆" pitchFamily="49" charset="-122"/>
              </a:rPr>
              <a:t>H</a:t>
            </a:r>
            <a:r>
              <a:rPr lang="zh-CN" altLang="en-US" b="1" dirty="0">
                <a:latin typeface="幼圆" pitchFamily="49" charset="-122"/>
                <a:ea typeface="幼圆" pitchFamily="49" charset="-122"/>
              </a:rPr>
              <a:t>和</a:t>
            </a:r>
            <a:r>
              <a:rPr lang="en-US" altLang="zh-CN" b="1" dirty="0">
                <a:latin typeface="幼圆" pitchFamily="49" charset="-122"/>
                <a:ea typeface="幼圆" pitchFamily="49" charset="-122"/>
              </a:rPr>
              <a:t>I</a:t>
            </a:r>
            <a:r>
              <a:rPr lang="zh-CN" altLang="en-US" b="1" dirty="0">
                <a:latin typeface="幼圆" pitchFamily="49" charset="-122"/>
                <a:ea typeface="幼圆" pitchFamily="49" charset="-122"/>
              </a:rPr>
              <a:t>是可</a:t>
            </a:r>
            <a:r>
              <a:rPr lang="zh-CN" altLang="en-US" b="1" dirty="0" smtClean="0">
                <a:latin typeface="幼圆" pitchFamily="49" charset="-122"/>
                <a:ea typeface="幼圆" pitchFamily="49" charset="-122"/>
              </a:rPr>
              <a:t>解结点，</a:t>
            </a:r>
            <a:r>
              <a:rPr lang="zh-CN" altLang="en-US" b="1" dirty="0">
                <a:latin typeface="幼圆" pitchFamily="49" charset="-122"/>
                <a:ea typeface="幼圆" pitchFamily="49" charset="-122"/>
              </a:rPr>
              <a:t>故调用可解标记过程，</a:t>
            </a:r>
            <a:r>
              <a:rPr lang="zh-CN" altLang="en-US" b="1" dirty="0" smtClean="0">
                <a:latin typeface="幼圆" pitchFamily="49" charset="-122"/>
                <a:ea typeface="幼圆" pitchFamily="49" charset="-122"/>
              </a:rPr>
              <a:t>得结点</a:t>
            </a:r>
            <a:r>
              <a:rPr lang="en-US" altLang="zh-CN" b="1" dirty="0" smtClean="0">
                <a:latin typeface="幼圆" pitchFamily="49" charset="-122"/>
                <a:ea typeface="幼圆" pitchFamily="49" charset="-122"/>
              </a:rPr>
              <a:t>G</a:t>
            </a:r>
            <a:r>
              <a:rPr lang="zh-CN" altLang="en-US" b="1" dirty="0">
                <a:latin typeface="幼圆" pitchFamily="49" charset="-122"/>
                <a:ea typeface="幼圆" pitchFamily="49" charset="-122"/>
              </a:rPr>
              <a:t>、</a:t>
            </a:r>
            <a:r>
              <a:rPr lang="en-US" altLang="zh-CN" b="1" dirty="0">
                <a:latin typeface="幼圆" pitchFamily="49" charset="-122"/>
                <a:ea typeface="幼圆" pitchFamily="49" charset="-122"/>
              </a:rPr>
              <a:t>B</a:t>
            </a:r>
            <a:r>
              <a:rPr lang="zh-CN" altLang="en-US" b="1" dirty="0">
                <a:latin typeface="幼圆" pitchFamily="49" charset="-122"/>
                <a:ea typeface="幼圆" pitchFamily="49" charset="-122"/>
              </a:rPr>
              <a:t>也为可</a:t>
            </a:r>
            <a:r>
              <a:rPr lang="zh-CN" altLang="en-US" b="1" dirty="0" smtClean="0">
                <a:latin typeface="幼圆" pitchFamily="49" charset="-122"/>
                <a:ea typeface="幼圆" pitchFamily="49" charset="-122"/>
              </a:rPr>
              <a:t>解结点，</a:t>
            </a:r>
            <a:r>
              <a:rPr lang="zh-CN" altLang="en-US" b="1" dirty="0">
                <a:latin typeface="幼圆" pitchFamily="49" charset="-122"/>
                <a:ea typeface="幼圆" pitchFamily="49" charset="-122"/>
              </a:rPr>
              <a:t>但不能标记</a:t>
            </a:r>
            <a:r>
              <a:rPr lang="en-US" altLang="zh-CN" b="1" dirty="0">
                <a:latin typeface="幼圆" pitchFamily="49" charset="-122"/>
                <a:ea typeface="幼圆" pitchFamily="49" charset="-122"/>
              </a:rPr>
              <a:t>S</a:t>
            </a:r>
            <a:r>
              <a:rPr lang="en-US" altLang="zh-CN" b="1" baseline="-25000" dirty="0">
                <a:latin typeface="幼圆" pitchFamily="49" charset="-122"/>
                <a:ea typeface="幼圆" pitchFamily="49" charset="-122"/>
              </a:rPr>
              <a:t>0</a:t>
            </a:r>
            <a:r>
              <a:rPr lang="zh-CN" altLang="en-US" b="1" dirty="0">
                <a:latin typeface="幼圆" pitchFamily="49" charset="-122"/>
                <a:ea typeface="幼圆" pitchFamily="49" charset="-122"/>
              </a:rPr>
              <a:t>为可</a:t>
            </a:r>
            <a:r>
              <a:rPr lang="zh-CN" altLang="en-US" b="1" dirty="0" smtClean="0">
                <a:latin typeface="幼圆" pitchFamily="49" charset="-122"/>
                <a:ea typeface="幼圆" pitchFamily="49" charset="-122"/>
              </a:rPr>
              <a:t>解结点，</a:t>
            </a:r>
            <a:r>
              <a:rPr lang="zh-CN" altLang="en-US" b="1" dirty="0">
                <a:latin typeface="幼圆" pitchFamily="49" charset="-122"/>
                <a:ea typeface="幼圆" pitchFamily="49" charset="-122"/>
              </a:rPr>
              <a:t>须继续扩展</a:t>
            </a:r>
            <a:r>
              <a:rPr lang="zh-CN" altLang="en-US" b="1" dirty="0" smtClean="0">
                <a:latin typeface="幼圆" pitchFamily="49" charset="-122"/>
                <a:ea typeface="幼圆" pitchFamily="49" charset="-122"/>
              </a:rPr>
              <a:t>。</a:t>
            </a:r>
            <a:endParaRPr lang="en-US" altLang="zh-CN" b="1" dirty="0" smtClean="0">
              <a:latin typeface="幼圆" pitchFamily="49" charset="-122"/>
              <a:ea typeface="幼圆" pitchFamily="49" charset="-122"/>
            </a:endParaRPr>
          </a:p>
          <a:p>
            <a:pPr algn="just" eaLnBrk="1" hangingPunct="1"/>
            <a:endParaRPr lang="zh-CN" altLang="en-US" b="1" dirty="0">
              <a:latin typeface="幼圆" pitchFamily="49" charset="-122"/>
              <a:ea typeface="幼圆" pitchFamily="49" charset="-122"/>
            </a:endParaRPr>
          </a:p>
          <a:p>
            <a:pPr algn="just" eaLnBrk="1" hangingPunct="1"/>
            <a:r>
              <a:rPr lang="zh-CN" altLang="en-US" b="1" dirty="0">
                <a:latin typeface="幼圆" pitchFamily="49" charset="-122"/>
                <a:ea typeface="幼圆" pitchFamily="49" charset="-122"/>
              </a:rPr>
              <a:t>当前的希望树仍然是左子树。 </a:t>
            </a:r>
          </a:p>
        </p:txBody>
      </p:sp>
      <p:sp>
        <p:nvSpPr>
          <p:cNvPr id="124932" name="Oval 3"/>
          <p:cNvSpPr>
            <a:spLocks noChangeArrowheads="1"/>
          </p:cNvSpPr>
          <p:nvPr/>
        </p:nvSpPr>
        <p:spPr bwMode="auto">
          <a:xfrm>
            <a:off x="6264275" y="1874354"/>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24933" name="Oval 4"/>
          <p:cNvSpPr>
            <a:spLocks noChangeArrowheads="1"/>
          </p:cNvSpPr>
          <p:nvPr/>
        </p:nvSpPr>
        <p:spPr bwMode="auto">
          <a:xfrm>
            <a:off x="5219700" y="2414104"/>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24934" name="Oval 5"/>
          <p:cNvSpPr>
            <a:spLocks noChangeArrowheads="1"/>
          </p:cNvSpPr>
          <p:nvPr/>
        </p:nvSpPr>
        <p:spPr bwMode="auto">
          <a:xfrm>
            <a:off x="7056438" y="2414104"/>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24935" name="Oval 6"/>
          <p:cNvSpPr>
            <a:spLocks noChangeArrowheads="1"/>
          </p:cNvSpPr>
          <p:nvPr/>
        </p:nvSpPr>
        <p:spPr bwMode="auto">
          <a:xfrm>
            <a:off x="3563938" y="3063391"/>
            <a:ext cx="107950" cy="107950"/>
          </a:xfrm>
          <a:prstGeom prst="ellipse">
            <a:avLst/>
          </a:prstGeom>
          <a:solidFill>
            <a:srgbClr val="A50021"/>
          </a:solidFill>
          <a:ln w="9525">
            <a:solidFill>
              <a:srgbClr val="A50021"/>
            </a:solidFill>
            <a:round/>
            <a:headEnd/>
            <a:tailEnd/>
          </a:ln>
        </p:spPr>
        <p:txBody>
          <a:bodyPr wrap="none" anchor="ctr"/>
          <a:lstStyle/>
          <a:p>
            <a:endParaRPr lang="zh-CN" altLang="en-US"/>
          </a:p>
        </p:txBody>
      </p:sp>
      <p:sp>
        <p:nvSpPr>
          <p:cNvPr id="124936" name="Oval 7"/>
          <p:cNvSpPr>
            <a:spLocks noChangeArrowheads="1"/>
          </p:cNvSpPr>
          <p:nvPr/>
        </p:nvSpPr>
        <p:spPr bwMode="auto">
          <a:xfrm>
            <a:off x="5651500" y="2990366"/>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24937" name="Oval 8"/>
          <p:cNvSpPr>
            <a:spLocks noChangeArrowheads="1"/>
          </p:cNvSpPr>
          <p:nvPr/>
        </p:nvSpPr>
        <p:spPr bwMode="auto">
          <a:xfrm>
            <a:off x="6551613" y="2990366"/>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24938" name="Oval 9"/>
          <p:cNvSpPr>
            <a:spLocks noChangeArrowheads="1"/>
          </p:cNvSpPr>
          <p:nvPr/>
        </p:nvSpPr>
        <p:spPr bwMode="auto">
          <a:xfrm>
            <a:off x="7524750" y="2990366"/>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24939" name="Line 10"/>
          <p:cNvSpPr>
            <a:spLocks noChangeShapeType="1"/>
          </p:cNvSpPr>
          <p:nvPr/>
        </p:nvSpPr>
        <p:spPr bwMode="auto">
          <a:xfrm flipH="1">
            <a:off x="5292725" y="1947379"/>
            <a:ext cx="971550" cy="503237"/>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4940" name="Line 11"/>
          <p:cNvSpPr>
            <a:spLocks noChangeShapeType="1"/>
          </p:cNvSpPr>
          <p:nvPr/>
        </p:nvSpPr>
        <p:spPr bwMode="auto">
          <a:xfrm>
            <a:off x="6372225" y="1947379"/>
            <a:ext cx="684213" cy="466725"/>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4941" name="Line 12"/>
          <p:cNvSpPr>
            <a:spLocks noChangeShapeType="1"/>
          </p:cNvSpPr>
          <p:nvPr/>
        </p:nvSpPr>
        <p:spPr bwMode="auto">
          <a:xfrm flipH="1">
            <a:off x="3635375" y="2487129"/>
            <a:ext cx="1584325" cy="576262"/>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4942" name="Line 13"/>
          <p:cNvSpPr>
            <a:spLocks noChangeShapeType="1"/>
          </p:cNvSpPr>
          <p:nvPr/>
        </p:nvSpPr>
        <p:spPr bwMode="auto">
          <a:xfrm>
            <a:off x="5292725" y="2522054"/>
            <a:ext cx="358775" cy="504825"/>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4943" name="Line 14"/>
          <p:cNvSpPr>
            <a:spLocks noChangeShapeType="1"/>
          </p:cNvSpPr>
          <p:nvPr/>
        </p:nvSpPr>
        <p:spPr bwMode="auto">
          <a:xfrm flipH="1">
            <a:off x="6624638" y="2522054"/>
            <a:ext cx="431800" cy="468312"/>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4944" name="Line 15"/>
          <p:cNvSpPr>
            <a:spLocks noChangeShapeType="1"/>
          </p:cNvSpPr>
          <p:nvPr/>
        </p:nvSpPr>
        <p:spPr bwMode="auto">
          <a:xfrm>
            <a:off x="7127875" y="2522054"/>
            <a:ext cx="431800" cy="468312"/>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4945" name="Text Box 16"/>
          <p:cNvSpPr txBox="1">
            <a:spLocks noChangeArrowheads="1"/>
          </p:cNvSpPr>
          <p:nvPr/>
        </p:nvSpPr>
        <p:spPr bwMode="auto">
          <a:xfrm>
            <a:off x="5832475" y="1658454"/>
            <a:ext cx="5048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S</a:t>
            </a:r>
            <a:r>
              <a:rPr lang="en-US" altLang="zh-CN" baseline="-25000">
                <a:solidFill>
                  <a:srgbClr val="0000CC"/>
                </a:solidFill>
              </a:rPr>
              <a:t>0</a:t>
            </a:r>
          </a:p>
        </p:txBody>
      </p:sp>
      <p:sp>
        <p:nvSpPr>
          <p:cNvPr id="124946" name="Text Box 17"/>
          <p:cNvSpPr txBox="1">
            <a:spLocks noChangeArrowheads="1"/>
          </p:cNvSpPr>
          <p:nvPr/>
        </p:nvSpPr>
        <p:spPr bwMode="auto">
          <a:xfrm>
            <a:off x="6551613" y="1766404"/>
            <a:ext cx="3254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9</a:t>
            </a:r>
          </a:p>
        </p:txBody>
      </p:sp>
      <p:sp>
        <p:nvSpPr>
          <p:cNvPr id="124947" name="Text Box 18"/>
          <p:cNvSpPr txBox="1">
            <a:spLocks noChangeArrowheads="1"/>
          </p:cNvSpPr>
          <p:nvPr/>
        </p:nvSpPr>
        <p:spPr bwMode="auto">
          <a:xfrm>
            <a:off x="4751388" y="2163279"/>
            <a:ext cx="36036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A</a:t>
            </a:r>
          </a:p>
        </p:txBody>
      </p:sp>
      <p:sp>
        <p:nvSpPr>
          <p:cNvPr id="124948" name="Text Box 19"/>
          <p:cNvSpPr txBox="1">
            <a:spLocks noChangeArrowheads="1"/>
          </p:cNvSpPr>
          <p:nvPr/>
        </p:nvSpPr>
        <p:spPr bwMode="auto">
          <a:xfrm>
            <a:off x="5508625" y="2414104"/>
            <a:ext cx="323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8</a:t>
            </a:r>
          </a:p>
        </p:txBody>
      </p:sp>
      <p:sp>
        <p:nvSpPr>
          <p:cNvPr id="124949" name="Text Box 20"/>
          <p:cNvSpPr txBox="1">
            <a:spLocks noChangeArrowheads="1"/>
          </p:cNvSpPr>
          <p:nvPr/>
        </p:nvSpPr>
        <p:spPr bwMode="auto">
          <a:xfrm>
            <a:off x="6443663" y="2342666"/>
            <a:ext cx="3968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D</a:t>
            </a:r>
          </a:p>
        </p:txBody>
      </p:sp>
      <p:sp>
        <p:nvSpPr>
          <p:cNvPr id="124950" name="Text Box 21"/>
          <p:cNvSpPr txBox="1">
            <a:spLocks noChangeArrowheads="1"/>
          </p:cNvSpPr>
          <p:nvPr/>
        </p:nvSpPr>
        <p:spPr bwMode="auto">
          <a:xfrm>
            <a:off x="7416800" y="2306154"/>
            <a:ext cx="539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11</a:t>
            </a:r>
          </a:p>
        </p:txBody>
      </p:sp>
      <p:sp>
        <p:nvSpPr>
          <p:cNvPr id="124951" name="Text Box 22"/>
          <p:cNvSpPr txBox="1">
            <a:spLocks noChangeArrowheads="1"/>
          </p:cNvSpPr>
          <p:nvPr/>
        </p:nvSpPr>
        <p:spPr bwMode="auto">
          <a:xfrm>
            <a:off x="3095625" y="2774466"/>
            <a:ext cx="3254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A50021"/>
                </a:solidFill>
              </a:rPr>
              <a:t>B</a:t>
            </a:r>
          </a:p>
        </p:txBody>
      </p:sp>
      <p:sp>
        <p:nvSpPr>
          <p:cNvPr id="124952" name="Text Box 23"/>
          <p:cNvSpPr txBox="1">
            <a:spLocks noChangeArrowheads="1"/>
          </p:cNvSpPr>
          <p:nvPr/>
        </p:nvSpPr>
        <p:spPr bwMode="auto">
          <a:xfrm>
            <a:off x="5111750" y="2882416"/>
            <a:ext cx="3603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C</a:t>
            </a:r>
          </a:p>
        </p:txBody>
      </p:sp>
      <p:sp>
        <p:nvSpPr>
          <p:cNvPr id="124953" name="Text Box 24"/>
          <p:cNvSpPr txBox="1">
            <a:spLocks noChangeArrowheads="1"/>
          </p:cNvSpPr>
          <p:nvPr/>
        </p:nvSpPr>
        <p:spPr bwMode="auto">
          <a:xfrm>
            <a:off x="6119813" y="2810979"/>
            <a:ext cx="2889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E</a:t>
            </a:r>
          </a:p>
        </p:txBody>
      </p:sp>
      <p:sp>
        <p:nvSpPr>
          <p:cNvPr id="124954" name="Text Box 25"/>
          <p:cNvSpPr txBox="1">
            <a:spLocks noChangeArrowheads="1"/>
          </p:cNvSpPr>
          <p:nvPr/>
        </p:nvSpPr>
        <p:spPr bwMode="auto">
          <a:xfrm>
            <a:off x="7127875" y="2810979"/>
            <a:ext cx="2889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F</a:t>
            </a:r>
          </a:p>
        </p:txBody>
      </p:sp>
      <p:sp>
        <p:nvSpPr>
          <p:cNvPr id="124955" name="Text Box 26"/>
          <p:cNvSpPr txBox="1">
            <a:spLocks noChangeArrowheads="1"/>
          </p:cNvSpPr>
          <p:nvPr/>
        </p:nvSpPr>
        <p:spPr bwMode="auto">
          <a:xfrm>
            <a:off x="3708400" y="2990366"/>
            <a:ext cx="3603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A50021"/>
                </a:solidFill>
              </a:rPr>
              <a:t>3</a:t>
            </a:r>
          </a:p>
        </p:txBody>
      </p:sp>
      <p:sp>
        <p:nvSpPr>
          <p:cNvPr id="124956" name="Text Box 27"/>
          <p:cNvSpPr txBox="1">
            <a:spLocks noChangeArrowheads="1"/>
          </p:cNvSpPr>
          <p:nvPr/>
        </p:nvSpPr>
        <p:spPr bwMode="auto">
          <a:xfrm>
            <a:off x="5543550" y="3171341"/>
            <a:ext cx="3603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3</a:t>
            </a:r>
          </a:p>
        </p:txBody>
      </p:sp>
      <p:sp>
        <p:nvSpPr>
          <p:cNvPr id="124957" name="Text Box 28"/>
          <p:cNvSpPr txBox="1">
            <a:spLocks noChangeArrowheads="1"/>
          </p:cNvSpPr>
          <p:nvPr/>
        </p:nvSpPr>
        <p:spPr bwMode="auto">
          <a:xfrm>
            <a:off x="6732588" y="2918929"/>
            <a:ext cx="3587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7</a:t>
            </a:r>
          </a:p>
        </p:txBody>
      </p:sp>
      <p:sp>
        <p:nvSpPr>
          <p:cNvPr id="124958" name="Text Box 29"/>
          <p:cNvSpPr txBox="1">
            <a:spLocks noChangeArrowheads="1"/>
          </p:cNvSpPr>
          <p:nvPr/>
        </p:nvSpPr>
        <p:spPr bwMode="auto">
          <a:xfrm>
            <a:off x="7488238" y="3134829"/>
            <a:ext cx="3587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2</a:t>
            </a:r>
          </a:p>
        </p:txBody>
      </p:sp>
      <p:sp>
        <p:nvSpPr>
          <p:cNvPr id="124959" name="Freeform 30"/>
          <p:cNvSpPr>
            <a:spLocks/>
          </p:cNvSpPr>
          <p:nvPr/>
        </p:nvSpPr>
        <p:spPr bwMode="auto">
          <a:xfrm>
            <a:off x="5040313" y="2595079"/>
            <a:ext cx="287337" cy="41275"/>
          </a:xfrm>
          <a:custGeom>
            <a:avLst/>
            <a:gdLst>
              <a:gd name="T0" fmla="*/ 0 w 158"/>
              <a:gd name="T1" fmla="*/ 0 h 26"/>
              <a:gd name="T2" fmla="*/ 163673 w 158"/>
              <a:gd name="T3" fmla="*/ 34925 h 26"/>
              <a:gd name="T4" fmla="*/ 247328 w 158"/>
              <a:gd name="T5" fmla="*/ 34925 h 26"/>
              <a:gd name="T6" fmla="*/ 287337 w 158"/>
              <a:gd name="T7" fmla="*/ 0 h 26"/>
              <a:gd name="T8" fmla="*/ 0 60000 65536"/>
              <a:gd name="T9" fmla="*/ 0 60000 65536"/>
              <a:gd name="T10" fmla="*/ 0 60000 65536"/>
              <a:gd name="T11" fmla="*/ 0 60000 65536"/>
              <a:gd name="T12" fmla="*/ 0 w 158"/>
              <a:gd name="T13" fmla="*/ 0 h 26"/>
              <a:gd name="T14" fmla="*/ 158 w 158"/>
              <a:gd name="T15" fmla="*/ 26 h 26"/>
            </a:gdLst>
            <a:ahLst/>
            <a:cxnLst>
              <a:cxn ang="T8">
                <a:pos x="T0" y="T1"/>
              </a:cxn>
              <a:cxn ang="T9">
                <a:pos x="T2" y="T3"/>
              </a:cxn>
              <a:cxn ang="T10">
                <a:pos x="T4" y="T5"/>
              </a:cxn>
              <a:cxn ang="T11">
                <a:pos x="T6" y="T7"/>
              </a:cxn>
            </a:cxnLst>
            <a:rect l="T12" t="T13" r="T14" b="T15"/>
            <a:pathLst>
              <a:path w="158" h="26">
                <a:moveTo>
                  <a:pt x="0" y="0"/>
                </a:moveTo>
                <a:cubicBezTo>
                  <a:pt x="33" y="9"/>
                  <a:pt x="67" y="18"/>
                  <a:pt x="90" y="22"/>
                </a:cubicBezTo>
                <a:cubicBezTo>
                  <a:pt x="113" y="26"/>
                  <a:pt x="125" y="26"/>
                  <a:pt x="136" y="22"/>
                </a:cubicBezTo>
                <a:cubicBezTo>
                  <a:pt x="147" y="18"/>
                  <a:pt x="154" y="4"/>
                  <a:pt x="158" y="0"/>
                </a:cubicBezTo>
              </a:path>
            </a:pathLst>
          </a:custGeom>
          <a:noFill/>
          <a:ln w="9525">
            <a:solidFill>
              <a:srgbClr val="0000CC"/>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24960" name="Arc 31"/>
          <p:cNvSpPr>
            <a:spLocks/>
          </p:cNvSpPr>
          <p:nvPr/>
        </p:nvSpPr>
        <p:spPr bwMode="auto">
          <a:xfrm flipV="1">
            <a:off x="6985000" y="2591904"/>
            <a:ext cx="180975" cy="38100"/>
          </a:xfrm>
          <a:custGeom>
            <a:avLst/>
            <a:gdLst>
              <a:gd name="T0" fmla="*/ 0 w 21600"/>
              <a:gd name="T1" fmla="*/ 0 h 23859"/>
              <a:gd name="T2" fmla="*/ 179986 w 21600"/>
              <a:gd name="T3" fmla="*/ 38100 h 23859"/>
              <a:gd name="T4" fmla="*/ 0 w 21600"/>
              <a:gd name="T5" fmla="*/ 34493 h 23859"/>
              <a:gd name="T6" fmla="*/ 0 60000 65536"/>
              <a:gd name="T7" fmla="*/ 0 60000 65536"/>
              <a:gd name="T8" fmla="*/ 0 60000 65536"/>
              <a:gd name="T9" fmla="*/ 0 w 21600"/>
              <a:gd name="T10" fmla="*/ 0 h 23859"/>
              <a:gd name="T11" fmla="*/ 21600 w 21600"/>
              <a:gd name="T12" fmla="*/ 23859 h 23859"/>
            </a:gdLst>
            <a:ahLst/>
            <a:cxnLst>
              <a:cxn ang="T6">
                <a:pos x="T0" y="T1"/>
              </a:cxn>
              <a:cxn ang="T7">
                <a:pos x="T2" y="T3"/>
              </a:cxn>
              <a:cxn ang="T8">
                <a:pos x="T4" y="T5"/>
              </a:cxn>
            </a:cxnLst>
            <a:rect l="T9" t="T10" r="T11" b="T12"/>
            <a:pathLst>
              <a:path w="21600" h="23859" fill="none" extrusionOk="0">
                <a:moveTo>
                  <a:pt x="-1" y="0"/>
                </a:moveTo>
                <a:cubicBezTo>
                  <a:pt x="11929" y="0"/>
                  <a:pt x="21600" y="9670"/>
                  <a:pt x="21600" y="21600"/>
                </a:cubicBezTo>
                <a:cubicBezTo>
                  <a:pt x="21600" y="22354"/>
                  <a:pt x="21560" y="23108"/>
                  <a:pt x="21481" y="23858"/>
                </a:cubicBezTo>
              </a:path>
              <a:path w="21600" h="23859" stroke="0" extrusionOk="0">
                <a:moveTo>
                  <a:pt x="-1" y="0"/>
                </a:moveTo>
                <a:cubicBezTo>
                  <a:pt x="11929" y="0"/>
                  <a:pt x="21600" y="9670"/>
                  <a:pt x="21600" y="21600"/>
                </a:cubicBezTo>
                <a:cubicBezTo>
                  <a:pt x="21600" y="22354"/>
                  <a:pt x="21560" y="23108"/>
                  <a:pt x="21481" y="23858"/>
                </a:cubicBezTo>
                <a:lnTo>
                  <a:pt x="0" y="21600"/>
                </a:lnTo>
                <a:close/>
              </a:path>
            </a:pathLst>
          </a:custGeom>
          <a:noFill/>
          <a:ln w="9525">
            <a:solidFill>
              <a:srgbClr val="0000CC"/>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24961" name="Oval 32"/>
          <p:cNvSpPr>
            <a:spLocks noChangeArrowheads="1"/>
          </p:cNvSpPr>
          <p:nvPr/>
        </p:nvSpPr>
        <p:spPr bwMode="auto">
          <a:xfrm>
            <a:off x="6443663" y="3998429"/>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24962" name="Oval 33"/>
          <p:cNvSpPr>
            <a:spLocks noChangeArrowheads="1"/>
          </p:cNvSpPr>
          <p:nvPr/>
        </p:nvSpPr>
        <p:spPr bwMode="auto">
          <a:xfrm>
            <a:off x="7272338" y="3998429"/>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24963" name="Oval 34"/>
          <p:cNvSpPr>
            <a:spLocks noChangeArrowheads="1"/>
          </p:cNvSpPr>
          <p:nvPr/>
        </p:nvSpPr>
        <p:spPr bwMode="auto">
          <a:xfrm>
            <a:off x="6372225" y="4935054"/>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24964" name="Oval 35"/>
          <p:cNvSpPr>
            <a:spLocks noChangeArrowheads="1"/>
          </p:cNvSpPr>
          <p:nvPr/>
        </p:nvSpPr>
        <p:spPr bwMode="auto">
          <a:xfrm>
            <a:off x="7019925" y="4898541"/>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24965" name="Oval 36"/>
          <p:cNvSpPr>
            <a:spLocks noChangeArrowheads="1"/>
          </p:cNvSpPr>
          <p:nvPr/>
        </p:nvSpPr>
        <p:spPr bwMode="auto">
          <a:xfrm>
            <a:off x="7559675" y="4863616"/>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24966" name="Oval 37"/>
          <p:cNvSpPr>
            <a:spLocks noChangeArrowheads="1"/>
          </p:cNvSpPr>
          <p:nvPr/>
        </p:nvSpPr>
        <p:spPr bwMode="auto">
          <a:xfrm>
            <a:off x="8388350" y="4898541"/>
            <a:ext cx="107950" cy="144463"/>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24967" name="Line 38"/>
          <p:cNvSpPr>
            <a:spLocks noChangeShapeType="1"/>
          </p:cNvSpPr>
          <p:nvPr/>
        </p:nvSpPr>
        <p:spPr bwMode="auto">
          <a:xfrm flipH="1">
            <a:off x="6516688" y="3098316"/>
            <a:ext cx="34925" cy="865188"/>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4968" name="Line 39"/>
          <p:cNvSpPr>
            <a:spLocks noChangeShapeType="1"/>
          </p:cNvSpPr>
          <p:nvPr/>
        </p:nvSpPr>
        <p:spPr bwMode="auto">
          <a:xfrm>
            <a:off x="6588125" y="3098316"/>
            <a:ext cx="684213" cy="936625"/>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4969" name="Line 40"/>
          <p:cNvSpPr>
            <a:spLocks noChangeShapeType="1"/>
          </p:cNvSpPr>
          <p:nvPr/>
        </p:nvSpPr>
        <p:spPr bwMode="auto">
          <a:xfrm flipH="1">
            <a:off x="6443663" y="4106379"/>
            <a:ext cx="36512" cy="828675"/>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4970" name="Line 41"/>
          <p:cNvSpPr>
            <a:spLocks noChangeShapeType="1"/>
          </p:cNvSpPr>
          <p:nvPr/>
        </p:nvSpPr>
        <p:spPr bwMode="auto">
          <a:xfrm>
            <a:off x="6551613" y="4106379"/>
            <a:ext cx="504825" cy="757237"/>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4971" name="Line 42"/>
          <p:cNvSpPr>
            <a:spLocks noChangeShapeType="1"/>
          </p:cNvSpPr>
          <p:nvPr/>
        </p:nvSpPr>
        <p:spPr bwMode="auto">
          <a:xfrm>
            <a:off x="7343775" y="4106379"/>
            <a:ext cx="288925" cy="828675"/>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4972" name="Line 43"/>
          <p:cNvSpPr>
            <a:spLocks noChangeShapeType="1"/>
          </p:cNvSpPr>
          <p:nvPr/>
        </p:nvSpPr>
        <p:spPr bwMode="auto">
          <a:xfrm>
            <a:off x="7343775" y="4106379"/>
            <a:ext cx="1081088" cy="828675"/>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4973" name="Text Box 44"/>
          <p:cNvSpPr txBox="1">
            <a:spLocks noChangeArrowheads="1"/>
          </p:cNvSpPr>
          <p:nvPr/>
        </p:nvSpPr>
        <p:spPr bwMode="auto">
          <a:xfrm>
            <a:off x="6335713" y="5114441"/>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3</a:t>
            </a:r>
          </a:p>
        </p:txBody>
      </p:sp>
      <p:sp>
        <p:nvSpPr>
          <p:cNvPr id="124974" name="Text Box 45"/>
          <p:cNvSpPr txBox="1">
            <a:spLocks noChangeArrowheads="1"/>
          </p:cNvSpPr>
          <p:nvPr/>
        </p:nvSpPr>
        <p:spPr bwMode="auto">
          <a:xfrm>
            <a:off x="6985000" y="5114441"/>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2</a:t>
            </a:r>
          </a:p>
        </p:txBody>
      </p:sp>
      <p:sp>
        <p:nvSpPr>
          <p:cNvPr id="124975" name="Text Box 46"/>
          <p:cNvSpPr txBox="1">
            <a:spLocks noChangeArrowheads="1"/>
          </p:cNvSpPr>
          <p:nvPr/>
        </p:nvSpPr>
        <p:spPr bwMode="auto">
          <a:xfrm>
            <a:off x="7559675" y="5079516"/>
            <a:ext cx="3952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2</a:t>
            </a:r>
          </a:p>
        </p:txBody>
      </p:sp>
      <p:sp>
        <p:nvSpPr>
          <p:cNvPr id="124976" name="Text Box 47"/>
          <p:cNvSpPr txBox="1">
            <a:spLocks noChangeArrowheads="1"/>
          </p:cNvSpPr>
          <p:nvPr/>
        </p:nvSpPr>
        <p:spPr bwMode="auto">
          <a:xfrm>
            <a:off x="8280400" y="5114441"/>
            <a:ext cx="3603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2</a:t>
            </a:r>
          </a:p>
        </p:txBody>
      </p:sp>
      <p:sp>
        <p:nvSpPr>
          <p:cNvPr id="124977" name="Freeform 48"/>
          <p:cNvSpPr>
            <a:spLocks/>
          </p:cNvSpPr>
          <p:nvPr/>
        </p:nvSpPr>
        <p:spPr bwMode="auto">
          <a:xfrm>
            <a:off x="6443663" y="4250841"/>
            <a:ext cx="215900" cy="42863"/>
          </a:xfrm>
          <a:custGeom>
            <a:avLst/>
            <a:gdLst>
              <a:gd name="T0" fmla="*/ 0 w 136"/>
              <a:gd name="T1" fmla="*/ 36513 h 27"/>
              <a:gd name="T2" fmla="*/ 144462 w 136"/>
              <a:gd name="T3" fmla="*/ 36513 h 27"/>
              <a:gd name="T4" fmla="*/ 215900 w 136"/>
              <a:gd name="T5" fmla="*/ 0 h 27"/>
              <a:gd name="T6" fmla="*/ 0 60000 65536"/>
              <a:gd name="T7" fmla="*/ 0 60000 65536"/>
              <a:gd name="T8" fmla="*/ 0 60000 65536"/>
              <a:gd name="T9" fmla="*/ 0 w 136"/>
              <a:gd name="T10" fmla="*/ 0 h 27"/>
              <a:gd name="T11" fmla="*/ 136 w 136"/>
              <a:gd name="T12" fmla="*/ 27 h 27"/>
            </a:gdLst>
            <a:ahLst/>
            <a:cxnLst>
              <a:cxn ang="T6">
                <a:pos x="T0" y="T1"/>
              </a:cxn>
              <a:cxn ang="T7">
                <a:pos x="T2" y="T3"/>
              </a:cxn>
              <a:cxn ang="T8">
                <a:pos x="T4" y="T5"/>
              </a:cxn>
            </a:cxnLst>
            <a:rect l="T9" t="T10" r="T11" b="T12"/>
            <a:pathLst>
              <a:path w="136" h="27">
                <a:moveTo>
                  <a:pt x="0" y="23"/>
                </a:moveTo>
                <a:cubicBezTo>
                  <a:pt x="34" y="25"/>
                  <a:pt x="68" y="27"/>
                  <a:pt x="91" y="23"/>
                </a:cubicBezTo>
                <a:cubicBezTo>
                  <a:pt x="114" y="19"/>
                  <a:pt x="132" y="4"/>
                  <a:pt x="136" y="0"/>
                </a:cubicBezTo>
              </a:path>
            </a:pathLst>
          </a:custGeom>
          <a:noFill/>
          <a:ln w="9525">
            <a:solidFill>
              <a:srgbClr val="0000CC"/>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24978" name="Freeform 49"/>
          <p:cNvSpPr>
            <a:spLocks/>
          </p:cNvSpPr>
          <p:nvPr/>
        </p:nvSpPr>
        <p:spPr bwMode="auto">
          <a:xfrm>
            <a:off x="7416800" y="4287354"/>
            <a:ext cx="142875" cy="41275"/>
          </a:xfrm>
          <a:custGeom>
            <a:avLst/>
            <a:gdLst>
              <a:gd name="T0" fmla="*/ 0 w 90"/>
              <a:gd name="T1" fmla="*/ 34925 h 26"/>
              <a:gd name="T2" fmla="*/ 71438 w 90"/>
              <a:gd name="T3" fmla="*/ 34925 h 26"/>
              <a:gd name="T4" fmla="*/ 142875 w 90"/>
              <a:gd name="T5" fmla="*/ 0 h 26"/>
              <a:gd name="T6" fmla="*/ 0 60000 65536"/>
              <a:gd name="T7" fmla="*/ 0 60000 65536"/>
              <a:gd name="T8" fmla="*/ 0 60000 65536"/>
              <a:gd name="T9" fmla="*/ 0 w 90"/>
              <a:gd name="T10" fmla="*/ 0 h 26"/>
              <a:gd name="T11" fmla="*/ 90 w 90"/>
              <a:gd name="T12" fmla="*/ 26 h 26"/>
            </a:gdLst>
            <a:ahLst/>
            <a:cxnLst>
              <a:cxn ang="T6">
                <a:pos x="T0" y="T1"/>
              </a:cxn>
              <a:cxn ang="T7">
                <a:pos x="T2" y="T3"/>
              </a:cxn>
              <a:cxn ang="T8">
                <a:pos x="T4" y="T5"/>
              </a:cxn>
            </a:cxnLst>
            <a:rect l="T9" t="T10" r="T11" b="T12"/>
            <a:pathLst>
              <a:path w="90" h="26">
                <a:moveTo>
                  <a:pt x="0" y="22"/>
                </a:moveTo>
                <a:cubicBezTo>
                  <a:pt x="15" y="24"/>
                  <a:pt x="30" y="26"/>
                  <a:pt x="45" y="22"/>
                </a:cubicBezTo>
                <a:cubicBezTo>
                  <a:pt x="60" y="18"/>
                  <a:pt x="83" y="4"/>
                  <a:pt x="90" y="0"/>
                </a:cubicBezTo>
              </a:path>
            </a:pathLst>
          </a:custGeom>
          <a:noFill/>
          <a:ln w="9525">
            <a:solidFill>
              <a:srgbClr val="0000CC"/>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24979" name="Text Box 50"/>
          <p:cNvSpPr txBox="1">
            <a:spLocks noChangeArrowheads="1"/>
          </p:cNvSpPr>
          <p:nvPr/>
        </p:nvSpPr>
        <p:spPr bwMode="auto">
          <a:xfrm>
            <a:off x="6659563" y="3890479"/>
            <a:ext cx="3254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7</a:t>
            </a:r>
          </a:p>
        </p:txBody>
      </p:sp>
      <p:sp>
        <p:nvSpPr>
          <p:cNvPr id="124980" name="Text Box 51"/>
          <p:cNvSpPr txBox="1">
            <a:spLocks noChangeArrowheads="1"/>
          </p:cNvSpPr>
          <p:nvPr/>
        </p:nvSpPr>
        <p:spPr bwMode="auto">
          <a:xfrm>
            <a:off x="7451725" y="3855554"/>
            <a:ext cx="36036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6</a:t>
            </a:r>
          </a:p>
        </p:txBody>
      </p:sp>
      <p:sp>
        <p:nvSpPr>
          <p:cNvPr id="124981" name="Oval 52"/>
          <p:cNvSpPr>
            <a:spLocks noChangeArrowheads="1"/>
          </p:cNvSpPr>
          <p:nvPr/>
        </p:nvSpPr>
        <p:spPr bwMode="auto">
          <a:xfrm>
            <a:off x="1727200" y="3782529"/>
            <a:ext cx="107950" cy="107950"/>
          </a:xfrm>
          <a:prstGeom prst="ellipse">
            <a:avLst/>
          </a:prstGeom>
          <a:solidFill>
            <a:srgbClr val="A50021"/>
          </a:solidFill>
          <a:ln w="9525">
            <a:solidFill>
              <a:srgbClr val="A50021"/>
            </a:solidFill>
            <a:round/>
            <a:headEnd/>
            <a:tailEnd/>
          </a:ln>
        </p:spPr>
        <p:txBody>
          <a:bodyPr wrap="none" anchor="ctr"/>
          <a:lstStyle/>
          <a:p>
            <a:endParaRPr lang="zh-CN" altLang="en-US"/>
          </a:p>
        </p:txBody>
      </p:sp>
      <p:sp>
        <p:nvSpPr>
          <p:cNvPr id="124982" name="Oval 53"/>
          <p:cNvSpPr>
            <a:spLocks noChangeArrowheads="1"/>
          </p:cNvSpPr>
          <p:nvPr/>
        </p:nvSpPr>
        <p:spPr bwMode="auto">
          <a:xfrm>
            <a:off x="1116013" y="4574691"/>
            <a:ext cx="107950" cy="109538"/>
          </a:xfrm>
          <a:prstGeom prst="ellipse">
            <a:avLst/>
          </a:prstGeom>
          <a:solidFill>
            <a:srgbClr val="A50021"/>
          </a:solidFill>
          <a:ln w="9525">
            <a:solidFill>
              <a:srgbClr val="A50021"/>
            </a:solidFill>
            <a:round/>
            <a:headEnd/>
            <a:tailEnd/>
          </a:ln>
        </p:spPr>
        <p:txBody>
          <a:bodyPr wrap="none" anchor="ctr"/>
          <a:lstStyle/>
          <a:p>
            <a:endParaRPr lang="zh-CN" altLang="en-US"/>
          </a:p>
        </p:txBody>
      </p:sp>
      <p:sp>
        <p:nvSpPr>
          <p:cNvPr id="124983" name="Oval 54"/>
          <p:cNvSpPr>
            <a:spLocks noChangeArrowheads="1"/>
          </p:cNvSpPr>
          <p:nvPr/>
        </p:nvSpPr>
        <p:spPr bwMode="auto">
          <a:xfrm>
            <a:off x="1943100" y="4646129"/>
            <a:ext cx="107950" cy="107950"/>
          </a:xfrm>
          <a:prstGeom prst="ellipse">
            <a:avLst/>
          </a:prstGeom>
          <a:solidFill>
            <a:srgbClr val="A50021"/>
          </a:solidFill>
          <a:ln w="9525">
            <a:solidFill>
              <a:srgbClr val="A50021"/>
            </a:solidFill>
            <a:round/>
            <a:headEnd/>
            <a:tailEnd/>
          </a:ln>
        </p:spPr>
        <p:txBody>
          <a:bodyPr wrap="none" anchor="ctr"/>
          <a:lstStyle/>
          <a:p>
            <a:pPr algn="ctr"/>
            <a:endParaRPr lang="zh-CN" altLang="zh-CN">
              <a:solidFill>
                <a:srgbClr val="006600"/>
              </a:solidFill>
            </a:endParaRPr>
          </a:p>
        </p:txBody>
      </p:sp>
      <p:sp>
        <p:nvSpPr>
          <p:cNvPr id="124984" name="Oval 55"/>
          <p:cNvSpPr>
            <a:spLocks noChangeArrowheads="1"/>
          </p:cNvSpPr>
          <p:nvPr/>
        </p:nvSpPr>
        <p:spPr bwMode="auto">
          <a:xfrm>
            <a:off x="2808288" y="3782529"/>
            <a:ext cx="107950" cy="109537"/>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24985" name="Oval 56"/>
          <p:cNvSpPr>
            <a:spLocks noChangeArrowheads="1"/>
          </p:cNvSpPr>
          <p:nvPr/>
        </p:nvSpPr>
        <p:spPr bwMode="auto">
          <a:xfrm>
            <a:off x="2627313" y="4611204"/>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24986" name="Oval 57"/>
          <p:cNvSpPr>
            <a:spLocks noChangeArrowheads="1"/>
          </p:cNvSpPr>
          <p:nvPr/>
        </p:nvSpPr>
        <p:spPr bwMode="auto">
          <a:xfrm>
            <a:off x="3348038" y="4646129"/>
            <a:ext cx="107950" cy="109537"/>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24987" name="Line 58"/>
          <p:cNvSpPr>
            <a:spLocks noChangeShapeType="1"/>
          </p:cNvSpPr>
          <p:nvPr/>
        </p:nvSpPr>
        <p:spPr bwMode="auto">
          <a:xfrm flipH="1">
            <a:off x="1800225" y="3171341"/>
            <a:ext cx="1763713" cy="611188"/>
          </a:xfrm>
          <a:prstGeom prst="line">
            <a:avLst/>
          </a:prstGeom>
          <a:noFill/>
          <a:ln w="9525">
            <a:solidFill>
              <a:srgbClr val="A5002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4988" name="Line 59"/>
          <p:cNvSpPr>
            <a:spLocks noChangeShapeType="1"/>
          </p:cNvSpPr>
          <p:nvPr/>
        </p:nvSpPr>
        <p:spPr bwMode="auto">
          <a:xfrm flipH="1">
            <a:off x="2916238" y="3206266"/>
            <a:ext cx="647700" cy="612775"/>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4989" name="Line 60"/>
          <p:cNvSpPr>
            <a:spLocks noChangeShapeType="1"/>
          </p:cNvSpPr>
          <p:nvPr/>
        </p:nvSpPr>
        <p:spPr bwMode="auto">
          <a:xfrm flipH="1">
            <a:off x="1223963" y="3855554"/>
            <a:ext cx="503237" cy="755650"/>
          </a:xfrm>
          <a:prstGeom prst="line">
            <a:avLst/>
          </a:prstGeom>
          <a:noFill/>
          <a:ln w="9525">
            <a:solidFill>
              <a:srgbClr val="A5002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4990" name="Line 61"/>
          <p:cNvSpPr>
            <a:spLocks noChangeShapeType="1"/>
          </p:cNvSpPr>
          <p:nvPr/>
        </p:nvSpPr>
        <p:spPr bwMode="auto">
          <a:xfrm>
            <a:off x="1800225" y="3855554"/>
            <a:ext cx="179388" cy="790575"/>
          </a:xfrm>
          <a:prstGeom prst="line">
            <a:avLst/>
          </a:prstGeom>
          <a:noFill/>
          <a:ln w="9525">
            <a:solidFill>
              <a:srgbClr val="A5002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4991" name="Line 62"/>
          <p:cNvSpPr>
            <a:spLocks noChangeShapeType="1"/>
          </p:cNvSpPr>
          <p:nvPr/>
        </p:nvSpPr>
        <p:spPr bwMode="auto">
          <a:xfrm flipH="1">
            <a:off x="2700338" y="3890479"/>
            <a:ext cx="107950" cy="720725"/>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4992" name="Line 63"/>
          <p:cNvSpPr>
            <a:spLocks noChangeShapeType="1"/>
          </p:cNvSpPr>
          <p:nvPr/>
        </p:nvSpPr>
        <p:spPr bwMode="auto">
          <a:xfrm>
            <a:off x="2843213" y="3855554"/>
            <a:ext cx="504825" cy="827087"/>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4993" name="Freeform 64"/>
          <p:cNvSpPr>
            <a:spLocks/>
          </p:cNvSpPr>
          <p:nvPr/>
        </p:nvSpPr>
        <p:spPr bwMode="auto">
          <a:xfrm>
            <a:off x="1655763" y="3963504"/>
            <a:ext cx="179387" cy="34925"/>
          </a:xfrm>
          <a:custGeom>
            <a:avLst/>
            <a:gdLst>
              <a:gd name="T0" fmla="*/ 0 w 113"/>
              <a:gd name="T1" fmla="*/ 0 h 22"/>
              <a:gd name="T2" fmla="*/ 71437 w 113"/>
              <a:gd name="T3" fmla="*/ 34925 h 22"/>
              <a:gd name="T4" fmla="*/ 179387 w 113"/>
              <a:gd name="T5" fmla="*/ 0 h 22"/>
              <a:gd name="T6" fmla="*/ 0 60000 65536"/>
              <a:gd name="T7" fmla="*/ 0 60000 65536"/>
              <a:gd name="T8" fmla="*/ 0 60000 65536"/>
              <a:gd name="T9" fmla="*/ 0 w 113"/>
              <a:gd name="T10" fmla="*/ 0 h 22"/>
              <a:gd name="T11" fmla="*/ 113 w 113"/>
              <a:gd name="T12" fmla="*/ 22 h 22"/>
            </a:gdLst>
            <a:ahLst/>
            <a:cxnLst>
              <a:cxn ang="T6">
                <a:pos x="T0" y="T1"/>
              </a:cxn>
              <a:cxn ang="T7">
                <a:pos x="T2" y="T3"/>
              </a:cxn>
              <a:cxn ang="T8">
                <a:pos x="T4" y="T5"/>
              </a:cxn>
            </a:cxnLst>
            <a:rect l="T9" t="T10" r="T11" b="T12"/>
            <a:pathLst>
              <a:path w="113" h="22">
                <a:moveTo>
                  <a:pt x="0" y="0"/>
                </a:moveTo>
                <a:cubicBezTo>
                  <a:pt x="13" y="11"/>
                  <a:pt x="26" y="22"/>
                  <a:pt x="45" y="22"/>
                </a:cubicBezTo>
                <a:cubicBezTo>
                  <a:pt x="64" y="22"/>
                  <a:pt x="88" y="11"/>
                  <a:pt x="113" y="0"/>
                </a:cubicBezTo>
              </a:path>
            </a:pathLst>
          </a:custGeom>
          <a:noFill/>
          <a:ln w="9525">
            <a:solidFill>
              <a:srgbClr val="A5002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24994" name="Freeform 65"/>
          <p:cNvSpPr>
            <a:spLocks/>
          </p:cNvSpPr>
          <p:nvPr/>
        </p:nvSpPr>
        <p:spPr bwMode="auto">
          <a:xfrm>
            <a:off x="2771775" y="3998429"/>
            <a:ext cx="144463" cy="36512"/>
          </a:xfrm>
          <a:custGeom>
            <a:avLst/>
            <a:gdLst>
              <a:gd name="T0" fmla="*/ 0 w 91"/>
              <a:gd name="T1" fmla="*/ 0 h 23"/>
              <a:gd name="T2" fmla="*/ 71438 w 91"/>
              <a:gd name="T3" fmla="*/ 36512 h 23"/>
              <a:gd name="T4" fmla="*/ 144463 w 91"/>
              <a:gd name="T5" fmla="*/ 0 h 23"/>
              <a:gd name="T6" fmla="*/ 0 60000 65536"/>
              <a:gd name="T7" fmla="*/ 0 60000 65536"/>
              <a:gd name="T8" fmla="*/ 0 60000 65536"/>
              <a:gd name="T9" fmla="*/ 0 w 91"/>
              <a:gd name="T10" fmla="*/ 0 h 23"/>
              <a:gd name="T11" fmla="*/ 91 w 91"/>
              <a:gd name="T12" fmla="*/ 23 h 23"/>
            </a:gdLst>
            <a:ahLst/>
            <a:cxnLst>
              <a:cxn ang="T6">
                <a:pos x="T0" y="T1"/>
              </a:cxn>
              <a:cxn ang="T7">
                <a:pos x="T2" y="T3"/>
              </a:cxn>
              <a:cxn ang="T8">
                <a:pos x="T4" y="T5"/>
              </a:cxn>
            </a:cxnLst>
            <a:rect l="T9" t="T10" r="T11" b="T12"/>
            <a:pathLst>
              <a:path w="91" h="23">
                <a:moveTo>
                  <a:pt x="0" y="0"/>
                </a:moveTo>
                <a:cubicBezTo>
                  <a:pt x="15" y="11"/>
                  <a:pt x="30" y="23"/>
                  <a:pt x="45" y="23"/>
                </a:cubicBezTo>
                <a:cubicBezTo>
                  <a:pt x="60" y="23"/>
                  <a:pt x="75" y="11"/>
                  <a:pt x="91" y="0"/>
                </a:cubicBezTo>
              </a:path>
            </a:pathLst>
          </a:custGeom>
          <a:noFill/>
          <a:ln w="9525">
            <a:solidFill>
              <a:srgbClr val="0000CC"/>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24995" name="Text Box 66"/>
          <p:cNvSpPr txBox="1">
            <a:spLocks noChangeArrowheads="1"/>
          </p:cNvSpPr>
          <p:nvPr/>
        </p:nvSpPr>
        <p:spPr bwMode="auto">
          <a:xfrm>
            <a:off x="1150938" y="3566629"/>
            <a:ext cx="36036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A50021"/>
                </a:solidFill>
              </a:rPr>
              <a:t>G</a:t>
            </a:r>
          </a:p>
        </p:txBody>
      </p:sp>
      <p:sp>
        <p:nvSpPr>
          <p:cNvPr id="124996" name="Text Box 67"/>
          <p:cNvSpPr txBox="1">
            <a:spLocks noChangeArrowheads="1"/>
          </p:cNvSpPr>
          <p:nvPr/>
        </p:nvSpPr>
        <p:spPr bwMode="auto">
          <a:xfrm>
            <a:off x="2339975" y="3711091"/>
            <a:ext cx="3603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J</a:t>
            </a:r>
          </a:p>
        </p:txBody>
      </p:sp>
      <p:sp>
        <p:nvSpPr>
          <p:cNvPr id="124997" name="Text Box 68"/>
          <p:cNvSpPr txBox="1">
            <a:spLocks noChangeArrowheads="1"/>
          </p:cNvSpPr>
          <p:nvPr/>
        </p:nvSpPr>
        <p:spPr bwMode="auto">
          <a:xfrm>
            <a:off x="611188" y="4430229"/>
            <a:ext cx="36036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A50021"/>
                </a:solidFill>
              </a:rPr>
              <a:t>H</a:t>
            </a:r>
          </a:p>
        </p:txBody>
      </p:sp>
      <p:sp>
        <p:nvSpPr>
          <p:cNvPr id="124998" name="Text Box 69"/>
          <p:cNvSpPr txBox="1">
            <a:spLocks noChangeArrowheads="1"/>
          </p:cNvSpPr>
          <p:nvPr/>
        </p:nvSpPr>
        <p:spPr bwMode="auto">
          <a:xfrm>
            <a:off x="1619250" y="4430229"/>
            <a:ext cx="323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A50021"/>
                </a:solidFill>
                <a:latin typeface="Times New Roman" pitchFamily="18" charset="0"/>
              </a:rPr>
              <a:t>I</a:t>
            </a:r>
          </a:p>
        </p:txBody>
      </p:sp>
      <p:sp>
        <p:nvSpPr>
          <p:cNvPr id="124999" name="Text Box 70"/>
          <p:cNvSpPr txBox="1">
            <a:spLocks noChangeArrowheads="1"/>
          </p:cNvSpPr>
          <p:nvPr/>
        </p:nvSpPr>
        <p:spPr bwMode="auto">
          <a:xfrm>
            <a:off x="2268538" y="4466741"/>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K</a:t>
            </a:r>
          </a:p>
        </p:txBody>
      </p:sp>
      <p:sp>
        <p:nvSpPr>
          <p:cNvPr id="125000" name="Text Box 71"/>
          <p:cNvSpPr txBox="1">
            <a:spLocks noChangeArrowheads="1"/>
          </p:cNvSpPr>
          <p:nvPr/>
        </p:nvSpPr>
        <p:spPr bwMode="auto">
          <a:xfrm>
            <a:off x="2987675" y="4466741"/>
            <a:ext cx="2889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L</a:t>
            </a:r>
          </a:p>
        </p:txBody>
      </p:sp>
      <p:sp>
        <p:nvSpPr>
          <p:cNvPr id="125001" name="Text Box 72"/>
          <p:cNvSpPr txBox="1">
            <a:spLocks noChangeArrowheads="1"/>
          </p:cNvSpPr>
          <p:nvPr/>
        </p:nvSpPr>
        <p:spPr bwMode="auto">
          <a:xfrm>
            <a:off x="935038" y="4827104"/>
            <a:ext cx="36036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A50021"/>
                </a:solidFill>
              </a:rPr>
              <a:t>0</a:t>
            </a:r>
          </a:p>
        </p:txBody>
      </p:sp>
      <p:sp>
        <p:nvSpPr>
          <p:cNvPr id="125002" name="Text Box 73"/>
          <p:cNvSpPr txBox="1">
            <a:spLocks noChangeArrowheads="1"/>
          </p:cNvSpPr>
          <p:nvPr/>
        </p:nvSpPr>
        <p:spPr bwMode="auto">
          <a:xfrm>
            <a:off x="1835150" y="4827104"/>
            <a:ext cx="323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A50021"/>
                </a:solidFill>
              </a:rPr>
              <a:t>0</a:t>
            </a:r>
          </a:p>
        </p:txBody>
      </p:sp>
      <p:sp>
        <p:nvSpPr>
          <p:cNvPr id="125003" name="Text Box 74"/>
          <p:cNvSpPr txBox="1">
            <a:spLocks noChangeArrowheads="1"/>
          </p:cNvSpPr>
          <p:nvPr/>
        </p:nvSpPr>
        <p:spPr bwMode="auto">
          <a:xfrm>
            <a:off x="2447925" y="4827104"/>
            <a:ext cx="36036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2</a:t>
            </a:r>
          </a:p>
        </p:txBody>
      </p:sp>
      <p:sp>
        <p:nvSpPr>
          <p:cNvPr id="125004" name="Text Box 75"/>
          <p:cNvSpPr txBox="1">
            <a:spLocks noChangeArrowheads="1"/>
          </p:cNvSpPr>
          <p:nvPr/>
        </p:nvSpPr>
        <p:spPr bwMode="auto">
          <a:xfrm>
            <a:off x="3203575" y="4827104"/>
            <a:ext cx="4318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2</a:t>
            </a:r>
          </a:p>
        </p:txBody>
      </p:sp>
      <p:sp>
        <p:nvSpPr>
          <p:cNvPr id="125005" name="Text Box 76"/>
          <p:cNvSpPr txBox="1">
            <a:spLocks noChangeArrowheads="1"/>
          </p:cNvSpPr>
          <p:nvPr/>
        </p:nvSpPr>
        <p:spPr bwMode="auto">
          <a:xfrm>
            <a:off x="1908175" y="3711091"/>
            <a:ext cx="3254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A50021"/>
                </a:solidFill>
              </a:rPr>
              <a:t>2</a:t>
            </a:r>
          </a:p>
        </p:txBody>
      </p:sp>
      <p:sp>
        <p:nvSpPr>
          <p:cNvPr id="125006" name="Text Box 77"/>
          <p:cNvSpPr txBox="1">
            <a:spLocks noChangeArrowheads="1"/>
          </p:cNvSpPr>
          <p:nvPr/>
        </p:nvSpPr>
        <p:spPr bwMode="auto">
          <a:xfrm>
            <a:off x="2987675" y="3746016"/>
            <a:ext cx="3079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0000CC"/>
                </a:solidFill>
              </a:rPr>
              <a:t>6</a:t>
            </a:r>
          </a:p>
        </p:txBody>
      </p:sp>
      <p:sp>
        <p:nvSpPr>
          <p:cNvPr id="125007" name="Text Box 78"/>
          <p:cNvSpPr txBox="1">
            <a:spLocks noChangeArrowheads="1"/>
          </p:cNvSpPr>
          <p:nvPr/>
        </p:nvSpPr>
        <p:spPr bwMode="auto">
          <a:xfrm>
            <a:off x="3059113" y="5906604"/>
            <a:ext cx="30607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zh-CN" altLang="en-US" b="1" dirty="0" smtClean="0">
                <a:solidFill>
                  <a:srgbClr val="0000CC"/>
                </a:solidFill>
              </a:rPr>
              <a:t>扩展结点</a:t>
            </a:r>
            <a:r>
              <a:rPr lang="en-US" altLang="zh-CN" b="1" dirty="0" smtClean="0">
                <a:solidFill>
                  <a:srgbClr val="0000CC"/>
                </a:solidFill>
              </a:rPr>
              <a:t>B</a:t>
            </a:r>
            <a:r>
              <a:rPr lang="zh-CN" altLang="en-US" b="1" dirty="0">
                <a:solidFill>
                  <a:srgbClr val="0000CC"/>
                </a:solidFill>
              </a:rPr>
              <a:t>后得到的与</a:t>
            </a:r>
            <a:r>
              <a:rPr lang="en-US" altLang="zh-CN" b="1" dirty="0">
                <a:solidFill>
                  <a:srgbClr val="0000CC"/>
                </a:solidFill>
              </a:rPr>
              <a:t>/</a:t>
            </a:r>
            <a:r>
              <a:rPr lang="zh-CN" altLang="en-US" b="1" dirty="0">
                <a:solidFill>
                  <a:srgbClr val="0000CC"/>
                </a:solidFill>
              </a:rPr>
              <a:t>或树</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64194">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6419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5" name="Text Box 2"/>
          <p:cNvSpPr txBox="1">
            <a:spLocks noChangeArrowheads="1"/>
          </p:cNvSpPr>
          <p:nvPr/>
        </p:nvSpPr>
        <p:spPr bwMode="auto">
          <a:xfrm>
            <a:off x="215899" y="115888"/>
            <a:ext cx="5507831"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just" eaLnBrk="1" hangingPunct="1"/>
            <a:r>
              <a:rPr lang="zh-CN" altLang="en-US" b="1" dirty="0" smtClean="0">
                <a:latin typeface="幼圆" pitchFamily="49" charset="-122"/>
                <a:ea typeface="幼圆" pitchFamily="49" charset="-122"/>
              </a:rPr>
              <a:t>对结点</a:t>
            </a:r>
            <a:r>
              <a:rPr lang="en-US" altLang="zh-CN" b="1" dirty="0" smtClean="0">
                <a:latin typeface="幼圆" pitchFamily="49" charset="-122"/>
                <a:ea typeface="幼圆" pitchFamily="49" charset="-122"/>
              </a:rPr>
              <a:t>C</a:t>
            </a:r>
            <a:r>
              <a:rPr lang="zh-CN" altLang="en-US" b="1" dirty="0">
                <a:latin typeface="幼圆" pitchFamily="49" charset="-122"/>
                <a:ea typeface="幼圆" pitchFamily="49" charset="-122"/>
              </a:rPr>
              <a:t>进行扩展，扩展两层后得到的与</a:t>
            </a:r>
            <a:r>
              <a:rPr lang="en-US" altLang="zh-CN" b="1" dirty="0">
                <a:latin typeface="幼圆" pitchFamily="49" charset="-122"/>
                <a:ea typeface="幼圆" pitchFamily="49" charset="-122"/>
              </a:rPr>
              <a:t>/</a:t>
            </a:r>
            <a:r>
              <a:rPr lang="zh-CN" altLang="en-US" b="1" dirty="0">
                <a:latin typeface="幼圆" pitchFamily="49" charset="-122"/>
                <a:ea typeface="幼圆" pitchFamily="49" charset="-122"/>
              </a:rPr>
              <a:t>或树如右图所示。</a:t>
            </a:r>
            <a:r>
              <a:rPr lang="zh-CN" altLang="en-US" b="1" dirty="0" smtClean="0">
                <a:latin typeface="幼圆" pitchFamily="49" charset="-122"/>
                <a:ea typeface="幼圆" pitchFamily="49" charset="-122"/>
              </a:rPr>
              <a:t>由于结点</a:t>
            </a:r>
            <a:r>
              <a:rPr lang="en-US" altLang="zh-CN" b="1" dirty="0" smtClean="0">
                <a:latin typeface="幼圆" pitchFamily="49" charset="-122"/>
                <a:ea typeface="幼圆" pitchFamily="49" charset="-122"/>
              </a:rPr>
              <a:t>N</a:t>
            </a:r>
            <a:r>
              <a:rPr lang="zh-CN" altLang="en-US" b="1" dirty="0">
                <a:latin typeface="幼圆" pitchFamily="49" charset="-122"/>
                <a:ea typeface="幼圆" pitchFamily="49" charset="-122"/>
              </a:rPr>
              <a:t>和</a:t>
            </a:r>
            <a:r>
              <a:rPr lang="en-US" altLang="zh-CN" b="1" dirty="0">
                <a:latin typeface="幼圆" pitchFamily="49" charset="-122"/>
                <a:ea typeface="幼圆" pitchFamily="49" charset="-122"/>
              </a:rPr>
              <a:t>P</a:t>
            </a:r>
            <a:r>
              <a:rPr lang="zh-CN" altLang="en-US" b="1" dirty="0">
                <a:latin typeface="幼圆" pitchFamily="49" charset="-122"/>
                <a:ea typeface="幼圆" pitchFamily="49" charset="-122"/>
              </a:rPr>
              <a:t>是可</a:t>
            </a:r>
            <a:r>
              <a:rPr lang="zh-CN" altLang="en-US" b="1" dirty="0" smtClean="0">
                <a:latin typeface="幼圆" pitchFamily="49" charset="-122"/>
                <a:ea typeface="幼圆" pitchFamily="49" charset="-122"/>
              </a:rPr>
              <a:t>解结点，</a:t>
            </a:r>
            <a:r>
              <a:rPr lang="zh-CN" altLang="en-US" b="1" dirty="0">
                <a:latin typeface="幼圆" pitchFamily="49" charset="-122"/>
                <a:ea typeface="幼圆" pitchFamily="49" charset="-122"/>
              </a:rPr>
              <a:t>故调用可解标记过程，</a:t>
            </a:r>
            <a:r>
              <a:rPr lang="zh-CN" altLang="en-US" b="1" dirty="0" smtClean="0">
                <a:latin typeface="幼圆" pitchFamily="49" charset="-122"/>
                <a:ea typeface="幼圆" pitchFamily="49" charset="-122"/>
              </a:rPr>
              <a:t>得结点</a:t>
            </a:r>
            <a:r>
              <a:rPr lang="en-US" altLang="zh-CN" b="1" dirty="0" smtClean="0">
                <a:latin typeface="幼圆" pitchFamily="49" charset="-122"/>
                <a:ea typeface="幼圆" pitchFamily="49" charset="-122"/>
              </a:rPr>
              <a:t>M</a:t>
            </a:r>
            <a:r>
              <a:rPr lang="zh-CN" altLang="en-US" b="1" dirty="0">
                <a:latin typeface="幼圆" pitchFamily="49" charset="-122"/>
                <a:ea typeface="幼圆" pitchFamily="49" charset="-122"/>
              </a:rPr>
              <a:t>、</a:t>
            </a:r>
            <a:r>
              <a:rPr lang="en-US" altLang="zh-CN" b="1" dirty="0">
                <a:latin typeface="幼圆" pitchFamily="49" charset="-122"/>
                <a:ea typeface="幼圆" pitchFamily="49" charset="-122"/>
              </a:rPr>
              <a:t>C</a:t>
            </a:r>
            <a:r>
              <a:rPr lang="zh-CN" altLang="en-US" b="1" dirty="0">
                <a:latin typeface="幼圆" pitchFamily="49" charset="-122"/>
                <a:ea typeface="幼圆" pitchFamily="49" charset="-122"/>
              </a:rPr>
              <a:t>、</a:t>
            </a:r>
            <a:r>
              <a:rPr lang="en-US" altLang="zh-CN" b="1" dirty="0">
                <a:latin typeface="幼圆" pitchFamily="49" charset="-122"/>
                <a:ea typeface="幼圆" pitchFamily="49" charset="-122"/>
              </a:rPr>
              <a:t>A</a:t>
            </a:r>
            <a:r>
              <a:rPr lang="zh-CN" altLang="en-US" b="1" dirty="0">
                <a:latin typeface="幼圆" pitchFamily="49" charset="-122"/>
                <a:ea typeface="幼圆" pitchFamily="49" charset="-122"/>
              </a:rPr>
              <a:t>也为可</a:t>
            </a:r>
            <a:r>
              <a:rPr lang="zh-CN" altLang="en-US" b="1" dirty="0" smtClean="0">
                <a:latin typeface="幼圆" pitchFamily="49" charset="-122"/>
                <a:ea typeface="幼圆" pitchFamily="49" charset="-122"/>
              </a:rPr>
              <a:t>解结点，</a:t>
            </a:r>
            <a:r>
              <a:rPr lang="zh-CN" altLang="en-US" b="1" dirty="0">
                <a:latin typeface="幼圆" pitchFamily="49" charset="-122"/>
                <a:ea typeface="幼圆" pitchFamily="49" charset="-122"/>
              </a:rPr>
              <a:t>进而可标记</a:t>
            </a:r>
            <a:r>
              <a:rPr lang="en-US" altLang="zh-CN" b="1" dirty="0">
                <a:latin typeface="幼圆" pitchFamily="49" charset="-122"/>
                <a:ea typeface="幼圆" pitchFamily="49" charset="-122"/>
              </a:rPr>
              <a:t>S0</a:t>
            </a:r>
            <a:r>
              <a:rPr lang="zh-CN" altLang="en-US" b="1" dirty="0">
                <a:latin typeface="幼圆" pitchFamily="49" charset="-122"/>
                <a:ea typeface="幼圆" pitchFamily="49" charset="-122"/>
              </a:rPr>
              <a:t>为可</a:t>
            </a:r>
            <a:r>
              <a:rPr lang="zh-CN" altLang="en-US" b="1" dirty="0" smtClean="0">
                <a:latin typeface="幼圆" pitchFamily="49" charset="-122"/>
                <a:ea typeface="幼圆" pitchFamily="49" charset="-122"/>
              </a:rPr>
              <a:t>解结点，</a:t>
            </a:r>
            <a:r>
              <a:rPr lang="zh-CN" altLang="en-US" b="1" dirty="0">
                <a:latin typeface="幼圆" pitchFamily="49" charset="-122"/>
                <a:ea typeface="幼圆" pitchFamily="49" charset="-122"/>
              </a:rPr>
              <a:t>这就得到了代价最小的解树。按和代价法，该最优解的代价为</a:t>
            </a:r>
            <a:r>
              <a:rPr lang="en-US" altLang="zh-CN" b="1" dirty="0">
                <a:latin typeface="幼圆" pitchFamily="49" charset="-122"/>
                <a:ea typeface="幼圆" pitchFamily="49" charset="-122"/>
              </a:rPr>
              <a:t>9</a:t>
            </a:r>
            <a:r>
              <a:rPr lang="zh-CN" altLang="en-US" b="1" dirty="0">
                <a:latin typeface="幼圆" pitchFamily="49" charset="-122"/>
                <a:ea typeface="幼圆" pitchFamily="49" charset="-122"/>
              </a:rPr>
              <a:t>。 </a:t>
            </a:r>
          </a:p>
        </p:txBody>
      </p:sp>
      <p:sp>
        <p:nvSpPr>
          <p:cNvPr id="125956" name="Oval 3"/>
          <p:cNvSpPr>
            <a:spLocks noChangeArrowheads="1"/>
          </p:cNvSpPr>
          <p:nvPr/>
        </p:nvSpPr>
        <p:spPr bwMode="auto">
          <a:xfrm>
            <a:off x="6264275" y="1802346"/>
            <a:ext cx="107950" cy="107950"/>
          </a:xfrm>
          <a:prstGeom prst="ellipse">
            <a:avLst/>
          </a:prstGeom>
          <a:solidFill>
            <a:srgbClr val="A50021"/>
          </a:solidFill>
          <a:ln w="9525">
            <a:solidFill>
              <a:srgbClr val="A50021"/>
            </a:solidFill>
            <a:round/>
            <a:headEnd/>
            <a:tailEnd/>
          </a:ln>
        </p:spPr>
        <p:txBody>
          <a:bodyPr wrap="none" anchor="ctr"/>
          <a:lstStyle/>
          <a:p>
            <a:endParaRPr lang="zh-CN" altLang="en-US"/>
          </a:p>
        </p:txBody>
      </p:sp>
      <p:sp>
        <p:nvSpPr>
          <p:cNvPr id="125957" name="Oval 4"/>
          <p:cNvSpPr>
            <a:spLocks noChangeArrowheads="1"/>
          </p:cNvSpPr>
          <p:nvPr/>
        </p:nvSpPr>
        <p:spPr bwMode="auto">
          <a:xfrm>
            <a:off x="5219700" y="2342096"/>
            <a:ext cx="107950" cy="107950"/>
          </a:xfrm>
          <a:prstGeom prst="ellipse">
            <a:avLst/>
          </a:prstGeom>
          <a:solidFill>
            <a:srgbClr val="A50021"/>
          </a:solidFill>
          <a:ln w="9525">
            <a:solidFill>
              <a:srgbClr val="A50021"/>
            </a:solidFill>
            <a:round/>
            <a:headEnd/>
            <a:tailEnd/>
          </a:ln>
        </p:spPr>
        <p:txBody>
          <a:bodyPr wrap="none" anchor="ctr"/>
          <a:lstStyle/>
          <a:p>
            <a:endParaRPr lang="zh-CN" altLang="en-US"/>
          </a:p>
        </p:txBody>
      </p:sp>
      <p:sp>
        <p:nvSpPr>
          <p:cNvPr id="125958" name="Oval 5"/>
          <p:cNvSpPr>
            <a:spLocks noChangeArrowheads="1"/>
          </p:cNvSpPr>
          <p:nvPr/>
        </p:nvSpPr>
        <p:spPr bwMode="auto">
          <a:xfrm>
            <a:off x="7056438" y="2342096"/>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25959" name="Oval 6"/>
          <p:cNvSpPr>
            <a:spLocks noChangeArrowheads="1"/>
          </p:cNvSpPr>
          <p:nvPr/>
        </p:nvSpPr>
        <p:spPr bwMode="auto">
          <a:xfrm>
            <a:off x="3563938" y="2991383"/>
            <a:ext cx="107950" cy="107950"/>
          </a:xfrm>
          <a:prstGeom prst="ellipse">
            <a:avLst/>
          </a:prstGeom>
          <a:solidFill>
            <a:srgbClr val="A50021"/>
          </a:solidFill>
          <a:ln w="9525">
            <a:solidFill>
              <a:srgbClr val="A50021"/>
            </a:solidFill>
            <a:round/>
            <a:headEnd/>
            <a:tailEnd/>
          </a:ln>
        </p:spPr>
        <p:txBody>
          <a:bodyPr wrap="none" anchor="ctr"/>
          <a:lstStyle/>
          <a:p>
            <a:endParaRPr lang="zh-CN" altLang="en-US"/>
          </a:p>
        </p:txBody>
      </p:sp>
      <p:sp>
        <p:nvSpPr>
          <p:cNvPr id="125960" name="Oval 7"/>
          <p:cNvSpPr>
            <a:spLocks noChangeArrowheads="1"/>
          </p:cNvSpPr>
          <p:nvPr/>
        </p:nvSpPr>
        <p:spPr bwMode="auto">
          <a:xfrm>
            <a:off x="4967288" y="3062821"/>
            <a:ext cx="107950" cy="107950"/>
          </a:xfrm>
          <a:prstGeom prst="ellipse">
            <a:avLst/>
          </a:prstGeom>
          <a:solidFill>
            <a:srgbClr val="A50021"/>
          </a:solidFill>
          <a:ln w="9525">
            <a:solidFill>
              <a:srgbClr val="A50021"/>
            </a:solidFill>
            <a:round/>
            <a:headEnd/>
            <a:tailEnd/>
          </a:ln>
        </p:spPr>
        <p:txBody>
          <a:bodyPr wrap="none" anchor="ctr"/>
          <a:lstStyle/>
          <a:p>
            <a:endParaRPr lang="zh-CN" altLang="en-US"/>
          </a:p>
        </p:txBody>
      </p:sp>
      <p:sp>
        <p:nvSpPr>
          <p:cNvPr id="125961" name="Oval 8"/>
          <p:cNvSpPr>
            <a:spLocks noChangeArrowheads="1"/>
          </p:cNvSpPr>
          <p:nvPr/>
        </p:nvSpPr>
        <p:spPr bwMode="auto">
          <a:xfrm>
            <a:off x="6551613" y="2918358"/>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25962" name="Oval 9"/>
          <p:cNvSpPr>
            <a:spLocks noChangeArrowheads="1"/>
          </p:cNvSpPr>
          <p:nvPr/>
        </p:nvSpPr>
        <p:spPr bwMode="auto">
          <a:xfrm>
            <a:off x="7524750" y="2918358"/>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25963" name="Line 10"/>
          <p:cNvSpPr>
            <a:spLocks noChangeShapeType="1"/>
          </p:cNvSpPr>
          <p:nvPr/>
        </p:nvSpPr>
        <p:spPr bwMode="auto">
          <a:xfrm flipH="1">
            <a:off x="5292725" y="1875371"/>
            <a:ext cx="971550" cy="503237"/>
          </a:xfrm>
          <a:prstGeom prst="line">
            <a:avLst/>
          </a:prstGeom>
          <a:noFill/>
          <a:ln w="9525">
            <a:solidFill>
              <a:srgbClr val="A5002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5964" name="Line 11"/>
          <p:cNvSpPr>
            <a:spLocks noChangeShapeType="1"/>
          </p:cNvSpPr>
          <p:nvPr/>
        </p:nvSpPr>
        <p:spPr bwMode="auto">
          <a:xfrm>
            <a:off x="6372225" y="1875371"/>
            <a:ext cx="684213" cy="4667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5965" name="Line 12"/>
          <p:cNvSpPr>
            <a:spLocks noChangeShapeType="1"/>
          </p:cNvSpPr>
          <p:nvPr/>
        </p:nvSpPr>
        <p:spPr bwMode="auto">
          <a:xfrm flipH="1">
            <a:off x="3635375" y="2415121"/>
            <a:ext cx="1584325" cy="576262"/>
          </a:xfrm>
          <a:prstGeom prst="line">
            <a:avLst/>
          </a:prstGeom>
          <a:noFill/>
          <a:ln w="9525">
            <a:solidFill>
              <a:srgbClr val="A5002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5966" name="Line 13"/>
          <p:cNvSpPr>
            <a:spLocks noChangeShapeType="1"/>
          </p:cNvSpPr>
          <p:nvPr/>
        </p:nvSpPr>
        <p:spPr bwMode="auto">
          <a:xfrm flipH="1">
            <a:off x="5040313" y="2450046"/>
            <a:ext cx="252412" cy="612775"/>
          </a:xfrm>
          <a:prstGeom prst="line">
            <a:avLst/>
          </a:prstGeom>
          <a:noFill/>
          <a:ln w="9525">
            <a:solidFill>
              <a:srgbClr val="A5002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5967" name="Line 14"/>
          <p:cNvSpPr>
            <a:spLocks noChangeShapeType="1"/>
          </p:cNvSpPr>
          <p:nvPr/>
        </p:nvSpPr>
        <p:spPr bwMode="auto">
          <a:xfrm flipH="1">
            <a:off x="6624638" y="2450046"/>
            <a:ext cx="431800" cy="46831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5968" name="Line 15"/>
          <p:cNvSpPr>
            <a:spLocks noChangeShapeType="1"/>
          </p:cNvSpPr>
          <p:nvPr/>
        </p:nvSpPr>
        <p:spPr bwMode="auto">
          <a:xfrm>
            <a:off x="7127875" y="2450046"/>
            <a:ext cx="431800" cy="46831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5969" name="Text Box 16"/>
          <p:cNvSpPr txBox="1">
            <a:spLocks noChangeArrowheads="1"/>
          </p:cNvSpPr>
          <p:nvPr/>
        </p:nvSpPr>
        <p:spPr bwMode="auto">
          <a:xfrm>
            <a:off x="5651500" y="1622958"/>
            <a:ext cx="5048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A50021"/>
                </a:solidFill>
              </a:rPr>
              <a:t>S</a:t>
            </a:r>
            <a:r>
              <a:rPr lang="en-US" altLang="zh-CN" baseline="-25000">
                <a:solidFill>
                  <a:srgbClr val="A50021"/>
                </a:solidFill>
              </a:rPr>
              <a:t>0</a:t>
            </a:r>
          </a:p>
        </p:txBody>
      </p:sp>
      <p:sp>
        <p:nvSpPr>
          <p:cNvPr id="125970" name="Text Box 17"/>
          <p:cNvSpPr txBox="1">
            <a:spLocks noChangeArrowheads="1"/>
          </p:cNvSpPr>
          <p:nvPr/>
        </p:nvSpPr>
        <p:spPr bwMode="auto">
          <a:xfrm>
            <a:off x="6551613" y="1694396"/>
            <a:ext cx="3254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9</a:t>
            </a:r>
          </a:p>
        </p:txBody>
      </p:sp>
      <p:sp>
        <p:nvSpPr>
          <p:cNvPr id="125971" name="Text Box 18"/>
          <p:cNvSpPr txBox="1">
            <a:spLocks noChangeArrowheads="1"/>
          </p:cNvSpPr>
          <p:nvPr/>
        </p:nvSpPr>
        <p:spPr bwMode="auto">
          <a:xfrm>
            <a:off x="4751388" y="2091271"/>
            <a:ext cx="36036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A50021"/>
                </a:solidFill>
              </a:rPr>
              <a:t>A</a:t>
            </a:r>
          </a:p>
        </p:txBody>
      </p:sp>
      <p:sp>
        <p:nvSpPr>
          <p:cNvPr id="125972" name="Text Box 19"/>
          <p:cNvSpPr txBox="1">
            <a:spLocks noChangeArrowheads="1"/>
          </p:cNvSpPr>
          <p:nvPr/>
        </p:nvSpPr>
        <p:spPr bwMode="auto">
          <a:xfrm>
            <a:off x="5364163" y="2270658"/>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A50021"/>
                </a:solidFill>
              </a:rPr>
              <a:t>8</a:t>
            </a:r>
          </a:p>
        </p:txBody>
      </p:sp>
      <p:sp>
        <p:nvSpPr>
          <p:cNvPr id="125973" name="Text Box 20"/>
          <p:cNvSpPr txBox="1">
            <a:spLocks noChangeArrowheads="1"/>
          </p:cNvSpPr>
          <p:nvPr/>
        </p:nvSpPr>
        <p:spPr bwMode="auto">
          <a:xfrm>
            <a:off x="6443663" y="2270658"/>
            <a:ext cx="3968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D</a:t>
            </a:r>
          </a:p>
        </p:txBody>
      </p:sp>
      <p:sp>
        <p:nvSpPr>
          <p:cNvPr id="125974" name="Text Box 21"/>
          <p:cNvSpPr txBox="1">
            <a:spLocks noChangeArrowheads="1"/>
          </p:cNvSpPr>
          <p:nvPr/>
        </p:nvSpPr>
        <p:spPr bwMode="auto">
          <a:xfrm>
            <a:off x="7416800" y="2234146"/>
            <a:ext cx="539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11</a:t>
            </a:r>
          </a:p>
        </p:txBody>
      </p:sp>
      <p:sp>
        <p:nvSpPr>
          <p:cNvPr id="125975" name="Text Box 22"/>
          <p:cNvSpPr txBox="1">
            <a:spLocks noChangeArrowheads="1"/>
          </p:cNvSpPr>
          <p:nvPr/>
        </p:nvSpPr>
        <p:spPr bwMode="auto">
          <a:xfrm>
            <a:off x="3095625" y="2702458"/>
            <a:ext cx="3254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A50021"/>
                </a:solidFill>
              </a:rPr>
              <a:t>B</a:t>
            </a:r>
          </a:p>
        </p:txBody>
      </p:sp>
      <p:sp>
        <p:nvSpPr>
          <p:cNvPr id="125976" name="Text Box 23"/>
          <p:cNvSpPr txBox="1">
            <a:spLocks noChangeArrowheads="1"/>
          </p:cNvSpPr>
          <p:nvPr/>
        </p:nvSpPr>
        <p:spPr bwMode="auto">
          <a:xfrm>
            <a:off x="4608513" y="2810408"/>
            <a:ext cx="36036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A50021"/>
                </a:solidFill>
              </a:rPr>
              <a:t>C</a:t>
            </a:r>
          </a:p>
        </p:txBody>
      </p:sp>
      <p:sp>
        <p:nvSpPr>
          <p:cNvPr id="125977" name="Text Box 24"/>
          <p:cNvSpPr txBox="1">
            <a:spLocks noChangeArrowheads="1"/>
          </p:cNvSpPr>
          <p:nvPr/>
        </p:nvSpPr>
        <p:spPr bwMode="auto">
          <a:xfrm>
            <a:off x="6119813" y="2738971"/>
            <a:ext cx="2889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E</a:t>
            </a:r>
          </a:p>
        </p:txBody>
      </p:sp>
      <p:sp>
        <p:nvSpPr>
          <p:cNvPr id="125978" name="Text Box 25"/>
          <p:cNvSpPr txBox="1">
            <a:spLocks noChangeArrowheads="1"/>
          </p:cNvSpPr>
          <p:nvPr/>
        </p:nvSpPr>
        <p:spPr bwMode="auto">
          <a:xfrm>
            <a:off x="7127875" y="2738971"/>
            <a:ext cx="2889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F</a:t>
            </a:r>
          </a:p>
        </p:txBody>
      </p:sp>
      <p:sp>
        <p:nvSpPr>
          <p:cNvPr id="125979" name="Text Box 26"/>
          <p:cNvSpPr txBox="1">
            <a:spLocks noChangeArrowheads="1"/>
          </p:cNvSpPr>
          <p:nvPr/>
        </p:nvSpPr>
        <p:spPr bwMode="auto">
          <a:xfrm>
            <a:off x="3708400" y="2954871"/>
            <a:ext cx="36036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A50021"/>
                </a:solidFill>
              </a:rPr>
              <a:t>3</a:t>
            </a:r>
          </a:p>
        </p:txBody>
      </p:sp>
      <p:sp>
        <p:nvSpPr>
          <p:cNvPr id="125980" name="Text Box 27"/>
          <p:cNvSpPr txBox="1">
            <a:spLocks noChangeArrowheads="1"/>
          </p:cNvSpPr>
          <p:nvPr/>
        </p:nvSpPr>
        <p:spPr bwMode="auto">
          <a:xfrm>
            <a:off x="5076825" y="2954871"/>
            <a:ext cx="36036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A50021"/>
                </a:solidFill>
              </a:rPr>
              <a:t>3</a:t>
            </a:r>
          </a:p>
        </p:txBody>
      </p:sp>
      <p:sp>
        <p:nvSpPr>
          <p:cNvPr id="125981" name="Text Box 28"/>
          <p:cNvSpPr txBox="1">
            <a:spLocks noChangeArrowheads="1"/>
          </p:cNvSpPr>
          <p:nvPr/>
        </p:nvSpPr>
        <p:spPr bwMode="auto">
          <a:xfrm>
            <a:off x="6732588" y="2846921"/>
            <a:ext cx="3587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7</a:t>
            </a:r>
          </a:p>
        </p:txBody>
      </p:sp>
      <p:sp>
        <p:nvSpPr>
          <p:cNvPr id="125982" name="Text Box 29"/>
          <p:cNvSpPr txBox="1">
            <a:spLocks noChangeArrowheads="1"/>
          </p:cNvSpPr>
          <p:nvPr/>
        </p:nvSpPr>
        <p:spPr bwMode="auto">
          <a:xfrm>
            <a:off x="7416800" y="3134258"/>
            <a:ext cx="3587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2</a:t>
            </a:r>
          </a:p>
        </p:txBody>
      </p:sp>
      <p:sp>
        <p:nvSpPr>
          <p:cNvPr id="125983" name="Freeform 30"/>
          <p:cNvSpPr>
            <a:spLocks/>
          </p:cNvSpPr>
          <p:nvPr/>
        </p:nvSpPr>
        <p:spPr bwMode="auto">
          <a:xfrm>
            <a:off x="5076825" y="2523071"/>
            <a:ext cx="179388" cy="41275"/>
          </a:xfrm>
          <a:custGeom>
            <a:avLst/>
            <a:gdLst>
              <a:gd name="T0" fmla="*/ 0 w 158"/>
              <a:gd name="T1" fmla="*/ 0 h 26"/>
              <a:gd name="T2" fmla="*/ 102183 w 158"/>
              <a:gd name="T3" fmla="*/ 34925 h 26"/>
              <a:gd name="T4" fmla="*/ 154410 w 158"/>
              <a:gd name="T5" fmla="*/ 34925 h 26"/>
              <a:gd name="T6" fmla="*/ 179388 w 158"/>
              <a:gd name="T7" fmla="*/ 0 h 26"/>
              <a:gd name="T8" fmla="*/ 0 60000 65536"/>
              <a:gd name="T9" fmla="*/ 0 60000 65536"/>
              <a:gd name="T10" fmla="*/ 0 60000 65536"/>
              <a:gd name="T11" fmla="*/ 0 60000 65536"/>
              <a:gd name="T12" fmla="*/ 0 w 158"/>
              <a:gd name="T13" fmla="*/ 0 h 26"/>
              <a:gd name="T14" fmla="*/ 158 w 158"/>
              <a:gd name="T15" fmla="*/ 26 h 26"/>
            </a:gdLst>
            <a:ahLst/>
            <a:cxnLst>
              <a:cxn ang="T8">
                <a:pos x="T0" y="T1"/>
              </a:cxn>
              <a:cxn ang="T9">
                <a:pos x="T2" y="T3"/>
              </a:cxn>
              <a:cxn ang="T10">
                <a:pos x="T4" y="T5"/>
              </a:cxn>
              <a:cxn ang="T11">
                <a:pos x="T6" y="T7"/>
              </a:cxn>
            </a:cxnLst>
            <a:rect l="T12" t="T13" r="T14" b="T15"/>
            <a:pathLst>
              <a:path w="158" h="26">
                <a:moveTo>
                  <a:pt x="0" y="0"/>
                </a:moveTo>
                <a:cubicBezTo>
                  <a:pt x="33" y="9"/>
                  <a:pt x="67" y="18"/>
                  <a:pt x="90" y="22"/>
                </a:cubicBezTo>
                <a:cubicBezTo>
                  <a:pt x="113" y="26"/>
                  <a:pt x="125" y="26"/>
                  <a:pt x="136" y="22"/>
                </a:cubicBezTo>
                <a:cubicBezTo>
                  <a:pt x="147" y="18"/>
                  <a:pt x="154" y="4"/>
                  <a:pt x="158" y="0"/>
                </a:cubicBezTo>
              </a:path>
            </a:pathLst>
          </a:custGeom>
          <a:noFill/>
          <a:ln w="9525">
            <a:solidFill>
              <a:srgbClr val="A5002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25984" name="Arc 31"/>
          <p:cNvSpPr>
            <a:spLocks/>
          </p:cNvSpPr>
          <p:nvPr/>
        </p:nvSpPr>
        <p:spPr bwMode="auto">
          <a:xfrm flipV="1">
            <a:off x="6985000" y="2519896"/>
            <a:ext cx="180975" cy="38100"/>
          </a:xfrm>
          <a:custGeom>
            <a:avLst/>
            <a:gdLst>
              <a:gd name="T0" fmla="*/ 0 w 21600"/>
              <a:gd name="T1" fmla="*/ 0 h 23859"/>
              <a:gd name="T2" fmla="*/ 179986 w 21600"/>
              <a:gd name="T3" fmla="*/ 38100 h 23859"/>
              <a:gd name="T4" fmla="*/ 0 w 21600"/>
              <a:gd name="T5" fmla="*/ 34493 h 23859"/>
              <a:gd name="T6" fmla="*/ 0 60000 65536"/>
              <a:gd name="T7" fmla="*/ 0 60000 65536"/>
              <a:gd name="T8" fmla="*/ 0 60000 65536"/>
              <a:gd name="T9" fmla="*/ 0 w 21600"/>
              <a:gd name="T10" fmla="*/ 0 h 23859"/>
              <a:gd name="T11" fmla="*/ 21600 w 21600"/>
              <a:gd name="T12" fmla="*/ 23859 h 23859"/>
            </a:gdLst>
            <a:ahLst/>
            <a:cxnLst>
              <a:cxn ang="T6">
                <a:pos x="T0" y="T1"/>
              </a:cxn>
              <a:cxn ang="T7">
                <a:pos x="T2" y="T3"/>
              </a:cxn>
              <a:cxn ang="T8">
                <a:pos x="T4" y="T5"/>
              </a:cxn>
            </a:cxnLst>
            <a:rect l="T9" t="T10" r="T11" b="T12"/>
            <a:pathLst>
              <a:path w="21600" h="23859" fill="none" extrusionOk="0">
                <a:moveTo>
                  <a:pt x="-1" y="0"/>
                </a:moveTo>
                <a:cubicBezTo>
                  <a:pt x="11929" y="0"/>
                  <a:pt x="21600" y="9670"/>
                  <a:pt x="21600" y="21600"/>
                </a:cubicBezTo>
                <a:cubicBezTo>
                  <a:pt x="21600" y="22354"/>
                  <a:pt x="21560" y="23108"/>
                  <a:pt x="21481" y="23858"/>
                </a:cubicBezTo>
              </a:path>
              <a:path w="21600" h="23859" stroke="0" extrusionOk="0">
                <a:moveTo>
                  <a:pt x="-1" y="0"/>
                </a:moveTo>
                <a:cubicBezTo>
                  <a:pt x="11929" y="0"/>
                  <a:pt x="21600" y="9670"/>
                  <a:pt x="21600" y="21600"/>
                </a:cubicBezTo>
                <a:cubicBezTo>
                  <a:pt x="21600" y="22354"/>
                  <a:pt x="21560" y="23108"/>
                  <a:pt x="21481" y="23858"/>
                </a:cubicBezTo>
                <a:lnTo>
                  <a:pt x="0"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25985" name="Oval 32"/>
          <p:cNvSpPr>
            <a:spLocks noChangeArrowheads="1"/>
          </p:cNvSpPr>
          <p:nvPr/>
        </p:nvSpPr>
        <p:spPr bwMode="auto">
          <a:xfrm>
            <a:off x="6443663" y="3926421"/>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25986" name="Oval 33"/>
          <p:cNvSpPr>
            <a:spLocks noChangeArrowheads="1"/>
          </p:cNvSpPr>
          <p:nvPr/>
        </p:nvSpPr>
        <p:spPr bwMode="auto">
          <a:xfrm>
            <a:off x="7272338" y="3926421"/>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25987" name="Oval 34"/>
          <p:cNvSpPr>
            <a:spLocks noChangeArrowheads="1"/>
          </p:cNvSpPr>
          <p:nvPr/>
        </p:nvSpPr>
        <p:spPr bwMode="auto">
          <a:xfrm>
            <a:off x="6372225" y="4863046"/>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25988" name="Oval 35"/>
          <p:cNvSpPr>
            <a:spLocks noChangeArrowheads="1"/>
          </p:cNvSpPr>
          <p:nvPr/>
        </p:nvSpPr>
        <p:spPr bwMode="auto">
          <a:xfrm>
            <a:off x="7019925" y="4826533"/>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25989" name="Oval 36"/>
          <p:cNvSpPr>
            <a:spLocks noChangeArrowheads="1"/>
          </p:cNvSpPr>
          <p:nvPr/>
        </p:nvSpPr>
        <p:spPr bwMode="auto">
          <a:xfrm>
            <a:off x="7559675" y="4791608"/>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25990" name="Oval 37"/>
          <p:cNvSpPr>
            <a:spLocks noChangeArrowheads="1"/>
          </p:cNvSpPr>
          <p:nvPr/>
        </p:nvSpPr>
        <p:spPr bwMode="auto">
          <a:xfrm>
            <a:off x="8388350" y="4826533"/>
            <a:ext cx="107950" cy="144463"/>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25991" name="Line 38"/>
          <p:cNvSpPr>
            <a:spLocks noChangeShapeType="1"/>
          </p:cNvSpPr>
          <p:nvPr/>
        </p:nvSpPr>
        <p:spPr bwMode="auto">
          <a:xfrm flipH="1">
            <a:off x="6516688" y="3026308"/>
            <a:ext cx="34925" cy="8651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5992" name="Line 39"/>
          <p:cNvSpPr>
            <a:spLocks noChangeShapeType="1"/>
          </p:cNvSpPr>
          <p:nvPr/>
        </p:nvSpPr>
        <p:spPr bwMode="auto">
          <a:xfrm>
            <a:off x="6588125" y="3026308"/>
            <a:ext cx="684213" cy="9366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5993" name="Line 40"/>
          <p:cNvSpPr>
            <a:spLocks noChangeShapeType="1"/>
          </p:cNvSpPr>
          <p:nvPr/>
        </p:nvSpPr>
        <p:spPr bwMode="auto">
          <a:xfrm flipH="1">
            <a:off x="6443663" y="4034371"/>
            <a:ext cx="36512" cy="8286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5994" name="Line 41"/>
          <p:cNvSpPr>
            <a:spLocks noChangeShapeType="1"/>
          </p:cNvSpPr>
          <p:nvPr/>
        </p:nvSpPr>
        <p:spPr bwMode="auto">
          <a:xfrm>
            <a:off x="6551613" y="4034371"/>
            <a:ext cx="504825" cy="75723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5995" name="Line 42"/>
          <p:cNvSpPr>
            <a:spLocks noChangeShapeType="1"/>
          </p:cNvSpPr>
          <p:nvPr/>
        </p:nvSpPr>
        <p:spPr bwMode="auto">
          <a:xfrm>
            <a:off x="7343775" y="4034371"/>
            <a:ext cx="288925" cy="8286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5996" name="Line 43"/>
          <p:cNvSpPr>
            <a:spLocks noChangeShapeType="1"/>
          </p:cNvSpPr>
          <p:nvPr/>
        </p:nvSpPr>
        <p:spPr bwMode="auto">
          <a:xfrm>
            <a:off x="7343775" y="4034371"/>
            <a:ext cx="1081088" cy="8286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5997" name="Text Box 44"/>
          <p:cNvSpPr txBox="1">
            <a:spLocks noChangeArrowheads="1"/>
          </p:cNvSpPr>
          <p:nvPr/>
        </p:nvSpPr>
        <p:spPr bwMode="auto">
          <a:xfrm>
            <a:off x="6335713" y="5042433"/>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3</a:t>
            </a:r>
          </a:p>
        </p:txBody>
      </p:sp>
      <p:sp>
        <p:nvSpPr>
          <p:cNvPr id="125998" name="Text Box 45"/>
          <p:cNvSpPr txBox="1">
            <a:spLocks noChangeArrowheads="1"/>
          </p:cNvSpPr>
          <p:nvPr/>
        </p:nvSpPr>
        <p:spPr bwMode="auto">
          <a:xfrm>
            <a:off x="6985000" y="5042433"/>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2</a:t>
            </a:r>
          </a:p>
        </p:txBody>
      </p:sp>
      <p:sp>
        <p:nvSpPr>
          <p:cNvPr id="125999" name="Text Box 46"/>
          <p:cNvSpPr txBox="1">
            <a:spLocks noChangeArrowheads="1"/>
          </p:cNvSpPr>
          <p:nvPr/>
        </p:nvSpPr>
        <p:spPr bwMode="auto">
          <a:xfrm>
            <a:off x="7559675" y="5007508"/>
            <a:ext cx="3952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2</a:t>
            </a:r>
          </a:p>
        </p:txBody>
      </p:sp>
      <p:sp>
        <p:nvSpPr>
          <p:cNvPr id="126000" name="Text Box 47"/>
          <p:cNvSpPr txBox="1">
            <a:spLocks noChangeArrowheads="1"/>
          </p:cNvSpPr>
          <p:nvPr/>
        </p:nvSpPr>
        <p:spPr bwMode="auto">
          <a:xfrm>
            <a:off x="8280400" y="5042433"/>
            <a:ext cx="3603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2</a:t>
            </a:r>
          </a:p>
        </p:txBody>
      </p:sp>
      <p:sp>
        <p:nvSpPr>
          <p:cNvPr id="126001" name="Freeform 48"/>
          <p:cNvSpPr>
            <a:spLocks/>
          </p:cNvSpPr>
          <p:nvPr/>
        </p:nvSpPr>
        <p:spPr bwMode="auto">
          <a:xfrm>
            <a:off x="6443663" y="4178833"/>
            <a:ext cx="215900" cy="42863"/>
          </a:xfrm>
          <a:custGeom>
            <a:avLst/>
            <a:gdLst>
              <a:gd name="T0" fmla="*/ 0 w 136"/>
              <a:gd name="T1" fmla="*/ 36513 h 27"/>
              <a:gd name="T2" fmla="*/ 144462 w 136"/>
              <a:gd name="T3" fmla="*/ 36513 h 27"/>
              <a:gd name="T4" fmla="*/ 215900 w 136"/>
              <a:gd name="T5" fmla="*/ 0 h 27"/>
              <a:gd name="T6" fmla="*/ 0 60000 65536"/>
              <a:gd name="T7" fmla="*/ 0 60000 65536"/>
              <a:gd name="T8" fmla="*/ 0 60000 65536"/>
              <a:gd name="T9" fmla="*/ 0 w 136"/>
              <a:gd name="T10" fmla="*/ 0 h 27"/>
              <a:gd name="T11" fmla="*/ 136 w 136"/>
              <a:gd name="T12" fmla="*/ 27 h 27"/>
            </a:gdLst>
            <a:ahLst/>
            <a:cxnLst>
              <a:cxn ang="T6">
                <a:pos x="T0" y="T1"/>
              </a:cxn>
              <a:cxn ang="T7">
                <a:pos x="T2" y="T3"/>
              </a:cxn>
              <a:cxn ang="T8">
                <a:pos x="T4" y="T5"/>
              </a:cxn>
            </a:cxnLst>
            <a:rect l="T9" t="T10" r="T11" b="T12"/>
            <a:pathLst>
              <a:path w="136" h="27">
                <a:moveTo>
                  <a:pt x="0" y="23"/>
                </a:moveTo>
                <a:cubicBezTo>
                  <a:pt x="34" y="25"/>
                  <a:pt x="68" y="27"/>
                  <a:pt x="91" y="23"/>
                </a:cubicBezTo>
                <a:cubicBezTo>
                  <a:pt x="114" y="19"/>
                  <a:pt x="132" y="4"/>
                  <a:pt x="136" y="0"/>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26002" name="Freeform 49"/>
          <p:cNvSpPr>
            <a:spLocks/>
          </p:cNvSpPr>
          <p:nvPr/>
        </p:nvSpPr>
        <p:spPr bwMode="auto">
          <a:xfrm>
            <a:off x="7416800" y="4215346"/>
            <a:ext cx="142875" cy="41275"/>
          </a:xfrm>
          <a:custGeom>
            <a:avLst/>
            <a:gdLst>
              <a:gd name="T0" fmla="*/ 0 w 90"/>
              <a:gd name="T1" fmla="*/ 34925 h 26"/>
              <a:gd name="T2" fmla="*/ 71438 w 90"/>
              <a:gd name="T3" fmla="*/ 34925 h 26"/>
              <a:gd name="T4" fmla="*/ 142875 w 90"/>
              <a:gd name="T5" fmla="*/ 0 h 26"/>
              <a:gd name="T6" fmla="*/ 0 60000 65536"/>
              <a:gd name="T7" fmla="*/ 0 60000 65536"/>
              <a:gd name="T8" fmla="*/ 0 60000 65536"/>
              <a:gd name="T9" fmla="*/ 0 w 90"/>
              <a:gd name="T10" fmla="*/ 0 h 26"/>
              <a:gd name="T11" fmla="*/ 90 w 90"/>
              <a:gd name="T12" fmla="*/ 26 h 26"/>
            </a:gdLst>
            <a:ahLst/>
            <a:cxnLst>
              <a:cxn ang="T6">
                <a:pos x="T0" y="T1"/>
              </a:cxn>
              <a:cxn ang="T7">
                <a:pos x="T2" y="T3"/>
              </a:cxn>
              <a:cxn ang="T8">
                <a:pos x="T4" y="T5"/>
              </a:cxn>
            </a:cxnLst>
            <a:rect l="T9" t="T10" r="T11" b="T12"/>
            <a:pathLst>
              <a:path w="90" h="26">
                <a:moveTo>
                  <a:pt x="0" y="22"/>
                </a:moveTo>
                <a:cubicBezTo>
                  <a:pt x="15" y="24"/>
                  <a:pt x="30" y="26"/>
                  <a:pt x="45" y="22"/>
                </a:cubicBezTo>
                <a:cubicBezTo>
                  <a:pt x="60" y="18"/>
                  <a:pt x="83" y="4"/>
                  <a:pt x="90" y="0"/>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26003" name="Text Box 50"/>
          <p:cNvSpPr txBox="1">
            <a:spLocks noChangeArrowheads="1"/>
          </p:cNvSpPr>
          <p:nvPr/>
        </p:nvSpPr>
        <p:spPr bwMode="auto">
          <a:xfrm>
            <a:off x="6659563" y="3818471"/>
            <a:ext cx="3254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7</a:t>
            </a:r>
          </a:p>
        </p:txBody>
      </p:sp>
      <p:sp>
        <p:nvSpPr>
          <p:cNvPr id="126004" name="Text Box 51"/>
          <p:cNvSpPr txBox="1">
            <a:spLocks noChangeArrowheads="1"/>
          </p:cNvSpPr>
          <p:nvPr/>
        </p:nvSpPr>
        <p:spPr bwMode="auto">
          <a:xfrm>
            <a:off x="7451725" y="3783546"/>
            <a:ext cx="36036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6</a:t>
            </a:r>
          </a:p>
        </p:txBody>
      </p:sp>
      <p:sp>
        <p:nvSpPr>
          <p:cNvPr id="126005" name="Oval 52"/>
          <p:cNvSpPr>
            <a:spLocks noChangeArrowheads="1"/>
          </p:cNvSpPr>
          <p:nvPr/>
        </p:nvSpPr>
        <p:spPr bwMode="auto">
          <a:xfrm>
            <a:off x="1727200" y="3710521"/>
            <a:ext cx="107950" cy="107950"/>
          </a:xfrm>
          <a:prstGeom prst="ellipse">
            <a:avLst/>
          </a:prstGeom>
          <a:solidFill>
            <a:srgbClr val="A50021"/>
          </a:solidFill>
          <a:ln w="9525">
            <a:solidFill>
              <a:srgbClr val="A50021"/>
            </a:solidFill>
            <a:round/>
            <a:headEnd/>
            <a:tailEnd/>
          </a:ln>
        </p:spPr>
        <p:txBody>
          <a:bodyPr wrap="none" anchor="ctr"/>
          <a:lstStyle/>
          <a:p>
            <a:endParaRPr lang="zh-CN" altLang="en-US"/>
          </a:p>
        </p:txBody>
      </p:sp>
      <p:sp>
        <p:nvSpPr>
          <p:cNvPr id="126006" name="Oval 53"/>
          <p:cNvSpPr>
            <a:spLocks noChangeArrowheads="1"/>
          </p:cNvSpPr>
          <p:nvPr/>
        </p:nvSpPr>
        <p:spPr bwMode="auto">
          <a:xfrm>
            <a:off x="1116013" y="4502683"/>
            <a:ext cx="107950" cy="109538"/>
          </a:xfrm>
          <a:prstGeom prst="ellipse">
            <a:avLst/>
          </a:prstGeom>
          <a:solidFill>
            <a:srgbClr val="A50021"/>
          </a:solidFill>
          <a:ln w="9525">
            <a:solidFill>
              <a:srgbClr val="A50021"/>
            </a:solidFill>
            <a:round/>
            <a:headEnd/>
            <a:tailEnd/>
          </a:ln>
        </p:spPr>
        <p:txBody>
          <a:bodyPr wrap="none" anchor="ctr"/>
          <a:lstStyle/>
          <a:p>
            <a:endParaRPr lang="zh-CN" altLang="en-US"/>
          </a:p>
        </p:txBody>
      </p:sp>
      <p:sp>
        <p:nvSpPr>
          <p:cNvPr id="126007" name="Oval 54"/>
          <p:cNvSpPr>
            <a:spLocks noChangeArrowheads="1"/>
          </p:cNvSpPr>
          <p:nvPr/>
        </p:nvSpPr>
        <p:spPr bwMode="auto">
          <a:xfrm>
            <a:off x="1908175" y="4610633"/>
            <a:ext cx="107950" cy="107950"/>
          </a:xfrm>
          <a:prstGeom prst="ellipse">
            <a:avLst/>
          </a:prstGeom>
          <a:solidFill>
            <a:srgbClr val="A50021"/>
          </a:solidFill>
          <a:ln w="9525">
            <a:solidFill>
              <a:srgbClr val="A50021"/>
            </a:solidFill>
            <a:round/>
            <a:headEnd/>
            <a:tailEnd/>
          </a:ln>
        </p:spPr>
        <p:txBody>
          <a:bodyPr wrap="none" anchor="ctr"/>
          <a:lstStyle/>
          <a:p>
            <a:endParaRPr lang="zh-CN" altLang="en-US"/>
          </a:p>
        </p:txBody>
      </p:sp>
      <p:sp>
        <p:nvSpPr>
          <p:cNvPr id="126008" name="Oval 55"/>
          <p:cNvSpPr>
            <a:spLocks noChangeArrowheads="1"/>
          </p:cNvSpPr>
          <p:nvPr/>
        </p:nvSpPr>
        <p:spPr bwMode="auto">
          <a:xfrm>
            <a:off x="2808288" y="3710521"/>
            <a:ext cx="107950" cy="109537"/>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26009" name="Oval 56"/>
          <p:cNvSpPr>
            <a:spLocks noChangeArrowheads="1"/>
          </p:cNvSpPr>
          <p:nvPr/>
        </p:nvSpPr>
        <p:spPr bwMode="auto">
          <a:xfrm>
            <a:off x="2627313" y="4539196"/>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26010" name="Oval 57"/>
          <p:cNvSpPr>
            <a:spLocks noChangeArrowheads="1"/>
          </p:cNvSpPr>
          <p:nvPr/>
        </p:nvSpPr>
        <p:spPr bwMode="auto">
          <a:xfrm>
            <a:off x="3203575" y="4574121"/>
            <a:ext cx="107950" cy="109537"/>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26011" name="Line 58"/>
          <p:cNvSpPr>
            <a:spLocks noChangeShapeType="1"/>
          </p:cNvSpPr>
          <p:nvPr/>
        </p:nvSpPr>
        <p:spPr bwMode="auto">
          <a:xfrm flipH="1">
            <a:off x="1800225" y="3099333"/>
            <a:ext cx="1763713" cy="611188"/>
          </a:xfrm>
          <a:prstGeom prst="line">
            <a:avLst/>
          </a:prstGeom>
          <a:noFill/>
          <a:ln w="9525">
            <a:solidFill>
              <a:srgbClr val="A5002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6012" name="Line 59"/>
          <p:cNvSpPr>
            <a:spLocks noChangeShapeType="1"/>
          </p:cNvSpPr>
          <p:nvPr/>
        </p:nvSpPr>
        <p:spPr bwMode="auto">
          <a:xfrm flipH="1">
            <a:off x="2916238" y="3134258"/>
            <a:ext cx="647700" cy="6127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6013" name="Line 60"/>
          <p:cNvSpPr>
            <a:spLocks noChangeShapeType="1"/>
          </p:cNvSpPr>
          <p:nvPr/>
        </p:nvSpPr>
        <p:spPr bwMode="auto">
          <a:xfrm flipH="1">
            <a:off x="1223963" y="3783546"/>
            <a:ext cx="503237" cy="755650"/>
          </a:xfrm>
          <a:prstGeom prst="line">
            <a:avLst/>
          </a:prstGeom>
          <a:noFill/>
          <a:ln w="9525">
            <a:solidFill>
              <a:srgbClr val="A5002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6014" name="Line 61"/>
          <p:cNvSpPr>
            <a:spLocks noChangeShapeType="1"/>
          </p:cNvSpPr>
          <p:nvPr/>
        </p:nvSpPr>
        <p:spPr bwMode="auto">
          <a:xfrm>
            <a:off x="1800225" y="3783546"/>
            <a:ext cx="179388" cy="790575"/>
          </a:xfrm>
          <a:prstGeom prst="line">
            <a:avLst/>
          </a:prstGeom>
          <a:noFill/>
          <a:ln w="9525">
            <a:solidFill>
              <a:srgbClr val="A5002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6015" name="Line 62"/>
          <p:cNvSpPr>
            <a:spLocks noChangeShapeType="1"/>
          </p:cNvSpPr>
          <p:nvPr/>
        </p:nvSpPr>
        <p:spPr bwMode="auto">
          <a:xfrm flipH="1">
            <a:off x="2700338" y="3818471"/>
            <a:ext cx="107950" cy="7207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6016" name="Line 63"/>
          <p:cNvSpPr>
            <a:spLocks noChangeShapeType="1"/>
          </p:cNvSpPr>
          <p:nvPr/>
        </p:nvSpPr>
        <p:spPr bwMode="auto">
          <a:xfrm>
            <a:off x="2843213" y="3783546"/>
            <a:ext cx="396875" cy="7905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6017" name="Freeform 64"/>
          <p:cNvSpPr>
            <a:spLocks/>
          </p:cNvSpPr>
          <p:nvPr/>
        </p:nvSpPr>
        <p:spPr bwMode="auto">
          <a:xfrm>
            <a:off x="1655763" y="3891496"/>
            <a:ext cx="179387" cy="34925"/>
          </a:xfrm>
          <a:custGeom>
            <a:avLst/>
            <a:gdLst>
              <a:gd name="T0" fmla="*/ 0 w 113"/>
              <a:gd name="T1" fmla="*/ 0 h 22"/>
              <a:gd name="T2" fmla="*/ 71437 w 113"/>
              <a:gd name="T3" fmla="*/ 34925 h 22"/>
              <a:gd name="T4" fmla="*/ 179387 w 113"/>
              <a:gd name="T5" fmla="*/ 0 h 22"/>
              <a:gd name="T6" fmla="*/ 0 60000 65536"/>
              <a:gd name="T7" fmla="*/ 0 60000 65536"/>
              <a:gd name="T8" fmla="*/ 0 60000 65536"/>
              <a:gd name="T9" fmla="*/ 0 w 113"/>
              <a:gd name="T10" fmla="*/ 0 h 22"/>
              <a:gd name="T11" fmla="*/ 113 w 113"/>
              <a:gd name="T12" fmla="*/ 22 h 22"/>
            </a:gdLst>
            <a:ahLst/>
            <a:cxnLst>
              <a:cxn ang="T6">
                <a:pos x="T0" y="T1"/>
              </a:cxn>
              <a:cxn ang="T7">
                <a:pos x="T2" y="T3"/>
              </a:cxn>
              <a:cxn ang="T8">
                <a:pos x="T4" y="T5"/>
              </a:cxn>
            </a:cxnLst>
            <a:rect l="T9" t="T10" r="T11" b="T12"/>
            <a:pathLst>
              <a:path w="113" h="22">
                <a:moveTo>
                  <a:pt x="0" y="0"/>
                </a:moveTo>
                <a:cubicBezTo>
                  <a:pt x="13" y="11"/>
                  <a:pt x="26" y="22"/>
                  <a:pt x="45" y="22"/>
                </a:cubicBezTo>
                <a:cubicBezTo>
                  <a:pt x="64" y="22"/>
                  <a:pt x="88" y="11"/>
                  <a:pt x="113" y="0"/>
                </a:cubicBezTo>
              </a:path>
            </a:pathLst>
          </a:custGeom>
          <a:noFill/>
          <a:ln w="9525">
            <a:solidFill>
              <a:srgbClr val="A5002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26018" name="Freeform 65"/>
          <p:cNvSpPr>
            <a:spLocks/>
          </p:cNvSpPr>
          <p:nvPr/>
        </p:nvSpPr>
        <p:spPr bwMode="auto">
          <a:xfrm>
            <a:off x="2771775" y="3926421"/>
            <a:ext cx="144463" cy="36512"/>
          </a:xfrm>
          <a:custGeom>
            <a:avLst/>
            <a:gdLst>
              <a:gd name="T0" fmla="*/ 0 w 91"/>
              <a:gd name="T1" fmla="*/ 0 h 23"/>
              <a:gd name="T2" fmla="*/ 71438 w 91"/>
              <a:gd name="T3" fmla="*/ 36512 h 23"/>
              <a:gd name="T4" fmla="*/ 144463 w 91"/>
              <a:gd name="T5" fmla="*/ 0 h 23"/>
              <a:gd name="T6" fmla="*/ 0 60000 65536"/>
              <a:gd name="T7" fmla="*/ 0 60000 65536"/>
              <a:gd name="T8" fmla="*/ 0 60000 65536"/>
              <a:gd name="T9" fmla="*/ 0 w 91"/>
              <a:gd name="T10" fmla="*/ 0 h 23"/>
              <a:gd name="T11" fmla="*/ 91 w 91"/>
              <a:gd name="T12" fmla="*/ 23 h 23"/>
            </a:gdLst>
            <a:ahLst/>
            <a:cxnLst>
              <a:cxn ang="T6">
                <a:pos x="T0" y="T1"/>
              </a:cxn>
              <a:cxn ang="T7">
                <a:pos x="T2" y="T3"/>
              </a:cxn>
              <a:cxn ang="T8">
                <a:pos x="T4" y="T5"/>
              </a:cxn>
            </a:cxnLst>
            <a:rect l="T9" t="T10" r="T11" b="T12"/>
            <a:pathLst>
              <a:path w="91" h="23">
                <a:moveTo>
                  <a:pt x="0" y="0"/>
                </a:moveTo>
                <a:cubicBezTo>
                  <a:pt x="15" y="11"/>
                  <a:pt x="30" y="23"/>
                  <a:pt x="45" y="23"/>
                </a:cubicBezTo>
                <a:cubicBezTo>
                  <a:pt x="60" y="23"/>
                  <a:pt x="75" y="11"/>
                  <a:pt x="91" y="0"/>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26019" name="Text Box 66"/>
          <p:cNvSpPr txBox="1">
            <a:spLocks noChangeArrowheads="1"/>
          </p:cNvSpPr>
          <p:nvPr/>
        </p:nvSpPr>
        <p:spPr bwMode="auto">
          <a:xfrm>
            <a:off x="1150938" y="3494621"/>
            <a:ext cx="36036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A50021"/>
                </a:solidFill>
              </a:rPr>
              <a:t>G</a:t>
            </a:r>
          </a:p>
        </p:txBody>
      </p:sp>
      <p:sp>
        <p:nvSpPr>
          <p:cNvPr id="126020" name="Text Box 67"/>
          <p:cNvSpPr txBox="1">
            <a:spLocks noChangeArrowheads="1"/>
          </p:cNvSpPr>
          <p:nvPr/>
        </p:nvSpPr>
        <p:spPr bwMode="auto">
          <a:xfrm>
            <a:off x="2339975" y="3639083"/>
            <a:ext cx="3603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J</a:t>
            </a:r>
          </a:p>
        </p:txBody>
      </p:sp>
      <p:sp>
        <p:nvSpPr>
          <p:cNvPr id="126021" name="Text Box 68"/>
          <p:cNvSpPr txBox="1">
            <a:spLocks noChangeArrowheads="1"/>
          </p:cNvSpPr>
          <p:nvPr/>
        </p:nvSpPr>
        <p:spPr bwMode="auto">
          <a:xfrm>
            <a:off x="611188" y="4358221"/>
            <a:ext cx="36036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A50021"/>
                </a:solidFill>
              </a:rPr>
              <a:t>H</a:t>
            </a:r>
          </a:p>
        </p:txBody>
      </p:sp>
      <p:sp>
        <p:nvSpPr>
          <p:cNvPr id="126022" name="Text Box 69"/>
          <p:cNvSpPr txBox="1">
            <a:spLocks noChangeArrowheads="1"/>
          </p:cNvSpPr>
          <p:nvPr/>
        </p:nvSpPr>
        <p:spPr bwMode="auto">
          <a:xfrm>
            <a:off x="1619250" y="4358221"/>
            <a:ext cx="323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A50021"/>
                </a:solidFill>
                <a:latin typeface="Times New Roman" pitchFamily="18" charset="0"/>
              </a:rPr>
              <a:t>I</a:t>
            </a:r>
          </a:p>
        </p:txBody>
      </p:sp>
      <p:sp>
        <p:nvSpPr>
          <p:cNvPr id="126023" name="Text Box 70"/>
          <p:cNvSpPr txBox="1">
            <a:spLocks noChangeArrowheads="1"/>
          </p:cNvSpPr>
          <p:nvPr/>
        </p:nvSpPr>
        <p:spPr bwMode="auto">
          <a:xfrm>
            <a:off x="2268538" y="4394733"/>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K</a:t>
            </a:r>
          </a:p>
        </p:txBody>
      </p:sp>
      <p:sp>
        <p:nvSpPr>
          <p:cNvPr id="126024" name="Text Box 71"/>
          <p:cNvSpPr txBox="1">
            <a:spLocks noChangeArrowheads="1"/>
          </p:cNvSpPr>
          <p:nvPr/>
        </p:nvSpPr>
        <p:spPr bwMode="auto">
          <a:xfrm>
            <a:off x="2879725" y="4394733"/>
            <a:ext cx="2889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L</a:t>
            </a:r>
          </a:p>
        </p:txBody>
      </p:sp>
      <p:sp>
        <p:nvSpPr>
          <p:cNvPr id="126025" name="Text Box 72"/>
          <p:cNvSpPr txBox="1">
            <a:spLocks noChangeArrowheads="1"/>
          </p:cNvSpPr>
          <p:nvPr/>
        </p:nvSpPr>
        <p:spPr bwMode="auto">
          <a:xfrm>
            <a:off x="935038" y="4755096"/>
            <a:ext cx="36036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A50021"/>
                </a:solidFill>
              </a:rPr>
              <a:t>0</a:t>
            </a:r>
          </a:p>
        </p:txBody>
      </p:sp>
      <p:sp>
        <p:nvSpPr>
          <p:cNvPr id="126026" name="Text Box 73"/>
          <p:cNvSpPr txBox="1">
            <a:spLocks noChangeArrowheads="1"/>
          </p:cNvSpPr>
          <p:nvPr/>
        </p:nvSpPr>
        <p:spPr bwMode="auto">
          <a:xfrm>
            <a:off x="1800225" y="4755096"/>
            <a:ext cx="323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A50021"/>
                </a:solidFill>
              </a:rPr>
              <a:t>0</a:t>
            </a:r>
          </a:p>
        </p:txBody>
      </p:sp>
      <p:sp>
        <p:nvSpPr>
          <p:cNvPr id="126027" name="Text Box 74"/>
          <p:cNvSpPr txBox="1">
            <a:spLocks noChangeArrowheads="1"/>
          </p:cNvSpPr>
          <p:nvPr/>
        </p:nvSpPr>
        <p:spPr bwMode="auto">
          <a:xfrm>
            <a:off x="2447925" y="4755096"/>
            <a:ext cx="36036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2</a:t>
            </a:r>
          </a:p>
        </p:txBody>
      </p:sp>
      <p:sp>
        <p:nvSpPr>
          <p:cNvPr id="126028" name="Text Box 75"/>
          <p:cNvSpPr txBox="1">
            <a:spLocks noChangeArrowheads="1"/>
          </p:cNvSpPr>
          <p:nvPr/>
        </p:nvSpPr>
        <p:spPr bwMode="auto">
          <a:xfrm>
            <a:off x="3059113" y="4755096"/>
            <a:ext cx="3254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2</a:t>
            </a:r>
          </a:p>
        </p:txBody>
      </p:sp>
      <p:sp>
        <p:nvSpPr>
          <p:cNvPr id="126029" name="Text Box 76"/>
          <p:cNvSpPr txBox="1">
            <a:spLocks noChangeArrowheads="1"/>
          </p:cNvSpPr>
          <p:nvPr/>
        </p:nvSpPr>
        <p:spPr bwMode="auto">
          <a:xfrm>
            <a:off x="1908175" y="3639083"/>
            <a:ext cx="3254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A50021"/>
                </a:solidFill>
              </a:rPr>
              <a:t>2</a:t>
            </a:r>
          </a:p>
        </p:txBody>
      </p:sp>
      <p:sp>
        <p:nvSpPr>
          <p:cNvPr id="126030" name="Text Box 77"/>
          <p:cNvSpPr txBox="1">
            <a:spLocks noChangeArrowheads="1"/>
          </p:cNvSpPr>
          <p:nvPr/>
        </p:nvSpPr>
        <p:spPr bwMode="auto">
          <a:xfrm>
            <a:off x="3003550" y="3747033"/>
            <a:ext cx="3079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6</a:t>
            </a:r>
          </a:p>
        </p:txBody>
      </p:sp>
      <p:sp>
        <p:nvSpPr>
          <p:cNvPr id="126031" name="Line 78"/>
          <p:cNvSpPr>
            <a:spLocks noChangeShapeType="1"/>
          </p:cNvSpPr>
          <p:nvPr/>
        </p:nvSpPr>
        <p:spPr bwMode="auto">
          <a:xfrm flipH="1">
            <a:off x="4464050" y="3134258"/>
            <a:ext cx="539750" cy="612775"/>
          </a:xfrm>
          <a:prstGeom prst="line">
            <a:avLst/>
          </a:prstGeom>
          <a:noFill/>
          <a:ln w="9525">
            <a:solidFill>
              <a:srgbClr val="A5002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6032" name="Oval 79"/>
          <p:cNvSpPr>
            <a:spLocks noChangeArrowheads="1"/>
          </p:cNvSpPr>
          <p:nvPr/>
        </p:nvSpPr>
        <p:spPr bwMode="auto">
          <a:xfrm>
            <a:off x="4392613" y="3747033"/>
            <a:ext cx="107950" cy="107950"/>
          </a:xfrm>
          <a:prstGeom prst="ellipse">
            <a:avLst/>
          </a:prstGeom>
          <a:solidFill>
            <a:srgbClr val="A50021"/>
          </a:solidFill>
          <a:ln w="9525">
            <a:solidFill>
              <a:srgbClr val="A50021"/>
            </a:solidFill>
            <a:round/>
            <a:headEnd/>
            <a:tailEnd/>
          </a:ln>
        </p:spPr>
        <p:txBody>
          <a:bodyPr wrap="none" anchor="ctr"/>
          <a:lstStyle/>
          <a:p>
            <a:endParaRPr lang="zh-CN" altLang="en-US"/>
          </a:p>
        </p:txBody>
      </p:sp>
      <p:sp>
        <p:nvSpPr>
          <p:cNvPr id="126033" name="Oval 80"/>
          <p:cNvSpPr>
            <a:spLocks noChangeArrowheads="1"/>
          </p:cNvSpPr>
          <p:nvPr/>
        </p:nvSpPr>
        <p:spPr bwMode="auto">
          <a:xfrm>
            <a:off x="5292725" y="3818471"/>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26034" name="Line 81"/>
          <p:cNvSpPr>
            <a:spLocks noChangeShapeType="1"/>
          </p:cNvSpPr>
          <p:nvPr/>
        </p:nvSpPr>
        <p:spPr bwMode="auto">
          <a:xfrm>
            <a:off x="5040313" y="3170771"/>
            <a:ext cx="287337" cy="68421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6035" name="Oval 82"/>
          <p:cNvSpPr>
            <a:spLocks noChangeArrowheads="1"/>
          </p:cNvSpPr>
          <p:nvPr/>
        </p:nvSpPr>
        <p:spPr bwMode="auto">
          <a:xfrm>
            <a:off x="3779838" y="4610633"/>
            <a:ext cx="107950" cy="107950"/>
          </a:xfrm>
          <a:prstGeom prst="ellipse">
            <a:avLst/>
          </a:prstGeom>
          <a:solidFill>
            <a:srgbClr val="A50021"/>
          </a:solidFill>
          <a:ln w="9525">
            <a:solidFill>
              <a:srgbClr val="A50021"/>
            </a:solidFill>
            <a:round/>
            <a:headEnd/>
            <a:tailEnd/>
          </a:ln>
        </p:spPr>
        <p:txBody>
          <a:bodyPr wrap="none" anchor="ctr"/>
          <a:lstStyle/>
          <a:p>
            <a:endParaRPr lang="zh-CN" altLang="en-US"/>
          </a:p>
        </p:txBody>
      </p:sp>
      <p:sp>
        <p:nvSpPr>
          <p:cNvPr id="126036" name="Oval 83"/>
          <p:cNvSpPr>
            <a:spLocks noChangeArrowheads="1"/>
          </p:cNvSpPr>
          <p:nvPr/>
        </p:nvSpPr>
        <p:spPr bwMode="auto">
          <a:xfrm>
            <a:off x="4572000" y="4610633"/>
            <a:ext cx="107950" cy="107950"/>
          </a:xfrm>
          <a:prstGeom prst="ellipse">
            <a:avLst/>
          </a:prstGeom>
          <a:solidFill>
            <a:srgbClr val="A50021"/>
          </a:solidFill>
          <a:ln w="9525">
            <a:solidFill>
              <a:srgbClr val="A50021"/>
            </a:solidFill>
            <a:round/>
            <a:headEnd/>
            <a:tailEnd/>
          </a:ln>
        </p:spPr>
        <p:txBody>
          <a:bodyPr wrap="none" anchor="ctr"/>
          <a:lstStyle/>
          <a:p>
            <a:endParaRPr lang="zh-CN" altLang="en-US"/>
          </a:p>
        </p:txBody>
      </p:sp>
      <p:sp>
        <p:nvSpPr>
          <p:cNvPr id="126037" name="Oval 84"/>
          <p:cNvSpPr>
            <a:spLocks noChangeArrowheads="1"/>
          </p:cNvSpPr>
          <p:nvPr/>
        </p:nvSpPr>
        <p:spPr bwMode="auto">
          <a:xfrm>
            <a:off x="5219700" y="4610633"/>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26038" name="Oval 85"/>
          <p:cNvSpPr>
            <a:spLocks noChangeArrowheads="1"/>
          </p:cNvSpPr>
          <p:nvPr/>
        </p:nvSpPr>
        <p:spPr bwMode="auto">
          <a:xfrm>
            <a:off x="5867400" y="4647146"/>
            <a:ext cx="109538"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26039" name="Line 86"/>
          <p:cNvSpPr>
            <a:spLocks noChangeShapeType="1"/>
          </p:cNvSpPr>
          <p:nvPr/>
        </p:nvSpPr>
        <p:spPr bwMode="auto">
          <a:xfrm flipH="1">
            <a:off x="3851275" y="3818471"/>
            <a:ext cx="541338" cy="828675"/>
          </a:xfrm>
          <a:prstGeom prst="line">
            <a:avLst/>
          </a:prstGeom>
          <a:noFill/>
          <a:ln w="9525">
            <a:solidFill>
              <a:srgbClr val="A5002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6040" name="Line 87"/>
          <p:cNvSpPr>
            <a:spLocks noChangeShapeType="1"/>
          </p:cNvSpPr>
          <p:nvPr/>
        </p:nvSpPr>
        <p:spPr bwMode="auto">
          <a:xfrm>
            <a:off x="4427538" y="3854983"/>
            <a:ext cx="180975" cy="755650"/>
          </a:xfrm>
          <a:prstGeom prst="line">
            <a:avLst/>
          </a:prstGeom>
          <a:noFill/>
          <a:ln w="9525">
            <a:solidFill>
              <a:srgbClr val="A5002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6041" name="Line 88"/>
          <p:cNvSpPr>
            <a:spLocks noChangeShapeType="1"/>
          </p:cNvSpPr>
          <p:nvPr/>
        </p:nvSpPr>
        <p:spPr bwMode="auto">
          <a:xfrm flipH="1">
            <a:off x="5256213" y="3926421"/>
            <a:ext cx="107950" cy="68421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6042" name="Line 89"/>
          <p:cNvSpPr>
            <a:spLocks noChangeShapeType="1"/>
          </p:cNvSpPr>
          <p:nvPr/>
        </p:nvSpPr>
        <p:spPr bwMode="auto">
          <a:xfrm>
            <a:off x="5400675" y="3926421"/>
            <a:ext cx="503238" cy="7207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6043" name="Text Box 90"/>
          <p:cNvSpPr txBox="1">
            <a:spLocks noChangeArrowheads="1"/>
          </p:cNvSpPr>
          <p:nvPr/>
        </p:nvSpPr>
        <p:spPr bwMode="auto">
          <a:xfrm>
            <a:off x="3959225" y="3639083"/>
            <a:ext cx="3968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A50021"/>
                </a:solidFill>
              </a:rPr>
              <a:t>M</a:t>
            </a:r>
          </a:p>
        </p:txBody>
      </p:sp>
      <p:sp>
        <p:nvSpPr>
          <p:cNvPr id="126044" name="Text Box 91"/>
          <p:cNvSpPr txBox="1">
            <a:spLocks noChangeArrowheads="1"/>
          </p:cNvSpPr>
          <p:nvPr/>
        </p:nvSpPr>
        <p:spPr bwMode="auto">
          <a:xfrm>
            <a:off x="3492500" y="4323296"/>
            <a:ext cx="323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A50021"/>
                </a:solidFill>
              </a:rPr>
              <a:t>N</a:t>
            </a:r>
          </a:p>
        </p:txBody>
      </p:sp>
      <p:sp>
        <p:nvSpPr>
          <p:cNvPr id="126045" name="Text Box 92"/>
          <p:cNvSpPr txBox="1">
            <a:spLocks noChangeArrowheads="1"/>
          </p:cNvSpPr>
          <p:nvPr/>
        </p:nvSpPr>
        <p:spPr bwMode="auto">
          <a:xfrm>
            <a:off x="4211638" y="4394733"/>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A50021"/>
                </a:solidFill>
              </a:rPr>
              <a:t>P</a:t>
            </a:r>
          </a:p>
        </p:txBody>
      </p:sp>
      <p:sp>
        <p:nvSpPr>
          <p:cNvPr id="126046" name="Text Box 93"/>
          <p:cNvSpPr txBox="1">
            <a:spLocks noChangeArrowheads="1"/>
          </p:cNvSpPr>
          <p:nvPr/>
        </p:nvSpPr>
        <p:spPr bwMode="auto">
          <a:xfrm>
            <a:off x="3635375" y="4791608"/>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A50021"/>
                </a:solidFill>
              </a:rPr>
              <a:t>0</a:t>
            </a:r>
          </a:p>
        </p:txBody>
      </p:sp>
      <p:sp>
        <p:nvSpPr>
          <p:cNvPr id="126047" name="Text Box 94"/>
          <p:cNvSpPr txBox="1">
            <a:spLocks noChangeArrowheads="1"/>
          </p:cNvSpPr>
          <p:nvPr/>
        </p:nvSpPr>
        <p:spPr bwMode="auto">
          <a:xfrm>
            <a:off x="4464050" y="4791608"/>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A50021"/>
                </a:solidFill>
              </a:rPr>
              <a:t>0</a:t>
            </a:r>
          </a:p>
        </p:txBody>
      </p:sp>
      <p:sp>
        <p:nvSpPr>
          <p:cNvPr id="126048" name="Text Box 95"/>
          <p:cNvSpPr txBox="1">
            <a:spLocks noChangeArrowheads="1"/>
          </p:cNvSpPr>
          <p:nvPr/>
        </p:nvSpPr>
        <p:spPr bwMode="auto">
          <a:xfrm>
            <a:off x="5111750" y="4826533"/>
            <a:ext cx="3587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5</a:t>
            </a:r>
          </a:p>
        </p:txBody>
      </p:sp>
      <p:sp>
        <p:nvSpPr>
          <p:cNvPr id="126049" name="Text Box 96"/>
          <p:cNvSpPr txBox="1">
            <a:spLocks noChangeArrowheads="1"/>
          </p:cNvSpPr>
          <p:nvPr/>
        </p:nvSpPr>
        <p:spPr bwMode="auto">
          <a:xfrm>
            <a:off x="5724525" y="4826533"/>
            <a:ext cx="3603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2</a:t>
            </a:r>
          </a:p>
        </p:txBody>
      </p:sp>
      <p:sp>
        <p:nvSpPr>
          <p:cNvPr id="126050" name="Freeform 97"/>
          <p:cNvSpPr>
            <a:spLocks/>
          </p:cNvSpPr>
          <p:nvPr/>
        </p:nvSpPr>
        <p:spPr bwMode="auto">
          <a:xfrm>
            <a:off x="4284663" y="3962933"/>
            <a:ext cx="142875" cy="77788"/>
          </a:xfrm>
          <a:custGeom>
            <a:avLst/>
            <a:gdLst>
              <a:gd name="T0" fmla="*/ 0 w 90"/>
              <a:gd name="T1" fmla="*/ 0 h 49"/>
              <a:gd name="T2" fmla="*/ 71438 w 90"/>
              <a:gd name="T3" fmla="*/ 71438 h 49"/>
              <a:gd name="T4" fmla="*/ 142875 w 90"/>
              <a:gd name="T5" fmla="*/ 36513 h 49"/>
              <a:gd name="T6" fmla="*/ 0 60000 65536"/>
              <a:gd name="T7" fmla="*/ 0 60000 65536"/>
              <a:gd name="T8" fmla="*/ 0 60000 65536"/>
              <a:gd name="T9" fmla="*/ 0 w 90"/>
              <a:gd name="T10" fmla="*/ 0 h 49"/>
              <a:gd name="T11" fmla="*/ 90 w 90"/>
              <a:gd name="T12" fmla="*/ 49 h 49"/>
            </a:gdLst>
            <a:ahLst/>
            <a:cxnLst>
              <a:cxn ang="T6">
                <a:pos x="T0" y="T1"/>
              </a:cxn>
              <a:cxn ang="T7">
                <a:pos x="T2" y="T3"/>
              </a:cxn>
              <a:cxn ang="T8">
                <a:pos x="T4" y="T5"/>
              </a:cxn>
            </a:cxnLst>
            <a:rect l="T9" t="T10" r="T11" b="T12"/>
            <a:pathLst>
              <a:path w="90" h="49">
                <a:moveTo>
                  <a:pt x="0" y="0"/>
                </a:moveTo>
                <a:cubicBezTo>
                  <a:pt x="15" y="20"/>
                  <a:pt x="30" y="41"/>
                  <a:pt x="45" y="45"/>
                </a:cubicBezTo>
                <a:cubicBezTo>
                  <a:pt x="60" y="49"/>
                  <a:pt x="83" y="27"/>
                  <a:pt x="90" y="23"/>
                </a:cubicBezTo>
              </a:path>
            </a:pathLst>
          </a:custGeom>
          <a:noFill/>
          <a:ln w="9525">
            <a:solidFill>
              <a:srgbClr val="A5002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26051" name="Freeform 98"/>
          <p:cNvSpPr>
            <a:spLocks/>
          </p:cNvSpPr>
          <p:nvPr/>
        </p:nvSpPr>
        <p:spPr bwMode="auto">
          <a:xfrm>
            <a:off x="5327650" y="4070883"/>
            <a:ext cx="144463" cy="36513"/>
          </a:xfrm>
          <a:custGeom>
            <a:avLst/>
            <a:gdLst>
              <a:gd name="T0" fmla="*/ 0 w 91"/>
              <a:gd name="T1" fmla="*/ 0 h 23"/>
              <a:gd name="T2" fmla="*/ 73025 w 91"/>
              <a:gd name="T3" fmla="*/ 36513 h 23"/>
              <a:gd name="T4" fmla="*/ 144463 w 91"/>
              <a:gd name="T5" fmla="*/ 0 h 23"/>
              <a:gd name="T6" fmla="*/ 0 60000 65536"/>
              <a:gd name="T7" fmla="*/ 0 60000 65536"/>
              <a:gd name="T8" fmla="*/ 0 60000 65536"/>
              <a:gd name="T9" fmla="*/ 0 w 91"/>
              <a:gd name="T10" fmla="*/ 0 h 23"/>
              <a:gd name="T11" fmla="*/ 91 w 91"/>
              <a:gd name="T12" fmla="*/ 23 h 23"/>
            </a:gdLst>
            <a:ahLst/>
            <a:cxnLst>
              <a:cxn ang="T6">
                <a:pos x="T0" y="T1"/>
              </a:cxn>
              <a:cxn ang="T7">
                <a:pos x="T2" y="T3"/>
              </a:cxn>
              <a:cxn ang="T8">
                <a:pos x="T4" y="T5"/>
              </a:cxn>
            </a:cxnLst>
            <a:rect l="T9" t="T10" r="T11" b="T12"/>
            <a:pathLst>
              <a:path w="91" h="23">
                <a:moveTo>
                  <a:pt x="0" y="0"/>
                </a:moveTo>
                <a:cubicBezTo>
                  <a:pt x="15" y="11"/>
                  <a:pt x="31" y="23"/>
                  <a:pt x="46" y="23"/>
                </a:cubicBezTo>
                <a:cubicBezTo>
                  <a:pt x="61" y="23"/>
                  <a:pt x="76" y="11"/>
                  <a:pt x="91" y="0"/>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26052" name="Text Box 99"/>
          <p:cNvSpPr txBox="1">
            <a:spLocks noChangeArrowheads="1"/>
          </p:cNvSpPr>
          <p:nvPr/>
        </p:nvSpPr>
        <p:spPr bwMode="auto">
          <a:xfrm>
            <a:off x="4572000" y="3747033"/>
            <a:ext cx="2873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A50021"/>
                </a:solidFill>
              </a:rPr>
              <a:t>2</a:t>
            </a:r>
          </a:p>
        </p:txBody>
      </p:sp>
      <p:sp>
        <p:nvSpPr>
          <p:cNvPr id="126053" name="Text Box 100"/>
          <p:cNvSpPr txBox="1">
            <a:spLocks noChangeArrowheads="1"/>
          </p:cNvSpPr>
          <p:nvPr/>
        </p:nvSpPr>
        <p:spPr bwMode="auto">
          <a:xfrm>
            <a:off x="5543550" y="3747033"/>
            <a:ext cx="3603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9</a:t>
            </a:r>
          </a:p>
        </p:txBody>
      </p:sp>
      <p:sp>
        <p:nvSpPr>
          <p:cNvPr id="126054" name="Text Box 101"/>
          <p:cNvSpPr txBox="1">
            <a:spLocks noChangeArrowheads="1"/>
          </p:cNvSpPr>
          <p:nvPr/>
        </p:nvSpPr>
        <p:spPr bwMode="auto">
          <a:xfrm>
            <a:off x="3059113" y="5834596"/>
            <a:ext cx="30607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zh-CN" altLang="en-US" b="1" dirty="0" smtClean="0">
                <a:solidFill>
                  <a:srgbClr val="0000CC"/>
                </a:solidFill>
              </a:rPr>
              <a:t>扩展结点</a:t>
            </a:r>
            <a:r>
              <a:rPr lang="en-US" altLang="zh-CN" b="1" dirty="0" smtClean="0">
                <a:solidFill>
                  <a:srgbClr val="0000CC"/>
                </a:solidFill>
              </a:rPr>
              <a:t>C</a:t>
            </a:r>
            <a:r>
              <a:rPr lang="zh-CN" altLang="en-US" b="1" dirty="0">
                <a:solidFill>
                  <a:srgbClr val="0000CC"/>
                </a:solidFill>
              </a:rPr>
              <a:t>后得到的与</a:t>
            </a:r>
            <a:r>
              <a:rPr lang="en-US" altLang="zh-CN" b="1" dirty="0">
                <a:solidFill>
                  <a:srgbClr val="0000CC"/>
                </a:solidFill>
              </a:rPr>
              <a:t>/</a:t>
            </a:r>
            <a:r>
              <a:rPr lang="zh-CN" altLang="en-US" b="1" dirty="0">
                <a:solidFill>
                  <a:srgbClr val="0000CC"/>
                </a:solidFill>
              </a:rPr>
              <a:t>或树</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a:xfrm>
            <a:off x="471488" y="188913"/>
            <a:ext cx="8215312" cy="912812"/>
          </a:xfrm>
        </p:spPr>
        <p:txBody>
          <a:bodyPr/>
          <a:lstStyle/>
          <a:p>
            <a:pPr eaLnBrk="1" hangingPunct="1"/>
            <a:r>
              <a:rPr lang="zh-CN" altLang="en-US" b="1" dirty="0" smtClean="0"/>
              <a:t>本章内容</a:t>
            </a:r>
          </a:p>
        </p:txBody>
      </p:sp>
      <p:sp>
        <p:nvSpPr>
          <p:cNvPr id="7172" name="Rectangle 3"/>
          <p:cNvSpPr>
            <a:spLocks noGrp="1" noChangeArrowheads="1"/>
          </p:cNvSpPr>
          <p:nvPr>
            <p:ph type="body" idx="1"/>
          </p:nvPr>
        </p:nvSpPr>
        <p:spPr>
          <a:xfrm>
            <a:off x="900113" y="1484313"/>
            <a:ext cx="7786687" cy="5184775"/>
          </a:xfrm>
        </p:spPr>
        <p:txBody>
          <a:bodyPr/>
          <a:lstStyle/>
          <a:p>
            <a:pPr eaLnBrk="1" hangingPunct="1">
              <a:lnSpc>
                <a:spcPct val="120000"/>
              </a:lnSpc>
              <a:spcBef>
                <a:spcPts val="1800"/>
              </a:spcBef>
            </a:pPr>
            <a:r>
              <a:rPr lang="zh-CN" altLang="en-US" sz="3200" dirty="0" smtClean="0">
                <a:solidFill>
                  <a:schemeClr val="bg1">
                    <a:lumMod val="75000"/>
                  </a:schemeClr>
                </a:solidFill>
                <a:latin typeface="Times New Roman" pitchFamily="18" charset="0"/>
              </a:rPr>
              <a:t>搜索的基本概念</a:t>
            </a:r>
          </a:p>
          <a:p>
            <a:pPr eaLnBrk="1" hangingPunct="1">
              <a:lnSpc>
                <a:spcPct val="120000"/>
              </a:lnSpc>
              <a:spcBef>
                <a:spcPts val="1800"/>
              </a:spcBef>
            </a:pPr>
            <a:r>
              <a:rPr lang="zh-CN" altLang="en-US" sz="3200" dirty="0" smtClean="0">
                <a:solidFill>
                  <a:schemeClr val="bg1">
                    <a:lumMod val="75000"/>
                  </a:schemeClr>
                </a:solidFill>
                <a:latin typeface="Times New Roman" pitchFamily="18" charset="0"/>
              </a:rPr>
              <a:t>状态空间的盲目搜索</a:t>
            </a:r>
          </a:p>
          <a:p>
            <a:pPr eaLnBrk="1" hangingPunct="1">
              <a:lnSpc>
                <a:spcPct val="120000"/>
              </a:lnSpc>
              <a:spcBef>
                <a:spcPts val="1800"/>
              </a:spcBef>
            </a:pPr>
            <a:r>
              <a:rPr lang="zh-CN" altLang="en-US" sz="3200" dirty="0" smtClean="0">
                <a:solidFill>
                  <a:schemeClr val="bg1">
                    <a:lumMod val="75000"/>
                  </a:schemeClr>
                </a:solidFill>
                <a:latin typeface="Times New Roman" pitchFamily="18" charset="0"/>
              </a:rPr>
              <a:t>状态空间的启发式搜索</a:t>
            </a:r>
          </a:p>
          <a:p>
            <a:pPr eaLnBrk="1" hangingPunct="1">
              <a:lnSpc>
                <a:spcPct val="120000"/>
              </a:lnSpc>
              <a:spcBef>
                <a:spcPts val="1800"/>
              </a:spcBef>
            </a:pPr>
            <a:r>
              <a:rPr lang="zh-CN" altLang="en-US" sz="3200" dirty="0" smtClean="0">
                <a:solidFill>
                  <a:schemeClr val="bg1">
                    <a:lumMod val="75000"/>
                  </a:schemeClr>
                </a:solidFill>
                <a:latin typeface="Times New Roman" pitchFamily="18" charset="0"/>
              </a:rPr>
              <a:t>与</a:t>
            </a:r>
            <a:r>
              <a:rPr lang="en-US" altLang="zh-CN" sz="3200" dirty="0" smtClean="0">
                <a:solidFill>
                  <a:schemeClr val="bg1">
                    <a:lumMod val="75000"/>
                  </a:schemeClr>
                </a:solidFill>
                <a:latin typeface="Times New Roman" pitchFamily="18" charset="0"/>
              </a:rPr>
              <a:t>/</a:t>
            </a:r>
            <a:r>
              <a:rPr lang="zh-CN" altLang="en-US" sz="3200" dirty="0" smtClean="0">
                <a:solidFill>
                  <a:schemeClr val="bg1">
                    <a:lumMod val="75000"/>
                  </a:schemeClr>
                </a:solidFill>
                <a:latin typeface="Times New Roman" pitchFamily="18" charset="0"/>
              </a:rPr>
              <a:t>或树的盲目搜索</a:t>
            </a:r>
          </a:p>
          <a:p>
            <a:pPr eaLnBrk="1" hangingPunct="1">
              <a:lnSpc>
                <a:spcPct val="120000"/>
              </a:lnSpc>
              <a:spcBef>
                <a:spcPts val="1800"/>
              </a:spcBef>
            </a:pPr>
            <a:r>
              <a:rPr lang="zh-CN" altLang="en-US" sz="3200" dirty="0" smtClean="0">
                <a:solidFill>
                  <a:schemeClr val="bg1">
                    <a:lumMod val="75000"/>
                  </a:schemeClr>
                </a:solidFill>
                <a:latin typeface="Times New Roman" pitchFamily="18" charset="0"/>
              </a:rPr>
              <a:t>与</a:t>
            </a:r>
            <a:r>
              <a:rPr lang="en-US" altLang="zh-CN" sz="3200" dirty="0" smtClean="0">
                <a:solidFill>
                  <a:schemeClr val="bg1">
                    <a:lumMod val="75000"/>
                  </a:schemeClr>
                </a:solidFill>
                <a:latin typeface="Times New Roman" pitchFamily="18" charset="0"/>
              </a:rPr>
              <a:t>/</a:t>
            </a:r>
            <a:r>
              <a:rPr lang="zh-CN" altLang="en-US" sz="3200" dirty="0" smtClean="0">
                <a:solidFill>
                  <a:schemeClr val="bg1">
                    <a:lumMod val="75000"/>
                  </a:schemeClr>
                </a:solidFill>
                <a:latin typeface="Times New Roman" pitchFamily="18" charset="0"/>
              </a:rPr>
              <a:t>或树的启发式搜索</a:t>
            </a:r>
          </a:p>
          <a:p>
            <a:pPr eaLnBrk="1" hangingPunct="1">
              <a:lnSpc>
                <a:spcPct val="120000"/>
              </a:lnSpc>
              <a:spcBef>
                <a:spcPts val="1800"/>
              </a:spcBef>
            </a:pPr>
            <a:r>
              <a:rPr lang="zh-CN" altLang="en-US" sz="3200" dirty="0" smtClean="0">
                <a:latin typeface="Times New Roman" pitchFamily="18" charset="0"/>
              </a:rPr>
              <a:t>博弈树的启发式搜索</a:t>
            </a:r>
          </a:p>
        </p:txBody>
      </p:sp>
    </p:spTree>
    <p:extLst>
      <p:ext uri="{BB962C8B-B14F-4D97-AF65-F5344CB8AC3E}">
        <p14:creationId xmlns:p14="http://schemas.microsoft.com/office/powerpoint/2010/main" val="3939002889"/>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4"/>
          <p:cNvSpPr>
            <a:spLocks noChangeArrowheads="1"/>
          </p:cNvSpPr>
          <p:nvPr/>
        </p:nvSpPr>
        <p:spPr bwMode="auto">
          <a:xfrm>
            <a:off x="685800" y="2438400"/>
            <a:ext cx="7848600" cy="2438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18436" name="Text Box 5"/>
          <p:cNvSpPr txBox="1">
            <a:spLocks noChangeArrowheads="1"/>
          </p:cNvSpPr>
          <p:nvPr/>
        </p:nvSpPr>
        <p:spPr bwMode="auto">
          <a:xfrm>
            <a:off x="503238" y="1592263"/>
            <a:ext cx="7848600" cy="4191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20000"/>
              </a:lnSpc>
              <a:spcBef>
                <a:spcPct val="25000"/>
              </a:spcBef>
            </a:pPr>
            <a:r>
              <a:rPr kumimoji="1" lang="zh-CN" altLang="en-US" sz="2800" b="1" dirty="0">
                <a:solidFill>
                  <a:srgbClr val="A50021"/>
                </a:solidFill>
                <a:latin typeface="幼圆" pitchFamily="49" charset="-122"/>
                <a:ea typeface="幼圆" pitchFamily="49" charset="-122"/>
              </a:rPr>
              <a:t>状态空间法求解问题的基本过程：</a:t>
            </a:r>
          </a:p>
          <a:p>
            <a:pPr marL="838800" lvl="1" indent="-457200" eaLnBrk="1" hangingPunct="1">
              <a:lnSpc>
                <a:spcPct val="120000"/>
              </a:lnSpc>
              <a:spcBef>
                <a:spcPts val="2400"/>
              </a:spcBef>
              <a:buFont typeface="+mj-lt"/>
              <a:buAutoNum type="arabicPeriod"/>
            </a:pPr>
            <a:r>
              <a:rPr kumimoji="1" lang="zh-CN" altLang="en-US" sz="2400" b="1" dirty="0" smtClean="0">
                <a:solidFill>
                  <a:srgbClr val="0000CC"/>
                </a:solidFill>
                <a:latin typeface="仿宋_GB2312" pitchFamily="49" charset="-122"/>
                <a:ea typeface="仿宋_GB2312" pitchFamily="49" charset="-122"/>
              </a:rPr>
              <a:t>为</a:t>
            </a:r>
            <a:r>
              <a:rPr kumimoji="1" lang="zh-CN" altLang="en-US" sz="2400" b="1" dirty="0">
                <a:solidFill>
                  <a:srgbClr val="0000CC"/>
                </a:solidFill>
                <a:latin typeface="仿宋_GB2312" pitchFamily="49" charset="-122"/>
                <a:ea typeface="仿宋_GB2312" pitchFamily="49" charset="-122"/>
              </a:rPr>
              <a:t>问题选择适当的“状态”及“操作”的形式化描述方法；</a:t>
            </a:r>
          </a:p>
          <a:p>
            <a:pPr marL="838800" lvl="1" indent="-457200" eaLnBrk="1" hangingPunct="1">
              <a:lnSpc>
                <a:spcPct val="120000"/>
              </a:lnSpc>
              <a:spcBef>
                <a:spcPts val="2400"/>
              </a:spcBef>
              <a:buFont typeface="+mj-lt"/>
              <a:buAutoNum type="arabicPeriod"/>
            </a:pPr>
            <a:r>
              <a:rPr kumimoji="1" lang="zh-CN" altLang="en-US" sz="2400" b="1" dirty="0" smtClean="0">
                <a:solidFill>
                  <a:srgbClr val="0000CC"/>
                </a:solidFill>
                <a:latin typeface="仿宋_GB2312" pitchFamily="49" charset="-122"/>
                <a:ea typeface="仿宋_GB2312" pitchFamily="49" charset="-122"/>
              </a:rPr>
              <a:t>从</a:t>
            </a:r>
            <a:r>
              <a:rPr kumimoji="1" lang="zh-CN" altLang="en-US" sz="2400" b="1" dirty="0">
                <a:solidFill>
                  <a:srgbClr val="0000CC"/>
                </a:solidFill>
                <a:latin typeface="仿宋_GB2312" pitchFamily="49" charset="-122"/>
                <a:ea typeface="仿宋_GB2312" pitchFamily="49" charset="-122"/>
              </a:rPr>
              <a:t>某个初始状态出发，每次使用一个“操作”，递增地建立起操作序列，直到达到目标状态为止；</a:t>
            </a:r>
          </a:p>
          <a:p>
            <a:pPr marL="838800" lvl="1" indent="-457200" eaLnBrk="1" hangingPunct="1">
              <a:lnSpc>
                <a:spcPct val="120000"/>
              </a:lnSpc>
              <a:spcBef>
                <a:spcPts val="2400"/>
              </a:spcBef>
              <a:buFont typeface="+mj-lt"/>
              <a:buAutoNum type="arabicPeriod"/>
            </a:pPr>
            <a:r>
              <a:rPr kumimoji="1" lang="zh-CN" altLang="en-US" sz="2400" b="1" dirty="0" smtClean="0">
                <a:solidFill>
                  <a:srgbClr val="0000CC"/>
                </a:solidFill>
                <a:latin typeface="仿宋_GB2312" pitchFamily="49" charset="-122"/>
                <a:ea typeface="仿宋_GB2312" pitchFamily="49" charset="-122"/>
              </a:rPr>
              <a:t>此时</a:t>
            </a:r>
            <a:r>
              <a:rPr kumimoji="1" lang="zh-CN" altLang="en-US" sz="2400" b="1" dirty="0">
                <a:solidFill>
                  <a:srgbClr val="0000CC"/>
                </a:solidFill>
                <a:latin typeface="仿宋_GB2312" pitchFamily="49" charset="-122"/>
                <a:ea typeface="仿宋_GB2312" pitchFamily="49" charset="-122"/>
              </a:rPr>
              <a:t>，由初始状态到目标状态所使用的算符序列就是该问题的一个解。</a:t>
            </a:r>
            <a:r>
              <a:rPr kumimoji="1" lang="zh-CN" altLang="en-US" sz="2400" b="1" dirty="0">
                <a:latin typeface="仿宋_GB2312" pitchFamily="49" charset="-122"/>
                <a:ea typeface="仿宋_GB2312" pitchFamily="49" charset="-122"/>
              </a:rPr>
              <a:t> </a:t>
            </a:r>
          </a:p>
        </p:txBody>
      </p:sp>
      <p:sp>
        <p:nvSpPr>
          <p:cNvPr id="18437" name="Text Box 7"/>
          <p:cNvSpPr txBox="1">
            <a:spLocks noChangeArrowheads="1"/>
          </p:cNvSpPr>
          <p:nvPr/>
        </p:nvSpPr>
        <p:spPr bwMode="auto">
          <a:xfrm>
            <a:off x="1116013" y="368300"/>
            <a:ext cx="7056437"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4400" b="1">
                <a:solidFill>
                  <a:schemeClr val="accent2"/>
                </a:solidFill>
                <a:latin typeface="方正姚体" pitchFamily="2" charset="-122"/>
                <a:ea typeface="方正姚体" pitchFamily="2" charset="-122"/>
              </a:rPr>
              <a:t>状态空间表示方法</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3" name="Rectangle 2"/>
          <p:cNvSpPr>
            <a:spLocks noChangeArrowheads="1"/>
          </p:cNvSpPr>
          <p:nvPr/>
        </p:nvSpPr>
        <p:spPr bwMode="auto">
          <a:xfrm>
            <a:off x="1187450" y="175283"/>
            <a:ext cx="662463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400" b="1" dirty="0">
                <a:solidFill>
                  <a:schemeClr val="accent2"/>
                </a:solidFill>
                <a:latin typeface="方正姚体" pitchFamily="2" charset="-122"/>
                <a:ea typeface="方正姚体" pitchFamily="2" charset="-122"/>
                <a:cs typeface="+mj-cs"/>
              </a:rPr>
              <a:t>博弈</a:t>
            </a:r>
          </a:p>
        </p:txBody>
      </p:sp>
      <p:sp>
        <p:nvSpPr>
          <p:cNvPr id="128004" name="Text Box 3"/>
          <p:cNvSpPr txBox="1">
            <a:spLocks noChangeArrowheads="1"/>
          </p:cNvSpPr>
          <p:nvPr/>
        </p:nvSpPr>
        <p:spPr bwMode="auto">
          <a:xfrm>
            <a:off x="71500" y="1331412"/>
            <a:ext cx="9001125" cy="4545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457200" indent="-457200" eaLnBrk="1" hangingPunct="1">
              <a:lnSpc>
                <a:spcPct val="105000"/>
              </a:lnSpc>
              <a:spcBef>
                <a:spcPts val="600"/>
              </a:spcBef>
              <a:buFont typeface="Arial" pitchFamily="34" charset="0"/>
              <a:buChar char="•"/>
            </a:pPr>
            <a:r>
              <a:rPr lang="zh-CN" altLang="en-US" sz="2800" b="1" dirty="0" smtClean="0">
                <a:solidFill>
                  <a:srgbClr val="0000CC"/>
                </a:solidFill>
                <a:latin typeface="Times New Roman" pitchFamily="18" charset="0"/>
                <a:ea typeface="幼圆" pitchFamily="49" charset="-122"/>
                <a:cs typeface="Times New Roman" pitchFamily="18" charset="0"/>
              </a:rPr>
              <a:t>博弈 </a:t>
            </a:r>
            <a:r>
              <a:rPr lang="en-US" altLang="zh-CN" sz="2800" b="1" dirty="0">
                <a:solidFill>
                  <a:srgbClr val="0000CC"/>
                </a:solidFill>
                <a:latin typeface="Times New Roman" pitchFamily="18" charset="0"/>
                <a:ea typeface="幼圆" pitchFamily="49" charset="-122"/>
                <a:cs typeface="Times New Roman" pitchFamily="18" charset="0"/>
              </a:rPr>
              <a:t>(Game Playing) </a:t>
            </a:r>
            <a:r>
              <a:rPr lang="zh-CN" altLang="en-US" sz="2800" b="1" dirty="0">
                <a:solidFill>
                  <a:srgbClr val="0000CC"/>
                </a:solidFill>
                <a:latin typeface="Times New Roman" pitchFamily="18" charset="0"/>
                <a:ea typeface="幼圆" pitchFamily="49" charset="-122"/>
                <a:cs typeface="Times New Roman" pitchFamily="18" charset="0"/>
              </a:rPr>
              <a:t>问题又叫对策问题，它是一类由若干行为主体参加竞争的、具有智能行为的活动过</a:t>
            </a:r>
          </a:p>
          <a:p>
            <a:pPr marL="1200150" lvl="1" indent="-457200" eaLnBrk="1" hangingPunct="1">
              <a:lnSpc>
                <a:spcPct val="105000"/>
              </a:lnSpc>
              <a:spcBef>
                <a:spcPts val="600"/>
              </a:spcBef>
              <a:buFont typeface="Arial" pitchFamily="34" charset="0"/>
              <a:buChar char="•"/>
            </a:pPr>
            <a:r>
              <a:rPr lang="zh-CN" altLang="en-US" sz="2400" b="1" dirty="0" smtClean="0">
                <a:latin typeface="仿宋_GB2312" pitchFamily="49" charset="-122"/>
                <a:ea typeface="仿宋_GB2312" pitchFamily="49" charset="-122"/>
                <a:cs typeface="Times New Roman" pitchFamily="18" charset="0"/>
              </a:rPr>
              <a:t>如</a:t>
            </a:r>
            <a:r>
              <a:rPr lang="zh-CN" altLang="en-US" sz="2400" b="1" dirty="0">
                <a:latin typeface="仿宋_GB2312" pitchFamily="49" charset="-122"/>
                <a:ea typeface="仿宋_GB2312" pitchFamily="49" charset="-122"/>
                <a:cs typeface="Times New Roman" pitchFamily="18" charset="0"/>
              </a:rPr>
              <a:t>下棋、战争、生存竞争等，其中最有代表性的是下棋。</a:t>
            </a:r>
          </a:p>
          <a:p>
            <a:pPr marL="1200150" lvl="1" indent="-457200" eaLnBrk="1" hangingPunct="1">
              <a:lnSpc>
                <a:spcPct val="105000"/>
              </a:lnSpc>
              <a:spcBef>
                <a:spcPts val="600"/>
              </a:spcBef>
              <a:buFont typeface="Arial" pitchFamily="34" charset="0"/>
              <a:buChar char="•"/>
            </a:pPr>
            <a:r>
              <a:rPr lang="zh-CN" altLang="en-US" sz="2400" b="1" dirty="0" smtClean="0">
                <a:latin typeface="Times New Roman"/>
                <a:ea typeface="仿宋_GB2312" pitchFamily="49" charset="-122"/>
                <a:cs typeface="Times New Roman"/>
              </a:rPr>
              <a:t>存在</a:t>
            </a:r>
            <a:r>
              <a:rPr lang="zh-CN" altLang="en-US" sz="2400" b="1" dirty="0">
                <a:latin typeface="Times New Roman"/>
                <a:ea typeface="仿宋_GB2312" pitchFamily="49" charset="-122"/>
                <a:cs typeface="Times New Roman"/>
              </a:rPr>
              <a:t>“对抗性”</a:t>
            </a:r>
            <a:r>
              <a:rPr lang="zh-CN" altLang="en-US" sz="2400" b="1" dirty="0">
                <a:latin typeface="Times New Roman"/>
                <a:ea typeface="仿宋_GB2312" pitchFamily="49" charset="-122"/>
                <a:cs typeface="Times New Roman"/>
                <a:sym typeface="Wingdings" pitchFamily="2" charset="2"/>
              </a:rPr>
              <a:t>更加复杂：对手的反应无法预测</a:t>
            </a:r>
            <a:endParaRPr lang="zh-CN" altLang="en-US" sz="2400" b="1" dirty="0">
              <a:latin typeface="Times New Roman"/>
              <a:ea typeface="仿宋_GB2312" pitchFamily="49" charset="-122"/>
              <a:cs typeface="Times New Roman"/>
            </a:endParaRPr>
          </a:p>
          <a:p>
            <a:pPr marL="457200" indent="-457200" eaLnBrk="1" hangingPunct="1">
              <a:lnSpc>
                <a:spcPct val="105000"/>
              </a:lnSpc>
              <a:spcBef>
                <a:spcPts val="2400"/>
              </a:spcBef>
              <a:buFont typeface="Arial" pitchFamily="34" charset="0"/>
              <a:buChar char="•"/>
            </a:pPr>
            <a:r>
              <a:rPr lang="zh-CN" altLang="en-US" sz="2800" b="1" dirty="0">
                <a:solidFill>
                  <a:srgbClr val="D60093"/>
                </a:solidFill>
                <a:latin typeface="Times New Roman"/>
                <a:ea typeface="幼圆" pitchFamily="49" charset="-122"/>
                <a:cs typeface="Times New Roman"/>
              </a:rPr>
              <a:t>博弈的类型</a:t>
            </a:r>
          </a:p>
          <a:p>
            <a:pPr marL="1085850" lvl="1" indent="-342900" eaLnBrk="1" hangingPunct="1">
              <a:lnSpc>
                <a:spcPct val="105000"/>
              </a:lnSpc>
              <a:spcBef>
                <a:spcPts val="1200"/>
              </a:spcBef>
              <a:buFont typeface="Arial" pitchFamily="34" charset="0"/>
              <a:buChar char="•"/>
            </a:pPr>
            <a:r>
              <a:rPr lang="zh-CN" altLang="en-US" sz="2400" b="1" dirty="0">
                <a:latin typeface="Times New Roman"/>
                <a:ea typeface="仿宋_GB2312" pitchFamily="49" charset="-122"/>
                <a:cs typeface="Times New Roman"/>
              </a:rPr>
              <a:t>双人完备信息博弈：两位选手（例如</a:t>
            </a:r>
            <a:r>
              <a:rPr lang="en-US" altLang="zh-CN" sz="2400" b="1" dirty="0">
                <a:latin typeface="Times New Roman"/>
                <a:ea typeface="仿宋_GB2312" pitchFamily="49" charset="-122"/>
                <a:cs typeface="Times New Roman"/>
              </a:rPr>
              <a:t>MAX</a:t>
            </a:r>
            <a:r>
              <a:rPr lang="zh-CN" altLang="en-US" sz="2400" b="1" dirty="0">
                <a:latin typeface="Times New Roman"/>
                <a:ea typeface="仿宋_GB2312" pitchFamily="49" charset="-122"/>
                <a:cs typeface="Times New Roman"/>
              </a:rPr>
              <a:t>和</a:t>
            </a:r>
            <a:r>
              <a:rPr lang="en-US" altLang="zh-CN" sz="2400" b="1" dirty="0">
                <a:latin typeface="Times New Roman"/>
                <a:ea typeface="仿宋_GB2312" pitchFamily="49" charset="-122"/>
                <a:cs typeface="Times New Roman"/>
              </a:rPr>
              <a:t>MIN </a:t>
            </a:r>
            <a:r>
              <a:rPr lang="zh-CN" altLang="en-US" sz="2400" b="1" dirty="0">
                <a:latin typeface="Times New Roman"/>
                <a:ea typeface="仿宋_GB2312" pitchFamily="49" charset="-122"/>
                <a:cs typeface="Times New Roman"/>
              </a:rPr>
              <a:t>）对垒，轮流走步，每一方不仅知道对方已经走过的棋步，而且还能估计出对方未来的走步。</a:t>
            </a:r>
          </a:p>
          <a:p>
            <a:pPr marL="1085850" lvl="1" indent="-342900" eaLnBrk="1" hangingPunct="1">
              <a:lnSpc>
                <a:spcPct val="105000"/>
              </a:lnSpc>
              <a:spcBef>
                <a:spcPts val="1200"/>
              </a:spcBef>
              <a:buFont typeface="Arial" pitchFamily="34" charset="0"/>
              <a:buChar char="•"/>
            </a:pPr>
            <a:r>
              <a:rPr lang="zh-CN" altLang="en-US" sz="2400" b="1" dirty="0">
                <a:latin typeface="Times New Roman"/>
                <a:ea typeface="仿宋_GB2312" pitchFamily="49" charset="-122"/>
                <a:cs typeface="Times New Roman"/>
              </a:rPr>
              <a:t>机遇性博弈：存在不可预测性的博弈，例如掷币等</a:t>
            </a:r>
            <a:r>
              <a:rPr lang="zh-CN" altLang="en-US" sz="2400" b="1" dirty="0">
                <a:latin typeface="仿宋_GB2312" pitchFamily="49" charset="-122"/>
                <a:ea typeface="仿宋_GB2312" pitchFamily="49" charset="-122"/>
                <a:cs typeface="Times New Roman" pitchFamily="18" charset="0"/>
              </a:rPr>
              <a:t>。</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7" name="Rectangle 3"/>
          <p:cNvSpPr>
            <a:spLocks noGrp="1" noChangeArrowheads="1"/>
          </p:cNvSpPr>
          <p:nvPr>
            <p:ph type="body" idx="1"/>
          </p:nvPr>
        </p:nvSpPr>
        <p:spPr>
          <a:xfrm>
            <a:off x="457200" y="800100"/>
            <a:ext cx="8229600" cy="5689600"/>
          </a:xfrm>
        </p:spPr>
        <p:txBody>
          <a:bodyPr/>
          <a:lstStyle/>
          <a:p>
            <a:pPr eaLnBrk="1" hangingPunct="1">
              <a:lnSpc>
                <a:spcPct val="120000"/>
              </a:lnSpc>
            </a:pPr>
            <a:r>
              <a:rPr lang="zh-CN" altLang="en-US" sz="2800" dirty="0" smtClean="0">
                <a:solidFill>
                  <a:srgbClr val="D60093"/>
                </a:solidFill>
              </a:rPr>
              <a:t>博弈树</a:t>
            </a:r>
          </a:p>
          <a:p>
            <a:pPr marL="457200" lvl="1" indent="0" eaLnBrk="1" hangingPunct="1">
              <a:lnSpc>
                <a:spcPct val="120000"/>
              </a:lnSpc>
              <a:buNone/>
            </a:pPr>
            <a:r>
              <a:rPr kumimoji="1" lang="zh-CN" altLang="en-US" dirty="0" smtClean="0"/>
              <a:t>若把双人完备信息博弈过程用图表示出来，就得到一棵与</a:t>
            </a:r>
            <a:r>
              <a:rPr kumimoji="1" lang="en-US" altLang="zh-CN" dirty="0" smtClean="0"/>
              <a:t>/</a:t>
            </a:r>
            <a:r>
              <a:rPr kumimoji="1" lang="zh-CN" altLang="en-US" dirty="0" smtClean="0"/>
              <a:t>或树，这种与</a:t>
            </a:r>
            <a:r>
              <a:rPr kumimoji="1" lang="en-US" altLang="zh-CN" dirty="0" smtClean="0"/>
              <a:t>/</a:t>
            </a:r>
            <a:r>
              <a:rPr kumimoji="1" lang="zh-CN" altLang="en-US" dirty="0" smtClean="0"/>
              <a:t>或树被称为博弈树。在博弈树中，那些下一步该</a:t>
            </a:r>
            <a:r>
              <a:rPr kumimoji="1" lang="en-US" altLang="zh-CN" dirty="0" smtClean="0"/>
              <a:t>MAX</a:t>
            </a:r>
            <a:r>
              <a:rPr kumimoji="1" lang="zh-CN" altLang="en-US" dirty="0" smtClean="0"/>
              <a:t>走步的结点称为</a:t>
            </a:r>
            <a:r>
              <a:rPr kumimoji="1" lang="en-US" altLang="zh-CN" dirty="0" smtClean="0"/>
              <a:t>MAX</a:t>
            </a:r>
            <a:r>
              <a:rPr kumimoji="1" lang="zh-CN" altLang="en-US" dirty="0" smtClean="0"/>
              <a:t>结点，下一步该</a:t>
            </a:r>
            <a:r>
              <a:rPr kumimoji="1" lang="en-US" altLang="zh-CN" dirty="0" smtClean="0"/>
              <a:t>MIN</a:t>
            </a:r>
            <a:r>
              <a:rPr kumimoji="1" lang="zh-CN" altLang="en-US" dirty="0" smtClean="0"/>
              <a:t>走步的结点称为</a:t>
            </a:r>
            <a:r>
              <a:rPr kumimoji="1" lang="en-US" altLang="zh-CN" dirty="0" smtClean="0"/>
              <a:t>MIN </a:t>
            </a:r>
            <a:r>
              <a:rPr kumimoji="1" lang="zh-CN" altLang="en-US" dirty="0" smtClean="0"/>
              <a:t>结点。</a:t>
            </a:r>
          </a:p>
          <a:p>
            <a:pPr eaLnBrk="1" hangingPunct="1">
              <a:lnSpc>
                <a:spcPct val="120000"/>
              </a:lnSpc>
              <a:spcBef>
                <a:spcPts val="1200"/>
              </a:spcBef>
            </a:pPr>
            <a:r>
              <a:rPr kumimoji="1" lang="zh-CN" altLang="en-US" sz="2800" dirty="0" smtClean="0">
                <a:solidFill>
                  <a:srgbClr val="D60093"/>
                </a:solidFill>
              </a:rPr>
              <a:t>博弈树的特点</a:t>
            </a:r>
          </a:p>
          <a:p>
            <a:pPr marL="457200" lvl="1" indent="0" eaLnBrk="1" hangingPunct="1">
              <a:lnSpc>
                <a:spcPct val="120000"/>
              </a:lnSpc>
              <a:buNone/>
            </a:pPr>
            <a:r>
              <a:rPr kumimoji="1" lang="en-US" altLang="zh-CN" sz="2200" dirty="0" smtClean="0">
                <a:solidFill>
                  <a:srgbClr val="0000CC"/>
                </a:solidFill>
              </a:rPr>
              <a:t>(1) </a:t>
            </a:r>
            <a:r>
              <a:rPr kumimoji="1" lang="zh-CN" altLang="en-US" sz="2200" dirty="0" smtClean="0">
                <a:solidFill>
                  <a:srgbClr val="0000CC"/>
                </a:solidFill>
              </a:rPr>
              <a:t>博弈的初始状态是初始结点； </a:t>
            </a:r>
          </a:p>
          <a:p>
            <a:pPr marL="457200" lvl="1" indent="0" eaLnBrk="1" hangingPunct="1">
              <a:lnSpc>
                <a:spcPct val="120000"/>
              </a:lnSpc>
              <a:buNone/>
            </a:pPr>
            <a:r>
              <a:rPr kumimoji="1" lang="en-US" altLang="zh-CN" sz="2200" dirty="0" smtClean="0">
                <a:solidFill>
                  <a:srgbClr val="0000CC"/>
                </a:solidFill>
              </a:rPr>
              <a:t>(2) </a:t>
            </a:r>
            <a:r>
              <a:rPr kumimoji="1" lang="zh-CN" altLang="en-US" sz="2200" dirty="0" smtClean="0">
                <a:solidFill>
                  <a:srgbClr val="0000CC"/>
                </a:solidFill>
              </a:rPr>
              <a:t>博弈树中的“或”结点和“与”结点是逐层交替出现的；</a:t>
            </a:r>
          </a:p>
          <a:p>
            <a:pPr marL="457200" lvl="1" indent="0" eaLnBrk="1" hangingPunct="1">
              <a:lnSpc>
                <a:spcPct val="120000"/>
              </a:lnSpc>
              <a:buNone/>
            </a:pPr>
            <a:r>
              <a:rPr kumimoji="1" lang="en-US" altLang="zh-CN" sz="2200" dirty="0" smtClean="0">
                <a:solidFill>
                  <a:srgbClr val="0000CC"/>
                </a:solidFill>
              </a:rPr>
              <a:t>(3) </a:t>
            </a:r>
            <a:r>
              <a:rPr kumimoji="1" lang="zh-CN" altLang="en-US" sz="2200" dirty="0" smtClean="0">
                <a:solidFill>
                  <a:srgbClr val="0000CC"/>
                </a:solidFill>
              </a:rPr>
              <a:t>整个博弈过程始终站在某一方的立场上，例如</a:t>
            </a:r>
            <a:r>
              <a:rPr kumimoji="1" lang="en-US" altLang="zh-CN" sz="2200" dirty="0" smtClean="0">
                <a:solidFill>
                  <a:srgbClr val="0000CC"/>
                </a:solidFill>
              </a:rPr>
              <a:t>MAX</a:t>
            </a:r>
            <a:r>
              <a:rPr kumimoji="1" lang="zh-CN" altLang="en-US" sz="2200" dirty="0" smtClean="0">
                <a:solidFill>
                  <a:srgbClr val="0000CC"/>
                </a:solidFill>
              </a:rPr>
              <a:t>方。所有能使自己一方获胜的终局都是本原问题，相应的结点是可解结点；所有使对方获胜的终局都是不可解结点。</a:t>
            </a:r>
            <a:endParaRPr lang="zh-CN" altLang="en-US" sz="2200" dirty="0" smtClean="0"/>
          </a:p>
        </p:txBody>
      </p:sp>
      <p:sp>
        <p:nvSpPr>
          <p:cNvPr id="5" name="Rectangle 2"/>
          <p:cNvSpPr>
            <a:spLocks noChangeArrowheads="1"/>
          </p:cNvSpPr>
          <p:nvPr/>
        </p:nvSpPr>
        <p:spPr bwMode="auto">
          <a:xfrm>
            <a:off x="1187450" y="80628"/>
            <a:ext cx="662463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400" b="1" dirty="0">
                <a:solidFill>
                  <a:schemeClr val="accent2"/>
                </a:solidFill>
                <a:latin typeface="方正姚体" pitchFamily="2" charset="-122"/>
                <a:ea typeface="方正姚体" pitchFamily="2" charset="-122"/>
                <a:cs typeface="+mj-cs"/>
              </a:rPr>
              <a:t>博弈</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1" name="Rectangle 3"/>
          <p:cNvSpPr>
            <a:spLocks noGrp="1" noChangeArrowheads="1"/>
          </p:cNvSpPr>
          <p:nvPr>
            <p:ph type="body" idx="1"/>
          </p:nvPr>
        </p:nvSpPr>
        <p:spPr>
          <a:xfrm>
            <a:off x="215106" y="1166813"/>
            <a:ext cx="8713788" cy="5202238"/>
          </a:xfrm>
        </p:spPr>
        <p:txBody>
          <a:bodyPr/>
          <a:lstStyle/>
          <a:p>
            <a:pPr eaLnBrk="1" hangingPunct="1"/>
            <a:r>
              <a:rPr lang="zh-CN" altLang="en-US" dirty="0" smtClean="0"/>
              <a:t>下棋时使用的状态树只有三种树叶，即“胜”，“负”和“和”。下棋过程与求解的过程有一个根本的差别，下棋有主方与对方，主方力求走向标注为“胜”的树叶，而对方则力求走向标注为“负”的树叶。</a:t>
            </a:r>
          </a:p>
        </p:txBody>
      </p:sp>
      <p:sp>
        <p:nvSpPr>
          <p:cNvPr id="130053" name="Line 5"/>
          <p:cNvSpPr>
            <a:spLocks noChangeShapeType="1"/>
          </p:cNvSpPr>
          <p:nvPr/>
        </p:nvSpPr>
        <p:spPr bwMode="auto">
          <a:xfrm>
            <a:off x="4343400" y="3702050"/>
            <a:ext cx="0" cy="7620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0054" name="Freeform 6"/>
          <p:cNvSpPr>
            <a:spLocks/>
          </p:cNvSpPr>
          <p:nvPr/>
        </p:nvSpPr>
        <p:spPr bwMode="auto">
          <a:xfrm>
            <a:off x="2971800" y="5149850"/>
            <a:ext cx="228600" cy="76200"/>
          </a:xfrm>
          <a:custGeom>
            <a:avLst/>
            <a:gdLst>
              <a:gd name="T0" fmla="*/ 0 w 336"/>
              <a:gd name="T1" fmla="*/ 0 h 104"/>
              <a:gd name="T2" fmla="*/ 97971 w 336"/>
              <a:gd name="T3" fmla="*/ 70338 h 104"/>
              <a:gd name="T4" fmla="*/ 228600 w 336"/>
              <a:gd name="T5" fmla="*/ 35169 h 104"/>
              <a:gd name="T6" fmla="*/ 0 60000 65536"/>
              <a:gd name="T7" fmla="*/ 0 60000 65536"/>
              <a:gd name="T8" fmla="*/ 0 60000 65536"/>
              <a:gd name="T9" fmla="*/ 0 w 336"/>
              <a:gd name="T10" fmla="*/ 0 h 104"/>
              <a:gd name="T11" fmla="*/ 336 w 336"/>
              <a:gd name="T12" fmla="*/ 104 h 104"/>
            </a:gdLst>
            <a:ahLst/>
            <a:cxnLst>
              <a:cxn ang="T6">
                <a:pos x="T0" y="T1"/>
              </a:cxn>
              <a:cxn ang="T7">
                <a:pos x="T2" y="T3"/>
              </a:cxn>
              <a:cxn ang="T8">
                <a:pos x="T4" y="T5"/>
              </a:cxn>
            </a:cxnLst>
            <a:rect l="T9" t="T10" r="T11" b="T12"/>
            <a:pathLst>
              <a:path w="336" h="104">
                <a:moveTo>
                  <a:pt x="0" y="0"/>
                </a:moveTo>
                <a:cubicBezTo>
                  <a:pt x="44" y="44"/>
                  <a:pt x="88" y="88"/>
                  <a:pt x="144" y="96"/>
                </a:cubicBezTo>
                <a:cubicBezTo>
                  <a:pt x="200" y="104"/>
                  <a:pt x="268" y="76"/>
                  <a:pt x="336" y="48"/>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130055" name="Freeform 7"/>
          <p:cNvSpPr>
            <a:spLocks/>
          </p:cNvSpPr>
          <p:nvPr/>
        </p:nvSpPr>
        <p:spPr bwMode="auto">
          <a:xfrm>
            <a:off x="5486400" y="4997450"/>
            <a:ext cx="228600" cy="76200"/>
          </a:xfrm>
          <a:custGeom>
            <a:avLst/>
            <a:gdLst>
              <a:gd name="T0" fmla="*/ 0 w 336"/>
              <a:gd name="T1" fmla="*/ 0 h 104"/>
              <a:gd name="T2" fmla="*/ 97971 w 336"/>
              <a:gd name="T3" fmla="*/ 70338 h 104"/>
              <a:gd name="T4" fmla="*/ 228600 w 336"/>
              <a:gd name="T5" fmla="*/ 35169 h 104"/>
              <a:gd name="T6" fmla="*/ 0 60000 65536"/>
              <a:gd name="T7" fmla="*/ 0 60000 65536"/>
              <a:gd name="T8" fmla="*/ 0 60000 65536"/>
              <a:gd name="T9" fmla="*/ 0 w 336"/>
              <a:gd name="T10" fmla="*/ 0 h 104"/>
              <a:gd name="T11" fmla="*/ 336 w 336"/>
              <a:gd name="T12" fmla="*/ 104 h 104"/>
            </a:gdLst>
            <a:ahLst/>
            <a:cxnLst>
              <a:cxn ang="T6">
                <a:pos x="T0" y="T1"/>
              </a:cxn>
              <a:cxn ang="T7">
                <a:pos x="T2" y="T3"/>
              </a:cxn>
              <a:cxn ang="T8">
                <a:pos x="T4" y="T5"/>
              </a:cxn>
            </a:cxnLst>
            <a:rect l="T9" t="T10" r="T11" b="T12"/>
            <a:pathLst>
              <a:path w="336" h="104">
                <a:moveTo>
                  <a:pt x="0" y="0"/>
                </a:moveTo>
                <a:cubicBezTo>
                  <a:pt x="44" y="44"/>
                  <a:pt x="88" y="88"/>
                  <a:pt x="144" y="96"/>
                </a:cubicBezTo>
                <a:cubicBezTo>
                  <a:pt x="200" y="104"/>
                  <a:pt x="268" y="76"/>
                  <a:pt x="336" y="48"/>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130056" name="Freeform 8"/>
          <p:cNvSpPr>
            <a:spLocks/>
          </p:cNvSpPr>
          <p:nvPr/>
        </p:nvSpPr>
        <p:spPr bwMode="auto">
          <a:xfrm>
            <a:off x="4267200" y="5073650"/>
            <a:ext cx="228600" cy="76200"/>
          </a:xfrm>
          <a:custGeom>
            <a:avLst/>
            <a:gdLst>
              <a:gd name="T0" fmla="*/ 0 w 336"/>
              <a:gd name="T1" fmla="*/ 0 h 104"/>
              <a:gd name="T2" fmla="*/ 97971 w 336"/>
              <a:gd name="T3" fmla="*/ 70338 h 104"/>
              <a:gd name="T4" fmla="*/ 228600 w 336"/>
              <a:gd name="T5" fmla="*/ 35169 h 104"/>
              <a:gd name="T6" fmla="*/ 0 60000 65536"/>
              <a:gd name="T7" fmla="*/ 0 60000 65536"/>
              <a:gd name="T8" fmla="*/ 0 60000 65536"/>
              <a:gd name="T9" fmla="*/ 0 w 336"/>
              <a:gd name="T10" fmla="*/ 0 h 104"/>
              <a:gd name="T11" fmla="*/ 336 w 336"/>
              <a:gd name="T12" fmla="*/ 104 h 104"/>
            </a:gdLst>
            <a:ahLst/>
            <a:cxnLst>
              <a:cxn ang="T6">
                <a:pos x="T0" y="T1"/>
              </a:cxn>
              <a:cxn ang="T7">
                <a:pos x="T2" y="T3"/>
              </a:cxn>
              <a:cxn ang="T8">
                <a:pos x="T4" y="T5"/>
              </a:cxn>
            </a:cxnLst>
            <a:rect l="T9" t="T10" r="T11" b="T12"/>
            <a:pathLst>
              <a:path w="336" h="104">
                <a:moveTo>
                  <a:pt x="0" y="0"/>
                </a:moveTo>
                <a:cubicBezTo>
                  <a:pt x="44" y="44"/>
                  <a:pt x="88" y="88"/>
                  <a:pt x="144" y="96"/>
                </a:cubicBezTo>
                <a:cubicBezTo>
                  <a:pt x="200" y="104"/>
                  <a:pt x="268" y="76"/>
                  <a:pt x="336" y="48"/>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130057" name="Text Box 9"/>
          <p:cNvSpPr txBox="1">
            <a:spLocks noChangeArrowheads="1"/>
          </p:cNvSpPr>
          <p:nvPr/>
        </p:nvSpPr>
        <p:spPr bwMode="auto">
          <a:xfrm>
            <a:off x="1828800" y="5759450"/>
            <a:ext cx="83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a:latin typeface="Times New Roman" pitchFamily="18" charset="0"/>
              </a:rPr>
              <a:t>树叶</a:t>
            </a:r>
          </a:p>
        </p:txBody>
      </p:sp>
      <p:sp>
        <p:nvSpPr>
          <p:cNvPr id="130058" name="Text Box 10"/>
          <p:cNvSpPr txBox="1">
            <a:spLocks noChangeArrowheads="1"/>
          </p:cNvSpPr>
          <p:nvPr/>
        </p:nvSpPr>
        <p:spPr bwMode="auto">
          <a:xfrm>
            <a:off x="3352800" y="3168650"/>
            <a:ext cx="83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a:latin typeface="Times New Roman" pitchFamily="18" charset="0"/>
              </a:rPr>
              <a:t>树根</a:t>
            </a:r>
          </a:p>
        </p:txBody>
      </p:sp>
      <p:sp>
        <p:nvSpPr>
          <p:cNvPr id="130059" name="Text Box 11"/>
          <p:cNvSpPr txBox="1">
            <a:spLocks noChangeArrowheads="1"/>
          </p:cNvSpPr>
          <p:nvPr/>
        </p:nvSpPr>
        <p:spPr bwMode="auto">
          <a:xfrm>
            <a:off x="4495800" y="3168650"/>
            <a:ext cx="2209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a:latin typeface="Times New Roman" pitchFamily="18" charset="0"/>
              </a:rPr>
              <a:t>开局</a:t>
            </a:r>
            <a:r>
              <a:rPr kumimoji="1" lang="en-US" altLang="zh-CN" sz="2400">
                <a:latin typeface="Times New Roman" pitchFamily="18" charset="0"/>
              </a:rPr>
              <a:t>(</a:t>
            </a:r>
            <a:r>
              <a:rPr kumimoji="1" lang="zh-CN" altLang="en-US" sz="2400">
                <a:latin typeface="Times New Roman" pitchFamily="18" charset="0"/>
              </a:rPr>
              <a:t>主方先走</a:t>
            </a:r>
            <a:r>
              <a:rPr kumimoji="1" lang="en-US" altLang="zh-CN" sz="2400">
                <a:latin typeface="Times New Roman" pitchFamily="18" charset="0"/>
              </a:rPr>
              <a:t>)</a:t>
            </a:r>
          </a:p>
        </p:txBody>
      </p:sp>
      <p:sp>
        <p:nvSpPr>
          <p:cNvPr id="130060" name="Text Box 12"/>
          <p:cNvSpPr txBox="1">
            <a:spLocks noChangeArrowheads="1"/>
          </p:cNvSpPr>
          <p:nvPr/>
        </p:nvSpPr>
        <p:spPr bwMode="auto">
          <a:xfrm>
            <a:off x="5181600" y="3549650"/>
            <a:ext cx="1219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a:latin typeface="Times New Roman" pitchFamily="18" charset="0"/>
              </a:rPr>
              <a:t>或扩展</a:t>
            </a:r>
          </a:p>
        </p:txBody>
      </p:sp>
      <p:sp>
        <p:nvSpPr>
          <p:cNvPr id="130061" name="Text Box 13"/>
          <p:cNvSpPr txBox="1">
            <a:spLocks noChangeArrowheads="1"/>
          </p:cNvSpPr>
          <p:nvPr/>
        </p:nvSpPr>
        <p:spPr bwMode="auto">
          <a:xfrm>
            <a:off x="1828800" y="4768850"/>
            <a:ext cx="1219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a:latin typeface="Times New Roman" pitchFamily="18" charset="0"/>
              </a:rPr>
              <a:t>与扩展</a:t>
            </a:r>
          </a:p>
        </p:txBody>
      </p:sp>
      <p:sp>
        <p:nvSpPr>
          <p:cNvPr id="130062" name="Freeform 14"/>
          <p:cNvSpPr>
            <a:spLocks/>
          </p:cNvSpPr>
          <p:nvPr/>
        </p:nvSpPr>
        <p:spPr bwMode="auto">
          <a:xfrm>
            <a:off x="2362200" y="5226050"/>
            <a:ext cx="685800" cy="76200"/>
          </a:xfrm>
          <a:custGeom>
            <a:avLst/>
            <a:gdLst>
              <a:gd name="T0" fmla="*/ 0 w 336"/>
              <a:gd name="T1" fmla="*/ 0 h 104"/>
              <a:gd name="T2" fmla="*/ 293914 w 336"/>
              <a:gd name="T3" fmla="*/ 70338 h 104"/>
              <a:gd name="T4" fmla="*/ 685800 w 336"/>
              <a:gd name="T5" fmla="*/ 35169 h 104"/>
              <a:gd name="T6" fmla="*/ 0 60000 65536"/>
              <a:gd name="T7" fmla="*/ 0 60000 65536"/>
              <a:gd name="T8" fmla="*/ 0 60000 65536"/>
              <a:gd name="T9" fmla="*/ 0 w 336"/>
              <a:gd name="T10" fmla="*/ 0 h 104"/>
              <a:gd name="T11" fmla="*/ 336 w 336"/>
              <a:gd name="T12" fmla="*/ 104 h 104"/>
            </a:gdLst>
            <a:ahLst/>
            <a:cxnLst>
              <a:cxn ang="T6">
                <a:pos x="T0" y="T1"/>
              </a:cxn>
              <a:cxn ang="T7">
                <a:pos x="T2" y="T3"/>
              </a:cxn>
              <a:cxn ang="T8">
                <a:pos x="T4" y="T5"/>
              </a:cxn>
            </a:cxnLst>
            <a:rect l="T9" t="T10" r="T11" b="T12"/>
            <a:pathLst>
              <a:path w="336" h="104">
                <a:moveTo>
                  <a:pt x="0" y="0"/>
                </a:moveTo>
                <a:cubicBezTo>
                  <a:pt x="44" y="44"/>
                  <a:pt x="88" y="88"/>
                  <a:pt x="144" y="96"/>
                </a:cubicBezTo>
                <a:cubicBezTo>
                  <a:pt x="200" y="104"/>
                  <a:pt x="268" y="76"/>
                  <a:pt x="336" y="48"/>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130063" name="Oval 15"/>
          <p:cNvSpPr>
            <a:spLocks noChangeArrowheads="1"/>
          </p:cNvSpPr>
          <p:nvPr/>
        </p:nvSpPr>
        <p:spPr bwMode="auto">
          <a:xfrm>
            <a:off x="4191000" y="3397250"/>
            <a:ext cx="304800" cy="3048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a:latin typeface="Times New Roman" pitchFamily="18" charset="0"/>
              </a:rPr>
              <a:t>A</a:t>
            </a:r>
          </a:p>
        </p:txBody>
      </p:sp>
      <p:sp>
        <p:nvSpPr>
          <p:cNvPr id="130064" name="Oval 16"/>
          <p:cNvSpPr>
            <a:spLocks noChangeArrowheads="1"/>
          </p:cNvSpPr>
          <p:nvPr/>
        </p:nvSpPr>
        <p:spPr bwMode="auto">
          <a:xfrm>
            <a:off x="2895600" y="4464050"/>
            <a:ext cx="304800" cy="3048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a:latin typeface="Times New Roman" pitchFamily="18" charset="0"/>
              </a:rPr>
              <a:t>B</a:t>
            </a:r>
          </a:p>
        </p:txBody>
      </p:sp>
      <p:sp>
        <p:nvSpPr>
          <p:cNvPr id="130065" name="Oval 17"/>
          <p:cNvSpPr>
            <a:spLocks noChangeArrowheads="1"/>
          </p:cNvSpPr>
          <p:nvPr/>
        </p:nvSpPr>
        <p:spPr bwMode="auto">
          <a:xfrm>
            <a:off x="4191000" y="4464050"/>
            <a:ext cx="304800" cy="3048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a:latin typeface="Times New Roman" pitchFamily="18" charset="0"/>
              </a:rPr>
              <a:t>C</a:t>
            </a:r>
          </a:p>
        </p:txBody>
      </p:sp>
      <p:sp>
        <p:nvSpPr>
          <p:cNvPr id="130066" name="Oval 18"/>
          <p:cNvSpPr>
            <a:spLocks noChangeArrowheads="1"/>
          </p:cNvSpPr>
          <p:nvPr/>
        </p:nvSpPr>
        <p:spPr bwMode="auto">
          <a:xfrm>
            <a:off x="5410200" y="4464050"/>
            <a:ext cx="304800" cy="3048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a:latin typeface="Times New Roman" pitchFamily="18" charset="0"/>
              </a:rPr>
              <a:t>D</a:t>
            </a:r>
          </a:p>
        </p:txBody>
      </p:sp>
      <p:sp>
        <p:nvSpPr>
          <p:cNvPr id="130067" name="Oval 19"/>
          <p:cNvSpPr>
            <a:spLocks noChangeArrowheads="1"/>
          </p:cNvSpPr>
          <p:nvPr/>
        </p:nvSpPr>
        <p:spPr bwMode="auto">
          <a:xfrm>
            <a:off x="5715000" y="5835650"/>
            <a:ext cx="304800" cy="3048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a:latin typeface="Times New Roman" pitchFamily="18" charset="0"/>
              </a:rPr>
              <a:t>H</a:t>
            </a:r>
          </a:p>
        </p:txBody>
      </p:sp>
      <p:sp>
        <p:nvSpPr>
          <p:cNvPr id="130068" name="Oval 20"/>
          <p:cNvSpPr>
            <a:spLocks noChangeArrowheads="1"/>
          </p:cNvSpPr>
          <p:nvPr/>
        </p:nvSpPr>
        <p:spPr bwMode="auto">
          <a:xfrm>
            <a:off x="5105400" y="5835650"/>
            <a:ext cx="304800" cy="3048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a:latin typeface="Times New Roman" pitchFamily="18" charset="0"/>
              </a:rPr>
              <a:t>G</a:t>
            </a:r>
          </a:p>
        </p:txBody>
      </p:sp>
      <p:sp>
        <p:nvSpPr>
          <p:cNvPr id="130069" name="Oval 21"/>
          <p:cNvSpPr>
            <a:spLocks noChangeArrowheads="1"/>
          </p:cNvSpPr>
          <p:nvPr/>
        </p:nvSpPr>
        <p:spPr bwMode="auto">
          <a:xfrm>
            <a:off x="4495800" y="5835650"/>
            <a:ext cx="304800" cy="3048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a:latin typeface="Times New Roman" pitchFamily="18" charset="0"/>
              </a:rPr>
              <a:t>G</a:t>
            </a:r>
          </a:p>
        </p:txBody>
      </p:sp>
      <p:sp>
        <p:nvSpPr>
          <p:cNvPr id="130070" name="Oval 22"/>
          <p:cNvSpPr>
            <a:spLocks noChangeArrowheads="1"/>
          </p:cNvSpPr>
          <p:nvPr/>
        </p:nvSpPr>
        <p:spPr bwMode="auto">
          <a:xfrm>
            <a:off x="3886200" y="5835650"/>
            <a:ext cx="304800" cy="3048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a:latin typeface="Times New Roman" pitchFamily="18" charset="0"/>
              </a:rPr>
              <a:t>F</a:t>
            </a:r>
          </a:p>
        </p:txBody>
      </p:sp>
      <p:sp>
        <p:nvSpPr>
          <p:cNvPr id="130071" name="Oval 23"/>
          <p:cNvSpPr>
            <a:spLocks noChangeArrowheads="1"/>
          </p:cNvSpPr>
          <p:nvPr/>
        </p:nvSpPr>
        <p:spPr bwMode="auto">
          <a:xfrm>
            <a:off x="3276600" y="5835650"/>
            <a:ext cx="304800" cy="3048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a:latin typeface="Times New Roman" pitchFamily="18" charset="0"/>
              </a:rPr>
              <a:t>F</a:t>
            </a:r>
          </a:p>
        </p:txBody>
      </p:sp>
      <p:sp>
        <p:nvSpPr>
          <p:cNvPr id="130072" name="Oval 24"/>
          <p:cNvSpPr>
            <a:spLocks noChangeArrowheads="1"/>
          </p:cNvSpPr>
          <p:nvPr/>
        </p:nvSpPr>
        <p:spPr bwMode="auto">
          <a:xfrm>
            <a:off x="2590800" y="5835650"/>
            <a:ext cx="304800" cy="3048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a:latin typeface="Times New Roman" pitchFamily="18" charset="0"/>
              </a:rPr>
              <a:t>E</a:t>
            </a:r>
          </a:p>
        </p:txBody>
      </p:sp>
      <p:sp>
        <p:nvSpPr>
          <p:cNvPr id="130073" name="Line 25"/>
          <p:cNvSpPr>
            <a:spLocks noChangeShapeType="1"/>
          </p:cNvSpPr>
          <p:nvPr/>
        </p:nvSpPr>
        <p:spPr bwMode="auto">
          <a:xfrm flipV="1">
            <a:off x="3048000" y="3702050"/>
            <a:ext cx="1219200" cy="7620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0074" name="Line 26"/>
          <p:cNvSpPr>
            <a:spLocks noChangeShapeType="1"/>
          </p:cNvSpPr>
          <p:nvPr/>
        </p:nvSpPr>
        <p:spPr bwMode="auto">
          <a:xfrm>
            <a:off x="4419600" y="3702050"/>
            <a:ext cx="1143000" cy="7620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130075" name="Line 27"/>
          <p:cNvSpPr>
            <a:spLocks noChangeShapeType="1"/>
          </p:cNvSpPr>
          <p:nvPr/>
        </p:nvSpPr>
        <p:spPr bwMode="auto">
          <a:xfrm flipH="1">
            <a:off x="2743200" y="4768850"/>
            <a:ext cx="304800" cy="10668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0076" name="Line 28"/>
          <p:cNvSpPr>
            <a:spLocks noChangeShapeType="1"/>
          </p:cNvSpPr>
          <p:nvPr/>
        </p:nvSpPr>
        <p:spPr bwMode="auto">
          <a:xfrm>
            <a:off x="3048000" y="4768850"/>
            <a:ext cx="381000" cy="10668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0077" name="Line 29"/>
          <p:cNvSpPr>
            <a:spLocks noChangeShapeType="1"/>
          </p:cNvSpPr>
          <p:nvPr/>
        </p:nvSpPr>
        <p:spPr bwMode="auto">
          <a:xfrm flipH="1">
            <a:off x="4038600" y="4768850"/>
            <a:ext cx="304800" cy="10668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0078" name="Line 30"/>
          <p:cNvSpPr>
            <a:spLocks noChangeShapeType="1"/>
          </p:cNvSpPr>
          <p:nvPr/>
        </p:nvSpPr>
        <p:spPr bwMode="auto">
          <a:xfrm>
            <a:off x="4419600" y="4768850"/>
            <a:ext cx="304800" cy="10668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0079" name="Line 31"/>
          <p:cNvSpPr>
            <a:spLocks noChangeShapeType="1"/>
          </p:cNvSpPr>
          <p:nvPr/>
        </p:nvSpPr>
        <p:spPr bwMode="auto">
          <a:xfrm flipH="1">
            <a:off x="5257800" y="4768850"/>
            <a:ext cx="304800" cy="10668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0080" name="Line 32"/>
          <p:cNvSpPr>
            <a:spLocks noChangeShapeType="1"/>
          </p:cNvSpPr>
          <p:nvPr/>
        </p:nvSpPr>
        <p:spPr bwMode="auto">
          <a:xfrm>
            <a:off x="5638800" y="4768850"/>
            <a:ext cx="228600" cy="10668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0081" name="Freeform 33"/>
          <p:cNvSpPr>
            <a:spLocks/>
          </p:cNvSpPr>
          <p:nvPr/>
        </p:nvSpPr>
        <p:spPr bwMode="auto">
          <a:xfrm>
            <a:off x="4267200" y="3930650"/>
            <a:ext cx="1295400" cy="152400"/>
          </a:xfrm>
          <a:custGeom>
            <a:avLst/>
            <a:gdLst>
              <a:gd name="T0" fmla="*/ 0 w 336"/>
              <a:gd name="T1" fmla="*/ 0 h 104"/>
              <a:gd name="T2" fmla="*/ 555171 w 336"/>
              <a:gd name="T3" fmla="*/ 140677 h 104"/>
              <a:gd name="T4" fmla="*/ 1295400 w 336"/>
              <a:gd name="T5" fmla="*/ 70338 h 104"/>
              <a:gd name="T6" fmla="*/ 0 60000 65536"/>
              <a:gd name="T7" fmla="*/ 0 60000 65536"/>
              <a:gd name="T8" fmla="*/ 0 60000 65536"/>
              <a:gd name="T9" fmla="*/ 0 w 336"/>
              <a:gd name="T10" fmla="*/ 0 h 104"/>
              <a:gd name="T11" fmla="*/ 336 w 336"/>
              <a:gd name="T12" fmla="*/ 104 h 104"/>
            </a:gdLst>
            <a:ahLst/>
            <a:cxnLst>
              <a:cxn ang="T6">
                <a:pos x="T0" y="T1"/>
              </a:cxn>
              <a:cxn ang="T7">
                <a:pos x="T2" y="T3"/>
              </a:cxn>
              <a:cxn ang="T8">
                <a:pos x="T4" y="T5"/>
              </a:cxn>
            </a:cxnLst>
            <a:rect l="T9" t="T10" r="T11" b="T12"/>
            <a:pathLst>
              <a:path w="336" h="104">
                <a:moveTo>
                  <a:pt x="0" y="0"/>
                </a:moveTo>
                <a:cubicBezTo>
                  <a:pt x="44" y="44"/>
                  <a:pt x="88" y="88"/>
                  <a:pt x="144" y="96"/>
                </a:cubicBezTo>
                <a:cubicBezTo>
                  <a:pt x="200" y="104"/>
                  <a:pt x="268" y="76"/>
                  <a:pt x="336" y="48"/>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130082" name="Text Box 34"/>
          <p:cNvSpPr txBox="1">
            <a:spLocks noChangeArrowheads="1"/>
          </p:cNvSpPr>
          <p:nvPr/>
        </p:nvSpPr>
        <p:spPr bwMode="auto">
          <a:xfrm>
            <a:off x="2514600" y="6140450"/>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a:latin typeface="Times New Roman" pitchFamily="18" charset="0"/>
              </a:rPr>
              <a:t>胜</a:t>
            </a:r>
          </a:p>
        </p:txBody>
      </p:sp>
      <p:sp>
        <p:nvSpPr>
          <p:cNvPr id="130083" name="Text Box 35"/>
          <p:cNvSpPr txBox="1">
            <a:spLocks noChangeArrowheads="1"/>
          </p:cNvSpPr>
          <p:nvPr/>
        </p:nvSpPr>
        <p:spPr bwMode="auto">
          <a:xfrm>
            <a:off x="5638800" y="6140450"/>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a:latin typeface="Times New Roman" pitchFamily="18" charset="0"/>
              </a:rPr>
              <a:t>负</a:t>
            </a:r>
          </a:p>
        </p:txBody>
      </p:sp>
      <p:sp>
        <p:nvSpPr>
          <p:cNvPr id="130084" name="Text Box 36"/>
          <p:cNvSpPr txBox="1">
            <a:spLocks noChangeArrowheads="1"/>
          </p:cNvSpPr>
          <p:nvPr/>
        </p:nvSpPr>
        <p:spPr bwMode="auto">
          <a:xfrm>
            <a:off x="3200400" y="6140450"/>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a:latin typeface="Times New Roman" pitchFamily="18" charset="0"/>
              </a:rPr>
              <a:t>和</a:t>
            </a:r>
          </a:p>
        </p:txBody>
      </p:sp>
      <p:sp>
        <p:nvSpPr>
          <p:cNvPr id="130085" name="Text Box 37"/>
          <p:cNvSpPr txBox="1">
            <a:spLocks noChangeArrowheads="1"/>
          </p:cNvSpPr>
          <p:nvPr/>
        </p:nvSpPr>
        <p:spPr bwMode="auto">
          <a:xfrm>
            <a:off x="3810000" y="6140450"/>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a:latin typeface="Times New Roman" pitchFamily="18" charset="0"/>
              </a:rPr>
              <a:t>和</a:t>
            </a:r>
          </a:p>
        </p:txBody>
      </p:sp>
      <p:sp>
        <p:nvSpPr>
          <p:cNvPr id="130086" name="Text Box 38"/>
          <p:cNvSpPr txBox="1">
            <a:spLocks noChangeArrowheads="1"/>
          </p:cNvSpPr>
          <p:nvPr/>
        </p:nvSpPr>
        <p:spPr bwMode="auto">
          <a:xfrm>
            <a:off x="4419600" y="6140450"/>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a:latin typeface="Times New Roman" pitchFamily="18" charset="0"/>
              </a:rPr>
              <a:t>和</a:t>
            </a:r>
          </a:p>
        </p:txBody>
      </p:sp>
      <p:sp>
        <p:nvSpPr>
          <p:cNvPr id="130087" name="Text Box 39"/>
          <p:cNvSpPr txBox="1">
            <a:spLocks noChangeArrowheads="1"/>
          </p:cNvSpPr>
          <p:nvPr/>
        </p:nvSpPr>
        <p:spPr bwMode="auto">
          <a:xfrm>
            <a:off x="5029200" y="6140450"/>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a:latin typeface="Times New Roman" pitchFamily="18" charset="0"/>
              </a:rPr>
              <a:t>和</a:t>
            </a:r>
          </a:p>
        </p:txBody>
      </p:sp>
      <p:sp>
        <p:nvSpPr>
          <p:cNvPr id="40" name="Rectangle 2"/>
          <p:cNvSpPr>
            <a:spLocks noChangeArrowheads="1"/>
          </p:cNvSpPr>
          <p:nvPr/>
        </p:nvSpPr>
        <p:spPr bwMode="auto">
          <a:xfrm>
            <a:off x="1187450" y="80628"/>
            <a:ext cx="662463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400" b="1" dirty="0">
                <a:solidFill>
                  <a:schemeClr val="accent2"/>
                </a:solidFill>
                <a:latin typeface="方正姚体" pitchFamily="2" charset="-122"/>
                <a:ea typeface="方正姚体" pitchFamily="2" charset="-122"/>
                <a:cs typeface="+mj-cs"/>
              </a:rPr>
              <a:t>博弈</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5" name="Rectangle 3"/>
          <p:cNvSpPr>
            <a:spLocks noGrp="1" noChangeArrowheads="1"/>
          </p:cNvSpPr>
          <p:nvPr>
            <p:ph type="body" idx="1"/>
          </p:nvPr>
        </p:nvSpPr>
        <p:spPr>
          <a:xfrm>
            <a:off x="468313" y="1016000"/>
            <a:ext cx="8362950" cy="1152525"/>
          </a:xfrm>
        </p:spPr>
        <p:txBody>
          <a:bodyPr/>
          <a:lstStyle/>
          <a:p>
            <a:pPr eaLnBrk="1" hangingPunct="1"/>
            <a:r>
              <a:rPr lang="zh-CN" altLang="en-US" sz="2000" smtClean="0"/>
              <a:t>假定已经建造了一棵完整的博弈树。它只有四级，规定在结点的圆圈中，用</a:t>
            </a:r>
            <a:r>
              <a:rPr lang="en-US" altLang="zh-CN" sz="2000" smtClean="0"/>
              <a:t>S</a:t>
            </a:r>
            <a:r>
              <a:rPr lang="zh-CN" altLang="en-US" sz="2000" smtClean="0"/>
              <a:t>代表“胜”，用</a:t>
            </a:r>
            <a:r>
              <a:rPr lang="en-US" altLang="zh-CN" sz="2000" smtClean="0"/>
              <a:t>F</a:t>
            </a:r>
            <a:r>
              <a:rPr lang="zh-CN" altLang="en-US" sz="2000" smtClean="0"/>
              <a:t>代表“负”，用</a:t>
            </a:r>
            <a:r>
              <a:rPr lang="en-US" altLang="zh-CN" sz="2000" smtClean="0"/>
              <a:t>H</a:t>
            </a:r>
            <a:r>
              <a:rPr lang="zh-CN" altLang="en-US" sz="2000" smtClean="0"/>
              <a:t>代表“和”。因每一片树叶代表一种终局，故可明确在结点内加注相应的符号。</a:t>
            </a:r>
          </a:p>
        </p:txBody>
      </p:sp>
      <p:sp>
        <p:nvSpPr>
          <p:cNvPr id="131078" name="Oval 6"/>
          <p:cNvSpPr>
            <a:spLocks noChangeArrowheads="1"/>
          </p:cNvSpPr>
          <p:nvPr/>
        </p:nvSpPr>
        <p:spPr bwMode="auto">
          <a:xfrm>
            <a:off x="3886200" y="2393950"/>
            <a:ext cx="304800" cy="3048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a:latin typeface="Times New Roman" pitchFamily="18" charset="0"/>
              </a:rPr>
              <a:t>S</a:t>
            </a:r>
          </a:p>
        </p:txBody>
      </p:sp>
      <p:sp>
        <p:nvSpPr>
          <p:cNvPr id="131079" name="Oval 7"/>
          <p:cNvSpPr>
            <a:spLocks noChangeArrowheads="1"/>
          </p:cNvSpPr>
          <p:nvPr/>
        </p:nvSpPr>
        <p:spPr bwMode="auto">
          <a:xfrm>
            <a:off x="4495800" y="4603750"/>
            <a:ext cx="304800" cy="3048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a:latin typeface="Times New Roman" pitchFamily="18" charset="0"/>
              </a:rPr>
              <a:t>H</a:t>
            </a:r>
          </a:p>
        </p:txBody>
      </p:sp>
      <p:sp>
        <p:nvSpPr>
          <p:cNvPr id="131080" name="Oval 8"/>
          <p:cNvSpPr>
            <a:spLocks noChangeArrowheads="1"/>
          </p:cNvSpPr>
          <p:nvPr/>
        </p:nvSpPr>
        <p:spPr bwMode="auto">
          <a:xfrm>
            <a:off x="6324600" y="4603750"/>
            <a:ext cx="304800" cy="3048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a:latin typeface="Times New Roman" pitchFamily="18" charset="0"/>
              </a:rPr>
              <a:t>F</a:t>
            </a:r>
          </a:p>
        </p:txBody>
      </p:sp>
      <p:sp>
        <p:nvSpPr>
          <p:cNvPr id="131081" name="Oval 9"/>
          <p:cNvSpPr>
            <a:spLocks noChangeArrowheads="1"/>
          </p:cNvSpPr>
          <p:nvPr/>
        </p:nvSpPr>
        <p:spPr bwMode="auto">
          <a:xfrm>
            <a:off x="5486400" y="3308350"/>
            <a:ext cx="304800" cy="3048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a:latin typeface="Times New Roman" pitchFamily="18" charset="0"/>
              </a:rPr>
              <a:t>F</a:t>
            </a:r>
          </a:p>
        </p:txBody>
      </p:sp>
      <p:sp>
        <p:nvSpPr>
          <p:cNvPr id="131082" name="Line 10"/>
          <p:cNvSpPr>
            <a:spLocks noChangeShapeType="1"/>
          </p:cNvSpPr>
          <p:nvPr/>
        </p:nvSpPr>
        <p:spPr bwMode="auto">
          <a:xfrm flipV="1">
            <a:off x="2590800" y="2622550"/>
            <a:ext cx="1295400" cy="8382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1083" name="Freeform 11"/>
          <p:cNvSpPr>
            <a:spLocks/>
          </p:cNvSpPr>
          <p:nvPr/>
        </p:nvSpPr>
        <p:spPr bwMode="auto">
          <a:xfrm>
            <a:off x="2209800" y="3917950"/>
            <a:ext cx="457200" cy="152400"/>
          </a:xfrm>
          <a:custGeom>
            <a:avLst/>
            <a:gdLst>
              <a:gd name="T0" fmla="*/ 0 w 336"/>
              <a:gd name="T1" fmla="*/ 0 h 104"/>
              <a:gd name="T2" fmla="*/ 195943 w 336"/>
              <a:gd name="T3" fmla="*/ 140677 h 104"/>
              <a:gd name="T4" fmla="*/ 457200 w 336"/>
              <a:gd name="T5" fmla="*/ 70338 h 104"/>
              <a:gd name="T6" fmla="*/ 0 60000 65536"/>
              <a:gd name="T7" fmla="*/ 0 60000 65536"/>
              <a:gd name="T8" fmla="*/ 0 60000 65536"/>
              <a:gd name="T9" fmla="*/ 0 w 336"/>
              <a:gd name="T10" fmla="*/ 0 h 104"/>
              <a:gd name="T11" fmla="*/ 336 w 336"/>
              <a:gd name="T12" fmla="*/ 104 h 104"/>
            </a:gdLst>
            <a:ahLst/>
            <a:cxnLst>
              <a:cxn ang="T6">
                <a:pos x="T0" y="T1"/>
              </a:cxn>
              <a:cxn ang="T7">
                <a:pos x="T2" y="T3"/>
              </a:cxn>
              <a:cxn ang="T8">
                <a:pos x="T4" y="T5"/>
              </a:cxn>
            </a:cxnLst>
            <a:rect l="T9" t="T10" r="T11" b="T12"/>
            <a:pathLst>
              <a:path w="336" h="104">
                <a:moveTo>
                  <a:pt x="0" y="0"/>
                </a:moveTo>
                <a:cubicBezTo>
                  <a:pt x="44" y="44"/>
                  <a:pt x="88" y="88"/>
                  <a:pt x="144" y="96"/>
                </a:cubicBezTo>
                <a:cubicBezTo>
                  <a:pt x="200" y="104"/>
                  <a:pt x="268" y="76"/>
                  <a:pt x="336" y="48"/>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131084" name="Freeform 12"/>
          <p:cNvSpPr>
            <a:spLocks/>
          </p:cNvSpPr>
          <p:nvPr/>
        </p:nvSpPr>
        <p:spPr bwMode="auto">
          <a:xfrm>
            <a:off x="1066800" y="3994150"/>
            <a:ext cx="1447800" cy="152400"/>
          </a:xfrm>
          <a:custGeom>
            <a:avLst/>
            <a:gdLst>
              <a:gd name="T0" fmla="*/ 0 w 336"/>
              <a:gd name="T1" fmla="*/ 0 h 104"/>
              <a:gd name="T2" fmla="*/ 620486 w 336"/>
              <a:gd name="T3" fmla="*/ 140677 h 104"/>
              <a:gd name="T4" fmla="*/ 1447800 w 336"/>
              <a:gd name="T5" fmla="*/ 70338 h 104"/>
              <a:gd name="T6" fmla="*/ 0 60000 65536"/>
              <a:gd name="T7" fmla="*/ 0 60000 65536"/>
              <a:gd name="T8" fmla="*/ 0 60000 65536"/>
              <a:gd name="T9" fmla="*/ 0 w 336"/>
              <a:gd name="T10" fmla="*/ 0 h 104"/>
              <a:gd name="T11" fmla="*/ 336 w 336"/>
              <a:gd name="T12" fmla="*/ 104 h 104"/>
            </a:gdLst>
            <a:ahLst/>
            <a:cxnLst>
              <a:cxn ang="T6">
                <a:pos x="T0" y="T1"/>
              </a:cxn>
              <a:cxn ang="T7">
                <a:pos x="T2" y="T3"/>
              </a:cxn>
              <a:cxn ang="T8">
                <a:pos x="T4" y="T5"/>
              </a:cxn>
            </a:cxnLst>
            <a:rect l="T9" t="T10" r="T11" b="T12"/>
            <a:pathLst>
              <a:path w="336" h="104">
                <a:moveTo>
                  <a:pt x="0" y="0"/>
                </a:moveTo>
                <a:cubicBezTo>
                  <a:pt x="44" y="44"/>
                  <a:pt x="88" y="88"/>
                  <a:pt x="144" y="96"/>
                </a:cubicBezTo>
                <a:cubicBezTo>
                  <a:pt x="200" y="104"/>
                  <a:pt x="268" y="76"/>
                  <a:pt x="336" y="48"/>
                </a:cubicBezTo>
              </a:path>
            </a:pathLst>
          </a:custGeom>
          <a:noFill/>
          <a:ln w="9525">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131085" name="Text Box 13"/>
          <p:cNvSpPr txBox="1">
            <a:spLocks noChangeArrowheads="1"/>
          </p:cNvSpPr>
          <p:nvPr/>
        </p:nvSpPr>
        <p:spPr bwMode="auto">
          <a:xfrm>
            <a:off x="609600" y="6356350"/>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a:latin typeface="Times New Roman" pitchFamily="18" charset="0"/>
              </a:rPr>
              <a:t>胜</a:t>
            </a:r>
          </a:p>
        </p:txBody>
      </p:sp>
      <p:sp>
        <p:nvSpPr>
          <p:cNvPr id="131086" name="Text Box 14"/>
          <p:cNvSpPr txBox="1">
            <a:spLocks noChangeArrowheads="1"/>
          </p:cNvSpPr>
          <p:nvPr/>
        </p:nvSpPr>
        <p:spPr bwMode="auto">
          <a:xfrm>
            <a:off x="6781800" y="6356350"/>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a:latin typeface="Times New Roman" pitchFamily="18" charset="0"/>
              </a:rPr>
              <a:t>负</a:t>
            </a:r>
          </a:p>
        </p:txBody>
      </p:sp>
      <p:sp>
        <p:nvSpPr>
          <p:cNvPr id="131087" name="Text Box 15"/>
          <p:cNvSpPr txBox="1">
            <a:spLocks noChangeArrowheads="1"/>
          </p:cNvSpPr>
          <p:nvPr/>
        </p:nvSpPr>
        <p:spPr bwMode="auto">
          <a:xfrm>
            <a:off x="3352800" y="6356350"/>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a:latin typeface="Times New Roman" pitchFamily="18" charset="0"/>
              </a:rPr>
              <a:t>和</a:t>
            </a:r>
          </a:p>
        </p:txBody>
      </p:sp>
      <p:sp>
        <p:nvSpPr>
          <p:cNvPr id="131088" name="Oval 16"/>
          <p:cNvSpPr>
            <a:spLocks noChangeArrowheads="1"/>
          </p:cNvSpPr>
          <p:nvPr/>
        </p:nvSpPr>
        <p:spPr bwMode="auto">
          <a:xfrm>
            <a:off x="2286000" y="3384550"/>
            <a:ext cx="304800" cy="3048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a:latin typeface="Times New Roman" pitchFamily="18" charset="0"/>
              </a:rPr>
              <a:t>S</a:t>
            </a:r>
          </a:p>
        </p:txBody>
      </p:sp>
      <p:sp>
        <p:nvSpPr>
          <p:cNvPr id="131089" name="Oval 17"/>
          <p:cNvSpPr>
            <a:spLocks noChangeArrowheads="1"/>
          </p:cNvSpPr>
          <p:nvPr/>
        </p:nvSpPr>
        <p:spPr bwMode="auto">
          <a:xfrm>
            <a:off x="2895600" y="4603750"/>
            <a:ext cx="304800" cy="3048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a:latin typeface="Times New Roman" pitchFamily="18" charset="0"/>
              </a:rPr>
              <a:t>S</a:t>
            </a:r>
          </a:p>
        </p:txBody>
      </p:sp>
      <p:sp>
        <p:nvSpPr>
          <p:cNvPr id="131090" name="Oval 18"/>
          <p:cNvSpPr>
            <a:spLocks noChangeArrowheads="1"/>
          </p:cNvSpPr>
          <p:nvPr/>
        </p:nvSpPr>
        <p:spPr bwMode="auto">
          <a:xfrm>
            <a:off x="685800" y="6051550"/>
            <a:ext cx="304800" cy="3048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a:latin typeface="Times New Roman" pitchFamily="18" charset="0"/>
              </a:rPr>
              <a:t>S</a:t>
            </a:r>
          </a:p>
        </p:txBody>
      </p:sp>
      <p:sp>
        <p:nvSpPr>
          <p:cNvPr id="131091" name="Oval 19"/>
          <p:cNvSpPr>
            <a:spLocks noChangeArrowheads="1"/>
          </p:cNvSpPr>
          <p:nvPr/>
        </p:nvSpPr>
        <p:spPr bwMode="auto">
          <a:xfrm>
            <a:off x="1295400" y="4603750"/>
            <a:ext cx="304800" cy="3048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a:latin typeface="Times New Roman" pitchFamily="18" charset="0"/>
              </a:rPr>
              <a:t>S</a:t>
            </a:r>
          </a:p>
        </p:txBody>
      </p:sp>
      <p:sp>
        <p:nvSpPr>
          <p:cNvPr id="131092" name="Oval 20"/>
          <p:cNvSpPr>
            <a:spLocks noChangeArrowheads="1"/>
          </p:cNvSpPr>
          <p:nvPr/>
        </p:nvSpPr>
        <p:spPr bwMode="auto">
          <a:xfrm>
            <a:off x="2514600" y="6051550"/>
            <a:ext cx="304800" cy="3048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a:latin typeface="Times New Roman" pitchFamily="18" charset="0"/>
              </a:rPr>
              <a:t>S</a:t>
            </a:r>
          </a:p>
        </p:txBody>
      </p:sp>
      <p:sp>
        <p:nvSpPr>
          <p:cNvPr id="131093" name="Oval 21"/>
          <p:cNvSpPr>
            <a:spLocks noChangeArrowheads="1"/>
          </p:cNvSpPr>
          <p:nvPr/>
        </p:nvSpPr>
        <p:spPr bwMode="auto">
          <a:xfrm>
            <a:off x="5867400" y="6051550"/>
            <a:ext cx="304800" cy="3048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a:latin typeface="Times New Roman" pitchFamily="18" charset="0"/>
              </a:rPr>
              <a:t>F</a:t>
            </a:r>
          </a:p>
        </p:txBody>
      </p:sp>
      <p:sp>
        <p:nvSpPr>
          <p:cNvPr id="131094" name="Oval 22"/>
          <p:cNvSpPr>
            <a:spLocks noChangeArrowheads="1"/>
          </p:cNvSpPr>
          <p:nvPr/>
        </p:nvSpPr>
        <p:spPr bwMode="auto">
          <a:xfrm>
            <a:off x="4114800" y="6051550"/>
            <a:ext cx="304800" cy="3048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a:latin typeface="Times New Roman" pitchFamily="18" charset="0"/>
              </a:rPr>
              <a:t>F</a:t>
            </a:r>
          </a:p>
        </p:txBody>
      </p:sp>
      <p:sp>
        <p:nvSpPr>
          <p:cNvPr id="131095" name="Oval 23"/>
          <p:cNvSpPr>
            <a:spLocks noChangeArrowheads="1"/>
          </p:cNvSpPr>
          <p:nvPr/>
        </p:nvSpPr>
        <p:spPr bwMode="auto">
          <a:xfrm>
            <a:off x="1828800" y="6051550"/>
            <a:ext cx="304800" cy="3048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a:latin typeface="Times New Roman" pitchFamily="18" charset="0"/>
              </a:rPr>
              <a:t>F</a:t>
            </a:r>
          </a:p>
        </p:txBody>
      </p:sp>
      <p:sp>
        <p:nvSpPr>
          <p:cNvPr id="131096" name="Oval 24"/>
          <p:cNvSpPr>
            <a:spLocks noChangeArrowheads="1"/>
          </p:cNvSpPr>
          <p:nvPr/>
        </p:nvSpPr>
        <p:spPr bwMode="auto">
          <a:xfrm>
            <a:off x="6858000" y="6051550"/>
            <a:ext cx="304800" cy="3048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a:latin typeface="Times New Roman" pitchFamily="18" charset="0"/>
              </a:rPr>
              <a:t>F</a:t>
            </a:r>
          </a:p>
        </p:txBody>
      </p:sp>
      <p:sp>
        <p:nvSpPr>
          <p:cNvPr id="131097" name="Oval 25"/>
          <p:cNvSpPr>
            <a:spLocks noChangeArrowheads="1"/>
          </p:cNvSpPr>
          <p:nvPr/>
        </p:nvSpPr>
        <p:spPr bwMode="auto">
          <a:xfrm>
            <a:off x="5105400" y="6051550"/>
            <a:ext cx="304800" cy="3048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a:latin typeface="Times New Roman" pitchFamily="18" charset="0"/>
              </a:rPr>
              <a:t>H</a:t>
            </a:r>
          </a:p>
        </p:txBody>
      </p:sp>
      <p:sp>
        <p:nvSpPr>
          <p:cNvPr id="131098" name="Oval 26"/>
          <p:cNvSpPr>
            <a:spLocks noChangeArrowheads="1"/>
          </p:cNvSpPr>
          <p:nvPr/>
        </p:nvSpPr>
        <p:spPr bwMode="auto">
          <a:xfrm>
            <a:off x="3429000" y="6051550"/>
            <a:ext cx="304800" cy="3048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a:latin typeface="Times New Roman" pitchFamily="18" charset="0"/>
              </a:rPr>
              <a:t>H</a:t>
            </a:r>
          </a:p>
        </p:txBody>
      </p:sp>
      <p:sp>
        <p:nvSpPr>
          <p:cNvPr id="131099" name="Line 27"/>
          <p:cNvSpPr>
            <a:spLocks noChangeShapeType="1"/>
          </p:cNvSpPr>
          <p:nvPr/>
        </p:nvSpPr>
        <p:spPr bwMode="auto">
          <a:xfrm>
            <a:off x="4114800" y="2622550"/>
            <a:ext cx="1371600" cy="6858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1100" name="Line 28"/>
          <p:cNvSpPr>
            <a:spLocks noChangeShapeType="1"/>
          </p:cNvSpPr>
          <p:nvPr/>
        </p:nvSpPr>
        <p:spPr bwMode="auto">
          <a:xfrm flipH="1">
            <a:off x="1524000" y="3689350"/>
            <a:ext cx="838200" cy="9144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1101" name="Line 29"/>
          <p:cNvSpPr>
            <a:spLocks noChangeShapeType="1"/>
          </p:cNvSpPr>
          <p:nvPr/>
        </p:nvSpPr>
        <p:spPr bwMode="auto">
          <a:xfrm flipH="1">
            <a:off x="838200" y="4908550"/>
            <a:ext cx="533400" cy="11430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1102" name="Line 30"/>
          <p:cNvSpPr>
            <a:spLocks noChangeShapeType="1"/>
          </p:cNvSpPr>
          <p:nvPr/>
        </p:nvSpPr>
        <p:spPr bwMode="auto">
          <a:xfrm>
            <a:off x="1447800" y="4908550"/>
            <a:ext cx="533400" cy="11430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1103" name="Line 31"/>
          <p:cNvSpPr>
            <a:spLocks noChangeShapeType="1"/>
          </p:cNvSpPr>
          <p:nvPr/>
        </p:nvSpPr>
        <p:spPr bwMode="auto">
          <a:xfrm>
            <a:off x="2514600" y="3689350"/>
            <a:ext cx="457200" cy="9144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1104" name="Line 32"/>
          <p:cNvSpPr>
            <a:spLocks noChangeShapeType="1"/>
          </p:cNvSpPr>
          <p:nvPr/>
        </p:nvSpPr>
        <p:spPr bwMode="auto">
          <a:xfrm flipH="1">
            <a:off x="2667000" y="4908550"/>
            <a:ext cx="381000" cy="11430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1105" name="Line 33"/>
          <p:cNvSpPr>
            <a:spLocks noChangeShapeType="1"/>
          </p:cNvSpPr>
          <p:nvPr/>
        </p:nvSpPr>
        <p:spPr bwMode="auto">
          <a:xfrm>
            <a:off x="3124200" y="4908550"/>
            <a:ext cx="457200" cy="11430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1106" name="Line 34"/>
          <p:cNvSpPr>
            <a:spLocks noChangeShapeType="1"/>
          </p:cNvSpPr>
          <p:nvPr/>
        </p:nvSpPr>
        <p:spPr bwMode="auto">
          <a:xfrm flipH="1">
            <a:off x="4267200" y="4908550"/>
            <a:ext cx="304800" cy="11430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1107" name="Line 35"/>
          <p:cNvSpPr>
            <a:spLocks noChangeShapeType="1"/>
          </p:cNvSpPr>
          <p:nvPr/>
        </p:nvSpPr>
        <p:spPr bwMode="auto">
          <a:xfrm>
            <a:off x="4724400" y="4908550"/>
            <a:ext cx="533400" cy="11430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1108" name="Line 36"/>
          <p:cNvSpPr>
            <a:spLocks noChangeShapeType="1"/>
          </p:cNvSpPr>
          <p:nvPr/>
        </p:nvSpPr>
        <p:spPr bwMode="auto">
          <a:xfrm flipH="1">
            <a:off x="4648200" y="3613150"/>
            <a:ext cx="914400" cy="9906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1109" name="Line 37"/>
          <p:cNvSpPr>
            <a:spLocks noChangeShapeType="1"/>
          </p:cNvSpPr>
          <p:nvPr/>
        </p:nvSpPr>
        <p:spPr bwMode="auto">
          <a:xfrm>
            <a:off x="5715000" y="3613150"/>
            <a:ext cx="762000" cy="9906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1110" name="Line 38"/>
          <p:cNvSpPr>
            <a:spLocks noChangeShapeType="1"/>
          </p:cNvSpPr>
          <p:nvPr/>
        </p:nvSpPr>
        <p:spPr bwMode="auto">
          <a:xfrm flipV="1">
            <a:off x="6019800" y="4908550"/>
            <a:ext cx="381000" cy="11430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1111" name="Line 39"/>
          <p:cNvSpPr>
            <a:spLocks noChangeShapeType="1"/>
          </p:cNvSpPr>
          <p:nvPr/>
        </p:nvSpPr>
        <p:spPr bwMode="auto">
          <a:xfrm>
            <a:off x="6553200" y="4908550"/>
            <a:ext cx="457200" cy="11430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1112" name="Text Box 40"/>
          <p:cNvSpPr txBox="1">
            <a:spLocks noChangeArrowheads="1"/>
          </p:cNvSpPr>
          <p:nvPr/>
        </p:nvSpPr>
        <p:spPr bwMode="auto">
          <a:xfrm>
            <a:off x="2590800" y="3384550"/>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a:latin typeface="Times New Roman" pitchFamily="18" charset="0"/>
              </a:rPr>
              <a:t>胜</a:t>
            </a:r>
          </a:p>
        </p:txBody>
      </p:sp>
      <p:sp>
        <p:nvSpPr>
          <p:cNvPr id="131113" name="Text Box 41"/>
          <p:cNvSpPr txBox="1">
            <a:spLocks noChangeArrowheads="1"/>
          </p:cNvSpPr>
          <p:nvPr/>
        </p:nvSpPr>
        <p:spPr bwMode="auto">
          <a:xfrm>
            <a:off x="5791200" y="3308350"/>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a:latin typeface="Times New Roman" pitchFamily="18" charset="0"/>
              </a:rPr>
              <a:t>负</a:t>
            </a:r>
          </a:p>
        </p:txBody>
      </p:sp>
      <p:sp>
        <p:nvSpPr>
          <p:cNvPr id="131114" name="Freeform 42"/>
          <p:cNvSpPr>
            <a:spLocks/>
          </p:cNvSpPr>
          <p:nvPr/>
        </p:nvSpPr>
        <p:spPr bwMode="auto">
          <a:xfrm>
            <a:off x="5410200" y="3765550"/>
            <a:ext cx="457200" cy="152400"/>
          </a:xfrm>
          <a:custGeom>
            <a:avLst/>
            <a:gdLst>
              <a:gd name="T0" fmla="*/ 0 w 336"/>
              <a:gd name="T1" fmla="*/ 0 h 104"/>
              <a:gd name="T2" fmla="*/ 195943 w 336"/>
              <a:gd name="T3" fmla="*/ 140677 h 104"/>
              <a:gd name="T4" fmla="*/ 457200 w 336"/>
              <a:gd name="T5" fmla="*/ 70338 h 104"/>
              <a:gd name="T6" fmla="*/ 0 60000 65536"/>
              <a:gd name="T7" fmla="*/ 0 60000 65536"/>
              <a:gd name="T8" fmla="*/ 0 60000 65536"/>
              <a:gd name="T9" fmla="*/ 0 w 336"/>
              <a:gd name="T10" fmla="*/ 0 h 104"/>
              <a:gd name="T11" fmla="*/ 336 w 336"/>
              <a:gd name="T12" fmla="*/ 104 h 104"/>
            </a:gdLst>
            <a:ahLst/>
            <a:cxnLst>
              <a:cxn ang="T6">
                <a:pos x="T0" y="T1"/>
              </a:cxn>
              <a:cxn ang="T7">
                <a:pos x="T2" y="T3"/>
              </a:cxn>
              <a:cxn ang="T8">
                <a:pos x="T4" y="T5"/>
              </a:cxn>
            </a:cxnLst>
            <a:rect l="T9" t="T10" r="T11" b="T12"/>
            <a:pathLst>
              <a:path w="336" h="104">
                <a:moveTo>
                  <a:pt x="0" y="0"/>
                </a:moveTo>
                <a:cubicBezTo>
                  <a:pt x="44" y="44"/>
                  <a:pt x="88" y="88"/>
                  <a:pt x="144" y="96"/>
                </a:cubicBezTo>
                <a:cubicBezTo>
                  <a:pt x="200" y="104"/>
                  <a:pt x="268" y="76"/>
                  <a:pt x="336" y="48"/>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131115" name="Text Box 43"/>
          <p:cNvSpPr txBox="1">
            <a:spLocks noChangeArrowheads="1"/>
          </p:cNvSpPr>
          <p:nvPr/>
        </p:nvSpPr>
        <p:spPr bwMode="auto">
          <a:xfrm>
            <a:off x="4191000" y="2241550"/>
            <a:ext cx="2286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a:latin typeface="Times New Roman" pitchFamily="18" charset="0"/>
              </a:rPr>
              <a:t>或结点</a:t>
            </a:r>
            <a:r>
              <a:rPr kumimoji="1" lang="en-US" altLang="zh-CN" sz="2400">
                <a:latin typeface="Times New Roman" pitchFamily="18" charset="0"/>
              </a:rPr>
              <a:t>(</a:t>
            </a:r>
            <a:r>
              <a:rPr kumimoji="1" lang="zh-CN" altLang="en-US" sz="2400">
                <a:latin typeface="Times New Roman" pitchFamily="18" charset="0"/>
              </a:rPr>
              <a:t>主方走</a:t>
            </a:r>
            <a:r>
              <a:rPr kumimoji="1" lang="en-US" altLang="zh-CN" sz="2400">
                <a:latin typeface="Times New Roman" pitchFamily="18" charset="0"/>
              </a:rPr>
              <a:t>)</a:t>
            </a:r>
          </a:p>
        </p:txBody>
      </p:sp>
      <p:sp>
        <p:nvSpPr>
          <p:cNvPr id="131116" name="Text Box 44"/>
          <p:cNvSpPr txBox="1">
            <a:spLocks noChangeArrowheads="1"/>
          </p:cNvSpPr>
          <p:nvPr/>
        </p:nvSpPr>
        <p:spPr bwMode="auto">
          <a:xfrm>
            <a:off x="3124200" y="4375150"/>
            <a:ext cx="1295400"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75000"/>
              </a:lnSpc>
              <a:spcBef>
                <a:spcPct val="20000"/>
              </a:spcBef>
            </a:pPr>
            <a:r>
              <a:rPr kumimoji="1" lang="zh-CN" altLang="en-US" sz="2400">
                <a:latin typeface="Times New Roman" pitchFamily="18" charset="0"/>
              </a:rPr>
              <a:t>或结点</a:t>
            </a:r>
          </a:p>
          <a:p>
            <a:pPr eaLnBrk="1" hangingPunct="1">
              <a:lnSpc>
                <a:spcPct val="75000"/>
              </a:lnSpc>
              <a:spcBef>
                <a:spcPct val="20000"/>
              </a:spcBef>
            </a:pPr>
            <a:r>
              <a:rPr kumimoji="1" lang="en-US" altLang="zh-CN" sz="2400">
                <a:latin typeface="Times New Roman" pitchFamily="18" charset="0"/>
              </a:rPr>
              <a:t>(</a:t>
            </a:r>
            <a:r>
              <a:rPr kumimoji="1" lang="zh-CN" altLang="en-US" sz="2400">
                <a:latin typeface="Times New Roman" pitchFamily="18" charset="0"/>
              </a:rPr>
              <a:t>主方走</a:t>
            </a:r>
            <a:r>
              <a:rPr kumimoji="1" lang="en-US" altLang="zh-CN" sz="2400">
                <a:latin typeface="Times New Roman" pitchFamily="18" charset="0"/>
              </a:rPr>
              <a:t>)</a:t>
            </a:r>
          </a:p>
        </p:txBody>
      </p:sp>
      <p:sp>
        <p:nvSpPr>
          <p:cNvPr id="131117" name="Text Box 45"/>
          <p:cNvSpPr txBox="1">
            <a:spLocks noChangeArrowheads="1"/>
          </p:cNvSpPr>
          <p:nvPr/>
        </p:nvSpPr>
        <p:spPr bwMode="auto">
          <a:xfrm>
            <a:off x="5486400" y="2927350"/>
            <a:ext cx="2286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a:latin typeface="Times New Roman" pitchFamily="18" charset="0"/>
              </a:rPr>
              <a:t>与结点</a:t>
            </a:r>
            <a:r>
              <a:rPr kumimoji="1" lang="en-US" altLang="zh-CN" sz="2400">
                <a:latin typeface="Times New Roman" pitchFamily="18" charset="0"/>
              </a:rPr>
              <a:t>(</a:t>
            </a:r>
            <a:r>
              <a:rPr kumimoji="1" lang="zh-CN" altLang="en-US" sz="2400">
                <a:latin typeface="Times New Roman" pitchFamily="18" charset="0"/>
              </a:rPr>
              <a:t>对方走</a:t>
            </a:r>
            <a:r>
              <a:rPr kumimoji="1" lang="en-US" altLang="zh-CN" sz="2400">
                <a:latin typeface="Times New Roman" pitchFamily="18" charset="0"/>
              </a:rPr>
              <a:t>)</a:t>
            </a:r>
          </a:p>
        </p:txBody>
      </p:sp>
      <p:sp>
        <p:nvSpPr>
          <p:cNvPr id="131118" name="Rectangle 46"/>
          <p:cNvSpPr>
            <a:spLocks noChangeArrowheads="1"/>
          </p:cNvSpPr>
          <p:nvPr/>
        </p:nvSpPr>
        <p:spPr bwMode="auto">
          <a:xfrm>
            <a:off x="6781800" y="2317750"/>
            <a:ext cx="18288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pPr>
            <a:r>
              <a:rPr kumimoji="1" lang="zh-CN" altLang="en-US" sz="2400">
                <a:latin typeface="Times New Roman" pitchFamily="18" charset="0"/>
              </a:rPr>
              <a:t>博弈树  </a:t>
            </a:r>
            <a:r>
              <a:rPr kumimoji="1" lang="en-US" altLang="zh-CN" sz="2400">
                <a:latin typeface="Times New Roman" pitchFamily="18" charset="0"/>
              </a:rPr>
              <a:t>0</a:t>
            </a:r>
            <a:r>
              <a:rPr kumimoji="1" lang="zh-CN" altLang="en-US" sz="2400">
                <a:latin typeface="Times New Roman" pitchFamily="18" charset="0"/>
              </a:rPr>
              <a:t>级</a:t>
            </a:r>
          </a:p>
        </p:txBody>
      </p:sp>
      <p:sp>
        <p:nvSpPr>
          <p:cNvPr id="131119" name="Rectangle 47"/>
          <p:cNvSpPr>
            <a:spLocks noChangeArrowheads="1"/>
          </p:cNvSpPr>
          <p:nvPr/>
        </p:nvSpPr>
        <p:spPr bwMode="auto">
          <a:xfrm>
            <a:off x="7924800" y="5899150"/>
            <a:ext cx="6858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pPr>
            <a:r>
              <a:rPr kumimoji="1" lang="en-US" altLang="zh-CN" sz="2400">
                <a:latin typeface="Times New Roman" pitchFamily="18" charset="0"/>
              </a:rPr>
              <a:t>3</a:t>
            </a:r>
            <a:r>
              <a:rPr kumimoji="1" lang="zh-CN" altLang="en-US" sz="2400">
                <a:latin typeface="Times New Roman" pitchFamily="18" charset="0"/>
              </a:rPr>
              <a:t>级</a:t>
            </a:r>
          </a:p>
        </p:txBody>
      </p:sp>
      <p:sp>
        <p:nvSpPr>
          <p:cNvPr id="131120" name="Rectangle 48"/>
          <p:cNvSpPr>
            <a:spLocks noChangeArrowheads="1"/>
          </p:cNvSpPr>
          <p:nvPr/>
        </p:nvSpPr>
        <p:spPr bwMode="auto">
          <a:xfrm>
            <a:off x="7924800" y="3155950"/>
            <a:ext cx="6858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pPr>
            <a:r>
              <a:rPr kumimoji="1" lang="en-US" altLang="zh-CN" sz="2400">
                <a:latin typeface="Times New Roman" pitchFamily="18" charset="0"/>
              </a:rPr>
              <a:t>1</a:t>
            </a:r>
            <a:r>
              <a:rPr kumimoji="1" lang="zh-CN" altLang="en-US" sz="2400">
                <a:latin typeface="Times New Roman" pitchFamily="18" charset="0"/>
              </a:rPr>
              <a:t>级</a:t>
            </a:r>
          </a:p>
        </p:txBody>
      </p:sp>
      <p:sp>
        <p:nvSpPr>
          <p:cNvPr id="131121" name="Rectangle 49"/>
          <p:cNvSpPr>
            <a:spLocks noChangeArrowheads="1"/>
          </p:cNvSpPr>
          <p:nvPr/>
        </p:nvSpPr>
        <p:spPr bwMode="auto">
          <a:xfrm>
            <a:off x="7924800" y="4527550"/>
            <a:ext cx="6858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pPr>
            <a:r>
              <a:rPr kumimoji="1" lang="en-US" altLang="zh-CN" sz="2400">
                <a:latin typeface="Times New Roman" pitchFamily="18" charset="0"/>
              </a:rPr>
              <a:t>2</a:t>
            </a:r>
            <a:r>
              <a:rPr kumimoji="1" lang="zh-CN" altLang="en-US" sz="2400">
                <a:latin typeface="Times New Roman" pitchFamily="18" charset="0"/>
              </a:rPr>
              <a:t>级</a:t>
            </a:r>
          </a:p>
        </p:txBody>
      </p:sp>
      <p:sp>
        <p:nvSpPr>
          <p:cNvPr id="131122" name="Text Box 50"/>
          <p:cNvSpPr txBox="1">
            <a:spLocks noChangeArrowheads="1"/>
          </p:cNvSpPr>
          <p:nvPr/>
        </p:nvSpPr>
        <p:spPr bwMode="auto">
          <a:xfrm>
            <a:off x="609600" y="3003550"/>
            <a:ext cx="1828800"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a:latin typeface="Times New Roman" pitchFamily="18" charset="0"/>
              </a:rPr>
              <a:t>不管对方怎样走都能取胜</a:t>
            </a:r>
          </a:p>
        </p:txBody>
      </p:sp>
      <p:sp>
        <p:nvSpPr>
          <p:cNvPr id="51" name="Rectangle 2"/>
          <p:cNvSpPr>
            <a:spLocks noChangeArrowheads="1"/>
          </p:cNvSpPr>
          <p:nvPr/>
        </p:nvSpPr>
        <p:spPr bwMode="auto">
          <a:xfrm>
            <a:off x="1187450" y="80628"/>
            <a:ext cx="662463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400" b="1" dirty="0">
                <a:solidFill>
                  <a:schemeClr val="accent2"/>
                </a:solidFill>
                <a:latin typeface="方正姚体" pitchFamily="2" charset="-122"/>
                <a:ea typeface="方正姚体" pitchFamily="2" charset="-122"/>
                <a:cs typeface="+mj-cs"/>
              </a:rPr>
              <a:t>博弈</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9" name="Rectangle 3"/>
          <p:cNvSpPr>
            <a:spLocks noGrp="1" noChangeArrowheads="1"/>
          </p:cNvSpPr>
          <p:nvPr>
            <p:ph type="body" idx="1"/>
          </p:nvPr>
        </p:nvSpPr>
        <p:spPr>
          <a:xfrm>
            <a:off x="457200" y="1016000"/>
            <a:ext cx="8229600" cy="5110163"/>
          </a:xfrm>
        </p:spPr>
        <p:txBody>
          <a:bodyPr/>
          <a:lstStyle/>
          <a:p>
            <a:pPr eaLnBrk="1" hangingPunct="1"/>
            <a:r>
              <a:rPr lang="zh-CN" altLang="en-US" smtClean="0"/>
              <a:t>标注结点的方法总结成如下两条规则：</a:t>
            </a:r>
          </a:p>
          <a:p>
            <a:pPr eaLnBrk="1" hangingPunct="1"/>
            <a:endParaRPr lang="zh-CN" altLang="en-US" smtClean="0"/>
          </a:p>
          <a:p>
            <a:pPr eaLnBrk="1" hangingPunct="1"/>
            <a:r>
              <a:rPr lang="en-US" altLang="zh-CN" smtClean="0"/>
              <a:t>(1)</a:t>
            </a:r>
            <a:r>
              <a:rPr lang="zh-CN" altLang="en-US" smtClean="0"/>
              <a:t>对于或结点</a:t>
            </a:r>
            <a:r>
              <a:rPr lang="en-US" altLang="zh-CN" smtClean="0"/>
              <a:t>(</a:t>
            </a:r>
            <a:r>
              <a:rPr lang="zh-CN" altLang="en-US" smtClean="0"/>
              <a:t>表示主方走</a:t>
            </a:r>
            <a:r>
              <a:rPr lang="en-US" altLang="zh-CN" smtClean="0"/>
              <a:t>)</a:t>
            </a:r>
            <a:r>
              <a:rPr lang="zh-CN" altLang="en-US" smtClean="0"/>
              <a:t>，在它的全部后继结点中，若有一个为</a:t>
            </a:r>
            <a:r>
              <a:rPr lang="en-US" altLang="zh-CN" smtClean="0"/>
              <a:t>S</a:t>
            </a:r>
            <a:r>
              <a:rPr lang="zh-CN" altLang="en-US" smtClean="0"/>
              <a:t>结点，则标为</a:t>
            </a:r>
            <a:r>
              <a:rPr lang="en-US" altLang="zh-CN" smtClean="0"/>
              <a:t>S</a:t>
            </a:r>
            <a:r>
              <a:rPr lang="zh-CN" altLang="en-US" smtClean="0"/>
              <a:t>；若全为</a:t>
            </a:r>
            <a:r>
              <a:rPr lang="en-US" altLang="zh-CN" smtClean="0"/>
              <a:t>F</a:t>
            </a:r>
            <a:r>
              <a:rPr lang="zh-CN" altLang="en-US" smtClean="0"/>
              <a:t>结点，则标为</a:t>
            </a:r>
            <a:r>
              <a:rPr lang="en-US" altLang="zh-CN" smtClean="0"/>
              <a:t>F</a:t>
            </a:r>
            <a:r>
              <a:rPr lang="zh-CN" altLang="en-US" smtClean="0"/>
              <a:t>，否则为</a:t>
            </a:r>
            <a:r>
              <a:rPr lang="en-US" altLang="zh-CN" smtClean="0"/>
              <a:t>H</a:t>
            </a:r>
            <a:r>
              <a:rPr lang="zh-CN" altLang="en-US" smtClean="0"/>
              <a:t>。</a:t>
            </a:r>
          </a:p>
          <a:p>
            <a:pPr eaLnBrk="1" hangingPunct="1"/>
            <a:endParaRPr lang="zh-CN" altLang="en-US" smtClean="0"/>
          </a:p>
          <a:p>
            <a:pPr eaLnBrk="1" hangingPunct="1"/>
            <a:r>
              <a:rPr lang="en-US" altLang="zh-CN" smtClean="0"/>
              <a:t>(2)</a:t>
            </a:r>
            <a:r>
              <a:rPr lang="zh-CN" altLang="en-US" smtClean="0"/>
              <a:t>对于与结点</a:t>
            </a:r>
            <a:r>
              <a:rPr lang="en-US" altLang="zh-CN" smtClean="0"/>
              <a:t>(</a:t>
            </a:r>
            <a:r>
              <a:rPr lang="zh-CN" altLang="en-US" smtClean="0"/>
              <a:t>表示对方走</a:t>
            </a:r>
            <a:r>
              <a:rPr lang="en-US" altLang="zh-CN" smtClean="0"/>
              <a:t>)</a:t>
            </a:r>
            <a:r>
              <a:rPr lang="zh-CN" altLang="en-US" smtClean="0"/>
              <a:t>，在它的全部后继结点中，若全为</a:t>
            </a:r>
            <a:r>
              <a:rPr lang="en-US" altLang="zh-CN" smtClean="0"/>
              <a:t>S</a:t>
            </a:r>
            <a:r>
              <a:rPr lang="zh-CN" altLang="en-US" smtClean="0"/>
              <a:t>结点，则标为</a:t>
            </a:r>
            <a:r>
              <a:rPr lang="en-US" altLang="zh-CN" smtClean="0"/>
              <a:t>S</a:t>
            </a:r>
            <a:r>
              <a:rPr lang="zh-CN" altLang="en-US" smtClean="0"/>
              <a:t>；若有一个为</a:t>
            </a:r>
            <a:r>
              <a:rPr lang="en-US" altLang="zh-CN" smtClean="0"/>
              <a:t>F</a:t>
            </a:r>
            <a:r>
              <a:rPr lang="zh-CN" altLang="en-US" smtClean="0"/>
              <a:t>结点，则标为</a:t>
            </a:r>
            <a:r>
              <a:rPr lang="en-US" altLang="zh-CN" smtClean="0"/>
              <a:t>F</a:t>
            </a:r>
            <a:r>
              <a:rPr lang="zh-CN" altLang="en-US" smtClean="0"/>
              <a:t>，否则为</a:t>
            </a:r>
            <a:r>
              <a:rPr lang="en-US" altLang="zh-CN" smtClean="0"/>
              <a:t>H</a:t>
            </a:r>
            <a:r>
              <a:rPr lang="zh-CN" altLang="en-US" smtClean="0"/>
              <a:t>。</a:t>
            </a:r>
          </a:p>
          <a:p>
            <a:pPr eaLnBrk="1" hangingPunct="1"/>
            <a:endParaRPr lang="en-US" altLang="zh-CN" smtClean="0"/>
          </a:p>
        </p:txBody>
      </p:sp>
      <p:sp>
        <p:nvSpPr>
          <p:cNvPr id="5" name="Rectangle 2"/>
          <p:cNvSpPr>
            <a:spLocks noChangeArrowheads="1"/>
          </p:cNvSpPr>
          <p:nvPr/>
        </p:nvSpPr>
        <p:spPr bwMode="auto">
          <a:xfrm>
            <a:off x="1187450" y="80628"/>
            <a:ext cx="662463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400" b="1" dirty="0">
                <a:solidFill>
                  <a:schemeClr val="accent2"/>
                </a:solidFill>
                <a:latin typeface="方正姚体" pitchFamily="2" charset="-122"/>
                <a:ea typeface="方正姚体" pitchFamily="2" charset="-122"/>
                <a:cs typeface="+mj-cs"/>
              </a:rPr>
              <a:t>博弈</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3" name="Rectangle 4"/>
          <p:cNvSpPr>
            <a:spLocks noChangeArrowheads="1"/>
          </p:cNvSpPr>
          <p:nvPr/>
        </p:nvSpPr>
        <p:spPr bwMode="ltGray">
          <a:xfrm>
            <a:off x="457200" y="5237163"/>
            <a:ext cx="8458200" cy="1009650"/>
          </a:xfrm>
          <a:prstGeom prst="rect">
            <a:avLst/>
          </a:prstGeom>
          <a:noFill/>
          <a:ln w="31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eaLnBrk="0" hangingPunct="0">
              <a:spcBef>
                <a:spcPct val="50000"/>
              </a:spcBef>
              <a:buClr>
                <a:srgbClr val="B2B2B2"/>
              </a:buClr>
              <a:buSzPct val="75000"/>
              <a:buFont typeface="Wingdings" pitchFamily="2" charset="2"/>
              <a:buNone/>
            </a:pPr>
            <a:r>
              <a:rPr lang="zh-CN" altLang="en-US" sz="2000" b="1">
                <a:latin typeface="Times New Roman" pitchFamily="18" charset="0"/>
                <a:ea typeface="仿宋_GB2312" pitchFamily="49" charset="-122"/>
                <a:cs typeface="Times New Roman" pitchFamily="18" charset="0"/>
              </a:rPr>
              <a:t>由图可见，树根结点标为</a:t>
            </a:r>
            <a:r>
              <a:rPr lang="en-US" altLang="zh-CN" sz="2000" b="1">
                <a:latin typeface="Times New Roman" pitchFamily="18" charset="0"/>
                <a:ea typeface="仿宋_GB2312" pitchFamily="49" charset="-122"/>
                <a:cs typeface="Times New Roman" pitchFamily="18" charset="0"/>
              </a:rPr>
              <a:t>S</a:t>
            </a:r>
            <a:r>
              <a:rPr lang="zh-CN" altLang="en-US" sz="2000" b="1">
                <a:latin typeface="Times New Roman" pitchFamily="18" charset="0"/>
                <a:ea typeface="仿宋_GB2312" pitchFamily="49" charset="-122"/>
                <a:cs typeface="Times New Roman" pitchFamily="18" charset="0"/>
              </a:rPr>
              <a:t>，就是主方一定取胜。有了标注好的博弈树，很容易确定下棋的策略。对于主方，从任一结点出发应尽可能走向标注为</a:t>
            </a:r>
            <a:r>
              <a:rPr lang="en-US" altLang="zh-CN" sz="2000" b="1">
                <a:latin typeface="Times New Roman" pitchFamily="18" charset="0"/>
                <a:ea typeface="仿宋_GB2312" pitchFamily="49" charset="-122"/>
                <a:cs typeface="Times New Roman" pitchFamily="18" charset="0"/>
              </a:rPr>
              <a:t>S</a:t>
            </a:r>
            <a:r>
              <a:rPr lang="zh-CN" altLang="en-US" sz="2000" b="1">
                <a:latin typeface="Times New Roman" pitchFamily="18" charset="0"/>
                <a:ea typeface="仿宋_GB2312" pitchFamily="49" charset="-122"/>
                <a:cs typeface="Times New Roman" pitchFamily="18" charset="0"/>
              </a:rPr>
              <a:t>的结点，若无可能，也要走向标注为</a:t>
            </a:r>
            <a:r>
              <a:rPr lang="en-US" altLang="zh-CN" sz="2000" b="1">
                <a:latin typeface="Times New Roman" pitchFamily="18" charset="0"/>
                <a:ea typeface="仿宋_GB2312" pitchFamily="49" charset="-122"/>
                <a:cs typeface="Times New Roman" pitchFamily="18" charset="0"/>
              </a:rPr>
              <a:t>H</a:t>
            </a:r>
            <a:r>
              <a:rPr lang="zh-CN" altLang="en-US" sz="2000" b="1">
                <a:latin typeface="Times New Roman" pitchFamily="18" charset="0"/>
                <a:ea typeface="仿宋_GB2312" pitchFamily="49" charset="-122"/>
                <a:cs typeface="Times New Roman" pitchFamily="18" charset="0"/>
              </a:rPr>
              <a:t>的结点。对方恰恰相反</a:t>
            </a:r>
          </a:p>
        </p:txBody>
      </p:sp>
      <p:sp>
        <p:nvSpPr>
          <p:cNvPr id="133124" name="Rectangle 5"/>
          <p:cNvSpPr>
            <a:spLocks noChangeArrowheads="1"/>
          </p:cNvSpPr>
          <p:nvPr/>
        </p:nvSpPr>
        <p:spPr bwMode="auto">
          <a:xfrm>
            <a:off x="762000" y="512763"/>
            <a:ext cx="33528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284163" indent="-284163" defTabSz="346075" eaLnBrk="0" hangingPunct="0">
              <a:lnSpc>
                <a:spcPct val="90000"/>
              </a:lnSpc>
              <a:spcAft>
                <a:spcPct val="50000"/>
              </a:spcAft>
              <a:buClr>
                <a:srgbClr val="A31221"/>
              </a:buClr>
              <a:buSzPct val="75000"/>
              <a:buFont typeface="Wingdings 3" pitchFamily="18" charset="2"/>
              <a:buNone/>
              <a:tabLst>
                <a:tab pos="1260475" algn="l"/>
              </a:tabLst>
            </a:pPr>
            <a:r>
              <a:rPr lang="zh-CN" altLang="en-US" sz="2200" b="1">
                <a:latin typeface="Times New Roman" pitchFamily="18" charset="0"/>
                <a:ea typeface="仿宋_GB2312" pitchFamily="49" charset="-122"/>
                <a:cs typeface="Times New Roman" pitchFamily="18" charset="0"/>
              </a:rPr>
              <a:t>博弈树的标志过程</a:t>
            </a:r>
          </a:p>
        </p:txBody>
      </p:sp>
      <p:sp>
        <p:nvSpPr>
          <p:cNvPr id="133125" name="Oval 6"/>
          <p:cNvSpPr>
            <a:spLocks noChangeArrowheads="1"/>
          </p:cNvSpPr>
          <p:nvPr/>
        </p:nvSpPr>
        <p:spPr bwMode="auto">
          <a:xfrm>
            <a:off x="3886200" y="741363"/>
            <a:ext cx="304800" cy="3048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b="1" dirty="0">
                <a:latin typeface="Times New Roman" pitchFamily="18" charset="0"/>
                <a:ea typeface="仿宋_GB2312" pitchFamily="49" charset="-122"/>
                <a:cs typeface="Times New Roman" pitchFamily="18" charset="0"/>
              </a:rPr>
              <a:t>S</a:t>
            </a:r>
          </a:p>
        </p:txBody>
      </p:sp>
      <p:sp>
        <p:nvSpPr>
          <p:cNvPr id="133126" name="Oval 7"/>
          <p:cNvSpPr>
            <a:spLocks noChangeArrowheads="1"/>
          </p:cNvSpPr>
          <p:nvPr/>
        </p:nvSpPr>
        <p:spPr bwMode="auto">
          <a:xfrm>
            <a:off x="4495800" y="2951163"/>
            <a:ext cx="304800" cy="3048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b="1">
                <a:latin typeface="Times New Roman" pitchFamily="18" charset="0"/>
                <a:ea typeface="仿宋_GB2312" pitchFamily="49" charset="-122"/>
                <a:cs typeface="Times New Roman" pitchFamily="18" charset="0"/>
              </a:rPr>
              <a:t>H</a:t>
            </a:r>
          </a:p>
        </p:txBody>
      </p:sp>
      <p:sp>
        <p:nvSpPr>
          <p:cNvPr id="133127" name="Oval 8"/>
          <p:cNvSpPr>
            <a:spLocks noChangeArrowheads="1"/>
          </p:cNvSpPr>
          <p:nvPr/>
        </p:nvSpPr>
        <p:spPr bwMode="auto">
          <a:xfrm>
            <a:off x="6324600" y="2951163"/>
            <a:ext cx="304800" cy="3048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b="1">
                <a:latin typeface="Times New Roman" pitchFamily="18" charset="0"/>
                <a:ea typeface="仿宋_GB2312" pitchFamily="49" charset="-122"/>
                <a:cs typeface="Times New Roman" pitchFamily="18" charset="0"/>
              </a:rPr>
              <a:t>F</a:t>
            </a:r>
          </a:p>
        </p:txBody>
      </p:sp>
      <p:sp>
        <p:nvSpPr>
          <p:cNvPr id="133128" name="Oval 9"/>
          <p:cNvSpPr>
            <a:spLocks noChangeArrowheads="1"/>
          </p:cNvSpPr>
          <p:nvPr/>
        </p:nvSpPr>
        <p:spPr bwMode="auto">
          <a:xfrm>
            <a:off x="5486400" y="1655763"/>
            <a:ext cx="304800" cy="3048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b="1">
                <a:latin typeface="Times New Roman" pitchFamily="18" charset="0"/>
                <a:ea typeface="仿宋_GB2312" pitchFamily="49" charset="-122"/>
                <a:cs typeface="Times New Roman" pitchFamily="18" charset="0"/>
              </a:rPr>
              <a:t>F</a:t>
            </a:r>
          </a:p>
        </p:txBody>
      </p:sp>
      <p:sp>
        <p:nvSpPr>
          <p:cNvPr id="133129" name="Line 10"/>
          <p:cNvSpPr>
            <a:spLocks noChangeShapeType="1"/>
          </p:cNvSpPr>
          <p:nvPr/>
        </p:nvSpPr>
        <p:spPr bwMode="auto">
          <a:xfrm flipV="1">
            <a:off x="2590800" y="969963"/>
            <a:ext cx="1295400" cy="8382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latin typeface="Times New Roman" pitchFamily="18" charset="0"/>
              <a:ea typeface="仿宋_GB2312" pitchFamily="49" charset="-122"/>
              <a:cs typeface="Times New Roman" pitchFamily="18" charset="0"/>
            </a:endParaRPr>
          </a:p>
        </p:txBody>
      </p:sp>
      <p:sp>
        <p:nvSpPr>
          <p:cNvPr id="133130" name="Freeform 11"/>
          <p:cNvSpPr>
            <a:spLocks/>
          </p:cNvSpPr>
          <p:nvPr/>
        </p:nvSpPr>
        <p:spPr bwMode="auto">
          <a:xfrm>
            <a:off x="2209800" y="2265363"/>
            <a:ext cx="457200" cy="152400"/>
          </a:xfrm>
          <a:custGeom>
            <a:avLst/>
            <a:gdLst>
              <a:gd name="T0" fmla="*/ 0 w 336"/>
              <a:gd name="T1" fmla="*/ 0 h 104"/>
              <a:gd name="T2" fmla="*/ 195943 w 336"/>
              <a:gd name="T3" fmla="*/ 140677 h 104"/>
              <a:gd name="T4" fmla="*/ 457200 w 336"/>
              <a:gd name="T5" fmla="*/ 70338 h 104"/>
              <a:gd name="T6" fmla="*/ 0 60000 65536"/>
              <a:gd name="T7" fmla="*/ 0 60000 65536"/>
              <a:gd name="T8" fmla="*/ 0 60000 65536"/>
              <a:gd name="T9" fmla="*/ 0 w 336"/>
              <a:gd name="T10" fmla="*/ 0 h 104"/>
              <a:gd name="T11" fmla="*/ 336 w 336"/>
              <a:gd name="T12" fmla="*/ 104 h 104"/>
            </a:gdLst>
            <a:ahLst/>
            <a:cxnLst>
              <a:cxn ang="T6">
                <a:pos x="T0" y="T1"/>
              </a:cxn>
              <a:cxn ang="T7">
                <a:pos x="T2" y="T3"/>
              </a:cxn>
              <a:cxn ang="T8">
                <a:pos x="T4" y="T5"/>
              </a:cxn>
            </a:cxnLst>
            <a:rect l="T9" t="T10" r="T11" b="T12"/>
            <a:pathLst>
              <a:path w="336" h="104">
                <a:moveTo>
                  <a:pt x="0" y="0"/>
                </a:moveTo>
                <a:cubicBezTo>
                  <a:pt x="44" y="44"/>
                  <a:pt x="88" y="88"/>
                  <a:pt x="144" y="96"/>
                </a:cubicBezTo>
                <a:cubicBezTo>
                  <a:pt x="200" y="104"/>
                  <a:pt x="268" y="76"/>
                  <a:pt x="336" y="48"/>
                </a:cubicBezTo>
              </a:path>
            </a:pathLst>
          </a:custGeom>
          <a:noFill/>
          <a:ln w="222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latin typeface="Times New Roman" pitchFamily="18" charset="0"/>
              <a:ea typeface="仿宋_GB2312" pitchFamily="49" charset="-122"/>
              <a:cs typeface="Times New Roman" pitchFamily="18" charset="0"/>
            </a:endParaRPr>
          </a:p>
        </p:txBody>
      </p:sp>
      <p:sp>
        <p:nvSpPr>
          <p:cNvPr id="133131" name="Freeform 12"/>
          <p:cNvSpPr>
            <a:spLocks/>
          </p:cNvSpPr>
          <p:nvPr/>
        </p:nvSpPr>
        <p:spPr bwMode="auto">
          <a:xfrm>
            <a:off x="1066800" y="2341563"/>
            <a:ext cx="1447800" cy="152400"/>
          </a:xfrm>
          <a:custGeom>
            <a:avLst/>
            <a:gdLst>
              <a:gd name="T0" fmla="*/ 0 w 336"/>
              <a:gd name="T1" fmla="*/ 0 h 104"/>
              <a:gd name="T2" fmla="*/ 620486 w 336"/>
              <a:gd name="T3" fmla="*/ 140677 h 104"/>
              <a:gd name="T4" fmla="*/ 1447800 w 336"/>
              <a:gd name="T5" fmla="*/ 70338 h 104"/>
              <a:gd name="T6" fmla="*/ 0 60000 65536"/>
              <a:gd name="T7" fmla="*/ 0 60000 65536"/>
              <a:gd name="T8" fmla="*/ 0 60000 65536"/>
              <a:gd name="T9" fmla="*/ 0 w 336"/>
              <a:gd name="T10" fmla="*/ 0 h 104"/>
              <a:gd name="T11" fmla="*/ 336 w 336"/>
              <a:gd name="T12" fmla="*/ 104 h 104"/>
            </a:gdLst>
            <a:ahLst/>
            <a:cxnLst>
              <a:cxn ang="T6">
                <a:pos x="T0" y="T1"/>
              </a:cxn>
              <a:cxn ang="T7">
                <a:pos x="T2" y="T3"/>
              </a:cxn>
              <a:cxn ang="T8">
                <a:pos x="T4" y="T5"/>
              </a:cxn>
            </a:cxnLst>
            <a:rect l="T9" t="T10" r="T11" b="T12"/>
            <a:pathLst>
              <a:path w="336" h="104">
                <a:moveTo>
                  <a:pt x="0" y="0"/>
                </a:moveTo>
                <a:cubicBezTo>
                  <a:pt x="44" y="44"/>
                  <a:pt x="88" y="88"/>
                  <a:pt x="144" y="96"/>
                </a:cubicBezTo>
                <a:cubicBezTo>
                  <a:pt x="200" y="104"/>
                  <a:pt x="268" y="76"/>
                  <a:pt x="336" y="48"/>
                </a:cubicBezTo>
              </a:path>
            </a:pathLst>
          </a:custGeom>
          <a:noFill/>
          <a:ln w="22225">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lstStyle/>
          <a:p>
            <a:endParaRPr lang="zh-CN" altLang="en-US">
              <a:latin typeface="Times New Roman" pitchFamily="18" charset="0"/>
              <a:ea typeface="仿宋_GB2312" pitchFamily="49" charset="-122"/>
              <a:cs typeface="Times New Roman" pitchFamily="18" charset="0"/>
            </a:endParaRPr>
          </a:p>
        </p:txBody>
      </p:sp>
      <p:sp>
        <p:nvSpPr>
          <p:cNvPr id="133132" name="Text Box 13"/>
          <p:cNvSpPr txBox="1">
            <a:spLocks noChangeArrowheads="1"/>
          </p:cNvSpPr>
          <p:nvPr/>
        </p:nvSpPr>
        <p:spPr bwMode="auto">
          <a:xfrm>
            <a:off x="609600" y="4703763"/>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b="1">
                <a:latin typeface="Times New Roman" pitchFamily="18" charset="0"/>
                <a:ea typeface="仿宋_GB2312" pitchFamily="49" charset="-122"/>
                <a:cs typeface="Times New Roman" pitchFamily="18" charset="0"/>
              </a:rPr>
              <a:t>胜</a:t>
            </a:r>
          </a:p>
        </p:txBody>
      </p:sp>
      <p:sp>
        <p:nvSpPr>
          <p:cNvPr id="133133" name="Text Box 14"/>
          <p:cNvSpPr txBox="1">
            <a:spLocks noChangeArrowheads="1"/>
          </p:cNvSpPr>
          <p:nvPr/>
        </p:nvSpPr>
        <p:spPr bwMode="auto">
          <a:xfrm>
            <a:off x="6781800" y="4703763"/>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b="1">
                <a:latin typeface="Times New Roman" pitchFamily="18" charset="0"/>
                <a:ea typeface="仿宋_GB2312" pitchFamily="49" charset="-122"/>
                <a:cs typeface="Times New Roman" pitchFamily="18" charset="0"/>
              </a:rPr>
              <a:t>负</a:t>
            </a:r>
          </a:p>
        </p:txBody>
      </p:sp>
      <p:sp>
        <p:nvSpPr>
          <p:cNvPr id="133134" name="Text Box 15"/>
          <p:cNvSpPr txBox="1">
            <a:spLocks noChangeArrowheads="1"/>
          </p:cNvSpPr>
          <p:nvPr/>
        </p:nvSpPr>
        <p:spPr bwMode="auto">
          <a:xfrm>
            <a:off x="3352800" y="4703763"/>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b="1">
                <a:latin typeface="Times New Roman" pitchFamily="18" charset="0"/>
                <a:ea typeface="仿宋_GB2312" pitchFamily="49" charset="-122"/>
                <a:cs typeface="Times New Roman" pitchFamily="18" charset="0"/>
              </a:rPr>
              <a:t>和</a:t>
            </a:r>
          </a:p>
        </p:txBody>
      </p:sp>
      <p:sp>
        <p:nvSpPr>
          <p:cNvPr id="133135" name="Oval 16"/>
          <p:cNvSpPr>
            <a:spLocks noChangeArrowheads="1"/>
          </p:cNvSpPr>
          <p:nvPr/>
        </p:nvSpPr>
        <p:spPr bwMode="auto">
          <a:xfrm>
            <a:off x="2286000" y="1731963"/>
            <a:ext cx="304800" cy="3048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b="1">
                <a:latin typeface="Times New Roman" pitchFamily="18" charset="0"/>
                <a:ea typeface="仿宋_GB2312" pitchFamily="49" charset="-122"/>
                <a:cs typeface="Times New Roman" pitchFamily="18" charset="0"/>
              </a:rPr>
              <a:t>S</a:t>
            </a:r>
          </a:p>
        </p:txBody>
      </p:sp>
      <p:sp>
        <p:nvSpPr>
          <p:cNvPr id="133136" name="Oval 17"/>
          <p:cNvSpPr>
            <a:spLocks noChangeArrowheads="1"/>
          </p:cNvSpPr>
          <p:nvPr/>
        </p:nvSpPr>
        <p:spPr bwMode="auto">
          <a:xfrm>
            <a:off x="2895600" y="2951163"/>
            <a:ext cx="304800" cy="3048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b="1">
                <a:latin typeface="Times New Roman" pitchFamily="18" charset="0"/>
                <a:ea typeface="仿宋_GB2312" pitchFamily="49" charset="-122"/>
                <a:cs typeface="Times New Roman" pitchFamily="18" charset="0"/>
              </a:rPr>
              <a:t>S</a:t>
            </a:r>
          </a:p>
        </p:txBody>
      </p:sp>
      <p:sp>
        <p:nvSpPr>
          <p:cNvPr id="133137" name="Oval 18"/>
          <p:cNvSpPr>
            <a:spLocks noChangeArrowheads="1"/>
          </p:cNvSpPr>
          <p:nvPr/>
        </p:nvSpPr>
        <p:spPr bwMode="auto">
          <a:xfrm>
            <a:off x="685800" y="4398963"/>
            <a:ext cx="304800" cy="3048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b="1">
                <a:latin typeface="Times New Roman" pitchFamily="18" charset="0"/>
                <a:ea typeface="仿宋_GB2312" pitchFamily="49" charset="-122"/>
                <a:cs typeface="Times New Roman" pitchFamily="18" charset="0"/>
              </a:rPr>
              <a:t>S</a:t>
            </a:r>
          </a:p>
        </p:txBody>
      </p:sp>
      <p:sp>
        <p:nvSpPr>
          <p:cNvPr id="133138" name="Oval 19"/>
          <p:cNvSpPr>
            <a:spLocks noChangeArrowheads="1"/>
          </p:cNvSpPr>
          <p:nvPr/>
        </p:nvSpPr>
        <p:spPr bwMode="auto">
          <a:xfrm>
            <a:off x="1295400" y="2951163"/>
            <a:ext cx="304800" cy="3048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b="1">
                <a:latin typeface="Times New Roman" pitchFamily="18" charset="0"/>
                <a:ea typeface="仿宋_GB2312" pitchFamily="49" charset="-122"/>
                <a:cs typeface="Times New Roman" pitchFamily="18" charset="0"/>
              </a:rPr>
              <a:t>S</a:t>
            </a:r>
          </a:p>
        </p:txBody>
      </p:sp>
      <p:sp>
        <p:nvSpPr>
          <p:cNvPr id="133139" name="Oval 20"/>
          <p:cNvSpPr>
            <a:spLocks noChangeArrowheads="1"/>
          </p:cNvSpPr>
          <p:nvPr/>
        </p:nvSpPr>
        <p:spPr bwMode="auto">
          <a:xfrm>
            <a:off x="2514600" y="4398963"/>
            <a:ext cx="304800" cy="3048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b="1">
                <a:latin typeface="Times New Roman" pitchFamily="18" charset="0"/>
                <a:ea typeface="仿宋_GB2312" pitchFamily="49" charset="-122"/>
                <a:cs typeface="Times New Roman" pitchFamily="18" charset="0"/>
              </a:rPr>
              <a:t>S</a:t>
            </a:r>
          </a:p>
        </p:txBody>
      </p:sp>
      <p:sp>
        <p:nvSpPr>
          <p:cNvPr id="133140" name="Oval 21"/>
          <p:cNvSpPr>
            <a:spLocks noChangeArrowheads="1"/>
          </p:cNvSpPr>
          <p:nvPr/>
        </p:nvSpPr>
        <p:spPr bwMode="auto">
          <a:xfrm>
            <a:off x="5867400" y="4398963"/>
            <a:ext cx="304800" cy="3048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b="1" dirty="0">
                <a:latin typeface="Times New Roman" pitchFamily="18" charset="0"/>
                <a:ea typeface="仿宋_GB2312" pitchFamily="49" charset="-122"/>
                <a:cs typeface="Times New Roman" pitchFamily="18" charset="0"/>
              </a:rPr>
              <a:t>F</a:t>
            </a:r>
          </a:p>
        </p:txBody>
      </p:sp>
      <p:sp>
        <p:nvSpPr>
          <p:cNvPr id="133141" name="Oval 22"/>
          <p:cNvSpPr>
            <a:spLocks noChangeArrowheads="1"/>
          </p:cNvSpPr>
          <p:nvPr/>
        </p:nvSpPr>
        <p:spPr bwMode="auto">
          <a:xfrm>
            <a:off x="4114800" y="4398963"/>
            <a:ext cx="304800" cy="3048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b="1" dirty="0">
                <a:latin typeface="Times New Roman" pitchFamily="18" charset="0"/>
                <a:ea typeface="仿宋_GB2312" pitchFamily="49" charset="-122"/>
                <a:cs typeface="Times New Roman" pitchFamily="18" charset="0"/>
              </a:rPr>
              <a:t>F</a:t>
            </a:r>
          </a:p>
        </p:txBody>
      </p:sp>
      <p:sp>
        <p:nvSpPr>
          <p:cNvPr id="133142" name="Oval 23"/>
          <p:cNvSpPr>
            <a:spLocks noChangeArrowheads="1"/>
          </p:cNvSpPr>
          <p:nvPr/>
        </p:nvSpPr>
        <p:spPr bwMode="auto">
          <a:xfrm>
            <a:off x="1828800" y="4398963"/>
            <a:ext cx="304800" cy="3048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b="1">
                <a:latin typeface="Times New Roman" pitchFamily="18" charset="0"/>
                <a:ea typeface="仿宋_GB2312" pitchFamily="49" charset="-122"/>
                <a:cs typeface="Times New Roman" pitchFamily="18" charset="0"/>
              </a:rPr>
              <a:t>F</a:t>
            </a:r>
          </a:p>
        </p:txBody>
      </p:sp>
      <p:sp>
        <p:nvSpPr>
          <p:cNvPr id="133143" name="Oval 24"/>
          <p:cNvSpPr>
            <a:spLocks noChangeArrowheads="1"/>
          </p:cNvSpPr>
          <p:nvPr/>
        </p:nvSpPr>
        <p:spPr bwMode="auto">
          <a:xfrm>
            <a:off x="6858000" y="4398963"/>
            <a:ext cx="304800" cy="3048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b="1" dirty="0">
                <a:latin typeface="Times New Roman" pitchFamily="18" charset="0"/>
                <a:ea typeface="仿宋_GB2312" pitchFamily="49" charset="-122"/>
                <a:cs typeface="Times New Roman" pitchFamily="18" charset="0"/>
              </a:rPr>
              <a:t>F</a:t>
            </a:r>
          </a:p>
        </p:txBody>
      </p:sp>
      <p:sp>
        <p:nvSpPr>
          <p:cNvPr id="133144" name="Oval 25"/>
          <p:cNvSpPr>
            <a:spLocks noChangeArrowheads="1"/>
          </p:cNvSpPr>
          <p:nvPr/>
        </p:nvSpPr>
        <p:spPr bwMode="auto">
          <a:xfrm>
            <a:off x="5105400" y="4398963"/>
            <a:ext cx="304800" cy="3048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b="1" dirty="0">
                <a:latin typeface="Times New Roman" pitchFamily="18" charset="0"/>
                <a:ea typeface="仿宋_GB2312" pitchFamily="49" charset="-122"/>
                <a:cs typeface="Times New Roman" pitchFamily="18" charset="0"/>
              </a:rPr>
              <a:t>H</a:t>
            </a:r>
          </a:p>
        </p:txBody>
      </p:sp>
      <p:sp>
        <p:nvSpPr>
          <p:cNvPr id="133145" name="Oval 26"/>
          <p:cNvSpPr>
            <a:spLocks noChangeArrowheads="1"/>
          </p:cNvSpPr>
          <p:nvPr/>
        </p:nvSpPr>
        <p:spPr bwMode="auto">
          <a:xfrm>
            <a:off x="3429000" y="4398963"/>
            <a:ext cx="304800" cy="3048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b="1">
                <a:latin typeface="Times New Roman" pitchFamily="18" charset="0"/>
                <a:ea typeface="仿宋_GB2312" pitchFamily="49" charset="-122"/>
                <a:cs typeface="Times New Roman" pitchFamily="18" charset="0"/>
              </a:rPr>
              <a:t>H</a:t>
            </a:r>
          </a:p>
        </p:txBody>
      </p:sp>
      <p:sp>
        <p:nvSpPr>
          <p:cNvPr id="133146" name="Line 27"/>
          <p:cNvSpPr>
            <a:spLocks noChangeShapeType="1"/>
          </p:cNvSpPr>
          <p:nvPr/>
        </p:nvSpPr>
        <p:spPr bwMode="auto">
          <a:xfrm>
            <a:off x="4114800" y="969963"/>
            <a:ext cx="1371600" cy="6858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latin typeface="Times New Roman" pitchFamily="18" charset="0"/>
              <a:ea typeface="仿宋_GB2312" pitchFamily="49" charset="-122"/>
              <a:cs typeface="Times New Roman" pitchFamily="18" charset="0"/>
            </a:endParaRPr>
          </a:p>
        </p:txBody>
      </p:sp>
      <p:sp>
        <p:nvSpPr>
          <p:cNvPr id="133147" name="Line 28"/>
          <p:cNvSpPr>
            <a:spLocks noChangeShapeType="1"/>
          </p:cNvSpPr>
          <p:nvPr/>
        </p:nvSpPr>
        <p:spPr bwMode="auto">
          <a:xfrm flipH="1">
            <a:off x="1524000" y="2036763"/>
            <a:ext cx="838200" cy="9144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latin typeface="Times New Roman" pitchFamily="18" charset="0"/>
              <a:ea typeface="仿宋_GB2312" pitchFamily="49" charset="-122"/>
              <a:cs typeface="Times New Roman" pitchFamily="18" charset="0"/>
            </a:endParaRPr>
          </a:p>
        </p:txBody>
      </p:sp>
      <p:sp>
        <p:nvSpPr>
          <p:cNvPr id="133148" name="Line 29"/>
          <p:cNvSpPr>
            <a:spLocks noChangeShapeType="1"/>
          </p:cNvSpPr>
          <p:nvPr/>
        </p:nvSpPr>
        <p:spPr bwMode="auto">
          <a:xfrm flipH="1">
            <a:off x="838200" y="3255963"/>
            <a:ext cx="533400" cy="11430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latin typeface="Times New Roman" pitchFamily="18" charset="0"/>
              <a:ea typeface="仿宋_GB2312" pitchFamily="49" charset="-122"/>
              <a:cs typeface="Times New Roman" pitchFamily="18" charset="0"/>
            </a:endParaRPr>
          </a:p>
        </p:txBody>
      </p:sp>
      <p:sp>
        <p:nvSpPr>
          <p:cNvPr id="133149" name="Line 30"/>
          <p:cNvSpPr>
            <a:spLocks noChangeShapeType="1"/>
          </p:cNvSpPr>
          <p:nvPr/>
        </p:nvSpPr>
        <p:spPr bwMode="auto">
          <a:xfrm>
            <a:off x="1447800" y="3255963"/>
            <a:ext cx="533400" cy="11430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latin typeface="Times New Roman" pitchFamily="18" charset="0"/>
              <a:ea typeface="仿宋_GB2312" pitchFamily="49" charset="-122"/>
              <a:cs typeface="Times New Roman" pitchFamily="18" charset="0"/>
            </a:endParaRPr>
          </a:p>
        </p:txBody>
      </p:sp>
      <p:sp>
        <p:nvSpPr>
          <p:cNvPr id="133150" name="Line 31"/>
          <p:cNvSpPr>
            <a:spLocks noChangeShapeType="1"/>
          </p:cNvSpPr>
          <p:nvPr/>
        </p:nvSpPr>
        <p:spPr bwMode="auto">
          <a:xfrm>
            <a:off x="2514600" y="2036763"/>
            <a:ext cx="457200" cy="9144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latin typeface="Times New Roman" pitchFamily="18" charset="0"/>
              <a:ea typeface="仿宋_GB2312" pitchFamily="49" charset="-122"/>
              <a:cs typeface="Times New Roman" pitchFamily="18" charset="0"/>
            </a:endParaRPr>
          </a:p>
        </p:txBody>
      </p:sp>
      <p:sp>
        <p:nvSpPr>
          <p:cNvPr id="133151" name="Line 32"/>
          <p:cNvSpPr>
            <a:spLocks noChangeShapeType="1"/>
          </p:cNvSpPr>
          <p:nvPr/>
        </p:nvSpPr>
        <p:spPr bwMode="auto">
          <a:xfrm flipH="1">
            <a:off x="2667000" y="3255963"/>
            <a:ext cx="381000" cy="11430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latin typeface="Times New Roman" pitchFamily="18" charset="0"/>
              <a:ea typeface="仿宋_GB2312" pitchFamily="49" charset="-122"/>
              <a:cs typeface="Times New Roman" pitchFamily="18" charset="0"/>
            </a:endParaRPr>
          </a:p>
        </p:txBody>
      </p:sp>
      <p:sp>
        <p:nvSpPr>
          <p:cNvPr id="133152" name="Line 33"/>
          <p:cNvSpPr>
            <a:spLocks noChangeShapeType="1"/>
          </p:cNvSpPr>
          <p:nvPr/>
        </p:nvSpPr>
        <p:spPr bwMode="auto">
          <a:xfrm>
            <a:off x="3124200" y="3255963"/>
            <a:ext cx="457200" cy="11430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latin typeface="Times New Roman" pitchFamily="18" charset="0"/>
              <a:ea typeface="仿宋_GB2312" pitchFamily="49" charset="-122"/>
              <a:cs typeface="Times New Roman" pitchFamily="18" charset="0"/>
            </a:endParaRPr>
          </a:p>
        </p:txBody>
      </p:sp>
      <p:sp>
        <p:nvSpPr>
          <p:cNvPr id="133153" name="Line 34"/>
          <p:cNvSpPr>
            <a:spLocks noChangeShapeType="1"/>
          </p:cNvSpPr>
          <p:nvPr/>
        </p:nvSpPr>
        <p:spPr bwMode="auto">
          <a:xfrm flipH="1">
            <a:off x="4267200" y="3255963"/>
            <a:ext cx="304800" cy="11430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latin typeface="Times New Roman" pitchFamily="18" charset="0"/>
              <a:ea typeface="仿宋_GB2312" pitchFamily="49" charset="-122"/>
              <a:cs typeface="Times New Roman" pitchFamily="18" charset="0"/>
            </a:endParaRPr>
          </a:p>
        </p:txBody>
      </p:sp>
      <p:sp>
        <p:nvSpPr>
          <p:cNvPr id="133154" name="Line 35"/>
          <p:cNvSpPr>
            <a:spLocks noChangeShapeType="1"/>
          </p:cNvSpPr>
          <p:nvPr/>
        </p:nvSpPr>
        <p:spPr bwMode="auto">
          <a:xfrm>
            <a:off x="4724400" y="3255963"/>
            <a:ext cx="533400" cy="11430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latin typeface="Times New Roman" pitchFamily="18" charset="0"/>
              <a:ea typeface="仿宋_GB2312" pitchFamily="49" charset="-122"/>
              <a:cs typeface="Times New Roman" pitchFamily="18" charset="0"/>
            </a:endParaRPr>
          </a:p>
        </p:txBody>
      </p:sp>
      <p:sp>
        <p:nvSpPr>
          <p:cNvPr id="133155" name="Line 36"/>
          <p:cNvSpPr>
            <a:spLocks noChangeShapeType="1"/>
          </p:cNvSpPr>
          <p:nvPr/>
        </p:nvSpPr>
        <p:spPr bwMode="auto">
          <a:xfrm flipH="1">
            <a:off x="4648200" y="1960563"/>
            <a:ext cx="914400" cy="9906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latin typeface="Times New Roman" pitchFamily="18" charset="0"/>
              <a:ea typeface="仿宋_GB2312" pitchFamily="49" charset="-122"/>
              <a:cs typeface="Times New Roman" pitchFamily="18" charset="0"/>
            </a:endParaRPr>
          </a:p>
        </p:txBody>
      </p:sp>
      <p:sp>
        <p:nvSpPr>
          <p:cNvPr id="133156" name="Line 37"/>
          <p:cNvSpPr>
            <a:spLocks noChangeShapeType="1"/>
          </p:cNvSpPr>
          <p:nvPr/>
        </p:nvSpPr>
        <p:spPr bwMode="auto">
          <a:xfrm>
            <a:off x="5715000" y="1960563"/>
            <a:ext cx="762000" cy="9906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latin typeface="Times New Roman" pitchFamily="18" charset="0"/>
              <a:ea typeface="仿宋_GB2312" pitchFamily="49" charset="-122"/>
              <a:cs typeface="Times New Roman" pitchFamily="18" charset="0"/>
            </a:endParaRPr>
          </a:p>
        </p:txBody>
      </p:sp>
      <p:sp>
        <p:nvSpPr>
          <p:cNvPr id="133157" name="Line 38"/>
          <p:cNvSpPr>
            <a:spLocks noChangeShapeType="1"/>
          </p:cNvSpPr>
          <p:nvPr/>
        </p:nvSpPr>
        <p:spPr bwMode="auto">
          <a:xfrm flipV="1">
            <a:off x="6019800" y="3255963"/>
            <a:ext cx="381000" cy="11430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latin typeface="Times New Roman" pitchFamily="18" charset="0"/>
              <a:ea typeface="仿宋_GB2312" pitchFamily="49" charset="-122"/>
              <a:cs typeface="Times New Roman" pitchFamily="18" charset="0"/>
            </a:endParaRPr>
          </a:p>
        </p:txBody>
      </p:sp>
      <p:sp>
        <p:nvSpPr>
          <p:cNvPr id="133158" name="Line 39"/>
          <p:cNvSpPr>
            <a:spLocks noChangeShapeType="1"/>
          </p:cNvSpPr>
          <p:nvPr/>
        </p:nvSpPr>
        <p:spPr bwMode="auto">
          <a:xfrm>
            <a:off x="6553200" y="3255963"/>
            <a:ext cx="457200" cy="11430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latin typeface="Times New Roman" pitchFamily="18" charset="0"/>
              <a:ea typeface="仿宋_GB2312" pitchFamily="49" charset="-122"/>
              <a:cs typeface="Times New Roman" pitchFamily="18" charset="0"/>
            </a:endParaRPr>
          </a:p>
        </p:txBody>
      </p:sp>
      <p:sp>
        <p:nvSpPr>
          <p:cNvPr id="133159" name="Text Box 40"/>
          <p:cNvSpPr txBox="1">
            <a:spLocks noChangeArrowheads="1"/>
          </p:cNvSpPr>
          <p:nvPr/>
        </p:nvSpPr>
        <p:spPr bwMode="auto">
          <a:xfrm>
            <a:off x="2590800" y="1731963"/>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b="1">
                <a:latin typeface="Times New Roman" pitchFamily="18" charset="0"/>
                <a:ea typeface="仿宋_GB2312" pitchFamily="49" charset="-122"/>
                <a:cs typeface="Times New Roman" pitchFamily="18" charset="0"/>
              </a:rPr>
              <a:t>胜</a:t>
            </a:r>
          </a:p>
        </p:txBody>
      </p:sp>
      <p:sp>
        <p:nvSpPr>
          <p:cNvPr id="133160" name="Text Box 41"/>
          <p:cNvSpPr txBox="1">
            <a:spLocks noChangeArrowheads="1"/>
          </p:cNvSpPr>
          <p:nvPr/>
        </p:nvSpPr>
        <p:spPr bwMode="auto">
          <a:xfrm>
            <a:off x="5791200" y="1655763"/>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b="1">
                <a:latin typeface="Times New Roman" pitchFamily="18" charset="0"/>
                <a:ea typeface="仿宋_GB2312" pitchFamily="49" charset="-122"/>
                <a:cs typeface="Times New Roman" pitchFamily="18" charset="0"/>
              </a:rPr>
              <a:t>负</a:t>
            </a:r>
          </a:p>
        </p:txBody>
      </p:sp>
      <p:sp>
        <p:nvSpPr>
          <p:cNvPr id="133161" name="Freeform 42"/>
          <p:cNvSpPr>
            <a:spLocks/>
          </p:cNvSpPr>
          <p:nvPr/>
        </p:nvSpPr>
        <p:spPr bwMode="auto">
          <a:xfrm>
            <a:off x="5410200" y="2112963"/>
            <a:ext cx="457200" cy="152400"/>
          </a:xfrm>
          <a:custGeom>
            <a:avLst/>
            <a:gdLst>
              <a:gd name="T0" fmla="*/ 0 w 336"/>
              <a:gd name="T1" fmla="*/ 0 h 104"/>
              <a:gd name="T2" fmla="*/ 195943 w 336"/>
              <a:gd name="T3" fmla="*/ 140677 h 104"/>
              <a:gd name="T4" fmla="*/ 457200 w 336"/>
              <a:gd name="T5" fmla="*/ 70338 h 104"/>
              <a:gd name="T6" fmla="*/ 0 60000 65536"/>
              <a:gd name="T7" fmla="*/ 0 60000 65536"/>
              <a:gd name="T8" fmla="*/ 0 60000 65536"/>
              <a:gd name="T9" fmla="*/ 0 w 336"/>
              <a:gd name="T10" fmla="*/ 0 h 104"/>
              <a:gd name="T11" fmla="*/ 336 w 336"/>
              <a:gd name="T12" fmla="*/ 104 h 104"/>
            </a:gdLst>
            <a:ahLst/>
            <a:cxnLst>
              <a:cxn ang="T6">
                <a:pos x="T0" y="T1"/>
              </a:cxn>
              <a:cxn ang="T7">
                <a:pos x="T2" y="T3"/>
              </a:cxn>
              <a:cxn ang="T8">
                <a:pos x="T4" y="T5"/>
              </a:cxn>
            </a:cxnLst>
            <a:rect l="T9" t="T10" r="T11" b="T12"/>
            <a:pathLst>
              <a:path w="336" h="104">
                <a:moveTo>
                  <a:pt x="0" y="0"/>
                </a:moveTo>
                <a:cubicBezTo>
                  <a:pt x="44" y="44"/>
                  <a:pt x="88" y="88"/>
                  <a:pt x="144" y="96"/>
                </a:cubicBezTo>
                <a:cubicBezTo>
                  <a:pt x="200" y="104"/>
                  <a:pt x="268" y="76"/>
                  <a:pt x="336" y="48"/>
                </a:cubicBezTo>
              </a:path>
            </a:pathLst>
          </a:custGeom>
          <a:noFill/>
          <a:ln w="222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latin typeface="Times New Roman" pitchFamily="18" charset="0"/>
              <a:ea typeface="仿宋_GB2312" pitchFamily="49" charset="-122"/>
              <a:cs typeface="Times New Roman" pitchFamily="18" charset="0"/>
            </a:endParaRPr>
          </a:p>
        </p:txBody>
      </p:sp>
      <p:sp>
        <p:nvSpPr>
          <p:cNvPr id="133162" name="Text Box 43"/>
          <p:cNvSpPr txBox="1">
            <a:spLocks noChangeArrowheads="1"/>
          </p:cNvSpPr>
          <p:nvPr/>
        </p:nvSpPr>
        <p:spPr bwMode="auto">
          <a:xfrm>
            <a:off x="4191000" y="588963"/>
            <a:ext cx="2286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b="1">
                <a:latin typeface="Times New Roman" pitchFamily="18" charset="0"/>
                <a:ea typeface="仿宋_GB2312" pitchFamily="49" charset="-122"/>
                <a:cs typeface="Times New Roman" pitchFamily="18" charset="0"/>
              </a:rPr>
              <a:t>或结点</a:t>
            </a:r>
            <a:r>
              <a:rPr kumimoji="1" lang="en-US" altLang="zh-CN" sz="2400" b="1">
                <a:latin typeface="Times New Roman" pitchFamily="18" charset="0"/>
                <a:ea typeface="仿宋_GB2312" pitchFamily="49" charset="-122"/>
                <a:cs typeface="Times New Roman" pitchFamily="18" charset="0"/>
              </a:rPr>
              <a:t>(</a:t>
            </a:r>
            <a:r>
              <a:rPr kumimoji="1" lang="zh-CN" altLang="en-US" sz="2400" b="1">
                <a:latin typeface="Times New Roman" pitchFamily="18" charset="0"/>
                <a:ea typeface="仿宋_GB2312" pitchFamily="49" charset="-122"/>
                <a:cs typeface="Times New Roman" pitchFamily="18" charset="0"/>
              </a:rPr>
              <a:t>主方走</a:t>
            </a:r>
            <a:r>
              <a:rPr kumimoji="1" lang="en-US" altLang="zh-CN" sz="2400" b="1">
                <a:latin typeface="Times New Roman" pitchFamily="18" charset="0"/>
                <a:ea typeface="仿宋_GB2312" pitchFamily="49" charset="-122"/>
                <a:cs typeface="Times New Roman" pitchFamily="18" charset="0"/>
              </a:rPr>
              <a:t>)</a:t>
            </a:r>
          </a:p>
        </p:txBody>
      </p:sp>
      <p:sp>
        <p:nvSpPr>
          <p:cNvPr id="133163" name="Text Box 44"/>
          <p:cNvSpPr txBox="1">
            <a:spLocks noChangeArrowheads="1"/>
          </p:cNvSpPr>
          <p:nvPr/>
        </p:nvSpPr>
        <p:spPr bwMode="auto">
          <a:xfrm>
            <a:off x="3124200" y="2722563"/>
            <a:ext cx="1295400"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75000"/>
              </a:lnSpc>
              <a:spcBef>
                <a:spcPct val="20000"/>
              </a:spcBef>
            </a:pPr>
            <a:r>
              <a:rPr kumimoji="1" lang="zh-CN" altLang="en-US" sz="2400" b="1">
                <a:latin typeface="Times New Roman" pitchFamily="18" charset="0"/>
                <a:ea typeface="仿宋_GB2312" pitchFamily="49" charset="-122"/>
                <a:cs typeface="Times New Roman" pitchFamily="18" charset="0"/>
              </a:rPr>
              <a:t>或结点</a:t>
            </a:r>
          </a:p>
          <a:p>
            <a:pPr eaLnBrk="1" hangingPunct="1">
              <a:lnSpc>
                <a:spcPct val="75000"/>
              </a:lnSpc>
              <a:spcBef>
                <a:spcPct val="20000"/>
              </a:spcBef>
            </a:pPr>
            <a:r>
              <a:rPr kumimoji="1" lang="en-US" altLang="zh-CN" sz="2400" b="1">
                <a:latin typeface="Times New Roman" pitchFamily="18" charset="0"/>
                <a:ea typeface="仿宋_GB2312" pitchFamily="49" charset="-122"/>
                <a:cs typeface="Times New Roman" pitchFamily="18" charset="0"/>
              </a:rPr>
              <a:t>(</a:t>
            </a:r>
            <a:r>
              <a:rPr kumimoji="1" lang="zh-CN" altLang="en-US" sz="2400" b="1">
                <a:latin typeface="Times New Roman" pitchFamily="18" charset="0"/>
                <a:ea typeface="仿宋_GB2312" pitchFamily="49" charset="-122"/>
                <a:cs typeface="Times New Roman" pitchFamily="18" charset="0"/>
              </a:rPr>
              <a:t>主方走</a:t>
            </a:r>
            <a:r>
              <a:rPr kumimoji="1" lang="en-US" altLang="zh-CN" sz="2400" b="1">
                <a:latin typeface="Times New Roman" pitchFamily="18" charset="0"/>
                <a:ea typeface="仿宋_GB2312" pitchFamily="49" charset="-122"/>
                <a:cs typeface="Times New Roman" pitchFamily="18" charset="0"/>
              </a:rPr>
              <a:t>)</a:t>
            </a:r>
          </a:p>
        </p:txBody>
      </p:sp>
      <p:sp>
        <p:nvSpPr>
          <p:cNvPr id="133164" name="Text Box 45"/>
          <p:cNvSpPr txBox="1">
            <a:spLocks noChangeArrowheads="1"/>
          </p:cNvSpPr>
          <p:nvPr/>
        </p:nvSpPr>
        <p:spPr bwMode="auto">
          <a:xfrm>
            <a:off x="5486400" y="1274763"/>
            <a:ext cx="2286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b="1">
                <a:latin typeface="Times New Roman" pitchFamily="18" charset="0"/>
                <a:ea typeface="仿宋_GB2312" pitchFamily="49" charset="-122"/>
                <a:cs typeface="Times New Roman" pitchFamily="18" charset="0"/>
              </a:rPr>
              <a:t>与结点</a:t>
            </a:r>
            <a:r>
              <a:rPr kumimoji="1" lang="en-US" altLang="zh-CN" sz="2400" b="1">
                <a:latin typeface="Times New Roman" pitchFamily="18" charset="0"/>
                <a:ea typeface="仿宋_GB2312" pitchFamily="49" charset="-122"/>
                <a:cs typeface="Times New Roman" pitchFamily="18" charset="0"/>
              </a:rPr>
              <a:t>(</a:t>
            </a:r>
            <a:r>
              <a:rPr kumimoji="1" lang="zh-CN" altLang="en-US" sz="2400" b="1">
                <a:latin typeface="Times New Roman" pitchFamily="18" charset="0"/>
                <a:ea typeface="仿宋_GB2312" pitchFamily="49" charset="-122"/>
                <a:cs typeface="Times New Roman" pitchFamily="18" charset="0"/>
              </a:rPr>
              <a:t>对方走</a:t>
            </a:r>
            <a:r>
              <a:rPr kumimoji="1" lang="en-US" altLang="zh-CN" sz="2400" b="1">
                <a:latin typeface="Times New Roman" pitchFamily="18" charset="0"/>
                <a:ea typeface="仿宋_GB2312" pitchFamily="49" charset="-122"/>
                <a:cs typeface="Times New Roman" pitchFamily="18" charset="0"/>
              </a:rPr>
              <a:t>)</a:t>
            </a:r>
          </a:p>
        </p:txBody>
      </p:sp>
      <p:sp>
        <p:nvSpPr>
          <p:cNvPr id="133165" name="Rectangle 46"/>
          <p:cNvSpPr>
            <a:spLocks noChangeArrowheads="1"/>
          </p:cNvSpPr>
          <p:nvPr/>
        </p:nvSpPr>
        <p:spPr bwMode="auto">
          <a:xfrm>
            <a:off x="6781800" y="665163"/>
            <a:ext cx="18288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pPr>
            <a:r>
              <a:rPr kumimoji="1" lang="zh-CN" altLang="en-US" sz="2400" b="1">
                <a:latin typeface="Times New Roman" pitchFamily="18" charset="0"/>
                <a:ea typeface="仿宋_GB2312" pitchFamily="49" charset="-122"/>
                <a:cs typeface="Times New Roman" pitchFamily="18" charset="0"/>
              </a:rPr>
              <a:t>博弈树  </a:t>
            </a:r>
            <a:r>
              <a:rPr kumimoji="1" lang="en-US" altLang="zh-CN" sz="2400" b="1">
                <a:latin typeface="Times New Roman" pitchFamily="18" charset="0"/>
                <a:ea typeface="仿宋_GB2312" pitchFamily="49" charset="-122"/>
                <a:cs typeface="Times New Roman" pitchFamily="18" charset="0"/>
              </a:rPr>
              <a:t>0</a:t>
            </a:r>
            <a:r>
              <a:rPr kumimoji="1" lang="zh-CN" altLang="en-US" sz="2400" b="1">
                <a:latin typeface="Times New Roman" pitchFamily="18" charset="0"/>
                <a:ea typeface="仿宋_GB2312" pitchFamily="49" charset="-122"/>
                <a:cs typeface="Times New Roman" pitchFamily="18" charset="0"/>
              </a:rPr>
              <a:t>级</a:t>
            </a:r>
          </a:p>
        </p:txBody>
      </p:sp>
      <p:sp>
        <p:nvSpPr>
          <p:cNvPr id="133166" name="Rectangle 47"/>
          <p:cNvSpPr>
            <a:spLocks noChangeArrowheads="1"/>
          </p:cNvSpPr>
          <p:nvPr/>
        </p:nvSpPr>
        <p:spPr bwMode="auto">
          <a:xfrm>
            <a:off x="7924800" y="4246563"/>
            <a:ext cx="6858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pPr>
            <a:r>
              <a:rPr kumimoji="1" lang="en-US" altLang="zh-CN" sz="2400" b="1">
                <a:latin typeface="Times New Roman" pitchFamily="18" charset="0"/>
                <a:ea typeface="仿宋_GB2312" pitchFamily="49" charset="-122"/>
                <a:cs typeface="Times New Roman" pitchFamily="18" charset="0"/>
              </a:rPr>
              <a:t>3</a:t>
            </a:r>
            <a:r>
              <a:rPr kumimoji="1" lang="zh-CN" altLang="en-US" sz="2400" b="1">
                <a:latin typeface="Times New Roman" pitchFamily="18" charset="0"/>
                <a:ea typeface="仿宋_GB2312" pitchFamily="49" charset="-122"/>
                <a:cs typeface="Times New Roman" pitchFamily="18" charset="0"/>
              </a:rPr>
              <a:t>级</a:t>
            </a:r>
          </a:p>
        </p:txBody>
      </p:sp>
      <p:sp>
        <p:nvSpPr>
          <p:cNvPr id="133167" name="Rectangle 48"/>
          <p:cNvSpPr>
            <a:spLocks noChangeArrowheads="1"/>
          </p:cNvSpPr>
          <p:nvPr/>
        </p:nvSpPr>
        <p:spPr bwMode="auto">
          <a:xfrm>
            <a:off x="7924800" y="1503363"/>
            <a:ext cx="6858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pPr>
            <a:r>
              <a:rPr kumimoji="1" lang="en-US" altLang="zh-CN" sz="2400" b="1">
                <a:latin typeface="Times New Roman" pitchFamily="18" charset="0"/>
                <a:ea typeface="仿宋_GB2312" pitchFamily="49" charset="-122"/>
                <a:cs typeface="Times New Roman" pitchFamily="18" charset="0"/>
              </a:rPr>
              <a:t>1</a:t>
            </a:r>
            <a:r>
              <a:rPr kumimoji="1" lang="zh-CN" altLang="en-US" sz="2400" b="1">
                <a:latin typeface="Times New Roman" pitchFamily="18" charset="0"/>
                <a:ea typeface="仿宋_GB2312" pitchFamily="49" charset="-122"/>
                <a:cs typeface="Times New Roman" pitchFamily="18" charset="0"/>
              </a:rPr>
              <a:t>级</a:t>
            </a:r>
          </a:p>
        </p:txBody>
      </p:sp>
      <p:sp>
        <p:nvSpPr>
          <p:cNvPr id="133168" name="Rectangle 49"/>
          <p:cNvSpPr>
            <a:spLocks noChangeArrowheads="1"/>
          </p:cNvSpPr>
          <p:nvPr/>
        </p:nvSpPr>
        <p:spPr bwMode="auto">
          <a:xfrm>
            <a:off x="7924800" y="2874963"/>
            <a:ext cx="6858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pPr>
            <a:r>
              <a:rPr kumimoji="1" lang="en-US" altLang="zh-CN" sz="2400" b="1">
                <a:latin typeface="Times New Roman" pitchFamily="18" charset="0"/>
                <a:ea typeface="仿宋_GB2312" pitchFamily="49" charset="-122"/>
                <a:cs typeface="Times New Roman" pitchFamily="18" charset="0"/>
              </a:rPr>
              <a:t>2</a:t>
            </a:r>
            <a:r>
              <a:rPr kumimoji="1" lang="zh-CN" altLang="en-US" sz="2400" b="1">
                <a:latin typeface="Times New Roman" pitchFamily="18" charset="0"/>
                <a:ea typeface="仿宋_GB2312" pitchFamily="49" charset="-122"/>
                <a:cs typeface="Times New Roman" pitchFamily="18" charset="0"/>
              </a:rPr>
              <a:t>级</a:t>
            </a:r>
          </a:p>
        </p:txBody>
      </p:sp>
      <p:sp>
        <p:nvSpPr>
          <p:cNvPr id="133169" name="Text Box 50"/>
          <p:cNvSpPr txBox="1">
            <a:spLocks noChangeArrowheads="1"/>
          </p:cNvSpPr>
          <p:nvPr/>
        </p:nvSpPr>
        <p:spPr bwMode="auto">
          <a:xfrm>
            <a:off x="250825" y="1427163"/>
            <a:ext cx="21875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b="1">
                <a:latin typeface="Times New Roman" pitchFamily="18" charset="0"/>
                <a:ea typeface="仿宋_GB2312" pitchFamily="49" charset="-122"/>
                <a:cs typeface="Times New Roman" pitchFamily="18" charset="0"/>
              </a:rPr>
              <a:t>不管对方怎样走都能取胜</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7" name="Rectangle 2"/>
          <p:cNvSpPr>
            <a:spLocks noChangeArrowheads="1"/>
          </p:cNvSpPr>
          <p:nvPr/>
        </p:nvSpPr>
        <p:spPr bwMode="auto">
          <a:xfrm>
            <a:off x="1187450" y="0"/>
            <a:ext cx="662463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400" b="1" dirty="0">
                <a:solidFill>
                  <a:schemeClr val="accent2"/>
                </a:solidFill>
                <a:latin typeface="方正姚体" pitchFamily="2" charset="-122"/>
                <a:ea typeface="方正姚体" pitchFamily="2" charset="-122"/>
                <a:cs typeface="+mj-cs"/>
              </a:rPr>
              <a:t>极大极小过程</a:t>
            </a:r>
          </a:p>
        </p:txBody>
      </p:sp>
      <p:sp>
        <p:nvSpPr>
          <p:cNvPr id="134148" name="Text Box 3"/>
          <p:cNvSpPr txBox="1">
            <a:spLocks noChangeArrowheads="1"/>
          </p:cNvSpPr>
          <p:nvPr/>
        </p:nvSpPr>
        <p:spPr bwMode="auto">
          <a:xfrm>
            <a:off x="107504" y="872716"/>
            <a:ext cx="8677275" cy="6002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342900" indent="-342900" eaLnBrk="1" hangingPunct="1">
              <a:lnSpc>
                <a:spcPct val="105000"/>
              </a:lnSpc>
              <a:spcBef>
                <a:spcPts val="600"/>
              </a:spcBef>
              <a:buFont typeface="Arial" pitchFamily="34" charset="0"/>
              <a:buChar char="•"/>
            </a:pPr>
            <a:r>
              <a:rPr lang="zh-CN" altLang="en-US" sz="2200" b="1" dirty="0" smtClean="0">
                <a:solidFill>
                  <a:srgbClr val="3333FF"/>
                </a:solidFill>
                <a:latin typeface="Times New Roman" pitchFamily="18" charset="0"/>
                <a:ea typeface="幼圆" pitchFamily="49" charset="-122"/>
                <a:cs typeface="Times New Roman" pitchFamily="18" charset="0"/>
              </a:rPr>
              <a:t>对</a:t>
            </a:r>
            <a:r>
              <a:rPr lang="zh-CN" altLang="en-US" sz="2200" b="1" dirty="0">
                <a:solidFill>
                  <a:srgbClr val="3333FF"/>
                </a:solidFill>
                <a:latin typeface="Times New Roman" pitchFamily="18" charset="0"/>
                <a:ea typeface="幼圆" pitchFamily="49" charset="-122"/>
                <a:cs typeface="Times New Roman" pitchFamily="18" charset="0"/>
              </a:rPr>
              <a:t>简单的博弈问题，可生成整个博弈树</a:t>
            </a:r>
            <a:r>
              <a:rPr lang="zh-CN" altLang="en-US" sz="2200" b="1" dirty="0">
                <a:latin typeface="Times New Roman" pitchFamily="18" charset="0"/>
                <a:ea typeface="幼圆" pitchFamily="49" charset="-122"/>
                <a:cs typeface="Times New Roman" pitchFamily="18" charset="0"/>
              </a:rPr>
              <a:t>，找到必胜的策略。</a:t>
            </a:r>
          </a:p>
          <a:p>
            <a:pPr marL="342900" indent="-342900" eaLnBrk="1" hangingPunct="1">
              <a:lnSpc>
                <a:spcPct val="105000"/>
              </a:lnSpc>
              <a:spcBef>
                <a:spcPts val="600"/>
              </a:spcBef>
              <a:buFont typeface="Arial" pitchFamily="34" charset="0"/>
              <a:buChar char="•"/>
            </a:pPr>
            <a:r>
              <a:rPr lang="zh-CN" altLang="en-US" sz="2200" b="1" dirty="0" smtClean="0">
                <a:latin typeface="Times New Roman" pitchFamily="18" charset="0"/>
                <a:ea typeface="幼圆" pitchFamily="49" charset="-122"/>
                <a:cs typeface="Times New Roman" pitchFamily="18" charset="0"/>
              </a:rPr>
              <a:t>对于</a:t>
            </a:r>
            <a:r>
              <a:rPr lang="zh-CN" altLang="en-US" sz="2200" b="1" dirty="0">
                <a:solidFill>
                  <a:srgbClr val="3333FF"/>
                </a:solidFill>
                <a:latin typeface="Times New Roman" pitchFamily="18" charset="0"/>
                <a:ea typeface="幼圆" pitchFamily="49" charset="-122"/>
                <a:cs typeface="Times New Roman" pitchFamily="18" charset="0"/>
              </a:rPr>
              <a:t>复杂的博弈问题</a:t>
            </a:r>
            <a:r>
              <a:rPr lang="zh-CN" altLang="en-US" sz="2200" b="1" dirty="0">
                <a:latin typeface="Times New Roman" pitchFamily="18" charset="0"/>
                <a:ea typeface="幼圆" pitchFamily="49" charset="-122"/>
                <a:cs typeface="Times New Roman" pitchFamily="18" charset="0"/>
              </a:rPr>
              <a:t>，不可能生成整个搜索树</a:t>
            </a:r>
            <a:r>
              <a:rPr lang="zh-CN" altLang="en-US" sz="2200" b="1" dirty="0" smtClean="0">
                <a:latin typeface="Times New Roman" pitchFamily="18" charset="0"/>
                <a:ea typeface="幼圆" pitchFamily="49" charset="-122"/>
                <a:cs typeface="Times New Roman" pitchFamily="18" charset="0"/>
              </a:rPr>
              <a:t>，</a:t>
            </a:r>
            <a:r>
              <a:rPr lang="zh-CN" altLang="en-US" sz="2200" b="1" dirty="0">
                <a:latin typeface="Times New Roman" pitchFamily="18" charset="0"/>
                <a:ea typeface="幼圆" pitchFamily="49" charset="-122"/>
                <a:cs typeface="Times New Roman" pitchFamily="18" charset="0"/>
              </a:rPr>
              <a:t>只能</a:t>
            </a:r>
            <a:r>
              <a:rPr lang="zh-CN" altLang="en-US" sz="2200" b="1" dirty="0" smtClean="0">
                <a:latin typeface="Times New Roman" pitchFamily="18" charset="0"/>
                <a:ea typeface="幼圆" pitchFamily="49" charset="-122"/>
                <a:cs typeface="Times New Roman" pitchFamily="18" charset="0"/>
              </a:rPr>
              <a:t>用</a:t>
            </a:r>
            <a:r>
              <a:rPr lang="zh-CN" altLang="en-US" sz="2200" b="1" dirty="0">
                <a:latin typeface="Times New Roman" pitchFamily="18" charset="0"/>
                <a:ea typeface="幼圆" pitchFamily="49" charset="-122"/>
                <a:cs typeface="Times New Roman" pitchFamily="18" charset="0"/>
              </a:rPr>
              <a:t>当前正在考察</a:t>
            </a:r>
            <a:r>
              <a:rPr lang="zh-CN" altLang="en-US" sz="2200" b="1" dirty="0" smtClean="0">
                <a:latin typeface="Times New Roman" pitchFamily="18" charset="0"/>
                <a:ea typeface="幼圆" pitchFamily="49" charset="-122"/>
                <a:cs typeface="Times New Roman" pitchFamily="18" charset="0"/>
              </a:rPr>
              <a:t>的结点</a:t>
            </a:r>
            <a:r>
              <a:rPr lang="zh-CN" altLang="en-US" sz="2200" b="1" dirty="0" smtClean="0">
                <a:solidFill>
                  <a:srgbClr val="3333FF"/>
                </a:solidFill>
                <a:latin typeface="Times New Roman" pitchFamily="18" charset="0"/>
                <a:ea typeface="幼圆" pitchFamily="49" charset="-122"/>
                <a:cs typeface="Times New Roman" pitchFamily="18" charset="0"/>
              </a:rPr>
              <a:t>生成</a:t>
            </a:r>
            <a:r>
              <a:rPr lang="zh-CN" altLang="en-US" sz="2200" b="1" dirty="0">
                <a:solidFill>
                  <a:srgbClr val="3333FF"/>
                </a:solidFill>
                <a:latin typeface="Times New Roman" pitchFamily="18" charset="0"/>
                <a:ea typeface="幼圆" pitchFamily="49" charset="-122"/>
                <a:cs typeface="Times New Roman" pitchFamily="18" charset="0"/>
              </a:rPr>
              <a:t>一棵部分博弈树，并利用估价函数</a:t>
            </a:r>
            <a:r>
              <a:rPr lang="en-US" altLang="zh-CN" sz="2200" b="1" dirty="0">
                <a:solidFill>
                  <a:srgbClr val="3333FF"/>
                </a:solidFill>
                <a:latin typeface="Times New Roman" pitchFamily="18" charset="0"/>
                <a:ea typeface="幼圆" pitchFamily="49" charset="-122"/>
                <a:cs typeface="Times New Roman" pitchFamily="18" charset="0"/>
              </a:rPr>
              <a:t>f(n)</a:t>
            </a:r>
            <a:r>
              <a:rPr lang="zh-CN" altLang="en-US" sz="2200" b="1" dirty="0">
                <a:solidFill>
                  <a:srgbClr val="3333FF"/>
                </a:solidFill>
                <a:latin typeface="Times New Roman" pitchFamily="18" charset="0"/>
                <a:ea typeface="幼圆" pitchFamily="49" charset="-122"/>
                <a:cs typeface="Times New Roman" pitchFamily="18" charset="0"/>
              </a:rPr>
              <a:t>对</a:t>
            </a:r>
            <a:r>
              <a:rPr lang="zh-CN" altLang="en-US" sz="2200" b="1" dirty="0" smtClean="0">
                <a:solidFill>
                  <a:srgbClr val="3333FF"/>
                </a:solidFill>
                <a:latin typeface="Times New Roman" pitchFamily="18" charset="0"/>
                <a:ea typeface="幼圆" pitchFamily="49" charset="-122"/>
                <a:cs typeface="Times New Roman" pitchFamily="18" charset="0"/>
              </a:rPr>
              <a:t>叶结点进行</a:t>
            </a:r>
            <a:r>
              <a:rPr lang="zh-CN" altLang="en-US" sz="2200" b="1" dirty="0">
                <a:solidFill>
                  <a:srgbClr val="3333FF"/>
                </a:solidFill>
                <a:latin typeface="Times New Roman" pitchFamily="18" charset="0"/>
                <a:ea typeface="幼圆" pitchFamily="49" charset="-122"/>
                <a:cs typeface="Times New Roman" pitchFamily="18" charset="0"/>
              </a:rPr>
              <a:t>静态估值</a:t>
            </a:r>
            <a:r>
              <a:rPr lang="zh-CN" altLang="en-US" sz="2200" b="1" dirty="0">
                <a:latin typeface="Times New Roman" pitchFamily="18" charset="0"/>
                <a:ea typeface="幼圆" pitchFamily="49" charset="-122"/>
                <a:cs typeface="Times New Roman" pitchFamily="18" charset="0"/>
              </a:rPr>
              <a:t>。</a:t>
            </a:r>
          </a:p>
          <a:p>
            <a:pPr marL="342900" indent="-342900" eaLnBrk="1" hangingPunct="1">
              <a:lnSpc>
                <a:spcPct val="105000"/>
              </a:lnSpc>
              <a:spcBef>
                <a:spcPts val="600"/>
              </a:spcBef>
              <a:buFont typeface="Arial" pitchFamily="34" charset="0"/>
              <a:buChar char="•"/>
            </a:pPr>
            <a:r>
              <a:rPr lang="zh-CN" altLang="en-US" sz="2200" b="1" dirty="0">
                <a:solidFill>
                  <a:srgbClr val="00B050"/>
                </a:solidFill>
                <a:latin typeface="Times New Roman" pitchFamily="18" charset="0"/>
                <a:ea typeface="幼圆" pitchFamily="49" charset="-122"/>
                <a:cs typeface="Times New Roman" pitchFamily="18" charset="0"/>
              </a:rPr>
              <a:t>这棵部分博弈树的树叶不再与棋局的终局相对应，我们把这种棋局称为截止局</a:t>
            </a:r>
            <a:r>
              <a:rPr lang="zh-CN" altLang="en-US" sz="2200" b="1" dirty="0" smtClean="0">
                <a:solidFill>
                  <a:srgbClr val="00B050"/>
                </a:solidFill>
                <a:latin typeface="Times New Roman" pitchFamily="18" charset="0"/>
                <a:ea typeface="幼圆" pitchFamily="49" charset="-122"/>
                <a:cs typeface="Times New Roman" pitchFamily="18" charset="0"/>
              </a:rPr>
              <a:t>。</a:t>
            </a:r>
            <a:endParaRPr lang="en-US" altLang="zh-CN" sz="2200" b="1" dirty="0" smtClean="0">
              <a:solidFill>
                <a:srgbClr val="00B050"/>
              </a:solidFill>
              <a:latin typeface="Times New Roman" pitchFamily="18" charset="0"/>
              <a:ea typeface="幼圆" pitchFamily="49" charset="-122"/>
              <a:cs typeface="Times New Roman" pitchFamily="18" charset="0"/>
            </a:endParaRPr>
          </a:p>
          <a:p>
            <a:pPr marL="342900" indent="-342900" eaLnBrk="1" hangingPunct="1">
              <a:lnSpc>
                <a:spcPct val="105000"/>
              </a:lnSpc>
              <a:spcBef>
                <a:spcPct val="10000"/>
              </a:spcBef>
              <a:buFont typeface="Arial" pitchFamily="34" charset="0"/>
              <a:buChar char="•"/>
            </a:pPr>
            <a:endParaRPr lang="zh-CN" altLang="en-US" sz="900" b="1" dirty="0">
              <a:solidFill>
                <a:srgbClr val="0000CC"/>
              </a:solidFill>
              <a:latin typeface="Times New Roman" pitchFamily="18" charset="0"/>
              <a:ea typeface="幼圆" pitchFamily="49" charset="-122"/>
              <a:cs typeface="Times New Roman" pitchFamily="18" charset="0"/>
            </a:endParaRPr>
          </a:p>
          <a:p>
            <a:pPr marL="342900" indent="-342900" eaLnBrk="1" hangingPunct="1">
              <a:lnSpc>
                <a:spcPct val="105000"/>
              </a:lnSpc>
              <a:spcBef>
                <a:spcPct val="10000"/>
              </a:spcBef>
              <a:buFont typeface="Arial" pitchFamily="34" charset="0"/>
              <a:buChar char="•"/>
            </a:pPr>
            <a:r>
              <a:rPr lang="zh-CN" altLang="en-US" sz="2200" b="1" dirty="0" smtClean="0">
                <a:latin typeface="Times New Roman" pitchFamily="18" charset="0"/>
                <a:ea typeface="幼圆" pitchFamily="49" charset="-122"/>
                <a:cs typeface="Times New Roman" pitchFamily="18" charset="0"/>
              </a:rPr>
              <a:t>估值：</a:t>
            </a:r>
            <a:endParaRPr lang="en-US" altLang="zh-CN" sz="2200" b="1" dirty="0" smtClean="0">
              <a:latin typeface="Times New Roman" pitchFamily="18" charset="0"/>
              <a:ea typeface="幼圆" pitchFamily="49" charset="-122"/>
              <a:cs typeface="Times New Roman" pitchFamily="18" charset="0"/>
            </a:endParaRPr>
          </a:p>
          <a:p>
            <a:pPr marL="1085850" lvl="1" indent="-342900" eaLnBrk="1" hangingPunct="1">
              <a:lnSpc>
                <a:spcPct val="105000"/>
              </a:lnSpc>
              <a:spcBef>
                <a:spcPct val="10000"/>
              </a:spcBef>
              <a:buFont typeface="Arial" pitchFamily="34" charset="0"/>
              <a:buChar char="•"/>
            </a:pPr>
            <a:r>
              <a:rPr lang="zh-CN" altLang="en-US" sz="2200" b="1" dirty="0" smtClean="0">
                <a:solidFill>
                  <a:srgbClr val="3333FF"/>
                </a:solidFill>
                <a:latin typeface="Times New Roman" pitchFamily="18" charset="0"/>
                <a:ea typeface="幼圆" pitchFamily="49" charset="-122"/>
                <a:cs typeface="Times New Roman" pitchFamily="18" charset="0"/>
              </a:rPr>
              <a:t>对叶结点的估值：将棋局的“胜”，“负”与“和”用不同的得分表示</a:t>
            </a:r>
          </a:p>
          <a:p>
            <a:pPr marL="1085850" lvl="1" indent="-342900" eaLnBrk="1" hangingPunct="1">
              <a:lnSpc>
                <a:spcPct val="105000"/>
              </a:lnSpc>
              <a:spcBef>
                <a:spcPct val="10000"/>
              </a:spcBef>
              <a:buFont typeface="Arial" pitchFamily="34" charset="0"/>
              <a:buChar char="•"/>
            </a:pPr>
            <a:r>
              <a:rPr lang="zh-CN" altLang="en-US" sz="2200" b="1" dirty="0" smtClean="0">
                <a:solidFill>
                  <a:srgbClr val="3333FF"/>
                </a:solidFill>
                <a:latin typeface="Times New Roman" pitchFamily="18" charset="0"/>
                <a:ea typeface="幼圆" pitchFamily="49" charset="-122"/>
                <a:cs typeface="Times New Roman" pitchFamily="18" charset="0"/>
              </a:rPr>
              <a:t>计算非叶结点的值，必须从叶结点开始向上倒退（极大极小过程）：</a:t>
            </a:r>
          </a:p>
          <a:p>
            <a:pPr marL="1485900" lvl="2" indent="-342900" eaLnBrk="1" hangingPunct="1">
              <a:buFont typeface="Arial" pitchFamily="34" charset="0"/>
              <a:buChar char="•"/>
            </a:pPr>
            <a:r>
              <a:rPr kumimoji="1" lang="zh-CN" altLang="en-US" sz="2000" dirty="0" smtClean="0">
                <a:latin typeface="Times New Roman" pitchFamily="18" charset="0"/>
                <a:ea typeface="仿宋_GB2312" pitchFamily="49" charset="-122"/>
                <a:cs typeface="Times New Roman" pitchFamily="18" charset="0"/>
              </a:rPr>
              <a:t>对于</a:t>
            </a:r>
            <a:r>
              <a:rPr lang="en-US" altLang="zh-CN" sz="2000" dirty="0">
                <a:latin typeface="Times New Roman" pitchFamily="18" charset="0"/>
                <a:ea typeface="仿宋_GB2312" pitchFamily="49" charset="-122"/>
                <a:cs typeface="Times New Roman" pitchFamily="18" charset="0"/>
              </a:rPr>
              <a:t>MAX</a:t>
            </a:r>
            <a:r>
              <a:rPr lang="zh-CN" altLang="en-US" sz="2000" dirty="0">
                <a:latin typeface="Times New Roman" pitchFamily="18" charset="0"/>
                <a:ea typeface="仿宋_GB2312" pitchFamily="49" charset="-122"/>
                <a:cs typeface="Times New Roman" pitchFamily="18" charset="0"/>
              </a:rPr>
              <a:t>（</a:t>
            </a:r>
            <a:r>
              <a:rPr kumimoji="1" lang="zh-CN" altLang="en-US" sz="2000" dirty="0">
                <a:latin typeface="Times New Roman" pitchFamily="18" charset="0"/>
                <a:ea typeface="仿宋_GB2312" pitchFamily="49" charset="-122"/>
                <a:cs typeface="Times New Roman" pitchFamily="18" charset="0"/>
              </a:rPr>
              <a:t>或）结点 </a:t>
            </a:r>
            <a:r>
              <a:rPr lang="zh-CN" altLang="en-US" sz="2000" dirty="0">
                <a:latin typeface="Times New Roman" pitchFamily="18" charset="0"/>
                <a:ea typeface="仿宋_GB2312" pitchFamily="49" charset="-122"/>
                <a:cs typeface="Times New Roman" pitchFamily="18" charset="0"/>
              </a:rPr>
              <a:t>，由于</a:t>
            </a:r>
            <a:r>
              <a:rPr lang="en-US" altLang="zh-CN" sz="2000" dirty="0">
                <a:latin typeface="Times New Roman" pitchFamily="18" charset="0"/>
                <a:ea typeface="仿宋_GB2312" pitchFamily="49" charset="-122"/>
                <a:cs typeface="Times New Roman" pitchFamily="18" charset="0"/>
              </a:rPr>
              <a:t>MAX </a:t>
            </a:r>
            <a:r>
              <a:rPr lang="zh-CN" altLang="en-US" sz="2000" dirty="0">
                <a:latin typeface="Times New Roman" pitchFamily="18" charset="0"/>
                <a:ea typeface="仿宋_GB2312" pitchFamily="49" charset="-122"/>
                <a:cs typeface="Times New Roman" pitchFamily="18" charset="0"/>
              </a:rPr>
              <a:t>方总是选择估值最大的走步，因此，</a:t>
            </a:r>
            <a:r>
              <a:rPr lang="en-US" altLang="zh-CN" sz="2000" dirty="0" smtClean="0">
                <a:latin typeface="Times New Roman" pitchFamily="18" charset="0"/>
                <a:ea typeface="仿宋_GB2312" pitchFamily="49" charset="-122"/>
                <a:cs typeface="Times New Roman" pitchFamily="18" charset="0"/>
              </a:rPr>
              <a:t>MAX</a:t>
            </a:r>
            <a:r>
              <a:rPr lang="zh-CN" altLang="en-US" sz="2000" dirty="0" smtClean="0">
                <a:latin typeface="Times New Roman" pitchFamily="18" charset="0"/>
                <a:ea typeface="仿宋_GB2312" pitchFamily="49" charset="-122"/>
                <a:cs typeface="Times New Roman" pitchFamily="18" charset="0"/>
              </a:rPr>
              <a:t>结点的</a:t>
            </a:r>
            <a:r>
              <a:rPr lang="zh-CN" altLang="en-US" sz="2000" dirty="0">
                <a:latin typeface="Times New Roman" pitchFamily="18" charset="0"/>
                <a:ea typeface="仿宋_GB2312" pitchFamily="49" charset="-122"/>
                <a:cs typeface="Times New Roman" pitchFamily="18" charset="0"/>
              </a:rPr>
              <a:t>倒退值应该</a:t>
            </a:r>
            <a:r>
              <a:rPr kumimoji="1" lang="zh-CN" altLang="en-US" sz="2000" dirty="0">
                <a:latin typeface="Times New Roman" pitchFamily="18" charset="0"/>
                <a:ea typeface="仿宋_GB2312" pitchFamily="49" charset="-122"/>
                <a:cs typeface="Times New Roman" pitchFamily="18" charset="0"/>
              </a:rPr>
              <a:t>取其全部后继结点值中的最大值。</a:t>
            </a:r>
          </a:p>
          <a:p>
            <a:pPr marL="1485900" lvl="2" indent="-342900" eaLnBrk="1" hangingPunct="1">
              <a:buFont typeface="Arial" pitchFamily="34" charset="0"/>
              <a:buChar char="•"/>
            </a:pPr>
            <a:r>
              <a:rPr kumimoji="1" lang="zh-CN" altLang="en-US" sz="2000" dirty="0" smtClean="0">
                <a:latin typeface="Times New Roman" pitchFamily="18" charset="0"/>
                <a:ea typeface="仿宋_GB2312" pitchFamily="49" charset="-122"/>
                <a:cs typeface="Times New Roman" pitchFamily="18" charset="0"/>
              </a:rPr>
              <a:t>对于</a:t>
            </a:r>
            <a:r>
              <a:rPr lang="en-US" altLang="zh-CN" sz="2000" dirty="0">
                <a:latin typeface="Times New Roman" pitchFamily="18" charset="0"/>
                <a:ea typeface="仿宋_GB2312" pitchFamily="49" charset="-122"/>
                <a:cs typeface="Times New Roman" pitchFamily="18" charset="0"/>
              </a:rPr>
              <a:t>MIN</a:t>
            </a:r>
            <a:r>
              <a:rPr lang="zh-CN" altLang="en-US" sz="2000" dirty="0">
                <a:latin typeface="Times New Roman" pitchFamily="18" charset="0"/>
                <a:ea typeface="仿宋_GB2312" pitchFamily="49" charset="-122"/>
                <a:cs typeface="Times New Roman" pitchFamily="18" charset="0"/>
              </a:rPr>
              <a:t>（</a:t>
            </a:r>
            <a:r>
              <a:rPr kumimoji="1" lang="zh-CN" altLang="en-US" sz="2000" dirty="0">
                <a:latin typeface="Times New Roman" pitchFamily="18" charset="0"/>
                <a:ea typeface="仿宋_GB2312" pitchFamily="49" charset="-122"/>
                <a:cs typeface="Times New Roman" pitchFamily="18" charset="0"/>
              </a:rPr>
              <a:t>与）结点，</a:t>
            </a:r>
            <a:r>
              <a:rPr lang="zh-CN" altLang="en-US" sz="2000" dirty="0">
                <a:latin typeface="Times New Roman" pitchFamily="18" charset="0"/>
                <a:ea typeface="仿宋_GB2312" pitchFamily="49" charset="-122"/>
                <a:cs typeface="Times New Roman" pitchFamily="18" charset="0"/>
              </a:rPr>
              <a:t>由于</a:t>
            </a:r>
            <a:r>
              <a:rPr lang="en-US" altLang="zh-CN" sz="2000" dirty="0">
                <a:latin typeface="Times New Roman" pitchFamily="18" charset="0"/>
                <a:ea typeface="仿宋_GB2312" pitchFamily="49" charset="-122"/>
                <a:cs typeface="Times New Roman" pitchFamily="18" charset="0"/>
              </a:rPr>
              <a:t>MIN</a:t>
            </a:r>
            <a:r>
              <a:rPr lang="zh-CN" altLang="en-US" sz="2000" dirty="0">
                <a:latin typeface="Times New Roman" pitchFamily="18" charset="0"/>
                <a:ea typeface="仿宋_GB2312" pitchFamily="49" charset="-122"/>
                <a:cs typeface="Times New Roman" pitchFamily="18" charset="0"/>
              </a:rPr>
              <a:t>方总是选择使估值最小的走步，因此</a:t>
            </a:r>
            <a:r>
              <a:rPr lang="en-US" altLang="zh-CN" sz="2000" dirty="0" smtClean="0">
                <a:latin typeface="Times New Roman" pitchFamily="18" charset="0"/>
                <a:ea typeface="仿宋_GB2312" pitchFamily="49" charset="-122"/>
                <a:cs typeface="Times New Roman" pitchFamily="18" charset="0"/>
              </a:rPr>
              <a:t>MIN</a:t>
            </a:r>
            <a:r>
              <a:rPr lang="zh-CN" altLang="en-US" sz="2000" dirty="0" smtClean="0">
                <a:latin typeface="Times New Roman" pitchFamily="18" charset="0"/>
                <a:ea typeface="仿宋_GB2312" pitchFamily="49" charset="-122"/>
                <a:cs typeface="Times New Roman" pitchFamily="18" charset="0"/>
              </a:rPr>
              <a:t>结点的</a:t>
            </a:r>
            <a:r>
              <a:rPr lang="zh-CN" altLang="en-US" sz="2000" dirty="0">
                <a:latin typeface="Times New Roman" pitchFamily="18" charset="0"/>
                <a:ea typeface="仿宋_GB2312" pitchFamily="49" charset="-122"/>
                <a:cs typeface="Times New Roman" pitchFamily="18" charset="0"/>
              </a:rPr>
              <a:t>倒推值应</a:t>
            </a:r>
            <a:r>
              <a:rPr kumimoji="1" lang="zh-CN" altLang="en-US" sz="2000" dirty="0">
                <a:latin typeface="Times New Roman" pitchFamily="18" charset="0"/>
                <a:ea typeface="仿宋_GB2312" pitchFamily="49" charset="-122"/>
                <a:cs typeface="Times New Roman" pitchFamily="18" charset="0"/>
              </a:rPr>
              <a:t>取其全部后继结点值中的最小值</a:t>
            </a:r>
            <a:r>
              <a:rPr lang="zh-CN" altLang="en-US" sz="2000" dirty="0">
                <a:latin typeface="Times New Roman" pitchFamily="18" charset="0"/>
                <a:ea typeface="仿宋_GB2312" pitchFamily="49" charset="-122"/>
                <a:cs typeface="Times New Roman" pitchFamily="18" charset="0"/>
              </a:rPr>
              <a:t>。</a:t>
            </a:r>
          </a:p>
          <a:p>
            <a:pPr marL="1485900" lvl="2" indent="-342900" eaLnBrk="1" hangingPunct="1">
              <a:lnSpc>
                <a:spcPct val="105000"/>
              </a:lnSpc>
              <a:spcBef>
                <a:spcPct val="10000"/>
              </a:spcBef>
              <a:buFont typeface="Arial" pitchFamily="34" charset="0"/>
              <a:buChar char="•"/>
            </a:pPr>
            <a:r>
              <a:rPr lang="zh-CN" altLang="en-US" sz="2000" dirty="0">
                <a:latin typeface="Times New Roman" pitchFamily="18" charset="0"/>
                <a:ea typeface="仿宋_GB2312" pitchFamily="49" charset="-122"/>
                <a:cs typeface="Times New Roman" pitchFamily="18" charset="0"/>
              </a:rPr>
              <a:t>这样一步一步的计算倒推值，直至求出</a:t>
            </a:r>
            <a:r>
              <a:rPr lang="zh-CN" altLang="en-US" sz="2000" dirty="0" smtClean="0">
                <a:latin typeface="Times New Roman" pitchFamily="18" charset="0"/>
                <a:ea typeface="仿宋_GB2312" pitchFamily="49" charset="-122"/>
                <a:cs typeface="Times New Roman" pitchFamily="18" charset="0"/>
              </a:rPr>
              <a:t>初始结点的</a:t>
            </a:r>
            <a:r>
              <a:rPr lang="zh-CN" altLang="en-US" sz="2000" dirty="0">
                <a:latin typeface="Times New Roman" pitchFamily="18" charset="0"/>
                <a:ea typeface="仿宋_GB2312" pitchFamily="49" charset="-122"/>
                <a:cs typeface="Times New Roman" pitchFamily="18" charset="0"/>
              </a:rPr>
              <a:t>倒推值为止</a:t>
            </a:r>
            <a:r>
              <a:rPr lang="zh-CN" altLang="en-US" sz="2000" dirty="0" smtClean="0">
                <a:latin typeface="Times New Roman" pitchFamily="18" charset="0"/>
                <a:ea typeface="仿宋_GB2312" pitchFamily="49" charset="-122"/>
                <a:cs typeface="Times New Roman" pitchFamily="18" charset="0"/>
              </a:rPr>
              <a:t>。</a:t>
            </a:r>
            <a:endParaRPr lang="zh-CN" altLang="en-US" sz="2000" dirty="0">
              <a:latin typeface="Times New Roman" pitchFamily="18" charset="0"/>
              <a:ea typeface="仿宋_GB2312" pitchFamily="49" charset="-122"/>
              <a:cs typeface="Times New Roman" pitchFamily="18" charset="0"/>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1" name="Rectangle 4"/>
          <p:cNvSpPr>
            <a:spLocks noGrp="1" noChangeArrowheads="1"/>
          </p:cNvSpPr>
          <p:nvPr>
            <p:ph type="body" idx="1"/>
          </p:nvPr>
        </p:nvSpPr>
        <p:spPr>
          <a:xfrm>
            <a:off x="1981200" y="5553236"/>
            <a:ext cx="6392863" cy="533400"/>
          </a:xfrm>
        </p:spPr>
        <p:txBody>
          <a:bodyPr/>
          <a:lstStyle/>
          <a:p>
            <a:pPr eaLnBrk="1" hangingPunct="1">
              <a:buFontTx/>
              <a:buNone/>
            </a:pPr>
            <a:r>
              <a:rPr lang="zh-CN" altLang="en-US" smtClean="0"/>
              <a:t>用极大极小法标志博弈树的结点值</a:t>
            </a:r>
          </a:p>
        </p:txBody>
      </p:sp>
      <p:grpSp>
        <p:nvGrpSpPr>
          <p:cNvPr id="135172" name="Group 5"/>
          <p:cNvGrpSpPr>
            <a:grpSpLocks/>
          </p:cNvGrpSpPr>
          <p:nvPr/>
        </p:nvGrpSpPr>
        <p:grpSpPr bwMode="auto">
          <a:xfrm>
            <a:off x="457200" y="1189038"/>
            <a:ext cx="8229600" cy="4221163"/>
            <a:chOff x="288" y="749"/>
            <a:chExt cx="5184" cy="2659"/>
          </a:xfrm>
          <a:noFill/>
        </p:grpSpPr>
        <p:sp>
          <p:nvSpPr>
            <p:cNvPr id="135174" name="Oval 6"/>
            <p:cNvSpPr>
              <a:spLocks noChangeArrowheads="1"/>
            </p:cNvSpPr>
            <p:nvPr/>
          </p:nvSpPr>
          <p:spPr bwMode="auto">
            <a:xfrm>
              <a:off x="2208" y="2208"/>
              <a:ext cx="336" cy="288"/>
            </a:xfrm>
            <a:prstGeom prst="ellipse">
              <a:avLst/>
            </a:prstGeom>
            <a:grpFill/>
            <a:ln w="28575">
              <a:solidFill>
                <a:schemeClr val="tx1"/>
              </a:solidFill>
              <a:round/>
              <a:headEnd/>
              <a:tailEnd/>
            </a:ln>
          </p:spPr>
          <p:txBody>
            <a:bodyPr wrap="none" anchor="ctr"/>
            <a:lstStyle/>
            <a:p>
              <a:pPr algn="ctr"/>
              <a:r>
                <a:rPr kumimoji="1" lang="en-US" altLang="zh-CN" sz="2400">
                  <a:latin typeface="Times New Roman" pitchFamily="18" charset="0"/>
                </a:rPr>
                <a:t>1</a:t>
              </a:r>
            </a:p>
          </p:txBody>
        </p:sp>
        <p:sp>
          <p:nvSpPr>
            <p:cNvPr id="135175" name="Oval 7"/>
            <p:cNvSpPr>
              <a:spLocks noChangeArrowheads="1"/>
            </p:cNvSpPr>
            <p:nvPr/>
          </p:nvSpPr>
          <p:spPr bwMode="auto">
            <a:xfrm>
              <a:off x="1104" y="2208"/>
              <a:ext cx="336" cy="288"/>
            </a:xfrm>
            <a:prstGeom prst="ellipse">
              <a:avLst/>
            </a:prstGeom>
            <a:grpFill/>
            <a:ln w="28575">
              <a:solidFill>
                <a:schemeClr val="tx1"/>
              </a:solidFill>
              <a:round/>
              <a:headEnd/>
              <a:tailEnd/>
            </a:ln>
          </p:spPr>
          <p:txBody>
            <a:bodyPr wrap="none" anchor="ctr"/>
            <a:lstStyle/>
            <a:p>
              <a:pPr algn="ctr"/>
              <a:r>
                <a:rPr kumimoji="1" lang="en-US" altLang="zh-CN" sz="2400">
                  <a:latin typeface="Times New Roman" pitchFamily="18" charset="0"/>
                </a:rPr>
                <a:t>1</a:t>
              </a:r>
            </a:p>
          </p:txBody>
        </p:sp>
        <p:sp>
          <p:nvSpPr>
            <p:cNvPr id="135176" name="Oval 8"/>
            <p:cNvSpPr>
              <a:spLocks noChangeArrowheads="1"/>
            </p:cNvSpPr>
            <p:nvPr/>
          </p:nvSpPr>
          <p:spPr bwMode="auto">
            <a:xfrm>
              <a:off x="3888" y="1488"/>
              <a:ext cx="336" cy="288"/>
            </a:xfrm>
            <a:prstGeom prst="ellipse">
              <a:avLst/>
            </a:prstGeom>
            <a:grpFill/>
            <a:ln w="28575">
              <a:solidFill>
                <a:schemeClr val="tx1"/>
              </a:solidFill>
              <a:round/>
              <a:headEnd/>
              <a:tailEnd/>
            </a:ln>
          </p:spPr>
          <p:txBody>
            <a:bodyPr wrap="none" anchor="ctr"/>
            <a:lstStyle/>
            <a:p>
              <a:pPr algn="ctr"/>
              <a:r>
                <a:rPr kumimoji="1" lang="en-US" altLang="zh-CN" sz="2400">
                  <a:latin typeface="Times New Roman" pitchFamily="18" charset="0"/>
                </a:rPr>
                <a:t>-1</a:t>
              </a:r>
            </a:p>
          </p:txBody>
        </p:sp>
        <p:sp>
          <p:nvSpPr>
            <p:cNvPr id="135177" name="Oval 9"/>
            <p:cNvSpPr>
              <a:spLocks noChangeArrowheads="1"/>
            </p:cNvSpPr>
            <p:nvPr/>
          </p:nvSpPr>
          <p:spPr bwMode="auto">
            <a:xfrm>
              <a:off x="1728" y="1488"/>
              <a:ext cx="336" cy="288"/>
            </a:xfrm>
            <a:prstGeom prst="ellipse">
              <a:avLst/>
            </a:prstGeom>
            <a:grpFill/>
            <a:ln w="28575">
              <a:solidFill>
                <a:schemeClr val="tx1"/>
              </a:solidFill>
              <a:round/>
              <a:headEnd/>
              <a:tailEnd/>
            </a:ln>
          </p:spPr>
          <p:txBody>
            <a:bodyPr wrap="none" anchor="ctr"/>
            <a:lstStyle/>
            <a:p>
              <a:pPr algn="ctr"/>
              <a:r>
                <a:rPr kumimoji="1" lang="en-US" altLang="zh-CN" sz="2400">
                  <a:latin typeface="Times New Roman" pitchFamily="18" charset="0"/>
                </a:rPr>
                <a:t>1</a:t>
              </a:r>
            </a:p>
          </p:txBody>
        </p:sp>
        <p:sp>
          <p:nvSpPr>
            <p:cNvPr id="135178" name="Oval 10"/>
            <p:cNvSpPr>
              <a:spLocks noChangeArrowheads="1"/>
            </p:cNvSpPr>
            <p:nvPr/>
          </p:nvSpPr>
          <p:spPr bwMode="auto">
            <a:xfrm>
              <a:off x="2784" y="816"/>
              <a:ext cx="336" cy="288"/>
            </a:xfrm>
            <a:prstGeom prst="ellipse">
              <a:avLst/>
            </a:prstGeom>
            <a:grpFill/>
            <a:ln w="28575">
              <a:solidFill>
                <a:schemeClr val="tx1"/>
              </a:solidFill>
              <a:round/>
              <a:headEnd/>
              <a:tailEnd/>
            </a:ln>
          </p:spPr>
          <p:txBody>
            <a:bodyPr wrap="none" anchor="ctr"/>
            <a:lstStyle/>
            <a:p>
              <a:pPr algn="ctr"/>
              <a:r>
                <a:rPr kumimoji="1" lang="en-US" altLang="zh-CN" sz="2400">
                  <a:latin typeface="Times New Roman" pitchFamily="18" charset="0"/>
                </a:rPr>
                <a:t>1</a:t>
              </a:r>
            </a:p>
          </p:txBody>
        </p:sp>
        <p:sp>
          <p:nvSpPr>
            <p:cNvPr id="135179" name="Oval 11"/>
            <p:cNvSpPr>
              <a:spLocks noChangeArrowheads="1"/>
            </p:cNvSpPr>
            <p:nvPr/>
          </p:nvSpPr>
          <p:spPr bwMode="auto">
            <a:xfrm>
              <a:off x="1824" y="3120"/>
              <a:ext cx="336" cy="288"/>
            </a:xfrm>
            <a:prstGeom prst="ellipse">
              <a:avLst/>
            </a:prstGeom>
            <a:grpFill/>
            <a:ln w="28575">
              <a:solidFill>
                <a:schemeClr val="tx1"/>
              </a:solidFill>
              <a:round/>
              <a:headEnd/>
              <a:tailEnd/>
            </a:ln>
          </p:spPr>
          <p:txBody>
            <a:bodyPr wrap="none" anchor="ctr"/>
            <a:lstStyle/>
            <a:p>
              <a:pPr algn="ctr"/>
              <a:r>
                <a:rPr kumimoji="1" lang="en-US" altLang="zh-CN" sz="2400">
                  <a:latin typeface="Times New Roman" pitchFamily="18" charset="0"/>
                </a:rPr>
                <a:t>1</a:t>
              </a:r>
            </a:p>
          </p:txBody>
        </p:sp>
        <p:sp>
          <p:nvSpPr>
            <p:cNvPr id="135180" name="Oval 12"/>
            <p:cNvSpPr>
              <a:spLocks noChangeArrowheads="1"/>
            </p:cNvSpPr>
            <p:nvPr/>
          </p:nvSpPr>
          <p:spPr bwMode="auto">
            <a:xfrm>
              <a:off x="720" y="3120"/>
              <a:ext cx="336" cy="288"/>
            </a:xfrm>
            <a:prstGeom prst="ellipse">
              <a:avLst/>
            </a:prstGeom>
            <a:grpFill/>
            <a:ln w="28575">
              <a:solidFill>
                <a:schemeClr val="tx1"/>
              </a:solidFill>
              <a:round/>
              <a:headEnd/>
              <a:tailEnd/>
            </a:ln>
          </p:spPr>
          <p:txBody>
            <a:bodyPr wrap="none" anchor="ctr"/>
            <a:lstStyle/>
            <a:p>
              <a:pPr algn="ctr"/>
              <a:r>
                <a:rPr kumimoji="1" lang="en-US" altLang="zh-CN" sz="2400">
                  <a:latin typeface="Times New Roman" pitchFamily="18" charset="0"/>
                </a:rPr>
                <a:t>1</a:t>
              </a:r>
            </a:p>
          </p:txBody>
        </p:sp>
        <p:sp>
          <p:nvSpPr>
            <p:cNvPr id="135181" name="Oval 13"/>
            <p:cNvSpPr>
              <a:spLocks noChangeArrowheads="1"/>
            </p:cNvSpPr>
            <p:nvPr/>
          </p:nvSpPr>
          <p:spPr bwMode="auto">
            <a:xfrm>
              <a:off x="3360" y="2208"/>
              <a:ext cx="336" cy="288"/>
            </a:xfrm>
            <a:prstGeom prst="ellipse">
              <a:avLst/>
            </a:prstGeom>
            <a:grpFill/>
            <a:ln w="28575">
              <a:solidFill>
                <a:schemeClr val="tx1"/>
              </a:solidFill>
              <a:round/>
              <a:headEnd/>
              <a:tailEnd/>
            </a:ln>
          </p:spPr>
          <p:txBody>
            <a:bodyPr wrap="none" anchor="ctr"/>
            <a:lstStyle/>
            <a:p>
              <a:pPr algn="ctr"/>
              <a:r>
                <a:rPr kumimoji="1" lang="en-US" altLang="zh-CN" sz="2400">
                  <a:latin typeface="Times New Roman" pitchFamily="18" charset="0"/>
                </a:rPr>
                <a:t>0</a:t>
              </a:r>
            </a:p>
          </p:txBody>
        </p:sp>
        <p:sp>
          <p:nvSpPr>
            <p:cNvPr id="135182" name="Oval 14"/>
            <p:cNvSpPr>
              <a:spLocks noChangeArrowheads="1"/>
            </p:cNvSpPr>
            <p:nvPr/>
          </p:nvSpPr>
          <p:spPr bwMode="auto">
            <a:xfrm>
              <a:off x="4128" y="3120"/>
              <a:ext cx="336" cy="288"/>
            </a:xfrm>
            <a:prstGeom prst="ellipse">
              <a:avLst/>
            </a:prstGeom>
            <a:grpFill/>
            <a:ln w="28575">
              <a:solidFill>
                <a:schemeClr val="tx1"/>
              </a:solidFill>
              <a:round/>
              <a:headEnd/>
              <a:tailEnd/>
            </a:ln>
          </p:spPr>
          <p:txBody>
            <a:bodyPr wrap="none" anchor="ctr"/>
            <a:lstStyle/>
            <a:p>
              <a:pPr algn="ctr"/>
              <a:r>
                <a:rPr kumimoji="1" lang="en-US" altLang="zh-CN" sz="2400">
                  <a:latin typeface="Times New Roman" pitchFamily="18" charset="0"/>
                </a:rPr>
                <a:t>-1</a:t>
              </a:r>
            </a:p>
          </p:txBody>
        </p:sp>
        <p:sp>
          <p:nvSpPr>
            <p:cNvPr id="135183" name="Oval 15"/>
            <p:cNvSpPr>
              <a:spLocks noChangeArrowheads="1"/>
            </p:cNvSpPr>
            <p:nvPr/>
          </p:nvSpPr>
          <p:spPr bwMode="auto">
            <a:xfrm>
              <a:off x="4752" y="3120"/>
              <a:ext cx="336" cy="288"/>
            </a:xfrm>
            <a:prstGeom prst="ellipse">
              <a:avLst/>
            </a:prstGeom>
            <a:grpFill/>
            <a:ln w="28575">
              <a:solidFill>
                <a:schemeClr val="tx1"/>
              </a:solidFill>
              <a:round/>
              <a:headEnd/>
              <a:tailEnd/>
            </a:ln>
          </p:spPr>
          <p:txBody>
            <a:bodyPr wrap="none" anchor="ctr"/>
            <a:lstStyle/>
            <a:p>
              <a:pPr algn="ctr"/>
              <a:r>
                <a:rPr kumimoji="1" lang="en-US" altLang="zh-CN" sz="2400">
                  <a:latin typeface="Times New Roman" pitchFamily="18" charset="0"/>
                </a:rPr>
                <a:t>-1</a:t>
              </a:r>
            </a:p>
          </p:txBody>
        </p:sp>
        <p:sp>
          <p:nvSpPr>
            <p:cNvPr id="135184" name="Oval 16"/>
            <p:cNvSpPr>
              <a:spLocks noChangeArrowheads="1"/>
            </p:cNvSpPr>
            <p:nvPr/>
          </p:nvSpPr>
          <p:spPr bwMode="auto">
            <a:xfrm>
              <a:off x="1392" y="3120"/>
              <a:ext cx="336" cy="288"/>
            </a:xfrm>
            <a:prstGeom prst="ellipse">
              <a:avLst/>
            </a:prstGeom>
            <a:grpFill/>
            <a:ln w="28575">
              <a:solidFill>
                <a:schemeClr val="tx1"/>
              </a:solidFill>
              <a:round/>
              <a:headEnd/>
              <a:tailEnd/>
            </a:ln>
          </p:spPr>
          <p:txBody>
            <a:bodyPr wrap="none" anchor="ctr"/>
            <a:lstStyle/>
            <a:p>
              <a:pPr algn="ctr"/>
              <a:r>
                <a:rPr kumimoji="1" lang="en-US" altLang="zh-CN" sz="2400">
                  <a:latin typeface="Times New Roman" pitchFamily="18" charset="0"/>
                </a:rPr>
                <a:t>-1</a:t>
              </a:r>
            </a:p>
          </p:txBody>
        </p:sp>
        <p:sp>
          <p:nvSpPr>
            <p:cNvPr id="135185" name="Oval 17"/>
            <p:cNvSpPr>
              <a:spLocks noChangeArrowheads="1"/>
            </p:cNvSpPr>
            <p:nvPr/>
          </p:nvSpPr>
          <p:spPr bwMode="auto">
            <a:xfrm>
              <a:off x="2592" y="3120"/>
              <a:ext cx="336" cy="288"/>
            </a:xfrm>
            <a:prstGeom prst="ellipse">
              <a:avLst/>
            </a:prstGeom>
            <a:grpFill/>
            <a:ln w="28575">
              <a:solidFill>
                <a:schemeClr val="tx1"/>
              </a:solidFill>
              <a:round/>
              <a:headEnd/>
              <a:tailEnd/>
            </a:ln>
          </p:spPr>
          <p:txBody>
            <a:bodyPr wrap="none" anchor="ctr"/>
            <a:lstStyle/>
            <a:p>
              <a:pPr algn="ctr"/>
              <a:r>
                <a:rPr kumimoji="1" lang="en-US" altLang="zh-CN" sz="2400">
                  <a:latin typeface="Times New Roman" pitchFamily="18" charset="0"/>
                </a:rPr>
                <a:t>0</a:t>
              </a:r>
            </a:p>
          </p:txBody>
        </p:sp>
        <p:sp>
          <p:nvSpPr>
            <p:cNvPr id="135186" name="Oval 18"/>
            <p:cNvSpPr>
              <a:spLocks noChangeArrowheads="1"/>
            </p:cNvSpPr>
            <p:nvPr/>
          </p:nvSpPr>
          <p:spPr bwMode="auto">
            <a:xfrm>
              <a:off x="3696" y="3120"/>
              <a:ext cx="336" cy="288"/>
            </a:xfrm>
            <a:prstGeom prst="ellipse">
              <a:avLst/>
            </a:prstGeom>
            <a:grpFill/>
            <a:ln w="28575">
              <a:solidFill>
                <a:schemeClr val="tx1"/>
              </a:solidFill>
              <a:round/>
              <a:headEnd/>
              <a:tailEnd/>
            </a:ln>
          </p:spPr>
          <p:txBody>
            <a:bodyPr wrap="none" anchor="ctr"/>
            <a:lstStyle/>
            <a:p>
              <a:pPr algn="ctr"/>
              <a:r>
                <a:rPr kumimoji="1" lang="en-US" altLang="zh-CN" sz="2400">
                  <a:latin typeface="Times New Roman" pitchFamily="18" charset="0"/>
                </a:rPr>
                <a:t>0</a:t>
              </a:r>
            </a:p>
          </p:txBody>
        </p:sp>
        <p:sp>
          <p:nvSpPr>
            <p:cNvPr id="135187" name="Oval 19"/>
            <p:cNvSpPr>
              <a:spLocks noChangeArrowheads="1"/>
            </p:cNvSpPr>
            <p:nvPr/>
          </p:nvSpPr>
          <p:spPr bwMode="auto">
            <a:xfrm>
              <a:off x="3024" y="3120"/>
              <a:ext cx="336" cy="288"/>
            </a:xfrm>
            <a:prstGeom prst="ellipse">
              <a:avLst/>
            </a:prstGeom>
            <a:grpFill/>
            <a:ln w="28575">
              <a:solidFill>
                <a:schemeClr val="tx1"/>
              </a:solidFill>
              <a:round/>
              <a:headEnd/>
              <a:tailEnd/>
            </a:ln>
          </p:spPr>
          <p:txBody>
            <a:bodyPr wrap="none" anchor="ctr"/>
            <a:lstStyle/>
            <a:p>
              <a:pPr algn="ctr"/>
              <a:r>
                <a:rPr kumimoji="1" lang="en-US" altLang="zh-CN" sz="2400">
                  <a:latin typeface="Times New Roman" pitchFamily="18" charset="0"/>
                </a:rPr>
                <a:t>-1</a:t>
              </a:r>
            </a:p>
          </p:txBody>
        </p:sp>
        <p:sp>
          <p:nvSpPr>
            <p:cNvPr id="135188" name="Oval 20"/>
            <p:cNvSpPr>
              <a:spLocks noChangeArrowheads="1"/>
            </p:cNvSpPr>
            <p:nvPr/>
          </p:nvSpPr>
          <p:spPr bwMode="auto">
            <a:xfrm>
              <a:off x="4464" y="2208"/>
              <a:ext cx="336" cy="288"/>
            </a:xfrm>
            <a:prstGeom prst="ellipse">
              <a:avLst/>
            </a:prstGeom>
            <a:grpFill/>
            <a:ln w="28575">
              <a:solidFill>
                <a:schemeClr val="tx1"/>
              </a:solidFill>
              <a:round/>
              <a:headEnd/>
              <a:tailEnd/>
            </a:ln>
          </p:spPr>
          <p:txBody>
            <a:bodyPr wrap="none" anchor="ctr"/>
            <a:lstStyle/>
            <a:p>
              <a:pPr algn="ctr"/>
              <a:r>
                <a:rPr kumimoji="1" lang="en-US" altLang="zh-CN" sz="2400">
                  <a:latin typeface="Times New Roman" pitchFamily="18" charset="0"/>
                </a:rPr>
                <a:t>-1</a:t>
              </a:r>
            </a:p>
          </p:txBody>
        </p:sp>
        <p:sp>
          <p:nvSpPr>
            <p:cNvPr id="135189" name="Line 21"/>
            <p:cNvSpPr>
              <a:spLocks noChangeShapeType="1"/>
            </p:cNvSpPr>
            <p:nvPr/>
          </p:nvSpPr>
          <p:spPr bwMode="auto">
            <a:xfrm flipH="1">
              <a:off x="2016" y="1104"/>
              <a:ext cx="912" cy="432"/>
            </a:xfrm>
            <a:prstGeom prst="line">
              <a:avLst/>
            </a:prstGeom>
            <a:grpFill/>
            <a:ln w="28575">
              <a:solidFill>
                <a:schemeClr val="tx1"/>
              </a:solidFill>
              <a:round/>
              <a:headEnd/>
              <a:tailEnd/>
            </a:ln>
            <a:extLst/>
          </p:spPr>
          <p:txBody>
            <a:bodyPr wrap="none"/>
            <a:lstStyle/>
            <a:p>
              <a:endParaRPr lang="zh-CN" altLang="en-US"/>
            </a:p>
          </p:txBody>
        </p:sp>
        <p:sp>
          <p:nvSpPr>
            <p:cNvPr id="135190" name="Line 22"/>
            <p:cNvSpPr>
              <a:spLocks noChangeShapeType="1"/>
            </p:cNvSpPr>
            <p:nvPr/>
          </p:nvSpPr>
          <p:spPr bwMode="auto">
            <a:xfrm>
              <a:off x="3024" y="1104"/>
              <a:ext cx="912" cy="432"/>
            </a:xfrm>
            <a:prstGeom prst="line">
              <a:avLst/>
            </a:prstGeom>
            <a:grpFill/>
            <a:ln w="28575">
              <a:solidFill>
                <a:schemeClr val="tx1"/>
              </a:solidFill>
              <a:round/>
              <a:headEnd/>
              <a:tailEnd/>
            </a:ln>
            <a:extLst/>
          </p:spPr>
          <p:txBody>
            <a:bodyPr wrap="none"/>
            <a:lstStyle/>
            <a:p>
              <a:endParaRPr lang="zh-CN" altLang="en-US"/>
            </a:p>
          </p:txBody>
        </p:sp>
        <p:sp>
          <p:nvSpPr>
            <p:cNvPr id="135191" name="Line 23"/>
            <p:cNvSpPr>
              <a:spLocks noChangeShapeType="1"/>
            </p:cNvSpPr>
            <p:nvPr/>
          </p:nvSpPr>
          <p:spPr bwMode="auto">
            <a:xfrm flipH="1">
              <a:off x="1296" y="1776"/>
              <a:ext cx="528" cy="432"/>
            </a:xfrm>
            <a:prstGeom prst="line">
              <a:avLst/>
            </a:prstGeom>
            <a:grpFill/>
            <a:ln w="28575">
              <a:solidFill>
                <a:schemeClr val="tx1"/>
              </a:solidFill>
              <a:round/>
              <a:headEnd/>
              <a:tailEnd/>
            </a:ln>
            <a:extLst/>
          </p:spPr>
          <p:txBody>
            <a:bodyPr wrap="none"/>
            <a:lstStyle/>
            <a:p>
              <a:endParaRPr lang="zh-CN" altLang="en-US"/>
            </a:p>
          </p:txBody>
        </p:sp>
        <p:sp>
          <p:nvSpPr>
            <p:cNvPr id="135192" name="Line 24"/>
            <p:cNvSpPr>
              <a:spLocks noChangeShapeType="1"/>
            </p:cNvSpPr>
            <p:nvPr/>
          </p:nvSpPr>
          <p:spPr bwMode="auto">
            <a:xfrm>
              <a:off x="1968" y="1776"/>
              <a:ext cx="336" cy="432"/>
            </a:xfrm>
            <a:prstGeom prst="line">
              <a:avLst/>
            </a:prstGeom>
            <a:grpFill/>
            <a:ln w="28575">
              <a:solidFill>
                <a:schemeClr val="tx1"/>
              </a:solidFill>
              <a:round/>
              <a:headEnd/>
              <a:tailEnd/>
            </a:ln>
            <a:extLst/>
          </p:spPr>
          <p:txBody>
            <a:bodyPr wrap="none"/>
            <a:lstStyle/>
            <a:p>
              <a:endParaRPr lang="zh-CN" altLang="en-US"/>
            </a:p>
          </p:txBody>
        </p:sp>
        <p:sp>
          <p:nvSpPr>
            <p:cNvPr id="135193" name="Line 25"/>
            <p:cNvSpPr>
              <a:spLocks noChangeShapeType="1"/>
            </p:cNvSpPr>
            <p:nvPr/>
          </p:nvSpPr>
          <p:spPr bwMode="auto">
            <a:xfrm flipH="1">
              <a:off x="912" y="2496"/>
              <a:ext cx="336" cy="624"/>
            </a:xfrm>
            <a:prstGeom prst="line">
              <a:avLst/>
            </a:prstGeom>
            <a:grpFill/>
            <a:ln w="28575">
              <a:solidFill>
                <a:schemeClr val="tx1"/>
              </a:solidFill>
              <a:round/>
              <a:headEnd/>
              <a:tailEnd/>
            </a:ln>
            <a:extLst/>
          </p:spPr>
          <p:txBody>
            <a:bodyPr wrap="none"/>
            <a:lstStyle/>
            <a:p>
              <a:endParaRPr lang="zh-CN" altLang="en-US"/>
            </a:p>
          </p:txBody>
        </p:sp>
        <p:sp>
          <p:nvSpPr>
            <p:cNvPr id="135194" name="Line 26"/>
            <p:cNvSpPr>
              <a:spLocks noChangeShapeType="1"/>
            </p:cNvSpPr>
            <p:nvPr/>
          </p:nvSpPr>
          <p:spPr bwMode="auto">
            <a:xfrm>
              <a:off x="1248" y="2496"/>
              <a:ext cx="288" cy="624"/>
            </a:xfrm>
            <a:prstGeom prst="line">
              <a:avLst/>
            </a:prstGeom>
            <a:grpFill/>
            <a:ln w="28575">
              <a:solidFill>
                <a:schemeClr val="tx1"/>
              </a:solidFill>
              <a:round/>
              <a:headEnd/>
              <a:tailEnd/>
            </a:ln>
            <a:extLst/>
          </p:spPr>
          <p:txBody>
            <a:bodyPr wrap="none"/>
            <a:lstStyle/>
            <a:p>
              <a:endParaRPr lang="zh-CN" altLang="en-US"/>
            </a:p>
          </p:txBody>
        </p:sp>
        <p:sp>
          <p:nvSpPr>
            <p:cNvPr id="135195" name="Line 27"/>
            <p:cNvSpPr>
              <a:spLocks noChangeShapeType="1"/>
            </p:cNvSpPr>
            <p:nvPr/>
          </p:nvSpPr>
          <p:spPr bwMode="auto">
            <a:xfrm flipH="1">
              <a:off x="2016" y="2496"/>
              <a:ext cx="384" cy="624"/>
            </a:xfrm>
            <a:prstGeom prst="line">
              <a:avLst/>
            </a:prstGeom>
            <a:grpFill/>
            <a:ln w="28575">
              <a:solidFill>
                <a:schemeClr val="tx1"/>
              </a:solidFill>
              <a:round/>
              <a:headEnd/>
              <a:tailEnd/>
            </a:ln>
            <a:extLst/>
          </p:spPr>
          <p:txBody>
            <a:bodyPr wrap="none"/>
            <a:lstStyle/>
            <a:p>
              <a:endParaRPr lang="zh-CN" altLang="en-US"/>
            </a:p>
          </p:txBody>
        </p:sp>
        <p:sp>
          <p:nvSpPr>
            <p:cNvPr id="135196" name="Line 28"/>
            <p:cNvSpPr>
              <a:spLocks noChangeShapeType="1"/>
            </p:cNvSpPr>
            <p:nvPr/>
          </p:nvSpPr>
          <p:spPr bwMode="auto">
            <a:xfrm>
              <a:off x="2448" y="2496"/>
              <a:ext cx="288" cy="624"/>
            </a:xfrm>
            <a:prstGeom prst="line">
              <a:avLst/>
            </a:prstGeom>
            <a:grpFill/>
            <a:ln w="28575">
              <a:solidFill>
                <a:schemeClr val="tx1"/>
              </a:solidFill>
              <a:round/>
              <a:headEnd/>
              <a:tailEnd/>
            </a:ln>
            <a:extLst/>
          </p:spPr>
          <p:txBody>
            <a:bodyPr wrap="none"/>
            <a:lstStyle/>
            <a:p>
              <a:endParaRPr lang="zh-CN" altLang="en-US"/>
            </a:p>
          </p:txBody>
        </p:sp>
        <p:sp>
          <p:nvSpPr>
            <p:cNvPr id="135197" name="Line 29"/>
            <p:cNvSpPr>
              <a:spLocks noChangeShapeType="1"/>
            </p:cNvSpPr>
            <p:nvPr/>
          </p:nvSpPr>
          <p:spPr bwMode="auto">
            <a:xfrm flipH="1">
              <a:off x="3264" y="2496"/>
              <a:ext cx="288" cy="624"/>
            </a:xfrm>
            <a:prstGeom prst="line">
              <a:avLst/>
            </a:prstGeom>
            <a:grpFill/>
            <a:ln w="28575">
              <a:solidFill>
                <a:schemeClr val="tx1"/>
              </a:solidFill>
              <a:round/>
              <a:headEnd/>
              <a:tailEnd/>
            </a:ln>
            <a:extLst/>
          </p:spPr>
          <p:txBody>
            <a:bodyPr wrap="none"/>
            <a:lstStyle/>
            <a:p>
              <a:endParaRPr lang="zh-CN" altLang="en-US"/>
            </a:p>
          </p:txBody>
        </p:sp>
        <p:sp>
          <p:nvSpPr>
            <p:cNvPr id="135198" name="Line 30"/>
            <p:cNvSpPr>
              <a:spLocks noChangeShapeType="1"/>
            </p:cNvSpPr>
            <p:nvPr/>
          </p:nvSpPr>
          <p:spPr bwMode="auto">
            <a:xfrm>
              <a:off x="3552" y="2496"/>
              <a:ext cx="288" cy="624"/>
            </a:xfrm>
            <a:prstGeom prst="line">
              <a:avLst/>
            </a:prstGeom>
            <a:grpFill/>
            <a:ln w="28575">
              <a:solidFill>
                <a:schemeClr val="tx1"/>
              </a:solidFill>
              <a:round/>
              <a:headEnd/>
              <a:tailEnd/>
            </a:ln>
            <a:extLst/>
          </p:spPr>
          <p:txBody>
            <a:bodyPr wrap="none"/>
            <a:lstStyle/>
            <a:p>
              <a:endParaRPr lang="zh-CN" altLang="en-US"/>
            </a:p>
          </p:txBody>
        </p:sp>
        <p:sp>
          <p:nvSpPr>
            <p:cNvPr id="135199" name="Line 31"/>
            <p:cNvSpPr>
              <a:spLocks noChangeShapeType="1"/>
            </p:cNvSpPr>
            <p:nvPr/>
          </p:nvSpPr>
          <p:spPr bwMode="auto">
            <a:xfrm flipH="1">
              <a:off x="3600" y="1776"/>
              <a:ext cx="432" cy="432"/>
            </a:xfrm>
            <a:prstGeom prst="line">
              <a:avLst/>
            </a:prstGeom>
            <a:grpFill/>
            <a:ln w="28575">
              <a:solidFill>
                <a:schemeClr val="tx1"/>
              </a:solidFill>
              <a:round/>
              <a:headEnd/>
              <a:tailEnd/>
            </a:ln>
            <a:extLst/>
          </p:spPr>
          <p:txBody>
            <a:bodyPr wrap="none"/>
            <a:lstStyle/>
            <a:p>
              <a:endParaRPr lang="zh-CN" altLang="en-US"/>
            </a:p>
          </p:txBody>
        </p:sp>
        <p:sp>
          <p:nvSpPr>
            <p:cNvPr id="135200" name="Line 32"/>
            <p:cNvSpPr>
              <a:spLocks noChangeShapeType="1"/>
            </p:cNvSpPr>
            <p:nvPr/>
          </p:nvSpPr>
          <p:spPr bwMode="auto">
            <a:xfrm>
              <a:off x="4128" y="1776"/>
              <a:ext cx="432" cy="432"/>
            </a:xfrm>
            <a:prstGeom prst="line">
              <a:avLst/>
            </a:prstGeom>
            <a:grpFill/>
            <a:ln w="28575">
              <a:solidFill>
                <a:schemeClr val="tx1"/>
              </a:solidFill>
              <a:round/>
              <a:headEnd/>
              <a:tailEnd/>
            </a:ln>
            <a:extLst/>
          </p:spPr>
          <p:txBody>
            <a:bodyPr wrap="none"/>
            <a:lstStyle/>
            <a:p>
              <a:endParaRPr lang="zh-CN" altLang="en-US"/>
            </a:p>
          </p:txBody>
        </p:sp>
        <p:sp>
          <p:nvSpPr>
            <p:cNvPr id="135201" name="Line 33"/>
            <p:cNvSpPr>
              <a:spLocks noChangeShapeType="1"/>
            </p:cNvSpPr>
            <p:nvPr/>
          </p:nvSpPr>
          <p:spPr bwMode="auto">
            <a:xfrm flipH="1">
              <a:off x="4368" y="2496"/>
              <a:ext cx="288" cy="624"/>
            </a:xfrm>
            <a:prstGeom prst="line">
              <a:avLst/>
            </a:prstGeom>
            <a:grpFill/>
            <a:ln w="28575">
              <a:solidFill>
                <a:schemeClr val="tx1"/>
              </a:solidFill>
              <a:round/>
              <a:headEnd/>
              <a:tailEnd/>
            </a:ln>
            <a:extLst/>
          </p:spPr>
          <p:txBody>
            <a:bodyPr wrap="none"/>
            <a:lstStyle/>
            <a:p>
              <a:endParaRPr lang="zh-CN" altLang="en-US"/>
            </a:p>
          </p:txBody>
        </p:sp>
        <p:sp>
          <p:nvSpPr>
            <p:cNvPr id="135202" name="Line 34"/>
            <p:cNvSpPr>
              <a:spLocks noChangeShapeType="1"/>
            </p:cNvSpPr>
            <p:nvPr/>
          </p:nvSpPr>
          <p:spPr bwMode="auto">
            <a:xfrm>
              <a:off x="4704" y="2496"/>
              <a:ext cx="240" cy="624"/>
            </a:xfrm>
            <a:prstGeom prst="line">
              <a:avLst/>
            </a:prstGeom>
            <a:grpFill/>
            <a:ln w="28575">
              <a:solidFill>
                <a:schemeClr val="tx1"/>
              </a:solidFill>
              <a:round/>
              <a:headEnd/>
              <a:tailEnd/>
            </a:ln>
            <a:extLst/>
          </p:spPr>
          <p:txBody>
            <a:bodyPr wrap="none"/>
            <a:lstStyle/>
            <a:p>
              <a:endParaRPr lang="zh-CN" altLang="en-US"/>
            </a:p>
          </p:txBody>
        </p:sp>
        <p:sp>
          <p:nvSpPr>
            <p:cNvPr id="135203" name="Text Box 35"/>
            <p:cNvSpPr txBox="1">
              <a:spLocks noChangeArrowheads="1"/>
            </p:cNvSpPr>
            <p:nvPr/>
          </p:nvSpPr>
          <p:spPr bwMode="auto">
            <a:xfrm>
              <a:off x="912" y="1440"/>
              <a:ext cx="912" cy="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a:latin typeface="Times New Roman" pitchFamily="18" charset="0"/>
                </a:rPr>
                <a:t>取最小值</a:t>
              </a:r>
            </a:p>
          </p:txBody>
        </p:sp>
        <p:sp>
          <p:nvSpPr>
            <p:cNvPr id="135204" name="Text Box 36"/>
            <p:cNvSpPr txBox="1">
              <a:spLocks noChangeArrowheads="1"/>
            </p:cNvSpPr>
            <p:nvPr/>
          </p:nvSpPr>
          <p:spPr bwMode="auto">
            <a:xfrm>
              <a:off x="288" y="2160"/>
              <a:ext cx="912" cy="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a:latin typeface="Times New Roman" pitchFamily="18" charset="0"/>
                </a:rPr>
                <a:t>取最大值</a:t>
              </a:r>
            </a:p>
          </p:txBody>
        </p:sp>
        <p:sp>
          <p:nvSpPr>
            <p:cNvPr id="135205" name="Text Box 37"/>
            <p:cNvSpPr txBox="1">
              <a:spLocks noChangeArrowheads="1"/>
            </p:cNvSpPr>
            <p:nvPr/>
          </p:nvSpPr>
          <p:spPr bwMode="auto">
            <a:xfrm>
              <a:off x="1632" y="749"/>
              <a:ext cx="912" cy="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dirty="0">
                  <a:latin typeface="Times New Roman" pitchFamily="18" charset="0"/>
                </a:rPr>
                <a:t>取最大值</a:t>
              </a:r>
            </a:p>
          </p:txBody>
        </p:sp>
        <p:sp>
          <p:nvSpPr>
            <p:cNvPr id="135206" name="Text Box 38"/>
            <p:cNvSpPr txBox="1">
              <a:spLocks noChangeArrowheads="1"/>
            </p:cNvSpPr>
            <p:nvPr/>
          </p:nvSpPr>
          <p:spPr bwMode="auto">
            <a:xfrm>
              <a:off x="3192" y="768"/>
              <a:ext cx="2256" cy="2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000" dirty="0">
                  <a:latin typeface="Times New Roman" pitchFamily="18" charset="0"/>
                </a:rPr>
                <a:t>主方走，取后继结点的最大值</a:t>
              </a:r>
            </a:p>
          </p:txBody>
        </p:sp>
        <p:sp>
          <p:nvSpPr>
            <p:cNvPr id="135207" name="Text Box 39"/>
            <p:cNvSpPr txBox="1">
              <a:spLocks noChangeArrowheads="1"/>
            </p:cNvSpPr>
            <p:nvPr/>
          </p:nvSpPr>
          <p:spPr bwMode="auto">
            <a:xfrm>
              <a:off x="4176" y="1440"/>
              <a:ext cx="1296" cy="44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000">
                  <a:latin typeface="Times New Roman" pitchFamily="18" charset="0"/>
                </a:rPr>
                <a:t>对方走，取后继结点的最小值</a:t>
              </a:r>
            </a:p>
          </p:txBody>
        </p:sp>
        <p:sp>
          <p:nvSpPr>
            <p:cNvPr id="135208" name="Text Box 40"/>
            <p:cNvSpPr txBox="1">
              <a:spLocks noChangeArrowheads="1"/>
            </p:cNvSpPr>
            <p:nvPr/>
          </p:nvSpPr>
          <p:spPr bwMode="auto">
            <a:xfrm>
              <a:off x="4800" y="2208"/>
              <a:ext cx="624" cy="2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000">
                  <a:latin typeface="Times New Roman" pitchFamily="18" charset="0"/>
                </a:rPr>
                <a:t>主方走</a:t>
              </a:r>
            </a:p>
          </p:txBody>
        </p:sp>
        <p:sp>
          <p:nvSpPr>
            <p:cNvPr id="135209" name="Freeform 41"/>
            <p:cNvSpPr>
              <a:spLocks/>
            </p:cNvSpPr>
            <p:nvPr/>
          </p:nvSpPr>
          <p:spPr bwMode="auto">
            <a:xfrm>
              <a:off x="1776" y="1824"/>
              <a:ext cx="240" cy="56"/>
            </a:xfrm>
            <a:custGeom>
              <a:avLst/>
              <a:gdLst>
                <a:gd name="T0" fmla="*/ 0 w 528"/>
                <a:gd name="T1" fmla="*/ 0 h 104"/>
                <a:gd name="T2" fmla="*/ 87 w 528"/>
                <a:gd name="T3" fmla="*/ 52 h 104"/>
                <a:gd name="T4" fmla="*/ 240 w 528"/>
                <a:gd name="T5" fmla="*/ 26 h 104"/>
                <a:gd name="T6" fmla="*/ 0 60000 65536"/>
                <a:gd name="T7" fmla="*/ 0 60000 65536"/>
                <a:gd name="T8" fmla="*/ 0 60000 65536"/>
                <a:gd name="T9" fmla="*/ 0 w 528"/>
                <a:gd name="T10" fmla="*/ 0 h 104"/>
                <a:gd name="T11" fmla="*/ 528 w 528"/>
                <a:gd name="T12" fmla="*/ 104 h 104"/>
              </a:gdLst>
              <a:ahLst/>
              <a:cxnLst>
                <a:cxn ang="T6">
                  <a:pos x="T0" y="T1"/>
                </a:cxn>
                <a:cxn ang="T7">
                  <a:pos x="T2" y="T3"/>
                </a:cxn>
                <a:cxn ang="T8">
                  <a:pos x="T4" y="T5"/>
                </a:cxn>
              </a:cxnLst>
              <a:rect l="T9" t="T10" r="T11" b="T12"/>
              <a:pathLst>
                <a:path w="528" h="104">
                  <a:moveTo>
                    <a:pt x="0" y="0"/>
                  </a:moveTo>
                  <a:cubicBezTo>
                    <a:pt x="52" y="44"/>
                    <a:pt x="104" y="88"/>
                    <a:pt x="192" y="96"/>
                  </a:cubicBezTo>
                  <a:cubicBezTo>
                    <a:pt x="280" y="104"/>
                    <a:pt x="404" y="76"/>
                    <a:pt x="528" y="48"/>
                  </a:cubicBezTo>
                </a:path>
              </a:pathLst>
            </a:custGeom>
            <a:grpFill/>
            <a:ln w="28575">
              <a:solidFill>
                <a:schemeClr val="tx1"/>
              </a:solidFill>
              <a:round/>
              <a:headEnd/>
              <a:tailEnd/>
            </a:ln>
          </p:spPr>
          <p:txBody>
            <a:bodyPr wrap="none"/>
            <a:lstStyle/>
            <a:p>
              <a:endParaRPr lang="zh-CN" altLang="en-US"/>
            </a:p>
          </p:txBody>
        </p:sp>
        <p:sp>
          <p:nvSpPr>
            <p:cNvPr id="135210" name="Freeform 42"/>
            <p:cNvSpPr>
              <a:spLocks/>
            </p:cNvSpPr>
            <p:nvPr/>
          </p:nvSpPr>
          <p:spPr bwMode="auto">
            <a:xfrm>
              <a:off x="3984" y="1824"/>
              <a:ext cx="240" cy="56"/>
            </a:xfrm>
            <a:custGeom>
              <a:avLst/>
              <a:gdLst>
                <a:gd name="T0" fmla="*/ 0 w 528"/>
                <a:gd name="T1" fmla="*/ 0 h 104"/>
                <a:gd name="T2" fmla="*/ 87 w 528"/>
                <a:gd name="T3" fmla="*/ 52 h 104"/>
                <a:gd name="T4" fmla="*/ 240 w 528"/>
                <a:gd name="T5" fmla="*/ 26 h 104"/>
                <a:gd name="T6" fmla="*/ 0 60000 65536"/>
                <a:gd name="T7" fmla="*/ 0 60000 65536"/>
                <a:gd name="T8" fmla="*/ 0 60000 65536"/>
                <a:gd name="T9" fmla="*/ 0 w 528"/>
                <a:gd name="T10" fmla="*/ 0 h 104"/>
                <a:gd name="T11" fmla="*/ 528 w 528"/>
                <a:gd name="T12" fmla="*/ 104 h 104"/>
              </a:gdLst>
              <a:ahLst/>
              <a:cxnLst>
                <a:cxn ang="T6">
                  <a:pos x="T0" y="T1"/>
                </a:cxn>
                <a:cxn ang="T7">
                  <a:pos x="T2" y="T3"/>
                </a:cxn>
                <a:cxn ang="T8">
                  <a:pos x="T4" y="T5"/>
                </a:cxn>
              </a:cxnLst>
              <a:rect l="T9" t="T10" r="T11" b="T12"/>
              <a:pathLst>
                <a:path w="528" h="104">
                  <a:moveTo>
                    <a:pt x="0" y="0"/>
                  </a:moveTo>
                  <a:cubicBezTo>
                    <a:pt x="52" y="44"/>
                    <a:pt x="104" y="88"/>
                    <a:pt x="192" y="96"/>
                  </a:cubicBezTo>
                  <a:cubicBezTo>
                    <a:pt x="280" y="104"/>
                    <a:pt x="404" y="76"/>
                    <a:pt x="528" y="48"/>
                  </a:cubicBezTo>
                </a:path>
              </a:pathLst>
            </a:custGeom>
            <a:grpFill/>
            <a:ln w="28575">
              <a:solidFill>
                <a:schemeClr val="tx1"/>
              </a:solidFill>
              <a:round/>
              <a:headEnd/>
              <a:tailEnd/>
            </a:ln>
          </p:spPr>
          <p:txBody>
            <a:bodyPr wrap="none"/>
            <a:lstStyle/>
            <a:p>
              <a:endParaRPr lang="zh-CN" altLang="en-US"/>
            </a:p>
          </p:txBody>
        </p:sp>
      </p:grpSp>
      <p:sp>
        <p:nvSpPr>
          <p:cNvPr id="43" name="Rectangle 2"/>
          <p:cNvSpPr>
            <a:spLocks noChangeArrowheads="1"/>
          </p:cNvSpPr>
          <p:nvPr/>
        </p:nvSpPr>
        <p:spPr bwMode="auto">
          <a:xfrm>
            <a:off x="1187450" y="0"/>
            <a:ext cx="662463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400" b="1" dirty="0">
                <a:solidFill>
                  <a:schemeClr val="accent2"/>
                </a:solidFill>
                <a:latin typeface="方正姚体" pitchFamily="2" charset="-122"/>
                <a:ea typeface="方正姚体" pitchFamily="2" charset="-122"/>
                <a:cs typeface="+mj-cs"/>
              </a:rPr>
              <a:t>极大极小过程</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9" name="Text Box 2"/>
          <p:cNvSpPr txBox="1">
            <a:spLocks noChangeArrowheads="1"/>
          </p:cNvSpPr>
          <p:nvPr/>
        </p:nvSpPr>
        <p:spPr bwMode="auto">
          <a:xfrm>
            <a:off x="234155" y="908720"/>
            <a:ext cx="8640763" cy="20859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just" eaLnBrk="1" hangingPunct="1">
              <a:lnSpc>
                <a:spcPct val="105000"/>
              </a:lnSpc>
              <a:spcBef>
                <a:spcPct val="20000"/>
              </a:spcBef>
            </a:pPr>
            <a:r>
              <a:rPr kumimoji="1" lang="zh-CN" altLang="en-US" sz="2400" b="1" dirty="0" smtClean="0">
                <a:solidFill>
                  <a:srgbClr val="00B050"/>
                </a:solidFill>
                <a:latin typeface="仿宋_GB2312" pitchFamily="49" charset="-122"/>
                <a:ea typeface="仿宋_GB2312" pitchFamily="49" charset="-122"/>
              </a:rPr>
              <a:t>例</a:t>
            </a:r>
            <a:r>
              <a:rPr kumimoji="1" lang="en-US" altLang="zh-CN" sz="2400" b="1" dirty="0" smtClean="0">
                <a:solidFill>
                  <a:srgbClr val="00B050"/>
                </a:solidFill>
                <a:latin typeface="仿宋_GB2312" pitchFamily="49" charset="-122"/>
                <a:ea typeface="仿宋_GB2312" pitchFamily="49" charset="-122"/>
              </a:rPr>
              <a:t> </a:t>
            </a:r>
            <a:r>
              <a:rPr kumimoji="1" lang="zh-CN" altLang="en-US" sz="2400" b="1" dirty="0">
                <a:solidFill>
                  <a:srgbClr val="00B050"/>
                </a:solidFill>
                <a:latin typeface="仿宋_GB2312" pitchFamily="49" charset="-122"/>
                <a:ea typeface="仿宋_GB2312" pitchFamily="49" charset="-122"/>
              </a:rPr>
              <a:t>一字棋游戏</a:t>
            </a:r>
          </a:p>
          <a:p>
            <a:pPr algn="just" eaLnBrk="1" hangingPunct="1">
              <a:lnSpc>
                <a:spcPct val="105000"/>
              </a:lnSpc>
              <a:spcBef>
                <a:spcPct val="20000"/>
              </a:spcBef>
            </a:pPr>
            <a:r>
              <a:rPr kumimoji="1" lang="zh-CN" altLang="en-US" sz="2400" dirty="0" smtClean="0">
                <a:solidFill>
                  <a:srgbClr val="00B050"/>
                </a:solidFill>
                <a:latin typeface="仿宋_GB2312" pitchFamily="49" charset="-122"/>
                <a:ea typeface="仿宋_GB2312" pitchFamily="49" charset="-122"/>
              </a:rPr>
              <a:t>设有</a:t>
            </a:r>
            <a:r>
              <a:rPr kumimoji="1" lang="zh-CN" altLang="en-US" sz="2400" dirty="0">
                <a:solidFill>
                  <a:srgbClr val="00B050"/>
                </a:solidFill>
                <a:latin typeface="仿宋_GB2312" pitchFamily="49" charset="-122"/>
                <a:ea typeface="仿宋_GB2312" pitchFamily="49" charset="-122"/>
              </a:rPr>
              <a:t>一个三行三列的棋盘，如下图所示，两个棋手轮流走步，每个棋手走步时往空格上摆一个自己的棋子，谁先使自己的棋子成三子一线为赢。设</a:t>
            </a:r>
            <a:r>
              <a:rPr kumimoji="1" lang="en-US" altLang="zh-CN" sz="2400" dirty="0">
                <a:solidFill>
                  <a:srgbClr val="00B050"/>
                </a:solidFill>
                <a:latin typeface="仿宋_GB2312" pitchFamily="49" charset="-122"/>
                <a:ea typeface="仿宋_GB2312" pitchFamily="49" charset="-122"/>
              </a:rPr>
              <a:t>MAX</a:t>
            </a:r>
            <a:r>
              <a:rPr kumimoji="1" lang="zh-CN" altLang="en-US" sz="2400" dirty="0">
                <a:solidFill>
                  <a:srgbClr val="00B050"/>
                </a:solidFill>
                <a:latin typeface="仿宋_GB2312" pitchFamily="49" charset="-122"/>
                <a:ea typeface="仿宋_GB2312" pitchFamily="49" charset="-122"/>
              </a:rPr>
              <a:t>方的棋子用</a:t>
            </a:r>
            <a:r>
              <a:rPr kumimoji="1" lang="en-US" altLang="zh-CN" sz="2400" dirty="0">
                <a:solidFill>
                  <a:srgbClr val="00B050"/>
                </a:solidFill>
                <a:latin typeface="仿宋_GB2312" pitchFamily="49" charset="-122"/>
                <a:ea typeface="仿宋_GB2312" pitchFamily="49" charset="-122"/>
              </a:rPr>
              <a:t>×</a:t>
            </a:r>
            <a:r>
              <a:rPr kumimoji="1" lang="zh-CN" altLang="en-US" sz="2400" dirty="0">
                <a:solidFill>
                  <a:srgbClr val="00B050"/>
                </a:solidFill>
                <a:latin typeface="仿宋_GB2312" pitchFamily="49" charset="-122"/>
                <a:ea typeface="仿宋_GB2312" pitchFamily="49" charset="-122"/>
              </a:rPr>
              <a:t>标记，</a:t>
            </a:r>
            <a:r>
              <a:rPr kumimoji="1" lang="en-US" altLang="zh-CN" sz="2400" dirty="0">
                <a:solidFill>
                  <a:srgbClr val="00B050"/>
                </a:solidFill>
                <a:latin typeface="仿宋_GB2312" pitchFamily="49" charset="-122"/>
                <a:ea typeface="仿宋_GB2312" pitchFamily="49" charset="-122"/>
              </a:rPr>
              <a:t>MIN</a:t>
            </a:r>
            <a:r>
              <a:rPr kumimoji="1" lang="zh-CN" altLang="en-US" sz="2400" dirty="0">
                <a:solidFill>
                  <a:srgbClr val="00B050"/>
                </a:solidFill>
                <a:latin typeface="仿宋_GB2312" pitchFamily="49" charset="-122"/>
                <a:ea typeface="仿宋_GB2312" pitchFamily="49" charset="-122"/>
              </a:rPr>
              <a:t>方的棋子用○标记，并规定</a:t>
            </a:r>
            <a:r>
              <a:rPr kumimoji="1" lang="en-US" altLang="zh-CN" sz="2400" dirty="0">
                <a:solidFill>
                  <a:srgbClr val="00B050"/>
                </a:solidFill>
                <a:latin typeface="仿宋_GB2312" pitchFamily="49" charset="-122"/>
                <a:ea typeface="仿宋_GB2312" pitchFamily="49" charset="-122"/>
              </a:rPr>
              <a:t>MAX</a:t>
            </a:r>
            <a:r>
              <a:rPr kumimoji="1" lang="zh-CN" altLang="en-US" sz="2400" dirty="0">
                <a:solidFill>
                  <a:srgbClr val="00B050"/>
                </a:solidFill>
                <a:latin typeface="仿宋_GB2312" pitchFamily="49" charset="-122"/>
                <a:ea typeface="仿宋_GB2312" pitchFamily="49" charset="-122"/>
              </a:rPr>
              <a:t>方先走步。</a:t>
            </a:r>
          </a:p>
        </p:txBody>
      </p:sp>
      <p:grpSp>
        <p:nvGrpSpPr>
          <p:cNvPr id="137220" name="Group 3"/>
          <p:cNvGrpSpPr>
            <a:grpSpLocks/>
          </p:cNvGrpSpPr>
          <p:nvPr/>
        </p:nvGrpSpPr>
        <p:grpSpPr bwMode="auto">
          <a:xfrm>
            <a:off x="1584325" y="3357563"/>
            <a:ext cx="1066800" cy="914400"/>
            <a:chOff x="1008" y="2448"/>
            <a:chExt cx="672" cy="576"/>
          </a:xfrm>
        </p:grpSpPr>
        <p:sp>
          <p:nvSpPr>
            <p:cNvPr id="137234" name="Line 4"/>
            <p:cNvSpPr>
              <a:spLocks noChangeShapeType="1"/>
            </p:cNvSpPr>
            <p:nvPr/>
          </p:nvSpPr>
          <p:spPr bwMode="auto">
            <a:xfrm>
              <a:off x="1008" y="2592"/>
              <a:ext cx="672" cy="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7235" name="Line 5"/>
            <p:cNvSpPr>
              <a:spLocks noChangeShapeType="1"/>
            </p:cNvSpPr>
            <p:nvPr/>
          </p:nvSpPr>
          <p:spPr bwMode="auto">
            <a:xfrm>
              <a:off x="1008" y="2880"/>
              <a:ext cx="672" cy="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7236" name="Line 6"/>
            <p:cNvSpPr>
              <a:spLocks noChangeShapeType="1"/>
            </p:cNvSpPr>
            <p:nvPr/>
          </p:nvSpPr>
          <p:spPr bwMode="auto">
            <a:xfrm>
              <a:off x="1200" y="2448"/>
              <a:ext cx="0" cy="576"/>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7237" name="Line 7"/>
            <p:cNvSpPr>
              <a:spLocks noChangeShapeType="1"/>
            </p:cNvSpPr>
            <p:nvPr/>
          </p:nvSpPr>
          <p:spPr bwMode="auto">
            <a:xfrm>
              <a:off x="1488" y="2448"/>
              <a:ext cx="0" cy="576"/>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37221" name="Group 8"/>
          <p:cNvGrpSpPr>
            <a:grpSpLocks/>
          </p:cNvGrpSpPr>
          <p:nvPr/>
        </p:nvGrpSpPr>
        <p:grpSpPr bwMode="auto">
          <a:xfrm>
            <a:off x="4140200" y="3249613"/>
            <a:ext cx="1066800" cy="990600"/>
            <a:chOff x="2544" y="2400"/>
            <a:chExt cx="672" cy="624"/>
          </a:xfrm>
        </p:grpSpPr>
        <p:sp>
          <p:nvSpPr>
            <p:cNvPr id="137226" name="Line 9"/>
            <p:cNvSpPr>
              <a:spLocks noChangeShapeType="1"/>
            </p:cNvSpPr>
            <p:nvPr/>
          </p:nvSpPr>
          <p:spPr bwMode="auto">
            <a:xfrm>
              <a:off x="2544" y="2592"/>
              <a:ext cx="672" cy="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7227" name="Line 10"/>
            <p:cNvSpPr>
              <a:spLocks noChangeShapeType="1"/>
            </p:cNvSpPr>
            <p:nvPr/>
          </p:nvSpPr>
          <p:spPr bwMode="auto">
            <a:xfrm>
              <a:off x="2544" y="2880"/>
              <a:ext cx="672" cy="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7228" name="Line 11"/>
            <p:cNvSpPr>
              <a:spLocks noChangeShapeType="1"/>
            </p:cNvSpPr>
            <p:nvPr/>
          </p:nvSpPr>
          <p:spPr bwMode="auto">
            <a:xfrm>
              <a:off x="2736" y="2448"/>
              <a:ext cx="0" cy="576"/>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7229" name="Line 12"/>
            <p:cNvSpPr>
              <a:spLocks noChangeShapeType="1"/>
            </p:cNvSpPr>
            <p:nvPr/>
          </p:nvSpPr>
          <p:spPr bwMode="auto">
            <a:xfrm>
              <a:off x="3024" y="2448"/>
              <a:ext cx="0" cy="576"/>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7230" name="Oval 13"/>
            <p:cNvSpPr>
              <a:spLocks noChangeArrowheads="1"/>
            </p:cNvSpPr>
            <p:nvPr/>
          </p:nvSpPr>
          <p:spPr bwMode="auto">
            <a:xfrm>
              <a:off x="2805" y="2400"/>
              <a:ext cx="144" cy="144"/>
            </a:xfrm>
            <a:prstGeom prst="ellipse">
              <a:avLst/>
            </a:prstGeom>
            <a:noFill/>
            <a:ln w="9525">
              <a:solidFill>
                <a:srgbClr val="0000CC"/>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grpSp>
          <p:nvGrpSpPr>
            <p:cNvPr id="137231" name="Group 14"/>
            <p:cNvGrpSpPr>
              <a:grpSpLocks/>
            </p:cNvGrpSpPr>
            <p:nvPr/>
          </p:nvGrpSpPr>
          <p:grpSpPr bwMode="auto">
            <a:xfrm>
              <a:off x="2811" y="2688"/>
              <a:ext cx="165" cy="144"/>
              <a:chOff x="2811" y="2688"/>
              <a:chExt cx="165" cy="144"/>
            </a:xfrm>
          </p:grpSpPr>
          <p:sp>
            <p:nvSpPr>
              <p:cNvPr id="137232" name="Line 15"/>
              <p:cNvSpPr>
                <a:spLocks noChangeShapeType="1"/>
              </p:cNvSpPr>
              <p:nvPr/>
            </p:nvSpPr>
            <p:spPr bwMode="auto">
              <a:xfrm flipH="1">
                <a:off x="2811" y="2688"/>
                <a:ext cx="144" cy="144"/>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7233" name="Line 16"/>
              <p:cNvSpPr>
                <a:spLocks noChangeShapeType="1"/>
              </p:cNvSpPr>
              <p:nvPr/>
            </p:nvSpPr>
            <p:spPr bwMode="auto">
              <a:xfrm>
                <a:off x="2811" y="2688"/>
                <a:ext cx="165" cy="135"/>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sp>
        <p:nvSpPr>
          <p:cNvPr id="137222" name="Text Box 17"/>
          <p:cNvSpPr txBox="1">
            <a:spLocks noChangeArrowheads="1"/>
          </p:cNvSpPr>
          <p:nvPr/>
        </p:nvSpPr>
        <p:spPr bwMode="auto">
          <a:xfrm>
            <a:off x="1475656" y="4365104"/>
            <a:ext cx="5242756"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dirty="0">
                <a:solidFill>
                  <a:srgbClr val="0000CC"/>
                </a:solidFill>
                <a:latin typeface="Times New Roman" pitchFamily="18" charset="0"/>
              </a:rPr>
              <a:t>一</a:t>
            </a:r>
            <a:r>
              <a:rPr kumimoji="1" lang="zh-CN" altLang="zh-CN" sz="2400" dirty="0">
                <a:solidFill>
                  <a:srgbClr val="0000CC"/>
                </a:solidFill>
              </a:rPr>
              <a:t>字</a:t>
            </a:r>
            <a:r>
              <a:rPr kumimoji="1" lang="zh-CN" altLang="en-US" sz="2400" dirty="0">
                <a:solidFill>
                  <a:srgbClr val="0000CC"/>
                </a:solidFill>
                <a:latin typeface="Times New Roman" pitchFamily="18" charset="0"/>
              </a:rPr>
              <a:t>棋棋盘     </a:t>
            </a:r>
            <a:r>
              <a:rPr kumimoji="1" lang="zh-CN" altLang="en-US" sz="2400" dirty="0" smtClean="0">
                <a:solidFill>
                  <a:srgbClr val="0000CC"/>
                </a:solidFill>
                <a:latin typeface="Times New Roman" pitchFamily="18" charset="0"/>
              </a:rPr>
              <a:t>    </a:t>
            </a:r>
            <a:r>
              <a:rPr kumimoji="1" lang="zh-CN" altLang="en-US" sz="2400" dirty="0">
                <a:solidFill>
                  <a:srgbClr val="0000CC"/>
                </a:solidFill>
                <a:latin typeface="Times New Roman" pitchFamily="18" charset="0"/>
              </a:rPr>
              <a:t>棋局</a:t>
            </a:r>
            <a:r>
              <a:rPr kumimoji="1" lang="en-US" altLang="zh-CN" sz="2400" dirty="0">
                <a:solidFill>
                  <a:srgbClr val="0000CC"/>
                </a:solidFill>
                <a:latin typeface="Times New Roman" pitchFamily="18" charset="0"/>
              </a:rPr>
              <a:t>1</a:t>
            </a:r>
          </a:p>
        </p:txBody>
      </p:sp>
      <p:sp>
        <p:nvSpPr>
          <p:cNvPr id="137223" name="Text Box 18"/>
          <p:cNvSpPr txBox="1">
            <a:spLocks noChangeArrowheads="1"/>
          </p:cNvSpPr>
          <p:nvPr/>
        </p:nvSpPr>
        <p:spPr bwMode="auto">
          <a:xfrm>
            <a:off x="215900" y="5013325"/>
            <a:ext cx="8677275" cy="139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05000"/>
              </a:lnSpc>
              <a:spcBef>
                <a:spcPct val="20000"/>
              </a:spcBef>
            </a:pPr>
            <a:r>
              <a:rPr lang="zh-CN" altLang="en-US" sz="2400" b="1" dirty="0" smtClean="0">
                <a:solidFill>
                  <a:srgbClr val="D60093"/>
                </a:solidFill>
                <a:latin typeface="仿宋_GB2312" pitchFamily="49" charset="-122"/>
                <a:ea typeface="仿宋_GB2312" pitchFamily="49" charset="-122"/>
              </a:rPr>
              <a:t>解</a:t>
            </a:r>
            <a:r>
              <a:rPr lang="zh-CN" altLang="en-US" sz="2400" b="1" dirty="0">
                <a:solidFill>
                  <a:srgbClr val="D60093"/>
                </a:solidFill>
                <a:latin typeface="仿宋_GB2312" pitchFamily="49" charset="-122"/>
                <a:ea typeface="仿宋_GB2312" pitchFamily="49" charset="-122"/>
              </a:rPr>
              <a:t>：</a:t>
            </a:r>
            <a:r>
              <a:rPr lang="zh-CN" altLang="en-US" sz="2400" dirty="0">
                <a:latin typeface="仿宋_GB2312" pitchFamily="49" charset="-122"/>
                <a:ea typeface="仿宋_GB2312" pitchFamily="49" charset="-122"/>
              </a:rPr>
              <a:t>估价函数</a:t>
            </a:r>
            <a:r>
              <a:rPr lang="en-US" altLang="zh-CN" sz="2400" dirty="0">
                <a:latin typeface="仿宋_GB2312" pitchFamily="49" charset="-122"/>
                <a:ea typeface="仿宋_GB2312" pitchFamily="49" charset="-122"/>
              </a:rPr>
              <a:t>e(+P)</a:t>
            </a:r>
            <a:r>
              <a:rPr lang="zh-CN" altLang="en-US" sz="2400" dirty="0">
                <a:latin typeface="仿宋_GB2312" pitchFamily="49" charset="-122"/>
                <a:ea typeface="仿宋_GB2312" pitchFamily="49" charset="-122"/>
              </a:rPr>
              <a:t>：</a:t>
            </a:r>
            <a:r>
              <a:rPr lang="en-US" altLang="zh-CN" sz="2400" dirty="0">
                <a:latin typeface="仿宋_GB2312" pitchFamily="49" charset="-122"/>
                <a:ea typeface="仿宋_GB2312" pitchFamily="49" charset="-122"/>
              </a:rPr>
              <a:t>P</a:t>
            </a:r>
            <a:r>
              <a:rPr lang="zh-CN" altLang="en-US" sz="2400" dirty="0">
                <a:latin typeface="仿宋_GB2312" pitchFamily="49" charset="-122"/>
                <a:ea typeface="仿宋_GB2312" pitchFamily="49" charset="-122"/>
              </a:rPr>
              <a:t>上有可能使</a:t>
            </a:r>
            <a:r>
              <a:rPr kumimoji="1" lang="en-US" altLang="zh-CN" sz="2400" dirty="0">
                <a:latin typeface="仿宋_GB2312" pitchFamily="49" charset="-122"/>
                <a:ea typeface="仿宋_GB2312" pitchFamily="49" charset="-122"/>
              </a:rPr>
              <a:t>×</a:t>
            </a:r>
            <a:r>
              <a:rPr kumimoji="1" lang="zh-CN" altLang="en-US" sz="2400" dirty="0">
                <a:latin typeface="仿宋_GB2312" pitchFamily="49" charset="-122"/>
                <a:ea typeface="仿宋_GB2312" pitchFamily="49" charset="-122"/>
              </a:rPr>
              <a:t>成三子为一线的数目；</a:t>
            </a:r>
          </a:p>
          <a:p>
            <a:pPr eaLnBrk="1" hangingPunct="1">
              <a:lnSpc>
                <a:spcPct val="105000"/>
              </a:lnSpc>
              <a:spcBef>
                <a:spcPct val="20000"/>
              </a:spcBef>
            </a:pPr>
            <a:r>
              <a:rPr lang="zh-CN" altLang="en-US" sz="2400" dirty="0">
                <a:latin typeface="仿宋_GB2312" pitchFamily="49" charset="-122"/>
                <a:ea typeface="仿宋_GB2312" pitchFamily="49" charset="-122"/>
              </a:rPr>
              <a:t> </a:t>
            </a:r>
            <a:r>
              <a:rPr lang="en-US" altLang="zh-CN" sz="2400" dirty="0">
                <a:latin typeface="仿宋_GB2312" pitchFamily="49" charset="-122"/>
                <a:ea typeface="仿宋_GB2312" pitchFamily="49" charset="-122"/>
              </a:rPr>
              <a:t>e(-P)</a:t>
            </a:r>
            <a:r>
              <a:rPr lang="zh-CN" altLang="en-US" sz="2400" dirty="0">
                <a:latin typeface="仿宋_GB2312" pitchFamily="49" charset="-122"/>
                <a:ea typeface="仿宋_GB2312" pitchFamily="49" charset="-122"/>
              </a:rPr>
              <a:t>： </a:t>
            </a:r>
            <a:r>
              <a:rPr lang="en-US" altLang="zh-CN" sz="2400" dirty="0">
                <a:latin typeface="仿宋_GB2312" pitchFamily="49" charset="-122"/>
                <a:ea typeface="仿宋_GB2312" pitchFamily="49" charset="-122"/>
              </a:rPr>
              <a:t>P</a:t>
            </a:r>
            <a:r>
              <a:rPr lang="zh-CN" altLang="en-US" sz="2400" dirty="0">
                <a:latin typeface="仿宋_GB2312" pitchFamily="49" charset="-122"/>
                <a:ea typeface="仿宋_GB2312" pitchFamily="49" charset="-122"/>
              </a:rPr>
              <a:t>上有可能使</a:t>
            </a:r>
            <a:r>
              <a:rPr kumimoji="1" lang="zh-CN" altLang="en-US" sz="2400" dirty="0">
                <a:latin typeface="仿宋_GB2312" pitchFamily="49" charset="-122"/>
                <a:ea typeface="仿宋_GB2312" pitchFamily="49" charset="-122"/>
              </a:rPr>
              <a:t>○成三子为一线的数目；</a:t>
            </a:r>
            <a:r>
              <a:rPr lang="zh-CN" altLang="en-US" sz="2400" dirty="0">
                <a:latin typeface="仿宋_GB2312" pitchFamily="49" charset="-122"/>
                <a:ea typeface="仿宋_GB2312" pitchFamily="49" charset="-122"/>
              </a:rPr>
              <a:t>  </a:t>
            </a:r>
          </a:p>
          <a:p>
            <a:pPr eaLnBrk="1" hangingPunct="1">
              <a:lnSpc>
                <a:spcPct val="105000"/>
              </a:lnSpc>
              <a:spcBef>
                <a:spcPct val="20000"/>
              </a:spcBef>
            </a:pPr>
            <a:r>
              <a:rPr lang="zh-CN" altLang="en-US" sz="2400" dirty="0">
                <a:latin typeface="仿宋_GB2312" pitchFamily="49" charset="-122"/>
                <a:ea typeface="仿宋_GB2312" pitchFamily="49" charset="-122"/>
              </a:rPr>
              <a:t>当</a:t>
            </a:r>
            <a:r>
              <a:rPr lang="en-US" altLang="zh-CN" sz="2400" dirty="0">
                <a:latin typeface="仿宋_GB2312" pitchFamily="49" charset="-122"/>
                <a:ea typeface="仿宋_GB2312" pitchFamily="49" charset="-122"/>
              </a:rPr>
              <a:t>MAX </a:t>
            </a:r>
            <a:r>
              <a:rPr lang="zh-CN" altLang="en-US" sz="2400" dirty="0">
                <a:latin typeface="仿宋_GB2312" pitchFamily="49" charset="-122"/>
                <a:ea typeface="仿宋_GB2312" pitchFamily="49" charset="-122"/>
              </a:rPr>
              <a:t>必胜 </a:t>
            </a:r>
            <a:r>
              <a:rPr lang="en-US" altLang="zh-CN" sz="2400" dirty="0">
                <a:latin typeface="仿宋_GB2312" pitchFamily="49" charset="-122"/>
                <a:ea typeface="仿宋_GB2312" pitchFamily="49" charset="-122"/>
              </a:rPr>
              <a:t>e(P)</a:t>
            </a:r>
            <a:r>
              <a:rPr lang="zh-CN" altLang="en-US" sz="2400" dirty="0">
                <a:latin typeface="仿宋_GB2312" pitchFamily="49" charset="-122"/>
                <a:ea typeface="仿宋_GB2312" pitchFamily="49" charset="-122"/>
              </a:rPr>
              <a:t>为正无穷大</a:t>
            </a:r>
            <a:r>
              <a:rPr lang="en-US" altLang="zh-CN" sz="2400" dirty="0">
                <a:latin typeface="仿宋_GB2312" pitchFamily="49" charset="-122"/>
                <a:ea typeface="仿宋_GB2312" pitchFamily="49" charset="-122"/>
              </a:rPr>
              <a:t>, MIN </a:t>
            </a:r>
            <a:r>
              <a:rPr lang="zh-CN" altLang="en-US" sz="2400" dirty="0">
                <a:latin typeface="仿宋_GB2312" pitchFamily="49" charset="-122"/>
                <a:ea typeface="仿宋_GB2312" pitchFamily="49" charset="-122"/>
              </a:rPr>
              <a:t>必胜 </a:t>
            </a:r>
            <a:r>
              <a:rPr lang="en-US" altLang="zh-CN" sz="2400" dirty="0">
                <a:latin typeface="仿宋_GB2312" pitchFamily="49" charset="-122"/>
                <a:ea typeface="仿宋_GB2312" pitchFamily="49" charset="-122"/>
              </a:rPr>
              <a:t>e(P)</a:t>
            </a:r>
            <a:r>
              <a:rPr lang="zh-CN" altLang="en-US" sz="2400" dirty="0">
                <a:latin typeface="仿宋_GB2312" pitchFamily="49" charset="-122"/>
                <a:ea typeface="仿宋_GB2312" pitchFamily="49" charset="-122"/>
              </a:rPr>
              <a:t>为负无穷大 </a:t>
            </a:r>
          </a:p>
        </p:txBody>
      </p:sp>
      <p:sp>
        <p:nvSpPr>
          <p:cNvPr id="137224" name="Text Box 19"/>
          <p:cNvSpPr txBox="1">
            <a:spLocks noChangeArrowheads="1"/>
          </p:cNvSpPr>
          <p:nvPr/>
        </p:nvSpPr>
        <p:spPr bwMode="auto">
          <a:xfrm>
            <a:off x="5867400" y="3716338"/>
            <a:ext cx="27368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sz="2400" b="1">
                <a:solidFill>
                  <a:srgbClr val="0000CC"/>
                </a:solidFill>
              </a:rPr>
              <a:t>e(P)=e(+P)-e(-P)</a:t>
            </a:r>
          </a:p>
        </p:txBody>
      </p:sp>
      <p:sp>
        <p:nvSpPr>
          <p:cNvPr id="22" name="Rectangle 2"/>
          <p:cNvSpPr>
            <a:spLocks noChangeArrowheads="1"/>
          </p:cNvSpPr>
          <p:nvPr/>
        </p:nvSpPr>
        <p:spPr bwMode="auto">
          <a:xfrm>
            <a:off x="1187450" y="0"/>
            <a:ext cx="662463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400" b="1" dirty="0">
                <a:solidFill>
                  <a:schemeClr val="accent2"/>
                </a:solidFill>
                <a:latin typeface="方正姚体" pitchFamily="2" charset="-122"/>
                <a:ea typeface="方正姚体" pitchFamily="2" charset="-122"/>
                <a:cs typeface="+mj-cs"/>
              </a:rPr>
              <a:t>极大极小过程</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8243" name="Group 4"/>
          <p:cNvGrpSpPr>
            <a:grpSpLocks/>
          </p:cNvGrpSpPr>
          <p:nvPr/>
        </p:nvGrpSpPr>
        <p:grpSpPr bwMode="auto">
          <a:xfrm>
            <a:off x="2000250" y="765175"/>
            <a:ext cx="1295400" cy="1323975"/>
            <a:chOff x="3120" y="1440"/>
            <a:chExt cx="1056" cy="1027"/>
          </a:xfrm>
        </p:grpSpPr>
        <p:sp>
          <p:nvSpPr>
            <p:cNvPr id="138308" name="Rectangle 5"/>
            <p:cNvSpPr>
              <a:spLocks noChangeArrowheads="1"/>
            </p:cNvSpPr>
            <p:nvPr/>
          </p:nvSpPr>
          <p:spPr bwMode="auto">
            <a:xfrm>
              <a:off x="3824" y="2092"/>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b="1">
                <a:latin typeface="Times New Roman" pitchFamily="18" charset="0"/>
              </a:endParaRPr>
            </a:p>
          </p:txBody>
        </p:sp>
        <p:sp>
          <p:nvSpPr>
            <p:cNvPr id="138309" name="Rectangle 6"/>
            <p:cNvSpPr>
              <a:spLocks noChangeArrowheads="1"/>
            </p:cNvSpPr>
            <p:nvPr/>
          </p:nvSpPr>
          <p:spPr bwMode="auto">
            <a:xfrm>
              <a:off x="3472" y="2092"/>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b="1">
                <a:latin typeface="Times New Roman" pitchFamily="18" charset="0"/>
              </a:endParaRPr>
            </a:p>
          </p:txBody>
        </p:sp>
        <p:sp>
          <p:nvSpPr>
            <p:cNvPr id="138310" name="Rectangle 7"/>
            <p:cNvSpPr>
              <a:spLocks noChangeArrowheads="1"/>
            </p:cNvSpPr>
            <p:nvPr/>
          </p:nvSpPr>
          <p:spPr bwMode="auto">
            <a:xfrm>
              <a:off x="3120" y="2092"/>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b="1">
                <a:latin typeface="Times New Roman" pitchFamily="18" charset="0"/>
              </a:endParaRPr>
            </a:p>
          </p:txBody>
        </p:sp>
        <p:sp>
          <p:nvSpPr>
            <p:cNvPr id="138311" name="Rectangle 8"/>
            <p:cNvSpPr>
              <a:spLocks noChangeArrowheads="1"/>
            </p:cNvSpPr>
            <p:nvPr/>
          </p:nvSpPr>
          <p:spPr bwMode="auto">
            <a:xfrm>
              <a:off x="3824" y="1766"/>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b="1">
                <a:latin typeface="Times New Roman" pitchFamily="18" charset="0"/>
              </a:endParaRPr>
            </a:p>
          </p:txBody>
        </p:sp>
        <p:sp>
          <p:nvSpPr>
            <p:cNvPr id="138312" name="Rectangle 9"/>
            <p:cNvSpPr>
              <a:spLocks noChangeArrowheads="1"/>
            </p:cNvSpPr>
            <p:nvPr/>
          </p:nvSpPr>
          <p:spPr bwMode="auto">
            <a:xfrm>
              <a:off x="3472" y="1766"/>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b="1">
                <a:latin typeface="Times New Roman" pitchFamily="18" charset="0"/>
              </a:endParaRPr>
            </a:p>
          </p:txBody>
        </p:sp>
        <p:sp>
          <p:nvSpPr>
            <p:cNvPr id="138313" name="Rectangle 10"/>
            <p:cNvSpPr>
              <a:spLocks noChangeArrowheads="1"/>
            </p:cNvSpPr>
            <p:nvPr/>
          </p:nvSpPr>
          <p:spPr bwMode="auto">
            <a:xfrm>
              <a:off x="3120" y="1766"/>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b="1">
                <a:latin typeface="Times New Roman" pitchFamily="18" charset="0"/>
              </a:endParaRPr>
            </a:p>
          </p:txBody>
        </p:sp>
        <p:sp>
          <p:nvSpPr>
            <p:cNvPr id="138314" name="Rectangle 11"/>
            <p:cNvSpPr>
              <a:spLocks noChangeArrowheads="1"/>
            </p:cNvSpPr>
            <p:nvPr/>
          </p:nvSpPr>
          <p:spPr bwMode="auto">
            <a:xfrm>
              <a:off x="3824" y="1440"/>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b="1">
                <a:latin typeface="Times New Roman" pitchFamily="18" charset="0"/>
              </a:endParaRPr>
            </a:p>
          </p:txBody>
        </p:sp>
        <p:sp>
          <p:nvSpPr>
            <p:cNvPr id="138315" name="Rectangle 12"/>
            <p:cNvSpPr>
              <a:spLocks noChangeArrowheads="1"/>
            </p:cNvSpPr>
            <p:nvPr/>
          </p:nvSpPr>
          <p:spPr bwMode="auto">
            <a:xfrm>
              <a:off x="3472" y="1440"/>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b="1">
                <a:latin typeface="Times New Roman" pitchFamily="18" charset="0"/>
              </a:endParaRPr>
            </a:p>
          </p:txBody>
        </p:sp>
        <p:sp>
          <p:nvSpPr>
            <p:cNvPr id="138316" name="Rectangle 13"/>
            <p:cNvSpPr>
              <a:spLocks noChangeArrowheads="1"/>
            </p:cNvSpPr>
            <p:nvPr/>
          </p:nvSpPr>
          <p:spPr bwMode="auto">
            <a:xfrm>
              <a:off x="3120" y="1440"/>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b="1">
                <a:latin typeface="Times New Roman" pitchFamily="18" charset="0"/>
              </a:endParaRPr>
            </a:p>
          </p:txBody>
        </p:sp>
        <p:sp>
          <p:nvSpPr>
            <p:cNvPr id="138317" name="Line 14"/>
            <p:cNvSpPr>
              <a:spLocks noChangeShapeType="1"/>
            </p:cNvSpPr>
            <p:nvPr/>
          </p:nvSpPr>
          <p:spPr bwMode="auto">
            <a:xfrm>
              <a:off x="3120" y="1440"/>
              <a:ext cx="1056" cy="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8318" name="Line 15"/>
            <p:cNvSpPr>
              <a:spLocks noChangeShapeType="1"/>
            </p:cNvSpPr>
            <p:nvPr/>
          </p:nvSpPr>
          <p:spPr bwMode="auto">
            <a:xfrm>
              <a:off x="3120" y="1766"/>
              <a:ext cx="1056"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8319" name="Line 16"/>
            <p:cNvSpPr>
              <a:spLocks noChangeShapeType="1"/>
            </p:cNvSpPr>
            <p:nvPr/>
          </p:nvSpPr>
          <p:spPr bwMode="auto">
            <a:xfrm>
              <a:off x="3120" y="2092"/>
              <a:ext cx="1056"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8320" name="Line 17"/>
            <p:cNvSpPr>
              <a:spLocks noChangeShapeType="1"/>
            </p:cNvSpPr>
            <p:nvPr/>
          </p:nvSpPr>
          <p:spPr bwMode="auto">
            <a:xfrm>
              <a:off x="3120" y="2418"/>
              <a:ext cx="1056" cy="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8321" name="Line 18"/>
            <p:cNvSpPr>
              <a:spLocks noChangeShapeType="1"/>
            </p:cNvSpPr>
            <p:nvPr/>
          </p:nvSpPr>
          <p:spPr bwMode="auto">
            <a:xfrm>
              <a:off x="3120" y="1440"/>
              <a:ext cx="0" cy="978"/>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8322" name="Line 19"/>
            <p:cNvSpPr>
              <a:spLocks noChangeShapeType="1"/>
            </p:cNvSpPr>
            <p:nvPr/>
          </p:nvSpPr>
          <p:spPr bwMode="auto">
            <a:xfrm>
              <a:off x="3472" y="1440"/>
              <a:ext cx="0" cy="97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8323" name="Line 20"/>
            <p:cNvSpPr>
              <a:spLocks noChangeShapeType="1"/>
            </p:cNvSpPr>
            <p:nvPr/>
          </p:nvSpPr>
          <p:spPr bwMode="auto">
            <a:xfrm>
              <a:off x="3824" y="1440"/>
              <a:ext cx="0" cy="97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8324" name="Line 21"/>
            <p:cNvSpPr>
              <a:spLocks noChangeShapeType="1"/>
            </p:cNvSpPr>
            <p:nvPr/>
          </p:nvSpPr>
          <p:spPr bwMode="auto">
            <a:xfrm>
              <a:off x="4176" y="1440"/>
              <a:ext cx="0" cy="978"/>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8325" name="Text Box 22"/>
            <p:cNvSpPr txBox="1">
              <a:spLocks noChangeArrowheads="1"/>
            </p:cNvSpPr>
            <p:nvPr/>
          </p:nvSpPr>
          <p:spPr bwMode="auto">
            <a:xfrm>
              <a:off x="3120" y="1440"/>
              <a:ext cx="336"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b="1">
                  <a:latin typeface="Times New Roman" pitchFamily="18" charset="0"/>
                  <a:ea typeface="Arial Unicode MS" pitchFamily="34" charset="-122"/>
                  <a:cs typeface="Arial Unicode MS" pitchFamily="34" charset="-122"/>
                </a:rPr>
                <a:t>Ⅹ</a:t>
              </a:r>
            </a:p>
          </p:txBody>
        </p:sp>
        <p:sp>
          <p:nvSpPr>
            <p:cNvPr id="138326" name="Text Box 23"/>
            <p:cNvSpPr txBox="1">
              <a:spLocks noChangeArrowheads="1"/>
            </p:cNvSpPr>
            <p:nvPr/>
          </p:nvSpPr>
          <p:spPr bwMode="auto">
            <a:xfrm>
              <a:off x="3120" y="2112"/>
              <a:ext cx="336"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b="1">
                  <a:latin typeface="Times New Roman" pitchFamily="18" charset="0"/>
                  <a:ea typeface="MS PGothic" pitchFamily="34" charset="-128"/>
                </a:rPr>
                <a:t>〇</a:t>
              </a:r>
            </a:p>
          </p:txBody>
        </p:sp>
        <p:sp>
          <p:nvSpPr>
            <p:cNvPr id="138327" name="Text Box 24"/>
            <p:cNvSpPr txBox="1">
              <a:spLocks noChangeArrowheads="1"/>
            </p:cNvSpPr>
            <p:nvPr/>
          </p:nvSpPr>
          <p:spPr bwMode="auto">
            <a:xfrm>
              <a:off x="3120" y="1776"/>
              <a:ext cx="336"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b="1">
                  <a:latin typeface="Times New Roman" pitchFamily="18" charset="0"/>
                  <a:ea typeface="MS PGothic" pitchFamily="34" charset="-128"/>
                </a:rPr>
                <a:t>〇</a:t>
              </a:r>
            </a:p>
          </p:txBody>
        </p:sp>
        <p:sp>
          <p:nvSpPr>
            <p:cNvPr id="138328" name="Text Box 25"/>
            <p:cNvSpPr txBox="1">
              <a:spLocks noChangeArrowheads="1"/>
            </p:cNvSpPr>
            <p:nvPr/>
          </p:nvSpPr>
          <p:spPr bwMode="auto">
            <a:xfrm>
              <a:off x="3456" y="1440"/>
              <a:ext cx="336"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b="1">
                  <a:latin typeface="Times New Roman" pitchFamily="18" charset="0"/>
                  <a:ea typeface="MS PGothic" pitchFamily="34" charset="-128"/>
                </a:rPr>
                <a:t>〇</a:t>
              </a:r>
            </a:p>
          </p:txBody>
        </p:sp>
        <p:sp>
          <p:nvSpPr>
            <p:cNvPr id="138329" name="Text Box 26"/>
            <p:cNvSpPr txBox="1">
              <a:spLocks noChangeArrowheads="1"/>
            </p:cNvSpPr>
            <p:nvPr/>
          </p:nvSpPr>
          <p:spPr bwMode="auto">
            <a:xfrm>
              <a:off x="3841" y="1776"/>
              <a:ext cx="335"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b="1">
                  <a:latin typeface="Times New Roman" pitchFamily="18" charset="0"/>
                  <a:ea typeface="Arial Unicode MS" pitchFamily="34" charset="-122"/>
                  <a:cs typeface="Arial Unicode MS" pitchFamily="34" charset="-122"/>
                </a:rPr>
                <a:t>Ⅹ</a:t>
              </a:r>
            </a:p>
          </p:txBody>
        </p:sp>
        <p:sp>
          <p:nvSpPr>
            <p:cNvPr id="138330" name="Text Box 27"/>
            <p:cNvSpPr txBox="1">
              <a:spLocks noChangeArrowheads="1"/>
            </p:cNvSpPr>
            <p:nvPr/>
          </p:nvSpPr>
          <p:spPr bwMode="auto">
            <a:xfrm>
              <a:off x="3841" y="1440"/>
              <a:ext cx="335"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b="1">
                  <a:latin typeface="Times New Roman" pitchFamily="18" charset="0"/>
                  <a:ea typeface="Arial Unicode MS" pitchFamily="34" charset="-122"/>
                  <a:cs typeface="Arial Unicode MS" pitchFamily="34" charset="-122"/>
                </a:rPr>
                <a:t>Ⅹ</a:t>
              </a:r>
            </a:p>
          </p:txBody>
        </p:sp>
        <p:sp>
          <p:nvSpPr>
            <p:cNvPr id="138331" name="Text Box 28"/>
            <p:cNvSpPr txBox="1">
              <a:spLocks noChangeArrowheads="1"/>
            </p:cNvSpPr>
            <p:nvPr/>
          </p:nvSpPr>
          <p:spPr bwMode="auto">
            <a:xfrm>
              <a:off x="3841" y="2112"/>
              <a:ext cx="335"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b="1">
                  <a:latin typeface="Times New Roman" pitchFamily="18" charset="0"/>
                  <a:ea typeface="MS PGothic" pitchFamily="34" charset="-128"/>
                </a:rPr>
                <a:t>〇</a:t>
              </a:r>
            </a:p>
          </p:txBody>
        </p:sp>
        <p:sp>
          <p:nvSpPr>
            <p:cNvPr id="138332" name="Text Box 29"/>
            <p:cNvSpPr txBox="1">
              <a:spLocks noChangeArrowheads="1"/>
            </p:cNvSpPr>
            <p:nvPr/>
          </p:nvSpPr>
          <p:spPr bwMode="auto">
            <a:xfrm>
              <a:off x="3504" y="1776"/>
              <a:ext cx="337" cy="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b="1">
                  <a:latin typeface="Times New Roman" pitchFamily="18" charset="0"/>
                  <a:ea typeface="Arial Unicode MS" pitchFamily="34" charset="-122"/>
                  <a:cs typeface="Arial Unicode MS" pitchFamily="34" charset="-122"/>
                </a:rPr>
                <a:t>Ⅹ</a:t>
              </a:r>
              <a:r>
                <a:rPr kumimoji="1" lang="en-US" altLang="zh-CN" sz="2400" b="1">
                  <a:latin typeface="Times New Roman" pitchFamily="18" charset="0"/>
                </a:rPr>
                <a:t> </a:t>
              </a:r>
            </a:p>
          </p:txBody>
        </p:sp>
        <p:sp>
          <p:nvSpPr>
            <p:cNvPr id="138333" name="Text Box 30"/>
            <p:cNvSpPr txBox="1">
              <a:spLocks noChangeArrowheads="1"/>
            </p:cNvSpPr>
            <p:nvPr/>
          </p:nvSpPr>
          <p:spPr bwMode="auto">
            <a:xfrm>
              <a:off x="3504" y="2112"/>
              <a:ext cx="337"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b="1">
                  <a:latin typeface="Times New Roman" pitchFamily="18" charset="0"/>
                  <a:ea typeface="Arial Unicode MS" pitchFamily="34" charset="-122"/>
                  <a:cs typeface="Arial Unicode MS" pitchFamily="34" charset="-122"/>
                </a:rPr>
                <a:t>Ⅹ</a:t>
              </a:r>
            </a:p>
          </p:txBody>
        </p:sp>
      </p:grpSp>
      <p:sp>
        <p:nvSpPr>
          <p:cNvPr id="138244" name="Rectangle 31"/>
          <p:cNvSpPr>
            <a:spLocks noChangeArrowheads="1"/>
          </p:cNvSpPr>
          <p:nvPr/>
        </p:nvSpPr>
        <p:spPr bwMode="auto">
          <a:xfrm>
            <a:off x="2508250" y="3205163"/>
            <a:ext cx="431800" cy="42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b="1">
              <a:latin typeface="Times New Roman" pitchFamily="18" charset="0"/>
            </a:endParaRPr>
          </a:p>
        </p:txBody>
      </p:sp>
      <p:sp>
        <p:nvSpPr>
          <p:cNvPr id="138245" name="Rectangle 32"/>
          <p:cNvSpPr>
            <a:spLocks noChangeArrowheads="1"/>
          </p:cNvSpPr>
          <p:nvPr/>
        </p:nvSpPr>
        <p:spPr bwMode="auto">
          <a:xfrm>
            <a:off x="2076450" y="3205163"/>
            <a:ext cx="431800" cy="42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b="1">
              <a:latin typeface="Times New Roman" pitchFamily="18" charset="0"/>
            </a:endParaRPr>
          </a:p>
        </p:txBody>
      </p:sp>
      <p:sp>
        <p:nvSpPr>
          <p:cNvPr id="138246" name="Rectangle 33"/>
          <p:cNvSpPr>
            <a:spLocks noChangeArrowheads="1"/>
          </p:cNvSpPr>
          <p:nvPr/>
        </p:nvSpPr>
        <p:spPr bwMode="auto">
          <a:xfrm>
            <a:off x="2076450" y="2786063"/>
            <a:ext cx="431800"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b="1">
              <a:latin typeface="Times New Roman" pitchFamily="18" charset="0"/>
            </a:endParaRPr>
          </a:p>
        </p:txBody>
      </p:sp>
      <p:sp>
        <p:nvSpPr>
          <p:cNvPr id="138247" name="Rectangle 34"/>
          <p:cNvSpPr>
            <a:spLocks noChangeArrowheads="1"/>
          </p:cNvSpPr>
          <p:nvPr/>
        </p:nvSpPr>
        <p:spPr bwMode="auto">
          <a:xfrm>
            <a:off x="2940050" y="2365375"/>
            <a:ext cx="431800"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b="1">
              <a:latin typeface="Times New Roman" pitchFamily="18" charset="0"/>
            </a:endParaRPr>
          </a:p>
        </p:txBody>
      </p:sp>
      <p:sp>
        <p:nvSpPr>
          <p:cNvPr id="138248" name="Rectangle 35"/>
          <p:cNvSpPr>
            <a:spLocks noChangeArrowheads="1"/>
          </p:cNvSpPr>
          <p:nvPr/>
        </p:nvSpPr>
        <p:spPr bwMode="auto">
          <a:xfrm>
            <a:off x="2508250" y="2365375"/>
            <a:ext cx="431800"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b="1">
              <a:latin typeface="Times New Roman" pitchFamily="18" charset="0"/>
            </a:endParaRPr>
          </a:p>
        </p:txBody>
      </p:sp>
      <p:sp>
        <p:nvSpPr>
          <p:cNvPr id="138249" name="Rectangle 36"/>
          <p:cNvSpPr>
            <a:spLocks noChangeArrowheads="1"/>
          </p:cNvSpPr>
          <p:nvPr/>
        </p:nvSpPr>
        <p:spPr bwMode="auto">
          <a:xfrm>
            <a:off x="2076450" y="2365375"/>
            <a:ext cx="431800"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b="1">
              <a:latin typeface="Times New Roman" pitchFamily="18" charset="0"/>
            </a:endParaRPr>
          </a:p>
        </p:txBody>
      </p:sp>
      <p:grpSp>
        <p:nvGrpSpPr>
          <p:cNvPr id="138250" name="Group 37"/>
          <p:cNvGrpSpPr>
            <a:grpSpLocks/>
          </p:cNvGrpSpPr>
          <p:nvPr/>
        </p:nvGrpSpPr>
        <p:grpSpPr bwMode="auto">
          <a:xfrm>
            <a:off x="2000250" y="3508375"/>
            <a:ext cx="1295400" cy="1323975"/>
            <a:chOff x="3120" y="1440"/>
            <a:chExt cx="1056" cy="1027"/>
          </a:xfrm>
        </p:grpSpPr>
        <p:sp>
          <p:nvSpPr>
            <p:cNvPr id="138282" name="Rectangle 38"/>
            <p:cNvSpPr>
              <a:spLocks noChangeArrowheads="1"/>
            </p:cNvSpPr>
            <p:nvPr/>
          </p:nvSpPr>
          <p:spPr bwMode="auto">
            <a:xfrm>
              <a:off x="3824" y="2092"/>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b="1">
                <a:latin typeface="Times New Roman" pitchFamily="18" charset="0"/>
              </a:endParaRPr>
            </a:p>
          </p:txBody>
        </p:sp>
        <p:sp>
          <p:nvSpPr>
            <p:cNvPr id="138283" name="Rectangle 39"/>
            <p:cNvSpPr>
              <a:spLocks noChangeArrowheads="1"/>
            </p:cNvSpPr>
            <p:nvPr/>
          </p:nvSpPr>
          <p:spPr bwMode="auto">
            <a:xfrm>
              <a:off x="3472" y="2092"/>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b="1">
                <a:latin typeface="Times New Roman" pitchFamily="18" charset="0"/>
              </a:endParaRPr>
            </a:p>
          </p:txBody>
        </p:sp>
        <p:sp>
          <p:nvSpPr>
            <p:cNvPr id="138284" name="Rectangle 40"/>
            <p:cNvSpPr>
              <a:spLocks noChangeArrowheads="1"/>
            </p:cNvSpPr>
            <p:nvPr/>
          </p:nvSpPr>
          <p:spPr bwMode="auto">
            <a:xfrm>
              <a:off x="3120" y="2092"/>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b="1">
                <a:latin typeface="Times New Roman" pitchFamily="18" charset="0"/>
              </a:endParaRPr>
            </a:p>
          </p:txBody>
        </p:sp>
        <p:sp>
          <p:nvSpPr>
            <p:cNvPr id="138285" name="Rectangle 41"/>
            <p:cNvSpPr>
              <a:spLocks noChangeArrowheads="1"/>
            </p:cNvSpPr>
            <p:nvPr/>
          </p:nvSpPr>
          <p:spPr bwMode="auto">
            <a:xfrm>
              <a:off x="3824" y="1766"/>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b="1">
                <a:latin typeface="Times New Roman" pitchFamily="18" charset="0"/>
              </a:endParaRPr>
            </a:p>
          </p:txBody>
        </p:sp>
        <p:sp>
          <p:nvSpPr>
            <p:cNvPr id="138286" name="Rectangle 42"/>
            <p:cNvSpPr>
              <a:spLocks noChangeArrowheads="1"/>
            </p:cNvSpPr>
            <p:nvPr/>
          </p:nvSpPr>
          <p:spPr bwMode="auto">
            <a:xfrm>
              <a:off x="3472" y="1766"/>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b="1">
                <a:latin typeface="Times New Roman" pitchFamily="18" charset="0"/>
              </a:endParaRPr>
            </a:p>
          </p:txBody>
        </p:sp>
        <p:sp>
          <p:nvSpPr>
            <p:cNvPr id="138287" name="Rectangle 43"/>
            <p:cNvSpPr>
              <a:spLocks noChangeArrowheads="1"/>
            </p:cNvSpPr>
            <p:nvPr/>
          </p:nvSpPr>
          <p:spPr bwMode="auto">
            <a:xfrm>
              <a:off x="3120" y="1766"/>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b="1">
                <a:latin typeface="Times New Roman" pitchFamily="18" charset="0"/>
              </a:endParaRPr>
            </a:p>
          </p:txBody>
        </p:sp>
        <p:sp>
          <p:nvSpPr>
            <p:cNvPr id="138288" name="Rectangle 44"/>
            <p:cNvSpPr>
              <a:spLocks noChangeArrowheads="1"/>
            </p:cNvSpPr>
            <p:nvPr/>
          </p:nvSpPr>
          <p:spPr bwMode="auto">
            <a:xfrm>
              <a:off x="3824" y="1440"/>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b="1">
                <a:latin typeface="Times New Roman" pitchFamily="18" charset="0"/>
              </a:endParaRPr>
            </a:p>
          </p:txBody>
        </p:sp>
        <p:sp>
          <p:nvSpPr>
            <p:cNvPr id="138289" name="Rectangle 45"/>
            <p:cNvSpPr>
              <a:spLocks noChangeArrowheads="1"/>
            </p:cNvSpPr>
            <p:nvPr/>
          </p:nvSpPr>
          <p:spPr bwMode="auto">
            <a:xfrm>
              <a:off x="3472" y="1440"/>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b="1">
                <a:latin typeface="Times New Roman" pitchFamily="18" charset="0"/>
              </a:endParaRPr>
            </a:p>
          </p:txBody>
        </p:sp>
        <p:sp>
          <p:nvSpPr>
            <p:cNvPr id="138290" name="Rectangle 46"/>
            <p:cNvSpPr>
              <a:spLocks noChangeArrowheads="1"/>
            </p:cNvSpPr>
            <p:nvPr/>
          </p:nvSpPr>
          <p:spPr bwMode="auto">
            <a:xfrm>
              <a:off x="3120" y="1440"/>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b="1">
                <a:latin typeface="Times New Roman" pitchFamily="18" charset="0"/>
              </a:endParaRPr>
            </a:p>
          </p:txBody>
        </p:sp>
        <p:sp>
          <p:nvSpPr>
            <p:cNvPr id="138291" name="Line 47"/>
            <p:cNvSpPr>
              <a:spLocks noChangeShapeType="1"/>
            </p:cNvSpPr>
            <p:nvPr/>
          </p:nvSpPr>
          <p:spPr bwMode="auto">
            <a:xfrm>
              <a:off x="3120" y="1440"/>
              <a:ext cx="1056" cy="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8292" name="Line 48"/>
            <p:cNvSpPr>
              <a:spLocks noChangeShapeType="1"/>
            </p:cNvSpPr>
            <p:nvPr/>
          </p:nvSpPr>
          <p:spPr bwMode="auto">
            <a:xfrm>
              <a:off x="3120" y="1766"/>
              <a:ext cx="1056"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8293" name="Line 49"/>
            <p:cNvSpPr>
              <a:spLocks noChangeShapeType="1"/>
            </p:cNvSpPr>
            <p:nvPr/>
          </p:nvSpPr>
          <p:spPr bwMode="auto">
            <a:xfrm>
              <a:off x="3120" y="2092"/>
              <a:ext cx="1056"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8294" name="Line 50"/>
            <p:cNvSpPr>
              <a:spLocks noChangeShapeType="1"/>
            </p:cNvSpPr>
            <p:nvPr/>
          </p:nvSpPr>
          <p:spPr bwMode="auto">
            <a:xfrm>
              <a:off x="3120" y="2418"/>
              <a:ext cx="1056" cy="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8295" name="Line 51"/>
            <p:cNvSpPr>
              <a:spLocks noChangeShapeType="1"/>
            </p:cNvSpPr>
            <p:nvPr/>
          </p:nvSpPr>
          <p:spPr bwMode="auto">
            <a:xfrm>
              <a:off x="3120" y="1440"/>
              <a:ext cx="0" cy="978"/>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8296" name="Line 52"/>
            <p:cNvSpPr>
              <a:spLocks noChangeShapeType="1"/>
            </p:cNvSpPr>
            <p:nvPr/>
          </p:nvSpPr>
          <p:spPr bwMode="auto">
            <a:xfrm>
              <a:off x="3472" y="1440"/>
              <a:ext cx="0" cy="97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8297" name="Line 53"/>
            <p:cNvSpPr>
              <a:spLocks noChangeShapeType="1"/>
            </p:cNvSpPr>
            <p:nvPr/>
          </p:nvSpPr>
          <p:spPr bwMode="auto">
            <a:xfrm>
              <a:off x="3824" y="1440"/>
              <a:ext cx="0" cy="97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8298" name="Line 54"/>
            <p:cNvSpPr>
              <a:spLocks noChangeShapeType="1"/>
            </p:cNvSpPr>
            <p:nvPr/>
          </p:nvSpPr>
          <p:spPr bwMode="auto">
            <a:xfrm>
              <a:off x="4176" y="1440"/>
              <a:ext cx="0" cy="978"/>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8299" name="Text Box 55"/>
            <p:cNvSpPr txBox="1">
              <a:spLocks noChangeArrowheads="1"/>
            </p:cNvSpPr>
            <p:nvPr/>
          </p:nvSpPr>
          <p:spPr bwMode="auto">
            <a:xfrm>
              <a:off x="3120" y="1440"/>
              <a:ext cx="336"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b="1">
                  <a:latin typeface="Times New Roman" pitchFamily="18" charset="0"/>
                  <a:ea typeface="MS PGothic" pitchFamily="34" charset="-128"/>
                </a:rPr>
                <a:t>〇</a:t>
              </a:r>
            </a:p>
          </p:txBody>
        </p:sp>
        <p:sp>
          <p:nvSpPr>
            <p:cNvPr id="138300" name="Text Box 56"/>
            <p:cNvSpPr txBox="1">
              <a:spLocks noChangeArrowheads="1"/>
            </p:cNvSpPr>
            <p:nvPr/>
          </p:nvSpPr>
          <p:spPr bwMode="auto">
            <a:xfrm>
              <a:off x="3120" y="2112"/>
              <a:ext cx="336"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b="1">
                  <a:latin typeface="Times New Roman" pitchFamily="18" charset="0"/>
                  <a:ea typeface="MS PGothic" pitchFamily="34" charset="-128"/>
                </a:rPr>
                <a:t>〇</a:t>
              </a:r>
            </a:p>
          </p:txBody>
        </p:sp>
        <p:sp>
          <p:nvSpPr>
            <p:cNvPr id="138301" name="Text Box 57"/>
            <p:cNvSpPr txBox="1">
              <a:spLocks noChangeArrowheads="1"/>
            </p:cNvSpPr>
            <p:nvPr/>
          </p:nvSpPr>
          <p:spPr bwMode="auto">
            <a:xfrm>
              <a:off x="3120" y="1776"/>
              <a:ext cx="336"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b="1">
                  <a:latin typeface="Times New Roman" pitchFamily="18" charset="0"/>
                  <a:ea typeface="MS PGothic" pitchFamily="34" charset="-128"/>
                </a:rPr>
                <a:t>〇</a:t>
              </a:r>
            </a:p>
          </p:txBody>
        </p:sp>
        <p:sp>
          <p:nvSpPr>
            <p:cNvPr id="138302" name="Text Box 58"/>
            <p:cNvSpPr txBox="1">
              <a:spLocks noChangeArrowheads="1"/>
            </p:cNvSpPr>
            <p:nvPr/>
          </p:nvSpPr>
          <p:spPr bwMode="auto">
            <a:xfrm>
              <a:off x="3456" y="1440"/>
              <a:ext cx="336"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b="1">
                <a:latin typeface="Times New Roman" pitchFamily="18" charset="0"/>
                <a:ea typeface="MS PGothic" pitchFamily="34" charset="-128"/>
              </a:endParaRPr>
            </a:p>
          </p:txBody>
        </p:sp>
        <p:sp>
          <p:nvSpPr>
            <p:cNvPr id="138303" name="Text Box 59"/>
            <p:cNvSpPr txBox="1">
              <a:spLocks noChangeArrowheads="1"/>
            </p:cNvSpPr>
            <p:nvPr/>
          </p:nvSpPr>
          <p:spPr bwMode="auto">
            <a:xfrm>
              <a:off x="3841" y="1776"/>
              <a:ext cx="335"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b="1">
                <a:latin typeface="Times New Roman" pitchFamily="18" charset="0"/>
                <a:ea typeface="Arial Unicode MS" pitchFamily="34" charset="-122"/>
                <a:cs typeface="Arial Unicode MS" pitchFamily="34" charset="-122"/>
              </a:endParaRPr>
            </a:p>
          </p:txBody>
        </p:sp>
        <p:sp>
          <p:nvSpPr>
            <p:cNvPr id="138304" name="Text Box 60"/>
            <p:cNvSpPr txBox="1">
              <a:spLocks noChangeArrowheads="1"/>
            </p:cNvSpPr>
            <p:nvPr/>
          </p:nvSpPr>
          <p:spPr bwMode="auto">
            <a:xfrm>
              <a:off x="3841" y="1440"/>
              <a:ext cx="335"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b="1">
                  <a:latin typeface="Times New Roman" pitchFamily="18" charset="0"/>
                  <a:ea typeface="Arial Unicode MS" pitchFamily="34" charset="-122"/>
                  <a:cs typeface="Arial Unicode MS" pitchFamily="34" charset="-122"/>
                </a:rPr>
                <a:t>Ⅹ</a:t>
              </a:r>
            </a:p>
          </p:txBody>
        </p:sp>
        <p:sp>
          <p:nvSpPr>
            <p:cNvPr id="138305" name="Text Box 61"/>
            <p:cNvSpPr txBox="1">
              <a:spLocks noChangeArrowheads="1"/>
            </p:cNvSpPr>
            <p:nvPr/>
          </p:nvSpPr>
          <p:spPr bwMode="auto">
            <a:xfrm>
              <a:off x="3841" y="2112"/>
              <a:ext cx="335"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b="1">
                  <a:latin typeface="Times New Roman" pitchFamily="18" charset="0"/>
                  <a:ea typeface="Arial Unicode MS" pitchFamily="34" charset="-122"/>
                  <a:cs typeface="Arial Unicode MS" pitchFamily="34" charset="-122"/>
                </a:rPr>
                <a:t>Ⅹ</a:t>
              </a:r>
            </a:p>
          </p:txBody>
        </p:sp>
        <p:sp>
          <p:nvSpPr>
            <p:cNvPr id="138306" name="Text Box 62"/>
            <p:cNvSpPr txBox="1">
              <a:spLocks noChangeArrowheads="1"/>
            </p:cNvSpPr>
            <p:nvPr/>
          </p:nvSpPr>
          <p:spPr bwMode="auto">
            <a:xfrm>
              <a:off x="3504" y="1776"/>
              <a:ext cx="337" cy="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b="1">
                  <a:latin typeface="Times New Roman" pitchFamily="18" charset="0"/>
                  <a:ea typeface="Arial Unicode MS" pitchFamily="34" charset="-122"/>
                  <a:cs typeface="Arial Unicode MS" pitchFamily="34" charset="-122"/>
                </a:rPr>
                <a:t>Ⅹ</a:t>
              </a:r>
              <a:r>
                <a:rPr kumimoji="1" lang="en-US" altLang="zh-CN" sz="2400" b="1">
                  <a:latin typeface="Times New Roman" pitchFamily="18" charset="0"/>
                </a:rPr>
                <a:t> </a:t>
              </a:r>
            </a:p>
          </p:txBody>
        </p:sp>
        <p:sp>
          <p:nvSpPr>
            <p:cNvPr id="138307" name="Text Box 63"/>
            <p:cNvSpPr txBox="1">
              <a:spLocks noChangeArrowheads="1"/>
            </p:cNvSpPr>
            <p:nvPr/>
          </p:nvSpPr>
          <p:spPr bwMode="auto">
            <a:xfrm>
              <a:off x="3504" y="2112"/>
              <a:ext cx="337"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b="1">
                <a:latin typeface="Times New Roman" pitchFamily="18" charset="0"/>
                <a:ea typeface="Arial Unicode MS" pitchFamily="34" charset="-122"/>
                <a:cs typeface="Arial Unicode MS" pitchFamily="34" charset="-122"/>
              </a:endParaRPr>
            </a:p>
          </p:txBody>
        </p:sp>
      </p:grpSp>
      <p:grpSp>
        <p:nvGrpSpPr>
          <p:cNvPr id="138251" name="Group 64"/>
          <p:cNvGrpSpPr>
            <a:grpSpLocks/>
          </p:cNvGrpSpPr>
          <p:nvPr/>
        </p:nvGrpSpPr>
        <p:grpSpPr bwMode="auto">
          <a:xfrm>
            <a:off x="2000250" y="2136775"/>
            <a:ext cx="1295400" cy="1323975"/>
            <a:chOff x="3120" y="1440"/>
            <a:chExt cx="1056" cy="1027"/>
          </a:xfrm>
        </p:grpSpPr>
        <p:sp>
          <p:nvSpPr>
            <p:cNvPr id="138256" name="Rectangle 65"/>
            <p:cNvSpPr>
              <a:spLocks noChangeArrowheads="1"/>
            </p:cNvSpPr>
            <p:nvPr/>
          </p:nvSpPr>
          <p:spPr bwMode="auto">
            <a:xfrm>
              <a:off x="3824" y="2092"/>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b="1">
                <a:latin typeface="Times New Roman" pitchFamily="18" charset="0"/>
              </a:endParaRPr>
            </a:p>
          </p:txBody>
        </p:sp>
        <p:sp>
          <p:nvSpPr>
            <p:cNvPr id="138257" name="Rectangle 66"/>
            <p:cNvSpPr>
              <a:spLocks noChangeArrowheads="1"/>
            </p:cNvSpPr>
            <p:nvPr/>
          </p:nvSpPr>
          <p:spPr bwMode="auto">
            <a:xfrm>
              <a:off x="3472" y="2092"/>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b="1">
                <a:latin typeface="Times New Roman" pitchFamily="18" charset="0"/>
              </a:endParaRPr>
            </a:p>
          </p:txBody>
        </p:sp>
        <p:sp>
          <p:nvSpPr>
            <p:cNvPr id="138258" name="Rectangle 67"/>
            <p:cNvSpPr>
              <a:spLocks noChangeArrowheads="1"/>
            </p:cNvSpPr>
            <p:nvPr/>
          </p:nvSpPr>
          <p:spPr bwMode="auto">
            <a:xfrm>
              <a:off x="3120" y="2092"/>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b="1">
                <a:latin typeface="Times New Roman" pitchFamily="18" charset="0"/>
              </a:endParaRPr>
            </a:p>
          </p:txBody>
        </p:sp>
        <p:sp>
          <p:nvSpPr>
            <p:cNvPr id="138259" name="Rectangle 68"/>
            <p:cNvSpPr>
              <a:spLocks noChangeArrowheads="1"/>
            </p:cNvSpPr>
            <p:nvPr/>
          </p:nvSpPr>
          <p:spPr bwMode="auto">
            <a:xfrm>
              <a:off x="3824" y="1766"/>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b="1">
                <a:latin typeface="Times New Roman" pitchFamily="18" charset="0"/>
              </a:endParaRPr>
            </a:p>
          </p:txBody>
        </p:sp>
        <p:sp>
          <p:nvSpPr>
            <p:cNvPr id="138260" name="Rectangle 69"/>
            <p:cNvSpPr>
              <a:spLocks noChangeArrowheads="1"/>
            </p:cNvSpPr>
            <p:nvPr/>
          </p:nvSpPr>
          <p:spPr bwMode="auto">
            <a:xfrm>
              <a:off x="3472" y="1766"/>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b="1">
                <a:latin typeface="Times New Roman" pitchFamily="18" charset="0"/>
              </a:endParaRPr>
            </a:p>
          </p:txBody>
        </p:sp>
        <p:sp>
          <p:nvSpPr>
            <p:cNvPr id="138261" name="Rectangle 70"/>
            <p:cNvSpPr>
              <a:spLocks noChangeArrowheads="1"/>
            </p:cNvSpPr>
            <p:nvPr/>
          </p:nvSpPr>
          <p:spPr bwMode="auto">
            <a:xfrm>
              <a:off x="3120" y="1766"/>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b="1">
                <a:latin typeface="Times New Roman" pitchFamily="18" charset="0"/>
              </a:endParaRPr>
            </a:p>
          </p:txBody>
        </p:sp>
        <p:sp>
          <p:nvSpPr>
            <p:cNvPr id="138262" name="Rectangle 71"/>
            <p:cNvSpPr>
              <a:spLocks noChangeArrowheads="1"/>
            </p:cNvSpPr>
            <p:nvPr/>
          </p:nvSpPr>
          <p:spPr bwMode="auto">
            <a:xfrm>
              <a:off x="3824" y="1440"/>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b="1">
                <a:latin typeface="Times New Roman" pitchFamily="18" charset="0"/>
              </a:endParaRPr>
            </a:p>
          </p:txBody>
        </p:sp>
        <p:sp>
          <p:nvSpPr>
            <p:cNvPr id="138263" name="Rectangle 72"/>
            <p:cNvSpPr>
              <a:spLocks noChangeArrowheads="1"/>
            </p:cNvSpPr>
            <p:nvPr/>
          </p:nvSpPr>
          <p:spPr bwMode="auto">
            <a:xfrm>
              <a:off x="3472" y="1440"/>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b="1">
                <a:latin typeface="Times New Roman" pitchFamily="18" charset="0"/>
              </a:endParaRPr>
            </a:p>
          </p:txBody>
        </p:sp>
        <p:sp>
          <p:nvSpPr>
            <p:cNvPr id="138264" name="Rectangle 73"/>
            <p:cNvSpPr>
              <a:spLocks noChangeArrowheads="1"/>
            </p:cNvSpPr>
            <p:nvPr/>
          </p:nvSpPr>
          <p:spPr bwMode="auto">
            <a:xfrm>
              <a:off x="3120" y="1440"/>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b="1">
                <a:latin typeface="Times New Roman" pitchFamily="18" charset="0"/>
              </a:endParaRPr>
            </a:p>
          </p:txBody>
        </p:sp>
        <p:sp>
          <p:nvSpPr>
            <p:cNvPr id="138265" name="Line 74"/>
            <p:cNvSpPr>
              <a:spLocks noChangeShapeType="1"/>
            </p:cNvSpPr>
            <p:nvPr/>
          </p:nvSpPr>
          <p:spPr bwMode="auto">
            <a:xfrm>
              <a:off x="3120" y="1440"/>
              <a:ext cx="1056" cy="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8266" name="Line 75"/>
            <p:cNvSpPr>
              <a:spLocks noChangeShapeType="1"/>
            </p:cNvSpPr>
            <p:nvPr/>
          </p:nvSpPr>
          <p:spPr bwMode="auto">
            <a:xfrm>
              <a:off x="3120" y="1766"/>
              <a:ext cx="1056"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8267" name="Line 76"/>
            <p:cNvSpPr>
              <a:spLocks noChangeShapeType="1"/>
            </p:cNvSpPr>
            <p:nvPr/>
          </p:nvSpPr>
          <p:spPr bwMode="auto">
            <a:xfrm>
              <a:off x="3120" y="2092"/>
              <a:ext cx="1056"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8268" name="Line 77"/>
            <p:cNvSpPr>
              <a:spLocks noChangeShapeType="1"/>
            </p:cNvSpPr>
            <p:nvPr/>
          </p:nvSpPr>
          <p:spPr bwMode="auto">
            <a:xfrm>
              <a:off x="3120" y="2418"/>
              <a:ext cx="1056" cy="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8269" name="Line 78"/>
            <p:cNvSpPr>
              <a:spLocks noChangeShapeType="1"/>
            </p:cNvSpPr>
            <p:nvPr/>
          </p:nvSpPr>
          <p:spPr bwMode="auto">
            <a:xfrm>
              <a:off x="3120" y="1440"/>
              <a:ext cx="0" cy="978"/>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8270" name="Line 79"/>
            <p:cNvSpPr>
              <a:spLocks noChangeShapeType="1"/>
            </p:cNvSpPr>
            <p:nvPr/>
          </p:nvSpPr>
          <p:spPr bwMode="auto">
            <a:xfrm>
              <a:off x="3472" y="1440"/>
              <a:ext cx="0" cy="97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8271" name="Line 80"/>
            <p:cNvSpPr>
              <a:spLocks noChangeShapeType="1"/>
            </p:cNvSpPr>
            <p:nvPr/>
          </p:nvSpPr>
          <p:spPr bwMode="auto">
            <a:xfrm>
              <a:off x="3824" y="1440"/>
              <a:ext cx="0" cy="97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8272" name="Line 81"/>
            <p:cNvSpPr>
              <a:spLocks noChangeShapeType="1"/>
            </p:cNvSpPr>
            <p:nvPr/>
          </p:nvSpPr>
          <p:spPr bwMode="auto">
            <a:xfrm>
              <a:off x="4176" y="1440"/>
              <a:ext cx="0" cy="978"/>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8273" name="Text Box 82"/>
            <p:cNvSpPr txBox="1">
              <a:spLocks noChangeArrowheads="1"/>
            </p:cNvSpPr>
            <p:nvPr/>
          </p:nvSpPr>
          <p:spPr bwMode="auto">
            <a:xfrm>
              <a:off x="3120" y="1440"/>
              <a:ext cx="336"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b="1">
                  <a:latin typeface="Times New Roman" pitchFamily="18" charset="0"/>
                  <a:ea typeface="Arial Unicode MS" pitchFamily="34" charset="-122"/>
                  <a:cs typeface="Arial Unicode MS" pitchFamily="34" charset="-122"/>
                </a:rPr>
                <a:t>Ⅹ</a:t>
              </a:r>
            </a:p>
          </p:txBody>
        </p:sp>
        <p:sp>
          <p:nvSpPr>
            <p:cNvPr id="138274" name="Text Box 83"/>
            <p:cNvSpPr txBox="1">
              <a:spLocks noChangeArrowheads="1"/>
            </p:cNvSpPr>
            <p:nvPr/>
          </p:nvSpPr>
          <p:spPr bwMode="auto">
            <a:xfrm>
              <a:off x="3120" y="2112"/>
              <a:ext cx="336"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b="1">
                <a:latin typeface="Times New Roman" pitchFamily="18" charset="0"/>
                <a:ea typeface="MS PGothic" pitchFamily="34" charset="-128"/>
              </a:endParaRPr>
            </a:p>
          </p:txBody>
        </p:sp>
        <p:sp>
          <p:nvSpPr>
            <p:cNvPr id="138275" name="Text Box 84"/>
            <p:cNvSpPr txBox="1">
              <a:spLocks noChangeArrowheads="1"/>
            </p:cNvSpPr>
            <p:nvPr/>
          </p:nvSpPr>
          <p:spPr bwMode="auto">
            <a:xfrm>
              <a:off x="3120" y="1776"/>
              <a:ext cx="336"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b="1">
                  <a:latin typeface="Times New Roman" pitchFamily="18" charset="0"/>
                  <a:ea typeface="MS PGothic" pitchFamily="34" charset="-128"/>
                </a:rPr>
                <a:t>〇</a:t>
              </a:r>
            </a:p>
          </p:txBody>
        </p:sp>
        <p:sp>
          <p:nvSpPr>
            <p:cNvPr id="138276" name="Text Box 85"/>
            <p:cNvSpPr txBox="1">
              <a:spLocks noChangeArrowheads="1"/>
            </p:cNvSpPr>
            <p:nvPr/>
          </p:nvSpPr>
          <p:spPr bwMode="auto">
            <a:xfrm>
              <a:off x="3456" y="1440"/>
              <a:ext cx="336"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b="1">
                  <a:latin typeface="Times New Roman" pitchFamily="18" charset="0"/>
                  <a:ea typeface="MS PGothic" pitchFamily="34" charset="-128"/>
                </a:rPr>
                <a:t>〇</a:t>
              </a:r>
            </a:p>
          </p:txBody>
        </p:sp>
        <p:sp>
          <p:nvSpPr>
            <p:cNvPr id="138277" name="Text Box 86"/>
            <p:cNvSpPr txBox="1">
              <a:spLocks noChangeArrowheads="1"/>
            </p:cNvSpPr>
            <p:nvPr/>
          </p:nvSpPr>
          <p:spPr bwMode="auto">
            <a:xfrm>
              <a:off x="3841" y="1776"/>
              <a:ext cx="335"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b="1">
                <a:latin typeface="Times New Roman" pitchFamily="18" charset="0"/>
                <a:ea typeface="Arial Unicode MS" pitchFamily="34" charset="-122"/>
                <a:cs typeface="Arial Unicode MS" pitchFamily="34" charset="-122"/>
              </a:endParaRPr>
            </a:p>
          </p:txBody>
        </p:sp>
        <p:sp>
          <p:nvSpPr>
            <p:cNvPr id="138278" name="Text Box 87"/>
            <p:cNvSpPr txBox="1">
              <a:spLocks noChangeArrowheads="1"/>
            </p:cNvSpPr>
            <p:nvPr/>
          </p:nvSpPr>
          <p:spPr bwMode="auto">
            <a:xfrm>
              <a:off x="3841" y="1440"/>
              <a:ext cx="335"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b="1">
                <a:latin typeface="Times New Roman" pitchFamily="18" charset="0"/>
                <a:ea typeface="Arial Unicode MS" pitchFamily="34" charset="-122"/>
                <a:cs typeface="Arial Unicode MS" pitchFamily="34" charset="-122"/>
              </a:endParaRPr>
            </a:p>
          </p:txBody>
        </p:sp>
        <p:sp>
          <p:nvSpPr>
            <p:cNvPr id="138279" name="Text Box 88"/>
            <p:cNvSpPr txBox="1">
              <a:spLocks noChangeArrowheads="1"/>
            </p:cNvSpPr>
            <p:nvPr/>
          </p:nvSpPr>
          <p:spPr bwMode="auto">
            <a:xfrm>
              <a:off x="3841" y="2112"/>
              <a:ext cx="335"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b="1">
                  <a:latin typeface="Times New Roman" pitchFamily="18" charset="0"/>
                  <a:ea typeface="Arial Unicode MS" pitchFamily="34" charset="-122"/>
                  <a:cs typeface="Arial Unicode MS" pitchFamily="34" charset="-122"/>
                </a:rPr>
                <a:t>Ⅹ</a:t>
              </a:r>
            </a:p>
          </p:txBody>
        </p:sp>
        <p:sp>
          <p:nvSpPr>
            <p:cNvPr id="138280" name="Text Box 89"/>
            <p:cNvSpPr txBox="1">
              <a:spLocks noChangeArrowheads="1"/>
            </p:cNvSpPr>
            <p:nvPr/>
          </p:nvSpPr>
          <p:spPr bwMode="auto">
            <a:xfrm>
              <a:off x="3504" y="1776"/>
              <a:ext cx="337" cy="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b="1">
                  <a:latin typeface="Times New Roman" pitchFamily="18" charset="0"/>
                  <a:ea typeface="Arial Unicode MS" pitchFamily="34" charset="-122"/>
                  <a:cs typeface="Arial Unicode MS" pitchFamily="34" charset="-122"/>
                </a:rPr>
                <a:t>Ⅹ</a:t>
              </a:r>
              <a:r>
                <a:rPr kumimoji="1" lang="en-US" altLang="zh-CN" sz="2400" b="1">
                  <a:latin typeface="Times New Roman" pitchFamily="18" charset="0"/>
                </a:rPr>
                <a:t> </a:t>
              </a:r>
            </a:p>
          </p:txBody>
        </p:sp>
        <p:sp>
          <p:nvSpPr>
            <p:cNvPr id="138281" name="Text Box 90"/>
            <p:cNvSpPr txBox="1">
              <a:spLocks noChangeArrowheads="1"/>
            </p:cNvSpPr>
            <p:nvPr/>
          </p:nvSpPr>
          <p:spPr bwMode="auto">
            <a:xfrm>
              <a:off x="3504" y="2112"/>
              <a:ext cx="337"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b="1">
                <a:latin typeface="Times New Roman" pitchFamily="18" charset="0"/>
                <a:ea typeface="Arial Unicode MS" pitchFamily="34" charset="-122"/>
                <a:cs typeface="Arial Unicode MS" pitchFamily="34" charset="-122"/>
              </a:endParaRPr>
            </a:p>
          </p:txBody>
        </p:sp>
      </p:grpSp>
      <p:sp>
        <p:nvSpPr>
          <p:cNvPr id="138252" name="Rectangle 91"/>
          <p:cNvSpPr>
            <a:spLocks noChangeArrowheads="1"/>
          </p:cNvSpPr>
          <p:nvPr/>
        </p:nvSpPr>
        <p:spPr bwMode="ltGray">
          <a:xfrm>
            <a:off x="4841875" y="1222375"/>
            <a:ext cx="11779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0" hangingPunct="0">
              <a:spcBef>
                <a:spcPct val="50000"/>
              </a:spcBef>
              <a:buClr>
                <a:srgbClr val="B2B2B2"/>
              </a:buClr>
              <a:buSzPct val="75000"/>
              <a:buFont typeface="Wingdings" pitchFamily="2" charset="2"/>
              <a:buNone/>
            </a:pPr>
            <a:r>
              <a:rPr kumimoji="1" lang="en-US" altLang="zh-CN" sz="2800" b="1">
                <a:latin typeface="Times New Roman" pitchFamily="18" charset="0"/>
              </a:rPr>
              <a:t>e(P)=0</a:t>
            </a:r>
          </a:p>
        </p:txBody>
      </p:sp>
      <p:sp>
        <p:nvSpPr>
          <p:cNvPr id="138253" name="Rectangle 92"/>
          <p:cNvSpPr>
            <a:spLocks noChangeArrowheads="1"/>
          </p:cNvSpPr>
          <p:nvPr/>
        </p:nvSpPr>
        <p:spPr bwMode="ltGray">
          <a:xfrm>
            <a:off x="4828698" y="2441575"/>
            <a:ext cx="136620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0" hangingPunct="0">
              <a:spcBef>
                <a:spcPct val="50000"/>
              </a:spcBef>
              <a:buClr>
                <a:srgbClr val="B2B2B2"/>
              </a:buClr>
              <a:buSzPct val="75000"/>
              <a:buFont typeface="Wingdings" pitchFamily="2" charset="2"/>
              <a:buNone/>
            </a:pPr>
            <a:r>
              <a:rPr kumimoji="1" lang="en-US" altLang="zh-CN" sz="2800" b="1" dirty="0">
                <a:latin typeface="Times New Roman" pitchFamily="18" charset="0"/>
              </a:rPr>
              <a:t>e(P)</a:t>
            </a:r>
            <a:r>
              <a:rPr kumimoji="1" lang="en-US" altLang="zh-CN" sz="2800" b="1" dirty="0" smtClean="0">
                <a:latin typeface="Times New Roman" pitchFamily="18" charset="0"/>
              </a:rPr>
              <a:t>=</a:t>
            </a:r>
            <a:r>
              <a:rPr kumimoji="1" lang="en-US" altLang="zh-CN" sz="2800" b="1" dirty="0">
                <a:latin typeface="仿宋_GB2312" pitchFamily="49" charset="-122"/>
                <a:ea typeface="仿宋_GB2312" pitchFamily="49" charset="-122"/>
              </a:rPr>
              <a:t>∞</a:t>
            </a:r>
            <a:endParaRPr kumimoji="1" lang="en-US" altLang="zh-CN" sz="2800" b="1" dirty="0">
              <a:latin typeface="Times New Roman" pitchFamily="18" charset="0"/>
              <a:sym typeface="Symbol" pitchFamily="18" charset="2"/>
            </a:endParaRPr>
          </a:p>
        </p:txBody>
      </p:sp>
      <p:sp>
        <p:nvSpPr>
          <p:cNvPr id="138254" name="Rectangle 93"/>
          <p:cNvSpPr>
            <a:spLocks noChangeArrowheads="1"/>
          </p:cNvSpPr>
          <p:nvPr/>
        </p:nvSpPr>
        <p:spPr bwMode="ltGray">
          <a:xfrm>
            <a:off x="4824028" y="3897052"/>
            <a:ext cx="148577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0" hangingPunct="0">
              <a:spcBef>
                <a:spcPct val="50000"/>
              </a:spcBef>
              <a:buClr>
                <a:srgbClr val="B2B2B2"/>
              </a:buClr>
              <a:buSzPct val="75000"/>
              <a:buFont typeface="Wingdings" pitchFamily="2" charset="2"/>
              <a:buNone/>
            </a:pPr>
            <a:r>
              <a:rPr kumimoji="1" lang="en-US" altLang="en-US" sz="2800" b="1" dirty="0">
                <a:latin typeface="Times New Roman" pitchFamily="18" charset="0"/>
              </a:rPr>
              <a:t>e(P)</a:t>
            </a:r>
            <a:r>
              <a:rPr kumimoji="1" lang="en-US" altLang="zh-CN" sz="2800" b="1" dirty="0" smtClean="0">
                <a:latin typeface="Times New Roman" pitchFamily="18" charset="0"/>
              </a:rPr>
              <a:t>=-</a:t>
            </a:r>
            <a:r>
              <a:rPr kumimoji="1" lang="en-US" altLang="zh-CN" sz="2800" b="1" dirty="0" smtClean="0">
                <a:latin typeface="仿宋_GB2312" pitchFamily="49" charset="-122"/>
                <a:ea typeface="仿宋_GB2312" pitchFamily="49" charset="-122"/>
              </a:rPr>
              <a:t>∞</a:t>
            </a:r>
            <a:endParaRPr kumimoji="1" lang="zh-CN" altLang="en-US" sz="2800" b="1" dirty="0">
              <a:latin typeface="Times New Roman" pitchFamily="18" charset="0"/>
              <a:sym typeface="Symbol" pitchFamily="18" charset="2"/>
            </a:endParaRPr>
          </a:p>
        </p:txBody>
      </p:sp>
      <p:sp>
        <p:nvSpPr>
          <p:cNvPr id="138255" name="AutoShape 94"/>
          <p:cNvSpPr>
            <a:spLocks noChangeArrowheads="1"/>
          </p:cNvSpPr>
          <p:nvPr/>
        </p:nvSpPr>
        <p:spPr bwMode="ltGray">
          <a:xfrm>
            <a:off x="3676650" y="2289175"/>
            <a:ext cx="914400" cy="762000"/>
          </a:xfrm>
          <a:prstGeom prst="rightArrow">
            <a:avLst>
              <a:gd name="adj1" fmla="val 50000"/>
              <a:gd name="adj2" fmla="val 30000"/>
            </a:avLst>
          </a:prstGeom>
          <a:solidFill>
            <a:schemeClr val="accent1"/>
          </a:solidFill>
          <a:ln w="3175">
            <a:solidFill>
              <a:schemeClr val="tx1"/>
            </a:solidFill>
            <a:miter lim="800000"/>
            <a:headEnd/>
            <a:tailEnd/>
          </a:ln>
        </p:spPr>
        <p:txBody>
          <a:bodyPr wrap="none" anchor="ctr"/>
          <a:lstStyle/>
          <a:p>
            <a:endParaRPr lang="zh-CN" altLang="en-US"/>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Text Box 6"/>
          <p:cNvSpPr txBox="1">
            <a:spLocks noChangeArrowheads="1"/>
          </p:cNvSpPr>
          <p:nvPr/>
        </p:nvSpPr>
        <p:spPr bwMode="auto">
          <a:xfrm>
            <a:off x="539750" y="1628775"/>
            <a:ext cx="8208963"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just" eaLnBrk="1" hangingPunct="1">
              <a:spcBef>
                <a:spcPct val="50000"/>
              </a:spcBef>
            </a:pPr>
            <a:r>
              <a:rPr kumimoji="1" lang="zh-CN" altLang="en-US" sz="2400" b="1" dirty="0" smtClean="0">
                <a:solidFill>
                  <a:srgbClr val="A50021"/>
                </a:solidFill>
                <a:latin typeface="幼圆" pitchFamily="49" charset="-122"/>
                <a:ea typeface="幼圆" pitchFamily="49" charset="-122"/>
              </a:rPr>
              <a:t>例</a:t>
            </a:r>
            <a:r>
              <a:rPr kumimoji="1" lang="en-US" altLang="zh-CN" sz="2400" b="1" dirty="0" smtClean="0">
                <a:solidFill>
                  <a:srgbClr val="A50021"/>
                </a:solidFill>
                <a:latin typeface="幼圆" pitchFamily="49" charset="-122"/>
                <a:ea typeface="幼圆" pitchFamily="49" charset="-122"/>
              </a:rPr>
              <a:t> </a:t>
            </a:r>
            <a:r>
              <a:rPr kumimoji="1" lang="zh-CN" altLang="en-US" sz="2400" b="1" dirty="0">
                <a:solidFill>
                  <a:srgbClr val="A50021"/>
                </a:solidFill>
                <a:latin typeface="幼圆" pitchFamily="49" charset="-122"/>
                <a:ea typeface="幼圆" pitchFamily="49" charset="-122"/>
              </a:rPr>
              <a:t>二阶梵塔问题。</a:t>
            </a:r>
            <a:r>
              <a:rPr kumimoji="1" lang="zh-CN" altLang="en-US" sz="2400" b="1" dirty="0">
                <a:latin typeface="幼圆" pitchFamily="49" charset="-122"/>
                <a:ea typeface="幼圆" pitchFamily="49" charset="-122"/>
              </a:rPr>
              <a:t>设有三根钢针，它们的编号分别是</a:t>
            </a:r>
            <a:r>
              <a:rPr kumimoji="1" lang="en-US" altLang="zh-CN" sz="2400" b="1" dirty="0">
                <a:latin typeface="幼圆" pitchFamily="49" charset="-122"/>
                <a:ea typeface="幼圆" pitchFamily="49" charset="-122"/>
              </a:rPr>
              <a:t>1</a:t>
            </a:r>
            <a:r>
              <a:rPr kumimoji="1" lang="zh-CN" altLang="en-US" sz="2400" b="1" dirty="0">
                <a:latin typeface="幼圆" pitchFamily="49" charset="-122"/>
                <a:ea typeface="幼圆" pitchFamily="49" charset="-122"/>
              </a:rPr>
              <a:t>号、</a:t>
            </a:r>
            <a:r>
              <a:rPr kumimoji="1" lang="en-US" altLang="zh-CN" sz="2400" b="1" dirty="0">
                <a:latin typeface="幼圆" pitchFamily="49" charset="-122"/>
                <a:ea typeface="幼圆" pitchFamily="49" charset="-122"/>
              </a:rPr>
              <a:t>2</a:t>
            </a:r>
            <a:r>
              <a:rPr kumimoji="1" lang="zh-CN" altLang="en-US" sz="2400" b="1" dirty="0">
                <a:latin typeface="幼圆" pitchFamily="49" charset="-122"/>
                <a:ea typeface="幼圆" pitchFamily="49" charset="-122"/>
              </a:rPr>
              <a:t>号和</a:t>
            </a:r>
            <a:r>
              <a:rPr kumimoji="1" lang="en-US" altLang="zh-CN" sz="2400" b="1" dirty="0">
                <a:latin typeface="幼圆" pitchFamily="49" charset="-122"/>
                <a:ea typeface="幼圆" pitchFamily="49" charset="-122"/>
              </a:rPr>
              <a:t>3</a:t>
            </a:r>
            <a:r>
              <a:rPr kumimoji="1" lang="zh-CN" altLang="en-US" sz="2400" b="1" dirty="0">
                <a:latin typeface="幼圆" pitchFamily="49" charset="-122"/>
                <a:ea typeface="幼圆" pitchFamily="49" charset="-122"/>
              </a:rPr>
              <a:t>号。在初始情况下，</a:t>
            </a:r>
            <a:r>
              <a:rPr kumimoji="1" lang="en-US" altLang="zh-CN" sz="2400" b="1" dirty="0">
                <a:latin typeface="幼圆" pitchFamily="49" charset="-122"/>
                <a:ea typeface="幼圆" pitchFamily="49" charset="-122"/>
              </a:rPr>
              <a:t>1</a:t>
            </a:r>
            <a:r>
              <a:rPr kumimoji="1" lang="zh-CN" altLang="en-US" sz="2400" b="1" dirty="0">
                <a:latin typeface="幼圆" pitchFamily="49" charset="-122"/>
                <a:ea typeface="幼圆" pitchFamily="49" charset="-122"/>
              </a:rPr>
              <a:t>号钢针上穿有</a:t>
            </a:r>
            <a:r>
              <a:rPr kumimoji="1" lang="en-US" altLang="zh-CN" sz="2400" b="1" dirty="0">
                <a:latin typeface="幼圆" pitchFamily="49" charset="-122"/>
                <a:ea typeface="幼圆" pitchFamily="49" charset="-122"/>
              </a:rPr>
              <a:t>A</a:t>
            </a:r>
            <a:r>
              <a:rPr kumimoji="1" lang="zh-CN" altLang="en-US" sz="2400" b="1" dirty="0">
                <a:latin typeface="幼圆" pitchFamily="49" charset="-122"/>
                <a:ea typeface="幼圆" pitchFamily="49" charset="-122"/>
              </a:rPr>
              <a:t>、</a:t>
            </a:r>
            <a:r>
              <a:rPr kumimoji="1" lang="en-US" altLang="zh-CN" sz="2400" b="1" dirty="0">
                <a:latin typeface="幼圆" pitchFamily="49" charset="-122"/>
                <a:ea typeface="幼圆" pitchFamily="49" charset="-122"/>
              </a:rPr>
              <a:t>B</a:t>
            </a:r>
            <a:r>
              <a:rPr kumimoji="1" lang="zh-CN" altLang="en-US" sz="2400" b="1" dirty="0">
                <a:latin typeface="幼圆" pitchFamily="49" charset="-122"/>
                <a:ea typeface="幼圆" pitchFamily="49" charset="-122"/>
              </a:rPr>
              <a:t>两个金片，</a:t>
            </a:r>
            <a:r>
              <a:rPr kumimoji="1" lang="en-US" altLang="zh-CN" sz="2400" b="1" dirty="0">
                <a:latin typeface="幼圆" pitchFamily="49" charset="-122"/>
                <a:ea typeface="幼圆" pitchFamily="49" charset="-122"/>
              </a:rPr>
              <a:t>A</a:t>
            </a:r>
            <a:r>
              <a:rPr kumimoji="1" lang="zh-CN" altLang="en-US" sz="2400" b="1" dirty="0">
                <a:latin typeface="幼圆" pitchFamily="49" charset="-122"/>
                <a:ea typeface="幼圆" pitchFamily="49" charset="-122"/>
              </a:rPr>
              <a:t>比</a:t>
            </a:r>
            <a:r>
              <a:rPr kumimoji="1" lang="en-US" altLang="zh-CN" sz="2400" b="1" dirty="0">
                <a:latin typeface="幼圆" pitchFamily="49" charset="-122"/>
                <a:ea typeface="幼圆" pitchFamily="49" charset="-122"/>
              </a:rPr>
              <a:t>B</a:t>
            </a:r>
            <a:r>
              <a:rPr kumimoji="1" lang="zh-CN" altLang="en-US" sz="2400" b="1" dirty="0">
                <a:latin typeface="幼圆" pitchFamily="49" charset="-122"/>
                <a:ea typeface="幼圆" pitchFamily="49" charset="-122"/>
              </a:rPr>
              <a:t>小，</a:t>
            </a:r>
            <a:r>
              <a:rPr kumimoji="1" lang="en-US" altLang="zh-CN" sz="2400" b="1" dirty="0">
                <a:latin typeface="幼圆" pitchFamily="49" charset="-122"/>
                <a:ea typeface="幼圆" pitchFamily="49" charset="-122"/>
              </a:rPr>
              <a:t>A</a:t>
            </a:r>
            <a:r>
              <a:rPr kumimoji="1" lang="zh-CN" altLang="en-US" sz="2400" b="1" dirty="0">
                <a:latin typeface="幼圆" pitchFamily="49" charset="-122"/>
                <a:ea typeface="幼圆" pitchFamily="49" charset="-122"/>
              </a:rPr>
              <a:t>位于</a:t>
            </a:r>
            <a:r>
              <a:rPr kumimoji="1" lang="en-US" altLang="zh-CN" sz="2400" b="1" dirty="0">
                <a:latin typeface="幼圆" pitchFamily="49" charset="-122"/>
                <a:ea typeface="幼圆" pitchFamily="49" charset="-122"/>
              </a:rPr>
              <a:t>B</a:t>
            </a:r>
            <a:r>
              <a:rPr kumimoji="1" lang="zh-CN" altLang="en-US" sz="2400" b="1" dirty="0">
                <a:latin typeface="幼圆" pitchFamily="49" charset="-122"/>
                <a:ea typeface="幼圆" pitchFamily="49" charset="-122"/>
              </a:rPr>
              <a:t>的上面。要求把这两个金片全部移到另一根钢针上，而且规定每次只能移动一个金片，任何时刻都不能使大的位于小的上面</a:t>
            </a:r>
            <a:r>
              <a:rPr kumimoji="1" lang="zh-CN" altLang="en-US" sz="2400" dirty="0">
                <a:latin typeface="幼圆" pitchFamily="49" charset="-122"/>
                <a:ea typeface="幼圆" pitchFamily="49" charset="-122"/>
              </a:rPr>
              <a:t>。</a:t>
            </a:r>
            <a:endParaRPr lang="zh-CN" altLang="en-US" sz="2400" dirty="0">
              <a:latin typeface="幼圆" pitchFamily="49" charset="-122"/>
              <a:ea typeface="幼圆" pitchFamily="49" charset="-122"/>
            </a:endParaRPr>
          </a:p>
        </p:txBody>
      </p:sp>
      <p:sp>
        <p:nvSpPr>
          <p:cNvPr id="19460" name="Text Box 7"/>
          <p:cNvSpPr txBox="1">
            <a:spLocks noChangeArrowheads="1"/>
          </p:cNvSpPr>
          <p:nvPr/>
        </p:nvSpPr>
        <p:spPr bwMode="auto">
          <a:xfrm>
            <a:off x="539750" y="4005263"/>
            <a:ext cx="8281988"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2400" b="1" dirty="0" smtClean="0">
                <a:solidFill>
                  <a:srgbClr val="A50021"/>
                </a:solidFill>
                <a:latin typeface="幼圆" pitchFamily="49" charset="-122"/>
                <a:ea typeface="幼圆" pitchFamily="49" charset="-122"/>
              </a:rPr>
              <a:t>解</a:t>
            </a:r>
            <a:r>
              <a:rPr lang="zh-CN" altLang="en-US" sz="2400" b="1" dirty="0">
                <a:solidFill>
                  <a:srgbClr val="A50021"/>
                </a:solidFill>
                <a:latin typeface="幼圆" pitchFamily="49" charset="-122"/>
                <a:ea typeface="幼圆" pitchFamily="49" charset="-122"/>
              </a:rPr>
              <a:t>：</a:t>
            </a:r>
            <a:r>
              <a:rPr lang="zh-CN" altLang="en-US" sz="2400" b="1" dirty="0">
                <a:solidFill>
                  <a:srgbClr val="0000CC"/>
                </a:solidFill>
                <a:latin typeface="幼圆" pitchFamily="49" charset="-122"/>
                <a:ea typeface="幼圆" pitchFamily="49" charset="-122"/>
              </a:rPr>
              <a:t>设用</a:t>
            </a:r>
            <a:r>
              <a:rPr lang="en-US" altLang="zh-CN" sz="2400" b="1" dirty="0" err="1">
                <a:solidFill>
                  <a:srgbClr val="0000CC"/>
                </a:solidFill>
                <a:latin typeface="幼圆" pitchFamily="49" charset="-122"/>
                <a:ea typeface="幼圆" pitchFamily="49" charset="-122"/>
              </a:rPr>
              <a:t>S</a:t>
            </a:r>
            <a:r>
              <a:rPr lang="en-US" altLang="zh-CN" sz="2400" b="1" baseline="-25000" dirty="0" err="1">
                <a:solidFill>
                  <a:srgbClr val="0000CC"/>
                </a:solidFill>
                <a:latin typeface="幼圆" pitchFamily="49" charset="-122"/>
                <a:ea typeface="幼圆" pitchFamily="49" charset="-122"/>
              </a:rPr>
              <a:t>k</a:t>
            </a:r>
            <a:r>
              <a:rPr lang="en-US" altLang="zh-CN" sz="2400" b="1" dirty="0">
                <a:solidFill>
                  <a:srgbClr val="0000CC"/>
                </a:solidFill>
                <a:latin typeface="幼圆" pitchFamily="49" charset="-122"/>
                <a:ea typeface="幼圆" pitchFamily="49" charset="-122"/>
              </a:rPr>
              <a:t>={S</a:t>
            </a:r>
            <a:r>
              <a:rPr lang="en-US" altLang="zh-CN" sz="2400" b="1" baseline="-25000" dirty="0">
                <a:solidFill>
                  <a:srgbClr val="0000CC"/>
                </a:solidFill>
                <a:latin typeface="幼圆" pitchFamily="49" charset="-122"/>
                <a:ea typeface="幼圆" pitchFamily="49" charset="-122"/>
              </a:rPr>
              <a:t>k0</a:t>
            </a:r>
            <a:r>
              <a:rPr lang="en-US" altLang="zh-CN" sz="2400" b="1" dirty="0">
                <a:solidFill>
                  <a:srgbClr val="0000CC"/>
                </a:solidFill>
                <a:latin typeface="幼圆" pitchFamily="49" charset="-122"/>
                <a:ea typeface="幼圆" pitchFamily="49" charset="-122"/>
              </a:rPr>
              <a:t>, S</a:t>
            </a:r>
            <a:r>
              <a:rPr lang="en-US" altLang="zh-CN" sz="2400" b="1" baseline="-25000" dirty="0">
                <a:solidFill>
                  <a:srgbClr val="0000CC"/>
                </a:solidFill>
                <a:latin typeface="幼圆" pitchFamily="49" charset="-122"/>
                <a:ea typeface="幼圆" pitchFamily="49" charset="-122"/>
              </a:rPr>
              <a:t>k1</a:t>
            </a:r>
            <a:r>
              <a:rPr lang="en-US" altLang="zh-CN" sz="2400" b="1" dirty="0">
                <a:solidFill>
                  <a:srgbClr val="0000CC"/>
                </a:solidFill>
                <a:latin typeface="幼圆" pitchFamily="49" charset="-122"/>
                <a:ea typeface="幼圆" pitchFamily="49" charset="-122"/>
              </a:rPr>
              <a:t>}</a:t>
            </a:r>
            <a:r>
              <a:rPr lang="zh-CN" altLang="en-US" sz="2400" b="1" dirty="0">
                <a:solidFill>
                  <a:srgbClr val="0000CC"/>
                </a:solidFill>
                <a:latin typeface="幼圆" pitchFamily="49" charset="-122"/>
                <a:ea typeface="幼圆" pitchFamily="49" charset="-122"/>
              </a:rPr>
              <a:t>表示问题的状态，其中，</a:t>
            </a:r>
            <a:r>
              <a:rPr lang="en-US" altLang="zh-CN" sz="2400" b="1" dirty="0">
                <a:solidFill>
                  <a:srgbClr val="0000CC"/>
                </a:solidFill>
                <a:latin typeface="幼圆" pitchFamily="49" charset="-122"/>
                <a:ea typeface="幼圆" pitchFamily="49" charset="-122"/>
              </a:rPr>
              <a:t>S</a:t>
            </a:r>
            <a:r>
              <a:rPr lang="en-US" altLang="zh-CN" sz="2400" b="1" baseline="-25000" dirty="0">
                <a:solidFill>
                  <a:srgbClr val="0000CC"/>
                </a:solidFill>
                <a:latin typeface="幼圆" pitchFamily="49" charset="-122"/>
                <a:ea typeface="幼圆" pitchFamily="49" charset="-122"/>
              </a:rPr>
              <a:t>k0</a:t>
            </a:r>
            <a:r>
              <a:rPr lang="zh-CN" altLang="en-US" sz="2400" b="1" dirty="0">
                <a:solidFill>
                  <a:srgbClr val="0000CC"/>
                </a:solidFill>
                <a:latin typeface="幼圆" pitchFamily="49" charset="-122"/>
                <a:ea typeface="幼圆" pitchFamily="49" charset="-122"/>
              </a:rPr>
              <a:t>表示金片</a:t>
            </a:r>
            <a:r>
              <a:rPr lang="en-US" altLang="zh-CN" sz="2400" b="1" dirty="0">
                <a:solidFill>
                  <a:srgbClr val="0000CC"/>
                </a:solidFill>
                <a:latin typeface="幼圆" pitchFamily="49" charset="-122"/>
                <a:ea typeface="幼圆" pitchFamily="49" charset="-122"/>
              </a:rPr>
              <a:t>A</a:t>
            </a:r>
            <a:r>
              <a:rPr lang="zh-CN" altLang="en-US" sz="2400" b="1" dirty="0">
                <a:solidFill>
                  <a:srgbClr val="0000CC"/>
                </a:solidFill>
                <a:latin typeface="幼圆" pitchFamily="49" charset="-122"/>
                <a:ea typeface="幼圆" pitchFamily="49" charset="-122"/>
              </a:rPr>
              <a:t>所在的钢针号，</a:t>
            </a:r>
            <a:r>
              <a:rPr lang="en-US" altLang="zh-CN" sz="2400" b="1" dirty="0">
                <a:solidFill>
                  <a:srgbClr val="0000CC"/>
                </a:solidFill>
                <a:latin typeface="幼圆" pitchFamily="49" charset="-122"/>
                <a:ea typeface="幼圆" pitchFamily="49" charset="-122"/>
              </a:rPr>
              <a:t>S</a:t>
            </a:r>
            <a:r>
              <a:rPr lang="en-US" altLang="zh-CN" sz="2400" b="1" baseline="-25000" dirty="0">
                <a:solidFill>
                  <a:srgbClr val="0000CC"/>
                </a:solidFill>
                <a:latin typeface="幼圆" pitchFamily="49" charset="-122"/>
                <a:ea typeface="幼圆" pitchFamily="49" charset="-122"/>
              </a:rPr>
              <a:t>k1</a:t>
            </a:r>
            <a:r>
              <a:rPr lang="zh-CN" altLang="en-US" sz="2400" b="1" dirty="0">
                <a:solidFill>
                  <a:srgbClr val="0000CC"/>
                </a:solidFill>
                <a:latin typeface="幼圆" pitchFamily="49" charset="-122"/>
                <a:ea typeface="幼圆" pitchFamily="49" charset="-122"/>
              </a:rPr>
              <a:t>表示金片</a:t>
            </a:r>
            <a:r>
              <a:rPr lang="en-US" altLang="zh-CN" sz="2400" b="1" dirty="0">
                <a:solidFill>
                  <a:srgbClr val="0000CC"/>
                </a:solidFill>
                <a:latin typeface="幼圆" pitchFamily="49" charset="-122"/>
                <a:ea typeface="幼圆" pitchFamily="49" charset="-122"/>
              </a:rPr>
              <a:t>B</a:t>
            </a:r>
            <a:r>
              <a:rPr lang="zh-CN" altLang="en-US" sz="2400" b="1" dirty="0">
                <a:solidFill>
                  <a:srgbClr val="0000CC"/>
                </a:solidFill>
                <a:latin typeface="幼圆" pitchFamily="49" charset="-122"/>
                <a:ea typeface="幼圆" pitchFamily="49" charset="-122"/>
              </a:rPr>
              <a:t>所在的钢针号。全部可能的问题状态共有以下</a:t>
            </a:r>
            <a:r>
              <a:rPr lang="en-US" altLang="zh-CN" sz="2400" b="1" dirty="0">
                <a:solidFill>
                  <a:srgbClr val="0000CC"/>
                </a:solidFill>
                <a:latin typeface="幼圆" pitchFamily="49" charset="-122"/>
                <a:ea typeface="幼圆" pitchFamily="49" charset="-122"/>
              </a:rPr>
              <a:t>9</a:t>
            </a:r>
            <a:r>
              <a:rPr lang="zh-CN" altLang="en-US" sz="2400" b="1" dirty="0">
                <a:solidFill>
                  <a:srgbClr val="0000CC"/>
                </a:solidFill>
                <a:latin typeface="幼圆" pitchFamily="49" charset="-122"/>
                <a:ea typeface="幼圆" pitchFamily="49" charset="-122"/>
              </a:rPr>
              <a:t>种：</a:t>
            </a:r>
          </a:p>
          <a:p>
            <a:pPr eaLnBrk="1" hangingPunct="1"/>
            <a:r>
              <a:rPr lang="zh-CN" altLang="en-US" sz="2400" b="1" dirty="0">
                <a:solidFill>
                  <a:srgbClr val="0000CC"/>
                </a:solidFill>
                <a:latin typeface="Times New Roman" pitchFamily="18" charset="0"/>
              </a:rPr>
              <a:t>  </a:t>
            </a:r>
            <a:r>
              <a:rPr lang="en-US" altLang="zh-CN" sz="2400" b="1" dirty="0" smtClean="0">
                <a:solidFill>
                  <a:srgbClr val="0000CC"/>
                </a:solidFill>
                <a:latin typeface="Times New Roman" pitchFamily="18" charset="0"/>
              </a:rPr>
              <a:t>S</a:t>
            </a:r>
            <a:r>
              <a:rPr lang="en-US" altLang="zh-CN" sz="2400" b="1" baseline="-25000" dirty="0" smtClean="0">
                <a:solidFill>
                  <a:srgbClr val="0000CC"/>
                </a:solidFill>
                <a:latin typeface="Times New Roman" pitchFamily="18" charset="0"/>
              </a:rPr>
              <a:t>0</a:t>
            </a:r>
            <a:r>
              <a:rPr lang="en-US" altLang="zh-CN" sz="2400" b="1" dirty="0">
                <a:solidFill>
                  <a:srgbClr val="0000CC"/>
                </a:solidFill>
                <a:latin typeface="Times New Roman" pitchFamily="18" charset="0"/>
              </a:rPr>
              <a:t>=(1, 1)   S</a:t>
            </a:r>
            <a:r>
              <a:rPr lang="en-US" altLang="zh-CN" sz="2400" b="1" baseline="-25000" dirty="0">
                <a:solidFill>
                  <a:srgbClr val="0000CC"/>
                </a:solidFill>
                <a:latin typeface="Times New Roman" pitchFamily="18" charset="0"/>
              </a:rPr>
              <a:t>1</a:t>
            </a:r>
            <a:r>
              <a:rPr lang="en-US" altLang="zh-CN" sz="2400" b="1" dirty="0">
                <a:solidFill>
                  <a:srgbClr val="0000CC"/>
                </a:solidFill>
                <a:latin typeface="Times New Roman" pitchFamily="18" charset="0"/>
              </a:rPr>
              <a:t>=(1, 2)   S</a:t>
            </a:r>
            <a:r>
              <a:rPr lang="en-US" altLang="zh-CN" sz="2400" b="1" baseline="-25000" dirty="0">
                <a:solidFill>
                  <a:srgbClr val="0000CC"/>
                </a:solidFill>
                <a:latin typeface="Times New Roman" pitchFamily="18" charset="0"/>
              </a:rPr>
              <a:t>2</a:t>
            </a:r>
            <a:r>
              <a:rPr lang="en-US" altLang="zh-CN" sz="2400" b="1" dirty="0">
                <a:solidFill>
                  <a:srgbClr val="0000CC"/>
                </a:solidFill>
                <a:latin typeface="Times New Roman" pitchFamily="18" charset="0"/>
              </a:rPr>
              <a:t>=(1, 3)  S</a:t>
            </a:r>
            <a:r>
              <a:rPr lang="en-US" altLang="zh-CN" sz="2400" b="1" baseline="-25000" dirty="0">
                <a:solidFill>
                  <a:srgbClr val="0000CC"/>
                </a:solidFill>
                <a:latin typeface="Times New Roman" pitchFamily="18" charset="0"/>
              </a:rPr>
              <a:t>3</a:t>
            </a:r>
            <a:r>
              <a:rPr lang="en-US" altLang="zh-CN" sz="2400" b="1" dirty="0">
                <a:solidFill>
                  <a:srgbClr val="0000CC"/>
                </a:solidFill>
                <a:latin typeface="Times New Roman" pitchFamily="18" charset="0"/>
              </a:rPr>
              <a:t>=(2, 1)  S</a:t>
            </a:r>
            <a:r>
              <a:rPr lang="en-US" altLang="zh-CN" sz="2400" b="1" baseline="-25000" dirty="0">
                <a:solidFill>
                  <a:srgbClr val="0000CC"/>
                </a:solidFill>
                <a:latin typeface="Times New Roman" pitchFamily="18" charset="0"/>
              </a:rPr>
              <a:t>4</a:t>
            </a:r>
            <a:r>
              <a:rPr lang="en-US" altLang="zh-CN" sz="2400" b="1" dirty="0">
                <a:solidFill>
                  <a:srgbClr val="0000CC"/>
                </a:solidFill>
                <a:latin typeface="Times New Roman" pitchFamily="18" charset="0"/>
              </a:rPr>
              <a:t>=(2, 2)  </a:t>
            </a:r>
          </a:p>
          <a:p>
            <a:pPr eaLnBrk="1" hangingPunct="1"/>
            <a:r>
              <a:rPr lang="en-US" altLang="zh-CN" sz="2400" b="1" dirty="0">
                <a:solidFill>
                  <a:srgbClr val="0000CC"/>
                </a:solidFill>
                <a:latin typeface="Times New Roman" pitchFamily="18" charset="0"/>
              </a:rPr>
              <a:t>    S</a:t>
            </a:r>
            <a:r>
              <a:rPr lang="en-US" altLang="zh-CN" sz="2400" b="1" baseline="-25000" dirty="0">
                <a:solidFill>
                  <a:srgbClr val="0000CC"/>
                </a:solidFill>
                <a:latin typeface="Times New Roman" pitchFamily="18" charset="0"/>
              </a:rPr>
              <a:t>5</a:t>
            </a:r>
            <a:r>
              <a:rPr lang="en-US" altLang="zh-CN" sz="2400" b="1" dirty="0">
                <a:solidFill>
                  <a:srgbClr val="0000CC"/>
                </a:solidFill>
                <a:latin typeface="Times New Roman" pitchFamily="18" charset="0"/>
              </a:rPr>
              <a:t>=(2, 3)   S</a:t>
            </a:r>
            <a:r>
              <a:rPr lang="en-US" altLang="zh-CN" sz="2400" b="1" baseline="-25000" dirty="0">
                <a:solidFill>
                  <a:srgbClr val="0000CC"/>
                </a:solidFill>
                <a:latin typeface="Times New Roman" pitchFamily="18" charset="0"/>
              </a:rPr>
              <a:t>6</a:t>
            </a:r>
            <a:r>
              <a:rPr lang="en-US" altLang="zh-CN" sz="2400" b="1" dirty="0">
                <a:solidFill>
                  <a:srgbClr val="0000CC"/>
                </a:solidFill>
                <a:latin typeface="Times New Roman" pitchFamily="18" charset="0"/>
              </a:rPr>
              <a:t>=(3, 1)   S</a:t>
            </a:r>
            <a:r>
              <a:rPr lang="en-US" altLang="zh-CN" sz="2400" b="1" baseline="-25000" dirty="0">
                <a:solidFill>
                  <a:srgbClr val="0000CC"/>
                </a:solidFill>
                <a:latin typeface="Times New Roman" pitchFamily="18" charset="0"/>
              </a:rPr>
              <a:t>7</a:t>
            </a:r>
            <a:r>
              <a:rPr lang="en-US" altLang="zh-CN" sz="2400" b="1" dirty="0">
                <a:solidFill>
                  <a:srgbClr val="0000CC"/>
                </a:solidFill>
                <a:latin typeface="Times New Roman" pitchFamily="18" charset="0"/>
              </a:rPr>
              <a:t>=(3, 2)   S</a:t>
            </a:r>
            <a:r>
              <a:rPr lang="en-US" altLang="zh-CN" sz="2400" b="1" baseline="-25000" dirty="0">
                <a:solidFill>
                  <a:srgbClr val="0000CC"/>
                </a:solidFill>
                <a:latin typeface="Times New Roman" pitchFamily="18" charset="0"/>
              </a:rPr>
              <a:t>8</a:t>
            </a:r>
            <a:r>
              <a:rPr lang="en-US" altLang="zh-CN" sz="2400" b="1" dirty="0">
                <a:solidFill>
                  <a:srgbClr val="0000CC"/>
                </a:solidFill>
                <a:latin typeface="Times New Roman" pitchFamily="18" charset="0"/>
              </a:rPr>
              <a:t>=(3, 3) </a:t>
            </a:r>
          </a:p>
        </p:txBody>
      </p:sp>
      <p:sp>
        <p:nvSpPr>
          <p:cNvPr id="19461" name="Text Box 8"/>
          <p:cNvSpPr txBox="1">
            <a:spLocks noChangeArrowheads="1"/>
          </p:cNvSpPr>
          <p:nvPr/>
        </p:nvSpPr>
        <p:spPr bwMode="auto">
          <a:xfrm>
            <a:off x="1079500" y="476250"/>
            <a:ext cx="7056438"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4400" b="1">
                <a:solidFill>
                  <a:schemeClr val="accent2"/>
                </a:solidFill>
                <a:latin typeface="方正姚体" pitchFamily="2" charset="-122"/>
                <a:ea typeface="方正姚体" pitchFamily="2" charset="-122"/>
              </a:rPr>
              <a:t>状态空间表示方法</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4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0" grpId="0"/>
    </p:bld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9267" name="Group 4"/>
          <p:cNvGrpSpPr>
            <a:grpSpLocks/>
          </p:cNvGrpSpPr>
          <p:nvPr/>
        </p:nvGrpSpPr>
        <p:grpSpPr bwMode="auto">
          <a:xfrm>
            <a:off x="6961188" y="3465513"/>
            <a:ext cx="1295400" cy="1323975"/>
            <a:chOff x="3120" y="1440"/>
            <a:chExt cx="1056" cy="1027"/>
          </a:xfrm>
        </p:grpSpPr>
        <p:sp>
          <p:nvSpPr>
            <p:cNvPr id="139437" name="Rectangle 5"/>
            <p:cNvSpPr>
              <a:spLocks noChangeArrowheads="1"/>
            </p:cNvSpPr>
            <p:nvPr/>
          </p:nvSpPr>
          <p:spPr bwMode="auto">
            <a:xfrm>
              <a:off x="3824" y="2092"/>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438" name="Rectangle 6"/>
            <p:cNvSpPr>
              <a:spLocks noChangeArrowheads="1"/>
            </p:cNvSpPr>
            <p:nvPr/>
          </p:nvSpPr>
          <p:spPr bwMode="auto">
            <a:xfrm>
              <a:off x="3472" y="2092"/>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439" name="Rectangle 7"/>
            <p:cNvSpPr>
              <a:spLocks noChangeArrowheads="1"/>
            </p:cNvSpPr>
            <p:nvPr/>
          </p:nvSpPr>
          <p:spPr bwMode="auto">
            <a:xfrm>
              <a:off x="3120" y="2092"/>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440" name="Rectangle 8"/>
            <p:cNvSpPr>
              <a:spLocks noChangeArrowheads="1"/>
            </p:cNvSpPr>
            <p:nvPr/>
          </p:nvSpPr>
          <p:spPr bwMode="auto">
            <a:xfrm>
              <a:off x="3824" y="1766"/>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441" name="Rectangle 9"/>
            <p:cNvSpPr>
              <a:spLocks noChangeArrowheads="1"/>
            </p:cNvSpPr>
            <p:nvPr/>
          </p:nvSpPr>
          <p:spPr bwMode="auto">
            <a:xfrm>
              <a:off x="3472" y="1766"/>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442" name="Rectangle 10"/>
            <p:cNvSpPr>
              <a:spLocks noChangeArrowheads="1"/>
            </p:cNvSpPr>
            <p:nvPr/>
          </p:nvSpPr>
          <p:spPr bwMode="auto">
            <a:xfrm>
              <a:off x="3120" y="1766"/>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443" name="Rectangle 11"/>
            <p:cNvSpPr>
              <a:spLocks noChangeArrowheads="1"/>
            </p:cNvSpPr>
            <p:nvPr/>
          </p:nvSpPr>
          <p:spPr bwMode="auto">
            <a:xfrm>
              <a:off x="3824" y="1440"/>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444" name="Rectangle 12"/>
            <p:cNvSpPr>
              <a:spLocks noChangeArrowheads="1"/>
            </p:cNvSpPr>
            <p:nvPr/>
          </p:nvSpPr>
          <p:spPr bwMode="auto">
            <a:xfrm>
              <a:off x="3472" y="1440"/>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445" name="Rectangle 13"/>
            <p:cNvSpPr>
              <a:spLocks noChangeArrowheads="1"/>
            </p:cNvSpPr>
            <p:nvPr/>
          </p:nvSpPr>
          <p:spPr bwMode="auto">
            <a:xfrm>
              <a:off x="3120" y="1440"/>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446" name="Line 14"/>
            <p:cNvSpPr>
              <a:spLocks noChangeShapeType="1"/>
            </p:cNvSpPr>
            <p:nvPr/>
          </p:nvSpPr>
          <p:spPr bwMode="auto">
            <a:xfrm>
              <a:off x="3120" y="1440"/>
              <a:ext cx="1056" cy="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447" name="Line 15"/>
            <p:cNvSpPr>
              <a:spLocks noChangeShapeType="1"/>
            </p:cNvSpPr>
            <p:nvPr/>
          </p:nvSpPr>
          <p:spPr bwMode="auto">
            <a:xfrm>
              <a:off x="3120" y="1766"/>
              <a:ext cx="1056"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448" name="Line 16"/>
            <p:cNvSpPr>
              <a:spLocks noChangeShapeType="1"/>
            </p:cNvSpPr>
            <p:nvPr/>
          </p:nvSpPr>
          <p:spPr bwMode="auto">
            <a:xfrm>
              <a:off x="3120" y="2092"/>
              <a:ext cx="1056"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449" name="Line 17"/>
            <p:cNvSpPr>
              <a:spLocks noChangeShapeType="1"/>
            </p:cNvSpPr>
            <p:nvPr/>
          </p:nvSpPr>
          <p:spPr bwMode="auto">
            <a:xfrm>
              <a:off x="3120" y="2418"/>
              <a:ext cx="1056" cy="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450" name="Line 18"/>
            <p:cNvSpPr>
              <a:spLocks noChangeShapeType="1"/>
            </p:cNvSpPr>
            <p:nvPr/>
          </p:nvSpPr>
          <p:spPr bwMode="auto">
            <a:xfrm>
              <a:off x="3120" y="1440"/>
              <a:ext cx="0" cy="978"/>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451" name="Line 19"/>
            <p:cNvSpPr>
              <a:spLocks noChangeShapeType="1"/>
            </p:cNvSpPr>
            <p:nvPr/>
          </p:nvSpPr>
          <p:spPr bwMode="auto">
            <a:xfrm>
              <a:off x="3472" y="1440"/>
              <a:ext cx="0" cy="97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452" name="Line 20"/>
            <p:cNvSpPr>
              <a:spLocks noChangeShapeType="1"/>
            </p:cNvSpPr>
            <p:nvPr/>
          </p:nvSpPr>
          <p:spPr bwMode="auto">
            <a:xfrm>
              <a:off x="3824" y="1440"/>
              <a:ext cx="0" cy="97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453" name="Line 21"/>
            <p:cNvSpPr>
              <a:spLocks noChangeShapeType="1"/>
            </p:cNvSpPr>
            <p:nvPr/>
          </p:nvSpPr>
          <p:spPr bwMode="auto">
            <a:xfrm>
              <a:off x="4176" y="1440"/>
              <a:ext cx="0" cy="978"/>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454" name="Text Box 22"/>
            <p:cNvSpPr txBox="1">
              <a:spLocks noChangeArrowheads="1"/>
            </p:cNvSpPr>
            <p:nvPr/>
          </p:nvSpPr>
          <p:spPr bwMode="auto">
            <a:xfrm>
              <a:off x="3120" y="1440"/>
              <a:ext cx="336"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a:latin typeface="Times New Roman" pitchFamily="18" charset="0"/>
                  <a:ea typeface="MS PGothic" pitchFamily="34" charset="-128"/>
                </a:rPr>
                <a:t>〇</a:t>
              </a:r>
            </a:p>
          </p:txBody>
        </p:sp>
        <p:sp>
          <p:nvSpPr>
            <p:cNvPr id="139455" name="Text Box 23"/>
            <p:cNvSpPr txBox="1">
              <a:spLocks noChangeArrowheads="1"/>
            </p:cNvSpPr>
            <p:nvPr/>
          </p:nvSpPr>
          <p:spPr bwMode="auto">
            <a:xfrm>
              <a:off x="3120" y="2112"/>
              <a:ext cx="336"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a typeface="MS PGothic" pitchFamily="34" charset="-128"/>
              </a:endParaRPr>
            </a:p>
          </p:txBody>
        </p:sp>
        <p:sp>
          <p:nvSpPr>
            <p:cNvPr id="139456" name="Text Box 24"/>
            <p:cNvSpPr txBox="1">
              <a:spLocks noChangeArrowheads="1"/>
            </p:cNvSpPr>
            <p:nvPr/>
          </p:nvSpPr>
          <p:spPr bwMode="auto">
            <a:xfrm>
              <a:off x="3120" y="1776"/>
              <a:ext cx="336"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a typeface="MS PGothic" pitchFamily="34" charset="-128"/>
              </a:endParaRPr>
            </a:p>
          </p:txBody>
        </p:sp>
        <p:sp>
          <p:nvSpPr>
            <p:cNvPr id="139457" name="Text Box 25"/>
            <p:cNvSpPr txBox="1">
              <a:spLocks noChangeArrowheads="1"/>
            </p:cNvSpPr>
            <p:nvPr/>
          </p:nvSpPr>
          <p:spPr bwMode="auto">
            <a:xfrm>
              <a:off x="3456" y="1440"/>
              <a:ext cx="336"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a typeface="MS PGothic" pitchFamily="34" charset="-128"/>
              </a:endParaRPr>
            </a:p>
          </p:txBody>
        </p:sp>
        <p:sp>
          <p:nvSpPr>
            <p:cNvPr id="139458" name="Text Box 26"/>
            <p:cNvSpPr txBox="1">
              <a:spLocks noChangeArrowheads="1"/>
            </p:cNvSpPr>
            <p:nvPr/>
          </p:nvSpPr>
          <p:spPr bwMode="auto">
            <a:xfrm>
              <a:off x="3841" y="1776"/>
              <a:ext cx="335"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a typeface="Arial Unicode MS" pitchFamily="34" charset="-122"/>
                <a:cs typeface="Arial Unicode MS" pitchFamily="34" charset="-122"/>
              </a:endParaRPr>
            </a:p>
          </p:txBody>
        </p:sp>
        <p:sp>
          <p:nvSpPr>
            <p:cNvPr id="139459" name="Text Box 27"/>
            <p:cNvSpPr txBox="1">
              <a:spLocks noChangeArrowheads="1"/>
            </p:cNvSpPr>
            <p:nvPr/>
          </p:nvSpPr>
          <p:spPr bwMode="auto">
            <a:xfrm>
              <a:off x="3841" y="1440"/>
              <a:ext cx="335"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a typeface="Arial Unicode MS" pitchFamily="34" charset="-122"/>
                <a:cs typeface="Arial Unicode MS" pitchFamily="34" charset="-122"/>
              </a:endParaRPr>
            </a:p>
          </p:txBody>
        </p:sp>
        <p:sp>
          <p:nvSpPr>
            <p:cNvPr id="139460" name="Text Box 28"/>
            <p:cNvSpPr txBox="1">
              <a:spLocks noChangeArrowheads="1"/>
            </p:cNvSpPr>
            <p:nvPr/>
          </p:nvSpPr>
          <p:spPr bwMode="auto">
            <a:xfrm>
              <a:off x="3841" y="2112"/>
              <a:ext cx="335"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a:latin typeface="Times New Roman" pitchFamily="18" charset="0"/>
                  <a:ea typeface="MS PGothic" pitchFamily="34" charset="-128"/>
                </a:rPr>
                <a:t>〇</a:t>
              </a:r>
            </a:p>
          </p:txBody>
        </p:sp>
        <p:sp>
          <p:nvSpPr>
            <p:cNvPr id="139461" name="Text Box 29"/>
            <p:cNvSpPr txBox="1">
              <a:spLocks noChangeArrowheads="1"/>
            </p:cNvSpPr>
            <p:nvPr/>
          </p:nvSpPr>
          <p:spPr bwMode="auto">
            <a:xfrm>
              <a:off x="3504" y="1776"/>
              <a:ext cx="337" cy="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ea typeface="Arial Unicode MS" pitchFamily="34" charset="-122"/>
                  <a:cs typeface="Arial Unicode MS" pitchFamily="34" charset="-122"/>
                </a:rPr>
                <a:t>Ⅹ</a:t>
              </a:r>
              <a:r>
                <a:rPr kumimoji="1" lang="en-US" altLang="zh-CN" sz="2400">
                  <a:latin typeface="Times New Roman" pitchFamily="18" charset="0"/>
                </a:rPr>
                <a:t> </a:t>
              </a:r>
            </a:p>
          </p:txBody>
        </p:sp>
        <p:sp>
          <p:nvSpPr>
            <p:cNvPr id="139462" name="Text Box 30"/>
            <p:cNvSpPr txBox="1">
              <a:spLocks noChangeArrowheads="1"/>
            </p:cNvSpPr>
            <p:nvPr/>
          </p:nvSpPr>
          <p:spPr bwMode="auto">
            <a:xfrm>
              <a:off x="3504" y="2112"/>
              <a:ext cx="337"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a typeface="Arial Unicode MS" pitchFamily="34" charset="-122"/>
                <a:cs typeface="Arial Unicode MS" pitchFamily="34" charset="-122"/>
              </a:endParaRPr>
            </a:p>
          </p:txBody>
        </p:sp>
      </p:grpSp>
      <p:grpSp>
        <p:nvGrpSpPr>
          <p:cNvPr id="139268" name="Group 31"/>
          <p:cNvGrpSpPr>
            <a:grpSpLocks/>
          </p:cNvGrpSpPr>
          <p:nvPr/>
        </p:nvGrpSpPr>
        <p:grpSpPr bwMode="auto">
          <a:xfrm>
            <a:off x="6580188" y="1484313"/>
            <a:ext cx="1295400" cy="1323975"/>
            <a:chOff x="3120" y="1440"/>
            <a:chExt cx="1056" cy="1027"/>
          </a:xfrm>
        </p:grpSpPr>
        <p:sp>
          <p:nvSpPr>
            <p:cNvPr id="139411" name="Rectangle 32"/>
            <p:cNvSpPr>
              <a:spLocks noChangeArrowheads="1"/>
            </p:cNvSpPr>
            <p:nvPr/>
          </p:nvSpPr>
          <p:spPr bwMode="auto">
            <a:xfrm>
              <a:off x="3824" y="2092"/>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412" name="Rectangle 33"/>
            <p:cNvSpPr>
              <a:spLocks noChangeArrowheads="1"/>
            </p:cNvSpPr>
            <p:nvPr/>
          </p:nvSpPr>
          <p:spPr bwMode="auto">
            <a:xfrm>
              <a:off x="3472" y="2092"/>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413" name="Rectangle 34"/>
            <p:cNvSpPr>
              <a:spLocks noChangeArrowheads="1"/>
            </p:cNvSpPr>
            <p:nvPr/>
          </p:nvSpPr>
          <p:spPr bwMode="auto">
            <a:xfrm>
              <a:off x="3120" y="2092"/>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414" name="Rectangle 35"/>
            <p:cNvSpPr>
              <a:spLocks noChangeArrowheads="1"/>
            </p:cNvSpPr>
            <p:nvPr/>
          </p:nvSpPr>
          <p:spPr bwMode="auto">
            <a:xfrm>
              <a:off x="3824" y="1766"/>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415" name="Rectangle 36"/>
            <p:cNvSpPr>
              <a:spLocks noChangeArrowheads="1"/>
            </p:cNvSpPr>
            <p:nvPr/>
          </p:nvSpPr>
          <p:spPr bwMode="auto">
            <a:xfrm>
              <a:off x="3472" y="1766"/>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416" name="Rectangle 37"/>
            <p:cNvSpPr>
              <a:spLocks noChangeArrowheads="1"/>
            </p:cNvSpPr>
            <p:nvPr/>
          </p:nvSpPr>
          <p:spPr bwMode="auto">
            <a:xfrm>
              <a:off x="3120" y="1766"/>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417" name="Rectangle 38"/>
            <p:cNvSpPr>
              <a:spLocks noChangeArrowheads="1"/>
            </p:cNvSpPr>
            <p:nvPr/>
          </p:nvSpPr>
          <p:spPr bwMode="auto">
            <a:xfrm>
              <a:off x="3824" y="1440"/>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418" name="Rectangle 39"/>
            <p:cNvSpPr>
              <a:spLocks noChangeArrowheads="1"/>
            </p:cNvSpPr>
            <p:nvPr/>
          </p:nvSpPr>
          <p:spPr bwMode="auto">
            <a:xfrm>
              <a:off x="3472" y="1440"/>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419" name="Rectangle 40"/>
            <p:cNvSpPr>
              <a:spLocks noChangeArrowheads="1"/>
            </p:cNvSpPr>
            <p:nvPr/>
          </p:nvSpPr>
          <p:spPr bwMode="auto">
            <a:xfrm>
              <a:off x="3120" y="1440"/>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420" name="Line 41"/>
            <p:cNvSpPr>
              <a:spLocks noChangeShapeType="1"/>
            </p:cNvSpPr>
            <p:nvPr/>
          </p:nvSpPr>
          <p:spPr bwMode="auto">
            <a:xfrm>
              <a:off x="3120" y="1440"/>
              <a:ext cx="1056" cy="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421" name="Line 42"/>
            <p:cNvSpPr>
              <a:spLocks noChangeShapeType="1"/>
            </p:cNvSpPr>
            <p:nvPr/>
          </p:nvSpPr>
          <p:spPr bwMode="auto">
            <a:xfrm>
              <a:off x="3120" y="1766"/>
              <a:ext cx="1056"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422" name="Line 43"/>
            <p:cNvSpPr>
              <a:spLocks noChangeShapeType="1"/>
            </p:cNvSpPr>
            <p:nvPr/>
          </p:nvSpPr>
          <p:spPr bwMode="auto">
            <a:xfrm>
              <a:off x="3120" y="2092"/>
              <a:ext cx="1056"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423" name="Line 44"/>
            <p:cNvSpPr>
              <a:spLocks noChangeShapeType="1"/>
            </p:cNvSpPr>
            <p:nvPr/>
          </p:nvSpPr>
          <p:spPr bwMode="auto">
            <a:xfrm>
              <a:off x="3120" y="2418"/>
              <a:ext cx="1056" cy="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424" name="Line 45"/>
            <p:cNvSpPr>
              <a:spLocks noChangeShapeType="1"/>
            </p:cNvSpPr>
            <p:nvPr/>
          </p:nvSpPr>
          <p:spPr bwMode="auto">
            <a:xfrm>
              <a:off x="3120" y="1440"/>
              <a:ext cx="0" cy="978"/>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425" name="Line 46"/>
            <p:cNvSpPr>
              <a:spLocks noChangeShapeType="1"/>
            </p:cNvSpPr>
            <p:nvPr/>
          </p:nvSpPr>
          <p:spPr bwMode="auto">
            <a:xfrm>
              <a:off x="3472" y="1440"/>
              <a:ext cx="0" cy="97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426" name="Line 47"/>
            <p:cNvSpPr>
              <a:spLocks noChangeShapeType="1"/>
            </p:cNvSpPr>
            <p:nvPr/>
          </p:nvSpPr>
          <p:spPr bwMode="auto">
            <a:xfrm>
              <a:off x="3824" y="1440"/>
              <a:ext cx="0" cy="97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427" name="Line 48"/>
            <p:cNvSpPr>
              <a:spLocks noChangeShapeType="1"/>
            </p:cNvSpPr>
            <p:nvPr/>
          </p:nvSpPr>
          <p:spPr bwMode="auto">
            <a:xfrm>
              <a:off x="4176" y="1440"/>
              <a:ext cx="0" cy="978"/>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428" name="Text Box 49"/>
            <p:cNvSpPr txBox="1">
              <a:spLocks noChangeArrowheads="1"/>
            </p:cNvSpPr>
            <p:nvPr/>
          </p:nvSpPr>
          <p:spPr bwMode="auto">
            <a:xfrm>
              <a:off x="3120" y="1440"/>
              <a:ext cx="336"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a typeface="MS PGothic" pitchFamily="34" charset="-128"/>
              </a:endParaRPr>
            </a:p>
          </p:txBody>
        </p:sp>
        <p:sp>
          <p:nvSpPr>
            <p:cNvPr id="139429" name="Text Box 50"/>
            <p:cNvSpPr txBox="1">
              <a:spLocks noChangeArrowheads="1"/>
            </p:cNvSpPr>
            <p:nvPr/>
          </p:nvSpPr>
          <p:spPr bwMode="auto">
            <a:xfrm>
              <a:off x="3120" y="2112"/>
              <a:ext cx="336"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a typeface="MS PGothic" pitchFamily="34" charset="-128"/>
              </a:endParaRPr>
            </a:p>
          </p:txBody>
        </p:sp>
        <p:sp>
          <p:nvSpPr>
            <p:cNvPr id="139430" name="Text Box 51"/>
            <p:cNvSpPr txBox="1">
              <a:spLocks noChangeArrowheads="1"/>
            </p:cNvSpPr>
            <p:nvPr/>
          </p:nvSpPr>
          <p:spPr bwMode="auto">
            <a:xfrm>
              <a:off x="3120" y="1776"/>
              <a:ext cx="336"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a typeface="MS PGothic" pitchFamily="34" charset="-128"/>
              </a:endParaRPr>
            </a:p>
          </p:txBody>
        </p:sp>
        <p:sp>
          <p:nvSpPr>
            <p:cNvPr id="139431" name="Text Box 52"/>
            <p:cNvSpPr txBox="1">
              <a:spLocks noChangeArrowheads="1"/>
            </p:cNvSpPr>
            <p:nvPr/>
          </p:nvSpPr>
          <p:spPr bwMode="auto">
            <a:xfrm>
              <a:off x="3456" y="1440"/>
              <a:ext cx="336"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ea typeface="Arial Unicode MS" pitchFamily="34" charset="-122"/>
                  <a:cs typeface="Arial Unicode MS" pitchFamily="34" charset="-122"/>
                </a:rPr>
                <a:t>Ⅹ</a:t>
              </a:r>
            </a:p>
          </p:txBody>
        </p:sp>
        <p:sp>
          <p:nvSpPr>
            <p:cNvPr id="139432" name="Text Box 53"/>
            <p:cNvSpPr txBox="1">
              <a:spLocks noChangeArrowheads="1"/>
            </p:cNvSpPr>
            <p:nvPr/>
          </p:nvSpPr>
          <p:spPr bwMode="auto">
            <a:xfrm>
              <a:off x="3841" y="1776"/>
              <a:ext cx="335"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a typeface="Arial Unicode MS" pitchFamily="34" charset="-122"/>
                <a:cs typeface="Arial Unicode MS" pitchFamily="34" charset="-122"/>
              </a:endParaRPr>
            </a:p>
          </p:txBody>
        </p:sp>
        <p:sp>
          <p:nvSpPr>
            <p:cNvPr id="139433" name="Text Box 54"/>
            <p:cNvSpPr txBox="1">
              <a:spLocks noChangeArrowheads="1"/>
            </p:cNvSpPr>
            <p:nvPr/>
          </p:nvSpPr>
          <p:spPr bwMode="auto">
            <a:xfrm>
              <a:off x="3841" y="1440"/>
              <a:ext cx="335"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a typeface="Arial Unicode MS" pitchFamily="34" charset="-122"/>
                <a:cs typeface="Arial Unicode MS" pitchFamily="34" charset="-122"/>
              </a:endParaRPr>
            </a:p>
          </p:txBody>
        </p:sp>
        <p:sp>
          <p:nvSpPr>
            <p:cNvPr id="139434" name="Text Box 55"/>
            <p:cNvSpPr txBox="1">
              <a:spLocks noChangeArrowheads="1"/>
            </p:cNvSpPr>
            <p:nvPr/>
          </p:nvSpPr>
          <p:spPr bwMode="auto">
            <a:xfrm>
              <a:off x="3841" y="2112"/>
              <a:ext cx="335"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a typeface="Arial Unicode MS" pitchFamily="34" charset="-122"/>
                <a:cs typeface="Arial Unicode MS" pitchFamily="34" charset="-122"/>
              </a:endParaRPr>
            </a:p>
          </p:txBody>
        </p:sp>
        <p:sp>
          <p:nvSpPr>
            <p:cNvPr id="139435" name="Text Box 56"/>
            <p:cNvSpPr txBox="1">
              <a:spLocks noChangeArrowheads="1"/>
            </p:cNvSpPr>
            <p:nvPr/>
          </p:nvSpPr>
          <p:spPr bwMode="auto">
            <a:xfrm>
              <a:off x="3504" y="1776"/>
              <a:ext cx="337"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 </a:t>
              </a:r>
            </a:p>
          </p:txBody>
        </p:sp>
        <p:sp>
          <p:nvSpPr>
            <p:cNvPr id="139436" name="Text Box 57"/>
            <p:cNvSpPr txBox="1">
              <a:spLocks noChangeArrowheads="1"/>
            </p:cNvSpPr>
            <p:nvPr/>
          </p:nvSpPr>
          <p:spPr bwMode="auto">
            <a:xfrm>
              <a:off x="3504" y="2112"/>
              <a:ext cx="337"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a typeface="Arial Unicode MS" pitchFamily="34" charset="-122"/>
                <a:cs typeface="Arial Unicode MS" pitchFamily="34" charset="-122"/>
              </a:endParaRPr>
            </a:p>
          </p:txBody>
        </p:sp>
      </p:grpSp>
      <p:grpSp>
        <p:nvGrpSpPr>
          <p:cNvPr id="139269" name="Group 58"/>
          <p:cNvGrpSpPr>
            <a:grpSpLocks/>
          </p:cNvGrpSpPr>
          <p:nvPr/>
        </p:nvGrpSpPr>
        <p:grpSpPr bwMode="auto">
          <a:xfrm>
            <a:off x="3989388" y="1484313"/>
            <a:ext cx="1295400" cy="1323975"/>
            <a:chOff x="3120" y="1440"/>
            <a:chExt cx="1056" cy="1027"/>
          </a:xfrm>
        </p:grpSpPr>
        <p:sp>
          <p:nvSpPr>
            <p:cNvPr id="139385" name="Rectangle 59"/>
            <p:cNvSpPr>
              <a:spLocks noChangeArrowheads="1"/>
            </p:cNvSpPr>
            <p:nvPr/>
          </p:nvSpPr>
          <p:spPr bwMode="auto">
            <a:xfrm>
              <a:off x="3824" y="2092"/>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386" name="Rectangle 60"/>
            <p:cNvSpPr>
              <a:spLocks noChangeArrowheads="1"/>
            </p:cNvSpPr>
            <p:nvPr/>
          </p:nvSpPr>
          <p:spPr bwMode="auto">
            <a:xfrm>
              <a:off x="3472" y="2092"/>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387" name="Rectangle 61"/>
            <p:cNvSpPr>
              <a:spLocks noChangeArrowheads="1"/>
            </p:cNvSpPr>
            <p:nvPr/>
          </p:nvSpPr>
          <p:spPr bwMode="auto">
            <a:xfrm>
              <a:off x="3120" y="2092"/>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388" name="Rectangle 62"/>
            <p:cNvSpPr>
              <a:spLocks noChangeArrowheads="1"/>
            </p:cNvSpPr>
            <p:nvPr/>
          </p:nvSpPr>
          <p:spPr bwMode="auto">
            <a:xfrm>
              <a:off x="3824" y="1766"/>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389" name="Rectangle 63"/>
            <p:cNvSpPr>
              <a:spLocks noChangeArrowheads="1"/>
            </p:cNvSpPr>
            <p:nvPr/>
          </p:nvSpPr>
          <p:spPr bwMode="auto">
            <a:xfrm>
              <a:off x="3472" y="1766"/>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390" name="Rectangle 64"/>
            <p:cNvSpPr>
              <a:spLocks noChangeArrowheads="1"/>
            </p:cNvSpPr>
            <p:nvPr/>
          </p:nvSpPr>
          <p:spPr bwMode="auto">
            <a:xfrm>
              <a:off x="3120" y="1766"/>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391" name="Rectangle 65"/>
            <p:cNvSpPr>
              <a:spLocks noChangeArrowheads="1"/>
            </p:cNvSpPr>
            <p:nvPr/>
          </p:nvSpPr>
          <p:spPr bwMode="auto">
            <a:xfrm>
              <a:off x="3824" y="1440"/>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392" name="Rectangle 66"/>
            <p:cNvSpPr>
              <a:spLocks noChangeArrowheads="1"/>
            </p:cNvSpPr>
            <p:nvPr/>
          </p:nvSpPr>
          <p:spPr bwMode="auto">
            <a:xfrm>
              <a:off x="3472" y="1440"/>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393" name="Rectangle 67"/>
            <p:cNvSpPr>
              <a:spLocks noChangeArrowheads="1"/>
            </p:cNvSpPr>
            <p:nvPr/>
          </p:nvSpPr>
          <p:spPr bwMode="auto">
            <a:xfrm>
              <a:off x="3120" y="1440"/>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kumimoji="1" lang="en-US" altLang="zh-CN" sz="2400">
                  <a:latin typeface="Times New Roman" pitchFamily="18" charset="0"/>
                  <a:ea typeface="Arial Unicode MS" pitchFamily="34" charset="-122"/>
                  <a:cs typeface="Arial Unicode MS" pitchFamily="34" charset="-122"/>
                </a:rPr>
                <a:t>Ⅹ</a:t>
              </a:r>
            </a:p>
          </p:txBody>
        </p:sp>
        <p:sp>
          <p:nvSpPr>
            <p:cNvPr id="139394" name="Line 68"/>
            <p:cNvSpPr>
              <a:spLocks noChangeShapeType="1"/>
            </p:cNvSpPr>
            <p:nvPr/>
          </p:nvSpPr>
          <p:spPr bwMode="auto">
            <a:xfrm>
              <a:off x="3120" y="1440"/>
              <a:ext cx="1056" cy="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395" name="Line 69"/>
            <p:cNvSpPr>
              <a:spLocks noChangeShapeType="1"/>
            </p:cNvSpPr>
            <p:nvPr/>
          </p:nvSpPr>
          <p:spPr bwMode="auto">
            <a:xfrm>
              <a:off x="3120" y="1766"/>
              <a:ext cx="1056"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396" name="Line 70"/>
            <p:cNvSpPr>
              <a:spLocks noChangeShapeType="1"/>
            </p:cNvSpPr>
            <p:nvPr/>
          </p:nvSpPr>
          <p:spPr bwMode="auto">
            <a:xfrm>
              <a:off x="3120" y="2092"/>
              <a:ext cx="1056"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397" name="Line 71"/>
            <p:cNvSpPr>
              <a:spLocks noChangeShapeType="1"/>
            </p:cNvSpPr>
            <p:nvPr/>
          </p:nvSpPr>
          <p:spPr bwMode="auto">
            <a:xfrm>
              <a:off x="3120" y="2418"/>
              <a:ext cx="1056" cy="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398" name="Line 72"/>
            <p:cNvSpPr>
              <a:spLocks noChangeShapeType="1"/>
            </p:cNvSpPr>
            <p:nvPr/>
          </p:nvSpPr>
          <p:spPr bwMode="auto">
            <a:xfrm>
              <a:off x="3120" y="1440"/>
              <a:ext cx="0" cy="978"/>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399" name="Line 73"/>
            <p:cNvSpPr>
              <a:spLocks noChangeShapeType="1"/>
            </p:cNvSpPr>
            <p:nvPr/>
          </p:nvSpPr>
          <p:spPr bwMode="auto">
            <a:xfrm>
              <a:off x="3472" y="1440"/>
              <a:ext cx="0" cy="97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400" name="Line 74"/>
            <p:cNvSpPr>
              <a:spLocks noChangeShapeType="1"/>
            </p:cNvSpPr>
            <p:nvPr/>
          </p:nvSpPr>
          <p:spPr bwMode="auto">
            <a:xfrm>
              <a:off x="3824" y="1440"/>
              <a:ext cx="0" cy="97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401" name="Line 75"/>
            <p:cNvSpPr>
              <a:spLocks noChangeShapeType="1"/>
            </p:cNvSpPr>
            <p:nvPr/>
          </p:nvSpPr>
          <p:spPr bwMode="auto">
            <a:xfrm>
              <a:off x="4176" y="1440"/>
              <a:ext cx="0" cy="978"/>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402" name="Text Box 76"/>
            <p:cNvSpPr txBox="1">
              <a:spLocks noChangeArrowheads="1"/>
            </p:cNvSpPr>
            <p:nvPr/>
          </p:nvSpPr>
          <p:spPr bwMode="auto">
            <a:xfrm>
              <a:off x="3120" y="1440"/>
              <a:ext cx="336"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a typeface="MS PGothic" pitchFamily="34" charset="-128"/>
              </a:endParaRPr>
            </a:p>
          </p:txBody>
        </p:sp>
        <p:sp>
          <p:nvSpPr>
            <p:cNvPr id="139403" name="Text Box 77"/>
            <p:cNvSpPr txBox="1">
              <a:spLocks noChangeArrowheads="1"/>
            </p:cNvSpPr>
            <p:nvPr/>
          </p:nvSpPr>
          <p:spPr bwMode="auto">
            <a:xfrm>
              <a:off x="3120" y="2112"/>
              <a:ext cx="336"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a typeface="MS PGothic" pitchFamily="34" charset="-128"/>
              </a:endParaRPr>
            </a:p>
          </p:txBody>
        </p:sp>
        <p:sp>
          <p:nvSpPr>
            <p:cNvPr id="139404" name="Text Box 78"/>
            <p:cNvSpPr txBox="1">
              <a:spLocks noChangeArrowheads="1"/>
            </p:cNvSpPr>
            <p:nvPr/>
          </p:nvSpPr>
          <p:spPr bwMode="auto">
            <a:xfrm>
              <a:off x="3120" y="1776"/>
              <a:ext cx="336"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a typeface="MS PGothic" pitchFamily="34" charset="-128"/>
              </a:endParaRPr>
            </a:p>
          </p:txBody>
        </p:sp>
        <p:sp>
          <p:nvSpPr>
            <p:cNvPr id="139405" name="Text Box 79"/>
            <p:cNvSpPr txBox="1">
              <a:spLocks noChangeArrowheads="1"/>
            </p:cNvSpPr>
            <p:nvPr/>
          </p:nvSpPr>
          <p:spPr bwMode="auto">
            <a:xfrm>
              <a:off x="3456" y="1440"/>
              <a:ext cx="336"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a typeface="MS PGothic" pitchFamily="34" charset="-128"/>
              </a:endParaRPr>
            </a:p>
          </p:txBody>
        </p:sp>
        <p:sp>
          <p:nvSpPr>
            <p:cNvPr id="139406" name="Text Box 80"/>
            <p:cNvSpPr txBox="1">
              <a:spLocks noChangeArrowheads="1"/>
            </p:cNvSpPr>
            <p:nvPr/>
          </p:nvSpPr>
          <p:spPr bwMode="auto">
            <a:xfrm>
              <a:off x="3841" y="1776"/>
              <a:ext cx="335"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a typeface="Arial Unicode MS" pitchFamily="34" charset="-122"/>
                <a:cs typeface="Arial Unicode MS" pitchFamily="34" charset="-122"/>
              </a:endParaRPr>
            </a:p>
          </p:txBody>
        </p:sp>
        <p:sp>
          <p:nvSpPr>
            <p:cNvPr id="139407" name="Text Box 81"/>
            <p:cNvSpPr txBox="1">
              <a:spLocks noChangeArrowheads="1"/>
            </p:cNvSpPr>
            <p:nvPr/>
          </p:nvSpPr>
          <p:spPr bwMode="auto">
            <a:xfrm>
              <a:off x="3841" y="1440"/>
              <a:ext cx="335"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a typeface="Arial Unicode MS" pitchFamily="34" charset="-122"/>
                <a:cs typeface="Arial Unicode MS" pitchFamily="34" charset="-122"/>
              </a:endParaRPr>
            </a:p>
          </p:txBody>
        </p:sp>
        <p:sp>
          <p:nvSpPr>
            <p:cNvPr id="139408" name="Text Box 82"/>
            <p:cNvSpPr txBox="1">
              <a:spLocks noChangeArrowheads="1"/>
            </p:cNvSpPr>
            <p:nvPr/>
          </p:nvSpPr>
          <p:spPr bwMode="auto">
            <a:xfrm>
              <a:off x="3841" y="2112"/>
              <a:ext cx="335"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a typeface="Arial Unicode MS" pitchFamily="34" charset="-122"/>
                <a:cs typeface="Arial Unicode MS" pitchFamily="34" charset="-122"/>
              </a:endParaRPr>
            </a:p>
          </p:txBody>
        </p:sp>
        <p:sp>
          <p:nvSpPr>
            <p:cNvPr id="139409" name="Text Box 83"/>
            <p:cNvSpPr txBox="1">
              <a:spLocks noChangeArrowheads="1"/>
            </p:cNvSpPr>
            <p:nvPr/>
          </p:nvSpPr>
          <p:spPr bwMode="auto">
            <a:xfrm>
              <a:off x="3504" y="1776"/>
              <a:ext cx="337"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 </a:t>
              </a:r>
            </a:p>
          </p:txBody>
        </p:sp>
        <p:sp>
          <p:nvSpPr>
            <p:cNvPr id="139410" name="Text Box 84"/>
            <p:cNvSpPr txBox="1">
              <a:spLocks noChangeArrowheads="1"/>
            </p:cNvSpPr>
            <p:nvPr/>
          </p:nvSpPr>
          <p:spPr bwMode="auto">
            <a:xfrm>
              <a:off x="3504" y="2112"/>
              <a:ext cx="337"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a typeface="Arial Unicode MS" pitchFamily="34" charset="-122"/>
                <a:cs typeface="Arial Unicode MS" pitchFamily="34" charset="-122"/>
              </a:endParaRPr>
            </a:p>
          </p:txBody>
        </p:sp>
      </p:grpSp>
      <p:grpSp>
        <p:nvGrpSpPr>
          <p:cNvPr id="139270" name="Group 85"/>
          <p:cNvGrpSpPr>
            <a:grpSpLocks/>
          </p:cNvGrpSpPr>
          <p:nvPr/>
        </p:nvGrpSpPr>
        <p:grpSpPr bwMode="auto">
          <a:xfrm>
            <a:off x="1474788" y="1484313"/>
            <a:ext cx="1295400" cy="1323975"/>
            <a:chOff x="3120" y="1440"/>
            <a:chExt cx="1056" cy="1027"/>
          </a:xfrm>
        </p:grpSpPr>
        <p:sp>
          <p:nvSpPr>
            <p:cNvPr id="139359" name="Rectangle 86"/>
            <p:cNvSpPr>
              <a:spLocks noChangeArrowheads="1"/>
            </p:cNvSpPr>
            <p:nvPr/>
          </p:nvSpPr>
          <p:spPr bwMode="auto">
            <a:xfrm>
              <a:off x="3824" y="2092"/>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360" name="Rectangle 87"/>
            <p:cNvSpPr>
              <a:spLocks noChangeArrowheads="1"/>
            </p:cNvSpPr>
            <p:nvPr/>
          </p:nvSpPr>
          <p:spPr bwMode="auto">
            <a:xfrm>
              <a:off x="3472" y="2092"/>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361" name="Rectangle 88"/>
            <p:cNvSpPr>
              <a:spLocks noChangeArrowheads="1"/>
            </p:cNvSpPr>
            <p:nvPr/>
          </p:nvSpPr>
          <p:spPr bwMode="auto">
            <a:xfrm>
              <a:off x="3120" y="2092"/>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362" name="Rectangle 89"/>
            <p:cNvSpPr>
              <a:spLocks noChangeArrowheads="1"/>
            </p:cNvSpPr>
            <p:nvPr/>
          </p:nvSpPr>
          <p:spPr bwMode="auto">
            <a:xfrm>
              <a:off x="3824" y="1766"/>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363" name="Rectangle 90"/>
            <p:cNvSpPr>
              <a:spLocks noChangeArrowheads="1"/>
            </p:cNvSpPr>
            <p:nvPr/>
          </p:nvSpPr>
          <p:spPr bwMode="auto">
            <a:xfrm>
              <a:off x="3472" y="1766"/>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364" name="Rectangle 91"/>
            <p:cNvSpPr>
              <a:spLocks noChangeArrowheads="1"/>
            </p:cNvSpPr>
            <p:nvPr/>
          </p:nvSpPr>
          <p:spPr bwMode="auto">
            <a:xfrm>
              <a:off x="3120" y="1766"/>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365" name="Rectangle 92"/>
            <p:cNvSpPr>
              <a:spLocks noChangeArrowheads="1"/>
            </p:cNvSpPr>
            <p:nvPr/>
          </p:nvSpPr>
          <p:spPr bwMode="auto">
            <a:xfrm>
              <a:off x="3824" y="1440"/>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366" name="Rectangle 93"/>
            <p:cNvSpPr>
              <a:spLocks noChangeArrowheads="1"/>
            </p:cNvSpPr>
            <p:nvPr/>
          </p:nvSpPr>
          <p:spPr bwMode="auto">
            <a:xfrm>
              <a:off x="3472" y="1440"/>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367" name="Rectangle 94"/>
            <p:cNvSpPr>
              <a:spLocks noChangeArrowheads="1"/>
            </p:cNvSpPr>
            <p:nvPr/>
          </p:nvSpPr>
          <p:spPr bwMode="auto">
            <a:xfrm>
              <a:off x="3120" y="1440"/>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368" name="Line 95"/>
            <p:cNvSpPr>
              <a:spLocks noChangeShapeType="1"/>
            </p:cNvSpPr>
            <p:nvPr/>
          </p:nvSpPr>
          <p:spPr bwMode="auto">
            <a:xfrm>
              <a:off x="3120" y="1440"/>
              <a:ext cx="1056" cy="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369" name="Line 96"/>
            <p:cNvSpPr>
              <a:spLocks noChangeShapeType="1"/>
            </p:cNvSpPr>
            <p:nvPr/>
          </p:nvSpPr>
          <p:spPr bwMode="auto">
            <a:xfrm>
              <a:off x="3120" y="1766"/>
              <a:ext cx="1056"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370" name="Line 97"/>
            <p:cNvSpPr>
              <a:spLocks noChangeShapeType="1"/>
            </p:cNvSpPr>
            <p:nvPr/>
          </p:nvSpPr>
          <p:spPr bwMode="auto">
            <a:xfrm>
              <a:off x="3120" y="2092"/>
              <a:ext cx="1056"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371" name="Line 98"/>
            <p:cNvSpPr>
              <a:spLocks noChangeShapeType="1"/>
            </p:cNvSpPr>
            <p:nvPr/>
          </p:nvSpPr>
          <p:spPr bwMode="auto">
            <a:xfrm>
              <a:off x="3120" y="2418"/>
              <a:ext cx="1056" cy="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372" name="Line 99"/>
            <p:cNvSpPr>
              <a:spLocks noChangeShapeType="1"/>
            </p:cNvSpPr>
            <p:nvPr/>
          </p:nvSpPr>
          <p:spPr bwMode="auto">
            <a:xfrm>
              <a:off x="3120" y="1440"/>
              <a:ext cx="0" cy="978"/>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373" name="Line 100"/>
            <p:cNvSpPr>
              <a:spLocks noChangeShapeType="1"/>
            </p:cNvSpPr>
            <p:nvPr/>
          </p:nvSpPr>
          <p:spPr bwMode="auto">
            <a:xfrm>
              <a:off x="3472" y="1440"/>
              <a:ext cx="0" cy="97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374" name="Line 101"/>
            <p:cNvSpPr>
              <a:spLocks noChangeShapeType="1"/>
            </p:cNvSpPr>
            <p:nvPr/>
          </p:nvSpPr>
          <p:spPr bwMode="auto">
            <a:xfrm>
              <a:off x="3824" y="1440"/>
              <a:ext cx="0" cy="97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375" name="Line 102"/>
            <p:cNvSpPr>
              <a:spLocks noChangeShapeType="1"/>
            </p:cNvSpPr>
            <p:nvPr/>
          </p:nvSpPr>
          <p:spPr bwMode="auto">
            <a:xfrm>
              <a:off x="4176" y="1440"/>
              <a:ext cx="0" cy="978"/>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376" name="Text Box 103"/>
            <p:cNvSpPr txBox="1">
              <a:spLocks noChangeArrowheads="1"/>
            </p:cNvSpPr>
            <p:nvPr/>
          </p:nvSpPr>
          <p:spPr bwMode="auto">
            <a:xfrm>
              <a:off x="3120" y="1440"/>
              <a:ext cx="336"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a typeface="MS PGothic" pitchFamily="34" charset="-128"/>
              </a:endParaRPr>
            </a:p>
          </p:txBody>
        </p:sp>
        <p:sp>
          <p:nvSpPr>
            <p:cNvPr id="139377" name="Text Box 104"/>
            <p:cNvSpPr txBox="1">
              <a:spLocks noChangeArrowheads="1"/>
            </p:cNvSpPr>
            <p:nvPr/>
          </p:nvSpPr>
          <p:spPr bwMode="auto">
            <a:xfrm>
              <a:off x="3120" y="2112"/>
              <a:ext cx="336"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a typeface="MS PGothic" pitchFamily="34" charset="-128"/>
              </a:endParaRPr>
            </a:p>
          </p:txBody>
        </p:sp>
        <p:sp>
          <p:nvSpPr>
            <p:cNvPr id="139378" name="Text Box 105"/>
            <p:cNvSpPr txBox="1">
              <a:spLocks noChangeArrowheads="1"/>
            </p:cNvSpPr>
            <p:nvPr/>
          </p:nvSpPr>
          <p:spPr bwMode="auto">
            <a:xfrm>
              <a:off x="3120" y="1776"/>
              <a:ext cx="336"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a typeface="MS PGothic" pitchFamily="34" charset="-128"/>
              </a:endParaRPr>
            </a:p>
          </p:txBody>
        </p:sp>
        <p:sp>
          <p:nvSpPr>
            <p:cNvPr id="139379" name="Text Box 106"/>
            <p:cNvSpPr txBox="1">
              <a:spLocks noChangeArrowheads="1"/>
            </p:cNvSpPr>
            <p:nvPr/>
          </p:nvSpPr>
          <p:spPr bwMode="auto">
            <a:xfrm>
              <a:off x="3456" y="1440"/>
              <a:ext cx="336"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a typeface="MS PGothic" pitchFamily="34" charset="-128"/>
              </a:endParaRPr>
            </a:p>
          </p:txBody>
        </p:sp>
        <p:sp>
          <p:nvSpPr>
            <p:cNvPr id="139380" name="Text Box 107"/>
            <p:cNvSpPr txBox="1">
              <a:spLocks noChangeArrowheads="1"/>
            </p:cNvSpPr>
            <p:nvPr/>
          </p:nvSpPr>
          <p:spPr bwMode="auto">
            <a:xfrm>
              <a:off x="3841" y="1776"/>
              <a:ext cx="335"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a typeface="Arial Unicode MS" pitchFamily="34" charset="-122"/>
                <a:cs typeface="Arial Unicode MS" pitchFamily="34" charset="-122"/>
              </a:endParaRPr>
            </a:p>
          </p:txBody>
        </p:sp>
        <p:sp>
          <p:nvSpPr>
            <p:cNvPr id="139381" name="Text Box 108"/>
            <p:cNvSpPr txBox="1">
              <a:spLocks noChangeArrowheads="1"/>
            </p:cNvSpPr>
            <p:nvPr/>
          </p:nvSpPr>
          <p:spPr bwMode="auto">
            <a:xfrm>
              <a:off x="3841" y="1440"/>
              <a:ext cx="335"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a typeface="Arial Unicode MS" pitchFamily="34" charset="-122"/>
                <a:cs typeface="Arial Unicode MS" pitchFamily="34" charset="-122"/>
              </a:endParaRPr>
            </a:p>
          </p:txBody>
        </p:sp>
        <p:sp>
          <p:nvSpPr>
            <p:cNvPr id="139382" name="Text Box 109"/>
            <p:cNvSpPr txBox="1">
              <a:spLocks noChangeArrowheads="1"/>
            </p:cNvSpPr>
            <p:nvPr/>
          </p:nvSpPr>
          <p:spPr bwMode="auto">
            <a:xfrm>
              <a:off x="3841" y="2112"/>
              <a:ext cx="335"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a typeface="Arial Unicode MS" pitchFamily="34" charset="-122"/>
                <a:cs typeface="Arial Unicode MS" pitchFamily="34" charset="-122"/>
              </a:endParaRPr>
            </a:p>
          </p:txBody>
        </p:sp>
        <p:sp>
          <p:nvSpPr>
            <p:cNvPr id="139383" name="Text Box 110"/>
            <p:cNvSpPr txBox="1">
              <a:spLocks noChangeArrowheads="1"/>
            </p:cNvSpPr>
            <p:nvPr/>
          </p:nvSpPr>
          <p:spPr bwMode="auto">
            <a:xfrm>
              <a:off x="3504" y="1776"/>
              <a:ext cx="337" cy="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ea typeface="Arial Unicode MS" pitchFamily="34" charset="-122"/>
                  <a:cs typeface="Arial Unicode MS" pitchFamily="34" charset="-122"/>
                </a:rPr>
                <a:t>Ⅹ</a:t>
              </a:r>
              <a:r>
                <a:rPr kumimoji="1" lang="en-US" altLang="zh-CN" sz="2400">
                  <a:latin typeface="Times New Roman" pitchFamily="18" charset="0"/>
                </a:rPr>
                <a:t> </a:t>
              </a:r>
            </a:p>
          </p:txBody>
        </p:sp>
        <p:sp>
          <p:nvSpPr>
            <p:cNvPr id="139384" name="Text Box 111"/>
            <p:cNvSpPr txBox="1">
              <a:spLocks noChangeArrowheads="1"/>
            </p:cNvSpPr>
            <p:nvPr/>
          </p:nvSpPr>
          <p:spPr bwMode="auto">
            <a:xfrm>
              <a:off x="3504" y="2112"/>
              <a:ext cx="337"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a typeface="Arial Unicode MS" pitchFamily="34" charset="-122"/>
                <a:cs typeface="Arial Unicode MS" pitchFamily="34" charset="-122"/>
              </a:endParaRPr>
            </a:p>
          </p:txBody>
        </p:sp>
      </p:grpSp>
      <p:grpSp>
        <p:nvGrpSpPr>
          <p:cNvPr id="139271" name="Group 112"/>
          <p:cNvGrpSpPr>
            <a:grpSpLocks/>
          </p:cNvGrpSpPr>
          <p:nvPr/>
        </p:nvGrpSpPr>
        <p:grpSpPr bwMode="auto">
          <a:xfrm>
            <a:off x="5056188" y="3465513"/>
            <a:ext cx="1295400" cy="1323975"/>
            <a:chOff x="3120" y="1440"/>
            <a:chExt cx="1056" cy="1027"/>
          </a:xfrm>
        </p:grpSpPr>
        <p:sp>
          <p:nvSpPr>
            <p:cNvPr id="139333" name="Rectangle 113"/>
            <p:cNvSpPr>
              <a:spLocks noChangeArrowheads="1"/>
            </p:cNvSpPr>
            <p:nvPr/>
          </p:nvSpPr>
          <p:spPr bwMode="auto">
            <a:xfrm>
              <a:off x="3824" y="2092"/>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334" name="Rectangle 114"/>
            <p:cNvSpPr>
              <a:spLocks noChangeArrowheads="1"/>
            </p:cNvSpPr>
            <p:nvPr/>
          </p:nvSpPr>
          <p:spPr bwMode="auto">
            <a:xfrm>
              <a:off x="3472" y="2092"/>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335" name="Rectangle 115"/>
            <p:cNvSpPr>
              <a:spLocks noChangeArrowheads="1"/>
            </p:cNvSpPr>
            <p:nvPr/>
          </p:nvSpPr>
          <p:spPr bwMode="auto">
            <a:xfrm>
              <a:off x="3120" y="2092"/>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336" name="Rectangle 116"/>
            <p:cNvSpPr>
              <a:spLocks noChangeArrowheads="1"/>
            </p:cNvSpPr>
            <p:nvPr/>
          </p:nvSpPr>
          <p:spPr bwMode="auto">
            <a:xfrm>
              <a:off x="3824" y="1766"/>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337" name="Rectangle 117"/>
            <p:cNvSpPr>
              <a:spLocks noChangeArrowheads="1"/>
            </p:cNvSpPr>
            <p:nvPr/>
          </p:nvSpPr>
          <p:spPr bwMode="auto">
            <a:xfrm>
              <a:off x="3472" y="1766"/>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338" name="Rectangle 118"/>
            <p:cNvSpPr>
              <a:spLocks noChangeArrowheads="1"/>
            </p:cNvSpPr>
            <p:nvPr/>
          </p:nvSpPr>
          <p:spPr bwMode="auto">
            <a:xfrm>
              <a:off x="3120" y="1766"/>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339" name="Rectangle 119"/>
            <p:cNvSpPr>
              <a:spLocks noChangeArrowheads="1"/>
            </p:cNvSpPr>
            <p:nvPr/>
          </p:nvSpPr>
          <p:spPr bwMode="auto">
            <a:xfrm>
              <a:off x="3824" y="1440"/>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340" name="Rectangle 120"/>
            <p:cNvSpPr>
              <a:spLocks noChangeArrowheads="1"/>
            </p:cNvSpPr>
            <p:nvPr/>
          </p:nvSpPr>
          <p:spPr bwMode="auto">
            <a:xfrm>
              <a:off x="3472" y="1440"/>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341" name="Rectangle 121"/>
            <p:cNvSpPr>
              <a:spLocks noChangeArrowheads="1"/>
            </p:cNvSpPr>
            <p:nvPr/>
          </p:nvSpPr>
          <p:spPr bwMode="auto">
            <a:xfrm>
              <a:off x="3120" y="1440"/>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342" name="Line 122"/>
            <p:cNvSpPr>
              <a:spLocks noChangeShapeType="1"/>
            </p:cNvSpPr>
            <p:nvPr/>
          </p:nvSpPr>
          <p:spPr bwMode="auto">
            <a:xfrm>
              <a:off x="3120" y="1440"/>
              <a:ext cx="1056" cy="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343" name="Line 123"/>
            <p:cNvSpPr>
              <a:spLocks noChangeShapeType="1"/>
            </p:cNvSpPr>
            <p:nvPr/>
          </p:nvSpPr>
          <p:spPr bwMode="auto">
            <a:xfrm>
              <a:off x="3120" y="1766"/>
              <a:ext cx="1056"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344" name="Line 124"/>
            <p:cNvSpPr>
              <a:spLocks noChangeShapeType="1"/>
            </p:cNvSpPr>
            <p:nvPr/>
          </p:nvSpPr>
          <p:spPr bwMode="auto">
            <a:xfrm>
              <a:off x="3120" y="2092"/>
              <a:ext cx="1056"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345" name="Line 125"/>
            <p:cNvSpPr>
              <a:spLocks noChangeShapeType="1"/>
            </p:cNvSpPr>
            <p:nvPr/>
          </p:nvSpPr>
          <p:spPr bwMode="auto">
            <a:xfrm>
              <a:off x="3120" y="2418"/>
              <a:ext cx="1056" cy="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346" name="Line 126"/>
            <p:cNvSpPr>
              <a:spLocks noChangeShapeType="1"/>
            </p:cNvSpPr>
            <p:nvPr/>
          </p:nvSpPr>
          <p:spPr bwMode="auto">
            <a:xfrm>
              <a:off x="3120" y="1440"/>
              <a:ext cx="0" cy="978"/>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347" name="Line 127"/>
            <p:cNvSpPr>
              <a:spLocks noChangeShapeType="1"/>
            </p:cNvSpPr>
            <p:nvPr/>
          </p:nvSpPr>
          <p:spPr bwMode="auto">
            <a:xfrm>
              <a:off x="3472" y="1440"/>
              <a:ext cx="0" cy="97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348" name="Line 128"/>
            <p:cNvSpPr>
              <a:spLocks noChangeShapeType="1"/>
            </p:cNvSpPr>
            <p:nvPr/>
          </p:nvSpPr>
          <p:spPr bwMode="auto">
            <a:xfrm>
              <a:off x="3824" y="1440"/>
              <a:ext cx="0" cy="97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349" name="Line 129"/>
            <p:cNvSpPr>
              <a:spLocks noChangeShapeType="1"/>
            </p:cNvSpPr>
            <p:nvPr/>
          </p:nvSpPr>
          <p:spPr bwMode="auto">
            <a:xfrm>
              <a:off x="4176" y="1440"/>
              <a:ext cx="0" cy="978"/>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350" name="Text Box 130"/>
            <p:cNvSpPr txBox="1">
              <a:spLocks noChangeArrowheads="1"/>
            </p:cNvSpPr>
            <p:nvPr/>
          </p:nvSpPr>
          <p:spPr bwMode="auto">
            <a:xfrm>
              <a:off x="3120" y="1440"/>
              <a:ext cx="336"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a typeface="MS PGothic" pitchFamily="34" charset="-128"/>
              </a:endParaRPr>
            </a:p>
          </p:txBody>
        </p:sp>
        <p:sp>
          <p:nvSpPr>
            <p:cNvPr id="139351" name="Text Box 131"/>
            <p:cNvSpPr txBox="1">
              <a:spLocks noChangeArrowheads="1"/>
            </p:cNvSpPr>
            <p:nvPr/>
          </p:nvSpPr>
          <p:spPr bwMode="auto">
            <a:xfrm>
              <a:off x="3120" y="2112"/>
              <a:ext cx="336"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a typeface="MS PGothic" pitchFamily="34" charset="-128"/>
              </a:endParaRPr>
            </a:p>
          </p:txBody>
        </p:sp>
        <p:sp>
          <p:nvSpPr>
            <p:cNvPr id="139352" name="Text Box 132"/>
            <p:cNvSpPr txBox="1">
              <a:spLocks noChangeArrowheads="1"/>
            </p:cNvSpPr>
            <p:nvPr/>
          </p:nvSpPr>
          <p:spPr bwMode="auto">
            <a:xfrm>
              <a:off x="3120" y="1776"/>
              <a:ext cx="336"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a typeface="MS PGothic" pitchFamily="34" charset="-128"/>
              </a:endParaRPr>
            </a:p>
          </p:txBody>
        </p:sp>
        <p:sp>
          <p:nvSpPr>
            <p:cNvPr id="139353" name="Text Box 133"/>
            <p:cNvSpPr txBox="1">
              <a:spLocks noChangeArrowheads="1"/>
            </p:cNvSpPr>
            <p:nvPr/>
          </p:nvSpPr>
          <p:spPr bwMode="auto">
            <a:xfrm>
              <a:off x="3456" y="1440"/>
              <a:ext cx="336"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a typeface="MS PGothic" pitchFamily="34" charset="-128"/>
              </a:endParaRPr>
            </a:p>
          </p:txBody>
        </p:sp>
        <p:sp>
          <p:nvSpPr>
            <p:cNvPr id="139354" name="Text Box 134"/>
            <p:cNvSpPr txBox="1">
              <a:spLocks noChangeArrowheads="1"/>
            </p:cNvSpPr>
            <p:nvPr/>
          </p:nvSpPr>
          <p:spPr bwMode="auto">
            <a:xfrm>
              <a:off x="3841" y="1776"/>
              <a:ext cx="335"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a typeface="Arial Unicode MS" pitchFamily="34" charset="-122"/>
                <a:cs typeface="Arial Unicode MS" pitchFamily="34" charset="-122"/>
              </a:endParaRPr>
            </a:p>
          </p:txBody>
        </p:sp>
        <p:sp>
          <p:nvSpPr>
            <p:cNvPr id="139355" name="Text Box 135"/>
            <p:cNvSpPr txBox="1">
              <a:spLocks noChangeArrowheads="1"/>
            </p:cNvSpPr>
            <p:nvPr/>
          </p:nvSpPr>
          <p:spPr bwMode="auto">
            <a:xfrm>
              <a:off x="3841" y="1440"/>
              <a:ext cx="335"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a:latin typeface="Times New Roman" pitchFamily="18" charset="0"/>
                  <a:ea typeface="MS PGothic" pitchFamily="34" charset="-128"/>
                </a:rPr>
                <a:t>〇</a:t>
              </a:r>
            </a:p>
          </p:txBody>
        </p:sp>
        <p:sp>
          <p:nvSpPr>
            <p:cNvPr id="139356" name="Text Box 136"/>
            <p:cNvSpPr txBox="1">
              <a:spLocks noChangeArrowheads="1"/>
            </p:cNvSpPr>
            <p:nvPr/>
          </p:nvSpPr>
          <p:spPr bwMode="auto">
            <a:xfrm>
              <a:off x="3841" y="2112"/>
              <a:ext cx="335"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a typeface="Arial Unicode MS" pitchFamily="34" charset="-122"/>
                <a:cs typeface="Arial Unicode MS" pitchFamily="34" charset="-122"/>
              </a:endParaRPr>
            </a:p>
          </p:txBody>
        </p:sp>
        <p:sp>
          <p:nvSpPr>
            <p:cNvPr id="139357" name="Text Box 137"/>
            <p:cNvSpPr txBox="1">
              <a:spLocks noChangeArrowheads="1"/>
            </p:cNvSpPr>
            <p:nvPr/>
          </p:nvSpPr>
          <p:spPr bwMode="auto">
            <a:xfrm>
              <a:off x="3504" y="1776"/>
              <a:ext cx="337" cy="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ea typeface="Arial Unicode MS" pitchFamily="34" charset="-122"/>
                  <a:cs typeface="Arial Unicode MS" pitchFamily="34" charset="-122"/>
                </a:rPr>
                <a:t>Ⅹ</a:t>
              </a:r>
              <a:r>
                <a:rPr kumimoji="1" lang="en-US" altLang="zh-CN" sz="2400">
                  <a:latin typeface="Times New Roman" pitchFamily="18" charset="0"/>
                </a:rPr>
                <a:t> </a:t>
              </a:r>
            </a:p>
          </p:txBody>
        </p:sp>
        <p:sp>
          <p:nvSpPr>
            <p:cNvPr id="139358" name="Text Box 138"/>
            <p:cNvSpPr txBox="1">
              <a:spLocks noChangeArrowheads="1"/>
            </p:cNvSpPr>
            <p:nvPr/>
          </p:nvSpPr>
          <p:spPr bwMode="auto">
            <a:xfrm>
              <a:off x="3504" y="2112"/>
              <a:ext cx="337"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ea typeface="Arial Unicode MS" pitchFamily="34" charset="-122"/>
                  <a:cs typeface="Arial Unicode MS" pitchFamily="34" charset="-122"/>
                </a:rPr>
                <a:t>Ⅹ</a:t>
              </a:r>
            </a:p>
          </p:txBody>
        </p:sp>
      </p:grpSp>
      <p:grpSp>
        <p:nvGrpSpPr>
          <p:cNvPr id="139272" name="Group 139"/>
          <p:cNvGrpSpPr>
            <a:grpSpLocks/>
          </p:cNvGrpSpPr>
          <p:nvPr/>
        </p:nvGrpSpPr>
        <p:grpSpPr bwMode="auto">
          <a:xfrm>
            <a:off x="3151188" y="3465513"/>
            <a:ext cx="1295400" cy="1323975"/>
            <a:chOff x="3120" y="1440"/>
            <a:chExt cx="1056" cy="1027"/>
          </a:xfrm>
        </p:grpSpPr>
        <p:sp>
          <p:nvSpPr>
            <p:cNvPr id="139307" name="Rectangle 140"/>
            <p:cNvSpPr>
              <a:spLocks noChangeArrowheads="1"/>
            </p:cNvSpPr>
            <p:nvPr/>
          </p:nvSpPr>
          <p:spPr bwMode="auto">
            <a:xfrm>
              <a:off x="3824" y="2092"/>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308" name="Rectangle 141"/>
            <p:cNvSpPr>
              <a:spLocks noChangeArrowheads="1"/>
            </p:cNvSpPr>
            <p:nvPr/>
          </p:nvSpPr>
          <p:spPr bwMode="auto">
            <a:xfrm>
              <a:off x="3472" y="2092"/>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309" name="Rectangle 142"/>
            <p:cNvSpPr>
              <a:spLocks noChangeArrowheads="1"/>
            </p:cNvSpPr>
            <p:nvPr/>
          </p:nvSpPr>
          <p:spPr bwMode="auto">
            <a:xfrm>
              <a:off x="3120" y="2092"/>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310" name="Rectangle 143"/>
            <p:cNvSpPr>
              <a:spLocks noChangeArrowheads="1"/>
            </p:cNvSpPr>
            <p:nvPr/>
          </p:nvSpPr>
          <p:spPr bwMode="auto">
            <a:xfrm>
              <a:off x="3824" y="1766"/>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311" name="Rectangle 144"/>
            <p:cNvSpPr>
              <a:spLocks noChangeArrowheads="1"/>
            </p:cNvSpPr>
            <p:nvPr/>
          </p:nvSpPr>
          <p:spPr bwMode="auto">
            <a:xfrm>
              <a:off x="3472" y="1766"/>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312" name="Rectangle 145"/>
            <p:cNvSpPr>
              <a:spLocks noChangeArrowheads="1"/>
            </p:cNvSpPr>
            <p:nvPr/>
          </p:nvSpPr>
          <p:spPr bwMode="auto">
            <a:xfrm>
              <a:off x="3120" y="1766"/>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313" name="Rectangle 146"/>
            <p:cNvSpPr>
              <a:spLocks noChangeArrowheads="1"/>
            </p:cNvSpPr>
            <p:nvPr/>
          </p:nvSpPr>
          <p:spPr bwMode="auto">
            <a:xfrm>
              <a:off x="3824" y="1440"/>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314" name="Rectangle 147"/>
            <p:cNvSpPr>
              <a:spLocks noChangeArrowheads="1"/>
            </p:cNvSpPr>
            <p:nvPr/>
          </p:nvSpPr>
          <p:spPr bwMode="auto">
            <a:xfrm>
              <a:off x="3472" y="1440"/>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315" name="Rectangle 148"/>
            <p:cNvSpPr>
              <a:spLocks noChangeArrowheads="1"/>
            </p:cNvSpPr>
            <p:nvPr/>
          </p:nvSpPr>
          <p:spPr bwMode="auto">
            <a:xfrm>
              <a:off x="3120" y="1440"/>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316" name="Line 149"/>
            <p:cNvSpPr>
              <a:spLocks noChangeShapeType="1"/>
            </p:cNvSpPr>
            <p:nvPr/>
          </p:nvSpPr>
          <p:spPr bwMode="auto">
            <a:xfrm>
              <a:off x="3120" y="1440"/>
              <a:ext cx="1056" cy="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317" name="Line 150"/>
            <p:cNvSpPr>
              <a:spLocks noChangeShapeType="1"/>
            </p:cNvSpPr>
            <p:nvPr/>
          </p:nvSpPr>
          <p:spPr bwMode="auto">
            <a:xfrm>
              <a:off x="3120" y="1766"/>
              <a:ext cx="1056"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318" name="Line 151"/>
            <p:cNvSpPr>
              <a:spLocks noChangeShapeType="1"/>
            </p:cNvSpPr>
            <p:nvPr/>
          </p:nvSpPr>
          <p:spPr bwMode="auto">
            <a:xfrm>
              <a:off x="3120" y="2092"/>
              <a:ext cx="1056"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319" name="Line 152"/>
            <p:cNvSpPr>
              <a:spLocks noChangeShapeType="1"/>
            </p:cNvSpPr>
            <p:nvPr/>
          </p:nvSpPr>
          <p:spPr bwMode="auto">
            <a:xfrm>
              <a:off x="3120" y="2418"/>
              <a:ext cx="1056" cy="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320" name="Line 153"/>
            <p:cNvSpPr>
              <a:spLocks noChangeShapeType="1"/>
            </p:cNvSpPr>
            <p:nvPr/>
          </p:nvSpPr>
          <p:spPr bwMode="auto">
            <a:xfrm>
              <a:off x="3120" y="1440"/>
              <a:ext cx="0" cy="978"/>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321" name="Line 154"/>
            <p:cNvSpPr>
              <a:spLocks noChangeShapeType="1"/>
            </p:cNvSpPr>
            <p:nvPr/>
          </p:nvSpPr>
          <p:spPr bwMode="auto">
            <a:xfrm>
              <a:off x="3472" y="1440"/>
              <a:ext cx="0" cy="97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322" name="Line 155"/>
            <p:cNvSpPr>
              <a:spLocks noChangeShapeType="1"/>
            </p:cNvSpPr>
            <p:nvPr/>
          </p:nvSpPr>
          <p:spPr bwMode="auto">
            <a:xfrm>
              <a:off x="3824" y="1440"/>
              <a:ext cx="0" cy="97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323" name="Line 156"/>
            <p:cNvSpPr>
              <a:spLocks noChangeShapeType="1"/>
            </p:cNvSpPr>
            <p:nvPr/>
          </p:nvSpPr>
          <p:spPr bwMode="auto">
            <a:xfrm>
              <a:off x="4176" y="1440"/>
              <a:ext cx="0" cy="978"/>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324" name="Text Box 157"/>
            <p:cNvSpPr txBox="1">
              <a:spLocks noChangeArrowheads="1"/>
            </p:cNvSpPr>
            <p:nvPr/>
          </p:nvSpPr>
          <p:spPr bwMode="auto">
            <a:xfrm>
              <a:off x="3120" y="1440"/>
              <a:ext cx="336"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a typeface="MS PGothic" pitchFamily="34" charset="-128"/>
              </a:endParaRPr>
            </a:p>
          </p:txBody>
        </p:sp>
        <p:sp>
          <p:nvSpPr>
            <p:cNvPr id="139325" name="Text Box 158"/>
            <p:cNvSpPr txBox="1">
              <a:spLocks noChangeArrowheads="1"/>
            </p:cNvSpPr>
            <p:nvPr/>
          </p:nvSpPr>
          <p:spPr bwMode="auto">
            <a:xfrm>
              <a:off x="3120" y="2112"/>
              <a:ext cx="336"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a typeface="MS PGothic" pitchFamily="34" charset="-128"/>
              </a:endParaRPr>
            </a:p>
          </p:txBody>
        </p:sp>
        <p:sp>
          <p:nvSpPr>
            <p:cNvPr id="139326" name="Text Box 159"/>
            <p:cNvSpPr txBox="1">
              <a:spLocks noChangeArrowheads="1"/>
            </p:cNvSpPr>
            <p:nvPr/>
          </p:nvSpPr>
          <p:spPr bwMode="auto">
            <a:xfrm>
              <a:off x="3120" y="1776"/>
              <a:ext cx="336"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a:latin typeface="Times New Roman" pitchFamily="18" charset="0"/>
                  <a:ea typeface="MS PGothic" pitchFamily="34" charset="-128"/>
                </a:rPr>
                <a:t>〇</a:t>
              </a:r>
            </a:p>
          </p:txBody>
        </p:sp>
        <p:sp>
          <p:nvSpPr>
            <p:cNvPr id="139327" name="Text Box 160"/>
            <p:cNvSpPr txBox="1">
              <a:spLocks noChangeArrowheads="1"/>
            </p:cNvSpPr>
            <p:nvPr/>
          </p:nvSpPr>
          <p:spPr bwMode="auto">
            <a:xfrm>
              <a:off x="3456" y="1440"/>
              <a:ext cx="336"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a typeface="MS PGothic" pitchFamily="34" charset="-128"/>
              </a:endParaRPr>
            </a:p>
          </p:txBody>
        </p:sp>
        <p:sp>
          <p:nvSpPr>
            <p:cNvPr id="139328" name="Text Box 161"/>
            <p:cNvSpPr txBox="1">
              <a:spLocks noChangeArrowheads="1"/>
            </p:cNvSpPr>
            <p:nvPr/>
          </p:nvSpPr>
          <p:spPr bwMode="auto">
            <a:xfrm>
              <a:off x="3841" y="1776"/>
              <a:ext cx="335"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a typeface="Arial Unicode MS" pitchFamily="34" charset="-122"/>
                <a:cs typeface="Arial Unicode MS" pitchFamily="34" charset="-122"/>
              </a:endParaRPr>
            </a:p>
          </p:txBody>
        </p:sp>
        <p:sp>
          <p:nvSpPr>
            <p:cNvPr id="139329" name="Text Box 162"/>
            <p:cNvSpPr txBox="1">
              <a:spLocks noChangeArrowheads="1"/>
            </p:cNvSpPr>
            <p:nvPr/>
          </p:nvSpPr>
          <p:spPr bwMode="auto">
            <a:xfrm>
              <a:off x="3841" y="1440"/>
              <a:ext cx="335"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a typeface="Arial Unicode MS" pitchFamily="34" charset="-122"/>
                <a:cs typeface="Arial Unicode MS" pitchFamily="34" charset="-122"/>
              </a:endParaRPr>
            </a:p>
          </p:txBody>
        </p:sp>
        <p:sp>
          <p:nvSpPr>
            <p:cNvPr id="139330" name="Text Box 163"/>
            <p:cNvSpPr txBox="1">
              <a:spLocks noChangeArrowheads="1"/>
            </p:cNvSpPr>
            <p:nvPr/>
          </p:nvSpPr>
          <p:spPr bwMode="auto">
            <a:xfrm>
              <a:off x="3841" y="2112"/>
              <a:ext cx="335"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a typeface="Arial Unicode MS" pitchFamily="34" charset="-122"/>
                <a:cs typeface="Arial Unicode MS" pitchFamily="34" charset="-122"/>
              </a:endParaRPr>
            </a:p>
          </p:txBody>
        </p:sp>
        <p:sp>
          <p:nvSpPr>
            <p:cNvPr id="139331" name="Text Box 164"/>
            <p:cNvSpPr txBox="1">
              <a:spLocks noChangeArrowheads="1"/>
            </p:cNvSpPr>
            <p:nvPr/>
          </p:nvSpPr>
          <p:spPr bwMode="auto">
            <a:xfrm>
              <a:off x="3504" y="1776"/>
              <a:ext cx="337" cy="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ea typeface="Arial Unicode MS" pitchFamily="34" charset="-122"/>
                  <a:cs typeface="Arial Unicode MS" pitchFamily="34" charset="-122"/>
                </a:rPr>
                <a:t>Ⅹ</a:t>
              </a:r>
              <a:r>
                <a:rPr kumimoji="1" lang="en-US" altLang="zh-CN" sz="2400">
                  <a:latin typeface="Times New Roman" pitchFamily="18" charset="0"/>
                </a:rPr>
                <a:t> </a:t>
              </a:r>
            </a:p>
          </p:txBody>
        </p:sp>
        <p:sp>
          <p:nvSpPr>
            <p:cNvPr id="139332" name="Text Box 165"/>
            <p:cNvSpPr txBox="1">
              <a:spLocks noChangeArrowheads="1"/>
            </p:cNvSpPr>
            <p:nvPr/>
          </p:nvSpPr>
          <p:spPr bwMode="auto">
            <a:xfrm>
              <a:off x="3504" y="2112"/>
              <a:ext cx="337"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a typeface="Arial Unicode MS" pitchFamily="34" charset="-122"/>
                <a:cs typeface="Arial Unicode MS" pitchFamily="34" charset="-122"/>
              </a:endParaRPr>
            </a:p>
          </p:txBody>
        </p:sp>
      </p:grpSp>
      <p:grpSp>
        <p:nvGrpSpPr>
          <p:cNvPr id="139273" name="Group 166"/>
          <p:cNvGrpSpPr>
            <a:grpSpLocks/>
          </p:cNvGrpSpPr>
          <p:nvPr/>
        </p:nvGrpSpPr>
        <p:grpSpPr bwMode="auto">
          <a:xfrm>
            <a:off x="1246188" y="3465513"/>
            <a:ext cx="1295400" cy="1323975"/>
            <a:chOff x="3120" y="1440"/>
            <a:chExt cx="1056" cy="1027"/>
          </a:xfrm>
        </p:grpSpPr>
        <p:sp>
          <p:nvSpPr>
            <p:cNvPr id="139281" name="Rectangle 167"/>
            <p:cNvSpPr>
              <a:spLocks noChangeArrowheads="1"/>
            </p:cNvSpPr>
            <p:nvPr/>
          </p:nvSpPr>
          <p:spPr bwMode="auto">
            <a:xfrm>
              <a:off x="3824" y="2092"/>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282" name="Rectangle 168"/>
            <p:cNvSpPr>
              <a:spLocks noChangeArrowheads="1"/>
            </p:cNvSpPr>
            <p:nvPr/>
          </p:nvSpPr>
          <p:spPr bwMode="auto">
            <a:xfrm>
              <a:off x="3472" y="2092"/>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283" name="Rectangle 169"/>
            <p:cNvSpPr>
              <a:spLocks noChangeArrowheads="1"/>
            </p:cNvSpPr>
            <p:nvPr/>
          </p:nvSpPr>
          <p:spPr bwMode="auto">
            <a:xfrm>
              <a:off x="3120" y="2092"/>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284" name="Rectangle 170"/>
            <p:cNvSpPr>
              <a:spLocks noChangeArrowheads="1"/>
            </p:cNvSpPr>
            <p:nvPr/>
          </p:nvSpPr>
          <p:spPr bwMode="auto">
            <a:xfrm>
              <a:off x="3824" y="1766"/>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285" name="Rectangle 171"/>
            <p:cNvSpPr>
              <a:spLocks noChangeArrowheads="1"/>
            </p:cNvSpPr>
            <p:nvPr/>
          </p:nvSpPr>
          <p:spPr bwMode="auto">
            <a:xfrm>
              <a:off x="3472" y="1766"/>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286" name="Rectangle 172"/>
            <p:cNvSpPr>
              <a:spLocks noChangeArrowheads="1"/>
            </p:cNvSpPr>
            <p:nvPr/>
          </p:nvSpPr>
          <p:spPr bwMode="auto">
            <a:xfrm>
              <a:off x="3120" y="1766"/>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287" name="Rectangle 173"/>
            <p:cNvSpPr>
              <a:spLocks noChangeArrowheads="1"/>
            </p:cNvSpPr>
            <p:nvPr/>
          </p:nvSpPr>
          <p:spPr bwMode="auto">
            <a:xfrm>
              <a:off x="3824" y="1440"/>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288" name="Rectangle 174"/>
            <p:cNvSpPr>
              <a:spLocks noChangeArrowheads="1"/>
            </p:cNvSpPr>
            <p:nvPr/>
          </p:nvSpPr>
          <p:spPr bwMode="auto">
            <a:xfrm>
              <a:off x="3472" y="1440"/>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289" name="Rectangle 175"/>
            <p:cNvSpPr>
              <a:spLocks noChangeArrowheads="1"/>
            </p:cNvSpPr>
            <p:nvPr/>
          </p:nvSpPr>
          <p:spPr bwMode="auto">
            <a:xfrm>
              <a:off x="3120" y="1440"/>
              <a:ext cx="352"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2400">
                <a:latin typeface="Times New Roman" pitchFamily="18" charset="0"/>
              </a:endParaRPr>
            </a:p>
          </p:txBody>
        </p:sp>
        <p:sp>
          <p:nvSpPr>
            <p:cNvPr id="139290" name="Line 176"/>
            <p:cNvSpPr>
              <a:spLocks noChangeShapeType="1"/>
            </p:cNvSpPr>
            <p:nvPr/>
          </p:nvSpPr>
          <p:spPr bwMode="auto">
            <a:xfrm>
              <a:off x="3120" y="1440"/>
              <a:ext cx="1056" cy="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291" name="Line 177"/>
            <p:cNvSpPr>
              <a:spLocks noChangeShapeType="1"/>
            </p:cNvSpPr>
            <p:nvPr/>
          </p:nvSpPr>
          <p:spPr bwMode="auto">
            <a:xfrm>
              <a:off x="3120" y="1766"/>
              <a:ext cx="1056"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292" name="Line 178"/>
            <p:cNvSpPr>
              <a:spLocks noChangeShapeType="1"/>
            </p:cNvSpPr>
            <p:nvPr/>
          </p:nvSpPr>
          <p:spPr bwMode="auto">
            <a:xfrm>
              <a:off x="3120" y="2092"/>
              <a:ext cx="1056"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293" name="Line 179"/>
            <p:cNvSpPr>
              <a:spLocks noChangeShapeType="1"/>
            </p:cNvSpPr>
            <p:nvPr/>
          </p:nvSpPr>
          <p:spPr bwMode="auto">
            <a:xfrm>
              <a:off x="3120" y="2418"/>
              <a:ext cx="1056" cy="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294" name="Line 180"/>
            <p:cNvSpPr>
              <a:spLocks noChangeShapeType="1"/>
            </p:cNvSpPr>
            <p:nvPr/>
          </p:nvSpPr>
          <p:spPr bwMode="auto">
            <a:xfrm>
              <a:off x="3120" y="1440"/>
              <a:ext cx="0" cy="978"/>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295" name="Line 181"/>
            <p:cNvSpPr>
              <a:spLocks noChangeShapeType="1"/>
            </p:cNvSpPr>
            <p:nvPr/>
          </p:nvSpPr>
          <p:spPr bwMode="auto">
            <a:xfrm>
              <a:off x="3472" y="1440"/>
              <a:ext cx="0" cy="97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296" name="Line 182"/>
            <p:cNvSpPr>
              <a:spLocks noChangeShapeType="1"/>
            </p:cNvSpPr>
            <p:nvPr/>
          </p:nvSpPr>
          <p:spPr bwMode="auto">
            <a:xfrm>
              <a:off x="3824" y="1440"/>
              <a:ext cx="0" cy="97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297" name="Line 183"/>
            <p:cNvSpPr>
              <a:spLocks noChangeShapeType="1"/>
            </p:cNvSpPr>
            <p:nvPr/>
          </p:nvSpPr>
          <p:spPr bwMode="auto">
            <a:xfrm>
              <a:off x="4176" y="1440"/>
              <a:ext cx="0" cy="978"/>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9298" name="Text Box 184"/>
            <p:cNvSpPr txBox="1">
              <a:spLocks noChangeArrowheads="1"/>
            </p:cNvSpPr>
            <p:nvPr/>
          </p:nvSpPr>
          <p:spPr bwMode="auto">
            <a:xfrm>
              <a:off x="3120" y="1440"/>
              <a:ext cx="336"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a:latin typeface="Times New Roman" pitchFamily="18" charset="0"/>
                  <a:ea typeface="MS PGothic" pitchFamily="34" charset="-128"/>
                </a:rPr>
                <a:t>〇</a:t>
              </a:r>
            </a:p>
          </p:txBody>
        </p:sp>
        <p:sp>
          <p:nvSpPr>
            <p:cNvPr id="139299" name="Text Box 185"/>
            <p:cNvSpPr txBox="1">
              <a:spLocks noChangeArrowheads="1"/>
            </p:cNvSpPr>
            <p:nvPr/>
          </p:nvSpPr>
          <p:spPr bwMode="auto">
            <a:xfrm>
              <a:off x="3120" y="2112"/>
              <a:ext cx="336"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a typeface="MS PGothic" pitchFamily="34" charset="-128"/>
              </a:endParaRPr>
            </a:p>
          </p:txBody>
        </p:sp>
        <p:sp>
          <p:nvSpPr>
            <p:cNvPr id="139300" name="Text Box 186"/>
            <p:cNvSpPr txBox="1">
              <a:spLocks noChangeArrowheads="1"/>
            </p:cNvSpPr>
            <p:nvPr/>
          </p:nvSpPr>
          <p:spPr bwMode="auto">
            <a:xfrm>
              <a:off x="3120" y="1776"/>
              <a:ext cx="336"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a typeface="MS PGothic" pitchFamily="34" charset="-128"/>
              </a:endParaRPr>
            </a:p>
          </p:txBody>
        </p:sp>
        <p:sp>
          <p:nvSpPr>
            <p:cNvPr id="139301" name="Text Box 187"/>
            <p:cNvSpPr txBox="1">
              <a:spLocks noChangeArrowheads="1"/>
            </p:cNvSpPr>
            <p:nvPr/>
          </p:nvSpPr>
          <p:spPr bwMode="auto">
            <a:xfrm>
              <a:off x="3456" y="1440"/>
              <a:ext cx="336"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a typeface="MS PGothic" pitchFamily="34" charset="-128"/>
              </a:endParaRPr>
            </a:p>
          </p:txBody>
        </p:sp>
        <p:sp>
          <p:nvSpPr>
            <p:cNvPr id="139302" name="Text Box 188"/>
            <p:cNvSpPr txBox="1">
              <a:spLocks noChangeArrowheads="1"/>
            </p:cNvSpPr>
            <p:nvPr/>
          </p:nvSpPr>
          <p:spPr bwMode="auto">
            <a:xfrm>
              <a:off x="3841" y="1776"/>
              <a:ext cx="335"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a typeface="Arial Unicode MS" pitchFamily="34" charset="-122"/>
                <a:cs typeface="Arial Unicode MS" pitchFamily="34" charset="-122"/>
              </a:endParaRPr>
            </a:p>
          </p:txBody>
        </p:sp>
        <p:sp>
          <p:nvSpPr>
            <p:cNvPr id="139303" name="Text Box 189"/>
            <p:cNvSpPr txBox="1">
              <a:spLocks noChangeArrowheads="1"/>
            </p:cNvSpPr>
            <p:nvPr/>
          </p:nvSpPr>
          <p:spPr bwMode="auto">
            <a:xfrm>
              <a:off x="3841" y="1440"/>
              <a:ext cx="335"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a typeface="Arial Unicode MS" pitchFamily="34" charset="-122"/>
                <a:cs typeface="Arial Unicode MS" pitchFamily="34" charset="-122"/>
              </a:endParaRPr>
            </a:p>
          </p:txBody>
        </p:sp>
        <p:sp>
          <p:nvSpPr>
            <p:cNvPr id="139304" name="Text Box 190"/>
            <p:cNvSpPr txBox="1">
              <a:spLocks noChangeArrowheads="1"/>
            </p:cNvSpPr>
            <p:nvPr/>
          </p:nvSpPr>
          <p:spPr bwMode="auto">
            <a:xfrm>
              <a:off x="3841" y="2112"/>
              <a:ext cx="335"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a typeface="Arial Unicode MS" pitchFamily="34" charset="-122"/>
                <a:cs typeface="Arial Unicode MS" pitchFamily="34" charset="-122"/>
              </a:endParaRPr>
            </a:p>
          </p:txBody>
        </p:sp>
        <p:sp>
          <p:nvSpPr>
            <p:cNvPr id="139305" name="Text Box 191"/>
            <p:cNvSpPr txBox="1">
              <a:spLocks noChangeArrowheads="1"/>
            </p:cNvSpPr>
            <p:nvPr/>
          </p:nvSpPr>
          <p:spPr bwMode="auto">
            <a:xfrm>
              <a:off x="3504" y="1776"/>
              <a:ext cx="337" cy="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ea typeface="Arial Unicode MS" pitchFamily="34" charset="-122"/>
                  <a:cs typeface="Arial Unicode MS" pitchFamily="34" charset="-122"/>
                </a:rPr>
                <a:t>Ⅹ</a:t>
              </a:r>
              <a:r>
                <a:rPr kumimoji="1" lang="en-US" altLang="zh-CN" sz="2400">
                  <a:latin typeface="Times New Roman" pitchFamily="18" charset="0"/>
                </a:rPr>
                <a:t> </a:t>
              </a:r>
            </a:p>
          </p:txBody>
        </p:sp>
        <p:sp>
          <p:nvSpPr>
            <p:cNvPr id="139306" name="Text Box 192"/>
            <p:cNvSpPr txBox="1">
              <a:spLocks noChangeArrowheads="1"/>
            </p:cNvSpPr>
            <p:nvPr/>
          </p:nvSpPr>
          <p:spPr bwMode="auto">
            <a:xfrm>
              <a:off x="3504" y="2112"/>
              <a:ext cx="337"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a typeface="Arial Unicode MS" pitchFamily="34" charset="-122"/>
                <a:cs typeface="Arial Unicode MS" pitchFamily="34" charset="-122"/>
              </a:endParaRPr>
            </a:p>
          </p:txBody>
        </p:sp>
      </p:grpSp>
      <p:sp>
        <p:nvSpPr>
          <p:cNvPr id="139274" name="Text Box 193"/>
          <p:cNvSpPr txBox="1">
            <a:spLocks noChangeArrowheads="1"/>
          </p:cNvSpPr>
          <p:nvPr/>
        </p:nvSpPr>
        <p:spPr bwMode="auto">
          <a:xfrm>
            <a:off x="1474788" y="2703513"/>
            <a:ext cx="152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8</a:t>
            </a:r>
            <a:r>
              <a:rPr kumimoji="1" lang="zh-CN" altLang="en-US" sz="2400">
                <a:latin typeface="Times New Roman" pitchFamily="18" charset="0"/>
              </a:rPr>
              <a:t>－</a:t>
            </a:r>
            <a:r>
              <a:rPr kumimoji="1" lang="en-US" altLang="zh-CN" sz="2400">
                <a:latin typeface="Times New Roman" pitchFamily="18" charset="0"/>
              </a:rPr>
              <a:t>4</a:t>
            </a:r>
            <a:r>
              <a:rPr kumimoji="1" lang="zh-CN" altLang="en-US" sz="2400">
                <a:latin typeface="Times New Roman" pitchFamily="18" charset="0"/>
              </a:rPr>
              <a:t>＝</a:t>
            </a:r>
            <a:r>
              <a:rPr kumimoji="1" lang="en-US" altLang="zh-CN" sz="2400">
                <a:latin typeface="Times New Roman" pitchFamily="18" charset="0"/>
              </a:rPr>
              <a:t>4</a:t>
            </a:r>
          </a:p>
        </p:txBody>
      </p:sp>
      <p:sp>
        <p:nvSpPr>
          <p:cNvPr id="139275" name="Text Box 194"/>
          <p:cNvSpPr txBox="1">
            <a:spLocks noChangeArrowheads="1"/>
          </p:cNvSpPr>
          <p:nvPr/>
        </p:nvSpPr>
        <p:spPr bwMode="auto">
          <a:xfrm>
            <a:off x="3989388" y="2703513"/>
            <a:ext cx="152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8</a:t>
            </a:r>
            <a:r>
              <a:rPr kumimoji="1" lang="zh-CN" altLang="en-US" sz="2400">
                <a:latin typeface="Times New Roman" pitchFamily="18" charset="0"/>
              </a:rPr>
              <a:t>－</a:t>
            </a:r>
            <a:r>
              <a:rPr kumimoji="1" lang="en-US" altLang="zh-CN" sz="2400">
                <a:latin typeface="Times New Roman" pitchFamily="18" charset="0"/>
              </a:rPr>
              <a:t>5</a:t>
            </a:r>
            <a:r>
              <a:rPr kumimoji="1" lang="zh-CN" altLang="en-US" sz="2400">
                <a:latin typeface="Times New Roman" pitchFamily="18" charset="0"/>
              </a:rPr>
              <a:t>＝</a:t>
            </a:r>
            <a:r>
              <a:rPr kumimoji="1" lang="en-US" altLang="zh-CN" sz="2400">
                <a:latin typeface="Times New Roman" pitchFamily="18" charset="0"/>
              </a:rPr>
              <a:t>3</a:t>
            </a:r>
          </a:p>
        </p:txBody>
      </p:sp>
      <p:sp>
        <p:nvSpPr>
          <p:cNvPr id="139276" name="Text Box 195"/>
          <p:cNvSpPr txBox="1">
            <a:spLocks noChangeArrowheads="1"/>
          </p:cNvSpPr>
          <p:nvPr/>
        </p:nvSpPr>
        <p:spPr bwMode="auto">
          <a:xfrm>
            <a:off x="6580188" y="2703513"/>
            <a:ext cx="152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8</a:t>
            </a:r>
            <a:r>
              <a:rPr kumimoji="1" lang="zh-CN" altLang="en-US" sz="2400">
                <a:latin typeface="Times New Roman" pitchFamily="18" charset="0"/>
              </a:rPr>
              <a:t>－</a:t>
            </a:r>
            <a:r>
              <a:rPr kumimoji="1" lang="en-US" altLang="zh-CN" sz="2400">
                <a:latin typeface="Times New Roman" pitchFamily="18" charset="0"/>
              </a:rPr>
              <a:t>6</a:t>
            </a:r>
            <a:r>
              <a:rPr kumimoji="1" lang="zh-CN" altLang="en-US" sz="2400">
                <a:latin typeface="Times New Roman" pitchFamily="18" charset="0"/>
              </a:rPr>
              <a:t>＝</a:t>
            </a:r>
            <a:r>
              <a:rPr kumimoji="1" lang="en-US" altLang="zh-CN" sz="2400">
                <a:latin typeface="Times New Roman" pitchFamily="18" charset="0"/>
              </a:rPr>
              <a:t>2</a:t>
            </a:r>
          </a:p>
        </p:txBody>
      </p:sp>
      <p:sp>
        <p:nvSpPr>
          <p:cNvPr id="139277" name="Text Box 196"/>
          <p:cNvSpPr txBox="1">
            <a:spLocks noChangeArrowheads="1"/>
          </p:cNvSpPr>
          <p:nvPr/>
        </p:nvSpPr>
        <p:spPr bwMode="auto">
          <a:xfrm>
            <a:off x="1246188" y="4684713"/>
            <a:ext cx="152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5</a:t>
            </a:r>
            <a:r>
              <a:rPr kumimoji="1" lang="zh-CN" altLang="en-US" sz="2400">
                <a:latin typeface="Times New Roman" pitchFamily="18" charset="0"/>
              </a:rPr>
              <a:t>－</a:t>
            </a:r>
            <a:r>
              <a:rPr kumimoji="1" lang="en-US" altLang="zh-CN" sz="2400">
                <a:latin typeface="Times New Roman" pitchFamily="18" charset="0"/>
              </a:rPr>
              <a:t>4</a:t>
            </a:r>
            <a:r>
              <a:rPr kumimoji="1" lang="zh-CN" altLang="en-US" sz="2400">
                <a:latin typeface="Times New Roman" pitchFamily="18" charset="0"/>
              </a:rPr>
              <a:t>＝</a:t>
            </a:r>
            <a:r>
              <a:rPr kumimoji="1" lang="en-US" altLang="zh-CN" sz="2400">
                <a:latin typeface="Times New Roman" pitchFamily="18" charset="0"/>
              </a:rPr>
              <a:t>1</a:t>
            </a:r>
          </a:p>
        </p:txBody>
      </p:sp>
      <p:sp>
        <p:nvSpPr>
          <p:cNvPr id="139278" name="Text Box 197"/>
          <p:cNvSpPr txBox="1">
            <a:spLocks noChangeArrowheads="1"/>
          </p:cNvSpPr>
          <p:nvPr/>
        </p:nvSpPr>
        <p:spPr bwMode="auto">
          <a:xfrm>
            <a:off x="3227388" y="4684713"/>
            <a:ext cx="152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6</a:t>
            </a:r>
            <a:r>
              <a:rPr kumimoji="1" lang="zh-CN" altLang="en-US" sz="2400">
                <a:latin typeface="Times New Roman" pitchFamily="18" charset="0"/>
              </a:rPr>
              <a:t>－</a:t>
            </a:r>
            <a:r>
              <a:rPr kumimoji="1" lang="en-US" altLang="zh-CN" sz="2400">
                <a:latin typeface="Times New Roman" pitchFamily="18" charset="0"/>
              </a:rPr>
              <a:t>4</a:t>
            </a:r>
            <a:r>
              <a:rPr kumimoji="1" lang="zh-CN" altLang="en-US" sz="2400">
                <a:latin typeface="Times New Roman" pitchFamily="18" charset="0"/>
              </a:rPr>
              <a:t>＝</a:t>
            </a:r>
            <a:r>
              <a:rPr kumimoji="1" lang="en-US" altLang="zh-CN" sz="2400">
                <a:latin typeface="Times New Roman" pitchFamily="18" charset="0"/>
              </a:rPr>
              <a:t>2</a:t>
            </a:r>
          </a:p>
        </p:txBody>
      </p:sp>
      <p:sp>
        <p:nvSpPr>
          <p:cNvPr id="139279" name="Text Box 198"/>
          <p:cNvSpPr txBox="1">
            <a:spLocks noChangeArrowheads="1"/>
          </p:cNvSpPr>
          <p:nvPr/>
        </p:nvSpPr>
        <p:spPr bwMode="auto">
          <a:xfrm>
            <a:off x="5056188" y="4684713"/>
            <a:ext cx="152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5</a:t>
            </a:r>
            <a:r>
              <a:rPr kumimoji="1" lang="zh-CN" altLang="en-US" sz="2400">
                <a:latin typeface="Times New Roman" pitchFamily="18" charset="0"/>
              </a:rPr>
              <a:t>－</a:t>
            </a:r>
            <a:r>
              <a:rPr kumimoji="1" lang="en-US" altLang="zh-CN" sz="2400">
                <a:latin typeface="Times New Roman" pitchFamily="18" charset="0"/>
              </a:rPr>
              <a:t>3</a:t>
            </a:r>
            <a:r>
              <a:rPr kumimoji="1" lang="zh-CN" altLang="en-US" sz="2400">
                <a:latin typeface="Times New Roman" pitchFamily="18" charset="0"/>
              </a:rPr>
              <a:t>＝</a:t>
            </a:r>
            <a:r>
              <a:rPr kumimoji="1" lang="en-US" altLang="zh-CN" sz="2400">
                <a:latin typeface="Times New Roman" pitchFamily="18" charset="0"/>
              </a:rPr>
              <a:t>2</a:t>
            </a:r>
          </a:p>
        </p:txBody>
      </p:sp>
      <p:sp>
        <p:nvSpPr>
          <p:cNvPr id="139280" name="Text Box 199"/>
          <p:cNvSpPr txBox="1">
            <a:spLocks noChangeArrowheads="1"/>
          </p:cNvSpPr>
          <p:nvPr/>
        </p:nvSpPr>
        <p:spPr bwMode="auto">
          <a:xfrm>
            <a:off x="6884988" y="4684713"/>
            <a:ext cx="1752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3</a:t>
            </a:r>
            <a:r>
              <a:rPr kumimoji="1" lang="zh-CN" altLang="en-US" sz="2400">
                <a:latin typeface="Times New Roman" pitchFamily="18" charset="0"/>
              </a:rPr>
              <a:t>－</a:t>
            </a:r>
            <a:r>
              <a:rPr kumimoji="1" lang="en-US" altLang="zh-CN" sz="2400">
                <a:latin typeface="Times New Roman" pitchFamily="18" charset="0"/>
              </a:rPr>
              <a:t>4</a:t>
            </a:r>
            <a:r>
              <a:rPr kumimoji="1" lang="zh-CN" altLang="en-US" sz="2400">
                <a:latin typeface="Times New Roman" pitchFamily="18" charset="0"/>
              </a:rPr>
              <a:t>＝－</a:t>
            </a:r>
            <a:r>
              <a:rPr kumimoji="1" lang="en-US" altLang="zh-CN" sz="2400">
                <a:latin typeface="Times New Roman" pitchFamily="18" charset="0"/>
              </a:rPr>
              <a:t>1</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1" name="Text Box 2"/>
          <p:cNvSpPr txBox="1">
            <a:spLocks noChangeArrowheads="1"/>
          </p:cNvSpPr>
          <p:nvPr/>
        </p:nvSpPr>
        <p:spPr bwMode="auto">
          <a:xfrm>
            <a:off x="215900" y="1089025"/>
            <a:ext cx="8640763" cy="9334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just" eaLnBrk="1" hangingPunct="1">
              <a:lnSpc>
                <a:spcPct val="105000"/>
              </a:lnSpc>
              <a:spcBef>
                <a:spcPct val="20000"/>
              </a:spcBef>
            </a:pPr>
            <a:r>
              <a:rPr kumimoji="1" lang="en-US" altLang="zh-CN" sz="2400" b="1">
                <a:solidFill>
                  <a:srgbClr val="D60093"/>
                </a:solidFill>
                <a:latin typeface="Times New Roman" pitchFamily="18" charset="0"/>
              </a:rPr>
              <a:t>    </a:t>
            </a:r>
            <a:r>
              <a:rPr kumimoji="1" lang="zh-CN" altLang="en-US" sz="2400" b="1">
                <a:solidFill>
                  <a:srgbClr val="D60093"/>
                </a:solidFill>
                <a:latin typeface="Times New Roman" pitchFamily="18" charset="0"/>
              </a:rPr>
              <a:t>棋局即估价函数</a:t>
            </a:r>
          </a:p>
          <a:p>
            <a:pPr algn="just" eaLnBrk="1" hangingPunct="1">
              <a:lnSpc>
                <a:spcPct val="105000"/>
              </a:lnSpc>
              <a:spcBef>
                <a:spcPct val="20000"/>
              </a:spcBef>
            </a:pPr>
            <a:r>
              <a:rPr kumimoji="1" lang="zh-CN" altLang="en-US" sz="2400" b="1">
                <a:solidFill>
                  <a:srgbClr val="D60093"/>
                </a:solidFill>
                <a:latin typeface="Times New Roman" pitchFamily="18" charset="0"/>
              </a:rPr>
              <a:t>    </a:t>
            </a:r>
            <a:r>
              <a:rPr kumimoji="1" lang="zh-CN" altLang="en-US" sz="2400" b="1">
                <a:solidFill>
                  <a:srgbClr val="0000CC"/>
                </a:solidFill>
                <a:latin typeface="Times New Roman" pitchFamily="18" charset="0"/>
              </a:rPr>
              <a:t>具有对称性的棋盘可认为是同一棋盘。如下图所示：</a:t>
            </a:r>
          </a:p>
        </p:txBody>
      </p:sp>
      <p:sp>
        <p:nvSpPr>
          <p:cNvPr id="140292" name="Line 3"/>
          <p:cNvSpPr>
            <a:spLocks noChangeShapeType="1"/>
          </p:cNvSpPr>
          <p:nvPr/>
        </p:nvSpPr>
        <p:spPr bwMode="auto">
          <a:xfrm>
            <a:off x="4211638" y="2546350"/>
            <a:ext cx="1066800" cy="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0293" name="Line 4"/>
          <p:cNvSpPr>
            <a:spLocks noChangeShapeType="1"/>
          </p:cNvSpPr>
          <p:nvPr/>
        </p:nvSpPr>
        <p:spPr bwMode="auto">
          <a:xfrm>
            <a:off x="4211638" y="3003550"/>
            <a:ext cx="1066800" cy="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0294" name="Line 5"/>
          <p:cNvSpPr>
            <a:spLocks noChangeShapeType="1"/>
          </p:cNvSpPr>
          <p:nvPr/>
        </p:nvSpPr>
        <p:spPr bwMode="auto">
          <a:xfrm>
            <a:off x="4516438" y="2317750"/>
            <a:ext cx="0" cy="91440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0295" name="Line 6"/>
          <p:cNvSpPr>
            <a:spLocks noChangeShapeType="1"/>
          </p:cNvSpPr>
          <p:nvPr/>
        </p:nvSpPr>
        <p:spPr bwMode="auto">
          <a:xfrm>
            <a:off x="4973638" y="2317750"/>
            <a:ext cx="0" cy="91440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0296" name="Oval 7"/>
          <p:cNvSpPr>
            <a:spLocks noChangeArrowheads="1"/>
          </p:cNvSpPr>
          <p:nvPr/>
        </p:nvSpPr>
        <p:spPr bwMode="auto">
          <a:xfrm>
            <a:off x="5040313" y="2241550"/>
            <a:ext cx="228600" cy="228600"/>
          </a:xfrm>
          <a:prstGeom prst="ellipse">
            <a:avLst/>
          </a:prstGeom>
          <a:noFill/>
          <a:ln w="9525">
            <a:solidFill>
              <a:srgbClr val="0000CC"/>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grpSp>
        <p:nvGrpSpPr>
          <p:cNvPr id="140297" name="Group 8"/>
          <p:cNvGrpSpPr>
            <a:grpSpLocks/>
          </p:cNvGrpSpPr>
          <p:nvPr/>
        </p:nvGrpSpPr>
        <p:grpSpPr bwMode="auto">
          <a:xfrm>
            <a:off x="4635500" y="2698750"/>
            <a:ext cx="261938" cy="228600"/>
            <a:chOff x="2811" y="2688"/>
            <a:chExt cx="165" cy="144"/>
          </a:xfrm>
        </p:grpSpPr>
        <p:sp>
          <p:nvSpPr>
            <p:cNvPr id="140323" name="Line 9"/>
            <p:cNvSpPr>
              <a:spLocks noChangeShapeType="1"/>
            </p:cNvSpPr>
            <p:nvPr/>
          </p:nvSpPr>
          <p:spPr bwMode="auto">
            <a:xfrm flipH="1">
              <a:off x="2811" y="2688"/>
              <a:ext cx="144" cy="144"/>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0324" name="Line 10"/>
            <p:cNvSpPr>
              <a:spLocks noChangeShapeType="1"/>
            </p:cNvSpPr>
            <p:nvPr/>
          </p:nvSpPr>
          <p:spPr bwMode="auto">
            <a:xfrm>
              <a:off x="2811" y="2688"/>
              <a:ext cx="165" cy="135"/>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140298" name="Text Box 11"/>
          <p:cNvSpPr txBox="1">
            <a:spLocks noChangeArrowheads="1"/>
          </p:cNvSpPr>
          <p:nvPr/>
        </p:nvSpPr>
        <p:spPr bwMode="auto">
          <a:xfrm>
            <a:off x="215900" y="5121275"/>
            <a:ext cx="8677275"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05000"/>
              </a:lnSpc>
              <a:spcBef>
                <a:spcPct val="20000"/>
              </a:spcBef>
            </a:pPr>
            <a:r>
              <a:rPr lang="zh-CN" altLang="en-US" sz="2400" b="1">
                <a:solidFill>
                  <a:srgbClr val="0000CC"/>
                </a:solidFill>
              </a:rPr>
              <a:t>其</a:t>
            </a:r>
            <a:r>
              <a:rPr lang="en-US" altLang="zh-CN" sz="2400" b="1">
                <a:solidFill>
                  <a:srgbClr val="0000CC"/>
                </a:solidFill>
              </a:rPr>
              <a:t>e(P)=e(+P)-e(-P)=5-4=1</a:t>
            </a:r>
          </a:p>
        </p:txBody>
      </p:sp>
      <p:sp>
        <p:nvSpPr>
          <p:cNvPr id="140300" name="Line 13"/>
          <p:cNvSpPr>
            <a:spLocks noChangeShapeType="1"/>
          </p:cNvSpPr>
          <p:nvPr/>
        </p:nvSpPr>
        <p:spPr bwMode="auto">
          <a:xfrm>
            <a:off x="1584325" y="2654300"/>
            <a:ext cx="1066800" cy="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0301" name="Line 14"/>
          <p:cNvSpPr>
            <a:spLocks noChangeShapeType="1"/>
          </p:cNvSpPr>
          <p:nvPr/>
        </p:nvSpPr>
        <p:spPr bwMode="auto">
          <a:xfrm>
            <a:off x="1584325" y="3111500"/>
            <a:ext cx="1066800" cy="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0302" name="Line 15"/>
          <p:cNvSpPr>
            <a:spLocks noChangeShapeType="1"/>
          </p:cNvSpPr>
          <p:nvPr/>
        </p:nvSpPr>
        <p:spPr bwMode="auto">
          <a:xfrm>
            <a:off x="1889125" y="2425700"/>
            <a:ext cx="0" cy="91440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0303" name="Line 16"/>
          <p:cNvSpPr>
            <a:spLocks noChangeShapeType="1"/>
          </p:cNvSpPr>
          <p:nvPr/>
        </p:nvSpPr>
        <p:spPr bwMode="auto">
          <a:xfrm>
            <a:off x="2346325" y="2425700"/>
            <a:ext cx="0" cy="91440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0304" name="Oval 17"/>
          <p:cNvSpPr>
            <a:spLocks noChangeArrowheads="1"/>
          </p:cNvSpPr>
          <p:nvPr/>
        </p:nvSpPr>
        <p:spPr bwMode="auto">
          <a:xfrm>
            <a:off x="1584325" y="2349500"/>
            <a:ext cx="228600" cy="228600"/>
          </a:xfrm>
          <a:prstGeom prst="ellipse">
            <a:avLst/>
          </a:prstGeom>
          <a:noFill/>
          <a:ln w="9525">
            <a:solidFill>
              <a:srgbClr val="0000CC"/>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grpSp>
        <p:nvGrpSpPr>
          <p:cNvPr id="140305" name="Group 18"/>
          <p:cNvGrpSpPr>
            <a:grpSpLocks/>
          </p:cNvGrpSpPr>
          <p:nvPr/>
        </p:nvGrpSpPr>
        <p:grpSpPr bwMode="auto">
          <a:xfrm>
            <a:off x="2008188" y="2806700"/>
            <a:ext cx="261937" cy="228600"/>
            <a:chOff x="2811" y="2688"/>
            <a:chExt cx="165" cy="144"/>
          </a:xfrm>
        </p:grpSpPr>
        <p:sp>
          <p:nvSpPr>
            <p:cNvPr id="140321" name="Line 19"/>
            <p:cNvSpPr>
              <a:spLocks noChangeShapeType="1"/>
            </p:cNvSpPr>
            <p:nvPr/>
          </p:nvSpPr>
          <p:spPr bwMode="auto">
            <a:xfrm flipH="1">
              <a:off x="2811" y="2688"/>
              <a:ext cx="144" cy="144"/>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0322" name="Line 20"/>
            <p:cNvSpPr>
              <a:spLocks noChangeShapeType="1"/>
            </p:cNvSpPr>
            <p:nvPr/>
          </p:nvSpPr>
          <p:spPr bwMode="auto">
            <a:xfrm>
              <a:off x="2811" y="2688"/>
              <a:ext cx="165" cy="135"/>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140306" name="Line 21"/>
          <p:cNvSpPr>
            <a:spLocks noChangeShapeType="1"/>
          </p:cNvSpPr>
          <p:nvPr/>
        </p:nvSpPr>
        <p:spPr bwMode="auto">
          <a:xfrm>
            <a:off x="4265613" y="3805238"/>
            <a:ext cx="1066800" cy="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0307" name="Line 22"/>
          <p:cNvSpPr>
            <a:spLocks noChangeShapeType="1"/>
          </p:cNvSpPr>
          <p:nvPr/>
        </p:nvSpPr>
        <p:spPr bwMode="auto">
          <a:xfrm>
            <a:off x="4265613" y="4262438"/>
            <a:ext cx="1066800" cy="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0308" name="Line 23"/>
          <p:cNvSpPr>
            <a:spLocks noChangeShapeType="1"/>
          </p:cNvSpPr>
          <p:nvPr/>
        </p:nvSpPr>
        <p:spPr bwMode="auto">
          <a:xfrm>
            <a:off x="4570413" y="3576638"/>
            <a:ext cx="0" cy="91440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0309" name="Line 24"/>
          <p:cNvSpPr>
            <a:spLocks noChangeShapeType="1"/>
          </p:cNvSpPr>
          <p:nvPr/>
        </p:nvSpPr>
        <p:spPr bwMode="auto">
          <a:xfrm>
            <a:off x="5027613" y="3576638"/>
            <a:ext cx="0" cy="91440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0310" name="Oval 25"/>
          <p:cNvSpPr>
            <a:spLocks noChangeArrowheads="1"/>
          </p:cNvSpPr>
          <p:nvPr/>
        </p:nvSpPr>
        <p:spPr bwMode="auto">
          <a:xfrm>
            <a:off x="5076825" y="4329113"/>
            <a:ext cx="228600" cy="228600"/>
          </a:xfrm>
          <a:prstGeom prst="ellipse">
            <a:avLst/>
          </a:prstGeom>
          <a:noFill/>
          <a:ln w="9525">
            <a:solidFill>
              <a:srgbClr val="0000CC"/>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40311" name="Line 26"/>
          <p:cNvSpPr>
            <a:spLocks noChangeShapeType="1"/>
          </p:cNvSpPr>
          <p:nvPr/>
        </p:nvSpPr>
        <p:spPr bwMode="auto">
          <a:xfrm flipH="1">
            <a:off x="4689475" y="3957638"/>
            <a:ext cx="228600" cy="22860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0312" name="Line 27"/>
          <p:cNvSpPr>
            <a:spLocks noChangeShapeType="1"/>
          </p:cNvSpPr>
          <p:nvPr/>
        </p:nvSpPr>
        <p:spPr bwMode="auto">
          <a:xfrm>
            <a:off x="4689475" y="3957638"/>
            <a:ext cx="261938" cy="214312"/>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0313" name="Line 28"/>
          <p:cNvSpPr>
            <a:spLocks noChangeShapeType="1"/>
          </p:cNvSpPr>
          <p:nvPr/>
        </p:nvSpPr>
        <p:spPr bwMode="auto">
          <a:xfrm>
            <a:off x="1619250" y="3841750"/>
            <a:ext cx="1066800" cy="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0314" name="Line 29"/>
          <p:cNvSpPr>
            <a:spLocks noChangeShapeType="1"/>
          </p:cNvSpPr>
          <p:nvPr/>
        </p:nvSpPr>
        <p:spPr bwMode="auto">
          <a:xfrm>
            <a:off x="1619250" y="4298950"/>
            <a:ext cx="1066800" cy="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0315" name="Line 30"/>
          <p:cNvSpPr>
            <a:spLocks noChangeShapeType="1"/>
          </p:cNvSpPr>
          <p:nvPr/>
        </p:nvSpPr>
        <p:spPr bwMode="auto">
          <a:xfrm>
            <a:off x="1924050" y="3613150"/>
            <a:ext cx="0" cy="91440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0316" name="Line 31"/>
          <p:cNvSpPr>
            <a:spLocks noChangeShapeType="1"/>
          </p:cNvSpPr>
          <p:nvPr/>
        </p:nvSpPr>
        <p:spPr bwMode="auto">
          <a:xfrm>
            <a:off x="2381250" y="3613150"/>
            <a:ext cx="0" cy="91440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0317" name="Oval 32"/>
          <p:cNvSpPr>
            <a:spLocks noChangeArrowheads="1"/>
          </p:cNvSpPr>
          <p:nvPr/>
        </p:nvSpPr>
        <p:spPr bwMode="auto">
          <a:xfrm>
            <a:off x="1584325" y="4400550"/>
            <a:ext cx="228600" cy="228600"/>
          </a:xfrm>
          <a:prstGeom prst="ellipse">
            <a:avLst/>
          </a:prstGeom>
          <a:noFill/>
          <a:ln w="9525">
            <a:solidFill>
              <a:srgbClr val="0000CC"/>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grpSp>
        <p:nvGrpSpPr>
          <p:cNvPr id="140318" name="Group 33"/>
          <p:cNvGrpSpPr>
            <a:grpSpLocks/>
          </p:cNvGrpSpPr>
          <p:nvPr/>
        </p:nvGrpSpPr>
        <p:grpSpPr bwMode="auto">
          <a:xfrm>
            <a:off x="2043113" y="3994150"/>
            <a:ext cx="261937" cy="228600"/>
            <a:chOff x="2811" y="2688"/>
            <a:chExt cx="165" cy="144"/>
          </a:xfrm>
        </p:grpSpPr>
        <p:sp>
          <p:nvSpPr>
            <p:cNvPr id="140319" name="Line 34"/>
            <p:cNvSpPr>
              <a:spLocks noChangeShapeType="1"/>
            </p:cNvSpPr>
            <p:nvPr/>
          </p:nvSpPr>
          <p:spPr bwMode="auto">
            <a:xfrm flipH="1">
              <a:off x="2811" y="2688"/>
              <a:ext cx="144" cy="144"/>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0320" name="Line 35"/>
            <p:cNvSpPr>
              <a:spLocks noChangeShapeType="1"/>
            </p:cNvSpPr>
            <p:nvPr/>
          </p:nvSpPr>
          <p:spPr bwMode="auto">
            <a:xfrm>
              <a:off x="2811" y="2688"/>
              <a:ext cx="165" cy="135"/>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37" name="Rectangle 2"/>
          <p:cNvSpPr>
            <a:spLocks noChangeArrowheads="1"/>
          </p:cNvSpPr>
          <p:nvPr/>
        </p:nvSpPr>
        <p:spPr bwMode="auto">
          <a:xfrm>
            <a:off x="1187450" y="0"/>
            <a:ext cx="662463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400" b="1" dirty="0">
                <a:solidFill>
                  <a:schemeClr val="accent2"/>
                </a:solidFill>
                <a:latin typeface="方正姚体" pitchFamily="2" charset="-122"/>
                <a:ea typeface="方正姚体" pitchFamily="2" charset="-122"/>
                <a:cs typeface="+mj-cs"/>
              </a:rPr>
              <a:t>极大极小过程</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1315" name="Group 2"/>
          <p:cNvGrpSpPr>
            <a:grpSpLocks/>
          </p:cNvGrpSpPr>
          <p:nvPr/>
        </p:nvGrpSpPr>
        <p:grpSpPr bwMode="auto">
          <a:xfrm>
            <a:off x="4495800" y="609600"/>
            <a:ext cx="609600" cy="533400"/>
            <a:chOff x="2688" y="2160"/>
            <a:chExt cx="432" cy="384"/>
          </a:xfrm>
        </p:grpSpPr>
        <p:sp>
          <p:nvSpPr>
            <p:cNvPr id="141509" name="Line 3"/>
            <p:cNvSpPr>
              <a:spLocks noChangeShapeType="1"/>
            </p:cNvSpPr>
            <p:nvPr/>
          </p:nvSpPr>
          <p:spPr bwMode="auto">
            <a:xfrm>
              <a:off x="2688" y="2256"/>
              <a:ext cx="432" cy="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510" name="Line 4"/>
            <p:cNvSpPr>
              <a:spLocks noChangeShapeType="1"/>
            </p:cNvSpPr>
            <p:nvPr/>
          </p:nvSpPr>
          <p:spPr bwMode="auto">
            <a:xfrm>
              <a:off x="2688" y="2448"/>
              <a:ext cx="432" cy="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511" name="Line 5"/>
            <p:cNvSpPr>
              <a:spLocks noChangeShapeType="1"/>
            </p:cNvSpPr>
            <p:nvPr/>
          </p:nvSpPr>
          <p:spPr bwMode="auto">
            <a:xfrm>
              <a:off x="2784" y="2160"/>
              <a:ext cx="0" cy="384"/>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512" name="Line 6"/>
            <p:cNvSpPr>
              <a:spLocks noChangeShapeType="1"/>
            </p:cNvSpPr>
            <p:nvPr/>
          </p:nvSpPr>
          <p:spPr bwMode="auto">
            <a:xfrm>
              <a:off x="3024" y="2160"/>
              <a:ext cx="0" cy="384"/>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141316" name="Line 7"/>
          <p:cNvSpPr>
            <a:spLocks noChangeShapeType="1"/>
          </p:cNvSpPr>
          <p:nvPr/>
        </p:nvSpPr>
        <p:spPr bwMode="auto">
          <a:xfrm flipH="1">
            <a:off x="2438400" y="1066800"/>
            <a:ext cx="2057400" cy="762000"/>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41317" name="Line 8"/>
          <p:cNvSpPr>
            <a:spLocks noChangeShapeType="1"/>
          </p:cNvSpPr>
          <p:nvPr/>
        </p:nvSpPr>
        <p:spPr bwMode="auto">
          <a:xfrm>
            <a:off x="5105400" y="1066800"/>
            <a:ext cx="2209800" cy="685800"/>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41318" name="Line 9"/>
          <p:cNvSpPr>
            <a:spLocks noChangeShapeType="1"/>
          </p:cNvSpPr>
          <p:nvPr/>
        </p:nvSpPr>
        <p:spPr bwMode="auto">
          <a:xfrm>
            <a:off x="4800600" y="1143000"/>
            <a:ext cx="228600" cy="609600"/>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grpSp>
        <p:nvGrpSpPr>
          <p:cNvPr id="141319" name="Group 10"/>
          <p:cNvGrpSpPr>
            <a:grpSpLocks/>
          </p:cNvGrpSpPr>
          <p:nvPr/>
        </p:nvGrpSpPr>
        <p:grpSpPr bwMode="auto">
          <a:xfrm>
            <a:off x="5791200" y="4843463"/>
            <a:ext cx="138113" cy="142875"/>
            <a:chOff x="2811" y="2688"/>
            <a:chExt cx="165" cy="144"/>
          </a:xfrm>
        </p:grpSpPr>
        <p:sp>
          <p:nvSpPr>
            <p:cNvPr id="141507" name="Line 11"/>
            <p:cNvSpPr>
              <a:spLocks noChangeShapeType="1"/>
            </p:cNvSpPr>
            <p:nvPr/>
          </p:nvSpPr>
          <p:spPr bwMode="auto">
            <a:xfrm flipH="1">
              <a:off x="2811" y="2688"/>
              <a:ext cx="144" cy="1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508" name="Line 12"/>
            <p:cNvSpPr>
              <a:spLocks noChangeShapeType="1"/>
            </p:cNvSpPr>
            <p:nvPr/>
          </p:nvSpPr>
          <p:spPr bwMode="auto">
            <a:xfrm>
              <a:off x="2811" y="2688"/>
              <a:ext cx="165" cy="13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141320" name="Oval 13"/>
          <p:cNvSpPr>
            <a:spLocks noChangeArrowheads="1"/>
          </p:cNvSpPr>
          <p:nvPr/>
        </p:nvSpPr>
        <p:spPr bwMode="auto">
          <a:xfrm>
            <a:off x="6248400" y="4852988"/>
            <a:ext cx="138113" cy="147637"/>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grpSp>
        <p:nvGrpSpPr>
          <p:cNvPr id="141321" name="Group 14"/>
          <p:cNvGrpSpPr>
            <a:grpSpLocks/>
          </p:cNvGrpSpPr>
          <p:nvPr/>
        </p:nvGrpSpPr>
        <p:grpSpPr bwMode="auto">
          <a:xfrm>
            <a:off x="3429000" y="4648200"/>
            <a:ext cx="609600" cy="533400"/>
            <a:chOff x="2160" y="2928"/>
            <a:chExt cx="384" cy="336"/>
          </a:xfrm>
        </p:grpSpPr>
        <p:sp>
          <p:nvSpPr>
            <p:cNvPr id="141503" name="Line 15"/>
            <p:cNvSpPr>
              <a:spLocks noChangeShapeType="1"/>
            </p:cNvSpPr>
            <p:nvPr/>
          </p:nvSpPr>
          <p:spPr bwMode="auto">
            <a:xfrm>
              <a:off x="2160" y="3033"/>
              <a:ext cx="38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504" name="Line 16"/>
            <p:cNvSpPr>
              <a:spLocks noChangeShapeType="1"/>
            </p:cNvSpPr>
            <p:nvPr/>
          </p:nvSpPr>
          <p:spPr bwMode="auto">
            <a:xfrm>
              <a:off x="2160" y="3159"/>
              <a:ext cx="38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505" name="Line 17"/>
            <p:cNvSpPr>
              <a:spLocks noChangeShapeType="1"/>
            </p:cNvSpPr>
            <p:nvPr/>
          </p:nvSpPr>
          <p:spPr bwMode="auto">
            <a:xfrm>
              <a:off x="2265" y="2928"/>
              <a:ext cx="0" cy="33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506" name="Line 18"/>
            <p:cNvSpPr>
              <a:spLocks noChangeShapeType="1"/>
            </p:cNvSpPr>
            <p:nvPr/>
          </p:nvSpPr>
          <p:spPr bwMode="auto">
            <a:xfrm>
              <a:off x="2430" y="2928"/>
              <a:ext cx="0" cy="33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41322" name="Group 19"/>
          <p:cNvGrpSpPr>
            <a:grpSpLocks/>
          </p:cNvGrpSpPr>
          <p:nvPr/>
        </p:nvGrpSpPr>
        <p:grpSpPr bwMode="auto">
          <a:xfrm>
            <a:off x="5791200" y="4648200"/>
            <a:ext cx="609600" cy="533400"/>
            <a:chOff x="2160" y="2928"/>
            <a:chExt cx="384" cy="336"/>
          </a:xfrm>
        </p:grpSpPr>
        <p:sp>
          <p:nvSpPr>
            <p:cNvPr id="141499" name="Line 20"/>
            <p:cNvSpPr>
              <a:spLocks noChangeShapeType="1"/>
            </p:cNvSpPr>
            <p:nvPr/>
          </p:nvSpPr>
          <p:spPr bwMode="auto">
            <a:xfrm>
              <a:off x="2160" y="3033"/>
              <a:ext cx="38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500" name="Line 21"/>
            <p:cNvSpPr>
              <a:spLocks noChangeShapeType="1"/>
            </p:cNvSpPr>
            <p:nvPr/>
          </p:nvSpPr>
          <p:spPr bwMode="auto">
            <a:xfrm>
              <a:off x="2160" y="3159"/>
              <a:ext cx="38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501" name="Line 22"/>
            <p:cNvSpPr>
              <a:spLocks noChangeShapeType="1"/>
            </p:cNvSpPr>
            <p:nvPr/>
          </p:nvSpPr>
          <p:spPr bwMode="auto">
            <a:xfrm>
              <a:off x="2265" y="2928"/>
              <a:ext cx="0" cy="33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502" name="Line 23"/>
            <p:cNvSpPr>
              <a:spLocks noChangeShapeType="1"/>
            </p:cNvSpPr>
            <p:nvPr/>
          </p:nvSpPr>
          <p:spPr bwMode="auto">
            <a:xfrm>
              <a:off x="2430" y="2928"/>
              <a:ext cx="0" cy="33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41323" name="Group 24"/>
          <p:cNvGrpSpPr>
            <a:grpSpLocks/>
          </p:cNvGrpSpPr>
          <p:nvPr/>
        </p:nvGrpSpPr>
        <p:grpSpPr bwMode="auto">
          <a:xfrm>
            <a:off x="6553200" y="4648200"/>
            <a:ext cx="609600" cy="533400"/>
            <a:chOff x="2160" y="2928"/>
            <a:chExt cx="384" cy="336"/>
          </a:xfrm>
        </p:grpSpPr>
        <p:sp>
          <p:nvSpPr>
            <p:cNvPr id="141495" name="Line 25"/>
            <p:cNvSpPr>
              <a:spLocks noChangeShapeType="1"/>
            </p:cNvSpPr>
            <p:nvPr/>
          </p:nvSpPr>
          <p:spPr bwMode="auto">
            <a:xfrm>
              <a:off x="2160" y="3033"/>
              <a:ext cx="384" cy="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96" name="Line 26"/>
            <p:cNvSpPr>
              <a:spLocks noChangeShapeType="1"/>
            </p:cNvSpPr>
            <p:nvPr/>
          </p:nvSpPr>
          <p:spPr bwMode="auto">
            <a:xfrm>
              <a:off x="2160" y="3159"/>
              <a:ext cx="384" cy="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97" name="Line 27"/>
            <p:cNvSpPr>
              <a:spLocks noChangeShapeType="1"/>
            </p:cNvSpPr>
            <p:nvPr/>
          </p:nvSpPr>
          <p:spPr bwMode="auto">
            <a:xfrm>
              <a:off x="2265" y="2928"/>
              <a:ext cx="0" cy="336"/>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98" name="Line 28"/>
            <p:cNvSpPr>
              <a:spLocks noChangeShapeType="1"/>
            </p:cNvSpPr>
            <p:nvPr/>
          </p:nvSpPr>
          <p:spPr bwMode="auto">
            <a:xfrm>
              <a:off x="2430" y="2928"/>
              <a:ext cx="0" cy="336"/>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41324" name="Group 29"/>
          <p:cNvGrpSpPr>
            <a:grpSpLocks/>
          </p:cNvGrpSpPr>
          <p:nvPr/>
        </p:nvGrpSpPr>
        <p:grpSpPr bwMode="auto">
          <a:xfrm>
            <a:off x="5029200" y="4648200"/>
            <a:ext cx="609600" cy="533400"/>
            <a:chOff x="2160" y="2928"/>
            <a:chExt cx="384" cy="336"/>
          </a:xfrm>
        </p:grpSpPr>
        <p:sp>
          <p:nvSpPr>
            <p:cNvPr id="141491" name="Line 30"/>
            <p:cNvSpPr>
              <a:spLocks noChangeShapeType="1"/>
            </p:cNvSpPr>
            <p:nvPr/>
          </p:nvSpPr>
          <p:spPr bwMode="auto">
            <a:xfrm>
              <a:off x="2160" y="3033"/>
              <a:ext cx="384" cy="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92" name="Line 31"/>
            <p:cNvSpPr>
              <a:spLocks noChangeShapeType="1"/>
            </p:cNvSpPr>
            <p:nvPr/>
          </p:nvSpPr>
          <p:spPr bwMode="auto">
            <a:xfrm>
              <a:off x="2160" y="3159"/>
              <a:ext cx="384" cy="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93" name="Line 32"/>
            <p:cNvSpPr>
              <a:spLocks noChangeShapeType="1"/>
            </p:cNvSpPr>
            <p:nvPr/>
          </p:nvSpPr>
          <p:spPr bwMode="auto">
            <a:xfrm>
              <a:off x="2265" y="2928"/>
              <a:ext cx="0" cy="336"/>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94" name="Line 33"/>
            <p:cNvSpPr>
              <a:spLocks noChangeShapeType="1"/>
            </p:cNvSpPr>
            <p:nvPr/>
          </p:nvSpPr>
          <p:spPr bwMode="auto">
            <a:xfrm>
              <a:off x="2430" y="2928"/>
              <a:ext cx="0" cy="336"/>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41325" name="Group 34"/>
          <p:cNvGrpSpPr>
            <a:grpSpLocks/>
          </p:cNvGrpSpPr>
          <p:nvPr/>
        </p:nvGrpSpPr>
        <p:grpSpPr bwMode="auto">
          <a:xfrm>
            <a:off x="4267200" y="4648200"/>
            <a:ext cx="609600" cy="533400"/>
            <a:chOff x="2160" y="2928"/>
            <a:chExt cx="384" cy="336"/>
          </a:xfrm>
        </p:grpSpPr>
        <p:sp>
          <p:nvSpPr>
            <p:cNvPr id="141487" name="Line 35"/>
            <p:cNvSpPr>
              <a:spLocks noChangeShapeType="1"/>
            </p:cNvSpPr>
            <p:nvPr/>
          </p:nvSpPr>
          <p:spPr bwMode="auto">
            <a:xfrm>
              <a:off x="2160" y="3033"/>
              <a:ext cx="384" cy="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88" name="Line 36"/>
            <p:cNvSpPr>
              <a:spLocks noChangeShapeType="1"/>
            </p:cNvSpPr>
            <p:nvPr/>
          </p:nvSpPr>
          <p:spPr bwMode="auto">
            <a:xfrm>
              <a:off x="2160" y="3159"/>
              <a:ext cx="384" cy="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89" name="Line 37"/>
            <p:cNvSpPr>
              <a:spLocks noChangeShapeType="1"/>
            </p:cNvSpPr>
            <p:nvPr/>
          </p:nvSpPr>
          <p:spPr bwMode="auto">
            <a:xfrm>
              <a:off x="2265" y="2928"/>
              <a:ext cx="0" cy="336"/>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90" name="Line 38"/>
            <p:cNvSpPr>
              <a:spLocks noChangeShapeType="1"/>
            </p:cNvSpPr>
            <p:nvPr/>
          </p:nvSpPr>
          <p:spPr bwMode="auto">
            <a:xfrm>
              <a:off x="2430" y="2928"/>
              <a:ext cx="0" cy="336"/>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41326" name="Group 39"/>
          <p:cNvGrpSpPr>
            <a:grpSpLocks/>
          </p:cNvGrpSpPr>
          <p:nvPr/>
        </p:nvGrpSpPr>
        <p:grpSpPr bwMode="auto">
          <a:xfrm>
            <a:off x="304800" y="3200400"/>
            <a:ext cx="609600" cy="533400"/>
            <a:chOff x="2160" y="2928"/>
            <a:chExt cx="384" cy="336"/>
          </a:xfrm>
        </p:grpSpPr>
        <p:sp>
          <p:nvSpPr>
            <p:cNvPr id="141483" name="Line 40"/>
            <p:cNvSpPr>
              <a:spLocks noChangeShapeType="1"/>
            </p:cNvSpPr>
            <p:nvPr/>
          </p:nvSpPr>
          <p:spPr bwMode="auto">
            <a:xfrm>
              <a:off x="2160" y="3033"/>
              <a:ext cx="384" cy="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84" name="Line 41"/>
            <p:cNvSpPr>
              <a:spLocks noChangeShapeType="1"/>
            </p:cNvSpPr>
            <p:nvPr/>
          </p:nvSpPr>
          <p:spPr bwMode="auto">
            <a:xfrm>
              <a:off x="2160" y="3159"/>
              <a:ext cx="384" cy="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85" name="Line 42"/>
            <p:cNvSpPr>
              <a:spLocks noChangeShapeType="1"/>
            </p:cNvSpPr>
            <p:nvPr/>
          </p:nvSpPr>
          <p:spPr bwMode="auto">
            <a:xfrm>
              <a:off x="2265" y="2928"/>
              <a:ext cx="0" cy="336"/>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86" name="Line 43"/>
            <p:cNvSpPr>
              <a:spLocks noChangeShapeType="1"/>
            </p:cNvSpPr>
            <p:nvPr/>
          </p:nvSpPr>
          <p:spPr bwMode="auto">
            <a:xfrm>
              <a:off x="2430" y="2928"/>
              <a:ext cx="0" cy="336"/>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41327" name="Group 44"/>
          <p:cNvGrpSpPr>
            <a:grpSpLocks/>
          </p:cNvGrpSpPr>
          <p:nvPr/>
        </p:nvGrpSpPr>
        <p:grpSpPr bwMode="auto">
          <a:xfrm>
            <a:off x="1143000" y="3200400"/>
            <a:ext cx="609600" cy="533400"/>
            <a:chOff x="2160" y="2928"/>
            <a:chExt cx="384" cy="336"/>
          </a:xfrm>
        </p:grpSpPr>
        <p:sp>
          <p:nvSpPr>
            <p:cNvPr id="141479" name="Line 45"/>
            <p:cNvSpPr>
              <a:spLocks noChangeShapeType="1"/>
            </p:cNvSpPr>
            <p:nvPr/>
          </p:nvSpPr>
          <p:spPr bwMode="auto">
            <a:xfrm>
              <a:off x="2160" y="3033"/>
              <a:ext cx="384" cy="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80" name="Line 46"/>
            <p:cNvSpPr>
              <a:spLocks noChangeShapeType="1"/>
            </p:cNvSpPr>
            <p:nvPr/>
          </p:nvSpPr>
          <p:spPr bwMode="auto">
            <a:xfrm>
              <a:off x="2160" y="3159"/>
              <a:ext cx="384" cy="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81" name="Line 47"/>
            <p:cNvSpPr>
              <a:spLocks noChangeShapeType="1"/>
            </p:cNvSpPr>
            <p:nvPr/>
          </p:nvSpPr>
          <p:spPr bwMode="auto">
            <a:xfrm>
              <a:off x="2265" y="2928"/>
              <a:ext cx="0" cy="336"/>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82" name="Line 48"/>
            <p:cNvSpPr>
              <a:spLocks noChangeShapeType="1"/>
            </p:cNvSpPr>
            <p:nvPr/>
          </p:nvSpPr>
          <p:spPr bwMode="auto">
            <a:xfrm>
              <a:off x="2430" y="2928"/>
              <a:ext cx="0" cy="336"/>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41328" name="Group 49"/>
          <p:cNvGrpSpPr>
            <a:grpSpLocks/>
          </p:cNvGrpSpPr>
          <p:nvPr/>
        </p:nvGrpSpPr>
        <p:grpSpPr bwMode="auto">
          <a:xfrm>
            <a:off x="1981200" y="3200400"/>
            <a:ext cx="609600" cy="533400"/>
            <a:chOff x="2160" y="2928"/>
            <a:chExt cx="384" cy="336"/>
          </a:xfrm>
        </p:grpSpPr>
        <p:sp>
          <p:nvSpPr>
            <p:cNvPr id="141475" name="Line 50"/>
            <p:cNvSpPr>
              <a:spLocks noChangeShapeType="1"/>
            </p:cNvSpPr>
            <p:nvPr/>
          </p:nvSpPr>
          <p:spPr bwMode="auto">
            <a:xfrm>
              <a:off x="2160" y="3033"/>
              <a:ext cx="384" cy="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76" name="Line 51"/>
            <p:cNvSpPr>
              <a:spLocks noChangeShapeType="1"/>
            </p:cNvSpPr>
            <p:nvPr/>
          </p:nvSpPr>
          <p:spPr bwMode="auto">
            <a:xfrm>
              <a:off x="2160" y="3159"/>
              <a:ext cx="384" cy="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77" name="Line 52"/>
            <p:cNvSpPr>
              <a:spLocks noChangeShapeType="1"/>
            </p:cNvSpPr>
            <p:nvPr/>
          </p:nvSpPr>
          <p:spPr bwMode="auto">
            <a:xfrm>
              <a:off x="2265" y="2928"/>
              <a:ext cx="0" cy="336"/>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78" name="Line 53"/>
            <p:cNvSpPr>
              <a:spLocks noChangeShapeType="1"/>
            </p:cNvSpPr>
            <p:nvPr/>
          </p:nvSpPr>
          <p:spPr bwMode="auto">
            <a:xfrm>
              <a:off x="2430" y="2928"/>
              <a:ext cx="0" cy="336"/>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41329" name="Group 54"/>
          <p:cNvGrpSpPr>
            <a:grpSpLocks/>
          </p:cNvGrpSpPr>
          <p:nvPr/>
        </p:nvGrpSpPr>
        <p:grpSpPr bwMode="auto">
          <a:xfrm>
            <a:off x="2743200" y="3200400"/>
            <a:ext cx="609600" cy="533400"/>
            <a:chOff x="2160" y="2928"/>
            <a:chExt cx="384" cy="336"/>
          </a:xfrm>
        </p:grpSpPr>
        <p:sp>
          <p:nvSpPr>
            <p:cNvPr id="141471" name="Line 55"/>
            <p:cNvSpPr>
              <a:spLocks noChangeShapeType="1"/>
            </p:cNvSpPr>
            <p:nvPr/>
          </p:nvSpPr>
          <p:spPr bwMode="auto">
            <a:xfrm>
              <a:off x="2160" y="3033"/>
              <a:ext cx="384" cy="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72" name="Line 56"/>
            <p:cNvSpPr>
              <a:spLocks noChangeShapeType="1"/>
            </p:cNvSpPr>
            <p:nvPr/>
          </p:nvSpPr>
          <p:spPr bwMode="auto">
            <a:xfrm>
              <a:off x="2160" y="3159"/>
              <a:ext cx="384" cy="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73" name="Line 57"/>
            <p:cNvSpPr>
              <a:spLocks noChangeShapeType="1"/>
            </p:cNvSpPr>
            <p:nvPr/>
          </p:nvSpPr>
          <p:spPr bwMode="auto">
            <a:xfrm>
              <a:off x="2265" y="2928"/>
              <a:ext cx="0" cy="336"/>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74" name="Line 58"/>
            <p:cNvSpPr>
              <a:spLocks noChangeShapeType="1"/>
            </p:cNvSpPr>
            <p:nvPr/>
          </p:nvSpPr>
          <p:spPr bwMode="auto">
            <a:xfrm>
              <a:off x="2430" y="2928"/>
              <a:ext cx="0" cy="336"/>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41330" name="Group 59"/>
          <p:cNvGrpSpPr>
            <a:grpSpLocks/>
          </p:cNvGrpSpPr>
          <p:nvPr/>
        </p:nvGrpSpPr>
        <p:grpSpPr bwMode="auto">
          <a:xfrm>
            <a:off x="3581400" y="3200400"/>
            <a:ext cx="609600" cy="533400"/>
            <a:chOff x="2160" y="2928"/>
            <a:chExt cx="384" cy="336"/>
          </a:xfrm>
        </p:grpSpPr>
        <p:sp>
          <p:nvSpPr>
            <p:cNvPr id="141467" name="Line 60"/>
            <p:cNvSpPr>
              <a:spLocks noChangeShapeType="1"/>
            </p:cNvSpPr>
            <p:nvPr/>
          </p:nvSpPr>
          <p:spPr bwMode="auto">
            <a:xfrm>
              <a:off x="2160" y="3033"/>
              <a:ext cx="384" cy="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68" name="Line 61"/>
            <p:cNvSpPr>
              <a:spLocks noChangeShapeType="1"/>
            </p:cNvSpPr>
            <p:nvPr/>
          </p:nvSpPr>
          <p:spPr bwMode="auto">
            <a:xfrm>
              <a:off x="2160" y="3159"/>
              <a:ext cx="384" cy="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69" name="Line 62"/>
            <p:cNvSpPr>
              <a:spLocks noChangeShapeType="1"/>
            </p:cNvSpPr>
            <p:nvPr/>
          </p:nvSpPr>
          <p:spPr bwMode="auto">
            <a:xfrm>
              <a:off x="2265" y="2928"/>
              <a:ext cx="0" cy="336"/>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70" name="Line 63"/>
            <p:cNvSpPr>
              <a:spLocks noChangeShapeType="1"/>
            </p:cNvSpPr>
            <p:nvPr/>
          </p:nvSpPr>
          <p:spPr bwMode="auto">
            <a:xfrm>
              <a:off x="2430" y="2928"/>
              <a:ext cx="0" cy="336"/>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41331" name="Group 64"/>
          <p:cNvGrpSpPr>
            <a:grpSpLocks/>
          </p:cNvGrpSpPr>
          <p:nvPr/>
        </p:nvGrpSpPr>
        <p:grpSpPr bwMode="auto">
          <a:xfrm>
            <a:off x="1981200" y="1905000"/>
            <a:ext cx="609600" cy="533400"/>
            <a:chOff x="2160" y="2928"/>
            <a:chExt cx="384" cy="336"/>
          </a:xfrm>
        </p:grpSpPr>
        <p:sp>
          <p:nvSpPr>
            <p:cNvPr id="141463" name="Line 65"/>
            <p:cNvSpPr>
              <a:spLocks noChangeShapeType="1"/>
            </p:cNvSpPr>
            <p:nvPr/>
          </p:nvSpPr>
          <p:spPr bwMode="auto">
            <a:xfrm>
              <a:off x="2160" y="3033"/>
              <a:ext cx="384" cy="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64" name="Line 66"/>
            <p:cNvSpPr>
              <a:spLocks noChangeShapeType="1"/>
            </p:cNvSpPr>
            <p:nvPr/>
          </p:nvSpPr>
          <p:spPr bwMode="auto">
            <a:xfrm>
              <a:off x="2160" y="3159"/>
              <a:ext cx="384" cy="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65" name="Line 67"/>
            <p:cNvSpPr>
              <a:spLocks noChangeShapeType="1"/>
            </p:cNvSpPr>
            <p:nvPr/>
          </p:nvSpPr>
          <p:spPr bwMode="auto">
            <a:xfrm>
              <a:off x="2265" y="2928"/>
              <a:ext cx="0" cy="336"/>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66" name="Line 68"/>
            <p:cNvSpPr>
              <a:spLocks noChangeShapeType="1"/>
            </p:cNvSpPr>
            <p:nvPr/>
          </p:nvSpPr>
          <p:spPr bwMode="auto">
            <a:xfrm>
              <a:off x="2430" y="2928"/>
              <a:ext cx="0" cy="336"/>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41332" name="Group 69"/>
          <p:cNvGrpSpPr>
            <a:grpSpLocks/>
          </p:cNvGrpSpPr>
          <p:nvPr/>
        </p:nvGrpSpPr>
        <p:grpSpPr bwMode="auto">
          <a:xfrm>
            <a:off x="4724400" y="1828800"/>
            <a:ext cx="609600" cy="533400"/>
            <a:chOff x="2160" y="2928"/>
            <a:chExt cx="384" cy="336"/>
          </a:xfrm>
        </p:grpSpPr>
        <p:sp>
          <p:nvSpPr>
            <p:cNvPr id="141459" name="Line 70"/>
            <p:cNvSpPr>
              <a:spLocks noChangeShapeType="1"/>
            </p:cNvSpPr>
            <p:nvPr/>
          </p:nvSpPr>
          <p:spPr bwMode="auto">
            <a:xfrm>
              <a:off x="2160" y="3033"/>
              <a:ext cx="384" cy="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60" name="Line 71"/>
            <p:cNvSpPr>
              <a:spLocks noChangeShapeType="1"/>
            </p:cNvSpPr>
            <p:nvPr/>
          </p:nvSpPr>
          <p:spPr bwMode="auto">
            <a:xfrm>
              <a:off x="2160" y="3159"/>
              <a:ext cx="384" cy="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61" name="Line 72"/>
            <p:cNvSpPr>
              <a:spLocks noChangeShapeType="1"/>
            </p:cNvSpPr>
            <p:nvPr/>
          </p:nvSpPr>
          <p:spPr bwMode="auto">
            <a:xfrm>
              <a:off x="2265" y="2928"/>
              <a:ext cx="0" cy="336"/>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62" name="Line 73"/>
            <p:cNvSpPr>
              <a:spLocks noChangeShapeType="1"/>
            </p:cNvSpPr>
            <p:nvPr/>
          </p:nvSpPr>
          <p:spPr bwMode="auto">
            <a:xfrm>
              <a:off x="2430" y="2928"/>
              <a:ext cx="0" cy="336"/>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41333" name="Group 74"/>
          <p:cNvGrpSpPr>
            <a:grpSpLocks/>
          </p:cNvGrpSpPr>
          <p:nvPr/>
        </p:nvGrpSpPr>
        <p:grpSpPr bwMode="auto">
          <a:xfrm>
            <a:off x="7092950" y="1844675"/>
            <a:ext cx="609600" cy="533400"/>
            <a:chOff x="2160" y="2928"/>
            <a:chExt cx="384" cy="336"/>
          </a:xfrm>
        </p:grpSpPr>
        <p:sp>
          <p:nvSpPr>
            <p:cNvPr id="141455" name="Line 75"/>
            <p:cNvSpPr>
              <a:spLocks noChangeShapeType="1"/>
            </p:cNvSpPr>
            <p:nvPr/>
          </p:nvSpPr>
          <p:spPr bwMode="auto">
            <a:xfrm>
              <a:off x="2160" y="3033"/>
              <a:ext cx="38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56" name="Line 76"/>
            <p:cNvSpPr>
              <a:spLocks noChangeShapeType="1"/>
            </p:cNvSpPr>
            <p:nvPr/>
          </p:nvSpPr>
          <p:spPr bwMode="auto">
            <a:xfrm>
              <a:off x="2160" y="3159"/>
              <a:ext cx="38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57" name="Line 77"/>
            <p:cNvSpPr>
              <a:spLocks noChangeShapeType="1"/>
            </p:cNvSpPr>
            <p:nvPr/>
          </p:nvSpPr>
          <p:spPr bwMode="auto">
            <a:xfrm>
              <a:off x="2265" y="2928"/>
              <a:ext cx="0" cy="33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58" name="Line 78"/>
            <p:cNvSpPr>
              <a:spLocks noChangeShapeType="1"/>
            </p:cNvSpPr>
            <p:nvPr/>
          </p:nvSpPr>
          <p:spPr bwMode="auto">
            <a:xfrm>
              <a:off x="2430" y="2928"/>
              <a:ext cx="0" cy="33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41334" name="Group 79"/>
          <p:cNvGrpSpPr>
            <a:grpSpLocks/>
          </p:cNvGrpSpPr>
          <p:nvPr/>
        </p:nvGrpSpPr>
        <p:grpSpPr bwMode="auto">
          <a:xfrm>
            <a:off x="6705600" y="3124200"/>
            <a:ext cx="609600" cy="533400"/>
            <a:chOff x="2160" y="2928"/>
            <a:chExt cx="384" cy="336"/>
          </a:xfrm>
        </p:grpSpPr>
        <p:sp>
          <p:nvSpPr>
            <p:cNvPr id="141451" name="Line 80"/>
            <p:cNvSpPr>
              <a:spLocks noChangeShapeType="1"/>
            </p:cNvSpPr>
            <p:nvPr/>
          </p:nvSpPr>
          <p:spPr bwMode="auto">
            <a:xfrm>
              <a:off x="2160" y="3033"/>
              <a:ext cx="384" cy="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52" name="Line 81"/>
            <p:cNvSpPr>
              <a:spLocks noChangeShapeType="1"/>
            </p:cNvSpPr>
            <p:nvPr/>
          </p:nvSpPr>
          <p:spPr bwMode="auto">
            <a:xfrm>
              <a:off x="2160" y="3159"/>
              <a:ext cx="384" cy="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53" name="Line 82"/>
            <p:cNvSpPr>
              <a:spLocks noChangeShapeType="1"/>
            </p:cNvSpPr>
            <p:nvPr/>
          </p:nvSpPr>
          <p:spPr bwMode="auto">
            <a:xfrm>
              <a:off x="2265" y="2928"/>
              <a:ext cx="0" cy="336"/>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54" name="Line 83"/>
            <p:cNvSpPr>
              <a:spLocks noChangeShapeType="1"/>
            </p:cNvSpPr>
            <p:nvPr/>
          </p:nvSpPr>
          <p:spPr bwMode="auto">
            <a:xfrm>
              <a:off x="2430" y="2928"/>
              <a:ext cx="0" cy="336"/>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41335" name="Group 84"/>
          <p:cNvGrpSpPr>
            <a:grpSpLocks/>
          </p:cNvGrpSpPr>
          <p:nvPr/>
        </p:nvGrpSpPr>
        <p:grpSpPr bwMode="auto">
          <a:xfrm>
            <a:off x="7848600" y="3124200"/>
            <a:ext cx="609600" cy="533400"/>
            <a:chOff x="2160" y="2928"/>
            <a:chExt cx="384" cy="336"/>
          </a:xfrm>
        </p:grpSpPr>
        <p:sp>
          <p:nvSpPr>
            <p:cNvPr id="141447" name="Line 85"/>
            <p:cNvSpPr>
              <a:spLocks noChangeShapeType="1"/>
            </p:cNvSpPr>
            <p:nvPr/>
          </p:nvSpPr>
          <p:spPr bwMode="auto">
            <a:xfrm>
              <a:off x="2160" y="3033"/>
              <a:ext cx="384" cy="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48" name="Line 86"/>
            <p:cNvSpPr>
              <a:spLocks noChangeShapeType="1"/>
            </p:cNvSpPr>
            <p:nvPr/>
          </p:nvSpPr>
          <p:spPr bwMode="auto">
            <a:xfrm>
              <a:off x="2160" y="3159"/>
              <a:ext cx="384" cy="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49" name="Line 87"/>
            <p:cNvSpPr>
              <a:spLocks noChangeShapeType="1"/>
            </p:cNvSpPr>
            <p:nvPr/>
          </p:nvSpPr>
          <p:spPr bwMode="auto">
            <a:xfrm>
              <a:off x="2265" y="2928"/>
              <a:ext cx="0" cy="336"/>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50" name="Line 88"/>
            <p:cNvSpPr>
              <a:spLocks noChangeShapeType="1"/>
            </p:cNvSpPr>
            <p:nvPr/>
          </p:nvSpPr>
          <p:spPr bwMode="auto">
            <a:xfrm>
              <a:off x="2430" y="2928"/>
              <a:ext cx="0" cy="336"/>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41336" name="Group 89"/>
          <p:cNvGrpSpPr>
            <a:grpSpLocks/>
          </p:cNvGrpSpPr>
          <p:nvPr/>
        </p:nvGrpSpPr>
        <p:grpSpPr bwMode="auto">
          <a:xfrm>
            <a:off x="1981200" y="1905000"/>
            <a:ext cx="138113" cy="142875"/>
            <a:chOff x="2811" y="2688"/>
            <a:chExt cx="165" cy="144"/>
          </a:xfrm>
        </p:grpSpPr>
        <p:sp>
          <p:nvSpPr>
            <p:cNvPr id="141445" name="Line 90"/>
            <p:cNvSpPr>
              <a:spLocks noChangeShapeType="1"/>
            </p:cNvSpPr>
            <p:nvPr/>
          </p:nvSpPr>
          <p:spPr bwMode="auto">
            <a:xfrm flipH="1">
              <a:off x="2811" y="2688"/>
              <a:ext cx="144" cy="144"/>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46" name="Line 91"/>
            <p:cNvSpPr>
              <a:spLocks noChangeShapeType="1"/>
            </p:cNvSpPr>
            <p:nvPr/>
          </p:nvSpPr>
          <p:spPr bwMode="auto">
            <a:xfrm>
              <a:off x="2811" y="2688"/>
              <a:ext cx="165" cy="135"/>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41337" name="Group 92"/>
          <p:cNvGrpSpPr>
            <a:grpSpLocks/>
          </p:cNvGrpSpPr>
          <p:nvPr/>
        </p:nvGrpSpPr>
        <p:grpSpPr bwMode="auto">
          <a:xfrm>
            <a:off x="4724400" y="2057400"/>
            <a:ext cx="138113" cy="142875"/>
            <a:chOff x="2811" y="2688"/>
            <a:chExt cx="165" cy="144"/>
          </a:xfrm>
        </p:grpSpPr>
        <p:sp>
          <p:nvSpPr>
            <p:cNvPr id="141443" name="Line 93"/>
            <p:cNvSpPr>
              <a:spLocks noChangeShapeType="1"/>
            </p:cNvSpPr>
            <p:nvPr/>
          </p:nvSpPr>
          <p:spPr bwMode="auto">
            <a:xfrm flipH="1">
              <a:off x="2811" y="2688"/>
              <a:ext cx="144" cy="144"/>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44" name="Line 94"/>
            <p:cNvSpPr>
              <a:spLocks noChangeShapeType="1"/>
            </p:cNvSpPr>
            <p:nvPr/>
          </p:nvSpPr>
          <p:spPr bwMode="auto">
            <a:xfrm>
              <a:off x="2811" y="2688"/>
              <a:ext cx="165" cy="135"/>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41338" name="Group 95"/>
          <p:cNvGrpSpPr>
            <a:grpSpLocks/>
          </p:cNvGrpSpPr>
          <p:nvPr/>
        </p:nvGrpSpPr>
        <p:grpSpPr bwMode="auto">
          <a:xfrm>
            <a:off x="7315200" y="2057400"/>
            <a:ext cx="138113" cy="142875"/>
            <a:chOff x="2811" y="2688"/>
            <a:chExt cx="165" cy="144"/>
          </a:xfrm>
        </p:grpSpPr>
        <p:sp>
          <p:nvSpPr>
            <p:cNvPr id="141441" name="Line 96"/>
            <p:cNvSpPr>
              <a:spLocks noChangeShapeType="1"/>
            </p:cNvSpPr>
            <p:nvPr/>
          </p:nvSpPr>
          <p:spPr bwMode="auto">
            <a:xfrm flipH="1">
              <a:off x="2811" y="2688"/>
              <a:ext cx="144" cy="1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42" name="Line 97"/>
            <p:cNvSpPr>
              <a:spLocks noChangeShapeType="1"/>
            </p:cNvSpPr>
            <p:nvPr/>
          </p:nvSpPr>
          <p:spPr bwMode="auto">
            <a:xfrm>
              <a:off x="2811" y="2688"/>
              <a:ext cx="165" cy="13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41339" name="Group 98"/>
          <p:cNvGrpSpPr>
            <a:grpSpLocks/>
          </p:cNvGrpSpPr>
          <p:nvPr/>
        </p:nvGrpSpPr>
        <p:grpSpPr bwMode="auto">
          <a:xfrm>
            <a:off x="6934200" y="3319463"/>
            <a:ext cx="138113" cy="142875"/>
            <a:chOff x="2811" y="2688"/>
            <a:chExt cx="165" cy="144"/>
          </a:xfrm>
        </p:grpSpPr>
        <p:sp>
          <p:nvSpPr>
            <p:cNvPr id="141439" name="Line 99"/>
            <p:cNvSpPr>
              <a:spLocks noChangeShapeType="1"/>
            </p:cNvSpPr>
            <p:nvPr/>
          </p:nvSpPr>
          <p:spPr bwMode="auto">
            <a:xfrm flipH="1">
              <a:off x="2811" y="2688"/>
              <a:ext cx="144" cy="144"/>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40" name="Line 100"/>
            <p:cNvSpPr>
              <a:spLocks noChangeShapeType="1"/>
            </p:cNvSpPr>
            <p:nvPr/>
          </p:nvSpPr>
          <p:spPr bwMode="auto">
            <a:xfrm>
              <a:off x="2811" y="2688"/>
              <a:ext cx="165" cy="135"/>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41340" name="Group 101"/>
          <p:cNvGrpSpPr>
            <a:grpSpLocks/>
          </p:cNvGrpSpPr>
          <p:nvPr/>
        </p:nvGrpSpPr>
        <p:grpSpPr bwMode="auto">
          <a:xfrm>
            <a:off x="8077200" y="3324225"/>
            <a:ext cx="138113" cy="142875"/>
            <a:chOff x="2811" y="2688"/>
            <a:chExt cx="165" cy="144"/>
          </a:xfrm>
        </p:grpSpPr>
        <p:sp>
          <p:nvSpPr>
            <p:cNvPr id="141437" name="Line 102"/>
            <p:cNvSpPr>
              <a:spLocks noChangeShapeType="1"/>
            </p:cNvSpPr>
            <p:nvPr/>
          </p:nvSpPr>
          <p:spPr bwMode="auto">
            <a:xfrm flipH="1">
              <a:off x="2811" y="2688"/>
              <a:ext cx="144" cy="144"/>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38" name="Line 103"/>
            <p:cNvSpPr>
              <a:spLocks noChangeShapeType="1"/>
            </p:cNvSpPr>
            <p:nvPr/>
          </p:nvSpPr>
          <p:spPr bwMode="auto">
            <a:xfrm>
              <a:off x="2811" y="2688"/>
              <a:ext cx="165" cy="135"/>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41341" name="Group 104"/>
          <p:cNvGrpSpPr>
            <a:grpSpLocks/>
          </p:cNvGrpSpPr>
          <p:nvPr/>
        </p:nvGrpSpPr>
        <p:grpSpPr bwMode="auto">
          <a:xfrm>
            <a:off x="304800" y="3200400"/>
            <a:ext cx="138113" cy="142875"/>
            <a:chOff x="2811" y="2688"/>
            <a:chExt cx="165" cy="144"/>
          </a:xfrm>
        </p:grpSpPr>
        <p:sp>
          <p:nvSpPr>
            <p:cNvPr id="141435" name="Line 105"/>
            <p:cNvSpPr>
              <a:spLocks noChangeShapeType="1"/>
            </p:cNvSpPr>
            <p:nvPr/>
          </p:nvSpPr>
          <p:spPr bwMode="auto">
            <a:xfrm flipH="1">
              <a:off x="2811" y="2688"/>
              <a:ext cx="144" cy="144"/>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36" name="Line 106"/>
            <p:cNvSpPr>
              <a:spLocks noChangeShapeType="1"/>
            </p:cNvSpPr>
            <p:nvPr/>
          </p:nvSpPr>
          <p:spPr bwMode="auto">
            <a:xfrm>
              <a:off x="2811" y="2688"/>
              <a:ext cx="165" cy="135"/>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41342" name="Group 107"/>
          <p:cNvGrpSpPr>
            <a:grpSpLocks/>
          </p:cNvGrpSpPr>
          <p:nvPr/>
        </p:nvGrpSpPr>
        <p:grpSpPr bwMode="auto">
          <a:xfrm>
            <a:off x="1150938" y="3213100"/>
            <a:ext cx="138112" cy="142875"/>
            <a:chOff x="2811" y="2688"/>
            <a:chExt cx="165" cy="144"/>
          </a:xfrm>
        </p:grpSpPr>
        <p:sp>
          <p:nvSpPr>
            <p:cNvPr id="141433" name="Line 108"/>
            <p:cNvSpPr>
              <a:spLocks noChangeShapeType="1"/>
            </p:cNvSpPr>
            <p:nvPr/>
          </p:nvSpPr>
          <p:spPr bwMode="auto">
            <a:xfrm flipH="1">
              <a:off x="2811" y="2688"/>
              <a:ext cx="144" cy="1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34" name="Line 109"/>
            <p:cNvSpPr>
              <a:spLocks noChangeShapeType="1"/>
            </p:cNvSpPr>
            <p:nvPr/>
          </p:nvSpPr>
          <p:spPr bwMode="auto">
            <a:xfrm>
              <a:off x="2811" y="2688"/>
              <a:ext cx="165" cy="13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41343" name="Group 110"/>
          <p:cNvGrpSpPr>
            <a:grpSpLocks/>
          </p:cNvGrpSpPr>
          <p:nvPr/>
        </p:nvGrpSpPr>
        <p:grpSpPr bwMode="auto">
          <a:xfrm>
            <a:off x="1974850" y="3187700"/>
            <a:ext cx="138113" cy="142875"/>
            <a:chOff x="2811" y="2688"/>
            <a:chExt cx="165" cy="144"/>
          </a:xfrm>
        </p:grpSpPr>
        <p:sp>
          <p:nvSpPr>
            <p:cNvPr id="141431" name="Line 111"/>
            <p:cNvSpPr>
              <a:spLocks noChangeShapeType="1"/>
            </p:cNvSpPr>
            <p:nvPr/>
          </p:nvSpPr>
          <p:spPr bwMode="auto">
            <a:xfrm flipH="1">
              <a:off x="2811" y="2688"/>
              <a:ext cx="144" cy="144"/>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32" name="Line 112"/>
            <p:cNvSpPr>
              <a:spLocks noChangeShapeType="1"/>
            </p:cNvSpPr>
            <p:nvPr/>
          </p:nvSpPr>
          <p:spPr bwMode="auto">
            <a:xfrm>
              <a:off x="2811" y="2688"/>
              <a:ext cx="165" cy="135"/>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41344" name="Group 113"/>
          <p:cNvGrpSpPr>
            <a:grpSpLocks/>
          </p:cNvGrpSpPr>
          <p:nvPr/>
        </p:nvGrpSpPr>
        <p:grpSpPr bwMode="auto">
          <a:xfrm>
            <a:off x="2743200" y="3200400"/>
            <a:ext cx="138113" cy="142875"/>
            <a:chOff x="2811" y="2688"/>
            <a:chExt cx="165" cy="144"/>
          </a:xfrm>
        </p:grpSpPr>
        <p:sp>
          <p:nvSpPr>
            <p:cNvPr id="141429" name="Line 114"/>
            <p:cNvSpPr>
              <a:spLocks noChangeShapeType="1"/>
            </p:cNvSpPr>
            <p:nvPr/>
          </p:nvSpPr>
          <p:spPr bwMode="auto">
            <a:xfrm flipH="1">
              <a:off x="2811" y="2688"/>
              <a:ext cx="144" cy="144"/>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30" name="Line 115"/>
            <p:cNvSpPr>
              <a:spLocks noChangeShapeType="1"/>
            </p:cNvSpPr>
            <p:nvPr/>
          </p:nvSpPr>
          <p:spPr bwMode="auto">
            <a:xfrm>
              <a:off x="2811" y="2688"/>
              <a:ext cx="165" cy="135"/>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41345" name="Group 116"/>
          <p:cNvGrpSpPr>
            <a:grpSpLocks/>
          </p:cNvGrpSpPr>
          <p:nvPr/>
        </p:nvGrpSpPr>
        <p:grpSpPr bwMode="auto">
          <a:xfrm>
            <a:off x="3581400" y="3200400"/>
            <a:ext cx="138113" cy="142875"/>
            <a:chOff x="2811" y="2688"/>
            <a:chExt cx="165" cy="144"/>
          </a:xfrm>
        </p:grpSpPr>
        <p:sp>
          <p:nvSpPr>
            <p:cNvPr id="141427" name="Line 117"/>
            <p:cNvSpPr>
              <a:spLocks noChangeShapeType="1"/>
            </p:cNvSpPr>
            <p:nvPr/>
          </p:nvSpPr>
          <p:spPr bwMode="auto">
            <a:xfrm flipH="1">
              <a:off x="2811" y="2688"/>
              <a:ext cx="144" cy="144"/>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28" name="Line 118"/>
            <p:cNvSpPr>
              <a:spLocks noChangeShapeType="1"/>
            </p:cNvSpPr>
            <p:nvPr/>
          </p:nvSpPr>
          <p:spPr bwMode="auto">
            <a:xfrm>
              <a:off x="2811" y="2688"/>
              <a:ext cx="165" cy="135"/>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41346" name="Group 119"/>
          <p:cNvGrpSpPr>
            <a:grpSpLocks/>
          </p:cNvGrpSpPr>
          <p:nvPr/>
        </p:nvGrpSpPr>
        <p:grpSpPr bwMode="auto">
          <a:xfrm>
            <a:off x="5029200" y="4876800"/>
            <a:ext cx="138113" cy="142875"/>
            <a:chOff x="2811" y="2688"/>
            <a:chExt cx="165" cy="144"/>
          </a:xfrm>
        </p:grpSpPr>
        <p:sp>
          <p:nvSpPr>
            <p:cNvPr id="141425" name="Line 120"/>
            <p:cNvSpPr>
              <a:spLocks noChangeShapeType="1"/>
            </p:cNvSpPr>
            <p:nvPr/>
          </p:nvSpPr>
          <p:spPr bwMode="auto">
            <a:xfrm flipH="1">
              <a:off x="2811" y="2688"/>
              <a:ext cx="144" cy="144"/>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26" name="Line 121"/>
            <p:cNvSpPr>
              <a:spLocks noChangeShapeType="1"/>
            </p:cNvSpPr>
            <p:nvPr/>
          </p:nvSpPr>
          <p:spPr bwMode="auto">
            <a:xfrm>
              <a:off x="2811" y="2688"/>
              <a:ext cx="165" cy="135"/>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41347" name="Group 122"/>
          <p:cNvGrpSpPr>
            <a:grpSpLocks/>
          </p:cNvGrpSpPr>
          <p:nvPr/>
        </p:nvGrpSpPr>
        <p:grpSpPr bwMode="auto">
          <a:xfrm>
            <a:off x="4267200" y="4876800"/>
            <a:ext cx="138113" cy="142875"/>
            <a:chOff x="2811" y="2688"/>
            <a:chExt cx="165" cy="144"/>
          </a:xfrm>
        </p:grpSpPr>
        <p:sp>
          <p:nvSpPr>
            <p:cNvPr id="141423" name="Line 123"/>
            <p:cNvSpPr>
              <a:spLocks noChangeShapeType="1"/>
            </p:cNvSpPr>
            <p:nvPr/>
          </p:nvSpPr>
          <p:spPr bwMode="auto">
            <a:xfrm flipH="1">
              <a:off x="2811" y="2688"/>
              <a:ext cx="144" cy="144"/>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24" name="Line 124"/>
            <p:cNvSpPr>
              <a:spLocks noChangeShapeType="1"/>
            </p:cNvSpPr>
            <p:nvPr/>
          </p:nvSpPr>
          <p:spPr bwMode="auto">
            <a:xfrm>
              <a:off x="2811" y="2688"/>
              <a:ext cx="165" cy="135"/>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41348" name="Group 125"/>
          <p:cNvGrpSpPr>
            <a:grpSpLocks/>
          </p:cNvGrpSpPr>
          <p:nvPr/>
        </p:nvGrpSpPr>
        <p:grpSpPr bwMode="auto">
          <a:xfrm>
            <a:off x="3429000" y="4876800"/>
            <a:ext cx="138113" cy="142875"/>
            <a:chOff x="2811" y="2688"/>
            <a:chExt cx="165" cy="144"/>
          </a:xfrm>
        </p:grpSpPr>
        <p:sp>
          <p:nvSpPr>
            <p:cNvPr id="141421" name="Line 126"/>
            <p:cNvSpPr>
              <a:spLocks noChangeShapeType="1"/>
            </p:cNvSpPr>
            <p:nvPr/>
          </p:nvSpPr>
          <p:spPr bwMode="auto">
            <a:xfrm flipH="1">
              <a:off x="2811" y="2688"/>
              <a:ext cx="144" cy="1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22" name="Line 127"/>
            <p:cNvSpPr>
              <a:spLocks noChangeShapeType="1"/>
            </p:cNvSpPr>
            <p:nvPr/>
          </p:nvSpPr>
          <p:spPr bwMode="auto">
            <a:xfrm>
              <a:off x="2811" y="2688"/>
              <a:ext cx="165" cy="13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41349" name="Group 128"/>
          <p:cNvGrpSpPr>
            <a:grpSpLocks/>
          </p:cNvGrpSpPr>
          <p:nvPr/>
        </p:nvGrpSpPr>
        <p:grpSpPr bwMode="auto">
          <a:xfrm>
            <a:off x="6551613" y="4868863"/>
            <a:ext cx="138112" cy="142875"/>
            <a:chOff x="2811" y="2688"/>
            <a:chExt cx="165" cy="144"/>
          </a:xfrm>
        </p:grpSpPr>
        <p:sp>
          <p:nvSpPr>
            <p:cNvPr id="141419" name="Line 129"/>
            <p:cNvSpPr>
              <a:spLocks noChangeShapeType="1"/>
            </p:cNvSpPr>
            <p:nvPr/>
          </p:nvSpPr>
          <p:spPr bwMode="auto">
            <a:xfrm flipH="1">
              <a:off x="2811" y="2688"/>
              <a:ext cx="144" cy="144"/>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20" name="Line 130"/>
            <p:cNvSpPr>
              <a:spLocks noChangeShapeType="1"/>
            </p:cNvSpPr>
            <p:nvPr/>
          </p:nvSpPr>
          <p:spPr bwMode="auto">
            <a:xfrm>
              <a:off x="2811" y="2688"/>
              <a:ext cx="165" cy="135"/>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141350" name="Oval 131"/>
          <p:cNvSpPr>
            <a:spLocks noChangeArrowheads="1"/>
          </p:cNvSpPr>
          <p:nvPr/>
        </p:nvSpPr>
        <p:spPr bwMode="auto">
          <a:xfrm>
            <a:off x="6781800" y="4848225"/>
            <a:ext cx="138113" cy="147638"/>
          </a:xfrm>
          <a:prstGeom prst="ellipse">
            <a:avLst/>
          </a:prstGeom>
          <a:noFill/>
          <a:ln w="9525">
            <a:solidFill>
              <a:srgbClr val="0000CC"/>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41351" name="Oval 132"/>
          <p:cNvSpPr>
            <a:spLocks noChangeArrowheads="1"/>
          </p:cNvSpPr>
          <p:nvPr/>
        </p:nvSpPr>
        <p:spPr bwMode="auto">
          <a:xfrm>
            <a:off x="5486400" y="4648200"/>
            <a:ext cx="138113" cy="147638"/>
          </a:xfrm>
          <a:prstGeom prst="ellipse">
            <a:avLst/>
          </a:prstGeom>
          <a:noFill/>
          <a:ln w="9525">
            <a:solidFill>
              <a:srgbClr val="0000CC"/>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41352" name="Oval 133"/>
          <p:cNvSpPr>
            <a:spLocks noChangeArrowheads="1"/>
          </p:cNvSpPr>
          <p:nvPr/>
        </p:nvSpPr>
        <p:spPr bwMode="auto">
          <a:xfrm>
            <a:off x="4500563" y="4652963"/>
            <a:ext cx="138112" cy="147637"/>
          </a:xfrm>
          <a:prstGeom prst="ellipse">
            <a:avLst/>
          </a:prstGeom>
          <a:noFill/>
          <a:ln w="9525">
            <a:solidFill>
              <a:srgbClr val="0000CC"/>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41353" name="Oval 134"/>
          <p:cNvSpPr>
            <a:spLocks noChangeArrowheads="1"/>
          </p:cNvSpPr>
          <p:nvPr/>
        </p:nvSpPr>
        <p:spPr bwMode="auto">
          <a:xfrm>
            <a:off x="3419475" y="4652963"/>
            <a:ext cx="138113" cy="147637"/>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41354" name="Oval 135"/>
          <p:cNvSpPr>
            <a:spLocks noChangeArrowheads="1"/>
          </p:cNvSpPr>
          <p:nvPr/>
        </p:nvSpPr>
        <p:spPr bwMode="auto">
          <a:xfrm>
            <a:off x="304800" y="3429000"/>
            <a:ext cx="138113" cy="147638"/>
          </a:xfrm>
          <a:prstGeom prst="ellipse">
            <a:avLst/>
          </a:prstGeom>
          <a:noFill/>
          <a:ln w="9525">
            <a:solidFill>
              <a:srgbClr val="0000CC"/>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41355" name="Oval 136"/>
          <p:cNvSpPr>
            <a:spLocks noChangeArrowheads="1"/>
          </p:cNvSpPr>
          <p:nvPr/>
        </p:nvSpPr>
        <p:spPr bwMode="auto">
          <a:xfrm>
            <a:off x="1143000" y="3581400"/>
            <a:ext cx="138113" cy="14763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41356" name="Oval 137"/>
          <p:cNvSpPr>
            <a:spLocks noChangeArrowheads="1"/>
          </p:cNvSpPr>
          <p:nvPr/>
        </p:nvSpPr>
        <p:spPr bwMode="auto">
          <a:xfrm>
            <a:off x="2195513" y="3573463"/>
            <a:ext cx="138112" cy="147637"/>
          </a:xfrm>
          <a:prstGeom prst="ellipse">
            <a:avLst/>
          </a:prstGeom>
          <a:noFill/>
          <a:ln w="9525">
            <a:solidFill>
              <a:srgbClr val="0000CC"/>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41357" name="Oval 138"/>
          <p:cNvSpPr>
            <a:spLocks noChangeArrowheads="1"/>
          </p:cNvSpPr>
          <p:nvPr/>
        </p:nvSpPr>
        <p:spPr bwMode="auto">
          <a:xfrm>
            <a:off x="3200400" y="3581400"/>
            <a:ext cx="138113" cy="147638"/>
          </a:xfrm>
          <a:prstGeom prst="ellipse">
            <a:avLst/>
          </a:prstGeom>
          <a:noFill/>
          <a:ln w="9525">
            <a:solidFill>
              <a:srgbClr val="0000CC"/>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41358" name="Oval 139"/>
          <p:cNvSpPr>
            <a:spLocks noChangeArrowheads="1"/>
          </p:cNvSpPr>
          <p:nvPr/>
        </p:nvSpPr>
        <p:spPr bwMode="auto">
          <a:xfrm>
            <a:off x="3816350" y="3429000"/>
            <a:ext cx="138113" cy="147638"/>
          </a:xfrm>
          <a:prstGeom prst="ellipse">
            <a:avLst/>
          </a:prstGeom>
          <a:noFill/>
          <a:ln w="9525">
            <a:solidFill>
              <a:srgbClr val="0000CC"/>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41359" name="Oval 140"/>
          <p:cNvSpPr>
            <a:spLocks noChangeArrowheads="1"/>
          </p:cNvSpPr>
          <p:nvPr/>
        </p:nvSpPr>
        <p:spPr bwMode="auto">
          <a:xfrm>
            <a:off x="6705600" y="3124200"/>
            <a:ext cx="138113" cy="147638"/>
          </a:xfrm>
          <a:prstGeom prst="ellipse">
            <a:avLst/>
          </a:prstGeom>
          <a:noFill/>
          <a:ln w="9525">
            <a:solidFill>
              <a:srgbClr val="0000CC"/>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41360" name="Oval 141"/>
          <p:cNvSpPr>
            <a:spLocks noChangeArrowheads="1"/>
          </p:cNvSpPr>
          <p:nvPr/>
        </p:nvSpPr>
        <p:spPr bwMode="auto">
          <a:xfrm>
            <a:off x="7848600" y="3309938"/>
            <a:ext cx="138113" cy="147637"/>
          </a:xfrm>
          <a:prstGeom prst="ellipse">
            <a:avLst/>
          </a:prstGeom>
          <a:noFill/>
          <a:ln w="9525">
            <a:solidFill>
              <a:srgbClr val="0000CC"/>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41361" name="Text Box 142"/>
          <p:cNvSpPr txBox="1">
            <a:spLocks noChangeArrowheads="1"/>
          </p:cNvSpPr>
          <p:nvPr/>
        </p:nvSpPr>
        <p:spPr bwMode="auto">
          <a:xfrm>
            <a:off x="5105400" y="381000"/>
            <a:ext cx="609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solidFill>
                  <a:srgbClr val="0000CC"/>
                </a:solidFill>
                <a:latin typeface="Times New Roman" pitchFamily="18" charset="0"/>
              </a:rPr>
              <a:t>S</a:t>
            </a:r>
            <a:r>
              <a:rPr kumimoji="1" lang="en-US" altLang="zh-CN" sz="2400" baseline="-25000">
                <a:solidFill>
                  <a:srgbClr val="0000CC"/>
                </a:solidFill>
                <a:latin typeface="Times New Roman" pitchFamily="18" charset="0"/>
              </a:rPr>
              <a:t>0</a:t>
            </a:r>
          </a:p>
        </p:txBody>
      </p:sp>
      <p:sp>
        <p:nvSpPr>
          <p:cNvPr id="141362" name="Text Box 143"/>
          <p:cNvSpPr txBox="1">
            <a:spLocks noChangeArrowheads="1"/>
          </p:cNvSpPr>
          <p:nvPr/>
        </p:nvSpPr>
        <p:spPr bwMode="auto">
          <a:xfrm>
            <a:off x="4176713" y="692150"/>
            <a:ext cx="304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solidFill>
                  <a:srgbClr val="0000CC"/>
                </a:solidFill>
                <a:latin typeface="Times New Roman" pitchFamily="18" charset="0"/>
              </a:rPr>
              <a:t>1</a:t>
            </a:r>
          </a:p>
        </p:txBody>
      </p:sp>
      <p:sp>
        <p:nvSpPr>
          <p:cNvPr id="141363" name="Text Box 144"/>
          <p:cNvSpPr txBox="1">
            <a:spLocks noChangeArrowheads="1"/>
          </p:cNvSpPr>
          <p:nvPr/>
        </p:nvSpPr>
        <p:spPr bwMode="auto">
          <a:xfrm>
            <a:off x="2514600" y="1752600"/>
            <a:ext cx="594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solidFill>
                  <a:srgbClr val="0000CC"/>
                </a:solidFill>
                <a:latin typeface="Times New Roman" pitchFamily="18" charset="0"/>
              </a:rPr>
              <a:t>S</a:t>
            </a:r>
            <a:r>
              <a:rPr kumimoji="1" lang="en-US" altLang="zh-CN" sz="2400" baseline="-25000">
                <a:solidFill>
                  <a:srgbClr val="0000CC"/>
                </a:solidFill>
                <a:latin typeface="Times New Roman" pitchFamily="18" charset="0"/>
              </a:rPr>
              <a:t>1</a:t>
            </a:r>
            <a:r>
              <a:rPr kumimoji="1" lang="en-US" altLang="zh-CN" sz="2400">
                <a:solidFill>
                  <a:srgbClr val="0000CC"/>
                </a:solidFill>
                <a:latin typeface="Times New Roman" pitchFamily="18" charset="0"/>
              </a:rPr>
              <a:t>                                S</a:t>
            </a:r>
            <a:r>
              <a:rPr kumimoji="1" lang="en-US" altLang="zh-CN" sz="2400" baseline="-25000">
                <a:solidFill>
                  <a:srgbClr val="0000CC"/>
                </a:solidFill>
                <a:latin typeface="Times New Roman" pitchFamily="18" charset="0"/>
              </a:rPr>
              <a:t>2</a:t>
            </a:r>
            <a:r>
              <a:rPr kumimoji="1" lang="en-US" altLang="zh-CN" sz="2400">
                <a:solidFill>
                  <a:srgbClr val="0000CC"/>
                </a:solidFill>
                <a:latin typeface="Times New Roman" pitchFamily="18" charset="0"/>
              </a:rPr>
              <a:t>                           S</a:t>
            </a:r>
            <a:r>
              <a:rPr kumimoji="1" lang="en-US" altLang="zh-CN" sz="2400" baseline="-25000">
                <a:solidFill>
                  <a:srgbClr val="0000CC"/>
                </a:solidFill>
                <a:latin typeface="Times New Roman" pitchFamily="18" charset="0"/>
              </a:rPr>
              <a:t>3</a:t>
            </a:r>
          </a:p>
        </p:txBody>
      </p:sp>
      <p:sp>
        <p:nvSpPr>
          <p:cNvPr id="141364" name="Text Box 145"/>
          <p:cNvSpPr txBox="1">
            <a:spLocks noChangeArrowheads="1"/>
          </p:cNvSpPr>
          <p:nvPr/>
        </p:nvSpPr>
        <p:spPr bwMode="auto">
          <a:xfrm>
            <a:off x="1368425" y="1989138"/>
            <a:ext cx="4683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solidFill>
                  <a:srgbClr val="0000CC"/>
                </a:solidFill>
                <a:latin typeface="Times New Roman" pitchFamily="18" charset="0"/>
              </a:rPr>
              <a:t>-1 </a:t>
            </a:r>
          </a:p>
        </p:txBody>
      </p:sp>
      <p:sp>
        <p:nvSpPr>
          <p:cNvPr id="141365" name="Text Box 146"/>
          <p:cNvSpPr txBox="1">
            <a:spLocks noChangeArrowheads="1"/>
          </p:cNvSpPr>
          <p:nvPr/>
        </p:nvSpPr>
        <p:spPr bwMode="auto">
          <a:xfrm>
            <a:off x="179388" y="3644900"/>
            <a:ext cx="86534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solidFill>
                  <a:srgbClr val="0000CC"/>
                </a:solidFill>
                <a:latin typeface="Times New Roman" pitchFamily="18" charset="0"/>
              </a:rPr>
              <a:t>6-5=1 5-5=0 6-5=1 5-5=0 4-5=-1                              5-4=1      6-4=2</a:t>
            </a:r>
          </a:p>
        </p:txBody>
      </p:sp>
      <p:sp>
        <p:nvSpPr>
          <p:cNvPr id="141366" name="Text Box 147"/>
          <p:cNvSpPr txBox="1">
            <a:spLocks noChangeArrowheads="1"/>
          </p:cNvSpPr>
          <p:nvPr/>
        </p:nvSpPr>
        <p:spPr bwMode="auto">
          <a:xfrm>
            <a:off x="3124200" y="5257800"/>
            <a:ext cx="47244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dirty="0">
                <a:solidFill>
                  <a:srgbClr val="0000CC"/>
                </a:solidFill>
                <a:latin typeface="Times New Roman" pitchFamily="18" charset="0"/>
              </a:rPr>
              <a:t>5-6=-1 5-5=0 5-6=-1 6-6=0 4-6=-2</a:t>
            </a:r>
          </a:p>
          <a:p>
            <a:pPr eaLnBrk="1" hangingPunct="1">
              <a:spcBef>
                <a:spcPct val="50000"/>
              </a:spcBef>
            </a:pPr>
            <a:r>
              <a:rPr kumimoji="1" lang="en-US" altLang="zh-CN" sz="2400" dirty="0">
                <a:solidFill>
                  <a:srgbClr val="0000CC"/>
                </a:solidFill>
                <a:latin typeface="Times New Roman" pitchFamily="18" charset="0"/>
              </a:rPr>
              <a:t>      </a:t>
            </a:r>
            <a:r>
              <a:rPr kumimoji="1" lang="zh-CN" altLang="en-US" sz="2400" b="1" dirty="0" smtClean="0">
                <a:solidFill>
                  <a:srgbClr val="0000CC"/>
                </a:solidFill>
                <a:latin typeface="Times New Roman" pitchFamily="18" charset="0"/>
              </a:rPr>
              <a:t>一</a:t>
            </a:r>
            <a:r>
              <a:rPr kumimoji="1" lang="zh-CN" altLang="en-US" sz="2400" b="1" dirty="0">
                <a:solidFill>
                  <a:srgbClr val="0000CC"/>
                </a:solidFill>
                <a:latin typeface="Times New Roman" pitchFamily="18" charset="0"/>
              </a:rPr>
              <a:t>字</a:t>
            </a:r>
            <a:r>
              <a:rPr kumimoji="1" lang="zh-CN" altLang="en-US" sz="2400" b="1" dirty="0" smtClean="0">
                <a:solidFill>
                  <a:srgbClr val="0000CC"/>
                </a:solidFill>
                <a:latin typeface="Times New Roman" pitchFamily="18" charset="0"/>
              </a:rPr>
              <a:t>棋</a:t>
            </a:r>
            <a:r>
              <a:rPr kumimoji="1" lang="zh-CN" altLang="en-US" sz="2400" b="1" dirty="0">
                <a:solidFill>
                  <a:srgbClr val="0000CC"/>
                </a:solidFill>
                <a:latin typeface="Times New Roman" pitchFamily="18" charset="0"/>
              </a:rPr>
              <a:t>的极大极小搜索</a:t>
            </a:r>
          </a:p>
        </p:txBody>
      </p:sp>
      <p:sp>
        <p:nvSpPr>
          <p:cNvPr id="271508" name="Oval 148"/>
          <p:cNvSpPr>
            <a:spLocks noChangeArrowheads="1"/>
          </p:cNvSpPr>
          <p:nvPr/>
        </p:nvSpPr>
        <p:spPr bwMode="auto">
          <a:xfrm>
            <a:off x="7500938" y="1719263"/>
            <a:ext cx="533400" cy="533400"/>
          </a:xfrm>
          <a:prstGeom prst="ellipse">
            <a:avLst/>
          </a:pr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grpSp>
        <p:nvGrpSpPr>
          <p:cNvPr id="141368" name="Group 149"/>
          <p:cNvGrpSpPr>
            <a:grpSpLocks/>
          </p:cNvGrpSpPr>
          <p:nvPr/>
        </p:nvGrpSpPr>
        <p:grpSpPr bwMode="auto">
          <a:xfrm>
            <a:off x="609600" y="2438400"/>
            <a:ext cx="3276600" cy="685800"/>
            <a:chOff x="384" y="1536"/>
            <a:chExt cx="2064" cy="432"/>
          </a:xfrm>
        </p:grpSpPr>
        <p:sp>
          <p:nvSpPr>
            <p:cNvPr id="141413" name="Line 150"/>
            <p:cNvSpPr>
              <a:spLocks noChangeShapeType="1"/>
            </p:cNvSpPr>
            <p:nvPr/>
          </p:nvSpPr>
          <p:spPr bwMode="auto">
            <a:xfrm flipH="1">
              <a:off x="384" y="1536"/>
              <a:ext cx="1008" cy="432"/>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41414" name="Line 151"/>
            <p:cNvSpPr>
              <a:spLocks noChangeShapeType="1"/>
            </p:cNvSpPr>
            <p:nvPr/>
          </p:nvSpPr>
          <p:spPr bwMode="auto">
            <a:xfrm flipH="1">
              <a:off x="912" y="1536"/>
              <a:ext cx="480" cy="432"/>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41415" name="Line 152"/>
            <p:cNvSpPr>
              <a:spLocks noChangeShapeType="1"/>
            </p:cNvSpPr>
            <p:nvPr/>
          </p:nvSpPr>
          <p:spPr bwMode="auto">
            <a:xfrm>
              <a:off x="1392" y="1536"/>
              <a:ext cx="0" cy="432"/>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41416" name="Line 153"/>
            <p:cNvSpPr>
              <a:spLocks noChangeShapeType="1"/>
            </p:cNvSpPr>
            <p:nvPr/>
          </p:nvSpPr>
          <p:spPr bwMode="auto">
            <a:xfrm>
              <a:off x="1392" y="1536"/>
              <a:ext cx="528" cy="432"/>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41417" name="Line 154"/>
            <p:cNvSpPr>
              <a:spLocks noChangeShapeType="1"/>
            </p:cNvSpPr>
            <p:nvPr/>
          </p:nvSpPr>
          <p:spPr bwMode="auto">
            <a:xfrm>
              <a:off x="1392" y="1536"/>
              <a:ext cx="1056" cy="432"/>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41418" name="Freeform 155"/>
            <p:cNvSpPr>
              <a:spLocks/>
            </p:cNvSpPr>
            <p:nvPr/>
          </p:nvSpPr>
          <p:spPr bwMode="auto">
            <a:xfrm>
              <a:off x="1224" y="1611"/>
              <a:ext cx="333" cy="54"/>
            </a:xfrm>
            <a:custGeom>
              <a:avLst/>
              <a:gdLst>
                <a:gd name="T0" fmla="*/ 0 w 333"/>
                <a:gd name="T1" fmla="*/ 9 h 54"/>
                <a:gd name="T2" fmla="*/ 117 w 333"/>
                <a:gd name="T3" fmla="*/ 54 h 54"/>
                <a:gd name="T4" fmla="*/ 279 w 333"/>
                <a:gd name="T5" fmla="*/ 27 h 54"/>
                <a:gd name="T6" fmla="*/ 333 w 333"/>
                <a:gd name="T7" fmla="*/ 0 h 54"/>
                <a:gd name="T8" fmla="*/ 0 60000 65536"/>
                <a:gd name="T9" fmla="*/ 0 60000 65536"/>
                <a:gd name="T10" fmla="*/ 0 60000 65536"/>
                <a:gd name="T11" fmla="*/ 0 60000 65536"/>
                <a:gd name="T12" fmla="*/ 0 w 333"/>
                <a:gd name="T13" fmla="*/ 0 h 54"/>
                <a:gd name="T14" fmla="*/ 333 w 333"/>
                <a:gd name="T15" fmla="*/ 54 h 54"/>
              </a:gdLst>
              <a:ahLst/>
              <a:cxnLst>
                <a:cxn ang="T8">
                  <a:pos x="T0" y="T1"/>
                </a:cxn>
                <a:cxn ang="T9">
                  <a:pos x="T2" y="T3"/>
                </a:cxn>
                <a:cxn ang="T10">
                  <a:pos x="T4" y="T5"/>
                </a:cxn>
                <a:cxn ang="T11">
                  <a:pos x="T6" y="T7"/>
                </a:cxn>
              </a:cxnLst>
              <a:rect l="T12" t="T13" r="T14" b="T15"/>
              <a:pathLst>
                <a:path w="333" h="54">
                  <a:moveTo>
                    <a:pt x="0" y="9"/>
                  </a:moveTo>
                  <a:cubicBezTo>
                    <a:pt x="37" y="33"/>
                    <a:pt x="75" y="44"/>
                    <a:pt x="117" y="54"/>
                  </a:cubicBezTo>
                  <a:cubicBezTo>
                    <a:pt x="177" y="48"/>
                    <a:pt x="222" y="41"/>
                    <a:pt x="279" y="27"/>
                  </a:cubicBezTo>
                  <a:cubicBezTo>
                    <a:pt x="299" y="22"/>
                    <a:pt x="333" y="0"/>
                    <a:pt x="333" y="0"/>
                  </a:cubicBezTo>
                </a:path>
              </a:pathLst>
            </a:custGeom>
            <a:noFill/>
            <a:ln w="9525">
              <a:solidFill>
                <a:srgbClr val="0000CC"/>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141369" name="Group 156"/>
          <p:cNvGrpSpPr>
            <a:grpSpLocks/>
          </p:cNvGrpSpPr>
          <p:nvPr/>
        </p:nvGrpSpPr>
        <p:grpSpPr bwMode="auto">
          <a:xfrm>
            <a:off x="3733800" y="2362200"/>
            <a:ext cx="3048000" cy="2209800"/>
            <a:chOff x="2352" y="1488"/>
            <a:chExt cx="1920" cy="1392"/>
          </a:xfrm>
        </p:grpSpPr>
        <p:sp>
          <p:nvSpPr>
            <p:cNvPr id="141407" name="Line 157"/>
            <p:cNvSpPr>
              <a:spLocks noChangeShapeType="1"/>
            </p:cNvSpPr>
            <p:nvPr/>
          </p:nvSpPr>
          <p:spPr bwMode="auto">
            <a:xfrm flipH="1">
              <a:off x="2352" y="1488"/>
              <a:ext cx="816" cy="1392"/>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41408" name="Line 158"/>
            <p:cNvSpPr>
              <a:spLocks noChangeShapeType="1"/>
            </p:cNvSpPr>
            <p:nvPr/>
          </p:nvSpPr>
          <p:spPr bwMode="auto">
            <a:xfrm flipH="1">
              <a:off x="2784" y="1488"/>
              <a:ext cx="384" cy="1392"/>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41409" name="Line 159"/>
            <p:cNvSpPr>
              <a:spLocks noChangeShapeType="1"/>
            </p:cNvSpPr>
            <p:nvPr/>
          </p:nvSpPr>
          <p:spPr bwMode="auto">
            <a:xfrm>
              <a:off x="3168" y="1488"/>
              <a:ext cx="144" cy="1392"/>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41410" name="Line 160"/>
            <p:cNvSpPr>
              <a:spLocks noChangeShapeType="1"/>
            </p:cNvSpPr>
            <p:nvPr/>
          </p:nvSpPr>
          <p:spPr bwMode="auto">
            <a:xfrm>
              <a:off x="3168" y="1488"/>
              <a:ext cx="624" cy="1392"/>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41411" name="Line 161"/>
            <p:cNvSpPr>
              <a:spLocks noChangeShapeType="1"/>
            </p:cNvSpPr>
            <p:nvPr/>
          </p:nvSpPr>
          <p:spPr bwMode="auto">
            <a:xfrm>
              <a:off x="3168" y="1488"/>
              <a:ext cx="1104" cy="1392"/>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41412" name="Freeform 162"/>
            <p:cNvSpPr>
              <a:spLocks/>
            </p:cNvSpPr>
            <p:nvPr/>
          </p:nvSpPr>
          <p:spPr bwMode="auto">
            <a:xfrm>
              <a:off x="3087" y="1629"/>
              <a:ext cx="189" cy="42"/>
            </a:xfrm>
            <a:custGeom>
              <a:avLst/>
              <a:gdLst>
                <a:gd name="T0" fmla="*/ 0 w 189"/>
                <a:gd name="T1" fmla="*/ 9 h 42"/>
                <a:gd name="T2" fmla="*/ 126 w 189"/>
                <a:gd name="T3" fmla="*/ 27 h 42"/>
                <a:gd name="T4" fmla="*/ 189 w 189"/>
                <a:gd name="T5" fmla="*/ 0 h 42"/>
                <a:gd name="T6" fmla="*/ 0 60000 65536"/>
                <a:gd name="T7" fmla="*/ 0 60000 65536"/>
                <a:gd name="T8" fmla="*/ 0 60000 65536"/>
                <a:gd name="T9" fmla="*/ 0 w 189"/>
                <a:gd name="T10" fmla="*/ 0 h 42"/>
                <a:gd name="T11" fmla="*/ 189 w 189"/>
                <a:gd name="T12" fmla="*/ 42 h 42"/>
              </a:gdLst>
              <a:ahLst/>
              <a:cxnLst>
                <a:cxn ang="T6">
                  <a:pos x="T0" y="T1"/>
                </a:cxn>
                <a:cxn ang="T7">
                  <a:pos x="T2" y="T3"/>
                </a:cxn>
                <a:cxn ang="T8">
                  <a:pos x="T4" y="T5"/>
                </a:cxn>
              </a:cxnLst>
              <a:rect l="T9" t="T10" r="T11" b="T12"/>
              <a:pathLst>
                <a:path w="189" h="42">
                  <a:moveTo>
                    <a:pt x="0" y="9"/>
                  </a:moveTo>
                  <a:cubicBezTo>
                    <a:pt x="50" y="42"/>
                    <a:pt x="59" y="35"/>
                    <a:pt x="126" y="27"/>
                  </a:cubicBezTo>
                  <a:cubicBezTo>
                    <a:pt x="184" y="8"/>
                    <a:pt x="167" y="22"/>
                    <a:pt x="189" y="0"/>
                  </a:cubicBezTo>
                </a:path>
              </a:pathLst>
            </a:custGeom>
            <a:noFill/>
            <a:ln w="9525">
              <a:solidFill>
                <a:srgbClr val="0000CC"/>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141370" name="Group 163"/>
          <p:cNvGrpSpPr>
            <a:grpSpLocks/>
          </p:cNvGrpSpPr>
          <p:nvPr/>
        </p:nvGrpSpPr>
        <p:grpSpPr bwMode="auto">
          <a:xfrm>
            <a:off x="7010400" y="2362200"/>
            <a:ext cx="1066800" cy="685800"/>
            <a:chOff x="4416" y="1488"/>
            <a:chExt cx="672" cy="432"/>
          </a:xfrm>
        </p:grpSpPr>
        <p:sp>
          <p:nvSpPr>
            <p:cNvPr id="141404" name="Line 164"/>
            <p:cNvSpPr>
              <a:spLocks noChangeShapeType="1"/>
            </p:cNvSpPr>
            <p:nvPr/>
          </p:nvSpPr>
          <p:spPr bwMode="auto">
            <a:xfrm flipH="1">
              <a:off x="4416" y="1488"/>
              <a:ext cx="240" cy="432"/>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41405" name="Line 165"/>
            <p:cNvSpPr>
              <a:spLocks noChangeShapeType="1"/>
            </p:cNvSpPr>
            <p:nvPr/>
          </p:nvSpPr>
          <p:spPr bwMode="auto">
            <a:xfrm>
              <a:off x="4656" y="1488"/>
              <a:ext cx="432" cy="432"/>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41406" name="Freeform 166"/>
            <p:cNvSpPr>
              <a:spLocks/>
            </p:cNvSpPr>
            <p:nvPr/>
          </p:nvSpPr>
          <p:spPr bwMode="auto">
            <a:xfrm>
              <a:off x="4617" y="1566"/>
              <a:ext cx="117" cy="40"/>
            </a:xfrm>
            <a:custGeom>
              <a:avLst/>
              <a:gdLst>
                <a:gd name="T0" fmla="*/ 0 w 117"/>
                <a:gd name="T1" fmla="*/ 9 h 40"/>
                <a:gd name="T2" fmla="*/ 117 w 117"/>
                <a:gd name="T3" fmla="*/ 0 h 40"/>
                <a:gd name="T4" fmla="*/ 0 60000 65536"/>
                <a:gd name="T5" fmla="*/ 0 60000 65536"/>
                <a:gd name="T6" fmla="*/ 0 w 117"/>
                <a:gd name="T7" fmla="*/ 0 h 40"/>
                <a:gd name="T8" fmla="*/ 117 w 117"/>
                <a:gd name="T9" fmla="*/ 40 h 40"/>
              </a:gdLst>
              <a:ahLst/>
              <a:cxnLst>
                <a:cxn ang="T4">
                  <a:pos x="T0" y="T1"/>
                </a:cxn>
                <a:cxn ang="T5">
                  <a:pos x="T2" y="T3"/>
                </a:cxn>
              </a:cxnLst>
              <a:rect l="T6" t="T7" r="T8" b="T9"/>
              <a:pathLst>
                <a:path w="117" h="40">
                  <a:moveTo>
                    <a:pt x="0" y="9"/>
                  </a:moveTo>
                  <a:cubicBezTo>
                    <a:pt x="45" y="24"/>
                    <a:pt x="77" y="40"/>
                    <a:pt x="117" y="0"/>
                  </a:cubicBezTo>
                </a:path>
              </a:pathLst>
            </a:custGeom>
            <a:noFill/>
            <a:ln w="9525">
              <a:solidFill>
                <a:srgbClr val="0000CC"/>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sp>
        <p:nvSpPr>
          <p:cNvPr id="141371" name="Text Box 167"/>
          <p:cNvSpPr txBox="1">
            <a:spLocks noChangeArrowheads="1"/>
          </p:cNvSpPr>
          <p:nvPr/>
        </p:nvSpPr>
        <p:spPr bwMode="auto">
          <a:xfrm>
            <a:off x="7162800" y="2819400"/>
            <a:ext cx="1676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solidFill>
                  <a:srgbClr val="0000CC"/>
                </a:solidFill>
                <a:latin typeface="Times New Roman" pitchFamily="18" charset="0"/>
              </a:rPr>
              <a:t>S</a:t>
            </a:r>
            <a:r>
              <a:rPr kumimoji="1" lang="en-US" altLang="zh-CN" sz="2400" baseline="-25000">
                <a:solidFill>
                  <a:srgbClr val="0000CC"/>
                </a:solidFill>
                <a:latin typeface="Times New Roman" pitchFamily="18" charset="0"/>
              </a:rPr>
              <a:t>4</a:t>
            </a:r>
            <a:r>
              <a:rPr kumimoji="1" lang="en-US" altLang="zh-CN" sz="2400">
                <a:solidFill>
                  <a:srgbClr val="0000CC"/>
                </a:solidFill>
                <a:latin typeface="Times New Roman" pitchFamily="18" charset="0"/>
              </a:rPr>
              <a:t>          S</a:t>
            </a:r>
            <a:r>
              <a:rPr kumimoji="1" lang="en-US" altLang="zh-CN" sz="2400" baseline="-25000">
                <a:solidFill>
                  <a:srgbClr val="0000CC"/>
                </a:solidFill>
                <a:latin typeface="Times New Roman" pitchFamily="18" charset="0"/>
              </a:rPr>
              <a:t>5</a:t>
            </a:r>
          </a:p>
        </p:txBody>
      </p:sp>
      <p:sp>
        <p:nvSpPr>
          <p:cNvPr id="141372" name="Text Box 168"/>
          <p:cNvSpPr txBox="1">
            <a:spLocks noChangeArrowheads="1"/>
          </p:cNvSpPr>
          <p:nvPr/>
        </p:nvSpPr>
        <p:spPr bwMode="auto">
          <a:xfrm>
            <a:off x="4140200" y="1952625"/>
            <a:ext cx="4683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solidFill>
                  <a:srgbClr val="0000CC"/>
                </a:solidFill>
                <a:latin typeface="Times New Roman" pitchFamily="18" charset="0"/>
              </a:rPr>
              <a:t>-2 </a:t>
            </a:r>
          </a:p>
        </p:txBody>
      </p:sp>
      <p:sp>
        <p:nvSpPr>
          <p:cNvPr id="141373" name="Text Box 169"/>
          <p:cNvSpPr txBox="1">
            <a:spLocks noChangeArrowheads="1"/>
          </p:cNvSpPr>
          <p:nvPr/>
        </p:nvSpPr>
        <p:spPr bwMode="auto">
          <a:xfrm>
            <a:off x="6624638" y="1844675"/>
            <a:ext cx="4333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solidFill>
                  <a:srgbClr val="0000CC"/>
                </a:solidFill>
                <a:latin typeface="Times New Roman" pitchFamily="18" charset="0"/>
              </a:rPr>
              <a:t>1 </a:t>
            </a:r>
          </a:p>
        </p:txBody>
      </p:sp>
      <p:grpSp>
        <p:nvGrpSpPr>
          <p:cNvPr id="141374" name="Group 170"/>
          <p:cNvGrpSpPr>
            <a:grpSpLocks/>
          </p:cNvGrpSpPr>
          <p:nvPr/>
        </p:nvGrpSpPr>
        <p:grpSpPr bwMode="auto">
          <a:xfrm>
            <a:off x="7092950" y="1844675"/>
            <a:ext cx="609600" cy="533400"/>
            <a:chOff x="2160" y="2928"/>
            <a:chExt cx="384" cy="336"/>
          </a:xfrm>
        </p:grpSpPr>
        <p:sp>
          <p:nvSpPr>
            <p:cNvPr id="141400" name="Line 171"/>
            <p:cNvSpPr>
              <a:spLocks noChangeShapeType="1"/>
            </p:cNvSpPr>
            <p:nvPr/>
          </p:nvSpPr>
          <p:spPr bwMode="auto">
            <a:xfrm>
              <a:off x="2160" y="3033"/>
              <a:ext cx="384" cy="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01" name="Line 172"/>
            <p:cNvSpPr>
              <a:spLocks noChangeShapeType="1"/>
            </p:cNvSpPr>
            <p:nvPr/>
          </p:nvSpPr>
          <p:spPr bwMode="auto">
            <a:xfrm>
              <a:off x="2160" y="3159"/>
              <a:ext cx="384" cy="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02" name="Line 173"/>
            <p:cNvSpPr>
              <a:spLocks noChangeShapeType="1"/>
            </p:cNvSpPr>
            <p:nvPr/>
          </p:nvSpPr>
          <p:spPr bwMode="auto">
            <a:xfrm>
              <a:off x="2265" y="2928"/>
              <a:ext cx="0" cy="336"/>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403" name="Line 174"/>
            <p:cNvSpPr>
              <a:spLocks noChangeShapeType="1"/>
            </p:cNvSpPr>
            <p:nvPr/>
          </p:nvSpPr>
          <p:spPr bwMode="auto">
            <a:xfrm>
              <a:off x="2430" y="2928"/>
              <a:ext cx="0" cy="336"/>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41375" name="Group 175"/>
          <p:cNvGrpSpPr>
            <a:grpSpLocks/>
          </p:cNvGrpSpPr>
          <p:nvPr/>
        </p:nvGrpSpPr>
        <p:grpSpPr bwMode="auto">
          <a:xfrm>
            <a:off x="7315200" y="2057400"/>
            <a:ext cx="138113" cy="142875"/>
            <a:chOff x="2811" y="2688"/>
            <a:chExt cx="165" cy="144"/>
          </a:xfrm>
        </p:grpSpPr>
        <p:sp>
          <p:nvSpPr>
            <p:cNvPr id="141398" name="Line 176"/>
            <p:cNvSpPr>
              <a:spLocks noChangeShapeType="1"/>
            </p:cNvSpPr>
            <p:nvPr/>
          </p:nvSpPr>
          <p:spPr bwMode="auto">
            <a:xfrm flipH="1">
              <a:off x="2811" y="2688"/>
              <a:ext cx="144" cy="144"/>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399" name="Line 177"/>
            <p:cNvSpPr>
              <a:spLocks noChangeShapeType="1"/>
            </p:cNvSpPr>
            <p:nvPr/>
          </p:nvSpPr>
          <p:spPr bwMode="auto">
            <a:xfrm>
              <a:off x="2811" y="2688"/>
              <a:ext cx="165" cy="135"/>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41376" name="Group 178"/>
          <p:cNvGrpSpPr>
            <a:grpSpLocks/>
          </p:cNvGrpSpPr>
          <p:nvPr/>
        </p:nvGrpSpPr>
        <p:grpSpPr bwMode="auto">
          <a:xfrm>
            <a:off x="1158875" y="3205163"/>
            <a:ext cx="138113" cy="142875"/>
            <a:chOff x="2811" y="2688"/>
            <a:chExt cx="165" cy="144"/>
          </a:xfrm>
        </p:grpSpPr>
        <p:sp>
          <p:nvSpPr>
            <p:cNvPr id="141396" name="Line 179"/>
            <p:cNvSpPr>
              <a:spLocks noChangeShapeType="1"/>
            </p:cNvSpPr>
            <p:nvPr/>
          </p:nvSpPr>
          <p:spPr bwMode="auto">
            <a:xfrm flipH="1">
              <a:off x="2811" y="2688"/>
              <a:ext cx="144" cy="144"/>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397" name="Line 180"/>
            <p:cNvSpPr>
              <a:spLocks noChangeShapeType="1"/>
            </p:cNvSpPr>
            <p:nvPr/>
          </p:nvSpPr>
          <p:spPr bwMode="auto">
            <a:xfrm>
              <a:off x="2811" y="2688"/>
              <a:ext cx="165" cy="135"/>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141377" name="Oval 181"/>
          <p:cNvSpPr>
            <a:spLocks noChangeArrowheads="1"/>
          </p:cNvSpPr>
          <p:nvPr/>
        </p:nvSpPr>
        <p:spPr bwMode="auto">
          <a:xfrm>
            <a:off x="1150938" y="3573463"/>
            <a:ext cx="138112" cy="147637"/>
          </a:xfrm>
          <a:prstGeom prst="ellipse">
            <a:avLst/>
          </a:prstGeom>
          <a:noFill/>
          <a:ln w="9525">
            <a:solidFill>
              <a:srgbClr val="0000CC"/>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grpSp>
        <p:nvGrpSpPr>
          <p:cNvPr id="141378" name="Group 182"/>
          <p:cNvGrpSpPr>
            <a:grpSpLocks/>
          </p:cNvGrpSpPr>
          <p:nvPr/>
        </p:nvGrpSpPr>
        <p:grpSpPr bwMode="auto">
          <a:xfrm>
            <a:off x="3419475" y="4652963"/>
            <a:ext cx="609600" cy="533400"/>
            <a:chOff x="2160" y="2928"/>
            <a:chExt cx="384" cy="336"/>
          </a:xfrm>
        </p:grpSpPr>
        <p:sp>
          <p:nvSpPr>
            <p:cNvPr id="141392" name="Line 183"/>
            <p:cNvSpPr>
              <a:spLocks noChangeShapeType="1"/>
            </p:cNvSpPr>
            <p:nvPr/>
          </p:nvSpPr>
          <p:spPr bwMode="auto">
            <a:xfrm>
              <a:off x="2160" y="3033"/>
              <a:ext cx="384" cy="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393" name="Line 184"/>
            <p:cNvSpPr>
              <a:spLocks noChangeShapeType="1"/>
            </p:cNvSpPr>
            <p:nvPr/>
          </p:nvSpPr>
          <p:spPr bwMode="auto">
            <a:xfrm>
              <a:off x="2160" y="3159"/>
              <a:ext cx="384" cy="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394" name="Line 185"/>
            <p:cNvSpPr>
              <a:spLocks noChangeShapeType="1"/>
            </p:cNvSpPr>
            <p:nvPr/>
          </p:nvSpPr>
          <p:spPr bwMode="auto">
            <a:xfrm>
              <a:off x="2265" y="2928"/>
              <a:ext cx="0" cy="336"/>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395" name="Line 186"/>
            <p:cNvSpPr>
              <a:spLocks noChangeShapeType="1"/>
            </p:cNvSpPr>
            <p:nvPr/>
          </p:nvSpPr>
          <p:spPr bwMode="auto">
            <a:xfrm>
              <a:off x="2430" y="2928"/>
              <a:ext cx="0" cy="336"/>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41379" name="Group 187"/>
          <p:cNvGrpSpPr>
            <a:grpSpLocks/>
          </p:cNvGrpSpPr>
          <p:nvPr/>
        </p:nvGrpSpPr>
        <p:grpSpPr bwMode="auto">
          <a:xfrm>
            <a:off x="3419475" y="4881563"/>
            <a:ext cx="138113" cy="142875"/>
            <a:chOff x="2811" y="2688"/>
            <a:chExt cx="165" cy="144"/>
          </a:xfrm>
        </p:grpSpPr>
        <p:sp>
          <p:nvSpPr>
            <p:cNvPr id="141390" name="Line 188"/>
            <p:cNvSpPr>
              <a:spLocks noChangeShapeType="1"/>
            </p:cNvSpPr>
            <p:nvPr/>
          </p:nvSpPr>
          <p:spPr bwMode="auto">
            <a:xfrm flipH="1">
              <a:off x="2811" y="2688"/>
              <a:ext cx="144" cy="144"/>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391" name="Line 189"/>
            <p:cNvSpPr>
              <a:spLocks noChangeShapeType="1"/>
            </p:cNvSpPr>
            <p:nvPr/>
          </p:nvSpPr>
          <p:spPr bwMode="auto">
            <a:xfrm>
              <a:off x="2811" y="2688"/>
              <a:ext cx="165" cy="135"/>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141380" name="Oval 190"/>
          <p:cNvSpPr>
            <a:spLocks noChangeArrowheads="1"/>
          </p:cNvSpPr>
          <p:nvPr/>
        </p:nvSpPr>
        <p:spPr bwMode="auto">
          <a:xfrm>
            <a:off x="3409950" y="4657725"/>
            <a:ext cx="138113" cy="147638"/>
          </a:xfrm>
          <a:prstGeom prst="ellipse">
            <a:avLst/>
          </a:prstGeom>
          <a:noFill/>
          <a:ln w="9525">
            <a:solidFill>
              <a:srgbClr val="0000CC"/>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grpSp>
        <p:nvGrpSpPr>
          <p:cNvPr id="141381" name="Group 191"/>
          <p:cNvGrpSpPr>
            <a:grpSpLocks/>
          </p:cNvGrpSpPr>
          <p:nvPr/>
        </p:nvGrpSpPr>
        <p:grpSpPr bwMode="auto">
          <a:xfrm>
            <a:off x="5795963" y="4848225"/>
            <a:ext cx="138112" cy="142875"/>
            <a:chOff x="2811" y="2688"/>
            <a:chExt cx="165" cy="144"/>
          </a:xfrm>
        </p:grpSpPr>
        <p:sp>
          <p:nvSpPr>
            <p:cNvPr id="141388" name="Line 192"/>
            <p:cNvSpPr>
              <a:spLocks noChangeShapeType="1"/>
            </p:cNvSpPr>
            <p:nvPr/>
          </p:nvSpPr>
          <p:spPr bwMode="auto">
            <a:xfrm flipH="1">
              <a:off x="2811" y="2688"/>
              <a:ext cx="144" cy="144"/>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389" name="Line 193"/>
            <p:cNvSpPr>
              <a:spLocks noChangeShapeType="1"/>
            </p:cNvSpPr>
            <p:nvPr/>
          </p:nvSpPr>
          <p:spPr bwMode="auto">
            <a:xfrm>
              <a:off x="2811" y="2688"/>
              <a:ext cx="165" cy="135"/>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141382" name="Oval 194"/>
          <p:cNvSpPr>
            <a:spLocks noChangeArrowheads="1"/>
          </p:cNvSpPr>
          <p:nvPr/>
        </p:nvSpPr>
        <p:spPr bwMode="auto">
          <a:xfrm>
            <a:off x="6253163" y="4857750"/>
            <a:ext cx="138112" cy="147638"/>
          </a:xfrm>
          <a:prstGeom prst="ellipse">
            <a:avLst/>
          </a:prstGeom>
          <a:noFill/>
          <a:ln w="9525">
            <a:solidFill>
              <a:srgbClr val="0000CC"/>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grpSp>
        <p:nvGrpSpPr>
          <p:cNvPr id="141383" name="Group 195"/>
          <p:cNvGrpSpPr>
            <a:grpSpLocks/>
          </p:cNvGrpSpPr>
          <p:nvPr/>
        </p:nvGrpSpPr>
        <p:grpSpPr bwMode="auto">
          <a:xfrm>
            <a:off x="5795963" y="4652963"/>
            <a:ext cx="609600" cy="533400"/>
            <a:chOff x="2160" y="2928"/>
            <a:chExt cx="384" cy="336"/>
          </a:xfrm>
        </p:grpSpPr>
        <p:sp>
          <p:nvSpPr>
            <p:cNvPr id="141384" name="Line 196"/>
            <p:cNvSpPr>
              <a:spLocks noChangeShapeType="1"/>
            </p:cNvSpPr>
            <p:nvPr/>
          </p:nvSpPr>
          <p:spPr bwMode="auto">
            <a:xfrm>
              <a:off x="2160" y="3033"/>
              <a:ext cx="384" cy="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385" name="Line 197"/>
            <p:cNvSpPr>
              <a:spLocks noChangeShapeType="1"/>
            </p:cNvSpPr>
            <p:nvPr/>
          </p:nvSpPr>
          <p:spPr bwMode="auto">
            <a:xfrm>
              <a:off x="2160" y="3159"/>
              <a:ext cx="384" cy="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386" name="Line 198"/>
            <p:cNvSpPr>
              <a:spLocks noChangeShapeType="1"/>
            </p:cNvSpPr>
            <p:nvPr/>
          </p:nvSpPr>
          <p:spPr bwMode="auto">
            <a:xfrm>
              <a:off x="2265" y="2928"/>
              <a:ext cx="0" cy="336"/>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387" name="Line 199"/>
            <p:cNvSpPr>
              <a:spLocks noChangeShapeType="1"/>
            </p:cNvSpPr>
            <p:nvPr/>
          </p:nvSpPr>
          <p:spPr bwMode="auto">
            <a:xfrm>
              <a:off x="2430" y="2928"/>
              <a:ext cx="0" cy="336"/>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715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1508" grpId="0" animBg="1"/>
    </p:bld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9" name="Text Box 2"/>
          <p:cNvSpPr txBox="1">
            <a:spLocks noChangeArrowheads="1"/>
          </p:cNvSpPr>
          <p:nvPr/>
        </p:nvSpPr>
        <p:spPr bwMode="auto">
          <a:xfrm>
            <a:off x="142875" y="1273192"/>
            <a:ext cx="8712200" cy="255185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342900" indent="-342900" eaLnBrk="1" hangingPunct="1">
              <a:lnSpc>
                <a:spcPct val="105000"/>
              </a:lnSpc>
              <a:spcBef>
                <a:spcPts val="1200"/>
              </a:spcBef>
              <a:buFont typeface="Arial" pitchFamily="34" charset="0"/>
              <a:buChar char="•"/>
            </a:pPr>
            <a:r>
              <a:rPr kumimoji="1" lang="zh-CN" altLang="en-US" sz="2400" b="1" dirty="0" smtClean="0">
                <a:latin typeface="幼圆" pitchFamily="49" charset="-122"/>
                <a:ea typeface="幼圆" pitchFamily="49" charset="-122"/>
              </a:rPr>
              <a:t>极</a:t>
            </a:r>
            <a:r>
              <a:rPr kumimoji="1" lang="zh-CN" altLang="en-US" sz="2400" b="1" dirty="0">
                <a:latin typeface="幼圆" pitchFamily="49" charset="-122"/>
                <a:ea typeface="幼圆" pitchFamily="49" charset="-122"/>
              </a:rPr>
              <a:t>大极小过程是</a:t>
            </a:r>
            <a:r>
              <a:rPr kumimoji="1" lang="zh-CN" altLang="en-US" sz="2400" b="1" dirty="0">
                <a:solidFill>
                  <a:srgbClr val="3333FF"/>
                </a:solidFill>
                <a:latin typeface="幼圆" pitchFamily="49" charset="-122"/>
                <a:ea typeface="幼圆" pitchFamily="49" charset="-122"/>
              </a:rPr>
              <a:t>先生成与</a:t>
            </a:r>
            <a:r>
              <a:rPr kumimoji="1" lang="en-US" altLang="zh-CN" sz="2400" b="1" dirty="0">
                <a:solidFill>
                  <a:srgbClr val="3333FF"/>
                </a:solidFill>
                <a:latin typeface="幼圆" pitchFamily="49" charset="-122"/>
                <a:ea typeface="幼圆" pitchFamily="49" charset="-122"/>
              </a:rPr>
              <a:t>/</a:t>
            </a:r>
            <a:r>
              <a:rPr kumimoji="1" lang="zh-CN" altLang="en-US" sz="2400" b="1" dirty="0">
                <a:solidFill>
                  <a:srgbClr val="3333FF"/>
                </a:solidFill>
                <a:latin typeface="幼圆" pitchFamily="49" charset="-122"/>
                <a:ea typeface="幼圆" pitchFamily="49" charset="-122"/>
              </a:rPr>
              <a:t>或树，然后再计算</a:t>
            </a:r>
            <a:r>
              <a:rPr kumimoji="1" lang="zh-CN" altLang="en-US" sz="2400" b="1" dirty="0" smtClean="0">
                <a:solidFill>
                  <a:srgbClr val="3333FF"/>
                </a:solidFill>
                <a:latin typeface="幼圆" pitchFamily="49" charset="-122"/>
                <a:ea typeface="幼圆" pitchFamily="49" charset="-122"/>
              </a:rPr>
              <a:t>各结点的</a:t>
            </a:r>
            <a:r>
              <a:rPr kumimoji="1" lang="zh-CN" altLang="en-US" sz="2400" b="1" dirty="0">
                <a:solidFill>
                  <a:srgbClr val="3333FF"/>
                </a:solidFill>
                <a:latin typeface="幼圆" pitchFamily="49" charset="-122"/>
                <a:ea typeface="幼圆" pitchFamily="49" charset="-122"/>
              </a:rPr>
              <a:t>估值</a:t>
            </a:r>
            <a:r>
              <a:rPr kumimoji="1" lang="zh-CN" altLang="en-US" sz="2400" b="1" dirty="0">
                <a:latin typeface="幼圆" pitchFamily="49" charset="-122"/>
                <a:ea typeface="幼圆" pitchFamily="49" charset="-122"/>
              </a:rPr>
              <a:t>，这种</a:t>
            </a:r>
            <a:r>
              <a:rPr kumimoji="1" lang="zh-CN" altLang="en-US" sz="2400" b="1" dirty="0" smtClean="0">
                <a:latin typeface="幼圆" pitchFamily="49" charset="-122"/>
                <a:ea typeface="幼圆" pitchFamily="49" charset="-122"/>
              </a:rPr>
              <a:t>生成结点和</a:t>
            </a:r>
            <a:r>
              <a:rPr kumimoji="1" lang="zh-CN" altLang="en-US" sz="2400" b="1" dirty="0">
                <a:latin typeface="幼圆" pitchFamily="49" charset="-122"/>
                <a:ea typeface="幼圆" pitchFamily="49" charset="-122"/>
              </a:rPr>
              <a:t>计算估值相分离的搜索方式，</a:t>
            </a:r>
            <a:r>
              <a:rPr kumimoji="1" lang="zh-CN" altLang="en-US" sz="2400" b="1" dirty="0">
                <a:solidFill>
                  <a:srgbClr val="FF33CC"/>
                </a:solidFill>
                <a:effectLst>
                  <a:outerShdw blurRad="38100" dist="38100" dir="2700000" algn="tl">
                    <a:srgbClr val="000000">
                      <a:alpha val="43137"/>
                    </a:srgbClr>
                  </a:outerShdw>
                </a:effectLst>
                <a:latin typeface="幼圆" pitchFamily="49" charset="-122"/>
                <a:ea typeface="幼圆" pitchFamily="49" charset="-122"/>
              </a:rPr>
              <a:t>需要生成规定深度内的</a:t>
            </a:r>
            <a:r>
              <a:rPr kumimoji="1" lang="zh-CN" altLang="en-US" sz="2400" b="1" dirty="0" smtClean="0">
                <a:solidFill>
                  <a:srgbClr val="FF33CC"/>
                </a:solidFill>
                <a:effectLst>
                  <a:outerShdw blurRad="38100" dist="38100" dir="2700000" algn="tl">
                    <a:srgbClr val="000000">
                      <a:alpha val="43137"/>
                    </a:srgbClr>
                  </a:outerShdw>
                </a:effectLst>
                <a:latin typeface="幼圆" pitchFamily="49" charset="-122"/>
                <a:ea typeface="幼圆" pitchFamily="49" charset="-122"/>
              </a:rPr>
              <a:t>所有结点</a:t>
            </a:r>
            <a:r>
              <a:rPr kumimoji="1" lang="zh-CN" altLang="en-US" sz="2400" b="1" dirty="0" smtClean="0">
                <a:latin typeface="幼圆" pitchFamily="49" charset="-122"/>
                <a:ea typeface="幼圆" pitchFamily="49" charset="-122"/>
              </a:rPr>
              <a:t>，</a:t>
            </a:r>
            <a:r>
              <a:rPr kumimoji="1" lang="zh-CN" altLang="en-US" sz="2400" b="1" dirty="0">
                <a:latin typeface="幼圆" pitchFamily="49" charset="-122"/>
                <a:ea typeface="幼圆" pitchFamily="49" charset="-122"/>
              </a:rPr>
              <a:t>因此搜索效率较低。</a:t>
            </a:r>
          </a:p>
          <a:p>
            <a:pPr marL="342900" indent="-342900" eaLnBrk="1" hangingPunct="1">
              <a:lnSpc>
                <a:spcPct val="105000"/>
              </a:lnSpc>
              <a:spcBef>
                <a:spcPts val="1200"/>
              </a:spcBef>
              <a:buFont typeface="Arial" pitchFamily="34" charset="0"/>
              <a:buChar char="•"/>
            </a:pPr>
            <a:r>
              <a:rPr kumimoji="1" lang="en-US" altLang="zh-CN" sz="2400" b="1" dirty="0">
                <a:solidFill>
                  <a:srgbClr val="3333FF"/>
                </a:solidFill>
                <a:latin typeface="幼圆" pitchFamily="49" charset="-122"/>
                <a:ea typeface="幼圆" pitchFamily="49" charset="-122"/>
              </a:rPr>
              <a:t>α-β</a:t>
            </a:r>
            <a:r>
              <a:rPr kumimoji="1" lang="zh-CN" altLang="en-US" sz="2400" b="1" dirty="0" smtClean="0">
                <a:solidFill>
                  <a:srgbClr val="3333FF"/>
                </a:solidFill>
                <a:latin typeface="幼圆" pitchFamily="49" charset="-122"/>
                <a:ea typeface="幼圆" pitchFamily="49" charset="-122"/>
              </a:rPr>
              <a:t>剪枝：</a:t>
            </a:r>
            <a:r>
              <a:rPr kumimoji="1" lang="zh-CN" altLang="en-US" sz="2400" b="1" dirty="0" smtClean="0">
                <a:latin typeface="幼圆" pitchFamily="49" charset="-122"/>
                <a:ea typeface="幼圆" pitchFamily="49" charset="-122"/>
              </a:rPr>
              <a:t>边生成结点边对结点估值</a:t>
            </a:r>
            <a:r>
              <a:rPr kumimoji="1" lang="zh-CN" altLang="en-US" sz="2400" b="1" dirty="0">
                <a:latin typeface="幼圆" pitchFamily="49" charset="-122"/>
                <a:ea typeface="幼圆" pitchFamily="49" charset="-122"/>
              </a:rPr>
              <a:t>，并剪去一些没用的</a:t>
            </a:r>
            <a:r>
              <a:rPr kumimoji="1" lang="zh-CN" altLang="en-US" sz="2400" b="1" dirty="0" smtClean="0">
                <a:latin typeface="幼圆" pitchFamily="49" charset="-122"/>
                <a:ea typeface="幼圆" pitchFamily="49" charset="-122"/>
              </a:rPr>
              <a:t>分枝</a:t>
            </a:r>
            <a:endParaRPr kumimoji="1" lang="zh-CN" altLang="en-US" sz="2400" b="1" dirty="0">
              <a:latin typeface="幼圆" pitchFamily="49" charset="-122"/>
              <a:ea typeface="幼圆" pitchFamily="49" charset="-122"/>
            </a:endParaRPr>
          </a:p>
          <a:p>
            <a:pPr eaLnBrk="1" hangingPunct="1">
              <a:lnSpc>
                <a:spcPct val="105000"/>
              </a:lnSpc>
              <a:spcBef>
                <a:spcPct val="10000"/>
              </a:spcBef>
            </a:pPr>
            <a:endParaRPr kumimoji="1" lang="en-US" altLang="zh-CN" sz="2200" b="1" dirty="0">
              <a:solidFill>
                <a:srgbClr val="0000CC"/>
              </a:solidFill>
              <a:latin typeface="Times New Roman" pitchFamily="18" charset="0"/>
            </a:endParaRPr>
          </a:p>
        </p:txBody>
      </p:sp>
      <p:sp>
        <p:nvSpPr>
          <p:cNvPr id="142340" name="Rectangle 3"/>
          <p:cNvSpPr>
            <a:spLocks noChangeArrowheads="1"/>
          </p:cNvSpPr>
          <p:nvPr/>
        </p:nvSpPr>
        <p:spPr bwMode="auto">
          <a:xfrm>
            <a:off x="1187450" y="175122"/>
            <a:ext cx="662463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4400" b="1" dirty="0">
                <a:solidFill>
                  <a:schemeClr val="accent2"/>
                </a:solidFill>
                <a:latin typeface="方正姚体" pitchFamily="2" charset="-122"/>
                <a:ea typeface="方正姚体" pitchFamily="2" charset="-122"/>
                <a:cs typeface="+mj-cs"/>
              </a:rPr>
              <a:t>α-β</a:t>
            </a:r>
            <a:r>
              <a:rPr lang="zh-CN" altLang="en-US" sz="4400" b="1" dirty="0">
                <a:solidFill>
                  <a:schemeClr val="accent2"/>
                </a:solidFill>
                <a:latin typeface="方正姚体" pitchFamily="2" charset="-122"/>
                <a:ea typeface="方正姚体" pitchFamily="2" charset="-122"/>
                <a:cs typeface="+mj-cs"/>
              </a:rPr>
              <a:t>剪枝</a:t>
            </a:r>
          </a:p>
        </p:txBody>
      </p:sp>
      <p:grpSp>
        <p:nvGrpSpPr>
          <p:cNvPr id="2" name="Group 4"/>
          <p:cNvGrpSpPr>
            <a:grpSpLocks/>
          </p:cNvGrpSpPr>
          <p:nvPr/>
        </p:nvGrpSpPr>
        <p:grpSpPr bwMode="auto">
          <a:xfrm>
            <a:off x="3059113" y="3249613"/>
            <a:ext cx="3349091" cy="2667000"/>
            <a:chOff x="1776" y="1392"/>
            <a:chExt cx="2064" cy="2143"/>
          </a:xfrm>
        </p:grpSpPr>
        <p:sp>
          <p:nvSpPr>
            <p:cNvPr id="142343" name="Text Box 5"/>
            <p:cNvSpPr txBox="1">
              <a:spLocks noChangeArrowheads="1"/>
            </p:cNvSpPr>
            <p:nvPr/>
          </p:nvSpPr>
          <p:spPr bwMode="auto">
            <a:xfrm>
              <a:off x="1776" y="1392"/>
              <a:ext cx="1103" cy="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b="1">
                  <a:latin typeface="Times New Roman" pitchFamily="18" charset="0"/>
                </a:rPr>
                <a:t>局部返回值</a:t>
              </a:r>
            </a:p>
          </p:txBody>
        </p:sp>
        <p:sp>
          <p:nvSpPr>
            <p:cNvPr id="142344" name="Line 6"/>
            <p:cNvSpPr>
              <a:spLocks noChangeShapeType="1"/>
            </p:cNvSpPr>
            <p:nvPr/>
          </p:nvSpPr>
          <p:spPr bwMode="auto">
            <a:xfrm>
              <a:off x="2544" y="2640"/>
              <a:ext cx="144" cy="38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42345" name="Freeform 7"/>
            <p:cNvSpPr>
              <a:spLocks/>
            </p:cNvSpPr>
            <p:nvPr/>
          </p:nvSpPr>
          <p:spPr bwMode="auto">
            <a:xfrm>
              <a:off x="2544" y="3072"/>
              <a:ext cx="336" cy="48"/>
            </a:xfrm>
            <a:custGeom>
              <a:avLst/>
              <a:gdLst>
                <a:gd name="T0" fmla="*/ 0 w 528"/>
                <a:gd name="T1" fmla="*/ 26 h 104"/>
                <a:gd name="T2" fmla="*/ 122 w 528"/>
                <a:gd name="T3" fmla="*/ 4 h 104"/>
                <a:gd name="T4" fmla="*/ 214 w 528"/>
                <a:gd name="T5" fmla="*/ 48 h 104"/>
                <a:gd name="T6" fmla="*/ 336 w 528"/>
                <a:gd name="T7" fmla="*/ 4 h 104"/>
                <a:gd name="T8" fmla="*/ 0 60000 65536"/>
                <a:gd name="T9" fmla="*/ 0 60000 65536"/>
                <a:gd name="T10" fmla="*/ 0 60000 65536"/>
                <a:gd name="T11" fmla="*/ 0 60000 65536"/>
                <a:gd name="T12" fmla="*/ 0 w 528"/>
                <a:gd name="T13" fmla="*/ 0 h 104"/>
                <a:gd name="T14" fmla="*/ 528 w 528"/>
                <a:gd name="T15" fmla="*/ 104 h 104"/>
              </a:gdLst>
              <a:ahLst/>
              <a:cxnLst>
                <a:cxn ang="T8">
                  <a:pos x="T0" y="T1"/>
                </a:cxn>
                <a:cxn ang="T9">
                  <a:pos x="T2" y="T3"/>
                </a:cxn>
                <a:cxn ang="T10">
                  <a:pos x="T4" y="T5"/>
                </a:cxn>
                <a:cxn ang="T11">
                  <a:pos x="T6" y="T7"/>
                </a:cxn>
              </a:cxnLst>
              <a:rect l="T12" t="T13" r="T14" b="T15"/>
              <a:pathLst>
                <a:path w="528" h="104">
                  <a:moveTo>
                    <a:pt x="0" y="56"/>
                  </a:moveTo>
                  <a:cubicBezTo>
                    <a:pt x="68" y="28"/>
                    <a:pt x="136" y="0"/>
                    <a:pt x="192" y="8"/>
                  </a:cubicBezTo>
                  <a:cubicBezTo>
                    <a:pt x="248" y="16"/>
                    <a:pt x="280" y="104"/>
                    <a:pt x="336" y="104"/>
                  </a:cubicBezTo>
                  <a:cubicBezTo>
                    <a:pt x="392" y="104"/>
                    <a:pt x="488" y="32"/>
                    <a:pt x="528" y="8"/>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142346" name="Freeform 8"/>
            <p:cNvSpPr>
              <a:spLocks/>
            </p:cNvSpPr>
            <p:nvPr/>
          </p:nvSpPr>
          <p:spPr bwMode="auto">
            <a:xfrm>
              <a:off x="3120" y="3072"/>
              <a:ext cx="288" cy="48"/>
            </a:xfrm>
            <a:custGeom>
              <a:avLst/>
              <a:gdLst>
                <a:gd name="T0" fmla="*/ 0 w 528"/>
                <a:gd name="T1" fmla="*/ 26 h 104"/>
                <a:gd name="T2" fmla="*/ 105 w 528"/>
                <a:gd name="T3" fmla="*/ 4 h 104"/>
                <a:gd name="T4" fmla="*/ 183 w 528"/>
                <a:gd name="T5" fmla="*/ 48 h 104"/>
                <a:gd name="T6" fmla="*/ 288 w 528"/>
                <a:gd name="T7" fmla="*/ 4 h 104"/>
                <a:gd name="T8" fmla="*/ 0 60000 65536"/>
                <a:gd name="T9" fmla="*/ 0 60000 65536"/>
                <a:gd name="T10" fmla="*/ 0 60000 65536"/>
                <a:gd name="T11" fmla="*/ 0 60000 65536"/>
                <a:gd name="T12" fmla="*/ 0 w 528"/>
                <a:gd name="T13" fmla="*/ 0 h 104"/>
                <a:gd name="T14" fmla="*/ 528 w 528"/>
                <a:gd name="T15" fmla="*/ 104 h 104"/>
              </a:gdLst>
              <a:ahLst/>
              <a:cxnLst>
                <a:cxn ang="T8">
                  <a:pos x="T0" y="T1"/>
                </a:cxn>
                <a:cxn ang="T9">
                  <a:pos x="T2" y="T3"/>
                </a:cxn>
                <a:cxn ang="T10">
                  <a:pos x="T4" y="T5"/>
                </a:cxn>
                <a:cxn ang="T11">
                  <a:pos x="T6" y="T7"/>
                </a:cxn>
              </a:cxnLst>
              <a:rect l="T12" t="T13" r="T14" b="T15"/>
              <a:pathLst>
                <a:path w="528" h="104">
                  <a:moveTo>
                    <a:pt x="0" y="56"/>
                  </a:moveTo>
                  <a:cubicBezTo>
                    <a:pt x="68" y="28"/>
                    <a:pt x="136" y="0"/>
                    <a:pt x="192" y="8"/>
                  </a:cubicBezTo>
                  <a:cubicBezTo>
                    <a:pt x="248" y="16"/>
                    <a:pt x="280" y="104"/>
                    <a:pt x="336" y="104"/>
                  </a:cubicBezTo>
                  <a:cubicBezTo>
                    <a:pt x="392" y="104"/>
                    <a:pt x="488" y="32"/>
                    <a:pt x="528" y="8"/>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142347" name="Text Box 9"/>
            <p:cNvSpPr txBox="1">
              <a:spLocks noChangeArrowheads="1"/>
            </p:cNvSpPr>
            <p:nvPr/>
          </p:nvSpPr>
          <p:spPr bwMode="auto">
            <a:xfrm>
              <a:off x="2640" y="3168"/>
              <a:ext cx="932" cy="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b="1">
                <a:latin typeface="Times New Roman" pitchFamily="18" charset="0"/>
              </a:endParaRPr>
            </a:p>
          </p:txBody>
        </p:sp>
        <p:sp>
          <p:nvSpPr>
            <p:cNvPr id="142348" name="Freeform 10"/>
            <p:cNvSpPr>
              <a:spLocks/>
            </p:cNvSpPr>
            <p:nvPr/>
          </p:nvSpPr>
          <p:spPr bwMode="auto">
            <a:xfrm>
              <a:off x="2544" y="2688"/>
              <a:ext cx="672" cy="192"/>
            </a:xfrm>
            <a:custGeom>
              <a:avLst/>
              <a:gdLst>
                <a:gd name="T0" fmla="*/ 0 w 624"/>
                <a:gd name="T1" fmla="*/ 89 h 104"/>
                <a:gd name="T2" fmla="*/ 465 w 624"/>
                <a:gd name="T3" fmla="*/ 177 h 104"/>
                <a:gd name="T4" fmla="*/ 672 w 624"/>
                <a:gd name="T5" fmla="*/ 0 h 104"/>
                <a:gd name="T6" fmla="*/ 0 60000 65536"/>
                <a:gd name="T7" fmla="*/ 0 60000 65536"/>
                <a:gd name="T8" fmla="*/ 0 60000 65536"/>
                <a:gd name="T9" fmla="*/ 0 w 624"/>
                <a:gd name="T10" fmla="*/ 0 h 104"/>
                <a:gd name="T11" fmla="*/ 624 w 624"/>
                <a:gd name="T12" fmla="*/ 104 h 104"/>
              </a:gdLst>
              <a:ahLst/>
              <a:cxnLst>
                <a:cxn ang="T6">
                  <a:pos x="T0" y="T1"/>
                </a:cxn>
                <a:cxn ang="T7">
                  <a:pos x="T2" y="T3"/>
                </a:cxn>
                <a:cxn ang="T8">
                  <a:pos x="T4" y="T5"/>
                </a:cxn>
              </a:cxnLst>
              <a:rect l="T9" t="T10" r="T11" b="T12"/>
              <a:pathLst>
                <a:path w="624" h="104">
                  <a:moveTo>
                    <a:pt x="0" y="48"/>
                  </a:moveTo>
                  <a:cubicBezTo>
                    <a:pt x="164" y="76"/>
                    <a:pt x="328" y="104"/>
                    <a:pt x="432" y="96"/>
                  </a:cubicBezTo>
                  <a:cubicBezTo>
                    <a:pt x="536" y="88"/>
                    <a:pt x="580" y="44"/>
                    <a:pt x="624" y="0"/>
                  </a:cubicBezTo>
                </a:path>
              </a:pathLst>
            </a:custGeom>
            <a:noFill/>
            <a:ln w="9525">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142349" name="Freeform 11"/>
            <p:cNvSpPr>
              <a:spLocks/>
            </p:cNvSpPr>
            <p:nvPr/>
          </p:nvSpPr>
          <p:spPr bwMode="auto">
            <a:xfrm>
              <a:off x="2640" y="1824"/>
              <a:ext cx="576" cy="224"/>
            </a:xfrm>
            <a:custGeom>
              <a:avLst/>
              <a:gdLst>
                <a:gd name="T0" fmla="*/ 576 w 576"/>
                <a:gd name="T1" fmla="*/ 0 h 224"/>
                <a:gd name="T2" fmla="*/ 192 w 576"/>
                <a:gd name="T3" fmla="*/ 192 h 224"/>
                <a:gd name="T4" fmla="*/ 0 w 576"/>
                <a:gd name="T5" fmla="*/ 192 h 224"/>
                <a:gd name="T6" fmla="*/ 0 60000 65536"/>
                <a:gd name="T7" fmla="*/ 0 60000 65536"/>
                <a:gd name="T8" fmla="*/ 0 60000 65536"/>
                <a:gd name="T9" fmla="*/ 0 w 576"/>
                <a:gd name="T10" fmla="*/ 0 h 224"/>
                <a:gd name="T11" fmla="*/ 576 w 576"/>
                <a:gd name="T12" fmla="*/ 224 h 224"/>
              </a:gdLst>
              <a:ahLst/>
              <a:cxnLst>
                <a:cxn ang="T6">
                  <a:pos x="T0" y="T1"/>
                </a:cxn>
                <a:cxn ang="T7">
                  <a:pos x="T2" y="T3"/>
                </a:cxn>
                <a:cxn ang="T8">
                  <a:pos x="T4" y="T5"/>
                </a:cxn>
              </a:cxnLst>
              <a:rect l="T9" t="T10" r="T11" b="T12"/>
              <a:pathLst>
                <a:path w="576" h="224">
                  <a:moveTo>
                    <a:pt x="576" y="0"/>
                  </a:moveTo>
                  <a:cubicBezTo>
                    <a:pt x="432" y="80"/>
                    <a:pt x="288" y="160"/>
                    <a:pt x="192" y="192"/>
                  </a:cubicBezTo>
                  <a:cubicBezTo>
                    <a:pt x="96" y="224"/>
                    <a:pt x="48" y="208"/>
                    <a:pt x="0" y="192"/>
                  </a:cubicBezTo>
                </a:path>
              </a:pathLst>
            </a:custGeom>
            <a:noFill/>
            <a:ln w="9525">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142350" name="Line 12"/>
            <p:cNvSpPr>
              <a:spLocks noChangeShapeType="1"/>
            </p:cNvSpPr>
            <p:nvPr/>
          </p:nvSpPr>
          <p:spPr bwMode="auto">
            <a:xfrm flipH="1" flipV="1">
              <a:off x="2640" y="1824"/>
              <a:ext cx="528" cy="240"/>
            </a:xfrm>
            <a:prstGeom prst="line">
              <a:avLst/>
            </a:prstGeom>
            <a:noFill/>
            <a:ln w="9525">
              <a:solidFill>
                <a:schemeClr val="tx1"/>
              </a:solidFill>
              <a:prstDash val="lgDash"/>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142351" name="Line 13"/>
            <p:cNvSpPr>
              <a:spLocks noChangeShapeType="1"/>
            </p:cNvSpPr>
            <p:nvPr/>
          </p:nvSpPr>
          <p:spPr bwMode="auto">
            <a:xfrm flipV="1">
              <a:off x="2208" y="2640"/>
              <a:ext cx="288" cy="288"/>
            </a:xfrm>
            <a:prstGeom prst="line">
              <a:avLst/>
            </a:prstGeom>
            <a:noFill/>
            <a:ln w="9525">
              <a:solidFill>
                <a:schemeClr val="tx1"/>
              </a:solidFill>
              <a:prstDash val="lgDash"/>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grpSp>
          <p:nvGrpSpPr>
            <p:cNvPr id="142352" name="Group 14"/>
            <p:cNvGrpSpPr>
              <a:grpSpLocks/>
            </p:cNvGrpSpPr>
            <p:nvPr/>
          </p:nvGrpSpPr>
          <p:grpSpPr bwMode="auto">
            <a:xfrm>
              <a:off x="1968" y="1536"/>
              <a:ext cx="1872" cy="1770"/>
              <a:chOff x="3408" y="1968"/>
              <a:chExt cx="1872" cy="1770"/>
            </a:xfrm>
          </p:grpSpPr>
          <p:sp>
            <p:nvSpPr>
              <p:cNvPr id="142354" name="Oval 15"/>
              <p:cNvSpPr>
                <a:spLocks noChangeArrowheads="1"/>
              </p:cNvSpPr>
              <p:nvPr/>
            </p:nvSpPr>
            <p:spPr bwMode="auto">
              <a:xfrm>
                <a:off x="3840" y="2112"/>
                <a:ext cx="240" cy="288"/>
              </a:xfrm>
              <a:prstGeom prst="ellipse">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kumimoji="1" lang="en-US" altLang="zh-CN" sz="2400" b="1">
                    <a:latin typeface="Times New Roman" pitchFamily="18" charset="0"/>
                  </a:rPr>
                  <a:t>10</a:t>
                </a:r>
              </a:p>
            </p:txBody>
          </p:sp>
          <p:sp>
            <p:nvSpPr>
              <p:cNvPr id="142355" name="Oval 16"/>
              <p:cNvSpPr>
                <a:spLocks noChangeArrowheads="1"/>
              </p:cNvSpPr>
              <p:nvPr/>
            </p:nvSpPr>
            <p:spPr bwMode="auto">
              <a:xfrm>
                <a:off x="3840" y="2784"/>
                <a:ext cx="240" cy="288"/>
              </a:xfrm>
              <a:prstGeom prst="ellipse">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kumimoji="1" lang="en-US" altLang="zh-CN" sz="2400" b="1">
                    <a:latin typeface="Times New Roman" pitchFamily="18" charset="0"/>
                  </a:rPr>
                  <a:t>8</a:t>
                </a:r>
              </a:p>
            </p:txBody>
          </p:sp>
          <p:sp>
            <p:nvSpPr>
              <p:cNvPr id="142356" name="Oval 17"/>
              <p:cNvSpPr>
                <a:spLocks noChangeArrowheads="1"/>
              </p:cNvSpPr>
              <p:nvPr/>
            </p:nvSpPr>
            <p:spPr bwMode="auto">
              <a:xfrm>
                <a:off x="3408" y="3264"/>
                <a:ext cx="240" cy="288"/>
              </a:xfrm>
              <a:prstGeom prst="ellipse">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kumimoji="1" lang="en-US" altLang="zh-CN" sz="2400" b="1">
                    <a:latin typeface="Times New Roman" pitchFamily="18" charset="0"/>
                  </a:rPr>
                  <a:t>8</a:t>
                </a:r>
              </a:p>
            </p:txBody>
          </p:sp>
          <p:sp>
            <p:nvSpPr>
              <p:cNvPr id="142357" name="Oval 18"/>
              <p:cNvSpPr>
                <a:spLocks noChangeArrowheads="1"/>
              </p:cNvSpPr>
              <p:nvPr/>
            </p:nvSpPr>
            <p:spPr bwMode="auto">
              <a:xfrm>
                <a:off x="4560" y="2448"/>
                <a:ext cx="240" cy="288"/>
              </a:xfrm>
              <a:prstGeom prst="ellipse">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kumimoji="1" lang="en-US" altLang="zh-CN" sz="2400" b="1">
                    <a:latin typeface="Times New Roman" pitchFamily="18" charset="0"/>
                  </a:rPr>
                  <a:t>10</a:t>
                </a:r>
              </a:p>
            </p:txBody>
          </p:sp>
          <p:sp>
            <p:nvSpPr>
              <p:cNvPr id="142358" name="Text Box 19"/>
              <p:cNvSpPr txBox="1">
                <a:spLocks noChangeArrowheads="1"/>
              </p:cNvSpPr>
              <p:nvPr/>
            </p:nvSpPr>
            <p:spPr bwMode="auto">
              <a:xfrm>
                <a:off x="4080" y="2016"/>
                <a:ext cx="335" cy="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800" b="1">
                    <a:latin typeface="Times New Roman" pitchFamily="18" charset="0"/>
                  </a:rPr>
                  <a:t>m</a:t>
                </a:r>
              </a:p>
            </p:txBody>
          </p:sp>
          <p:sp>
            <p:nvSpPr>
              <p:cNvPr id="142359" name="Text Box 20"/>
              <p:cNvSpPr txBox="1">
                <a:spLocks noChangeArrowheads="1"/>
              </p:cNvSpPr>
              <p:nvPr/>
            </p:nvSpPr>
            <p:spPr bwMode="auto">
              <a:xfrm>
                <a:off x="4080" y="2641"/>
                <a:ext cx="335" cy="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800" b="1">
                    <a:latin typeface="Times New Roman" pitchFamily="18" charset="0"/>
                  </a:rPr>
                  <a:t>n</a:t>
                </a:r>
              </a:p>
            </p:txBody>
          </p:sp>
          <p:sp>
            <p:nvSpPr>
              <p:cNvPr id="142360" name="Line 21"/>
              <p:cNvSpPr>
                <a:spLocks noChangeShapeType="1"/>
              </p:cNvSpPr>
              <p:nvPr/>
            </p:nvSpPr>
            <p:spPr bwMode="auto">
              <a:xfrm>
                <a:off x="3984" y="2400"/>
                <a:ext cx="0" cy="38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42361" name="Line 22"/>
              <p:cNvSpPr>
                <a:spLocks noChangeShapeType="1"/>
              </p:cNvSpPr>
              <p:nvPr/>
            </p:nvSpPr>
            <p:spPr bwMode="auto">
              <a:xfrm>
                <a:off x="4032" y="2352"/>
                <a:ext cx="528" cy="24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42362" name="Line 23"/>
              <p:cNvSpPr>
                <a:spLocks noChangeShapeType="1"/>
              </p:cNvSpPr>
              <p:nvPr/>
            </p:nvSpPr>
            <p:spPr bwMode="auto">
              <a:xfrm flipH="1">
                <a:off x="3600" y="3024"/>
                <a:ext cx="288" cy="24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42363" name="Line 24"/>
              <p:cNvSpPr>
                <a:spLocks noChangeShapeType="1"/>
              </p:cNvSpPr>
              <p:nvPr/>
            </p:nvSpPr>
            <p:spPr bwMode="auto">
              <a:xfrm>
                <a:off x="4032" y="3024"/>
                <a:ext cx="672" cy="432"/>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42364" name="Text Box 25"/>
              <p:cNvSpPr txBox="1">
                <a:spLocks noChangeArrowheads="1"/>
              </p:cNvSpPr>
              <p:nvPr/>
            </p:nvSpPr>
            <p:spPr bwMode="auto">
              <a:xfrm>
                <a:off x="4463" y="2784"/>
                <a:ext cx="721" cy="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b="1">
                    <a:latin typeface="Times New Roman" pitchFamily="18" charset="0"/>
                  </a:rPr>
                  <a:t>与结点　</a:t>
                </a:r>
                <a:r>
                  <a:rPr kumimoji="1" lang="zh-CN" altLang="en-US" sz="2400" b="1">
                    <a:latin typeface="Times New Roman" pitchFamily="18" charset="0"/>
                    <a:ea typeface="Arial Unicode MS" pitchFamily="34" charset="-122"/>
                    <a:cs typeface="Arial Unicode MS" pitchFamily="34" charset="-122"/>
                  </a:rPr>
                  <a:t>≦</a:t>
                </a:r>
                <a:r>
                  <a:rPr kumimoji="1" lang="en-US" altLang="zh-CN" sz="2400" b="1">
                    <a:latin typeface="Times New Roman" pitchFamily="18" charset="0"/>
                    <a:ea typeface="Arial Unicode MS" pitchFamily="34" charset="-122"/>
                    <a:cs typeface="Arial Unicode MS" pitchFamily="34" charset="-122"/>
                  </a:rPr>
                  <a:t>8</a:t>
                </a:r>
              </a:p>
            </p:txBody>
          </p:sp>
          <p:sp>
            <p:nvSpPr>
              <p:cNvPr id="142365" name="Text Box 26"/>
              <p:cNvSpPr txBox="1">
                <a:spLocks noChangeArrowheads="1"/>
              </p:cNvSpPr>
              <p:nvPr/>
            </p:nvSpPr>
            <p:spPr bwMode="auto">
              <a:xfrm>
                <a:off x="4512" y="1968"/>
                <a:ext cx="768" cy="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b="1">
                    <a:latin typeface="Times New Roman" pitchFamily="18" charset="0"/>
                  </a:rPr>
                  <a:t>或结点</a:t>
                </a:r>
              </a:p>
            </p:txBody>
          </p:sp>
          <p:sp>
            <p:nvSpPr>
              <p:cNvPr id="142366" name="Line 27"/>
              <p:cNvSpPr>
                <a:spLocks noChangeShapeType="1"/>
              </p:cNvSpPr>
              <p:nvPr/>
            </p:nvSpPr>
            <p:spPr bwMode="auto">
              <a:xfrm flipH="1">
                <a:off x="3552" y="2976"/>
                <a:ext cx="288" cy="240"/>
              </a:xfrm>
              <a:prstGeom prst="line">
                <a:avLst/>
              </a:prstGeom>
              <a:noFill/>
              <a:ln w="28575">
                <a:solidFill>
                  <a:schemeClr val="tx1"/>
                </a:solidFill>
                <a:prstDash val="lgDash"/>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142367" name="Line 28"/>
              <p:cNvSpPr>
                <a:spLocks noChangeShapeType="1"/>
              </p:cNvSpPr>
              <p:nvPr/>
            </p:nvSpPr>
            <p:spPr bwMode="auto">
              <a:xfrm>
                <a:off x="3888" y="2352"/>
                <a:ext cx="0" cy="480"/>
              </a:xfrm>
              <a:prstGeom prst="line">
                <a:avLst/>
              </a:prstGeom>
              <a:noFill/>
              <a:ln w="28575">
                <a:solidFill>
                  <a:schemeClr val="tx1"/>
                </a:solidFill>
                <a:prstDash val="lgDash"/>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grpSp>
        <p:sp>
          <p:nvSpPr>
            <p:cNvPr id="142353" name="Freeform 29"/>
            <p:cNvSpPr>
              <a:spLocks/>
            </p:cNvSpPr>
            <p:nvPr/>
          </p:nvSpPr>
          <p:spPr bwMode="auto">
            <a:xfrm>
              <a:off x="2352" y="2688"/>
              <a:ext cx="384" cy="96"/>
            </a:xfrm>
            <a:custGeom>
              <a:avLst/>
              <a:gdLst>
                <a:gd name="T0" fmla="*/ 0 w 384"/>
                <a:gd name="T1" fmla="*/ 0 h 96"/>
                <a:gd name="T2" fmla="*/ 240 w 384"/>
                <a:gd name="T3" fmla="*/ 96 h 96"/>
                <a:gd name="T4" fmla="*/ 384 w 384"/>
                <a:gd name="T5" fmla="*/ 0 h 96"/>
                <a:gd name="T6" fmla="*/ 0 60000 65536"/>
                <a:gd name="T7" fmla="*/ 0 60000 65536"/>
                <a:gd name="T8" fmla="*/ 0 60000 65536"/>
                <a:gd name="T9" fmla="*/ 0 w 384"/>
                <a:gd name="T10" fmla="*/ 0 h 96"/>
                <a:gd name="T11" fmla="*/ 384 w 384"/>
                <a:gd name="T12" fmla="*/ 96 h 96"/>
              </a:gdLst>
              <a:ahLst/>
              <a:cxnLst>
                <a:cxn ang="T6">
                  <a:pos x="T0" y="T1"/>
                </a:cxn>
                <a:cxn ang="T7">
                  <a:pos x="T2" y="T3"/>
                </a:cxn>
                <a:cxn ang="T8">
                  <a:pos x="T4" y="T5"/>
                </a:cxn>
              </a:cxnLst>
              <a:rect l="T9" t="T10" r="T11" b="T12"/>
              <a:pathLst>
                <a:path w="384" h="96">
                  <a:moveTo>
                    <a:pt x="0" y="0"/>
                  </a:moveTo>
                  <a:cubicBezTo>
                    <a:pt x="88" y="48"/>
                    <a:pt x="176" y="96"/>
                    <a:pt x="240" y="96"/>
                  </a:cubicBezTo>
                  <a:cubicBezTo>
                    <a:pt x="304" y="96"/>
                    <a:pt x="344" y="48"/>
                    <a:pt x="384" y="0"/>
                  </a:cubicBezTo>
                </a:path>
              </a:pathLst>
            </a:custGeom>
            <a:noFill/>
            <a:ln w="222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grpSp>
      <p:sp>
        <p:nvSpPr>
          <p:cNvPr id="272414" name="Rectangle 30"/>
          <p:cNvSpPr>
            <a:spLocks noChangeArrowheads="1"/>
          </p:cNvSpPr>
          <p:nvPr/>
        </p:nvSpPr>
        <p:spPr bwMode="ltGray">
          <a:xfrm>
            <a:off x="407988" y="5556250"/>
            <a:ext cx="84582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spcBef>
                <a:spcPct val="50000"/>
              </a:spcBef>
              <a:buClr>
                <a:srgbClr val="B2B2B2"/>
              </a:buClr>
              <a:buSzPct val="75000"/>
              <a:buFont typeface="Wingdings" pitchFamily="2" charset="2"/>
              <a:buNone/>
            </a:pPr>
            <a:r>
              <a:rPr lang="zh-CN" altLang="en-US" sz="2400" b="1" dirty="0">
                <a:latin typeface="幼圆" pitchFamily="49" charset="-122"/>
                <a:ea typeface="幼圆" pitchFamily="49" charset="-122"/>
              </a:rPr>
              <a:t>没有必要再从</a:t>
            </a:r>
            <a:r>
              <a:rPr lang="en-US" altLang="zh-CN" sz="2400" b="1" dirty="0">
                <a:latin typeface="幼圆" pitchFamily="49" charset="-122"/>
                <a:ea typeface="幼圆" pitchFamily="49" charset="-122"/>
              </a:rPr>
              <a:t>n</a:t>
            </a:r>
            <a:r>
              <a:rPr lang="zh-CN" altLang="en-US" sz="2400" b="1" dirty="0">
                <a:latin typeface="幼圆" pitchFamily="49" charset="-122"/>
                <a:ea typeface="幼圆" pitchFamily="49" charset="-122"/>
              </a:rPr>
              <a:t>向下扩展</a:t>
            </a:r>
          </a:p>
          <a:p>
            <a:pPr eaLnBrk="0" hangingPunct="0">
              <a:spcBef>
                <a:spcPct val="50000"/>
              </a:spcBef>
              <a:buClr>
                <a:srgbClr val="B2B2B2"/>
              </a:buClr>
              <a:buSzPct val="75000"/>
              <a:buFont typeface="Wingdings" pitchFamily="2" charset="2"/>
              <a:buNone/>
            </a:pPr>
            <a:r>
              <a:rPr lang="zh-CN" altLang="en-US" sz="2400" b="1" dirty="0">
                <a:latin typeface="幼圆" pitchFamily="49" charset="-122"/>
                <a:ea typeface="幼圆" pitchFamily="49" charset="-122"/>
              </a:rPr>
              <a:t>为了节约时间，应该禁示扩展这样的结点</a:t>
            </a:r>
            <a:r>
              <a:rPr lang="en-US" altLang="zh-CN" sz="2400" b="1" dirty="0">
                <a:latin typeface="幼圆" pitchFamily="49" charset="-122"/>
                <a:ea typeface="幼圆" pitchFamily="49" charset="-122"/>
              </a:rPr>
              <a:t>-----</a:t>
            </a:r>
            <a:r>
              <a:rPr lang="zh-CN" altLang="en-US" sz="2400" b="1" dirty="0">
                <a:latin typeface="幼圆" pitchFamily="49" charset="-122"/>
                <a:ea typeface="幼圆" pitchFamily="49" charset="-122"/>
              </a:rPr>
              <a:t>剪枝</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72414">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7241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2414" grpId="0" build="p" autoUpdateAnimBg="0"/>
    </p:bld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4" name="Rectangle 5"/>
          <p:cNvSpPr>
            <a:spLocks noChangeArrowheads="1"/>
          </p:cNvSpPr>
          <p:nvPr/>
        </p:nvSpPr>
        <p:spPr bwMode="auto">
          <a:xfrm>
            <a:off x="503239" y="1016000"/>
            <a:ext cx="7813178" cy="535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457200" indent="-457200">
              <a:buFont typeface="Arial" pitchFamily="34" charset="0"/>
              <a:buChar char="•"/>
            </a:pPr>
            <a:r>
              <a:rPr kumimoji="1" lang="zh-CN" altLang="en-US" sz="2800" b="1" dirty="0">
                <a:solidFill>
                  <a:srgbClr val="D60093"/>
                </a:solidFill>
                <a:latin typeface="幼圆" pitchFamily="49" charset="-122"/>
                <a:ea typeface="幼圆" pitchFamily="49" charset="-122"/>
              </a:rPr>
              <a:t>剪枝方法</a:t>
            </a:r>
          </a:p>
          <a:p>
            <a:pPr lvl="1">
              <a:lnSpc>
                <a:spcPct val="120000"/>
              </a:lnSpc>
              <a:spcBef>
                <a:spcPts val="1200"/>
              </a:spcBef>
            </a:pPr>
            <a:r>
              <a:rPr kumimoji="1" lang="en-US" altLang="zh-CN" sz="2200" dirty="0" smtClean="0">
                <a:latin typeface="Times New Roman" pitchFamily="18" charset="0"/>
                <a:ea typeface="仿宋_GB2312" pitchFamily="49" charset="-122"/>
                <a:cs typeface="Times New Roman" pitchFamily="18" charset="0"/>
              </a:rPr>
              <a:t>(</a:t>
            </a:r>
            <a:r>
              <a:rPr kumimoji="1" lang="en-US" altLang="zh-CN" sz="2200" dirty="0">
                <a:latin typeface="Times New Roman" pitchFamily="18" charset="0"/>
                <a:ea typeface="仿宋_GB2312" pitchFamily="49" charset="-122"/>
                <a:cs typeface="Times New Roman" pitchFamily="18" charset="0"/>
              </a:rPr>
              <a:t>1) </a:t>
            </a:r>
            <a:r>
              <a:rPr kumimoji="1" lang="en-US" altLang="zh-CN" sz="2200" dirty="0" smtClean="0">
                <a:latin typeface="Times New Roman" pitchFamily="18" charset="0"/>
                <a:ea typeface="仿宋_GB2312" pitchFamily="49" charset="-122"/>
                <a:cs typeface="Times New Roman" pitchFamily="18" charset="0"/>
              </a:rPr>
              <a:t>MAX</a:t>
            </a:r>
            <a:r>
              <a:rPr kumimoji="1" lang="zh-CN" altLang="en-US" sz="2200" dirty="0" smtClean="0">
                <a:latin typeface="Times New Roman" pitchFamily="18" charset="0"/>
                <a:ea typeface="仿宋_GB2312" pitchFamily="49" charset="-122"/>
                <a:cs typeface="Times New Roman" pitchFamily="18" charset="0"/>
              </a:rPr>
              <a:t>结点（或结点）</a:t>
            </a:r>
            <a:r>
              <a:rPr kumimoji="1" lang="zh-CN" altLang="en-US" sz="2200" dirty="0">
                <a:latin typeface="Times New Roman" pitchFamily="18" charset="0"/>
                <a:ea typeface="仿宋_GB2312" pitchFamily="49" charset="-122"/>
                <a:cs typeface="Times New Roman" pitchFamily="18" charset="0"/>
              </a:rPr>
              <a:t>的</a:t>
            </a:r>
            <a:r>
              <a:rPr kumimoji="1" lang="en-US" altLang="zh-CN" sz="2200" dirty="0">
                <a:latin typeface="Times New Roman" pitchFamily="18" charset="0"/>
                <a:ea typeface="仿宋_GB2312" pitchFamily="49" charset="-122"/>
                <a:cs typeface="Times New Roman" pitchFamily="18" charset="0"/>
              </a:rPr>
              <a:t>α</a:t>
            </a:r>
            <a:r>
              <a:rPr kumimoji="1" lang="zh-CN" altLang="en-US" sz="2200" dirty="0">
                <a:latin typeface="Times New Roman" pitchFamily="18" charset="0"/>
                <a:ea typeface="仿宋_GB2312" pitchFamily="49" charset="-122"/>
                <a:cs typeface="Times New Roman" pitchFamily="18" charset="0"/>
              </a:rPr>
              <a:t>值为当前</a:t>
            </a:r>
            <a:r>
              <a:rPr kumimoji="1" lang="zh-CN" altLang="en-US" sz="2200" dirty="0" smtClean="0">
                <a:latin typeface="Times New Roman" pitchFamily="18" charset="0"/>
                <a:ea typeface="仿宋_GB2312" pitchFamily="49" charset="-122"/>
                <a:cs typeface="Times New Roman" pitchFamily="18" charset="0"/>
              </a:rPr>
              <a:t>子结点的最大倒退值</a:t>
            </a:r>
            <a:r>
              <a:rPr kumimoji="1" lang="zh-CN" altLang="en-US" sz="2200" dirty="0">
                <a:latin typeface="Times New Roman" pitchFamily="18" charset="0"/>
                <a:ea typeface="仿宋_GB2312" pitchFamily="49" charset="-122"/>
                <a:cs typeface="Times New Roman" pitchFamily="18" charset="0"/>
              </a:rPr>
              <a:t>；</a:t>
            </a:r>
          </a:p>
          <a:p>
            <a:pPr lvl="1">
              <a:lnSpc>
                <a:spcPct val="120000"/>
              </a:lnSpc>
              <a:spcBef>
                <a:spcPts val="1200"/>
              </a:spcBef>
            </a:pPr>
            <a:r>
              <a:rPr kumimoji="1" lang="en-US" altLang="zh-CN" sz="2200" dirty="0" smtClean="0">
                <a:latin typeface="Times New Roman" pitchFamily="18" charset="0"/>
                <a:ea typeface="仿宋_GB2312" pitchFamily="49" charset="-122"/>
                <a:cs typeface="Times New Roman" pitchFamily="18" charset="0"/>
              </a:rPr>
              <a:t>(</a:t>
            </a:r>
            <a:r>
              <a:rPr kumimoji="1" lang="en-US" altLang="zh-CN" sz="2200" dirty="0">
                <a:latin typeface="Times New Roman" pitchFamily="18" charset="0"/>
                <a:ea typeface="仿宋_GB2312" pitchFamily="49" charset="-122"/>
                <a:cs typeface="Times New Roman" pitchFamily="18" charset="0"/>
              </a:rPr>
              <a:t>2) </a:t>
            </a:r>
            <a:r>
              <a:rPr kumimoji="1" lang="en-US" altLang="zh-CN" sz="2200" dirty="0" smtClean="0">
                <a:latin typeface="Times New Roman" pitchFamily="18" charset="0"/>
                <a:ea typeface="仿宋_GB2312" pitchFamily="49" charset="-122"/>
                <a:cs typeface="Times New Roman" pitchFamily="18" charset="0"/>
              </a:rPr>
              <a:t>MIN</a:t>
            </a:r>
            <a:r>
              <a:rPr kumimoji="1" lang="zh-CN" altLang="en-US" sz="2200" dirty="0" smtClean="0">
                <a:latin typeface="Times New Roman" pitchFamily="18" charset="0"/>
                <a:ea typeface="仿宋_GB2312" pitchFamily="49" charset="-122"/>
                <a:cs typeface="Times New Roman" pitchFamily="18" charset="0"/>
              </a:rPr>
              <a:t>结点（与结点）</a:t>
            </a:r>
            <a:r>
              <a:rPr kumimoji="1" lang="zh-CN" altLang="en-US" sz="2200" dirty="0">
                <a:latin typeface="Times New Roman" pitchFamily="18" charset="0"/>
                <a:ea typeface="仿宋_GB2312" pitchFamily="49" charset="-122"/>
                <a:cs typeface="Times New Roman" pitchFamily="18" charset="0"/>
              </a:rPr>
              <a:t>的</a:t>
            </a:r>
            <a:r>
              <a:rPr kumimoji="1" lang="en-US" altLang="zh-CN" sz="2200" dirty="0">
                <a:latin typeface="Times New Roman" pitchFamily="18" charset="0"/>
                <a:ea typeface="仿宋_GB2312" pitchFamily="49" charset="-122"/>
                <a:cs typeface="Times New Roman" pitchFamily="18" charset="0"/>
              </a:rPr>
              <a:t>β</a:t>
            </a:r>
            <a:r>
              <a:rPr kumimoji="1" lang="zh-CN" altLang="en-US" sz="2200" dirty="0">
                <a:latin typeface="Times New Roman" pitchFamily="18" charset="0"/>
                <a:ea typeface="仿宋_GB2312" pitchFamily="49" charset="-122"/>
                <a:cs typeface="Times New Roman" pitchFamily="18" charset="0"/>
              </a:rPr>
              <a:t>值为当前</a:t>
            </a:r>
            <a:r>
              <a:rPr kumimoji="1" lang="zh-CN" altLang="en-US" sz="2200" dirty="0" smtClean="0">
                <a:latin typeface="Times New Roman" pitchFamily="18" charset="0"/>
                <a:ea typeface="仿宋_GB2312" pitchFamily="49" charset="-122"/>
                <a:cs typeface="Times New Roman" pitchFamily="18" charset="0"/>
              </a:rPr>
              <a:t>子结点的最小</a:t>
            </a:r>
            <a:r>
              <a:rPr kumimoji="1" lang="zh-CN" altLang="en-US" sz="2200" dirty="0">
                <a:latin typeface="Times New Roman" pitchFamily="18" charset="0"/>
                <a:ea typeface="仿宋_GB2312" pitchFamily="49" charset="-122"/>
                <a:cs typeface="Times New Roman" pitchFamily="18" charset="0"/>
              </a:rPr>
              <a:t>倒退</a:t>
            </a:r>
            <a:r>
              <a:rPr kumimoji="1" lang="zh-CN" altLang="en-US" sz="2200" dirty="0" smtClean="0">
                <a:latin typeface="Times New Roman" pitchFamily="18" charset="0"/>
                <a:ea typeface="仿宋_GB2312" pitchFamily="49" charset="-122"/>
                <a:cs typeface="Times New Roman" pitchFamily="18" charset="0"/>
              </a:rPr>
              <a:t>值</a:t>
            </a:r>
            <a:r>
              <a:rPr kumimoji="1" lang="zh-CN" altLang="en-US" sz="2200" dirty="0">
                <a:latin typeface="Times New Roman" pitchFamily="18" charset="0"/>
                <a:ea typeface="仿宋_GB2312" pitchFamily="49" charset="-122"/>
                <a:cs typeface="Times New Roman" pitchFamily="18" charset="0"/>
              </a:rPr>
              <a:t>；</a:t>
            </a:r>
          </a:p>
          <a:p>
            <a:pPr lvl="1">
              <a:lnSpc>
                <a:spcPct val="120000"/>
              </a:lnSpc>
              <a:spcBef>
                <a:spcPts val="1200"/>
              </a:spcBef>
            </a:pPr>
            <a:r>
              <a:rPr kumimoji="1" lang="en-US" altLang="zh-CN" sz="2200" dirty="0" smtClean="0">
                <a:latin typeface="Times New Roman" pitchFamily="18" charset="0"/>
                <a:ea typeface="仿宋_GB2312" pitchFamily="49" charset="-122"/>
                <a:cs typeface="Times New Roman" pitchFamily="18" charset="0"/>
              </a:rPr>
              <a:t>(</a:t>
            </a:r>
            <a:r>
              <a:rPr kumimoji="1" lang="en-US" altLang="zh-CN" sz="2200" dirty="0">
                <a:latin typeface="Times New Roman" pitchFamily="18" charset="0"/>
                <a:ea typeface="仿宋_GB2312" pitchFamily="49" charset="-122"/>
                <a:cs typeface="Times New Roman" pitchFamily="18" charset="0"/>
              </a:rPr>
              <a:t>3) α-β</a:t>
            </a:r>
            <a:r>
              <a:rPr kumimoji="1" lang="zh-CN" altLang="en-US" sz="2200" dirty="0">
                <a:latin typeface="Times New Roman" pitchFamily="18" charset="0"/>
                <a:ea typeface="仿宋_GB2312" pitchFamily="49" charset="-122"/>
                <a:cs typeface="Times New Roman" pitchFamily="18" charset="0"/>
              </a:rPr>
              <a:t>剪枝的规则如下：  </a:t>
            </a:r>
          </a:p>
          <a:p>
            <a:pPr marL="1257300" lvl="2" indent="-342900">
              <a:lnSpc>
                <a:spcPct val="120000"/>
              </a:lnSpc>
              <a:spcBef>
                <a:spcPts val="1200"/>
              </a:spcBef>
              <a:buFont typeface="Arial" pitchFamily="34" charset="0"/>
              <a:buChar char="•"/>
            </a:pPr>
            <a:r>
              <a:rPr kumimoji="1" lang="zh-CN" altLang="en-US" sz="2200" b="1" dirty="0" smtClean="0">
                <a:solidFill>
                  <a:srgbClr val="3333FF"/>
                </a:solidFill>
                <a:latin typeface="Times New Roman" pitchFamily="18" charset="0"/>
                <a:ea typeface="仿宋_GB2312" pitchFamily="49" charset="-122"/>
                <a:cs typeface="Times New Roman" pitchFamily="18" charset="0"/>
              </a:rPr>
              <a:t>任何</a:t>
            </a:r>
            <a:r>
              <a:rPr kumimoji="1" lang="en-US" altLang="zh-CN" sz="2200" b="1" dirty="0" smtClean="0">
                <a:solidFill>
                  <a:srgbClr val="3333FF"/>
                </a:solidFill>
                <a:latin typeface="Times New Roman" pitchFamily="18" charset="0"/>
                <a:ea typeface="仿宋_GB2312" pitchFamily="49" charset="-122"/>
                <a:cs typeface="Times New Roman" pitchFamily="18" charset="0"/>
              </a:rPr>
              <a:t>MAX</a:t>
            </a:r>
            <a:r>
              <a:rPr kumimoji="1" lang="zh-CN" altLang="en-US" sz="2200" b="1" dirty="0" smtClean="0">
                <a:solidFill>
                  <a:srgbClr val="3333FF"/>
                </a:solidFill>
                <a:latin typeface="Times New Roman" pitchFamily="18" charset="0"/>
                <a:ea typeface="仿宋_GB2312" pitchFamily="49" charset="-122"/>
                <a:cs typeface="Times New Roman" pitchFamily="18" charset="0"/>
              </a:rPr>
              <a:t>结点</a:t>
            </a:r>
            <a:r>
              <a:rPr kumimoji="1" lang="en-US" altLang="zh-CN" sz="2200" b="1" dirty="0" smtClean="0">
                <a:solidFill>
                  <a:srgbClr val="3333FF"/>
                </a:solidFill>
                <a:latin typeface="Times New Roman" pitchFamily="18" charset="0"/>
                <a:ea typeface="仿宋_GB2312" pitchFamily="49" charset="-122"/>
                <a:cs typeface="Times New Roman" pitchFamily="18" charset="0"/>
              </a:rPr>
              <a:t>n</a:t>
            </a:r>
            <a:r>
              <a:rPr kumimoji="1" lang="zh-CN" altLang="en-US" sz="2200" b="1" dirty="0">
                <a:solidFill>
                  <a:srgbClr val="3333FF"/>
                </a:solidFill>
                <a:latin typeface="Times New Roman" pitchFamily="18" charset="0"/>
                <a:ea typeface="仿宋_GB2312" pitchFamily="49" charset="-122"/>
                <a:cs typeface="Times New Roman" pitchFamily="18" charset="0"/>
              </a:rPr>
              <a:t>的</a:t>
            </a:r>
            <a:r>
              <a:rPr kumimoji="1" lang="en-US" altLang="zh-CN" sz="2200" b="1" dirty="0">
                <a:solidFill>
                  <a:srgbClr val="3333FF"/>
                </a:solidFill>
                <a:latin typeface="Times New Roman" pitchFamily="18" charset="0"/>
                <a:ea typeface="仿宋_GB2312" pitchFamily="49" charset="-122"/>
                <a:cs typeface="Times New Roman" pitchFamily="18" charset="0"/>
              </a:rPr>
              <a:t>α</a:t>
            </a:r>
            <a:r>
              <a:rPr kumimoji="1" lang="zh-CN" altLang="en-US" sz="2200" b="1" dirty="0">
                <a:solidFill>
                  <a:srgbClr val="3333FF"/>
                </a:solidFill>
                <a:latin typeface="Times New Roman" pitchFamily="18" charset="0"/>
                <a:ea typeface="仿宋_GB2312" pitchFamily="49" charset="-122"/>
                <a:cs typeface="Times New Roman" pitchFamily="18" charset="0"/>
              </a:rPr>
              <a:t>值大于或等于它</a:t>
            </a:r>
            <a:r>
              <a:rPr kumimoji="1" lang="zh-CN" altLang="en-US" sz="2200" b="1" dirty="0" smtClean="0">
                <a:solidFill>
                  <a:srgbClr val="3333FF"/>
                </a:solidFill>
                <a:latin typeface="Times New Roman" pitchFamily="18" charset="0"/>
                <a:ea typeface="仿宋_GB2312" pitchFamily="49" charset="-122"/>
                <a:cs typeface="Times New Roman" pitchFamily="18" charset="0"/>
              </a:rPr>
              <a:t>先辈结点的</a:t>
            </a:r>
            <a:r>
              <a:rPr kumimoji="1" lang="en-US" altLang="zh-CN" sz="2200" b="1" dirty="0">
                <a:solidFill>
                  <a:srgbClr val="3333FF"/>
                </a:solidFill>
                <a:latin typeface="Times New Roman" pitchFamily="18" charset="0"/>
                <a:ea typeface="仿宋_GB2312" pitchFamily="49" charset="-122"/>
                <a:cs typeface="Times New Roman" pitchFamily="18" charset="0"/>
              </a:rPr>
              <a:t>β</a:t>
            </a:r>
            <a:r>
              <a:rPr kumimoji="1" lang="zh-CN" altLang="en-US" sz="2200" b="1" dirty="0">
                <a:solidFill>
                  <a:srgbClr val="3333FF"/>
                </a:solidFill>
                <a:latin typeface="Times New Roman" pitchFamily="18" charset="0"/>
                <a:ea typeface="仿宋_GB2312" pitchFamily="49" charset="-122"/>
                <a:cs typeface="Times New Roman" pitchFamily="18" charset="0"/>
              </a:rPr>
              <a:t>值，则</a:t>
            </a:r>
            <a:r>
              <a:rPr kumimoji="1" lang="en-US" altLang="zh-CN" sz="2200" b="1" dirty="0">
                <a:solidFill>
                  <a:srgbClr val="3333FF"/>
                </a:solidFill>
                <a:latin typeface="Times New Roman" pitchFamily="18" charset="0"/>
                <a:ea typeface="仿宋_GB2312" pitchFamily="49" charset="-122"/>
                <a:cs typeface="Times New Roman" pitchFamily="18" charset="0"/>
              </a:rPr>
              <a:t>n </a:t>
            </a:r>
            <a:r>
              <a:rPr kumimoji="1" lang="zh-CN" altLang="en-US" sz="2200" b="1" dirty="0">
                <a:solidFill>
                  <a:srgbClr val="3333FF"/>
                </a:solidFill>
                <a:latin typeface="Times New Roman" pitchFamily="18" charset="0"/>
                <a:ea typeface="仿宋_GB2312" pitchFamily="49" charset="-122"/>
                <a:cs typeface="Times New Roman" pitchFamily="18" charset="0"/>
              </a:rPr>
              <a:t>以下的分枝可停止搜索，并</a:t>
            </a:r>
            <a:r>
              <a:rPr kumimoji="1" lang="zh-CN" altLang="en-US" sz="2200" b="1" dirty="0" smtClean="0">
                <a:solidFill>
                  <a:srgbClr val="3333FF"/>
                </a:solidFill>
                <a:latin typeface="Times New Roman" pitchFamily="18" charset="0"/>
                <a:ea typeface="仿宋_GB2312" pitchFamily="49" charset="-122"/>
                <a:cs typeface="Times New Roman" pitchFamily="18" charset="0"/>
              </a:rPr>
              <a:t>令结点</a:t>
            </a:r>
            <a:r>
              <a:rPr kumimoji="1" lang="en-US" altLang="zh-CN" sz="2200" b="1" dirty="0" smtClean="0">
                <a:solidFill>
                  <a:srgbClr val="3333FF"/>
                </a:solidFill>
                <a:latin typeface="Times New Roman" pitchFamily="18" charset="0"/>
                <a:ea typeface="仿宋_GB2312" pitchFamily="49" charset="-122"/>
                <a:cs typeface="Times New Roman" pitchFamily="18" charset="0"/>
              </a:rPr>
              <a:t>n</a:t>
            </a:r>
            <a:r>
              <a:rPr kumimoji="1" lang="zh-CN" altLang="en-US" sz="2200" b="1" dirty="0">
                <a:solidFill>
                  <a:srgbClr val="3333FF"/>
                </a:solidFill>
                <a:latin typeface="Times New Roman" pitchFamily="18" charset="0"/>
                <a:ea typeface="仿宋_GB2312" pitchFamily="49" charset="-122"/>
                <a:cs typeface="Times New Roman" pitchFamily="18" charset="0"/>
              </a:rPr>
              <a:t>的倒推值为</a:t>
            </a:r>
            <a:r>
              <a:rPr kumimoji="1" lang="en-US" altLang="zh-CN" sz="2200" b="1" dirty="0">
                <a:solidFill>
                  <a:srgbClr val="3333FF"/>
                </a:solidFill>
                <a:latin typeface="Times New Roman" pitchFamily="18" charset="0"/>
                <a:ea typeface="仿宋_GB2312" pitchFamily="49" charset="-122"/>
                <a:cs typeface="Times New Roman" pitchFamily="18" charset="0"/>
              </a:rPr>
              <a:t>α</a:t>
            </a:r>
            <a:r>
              <a:rPr kumimoji="1" lang="zh-CN" altLang="en-US" sz="2200" b="1" dirty="0">
                <a:solidFill>
                  <a:srgbClr val="3333FF"/>
                </a:solidFill>
                <a:latin typeface="Times New Roman" pitchFamily="18" charset="0"/>
                <a:ea typeface="仿宋_GB2312" pitchFamily="49" charset="-122"/>
                <a:cs typeface="Times New Roman" pitchFamily="18" charset="0"/>
              </a:rPr>
              <a:t>。这种剪枝称为</a:t>
            </a:r>
            <a:r>
              <a:rPr kumimoji="1" lang="en-US" altLang="zh-CN" sz="2200" b="1" dirty="0">
                <a:solidFill>
                  <a:srgbClr val="3333FF"/>
                </a:solidFill>
                <a:latin typeface="Times New Roman" pitchFamily="18" charset="0"/>
                <a:ea typeface="仿宋_GB2312" pitchFamily="49" charset="-122"/>
                <a:cs typeface="Times New Roman" pitchFamily="18" charset="0"/>
              </a:rPr>
              <a:t>β</a:t>
            </a:r>
            <a:r>
              <a:rPr kumimoji="1" lang="zh-CN" altLang="en-US" sz="2200" b="1" dirty="0">
                <a:solidFill>
                  <a:srgbClr val="3333FF"/>
                </a:solidFill>
                <a:latin typeface="Times New Roman" pitchFamily="18" charset="0"/>
                <a:ea typeface="仿宋_GB2312" pitchFamily="49" charset="-122"/>
                <a:cs typeface="Times New Roman" pitchFamily="18" charset="0"/>
              </a:rPr>
              <a:t>剪枝。</a:t>
            </a:r>
          </a:p>
          <a:p>
            <a:pPr marL="1257300" lvl="2" indent="-342900">
              <a:lnSpc>
                <a:spcPct val="120000"/>
              </a:lnSpc>
              <a:spcBef>
                <a:spcPts val="1200"/>
              </a:spcBef>
              <a:buFont typeface="Arial" pitchFamily="34" charset="0"/>
              <a:buChar char="•"/>
            </a:pPr>
            <a:r>
              <a:rPr kumimoji="1" lang="zh-CN" altLang="en-US" sz="2200" b="1" dirty="0" smtClean="0">
                <a:solidFill>
                  <a:srgbClr val="3333FF"/>
                </a:solidFill>
                <a:latin typeface="Times New Roman" pitchFamily="18" charset="0"/>
                <a:ea typeface="仿宋_GB2312" pitchFamily="49" charset="-122"/>
                <a:cs typeface="Times New Roman" pitchFamily="18" charset="0"/>
              </a:rPr>
              <a:t>任何</a:t>
            </a:r>
            <a:r>
              <a:rPr kumimoji="1" lang="en-US" altLang="zh-CN" sz="2200" b="1" dirty="0" smtClean="0">
                <a:solidFill>
                  <a:srgbClr val="3333FF"/>
                </a:solidFill>
                <a:latin typeface="Times New Roman" pitchFamily="18" charset="0"/>
                <a:ea typeface="仿宋_GB2312" pitchFamily="49" charset="-122"/>
                <a:cs typeface="Times New Roman" pitchFamily="18" charset="0"/>
              </a:rPr>
              <a:t>MIN</a:t>
            </a:r>
            <a:r>
              <a:rPr kumimoji="1" lang="zh-CN" altLang="en-US" sz="2200" b="1" dirty="0" smtClean="0">
                <a:solidFill>
                  <a:srgbClr val="3333FF"/>
                </a:solidFill>
                <a:latin typeface="Times New Roman" pitchFamily="18" charset="0"/>
                <a:ea typeface="仿宋_GB2312" pitchFamily="49" charset="-122"/>
                <a:cs typeface="Times New Roman" pitchFamily="18" charset="0"/>
              </a:rPr>
              <a:t>结点</a:t>
            </a:r>
            <a:r>
              <a:rPr kumimoji="1" lang="en-US" altLang="zh-CN" sz="2200" b="1" dirty="0" smtClean="0">
                <a:solidFill>
                  <a:srgbClr val="3333FF"/>
                </a:solidFill>
                <a:latin typeface="Times New Roman" pitchFamily="18" charset="0"/>
                <a:ea typeface="仿宋_GB2312" pitchFamily="49" charset="-122"/>
                <a:cs typeface="Times New Roman" pitchFamily="18" charset="0"/>
              </a:rPr>
              <a:t>n</a:t>
            </a:r>
            <a:r>
              <a:rPr kumimoji="1" lang="zh-CN" altLang="en-US" sz="2200" b="1" dirty="0">
                <a:solidFill>
                  <a:srgbClr val="3333FF"/>
                </a:solidFill>
                <a:latin typeface="Times New Roman" pitchFamily="18" charset="0"/>
                <a:ea typeface="仿宋_GB2312" pitchFamily="49" charset="-122"/>
                <a:cs typeface="Times New Roman" pitchFamily="18" charset="0"/>
              </a:rPr>
              <a:t>的</a:t>
            </a:r>
            <a:r>
              <a:rPr kumimoji="1" lang="en-US" altLang="zh-CN" sz="2200" b="1" dirty="0">
                <a:solidFill>
                  <a:srgbClr val="3333FF"/>
                </a:solidFill>
                <a:latin typeface="Times New Roman" pitchFamily="18" charset="0"/>
                <a:ea typeface="仿宋_GB2312" pitchFamily="49" charset="-122"/>
                <a:cs typeface="Times New Roman" pitchFamily="18" charset="0"/>
              </a:rPr>
              <a:t>β</a:t>
            </a:r>
            <a:r>
              <a:rPr kumimoji="1" lang="zh-CN" altLang="en-US" sz="2200" b="1" dirty="0">
                <a:solidFill>
                  <a:srgbClr val="3333FF"/>
                </a:solidFill>
                <a:latin typeface="Times New Roman" pitchFamily="18" charset="0"/>
                <a:ea typeface="仿宋_GB2312" pitchFamily="49" charset="-122"/>
                <a:cs typeface="Times New Roman" pitchFamily="18" charset="0"/>
              </a:rPr>
              <a:t>值小于或等于它</a:t>
            </a:r>
            <a:r>
              <a:rPr kumimoji="1" lang="zh-CN" altLang="en-US" sz="2200" b="1" dirty="0" smtClean="0">
                <a:solidFill>
                  <a:srgbClr val="3333FF"/>
                </a:solidFill>
                <a:latin typeface="Times New Roman" pitchFamily="18" charset="0"/>
                <a:ea typeface="仿宋_GB2312" pitchFamily="49" charset="-122"/>
                <a:cs typeface="Times New Roman" pitchFamily="18" charset="0"/>
              </a:rPr>
              <a:t>先辈结点的</a:t>
            </a:r>
            <a:r>
              <a:rPr kumimoji="1" lang="en-US" altLang="zh-CN" sz="2200" b="1" dirty="0">
                <a:solidFill>
                  <a:srgbClr val="3333FF"/>
                </a:solidFill>
                <a:latin typeface="Times New Roman" pitchFamily="18" charset="0"/>
                <a:ea typeface="仿宋_GB2312" pitchFamily="49" charset="-122"/>
                <a:cs typeface="Times New Roman" pitchFamily="18" charset="0"/>
              </a:rPr>
              <a:t>α</a:t>
            </a:r>
            <a:r>
              <a:rPr kumimoji="1" lang="zh-CN" altLang="en-US" sz="2200" b="1" dirty="0">
                <a:solidFill>
                  <a:srgbClr val="3333FF"/>
                </a:solidFill>
                <a:latin typeface="Times New Roman" pitchFamily="18" charset="0"/>
                <a:ea typeface="仿宋_GB2312" pitchFamily="49" charset="-122"/>
                <a:cs typeface="Times New Roman" pitchFamily="18" charset="0"/>
              </a:rPr>
              <a:t>值，则</a:t>
            </a:r>
            <a:r>
              <a:rPr kumimoji="1" lang="en-US" altLang="zh-CN" sz="2200" b="1" dirty="0">
                <a:solidFill>
                  <a:srgbClr val="3333FF"/>
                </a:solidFill>
                <a:latin typeface="Times New Roman" pitchFamily="18" charset="0"/>
                <a:ea typeface="仿宋_GB2312" pitchFamily="49" charset="-122"/>
                <a:cs typeface="Times New Roman" pitchFamily="18" charset="0"/>
              </a:rPr>
              <a:t>n </a:t>
            </a:r>
            <a:r>
              <a:rPr kumimoji="1" lang="zh-CN" altLang="en-US" sz="2200" b="1" dirty="0">
                <a:solidFill>
                  <a:srgbClr val="3333FF"/>
                </a:solidFill>
                <a:latin typeface="Times New Roman" pitchFamily="18" charset="0"/>
                <a:ea typeface="仿宋_GB2312" pitchFamily="49" charset="-122"/>
                <a:cs typeface="Times New Roman" pitchFamily="18" charset="0"/>
              </a:rPr>
              <a:t>以下的分枝可停止搜索，并</a:t>
            </a:r>
            <a:r>
              <a:rPr kumimoji="1" lang="zh-CN" altLang="en-US" sz="2200" b="1" dirty="0" smtClean="0">
                <a:solidFill>
                  <a:srgbClr val="3333FF"/>
                </a:solidFill>
                <a:latin typeface="Times New Roman" pitchFamily="18" charset="0"/>
                <a:ea typeface="仿宋_GB2312" pitchFamily="49" charset="-122"/>
                <a:cs typeface="Times New Roman" pitchFamily="18" charset="0"/>
              </a:rPr>
              <a:t>令结点</a:t>
            </a:r>
            <a:r>
              <a:rPr kumimoji="1" lang="en-US" altLang="zh-CN" sz="2200" b="1" dirty="0" smtClean="0">
                <a:solidFill>
                  <a:srgbClr val="3333FF"/>
                </a:solidFill>
                <a:latin typeface="Times New Roman" pitchFamily="18" charset="0"/>
                <a:ea typeface="仿宋_GB2312" pitchFamily="49" charset="-122"/>
                <a:cs typeface="Times New Roman" pitchFamily="18" charset="0"/>
              </a:rPr>
              <a:t>n</a:t>
            </a:r>
            <a:r>
              <a:rPr kumimoji="1" lang="zh-CN" altLang="en-US" sz="2200" b="1" dirty="0">
                <a:solidFill>
                  <a:srgbClr val="3333FF"/>
                </a:solidFill>
                <a:latin typeface="Times New Roman" pitchFamily="18" charset="0"/>
                <a:ea typeface="仿宋_GB2312" pitchFamily="49" charset="-122"/>
                <a:cs typeface="Times New Roman" pitchFamily="18" charset="0"/>
              </a:rPr>
              <a:t>的倒推值为</a:t>
            </a:r>
            <a:r>
              <a:rPr kumimoji="1" lang="en-US" altLang="zh-CN" sz="2200" b="1" dirty="0">
                <a:solidFill>
                  <a:srgbClr val="3333FF"/>
                </a:solidFill>
                <a:latin typeface="Times New Roman" pitchFamily="18" charset="0"/>
                <a:ea typeface="仿宋_GB2312" pitchFamily="49" charset="-122"/>
                <a:cs typeface="Times New Roman" pitchFamily="18" charset="0"/>
              </a:rPr>
              <a:t>β</a:t>
            </a:r>
            <a:r>
              <a:rPr kumimoji="1" lang="zh-CN" altLang="en-US" sz="2200" b="1" dirty="0">
                <a:solidFill>
                  <a:srgbClr val="3333FF"/>
                </a:solidFill>
                <a:latin typeface="Times New Roman" pitchFamily="18" charset="0"/>
                <a:ea typeface="仿宋_GB2312" pitchFamily="49" charset="-122"/>
                <a:cs typeface="Times New Roman" pitchFamily="18" charset="0"/>
              </a:rPr>
              <a:t>。这种剪枝称为</a:t>
            </a:r>
            <a:r>
              <a:rPr kumimoji="1" lang="en-US" altLang="zh-CN" sz="2200" b="1" dirty="0">
                <a:solidFill>
                  <a:srgbClr val="3333FF"/>
                </a:solidFill>
                <a:latin typeface="Times New Roman" pitchFamily="18" charset="0"/>
                <a:ea typeface="仿宋_GB2312" pitchFamily="49" charset="-122"/>
                <a:cs typeface="Times New Roman" pitchFamily="18" charset="0"/>
              </a:rPr>
              <a:t>α</a:t>
            </a:r>
            <a:r>
              <a:rPr kumimoji="1" lang="zh-CN" altLang="en-US" sz="2200" b="1" dirty="0">
                <a:solidFill>
                  <a:srgbClr val="3333FF"/>
                </a:solidFill>
                <a:latin typeface="Times New Roman" pitchFamily="18" charset="0"/>
                <a:ea typeface="仿宋_GB2312" pitchFamily="49" charset="-122"/>
                <a:cs typeface="Times New Roman" pitchFamily="18" charset="0"/>
              </a:rPr>
              <a:t>剪枝</a:t>
            </a:r>
            <a:r>
              <a:rPr kumimoji="1" lang="zh-CN" altLang="en-US" sz="2400" b="1" dirty="0">
                <a:solidFill>
                  <a:srgbClr val="3333FF"/>
                </a:solidFill>
                <a:latin typeface="仿宋_GB2312" pitchFamily="49" charset="-122"/>
                <a:ea typeface="仿宋_GB2312" pitchFamily="49" charset="-122"/>
              </a:rPr>
              <a:t>。</a:t>
            </a:r>
          </a:p>
          <a:p>
            <a:endParaRPr kumimoji="1" lang="zh-CN" altLang="en-US" sz="2400" b="1" dirty="0">
              <a:solidFill>
                <a:srgbClr val="0000CC"/>
              </a:solidFill>
            </a:endParaRPr>
          </a:p>
        </p:txBody>
      </p:sp>
      <p:sp>
        <p:nvSpPr>
          <p:cNvPr id="5" name="Rectangle 3"/>
          <p:cNvSpPr>
            <a:spLocks noChangeArrowheads="1"/>
          </p:cNvSpPr>
          <p:nvPr/>
        </p:nvSpPr>
        <p:spPr bwMode="auto">
          <a:xfrm>
            <a:off x="1187450" y="175122"/>
            <a:ext cx="662463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4400" b="1" dirty="0">
                <a:solidFill>
                  <a:schemeClr val="accent2"/>
                </a:solidFill>
                <a:latin typeface="方正姚体" pitchFamily="2" charset="-122"/>
                <a:ea typeface="方正姚体" pitchFamily="2" charset="-122"/>
                <a:cs typeface="+mj-cs"/>
              </a:rPr>
              <a:t>α-β</a:t>
            </a:r>
            <a:r>
              <a:rPr lang="zh-CN" altLang="en-US" sz="4400" b="1" dirty="0">
                <a:solidFill>
                  <a:schemeClr val="accent2"/>
                </a:solidFill>
                <a:latin typeface="方正姚体" pitchFamily="2" charset="-122"/>
                <a:ea typeface="方正姚体" pitchFamily="2" charset="-122"/>
                <a:cs typeface="+mj-cs"/>
              </a:rPr>
              <a:t>剪枝</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a:grpSpLocks/>
          </p:cNvGrpSpPr>
          <p:nvPr/>
        </p:nvGrpSpPr>
        <p:grpSpPr bwMode="auto">
          <a:xfrm>
            <a:off x="215516" y="1868488"/>
            <a:ext cx="3276600" cy="3276600"/>
            <a:chOff x="3504" y="960"/>
            <a:chExt cx="2064" cy="2064"/>
          </a:xfrm>
        </p:grpSpPr>
        <p:sp>
          <p:nvSpPr>
            <p:cNvPr id="144390" name="Text Box 4"/>
            <p:cNvSpPr txBox="1">
              <a:spLocks noChangeArrowheads="1"/>
            </p:cNvSpPr>
            <p:nvPr/>
          </p:nvSpPr>
          <p:spPr bwMode="auto">
            <a:xfrm>
              <a:off x="3504" y="960"/>
              <a:ext cx="110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b="1">
                  <a:latin typeface="Times New Roman" pitchFamily="18" charset="0"/>
                </a:rPr>
                <a:t>局部返回值</a:t>
              </a:r>
            </a:p>
          </p:txBody>
        </p:sp>
        <p:sp>
          <p:nvSpPr>
            <p:cNvPr id="144391" name="Line 5"/>
            <p:cNvSpPr>
              <a:spLocks noChangeShapeType="1"/>
            </p:cNvSpPr>
            <p:nvPr/>
          </p:nvSpPr>
          <p:spPr bwMode="auto">
            <a:xfrm>
              <a:off x="4272" y="2208"/>
              <a:ext cx="144" cy="38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44392" name="Freeform 6"/>
            <p:cNvSpPr>
              <a:spLocks/>
            </p:cNvSpPr>
            <p:nvPr/>
          </p:nvSpPr>
          <p:spPr bwMode="auto">
            <a:xfrm>
              <a:off x="4272" y="2640"/>
              <a:ext cx="336" cy="48"/>
            </a:xfrm>
            <a:custGeom>
              <a:avLst/>
              <a:gdLst>
                <a:gd name="T0" fmla="*/ 0 w 528"/>
                <a:gd name="T1" fmla="*/ 26 h 104"/>
                <a:gd name="T2" fmla="*/ 122 w 528"/>
                <a:gd name="T3" fmla="*/ 4 h 104"/>
                <a:gd name="T4" fmla="*/ 214 w 528"/>
                <a:gd name="T5" fmla="*/ 48 h 104"/>
                <a:gd name="T6" fmla="*/ 336 w 528"/>
                <a:gd name="T7" fmla="*/ 4 h 104"/>
                <a:gd name="T8" fmla="*/ 0 60000 65536"/>
                <a:gd name="T9" fmla="*/ 0 60000 65536"/>
                <a:gd name="T10" fmla="*/ 0 60000 65536"/>
                <a:gd name="T11" fmla="*/ 0 60000 65536"/>
                <a:gd name="T12" fmla="*/ 0 w 528"/>
                <a:gd name="T13" fmla="*/ 0 h 104"/>
                <a:gd name="T14" fmla="*/ 528 w 528"/>
                <a:gd name="T15" fmla="*/ 104 h 104"/>
              </a:gdLst>
              <a:ahLst/>
              <a:cxnLst>
                <a:cxn ang="T8">
                  <a:pos x="T0" y="T1"/>
                </a:cxn>
                <a:cxn ang="T9">
                  <a:pos x="T2" y="T3"/>
                </a:cxn>
                <a:cxn ang="T10">
                  <a:pos x="T4" y="T5"/>
                </a:cxn>
                <a:cxn ang="T11">
                  <a:pos x="T6" y="T7"/>
                </a:cxn>
              </a:cxnLst>
              <a:rect l="T12" t="T13" r="T14" b="T15"/>
              <a:pathLst>
                <a:path w="528" h="104">
                  <a:moveTo>
                    <a:pt x="0" y="56"/>
                  </a:moveTo>
                  <a:cubicBezTo>
                    <a:pt x="68" y="28"/>
                    <a:pt x="136" y="0"/>
                    <a:pt x="192" y="8"/>
                  </a:cubicBezTo>
                  <a:cubicBezTo>
                    <a:pt x="248" y="16"/>
                    <a:pt x="280" y="104"/>
                    <a:pt x="336" y="104"/>
                  </a:cubicBezTo>
                  <a:cubicBezTo>
                    <a:pt x="392" y="104"/>
                    <a:pt x="488" y="32"/>
                    <a:pt x="528" y="8"/>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144393" name="Freeform 7"/>
            <p:cNvSpPr>
              <a:spLocks/>
            </p:cNvSpPr>
            <p:nvPr/>
          </p:nvSpPr>
          <p:spPr bwMode="auto">
            <a:xfrm>
              <a:off x="4848" y="2640"/>
              <a:ext cx="288" cy="48"/>
            </a:xfrm>
            <a:custGeom>
              <a:avLst/>
              <a:gdLst>
                <a:gd name="T0" fmla="*/ 0 w 528"/>
                <a:gd name="T1" fmla="*/ 26 h 104"/>
                <a:gd name="T2" fmla="*/ 105 w 528"/>
                <a:gd name="T3" fmla="*/ 4 h 104"/>
                <a:gd name="T4" fmla="*/ 183 w 528"/>
                <a:gd name="T5" fmla="*/ 48 h 104"/>
                <a:gd name="T6" fmla="*/ 288 w 528"/>
                <a:gd name="T7" fmla="*/ 4 h 104"/>
                <a:gd name="T8" fmla="*/ 0 60000 65536"/>
                <a:gd name="T9" fmla="*/ 0 60000 65536"/>
                <a:gd name="T10" fmla="*/ 0 60000 65536"/>
                <a:gd name="T11" fmla="*/ 0 60000 65536"/>
                <a:gd name="T12" fmla="*/ 0 w 528"/>
                <a:gd name="T13" fmla="*/ 0 h 104"/>
                <a:gd name="T14" fmla="*/ 528 w 528"/>
                <a:gd name="T15" fmla="*/ 104 h 104"/>
              </a:gdLst>
              <a:ahLst/>
              <a:cxnLst>
                <a:cxn ang="T8">
                  <a:pos x="T0" y="T1"/>
                </a:cxn>
                <a:cxn ang="T9">
                  <a:pos x="T2" y="T3"/>
                </a:cxn>
                <a:cxn ang="T10">
                  <a:pos x="T4" y="T5"/>
                </a:cxn>
                <a:cxn ang="T11">
                  <a:pos x="T6" y="T7"/>
                </a:cxn>
              </a:cxnLst>
              <a:rect l="T12" t="T13" r="T14" b="T15"/>
              <a:pathLst>
                <a:path w="528" h="104">
                  <a:moveTo>
                    <a:pt x="0" y="56"/>
                  </a:moveTo>
                  <a:cubicBezTo>
                    <a:pt x="68" y="28"/>
                    <a:pt x="136" y="0"/>
                    <a:pt x="192" y="8"/>
                  </a:cubicBezTo>
                  <a:cubicBezTo>
                    <a:pt x="248" y="16"/>
                    <a:pt x="280" y="104"/>
                    <a:pt x="336" y="104"/>
                  </a:cubicBezTo>
                  <a:cubicBezTo>
                    <a:pt x="392" y="104"/>
                    <a:pt x="488" y="32"/>
                    <a:pt x="528" y="8"/>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144394" name="Text Box 8"/>
            <p:cNvSpPr txBox="1">
              <a:spLocks noChangeArrowheads="1"/>
            </p:cNvSpPr>
            <p:nvPr/>
          </p:nvSpPr>
          <p:spPr bwMode="auto">
            <a:xfrm>
              <a:off x="4368" y="2736"/>
              <a:ext cx="93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b="1">
                  <a:latin typeface="Times New Roman" pitchFamily="18" charset="0"/>
                  <a:cs typeface="Times New Roman" pitchFamily="18" charset="0"/>
                </a:rPr>
                <a:t>α</a:t>
              </a:r>
              <a:r>
                <a:rPr kumimoji="1" lang="zh-CN" altLang="en-US" sz="2400" b="1">
                  <a:latin typeface="Times New Roman" pitchFamily="18" charset="0"/>
                </a:rPr>
                <a:t>剪枝</a:t>
              </a:r>
            </a:p>
          </p:txBody>
        </p:sp>
        <p:sp>
          <p:nvSpPr>
            <p:cNvPr id="144395" name="Freeform 9"/>
            <p:cNvSpPr>
              <a:spLocks/>
            </p:cNvSpPr>
            <p:nvPr/>
          </p:nvSpPr>
          <p:spPr bwMode="auto">
            <a:xfrm>
              <a:off x="4272" y="2256"/>
              <a:ext cx="672" cy="192"/>
            </a:xfrm>
            <a:custGeom>
              <a:avLst/>
              <a:gdLst>
                <a:gd name="T0" fmla="*/ 0 w 624"/>
                <a:gd name="T1" fmla="*/ 89 h 104"/>
                <a:gd name="T2" fmla="*/ 465 w 624"/>
                <a:gd name="T3" fmla="*/ 177 h 104"/>
                <a:gd name="T4" fmla="*/ 672 w 624"/>
                <a:gd name="T5" fmla="*/ 0 h 104"/>
                <a:gd name="T6" fmla="*/ 0 60000 65536"/>
                <a:gd name="T7" fmla="*/ 0 60000 65536"/>
                <a:gd name="T8" fmla="*/ 0 60000 65536"/>
                <a:gd name="T9" fmla="*/ 0 w 624"/>
                <a:gd name="T10" fmla="*/ 0 h 104"/>
                <a:gd name="T11" fmla="*/ 624 w 624"/>
                <a:gd name="T12" fmla="*/ 104 h 104"/>
              </a:gdLst>
              <a:ahLst/>
              <a:cxnLst>
                <a:cxn ang="T6">
                  <a:pos x="T0" y="T1"/>
                </a:cxn>
                <a:cxn ang="T7">
                  <a:pos x="T2" y="T3"/>
                </a:cxn>
                <a:cxn ang="T8">
                  <a:pos x="T4" y="T5"/>
                </a:cxn>
              </a:cxnLst>
              <a:rect l="T9" t="T10" r="T11" b="T12"/>
              <a:pathLst>
                <a:path w="624" h="104">
                  <a:moveTo>
                    <a:pt x="0" y="48"/>
                  </a:moveTo>
                  <a:cubicBezTo>
                    <a:pt x="164" y="76"/>
                    <a:pt x="328" y="104"/>
                    <a:pt x="432" y="96"/>
                  </a:cubicBezTo>
                  <a:cubicBezTo>
                    <a:pt x="536" y="88"/>
                    <a:pt x="580" y="44"/>
                    <a:pt x="624" y="0"/>
                  </a:cubicBezTo>
                </a:path>
              </a:pathLst>
            </a:custGeom>
            <a:noFill/>
            <a:ln w="9525">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144396" name="Freeform 10"/>
            <p:cNvSpPr>
              <a:spLocks/>
            </p:cNvSpPr>
            <p:nvPr/>
          </p:nvSpPr>
          <p:spPr bwMode="auto">
            <a:xfrm>
              <a:off x="4368" y="1392"/>
              <a:ext cx="576" cy="224"/>
            </a:xfrm>
            <a:custGeom>
              <a:avLst/>
              <a:gdLst>
                <a:gd name="T0" fmla="*/ 576 w 576"/>
                <a:gd name="T1" fmla="*/ 0 h 224"/>
                <a:gd name="T2" fmla="*/ 192 w 576"/>
                <a:gd name="T3" fmla="*/ 192 h 224"/>
                <a:gd name="T4" fmla="*/ 0 w 576"/>
                <a:gd name="T5" fmla="*/ 192 h 224"/>
                <a:gd name="T6" fmla="*/ 0 60000 65536"/>
                <a:gd name="T7" fmla="*/ 0 60000 65536"/>
                <a:gd name="T8" fmla="*/ 0 60000 65536"/>
                <a:gd name="T9" fmla="*/ 0 w 576"/>
                <a:gd name="T10" fmla="*/ 0 h 224"/>
                <a:gd name="T11" fmla="*/ 576 w 576"/>
                <a:gd name="T12" fmla="*/ 224 h 224"/>
              </a:gdLst>
              <a:ahLst/>
              <a:cxnLst>
                <a:cxn ang="T6">
                  <a:pos x="T0" y="T1"/>
                </a:cxn>
                <a:cxn ang="T7">
                  <a:pos x="T2" y="T3"/>
                </a:cxn>
                <a:cxn ang="T8">
                  <a:pos x="T4" y="T5"/>
                </a:cxn>
              </a:cxnLst>
              <a:rect l="T9" t="T10" r="T11" b="T12"/>
              <a:pathLst>
                <a:path w="576" h="224">
                  <a:moveTo>
                    <a:pt x="576" y="0"/>
                  </a:moveTo>
                  <a:cubicBezTo>
                    <a:pt x="432" y="80"/>
                    <a:pt x="288" y="160"/>
                    <a:pt x="192" y="192"/>
                  </a:cubicBezTo>
                  <a:cubicBezTo>
                    <a:pt x="96" y="224"/>
                    <a:pt x="48" y="208"/>
                    <a:pt x="0" y="192"/>
                  </a:cubicBezTo>
                </a:path>
              </a:pathLst>
            </a:custGeom>
            <a:noFill/>
            <a:ln w="9525">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144397" name="Line 11"/>
            <p:cNvSpPr>
              <a:spLocks noChangeShapeType="1"/>
            </p:cNvSpPr>
            <p:nvPr/>
          </p:nvSpPr>
          <p:spPr bwMode="auto">
            <a:xfrm flipH="1" flipV="1">
              <a:off x="4368" y="1392"/>
              <a:ext cx="528" cy="240"/>
            </a:xfrm>
            <a:prstGeom prst="line">
              <a:avLst/>
            </a:prstGeom>
            <a:noFill/>
            <a:ln w="9525">
              <a:solidFill>
                <a:schemeClr val="tx1"/>
              </a:solidFill>
              <a:prstDash val="lgDash"/>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144398" name="Line 12"/>
            <p:cNvSpPr>
              <a:spLocks noChangeShapeType="1"/>
            </p:cNvSpPr>
            <p:nvPr/>
          </p:nvSpPr>
          <p:spPr bwMode="auto">
            <a:xfrm flipV="1">
              <a:off x="3936" y="2208"/>
              <a:ext cx="288" cy="288"/>
            </a:xfrm>
            <a:prstGeom prst="line">
              <a:avLst/>
            </a:prstGeom>
            <a:noFill/>
            <a:ln w="9525">
              <a:solidFill>
                <a:schemeClr val="tx1"/>
              </a:solidFill>
              <a:prstDash val="lgDash"/>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grpSp>
          <p:nvGrpSpPr>
            <p:cNvPr id="144399" name="Group 13"/>
            <p:cNvGrpSpPr>
              <a:grpSpLocks/>
            </p:cNvGrpSpPr>
            <p:nvPr/>
          </p:nvGrpSpPr>
          <p:grpSpPr bwMode="auto">
            <a:xfrm>
              <a:off x="3696" y="1104"/>
              <a:ext cx="1872" cy="1584"/>
              <a:chOff x="3408" y="1968"/>
              <a:chExt cx="1872" cy="1584"/>
            </a:xfrm>
          </p:grpSpPr>
          <p:sp>
            <p:nvSpPr>
              <p:cNvPr id="144401" name="Oval 14"/>
              <p:cNvSpPr>
                <a:spLocks noChangeArrowheads="1"/>
              </p:cNvSpPr>
              <p:nvPr/>
            </p:nvSpPr>
            <p:spPr bwMode="auto">
              <a:xfrm>
                <a:off x="3840" y="2112"/>
                <a:ext cx="240" cy="288"/>
              </a:xfrm>
              <a:prstGeom prst="ellipse">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kumimoji="1" lang="en-US" altLang="zh-CN" sz="2400" b="1">
                    <a:latin typeface="Times New Roman" pitchFamily="18" charset="0"/>
                  </a:rPr>
                  <a:t>10</a:t>
                </a:r>
              </a:p>
            </p:txBody>
          </p:sp>
          <p:sp>
            <p:nvSpPr>
              <p:cNvPr id="144402" name="Oval 15"/>
              <p:cNvSpPr>
                <a:spLocks noChangeArrowheads="1"/>
              </p:cNvSpPr>
              <p:nvPr/>
            </p:nvSpPr>
            <p:spPr bwMode="auto">
              <a:xfrm>
                <a:off x="3840" y="2784"/>
                <a:ext cx="240" cy="288"/>
              </a:xfrm>
              <a:prstGeom prst="ellipse">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kumimoji="1" lang="en-US" altLang="zh-CN" sz="2400" b="1">
                    <a:latin typeface="Times New Roman" pitchFamily="18" charset="0"/>
                  </a:rPr>
                  <a:t>8</a:t>
                </a:r>
              </a:p>
            </p:txBody>
          </p:sp>
          <p:sp>
            <p:nvSpPr>
              <p:cNvPr id="144403" name="Oval 16"/>
              <p:cNvSpPr>
                <a:spLocks noChangeArrowheads="1"/>
              </p:cNvSpPr>
              <p:nvPr/>
            </p:nvSpPr>
            <p:spPr bwMode="auto">
              <a:xfrm>
                <a:off x="3408" y="3264"/>
                <a:ext cx="240" cy="288"/>
              </a:xfrm>
              <a:prstGeom prst="ellipse">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kumimoji="1" lang="en-US" altLang="zh-CN" sz="2400" b="1">
                    <a:latin typeface="Times New Roman" pitchFamily="18" charset="0"/>
                  </a:rPr>
                  <a:t>8</a:t>
                </a:r>
              </a:p>
            </p:txBody>
          </p:sp>
          <p:sp>
            <p:nvSpPr>
              <p:cNvPr id="144404" name="Oval 17"/>
              <p:cNvSpPr>
                <a:spLocks noChangeArrowheads="1"/>
              </p:cNvSpPr>
              <p:nvPr/>
            </p:nvSpPr>
            <p:spPr bwMode="auto">
              <a:xfrm>
                <a:off x="4560" y="2448"/>
                <a:ext cx="240" cy="288"/>
              </a:xfrm>
              <a:prstGeom prst="ellipse">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kumimoji="1" lang="en-US" altLang="zh-CN" sz="2400" b="1">
                    <a:latin typeface="Times New Roman" pitchFamily="18" charset="0"/>
                  </a:rPr>
                  <a:t>10</a:t>
                </a:r>
              </a:p>
            </p:txBody>
          </p:sp>
          <p:sp>
            <p:nvSpPr>
              <p:cNvPr id="144405" name="Text Box 18"/>
              <p:cNvSpPr txBox="1">
                <a:spLocks noChangeArrowheads="1"/>
              </p:cNvSpPr>
              <p:nvPr/>
            </p:nvSpPr>
            <p:spPr bwMode="auto">
              <a:xfrm>
                <a:off x="4080" y="2016"/>
                <a:ext cx="33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b="1">
                    <a:latin typeface="Times New Roman" pitchFamily="18" charset="0"/>
                  </a:rPr>
                  <a:t>m</a:t>
                </a:r>
              </a:p>
            </p:txBody>
          </p:sp>
          <p:sp>
            <p:nvSpPr>
              <p:cNvPr id="144406" name="Text Box 19"/>
              <p:cNvSpPr txBox="1">
                <a:spLocks noChangeArrowheads="1"/>
              </p:cNvSpPr>
              <p:nvPr/>
            </p:nvSpPr>
            <p:spPr bwMode="auto">
              <a:xfrm>
                <a:off x="4080" y="2640"/>
                <a:ext cx="33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b="1">
                    <a:latin typeface="Times New Roman" pitchFamily="18" charset="0"/>
                  </a:rPr>
                  <a:t>n</a:t>
                </a:r>
              </a:p>
            </p:txBody>
          </p:sp>
          <p:sp>
            <p:nvSpPr>
              <p:cNvPr id="144407" name="Line 20"/>
              <p:cNvSpPr>
                <a:spLocks noChangeShapeType="1"/>
              </p:cNvSpPr>
              <p:nvPr/>
            </p:nvSpPr>
            <p:spPr bwMode="auto">
              <a:xfrm>
                <a:off x="3984" y="2400"/>
                <a:ext cx="0" cy="38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44408" name="Line 21"/>
              <p:cNvSpPr>
                <a:spLocks noChangeShapeType="1"/>
              </p:cNvSpPr>
              <p:nvPr/>
            </p:nvSpPr>
            <p:spPr bwMode="auto">
              <a:xfrm>
                <a:off x="4032" y="2352"/>
                <a:ext cx="528" cy="24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44409" name="Line 22"/>
              <p:cNvSpPr>
                <a:spLocks noChangeShapeType="1"/>
              </p:cNvSpPr>
              <p:nvPr/>
            </p:nvSpPr>
            <p:spPr bwMode="auto">
              <a:xfrm flipH="1">
                <a:off x="3600" y="3024"/>
                <a:ext cx="288" cy="24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44410" name="Line 23"/>
              <p:cNvSpPr>
                <a:spLocks noChangeShapeType="1"/>
              </p:cNvSpPr>
              <p:nvPr/>
            </p:nvSpPr>
            <p:spPr bwMode="auto">
              <a:xfrm>
                <a:off x="4032" y="3024"/>
                <a:ext cx="672" cy="432"/>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44411" name="Text Box 24"/>
              <p:cNvSpPr txBox="1">
                <a:spLocks noChangeArrowheads="1"/>
              </p:cNvSpPr>
              <p:nvPr/>
            </p:nvSpPr>
            <p:spPr bwMode="auto">
              <a:xfrm>
                <a:off x="4464" y="2784"/>
                <a:ext cx="720" cy="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b="1">
                    <a:latin typeface="Times New Roman" pitchFamily="18" charset="0"/>
                  </a:rPr>
                  <a:t>与结点　</a:t>
                </a:r>
                <a:r>
                  <a:rPr kumimoji="1" lang="zh-CN" altLang="en-US" sz="2400" b="1">
                    <a:latin typeface="Times New Roman" pitchFamily="18" charset="0"/>
                    <a:ea typeface="Arial Unicode MS" pitchFamily="34" charset="-122"/>
                    <a:cs typeface="Arial Unicode MS" pitchFamily="34" charset="-122"/>
                  </a:rPr>
                  <a:t>≦</a:t>
                </a:r>
                <a:r>
                  <a:rPr kumimoji="1" lang="en-US" altLang="zh-CN" sz="2400" b="1">
                    <a:latin typeface="Times New Roman" pitchFamily="18" charset="0"/>
                    <a:ea typeface="Arial Unicode MS" pitchFamily="34" charset="-122"/>
                    <a:cs typeface="Arial Unicode MS" pitchFamily="34" charset="-122"/>
                  </a:rPr>
                  <a:t>8</a:t>
                </a:r>
              </a:p>
            </p:txBody>
          </p:sp>
          <p:sp>
            <p:nvSpPr>
              <p:cNvPr id="144412" name="Text Box 25"/>
              <p:cNvSpPr txBox="1">
                <a:spLocks noChangeArrowheads="1"/>
              </p:cNvSpPr>
              <p:nvPr/>
            </p:nvSpPr>
            <p:spPr bwMode="auto">
              <a:xfrm>
                <a:off x="4512" y="1968"/>
                <a:ext cx="76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b="1" dirty="0">
                    <a:latin typeface="Times New Roman" pitchFamily="18" charset="0"/>
                  </a:rPr>
                  <a:t>或结点</a:t>
                </a:r>
              </a:p>
            </p:txBody>
          </p:sp>
          <p:sp>
            <p:nvSpPr>
              <p:cNvPr id="144413" name="Line 26"/>
              <p:cNvSpPr>
                <a:spLocks noChangeShapeType="1"/>
              </p:cNvSpPr>
              <p:nvPr/>
            </p:nvSpPr>
            <p:spPr bwMode="auto">
              <a:xfrm flipH="1">
                <a:off x="3552" y="2976"/>
                <a:ext cx="288" cy="240"/>
              </a:xfrm>
              <a:prstGeom prst="line">
                <a:avLst/>
              </a:prstGeom>
              <a:noFill/>
              <a:ln w="28575">
                <a:solidFill>
                  <a:schemeClr val="tx1"/>
                </a:solidFill>
                <a:prstDash val="lgDash"/>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144414" name="Line 27"/>
              <p:cNvSpPr>
                <a:spLocks noChangeShapeType="1"/>
              </p:cNvSpPr>
              <p:nvPr/>
            </p:nvSpPr>
            <p:spPr bwMode="auto">
              <a:xfrm>
                <a:off x="3888" y="2352"/>
                <a:ext cx="0" cy="480"/>
              </a:xfrm>
              <a:prstGeom prst="line">
                <a:avLst/>
              </a:prstGeom>
              <a:noFill/>
              <a:ln w="28575">
                <a:solidFill>
                  <a:schemeClr val="tx1"/>
                </a:solidFill>
                <a:prstDash val="lgDash"/>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grpSp>
        <p:sp>
          <p:nvSpPr>
            <p:cNvPr id="144400" name="Freeform 28"/>
            <p:cNvSpPr>
              <a:spLocks/>
            </p:cNvSpPr>
            <p:nvPr/>
          </p:nvSpPr>
          <p:spPr bwMode="auto">
            <a:xfrm>
              <a:off x="4080" y="2256"/>
              <a:ext cx="384" cy="96"/>
            </a:xfrm>
            <a:custGeom>
              <a:avLst/>
              <a:gdLst>
                <a:gd name="T0" fmla="*/ 0 w 384"/>
                <a:gd name="T1" fmla="*/ 0 h 96"/>
                <a:gd name="T2" fmla="*/ 240 w 384"/>
                <a:gd name="T3" fmla="*/ 96 h 96"/>
                <a:gd name="T4" fmla="*/ 384 w 384"/>
                <a:gd name="T5" fmla="*/ 0 h 96"/>
                <a:gd name="T6" fmla="*/ 0 60000 65536"/>
                <a:gd name="T7" fmla="*/ 0 60000 65536"/>
                <a:gd name="T8" fmla="*/ 0 60000 65536"/>
                <a:gd name="T9" fmla="*/ 0 w 384"/>
                <a:gd name="T10" fmla="*/ 0 h 96"/>
                <a:gd name="T11" fmla="*/ 384 w 384"/>
                <a:gd name="T12" fmla="*/ 96 h 96"/>
              </a:gdLst>
              <a:ahLst/>
              <a:cxnLst>
                <a:cxn ang="T6">
                  <a:pos x="T0" y="T1"/>
                </a:cxn>
                <a:cxn ang="T7">
                  <a:pos x="T2" y="T3"/>
                </a:cxn>
                <a:cxn ang="T8">
                  <a:pos x="T4" y="T5"/>
                </a:cxn>
              </a:cxnLst>
              <a:rect l="T9" t="T10" r="T11" b="T12"/>
              <a:pathLst>
                <a:path w="384" h="96">
                  <a:moveTo>
                    <a:pt x="0" y="0"/>
                  </a:moveTo>
                  <a:cubicBezTo>
                    <a:pt x="88" y="48"/>
                    <a:pt x="176" y="96"/>
                    <a:pt x="240" y="96"/>
                  </a:cubicBezTo>
                  <a:cubicBezTo>
                    <a:pt x="304" y="96"/>
                    <a:pt x="344" y="48"/>
                    <a:pt x="384" y="0"/>
                  </a:cubicBezTo>
                </a:path>
              </a:pathLst>
            </a:custGeom>
            <a:noFill/>
            <a:ln w="222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grpSp>
      <p:sp>
        <p:nvSpPr>
          <p:cNvPr id="31" name="Rectangle 3"/>
          <p:cNvSpPr>
            <a:spLocks noChangeArrowheads="1"/>
          </p:cNvSpPr>
          <p:nvPr/>
        </p:nvSpPr>
        <p:spPr bwMode="auto">
          <a:xfrm>
            <a:off x="1187450" y="175122"/>
            <a:ext cx="662463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4400" b="1" dirty="0">
                <a:solidFill>
                  <a:schemeClr val="accent2"/>
                </a:solidFill>
                <a:latin typeface="方正姚体" pitchFamily="2" charset="-122"/>
                <a:ea typeface="方正姚体" pitchFamily="2" charset="-122"/>
                <a:cs typeface="+mj-cs"/>
              </a:rPr>
              <a:t>α-β</a:t>
            </a:r>
            <a:r>
              <a:rPr lang="zh-CN" altLang="en-US" sz="4400" b="1" dirty="0">
                <a:solidFill>
                  <a:schemeClr val="accent2"/>
                </a:solidFill>
                <a:latin typeface="方正姚体" pitchFamily="2" charset="-122"/>
                <a:ea typeface="方正姚体" pitchFamily="2" charset="-122"/>
                <a:cs typeface="+mj-cs"/>
              </a:rPr>
              <a:t>剪枝</a:t>
            </a:r>
          </a:p>
        </p:txBody>
      </p:sp>
      <p:grpSp>
        <p:nvGrpSpPr>
          <p:cNvPr id="32" name="组合 31"/>
          <p:cNvGrpSpPr/>
          <p:nvPr/>
        </p:nvGrpSpPr>
        <p:grpSpPr>
          <a:xfrm>
            <a:off x="5092321" y="1925236"/>
            <a:ext cx="2819400" cy="3260725"/>
            <a:chOff x="4953000" y="2667000"/>
            <a:chExt cx="2819400" cy="3260725"/>
          </a:xfrm>
          <a:noFill/>
        </p:grpSpPr>
        <p:sp>
          <p:nvSpPr>
            <p:cNvPr id="33" name="Oval 4"/>
            <p:cNvSpPr>
              <a:spLocks noChangeArrowheads="1"/>
            </p:cNvSpPr>
            <p:nvPr/>
          </p:nvSpPr>
          <p:spPr bwMode="auto">
            <a:xfrm>
              <a:off x="5791200" y="2819400"/>
              <a:ext cx="381000" cy="457200"/>
            </a:xfrm>
            <a:prstGeom prst="ellipse">
              <a:avLst/>
            </a:prstGeom>
            <a:grpFill/>
            <a:ln w="28575">
              <a:solidFill>
                <a:schemeClr val="tx1"/>
              </a:solidFill>
              <a:round/>
              <a:headEnd/>
              <a:tailEnd/>
            </a:ln>
          </p:spPr>
          <p:txBody>
            <a:bodyPr wrap="none" anchor="ctr"/>
            <a:lstStyle/>
            <a:p>
              <a:pPr algn="ctr"/>
              <a:r>
                <a:rPr kumimoji="1" lang="en-US" altLang="zh-CN" sz="2400">
                  <a:latin typeface="Times New Roman" pitchFamily="18" charset="0"/>
                </a:rPr>
                <a:t>10</a:t>
              </a:r>
            </a:p>
          </p:txBody>
        </p:sp>
        <p:sp>
          <p:nvSpPr>
            <p:cNvPr id="34" name="Oval 5"/>
            <p:cNvSpPr>
              <a:spLocks noChangeArrowheads="1"/>
            </p:cNvSpPr>
            <p:nvPr/>
          </p:nvSpPr>
          <p:spPr bwMode="auto">
            <a:xfrm>
              <a:off x="5791200" y="3886200"/>
              <a:ext cx="381000" cy="457200"/>
            </a:xfrm>
            <a:prstGeom prst="ellipse">
              <a:avLst/>
            </a:prstGeom>
            <a:grpFill/>
            <a:ln w="28575">
              <a:solidFill>
                <a:schemeClr val="tx1"/>
              </a:solidFill>
              <a:round/>
              <a:headEnd/>
              <a:tailEnd/>
            </a:ln>
          </p:spPr>
          <p:txBody>
            <a:bodyPr wrap="none" anchor="ctr"/>
            <a:lstStyle/>
            <a:p>
              <a:pPr algn="ctr"/>
              <a:r>
                <a:rPr kumimoji="1" lang="en-US" altLang="zh-CN" sz="2400">
                  <a:latin typeface="Times New Roman" pitchFamily="18" charset="0"/>
                </a:rPr>
                <a:t>15</a:t>
              </a:r>
            </a:p>
          </p:txBody>
        </p:sp>
        <p:sp>
          <p:nvSpPr>
            <p:cNvPr id="35" name="Oval 6"/>
            <p:cNvSpPr>
              <a:spLocks noChangeArrowheads="1"/>
            </p:cNvSpPr>
            <p:nvPr/>
          </p:nvSpPr>
          <p:spPr bwMode="auto">
            <a:xfrm>
              <a:off x="4953000" y="4800600"/>
              <a:ext cx="381000" cy="457200"/>
            </a:xfrm>
            <a:prstGeom prst="ellipse">
              <a:avLst/>
            </a:prstGeom>
            <a:grpFill/>
            <a:ln w="28575">
              <a:solidFill>
                <a:schemeClr val="tx1"/>
              </a:solidFill>
              <a:round/>
              <a:headEnd/>
              <a:tailEnd/>
            </a:ln>
          </p:spPr>
          <p:txBody>
            <a:bodyPr wrap="none" anchor="ctr"/>
            <a:lstStyle/>
            <a:p>
              <a:pPr algn="ctr"/>
              <a:r>
                <a:rPr kumimoji="1" lang="en-US" altLang="zh-CN" sz="2400">
                  <a:latin typeface="Times New Roman" pitchFamily="18" charset="0"/>
                </a:rPr>
                <a:t>15</a:t>
              </a:r>
            </a:p>
          </p:txBody>
        </p:sp>
        <p:sp>
          <p:nvSpPr>
            <p:cNvPr id="36" name="Oval 7"/>
            <p:cNvSpPr>
              <a:spLocks noChangeArrowheads="1"/>
            </p:cNvSpPr>
            <p:nvPr/>
          </p:nvSpPr>
          <p:spPr bwMode="auto">
            <a:xfrm>
              <a:off x="6934200" y="3352800"/>
              <a:ext cx="381000" cy="457200"/>
            </a:xfrm>
            <a:prstGeom prst="ellipse">
              <a:avLst/>
            </a:prstGeom>
            <a:grpFill/>
            <a:ln w="28575">
              <a:solidFill>
                <a:schemeClr val="tx1"/>
              </a:solidFill>
              <a:round/>
              <a:headEnd/>
              <a:tailEnd/>
            </a:ln>
          </p:spPr>
          <p:txBody>
            <a:bodyPr wrap="none" anchor="ctr"/>
            <a:lstStyle/>
            <a:p>
              <a:pPr algn="ctr"/>
              <a:r>
                <a:rPr kumimoji="1" lang="en-US" altLang="zh-CN" sz="2400">
                  <a:latin typeface="Times New Roman" pitchFamily="18" charset="0"/>
                </a:rPr>
                <a:t>10</a:t>
              </a:r>
            </a:p>
          </p:txBody>
        </p:sp>
        <p:sp>
          <p:nvSpPr>
            <p:cNvPr id="37" name="Text Box 8"/>
            <p:cNvSpPr txBox="1">
              <a:spLocks noChangeArrowheads="1"/>
            </p:cNvSpPr>
            <p:nvPr/>
          </p:nvSpPr>
          <p:spPr bwMode="auto">
            <a:xfrm>
              <a:off x="6172200" y="2667000"/>
              <a:ext cx="533400" cy="4572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m</a:t>
              </a:r>
            </a:p>
          </p:txBody>
        </p:sp>
        <p:sp>
          <p:nvSpPr>
            <p:cNvPr id="38" name="Text Box 9"/>
            <p:cNvSpPr txBox="1">
              <a:spLocks noChangeArrowheads="1"/>
            </p:cNvSpPr>
            <p:nvPr/>
          </p:nvSpPr>
          <p:spPr bwMode="auto">
            <a:xfrm>
              <a:off x="6172200" y="3657600"/>
              <a:ext cx="533400" cy="4572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n</a:t>
              </a:r>
            </a:p>
          </p:txBody>
        </p:sp>
        <p:sp>
          <p:nvSpPr>
            <p:cNvPr id="39" name="Line 10"/>
            <p:cNvSpPr>
              <a:spLocks noChangeShapeType="1"/>
            </p:cNvSpPr>
            <p:nvPr/>
          </p:nvSpPr>
          <p:spPr bwMode="auto">
            <a:xfrm>
              <a:off x="6019800" y="3276600"/>
              <a:ext cx="0" cy="609600"/>
            </a:xfrm>
            <a:prstGeom prst="line">
              <a:avLst/>
            </a:prstGeom>
            <a:grpFill/>
            <a:ln w="28575">
              <a:solidFill>
                <a:schemeClr val="tx1"/>
              </a:solidFill>
              <a:round/>
              <a:headEnd/>
              <a:tailEnd/>
            </a:ln>
            <a:extLst/>
          </p:spPr>
          <p:txBody>
            <a:bodyPr wrap="none"/>
            <a:lstStyle/>
            <a:p>
              <a:endParaRPr lang="zh-CN" altLang="en-US"/>
            </a:p>
          </p:txBody>
        </p:sp>
        <p:sp>
          <p:nvSpPr>
            <p:cNvPr id="40" name="Line 11"/>
            <p:cNvSpPr>
              <a:spLocks noChangeShapeType="1"/>
            </p:cNvSpPr>
            <p:nvPr/>
          </p:nvSpPr>
          <p:spPr bwMode="auto">
            <a:xfrm>
              <a:off x="6096000" y="3200400"/>
              <a:ext cx="838200" cy="381000"/>
            </a:xfrm>
            <a:prstGeom prst="line">
              <a:avLst/>
            </a:prstGeom>
            <a:grpFill/>
            <a:ln w="28575">
              <a:solidFill>
                <a:schemeClr val="tx1"/>
              </a:solidFill>
              <a:round/>
              <a:headEnd/>
              <a:tailEnd/>
            </a:ln>
            <a:extLst/>
          </p:spPr>
          <p:txBody>
            <a:bodyPr wrap="none"/>
            <a:lstStyle/>
            <a:p>
              <a:endParaRPr lang="zh-CN" altLang="en-US"/>
            </a:p>
          </p:txBody>
        </p:sp>
        <p:sp>
          <p:nvSpPr>
            <p:cNvPr id="41" name="Line 12"/>
            <p:cNvSpPr>
              <a:spLocks noChangeShapeType="1"/>
            </p:cNvSpPr>
            <p:nvPr/>
          </p:nvSpPr>
          <p:spPr bwMode="auto">
            <a:xfrm flipH="1">
              <a:off x="5181600" y="4267200"/>
              <a:ext cx="685800" cy="533400"/>
            </a:xfrm>
            <a:prstGeom prst="line">
              <a:avLst/>
            </a:prstGeom>
            <a:grpFill/>
            <a:ln w="28575">
              <a:solidFill>
                <a:schemeClr val="tx1"/>
              </a:solidFill>
              <a:round/>
              <a:headEnd/>
              <a:tailEnd/>
            </a:ln>
            <a:extLst/>
          </p:spPr>
          <p:txBody>
            <a:bodyPr wrap="none"/>
            <a:lstStyle/>
            <a:p>
              <a:endParaRPr lang="zh-CN" altLang="en-US"/>
            </a:p>
          </p:txBody>
        </p:sp>
        <p:sp>
          <p:nvSpPr>
            <p:cNvPr id="42" name="Line 13"/>
            <p:cNvSpPr>
              <a:spLocks noChangeShapeType="1"/>
            </p:cNvSpPr>
            <p:nvPr/>
          </p:nvSpPr>
          <p:spPr bwMode="auto">
            <a:xfrm>
              <a:off x="6096000" y="4267200"/>
              <a:ext cx="1066800" cy="685800"/>
            </a:xfrm>
            <a:prstGeom prst="line">
              <a:avLst/>
            </a:prstGeom>
            <a:grpFill/>
            <a:ln w="9525">
              <a:solidFill>
                <a:schemeClr val="tx1"/>
              </a:solidFill>
              <a:round/>
              <a:headEnd/>
              <a:tailEnd/>
            </a:ln>
            <a:extLst/>
          </p:spPr>
          <p:txBody>
            <a:bodyPr wrap="none"/>
            <a:lstStyle/>
            <a:p>
              <a:endParaRPr lang="zh-CN" altLang="en-US"/>
            </a:p>
          </p:txBody>
        </p:sp>
        <p:sp>
          <p:nvSpPr>
            <p:cNvPr id="43" name="Text Box 14"/>
            <p:cNvSpPr txBox="1">
              <a:spLocks noChangeArrowheads="1"/>
            </p:cNvSpPr>
            <p:nvPr/>
          </p:nvSpPr>
          <p:spPr bwMode="auto">
            <a:xfrm>
              <a:off x="6248400" y="3886200"/>
              <a:ext cx="1143000" cy="4572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dirty="0">
                  <a:latin typeface="Times New Roman" pitchFamily="18" charset="0"/>
                </a:rPr>
                <a:t>或</a:t>
              </a:r>
              <a:r>
                <a:rPr kumimoji="1" lang="zh-CN" altLang="en-US" sz="2400" dirty="0">
                  <a:latin typeface="Times New Roman" pitchFamily="18" charset="0"/>
                  <a:ea typeface="Arial Unicode MS" pitchFamily="34" charset="-122"/>
                  <a:cs typeface="Arial Unicode MS" pitchFamily="34" charset="-122"/>
                </a:rPr>
                <a:t>≧</a:t>
              </a:r>
              <a:r>
                <a:rPr kumimoji="1" lang="en-US" altLang="zh-CN" sz="2400" dirty="0">
                  <a:latin typeface="Times New Roman" pitchFamily="18" charset="0"/>
                  <a:ea typeface="Arial Unicode MS" pitchFamily="34" charset="-122"/>
                  <a:cs typeface="Arial Unicode MS" pitchFamily="34" charset="-122"/>
                </a:rPr>
                <a:t>15</a:t>
              </a:r>
            </a:p>
          </p:txBody>
        </p:sp>
        <p:sp>
          <p:nvSpPr>
            <p:cNvPr id="44" name="Line 15"/>
            <p:cNvSpPr>
              <a:spLocks noChangeShapeType="1"/>
            </p:cNvSpPr>
            <p:nvPr/>
          </p:nvSpPr>
          <p:spPr bwMode="auto">
            <a:xfrm flipH="1">
              <a:off x="5105400" y="4191000"/>
              <a:ext cx="685800" cy="533400"/>
            </a:xfrm>
            <a:prstGeom prst="line">
              <a:avLst/>
            </a:prstGeom>
            <a:grpFill/>
            <a:ln w="9525">
              <a:solidFill>
                <a:schemeClr val="tx1"/>
              </a:solidFill>
              <a:prstDash val="lgDash"/>
              <a:round/>
              <a:headEnd/>
              <a:tailEnd type="triangle" w="med" len="med"/>
            </a:ln>
            <a:extLst/>
          </p:spPr>
          <p:txBody>
            <a:bodyPr wrap="none"/>
            <a:lstStyle/>
            <a:p>
              <a:endParaRPr lang="zh-CN" altLang="en-US"/>
            </a:p>
          </p:txBody>
        </p:sp>
        <p:sp>
          <p:nvSpPr>
            <p:cNvPr id="45" name="Line 16"/>
            <p:cNvSpPr>
              <a:spLocks noChangeShapeType="1"/>
            </p:cNvSpPr>
            <p:nvPr/>
          </p:nvSpPr>
          <p:spPr bwMode="auto">
            <a:xfrm>
              <a:off x="5867400" y="3200400"/>
              <a:ext cx="0" cy="762000"/>
            </a:xfrm>
            <a:prstGeom prst="line">
              <a:avLst/>
            </a:prstGeom>
            <a:grpFill/>
            <a:ln w="9525">
              <a:solidFill>
                <a:schemeClr val="tx1"/>
              </a:solidFill>
              <a:prstDash val="lgDash"/>
              <a:round/>
              <a:headEnd/>
              <a:tailEnd type="triangle" w="med" len="med"/>
            </a:ln>
            <a:extLst/>
          </p:spPr>
          <p:txBody>
            <a:bodyPr wrap="none"/>
            <a:lstStyle/>
            <a:p>
              <a:endParaRPr lang="zh-CN" altLang="en-US"/>
            </a:p>
          </p:txBody>
        </p:sp>
        <p:sp>
          <p:nvSpPr>
            <p:cNvPr id="46" name="Freeform 17"/>
            <p:cNvSpPr>
              <a:spLocks/>
            </p:cNvSpPr>
            <p:nvPr/>
          </p:nvSpPr>
          <p:spPr bwMode="auto">
            <a:xfrm>
              <a:off x="6858000" y="4953000"/>
              <a:ext cx="457200" cy="76200"/>
            </a:xfrm>
            <a:custGeom>
              <a:avLst/>
              <a:gdLst>
                <a:gd name="T0" fmla="*/ 0 w 528"/>
                <a:gd name="T1" fmla="*/ 41031 h 104"/>
                <a:gd name="T2" fmla="*/ 166255 w 528"/>
                <a:gd name="T3" fmla="*/ 5862 h 104"/>
                <a:gd name="T4" fmla="*/ 290945 w 528"/>
                <a:gd name="T5" fmla="*/ 76200 h 104"/>
                <a:gd name="T6" fmla="*/ 457200 w 528"/>
                <a:gd name="T7" fmla="*/ 5862 h 104"/>
                <a:gd name="T8" fmla="*/ 0 60000 65536"/>
                <a:gd name="T9" fmla="*/ 0 60000 65536"/>
                <a:gd name="T10" fmla="*/ 0 60000 65536"/>
                <a:gd name="T11" fmla="*/ 0 60000 65536"/>
                <a:gd name="T12" fmla="*/ 0 w 528"/>
                <a:gd name="T13" fmla="*/ 0 h 104"/>
                <a:gd name="T14" fmla="*/ 528 w 528"/>
                <a:gd name="T15" fmla="*/ 104 h 104"/>
              </a:gdLst>
              <a:ahLst/>
              <a:cxnLst>
                <a:cxn ang="T8">
                  <a:pos x="T0" y="T1"/>
                </a:cxn>
                <a:cxn ang="T9">
                  <a:pos x="T2" y="T3"/>
                </a:cxn>
                <a:cxn ang="T10">
                  <a:pos x="T4" y="T5"/>
                </a:cxn>
                <a:cxn ang="T11">
                  <a:pos x="T6" y="T7"/>
                </a:cxn>
              </a:cxnLst>
              <a:rect l="T12" t="T13" r="T14" b="T15"/>
              <a:pathLst>
                <a:path w="528" h="104">
                  <a:moveTo>
                    <a:pt x="0" y="56"/>
                  </a:moveTo>
                  <a:cubicBezTo>
                    <a:pt x="68" y="28"/>
                    <a:pt x="136" y="0"/>
                    <a:pt x="192" y="8"/>
                  </a:cubicBezTo>
                  <a:cubicBezTo>
                    <a:pt x="248" y="16"/>
                    <a:pt x="280" y="104"/>
                    <a:pt x="336" y="104"/>
                  </a:cubicBezTo>
                  <a:cubicBezTo>
                    <a:pt x="392" y="104"/>
                    <a:pt x="488" y="32"/>
                    <a:pt x="528" y="8"/>
                  </a:cubicBezTo>
                </a:path>
              </a:pathLst>
            </a:custGeom>
            <a:grpFill/>
            <a:ln w="9525">
              <a:solidFill>
                <a:schemeClr val="tx1"/>
              </a:solidFill>
              <a:round/>
              <a:headEnd/>
              <a:tailEnd/>
            </a:ln>
            <a:extLst/>
          </p:spPr>
          <p:txBody>
            <a:bodyPr wrap="none"/>
            <a:lstStyle/>
            <a:p>
              <a:endParaRPr lang="zh-CN" altLang="en-US"/>
            </a:p>
          </p:txBody>
        </p:sp>
        <p:sp>
          <p:nvSpPr>
            <p:cNvPr id="47" name="Text Box 18"/>
            <p:cNvSpPr txBox="1">
              <a:spLocks noChangeArrowheads="1"/>
            </p:cNvSpPr>
            <p:nvPr/>
          </p:nvSpPr>
          <p:spPr bwMode="auto">
            <a:xfrm>
              <a:off x="6705600" y="5105400"/>
              <a:ext cx="1066800" cy="8223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20000"/>
                </a:spcBef>
              </a:pPr>
              <a:r>
                <a:rPr kumimoji="1" lang="en-US" altLang="zh-CN" sz="2400">
                  <a:latin typeface="Times New Roman" pitchFamily="18" charset="0"/>
                  <a:cs typeface="Times New Roman" pitchFamily="18" charset="0"/>
                </a:rPr>
                <a:t>β</a:t>
              </a:r>
              <a:r>
                <a:rPr kumimoji="1" lang="zh-CN" altLang="en-US" sz="2400">
                  <a:latin typeface="Times New Roman" pitchFamily="18" charset="0"/>
                </a:rPr>
                <a:t>剪枝</a:t>
              </a:r>
            </a:p>
          </p:txBody>
        </p:sp>
        <p:sp>
          <p:nvSpPr>
            <p:cNvPr id="48" name="Freeform 19"/>
            <p:cNvSpPr>
              <a:spLocks/>
            </p:cNvSpPr>
            <p:nvPr/>
          </p:nvSpPr>
          <p:spPr bwMode="auto">
            <a:xfrm>
              <a:off x="6019800" y="3276600"/>
              <a:ext cx="228600" cy="177800"/>
            </a:xfrm>
            <a:custGeom>
              <a:avLst/>
              <a:gdLst>
                <a:gd name="T0" fmla="*/ 0 w 144"/>
                <a:gd name="T1" fmla="*/ 152400 h 112"/>
                <a:gd name="T2" fmla="*/ 152400 w 144"/>
                <a:gd name="T3" fmla="*/ 152400 h 112"/>
                <a:gd name="T4" fmla="*/ 228600 w 144"/>
                <a:gd name="T5" fmla="*/ 0 h 112"/>
                <a:gd name="T6" fmla="*/ 0 60000 65536"/>
                <a:gd name="T7" fmla="*/ 0 60000 65536"/>
                <a:gd name="T8" fmla="*/ 0 60000 65536"/>
                <a:gd name="T9" fmla="*/ 0 w 144"/>
                <a:gd name="T10" fmla="*/ 0 h 112"/>
                <a:gd name="T11" fmla="*/ 144 w 144"/>
                <a:gd name="T12" fmla="*/ 112 h 112"/>
              </a:gdLst>
              <a:ahLst/>
              <a:cxnLst>
                <a:cxn ang="T6">
                  <a:pos x="T0" y="T1"/>
                </a:cxn>
                <a:cxn ang="T7">
                  <a:pos x="T2" y="T3"/>
                </a:cxn>
                <a:cxn ang="T8">
                  <a:pos x="T4" y="T5"/>
                </a:cxn>
              </a:cxnLst>
              <a:rect l="T9" t="T10" r="T11" b="T12"/>
              <a:pathLst>
                <a:path w="144" h="112">
                  <a:moveTo>
                    <a:pt x="0" y="96"/>
                  </a:moveTo>
                  <a:cubicBezTo>
                    <a:pt x="36" y="104"/>
                    <a:pt x="72" y="112"/>
                    <a:pt x="96" y="96"/>
                  </a:cubicBezTo>
                  <a:cubicBezTo>
                    <a:pt x="120" y="80"/>
                    <a:pt x="132" y="40"/>
                    <a:pt x="144" y="0"/>
                  </a:cubicBezTo>
                </a:path>
              </a:pathLst>
            </a:custGeom>
            <a:grpFill/>
            <a:ln w="9525" cap="flat" cmpd="sng">
              <a:solidFill>
                <a:schemeClr val="tx1"/>
              </a:solidFill>
              <a:prstDash val="solid"/>
              <a:miter lim="800000"/>
              <a:headEnd type="none" w="med" len="med"/>
              <a:tailEnd type="none" w="med" len="med"/>
            </a:ln>
            <a:extLst/>
          </p:spPr>
          <p:txBody>
            <a:bodyPr wrap="none"/>
            <a:lstStyle/>
            <a:p>
              <a:endParaRPr lang="zh-CN" altLang="en-US"/>
            </a:p>
          </p:txBody>
        </p:sp>
        <p:sp>
          <p:nvSpPr>
            <p:cNvPr id="49" name="Line 20"/>
            <p:cNvSpPr>
              <a:spLocks noChangeShapeType="1"/>
            </p:cNvSpPr>
            <p:nvPr/>
          </p:nvSpPr>
          <p:spPr bwMode="auto">
            <a:xfrm flipV="1">
              <a:off x="5334000" y="4343400"/>
              <a:ext cx="685800" cy="533400"/>
            </a:xfrm>
            <a:prstGeom prst="line">
              <a:avLst/>
            </a:prstGeom>
            <a:grpFill/>
            <a:ln w="9525">
              <a:solidFill>
                <a:schemeClr val="tx1"/>
              </a:solidFill>
              <a:prstDash val="dash"/>
              <a:miter lim="800000"/>
              <a:headEnd/>
              <a:tailEnd type="triangle" w="med" len="med"/>
            </a:ln>
            <a:extLst/>
          </p:spPr>
          <p:txBody>
            <a:bodyPr wrap="none"/>
            <a:lstStyle/>
            <a:p>
              <a:endParaRPr lang="zh-CN" altLang="en-US"/>
            </a:p>
          </p:txBody>
        </p:sp>
      </p:gr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779" name="Text Box 3"/>
          <p:cNvSpPr txBox="1">
            <a:spLocks noChangeArrowheads="1"/>
          </p:cNvSpPr>
          <p:nvPr/>
        </p:nvSpPr>
        <p:spPr bwMode="ltGray">
          <a:xfrm>
            <a:off x="381000" y="1412776"/>
            <a:ext cx="8153400" cy="3869329"/>
          </a:xfrm>
          <a:prstGeom prst="rect">
            <a:avLst/>
          </a:prstGeom>
          <a:noFill/>
          <a:ln w="317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457200" indent="-457200">
              <a:lnSpc>
                <a:spcPct val="150000"/>
              </a:lnSpc>
              <a:spcBef>
                <a:spcPct val="50000"/>
              </a:spcBef>
              <a:buClr>
                <a:srgbClr val="B2B2B2"/>
              </a:buClr>
              <a:buSzPct val="75000"/>
              <a:buFont typeface="Arial" pitchFamily="34" charset="0"/>
              <a:buChar char="•"/>
            </a:pPr>
            <a:r>
              <a:rPr lang="en-US" altLang="zh-CN" sz="2800" b="1" dirty="0">
                <a:solidFill>
                  <a:srgbClr val="3333FF"/>
                </a:solidFill>
                <a:latin typeface="Times New Roman" pitchFamily="18" charset="0"/>
                <a:ea typeface="幼圆" pitchFamily="49" charset="-122"/>
                <a:cs typeface="Times New Roman" pitchFamily="18" charset="0"/>
              </a:rPr>
              <a:t>α–β</a:t>
            </a:r>
            <a:r>
              <a:rPr lang="zh-CN" altLang="en-US" sz="2800" b="1" dirty="0">
                <a:solidFill>
                  <a:srgbClr val="3333FF"/>
                </a:solidFill>
                <a:latin typeface="Times New Roman" pitchFamily="18" charset="0"/>
                <a:ea typeface="幼圆" pitchFamily="49" charset="-122"/>
                <a:cs typeface="Times New Roman" pitchFamily="18" charset="0"/>
              </a:rPr>
              <a:t>搜索的效率与结点的排列顺序有关</a:t>
            </a:r>
            <a:r>
              <a:rPr lang="en-US" altLang="zh-CN" sz="2800" b="1" dirty="0" smtClean="0">
                <a:solidFill>
                  <a:srgbClr val="3333FF"/>
                </a:solidFill>
                <a:latin typeface="Times New Roman" pitchFamily="18" charset="0"/>
                <a:ea typeface="幼圆" pitchFamily="49" charset="-122"/>
                <a:cs typeface="Times New Roman" pitchFamily="18" charset="0"/>
              </a:rPr>
              <a:t>.</a:t>
            </a:r>
          </a:p>
          <a:p>
            <a:pPr marL="457200" indent="-457200">
              <a:lnSpc>
                <a:spcPct val="150000"/>
              </a:lnSpc>
              <a:spcBef>
                <a:spcPct val="50000"/>
              </a:spcBef>
              <a:buClr>
                <a:srgbClr val="B2B2B2"/>
              </a:buClr>
              <a:buSzPct val="75000"/>
              <a:buFont typeface="Arial" pitchFamily="34" charset="0"/>
              <a:buChar char="•"/>
            </a:pPr>
            <a:r>
              <a:rPr lang="zh-CN" altLang="en-US" sz="2800" b="1" dirty="0" smtClean="0">
                <a:latin typeface="Times New Roman" pitchFamily="18" charset="0"/>
                <a:ea typeface="幼圆" pitchFamily="49" charset="-122"/>
                <a:cs typeface="Times New Roman" pitchFamily="18" charset="0"/>
              </a:rPr>
              <a:t>要剪掉</a:t>
            </a:r>
            <a:r>
              <a:rPr lang="zh-CN" altLang="en-US" sz="2800" b="1" dirty="0">
                <a:latin typeface="Times New Roman" pitchFamily="18" charset="0"/>
                <a:ea typeface="幼圆" pitchFamily="49" charset="-122"/>
                <a:cs typeface="Times New Roman" pitchFamily="18" charset="0"/>
              </a:rPr>
              <a:t>的结点数</a:t>
            </a:r>
            <a:r>
              <a:rPr lang="zh-CN" altLang="en-US" sz="2800" b="1" dirty="0" smtClean="0">
                <a:latin typeface="Times New Roman" pitchFamily="18" charset="0"/>
                <a:ea typeface="幼圆" pitchFamily="49" charset="-122"/>
                <a:cs typeface="Times New Roman" pitchFamily="18" charset="0"/>
              </a:rPr>
              <a:t>最多，需要搜索</a:t>
            </a:r>
            <a:r>
              <a:rPr lang="zh-CN" altLang="en-US" sz="2800" b="1" dirty="0">
                <a:latin typeface="Times New Roman" pitchFamily="18" charset="0"/>
                <a:ea typeface="幼圆" pitchFamily="49" charset="-122"/>
                <a:cs typeface="Times New Roman" pitchFamily="18" charset="0"/>
              </a:rPr>
              <a:t>中子结点产生顺序正好满足</a:t>
            </a:r>
            <a:r>
              <a:rPr lang="en-US" altLang="zh-CN" sz="2800" b="1" dirty="0" smtClean="0">
                <a:latin typeface="Times New Roman" pitchFamily="18" charset="0"/>
                <a:ea typeface="幼圆" pitchFamily="49" charset="-122"/>
                <a:cs typeface="Times New Roman" pitchFamily="18" charset="0"/>
              </a:rPr>
              <a:t>:</a:t>
            </a:r>
          </a:p>
          <a:p>
            <a:pPr marL="1200150" lvl="1" indent="-457200">
              <a:lnSpc>
                <a:spcPct val="150000"/>
              </a:lnSpc>
              <a:spcBef>
                <a:spcPct val="50000"/>
              </a:spcBef>
              <a:buClr>
                <a:srgbClr val="B2B2B2"/>
              </a:buClr>
              <a:buSzPct val="75000"/>
              <a:buFont typeface="Arial" pitchFamily="34" charset="0"/>
              <a:buChar char="•"/>
            </a:pPr>
            <a:r>
              <a:rPr lang="zh-CN" altLang="en-US" sz="2800" b="1" dirty="0" smtClean="0">
                <a:latin typeface="仿宋_GB2312" pitchFamily="49" charset="-122"/>
                <a:ea typeface="仿宋_GB2312" pitchFamily="49" charset="-122"/>
                <a:cs typeface="Times New Roman" pitchFamily="18" charset="0"/>
              </a:rPr>
              <a:t>或</a:t>
            </a:r>
            <a:r>
              <a:rPr lang="zh-CN" altLang="en-US" sz="2800" b="1" dirty="0">
                <a:latin typeface="仿宋_GB2312" pitchFamily="49" charset="-122"/>
                <a:ea typeface="仿宋_GB2312" pitchFamily="49" charset="-122"/>
                <a:cs typeface="Times New Roman" pitchFamily="18" charset="0"/>
              </a:rPr>
              <a:t>结点中的估值最高的子结点最先产生</a:t>
            </a:r>
            <a:r>
              <a:rPr lang="en-US" altLang="zh-CN" sz="2800" b="1" dirty="0" smtClean="0">
                <a:latin typeface="仿宋_GB2312" pitchFamily="49" charset="-122"/>
                <a:ea typeface="仿宋_GB2312" pitchFamily="49" charset="-122"/>
                <a:cs typeface="Times New Roman" pitchFamily="18" charset="0"/>
              </a:rPr>
              <a:t>;</a:t>
            </a:r>
          </a:p>
          <a:p>
            <a:pPr marL="1200150" lvl="1" indent="-457200">
              <a:lnSpc>
                <a:spcPct val="150000"/>
              </a:lnSpc>
              <a:spcBef>
                <a:spcPct val="50000"/>
              </a:spcBef>
              <a:buClr>
                <a:srgbClr val="B2B2B2"/>
              </a:buClr>
              <a:buSzPct val="75000"/>
              <a:buFont typeface="Arial" pitchFamily="34" charset="0"/>
              <a:buChar char="•"/>
            </a:pPr>
            <a:r>
              <a:rPr lang="zh-CN" altLang="en-US" sz="2800" b="1" dirty="0" smtClean="0">
                <a:latin typeface="仿宋_GB2312" pitchFamily="49" charset="-122"/>
                <a:ea typeface="仿宋_GB2312" pitchFamily="49" charset="-122"/>
                <a:cs typeface="Times New Roman" pitchFamily="18" charset="0"/>
              </a:rPr>
              <a:t>与</a:t>
            </a:r>
            <a:r>
              <a:rPr lang="zh-CN" altLang="en-US" sz="2800" b="1" dirty="0">
                <a:latin typeface="仿宋_GB2312" pitchFamily="49" charset="-122"/>
                <a:ea typeface="仿宋_GB2312" pitchFamily="49" charset="-122"/>
                <a:cs typeface="Times New Roman" pitchFamily="18" charset="0"/>
              </a:rPr>
              <a:t>结点中估值最低的子结点最先</a:t>
            </a:r>
            <a:r>
              <a:rPr lang="zh-CN" altLang="en-US" sz="2800" b="1" dirty="0" smtClean="0">
                <a:latin typeface="仿宋_GB2312" pitchFamily="49" charset="-122"/>
                <a:ea typeface="仿宋_GB2312" pitchFamily="49" charset="-122"/>
                <a:cs typeface="Times New Roman" pitchFamily="18" charset="0"/>
              </a:rPr>
              <a:t>产生</a:t>
            </a:r>
            <a:endParaRPr lang="zh-CN" altLang="en-US" sz="2800" b="1" dirty="0">
              <a:latin typeface="仿宋_GB2312" pitchFamily="49" charset="-122"/>
              <a:ea typeface="仿宋_GB2312" pitchFamily="49" charset="-122"/>
              <a:cs typeface="Times New Roman" pitchFamily="18" charset="0"/>
            </a:endParaRPr>
          </a:p>
        </p:txBody>
      </p:sp>
      <p:sp>
        <p:nvSpPr>
          <p:cNvPr id="5" name="Rectangle 3"/>
          <p:cNvSpPr>
            <a:spLocks noChangeArrowheads="1"/>
          </p:cNvSpPr>
          <p:nvPr/>
        </p:nvSpPr>
        <p:spPr bwMode="auto">
          <a:xfrm>
            <a:off x="1187450" y="175122"/>
            <a:ext cx="662463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4400" b="1" dirty="0">
                <a:solidFill>
                  <a:schemeClr val="accent2"/>
                </a:solidFill>
                <a:latin typeface="方正姚体" pitchFamily="2" charset="-122"/>
                <a:ea typeface="方正姚体" pitchFamily="2" charset="-122"/>
                <a:cs typeface="+mj-cs"/>
              </a:rPr>
              <a:t>α-β</a:t>
            </a:r>
            <a:r>
              <a:rPr lang="zh-CN" altLang="en-US" sz="4400" b="1" dirty="0">
                <a:solidFill>
                  <a:schemeClr val="accent2"/>
                </a:solidFill>
                <a:latin typeface="方正姚体" pitchFamily="2" charset="-122"/>
                <a:ea typeface="方正姚体" pitchFamily="2" charset="-122"/>
                <a:cs typeface="+mj-cs"/>
              </a:rPr>
              <a:t>剪枝</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317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1779" grpId="0"/>
    </p:bld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0756" name="Group 4"/>
          <p:cNvGraphicFramePr>
            <a:graphicFrameLocks noGrp="1"/>
          </p:cNvGraphicFramePr>
          <p:nvPr/>
        </p:nvGraphicFramePr>
        <p:xfrm>
          <a:off x="4648200" y="1049338"/>
          <a:ext cx="914400" cy="917574"/>
        </p:xfrm>
        <a:graphic>
          <a:graphicData uri="http://schemas.openxmlformats.org/drawingml/2006/table">
            <a:tbl>
              <a:tblPr/>
              <a:tblGrid>
                <a:gridCol w="304800"/>
                <a:gridCol w="304800"/>
                <a:gridCol w="304800"/>
              </a:tblGrid>
              <a:tr h="2524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400" b="0" i="0" u="none" strike="noStrike" cap="none" normalizeH="0" baseline="0" smtClean="0">
                        <a:ln>
                          <a:noFill/>
                        </a:ln>
                        <a:solidFill>
                          <a:schemeClr val="tx1"/>
                        </a:solidFill>
                        <a:effectLst/>
                        <a:latin typeface="Arial"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4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4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571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400" b="0" i="0" u="none" strike="noStrike" cap="none" normalizeH="0" baseline="0" smtClean="0">
                        <a:ln>
                          <a:noFill/>
                        </a:ln>
                        <a:solidFill>
                          <a:schemeClr val="tx1"/>
                        </a:solidFill>
                        <a:effectLst/>
                        <a:latin typeface="Arial"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4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4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79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400" b="0" i="0" u="none" strike="noStrike" cap="none" normalizeH="0" baseline="0" smtClean="0">
                        <a:ln>
                          <a:noFill/>
                        </a:ln>
                        <a:solidFill>
                          <a:schemeClr val="tx1"/>
                        </a:solidFill>
                        <a:effectLst/>
                        <a:latin typeface="Arial"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4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4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47478" name="Rectangle 22"/>
          <p:cNvSpPr>
            <a:spLocks noChangeArrowheads="1"/>
          </p:cNvSpPr>
          <p:nvPr/>
        </p:nvSpPr>
        <p:spPr bwMode="auto">
          <a:xfrm>
            <a:off x="3200400" y="2878138"/>
            <a:ext cx="304800"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479" name="Rectangle 23"/>
          <p:cNvSpPr>
            <a:spLocks noChangeArrowheads="1"/>
          </p:cNvSpPr>
          <p:nvPr/>
        </p:nvSpPr>
        <p:spPr bwMode="auto">
          <a:xfrm>
            <a:off x="3759200" y="3563938"/>
            <a:ext cx="279400"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kumimoji="1" lang="zh-CN" altLang="en-US" sz="1400">
                <a:latin typeface="Times New Roman" pitchFamily="18" charset="0"/>
                <a:ea typeface="MS PGothic" pitchFamily="34" charset="-128"/>
              </a:rPr>
              <a:t>〇</a:t>
            </a:r>
          </a:p>
        </p:txBody>
      </p:sp>
      <p:sp>
        <p:nvSpPr>
          <p:cNvPr id="147480" name="Rectangle 24"/>
          <p:cNvSpPr>
            <a:spLocks noChangeArrowheads="1"/>
          </p:cNvSpPr>
          <p:nvPr/>
        </p:nvSpPr>
        <p:spPr bwMode="auto">
          <a:xfrm>
            <a:off x="3479800" y="3563938"/>
            <a:ext cx="279400"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481" name="Rectangle 25"/>
          <p:cNvSpPr>
            <a:spLocks noChangeArrowheads="1"/>
          </p:cNvSpPr>
          <p:nvPr/>
        </p:nvSpPr>
        <p:spPr bwMode="auto">
          <a:xfrm>
            <a:off x="3200400" y="3563938"/>
            <a:ext cx="279400"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482" name="Rectangle 26"/>
          <p:cNvSpPr>
            <a:spLocks noChangeArrowheads="1"/>
          </p:cNvSpPr>
          <p:nvPr/>
        </p:nvSpPr>
        <p:spPr bwMode="auto">
          <a:xfrm>
            <a:off x="3759200" y="3257550"/>
            <a:ext cx="279400"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483" name="Rectangle 27"/>
          <p:cNvSpPr>
            <a:spLocks noChangeArrowheads="1"/>
          </p:cNvSpPr>
          <p:nvPr/>
        </p:nvSpPr>
        <p:spPr bwMode="auto">
          <a:xfrm>
            <a:off x="3479800" y="3257550"/>
            <a:ext cx="279400"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a typeface="MS PGothic" pitchFamily="34" charset="-128"/>
            </a:endParaRPr>
          </a:p>
        </p:txBody>
      </p:sp>
      <p:sp>
        <p:nvSpPr>
          <p:cNvPr id="147484" name="Rectangle 28"/>
          <p:cNvSpPr>
            <a:spLocks noChangeArrowheads="1"/>
          </p:cNvSpPr>
          <p:nvPr/>
        </p:nvSpPr>
        <p:spPr bwMode="auto">
          <a:xfrm>
            <a:off x="3200400" y="3257550"/>
            <a:ext cx="279400"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485" name="Rectangle 29"/>
          <p:cNvSpPr>
            <a:spLocks noChangeArrowheads="1"/>
          </p:cNvSpPr>
          <p:nvPr/>
        </p:nvSpPr>
        <p:spPr bwMode="auto">
          <a:xfrm>
            <a:off x="3759200" y="2954338"/>
            <a:ext cx="279400"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a typeface="MS PGothic" pitchFamily="34" charset="-128"/>
            </a:endParaRPr>
          </a:p>
        </p:txBody>
      </p:sp>
      <p:sp>
        <p:nvSpPr>
          <p:cNvPr id="147486" name="Rectangle 30"/>
          <p:cNvSpPr>
            <a:spLocks noChangeArrowheads="1"/>
          </p:cNvSpPr>
          <p:nvPr/>
        </p:nvSpPr>
        <p:spPr bwMode="auto">
          <a:xfrm>
            <a:off x="3479800" y="2954338"/>
            <a:ext cx="279400"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487" name="Rectangle 31"/>
          <p:cNvSpPr>
            <a:spLocks noChangeArrowheads="1"/>
          </p:cNvSpPr>
          <p:nvPr/>
        </p:nvSpPr>
        <p:spPr bwMode="auto">
          <a:xfrm>
            <a:off x="3200400" y="2954338"/>
            <a:ext cx="279400"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kumimoji="1" lang="en-US" altLang="zh-CN" sz="1400">
                <a:latin typeface="Times New Roman" pitchFamily="18" charset="0"/>
                <a:ea typeface="Arial Unicode MS" pitchFamily="34" charset="-122"/>
                <a:cs typeface="Arial Unicode MS" pitchFamily="34" charset="-122"/>
              </a:rPr>
              <a:t>Ⅹ</a:t>
            </a:r>
          </a:p>
        </p:txBody>
      </p:sp>
      <p:sp>
        <p:nvSpPr>
          <p:cNvPr id="147488" name="Line 32"/>
          <p:cNvSpPr>
            <a:spLocks noChangeShapeType="1"/>
          </p:cNvSpPr>
          <p:nvPr/>
        </p:nvSpPr>
        <p:spPr bwMode="auto">
          <a:xfrm>
            <a:off x="3200400" y="3257550"/>
            <a:ext cx="8382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47489" name="Line 33"/>
          <p:cNvSpPr>
            <a:spLocks noChangeShapeType="1"/>
          </p:cNvSpPr>
          <p:nvPr/>
        </p:nvSpPr>
        <p:spPr bwMode="auto">
          <a:xfrm>
            <a:off x="3200400" y="3563938"/>
            <a:ext cx="8382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47490" name="Line 34"/>
          <p:cNvSpPr>
            <a:spLocks noChangeShapeType="1"/>
          </p:cNvSpPr>
          <p:nvPr/>
        </p:nvSpPr>
        <p:spPr bwMode="auto">
          <a:xfrm>
            <a:off x="3479800" y="2954338"/>
            <a:ext cx="0" cy="91281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47491" name="Line 35"/>
          <p:cNvSpPr>
            <a:spLocks noChangeShapeType="1"/>
          </p:cNvSpPr>
          <p:nvPr/>
        </p:nvSpPr>
        <p:spPr bwMode="auto">
          <a:xfrm>
            <a:off x="3759200" y="2954338"/>
            <a:ext cx="0" cy="91281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graphicFrame>
        <p:nvGraphicFramePr>
          <p:cNvPr id="330788" name="Group 36"/>
          <p:cNvGraphicFramePr>
            <a:graphicFrameLocks noGrp="1"/>
          </p:cNvGraphicFramePr>
          <p:nvPr/>
        </p:nvGraphicFramePr>
        <p:xfrm>
          <a:off x="6781800" y="1506538"/>
          <a:ext cx="914400" cy="917574"/>
        </p:xfrm>
        <a:graphic>
          <a:graphicData uri="http://schemas.openxmlformats.org/drawingml/2006/table">
            <a:tbl>
              <a:tblPr/>
              <a:tblGrid>
                <a:gridCol w="304800"/>
                <a:gridCol w="304800"/>
                <a:gridCol w="304800"/>
              </a:tblGrid>
              <a:tr h="2524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400" b="0" i="0" u="none" strike="noStrike" cap="none" normalizeH="0" baseline="0" smtClean="0">
                        <a:ln>
                          <a:noFill/>
                        </a:ln>
                        <a:solidFill>
                          <a:schemeClr val="tx1"/>
                        </a:solidFill>
                        <a:effectLst/>
                        <a:latin typeface="Arial"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4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4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571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400" b="0" i="0" u="none" strike="noStrike" cap="none" normalizeH="0" baseline="0" smtClean="0">
                        <a:ln>
                          <a:noFill/>
                        </a:ln>
                        <a:solidFill>
                          <a:schemeClr val="tx1"/>
                        </a:solidFill>
                        <a:effectLst/>
                        <a:latin typeface="Arial"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Arial" charset="0"/>
                          <a:ea typeface="Arial Unicode MS" pitchFamily="34" charset="-122"/>
                          <a:cs typeface="Arial Unicode MS" pitchFamily="34" charset="-122"/>
                        </a:rPr>
                        <a:t>Ⅹ</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4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79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400" b="0" i="0" u="none" strike="noStrike" cap="none" normalizeH="0" baseline="0" smtClean="0">
                        <a:ln>
                          <a:noFill/>
                        </a:ln>
                        <a:solidFill>
                          <a:schemeClr val="tx1"/>
                        </a:solidFill>
                        <a:effectLst/>
                        <a:latin typeface="Arial"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4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4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330806" name="Group 54"/>
          <p:cNvGraphicFramePr>
            <a:graphicFrameLocks noGrp="1"/>
          </p:cNvGraphicFramePr>
          <p:nvPr/>
        </p:nvGraphicFramePr>
        <p:xfrm>
          <a:off x="6324600" y="3106738"/>
          <a:ext cx="914400" cy="917574"/>
        </p:xfrm>
        <a:graphic>
          <a:graphicData uri="http://schemas.openxmlformats.org/drawingml/2006/table">
            <a:tbl>
              <a:tblPr/>
              <a:tblGrid>
                <a:gridCol w="304800"/>
                <a:gridCol w="304800"/>
                <a:gridCol w="304800"/>
              </a:tblGrid>
              <a:tr h="2524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Arial" charset="0"/>
                          <a:ea typeface="MS PGothic" pitchFamily="34" charset="-128"/>
                        </a:rPr>
                        <a:t>〇</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4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4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571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400" b="0" i="0" u="none" strike="noStrike" cap="none" normalizeH="0" baseline="0" smtClean="0">
                        <a:ln>
                          <a:noFill/>
                        </a:ln>
                        <a:solidFill>
                          <a:schemeClr val="tx1"/>
                        </a:solidFill>
                        <a:effectLst/>
                        <a:latin typeface="Arial"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Arial" charset="0"/>
                          <a:ea typeface="Arial Unicode MS" pitchFamily="34" charset="-122"/>
                          <a:cs typeface="Arial Unicode MS" pitchFamily="34" charset="-122"/>
                        </a:rPr>
                        <a:t>Ⅹ</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4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79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400" b="0" i="0" u="none" strike="noStrike" cap="none" normalizeH="0" baseline="0" smtClean="0">
                        <a:ln>
                          <a:noFill/>
                        </a:ln>
                        <a:solidFill>
                          <a:schemeClr val="tx1"/>
                        </a:solidFill>
                        <a:effectLst/>
                        <a:latin typeface="Arial"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4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4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pSp>
        <p:nvGrpSpPr>
          <p:cNvPr id="147528" name="Group 72"/>
          <p:cNvGrpSpPr>
            <a:grpSpLocks/>
          </p:cNvGrpSpPr>
          <p:nvPr/>
        </p:nvGrpSpPr>
        <p:grpSpPr bwMode="auto">
          <a:xfrm>
            <a:off x="7391400" y="3106738"/>
            <a:ext cx="838200" cy="912812"/>
            <a:chOff x="2448" y="1680"/>
            <a:chExt cx="528" cy="575"/>
          </a:xfrm>
        </p:grpSpPr>
        <p:sp>
          <p:nvSpPr>
            <p:cNvPr id="147727" name="Rectangle 73"/>
            <p:cNvSpPr>
              <a:spLocks noChangeArrowheads="1"/>
            </p:cNvSpPr>
            <p:nvPr/>
          </p:nvSpPr>
          <p:spPr bwMode="auto">
            <a:xfrm>
              <a:off x="2800" y="2064"/>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728" name="Rectangle 74"/>
            <p:cNvSpPr>
              <a:spLocks noChangeArrowheads="1"/>
            </p:cNvSpPr>
            <p:nvPr/>
          </p:nvSpPr>
          <p:spPr bwMode="auto">
            <a:xfrm>
              <a:off x="2624" y="2064"/>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729" name="Rectangle 75"/>
            <p:cNvSpPr>
              <a:spLocks noChangeArrowheads="1"/>
            </p:cNvSpPr>
            <p:nvPr/>
          </p:nvSpPr>
          <p:spPr bwMode="auto">
            <a:xfrm>
              <a:off x="2448" y="2064"/>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730" name="Rectangle 76"/>
            <p:cNvSpPr>
              <a:spLocks noChangeArrowheads="1"/>
            </p:cNvSpPr>
            <p:nvPr/>
          </p:nvSpPr>
          <p:spPr bwMode="auto">
            <a:xfrm>
              <a:off x="2800" y="1871"/>
              <a:ext cx="176" cy="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731" name="Rectangle 77"/>
            <p:cNvSpPr>
              <a:spLocks noChangeArrowheads="1"/>
            </p:cNvSpPr>
            <p:nvPr/>
          </p:nvSpPr>
          <p:spPr bwMode="auto">
            <a:xfrm>
              <a:off x="2624" y="1871"/>
              <a:ext cx="176" cy="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kumimoji="1" lang="en-US" altLang="zh-CN" sz="1400">
                  <a:latin typeface="Times New Roman" pitchFamily="18" charset="0"/>
                  <a:ea typeface="Arial Unicode MS" pitchFamily="34" charset="-122"/>
                  <a:cs typeface="Arial Unicode MS" pitchFamily="34" charset="-122"/>
                </a:rPr>
                <a:t>Ⅹ</a:t>
              </a:r>
            </a:p>
          </p:txBody>
        </p:sp>
        <p:sp>
          <p:nvSpPr>
            <p:cNvPr id="147732" name="Rectangle 78"/>
            <p:cNvSpPr>
              <a:spLocks noChangeArrowheads="1"/>
            </p:cNvSpPr>
            <p:nvPr/>
          </p:nvSpPr>
          <p:spPr bwMode="auto">
            <a:xfrm>
              <a:off x="2448" y="1871"/>
              <a:ext cx="176" cy="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733" name="Rectangle 79"/>
            <p:cNvSpPr>
              <a:spLocks noChangeArrowheads="1"/>
            </p:cNvSpPr>
            <p:nvPr/>
          </p:nvSpPr>
          <p:spPr bwMode="auto">
            <a:xfrm>
              <a:off x="2800" y="1680"/>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a typeface="MS PGothic" pitchFamily="34" charset="-128"/>
              </a:endParaRPr>
            </a:p>
          </p:txBody>
        </p:sp>
        <p:sp>
          <p:nvSpPr>
            <p:cNvPr id="147734" name="Rectangle 80"/>
            <p:cNvSpPr>
              <a:spLocks noChangeArrowheads="1"/>
            </p:cNvSpPr>
            <p:nvPr/>
          </p:nvSpPr>
          <p:spPr bwMode="auto">
            <a:xfrm>
              <a:off x="2624" y="1680"/>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kumimoji="1" lang="zh-CN" altLang="en-US" sz="1400">
                  <a:latin typeface="Times New Roman" pitchFamily="18" charset="0"/>
                  <a:ea typeface="MS PGothic" pitchFamily="34" charset="-128"/>
                </a:rPr>
                <a:t>〇</a:t>
              </a:r>
            </a:p>
          </p:txBody>
        </p:sp>
        <p:sp>
          <p:nvSpPr>
            <p:cNvPr id="147735" name="Rectangle 81"/>
            <p:cNvSpPr>
              <a:spLocks noChangeArrowheads="1"/>
            </p:cNvSpPr>
            <p:nvPr/>
          </p:nvSpPr>
          <p:spPr bwMode="auto">
            <a:xfrm>
              <a:off x="2448" y="1680"/>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a typeface="Arial Unicode MS" pitchFamily="34" charset="-122"/>
                <a:cs typeface="Arial Unicode MS" pitchFamily="34" charset="-122"/>
              </a:endParaRPr>
            </a:p>
          </p:txBody>
        </p:sp>
        <p:sp>
          <p:nvSpPr>
            <p:cNvPr id="147736" name="Line 82"/>
            <p:cNvSpPr>
              <a:spLocks noChangeShapeType="1"/>
            </p:cNvSpPr>
            <p:nvPr/>
          </p:nvSpPr>
          <p:spPr bwMode="auto">
            <a:xfrm>
              <a:off x="2448" y="1871"/>
              <a:ext cx="52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47737" name="Line 83"/>
            <p:cNvSpPr>
              <a:spLocks noChangeShapeType="1"/>
            </p:cNvSpPr>
            <p:nvPr/>
          </p:nvSpPr>
          <p:spPr bwMode="auto">
            <a:xfrm>
              <a:off x="2448" y="2064"/>
              <a:ext cx="52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47738" name="Line 84"/>
            <p:cNvSpPr>
              <a:spLocks noChangeShapeType="1"/>
            </p:cNvSpPr>
            <p:nvPr/>
          </p:nvSpPr>
          <p:spPr bwMode="auto">
            <a:xfrm>
              <a:off x="2624" y="1680"/>
              <a:ext cx="0" cy="5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47739" name="Line 85"/>
            <p:cNvSpPr>
              <a:spLocks noChangeShapeType="1"/>
            </p:cNvSpPr>
            <p:nvPr/>
          </p:nvSpPr>
          <p:spPr bwMode="auto">
            <a:xfrm>
              <a:off x="2800" y="1680"/>
              <a:ext cx="0" cy="5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grpSp>
      <p:grpSp>
        <p:nvGrpSpPr>
          <p:cNvPr id="147529" name="Group 86"/>
          <p:cNvGrpSpPr>
            <a:grpSpLocks/>
          </p:cNvGrpSpPr>
          <p:nvPr/>
        </p:nvGrpSpPr>
        <p:grpSpPr bwMode="auto">
          <a:xfrm>
            <a:off x="2514600" y="5087938"/>
            <a:ext cx="838200" cy="912812"/>
            <a:chOff x="2448" y="1680"/>
            <a:chExt cx="528" cy="575"/>
          </a:xfrm>
        </p:grpSpPr>
        <p:sp>
          <p:nvSpPr>
            <p:cNvPr id="147714" name="Rectangle 87"/>
            <p:cNvSpPr>
              <a:spLocks noChangeArrowheads="1"/>
            </p:cNvSpPr>
            <p:nvPr/>
          </p:nvSpPr>
          <p:spPr bwMode="auto">
            <a:xfrm>
              <a:off x="2800" y="2064"/>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715" name="Rectangle 88"/>
            <p:cNvSpPr>
              <a:spLocks noChangeArrowheads="1"/>
            </p:cNvSpPr>
            <p:nvPr/>
          </p:nvSpPr>
          <p:spPr bwMode="auto">
            <a:xfrm>
              <a:off x="2624" y="2064"/>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716" name="Rectangle 89"/>
            <p:cNvSpPr>
              <a:spLocks noChangeArrowheads="1"/>
            </p:cNvSpPr>
            <p:nvPr/>
          </p:nvSpPr>
          <p:spPr bwMode="auto">
            <a:xfrm>
              <a:off x="2448" y="2064"/>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717" name="Rectangle 90"/>
            <p:cNvSpPr>
              <a:spLocks noChangeArrowheads="1"/>
            </p:cNvSpPr>
            <p:nvPr/>
          </p:nvSpPr>
          <p:spPr bwMode="auto">
            <a:xfrm>
              <a:off x="2800" y="1871"/>
              <a:ext cx="176" cy="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718" name="Rectangle 91"/>
            <p:cNvSpPr>
              <a:spLocks noChangeArrowheads="1"/>
            </p:cNvSpPr>
            <p:nvPr/>
          </p:nvSpPr>
          <p:spPr bwMode="auto">
            <a:xfrm>
              <a:off x="2624" y="1871"/>
              <a:ext cx="176" cy="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719" name="Rectangle 92"/>
            <p:cNvSpPr>
              <a:spLocks noChangeArrowheads="1"/>
            </p:cNvSpPr>
            <p:nvPr/>
          </p:nvSpPr>
          <p:spPr bwMode="auto">
            <a:xfrm>
              <a:off x="2448" y="1871"/>
              <a:ext cx="176" cy="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kumimoji="1" lang="en-US" altLang="zh-CN" sz="1400">
                  <a:latin typeface="Times New Roman" pitchFamily="18" charset="0"/>
                  <a:ea typeface="Arial Unicode MS" pitchFamily="34" charset="-122"/>
                  <a:cs typeface="Arial Unicode MS" pitchFamily="34" charset="-122"/>
                </a:rPr>
                <a:t>Ⅹ</a:t>
              </a:r>
            </a:p>
            <a:p>
              <a:endParaRPr kumimoji="1" lang="en-US" altLang="zh-CN" sz="1400">
                <a:latin typeface="Times New Roman" pitchFamily="18" charset="0"/>
              </a:endParaRPr>
            </a:p>
          </p:txBody>
        </p:sp>
        <p:sp>
          <p:nvSpPr>
            <p:cNvPr id="147720" name="Rectangle 93"/>
            <p:cNvSpPr>
              <a:spLocks noChangeArrowheads="1"/>
            </p:cNvSpPr>
            <p:nvPr/>
          </p:nvSpPr>
          <p:spPr bwMode="auto">
            <a:xfrm>
              <a:off x="2800" y="1680"/>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a typeface="MS PGothic" pitchFamily="34" charset="-128"/>
              </a:endParaRPr>
            </a:p>
          </p:txBody>
        </p:sp>
        <p:sp>
          <p:nvSpPr>
            <p:cNvPr id="147721" name="Rectangle 94"/>
            <p:cNvSpPr>
              <a:spLocks noChangeArrowheads="1"/>
            </p:cNvSpPr>
            <p:nvPr/>
          </p:nvSpPr>
          <p:spPr bwMode="auto">
            <a:xfrm>
              <a:off x="2624" y="1680"/>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722" name="Rectangle 95"/>
            <p:cNvSpPr>
              <a:spLocks noChangeArrowheads="1"/>
            </p:cNvSpPr>
            <p:nvPr/>
          </p:nvSpPr>
          <p:spPr bwMode="auto">
            <a:xfrm>
              <a:off x="2448" y="1680"/>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kumimoji="1" lang="zh-CN" altLang="en-US" sz="1400">
                  <a:latin typeface="Times New Roman" pitchFamily="18" charset="0"/>
                  <a:ea typeface="MS PGothic" pitchFamily="34" charset="-128"/>
                </a:rPr>
                <a:t>〇</a:t>
              </a:r>
            </a:p>
          </p:txBody>
        </p:sp>
        <p:sp>
          <p:nvSpPr>
            <p:cNvPr id="147723" name="Line 96"/>
            <p:cNvSpPr>
              <a:spLocks noChangeShapeType="1"/>
            </p:cNvSpPr>
            <p:nvPr/>
          </p:nvSpPr>
          <p:spPr bwMode="auto">
            <a:xfrm>
              <a:off x="2448" y="1871"/>
              <a:ext cx="52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47724" name="Line 97"/>
            <p:cNvSpPr>
              <a:spLocks noChangeShapeType="1"/>
            </p:cNvSpPr>
            <p:nvPr/>
          </p:nvSpPr>
          <p:spPr bwMode="auto">
            <a:xfrm>
              <a:off x="2448" y="2064"/>
              <a:ext cx="52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47725" name="Line 98"/>
            <p:cNvSpPr>
              <a:spLocks noChangeShapeType="1"/>
            </p:cNvSpPr>
            <p:nvPr/>
          </p:nvSpPr>
          <p:spPr bwMode="auto">
            <a:xfrm>
              <a:off x="2624" y="1680"/>
              <a:ext cx="0" cy="5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47726" name="Line 99"/>
            <p:cNvSpPr>
              <a:spLocks noChangeShapeType="1"/>
            </p:cNvSpPr>
            <p:nvPr/>
          </p:nvSpPr>
          <p:spPr bwMode="auto">
            <a:xfrm>
              <a:off x="2800" y="1680"/>
              <a:ext cx="0" cy="5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grpSp>
      <p:grpSp>
        <p:nvGrpSpPr>
          <p:cNvPr id="147530" name="Group 100"/>
          <p:cNvGrpSpPr>
            <a:grpSpLocks/>
          </p:cNvGrpSpPr>
          <p:nvPr/>
        </p:nvGrpSpPr>
        <p:grpSpPr bwMode="auto">
          <a:xfrm>
            <a:off x="3505200" y="5087938"/>
            <a:ext cx="838200" cy="912812"/>
            <a:chOff x="2448" y="1680"/>
            <a:chExt cx="528" cy="575"/>
          </a:xfrm>
        </p:grpSpPr>
        <p:sp>
          <p:nvSpPr>
            <p:cNvPr id="147701" name="Rectangle 101"/>
            <p:cNvSpPr>
              <a:spLocks noChangeArrowheads="1"/>
            </p:cNvSpPr>
            <p:nvPr/>
          </p:nvSpPr>
          <p:spPr bwMode="auto">
            <a:xfrm>
              <a:off x="2800" y="2064"/>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702" name="Rectangle 102"/>
            <p:cNvSpPr>
              <a:spLocks noChangeArrowheads="1"/>
            </p:cNvSpPr>
            <p:nvPr/>
          </p:nvSpPr>
          <p:spPr bwMode="auto">
            <a:xfrm>
              <a:off x="2624" y="2064"/>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703" name="Rectangle 103"/>
            <p:cNvSpPr>
              <a:spLocks noChangeArrowheads="1"/>
            </p:cNvSpPr>
            <p:nvPr/>
          </p:nvSpPr>
          <p:spPr bwMode="auto">
            <a:xfrm>
              <a:off x="2448" y="2064"/>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704" name="Rectangle 104"/>
            <p:cNvSpPr>
              <a:spLocks noChangeArrowheads="1"/>
            </p:cNvSpPr>
            <p:nvPr/>
          </p:nvSpPr>
          <p:spPr bwMode="auto">
            <a:xfrm>
              <a:off x="2800" y="1871"/>
              <a:ext cx="176" cy="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705" name="Rectangle 105"/>
            <p:cNvSpPr>
              <a:spLocks noChangeArrowheads="1"/>
            </p:cNvSpPr>
            <p:nvPr/>
          </p:nvSpPr>
          <p:spPr bwMode="auto">
            <a:xfrm>
              <a:off x="2624" y="1871"/>
              <a:ext cx="176" cy="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706" name="Rectangle 106"/>
            <p:cNvSpPr>
              <a:spLocks noChangeArrowheads="1"/>
            </p:cNvSpPr>
            <p:nvPr/>
          </p:nvSpPr>
          <p:spPr bwMode="auto">
            <a:xfrm>
              <a:off x="2448" y="1871"/>
              <a:ext cx="176" cy="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kumimoji="1" lang="en-US" altLang="zh-CN" sz="1400">
                  <a:latin typeface="Times New Roman" pitchFamily="18" charset="0"/>
                  <a:ea typeface="Arial Unicode MS" pitchFamily="34" charset="-122"/>
                  <a:cs typeface="Arial Unicode MS" pitchFamily="34" charset="-122"/>
                </a:rPr>
                <a:t>Ⅹ</a:t>
              </a:r>
            </a:p>
          </p:txBody>
        </p:sp>
        <p:sp>
          <p:nvSpPr>
            <p:cNvPr id="147707" name="Rectangle 107"/>
            <p:cNvSpPr>
              <a:spLocks noChangeArrowheads="1"/>
            </p:cNvSpPr>
            <p:nvPr/>
          </p:nvSpPr>
          <p:spPr bwMode="auto">
            <a:xfrm>
              <a:off x="2800" y="1680"/>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a typeface="MS PGothic" pitchFamily="34" charset="-128"/>
              </a:endParaRPr>
            </a:p>
          </p:txBody>
        </p:sp>
        <p:sp>
          <p:nvSpPr>
            <p:cNvPr id="147708" name="Rectangle 108"/>
            <p:cNvSpPr>
              <a:spLocks noChangeArrowheads="1"/>
            </p:cNvSpPr>
            <p:nvPr/>
          </p:nvSpPr>
          <p:spPr bwMode="auto">
            <a:xfrm>
              <a:off x="2624" y="1680"/>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kumimoji="1" lang="zh-CN" altLang="en-US" sz="1400">
                  <a:latin typeface="Times New Roman" pitchFamily="18" charset="0"/>
                  <a:ea typeface="MS PGothic" pitchFamily="34" charset="-128"/>
                </a:rPr>
                <a:t>〇</a:t>
              </a:r>
            </a:p>
          </p:txBody>
        </p:sp>
        <p:sp>
          <p:nvSpPr>
            <p:cNvPr id="147709" name="Rectangle 109"/>
            <p:cNvSpPr>
              <a:spLocks noChangeArrowheads="1"/>
            </p:cNvSpPr>
            <p:nvPr/>
          </p:nvSpPr>
          <p:spPr bwMode="auto">
            <a:xfrm>
              <a:off x="2448" y="1680"/>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a typeface="Arial Unicode MS" pitchFamily="34" charset="-122"/>
                <a:cs typeface="Arial Unicode MS" pitchFamily="34" charset="-122"/>
              </a:endParaRPr>
            </a:p>
          </p:txBody>
        </p:sp>
        <p:sp>
          <p:nvSpPr>
            <p:cNvPr id="147710" name="Line 110"/>
            <p:cNvSpPr>
              <a:spLocks noChangeShapeType="1"/>
            </p:cNvSpPr>
            <p:nvPr/>
          </p:nvSpPr>
          <p:spPr bwMode="auto">
            <a:xfrm>
              <a:off x="2448" y="1871"/>
              <a:ext cx="52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47711" name="Line 111"/>
            <p:cNvSpPr>
              <a:spLocks noChangeShapeType="1"/>
            </p:cNvSpPr>
            <p:nvPr/>
          </p:nvSpPr>
          <p:spPr bwMode="auto">
            <a:xfrm>
              <a:off x="2448" y="2064"/>
              <a:ext cx="52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47712" name="Line 112"/>
            <p:cNvSpPr>
              <a:spLocks noChangeShapeType="1"/>
            </p:cNvSpPr>
            <p:nvPr/>
          </p:nvSpPr>
          <p:spPr bwMode="auto">
            <a:xfrm>
              <a:off x="2624" y="1680"/>
              <a:ext cx="0" cy="5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47713" name="Line 113"/>
            <p:cNvSpPr>
              <a:spLocks noChangeShapeType="1"/>
            </p:cNvSpPr>
            <p:nvPr/>
          </p:nvSpPr>
          <p:spPr bwMode="auto">
            <a:xfrm>
              <a:off x="2800" y="1680"/>
              <a:ext cx="0" cy="5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grpSp>
      <p:grpSp>
        <p:nvGrpSpPr>
          <p:cNvPr id="147531" name="Group 114"/>
          <p:cNvGrpSpPr>
            <a:grpSpLocks/>
          </p:cNvGrpSpPr>
          <p:nvPr/>
        </p:nvGrpSpPr>
        <p:grpSpPr bwMode="auto">
          <a:xfrm>
            <a:off x="4419600" y="5087938"/>
            <a:ext cx="838200" cy="912812"/>
            <a:chOff x="2448" y="1680"/>
            <a:chExt cx="528" cy="575"/>
          </a:xfrm>
        </p:grpSpPr>
        <p:sp>
          <p:nvSpPr>
            <p:cNvPr id="147688" name="Rectangle 115"/>
            <p:cNvSpPr>
              <a:spLocks noChangeArrowheads="1"/>
            </p:cNvSpPr>
            <p:nvPr/>
          </p:nvSpPr>
          <p:spPr bwMode="auto">
            <a:xfrm>
              <a:off x="2800" y="2064"/>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689" name="Rectangle 116"/>
            <p:cNvSpPr>
              <a:spLocks noChangeArrowheads="1"/>
            </p:cNvSpPr>
            <p:nvPr/>
          </p:nvSpPr>
          <p:spPr bwMode="auto">
            <a:xfrm>
              <a:off x="2624" y="2064"/>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690" name="Rectangle 117"/>
            <p:cNvSpPr>
              <a:spLocks noChangeArrowheads="1"/>
            </p:cNvSpPr>
            <p:nvPr/>
          </p:nvSpPr>
          <p:spPr bwMode="auto">
            <a:xfrm>
              <a:off x="2448" y="2064"/>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691" name="Rectangle 118"/>
            <p:cNvSpPr>
              <a:spLocks noChangeArrowheads="1"/>
            </p:cNvSpPr>
            <p:nvPr/>
          </p:nvSpPr>
          <p:spPr bwMode="auto">
            <a:xfrm>
              <a:off x="2800" y="1871"/>
              <a:ext cx="176" cy="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692" name="Rectangle 119"/>
            <p:cNvSpPr>
              <a:spLocks noChangeArrowheads="1"/>
            </p:cNvSpPr>
            <p:nvPr/>
          </p:nvSpPr>
          <p:spPr bwMode="auto">
            <a:xfrm>
              <a:off x="2624" y="1871"/>
              <a:ext cx="176" cy="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693" name="Rectangle 120"/>
            <p:cNvSpPr>
              <a:spLocks noChangeArrowheads="1"/>
            </p:cNvSpPr>
            <p:nvPr/>
          </p:nvSpPr>
          <p:spPr bwMode="auto">
            <a:xfrm>
              <a:off x="2448" y="1871"/>
              <a:ext cx="176" cy="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kumimoji="1" lang="en-US" altLang="zh-CN" sz="1400">
                  <a:latin typeface="Times New Roman" pitchFamily="18" charset="0"/>
                  <a:ea typeface="Arial Unicode MS" pitchFamily="34" charset="-122"/>
                  <a:cs typeface="Arial Unicode MS" pitchFamily="34" charset="-122"/>
                </a:rPr>
                <a:t>Ⅹ</a:t>
              </a:r>
            </a:p>
          </p:txBody>
        </p:sp>
        <p:sp>
          <p:nvSpPr>
            <p:cNvPr id="147694" name="Rectangle 121"/>
            <p:cNvSpPr>
              <a:spLocks noChangeArrowheads="1"/>
            </p:cNvSpPr>
            <p:nvPr/>
          </p:nvSpPr>
          <p:spPr bwMode="auto">
            <a:xfrm>
              <a:off x="2800" y="1680"/>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kumimoji="1" lang="zh-CN" altLang="en-US" sz="1400">
                  <a:latin typeface="Times New Roman" pitchFamily="18" charset="0"/>
                  <a:ea typeface="MS PGothic" pitchFamily="34" charset="-128"/>
                </a:rPr>
                <a:t>〇</a:t>
              </a:r>
            </a:p>
          </p:txBody>
        </p:sp>
        <p:sp>
          <p:nvSpPr>
            <p:cNvPr id="147695" name="Rectangle 122"/>
            <p:cNvSpPr>
              <a:spLocks noChangeArrowheads="1"/>
            </p:cNvSpPr>
            <p:nvPr/>
          </p:nvSpPr>
          <p:spPr bwMode="auto">
            <a:xfrm>
              <a:off x="2624" y="1680"/>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696" name="Rectangle 123"/>
            <p:cNvSpPr>
              <a:spLocks noChangeArrowheads="1"/>
            </p:cNvSpPr>
            <p:nvPr/>
          </p:nvSpPr>
          <p:spPr bwMode="auto">
            <a:xfrm>
              <a:off x="2448" y="1680"/>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a typeface="Arial Unicode MS" pitchFamily="34" charset="-122"/>
                <a:cs typeface="Arial Unicode MS" pitchFamily="34" charset="-122"/>
              </a:endParaRPr>
            </a:p>
          </p:txBody>
        </p:sp>
        <p:sp>
          <p:nvSpPr>
            <p:cNvPr id="147697" name="Line 124"/>
            <p:cNvSpPr>
              <a:spLocks noChangeShapeType="1"/>
            </p:cNvSpPr>
            <p:nvPr/>
          </p:nvSpPr>
          <p:spPr bwMode="auto">
            <a:xfrm>
              <a:off x="2448" y="1871"/>
              <a:ext cx="52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47698" name="Line 125"/>
            <p:cNvSpPr>
              <a:spLocks noChangeShapeType="1"/>
            </p:cNvSpPr>
            <p:nvPr/>
          </p:nvSpPr>
          <p:spPr bwMode="auto">
            <a:xfrm>
              <a:off x="2448" y="2064"/>
              <a:ext cx="52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47699" name="Line 126"/>
            <p:cNvSpPr>
              <a:spLocks noChangeShapeType="1"/>
            </p:cNvSpPr>
            <p:nvPr/>
          </p:nvSpPr>
          <p:spPr bwMode="auto">
            <a:xfrm>
              <a:off x="2624" y="1680"/>
              <a:ext cx="0" cy="5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47700" name="Line 127"/>
            <p:cNvSpPr>
              <a:spLocks noChangeShapeType="1"/>
            </p:cNvSpPr>
            <p:nvPr/>
          </p:nvSpPr>
          <p:spPr bwMode="auto">
            <a:xfrm>
              <a:off x="2800" y="1680"/>
              <a:ext cx="0" cy="5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grpSp>
      <p:grpSp>
        <p:nvGrpSpPr>
          <p:cNvPr id="147532" name="Group 128"/>
          <p:cNvGrpSpPr>
            <a:grpSpLocks/>
          </p:cNvGrpSpPr>
          <p:nvPr/>
        </p:nvGrpSpPr>
        <p:grpSpPr bwMode="auto">
          <a:xfrm>
            <a:off x="5334000" y="5087938"/>
            <a:ext cx="838200" cy="912812"/>
            <a:chOff x="2448" y="1680"/>
            <a:chExt cx="528" cy="575"/>
          </a:xfrm>
        </p:grpSpPr>
        <p:sp>
          <p:nvSpPr>
            <p:cNvPr id="147675" name="Rectangle 129"/>
            <p:cNvSpPr>
              <a:spLocks noChangeArrowheads="1"/>
            </p:cNvSpPr>
            <p:nvPr/>
          </p:nvSpPr>
          <p:spPr bwMode="auto">
            <a:xfrm>
              <a:off x="2800" y="2064"/>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676" name="Rectangle 130"/>
            <p:cNvSpPr>
              <a:spLocks noChangeArrowheads="1"/>
            </p:cNvSpPr>
            <p:nvPr/>
          </p:nvSpPr>
          <p:spPr bwMode="auto">
            <a:xfrm>
              <a:off x="2624" y="2064"/>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677" name="Rectangle 131"/>
            <p:cNvSpPr>
              <a:spLocks noChangeArrowheads="1"/>
            </p:cNvSpPr>
            <p:nvPr/>
          </p:nvSpPr>
          <p:spPr bwMode="auto">
            <a:xfrm>
              <a:off x="2448" y="2064"/>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678" name="Rectangle 132"/>
            <p:cNvSpPr>
              <a:spLocks noChangeArrowheads="1"/>
            </p:cNvSpPr>
            <p:nvPr/>
          </p:nvSpPr>
          <p:spPr bwMode="auto">
            <a:xfrm>
              <a:off x="2800" y="1871"/>
              <a:ext cx="176" cy="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kumimoji="1" lang="zh-CN" altLang="en-US" sz="1400">
                  <a:latin typeface="Times New Roman" pitchFamily="18" charset="0"/>
                  <a:ea typeface="MS PGothic" pitchFamily="34" charset="-128"/>
                </a:rPr>
                <a:t>〇</a:t>
              </a:r>
            </a:p>
          </p:txBody>
        </p:sp>
        <p:sp>
          <p:nvSpPr>
            <p:cNvPr id="147679" name="Rectangle 133"/>
            <p:cNvSpPr>
              <a:spLocks noChangeArrowheads="1"/>
            </p:cNvSpPr>
            <p:nvPr/>
          </p:nvSpPr>
          <p:spPr bwMode="auto">
            <a:xfrm>
              <a:off x="2624" y="1871"/>
              <a:ext cx="176" cy="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680" name="Rectangle 134"/>
            <p:cNvSpPr>
              <a:spLocks noChangeArrowheads="1"/>
            </p:cNvSpPr>
            <p:nvPr/>
          </p:nvSpPr>
          <p:spPr bwMode="auto">
            <a:xfrm>
              <a:off x="2448" y="1871"/>
              <a:ext cx="176" cy="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kumimoji="1" lang="en-US" altLang="zh-CN" sz="1400">
                  <a:latin typeface="Times New Roman" pitchFamily="18" charset="0"/>
                  <a:ea typeface="Arial Unicode MS" pitchFamily="34" charset="-122"/>
                  <a:cs typeface="Arial Unicode MS" pitchFamily="34" charset="-122"/>
                </a:rPr>
                <a:t>Ⅹ</a:t>
              </a:r>
            </a:p>
          </p:txBody>
        </p:sp>
        <p:sp>
          <p:nvSpPr>
            <p:cNvPr id="147681" name="Rectangle 135"/>
            <p:cNvSpPr>
              <a:spLocks noChangeArrowheads="1"/>
            </p:cNvSpPr>
            <p:nvPr/>
          </p:nvSpPr>
          <p:spPr bwMode="auto">
            <a:xfrm>
              <a:off x="2800" y="1680"/>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a typeface="MS PGothic" pitchFamily="34" charset="-128"/>
              </a:endParaRPr>
            </a:p>
          </p:txBody>
        </p:sp>
        <p:sp>
          <p:nvSpPr>
            <p:cNvPr id="147682" name="Rectangle 136"/>
            <p:cNvSpPr>
              <a:spLocks noChangeArrowheads="1"/>
            </p:cNvSpPr>
            <p:nvPr/>
          </p:nvSpPr>
          <p:spPr bwMode="auto">
            <a:xfrm>
              <a:off x="2624" y="1680"/>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683" name="Rectangle 137"/>
            <p:cNvSpPr>
              <a:spLocks noChangeArrowheads="1"/>
            </p:cNvSpPr>
            <p:nvPr/>
          </p:nvSpPr>
          <p:spPr bwMode="auto">
            <a:xfrm>
              <a:off x="2448" y="1680"/>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a typeface="Arial Unicode MS" pitchFamily="34" charset="-122"/>
                <a:cs typeface="Arial Unicode MS" pitchFamily="34" charset="-122"/>
              </a:endParaRPr>
            </a:p>
          </p:txBody>
        </p:sp>
        <p:sp>
          <p:nvSpPr>
            <p:cNvPr id="147684" name="Line 138"/>
            <p:cNvSpPr>
              <a:spLocks noChangeShapeType="1"/>
            </p:cNvSpPr>
            <p:nvPr/>
          </p:nvSpPr>
          <p:spPr bwMode="auto">
            <a:xfrm>
              <a:off x="2448" y="1871"/>
              <a:ext cx="52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47685" name="Line 139"/>
            <p:cNvSpPr>
              <a:spLocks noChangeShapeType="1"/>
            </p:cNvSpPr>
            <p:nvPr/>
          </p:nvSpPr>
          <p:spPr bwMode="auto">
            <a:xfrm>
              <a:off x="2448" y="2064"/>
              <a:ext cx="52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47686" name="Line 140"/>
            <p:cNvSpPr>
              <a:spLocks noChangeShapeType="1"/>
            </p:cNvSpPr>
            <p:nvPr/>
          </p:nvSpPr>
          <p:spPr bwMode="auto">
            <a:xfrm>
              <a:off x="2624" y="1680"/>
              <a:ext cx="0" cy="5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47687" name="Line 141"/>
            <p:cNvSpPr>
              <a:spLocks noChangeShapeType="1"/>
            </p:cNvSpPr>
            <p:nvPr/>
          </p:nvSpPr>
          <p:spPr bwMode="auto">
            <a:xfrm>
              <a:off x="2800" y="1680"/>
              <a:ext cx="0" cy="5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grpSp>
      <p:grpSp>
        <p:nvGrpSpPr>
          <p:cNvPr id="147533" name="Group 142"/>
          <p:cNvGrpSpPr>
            <a:grpSpLocks/>
          </p:cNvGrpSpPr>
          <p:nvPr/>
        </p:nvGrpSpPr>
        <p:grpSpPr bwMode="auto">
          <a:xfrm>
            <a:off x="6248400" y="5087938"/>
            <a:ext cx="838200" cy="912812"/>
            <a:chOff x="2448" y="1680"/>
            <a:chExt cx="528" cy="575"/>
          </a:xfrm>
        </p:grpSpPr>
        <p:sp>
          <p:nvSpPr>
            <p:cNvPr id="147662" name="Rectangle 143"/>
            <p:cNvSpPr>
              <a:spLocks noChangeArrowheads="1"/>
            </p:cNvSpPr>
            <p:nvPr/>
          </p:nvSpPr>
          <p:spPr bwMode="auto">
            <a:xfrm>
              <a:off x="2800" y="2064"/>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663" name="Rectangle 144"/>
            <p:cNvSpPr>
              <a:spLocks noChangeArrowheads="1"/>
            </p:cNvSpPr>
            <p:nvPr/>
          </p:nvSpPr>
          <p:spPr bwMode="auto">
            <a:xfrm>
              <a:off x="2624" y="2064"/>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664" name="Rectangle 145"/>
            <p:cNvSpPr>
              <a:spLocks noChangeArrowheads="1"/>
            </p:cNvSpPr>
            <p:nvPr/>
          </p:nvSpPr>
          <p:spPr bwMode="auto">
            <a:xfrm>
              <a:off x="2448" y="2064"/>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665" name="Rectangle 146"/>
            <p:cNvSpPr>
              <a:spLocks noChangeArrowheads="1"/>
            </p:cNvSpPr>
            <p:nvPr/>
          </p:nvSpPr>
          <p:spPr bwMode="auto">
            <a:xfrm>
              <a:off x="2800" y="1871"/>
              <a:ext cx="176" cy="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a typeface="MS PGothic" pitchFamily="34" charset="-128"/>
              </a:endParaRPr>
            </a:p>
          </p:txBody>
        </p:sp>
        <p:sp>
          <p:nvSpPr>
            <p:cNvPr id="147666" name="Rectangle 147"/>
            <p:cNvSpPr>
              <a:spLocks noChangeArrowheads="1"/>
            </p:cNvSpPr>
            <p:nvPr/>
          </p:nvSpPr>
          <p:spPr bwMode="auto">
            <a:xfrm>
              <a:off x="2624" y="1871"/>
              <a:ext cx="176" cy="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kumimoji="1" lang="zh-CN" altLang="en-US" sz="1400">
                  <a:latin typeface="Times New Roman" pitchFamily="18" charset="0"/>
                  <a:ea typeface="MS PGothic" pitchFamily="34" charset="-128"/>
                </a:rPr>
                <a:t>〇</a:t>
              </a:r>
            </a:p>
          </p:txBody>
        </p:sp>
        <p:sp>
          <p:nvSpPr>
            <p:cNvPr id="147667" name="Rectangle 148"/>
            <p:cNvSpPr>
              <a:spLocks noChangeArrowheads="1"/>
            </p:cNvSpPr>
            <p:nvPr/>
          </p:nvSpPr>
          <p:spPr bwMode="auto">
            <a:xfrm>
              <a:off x="2448" y="1871"/>
              <a:ext cx="176" cy="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kumimoji="1" lang="en-US" altLang="zh-CN" sz="1400">
                  <a:latin typeface="Times New Roman" pitchFamily="18" charset="0"/>
                  <a:ea typeface="Arial Unicode MS" pitchFamily="34" charset="-122"/>
                  <a:cs typeface="Arial Unicode MS" pitchFamily="34" charset="-122"/>
                </a:rPr>
                <a:t>Ⅹ</a:t>
              </a:r>
            </a:p>
            <a:p>
              <a:endParaRPr kumimoji="1" lang="en-US" altLang="zh-CN" sz="1400">
                <a:latin typeface="Times New Roman" pitchFamily="18" charset="0"/>
              </a:endParaRPr>
            </a:p>
          </p:txBody>
        </p:sp>
        <p:sp>
          <p:nvSpPr>
            <p:cNvPr id="147668" name="Rectangle 149"/>
            <p:cNvSpPr>
              <a:spLocks noChangeArrowheads="1"/>
            </p:cNvSpPr>
            <p:nvPr/>
          </p:nvSpPr>
          <p:spPr bwMode="auto">
            <a:xfrm>
              <a:off x="2800" y="1680"/>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a typeface="MS PGothic" pitchFamily="34" charset="-128"/>
              </a:endParaRPr>
            </a:p>
          </p:txBody>
        </p:sp>
        <p:sp>
          <p:nvSpPr>
            <p:cNvPr id="147669" name="Rectangle 150"/>
            <p:cNvSpPr>
              <a:spLocks noChangeArrowheads="1"/>
            </p:cNvSpPr>
            <p:nvPr/>
          </p:nvSpPr>
          <p:spPr bwMode="auto">
            <a:xfrm>
              <a:off x="2624" y="1680"/>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670" name="Rectangle 151"/>
            <p:cNvSpPr>
              <a:spLocks noChangeArrowheads="1"/>
            </p:cNvSpPr>
            <p:nvPr/>
          </p:nvSpPr>
          <p:spPr bwMode="auto">
            <a:xfrm>
              <a:off x="2448" y="1680"/>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a typeface="Arial Unicode MS" pitchFamily="34" charset="-122"/>
                <a:cs typeface="Arial Unicode MS" pitchFamily="34" charset="-122"/>
              </a:endParaRPr>
            </a:p>
          </p:txBody>
        </p:sp>
        <p:sp>
          <p:nvSpPr>
            <p:cNvPr id="147671" name="Line 152"/>
            <p:cNvSpPr>
              <a:spLocks noChangeShapeType="1"/>
            </p:cNvSpPr>
            <p:nvPr/>
          </p:nvSpPr>
          <p:spPr bwMode="auto">
            <a:xfrm>
              <a:off x="2448" y="1871"/>
              <a:ext cx="52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47672" name="Line 153"/>
            <p:cNvSpPr>
              <a:spLocks noChangeShapeType="1"/>
            </p:cNvSpPr>
            <p:nvPr/>
          </p:nvSpPr>
          <p:spPr bwMode="auto">
            <a:xfrm>
              <a:off x="2448" y="2064"/>
              <a:ext cx="52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47673" name="Line 154"/>
            <p:cNvSpPr>
              <a:spLocks noChangeShapeType="1"/>
            </p:cNvSpPr>
            <p:nvPr/>
          </p:nvSpPr>
          <p:spPr bwMode="auto">
            <a:xfrm>
              <a:off x="2624" y="1680"/>
              <a:ext cx="0" cy="5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47674" name="Line 155"/>
            <p:cNvSpPr>
              <a:spLocks noChangeShapeType="1"/>
            </p:cNvSpPr>
            <p:nvPr/>
          </p:nvSpPr>
          <p:spPr bwMode="auto">
            <a:xfrm>
              <a:off x="2800" y="1680"/>
              <a:ext cx="0" cy="5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grpSp>
      <p:sp>
        <p:nvSpPr>
          <p:cNvPr id="147534" name="Rectangle 156"/>
          <p:cNvSpPr>
            <a:spLocks noChangeArrowheads="1"/>
          </p:cNvSpPr>
          <p:nvPr/>
        </p:nvSpPr>
        <p:spPr bwMode="auto">
          <a:xfrm>
            <a:off x="2819400" y="3563938"/>
            <a:ext cx="279400"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a typeface="MS PGothic" pitchFamily="34" charset="-128"/>
            </a:endParaRPr>
          </a:p>
        </p:txBody>
      </p:sp>
      <p:sp>
        <p:nvSpPr>
          <p:cNvPr id="147535" name="Rectangle 157"/>
          <p:cNvSpPr>
            <a:spLocks noChangeArrowheads="1"/>
          </p:cNvSpPr>
          <p:nvPr/>
        </p:nvSpPr>
        <p:spPr bwMode="auto">
          <a:xfrm>
            <a:off x="2565400" y="3563938"/>
            <a:ext cx="279400"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kumimoji="1" lang="zh-CN" altLang="en-US" sz="1400">
                <a:latin typeface="Times New Roman" pitchFamily="18" charset="0"/>
                <a:ea typeface="MS PGothic" pitchFamily="34" charset="-128"/>
              </a:rPr>
              <a:t>〇</a:t>
            </a:r>
          </a:p>
        </p:txBody>
      </p:sp>
      <p:sp>
        <p:nvSpPr>
          <p:cNvPr id="147536" name="Rectangle 158"/>
          <p:cNvSpPr>
            <a:spLocks noChangeArrowheads="1"/>
          </p:cNvSpPr>
          <p:nvPr/>
        </p:nvSpPr>
        <p:spPr bwMode="auto">
          <a:xfrm>
            <a:off x="2286000" y="3563938"/>
            <a:ext cx="279400"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537" name="Rectangle 159"/>
          <p:cNvSpPr>
            <a:spLocks noChangeArrowheads="1"/>
          </p:cNvSpPr>
          <p:nvPr/>
        </p:nvSpPr>
        <p:spPr bwMode="auto">
          <a:xfrm>
            <a:off x="2844800" y="3257550"/>
            <a:ext cx="279400"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538" name="Rectangle 160"/>
          <p:cNvSpPr>
            <a:spLocks noChangeArrowheads="1"/>
          </p:cNvSpPr>
          <p:nvPr/>
        </p:nvSpPr>
        <p:spPr bwMode="auto">
          <a:xfrm>
            <a:off x="2565400" y="3257550"/>
            <a:ext cx="279400"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539" name="Rectangle 161"/>
          <p:cNvSpPr>
            <a:spLocks noChangeArrowheads="1"/>
          </p:cNvSpPr>
          <p:nvPr/>
        </p:nvSpPr>
        <p:spPr bwMode="auto">
          <a:xfrm>
            <a:off x="2286000" y="3257550"/>
            <a:ext cx="279400"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540" name="Rectangle 162"/>
          <p:cNvSpPr>
            <a:spLocks noChangeArrowheads="1"/>
          </p:cNvSpPr>
          <p:nvPr/>
        </p:nvSpPr>
        <p:spPr bwMode="auto">
          <a:xfrm>
            <a:off x="2844800" y="2954338"/>
            <a:ext cx="279400"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a typeface="MS PGothic" pitchFamily="34" charset="-128"/>
            </a:endParaRPr>
          </a:p>
        </p:txBody>
      </p:sp>
      <p:sp>
        <p:nvSpPr>
          <p:cNvPr id="147541" name="Rectangle 163"/>
          <p:cNvSpPr>
            <a:spLocks noChangeArrowheads="1"/>
          </p:cNvSpPr>
          <p:nvPr/>
        </p:nvSpPr>
        <p:spPr bwMode="auto">
          <a:xfrm>
            <a:off x="2565400" y="2954338"/>
            <a:ext cx="279400"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542" name="Rectangle 164"/>
          <p:cNvSpPr>
            <a:spLocks noChangeArrowheads="1"/>
          </p:cNvSpPr>
          <p:nvPr/>
        </p:nvSpPr>
        <p:spPr bwMode="auto">
          <a:xfrm>
            <a:off x="2286000" y="2954338"/>
            <a:ext cx="279400"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kumimoji="1" lang="en-US" altLang="zh-CN" sz="1400">
                <a:latin typeface="Times New Roman" pitchFamily="18" charset="0"/>
                <a:ea typeface="Arial Unicode MS" pitchFamily="34" charset="-122"/>
                <a:cs typeface="Arial Unicode MS" pitchFamily="34" charset="-122"/>
              </a:rPr>
              <a:t>Ⅹ</a:t>
            </a:r>
          </a:p>
        </p:txBody>
      </p:sp>
      <p:sp>
        <p:nvSpPr>
          <p:cNvPr id="147543" name="Line 165"/>
          <p:cNvSpPr>
            <a:spLocks noChangeShapeType="1"/>
          </p:cNvSpPr>
          <p:nvPr/>
        </p:nvSpPr>
        <p:spPr bwMode="auto">
          <a:xfrm>
            <a:off x="2286000" y="3257550"/>
            <a:ext cx="8382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47544" name="Line 166"/>
          <p:cNvSpPr>
            <a:spLocks noChangeShapeType="1"/>
          </p:cNvSpPr>
          <p:nvPr/>
        </p:nvSpPr>
        <p:spPr bwMode="auto">
          <a:xfrm>
            <a:off x="2286000" y="3563938"/>
            <a:ext cx="8382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47545" name="Line 167"/>
          <p:cNvSpPr>
            <a:spLocks noChangeShapeType="1"/>
          </p:cNvSpPr>
          <p:nvPr/>
        </p:nvSpPr>
        <p:spPr bwMode="auto">
          <a:xfrm>
            <a:off x="2565400" y="2954338"/>
            <a:ext cx="0" cy="91281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47546" name="Line 168"/>
          <p:cNvSpPr>
            <a:spLocks noChangeShapeType="1"/>
          </p:cNvSpPr>
          <p:nvPr/>
        </p:nvSpPr>
        <p:spPr bwMode="auto">
          <a:xfrm>
            <a:off x="2844800" y="2954338"/>
            <a:ext cx="0" cy="91281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grpSp>
        <p:nvGrpSpPr>
          <p:cNvPr id="147547" name="Group 169"/>
          <p:cNvGrpSpPr>
            <a:grpSpLocks/>
          </p:cNvGrpSpPr>
          <p:nvPr/>
        </p:nvGrpSpPr>
        <p:grpSpPr bwMode="auto">
          <a:xfrm>
            <a:off x="1371600" y="2954338"/>
            <a:ext cx="838200" cy="912812"/>
            <a:chOff x="2448" y="1680"/>
            <a:chExt cx="528" cy="575"/>
          </a:xfrm>
        </p:grpSpPr>
        <p:sp>
          <p:nvSpPr>
            <p:cNvPr id="147649" name="Rectangle 170"/>
            <p:cNvSpPr>
              <a:spLocks noChangeArrowheads="1"/>
            </p:cNvSpPr>
            <p:nvPr/>
          </p:nvSpPr>
          <p:spPr bwMode="auto">
            <a:xfrm>
              <a:off x="2800" y="2064"/>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650" name="Rectangle 171"/>
            <p:cNvSpPr>
              <a:spLocks noChangeArrowheads="1"/>
            </p:cNvSpPr>
            <p:nvPr/>
          </p:nvSpPr>
          <p:spPr bwMode="auto">
            <a:xfrm>
              <a:off x="2624" y="2064"/>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651" name="Rectangle 172"/>
            <p:cNvSpPr>
              <a:spLocks noChangeArrowheads="1"/>
            </p:cNvSpPr>
            <p:nvPr/>
          </p:nvSpPr>
          <p:spPr bwMode="auto">
            <a:xfrm>
              <a:off x="2448" y="2064"/>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kumimoji="1" lang="zh-CN" altLang="en-US" sz="1400">
                  <a:latin typeface="Times New Roman" pitchFamily="18" charset="0"/>
                  <a:ea typeface="MS PGothic" pitchFamily="34" charset="-128"/>
                </a:rPr>
                <a:t>〇</a:t>
              </a:r>
            </a:p>
          </p:txBody>
        </p:sp>
        <p:sp>
          <p:nvSpPr>
            <p:cNvPr id="147652" name="Rectangle 173"/>
            <p:cNvSpPr>
              <a:spLocks noChangeArrowheads="1"/>
            </p:cNvSpPr>
            <p:nvPr/>
          </p:nvSpPr>
          <p:spPr bwMode="auto">
            <a:xfrm>
              <a:off x="2800" y="1871"/>
              <a:ext cx="176" cy="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653" name="Rectangle 174"/>
            <p:cNvSpPr>
              <a:spLocks noChangeArrowheads="1"/>
            </p:cNvSpPr>
            <p:nvPr/>
          </p:nvSpPr>
          <p:spPr bwMode="auto">
            <a:xfrm>
              <a:off x="2624" y="1871"/>
              <a:ext cx="176" cy="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654" name="Rectangle 175"/>
            <p:cNvSpPr>
              <a:spLocks noChangeArrowheads="1"/>
            </p:cNvSpPr>
            <p:nvPr/>
          </p:nvSpPr>
          <p:spPr bwMode="auto">
            <a:xfrm>
              <a:off x="2448" y="1871"/>
              <a:ext cx="176" cy="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655" name="Rectangle 176"/>
            <p:cNvSpPr>
              <a:spLocks noChangeArrowheads="1"/>
            </p:cNvSpPr>
            <p:nvPr/>
          </p:nvSpPr>
          <p:spPr bwMode="auto">
            <a:xfrm>
              <a:off x="2800" y="1680"/>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a typeface="MS PGothic" pitchFamily="34" charset="-128"/>
              </a:endParaRPr>
            </a:p>
          </p:txBody>
        </p:sp>
        <p:sp>
          <p:nvSpPr>
            <p:cNvPr id="147656" name="Rectangle 177"/>
            <p:cNvSpPr>
              <a:spLocks noChangeArrowheads="1"/>
            </p:cNvSpPr>
            <p:nvPr/>
          </p:nvSpPr>
          <p:spPr bwMode="auto">
            <a:xfrm>
              <a:off x="2624" y="1680"/>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657" name="Rectangle 178"/>
            <p:cNvSpPr>
              <a:spLocks noChangeArrowheads="1"/>
            </p:cNvSpPr>
            <p:nvPr/>
          </p:nvSpPr>
          <p:spPr bwMode="auto">
            <a:xfrm>
              <a:off x="2448" y="1680"/>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kumimoji="1" lang="en-US" altLang="zh-CN" sz="1400">
                  <a:latin typeface="Times New Roman" pitchFamily="18" charset="0"/>
                  <a:ea typeface="Arial Unicode MS" pitchFamily="34" charset="-122"/>
                  <a:cs typeface="Arial Unicode MS" pitchFamily="34" charset="-122"/>
                </a:rPr>
                <a:t>Ⅹ</a:t>
              </a:r>
            </a:p>
          </p:txBody>
        </p:sp>
        <p:sp>
          <p:nvSpPr>
            <p:cNvPr id="147658" name="Line 179"/>
            <p:cNvSpPr>
              <a:spLocks noChangeShapeType="1"/>
            </p:cNvSpPr>
            <p:nvPr/>
          </p:nvSpPr>
          <p:spPr bwMode="auto">
            <a:xfrm>
              <a:off x="2448" y="1871"/>
              <a:ext cx="52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47659" name="Line 180"/>
            <p:cNvSpPr>
              <a:spLocks noChangeShapeType="1"/>
            </p:cNvSpPr>
            <p:nvPr/>
          </p:nvSpPr>
          <p:spPr bwMode="auto">
            <a:xfrm>
              <a:off x="2448" y="2064"/>
              <a:ext cx="52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47660" name="Line 181"/>
            <p:cNvSpPr>
              <a:spLocks noChangeShapeType="1"/>
            </p:cNvSpPr>
            <p:nvPr/>
          </p:nvSpPr>
          <p:spPr bwMode="auto">
            <a:xfrm>
              <a:off x="2624" y="1680"/>
              <a:ext cx="0" cy="5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47661" name="Line 182"/>
            <p:cNvSpPr>
              <a:spLocks noChangeShapeType="1"/>
            </p:cNvSpPr>
            <p:nvPr/>
          </p:nvSpPr>
          <p:spPr bwMode="auto">
            <a:xfrm>
              <a:off x="2800" y="1680"/>
              <a:ext cx="0" cy="5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grpSp>
      <p:grpSp>
        <p:nvGrpSpPr>
          <p:cNvPr id="147548" name="Group 183"/>
          <p:cNvGrpSpPr>
            <a:grpSpLocks/>
          </p:cNvGrpSpPr>
          <p:nvPr/>
        </p:nvGrpSpPr>
        <p:grpSpPr bwMode="auto">
          <a:xfrm>
            <a:off x="457200" y="2954338"/>
            <a:ext cx="838200" cy="912812"/>
            <a:chOff x="2448" y="1680"/>
            <a:chExt cx="528" cy="575"/>
          </a:xfrm>
        </p:grpSpPr>
        <p:sp>
          <p:nvSpPr>
            <p:cNvPr id="147636" name="Rectangle 184"/>
            <p:cNvSpPr>
              <a:spLocks noChangeArrowheads="1"/>
            </p:cNvSpPr>
            <p:nvPr/>
          </p:nvSpPr>
          <p:spPr bwMode="auto">
            <a:xfrm>
              <a:off x="2800" y="2064"/>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637" name="Rectangle 185"/>
            <p:cNvSpPr>
              <a:spLocks noChangeArrowheads="1"/>
            </p:cNvSpPr>
            <p:nvPr/>
          </p:nvSpPr>
          <p:spPr bwMode="auto">
            <a:xfrm>
              <a:off x="2624" y="2064"/>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638" name="Rectangle 186"/>
            <p:cNvSpPr>
              <a:spLocks noChangeArrowheads="1"/>
            </p:cNvSpPr>
            <p:nvPr/>
          </p:nvSpPr>
          <p:spPr bwMode="auto">
            <a:xfrm>
              <a:off x="2448" y="2064"/>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639" name="Rectangle 187"/>
            <p:cNvSpPr>
              <a:spLocks noChangeArrowheads="1"/>
            </p:cNvSpPr>
            <p:nvPr/>
          </p:nvSpPr>
          <p:spPr bwMode="auto">
            <a:xfrm>
              <a:off x="2800" y="1871"/>
              <a:ext cx="176" cy="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640" name="Rectangle 188"/>
            <p:cNvSpPr>
              <a:spLocks noChangeArrowheads="1"/>
            </p:cNvSpPr>
            <p:nvPr/>
          </p:nvSpPr>
          <p:spPr bwMode="auto">
            <a:xfrm>
              <a:off x="2624" y="1871"/>
              <a:ext cx="176" cy="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641" name="Rectangle 189"/>
            <p:cNvSpPr>
              <a:spLocks noChangeArrowheads="1"/>
            </p:cNvSpPr>
            <p:nvPr/>
          </p:nvSpPr>
          <p:spPr bwMode="auto">
            <a:xfrm>
              <a:off x="2448" y="1871"/>
              <a:ext cx="176" cy="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kumimoji="1" lang="zh-CN" altLang="en-US" sz="1400">
                  <a:latin typeface="Times New Roman" pitchFamily="18" charset="0"/>
                  <a:ea typeface="MS PGothic" pitchFamily="34" charset="-128"/>
                </a:rPr>
                <a:t>〇</a:t>
              </a:r>
            </a:p>
          </p:txBody>
        </p:sp>
        <p:sp>
          <p:nvSpPr>
            <p:cNvPr id="147642" name="Rectangle 190"/>
            <p:cNvSpPr>
              <a:spLocks noChangeArrowheads="1"/>
            </p:cNvSpPr>
            <p:nvPr/>
          </p:nvSpPr>
          <p:spPr bwMode="auto">
            <a:xfrm>
              <a:off x="2800" y="1680"/>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a typeface="MS PGothic" pitchFamily="34" charset="-128"/>
              </a:endParaRPr>
            </a:p>
          </p:txBody>
        </p:sp>
        <p:sp>
          <p:nvSpPr>
            <p:cNvPr id="147643" name="Rectangle 191"/>
            <p:cNvSpPr>
              <a:spLocks noChangeArrowheads="1"/>
            </p:cNvSpPr>
            <p:nvPr/>
          </p:nvSpPr>
          <p:spPr bwMode="auto">
            <a:xfrm>
              <a:off x="2624" y="1680"/>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644" name="Rectangle 192"/>
            <p:cNvSpPr>
              <a:spLocks noChangeArrowheads="1"/>
            </p:cNvSpPr>
            <p:nvPr/>
          </p:nvSpPr>
          <p:spPr bwMode="auto">
            <a:xfrm>
              <a:off x="2448" y="1680"/>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kumimoji="1" lang="en-US" altLang="zh-CN" sz="1400">
                  <a:latin typeface="Times New Roman" pitchFamily="18" charset="0"/>
                  <a:ea typeface="Arial Unicode MS" pitchFamily="34" charset="-122"/>
                  <a:cs typeface="Arial Unicode MS" pitchFamily="34" charset="-122"/>
                </a:rPr>
                <a:t>Ⅹ</a:t>
              </a:r>
            </a:p>
          </p:txBody>
        </p:sp>
        <p:sp>
          <p:nvSpPr>
            <p:cNvPr id="147645" name="Line 193"/>
            <p:cNvSpPr>
              <a:spLocks noChangeShapeType="1"/>
            </p:cNvSpPr>
            <p:nvPr/>
          </p:nvSpPr>
          <p:spPr bwMode="auto">
            <a:xfrm>
              <a:off x="2448" y="1871"/>
              <a:ext cx="52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47646" name="Line 194"/>
            <p:cNvSpPr>
              <a:spLocks noChangeShapeType="1"/>
            </p:cNvSpPr>
            <p:nvPr/>
          </p:nvSpPr>
          <p:spPr bwMode="auto">
            <a:xfrm>
              <a:off x="2448" y="2064"/>
              <a:ext cx="52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47647" name="Line 195"/>
            <p:cNvSpPr>
              <a:spLocks noChangeShapeType="1"/>
            </p:cNvSpPr>
            <p:nvPr/>
          </p:nvSpPr>
          <p:spPr bwMode="auto">
            <a:xfrm>
              <a:off x="2624" y="1680"/>
              <a:ext cx="0" cy="5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47648" name="Line 196"/>
            <p:cNvSpPr>
              <a:spLocks noChangeShapeType="1"/>
            </p:cNvSpPr>
            <p:nvPr/>
          </p:nvSpPr>
          <p:spPr bwMode="auto">
            <a:xfrm>
              <a:off x="2800" y="1680"/>
              <a:ext cx="0" cy="5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grpSp>
      <p:grpSp>
        <p:nvGrpSpPr>
          <p:cNvPr id="147549" name="Group 197"/>
          <p:cNvGrpSpPr>
            <a:grpSpLocks/>
          </p:cNvGrpSpPr>
          <p:nvPr/>
        </p:nvGrpSpPr>
        <p:grpSpPr bwMode="auto">
          <a:xfrm>
            <a:off x="2362200" y="1506538"/>
            <a:ext cx="838200" cy="912812"/>
            <a:chOff x="2448" y="1680"/>
            <a:chExt cx="528" cy="575"/>
          </a:xfrm>
        </p:grpSpPr>
        <p:sp>
          <p:nvSpPr>
            <p:cNvPr id="147623" name="Rectangle 198"/>
            <p:cNvSpPr>
              <a:spLocks noChangeArrowheads="1"/>
            </p:cNvSpPr>
            <p:nvPr/>
          </p:nvSpPr>
          <p:spPr bwMode="auto">
            <a:xfrm>
              <a:off x="2800" y="2064"/>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624" name="Rectangle 199"/>
            <p:cNvSpPr>
              <a:spLocks noChangeArrowheads="1"/>
            </p:cNvSpPr>
            <p:nvPr/>
          </p:nvSpPr>
          <p:spPr bwMode="auto">
            <a:xfrm>
              <a:off x="2624" y="2064"/>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625" name="Rectangle 200"/>
            <p:cNvSpPr>
              <a:spLocks noChangeArrowheads="1"/>
            </p:cNvSpPr>
            <p:nvPr/>
          </p:nvSpPr>
          <p:spPr bwMode="auto">
            <a:xfrm>
              <a:off x="2448" y="2064"/>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626" name="Rectangle 201"/>
            <p:cNvSpPr>
              <a:spLocks noChangeArrowheads="1"/>
            </p:cNvSpPr>
            <p:nvPr/>
          </p:nvSpPr>
          <p:spPr bwMode="auto">
            <a:xfrm>
              <a:off x="2800" y="1871"/>
              <a:ext cx="176" cy="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627" name="Rectangle 202"/>
            <p:cNvSpPr>
              <a:spLocks noChangeArrowheads="1"/>
            </p:cNvSpPr>
            <p:nvPr/>
          </p:nvSpPr>
          <p:spPr bwMode="auto">
            <a:xfrm>
              <a:off x="2624" y="1871"/>
              <a:ext cx="176" cy="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628" name="Rectangle 203"/>
            <p:cNvSpPr>
              <a:spLocks noChangeArrowheads="1"/>
            </p:cNvSpPr>
            <p:nvPr/>
          </p:nvSpPr>
          <p:spPr bwMode="auto">
            <a:xfrm>
              <a:off x="2448" y="1871"/>
              <a:ext cx="176" cy="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629" name="Rectangle 204"/>
            <p:cNvSpPr>
              <a:spLocks noChangeArrowheads="1"/>
            </p:cNvSpPr>
            <p:nvPr/>
          </p:nvSpPr>
          <p:spPr bwMode="auto">
            <a:xfrm>
              <a:off x="2800" y="1680"/>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a typeface="MS PGothic" pitchFamily="34" charset="-128"/>
              </a:endParaRPr>
            </a:p>
          </p:txBody>
        </p:sp>
        <p:sp>
          <p:nvSpPr>
            <p:cNvPr id="147630" name="Rectangle 205"/>
            <p:cNvSpPr>
              <a:spLocks noChangeArrowheads="1"/>
            </p:cNvSpPr>
            <p:nvPr/>
          </p:nvSpPr>
          <p:spPr bwMode="auto">
            <a:xfrm>
              <a:off x="2624" y="1680"/>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631" name="Rectangle 206"/>
            <p:cNvSpPr>
              <a:spLocks noChangeArrowheads="1"/>
            </p:cNvSpPr>
            <p:nvPr/>
          </p:nvSpPr>
          <p:spPr bwMode="auto">
            <a:xfrm>
              <a:off x="2448" y="1680"/>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kumimoji="1" lang="en-US" altLang="zh-CN" sz="1400">
                  <a:latin typeface="Times New Roman" pitchFamily="18" charset="0"/>
                  <a:ea typeface="Arial Unicode MS" pitchFamily="34" charset="-122"/>
                  <a:cs typeface="Arial Unicode MS" pitchFamily="34" charset="-122"/>
                </a:rPr>
                <a:t>Ⅹ</a:t>
              </a:r>
            </a:p>
          </p:txBody>
        </p:sp>
        <p:sp>
          <p:nvSpPr>
            <p:cNvPr id="147632" name="Line 207"/>
            <p:cNvSpPr>
              <a:spLocks noChangeShapeType="1"/>
            </p:cNvSpPr>
            <p:nvPr/>
          </p:nvSpPr>
          <p:spPr bwMode="auto">
            <a:xfrm>
              <a:off x="2448" y="1871"/>
              <a:ext cx="52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47633" name="Line 208"/>
            <p:cNvSpPr>
              <a:spLocks noChangeShapeType="1"/>
            </p:cNvSpPr>
            <p:nvPr/>
          </p:nvSpPr>
          <p:spPr bwMode="auto">
            <a:xfrm>
              <a:off x="2448" y="2064"/>
              <a:ext cx="52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47634" name="Line 209"/>
            <p:cNvSpPr>
              <a:spLocks noChangeShapeType="1"/>
            </p:cNvSpPr>
            <p:nvPr/>
          </p:nvSpPr>
          <p:spPr bwMode="auto">
            <a:xfrm>
              <a:off x="2624" y="1680"/>
              <a:ext cx="0" cy="5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47635" name="Line 210"/>
            <p:cNvSpPr>
              <a:spLocks noChangeShapeType="1"/>
            </p:cNvSpPr>
            <p:nvPr/>
          </p:nvSpPr>
          <p:spPr bwMode="auto">
            <a:xfrm>
              <a:off x="2800" y="1680"/>
              <a:ext cx="0" cy="5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grpSp>
      <p:sp>
        <p:nvSpPr>
          <p:cNvPr id="147550" name="Rectangle 211"/>
          <p:cNvSpPr>
            <a:spLocks noChangeArrowheads="1"/>
          </p:cNvSpPr>
          <p:nvPr/>
        </p:nvSpPr>
        <p:spPr bwMode="auto">
          <a:xfrm>
            <a:off x="4673600" y="3563938"/>
            <a:ext cx="279400"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551" name="Rectangle 212"/>
          <p:cNvSpPr>
            <a:spLocks noChangeArrowheads="1"/>
          </p:cNvSpPr>
          <p:nvPr/>
        </p:nvSpPr>
        <p:spPr bwMode="auto">
          <a:xfrm>
            <a:off x="4394200" y="3563938"/>
            <a:ext cx="279400"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552" name="Rectangle 213"/>
          <p:cNvSpPr>
            <a:spLocks noChangeArrowheads="1"/>
          </p:cNvSpPr>
          <p:nvPr/>
        </p:nvSpPr>
        <p:spPr bwMode="auto">
          <a:xfrm>
            <a:off x="4114800" y="3563938"/>
            <a:ext cx="279400"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553" name="Rectangle 214"/>
          <p:cNvSpPr>
            <a:spLocks noChangeArrowheads="1"/>
          </p:cNvSpPr>
          <p:nvPr/>
        </p:nvSpPr>
        <p:spPr bwMode="auto">
          <a:xfrm>
            <a:off x="4673600" y="3257550"/>
            <a:ext cx="279400"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554" name="Rectangle 215"/>
          <p:cNvSpPr>
            <a:spLocks noChangeArrowheads="1"/>
          </p:cNvSpPr>
          <p:nvPr/>
        </p:nvSpPr>
        <p:spPr bwMode="auto">
          <a:xfrm>
            <a:off x="4394200" y="3257550"/>
            <a:ext cx="279400"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kumimoji="1" lang="zh-CN" altLang="en-US" sz="1400">
                <a:latin typeface="Times New Roman" pitchFamily="18" charset="0"/>
                <a:ea typeface="MS PGothic" pitchFamily="34" charset="-128"/>
              </a:rPr>
              <a:t>〇</a:t>
            </a:r>
          </a:p>
        </p:txBody>
      </p:sp>
      <p:sp>
        <p:nvSpPr>
          <p:cNvPr id="147555" name="Rectangle 216"/>
          <p:cNvSpPr>
            <a:spLocks noChangeArrowheads="1"/>
          </p:cNvSpPr>
          <p:nvPr/>
        </p:nvSpPr>
        <p:spPr bwMode="auto">
          <a:xfrm>
            <a:off x="4114800" y="3257550"/>
            <a:ext cx="279400"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556" name="Rectangle 217"/>
          <p:cNvSpPr>
            <a:spLocks noChangeArrowheads="1"/>
          </p:cNvSpPr>
          <p:nvPr/>
        </p:nvSpPr>
        <p:spPr bwMode="auto">
          <a:xfrm>
            <a:off x="4724400" y="2954338"/>
            <a:ext cx="279400"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a typeface="MS PGothic" pitchFamily="34" charset="-128"/>
            </a:endParaRPr>
          </a:p>
        </p:txBody>
      </p:sp>
      <p:sp>
        <p:nvSpPr>
          <p:cNvPr id="147557" name="Rectangle 218"/>
          <p:cNvSpPr>
            <a:spLocks noChangeArrowheads="1"/>
          </p:cNvSpPr>
          <p:nvPr/>
        </p:nvSpPr>
        <p:spPr bwMode="auto">
          <a:xfrm>
            <a:off x="4394200" y="2954338"/>
            <a:ext cx="279400"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558" name="Rectangle 219"/>
          <p:cNvSpPr>
            <a:spLocks noChangeArrowheads="1"/>
          </p:cNvSpPr>
          <p:nvPr/>
        </p:nvSpPr>
        <p:spPr bwMode="auto">
          <a:xfrm>
            <a:off x="4114800" y="2954338"/>
            <a:ext cx="279400"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kumimoji="1" lang="en-US" altLang="zh-CN" sz="1400">
                <a:latin typeface="Times New Roman" pitchFamily="18" charset="0"/>
                <a:ea typeface="Arial Unicode MS" pitchFamily="34" charset="-122"/>
                <a:cs typeface="Arial Unicode MS" pitchFamily="34" charset="-122"/>
              </a:rPr>
              <a:t>Ⅹ</a:t>
            </a:r>
          </a:p>
        </p:txBody>
      </p:sp>
      <p:sp>
        <p:nvSpPr>
          <p:cNvPr id="147559" name="Line 220"/>
          <p:cNvSpPr>
            <a:spLocks noChangeShapeType="1"/>
          </p:cNvSpPr>
          <p:nvPr/>
        </p:nvSpPr>
        <p:spPr bwMode="auto">
          <a:xfrm>
            <a:off x="4114800" y="3257550"/>
            <a:ext cx="8382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47560" name="Line 221"/>
          <p:cNvSpPr>
            <a:spLocks noChangeShapeType="1"/>
          </p:cNvSpPr>
          <p:nvPr/>
        </p:nvSpPr>
        <p:spPr bwMode="auto">
          <a:xfrm>
            <a:off x="4114800" y="3563938"/>
            <a:ext cx="8382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47561" name="Line 222"/>
          <p:cNvSpPr>
            <a:spLocks noChangeShapeType="1"/>
          </p:cNvSpPr>
          <p:nvPr/>
        </p:nvSpPr>
        <p:spPr bwMode="auto">
          <a:xfrm>
            <a:off x="4394200" y="2954338"/>
            <a:ext cx="0" cy="91281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47562" name="Line 223"/>
          <p:cNvSpPr>
            <a:spLocks noChangeShapeType="1"/>
          </p:cNvSpPr>
          <p:nvPr/>
        </p:nvSpPr>
        <p:spPr bwMode="auto">
          <a:xfrm>
            <a:off x="4673600" y="2954338"/>
            <a:ext cx="0" cy="91281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grpSp>
        <p:nvGrpSpPr>
          <p:cNvPr id="147563" name="Group 224"/>
          <p:cNvGrpSpPr>
            <a:grpSpLocks/>
          </p:cNvGrpSpPr>
          <p:nvPr/>
        </p:nvGrpSpPr>
        <p:grpSpPr bwMode="auto">
          <a:xfrm>
            <a:off x="4724400" y="3563938"/>
            <a:ext cx="838200" cy="912812"/>
            <a:chOff x="2448" y="1680"/>
            <a:chExt cx="528" cy="575"/>
          </a:xfrm>
        </p:grpSpPr>
        <p:sp>
          <p:nvSpPr>
            <p:cNvPr id="147610" name="Rectangle 225"/>
            <p:cNvSpPr>
              <a:spLocks noChangeArrowheads="1"/>
            </p:cNvSpPr>
            <p:nvPr/>
          </p:nvSpPr>
          <p:spPr bwMode="auto">
            <a:xfrm>
              <a:off x="2800" y="2064"/>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611" name="Rectangle 226"/>
            <p:cNvSpPr>
              <a:spLocks noChangeArrowheads="1"/>
            </p:cNvSpPr>
            <p:nvPr/>
          </p:nvSpPr>
          <p:spPr bwMode="auto">
            <a:xfrm>
              <a:off x="2624" y="2064"/>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612" name="Rectangle 227"/>
            <p:cNvSpPr>
              <a:spLocks noChangeArrowheads="1"/>
            </p:cNvSpPr>
            <p:nvPr/>
          </p:nvSpPr>
          <p:spPr bwMode="auto">
            <a:xfrm>
              <a:off x="2448" y="2064"/>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613" name="Rectangle 228"/>
            <p:cNvSpPr>
              <a:spLocks noChangeArrowheads="1"/>
            </p:cNvSpPr>
            <p:nvPr/>
          </p:nvSpPr>
          <p:spPr bwMode="auto">
            <a:xfrm>
              <a:off x="2800" y="1871"/>
              <a:ext cx="176" cy="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614" name="Rectangle 229"/>
            <p:cNvSpPr>
              <a:spLocks noChangeArrowheads="1"/>
            </p:cNvSpPr>
            <p:nvPr/>
          </p:nvSpPr>
          <p:spPr bwMode="auto">
            <a:xfrm>
              <a:off x="2624" y="1871"/>
              <a:ext cx="176" cy="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615" name="Rectangle 230"/>
            <p:cNvSpPr>
              <a:spLocks noChangeArrowheads="1"/>
            </p:cNvSpPr>
            <p:nvPr/>
          </p:nvSpPr>
          <p:spPr bwMode="auto">
            <a:xfrm>
              <a:off x="2448" y="1871"/>
              <a:ext cx="176" cy="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kumimoji="1" lang="en-US" altLang="zh-CN" sz="1400">
                  <a:latin typeface="Times New Roman" pitchFamily="18" charset="0"/>
                  <a:ea typeface="Arial Unicode MS" pitchFamily="34" charset="-122"/>
                  <a:cs typeface="Arial Unicode MS" pitchFamily="34" charset="-122"/>
                </a:rPr>
                <a:t>Ⅹ</a:t>
              </a:r>
            </a:p>
          </p:txBody>
        </p:sp>
        <p:sp>
          <p:nvSpPr>
            <p:cNvPr id="147616" name="Rectangle 231"/>
            <p:cNvSpPr>
              <a:spLocks noChangeArrowheads="1"/>
            </p:cNvSpPr>
            <p:nvPr/>
          </p:nvSpPr>
          <p:spPr bwMode="auto">
            <a:xfrm>
              <a:off x="2800" y="1680"/>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a typeface="MS PGothic" pitchFamily="34" charset="-128"/>
              </a:endParaRPr>
            </a:p>
          </p:txBody>
        </p:sp>
        <p:sp>
          <p:nvSpPr>
            <p:cNvPr id="147617" name="Rectangle 232"/>
            <p:cNvSpPr>
              <a:spLocks noChangeArrowheads="1"/>
            </p:cNvSpPr>
            <p:nvPr/>
          </p:nvSpPr>
          <p:spPr bwMode="auto">
            <a:xfrm>
              <a:off x="2624" y="1680"/>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ndParaRPr>
            </a:p>
          </p:txBody>
        </p:sp>
        <p:sp>
          <p:nvSpPr>
            <p:cNvPr id="147618" name="Rectangle 233"/>
            <p:cNvSpPr>
              <a:spLocks noChangeArrowheads="1"/>
            </p:cNvSpPr>
            <p:nvPr/>
          </p:nvSpPr>
          <p:spPr bwMode="auto">
            <a:xfrm>
              <a:off x="2448" y="1680"/>
              <a:ext cx="17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zh-CN" sz="1400">
                <a:latin typeface="Times New Roman" pitchFamily="18" charset="0"/>
                <a:ea typeface="Arial Unicode MS" pitchFamily="34" charset="-122"/>
                <a:cs typeface="Arial Unicode MS" pitchFamily="34" charset="-122"/>
              </a:endParaRPr>
            </a:p>
          </p:txBody>
        </p:sp>
        <p:sp>
          <p:nvSpPr>
            <p:cNvPr id="147619" name="Line 234"/>
            <p:cNvSpPr>
              <a:spLocks noChangeShapeType="1"/>
            </p:cNvSpPr>
            <p:nvPr/>
          </p:nvSpPr>
          <p:spPr bwMode="auto">
            <a:xfrm>
              <a:off x="2448" y="1871"/>
              <a:ext cx="52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47620" name="Line 235"/>
            <p:cNvSpPr>
              <a:spLocks noChangeShapeType="1"/>
            </p:cNvSpPr>
            <p:nvPr/>
          </p:nvSpPr>
          <p:spPr bwMode="auto">
            <a:xfrm>
              <a:off x="2448" y="2064"/>
              <a:ext cx="52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47621" name="Line 236"/>
            <p:cNvSpPr>
              <a:spLocks noChangeShapeType="1"/>
            </p:cNvSpPr>
            <p:nvPr/>
          </p:nvSpPr>
          <p:spPr bwMode="auto">
            <a:xfrm>
              <a:off x="2624" y="1680"/>
              <a:ext cx="0" cy="5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47622" name="Line 237"/>
            <p:cNvSpPr>
              <a:spLocks noChangeShapeType="1"/>
            </p:cNvSpPr>
            <p:nvPr/>
          </p:nvSpPr>
          <p:spPr bwMode="auto">
            <a:xfrm>
              <a:off x="2800" y="1680"/>
              <a:ext cx="0" cy="5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grpSp>
      <p:sp>
        <p:nvSpPr>
          <p:cNvPr id="147564" name="Text Box 238"/>
          <p:cNvSpPr txBox="1">
            <a:spLocks noChangeArrowheads="1"/>
          </p:cNvSpPr>
          <p:nvPr/>
        </p:nvSpPr>
        <p:spPr bwMode="auto">
          <a:xfrm>
            <a:off x="2590800" y="5849938"/>
            <a:ext cx="685800" cy="566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70000"/>
              </a:lnSpc>
              <a:spcBef>
                <a:spcPct val="10000"/>
              </a:spcBef>
            </a:pPr>
            <a:r>
              <a:rPr kumimoji="1" lang="en-US" altLang="zh-CN" sz="2400">
                <a:latin typeface="Times New Roman" pitchFamily="18" charset="0"/>
              </a:rPr>
              <a:t>  </a:t>
            </a:r>
            <a:r>
              <a:rPr kumimoji="1" lang="en-US" altLang="zh-CN">
                <a:latin typeface="Times New Roman" pitchFamily="18" charset="0"/>
              </a:rPr>
              <a:t>-1</a:t>
            </a:r>
          </a:p>
          <a:p>
            <a:pPr eaLnBrk="1" hangingPunct="1">
              <a:lnSpc>
                <a:spcPct val="70000"/>
              </a:lnSpc>
              <a:spcBef>
                <a:spcPct val="10000"/>
              </a:spcBef>
            </a:pPr>
            <a:r>
              <a:rPr kumimoji="1" lang="en-US" altLang="zh-CN">
                <a:latin typeface="Times New Roman" pitchFamily="18" charset="0"/>
              </a:rPr>
              <a:t>(5-6)</a:t>
            </a:r>
          </a:p>
        </p:txBody>
      </p:sp>
      <p:sp>
        <p:nvSpPr>
          <p:cNvPr id="147565" name="Line 239"/>
          <p:cNvSpPr>
            <a:spLocks noChangeShapeType="1"/>
          </p:cNvSpPr>
          <p:nvPr/>
        </p:nvSpPr>
        <p:spPr bwMode="auto">
          <a:xfrm flipH="1">
            <a:off x="3200400" y="1506538"/>
            <a:ext cx="14478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147566" name="Line 240"/>
          <p:cNvSpPr>
            <a:spLocks noChangeShapeType="1"/>
          </p:cNvSpPr>
          <p:nvPr/>
        </p:nvSpPr>
        <p:spPr bwMode="auto">
          <a:xfrm>
            <a:off x="5562600" y="1506538"/>
            <a:ext cx="1219200" cy="4572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147567" name="Line 241"/>
          <p:cNvSpPr>
            <a:spLocks noChangeShapeType="1"/>
          </p:cNvSpPr>
          <p:nvPr/>
        </p:nvSpPr>
        <p:spPr bwMode="auto">
          <a:xfrm>
            <a:off x="5105400" y="1963738"/>
            <a:ext cx="0" cy="1524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147568" name="Line 242"/>
          <p:cNvSpPr>
            <a:spLocks noChangeShapeType="1"/>
          </p:cNvSpPr>
          <p:nvPr/>
        </p:nvSpPr>
        <p:spPr bwMode="auto">
          <a:xfrm flipH="1">
            <a:off x="990600" y="2420938"/>
            <a:ext cx="18288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147569" name="Line 243"/>
          <p:cNvSpPr>
            <a:spLocks noChangeShapeType="1"/>
          </p:cNvSpPr>
          <p:nvPr/>
        </p:nvSpPr>
        <p:spPr bwMode="auto">
          <a:xfrm>
            <a:off x="2819400" y="2420938"/>
            <a:ext cx="16764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147570" name="Line 244"/>
          <p:cNvSpPr>
            <a:spLocks noChangeShapeType="1"/>
          </p:cNvSpPr>
          <p:nvPr/>
        </p:nvSpPr>
        <p:spPr bwMode="auto">
          <a:xfrm flipH="1">
            <a:off x="2743200" y="2420938"/>
            <a:ext cx="7620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147571" name="Line 245"/>
          <p:cNvSpPr>
            <a:spLocks noChangeShapeType="1"/>
          </p:cNvSpPr>
          <p:nvPr/>
        </p:nvSpPr>
        <p:spPr bwMode="auto">
          <a:xfrm flipH="1">
            <a:off x="1905000" y="2420938"/>
            <a:ext cx="9144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147572" name="Line 246"/>
          <p:cNvSpPr>
            <a:spLocks noChangeShapeType="1"/>
          </p:cNvSpPr>
          <p:nvPr/>
        </p:nvSpPr>
        <p:spPr bwMode="auto">
          <a:xfrm>
            <a:off x="2819400" y="2420938"/>
            <a:ext cx="83820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147573" name="Line 247"/>
          <p:cNvSpPr>
            <a:spLocks noChangeShapeType="1"/>
          </p:cNvSpPr>
          <p:nvPr/>
        </p:nvSpPr>
        <p:spPr bwMode="auto">
          <a:xfrm flipH="1">
            <a:off x="6781800" y="2420938"/>
            <a:ext cx="457200" cy="6858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147574" name="Line 248"/>
          <p:cNvSpPr>
            <a:spLocks noChangeShapeType="1"/>
          </p:cNvSpPr>
          <p:nvPr/>
        </p:nvSpPr>
        <p:spPr bwMode="auto">
          <a:xfrm>
            <a:off x="7239000" y="2420938"/>
            <a:ext cx="609600" cy="685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147575" name="Line 249"/>
          <p:cNvSpPr>
            <a:spLocks noChangeShapeType="1"/>
          </p:cNvSpPr>
          <p:nvPr/>
        </p:nvSpPr>
        <p:spPr bwMode="auto">
          <a:xfrm flipH="1">
            <a:off x="2971800" y="4402138"/>
            <a:ext cx="2133600" cy="685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147576" name="Line 250"/>
          <p:cNvSpPr>
            <a:spLocks noChangeShapeType="1"/>
          </p:cNvSpPr>
          <p:nvPr/>
        </p:nvSpPr>
        <p:spPr bwMode="auto">
          <a:xfrm>
            <a:off x="5105400" y="4402138"/>
            <a:ext cx="1600200" cy="685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147577" name="Line 251"/>
          <p:cNvSpPr>
            <a:spLocks noChangeShapeType="1"/>
          </p:cNvSpPr>
          <p:nvPr/>
        </p:nvSpPr>
        <p:spPr bwMode="auto">
          <a:xfrm flipH="1">
            <a:off x="4876800" y="4402138"/>
            <a:ext cx="228600" cy="685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147578" name="Line 252"/>
          <p:cNvSpPr>
            <a:spLocks noChangeShapeType="1"/>
          </p:cNvSpPr>
          <p:nvPr/>
        </p:nvSpPr>
        <p:spPr bwMode="auto">
          <a:xfrm flipH="1">
            <a:off x="3962400" y="4402138"/>
            <a:ext cx="1143000" cy="609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147579" name="Line 253"/>
          <p:cNvSpPr>
            <a:spLocks noChangeShapeType="1"/>
          </p:cNvSpPr>
          <p:nvPr/>
        </p:nvSpPr>
        <p:spPr bwMode="auto">
          <a:xfrm>
            <a:off x="5105400" y="4402138"/>
            <a:ext cx="685800" cy="685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147580" name="Text Box 254"/>
          <p:cNvSpPr txBox="1">
            <a:spLocks noChangeArrowheads="1"/>
          </p:cNvSpPr>
          <p:nvPr/>
        </p:nvSpPr>
        <p:spPr bwMode="auto">
          <a:xfrm>
            <a:off x="5791200" y="1277938"/>
            <a:ext cx="762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000">
                <a:latin typeface="Times New Roman" pitchFamily="18" charset="0"/>
              </a:rPr>
              <a:t>最佳</a:t>
            </a:r>
          </a:p>
        </p:txBody>
      </p:sp>
      <p:sp>
        <p:nvSpPr>
          <p:cNvPr id="147581" name="Text Box 255"/>
          <p:cNvSpPr txBox="1">
            <a:spLocks noChangeArrowheads="1"/>
          </p:cNvSpPr>
          <p:nvPr/>
        </p:nvSpPr>
        <p:spPr bwMode="auto">
          <a:xfrm>
            <a:off x="6400800" y="2497138"/>
            <a:ext cx="762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000">
                <a:latin typeface="Times New Roman" pitchFamily="18" charset="0"/>
              </a:rPr>
              <a:t>最佳</a:t>
            </a:r>
          </a:p>
        </p:txBody>
      </p:sp>
      <p:sp>
        <p:nvSpPr>
          <p:cNvPr id="147582" name="Text Box 256"/>
          <p:cNvSpPr txBox="1">
            <a:spLocks noChangeArrowheads="1"/>
          </p:cNvSpPr>
          <p:nvPr/>
        </p:nvSpPr>
        <p:spPr bwMode="auto">
          <a:xfrm>
            <a:off x="2590800" y="973138"/>
            <a:ext cx="1752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000">
                <a:latin typeface="Times New Roman" pitchFamily="18" charset="0"/>
              </a:rPr>
              <a:t>“</a:t>
            </a:r>
            <a:r>
              <a:rPr kumimoji="1" lang="zh-CN" altLang="en-US" sz="2000">
                <a:latin typeface="Times New Roman" pitchFamily="18" charset="0"/>
              </a:rPr>
              <a:t>或”取最大值</a:t>
            </a:r>
          </a:p>
        </p:txBody>
      </p:sp>
      <p:sp>
        <p:nvSpPr>
          <p:cNvPr id="147583" name="Line 257"/>
          <p:cNvSpPr>
            <a:spLocks noChangeShapeType="1"/>
          </p:cNvSpPr>
          <p:nvPr/>
        </p:nvSpPr>
        <p:spPr bwMode="auto">
          <a:xfrm flipH="1" flipV="1">
            <a:off x="3581400" y="1354138"/>
            <a:ext cx="1524000" cy="1295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147584" name="Text Box 258"/>
          <p:cNvSpPr txBox="1">
            <a:spLocks noChangeArrowheads="1"/>
          </p:cNvSpPr>
          <p:nvPr/>
        </p:nvSpPr>
        <p:spPr bwMode="auto">
          <a:xfrm>
            <a:off x="7848600" y="2192338"/>
            <a:ext cx="9906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000">
                <a:latin typeface="Times New Roman" pitchFamily="18" charset="0"/>
              </a:rPr>
              <a:t>“</a:t>
            </a:r>
            <a:r>
              <a:rPr kumimoji="1" lang="zh-CN" altLang="en-US" sz="2000">
                <a:latin typeface="Times New Roman" pitchFamily="18" charset="0"/>
              </a:rPr>
              <a:t>与”取最小值</a:t>
            </a:r>
          </a:p>
        </p:txBody>
      </p:sp>
      <p:sp>
        <p:nvSpPr>
          <p:cNvPr id="147585" name="Freeform 259"/>
          <p:cNvSpPr>
            <a:spLocks/>
          </p:cNvSpPr>
          <p:nvPr/>
        </p:nvSpPr>
        <p:spPr bwMode="auto">
          <a:xfrm>
            <a:off x="7086600" y="2649538"/>
            <a:ext cx="304800" cy="76200"/>
          </a:xfrm>
          <a:custGeom>
            <a:avLst/>
            <a:gdLst>
              <a:gd name="T0" fmla="*/ 0 w 192"/>
              <a:gd name="T1" fmla="*/ 0 h 48"/>
              <a:gd name="T2" fmla="*/ 228600 w 192"/>
              <a:gd name="T3" fmla="*/ 76200 h 48"/>
              <a:gd name="T4" fmla="*/ 304800 w 192"/>
              <a:gd name="T5" fmla="*/ 0 h 48"/>
              <a:gd name="T6" fmla="*/ 0 60000 65536"/>
              <a:gd name="T7" fmla="*/ 0 60000 65536"/>
              <a:gd name="T8" fmla="*/ 0 60000 65536"/>
              <a:gd name="T9" fmla="*/ 0 w 192"/>
              <a:gd name="T10" fmla="*/ 0 h 48"/>
              <a:gd name="T11" fmla="*/ 192 w 192"/>
              <a:gd name="T12" fmla="*/ 48 h 48"/>
            </a:gdLst>
            <a:ahLst/>
            <a:cxnLst>
              <a:cxn ang="T6">
                <a:pos x="T0" y="T1"/>
              </a:cxn>
              <a:cxn ang="T7">
                <a:pos x="T2" y="T3"/>
              </a:cxn>
              <a:cxn ang="T8">
                <a:pos x="T4" y="T5"/>
              </a:cxn>
            </a:cxnLst>
            <a:rect l="T9" t="T10" r="T11" b="T12"/>
            <a:pathLst>
              <a:path w="192" h="48">
                <a:moveTo>
                  <a:pt x="0" y="0"/>
                </a:moveTo>
                <a:cubicBezTo>
                  <a:pt x="56" y="24"/>
                  <a:pt x="112" y="48"/>
                  <a:pt x="144" y="48"/>
                </a:cubicBezTo>
                <a:cubicBezTo>
                  <a:pt x="176" y="48"/>
                  <a:pt x="184" y="24"/>
                  <a:pt x="192" y="0"/>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147586" name="Freeform 260"/>
          <p:cNvSpPr>
            <a:spLocks/>
          </p:cNvSpPr>
          <p:nvPr/>
        </p:nvSpPr>
        <p:spPr bwMode="auto">
          <a:xfrm>
            <a:off x="7239000" y="2725738"/>
            <a:ext cx="609600" cy="76200"/>
          </a:xfrm>
          <a:custGeom>
            <a:avLst/>
            <a:gdLst>
              <a:gd name="T0" fmla="*/ 0 w 384"/>
              <a:gd name="T1" fmla="*/ 0 h 48"/>
              <a:gd name="T2" fmla="*/ 381000 w 384"/>
              <a:gd name="T3" fmla="*/ 76200 h 48"/>
              <a:gd name="T4" fmla="*/ 609600 w 384"/>
              <a:gd name="T5" fmla="*/ 0 h 48"/>
              <a:gd name="T6" fmla="*/ 0 60000 65536"/>
              <a:gd name="T7" fmla="*/ 0 60000 65536"/>
              <a:gd name="T8" fmla="*/ 0 60000 65536"/>
              <a:gd name="T9" fmla="*/ 0 w 384"/>
              <a:gd name="T10" fmla="*/ 0 h 48"/>
              <a:gd name="T11" fmla="*/ 384 w 384"/>
              <a:gd name="T12" fmla="*/ 48 h 48"/>
            </a:gdLst>
            <a:ahLst/>
            <a:cxnLst>
              <a:cxn ang="T6">
                <a:pos x="T0" y="T1"/>
              </a:cxn>
              <a:cxn ang="T7">
                <a:pos x="T2" y="T3"/>
              </a:cxn>
              <a:cxn ang="T8">
                <a:pos x="T4" y="T5"/>
              </a:cxn>
            </a:cxnLst>
            <a:rect l="T9" t="T10" r="T11" b="T12"/>
            <a:pathLst>
              <a:path w="384" h="48">
                <a:moveTo>
                  <a:pt x="0" y="0"/>
                </a:moveTo>
                <a:cubicBezTo>
                  <a:pt x="88" y="24"/>
                  <a:pt x="176" y="48"/>
                  <a:pt x="240" y="48"/>
                </a:cubicBezTo>
                <a:cubicBezTo>
                  <a:pt x="304" y="48"/>
                  <a:pt x="344" y="24"/>
                  <a:pt x="384" y="0"/>
                </a:cubicBezTo>
              </a:path>
            </a:pathLst>
          </a:custGeom>
          <a:noFill/>
          <a:ln w="9525">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147587" name="Text Box 261"/>
          <p:cNvSpPr txBox="1">
            <a:spLocks noChangeArrowheads="1"/>
          </p:cNvSpPr>
          <p:nvPr/>
        </p:nvSpPr>
        <p:spPr bwMode="auto">
          <a:xfrm>
            <a:off x="1066800" y="1277938"/>
            <a:ext cx="9906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000">
                <a:latin typeface="Times New Roman" pitchFamily="18" charset="0"/>
              </a:rPr>
              <a:t>“</a:t>
            </a:r>
            <a:r>
              <a:rPr kumimoji="1" lang="zh-CN" altLang="en-US" sz="2000">
                <a:latin typeface="Times New Roman" pitchFamily="18" charset="0"/>
              </a:rPr>
              <a:t>与”取最小值</a:t>
            </a:r>
          </a:p>
        </p:txBody>
      </p:sp>
      <p:sp>
        <p:nvSpPr>
          <p:cNvPr id="147588" name="Freeform 262"/>
          <p:cNvSpPr>
            <a:spLocks/>
          </p:cNvSpPr>
          <p:nvPr/>
        </p:nvSpPr>
        <p:spPr bwMode="auto">
          <a:xfrm>
            <a:off x="2362200" y="2497138"/>
            <a:ext cx="762000" cy="152400"/>
          </a:xfrm>
          <a:custGeom>
            <a:avLst/>
            <a:gdLst>
              <a:gd name="T0" fmla="*/ 0 w 480"/>
              <a:gd name="T1" fmla="*/ 0 h 96"/>
              <a:gd name="T2" fmla="*/ 457200 w 480"/>
              <a:gd name="T3" fmla="*/ 152400 h 96"/>
              <a:gd name="T4" fmla="*/ 762000 w 480"/>
              <a:gd name="T5" fmla="*/ 0 h 96"/>
              <a:gd name="T6" fmla="*/ 0 60000 65536"/>
              <a:gd name="T7" fmla="*/ 0 60000 65536"/>
              <a:gd name="T8" fmla="*/ 0 60000 65536"/>
              <a:gd name="T9" fmla="*/ 0 w 480"/>
              <a:gd name="T10" fmla="*/ 0 h 96"/>
              <a:gd name="T11" fmla="*/ 480 w 480"/>
              <a:gd name="T12" fmla="*/ 96 h 96"/>
            </a:gdLst>
            <a:ahLst/>
            <a:cxnLst>
              <a:cxn ang="T6">
                <a:pos x="T0" y="T1"/>
              </a:cxn>
              <a:cxn ang="T7">
                <a:pos x="T2" y="T3"/>
              </a:cxn>
              <a:cxn ang="T8">
                <a:pos x="T4" y="T5"/>
              </a:cxn>
            </a:cxnLst>
            <a:rect l="T9" t="T10" r="T11" b="T12"/>
            <a:pathLst>
              <a:path w="480" h="96">
                <a:moveTo>
                  <a:pt x="0" y="0"/>
                </a:moveTo>
                <a:cubicBezTo>
                  <a:pt x="104" y="48"/>
                  <a:pt x="208" y="96"/>
                  <a:pt x="288" y="96"/>
                </a:cubicBezTo>
                <a:cubicBezTo>
                  <a:pt x="368" y="96"/>
                  <a:pt x="424" y="48"/>
                  <a:pt x="480" y="0"/>
                </a:cubicBezTo>
              </a:path>
            </a:pathLst>
          </a:custGeom>
          <a:noFill/>
          <a:ln w="952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147589" name="Text Box 263"/>
          <p:cNvSpPr txBox="1">
            <a:spLocks noChangeArrowheads="1"/>
          </p:cNvSpPr>
          <p:nvPr/>
        </p:nvSpPr>
        <p:spPr bwMode="auto">
          <a:xfrm>
            <a:off x="838200" y="2116138"/>
            <a:ext cx="1143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l-GR" altLang="zh-CN" sz="2000" dirty="0" smtClean="0">
                <a:solidFill>
                  <a:srgbClr val="FF0000"/>
                </a:solidFill>
                <a:latin typeface="Times New Roman" pitchFamily="18" charset="0"/>
                <a:cs typeface="Times New Roman" pitchFamily="18" charset="0"/>
              </a:rPr>
              <a:t>α</a:t>
            </a:r>
            <a:r>
              <a:rPr kumimoji="1" lang="zh-CN" altLang="en-US" sz="2000" dirty="0" smtClean="0">
                <a:solidFill>
                  <a:srgbClr val="FF0000"/>
                </a:solidFill>
                <a:latin typeface="宋体" charset="-122"/>
              </a:rPr>
              <a:t>剪枝</a:t>
            </a:r>
            <a:endParaRPr kumimoji="1" lang="zh-CN" altLang="en-US" sz="2000" dirty="0">
              <a:solidFill>
                <a:srgbClr val="FF0000"/>
              </a:solidFill>
              <a:latin typeface="宋体" charset="-122"/>
            </a:endParaRPr>
          </a:p>
        </p:txBody>
      </p:sp>
      <p:sp>
        <p:nvSpPr>
          <p:cNvPr id="147590" name="Freeform 264"/>
          <p:cNvSpPr>
            <a:spLocks/>
          </p:cNvSpPr>
          <p:nvPr/>
        </p:nvSpPr>
        <p:spPr bwMode="auto">
          <a:xfrm>
            <a:off x="4724400" y="4554538"/>
            <a:ext cx="685800" cy="152400"/>
          </a:xfrm>
          <a:custGeom>
            <a:avLst/>
            <a:gdLst>
              <a:gd name="T0" fmla="*/ 0 w 432"/>
              <a:gd name="T1" fmla="*/ 0 h 96"/>
              <a:gd name="T2" fmla="*/ 457200 w 432"/>
              <a:gd name="T3" fmla="*/ 152400 h 96"/>
              <a:gd name="T4" fmla="*/ 685800 w 432"/>
              <a:gd name="T5" fmla="*/ 0 h 96"/>
              <a:gd name="T6" fmla="*/ 0 60000 65536"/>
              <a:gd name="T7" fmla="*/ 0 60000 65536"/>
              <a:gd name="T8" fmla="*/ 0 60000 65536"/>
              <a:gd name="T9" fmla="*/ 0 w 432"/>
              <a:gd name="T10" fmla="*/ 0 h 96"/>
              <a:gd name="T11" fmla="*/ 432 w 432"/>
              <a:gd name="T12" fmla="*/ 96 h 96"/>
            </a:gdLst>
            <a:ahLst/>
            <a:cxnLst>
              <a:cxn ang="T6">
                <a:pos x="T0" y="T1"/>
              </a:cxn>
              <a:cxn ang="T7">
                <a:pos x="T2" y="T3"/>
              </a:cxn>
              <a:cxn ang="T8">
                <a:pos x="T4" y="T5"/>
              </a:cxn>
            </a:cxnLst>
            <a:rect l="T9" t="T10" r="T11" b="T12"/>
            <a:pathLst>
              <a:path w="432" h="96">
                <a:moveTo>
                  <a:pt x="0" y="0"/>
                </a:moveTo>
                <a:cubicBezTo>
                  <a:pt x="108" y="48"/>
                  <a:pt x="216" y="96"/>
                  <a:pt x="288" y="96"/>
                </a:cubicBezTo>
                <a:cubicBezTo>
                  <a:pt x="360" y="96"/>
                  <a:pt x="408" y="8"/>
                  <a:pt x="432" y="0"/>
                </a:cubicBezTo>
              </a:path>
            </a:pathLst>
          </a:custGeom>
          <a:noFill/>
          <a:ln w="952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147591" name="Text Box 265"/>
          <p:cNvSpPr txBox="1">
            <a:spLocks noChangeArrowheads="1"/>
          </p:cNvSpPr>
          <p:nvPr/>
        </p:nvSpPr>
        <p:spPr bwMode="auto">
          <a:xfrm>
            <a:off x="2971800" y="4249738"/>
            <a:ext cx="1143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l-GR" altLang="zh-CN" sz="2000" dirty="0" smtClean="0">
                <a:solidFill>
                  <a:srgbClr val="FF0000"/>
                </a:solidFill>
                <a:latin typeface="Times New Roman" pitchFamily="18" charset="0"/>
                <a:cs typeface="Times New Roman" pitchFamily="18" charset="0"/>
              </a:rPr>
              <a:t>α</a:t>
            </a:r>
            <a:r>
              <a:rPr kumimoji="1" lang="zh-CN" altLang="en-US" sz="2000" dirty="0" smtClean="0">
                <a:solidFill>
                  <a:srgbClr val="FF0000"/>
                </a:solidFill>
                <a:latin typeface="宋体" charset="-122"/>
              </a:rPr>
              <a:t>剪枝</a:t>
            </a:r>
            <a:endParaRPr kumimoji="1" lang="zh-CN" altLang="en-US" sz="2000" dirty="0">
              <a:solidFill>
                <a:srgbClr val="FF0000"/>
              </a:solidFill>
              <a:latin typeface="宋体" charset="-122"/>
            </a:endParaRPr>
          </a:p>
        </p:txBody>
      </p:sp>
      <p:sp>
        <p:nvSpPr>
          <p:cNvPr id="147592" name="Freeform 266"/>
          <p:cNvSpPr>
            <a:spLocks/>
          </p:cNvSpPr>
          <p:nvPr/>
        </p:nvSpPr>
        <p:spPr bwMode="auto">
          <a:xfrm>
            <a:off x="3733800" y="4630738"/>
            <a:ext cx="1905000" cy="266700"/>
          </a:xfrm>
          <a:custGeom>
            <a:avLst/>
            <a:gdLst>
              <a:gd name="T0" fmla="*/ 0 w 912"/>
              <a:gd name="T1" fmla="*/ 0 h 264"/>
              <a:gd name="T2" fmla="*/ 1303421 w 912"/>
              <a:gd name="T3" fmla="*/ 242454 h 264"/>
              <a:gd name="T4" fmla="*/ 1905000 w 912"/>
              <a:gd name="T5" fmla="*/ 145473 h 264"/>
              <a:gd name="T6" fmla="*/ 0 60000 65536"/>
              <a:gd name="T7" fmla="*/ 0 60000 65536"/>
              <a:gd name="T8" fmla="*/ 0 60000 65536"/>
              <a:gd name="T9" fmla="*/ 0 w 912"/>
              <a:gd name="T10" fmla="*/ 0 h 264"/>
              <a:gd name="T11" fmla="*/ 912 w 912"/>
              <a:gd name="T12" fmla="*/ 264 h 264"/>
            </a:gdLst>
            <a:ahLst/>
            <a:cxnLst>
              <a:cxn ang="T6">
                <a:pos x="T0" y="T1"/>
              </a:cxn>
              <a:cxn ang="T7">
                <a:pos x="T2" y="T3"/>
              </a:cxn>
              <a:cxn ang="T8">
                <a:pos x="T4" y="T5"/>
              </a:cxn>
            </a:cxnLst>
            <a:rect l="T9" t="T10" r="T11" b="T12"/>
            <a:pathLst>
              <a:path w="912" h="264">
                <a:moveTo>
                  <a:pt x="0" y="0"/>
                </a:moveTo>
                <a:cubicBezTo>
                  <a:pt x="236" y="108"/>
                  <a:pt x="472" y="216"/>
                  <a:pt x="624" y="240"/>
                </a:cubicBezTo>
                <a:cubicBezTo>
                  <a:pt x="776" y="264"/>
                  <a:pt x="872" y="160"/>
                  <a:pt x="912" y="144"/>
                </a:cubicBezTo>
              </a:path>
            </a:pathLst>
          </a:custGeom>
          <a:noFill/>
          <a:ln w="9525">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147593" name="Text Box 267"/>
          <p:cNvSpPr txBox="1">
            <a:spLocks noChangeArrowheads="1"/>
          </p:cNvSpPr>
          <p:nvPr/>
        </p:nvSpPr>
        <p:spPr bwMode="auto">
          <a:xfrm>
            <a:off x="5562600" y="973138"/>
            <a:ext cx="533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1</a:t>
            </a:r>
          </a:p>
        </p:txBody>
      </p:sp>
      <p:sp>
        <p:nvSpPr>
          <p:cNvPr id="147594" name="Text Box 268"/>
          <p:cNvSpPr txBox="1">
            <a:spLocks noChangeArrowheads="1"/>
          </p:cNvSpPr>
          <p:nvPr/>
        </p:nvSpPr>
        <p:spPr bwMode="auto">
          <a:xfrm>
            <a:off x="3124200" y="1354138"/>
            <a:ext cx="533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-1</a:t>
            </a:r>
          </a:p>
        </p:txBody>
      </p:sp>
      <p:sp>
        <p:nvSpPr>
          <p:cNvPr id="147595" name="Text Box 269"/>
          <p:cNvSpPr txBox="1">
            <a:spLocks noChangeArrowheads="1"/>
          </p:cNvSpPr>
          <p:nvPr/>
        </p:nvSpPr>
        <p:spPr bwMode="auto">
          <a:xfrm>
            <a:off x="5486400" y="3487738"/>
            <a:ext cx="533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-2</a:t>
            </a:r>
          </a:p>
        </p:txBody>
      </p:sp>
      <p:sp>
        <p:nvSpPr>
          <p:cNvPr id="147596" name="Text Box 270"/>
          <p:cNvSpPr txBox="1">
            <a:spLocks noChangeArrowheads="1"/>
          </p:cNvSpPr>
          <p:nvPr/>
        </p:nvSpPr>
        <p:spPr bwMode="auto">
          <a:xfrm>
            <a:off x="7696200" y="1430338"/>
            <a:ext cx="533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1</a:t>
            </a:r>
          </a:p>
        </p:txBody>
      </p:sp>
      <p:sp>
        <p:nvSpPr>
          <p:cNvPr id="147597" name="Text Box 271"/>
          <p:cNvSpPr txBox="1">
            <a:spLocks noChangeArrowheads="1"/>
          </p:cNvSpPr>
          <p:nvPr/>
        </p:nvSpPr>
        <p:spPr bwMode="auto">
          <a:xfrm>
            <a:off x="3352800" y="3716338"/>
            <a:ext cx="685800" cy="566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70000"/>
              </a:lnSpc>
              <a:spcBef>
                <a:spcPct val="10000"/>
              </a:spcBef>
            </a:pPr>
            <a:r>
              <a:rPr kumimoji="1" lang="en-US" altLang="zh-CN" sz="2400">
                <a:latin typeface="Times New Roman" pitchFamily="18" charset="0"/>
              </a:rPr>
              <a:t>  </a:t>
            </a:r>
            <a:r>
              <a:rPr kumimoji="1" lang="en-US" altLang="zh-CN">
                <a:latin typeface="Times New Roman" pitchFamily="18" charset="0"/>
              </a:rPr>
              <a:t>0</a:t>
            </a:r>
          </a:p>
          <a:p>
            <a:pPr eaLnBrk="1" hangingPunct="1">
              <a:lnSpc>
                <a:spcPct val="70000"/>
              </a:lnSpc>
              <a:spcBef>
                <a:spcPct val="10000"/>
              </a:spcBef>
            </a:pPr>
            <a:r>
              <a:rPr kumimoji="1" lang="en-US" altLang="zh-CN">
                <a:latin typeface="Times New Roman" pitchFamily="18" charset="0"/>
              </a:rPr>
              <a:t>(5-5)</a:t>
            </a:r>
          </a:p>
        </p:txBody>
      </p:sp>
      <p:sp>
        <p:nvSpPr>
          <p:cNvPr id="147598" name="Text Box 272"/>
          <p:cNvSpPr txBox="1">
            <a:spLocks noChangeArrowheads="1"/>
          </p:cNvSpPr>
          <p:nvPr/>
        </p:nvSpPr>
        <p:spPr bwMode="auto">
          <a:xfrm>
            <a:off x="4191000" y="3640138"/>
            <a:ext cx="685800" cy="566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70000"/>
              </a:lnSpc>
              <a:spcBef>
                <a:spcPct val="10000"/>
              </a:spcBef>
            </a:pPr>
            <a:r>
              <a:rPr kumimoji="1" lang="en-US" altLang="zh-CN" sz="2400">
                <a:latin typeface="Times New Roman" pitchFamily="18" charset="0"/>
              </a:rPr>
              <a:t>  </a:t>
            </a:r>
            <a:r>
              <a:rPr kumimoji="1" lang="en-US" altLang="zh-CN">
                <a:latin typeface="Times New Roman" pitchFamily="18" charset="0"/>
              </a:rPr>
              <a:t>-1</a:t>
            </a:r>
          </a:p>
          <a:p>
            <a:pPr eaLnBrk="1" hangingPunct="1">
              <a:lnSpc>
                <a:spcPct val="70000"/>
              </a:lnSpc>
              <a:spcBef>
                <a:spcPct val="10000"/>
              </a:spcBef>
            </a:pPr>
            <a:r>
              <a:rPr kumimoji="1" lang="en-US" altLang="zh-CN">
                <a:latin typeface="Times New Roman" pitchFamily="18" charset="0"/>
              </a:rPr>
              <a:t>(4-5)</a:t>
            </a:r>
          </a:p>
        </p:txBody>
      </p:sp>
      <p:sp>
        <p:nvSpPr>
          <p:cNvPr id="147599" name="Text Box 273"/>
          <p:cNvSpPr txBox="1">
            <a:spLocks noChangeArrowheads="1"/>
          </p:cNvSpPr>
          <p:nvPr/>
        </p:nvSpPr>
        <p:spPr bwMode="auto">
          <a:xfrm>
            <a:off x="6477000" y="4021138"/>
            <a:ext cx="68580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70000"/>
              </a:lnSpc>
              <a:spcBef>
                <a:spcPct val="10000"/>
              </a:spcBef>
            </a:pPr>
            <a:r>
              <a:rPr kumimoji="1" lang="en-US" altLang="zh-CN">
                <a:latin typeface="Times New Roman" pitchFamily="18" charset="0"/>
              </a:rPr>
              <a:t>   1</a:t>
            </a:r>
          </a:p>
          <a:p>
            <a:pPr eaLnBrk="1" hangingPunct="1">
              <a:lnSpc>
                <a:spcPct val="70000"/>
              </a:lnSpc>
              <a:spcBef>
                <a:spcPct val="10000"/>
              </a:spcBef>
            </a:pPr>
            <a:r>
              <a:rPr kumimoji="1" lang="en-US" altLang="zh-CN">
                <a:latin typeface="Times New Roman" pitchFamily="18" charset="0"/>
              </a:rPr>
              <a:t>(5-4)</a:t>
            </a:r>
          </a:p>
        </p:txBody>
      </p:sp>
      <p:sp>
        <p:nvSpPr>
          <p:cNvPr id="147600" name="Text Box 274"/>
          <p:cNvSpPr txBox="1">
            <a:spLocks noChangeArrowheads="1"/>
          </p:cNvSpPr>
          <p:nvPr/>
        </p:nvSpPr>
        <p:spPr bwMode="auto">
          <a:xfrm>
            <a:off x="7543800" y="3868738"/>
            <a:ext cx="685800" cy="566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70000"/>
              </a:lnSpc>
              <a:spcBef>
                <a:spcPct val="10000"/>
              </a:spcBef>
            </a:pPr>
            <a:r>
              <a:rPr kumimoji="1" lang="en-US" altLang="zh-CN" sz="2400">
                <a:latin typeface="Times New Roman" pitchFamily="18" charset="0"/>
              </a:rPr>
              <a:t>  </a:t>
            </a:r>
            <a:r>
              <a:rPr kumimoji="1" lang="en-US" altLang="zh-CN">
                <a:latin typeface="Times New Roman" pitchFamily="18" charset="0"/>
              </a:rPr>
              <a:t>2</a:t>
            </a:r>
          </a:p>
          <a:p>
            <a:pPr eaLnBrk="1" hangingPunct="1">
              <a:lnSpc>
                <a:spcPct val="70000"/>
              </a:lnSpc>
              <a:spcBef>
                <a:spcPct val="10000"/>
              </a:spcBef>
            </a:pPr>
            <a:r>
              <a:rPr kumimoji="1" lang="en-US" altLang="zh-CN">
                <a:latin typeface="Times New Roman" pitchFamily="18" charset="0"/>
              </a:rPr>
              <a:t>(6-4)</a:t>
            </a:r>
          </a:p>
        </p:txBody>
      </p:sp>
      <p:sp>
        <p:nvSpPr>
          <p:cNvPr id="147601" name="Text Box 275"/>
          <p:cNvSpPr txBox="1">
            <a:spLocks noChangeArrowheads="1"/>
          </p:cNvSpPr>
          <p:nvPr/>
        </p:nvSpPr>
        <p:spPr bwMode="auto">
          <a:xfrm>
            <a:off x="3657600" y="5849938"/>
            <a:ext cx="685800" cy="566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70000"/>
              </a:lnSpc>
              <a:spcBef>
                <a:spcPct val="10000"/>
              </a:spcBef>
            </a:pPr>
            <a:r>
              <a:rPr kumimoji="1" lang="en-US" altLang="zh-CN" sz="2400">
                <a:latin typeface="Times New Roman" pitchFamily="18" charset="0"/>
              </a:rPr>
              <a:t>  </a:t>
            </a:r>
            <a:r>
              <a:rPr kumimoji="1" lang="en-US" altLang="zh-CN">
                <a:latin typeface="Times New Roman" pitchFamily="18" charset="0"/>
              </a:rPr>
              <a:t>0</a:t>
            </a:r>
          </a:p>
          <a:p>
            <a:pPr eaLnBrk="1" hangingPunct="1">
              <a:lnSpc>
                <a:spcPct val="70000"/>
              </a:lnSpc>
              <a:spcBef>
                <a:spcPct val="10000"/>
              </a:spcBef>
            </a:pPr>
            <a:r>
              <a:rPr kumimoji="1" lang="en-US" altLang="zh-CN">
                <a:latin typeface="Times New Roman" pitchFamily="18" charset="0"/>
              </a:rPr>
              <a:t>(6-6)</a:t>
            </a:r>
          </a:p>
        </p:txBody>
      </p:sp>
      <p:sp>
        <p:nvSpPr>
          <p:cNvPr id="147602" name="Text Box 276"/>
          <p:cNvSpPr txBox="1">
            <a:spLocks noChangeArrowheads="1"/>
          </p:cNvSpPr>
          <p:nvPr/>
        </p:nvSpPr>
        <p:spPr bwMode="auto">
          <a:xfrm>
            <a:off x="4495800" y="5849938"/>
            <a:ext cx="685800" cy="566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70000"/>
              </a:lnSpc>
              <a:spcBef>
                <a:spcPct val="10000"/>
              </a:spcBef>
            </a:pPr>
            <a:r>
              <a:rPr kumimoji="1" lang="en-US" altLang="zh-CN" sz="2400">
                <a:latin typeface="Times New Roman" pitchFamily="18" charset="0"/>
              </a:rPr>
              <a:t>  </a:t>
            </a:r>
            <a:r>
              <a:rPr kumimoji="1" lang="en-US" altLang="zh-CN">
                <a:latin typeface="Times New Roman" pitchFamily="18" charset="0"/>
              </a:rPr>
              <a:t>-1</a:t>
            </a:r>
          </a:p>
          <a:p>
            <a:pPr eaLnBrk="1" hangingPunct="1">
              <a:lnSpc>
                <a:spcPct val="70000"/>
              </a:lnSpc>
              <a:spcBef>
                <a:spcPct val="10000"/>
              </a:spcBef>
            </a:pPr>
            <a:r>
              <a:rPr kumimoji="1" lang="en-US" altLang="zh-CN">
                <a:latin typeface="Times New Roman" pitchFamily="18" charset="0"/>
              </a:rPr>
              <a:t>(5-6)</a:t>
            </a:r>
          </a:p>
        </p:txBody>
      </p:sp>
      <p:sp>
        <p:nvSpPr>
          <p:cNvPr id="147603" name="Text Box 277"/>
          <p:cNvSpPr txBox="1">
            <a:spLocks noChangeArrowheads="1"/>
          </p:cNvSpPr>
          <p:nvPr/>
        </p:nvSpPr>
        <p:spPr bwMode="auto">
          <a:xfrm>
            <a:off x="5486400" y="5849938"/>
            <a:ext cx="685800" cy="566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70000"/>
              </a:lnSpc>
              <a:spcBef>
                <a:spcPct val="10000"/>
              </a:spcBef>
            </a:pPr>
            <a:r>
              <a:rPr kumimoji="1" lang="en-US" altLang="zh-CN" sz="2400">
                <a:latin typeface="Times New Roman" pitchFamily="18" charset="0"/>
              </a:rPr>
              <a:t>  </a:t>
            </a:r>
            <a:r>
              <a:rPr kumimoji="1" lang="en-US" altLang="zh-CN">
                <a:latin typeface="Times New Roman" pitchFamily="18" charset="0"/>
              </a:rPr>
              <a:t>0</a:t>
            </a:r>
          </a:p>
          <a:p>
            <a:pPr eaLnBrk="1" hangingPunct="1">
              <a:lnSpc>
                <a:spcPct val="70000"/>
              </a:lnSpc>
              <a:spcBef>
                <a:spcPct val="10000"/>
              </a:spcBef>
            </a:pPr>
            <a:r>
              <a:rPr kumimoji="1" lang="en-US" altLang="zh-CN">
                <a:latin typeface="Times New Roman" pitchFamily="18" charset="0"/>
              </a:rPr>
              <a:t>(6-6)</a:t>
            </a:r>
          </a:p>
        </p:txBody>
      </p:sp>
      <p:sp>
        <p:nvSpPr>
          <p:cNvPr id="147604" name="Text Box 278"/>
          <p:cNvSpPr txBox="1">
            <a:spLocks noChangeArrowheads="1"/>
          </p:cNvSpPr>
          <p:nvPr/>
        </p:nvSpPr>
        <p:spPr bwMode="auto">
          <a:xfrm>
            <a:off x="6324600" y="5849938"/>
            <a:ext cx="685800" cy="566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70000"/>
              </a:lnSpc>
              <a:spcBef>
                <a:spcPct val="10000"/>
              </a:spcBef>
            </a:pPr>
            <a:r>
              <a:rPr kumimoji="1" lang="en-US" altLang="zh-CN" sz="2400">
                <a:latin typeface="Times New Roman" pitchFamily="18" charset="0"/>
              </a:rPr>
              <a:t>  </a:t>
            </a:r>
            <a:r>
              <a:rPr kumimoji="1" lang="en-US" altLang="zh-CN">
                <a:latin typeface="Times New Roman" pitchFamily="18" charset="0"/>
              </a:rPr>
              <a:t>-2</a:t>
            </a:r>
          </a:p>
          <a:p>
            <a:pPr eaLnBrk="1" hangingPunct="1">
              <a:lnSpc>
                <a:spcPct val="70000"/>
              </a:lnSpc>
              <a:spcBef>
                <a:spcPct val="10000"/>
              </a:spcBef>
            </a:pPr>
            <a:r>
              <a:rPr kumimoji="1" lang="en-US" altLang="zh-CN">
                <a:latin typeface="Times New Roman" pitchFamily="18" charset="0"/>
              </a:rPr>
              <a:t>(4-6)</a:t>
            </a:r>
          </a:p>
        </p:txBody>
      </p:sp>
      <p:sp>
        <p:nvSpPr>
          <p:cNvPr id="147605" name="Text Box 279"/>
          <p:cNvSpPr txBox="1">
            <a:spLocks noChangeArrowheads="1"/>
          </p:cNvSpPr>
          <p:nvPr/>
        </p:nvSpPr>
        <p:spPr bwMode="auto">
          <a:xfrm>
            <a:off x="609600" y="3716338"/>
            <a:ext cx="685800" cy="566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70000"/>
              </a:lnSpc>
              <a:spcBef>
                <a:spcPct val="10000"/>
              </a:spcBef>
            </a:pPr>
            <a:r>
              <a:rPr kumimoji="1" lang="en-US" altLang="zh-CN" sz="2400">
                <a:latin typeface="Times New Roman" pitchFamily="18" charset="0"/>
              </a:rPr>
              <a:t>  </a:t>
            </a:r>
            <a:r>
              <a:rPr kumimoji="1" lang="en-US" altLang="zh-CN">
                <a:latin typeface="Times New Roman" pitchFamily="18" charset="0"/>
              </a:rPr>
              <a:t>1</a:t>
            </a:r>
          </a:p>
          <a:p>
            <a:pPr eaLnBrk="1" hangingPunct="1">
              <a:lnSpc>
                <a:spcPct val="70000"/>
              </a:lnSpc>
              <a:spcBef>
                <a:spcPct val="10000"/>
              </a:spcBef>
            </a:pPr>
            <a:r>
              <a:rPr kumimoji="1" lang="en-US" altLang="zh-CN">
                <a:latin typeface="Times New Roman" pitchFamily="18" charset="0"/>
              </a:rPr>
              <a:t>(6-5)</a:t>
            </a:r>
          </a:p>
        </p:txBody>
      </p:sp>
      <p:sp>
        <p:nvSpPr>
          <p:cNvPr id="147606" name="Text Box 280"/>
          <p:cNvSpPr txBox="1">
            <a:spLocks noChangeArrowheads="1"/>
          </p:cNvSpPr>
          <p:nvPr/>
        </p:nvSpPr>
        <p:spPr bwMode="auto">
          <a:xfrm>
            <a:off x="1524000" y="3716338"/>
            <a:ext cx="685800" cy="566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70000"/>
              </a:lnSpc>
              <a:spcBef>
                <a:spcPct val="10000"/>
              </a:spcBef>
            </a:pPr>
            <a:r>
              <a:rPr kumimoji="1" lang="en-US" altLang="zh-CN" sz="2400">
                <a:latin typeface="Times New Roman" pitchFamily="18" charset="0"/>
              </a:rPr>
              <a:t>  </a:t>
            </a:r>
            <a:r>
              <a:rPr kumimoji="1" lang="en-US" altLang="zh-CN">
                <a:latin typeface="Times New Roman" pitchFamily="18" charset="0"/>
              </a:rPr>
              <a:t>0</a:t>
            </a:r>
          </a:p>
          <a:p>
            <a:pPr eaLnBrk="1" hangingPunct="1">
              <a:lnSpc>
                <a:spcPct val="70000"/>
              </a:lnSpc>
              <a:spcBef>
                <a:spcPct val="10000"/>
              </a:spcBef>
            </a:pPr>
            <a:r>
              <a:rPr kumimoji="1" lang="en-US" altLang="zh-CN">
                <a:latin typeface="Times New Roman" pitchFamily="18" charset="0"/>
              </a:rPr>
              <a:t>(5-5)</a:t>
            </a:r>
          </a:p>
        </p:txBody>
      </p:sp>
      <p:sp>
        <p:nvSpPr>
          <p:cNvPr id="147607" name="Text Box 281"/>
          <p:cNvSpPr txBox="1">
            <a:spLocks noChangeArrowheads="1"/>
          </p:cNvSpPr>
          <p:nvPr/>
        </p:nvSpPr>
        <p:spPr bwMode="auto">
          <a:xfrm>
            <a:off x="2438400" y="3716338"/>
            <a:ext cx="685800" cy="566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70000"/>
              </a:lnSpc>
              <a:spcBef>
                <a:spcPct val="10000"/>
              </a:spcBef>
            </a:pPr>
            <a:r>
              <a:rPr kumimoji="1" lang="en-US" altLang="zh-CN" sz="2400">
                <a:latin typeface="Times New Roman" pitchFamily="18" charset="0"/>
              </a:rPr>
              <a:t>  </a:t>
            </a:r>
            <a:r>
              <a:rPr kumimoji="1" lang="en-US" altLang="zh-CN">
                <a:latin typeface="Times New Roman" pitchFamily="18" charset="0"/>
              </a:rPr>
              <a:t>1</a:t>
            </a:r>
          </a:p>
          <a:p>
            <a:pPr eaLnBrk="1" hangingPunct="1">
              <a:lnSpc>
                <a:spcPct val="70000"/>
              </a:lnSpc>
              <a:spcBef>
                <a:spcPct val="10000"/>
              </a:spcBef>
            </a:pPr>
            <a:r>
              <a:rPr kumimoji="1" lang="en-US" altLang="zh-CN">
                <a:latin typeface="Times New Roman" pitchFamily="18" charset="0"/>
              </a:rPr>
              <a:t>(6-5)</a:t>
            </a:r>
          </a:p>
        </p:txBody>
      </p:sp>
      <p:sp>
        <p:nvSpPr>
          <p:cNvPr id="147608" name="Freeform 282"/>
          <p:cNvSpPr>
            <a:spLocks/>
          </p:cNvSpPr>
          <p:nvPr/>
        </p:nvSpPr>
        <p:spPr bwMode="auto">
          <a:xfrm>
            <a:off x="1676400" y="1963738"/>
            <a:ext cx="838200" cy="685800"/>
          </a:xfrm>
          <a:custGeom>
            <a:avLst/>
            <a:gdLst>
              <a:gd name="T0" fmla="*/ 0 w 624"/>
              <a:gd name="T1" fmla="*/ 0 h 472"/>
              <a:gd name="T2" fmla="*/ 257908 w 624"/>
              <a:gd name="T3" fmla="*/ 278970 h 472"/>
              <a:gd name="T4" fmla="*/ 580292 w 624"/>
              <a:gd name="T5" fmla="*/ 627681 h 472"/>
              <a:gd name="T6" fmla="*/ 838200 w 624"/>
              <a:gd name="T7" fmla="*/ 627681 h 472"/>
              <a:gd name="T8" fmla="*/ 0 60000 65536"/>
              <a:gd name="T9" fmla="*/ 0 60000 65536"/>
              <a:gd name="T10" fmla="*/ 0 60000 65536"/>
              <a:gd name="T11" fmla="*/ 0 60000 65536"/>
              <a:gd name="T12" fmla="*/ 0 w 624"/>
              <a:gd name="T13" fmla="*/ 0 h 472"/>
              <a:gd name="T14" fmla="*/ 624 w 624"/>
              <a:gd name="T15" fmla="*/ 472 h 472"/>
            </a:gdLst>
            <a:ahLst/>
            <a:cxnLst>
              <a:cxn ang="T8">
                <a:pos x="T0" y="T1"/>
              </a:cxn>
              <a:cxn ang="T9">
                <a:pos x="T2" y="T3"/>
              </a:cxn>
              <a:cxn ang="T10">
                <a:pos x="T4" y="T5"/>
              </a:cxn>
              <a:cxn ang="T11">
                <a:pos x="T6" y="T7"/>
              </a:cxn>
            </a:cxnLst>
            <a:rect l="T12" t="T13" r="T14" b="T15"/>
            <a:pathLst>
              <a:path w="624" h="472">
                <a:moveTo>
                  <a:pt x="0" y="0"/>
                </a:moveTo>
                <a:cubicBezTo>
                  <a:pt x="60" y="60"/>
                  <a:pt x="120" y="120"/>
                  <a:pt x="192" y="192"/>
                </a:cubicBezTo>
                <a:cubicBezTo>
                  <a:pt x="264" y="264"/>
                  <a:pt x="360" y="392"/>
                  <a:pt x="432" y="432"/>
                </a:cubicBezTo>
                <a:cubicBezTo>
                  <a:pt x="504" y="472"/>
                  <a:pt x="592" y="440"/>
                  <a:pt x="624" y="432"/>
                </a:cubicBezTo>
              </a:path>
            </a:pathLst>
          </a:custGeom>
          <a:noFill/>
          <a:ln w="9525">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147609" name="Freeform 283"/>
          <p:cNvSpPr>
            <a:spLocks/>
          </p:cNvSpPr>
          <p:nvPr/>
        </p:nvSpPr>
        <p:spPr bwMode="auto">
          <a:xfrm>
            <a:off x="1371600" y="2497138"/>
            <a:ext cx="1905000" cy="317500"/>
          </a:xfrm>
          <a:custGeom>
            <a:avLst/>
            <a:gdLst>
              <a:gd name="T0" fmla="*/ 0 w 960"/>
              <a:gd name="T1" fmla="*/ 0 h 200"/>
              <a:gd name="T2" fmla="*/ 666750 w 960"/>
              <a:gd name="T3" fmla="*/ 228600 h 200"/>
              <a:gd name="T4" fmla="*/ 1524000 w 960"/>
              <a:gd name="T5" fmla="*/ 304800 h 200"/>
              <a:gd name="T6" fmla="*/ 1905000 w 960"/>
              <a:gd name="T7" fmla="*/ 152400 h 200"/>
              <a:gd name="T8" fmla="*/ 0 60000 65536"/>
              <a:gd name="T9" fmla="*/ 0 60000 65536"/>
              <a:gd name="T10" fmla="*/ 0 60000 65536"/>
              <a:gd name="T11" fmla="*/ 0 60000 65536"/>
              <a:gd name="T12" fmla="*/ 0 w 960"/>
              <a:gd name="T13" fmla="*/ 0 h 200"/>
              <a:gd name="T14" fmla="*/ 960 w 960"/>
              <a:gd name="T15" fmla="*/ 200 h 200"/>
            </a:gdLst>
            <a:ahLst/>
            <a:cxnLst>
              <a:cxn ang="T8">
                <a:pos x="T0" y="T1"/>
              </a:cxn>
              <a:cxn ang="T9">
                <a:pos x="T2" y="T3"/>
              </a:cxn>
              <a:cxn ang="T10">
                <a:pos x="T4" y="T5"/>
              </a:cxn>
              <a:cxn ang="T11">
                <a:pos x="T6" y="T7"/>
              </a:cxn>
            </a:cxnLst>
            <a:rect l="T12" t="T13" r="T14" b="T15"/>
            <a:pathLst>
              <a:path w="960" h="200">
                <a:moveTo>
                  <a:pt x="0" y="0"/>
                </a:moveTo>
                <a:cubicBezTo>
                  <a:pt x="104" y="56"/>
                  <a:pt x="208" y="112"/>
                  <a:pt x="336" y="144"/>
                </a:cubicBezTo>
                <a:cubicBezTo>
                  <a:pt x="464" y="176"/>
                  <a:pt x="664" y="200"/>
                  <a:pt x="768" y="192"/>
                </a:cubicBezTo>
                <a:cubicBezTo>
                  <a:pt x="872" y="184"/>
                  <a:pt x="916" y="140"/>
                  <a:pt x="960" y="96"/>
                </a:cubicBezTo>
              </a:path>
            </a:pathLst>
          </a:custGeom>
          <a:noFill/>
          <a:ln w="9525">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233" name="Rectangle 3"/>
          <p:cNvSpPr>
            <a:spLocks noChangeArrowheads="1"/>
          </p:cNvSpPr>
          <p:nvPr/>
        </p:nvSpPr>
        <p:spPr bwMode="auto">
          <a:xfrm>
            <a:off x="1187450" y="31267"/>
            <a:ext cx="662463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4400" b="1" dirty="0">
                <a:solidFill>
                  <a:schemeClr val="accent2"/>
                </a:solidFill>
                <a:latin typeface="方正姚体" pitchFamily="2" charset="-122"/>
                <a:ea typeface="方正姚体" pitchFamily="2" charset="-122"/>
                <a:cs typeface="+mj-cs"/>
              </a:rPr>
              <a:t>α-β</a:t>
            </a:r>
            <a:r>
              <a:rPr lang="zh-CN" altLang="en-US" sz="4400" b="1" dirty="0">
                <a:solidFill>
                  <a:schemeClr val="accent2"/>
                </a:solidFill>
                <a:latin typeface="方正姚体" pitchFamily="2" charset="-122"/>
                <a:ea typeface="方正姚体" pitchFamily="2" charset="-122"/>
                <a:cs typeface="+mj-cs"/>
              </a:rPr>
              <a:t>剪枝</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3" name="Text Box 2"/>
          <p:cNvSpPr txBox="1">
            <a:spLocks noChangeArrowheads="1"/>
          </p:cNvSpPr>
          <p:nvPr/>
        </p:nvSpPr>
        <p:spPr bwMode="auto">
          <a:xfrm>
            <a:off x="0" y="115888"/>
            <a:ext cx="88566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just" eaLnBrk="1" hangingPunct="1"/>
            <a:r>
              <a:rPr lang="en-US" altLang="zh-CN" b="1" dirty="0">
                <a:solidFill>
                  <a:srgbClr val="0000CC"/>
                </a:solidFill>
              </a:rPr>
              <a:t>    </a:t>
            </a:r>
            <a:r>
              <a:rPr lang="zh-CN" altLang="en-US" b="1" dirty="0">
                <a:solidFill>
                  <a:srgbClr val="0000CC"/>
                </a:solidFill>
              </a:rPr>
              <a:t>一个</a:t>
            </a:r>
            <a:r>
              <a:rPr lang="en-US" altLang="zh-CN" b="1" dirty="0">
                <a:solidFill>
                  <a:srgbClr val="0000CC"/>
                </a:solidFill>
              </a:rPr>
              <a:t>α-β</a:t>
            </a:r>
            <a:r>
              <a:rPr lang="zh-CN" altLang="en-US" b="1" dirty="0">
                <a:solidFill>
                  <a:srgbClr val="0000CC"/>
                </a:solidFill>
              </a:rPr>
              <a:t>剪枝的具体例子，如下图所示。其中最下面一层</a:t>
            </a:r>
            <a:r>
              <a:rPr lang="zh-CN" altLang="en-US" b="1" dirty="0" smtClean="0">
                <a:solidFill>
                  <a:srgbClr val="0000CC"/>
                </a:solidFill>
              </a:rPr>
              <a:t>端结点旁边</a:t>
            </a:r>
            <a:r>
              <a:rPr lang="zh-CN" altLang="en-US" b="1" dirty="0">
                <a:solidFill>
                  <a:srgbClr val="0000CC"/>
                </a:solidFill>
              </a:rPr>
              <a:t>的数字是假设的估值。 </a:t>
            </a:r>
          </a:p>
        </p:txBody>
      </p:sp>
      <p:sp>
        <p:nvSpPr>
          <p:cNvPr id="148484" name="Oval 3"/>
          <p:cNvSpPr>
            <a:spLocks noChangeArrowheads="1"/>
          </p:cNvSpPr>
          <p:nvPr/>
        </p:nvSpPr>
        <p:spPr bwMode="auto">
          <a:xfrm>
            <a:off x="6264275" y="1052513"/>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48485" name="Oval 4"/>
          <p:cNvSpPr>
            <a:spLocks noChangeArrowheads="1"/>
          </p:cNvSpPr>
          <p:nvPr/>
        </p:nvSpPr>
        <p:spPr bwMode="auto">
          <a:xfrm>
            <a:off x="5219700" y="1592263"/>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48486" name="Oval 5"/>
          <p:cNvSpPr>
            <a:spLocks noChangeArrowheads="1"/>
          </p:cNvSpPr>
          <p:nvPr/>
        </p:nvSpPr>
        <p:spPr bwMode="auto">
          <a:xfrm>
            <a:off x="7056438" y="1592263"/>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48487" name="Oval 6"/>
          <p:cNvSpPr>
            <a:spLocks noChangeArrowheads="1"/>
          </p:cNvSpPr>
          <p:nvPr/>
        </p:nvSpPr>
        <p:spPr bwMode="auto">
          <a:xfrm>
            <a:off x="3563938" y="2241550"/>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48488" name="Oval 7"/>
          <p:cNvSpPr>
            <a:spLocks noChangeArrowheads="1"/>
          </p:cNvSpPr>
          <p:nvPr/>
        </p:nvSpPr>
        <p:spPr bwMode="auto">
          <a:xfrm>
            <a:off x="4967288" y="2312988"/>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48489" name="Oval 8"/>
          <p:cNvSpPr>
            <a:spLocks noChangeArrowheads="1"/>
          </p:cNvSpPr>
          <p:nvPr/>
        </p:nvSpPr>
        <p:spPr bwMode="auto">
          <a:xfrm>
            <a:off x="6516688" y="2312988"/>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48490" name="Line 9"/>
          <p:cNvSpPr>
            <a:spLocks noChangeShapeType="1"/>
          </p:cNvSpPr>
          <p:nvPr/>
        </p:nvSpPr>
        <p:spPr bwMode="auto">
          <a:xfrm flipH="1">
            <a:off x="5292725" y="1125538"/>
            <a:ext cx="971550" cy="50323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48491" name="Line 10"/>
          <p:cNvSpPr>
            <a:spLocks noChangeShapeType="1"/>
          </p:cNvSpPr>
          <p:nvPr/>
        </p:nvSpPr>
        <p:spPr bwMode="auto">
          <a:xfrm>
            <a:off x="6372225" y="1125538"/>
            <a:ext cx="684213" cy="4667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48492" name="Line 11"/>
          <p:cNvSpPr>
            <a:spLocks noChangeShapeType="1"/>
          </p:cNvSpPr>
          <p:nvPr/>
        </p:nvSpPr>
        <p:spPr bwMode="auto">
          <a:xfrm flipH="1">
            <a:off x="3635375" y="1665288"/>
            <a:ext cx="1584325" cy="57626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48493" name="Line 12"/>
          <p:cNvSpPr>
            <a:spLocks noChangeShapeType="1"/>
          </p:cNvSpPr>
          <p:nvPr/>
        </p:nvSpPr>
        <p:spPr bwMode="auto">
          <a:xfrm flipH="1">
            <a:off x="5040313" y="1700213"/>
            <a:ext cx="252412" cy="6127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48494" name="Line 13"/>
          <p:cNvSpPr>
            <a:spLocks noChangeShapeType="1"/>
          </p:cNvSpPr>
          <p:nvPr/>
        </p:nvSpPr>
        <p:spPr bwMode="auto">
          <a:xfrm flipH="1">
            <a:off x="6588125" y="1700213"/>
            <a:ext cx="504825" cy="6127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48495" name="Line 14"/>
          <p:cNvSpPr>
            <a:spLocks noChangeShapeType="1"/>
          </p:cNvSpPr>
          <p:nvPr/>
        </p:nvSpPr>
        <p:spPr bwMode="auto">
          <a:xfrm>
            <a:off x="7127875" y="1700213"/>
            <a:ext cx="180975" cy="720725"/>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48496" name="Text Box 15"/>
          <p:cNvSpPr txBox="1">
            <a:spLocks noChangeArrowheads="1"/>
          </p:cNvSpPr>
          <p:nvPr/>
        </p:nvSpPr>
        <p:spPr bwMode="auto">
          <a:xfrm>
            <a:off x="5688013" y="800100"/>
            <a:ext cx="539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latin typeface="宋体" charset="-122"/>
              </a:rPr>
              <a:t>≥4</a:t>
            </a:r>
          </a:p>
        </p:txBody>
      </p:sp>
      <p:sp>
        <p:nvSpPr>
          <p:cNvPr id="148497" name="Text Box 16"/>
          <p:cNvSpPr txBox="1">
            <a:spLocks noChangeArrowheads="1"/>
          </p:cNvSpPr>
          <p:nvPr/>
        </p:nvSpPr>
        <p:spPr bwMode="auto">
          <a:xfrm>
            <a:off x="6551613" y="944563"/>
            <a:ext cx="5048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S</a:t>
            </a:r>
            <a:r>
              <a:rPr lang="en-US" altLang="zh-CN" baseline="-25000"/>
              <a:t>0</a:t>
            </a:r>
          </a:p>
        </p:txBody>
      </p:sp>
      <p:sp>
        <p:nvSpPr>
          <p:cNvPr id="148498" name="Text Box 17"/>
          <p:cNvSpPr txBox="1">
            <a:spLocks noChangeArrowheads="1"/>
          </p:cNvSpPr>
          <p:nvPr/>
        </p:nvSpPr>
        <p:spPr bwMode="auto">
          <a:xfrm>
            <a:off x="4679950" y="1341438"/>
            <a:ext cx="57626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latin typeface="宋体" charset="-122"/>
              </a:rPr>
              <a:t>≤4</a:t>
            </a:r>
          </a:p>
        </p:txBody>
      </p:sp>
      <p:sp>
        <p:nvSpPr>
          <p:cNvPr id="148499" name="Text Box 18"/>
          <p:cNvSpPr txBox="1">
            <a:spLocks noChangeArrowheads="1"/>
          </p:cNvSpPr>
          <p:nvPr/>
        </p:nvSpPr>
        <p:spPr bwMode="auto">
          <a:xfrm>
            <a:off x="5435600" y="1592263"/>
            <a:ext cx="323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A</a:t>
            </a:r>
          </a:p>
        </p:txBody>
      </p:sp>
      <p:sp>
        <p:nvSpPr>
          <p:cNvPr id="148500" name="Text Box 19"/>
          <p:cNvSpPr txBox="1">
            <a:spLocks noChangeArrowheads="1"/>
          </p:cNvSpPr>
          <p:nvPr/>
        </p:nvSpPr>
        <p:spPr bwMode="auto">
          <a:xfrm>
            <a:off x="6300788" y="1520825"/>
            <a:ext cx="539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latin typeface="宋体" charset="-122"/>
              </a:rPr>
              <a:t>≦0</a:t>
            </a:r>
          </a:p>
        </p:txBody>
      </p:sp>
      <p:sp>
        <p:nvSpPr>
          <p:cNvPr id="148501" name="Text Box 20"/>
          <p:cNvSpPr txBox="1">
            <a:spLocks noChangeArrowheads="1"/>
          </p:cNvSpPr>
          <p:nvPr/>
        </p:nvSpPr>
        <p:spPr bwMode="auto">
          <a:xfrm>
            <a:off x="7416800" y="1484313"/>
            <a:ext cx="539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11</a:t>
            </a:r>
          </a:p>
        </p:txBody>
      </p:sp>
      <p:sp>
        <p:nvSpPr>
          <p:cNvPr id="148502" name="Text Box 21"/>
          <p:cNvSpPr txBox="1">
            <a:spLocks noChangeArrowheads="1"/>
          </p:cNvSpPr>
          <p:nvPr/>
        </p:nvSpPr>
        <p:spPr bwMode="auto">
          <a:xfrm>
            <a:off x="3024188" y="1989138"/>
            <a:ext cx="57626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latin typeface="宋体" charset="-122"/>
              </a:rPr>
              <a:t>≥4</a:t>
            </a:r>
          </a:p>
        </p:txBody>
      </p:sp>
      <p:sp>
        <p:nvSpPr>
          <p:cNvPr id="148503" name="Text Box 22"/>
          <p:cNvSpPr txBox="1">
            <a:spLocks noChangeArrowheads="1"/>
          </p:cNvSpPr>
          <p:nvPr/>
        </p:nvSpPr>
        <p:spPr bwMode="auto">
          <a:xfrm>
            <a:off x="4392613" y="2097088"/>
            <a:ext cx="57626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latin typeface="宋体" charset="-122"/>
              </a:rPr>
              <a:t>≥</a:t>
            </a:r>
            <a:r>
              <a:rPr lang="en-US" altLang="zh-CN"/>
              <a:t>5</a:t>
            </a:r>
          </a:p>
        </p:txBody>
      </p:sp>
      <p:sp>
        <p:nvSpPr>
          <p:cNvPr id="148504" name="Text Box 23"/>
          <p:cNvSpPr txBox="1">
            <a:spLocks noChangeArrowheads="1"/>
          </p:cNvSpPr>
          <p:nvPr/>
        </p:nvSpPr>
        <p:spPr bwMode="auto">
          <a:xfrm>
            <a:off x="5940425" y="2205038"/>
            <a:ext cx="54133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latin typeface="宋体" charset="-122"/>
              </a:rPr>
              <a:t>≥0</a:t>
            </a:r>
          </a:p>
        </p:txBody>
      </p:sp>
      <p:sp>
        <p:nvSpPr>
          <p:cNvPr id="148505" name="Text Box 24"/>
          <p:cNvSpPr txBox="1">
            <a:spLocks noChangeArrowheads="1"/>
          </p:cNvSpPr>
          <p:nvPr/>
        </p:nvSpPr>
        <p:spPr bwMode="auto">
          <a:xfrm>
            <a:off x="3708400" y="2205038"/>
            <a:ext cx="36036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C</a:t>
            </a:r>
          </a:p>
        </p:txBody>
      </p:sp>
      <p:sp>
        <p:nvSpPr>
          <p:cNvPr id="148506" name="Text Box 25"/>
          <p:cNvSpPr txBox="1">
            <a:spLocks noChangeArrowheads="1"/>
          </p:cNvSpPr>
          <p:nvPr/>
        </p:nvSpPr>
        <p:spPr bwMode="auto">
          <a:xfrm>
            <a:off x="5148263" y="2205038"/>
            <a:ext cx="4318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D</a:t>
            </a:r>
          </a:p>
        </p:txBody>
      </p:sp>
      <p:sp>
        <p:nvSpPr>
          <p:cNvPr id="148507" name="Text Box 26"/>
          <p:cNvSpPr txBox="1">
            <a:spLocks noChangeArrowheads="1"/>
          </p:cNvSpPr>
          <p:nvPr/>
        </p:nvSpPr>
        <p:spPr bwMode="auto">
          <a:xfrm>
            <a:off x="6659563" y="2205038"/>
            <a:ext cx="3587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E</a:t>
            </a:r>
          </a:p>
        </p:txBody>
      </p:sp>
      <p:sp>
        <p:nvSpPr>
          <p:cNvPr id="148508" name="Freeform 27"/>
          <p:cNvSpPr>
            <a:spLocks/>
          </p:cNvSpPr>
          <p:nvPr/>
        </p:nvSpPr>
        <p:spPr bwMode="auto">
          <a:xfrm>
            <a:off x="5076825" y="1736725"/>
            <a:ext cx="179388" cy="77788"/>
          </a:xfrm>
          <a:custGeom>
            <a:avLst/>
            <a:gdLst>
              <a:gd name="T0" fmla="*/ 0 w 158"/>
              <a:gd name="T1" fmla="*/ 0 h 26"/>
              <a:gd name="T2" fmla="*/ 102183 w 158"/>
              <a:gd name="T3" fmla="*/ 65821 h 26"/>
              <a:gd name="T4" fmla="*/ 154410 w 158"/>
              <a:gd name="T5" fmla="*/ 65821 h 26"/>
              <a:gd name="T6" fmla="*/ 179388 w 158"/>
              <a:gd name="T7" fmla="*/ 0 h 26"/>
              <a:gd name="T8" fmla="*/ 0 60000 65536"/>
              <a:gd name="T9" fmla="*/ 0 60000 65536"/>
              <a:gd name="T10" fmla="*/ 0 60000 65536"/>
              <a:gd name="T11" fmla="*/ 0 60000 65536"/>
              <a:gd name="T12" fmla="*/ 0 w 158"/>
              <a:gd name="T13" fmla="*/ 0 h 26"/>
              <a:gd name="T14" fmla="*/ 158 w 158"/>
              <a:gd name="T15" fmla="*/ 26 h 26"/>
            </a:gdLst>
            <a:ahLst/>
            <a:cxnLst>
              <a:cxn ang="T8">
                <a:pos x="T0" y="T1"/>
              </a:cxn>
              <a:cxn ang="T9">
                <a:pos x="T2" y="T3"/>
              </a:cxn>
              <a:cxn ang="T10">
                <a:pos x="T4" y="T5"/>
              </a:cxn>
              <a:cxn ang="T11">
                <a:pos x="T6" y="T7"/>
              </a:cxn>
            </a:cxnLst>
            <a:rect l="T12" t="T13" r="T14" b="T15"/>
            <a:pathLst>
              <a:path w="158" h="26">
                <a:moveTo>
                  <a:pt x="0" y="0"/>
                </a:moveTo>
                <a:cubicBezTo>
                  <a:pt x="33" y="9"/>
                  <a:pt x="67" y="18"/>
                  <a:pt x="90" y="22"/>
                </a:cubicBezTo>
                <a:cubicBezTo>
                  <a:pt x="113" y="26"/>
                  <a:pt x="125" y="26"/>
                  <a:pt x="136" y="22"/>
                </a:cubicBezTo>
                <a:cubicBezTo>
                  <a:pt x="147" y="18"/>
                  <a:pt x="154" y="4"/>
                  <a:pt x="158" y="0"/>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48509" name="Arc 28"/>
          <p:cNvSpPr>
            <a:spLocks/>
          </p:cNvSpPr>
          <p:nvPr/>
        </p:nvSpPr>
        <p:spPr bwMode="auto">
          <a:xfrm flipV="1">
            <a:off x="7019925" y="1773238"/>
            <a:ext cx="250825" cy="34925"/>
          </a:xfrm>
          <a:custGeom>
            <a:avLst/>
            <a:gdLst>
              <a:gd name="T0" fmla="*/ 0 w 21600"/>
              <a:gd name="T1" fmla="*/ 0 h 23859"/>
              <a:gd name="T2" fmla="*/ 249455 w 21600"/>
              <a:gd name="T3" fmla="*/ 34925 h 23859"/>
              <a:gd name="T4" fmla="*/ 0 w 21600"/>
              <a:gd name="T5" fmla="*/ 31618 h 23859"/>
              <a:gd name="T6" fmla="*/ 0 60000 65536"/>
              <a:gd name="T7" fmla="*/ 0 60000 65536"/>
              <a:gd name="T8" fmla="*/ 0 60000 65536"/>
              <a:gd name="T9" fmla="*/ 0 w 21600"/>
              <a:gd name="T10" fmla="*/ 0 h 23859"/>
              <a:gd name="T11" fmla="*/ 21600 w 21600"/>
              <a:gd name="T12" fmla="*/ 23859 h 23859"/>
            </a:gdLst>
            <a:ahLst/>
            <a:cxnLst>
              <a:cxn ang="T6">
                <a:pos x="T0" y="T1"/>
              </a:cxn>
              <a:cxn ang="T7">
                <a:pos x="T2" y="T3"/>
              </a:cxn>
              <a:cxn ang="T8">
                <a:pos x="T4" y="T5"/>
              </a:cxn>
            </a:cxnLst>
            <a:rect l="T9" t="T10" r="T11" b="T12"/>
            <a:pathLst>
              <a:path w="21600" h="23859" fill="none" extrusionOk="0">
                <a:moveTo>
                  <a:pt x="-1" y="0"/>
                </a:moveTo>
                <a:cubicBezTo>
                  <a:pt x="11929" y="0"/>
                  <a:pt x="21600" y="9670"/>
                  <a:pt x="21600" y="21600"/>
                </a:cubicBezTo>
                <a:cubicBezTo>
                  <a:pt x="21600" y="22354"/>
                  <a:pt x="21560" y="23108"/>
                  <a:pt x="21481" y="23858"/>
                </a:cubicBezTo>
              </a:path>
              <a:path w="21600" h="23859" stroke="0" extrusionOk="0">
                <a:moveTo>
                  <a:pt x="-1" y="0"/>
                </a:moveTo>
                <a:cubicBezTo>
                  <a:pt x="11929" y="0"/>
                  <a:pt x="21600" y="9670"/>
                  <a:pt x="21600" y="21600"/>
                </a:cubicBezTo>
                <a:cubicBezTo>
                  <a:pt x="21600" y="22354"/>
                  <a:pt x="21560" y="23108"/>
                  <a:pt x="21481" y="23858"/>
                </a:cubicBezTo>
                <a:lnTo>
                  <a:pt x="0"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48510" name="Oval 29"/>
          <p:cNvSpPr>
            <a:spLocks noChangeArrowheads="1"/>
          </p:cNvSpPr>
          <p:nvPr/>
        </p:nvSpPr>
        <p:spPr bwMode="auto">
          <a:xfrm>
            <a:off x="6227763" y="3105150"/>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48511" name="Oval 30"/>
          <p:cNvSpPr>
            <a:spLocks noChangeArrowheads="1"/>
          </p:cNvSpPr>
          <p:nvPr/>
        </p:nvSpPr>
        <p:spPr bwMode="auto">
          <a:xfrm>
            <a:off x="7416800" y="3176588"/>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48512" name="Oval 31"/>
          <p:cNvSpPr>
            <a:spLocks noChangeArrowheads="1"/>
          </p:cNvSpPr>
          <p:nvPr/>
        </p:nvSpPr>
        <p:spPr bwMode="auto">
          <a:xfrm>
            <a:off x="5903913" y="3860800"/>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48513" name="Oval 32"/>
          <p:cNvSpPr>
            <a:spLocks noChangeArrowheads="1"/>
          </p:cNvSpPr>
          <p:nvPr/>
        </p:nvSpPr>
        <p:spPr bwMode="auto">
          <a:xfrm>
            <a:off x="7127875" y="3860800"/>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48514" name="Line 33"/>
          <p:cNvSpPr>
            <a:spLocks noChangeShapeType="1"/>
          </p:cNvSpPr>
          <p:nvPr/>
        </p:nvSpPr>
        <p:spPr bwMode="auto">
          <a:xfrm flipH="1">
            <a:off x="6300788" y="2420938"/>
            <a:ext cx="250825" cy="68421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48515" name="Line 34"/>
          <p:cNvSpPr>
            <a:spLocks noChangeShapeType="1"/>
          </p:cNvSpPr>
          <p:nvPr/>
        </p:nvSpPr>
        <p:spPr bwMode="auto">
          <a:xfrm>
            <a:off x="6588125" y="2420938"/>
            <a:ext cx="863600" cy="8286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48516" name="Line 35"/>
          <p:cNvSpPr>
            <a:spLocks noChangeShapeType="1"/>
          </p:cNvSpPr>
          <p:nvPr/>
        </p:nvSpPr>
        <p:spPr bwMode="auto">
          <a:xfrm flipH="1">
            <a:off x="5976938" y="3213100"/>
            <a:ext cx="287337" cy="6477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48517" name="Line 36"/>
          <p:cNvSpPr>
            <a:spLocks noChangeShapeType="1"/>
          </p:cNvSpPr>
          <p:nvPr/>
        </p:nvSpPr>
        <p:spPr bwMode="auto">
          <a:xfrm>
            <a:off x="6300788" y="3213100"/>
            <a:ext cx="250825" cy="720725"/>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48518" name="Line 37"/>
          <p:cNvSpPr>
            <a:spLocks noChangeShapeType="1"/>
          </p:cNvSpPr>
          <p:nvPr/>
        </p:nvSpPr>
        <p:spPr bwMode="auto">
          <a:xfrm flipH="1">
            <a:off x="7200900" y="3284538"/>
            <a:ext cx="250825" cy="6127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48519" name="Line 38"/>
          <p:cNvSpPr>
            <a:spLocks noChangeShapeType="1"/>
          </p:cNvSpPr>
          <p:nvPr/>
        </p:nvSpPr>
        <p:spPr bwMode="auto">
          <a:xfrm>
            <a:off x="7488238" y="3284538"/>
            <a:ext cx="360362" cy="649287"/>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48520" name="Text Box 39"/>
          <p:cNvSpPr txBox="1">
            <a:spLocks noChangeArrowheads="1"/>
          </p:cNvSpPr>
          <p:nvPr/>
        </p:nvSpPr>
        <p:spPr bwMode="auto">
          <a:xfrm>
            <a:off x="5724525" y="3968750"/>
            <a:ext cx="3952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0</a:t>
            </a:r>
          </a:p>
        </p:txBody>
      </p:sp>
      <p:sp>
        <p:nvSpPr>
          <p:cNvPr id="148521" name="Text Box 40"/>
          <p:cNvSpPr txBox="1">
            <a:spLocks noChangeArrowheads="1"/>
          </p:cNvSpPr>
          <p:nvPr/>
        </p:nvSpPr>
        <p:spPr bwMode="auto">
          <a:xfrm>
            <a:off x="6948488" y="3968750"/>
            <a:ext cx="46831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-6</a:t>
            </a:r>
          </a:p>
        </p:txBody>
      </p:sp>
      <p:sp>
        <p:nvSpPr>
          <p:cNvPr id="148522" name="Text Box 41"/>
          <p:cNvSpPr txBox="1">
            <a:spLocks noChangeArrowheads="1"/>
          </p:cNvSpPr>
          <p:nvPr/>
        </p:nvSpPr>
        <p:spPr bwMode="auto">
          <a:xfrm>
            <a:off x="7632700" y="3860800"/>
            <a:ext cx="3952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FF0000"/>
                </a:solidFill>
                <a:latin typeface="宋体" charset="-122"/>
              </a:rPr>
              <a:t>×</a:t>
            </a:r>
          </a:p>
        </p:txBody>
      </p:sp>
      <p:sp>
        <p:nvSpPr>
          <p:cNvPr id="148523" name="Freeform 42"/>
          <p:cNvSpPr>
            <a:spLocks/>
          </p:cNvSpPr>
          <p:nvPr/>
        </p:nvSpPr>
        <p:spPr bwMode="auto">
          <a:xfrm>
            <a:off x="6192838" y="3357563"/>
            <a:ext cx="144462" cy="36512"/>
          </a:xfrm>
          <a:custGeom>
            <a:avLst/>
            <a:gdLst>
              <a:gd name="T0" fmla="*/ 0 w 136"/>
              <a:gd name="T1" fmla="*/ 31103 h 27"/>
              <a:gd name="T2" fmla="*/ 96662 w 136"/>
              <a:gd name="T3" fmla="*/ 31103 h 27"/>
              <a:gd name="T4" fmla="*/ 144462 w 136"/>
              <a:gd name="T5" fmla="*/ 0 h 27"/>
              <a:gd name="T6" fmla="*/ 0 60000 65536"/>
              <a:gd name="T7" fmla="*/ 0 60000 65536"/>
              <a:gd name="T8" fmla="*/ 0 60000 65536"/>
              <a:gd name="T9" fmla="*/ 0 w 136"/>
              <a:gd name="T10" fmla="*/ 0 h 27"/>
              <a:gd name="T11" fmla="*/ 136 w 136"/>
              <a:gd name="T12" fmla="*/ 27 h 27"/>
            </a:gdLst>
            <a:ahLst/>
            <a:cxnLst>
              <a:cxn ang="T6">
                <a:pos x="T0" y="T1"/>
              </a:cxn>
              <a:cxn ang="T7">
                <a:pos x="T2" y="T3"/>
              </a:cxn>
              <a:cxn ang="T8">
                <a:pos x="T4" y="T5"/>
              </a:cxn>
            </a:cxnLst>
            <a:rect l="T9" t="T10" r="T11" b="T12"/>
            <a:pathLst>
              <a:path w="136" h="27">
                <a:moveTo>
                  <a:pt x="0" y="23"/>
                </a:moveTo>
                <a:cubicBezTo>
                  <a:pt x="34" y="25"/>
                  <a:pt x="68" y="27"/>
                  <a:pt x="91" y="23"/>
                </a:cubicBezTo>
                <a:cubicBezTo>
                  <a:pt x="114" y="19"/>
                  <a:pt x="132" y="4"/>
                  <a:pt x="136" y="0"/>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48524" name="Freeform 43"/>
          <p:cNvSpPr>
            <a:spLocks/>
          </p:cNvSpPr>
          <p:nvPr/>
        </p:nvSpPr>
        <p:spPr bwMode="auto">
          <a:xfrm>
            <a:off x="7380288" y="3392488"/>
            <a:ext cx="142875" cy="41275"/>
          </a:xfrm>
          <a:custGeom>
            <a:avLst/>
            <a:gdLst>
              <a:gd name="T0" fmla="*/ 0 w 90"/>
              <a:gd name="T1" fmla="*/ 34925 h 26"/>
              <a:gd name="T2" fmla="*/ 71438 w 90"/>
              <a:gd name="T3" fmla="*/ 34925 h 26"/>
              <a:gd name="T4" fmla="*/ 142875 w 90"/>
              <a:gd name="T5" fmla="*/ 0 h 26"/>
              <a:gd name="T6" fmla="*/ 0 60000 65536"/>
              <a:gd name="T7" fmla="*/ 0 60000 65536"/>
              <a:gd name="T8" fmla="*/ 0 60000 65536"/>
              <a:gd name="T9" fmla="*/ 0 w 90"/>
              <a:gd name="T10" fmla="*/ 0 h 26"/>
              <a:gd name="T11" fmla="*/ 90 w 90"/>
              <a:gd name="T12" fmla="*/ 26 h 26"/>
            </a:gdLst>
            <a:ahLst/>
            <a:cxnLst>
              <a:cxn ang="T6">
                <a:pos x="T0" y="T1"/>
              </a:cxn>
              <a:cxn ang="T7">
                <a:pos x="T2" y="T3"/>
              </a:cxn>
              <a:cxn ang="T8">
                <a:pos x="T4" y="T5"/>
              </a:cxn>
            </a:cxnLst>
            <a:rect l="T9" t="T10" r="T11" b="T12"/>
            <a:pathLst>
              <a:path w="90" h="26">
                <a:moveTo>
                  <a:pt x="0" y="22"/>
                </a:moveTo>
                <a:cubicBezTo>
                  <a:pt x="15" y="24"/>
                  <a:pt x="30" y="26"/>
                  <a:pt x="45" y="22"/>
                </a:cubicBezTo>
                <a:cubicBezTo>
                  <a:pt x="60" y="18"/>
                  <a:pt x="83" y="4"/>
                  <a:pt x="90" y="0"/>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48525" name="Text Box 44"/>
          <p:cNvSpPr txBox="1">
            <a:spLocks noChangeArrowheads="1"/>
          </p:cNvSpPr>
          <p:nvPr/>
        </p:nvSpPr>
        <p:spPr bwMode="auto">
          <a:xfrm>
            <a:off x="6372225" y="2997200"/>
            <a:ext cx="3603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I</a:t>
            </a:r>
          </a:p>
        </p:txBody>
      </p:sp>
      <p:sp>
        <p:nvSpPr>
          <p:cNvPr id="148526" name="Text Box 45"/>
          <p:cNvSpPr txBox="1">
            <a:spLocks noChangeArrowheads="1"/>
          </p:cNvSpPr>
          <p:nvPr/>
        </p:nvSpPr>
        <p:spPr bwMode="auto">
          <a:xfrm>
            <a:off x="7596188" y="3033713"/>
            <a:ext cx="36036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J</a:t>
            </a:r>
          </a:p>
        </p:txBody>
      </p:sp>
      <p:sp>
        <p:nvSpPr>
          <p:cNvPr id="148527" name="Oval 46"/>
          <p:cNvSpPr>
            <a:spLocks noChangeArrowheads="1"/>
          </p:cNvSpPr>
          <p:nvPr/>
        </p:nvSpPr>
        <p:spPr bwMode="auto">
          <a:xfrm>
            <a:off x="1727200" y="2960688"/>
            <a:ext cx="107950" cy="107950"/>
          </a:xfrm>
          <a:prstGeom prst="ellipse">
            <a:avLst/>
          </a:prstGeom>
          <a:solidFill>
            <a:schemeClr val="accent1"/>
          </a:solidFill>
          <a:ln w="9525">
            <a:solidFill>
              <a:srgbClr val="0000CC"/>
            </a:solidFill>
            <a:round/>
            <a:headEnd/>
            <a:tailEnd/>
          </a:ln>
        </p:spPr>
        <p:txBody>
          <a:bodyPr wrap="none" anchor="ctr"/>
          <a:lstStyle/>
          <a:p>
            <a:endParaRPr lang="zh-CN" altLang="en-US"/>
          </a:p>
        </p:txBody>
      </p:sp>
      <p:sp>
        <p:nvSpPr>
          <p:cNvPr id="148528" name="Oval 47"/>
          <p:cNvSpPr>
            <a:spLocks noChangeArrowheads="1"/>
          </p:cNvSpPr>
          <p:nvPr/>
        </p:nvSpPr>
        <p:spPr bwMode="auto">
          <a:xfrm>
            <a:off x="1042988" y="3789363"/>
            <a:ext cx="107950" cy="109537"/>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48529" name="Oval 48"/>
          <p:cNvSpPr>
            <a:spLocks noChangeArrowheads="1"/>
          </p:cNvSpPr>
          <p:nvPr/>
        </p:nvSpPr>
        <p:spPr bwMode="auto">
          <a:xfrm>
            <a:off x="1692275" y="3824288"/>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48530" name="Oval 49"/>
          <p:cNvSpPr>
            <a:spLocks noChangeArrowheads="1"/>
          </p:cNvSpPr>
          <p:nvPr/>
        </p:nvSpPr>
        <p:spPr bwMode="auto">
          <a:xfrm>
            <a:off x="2808288" y="2960688"/>
            <a:ext cx="107950" cy="109537"/>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48531" name="Oval 50"/>
          <p:cNvSpPr>
            <a:spLocks noChangeArrowheads="1"/>
          </p:cNvSpPr>
          <p:nvPr/>
        </p:nvSpPr>
        <p:spPr bwMode="auto">
          <a:xfrm>
            <a:off x="2339975" y="3789363"/>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48532" name="Line 51"/>
          <p:cNvSpPr>
            <a:spLocks noChangeShapeType="1"/>
          </p:cNvSpPr>
          <p:nvPr/>
        </p:nvSpPr>
        <p:spPr bwMode="auto">
          <a:xfrm flipH="1">
            <a:off x="1800225" y="2349500"/>
            <a:ext cx="1763713" cy="6111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48533" name="Line 52"/>
          <p:cNvSpPr>
            <a:spLocks noChangeShapeType="1"/>
          </p:cNvSpPr>
          <p:nvPr/>
        </p:nvSpPr>
        <p:spPr bwMode="auto">
          <a:xfrm flipH="1">
            <a:off x="2916238" y="2384425"/>
            <a:ext cx="647700" cy="6127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48534" name="Line 53"/>
          <p:cNvSpPr>
            <a:spLocks noChangeShapeType="1"/>
          </p:cNvSpPr>
          <p:nvPr/>
        </p:nvSpPr>
        <p:spPr bwMode="auto">
          <a:xfrm flipH="1">
            <a:off x="1116013" y="3068638"/>
            <a:ext cx="647700" cy="7556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48535" name="Line 54"/>
          <p:cNvSpPr>
            <a:spLocks noChangeShapeType="1"/>
          </p:cNvSpPr>
          <p:nvPr/>
        </p:nvSpPr>
        <p:spPr bwMode="auto">
          <a:xfrm flipH="1">
            <a:off x="1763713" y="3033713"/>
            <a:ext cx="36512" cy="7556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48536" name="Line 55"/>
          <p:cNvSpPr>
            <a:spLocks noChangeShapeType="1"/>
          </p:cNvSpPr>
          <p:nvPr/>
        </p:nvSpPr>
        <p:spPr bwMode="auto">
          <a:xfrm flipH="1">
            <a:off x="2411413" y="3033713"/>
            <a:ext cx="431800" cy="7556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48537" name="Line 56"/>
          <p:cNvSpPr>
            <a:spLocks noChangeShapeType="1"/>
          </p:cNvSpPr>
          <p:nvPr/>
        </p:nvSpPr>
        <p:spPr bwMode="auto">
          <a:xfrm>
            <a:off x="2843213" y="3033713"/>
            <a:ext cx="180975" cy="75565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48538" name="Freeform 57"/>
          <p:cNvSpPr>
            <a:spLocks/>
          </p:cNvSpPr>
          <p:nvPr/>
        </p:nvSpPr>
        <p:spPr bwMode="auto">
          <a:xfrm>
            <a:off x="1584325" y="3141663"/>
            <a:ext cx="215900" cy="34925"/>
          </a:xfrm>
          <a:custGeom>
            <a:avLst/>
            <a:gdLst>
              <a:gd name="T0" fmla="*/ 0 w 113"/>
              <a:gd name="T1" fmla="*/ 0 h 22"/>
              <a:gd name="T2" fmla="*/ 85978 w 113"/>
              <a:gd name="T3" fmla="*/ 34925 h 22"/>
              <a:gd name="T4" fmla="*/ 215900 w 113"/>
              <a:gd name="T5" fmla="*/ 0 h 22"/>
              <a:gd name="T6" fmla="*/ 0 60000 65536"/>
              <a:gd name="T7" fmla="*/ 0 60000 65536"/>
              <a:gd name="T8" fmla="*/ 0 60000 65536"/>
              <a:gd name="T9" fmla="*/ 0 w 113"/>
              <a:gd name="T10" fmla="*/ 0 h 22"/>
              <a:gd name="T11" fmla="*/ 113 w 113"/>
              <a:gd name="T12" fmla="*/ 22 h 22"/>
            </a:gdLst>
            <a:ahLst/>
            <a:cxnLst>
              <a:cxn ang="T6">
                <a:pos x="T0" y="T1"/>
              </a:cxn>
              <a:cxn ang="T7">
                <a:pos x="T2" y="T3"/>
              </a:cxn>
              <a:cxn ang="T8">
                <a:pos x="T4" y="T5"/>
              </a:cxn>
            </a:cxnLst>
            <a:rect l="T9" t="T10" r="T11" b="T12"/>
            <a:pathLst>
              <a:path w="113" h="22">
                <a:moveTo>
                  <a:pt x="0" y="0"/>
                </a:moveTo>
                <a:cubicBezTo>
                  <a:pt x="13" y="11"/>
                  <a:pt x="26" y="22"/>
                  <a:pt x="45" y="22"/>
                </a:cubicBezTo>
                <a:cubicBezTo>
                  <a:pt x="64" y="22"/>
                  <a:pt x="88" y="11"/>
                  <a:pt x="113" y="0"/>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48539" name="Freeform 58"/>
          <p:cNvSpPr>
            <a:spLocks/>
          </p:cNvSpPr>
          <p:nvPr/>
        </p:nvSpPr>
        <p:spPr bwMode="auto">
          <a:xfrm>
            <a:off x="2735263" y="3213100"/>
            <a:ext cx="144462" cy="36513"/>
          </a:xfrm>
          <a:custGeom>
            <a:avLst/>
            <a:gdLst>
              <a:gd name="T0" fmla="*/ 0 w 91"/>
              <a:gd name="T1" fmla="*/ 0 h 23"/>
              <a:gd name="T2" fmla="*/ 71437 w 91"/>
              <a:gd name="T3" fmla="*/ 36513 h 23"/>
              <a:gd name="T4" fmla="*/ 144462 w 91"/>
              <a:gd name="T5" fmla="*/ 0 h 23"/>
              <a:gd name="T6" fmla="*/ 0 60000 65536"/>
              <a:gd name="T7" fmla="*/ 0 60000 65536"/>
              <a:gd name="T8" fmla="*/ 0 60000 65536"/>
              <a:gd name="T9" fmla="*/ 0 w 91"/>
              <a:gd name="T10" fmla="*/ 0 h 23"/>
              <a:gd name="T11" fmla="*/ 91 w 91"/>
              <a:gd name="T12" fmla="*/ 23 h 23"/>
            </a:gdLst>
            <a:ahLst/>
            <a:cxnLst>
              <a:cxn ang="T6">
                <a:pos x="T0" y="T1"/>
              </a:cxn>
              <a:cxn ang="T7">
                <a:pos x="T2" y="T3"/>
              </a:cxn>
              <a:cxn ang="T8">
                <a:pos x="T4" y="T5"/>
              </a:cxn>
            </a:cxnLst>
            <a:rect l="T9" t="T10" r="T11" b="T12"/>
            <a:pathLst>
              <a:path w="91" h="23">
                <a:moveTo>
                  <a:pt x="0" y="0"/>
                </a:moveTo>
                <a:cubicBezTo>
                  <a:pt x="15" y="11"/>
                  <a:pt x="30" y="23"/>
                  <a:pt x="45" y="23"/>
                </a:cubicBezTo>
                <a:cubicBezTo>
                  <a:pt x="60" y="23"/>
                  <a:pt x="75" y="11"/>
                  <a:pt x="91" y="0"/>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48540" name="Text Box 59"/>
          <p:cNvSpPr txBox="1">
            <a:spLocks noChangeArrowheads="1"/>
          </p:cNvSpPr>
          <p:nvPr/>
        </p:nvSpPr>
        <p:spPr bwMode="auto">
          <a:xfrm>
            <a:off x="1403350" y="2744788"/>
            <a:ext cx="36036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4</a:t>
            </a:r>
          </a:p>
        </p:txBody>
      </p:sp>
      <p:sp>
        <p:nvSpPr>
          <p:cNvPr id="148541" name="Text Box 60"/>
          <p:cNvSpPr txBox="1">
            <a:spLocks noChangeArrowheads="1"/>
          </p:cNvSpPr>
          <p:nvPr/>
        </p:nvSpPr>
        <p:spPr bwMode="auto">
          <a:xfrm>
            <a:off x="2268538" y="2889250"/>
            <a:ext cx="539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latin typeface="宋体" charset="-122"/>
              </a:rPr>
              <a:t>≦1</a:t>
            </a:r>
          </a:p>
        </p:txBody>
      </p:sp>
      <p:sp>
        <p:nvSpPr>
          <p:cNvPr id="148542" name="Text Box 61"/>
          <p:cNvSpPr txBox="1">
            <a:spLocks noChangeArrowheads="1"/>
          </p:cNvSpPr>
          <p:nvPr/>
        </p:nvSpPr>
        <p:spPr bwMode="auto">
          <a:xfrm>
            <a:off x="647700" y="3681413"/>
            <a:ext cx="36036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K</a:t>
            </a:r>
          </a:p>
        </p:txBody>
      </p:sp>
      <p:sp>
        <p:nvSpPr>
          <p:cNvPr id="148543" name="Text Box 62"/>
          <p:cNvSpPr txBox="1">
            <a:spLocks noChangeArrowheads="1"/>
          </p:cNvSpPr>
          <p:nvPr/>
        </p:nvSpPr>
        <p:spPr bwMode="auto">
          <a:xfrm>
            <a:off x="1223963" y="3681413"/>
            <a:ext cx="323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L</a:t>
            </a:r>
          </a:p>
        </p:txBody>
      </p:sp>
      <p:sp>
        <p:nvSpPr>
          <p:cNvPr id="148544" name="Text Box 63"/>
          <p:cNvSpPr txBox="1">
            <a:spLocks noChangeArrowheads="1"/>
          </p:cNvSpPr>
          <p:nvPr/>
        </p:nvSpPr>
        <p:spPr bwMode="auto">
          <a:xfrm>
            <a:off x="2484438" y="3681413"/>
            <a:ext cx="323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N</a:t>
            </a:r>
          </a:p>
        </p:txBody>
      </p:sp>
      <p:sp>
        <p:nvSpPr>
          <p:cNvPr id="148545" name="Text Box 64"/>
          <p:cNvSpPr txBox="1">
            <a:spLocks noChangeArrowheads="1"/>
          </p:cNvSpPr>
          <p:nvPr/>
        </p:nvSpPr>
        <p:spPr bwMode="auto">
          <a:xfrm>
            <a:off x="358775" y="4005263"/>
            <a:ext cx="36036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4</a:t>
            </a:r>
          </a:p>
        </p:txBody>
      </p:sp>
      <p:sp>
        <p:nvSpPr>
          <p:cNvPr id="148546" name="Text Box 65"/>
          <p:cNvSpPr txBox="1">
            <a:spLocks noChangeArrowheads="1"/>
          </p:cNvSpPr>
          <p:nvPr/>
        </p:nvSpPr>
        <p:spPr bwMode="auto">
          <a:xfrm>
            <a:off x="1547813" y="4005263"/>
            <a:ext cx="323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6</a:t>
            </a:r>
          </a:p>
        </p:txBody>
      </p:sp>
      <p:sp>
        <p:nvSpPr>
          <p:cNvPr id="148547" name="Text Box 66"/>
          <p:cNvSpPr txBox="1">
            <a:spLocks noChangeArrowheads="1"/>
          </p:cNvSpPr>
          <p:nvPr/>
        </p:nvSpPr>
        <p:spPr bwMode="auto">
          <a:xfrm>
            <a:off x="2159000" y="3968750"/>
            <a:ext cx="3603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1</a:t>
            </a:r>
          </a:p>
        </p:txBody>
      </p:sp>
      <p:sp>
        <p:nvSpPr>
          <p:cNvPr id="148548" name="Text Box 67"/>
          <p:cNvSpPr txBox="1">
            <a:spLocks noChangeArrowheads="1"/>
          </p:cNvSpPr>
          <p:nvPr/>
        </p:nvSpPr>
        <p:spPr bwMode="auto">
          <a:xfrm>
            <a:off x="2879725" y="3824288"/>
            <a:ext cx="32543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FF0000"/>
                </a:solidFill>
                <a:latin typeface="宋体" charset="-122"/>
              </a:rPr>
              <a:t>×</a:t>
            </a:r>
          </a:p>
        </p:txBody>
      </p:sp>
      <p:sp>
        <p:nvSpPr>
          <p:cNvPr id="148549" name="Text Box 68"/>
          <p:cNvSpPr txBox="1">
            <a:spLocks noChangeArrowheads="1"/>
          </p:cNvSpPr>
          <p:nvPr/>
        </p:nvSpPr>
        <p:spPr bwMode="auto">
          <a:xfrm>
            <a:off x="1871663" y="2889250"/>
            <a:ext cx="32543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F</a:t>
            </a:r>
          </a:p>
        </p:txBody>
      </p:sp>
      <p:sp>
        <p:nvSpPr>
          <p:cNvPr id="148550" name="Text Box 69"/>
          <p:cNvSpPr txBox="1">
            <a:spLocks noChangeArrowheads="1"/>
          </p:cNvSpPr>
          <p:nvPr/>
        </p:nvSpPr>
        <p:spPr bwMode="auto">
          <a:xfrm>
            <a:off x="3003550" y="2997200"/>
            <a:ext cx="381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G</a:t>
            </a:r>
          </a:p>
        </p:txBody>
      </p:sp>
      <p:sp>
        <p:nvSpPr>
          <p:cNvPr id="148551" name="Line 70"/>
          <p:cNvSpPr>
            <a:spLocks noChangeShapeType="1"/>
          </p:cNvSpPr>
          <p:nvPr/>
        </p:nvSpPr>
        <p:spPr bwMode="auto">
          <a:xfrm flipH="1">
            <a:off x="4464050" y="2384425"/>
            <a:ext cx="539750" cy="6127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48552" name="Oval 71"/>
          <p:cNvSpPr>
            <a:spLocks noChangeArrowheads="1"/>
          </p:cNvSpPr>
          <p:nvPr/>
        </p:nvSpPr>
        <p:spPr bwMode="auto">
          <a:xfrm>
            <a:off x="4392613" y="2997200"/>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48553" name="Line 72"/>
          <p:cNvSpPr>
            <a:spLocks noChangeShapeType="1"/>
          </p:cNvSpPr>
          <p:nvPr/>
        </p:nvSpPr>
        <p:spPr bwMode="auto">
          <a:xfrm>
            <a:off x="5040313" y="2420938"/>
            <a:ext cx="144462" cy="6477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48554" name="Oval 73"/>
          <p:cNvSpPr>
            <a:spLocks noChangeArrowheads="1"/>
          </p:cNvSpPr>
          <p:nvPr/>
        </p:nvSpPr>
        <p:spPr bwMode="auto">
          <a:xfrm>
            <a:off x="3600450" y="3860800"/>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48555" name="Oval 74"/>
          <p:cNvSpPr>
            <a:spLocks noChangeArrowheads="1"/>
          </p:cNvSpPr>
          <p:nvPr/>
        </p:nvSpPr>
        <p:spPr bwMode="auto">
          <a:xfrm>
            <a:off x="4284663" y="3860800"/>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48556" name="Line 75"/>
          <p:cNvSpPr>
            <a:spLocks noChangeShapeType="1"/>
          </p:cNvSpPr>
          <p:nvPr/>
        </p:nvSpPr>
        <p:spPr bwMode="auto">
          <a:xfrm flipH="1">
            <a:off x="3708400" y="3068638"/>
            <a:ext cx="684213" cy="8286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48557" name="Line 76"/>
          <p:cNvSpPr>
            <a:spLocks noChangeShapeType="1"/>
          </p:cNvSpPr>
          <p:nvPr/>
        </p:nvSpPr>
        <p:spPr bwMode="auto">
          <a:xfrm flipH="1">
            <a:off x="4356100" y="3105150"/>
            <a:ext cx="71438" cy="7556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48558" name="Text Box 77"/>
          <p:cNvSpPr txBox="1">
            <a:spLocks noChangeArrowheads="1"/>
          </p:cNvSpPr>
          <p:nvPr/>
        </p:nvSpPr>
        <p:spPr bwMode="auto">
          <a:xfrm>
            <a:off x="3995738" y="2889250"/>
            <a:ext cx="36036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5</a:t>
            </a:r>
          </a:p>
        </p:txBody>
      </p:sp>
      <p:sp>
        <p:nvSpPr>
          <p:cNvPr id="148559" name="Text Box 78"/>
          <p:cNvSpPr txBox="1">
            <a:spLocks noChangeArrowheads="1"/>
          </p:cNvSpPr>
          <p:nvPr/>
        </p:nvSpPr>
        <p:spPr bwMode="auto">
          <a:xfrm>
            <a:off x="3816350" y="3752850"/>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P</a:t>
            </a:r>
          </a:p>
        </p:txBody>
      </p:sp>
      <p:sp>
        <p:nvSpPr>
          <p:cNvPr id="148560" name="Text Box 79"/>
          <p:cNvSpPr txBox="1">
            <a:spLocks noChangeArrowheads="1"/>
          </p:cNvSpPr>
          <p:nvPr/>
        </p:nvSpPr>
        <p:spPr bwMode="auto">
          <a:xfrm>
            <a:off x="3419475" y="3968750"/>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5</a:t>
            </a:r>
          </a:p>
        </p:txBody>
      </p:sp>
      <p:sp>
        <p:nvSpPr>
          <p:cNvPr id="148561" name="Text Box 80"/>
          <p:cNvSpPr txBox="1">
            <a:spLocks noChangeArrowheads="1"/>
          </p:cNvSpPr>
          <p:nvPr/>
        </p:nvSpPr>
        <p:spPr bwMode="auto">
          <a:xfrm>
            <a:off x="4176713" y="4005263"/>
            <a:ext cx="323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8</a:t>
            </a:r>
          </a:p>
        </p:txBody>
      </p:sp>
      <p:sp>
        <p:nvSpPr>
          <p:cNvPr id="148562" name="Freeform 81"/>
          <p:cNvSpPr>
            <a:spLocks/>
          </p:cNvSpPr>
          <p:nvPr/>
        </p:nvSpPr>
        <p:spPr bwMode="auto">
          <a:xfrm>
            <a:off x="4284663" y="3213100"/>
            <a:ext cx="142875" cy="77788"/>
          </a:xfrm>
          <a:custGeom>
            <a:avLst/>
            <a:gdLst>
              <a:gd name="T0" fmla="*/ 0 w 90"/>
              <a:gd name="T1" fmla="*/ 0 h 49"/>
              <a:gd name="T2" fmla="*/ 71438 w 90"/>
              <a:gd name="T3" fmla="*/ 71438 h 49"/>
              <a:gd name="T4" fmla="*/ 142875 w 90"/>
              <a:gd name="T5" fmla="*/ 36513 h 49"/>
              <a:gd name="T6" fmla="*/ 0 60000 65536"/>
              <a:gd name="T7" fmla="*/ 0 60000 65536"/>
              <a:gd name="T8" fmla="*/ 0 60000 65536"/>
              <a:gd name="T9" fmla="*/ 0 w 90"/>
              <a:gd name="T10" fmla="*/ 0 h 49"/>
              <a:gd name="T11" fmla="*/ 90 w 90"/>
              <a:gd name="T12" fmla="*/ 49 h 49"/>
            </a:gdLst>
            <a:ahLst/>
            <a:cxnLst>
              <a:cxn ang="T6">
                <a:pos x="T0" y="T1"/>
              </a:cxn>
              <a:cxn ang="T7">
                <a:pos x="T2" y="T3"/>
              </a:cxn>
              <a:cxn ang="T8">
                <a:pos x="T4" y="T5"/>
              </a:cxn>
            </a:cxnLst>
            <a:rect l="T9" t="T10" r="T11" b="T12"/>
            <a:pathLst>
              <a:path w="90" h="49">
                <a:moveTo>
                  <a:pt x="0" y="0"/>
                </a:moveTo>
                <a:cubicBezTo>
                  <a:pt x="15" y="20"/>
                  <a:pt x="30" y="41"/>
                  <a:pt x="45" y="45"/>
                </a:cubicBezTo>
                <a:cubicBezTo>
                  <a:pt x="60" y="49"/>
                  <a:pt x="83" y="27"/>
                  <a:pt x="90" y="23"/>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48563" name="Text Box 82"/>
          <p:cNvSpPr txBox="1">
            <a:spLocks noChangeArrowheads="1"/>
          </p:cNvSpPr>
          <p:nvPr/>
        </p:nvSpPr>
        <p:spPr bwMode="auto">
          <a:xfrm>
            <a:off x="4535488" y="2997200"/>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H</a:t>
            </a:r>
          </a:p>
        </p:txBody>
      </p:sp>
      <p:sp>
        <p:nvSpPr>
          <p:cNvPr id="148564" name="Text Box 83"/>
          <p:cNvSpPr txBox="1">
            <a:spLocks noChangeArrowheads="1"/>
          </p:cNvSpPr>
          <p:nvPr/>
        </p:nvSpPr>
        <p:spPr bwMode="auto">
          <a:xfrm>
            <a:off x="5003800" y="3105150"/>
            <a:ext cx="3603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FF0000"/>
                </a:solidFill>
                <a:latin typeface="宋体" charset="-122"/>
              </a:rPr>
              <a:t>×</a:t>
            </a:r>
          </a:p>
        </p:txBody>
      </p:sp>
      <p:sp>
        <p:nvSpPr>
          <p:cNvPr id="148565" name="Oval 84"/>
          <p:cNvSpPr>
            <a:spLocks noChangeArrowheads="1"/>
          </p:cNvSpPr>
          <p:nvPr/>
        </p:nvSpPr>
        <p:spPr bwMode="auto">
          <a:xfrm>
            <a:off x="468313" y="3824288"/>
            <a:ext cx="107950" cy="10795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148566" name="Line 85"/>
          <p:cNvSpPr>
            <a:spLocks noChangeShapeType="1"/>
          </p:cNvSpPr>
          <p:nvPr/>
        </p:nvSpPr>
        <p:spPr bwMode="auto">
          <a:xfrm flipH="1">
            <a:off x="539750" y="3033713"/>
            <a:ext cx="1187450" cy="82708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48567" name="Text Box 86"/>
          <p:cNvSpPr txBox="1">
            <a:spLocks noChangeArrowheads="1"/>
          </p:cNvSpPr>
          <p:nvPr/>
        </p:nvSpPr>
        <p:spPr bwMode="auto">
          <a:xfrm>
            <a:off x="1800225" y="3716338"/>
            <a:ext cx="3952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M</a:t>
            </a:r>
          </a:p>
        </p:txBody>
      </p:sp>
      <p:sp>
        <p:nvSpPr>
          <p:cNvPr id="148568" name="Text Box 87"/>
          <p:cNvSpPr txBox="1">
            <a:spLocks noChangeArrowheads="1"/>
          </p:cNvSpPr>
          <p:nvPr/>
        </p:nvSpPr>
        <p:spPr bwMode="auto">
          <a:xfrm>
            <a:off x="900113" y="4005263"/>
            <a:ext cx="323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8</a:t>
            </a:r>
          </a:p>
        </p:txBody>
      </p:sp>
      <p:sp>
        <p:nvSpPr>
          <p:cNvPr id="148569" name="Text Box 88"/>
          <p:cNvSpPr txBox="1">
            <a:spLocks noChangeArrowheads="1"/>
          </p:cNvSpPr>
          <p:nvPr/>
        </p:nvSpPr>
        <p:spPr bwMode="auto">
          <a:xfrm>
            <a:off x="755650" y="2816225"/>
            <a:ext cx="68421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l-GR" altLang="zh-CN" b="1">
                <a:solidFill>
                  <a:srgbClr val="FF0000"/>
                </a:solidFill>
              </a:rPr>
              <a:t>β</a:t>
            </a:r>
            <a:r>
              <a:rPr lang="zh-CN" altLang="en-US" b="1">
                <a:solidFill>
                  <a:srgbClr val="FF0000"/>
                </a:solidFill>
                <a:latin typeface="宋体" charset="-122"/>
              </a:rPr>
              <a:t>值</a:t>
            </a:r>
            <a:endParaRPr lang="zh-CN" altLang="el-GR" b="1">
              <a:solidFill>
                <a:srgbClr val="FF0000"/>
              </a:solidFill>
              <a:latin typeface="宋体" charset="-122"/>
            </a:endParaRPr>
          </a:p>
        </p:txBody>
      </p:sp>
      <p:sp>
        <p:nvSpPr>
          <p:cNvPr id="148570" name="Text Box 89"/>
          <p:cNvSpPr txBox="1">
            <a:spLocks noChangeArrowheads="1"/>
          </p:cNvSpPr>
          <p:nvPr/>
        </p:nvSpPr>
        <p:spPr bwMode="auto">
          <a:xfrm>
            <a:off x="2519363" y="1952625"/>
            <a:ext cx="57626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l-GR" altLang="zh-CN" b="1">
                <a:solidFill>
                  <a:srgbClr val="FF0000"/>
                </a:solidFill>
              </a:rPr>
              <a:t>α</a:t>
            </a:r>
            <a:r>
              <a:rPr lang="zh-CN" altLang="el-GR" b="1">
                <a:solidFill>
                  <a:srgbClr val="FF0000"/>
                </a:solidFill>
                <a:latin typeface="宋体" charset="-122"/>
              </a:rPr>
              <a:t>值</a:t>
            </a:r>
          </a:p>
        </p:txBody>
      </p:sp>
      <p:sp>
        <p:nvSpPr>
          <p:cNvPr id="148571" name="Text Box 90"/>
          <p:cNvSpPr txBox="1">
            <a:spLocks noChangeArrowheads="1"/>
          </p:cNvSpPr>
          <p:nvPr/>
        </p:nvSpPr>
        <p:spPr bwMode="auto">
          <a:xfrm>
            <a:off x="3924300" y="1233488"/>
            <a:ext cx="6477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l-GR" altLang="zh-CN" b="1">
                <a:solidFill>
                  <a:srgbClr val="FF0000"/>
                </a:solidFill>
                <a:latin typeface="宋体" charset="-122"/>
              </a:rPr>
              <a:t>β</a:t>
            </a:r>
            <a:r>
              <a:rPr lang="zh-CN" altLang="el-GR" b="1">
                <a:solidFill>
                  <a:srgbClr val="FF0000"/>
                </a:solidFill>
                <a:latin typeface="宋体" charset="-122"/>
              </a:rPr>
              <a:t>值</a:t>
            </a:r>
          </a:p>
        </p:txBody>
      </p:sp>
      <p:sp>
        <p:nvSpPr>
          <p:cNvPr id="148572" name="Text Box 91"/>
          <p:cNvSpPr txBox="1">
            <a:spLocks noChangeArrowheads="1"/>
          </p:cNvSpPr>
          <p:nvPr/>
        </p:nvSpPr>
        <p:spPr bwMode="auto">
          <a:xfrm>
            <a:off x="4895850" y="765175"/>
            <a:ext cx="68421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l-GR" altLang="zh-CN" b="1">
                <a:solidFill>
                  <a:srgbClr val="FF0000"/>
                </a:solidFill>
                <a:latin typeface="宋体" charset="-122"/>
              </a:rPr>
              <a:t>α</a:t>
            </a:r>
            <a:r>
              <a:rPr lang="zh-CN" altLang="en-US" b="1">
                <a:solidFill>
                  <a:srgbClr val="FF0000"/>
                </a:solidFill>
              </a:rPr>
              <a:t>值</a:t>
            </a:r>
          </a:p>
        </p:txBody>
      </p:sp>
      <p:sp>
        <p:nvSpPr>
          <p:cNvPr id="148573" name="Text Box 92"/>
          <p:cNvSpPr txBox="1">
            <a:spLocks noChangeArrowheads="1"/>
          </p:cNvSpPr>
          <p:nvPr/>
        </p:nvSpPr>
        <p:spPr bwMode="auto">
          <a:xfrm>
            <a:off x="4392613" y="3752850"/>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Q</a:t>
            </a:r>
          </a:p>
        </p:txBody>
      </p:sp>
      <p:sp>
        <p:nvSpPr>
          <p:cNvPr id="148574" name="Text Box 93"/>
          <p:cNvSpPr txBox="1">
            <a:spLocks noChangeArrowheads="1"/>
          </p:cNvSpPr>
          <p:nvPr/>
        </p:nvSpPr>
        <p:spPr bwMode="auto">
          <a:xfrm>
            <a:off x="6048375" y="3860800"/>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R</a:t>
            </a:r>
          </a:p>
        </p:txBody>
      </p:sp>
      <p:sp>
        <p:nvSpPr>
          <p:cNvPr id="148575" name="Text Box 94"/>
          <p:cNvSpPr txBox="1">
            <a:spLocks noChangeArrowheads="1"/>
          </p:cNvSpPr>
          <p:nvPr/>
        </p:nvSpPr>
        <p:spPr bwMode="auto">
          <a:xfrm>
            <a:off x="6372225" y="3933825"/>
            <a:ext cx="3587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FF0000"/>
                </a:solidFill>
                <a:latin typeface="宋体" charset="-122"/>
              </a:rPr>
              <a:t>×</a:t>
            </a:r>
          </a:p>
        </p:txBody>
      </p:sp>
      <p:sp>
        <p:nvSpPr>
          <p:cNvPr id="148576" name="Text Box 95"/>
          <p:cNvSpPr txBox="1">
            <a:spLocks noChangeArrowheads="1"/>
          </p:cNvSpPr>
          <p:nvPr/>
        </p:nvSpPr>
        <p:spPr bwMode="auto">
          <a:xfrm>
            <a:off x="5651500" y="2960688"/>
            <a:ext cx="57626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latin typeface="宋体" charset="-122"/>
              </a:rPr>
              <a:t>≤0</a:t>
            </a:r>
          </a:p>
        </p:txBody>
      </p:sp>
      <p:sp>
        <p:nvSpPr>
          <p:cNvPr id="148577" name="Text Box 96"/>
          <p:cNvSpPr txBox="1">
            <a:spLocks noChangeArrowheads="1"/>
          </p:cNvSpPr>
          <p:nvPr/>
        </p:nvSpPr>
        <p:spPr bwMode="auto">
          <a:xfrm>
            <a:off x="6732588" y="3105150"/>
            <a:ext cx="68421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latin typeface="宋体" charset="-122"/>
              </a:rPr>
              <a:t>≦-6</a:t>
            </a:r>
          </a:p>
        </p:txBody>
      </p:sp>
      <p:sp>
        <p:nvSpPr>
          <p:cNvPr id="148578" name="Text Box 97"/>
          <p:cNvSpPr txBox="1">
            <a:spLocks noChangeArrowheads="1"/>
          </p:cNvSpPr>
          <p:nvPr/>
        </p:nvSpPr>
        <p:spPr bwMode="auto">
          <a:xfrm>
            <a:off x="7235825" y="3681413"/>
            <a:ext cx="3079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a:t>S</a:t>
            </a:r>
          </a:p>
        </p:txBody>
      </p:sp>
      <p:sp>
        <p:nvSpPr>
          <p:cNvPr id="148579" name="Line 98"/>
          <p:cNvSpPr>
            <a:spLocks noChangeShapeType="1"/>
          </p:cNvSpPr>
          <p:nvPr/>
        </p:nvSpPr>
        <p:spPr bwMode="auto">
          <a:xfrm>
            <a:off x="7164388" y="1665288"/>
            <a:ext cx="863600" cy="75565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48580" name="Text Box 99"/>
          <p:cNvSpPr txBox="1">
            <a:spLocks noChangeArrowheads="1"/>
          </p:cNvSpPr>
          <p:nvPr/>
        </p:nvSpPr>
        <p:spPr bwMode="auto">
          <a:xfrm>
            <a:off x="7200900" y="2457450"/>
            <a:ext cx="3968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FF0000"/>
                </a:solidFill>
                <a:latin typeface="宋体" charset="-122"/>
              </a:rPr>
              <a:t>×</a:t>
            </a:r>
          </a:p>
        </p:txBody>
      </p:sp>
      <p:sp>
        <p:nvSpPr>
          <p:cNvPr id="148581" name="Text Box 100"/>
          <p:cNvSpPr txBox="1">
            <a:spLocks noChangeArrowheads="1"/>
          </p:cNvSpPr>
          <p:nvPr/>
        </p:nvSpPr>
        <p:spPr bwMode="auto">
          <a:xfrm>
            <a:off x="7920038" y="2457450"/>
            <a:ext cx="3968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solidFill>
                  <a:srgbClr val="FF0000"/>
                </a:solidFill>
                <a:latin typeface="宋体" charset="-122"/>
              </a:rPr>
              <a:t>×</a:t>
            </a:r>
          </a:p>
        </p:txBody>
      </p:sp>
      <p:sp>
        <p:nvSpPr>
          <p:cNvPr id="273509" name="Text Box 101"/>
          <p:cNvSpPr txBox="1">
            <a:spLocks noChangeArrowheads="1"/>
          </p:cNvSpPr>
          <p:nvPr/>
        </p:nvSpPr>
        <p:spPr bwMode="auto">
          <a:xfrm>
            <a:off x="0" y="800100"/>
            <a:ext cx="3995738"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zh-CN" altLang="en-US" dirty="0" smtClean="0">
                <a:latin typeface="仿宋_GB2312" pitchFamily="49" charset="-122"/>
                <a:ea typeface="仿宋_GB2312" pitchFamily="49" charset="-122"/>
              </a:rPr>
              <a:t>在</a:t>
            </a:r>
            <a:r>
              <a:rPr lang="zh-CN" altLang="en-US" dirty="0">
                <a:latin typeface="仿宋_GB2312" pitchFamily="49" charset="-122"/>
                <a:ea typeface="仿宋_GB2312" pitchFamily="49" charset="-122"/>
              </a:rPr>
              <a:t>该图中，</a:t>
            </a:r>
            <a:r>
              <a:rPr lang="en-US" altLang="zh-CN" dirty="0">
                <a:latin typeface="仿宋_GB2312" pitchFamily="49" charset="-122"/>
                <a:ea typeface="仿宋_GB2312" pitchFamily="49" charset="-122"/>
              </a:rPr>
              <a:t>L</a:t>
            </a:r>
            <a:r>
              <a:rPr lang="zh-CN" altLang="en-US" dirty="0">
                <a:latin typeface="仿宋_GB2312" pitchFamily="49" charset="-122"/>
                <a:ea typeface="仿宋_GB2312" pitchFamily="49" charset="-122"/>
              </a:rPr>
              <a:t>、</a:t>
            </a:r>
            <a:r>
              <a:rPr lang="en-US" altLang="zh-CN" dirty="0">
                <a:latin typeface="仿宋_GB2312" pitchFamily="49" charset="-122"/>
                <a:ea typeface="仿宋_GB2312" pitchFamily="49" charset="-122"/>
              </a:rPr>
              <a:t>M</a:t>
            </a:r>
            <a:r>
              <a:rPr lang="zh-CN" altLang="en-US" dirty="0">
                <a:latin typeface="仿宋_GB2312" pitchFamily="49" charset="-122"/>
                <a:ea typeface="仿宋_GB2312" pitchFamily="49" charset="-122"/>
              </a:rPr>
              <a:t>、</a:t>
            </a:r>
            <a:r>
              <a:rPr lang="en-US" altLang="zh-CN" dirty="0">
                <a:latin typeface="仿宋_GB2312" pitchFamily="49" charset="-122"/>
                <a:ea typeface="仿宋_GB2312" pitchFamily="49" charset="-122"/>
              </a:rPr>
              <a:t>N</a:t>
            </a:r>
            <a:r>
              <a:rPr lang="zh-CN" altLang="en-US" dirty="0">
                <a:latin typeface="仿宋_GB2312" pitchFamily="49" charset="-122"/>
                <a:ea typeface="仿宋_GB2312" pitchFamily="49" charset="-122"/>
              </a:rPr>
              <a:t>的估值</a:t>
            </a:r>
            <a:r>
              <a:rPr lang="zh-CN" altLang="en-US" dirty="0" smtClean="0">
                <a:latin typeface="仿宋_GB2312" pitchFamily="49" charset="-122"/>
                <a:ea typeface="仿宋_GB2312" pitchFamily="49" charset="-122"/>
              </a:rPr>
              <a:t>推出结点</a:t>
            </a:r>
            <a:r>
              <a:rPr lang="en-US" altLang="zh-CN" dirty="0" smtClean="0">
                <a:latin typeface="仿宋_GB2312" pitchFamily="49" charset="-122"/>
                <a:ea typeface="仿宋_GB2312" pitchFamily="49" charset="-122"/>
              </a:rPr>
              <a:t>F</a:t>
            </a:r>
            <a:r>
              <a:rPr lang="zh-CN" altLang="en-US" dirty="0">
                <a:latin typeface="仿宋_GB2312" pitchFamily="49" charset="-122"/>
                <a:ea typeface="仿宋_GB2312" pitchFamily="49" charset="-122"/>
              </a:rPr>
              <a:t>的到推值为</a:t>
            </a:r>
            <a:r>
              <a:rPr lang="en-US" altLang="zh-CN" dirty="0">
                <a:latin typeface="仿宋_GB2312" pitchFamily="49" charset="-122"/>
                <a:ea typeface="仿宋_GB2312" pitchFamily="49" charset="-122"/>
              </a:rPr>
              <a:t>4</a:t>
            </a:r>
            <a:r>
              <a:rPr lang="zh-CN" altLang="en-US" dirty="0">
                <a:latin typeface="仿宋_GB2312" pitchFamily="49" charset="-122"/>
                <a:ea typeface="仿宋_GB2312" pitchFamily="49" charset="-122"/>
              </a:rPr>
              <a:t>，即</a:t>
            </a:r>
            <a:r>
              <a:rPr lang="en-US" altLang="zh-CN" dirty="0">
                <a:latin typeface="仿宋_GB2312" pitchFamily="49" charset="-122"/>
                <a:ea typeface="仿宋_GB2312" pitchFamily="49" charset="-122"/>
              </a:rPr>
              <a:t>F</a:t>
            </a:r>
            <a:r>
              <a:rPr lang="zh-CN" altLang="en-US" dirty="0">
                <a:latin typeface="仿宋_GB2312" pitchFamily="49" charset="-122"/>
                <a:ea typeface="仿宋_GB2312" pitchFamily="49" charset="-122"/>
              </a:rPr>
              <a:t>的</a:t>
            </a:r>
            <a:r>
              <a:rPr lang="en-US" altLang="zh-CN" dirty="0">
                <a:latin typeface="仿宋_GB2312" pitchFamily="49" charset="-122"/>
                <a:ea typeface="仿宋_GB2312" pitchFamily="49" charset="-122"/>
              </a:rPr>
              <a:t>β</a:t>
            </a:r>
            <a:r>
              <a:rPr lang="zh-CN" altLang="en-US" dirty="0">
                <a:latin typeface="仿宋_GB2312" pitchFamily="49" charset="-122"/>
                <a:ea typeface="仿宋_GB2312" pitchFamily="49" charset="-122"/>
              </a:rPr>
              <a:t>值为</a:t>
            </a:r>
            <a:r>
              <a:rPr lang="en-US" altLang="zh-CN" dirty="0">
                <a:latin typeface="仿宋_GB2312" pitchFamily="49" charset="-122"/>
                <a:ea typeface="仿宋_GB2312" pitchFamily="49" charset="-122"/>
              </a:rPr>
              <a:t>4</a:t>
            </a:r>
            <a:r>
              <a:rPr lang="zh-CN" altLang="en-US" dirty="0">
                <a:latin typeface="仿宋_GB2312" pitchFamily="49" charset="-122"/>
                <a:ea typeface="仿宋_GB2312" pitchFamily="49" charset="-122"/>
              </a:rPr>
              <a:t>，由此可</a:t>
            </a:r>
            <a:r>
              <a:rPr lang="zh-CN" altLang="en-US" dirty="0" smtClean="0">
                <a:latin typeface="仿宋_GB2312" pitchFamily="49" charset="-122"/>
                <a:ea typeface="仿宋_GB2312" pitchFamily="49" charset="-122"/>
              </a:rPr>
              <a:t>推出结点</a:t>
            </a:r>
            <a:r>
              <a:rPr lang="en-US" altLang="zh-CN" dirty="0" smtClean="0">
                <a:latin typeface="仿宋_GB2312" pitchFamily="49" charset="-122"/>
                <a:ea typeface="仿宋_GB2312" pitchFamily="49" charset="-122"/>
              </a:rPr>
              <a:t>C</a:t>
            </a:r>
            <a:r>
              <a:rPr lang="zh-CN" altLang="en-US" dirty="0" smtClean="0">
                <a:latin typeface="仿宋_GB2312" pitchFamily="49" charset="-122"/>
                <a:ea typeface="仿宋_GB2312" pitchFamily="49" charset="-122"/>
              </a:rPr>
              <a:t>的</a:t>
            </a:r>
            <a:r>
              <a:rPr lang="zh-CN" altLang="en-US" dirty="0">
                <a:latin typeface="仿宋_GB2312" pitchFamily="49" charset="-122"/>
                <a:ea typeface="仿宋_GB2312" pitchFamily="49" charset="-122"/>
              </a:rPr>
              <a:t>倒退</a:t>
            </a:r>
            <a:r>
              <a:rPr lang="zh-CN" altLang="en-US" dirty="0" smtClean="0">
                <a:latin typeface="仿宋_GB2312" pitchFamily="49" charset="-122"/>
                <a:ea typeface="仿宋_GB2312" pitchFamily="49" charset="-122"/>
              </a:rPr>
              <a:t>值</a:t>
            </a:r>
            <a:r>
              <a:rPr lang="zh-CN" altLang="en-US" dirty="0">
                <a:latin typeface="仿宋_GB2312" pitchFamily="49" charset="-122"/>
                <a:ea typeface="仿宋_GB2312" pitchFamily="49" charset="-122"/>
              </a:rPr>
              <a:t>≥</a:t>
            </a:r>
            <a:r>
              <a:rPr lang="en-US" altLang="zh-CN" dirty="0">
                <a:latin typeface="仿宋_GB2312" pitchFamily="49" charset="-122"/>
                <a:ea typeface="仿宋_GB2312" pitchFamily="49" charset="-122"/>
              </a:rPr>
              <a:t>4</a:t>
            </a:r>
            <a:r>
              <a:rPr lang="zh-CN" altLang="en-US" dirty="0">
                <a:latin typeface="仿宋_GB2312" pitchFamily="49" charset="-122"/>
                <a:ea typeface="仿宋_GB2312" pitchFamily="49" charset="-122"/>
              </a:rPr>
              <a:t>。 </a:t>
            </a:r>
          </a:p>
        </p:txBody>
      </p:sp>
      <p:sp>
        <p:nvSpPr>
          <p:cNvPr id="273510" name="Text Box 102"/>
          <p:cNvSpPr txBox="1">
            <a:spLocks noChangeArrowheads="1"/>
          </p:cNvSpPr>
          <p:nvPr/>
        </p:nvSpPr>
        <p:spPr bwMode="auto">
          <a:xfrm>
            <a:off x="143508" y="4219463"/>
            <a:ext cx="8605837" cy="270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dirty="0">
                <a:latin typeface="仿宋_GB2312" pitchFamily="49" charset="-122"/>
                <a:ea typeface="仿宋_GB2312" pitchFamily="49" charset="-122"/>
              </a:rPr>
              <a:t>    </a:t>
            </a:r>
            <a:r>
              <a:rPr lang="zh-CN" altLang="en-US" dirty="0" smtClean="0">
                <a:latin typeface="仿宋_GB2312" pitchFamily="49" charset="-122"/>
                <a:ea typeface="仿宋_GB2312" pitchFamily="49" charset="-122"/>
              </a:rPr>
              <a:t>由结点</a:t>
            </a:r>
            <a:r>
              <a:rPr lang="en-US" altLang="zh-CN" dirty="0" smtClean="0">
                <a:latin typeface="仿宋_GB2312" pitchFamily="49" charset="-122"/>
                <a:ea typeface="仿宋_GB2312" pitchFamily="49" charset="-122"/>
              </a:rPr>
              <a:t>N</a:t>
            </a:r>
            <a:r>
              <a:rPr lang="zh-CN" altLang="en-US" dirty="0">
                <a:latin typeface="仿宋_GB2312" pitchFamily="49" charset="-122"/>
                <a:ea typeface="仿宋_GB2312" pitchFamily="49" charset="-122"/>
              </a:rPr>
              <a:t>的估值</a:t>
            </a:r>
            <a:r>
              <a:rPr lang="zh-CN" altLang="en-US" dirty="0" smtClean="0">
                <a:latin typeface="仿宋_GB2312" pitchFamily="49" charset="-122"/>
                <a:ea typeface="仿宋_GB2312" pitchFamily="49" charset="-122"/>
              </a:rPr>
              <a:t>推知结点</a:t>
            </a:r>
            <a:r>
              <a:rPr lang="en-US" altLang="zh-CN" dirty="0" smtClean="0">
                <a:latin typeface="仿宋_GB2312" pitchFamily="49" charset="-122"/>
                <a:ea typeface="仿宋_GB2312" pitchFamily="49" charset="-122"/>
              </a:rPr>
              <a:t>G</a:t>
            </a:r>
            <a:r>
              <a:rPr lang="zh-CN" altLang="en-US" dirty="0">
                <a:latin typeface="仿宋_GB2312" pitchFamily="49" charset="-122"/>
                <a:ea typeface="仿宋_GB2312" pitchFamily="49" charset="-122"/>
              </a:rPr>
              <a:t>的倒推值小于≤</a:t>
            </a:r>
            <a:r>
              <a:rPr lang="en-US" altLang="zh-CN" dirty="0">
                <a:latin typeface="仿宋_GB2312" pitchFamily="49" charset="-122"/>
                <a:ea typeface="仿宋_GB2312" pitchFamily="49" charset="-122"/>
              </a:rPr>
              <a:t>1,</a:t>
            </a:r>
            <a:r>
              <a:rPr lang="zh-CN" altLang="en-US" dirty="0">
                <a:latin typeface="仿宋_GB2312" pitchFamily="49" charset="-122"/>
                <a:ea typeface="仿宋_GB2312" pitchFamily="49" charset="-122"/>
              </a:rPr>
              <a:t>无论</a:t>
            </a:r>
            <a:r>
              <a:rPr lang="en-US" altLang="zh-CN" dirty="0">
                <a:latin typeface="仿宋_GB2312" pitchFamily="49" charset="-122"/>
                <a:ea typeface="仿宋_GB2312" pitchFamily="49" charset="-122"/>
              </a:rPr>
              <a:t>G</a:t>
            </a:r>
            <a:r>
              <a:rPr lang="zh-CN" altLang="en-US" dirty="0">
                <a:latin typeface="仿宋_GB2312" pitchFamily="49" charset="-122"/>
                <a:ea typeface="仿宋_GB2312" pitchFamily="49" charset="-122"/>
              </a:rPr>
              <a:t>的其它</a:t>
            </a:r>
            <a:r>
              <a:rPr lang="zh-CN" altLang="en-US" dirty="0" smtClean="0">
                <a:latin typeface="仿宋_GB2312" pitchFamily="49" charset="-122"/>
                <a:ea typeface="仿宋_GB2312" pitchFamily="49" charset="-122"/>
              </a:rPr>
              <a:t>子结点的</a:t>
            </a:r>
            <a:r>
              <a:rPr lang="zh-CN" altLang="en-US" dirty="0">
                <a:latin typeface="仿宋_GB2312" pitchFamily="49" charset="-122"/>
                <a:ea typeface="仿宋_GB2312" pitchFamily="49" charset="-122"/>
              </a:rPr>
              <a:t>估值是多少，</a:t>
            </a:r>
            <a:r>
              <a:rPr lang="en-US" altLang="zh-CN" dirty="0">
                <a:latin typeface="仿宋_GB2312" pitchFamily="49" charset="-122"/>
                <a:ea typeface="仿宋_GB2312" pitchFamily="49" charset="-122"/>
              </a:rPr>
              <a:t>G</a:t>
            </a:r>
            <a:r>
              <a:rPr lang="zh-CN" altLang="en-US" dirty="0">
                <a:latin typeface="仿宋_GB2312" pitchFamily="49" charset="-122"/>
                <a:ea typeface="仿宋_GB2312" pitchFamily="49" charset="-122"/>
              </a:rPr>
              <a:t>的倒推值都不可能比</a:t>
            </a:r>
            <a:r>
              <a:rPr lang="en-US" altLang="zh-CN" dirty="0">
                <a:latin typeface="仿宋_GB2312" pitchFamily="49" charset="-122"/>
                <a:ea typeface="仿宋_GB2312" pitchFamily="49" charset="-122"/>
              </a:rPr>
              <a:t>1</a:t>
            </a:r>
            <a:r>
              <a:rPr lang="zh-CN" altLang="en-US" dirty="0">
                <a:latin typeface="仿宋_GB2312" pitchFamily="49" charset="-122"/>
                <a:ea typeface="仿宋_GB2312" pitchFamily="49" charset="-122"/>
              </a:rPr>
              <a:t>大。因此，</a:t>
            </a:r>
            <a:r>
              <a:rPr lang="en-US" altLang="zh-CN" dirty="0">
                <a:latin typeface="仿宋_GB2312" pitchFamily="49" charset="-122"/>
                <a:ea typeface="仿宋_GB2312" pitchFamily="49" charset="-122"/>
              </a:rPr>
              <a:t>1</a:t>
            </a:r>
            <a:r>
              <a:rPr lang="zh-CN" altLang="en-US" dirty="0">
                <a:latin typeface="仿宋_GB2312" pitchFamily="49" charset="-122"/>
                <a:ea typeface="仿宋_GB2312" pitchFamily="49" charset="-122"/>
              </a:rPr>
              <a:t>是</a:t>
            </a:r>
            <a:r>
              <a:rPr lang="en-US" altLang="zh-CN" dirty="0">
                <a:latin typeface="仿宋_GB2312" pitchFamily="49" charset="-122"/>
                <a:ea typeface="仿宋_GB2312" pitchFamily="49" charset="-122"/>
              </a:rPr>
              <a:t>G</a:t>
            </a:r>
            <a:r>
              <a:rPr lang="zh-CN" altLang="en-US" dirty="0">
                <a:latin typeface="仿宋_GB2312" pitchFamily="49" charset="-122"/>
                <a:ea typeface="仿宋_GB2312" pitchFamily="49" charset="-122"/>
              </a:rPr>
              <a:t>的倒推值的上界，所以</a:t>
            </a:r>
            <a:r>
              <a:rPr lang="en-US" altLang="zh-CN" dirty="0">
                <a:latin typeface="仿宋_GB2312" pitchFamily="49" charset="-122"/>
                <a:ea typeface="仿宋_GB2312" pitchFamily="49" charset="-122"/>
              </a:rPr>
              <a:t>G</a:t>
            </a:r>
            <a:r>
              <a:rPr lang="zh-CN" altLang="en-US" dirty="0">
                <a:latin typeface="仿宋_GB2312" pitchFamily="49" charset="-122"/>
                <a:ea typeface="仿宋_GB2312" pitchFamily="49" charset="-122"/>
              </a:rPr>
              <a:t>的值≦</a:t>
            </a:r>
            <a:r>
              <a:rPr lang="en-US" altLang="zh-CN" dirty="0">
                <a:latin typeface="仿宋_GB2312" pitchFamily="49" charset="-122"/>
                <a:ea typeface="仿宋_GB2312" pitchFamily="49" charset="-122"/>
              </a:rPr>
              <a:t>1 </a:t>
            </a:r>
            <a:r>
              <a:rPr lang="zh-CN" altLang="en-US" dirty="0">
                <a:latin typeface="仿宋_GB2312" pitchFamily="49" charset="-122"/>
                <a:ea typeface="仿宋_GB2312" pitchFamily="49" charset="-122"/>
              </a:rPr>
              <a:t>。另已知</a:t>
            </a:r>
            <a:r>
              <a:rPr lang="en-US" altLang="zh-CN" dirty="0">
                <a:latin typeface="仿宋_GB2312" pitchFamily="49" charset="-122"/>
                <a:ea typeface="仿宋_GB2312" pitchFamily="49" charset="-122"/>
              </a:rPr>
              <a:t>C</a:t>
            </a:r>
            <a:r>
              <a:rPr lang="zh-CN" altLang="en-US" dirty="0">
                <a:latin typeface="仿宋_GB2312" pitchFamily="49" charset="-122"/>
                <a:ea typeface="仿宋_GB2312" pitchFamily="49" charset="-122"/>
              </a:rPr>
              <a:t>的倒推值≥</a:t>
            </a:r>
            <a:r>
              <a:rPr lang="en-US" altLang="zh-CN" dirty="0">
                <a:latin typeface="仿宋_GB2312" pitchFamily="49" charset="-122"/>
                <a:ea typeface="仿宋_GB2312" pitchFamily="49" charset="-122"/>
              </a:rPr>
              <a:t>4</a:t>
            </a:r>
            <a:r>
              <a:rPr lang="zh-CN" altLang="en-US" dirty="0">
                <a:latin typeface="仿宋_GB2312" pitchFamily="49" charset="-122"/>
                <a:ea typeface="仿宋_GB2312" pitchFamily="49" charset="-122"/>
              </a:rPr>
              <a:t>，</a:t>
            </a:r>
            <a:r>
              <a:rPr lang="en-US" altLang="zh-CN" dirty="0">
                <a:latin typeface="仿宋_GB2312" pitchFamily="49" charset="-122"/>
                <a:ea typeface="仿宋_GB2312" pitchFamily="49" charset="-122"/>
              </a:rPr>
              <a:t>G</a:t>
            </a:r>
            <a:r>
              <a:rPr lang="zh-CN" altLang="en-US" dirty="0">
                <a:latin typeface="仿宋_GB2312" pitchFamily="49" charset="-122"/>
                <a:ea typeface="仿宋_GB2312" pitchFamily="49" charset="-122"/>
              </a:rPr>
              <a:t>的其它</a:t>
            </a:r>
            <a:r>
              <a:rPr lang="zh-CN" altLang="en-US" dirty="0" smtClean="0">
                <a:latin typeface="仿宋_GB2312" pitchFamily="49" charset="-122"/>
                <a:ea typeface="仿宋_GB2312" pitchFamily="49" charset="-122"/>
              </a:rPr>
              <a:t>子结点又</a:t>
            </a:r>
            <a:r>
              <a:rPr lang="zh-CN" altLang="en-US" dirty="0">
                <a:latin typeface="仿宋_GB2312" pitchFamily="49" charset="-122"/>
                <a:ea typeface="仿宋_GB2312" pitchFamily="49" charset="-122"/>
              </a:rPr>
              <a:t>不可能使</a:t>
            </a:r>
            <a:r>
              <a:rPr lang="en-US" altLang="zh-CN" dirty="0">
                <a:latin typeface="仿宋_GB2312" pitchFamily="49" charset="-122"/>
                <a:ea typeface="仿宋_GB2312" pitchFamily="49" charset="-122"/>
              </a:rPr>
              <a:t>C</a:t>
            </a:r>
            <a:r>
              <a:rPr lang="zh-CN" altLang="en-US" dirty="0">
                <a:latin typeface="仿宋_GB2312" pitchFamily="49" charset="-122"/>
                <a:ea typeface="仿宋_GB2312" pitchFamily="49" charset="-122"/>
              </a:rPr>
              <a:t>的倒推值增大。因此对</a:t>
            </a:r>
            <a:r>
              <a:rPr lang="en-US" altLang="zh-CN" dirty="0">
                <a:latin typeface="仿宋_GB2312" pitchFamily="49" charset="-122"/>
                <a:ea typeface="仿宋_GB2312" pitchFamily="49" charset="-122"/>
              </a:rPr>
              <a:t>G</a:t>
            </a:r>
            <a:r>
              <a:rPr lang="zh-CN" altLang="en-US" dirty="0">
                <a:latin typeface="仿宋_GB2312" pitchFamily="49" charset="-122"/>
                <a:ea typeface="仿宋_GB2312" pitchFamily="49" charset="-122"/>
              </a:rPr>
              <a:t>的其它分支不必再搜索，相当于把这些分枝剪去。</a:t>
            </a:r>
          </a:p>
          <a:p>
            <a:pPr eaLnBrk="1" hangingPunct="1">
              <a:spcBef>
                <a:spcPct val="50000"/>
              </a:spcBef>
            </a:pPr>
            <a:r>
              <a:rPr lang="zh-CN" altLang="en-US" b="1" dirty="0"/>
              <a:t>由</a:t>
            </a:r>
            <a:r>
              <a:rPr lang="en-US" altLang="zh-CN" b="1" dirty="0"/>
              <a:t>F</a:t>
            </a:r>
            <a:r>
              <a:rPr lang="zh-CN" altLang="en-US" b="1" dirty="0"/>
              <a:t>、</a:t>
            </a:r>
            <a:r>
              <a:rPr lang="en-US" altLang="zh-CN" b="1" dirty="0"/>
              <a:t>G</a:t>
            </a:r>
            <a:r>
              <a:rPr lang="zh-CN" altLang="en-US" b="1" dirty="0"/>
              <a:t>的倒推值可</a:t>
            </a:r>
            <a:r>
              <a:rPr lang="zh-CN" altLang="en-US" b="1" dirty="0" smtClean="0"/>
              <a:t>推出结点</a:t>
            </a:r>
            <a:r>
              <a:rPr lang="en-US" altLang="zh-CN" b="1" dirty="0" smtClean="0"/>
              <a:t>C</a:t>
            </a:r>
            <a:r>
              <a:rPr lang="zh-CN" altLang="en-US" b="1" dirty="0"/>
              <a:t>的倒推值≥</a:t>
            </a:r>
            <a:r>
              <a:rPr lang="en-US" altLang="zh-CN" b="1" dirty="0"/>
              <a:t>4 </a:t>
            </a:r>
            <a:r>
              <a:rPr lang="zh-CN" altLang="en-US" b="1" dirty="0"/>
              <a:t>，再由</a:t>
            </a:r>
            <a:r>
              <a:rPr lang="en-US" altLang="zh-CN" b="1" dirty="0"/>
              <a:t>C</a:t>
            </a:r>
            <a:r>
              <a:rPr lang="zh-CN" altLang="en-US" b="1" dirty="0"/>
              <a:t>可</a:t>
            </a:r>
            <a:r>
              <a:rPr lang="zh-CN" altLang="en-US" b="1" dirty="0" smtClean="0"/>
              <a:t>推出结点</a:t>
            </a:r>
            <a:r>
              <a:rPr lang="en-US" altLang="zh-CN" b="1" dirty="0" smtClean="0"/>
              <a:t>A</a:t>
            </a:r>
            <a:r>
              <a:rPr lang="zh-CN" altLang="en-US" b="1" dirty="0"/>
              <a:t>的倒推值≤</a:t>
            </a:r>
            <a:r>
              <a:rPr lang="en-US" altLang="zh-CN" b="1" dirty="0"/>
              <a:t>4</a:t>
            </a:r>
            <a:r>
              <a:rPr lang="zh-CN" altLang="en-US" b="1" dirty="0"/>
              <a:t>，即</a:t>
            </a:r>
            <a:r>
              <a:rPr lang="en-US" altLang="zh-CN" b="1" dirty="0"/>
              <a:t>A</a:t>
            </a:r>
            <a:r>
              <a:rPr lang="zh-CN" altLang="en-US" b="1" dirty="0"/>
              <a:t>的</a:t>
            </a:r>
            <a:r>
              <a:rPr lang="en-US" altLang="zh-CN" b="1" dirty="0"/>
              <a:t>β</a:t>
            </a:r>
            <a:r>
              <a:rPr lang="zh-CN" altLang="en-US" b="1" dirty="0"/>
              <a:t>值为</a:t>
            </a:r>
            <a:r>
              <a:rPr lang="en-US" altLang="zh-CN" b="1" dirty="0"/>
              <a:t>4</a:t>
            </a:r>
            <a:r>
              <a:rPr lang="zh-CN" altLang="en-US" b="1" dirty="0"/>
              <a:t>。</a:t>
            </a:r>
            <a:r>
              <a:rPr lang="zh-CN" altLang="en-US" dirty="0">
                <a:latin typeface="仿宋_GB2312" pitchFamily="49" charset="-122"/>
                <a:ea typeface="仿宋_GB2312" pitchFamily="49" charset="-122"/>
              </a:rPr>
              <a:t>另外，</a:t>
            </a:r>
            <a:r>
              <a:rPr lang="zh-CN" altLang="en-US" dirty="0" smtClean="0">
                <a:latin typeface="仿宋_GB2312" pitchFamily="49" charset="-122"/>
                <a:ea typeface="仿宋_GB2312" pitchFamily="49" charset="-122"/>
              </a:rPr>
              <a:t>由结点</a:t>
            </a:r>
            <a:r>
              <a:rPr lang="en-US" altLang="zh-CN" dirty="0" smtClean="0">
                <a:latin typeface="仿宋_GB2312" pitchFamily="49" charset="-122"/>
                <a:ea typeface="仿宋_GB2312" pitchFamily="49" charset="-122"/>
              </a:rPr>
              <a:t>P</a:t>
            </a:r>
            <a:r>
              <a:rPr lang="zh-CN" altLang="en-US" dirty="0">
                <a:latin typeface="仿宋_GB2312" pitchFamily="49" charset="-122"/>
                <a:ea typeface="仿宋_GB2312" pitchFamily="49" charset="-122"/>
              </a:rPr>
              <a:t>、</a:t>
            </a:r>
            <a:r>
              <a:rPr lang="en-US" altLang="zh-CN" dirty="0">
                <a:latin typeface="仿宋_GB2312" pitchFamily="49" charset="-122"/>
                <a:ea typeface="仿宋_GB2312" pitchFamily="49" charset="-122"/>
              </a:rPr>
              <a:t>Q</a:t>
            </a:r>
            <a:r>
              <a:rPr lang="zh-CN" altLang="en-US" dirty="0">
                <a:latin typeface="仿宋_GB2312" pitchFamily="49" charset="-122"/>
                <a:ea typeface="仿宋_GB2312" pitchFamily="49" charset="-122"/>
              </a:rPr>
              <a:t>推出</a:t>
            </a:r>
            <a:r>
              <a:rPr lang="zh-CN" altLang="en-US" dirty="0" smtClean="0">
                <a:latin typeface="仿宋_GB2312" pitchFamily="49" charset="-122"/>
                <a:ea typeface="仿宋_GB2312" pitchFamily="49" charset="-122"/>
              </a:rPr>
              <a:t>的结点</a:t>
            </a:r>
            <a:r>
              <a:rPr lang="en-US" altLang="zh-CN" dirty="0" smtClean="0">
                <a:latin typeface="仿宋_GB2312" pitchFamily="49" charset="-122"/>
                <a:ea typeface="仿宋_GB2312" pitchFamily="49" charset="-122"/>
              </a:rPr>
              <a:t>I</a:t>
            </a:r>
            <a:r>
              <a:rPr lang="zh-CN" altLang="en-US" dirty="0">
                <a:latin typeface="仿宋_GB2312" pitchFamily="49" charset="-122"/>
                <a:ea typeface="仿宋_GB2312" pitchFamily="49" charset="-122"/>
              </a:rPr>
              <a:t>的倒推值为</a:t>
            </a:r>
            <a:r>
              <a:rPr lang="en-US" altLang="zh-CN" dirty="0">
                <a:latin typeface="仿宋_GB2312" pitchFamily="49" charset="-122"/>
                <a:ea typeface="仿宋_GB2312" pitchFamily="49" charset="-122"/>
              </a:rPr>
              <a:t>5</a:t>
            </a:r>
            <a:r>
              <a:rPr lang="zh-CN" altLang="en-US" dirty="0">
                <a:latin typeface="仿宋_GB2312" pitchFamily="49" charset="-122"/>
                <a:ea typeface="仿宋_GB2312" pitchFamily="49" charset="-122"/>
              </a:rPr>
              <a:t>，因此</a:t>
            </a:r>
            <a:r>
              <a:rPr lang="en-US" altLang="zh-CN" dirty="0">
                <a:latin typeface="仿宋_GB2312" pitchFamily="49" charset="-122"/>
                <a:ea typeface="仿宋_GB2312" pitchFamily="49" charset="-122"/>
              </a:rPr>
              <a:t>D</a:t>
            </a:r>
            <a:r>
              <a:rPr lang="zh-CN" altLang="en-US" dirty="0">
                <a:latin typeface="仿宋_GB2312" pitchFamily="49" charset="-122"/>
                <a:ea typeface="仿宋_GB2312" pitchFamily="49" charset="-122"/>
              </a:rPr>
              <a:t>的倒推值 ≥</a:t>
            </a:r>
            <a:r>
              <a:rPr lang="en-US" altLang="zh-CN" dirty="0">
                <a:latin typeface="仿宋_GB2312" pitchFamily="49" charset="-122"/>
                <a:ea typeface="仿宋_GB2312" pitchFamily="49" charset="-122"/>
              </a:rPr>
              <a:t>5</a:t>
            </a:r>
            <a:r>
              <a:rPr lang="zh-CN" altLang="en-US" dirty="0">
                <a:latin typeface="仿宋_GB2312" pitchFamily="49" charset="-122"/>
                <a:ea typeface="仿宋_GB2312" pitchFamily="49" charset="-122"/>
              </a:rPr>
              <a:t>，即</a:t>
            </a:r>
            <a:r>
              <a:rPr lang="en-US" altLang="zh-CN" dirty="0">
                <a:latin typeface="仿宋_GB2312" pitchFamily="49" charset="-122"/>
                <a:ea typeface="仿宋_GB2312" pitchFamily="49" charset="-122"/>
              </a:rPr>
              <a:t>D</a:t>
            </a:r>
            <a:r>
              <a:rPr lang="zh-CN" altLang="en-US" dirty="0">
                <a:latin typeface="仿宋_GB2312" pitchFamily="49" charset="-122"/>
                <a:ea typeface="仿宋_GB2312" pitchFamily="49" charset="-122"/>
              </a:rPr>
              <a:t>的</a:t>
            </a:r>
            <a:r>
              <a:rPr lang="en-US" altLang="zh-CN" dirty="0">
                <a:latin typeface="仿宋_GB2312" pitchFamily="49" charset="-122"/>
                <a:ea typeface="仿宋_GB2312" pitchFamily="49" charset="-122"/>
              </a:rPr>
              <a:t>α</a:t>
            </a:r>
            <a:r>
              <a:rPr lang="zh-CN" altLang="en-US" dirty="0">
                <a:latin typeface="仿宋_GB2312" pitchFamily="49" charset="-122"/>
                <a:ea typeface="仿宋_GB2312" pitchFamily="49" charset="-122"/>
              </a:rPr>
              <a:t>值为</a:t>
            </a:r>
            <a:r>
              <a:rPr lang="en-US" altLang="zh-CN" dirty="0">
                <a:latin typeface="仿宋_GB2312" pitchFamily="49" charset="-122"/>
                <a:ea typeface="仿宋_GB2312" pitchFamily="49" charset="-122"/>
              </a:rPr>
              <a:t>5</a:t>
            </a:r>
            <a:r>
              <a:rPr lang="zh-CN" altLang="en-US" dirty="0">
                <a:latin typeface="仿宋_GB2312" pitchFamily="49" charset="-122"/>
                <a:ea typeface="仿宋_GB2312" pitchFamily="49" charset="-122"/>
              </a:rPr>
              <a:t>。此时，</a:t>
            </a:r>
            <a:r>
              <a:rPr lang="en-US" altLang="zh-CN" dirty="0">
                <a:latin typeface="仿宋_GB2312" pitchFamily="49" charset="-122"/>
                <a:ea typeface="仿宋_GB2312" pitchFamily="49" charset="-122"/>
              </a:rPr>
              <a:t>D</a:t>
            </a:r>
            <a:r>
              <a:rPr lang="zh-CN" altLang="en-US" dirty="0">
                <a:latin typeface="仿宋_GB2312" pitchFamily="49" charset="-122"/>
                <a:ea typeface="仿宋_GB2312" pitchFamily="49" charset="-122"/>
              </a:rPr>
              <a:t>的其它</a:t>
            </a:r>
            <a:r>
              <a:rPr lang="zh-CN" altLang="en-US" dirty="0" smtClean="0">
                <a:latin typeface="仿宋_GB2312" pitchFamily="49" charset="-122"/>
                <a:ea typeface="仿宋_GB2312" pitchFamily="49" charset="-122"/>
              </a:rPr>
              <a:t>子结点的</a:t>
            </a:r>
            <a:r>
              <a:rPr lang="zh-CN" altLang="en-US" dirty="0">
                <a:latin typeface="仿宋_GB2312" pitchFamily="49" charset="-122"/>
                <a:ea typeface="仿宋_GB2312" pitchFamily="49" charset="-122"/>
              </a:rPr>
              <a:t>倒推值无论是多少都不能使</a:t>
            </a:r>
            <a:r>
              <a:rPr lang="en-US" altLang="zh-CN" dirty="0">
                <a:latin typeface="仿宋_GB2312" pitchFamily="49" charset="-122"/>
                <a:ea typeface="仿宋_GB2312" pitchFamily="49" charset="-122"/>
              </a:rPr>
              <a:t>D</a:t>
            </a:r>
            <a:r>
              <a:rPr lang="zh-CN" altLang="en-US" dirty="0">
                <a:latin typeface="仿宋_GB2312" pitchFamily="49" charset="-122"/>
                <a:ea typeface="仿宋_GB2312" pitchFamily="49" charset="-122"/>
              </a:rPr>
              <a:t>及</a:t>
            </a:r>
            <a:r>
              <a:rPr lang="en-US" altLang="zh-CN" dirty="0">
                <a:latin typeface="仿宋_GB2312" pitchFamily="49" charset="-122"/>
                <a:ea typeface="仿宋_GB2312" pitchFamily="49" charset="-122"/>
              </a:rPr>
              <a:t>A</a:t>
            </a:r>
            <a:r>
              <a:rPr lang="zh-CN" altLang="en-US" dirty="0">
                <a:latin typeface="仿宋_GB2312" pitchFamily="49" charset="-122"/>
                <a:ea typeface="仿宋_GB2312" pitchFamily="49" charset="-122"/>
              </a:rPr>
              <a:t>的倒推值减少或增大，所以</a:t>
            </a:r>
            <a:r>
              <a:rPr lang="en-US" altLang="zh-CN" dirty="0">
                <a:latin typeface="仿宋_GB2312" pitchFamily="49" charset="-122"/>
                <a:ea typeface="仿宋_GB2312" pitchFamily="49" charset="-122"/>
              </a:rPr>
              <a:t>D</a:t>
            </a:r>
            <a:r>
              <a:rPr lang="zh-CN" altLang="en-US" dirty="0">
                <a:latin typeface="仿宋_GB2312" pitchFamily="49" charset="-122"/>
                <a:ea typeface="仿宋_GB2312" pitchFamily="49" charset="-122"/>
              </a:rPr>
              <a:t>的其他分枝被减去，并可确定</a:t>
            </a:r>
            <a:r>
              <a:rPr lang="en-US" altLang="zh-CN" dirty="0">
                <a:latin typeface="仿宋_GB2312" pitchFamily="49" charset="-122"/>
                <a:ea typeface="仿宋_GB2312" pitchFamily="49" charset="-122"/>
              </a:rPr>
              <a:t>A</a:t>
            </a:r>
            <a:r>
              <a:rPr lang="zh-CN" altLang="en-US" dirty="0">
                <a:latin typeface="仿宋_GB2312" pitchFamily="49" charset="-122"/>
                <a:ea typeface="仿宋_GB2312" pitchFamily="49" charset="-122"/>
              </a:rPr>
              <a:t>的倒推值为</a:t>
            </a:r>
            <a:r>
              <a:rPr lang="en-US" altLang="zh-CN" dirty="0">
                <a:latin typeface="仿宋_GB2312" pitchFamily="49" charset="-122"/>
                <a:ea typeface="仿宋_GB2312" pitchFamily="49" charset="-122"/>
              </a:rPr>
              <a:t>4 </a:t>
            </a:r>
            <a:r>
              <a:rPr lang="zh-CN" altLang="en-US" dirty="0">
                <a:latin typeface="仿宋_GB2312" pitchFamily="49" charset="-122"/>
                <a:ea typeface="仿宋_GB2312" pitchFamily="49" charset="-122"/>
              </a:rPr>
              <a:t>。以此类推，最终推出</a:t>
            </a:r>
            <a:r>
              <a:rPr lang="en-US" altLang="zh-CN" dirty="0">
                <a:latin typeface="仿宋_GB2312" pitchFamily="49" charset="-122"/>
                <a:ea typeface="仿宋_GB2312" pitchFamily="49" charset="-122"/>
              </a:rPr>
              <a:t>S0</a:t>
            </a:r>
            <a:r>
              <a:rPr lang="zh-CN" altLang="en-US" dirty="0">
                <a:latin typeface="仿宋_GB2312" pitchFamily="49" charset="-122"/>
                <a:ea typeface="仿宋_GB2312" pitchFamily="49" charset="-122"/>
              </a:rPr>
              <a:t>的倒推值为</a:t>
            </a:r>
            <a:r>
              <a:rPr lang="en-US" altLang="zh-CN" dirty="0">
                <a:latin typeface="仿宋_GB2312" pitchFamily="49" charset="-122"/>
                <a:ea typeface="仿宋_GB2312" pitchFamily="49" charset="-122"/>
              </a:rPr>
              <a:t>4</a:t>
            </a:r>
            <a:r>
              <a:rPr lang="zh-CN" altLang="en-US" dirty="0">
                <a:latin typeface="仿宋_GB2312" pitchFamily="49" charset="-122"/>
                <a:ea typeface="仿宋_GB2312" pitchFamily="49" charset="-122"/>
              </a:rPr>
              <a:t>。 </a:t>
            </a:r>
          </a:p>
        </p:txBody>
      </p:sp>
      <p:sp>
        <p:nvSpPr>
          <p:cNvPr id="273511" name="Text Box 103"/>
          <p:cNvSpPr txBox="1">
            <a:spLocks noChangeArrowheads="1"/>
          </p:cNvSpPr>
          <p:nvPr/>
        </p:nvSpPr>
        <p:spPr bwMode="auto">
          <a:xfrm>
            <a:off x="0" y="1736725"/>
            <a:ext cx="2519363"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zh-CN" altLang="en-US" dirty="0">
                <a:latin typeface="仿宋_GB2312" pitchFamily="49" charset="-122"/>
                <a:ea typeface="仿宋_GB2312" pitchFamily="49" charset="-122"/>
              </a:rPr>
              <a:t>记</a:t>
            </a:r>
            <a:r>
              <a:rPr lang="en-US" altLang="zh-CN" dirty="0">
                <a:latin typeface="仿宋_GB2312" pitchFamily="49" charset="-122"/>
                <a:ea typeface="仿宋_GB2312" pitchFamily="49" charset="-122"/>
              </a:rPr>
              <a:t>C</a:t>
            </a:r>
            <a:r>
              <a:rPr lang="zh-CN" altLang="en-US" dirty="0">
                <a:latin typeface="仿宋_GB2312" pitchFamily="49" charset="-122"/>
                <a:ea typeface="仿宋_GB2312" pitchFamily="49" charset="-122"/>
              </a:rPr>
              <a:t>的到推值的下界为</a:t>
            </a:r>
            <a:r>
              <a:rPr lang="en-US" altLang="zh-CN" dirty="0">
                <a:latin typeface="仿宋_GB2312" pitchFamily="49" charset="-122"/>
                <a:ea typeface="仿宋_GB2312" pitchFamily="49" charset="-122"/>
              </a:rPr>
              <a:t>4</a:t>
            </a:r>
            <a:r>
              <a:rPr lang="zh-CN" altLang="en-US" dirty="0">
                <a:latin typeface="仿宋_GB2312" pitchFamily="49" charset="-122"/>
                <a:ea typeface="仿宋_GB2312" pitchFamily="49" charset="-122"/>
              </a:rPr>
              <a:t>，不可能再比</a:t>
            </a:r>
            <a:r>
              <a:rPr lang="en-US" altLang="zh-CN" dirty="0">
                <a:latin typeface="仿宋_GB2312" pitchFamily="49" charset="-122"/>
                <a:ea typeface="仿宋_GB2312" pitchFamily="49" charset="-122"/>
              </a:rPr>
              <a:t>4</a:t>
            </a:r>
            <a:r>
              <a:rPr lang="zh-CN" altLang="en-US" dirty="0">
                <a:latin typeface="仿宋_GB2312" pitchFamily="49" charset="-122"/>
                <a:ea typeface="仿宋_GB2312" pitchFamily="49" charset="-122"/>
              </a:rPr>
              <a:t>小，故</a:t>
            </a:r>
            <a:r>
              <a:rPr lang="en-US" altLang="zh-CN" dirty="0">
                <a:latin typeface="仿宋_GB2312" pitchFamily="49" charset="-122"/>
                <a:ea typeface="仿宋_GB2312" pitchFamily="49" charset="-122"/>
              </a:rPr>
              <a:t>C</a:t>
            </a:r>
            <a:r>
              <a:rPr lang="zh-CN" altLang="en-US" dirty="0">
                <a:latin typeface="仿宋_GB2312" pitchFamily="49" charset="-122"/>
                <a:ea typeface="仿宋_GB2312" pitchFamily="49" charset="-122"/>
              </a:rPr>
              <a:t>的</a:t>
            </a:r>
            <a:r>
              <a:rPr lang="en-US" altLang="zh-CN" dirty="0">
                <a:latin typeface="仿宋_GB2312" pitchFamily="49" charset="-122"/>
                <a:ea typeface="仿宋_GB2312" pitchFamily="49" charset="-122"/>
              </a:rPr>
              <a:t>α</a:t>
            </a:r>
            <a:r>
              <a:rPr lang="zh-CN" altLang="en-US" dirty="0">
                <a:latin typeface="仿宋_GB2312" pitchFamily="49" charset="-122"/>
                <a:ea typeface="仿宋_GB2312" pitchFamily="49" charset="-122"/>
              </a:rPr>
              <a:t>值为</a:t>
            </a:r>
            <a:r>
              <a:rPr lang="en-US" altLang="zh-CN" dirty="0">
                <a:latin typeface="仿宋_GB2312" pitchFamily="49" charset="-122"/>
                <a:ea typeface="仿宋_GB2312" pitchFamily="49" charset="-122"/>
              </a:rPr>
              <a:t>4</a:t>
            </a:r>
            <a:r>
              <a:rPr lang="zh-CN" altLang="en-US" dirty="0">
                <a:latin typeface="仿宋_GB2312" pitchFamily="49" charset="-122"/>
                <a:ea typeface="仿宋_GB2312" pitchFamily="49" charset="-122"/>
              </a:rPr>
              <a:t>。</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350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3511"/>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73510">
                                            <p:txEl>
                                              <p:pRg st="0" end="0"/>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7351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3509" grpId="0"/>
      <p:bldP spid="273511" grpId="0"/>
    </p:bld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1" name="Rectangle 2"/>
          <p:cNvSpPr>
            <a:spLocks noGrp="1" noChangeArrowheads="1"/>
          </p:cNvSpPr>
          <p:nvPr>
            <p:ph type="title"/>
          </p:nvPr>
        </p:nvSpPr>
        <p:spPr>
          <a:xfrm>
            <a:off x="457200" y="274638"/>
            <a:ext cx="8229600" cy="706437"/>
          </a:xfrm>
        </p:spPr>
        <p:txBody>
          <a:bodyPr/>
          <a:lstStyle/>
          <a:p>
            <a:pPr eaLnBrk="1" hangingPunct="1"/>
            <a:r>
              <a:rPr lang="zh-CN" altLang="en-US" sz="4000" smtClean="0">
                <a:solidFill>
                  <a:srgbClr val="0000CC"/>
                </a:solidFill>
              </a:rPr>
              <a:t>作 业</a:t>
            </a:r>
          </a:p>
        </p:txBody>
      </p:sp>
      <p:sp>
        <p:nvSpPr>
          <p:cNvPr id="160772" name="Rectangle 3"/>
          <p:cNvSpPr>
            <a:spLocks noGrp="1" noChangeArrowheads="1"/>
          </p:cNvSpPr>
          <p:nvPr>
            <p:ph type="body" sz="half" idx="1"/>
          </p:nvPr>
        </p:nvSpPr>
        <p:spPr>
          <a:xfrm>
            <a:off x="457200" y="1052513"/>
            <a:ext cx="8328025" cy="5329237"/>
          </a:xfrm>
        </p:spPr>
        <p:txBody>
          <a:bodyPr/>
          <a:lstStyle/>
          <a:p>
            <a:pPr eaLnBrk="1" hangingPunct="1"/>
            <a:r>
              <a:rPr lang="en-US" altLang="zh-CN" sz="2800" smtClean="0">
                <a:solidFill>
                  <a:srgbClr val="0000CC"/>
                </a:solidFill>
              </a:rPr>
              <a:t>4.14</a:t>
            </a:r>
            <a:endParaRPr lang="en-US" altLang="zh-CN" sz="2800" dirty="0" smtClean="0">
              <a:solidFill>
                <a:srgbClr val="0000CC"/>
              </a:solidFill>
            </a:endParaRPr>
          </a:p>
          <a:p>
            <a:pPr eaLnBrk="1" hangingPunct="1"/>
            <a:r>
              <a:rPr lang="en-US" altLang="zh-CN" sz="2800" dirty="0" smtClean="0">
                <a:solidFill>
                  <a:srgbClr val="0000CC"/>
                </a:solidFill>
              </a:rPr>
              <a:t>4.15</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83" name="Group 25"/>
          <p:cNvGrpSpPr>
            <a:grpSpLocks/>
          </p:cNvGrpSpPr>
          <p:nvPr/>
        </p:nvGrpSpPr>
        <p:grpSpPr bwMode="auto">
          <a:xfrm>
            <a:off x="3013075" y="2355850"/>
            <a:ext cx="3232150" cy="1187450"/>
            <a:chOff x="0" y="748"/>
            <a:chExt cx="2036" cy="748"/>
          </a:xfrm>
        </p:grpSpPr>
        <p:sp>
          <p:nvSpPr>
            <p:cNvPr id="20515" name="Rectangle 22"/>
            <p:cNvSpPr>
              <a:spLocks noChangeArrowheads="1"/>
            </p:cNvSpPr>
            <p:nvPr/>
          </p:nvSpPr>
          <p:spPr bwMode="auto">
            <a:xfrm>
              <a:off x="0" y="748"/>
              <a:ext cx="2036" cy="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zh-CN" altLang="en-US"/>
            </a:p>
          </p:txBody>
        </p:sp>
        <p:sp>
          <p:nvSpPr>
            <p:cNvPr id="20516" name="Rectangle 23"/>
            <p:cNvSpPr>
              <a:spLocks noChangeArrowheads="1"/>
            </p:cNvSpPr>
            <p:nvPr/>
          </p:nvSpPr>
          <p:spPr bwMode="auto">
            <a:xfrm>
              <a:off x="0" y="748"/>
              <a:ext cx="2036" cy="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kumimoji="1" lang="en-US" altLang="zh-CN" sz="1000">
                  <a:latin typeface="Times New Roman" pitchFamily="18" charset="0"/>
                </a:rPr>
                <a:t> </a:t>
              </a:r>
            </a:p>
            <a:p>
              <a:pPr algn="just" eaLnBrk="0" hangingPunct="0"/>
              <a:r>
                <a:rPr kumimoji="1" lang="en-US" altLang="zh-CN" sz="1000">
                  <a:latin typeface="Times New Roman" pitchFamily="18" charset="0"/>
                </a:rPr>
                <a:t> </a:t>
              </a:r>
            </a:p>
            <a:p>
              <a:pPr algn="just" eaLnBrk="0" hangingPunct="0"/>
              <a:r>
                <a:rPr kumimoji="1" lang="en-US" altLang="zh-CN" sz="1100">
                  <a:latin typeface="Times New Roman" pitchFamily="18" charset="0"/>
                </a:rPr>
                <a:t/>
              </a:r>
              <a:br>
                <a:rPr kumimoji="1" lang="en-US" altLang="zh-CN" sz="1100">
                  <a:latin typeface="Times New Roman" pitchFamily="18" charset="0"/>
                </a:rPr>
              </a:br>
              <a:endParaRPr kumimoji="1" lang="en-US" altLang="zh-CN" sz="1000">
                <a:latin typeface="Times New Roman" pitchFamily="18" charset="0"/>
              </a:endParaRPr>
            </a:p>
            <a:p>
              <a:pPr algn="just" eaLnBrk="0" hangingPunct="0"/>
              <a:r>
                <a:rPr kumimoji="1" lang="en-US" altLang="zh-CN" sz="1000">
                  <a:latin typeface="Times New Roman" pitchFamily="18" charset="0"/>
                </a:rPr>
                <a:t>  </a:t>
              </a:r>
              <a:endParaRPr kumimoji="1" lang="en-US" altLang="zh-CN" sz="2400">
                <a:latin typeface="Times New Roman" pitchFamily="18" charset="0"/>
              </a:endParaRPr>
            </a:p>
          </p:txBody>
        </p:sp>
      </p:grpSp>
      <p:sp>
        <p:nvSpPr>
          <p:cNvPr id="20484" name="Line 26"/>
          <p:cNvSpPr>
            <a:spLocks noChangeShapeType="1"/>
          </p:cNvSpPr>
          <p:nvPr/>
        </p:nvSpPr>
        <p:spPr bwMode="auto">
          <a:xfrm>
            <a:off x="914400" y="4343400"/>
            <a:ext cx="2438400" cy="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485" name="Rectangle 27"/>
          <p:cNvSpPr>
            <a:spLocks noChangeArrowheads="1"/>
          </p:cNvSpPr>
          <p:nvPr/>
        </p:nvSpPr>
        <p:spPr bwMode="auto">
          <a:xfrm>
            <a:off x="1219200" y="4191000"/>
            <a:ext cx="533400" cy="152400"/>
          </a:xfrm>
          <a:prstGeom prst="rect">
            <a:avLst/>
          </a:prstGeom>
          <a:noFill/>
          <a:ln w="9525">
            <a:solidFill>
              <a:srgbClr val="0000CC"/>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20486" name="Rectangle 28"/>
          <p:cNvSpPr>
            <a:spLocks noChangeArrowheads="1"/>
          </p:cNvSpPr>
          <p:nvPr/>
        </p:nvSpPr>
        <p:spPr bwMode="auto">
          <a:xfrm>
            <a:off x="1371600" y="4038600"/>
            <a:ext cx="228600" cy="152400"/>
          </a:xfrm>
          <a:prstGeom prst="rect">
            <a:avLst/>
          </a:prstGeom>
          <a:noFill/>
          <a:ln w="9525">
            <a:solidFill>
              <a:srgbClr val="0000CC"/>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20487" name="Line 30"/>
          <p:cNvSpPr>
            <a:spLocks noChangeShapeType="1"/>
          </p:cNvSpPr>
          <p:nvPr/>
        </p:nvSpPr>
        <p:spPr bwMode="auto">
          <a:xfrm flipV="1">
            <a:off x="1481138" y="3352800"/>
            <a:ext cx="0" cy="68580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488" name="Line 31"/>
          <p:cNvSpPr>
            <a:spLocks noChangeShapeType="1"/>
          </p:cNvSpPr>
          <p:nvPr/>
        </p:nvSpPr>
        <p:spPr bwMode="auto">
          <a:xfrm flipV="1">
            <a:off x="2133600" y="3352800"/>
            <a:ext cx="0" cy="99060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489" name="Line 32"/>
          <p:cNvSpPr>
            <a:spLocks noChangeShapeType="1"/>
          </p:cNvSpPr>
          <p:nvPr/>
        </p:nvSpPr>
        <p:spPr bwMode="auto">
          <a:xfrm flipV="1">
            <a:off x="2743200" y="3352800"/>
            <a:ext cx="0" cy="99060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490" name="Line 33"/>
          <p:cNvSpPr>
            <a:spLocks noChangeShapeType="1"/>
          </p:cNvSpPr>
          <p:nvPr/>
        </p:nvSpPr>
        <p:spPr bwMode="auto">
          <a:xfrm>
            <a:off x="3581400" y="4343400"/>
            <a:ext cx="2438400" cy="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491" name="Line 34"/>
          <p:cNvSpPr>
            <a:spLocks noChangeShapeType="1"/>
          </p:cNvSpPr>
          <p:nvPr/>
        </p:nvSpPr>
        <p:spPr bwMode="auto">
          <a:xfrm>
            <a:off x="6324600" y="4343400"/>
            <a:ext cx="2438400" cy="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492" name="Line 35"/>
          <p:cNvSpPr>
            <a:spLocks noChangeShapeType="1"/>
          </p:cNvSpPr>
          <p:nvPr/>
        </p:nvSpPr>
        <p:spPr bwMode="auto">
          <a:xfrm flipV="1">
            <a:off x="4038600" y="3352800"/>
            <a:ext cx="0" cy="99060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493" name="Line 36"/>
          <p:cNvSpPr>
            <a:spLocks noChangeShapeType="1"/>
          </p:cNvSpPr>
          <p:nvPr/>
        </p:nvSpPr>
        <p:spPr bwMode="auto">
          <a:xfrm flipV="1">
            <a:off x="5257800" y="3352800"/>
            <a:ext cx="0" cy="99060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494" name="Line 38"/>
          <p:cNvSpPr>
            <a:spLocks noChangeShapeType="1"/>
          </p:cNvSpPr>
          <p:nvPr/>
        </p:nvSpPr>
        <p:spPr bwMode="auto">
          <a:xfrm flipV="1">
            <a:off x="7315200" y="3352800"/>
            <a:ext cx="0" cy="99060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495" name="Line 39"/>
          <p:cNvSpPr>
            <a:spLocks noChangeShapeType="1"/>
          </p:cNvSpPr>
          <p:nvPr/>
        </p:nvSpPr>
        <p:spPr bwMode="auto">
          <a:xfrm flipV="1">
            <a:off x="6705600" y="3352800"/>
            <a:ext cx="0" cy="99060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496" name="Rectangle 40"/>
          <p:cNvSpPr>
            <a:spLocks noChangeArrowheads="1"/>
          </p:cNvSpPr>
          <p:nvPr/>
        </p:nvSpPr>
        <p:spPr bwMode="auto">
          <a:xfrm>
            <a:off x="4419600" y="4191000"/>
            <a:ext cx="533400" cy="152400"/>
          </a:xfrm>
          <a:prstGeom prst="rect">
            <a:avLst/>
          </a:prstGeom>
          <a:noFill/>
          <a:ln w="9525">
            <a:solidFill>
              <a:srgbClr val="0000CC"/>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20497" name="Rectangle 41"/>
          <p:cNvSpPr>
            <a:spLocks noChangeArrowheads="1"/>
          </p:cNvSpPr>
          <p:nvPr/>
        </p:nvSpPr>
        <p:spPr bwMode="auto">
          <a:xfrm>
            <a:off x="4572000" y="4038600"/>
            <a:ext cx="228600" cy="152400"/>
          </a:xfrm>
          <a:prstGeom prst="rect">
            <a:avLst/>
          </a:prstGeom>
          <a:noFill/>
          <a:ln w="9525">
            <a:solidFill>
              <a:srgbClr val="0000CC"/>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20498" name="Line 42"/>
          <p:cNvSpPr>
            <a:spLocks noChangeShapeType="1"/>
          </p:cNvSpPr>
          <p:nvPr/>
        </p:nvSpPr>
        <p:spPr bwMode="auto">
          <a:xfrm flipV="1">
            <a:off x="4681538" y="3352800"/>
            <a:ext cx="0" cy="68580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499" name="Rectangle 43"/>
          <p:cNvSpPr>
            <a:spLocks noChangeArrowheads="1"/>
          </p:cNvSpPr>
          <p:nvPr/>
        </p:nvSpPr>
        <p:spPr bwMode="auto">
          <a:xfrm>
            <a:off x="7696200" y="4191000"/>
            <a:ext cx="533400" cy="152400"/>
          </a:xfrm>
          <a:prstGeom prst="rect">
            <a:avLst/>
          </a:prstGeom>
          <a:noFill/>
          <a:ln w="9525">
            <a:solidFill>
              <a:srgbClr val="0000CC"/>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20500" name="Rectangle 44"/>
          <p:cNvSpPr>
            <a:spLocks noChangeArrowheads="1"/>
          </p:cNvSpPr>
          <p:nvPr/>
        </p:nvSpPr>
        <p:spPr bwMode="auto">
          <a:xfrm>
            <a:off x="7848600" y="4038600"/>
            <a:ext cx="228600" cy="152400"/>
          </a:xfrm>
          <a:prstGeom prst="rect">
            <a:avLst/>
          </a:prstGeom>
          <a:noFill/>
          <a:ln w="9525">
            <a:solidFill>
              <a:srgbClr val="0000CC"/>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20501" name="Line 45"/>
          <p:cNvSpPr>
            <a:spLocks noChangeShapeType="1"/>
          </p:cNvSpPr>
          <p:nvPr/>
        </p:nvSpPr>
        <p:spPr bwMode="auto">
          <a:xfrm flipV="1">
            <a:off x="7958138" y="3352800"/>
            <a:ext cx="0" cy="685800"/>
          </a:xfrm>
          <a:prstGeom prst="line">
            <a:avLst/>
          </a:prstGeom>
          <a:noFill/>
          <a:ln w="952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502" name="Text Box 47"/>
          <p:cNvSpPr txBox="1">
            <a:spLocks noChangeArrowheads="1"/>
          </p:cNvSpPr>
          <p:nvPr/>
        </p:nvSpPr>
        <p:spPr bwMode="auto">
          <a:xfrm>
            <a:off x="838200" y="3886200"/>
            <a:ext cx="381000"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50000"/>
              </a:lnSpc>
              <a:spcBef>
                <a:spcPct val="20000"/>
              </a:spcBef>
            </a:pPr>
            <a:r>
              <a:rPr kumimoji="1" lang="en-US" altLang="zh-CN" sz="2400">
                <a:solidFill>
                  <a:srgbClr val="0000CC"/>
                </a:solidFill>
                <a:latin typeface="Times New Roman" pitchFamily="18" charset="0"/>
              </a:rPr>
              <a:t>A</a:t>
            </a:r>
          </a:p>
          <a:p>
            <a:pPr eaLnBrk="1" hangingPunct="1">
              <a:lnSpc>
                <a:spcPct val="50000"/>
              </a:lnSpc>
              <a:spcBef>
                <a:spcPct val="20000"/>
              </a:spcBef>
            </a:pPr>
            <a:r>
              <a:rPr kumimoji="1" lang="en-US" altLang="zh-CN" sz="2400">
                <a:solidFill>
                  <a:srgbClr val="0000CC"/>
                </a:solidFill>
                <a:latin typeface="Times New Roman" pitchFamily="18" charset="0"/>
              </a:rPr>
              <a:t>B</a:t>
            </a:r>
          </a:p>
        </p:txBody>
      </p:sp>
      <p:sp>
        <p:nvSpPr>
          <p:cNvPr id="20503" name="Text Box 48"/>
          <p:cNvSpPr txBox="1">
            <a:spLocks noChangeArrowheads="1"/>
          </p:cNvSpPr>
          <p:nvPr/>
        </p:nvSpPr>
        <p:spPr bwMode="auto">
          <a:xfrm>
            <a:off x="4114800" y="3886200"/>
            <a:ext cx="381000"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50000"/>
              </a:lnSpc>
              <a:spcBef>
                <a:spcPct val="20000"/>
              </a:spcBef>
            </a:pPr>
            <a:r>
              <a:rPr kumimoji="1" lang="en-US" altLang="zh-CN" sz="2400">
                <a:solidFill>
                  <a:srgbClr val="0000CC"/>
                </a:solidFill>
                <a:latin typeface="Times New Roman" pitchFamily="18" charset="0"/>
              </a:rPr>
              <a:t>A</a:t>
            </a:r>
          </a:p>
          <a:p>
            <a:pPr eaLnBrk="1" hangingPunct="1">
              <a:lnSpc>
                <a:spcPct val="50000"/>
              </a:lnSpc>
              <a:spcBef>
                <a:spcPct val="20000"/>
              </a:spcBef>
            </a:pPr>
            <a:r>
              <a:rPr kumimoji="1" lang="en-US" altLang="zh-CN" sz="2400">
                <a:solidFill>
                  <a:srgbClr val="0000CC"/>
                </a:solidFill>
                <a:latin typeface="Times New Roman" pitchFamily="18" charset="0"/>
              </a:rPr>
              <a:t>B</a:t>
            </a:r>
          </a:p>
        </p:txBody>
      </p:sp>
      <p:sp>
        <p:nvSpPr>
          <p:cNvPr id="20504" name="Text Box 49"/>
          <p:cNvSpPr txBox="1">
            <a:spLocks noChangeArrowheads="1"/>
          </p:cNvSpPr>
          <p:nvPr/>
        </p:nvSpPr>
        <p:spPr bwMode="auto">
          <a:xfrm>
            <a:off x="7391400" y="3889375"/>
            <a:ext cx="381000"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50000"/>
              </a:lnSpc>
              <a:spcBef>
                <a:spcPct val="20000"/>
              </a:spcBef>
            </a:pPr>
            <a:r>
              <a:rPr kumimoji="1" lang="en-US" altLang="zh-CN" sz="2400">
                <a:solidFill>
                  <a:srgbClr val="0000CC"/>
                </a:solidFill>
                <a:latin typeface="Times New Roman" pitchFamily="18" charset="0"/>
              </a:rPr>
              <a:t>A</a:t>
            </a:r>
          </a:p>
          <a:p>
            <a:pPr eaLnBrk="1" hangingPunct="1">
              <a:lnSpc>
                <a:spcPct val="50000"/>
              </a:lnSpc>
              <a:spcBef>
                <a:spcPct val="20000"/>
              </a:spcBef>
            </a:pPr>
            <a:r>
              <a:rPr kumimoji="1" lang="en-US" altLang="zh-CN" sz="2400">
                <a:solidFill>
                  <a:srgbClr val="0000CC"/>
                </a:solidFill>
                <a:latin typeface="Times New Roman" pitchFamily="18" charset="0"/>
              </a:rPr>
              <a:t>B</a:t>
            </a:r>
          </a:p>
        </p:txBody>
      </p:sp>
      <p:sp>
        <p:nvSpPr>
          <p:cNvPr id="20505" name="Text Box 51"/>
          <p:cNvSpPr txBox="1">
            <a:spLocks noChangeArrowheads="1"/>
          </p:cNvSpPr>
          <p:nvPr/>
        </p:nvSpPr>
        <p:spPr bwMode="auto">
          <a:xfrm>
            <a:off x="1219200" y="4419600"/>
            <a:ext cx="1981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solidFill>
                  <a:srgbClr val="0000CC"/>
                </a:solidFill>
                <a:latin typeface="Times New Roman" pitchFamily="18" charset="0"/>
              </a:rPr>
              <a:t>  1      2      3</a:t>
            </a:r>
          </a:p>
        </p:txBody>
      </p:sp>
      <p:sp>
        <p:nvSpPr>
          <p:cNvPr id="20506" name="Text Box 52"/>
          <p:cNvSpPr txBox="1">
            <a:spLocks noChangeArrowheads="1"/>
          </p:cNvSpPr>
          <p:nvPr/>
        </p:nvSpPr>
        <p:spPr bwMode="auto">
          <a:xfrm>
            <a:off x="3743325" y="4437063"/>
            <a:ext cx="1981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solidFill>
                  <a:srgbClr val="0000CC"/>
                </a:solidFill>
                <a:latin typeface="Times New Roman" pitchFamily="18" charset="0"/>
              </a:rPr>
              <a:t>  1      2      3</a:t>
            </a:r>
          </a:p>
        </p:txBody>
      </p:sp>
      <p:sp>
        <p:nvSpPr>
          <p:cNvPr id="20507" name="Text Box 53"/>
          <p:cNvSpPr txBox="1">
            <a:spLocks noChangeArrowheads="1"/>
          </p:cNvSpPr>
          <p:nvPr/>
        </p:nvSpPr>
        <p:spPr bwMode="auto">
          <a:xfrm>
            <a:off x="6477000" y="4419600"/>
            <a:ext cx="1981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solidFill>
                  <a:srgbClr val="0000CC"/>
                </a:solidFill>
                <a:latin typeface="Times New Roman" pitchFamily="18" charset="0"/>
              </a:rPr>
              <a:t>  1      2      3</a:t>
            </a:r>
          </a:p>
        </p:txBody>
      </p:sp>
      <p:sp>
        <p:nvSpPr>
          <p:cNvPr id="20508" name="Text Box 55"/>
          <p:cNvSpPr txBox="1">
            <a:spLocks noChangeArrowheads="1"/>
          </p:cNvSpPr>
          <p:nvPr/>
        </p:nvSpPr>
        <p:spPr bwMode="auto">
          <a:xfrm>
            <a:off x="1692275" y="5661025"/>
            <a:ext cx="54006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zh-CN" altLang="en-US" sz="2400" b="1">
                <a:latin typeface="Times New Roman" pitchFamily="18" charset="0"/>
              </a:rPr>
              <a:t>二阶梵塔问题的初始状态和目标状态</a:t>
            </a:r>
          </a:p>
        </p:txBody>
      </p:sp>
      <p:sp>
        <p:nvSpPr>
          <p:cNvPr id="20509" name="Text Box 57"/>
          <p:cNvSpPr txBox="1">
            <a:spLocks noChangeArrowheads="1"/>
          </p:cNvSpPr>
          <p:nvPr/>
        </p:nvSpPr>
        <p:spPr bwMode="auto">
          <a:xfrm>
            <a:off x="684213" y="1557338"/>
            <a:ext cx="748982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zh-CN" altLang="en-US" sz="2400" b="1" dirty="0">
                <a:latin typeface="幼圆" pitchFamily="49" charset="-122"/>
                <a:ea typeface="幼圆" pitchFamily="49" charset="-122"/>
              </a:rPr>
              <a:t>问题的初始状态集合为</a:t>
            </a:r>
            <a:r>
              <a:rPr lang="en-US" altLang="zh-CN" sz="2400" b="1" dirty="0">
                <a:solidFill>
                  <a:srgbClr val="0000CC"/>
                </a:solidFill>
                <a:latin typeface="Times New Roman" pitchFamily="18" charset="0"/>
              </a:rPr>
              <a:t>S={S</a:t>
            </a:r>
            <a:r>
              <a:rPr lang="en-US" altLang="zh-CN" sz="2400" b="1" baseline="-25000" dirty="0">
                <a:solidFill>
                  <a:srgbClr val="0000CC"/>
                </a:solidFill>
                <a:latin typeface="Times New Roman" pitchFamily="18" charset="0"/>
              </a:rPr>
              <a:t>0</a:t>
            </a:r>
            <a:r>
              <a:rPr lang="en-US" altLang="zh-CN" sz="2400" b="1" dirty="0">
                <a:solidFill>
                  <a:srgbClr val="0000CC"/>
                </a:solidFill>
                <a:latin typeface="Times New Roman" pitchFamily="18" charset="0"/>
              </a:rPr>
              <a:t>}</a:t>
            </a:r>
          </a:p>
          <a:p>
            <a:pPr eaLnBrk="1" hangingPunct="1">
              <a:spcBef>
                <a:spcPct val="50000"/>
              </a:spcBef>
            </a:pPr>
            <a:r>
              <a:rPr lang="en-US" altLang="zh-CN" sz="2400" b="1" dirty="0">
                <a:solidFill>
                  <a:srgbClr val="006600"/>
                </a:solidFill>
                <a:latin typeface="Times New Roman" pitchFamily="18" charset="0"/>
              </a:rPr>
              <a:t>          </a:t>
            </a:r>
            <a:r>
              <a:rPr lang="zh-CN" altLang="en-US" sz="2400" b="1" dirty="0">
                <a:latin typeface="Times New Roman" pitchFamily="18" charset="0"/>
              </a:rPr>
              <a:t>目标状态集合</a:t>
            </a:r>
            <a:r>
              <a:rPr lang="zh-CN" altLang="en-US" sz="2400" b="1" dirty="0">
                <a:latin typeface="幼圆" pitchFamily="49" charset="-122"/>
                <a:ea typeface="幼圆" pitchFamily="49" charset="-122"/>
              </a:rPr>
              <a:t>为</a:t>
            </a:r>
            <a:r>
              <a:rPr lang="en-US" altLang="zh-CN" sz="2400" b="1" dirty="0">
                <a:solidFill>
                  <a:srgbClr val="0000CC"/>
                </a:solidFill>
                <a:latin typeface="Times New Roman" pitchFamily="18" charset="0"/>
              </a:rPr>
              <a:t>G={S</a:t>
            </a:r>
            <a:r>
              <a:rPr lang="en-US" altLang="zh-CN" sz="2400" b="1" baseline="-25000" dirty="0">
                <a:solidFill>
                  <a:srgbClr val="0000CC"/>
                </a:solidFill>
                <a:latin typeface="Times New Roman" pitchFamily="18" charset="0"/>
              </a:rPr>
              <a:t>4</a:t>
            </a:r>
            <a:r>
              <a:rPr lang="en-US" altLang="zh-CN" sz="2400" b="1" dirty="0">
                <a:solidFill>
                  <a:srgbClr val="0000CC"/>
                </a:solidFill>
                <a:latin typeface="Times New Roman" pitchFamily="18" charset="0"/>
              </a:rPr>
              <a:t>, </a:t>
            </a:r>
            <a:r>
              <a:rPr lang="en-US" altLang="zh-CN" sz="2400" b="1" dirty="0" smtClean="0">
                <a:solidFill>
                  <a:srgbClr val="0000CC"/>
                </a:solidFill>
                <a:latin typeface="Times New Roman" pitchFamily="18" charset="0"/>
              </a:rPr>
              <a:t>S</a:t>
            </a:r>
            <a:r>
              <a:rPr lang="en-US" altLang="zh-CN" sz="2400" b="1" baseline="-25000" dirty="0" smtClean="0">
                <a:solidFill>
                  <a:srgbClr val="0000CC"/>
                </a:solidFill>
                <a:latin typeface="Times New Roman" pitchFamily="18" charset="0"/>
              </a:rPr>
              <a:t>8</a:t>
            </a:r>
            <a:r>
              <a:rPr lang="en-US" altLang="zh-CN" sz="2400" b="1" dirty="0" smtClean="0">
                <a:solidFill>
                  <a:srgbClr val="0000CC"/>
                </a:solidFill>
                <a:latin typeface="Times New Roman" pitchFamily="18" charset="0"/>
              </a:rPr>
              <a:t>}</a:t>
            </a:r>
            <a:r>
              <a:rPr lang="en-US" altLang="zh-CN" dirty="0" smtClean="0">
                <a:latin typeface="Times New Roman" pitchFamily="18" charset="0"/>
              </a:rPr>
              <a:t> </a:t>
            </a:r>
            <a:endParaRPr lang="en-US" altLang="zh-CN" dirty="0">
              <a:latin typeface="Times New Roman" pitchFamily="18" charset="0"/>
            </a:endParaRPr>
          </a:p>
        </p:txBody>
      </p:sp>
      <p:sp>
        <p:nvSpPr>
          <p:cNvPr id="20510" name="Text Box 58"/>
          <p:cNvSpPr txBox="1">
            <a:spLocks noChangeArrowheads="1"/>
          </p:cNvSpPr>
          <p:nvPr/>
        </p:nvSpPr>
        <p:spPr bwMode="auto">
          <a:xfrm>
            <a:off x="647700" y="2636838"/>
            <a:ext cx="79200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zh-CN" altLang="en-US" sz="2400" b="1">
                <a:latin typeface="Times New Roman" pitchFamily="18" charset="0"/>
              </a:rPr>
              <a:t>初始状态</a:t>
            </a:r>
            <a:r>
              <a:rPr lang="en-US" altLang="zh-CN" sz="2400" b="1">
                <a:solidFill>
                  <a:srgbClr val="0000CC"/>
                </a:solidFill>
                <a:latin typeface="Times New Roman" pitchFamily="18" charset="0"/>
              </a:rPr>
              <a:t>S</a:t>
            </a:r>
            <a:r>
              <a:rPr lang="en-US" altLang="zh-CN" sz="2400" b="1" baseline="-25000">
                <a:solidFill>
                  <a:srgbClr val="0000CC"/>
                </a:solidFill>
                <a:latin typeface="Times New Roman" pitchFamily="18" charset="0"/>
              </a:rPr>
              <a:t>0</a:t>
            </a:r>
            <a:r>
              <a:rPr lang="zh-CN" altLang="en-US" sz="2400" b="1">
                <a:latin typeface="Times New Roman" pitchFamily="18" charset="0"/>
              </a:rPr>
              <a:t>和目标状态</a:t>
            </a:r>
            <a:r>
              <a:rPr lang="en-US" altLang="zh-CN" sz="2400" b="1">
                <a:solidFill>
                  <a:srgbClr val="0000CC"/>
                </a:solidFill>
                <a:latin typeface="Times New Roman" pitchFamily="18" charset="0"/>
              </a:rPr>
              <a:t>S</a:t>
            </a:r>
            <a:r>
              <a:rPr lang="en-US" altLang="zh-CN" sz="2400" b="1" baseline="-25000">
                <a:solidFill>
                  <a:srgbClr val="0000CC"/>
                </a:solidFill>
                <a:latin typeface="Times New Roman" pitchFamily="18" charset="0"/>
              </a:rPr>
              <a:t>4</a:t>
            </a:r>
            <a:r>
              <a:rPr lang="zh-CN" altLang="en-US" sz="2400" b="1">
                <a:solidFill>
                  <a:srgbClr val="0000CC"/>
                </a:solidFill>
                <a:latin typeface="Times New Roman" pitchFamily="18" charset="0"/>
              </a:rPr>
              <a:t>、</a:t>
            </a:r>
            <a:r>
              <a:rPr lang="en-US" altLang="zh-CN" sz="2400" b="1">
                <a:solidFill>
                  <a:srgbClr val="0000CC"/>
                </a:solidFill>
                <a:latin typeface="Times New Roman" pitchFamily="18" charset="0"/>
              </a:rPr>
              <a:t>S</a:t>
            </a:r>
            <a:r>
              <a:rPr lang="en-US" altLang="zh-CN" sz="2400" b="1" baseline="-25000">
                <a:solidFill>
                  <a:srgbClr val="0000CC"/>
                </a:solidFill>
                <a:latin typeface="Times New Roman" pitchFamily="18" charset="0"/>
              </a:rPr>
              <a:t>8</a:t>
            </a:r>
            <a:r>
              <a:rPr lang="zh-CN" altLang="en-US" sz="2400" b="1">
                <a:latin typeface="Times New Roman" pitchFamily="18" charset="0"/>
              </a:rPr>
              <a:t>如图所示 </a:t>
            </a:r>
          </a:p>
        </p:txBody>
      </p:sp>
      <p:sp>
        <p:nvSpPr>
          <p:cNvPr id="20511" name="Text Box 67"/>
          <p:cNvSpPr txBox="1">
            <a:spLocks noChangeArrowheads="1"/>
          </p:cNvSpPr>
          <p:nvPr/>
        </p:nvSpPr>
        <p:spPr bwMode="auto">
          <a:xfrm>
            <a:off x="1511300" y="5013325"/>
            <a:ext cx="111601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b="1">
                <a:solidFill>
                  <a:srgbClr val="0000CC"/>
                </a:solidFill>
                <a:latin typeface="Times New Roman" pitchFamily="18" charset="0"/>
              </a:rPr>
              <a:t>S</a:t>
            </a:r>
            <a:r>
              <a:rPr lang="en-US" altLang="zh-CN" b="1" baseline="-25000">
                <a:solidFill>
                  <a:srgbClr val="0000CC"/>
                </a:solidFill>
                <a:latin typeface="Times New Roman" pitchFamily="18" charset="0"/>
              </a:rPr>
              <a:t>0</a:t>
            </a:r>
            <a:r>
              <a:rPr lang="en-US" altLang="zh-CN" b="1">
                <a:solidFill>
                  <a:srgbClr val="0000CC"/>
                </a:solidFill>
                <a:latin typeface="Times New Roman" pitchFamily="18" charset="0"/>
              </a:rPr>
              <a:t>=(1, 1)</a:t>
            </a:r>
          </a:p>
        </p:txBody>
      </p:sp>
      <p:sp>
        <p:nvSpPr>
          <p:cNvPr id="20512" name="Text Box 68"/>
          <p:cNvSpPr txBox="1">
            <a:spLocks noChangeArrowheads="1"/>
          </p:cNvSpPr>
          <p:nvPr/>
        </p:nvSpPr>
        <p:spPr bwMode="auto">
          <a:xfrm>
            <a:off x="4103688" y="5013325"/>
            <a:ext cx="111601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b="1">
                <a:solidFill>
                  <a:srgbClr val="0000CC"/>
                </a:solidFill>
                <a:latin typeface="Times New Roman" pitchFamily="18" charset="0"/>
              </a:rPr>
              <a:t>S</a:t>
            </a:r>
            <a:r>
              <a:rPr lang="en-US" altLang="zh-CN" b="1" baseline="-25000">
                <a:solidFill>
                  <a:srgbClr val="0000CC"/>
                </a:solidFill>
                <a:latin typeface="Times New Roman" pitchFamily="18" charset="0"/>
              </a:rPr>
              <a:t>4</a:t>
            </a:r>
            <a:r>
              <a:rPr lang="en-US" altLang="zh-CN" b="1">
                <a:solidFill>
                  <a:srgbClr val="0000CC"/>
                </a:solidFill>
                <a:latin typeface="Times New Roman" pitchFamily="18" charset="0"/>
              </a:rPr>
              <a:t>=(2, 2)</a:t>
            </a:r>
          </a:p>
        </p:txBody>
      </p:sp>
      <p:sp>
        <p:nvSpPr>
          <p:cNvPr id="20513" name="Text Box 69"/>
          <p:cNvSpPr txBox="1">
            <a:spLocks noChangeArrowheads="1"/>
          </p:cNvSpPr>
          <p:nvPr/>
        </p:nvSpPr>
        <p:spPr bwMode="auto">
          <a:xfrm>
            <a:off x="6804025" y="5013325"/>
            <a:ext cx="11890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b="1">
                <a:solidFill>
                  <a:srgbClr val="0000CC"/>
                </a:solidFill>
                <a:latin typeface="Times New Roman" pitchFamily="18" charset="0"/>
              </a:rPr>
              <a:t>S</a:t>
            </a:r>
            <a:r>
              <a:rPr lang="en-US" altLang="zh-CN" b="1" baseline="-25000">
                <a:solidFill>
                  <a:srgbClr val="0000CC"/>
                </a:solidFill>
                <a:latin typeface="Times New Roman" pitchFamily="18" charset="0"/>
              </a:rPr>
              <a:t>8</a:t>
            </a:r>
            <a:r>
              <a:rPr lang="en-US" altLang="zh-CN" b="1">
                <a:solidFill>
                  <a:srgbClr val="0000CC"/>
                </a:solidFill>
                <a:latin typeface="Times New Roman" pitchFamily="18" charset="0"/>
              </a:rPr>
              <a:t>=(3, 3)</a:t>
            </a:r>
          </a:p>
        </p:txBody>
      </p:sp>
      <p:sp>
        <p:nvSpPr>
          <p:cNvPr id="20514" name="Text Box 70"/>
          <p:cNvSpPr txBox="1">
            <a:spLocks noChangeArrowheads="1"/>
          </p:cNvSpPr>
          <p:nvPr/>
        </p:nvSpPr>
        <p:spPr bwMode="auto">
          <a:xfrm>
            <a:off x="1079500" y="225425"/>
            <a:ext cx="7056438"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4400" b="1">
                <a:solidFill>
                  <a:schemeClr val="accent2"/>
                </a:solidFill>
                <a:latin typeface="方正姚体" pitchFamily="2" charset="-122"/>
                <a:ea typeface="方正姚体" pitchFamily="2" charset="-122"/>
              </a:rPr>
              <a:t>状态空间表示方法</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5" name="Rectangle 2"/>
          <p:cNvSpPr>
            <a:spLocks noGrp="1" noChangeArrowheads="1"/>
          </p:cNvSpPr>
          <p:nvPr>
            <p:ph type="title"/>
          </p:nvPr>
        </p:nvSpPr>
        <p:spPr>
          <a:xfrm>
            <a:off x="457200" y="274638"/>
            <a:ext cx="8229600" cy="706437"/>
          </a:xfrm>
        </p:spPr>
        <p:txBody>
          <a:bodyPr/>
          <a:lstStyle/>
          <a:p>
            <a:pPr eaLnBrk="1" hangingPunct="1"/>
            <a:r>
              <a:rPr lang="zh-CN" altLang="en-US" sz="4000" smtClean="0">
                <a:solidFill>
                  <a:srgbClr val="0000CC"/>
                </a:solidFill>
              </a:rPr>
              <a:t>练 习</a:t>
            </a:r>
          </a:p>
        </p:txBody>
      </p:sp>
      <p:sp>
        <p:nvSpPr>
          <p:cNvPr id="161796" name="Rectangle 3"/>
          <p:cNvSpPr>
            <a:spLocks noGrp="1" noChangeArrowheads="1"/>
          </p:cNvSpPr>
          <p:nvPr>
            <p:ph type="body" sz="half" idx="1"/>
          </p:nvPr>
        </p:nvSpPr>
        <p:spPr>
          <a:xfrm>
            <a:off x="457200" y="1052513"/>
            <a:ext cx="8328025" cy="5329237"/>
          </a:xfrm>
        </p:spPr>
        <p:txBody>
          <a:bodyPr/>
          <a:lstStyle/>
          <a:p>
            <a:pPr eaLnBrk="1" hangingPunct="1"/>
            <a:r>
              <a:rPr lang="zh-CN" altLang="en-US" sz="2400" dirty="0" smtClean="0">
                <a:solidFill>
                  <a:srgbClr val="0000CC"/>
                </a:solidFill>
              </a:rPr>
              <a:t>设有如下结构</a:t>
            </a:r>
            <a:r>
              <a:rPr lang="zh-CN" altLang="en-US" sz="2400" dirty="0" smtClean="0">
                <a:solidFill>
                  <a:srgbClr val="0000CC"/>
                </a:solidFill>
              </a:rPr>
              <a:t>的移动将牌游戏：</a:t>
            </a:r>
          </a:p>
          <a:p>
            <a:pPr eaLnBrk="1" hangingPunct="1"/>
            <a:endParaRPr lang="zh-CN" altLang="en-US" sz="2400" dirty="0" smtClean="0">
              <a:solidFill>
                <a:srgbClr val="0000CC"/>
              </a:solidFill>
            </a:endParaRPr>
          </a:p>
          <a:p>
            <a:pPr eaLnBrk="1" hangingPunct="1"/>
            <a:endParaRPr lang="zh-CN" altLang="en-US" sz="2400" dirty="0" smtClean="0">
              <a:solidFill>
                <a:srgbClr val="0000CC"/>
              </a:solidFill>
            </a:endParaRPr>
          </a:p>
          <a:p>
            <a:pPr eaLnBrk="1" hangingPunct="1"/>
            <a:endParaRPr lang="zh-CN" altLang="en-US" sz="2400" dirty="0" smtClean="0">
              <a:solidFill>
                <a:srgbClr val="0000CC"/>
              </a:solidFill>
            </a:endParaRPr>
          </a:p>
          <a:p>
            <a:pPr marL="400050" lvl="1" indent="0" eaLnBrk="1" hangingPunct="1">
              <a:buNone/>
            </a:pPr>
            <a:r>
              <a:rPr lang="zh-CN" altLang="en-US" sz="2000" dirty="0" smtClean="0">
                <a:solidFill>
                  <a:srgbClr val="0000CC"/>
                </a:solidFill>
              </a:rPr>
              <a:t>其中，</a:t>
            </a:r>
            <a:r>
              <a:rPr lang="en-US" altLang="zh-CN" sz="2000" dirty="0" smtClean="0">
                <a:solidFill>
                  <a:srgbClr val="0000CC"/>
                </a:solidFill>
              </a:rPr>
              <a:t>B</a:t>
            </a:r>
            <a:r>
              <a:rPr lang="zh-CN" altLang="en-US" sz="2000" dirty="0" smtClean="0">
                <a:solidFill>
                  <a:srgbClr val="0000CC"/>
                </a:solidFill>
              </a:rPr>
              <a:t>表示黑色将牌，</a:t>
            </a:r>
            <a:r>
              <a:rPr lang="en-US" altLang="zh-CN" sz="2000" dirty="0" smtClean="0">
                <a:solidFill>
                  <a:srgbClr val="0000CC"/>
                </a:solidFill>
              </a:rPr>
              <a:t>W</a:t>
            </a:r>
            <a:r>
              <a:rPr lang="zh-CN" altLang="en-US" sz="2000" dirty="0" smtClean="0">
                <a:solidFill>
                  <a:srgbClr val="0000CC"/>
                </a:solidFill>
              </a:rPr>
              <a:t>表是白色将牌，</a:t>
            </a:r>
            <a:r>
              <a:rPr lang="en-US" altLang="zh-CN" sz="2000" dirty="0" smtClean="0">
                <a:solidFill>
                  <a:srgbClr val="0000CC"/>
                </a:solidFill>
              </a:rPr>
              <a:t>E</a:t>
            </a:r>
            <a:r>
              <a:rPr lang="zh-CN" altLang="en-US" sz="2000" dirty="0" smtClean="0">
                <a:solidFill>
                  <a:srgbClr val="0000CC"/>
                </a:solidFill>
              </a:rPr>
              <a:t>表示空格。游戏的规定走法是：</a:t>
            </a:r>
          </a:p>
          <a:p>
            <a:pPr marL="400050" lvl="1" indent="0" eaLnBrk="1" hangingPunct="1">
              <a:buNone/>
            </a:pPr>
            <a:r>
              <a:rPr lang="zh-CN" altLang="en-US" sz="2000" dirty="0" smtClean="0">
                <a:solidFill>
                  <a:srgbClr val="0000CC"/>
                </a:solidFill>
              </a:rPr>
              <a:t>    </a:t>
            </a:r>
            <a:r>
              <a:rPr lang="en-US" altLang="zh-CN" sz="2000" dirty="0" smtClean="0">
                <a:solidFill>
                  <a:srgbClr val="0000CC"/>
                </a:solidFill>
              </a:rPr>
              <a:t>(1) </a:t>
            </a:r>
            <a:r>
              <a:rPr lang="zh-CN" altLang="en-US" sz="2000" dirty="0" smtClean="0">
                <a:solidFill>
                  <a:srgbClr val="0000CC"/>
                </a:solidFill>
              </a:rPr>
              <a:t>任意一个将牌可移入相邻的空格，规定其代价为</a:t>
            </a:r>
            <a:r>
              <a:rPr lang="en-US" altLang="zh-CN" sz="2000" dirty="0" smtClean="0">
                <a:solidFill>
                  <a:srgbClr val="0000CC"/>
                </a:solidFill>
              </a:rPr>
              <a:t>1</a:t>
            </a:r>
            <a:r>
              <a:rPr lang="zh-CN" altLang="en-US" sz="2000" dirty="0" smtClean="0">
                <a:solidFill>
                  <a:srgbClr val="0000CC"/>
                </a:solidFill>
              </a:rPr>
              <a:t>；</a:t>
            </a:r>
          </a:p>
          <a:p>
            <a:pPr marL="400050" lvl="1" indent="0" eaLnBrk="1" hangingPunct="1">
              <a:buNone/>
            </a:pPr>
            <a:r>
              <a:rPr lang="zh-CN" altLang="en-US" sz="2000" dirty="0" smtClean="0">
                <a:solidFill>
                  <a:srgbClr val="0000CC"/>
                </a:solidFill>
              </a:rPr>
              <a:t>    </a:t>
            </a:r>
            <a:r>
              <a:rPr lang="en-US" altLang="zh-CN" sz="2000" dirty="0" smtClean="0">
                <a:solidFill>
                  <a:srgbClr val="0000CC"/>
                </a:solidFill>
              </a:rPr>
              <a:t>(2) </a:t>
            </a:r>
            <a:r>
              <a:rPr lang="zh-CN" altLang="en-US" sz="2000" dirty="0" smtClean="0">
                <a:solidFill>
                  <a:srgbClr val="0000CC"/>
                </a:solidFill>
              </a:rPr>
              <a:t>任何一个将牌可相隔</a:t>
            </a:r>
            <a:r>
              <a:rPr lang="en-US" altLang="zh-CN" sz="2000" dirty="0" smtClean="0">
                <a:solidFill>
                  <a:srgbClr val="0000CC"/>
                </a:solidFill>
              </a:rPr>
              <a:t>1</a:t>
            </a:r>
            <a:r>
              <a:rPr lang="zh-CN" altLang="en-US" sz="2000" dirty="0" smtClean="0">
                <a:solidFill>
                  <a:srgbClr val="0000CC"/>
                </a:solidFill>
              </a:rPr>
              <a:t>个其它的将牌跳入空格，其代价为跳过将牌的数目加</a:t>
            </a:r>
            <a:r>
              <a:rPr lang="en-US" altLang="zh-CN" sz="2000" dirty="0" smtClean="0">
                <a:solidFill>
                  <a:srgbClr val="0000CC"/>
                </a:solidFill>
              </a:rPr>
              <a:t>1</a:t>
            </a:r>
            <a:r>
              <a:rPr lang="zh-CN" altLang="en-US" sz="2000" dirty="0" smtClean="0">
                <a:solidFill>
                  <a:srgbClr val="0000CC"/>
                </a:solidFill>
              </a:rPr>
              <a:t>。</a:t>
            </a:r>
          </a:p>
          <a:p>
            <a:pPr marL="400050" lvl="1" indent="0" eaLnBrk="1" hangingPunct="1">
              <a:buNone/>
            </a:pPr>
            <a:r>
              <a:rPr lang="zh-CN" altLang="en-US" sz="2000" dirty="0" smtClean="0">
                <a:solidFill>
                  <a:srgbClr val="0000CC"/>
                </a:solidFill>
              </a:rPr>
              <a:t>     游戏要达到的目标是把所有</a:t>
            </a:r>
            <a:r>
              <a:rPr lang="en-US" altLang="zh-CN" sz="2000" dirty="0" smtClean="0">
                <a:solidFill>
                  <a:srgbClr val="0000CC"/>
                </a:solidFill>
              </a:rPr>
              <a:t>W</a:t>
            </a:r>
            <a:r>
              <a:rPr lang="zh-CN" altLang="en-US" sz="2000" dirty="0" smtClean="0">
                <a:solidFill>
                  <a:srgbClr val="0000CC"/>
                </a:solidFill>
              </a:rPr>
              <a:t>都移到</a:t>
            </a:r>
            <a:r>
              <a:rPr lang="en-US" altLang="zh-CN" sz="2000" dirty="0" smtClean="0">
                <a:solidFill>
                  <a:srgbClr val="0000CC"/>
                </a:solidFill>
              </a:rPr>
              <a:t>B</a:t>
            </a:r>
            <a:r>
              <a:rPr lang="zh-CN" altLang="en-US" sz="2000" dirty="0" smtClean="0">
                <a:solidFill>
                  <a:srgbClr val="0000CC"/>
                </a:solidFill>
              </a:rPr>
              <a:t>的左边。对这个问题，请定义一个启发函数</a:t>
            </a:r>
            <a:r>
              <a:rPr lang="en-US" altLang="zh-CN" sz="2000" dirty="0" smtClean="0">
                <a:solidFill>
                  <a:srgbClr val="0000CC"/>
                </a:solidFill>
              </a:rPr>
              <a:t>h(n)</a:t>
            </a:r>
            <a:r>
              <a:rPr lang="zh-CN" altLang="en-US" sz="2000" dirty="0" smtClean="0">
                <a:solidFill>
                  <a:srgbClr val="0000CC"/>
                </a:solidFill>
              </a:rPr>
              <a:t>，并给出用这个启发函数产生的搜索树。</a:t>
            </a:r>
          </a:p>
        </p:txBody>
      </p:sp>
      <p:graphicFrame>
        <p:nvGraphicFramePr>
          <p:cNvPr id="368644" name="Group 4"/>
          <p:cNvGraphicFramePr>
            <a:graphicFrameLocks noGrp="1"/>
          </p:cNvGraphicFramePr>
          <p:nvPr>
            <p:ph sz="half" idx="2"/>
          </p:nvPr>
        </p:nvGraphicFramePr>
        <p:xfrm>
          <a:off x="2087563" y="1773238"/>
          <a:ext cx="3165475" cy="539750"/>
        </p:xfrm>
        <a:graphic>
          <a:graphicData uri="http://schemas.openxmlformats.org/drawingml/2006/table">
            <a:tbl>
              <a:tblPr/>
              <a:tblGrid>
                <a:gridCol w="633412"/>
                <a:gridCol w="631825"/>
                <a:gridCol w="635000"/>
                <a:gridCol w="631825"/>
                <a:gridCol w="633413"/>
              </a:tblGrid>
              <a:tr h="539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smtClean="0">
                          <a:ln>
                            <a:noFill/>
                          </a:ln>
                          <a:solidFill>
                            <a:srgbClr val="0000CC"/>
                          </a:solidFill>
                          <a:effectLst/>
                          <a:latin typeface="Arial" charset="0"/>
                          <a:ea typeface="宋体" charset="-122"/>
                        </a:rPr>
                        <a:t>B</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smtClean="0">
                          <a:ln>
                            <a:noFill/>
                          </a:ln>
                          <a:solidFill>
                            <a:srgbClr val="0000CC"/>
                          </a:solidFill>
                          <a:effectLst/>
                          <a:latin typeface="Arial" charset="0"/>
                          <a:ea typeface="宋体" charset="-122"/>
                        </a:rPr>
                        <a:t>B</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smtClean="0">
                          <a:ln>
                            <a:noFill/>
                          </a:ln>
                          <a:solidFill>
                            <a:srgbClr val="0000CC"/>
                          </a:solidFill>
                          <a:effectLst/>
                          <a:latin typeface="Arial" charset="0"/>
                          <a:ea typeface="宋体" charset="-122"/>
                        </a:rPr>
                        <a:t>W</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smtClean="0">
                          <a:ln>
                            <a:noFill/>
                          </a:ln>
                          <a:solidFill>
                            <a:srgbClr val="0000CC"/>
                          </a:solidFill>
                          <a:effectLst/>
                          <a:latin typeface="Arial" charset="0"/>
                          <a:ea typeface="宋体" charset="-122"/>
                        </a:rPr>
                        <a:t>W</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smtClean="0">
                          <a:ln>
                            <a:noFill/>
                          </a:ln>
                          <a:solidFill>
                            <a:srgbClr val="0000CC"/>
                          </a:solidFill>
                          <a:effectLst/>
                          <a:latin typeface="Arial" charset="0"/>
                          <a:ea typeface="宋体" charset="-122"/>
                        </a:rPr>
                        <a:t>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2818" name="灯片编号占位符 4"/>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fld id="{65D1BCAA-3A42-4E7B-B373-537E37F091DB}" type="slidenum">
              <a:rPr lang="en-US" altLang="zh-CN" smtClean="0"/>
              <a:pPr eaLnBrk="1" hangingPunct="1"/>
              <a:t>171</a:t>
            </a:fld>
            <a:endParaRPr lang="en-US" altLang="zh-CN" smtClean="0"/>
          </a:p>
        </p:txBody>
      </p:sp>
      <p:sp>
        <p:nvSpPr>
          <p:cNvPr id="162819" name="Rectangle 22"/>
          <p:cNvSpPr>
            <a:spLocks noChangeArrowheads="1"/>
          </p:cNvSpPr>
          <p:nvPr/>
        </p:nvSpPr>
        <p:spPr bwMode="auto">
          <a:xfrm>
            <a:off x="1187450" y="187603"/>
            <a:ext cx="709296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r>
              <a:rPr kumimoji="1" lang="zh-CN" altLang="en-US" dirty="0"/>
              <a:t>提示：</a:t>
            </a:r>
            <a:r>
              <a:rPr kumimoji="1" lang="zh-CN" altLang="en-US" b="1" dirty="0">
                <a:solidFill>
                  <a:srgbClr val="0000CC"/>
                </a:solidFill>
              </a:rPr>
              <a:t>设</a:t>
            </a:r>
            <a:r>
              <a:rPr kumimoji="1" lang="en-US" altLang="zh-CN" b="1" dirty="0">
                <a:solidFill>
                  <a:srgbClr val="0000CC"/>
                </a:solidFill>
              </a:rPr>
              <a:t>h(x)=</a:t>
            </a:r>
            <a:r>
              <a:rPr kumimoji="1" lang="zh-CN" altLang="en-US" b="1" dirty="0">
                <a:solidFill>
                  <a:srgbClr val="0000CC"/>
                </a:solidFill>
              </a:rPr>
              <a:t>每个</a:t>
            </a:r>
            <a:r>
              <a:rPr kumimoji="1" lang="en-US" altLang="zh-CN" b="1" dirty="0">
                <a:solidFill>
                  <a:srgbClr val="0000CC"/>
                </a:solidFill>
              </a:rPr>
              <a:t>W</a:t>
            </a:r>
            <a:r>
              <a:rPr kumimoji="1" lang="zh-CN" altLang="en-US" b="1" dirty="0">
                <a:solidFill>
                  <a:srgbClr val="0000CC"/>
                </a:solidFill>
              </a:rPr>
              <a:t>左边的</a:t>
            </a:r>
            <a:r>
              <a:rPr kumimoji="1" lang="en-US" altLang="zh-CN" b="1" dirty="0">
                <a:solidFill>
                  <a:srgbClr val="0000CC"/>
                </a:solidFill>
              </a:rPr>
              <a:t>B</a:t>
            </a:r>
            <a:r>
              <a:rPr kumimoji="1" lang="zh-CN" altLang="en-US" b="1" dirty="0">
                <a:solidFill>
                  <a:srgbClr val="0000CC"/>
                </a:solidFill>
              </a:rPr>
              <a:t>的</a:t>
            </a:r>
            <a:r>
              <a:rPr kumimoji="1" lang="zh-CN" altLang="en-US" b="1" dirty="0" smtClean="0">
                <a:solidFill>
                  <a:srgbClr val="0000CC"/>
                </a:solidFill>
              </a:rPr>
              <a:t>个数</a:t>
            </a:r>
            <a:r>
              <a:rPr kumimoji="1" lang="en-US" altLang="zh-CN" b="1" dirty="0" smtClean="0">
                <a:solidFill>
                  <a:srgbClr val="0000CC"/>
                </a:solidFill>
              </a:rPr>
              <a:t>*3</a:t>
            </a:r>
            <a:r>
              <a:rPr kumimoji="1" lang="zh-CN" altLang="en-US" b="1" dirty="0" smtClean="0">
                <a:solidFill>
                  <a:srgbClr val="0000CC"/>
                </a:solidFill>
              </a:rPr>
              <a:t>，</a:t>
            </a:r>
            <a:r>
              <a:rPr kumimoji="1" lang="en-US" altLang="zh-CN" b="1" dirty="0">
                <a:solidFill>
                  <a:srgbClr val="0000CC"/>
                </a:solidFill>
              </a:rPr>
              <a:t>f(x)=d(x</a:t>
            </a:r>
            <a:r>
              <a:rPr kumimoji="1" lang="en-US" altLang="zh-CN" b="1" dirty="0" smtClean="0">
                <a:solidFill>
                  <a:srgbClr val="0000CC"/>
                </a:solidFill>
              </a:rPr>
              <a:t>)+h(x</a:t>
            </a:r>
            <a:r>
              <a:rPr kumimoji="1" lang="en-US" altLang="zh-CN" b="1" dirty="0">
                <a:solidFill>
                  <a:srgbClr val="0000CC"/>
                </a:solidFill>
              </a:rPr>
              <a:t>)</a:t>
            </a:r>
            <a:r>
              <a:rPr kumimoji="1" lang="en-US" altLang="zh-CN" dirty="0"/>
              <a:t> </a:t>
            </a:r>
          </a:p>
        </p:txBody>
      </p:sp>
      <p:pic>
        <p:nvPicPr>
          <p:cNvPr id="366987" name="Picture 39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700" y="598488"/>
            <a:ext cx="7524750" cy="6240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5630924" y="2136551"/>
            <a:ext cx="1548172" cy="307777"/>
          </a:xfrm>
          <a:prstGeom prst="rect">
            <a:avLst/>
          </a:prstGeom>
          <a:solidFill>
            <a:schemeClr val="bg1"/>
          </a:solidFill>
        </p:spPr>
        <p:txBody>
          <a:bodyPr wrap="square" rtlCol="0">
            <a:spAutoFit/>
          </a:bodyPr>
          <a:lstStyle/>
          <a:p>
            <a:r>
              <a:rPr lang="en-US" altLang="zh-CN" sz="1400" dirty="0" smtClean="0">
                <a:latin typeface="Times New Roman" pitchFamily="18" charset="0"/>
                <a:cs typeface="Times New Roman" pitchFamily="18" charset="0"/>
              </a:rPr>
              <a:t>f(x) = 3+9=12</a:t>
            </a:r>
            <a:endParaRPr lang="zh-CN" altLang="en-US" sz="1400" dirty="0">
              <a:latin typeface="Times New Roman" pitchFamily="18" charset="0"/>
              <a:cs typeface="Times New Roman" pitchFamily="18" charset="0"/>
            </a:endParaRPr>
          </a:p>
        </p:txBody>
      </p:sp>
      <p:sp>
        <p:nvSpPr>
          <p:cNvPr id="6" name="TextBox 5"/>
          <p:cNvSpPr txBox="1"/>
          <p:nvPr/>
        </p:nvSpPr>
        <p:spPr>
          <a:xfrm>
            <a:off x="6984268" y="1340768"/>
            <a:ext cx="1548172" cy="307777"/>
          </a:xfrm>
          <a:prstGeom prst="rect">
            <a:avLst/>
          </a:prstGeom>
          <a:solidFill>
            <a:schemeClr val="bg1"/>
          </a:solidFill>
        </p:spPr>
        <p:txBody>
          <a:bodyPr wrap="square" rtlCol="0">
            <a:spAutoFit/>
          </a:bodyPr>
          <a:lstStyle/>
          <a:p>
            <a:r>
              <a:rPr lang="en-US" altLang="zh-CN" sz="1400" dirty="0" smtClean="0">
                <a:latin typeface="Times New Roman" pitchFamily="18" charset="0"/>
                <a:cs typeface="Times New Roman" pitchFamily="18" charset="0"/>
              </a:rPr>
              <a:t>f(x) = 2+12=14</a:t>
            </a:r>
            <a:endParaRPr lang="zh-CN" altLang="en-US" sz="1400" dirty="0">
              <a:latin typeface="Times New Roman" pitchFamily="18" charset="0"/>
              <a:cs typeface="Times New Roman" pitchFamily="18" charset="0"/>
            </a:endParaRPr>
          </a:p>
        </p:txBody>
      </p:sp>
      <p:sp>
        <p:nvSpPr>
          <p:cNvPr id="7" name="TextBox 6"/>
          <p:cNvSpPr txBox="1"/>
          <p:nvPr/>
        </p:nvSpPr>
        <p:spPr>
          <a:xfrm>
            <a:off x="5619464" y="2924944"/>
            <a:ext cx="1548172" cy="307777"/>
          </a:xfrm>
          <a:prstGeom prst="rect">
            <a:avLst/>
          </a:prstGeom>
          <a:solidFill>
            <a:schemeClr val="bg1"/>
          </a:solidFill>
        </p:spPr>
        <p:txBody>
          <a:bodyPr wrap="square" rtlCol="0">
            <a:spAutoFit/>
          </a:bodyPr>
          <a:lstStyle/>
          <a:p>
            <a:r>
              <a:rPr lang="en-US" altLang="zh-CN" sz="1400" dirty="0" smtClean="0">
                <a:latin typeface="Times New Roman" pitchFamily="18" charset="0"/>
                <a:cs typeface="Times New Roman" pitchFamily="18" charset="0"/>
              </a:rPr>
              <a:t>f(x) = 4+9=13</a:t>
            </a:r>
            <a:endParaRPr lang="zh-CN" altLang="en-US" sz="1400" dirty="0">
              <a:latin typeface="Times New Roman" pitchFamily="18" charset="0"/>
              <a:cs typeface="Times New Roman" pitchFamily="18" charset="0"/>
            </a:endParaRPr>
          </a:p>
        </p:txBody>
      </p:sp>
      <p:sp>
        <p:nvSpPr>
          <p:cNvPr id="8" name="TextBox 7"/>
          <p:cNvSpPr txBox="1"/>
          <p:nvPr/>
        </p:nvSpPr>
        <p:spPr>
          <a:xfrm>
            <a:off x="5630924" y="3805299"/>
            <a:ext cx="1548172" cy="307777"/>
          </a:xfrm>
          <a:prstGeom prst="rect">
            <a:avLst/>
          </a:prstGeom>
          <a:solidFill>
            <a:schemeClr val="bg1"/>
          </a:solidFill>
        </p:spPr>
        <p:txBody>
          <a:bodyPr wrap="square" rtlCol="0">
            <a:spAutoFit/>
          </a:bodyPr>
          <a:lstStyle/>
          <a:p>
            <a:r>
              <a:rPr lang="en-US" altLang="zh-CN" sz="1400" dirty="0" smtClean="0">
                <a:latin typeface="Times New Roman" pitchFamily="18" charset="0"/>
                <a:cs typeface="Times New Roman" pitchFamily="18" charset="0"/>
              </a:rPr>
              <a:t>f(x) = 6+6=12</a:t>
            </a:r>
            <a:endParaRPr lang="zh-CN" altLang="en-US" sz="1400" dirty="0">
              <a:latin typeface="Times New Roman" pitchFamily="18" charset="0"/>
              <a:cs typeface="Times New Roman" pitchFamily="18" charset="0"/>
            </a:endParaRPr>
          </a:p>
        </p:txBody>
      </p:sp>
      <p:sp>
        <p:nvSpPr>
          <p:cNvPr id="9" name="TextBox 8"/>
          <p:cNvSpPr txBox="1"/>
          <p:nvPr/>
        </p:nvSpPr>
        <p:spPr>
          <a:xfrm>
            <a:off x="5603812" y="4653136"/>
            <a:ext cx="1548172" cy="307777"/>
          </a:xfrm>
          <a:prstGeom prst="rect">
            <a:avLst/>
          </a:prstGeom>
          <a:solidFill>
            <a:schemeClr val="bg1"/>
          </a:solidFill>
        </p:spPr>
        <p:txBody>
          <a:bodyPr wrap="square" rtlCol="0">
            <a:spAutoFit/>
          </a:bodyPr>
          <a:lstStyle/>
          <a:p>
            <a:r>
              <a:rPr lang="en-US" altLang="zh-CN" sz="1400" dirty="0" smtClean="0">
                <a:latin typeface="Times New Roman" pitchFamily="18" charset="0"/>
                <a:cs typeface="Times New Roman" pitchFamily="18" charset="0"/>
              </a:rPr>
              <a:t>f(x) = 8+3=11</a:t>
            </a:r>
            <a:endParaRPr lang="zh-CN" altLang="en-US" sz="1400" dirty="0">
              <a:latin typeface="Times New Roman" pitchFamily="18" charset="0"/>
              <a:cs typeface="Times New Roman" pitchFamily="18" charset="0"/>
            </a:endParaRPr>
          </a:p>
        </p:txBody>
      </p:sp>
      <p:sp>
        <p:nvSpPr>
          <p:cNvPr id="10" name="TextBox 9"/>
          <p:cNvSpPr txBox="1"/>
          <p:nvPr/>
        </p:nvSpPr>
        <p:spPr>
          <a:xfrm>
            <a:off x="5616116" y="5548064"/>
            <a:ext cx="1548172" cy="307777"/>
          </a:xfrm>
          <a:prstGeom prst="rect">
            <a:avLst/>
          </a:prstGeom>
          <a:solidFill>
            <a:schemeClr val="bg1"/>
          </a:solidFill>
        </p:spPr>
        <p:txBody>
          <a:bodyPr wrap="square" rtlCol="0">
            <a:spAutoFit/>
          </a:bodyPr>
          <a:lstStyle/>
          <a:p>
            <a:r>
              <a:rPr lang="en-US" altLang="zh-CN" sz="1400" dirty="0" smtClean="0">
                <a:latin typeface="Times New Roman" pitchFamily="18" charset="0"/>
                <a:cs typeface="Times New Roman" pitchFamily="18" charset="0"/>
              </a:rPr>
              <a:t>f(x) = 9+3=12</a:t>
            </a:r>
            <a:endParaRPr lang="zh-CN" altLang="en-US" sz="1400" dirty="0">
              <a:latin typeface="Times New Roman" pitchFamily="18" charset="0"/>
              <a:cs typeface="Times New Roman" pitchFamily="18" charset="0"/>
            </a:endParaRPr>
          </a:p>
        </p:txBody>
      </p:sp>
      <p:sp>
        <p:nvSpPr>
          <p:cNvPr id="11" name="TextBox 10"/>
          <p:cNvSpPr txBox="1"/>
          <p:nvPr/>
        </p:nvSpPr>
        <p:spPr>
          <a:xfrm>
            <a:off x="5638576" y="6237312"/>
            <a:ext cx="1548172" cy="307777"/>
          </a:xfrm>
          <a:prstGeom prst="rect">
            <a:avLst/>
          </a:prstGeom>
          <a:solidFill>
            <a:schemeClr val="bg1"/>
          </a:solidFill>
        </p:spPr>
        <p:txBody>
          <a:bodyPr wrap="square" rtlCol="0">
            <a:spAutoFit/>
          </a:bodyPr>
          <a:lstStyle/>
          <a:p>
            <a:r>
              <a:rPr lang="en-US" altLang="zh-CN" sz="1400" dirty="0" smtClean="0">
                <a:latin typeface="Times New Roman" pitchFamily="18" charset="0"/>
                <a:cs typeface="Times New Roman" pitchFamily="18" charset="0"/>
              </a:rPr>
              <a:t>f(x) = 9+11=12</a:t>
            </a:r>
            <a:endParaRPr lang="zh-CN" altLang="en-US" sz="1400" dirty="0">
              <a:latin typeface="Times New Roman" pitchFamily="18" charset="0"/>
              <a:cs typeface="Times New Roman" pitchFamily="18" charset="0"/>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669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标题 1"/>
          <p:cNvSpPr>
            <a:spLocks noGrp="1"/>
          </p:cNvSpPr>
          <p:nvPr>
            <p:ph type="title"/>
          </p:nvPr>
        </p:nvSpPr>
        <p:spPr/>
        <p:txBody>
          <a:bodyPr/>
          <a:lstStyle/>
          <a:p>
            <a:endParaRPr lang="zh-CN" altLang="en-US" smtClean="0"/>
          </a:p>
        </p:txBody>
      </p:sp>
      <p:pic>
        <p:nvPicPr>
          <p:cNvPr id="120835" name="Picture 6" descr="j023400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14438" y="2286000"/>
            <a:ext cx="2857500" cy="2652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4714875" y="2643188"/>
            <a:ext cx="4071938" cy="1323975"/>
          </a:xfrm>
          <a:prstGeom prst="rect">
            <a:avLst/>
          </a:prstGeom>
          <a:noFill/>
        </p:spPr>
        <p:txBody>
          <a:bodyPr>
            <a:spAutoFit/>
          </a:bodyPr>
          <a:lstStyle/>
          <a:p>
            <a:pPr>
              <a:defRPr/>
            </a:pPr>
            <a:r>
              <a:rPr lang="en-US" altLang="zh-CN" sz="4000" b="1" dirty="0">
                <a:solidFill>
                  <a:srgbClr val="002EF0"/>
                </a:solidFill>
                <a:effectLst>
                  <a:outerShdw blurRad="38100" dist="38100" dir="2700000" algn="tl">
                    <a:srgbClr val="000000">
                      <a:alpha val="43137"/>
                    </a:srgbClr>
                  </a:outerShdw>
                </a:effectLst>
                <a:latin typeface="Comic Sans MS" pitchFamily="66" charset="0"/>
              </a:rPr>
              <a:t>Let’s move to </a:t>
            </a:r>
            <a:r>
              <a:rPr lang="en-US" altLang="zh-CN" sz="4000" b="1">
                <a:solidFill>
                  <a:srgbClr val="002EF0"/>
                </a:solidFill>
                <a:effectLst>
                  <a:outerShdw blurRad="38100" dist="38100" dir="2700000" algn="tl">
                    <a:srgbClr val="000000">
                      <a:alpha val="43137"/>
                    </a:srgbClr>
                  </a:outerShdw>
                </a:effectLst>
                <a:latin typeface="Comic Sans MS" pitchFamily="66" charset="0"/>
              </a:rPr>
              <a:t>Chapter </a:t>
            </a:r>
            <a:r>
              <a:rPr lang="en-US" altLang="zh-CN" sz="4000" b="1" dirty="0">
                <a:solidFill>
                  <a:srgbClr val="002EF0"/>
                </a:solidFill>
                <a:effectLst>
                  <a:outerShdw blurRad="38100" dist="38100" dir="2700000" algn="tl">
                    <a:srgbClr val="000000">
                      <a:alpha val="43137"/>
                    </a:srgbClr>
                  </a:outerShdw>
                </a:effectLst>
                <a:latin typeface="Comic Sans MS" pitchFamily="66" charset="0"/>
              </a:rPr>
              <a:t>5</a:t>
            </a:r>
            <a:endParaRPr lang="zh-CN" altLang="en-US" sz="4000" b="1" dirty="0">
              <a:solidFill>
                <a:srgbClr val="002EF0"/>
              </a:solidFill>
              <a:effectLst>
                <a:outerShdw blurRad="38100" dist="38100" dir="2700000" algn="tl">
                  <a:srgbClr val="000000">
                    <a:alpha val="43137"/>
                  </a:srgbClr>
                </a:outerShdw>
              </a:effectLst>
              <a:latin typeface="Comic Sans MS" pitchFamily="66" charset="0"/>
            </a:endParaRPr>
          </a:p>
        </p:txBody>
      </p:sp>
    </p:spTree>
    <p:extLst>
      <p:ext uri="{BB962C8B-B14F-4D97-AF65-F5344CB8AC3E}">
        <p14:creationId xmlns:p14="http://schemas.microsoft.com/office/powerpoint/2010/main" val="3103380918"/>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Text Box 4"/>
          <p:cNvSpPr txBox="1">
            <a:spLocks noChangeArrowheads="1"/>
          </p:cNvSpPr>
          <p:nvPr/>
        </p:nvSpPr>
        <p:spPr bwMode="auto">
          <a:xfrm>
            <a:off x="250825" y="1557338"/>
            <a:ext cx="8642350" cy="410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10000"/>
              </a:lnSpc>
              <a:spcBef>
                <a:spcPct val="25000"/>
              </a:spcBef>
            </a:pPr>
            <a:r>
              <a:rPr lang="zh-CN" altLang="en-US" sz="2400" b="1" dirty="0" smtClean="0">
                <a:latin typeface="Times New Roman"/>
                <a:ea typeface="幼圆" pitchFamily="49" charset="-122"/>
                <a:cs typeface="Times New Roman"/>
              </a:rPr>
              <a:t>操作</a:t>
            </a:r>
            <a:r>
              <a:rPr lang="zh-CN" altLang="en-US" sz="2400" b="1" dirty="0">
                <a:latin typeface="Times New Roman"/>
                <a:ea typeface="幼圆" pitchFamily="49" charset="-122"/>
                <a:cs typeface="Times New Roman"/>
              </a:rPr>
              <a:t>分别用</a:t>
            </a:r>
            <a:r>
              <a:rPr lang="en-US" altLang="zh-CN" sz="2400" b="1" dirty="0">
                <a:latin typeface="Times New Roman"/>
                <a:ea typeface="幼圆" pitchFamily="49" charset="-122"/>
                <a:cs typeface="Times New Roman"/>
              </a:rPr>
              <a:t>A(i, j)</a:t>
            </a:r>
            <a:r>
              <a:rPr lang="zh-CN" altLang="en-US" sz="2400" b="1" dirty="0">
                <a:latin typeface="Times New Roman"/>
                <a:ea typeface="幼圆" pitchFamily="49" charset="-122"/>
                <a:cs typeface="Times New Roman"/>
              </a:rPr>
              <a:t>和</a:t>
            </a:r>
            <a:r>
              <a:rPr lang="en-US" altLang="zh-CN" sz="2400" b="1" dirty="0">
                <a:latin typeface="Times New Roman"/>
                <a:ea typeface="幼圆" pitchFamily="49" charset="-122"/>
                <a:cs typeface="Times New Roman"/>
              </a:rPr>
              <a:t>B(i, j)</a:t>
            </a:r>
            <a:r>
              <a:rPr lang="zh-CN" altLang="en-US" sz="2400" b="1" dirty="0">
                <a:latin typeface="Times New Roman"/>
                <a:ea typeface="幼圆" pitchFamily="49" charset="-122"/>
                <a:cs typeface="Times New Roman"/>
              </a:rPr>
              <a:t>表示</a:t>
            </a:r>
          </a:p>
          <a:p>
            <a:pPr marL="800100" lvl="1" indent="-342900" eaLnBrk="1" hangingPunct="1">
              <a:lnSpc>
                <a:spcPct val="110000"/>
              </a:lnSpc>
              <a:spcBef>
                <a:spcPct val="25000"/>
              </a:spcBef>
              <a:buFont typeface="Arial" pitchFamily="34" charset="0"/>
              <a:buChar char="•"/>
            </a:pPr>
            <a:r>
              <a:rPr lang="en-US" altLang="zh-CN" sz="2200" b="1" dirty="0" smtClean="0">
                <a:latin typeface="Times New Roman"/>
                <a:ea typeface="仿宋_GB2312" pitchFamily="49" charset="-122"/>
                <a:cs typeface="Times New Roman"/>
              </a:rPr>
              <a:t>A(i</a:t>
            </a:r>
            <a:r>
              <a:rPr lang="en-US" altLang="zh-CN" sz="2200" b="1" dirty="0">
                <a:latin typeface="Times New Roman"/>
                <a:ea typeface="仿宋_GB2312" pitchFamily="49" charset="-122"/>
                <a:cs typeface="Times New Roman"/>
              </a:rPr>
              <a:t>, j)</a:t>
            </a:r>
            <a:r>
              <a:rPr lang="zh-CN" altLang="en-US" sz="2200" b="1" dirty="0">
                <a:latin typeface="Times New Roman"/>
                <a:ea typeface="仿宋_GB2312" pitchFamily="49" charset="-122"/>
                <a:cs typeface="Times New Roman"/>
              </a:rPr>
              <a:t>表示把金片</a:t>
            </a:r>
            <a:r>
              <a:rPr lang="en-US" altLang="zh-CN" sz="2200" b="1" dirty="0">
                <a:latin typeface="Times New Roman"/>
                <a:ea typeface="仿宋_GB2312" pitchFamily="49" charset="-122"/>
                <a:cs typeface="Times New Roman"/>
              </a:rPr>
              <a:t>A</a:t>
            </a:r>
            <a:r>
              <a:rPr lang="zh-CN" altLang="en-US" sz="2200" b="1" dirty="0">
                <a:latin typeface="Times New Roman"/>
                <a:ea typeface="仿宋_GB2312" pitchFamily="49" charset="-122"/>
                <a:cs typeface="Times New Roman"/>
              </a:rPr>
              <a:t>从第</a:t>
            </a:r>
            <a:r>
              <a:rPr lang="en-US" altLang="zh-CN" sz="2200" b="1" dirty="0">
                <a:latin typeface="Times New Roman"/>
                <a:ea typeface="仿宋_GB2312" pitchFamily="49" charset="-122"/>
                <a:cs typeface="Times New Roman"/>
              </a:rPr>
              <a:t>i</a:t>
            </a:r>
            <a:r>
              <a:rPr lang="zh-CN" altLang="en-US" sz="2200" b="1" dirty="0">
                <a:latin typeface="Times New Roman"/>
                <a:ea typeface="仿宋_GB2312" pitchFamily="49" charset="-122"/>
                <a:cs typeface="Times New Roman"/>
              </a:rPr>
              <a:t>号钢针移到</a:t>
            </a:r>
            <a:r>
              <a:rPr lang="en-US" altLang="zh-CN" sz="2200" b="1" dirty="0">
                <a:latin typeface="Times New Roman"/>
                <a:ea typeface="仿宋_GB2312" pitchFamily="49" charset="-122"/>
                <a:cs typeface="Times New Roman"/>
              </a:rPr>
              <a:t>j</a:t>
            </a:r>
            <a:r>
              <a:rPr lang="zh-CN" altLang="en-US" sz="2200" b="1" dirty="0">
                <a:latin typeface="Times New Roman"/>
                <a:ea typeface="仿宋_GB2312" pitchFamily="49" charset="-122"/>
                <a:cs typeface="Times New Roman"/>
              </a:rPr>
              <a:t>号钢针</a:t>
            </a:r>
            <a:r>
              <a:rPr lang="zh-CN" altLang="en-US" sz="2200" b="1" dirty="0" smtClean="0">
                <a:latin typeface="Times New Roman"/>
                <a:ea typeface="仿宋_GB2312" pitchFamily="49" charset="-122"/>
                <a:cs typeface="Times New Roman"/>
              </a:rPr>
              <a:t>上</a:t>
            </a:r>
            <a:endParaRPr lang="zh-CN" altLang="en-US" sz="2200" b="1" dirty="0">
              <a:latin typeface="Times New Roman"/>
              <a:ea typeface="仿宋_GB2312" pitchFamily="49" charset="-122"/>
              <a:cs typeface="Times New Roman"/>
            </a:endParaRPr>
          </a:p>
          <a:p>
            <a:pPr marL="800100" lvl="1" indent="-342900" eaLnBrk="1" hangingPunct="1">
              <a:lnSpc>
                <a:spcPct val="110000"/>
              </a:lnSpc>
              <a:spcBef>
                <a:spcPct val="25000"/>
              </a:spcBef>
              <a:buFont typeface="Arial" pitchFamily="34" charset="0"/>
              <a:buChar char="•"/>
            </a:pPr>
            <a:r>
              <a:rPr lang="en-US" altLang="zh-CN" sz="2200" b="1" dirty="0" smtClean="0">
                <a:latin typeface="Times New Roman"/>
                <a:ea typeface="仿宋_GB2312" pitchFamily="49" charset="-122"/>
                <a:cs typeface="Times New Roman"/>
              </a:rPr>
              <a:t>B(i</a:t>
            </a:r>
            <a:r>
              <a:rPr lang="en-US" altLang="zh-CN" sz="2200" b="1" dirty="0">
                <a:latin typeface="Times New Roman"/>
                <a:ea typeface="仿宋_GB2312" pitchFamily="49" charset="-122"/>
                <a:cs typeface="Times New Roman"/>
              </a:rPr>
              <a:t>, j)</a:t>
            </a:r>
            <a:r>
              <a:rPr lang="zh-CN" altLang="en-US" sz="2200" b="1" dirty="0">
                <a:latin typeface="Times New Roman"/>
                <a:ea typeface="仿宋_GB2312" pitchFamily="49" charset="-122"/>
                <a:cs typeface="Times New Roman"/>
              </a:rPr>
              <a:t>表示把金片</a:t>
            </a:r>
            <a:r>
              <a:rPr lang="en-US" altLang="zh-CN" sz="2200" b="1" dirty="0">
                <a:latin typeface="Times New Roman"/>
                <a:ea typeface="仿宋_GB2312" pitchFamily="49" charset="-122"/>
                <a:cs typeface="Times New Roman"/>
              </a:rPr>
              <a:t>B</a:t>
            </a:r>
            <a:r>
              <a:rPr lang="zh-CN" altLang="en-US" sz="2200" b="1" dirty="0">
                <a:latin typeface="Times New Roman"/>
                <a:ea typeface="仿宋_GB2312" pitchFamily="49" charset="-122"/>
                <a:cs typeface="Times New Roman"/>
              </a:rPr>
              <a:t>从第</a:t>
            </a:r>
            <a:r>
              <a:rPr lang="en-US" altLang="zh-CN" sz="2200" b="1" dirty="0">
                <a:latin typeface="Times New Roman"/>
                <a:ea typeface="仿宋_GB2312" pitchFamily="49" charset="-122"/>
                <a:cs typeface="Times New Roman"/>
              </a:rPr>
              <a:t>i</a:t>
            </a:r>
            <a:r>
              <a:rPr lang="zh-CN" altLang="en-US" sz="2200" b="1" dirty="0">
                <a:latin typeface="Times New Roman"/>
                <a:ea typeface="仿宋_GB2312" pitchFamily="49" charset="-122"/>
                <a:cs typeface="Times New Roman"/>
              </a:rPr>
              <a:t>号钢针一到第</a:t>
            </a:r>
            <a:r>
              <a:rPr lang="en-US" altLang="zh-CN" sz="2200" b="1" dirty="0">
                <a:latin typeface="Times New Roman"/>
                <a:ea typeface="仿宋_GB2312" pitchFamily="49" charset="-122"/>
                <a:cs typeface="Times New Roman"/>
              </a:rPr>
              <a:t>j</a:t>
            </a:r>
            <a:r>
              <a:rPr lang="zh-CN" altLang="en-US" sz="2200" b="1" dirty="0">
                <a:latin typeface="Times New Roman"/>
                <a:ea typeface="仿宋_GB2312" pitchFamily="49" charset="-122"/>
                <a:cs typeface="Times New Roman"/>
              </a:rPr>
              <a:t>号钢针</a:t>
            </a:r>
            <a:r>
              <a:rPr lang="zh-CN" altLang="en-US" sz="2200" b="1" dirty="0" smtClean="0">
                <a:latin typeface="Times New Roman"/>
                <a:ea typeface="仿宋_GB2312" pitchFamily="49" charset="-122"/>
                <a:cs typeface="Times New Roman"/>
              </a:rPr>
              <a:t>上</a:t>
            </a:r>
            <a:endParaRPr lang="en-US" altLang="zh-CN" sz="2200" b="1" dirty="0" smtClean="0">
              <a:latin typeface="Times New Roman"/>
              <a:ea typeface="仿宋_GB2312" pitchFamily="49" charset="-122"/>
              <a:cs typeface="Times New Roman"/>
            </a:endParaRPr>
          </a:p>
          <a:p>
            <a:pPr marL="800100" lvl="1" indent="-342900" eaLnBrk="1" hangingPunct="1">
              <a:lnSpc>
                <a:spcPct val="110000"/>
              </a:lnSpc>
              <a:spcBef>
                <a:spcPct val="25000"/>
              </a:spcBef>
              <a:buFont typeface="Arial" pitchFamily="34" charset="0"/>
              <a:buChar char="•"/>
            </a:pPr>
            <a:endParaRPr lang="en-US" altLang="zh-CN" sz="2200" b="1" dirty="0" smtClean="0">
              <a:latin typeface="Times New Roman"/>
              <a:ea typeface="仿宋_GB2312" pitchFamily="49" charset="-122"/>
              <a:cs typeface="Times New Roman"/>
            </a:endParaRPr>
          </a:p>
          <a:p>
            <a:pPr eaLnBrk="1" hangingPunct="1">
              <a:lnSpc>
                <a:spcPct val="110000"/>
              </a:lnSpc>
              <a:spcBef>
                <a:spcPct val="25000"/>
              </a:spcBef>
            </a:pPr>
            <a:r>
              <a:rPr lang="zh-CN" altLang="en-US" sz="2400" b="1" dirty="0" smtClean="0">
                <a:latin typeface="Times New Roman"/>
                <a:ea typeface="幼圆" pitchFamily="49" charset="-122"/>
                <a:cs typeface="Times New Roman"/>
              </a:rPr>
              <a:t>共有</a:t>
            </a:r>
            <a:r>
              <a:rPr lang="en-US" altLang="zh-CN" sz="2400" b="1" dirty="0">
                <a:latin typeface="Times New Roman"/>
                <a:ea typeface="幼圆" pitchFamily="49" charset="-122"/>
                <a:cs typeface="Times New Roman"/>
              </a:rPr>
              <a:t>12</a:t>
            </a:r>
            <a:r>
              <a:rPr lang="zh-CN" altLang="en-US" sz="2400" b="1" dirty="0">
                <a:latin typeface="Times New Roman"/>
                <a:ea typeface="幼圆" pitchFamily="49" charset="-122"/>
                <a:cs typeface="Times New Roman"/>
              </a:rPr>
              <a:t>种操作，它们分别是：</a:t>
            </a:r>
          </a:p>
          <a:p>
            <a:pPr eaLnBrk="1" hangingPunct="1">
              <a:lnSpc>
                <a:spcPct val="110000"/>
              </a:lnSpc>
              <a:spcBef>
                <a:spcPct val="25000"/>
              </a:spcBef>
            </a:pPr>
            <a:r>
              <a:rPr lang="en-US" altLang="zh-CN" sz="2000" b="1" dirty="0" smtClean="0">
                <a:latin typeface="Times New Roman"/>
                <a:ea typeface="幼圆" pitchFamily="49" charset="-122"/>
                <a:cs typeface="Times New Roman"/>
              </a:rPr>
              <a:t>	A(1</a:t>
            </a:r>
            <a:r>
              <a:rPr lang="en-US" altLang="zh-CN" sz="2000" b="1" dirty="0">
                <a:latin typeface="Times New Roman"/>
                <a:ea typeface="幼圆" pitchFamily="49" charset="-122"/>
                <a:cs typeface="Times New Roman"/>
              </a:rPr>
              <a:t>, 2)   A(1, 3)   A(2, 1)   A(2, 3)   A(3, 1)   A(3, 2)  </a:t>
            </a:r>
          </a:p>
          <a:p>
            <a:pPr eaLnBrk="1" hangingPunct="1">
              <a:lnSpc>
                <a:spcPct val="110000"/>
              </a:lnSpc>
              <a:spcBef>
                <a:spcPct val="25000"/>
              </a:spcBef>
            </a:pPr>
            <a:r>
              <a:rPr lang="en-US" altLang="zh-CN" sz="2000" b="1" dirty="0" smtClean="0">
                <a:latin typeface="Times New Roman"/>
                <a:ea typeface="幼圆" pitchFamily="49" charset="-122"/>
                <a:cs typeface="Times New Roman"/>
              </a:rPr>
              <a:t>	B(1</a:t>
            </a:r>
            <a:r>
              <a:rPr lang="en-US" altLang="zh-CN" sz="2000" b="1" dirty="0">
                <a:latin typeface="Times New Roman"/>
                <a:ea typeface="幼圆" pitchFamily="49" charset="-122"/>
                <a:cs typeface="Times New Roman"/>
              </a:rPr>
              <a:t>, 2)   B(1, 3)    B(2, 1)   B(2, 3)   B(3, 1)    B(3, 2) </a:t>
            </a:r>
          </a:p>
          <a:p>
            <a:pPr eaLnBrk="1" hangingPunct="1">
              <a:lnSpc>
                <a:spcPct val="110000"/>
              </a:lnSpc>
              <a:spcBef>
                <a:spcPct val="25000"/>
              </a:spcBef>
            </a:pPr>
            <a:r>
              <a:rPr lang="zh-CN" altLang="en-US" sz="2400" b="1" dirty="0" smtClean="0">
                <a:latin typeface="Times New Roman"/>
                <a:ea typeface="幼圆" pitchFamily="49" charset="-122"/>
                <a:cs typeface="Times New Roman"/>
              </a:rPr>
              <a:t>根据</a:t>
            </a:r>
            <a:r>
              <a:rPr lang="zh-CN" altLang="en-US" sz="2400" b="1" dirty="0">
                <a:latin typeface="Times New Roman"/>
                <a:ea typeface="幼圆" pitchFamily="49" charset="-122"/>
                <a:cs typeface="Times New Roman"/>
              </a:rPr>
              <a:t>上述</a:t>
            </a:r>
            <a:r>
              <a:rPr lang="en-US" altLang="zh-CN" sz="2400" b="1" dirty="0">
                <a:latin typeface="Times New Roman"/>
                <a:ea typeface="幼圆" pitchFamily="49" charset="-122"/>
                <a:cs typeface="Times New Roman"/>
              </a:rPr>
              <a:t>9</a:t>
            </a:r>
            <a:r>
              <a:rPr lang="zh-CN" altLang="en-US" sz="2400" b="1" dirty="0">
                <a:latin typeface="Times New Roman"/>
                <a:ea typeface="幼圆" pitchFamily="49" charset="-122"/>
                <a:cs typeface="Times New Roman"/>
              </a:rPr>
              <a:t>种可能的状态和</a:t>
            </a:r>
            <a:r>
              <a:rPr lang="en-US" altLang="zh-CN" sz="2400" b="1" dirty="0">
                <a:latin typeface="Times New Roman"/>
                <a:ea typeface="幼圆" pitchFamily="49" charset="-122"/>
                <a:cs typeface="Times New Roman"/>
              </a:rPr>
              <a:t>12</a:t>
            </a:r>
            <a:r>
              <a:rPr lang="zh-CN" altLang="en-US" sz="2400" b="1" dirty="0">
                <a:latin typeface="Times New Roman"/>
                <a:ea typeface="幼圆" pitchFamily="49" charset="-122"/>
                <a:cs typeface="Times New Roman"/>
              </a:rPr>
              <a:t>种操作，可构成二阶梵塔问题的状态空间图，如下图所示。</a:t>
            </a:r>
          </a:p>
        </p:txBody>
      </p:sp>
      <p:sp>
        <p:nvSpPr>
          <p:cNvPr id="21508" name="Text Box 5"/>
          <p:cNvSpPr txBox="1">
            <a:spLocks noChangeArrowheads="1"/>
          </p:cNvSpPr>
          <p:nvPr/>
        </p:nvSpPr>
        <p:spPr bwMode="auto">
          <a:xfrm>
            <a:off x="1079500" y="225425"/>
            <a:ext cx="7056438"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4400" b="1">
                <a:solidFill>
                  <a:schemeClr val="accent2"/>
                </a:solidFill>
                <a:latin typeface="方正姚体" pitchFamily="2" charset="-122"/>
                <a:ea typeface="方正姚体" pitchFamily="2" charset="-122"/>
              </a:rPr>
              <a:t>状态空间表示方法</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Oval 2"/>
          <p:cNvSpPr>
            <a:spLocks noChangeArrowheads="1"/>
          </p:cNvSpPr>
          <p:nvPr/>
        </p:nvSpPr>
        <p:spPr bwMode="auto">
          <a:xfrm>
            <a:off x="3581400" y="838200"/>
            <a:ext cx="1219200" cy="457200"/>
          </a:xfrm>
          <a:prstGeom prst="ellipse">
            <a:avLst/>
          </a:prstGeom>
          <a:noFill/>
          <a:ln w="9525">
            <a:solidFill>
              <a:srgbClr val="0000CC"/>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22532" name="Oval 3"/>
          <p:cNvSpPr>
            <a:spLocks noChangeArrowheads="1"/>
          </p:cNvSpPr>
          <p:nvPr/>
        </p:nvSpPr>
        <p:spPr bwMode="auto">
          <a:xfrm>
            <a:off x="2514600" y="1752600"/>
            <a:ext cx="1219200" cy="457200"/>
          </a:xfrm>
          <a:prstGeom prst="ellipse">
            <a:avLst/>
          </a:prstGeom>
          <a:noFill/>
          <a:ln w="9525">
            <a:solidFill>
              <a:srgbClr val="0000CC"/>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22533" name="Oval 4"/>
          <p:cNvSpPr>
            <a:spLocks noChangeArrowheads="1"/>
          </p:cNvSpPr>
          <p:nvPr/>
        </p:nvSpPr>
        <p:spPr bwMode="auto">
          <a:xfrm>
            <a:off x="4800600" y="1676400"/>
            <a:ext cx="1219200" cy="457200"/>
          </a:xfrm>
          <a:prstGeom prst="ellipse">
            <a:avLst/>
          </a:prstGeom>
          <a:noFill/>
          <a:ln w="9525">
            <a:solidFill>
              <a:srgbClr val="0000CC"/>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22534" name="Oval 5"/>
          <p:cNvSpPr>
            <a:spLocks noChangeArrowheads="1"/>
          </p:cNvSpPr>
          <p:nvPr/>
        </p:nvSpPr>
        <p:spPr bwMode="auto">
          <a:xfrm>
            <a:off x="1828800" y="2743200"/>
            <a:ext cx="1219200" cy="457200"/>
          </a:xfrm>
          <a:prstGeom prst="ellipse">
            <a:avLst/>
          </a:prstGeom>
          <a:noFill/>
          <a:ln w="9525">
            <a:solidFill>
              <a:srgbClr val="0000CC"/>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22535" name="Oval 6"/>
          <p:cNvSpPr>
            <a:spLocks noChangeArrowheads="1"/>
          </p:cNvSpPr>
          <p:nvPr/>
        </p:nvSpPr>
        <p:spPr bwMode="auto">
          <a:xfrm>
            <a:off x="5562600" y="2590800"/>
            <a:ext cx="1219200" cy="457200"/>
          </a:xfrm>
          <a:prstGeom prst="ellipse">
            <a:avLst/>
          </a:prstGeom>
          <a:noFill/>
          <a:ln w="9525">
            <a:solidFill>
              <a:srgbClr val="0000CC"/>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22536" name="Oval 7"/>
          <p:cNvSpPr>
            <a:spLocks noChangeArrowheads="1"/>
          </p:cNvSpPr>
          <p:nvPr/>
        </p:nvSpPr>
        <p:spPr bwMode="auto">
          <a:xfrm>
            <a:off x="990600" y="3733800"/>
            <a:ext cx="1219200" cy="457200"/>
          </a:xfrm>
          <a:prstGeom prst="ellipse">
            <a:avLst/>
          </a:prstGeom>
          <a:noFill/>
          <a:ln w="9525">
            <a:solidFill>
              <a:srgbClr val="0000CC"/>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22537" name="Oval 8"/>
          <p:cNvSpPr>
            <a:spLocks noChangeArrowheads="1"/>
          </p:cNvSpPr>
          <p:nvPr/>
        </p:nvSpPr>
        <p:spPr bwMode="auto">
          <a:xfrm>
            <a:off x="3048000" y="3657600"/>
            <a:ext cx="1219200" cy="457200"/>
          </a:xfrm>
          <a:prstGeom prst="ellipse">
            <a:avLst/>
          </a:prstGeom>
          <a:noFill/>
          <a:ln w="9525">
            <a:solidFill>
              <a:srgbClr val="0000CC"/>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22538" name="Oval 9"/>
          <p:cNvSpPr>
            <a:spLocks noChangeArrowheads="1"/>
          </p:cNvSpPr>
          <p:nvPr/>
        </p:nvSpPr>
        <p:spPr bwMode="auto">
          <a:xfrm>
            <a:off x="5029200" y="3581400"/>
            <a:ext cx="1219200" cy="457200"/>
          </a:xfrm>
          <a:prstGeom prst="ellipse">
            <a:avLst/>
          </a:prstGeom>
          <a:noFill/>
          <a:ln w="9525">
            <a:solidFill>
              <a:srgbClr val="0000CC"/>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22539" name="Oval 10"/>
          <p:cNvSpPr>
            <a:spLocks noChangeArrowheads="1"/>
          </p:cNvSpPr>
          <p:nvPr/>
        </p:nvSpPr>
        <p:spPr bwMode="auto">
          <a:xfrm>
            <a:off x="6781800" y="3505200"/>
            <a:ext cx="1219200" cy="457200"/>
          </a:xfrm>
          <a:prstGeom prst="ellipse">
            <a:avLst/>
          </a:prstGeom>
          <a:noFill/>
          <a:ln w="9525">
            <a:solidFill>
              <a:srgbClr val="0000CC"/>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22540" name="Line 11"/>
          <p:cNvSpPr>
            <a:spLocks noChangeShapeType="1"/>
          </p:cNvSpPr>
          <p:nvPr/>
        </p:nvSpPr>
        <p:spPr bwMode="auto">
          <a:xfrm flipH="1">
            <a:off x="3048000" y="1219200"/>
            <a:ext cx="609600" cy="533400"/>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2541" name="Line 12"/>
          <p:cNvSpPr>
            <a:spLocks noChangeShapeType="1"/>
          </p:cNvSpPr>
          <p:nvPr/>
        </p:nvSpPr>
        <p:spPr bwMode="auto">
          <a:xfrm flipV="1">
            <a:off x="3429000" y="1295400"/>
            <a:ext cx="533400" cy="457200"/>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2542" name="Line 13"/>
          <p:cNvSpPr>
            <a:spLocks noChangeShapeType="1"/>
          </p:cNvSpPr>
          <p:nvPr/>
        </p:nvSpPr>
        <p:spPr bwMode="auto">
          <a:xfrm flipH="1">
            <a:off x="2209800" y="2209800"/>
            <a:ext cx="609600" cy="533400"/>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2543" name="Line 14"/>
          <p:cNvSpPr>
            <a:spLocks noChangeShapeType="1"/>
          </p:cNvSpPr>
          <p:nvPr/>
        </p:nvSpPr>
        <p:spPr bwMode="auto">
          <a:xfrm flipV="1">
            <a:off x="2590800" y="2286000"/>
            <a:ext cx="533400" cy="457200"/>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2544" name="Line 15"/>
          <p:cNvSpPr>
            <a:spLocks noChangeShapeType="1"/>
          </p:cNvSpPr>
          <p:nvPr/>
        </p:nvSpPr>
        <p:spPr bwMode="auto">
          <a:xfrm flipH="1">
            <a:off x="1433513" y="3186113"/>
            <a:ext cx="609600" cy="533400"/>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2545" name="Line 16"/>
          <p:cNvSpPr>
            <a:spLocks noChangeShapeType="1"/>
          </p:cNvSpPr>
          <p:nvPr/>
        </p:nvSpPr>
        <p:spPr bwMode="auto">
          <a:xfrm flipV="1">
            <a:off x="1828800" y="3276600"/>
            <a:ext cx="533400" cy="457200"/>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2546" name="Line 17"/>
          <p:cNvSpPr>
            <a:spLocks noChangeShapeType="1"/>
          </p:cNvSpPr>
          <p:nvPr/>
        </p:nvSpPr>
        <p:spPr bwMode="auto">
          <a:xfrm>
            <a:off x="4800600" y="1143000"/>
            <a:ext cx="685800" cy="533400"/>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2547" name="Line 18"/>
          <p:cNvSpPr>
            <a:spLocks noChangeShapeType="1"/>
          </p:cNvSpPr>
          <p:nvPr/>
        </p:nvSpPr>
        <p:spPr bwMode="auto">
          <a:xfrm flipH="1" flipV="1">
            <a:off x="4586288" y="1271588"/>
            <a:ext cx="519112" cy="404812"/>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2548" name="Line 19"/>
          <p:cNvSpPr>
            <a:spLocks noChangeShapeType="1"/>
          </p:cNvSpPr>
          <p:nvPr/>
        </p:nvSpPr>
        <p:spPr bwMode="auto">
          <a:xfrm>
            <a:off x="5791200" y="2085975"/>
            <a:ext cx="685800" cy="533400"/>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2549" name="Line 20"/>
          <p:cNvSpPr>
            <a:spLocks noChangeShapeType="1"/>
          </p:cNvSpPr>
          <p:nvPr/>
        </p:nvSpPr>
        <p:spPr bwMode="auto">
          <a:xfrm flipH="1" flipV="1">
            <a:off x="5486400" y="2133600"/>
            <a:ext cx="519113" cy="404813"/>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2550" name="Line 21"/>
          <p:cNvSpPr>
            <a:spLocks noChangeShapeType="1"/>
          </p:cNvSpPr>
          <p:nvPr/>
        </p:nvSpPr>
        <p:spPr bwMode="auto">
          <a:xfrm>
            <a:off x="6705600" y="2971800"/>
            <a:ext cx="685800" cy="533400"/>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2551" name="Line 22"/>
          <p:cNvSpPr>
            <a:spLocks noChangeShapeType="1"/>
          </p:cNvSpPr>
          <p:nvPr/>
        </p:nvSpPr>
        <p:spPr bwMode="auto">
          <a:xfrm flipH="1" flipV="1">
            <a:off x="6400800" y="3048000"/>
            <a:ext cx="519113" cy="404813"/>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2552" name="Line 23"/>
          <p:cNvSpPr>
            <a:spLocks noChangeShapeType="1"/>
          </p:cNvSpPr>
          <p:nvPr/>
        </p:nvSpPr>
        <p:spPr bwMode="auto">
          <a:xfrm flipH="1">
            <a:off x="3581400" y="1828800"/>
            <a:ext cx="1219200" cy="0"/>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2553" name="Line 24"/>
          <p:cNvSpPr>
            <a:spLocks noChangeShapeType="1"/>
          </p:cNvSpPr>
          <p:nvPr/>
        </p:nvSpPr>
        <p:spPr bwMode="auto">
          <a:xfrm>
            <a:off x="3733800" y="2057400"/>
            <a:ext cx="1219200" cy="0"/>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2554" name="Line 25"/>
          <p:cNvSpPr>
            <a:spLocks noChangeShapeType="1"/>
          </p:cNvSpPr>
          <p:nvPr/>
        </p:nvSpPr>
        <p:spPr bwMode="auto">
          <a:xfrm>
            <a:off x="3048000" y="3048000"/>
            <a:ext cx="685800" cy="609600"/>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2555" name="Line 26"/>
          <p:cNvSpPr>
            <a:spLocks noChangeShapeType="1"/>
          </p:cNvSpPr>
          <p:nvPr/>
        </p:nvSpPr>
        <p:spPr bwMode="auto">
          <a:xfrm flipH="1" flipV="1">
            <a:off x="2843213" y="3171825"/>
            <a:ext cx="509587" cy="485775"/>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2556" name="Line 27"/>
          <p:cNvSpPr>
            <a:spLocks noChangeShapeType="1"/>
          </p:cNvSpPr>
          <p:nvPr/>
        </p:nvSpPr>
        <p:spPr bwMode="auto">
          <a:xfrm flipH="1">
            <a:off x="5410200" y="2971800"/>
            <a:ext cx="381000" cy="609600"/>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2557" name="Line 28"/>
          <p:cNvSpPr>
            <a:spLocks noChangeShapeType="1"/>
          </p:cNvSpPr>
          <p:nvPr/>
        </p:nvSpPr>
        <p:spPr bwMode="auto">
          <a:xfrm flipV="1">
            <a:off x="5729288" y="3048000"/>
            <a:ext cx="304800" cy="533400"/>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2558" name="Line 29"/>
          <p:cNvSpPr>
            <a:spLocks noChangeShapeType="1"/>
          </p:cNvSpPr>
          <p:nvPr/>
        </p:nvSpPr>
        <p:spPr bwMode="auto">
          <a:xfrm flipH="1">
            <a:off x="2057400" y="3810000"/>
            <a:ext cx="990600" cy="0"/>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2559" name="Line 30"/>
          <p:cNvSpPr>
            <a:spLocks noChangeShapeType="1"/>
          </p:cNvSpPr>
          <p:nvPr/>
        </p:nvSpPr>
        <p:spPr bwMode="auto">
          <a:xfrm>
            <a:off x="2190750" y="4038600"/>
            <a:ext cx="914400" cy="0"/>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2560" name="Line 31"/>
          <p:cNvSpPr>
            <a:spLocks noChangeShapeType="1"/>
          </p:cNvSpPr>
          <p:nvPr/>
        </p:nvSpPr>
        <p:spPr bwMode="auto">
          <a:xfrm flipH="1">
            <a:off x="4114800" y="3733800"/>
            <a:ext cx="914400" cy="0"/>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2561" name="Line 32"/>
          <p:cNvSpPr>
            <a:spLocks noChangeShapeType="1"/>
          </p:cNvSpPr>
          <p:nvPr/>
        </p:nvSpPr>
        <p:spPr bwMode="auto">
          <a:xfrm>
            <a:off x="4267200" y="3962400"/>
            <a:ext cx="838200" cy="0"/>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2562" name="Line 33"/>
          <p:cNvSpPr>
            <a:spLocks noChangeShapeType="1"/>
          </p:cNvSpPr>
          <p:nvPr/>
        </p:nvSpPr>
        <p:spPr bwMode="auto">
          <a:xfrm flipH="1">
            <a:off x="6019800" y="3657600"/>
            <a:ext cx="762000" cy="0"/>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2563" name="Line 34"/>
          <p:cNvSpPr>
            <a:spLocks noChangeShapeType="1"/>
          </p:cNvSpPr>
          <p:nvPr/>
        </p:nvSpPr>
        <p:spPr bwMode="auto">
          <a:xfrm>
            <a:off x="6172200" y="3914775"/>
            <a:ext cx="838200" cy="0"/>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2564" name="Text Box 39"/>
          <p:cNvSpPr txBox="1">
            <a:spLocks noChangeArrowheads="1"/>
          </p:cNvSpPr>
          <p:nvPr/>
        </p:nvSpPr>
        <p:spPr bwMode="auto">
          <a:xfrm>
            <a:off x="827088" y="4292600"/>
            <a:ext cx="770572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solidFill>
                  <a:srgbClr val="0000CC"/>
                </a:solidFill>
                <a:latin typeface="Times New Roman" pitchFamily="18" charset="0"/>
              </a:rPr>
              <a:t>(3,3)                        (1,3)                    (1,2)                (2,2)</a:t>
            </a:r>
          </a:p>
          <a:p>
            <a:pPr eaLnBrk="1" hangingPunct="1">
              <a:spcBef>
                <a:spcPct val="50000"/>
              </a:spcBef>
            </a:pPr>
            <a:r>
              <a:rPr kumimoji="1" lang="en-US" altLang="zh-CN" sz="2400" b="1">
                <a:solidFill>
                  <a:srgbClr val="0000CC"/>
                </a:solidFill>
                <a:latin typeface="幼圆" pitchFamily="49" charset="-122"/>
                <a:ea typeface="幼圆" pitchFamily="49" charset="-122"/>
              </a:rPr>
              <a:t>              </a:t>
            </a:r>
            <a:r>
              <a:rPr kumimoji="1" lang="zh-CN" altLang="en-US" sz="2400" b="1">
                <a:solidFill>
                  <a:srgbClr val="0000CC"/>
                </a:solidFill>
                <a:latin typeface="幼圆" pitchFamily="49" charset="-122"/>
                <a:ea typeface="幼圆" pitchFamily="49" charset="-122"/>
              </a:rPr>
              <a:t>二阶梵塔的状态空间图</a:t>
            </a:r>
          </a:p>
        </p:txBody>
      </p:sp>
      <p:sp>
        <p:nvSpPr>
          <p:cNvPr id="22565" name="Text Box 40"/>
          <p:cNvSpPr txBox="1">
            <a:spLocks noChangeArrowheads="1"/>
          </p:cNvSpPr>
          <p:nvPr/>
        </p:nvSpPr>
        <p:spPr bwMode="auto">
          <a:xfrm>
            <a:off x="250825" y="5445125"/>
            <a:ext cx="864235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20000"/>
              </a:spcBef>
            </a:pPr>
            <a:r>
              <a:rPr lang="zh-CN" altLang="en-US" sz="2000" b="1" dirty="0" smtClean="0">
                <a:solidFill>
                  <a:srgbClr val="0000CC"/>
                </a:solidFill>
                <a:latin typeface="幼圆" pitchFamily="49" charset="-122"/>
                <a:ea typeface="幼圆" pitchFamily="49" charset="-122"/>
              </a:rPr>
              <a:t>从初始结点</a:t>
            </a:r>
            <a:r>
              <a:rPr lang="en-US" altLang="zh-CN" sz="2000" b="1" dirty="0" smtClean="0">
                <a:solidFill>
                  <a:srgbClr val="0000CC"/>
                </a:solidFill>
                <a:latin typeface="幼圆" pitchFamily="49" charset="-122"/>
                <a:ea typeface="幼圆" pitchFamily="49" charset="-122"/>
              </a:rPr>
              <a:t>(</a:t>
            </a:r>
            <a:r>
              <a:rPr lang="en-US" altLang="zh-CN" sz="2000" b="1" dirty="0">
                <a:solidFill>
                  <a:srgbClr val="0000CC"/>
                </a:solidFill>
                <a:latin typeface="幼圆" pitchFamily="49" charset="-122"/>
                <a:ea typeface="幼圆" pitchFamily="49" charset="-122"/>
              </a:rPr>
              <a:t>1, 1)</a:t>
            </a:r>
            <a:r>
              <a:rPr lang="zh-CN" altLang="en-US" sz="2000" b="1" dirty="0">
                <a:solidFill>
                  <a:srgbClr val="0000CC"/>
                </a:solidFill>
                <a:latin typeface="幼圆" pitchFamily="49" charset="-122"/>
                <a:ea typeface="幼圆" pitchFamily="49" charset="-122"/>
              </a:rPr>
              <a:t>到</a:t>
            </a:r>
            <a:r>
              <a:rPr lang="zh-CN" altLang="en-US" sz="2000" b="1" dirty="0" smtClean="0">
                <a:solidFill>
                  <a:srgbClr val="0000CC"/>
                </a:solidFill>
                <a:latin typeface="幼圆" pitchFamily="49" charset="-122"/>
                <a:ea typeface="幼圆" pitchFamily="49" charset="-122"/>
              </a:rPr>
              <a:t>目标结点</a:t>
            </a:r>
            <a:r>
              <a:rPr lang="en-US" altLang="zh-CN" sz="2000" b="1" dirty="0" smtClean="0">
                <a:solidFill>
                  <a:srgbClr val="0000CC"/>
                </a:solidFill>
                <a:latin typeface="幼圆" pitchFamily="49" charset="-122"/>
                <a:ea typeface="幼圆" pitchFamily="49" charset="-122"/>
              </a:rPr>
              <a:t>(</a:t>
            </a:r>
            <a:r>
              <a:rPr lang="en-US" altLang="zh-CN" sz="2000" b="1" dirty="0">
                <a:solidFill>
                  <a:srgbClr val="0000CC"/>
                </a:solidFill>
                <a:latin typeface="幼圆" pitchFamily="49" charset="-122"/>
                <a:ea typeface="幼圆" pitchFamily="49" charset="-122"/>
              </a:rPr>
              <a:t>2, 2)</a:t>
            </a:r>
            <a:r>
              <a:rPr lang="zh-CN" altLang="en-US" sz="2000" b="1" dirty="0">
                <a:solidFill>
                  <a:srgbClr val="0000CC"/>
                </a:solidFill>
                <a:latin typeface="幼圆" pitchFamily="49" charset="-122"/>
                <a:ea typeface="幼圆" pitchFamily="49" charset="-122"/>
              </a:rPr>
              <a:t>及</a:t>
            </a:r>
            <a:r>
              <a:rPr lang="en-US" altLang="zh-CN" sz="2000" b="1" dirty="0">
                <a:solidFill>
                  <a:srgbClr val="0000CC"/>
                </a:solidFill>
                <a:latin typeface="幼圆" pitchFamily="49" charset="-122"/>
                <a:ea typeface="幼圆" pitchFamily="49" charset="-122"/>
              </a:rPr>
              <a:t>(3, 3)</a:t>
            </a:r>
            <a:r>
              <a:rPr lang="zh-CN" altLang="en-US" sz="2000" b="1" dirty="0">
                <a:solidFill>
                  <a:srgbClr val="0000CC"/>
                </a:solidFill>
                <a:latin typeface="幼圆" pitchFamily="49" charset="-122"/>
                <a:ea typeface="幼圆" pitchFamily="49" charset="-122"/>
              </a:rPr>
              <a:t>的任何一条路径都是问题的一个解。其中，最短的路径长度是</a:t>
            </a:r>
            <a:r>
              <a:rPr lang="en-US" altLang="zh-CN" sz="2000" b="1" dirty="0">
                <a:solidFill>
                  <a:srgbClr val="0000CC"/>
                </a:solidFill>
                <a:latin typeface="幼圆" pitchFamily="49" charset="-122"/>
                <a:ea typeface="幼圆" pitchFamily="49" charset="-122"/>
              </a:rPr>
              <a:t>3</a:t>
            </a:r>
            <a:r>
              <a:rPr lang="zh-CN" altLang="en-US" sz="2000" b="1" dirty="0">
                <a:solidFill>
                  <a:srgbClr val="0000CC"/>
                </a:solidFill>
                <a:latin typeface="幼圆" pitchFamily="49" charset="-122"/>
                <a:ea typeface="幼圆" pitchFamily="49" charset="-122"/>
              </a:rPr>
              <a:t>，它由</a:t>
            </a:r>
            <a:r>
              <a:rPr lang="en-US" altLang="zh-CN" sz="2000" b="1" dirty="0">
                <a:solidFill>
                  <a:srgbClr val="0000CC"/>
                </a:solidFill>
                <a:latin typeface="幼圆" pitchFamily="49" charset="-122"/>
                <a:ea typeface="幼圆" pitchFamily="49" charset="-122"/>
              </a:rPr>
              <a:t>3</a:t>
            </a:r>
            <a:r>
              <a:rPr lang="zh-CN" altLang="en-US" sz="2000" b="1" dirty="0">
                <a:solidFill>
                  <a:srgbClr val="0000CC"/>
                </a:solidFill>
                <a:latin typeface="幼圆" pitchFamily="49" charset="-122"/>
                <a:ea typeface="幼圆" pitchFamily="49" charset="-122"/>
              </a:rPr>
              <a:t>个操作组成。例如，从 </a:t>
            </a:r>
            <a:r>
              <a:rPr lang="en-US" altLang="zh-CN" sz="2000" b="1" dirty="0">
                <a:solidFill>
                  <a:srgbClr val="0000CC"/>
                </a:solidFill>
                <a:latin typeface="幼圆" pitchFamily="49" charset="-122"/>
                <a:ea typeface="幼圆" pitchFamily="49" charset="-122"/>
              </a:rPr>
              <a:t>(1, 1)</a:t>
            </a:r>
            <a:r>
              <a:rPr lang="zh-CN" altLang="en-US" sz="2000" b="1" dirty="0">
                <a:solidFill>
                  <a:srgbClr val="0000CC"/>
                </a:solidFill>
                <a:latin typeface="幼圆" pitchFamily="49" charset="-122"/>
                <a:ea typeface="幼圆" pitchFamily="49" charset="-122"/>
              </a:rPr>
              <a:t>开始，通过使用操作</a:t>
            </a:r>
            <a:r>
              <a:rPr lang="en-US" altLang="zh-CN" sz="2000" b="1" dirty="0">
                <a:solidFill>
                  <a:srgbClr val="0000CC"/>
                </a:solidFill>
                <a:latin typeface="幼圆" pitchFamily="49" charset="-122"/>
                <a:ea typeface="幼圆" pitchFamily="49" charset="-122"/>
              </a:rPr>
              <a:t>A(1, 3)</a:t>
            </a:r>
            <a:r>
              <a:rPr lang="zh-CN" altLang="en-US" sz="2000" b="1" dirty="0">
                <a:solidFill>
                  <a:srgbClr val="0000CC"/>
                </a:solidFill>
                <a:latin typeface="幼圆" pitchFamily="49" charset="-122"/>
                <a:ea typeface="幼圆" pitchFamily="49" charset="-122"/>
              </a:rPr>
              <a:t>、</a:t>
            </a:r>
            <a:r>
              <a:rPr lang="en-US" altLang="zh-CN" sz="2000" b="1" dirty="0">
                <a:solidFill>
                  <a:srgbClr val="0000CC"/>
                </a:solidFill>
                <a:latin typeface="幼圆" pitchFamily="49" charset="-122"/>
                <a:ea typeface="幼圆" pitchFamily="49" charset="-122"/>
              </a:rPr>
              <a:t>B(1, 2)</a:t>
            </a:r>
            <a:r>
              <a:rPr lang="zh-CN" altLang="en-US" sz="2000" b="1" dirty="0">
                <a:solidFill>
                  <a:srgbClr val="0000CC"/>
                </a:solidFill>
                <a:latin typeface="幼圆" pitchFamily="49" charset="-122"/>
                <a:ea typeface="幼圆" pitchFamily="49" charset="-122"/>
              </a:rPr>
              <a:t>及</a:t>
            </a:r>
            <a:r>
              <a:rPr lang="en-US" altLang="zh-CN" sz="2000" b="1" dirty="0">
                <a:solidFill>
                  <a:srgbClr val="0000CC"/>
                </a:solidFill>
                <a:latin typeface="幼圆" pitchFamily="49" charset="-122"/>
                <a:ea typeface="幼圆" pitchFamily="49" charset="-122"/>
              </a:rPr>
              <a:t>A(3, 2)</a:t>
            </a:r>
            <a:r>
              <a:rPr lang="zh-CN" altLang="en-US" sz="2000" b="1" dirty="0">
                <a:solidFill>
                  <a:srgbClr val="0000CC"/>
                </a:solidFill>
                <a:latin typeface="幼圆" pitchFamily="49" charset="-122"/>
                <a:ea typeface="幼圆" pitchFamily="49" charset="-122"/>
              </a:rPr>
              <a:t>，可到达 </a:t>
            </a:r>
            <a:r>
              <a:rPr lang="en-US" altLang="zh-CN" sz="2000" b="1" dirty="0">
                <a:solidFill>
                  <a:srgbClr val="0000CC"/>
                </a:solidFill>
                <a:latin typeface="幼圆" pitchFamily="49" charset="-122"/>
                <a:ea typeface="幼圆" pitchFamily="49" charset="-122"/>
              </a:rPr>
              <a:t>(3, 3)</a:t>
            </a:r>
            <a:r>
              <a:rPr lang="zh-CN" altLang="en-US" sz="2000" b="1" dirty="0">
                <a:solidFill>
                  <a:srgbClr val="0000CC"/>
                </a:solidFill>
                <a:latin typeface="幼圆" pitchFamily="49" charset="-122"/>
                <a:ea typeface="幼圆" pitchFamily="49" charset="-122"/>
              </a:rPr>
              <a:t>。</a:t>
            </a:r>
            <a:endParaRPr lang="zh-CN" altLang="en-US" sz="2000" dirty="0">
              <a:latin typeface="幼圆" pitchFamily="49" charset="-122"/>
              <a:ea typeface="幼圆" pitchFamily="49" charset="-122"/>
            </a:endParaRPr>
          </a:p>
        </p:txBody>
      </p:sp>
      <p:sp>
        <p:nvSpPr>
          <p:cNvPr id="22566" name="Text Box 41"/>
          <p:cNvSpPr txBox="1">
            <a:spLocks noChangeArrowheads="1"/>
          </p:cNvSpPr>
          <p:nvPr/>
        </p:nvSpPr>
        <p:spPr bwMode="auto">
          <a:xfrm>
            <a:off x="2051721" y="1016000"/>
            <a:ext cx="122488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sz="2400" dirty="0">
                <a:solidFill>
                  <a:srgbClr val="FF0000"/>
                </a:solidFill>
                <a:latin typeface="Times New Roman" pitchFamily="18" charset="0"/>
              </a:rPr>
              <a:t>A(1,2)</a:t>
            </a:r>
          </a:p>
        </p:txBody>
      </p:sp>
      <p:sp>
        <p:nvSpPr>
          <p:cNvPr id="22567" name="Text Box 42"/>
          <p:cNvSpPr txBox="1">
            <a:spLocks noChangeArrowheads="1"/>
          </p:cNvSpPr>
          <p:nvPr/>
        </p:nvSpPr>
        <p:spPr bwMode="auto">
          <a:xfrm>
            <a:off x="1295636" y="2060575"/>
            <a:ext cx="1152289"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sz="2400" dirty="0">
                <a:solidFill>
                  <a:srgbClr val="FF0000"/>
                </a:solidFill>
                <a:latin typeface="Times New Roman" pitchFamily="18" charset="0"/>
              </a:rPr>
              <a:t>B(1,3)</a:t>
            </a:r>
          </a:p>
        </p:txBody>
      </p:sp>
      <p:sp>
        <p:nvSpPr>
          <p:cNvPr id="22568" name="Text Box 43"/>
          <p:cNvSpPr txBox="1">
            <a:spLocks noChangeArrowheads="1"/>
          </p:cNvSpPr>
          <p:nvPr/>
        </p:nvSpPr>
        <p:spPr bwMode="auto">
          <a:xfrm>
            <a:off x="503549" y="3068638"/>
            <a:ext cx="122524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sz="2400" dirty="0">
                <a:solidFill>
                  <a:srgbClr val="FF0000"/>
                </a:solidFill>
                <a:latin typeface="Times New Roman" pitchFamily="18" charset="0"/>
              </a:rPr>
              <a:t>A(2,3)</a:t>
            </a:r>
          </a:p>
        </p:txBody>
      </p:sp>
      <p:sp>
        <p:nvSpPr>
          <p:cNvPr id="22569" name="Text Box 46"/>
          <p:cNvSpPr txBox="1">
            <a:spLocks noChangeArrowheads="1"/>
          </p:cNvSpPr>
          <p:nvPr/>
        </p:nvSpPr>
        <p:spPr bwMode="auto">
          <a:xfrm>
            <a:off x="3708400" y="368300"/>
            <a:ext cx="10080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lang="zh-CN" altLang="zh-CN"/>
          </a:p>
        </p:txBody>
      </p:sp>
      <p:sp>
        <p:nvSpPr>
          <p:cNvPr id="22570" name="Text Box 47"/>
          <p:cNvSpPr txBox="1">
            <a:spLocks noChangeArrowheads="1"/>
          </p:cNvSpPr>
          <p:nvPr/>
        </p:nvSpPr>
        <p:spPr bwMode="auto">
          <a:xfrm>
            <a:off x="3816350" y="333375"/>
            <a:ext cx="8286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sz="2400">
                <a:solidFill>
                  <a:srgbClr val="0000CC"/>
                </a:solidFill>
                <a:latin typeface="Times New Roman" pitchFamily="18" charset="0"/>
              </a:rPr>
              <a:t>(1,1)</a:t>
            </a:r>
          </a:p>
        </p:txBody>
      </p:sp>
      <p:sp>
        <p:nvSpPr>
          <p:cNvPr id="22571" name="Text Box 48"/>
          <p:cNvSpPr txBox="1">
            <a:spLocks noChangeArrowheads="1"/>
          </p:cNvSpPr>
          <p:nvPr/>
        </p:nvSpPr>
        <p:spPr bwMode="auto">
          <a:xfrm>
            <a:off x="6048375" y="1557338"/>
            <a:ext cx="8286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sz="2400">
                <a:solidFill>
                  <a:srgbClr val="0000CC"/>
                </a:solidFill>
                <a:latin typeface="Times New Roman" pitchFamily="18" charset="0"/>
              </a:rPr>
              <a:t>(3,1)</a:t>
            </a:r>
          </a:p>
        </p:txBody>
      </p:sp>
      <p:sp>
        <p:nvSpPr>
          <p:cNvPr id="22572" name="Text Box 49"/>
          <p:cNvSpPr txBox="1">
            <a:spLocks noChangeArrowheads="1"/>
          </p:cNvSpPr>
          <p:nvPr/>
        </p:nvSpPr>
        <p:spPr bwMode="auto">
          <a:xfrm>
            <a:off x="6840538" y="2492375"/>
            <a:ext cx="8286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sz="2400">
                <a:solidFill>
                  <a:srgbClr val="0000CC"/>
                </a:solidFill>
                <a:latin typeface="Times New Roman" pitchFamily="18" charset="0"/>
              </a:rPr>
              <a:t>(3,2)</a:t>
            </a:r>
          </a:p>
        </p:txBody>
      </p:sp>
      <p:sp>
        <p:nvSpPr>
          <p:cNvPr id="22573" name="Text Box 51"/>
          <p:cNvSpPr txBox="1">
            <a:spLocks noChangeArrowheads="1"/>
          </p:cNvSpPr>
          <p:nvPr/>
        </p:nvSpPr>
        <p:spPr bwMode="auto">
          <a:xfrm>
            <a:off x="1583668" y="1557338"/>
            <a:ext cx="90077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sz="2400" dirty="0">
                <a:solidFill>
                  <a:srgbClr val="0000CC"/>
                </a:solidFill>
                <a:latin typeface="Times New Roman" pitchFamily="18" charset="0"/>
              </a:rPr>
              <a:t>(2,1)</a:t>
            </a:r>
          </a:p>
        </p:txBody>
      </p:sp>
      <p:sp>
        <p:nvSpPr>
          <p:cNvPr id="22574" name="Text Box 52"/>
          <p:cNvSpPr txBox="1">
            <a:spLocks noChangeArrowheads="1"/>
          </p:cNvSpPr>
          <p:nvPr/>
        </p:nvSpPr>
        <p:spPr bwMode="auto">
          <a:xfrm>
            <a:off x="1042988" y="2492375"/>
            <a:ext cx="8286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sz="2400">
                <a:solidFill>
                  <a:srgbClr val="0000CC"/>
                </a:solidFill>
                <a:latin typeface="Times New Roman" pitchFamily="18" charset="0"/>
              </a:rPr>
              <a:t>(2,3)</a:t>
            </a:r>
          </a:p>
        </p:txBody>
      </p:sp>
      <p:sp>
        <p:nvSpPr>
          <p:cNvPr id="22575" name="Text Box 53"/>
          <p:cNvSpPr txBox="1">
            <a:spLocks noChangeArrowheads="1"/>
          </p:cNvSpPr>
          <p:nvPr/>
        </p:nvSpPr>
        <p:spPr bwMode="auto">
          <a:xfrm>
            <a:off x="5219700" y="981075"/>
            <a:ext cx="1188504"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sz="2400" dirty="0">
                <a:solidFill>
                  <a:srgbClr val="FF0000"/>
                </a:solidFill>
                <a:latin typeface="Times New Roman" pitchFamily="18" charset="0"/>
              </a:rPr>
              <a:t>A(1,3)</a:t>
            </a:r>
          </a:p>
        </p:txBody>
      </p:sp>
      <p:sp>
        <p:nvSpPr>
          <p:cNvPr id="22576" name="Text Box 54"/>
          <p:cNvSpPr txBox="1">
            <a:spLocks noChangeArrowheads="1"/>
          </p:cNvSpPr>
          <p:nvPr/>
        </p:nvSpPr>
        <p:spPr bwMode="auto">
          <a:xfrm>
            <a:off x="6300788" y="1989138"/>
            <a:ext cx="122354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sz="2400" dirty="0">
                <a:solidFill>
                  <a:srgbClr val="FF0000"/>
                </a:solidFill>
                <a:latin typeface="Times New Roman" pitchFamily="18" charset="0"/>
              </a:rPr>
              <a:t>B(1,2)</a:t>
            </a:r>
          </a:p>
        </p:txBody>
      </p:sp>
      <p:sp>
        <p:nvSpPr>
          <p:cNvPr id="22577" name="Text Box 55"/>
          <p:cNvSpPr txBox="1">
            <a:spLocks noChangeArrowheads="1"/>
          </p:cNvSpPr>
          <p:nvPr/>
        </p:nvSpPr>
        <p:spPr bwMode="auto">
          <a:xfrm>
            <a:off x="7272338" y="2960688"/>
            <a:ext cx="1296106"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sz="2400" dirty="0">
                <a:solidFill>
                  <a:srgbClr val="FF0000"/>
                </a:solidFill>
                <a:latin typeface="Times New Roman" pitchFamily="18" charset="0"/>
              </a:rPr>
              <a:t>A(3,2)</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a:xfrm>
            <a:off x="471488" y="188913"/>
            <a:ext cx="8215312" cy="912812"/>
          </a:xfrm>
        </p:spPr>
        <p:txBody>
          <a:bodyPr/>
          <a:lstStyle/>
          <a:p>
            <a:pPr eaLnBrk="1" hangingPunct="1"/>
            <a:r>
              <a:rPr lang="zh-CN" altLang="en-US" b="1" smtClean="0"/>
              <a:t>本章内容</a:t>
            </a:r>
          </a:p>
        </p:txBody>
      </p:sp>
      <p:sp>
        <p:nvSpPr>
          <p:cNvPr id="7172" name="Rectangle 3"/>
          <p:cNvSpPr>
            <a:spLocks noGrp="1" noChangeArrowheads="1"/>
          </p:cNvSpPr>
          <p:nvPr>
            <p:ph type="body" idx="1"/>
          </p:nvPr>
        </p:nvSpPr>
        <p:spPr>
          <a:xfrm>
            <a:off x="900113" y="1484313"/>
            <a:ext cx="7786687" cy="5184775"/>
          </a:xfrm>
        </p:spPr>
        <p:txBody>
          <a:bodyPr/>
          <a:lstStyle/>
          <a:p>
            <a:pPr eaLnBrk="1" hangingPunct="1">
              <a:lnSpc>
                <a:spcPct val="120000"/>
              </a:lnSpc>
              <a:spcBef>
                <a:spcPts val="1800"/>
              </a:spcBef>
            </a:pPr>
            <a:r>
              <a:rPr lang="zh-CN" altLang="en-US" sz="3200" smtClean="0">
                <a:latin typeface="Times New Roman" pitchFamily="18" charset="0"/>
              </a:rPr>
              <a:t>搜索的基本概念</a:t>
            </a:r>
          </a:p>
          <a:p>
            <a:pPr eaLnBrk="1" hangingPunct="1">
              <a:lnSpc>
                <a:spcPct val="120000"/>
              </a:lnSpc>
              <a:spcBef>
                <a:spcPts val="1800"/>
              </a:spcBef>
            </a:pPr>
            <a:r>
              <a:rPr lang="zh-CN" altLang="en-US" sz="3200" smtClean="0">
                <a:latin typeface="Times New Roman" pitchFamily="18" charset="0"/>
              </a:rPr>
              <a:t>状态空间的盲目搜索</a:t>
            </a:r>
          </a:p>
          <a:p>
            <a:pPr eaLnBrk="1" hangingPunct="1">
              <a:lnSpc>
                <a:spcPct val="120000"/>
              </a:lnSpc>
              <a:spcBef>
                <a:spcPts val="1800"/>
              </a:spcBef>
            </a:pPr>
            <a:r>
              <a:rPr lang="zh-CN" altLang="en-US" sz="3200" smtClean="0">
                <a:latin typeface="Times New Roman" pitchFamily="18" charset="0"/>
              </a:rPr>
              <a:t>状态空间的启发式搜索</a:t>
            </a:r>
          </a:p>
          <a:p>
            <a:pPr eaLnBrk="1" hangingPunct="1">
              <a:lnSpc>
                <a:spcPct val="120000"/>
              </a:lnSpc>
              <a:spcBef>
                <a:spcPts val="1800"/>
              </a:spcBef>
            </a:pPr>
            <a:r>
              <a:rPr lang="zh-CN" altLang="en-US" sz="3200" smtClean="0">
                <a:latin typeface="Times New Roman" pitchFamily="18" charset="0"/>
              </a:rPr>
              <a:t>与</a:t>
            </a:r>
            <a:r>
              <a:rPr lang="en-US" altLang="zh-CN" sz="3200" smtClean="0">
                <a:latin typeface="Times New Roman" pitchFamily="18" charset="0"/>
              </a:rPr>
              <a:t>/</a:t>
            </a:r>
            <a:r>
              <a:rPr lang="zh-CN" altLang="en-US" sz="3200" smtClean="0">
                <a:latin typeface="Times New Roman" pitchFamily="18" charset="0"/>
              </a:rPr>
              <a:t>或树的盲目搜索</a:t>
            </a:r>
          </a:p>
          <a:p>
            <a:pPr eaLnBrk="1" hangingPunct="1">
              <a:lnSpc>
                <a:spcPct val="120000"/>
              </a:lnSpc>
              <a:spcBef>
                <a:spcPts val="1800"/>
              </a:spcBef>
            </a:pPr>
            <a:r>
              <a:rPr lang="zh-CN" altLang="en-US" sz="3200" smtClean="0">
                <a:latin typeface="Times New Roman" pitchFamily="18" charset="0"/>
              </a:rPr>
              <a:t>与</a:t>
            </a:r>
            <a:r>
              <a:rPr lang="en-US" altLang="zh-CN" sz="3200" smtClean="0">
                <a:latin typeface="Times New Roman" pitchFamily="18" charset="0"/>
              </a:rPr>
              <a:t>/</a:t>
            </a:r>
            <a:r>
              <a:rPr lang="zh-CN" altLang="en-US" sz="3200" smtClean="0">
                <a:latin typeface="Times New Roman" pitchFamily="18" charset="0"/>
              </a:rPr>
              <a:t>或树的启发式搜索</a:t>
            </a:r>
          </a:p>
          <a:p>
            <a:pPr eaLnBrk="1" hangingPunct="1">
              <a:lnSpc>
                <a:spcPct val="120000"/>
              </a:lnSpc>
              <a:spcBef>
                <a:spcPts val="1800"/>
              </a:spcBef>
            </a:pPr>
            <a:r>
              <a:rPr lang="zh-CN" altLang="en-US" sz="3200" smtClean="0">
                <a:latin typeface="Times New Roman" pitchFamily="18" charset="0"/>
              </a:rPr>
              <a:t>博弈树的启发式搜索</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Text Box 2"/>
          <p:cNvSpPr txBox="1">
            <a:spLocks noChangeArrowheads="1"/>
          </p:cNvSpPr>
          <p:nvPr/>
        </p:nvSpPr>
        <p:spPr bwMode="auto">
          <a:xfrm>
            <a:off x="275409" y="1160748"/>
            <a:ext cx="8856662" cy="3483518"/>
          </a:xfrm>
          <a:prstGeom prst="rect">
            <a:avLst/>
          </a:prstGeom>
          <a:noFill/>
          <a:ln>
            <a:noFill/>
          </a:ln>
          <a:effectLst/>
          <a:extLst/>
        </p:spPr>
        <p:txBody>
          <a:bodyPr wrap="square">
            <a:spAutoFit/>
          </a:bodyPr>
          <a:lstStyle/>
          <a:p>
            <a:pPr>
              <a:lnSpc>
                <a:spcPct val="105000"/>
              </a:lnSpc>
              <a:spcBef>
                <a:spcPct val="15000"/>
              </a:spcBef>
              <a:defRPr/>
            </a:pPr>
            <a:r>
              <a:rPr lang="zh-CN" altLang="en-US" sz="2200" b="1" dirty="0" smtClean="0">
                <a:solidFill>
                  <a:srgbClr val="A50021"/>
                </a:solidFill>
                <a:latin typeface="幼圆" pitchFamily="49" charset="-122"/>
                <a:ea typeface="幼圆" pitchFamily="49" charset="-122"/>
              </a:rPr>
              <a:t>例</a:t>
            </a:r>
            <a:r>
              <a:rPr lang="en-US" altLang="zh-CN" sz="2200" b="1" dirty="0" smtClean="0">
                <a:solidFill>
                  <a:srgbClr val="A50021"/>
                </a:solidFill>
                <a:latin typeface="幼圆" pitchFamily="49" charset="-122"/>
                <a:ea typeface="幼圆" pitchFamily="49" charset="-122"/>
              </a:rPr>
              <a:t> </a:t>
            </a:r>
            <a:r>
              <a:rPr lang="zh-CN" altLang="en-US" sz="2200" b="1" dirty="0">
                <a:solidFill>
                  <a:srgbClr val="A50021"/>
                </a:solidFill>
                <a:latin typeface="幼圆" pitchFamily="49" charset="-122"/>
                <a:ea typeface="幼圆" pitchFamily="49" charset="-122"/>
              </a:rPr>
              <a:t>修道士</a:t>
            </a:r>
            <a:r>
              <a:rPr lang="en-US" altLang="zh-CN" sz="2200" b="1" dirty="0">
                <a:solidFill>
                  <a:srgbClr val="A50021"/>
                </a:solidFill>
                <a:latin typeface="幼圆" pitchFamily="49" charset="-122"/>
                <a:ea typeface="幼圆" pitchFamily="49" charset="-122"/>
              </a:rPr>
              <a:t>(Missionaries)</a:t>
            </a:r>
            <a:r>
              <a:rPr lang="zh-CN" altLang="en-US" sz="2200" b="1" dirty="0">
                <a:solidFill>
                  <a:srgbClr val="A50021"/>
                </a:solidFill>
                <a:latin typeface="幼圆" pitchFamily="49" charset="-122"/>
                <a:ea typeface="幼圆" pitchFamily="49" charset="-122"/>
              </a:rPr>
              <a:t>和野人</a:t>
            </a:r>
            <a:r>
              <a:rPr lang="en-US" altLang="zh-CN" sz="2200" b="1" dirty="0">
                <a:solidFill>
                  <a:srgbClr val="A50021"/>
                </a:solidFill>
                <a:latin typeface="幼圆" pitchFamily="49" charset="-122"/>
                <a:ea typeface="幼圆" pitchFamily="49" charset="-122"/>
              </a:rPr>
              <a:t>(Cannibals)</a:t>
            </a:r>
            <a:r>
              <a:rPr lang="zh-CN" altLang="en-US" sz="2200" b="1" dirty="0">
                <a:solidFill>
                  <a:srgbClr val="A50021"/>
                </a:solidFill>
                <a:latin typeface="幼圆" pitchFamily="49" charset="-122"/>
                <a:ea typeface="幼圆" pitchFamily="49" charset="-122"/>
              </a:rPr>
              <a:t>问题</a:t>
            </a:r>
            <a:r>
              <a:rPr lang="en-US" altLang="zh-CN" sz="2200" b="1" dirty="0">
                <a:solidFill>
                  <a:srgbClr val="A50021"/>
                </a:solidFill>
                <a:latin typeface="幼圆" pitchFamily="49" charset="-122"/>
                <a:ea typeface="幼圆" pitchFamily="49" charset="-122"/>
              </a:rPr>
              <a:t>(</a:t>
            </a:r>
            <a:r>
              <a:rPr lang="zh-CN" altLang="en-US" sz="2200" b="1" dirty="0">
                <a:solidFill>
                  <a:srgbClr val="A50021"/>
                </a:solidFill>
                <a:latin typeface="幼圆" pitchFamily="49" charset="-122"/>
                <a:ea typeface="幼圆" pitchFamily="49" charset="-122"/>
              </a:rPr>
              <a:t>简称</a:t>
            </a:r>
            <a:r>
              <a:rPr lang="en-US" altLang="zh-CN" sz="2200" b="1" dirty="0">
                <a:solidFill>
                  <a:srgbClr val="A50021"/>
                </a:solidFill>
                <a:latin typeface="幼圆" pitchFamily="49" charset="-122"/>
                <a:ea typeface="幼圆" pitchFamily="49" charset="-122"/>
              </a:rPr>
              <a:t>M-C</a:t>
            </a:r>
            <a:r>
              <a:rPr lang="zh-CN" altLang="en-US" sz="2200" b="1" dirty="0">
                <a:solidFill>
                  <a:srgbClr val="A50021"/>
                </a:solidFill>
                <a:latin typeface="幼圆" pitchFamily="49" charset="-122"/>
                <a:ea typeface="幼圆" pitchFamily="49" charset="-122"/>
              </a:rPr>
              <a:t>问题</a:t>
            </a:r>
            <a:r>
              <a:rPr lang="en-US" altLang="zh-CN" sz="2200" b="1" dirty="0">
                <a:solidFill>
                  <a:srgbClr val="A50021"/>
                </a:solidFill>
                <a:latin typeface="幼圆" pitchFamily="49" charset="-122"/>
                <a:ea typeface="幼圆" pitchFamily="49" charset="-122"/>
              </a:rPr>
              <a:t>)</a:t>
            </a:r>
            <a:r>
              <a:rPr lang="zh-CN" altLang="en-US" sz="2200" b="1" dirty="0">
                <a:solidFill>
                  <a:srgbClr val="A50021"/>
                </a:solidFill>
                <a:latin typeface="幼圆" pitchFamily="49" charset="-122"/>
                <a:ea typeface="幼圆" pitchFamily="49" charset="-122"/>
              </a:rPr>
              <a:t>。</a:t>
            </a:r>
          </a:p>
          <a:p>
            <a:pPr>
              <a:lnSpc>
                <a:spcPct val="120000"/>
              </a:lnSpc>
              <a:spcBef>
                <a:spcPct val="15000"/>
              </a:spcBef>
              <a:defRPr/>
            </a:pPr>
            <a:r>
              <a:rPr lang="zh-CN" altLang="en-US" sz="2200" dirty="0" smtClean="0">
                <a:latin typeface="仿宋_GB2312" pitchFamily="49" charset="-122"/>
                <a:ea typeface="仿宋_GB2312" pitchFamily="49" charset="-122"/>
              </a:rPr>
              <a:t>设</a:t>
            </a:r>
            <a:r>
              <a:rPr lang="zh-CN" altLang="en-US" sz="2200" dirty="0">
                <a:latin typeface="仿宋_GB2312" pitchFamily="49" charset="-122"/>
                <a:ea typeface="仿宋_GB2312" pitchFamily="49" charset="-122"/>
              </a:rPr>
              <a:t>在河的一岸有三个野人、三个修道士和一条船，修道士想用这条船把所有的人运到河对岸，但受以下条件的约束：</a:t>
            </a:r>
          </a:p>
          <a:p>
            <a:pPr marL="342900" indent="-342900">
              <a:lnSpc>
                <a:spcPct val="120000"/>
              </a:lnSpc>
              <a:spcBef>
                <a:spcPct val="15000"/>
              </a:spcBef>
              <a:buFont typeface="Arial" pitchFamily="34" charset="0"/>
              <a:buChar char="•"/>
              <a:defRPr/>
            </a:pPr>
            <a:r>
              <a:rPr lang="zh-CN" altLang="en-US" sz="2200" dirty="0" smtClean="0">
                <a:latin typeface="仿宋_GB2312" pitchFamily="49" charset="-122"/>
                <a:ea typeface="仿宋_GB2312" pitchFamily="49" charset="-122"/>
              </a:rPr>
              <a:t>一</a:t>
            </a:r>
            <a:r>
              <a:rPr lang="zh-CN" altLang="en-US" sz="2200" dirty="0">
                <a:latin typeface="仿宋_GB2312" pitchFamily="49" charset="-122"/>
                <a:ea typeface="仿宋_GB2312" pitchFamily="49" charset="-122"/>
              </a:rPr>
              <a:t>是修道士和野人都会划船，但每次船上至多可载两个人；</a:t>
            </a:r>
          </a:p>
          <a:p>
            <a:pPr marL="342900" indent="-342900">
              <a:lnSpc>
                <a:spcPct val="120000"/>
              </a:lnSpc>
              <a:spcBef>
                <a:spcPct val="15000"/>
              </a:spcBef>
              <a:buFont typeface="Arial" pitchFamily="34" charset="0"/>
              <a:buChar char="•"/>
              <a:defRPr/>
            </a:pPr>
            <a:r>
              <a:rPr lang="zh-CN" altLang="en-US" sz="2200" dirty="0" smtClean="0">
                <a:latin typeface="仿宋_GB2312" pitchFamily="49" charset="-122"/>
                <a:ea typeface="仿宋_GB2312" pitchFamily="49" charset="-122"/>
              </a:rPr>
              <a:t>二</a:t>
            </a:r>
            <a:r>
              <a:rPr lang="zh-CN" altLang="en-US" sz="2200" dirty="0">
                <a:latin typeface="仿宋_GB2312" pitchFamily="49" charset="-122"/>
                <a:ea typeface="仿宋_GB2312" pitchFamily="49" charset="-122"/>
              </a:rPr>
              <a:t>是在河的任一岸，如果野人数目超过修道士数，修道士会被野人吃掉。</a:t>
            </a:r>
          </a:p>
          <a:p>
            <a:pPr>
              <a:lnSpc>
                <a:spcPct val="120000"/>
              </a:lnSpc>
              <a:spcBef>
                <a:spcPct val="15000"/>
              </a:spcBef>
              <a:defRPr/>
            </a:pPr>
            <a:r>
              <a:rPr lang="zh-CN" altLang="en-US" sz="2200" dirty="0">
                <a:latin typeface="仿宋_GB2312" pitchFamily="49" charset="-122"/>
                <a:ea typeface="仿宋_GB2312" pitchFamily="49" charset="-122"/>
              </a:rPr>
              <a:t>    如果野人会服从任何一次过河安排，请规划一个确保修道士和野人都能过河，且没有修道士被野人吃掉的安全过河计划。 </a:t>
            </a:r>
          </a:p>
        </p:txBody>
      </p:sp>
      <p:sp>
        <p:nvSpPr>
          <p:cNvPr id="23556" name="Text Box 4"/>
          <p:cNvSpPr txBox="1">
            <a:spLocks noChangeArrowheads="1"/>
          </p:cNvSpPr>
          <p:nvPr/>
        </p:nvSpPr>
        <p:spPr bwMode="auto">
          <a:xfrm>
            <a:off x="1079500" y="225425"/>
            <a:ext cx="7056438"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4400" b="1">
                <a:solidFill>
                  <a:schemeClr val="accent2"/>
                </a:solidFill>
                <a:latin typeface="方正姚体" pitchFamily="2" charset="-122"/>
                <a:ea typeface="方正姚体" pitchFamily="2" charset="-122"/>
              </a:rPr>
              <a:t>状态空间表示方法</a:t>
            </a:r>
          </a:p>
        </p:txBody>
      </p:sp>
      <p:grpSp>
        <p:nvGrpSpPr>
          <p:cNvPr id="5" name="Group 4"/>
          <p:cNvGrpSpPr>
            <a:grpSpLocks/>
          </p:cNvGrpSpPr>
          <p:nvPr/>
        </p:nvGrpSpPr>
        <p:grpSpPr bwMode="auto">
          <a:xfrm>
            <a:off x="1619672" y="5085184"/>
            <a:ext cx="1443726" cy="1546849"/>
            <a:chOff x="720" y="2400"/>
            <a:chExt cx="1120" cy="1200"/>
          </a:xfrm>
        </p:grpSpPr>
        <p:grpSp>
          <p:nvGrpSpPr>
            <p:cNvPr id="6" name="Group 5"/>
            <p:cNvGrpSpPr>
              <a:grpSpLocks/>
            </p:cNvGrpSpPr>
            <p:nvPr/>
          </p:nvGrpSpPr>
          <p:grpSpPr bwMode="auto">
            <a:xfrm>
              <a:off x="720" y="2640"/>
              <a:ext cx="816" cy="624"/>
              <a:chOff x="1200" y="2352"/>
              <a:chExt cx="816" cy="624"/>
            </a:xfrm>
          </p:grpSpPr>
          <p:sp>
            <p:nvSpPr>
              <p:cNvPr id="9" name="AutoShape 6"/>
              <p:cNvSpPr>
                <a:spLocks noChangeArrowheads="1"/>
              </p:cNvSpPr>
              <p:nvPr/>
            </p:nvSpPr>
            <p:spPr bwMode="auto">
              <a:xfrm rot="-5400000">
                <a:off x="1704" y="2664"/>
                <a:ext cx="96" cy="528"/>
              </a:xfrm>
              <a:prstGeom prst="moon">
                <a:avLst>
                  <a:gd name="adj" fmla="val 50000"/>
                </a:avLst>
              </a:prstGeom>
              <a:noFill/>
              <a:ln w="158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sp>
            <p:nvSpPr>
              <p:cNvPr id="10" name="Text Box 7"/>
              <p:cNvSpPr txBox="1">
                <a:spLocks noChangeArrowheads="1"/>
              </p:cNvSpPr>
              <p:nvPr/>
            </p:nvSpPr>
            <p:spPr bwMode="auto">
              <a:xfrm>
                <a:off x="1200" y="2448"/>
                <a:ext cx="24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spcBef>
                    <a:spcPct val="50000"/>
                  </a:spcBef>
                </a:pPr>
                <a:r>
                  <a:rPr lang="en-US" altLang="zh-CN" sz="2000">
                    <a:latin typeface="Trebuchet MS" charset="0"/>
                  </a:rPr>
                  <a:t>M</a:t>
                </a:r>
              </a:p>
            </p:txBody>
          </p:sp>
          <p:sp>
            <p:nvSpPr>
              <p:cNvPr id="11" name="Text Box 8"/>
              <p:cNvSpPr txBox="1">
                <a:spLocks noChangeArrowheads="1"/>
              </p:cNvSpPr>
              <p:nvPr/>
            </p:nvSpPr>
            <p:spPr bwMode="auto">
              <a:xfrm>
                <a:off x="1344" y="2352"/>
                <a:ext cx="24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spcBef>
                    <a:spcPct val="50000"/>
                  </a:spcBef>
                </a:pPr>
                <a:r>
                  <a:rPr lang="en-US" altLang="zh-CN" sz="2000">
                    <a:latin typeface="Trebuchet MS" charset="0"/>
                  </a:rPr>
                  <a:t>M</a:t>
                </a:r>
              </a:p>
            </p:txBody>
          </p:sp>
          <p:sp>
            <p:nvSpPr>
              <p:cNvPr id="12" name="Text Box 9"/>
              <p:cNvSpPr txBox="1">
                <a:spLocks noChangeArrowheads="1"/>
              </p:cNvSpPr>
              <p:nvPr/>
            </p:nvSpPr>
            <p:spPr bwMode="auto">
              <a:xfrm>
                <a:off x="1392" y="2640"/>
                <a:ext cx="24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spcBef>
                    <a:spcPct val="50000"/>
                  </a:spcBef>
                </a:pPr>
                <a:r>
                  <a:rPr lang="en-US" altLang="zh-CN" sz="2000">
                    <a:latin typeface="Trebuchet MS" charset="0"/>
                  </a:rPr>
                  <a:t>M</a:t>
                </a:r>
              </a:p>
            </p:txBody>
          </p:sp>
          <p:sp>
            <p:nvSpPr>
              <p:cNvPr id="13" name="Text Box 10"/>
              <p:cNvSpPr txBox="1">
                <a:spLocks noChangeArrowheads="1"/>
              </p:cNvSpPr>
              <p:nvPr/>
            </p:nvSpPr>
            <p:spPr bwMode="auto">
              <a:xfrm>
                <a:off x="1728" y="2400"/>
                <a:ext cx="24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spcBef>
                    <a:spcPct val="50000"/>
                  </a:spcBef>
                </a:pPr>
                <a:r>
                  <a:rPr lang="en-US" altLang="zh-CN" sz="2000">
                    <a:latin typeface="Trebuchet MS" charset="0"/>
                  </a:rPr>
                  <a:t>C</a:t>
                </a:r>
              </a:p>
            </p:txBody>
          </p:sp>
          <p:sp>
            <p:nvSpPr>
              <p:cNvPr id="14" name="Text Box 11"/>
              <p:cNvSpPr txBox="1">
                <a:spLocks noChangeArrowheads="1"/>
              </p:cNvSpPr>
              <p:nvPr/>
            </p:nvSpPr>
            <p:spPr bwMode="auto">
              <a:xfrm>
                <a:off x="1584" y="2544"/>
                <a:ext cx="24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spcBef>
                    <a:spcPct val="50000"/>
                  </a:spcBef>
                </a:pPr>
                <a:r>
                  <a:rPr lang="en-US" altLang="zh-CN" sz="2000">
                    <a:latin typeface="Trebuchet MS" charset="0"/>
                  </a:rPr>
                  <a:t>C</a:t>
                </a:r>
              </a:p>
            </p:txBody>
          </p:sp>
          <p:sp>
            <p:nvSpPr>
              <p:cNvPr id="15" name="Text Box 12"/>
              <p:cNvSpPr txBox="1">
                <a:spLocks noChangeArrowheads="1"/>
              </p:cNvSpPr>
              <p:nvPr/>
            </p:nvSpPr>
            <p:spPr bwMode="auto">
              <a:xfrm>
                <a:off x="1776" y="2592"/>
                <a:ext cx="24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spcBef>
                    <a:spcPct val="50000"/>
                  </a:spcBef>
                </a:pPr>
                <a:r>
                  <a:rPr lang="en-US" altLang="zh-CN" sz="2000">
                    <a:latin typeface="Trebuchet MS" charset="0"/>
                  </a:rPr>
                  <a:t>C</a:t>
                </a:r>
              </a:p>
            </p:txBody>
          </p:sp>
        </p:grpSp>
        <p:sp>
          <p:nvSpPr>
            <p:cNvPr id="7" name="Freeform 13"/>
            <p:cNvSpPr>
              <a:spLocks/>
            </p:cNvSpPr>
            <p:nvPr/>
          </p:nvSpPr>
          <p:spPr bwMode="auto">
            <a:xfrm>
              <a:off x="1680" y="2400"/>
              <a:ext cx="160" cy="1200"/>
            </a:xfrm>
            <a:custGeom>
              <a:avLst/>
              <a:gdLst>
                <a:gd name="T0" fmla="*/ 152 w 160"/>
                <a:gd name="T1" fmla="*/ 0 h 1200"/>
                <a:gd name="T2" fmla="*/ 56 w 160"/>
                <a:gd name="T3" fmla="*/ 144 h 1200"/>
                <a:gd name="T4" fmla="*/ 152 w 160"/>
                <a:gd name="T5" fmla="*/ 336 h 1200"/>
                <a:gd name="T6" fmla="*/ 8 w 160"/>
                <a:gd name="T7" fmla="*/ 528 h 1200"/>
                <a:gd name="T8" fmla="*/ 152 w 160"/>
                <a:gd name="T9" fmla="*/ 720 h 1200"/>
                <a:gd name="T10" fmla="*/ 8 w 160"/>
                <a:gd name="T11" fmla="*/ 960 h 1200"/>
                <a:gd name="T12" fmla="*/ 104 w 160"/>
                <a:gd name="T13" fmla="*/ 1152 h 1200"/>
                <a:gd name="T14" fmla="*/ 104 w 160"/>
                <a:gd name="T15" fmla="*/ 1200 h 12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0" h="1200">
                  <a:moveTo>
                    <a:pt x="152" y="0"/>
                  </a:moveTo>
                  <a:cubicBezTo>
                    <a:pt x="104" y="44"/>
                    <a:pt x="56" y="88"/>
                    <a:pt x="56" y="144"/>
                  </a:cubicBezTo>
                  <a:cubicBezTo>
                    <a:pt x="56" y="200"/>
                    <a:pt x="160" y="272"/>
                    <a:pt x="152" y="336"/>
                  </a:cubicBezTo>
                  <a:cubicBezTo>
                    <a:pt x="144" y="400"/>
                    <a:pt x="8" y="464"/>
                    <a:pt x="8" y="528"/>
                  </a:cubicBezTo>
                  <a:cubicBezTo>
                    <a:pt x="8" y="592"/>
                    <a:pt x="152" y="648"/>
                    <a:pt x="152" y="720"/>
                  </a:cubicBezTo>
                  <a:cubicBezTo>
                    <a:pt x="152" y="792"/>
                    <a:pt x="16" y="888"/>
                    <a:pt x="8" y="960"/>
                  </a:cubicBezTo>
                  <a:cubicBezTo>
                    <a:pt x="0" y="1032"/>
                    <a:pt x="88" y="1112"/>
                    <a:pt x="104" y="1152"/>
                  </a:cubicBezTo>
                  <a:cubicBezTo>
                    <a:pt x="120" y="1192"/>
                    <a:pt x="112" y="1196"/>
                    <a:pt x="104" y="1200"/>
                  </a:cubicBezTo>
                </a:path>
              </a:pathLst>
            </a:custGeom>
            <a:noFill/>
            <a:ln w="165100" cap="flat" cmpd="sng">
              <a:solidFill>
                <a:srgbClr val="33CCFF"/>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a:spAutoFit/>
            </a:bodyPr>
            <a:lstStyle/>
            <a:p>
              <a:endParaRPr lang="zh-CN" altLang="en-US"/>
            </a:p>
          </p:txBody>
        </p:sp>
      </p:grpSp>
      <p:grpSp>
        <p:nvGrpSpPr>
          <p:cNvPr id="16" name="Group 15"/>
          <p:cNvGrpSpPr>
            <a:grpSpLocks/>
          </p:cNvGrpSpPr>
          <p:nvPr/>
        </p:nvGrpSpPr>
        <p:grpSpPr bwMode="auto">
          <a:xfrm>
            <a:off x="3779912" y="5085184"/>
            <a:ext cx="2846202" cy="1546849"/>
            <a:chOff x="2448" y="2352"/>
            <a:chExt cx="2208" cy="1200"/>
          </a:xfrm>
        </p:grpSpPr>
        <p:sp>
          <p:nvSpPr>
            <p:cNvPr id="17" name="Freeform 16"/>
            <p:cNvSpPr>
              <a:spLocks/>
            </p:cNvSpPr>
            <p:nvPr/>
          </p:nvSpPr>
          <p:spPr bwMode="auto">
            <a:xfrm>
              <a:off x="3552" y="2352"/>
              <a:ext cx="160" cy="1200"/>
            </a:xfrm>
            <a:custGeom>
              <a:avLst/>
              <a:gdLst>
                <a:gd name="T0" fmla="*/ 152 w 160"/>
                <a:gd name="T1" fmla="*/ 0 h 1200"/>
                <a:gd name="T2" fmla="*/ 56 w 160"/>
                <a:gd name="T3" fmla="*/ 144 h 1200"/>
                <a:gd name="T4" fmla="*/ 152 w 160"/>
                <a:gd name="T5" fmla="*/ 336 h 1200"/>
                <a:gd name="T6" fmla="*/ 8 w 160"/>
                <a:gd name="T7" fmla="*/ 528 h 1200"/>
                <a:gd name="T8" fmla="*/ 152 w 160"/>
                <a:gd name="T9" fmla="*/ 720 h 1200"/>
                <a:gd name="T10" fmla="*/ 8 w 160"/>
                <a:gd name="T11" fmla="*/ 960 h 1200"/>
                <a:gd name="T12" fmla="*/ 104 w 160"/>
                <a:gd name="T13" fmla="*/ 1152 h 1200"/>
                <a:gd name="T14" fmla="*/ 104 w 160"/>
                <a:gd name="T15" fmla="*/ 1200 h 12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0" h="1200">
                  <a:moveTo>
                    <a:pt x="152" y="0"/>
                  </a:moveTo>
                  <a:cubicBezTo>
                    <a:pt x="104" y="44"/>
                    <a:pt x="56" y="88"/>
                    <a:pt x="56" y="144"/>
                  </a:cubicBezTo>
                  <a:cubicBezTo>
                    <a:pt x="56" y="200"/>
                    <a:pt x="160" y="272"/>
                    <a:pt x="152" y="336"/>
                  </a:cubicBezTo>
                  <a:cubicBezTo>
                    <a:pt x="144" y="400"/>
                    <a:pt x="8" y="464"/>
                    <a:pt x="8" y="528"/>
                  </a:cubicBezTo>
                  <a:cubicBezTo>
                    <a:pt x="8" y="592"/>
                    <a:pt x="152" y="648"/>
                    <a:pt x="152" y="720"/>
                  </a:cubicBezTo>
                  <a:cubicBezTo>
                    <a:pt x="152" y="792"/>
                    <a:pt x="16" y="888"/>
                    <a:pt x="8" y="960"/>
                  </a:cubicBezTo>
                  <a:cubicBezTo>
                    <a:pt x="0" y="1032"/>
                    <a:pt x="88" y="1112"/>
                    <a:pt x="104" y="1152"/>
                  </a:cubicBezTo>
                  <a:cubicBezTo>
                    <a:pt x="120" y="1192"/>
                    <a:pt x="112" y="1196"/>
                    <a:pt x="104" y="1200"/>
                  </a:cubicBezTo>
                </a:path>
              </a:pathLst>
            </a:custGeom>
            <a:noFill/>
            <a:ln w="165100" cap="flat" cmpd="sng">
              <a:solidFill>
                <a:srgbClr val="33CCFF"/>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a:spAutoFit/>
            </a:bodyPr>
            <a:lstStyle/>
            <a:p>
              <a:endParaRPr lang="zh-CN" altLang="en-US"/>
            </a:p>
          </p:txBody>
        </p:sp>
        <p:grpSp>
          <p:nvGrpSpPr>
            <p:cNvPr id="18" name="Group 17"/>
            <p:cNvGrpSpPr>
              <a:grpSpLocks/>
            </p:cNvGrpSpPr>
            <p:nvPr/>
          </p:nvGrpSpPr>
          <p:grpSpPr bwMode="auto">
            <a:xfrm>
              <a:off x="3840" y="2736"/>
              <a:ext cx="816" cy="624"/>
              <a:chOff x="1200" y="2352"/>
              <a:chExt cx="816" cy="624"/>
            </a:xfrm>
          </p:grpSpPr>
          <p:sp>
            <p:nvSpPr>
              <p:cNvPr id="21" name="AutoShape 18"/>
              <p:cNvSpPr>
                <a:spLocks noChangeArrowheads="1"/>
              </p:cNvSpPr>
              <p:nvPr/>
            </p:nvSpPr>
            <p:spPr bwMode="auto">
              <a:xfrm rot="-5400000">
                <a:off x="1704" y="2664"/>
                <a:ext cx="96" cy="528"/>
              </a:xfrm>
              <a:prstGeom prst="moon">
                <a:avLst>
                  <a:gd name="adj" fmla="val 50000"/>
                </a:avLst>
              </a:prstGeom>
              <a:noFill/>
              <a:ln w="158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sp>
            <p:nvSpPr>
              <p:cNvPr id="22" name="Text Box 19"/>
              <p:cNvSpPr txBox="1">
                <a:spLocks noChangeArrowheads="1"/>
              </p:cNvSpPr>
              <p:nvPr/>
            </p:nvSpPr>
            <p:spPr bwMode="auto">
              <a:xfrm>
                <a:off x="1200" y="2448"/>
                <a:ext cx="24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spcBef>
                    <a:spcPct val="50000"/>
                  </a:spcBef>
                </a:pPr>
                <a:r>
                  <a:rPr lang="en-US" altLang="zh-CN" sz="2000">
                    <a:latin typeface="Trebuchet MS" charset="0"/>
                  </a:rPr>
                  <a:t>M</a:t>
                </a:r>
              </a:p>
            </p:txBody>
          </p:sp>
          <p:sp>
            <p:nvSpPr>
              <p:cNvPr id="23" name="Text Box 20"/>
              <p:cNvSpPr txBox="1">
                <a:spLocks noChangeArrowheads="1"/>
              </p:cNvSpPr>
              <p:nvPr/>
            </p:nvSpPr>
            <p:spPr bwMode="auto">
              <a:xfrm>
                <a:off x="1344" y="2352"/>
                <a:ext cx="24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spcBef>
                    <a:spcPct val="50000"/>
                  </a:spcBef>
                </a:pPr>
                <a:r>
                  <a:rPr lang="en-US" altLang="zh-CN" sz="2000">
                    <a:latin typeface="Trebuchet MS" charset="0"/>
                  </a:rPr>
                  <a:t>M</a:t>
                </a:r>
              </a:p>
            </p:txBody>
          </p:sp>
          <p:sp>
            <p:nvSpPr>
              <p:cNvPr id="24" name="Text Box 21"/>
              <p:cNvSpPr txBox="1">
                <a:spLocks noChangeArrowheads="1"/>
              </p:cNvSpPr>
              <p:nvPr/>
            </p:nvSpPr>
            <p:spPr bwMode="auto">
              <a:xfrm>
                <a:off x="1392" y="2640"/>
                <a:ext cx="24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spcBef>
                    <a:spcPct val="50000"/>
                  </a:spcBef>
                </a:pPr>
                <a:r>
                  <a:rPr lang="en-US" altLang="zh-CN" sz="2000">
                    <a:latin typeface="Trebuchet MS" charset="0"/>
                  </a:rPr>
                  <a:t>M</a:t>
                </a:r>
              </a:p>
            </p:txBody>
          </p:sp>
          <p:sp>
            <p:nvSpPr>
              <p:cNvPr id="25" name="Text Box 22"/>
              <p:cNvSpPr txBox="1">
                <a:spLocks noChangeArrowheads="1"/>
              </p:cNvSpPr>
              <p:nvPr/>
            </p:nvSpPr>
            <p:spPr bwMode="auto">
              <a:xfrm>
                <a:off x="1728" y="2400"/>
                <a:ext cx="24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spcBef>
                    <a:spcPct val="50000"/>
                  </a:spcBef>
                </a:pPr>
                <a:r>
                  <a:rPr lang="en-US" altLang="zh-CN" sz="2000">
                    <a:latin typeface="Trebuchet MS" charset="0"/>
                  </a:rPr>
                  <a:t>C</a:t>
                </a:r>
              </a:p>
            </p:txBody>
          </p:sp>
          <p:sp>
            <p:nvSpPr>
              <p:cNvPr id="26" name="Text Box 23"/>
              <p:cNvSpPr txBox="1">
                <a:spLocks noChangeArrowheads="1"/>
              </p:cNvSpPr>
              <p:nvPr/>
            </p:nvSpPr>
            <p:spPr bwMode="auto">
              <a:xfrm>
                <a:off x="1584" y="2544"/>
                <a:ext cx="24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spcBef>
                    <a:spcPct val="50000"/>
                  </a:spcBef>
                </a:pPr>
                <a:r>
                  <a:rPr lang="en-US" altLang="zh-CN" sz="2000">
                    <a:latin typeface="Trebuchet MS" charset="0"/>
                  </a:rPr>
                  <a:t>C</a:t>
                </a:r>
              </a:p>
            </p:txBody>
          </p:sp>
          <p:sp>
            <p:nvSpPr>
              <p:cNvPr id="27" name="Text Box 24"/>
              <p:cNvSpPr txBox="1">
                <a:spLocks noChangeArrowheads="1"/>
              </p:cNvSpPr>
              <p:nvPr/>
            </p:nvSpPr>
            <p:spPr bwMode="auto">
              <a:xfrm>
                <a:off x="1776" y="2592"/>
                <a:ext cx="24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spcBef>
                    <a:spcPct val="50000"/>
                  </a:spcBef>
                </a:pPr>
                <a:r>
                  <a:rPr lang="en-US" altLang="zh-CN" sz="2000">
                    <a:latin typeface="Trebuchet MS" charset="0"/>
                  </a:rPr>
                  <a:t>C</a:t>
                </a:r>
              </a:p>
            </p:txBody>
          </p:sp>
        </p:grpSp>
        <p:sp>
          <p:nvSpPr>
            <p:cNvPr id="20" name="AutoShape 26"/>
            <p:cNvSpPr>
              <a:spLocks noChangeArrowheads="1"/>
            </p:cNvSpPr>
            <p:nvPr/>
          </p:nvSpPr>
          <p:spPr bwMode="auto">
            <a:xfrm>
              <a:off x="2448" y="2928"/>
              <a:ext cx="336" cy="192"/>
            </a:xfrm>
            <a:prstGeom prst="rightArrow">
              <a:avLst>
                <a:gd name="adj1" fmla="val 50000"/>
                <a:gd name="adj2" fmla="val 43750"/>
              </a:avLst>
            </a:prstGeom>
            <a:noFill/>
            <a:ln w="158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gr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left)">
                                      <p:cBhvr>
                                        <p:cTn id="1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Text Box 3"/>
          <p:cNvSpPr txBox="1">
            <a:spLocks noChangeArrowheads="1"/>
          </p:cNvSpPr>
          <p:nvPr/>
        </p:nvSpPr>
        <p:spPr bwMode="auto">
          <a:xfrm>
            <a:off x="431540" y="1124744"/>
            <a:ext cx="8497888" cy="5601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ts val="1200"/>
              </a:spcBef>
            </a:pPr>
            <a:r>
              <a:rPr lang="zh-CN" altLang="en-US" sz="2400" dirty="0" smtClean="0">
                <a:solidFill>
                  <a:srgbClr val="A50021"/>
                </a:solidFill>
                <a:latin typeface="Times New Roman"/>
                <a:ea typeface="仿宋_GB2312" pitchFamily="49" charset="-122"/>
                <a:cs typeface="Times New Roman"/>
              </a:rPr>
              <a:t>解</a:t>
            </a:r>
            <a:r>
              <a:rPr lang="zh-CN" altLang="en-US" sz="2400" dirty="0">
                <a:solidFill>
                  <a:srgbClr val="A50021"/>
                </a:solidFill>
                <a:latin typeface="Times New Roman"/>
                <a:ea typeface="仿宋_GB2312" pitchFamily="49" charset="-122"/>
                <a:cs typeface="Times New Roman"/>
              </a:rPr>
              <a:t>：</a:t>
            </a:r>
            <a:r>
              <a:rPr lang="zh-CN" altLang="en-US" sz="2400" dirty="0">
                <a:latin typeface="Times New Roman"/>
                <a:ea typeface="仿宋_GB2312" pitchFamily="49" charset="-122"/>
                <a:cs typeface="Times New Roman"/>
              </a:rPr>
              <a:t>首先选取描述问题状态的方法。在这个问题中，需要考虑两岸的</a:t>
            </a:r>
            <a:r>
              <a:rPr lang="zh-CN" altLang="en-US" sz="2400" dirty="0">
                <a:solidFill>
                  <a:srgbClr val="3333FF"/>
                </a:solidFill>
                <a:latin typeface="Times New Roman"/>
                <a:ea typeface="仿宋_GB2312" pitchFamily="49" charset="-122"/>
                <a:cs typeface="Times New Roman"/>
              </a:rPr>
              <a:t>修道士人数</a:t>
            </a:r>
            <a:r>
              <a:rPr lang="zh-CN" altLang="en-US" sz="2400" dirty="0">
                <a:latin typeface="Times New Roman"/>
                <a:ea typeface="仿宋_GB2312" pitchFamily="49" charset="-122"/>
                <a:cs typeface="Times New Roman"/>
              </a:rPr>
              <a:t>和</a:t>
            </a:r>
            <a:r>
              <a:rPr lang="zh-CN" altLang="en-US" sz="2400" dirty="0">
                <a:solidFill>
                  <a:srgbClr val="3333FF"/>
                </a:solidFill>
                <a:latin typeface="Times New Roman"/>
                <a:ea typeface="仿宋_GB2312" pitchFamily="49" charset="-122"/>
                <a:cs typeface="Times New Roman"/>
              </a:rPr>
              <a:t>野人数</a:t>
            </a:r>
            <a:r>
              <a:rPr lang="zh-CN" altLang="en-US" sz="2400" dirty="0">
                <a:latin typeface="Times New Roman"/>
                <a:ea typeface="仿宋_GB2312" pitchFamily="49" charset="-122"/>
                <a:cs typeface="Times New Roman"/>
              </a:rPr>
              <a:t>，还需要考虑船</a:t>
            </a:r>
            <a:r>
              <a:rPr lang="zh-CN" altLang="en-US" sz="2400" dirty="0">
                <a:solidFill>
                  <a:srgbClr val="3333FF"/>
                </a:solidFill>
                <a:latin typeface="Times New Roman"/>
                <a:ea typeface="仿宋_GB2312" pitchFamily="49" charset="-122"/>
                <a:cs typeface="Times New Roman"/>
              </a:rPr>
              <a:t>在左岸还是在右岸</a:t>
            </a:r>
            <a:r>
              <a:rPr lang="zh-CN" altLang="en-US" sz="2400" dirty="0">
                <a:latin typeface="Times New Roman"/>
                <a:ea typeface="仿宋_GB2312" pitchFamily="49" charset="-122"/>
                <a:cs typeface="Times New Roman"/>
              </a:rPr>
              <a:t>。从而可用一个三元组来表示状态</a:t>
            </a:r>
          </a:p>
          <a:p>
            <a:pPr eaLnBrk="1" hangingPunct="1">
              <a:spcBef>
                <a:spcPts val="1200"/>
              </a:spcBef>
            </a:pPr>
            <a:r>
              <a:rPr lang="zh-CN" altLang="en-US" sz="2400" dirty="0">
                <a:latin typeface="Times New Roman"/>
                <a:ea typeface="仿宋_GB2312" pitchFamily="49" charset="-122"/>
                <a:cs typeface="Times New Roman"/>
              </a:rPr>
              <a:t>         </a:t>
            </a:r>
            <a:r>
              <a:rPr lang="en-US" altLang="zh-CN" sz="2400" dirty="0">
                <a:latin typeface="Times New Roman"/>
                <a:ea typeface="仿宋_GB2312" pitchFamily="49" charset="-122"/>
                <a:cs typeface="Times New Roman"/>
              </a:rPr>
              <a:t>S=(m, c, b)</a:t>
            </a:r>
          </a:p>
          <a:p>
            <a:pPr eaLnBrk="1" hangingPunct="1">
              <a:spcBef>
                <a:spcPts val="1200"/>
              </a:spcBef>
            </a:pPr>
            <a:r>
              <a:rPr lang="zh-CN" altLang="en-US" sz="2400" dirty="0">
                <a:latin typeface="Times New Roman"/>
                <a:ea typeface="仿宋_GB2312" pitchFamily="49" charset="-122"/>
                <a:cs typeface="Times New Roman"/>
              </a:rPr>
              <a:t>其中，</a:t>
            </a:r>
            <a:r>
              <a:rPr lang="en-US" altLang="zh-CN" sz="2400" dirty="0">
                <a:latin typeface="Times New Roman"/>
                <a:ea typeface="仿宋_GB2312" pitchFamily="49" charset="-122"/>
                <a:cs typeface="Times New Roman"/>
              </a:rPr>
              <a:t>m</a:t>
            </a:r>
            <a:r>
              <a:rPr lang="zh-CN" altLang="en-US" sz="2400" dirty="0">
                <a:latin typeface="Times New Roman"/>
                <a:ea typeface="仿宋_GB2312" pitchFamily="49" charset="-122"/>
                <a:cs typeface="Times New Roman"/>
              </a:rPr>
              <a:t>表示左岸的修道士人数，</a:t>
            </a:r>
            <a:r>
              <a:rPr lang="en-US" altLang="zh-CN" sz="2400" dirty="0">
                <a:latin typeface="Times New Roman"/>
                <a:ea typeface="仿宋_GB2312" pitchFamily="49" charset="-122"/>
                <a:cs typeface="Times New Roman"/>
              </a:rPr>
              <a:t>c</a:t>
            </a:r>
            <a:r>
              <a:rPr lang="zh-CN" altLang="en-US" sz="2400" dirty="0">
                <a:latin typeface="Times New Roman"/>
                <a:ea typeface="仿宋_GB2312" pitchFamily="49" charset="-122"/>
                <a:cs typeface="Times New Roman"/>
              </a:rPr>
              <a:t>表示左岸的野人数，</a:t>
            </a:r>
            <a:r>
              <a:rPr lang="en-US" altLang="zh-CN" sz="2400" dirty="0">
                <a:latin typeface="Times New Roman"/>
                <a:ea typeface="仿宋_GB2312" pitchFamily="49" charset="-122"/>
                <a:cs typeface="Times New Roman"/>
              </a:rPr>
              <a:t>b</a:t>
            </a:r>
            <a:r>
              <a:rPr lang="zh-CN" altLang="en-US" sz="2400" dirty="0">
                <a:latin typeface="Times New Roman"/>
                <a:ea typeface="仿宋_GB2312" pitchFamily="49" charset="-122"/>
                <a:cs typeface="Times New Roman"/>
              </a:rPr>
              <a:t>表示左岸的船数。</a:t>
            </a:r>
          </a:p>
          <a:p>
            <a:pPr eaLnBrk="1" hangingPunct="1">
              <a:spcBef>
                <a:spcPts val="1200"/>
              </a:spcBef>
            </a:pPr>
            <a:r>
              <a:rPr lang="zh-CN" altLang="en-US" sz="2400" dirty="0">
                <a:latin typeface="Times New Roman"/>
                <a:ea typeface="仿宋_GB2312" pitchFamily="49" charset="-122"/>
                <a:cs typeface="Times New Roman"/>
              </a:rPr>
              <a:t>     右岸的状态可由下式确定：</a:t>
            </a:r>
          </a:p>
          <a:p>
            <a:pPr eaLnBrk="1" hangingPunct="1">
              <a:spcBef>
                <a:spcPts val="1200"/>
              </a:spcBef>
            </a:pPr>
            <a:r>
              <a:rPr lang="zh-CN" altLang="en-US" sz="2400" dirty="0">
                <a:latin typeface="Times New Roman"/>
                <a:ea typeface="仿宋_GB2312" pitchFamily="49" charset="-122"/>
                <a:cs typeface="Times New Roman"/>
              </a:rPr>
              <a:t>     右岸修道士数  </a:t>
            </a:r>
            <a:r>
              <a:rPr lang="en-US" altLang="zh-CN" sz="2400" dirty="0">
                <a:latin typeface="Times New Roman"/>
                <a:ea typeface="仿宋_GB2312" pitchFamily="49" charset="-122"/>
                <a:cs typeface="Times New Roman"/>
              </a:rPr>
              <a:t>m'=3-m</a:t>
            </a:r>
          </a:p>
          <a:p>
            <a:pPr eaLnBrk="1" hangingPunct="1">
              <a:spcBef>
                <a:spcPts val="1200"/>
              </a:spcBef>
            </a:pPr>
            <a:r>
              <a:rPr lang="en-US" altLang="zh-CN" sz="2400" dirty="0">
                <a:latin typeface="Times New Roman"/>
                <a:ea typeface="仿宋_GB2312" pitchFamily="49" charset="-122"/>
                <a:cs typeface="Times New Roman"/>
              </a:rPr>
              <a:t>     </a:t>
            </a:r>
            <a:r>
              <a:rPr lang="en-US" altLang="zh-CN" sz="2400" dirty="0" smtClean="0">
                <a:latin typeface="Times New Roman"/>
                <a:ea typeface="仿宋_GB2312" pitchFamily="49" charset="-122"/>
                <a:cs typeface="Times New Roman"/>
              </a:rPr>
              <a:t>     </a:t>
            </a:r>
            <a:r>
              <a:rPr lang="zh-CN" altLang="en-US" sz="2400" dirty="0" smtClean="0">
                <a:latin typeface="Times New Roman"/>
                <a:ea typeface="仿宋_GB2312" pitchFamily="49" charset="-122"/>
                <a:cs typeface="Times New Roman"/>
              </a:rPr>
              <a:t>右岸</a:t>
            </a:r>
            <a:r>
              <a:rPr lang="zh-CN" altLang="en-US" sz="2400" dirty="0">
                <a:latin typeface="Times New Roman"/>
                <a:ea typeface="仿宋_GB2312" pitchFamily="49" charset="-122"/>
                <a:cs typeface="Times New Roman"/>
              </a:rPr>
              <a:t>野人数    </a:t>
            </a:r>
            <a:r>
              <a:rPr lang="en-US" altLang="zh-CN" sz="2400" dirty="0">
                <a:latin typeface="Times New Roman"/>
                <a:ea typeface="仿宋_GB2312" pitchFamily="49" charset="-122"/>
                <a:cs typeface="Times New Roman"/>
              </a:rPr>
              <a:t>c'=3-c</a:t>
            </a:r>
          </a:p>
          <a:p>
            <a:pPr eaLnBrk="1" hangingPunct="1">
              <a:spcBef>
                <a:spcPts val="1200"/>
              </a:spcBef>
            </a:pPr>
            <a:r>
              <a:rPr lang="en-US" altLang="zh-CN" sz="2400" dirty="0">
                <a:latin typeface="Times New Roman"/>
                <a:ea typeface="仿宋_GB2312" pitchFamily="49" charset="-122"/>
                <a:cs typeface="Times New Roman"/>
              </a:rPr>
              <a:t>     </a:t>
            </a:r>
            <a:r>
              <a:rPr lang="en-US" altLang="zh-CN" sz="2400" dirty="0" smtClean="0">
                <a:latin typeface="Times New Roman"/>
                <a:ea typeface="仿宋_GB2312" pitchFamily="49" charset="-122"/>
                <a:cs typeface="Times New Roman"/>
              </a:rPr>
              <a:t>     </a:t>
            </a:r>
            <a:r>
              <a:rPr lang="zh-CN" altLang="en-US" sz="2400" dirty="0" smtClean="0">
                <a:latin typeface="Times New Roman"/>
                <a:ea typeface="仿宋_GB2312" pitchFamily="49" charset="-122"/>
                <a:cs typeface="Times New Roman"/>
              </a:rPr>
              <a:t>右岸</a:t>
            </a:r>
            <a:r>
              <a:rPr lang="zh-CN" altLang="en-US" sz="2400" dirty="0">
                <a:latin typeface="Times New Roman"/>
                <a:ea typeface="仿宋_GB2312" pitchFamily="49" charset="-122"/>
                <a:cs typeface="Times New Roman"/>
              </a:rPr>
              <a:t>船数      </a:t>
            </a:r>
            <a:r>
              <a:rPr lang="en-US" altLang="zh-CN" sz="2400" dirty="0">
                <a:latin typeface="Times New Roman"/>
                <a:ea typeface="仿宋_GB2312" pitchFamily="49" charset="-122"/>
                <a:cs typeface="Times New Roman"/>
              </a:rPr>
              <a:t>b'=1-b</a:t>
            </a:r>
          </a:p>
          <a:p>
            <a:pPr eaLnBrk="1" hangingPunct="1">
              <a:spcBef>
                <a:spcPts val="1200"/>
              </a:spcBef>
            </a:pPr>
            <a:r>
              <a:rPr lang="zh-CN" altLang="en-US" sz="2400" dirty="0" smtClean="0">
                <a:latin typeface="Times New Roman"/>
                <a:ea typeface="仿宋_GB2312" pitchFamily="49" charset="-122"/>
                <a:cs typeface="Times New Roman"/>
              </a:rPr>
              <a:t>在</a:t>
            </a:r>
            <a:r>
              <a:rPr lang="zh-CN" altLang="en-US" sz="2400" dirty="0">
                <a:latin typeface="Times New Roman"/>
                <a:ea typeface="仿宋_GB2312" pitchFamily="49" charset="-122"/>
                <a:cs typeface="Times New Roman"/>
              </a:rPr>
              <a:t>这种表示方式下，</a:t>
            </a:r>
            <a:r>
              <a:rPr lang="en-US" altLang="zh-CN" sz="2400" dirty="0">
                <a:latin typeface="Times New Roman"/>
                <a:ea typeface="仿宋_GB2312" pitchFamily="49" charset="-122"/>
                <a:cs typeface="Times New Roman"/>
              </a:rPr>
              <a:t>m</a:t>
            </a:r>
            <a:r>
              <a:rPr lang="zh-CN" altLang="en-US" sz="2400" dirty="0">
                <a:latin typeface="Times New Roman"/>
                <a:ea typeface="仿宋_GB2312" pitchFamily="49" charset="-122"/>
                <a:cs typeface="Times New Roman"/>
              </a:rPr>
              <a:t>和</a:t>
            </a:r>
            <a:r>
              <a:rPr lang="en-US" altLang="zh-CN" sz="2400" dirty="0">
                <a:latin typeface="Times New Roman"/>
                <a:ea typeface="仿宋_GB2312" pitchFamily="49" charset="-122"/>
                <a:cs typeface="Times New Roman"/>
              </a:rPr>
              <a:t>c</a:t>
            </a:r>
            <a:r>
              <a:rPr lang="zh-CN" altLang="en-US" sz="2400" dirty="0">
                <a:latin typeface="Times New Roman"/>
                <a:ea typeface="仿宋_GB2312" pitchFamily="49" charset="-122"/>
                <a:cs typeface="Times New Roman"/>
              </a:rPr>
              <a:t>都可取</a:t>
            </a:r>
            <a:r>
              <a:rPr lang="en-US" altLang="zh-CN" sz="2400" dirty="0">
                <a:latin typeface="Times New Roman"/>
                <a:ea typeface="仿宋_GB2312" pitchFamily="49" charset="-122"/>
                <a:cs typeface="Times New Roman"/>
              </a:rPr>
              <a:t>0</a:t>
            </a:r>
            <a:r>
              <a:rPr lang="zh-CN" altLang="en-US" sz="2400" dirty="0">
                <a:latin typeface="Times New Roman"/>
                <a:ea typeface="仿宋_GB2312" pitchFamily="49" charset="-122"/>
                <a:cs typeface="Times New Roman"/>
              </a:rPr>
              <a:t>、</a:t>
            </a:r>
            <a:r>
              <a:rPr lang="en-US" altLang="zh-CN" sz="2400" dirty="0">
                <a:latin typeface="Times New Roman"/>
                <a:ea typeface="仿宋_GB2312" pitchFamily="49" charset="-122"/>
                <a:cs typeface="Times New Roman"/>
              </a:rPr>
              <a:t>1</a:t>
            </a:r>
            <a:r>
              <a:rPr lang="zh-CN" altLang="en-US" sz="2400" dirty="0">
                <a:latin typeface="Times New Roman"/>
                <a:ea typeface="仿宋_GB2312" pitchFamily="49" charset="-122"/>
                <a:cs typeface="Times New Roman"/>
              </a:rPr>
              <a:t>、</a:t>
            </a:r>
            <a:r>
              <a:rPr lang="en-US" altLang="zh-CN" sz="2400" dirty="0">
                <a:latin typeface="Times New Roman"/>
                <a:ea typeface="仿宋_GB2312" pitchFamily="49" charset="-122"/>
                <a:cs typeface="Times New Roman"/>
              </a:rPr>
              <a:t>2</a:t>
            </a:r>
            <a:r>
              <a:rPr lang="zh-CN" altLang="en-US" sz="2400" dirty="0">
                <a:latin typeface="Times New Roman"/>
                <a:ea typeface="仿宋_GB2312" pitchFamily="49" charset="-122"/>
                <a:cs typeface="Times New Roman"/>
              </a:rPr>
              <a:t>、</a:t>
            </a:r>
            <a:r>
              <a:rPr lang="en-US" altLang="zh-CN" sz="2400" dirty="0">
                <a:latin typeface="Times New Roman"/>
                <a:ea typeface="仿宋_GB2312" pitchFamily="49" charset="-122"/>
                <a:cs typeface="Times New Roman"/>
              </a:rPr>
              <a:t>3</a:t>
            </a:r>
            <a:r>
              <a:rPr lang="zh-CN" altLang="en-US" sz="2400" dirty="0">
                <a:latin typeface="Times New Roman"/>
                <a:ea typeface="仿宋_GB2312" pitchFamily="49" charset="-122"/>
                <a:cs typeface="Times New Roman"/>
              </a:rPr>
              <a:t>中之一，</a:t>
            </a:r>
            <a:r>
              <a:rPr lang="en-US" altLang="zh-CN" sz="2400" dirty="0">
                <a:latin typeface="Times New Roman"/>
                <a:ea typeface="仿宋_GB2312" pitchFamily="49" charset="-122"/>
                <a:cs typeface="Times New Roman"/>
              </a:rPr>
              <a:t>b</a:t>
            </a:r>
            <a:r>
              <a:rPr lang="zh-CN" altLang="en-US" sz="2400" dirty="0">
                <a:latin typeface="Times New Roman"/>
                <a:ea typeface="仿宋_GB2312" pitchFamily="49" charset="-122"/>
                <a:cs typeface="Times New Roman"/>
              </a:rPr>
              <a:t>可取</a:t>
            </a:r>
            <a:r>
              <a:rPr lang="en-US" altLang="zh-CN" sz="2400" dirty="0">
                <a:latin typeface="Times New Roman"/>
                <a:ea typeface="仿宋_GB2312" pitchFamily="49" charset="-122"/>
                <a:cs typeface="Times New Roman"/>
              </a:rPr>
              <a:t>0</a:t>
            </a:r>
            <a:r>
              <a:rPr lang="zh-CN" altLang="en-US" sz="2400" dirty="0">
                <a:latin typeface="Times New Roman"/>
                <a:ea typeface="仿宋_GB2312" pitchFamily="49" charset="-122"/>
                <a:cs typeface="Times New Roman"/>
              </a:rPr>
              <a:t>和</a:t>
            </a:r>
            <a:r>
              <a:rPr lang="en-US" altLang="zh-CN" sz="2400" dirty="0">
                <a:latin typeface="Times New Roman"/>
                <a:ea typeface="仿宋_GB2312" pitchFamily="49" charset="-122"/>
                <a:cs typeface="Times New Roman"/>
              </a:rPr>
              <a:t>1</a:t>
            </a:r>
            <a:r>
              <a:rPr lang="zh-CN" altLang="en-US" sz="2400" dirty="0">
                <a:latin typeface="Times New Roman"/>
                <a:ea typeface="仿宋_GB2312" pitchFamily="49" charset="-122"/>
                <a:cs typeface="Times New Roman"/>
              </a:rPr>
              <a:t>中之一。因此，共有</a:t>
            </a:r>
            <a:r>
              <a:rPr lang="en-US" altLang="zh-CN" sz="2400" dirty="0">
                <a:latin typeface="Times New Roman"/>
                <a:ea typeface="仿宋_GB2312" pitchFamily="49" charset="-122"/>
                <a:cs typeface="Times New Roman"/>
              </a:rPr>
              <a:t>4×4×2=32</a:t>
            </a:r>
            <a:r>
              <a:rPr lang="zh-CN" altLang="en-US" sz="2400" dirty="0">
                <a:latin typeface="Times New Roman"/>
                <a:ea typeface="仿宋_GB2312" pitchFamily="49" charset="-122"/>
                <a:cs typeface="Times New Roman"/>
              </a:rPr>
              <a:t>种状态。 </a:t>
            </a:r>
          </a:p>
        </p:txBody>
      </p:sp>
      <p:sp>
        <p:nvSpPr>
          <p:cNvPr id="24580" name="Text Box 4"/>
          <p:cNvSpPr txBox="1">
            <a:spLocks noChangeArrowheads="1"/>
          </p:cNvSpPr>
          <p:nvPr/>
        </p:nvSpPr>
        <p:spPr bwMode="auto">
          <a:xfrm>
            <a:off x="1079500" y="225425"/>
            <a:ext cx="7056438"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4400" b="1">
                <a:solidFill>
                  <a:schemeClr val="accent2"/>
                </a:solidFill>
                <a:latin typeface="方正姚体" pitchFamily="2" charset="-122"/>
                <a:ea typeface="方正姚体" pitchFamily="2" charset="-122"/>
              </a:rPr>
              <a:t>状态空间表示方法</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Text Box 2"/>
          <p:cNvSpPr txBox="1">
            <a:spLocks noChangeArrowheads="1"/>
          </p:cNvSpPr>
          <p:nvPr/>
        </p:nvSpPr>
        <p:spPr bwMode="auto">
          <a:xfrm>
            <a:off x="179388" y="333375"/>
            <a:ext cx="8964612" cy="612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2400" b="1" dirty="0" smtClean="0">
                <a:latin typeface="Times New Roman"/>
                <a:ea typeface="仿宋_GB2312" pitchFamily="49" charset="-122"/>
                <a:cs typeface="Times New Roman"/>
              </a:rPr>
              <a:t>这</a:t>
            </a:r>
            <a:r>
              <a:rPr lang="en-US" altLang="zh-CN" sz="2400" b="1" dirty="0">
                <a:latin typeface="Times New Roman"/>
                <a:ea typeface="仿宋_GB2312" pitchFamily="49" charset="-122"/>
                <a:cs typeface="Times New Roman"/>
              </a:rPr>
              <a:t>32</a:t>
            </a:r>
            <a:r>
              <a:rPr lang="zh-CN" altLang="en-US" sz="2400" b="1" dirty="0">
                <a:latin typeface="Times New Roman"/>
                <a:ea typeface="仿宋_GB2312" pitchFamily="49" charset="-122"/>
                <a:cs typeface="Times New Roman"/>
              </a:rPr>
              <a:t>种状态并非全有意义，除去不合法状态和修道士被野人吃掉的状态，</a:t>
            </a:r>
            <a:r>
              <a:rPr lang="zh-CN" altLang="en-US" sz="2400" b="1" dirty="0">
                <a:solidFill>
                  <a:srgbClr val="0000CC"/>
                </a:solidFill>
                <a:latin typeface="Times New Roman"/>
                <a:ea typeface="仿宋_GB2312" pitchFamily="49" charset="-122"/>
                <a:cs typeface="Times New Roman"/>
              </a:rPr>
              <a:t>有意义的状态只有</a:t>
            </a:r>
            <a:r>
              <a:rPr lang="en-US" altLang="zh-CN" sz="2400" b="1" dirty="0">
                <a:solidFill>
                  <a:srgbClr val="0000CC"/>
                </a:solidFill>
                <a:latin typeface="Times New Roman"/>
                <a:ea typeface="仿宋_GB2312" pitchFamily="49" charset="-122"/>
                <a:cs typeface="Times New Roman"/>
              </a:rPr>
              <a:t>16</a:t>
            </a:r>
            <a:r>
              <a:rPr lang="zh-CN" altLang="en-US" sz="2400" b="1" dirty="0">
                <a:solidFill>
                  <a:srgbClr val="0000CC"/>
                </a:solidFill>
                <a:latin typeface="Times New Roman"/>
                <a:ea typeface="仿宋_GB2312" pitchFamily="49" charset="-122"/>
                <a:cs typeface="Times New Roman"/>
              </a:rPr>
              <a:t>种：</a:t>
            </a:r>
          </a:p>
          <a:p>
            <a:pPr eaLnBrk="1" hangingPunct="1"/>
            <a:r>
              <a:rPr lang="zh-CN" altLang="en-US" sz="2000" b="1" dirty="0">
                <a:latin typeface="Times New Roman"/>
                <a:ea typeface="仿宋_GB2312" pitchFamily="49" charset="-122"/>
                <a:cs typeface="Times New Roman"/>
              </a:rPr>
              <a:t>    </a:t>
            </a:r>
            <a:r>
              <a:rPr lang="en-US" altLang="zh-CN" sz="2000" b="1" dirty="0" smtClean="0">
                <a:latin typeface="Times New Roman"/>
                <a:ea typeface="仿宋_GB2312" pitchFamily="49" charset="-122"/>
                <a:cs typeface="Times New Roman"/>
              </a:rPr>
              <a:t>S</a:t>
            </a:r>
            <a:r>
              <a:rPr lang="en-US" altLang="zh-CN" sz="2000" b="1" baseline="-25000" dirty="0" smtClean="0">
                <a:latin typeface="Times New Roman"/>
                <a:ea typeface="仿宋_GB2312" pitchFamily="49" charset="-122"/>
                <a:cs typeface="Times New Roman"/>
              </a:rPr>
              <a:t>0</a:t>
            </a:r>
            <a:r>
              <a:rPr lang="en-US" altLang="zh-CN" sz="2000" b="1" dirty="0">
                <a:latin typeface="Times New Roman"/>
                <a:ea typeface="仿宋_GB2312" pitchFamily="49" charset="-122"/>
                <a:cs typeface="Times New Roman"/>
              </a:rPr>
              <a:t>=(3, 3, 1)    S</a:t>
            </a:r>
            <a:r>
              <a:rPr lang="en-US" altLang="zh-CN" sz="2000" b="1" baseline="-25000" dirty="0">
                <a:latin typeface="Times New Roman"/>
                <a:ea typeface="仿宋_GB2312" pitchFamily="49" charset="-122"/>
                <a:cs typeface="Times New Roman"/>
              </a:rPr>
              <a:t>1</a:t>
            </a:r>
            <a:r>
              <a:rPr lang="en-US" altLang="zh-CN" sz="2000" b="1" dirty="0">
                <a:latin typeface="Times New Roman"/>
                <a:ea typeface="仿宋_GB2312" pitchFamily="49" charset="-122"/>
                <a:cs typeface="Times New Roman"/>
              </a:rPr>
              <a:t>=(3, 2, 1)    S</a:t>
            </a:r>
            <a:r>
              <a:rPr lang="en-US" altLang="zh-CN" sz="2000" b="1" baseline="-25000" dirty="0">
                <a:latin typeface="Times New Roman"/>
                <a:ea typeface="仿宋_GB2312" pitchFamily="49" charset="-122"/>
                <a:cs typeface="Times New Roman"/>
              </a:rPr>
              <a:t>2</a:t>
            </a:r>
            <a:r>
              <a:rPr lang="en-US" altLang="zh-CN" sz="2000" b="1" dirty="0">
                <a:latin typeface="Times New Roman"/>
                <a:ea typeface="仿宋_GB2312" pitchFamily="49" charset="-122"/>
                <a:cs typeface="Times New Roman"/>
              </a:rPr>
              <a:t>=(3, 1, 1)    S</a:t>
            </a:r>
            <a:r>
              <a:rPr lang="en-US" altLang="zh-CN" sz="2000" b="1" baseline="-25000" dirty="0">
                <a:latin typeface="Times New Roman"/>
                <a:ea typeface="仿宋_GB2312" pitchFamily="49" charset="-122"/>
                <a:cs typeface="Times New Roman"/>
              </a:rPr>
              <a:t>3</a:t>
            </a:r>
            <a:r>
              <a:rPr lang="en-US" altLang="zh-CN" sz="2000" b="1" dirty="0">
                <a:latin typeface="Times New Roman"/>
                <a:ea typeface="仿宋_GB2312" pitchFamily="49" charset="-122"/>
                <a:cs typeface="Times New Roman"/>
              </a:rPr>
              <a:t>=(2, 2, 1)</a:t>
            </a:r>
          </a:p>
          <a:p>
            <a:pPr eaLnBrk="1" hangingPunct="1"/>
            <a:r>
              <a:rPr lang="en-US" altLang="zh-CN" sz="2000" b="1" dirty="0">
                <a:latin typeface="Times New Roman"/>
                <a:ea typeface="仿宋_GB2312" pitchFamily="49" charset="-122"/>
                <a:cs typeface="Times New Roman"/>
              </a:rPr>
              <a:t>        S</a:t>
            </a:r>
            <a:r>
              <a:rPr lang="en-US" altLang="zh-CN" sz="2000" b="1" baseline="-25000" dirty="0">
                <a:latin typeface="Times New Roman"/>
                <a:ea typeface="仿宋_GB2312" pitchFamily="49" charset="-122"/>
                <a:cs typeface="Times New Roman"/>
              </a:rPr>
              <a:t>4</a:t>
            </a:r>
            <a:r>
              <a:rPr lang="en-US" altLang="zh-CN" sz="2000" b="1" dirty="0">
                <a:latin typeface="Times New Roman"/>
                <a:ea typeface="仿宋_GB2312" pitchFamily="49" charset="-122"/>
                <a:cs typeface="Times New Roman"/>
              </a:rPr>
              <a:t>=(1, 1, 1)    S</a:t>
            </a:r>
            <a:r>
              <a:rPr lang="en-US" altLang="zh-CN" sz="2000" b="1" baseline="-25000" dirty="0">
                <a:latin typeface="Times New Roman"/>
                <a:ea typeface="仿宋_GB2312" pitchFamily="49" charset="-122"/>
                <a:cs typeface="Times New Roman"/>
              </a:rPr>
              <a:t>5</a:t>
            </a:r>
            <a:r>
              <a:rPr lang="en-US" altLang="zh-CN" sz="2000" b="1" dirty="0">
                <a:latin typeface="Times New Roman"/>
                <a:ea typeface="仿宋_GB2312" pitchFamily="49" charset="-122"/>
                <a:cs typeface="Times New Roman"/>
              </a:rPr>
              <a:t>=(0, 3, 1)    S</a:t>
            </a:r>
            <a:r>
              <a:rPr lang="en-US" altLang="zh-CN" sz="2000" b="1" baseline="-25000" dirty="0">
                <a:latin typeface="Times New Roman"/>
                <a:ea typeface="仿宋_GB2312" pitchFamily="49" charset="-122"/>
                <a:cs typeface="Times New Roman"/>
              </a:rPr>
              <a:t>6</a:t>
            </a:r>
            <a:r>
              <a:rPr lang="en-US" altLang="zh-CN" sz="2000" b="1" dirty="0">
                <a:latin typeface="Times New Roman"/>
                <a:ea typeface="仿宋_GB2312" pitchFamily="49" charset="-122"/>
                <a:cs typeface="Times New Roman"/>
              </a:rPr>
              <a:t>=(0, 2, 1)    S</a:t>
            </a:r>
            <a:r>
              <a:rPr lang="en-US" altLang="zh-CN" sz="2000" b="1" baseline="-25000" dirty="0">
                <a:latin typeface="Times New Roman"/>
                <a:ea typeface="仿宋_GB2312" pitchFamily="49" charset="-122"/>
                <a:cs typeface="Times New Roman"/>
              </a:rPr>
              <a:t>7</a:t>
            </a:r>
            <a:r>
              <a:rPr lang="en-US" altLang="zh-CN" sz="2000" b="1" dirty="0">
                <a:latin typeface="Times New Roman"/>
                <a:ea typeface="仿宋_GB2312" pitchFamily="49" charset="-122"/>
                <a:cs typeface="Times New Roman"/>
              </a:rPr>
              <a:t>=(0, 1, 1)</a:t>
            </a:r>
          </a:p>
          <a:p>
            <a:pPr eaLnBrk="1" hangingPunct="1"/>
            <a:r>
              <a:rPr lang="en-US" altLang="zh-CN" sz="2000" b="1" dirty="0">
                <a:latin typeface="Times New Roman"/>
                <a:ea typeface="仿宋_GB2312" pitchFamily="49" charset="-122"/>
                <a:cs typeface="Times New Roman"/>
              </a:rPr>
              <a:t>        S</a:t>
            </a:r>
            <a:r>
              <a:rPr lang="en-US" altLang="zh-CN" sz="2000" b="1" baseline="-25000" dirty="0">
                <a:latin typeface="Times New Roman"/>
                <a:ea typeface="仿宋_GB2312" pitchFamily="49" charset="-122"/>
                <a:cs typeface="Times New Roman"/>
              </a:rPr>
              <a:t>8</a:t>
            </a:r>
            <a:r>
              <a:rPr lang="en-US" altLang="zh-CN" sz="2000" b="1" dirty="0">
                <a:latin typeface="Times New Roman"/>
                <a:ea typeface="仿宋_GB2312" pitchFamily="49" charset="-122"/>
                <a:cs typeface="Times New Roman"/>
              </a:rPr>
              <a:t>=(3, 2, 0)    S</a:t>
            </a:r>
            <a:r>
              <a:rPr lang="en-US" altLang="zh-CN" sz="2000" b="1" baseline="-25000" dirty="0">
                <a:latin typeface="Times New Roman"/>
                <a:ea typeface="仿宋_GB2312" pitchFamily="49" charset="-122"/>
                <a:cs typeface="Times New Roman"/>
              </a:rPr>
              <a:t>9</a:t>
            </a:r>
            <a:r>
              <a:rPr lang="en-US" altLang="zh-CN" sz="2000" b="1" dirty="0">
                <a:latin typeface="Times New Roman"/>
                <a:ea typeface="仿宋_GB2312" pitchFamily="49" charset="-122"/>
                <a:cs typeface="Times New Roman"/>
              </a:rPr>
              <a:t>=(3, 1, 0)    S</a:t>
            </a:r>
            <a:r>
              <a:rPr lang="en-US" altLang="zh-CN" sz="2000" b="1" baseline="-25000" dirty="0">
                <a:latin typeface="Times New Roman"/>
                <a:ea typeface="仿宋_GB2312" pitchFamily="49" charset="-122"/>
                <a:cs typeface="Times New Roman"/>
              </a:rPr>
              <a:t>10</a:t>
            </a:r>
            <a:r>
              <a:rPr lang="en-US" altLang="zh-CN" sz="2000" b="1" dirty="0">
                <a:latin typeface="Times New Roman"/>
                <a:ea typeface="仿宋_GB2312" pitchFamily="49" charset="-122"/>
                <a:cs typeface="Times New Roman"/>
              </a:rPr>
              <a:t>=(3, 0, 0)   S</a:t>
            </a:r>
            <a:r>
              <a:rPr lang="en-US" altLang="zh-CN" sz="2000" b="1" baseline="-25000" dirty="0">
                <a:latin typeface="Times New Roman"/>
                <a:ea typeface="仿宋_GB2312" pitchFamily="49" charset="-122"/>
                <a:cs typeface="Times New Roman"/>
              </a:rPr>
              <a:t>11</a:t>
            </a:r>
            <a:r>
              <a:rPr lang="en-US" altLang="zh-CN" sz="2000" b="1" dirty="0">
                <a:latin typeface="Times New Roman"/>
                <a:ea typeface="仿宋_GB2312" pitchFamily="49" charset="-122"/>
                <a:cs typeface="Times New Roman"/>
              </a:rPr>
              <a:t>=(2, 2, 0)</a:t>
            </a:r>
          </a:p>
          <a:p>
            <a:pPr eaLnBrk="1" hangingPunct="1"/>
            <a:r>
              <a:rPr lang="en-US" altLang="zh-CN" sz="2000" b="1" dirty="0">
                <a:latin typeface="Times New Roman"/>
                <a:ea typeface="仿宋_GB2312" pitchFamily="49" charset="-122"/>
                <a:cs typeface="Times New Roman"/>
              </a:rPr>
              <a:t>        S</a:t>
            </a:r>
            <a:r>
              <a:rPr lang="en-US" altLang="zh-CN" sz="2000" b="1" baseline="-25000" dirty="0">
                <a:latin typeface="Times New Roman"/>
                <a:ea typeface="仿宋_GB2312" pitchFamily="49" charset="-122"/>
                <a:cs typeface="Times New Roman"/>
              </a:rPr>
              <a:t>12</a:t>
            </a:r>
            <a:r>
              <a:rPr lang="en-US" altLang="zh-CN" sz="2000" b="1" dirty="0">
                <a:latin typeface="Times New Roman"/>
                <a:ea typeface="仿宋_GB2312" pitchFamily="49" charset="-122"/>
                <a:cs typeface="Times New Roman"/>
              </a:rPr>
              <a:t>=(1, 1,0)    S</a:t>
            </a:r>
            <a:r>
              <a:rPr lang="en-US" altLang="zh-CN" sz="2000" b="1" baseline="-25000" dirty="0">
                <a:latin typeface="Times New Roman"/>
                <a:ea typeface="仿宋_GB2312" pitchFamily="49" charset="-122"/>
                <a:cs typeface="Times New Roman"/>
              </a:rPr>
              <a:t>13</a:t>
            </a:r>
            <a:r>
              <a:rPr lang="en-US" altLang="zh-CN" sz="2000" b="1" dirty="0">
                <a:latin typeface="Times New Roman"/>
                <a:ea typeface="仿宋_GB2312" pitchFamily="49" charset="-122"/>
                <a:cs typeface="Times New Roman"/>
              </a:rPr>
              <a:t>=(0, 2, 0)   S</a:t>
            </a:r>
            <a:r>
              <a:rPr lang="en-US" altLang="zh-CN" sz="2000" b="1" baseline="-25000" dirty="0">
                <a:latin typeface="Times New Roman"/>
                <a:ea typeface="仿宋_GB2312" pitchFamily="49" charset="-122"/>
                <a:cs typeface="Times New Roman"/>
              </a:rPr>
              <a:t>14</a:t>
            </a:r>
            <a:r>
              <a:rPr lang="en-US" altLang="zh-CN" sz="2000" b="1" dirty="0">
                <a:latin typeface="Times New Roman"/>
                <a:ea typeface="仿宋_GB2312" pitchFamily="49" charset="-122"/>
                <a:cs typeface="Times New Roman"/>
              </a:rPr>
              <a:t>=(0, 1, 0)   S</a:t>
            </a:r>
            <a:r>
              <a:rPr lang="en-US" altLang="zh-CN" sz="2000" b="1" baseline="-25000" dirty="0">
                <a:latin typeface="Times New Roman"/>
                <a:ea typeface="仿宋_GB2312" pitchFamily="49" charset="-122"/>
                <a:cs typeface="Times New Roman"/>
              </a:rPr>
              <a:t>15</a:t>
            </a:r>
            <a:r>
              <a:rPr lang="en-US" altLang="zh-CN" sz="2000" b="1" dirty="0">
                <a:latin typeface="Times New Roman"/>
                <a:ea typeface="仿宋_GB2312" pitchFamily="49" charset="-122"/>
                <a:cs typeface="Times New Roman"/>
              </a:rPr>
              <a:t>=(0, 0, 0)</a:t>
            </a:r>
          </a:p>
          <a:p>
            <a:pPr eaLnBrk="1" hangingPunct="1"/>
            <a:endParaRPr lang="en-US" altLang="zh-CN" sz="2400" b="1" dirty="0" smtClean="0">
              <a:latin typeface="Times New Roman"/>
              <a:ea typeface="仿宋_GB2312" pitchFamily="49" charset="-122"/>
              <a:cs typeface="Times New Roman"/>
            </a:endParaRPr>
          </a:p>
          <a:p>
            <a:pPr marL="342900" indent="-342900" eaLnBrk="1" hangingPunct="1">
              <a:buFont typeface="Arial" pitchFamily="34" charset="0"/>
              <a:buChar char="•"/>
            </a:pPr>
            <a:r>
              <a:rPr lang="zh-CN" altLang="en-US" sz="2400" b="1" dirty="0" smtClean="0">
                <a:solidFill>
                  <a:srgbClr val="0000CC"/>
                </a:solidFill>
                <a:latin typeface="Times New Roman"/>
                <a:ea typeface="仿宋_GB2312" pitchFamily="49" charset="-122"/>
                <a:cs typeface="Times New Roman"/>
              </a:rPr>
              <a:t>操作</a:t>
            </a:r>
            <a:r>
              <a:rPr lang="zh-CN" altLang="en-US" sz="2400" b="1" dirty="0">
                <a:latin typeface="Times New Roman"/>
                <a:ea typeface="仿宋_GB2312" pitchFamily="49" charset="-122"/>
                <a:cs typeface="Times New Roman"/>
              </a:rPr>
              <a:t>是指用船把修道士或野人从河的左岸运到右岸，或从河的右岸运到左岸。</a:t>
            </a:r>
          </a:p>
          <a:p>
            <a:pPr marL="342900" indent="-342900" eaLnBrk="1" hangingPunct="1">
              <a:buFont typeface="Arial" pitchFamily="34" charset="0"/>
              <a:buChar char="•"/>
            </a:pPr>
            <a:r>
              <a:rPr lang="zh-CN" altLang="en-US" sz="2400" b="1" dirty="0" smtClean="0">
                <a:solidFill>
                  <a:srgbClr val="0000CC"/>
                </a:solidFill>
                <a:latin typeface="Times New Roman"/>
                <a:ea typeface="仿宋_GB2312" pitchFamily="49" charset="-122"/>
                <a:cs typeface="Times New Roman"/>
              </a:rPr>
              <a:t>每个</a:t>
            </a:r>
            <a:r>
              <a:rPr lang="zh-CN" altLang="en-US" sz="2400" b="1" dirty="0">
                <a:solidFill>
                  <a:srgbClr val="0000CC"/>
                </a:solidFill>
                <a:latin typeface="Times New Roman"/>
                <a:ea typeface="仿宋_GB2312" pitchFamily="49" charset="-122"/>
                <a:cs typeface="Times New Roman"/>
              </a:rPr>
              <a:t>操作都应当满足如下条件：</a:t>
            </a:r>
          </a:p>
          <a:p>
            <a:pPr marL="838800" lvl="1" indent="-457200" eaLnBrk="1" hangingPunct="1">
              <a:buFont typeface="+mj-lt"/>
              <a:buAutoNum type="arabicPeriod"/>
            </a:pPr>
            <a:r>
              <a:rPr lang="zh-CN" altLang="en-US" sz="2400" dirty="0" smtClean="0">
                <a:latin typeface="Times New Roman"/>
                <a:ea typeface="仿宋_GB2312" pitchFamily="49" charset="-122"/>
                <a:cs typeface="Times New Roman"/>
              </a:rPr>
              <a:t>船</a:t>
            </a:r>
            <a:r>
              <a:rPr lang="zh-CN" altLang="en-US" sz="2400" dirty="0">
                <a:latin typeface="Times New Roman"/>
                <a:ea typeface="仿宋_GB2312" pitchFamily="49" charset="-122"/>
                <a:cs typeface="Times New Roman"/>
              </a:rPr>
              <a:t>至少有一个人（</a:t>
            </a:r>
            <a:r>
              <a:rPr lang="en-US" altLang="zh-CN" sz="2400" dirty="0">
                <a:latin typeface="Times New Roman"/>
                <a:ea typeface="仿宋_GB2312" pitchFamily="49" charset="-122"/>
                <a:cs typeface="Times New Roman"/>
              </a:rPr>
              <a:t>m</a:t>
            </a:r>
            <a:r>
              <a:rPr lang="zh-CN" altLang="en-US" sz="2400" dirty="0">
                <a:latin typeface="Times New Roman"/>
                <a:ea typeface="仿宋_GB2312" pitchFamily="49" charset="-122"/>
                <a:cs typeface="Times New Roman"/>
              </a:rPr>
              <a:t>或</a:t>
            </a:r>
            <a:r>
              <a:rPr lang="en-US" altLang="zh-CN" sz="2400" dirty="0">
                <a:latin typeface="Times New Roman"/>
                <a:ea typeface="仿宋_GB2312" pitchFamily="49" charset="-122"/>
                <a:cs typeface="Times New Roman"/>
              </a:rPr>
              <a:t>c</a:t>
            </a:r>
            <a:r>
              <a:rPr lang="zh-CN" altLang="en-US" sz="2400" dirty="0">
                <a:latin typeface="Times New Roman"/>
                <a:ea typeface="仿宋_GB2312" pitchFamily="49" charset="-122"/>
                <a:cs typeface="Times New Roman"/>
              </a:rPr>
              <a:t>）操作，离开岸边的</a:t>
            </a:r>
            <a:r>
              <a:rPr lang="en-US" altLang="zh-CN" sz="2400" dirty="0">
                <a:latin typeface="Times New Roman"/>
                <a:ea typeface="仿宋_GB2312" pitchFamily="49" charset="-122"/>
                <a:cs typeface="Times New Roman"/>
              </a:rPr>
              <a:t>m</a:t>
            </a:r>
            <a:r>
              <a:rPr lang="zh-CN" altLang="en-US" sz="2400" dirty="0">
                <a:latin typeface="Times New Roman"/>
                <a:ea typeface="仿宋_GB2312" pitchFamily="49" charset="-122"/>
                <a:cs typeface="Times New Roman"/>
              </a:rPr>
              <a:t>和</a:t>
            </a:r>
            <a:r>
              <a:rPr lang="en-US" altLang="zh-CN" sz="2400" dirty="0">
                <a:latin typeface="Times New Roman"/>
                <a:ea typeface="仿宋_GB2312" pitchFamily="49" charset="-122"/>
                <a:cs typeface="Times New Roman"/>
              </a:rPr>
              <a:t>c</a:t>
            </a:r>
            <a:r>
              <a:rPr lang="zh-CN" altLang="en-US" sz="2400" dirty="0">
                <a:latin typeface="Times New Roman"/>
                <a:ea typeface="仿宋_GB2312" pitchFamily="49" charset="-122"/>
                <a:cs typeface="Times New Roman"/>
              </a:rPr>
              <a:t>的减少数目应该等于到达岸边的</a:t>
            </a:r>
            <a:r>
              <a:rPr lang="en-US" altLang="zh-CN" sz="2400" dirty="0">
                <a:latin typeface="Times New Roman"/>
                <a:ea typeface="仿宋_GB2312" pitchFamily="49" charset="-122"/>
                <a:cs typeface="Times New Roman"/>
              </a:rPr>
              <a:t>m</a:t>
            </a:r>
            <a:r>
              <a:rPr lang="zh-CN" altLang="en-US" sz="2400" dirty="0">
                <a:latin typeface="Times New Roman"/>
                <a:ea typeface="仿宋_GB2312" pitchFamily="49" charset="-122"/>
                <a:cs typeface="Times New Roman"/>
              </a:rPr>
              <a:t>和</a:t>
            </a:r>
            <a:r>
              <a:rPr lang="en-US" altLang="zh-CN" sz="2400" dirty="0">
                <a:latin typeface="Times New Roman"/>
                <a:ea typeface="仿宋_GB2312" pitchFamily="49" charset="-122"/>
                <a:cs typeface="Times New Roman"/>
              </a:rPr>
              <a:t>c</a:t>
            </a:r>
            <a:r>
              <a:rPr lang="zh-CN" altLang="en-US" sz="2400" dirty="0">
                <a:latin typeface="Times New Roman"/>
                <a:ea typeface="仿宋_GB2312" pitchFamily="49" charset="-122"/>
                <a:cs typeface="Times New Roman"/>
              </a:rPr>
              <a:t>的增加数目；</a:t>
            </a:r>
          </a:p>
          <a:p>
            <a:pPr marL="838800" lvl="1" indent="-457200" eaLnBrk="1" hangingPunct="1">
              <a:buFont typeface="+mj-lt"/>
              <a:buAutoNum type="arabicPeriod"/>
            </a:pPr>
            <a:r>
              <a:rPr lang="zh-CN" altLang="en-US" sz="2400" dirty="0" smtClean="0">
                <a:latin typeface="Times New Roman"/>
                <a:ea typeface="仿宋_GB2312" pitchFamily="49" charset="-122"/>
                <a:cs typeface="Times New Roman"/>
              </a:rPr>
              <a:t>每次</a:t>
            </a:r>
            <a:r>
              <a:rPr lang="zh-CN" altLang="en-US" sz="2400" dirty="0">
                <a:latin typeface="Times New Roman"/>
                <a:ea typeface="仿宋_GB2312" pitchFamily="49" charset="-122"/>
                <a:cs typeface="Times New Roman"/>
              </a:rPr>
              <a:t>操作船上人数不得超过</a:t>
            </a:r>
            <a:r>
              <a:rPr lang="en-US" altLang="zh-CN" sz="2400" dirty="0">
                <a:latin typeface="Times New Roman"/>
                <a:ea typeface="仿宋_GB2312" pitchFamily="49" charset="-122"/>
                <a:cs typeface="Times New Roman"/>
              </a:rPr>
              <a:t>2</a:t>
            </a:r>
            <a:r>
              <a:rPr lang="zh-CN" altLang="en-US" sz="2400" dirty="0">
                <a:latin typeface="Times New Roman"/>
                <a:ea typeface="仿宋_GB2312" pitchFamily="49" charset="-122"/>
                <a:cs typeface="Times New Roman"/>
              </a:rPr>
              <a:t>个；</a:t>
            </a:r>
          </a:p>
          <a:p>
            <a:pPr marL="838800" lvl="1" indent="-457200" eaLnBrk="1" hangingPunct="1">
              <a:buFont typeface="+mj-lt"/>
              <a:buAutoNum type="arabicPeriod"/>
            </a:pPr>
            <a:r>
              <a:rPr lang="zh-CN" altLang="en-US" sz="2400" dirty="0" smtClean="0">
                <a:latin typeface="Times New Roman"/>
                <a:ea typeface="仿宋_GB2312" pitchFamily="49" charset="-122"/>
                <a:cs typeface="Times New Roman"/>
              </a:rPr>
              <a:t>操作</a:t>
            </a:r>
            <a:r>
              <a:rPr lang="zh-CN" altLang="en-US" sz="2400" dirty="0">
                <a:latin typeface="Times New Roman"/>
                <a:ea typeface="仿宋_GB2312" pitchFamily="49" charset="-122"/>
                <a:cs typeface="Times New Roman"/>
              </a:rPr>
              <a:t>应保证不产生非法状态</a:t>
            </a:r>
            <a:r>
              <a:rPr lang="zh-CN" altLang="en-US" sz="2400" dirty="0">
                <a:solidFill>
                  <a:srgbClr val="0000CC"/>
                </a:solidFill>
                <a:latin typeface="Times New Roman"/>
                <a:ea typeface="仿宋_GB2312" pitchFamily="49" charset="-122"/>
                <a:cs typeface="Times New Roman"/>
              </a:rPr>
              <a:t>。</a:t>
            </a:r>
          </a:p>
          <a:p>
            <a:pPr marL="342900" indent="-342900" eaLnBrk="1" hangingPunct="1">
              <a:buFont typeface="Arial" pitchFamily="34" charset="0"/>
              <a:buChar char="•"/>
            </a:pPr>
            <a:r>
              <a:rPr lang="zh-CN" altLang="en-US" sz="2400" b="1" dirty="0" smtClean="0">
                <a:solidFill>
                  <a:srgbClr val="0000CC"/>
                </a:solidFill>
                <a:latin typeface="Times New Roman"/>
                <a:ea typeface="仿宋_GB2312" pitchFamily="49" charset="-122"/>
                <a:cs typeface="Times New Roman"/>
              </a:rPr>
              <a:t>操作</a:t>
            </a:r>
            <a:r>
              <a:rPr lang="zh-CN" altLang="en-US" sz="2400" b="1" dirty="0">
                <a:solidFill>
                  <a:srgbClr val="0000CC"/>
                </a:solidFill>
                <a:latin typeface="Times New Roman"/>
                <a:ea typeface="仿宋_GB2312" pitchFamily="49" charset="-122"/>
                <a:cs typeface="Times New Roman"/>
              </a:rPr>
              <a:t>应由条件部分和动作部分：</a:t>
            </a:r>
          </a:p>
          <a:p>
            <a:pPr marL="1085850" lvl="1" indent="-342900" eaLnBrk="1" hangingPunct="1">
              <a:buFont typeface="Arial" pitchFamily="34" charset="0"/>
              <a:buChar char="•"/>
            </a:pPr>
            <a:r>
              <a:rPr lang="zh-CN" altLang="en-US" sz="2400" b="1" dirty="0" smtClean="0">
                <a:solidFill>
                  <a:srgbClr val="0000CC"/>
                </a:solidFill>
                <a:latin typeface="Times New Roman"/>
                <a:ea typeface="仿宋_GB2312" pitchFamily="49" charset="-122"/>
                <a:cs typeface="Times New Roman"/>
              </a:rPr>
              <a:t>条件</a:t>
            </a:r>
            <a:r>
              <a:rPr lang="zh-CN" altLang="en-US" sz="2400" b="1" dirty="0">
                <a:solidFill>
                  <a:srgbClr val="0000CC"/>
                </a:solidFill>
                <a:latin typeface="Times New Roman"/>
                <a:ea typeface="仿宋_GB2312" pitchFamily="49" charset="-122"/>
                <a:cs typeface="Times New Roman"/>
              </a:rPr>
              <a:t>：</a:t>
            </a:r>
            <a:r>
              <a:rPr lang="zh-CN" altLang="en-US" sz="2400" b="1" dirty="0">
                <a:latin typeface="Times New Roman"/>
                <a:ea typeface="仿宋_GB2312" pitchFamily="49" charset="-122"/>
                <a:cs typeface="Times New Roman"/>
              </a:rPr>
              <a:t>只有当其条件具备时才能使用</a:t>
            </a:r>
          </a:p>
          <a:p>
            <a:pPr marL="1085850" lvl="1" indent="-342900" eaLnBrk="1" hangingPunct="1">
              <a:buFont typeface="Arial" pitchFamily="34" charset="0"/>
              <a:buChar char="•"/>
            </a:pPr>
            <a:r>
              <a:rPr lang="zh-CN" altLang="en-US" sz="2400" b="1" dirty="0" smtClean="0">
                <a:solidFill>
                  <a:srgbClr val="0000CC"/>
                </a:solidFill>
                <a:latin typeface="Times New Roman"/>
                <a:ea typeface="仿宋_GB2312" pitchFamily="49" charset="-122"/>
                <a:cs typeface="Times New Roman"/>
              </a:rPr>
              <a:t>动作</a:t>
            </a:r>
            <a:r>
              <a:rPr lang="zh-CN" altLang="en-US" sz="2400" b="1" dirty="0">
                <a:solidFill>
                  <a:srgbClr val="0000CC"/>
                </a:solidFill>
                <a:latin typeface="Times New Roman"/>
                <a:ea typeface="仿宋_GB2312" pitchFamily="49" charset="-122"/>
                <a:cs typeface="Times New Roman"/>
              </a:rPr>
              <a:t>：</a:t>
            </a:r>
            <a:r>
              <a:rPr lang="zh-CN" altLang="en-US" sz="2400" b="1" dirty="0">
                <a:latin typeface="Times New Roman"/>
                <a:ea typeface="仿宋_GB2312" pitchFamily="49" charset="-122"/>
                <a:cs typeface="Times New Roman"/>
              </a:rPr>
              <a:t>刻划了应用此操作所产生的结果。    </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ChangeArrowheads="1"/>
          </p:cNvSpPr>
          <p:nvPr/>
        </p:nvSpPr>
        <p:spPr bwMode="auto">
          <a:xfrm>
            <a:off x="647564" y="872716"/>
            <a:ext cx="7597539" cy="5493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spcBef>
                <a:spcPct val="20000"/>
              </a:spcBef>
            </a:pPr>
            <a:r>
              <a:rPr lang="zh-CN" altLang="en-US" sz="2400" b="1" dirty="0">
                <a:solidFill>
                  <a:srgbClr val="A50021"/>
                </a:solidFill>
                <a:latin typeface="Times New Roman"/>
                <a:ea typeface="幼圆" pitchFamily="49" charset="-122"/>
                <a:cs typeface="Times New Roman"/>
              </a:rPr>
              <a:t>操作的表示：</a:t>
            </a:r>
            <a:r>
              <a:rPr lang="zh-CN" altLang="en-US" sz="2400" b="1" dirty="0">
                <a:solidFill>
                  <a:srgbClr val="0000CC"/>
                </a:solidFill>
                <a:latin typeface="Times New Roman"/>
                <a:ea typeface="幼圆" pitchFamily="49" charset="-122"/>
                <a:cs typeface="Times New Roman"/>
              </a:rPr>
              <a:t>    </a:t>
            </a:r>
          </a:p>
          <a:p>
            <a:pPr>
              <a:spcBef>
                <a:spcPct val="20000"/>
              </a:spcBef>
            </a:pPr>
            <a:r>
              <a:rPr lang="zh-CN" altLang="en-US" sz="2400" b="1" dirty="0">
                <a:solidFill>
                  <a:srgbClr val="0000CC"/>
                </a:solidFill>
                <a:latin typeface="Times New Roman"/>
                <a:ea typeface="幼圆" pitchFamily="49" charset="-122"/>
                <a:cs typeface="Times New Roman"/>
              </a:rPr>
              <a:t>    用符号</a:t>
            </a:r>
            <a:r>
              <a:rPr lang="en-US" altLang="zh-CN" sz="2400" b="1" dirty="0" err="1">
                <a:solidFill>
                  <a:srgbClr val="0000CC"/>
                </a:solidFill>
                <a:latin typeface="Times New Roman"/>
                <a:ea typeface="幼圆" pitchFamily="49" charset="-122"/>
                <a:cs typeface="Times New Roman"/>
              </a:rPr>
              <a:t>P</a:t>
            </a:r>
            <a:r>
              <a:rPr lang="en-US" altLang="zh-CN" sz="2400" b="1" baseline="-25000" dirty="0" err="1">
                <a:solidFill>
                  <a:srgbClr val="0000CC"/>
                </a:solidFill>
                <a:latin typeface="Times New Roman"/>
                <a:ea typeface="幼圆" pitchFamily="49" charset="-122"/>
                <a:cs typeface="Times New Roman"/>
              </a:rPr>
              <a:t>ij</a:t>
            </a:r>
            <a:r>
              <a:rPr lang="zh-CN" altLang="en-US" sz="2400" b="1" dirty="0">
                <a:latin typeface="Times New Roman"/>
                <a:ea typeface="幼圆" pitchFamily="49" charset="-122"/>
                <a:cs typeface="Times New Roman"/>
              </a:rPr>
              <a:t>表示从左岸到右岸的运人操作</a:t>
            </a:r>
          </a:p>
          <a:p>
            <a:pPr>
              <a:spcBef>
                <a:spcPct val="20000"/>
              </a:spcBef>
            </a:pPr>
            <a:r>
              <a:rPr lang="zh-CN" altLang="en-US" sz="2400" b="1" dirty="0">
                <a:solidFill>
                  <a:srgbClr val="006600"/>
                </a:solidFill>
                <a:latin typeface="Times New Roman"/>
                <a:ea typeface="幼圆" pitchFamily="49" charset="-122"/>
                <a:cs typeface="Times New Roman"/>
              </a:rPr>
              <a:t>    </a:t>
            </a:r>
            <a:r>
              <a:rPr lang="zh-CN" altLang="en-US" sz="2400" b="1" dirty="0">
                <a:solidFill>
                  <a:srgbClr val="0000CC"/>
                </a:solidFill>
                <a:latin typeface="Times New Roman"/>
                <a:ea typeface="幼圆" pitchFamily="49" charset="-122"/>
                <a:cs typeface="Times New Roman"/>
              </a:rPr>
              <a:t>用符号</a:t>
            </a:r>
            <a:r>
              <a:rPr lang="en-US" altLang="zh-CN" sz="2400" b="1" dirty="0" err="1">
                <a:solidFill>
                  <a:srgbClr val="0000CC"/>
                </a:solidFill>
                <a:latin typeface="Times New Roman"/>
                <a:ea typeface="幼圆" pitchFamily="49" charset="-122"/>
                <a:cs typeface="Times New Roman"/>
              </a:rPr>
              <a:t>Qij</a:t>
            </a:r>
            <a:r>
              <a:rPr lang="zh-CN" altLang="en-US" sz="2400" b="1" dirty="0">
                <a:latin typeface="Times New Roman"/>
                <a:ea typeface="幼圆" pitchFamily="49" charset="-122"/>
                <a:cs typeface="Times New Roman"/>
              </a:rPr>
              <a:t>表示从右岸到左岸的操作</a:t>
            </a:r>
          </a:p>
          <a:p>
            <a:pPr>
              <a:spcBef>
                <a:spcPct val="20000"/>
              </a:spcBef>
            </a:pPr>
            <a:r>
              <a:rPr lang="zh-CN" altLang="en-US" sz="2400" b="1" dirty="0">
                <a:latin typeface="Times New Roman"/>
                <a:ea typeface="幼圆" pitchFamily="49" charset="-122"/>
                <a:cs typeface="Times New Roman"/>
              </a:rPr>
              <a:t>其中：</a:t>
            </a:r>
          </a:p>
          <a:p>
            <a:pPr>
              <a:spcBef>
                <a:spcPct val="20000"/>
              </a:spcBef>
            </a:pPr>
            <a:r>
              <a:rPr lang="zh-CN" altLang="en-US" sz="2400" b="1" dirty="0">
                <a:solidFill>
                  <a:srgbClr val="006600"/>
                </a:solidFill>
                <a:latin typeface="Times New Roman"/>
                <a:ea typeface="幼圆" pitchFamily="49" charset="-122"/>
                <a:cs typeface="Times New Roman"/>
              </a:rPr>
              <a:t>    </a:t>
            </a:r>
            <a:r>
              <a:rPr lang="en-US" altLang="zh-CN" sz="2400" b="1" dirty="0">
                <a:solidFill>
                  <a:srgbClr val="0000CC"/>
                </a:solidFill>
                <a:latin typeface="Times New Roman"/>
                <a:ea typeface="幼圆" pitchFamily="49" charset="-122"/>
                <a:cs typeface="Times New Roman"/>
              </a:rPr>
              <a:t>i</a:t>
            </a:r>
            <a:r>
              <a:rPr lang="zh-CN" altLang="en-US" sz="2400" b="1" dirty="0">
                <a:solidFill>
                  <a:srgbClr val="0000CC"/>
                </a:solidFill>
                <a:latin typeface="Times New Roman"/>
                <a:ea typeface="幼圆" pitchFamily="49" charset="-122"/>
                <a:cs typeface="Times New Roman"/>
              </a:rPr>
              <a:t>表示</a:t>
            </a:r>
            <a:r>
              <a:rPr lang="zh-CN" altLang="en-US" sz="2400" b="1" dirty="0">
                <a:latin typeface="Times New Roman"/>
                <a:ea typeface="幼圆" pitchFamily="49" charset="-122"/>
                <a:cs typeface="Times New Roman"/>
              </a:rPr>
              <a:t>船上的修道士人数 </a:t>
            </a:r>
          </a:p>
          <a:p>
            <a:pPr>
              <a:spcBef>
                <a:spcPct val="20000"/>
              </a:spcBef>
            </a:pPr>
            <a:r>
              <a:rPr lang="zh-CN" altLang="en-US" sz="2400" b="1" dirty="0">
                <a:solidFill>
                  <a:srgbClr val="006600"/>
                </a:solidFill>
                <a:latin typeface="Times New Roman"/>
                <a:ea typeface="幼圆" pitchFamily="49" charset="-122"/>
                <a:cs typeface="Times New Roman"/>
              </a:rPr>
              <a:t>    </a:t>
            </a:r>
            <a:r>
              <a:rPr lang="en-US" altLang="zh-CN" sz="2400" b="1" dirty="0">
                <a:solidFill>
                  <a:srgbClr val="0000CC"/>
                </a:solidFill>
                <a:latin typeface="Times New Roman"/>
                <a:ea typeface="幼圆" pitchFamily="49" charset="-122"/>
                <a:cs typeface="Times New Roman"/>
              </a:rPr>
              <a:t>j</a:t>
            </a:r>
            <a:r>
              <a:rPr lang="zh-CN" altLang="en-US" sz="2400" b="1" dirty="0">
                <a:solidFill>
                  <a:srgbClr val="0000CC"/>
                </a:solidFill>
                <a:latin typeface="Times New Roman"/>
                <a:ea typeface="幼圆" pitchFamily="49" charset="-122"/>
                <a:cs typeface="Times New Roman"/>
              </a:rPr>
              <a:t>表示</a:t>
            </a:r>
            <a:r>
              <a:rPr lang="zh-CN" altLang="en-US" sz="2400" b="1" dirty="0">
                <a:latin typeface="Times New Roman"/>
                <a:ea typeface="幼圆" pitchFamily="49" charset="-122"/>
                <a:cs typeface="Times New Roman"/>
              </a:rPr>
              <a:t>船上的野</a:t>
            </a:r>
            <a:r>
              <a:rPr lang="zh-CN" altLang="en-US" sz="2400" b="1" dirty="0" smtClean="0">
                <a:latin typeface="Times New Roman"/>
                <a:ea typeface="幼圆" pitchFamily="49" charset="-122"/>
                <a:cs typeface="Times New Roman"/>
              </a:rPr>
              <a:t>人数</a:t>
            </a:r>
            <a:endParaRPr lang="en-US" altLang="zh-CN" sz="2400" b="1" dirty="0" smtClean="0">
              <a:latin typeface="Times New Roman"/>
              <a:ea typeface="幼圆" pitchFamily="49" charset="-122"/>
              <a:cs typeface="Times New Roman"/>
            </a:endParaRPr>
          </a:p>
          <a:p>
            <a:pPr>
              <a:spcBef>
                <a:spcPct val="20000"/>
              </a:spcBef>
            </a:pPr>
            <a:endParaRPr lang="zh-CN" altLang="en-US" sz="2400" b="1" dirty="0">
              <a:latin typeface="Times New Roman"/>
              <a:ea typeface="幼圆" pitchFamily="49" charset="-122"/>
              <a:cs typeface="Times New Roman"/>
            </a:endParaRPr>
          </a:p>
          <a:p>
            <a:pPr>
              <a:spcBef>
                <a:spcPts val="1800"/>
              </a:spcBef>
            </a:pPr>
            <a:r>
              <a:rPr lang="zh-CN" altLang="en-US" sz="2400" b="1" dirty="0">
                <a:solidFill>
                  <a:srgbClr val="A50021"/>
                </a:solidFill>
                <a:latin typeface="Times New Roman"/>
                <a:ea typeface="幼圆" pitchFamily="49" charset="-122"/>
                <a:cs typeface="Times New Roman"/>
              </a:rPr>
              <a:t>操作集</a:t>
            </a:r>
          </a:p>
          <a:p>
            <a:pPr lvl="1">
              <a:spcBef>
                <a:spcPct val="20000"/>
              </a:spcBef>
            </a:pPr>
            <a:r>
              <a:rPr lang="zh-CN" altLang="en-US" sz="2400" b="1" dirty="0" smtClean="0">
                <a:latin typeface="Times New Roman"/>
                <a:ea typeface="幼圆" pitchFamily="49" charset="-122"/>
                <a:cs typeface="Times New Roman"/>
              </a:rPr>
              <a:t>本</a:t>
            </a:r>
            <a:r>
              <a:rPr lang="zh-CN" altLang="en-US" sz="2400" b="1" dirty="0">
                <a:latin typeface="Times New Roman"/>
                <a:ea typeface="幼圆" pitchFamily="49" charset="-122"/>
                <a:cs typeface="Times New Roman"/>
              </a:rPr>
              <a:t>问题有</a:t>
            </a:r>
            <a:r>
              <a:rPr lang="en-US" altLang="zh-CN" sz="2400" b="1" dirty="0">
                <a:latin typeface="Times New Roman"/>
                <a:ea typeface="幼圆" pitchFamily="49" charset="-122"/>
                <a:cs typeface="Times New Roman"/>
              </a:rPr>
              <a:t>10</a:t>
            </a:r>
            <a:r>
              <a:rPr lang="zh-CN" altLang="en-US" sz="2400" b="1" dirty="0">
                <a:latin typeface="Times New Roman"/>
                <a:ea typeface="幼圆" pitchFamily="49" charset="-122"/>
                <a:cs typeface="Times New Roman"/>
              </a:rPr>
              <a:t>种操作可供选择：</a:t>
            </a:r>
          </a:p>
          <a:p>
            <a:pPr>
              <a:spcBef>
                <a:spcPct val="20000"/>
              </a:spcBef>
            </a:pPr>
            <a:r>
              <a:rPr lang="zh-CN" altLang="en-US" sz="2400" b="1" dirty="0">
                <a:solidFill>
                  <a:srgbClr val="0000CC"/>
                </a:solidFill>
                <a:latin typeface="Times New Roman"/>
                <a:ea typeface="幼圆" pitchFamily="49" charset="-122"/>
                <a:cs typeface="Times New Roman"/>
              </a:rPr>
              <a:t>     </a:t>
            </a:r>
            <a:r>
              <a:rPr lang="en-US" altLang="zh-CN" sz="2400" b="1" dirty="0">
                <a:latin typeface="Times New Roman"/>
                <a:ea typeface="幼圆" pitchFamily="49" charset="-122"/>
                <a:cs typeface="Times New Roman"/>
              </a:rPr>
              <a:t>F={P</a:t>
            </a:r>
            <a:r>
              <a:rPr lang="en-US" altLang="zh-CN" sz="2400" b="1" baseline="-25000" dirty="0">
                <a:latin typeface="Times New Roman"/>
                <a:ea typeface="幼圆" pitchFamily="49" charset="-122"/>
                <a:cs typeface="Times New Roman"/>
              </a:rPr>
              <a:t>01</a:t>
            </a:r>
            <a:r>
              <a:rPr lang="en-US" altLang="zh-CN" sz="2400" b="1" dirty="0">
                <a:latin typeface="Times New Roman"/>
                <a:ea typeface="幼圆" pitchFamily="49" charset="-122"/>
                <a:cs typeface="Times New Roman"/>
              </a:rPr>
              <a:t>, P</a:t>
            </a:r>
            <a:r>
              <a:rPr lang="en-US" altLang="zh-CN" sz="2400" b="1" baseline="-25000" dirty="0">
                <a:latin typeface="Times New Roman"/>
                <a:ea typeface="幼圆" pitchFamily="49" charset="-122"/>
                <a:cs typeface="Times New Roman"/>
              </a:rPr>
              <a:t>10</a:t>
            </a:r>
            <a:r>
              <a:rPr lang="en-US" altLang="zh-CN" sz="2400" b="1" dirty="0">
                <a:latin typeface="Times New Roman"/>
                <a:ea typeface="幼圆" pitchFamily="49" charset="-122"/>
                <a:cs typeface="Times New Roman"/>
              </a:rPr>
              <a:t>, P</a:t>
            </a:r>
            <a:r>
              <a:rPr lang="en-US" altLang="zh-CN" sz="2400" b="1" baseline="-25000" dirty="0">
                <a:latin typeface="Times New Roman"/>
                <a:ea typeface="幼圆" pitchFamily="49" charset="-122"/>
                <a:cs typeface="Times New Roman"/>
              </a:rPr>
              <a:t>11</a:t>
            </a:r>
            <a:r>
              <a:rPr lang="en-US" altLang="zh-CN" sz="2400" b="1" dirty="0">
                <a:latin typeface="Times New Roman"/>
                <a:ea typeface="幼圆" pitchFamily="49" charset="-122"/>
                <a:cs typeface="Times New Roman"/>
              </a:rPr>
              <a:t>, P</a:t>
            </a:r>
            <a:r>
              <a:rPr lang="en-US" altLang="zh-CN" sz="2400" b="1" baseline="-25000" dirty="0">
                <a:latin typeface="Times New Roman"/>
                <a:ea typeface="幼圆" pitchFamily="49" charset="-122"/>
                <a:cs typeface="Times New Roman"/>
              </a:rPr>
              <a:t>02</a:t>
            </a:r>
            <a:r>
              <a:rPr lang="en-US" altLang="zh-CN" sz="2400" b="1" dirty="0">
                <a:latin typeface="Times New Roman"/>
                <a:ea typeface="幼圆" pitchFamily="49" charset="-122"/>
                <a:cs typeface="Times New Roman"/>
              </a:rPr>
              <a:t>, P</a:t>
            </a:r>
            <a:r>
              <a:rPr lang="en-US" altLang="zh-CN" sz="2400" b="1" baseline="-25000" dirty="0">
                <a:latin typeface="Times New Roman"/>
                <a:ea typeface="幼圆" pitchFamily="49" charset="-122"/>
                <a:cs typeface="Times New Roman"/>
              </a:rPr>
              <a:t>20</a:t>
            </a:r>
            <a:r>
              <a:rPr lang="en-US" altLang="zh-CN" sz="2400" b="1" dirty="0">
                <a:latin typeface="Times New Roman"/>
                <a:ea typeface="幼圆" pitchFamily="49" charset="-122"/>
                <a:cs typeface="Times New Roman"/>
              </a:rPr>
              <a:t>,Q</a:t>
            </a:r>
            <a:r>
              <a:rPr lang="en-US" altLang="zh-CN" sz="2400" b="1" baseline="-25000" dirty="0">
                <a:latin typeface="Times New Roman"/>
                <a:ea typeface="幼圆" pitchFamily="49" charset="-122"/>
                <a:cs typeface="Times New Roman"/>
              </a:rPr>
              <a:t>01</a:t>
            </a:r>
            <a:r>
              <a:rPr lang="en-US" altLang="zh-CN" sz="2400" b="1" dirty="0">
                <a:latin typeface="Times New Roman"/>
                <a:ea typeface="幼圆" pitchFamily="49" charset="-122"/>
                <a:cs typeface="Times New Roman"/>
              </a:rPr>
              <a:t>, Q</a:t>
            </a:r>
            <a:r>
              <a:rPr lang="en-US" altLang="zh-CN" sz="2400" b="1" baseline="-25000" dirty="0">
                <a:latin typeface="Times New Roman"/>
                <a:ea typeface="幼圆" pitchFamily="49" charset="-122"/>
                <a:cs typeface="Times New Roman"/>
              </a:rPr>
              <a:t>10</a:t>
            </a:r>
            <a:r>
              <a:rPr lang="en-US" altLang="zh-CN" sz="2400" b="1" dirty="0">
                <a:latin typeface="Times New Roman"/>
                <a:ea typeface="幼圆" pitchFamily="49" charset="-122"/>
                <a:cs typeface="Times New Roman"/>
              </a:rPr>
              <a:t>, Q</a:t>
            </a:r>
            <a:r>
              <a:rPr lang="en-US" altLang="zh-CN" sz="2400" b="1" baseline="-25000" dirty="0">
                <a:latin typeface="Times New Roman"/>
                <a:ea typeface="幼圆" pitchFamily="49" charset="-122"/>
                <a:cs typeface="Times New Roman"/>
              </a:rPr>
              <a:t>11</a:t>
            </a:r>
            <a:r>
              <a:rPr lang="en-US" altLang="zh-CN" sz="2400" b="1" dirty="0">
                <a:latin typeface="Times New Roman"/>
                <a:ea typeface="幼圆" pitchFamily="49" charset="-122"/>
                <a:cs typeface="Times New Roman"/>
              </a:rPr>
              <a:t>, Q</a:t>
            </a:r>
            <a:r>
              <a:rPr lang="en-US" altLang="zh-CN" sz="2400" b="1" baseline="-25000" dirty="0">
                <a:latin typeface="Times New Roman"/>
                <a:ea typeface="幼圆" pitchFamily="49" charset="-122"/>
                <a:cs typeface="Times New Roman"/>
              </a:rPr>
              <a:t>02</a:t>
            </a:r>
            <a:r>
              <a:rPr lang="en-US" altLang="zh-CN" sz="2400" b="1" dirty="0">
                <a:latin typeface="Times New Roman"/>
                <a:ea typeface="幼圆" pitchFamily="49" charset="-122"/>
                <a:cs typeface="Times New Roman"/>
              </a:rPr>
              <a:t>, Q</a:t>
            </a:r>
            <a:r>
              <a:rPr lang="en-US" altLang="zh-CN" sz="2400" b="1" baseline="-25000" dirty="0">
                <a:latin typeface="Times New Roman"/>
                <a:ea typeface="幼圆" pitchFamily="49" charset="-122"/>
                <a:cs typeface="Times New Roman"/>
              </a:rPr>
              <a:t>20</a:t>
            </a:r>
            <a:r>
              <a:rPr lang="en-US" altLang="zh-CN" sz="2400" b="1" dirty="0">
                <a:latin typeface="Times New Roman"/>
                <a:ea typeface="幼圆" pitchFamily="49" charset="-122"/>
                <a:cs typeface="Times New Roman"/>
              </a:rPr>
              <a:t>}</a:t>
            </a:r>
          </a:p>
          <a:p>
            <a:pPr>
              <a:spcBef>
                <a:spcPct val="20000"/>
              </a:spcBef>
            </a:pPr>
            <a:endParaRPr lang="en-US" altLang="zh-CN" sz="2400" b="1" dirty="0" smtClean="0">
              <a:latin typeface="Times New Roman"/>
              <a:ea typeface="幼圆" pitchFamily="49" charset="-122"/>
              <a:cs typeface="Times New Roman"/>
            </a:endParaRPr>
          </a:p>
          <a:p>
            <a:pPr>
              <a:spcBef>
                <a:spcPct val="20000"/>
              </a:spcBef>
            </a:pPr>
            <a:r>
              <a:rPr lang="en-US" altLang="zh-CN" sz="2400" b="1" dirty="0">
                <a:latin typeface="Times New Roman"/>
                <a:ea typeface="仿宋_GB2312" pitchFamily="49" charset="-122"/>
                <a:cs typeface="Times New Roman"/>
              </a:rPr>
              <a:t> </a:t>
            </a:r>
            <a:r>
              <a:rPr lang="en-US" altLang="zh-CN" sz="2400" b="1" dirty="0" smtClean="0">
                <a:latin typeface="Times New Roman"/>
                <a:ea typeface="仿宋_GB2312" pitchFamily="49" charset="-122"/>
                <a:cs typeface="Times New Roman"/>
              </a:rPr>
              <a:t>  </a:t>
            </a:r>
            <a:endParaRPr lang="en-US" altLang="zh-CN" sz="2400" dirty="0">
              <a:latin typeface="Times New Roman"/>
              <a:ea typeface="仿宋_GB2312" pitchFamily="49" charset="-122"/>
              <a:cs typeface="Times New Roman"/>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1668130125"/>
              </p:ext>
            </p:extLst>
          </p:nvPr>
        </p:nvGraphicFramePr>
        <p:xfrm>
          <a:off x="251520" y="836712"/>
          <a:ext cx="8579296" cy="5544616"/>
        </p:xfrm>
        <a:graphic>
          <a:graphicData uri="http://schemas.openxmlformats.org/drawingml/2006/table">
            <a:tbl>
              <a:tblPr/>
              <a:tblGrid>
                <a:gridCol w="2386608"/>
                <a:gridCol w="3024336"/>
                <a:gridCol w="3168352"/>
              </a:tblGrid>
              <a:tr h="542678">
                <a:tc>
                  <a:txBody>
                    <a:bodyPr/>
                    <a:lstStyle/>
                    <a:p>
                      <a:pPr algn="ctr" fontAlgn="b"/>
                      <a:r>
                        <a:rPr lang="ja-JP" altLang="en-US" sz="2300" b="1" i="0" u="none" strike="noStrike" dirty="0">
                          <a:solidFill>
                            <a:srgbClr val="000000"/>
                          </a:solidFill>
                          <a:effectLst/>
                          <a:latin typeface="Times New Roman"/>
                        </a:rPr>
                        <a:t> </a:t>
                      </a:r>
                      <a:r>
                        <a:rPr lang="ja-JP" altLang="en-US" sz="2300" b="1" i="0" u="none" strike="noStrike" dirty="0">
                          <a:solidFill>
                            <a:srgbClr val="000000"/>
                          </a:solidFill>
                          <a:effectLst/>
                          <a:latin typeface="Heiti SC Light"/>
                        </a:rPr>
                        <a:t>操作符号</a:t>
                      </a:r>
                      <a:r>
                        <a:rPr lang="ja-JP" altLang="en-US" sz="2300" b="1" i="0" u="none" strike="noStrike" dirty="0">
                          <a:solidFill>
                            <a:srgbClr val="000000"/>
                          </a:solidFill>
                          <a:effectLst/>
                          <a:latin typeface="Times New Roman"/>
                        </a:rPr>
                        <a:t>          </a:t>
                      </a:r>
                    </a:p>
                  </a:txBody>
                  <a:tcPr marL="12138" marR="12138" marT="12138"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TW" altLang="en-US" sz="2300" b="1" i="0" u="none" strike="noStrike" dirty="0" smtClean="0">
                          <a:solidFill>
                            <a:srgbClr val="000000"/>
                          </a:solidFill>
                          <a:effectLst/>
                          <a:latin typeface="Heiti SC Light"/>
                        </a:rPr>
                        <a:t>    条件</a:t>
                      </a:r>
                      <a:endParaRPr lang="zh-TW" altLang="en-US" sz="2300" b="1" i="0" u="none" strike="noStrike" dirty="0">
                        <a:solidFill>
                          <a:srgbClr val="000000"/>
                        </a:solidFill>
                        <a:effectLst/>
                        <a:latin typeface="Times New Roman"/>
                      </a:endParaRPr>
                    </a:p>
                  </a:txBody>
                  <a:tcPr marL="12138" marR="12138" marT="12138"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zh-TW" altLang="en-US" sz="2300" b="1" i="0" u="none" strike="noStrike" dirty="0">
                          <a:solidFill>
                            <a:srgbClr val="000000"/>
                          </a:solidFill>
                          <a:effectLst/>
                          <a:latin typeface="Heiti SC Light"/>
                        </a:rPr>
                        <a:t>   </a:t>
                      </a:r>
                      <a:r>
                        <a:rPr lang="zh-TW" altLang="en-US" sz="2300" b="1" i="0" u="none" strike="noStrike" dirty="0" smtClean="0">
                          <a:solidFill>
                            <a:srgbClr val="000000"/>
                          </a:solidFill>
                          <a:effectLst/>
                          <a:latin typeface="Heiti SC Light"/>
                        </a:rPr>
                        <a:t>动作</a:t>
                      </a:r>
                      <a:endParaRPr lang="zh-TW" altLang="en-US" sz="2300" b="1" i="0" u="none" strike="noStrike" dirty="0">
                        <a:solidFill>
                          <a:srgbClr val="000000"/>
                        </a:solidFill>
                        <a:effectLst/>
                        <a:latin typeface="Times New Roman"/>
                      </a:endParaRPr>
                    </a:p>
                  </a:txBody>
                  <a:tcPr marL="12138" marR="12138" marT="12138"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1438">
                <a:tc>
                  <a:txBody>
                    <a:bodyPr/>
                    <a:lstStyle/>
                    <a:p>
                      <a:pPr algn="ctr" fontAlgn="b"/>
                      <a:r>
                        <a:rPr lang="en-US" altLang="zh-CN" sz="2300" b="1" i="0" u="none" strike="noStrike" dirty="0">
                          <a:solidFill>
                            <a:srgbClr val="000000"/>
                          </a:solidFill>
                          <a:effectLst/>
                          <a:latin typeface="Times New Roman"/>
                        </a:rPr>
                        <a:t>P</a:t>
                      </a:r>
                      <a:r>
                        <a:rPr lang="en-US" altLang="zh-CN" sz="2300" b="1" i="0" u="none" strike="noStrike" baseline="-25000" dirty="0">
                          <a:solidFill>
                            <a:srgbClr val="000000"/>
                          </a:solidFill>
                          <a:effectLst/>
                          <a:latin typeface="Times New Roman"/>
                        </a:rPr>
                        <a:t>01</a:t>
                      </a:r>
                      <a:endParaRPr lang="zh-CN" altLang="en-US" sz="2300" b="1" i="0" u="none" strike="noStrike" dirty="0">
                        <a:solidFill>
                          <a:srgbClr val="000000"/>
                        </a:solidFill>
                        <a:effectLst/>
                        <a:latin typeface="Times New Roman"/>
                      </a:endParaRPr>
                    </a:p>
                  </a:txBody>
                  <a:tcPr marL="12138" marR="12138" marT="12138"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altLang="zh-CHT" sz="2300" b="1" i="0" u="none" strike="noStrike">
                          <a:solidFill>
                            <a:srgbClr val="000000"/>
                          </a:solidFill>
                          <a:effectLst/>
                          <a:latin typeface="Times New Roman"/>
                        </a:rPr>
                        <a:t>b=1, m=0</a:t>
                      </a:r>
                      <a:r>
                        <a:rPr lang="zh-CHT" altLang="en-US" sz="2300" b="1" i="0" u="none" strike="noStrike">
                          <a:solidFill>
                            <a:srgbClr val="000000"/>
                          </a:solidFill>
                          <a:effectLst/>
                          <a:latin typeface="Heiti SC Light"/>
                        </a:rPr>
                        <a:t>或</a:t>
                      </a:r>
                      <a:r>
                        <a:rPr lang="en-US" altLang="zh-CHT" sz="2300" b="1" i="0" u="none" strike="noStrike">
                          <a:solidFill>
                            <a:srgbClr val="000000"/>
                          </a:solidFill>
                          <a:effectLst/>
                          <a:latin typeface="Times New Roman"/>
                        </a:rPr>
                        <a:t>3, c≥1           </a:t>
                      </a:r>
                    </a:p>
                  </a:txBody>
                  <a:tcPr marL="12138" marR="12138" marT="12138"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r>
                        <a:rPr lang="en-US" altLang="zh-CN" sz="2300" b="1" i="0" u="none" strike="noStrike">
                          <a:solidFill>
                            <a:srgbClr val="000000"/>
                          </a:solidFill>
                          <a:effectLst/>
                          <a:latin typeface="Times New Roman"/>
                        </a:rPr>
                        <a:t>b=0, c=c-1</a:t>
                      </a:r>
                    </a:p>
                  </a:txBody>
                  <a:tcPr marL="12138" marR="12138" marT="12138" marB="0" anchor="ctr">
                    <a:lnL>
                      <a:noFill/>
                    </a:lnL>
                    <a:lnR>
                      <a:noFill/>
                    </a:lnR>
                    <a:lnT w="6350" cap="flat" cmpd="sng" algn="ctr">
                      <a:solidFill>
                        <a:srgbClr val="000000"/>
                      </a:solidFill>
                      <a:prstDash val="solid"/>
                      <a:round/>
                      <a:headEnd type="none" w="med" len="med"/>
                      <a:tailEnd type="none" w="med" len="med"/>
                    </a:lnT>
                    <a:lnB>
                      <a:noFill/>
                    </a:lnB>
                  </a:tcPr>
                </a:tc>
              </a:tr>
              <a:tr h="521202">
                <a:tc>
                  <a:txBody>
                    <a:bodyPr/>
                    <a:lstStyle/>
                    <a:p>
                      <a:pPr algn="ctr" fontAlgn="b"/>
                      <a:r>
                        <a:rPr lang="en-US" altLang="zh-CN" sz="2300" b="1" i="0" u="none" strike="noStrike" dirty="0">
                          <a:solidFill>
                            <a:srgbClr val="000000"/>
                          </a:solidFill>
                          <a:effectLst/>
                          <a:latin typeface="Times New Roman"/>
                        </a:rPr>
                        <a:t>P</a:t>
                      </a:r>
                      <a:r>
                        <a:rPr lang="en-US" altLang="zh-CN" sz="2300" b="1" i="0" u="none" strike="noStrike" baseline="-25000" dirty="0">
                          <a:solidFill>
                            <a:srgbClr val="000000"/>
                          </a:solidFill>
                          <a:effectLst/>
                          <a:latin typeface="Times New Roman"/>
                        </a:rPr>
                        <a:t>10</a:t>
                      </a:r>
                      <a:endParaRPr lang="zh-CN" altLang="en-US" sz="2300" b="1" i="0" u="none" strike="noStrike" dirty="0">
                        <a:solidFill>
                          <a:srgbClr val="000000"/>
                        </a:solidFill>
                        <a:effectLst/>
                        <a:latin typeface="Times New Roman"/>
                      </a:endParaRPr>
                    </a:p>
                  </a:txBody>
                  <a:tcPr marL="12138" marR="12138" marT="12138" marB="0" anchor="ctr">
                    <a:lnL>
                      <a:noFill/>
                    </a:lnL>
                    <a:lnR>
                      <a:noFill/>
                    </a:lnR>
                    <a:lnT>
                      <a:noFill/>
                    </a:lnT>
                    <a:lnB>
                      <a:noFill/>
                    </a:lnB>
                  </a:tcPr>
                </a:tc>
                <a:tc>
                  <a:txBody>
                    <a:bodyPr/>
                    <a:lstStyle/>
                    <a:p>
                      <a:pPr algn="l" fontAlgn="b"/>
                      <a:r>
                        <a:rPr lang="en-US" altLang="zh-CN" sz="2300" b="1" i="0" u="none" strike="noStrike" dirty="0">
                          <a:solidFill>
                            <a:srgbClr val="000000"/>
                          </a:solidFill>
                          <a:effectLst/>
                          <a:latin typeface="Times New Roman"/>
                        </a:rPr>
                        <a:t>b=1, m=3, c=2           </a:t>
                      </a:r>
                    </a:p>
                  </a:txBody>
                  <a:tcPr marL="12138" marR="12138" marT="12138" marB="0" anchor="ctr">
                    <a:lnL>
                      <a:noFill/>
                    </a:lnL>
                    <a:lnR>
                      <a:noFill/>
                    </a:lnR>
                    <a:lnT>
                      <a:noFill/>
                    </a:lnT>
                    <a:lnB>
                      <a:noFill/>
                    </a:lnB>
                  </a:tcPr>
                </a:tc>
                <a:tc>
                  <a:txBody>
                    <a:bodyPr/>
                    <a:lstStyle/>
                    <a:p>
                      <a:pPr algn="l" fontAlgn="ctr"/>
                      <a:r>
                        <a:rPr lang="en-US" altLang="zh-CN" sz="2300" b="1" i="0" u="none" strike="noStrike">
                          <a:solidFill>
                            <a:srgbClr val="000000"/>
                          </a:solidFill>
                          <a:effectLst/>
                          <a:latin typeface="Times New Roman"/>
                        </a:rPr>
                        <a:t>b=0, m=m-1</a:t>
                      </a:r>
                    </a:p>
                  </a:txBody>
                  <a:tcPr marL="12138" marR="12138" marT="12138" marB="0" anchor="ctr">
                    <a:lnL>
                      <a:noFill/>
                    </a:lnL>
                    <a:lnR>
                      <a:noFill/>
                    </a:lnR>
                    <a:lnT>
                      <a:noFill/>
                    </a:lnT>
                    <a:lnB>
                      <a:noFill/>
                    </a:lnB>
                  </a:tcPr>
                </a:tc>
              </a:tr>
              <a:tr h="504962">
                <a:tc>
                  <a:txBody>
                    <a:bodyPr/>
                    <a:lstStyle/>
                    <a:p>
                      <a:pPr algn="ctr" fontAlgn="b"/>
                      <a:r>
                        <a:rPr lang="en-US" altLang="zh-CN" sz="2300" b="1" i="0" u="none" strike="noStrike">
                          <a:solidFill>
                            <a:srgbClr val="000000"/>
                          </a:solidFill>
                          <a:effectLst/>
                          <a:latin typeface="Times New Roman"/>
                        </a:rPr>
                        <a:t>P</a:t>
                      </a:r>
                      <a:r>
                        <a:rPr lang="en-US" altLang="zh-CN" sz="2300" b="1" i="0" u="none" strike="noStrike" baseline="-25000">
                          <a:solidFill>
                            <a:srgbClr val="000000"/>
                          </a:solidFill>
                          <a:effectLst/>
                          <a:latin typeface="Times New Roman"/>
                        </a:rPr>
                        <a:t>11</a:t>
                      </a:r>
                      <a:endParaRPr lang="zh-CN" altLang="en-US" sz="2300" b="1" i="0" u="none" strike="noStrike">
                        <a:solidFill>
                          <a:srgbClr val="000000"/>
                        </a:solidFill>
                        <a:effectLst/>
                        <a:latin typeface="Times New Roman"/>
                      </a:endParaRPr>
                    </a:p>
                  </a:txBody>
                  <a:tcPr marL="12138" marR="12138" marT="12138" marB="0" anchor="ctr">
                    <a:lnL>
                      <a:noFill/>
                    </a:lnL>
                    <a:lnR>
                      <a:noFill/>
                    </a:lnR>
                    <a:lnT>
                      <a:noFill/>
                    </a:lnT>
                    <a:lnB>
                      <a:noFill/>
                    </a:lnB>
                  </a:tcPr>
                </a:tc>
                <a:tc>
                  <a:txBody>
                    <a:bodyPr/>
                    <a:lstStyle/>
                    <a:p>
                      <a:pPr algn="l" fontAlgn="b"/>
                      <a:r>
                        <a:rPr lang="en-US" altLang="zh-CN" sz="2300" b="1" i="0" u="none" strike="noStrike" dirty="0">
                          <a:solidFill>
                            <a:srgbClr val="000000"/>
                          </a:solidFill>
                          <a:effectLst/>
                          <a:latin typeface="Times New Roman"/>
                        </a:rPr>
                        <a:t>b=1, m≥1, c≥1           </a:t>
                      </a:r>
                    </a:p>
                  </a:txBody>
                  <a:tcPr marL="12138" marR="12138" marT="12138" marB="0" anchor="ctr">
                    <a:lnL>
                      <a:noFill/>
                    </a:lnL>
                    <a:lnR>
                      <a:noFill/>
                    </a:lnR>
                    <a:lnT>
                      <a:noFill/>
                    </a:lnT>
                    <a:lnB>
                      <a:noFill/>
                    </a:lnB>
                  </a:tcPr>
                </a:tc>
                <a:tc>
                  <a:txBody>
                    <a:bodyPr/>
                    <a:lstStyle/>
                    <a:p>
                      <a:pPr algn="l" fontAlgn="ctr"/>
                      <a:r>
                        <a:rPr lang="en-US" altLang="zh-CN" sz="2300" b="1" i="0" u="none" strike="noStrike">
                          <a:solidFill>
                            <a:srgbClr val="000000"/>
                          </a:solidFill>
                          <a:effectLst/>
                          <a:latin typeface="Times New Roman"/>
                        </a:rPr>
                        <a:t>b=0, m=m-1, c=c-1</a:t>
                      </a:r>
                    </a:p>
                  </a:txBody>
                  <a:tcPr marL="12138" marR="12138" marT="12138" marB="0" anchor="ctr">
                    <a:lnL>
                      <a:noFill/>
                    </a:lnL>
                    <a:lnR>
                      <a:noFill/>
                    </a:lnR>
                    <a:lnT>
                      <a:noFill/>
                    </a:lnT>
                    <a:lnB>
                      <a:noFill/>
                    </a:lnB>
                  </a:tcPr>
                </a:tc>
              </a:tr>
              <a:tr h="503150">
                <a:tc>
                  <a:txBody>
                    <a:bodyPr/>
                    <a:lstStyle/>
                    <a:p>
                      <a:pPr algn="ctr" fontAlgn="b"/>
                      <a:r>
                        <a:rPr lang="en-US" altLang="zh-CN" sz="2300" b="1" i="0" u="none" strike="noStrike">
                          <a:solidFill>
                            <a:srgbClr val="000000"/>
                          </a:solidFill>
                          <a:effectLst/>
                          <a:latin typeface="Times New Roman"/>
                        </a:rPr>
                        <a:t>P</a:t>
                      </a:r>
                      <a:r>
                        <a:rPr lang="en-US" altLang="zh-CN" sz="2300" b="1" i="0" u="none" strike="noStrike" baseline="-25000">
                          <a:solidFill>
                            <a:srgbClr val="000000"/>
                          </a:solidFill>
                          <a:effectLst/>
                          <a:latin typeface="Times New Roman"/>
                        </a:rPr>
                        <a:t>02</a:t>
                      </a:r>
                      <a:endParaRPr lang="zh-CN" altLang="en-US" sz="2300" b="1" i="0" u="none" strike="noStrike">
                        <a:solidFill>
                          <a:srgbClr val="000000"/>
                        </a:solidFill>
                        <a:effectLst/>
                        <a:latin typeface="Times New Roman"/>
                      </a:endParaRPr>
                    </a:p>
                  </a:txBody>
                  <a:tcPr marL="12138" marR="12138" marT="12138" marB="0" anchor="ctr">
                    <a:lnL>
                      <a:noFill/>
                    </a:lnL>
                    <a:lnR>
                      <a:noFill/>
                    </a:lnR>
                    <a:lnT>
                      <a:noFill/>
                    </a:lnT>
                    <a:lnB>
                      <a:noFill/>
                    </a:lnB>
                  </a:tcPr>
                </a:tc>
                <a:tc>
                  <a:txBody>
                    <a:bodyPr/>
                    <a:lstStyle/>
                    <a:p>
                      <a:pPr algn="l" fontAlgn="b"/>
                      <a:r>
                        <a:rPr lang="en-US" altLang="zh-CHT" sz="2300" b="1" i="0" u="none" strike="noStrike" dirty="0">
                          <a:solidFill>
                            <a:srgbClr val="000000"/>
                          </a:solidFill>
                          <a:effectLst/>
                          <a:latin typeface="Times New Roman"/>
                        </a:rPr>
                        <a:t>b=1, m=0</a:t>
                      </a:r>
                      <a:r>
                        <a:rPr lang="zh-CHT" altLang="en-US" sz="2300" b="1" i="0" u="none" strike="noStrike" dirty="0">
                          <a:solidFill>
                            <a:srgbClr val="000000"/>
                          </a:solidFill>
                          <a:effectLst/>
                          <a:latin typeface="Heiti SC Light"/>
                        </a:rPr>
                        <a:t>或</a:t>
                      </a:r>
                      <a:r>
                        <a:rPr lang="en-US" altLang="zh-CHT" sz="2300" b="1" i="0" u="none" strike="noStrike" dirty="0">
                          <a:solidFill>
                            <a:srgbClr val="000000"/>
                          </a:solidFill>
                          <a:effectLst/>
                          <a:latin typeface="Times New Roman"/>
                        </a:rPr>
                        <a:t>3, c≥2           </a:t>
                      </a:r>
                    </a:p>
                  </a:txBody>
                  <a:tcPr marL="12138" marR="12138" marT="12138" marB="0" anchor="ctr">
                    <a:lnL>
                      <a:noFill/>
                    </a:lnL>
                    <a:lnR>
                      <a:noFill/>
                    </a:lnR>
                    <a:lnT>
                      <a:noFill/>
                    </a:lnT>
                    <a:lnB>
                      <a:noFill/>
                    </a:lnB>
                  </a:tcPr>
                </a:tc>
                <a:tc>
                  <a:txBody>
                    <a:bodyPr/>
                    <a:lstStyle/>
                    <a:p>
                      <a:pPr algn="l" fontAlgn="ctr"/>
                      <a:r>
                        <a:rPr lang="en-US" altLang="zh-CN" sz="2300" b="1" i="0" u="none" strike="noStrike" dirty="0">
                          <a:solidFill>
                            <a:srgbClr val="000000"/>
                          </a:solidFill>
                          <a:effectLst/>
                          <a:latin typeface="Times New Roman"/>
                        </a:rPr>
                        <a:t>b=0, c=c-2</a:t>
                      </a:r>
                    </a:p>
                  </a:txBody>
                  <a:tcPr marL="12138" marR="12138" marT="12138" marB="0" anchor="ctr">
                    <a:lnL>
                      <a:noFill/>
                    </a:lnL>
                    <a:lnR>
                      <a:noFill/>
                    </a:lnR>
                    <a:lnT>
                      <a:noFill/>
                    </a:lnT>
                    <a:lnB>
                      <a:noFill/>
                    </a:lnB>
                  </a:tcPr>
                </a:tc>
              </a:tr>
              <a:tr h="472482">
                <a:tc>
                  <a:txBody>
                    <a:bodyPr/>
                    <a:lstStyle/>
                    <a:p>
                      <a:pPr algn="ctr" fontAlgn="b"/>
                      <a:r>
                        <a:rPr lang="en-US" altLang="zh-CN" sz="2300" b="1" i="0" u="none" strike="noStrike">
                          <a:solidFill>
                            <a:srgbClr val="000000"/>
                          </a:solidFill>
                          <a:effectLst/>
                          <a:latin typeface="Times New Roman"/>
                        </a:rPr>
                        <a:t>P</a:t>
                      </a:r>
                      <a:r>
                        <a:rPr lang="en-US" altLang="zh-CN" sz="2300" b="1" i="0" u="none" strike="noStrike" baseline="-25000">
                          <a:solidFill>
                            <a:srgbClr val="000000"/>
                          </a:solidFill>
                          <a:effectLst/>
                          <a:latin typeface="Times New Roman"/>
                        </a:rPr>
                        <a:t>20</a:t>
                      </a:r>
                      <a:endParaRPr lang="zh-CN" altLang="en-US" sz="2300" b="1" i="0" u="none" strike="noStrike">
                        <a:solidFill>
                          <a:srgbClr val="000000"/>
                        </a:solidFill>
                        <a:effectLst/>
                        <a:latin typeface="Times New Roman"/>
                      </a:endParaRPr>
                    </a:p>
                  </a:txBody>
                  <a:tcPr marL="12138" marR="12138" marT="12138" marB="0" anchor="ctr">
                    <a:lnL>
                      <a:noFill/>
                    </a:lnL>
                    <a:lnR>
                      <a:noFill/>
                    </a:lnR>
                    <a:lnT>
                      <a:noFill/>
                    </a:lnT>
                    <a:lnB>
                      <a:noFill/>
                    </a:lnB>
                  </a:tcPr>
                </a:tc>
                <a:tc>
                  <a:txBody>
                    <a:bodyPr/>
                    <a:lstStyle/>
                    <a:p>
                      <a:pPr algn="l" fontAlgn="b"/>
                      <a:r>
                        <a:rPr lang="en-US" altLang="zh-CN" sz="2300" b="1" i="0" u="none" strike="noStrike">
                          <a:solidFill>
                            <a:srgbClr val="000000"/>
                          </a:solidFill>
                          <a:effectLst/>
                          <a:latin typeface="Times New Roman"/>
                        </a:rPr>
                        <a:t>b=1, m=3, c=1           </a:t>
                      </a:r>
                    </a:p>
                  </a:txBody>
                  <a:tcPr marL="12138" marR="12138" marT="12138" marB="0" anchor="ctr">
                    <a:lnL>
                      <a:noFill/>
                    </a:lnL>
                    <a:lnR>
                      <a:noFill/>
                    </a:lnR>
                    <a:lnT>
                      <a:noFill/>
                    </a:lnT>
                    <a:lnB>
                      <a:noFill/>
                    </a:lnB>
                  </a:tcPr>
                </a:tc>
                <a:tc>
                  <a:txBody>
                    <a:bodyPr/>
                    <a:lstStyle/>
                    <a:p>
                      <a:pPr algn="l" fontAlgn="ctr"/>
                      <a:r>
                        <a:rPr lang="en-US" altLang="zh-CN" sz="2300" b="1" i="0" u="none" strike="noStrike" dirty="0">
                          <a:solidFill>
                            <a:srgbClr val="000000"/>
                          </a:solidFill>
                          <a:effectLst/>
                          <a:latin typeface="Times New Roman"/>
                        </a:rPr>
                        <a:t>b=0, m=m-2</a:t>
                      </a:r>
                    </a:p>
                  </a:txBody>
                  <a:tcPr marL="12138" marR="12138" marT="12138" marB="0" anchor="ctr">
                    <a:lnL>
                      <a:noFill/>
                    </a:lnL>
                    <a:lnR>
                      <a:noFill/>
                    </a:lnR>
                    <a:lnT>
                      <a:noFill/>
                    </a:lnT>
                    <a:lnB>
                      <a:noFill/>
                    </a:lnB>
                  </a:tcPr>
                </a:tc>
              </a:tr>
              <a:tr h="504056">
                <a:tc>
                  <a:txBody>
                    <a:bodyPr/>
                    <a:lstStyle/>
                    <a:p>
                      <a:pPr algn="ctr" fontAlgn="b"/>
                      <a:r>
                        <a:rPr lang="en-US" altLang="zh-CN" sz="2300" b="1" i="0" u="none" strike="noStrike">
                          <a:solidFill>
                            <a:srgbClr val="000000"/>
                          </a:solidFill>
                          <a:effectLst/>
                          <a:latin typeface="Times New Roman"/>
                        </a:rPr>
                        <a:t>Q</a:t>
                      </a:r>
                      <a:r>
                        <a:rPr lang="en-US" altLang="zh-CN" sz="2300" b="1" i="0" u="none" strike="noStrike" baseline="-25000">
                          <a:solidFill>
                            <a:srgbClr val="000000"/>
                          </a:solidFill>
                          <a:effectLst/>
                          <a:latin typeface="Times New Roman"/>
                        </a:rPr>
                        <a:t>01</a:t>
                      </a:r>
                      <a:endParaRPr lang="zh-CN" altLang="en-US" sz="2300" b="1" i="0" u="none" strike="noStrike">
                        <a:solidFill>
                          <a:srgbClr val="000000"/>
                        </a:solidFill>
                        <a:effectLst/>
                        <a:latin typeface="Times New Roman"/>
                      </a:endParaRPr>
                    </a:p>
                  </a:txBody>
                  <a:tcPr marL="12138" marR="12138" marT="12138" marB="0" anchor="ctr">
                    <a:lnL>
                      <a:noFill/>
                    </a:lnL>
                    <a:lnR>
                      <a:noFill/>
                    </a:lnR>
                    <a:lnT>
                      <a:noFill/>
                    </a:lnT>
                    <a:lnB>
                      <a:noFill/>
                    </a:lnB>
                  </a:tcPr>
                </a:tc>
                <a:tc>
                  <a:txBody>
                    <a:bodyPr/>
                    <a:lstStyle/>
                    <a:p>
                      <a:pPr algn="l" fontAlgn="b"/>
                      <a:r>
                        <a:rPr lang="en-US" altLang="zh-CHT" sz="2300" b="1" i="0" u="none" strike="noStrike">
                          <a:solidFill>
                            <a:srgbClr val="000000"/>
                          </a:solidFill>
                          <a:effectLst/>
                          <a:latin typeface="Times New Roman"/>
                        </a:rPr>
                        <a:t>b=0, m=0</a:t>
                      </a:r>
                      <a:r>
                        <a:rPr lang="zh-CHT" altLang="en-US" sz="2300" b="1" i="0" u="none" strike="noStrike">
                          <a:solidFill>
                            <a:srgbClr val="000000"/>
                          </a:solidFill>
                          <a:effectLst/>
                          <a:latin typeface="Heiti SC Light"/>
                        </a:rPr>
                        <a:t>或</a:t>
                      </a:r>
                      <a:r>
                        <a:rPr lang="en-US" altLang="zh-CHT" sz="2300" b="1" i="0" u="none" strike="noStrike">
                          <a:solidFill>
                            <a:srgbClr val="000000"/>
                          </a:solidFill>
                          <a:effectLst/>
                          <a:latin typeface="Times New Roman"/>
                        </a:rPr>
                        <a:t>3, c≤2           </a:t>
                      </a:r>
                    </a:p>
                  </a:txBody>
                  <a:tcPr marL="12138" marR="12138" marT="12138" marB="0" anchor="ctr">
                    <a:lnL>
                      <a:noFill/>
                    </a:lnL>
                    <a:lnR>
                      <a:noFill/>
                    </a:lnR>
                    <a:lnT>
                      <a:noFill/>
                    </a:lnT>
                    <a:lnB>
                      <a:noFill/>
                    </a:lnB>
                  </a:tcPr>
                </a:tc>
                <a:tc>
                  <a:txBody>
                    <a:bodyPr/>
                    <a:lstStyle/>
                    <a:p>
                      <a:pPr algn="l" fontAlgn="ctr"/>
                      <a:r>
                        <a:rPr lang="en-US" altLang="zh-CN" sz="2300" b="1" i="0" u="none" strike="noStrike" dirty="0">
                          <a:solidFill>
                            <a:srgbClr val="000000"/>
                          </a:solidFill>
                          <a:effectLst/>
                          <a:latin typeface="Times New Roman"/>
                        </a:rPr>
                        <a:t>b=1, c=c+1</a:t>
                      </a:r>
                    </a:p>
                  </a:txBody>
                  <a:tcPr marL="12138" marR="12138" marT="12138" marB="0" anchor="ctr">
                    <a:lnL>
                      <a:noFill/>
                    </a:lnL>
                    <a:lnR>
                      <a:noFill/>
                    </a:lnR>
                    <a:lnT>
                      <a:noFill/>
                    </a:lnT>
                    <a:lnB>
                      <a:noFill/>
                    </a:lnB>
                  </a:tcPr>
                </a:tc>
              </a:tr>
              <a:tr h="512010">
                <a:tc>
                  <a:txBody>
                    <a:bodyPr/>
                    <a:lstStyle/>
                    <a:p>
                      <a:pPr algn="ctr" fontAlgn="b"/>
                      <a:r>
                        <a:rPr lang="en-US" altLang="zh-CN" sz="2300" b="1" i="0" u="none" strike="noStrike">
                          <a:solidFill>
                            <a:srgbClr val="000000"/>
                          </a:solidFill>
                          <a:effectLst/>
                          <a:latin typeface="Times New Roman"/>
                        </a:rPr>
                        <a:t>Q</a:t>
                      </a:r>
                      <a:r>
                        <a:rPr lang="en-US" altLang="zh-CN" sz="2300" b="1" i="0" u="none" strike="noStrike" baseline="-25000">
                          <a:solidFill>
                            <a:srgbClr val="000000"/>
                          </a:solidFill>
                          <a:effectLst/>
                          <a:latin typeface="Times New Roman"/>
                        </a:rPr>
                        <a:t>10</a:t>
                      </a:r>
                      <a:endParaRPr lang="zh-CN" altLang="en-US" sz="2300" b="1" i="0" u="none" strike="noStrike">
                        <a:solidFill>
                          <a:srgbClr val="000000"/>
                        </a:solidFill>
                        <a:effectLst/>
                        <a:latin typeface="Times New Roman"/>
                      </a:endParaRPr>
                    </a:p>
                  </a:txBody>
                  <a:tcPr marL="12138" marR="12138" marT="12138" marB="0" anchor="ctr">
                    <a:lnL>
                      <a:noFill/>
                    </a:lnL>
                    <a:lnR>
                      <a:noFill/>
                    </a:lnR>
                    <a:lnT>
                      <a:noFill/>
                    </a:lnT>
                    <a:lnB>
                      <a:noFill/>
                    </a:lnB>
                  </a:tcPr>
                </a:tc>
                <a:tc>
                  <a:txBody>
                    <a:bodyPr/>
                    <a:lstStyle/>
                    <a:p>
                      <a:pPr algn="l" fontAlgn="b"/>
                      <a:r>
                        <a:rPr lang="en-US" altLang="zh-CN" sz="2300" b="1" i="0" u="none" strike="noStrike">
                          <a:solidFill>
                            <a:srgbClr val="000000"/>
                          </a:solidFill>
                          <a:effectLst/>
                          <a:latin typeface="Times New Roman"/>
                        </a:rPr>
                        <a:t>b=0, m=0, c=1           </a:t>
                      </a:r>
                    </a:p>
                  </a:txBody>
                  <a:tcPr marL="12138" marR="12138" marT="12138" marB="0" anchor="ctr">
                    <a:lnL>
                      <a:noFill/>
                    </a:lnL>
                    <a:lnR>
                      <a:noFill/>
                    </a:lnR>
                    <a:lnT>
                      <a:noFill/>
                    </a:lnT>
                    <a:lnB>
                      <a:noFill/>
                    </a:lnB>
                  </a:tcPr>
                </a:tc>
                <a:tc>
                  <a:txBody>
                    <a:bodyPr/>
                    <a:lstStyle/>
                    <a:p>
                      <a:pPr algn="l" fontAlgn="ctr"/>
                      <a:r>
                        <a:rPr lang="en-US" altLang="zh-CN" sz="2300" b="1" i="0" u="none" strike="noStrike" dirty="0">
                          <a:solidFill>
                            <a:srgbClr val="000000"/>
                          </a:solidFill>
                          <a:effectLst/>
                          <a:latin typeface="Times New Roman"/>
                        </a:rPr>
                        <a:t>b=1, m=m+1</a:t>
                      </a:r>
                    </a:p>
                  </a:txBody>
                  <a:tcPr marL="12138" marR="12138" marT="12138" marB="0" anchor="ctr">
                    <a:lnL>
                      <a:noFill/>
                    </a:lnL>
                    <a:lnR>
                      <a:noFill/>
                    </a:lnR>
                    <a:lnT>
                      <a:noFill/>
                    </a:lnT>
                    <a:lnB>
                      <a:noFill/>
                    </a:lnB>
                  </a:tcPr>
                </a:tc>
              </a:tr>
              <a:tr h="495770">
                <a:tc>
                  <a:txBody>
                    <a:bodyPr/>
                    <a:lstStyle/>
                    <a:p>
                      <a:pPr algn="ctr" fontAlgn="b"/>
                      <a:r>
                        <a:rPr lang="en-US" altLang="zh-CN" sz="2300" b="1" i="0" u="none" strike="noStrike">
                          <a:solidFill>
                            <a:srgbClr val="000000"/>
                          </a:solidFill>
                          <a:effectLst/>
                          <a:latin typeface="Times New Roman"/>
                        </a:rPr>
                        <a:t>Q</a:t>
                      </a:r>
                      <a:r>
                        <a:rPr lang="en-US" altLang="zh-CN" sz="2300" b="1" i="0" u="none" strike="noStrike" baseline="-25000">
                          <a:solidFill>
                            <a:srgbClr val="000000"/>
                          </a:solidFill>
                          <a:effectLst/>
                          <a:latin typeface="Times New Roman"/>
                        </a:rPr>
                        <a:t>11</a:t>
                      </a:r>
                      <a:endParaRPr lang="zh-CN" altLang="en-US" sz="2300" b="1" i="0" u="none" strike="noStrike">
                        <a:solidFill>
                          <a:srgbClr val="000000"/>
                        </a:solidFill>
                        <a:effectLst/>
                        <a:latin typeface="Times New Roman"/>
                      </a:endParaRPr>
                    </a:p>
                  </a:txBody>
                  <a:tcPr marL="12138" marR="12138" marT="12138" marB="0" anchor="ctr">
                    <a:lnL>
                      <a:noFill/>
                    </a:lnL>
                    <a:lnR>
                      <a:noFill/>
                    </a:lnR>
                    <a:lnT>
                      <a:noFill/>
                    </a:lnT>
                    <a:lnB>
                      <a:noFill/>
                    </a:lnB>
                  </a:tcPr>
                </a:tc>
                <a:tc>
                  <a:txBody>
                    <a:bodyPr/>
                    <a:lstStyle/>
                    <a:p>
                      <a:pPr algn="l" fontAlgn="b"/>
                      <a:r>
                        <a:rPr lang="en-US" altLang="zh-CN" sz="2300" b="1" i="0" u="none" strike="noStrike">
                          <a:solidFill>
                            <a:srgbClr val="000000"/>
                          </a:solidFill>
                          <a:effectLst/>
                          <a:latin typeface="Times New Roman"/>
                        </a:rPr>
                        <a:t>b=0, m≤2, c≤2           </a:t>
                      </a:r>
                    </a:p>
                  </a:txBody>
                  <a:tcPr marL="12138" marR="12138" marT="12138" marB="0" anchor="ctr">
                    <a:lnL>
                      <a:noFill/>
                    </a:lnL>
                    <a:lnR>
                      <a:noFill/>
                    </a:lnR>
                    <a:lnT>
                      <a:noFill/>
                    </a:lnT>
                    <a:lnB>
                      <a:noFill/>
                    </a:lnB>
                  </a:tcPr>
                </a:tc>
                <a:tc>
                  <a:txBody>
                    <a:bodyPr/>
                    <a:lstStyle/>
                    <a:p>
                      <a:pPr algn="l" fontAlgn="ctr"/>
                      <a:r>
                        <a:rPr lang="en-US" altLang="zh-CN" sz="2300" b="1" i="0" u="none" strike="noStrike" dirty="0">
                          <a:solidFill>
                            <a:srgbClr val="000000"/>
                          </a:solidFill>
                          <a:effectLst/>
                          <a:latin typeface="Times New Roman"/>
                        </a:rPr>
                        <a:t>b=1, m=m+1, c=c+1</a:t>
                      </a:r>
                    </a:p>
                  </a:txBody>
                  <a:tcPr marL="12138" marR="12138" marT="12138" marB="0" anchor="ctr">
                    <a:lnL>
                      <a:noFill/>
                    </a:lnL>
                    <a:lnR>
                      <a:noFill/>
                    </a:lnR>
                    <a:lnT>
                      <a:noFill/>
                    </a:lnT>
                    <a:lnB>
                      <a:noFill/>
                    </a:lnB>
                  </a:tcPr>
                </a:tc>
              </a:tr>
              <a:tr h="479530">
                <a:tc>
                  <a:txBody>
                    <a:bodyPr/>
                    <a:lstStyle/>
                    <a:p>
                      <a:pPr algn="ctr" fontAlgn="b"/>
                      <a:r>
                        <a:rPr lang="en-US" altLang="zh-CN" sz="2300" b="1" i="0" u="none" strike="noStrike">
                          <a:solidFill>
                            <a:srgbClr val="000000"/>
                          </a:solidFill>
                          <a:effectLst/>
                          <a:latin typeface="Times New Roman"/>
                        </a:rPr>
                        <a:t>Q</a:t>
                      </a:r>
                      <a:r>
                        <a:rPr lang="en-US" altLang="zh-CN" sz="2300" b="1" i="0" u="none" strike="noStrike" baseline="-25000">
                          <a:solidFill>
                            <a:srgbClr val="000000"/>
                          </a:solidFill>
                          <a:effectLst/>
                          <a:latin typeface="Times New Roman"/>
                        </a:rPr>
                        <a:t>02</a:t>
                      </a:r>
                      <a:endParaRPr lang="zh-CN" altLang="en-US" sz="2300" b="1" i="0" u="none" strike="noStrike">
                        <a:solidFill>
                          <a:srgbClr val="000000"/>
                        </a:solidFill>
                        <a:effectLst/>
                        <a:latin typeface="Times New Roman"/>
                      </a:endParaRPr>
                    </a:p>
                  </a:txBody>
                  <a:tcPr marL="12138" marR="12138" marT="12138" marB="0" anchor="ctr">
                    <a:lnL>
                      <a:noFill/>
                    </a:lnL>
                    <a:lnR>
                      <a:noFill/>
                    </a:lnR>
                    <a:lnT>
                      <a:noFill/>
                    </a:lnT>
                    <a:lnB>
                      <a:noFill/>
                    </a:lnB>
                  </a:tcPr>
                </a:tc>
                <a:tc>
                  <a:txBody>
                    <a:bodyPr/>
                    <a:lstStyle/>
                    <a:p>
                      <a:pPr algn="l" fontAlgn="b"/>
                      <a:r>
                        <a:rPr lang="en-US" altLang="zh-CHT" sz="2300" b="1" i="0" u="none" strike="noStrike">
                          <a:solidFill>
                            <a:srgbClr val="000000"/>
                          </a:solidFill>
                          <a:effectLst/>
                          <a:latin typeface="Times New Roman"/>
                        </a:rPr>
                        <a:t>b=0, m=0</a:t>
                      </a:r>
                      <a:r>
                        <a:rPr lang="zh-CHT" altLang="en-US" sz="2300" b="1" i="0" u="none" strike="noStrike">
                          <a:solidFill>
                            <a:srgbClr val="000000"/>
                          </a:solidFill>
                          <a:effectLst/>
                          <a:latin typeface="Heiti SC Light"/>
                        </a:rPr>
                        <a:t>或</a:t>
                      </a:r>
                      <a:r>
                        <a:rPr lang="en-US" altLang="zh-CHT" sz="2300" b="1" i="0" u="none" strike="noStrike">
                          <a:solidFill>
                            <a:srgbClr val="000000"/>
                          </a:solidFill>
                          <a:effectLst/>
                          <a:latin typeface="Times New Roman"/>
                        </a:rPr>
                        <a:t>3, c≤1           </a:t>
                      </a:r>
                    </a:p>
                  </a:txBody>
                  <a:tcPr marL="12138" marR="12138" marT="12138" marB="0" anchor="ctr">
                    <a:lnL>
                      <a:noFill/>
                    </a:lnL>
                    <a:lnR>
                      <a:noFill/>
                    </a:lnR>
                    <a:lnT>
                      <a:noFill/>
                    </a:lnT>
                    <a:lnB>
                      <a:noFill/>
                    </a:lnB>
                  </a:tcPr>
                </a:tc>
                <a:tc>
                  <a:txBody>
                    <a:bodyPr/>
                    <a:lstStyle/>
                    <a:p>
                      <a:pPr algn="l" fontAlgn="ctr"/>
                      <a:r>
                        <a:rPr lang="en-US" altLang="zh-CN" sz="2300" b="1" i="0" u="none" strike="noStrike" dirty="0">
                          <a:solidFill>
                            <a:srgbClr val="000000"/>
                          </a:solidFill>
                          <a:effectLst/>
                          <a:latin typeface="Times New Roman"/>
                        </a:rPr>
                        <a:t>b=1, c=c+2</a:t>
                      </a:r>
                    </a:p>
                  </a:txBody>
                  <a:tcPr marL="12138" marR="12138" marT="12138" marB="0" anchor="ctr">
                    <a:lnL>
                      <a:noFill/>
                    </a:lnL>
                    <a:lnR>
                      <a:noFill/>
                    </a:lnR>
                    <a:lnT>
                      <a:noFill/>
                    </a:lnT>
                    <a:lnB>
                      <a:noFill/>
                    </a:lnB>
                  </a:tcPr>
                </a:tc>
              </a:tr>
              <a:tr h="507338">
                <a:tc>
                  <a:txBody>
                    <a:bodyPr/>
                    <a:lstStyle/>
                    <a:p>
                      <a:pPr algn="ctr" fontAlgn="b"/>
                      <a:r>
                        <a:rPr lang="en-US" altLang="zh-CN" sz="2300" b="1" i="0" u="none" strike="noStrike">
                          <a:solidFill>
                            <a:srgbClr val="000000"/>
                          </a:solidFill>
                          <a:effectLst/>
                          <a:latin typeface="Times New Roman"/>
                        </a:rPr>
                        <a:t>Q</a:t>
                      </a:r>
                      <a:r>
                        <a:rPr lang="en-US" altLang="zh-CN" sz="2300" b="1" i="0" u="none" strike="noStrike" baseline="-25000">
                          <a:solidFill>
                            <a:srgbClr val="000000"/>
                          </a:solidFill>
                          <a:effectLst/>
                          <a:latin typeface="Times New Roman"/>
                        </a:rPr>
                        <a:t>20</a:t>
                      </a:r>
                      <a:endParaRPr lang="zh-CN" altLang="en-US" sz="2300" b="1" i="0" u="none" strike="noStrike">
                        <a:solidFill>
                          <a:srgbClr val="000000"/>
                        </a:solidFill>
                        <a:effectLst/>
                        <a:latin typeface="Times New Roman"/>
                      </a:endParaRPr>
                    </a:p>
                  </a:txBody>
                  <a:tcPr marL="12138" marR="12138" marT="12138"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a:solidFill>
                            <a:srgbClr val="000000"/>
                          </a:solidFill>
                          <a:effectLst/>
                          <a:latin typeface="Times New Roman"/>
                        </a:rPr>
                        <a:t>b=0, m=0, c=2           </a:t>
                      </a:r>
                    </a:p>
                  </a:txBody>
                  <a:tcPr marL="12138" marR="12138" marT="12138"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r>
                        <a:rPr lang="en-US" altLang="zh-CN" sz="2300" b="1" i="0" u="none" strike="noStrike" dirty="0">
                          <a:solidFill>
                            <a:srgbClr val="000000"/>
                          </a:solidFill>
                          <a:effectLst/>
                          <a:latin typeface="Times New Roman"/>
                        </a:rPr>
                        <a:t>b=1, m=m+2</a:t>
                      </a:r>
                    </a:p>
                  </a:txBody>
                  <a:tcPr marL="12138" marR="12138" marT="12138" marB="0" anchor="ctr">
                    <a:lnL>
                      <a:noFill/>
                    </a:lnL>
                    <a:lnR>
                      <a:noFill/>
                    </a:lnR>
                    <a:lnT>
                      <a:noFill/>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946628797"/>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屏幕快照 2014-04-22 21.10.4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500" y="1549400"/>
            <a:ext cx="9017000" cy="3759200"/>
          </a:xfrm>
          <a:prstGeom prst="rect">
            <a:avLst/>
          </a:prstGeom>
        </p:spPr>
      </p:pic>
      <p:sp>
        <p:nvSpPr>
          <p:cNvPr id="5" name="矩形 4"/>
          <p:cNvSpPr/>
          <p:nvPr/>
        </p:nvSpPr>
        <p:spPr>
          <a:xfrm>
            <a:off x="827584" y="980728"/>
            <a:ext cx="1107996" cy="369332"/>
          </a:xfrm>
          <a:prstGeom prst="rect">
            <a:avLst/>
          </a:prstGeom>
        </p:spPr>
        <p:txBody>
          <a:bodyPr wrap="none">
            <a:spAutoFit/>
          </a:bodyPr>
          <a:lstStyle/>
          <a:p>
            <a:pPr>
              <a:spcBef>
                <a:spcPts val="1800"/>
              </a:spcBef>
            </a:pPr>
            <a:r>
              <a:rPr lang="zh-CN" altLang="en-US" b="1" dirty="0" smtClean="0">
                <a:solidFill>
                  <a:srgbClr val="A50021"/>
                </a:solidFill>
                <a:latin typeface="Times New Roman"/>
                <a:ea typeface="幼圆" pitchFamily="49" charset="-122"/>
                <a:cs typeface="Times New Roman"/>
              </a:rPr>
              <a:t>状态空间</a:t>
            </a:r>
            <a:endParaRPr lang="en-US" altLang="zh-CN" b="1" dirty="0" smtClean="0">
              <a:solidFill>
                <a:srgbClr val="A50021"/>
              </a:solidFill>
              <a:latin typeface="Times New Roman"/>
              <a:ea typeface="幼圆" pitchFamily="49" charset="-122"/>
              <a:cs typeface="Times New Roman"/>
            </a:endParaRPr>
          </a:p>
        </p:txBody>
      </p:sp>
    </p:spTree>
    <p:extLst>
      <p:ext uri="{BB962C8B-B14F-4D97-AF65-F5344CB8AC3E}">
        <p14:creationId xmlns:p14="http://schemas.microsoft.com/office/powerpoint/2010/main" val="173035691"/>
      </p:ext>
    </p:extLst>
  </p:cSld>
  <p:clrMapOvr>
    <a:masterClrMapping/>
  </p:clrMapOvr>
  <p:transition xmlns:p14="http://schemas.microsoft.com/office/powerpoint/2010/mai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3"/>
          <p:cNvSpPr>
            <a:spLocks noGrp="1" noChangeArrowheads="1"/>
          </p:cNvSpPr>
          <p:nvPr>
            <p:ph type="body" idx="1"/>
          </p:nvPr>
        </p:nvSpPr>
        <p:spPr>
          <a:xfrm>
            <a:off x="359532" y="1160748"/>
            <a:ext cx="8229600" cy="4525963"/>
          </a:xfrm>
        </p:spPr>
        <p:txBody>
          <a:bodyPr/>
          <a:lstStyle/>
          <a:p>
            <a:pPr eaLnBrk="1" hangingPunct="1"/>
            <a:r>
              <a:rPr lang="en-US" altLang="zh-CN" dirty="0" smtClean="0"/>
              <a:t>MC</a:t>
            </a:r>
            <a:r>
              <a:rPr lang="zh-CN" altLang="en-US" dirty="0" smtClean="0"/>
              <a:t>问题的解有多种</a:t>
            </a:r>
          </a:p>
          <a:p>
            <a:pPr lvl="1" eaLnBrk="1" hangingPunct="1">
              <a:lnSpc>
                <a:spcPct val="150000"/>
              </a:lnSpc>
            </a:pPr>
            <a:r>
              <a:rPr lang="en-US" altLang="zh-CN" dirty="0" smtClean="0"/>
              <a:t>2</a:t>
            </a:r>
            <a:r>
              <a:rPr lang="zh-CN" altLang="en-US" dirty="0" smtClean="0"/>
              <a:t>野人过，回</a:t>
            </a:r>
            <a:r>
              <a:rPr lang="en-US" altLang="zh-CN" dirty="0" smtClean="0"/>
              <a:t>1</a:t>
            </a:r>
            <a:r>
              <a:rPr lang="zh-CN" altLang="en-US" dirty="0" smtClean="0"/>
              <a:t>野人，</a:t>
            </a:r>
            <a:r>
              <a:rPr lang="en-US" altLang="zh-CN" dirty="0" smtClean="0"/>
              <a:t>2</a:t>
            </a:r>
            <a:r>
              <a:rPr lang="zh-CN" altLang="en-US" dirty="0" smtClean="0"/>
              <a:t>野人过，回</a:t>
            </a:r>
            <a:r>
              <a:rPr lang="en-US" altLang="zh-CN" dirty="0" smtClean="0"/>
              <a:t>1</a:t>
            </a:r>
            <a:r>
              <a:rPr lang="zh-CN" altLang="en-US" dirty="0" smtClean="0"/>
              <a:t>野人，</a:t>
            </a:r>
            <a:r>
              <a:rPr lang="en-US" altLang="zh-CN" dirty="0" smtClean="0"/>
              <a:t>2</a:t>
            </a:r>
            <a:r>
              <a:rPr lang="zh-CN" altLang="en-US" dirty="0" smtClean="0"/>
              <a:t>修道士过，回</a:t>
            </a:r>
            <a:r>
              <a:rPr lang="en-US" altLang="zh-CN" dirty="0" smtClean="0"/>
              <a:t>1</a:t>
            </a:r>
            <a:r>
              <a:rPr lang="zh-CN" altLang="en-US" dirty="0" smtClean="0"/>
              <a:t>野人</a:t>
            </a:r>
            <a:r>
              <a:rPr lang="en-US" altLang="zh-CN" dirty="0" smtClean="0"/>
              <a:t>1</a:t>
            </a:r>
            <a:r>
              <a:rPr lang="zh-CN" altLang="en-US" dirty="0" smtClean="0"/>
              <a:t>修道士，</a:t>
            </a:r>
            <a:r>
              <a:rPr lang="en-US" altLang="zh-CN" dirty="0" smtClean="0"/>
              <a:t>2</a:t>
            </a:r>
            <a:r>
              <a:rPr lang="zh-CN" altLang="en-US" dirty="0" smtClean="0"/>
              <a:t>修道士过，回</a:t>
            </a:r>
            <a:r>
              <a:rPr lang="en-US" altLang="zh-CN" dirty="0" smtClean="0"/>
              <a:t>1</a:t>
            </a:r>
            <a:r>
              <a:rPr lang="zh-CN" altLang="en-US" dirty="0" smtClean="0"/>
              <a:t>野人，</a:t>
            </a:r>
            <a:r>
              <a:rPr lang="en-US" altLang="zh-CN" dirty="0" smtClean="0"/>
              <a:t>2</a:t>
            </a:r>
            <a:r>
              <a:rPr lang="zh-CN" altLang="en-US" dirty="0" smtClean="0"/>
              <a:t>野人过，回</a:t>
            </a:r>
            <a:r>
              <a:rPr lang="en-US" altLang="zh-CN" dirty="0" smtClean="0"/>
              <a:t>1</a:t>
            </a:r>
            <a:r>
              <a:rPr lang="zh-CN" altLang="en-US" dirty="0" smtClean="0"/>
              <a:t>野人，</a:t>
            </a:r>
            <a:r>
              <a:rPr lang="en-US" altLang="zh-CN" dirty="0" smtClean="0"/>
              <a:t>2</a:t>
            </a:r>
            <a:r>
              <a:rPr lang="zh-CN" altLang="en-US" dirty="0" smtClean="0"/>
              <a:t>野人过去，全过 </a:t>
            </a:r>
          </a:p>
          <a:p>
            <a:pPr lvl="1" eaLnBrk="1" hangingPunct="1">
              <a:lnSpc>
                <a:spcPct val="150000"/>
              </a:lnSpc>
            </a:pPr>
            <a:r>
              <a:rPr lang="zh-CN" altLang="en-US" dirty="0" smtClean="0"/>
              <a:t>先</a:t>
            </a:r>
            <a:r>
              <a:rPr lang="en-US" altLang="zh-CN" dirty="0" smtClean="0"/>
              <a:t>1</a:t>
            </a:r>
            <a:r>
              <a:rPr lang="zh-CN" altLang="en-US" dirty="0" smtClean="0"/>
              <a:t>修道士</a:t>
            </a:r>
            <a:r>
              <a:rPr lang="en-US" altLang="zh-CN" dirty="0" smtClean="0"/>
              <a:t>1</a:t>
            </a:r>
            <a:r>
              <a:rPr lang="zh-CN" altLang="en-US" dirty="0" smtClean="0"/>
              <a:t>野人，再把修道士运回来，然后运</a:t>
            </a:r>
            <a:r>
              <a:rPr lang="en-US" altLang="zh-CN" dirty="0" smtClean="0"/>
              <a:t>2</a:t>
            </a:r>
            <a:r>
              <a:rPr lang="zh-CN" altLang="en-US" dirty="0" smtClean="0"/>
              <a:t>野人过去，</a:t>
            </a:r>
            <a:r>
              <a:rPr lang="en-US" altLang="zh-CN" dirty="0" smtClean="0"/>
              <a:t>1</a:t>
            </a:r>
            <a:r>
              <a:rPr lang="zh-CN" altLang="en-US" dirty="0" smtClean="0"/>
              <a:t>野人回来，</a:t>
            </a:r>
            <a:r>
              <a:rPr lang="en-US" altLang="zh-CN" dirty="0" smtClean="0"/>
              <a:t>2</a:t>
            </a:r>
            <a:r>
              <a:rPr lang="zh-CN" altLang="en-US" dirty="0" smtClean="0"/>
              <a:t>修道士过去， </a:t>
            </a:r>
            <a:r>
              <a:rPr lang="en-US" altLang="zh-CN" dirty="0" smtClean="0"/>
              <a:t>1</a:t>
            </a:r>
            <a:r>
              <a:rPr lang="zh-CN" altLang="en-US" dirty="0" smtClean="0"/>
              <a:t>修道士</a:t>
            </a:r>
            <a:r>
              <a:rPr lang="en-US" altLang="zh-CN" dirty="0" smtClean="0"/>
              <a:t>1</a:t>
            </a:r>
            <a:r>
              <a:rPr lang="zh-CN" altLang="en-US" dirty="0" smtClean="0"/>
              <a:t>野人回来， </a:t>
            </a:r>
            <a:r>
              <a:rPr lang="en-US" altLang="zh-CN" dirty="0" smtClean="0"/>
              <a:t>2</a:t>
            </a:r>
            <a:r>
              <a:rPr lang="zh-CN" altLang="en-US" dirty="0" smtClean="0"/>
              <a:t>修道士过去， </a:t>
            </a:r>
            <a:r>
              <a:rPr lang="en-US" altLang="zh-CN" dirty="0" smtClean="0"/>
              <a:t>1</a:t>
            </a:r>
            <a:r>
              <a:rPr lang="zh-CN" altLang="en-US" dirty="0" smtClean="0"/>
              <a:t>野人回来， </a:t>
            </a:r>
            <a:r>
              <a:rPr lang="en-US" altLang="zh-CN" dirty="0" smtClean="0"/>
              <a:t>2</a:t>
            </a:r>
            <a:r>
              <a:rPr lang="zh-CN" altLang="en-US" dirty="0" smtClean="0"/>
              <a:t>野人过去，</a:t>
            </a:r>
            <a:r>
              <a:rPr lang="en-US" altLang="zh-CN" dirty="0" smtClean="0"/>
              <a:t>1</a:t>
            </a:r>
            <a:r>
              <a:rPr lang="zh-CN" altLang="en-US" dirty="0" smtClean="0"/>
              <a:t>野人回来， </a:t>
            </a:r>
            <a:r>
              <a:rPr lang="en-US" altLang="zh-CN" dirty="0" smtClean="0"/>
              <a:t>2</a:t>
            </a:r>
            <a:r>
              <a:rPr lang="zh-CN" altLang="en-US" dirty="0" smtClean="0"/>
              <a:t>野人过去，全过</a:t>
            </a:r>
          </a:p>
          <a:p>
            <a:pPr lvl="1" eaLnBrk="1" hangingPunct="1">
              <a:lnSpc>
                <a:spcPct val="150000"/>
              </a:lnSpc>
            </a:pPr>
            <a:r>
              <a:rPr lang="en-US" altLang="zh-CN" dirty="0" smtClean="0"/>
              <a:t>… </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91" name="Text Box 21"/>
          <p:cNvSpPr txBox="1">
            <a:spLocks noChangeArrowheads="1"/>
          </p:cNvSpPr>
          <p:nvPr/>
        </p:nvSpPr>
        <p:spPr bwMode="auto">
          <a:xfrm>
            <a:off x="215900" y="1233488"/>
            <a:ext cx="86772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zh-CN" altLang="en-US" sz="2400" b="1" dirty="0" smtClean="0">
                <a:solidFill>
                  <a:srgbClr val="A50021"/>
                </a:solidFill>
                <a:latin typeface="幼圆" pitchFamily="49" charset="-122"/>
                <a:ea typeface="幼圆" pitchFamily="49" charset="-122"/>
              </a:rPr>
              <a:t>例</a:t>
            </a:r>
            <a:r>
              <a:rPr lang="en-US" altLang="zh-CN" sz="2400" b="1" dirty="0">
                <a:solidFill>
                  <a:srgbClr val="A50021"/>
                </a:solidFill>
                <a:latin typeface="幼圆" pitchFamily="49" charset="-122"/>
                <a:ea typeface="幼圆" pitchFamily="49" charset="-122"/>
              </a:rPr>
              <a:t>4.3 </a:t>
            </a:r>
            <a:r>
              <a:rPr lang="zh-CN" altLang="en-US" sz="2400" b="1" dirty="0">
                <a:solidFill>
                  <a:srgbClr val="A50021"/>
                </a:solidFill>
                <a:latin typeface="幼圆" pitchFamily="49" charset="-122"/>
                <a:ea typeface="幼圆" pitchFamily="49" charset="-122"/>
              </a:rPr>
              <a:t>猴子摘香蕉问题</a:t>
            </a:r>
            <a:r>
              <a:rPr lang="zh-CN" altLang="en-US" sz="2400" b="1" dirty="0" smtClean="0">
                <a:solidFill>
                  <a:srgbClr val="A50021"/>
                </a:solidFill>
                <a:latin typeface="幼圆" pitchFamily="49" charset="-122"/>
                <a:ea typeface="幼圆" pitchFamily="49" charset="-122"/>
              </a:rPr>
              <a:t>。</a:t>
            </a:r>
            <a:endParaRPr lang="zh-CN" altLang="en-US" sz="2400" b="1" dirty="0">
              <a:latin typeface="幼圆" pitchFamily="49" charset="-122"/>
              <a:ea typeface="幼圆" pitchFamily="49" charset="-122"/>
            </a:endParaRPr>
          </a:p>
        </p:txBody>
      </p:sp>
      <p:sp>
        <p:nvSpPr>
          <p:cNvPr id="28692" name="Text Box 22"/>
          <p:cNvSpPr txBox="1">
            <a:spLocks noChangeArrowheads="1"/>
          </p:cNvSpPr>
          <p:nvPr/>
        </p:nvSpPr>
        <p:spPr bwMode="auto">
          <a:xfrm>
            <a:off x="300844" y="2119291"/>
            <a:ext cx="4595192" cy="3662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2400" dirty="0">
                <a:latin typeface="幼圆" pitchFamily="49" charset="-122"/>
                <a:ea typeface="幼圆" pitchFamily="49" charset="-122"/>
              </a:rPr>
              <a:t> </a:t>
            </a:r>
            <a:r>
              <a:rPr lang="zh-CN" altLang="en-US" sz="2400" b="1" dirty="0">
                <a:latin typeface="幼圆" pitchFamily="49" charset="-122"/>
                <a:ea typeface="幼圆" pitchFamily="49" charset="-122"/>
              </a:rPr>
              <a:t>解：问题的状态可用</a:t>
            </a:r>
            <a:r>
              <a:rPr lang="en-US" altLang="zh-CN" sz="2400" b="1" dirty="0">
                <a:latin typeface="幼圆" pitchFamily="49" charset="-122"/>
                <a:ea typeface="幼圆" pitchFamily="49" charset="-122"/>
              </a:rPr>
              <a:t>4</a:t>
            </a:r>
            <a:r>
              <a:rPr lang="zh-CN" altLang="en-US" sz="2400" b="1" dirty="0" smtClean="0">
                <a:latin typeface="幼圆" pitchFamily="49" charset="-122"/>
                <a:ea typeface="幼圆" pitchFamily="49" charset="-122"/>
              </a:rPr>
              <a:t>元组表示</a:t>
            </a:r>
            <a:endParaRPr lang="zh-CN" altLang="en-US" sz="2400" b="1" dirty="0">
              <a:latin typeface="幼圆" pitchFamily="49" charset="-122"/>
              <a:ea typeface="幼圆" pitchFamily="49" charset="-122"/>
            </a:endParaRPr>
          </a:p>
          <a:p>
            <a:pPr eaLnBrk="1" hangingPunct="1"/>
            <a:r>
              <a:rPr lang="zh-CN" altLang="en-US" sz="2400" b="1" dirty="0">
                <a:latin typeface="幼圆" pitchFamily="49" charset="-122"/>
                <a:ea typeface="幼圆" pitchFamily="49" charset="-122"/>
              </a:rPr>
              <a:t>     （</a:t>
            </a:r>
            <a:r>
              <a:rPr lang="en-US" altLang="zh-CN" sz="2400" b="1" dirty="0">
                <a:latin typeface="幼圆" pitchFamily="49" charset="-122"/>
                <a:ea typeface="幼圆" pitchFamily="49" charset="-122"/>
              </a:rPr>
              <a:t>w, x, y, z</a:t>
            </a:r>
            <a:r>
              <a:rPr lang="zh-CN" altLang="en-US" sz="2400" b="1" dirty="0">
                <a:latin typeface="幼圆" pitchFamily="49" charset="-122"/>
                <a:ea typeface="幼圆" pitchFamily="49" charset="-122"/>
              </a:rPr>
              <a:t>）</a:t>
            </a:r>
          </a:p>
          <a:p>
            <a:pPr eaLnBrk="1" hangingPunct="1"/>
            <a:r>
              <a:rPr lang="zh-CN" altLang="en-US" sz="2400" b="1" dirty="0" smtClean="0">
                <a:latin typeface="幼圆" pitchFamily="49" charset="-122"/>
                <a:ea typeface="幼圆" pitchFamily="49" charset="-122"/>
              </a:rPr>
              <a:t>其中</a:t>
            </a:r>
            <a:r>
              <a:rPr lang="zh-CN" altLang="en-US" sz="2400" b="1" dirty="0">
                <a:latin typeface="幼圆" pitchFamily="49" charset="-122"/>
                <a:ea typeface="幼圆" pitchFamily="49" charset="-122"/>
              </a:rPr>
              <a:t>：</a:t>
            </a:r>
          </a:p>
          <a:p>
            <a:pPr marL="342900" indent="-342900" eaLnBrk="1" hangingPunct="1">
              <a:spcBef>
                <a:spcPts val="1200"/>
              </a:spcBef>
              <a:buFont typeface="Arial" pitchFamily="34" charset="0"/>
              <a:buChar char="•"/>
            </a:pPr>
            <a:r>
              <a:rPr lang="en-US" altLang="zh-CN" sz="2000" b="1" dirty="0" smtClean="0">
                <a:solidFill>
                  <a:srgbClr val="00B050"/>
                </a:solidFill>
                <a:latin typeface="仿宋_GB2312" pitchFamily="49" charset="-122"/>
                <a:ea typeface="仿宋_GB2312" pitchFamily="49" charset="-122"/>
              </a:rPr>
              <a:t>w</a:t>
            </a:r>
            <a:r>
              <a:rPr lang="zh-CN" altLang="en-US" sz="2000" b="1" dirty="0">
                <a:solidFill>
                  <a:srgbClr val="00B050"/>
                </a:solidFill>
                <a:latin typeface="仿宋_GB2312" pitchFamily="49" charset="-122"/>
                <a:ea typeface="仿宋_GB2312" pitchFamily="49" charset="-122"/>
              </a:rPr>
              <a:t>表示猴子的水平位置；</a:t>
            </a:r>
          </a:p>
          <a:p>
            <a:pPr marL="342900" indent="-342900" eaLnBrk="1" hangingPunct="1">
              <a:spcBef>
                <a:spcPts val="1200"/>
              </a:spcBef>
              <a:buFont typeface="Arial" pitchFamily="34" charset="0"/>
              <a:buChar char="•"/>
            </a:pPr>
            <a:r>
              <a:rPr lang="en-US" altLang="zh-CN" sz="2000" b="1" dirty="0" smtClean="0">
                <a:solidFill>
                  <a:srgbClr val="00B050"/>
                </a:solidFill>
                <a:latin typeface="仿宋_GB2312" pitchFamily="49" charset="-122"/>
                <a:ea typeface="仿宋_GB2312" pitchFamily="49" charset="-122"/>
              </a:rPr>
              <a:t>x</a:t>
            </a:r>
            <a:r>
              <a:rPr lang="zh-CN" altLang="en-US" sz="2000" b="1" dirty="0">
                <a:solidFill>
                  <a:srgbClr val="00B050"/>
                </a:solidFill>
                <a:latin typeface="仿宋_GB2312" pitchFamily="49" charset="-122"/>
                <a:ea typeface="仿宋_GB2312" pitchFamily="49" charset="-122"/>
              </a:rPr>
              <a:t>表示箱子的水平位置；</a:t>
            </a:r>
          </a:p>
          <a:p>
            <a:pPr marL="342900" indent="-342900" eaLnBrk="1" hangingPunct="1">
              <a:spcBef>
                <a:spcPts val="1200"/>
              </a:spcBef>
              <a:buFont typeface="Arial" pitchFamily="34" charset="0"/>
              <a:buChar char="•"/>
            </a:pPr>
            <a:r>
              <a:rPr lang="en-US" altLang="zh-CN" sz="2000" b="1" dirty="0" smtClean="0">
                <a:solidFill>
                  <a:srgbClr val="00B050"/>
                </a:solidFill>
                <a:latin typeface="仿宋_GB2312" pitchFamily="49" charset="-122"/>
                <a:ea typeface="仿宋_GB2312" pitchFamily="49" charset="-122"/>
              </a:rPr>
              <a:t>y</a:t>
            </a:r>
            <a:r>
              <a:rPr lang="zh-CN" altLang="en-US" sz="2000" b="1" dirty="0">
                <a:solidFill>
                  <a:srgbClr val="00B050"/>
                </a:solidFill>
                <a:latin typeface="仿宋_GB2312" pitchFamily="49" charset="-122"/>
                <a:ea typeface="仿宋_GB2312" pitchFamily="49" charset="-122"/>
              </a:rPr>
              <a:t>表示猴子是否在箱子上</a:t>
            </a:r>
            <a:r>
              <a:rPr lang="zh-CN" altLang="en-US" sz="2000" b="1" dirty="0" smtClean="0">
                <a:solidFill>
                  <a:srgbClr val="00B050"/>
                </a:solidFill>
                <a:latin typeface="仿宋_GB2312" pitchFamily="49" charset="-122"/>
                <a:ea typeface="仿宋_GB2312" pitchFamily="49" charset="-122"/>
              </a:rPr>
              <a:t>，当</a:t>
            </a:r>
            <a:r>
              <a:rPr lang="zh-CN" altLang="en-US" sz="2000" b="1" dirty="0">
                <a:solidFill>
                  <a:srgbClr val="00B050"/>
                </a:solidFill>
                <a:latin typeface="仿宋_GB2312" pitchFamily="49" charset="-122"/>
                <a:ea typeface="仿宋_GB2312" pitchFamily="49" charset="-122"/>
              </a:rPr>
              <a:t>猴子在箱子上时，</a:t>
            </a:r>
            <a:r>
              <a:rPr lang="en-US" altLang="zh-CN" sz="2000" b="1" dirty="0">
                <a:solidFill>
                  <a:srgbClr val="00B050"/>
                </a:solidFill>
                <a:latin typeface="仿宋_GB2312" pitchFamily="49" charset="-122"/>
                <a:ea typeface="仿宋_GB2312" pitchFamily="49" charset="-122"/>
              </a:rPr>
              <a:t>y</a:t>
            </a:r>
            <a:r>
              <a:rPr lang="zh-CN" altLang="en-US" sz="2000" b="1" dirty="0">
                <a:solidFill>
                  <a:srgbClr val="00B050"/>
                </a:solidFill>
                <a:latin typeface="仿宋_GB2312" pitchFamily="49" charset="-122"/>
                <a:ea typeface="仿宋_GB2312" pitchFamily="49" charset="-122"/>
              </a:rPr>
              <a:t>取</a:t>
            </a:r>
            <a:r>
              <a:rPr lang="en-US" altLang="zh-CN" sz="2000" b="1" dirty="0">
                <a:solidFill>
                  <a:srgbClr val="00B050"/>
                </a:solidFill>
                <a:latin typeface="仿宋_GB2312" pitchFamily="49" charset="-122"/>
                <a:ea typeface="仿宋_GB2312" pitchFamily="49" charset="-122"/>
              </a:rPr>
              <a:t>1</a:t>
            </a:r>
            <a:r>
              <a:rPr lang="zh-CN" altLang="en-US" sz="2000" b="1" dirty="0">
                <a:solidFill>
                  <a:srgbClr val="00B050"/>
                </a:solidFill>
                <a:latin typeface="仿宋_GB2312" pitchFamily="49" charset="-122"/>
                <a:ea typeface="仿宋_GB2312" pitchFamily="49" charset="-122"/>
              </a:rPr>
              <a:t>，否则</a:t>
            </a:r>
            <a:r>
              <a:rPr lang="en-US" altLang="zh-CN" sz="2000" b="1" dirty="0">
                <a:solidFill>
                  <a:srgbClr val="00B050"/>
                </a:solidFill>
                <a:latin typeface="仿宋_GB2312" pitchFamily="49" charset="-122"/>
                <a:ea typeface="仿宋_GB2312" pitchFamily="49" charset="-122"/>
              </a:rPr>
              <a:t>y</a:t>
            </a:r>
            <a:r>
              <a:rPr lang="zh-CN" altLang="en-US" sz="2000" b="1" dirty="0">
                <a:solidFill>
                  <a:srgbClr val="00B050"/>
                </a:solidFill>
                <a:latin typeface="仿宋_GB2312" pitchFamily="49" charset="-122"/>
                <a:ea typeface="仿宋_GB2312" pitchFamily="49" charset="-122"/>
              </a:rPr>
              <a:t>取</a:t>
            </a:r>
            <a:r>
              <a:rPr lang="en-US" altLang="zh-CN" sz="2000" b="1" dirty="0">
                <a:solidFill>
                  <a:srgbClr val="00B050"/>
                </a:solidFill>
                <a:latin typeface="仿宋_GB2312" pitchFamily="49" charset="-122"/>
                <a:ea typeface="仿宋_GB2312" pitchFamily="49" charset="-122"/>
              </a:rPr>
              <a:t>0</a:t>
            </a:r>
            <a:r>
              <a:rPr lang="zh-CN" altLang="en-US" sz="2000" b="1" dirty="0">
                <a:solidFill>
                  <a:srgbClr val="00B050"/>
                </a:solidFill>
                <a:latin typeface="仿宋_GB2312" pitchFamily="49" charset="-122"/>
                <a:ea typeface="仿宋_GB2312" pitchFamily="49" charset="-122"/>
              </a:rPr>
              <a:t>；</a:t>
            </a:r>
          </a:p>
          <a:p>
            <a:pPr marL="342900" indent="-342900" eaLnBrk="1" hangingPunct="1">
              <a:spcBef>
                <a:spcPts val="1200"/>
              </a:spcBef>
              <a:buFont typeface="Arial" pitchFamily="34" charset="0"/>
              <a:buChar char="•"/>
            </a:pPr>
            <a:r>
              <a:rPr lang="en-US" altLang="zh-CN" sz="2000" b="1" dirty="0" smtClean="0">
                <a:solidFill>
                  <a:srgbClr val="00B050"/>
                </a:solidFill>
                <a:latin typeface="仿宋_GB2312" pitchFamily="49" charset="-122"/>
                <a:ea typeface="仿宋_GB2312" pitchFamily="49" charset="-122"/>
              </a:rPr>
              <a:t>z</a:t>
            </a:r>
            <a:r>
              <a:rPr lang="zh-CN" altLang="en-US" sz="2000" b="1" dirty="0">
                <a:solidFill>
                  <a:srgbClr val="00B050"/>
                </a:solidFill>
                <a:latin typeface="仿宋_GB2312" pitchFamily="49" charset="-122"/>
                <a:ea typeface="仿宋_GB2312" pitchFamily="49" charset="-122"/>
              </a:rPr>
              <a:t>表示猴子是否拿到香蕉，当拿到香蕉时</a:t>
            </a:r>
            <a:r>
              <a:rPr lang="en-US" altLang="zh-CN" sz="2000" b="1" dirty="0">
                <a:solidFill>
                  <a:srgbClr val="00B050"/>
                </a:solidFill>
                <a:latin typeface="仿宋_GB2312" pitchFamily="49" charset="-122"/>
                <a:ea typeface="仿宋_GB2312" pitchFamily="49" charset="-122"/>
              </a:rPr>
              <a:t>z</a:t>
            </a:r>
            <a:r>
              <a:rPr lang="zh-CN" altLang="en-US" sz="2000" b="1" dirty="0">
                <a:solidFill>
                  <a:srgbClr val="00B050"/>
                </a:solidFill>
                <a:latin typeface="仿宋_GB2312" pitchFamily="49" charset="-122"/>
                <a:ea typeface="仿宋_GB2312" pitchFamily="49" charset="-122"/>
              </a:rPr>
              <a:t>取</a:t>
            </a:r>
            <a:r>
              <a:rPr lang="en-US" altLang="zh-CN" sz="2000" b="1" dirty="0">
                <a:solidFill>
                  <a:srgbClr val="00B050"/>
                </a:solidFill>
                <a:latin typeface="仿宋_GB2312" pitchFamily="49" charset="-122"/>
                <a:ea typeface="仿宋_GB2312" pitchFamily="49" charset="-122"/>
              </a:rPr>
              <a:t>1</a:t>
            </a:r>
            <a:r>
              <a:rPr lang="zh-CN" altLang="en-US" sz="2000" b="1" dirty="0">
                <a:solidFill>
                  <a:srgbClr val="00B050"/>
                </a:solidFill>
                <a:latin typeface="仿宋_GB2312" pitchFamily="49" charset="-122"/>
                <a:ea typeface="仿宋_GB2312" pitchFamily="49" charset="-122"/>
              </a:rPr>
              <a:t>，否则</a:t>
            </a:r>
            <a:r>
              <a:rPr lang="en-US" altLang="zh-CN" sz="2000" b="1" dirty="0">
                <a:solidFill>
                  <a:srgbClr val="00B050"/>
                </a:solidFill>
                <a:latin typeface="仿宋_GB2312" pitchFamily="49" charset="-122"/>
                <a:ea typeface="仿宋_GB2312" pitchFamily="49" charset="-122"/>
              </a:rPr>
              <a:t>z</a:t>
            </a:r>
            <a:r>
              <a:rPr lang="zh-CN" altLang="en-US" sz="2000" b="1" dirty="0">
                <a:solidFill>
                  <a:srgbClr val="00B050"/>
                </a:solidFill>
                <a:latin typeface="仿宋_GB2312" pitchFamily="49" charset="-122"/>
                <a:ea typeface="仿宋_GB2312" pitchFamily="49" charset="-122"/>
              </a:rPr>
              <a:t>取</a:t>
            </a:r>
            <a:r>
              <a:rPr lang="en-US" altLang="zh-CN" sz="2000" b="1" dirty="0">
                <a:solidFill>
                  <a:srgbClr val="00B050"/>
                </a:solidFill>
                <a:latin typeface="仿宋_GB2312" pitchFamily="49" charset="-122"/>
                <a:ea typeface="仿宋_GB2312" pitchFamily="49" charset="-122"/>
              </a:rPr>
              <a:t>0</a:t>
            </a:r>
            <a:r>
              <a:rPr lang="zh-CN" altLang="en-US" sz="2000" b="1" dirty="0">
                <a:solidFill>
                  <a:srgbClr val="00B050"/>
                </a:solidFill>
                <a:latin typeface="仿宋_GB2312" pitchFamily="49" charset="-122"/>
                <a:ea typeface="仿宋_GB2312" pitchFamily="49" charset="-122"/>
              </a:rPr>
              <a:t>。</a:t>
            </a:r>
          </a:p>
        </p:txBody>
      </p:sp>
      <p:sp>
        <p:nvSpPr>
          <p:cNvPr id="28693" name="Text Box 24"/>
          <p:cNvSpPr txBox="1">
            <a:spLocks noChangeArrowheads="1"/>
          </p:cNvSpPr>
          <p:nvPr/>
        </p:nvSpPr>
        <p:spPr bwMode="auto">
          <a:xfrm>
            <a:off x="1079500" y="225425"/>
            <a:ext cx="7056438"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4400" b="1">
                <a:solidFill>
                  <a:schemeClr val="accent2"/>
                </a:solidFill>
                <a:latin typeface="方正姚体" pitchFamily="2" charset="-122"/>
                <a:ea typeface="方正姚体" pitchFamily="2" charset="-122"/>
              </a:rPr>
              <a:t>状态空间表示方法</a:t>
            </a:r>
          </a:p>
        </p:txBody>
      </p:sp>
      <p:sp>
        <p:nvSpPr>
          <p:cNvPr id="23" name="灯片编号占位符 5"/>
          <p:cNvSpPr>
            <a:spLocks noGrp="1"/>
          </p:cNvSpPr>
          <p:nvPr>
            <p:ph type="sldNum" sz="quarter" idx="12"/>
          </p:nvPr>
        </p:nvSpPr>
        <p:spPr>
          <a:xfrm>
            <a:off x="6301171" y="5745239"/>
            <a:ext cx="2133600" cy="476250"/>
          </a:xfrm>
        </p:spPr>
        <p:txBody>
          <a:bodyPr/>
          <a:lstStyle/>
          <a:p>
            <a:fld id="{788A3DCA-FF97-447E-A779-7DE0AA0C012B}" type="slidenum">
              <a:rPr lang="en-US" altLang="zh-CN"/>
              <a:pPr/>
              <a:t>27</a:t>
            </a:fld>
            <a:endParaRPr lang="en-US" altLang="zh-CN"/>
          </a:p>
        </p:txBody>
      </p:sp>
      <p:sp>
        <p:nvSpPr>
          <p:cNvPr id="24" name="Rectangle 4"/>
          <p:cNvSpPr>
            <a:spLocks noChangeArrowheads="1"/>
          </p:cNvSpPr>
          <p:nvPr/>
        </p:nvSpPr>
        <p:spPr bwMode="auto">
          <a:xfrm>
            <a:off x="5364088" y="2816933"/>
            <a:ext cx="3348372" cy="3313113"/>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5" name="Text Box 17"/>
          <p:cNvSpPr txBox="1">
            <a:spLocks noChangeArrowheads="1"/>
          </p:cNvSpPr>
          <p:nvPr/>
        </p:nvSpPr>
        <p:spPr bwMode="auto">
          <a:xfrm>
            <a:off x="5668114" y="5726091"/>
            <a:ext cx="5048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dirty="0"/>
              <a:t>a</a:t>
            </a:r>
          </a:p>
        </p:txBody>
      </p:sp>
      <p:sp>
        <p:nvSpPr>
          <p:cNvPr id="26" name="Text Box 18"/>
          <p:cNvSpPr txBox="1">
            <a:spLocks noChangeArrowheads="1"/>
          </p:cNvSpPr>
          <p:nvPr/>
        </p:nvSpPr>
        <p:spPr bwMode="auto">
          <a:xfrm>
            <a:off x="7717413" y="5802661"/>
            <a:ext cx="4333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t>b</a:t>
            </a:r>
          </a:p>
        </p:txBody>
      </p:sp>
      <p:sp>
        <p:nvSpPr>
          <p:cNvPr id="27" name="Text Box 19"/>
          <p:cNvSpPr txBox="1">
            <a:spLocks noChangeArrowheads="1"/>
          </p:cNvSpPr>
          <p:nvPr/>
        </p:nvSpPr>
        <p:spPr bwMode="auto">
          <a:xfrm>
            <a:off x="6646174" y="5762587"/>
            <a:ext cx="4333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dirty="0"/>
              <a:t>c</a:t>
            </a:r>
          </a:p>
        </p:txBody>
      </p:sp>
      <p:pic>
        <p:nvPicPr>
          <p:cNvPr id="28" name="Picture 22" descr="C:\Users\david\AppData\Local\Microsoft\Windows\Temporary Internet Files\Content.IE5\4FDFNSF6\MC900417478[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71755" y="4473489"/>
            <a:ext cx="897541" cy="1143854"/>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3" descr="C:\Users\david\AppData\Local\Microsoft\Windows\Temporary Internet Files\Content.IE5\B1O9H3M1\MC900419632[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9734682">
            <a:off x="6209581" y="3020120"/>
            <a:ext cx="1001125" cy="769814"/>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4" descr="C:\Users\david\AppData\Local\Microsoft\Windows\Temporary Internet Files\Content.IE5\B1O9H3M1\MC900345227[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232035" y="4604223"/>
            <a:ext cx="1404144" cy="112186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Text Box 2"/>
          <p:cNvSpPr txBox="1">
            <a:spLocks noChangeArrowheads="1"/>
          </p:cNvSpPr>
          <p:nvPr/>
        </p:nvSpPr>
        <p:spPr bwMode="auto">
          <a:xfrm>
            <a:off x="323850" y="620688"/>
            <a:ext cx="8424863" cy="535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95000"/>
              </a:lnSpc>
            </a:pPr>
            <a:r>
              <a:rPr lang="zh-CN" altLang="en-US" sz="2400" b="1" dirty="0" smtClean="0">
                <a:solidFill>
                  <a:srgbClr val="0000CC"/>
                </a:solidFill>
                <a:latin typeface="Times New Roman"/>
                <a:ea typeface="幼圆" pitchFamily="49" charset="-122"/>
                <a:cs typeface="Times New Roman"/>
              </a:rPr>
              <a:t>部分相关状态为</a:t>
            </a:r>
            <a:endParaRPr lang="zh-CN" altLang="en-US" sz="2400" b="1" dirty="0">
              <a:solidFill>
                <a:srgbClr val="0000CC"/>
              </a:solidFill>
              <a:latin typeface="Times New Roman"/>
              <a:ea typeface="幼圆" pitchFamily="49" charset="-122"/>
              <a:cs typeface="Times New Roman"/>
            </a:endParaRPr>
          </a:p>
          <a:p>
            <a:pPr eaLnBrk="1" hangingPunct="1">
              <a:lnSpc>
                <a:spcPct val="95000"/>
              </a:lnSpc>
            </a:pPr>
            <a:r>
              <a:rPr lang="zh-CN" altLang="en-US" sz="2400" b="1" dirty="0">
                <a:latin typeface="Times New Roman"/>
                <a:ea typeface="幼圆" pitchFamily="49" charset="-122"/>
                <a:cs typeface="Times New Roman"/>
              </a:rPr>
              <a:t>   </a:t>
            </a:r>
            <a:r>
              <a:rPr lang="en-US" altLang="zh-CN" sz="2400" b="1" dirty="0" smtClean="0">
                <a:latin typeface="Times New Roman"/>
                <a:ea typeface="幼圆" pitchFamily="49" charset="-122"/>
                <a:cs typeface="Times New Roman"/>
              </a:rPr>
              <a:t>S</a:t>
            </a:r>
            <a:r>
              <a:rPr lang="en-US" altLang="zh-CN" sz="2400" b="1" baseline="-25000" dirty="0" smtClean="0">
                <a:latin typeface="Times New Roman"/>
                <a:ea typeface="幼圆" pitchFamily="49" charset="-122"/>
                <a:cs typeface="Times New Roman"/>
              </a:rPr>
              <a:t>0</a:t>
            </a:r>
            <a:r>
              <a:rPr lang="en-US" altLang="zh-CN" sz="2400" b="1" dirty="0">
                <a:latin typeface="Times New Roman"/>
                <a:ea typeface="幼圆" pitchFamily="49" charset="-122"/>
                <a:cs typeface="Times New Roman"/>
              </a:rPr>
              <a:t>: (a, b, 0, 0)</a:t>
            </a:r>
            <a:r>
              <a:rPr lang="zh-CN" altLang="en-US" sz="2400" b="1" dirty="0">
                <a:latin typeface="Times New Roman"/>
                <a:ea typeface="幼圆" pitchFamily="49" charset="-122"/>
                <a:cs typeface="Times New Roman"/>
              </a:rPr>
              <a:t>初始状态</a:t>
            </a:r>
          </a:p>
          <a:p>
            <a:pPr eaLnBrk="1" hangingPunct="1">
              <a:lnSpc>
                <a:spcPct val="95000"/>
              </a:lnSpc>
            </a:pPr>
            <a:r>
              <a:rPr lang="zh-CN" altLang="en-US" sz="2400" b="1" dirty="0">
                <a:latin typeface="Times New Roman"/>
                <a:ea typeface="幼圆" pitchFamily="49" charset="-122"/>
                <a:cs typeface="Times New Roman"/>
              </a:rPr>
              <a:t>  </a:t>
            </a:r>
            <a:r>
              <a:rPr lang="en-US" altLang="zh-CN" sz="2400" b="1" dirty="0">
                <a:latin typeface="Times New Roman"/>
                <a:ea typeface="幼圆" pitchFamily="49" charset="-122"/>
                <a:cs typeface="Times New Roman"/>
              </a:rPr>
              <a:t> </a:t>
            </a:r>
            <a:r>
              <a:rPr lang="en-US" altLang="zh-CN" sz="2400" b="1" dirty="0" smtClean="0">
                <a:latin typeface="Times New Roman"/>
                <a:ea typeface="幼圆" pitchFamily="49" charset="-122"/>
                <a:cs typeface="Times New Roman"/>
              </a:rPr>
              <a:t>S</a:t>
            </a:r>
            <a:r>
              <a:rPr lang="en-US" altLang="zh-CN" sz="2400" b="1" baseline="-25000" dirty="0" smtClean="0">
                <a:latin typeface="Times New Roman"/>
                <a:ea typeface="幼圆" pitchFamily="49" charset="-122"/>
                <a:cs typeface="Times New Roman"/>
              </a:rPr>
              <a:t>1</a:t>
            </a:r>
            <a:r>
              <a:rPr lang="en-US" altLang="zh-CN" sz="2400" b="1" dirty="0">
                <a:latin typeface="Times New Roman"/>
                <a:ea typeface="幼圆" pitchFamily="49" charset="-122"/>
                <a:cs typeface="Times New Roman"/>
              </a:rPr>
              <a:t>: (b, b, 0, 0)</a:t>
            </a:r>
          </a:p>
          <a:p>
            <a:pPr eaLnBrk="1" hangingPunct="1">
              <a:lnSpc>
                <a:spcPct val="95000"/>
              </a:lnSpc>
            </a:pPr>
            <a:r>
              <a:rPr lang="en-US" altLang="zh-CN" sz="2400" b="1" dirty="0">
                <a:latin typeface="Times New Roman"/>
                <a:ea typeface="幼圆" pitchFamily="49" charset="-122"/>
                <a:cs typeface="Times New Roman"/>
              </a:rPr>
              <a:t>  </a:t>
            </a:r>
            <a:r>
              <a:rPr lang="en-US" altLang="zh-CN" sz="2400" b="1" dirty="0" smtClean="0">
                <a:latin typeface="Times New Roman"/>
                <a:ea typeface="幼圆" pitchFamily="49" charset="-122"/>
                <a:cs typeface="Times New Roman"/>
              </a:rPr>
              <a:t>    </a:t>
            </a:r>
            <a:r>
              <a:rPr lang="en-US" altLang="zh-CN" sz="2400" b="1" dirty="0">
                <a:latin typeface="Times New Roman"/>
                <a:ea typeface="幼圆" pitchFamily="49" charset="-122"/>
                <a:cs typeface="Times New Roman"/>
              </a:rPr>
              <a:t>S</a:t>
            </a:r>
            <a:r>
              <a:rPr lang="en-US" altLang="zh-CN" sz="2400" b="1" baseline="-25000" dirty="0">
                <a:latin typeface="Times New Roman"/>
                <a:ea typeface="幼圆" pitchFamily="49" charset="-122"/>
                <a:cs typeface="Times New Roman"/>
              </a:rPr>
              <a:t>2</a:t>
            </a:r>
            <a:r>
              <a:rPr lang="en-US" altLang="zh-CN" sz="2400" b="1" dirty="0">
                <a:latin typeface="Times New Roman"/>
                <a:ea typeface="幼圆" pitchFamily="49" charset="-122"/>
                <a:cs typeface="Times New Roman"/>
              </a:rPr>
              <a:t>: (c, c, 0, 0)</a:t>
            </a:r>
          </a:p>
          <a:p>
            <a:pPr eaLnBrk="1" hangingPunct="1">
              <a:lnSpc>
                <a:spcPct val="95000"/>
              </a:lnSpc>
            </a:pPr>
            <a:r>
              <a:rPr lang="en-US" altLang="zh-CN" sz="2400" b="1" dirty="0">
                <a:latin typeface="Times New Roman"/>
                <a:ea typeface="幼圆" pitchFamily="49" charset="-122"/>
                <a:cs typeface="Times New Roman"/>
              </a:rPr>
              <a:t>     </a:t>
            </a:r>
            <a:r>
              <a:rPr lang="en-US" altLang="zh-CN" sz="2400" b="1" dirty="0" smtClean="0">
                <a:latin typeface="Times New Roman"/>
                <a:ea typeface="幼圆" pitchFamily="49" charset="-122"/>
                <a:cs typeface="Times New Roman"/>
              </a:rPr>
              <a:t> S</a:t>
            </a:r>
            <a:r>
              <a:rPr lang="en-US" altLang="zh-CN" sz="2400" b="1" baseline="-25000" dirty="0" smtClean="0">
                <a:latin typeface="Times New Roman"/>
                <a:ea typeface="幼圆" pitchFamily="49" charset="-122"/>
                <a:cs typeface="Times New Roman"/>
              </a:rPr>
              <a:t>3</a:t>
            </a:r>
            <a:r>
              <a:rPr lang="en-US" altLang="zh-CN" sz="2400" b="1" dirty="0">
                <a:latin typeface="Times New Roman"/>
                <a:ea typeface="幼圆" pitchFamily="49" charset="-122"/>
                <a:cs typeface="Times New Roman"/>
              </a:rPr>
              <a:t>: (c, c, 1, 0)</a:t>
            </a:r>
          </a:p>
          <a:p>
            <a:pPr eaLnBrk="1" hangingPunct="1">
              <a:lnSpc>
                <a:spcPct val="95000"/>
              </a:lnSpc>
            </a:pPr>
            <a:r>
              <a:rPr lang="en-US" altLang="zh-CN" sz="2400" b="1" dirty="0">
                <a:latin typeface="Times New Roman"/>
                <a:ea typeface="幼圆" pitchFamily="49" charset="-122"/>
                <a:cs typeface="Times New Roman"/>
              </a:rPr>
              <a:t>    </a:t>
            </a:r>
            <a:r>
              <a:rPr lang="en-US" altLang="zh-CN" sz="2400" b="1" dirty="0" smtClean="0">
                <a:latin typeface="Times New Roman"/>
                <a:ea typeface="幼圆" pitchFamily="49" charset="-122"/>
                <a:cs typeface="Times New Roman"/>
              </a:rPr>
              <a:t>  </a:t>
            </a:r>
            <a:r>
              <a:rPr lang="en-US" altLang="zh-CN" sz="2400" b="1" dirty="0">
                <a:latin typeface="Times New Roman"/>
                <a:ea typeface="幼圆" pitchFamily="49" charset="-122"/>
                <a:cs typeface="Times New Roman"/>
              </a:rPr>
              <a:t>S</a:t>
            </a:r>
            <a:r>
              <a:rPr lang="en-US" altLang="zh-CN" sz="2400" b="1" baseline="-25000" dirty="0">
                <a:latin typeface="Times New Roman"/>
                <a:ea typeface="幼圆" pitchFamily="49" charset="-122"/>
                <a:cs typeface="Times New Roman"/>
              </a:rPr>
              <a:t>4</a:t>
            </a:r>
            <a:r>
              <a:rPr lang="en-US" altLang="zh-CN" sz="2400" b="1" dirty="0">
                <a:latin typeface="Times New Roman"/>
                <a:ea typeface="幼圆" pitchFamily="49" charset="-122"/>
                <a:cs typeface="Times New Roman"/>
              </a:rPr>
              <a:t>: (c, c, 1, 1)</a:t>
            </a:r>
            <a:r>
              <a:rPr lang="zh-CN" altLang="en-US" sz="2400" b="1" dirty="0">
                <a:latin typeface="Times New Roman"/>
                <a:ea typeface="幼圆" pitchFamily="49" charset="-122"/>
                <a:cs typeface="Times New Roman"/>
              </a:rPr>
              <a:t>目标状态</a:t>
            </a:r>
          </a:p>
          <a:p>
            <a:pPr eaLnBrk="1" hangingPunct="1">
              <a:lnSpc>
                <a:spcPct val="95000"/>
              </a:lnSpc>
            </a:pPr>
            <a:r>
              <a:rPr lang="zh-CN" altLang="en-US" sz="2400" b="1" dirty="0">
                <a:solidFill>
                  <a:srgbClr val="0000CC"/>
                </a:solidFill>
                <a:latin typeface="Times New Roman"/>
                <a:ea typeface="幼圆" pitchFamily="49" charset="-122"/>
                <a:cs typeface="Times New Roman"/>
              </a:rPr>
              <a:t>允许的操作为</a:t>
            </a:r>
          </a:p>
          <a:p>
            <a:pPr eaLnBrk="1" hangingPunct="1">
              <a:lnSpc>
                <a:spcPct val="95000"/>
              </a:lnSpc>
            </a:pPr>
            <a:r>
              <a:rPr lang="zh-CN" altLang="en-US" sz="2400" b="1" dirty="0">
                <a:latin typeface="Times New Roman"/>
                <a:ea typeface="幼圆" pitchFamily="49" charset="-122"/>
                <a:cs typeface="Times New Roman"/>
              </a:rPr>
              <a:t>  </a:t>
            </a:r>
            <a:r>
              <a:rPr lang="en-US" altLang="zh-CN" sz="2400" b="1" dirty="0" err="1" smtClean="0">
                <a:latin typeface="Times New Roman"/>
                <a:ea typeface="幼圆" pitchFamily="49" charset="-122"/>
                <a:cs typeface="Times New Roman"/>
              </a:rPr>
              <a:t>Goto</a:t>
            </a:r>
            <a:r>
              <a:rPr lang="en-US" altLang="zh-CN" sz="2400" b="1" dirty="0">
                <a:latin typeface="Times New Roman"/>
                <a:ea typeface="幼圆" pitchFamily="49" charset="-122"/>
                <a:cs typeface="Times New Roman"/>
              </a:rPr>
              <a:t>(u)</a:t>
            </a:r>
            <a:r>
              <a:rPr lang="zh-CN" altLang="en-US" sz="2400" b="1" dirty="0">
                <a:latin typeface="Times New Roman"/>
                <a:ea typeface="幼圆" pitchFamily="49" charset="-122"/>
                <a:cs typeface="Times New Roman"/>
              </a:rPr>
              <a:t>：猴子走到位置</a:t>
            </a:r>
            <a:r>
              <a:rPr lang="en-US" altLang="zh-CN" sz="2400" b="1" dirty="0">
                <a:latin typeface="Times New Roman"/>
                <a:ea typeface="幼圆" pitchFamily="49" charset="-122"/>
                <a:cs typeface="Times New Roman"/>
              </a:rPr>
              <a:t>u</a:t>
            </a:r>
            <a:r>
              <a:rPr lang="zh-CN" altLang="en-US" sz="2400" b="1" dirty="0">
                <a:latin typeface="Times New Roman"/>
                <a:ea typeface="幼圆" pitchFamily="49" charset="-122"/>
                <a:cs typeface="Times New Roman"/>
              </a:rPr>
              <a:t>，即</a:t>
            </a:r>
          </a:p>
          <a:p>
            <a:pPr eaLnBrk="1" hangingPunct="1">
              <a:lnSpc>
                <a:spcPct val="95000"/>
              </a:lnSpc>
            </a:pPr>
            <a:r>
              <a:rPr lang="zh-CN" altLang="en-US" sz="2400" b="1" dirty="0">
                <a:latin typeface="Times New Roman"/>
                <a:ea typeface="幼圆" pitchFamily="49" charset="-122"/>
                <a:cs typeface="Times New Roman"/>
              </a:rPr>
              <a:t>         </a:t>
            </a:r>
            <a:r>
              <a:rPr lang="en-US" altLang="zh-CN" sz="2400" b="1" dirty="0">
                <a:latin typeface="Times New Roman"/>
                <a:ea typeface="幼圆" pitchFamily="49" charset="-122"/>
                <a:cs typeface="Times New Roman"/>
              </a:rPr>
              <a:t>(w, x, 0, 0)→(u, x, 0, 0)</a:t>
            </a:r>
          </a:p>
          <a:p>
            <a:pPr eaLnBrk="1" hangingPunct="1">
              <a:lnSpc>
                <a:spcPct val="95000"/>
              </a:lnSpc>
            </a:pPr>
            <a:r>
              <a:rPr lang="en-US" altLang="zh-CN" sz="2400" b="1" dirty="0">
                <a:latin typeface="Times New Roman"/>
                <a:ea typeface="幼圆" pitchFamily="49" charset="-122"/>
                <a:cs typeface="Times New Roman"/>
              </a:rPr>
              <a:t>    </a:t>
            </a:r>
            <a:r>
              <a:rPr lang="en-US" altLang="zh-CN" sz="2400" b="1" dirty="0" err="1">
                <a:latin typeface="Times New Roman"/>
                <a:ea typeface="幼圆" pitchFamily="49" charset="-122"/>
                <a:cs typeface="Times New Roman"/>
              </a:rPr>
              <a:t>Pushbox</a:t>
            </a:r>
            <a:r>
              <a:rPr lang="en-US" altLang="zh-CN" sz="2400" b="1" dirty="0">
                <a:latin typeface="Times New Roman"/>
                <a:ea typeface="幼圆" pitchFamily="49" charset="-122"/>
                <a:cs typeface="Times New Roman"/>
              </a:rPr>
              <a:t>(v): </a:t>
            </a:r>
            <a:r>
              <a:rPr lang="zh-CN" altLang="en-US" sz="2400" b="1" dirty="0">
                <a:latin typeface="Times New Roman"/>
                <a:ea typeface="幼圆" pitchFamily="49" charset="-122"/>
                <a:cs typeface="Times New Roman"/>
              </a:rPr>
              <a:t>猴子推着箱子到水平位置</a:t>
            </a:r>
            <a:r>
              <a:rPr lang="en-US" altLang="zh-CN" sz="2400" b="1" dirty="0">
                <a:latin typeface="Times New Roman"/>
                <a:ea typeface="幼圆" pitchFamily="49" charset="-122"/>
                <a:cs typeface="Times New Roman"/>
              </a:rPr>
              <a:t>v</a:t>
            </a:r>
            <a:r>
              <a:rPr lang="zh-CN" altLang="en-US" sz="2400" b="1" dirty="0">
                <a:latin typeface="Times New Roman"/>
                <a:ea typeface="幼圆" pitchFamily="49" charset="-122"/>
                <a:cs typeface="Times New Roman"/>
              </a:rPr>
              <a:t>，即</a:t>
            </a:r>
          </a:p>
          <a:p>
            <a:pPr eaLnBrk="1" hangingPunct="1">
              <a:lnSpc>
                <a:spcPct val="95000"/>
              </a:lnSpc>
            </a:pPr>
            <a:r>
              <a:rPr lang="zh-CN" altLang="en-US" sz="2400" b="1" dirty="0">
                <a:latin typeface="Times New Roman"/>
                <a:ea typeface="幼圆" pitchFamily="49" charset="-122"/>
                <a:cs typeface="Times New Roman"/>
              </a:rPr>
              <a:t>         </a:t>
            </a:r>
            <a:r>
              <a:rPr lang="en-US" altLang="zh-CN" sz="2400" b="1" dirty="0">
                <a:latin typeface="Times New Roman"/>
                <a:ea typeface="幼圆" pitchFamily="49" charset="-122"/>
                <a:cs typeface="Times New Roman"/>
              </a:rPr>
              <a:t>(x, x, 0, 0)→(v, v, 0, 0)</a:t>
            </a:r>
          </a:p>
          <a:p>
            <a:pPr eaLnBrk="1" hangingPunct="1">
              <a:lnSpc>
                <a:spcPct val="95000"/>
              </a:lnSpc>
            </a:pPr>
            <a:r>
              <a:rPr lang="en-US" altLang="zh-CN" sz="2400" b="1" dirty="0">
                <a:latin typeface="Times New Roman"/>
                <a:ea typeface="幼圆" pitchFamily="49" charset="-122"/>
                <a:cs typeface="Times New Roman"/>
              </a:rPr>
              <a:t>    </a:t>
            </a:r>
            <a:r>
              <a:rPr lang="en-US" altLang="zh-CN" sz="2400" b="1" dirty="0" err="1">
                <a:latin typeface="Times New Roman"/>
                <a:ea typeface="幼圆" pitchFamily="49" charset="-122"/>
                <a:cs typeface="Times New Roman"/>
              </a:rPr>
              <a:t>Climbbox</a:t>
            </a:r>
            <a:r>
              <a:rPr lang="en-US" altLang="zh-CN" sz="2400" b="1" dirty="0">
                <a:latin typeface="Times New Roman"/>
                <a:ea typeface="幼圆" pitchFamily="49" charset="-122"/>
                <a:cs typeface="Times New Roman"/>
              </a:rPr>
              <a:t>: </a:t>
            </a:r>
            <a:r>
              <a:rPr lang="zh-CN" altLang="en-US" sz="2400" b="1" dirty="0">
                <a:latin typeface="Times New Roman"/>
                <a:ea typeface="幼圆" pitchFamily="49" charset="-122"/>
                <a:cs typeface="Times New Roman"/>
              </a:rPr>
              <a:t>猴子爬上箱子，即</a:t>
            </a:r>
          </a:p>
          <a:p>
            <a:pPr eaLnBrk="1" hangingPunct="1">
              <a:lnSpc>
                <a:spcPct val="95000"/>
              </a:lnSpc>
            </a:pPr>
            <a:r>
              <a:rPr lang="zh-CN" altLang="en-US" sz="2400" b="1" dirty="0">
                <a:latin typeface="Times New Roman"/>
                <a:ea typeface="幼圆" pitchFamily="49" charset="-122"/>
                <a:cs typeface="Times New Roman"/>
              </a:rPr>
              <a:t>         </a:t>
            </a:r>
            <a:r>
              <a:rPr lang="en-US" altLang="zh-CN" sz="2400" b="1" dirty="0">
                <a:latin typeface="Times New Roman"/>
                <a:ea typeface="幼圆" pitchFamily="49" charset="-122"/>
                <a:cs typeface="Times New Roman"/>
              </a:rPr>
              <a:t>(x, x, 0, 0)→(x, x, 1, 0)</a:t>
            </a:r>
          </a:p>
          <a:p>
            <a:pPr eaLnBrk="1" hangingPunct="1">
              <a:lnSpc>
                <a:spcPct val="95000"/>
              </a:lnSpc>
            </a:pPr>
            <a:r>
              <a:rPr lang="en-US" altLang="zh-CN" sz="2400" b="1" dirty="0">
                <a:latin typeface="Times New Roman"/>
                <a:ea typeface="幼圆" pitchFamily="49" charset="-122"/>
                <a:cs typeface="Times New Roman"/>
              </a:rPr>
              <a:t>    Grasp</a:t>
            </a:r>
            <a:r>
              <a:rPr lang="zh-CN" altLang="en-US" sz="2400" b="1" dirty="0">
                <a:latin typeface="Times New Roman"/>
                <a:ea typeface="幼圆" pitchFamily="49" charset="-122"/>
                <a:cs typeface="Times New Roman"/>
              </a:rPr>
              <a:t>；猴子拿到香蕉，即</a:t>
            </a:r>
          </a:p>
          <a:p>
            <a:pPr eaLnBrk="1" hangingPunct="1">
              <a:lnSpc>
                <a:spcPct val="95000"/>
              </a:lnSpc>
            </a:pPr>
            <a:r>
              <a:rPr lang="zh-CN" altLang="en-US" sz="2400" b="1" dirty="0">
                <a:latin typeface="Times New Roman"/>
                <a:ea typeface="幼圆" pitchFamily="49" charset="-122"/>
                <a:cs typeface="Times New Roman"/>
              </a:rPr>
              <a:t>         </a:t>
            </a:r>
            <a:r>
              <a:rPr lang="en-US" altLang="zh-CN" sz="2400" b="1" dirty="0">
                <a:latin typeface="Times New Roman"/>
                <a:ea typeface="幼圆" pitchFamily="49" charset="-122"/>
                <a:cs typeface="Times New Roman"/>
              </a:rPr>
              <a:t>(c, c, 1, 0 )→(c, c, 1, 1</a:t>
            </a:r>
            <a:r>
              <a:rPr lang="en-US" altLang="zh-CN" sz="2400" b="1" dirty="0" smtClean="0">
                <a:latin typeface="Times New Roman"/>
                <a:ea typeface="幼圆" pitchFamily="49" charset="-122"/>
                <a:cs typeface="Times New Roman"/>
              </a:rPr>
              <a:t>)</a:t>
            </a:r>
            <a:endParaRPr lang="en-US" altLang="zh-CN" sz="2400" b="1" dirty="0">
              <a:latin typeface="Times New Roman"/>
              <a:ea typeface="幼圆" pitchFamily="49" charset="-122"/>
              <a:cs typeface="Times New Roman"/>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灯片编号占位符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fld id="{CB825C15-6B56-43A9-BCF8-FFD0A257A3B0}" type="slidenum">
              <a:rPr lang="en-US" altLang="zh-CN" smtClean="0"/>
              <a:pPr eaLnBrk="1" hangingPunct="1"/>
              <a:t>29</a:t>
            </a:fld>
            <a:endParaRPr lang="en-US" altLang="zh-CN" smtClean="0"/>
          </a:p>
        </p:txBody>
      </p:sp>
      <p:sp>
        <p:nvSpPr>
          <p:cNvPr id="30723" name="Text Box 2"/>
          <p:cNvSpPr txBox="1">
            <a:spLocks noChangeArrowheads="1"/>
          </p:cNvSpPr>
          <p:nvPr/>
        </p:nvSpPr>
        <p:spPr bwMode="auto">
          <a:xfrm>
            <a:off x="228600" y="381000"/>
            <a:ext cx="30114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b="1">
                <a:latin typeface="幼圆" pitchFamily="49" charset="-122"/>
                <a:ea typeface="幼圆" pitchFamily="49" charset="-122"/>
              </a:rPr>
              <a:t>猴子摘香蕉问题的解</a:t>
            </a:r>
          </a:p>
        </p:txBody>
      </p:sp>
      <p:sp>
        <p:nvSpPr>
          <p:cNvPr id="30724" name="Rectangle 3"/>
          <p:cNvSpPr>
            <a:spLocks noChangeArrowheads="1"/>
          </p:cNvSpPr>
          <p:nvPr/>
        </p:nvSpPr>
        <p:spPr bwMode="auto">
          <a:xfrm>
            <a:off x="3657600" y="685800"/>
            <a:ext cx="1447800" cy="381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kumimoji="1" lang="en-US" altLang="zh-CN" sz="2400">
                <a:solidFill>
                  <a:srgbClr val="FF0000"/>
                </a:solidFill>
                <a:latin typeface="Times New Roman" pitchFamily="18" charset="0"/>
              </a:rPr>
              <a:t>(a,b,0,0)</a:t>
            </a:r>
          </a:p>
        </p:txBody>
      </p:sp>
      <p:sp>
        <p:nvSpPr>
          <p:cNvPr id="30725" name="Rectangle 4"/>
          <p:cNvSpPr>
            <a:spLocks noChangeArrowheads="1"/>
          </p:cNvSpPr>
          <p:nvPr/>
        </p:nvSpPr>
        <p:spPr bwMode="auto">
          <a:xfrm>
            <a:off x="3657600" y="1828800"/>
            <a:ext cx="1447800" cy="381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kumimoji="1" lang="en-US" altLang="zh-CN" sz="2400">
                <a:solidFill>
                  <a:srgbClr val="FF0000"/>
                </a:solidFill>
                <a:latin typeface="Times New Roman" pitchFamily="18" charset="0"/>
              </a:rPr>
              <a:t>(b,b,0,0)</a:t>
            </a:r>
          </a:p>
        </p:txBody>
      </p:sp>
      <p:sp>
        <p:nvSpPr>
          <p:cNvPr id="30726" name="Rectangle 5"/>
          <p:cNvSpPr>
            <a:spLocks noChangeArrowheads="1"/>
          </p:cNvSpPr>
          <p:nvPr/>
        </p:nvSpPr>
        <p:spPr bwMode="auto">
          <a:xfrm>
            <a:off x="2362200" y="2819400"/>
            <a:ext cx="1447800" cy="381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kumimoji="1" lang="en-US" altLang="zh-CN" sz="2400">
                <a:solidFill>
                  <a:srgbClr val="FF0000"/>
                </a:solidFill>
                <a:latin typeface="Times New Roman" pitchFamily="18" charset="0"/>
              </a:rPr>
              <a:t>(c,c,0,0)</a:t>
            </a:r>
          </a:p>
        </p:txBody>
      </p:sp>
      <p:sp>
        <p:nvSpPr>
          <p:cNvPr id="30727" name="Rectangle 6"/>
          <p:cNvSpPr>
            <a:spLocks noChangeArrowheads="1"/>
          </p:cNvSpPr>
          <p:nvPr/>
        </p:nvSpPr>
        <p:spPr bwMode="auto">
          <a:xfrm>
            <a:off x="5105400" y="2819400"/>
            <a:ext cx="1447800" cy="381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kumimoji="1" lang="en-US" altLang="zh-CN" sz="2400">
                <a:solidFill>
                  <a:srgbClr val="FF0000"/>
                </a:solidFill>
                <a:latin typeface="Times New Roman" pitchFamily="18" charset="0"/>
              </a:rPr>
              <a:t>(b ,b,1,0)</a:t>
            </a:r>
          </a:p>
        </p:txBody>
      </p:sp>
      <p:sp>
        <p:nvSpPr>
          <p:cNvPr id="30728" name="Rectangle 7"/>
          <p:cNvSpPr>
            <a:spLocks noChangeArrowheads="1"/>
          </p:cNvSpPr>
          <p:nvPr/>
        </p:nvSpPr>
        <p:spPr bwMode="auto">
          <a:xfrm>
            <a:off x="1066800" y="3962400"/>
            <a:ext cx="1447800" cy="381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kumimoji="1" lang="en-US" altLang="zh-CN" sz="2400">
                <a:solidFill>
                  <a:srgbClr val="FF0000"/>
                </a:solidFill>
                <a:latin typeface="Times New Roman" pitchFamily="18" charset="0"/>
              </a:rPr>
              <a:t>(c,c,1,0)</a:t>
            </a:r>
          </a:p>
        </p:txBody>
      </p:sp>
      <p:sp>
        <p:nvSpPr>
          <p:cNvPr id="30729" name="Rectangle 8"/>
          <p:cNvSpPr>
            <a:spLocks noChangeArrowheads="1"/>
          </p:cNvSpPr>
          <p:nvPr/>
        </p:nvSpPr>
        <p:spPr bwMode="auto">
          <a:xfrm>
            <a:off x="3657600" y="3962400"/>
            <a:ext cx="1447800" cy="381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kumimoji="1" lang="en-US" altLang="zh-CN" sz="2400">
                <a:solidFill>
                  <a:srgbClr val="FF0000"/>
                </a:solidFill>
                <a:latin typeface="Times New Roman" pitchFamily="18" charset="0"/>
              </a:rPr>
              <a:t>(a,a,0,0)</a:t>
            </a:r>
          </a:p>
        </p:txBody>
      </p:sp>
      <p:sp>
        <p:nvSpPr>
          <p:cNvPr id="30730" name="Rectangle 9"/>
          <p:cNvSpPr>
            <a:spLocks noChangeArrowheads="1"/>
          </p:cNvSpPr>
          <p:nvPr/>
        </p:nvSpPr>
        <p:spPr bwMode="auto">
          <a:xfrm>
            <a:off x="3048000" y="5029200"/>
            <a:ext cx="1447800" cy="381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kumimoji="1" lang="en-US" altLang="zh-CN" sz="2400">
                <a:solidFill>
                  <a:srgbClr val="FF0000"/>
                </a:solidFill>
                <a:latin typeface="Times New Roman" pitchFamily="18" charset="0"/>
              </a:rPr>
              <a:t>(c,c,1,1)</a:t>
            </a:r>
          </a:p>
        </p:txBody>
      </p:sp>
      <p:sp>
        <p:nvSpPr>
          <p:cNvPr id="30731" name="Line 10"/>
          <p:cNvSpPr>
            <a:spLocks noChangeShapeType="1"/>
          </p:cNvSpPr>
          <p:nvPr/>
        </p:nvSpPr>
        <p:spPr bwMode="auto">
          <a:xfrm>
            <a:off x="4343400" y="1066800"/>
            <a:ext cx="0" cy="762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0732" name="Line 11"/>
          <p:cNvSpPr>
            <a:spLocks noChangeShapeType="1"/>
          </p:cNvSpPr>
          <p:nvPr/>
        </p:nvSpPr>
        <p:spPr bwMode="auto">
          <a:xfrm flipH="1">
            <a:off x="3048000" y="2209800"/>
            <a:ext cx="1295400" cy="609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0733" name="Line 12"/>
          <p:cNvSpPr>
            <a:spLocks noChangeShapeType="1"/>
          </p:cNvSpPr>
          <p:nvPr/>
        </p:nvSpPr>
        <p:spPr bwMode="auto">
          <a:xfrm>
            <a:off x="4343400" y="2209800"/>
            <a:ext cx="1600200" cy="609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0734" name="Line 13"/>
          <p:cNvSpPr>
            <a:spLocks noChangeShapeType="1"/>
          </p:cNvSpPr>
          <p:nvPr/>
        </p:nvSpPr>
        <p:spPr bwMode="auto">
          <a:xfrm flipH="1">
            <a:off x="1828800" y="3200400"/>
            <a:ext cx="1143000" cy="762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0735" name="Line 14"/>
          <p:cNvSpPr>
            <a:spLocks noChangeShapeType="1"/>
          </p:cNvSpPr>
          <p:nvPr/>
        </p:nvSpPr>
        <p:spPr bwMode="auto">
          <a:xfrm>
            <a:off x="3048000" y="3200400"/>
            <a:ext cx="1447800" cy="762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0736" name="Line 15"/>
          <p:cNvSpPr>
            <a:spLocks noChangeShapeType="1"/>
          </p:cNvSpPr>
          <p:nvPr/>
        </p:nvSpPr>
        <p:spPr bwMode="auto">
          <a:xfrm>
            <a:off x="1905000" y="4343400"/>
            <a:ext cx="1828800" cy="685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0737" name="Text Box 16"/>
          <p:cNvSpPr txBox="1">
            <a:spLocks noChangeArrowheads="1"/>
          </p:cNvSpPr>
          <p:nvPr/>
        </p:nvSpPr>
        <p:spPr bwMode="auto">
          <a:xfrm>
            <a:off x="4419600" y="685800"/>
            <a:ext cx="25146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solidFill>
                  <a:srgbClr val="0000CC"/>
                </a:solidFill>
                <a:latin typeface="Times New Roman" pitchFamily="18" charset="0"/>
              </a:rPr>
              <a:t>          </a:t>
            </a:r>
            <a:r>
              <a:rPr kumimoji="1" lang="en-US" altLang="zh-CN" sz="2400">
                <a:solidFill>
                  <a:srgbClr val="0000CC"/>
                </a:solidFill>
                <a:latin typeface="幼圆" pitchFamily="49" charset="-122"/>
                <a:ea typeface="幼圆" pitchFamily="49" charset="-122"/>
              </a:rPr>
              <a:t> </a:t>
            </a:r>
            <a:r>
              <a:rPr kumimoji="1" lang="zh-CN" altLang="en-US" sz="2400">
                <a:latin typeface="幼圆" pitchFamily="49" charset="-122"/>
                <a:ea typeface="幼圆" pitchFamily="49" charset="-122"/>
              </a:rPr>
              <a:t>初始状态</a:t>
            </a:r>
          </a:p>
          <a:p>
            <a:pPr eaLnBrk="1" hangingPunct="1">
              <a:spcBef>
                <a:spcPct val="50000"/>
              </a:spcBef>
            </a:pPr>
            <a:r>
              <a:rPr kumimoji="1" lang="en-US" altLang="zh-CN" sz="2400">
                <a:latin typeface="Times New Roman" pitchFamily="18" charset="0"/>
              </a:rPr>
              <a:t>Goto(b)</a:t>
            </a:r>
          </a:p>
        </p:txBody>
      </p:sp>
      <p:sp>
        <p:nvSpPr>
          <p:cNvPr id="30738" name="Text Box 17"/>
          <p:cNvSpPr txBox="1">
            <a:spLocks noChangeArrowheads="1"/>
          </p:cNvSpPr>
          <p:nvPr/>
        </p:nvSpPr>
        <p:spPr bwMode="auto">
          <a:xfrm>
            <a:off x="2159000" y="1665288"/>
            <a:ext cx="1143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solidFill>
                  <a:srgbClr val="0000CC"/>
                </a:solidFill>
                <a:latin typeface="Times New Roman" pitchFamily="18" charset="0"/>
              </a:rPr>
              <a:t>Goto(b)</a:t>
            </a:r>
          </a:p>
        </p:txBody>
      </p:sp>
      <p:sp>
        <p:nvSpPr>
          <p:cNvPr id="30739" name="Text Box 19"/>
          <p:cNvSpPr txBox="1">
            <a:spLocks noChangeArrowheads="1"/>
          </p:cNvSpPr>
          <p:nvPr/>
        </p:nvSpPr>
        <p:spPr bwMode="auto">
          <a:xfrm>
            <a:off x="395536" y="2744788"/>
            <a:ext cx="179997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dirty="0" err="1">
                <a:solidFill>
                  <a:srgbClr val="0000CC"/>
                </a:solidFill>
                <a:latin typeface="Times New Roman" pitchFamily="18" charset="0"/>
              </a:rPr>
              <a:t>Pushbox</a:t>
            </a:r>
            <a:r>
              <a:rPr kumimoji="1" lang="en-US" altLang="zh-CN" sz="2400" dirty="0">
                <a:solidFill>
                  <a:srgbClr val="0000CC"/>
                </a:solidFill>
                <a:latin typeface="Times New Roman" pitchFamily="18" charset="0"/>
              </a:rPr>
              <a:t>(c)</a:t>
            </a:r>
          </a:p>
        </p:txBody>
      </p:sp>
      <p:cxnSp>
        <p:nvCxnSpPr>
          <p:cNvPr id="30740" name="AutoShape 20"/>
          <p:cNvCxnSpPr>
            <a:cxnSpLocks noChangeShapeType="1"/>
            <a:stCxn id="30729" idx="2"/>
            <a:endCxn id="30726" idx="3"/>
          </p:cNvCxnSpPr>
          <p:nvPr/>
        </p:nvCxnSpPr>
        <p:spPr bwMode="auto">
          <a:xfrm rot="16200000" flipV="1">
            <a:off x="3429000" y="3390900"/>
            <a:ext cx="1333500" cy="571500"/>
          </a:xfrm>
          <a:prstGeom prst="curvedConnector4">
            <a:avLst>
              <a:gd name="adj1" fmla="val -18218"/>
              <a:gd name="adj2" fmla="val -168889"/>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30741" name="Text Box 23"/>
          <p:cNvSpPr txBox="1">
            <a:spLocks noChangeArrowheads="1"/>
          </p:cNvSpPr>
          <p:nvPr/>
        </p:nvSpPr>
        <p:spPr bwMode="auto">
          <a:xfrm>
            <a:off x="2057400" y="4724400"/>
            <a:ext cx="3886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ndParaRPr>
          </a:p>
        </p:txBody>
      </p:sp>
      <p:sp>
        <p:nvSpPr>
          <p:cNvPr id="30742" name="Text Box 24"/>
          <p:cNvSpPr txBox="1">
            <a:spLocks noChangeArrowheads="1"/>
          </p:cNvSpPr>
          <p:nvPr/>
        </p:nvSpPr>
        <p:spPr bwMode="auto">
          <a:xfrm>
            <a:off x="2133600" y="4633913"/>
            <a:ext cx="990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solidFill>
                  <a:srgbClr val="0000CC"/>
                </a:solidFill>
                <a:latin typeface="Times New Roman" pitchFamily="18" charset="0"/>
              </a:rPr>
              <a:t>Grasp                                  </a:t>
            </a:r>
          </a:p>
        </p:txBody>
      </p:sp>
      <p:sp>
        <p:nvSpPr>
          <p:cNvPr id="30743" name="Text Box 25"/>
          <p:cNvSpPr txBox="1">
            <a:spLocks noChangeArrowheads="1"/>
          </p:cNvSpPr>
          <p:nvPr/>
        </p:nvSpPr>
        <p:spPr bwMode="auto">
          <a:xfrm>
            <a:off x="4572000" y="5029200"/>
            <a:ext cx="1676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a:solidFill>
                  <a:srgbClr val="0000CC"/>
                </a:solidFill>
                <a:latin typeface="幼圆" pitchFamily="49" charset="-122"/>
                <a:ea typeface="幼圆" pitchFamily="49" charset="-122"/>
              </a:rPr>
              <a:t>目标状态</a:t>
            </a:r>
          </a:p>
        </p:txBody>
      </p:sp>
      <p:sp>
        <p:nvSpPr>
          <p:cNvPr id="30744" name="Text Box 26"/>
          <p:cNvSpPr txBox="1">
            <a:spLocks noChangeArrowheads="1"/>
          </p:cNvSpPr>
          <p:nvPr/>
        </p:nvSpPr>
        <p:spPr bwMode="auto">
          <a:xfrm>
            <a:off x="762000" y="5562600"/>
            <a:ext cx="7162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幼圆" pitchFamily="49" charset="-122"/>
                <a:ea typeface="幼圆" pitchFamily="49" charset="-122"/>
              </a:rPr>
              <a:t>          </a:t>
            </a:r>
            <a:r>
              <a:rPr kumimoji="1" lang="zh-CN" altLang="en-US" sz="2400">
                <a:latin typeface="幼圆" pitchFamily="49" charset="-122"/>
                <a:ea typeface="幼圆" pitchFamily="49" charset="-122"/>
              </a:rPr>
              <a:t>猴子摘香蕉问题的状态空间图</a:t>
            </a:r>
          </a:p>
        </p:txBody>
      </p:sp>
      <p:sp>
        <p:nvSpPr>
          <p:cNvPr id="30745" name="Freeform 27"/>
          <p:cNvSpPr>
            <a:spLocks/>
          </p:cNvSpPr>
          <p:nvPr/>
        </p:nvSpPr>
        <p:spPr bwMode="auto">
          <a:xfrm>
            <a:off x="3505200" y="3810000"/>
            <a:ext cx="514350" cy="638175"/>
          </a:xfrm>
          <a:custGeom>
            <a:avLst/>
            <a:gdLst>
              <a:gd name="T0" fmla="*/ 500063 w 324"/>
              <a:gd name="T1" fmla="*/ 530225 h 402"/>
              <a:gd name="T2" fmla="*/ 400050 w 324"/>
              <a:gd name="T3" fmla="*/ 601663 h 402"/>
              <a:gd name="T4" fmla="*/ 357187 w 324"/>
              <a:gd name="T5" fmla="*/ 615950 h 402"/>
              <a:gd name="T6" fmla="*/ 314325 w 324"/>
              <a:gd name="T7" fmla="*/ 630238 h 402"/>
              <a:gd name="T8" fmla="*/ 142875 w 324"/>
              <a:gd name="T9" fmla="*/ 601663 h 402"/>
              <a:gd name="T10" fmla="*/ 114300 w 324"/>
              <a:gd name="T11" fmla="*/ 558800 h 402"/>
              <a:gd name="T12" fmla="*/ 71437 w 324"/>
              <a:gd name="T13" fmla="*/ 530225 h 402"/>
              <a:gd name="T14" fmla="*/ 14288 w 324"/>
              <a:gd name="T15" fmla="*/ 401637 h 402"/>
              <a:gd name="T16" fmla="*/ 0 w 324"/>
              <a:gd name="T17" fmla="*/ 358775 h 402"/>
              <a:gd name="T18" fmla="*/ 14288 w 324"/>
              <a:gd name="T19" fmla="*/ 230188 h 402"/>
              <a:gd name="T20" fmla="*/ 257175 w 324"/>
              <a:gd name="T21" fmla="*/ 15875 h 402"/>
              <a:gd name="T22" fmla="*/ 514350 w 324"/>
              <a:gd name="T23" fmla="*/ 115888 h 4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24"/>
              <a:gd name="T37" fmla="*/ 0 h 402"/>
              <a:gd name="T38" fmla="*/ 324 w 324"/>
              <a:gd name="T39" fmla="*/ 402 h 40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24" h="402">
                <a:moveTo>
                  <a:pt x="315" y="334"/>
                </a:moveTo>
                <a:cubicBezTo>
                  <a:pt x="300" y="379"/>
                  <a:pt x="315" y="358"/>
                  <a:pt x="252" y="379"/>
                </a:cubicBezTo>
                <a:cubicBezTo>
                  <a:pt x="243" y="382"/>
                  <a:pt x="234" y="385"/>
                  <a:pt x="225" y="388"/>
                </a:cubicBezTo>
                <a:cubicBezTo>
                  <a:pt x="216" y="391"/>
                  <a:pt x="198" y="397"/>
                  <a:pt x="198" y="397"/>
                </a:cubicBezTo>
                <a:cubicBezTo>
                  <a:pt x="162" y="393"/>
                  <a:pt x="118" y="402"/>
                  <a:pt x="90" y="379"/>
                </a:cubicBezTo>
                <a:cubicBezTo>
                  <a:pt x="82" y="372"/>
                  <a:pt x="80" y="360"/>
                  <a:pt x="72" y="352"/>
                </a:cubicBezTo>
                <a:cubicBezTo>
                  <a:pt x="64" y="344"/>
                  <a:pt x="54" y="340"/>
                  <a:pt x="45" y="334"/>
                </a:cubicBezTo>
                <a:cubicBezTo>
                  <a:pt x="16" y="291"/>
                  <a:pt x="30" y="317"/>
                  <a:pt x="9" y="253"/>
                </a:cubicBezTo>
                <a:cubicBezTo>
                  <a:pt x="6" y="244"/>
                  <a:pt x="0" y="226"/>
                  <a:pt x="0" y="226"/>
                </a:cubicBezTo>
                <a:cubicBezTo>
                  <a:pt x="3" y="199"/>
                  <a:pt x="5" y="172"/>
                  <a:pt x="9" y="145"/>
                </a:cubicBezTo>
                <a:cubicBezTo>
                  <a:pt x="22" y="67"/>
                  <a:pt x="97" y="32"/>
                  <a:pt x="162" y="10"/>
                </a:cubicBezTo>
                <a:cubicBezTo>
                  <a:pt x="250" y="17"/>
                  <a:pt x="287" y="0"/>
                  <a:pt x="324" y="73"/>
                </a:cubicBezTo>
              </a:path>
            </a:pathLst>
          </a:custGeom>
          <a:noFill/>
          <a:ln w="9525">
            <a:solidFill>
              <a:schemeClr val="tx1"/>
            </a:solidFill>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0746" name="Freeform 28"/>
          <p:cNvSpPr>
            <a:spLocks/>
          </p:cNvSpPr>
          <p:nvPr/>
        </p:nvSpPr>
        <p:spPr bwMode="auto">
          <a:xfrm>
            <a:off x="2133600" y="2700338"/>
            <a:ext cx="514350" cy="638175"/>
          </a:xfrm>
          <a:custGeom>
            <a:avLst/>
            <a:gdLst>
              <a:gd name="T0" fmla="*/ 500063 w 324"/>
              <a:gd name="T1" fmla="*/ 530225 h 402"/>
              <a:gd name="T2" fmla="*/ 400050 w 324"/>
              <a:gd name="T3" fmla="*/ 601663 h 402"/>
              <a:gd name="T4" fmla="*/ 357187 w 324"/>
              <a:gd name="T5" fmla="*/ 615950 h 402"/>
              <a:gd name="T6" fmla="*/ 314325 w 324"/>
              <a:gd name="T7" fmla="*/ 630238 h 402"/>
              <a:gd name="T8" fmla="*/ 142875 w 324"/>
              <a:gd name="T9" fmla="*/ 601663 h 402"/>
              <a:gd name="T10" fmla="*/ 114300 w 324"/>
              <a:gd name="T11" fmla="*/ 558800 h 402"/>
              <a:gd name="T12" fmla="*/ 71437 w 324"/>
              <a:gd name="T13" fmla="*/ 530225 h 402"/>
              <a:gd name="T14" fmla="*/ 14288 w 324"/>
              <a:gd name="T15" fmla="*/ 401637 h 402"/>
              <a:gd name="T16" fmla="*/ 0 w 324"/>
              <a:gd name="T17" fmla="*/ 358775 h 402"/>
              <a:gd name="T18" fmla="*/ 14288 w 324"/>
              <a:gd name="T19" fmla="*/ 230188 h 402"/>
              <a:gd name="T20" fmla="*/ 257175 w 324"/>
              <a:gd name="T21" fmla="*/ 15875 h 402"/>
              <a:gd name="T22" fmla="*/ 514350 w 324"/>
              <a:gd name="T23" fmla="*/ 115888 h 4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24"/>
              <a:gd name="T37" fmla="*/ 0 h 402"/>
              <a:gd name="T38" fmla="*/ 324 w 324"/>
              <a:gd name="T39" fmla="*/ 402 h 40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24" h="402">
                <a:moveTo>
                  <a:pt x="315" y="334"/>
                </a:moveTo>
                <a:cubicBezTo>
                  <a:pt x="300" y="379"/>
                  <a:pt x="315" y="358"/>
                  <a:pt x="252" y="379"/>
                </a:cubicBezTo>
                <a:cubicBezTo>
                  <a:pt x="243" y="382"/>
                  <a:pt x="234" y="385"/>
                  <a:pt x="225" y="388"/>
                </a:cubicBezTo>
                <a:cubicBezTo>
                  <a:pt x="216" y="391"/>
                  <a:pt x="198" y="397"/>
                  <a:pt x="198" y="397"/>
                </a:cubicBezTo>
                <a:cubicBezTo>
                  <a:pt x="162" y="393"/>
                  <a:pt x="118" y="402"/>
                  <a:pt x="90" y="379"/>
                </a:cubicBezTo>
                <a:cubicBezTo>
                  <a:pt x="82" y="372"/>
                  <a:pt x="80" y="360"/>
                  <a:pt x="72" y="352"/>
                </a:cubicBezTo>
                <a:cubicBezTo>
                  <a:pt x="64" y="344"/>
                  <a:pt x="54" y="340"/>
                  <a:pt x="45" y="334"/>
                </a:cubicBezTo>
                <a:cubicBezTo>
                  <a:pt x="16" y="291"/>
                  <a:pt x="30" y="317"/>
                  <a:pt x="9" y="253"/>
                </a:cubicBezTo>
                <a:cubicBezTo>
                  <a:pt x="6" y="244"/>
                  <a:pt x="0" y="226"/>
                  <a:pt x="0" y="226"/>
                </a:cubicBezTo>
                <a:cubicBezTo>
                  <a:pt x="3" y="199"/>
                  <a:pt x="5" y="172"/>
                  <a:pt x="9" y="145"/>
                </a:cubicBezTo>
                <a:cubicBezTo>
                  <a:pt x="22" y="67"/>
                  <a:pt x="97" y="32"/>
                  <a:pt x="162" y="10"/>
                </a:cubicBezTo>
                <a:cubicBezTo>
                  <a:pt x="250" y="17"/>
                  <a:pt x="287" y="0"/>
                  <a:pt x="324" y="73"/>
                </a:cubicBezTo>
              </a:path>
            </a:pathLst>
          </a:custGeom>
          <a:noFill/>
          <a:ln w="9525">
            <a:solidFill>
              <a:schemeClr val="tx1"/>
            </a:solidFill>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0747" name="Freeform 29"/>
          <p:cNvSpPr>
            <a:spLocks/>
          </p:cNvSpPr>
          <p:nvPr/>
        </p:nvSpPr>
        <p:spPr bwMode="auto">
          <a:xfrm>
            <a:off x="3352800" y="1690688"/>
            <a:ext cx="514350" cy="638175"/>
          </a:xfrm>
          <a:custGeom>
            <a:avLst/>
            <a:gdLst>
              <a:gd name="T0" fmla="*/ 500063 w 324"/>
              <a:gd name="T1" fmla="*/ 530225 h 402"/>
              <a:gd name="T2" fmla="*/ 400050 w 324"/>
              <a:gd name="T3" fmla="*/ 601663 h 402"/>
              <a:gd name="T4" fmla="*/ 357187 w 324"/>
              <a:gd name="T5" fmla="*/ 615950 h 402"/>
              <a:gd name="T6" fmla="*/ 314325 w 324"/>
              <a:gd name="T7" fmla="*/ 630238 h 402"/>
              <a:gd name="T8" fmla="*/ 142875 w 324"/>
              <a:gd name="T9" fmla="*/ 601663 h 402"/>
              <a:gd name="T10" fmla="*/ 114300 w 324"/>
              <a:gd name="T11" fmla="*/ 558800 h 402"/>
              <a:gd name="T12" fmla="*/ 71437 w 324"/>
              <a:gd name="T13" fmla="*/ 530225 h 402"/>
              <a:gd name="T14" fmla="*/ 14288 w 324"/>
              <a:gd name="T15" fmla="*/ 401637 h 402"/>
              <a:gd name="T16" fmla="*/ 0 w 324"/>
              <a:gd name="T17" fmla="*/ 358775 h 402"/>
              <a:gd name="T18" fmla="*/ 14288 w 324"/>
              <a:gd name="T19" fmla="*/ 230188 h 402"/>
              <a:gd name="T20" fmla="*/ 257175 w 324"/>
              <a:gd name="T21" fmla="*/ 15875 h 402"/>
              <a:gd name="T22" fmla="*/ 514350 w 324"/>
              <a:gd name="T23" fmla="*/ 115888 h 4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24"/>
              <a:gd name="T37" fmla="*/ 0 h 402"/>
              <a:gd name="T38" fmla="*/ 324 w 324"/>
              <a:gd name="T39" fmla="*/ 402 h 40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24" h="402">
                <a:moveTo>
                  <a:pt x="315" y="334"/>
                </a:moveTo>
                <a:cubicBezTo>
                  <a:pt x="300" y="379"/>
                  <a:pt x="315" y="358"/>
                  <a:pt x="252" y="379"/>
                </a:cubicBezTo>
                <a:cubicBezTo>
                  <a:pt x="243" y="382"/>
                  <a:pt x="234" y="385"/>
                  <a:pt x="225" y="388"/>
                </a:cubicBezTo>
                <a:cubicBezTo>
                  <a:pt x="216" y="391"/>
                  <a:pt x="198" y="397"/>
                  <a:pt x="198" y="397"/>
                </a:cubicBezTo>
                <a:cubicBezTo>
                  <a:pt x="162" y="393"/>
                  <a:pt x="118" y="402"/>
                  <a:pt x="90" y="379"/>
                </a:cubicBezTo>
                <a:cubicBezTo>
                  <a:pt x="82" y="372"/>
                  <a:pt x="80" y="360"/>
                  <a:pt x="72" y="352"/>
                </a:cubicBezTo>
                <a:cubicBezTo>
                  <a:pt x="64" y="344"/>
                  <a:pt x="54" y="340"/>
                  <a:pt x="45" y="334"/>
                </a:cubicBezTo>
                <a:cubicBezTo>
                  <a:pt x="16" y="291"/>
                  <a:pt x="30" y="317"/>
                  <a:pt x="9" y="253"/>
                </a:cubicBezTo>
                <a:cubicBezTo>
                  <a:pt x="6" y="244"/>
                  <a:pt x="0" y="226"/>
                  <a:pt x="0" y="226"/>
                </a:cubicBezTo>
                <a:cubicBezTo>
                  <a:pt x="3" y="199"/>
                  <a:pt x="5" y="172"/>
                  <a:pt x="9" y="145"/>
                </a:cubicBezTo>
                <a:cubicBezTo>
                  <a:pt x="22" y="67"/>
                  <a:pt x="97" y="32"/>
                  <a:pt x="162" y="10"/>
                </a:cubicBezTo>
                <a:cubicBezTo>
                  <a:pt x="250" y="17"/>
                  <a:pt x="287" y="0"/>
                  <a:pt x="324" y="73"/>
                </a:cubicBezTo>
              </a:path>
            </a:pathLst>
          </a:custGeom>
          <a:noFill/>
          <a:ln w="9525">
            <a:solidFill>
              <a:schemeClr val="tx1"/>
            </a:solidFill>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0748" name="Text Box 30"/>
          <p:cNvSpPr txBox="1">
            <a:spLocks noChangeArrowheads="1"/>
          </p:cNvSpPr>
          <p:nvPr/>
        </p:nvSpPr>
        <p:spPr bwMode="auto">
          <a:xfrm>
            <a:off x="323850" y="6092825"/>
            <a:ext cx="8534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2400" b="1">
                <a:latin typeface="幼圆" pitchFamily="49" charset="-122"/>
                <a:ea typeface="幼圆" pitchFamily="49" charset="-122"/>
              </a:rPr>
              <a:t>解序列为： </a:t>
            </a:r>
            <a:r>
              <a:rPr lang="en-US" altLang="zh-CN" sz="2400" b="1"/>
              <a:t>{Goto(b), Pushbox(c), Climbbox, Grasp}</a:t>
            </a:r>
            <a:endParaRPr lang="en-US" altLang="zh-CN" sz="2400"/>
          </a:p>
        </p:txBody>
      </p:sp>
      <p:sp>
        <p:nvSpPr>
          <p:cNvPr id="30749" name="Text Box 32"/>
          <p:cNvSpPr txBox="1">
            <a:spLocks noChangeArrowheads="1"/>
          </p:cNvSpPr>
          <p:nvPr/>
        </p:nvSpPr>
        <p:spPr bwMode="auto">
          <a:xfrm>
            <a:off x="1295636" y="2205038"/>
            <a:ext cx="2123839"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dirty="0" err="1">
                <a:solidFill>
                  <a:srgbClr val="0000CC"/>
                </a:solidFill>
              </a:rPr>
              <a:t>Pushbox</a:t>
            </a:r>
            <a:r>
              <a:rPr kumimoji="1" lang="en-US" altLang="zh-CN" sz="2400" dirty="0">
                <a:solidFill>
                  <a:srgbClr val="0000CC"/>
                </a:solidFill>
              </a:rPr>
              <a:t>(c)</a:t>
            </a:r>
          </a:p>
        </p:txBody>
      </p:sp>
      <p:sp>
        <p:nvSpPr>
          <p:cNvPr id="30750" name="Text Box 33"/>
          <p:cNvSpPr txBox="1">
            <a:spLocks noChangeArrowheads="1"/>
          </p:cNvSpPr>
          <p:nvPr/>
        </p:nvSpPr>
        <p:spPr bwMode="auto">
          <a:xfrm>
            <a:off x="5256213" y="2168525"/>
            <a:ext cx="16208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solidFill>
                  <a:srgbClr val="0000CC"/>
                </a:solidFill>
              </a:rPr>
              <a:t>Climbbox</a:t>
            </a:r>
          </a:p>
        </p:txBody>
      </p:sp>
      <p:sp>
        <p:nvSpPr>
          <p:cNvPr id="30751" name="Text Box 34"/>
          <p:cNvSpPr txBox="1">
            <a:spLocks noChangeArrowheads="1"/>
          </p:cNvSpPr>
          <p:nvPr/>
        </p:nvSpPr>
        <p:spPr bwMode="auto">
          <a:xfrm>
            <a:off x="647700" y="3392488"/>
            <a:ext cx="1549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kumimoji="1" lang="en-US" altLang="zh-CN" sz="2400">
                <a:solidFill>
                  <a:srgbClr val="0000CC"/>
                </a:solidFill>
              </a:rPr>
              <a:t>Climbbox</a:t>
            </a:r>
          </a:p>
        </p:txBody>
      </p:sp>
      <p:sp>
        <p:nvSpPr>
          <p:cNvPr id="30752" name="Text Box 36"/>
          <p:cNvSpPr txBox="1">
            <a:spLocks noChangeArrowheads="1"/>
          </p:cNvSpPr>
          <p:nvPr/>
        </p:nvSpPr>
        <p:spPr bwMode="auto">
          <a:xfrm>
            <a:off x="5400675" y="3681413"/>
            <a:ext cx="17637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solidFill>
                  <a:srgbClr val="0000CC"/>
                </a:solidFill>
              </a:rPr>
              <a:t>Pushbox(c)</a:t>
            </a:r>
          </a:p>
        </p:txBody>
      </p:sp>
      <p:sp>
        <p:nvSpPr>
          <p:cNvPr id="30753" name="Text Box 37"/>
          <p:cNvSpPr txBox="1">
            <a:spLocks noChangeArrowheads="1"/>
          </p:cNvSpPr>
          <p:nvPr/>
        </p:nvSpPr>
        <p:spPr bwMode="auto">
          <a:xfrm>
            <a:off x="2519362" y="3465513"/>
            <a:ext cx="154858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dirty="0" err="1">
                <a:solidFill>
                  <a:srgbClr val="0000CC"/>
                </a:solidFill>
              </a:rPr>
              <a:t>Pushbox</a:t>
            </a:r>
            <a:r>
              <a:rPr kumimoji="1" lang="en-US" altLang="zh-CN" dirty="0">
                <a:solidFill>
                  <a:srgbClr val="0000CC"/>
                </a:solidFill>
              </a:rPr>
              <a:t>(a)</a:t>
            </a:r>
          </a:p>
        </p:txBody>
      </p:sp>
      <p:sp>
        <p:nvSpPr>
          <p:cNvPr id="30754" name="Text Box 38"/>
          <p:cNvSpPr txBox="1">
            <a:spLocks noChangeArrowheads="1"/>
          </p:cNvSpPr>
          <p:nvPr/>
        </p:nvSpPr>
        <p:spPr bwMode="auto">
          <a:xfrm>
            <a:off x="2771775" y="4329113"/>
            <a:ext cx="17282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dirty="0" err="1">
                <a:solidFill>
                  <a:srgbClr val="0000CC"/>
                </a:solidFill>
              </a:rPr>
              <a:t>Pushbox</a:t>
            </a:r>
            <a:r>
              <a:rPr kumimoji="1" lang="en-US" altLang="zh-CN" dirty="0">
                <a:solidFill>
                  <a:srgbClr val="0000CC"/>
                </a:solidFill>
              </a:rPr>
              <a:t>(a)</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a:xfrm>
            <a:off x="471488" y="188913"/>
            <a:ext cx="8215312" cy="912812"/>
          </a:xfrm>
        </p:spPr>
        <p:txBody>
          <a:bodyPr/>
          <a:lstStyle/>
          <a:p>
            <a:pPr eaLnBrk="1" hangingPunct="1"/>
            <a:r>
              <a:rPr lang="zh-CN" altLang="en-US" b="1" smtClean="0"/>
              <a:t>本章内容</a:t>
            </a:r>
          </a:p>
        </p:txBody>
      </p:sp>
      <p:sp>
        <p:nvSpPr>
          <p:cNvPr id="626691" name="Rectangle 3"/>
          <p:cNvSpPr>
            <a:spLocks noGrp="1" noChangeArrowheads="1"/>
          </p:cNvSpPr>
          <p:nvPr>
            <p:ph type="body" idx="1"/>
          </p:nvPr>
        </p:nvSpPr>
        <p:spPr>
          <a:xfrm>
            <a:off x="900113" y="1484313"/>
            <a:ext cx="7786687" cy="5184775"/>
          </a:xfrm>
        </p:spPr>
        <p:txBody>
          <a:bodyPr/>
          <a:lstStyle/>
          <a:p>
            <a:pPr eaLnBrk="1" hangingPunct="1">
              <a:lnSpc>
                <a:spcPct val="120000"/>
              </a:lnSpc>
              <a:spcBef>
                <a:spcPts val="1800"/>
              </a:spcBef>
              <a:defRPr/>
            </a:pPr>
            <a:r>
              <a:rPr lang="zh-CN" altLang="en-US" sz="3200" dirty="0">
                <a:latin typeface="Times New Roman" pitchFamily="18" charset="0"/>
              </a:rPr>
              <a:t>搜索的基本概念</a:t>
            </a:r>
          </a:p>
          <a:p>
            <a:pPr eaLnBrk="1" hangingPunct="1">
              <a:lnSpc>
                <a:spcPct val="120000"/>
              </a:lnSpc>
              <a:spcBef>
                <a:spcPts val="1800"/>
              </a:spcBef>
              <a:defRPr/>
            </a:pPr>
            <a:r>
              <a:rPr lang="zh-CN" altLang="en-US" sz="3200" dirty="0">
                <a:solidFill>
                  <a:schemeClr val="bg1">
                    <a:lumMod val="75000"/>
                  </a:schemeClr>
                </a:solidFill>
                <a:latin typeface="Times New Roman" pitchFamily="18" charset="0"/>
              </a:rPr>
              <a:t>状态空间的盲目搜索</a:t>
            </a:r>
          </a:p>
          <a:p>
            <a:pPr eaLnBrk="1" hangingPunct="1">
              <a:lnSpc>
                <a:spcPct val="120000"/>
              </a:lnSpc>
              <a:spcBef>
                <a:spcPts val="1800"/>
              </a:spcBef>
              <a:defRPr/>
            </a:pPr>
            <a:r>
              <a:rPr lang="zh-CN" altLang="en-US" sz="3200" dirty="0">
                <a:solidFill>
                  <a:schemeClr val="bg1">
                    <a:lumMod val="75000"/>
                  </a:schemeClr>
                </a:solidFill>
                <a:latin typeface="Times New Roman" pitchFamily="18" charset="0"/>
              </a:rPr>
              <a:t>状态空间的启发式搜索</a:t>
            </a:r>
          </a:p>
          <a:p>
            <a:pPr eaLnBrk="1" hangingPunct="1">
              <a:lnSpc>
                <a:spcPct val="120000"/>
              </a:lnSpc>
              <a:spcBef>
                <a:spcPts val="1800"/>
              </a:spcBef>
              <a:defRPr/>
            </a:pPr>
            <a:r>
              <a:rPr lang="zh-CN" altLang="en-US" sz="3200" dirty="0">
                <a:solidFill>
                  <a:schemeClr val="bg1">
                    <a:lumMod val="75000"/>
                  </a:schemeClr>
                </a:solidFill>
                <a:latin typeface="Times New Roman" pitchFamily="18" charset="0"/>
              </a:rPr>
              <a:t>与</a:t>
            </a:r>
            <a:r>
              <a:rPr lang="en-US" altLang="zh-CN" sz="3200" dirty="0">
                <a:solidFill>
                  <a:schemeClr val="bg1">
                    <a:lumMod val="75000"/>
                  </a:schemeClr>
                </a:solidFill>
                <a:latin typeface="Times New Roman" pitchFamily="18" charset="0"/>
              </a:rPr>
              <a:t>/</a:t>
            </a:r>
            <a:r>
              <a:rPr lang="zh-CN" altLang="en-US" sz="3200" dirty="0">
                <a:solidFill>
                  <a:schemeClr val="bg1">
                    <a:lumMod val="75000"/>
                  </a:schemeClr>
                </a:solidFill>
                <a:latin typeface="Times New Roman" pitchFamily="18" charset="0"/>
              </a:rPr>
              <a:t>或树的盲目搜索</a:t>
            </a:r>
          </a:p>
          <a:p>
            <a:pPr eaLnBrk="1" hangingPunct="1">
              <a:lnSpc>
                <a:spcPct val="120000"/>
              </a:lnSpc>
              <a:spcBef>
                <a:spcPts val="1800"/>
              </a:spcBef>
              <a:defRPr/>
            </a:pPr>
            <a:r>
              <a:rPr lang="zh-CN" altLang="en-US" sz="3200" dirty="0">
                <a:solidFill>
                  <a:schemeClr val="bg1">
                    <a:lumMod val="75000"/>
                  </a:schemeClr>
                </a:solidFill>
                <a:latin typeface="Times New Roman" pitchFamily="18" charset="0"/>
              </a:rPr>
              <a:t>与</a:t>
            </a:r>
            <a:r>
              <a:rPr lang="en-US" altLang="zh-CN" sz="3200" dirty="0">
                <a:solidFill>
                  <a:schemeClr val="bg1">
                    <a:lumMod val="75000"/>
                  </a:schemeClr>
                </a:solidFill>
                <a:latin typeface="Times New Roman" pitchFamily="18" charset="0"/>
              </a:rPr>
              <a:t>/</a:t>
            </a:r>
            <a:r>
              <a:rPr lang="zh-CN" altLang="en-US" sz="3200" dirty="0">
                <a:solidFill>
                  <a:schemeClr val="bg1">
                    <a:lumMod val="75000"/>
                  </a:schemeClr>
                </a:solidFill>
                <a:latin typeface="Times New Roman" pitchFamily="18" charset="0"/>
              </a:rPr>
              <a:t>或树的启发式搜索</a:t>
            </a:r>
          </a:p>
          <a:p>
            <a:pPr eaLnBrk="1" hangingPunct="1">
              <a:lnSpc>
                <a:spcPct val="120000"/>
              </a:lnSpc>
              <a:spcBef>
                <a:spcPts val="1800"/>
              </a:spcBef>
              <a:defRPr/>
            </a:pPr>
            <a:r>
              <a:rPr lang="zh-CN" altLang="en-US" sz="3200" dirty="0">
                <a:solidFill>
                  <a:schemeClr val="bg1">
                    <a:lumMod val="75000"/>
                  </a:schemeClr>
                </a:solidFill>
                <a:latin typeface="Times New Roman" pitchFamily="18" charset="0"/>
              </a:rPr>
              <a:t>博弈树的启发式搜索</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Text Box 2"/>
          <p:cNvSpPr txBox="1">
            <a:spLocks noChangeArrowheads="1"/>
          </p:cNvSpPr>
          <p:nvPr/>
        </p:nvSpPr>
        <p:spPr bwMode="auto">
          <a:xfrm>
            <a:off x="1079500" y="260350"/>
            <a:ext cx="7056438"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4400" b="1">
                <a:solidFill>
                  <a:schemeClr val="accent2"/>
                </a:solidFill>
                <a:latin typeface="方正姚体" pitchFamily="2" charset="-122"/>
                <a:ea typeface="方正姚体" pitchFamily="2" charset="-122"/>
              </a:rPr>
              <a:t>状态空间表示方法</a:t>
            </a:r>
          </a:p>
        </p:txBody>
      </p:sp>
      <p:sp>
        <p:nvSpPr>
          <p:cNvPr id="31748" name="Rectangle 3"/>
          <p:cNvSpPr>
            <a:spLocks noChangeArrowheads="1"/>
          </p:cNvSpPr>
          <p:nvPr/>
        </p:nvSpPr>
        <p:spPr bwMode="auto">
          <a:xfrm>
            <a:off x="395288" y="1341438"/>
            <a:ext cx="8424862" cy="4967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342900" indent="-342900">
              <a:spcBef>
                <a:spcPct val="20000"/>
              </a:spcBef>
            </a:pPr>
            <a:r>
              <a:rPr lang="zh-CN" altLang="en-US" sz="2800" b="1">
                <a:latin typeface="幼圆" pitchFamily="49" charset="-122"/>
                <a:ea typeface="幼圆" pitchFamily="49" charset="-122"/>
              </a:rPr>
              <a:t>例： 旅行推销员问题</a:t>
            </a:r>
          </a:p>
          <a:p>
            <a:pPr marL="342900" indent="-342900">
              <a:spcBef>
                <a:spcPct val="20000"/>
              </a:spcBef>
            </a:pPr>
            <a:r>
              <a:rPr lang="zh-CN" altLang="en-US" sz="2800" b="1">
                <a:latin typeface="幼圆" pitchFamily="49" charset="-122"/>
                <a:ea typeface="幼圆" pitchFamily="49" charset="-122"/>
              </a:rPr>
              <a:t>  假设一个推销员要到</a:t>
            </a:r>
            <a:r>
              <a:rPr lang="en-US" altLang="zh-CN" sz="2800" b="1">
                <a:latin typeface="幼圆" pitchFamily="49" charset="-122"/>
                <a:ea typeface="幼圆" pitchFamily="49" charset="-122"/>
              </a:rPr>
              <a:t>5</a:t>
            </a:r>
            <a:r>
              <a:rPr lang="zh-CN" altLang="en-US" sz="2800" b="1">
                <a:latin typeface="幼圆" pitchFamily="49" charset="-122"/>
                <a:ea typeface="幼圆" pitchFamily="49" charset="-122"/>
              </a:rPr>
              <a:t>个城市去访问</a:t>
            </a:r>
            <a:r>
              <a:rPr lang="en-US" altLang="zh-CN" sz="2800" b="1">
                <a:latin typeface="幼圆" pitchFamily="49" charset="-122"/>
                <a:ea typeface="幼圆" pitchFamily="49" charset="-122"/>
              </a:rPr>
              <a:t>,</a:t>
            </a:r>
            <a:r>
              <a:rPr lang="zh-CN" altLang="en-US" sz="2800" b="1">
                <a:latin typeface="幼圆" pitchFamily="49" charset="-122"/>
                <a:ea typeface="幼圆" pitchFamily="49" charset="-122"/>
              </a:rPr>
              <a:t>然后回家。问题是要找到一条最短的路径</a:t>
            </a:r>
            <a:r>
              <a:rPr lang="en-US" altLang="zh-CN" sz="2800" b="1">
                <a:latin typeface="幼圆" pitchFamily="49" charset="-122"/>
                <a:ea typeface="幼圆" pitchFamily="49" charset="-122"/>
              </a:rPr>
              <a:t>,</a:t>
            </a:r>
            <a:r>
              <a:rPr lang="zh-CN" altLang="en-US" sz="2800" b="1">
                <a:latin typeface="幼圆" pitchFamily="49" charset="-122"/>
                <a:ea typeface="幼圆" pitchFamily="49" charset="-122"/>
              </a:rPr>
              <a:t>使得推销员访问过每个城市后回到出发地。假定推销员在</a:t>
            </a:r>
            <a:r>
              <a:rPr lang="en-US" altLang="zh-CN" sz="2800" b="1">
                <a:latin typeface="幼圆" pitchFamily="49" charset="-122"/>
                <a:ea typeface="幼圆" pitchFamily="49" charset="-122"/>
              </a:rPr>
              <a:t>A</a:t>
            </a:r>
            <a:r>
              <a:rPr lang="zh-CN" altLang="en-US" sz="2800" b="1">
                <a:latin typeface="幼圆" pitchFamily="49" charset="-122"/>
                <a:ea typeface="幼圆" pitchFamily="49" charset="-122"/>
              </a:rPr>
              <a:t>城</a:t>
            </a:r>
            <a:r>
              <a:rPr lang="en-US" altLang="zh-CN" sz="2800" b="1">
                <a:latin typeface="幼圆" pitchFamily="49" charset="-122"/>
                <a:ea typeface="幼圆" pitchFamily="49" charset="-122"/>
              </a:rPr>
              <a:t>, </a:t>
            </a:r>
            <a:r>
              <a:rPr lang="zh-CN" altLang="en-US" sz="2800" b="1">
                <a:latin typeface="幼圆" pitchFamily="49" charset="-122"/>
                <a:ea typeface="幼圆" pitchFamily="49" charset="-122"/>
              </a:rPr>
              <a:t>他最后要返回原地。 </a:t>
            </a:r>
          </a:p>
        </p:txBody>
      </p:sp>
      <p:sp>
        <p:nvSpPr>
          <p:cNvPr id="31749" name="Oval 4"/>
          <p:cNvSpPr>
            <a:spLocks noChangeArrowheads="1"/>
          </p:cNvSpPr>
          <p:nvPr/>
        </p:nvSpPr>
        <p:spPr bwMode="auto">
          <a:xfrm>
            <a:off x="6172200" y="3886200"/>
            <a:ext cx="381000" cy="3810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a:latin typeface="Times New Roman" pitchFamily="18" charset="0"/>
              </a:rPr>
              <a:t>B</a:t>
            </a:r>
          </a:p>
        </p:txBody>
      </p:sp>
      <p:sp>
        <p:nvSpPr>
          <p:cNvPr id="31750" name="Line 5"/>
          <p:cNvSpPr>
            <a:spLocks noChangeShapeType="1"/>
          </p:cNvSpPr>
          <p:nvPr/>
        </p:nvSpPr>
        <p:spPr bwMode="auto">
          <a:xfrm flipV="1">
            <a:off x="4267200" y="5791200"/>
            <a:ext cx="1676400" cy="4572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31751" name="Oval 6"/>
          <p:cNvSpPr>
            <a:spLocks noChangeArrowheads="1"/>
          </p:cNvSpPr>
          <p:nvPr/>
        </p:nvSpPr>
        <p:spPr bwMode="auto">
          <a:xfrm>
            <a:off x="3352800" y="3886200"/>
            <a:ext cx="381000" cy="3810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a:latin typeface="Times New Roman" pitchFamily="18" charset="0"/>
              </a:rPr>
              <a:t>A</a:t>
            </a:r>
          </a:p>
        </p:txBody>
      </p:sp>
      <p:sp>
        <p:nvSpPr>
          <p:cNvPr id="31752" name="Oval 7"/>
          <p:cNvSpPr>
            <a:spLocks noChangeArrowheads="1"/>
          </p:cNvSpPr>
          <p:nvPr/>
        </p:nvSpPr>
        <p:spPr bwMode="auto">
          <a:xfrm>
            <a:off x="5867400" y="5486400"/>
            <a:ext cx="381000" cy="3810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a:latin typeface="Times New Roman" pitchFamily="18" charset="0"/>
              </a:rPr>
              <a:t>C</a:t>
            </a:r>
          </a:p>
        </p:txBody>
      </p:sp>
      <p:sp>
        <p:nvSpPr>
          <p:cNvPr id="31753" name="Oval 8"/>
          <p:cNvSpPr>
            <a:spLocks noChangeArrowheads="1"/>
          </p:cNvSpPr>
          <p:nvPr/>
        </p:nvSpPr>
        <p:spPr bwMode="auto">
          <a:xfrm>
            <a:off x="3886200" y="6096000"/>
            <a:ext cx="381000" cy="3810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a:latin typeface="Times New Roman" pitchFamily="18" charset="0"/>
              </a:rPr>
              <a:t>D</a:t>
            </a:r>
          </a:p>
        </p:txBody>
      </p:sp>
      <p:sp>
        <p:nvSpPr>
          <p:cNvPr id="31754" name="Oval 9"/>
          <p:cNvSpPr>
            <a:spLocks noChangeArrowheads="1"/>
          </p:cNvSpPr>
          <p:nvPr/>
        </p:nvSpPr>
        <p:spPr bwMode="auto">
          <a:xfrm>
            <a:off x="1752600" y="5257800"/>
            <a:ext cx="381000" cy="3810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a:latin typeface="Times New Roman" pitchFamily="18" charset="0"/>
              </a:rPr>
              <a:t>E</a:t>
            </a:r>
          </a:p>
        </p:txBody>
      </p:sp>
      <p:sp>
        <p:nvSpPr>
          <p:cNvPr id="31755" name="Line 10"/>
          <p:cNvSpPr>
            <a:spLocks noChangeShapeType="1"/>
          </p:cNvSpPr>
          <p:nvPr/>
        </p:nvSpPr>
        <p:spPr bwMode="auto">
          <a:xfrm>
            <a:off x="3733800" y="4038600"/>
            <a:ext cx="24384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31756" name="Line 11"/>
          <p:cNvSpPr>
            <a:spLocks noChangeShapeType="1"/>
          </p:cNvSpPr>
          <p:nvPr/>
        </p:nvSpPr>
        <p:spPr bwMode="auto">
          <a:xfrm flipH="1">
            <a:off x="2057400" y="4191000"/>
            <a:ext cx="1295400" cy="10668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31757" name="Line 12"/>
          <p:cNvSpPr>
            <a:spLocks noChangeShapeType="1"/>
          </p:cNvSpPr>
          <p:nvPr/>
        </p:nvSpPr>
        <p:spPr bwMode="auto">
          <a:xfrm>
            <a:off x="2057400" y="5562600"/>
            <a:ext cx="1828800" cy="6858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31758" name="Line 13"/>
          <p:cNvSpPr>
            <a:spLocks noChangeShapeType="1"/>
          </p:cNvSpPr>
          <p:nvPr/>
        </p:nvSpPr>
        <p:spPr bwMode="auto">
          <a:xfrm flipV="1">
            <a:off x="6172200" y="4267200"/>
            <a:ext cx="228600" cy="12954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31759" name="Line 14"/>
          <p:cNvSpPr>
            <a:spLocks noChangeShapeType="1"/>
          </p:cNvSpPr>
          <p:nvPr/>
        </p:nvSpPr>
        <p:spPr bwMode="auto">
          <a:xfrm>
            <a:off x="3505200" y="4267200"/>
            <a:ext cx="533400" cy="18288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31760" name="Line 15"/>
          <p:cNvSpPr>
            <a:spLocks noChangeShapeType="1"/>
          </p:cNvSpPr>
          <p:nvPr/>
        </p:nvSpPr>
        <p:spPr bwMode="auto">
          <a:xfrm>
            <a:off x="3733800" y="4191000"/>
            <a:ext cx="2209800" cy="12954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31761" name="Line 16"/>
          <p:cNvSpPr>
            <a:spLocks noChangeShapeType="1"/>
          </p:cNvSpPr>
          <p:nvPr/>
        </p:nvSpPr>
        <p:spPr bwMode="auto">
          <a:xfrm flipV="1">
            <a:off x="2133600" y="4191000"/>
            <a:ext cx="4038600" cy="11430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31762" name="Line 17"/>
          <p:cNvSpPr>
            <a:spLocks noChangeShapeType="1"/>
          </p:cNvSpPr>
          <p:nvPr/>
        </p:nvSpPr>
        <p:spPr bwMode="auto">
          <a:xfrm>
            <a:off x="2133600" y="5486400"/>
            <a:ext cx="3733800" cy="1524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31763" name="Line 18"/>
          <p:cNvSpPr>
            <a:spLocks noChangeShapeType="1"/>
          </p:cNvSpPr>
          <p:nvPr/>
        </p:nvSpPr>
        <p:spPr bwMode="auto">
          <a:xfrm flipV="1">
            <a:off x="4191000" y="4267200"/>
            <a:ext cx="2057400" cy="19050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31764" name="Text Box 19"/>
          <p:cNvSpPr txBox="1">
            <a:spLocks noChangeArrowheads="1"/>
          </p:cNvSpPr>
          <p:nvPr/>
        </p:nvSpPr>
        <p:spPr bwMode="auto">
          <a:xfrm>
            <a:off x="4724400" y="6019800"/>
            <a:ext cx="83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100</a:t>
            </a:r>
          </a:p>
        </p:txBody>
      </p:sp>
      <p:sp>
        <p:nvSpPr>
          <p:cNvPr id="31765" name="Text Box 20"/>
          <p:cNvSpPr txBox="1">
            <a:spLocks noChangeArrowheads="1"/>
          </p:cNvSpPr>
          <p:nvPr/>
        </p:nvSpPr>
        <p:spPr bwMode="auto">
          <a:xfrm>
            <a:off x="3276600" y="5029200"/>
            <a:ext cx="83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100</a:t>
            </a:r>
          </a:p>
        </p:txBody>
      </p:sp>
      <p:sp>
        <p:nvSpPr>
          <p:cNvPr id="31766" name="Text Box 21"/>
          <p:cNvSpPr txBox="1">
            <a:spLocks noChangeArrowheads="1"/>
          </p:cNvSpPr>
          <p:nvPr/>
        </p:nvSpPr>
        <p:spPr bwMode="auto">
          <a:xfrm>
            <a:off x="4495800" y="3657600"/>
            <a:ext cx="83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dirty="0">
                <a:latin typeface="Times New Roman" pitchFamily="18" charset="0"/>
              </a:rPr>
              <a:t>100</a:t>
            </a:r>
          </a:p>
        </p:txBody>
      </p:sp>
      <p:sp>
        <p:nvSpPr>
          <p:cNvPr id="31767" name="Text Box 22"/>
          <p:cNvSpPr txBox="1">
            <a:spLocks noChangeArrowheads="1"/>
          </p:cNvSpPr>
          <p:nvPr/>
        </p:nvSpPr>
        <p:spPr bwMode="auto">
          <a:xfrm>
            <a:off x="6172200" y="4800600"/>
            <a:ext cx="83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50</a:t>
            </a:r>
          </a:p>
        </p:txBody>
      </p:sp>
      <p:sp>
        <p:nvSpPr>
          <p:cNvPr id="31768" name="Text Box 23"/>
          <p:cNvSpPr txBox="1">
            <a:spLocks noChangeArrowheads="1"/>
          </p:cNvSpPr>
          <p:nvPr/>
        </p:nvSpPr>
        <p:spPr bwMode="auto">
          <a:xfrm>
            <a:off x="3810000" y="4648200"/>
            <a:ext cx="83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125</a:t>
            </a:r>
          </a:p>
        </p:txBody>
      </p:sp>
      <p:sp>
        <p:nvSpPr>
          <p:cNvPr id="31769" name="Text Box 24"/>
          <p:cNvSpPr txBox="1">
            <a:spLocks noChangeArrowheads="1"/>
          </p:cNvSpPr>
          <p:nvPr/>
        </p:nvSpPr>
        <p:spPr bwMode="auto">
          <a:xfrm>
            <a:off x="4038600" y="5181600"/>
            <a:ext cx="83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125</a:t>
            </a:r>
          </a:p>
        </p:txBody>
      </p:sp>
      <p:sp>
        <p:nvSpPr>
          <p:cNvPr id="31770" name="Text Box 25"/>
          <p:cNvSpPr txBox="1">
            <a:spLocks noChangeArrowheads="1"/>
          </p:cNvSpPr>
          <p:nvPr/>
        </p:nvSpPr>
        <p:spPr bwMode="auto">
          <a:xfrm>
            <a:off x="4800600" y="4572000"/>
            <a:ext cx="83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dirty="0">
                <a:latin typeface="Times New Roman" pitchFamily="18" charset="0"/>
              </a:rPr>
              <a:t>125</a:t>
            </a:r>
          </a:p>
        </p:txBody>
      </p:sp>
      <p:sp>
        <p:nvSpPr>
          <p:cNvPr id="31771" name="Text Box 26"/>
          <p:cNvSpPr txBox="1">
            <a:spLocks noChangeArrowheads="1"/>
          </p:cNvSpPr>
          <p:nvPr/>
        </p:nvSpPr>
        <p:spPr bwMode="auto">
          <a:xfrm>
            <a:off x="2362200" y="4343400"/>
            <a:ext cx="83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75</a:t>
            </a:r>
          </a:p>
        </p:txBody>
      </p:sp>
      <p:sp>
        <p:nvSpPr>
          <p:cNvPr id="31772" name="Text Box 27"/>
          <p:cNvSpPr txBox="1">
            <a:spLocks noChangeArrowheads="1"/>
          </p:cNvSpPr>
          <p:nvPr/>
        </p:nvSpPr>
        <p:spPr bwMode="auto">
          <a:xfrm>
            <a:off x="5562600" y="4648200"/>
            <a:ext cx="83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75</a:t>
            </a:r>
          </a:p>
        </p:txBody>
      </p:sp>
      <p:sp>
        <p:nvSpPr>
          <p:cNvPr id="31773" name="Text Box 28"/>
          <p:cNvSpPr txBox="1">
            <a:spLocks noChangeArrowheads="1"/>
          </p:cNvSpPr>
          <p:nvPr/>
        </p:nvSpPr>
        <p:spPr bwMode="auto">
          <a:xfrm>
            <a:off x="2590800" y="5791200"/>
            <a:ext cx="83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50</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Text Box 2"/>
          <p:cNvSpPr txBox="1">
            <a:spLocks noChangeArrowheads="1"/>
          </p:cNvSpPr>
          <p:nvPr/>
        </p:nvSpPr>
        <p:spPr bwMode="auto">
          <a:xfrm>
            <a:off x="1079500" y="260350"/>
            <a:ext cx="7056438"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4400" b="1">
                <a:solidFill>
                  <a:schemeClr val="accent2"/>
                </a:solidFill>
                <a:latin typeface="方正姚体" pitchFamily="2" charset="-122"/>
                <a:ea typeface="方正姚体" pitchFamily="2" charset="-122"/>
              </a:rPr>
              <a:t>状态空间表示方法</a:t>
            </a:r>
          </a:p>
        </p:txBody>
      </p:sp>
      <p:sp>
        <p:nvSpPr>
          <p:cNvPr id="288771" name="Rectangle 3"/>
          <p:cNvSpPr>
            <a:spLocks noChangeArrowheads="1"/>
          </p:cNvSpPr>
          <p:nvPr/>
        </p:nvSpPr>
        <p:spPr bwMode="auto">
          <a:xfrm>
            <a:off x="250825" y="4257675"/>
            <a:ext cx="8645525" cy="176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342900" indent="-342900" algn="ctr">
              <a:spcBef>
                <a:spcPct val="20000"/>
              </a:spcBef>
            </a:pPr>
            <a:r>
              <a:rPr lang="zh-CN" altLang="en-US" sz="2400" dirty="0">
                <a:latin typeface="幼圆" pitchFamily="49" charset="-122"/>
                <a:ea typeface="幼圆" pitchFamily="49" charset="-122"/>
              </a:rPr>
              <a:t> </a:t>
            </a:r>
          </a:p>
          <a:p>
            <a:pPr marL="342900" indent="-342900">
              <a:spcBef>
                <a:spcPct val="20000"/>
              </a:spcBef>
            </a:pPr>
            <a:r>
              <a:rPr lang="zh-CN" altLang="en-US" sz="3200" dirty="0"/>
              <a:t> </a:t>
            </a:r>
            <a:r>
              <a:rPr lang="zh-CN" altLang="en-US" sz="3200" dirty="0" smtClean="0"/>
              <a:t>  </a:t>
            </a:r>
            <a:r>
              <a:rPr lang="zh-CN" altLang="en-US" sz="2400" b="1" dirty="0" smtClean="0">
                <a:latin typeface="幼圆" pitchFamily="49" charset="-122"/>
                <a:ea typeface="幼圆" pitchFamily="49" charset="-122"/>
              </a:rPr>
              <a:t>开销为</a:t>
            </a:r>
            <a:r>
              <a:rPr lang="en-US" altLang="zh-CN" sz="2400" b="1" dirty="0" smtClean="0">
                <a:latin typeface="幼圆" pitchFamily="49" charset="-122"/>
                <a:ea typeface="幼圆" pitchFamily="49" charset="-122"/>
              </a:rPr>
              <a:t>450 Miles</a:t>
            </a:r>
            <a:r>
              <a:rPr lang="zh-CN" altLang="en-US" sz="2400" b="1" dirty="0" smtClean="0">
                <a:latin typeface="幼圆" pitchFamily="49" charset="-122"/>
                <a:ea typeface="幼圆" pitchFamily="49" charset="-122"/>
              </a:rPr>
              <a:t>的路径</a:t>
            </a:r>
            <a:r>
              <a:rPr lang="en-US" altLang="zh-CN" sz="2400" b="1" dirty="0">
                <a:latin typeface="幼圆" pitchFamily="49" charset="-122"/>
                <a:ea typeface="幼圆" pitchFamily="49" charset="-122"/>
              </a:rPr>
              <a:t>[A,D,C,B,E,A]</a:t>
            </a:r>
            <a:r>
              <a:rPr lang="zh-CN" altLang="en-US" sz="2400" b="1" dirty="0">
                <a:latin typeface="幼圆" pitchFamily="49" charset="-122"/>
                <a:ea typeface="幼圆" pitchFamily="49" charset="-122"/>
              </a:rPr>
              <a:t>就是一个可能的</a:t>
            </a:r>
            <a:r>
              <a:rPr lang="zh-CN" altLang="en-US" sz="2400" b="1" dirty="0" smtClean="0">
                <a:latin typeface="幼圆" pitchFamily="49" charset="-122"/>
                <a:ea typeface="幼圆" pitchFamily="49" charset="-122"/>
              </a:rPr>
              <a:t>回路</a:t>
            </a:r>
            <a:endParaRPr lang="en-US" altLang="zh-CN" sz="2400" b="1" dirty="0">
              <a:latin typeface="幼圆" pitchFamily="49" charset="-122"/>
              <a:ea typeface="幼圆" pitchFamily="49" charset="-122"/>
            </a:endParaRPr>
          </a:p>
          <a:p>
            <a:pPr marL="342900" indent="-342900">
              <a:spcBef>
                <a:spcPct val="20000"/>
              </a:spcBef>
            </a:pPr>
            <a:r>
              <a:rPr lang="en-US" altLang="zh-CN" sz="2400" b="1" dirty="0">
                <a:latin typeface="幼圆" pitchFamily="49" charset="-122"/>
                <a:ea typeface="幼圆" pitchFamily="49" charset="-122"/>
              </a:rPr>
              <a:t> </a:t>
            </a:r>
            <a:r>
              <a:rPr lang="zh-CN" altLang="en-US" sz="2400" b="1" dirty="0" smtClean="0">
                <a:latin typeface="幼圆" pitchFamily="49" charset="-122"/>
                <a:ea typeface="幼圆" pitchFamily="49" charset="-122"/>
              </a:rPr>
              <a:t>  目标</a:t>
            </a:r>
            <a:r>
              <a:rPr lang="zh-CN" altLang="en-US" sz="2400" b="1" dirty="0">
                <a:latin typeface="幼圆" pitchFamily="49" charset="-122"/>
                <a:ea typeface="幼圆" pitchFamily="49" charset="-122"/>
              </a:rPr>
              <a:t>要求的是有最小开销的完整回路。 </a:t>
            </a:r>
          </a:p>
        </p:txBody>
      </p:sp>
      <p:sp>
        <p:nvSpPr>
          <p:cNvPr id="32773" name="Oval 4"/>
          <p:cNvSpPr>
            <a:spLocks noChangeArrowheads="1"/>
          </p:cNvSpPr>
          <p:nvPr/>
        </p:nvSpPr>
        <p:spPr bwMode="auto">
          <a:xfrm>
            <a:off x="6172200" y="1593850"/>
            <a:ext cx="381000" cy="3810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b="1">
                <a:latin typeface="Times New Roman" pitchFamily="18" charset="0"/>
              </a:rPr>
              <a:t>B</a:t>
            </a:r>
          </a:p>
        </p:txBody>
      </p:sp>
      <p:sp>
        <p:nvSpPr>
          <p:cNvPr id="32774" name="Line 5"/>
          <p:cNvSpPr>
            <a:spLocks noChangeShapeType="1"/>
          </p:cNvSpPr>
          <p:nvPr/>
        </p:nvSpPr>
        <p:spPr bwMode="auto">
          <a:xfrm flipV="1">
            <a:off x="4267200" y="3498850"/>
            <a:ext cx="1676400" cy="4572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32775" name="Oval 6"/>
          <p:cNvSpPr>
            <a:spLocks noChangeArrowheads="1"/>
          </p:cNvSpPr>
          <p:nvPr/>
        </p:nvSpPr>
        <p:spPr bwMode="auto">
          <a:xfrm>
            <a:off x="3352800" y="1593850"/>
            <a:ext cx="381000" cy="3810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b="1">
                <a:latin typeface="Times New Roman" pitchFamily="18" charset="0"/>
              </a:rPr>
              <a:t>A</a:t>
            </a:r>
          </a:p>
        </p:txBody>
      </p:sp>
      <p:sp>
        <p:nvSpPr>
          <p:cNvPr id="32776" name="Oval 7"/>
          <p:cNvSpPr>
            <a:spLocks noChangeArrowheads="1"/>
          </p:cNvSpPr>
          <p:nvPr/>
        </p:nvSpPr>
        <p:spPr bwMode="auto">
          <a:xfrm>
            <a:off x="5867400" y="3194050"/>
            <a:ext cx="381000" cy="3810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b="1">
                <a:latin typeface="Times New Roman" pitchFamily="18" charset="0"/>
              </a:rPr>
              <a:t>C</a:t>
            </a:r>
          </a:p>
        </p:txBody>
      </p:sp>
      <p:sp>
        <p:nvSpPr>
          <p:cNvPr id="32777" name="Oval 8"/>
          <p:cNvSpPr>
            <a:spLocks noChangeArrowheads="1"/>
          </p:cNvSpPr>
          <p:nvPr/>
        </p:nvSpPr>
        <p:spPr bwMode="auto">
          <a:xfrm>
            <a:off x="3886200" y="3803650"/>
            <a:ext cx="381000" cy="3810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b="1">
                <a:latin typeface="Times New Roman" pitchFamily="18" charset="0"/>
              </a:rPr>
              <a:t>D</a:t>
            </a:r>
          </a:p>
        </p:txBody>
      </p:sp>
      <p:sp>
        <p:nvSpPr>
          <p:cNvPr id="32778" name="Oval 9"/>
          <p:cNvSpPr>
            <a:spLocks noChangeArrowheads="1"/>
          </p:cNvSpPr>
          <p:nvPr/>
        </p:nvSpPr>
        <p:spPr bwMode="auto">
          <a:xfrm>
            <a:off x="1752600" y="2965450"/>
            <a:ext cx="381000" cy="3810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b="1">
                <a:latin typeface="Times New Roman" pitchFamily="18" charset="0"/>
              </a:rPr>
              <a:t>E</a:t>
            </a:r>
          </a:p>
        </p:txBody>
      </p:sp>
      <p:sp>
        <p:nvSpPr>
          <p:cNvPr id="32779" name="Line 10"/>
          <p:cNvSpPr>
            <a:spLocks noChangeShapeType="1"/>
          </p:cNvSpPr>
          <p:nvPr/>
        </p:nvSpPr>
        <p:spPr bwMode="auto">
          <a:xfrm>
            <a:off x="3733800" y="1746250"/>
            <a:ext cx="24384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32780" name="Line 11"/>
          <p:cNvSpPr>
            <a:spLocks noChangeShapeType="1"/>
          </p:cNvSpPr>
          <p:nvPr/>
        </p:nvSpPr>
        <p:spPr bwMode="auto">
          <a:xfrm flipH="1">
            <a:off x="2057400" y="1898650"/>
            <a:ext cx="1295400" cy="10668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32781" name="Line 12"/>
          <p:cNvSpPr>
            <a:spLocks noChangeShapeType="1"/>
          </p:cNvSpPr>
          <p:nvPr/>
        </p:nvSpPr>
        <p:spPr bwMode="auto">
          <a:xfrm>
            <a:off x="2057400" y="3270250"/>
            <a:ext cx="1828800" cy="6858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32782" name="Line 13"/>
          <p:cNvSpPr>
            <a:spLocks noChangeShapeType="1"/>
          </p:cNvSpPr>
          <p:nvPr/>
        </p:nvSpPr>
        <p:spPr bwMode="auto">
          <a:xfrm flipV="1">
            <a:off x="6172200" y="1974850"/>
            <a:ext cx="228600" cy="12954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32783" name="Line 14"/>
          <p:cNvSpPr>
            <a:spLocks noChangeShapeType="1"/>
          </p:cNvSpPr>
          <p:nvPr/>
        </p:nvSpPr>
        <p:spPr bwMode="auto">
          <a:xfrm>
            <a:off x="3505200" y="1974850"/>
            <a:ext cx="533400" cy="18288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32784" name="Line 15"/>
          <p:cNvSpPr>
            <a:spLocks noChangeShapeType="1"/>
          </p:cNvSpPr>
          <p:nvPr/>
        </p:nvSpPr>
        <p:spPr bwMode="auto">
          <a:xfrm>
            <a:off x="3733800" y="1898650"/>
            <a:ext cx="2209800" cy="12954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32785" name="Line 16"/>
          <p:cNvSpPr>
            <a:spLocks noChangeShapeType="1"/>
          </p:cNvSpPr>
          <p:nvPr/>
        </p:nvSpPr>
        <p:spPr bwMode="auto">
          <a:xfrm flipV="1">
            <a:off x="2133600" y="1898650"/>
            <a:ext cx="4038600" cy="11430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32786" name="Line 17"/>
          <p:cNvSpPr>
            <a:spLocks noChangeShapeType="1"/>
          </p:cNvSpPr>
          <p:nvPr/>
        </p:nvSpPr>
        <p:spPr bwMode="auto">
          <a:xfrm>
            <a:off x="2133600" y="3194050"/>
            <a:ext cx="3733800" cy="1524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32787" name="Line 18"/>
          <p:cNvSpPr>
            <a:spLocks noChangeShapeType="1"/>
          </p:cNvSpPr>
          <p:nvPr/>
        </p:nvSpPr>
        <p:spPr bwMode="auto">
          <a:xfrm flipV="1">
            <a:off x="4191000" y="1974850"/>
            <a:ext cx="2057400" cy="19050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32788" name="Text Box 19"/>
          <p:cNvSpPr txBox="1">
            <a:spLocks noChangeArrowheads="1"/>
          </p:cNvSpPr>
          <p:nvPr/>
        </p:nvSpPr>
        <p:spPr bwMode="auto">
          <a:xfrm>
            <a:off x="4724400" y="3727450"/>
            <a:ext cx="83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b="1">
                <a:latin typeface="Times New Roman" pitchFamily="18" charset="0"/>
              </a:rPr>
              <a:t>100</a:t>
            </a:r>
          </a:p>
        </p:txBody>
      </p:sp>
      <p:sp>
        <p:nvSpPr>
          <p:cNvPr id="32789" name="Text Box 20"/>
          <p:cNvSpPr txBox="1">
            <a:spLocks noChangeArrowheads="1"/>
          </p:cNvSpPr>
          <p:nvPr/>
        </p:nvSpPr>
        <p:spPr bwMode="auto">
          <a:xfrm>
            <a:off x="3276600" y="2736850"/>
            <a:ext cx="83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b="1">
                <a:latin typeface="Times New Roman" pitchFamily="18" charset="0"/>
              </a:rPr>
              <a:t>100</a:t>
            </a:r>
          </a:p>
        </p:txBody>
      </p:sp>
      <p:sp>
        <p:nvSpPr>
          <p:cNvPr id="32790" name="Text Box 21"/>
          <p:cNvSpPr txBox="1">
            <a:spLocks noChangeArrowheads="1"/>
          </p:cNvSpPr>
          <p:nvPr/>
        </p:nvSpPr>
        <p:spPr bwMode="auto">
          <a:xfrm>
            <a:off x="4495800" y="1365250"/>
            <a:ext cx="83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b="1">
                <a:latin typeface="Times New Roman" pitchFamily="18" charset="0"/>
              </a:rPr>
              <a:t>100</a:t>
            </a:r>
          </a:p>
        </p:txBody>
      </p:sp>
      <p:sp>
        <p:nvSpPr>
          <p:cNvPr id="32791" name="Text Box 22"/>
          <p:cNvSpPr txBox="1">
            <a:spLocks noChangeArrowheads="1"/>
          </p:cNvSpPr>
          <p:nvPr/>
        </p:nvSpPr>
        <p:spPr bwMode="auto">
          <a:xfrm>
            <a:off x="6172200" y="2508250"/>
            <a:ext cx="83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b="1">
                <a:latin typeface="Times New Roman" pitchFamily="18" charset="0"/>
              </a:rPr>
              <a:t>50</a:t>
            </a:r>
          </a:p>
        </p:txBody>
      </p:sp>
      <p:sp>
        <p:nvSpPr>
          <p:cNvPr id="32792" name="Text Box 23"/>
          <p:cNvSpPr txBox="1">
            <a:spLocks noChangeArrowheads="1"/>
          </p:cNvSpPr>
          <p:nvPr/>
        </p:nvSpPr>
        <p:spPr bwMode="auto">
          <a:xfrm>
            <a:off x="3810000" y="2355850"/>
            <a:ext cx="83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b="1">
                <a:latin typeface="Times New Roman" pitchFamily="18" charset="0"/>
              </a:rPr>
              <a:t>125</a:t>
            </a:r>
          </a:p>
        </p:txBody>
      </p:sp>
      <p:sp>
        <p:nvSpPr>
          <p:cNvPr id="32793" name="Text Box 24"/>
          <p:cNvSpPr txBox="1">
            <a:spLocks noChangeArrowheads="1"/>
          </p:cNvSpPr>
          <p:nvPr/>
        </p:nvSpPr>
        <p:spPr bwMode="auto">
          <a:xfrm>
            <a:off x="4038600" y="2889250"/>
            <a:ext cx="83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b="1">
                <a:latin typeface="Times New Roman" pitchFamily="18" charset="0"/>
              </a:rPr>
              <a:t>125</a:t>
            </a:r>
          </a:p>
        </p:txBody>
      </p:sp>
      <p:sp>
        <p:nvSpPr>
          <p:cNvPr id="32794" name="Text Box 25"/>
          <p:cNvSpPr txBox="1">
            <a:spLocks noChangeArrowheads="1"/>
          </p:cNvSpPr>
          <p:nvPr/>
        </p:nvSpPr>
        <p:spPr bwMode="auto">
          <a:xfrm>
            <a:off x="4800600" y="2279650"/>
            <a:ext cx="83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b="1">
                <a:latin typeface="Times New Roman" pitchFamily="18" charset="0"/>
              </a:rPr>
              <a:t>125</a:t>
            </a:r>
          </a:p>
        </p:txBody>
      </p:sp>
      <p:sp>
        <p:nvSpPr>
          <p:cNvPr id="32795" name="Text Box 26"/>
          <p:cNvSpPr txBox="1">
            <a:spLocks noChangeArrowheads="1"/>
          </p:cNvSpPr>
          <p:nvPr/>
        </p:nvSpPr>
        <p:spPr bwMode="auto">
          <a:xfrm>
            <a:off x="2362200" y="2051050"/>
            <a:ext cx="83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b="1">
                <a:latin typeface="Times New Roman" pitchFamily="18" charset="0"/>
              </a:rPr>
              <a:t>75</a:t>
            </a:r>
          </a:p>
        </p:txBody>
      </p:sp>
      <p:sp>
        <p:nvSpPr>
          <p:cNvPr id="32796" name="Text Box 27"/>
          <p:cNvSpPr txBox="1">
            <a:spLocks noChangeArrowheads="1"/>
          </p:cNvSpPr>
          <p:nvPr/>
        </p:nvSpPr>
        <p:spPr bwMode="auto">
          <a:xfrm>
            <a:off x="5562600" y="2355850"/>
            <a:ext cx="83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b="1">
                <a:latin typeface="Times New Roman" pitchFamily="18" charset="0"/>
              </a:rPr>
              <a:t>75</a:t>
            </a:r>
          </a:p>
        </p:txBody>
      </p:sp>
      <p:sp>
        <p:nvSpPr>
          <p:cNvPr id="32797" name="Text Box 28"/>
          <p:cNvSpPr txBox="1">
            <a:spLocks noChangeArrowheads="1"/>
          </p:cNvSpPr>
          <p:nvPr/>
        </p:nvSpPr>
        <p:spPr bwMode="auto">
          <a:xfrm>
            <a:off x="2590800" y="3498850"/>
            <a:ext cx="83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b="1">
                <a:latin typeface="Times New Roman" pitchFamily="18" charset="0"/>
              </a:rPr>
              <a:t>50</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887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8771" grpId="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6642" y="0"/>
            <a:ext cx="9144000" cy="6586071"/>
          </a:xfrm>
          <a:prstGeom prst="rect">
            <a:avLst/>
          </a:prstGeom>
        </p:spPr>
      </p:pic>
    </p:spTree>
    <p:extLst>
      <p:ext uri="{BB962C8B-B14F-4D97-AF65-F5344CB8AC3E}">
        <p14:creationId xmlns:p14="http://schemas.microsoft.com/office/powerpoint/2010/main" val="3051833083"/>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灯片编号占位符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fld id="{C6E5C7B4-4C75-46FF-B69A-6FC5EF547413}" type="slidenum">
              <a:rPr lang="en-US" altLang="zh-CN" smtClean="0"/>
              <a:pPr eaLnBrk="1" hangingPunct="1"/>
              <a:t>33</a:t>
            </a:fld>
            <a:endParaRPr lang="en-US" altLang="zh-CN" smtClean="0"/>
          </a:p>
        </p:txBody>
      </p:sp>
      <p:sp>
        <p:nvSpPr>
          <p:cNvPr id="33795" name="Text Box 2"/>
          <p:cNvSpPr txBox="1">
            <a:spLocks noChangeArrowheads="1"/>
          </p:cNvSpPr>
          <p:nvPr/>
        </p:nvSpPr>
        <p:spPr bwMode="auto">
          <a:xfrm>
            <a:off x="1079500" y="260350"/>
            <a:ext cx="7056438"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4400" b="1">
                <a:solidFill>
                  <a:schemeClr val="accent2"/>
                </a:solidFill>
                <a:latin typeface="方正姚体" pitchFamily="2" charset="-122"/>
                <a:ea typeface="方正姚体" pitchFamily="2" charset="-122"/>
              </a:rPr>
              <a:t>状态空间表示方法</a:t>
            </a:r>
          </a:p>
        </p:txBody>
      </p:sp>
      <p:sp>
        <p:nvSpPr>
          <p:cNvPr id="33796" name="Rectangle 3"/>
          <p:cNvSpPr>
            <a:spLocks noChangeArrowheads="1"/>
          </p:cNvSpPr>
          <p:nvPr/>
        </p:nvSpPr>
        <p:spPr bwMode="auto">
          <a:xfrm>
            <a:off x="685800" y="1447800"/>
            <a:ext cx="77724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342900" indent="-342900">
              <a:spcBef>
                <a:spcPct val="20000"/>
              </a:spcBef>
              <a:buFontTx/>
              <a:buChar char="•"/>
            </a:pPr>
            <a:r>
              <a:rPr lang="zh-CN" altLang="en-US" sz="2800" b="1" dirty="0">
                <a:latin typeface="幼圆" pitchFamily="49" charset="-122"/>
                <a:ea typeface="幼圆" pitchFamily="49" charset="-122"/>
              </a:rPr>
              <a:t>存在多种可能解题路径的方法。</a:t>
            </a:r>
          </a:p>
          <a:p>
            <a:pPr marL="342900" indent="-342900">
              <a:spcBef>
                <a:spcPct val="20000"/>
              </a:spcBef>
              <a:buFontTx/>
              <a:buChar char="•"/>
            </a:pPr>
            <a:r>
              <a:rPr lang="zh-CN" altLang="en-US" sz="2800" b="1" dirty="0">
                <a:latin typeface="幼圆" pitchFamily="49" charset="-122"/>
                <a:ea typeface="幼圆" pitchFamily="49" charset="-122"/>
              </a:rPr>
              <a:t>目标是开销最小的路径。</a:t>
            </a:r>
          </a:p>
          <a:p>
            <a:pPr marL="342900" indent="-342900">
              <a:spcBef>
                <a:spcPct val="20000"/>
              </a:spcBef>
              <a:buFontTx/>
              <a:buChar char="•"/>
            </a:pPr>
            <a:r>
              <a:rPr lang="zh-CN" altLang="en-US" sz="2800" b="1" dirty="0">
                <a:solidFill>
                  <a:srgbClr val="FF0000"/>
                </a:solidFill>
                <a:latin typeface="幼圆" pitchFamily="49" charset="-122"/>
                <a:ea typeface="幼圆" pitchFamily="49" charset="-122"/>
              </a:rPr>
              <a:t>遍历搜索旅行推销员问题的复杂度为</a:t>
            </a:r>
            <a:r>
              <a:rPr lang="en-US" altLang="zh-CN" sz="2800" b="1" dirty="0">
                <a:solidFill>
                  <a:srgbClr val="FF0000"/>
                </a:solidFill>
                <a:latin typeface="幼圆" pitchFamily="49" charset="-122"/>
                <a:ea typeface="幼圆" pitchFamily="49" charset="-122"/>
              </a:rPr>
              <a:t>(N-1)!</a:t>
            </a:r>
          </a:p>
        </p:txBody>
      </p:sp>
      <p:grpSp>
        <p:nvGrpSpPr>
          <p:cNvPr id="2" name="Group 4"/>
          <p:cNvGrpSpPr>
            <a:grpSpLocks/>
          </p:cNvGrpSpPr>
          <p:nvPr/>
        </p:nvGrpSpPr>
        <p:grpSpPr bwMode="auto">
          <a:xfrm>
            <a:off x="0" y="3284538"/>
            <a:ext cx="5638800" cy="1662112"/>
            <a:chOff x="864" y="2016"/>
            <a:chExt cx="3552" cy="1047"/>
          </a:xfrm>
        </p:grpSpPr>
        <p:sp>
          <p:nvSpPr>
            <p:cNvPr id="33798" name="Line 5"/>
            <p:cNvSpPr>
              <a:spLocks noChangeShapeType="1"/>
            </p:cNvSpPr>
            <p:nvPr/>
          </p:nvSpPr>
          <p:spPr bwMode="ltGray">
            <a:xfrm>
              <a:off x="2400" y="2016"/>
              <a:ext cx="0" cy="672"/>
            </a:xfrm>
            <a:prstGeom prst="line">
              <a:avLst/>
            </a:prstGeom>
            <a:noFill/>
            <a:ln w="57150">
              <a:solidFill>
                <a:srgbClr val="0000CC"/>
              </a:solidFill>
              <a:miter lim="800000"/>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solidFill>
                  <a:srgbClr val="0000CC"/>
                </a:solidFill>
              </a:endParaRPr>
            </a:p>
          </p:txBody>
        </p:sp>
        <p:sp>
          <p:nvSpPr>
            <p:cNvPr id="33799" name="Text Box 6"/>
            <p:cNvSpPr txBox="1">
              <a:spLocks noChangeArrowheads="1"/>
            </p:cNvSpPr>
            <p:nvPr/>
          </p:nvSpPr>
          <p:spPr bwMode="ltGray">
            <a:xfrm>
              <a:off x="864" y="2736"/>
              <a:ext cx="3552"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spcBef>
                  <a:spcPct val="50000"/>
                </a:spcBef>
                <a:buClr>
                  <a:srgbClr val="B2B2B2"/>
                </a:buClr>
                <a:buSzPct val="75000"/>
                <a:buFont typeface="Wingdings" pitchFamily="2" charset="2"/>
                <a:buNone/>
              </a:pPr>
              <a:r>
                <a:rPr lang="zh-CN" altLang="en-US" sz="2800" b="1">
                  <a:solidFill>
                    <a:srgbClr val="0000CC"/>
                  </a:solidFill>
                  <a:latin typeface="幼圆" pitchFamily="49" charset="-122"/>
                  <a:ea typeface="幼圆" pitchFamily="49" charset="-122"/>
                </a:rPr>
                <a:t>减少搜索的复杂性</a:t>
              </a:r>
            </a:p>
          </p:txBody>
        </p:sp>
      </p:gr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ext Box 2"/>
          <p:cNvSpPr txBox="1">
            <a:spLocks noChangeArrowheads="1"/>
          </p:cNvSpPr>
          <p:nvPr/>
        </p:nvSpPr>
        <p:spPr bwMode="auto">
          <a:xfrm>
            <a:off x="1079500" y="260350"/>
            <a:ext cx="7056438"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4400" b="1" dirty="0">
                <a:solidFill>
                  <a:schemeClr val="accent2"/>
                </a:solidFill>
                <a:latin typeface="方正姚体" pitchFamily="2" charset="-122"/>
                <a:ea typeface="方正姚体" pitchFamily="2" charset="-122"/>
              </a:rPr>
              <a:t>状态空间表示方法</a:t>
            </a:r>
          </a:p>
        </p:txBody>
      </p:sp>
      <p:sp>
        <p:nvSpPr>
          <p:cNvPr id="290820" name="Text Box 4"/>
          <p:cNvSpPr txBox="1">
            <a:spLocks noChangeArrowheads="1"/>
          </p:cNvSpPr>
          <p:nvPr/>
        </p:nvSpPr>
        <p:spPr bwMode="ltGray">
          <a:xfrm>
            <a:off x="359532" y="1628800"/>
            <a:ext cx="9244136"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457200" indent="-457200">
              <a:spcBef>
                <a:spcPct val="50000"/>
              </a:spcBef>
              <a:buClr>
                <a:schemeClr val="accent2"/>
              </a:buClr>
              <a:buSzPct val="75000"/>
              <a:buFont typeface="Arial" pitchFamily="34" charset="0"/>
              <a:buChar char="•"/>
            </a:pPr>
            <a:r>
              <a:rPr lang="en-US" altLang="zh-CN" sz="2800" b="1" dirty="0">
                <a:solidFill>
                  <a:srgbClr val="C00000"/>
                </a:solidFill>
              </a:rPr>
              <a:t> </a:t>
            </a:r>
            <a:r>
              <a:rPr lang="en-US" altLang="zh-CN" sz="2800" b="1" dirty="0">
                <a:solidFill>
                  <a:srgbClr val="C00000"/>
                </a:solidFill>
                <a:latin typeface="Times New Roman"/>
                <a:ea typeface="幼圆" pitchFamily="49" charset="-122"/>
                <a:cs typeface="Times New Roman"/>
              </a:rPr>
              <a:t>“</a:t>
            </a:r>
            <a:r>
              <a:rPr lang="zh-CN" altLang="en-US" sz="2800" b="1" dirty="0">
                <a:solidFill>
                  <a:srgbClr val="C00000"/>
                </a:solidFill>
                <a:latin typeface="Times New Roman"/>
                <a:ea typeface="幼圆" pitchFamily="49" charset="-122"/>
                <a:cs typeface="Times New Roman"/>
              </a:rPr>
              <a:t>最近邻居”法</a:t>
            </a:r>
          </a:p>
          <a:p>
            <a:pPr>
              <a:spcBef>
                <a:spcPct val="50000"/>
              </a:spcBef>
              <a:buClr>
                <a:srgbClr val="B2B2B2"/>
              </a:buClr>
              <a:buSzPct val="75000"/>
              <a:buFont typeface="Wingdings" pitchFamily="2" charset="2"/>
              <a:buNone/>
            </a:pPr>
            <a:r>
              <a:rPr lang="zh-CN" altLang="en-US" sz="2800" b="1" dirty="0">
                <a:solidFill>
                  <a:srgbClr val="000000"/>
                </a:solidFill>
                <a:latin typeface="Times New Roman"/>
                <a:ea typeface="幼圆" pitchFamily="49" charset="-122"/>
                <a:cs typeface="Times New Roman"/>
              </a:rPr>
              <a:t>   “按照去最近的、未到达的城市”规则构筑路径</a:t>
            </a:r>
          </a:p>
          <a:p>
            <a:pPr>
              <a:spcBef>
                <a:spcPct val="50000"/>
              </a:spcBef>
              <a:buClr>
                <a:srgbClr val="B2B2B2"/>
              </a:buClr>
              <a:buSzPct val="75000"/>
              <a:buFont typeface="Wingdings" pitchFamily="2" charset="2"/>
              <a:buNone/>
            </a:pPr>
            <a:endParaRPr lang="zh-CN" altLang="en-US" sz="2800" b="1" dirty="0">
              <a:solidFill>
                <a:srgbClr val="000000"/>
              </a:solidFill>
              <a:latin typeface="Times New Roman"/>
              <a:ea typeface="幼圆" pitchFamily="49" charset="-122"/>
              <a:cs typeface="Times New Roman"/>
            </a:endParaRPr>
          </a:p>
        </p:txBody>
      </p:sp>
      <p:sp>
        <p:nvSpPr>
          <p:cNvPr id="5" name="Oval 4"/>
          <p:cNvSpPr>
            <a:spLocks noChangeArrowheads="1"/>
          </p:cNvSpPr>
          <p:nvPr/>
        </p:nvSpPr>
        <p:spPr bwMode="auto">
          <a:xfrm>
            <a:off x="6172200" y="3682516"/>
            <a:ext cx="381000" cy="3810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b="1">
                <a:latin typeface="Times New Roman" pitchFamily="18" charset="0"/>
              </a:rPr>
              <a:t>B</a:t>
            </a:r>
          </a:p>
        </p:txBody>
      </p:sp>
      <p:sp>
        <p:nvSpPr>
          <p:cNvPr id="6" name="Line 5"/>
          <p:cNvSpPr>
            <a:spLocks noChangeShapeType="1"/>
          </p:cNvSpPr>
          <p:nvPr/>
        </p:nvSpPr>
        <p:spPr bwMode="auto">
          <a:xfrm flipV="1">
            <a:off x="4267200" y="5587516"/>
            <a:ext cx="1676400" cy="4572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7" name="Oval 6"/>
          <p:cNvSpPr>
            <a:spLocks noChangeArrowheads="1"/>
          </p:cNvSpPr>
          <p:nvPr/>
        </p:nvSpPr>
        <p:spPr bwMode="auto">
          <a:xfrm>
            <a:off x="3352800" y="3682516"/>
            <a:ext cx="381000" cy="3810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b="1">
                <a:latin typeface="Times New Roman" pitchFamily="18" charset="0"/>
              </a:rPr>
              <a:t>A</a:t>
            </a:r>
          </a:p>
        </p:txBody>
      </p:sp>
      <p:sp>
        <p:nvSpPr>
          <p:cNvPr id="8" name="Oval 7"/>
          <p:cNvSpPr>
            <a:spLocks noChangeArrowheads="1"/>
          </p:cNvSpPr>
          <p:nvPr/>
        </p:nvSpPr>
        <p:spPr bwMode="auto">
          <a:xfrm>
            <a:off x="5867400" y="5282716"/>
            <a:ext cx="381000" cy="3810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b="1">
                <a:latin typeface="Times New Roman" pitchFamily="18" charset="0"/>
              </a:rPr>
              <a:t>C</a:t>
            </a:r>
          </a:p>
        </p:txBody>
      </p:sp>
      <p:sp>
        <p:nvSpPr>
          <p:cNvPr id="9" name="Oval 8"/>
          <p:cNvSpPr>
            <a:spLocks noChangeArrowheads="1"/>
          </p:cNvSpPr>
          <p:nvPr/>
        </p:nvSpPr>
        <p:spPr bwMode="auto">
          <a:xfrm>
            <a:off x="3886200" y="5892316"/>
            <a:ext cx="381000" cy="3810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b="1">
                <a:latin typeface="Times New Roman" pitchFamily="18" charset="0"/>
              </a:rPr>
              <a:t>D</a:t>
            </a:r>
          </a:p>
        </p:txBody>
      </p:sp>
      <p:sp>
        <p:nvSpPr>
          <p:cNvPr id="10" name="Oval 9"/>
          <p:cNvSpPr>
            <a:spLocks noChangeArrowheads="1"/>
          </p:cNvSpPr>
          <p:nvPr/>
        </p:nvSpPr>
        <p:spPr bwMode="auto">
          <a:xfrm>
            <a:off x="1752600" y="5054116"/>
            <a:ext cx="381000" cy="3810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b="1">
                <a:latin typeface="Times New Roman" pitchFamily="18" charset="0"/>
              </a:rPr>
              <a:t>E</a:t>
            </a:r>
          </a:p>
        </p:txBody>
      </p:sp>
      <p:sp>
        <p:nvSpPr>
          <p:cNvPr id="11" name="Line 10"/>
          <p:cNvSpPr>
            <a:spLocks noChangeShapeType="1"/>
          </p:cNvSpPr>
          <p:nvPr/>
        </p:nvSpPr>
        <p:spPr bwMode="auto">
          <a:xfrm>
            <a:off x="3733800" y="3834916"/>
            <a:ext cx="24384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2" name="Line 11"/>
          <p:cNvSpPr>
            <a:spLocks noChangeShapeType="1"/>
          </p:cNvSpPr>
          <p:nvPr/>
        </p:nvSpPr>
        <p:spPr bwMode="auto">
          <a:xfrm flipH="1">
            <a:off x="2057400" y="3987316"/>
            <a:ext cx="1295400" cy="1066800"/>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 name="Line 12"/>
          <p:cNvSpPr>
            <a:spLocks noChangeShapeType="1"/>
          </p:cNvSpPr>
          <p:nvPr/>
        </p:nvSpPr>
        <p:spPr bwMode="auto">
          <a:xfrm>
            <a:off x="2057400" y="5358916"/>
            <a:ext cx="1828800" cy="685800"/>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4" name="Line 13"/>
          <p:cNvSpPr>
            <a:spLocks noChangeShapeType="1"/>
          </p:cNvSpPr>
          <p:nvPr/>
        </p:nvSpPr>
        <p:spPr bwMode="auto">
          <a:xfrm flipV="1">
            <a:off x="6172200" y="4063516"/>
            <a:ext cx="228600" cy="1295400"/>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5" name="Line 14"/>
          <p:cNvSpPr>
            <a:spLocks noChangeShapeType="1"/>
          </p:cNvSpPr>
          <p:nvPr/>
        </p:nvSpPr>
        <p:spPr bwMode="auto">
          <a:xfrm>
            <a:off x="3505200" y="4063516"/>
            <a:ext cx="533400" cy="18288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6" name="Line 15"/>
          <p:cNvSpPr>
            <a:spLocks noChangeShapeType="1"/>
          </p:cNvSpPr>
          <p:nvPr/>
        </p:nvSpPr>
        <p:spPr bwMode="auto">
          <a:xfrm>
            <a:off x="3733800" y="3987316"/>
            <a:ext cx="2209800" cy="1295400"/>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7" name="Line 16"/>
          <p:cNvSpPr>
            <a:spLocks noChangeShapeType="1"/>
          </p:cNvSpPr>
          <p:nvPr/>
        </p:nvSpPr>
        <p:spPr bwMode="auto">
          <a:xfrm flipV="1">
            <a:off x="2133600" y="3987316"/>
            <a:ext cx="4038600" cy="11430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8" name="Line 17"/>
          <p:cNvSpPr>
            <a:spLocks noChangeShapeType="1"/>
          </p:cNvSpPr>
          <p:nvPr/>
        </p:nvSpPr>
        <p:spPr bwMode="auto">
          <a:xfrm>
            <a:off x="2133600" y="5282716"/>
            <a:ext cx="3733800" cy="1524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9" name="Line 18"/>
          <p:cNvSpPr>
            <a:spLocks noChangeShapeType="1"/>
          </p:cNvSpPr>
          <p:nvPr/>
        </p:nvSpPr>
        <p:spPr bwMode="auto">
          <a:xfrm flipV="1">
            <a:off x="4191000" y="4063516"/>
            <a:ext cx="2057400" cy="1905000"/>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20" name="Text Box 19"/>
          <p:cNvSpPr txBox="1">
            <a:spLocks noChangeArrowheads="1"/>
          </p:cNvSpPr>
          <p:nvPr/>
        </p:nvSpPr>
        <p:spPr bwMode="auto">
          <a:xfrm>
            <a:off x="4724400" y="5816116"/>
            <a:ext cx="83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b="1">
                <a:latin typeface="Times New Roman" pitchFamily="18" charset="0"/>
              </a:rPr>
              <a:t>100</a:t>
            </a:r>
          </a:p>
        </p:txBody>
      </p:sp>
      <p:sp>
        <p:nvSpPr>
          <p:cNvPr id="21" name="Text Box 20"/>
          <p:cNvSpPr txBox="1">
            <a:spLocks noChangeArrowheads="1"/>
          </p:cNvSpPr>
          <p:nvPr/>
        </p:nvSpPr>
        <p:spPr bwMode="auto">
          <a:xfrm>
            <a:off x="3276600" y="4825516"/>
            <a:ext cx="83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b="1">
                <a:latin typeface="Times New Roman" pitchFamily="18" charset="0"/>
              </a:rPr>
              <a:t>100</a:t>
            </a:r>
          </a:p>
        </p:txBody>
      </p:sp>
      <p:sp>
        <p:nvSpPr>
          <p:cNvPr id="22" name="Text Box 21"/>
          <p:cNvSpPr txBox="1">
            <a:spLocks noChangeArrowheads="1"/>
          </p:cNvSpPr>
          <p:nvPr/>
        </p:nvSpPr>
        <p:spPr bwMode="auto">
          <a:xfrm>
            <a:off x="4495800" y="3453916"/>
            <a:ext cx="83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b="1">
                <a:latin typeface="Times New Roman" pitchFamily="18" charset="0"/>
              </a:rPr>
              <a:t>100</a:t>
            </a:r>
          </a:p>
        </p:txBody>
      </p:sp>
      <p:sp>
        <p:nvSpPr>
          <p:cNvPr id="23" name="Text Box 22"/>
          <p:cNvSpPr txBox="1">
            <a:spLocks noChangeArrowheads="1"/>
          </p:cNvSpPr>
          <p:nvPr/>
        </p:nvSpPr>
        <p:spPr bwMode="auto">
          <a:xfrm>
            <a:off x="6172200" y="4596916"/>
            <a:ext cx="83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b="1">
                <a:latin typeface="Times New Roman" pitchFamily="18" charset="0"/>
              </a:rPr>
              <a:t>50</a:t>
            </a:r>
          </a:p>
        </p:txBody>
      </p:sp>
      <p:sp>
        <p:nvSpPr>
          <p:cNvPr id="24" name="Text Box 23"/>
          <p:cNvSpPr txBox="1">
            <a:spLocks noChangeArrowheads="1"/>
          </p:cNvSpPr>
          <p:nvPr/>
        </p:nvSpPr>
        <p:spPr bwMode="auto">
          <a:xfrm>
            <a:off x="3810000" y="4444516"/>
            <a:ext cx="83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b="1">
                <a:latin typeface="Times New Roman" pitchFamily="18" charset="0"/>
              </a:rPr>
              <a:t>125</a:t>
            </a:r>
          </a:p>
        </p:txBody>
      </p:sp>
      <p:sp>
        <p:nvSpPr>
          <p:cNvPr id="25" name="Text Box 24"/>
          <p:cNvSpPr txBox="1">
            <a:spLocks noChangeArrowheads="1"/>
          </p:cNvSpPr>
          <p:nvPr/>
        </p:nvSpPr>
        <p:spPr bwMode="auto">
          <a:xfrm>
            <a:off x="4038600" y="4977916"/>
            <a:ext cx="83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b="1">
                <a:latin typeface="Times New Roman" pitchFamily="18" charset="0"/>
              </a:rPr>
              <a:t>125</a:t>
            </a:r>
          </a:p>
        </p:txBody>
      </p:sp>
      <p:sp>
        <p:nvSpPr>
          <p:cNvPr id="26" name="Text Box 25"/>
          <p:cNvSpPr txBox="1">
            <a:spLocks noChangeArrowheads="1"/>
          </p:cNvSpPr>
          <p:nvPr/>
        </p:nvSpPr>
        <p:spPr bwMode="auto">
          <a:xfrm>
            <a:off x="4800600" y="4368316"/>
            <a:ext cx="83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b="1">
                <a:latin typeface="Times New Roman" pitchFamily="18" charset="0"/>
              </a:rPr>
              <a:t>125</a:t>
            </a:r>
          </a:p>
        </p:txBody>
      </p:sp>
      <p:sp>
        <p:nvSpPr>
          <p:cNvPr id="27" name="Text Box 26"/>
          <p:cNvSpPr txBox="1">
            <a:spLocks noChangeArrowheads="1"/>
          </p:cNvSpPr>
          <p:nvPr/>
        </p:nvSpPr>
        <p:spPr bwMode="auto">
          <a:xfrm>
            <a:off x="2362200" y="4139716"/>
            <a:ext cx="83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b="1">
                <a:latin typeface="Times New Roman" pitchFamily="18" charset="0"/>
              </a:rPr>
              <a:t>75</a:t>
            </a:r>
          </a:p>
        </p:txBody>
      </p:sp>
      <p:sp>
        <p:nvSpPr>
          <p:cNvPr id="28" name="Text Box 27"/>
          <p:cNvSpPr txBox="1">
            <a:spLocks noChangeArrowheads="1"/>
          </p:cNvSpPr>
          <p:nvPr/>
        </p:nvSpPr>
        <p:spPr bwMode="auto">
          <a:xfrm>
            <a:off x="5562600" y="4444516"/>
            <a:ext cx="83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b="1">
                <a:latin typeface="Times New Roman" pitchFamily="18" charset="0"/>
              </a:rPr>
              <a:t>75</a:t>
            </a:r>
          </a:p>
        </p:txBody>
      </p:sp>
      <p:sp>
        <p:nvSpPr>
          <p:cNvPr id="29" name="Text Box 28"/>
          <p:cNvSpPr txBox="1">
            <a:spLocks noChangeArrowheads="1"/>
          </p:cNvSpPr>
          <p:nvPr/>
        </p:nvSpPr>
        <p:spPr bwMode="auto">
          <a:xfrm>
            <a:off x="2590800" y="5587516"/>
            <a:ext cx="83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b="1">
                <a:latin typeface="Times New Roman" pitchFamily="18" charset="0"/>
              </a:rPr>
              <a:t>50</a:t>
            </a:r>
          </a:p>
        </p:txBody>
      </p:sp>
      <p:sp>
        <p:nvSpPr>
          <p:cNvPr id="2" name="文本框 1"/>
          <p:cNvSpPr txBox="1"/>
          <p:nvPr/>
        </p:nvSpPr>
        <p:spPr>
          <a:xfrm>
            <a:off x="6264188" y="5949280"/>
            <a:ext cx="1620180" cy="369332"/>
          </a:xfrm>
          <a:prstGeom prst="rect">
            <a:avLst/>
          </a:prstGeom>
          <a:noFill/>
        </p:spPr>
        <p:txBody>
          <a:bodyPr wrap="square" rtlCol="0">
            <a:spAutoFit/>
          </a:bodyPr>
          <a:lstStyle/>
          <a:p>
            <a:r>
              <a:rPr kumimoji="1" lang="zh-CN" altLang="en-US" dirty="0" smtClean="0"/>
              <a:t>总共</a:t>
            </a:r>
            <a:r>
              <a:rPr kumimoji="1" lang="en-US" altLang="zh-CN" dirty="0" smtClean="0"/>
              <a:t>375</a:t>
            </a:r>
            <a:r>
              <a:rPr kumimoji="1" lang="zh-CN" altLang="en-US" dirty="0" smtClean="0"/>
              <a:t> </a:t>
            </a:r>
            <a:r>
              <a:rPr kumimoji="1" lang="en-US" altLang="zh-CN" dirty="0" smtClean="0"/>
              <a:t>Miles</a:t>
            </a:r>
            <a:endParaRPr kumimoji="1" lang="zh-CN" altLang="en-US" dirty="0"/>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ext Box 2"/>
          <p:cNvSpPr txBox="1">
            <a:spLocks noChangeArrowheads="1"/>
          </p:cNvSpPr>
          <p:nvPr/>
        </p:nvSpPr>
        <p:spPr bwMode="auto">
          <a:xfrm>
            <a:off x="1079500" y="260350"/>
            <a:ext cx="7056438"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4400" b="1" dirty="0">
                <a:solidFill>
                  <a:schemeClr val="accent2"/>
                </a:solidFill>
                <a:latin typeface="方正姚体" pitchFamily="2" charset="-122"/>
                <a:ea typeface="方正姚体" pitchFamily="2" charset="-122"/>
              </a:rPr>
              <a:t>状态空间表示方法</a:t>
            </a:r>
          </a:p>
        </p:txBody>
      </p:sp>
      <p:sp>
        <p:nvSpPr>
          <p:cNvPr id="290820" name="Text Box 4"/>
          <p:cNvSpPr txBox="1">
            <a:spLocks noChangeArrowheads="1"/>
          </p:cNvSpPr>
          <p:nvPr/>
        </p:nvSpPr>
        <p:spPr bwMode="ltGray">
          <a:xfrm>
            <a:off x="287524" y="1592796"/>
            <a:ext cx="8316924" cy="4585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457200" indent="-457200" eaLnBrk="1" hangingPunct="1">
              <a:buClr>
                <a:schemeClr val="accent2"/>
              </a:buClr>
              <a:buSzPct val="75000"/>
              <a:buFont typeface="Arial" pitchFamily="34" charset="0"/>
              <a:buChar char="•"/>
            </a:pPr>
            <a:r>
              <a:rPr lang="zh-CN" altLang="en-US" sz="3000" b="1" dirty="0" smtClean="0">
                <a:solidFill>
                  <a:srgbClr val="C00000"/>
                </a:solidFill>
                <a:latin typeface="Times New Roman"/>
                <a:ea typeface="幼圆" pitchFamily="49" charset="-122"/>
                <a:cs typeface="Times New Roman"/>
              </a:rPr>
              <a:t>分枝定界</a:t>
            </a:r>
            <a:r>
              <a:rPr lang="en-US" altLang="zh-CN" sz="3000" b="1" dirty="0" smtClean="0">
                <a:solidFill>
                  <a:srgbClr val="C00000"/>
                </a:solidFill>
                <a:latin typeface="Times New Roman"/>
                <a:ea typeface="幼圆" pitchFamily="49" charset="-122"/>
                <a:cs typeface="Times New Roman"/>
              </a:rPr>
              <a:t>(Branch and Bound)</a:t>
            </a:r>
            <a:r>
              <a:rPr lang="zh-CN" altLang="en-US" sz="3000" b="1" dirty="0" smtClean="0">
                <a:solidFill>
                  <a:srgbClr val="C00000"/>
                </a:solidFill>
                <a:latin typeface="Times New Roman"/>
                <a:ea typeface="幼圆" pitchFamily="49" charset="-122"/>
                <a:cs typeface="Times New Roman"/>
              </a:rPr>
              <a:t>法 </a:t>
            </a:r>
            <a:r>
              <a:rPr lang="en-US" altLang="zh-CN" sz="2800" b="1" dirty="0" smtClean="0">
                <a:solidFill>
                  <a:srgbClr val="C00000"/>
                </a:solidFill>
                <a:latin typeface="Times New Roman"/>
                <a:ea typeface="幼圆" pitchFamily="49" charset="-122"/>
                <a:cs typeface="Times New Roman"/>
              </a:rPr>
              <a:t/>
            </a:r>
            <a:br>
              <a:rPr lang="en-US" altLang="zh-CN" sz="2800" b="1" dirty="0" smtClean="0">
                <a:solidFill>
                  <a:srgbClr val="C00000"/>
                </a:solidFill>
                <a:latin typeface="Times New Roman"/>
                <a:ea typeface="幼圆" pitchFamily="49" charset="-122"/>
                <a:cs typeface="Times New Roman"/>
              </a:rPr>
            </a:br>
            <a:r>
              <a:rPr lang="zh-CN" altLang="en-US" sz="2000" b="1" dirty="0" smtClean="0">
                <a:solidFill>
                  <a:srgbClr val="C00000"/>
                </a:solidFill>
                <a:latin typeface="Times New Roman"/>
                <a:ea typeface="幼圆" pitchFamily="49" charset="-122"/>
                <a:cs typeface="Times New Roman"/>
              </a:rPr>
              <a:t>（</a:t>
            </a:r>
            <a:r>
              <a:rPr lang="en-US" altLang="zh-CN" sz="2000" b="1" dirty="0" smtClean="0">
                <a:solidFill>
                  <a:srgbClr val="C00000"/>
                </a:solidFill>
                <a:latin typeface="Times New Roman"/>
                <a:ea typeface="幼圆" pitchFamily="49" charset="-122"/>
                <a:cs typeface="Times New Roman"/>
              </a:rPr>
              <a:t>Horowitz</a:t>
            </a:r>
            <a:r>
              <a:rPr lang="zh-CN" altLang="en-US" sz="2000" b="1" dirty="0" smtClean="0">
                <a:solidFill>
                  <a:srgbClr val="C00000"/>
                </a:solidFill>
                <a:latin typeface="Times New Roman"/>
                <a:ea typeface="幼圆" pitchFamily="49" charset="-122"/>
                <a:cs typeface="Times New Roman"/>
              </a:rPr>
              <a:t> </a:t>
            </a:r>
            <a:r>
              <a:rPr lang="en-US" altLang="zh-CN" sz="2000" b="1" dirty="0" smtClean="0">
                <a:solidFill>
                  <a:srgbClr val="C00000"/>
                </a:solidFill>
                <a:latin typeface="Times New Roman"/>
                <a:ea typeface="幼圆" pitchFamily="49" charset="-122"/>
                <a:cs typeface="Times New Roman"/>
              </a:rPr>
              <a:t>&amp;</a:t>
            </a:r>
            <a:r>
              <a:rPr lang="zh-CN" altLang="en-US" sz="2000" b="1" dirty="0" smtClean="0">
                <a:solidFill>
                  <a:srgbClr val="C00000"/>
                </a:solidFill>
                <a:latin typeface="Times New Roman"/>
                <a:ea typeface="幼圆" pitchFamily="49" charset="-122"/>
                <a:cs typeface="Times New Roman"/>
              </a:rPr>
              <a:t> </a:t>
            </a:r>
            <a:r>
              <a:rPr lang="en-US" altLang="zh-CN" sz="2000" b="1" dirty="0" err="1" smtClean="0">
                <a:solidFill>
                  <a:srgbClr val="C00000"/>
                </a:solidFill>
                <a:latin typeface="Times New Roman"/>
                <a:ea typeface="幼圆" pitchFamily="49" charset="-122"/>
                <a:cs typeface="Times New Roman"/>
              </a:rPr>
              <a:t>Sahni</a:t>
            </a:r>
            <a:r>
              <a:rPr lang="en-US" altLang="zh-CN" sz="2000" b="1" dirty="0" smtClean="0">
                <a:solidFill>
                  <a:srgbClr val="C00000"/>
                </a:solidFill>
                <a:latin typeface="Times New Roman"/>
                <a:ea typeface="幼圆" pitchFamily="49" charset="-122"/>
                <a:cs typeface="Times New Roman"/>
              </a:rPr>
              <a:t>,</a:t>
            </a:r>
            <a:r>
              <a:rPr lang="zh-CN" altLang="en-US" sz="2000" b="1" dirty="0" smtClean="0">
                <a:solidFill>
                  <a:srgbClr val="C00000"/>
                </a:solidFill>
                <a:latin typeface="Times New Roman"/>
                <a:ea typeface="幼圆" pitchFamily="49" charset="-122"/>
                <a:cs typeface="Times New Roman"/>
              </a:rPr>
              <a:t> </a:t>
            </a:r>
            <a:r>
              <a:rPr lang="en-US" altLang="zh-CN" sz="2000" b="1" dirty="0" smtClean="0">
                <a:solidFill>
                  <a:srgbClr val="C00000"/>
                </a:solidFill>
                <a:latin typeface="Times New Roman"/>
                <a:ea typeface="幼圆" pitchFamily="49" charset="-122"/>
                <a:cs typeface="Times New Roman"/>
              </a:rPr>
              <a:t>1978</a:t>
            </a:r>
            <a:r>
              <a:rPr lang="zh-CN" altLang="en-US" sz="2000" b="1" dirty="0" smtClean="0">
                <a:solidFill>
                  <a:srgbClr val="C00000"/>
                </a:solidFill>
                <a:latin typeface="Times New Roman"/>
                <a:ea typeface="幼圆" pitchFamily="49" charset="-122"/>
                <a:cs typeface="Times New Roman"/>
              </a:rPr>
              <a:t>）</a:t>
            </a:r>
            <a:endParaRPr lang="en-US" altLang="zh-CN" sz="2000" b="1" dirty="0" smtClean="0">
              <a:solidFill>
                <a:srgbClr val="C00000"/>
              </a:solidFill>
              <a:latin typeface="Times New Roman"/>
              <a:ea typeface="幼圆" pitchFamily="49" charset="-122"/>
              <a:cs typeface="Times New Roman"/>
            </a:endParaRPr>
          </a:p>
          <a:p>
            <a:pPr marL="457200" indent="-457200" eaLnBrk="1" hangingPunct="1">
              <a:buClr>
                <a:schemeClr val="accent2"/>
              </a:buClr>
              <a:buSzPct val="75000"/>
              <a:buFont typeface="Arial" pitchFamily="34" charset="0"/>
              <a:buChar char="•"/>
            </a:pPr>
            <a:endParaRPr lang="zh-CN" altLang="en-US" sz="2000" b="1" dirty="0">
              <a:solidFill>
                <a:srgbClr val="C00000"/>
              </a:solidFill>
              <a:latin typeface="Times New Roman"/>
              <a:ea typeface="幼圆" pitchFamily="49" charset="-122"/>
              <a:cs typeface="Times New Roman"/>
            </a:endParaRPr>
          </a:p>
          <a:p>
            <a:pPr marL="457200" lvl="1" indent="0" eaLnBrk="1" hangingPunct="1">
              <a:spcBef>
                <a:spcPct val="50000"/>
              </a:spcBef>
            </a:pPr>
            <a:r>
              <a:rPr lang="zh-CN" altLang="en-US" sz="2600" b="1" dirty="0" smtClean="0">
                <a:solidFill>
                  <a:srgbClr val="3333FF"/>
                </a:solidFill>
                <a:latin typeface="Times New Roman"/>
                <a:ea typeface="幼圆" pitchFamily="49" charset="-122"/>
                <a:cs typeface="Times New Roman"/>
              </a:rPr>
              <a:t>回路</a:t>
            </a:r>
            <a:r>
              <a:rPr lang="zh-CN" altLang="en-US" sz="2600" b="1" dirty="0">
                <a:solidFill>
                  <a:srgbClr val="3333FF"/>
                </a:solidFill>
                <a:latin typeface="Times New Roman"/>
                <a:ea typeface="幼圆" pitchFamily="49" charset="-122"/>
                <a:cs typeface="Times New Roman"/>
              </a:rPr>
              <a:t>的开销作为界限，以检验以后的侯选路径。每次加入一条路径，如果发现扩展它的最好结果的开销比界限值大，就不再沿着这条路径的方向继续搜索</a:t>
            </a:r>
            <a:r>
              <a:rPr lang="zh-CN" altLang="en-US" sz="2600" b="1" dirty="0" smtClean="0">
                <a:solidFill>
                  <a:srgbClr val="3333FF"/>
                </a:solidFill>
                <a:latin typeface="Times New Roman"/>
                <a:ea typeface="幼圆" pitchFamily="49" charset="-122"/>
                <a:cs typeface="Times New Roman"/>
              </a:rPr>
              <a:t>。</a:t>
            </a:r>
            <a:endParaRPr lang="en-US" altLang="zh-CN" sz="2600" b="1" dirty="0" smtClean="0">
              <a:solidFill>
                <a:srgbClr val="3333FF"/>
              </a:solidFill>
              <a:latin typeface="Times New Roman"/>
              <a:ea typeface="幼圆" pitchFamily="49" charset="-122"/>
              <a:cs typeface="Times New Roman"/>
            </a:endParaRPr>
          </a:p>
          <a:p>
            <a:pPr marL="457200" lvl="1" indent="0" eaLnBrk="1" hangingPunct="1">
              <a:spcBef>
                <a:spcPct val="50000"/>
              </a:spcBef>
            </a:pPr>
            <a:endParaRPr lang="en-US" altLang="zh-CN" sz="2600" b="1" dirty="0">
              <a:solidFill>
                <a:srgbClr val="3333FF"/>
              </a:solidFill>
              <a:latin typeface="Times New Roman"/>
              <a:ea typeface="幼圆" pitchFamily="49" charset="-122"/>
              <a:cs typeface="Times New Roman"/>
            </a:endParaRPr>
          </a:p>
          <a:p>
            <a:pPr marL="457200" lvl="1" indent="0" eaLnBrk="1" hangingPunct="1">
              <a:spcBef>
                <a:spcPct val="50000"/>
              </a:spcBef>
            </a:pPr>
            <a:r>
              <a:rPr lang="zh-CN" altLang="en-US" sz="2600" b="1" dirty="0" smtClean="0">
                <a:solidFill>
                  <a:srgbClr val="3333FF"/>
                </a:solidFill>
                <a:latin typeface="Times New Roman"/>
                <a:ea typeface="幼圆" pitchFamily="49" charset="-122"/>
                <a:cs typeface="Times New Roman"/>
              </a:rPr>
              <a:t>其复杂度为</a:t>
            </a:r>
            <a:r>
              <a:rPr lang="en-US" altLang="zh-CN" sz="2600" b="1" dirty="0" smtClean="0">
                <a:solidFill>
                  <a:srgbClr val="3333FF"/>
                </a:solidFill>
                <a:latin typeface="Times New Roman"/>
                <a:ea typeface="幼圆" pitchFamily="49" charset="-122"/>
                <a:cs typeface="Times New Roman"/>
              </a:rPr>
              <a:t>1.26</a:t>
            </a:r>
            <a:r>
              <a:rPr lang="en-US" altLang="zh-CN" sz="2600" b="1" baseline="30000" dirty="0" smtClean="0">
                <a:solidFill>
                  <a:srgbClr val="3333FF"/>
                </a:solidFill>
                <a:latin typeface="Times New Roman"/>
                <a:ea typeface="幼圆" pitchFamily="49" charset="-122"/>
                <a:cs typeface="Times New Roman"/>
              </a:rPr>
              <a:t>N</a:t>
            </a:r>
            <a:r>
              <a:rPr lang="zh-CN" altLang="en-US" sz="2600" b="1" dirty="0" smtClean="0">
                <a:solidFill>
                  <a:srgbClr val="3333FF"/>
                </a:solidFill>
                <a:latin typeface="Times New Roman"/>
                <a:ea typeface="幼圆" pitchFamily="49" charset="-122"/>
                <a:cs typeface="Times New Roman"/>
              </a:rPr>
              <a:t>，较</a:t>
            </a:r>
            <a:r>
              <a:rPr lang="en-US" altLang="zh-CN" sz="2600" b="1" dirty="0" smtClean="0">
                <a:solidFill>
                  <a:srgbClr val="3333FF"/>
                </a:solidFill>
                <a:latin typeface="Times New Roman"/>
                <a:ea typeface="幼圆" pitchFamily="49" charset="-122"/>
                <a:cs typeface="Times New Roman"/>
              </a:rPr>
              <a:t>N!</a:t>
            </a:r>
            <a:r>
              <a:rPr lang="zh-CN" altLang="en-US" sz="2600" b="1" dirty="0" smtClean="0">
                <a:solidFill>
                  <a:srgbClr val="3333FF"/>
                </a:solidFill>
                <a:latin typeface="Times New Roman"/>
                <a:ea typeface="幼圆" pitchFamily="49" charset="-122"/>
                <a:cs typeface="Times New Roman"/>
              </a:rPr>
              <a:t>有所降低，但仍为指数级</a:t>
            </a:r>
            <a:endParaRPr lang="zh-CN" altLang="en-US" sz="2600" b="1" dirty="0">
              <a:solidFill>
                <a:srgbClr val="3333FF"/>
              </a:solidFill>
              <a:latin typeface="Times New Roman"/>
              <a:ea typeface="幼圆" pitchFamily="49" charset="-122"/>
              <a:cs typeface="Times New Roman"/>
            </a:endParaRPr>
          </a:p>
          <a:p>
            <a:pPr>
              <a:spcBef>
                <a:spcPct val="50000"/>
              </a:spcBef>
              <a:buClr>
                <a:srgbClr val="B2B2B2"/>
              </a:buClr>
              <a:buSzPct val="75000"/>
              <a:buFont typeface="Wingdings" pitchFamily="2" charset="2"/>
              <a:buNone/>
            </a:pPr>
            <a:endParaRPr lang="en-US" altLang="zh-CN" sz="2800" b="1" dirty="0">
              <a:solidFill>
                <a:srgbClr val="000000"/>
              </a:solidFill>
              <a:latin typeface="Times New Roman"/>
              <a:cs typeface="Times New Roman"/>
            </a:endParaRPr>
          </a:p>
        </p:txBody>
      </p:sp>
    </p:spTree>
    <p:extLst>
      <p:ext uri="{BB962C8B-B14F-4D97-AF65-F5344CB8AC3E}">
        <p14:creationId xmlns:p14="http://schemas.microsoft.com/office/powerpoint/2010/main" val="939458688"/>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灯片编号占位符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fld id="{B03CFCC9-43DA-4365-8D3F-38ADD4CA06D7}" type="slidenum">
              <a:rPr lang="en-US" altLang="zh-CN" smtClean="0"/>
              <a:pPr eaLnBrk="1" hangingPunct="1"/>
              <a:t>36</a:t>
            </a:fld>
            <a:endParaRPr lang="en-US" altLang="zh-CN" smtClean="0"/>
          </a:p>
        </p:txBody>
      </p:sp>
      <p:sp>
        <p:nvSpPr>
          <p:cNvPr id="35843" name="Text Box 4"/>
          <p:cNvSpPr txBox="1">
            <a:spLocks noChangeArrowheads="1"/>
          </p:cNvSpPr>
          <p:nvPr/>
        </p:nvSpPr>
        <p:spPr bwMode="auto">
          <a:xfrm>
            <a:off x="250825" y="1196975"/>
            <a:ext cx="8677275" cy="152811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342900" indent="-342900" eaLnBrk="1" hangingPunct="1">
              <a:spcBef>
                <a:spcPct val="15000"/>
              </a:spcBef>
              <a:buFont typeface="Arial" pitchFamily="34" charset="0"/>
              <a:buChar char="•"/>
            </a:pPr>
            <a:r>
              <a:rPr kumimoji="1" lang="zh-CN" altLang="en-US" sz="2200" b="1" dirty="0">
                <a:solidFill>
                  <a:srgbClr val="A50021"/>
                </a:solidFill>
                <a:latin typeface="幼圆" pitchFamily="49" charset="-122"/>
                <a:ea typeface="幼圆" pitchFamily="49" charset="-122"/>
              </a:rPr>
              <a:t>基本思想</a:t>
            </a:r>
          </a:p>
          <a:p>
            <a:pPr marL="800100" lvl="1" indent="-342900" eaLnBrk="1" hangingPunct="1">
              <a:spcBef>
                <a:spcPct val="15000"/>
              </a:spcBef>
              <a:buFont typeface="Arial" pitchFamily="34" charset="0"/>
              <a:buChar char="•"/>
            </a:pPr>
            <a:r>
              <a:rPr kumimoji="1" lang="zh-CN" altLang="en-US" sz="2200" b="1" dirty="0" smtClean="0">
                <a:solidFill>
                  <a:srgbClr val="3333FF"/>
                </a:solidFill>
                <a:latin typeface="幼圆" pitchFamily="49" charset="-122"/>
                <a:ea typeface="幼圆" pitchFamily="49" charset="-122"/>
              </a:rPr>
              <a:t>当</a:t>
            </a:r>
            <a:r>
              <a:rPr kumimoji="1" lang="zh-CN" altLang="en-US" sz="2200" b="1" dirty="0">
                <a:solidFill>
                  <a:srgbClr val="3333FF"/>
                </a:solidFill>
                <a:latin typeface="幼圆" pitchFamily="49" charset="-122"/>
                <a:ea typeface="幼圆" pitchFamily="49" charset="-122"/>
              </a:rPr>
              <a:t>一问题较复杂时，可通过分解或变换，将其转化为一系列较简单的子问题，然后通过对这些子问题的求解来实现对原问题的求解</a:t>
            </a:r>
            <a:r>
              <a:rPr kumimoji="1" lang="zh-CN" altLang="en-US" sz="2200" b="1" dirty="0">
                <a:latin typeface="幼圆" pitchFamily="49" charset="-122"/>
                <a:ea typeface="幼圆" pitchFamily="49" charset="-122"/>
              </a:rPr>
              <a:t>。</a:t>
            </a:r>
            <a:r>
              <a:rPr kumimoji="1" lang="zh-CN" altLang="en-US" sz="2400" dirty="0">
                <a:latin typeface="幼圆" pitchFamily="49" charset="-122"/>
                <a:ea typeface="幼圆" pitchFamily="49" charset="-122"/>
              </a:rPr>
              <a:t> </a:t>
            </a:r>
          </a:p>
        </p:txBody>
      </p:sp>
      <p:sp>
        <p:nvSpPr>
          <p:cNvPr id="35844" name="Text Box 7"/>
          <p:cNvSpPr txBox="1">
            <a:spLocks noChangeArrowheads="1"/>
          </p:cNvSpPr>
          <p:nvPr/>
        </p:nvSpPr>
        <p:spPr bwMode="auto">
          <a:xfrm>
            <a:off x="250825" y="2708275"/>
            <a:ext cx="8677275" cy="401802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342900" indent="-342900" eaLnBrk="1" hangingPunct="1">
              <a:spcBef>
                <a:spcPct val="15000"/>
              </a:spcBef>
              <a:buFont typeface="Arial" pitchFamily="34" charset="0"/>
              <a:buChar char="•"/>
            </a:pPr>
            <a:r>
              <a:rPr kumimoji="1" lang="zh-CN" altLang="en-US" sz="2200" b="1" dirty="0">
                <a:solidFill>
                  <a:srgbClr val="A50021"/>
                </a:solidFill>
                <a:latin typeface="幼圆" pitchFamily="49" charset="-122"/>
                <a:ea typeface="幼圆" pitchFamily="49" charset="-122"/>
              </a:rPr>
              <a:t>分解  </a:t>
            </a:r>
          </a:p>
          <a:p>
            <a:pPr lvl="1" eaLnBrk="1" hangingPunct="1">
              <a:spcBef>
                <a:spcPts val="1200"/>
              </a:spcBef>
            </a:pPr>
            <a:r>
              <a:rPr kumimoji="1" lang="zh-CN" altLang="en-US" sz="2000" dirty="0" smtClean="0">
                <a:latin typeface="仿宋_GB2312" pitchFamily="49" charset="-122"/>
                <a:ea typeface="仿宋_GB2312" pitchFamily="49" charset="-122"/>
              </a:rPr>
              <a:t>  如果</a:t>
            </a:r>
            <a:r>
              <a:rPr kumimoji="1" lang="zh-CN" altLang="en-US" sz="2000" dirty="0">
                <a:latin typeface="仿宋_GB2312" pitchFamily="49" charset="-122"/>
                <a:ea typeface="仿宋_GB2312" pitchFamily="49" charset="-122"/>
              </a:rPr>
              <a:t>一个问题</a:t>
            </a:r>
            <a:r>
              <a:rPr kumimoji="1" lang="en-US" altLang="zh-CN" sz="2000" dirty="0">
                <a:latin typeface="仿宋_GB2312" pitchFamily="49" charset="-122"/>
                <a:ea typeface="仿宋_GB2312" pitchFamily="49" charset="-122"/>
              </a:rPr>
              <a:t>P</a:t>
            </a:r>
            <a:r>
              <a:rPr kumimoji="1" lang="zh-CN" altLang="en-US" sz="2000" dirty="0">
                <a:latin typeface="仿宋_GB2312" pitchFamily="49" charset="-122"/>
                <a:ea typeface="仿宋_GB2312" pitchFamily="49" charset="-122"/>
              </a:rPr>
              <a:t>可以归约为一组子问题</a:t>
            </a:r>
            <a:r>
              <a:rPr kumimoji="1" lang="en-US" altLang="zh-CN" sz="2000" dirty="0">
                <a:latin typeface="仿宋_GB2312" pitchFamily="49" charset="-122"/>
                <a:ea typeface="仿宋_GB2312" pitchFamily="49" charset="-122"/>
              </a:rPr>
              <a:t>P</a:t>
            </a:r>
            <a:r>
              <a:rPr kumimoji="1" lang="en-US" altLang="zh-CN" sz="2000" baseline="-25000" dirty="0">
                <a:latin typeface="仿宋_GB2312" pitchFamily="49" charset="-122"/>
                <a:ea typeface="仿宋_GB2312" pitchFamily="49" charset="-122"/>
              </a:rPr>
              <a:t>1</a:t>
            </a:r>
            <a:r>
              <a:rPr kumimoji="1" lang="en-US" altLang="zh-CN" sz="2000" dirty="0">
                <a:latin typeface="仿宋_GB2312" pitchFamily="49" charset="-122"/>
                <a:ea typeface="仿宋_GB2312" pitchFamily="49" charset="-122"/>
              </a:rPr>
              <a:t>,P</a:t>
            </a:r>
            <a:r>
              <a:rPr kumimoji="1" lang="en-US" altLang="zh-CN" sz="2000" baseline="-25000" dirty="0">
                <a:latin typeface="仿宋_GB2312" pitchFamily="49" charset="-122"/>
                <a:ea typeface="仿宋_GB2312" pitchFamily="49" charset="-122"/>
              </a:rPr>
              <a:t>2</a:t>
            </a:r>
            <a:r>
              <a:rPr kumimoji="1" lang="en-US" altLang="zh-CN" sz="2000" dirty="0">
                <a:latin typeface="仿宋_GB2312" pitchFamily="49" charset="-122"/>
                <a:ea typeface="仿宋_GB2312" pitchFamily="49" charset="-122"/>
              </a:rPr>
              <a:t>,…,</a:t>
            </a:r>
            <a:r>
              <a:rPr kumimoji="1" lang="en-US" altLang="zh-CN" sz="2000" dirty="0" err="1">
                <a:latin typeface="仿宋_GB2312" pitchFamily="49" charset="-122"/>
                <a:ea typeface="仿宋_GB2312" pitchFamily="49" charset="-122"/>
              </a:rPr>
              <a:t>P</a:t>
            </a:r>
            <a:r>
              <a:rPr kumimoji="1" lang="en-US" altLang="zh-CN" sz="2000" baseline="-25000" dirty="0" err="1">
                <a:latin typeface="仿宋_GB2312" pitchFamily="49" charset="-122"/>
                <a:ea typeface="仿宋_GB2312" pitchFamily="49" charset="-122"/>
              </a:rPr>
              <a:t>n</a:t>
            </a:r>
            <a:r>
              <a:rPr kumimoji="1" lang="zh-CN" altLang="en-US" sz="2000" dirty="0">
                <a:latin typeface="仿宋_GB2312" pitchFamily="49" charset="-122"/>
                <a:ea typeface="仿宋_GB2312" pitchFamily="49" charset="-122"/>
              </a:rPr>
              <a:t>，并且只有当所有子问题</a:t>
            </a:r>
            <a:r>
              <a:rPr kumimoji="1" lang="en-US" altLang="zh-CN" sz="2000" dirty="0">
                <a:latin typeface="仿宋_GB2312" pitchFamily="49" charset="-122"/>
                <a:ea typeface="仿宋_GB2312" pitchFamily="49" charset="-122"/>
              </a:rPr>
              <a:t>P</a:t>
            </a:r>
            <a:r>
              <a:rPr kumimoji="1" lang="en-US" altLang="zh-CN" sz="2000" baseline="-25000" dirty="0">
                <a:latin typeface="仿宋_GB2312" pitchFamily="49" charset="-122"/>
                <a:ea typeface="仿宋_GB2312" pitchFamily="49" charset="-122"/>
              </a:rPr>
              <a:t>i</a:t>
            </a:r>
            <a:r>
              <a:rPr kumimoji="1" lang="zh-CN" altLang="en-US" sz="2000" dirty="0">
                <a:latin typeface="仿宋_GB2312" pitchFamily="49" charset="-122"/>
                <a:ea typeface="仿宋_GB2312" pitchFamily="49" charset="-122"/>
              </a:rPr>
              <a:t>都有解时原问题</a:t>
            </a:r>
            <a:r>
              <a:rPr kumimoji="1" lang="en-US" altLang="zh-CN" sz="2000" dirty="0">
                <a:latin typeface="仿宋_GB2312" pitchFamily="49" charset="-122"/>
                <a:ea typeface="仿宋_GB2312" pitchFamily="49" charset="-122"/>
              </a:rPr>
              <a:t>P</a:t>
            </a:r>
            <a:r>
              <a:rPr kumimoji="1" lang="zh-CN" altLang="en-US" sz="2000" dirty="0">
                <a:latin typeface="仿宋_GB2312" pitchFamily="49" charset="-122"/>
                <a:ea typeface="仿宋_GB2312" pitchFamily="49" charset="-122"/>
              </a:rPr>
              <a:t>才有解，任何一个子问题</a:t>
            </a:r>
            <a:r>
              <a:rPr kumimoji="1" lang="en-US" altLang="zh-CN" sz="2000" dirty="0">
                <a:latin typeface="仿宋_GB2312" pitchFamily="49" charset="-122"/>
                <a:ea typeface="仿宋_GB2312" pitchFamily="49" charset="-122"/>
              </a:rPr>
              <a:t>P</a:t>
            </a:r>
            <a:r>
              <a:rPr kumimoji="1" lang="en-US" altLang="zh-CN" sz="2000" baseline="-25000" dirty="0">
                <a:latin typeface="仿宋_GB2312" pitchFamily="49" charset="-122"/>
                <a:ea typeface="仿宋_GB2312" pitchFamily="49" charset="-122"/>
              </a:rPr>
              <a:t>i</a:t>
            </a:r>
            <a:r>
              <a:rPr kumimoji="1" lang="zh-CN" altLang="en-US" sz="2000" dirty="0">
                <a:latin typeface="仿宋_GB2312" pitchFamily="49" charset="-122"/>
                <a:ea typeface="仿宋_GB2312" pitchFamily="49" charset="-122"/>
              </a:rPr>
              <a:t>无解都会导致原问题</a:t>
            </a:r>
            <a:r>
              <a:rPr kumimoji="1" lang="en-US" altLang="zh-CN" sz="2000" dirty="0">
                <a:latin typeface="仿宋_GB2312" pitchFamily="49" charset="-122"/>
                <a:ea typeface="仿宋_GB2312" pitchFamily="49" charset="-122"/>
              </a:rPr>
              <a:t>P</a:t>
            </a:r>
            <a:r>
              <a:rPr kumimoji="1" lang="zh-CN" altLang="en-US" sz="2000" dirty="0">
                <a:latin typeface="仿宋_GB2312" pitchFamily="49" charset="-122"/>
                <a:ea typeface="仿宋_GB2312" pitchFamily="49" charset="-122"/>
              </a:rPr>
              <a:t>无解，则称此种归约为问题的分解。</a:t>
            </a:r>
          </a:p>
          <a:p>
            <a:pPr lvl="1" eaLnBrk="1" hangingPunct="1">
              <a:spcBef>
                <a:spcPts val="1200"/>
              </a:spcBef>
            </a:pPr>
            <a:r>
              <a:rPr kumimoji="1" lang="zh-CN" altLang="en-US" sz="2000" dirty="0">
                <a:latin typeface="仿宋_GB2312" pitchFamily="49" charset="-122"/>
                <a:ea typeface="仿宋_GB2312" pitchFamily="49" charset="-122"/>
              </a:rPr>
              <a:t>  即分解所得到的</a:t>
            </a:r>
            <a:r>
              <a:rPr kumimoji="1" lang="zh-CN" altLang="en-US" sz="2000" b="1" dirty="0">
                <a:solidFill>
                  <a:srgbClr val="3333FF"/>
                </a:solidFill>
                <a:latin typeface="仿宋_GB2312" pitchFamily="49" charset="-122"/>
                <a:ea typeface="仿宋_GB2312" pitchFamily="49" charset="-122"/>
              </a:rPr>
              <a:t>子问题的“与”与原问题</a:t>
            </a:r>
            <a:r>
              <a:rPr kumimoji="1" lang="en-US" altLang="zh-CN" sz="2000" b="1" dirty="0">
                <a:solidFill>
                  <a:srgbClr val="3333FF"/>
                </a:solidFill>
                <a:latin typeface="仿宋_GB2312" pitchFamily="49" charset="-122"/>
                <a:ea typeface="仿宋_GB2312" pitchFamily="49" charset="-122"/>
              </a:rPr>
              <a:t>P</a:t>
            </a:r>
            <a:r>
              <a:rPr kumimoji="1" lang="zh-CN" altLang="en-US" sz="2000" b="1" dirty="0">
                <a:solidFill>
                  <a:srgbClr val="3333FF"/>
                </a:solidFill>
                <a:latin typeface="仿宋_GB2312" pitchFamily="49" charset="-122"/>
                <a:ea typeface="仿宋_GB2312" pitchFamily="49" charset="-122"/>
              </a:rPr>
              <a:t>等价</a:t>
            </a:r>
            <a:r>
              <a:rPr kumimoji="1" lang="zh-CN" altLang="en-US" sz="2000" dirty="0" smtClean="0">
                <a:latin typeface="仿宋_GB2312" pitchFamily="49" charset="-122"/>
                <a:ea typeface="仿宋_GB2312" pitchFamily="49" charset="-122"/>
              </a:rPr>
              <a:t>。</a:t>
            </a:r>
            <a:endParaRPr kumimoji="1" lang="en-US" altLang="zh-CN" sz="2000" dirty="0" smtClean="0">
              <a:latin typeface="仿宋_GB2312" pitchFamily="49" charset="-122"/>
              <a:ea typeface="仿宋_GB2312" pitchFamily="49" charset="-122"/>
            </a:endParaRPr>
          </a:p>
          <a:p>
            <a:pPr eaLnBrk="1" hangingPunct="1">
              <a:spcBef>
                <a:spcPct val="15000"/>
              </a:spcBef>
            </a:pPr>
            <a:endParaRPr kumimoji="1" lang="zh-CN" altLang="en-US" sz="1000" b="1" dirty="0">
              <a:latin typeface="幼圆" pitchFamily="49" charset="-122"/>
              <a:ea typeface="幼圆" pitchFamily="49" charset="-122"/>
            </a:endParaRPr>
          </a:p>
          <a:p>
            <a:pPr marL="342900" indent="-342900" eaLnBrk="1" hangingPunct="1">
              <a:spcBef>
                <a:spcPct val="15000"/>
              </a:spcBef>
              <a:buFont typeface="Arial" pitchFamily="34" charset="0"/>
              <a:buChar char="•"/>
            </a:pPr>
            <a:r>
              <a:rPr kumimoji="1" lang="zh-CN" altLang="en-US" sz="2200" b="1" dirty="0">
                <a:solidFill>
                  <a:srgbClr val="A50021"/>
                </a:solidFill>
                <a:latin typeface="幼圆" pitchFamily="49" charset="-122"/>
                <a:ea typeface="幼圆" pitchFamily="49" charset="-122"/>
              </a:rPr>
              <a:t>等价变换</a:t>
            </a:r>
          </a:p>
          <a:p>
            <a:pPr lvl="1" eaLnBrk="1" hangingPunct="1">
              <a:spcBef>
                <a:spcPct val="15000"/>
              </a:spcBef>
            </a:pPr>
            <a:r>
              <a:rPr kumimoji="1" lang="zh-CN" altLang="en-US" sz="2000" dirty="0" smtClean="0">
                <a:latin typeface="仿宋_GB2312" pitchFamily="49" charset="-122"/>
                <a:ea typeface="仿宋_GB2312" pitchFamily="49" charset="-122"/>
              </a:rPr>
              <a:t>  如果</a:t>
            </a:r>
            <a:r>
              <a:rPr kumimoji="1" lang="zh-CN" altLang="en-US" sz="2000" dirty="0">
                <a:latin typeface="仿宋_GB2312" pitchFamily="49" charset="-122"/>
                <a:ea typeface="仿宋_GB2312" pitchFamily="49" charset="-122"/>
              </a:rPr>
              <a:t>一个问题</a:t>
            </a:r>
            <a:r>
              <a:rPr kumimoji="1" lang="en-US" altLang="zh-CN" sz="2000" dirty="0">
                <a:latin typeface="仿宋_GB2312" pitchFamily="49" charset="-122"/>
                <a:ea typeface="仿宋_GB2312" pitchFamily="49" charset="-122"/>
              </a:rPr>
              <a:t>P</a:t>
            </a:r>
            <a:r>
              <a:rPr kumimoji="1" lang="zh-CN" altLang="en-US" sz="2000" dirty="0">
                <a:latin typeface="仿宋_GB2312" pitchFamily="49" charset="-122"/>
                <a:ea typeface="仿宋_GB2312" pitchFamily="49" charset="-122"/>
              </a:rPr>
              <a:t>可以归约为一组子问题</a:t>
            </a:r>
            <a:r>
              <a:rPr kumimoji="1" lang="en-US" altLang="zh-CN" sz="2000" dirty="0">
                <a:latin typeface="仿宋_GB2312" pitchFamily="49" charset="-122"/>
                <a:ea typeface="仿宋_GB2312" pitchFamily="49" charset="-122"/>
              </a:rPr>
              <a:t>P1,P2,…,</a:t>
            </a:r>
            <a:r>
              <a:rPr kumimoji="1" lang="en-US" altLang="zh-CN" sz="2000" dirty="0" err="1">
                <a:latin typeface="仿宋_GB2312" pitchFamily="49" charset="-122"/>
                <a:ea typeface="仿宋_GB2312" pitchFamily="49" charset="-122"/>
              </a:rPr>
              <a:t>Pn</a:t>
            </a:r>
            <a:r>
              <a:rPr kumimoji="1" lang="zh-CN" altLang="en-US" sz="2000" dirty="0">
                <a:latin typeface="仿宋_GB2312" pitchFamily="49" charset="-122"/>
                <a:ea typeface="仿宋_GB2312" pitchFamily="49" charset="-122"/>
              </a:rPr>
              <a:t>，并且子问题</a:t>
            </a:r>
            <a:r>
              <a:rPr kumimoji="1" lang="en-US" altLang="zh-CN" sz="2000" dirty="0">
                <a:latin typeface="仿宋_GB2312" pitchFamily="49" charset="-122"/>
                <a:ea typeface="仿宋_GB2312" pitchFamily="49" charset="-122"/>
              </a:rPr>
              <a:t>Pi</a:t>
            </a:r>
            <a:r>
              <a:rPr kumimoji="1" lang="zh-CN" altLang="en-US" sz="2000" dirty="0">
                <a:latin typeface="仿宋_GB2312" pitchFamily="49" charset="-122"/>
                <a:ea typeface="仿宋_GB2312" pitchFamily="49" charset="-122"/>
              </a:rPr>
              <a:t>中只要有一个有解则原问题</a:t>
            </a:r>
            <a:r>
              <a:rPr kumimoji="1" lang="en-US" altLang="zh-CN" sz="2000" dirty="0">
                <a:latin typeface="仿宋_GB2312" pitchFamily="49" charset="-122"/>
                <a:ea typeface="仿宋_GB2312" pitchFamily="49" charset="-122"/>
              </a:rPr>
              <a:t>P</a:t>
            </a:r>
            <a:r>
              <a:rPr kumimoji="1" lang="zh-CN" altLang="en-US" sz="2000" dirty="0">
                <a:latin typeface="仿宋_GB2312" pitchFamily="49" charset="-122"/>
                <a:ea typeface="仿宋_GB2312" pitchFamily="49" charset="-122"/>
              </a:rPr>
              <a:t>就有解，只有当所有子问题</a:t>
            </a:r>
            <a:r>
              <a:rPr kumimoji="1" lang="en-US" altLang="zh-CN" sz="2000" dirty="0">
                <a:latin typeface="仿宋_GB2312" pitchFamily="49" charset="-122"/>
                <a:ea typeface="仿宋_GB2312" pitchFamily="49" charset="-122"/>
              </a:rPr>
              <a:t>Pi</a:t>
            </a:r>
            <a:r>
              <a:rPr kumimoji="1" lang="zh-CN" altLang="en-US" sz="2000" dirty="0">
                <a:latin typeface="仿宋_GB2312" pitchFamily="49" charset="-122"/>
                <a:ea typeface="仿宋_GB2312" pitchFamily="49" charset="-122"/>
              </a:rPr>
              <a:t>都无解时原问题</a:t>
            </a:r>
            <a:r>
              <a:rPr kumimoji="1" lang="en-US" altLang="zh-CN" sz="2000" dirty="0">
                <a:latin typeface="仿宋_GB2312" pitchFamily="49" charset="-122"/>
                <a:ea typeface="仿宋_GB2312" pitchFamily="49" charset="-122"/>
              </a:rPr>
              <a:t>P</a:t>
            </a:r>
            <a:r>
              <a:rPr kumimoji="1" lang="zh-CN" altLang="en-US" sz="2000" dirty="0">
                <a:latin typeface="仿宋_GB2312" pitchFamily="49" charset="-122"/>
                <a:ea typeface="仿宋_GB2312" pitchFamily="49" charset="-122"/>
              </a:rPr>
              <a:t>才无解，称此种归约为问题的等价变换，简称变换。</a:t>
            </a:r>
          </a:p>
          <a:p>
            <a:pPr lvl="1" eaLnBrk="1" hangingPunct="1">
              <a:spcBef>
                <a:spcPct val="15000"/>
              </a:spcBef>
            </a:pPr>
            <a:r>
              <a:rPr kumimoji="1" lang="zh-CN" altLang="en-US" sz="2000" dirty="0" smtClean="0">
                <a:latin typeface="仿宋_GB2312" pitchFamily="49" charset="-122"/>
                <a:ea typeface="仿宋_GB2312" pitchFamily="49" charset="-122"/>
              </a:rPr>
              <a:t>  即</a:t>
            </a:r>
            <a:r>
              <a:rPr kumimoji="1" lang="zh-CN" altLang="en-US" sz="2000" dirty="0">
                <a:latin typeface="仿宋_GB2312" pitchFamily="49" charset="-122"/>
                <a:ea typeface="仿宋_GB2312" pitchFamily="49" charset="-122"/>
              </a:rPr>
              <a:t>变换所得到的</a:t>
            </a:r>
            <a:r>
              <a:rPr kumimoji="1" lang="zh-CN" altLang="en-US" sz="2000" b="1" dirty="0">
                <a:solidFill>
                  <a:srgbClr val="3333FF"/>
                </a:solidFill>
                <a:latin typeface="仿宋_GB2312" pitchFamily="49" charset="-122"/>
                <a:ea typeface="仿宋_GB2312" pitchFamily="49" charset="-122"/>
              </a:rPr>
              <a:t>子问题的“或”与原问题</a:t>
            </a:r>
            <a:r>
              <a:rPr kumimoji="1" lang="en-US" altLang="zh-CN" sz="2000" b="1" dirty="0">
                <a:solidFill>
                  <a:srgbClr val="3333FF"/>
                </a:solidFill>
                <a:latin typeface="仿宋_GB2312" pitchFamily="49" charset="-122"/>
                <a:ea typeface="仿宋_GB2312" pitchFamily="49" charset="-122"/>
              </a:rPr>
              <a:t>P</a:t>
            </a:r>
            <a:r>
              <a:rPr kumimoji="1" lang="zh-CN" altLang="en-US" sz="2000" b="1" dirty="0">
                <a:solidFill>
                  <a:srgbClr val="3333FF"/>
                </a:solidFill>
                <a:latin typeface="仿宋_GB2312" pitchFamily="49" charset="-122"/>
                <a:ea typeface="仿宋_GB2312" pitchFamily="49" charset="-122"/>
              </a:rPr>
              <a:t>等价</a:t>
            </a:r>
            <a:r>
              <a:rPr kumimoji="1" lang="zh-CN" altLang="en-US" sz="2200" dirty="0">
                <a:latin typeface="仿宋_GB2312" pitchFamily="49" charset="-122"/>
                <a:ea typeface="仿宋_GB2312" pitchFamily="49" charset="-122"/>
              </a:rPr>
              <a:t>。</a:t>
            </a:r>
          </a:p>
        </p:txBody>
      </p:sp>
      <p:sp>
        <p:nvSpPr>
          <p:cNvPr id="6" name="Rectangle 23"/>
          <p:cNvSpPr>
            <a:spLocks noChangeArrowheads="1"/>
          </p:cNvSpPr>
          <p:nvPr/>
        </p:nvSpPr>
        <p:spPr bwMode="auto">
          <a:xfrm>
            <a:off x="2016125" y="296863"/>
            <a:ext cx="554355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4400" b="1" dirty="0">
                <a:solidFill>
                  <a:schemeClr val="accent2"/>
                </a:solidFill>
                <a:latin typeface="方正姚体" pitchFamily="2" charset="-122"/>
                <a:ea typeface="方正姚体" pitchFamily="2" charset="-122"/>
              </a:rPr>
              <a:t> </a:t>
            </a:r>
            <a:r>
              <a:rPr lang="zh-CN" altLang="en-US" sz="4400" b="1" dirty="0">
                <a:solidFill>
                  <a:schemeClr val="accent2"/>
                </a:solidFill>
                <a:latin typeface="方正姚体" pitchFamily="2" charset="-122"/>
                <a:ea typeface="方正姚体" pitchFamily="2" charset="-122"/>
              </a:rPr>
              <a:t>问题的与</a:t>
            </a:r>
            <a:r>
              <a:rPr lang="en-US" altLang="zh-CN" sz="4400" b="1" dirty="0">
                <a:solidFill>
                  <a:schemeClr val="accent2"/>
                </a:solidFill>
                <a:latin typeface="方正姚体" pitchFamily="2" charset="-122"/>
                <a:ea typeface="方正姚体" pitchFamily="2" charset="-122"/>
              </a:rPr>
              <a:t>/</a:t>
            </a:r>
            <a:r>
              <a:rPr lang="zh-CN" altLang="en-US" sz="4400" b="1" dirty="0">
                <a:solidFill>
                  <a:schemeClr val="accent2"/>
                </a:solidFill>
                <a:latin typeface="方正姚体" pitchFamily="2" charset="-122"/>
                <a:ea typeface="方正姚体" pitchFamily="2" charset="-122"/>
              </a:rPr>
              <a:t>或树表示</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灯片编号占位符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fld id="{41654F2E-3493-4F16-9A19-CCC08E4CB9B4}" type="slidenum">
              <a:rPr lang="en-US" altLang="zh-CN" smtClean="0"/>
              <a:pPr eaLnBrk="1" hangingPunct="1"/>
              <a:t>37</a:t>
            </a:fld>
            <a:endParaRPr lang="en-US" altLang="zh-CN" smtClean="0"/>
          </a:p>
        </p:txBody>
      </p:sp>
      <p:grpSp>
        <p:nvGrpSpPr>
          <p:cNvPr id="2" name="Group 4"/>
          <p:cNvGrpSpPr>
            <a:grpSpLocks/>
          </p:cNvGrpSpPr>
          <p:nvPr/>
        </p:nvGrpSpPr>
        <p:grpSpPr bwMode="auto">
          <a:xfrm>
            <a:off x="1223963" y="1592263"/>
            <a:ext cx="2514600" cy="2387600"/>
            <a:chOff x="288" y="2064"/>
            <a:chExt cx="1584" cy="1504"/>
          </a:xfrm>
        </p:grpSpPr>
        <p:sp>
          <p:nvSpPr>
            <p:cNvPr id="36907" name="Text Box 5"/>
            <p:cNvSpPr txBox="1">
              <a:spLocks noChangeArrowheads="1"/>
            </p:cNvSpPr>
            <p:nvPr/>
          </p:nvSpPr>
          <p:spPr bwMode="auto">
            <a:xfrm>
              <a:off x="816" y="2064"/>
              <a:ext cx="24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P</a:t>
              </a:r>
            </a:p>
          </p:txBody>
        </p:sp>
        <p:sp>
          <p:nvSpPr>
            <p:cNvPr id="36908" name="Oval 6"/>
            <p:cNvSpPr>
              <a:spLocks noChangeArrowheads="1"/>
            </p:cNvSpPr>
            <p:nvPr/>
          </p:nvSpPr>
          <p:spPr bwMode="auto">
            <a:xfrm>
              <a:off x="864" y="2304"/>
              <a:ext cx="96" cy="96"/>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36909" name="Line 7"/>
            <p:cNvSpPr>
              <a:spLocks noChangeShapeType="1"/>
            </p:cNvSpPr>
            <p:nvPr/>
          </p:nvSpPr>
          <p:spPr bwMode="auto">
            <a:xfrm flipH="1">
              <a:off x="432" y="2400"/>
              <a:ext cx="480" cy="48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6910" name="Line 8"/>
            <p:cNvSpPr>
              <a:spLocks noChangeShapeType="1"/>
            </p:cNvSpPr>
            <p:nvPr/>
          </p:nvSpPr>
          <p:spPr bwMode="auto">
            <a:xfrm>
              <a:off x="912" y="2400"/>
              <a:ext cx="0" cy="48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6911" name="Line 9"/>
            <p:cNvSpPr>
              <a:spLocks noChangeShapeType="1"/>
            </p:cNvSpPr>
            <p:nvPr/>
          </p:nvSpPr>
          <p:spPr bwMode="auto">
            <a:xfrm>
              <a:off x="912" y="2400"/>
              <a:ext cx="576" cy="48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6912" name="Oval 10"/>
            <p:cNvSpPr>
              <a:spLocks noChangeArrowheads="1"/>
            </p:cNvSpPr>
            <p:nvPr/>
          </p:nvSpPr>
          <p:spPr bwMode="auto">
            <a:xfrm>
              <a:off x="384" y="2880"/>
              <a:ext cx="96" cy="96"/>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36913" name="Oval 11"/>
            <p:cNvSpPr>
              <a:spLocks noChangeArrowheads="1"/>
            </p:cNvSpPr>
            <p:nvPr/>
          </p:nvSpPr>
          <p:spPr bwMode="auto">
            <a:xfrm>
              <a:off x="864" y="2880"/>
              <a:ext cx="96" cy="96"/>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36914" name="Oval 12"/>
            <p:cNvSpPr>
              <a:spLocks noChangeArrowheads="1"/>
            </p:cNvSpPr>
            <p:nvPr/>
          </p:nvSpPr>
          <p:spPr bwMode="auto">
            <a:xfrm>
              <a:off x="1440" y="2880"/>
              <a:ext cx="96" cy="96"/>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36915" name="Text Box 13"/>
            <p:cNvSpPr txBox="1">
              <a:spLocks noChangeArrowheads="1"/>
            </p:cNvSpPr>
            <p:nvPr/>
          </p:nvSpPr>
          <p:spPr bwMode="auto">
            <a:xfrm>
              <a:off x="288" y="2928"/>
              <a:ext cx="1584" cy="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P</a:t>
              </a:r>
              <a:r>
                <a:rPr kumimoji="1" lang="en-US" altLang="zh-CN" sz="2400" baseline="-25000">
                  <a:latin typeface="Times New Roman" pitchFamily="18" charset="0"/>
                </a:rPr>
                <a:t>1           </a:t>
              </a:r>
              <a:r>
                <a:rPr kumimoji="1" lang="en-US" altLang="zh-CN" sz="2400">
                  <a:latin typeface="Times New Roman" pitchFamily="18" charset="0"/>
                </a:rPr>
                <a:t>P</a:t>
              </a:r>
              <a:r>
                <a:rPr kumimoji="1" lang="en-US" altLang="zh-CN" sz="2400" baseline="-25000">
                  <a:latin typeface="Times New Roman" pitchFamily="18" charset="0"/>
                </a:rPr>
                <a:t>2</a:t>
              </a:r>
              <a:r>
                <a:rPr kumimoji="1" lang="en-US" altLang="zh-CN" sz="2400">
                  <a:latin typeface="Times New Roman" pitchFamily="18" charset="0"/>
                </a:rPr>
                <a:t>          P</a:t>
              </a:r>
              <a:r>
                <a:rPr kumimoji="1" lang="en-US" altLang="zh-CN" sz="2400" baseline="-25000">
                  <a:latin typeface="Times New Roman" pitchFamily="18" charset="0"/>
                </a:rPr>
                <a:t>3</a:t>
              </a:r>
            </a:p>
            <a:p>
              <a:pPr eaLnBrk="1" hangingPunct="1">
                <a:spcBef>
                  <a:spcPct val="50000"/>
                </a:spcBef>
              </a:pPr>
              <a:r>
                <a:rPr kumimoji="1" lang="en-US" altLang="zh-CN" sz="2400" baseline="-25000">
                  <a:latin typeface="Times New Roman" pitchFamily="18" charset="0"/>
                </a:rPr>
                <a:t>             </a:t>
              </a:r>
              <a:r>
                <a:rPr kumimoji="1" lang="zh-CN" altLang="en-US" sz="2400" b="1">
                  <a:latin typeface="Times New Roman" pitchFamily="18" charset="0"/>
                </a:rPr>
                <a:t>与树</a:t>
              </a:r>
            </a:p>
          </p:txBody>
        </p:sp>
        <p:sp>
          <p:nvSpPr>
            <p:cNvPr id="36916" name="Freeform 14"/>
            <p:cNvSpPr>
              <a:spLocks/>
            </p:cNvSpPr>
            <p:nvPr/>
          </p:nvSpPr>
          <p:spPr bwMode="auto">
            <a:xfrm>
              <a:off x="810" y="2520"/>
              <a:ext cx="225" cy="27"/>
            </a:xfrm>
            <a:custGeom>
              <a:avLst/>
              <a:gdLst>
                <a:gd name="T0" fmla="*/ 0 w 225"/>
                <a:gd name="T1" fmla="*/ 0 h 27"/>
                <a:gd name="T2" fmla="*/ 108 w 225"/>
                <a:gd name="T3" fmla="*/ 27 h 27"/>
                <a:gd name="T4" fmla="*/ 225 w 225"/>
                <a:gd name="T5" fmla="*/ 0 h 27"/>
                <a:gd name="T6" fmla="*/ 0 60000 65536"/>
                <a:gd name="T7" fmla="*/ 0 60000 65536"/>
                <a:gd name="T8" fmla="*/ 0 60000 65536"/>
                <a:gd name="T9" fmla="*/ 0 w 225"/>
                <a:gd name="T10" fmla="*/ 0 h 27"/>
                <a:gd name="T11" fmla="*/ 225 w 225"/>
                <a:gd name="T12" fmla="*/ 27 h 27"/>
              </a:gdLst>
              <a:ahLst/>
              <a:cxnLst>
                <a:cxn ang="T6">
                  <a:pos x="T0" y="T1"/>
                </a:cxn>
                <a:cxn ang="T7">
                  <a:pos x="T2" y="T3"/>
                </a:cxn>
                <a:cxn ang="T8">
                  <a:pos x="T4" y="T5"/>
                </a:cxn>
              </a:cxnLst>
              <a:rect l="T9" t="T10" r="T11" b="T12"/>
              <a:pathLst>
                <a:path w="225" h="27">
                  <a:moveTo>
                    <a:pt x="0" y="0"/>
                  </a:moveTo>
                  <a:cubicBezTo>
                    <a:pt x="71" y="24"/>
                    <a:pt x="35" y="15"/>
                    <a:pt x="108" y="27"/>
                  </a:cubicBezTo>
                  <a:cubicBezTo>
                    <a:pt x="156" y="21"/>
                    <a:pt x="185" y="20"/>
                    <a:pt x="225" y="0"/>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3" name="Group 15"/>
          <p:cNvGrpSpPr>
            <a:grpSpLocks/>
          </p:cNvGrpSpPr>
          <p:nvPr/>
        </p:nvGrpSpPr>
        <p:grpSpPr bwMode="auto">
          <a:xfrm>
            <a:off x="6372225" y="1412875"/>
            <a:ext cx="2514600" cy="2387600"/>
            <a:chOff x="1920" y="2064"/>
            <a:chExt cx="1584" cy="1504"/>
          </a:xfrm>
        </p:grpSpPr>
        <p:sp>
          <p:nvSpPr>
            <p:cNvPr id="36898" name="Oval 16"/>
            <p:cNvSpPr>
              <a:spLocks noChangeArrowheads="1"/>
            </p:cNvSpPr>
            <p:nvPr/>
          </p:nvSpPr>
          <p:spPr bwMode="auto">
            <a:xfrm>
              <a:off x="2496" y="2304"/>
              <a:ext cx="96" cy="96"/>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36899" name="Line 17"/>
            <p:cNvSpPr>
              <a:spLocks noChangeShapeType="1"/>
            </p:cNvSpPr>
            <p:nvPr/>
          </p:nvSpPr>
          <p:spPr bwMode="auto">
            <a:xfrm flipH="1">
              <a:off x="2064" y="2400"/>
              <a:ext cx="480" cy="48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6900" name="Line 18"/>
            <p:cNvSpPr>
              <a:spLocks noChangeShapeType="1"/>
            </p:cNvSpPr>
            <p:nvPr/>
          </p:nvSpPr>
          <p:spPr bwMode="auto">
            <a:xfrm>
              <a:off x="2544" y="2400"/>
              <a:ext cx="0" cy="48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6901" name="Line 19"/>
            <p:cNvSpPr>
              <a:spLocks noChangeShapeType="1"/>
            </p:cNvSpPr>
            <p:nvPr/>
          </p:nvSpPr>
          <p:spPr bwMode="auto">
            <a:xfrm>
              <a:off x="2544" y="2400"/>
              <a:ext cx="576" cy="48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6902" name="Oval 20"/>
            <p:cNvSpPr>
              <a:spLocks noChangeArrowheads="1"/>
            </p:cNvSpPr>
            <p:nvPr/>
          </p:nvSpPr>
          <p:spPr bwMode="auto">
            <a:xfrm>
              <a:off x="2016" y="2880"/>
              <a:ext cx="96" cy="96"/>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36903" name="Oval 21"/>
            <p:cNvSpPr>
              <a:spLocks noChangeArrowheads="1"/>
            </p:cNvSpPr>
            <p:nvPr/>
          </p:nvSpPr>
          <p:spPr bwMode="auto">
            <a:xfrm>
              <a:off x="2496" y="2880"/>
              <a:ext cx="96" cy="96"/>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36904" name="Oval 22"/>
            <p:cNvSpPr>
              <a:spLocks noChangeArrowheads="1"/>
            </p:cNvSpPr>
            <p:nvPr/>
          </p:nvSpPr>
          <p:spPr bwMode="auto">
            <a:xfrm>
              <a:off x="3072" y="2880"/>
              <a:ext cx="96" cy="96"/>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36905" name="Text Box 23"/>
            <p:cNvSpPr txBox="1">
              <a:spLocks noChangeArrowheads="1"/>
            </p:cNvSpPr>
            <p:nvPr/>
          </p:nvSpPr>
          <p:spPr bwMode="auto">
            <a:xfrm>
              <a:off x="1920" y="2928"/>
              <a:ext cx="1584" cy="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P</a:t>
              </a:r>
              <a:r>
                <a:rPr kumimoji="1" lang="en-US" altLang="zh-CN" sz="2400" baseline="-25000">
                  <a:latin typeface="Times New Roman" pitchFamily="18" charset="0"/>
                </a:rPr>
                <a:t>1           </a:t>
              </a:r>
              <a:r>
                <a:rPr kumimoji="1" lang="en-US" altLang="zh-CN" sz="2400">
                  <a:latin typeface="Times New Roman" pitchFamily="18" charset="0"/>
                </a:rPr>
                <a:t>P</a:t>
              </a:r>
              <a:r>
                <a:rPr kumimoji="1" lang="en-US" altLang="zh-CN" sz="2400" baseline="-25000">
                  <a:latin typeface="Times New Roman" pitchFamily="18" charset="0"/>
                </a:rPr>
                <a:t>2</a:t>
              </a:r>
              <a:r>
                <a:rPr kumimoji="1" lang="en-US" altLang="zh-CN" sz="2400">
                  <a:latin typeface="Times New Roman" pitchFamily="18" charset="0"/>
                </a:rPr>
                <a:t>          P</a:t>
              </a:r>
              <a:r>
                <a:rPr kumimoji="1" lang="en-US" altLang="zh-CN" sz="2400" baseline="-25000">
                  <a:latin typeface="Times New Roman" pitchFamily="18" charset="0"/>
                </a:rPr>
                <a:t>3</a:t>
              </a:r>
            </a:p>
            <a:p>
              <a:pPr eaLnBrk="1" hangingPunct="1">
                <a:spcBef>
                  <a:spcPct val="50000"/>
                </a:spcBef>
              </a:pPr>
              <a:r>
                <a:rPr kumimoji="1" lang="en-US" altLang="zh-CN" sz="2400" baseline="-25000">
                  <a:solidFill>
                    <a:srgbClr val="006600"/>
                  </a:solidFill>
                  <a:latin typeface="Times New Roman" pitchFamily="18" charset="0"/>
                </a:rPr>
                <a:t>              </a:t>
              </a:r>
              <a:r>
                <a:rPr kumimoji="1" lang="zh-CN" altLang="en-US" sz="2400" b="1">
                  <a:latin typeface="Times New Roman" pitchFamily="18" charset="0"/>
                </a:rPr>
                <a:t>或树</a:t>
              </a:r>
              <a:endParaRPr kumimoji="1" lang="zh-CN" altLang="en-US" sz="2400" b="1" baseline="-25000">
                <a:latin typeface="Times New Roman" pitchFamily="18" charset="0"/>
              </a:endParaRPr>
            </a:p>
          </p:txBody>
        </p:sp>
        <p:sp>
          <p:nvSpPr>
            <p:cNvPr id="36906" name="Text Box 24"/>
            <p:cNvSpPr txBox="1">
              <a:spLocks noChangeArrowheads="1"/>
            </p:cNvSpPr>
            <p:nvPr/>
          </p:nvSpPr>
          <p:spPr bwMode="auto">
            <a:xfrm>
              <a:off x="2448" y="2064"/>
              <a:ext cx="24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P</a:t>
              </a:r>
            </a:p>
          </p:txBody>
        </p:sp>
      </p:grpSp>
      <p:grpSp>
        <p:nvGrpSpPr>
          <p:cNvPr id="4" name="Group 25"/>
          <p:cNvGrpSpPr>
            <a:grpSpLocks/>
          </p:cNvGrpSpPr>
          <p:nvPr/>
        </p:nvGrpSpPr>
        <p:grpSpPr bwMode="auto">
          <a:xfrm>
            <a:off x="3132138" y="3897313"/>
            <a:ext cx="3657600" cy="2692400"/>
            <a:chOff x="3408" y="1968"/>
            <a:chExt cx="2304" cy="1696"/>
          </a:xfrm>
        </p:grpSpPr>
        <p:grpSp>
          <p:nvGrpSpPr>
            <p:cNvPr id="36874" name="Group 26"/>
            <p:cNvGrpSpPr>
              <a:grpSpLocks/>
            </p:cNvGrpSpPr>
            <p:nvPr/>
          </p:nvGrpSpPr>
          <p:grpSpPr bwMode="auto">
            <a:xfrm>
              <a:off x="3600" y="1968"/>
              <a:ext cx="1920" cy="1104"/>
              <a:chOff x="3600" y="1968"/>
              <a:chExt cx="1920" cy="1104"/>
            </a:xfrm>
          </p:grpSpPr>
          <p:sp>
            <p:nvSpPr>
              <p:cNvPr id="36876" name="Oval 27"/>
              <p:cNvSpPr>
                <a:spLocks noChangeArrowheads="1"/>
              </p:cNvSpPr>
              <p:nvPr/>
            </p:nvSpPr>
            <p:spPr bwMode="auto">
              <a:xfrm>
                <a:off x="4368" y="2208"/>
                <a:ext cx="96" cy="96"/>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36877" name="Line 28"/>
              <p:cNvSpPr>
                <a:spLocks noChangeShapeType="1"/>
              </p:cNvSpPr>
              <p:nvPr/>
            </p:nvSpPr>
            <p:spPr bwMode="auto">
              <a:xfrm flipH="1">
                <a:off x="3936" y="2304"/>
                <a:ext cx="480" cy="2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6878" name="Line 29"/>
              <p:cNvSpPr>
                <a:spLocks noChangeShapeType="1"/>
              </p:cNvSpPr>
              <p:nvPr/>
            </p:nvSpPr>
            <p:spPr bwMode="auto">
              <a:xfrm>
                <a:off x="4416" y="2304"/>
                <a:ext cx="0" cy="2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6879" name="Line 30"/>
              <p:cNvSpPr>
                <a:spLocks noChangeShapeType="1"/>
              </p:cNvSpPr>
              <p:nvPr/>
            </p:nvSpPr>
            <p:spPr bwMode="auto">
              <a:xfrm>
                <a:off x="4416" y="2304"/>
                <a:ext cx="624" cy="2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6880" name="Oval 31"/>
              <p:cNvSpPr>
                <a:spLocks noChangeArrowheads="1"/>
              </p:cNvSpPr>
              <p:nvPr/>
            </p:nvSpPr>
            <p:spPr bwMode="auto">
              <a:xfrm>
                <a:off x="3888" y="2592"/>
                <a:ext cx="96" cy="96"/>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36881" name="Oval 32"/>
              <p:cNvSpPr>
                <a:spLocks noChangeArrowheads="1"/>
              </p:cNvSpPr>
              <p:nvPr/>
            </p:nvSpPr>
            <p:spPr bwMode="auto">
              <a:xfrm>
                <a:off x="4368" y="2592"/>
                <a:ext cx="96" cy="96"/>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36882" name="Oval 33"/>
              <p:cNvSpPr>
                <a:spLocks noChangeArrowheads="1"/>
              </p:cNvSpPr>
              <p:nvPr/>
            </p:nvSpPr>
            <p:spPr bwMode="auto">
              <a:xfrm>
                <a:off x="4992" y="2592"/>
                <a:ext cx="96" cy="96"/>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36883" name="Line 34"/>
              <p:cNvSpPr>
                <a:spLocks noChangeShapeType="1"/>
              </p:cNvSpPr>
              <p:nvPr/>
            </p:nvSpPr>
            <p:spPr bwMode="auto">
              <a:xfrm flipH="1">
                <a:off x="3648" y="2688"/>
                <a:ext cx="288" cy="2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6884" name="Line 35"/>
              <p:cNvSpPr>
                <a:spLocks noChangeShapeType="1"/>
              </p:cNvSpPr>
              <p:nvPr/>
            </p:nvSpPr>
            <p:spPr bwMode="auto">
              <a:xfrm>
                <a:off x="3936" y="2688"/>
                <a:ext cx="240" cy="2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6885" name="Line 36"/>
              <p:cNvSpPr>
                <a:spLocks noChangeShapeType="1"/>
              </p:cNvSpPr>
              <p:nvPr/>
            </p:nvSpPr>
            <p:spPr bwMode="auto">
              <a:xfrm flipH="1">
                <a:off x="4608" y="2688"/>
                <a:ext cx="432" cy="2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6886" name="Line 37"/>
              <p:cNvSpPr>
                <a:spLocks noChangeShapeType="1"/>
              </p:cNvSpPr>
              <p:nvPr/>
            </p:nvSpPr>
            <p:spPr bwMode="auto">
              <a:xfrm flipH="1">
                <a:off x="4896" y="2688"/>
                <a:ext cx="144" cy="2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6887" name="Line 38"/>
              <p:cNvSpPr>
                <a:spLocks noChangeShapeType="1"/>
              </p:cNvSpPr>
              <p:nvPr/>
            </p:nvSpPr>
            <p:spPr bwMode="auto">
              <a:xfrm>
                <a:off x="5040" y="2688"/>
                <a:ext cx="288" cy="2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6888" name="Oval 39"/>
              <p:cNvSpPr>
                <a:spLocks noChangeArrowheads="1"/>
              </p:cNvSpPr>
              <p:nvPr/>
            </p:nvSpPr>
            <p:spPr bwMode="auto">
              <a:xfrm>
                <a:off x="3600" y="2976"/>
                <a:ext cx="96" cy="96"/>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36889" name="Oval 40"/>
              <p:cNvSpPr>
                <a:spLocks noChangeArrowheads="1"/>
              </p:cNvSpPr>
              <p:nvPr/>
            </p:nvSpPr>
            <p:spPr bwMode="auto">
              <a:xfrm>
                <a:off x="4128" y="2976"/>
                <a:ext cx="96" cy="96"/>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36890" name="Oval 41"/>
              <p:cNvSpPr>
                <a:spLocks noChangeArrowheads="1"/>
              </p:cNvSpPr>
              <p:nvPr/>
            </p:nvSpPr>
            <p:spPr bwMode="auto">
              <a:xfrm>
                <a:off x="4560" y="2976"/>
                <a:ext cx="96" cy="96"/>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36891" name="Oval 42"/>
              <p:cNvSpPr>
                <a:spLocks noChangeArrowheads="1"/>
              </p:cNvSpPr>
              <p:nvPr/>
            </p:nvSpPr>
            <p:spPr bwMode="auto">
              <a:xfrm>
                <a:off x="4848" y="2976"/>
                <a:ext cx="96" cy="96"/>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36892" name="Oval 43"/>
              <p:cNvSpPr>
                <a:spLocks noChangeArrowheads="1"/>
              </p:cNvSpPr>
              <p:nvPr/>
            </p:nvSpPr>
            <p:spPr bwMode="auto">
              <a:xfrm>
                <a:off x="5280" y="2976"/>
                <a:ext cx="96" cy="96"/>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36893" name="Freeform 44"/>
              <p:cNvSpPr>
                <a:spLocks/>
              </p:cNvSpPr>
              <p:nvPr/>
            </p:nvSpPr>
            <p:spPr bwMode="auto">
              <a:xfrm>
                <a:off x="4896" y="2784"/>
                <a:ext cx="225" cy="27"/>
              </a:xfrm>
              <a:custGeom>
                <a:avLst/>
                <a:gdLst>
                  <a:gd name="T0" fmla="*/ 0 w 225"/>
                  <a:gd name="T1" fmla="*/ 0 h 27"/>
                  <a:gd name="T2" fmla="*/ 108 w 225"/>
                  <a:gd name="T3" fmla="*/ 27 h 27"/>
                  <a:gd name="T4" fmla="*/ 225 w 225"/>
                  <a:gd name="T5" fmla="*/ 0 h 27"/>
                  <a:gd name="T6" fmla="*/ 0 60000 65536"/>
                  <a:gd name="T7" fmla="*/ 0 60000 65536"/>
                  <a:gd name="T8" fmla="*/ 0 60000 65536"/>
                  <a:gd name="T9" fmla="*/ 0 w 225"/>
                  <a:gd name="T10" fmla="*/ 0 h 27"/>
                  <a:gd name="T11" fmla="*/ 225 w 225"/>
                  <a:gd name="T12" fmla="*/ 27 h 27"/>
                </a:gdLst>
                <a:ahLst/>
                <a:cxnLst>
                  <a:cxn ang="T6">
                    <a:pos x="T0" y="T1"/>
                  </a:cxn>
                  <a:cxn ang="T7">
                    <a:pos x="T2" y="T3"/>
                  </a:cxn>
                  <a:cxn ang="T8">
                    <a:pos x="T4" y="T5"/>
                  </a:cxn>
                </a:cxnLst>
                <a:rect l="T9" t="T10" r="T11" b="T12"/>
                <a:pathLst>
                  <a:path w="225" h="27">
                    <a:moveTo>
                      <a:pt x="0" y="0"/>
                    </a:moveTo>
                    <a:cubicBezTo>
                      <a:pt x="71" y="24"/>
                      <a:pt x="35" y="15"/>
                      <a:pt x="108" y="27"/>
                    </a:cubicBezTo>
                    <a:cubicBezTo>
                      <a:pt x="156" y="21"/>
                      <a:pt x="185" y="20"/>
                      <a:pt x="225" y="0"/>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6894" name="Freeform 45"/>
              <p:cNvSpPr>
                <a:spLocks/>
              </p:cNvSpPr>
              <p:nvPr/>
            </p:nvSpPr>
            <p:spPr bwMode="auto">
              <a:xfrm>
                <a:off x="3882" y="2760"/>
                <a:ext cx="117" cy="21"/>
              </a:xfrm>
              <a:custGeom>
                <a:avLst/>
                <a:gdLst>
                  <a:gd name="T0" fmla="*/ 0 w 117"/>
                  <a:gd name="T1" fmla="*/ 0 h 21"/>
                  <a:gd name="T2" fmla="*/ 54 w 117"/>
                  <a:gd name="T3" fmla="*/ 18 h 21"/>
                  <a:gd name="T4" fmla="*/ 117 w 117"/>
                  <a:gd name="T5" fmla="*/ 9 h 21"/>
                  <a:gd name="T6" fmla="*/ 0 60000 65536"/>
                  <a:gd name="T7" fmla="*/ 0 60000 65536"/>
                  <a:gd name="T8" fmla="*/ 0 60000 65536"/>
                  <a:gd name="T9" fmla="*/ 0 w 117"/>
                  <a:gd name="T10" fmla="*/ 0 h 21"/>
                  <a:gd name="T11" fmla="*/ 117 w 117"/>
                  <a:gd name="T12" fmla="*/ 21 h 21"/>
                </a:gdLst>
                <a:ahLst/>
                <a:cxnLst>
                  <a:cxn ang="T6">
                    <a:pos x="T0" y="T1"/>
                  </a:cxn>
                  <a:cxn ang="T7">
                    <a:pos x="T2" y="T3"/>
                  </a:cxn>
                  <a:cxn ang="T8">
                    <a:pos x="T4" y="T5"/>
                  </a:cxn>
                </a:cxnLst>
                <a:rect l="T9" t="T10" r="T11" b="T12"/>
                <a:pathLst>
                  <a:path w="117" h="21">
                    <a:moveTo>
                      <a:pt x="0" y="0"/>
                    </a:moveTo>
                    <a:cubicBezTo>
                      <a:pt x="18" y="6"/>
                      <a:pt x="35" y="21"/>
                      <a:pt x="54" y="18"/>
                    </a:cubicBezTo>
                    <a:cubicBezTo>
                      <a:pt x="75" y="15"/>
                      <a:pt x="117" y="9"/>
                      <a:pt x="117" y="9"/>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6895" name="Text Box 46"/>
              <p:cNvSpPr txBox="1">
                <a:spLocks noChangeArrowheads="1"/>
              </p:cNvSpPr>
              <p:nvPr/>
            </p:nvSpPr>
            <p:spPr bwMode="auto">
              <a:xfrm>
                <a:off x="4320" y="1968"/>
                <a:ext cx="24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P</a:t>
                </a:r>
              </a:p>
            </p:txBody>
          </p:sp>
          <p:sp>
            <p:nvSpPr>
              <p:cNvPr id="36896" name="Text Box 47"/>
              <p:cNvSpPr txBox="1">
                <a:spLocks noChangeArrowheads="1"/>
              </p:cNvSpPr>
              <p:nvPr/>
            </p:nvSpPr>
            <p:spPr bwMode="auto">
              <a:xfrm>
                <a:off x="3600" y="2448"/>
                <a:ext cx="187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ndParaRPr>
              </a:p>
            </p:txBody>
          </p:sp>
          <p:sp>
            <p:nvSpPr>
              <p:cNvPr id="36897" name="Text Box 48"/>
              <p:cNvSpPr txBox="1">
                <a:spLocks noChangeArrowheads="1"/>
              </p:cNvSpPr>
              <p:nvPr/>
            </p:nvSpPr>
            <p:spPr bwMode="auto">
              <a:xfrm>
                <a:off x="3600" y="2496"/>
                <a:ext cx="192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P</a:t>
                </a:r>
                <a:r>
                  <a:rPr kumimoji="1" lang="en-US" altLang="zh-CN" sz="2400" baseline="-25000">
                    <a:latin typeface="Times New Roman" pitchFamily="18" charset="0"/>
                  </a:rPr>
                  <a:t>1  </a:t>
                </a:r>
                <a:r>
                  <a:rPr kumimoji="1" lang="en-US" altLang="zh-CN" sz="2400">
                    <a:latin typeface="Times New Roman" pitchFamily="18" charset="0"/>
                  </a:rPr>
                  <a:t>      P</a:t>
                </a:r>
                <a:r>
                  <a:rPr kumimoji="1" lang="en-US" altLang="zh-CN" sz="2400" baseline="-25000">
                    <a:latin typeface="Times New Roman" pitchFamily="18" charset="0"/>
                  </a:rPr>
                  <a:t>2</a:t>
                </a:r>
                <a:r>
                  <a:rPr kumimoji="1" lang="en-US" altLang="zh-CN" sz="2400">
                    <a:latin typeface="Times New Roman" pitchFamily="18" charset="0"/>
                  </a:rPr>
                  <a:t>                 P</a:t>
                </a:r>
                <a:r>
                  <a:rPr kumimoji="1" lang="en-US" altLang="zh-CN" sz="2400" baseline="-25000">
                    <a:latin typeface="Times New Roman" pitchFamily="18" charset="0"/>
                  </a:rPr>
                  <a:t>3</a:t>
                </a:r>
              </a:p>
            </p:txBody>
          </p:sp>
        </p:grpSp>
        <p:sp>
          <p:nvSpPr>
            <p:cNvPr id="36875" name="Text Box 49"/>
            <p:cNvSpPr txBox="1">
              <a:spLocks noChangeArrowheads="1"/>
            </p:cNvSpPr>
            <p:nvPr/>
          </p:nvSpPr>
          <p:spPr bwMode="auto">
            <a:xfrm>
              <a:off x="3408" y="3024"/>
              <a:ext cx="2304" cy="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  P</a:t>
              </a:r>
              <a:r>
                <a:rPr kumimoji="1" lang="en-US" altLang="zh-CN" sz="2400" baseline="-25000">
                  <a:latin typeface="Times New Roman" pitchFamily="18" charset="0"/>
                </a:rPr>
                <a:t>12</a:t>
              </a:r>
              <a:r>
                <a:rPr kumimoji="1" lang="en-US" altLang="zh-CN" sz="2400">
                  <a:latin typeface="Times New Roman" pitchFamily="18" charset="0"/>
                </a:rPr>
                <a:t>      P</a:t>
              </a:r>
              <a:r>
                <a:rPr kumimoji="1" lang="en-US" altLang="zh-CN" sz="2400" baseline="-25000">
                  <a:latin typeface="Times New Roman" pitchFamily="18" charset="0"/>
                </a:rPr>
                <a:t>12</a:t>
              </a:r>
              <a:r>
                <a:rPr kumimoji="1" lang="en-US" altLang="zh-CN" sz="2400">
                  <a:latin typeface="Times New Roman" pitchFamily="18" charset="0"/>
                </a:rPr>
                <a:t>    P</a:t>
              </a:r>
              <a:r>
                <a:rPr kumimoji="1" lang="en-US" altLang="zh-CN" sz="2400" baseline="-25000">
                  <a:latin typeface="Times New Roman" pitchFamily="18" charset="0"/>
                </a:rPr>
                <a:t>31</a:t>
              </a:r>
              <a:r>
                <a:rPr kumimoji="1" lang="en-US" altLang="zh-CN" sz="2400">
                  <a:latin typeface="Times New Roman" pitchFamily="18" charset="0"/>
                </a:rPr>
                <a:t>  P</a:t>
              </a:r>
              <a:r>
                <a:rPr kumimoji="1" lang="en-US" altLang="zh-CN" sz="2400" baseline="-25000">
                  <a:latin typeface="Times New Roman" pitchFamily="18" charset="0"/>
                </a:rPr>
                <a:t>32</a:t>
              </a:r>
              <a:r>
                <a:rPr kumimoji="1" lang="en-US" altLang="zh-CN" sz="2400">
                  <a:latin typeface="Times New Roman" pitchFamily="18" charset="0"/>
                </a:rPr>
                <a:t>   P</a:t>
              </a:r>
              <a:r>
                <a:rPr kumimoji="1" lang="en-US" altLang="zh-CN" sz="2400" baseline="-25000">
                  <a:latin typeface="Times New Roman" pitchFamily="18" charset="0"/>
                </a:rPr>
                <a:t>33</a:t>
              </a:r>
            </a:p>
            <a:p>
              <a:pPr eaLnBrk="1" hangingPunct="1">
                <a:spcBef>
                  <a:spcPct val="50000"/>
                </a:spcBef>
              </a:pPr>
              <a:r>
                <a:rPr kumimoji="1" lang="en-US" altLang="zh-CN" sz="2400" baseline="-25000">
                  <a:latin typeface="Times New Roman" pitchFamily="18" charset="0"/>
                </a:rPr>
                <a:t>                        </a:t>
              </a:r>
              <a:r>
                <a:rPr kumimoji="1" lang="zh-CN" altLang="en-US" sz="2400" b="1">
                  <a:latin typeface="Times New Roman" pitchFamily="18" charset="0"/>
                </a:rPr>
                <a:t>与</a:t>
              </a:r>
              <a:r>
                <a:rPr kumimoji="1" lang="en-US" altLang="zh-CN" sz="2400" b="1">
                  <a:latin typeface="Times New Roman" pitchFamily="18" charset="0"/>
                </a:rPr>
                <a:t>/</a:t>
              </a:r>
              <a:r>
                <a:rPr kumimoji="1" lang="zh-CN" altLang="en-US" sz="2400" b="1">
                  <a:latin typeface="Times New Roman" pitchFamily="18" charset="0"/>
                </a:rPr>
                <a:t>或树</a:t>
              </a:r>
            </a:p>
          </p:txBody>
        </p:sp>
      </p:grpSp>
      <p:sp>
        <p:nvSpPr>
          <p:cNvPr id="36870" name="Text Box 50"/>
          <p:cNvSpPr txBox="1">
            <a:spLocks noChangeArrowheads="1"/>
          </p:cNvSpPr>
          <p:nvPr/>
        </p:nvSpPr>
        <p:spPr bwMode="auto">
          <a:xfrm>
            <a:off x="35496" y="1808163"/>
            <a:ext cx="19446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sz="2000" b="1" dirty="0">
                <a:solidFill>
                  <a:srgbClr val="A50021"/>
                </a:solidFill>
                <a:latin typeface="幼圆" pitchFamily="49" charset="-122"/>
                <a:ea typeface="幼圆" pitchFamily="49" charset="-122"/>
              </a:rPr>
              <a:t>(1) </a:t>
            </a:r>
            <a:r>
              <a:rPr lang="zh-CN" altLang="en-US" sz="2000" b="1" dirty="0" smtClean="0">
                <a:solidFill>
                  <a:srgbClr val="A50021"/>
                </a:solidFill>
                <a:latin typeface="幼圆" pitchFamily="49" charset="-122"/>
                <a:ea typeface="幼圆" pitchFamily="49" charset="-122"/>
              </a:rPr>
              <a:t>与</a:t>
            </a:r>
            <a:r>
              <a:rPr lang="zh-CN" altLang="en-US" sz="2000" b="1" dirty="0">
                <a:solidFill>
                  <a:srgbClr val="A50021"/>
                </a:solidFill>
                <a:latin typeface="幼圆" pitchFamily="49" charset="-122"/>
                <a:ea typeface="幼圆" pitchFamily="49" charset="-122"/>
              </a:rPr>
              <a:t>树 </a:t>
            </a:r>
            <a:r>
              <a:rPr lang="zh-CN" altLang="en-US" sz="2000" b="1" dirty="0" smtClean="0">
                <a:solidFill>
                  <a:srgbClr val="A50021"/>
                </a:solidFill>
                <a:latin typeface="幼圆" pitchFamily="49" charset="-122"/>
                <a:ea typeface="幼圆" pitchFamily="49" charset="-122"/>
              </a:rPr>
              <a:t>分解</a:t>
            </a:r>
            <a:endParaRPr lang="zh-CN" altLang="en-US" sz="2000" b="1" dirty="0">
              <a:solidFill>
                <a:srgbClr val="A50021"/>
              </a:solidFill>
              <a:latin typeface="幼圆" pitchFamily="49" charset="-122"/>
              <a:ea typeface="幼圆" pitchFamily="49" charset="-122"/>
            </a:endParaRPr>
          </a:p>
        </p:txBody>
      </p:sp>
      <p:sp>
        <p:nvSpPr>
          <p:cNvPr id="36871" name="Text Box 51"/>
          <p:cNvSpPr txBox="1">
            <a:spLocks noChangeArrowheads="1"/>
          </p:cNvSpPr>
          <p:nvPr/>
        </p:nvSpPr>
        <p:spPr bwMode="auto">
          <a:xfrm>
            <a:off x="3995738" y="1773238"/>
            <a:ext cx="30591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sz="2000" b="1">
                <a:solidFill>
                  <a:srgbClr val="A50021"/>
                </a:solidFill>
                <a:latin typeface="幼圆" pitchFamily="49" charset="-122"/>
                <a:ea typeface="幼圆" pitchFamily="49" charset="-122"/>
              </a:rPr>
              <a:t>(2) </a:t>
            </a:r>
            <a:r>
              <a:rPr lang="zh-CN" altLang="en-US" sz="2000" b="1">
                <a:solidFill>
                  <a:srgbClr val="A50021"/>
                </a:solidFill>
                <a:latin typeface="幼圆" pitchFamily="49" charset="-122"/>
                <a:ea typeface="幼圆" pitchFamily="49" charset="-122"/>
              </a:rPr>
              <a:t>或树   等价变换</a:t>
            </a:r>
          </a:p>
        </p:txBody>
      </p:sp>
      <p:sp>
        <p:nvSpPr>
          <p:cNvPr id="36872" name="Text Box 52"/>
          <p:cNvSpPr txBox="1">
            <a:spLocks noChangeArrowheads="1"/>
          </p:cNvSpPr>
          <p:nvPr/>
        </p:nvSpPr>
        <p:spPr bwMode="auto">
          <a:xfrm>
            <a:off x="2411413" y="4076700"/>
            <a:ext cx="18716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sz="2000" b="1">
                <a:solidFill>
                  <a:srgbClr val="A50021"/>
                </a:solidFill>
                <a:latin typeface="幼圆" pitchFamily="49" charset="-122"/>
                <a:ea typeface="幼圆" pitchFamily="49" charset="-122"/>
              </a:rPr>
              <a:t>(3) </a:t>
            </a:r>
            <a:r>
              <a:rPr lang="zh-CN" altLang="en-US" sz="2000" b="1">
                <a:solidFill>
                  <a:srgbClr val="A50021"/>
                </a:solidFill>
                <a:latin typeface="幼圆" pitchFamily="49" charset="-122"/>
                <a:ea typeface="幼圆" pitchFamily="49" charset="-122"/>
              </a:rPr>
              <a:t>与</a:t>
            </a:r>
            <a:r>
              <a:rPr lang="en-US" altLang="zh-CN" sz="2000" b="1">
                <a:solidFill>
                  <a:srgbClr val="A50021"/>
                </a:solidFill>
                <a:latin typeface="幼圆" pitchFamily="49" charset="-122"/>
                <a:ea typeface="幼圆" pitchFamily="49" charset="-122"/>
              </a:rPr>
              <a:t>/</a:t>
            </a:r>
            <a:r>
              <a:rPr lang="zh-CN" altLang="en-US" sz="2000" b="1">
                <a:solidFill>
                  <a:srgbClr val="A50021"/>
                </a:solidFill>
                <a:latin typeface="幼圆" pitchFamily="49" charset="-122"/>
                <a:ea typeface="幼圆" pitchFamily="49" charset="-122"/>
              </a:rPr>
              <a:t>或树</a:t>
            </a:r>
          </a:p>
        </p:txBody>
      </p:sp>
      <p:sp>
        <p:nvSpPr>
          <p:cNvPr id="53" name="Rectangle 23"/>
          <p:cNvSpPr>
            <a:spLocks noChangeArrowheads="1"/>
          </p:cNvSpPr>
          <p:nvPr/>
        </p:nvSpPr>
        <p:spPr bwMode="auto">
          <a:xfrm>
            <a:off x="2016125" y="296863"/>
            <a:ext cx="554355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4400" b="1" dirty="0">
                <a:solidFill>
                  <a:schemeClr val="accent2"/>
                </a:solidFill>
                <a:latin typeface="方正姚体" pitchFamily="2" charset="-122"/>
                <a:ea typeface="方正姚体" pitchFamily="2" charset="-122"/>
              </a:rPr>
              <a:t> </a:t>
            </a:r>
            <a:r>
              <a:rPr lang="zh-CN" altLang="en-US" sz="4400" b="1" dirty="0">
                <a:solidFill>
                  <a:schemeClr val="accent2"/>
                </a:solidFill>
                <a:latin typeface="方正姚体" pitchFamily="2" charset="-122"/>
                <a:ea typeface="方正姚体" pitchFamily="2" charset="-122"/>
              </a:rPr>
              <a:t>问题的与</a:t>
            </a:r>
            <a:r>
              <a:rPr lang="en-US" altLang="zh-CN" sz="4400" b="1" dirty="0">
                <a:solidFill>
                  <a:schemeClr val="accent2"/>
                </a:solidFill>
                <a:latin typeface="方正姚体" pitchFamily="2" charset="-122"/>
                <a:ea typeface="方正姚体" pitchFamily="2" charset="-122"/>
              </a:rPr>
              <a:t>/</a:t>
            </a:r>
            <a:r>
              <a:rPr lang="zh-CN" altLang="en-US" sz="4400" b="1" dirty="0">
                <a:solidFill>
                  <a:schemeClr val="accent2"/>
                </a:solidFill>
                <a:latin typeface="方正姚体" pitchFamily="2" charset="-122"/>
                <a:ea typeface="方正姚体" pitchFamily="2" charset="-122"/>
              </a:rPr>
              <a:t>或树表示</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4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Horizontal)">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42"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outHorizontal)">
                                      <p:cBhvr>
                                        <p:cTn id="12" dur="500"/>
                                        <p:tgtEl>
                                          <p:spTgt spid="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6" presetClass="entr" presetSubtype="42"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outHorizontal)">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Text Box 2"/>
          <p:cNvSpPr txBox="1">
            <a:spLocks noChangeArrowheads="1"/>
          </p:cNvSpPr>
          <p:nvPr/>
        </p:nvSpPr>
        <p:spPr bwMode="auto">
          <a:xfrm>
            <a:off x="250825" y="296863"/>
            <a:ext cx="8208963" cy="152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05000"/>
              </a:lnSpc>
              <a:spcBef>
                <a:spcPct val="50000"/>
              </a:spcBef>
            </a:pPr>
            <a:r>
              <a:rPr lang="en-US" altLang="zh-CN" sz="2000" b="1" dirty="0">
                <a:solidFill>
                  <a:srgbClr val="A50021"/>
                </a:solidFill>
                <a:latin typeface="幼圆" pitchFamily="49" charset="-122"/>
                <a:ea typeface="幼圆" pitchFamily="49" charset="-122"/>
              </a:rPr>
              <a:t>(4) </a:t>
            </a:r>
            <a:r>
              <a:rPr lang="zh-CN" altLang="en-US" sz="2000" b="1" dirty="0" smtClean="0">
                <a:solidFill>
                  <a:srgbClr val="A50021"/>
                </a:solidFill>
                <a:latin typeface="幼圆" pitchFamily="49" charset="-122"/>
                <a:ea typeface="幼圆" pitchFamily="49" charset="-122"/>
              </a:rPr>
              <a:t>端结点与终止结点</a:t>
            </a:r>
            <a:endParaRPr lang="zh-CN" altLang="en-US" sz="2000" b="1" dirty="0">
              <a:solidFill>
                <a:srgbClr val="A50021"/>
              </a:solidFill>
              <a:latin typeface="幼圆" pitchFamily="49" charset="-122"/>
              <a:ea typeface="幼圆" pitchFamily="49" charset="-122"/>
            </a:endParaRPr>
          </a:p>
          <a:p>
            <a:pPr eaLnBrk="1" hangingPunct="1">
              <a:lnSpc>
                <a:spcPct val="105000"/>
              </a:lnSpc>
              <a:spcBef>
                <a:spcPct val="50000"/>
              </a:spcBef>
            </a:pPr>
            <a:r>
              <a:rPr lang="zh-CN" altLang="en-US" sz="2000" b="1" dirty="0">
                <a:solidFill>
                  <a:srgbClr val="0000CC"/>
                </a:solidFill>
                <a:latin typeface="幼圆" pitchFamily="49" charset="-122"/>
                <a:ea typeface="幼圆" pitchFamily="49" charset="-122"/>
              </a:rPr>
              <a:t>    </a:t>
            </a:r>
            <a:r>
              <a:rPr lang="zh-CN" altLang="en-US" sz="2000" b="1" dirty="0">
                <a:latin typeface="幼圆" pitchFamily="49" charset="-122"/>
                <a:ea typeface="幼圆" pitchFamily="49" charset="-122"/>
              </a:rPr>
              <a:t>在与</a:t>
            </a:r>
            <a:r>
              <a:rPr lang="en-US" altLang="zh-CN" sz="2000" b="1" dirty="0">
                <a:latin typeface="幼圆" pitchFamily="49" charset="-122"/>
                <a:ea typeface="幼圆" pitchFamily="49" charset="-122"/>
              </a:rPr>
              <a:t>/</a:t>
            </a:r>
            <a:r>
              <a:rPr lang="zh-CN" altLang="en-US" sz="2000" b="1" dirty="0">
                <a:latin typeface="幼圆" pitchFamily="49" charset="-122"/>
                <a:ea typeface="幼圆" pitchFamily="49" charset="-122"/>
              </a:rPr>
              <a:t>或树中，没有</a:t>
            </a:r>
            <a:r>
              <a:rPr lang="zh-CN" altLang="en-US" sz="2000" b="1" dirty="0" smtClean="0">
                <a:latin typeface="幼圆" pitchFamily="49" charset="-122"/>
                <a:ea typeface="幼圆" pitchFamily="49" charset="-122"/>
              </a:rPr>
              <a:t>子结点的结点称为端结点；</a:t>
            </a:r>
            <a:r>
              <a:rPr lang="zh-CN" altLang="en-US" sz="2000" b="1" dirty="0">
                <a:latin typeface="幼圆" pitchFamily="49" charset="-122"/>
                <a:ea typeface="幼圆" pitchFamily="49" charset="-122"/>
              </a:rPr>
              <a:t>本原问题所对应</a:t>
            </a:r>
            <a:r>
              <a:rPr lang="zh-CN" altLang="en-US" sz="2000" b="1" dirty="0" smtClean="0">
                <a:latin typeface="幼圆" pitchFamily="49" charset="-122"/>
                <a:ea typeface="幼圆" pitchFamily="49" charset="-122"/>
              </a:rPr>
              <a:t>的结点称为</a:t>
            </a:r>
            <a:r>
              <a:rPr lang="zh-CN" altLang="en-US" sz="2000" b="1" dirty="0" smtClean="0">
                <a:solidFill>
                  <a:srgbClr val="006600"/>
                </a:solidFill>
                <a:latin typeface="幼圆" pitchFamily="49" charset="-122"/>
                <a:ea typeface="幼圆" pitchFamily="49" charset="-122"/>
              </a:rPr>
              <a:t>终止结点</a:t>
            </a:r>
            <a:r>
              <a:rPr lang="zh-CN" altLang="en-US" sz="2000" b="1" dirty="0" smtClean="0">
                <a:latin typeface="幼圆" pitchFamily="49" charset="-122"/>
                <a:ea typeface="幼圆" pitchFamily="49" charset="-122"/>
              </a:rPr>
              <a:t>。</a:t>
            </a:r>
            <a:r>
              <a:rPr lang="zh-CN" altLang="en-US" sz="2000" b="1" dirty="0">
                <a:latin typeface="幼圆" pitchFamily="49" charset="-122"/>
                <a:ea typeface="幼圆" pitchFamily="49" charset="-122"/>
              </a:rPr>
              <a:t>可见，</a:t>
            </a:r>
            <a:r>
              <a:rPr lang="zh-CN" altLang="en-US" sz="2000" b="1" dirty="0" smtClean="0">
                <a:latin typeface="幼圆" pitchFamily="49" charset="-122"/>
                <a:ea typeface="幼圆" pitchFamily="49" charset="-122"/>
              </a:rPr>
              <a:t>终止结点一定</a:t>
            </a:r>
            <a:r>
              <a:rPr lang="zh-CN" altLang="en-US" sz="2000" b="1" dirty="0">
                <a:latin typeface="幼圆" pitchFamily="49" charset="-122"/>
                <a:ea typeface="幼圆" pitchFamily="49" charset="-122"/>
              </a:rPr>
              <a:t>是</a:t>
            </a:r>
            <a:r>
              <a:rPr lang="zh-CN" altLang="en-US" sz="2000" b="1" dirty="0" smtClean="0">
                <a:latin typeface="幼圆" pitchFamily="49" charset="-122"/>
                <a:ea typeface="幼圆" pitchFamily="49" charset="-122"/>
              </a:rPr>
              <a:t>端结点，</a:t>
            </a:r>
            <a:r>
              <a:rPr lang="zh-CN" altLang="en-US" sz="2000" b="1" dirty="0">
                <a:latin typeface="幼圆" pitchFamily="49" charset="-122"/>
                <a:ea typeface="幼圆" pitchFamily="49" charset="-122"/>
              </a:rPr>
              <a:t>但</a:t>
            </a:r>
            <a:r>
              <a:rPr lang="zh-CN" altLang="en-US" sz="2000" b="1" dirty="0" smtClean="0">
                <a:latin typeface="幼圆" pitchFamily="49" charset="-122"/>
                <a:ea typeface="幼圆" pitchFamily="49" charset="-122"/>
              </a:rPr>
              <a:t>端结点却</a:t>
            </a:r>
            <a:r>
              <a:rPr lang="zh-CN" altLang="en-US" sz="2000" b="1" dirty="0">
                <a:latin typeface="幼圆" pitchFamily="49" charset="-122"/>
                <a:ea typeface="幼圆" pitchFamily="49" charset="-122"/>
              </a:rPr>
              <a:t>不一定是</a:t>
            </a:r>
            <a:r>
              <a:rPr lang="zh-CN" altLang="en-US" sz="2000" b="1" dirty="0" smtClean="0">
                <a:latin typeface="幼圆" pitchFamily="49" charset="-122"/>
                <a:ea typeface="幼圆" pitchFamily="49" charset="-122"/>
              </a:rPr>
              <a:t>终止结点。</a:t>
            </a:r>
            <a:endParaRPr lang="zh-CN" altLang="en-US" sz="2000" b="1" dirty="0">
              <a:latin typeface="幼圆" pitchFamily="49" charset="-122"/>
              <a:ea typeface="幼圆" pitchFamily="49" charset="-122"/>
            </a:endParaRPr>
          </a:p>
        </p:txBody>
      </p:sp>
      <p:sp>
        <p:nvSpPr>
          <p:cNvPr id="37892" name="Text Box 3"/>
          <p:cNvSpPr txBox="1">
            <a:spLocks noChangeArrowheads="1"/>
          </p:cNvSpPr>
          <p:nvPr/>
        </p:nvSpPr>
        <p:spPr bwMode="auto">
          <a:xfrm>
            <a:off x="178122" y="1942926"/>
            <a:ext cx="8642350" cy="487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05000"/>
              </a:lnSpc>
              <a:spcBef>
                <a:spcPct val="25000"/>
              </a:spcBef>
            </a:pPr>
            <a:r>
              <a:rPr lang="en-US" altLang="zh-CN" sz="2000" b="1" dirty="0">
                <a:solidFill>
                  <a:srgbClr val="A50021"/>
                </a:solidFill>
                <a:latin typeface="幼圆" pitchFamily="49" charset="-122"/>
                <a:ea typeface="幼圆" pitchFamily="49" charset="-122"/>
              </a:rPr>
              <a:t>(5) </a:t>
            </a:r>
            <a:r>
              <a:rPr lang="zh-CN" altLang="en-US" sz="2000" b="1" dirty="0">
                <a:solidFill>
                  <a:srgbClr val="A50021"/>
                </a:solidFill>
                <a:latin typeface="幼圆" pitchFamily="49" charset="-122"/>
                <a:ea typeface="幼圆" pitchFamily="49" charset="-122"/>
              </a:rPr>
              <a:t>可</a:t>
            </a:r>
            <a:r>
              <a:rPr lang="zh-CN" altLang="en-US" sz="2000" b="1" dirty="0" smtClean="0">
                <a:solidFill>
                  <a:srgbClr val="A50021"/>
                </a:solidFill>
                <a:latin typeface="幼圆" pitchFamily="49" charset="-122"/>
                <a:ea typeface="幼圆" pitchFamily="49" charset="-122"/>
              </a:rPr>
              <a:t>解结点与</a:t>
            </a:r>
            <a:r>
              <a:rPr lang="zh-CN" altLang="en-US" sz="2000" b="1" dirty="0">
                <a:solidFill>
                  <a:srgbClr val="A50021"/>
                </a:solidFill>
                <a:latin typeface="幼圆" pitchFamily="49" charset="-122"/>
                <a:ea typeface="幼圆" pitchFamily="49" charset="-122"/>
              </a:rPr>
              <a:t>不可</a:t>
            </a:r>
            <a:r>
              <a:rPr lang="zh-CN" altLang="en-US" sz="2000" b="1" dirty="0" smtClean="0">
                <a:solidFill>
                  <a:srgbClr val="A50021"/>
                </a:solidFill>
                <a:latin typeface="幼圆" pitchFamily="49" charset="-122"/>
                <a:ea typeface="幼圆" pitchFamily="49" charset="-122"/>
              </a:rPr>
              <a:t>解结点</a:t>
            </a:r>
            <a:endParaRPr lang="zh-CN" altLang="en-US" sz="2000" b="1" dirty="0">
              <a:solidFill>
                <a:srgbClr val="A50021"/>
              </a:solidFill>
              <a:latin typeface="幼圆" pitchFamily="49" charset="-122"/>
              <a:ea typeface="幼圆" pitchFamily="49" charset="-122"/>
            </a:endParaRPr>
          </a:p>
          <a:p>
            <a:pPr eaLnBrk="1" hangingPunct="1">
              <a:lnSpc>
                <a:spcPct val="105000"/>
              </a:lnSpc>
              <a:spcBef>
                <a:spcPct val="25000"/>
              </a:spcBef>
            </a:pPr>
            <a:r>
              <a:rPr lang="zh-CN" altLang="en-US" sz="2000" b="1" dirty="0">
                <a:latin typeface="幼圆" pitchFamily="49" charset="-122"/>
                <a:ea typeface="幼圆" pitchFamily="49" charset="-122"/>
              </a:rPr>
              <a:t>     在与</a:t>
            </a:r>
            <a:r>
              <a:rPr lang="en-US" altLang="zh-CN" sz="2000" b="1" dirty="0">
                <a:latin typeface="幼圆" pitchFamily="49" charset="-122"/>
                <a:ea typeface="幼圆" pitchFamily="49" charset="-122"/>
              </a:rPr>
              <a:t>/</a:t>
            </a:r>
            <a:r>
              <a:rPr lang="zh-CN" altLang="en-US" sz="2000" b="1" dirty="0">
                <a:latin typeface="幼圆" pitchFamily="49" charset="-122"/>
                <a:ea typeface="幼圆" pitchFamily="49" charset="-122"/>
              </a:rPr>
              <a:t>或树中，满足以下三个条件之一</a:t>
            </a:r>
            <a:r>
              <a:rPr lang="zh-CN" altLang="en-US" sz="2000" b="1" dirty="0" smtClean="0">
                <a:latin typeface="幼圆" pitchFamily="49" charset="-122"/>
                <a:ea typeface="幼圆" pitchFamily="49" charset="-122"/>
              </a:rPr>
              <a:t>的结点为</a:t>
            </a:r>
            <a:r>
              <a:rPr lang="zh-CN" altLang="en-US" sz="2000" b="1" dirty="0">
                <a:solidFill>
                  <a:srgbClr val="0000CC"/>
                </a:solidFill>
                <a:latin typeface="幼圆" pitchFamily="49" charset="-122"/>
                <a:ea typeface="幼圆" pitchFamily="49" charset="-122"/>
              </a:rPr>
              <a:t>可</a:t>
            </a:r>
            <a:r>
              <a:rPr lang="zh-CN" altLang="en-US" sz="2000" b="1" dirty="0" smtClean="0">
                <a:solidFill>
                  <a:srgbClr val="0000CC"/>
                </a:solidFill>
                <a:latin typeface="幼圆" pitchFamily="49" charset="-122"/>
                <a:ea typeface="幼圆" pitchFamily="49" charset="-122"/>
              </a:rPr>
              <a:t>解结点：</a:t>
            </a:r>
            <a:endParaRPr lang="zh-CN" altLang="en-US" sz="2000" b="1" dirty="0">
              <a:solidFill>
                <a:srgbClr val="0000CC"/>
              </a:solidFill>
              <a:latin typeface="幼圆" pitchFamily="49" charset="-122"/>
              <a:ea typeface="幼圆" pitchFamily="49" charset="-122"/>
            </a:endParaRPr>
          </a:p>
          <a:p>
            <a:pPr eaLnBrk="1" hangingPunct="1">
              <a:lnSpc>
                <a:spcPct val="105000"/>
              </a:lnSpc>
              <a:spcBef>
                <a:spcPct val="25000"/>
              </a:spcBef>
            </a:pPr>
            <a:r>
              <a:rPr lang="zh-CN" altLang="en-US" sz="2000" b="1" dirty="0">
                <a:solidFill>
                  <a:srgbClr val="0000CC"/>
                </a:solidFill>
                <a:latin typeface="幼圆" pitchFamily="49" charset="-122"/>
                <a:ea typeface="幼圆" pitchFamily="49" charset="-122"/>
              </a:rPr>
              <a:t>     </a:t>
            </a:r>
            <a:r>
              <a:rPr lang="zh-CN" altLang="en-US" sz="2000" b="1" dirty="0">
                <a:latin typeface="幼圆" pitchFamily="49" charset="-122"/>
                <a:ea typeface="幼圆" pitchFamily="49" charset="-122"/>
              </a:rPr>
              <a:t>①任何</a:t>
            </a:r>
            <a:r>
              <a:rPr lang="zh-CN" altLang="en-US" sz="2000" b="1" dirty="0" smtClean="0">
                <a:latin typeface="幼圆" pitchFamily="49" charset="-122"/>
                <a:ea typeface="幼圆" pitchFamily="49" charset="-122"/>
              </a:rPr>
              <a:t>终止结点都是</a:t>
            </a:r>
            <a:r>
              <a:rPr lang="zh-CN" altLang="en-US" sz="2000" b="1" dirty="0">
                <a:latin typeface="幼圆" pitchFamily="49" charset="-122"/>
                <a:ea typeface="幼圆" pitchFamily="49" charset="-122"/>
              </a:rPr>
              <a:t>可</a:t>
            </a:r>
            <a:r>
              <a:rPr lang="zh-CN" altLang="en-US" sz="2000" b="1" dirty="0" smtClean="0">
                <a:latin typeface="幼圆" pitchFamily="49" charset="-122"/>
                <a:ea typeface="幼圆" pitchFamily="49" charset="-122"/>
              </a:rPr>
              <a:t>解结点。</a:t>
            </a:r>
            <a:endParaRPr lang="zh-CN" altLang="en-US" sz="2000" b="1" dirty="0">
              <a:latin typeface="幼圆" pitchFamily="49" charset="-122"/>
              <a:ea typeface="幼圆" pitchFamily="49" charset="-122"/>
            </a:endParaRPr>
          </a:p>
          <a:p>
            <a:pPr eaLnBrk="1" hangingPunct="1">
              <a:lnSpc>
                <a:spcPct val="105000"/>
              </a:lnSpc>
              <a:spcBef>
                <a:spcPct val="25000"/>
              </a:spcBef>
            </a:pPr>
            <a:r>
              <a:rPr lang="zh-CN" altLang="en-US" sz="2000" b="1" dirty="0">
                <a:latin typeface="幼圆" pitchFamily="49" charset="-122"/>
                <a:ea typeface="幼圆" pitchFamily="49" charset="-122"/>
              </a:rPr>
              <a:t>     ②对</a:t>
            </a:r>
            <a:r>
              <a:rPr lang="zh-CN" altLang="en-US" sz="2000" b="1" dirty="0" smtClean="0">
                <a:latin typeface="幼圆" pitchFamily="49" charset="-122"/>
                <a:ea typeface="幼圆" pitchFamily="49" charset="-122"/>
              </a:rPr>
              <a:t>“或”结点，</a:t>
            </a:r>
            <a:r>
              <a:rPr lang="zh-CN" altLang="en-US" sz="2000" b="1" dirty="0">
                <a:latin typeface="幼圆" pitchFamily="49" charset="-122"/>
                <a:ea typeface="幼圆" pitchFamily="49" charset="-122"/>
              </a:rPr>
              <a:t>当其</a:t>
            </a:r>
            <a:r>
              <a:rPr lang="zh-CN" altLang="en-US" sz="2000" b="1" dirty="0" smtClean="0">
                <a:latin typeface="幼圆" pitchFamily="49" charset="-122"/>
                <a:ea typeface="幼圆" pitchFamily="49" charset="-122"/>
              </a:rPr>
              <a:t>子结点中</a:t>
            </a:r>
            <a:r>
              <a:rPr lang="zh-CN" altLang="en-US" sz="2000" b="1" dirty="0">
                <a:latin typeface="幼圆" pitchFamily="49" charset="-122"/>
                <a:ea typeface="幼圆" pitchFamily="49" charset="-122"/>
              </a:rPr>
              <a:t>至少有一个为可</a:t>
            </a:r>
            <a:r>
              <a:rPr lang="zh-CN" altLang="en-US" sz="2000" b="1" dirty="0" smtClean="0">
                <a:latin typeface="幼圆" pitchFamily="49" charset="-122"/>
                <a:ea typeface="幼圆" pitchFamily="49" charset="-122"/>
              </a:rPr>
              <a:t>解结点时</a:t>
            </a:r>
            <a:r>
              <a:rPr lang="zh-CN" altLang="en-US" sz="2000" b="1" dirty="0">
                <a:latin typeface="幼圆" pitchFamily="49" charset="-122"/>
                <a:ea typeface="幼圆" pitchFamily="49" charset="-122"/>
              </a:rPr>
              <a:t>，则该</a:t>
            </a:r>
            <a:r>
              <a:rPr lang="zh-CN" altLang="en-US" sz="2000" b="1" dirty="0" smtClean="0">
                <a:latin typeface="幼圆" pitchFamily="49" charset="-122"/>
                <a:ea typeface="幼圆" pitchFamily="49" charset="-122"/>
              </a:rPr>
              <a:t>或结点就是</a:t>
            </a:r>
            <a:r>
              <a:rPr lang="zh-CN" altLang="en-US" sz="2000" b="1" dirty="0">
                <a:latin typeface="幼圆" pitchFamily="49" charset="-122"/>
                <a:ea typeface="幼圆" pitchFamily="49" charset="-122"/>
              </a:rPr>
              <a:t>可</a:t>
            </a:r>
            <a:r>
              <a:rPr lang="zh-CN" altLang="en-US" sz="2000" b="1" dirty="0" smtClean="0">
                <a:latin typeface="幼圆" pitchFamily="49" charset="-122"/>
                <a:ea typeface="幼圆" pitchFamily="49" charset="-122"/>
              </a:rPr>
              <a:t>解结点。</a:t>
            </a:r>
            <a:endParaRPr lang="zh-CN" altLang="en-US" sz="2000" b="1" dirty="0">
              <a:latin typeface="幼圆" pitchFamily="49" charset="-122"/>
              <a:ea typeface="幼圆" pitchFamily="49" charset="-122"/>
            </a:endParaRPr>
          </a:p>
          <a:p>
            <a:pPr eaLnBrk="1" hangingPunct="1">
              <a:lnSpc>
                <a:spcPct val="105000"/>
              </a:lnSpc>
              <a:spcBef>
                <a:spcPct val="25000"/>
              </a:spcBef>
            </a:pPr>
            <a:r>
              <a:rPr lang="zh-CN" altLang="en-US" sz="2000" b="1" dirty="0">
                <a:latin typeface="幼圆" pitchFamily="49" charset="-122"/>
                <a:ea typeface="幼圆" pitchFamily="49" charset="-122"/>
              </a:rPr>
              <a:t>     ③对</a:t>
            </a:r>
            <a:r>
              <a:rPr lang="zh-CN" altLang="en-US" sz="2000" b="1" dirty="0" smtClean="0">
                <a:latin typeface="幼圆" pitchFamily="49" charset="-122"/>
                <a:ea typeface="幼圆" pitchFamily="49" charset="-122"/>
              </a:rPr>
              <a:t>“与”结点，</a:t>
            </a:r>
            <a:r>
              <a:rPr lang="zh-CN" altLang="en-US" sz="2000" b="1" dirty="0">
                <a:latin typeface="幼圆" pitchFamily="49" charset="-122"/>
                <a:ea typeface="幼圆" pitchFamily="49" charset="-122"/>
              </a:rPr>
              <a:t>只有当其</a:t>
            </a:r>
            <a:r>
              <a:rPr lang="zh-CN" altLang="en-US" sz="2000" b="1" dirty="0" smtClean="0">
                <a:latin typeface="幼圆" pitchFamily="49" charset="-122"/>
                <a:ea typeface="幼圆" pitchFamily="49" charset="-122"/>
              </a:rPr>
              <a:t>子结点全部</a:t>
            </a:r>
            <a:r>
              <a:rPr lang="zh-CN" altLang="en-US" sz="2000" b="1" dirty="0">
                <a:latin typeface="幼圆" pitchFamily="49" charset="-122"/>
                <a:ea typeface="幼圆" pitchFamily="49" charset="-122"/>
              </a:rPr>
              <a:t>为可</a:t>
            </a:r>
            <a:r>
              <a:rPr lang="zh-CN" altLang="en-US" sz="2000" b="1" dirty="0" smtClean="0">
                <a:latin typeface="幼圆" pitchFamily="49" charset="-122"/>
                <a:ea typeface="幼圆" pitchFamily="49" charset="-122"/>
              </a:rPr>
              <a:t>解结点时</a:t>
            </a:r>
            <a:r>
              <a:rPr lang="zh-CN" altLang="en-US" sz="2000" b="1" dirty="0">
                <a:latin typeface="幼圆" pitchFamily="49" charset="-122"/>
                <a:ea typeface="幼圆" pitchFamily="49" charset="-122"/>
              </a:rPr>
              <a:t>，该</a:t>
            </a:r>
            <a:r>
              <a:rPr lang="zh-CN" altLang="en-US" sz="2000" b="1" dirty="0" smtClean="0">
                <a:latin typeface="幼圆" pitchFamily="49" charset="-122"/>
                <a:ea typeface="幼圆" pitchFamily="49" charset="-122"/>
              </a:rPr>
              <a:t>与结点才是</a:t>
            </a:r>
            <a:r>
              <a:rPr lang="zh-CN" altLang="en-US" sz="2000" b="1" dirty="0">
                <a:latin typeface="幼圆" pitchFamily="49" charset="-122"/>
                <a:ea typeface="幼圆" pitchFamily="49" charset="-122"/>
              </a:rPr>
              <a:t>可</a:t>
            </a:r>
            <a:r>
              <a:rPr lang="zh-CN" altLang="en-US" sz="2000" b="1" dirty="0" smtClean="0">
                <a:latin typeface="幼圆" pitchFamily="49" charset="-122"/>
                <a:ea typeface="幼圆" pitchFamily="49" charset="-122"/>
              </a:rPr>
              <a:t>解结点。</a:t>
            </a:r>
            <a:endParaRPr lang="zh-CN" altLang="en-US" sz="2000" b="1" dirty="0">
              <a:latin typeface="幼圆" pitchFamily="49" charset="-122"/>
              <a:ea typeface="幼圆" pitchFamily="49" charset="-122"/>
            </a:endParaRPr>
          </a:p>
          <a:p>
            <a:pPr eaLnBrk="1" hangingPunct="1">
              <a:lnSpc>
                <a:spcPct val="105000"/>
              </a:lnSpc>
              <a:spcBef>
                <a:spcPct val="25000"/>
              </a:spcBef>
            </a:pPr>
            <a:r>
              <a:rPr lang="zh-CN" altLang="en-US" sz="2000" b="1" dirty="0">
                <a:latin typeface="幼圆" pitchFamily="49" charset="-122"/>
                <a:ea typeface="幼圆" pitchFamily="49" charset="-122"/>
              </a:rPr>
              <a:t>     同样，可用类似的方法定义</a:t>
            </a:r>
            <a:r>
              <a:rPr lang="zh-CN" altLang="en-US" sz="2000" b="1" dirty="0">
                <a:solidFill>
                  <a:srgbClr val="0000CC"/>
                </a:solidFill>
                <a:latin typeface="幼圆" pitchFamily="49" charset="-122"/>
                <a:ea typeface="幼圆" pitchFamily="49" charset="-122"/>
              </a:rPr>
              <a:t>不可</a:t>
            </a:r>
            <a:r>
              <a:rPr lang="zh-CN" altLang="en-US" sz="2000" b="1" dirty="0" smtClean="0">
                <a:solidFill>
                  <a:srgbClr val="0000CC"/>
                </a:solidFill>
                <a:latin typeface="幼圆" pitchFamily="49" charset="-122"/>
                <a:ea typeface="幼圆" pitchFamily="49" charset="-122"/>
              </a:rPr>
              <a:t>解结点：    </a:t>
            </a:r>
            <a:endParaRPr lang="zh-CN" altLang="en-US" sz="2000" b="1" dirty="0">
              <a:solidFill>
                <a:srgbClr val="0000CC"/>
              </a:solidFill>
              <a:latin typeface="幼圆" pitchFamily="49" charset="-122"/>
              <a:ea typeface="幼圆" pitchFamily="49" charset="-122"/>
            </a:endParaRPr>
          </a:p>
          <a:p>
            <a:pPr eaLnBrk="1" hangingPunct="1">
              <a:lnSpc>
                <a:spcPct val="105000"/>
              </a:lnSpc>
              <a:spcBef>
                <a:spcPct val="25000"/>
              </a:spcBef>
            </a:pPr>
            <a:r>
              <a:rPr lang="zh-CN" altLang="en-US" sz="2000" b="1" dirty="0">
                <a:solidFill>
                  <a:srgbClr val="0000CC"/>
                </a:solidFill>
                <a:latin typeface="幼圆" pitchFamily="49" charset="-122"/>
                <a:ea typeface="幼圆" pitchFamily="49" charset="-122"/>
              </a:rPr>
              <a:t>     </a:t>
            </a:r>
            <a:r>
              <a:rPr lang="zh-CN" altLang="en-US" sz="2000" b="1" dirty="0">
                <a:latin typeface="幼圆" pitchFamily="49" charset="-122"/>
                <a:ea typeface="幼圆" pitchFamily="49" charset="-122"/>
              </a:rPr>
              <a:t>①不为</a:t>
            </a:r>
            <a:r>
              <a:rPr lang="zh-CN" altLang="en-US" sz="2000" b="1" dirty="0" smtClean="0">
                <a:latin typeface="幼圆" pitchFamily="49" charset="-122"/>
                <a:ea typeface="幼圆" pitchFamily="49" charset="-122"/>
              </a:rPr>
              <a:t>终止结点的端结点是</a:t>
            </a:r>
            <a:r>
              <a:rPr lang="zh-CN" altLang="en-US" sz="2000" b="1" dirty="0">
                <a:latin typeface="幼圆" pitchFamily="49" charset="-122"/>
                <a:ea typeface="幼圆" pitchFamily="49" charset="-122"/>
              </a:rPr>
              <a:t>不可</a:t>
            </a:r>
            <a:r>
              <a:rPr lang="zh-CN" altLang="en-US" sz="2000" b="1" dirty="0" smtClean="0">
                <a:latin typeface="幼圆" pitchFamily="49" charset="-122"/>
                <a:ea typeface="幼圆" pitchFamily="49" charset="-122"/>
              </a:rPr>
              <a:t>解结点。</a:t>
            </a:r>
            <a:endParaRPr lang="zh-CN" altLang="en-US" sz="2000" b="1" dirty="0">
              <a:latin typeface="幼圆" pitchFamily="49" charset="-122"/>
              <a:ea typeface="幼圆" pitchFamily="49" charset="-122"/>
            </a:endParaRPr>
          </a:p>
          <a:p>
            <a:pPr eaLnBrk="1" hangingPunct="1">
              <a:lnSpc>
                <a:spcPct val="105000"/>
              </a:lnSpc>
              <a:spcBef>
                <a:spcPct val="25000"/>
              </a:spcBef>
            </a:pPr>
            <a:r>
              <a:rPr lang="zh-CN" altLang="en-US" sz="2000" b="1" dirty="0">
                <a:latin typeface="幼圆" pitchFamily="49" charset="-122"/>
                <a:ea typeface="幼圆" pitchFamily="49" charset="-122"/>
              </a:rPr>
              <a:t>     ②对</a:t>
            </a:r>
            <a:r>
              <a:rPr lang="zh-CN" altLang="en-US" sz="2000" b="1" dirty="0" smtClean="0">
                <a:latin typeface="幼圆" pitchFamily="49" charset="-122"/>
                <a:ea typeface="幼圆" pitchFamily="49" charset="-122"/>
              </a:rPr>
              <a:t>“或”结点 </a:t>
            </a:r>
            <a:r>
              <a:rPr lang="zh-CN" altLang="en-US" sz="2000" b="1" dirty="0">
                <a:latin typeface="幼圆" pitchFamily="49" charset="-122"/>
                <a:ea typeface="幼圆" pitchFamily="49" charset="-122"/>
              </a:rPr>
              <a:t>，若其全部</a:t>
            </a:r>
            <a:r>
              <a:rPr lang="zh-CN" altLang="en-US" sz="2000" b="1" dirty="0" smtClean="0">
                <a:latin typeface="幼圆" pitchFamily="49" charset="-122"/>
                <a:ea typeface="幼圆" pitchFamily="49" charset="-122"/>
              </a:rPr>
              <a:t>子结点都</a:t>
            </a:r>
            <a:r>
              <a:rPr lang="zh-CN" altLang="en-US" sz="2000" b="1" dirty="0">
                <a:latin typeface="幼圆" pitchFamily="49" charset="-122"/>
                <a:ea typeface="幼圆" pitchFamily="49" charset="-122"/>
              </a:rPr>
              <a:t>为不可</a:t>
            </a:r>
            <a:r>
              <a:rPr lang="zh-CN" altLang="en-US" sz="2000" b="1" dirty="0" smtClean="0">
                <a:latin typeface="幼圆" pitchFamily="49" charset="-122"/>
                <a:ea typeface="幼圆" pitchFamily="49" charset="-122"/>
              </a:rPr>
              <a:t>解结点，</a:t>
            </a:r>
            <a:r>
              <a:rPr lang="zh-CN" altLang="en-US" sz="2000" b="1" dirty="0">
                <a:latin typeface="幼圆" pitchFamily="49" charset="-122"/>
                <a:ea typeface="幼圆" pitchFamily="49" charset="-122"/>
              </a:rPr>
              <a:t>则该</a:t>
            </a:r>
            <a:r>
              <a:rPr lang="zh-CN" altLang="en-US" sz="2000" b="1" dirty="0" smtClean="0">
                <a:latin typeface="幼圆" pitchFamily="49" charset="-122"/>
                <a:ea typeface="幼圆" pitchFamily="49" charset="-122"/>
              </a:rPr>
              <a:t>或结点是</a:t>
            </a:r>
            <a:r>
              <a:rPr lang="zh-CN" altLang="en-US" sz="2000" b="1" dirty="0">
                <a:latin typeface="幼圆" pitchFamily="49" charset="-122"/>
                <a:ea typeface="幼圆" pitchFamily="49" charset="-122"/>
              </a:rPr>
              <a:t>不可</a:t>
            </a:r>
            <a:r>
              <a:rPr lang="zh-CN" altLang="en-US" sz="2000" b="1" dirty="0" smtClean="0">
                <a:latin typeface="幼圆" pitchFamily="49" charset="-122"/>
                <a:ea typeface="幼圆" pitchFamily="49" charset="-122"/>
              </a:rPr>
              <a:t>解结点。</a:t>
            </a:r>
            <a:endParaRPr lang="zh-CN" altLang="en-US" sz="2000" b="1" dirty="0">
              <a:latin typeface="幼圆" pitchFamily="49" charset="-122"/>
              <a:ea typeface="幼圆" pitchFamily="49" charset="-122"/>
            </a:endParaRPr>
          </a:p>
          <a:p>
            <a:pPr eaLnBrk="1" hangingPunct="1">
              <a:lnSpc>
                <a:spcPct val="105000"/>
              </a:lnSpc>
              <a:spcBef>
                <a:spcPct val="25000"/>
              </a:spcBef>
            </a:pPr>
            <a:r>
              <a:rPr lang="zh-CN" altLang="en-US" sz="2000" b="1" dirty="0">
                <a:latin typeface="幼圆" pitchFamily="49" charset="-122"/>
                <a:ea typeface="幼圆" pitchFamily="49" charset="-122"/>
              </a:rPr>
              <a:t>     ③对</a:t>
            </a:r>
            <a:r>
              <a:rPr lang="zh-CN" altLang="en-US" sz="2000" b="1" dirty="0" smtClean="0">
                <a:latin typeface="幼圆" pitchFamily="49" charset="-122"/>
                <a:ea typeface="幼圆" pitchFamily="49" charset="-122"/>
              </a:rPr>
              <a:t>“与”结点，</a:t>
            </a:r>
            <a:r>
              <a:rPr lang="zh-CN" altLang="en-US" sz="2000" b="1" dirty="0">
                <a:latin typeface="幼圆" pitchFamily="49" charset="-122"/>
                <a:ea typeface="幼圆" pitchFamily="49" charset="-122"/>
              </a:rPr>
              <a:t>只要其</a:t>
            </a:r>
            <a:r>
              <a:rPr lang="zh-CN" altLang="en-US" sz="2000" b="1" dirty="0" smtClean="0">
                <a:latin typeface="幼圆" pitchFamily="49" charset="-122"/>
                <a:ea typeface="幼圆" pitchFamily="49" charset="-122"/>
              </a:rPr>
              <a:t>子结点中</a:t>
            </a:r>
            <a:r>
              <a:rPr lang="zh-CN" altLang="en-US" sz="2000" b="1" dirty="0">
                <a:latin typeface="幼圆" pitchFamily="49" charset="-122"/>
                <a:ea typeface="幼圆" pitchFamily="49" charset="-122"/>
              </a:rPr>
              <a:t>有一个为不可</a:t>
            </a:r>
            <a:r>
              <a:rPr lang="zh-CN" altLang="en-US" sz="2000" b="1" dirty="0" smtClean="0">
                <a:latin typeface="幼圆" pitchFamily="49" charset="-122"/>
                <a:ea typeface="幼圆" pitchFamily="49" charset="-122"/>
              </a:rPr>
              <a:t>解结点，</a:t>
            </a:r>
            <a:r>
              <a:rPr lang="zh-CN" altLang="en-US" sz="2000" b="1" dirty="0">
                <a:latin typeface="幼圆" pitchFamily="49" charset="-122"/>
                <a:ea typeface="幼圆" pitchFamily="49" charset="-122"/>
              </a:rPr>
              <a:t>则该</a:t>
            </a:r>
            <a:r>
              <a:rPr lang="zh-CN" altLang="en-US" sz="2000" b="1" dirty="0" smtClean="0">
                <a:latin typeface="幼圆" pitchFamily="49" charset="-122"/>
                <a:ea typeface="幼圆" pitchFamily="49" charset="-122"/>
              </a:rPr>
              <a:t>与结点是</a:t>
            </a:r>
            <a:r>
              <a:rPr lang="zh-CN" altLang="en-US" sz="2000" b="1" dirty="0">
                <a:latin typeface="幼圆" pitchFamily="49" charset="-122"/>
                <a:ea typeface="幼圆" pitchFamily="49" charset="-122"/>
              </a:rPr>
              <a:t>不可</a:t>
            </a:r>
            <a:r>
              <a:rPr lang="zh-CN" altLang="en-US" sz="2000" b="1" dirty="0" smtClean="0">
                <a:latin typeface="幼圆" pitchFamily="49" charset="-122"/>
                <a:ea typeface="幼圆" pitchFamily="49" charset="-122"/>
              </a:rPr>
              <a:t>解结点。</a:t>
            </a:r>
            <a:endParaRPr lang="zh-CN" altLang="en-US" sz="2000" b="1" dirty="0">
              <a:latin typeface="幼圆" pitchFamily="49" charset="-122"/>
              <a:ea typeface="幼圆" pitchFamily="49" charset="-122"/>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47" name="Text Box 33"/>
          <p:cNvSpPr txBox="1">
            <a:spLocks noChangeArrowheads="1"/>
          </p:cNvSpPr>
          <p:nvPr/>
        </p:nvSpPr>
        <p:spPr bwMode="auto">
          <a:xfrm>
            <a:off x="5592763" y="4022725"/>
            <a:ext cx="29718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50000"/>
              </a:lnSpc>
              <a:spcBef>
                <a:spcPct val="50000"/>
              </a:spcBef>
            </a:pPr>
            <a:r>
              <a:rPr kumimoji="1" lang="en-US" altLang="zh-CN" sz="2400" dirty="0">
                <a:latin typeface="Times New Roman" pitchFamily="18" charset="0"/>
              </a:rPr>
              <a:t>     t                             </a:t>
            </a:r>
            <a:r>
              <a:rPr kumimoji="1" lang="en-US" altLang="zh-CN" sz="2400" dirty="0" err="1">
                <a:latin typeface="Times New Roman" pitchFamily="18" charset="0"/>
              </a:rPr>
              <a:t>t</a:t>
            </a:r>
            <a:endParaRPr kumimoji="1" lang="en-US" altLang="zh-CN" sz="2400" dirty="0">
              <a:latin typeface="Times New Roman" pitchFamily="18" charset="0"/>
            </a:endParaRPr>
          </a:p>
          <a:p>
            <a:pPr eaLnBrk="1" hangingPunct="1">
              <a:lnSpc>
                <a:spcPct val="150000"/>
              </a:lnSpc>
              <a:spcBef>
                <a:spcPct val="50000"/>
              </a:spcBef>
            </a:pPr>
            <a:r>
              <a:rPr kumimoji="1" lang="en-US" altLang="zh-CN" sz="2400" dirty="0">
                <a:solidFill>
                  <a:srgbClr val="006600"/>
                </a:solidFill>
                <a:latin typeface="Times New Roman" pitchFamily="18" charset="0"/>
              </a:rPr>
              <a:t>                </a:t>
            </a:r>
            <a:r>
              <a:rPr kumimoji="1" lang="zh-CN" altLang="en-US" sz="2400" b="1" dirty="0">
                <a:latin typeface="幼圆" pitchFamily="49" charset="-122"/>
                <a:ea typeface="幼圆" pitchFamily="49" charset="-122"/>
              </a:rPr>
              <a:t>解树</a:t>
            </a:r>
          </a:p>
        </p:txBody>
      </p:sp>
      <p:sp>
        <p:nvSpPr>
          <p:cNvPr id="38917" name="Text Box 3"/>
          <p:cNvSpPr txBox="1">
            <a:spLocks noChangeArrowheads="1"/>
          </p:cNvSpPr>
          <p:nvPr/>
        </p:nvSpPr>
        <p:spPr bwMode="auto">
          <a:xfrm>
            <a:off x="5364163" y="4097338"/>
            <a:ext cx="3505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ndParaRPr>
          </a:p>
        </p:txBody>
      </p:sp>
      <p:sp>
        <p:nvSpPr>
          <p:cNvPr id="38919" name="Text Box 5"/>
          <p:cNvSpPr txBox="1">
            <a:spLocks noChangeArrowheads="1"/>
          </p:cNvSpPr>
          <p:nvPr/>
        </p:nvSpPr>
        <p:spPr bwMode="auto">
          <a:xfrm>
            <a:off x="7192963" y="2420938"/>
            <a:ext cx="609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P</a:t>
            </a:r>
          </a:p>
        </p:txBody>
      </p:sp>
      <p:sp>
        <p:nvSpPr>
          <p:cNvPr id="38920" name="Oval 6"/>
          <p:cNvSpPr>
            <a:spLocks noChangeArrowheads="1"/>
          </p:cNvSpPr>
          <p:nvPr/>
        </p:nvSpPr>
        <p:spPr bwMode="auto">
          <a:xfrm>
            <a:off x="6964363" y="2573338"/>
            <a:ext cx="152400" cy="15240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38921" name="Line 7"/>
          <p:cNvSpPr>
            <a:spLocks noChangeShapeType="1"/>
          </p:cNvSpPr>
          <p:nvPr/>
        </p:nvSpPr>
        <p:spPr bwMode="auto">
          <a:xfrm flipH="1">
            <a:off x="6278563" y="2725738"/>
            <a:ext cx="762000" cy="381000"/>
          </a:xfrm>
          <a:prstGeom prst="line">
            <a:avLst/>
          </a:prstGeom>
          <a:noFill/>
          <a:ln w="952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8922" name="Line 8"/>
          <p:cNvSpPr>
            <a:spLocks noChangeShapeType="1"/>
          </p:cNvSpPr>
          <p:nvPr/>
        </p:nvSpPr>
        <p:spPr bwMode="auto">
          <a:xfrm>
            <a:off x="7040563" y="2725738"/>
            <a:ext cx="838200" cy="381000"/>
          </a:xfrm>
          <a:prstGeom prst="line">
            <a:avLst/>
          </a:prstGeom>
          <a:noFill/>
          <a:ln w="952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8923" name="Oval 9"/>
          <p:cNvSpPr>
            <a:spLocks noChangeArrowheads="1"/>
          </p:cNvSpPr>
          <p:nvPr/>
        </p:nvSpPr>
        <p:spPr bwMode="auto">
          <a:xfrm>
            <a:off x="6202363" y="3106738"/>
            <a:ext cx="152400" cy="15240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38924" name="Oval 10"/>
          <p:cNvSpPr>
            <a:spLocks noChangeArrowheads="1"/>
          </p:cNvSpPr>
          <p:nvPr/>
        </p:nvSpPr>
        <p:spPr bwMode="auto">
          <a:xfrm>
            <a:off x="7802563" y="3106738"/>
            <a:ext cx="152400" cy="15240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38925" name="Line 11"/>
          <p:cNvSpPr>
            <a:spLocks noChangeShapeType="1"/>
          </p:cNvSpPr>
          <p:nvPr/>
        </p:nvSpPr>
        <p:spPr bwMode="auto">
          <a:xfrm flipH="1">
            <a:off x="5821363" y="3259138"/>
            <a:ext cx="38100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8926" name="Line 12"/>
          <p:cNvSpPr>
            <a:spLocks noChangeShapeType="1"/>
          </p:cNvSpPr>
          <p:nvPr/>
        </p:nvSpPr>
        <p:spPr bwMode="auto">
          <a:xfrm>
            <a:off x="6278563" y="3259138"/>
            <a:ext cx="381000" cy="381000"/>
          </a:xfrm>
          <a:prstGeom prst="line">
            <a:avLst/>
          </a:prstGeom>
          <a:noFill/>
          <a:ln w="952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8927" name="Oval 13"/>
          <p:cNvSpPr>
            <a:spLocks noChangeArrowheads="1"/>
          </p:cNvSpPr>
          <p:nvPr/>
        </p:nvSpPr>
        <p:spPr bwMode="auto">
          <a:xfrm>
            <a:off x="5745163" y="3563938"/>
            <a:ext cx="152400" cy="15240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38928" name="Oval 14"/>
          <p:cNvSpPr>
            <a:spLocks noChangeArrowheads="1"/>
          </p:cNvSpPr>
          <p:nvPr/>
        </p:nvSpPr>
        <p:spPr bwMode="auto">
          <a:xfrm>
            <a:off x="6583363" y="3640138"/>
            <a:ext cx="152400" cy="15240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38929" name="Oval 15"/>
          <p:cNvSpPr>
            <a:spLocks noChangeArrowheads="1"/>
          </p:cNvSpPr>
          <p:nvPr/>
        </p:nvSpPr>
        <p:spPr bwMode="auto">
          <a:xfrm>
            <a:off x="6583363" y="3640138"/>
            <a:ext cx="152400" cy="15240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38930" name="Line 16"/>
          <p:cNvSpPr>
            <a:spLocks noChangeShapeType="1"/>
          </p:cNvSpPr>
          <p:nvPr/>
        </p:nvSpPr>
        <p:spPr bwMode="auto">
          <a:xfrm flipH="1">
            <a:off x="7650163" y="3259138"/>
            <a:ext cx="228600" cy="304800"/>
          </a:xfrm>
          <a:prstGeom prst="line">
            <a:avLst/>
          </a:prstGeom>
          <a:noFill/>
          <a:ln w="952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8931" name="Line 17"/>
          <p:cNvSpPr>
            <a:spLocks noChangeShapeType="1"/>
          </p:cNvSpPr>
          <p:nvPr/>
        </p:nvSpPr>
        <p:spPr bwMode="auto">
          <a:xfrm>
            <a:off x="7878763" y="3259138"/>
            <a:ext cx="457200" cy="304800"/>
          </a:xfrm>
          <a:prstGeom prst="line">
            <a:avLst/>
          </a:prstGeom>
          <a:noFill/>
          <a:ln w="952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8932" name="Oval 18"/>
          <p:cNvSpPr>
            <a:spLocks noChangeArrowheads="1"/>
          </p:cNvSpPr>
          <p:nvPr/>
        </p:nvSpPr>
        <p:spPr bwMode="auto">
          <a:xfrm>
            <a:off x="7573963" y="3563938"/>
            <a:ext cx="152400" cy="15240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38933" name="Oval 19"/>
          <p:cNvSpPr>
            <a:spLocks noChangeArrowheads="1"/>
          </p:cNvSpPr>
          <p:nvPr/>
        </p:nvSpPr>
        <p:spPr bwMode="auto">
          <a:xfrm>
            <a:off x="8335963" y="3563938"/>
            <a:ext cx="152400" cy="15240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38934" name="Line 20"/>
          <p:cNvSpPr>
            <a:spLocks noChangeShapeType="1"/>
          </p:cNvSpPr>
          <p:nvPr/>
        </p:nvSpPr>
        <p:spPr bwMode="auto">
          <a:xfrm flipH="1">
            <a:off x="6202363" y="3792538"/>
            <a:ext cx="381000" cy="304800"/>
          </a:xfrm>
          <a:prstGeom prst="line">
            <a:avLst/>
          </a:prstGeom>
          <a:noFill/>
          <a:ln w="952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8935" name="Line 21"/>
          <p:cNvSpPr>
            <a:spLocks noChangeShapeType="1"/>
          </p:cNvSpPr>
          <p:nvPr/>
        </p:nvSpPr>
        <p:spPr bwMode="auto">
          <a:xfrm>
            <a:off x="6659563" y="3792538"/>
            <a:ext cx="30480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8936" name="Line 22"/>
          <p:cNvSpPr>
            <a:spLocks noChangeShapeType="1"/>
          </p:cNvSpPr>
          <p:nvPr/>
        </p:nvSpPr>
        <p:spPr bwMode="auto">
          <a:xfrm flipH="1">
            <a:off x="7345363" y="3716338"/>
            <a:ext cx="3048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8937" name="Line 23"/>
          <p:cNvSpPr>
            <a:spLocks noChangeShapeType="1"/>
          </p:cNvSpPr>
          <p:nvPr/>
        </p:nvSpPr>
        <p:spPr bwMode="auto">
          <a:xfrm>
            <a:off x="7726363" y="3716338"/>
            <a:ext cx="533400" cy="381000"/>
          </a:xfrm>
          <a:prstGeom prst="line">
            <a:avLst/>
          </a:prstGeom>
          <a:noFill/>
          <a:ln w="952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8938" name="Oval 24"/>
          <p:cNvSpPr>
            <a:spLocks noChangeArrowheads="1"/>
          </p:cNvSpPr>
          <p:nvPr/>
        </p:nvSpPr>
        <p:spPr bwMode="auto">
          <a:xfrm>
            <a:off x="7269163" y="4097338"/>
            <a:ext cx="152400" cy="15240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38939" name="Oval 25"/>
          <p:cNvSpPr>
            <a:spLocks noChangeArrowheads="1"/>
          </p:cNvSpPr>
          <p:nvPr/>
        </p:nvSpPr>
        <p:spPr bwMode="auto">
          <a:xfrm>
            <a:off x="8259763" y="4097338"/>
            <a:ext cx="152400" cy="15240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38940" name="Oval 26"/>
          <p:cNvSpPr>
            <a:spLocks noChangeArrowheads="1"/>
          </p:cNvSpPr>
          <p:nvPr/>
        </p:nvSpPr>
        <p:spPr bwMode="auto">
          <a:xfrm>
            <a:off x="6126163" y="4097338"/>
            <a:ext cx="152400" cy="15240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38941" name="Oval 27"/>
          <p:cNvSpPr>
            <a:spLocks noChangeArrowheads="1"/>
          </p:cNvSpPr>
          <p:nvPr/>
        </p:nvSpPr>
        <p:spPr bwMode="auto">
          <a:xfrm>
            <a:off x="6888163" y="4097338"/>
            <a:ext cx="152400" cy="15240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38942" name="Line 28"/>
          <p:cNvSpPr>
            <a:spLocks noChangeShapeType="1"/>
          </p:cNvSpPr>
          <p:nvPr/>
        </p:nvSpPr>
        <p:spPr bwMode="auto">
          <a:xfrm flipH="1">
            <a:off x="6659563" y="4249738"/>
            <a:ext cx="3048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8943" name="Line 29"/>
          <p:cNvSpPr>
            <a:spLocks noChangeShapeType="1"/>
          </p:cNvSpPr>
          <p:nvPr/>
        </p:nvSpPr>
        <p:spPr bwMode="auto">
          <a:xfrm>
            <a:off x="6964363" y="4249738"/>
            <a:ext cx="3810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8944" name="Oval 30"/>
          <p:cNvSpPr>
            <a:spLocks noChangeArrowheads="1"/>
          </p:cNvSpPr>
          <p:nvPr/>
        </p:nvSpPr>
        <p:spPr bwMode="auto">
          <a:xfrm>
            <a:off x="6583363" y="4706938"/>
            <a:ext cx="152400" cy="15240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38945" name="Oval 31"/>
          <p:cNvSpPr>
            <a:spLocks noChangeArrowheads="1"/>
          </p:cNvSpPr>
          <p:nvPr/>
        </p:nvSpPr>
        <p:spPr bwMode="auto">
          <a:xfrm>
            <a:off x="7302501" y="4706938"/>
            <a:ext cx="152400" cy="152400"/>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38946" name="Text Box 32"/>
          <p:cNvSpPr txBox="1">
            <a:spLocks noChangeArrowheads="1"/>
          </p:cNvSpPr>
          <p:nvPr/>
        </p:nvSpPr>
        <p:spPr bwMode="auto">
          <a:xfrm>
            <a:off x="8335963" y="3640138"/>
            <a:ext cx="22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t</a:t>
            </a:r>
          </a:p>
        </p:txBody>
      </p:sp>
      <p:sp>
        <p:nvSpPr>
          <p:cNvPr id="38948" name="Freeform 34"/>
          <p:cNvSpPr>
            <a:spLocks/>
          </p:cNvSpPr>
          <p:nvPr/>
        </p:nvSpPr>
        <p:spPr bwMode="auto">
          <a:xfrm>
            <a:off x="6869113" y="2816225"/>
            <a:ext cx="314325" cy="57150"/>
          </a:xfrm>
          <a:custGeom>
            <a:avLst/>
            <a:gdLst>
              <a:gd name="T0" fmla="*/ 0 w 198"/>
              <a:gd name="T1" fmla="*/ 9 h 36"/>
              <a:gd name="T2" fmla="*/ 54 w 198"/>
              <a:gd name="T3" fmla="*/ 27 h 36"/>
              <a:gd name="T4" fmla="*/ 81 w 198"/>
              <a:gd name="T5" fmla="*/ 36 h 36"/>
              <a:gd name="T6" fmla="*/ 198 w 198"/>
              <a:gd name="T7" fmla="*/ 0 h 36"/>
              <a:gd name="T8" fmla="*/ 0 60000 65536"/>
              <a:gd name="T9" fmla="*/ 0 60000 65536"/>
              <a:gd name="T10" fmla="*/ 0 60000 65536"/>
              <a:gd name="T11" fmla="*/ 0 60000 65536"/>
              <a:gd name="T12" fmla="*/ 0 w 198"/>
              <a:gd name="T13" fmla="*/ 0 h 36"/>
              <a:gd name="T14" fmla="*/ 198 w 198"/>
              <a:gd name="T15" fmla="*/ 36 h 36"/>
            </a:gdLst>
            <a:ahLst/>
            <a:cxnLst>
              <a:cxn ang="T8">
                <a:pos x="T0" y="T1"/>
              </a:cxn>
              <a:cxn ang="T9">
                <a:pos x="T2" y="T3"/>
              </a:cxn>
              <a:cxn ang="T10">
                <a:pos x="T4" y="T5"/>
              </a:cxn>
              <a:cxn ang="T11">
                <a:pos x="T6" y="T7"/>
              </a:cxn>
            </a:cxnLst>
            <a:rect l="T12" t="T13" r="T14" b="T15"/>
            <a:pathLst>
              <a:path w="198" h="36">
                <a:moveTo>
                  <a:pt x="0" y="9"/>
                </a:moveTo>
                <a:cubicBezTo>
                  <a:pt x="18" y="15"/>
                  <a:pt x="36" y="21"/>
                  <a:pt x="54" y="27"/>
                </a:cubicBezTo>
                <a:cubicBezTo>
                  <a:pt x="63" y="30"/>
                  <a:pt x="81" y="36"/>
                  <a:pt x="81" y="36"/>
                </a:cubicBezTo>
                <a:cubicBezTo>
                  <a:pt x="98" y="34"/>
                  <a:pt x="198" y="33"/>
                  <a:pt x="198" y="0"/>
                </a:cubicBezTo>
              </a:path>
            </a:pathLst>
          </a:custGeom>
          <a:noFill/>
          <a:ln w="9525">
            <a:solidFill>
              <a:srgbClr val="FF33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8949" name="Freeform 35"/>
          <p:cNvSpPr>
            <a:spLocks/>
          </p:cNvSpPr>
          <p:nvPr/>
        </p:nvSpPr>
        <p:spPr bwMode="auto">
          <a:xfrm>
            <a:off x="7826376" y="3344863"/>
            <a:ext cx="142875" cy="36512"/>
          </a:xfrm>
          <a:custGeom>
            <a:avLst/>
            <a:gdLst>
              <a:gd name="T0" fmla="*/ 0 w 90"/>
              <a:gd name="T1" fmla="*/ 0 h 23"/>
              <a:gd name="T2" fmla="*/ 90 w 90"/>
              <a:gd name="T3" fmla="*/ 0 h 23"/>
              <a:gd name="T4" fmla="*/ 0 60000 65536"/>
              <a:gd name="T5" fmla="*/ 0 60000 65536"/>
              <a:gd name="T6" fmla="*/ 0 w 90"/>
              <a:gd name="T7" fmla="*/ 0 h 23"/>
              <a:gd name="T8" fmla="*/ 90 w 90"/>
              <a:gd name="T9" fmla="*/ 23 h 23"/>
            </a:gdLst>
            <a:ahLst/>
            <a:cxnLst>
              <a:cxn ang="T4">
                <a:pos x="T0" y="T1"/>
              </a:cxn>
              <a:cxn ang="T5">
                <a:pos x="T2" y="T3"/>
              </a:cxn>
            </a:cxnLst>
            <a:rect l="T6" t="T7" r="T8" b="T9"/>
            <a:pathLst>
              <a:path w="90" h="23">
                <a:moveTo>
                  <a:pt x="0" y="0"/>
                </a:moveTo>
                <a:cubicBezTo>
                  <a:pt x="34" y="23"/>
                  <a:pt x="53" y="18"/>
                  <a:pt x="90" y="0"/>
                </a:cubicBezTo>
              </a:path>
            </a:pathLst>
          </a:custGeom>
          <a:noFill/>
          <a:ln w="9525">
            <a:solidFill>
              <a:srgbClr val="FF33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8950" name="Freeform 36"/>
          <p:cNvSpPr>
            <a:spLocks/>
          </p:cNvSpPr>
          <p:nvPr/>
        </p:nvSpPr>
        <p:spPr bwMode="auto">
          <a:xfrm>
            <a:off x="6883401" y="4387850"/>
            <a:ext cx="200025" cy="28575"/>
          </a:xfrm>
          <a:custGeom>
            <a:avLst/>
            <a:gdLst>
              <a:gd name="T0" fmla="*/ 0 w 126"/>
              <a:gd name="T1" fmla="*/ 0 h 18"/>
              <a:gd name="T2" fmla="*/ 63 w 126"/>
              <a:gd name="T3" fmla="*/ 18 h 18"/>
              <a:gd name="T4" fmla="*/ 126 w 126"/>
              <a:gd name="T5" fmla="*/ 9 h 18"/>
              <a:gd name="T6" fmla="*/ 0 60000 65536"/>
              <a:gd name="T7" fmla="*/ 0 60000 65536"/>
              <a:gd name="T8" fmla="*/ 0 60000 65536"/>
              <a:gd name="T9" fmla="*/ 0 w 126"/>
              <a:gd name="T10" fmla="*/ 0 h 18"/>
              <a:gd name="T11" fmla="*/ 126 w 126"/>
              <a:gd name="T12" fmla="*/ 18 h 18"/>
            </a:gdLst>
            <a:ahLst/>
            <a:cxnLst>
              <a:cxn ang="T6">
                <a:pos x="T0" y="T1"/>
              </a:cxn>
              <a:cxn ang="T7">
                <a:pos x="T2" y="T3"/>
              </a:cxn>
              <a:cxn ang="T8">
                <a:pos x="T4" y="T5"/>
              </a:cxn>
            </a:cxnLst>
            <a:rect l="T9" t="T10" r="T11" b="T12"/>
            <a:pathLst>
              <a:path w="126" h="18">
                <a:moveTo>
                  <a:pt x="0" y="0"/>
                </a:moveTo>
                <a:cubicBezTo>
                  <a:pt x="13" y="4"/>
                  <a:pt x="52" y="18"/>
                  <a:pt x="63" y="18"/>
                </a:cubicBezTo>
                <a:cubicBezTo>
                  <a:pt x="84" y="18"/>
                  <a:pt x="126" y="9"/>
                  <a:pt x="126" y="9"/>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8916" name="Text Box 37"/>
          <p:cNvSpPr txBox="1">
            <a:spLocks noChangeArrowheads="1"/>
          </p:cNvSpPr>
          <p:nvPr/>
        </p:nvSpPr>
        <p:spPr bwMode="auto">
          <a:xfrm>
            <a:off x="337902" y="868534"/>
            <a:ext cx="4752975" cy="5086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25000"/>
              </a:spcBef>
            </a:pPr>
            <a:r>
              <a:rPr lang="en-US" altLang="zh-CN" sz="2200" b="1" dirty="0">
                <a:solidFill>
                  <a:srgbClr val="A50021"/>
                </a:solidFill>
                <a:latin typeface="幼圆" pitchFamily="49" charset="-122"/>
                <a:ea typeface="幼圆" pitchFamily="49" charset="-122"/>
              </a:rPr>
              <a:t>(6) </a:t>
            </a:r>
            <a:r>
              <a:rPr lang="zh-CN" altLang="en-US" sz="2200" b="1" dirty="0">
                <a:solidFill>
                  <a:srgbClr val="A50021"/>
                </a:solidFill>
                <a:latin typeface="幼圆" pitchFamily="49" charset="-122"/>
                <a:ea typeface="幼圆" pitchFamily="49" charset="-122"/>
              </a:rPr>
              <a:t>解树</a:t>
            </a:r>
          </a:p>
          <a:p>
            <a:pPr eaLnBrk="1" hangingPunct="1">
              <a:spcBef>
                <a:spcPct val="25000"/>
              </a:spcBef>
            </a:pPr>
            <a:r>
              <a:rPr lang="zh-CN" altLang="en-US" sz="2200" b="1" dirty="0">
                <a:latin typeface="幼圆" pitchFamily="49" charset="-122"/>
                <a:ea typeface="幼圆" pitchFamily="49" charset="-122"/>
              </a:rPr>
              <a:t>    由</a:t>
            </a:r>
            <a:r>
              <a:rPr lang="zh-CN" altLang="en-US" sz="2200" b="1" dirty="0">
                <a:solidFill>
                  <a:srgbClr val="3333FF"/>
                </a:solidFill>
                <a:latin typeface="幼圆" pitchFamily="49" charset="-122"/>
                <a:ea typeface="幼圆" pitchFamily="49" charset="-122"/>
              </a:rPr>
              <a:t>可</a:t>
            </a:r>
            <a:r>
              <a:rPr lang="zh-CN" altLang="en-US" sz="2200" b="1" dirty="0" smtClean="0">
                <a:solidFill>
                  <a:srgbClr val="3333FF"/>
                </a:solidFill>
                <a:latin typeface="幼圆" pitchFamily="49" charset="-122"/>
                <a:ea typeface="幼圆" pitchFamily="49" charset="-122"/>
              </a:rPr>
              <a:t>解结点构成</a:t>
            </a:r>
            <a:r>
              <a:rPr lang="zh-CN" altLang="en-US" sz="2200" b="1" dirty="0">
                <a:latin typeface="幼圆" pitchFamily="49" charset="-122"/>
                <a:ea typeface="幼圆" pitchFamily="49" charset="-122"/>
              </a:rPr>
              <a:t>，并且</a:t>
            </a:r>
            <a:r>
              <a:rPr lang="zh-CN" altLang="en-US" sz="2200" b="1" dirty="0">
                <a:solidFill>
                  <a:srgbClr val="3333FF"/>
                </a:solidFill>
                <a:latin typeface="幼圆" pitchFamily="49" charset="-122"/>
                <a:ea typeface="幼圆" pitchFamily="49" charset="-122"/>
              </a:rPr>
              <a:t>由这些可</a:t>
            </a:r>
            <a:r>
              <a:rPr lang="zh-CN" altLang="en-US" sz="2200" b="1" dirty="0" smtClean="0">
                <a:solidFill>
                  <a:srgbClr val="3333FF"/>
                </a:solidFill>
                <a:latin typeface="幼圆" pitchFamily="49" charset="-122"/>
                <a:ea typeface="幼圆" pitchFamily="49" charset="-122"/>
              </a:rPr>
              <a:t>解结点可以</a:t>
            </a:r>
            <a:r>
              <a:rPr lang="zh-CN" altLang="en-US" sz="2200" b="1" dirty="0">
                <a:solidFill>
                  <a:srgbClr val="3333FF"/>
                </a:solidFill>
                <a:latin typeface="幼圆" pitchFamily="49" charset="-122"/>
                <a:ea typeface="幼圆" pitchFamily="49" charset="-122"/>
              </a:rPr>
              <a:t>推出</a:t>
            </a:r>
            <a:r>
              <a:rPr lang="zh-CN" altLang="en-US" sz="2200" b="1" dirty="0" smtClean="0">
                <a:solidFill>
                  <a:srgbClr val="3333FF"/>
                </a:solidFill>
                <a:latin typeface="幼圆" pitchFamily="49" charset="-122"/>
                <a:ea typeface="幼圆" pitchFamily="49" charset="-122"/>
              </a:rPr>
              <a:t>初始结点</a:t>
            </a:r>
            <a:r>
              <a:rPr lang="zh-CN" altLang="en-US" sz="2200" b="1" dirty="0" smtClean="0">
                <a:latin typeface="幼圆" pitchFamily="49" charset="-122"/>
                <a:ea typeface="幼圆" pitchFamily="49" charset="-122"/>
              </a:rPr>
              <a:t>（</a:t>
            </a:r>
            <a:r>
              <a:rPr lang="zh-CN" altLang="en-US" sz="2200" b="1" dirty="0">
                <a:latin typeface="幼圆" pitchFamily="49" charset="-122"/>
                <a:ea typeface="幼圆" pitchFamily="49" charset="-122"/>
              </a:rPr>
              <a:t>它对应着原始问题）为可</a:t>
            </a:r>
            <a:r>
              <a:rPr lang="zh-CN" altLang="en-US" sz="2200" b="1" dirty="0" smtClean="0">
                <a:latin typeface="幼圆" pitchFamily="49" charset="-122"/>
                <a:ea typeface="幼圆" pitchFamily="49" charset="-122"/>
              </a:rPr>
              <a:t>解结点的</a:t>
            </a:r>
            <a:r>
              <a:rPr lang="zh-CN" altLang="en-US" sz="2200" b="1" dirty="0">
                <a:latin typeface="幼圆" pitchFamily="49" charset="-122"/>
                <a:ea typeface="幼圆" pitchFamily="49" charset="-122"/>
              </a:rPr>
              <a:t>子树为解树。在解树中一定包含</a:t>
            </a:r>
            <a:r>
              <a:rPr lang="zh-CN" altLang="en-US" sz="2200" b="1" dirty="0" smtClean="0">
                <a:latin typeface="幼圆" pitchFamily="49" charset="-122"/>
                <a:ea typeface="幼圆" pitchFamily="49" charset="-122"/>
              </a:rPr>
              <a:t>初始结点。</a:t>
            </a:r>
            <a:endParaRPr lang="zh-CN" altLang="en-US" sz="2200" b="1" dirty="0">
              <a:latin typeface="幼圆" pitchFamily="49" charset="-122"/>
              <a:ea typeface="幼圆" pitchFamily="49" charset="-122"/>
            </a:endParaRPr>
          </a:p>
          <a:p>
            <a:pPr eaLnBrk="1" hangingPunct="1">
              <a:spcBef>
                <a:spcPct val="25000"/>
              </a:spcBef>
            </a:pPr>
            <a:r>
              <a:rPr lang="zh-CN" altLang="en-US" sz="2200" b="1" dirty="0">
                <a:latin typeface="幼圆" pitchFamily="49" charset="-122"/>
                <a:ea typeface="幼圆" pitchFamily="49" charset="-122"/>
              </a:rPr>
              <a:t>    例如，右图给出的与或树中，用红 线表示的子树是一个解树。在该图中</a:t>
            </a:r>
            <a:r>
              <a:rPr lang="zh-CN" altLang="en-US" sz="2200" b="1" dirty="0" smtClean="0">
                <a:latin typeface="幼圆" pitchFamily="49" charset="-122"/>
                <a:ea typeface="幼圆" pitchFamily="49" charset="-122"/>
              </a:rPr>
              <a:t>，结点</a:t>
            </a:r>
            <a:r>
              <a:rPr lang="en-US" altLang="zh-CN" sz="2200" b="1" dirty="0" smtClean="0">
                <a:latin typeface="幼圆" pitchFamily="49" charset="-122"/>
                <a:ea typeface="幼圆" pitchFamily="49" charset="-122"/>
              </a:rPr>
              <a:t>P</a:t>
            </a:r>
            <a:r>
              <a:rPr lang="zh-CN" altLang="en-US" sz="2200" b="1" dirty="0">
                <a:latin typeface="幼圆" pitchFamily="49" charset="-122"/>
                <a:ea typeface="幼圆" pitchFamily="49" charset="-122"/>
              </a:rPr>
              <a:t>为原始</a:t>
            </a:r>
            <a:r>
              <a:rPr lang="zh-CN" altLang="en-US" sz="2200" b="1" dirty="0" smtClean="0">
                <a:latin typeface="幼圆" pitchFamily="49" charset="-122"/>
                <a:ea typeface="幼圆" pitchFamily="49" charset="-122"/>
              </a:rPr>
              <a:t>问题结点，</a:t>
            </a:r>
            <a:r>
              <a:rPr lang="zh-CN" altLang="en-US" sz="2200" b="1" dirty="0">
                <a:latin typeface="幼圆" pitchFamily="49" charset="-122"/>
                <a:ea typeface="幼圆" pitchFamily="49" charset="-122"/>
              </a:rPr>
              <a:t>用</a:t>
            </a:r>
            <a:r>
              <a:rPr lang="en-US" altLang="zh-CN" sz="2200" b="1" dirty="0">
                <a:latin typeface="幼圆" pitchFamily="49" charset="-122"/>
                <a:ea typeface="幼圆" pitchFamily="49" charset="-122"/>
              </a:rPr>
              <a:t>t</a:t>
            </a:r>
            <a:r>
              <a:rPr lang="zh-CN" altLang="en-US" sz="2200" b="1" dirty="0">
                <a:latin typeface="幼圆" pitchFamily="49" charset="-122"/>
                <a:ea typeface="幼圆" pitchFamily="49" charset="-122"/>
              </a:rPr>
              <a:t>标出</a:t>
            </a:r>
            <a:r>
              <a:rPr lang="zh-CN" altLang="en-US" sz="2200" b="1" dirty="0" smtClean="0">
                <a:latin typeface="幼圆" pitchFamily="49" charset="-122"/>
                <a:ea typeface="幼圆" pitchFamily="49" charset="-122"/>
              </a:rPr>
              <a:t>的结点是终止结点。</a:t>
            </a:r>
            <a:r>
              <a:rPr lang="zh-CN" altLang="en-US" sz="2200" b="1" dirty="0">
                <a:latin typeface="幼圆" pitchFamily="49" charset="-122"/>
                <a:ea typeface="幼圆" pitchFamily="49" charset="-122"/>
              </a:rPr>
              <a:t>根据可</a:t>
            </a:r>
            <a:r>
              <a:rPr lang="zh-CN" altLang="en-US" sz="2200" b="1" dirty="0" smtClean="0">
                <a:latin typeface="幼圆" pitchFamily="49" charset="-122"/>
                <a:ea typeface="幼圆" pitchFamily="49" charset="-122"/>
              </a:rPr>
              <a:t>解结点的</a:t>
            </a:r>
            <a:r>
              <a:rPr lang="zh-CN" altLang="en-US" sz="2200" b="1" dirty="0">
                <a:latin typeface="幼圆" pitchFamily="49" charset="-122"/>
                <a:ea typeface="幼圆" pitchFamily="49" charset="-122"/>
              </a:rPr>
              <a:t>定义，很容易推出原始问题</a:t>
            </a:r>
            <a:r>
              <a:rPr lang="en-US" altLang="zh-CN" sz="2200" b="1" dirty="0">
                <a:latin typeface="幼圆" pitchFamily="49" charset="-122"/>
                <a:ea typeface="幼圆" pitchFamily="49" charset="-122"/>
              </a:rPr>
              <a:t>P</a:t>
            </a:r>
            <a:r>
              <a:rPr lang="zh-CN" altLang="en-US" sz="2200" b="1" dirty="0">
                <a:latin typeface="幼圆" pitchFamily="49" charset="-122"/>
                <a:ea typeface="幼圆" pitchFamily="49" charset="-122"/>
              </a:rPr>
              <a:t>为可</a:t>
            </a:r>
            <a:r>
              <a:rPr lang="zh-CN" altLang="en-US" sz="2200" b="1" dirty="0" smtClean="0">
                <a:latin typeface="幼圆" pitchFamily="49" charset="-122"/>
                <a:ea typeface="幼圆" pitchFamily="49" charset="-122"/>
              </a:rPr>
              <a:t>解结点。 </a:t>
            </a:r>
            <a:endParaRPr lang="zh-CN" altLang="en-US" sz="2200" b="1" dirty="0">
              <a:latin typeface="幼圆" pitchFamily="49" charset="-122"/>
              <a:ea typeface="幼圆" pitchFamily="49" charset="-122"/>
            </a:endParaRPr>
          </a:p>
          <a:p>
            <a:pPr eaLnBrk="1" hangingPunct="1">
              <a:spcBef>
                <a:spcPct val="25000"/>
              </a:spcBef>
            </a:pPr>
            <a:r>
              <a:rPr lang="zh-CN" altLang="en-US" sz="2200" b="1" dirty="0">
                <a:latin typeface="幼圆" pitchFamily="49" charset="-122"/>
                <a:ea typeface="幼圆" pitchFamily="49" charset="-122"/>
              </a:rPr>
              <a:t>    问题归约求解过程就实际上就是生成解树，即证明</a:t>
            </a:r>
            <a:r>
              <a:rPr lang="zh-CN" altLang="en-US" sz="2200" b="1" dirty="0" smtClean="0">
                <a:latin typeface="幼圆" pitchFamily="49" charset="-122"/>
                <a:ea typeface="幼圆" pitchFamily="49" charset="-122"/>
              </a:rPr>
              <a:t>原始结点是</a:t>
            </a:r>
            <a:r>
              <a:rPr lang="zh-CN" altLang="en-US" sz="2200" b="1" dirty="0">
                <a:latin typeface="幼圆" pitchFamily="49" charset="-122"/>
                <a:ea typeface="幼圆" pitchFamily="49" charset="-122"/>
              </a:rPr>
              <a:t>可</a:t>
            </a:r>
            <a:r>
              <a:rPr lang="zh-CN" altLang="en-US" sz="2200" b="1" dirty="0" smtClean="0">
                <a:latin typeface="幼圆" pitchFamily="49" charset="-122"/>
                <a:ea typeface="幼圆" pitchFamily="49" charset="-122"/>
              </a:rPr>
              <a:t>解结点的</a:t>
            </a:r>
            <a:r>
              <a:rPr lang="zh-CN" altLang="en-US" sz="2200" b="1" dirty="0">
                <a:latin typeface="幼圆" pitchFamily="49" charset="-122"/>
                <a:ea typeface="幼圆" pitchFamily="49" charset="-122"/>
              </a:rPr>
              <a:t>过程</a:t>
            </a:r>
            <a:r>
              <a:rPr lang="zh-CN" altLang="en-US" sz="2200" b="1" dirty="0" smtClean="0">
                <a:latin typeface="幼圆" pitchFamily="49" charset="-122"/>
                <a:ea typeface="幼圆" pitchFamily="49" charset="-122"/>
              </a:rPr>
              <a:t>。</a:t>
            </a:r>
            <a:endParaRPr lang="zh-CN" altLang="en-US" sz="2200" b="1" dirty="0">
              <a:latin typeface="幼圆" pitchFamily="49" charset="-122"/>
              <a:ea typeface="幼圆" pitchFamily="49" charset="-122"/>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1000" fill="hold"/>
                                        <p:tgtEl>
                                          <p:spTgt spid="38940"/>
                                        </p:tgtEl>
                                        <p:attrNameLst>
                                          <p:attrName>fillcolor</p:attrName>
                                        </p:attrNameLst>
                                      </p:cBhvr>
                                      <p:to>
                                        <a:schemeClr val="accent2"/>
                                      </p:to>
                                    </p:animClr>
                                    <p:set>
                                      <p:cBhvr>
                                        <p:cTn id="7" dur="1000" fill="hold"/>
                                        <p:tgtEl>
                                          <p:spTgt spid="38940"/>
                                        </p:tgtEl>
                                        <p:attrNameLst>
                                          <p:attrName>fill.type</p:attrName>
                                        </p:attrNameLst>
                                      </p:cBhvr>
                                      <p:to>
                                        <p:strVal val="solid"/>
                                      </p:to>
                                    </p:set>
                                    <p:set>
                                      <p:cBhvr>
                                        <p:cTn id="8" dur="1000" fill="hold"/>
                                        <p:tgtEl>
                                          <p:spTgt spid="38940"/>
                                        </p:tgtEl>
                                        <p:attrNameLst>
                                          <p:attrName>fill.on</p:attrName>
                                        </p:attrNameLst>
                                      </p:cBhvr>
                                      <p:to>
                                        <p:strVal val="true"/>
                                      </p:to>
                                    </p:set>
                                  </p:childTnLst>
                                </p:cTn>
                              </p:par>
                            </p:childTnLst>
                          </p:cTn>
                        </p:par>
                        <p:par>
                          <p:cTn id="9" fill="hold">
                            <p:stCondLst>
                              <p:cond delay="1000"/>
                            </p:stCondLst>
                            <p:childTnLst>
                              <p:par>
                                <p:cTn id="10" presetID="26" presetClass="emph" presetSubtype="0" fill="hold" grpId="0" nodeType="afterEffect">
                                  <p:stCondLst>
                                    <p:cond delay="0"/>
                                  </p:stCondLst>
                                  <p:childTnLst>
                                    <p:animEffect transition="out" filter="fade">
                                      <p:cBhvr>
                                        <p:cTn id="11" dur="500" tmFilter="0, 0; .2, .5; .8, .5; 1, 0"/>
                                        <p:tgtEl>
                                          <p:spTgt spid="38934"/>
                                        </p:tgtEl>
                                      </p:cBhvr>
                                    </p:animEffect>
                                    <p:animScale>
                                      <p:cBhvr>
                                        <p:cTn id="12" dur="250" autoRev="1" fill="hold"/>
                                        <p:tgtEl>
                                          <p:spTgt spid="38934"/>
                                        </p:tgtEl>
                                      </p:cBhvr>
                                      <p:by x="105000" y="105000"/>
                                    </p:animScale>
                                  </p:childTnLst>
                                </p:cTn>
                              </p:par>
                            </p:childTnLst>
                          </p:cTn>
                        </p:par>
                        <p:par>
                          <p:cTn id="13" fill="hold">
                            <p:stCondLst>
                              <p:cond delay="1500"/>
                            </p:stCondLst>
                            <p:childTnLst>
                              <p:par>
                                <p:cTn id="14" presetID="1" presetClass="emph" presetSubtype="2" fill="hold" nodeType="afterEffect">
                                  <p:stCondLst>
                                    <p:cond delay="0"/>
                                  </p:stCondLst>
                                  <p:childTnLst>
                                    <p:animClr clrSpc="rgb" dir="cw">
                                      <p:cBhvr>
                                        <p:cTn id="15" dur="1000" fill="hold"/>
                                        <p:tgtEl>
                                          <p:spTgt spid="38929"/>
                                        </p:tgtEl>
                                        <p:attrNameLst>
                                          <p:attrName>fillcolor</p:attrName>
                                        </p:attrNameLst>
                                      </p:cBhvr>
                                      <p:to>
                                        <a:schemeClr val="accent2"/>
                                      </p:to>
                                    </p:animClr>
                                    <p:set>
                                      <p:cBhvr>
                                        <p:cTn id="16" dur="1000" fill="hold"/>
                                        <p:tgtEl>
                                          <p:spTgt spid="38929"/>
                                        </p:tgtEl>
                                        <p:attrNameLst>
                                          <p:attrName>fill.type</p:attrName>
                                        </p:attrNameLst>
                                      </p:cBhvr>
                                      <p:to>
                                        <p:strVal val="solid"/>
                                      </p:to>
                                    </p:set>
                                    <p:set>
                                      <p:cBhvr>
                                        <p:cTn id="17" dur="1000" fill="hold"/>
                                        <p:tgtEl>
                                          <p:spTgt spid="38929"/>
                                        </p:tgtEl>
                                        <p:attrNameLst>
                                          <p:attrName>fill.on</p:attrName>
                                        </p:attrNameLst>
                                      </p:cBhvr>
                                      <p:to>
                                        <p:strVal val="true"/>
                                      </p:to>
                                    </p:set>
                                  </p:childTnLst>
                                </p:cTn>
                              </p:par>
                            </p:childTnLst>
                          </p:cTn>
                        </p:par>
                        <p:par>
                          <p:cTn id="18" fill="hold">
                            <p:stCondLst>
                              <p:cond delay="2500"/>
                            </p:stCondLst>
                            <p:childTnLst>
                              <p:par>
                                <p:cTn id="19" presetID="26" presetClass="emph" presetSubtype="0" fill="hold" grpId="0" nodeType="afterEffect">
                                  <p:stCondLst>
                                    <p:cond delay="0"/>
                                  </p:stCondLst>
                                  <p:childTnLst>
                                    <p:animEffect transition="out" filter="fade">
                                      <p:cBhvr>
                                        <p:cTn id="20" dur="500" tmFilter="0, 0; .2, .5; .8, .5; 1, 0"/>
                                        <p:tgtEl>
                                          <p:spTgt spid="38926"/>
                                        </p:tgtEl>
                                      </p:cBhvr>
                                    </p:animEffect>
                                    <p:animScale>
                                      <p:cBhvr>
                                        <p:cTn id="21" dur="250" autoRev="1" fill="hold"/>
                                        <p:tgtEl>
                                          <p:spTgt spid="38926"/>
                                        </p:tgtEl>
                                      </p:cBhvr>
                                      <p:by x="105000" y="105000"/>
                                    </p:animScale>
                                  </p:childTnLst>
                                </p:cTn>
                              </p:par>
                            </p:childTnLst>
                          </p:cTn>
                        </p:par>
                        <p:par>
                          <p:cTn id="22" fill="hold">
                            <p:stCondLst>
                              <p:cond delay="3000"/>
                            </p:stCondLst>
                            <p:childTnLst>
                              <p:par>
                                <p:cTn id="23" presetID="1" presetClass="emph" presetSubtype="2" fill="hold" nodeType="afterEffect">
                                  <p:stCondLst>
                                    <p:cond delay="0"/>
                                  </p:stCondLst>
                                  <p:childTnLst>
                                    <p:animClr clrSpc="rgb" dir="cw">
                                      <p:cBhvr>
                                        <p:cTn id="24" dur="1000" fill="hold"/>
                                        <p:tgtEl>
                                          <p:spTgt spid="38923"/>
                                        </p:tgtEl>
                                        <p:attrNameLst>
                                          <p:attrName>fillcolor</p:attrName>
                                        </p:attrNameLst>
                                      </p:cBhvr>
                                      <p:to>
                                        <a:schemeClr val="accent2"/>
                                      </p:to>
                                    </p:animClr>
                                    <p:set>
                                      <p:cBhvr>
                                        <p:cTn id="25" dur="1000" fill="hold"/>
                                        <p:tgtEl>
                                          <p:spTgt spid="38923"/>
                                        </p:tgtEl>
                                        <p:attrNameLst>
                                          <p:attrName>fill.type</p:attrName>
                                        </p:attrNameLst>
                                      </p:cBhvr>
                                      <p:to>
                                        <p:strVal val="solid"/>
                                      </p:to>
                                    </p:set>
                                    <p:set>
                                      <p:cBhvr>
                                        <p:cTn id="26" dur="1000" fill="hold"/>
                                        <p:tgtEl>
                                          <p:spTgt spid="38923"/>
                                        </p:tgtEl>
                                        <p:attrNameLst>
                                          <p:attrName>fill.on</p:attrName>
                                        </p:attrNameLst>
                                      </p:cBhvr>
                                      <p:to>
                                        <p:strVal val="true"/>
                                      </p:to>
                                    </p:set>
                                  </p:childTnLst>
                                </p:cTn>
                              </p:par>
                            </p:childTnLst>
                          </p:cTn>
                        </p:par>
                        <p:par>
                          <p:cTn id="27" fill="hold">
                            <p:stCondLst>
                              <p:cond delay="4000"/>
                            </p:stCondLst>
                            <p:childTnLst>
                              <p:par>
                                <p:cTn id="28" presetID="26" presetClass="emph" presetSubtype="0" fill="hold" grpId="0" nodeType="afterEffect">
                                  <p:stCondLst>
                                    <p:cond delay="0"/>
                                  </p:stCondLst>
                                  <p:childTnLst>
                                    <p:animEffect transition="out" filter="fade">
                                      <p:cBhvr>
                                        <p:cTn id="29" dur="500" tmFilter="0, 0; .2, .5; .8, .5; 1, 0"/>
                                        <p:tgtEl>
                                          <p:spTgt spid="38948"/>
                                        </p:tgtEl>
                                      </p:cBhvr>
                                    </p:animEffect>
                                    <p:animScale>
                                      <p:cBhvr>
                                        <p:cTn id="30" dur="250" autoRev="1" fill="hold"/>
                                        <p:tgtEl>
                                          <p:spTgt spid="38948"/>
                                        </p:tgtEl>
                                      </p:cBhvr>
                                      <p:by x="105000" y="105000"/>
                                    </p:animScale>
                                  </p:childTnLst>
                                </p:cTn>
                              </p:par>
                            </p:childTnLst>
                          </p:cTn>
                        </p:par>
                        <p:par>
                          <p:cTn id="31" fill="hold">
                            <p:stCondLst>
                              <p:cond delay="4500"/>
                            </p:stCondLst>
                            <p:childTnLst>
                              <p:par>
                                <p:cTn id="32" presetID="1" presetClass="emph" presetSubtype="2" fill="hold" nodeType="afterEffect">
                                  <p:stCondLst>
                                    <p:cond delay="0"/>
                                  </p:stCondLst>
                                  <p:childTnLst>
                                    <p:animClr clrSpc="rgb" dir="cw">
                                      <p:cBhvr>
                                        <p:cTn id="33" dur="1000" fill="hold"/>
                                        <p:tgtEl>
                                          <p:spTgt spid="38939"/>
                                        </p:tgtEl>
                                        <p:attrNameLst>
                                          <p:attrName>fillcolor</p:attrName>
                                        </p:attrNameLst>
                                      </p:cBhvr>
                                      <p:to>
                                        <a:schemeClr val="accent2"/>
                                      </p:to>
                                    </p:animClr>
                                    <p:set>
                                      <p:cBhvr>
                                        <p:cTn id="34" dur="1000" fill="hold"/>
                                        <p:tgtEl>
                                          <p:spTgt spid="38939"/>
                                        </p:tgtEl>
                                        <p:attrNameLst>
                                          <p:attrName>fill.type</p:attrName>
                                        </p:attrNameLst>
                                      </p:cBhvr>
                                      <p:to>
                                        <p:strVal val="solid"/>
                                      </p:to>
                                    </p:set>
                                    <p:set>
                                      <p:cBhvr>
                                        <p:cTn id="35" dur="1000" fill="hold"/>
                                        <p:tgtEl>
                                          <p:spTgt spid="38939"/>
                                        </p:tgtEl>
                                        <p:attrNameLst>
                                          <p:attrName>fill.on</p:attrName>
                                        </p:attrNameLst>
                                      </p:cBhvr>
                                      <p:to>
                                        <p:strVal val="true"/>
                                      </p:to>
                                    </p:set>
                                  </p:childTnLst>
                                </p:cTn>
                              </p:par>
                            </p:childTnLst>
                          </p:cTn>
                        </p:par>
                        <p:par>
                          <p:cTn id="36" fill="hold">
                            <p:stCondLst>
                              <p:cond delay="5500"/>
                            </p:stCondLst>
                            <p:childTnLst>
                              <p:par>
                                <p:cTn id="37" presetID="26" presetClass="emph" presetSubtype="0" fill="hold" grpId="0" nodeType="afterEffect">
                                  <p:stCondLst>
                                    <p:cond delay="0"/>
                                  </p:stCondLst>
                                  <p:childTnLst>
                                    <p:animEffect transition="out" filter="fade">
                                      <p:cBhvr>
                                        <p:cTn id="38" dur="500" tmFilter="0, 0; .2, .5; .8, .5; 1, 0"/>
                                        <p:tgtEl>
                                          <p:spTgt spid="38937"/>
                                        </p:tgtEl>
                                      </p:cBhvr>
                                    </p:animEffect>
                                    <p:animScale>
                                      <p:cBhvr>
                                        <p:cTn id="39" dur="250" autoRev="1" fill="hold"/>
                                        <p:tgtEl>
                                          <p:spTgt spid="38937"/>
                                        </p:tgtEl>
                                      </p:cBhvr>
                                      <p:by x="105000" y="105000"/>
                                    </p:animScale>
                                  </p:childTnLst>
                                </p:cTn>
                              </p:par>
                            </p:childTnLst>
                          </p:cTn>
                        </p:par>
                        <p:par>
                          <p:cTn id="40" fill="hold">
                            <p:stCondLst>
                              <p:cond delay="6000"/>
                            </p:stCondLst>
                            <p:childTnLst>
                              <p:par>
                                <p:cTn id="41" presetID="1" presetClass="emph" presetSubtype="2" fill="hold" nodeType="afterEffect">
                                  <p:stCondLst>
                                    <p:cond delay="0"/>
                                  </p:stCondLst>
                                  <p:childTnLst>
                                    <p:animClr clrSpc="rgb" dir="cw">
                                      <p:cBhvr>
                                        <p:cTn id="42" dur="1000" fill="hold"/>
                                        <p:tgtEl>
                                          <p:spTgt spid="38932"/>
                                        </p:tgtEl>
                                        <p:attrNameLst>
                                          <p:attrName>fillcolor</p:attrName>
                                        </p:attrNameLst>
                                      </p:cBhvr>
                                      <p:to>
                                        <a:schemeClr val="accent2"/>
                                      </p:to>
                                    </p:animClr>
                                    <p:set>
                                      <p:cBhvr>
                                        <p:cTn id="43" dur="1000" fill="hold"/>
                                        <p:tgtEl>
                                          <p:spTgt spid="38932"/>
                                        </p:tgtEl>
                                        <p:attrNameLst>
                                          <p:attrName>fill.type</p:attrName>
                                        </p:attrNameLst>
                                      </p:cBhvr>
                                      <p:to>
                                        <p:strVal val="solid"/>
                                      </p:to>
                                    </p:set>
                                    <p:set>
                                      <p:cBhvr>
                                        <p:cTn id="44" dur="1000" fill="hold"/>
                                        <p:tgtEl>
                                          <p:spTgt spid="38932"/>
                                        </p:tgtEl>
                                        <p:attrNameLst>
                                          <p:attrName>fill.on</p:attrName>
                                        </p:attrNameLst>
                                      </p:cBhvr>
                                      <p:to>
                                        <p:strVal val="true"/>
                                      </p:to>
                                    </p:set>
                                  </p:childTnLst>
                                </p:cTn>
                              </p:par>
                            </p:childTnLst>
                          </p:cTn>
                        </p:par>
                        <p:par>
                          <p:cTn id="45" fill="hold">
                            <p:stCondLst>
                              <p:cond delay="7000"/>
                            </p:stCondLst>
                            <p:childTnLst>
                              <p:par>
                                <p:cTn id="46" presetID="26" presetClass="emph" presetSubtype="0" fill="hold" grpId="0" nodeType="afterEffect">
                                  <p:stCondLst>
                                    <p:cond delay="0"/>
                                  </p:stCondLst>
                                  <p:childTnLst>
                                    <p:animEffect transition="out" filter="fade">
                                      <p:cBhvr>
                                        <p:cTn id="47" dur="500" tmFilter="0, 0; .2, .5; .8, .5; 1, 0"/>
                                        <p:tgtEl>
                                          <p:spTgt spid="38949"/>
                                        </p:tgtEl>
                                      </p:cBhvr>
                                    </p:animEffect>
                                    <p:animScale>
                                      <p:cBhvr>
                                        <p:cTn id="48" dur="250" autoRev="1" fill="hold"/>
                                        <p:tgtEl>
                                          <p:spTgt spid="38949"/>
                                        </p:tgtEl>
                                      </p:cBhvr>
                                      <p:by x="105000" y="105000"/>
                                    </p:animScale>
                                  </p:childTnLst>
                                </p:cTn>
                              </p:par>
                            </p:childTnLst>
                          </p:cTn>
                        </p:par>
                        <p:par>
                          <p:cTn id="49" fill="hold">
                            <p:stCondLst>
                              <p:cond delay="7500"/>
                            </p:stCondLst>
                            <p:childTnLst>
                              <p:par>
                                <p:cTn id="50" presetID="1" presetClass="emph" presetSubtype="2" fill="hold" nodeType="afterEffect">
                                  <p:stCondLst>
                                    <p:cond delay="0"/>
                                  </p:stCondLst>
                                  <p:childTnLst>
                                    <p:animClr clrSpc="rgb" dir="cw">
                                      <p:cBhvr>
                                        <p:cTn id="51" dur="1000" fill="hold"/>
                                        <p:tgtEl>
                                          <p:spTgt spid="38933"/>
                                        </p:tgtEl>
                                        <p:attrNameLst>
                                          <p:attrName>fillcolor</p:attrName>
                                        </p:attrNameLst>
                                      </p:cBhvr>
                                      <p:to>
                                        <a:schemeClr val="accent2"/>
                                      </p:to>
                                    </p:animClr>
                                    <p:set>
                                      <p:cBhvr>
                                        <p:cTn id="52" dur="1000" fill="hold"/>
                                        <p:tgtEl>
                                          <p:spTgt spid="38933"/>
                                        </p:tgtEl>
                                        <p:attrNameLst>
                                          <p:attrName>fill.type</p:attrName>
                                        </p:attrNameLst>
                                      </p:cBhvr>
                                      <p:to>
                                        <p:strVal val="solid"/>
                                      </p:to>
                                    </p:set>
                                    <p:set>
                                      <p:cBhvr>
                                        <p:cTn id="53" dur="1000" fill="hold"/>
                                        <p:tgtEl>
                                          <p:spTgt spid="38933"/>
                                        </p:tgtEl>
                                        <p:attrNameLst>
                                          <p:attrName>fill.on</p:attrName>
                                        </p:attrNameLst>
                                      </p:cBhvr>
                                      <p:to>
                                        <p:strVal val="true"/>
                                      </p:to>
                                    </p:set>
                                  </p:childTnLst>
                                </p:cTn>
                              </p:par>
                            </p:childTnLst>
                          </p:cTn>
                        </p:par>
                        <p:par>
                          <p:cTn id="54" fill="hold">
                            <p:stCondLst>
                              <p:cond delay="8500"/>
                            </p:stCondLst>
                            <p:childTnLst>
                              <p:par>
                                <p:cTn id="55" presetID="26" presetClass="emph" presetSubtype="0" fill="hold" grpId="1" nodeType="afterEffect">
                                  <p:stCondLst>
                                    <p:cond delay="0"/>
                                  </p:stCondLst>
                                  <p:childTnLst>
                                    <p:animEffect transition="out" filter="fade">
                                      <p:cBhvr>
                                        <p:cTn id="56" dur="500" tmFilter="0, 0; .2, .5; .8, .5; 1, 0"/>
                                        <p:tgtEl>
                                          <p:spTgt spid="38949"/>
                                        </p:tgtEl>
                                      </p:cBhvr>
                                    </p:animEffect>
                                    <p:animScale>
                                      <p:cBhvr>
                                        <p:cTn id="57" dur="250" autoRev="1" fill="hold"/>
                                        <p:tgtEl>
                                          <p:spTgt spid="38949"/>
                                        </p:tgtEl>
                                      </p:cBhvr>
                                      <p:by x="105000" y="105000"/>
                                    </p:animScale>
                                  </p:childTnLst>
                                </p:cTn>
                              </p:par>
                              <p:par>
                                <p:cTn id="58" presetID="26" presetClass="emph" presetSubtype="0" fill="hold" grpId="0" nodeType="withEffect">
                                  <p:stCondLst>
                                    <p:cond delay="0"/>
                                  </p:stCondLst>
                                  <p:childTnLst>
                                    <p:animEffect transition="out" filter="fade">
                                      <p:cBhvr>
                                        <p:cTn id="59" dur="500" tmFilter="0, 0; .2, .5; .8, .5; 1, 0"/>
                                        <p:tgtEl>
                                          <p:spTgt spid="38931"/>
                                        </p:tgtEl>
                                      </p:cBhvr>
                                    </p:animEffect>
                                    <p:animScale>
                                      <p:cBhvr>
                                        <p:cTn id="60" dur="250" autoRev="1" fill="hold"/>
                                        <p:tgtEl>
                                          <p:spTgt spid="38931"/>
                                        </p:tgtEl>
                                      </p:cBhvr>
                                      <p:by x="105000" y="105000"/>
                                    </p:animScale>
                                  </p:childTnLst>
                                </p:cTn>
                              </p:par>
                              <p:par>
                                <p:cTn id="61" presetID="26" presetClass="emph" presetSubtype="0" fill="hold" grpId="0" nodeType="withEffect">
                                  <p:stCondLst>
                                    <p:cond delay="0"/>
                                  </p:stCondLst>
                                  <p:childTnLst>
                                    <p:animEffect transition="out" filter="fade">
                                      <p:cBhvr>
                                        <p:cTn id="62" dur="500" tmFilter="0, 0; .2, .5; .8, .5; 1, 0"/>
                                        <p:tgtEl>
                                          <p:spTgt spid="38930"/>
                                        </p:tgtEl>
                                      </p:cBhvr>
                                    </p:animEffect>
                                    <p:animScale>
                                      <p:cBhvr>
                                        <p:cTn id="63" dur="250" autoRev="1" fill="hold"/>
                                        <p:tgtEl>
                                          <p:spTgt spid="38930"/>
                                        </p:tgtEl>
                                      </p:cBhvr>
                                      <p:by x="105000" y="105000"/>
                                    </p:animScale>
                                  </p:childTnLst>
                                </p:cTn>
                              </p:par>
                            </p:childTnLst>
                          </p:cTn>
                        </p:par>
                        <p:par>
                          <p:cTn id="64" fill="hold">
                            <p:stCondLst>
                              <p:cond delay="9000"/>
                            </p:stCondLst>
                            <p:childTnLst>
                              <p:par>
                                <p:cTn id="65" presetID="1" presetClass="emph" presetSubtype="2" fill="hold" nodeType="afterEffect">
                                  <p:stCondLst>
                                    <p:cond delay="0"/>
                                  </p:stCondLst>
                                  <p:childTnLst>
                                    <p:animClr clrSpc="rgb" dir="cw">
                                      <p:cBhvr>
                                        <p:cTn id="66" dur="1000" fill="hold"/>
                                        <p:tgtEl>
                                          <p:spTgt spid="38924"/>
                                        </p:tgtEl>
                                        <p:attrNameLst>
                                          <p:attrName>fillcolor</p:attrName>
                                        </p:attrNameLst>
                                      </p:cBhvr>
                                      <p:to>
                                        <a:schemeClr val="accent2"/>
                                      </p:to>
                                    </p:animClr>
                                    <p:set>
                                      <p:cBhvr>
                                        <p:cTn id="67" dur="1000" fill="hold"/>
                                        <p:tgtEl>
                                          <p:spTgt spid="38924"/>
                                        </p:tgtEl>
                                        <p:attrNameLst>
                                          <p:attrName>fill.type</p:attrName>
                                        </p:attrNameLst>
                                      </p:cBhvr>
                                      <p:to>
                                        <p:strVal val="solid"/>
                                      </p:to>
                                    </p:set>
                                    <p:set>
                                      <p:cBhvr>
                                        <p:cTn id="68" dur="1000" fill="hold"/>
                                        <p:tgtEl>
                                          <p:spTgt spid="38924"/>
                                        </p:tgtEl>
                                        <p:attrNameLst>
                                          <p:attrName>fill.on</p:attrName>
                                        </p:attrNameLst>
                                      </p:cBhvr>
                                      <p:to>
                                        <p:strVal val="true"/>
                                      </p:to>
                                    </p:set>
                                  </p:childTnLst>
                                </p:cTn>
                              </p:par>
                            </p:childTnLst>
                          </p:cTn>
                        </p:par>
                        <p:par>
                          <p:cTn id="69" fill="hold">
                            <p:stCondLst>
                              <p:cond delay="10000"/>
                            </p:stCondLst>
                            <p:childTnLst>
                              <p:par>
                                <p:cTn id="70" presetID="26" presetClass="emph" presetSubtype="0" fill="hold" grpId="1" nodeType="afterEffect">
                                  <p:stCondLst>
                                    <p:cond delay="0"/>
                                  </p:stCondLst>
                                  <p:childTnLst>
                                    <p:animEffect transition="out" filter="fade">
                                      <p:cBhvr>
                                        <p:cTn id="71" dur="500" tmFilter="0, 0; .2, .5; .8, .5; 1, 0"/>
                                        <p:tgtEl>
                                          <p:spTgt spid="38948"/>
                                        </p:tgtEl>
                                      </p:cBhvr>
                                    </p:animEffect>
                                    <p:animScale>
                                      <p:cBhvr>
                                        <p:cTn id="72" dur="250" autoRev="1" fill="hold"/>
                                        <p:tgtEl>
                                          <p:spTgt spid="38948"/>
                                        </p:tgtEl>
                                      </p:cBhvr>
                                      <p:by x="105000" y="105000"/>
                                    </p:animScale>
                                  </p:childTnLst>
                                </p:cTn>
                              </p:par>
                              <p:par>
                                <p:cTn id="73" presetID="26" presetClass="emph" presetSubtype="0" fill="hold" grpId="0" nodeType="withEffect">
                                  <p:stCondLst>
                                    <p:cond delay="0"/>
                                  </p:stCondLst>
                                  <p:childTnLst>
                                    <p:animEffect transition="out" filter="fade">
                                      <p:cBhvr>
                                        <p:cTn id="74" dur="500" tmFilter="0, 0; .2, .5; .8, .5; 1, 0"/>
                                        <p:tgtEl>
                                          <p:spTgt spid="38921"/>
                                        </p:tgtEl>
                                      </p:cBhvr>
                                    </p:animEffect>
                                    <p:animScale>
                                      <p:cBhvr>
                                        <p:cTn id="75" dur="250" autoRev="1" fill="hold"/>
                                        <p:tgtEl>
                                          <p:spTgt spid="38921"/>
                                        </p:tgtEl>
                                      </p:cBhvr>
                                      <p:by x="105000" y="105000"/>
                                    </p:animScale>
                                  </p:childTnLst>
                                </p:cTn>
                              </p:par>
                              <p:par>
                                <p:cTn id="76" presetID="26" presetClass="emph" presetSubtype="0" fill="hold" grpId="0" nodeType="withEffect">
                                  <p:stCondLst>
                                    <p:cond delay="0"/>
                                  </p:stCondLst>
                                  <p:childTnLst>
                                    <p:animEffect transition="out" filter="fade">
                                      <p:cBhvr>
                                        <p:cTn id="77" dur="500" tmFilter="0, 0; .2, .5; .8, .5; 1, 0"/>
                                        <p:tgtEl>
                                          <p:spTgt spid="38922"/>
                                        </p:tgtEl>
                                      </p:cBhvr>
                                    </p:animEffect>
                                    <p:animScale>
                                      <p:cBhvr>
                                        <p:cTn id="78" dur="250" autoRev="1" fill="hold"/>
                                        <p:tgtEl>
                                          <p:spTgt spid="38922"/>
                                        </p:tgtEl>
                                      </p:cBhvr>
                                      <p:by x="105000" y="105000"/>
                                    </p:animScale>
                                  </p:childTnLst>
                                </p:cTn>
                              </p:par>
                            </p:childTnLst>
                          </p:cTn>
                        </p:par>
                        <p:par>
                          <p:cTn id="79" fill="hold">
                            <p:stCondLst>
                              <p:cond delay="10500"/>
                            </p:stCondLst>
                            <p:childTnLst>
                              <p:par>
                                <p:cTn id="80" presetID="1" presetClass="emph" presetSubtype="2" fill="hold" nodeType="afterEffect">
                                  <p:stCondLst>
                                    <p:cond delay="0"/>
                                  </p:stCondLst>
                                  <p:childTnLst>
                                    <p:animClr clrSpc="rgb" dir="cw">
                                      <p:cBhvr>
                                        <p:cTn id="81" dur="1000" fill="hold"/>
                                        <p:tgtEl>
                                          <p:spTgt spid="38920"/>
                                        </p:tgtEl>
                                        <p:attrNameLst>
                                          <p:attrName>fillcolor</p:attrName>
                                        </p:attrNameLst>
                                      </p:cBhvr>
                                      <p:to>
                                        <a:schemeClr val="accent2"/>
                                      </p:to>
                                    </p:animClr>
                                    <p:set>
                                      <p:cBhvr>
                                        <p:cTn id="82" dur="1000" fill="hold"/>
                                        <p:tgtEl>
                                          <p:spTgt spid="38920"/>
                                        </p:tgtEl>
                                        <p:attrNameLst>
                                          <p:attrName>fill.type</p:attrName>
                                        </p:attrNameLst>
                                      </p:cBhvr>
                                      <p:to>
                                        <p:strVal val="solid"/>
                                      </p:to>
                                    </p:set>
                                    <p:set>
                                      <p:cBhvr>
                                        <p:cTn id="83" dur="1000" fill="hold"/>
                                        <p:tgtEl>
                                          <p:spTgt spid="38920"/>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21" grpId="0" animBg="1"/>
      <p:bldP spid="38922" grpId="0" animBg="1"/>
      <p:bldP spid="38926" grpId="0" animBg="1"/>
      <p:bldP spid="38930" grpId="0" animBg="1"/>
      <p:bldP spid="38931" grpId="0" animBg="1"/>
      <p:bldP spid="38934" grpId="0" animBg="1"/>
      <p:bldP spid="38937" grpId="0" animBg="1"/>
      <p:bldP spid="38948" grpId="0" animBg="1"/>
      <p:bldP spid="38948" grpId="1" animBg="1"/>
      <p:bldP spid="38949" grpId="0" animBg="1"/>
      <p:bldP spid="38949"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 Box 9"/>
          <p:cNvSpPr txBox="1">
            <a:spLocks noChangeArrowheads="1"/>
          </p:cNvSpPr>
          <p:nvPr/>
        </p:nvSpPr>
        <p:spPr bwMode="auto">
          <a:xfrm>
            <a:off x="323850" y="5305425"/>
            <a:ext cx="8229600" cy="45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ndParaRPr>
          </a:p>
        </p:txBody>
      </p:sp>
      <p:sp>
        <p:nvSpPr>
          <p:cNvPr id="9220" name="Text Box 11"/>
          <p:cNvSpPr txBox="1">
            <a:spLocks noChangeArrowheads="1"/>
          </p:cNvSpPr>
          <p:nvPr/>
        </p:nvSpPr>
        <p:spPr bwMode="auto">
          <a:xfrm>
            <a:off x="1943100" y="260350"/>
            <a:ext cx="518477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spcBef>
                <a:spcPct val="50000"/>
              </a:spcBef>
            </a:pPr>
            <a:r>
              <a:rPr lang="zh-CN" altLang="en-US" sz="4400" b="1">
                <a:solidFill>
                  <a:schemeClr val="accent2"/>
                </a:solidFill>
                <a:latin typeface="方正姚体" pitchFamily="2" charset="-122"/>
                <a:ea typeface="方正姚体" pitchFamily="2" charset="-122"/>
              </a:rPr>
              <a:t>搜索的含义</a:t>
            </a:r>
          </a:p>
        </p:txBody>
      </p:sp>
      <p:sp>
        <p:nvSpPr>
          <p:cNvPr id="9221" name="Text Box 12"/>
          <p:cNvSpPr txBox="1">
            <a:spLocks noChangeArrowheads="1"/>
          </p:cNvSpPr>
          <p:nvPr/>
        </p:nvSpPr>
        <p:spPr bwMode="auto">
          <a:xfrm>
            <a:off x="287338" y="1160463"/>
            <a:ext cx="8856662" cy="4513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342900" indent="-342900" eaLnBrk="1" hangingPunct="1">
              <a:lnSpc>
                <a:spcPct val="150000"/>
              </a:lnSpc>
              <a:spcBef>
                <a:spcPct val="15000"/>
              </a:spcBef>
              <a:buFont typeface="Arial" pitchFamily="34" charset="0"/>
              <a:buChar char="•"/>
            </a:pPr>
            <a:r>
              <a:rPr kumimoji="1" lang="zh-CN" altLang="en-US" sz="2400" b="1" dirty="0">
                <a:solidFill>
                  <a:srgbClr val="A50021"/>
                </a:solidFill>
                <a:latin typeface="幼圆" pitchFamily="49" charset="-122"/>
                <a:ea typeface="幼圆" pitchFamily="49" charset="-122"/>
              </a:rPr>
              <a:t>适用情况：</a:t>
            </a:r>
          </a:p>
          <a:p>
            <a:pPr marL="800100" lvl="1" indent="-342900" eaLnBrk="1" hangingPunct="1">
              <a:lnSpc>
                <a:spcPct val="150000"/>
              </a:lnSpc>
              <a:spcBef>
                <a:spcPct val="15000"/>
              </a:spcBef>
              <a:buFont typeface="Arial" pitchFamily="34" charset="0"/>
              <a:buChar char="•"/>
            </a:pPr>
            <a:r>
              <a:rPr kumimoji="1" lang="zh-CN" altLang="en-US" sz="2200" b="1" dirty="0" smtClean="0">
                <a:solidFill>
                  <a:srgbClr val="0000CC"/>
                </a:solidFill>
                <a:latin typeface="仿宋_GB2312" pitchFamily="49" charset="-122"/>
                <a:ea typeface="仿宋_GB2312" pitchFamily="49" charset="-122"/>
              </a:rPr>
              <a:t>不良</a:t>
            </a:r>
            <a:r>
              <a:rPr kumimoji="1" lang="zh-CN" altLang="en-US" sz="2200" b="1" dirty="0">
                <a:solidFill>
                  <a:srgbClr val="0000CC"/>
                </a:solidFill>
                <a:latin typeface="仿宋_GB2312" pitchFamily="49" charset="-122"/>
                <a:ea typeface="仿宋_GB2312" pitchFamily="49" charset="-122"/>
              </a:rPr>
              <a:t>结构或非结构化问题</a:t>
            </a:r>
            <a:r>
              <a:rPr kumimoji="1" lang="zh-CN" altLang="en-US" sz="2200" b="1" dirty="0" smtClean="0">
                <a:solidFill>
                  <a:srgbClr val="0000CC"/>
                </a:solidFill>
                <a:latin typeface="仿宋_GB2312" pitchFamily="49" charset="-122"/>
                <a:ea typeface="仿宋_GB2312" pitchFamily="49" charset="-122"/>
              </a:rPr>
              <a:t>；</a:t>
            </a:r>
            <a:endParaRPr kumimoji="1" lang="en-US" altLang="zh-CN" sz="2200" b="1" dirty="0" smtClean="0">
              <a:solidFill>
                <a:srgbClr val="0000CC"/>
              </a:solidFill>
              <a:latin typeface="仿宋_GB2312" pitchFamily="49" charset="-122"/>
              <a:ea typeface="仿宋_GB2312" pitchFamily="49" charset="-122"/>
            </a:endParaRPr>
          </a:p>
          <a:p>
            <a:pPr marL="800100" lvl="1" indent="-342900" eaLnBrk="1" hangingPunct="1">
              <a:lnSpc>
                <a:spcPct val="150000"/>
              </a:lnSpc>
              <a:spcBef>
                <a:spcPct val="15000"/>
              </a:spcBef>
              <a:buFont typeface="Arial" pitchFamily="34" charset="0"/>
              <a:buChar char="•"/>
            </a:pPr>
            <a:r>
              <a:rPr kumimoji="1" lang="zh-CN" altLang="en-US" sz="2200" b="1" dirty="0" smtClean="0">
                <a:solidFill>
                  <a:srgbClr val="0000CC"/>
                </a:solidFill>
                <a:latin typeface="仿宋_GB2312" pitchFamily="49" charset="-122"/>
                <a:ea typeface="仿宋_GB2312" pitchFamily="49" charset="-122"/>
              </a:rPr>
              <a:t>难以</a:t>
            </a:r>
            <a:r>
              <a:rPr kumimoji="1" lang="zh-CN" altLang="en-US" sz="2200" b="1" dirty="0">
                <a:solidFill>
                  <a:srgbClr val="0000CC"/>
                </a:solidFill>
                <a:latin typeface="仿宋_GB2312" pitchFamily="49" charset="-122"/>
                <a:ea typeface="仿宋_GB2312" pitchFamily="49" charset="-122"/>
              </a:rPr>
              <a:t>获得求解所需的全部信息</a:t>
            </a:r>
            <a:r>
              <a:rPr kumimoji="1" lang="zh-CN" altLang="en-US" sz="2200" b="1" dirty="0" smtClean="0">
                <a:solidFill>
                  <a:srgbClr val="0000CC"/>
                </a:solidFill>
                <a:latin typeface="仿宋_GB2312" pitchFamily="49" charset="-122"/>
                <a:ea typeface="仿宋_GB2312" pitchFamily="49" charset="-122"/>
              </a:rPr>
              <a:t>；</a:t>
            </a:r>
            <a:endParaRPr kumimoji="1" lang="en-US" altLang="zh-CN" sz="2200" b="1" dirty="0" smtClean="0">
              <a:solidFill>
                <a:srgbClr val="0000CC"/>
              </a:solidFill>
              <a:latin typeface="仿宋_GB2312" pitchFamily="49" charset="-122"/>
              <a:ea typeface="仿宋_GB2312" pitchFamily="49" charset="-122"/>
            </a:endParaRPr>
          </a:p>
          <a:p>
            <a:pPr marL="800100" lvl="1" indent="-342900" eaLnBrk="1" hangingPunct="1">
              <a:lnSpc>
                <a:spcPct val="150000"/>
              </a:lnSpc>
              <a:spcBef>
                <a:spcPct val="15000"/>
              </a:spcBef>
              <a:buFont typeface="Arial" pitchFamily="34" charset="0"/>
              <a:buChar char="•"/>
            </a:pPr>
            <a:r>
              <a:rPr kumimoji="1" lang="zh-CN" altLang="en-US" sz="2200" b="1" dirty="0" smtClean="0">
                <a:solidFill>
                  <a:srgbClr val="0000CC"/>
                </a:solidFill>
                <a:latin typeface="仿宋_GB2312" pitchFamily="49" charset="-122"/>
                <a:ea typeface="仿宋_GB2312" pitchFamily="49" charset="-122"/>
              </a:rPr>
              <a:t>更</a:t>
            </a:r>
            <a:r>
              <a:rPr kumimoji="1" lang="zh-CN" altLang="en-US" sz="2200" b="1" dirty="0">
                <a:solidFill>
                  <a:srgbClr val="0000CC"/>
                </a:solidFill>
                <a:latin typeface="仿宋_GB2312" pitchFamily="49" charset="-122"/>
                <a:ea typeface="仿宋_GB2312" pitchFamily="49" charset="-122"/>
              </a:rPr>
              <a:t>没有现成的算法可供求解使用</a:t>
            </a:r>
            <a:r>
              <a:rPr kumimoji="1" lang="zh-CN" altLang="en-US" sz="2200" b="1" dirty="0" smtClean="0">
                <a:solidFill>
                  <a:srgbClr val="0000CC"/>
                </a:solidFill>
                <a:latin typeface="仿宋_GB2312" pitchFamily="49" charset="-122"/>
                <a:ea typeface="仿宋_GB2312" pitchFamily="49" charset="-122"/>
              </a:rPr>
              <a:t>。</a:t>
            </a:r>
            <a:endParaRPr kumimoji="1" lang="en-US" altLang="zh-CN" sz="2200" b="1" dirty="0" smtClean="0">
              <a:solidFill>
                <a:srgbClr val="0000CC"/>
              </a:solidFill>
              <a:latin typeface="仿宋_GB2312" pitchFamily="49" charset="-122"/>
              <a:ea typeface="仿宋_GB2312" pitchFamily="49" charset="-122"/>
            </a:endParaRPr>
          </a:p>
          <a:p>
            <a:pPr marL="800100" lvl="1" indent="-342900" eaLnBrk="1" hangingPunct="1">
              <a:lnSpc>
                <a:spcPct val="105000"/>
              </a:lnSpc>
              <a:spcBef>
                <a:spcPct val="15000"/>
              </a:spcBef>
              <a:buFont typeface="Arial" pitchFamily="34" charset="0"/>
              <a:buChar char="•"/>
            </a:pPr>
            <a:endParaRPr kumimoji="1" lang="zh-CN" altLang="en-US" sz="2200" b="1" dirty="0">
              <a:latin typeface="仿宋_GB2312" pitchFamily="49" charset="-122"/>
              <a:ea typeface="仿宋_GB2312" pitchFamily="49" charset="-122"/>
            </a:endParaRPr>
          </a:p>
          <a:p>
            <a:pPr marL="342900" indent="-342900" eaLnBrk="1" hangingPunct="1">
              <a:lnSpc>
                <a:spcPct val="150000"/>
              </a:lnSpc>
              <a:spcBef>
                <a:spcPts val="1200"/>
              </a:spcBef>
              <a:buFont typeface="Arial" pitchFamily="34" charset="0"/>
              <a:buChar char="•"/>
            </a:pPr>
            <a:r>
              <a:rPr kumimoji="1" lang="zh-CN" altLang="en-US" sz="2400" b="1" dirty="0">
                <a:solidFill>
                  <a:srgbClr val="A50021"/>
                </a:solidFill>
                <a:latin typeface="幼圆" pitchFamily="49" charset="-122"/>
                <a:ea typeface="幼圆" pitchFamily="49" charset="-122"/>
              </a:rPr>
              <a:t>概念：</a:t>
            </a:r>
          </a:p>
          <a:p>
            <a:pPr eaLnBrk="1" hangingPunct="1">
              <a:lnSpc>
                <a:spcPct val="150000"/>
              </a:lnSpc>
              <a:spcBef>
                <a:spcPts val="1200"/>
              </a:spcBef>
            </a:pPr>
            <a:r>
              <a:rPr kumimoji="1" lang="zh-CN" altLang="en-US" sz="2000" b="1" dirty="0">
                <a:solidFill>
                  <a:srgbClr val="A50021"/>
                </a:solidFill>
                <a:latin typeface="幼圆" pitchFamily="49" charset="-122"/>
                <a:ea typeface="幼圆" pitchFamily="49" charset="-122"/>
              </a:rPr>
              <a:t>    </a:t>
            </a:r>
            <a:r>
              <a:rPr kumimoji="1" lang="zh-CN" altLang="en-US" sz="2000" b="1" dirty="0">
                <a:latin typeface="幼圆" pitchFamily="49" charset="-122"/>
                <a:ea typeface="幼圆" pitchFamily="49" charset="-122"/>
              </a:rPr>
              <a:t>依靠经验，利用已有知识，根据问题的实际情况，不断寻找可利用知识，从而</a:t>
            </a:r>
            <a:r>
              <a:rPr kumimoji="1" lang="zh-CN" altLang="en-US" sz="2000" b="1" dirty="0">
                <a:solidFill>
                  <a:srgbClr val="0000CC"/>
                </a:solidFill>
                <a:latin typeface="幼圆" pitchFamily="49" charset="-122"/>
                <a:ea typeface="幼圆" pitchFamily="49" charset="-122"/>
              </a:rPr>
              <a:t>构造一条代价最小的推理路线</a:t>
            </a:r>
            <a:r>
              <a:rPr kumimoji="1" lang="zh-CN" altLang="en-US" sz="2000" b="1" dirty="0">
                <a:latin typeface="幼圆" pitchFamily="49" charset="-122"/>
                <a:ea typeface="幼圆" pitchFamily="49" charset="-122"/>
              </a:rPr>
              <a:t>，使问题得以解决的过程称为搜索。</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Text Box 2"/>
          <p:cNvSpPr txBox="1">
            <a:spLocks noChangeArrowheads="1"/>
          </p:cNvSpPr>
          <p:nvPr/>
        </p:nvSpPr>
        <p:spPr bwMode="auto">
          <a:xfrm>
            <a:off x="323850" y="1412875"/>
            <a:ext cx="8351838" cy="514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20000"/>
              </a:spcBef>
            </a:pPr>
            <a:r>
              <a:rPr lang="en-US" altLang="zh-CN" sz="2000" b="1" dirty="0">
                <a:solidFill>
                  <a:srgbClr val="A50021"/>
                </a:solidFill>
                <a:latin typeface="幼圆" pitchFamily="49" charset="-122"/>
                <a:ea typeface="幼圆" pitchFamily="49" charset="-122"/>
              </a:rPr>
              <a:t>    </a:t>
            </a:r>
            <a:r>
              <a:rPr lang="zh-CN" altLang="en-US" sz="2000" b="1" dirty="0" smtClean="0">
                <a:solidFill>
                  <a:srgbClr val="A50021"/>
                </a:solidFill>
                <a:latin typeface="幼圆" pitchFamily="49" charset="-122"/>
                <a:ea typeface="幼圆" pitchFamily="49" charset="-122"/>
              </a:rPr>
              <a:t>例</a:t>
            </a:r>
            <a:r>
              <a:rPr lang="en-US" altLang="zh-CN" sz="2000" b="1" dirty="0" smtClean="0">
                <a:solidFill>
                  <a:srgbClr val="0000CC"/>
                </a:solidFill>
                <a:latin typeface="幼圆" pitchFamily="49" charset="-122"/>
                <a:ea typeface="幼圆" pitchFamily="49" charset="-122"/>
              </a:rPr>
              <a:t> </a:t>
            </a:r>
            <a:r>
              <a:rPr lang="zh-CN" altLang="en-US" sz="2000" b="1" dirty="0">
                <a:latin typeface="幼圆" pitchFamily="49" charset="-122"/>
                <a:ea typeface="幼圆" pitchFamily="49" charset="-122"/>
              </a:rPr>
              <a:t>三阶梵塔问题。要求把</a:t>
            </a:r>
            <a:r>
              <a:rPr lang="en-US" altLang="zh-CN" sz="2000" b="1" dirty="0">
                <a:latin typeface="幼圆" pitchFamily="49" charset="-122"/>
                <a:ea typeface="幼圆" pitchFamily="49" charset="-122"/>
              </a:rPr>
              <a:t>1</a:t>
            </a:r>
            <a:r>
              <a:rPr lang="zh-CN" altLang="en-US" sz="2000" b="1" dirty="0">
                <a:latin typeface="幼圆" pitchFamily="49" charset="-122"/>
                <a:ea typeface="幼圆" pitchFamily="49" charset="-122"/>
              </a:rPr>
              <a:t>号钢针上的</a:t>
            </a:r>
            <a:r>
              <a:rPr lang="en-US" altLang="zh-CN" sz="2000" b="1" dirty="0">
                <a:latin typeface="幼圆" pitchFamily="49" charset="-122"/>
                <a:ea typeface="幼圆" pitchFamily="49" charset="-122"/>
              </a:rPr>
              <a:t>3</a:t>
            </a:r>
            <a:r>
              <a:rPr lang="zh-CN" altLang="en-US" sz="2000" b="1" dirty="0">
                <a:latin typeface="幼圆" pitchFamily="49" charset="-122"/>
                <a:ea typeface="幼圆" pitchFamily="49" charset="-122"/>
              </a:rPr>
              <a:t>个金片全部移到</a:t>
            </a:r>
            <a:r>
              <a:rPr lang="en-US" altLang="zh-CN" sz="2000" b="1" dirty="0">
                <a:latin typeface="幼圆" pitchFamily="49" charset="-122"/>
                <a:ea typeface="幼圆" pitchFamily="49" charset="-122"/>
              </a:rPr>
              <a:t>3</a:t>
            </a:r>
            <a:r>
              <a:rPr lang="zh-CN" altLang="en-US" sz="2000" b="1" dirty="0">
                <a:latin typeface="幼圆" pitchFamily="49" charset="-122"/>
                <a:ea typeface="幼圆" pitchFamily="49" charset="-122"/>
              </a:rPr>
              <a:t>号钢针上，如下图所示。</a:t>
            </a:r>
            <a:r>
              <a:rPr lang="zh-CN" altLang="en-US" b="1" dirty="0">
                <a:latin typeface="幼圆" pitchFamily="49" charset="-122"/>
                <a:ea typeface="幼圆" pitchFamily="49" charset="-122"/>
              </a:rPr>
              <a:t/>
            </a:r>
            <a:br>
              <a:rPr lang="zh-CN" altLang="en-US" b="1" dirty="0">
                <a:latin typeface="幼圆" pitchFamily="49" charset="-122"/>
                <a:ea typeface="幼圆" pitchFamily="49" charset="-122"/>
              </a:rPr>
            </a:br>
            <a:r>
              <a:rPr lang="zh-CN" altLang="en-US" b="1" dirty="0">
                <a:latin typeface="幼圆" pitchFamily="49" charset="-122"/>
                <a:ea typeface="幼圆" pitchFamily="49" charset="-122"/>
              </a:rPr>
              <a:t/>
            </a:r>
            <a:br>
              <a:rPr lang="zh-CN" altLang="en-US" b="1" dirty="0">
                <a:latin typeface="幼圆" pitchFamily="49" charset="-122"/>
                <a:ea typeface="幼圆" pitchFamily="49" charset="-122"/>
              </a:rPr>
            </a:br>
            <a:endParaRPr lang="zh-CN" altLang="en-US" b="1" dirty="0">
              <a:latin typeface="幼圆" pitchFamily="49" charset="-122"/>
              <a:ea typeface="幼圆" pitchFamily="49" charset="-122"/>
            </a:endParaRPr>
          </a:p>
          <a:p>
            <a:pPr eaLnBrk="1" hangingPunct="1"/>
            <a:endParaRPr lang="zh-CN" altLang="en-US" sz="2000" b="1" dirty="0">
              <a:solidFill>
                <a:srgbClr val="0000CC"/>
              </a:solidFill>
              <a:latin typeface="幼圆" pitchFamily="49" charset="-122"/>
              <a:ea typeface="幼圆" pitchFamily="49" charset="-122"/>
            </a:endParaRPr>
          </a:p>
          <a:p>
            <a:pPr eaLnBrk="1" hangingPunct="1">
              <a:spcBef>
                <a:spcPct val="20000"/>
              </a:spcBef>
            </a:pPr>
            <a:endParaRPr lang="zh-CN" altLang="en-US" sz="2000" b="1" dirty="0">
              <a:solidFill>
                <a:srgbClr val="0000CC"/>
              </a:solidFill>
              <a:latin typeface="幼圆" pitchFamily="49" charset="-122"/>
              <a:ea typeface="幼圆" pitchFamily="49" charset="-122"/>
            </a:endParaRPr>
          </a:p>
          <a:p>
            <a:pPr eaLnBrk="1" hangingPunct="1">
              <a:spcBef>
                <a:spcPct val="20000"/>
              </a:spcBef>
            </a:pPr>
            <a:r>
              <a:rPr lang="zh-CN" altLang="en-US" sz="2000" b="1" dirty="0">
                <a:solidFill>
                  <a:srgbClr val="A50021"/>
                </a:solidFill>
                <a:latin typeface="幼圆" pitchFamily="49" charset="-122"/>
                <a:ea typeface="幼圆" pitchFamily="49" charset="-122"/>
              </a:rPr>
              <a:t>    解：</a:t>
            </a:r>
            <a:r>
              <a:rPr lang="zh-CN" altLang="en-US" sz="2000" b="1" dirty="0">
                <a:latin typeface="幼圆" pitchFamily="49" charset="-122"/>
                <a:ea typeface="幼圆" pitchFamily="49" charset="-122"/>
              </a:rPr>
              <a:t>这个问题也可用状态空间法来解，不过本例主要用它来说明如何用归约法来解决问题。</a:t>
            </a:r>
          </a:p>
          <a:p>
            <a:pPr eaLnBrk="1" hangingPunct="1">
              <a:spcBef>
                <a:spcPct val="20000"/>
              </a:spcBef>
            </a:pPr>
            <a:r>
              <a:rPr lang="zh-CN" altLang="en-US" sz="2000" b="1" dirty="0">
                <a:latin typeface="幼圆" pitchFamily="49" charset="-122"/>
                <a:ea typeface="幼圆" pitchFamily="49" charset="-122"/>
              </a:rPr>
              <a:t>    为了能够解决这一问题，首先需要定义该问题的形式化表示方法。设用三元组</a:t>
            </a:r>
          </a:p>
          <a:p>
            <a:pPr eaLnBrk="1" hangingPunct="1">
              <a:spcBef>
                <a:spcPct val="20000"/>
              </a:spcBef>
            </a:pPr>
            <a:r>
              <a:rPr lang="zh-CN" altLang="en-US" sz="2000" b="1" dirty="0">
                <a:latin typeface="幼圆" pitchFamily="49" charset="-122"/>
                <a:ea typeface="幼圆" pitchFamily="49" charset="-122"/>
              </a:rPr>
              <a:t>                </a:t>
            </a:r>
            <a:r>
              <a:rPr lang="en-US" altLang="zh-CN" sz="2000" b="1" dirty="0">
                <a:latin typeface="幼圆" pitchFamily="49" charset="-122"/>
                <a:ea typeface="幼圆" pitchFamily="49" charset="-122"/>
              </a:rPr>
              <a:t>(i, j, k)</a:t>
            </a:r>
          </a:p>
          <a:p>
            <a:pPr eaLnBrk="1" hangingPunct="1">
              <a:spcBef>
                <a:spcPct val="20000"/>
              </a:spcBef>
            </a:pPr>
            <a:r>
              <a:rPr lang="zh-CN" altLang="en-US" sz="2000" b="1" dirty="0">
                <a:latin typeface="幼圆" pitchFamily="49" charset="-122"/>
                <a:ea typeface="幼圆" pitchFamily="49" charset="-122"/>
              </a:rPr>
              <a:t>表示问题在任一时刻的状态，用“→”表示状态的转换。上述三元组中</a:t>
            </a:r>
          </a:p>
          <a:p>
            <a:pPr eaLnBrk="1" hangingPunct="1">
              <a:spcBef>
                <a:spcPct val="20000"/>
              </a:spcBef>
            </a:pPr>
            <a:r>
              <a:rPr lang="zh-CN" altLang="en-US" sz="2000" b="1" dirty="0">
                <a:latin typeface="幼圆" pitchFamily="49" charset="-122"/>
                <a:ea typeface="幼圆" pitchFamily="49" charset="-122"/>
              </a:rPr>
              <a:t>     </a:t>
            </a:r>
            <a:r>
              <a:rPr lang="en-US" altLang="zh-CN" sz="2000" b="1" dirty="0">
                <a:latin typeface="幼圆" pitchFamily="49" charset="-122"/>
                <a:ea typeface="幼圆" pitchFamily="49" charset="-122"/>
              </a:rPr>
              <a:t>i </a:t>
            </a:r>
            <a:r>
              <a:rPr lang="zh-CN" altLang="en-US" sz="2000" b="1" dirty="0">
                <a:latin typeface="幼圆" pitchFamily="49" charset="-122"/>
                <a:ea typeface="幼圆" pitchFamily="49" charset="-122"/>
              </a:rPr>
              <a:t>代表金片</a:t>
            </a:r>
            <a:r>
              <a:rPr lang="en-US" altLang="zh-CN" sz="2000" b="1" dirty="0">
                <a:latin typeface="幼圆" pitchFamily="49" charset="-122"/>
                <a:ea typeface="幼圆" pitchFamily="49" charset="-122"/>
              </a:rPr>
              <a:t>C</a:t>
            </a:r>
            <a:r>
              <a:rPr lang="zh-CN" altLang="en-US" sz="2000" b="1" dirty="0">
                <a:latin typeface="幼圆" pitchFamily="49" charset="-122"/>
                <a:ea typeface="幼圆" pitchFamily="49" charset="-122"/>
              </a:rPr>
              <a:t>所在的钢针号</a:t>
            </a:r>
          </a:p>
          <a:p>
            <a:pPr eaLnBrk="1" hangingPunct="1">
              <a:spcBef>
                <a:spcPct val="20000"/>
              </a:spcBef>
            </a:pPr>
            <a:r>
              <a:rPr lang="zh-CN" altLang="en-US" sz="2000" b="1" dirty="0">
                <a:latin typeface="幼圆" pitchFamily="49" charset="-122"/>
                <a:ea typeface="幼圆" pitchFamily="49" charset="-122"/>
              </a:rPr>
              <a:t>     </a:t>
            </a:r>
            <a:r>
              <a:rPr lang="en-US" altLang="zh-CN" sz="2000" b="1" dirty="0">
                <a:latin typeface="幼圆" pitchFamily="49" charset="-122"/>
                <a:ea typeface="幼圆" pitchFamily="49" charset="-122"/>
              </a:rPr>
              <a:t>j </a:t>
            </a:r>
            <a:r>
              <a:rPr lang="zh-CN" altLang="en-US" sz="2000" b="1" dirty="0">
                <a:latin typeface="幼圆" pitchFamily="49" charset="-122"/>
                <a:ea typeface="幼圆" pitchFamily="49" charset="-122"/>
              </a:rPr>
              <a:t>代表金片</a:t>
            </a:r>
            <a:r>
              <a:rPr lang="en-US" altLang="zh-CN" sz="2000" b="1" dirty="0">
                <a:latin typeface="幼圆" pitchFamily="49" charset="-122"/>
                <a:ea typeface="幼圆" pitchFamily="49" charset="-122"/>
              </a:rPr>
              <a:t>B</a:t>
            </a:r>
            <a:r>
              <a:rPr lang="zh-CN" altLang="en-US" sz="2000" b="1" dirty="0">
                <a:latin typeface="幼圆" pitchFamily="49" charset="-122"/>
                <a:ea typeface="幼圆" pitchFamily="49" charset="-122"/>
              </a:rPr>
              <a:t>所在的钢针号</a:t>
            </a:r>
          </a:p>
          <a:p>
            <a:pPr eaLnBrk="1" hangingPunct="1">
              <a:spcBef>
                <a:spcPct val="20000"/>
              </a:spcBef>
            </a:pPr>
            <a:r>
              <a:rPr lang="zh-CN" altLang="en-US" sz="2000" b="1" dirty="0">
                <a:latin typeface="幼圆" pitchFamily="49" charset="-122"/>
                <a:ea typeface="幼圆" pitchFamily="49" charset="-122"/>
              </a:rPr>
              <a:t>     </a:t>
            </a:r>
            <a:r>
              <a:rPr lang="en-US" altLang="zh-CN" sz="2000" b="1" dirty="0">
                <a:latin typeface="幼圆" pitchFamily="49" charset="-122"/>
                <a:ea typeface="幼圆" pitchFamily="49" charset="-122"/>
              </a:rPr>
              <a:t>k </a:t>
            </a:r>
            <a:r>
              <a:rPr lang="zh-CN" altLang="en-US" sz="2000" b="1" dirty="0">
                <a:latin typeface="幼圆" pitchFamily="49" charset="-122"/>
                <a:ea typeface="幼圆" pitchFamily="49" charset="-122"/>
              </a:rPr>
              <a:t>代表金片</a:t>
            </a:r>
            <a:r>
              <a:rPr lang="en-US" altLang="zh-CN" sz="2000" b="1" dirty="0">
                <a:latin typeface="幼圆" pitchFamily="49" charset="-122"/>
                <a:ea typeface="幼圆" pitchFamily="49" charset="-122"/>
              </a:rPr>
              <a:t>A</a:t>
            </a:r>
            <a:r>
              <a:rPr lang="zh-CN" altLang="en-US" sz="2000" b="1" dirty="0">
                <a:latin typeface="幼圆" pitchFamily="49" charset="-122"/>
                <a:ea typeface="幼圆" pitchFamily="49" charset="-122"/>
              </a:rPr>
              <a:t>所在的钢针号</a:t>
            </a:r>
          </a:p>
        </p:txBody>
      </p:sp>
      <p:grpSp>
        <p:nvGrpSpPr>
          <p:cNvPr id="2" name="组 1"/>
          <p:cNvGrpSpPr/>
          <p:nvPr/>
        </p:nvGrpSpPr>
        <p:grpSpPr>
          <a:xfrm>
            <a:off x="1187450" y="2060848"/>
            <a:ext cx="6840538" cy="1303338"/>
            <a:chOff x="1187450" y="2096852"/>
            <a:chExt cx="6840538" cy="1303338"/>
          </a:xfrm>
        </p:grpSpPr>
        <p:sp>
          <p:nvSpPr>
            <p:cNvPr id="39940" name="Line 3"/>
            <p:cNvSpPr>
              <a:spLocks noChangeShapeType="1"/>
            </p:cNvSpPr>
            <p:nvPr/>
          </p:nvSpPr>
          <p:spPr bwMode="auto">
            <a:xfrm>
              <a:off x="1187450" y="2889015"/>
              <a:ext cx="26638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9941" name="Line 4"/>
            <p:cNvSpPr>
              <a:spLocks noChangeShapeType="1"/>
            </p:cNvSpPr>
            <p:nvPr/>
          </p:nvSpPr>
          <p:spPr bwMode="auto">
            <a:xfrm>
              <a:off x="1692275" y="2241315"/>
              <a:ext cx="0" cy="6477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9942" name="Line 5"/>
            <p:cNvSpPr>
              <a:spLocks noChangeShapeType="1"/>
            </p:cNvSpPr>
            <p:nvPr/>
          </p:nvSpPr>
          <p:spPr bwMode="auto">
            <a:xfrm>
              <a:off x="2555875" y="2241315"/>
              <a:ext cx="0" cy="6477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9943" name="Line 6"/>
            <p:cNvSpPr>
              <a:spLocks noChangeShapeType="1"/>
            </p:cNvSpPr>
            <p:nvPr/>
          </p:nvSpPr>
          <p:spPr bwMode="auto">
            <a:xfrm>
              <a:off x="3419475" y="2312752"/>
              <a:ext cx="0" cy="5746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9944" name="Rectangle 7"/>
            <p:cNvSpPr>
              <a:spLocks noChangeArrowheads="1"/>
            </p:cNvSpPr>
            <p:nvPr/>
          </p:nvSpPr>
          <p:spPr bwMode="auto">
            <a:xfrm>
              <a:off x="1403350" y="2744552"/>
              <a:ext cx="576263" cy="144463"/>
            </a:xfrm>
            <a:prstGeom prst="rect">
              <a:avLst/>
            </a:prstGeom>
            <a:solidFill>
              <a:schemeClr val="accent1"/>
            </a:solidFill>
            <a:ln w="9525">
              <a:solidFill>
                <a:schemeClr val="tx1"/>
              </a:solidFill>
              <a:miter lim="800000"/>
              <a:headEnd/>
              <a:tailEnd/>
            </a:ln>
          </p:spPr>
          <p:txBody>
            <a:bodyPr wrap="none" anchor="ctr"/>
            <a:lstStyle/>
            <a:p>
              <a:endParaRPr lang="zh-CN" altLang="en-US"/>
            </a:p>
          </p:txBody>
        </p:sp>
        <p:sp>
          <p:nvSpPr>
            <p:cNvPr id="39945" name="Rectangle 8"/>
            <p:cNvSpPr>
              <a:spLocks noChangeArrowheads="1"/>
            </p:cNvSpPr>
            <p:nvPr/>
          </p:nvSpPr>
          <p:spPr bwMode="auto">
            <a:xfrm>
              <a:off x="1476375" y="2601677"/>
              <a:ext cx="431800" cy="142875"/>
            </a:xfrm>
            <a:prstGeom prst="rect">
              <a:avLst/>
            </a:prstGeom>
            <a:solidFill>
              <a:schemeClr val="accent1"/>
            </a:solidFill>
            <a:ln w="9525">
              <a:solidFill>
                <a:schemeClr val="tx1"/>
              </a:solidFill>
              <a:miter lim="800000"/>
              <a:headEnd/>
              <a:tailEnd/>
            </a:ln>
          </p:spPr>
          <p:txBody>
            <a:bodyPr wrap="none" anchor="ctr"/>
            <a:lstStyle/>
            <a:p>
              <a:endParaRPr lang="zh-CN" altLang="en-US"/>
            </a:p>
          </p:txBody>
        </p:sp>
        <p:sp>
          <p:nvSpPr>
            <p:cNvPr id="39946" name="Rectangle 9"/>
            <p:cNvSpPr>
              <a:spLocks noChangeArrowheads="1"/>
            </p:cNvSpPr>
            <p:nvPr/>
          </p:nvSpPr>
          <p:spPr bwMode="auto">
            <a:xfrm>
              <a:off x="1547813" y="2457215"/>
              <a:ext cx="287337" cy="142875"/>
            </a:xfrm>
            <a:prstGeom prst="rect">
              <a:avLst/>
            </a:prstGeom>
            <a:solidFill>
              <a:schemeClr val="accent1"/>
            </a:solidFill>
            <a:ln w="9525">
              <a:solidFill>
                <a:schemeClr val="tx1"/>
              </a:solidFill>
              <a:miter lim="800000"/>
              <a:headEnd/>
              <a:tailEnd/>
            </a:ln>
          </p:spPr>
          <p:txBody>
            <a:bodyPr wrap="none" anchor="ctr"/>
            <a:lstStyle/>
            <a:p>
              <a:endParaRPr lang="zh-CN" altLang="en-US"/>
            </a:p>
          </p:txBody>
        </p:sp>
        <p:sp>
          <p:nvSpPr>
            <p:cNvPr id="39947" name="Line 10"/>
            <p:cNvSpPr>
              <a:spLocks noChangeShapeType="1"/>
            </p:cNvSpPr>
            <p:nvPr/>
          </p:nvSpPr>
          <p:spPr bwMode="auto">
            <a:xfrm>
              <a:off x="5435600" y="2817577"/>
              <a:ext cx="259238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9948" name="Line 11"/>
            <p:cNvSpPr>
              <a:spLocks noChangeShapeType="1"/>
            </p:cNvSpPr>
            <p:nvPr/>
          </p:nvSpPr>
          <p:spPr bwMode="auto">
            <a:xfrm>
              <a:off x="5651500" y="2096852"/>
              <a:ext cx="0" cy="7921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9949" name="Line 12"/>
            <p:cNvSpPr>
              <a:spLocks noChangeShapeType="1"/>
            </p:cNvSpPr>
            <p:nvPr/>
          </p:nvSpPr>
          <p:spPr bwMode="auto">
            <a:xfrm>
              <a:off x="6588125" y="2096852"/>
              <a:ext cx="0" cy="7921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9950" name="Line 13"/>
            <p:cNvSpPr>
              <a:spLocks noChangeShapeType="1"/>
            </p:cNvSpPr>
            <p:nvPr/>
          </p:nvSpPr>
          <p:spPr bwMode="auto">
            <a:xfrm>
              <a:off x="7488238" y="2096852"/>
              <a:ext cx="0" cy="7191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9951" name="Rectangle 14"/>
            <p:cNvSpPr>
              <a:spLocks noChangeArrowheads="1"/>
            </p:cNvSpPr>
            <p:nvPr/>
          </p:nvSpPr>
          <p:spPr bwMode="auto">
            <a:xfrm>
              <a:off x="7235825" y="2673115"/>
              <a:ext cx="504825" cy="144462"/>
            </a:xfrm>
            <a:prstGeom prst="rect">
              <a:avLst/>
            </a:prstGeom>
            <a:solidFill>
              <a:schemeClr val="accent1"/>
            </a:solidFill>
            <a:ln w="9525">
              <a:solidFill>
                <a:schemeClr val="tx1"/>
              </a:solidFill>
              <a:miter lim="800000"/>
              <a:headEnd/>
              <a:tailEnd/>
            </a:ln>
          </p:spPr>
          <p:txBody>
            <a:bodyPr wrap="none" anchor="ctr"/>
            <a:lstStyle/>
            <a:p>
              <a:endParaRPr lang="zh-CN" altLang="en-US"/>
            </a:p>
          </p:txBody>
        </p:sp>
        <p:sp>
          <p:nvSpPr>
            <p:cNvPr id="39952" name="AutoShape 15"/>
            <p:cNvSpPr>
              <a:spLocks noChangeArrowheads="1"/>
            </p:cNvSpPr>
            <p:nvPr/>
          </p:nvSpPr>
          <p:spPr bwMode="auto">
            <a:xfrm>
              <a:off x="7308850" y="2528652"/>
              <a:ext cx="358775" cy="144463"/>
            </a:xfrm>
            <a:prstGeom prst="flowChartProcess">
              <a:avLst/>
            </a:prstGeom>
            <a:solidFill>
              <a:schemeClr val="accent1"/>
            </a:solidFill>
            <a:ln w="9525">
              <a:solidFill>
                <a:schemeClr val="tx1"/>
              </a:solidFill>
              <a:miter lim="800000"/>
              <a:headEnd/>
              <a:tailEnd/>
            </a:ln>
          </p:spPr>
          <p:txBody>
            <a:bodyPr wrap="none" anchor="ctr"/>
            <a:lstStyle/>
            <a:p>
              <a:endParaRPr lang="zh-CN" altLang="en-US"/>
            </a:p>
          </p:txBody>
        </p:sp>
        <p:sp>
          <p:nvSpPr>
            <p:cNvPr id="39953" name="Rectangle 16"/>
            <p:cNvSpPr>
              <a:spLocks noChangeArrowheads="1"/>
            </p:cNvSpPr>
            <p:nvPr/>
          </p:nvSpPr>
          <p:spPr bwMode="auto">
            <a:xfrm>
              <a:off x="7380288" y="2457215"/>
              <a:ext cx="215900" cy="71437"/>
            </a:xfrm>
            <a:prstGeom prst="rect">
              <a:avLst/>
            </a:prstGeom>
            <a:solidFill>
              <a:schemeClr val="accent1"/>
            </a:solidFill>
            <a:ln w="9525">
              <a:solidFill>
                <a:schemeClr val="tx1"/>
              </a:solidFill>
              <a:miter lim="800000"/>
              <a:headEnd/>
              <a:tailEnd/>
            </a:ln>
          </p:spPr>
          <p:txBody>
            <a:bodyPr wrap="none" anchor="ctr"/>
            <a:lstStyle/>
            <a:p>
              <a:endParaRPr lang="zh-CN" altLang="en-US"/>
            </a:p>
          </p:txBody>
        </p:sp>
        <p:sp>
          <p:nvSpPr>
            <p:cNvPr id="39954" name="Text Box 17"/>
            <p:cNvSpPr txBox="1">
              <a:spLocks noChangeArrowheads="1"/>
            </p:cNvSpPr>
            <p:nvPr/>
          </p:nvSpPr>
          <p:spPr bwMode="auto">
            <a:xfrm>
              <a:off x="1476375" y="3033477"/>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1</a:t>
              </a:r>
            </a:p>
          </p:txBody>
        </p:sp>
        <p:sp>
          <p:nvSpPr>
            <p:cNvPr id="39955" name="Text Box 18"/>
            <p:cNvSpPr txBox="1">
              <a:spLocks noChangeArrowheads="1"/>
            </p:cNvSpPr>
            <p:nvPr/>
          </p:nvSpPr>
          <p:spPr bwMode="auto">
            <a:xfrm>
              <a:off x="2303463" y="2996965"/>
              <a:ext cx="36036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2</a:t>
              </a:r>
            </a:p>
          </p:txBody>
        </p:sp>
        <p:sp>
          <p:nvSpPr>
            <p:cNvPr id="39956" name="Text Box 19"/>
            <p:cNvSpPr txBox="1">
              <a:spLocks noChangeArrowheads="1"/>
            </p:cNvSpPr>
            <p:nvPr/>
          </p:nvSpPr>
          <p:spPr bwMode="auto">
            <a:xfrm>
              <a:off x="3240088" y="2996965"/>
              <a:ext cx="5032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3</a:t>
              </a:r>
            </a:p>
          </p:txBody>
        </p:sp>
        <p:sp>
          <p:nvSpPr>
            <p:cNvPr id="39957" name="Text Box 20"/>
            <p:cNvSpPr txBox="1">
              <a:spLocks noChangeArrowheads="1"/>
            </p:cNvSpPr>
            <p:nvPr/>
          </p:nvSpPr>
          <p:spPr bwMode="auto">
            <a:xfrm>
              <a:off x="5472113" y="2962040"/>
              <a:ext cx="4318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1</a:t>
              </a:r>
            </a:p>
          </p:txBody>
        </p:sp>
        <p:sp>
          <p:nvSpPr>
            <p:cNvPr id="39958" name="Text Box 21"/>
            <p:cNvSpPr txBox="1">
              <a:spLocks noChangeArrowheads="1"/>
            </p:cNvSpPr>
            <p:nvPr/>
          </p:nvSpPr>
          <p:spPr bwMode="auto">
            <a:xfrm>
              <a:off x="6300788" y="2889015"/>
              <a:ext cx="4667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2</a:t>
              </a:r>
            </a:p>
          </p:txBody>
        </p:sp>
        <p:sp>
          <p:nvSpPr>
            <p:cNvPr id="39959" name="Text Box 22"/>
            <p:cNvSpPr txBox="1">
              <a:spLocks noChangeArrowheads="1"/>
            </p:cNvSpPr>
            <p:nvPr/>
          </p:nvSpPr>
          <p:spPr bwMode="auto">
            <a:xfrm>
              <a:off x="7235825" y="2925527"/>
              <a:ext cx="46831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3</a:t>
              </a:r>
            </a:p>
          </p:txBody>
        </p:sp>
      </p:grpSp>
      <p:sp>
        <p:nvSpPr>
          <p:cNvPr id="39960" name="Rectangle 23"/>
          <p:cNvSpPr>
            <a:spLocks noChangeArrowheads="1"/>
          </p:cNvSpPr>
          <p:nvPr/>
        </p:nvSpPr>
        <p:spPr bwMode="auto">
          <a:xfrm>
            <a:off x="2016125" y="296863"/>
            <a:ext cx="554355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4400" b="1" dirty="0">
                <a:solidFill>
                  <a:schemeClr val="accent2"/>
                </a:solidFill>
                <a:latin typeface="方正姚体" pitchFamily="2" charset="-122"/>
                <a:ea typeface="方正姚体" pitchFamily="2" charset="-122"/>
              </a:rPr>
              <a:t> </a:t>
            </a:r>
            <a:r>
              <a:rPr lang="zh-CN" altLang="en-US" sz="4400" b="1" dirty="0">
                <a:solidFill>
                  <a:schemeClr val="accent2"/>
                </a:solidFill>
                <a:latin typeface="方正姚体" pitchFamily="2" charset="-122"/>
                <a:ea typeface="方正姚体" pitchFamily="2" charset="-122"/>
              </a:rPr>
              <a:t>问题的与</a:t>
            </a:r>
            <a:r>
              <a:rPr lang="en-US" altLang="zh-CN" sz="4400" b="1" dirty="0">
                <a:solidFill>
                  <a:schemeClr val="accent2"/>
                </a:solidFill>
                <a:latin typeface="方正姚体" pitchFamily="2" charset="-122"/>
                <a:ea typeface="方正姚体" pitchFamily="2" charset="-122"/>
              </a:rPr>
              <a:t>/</a:t>
            </a:r>
            <a:r>
              <a:rPr lang="zh-CN" altLang="en-US" sz="4400" b="1" dirty="0">
                <a:solidFill>
                  <a:schemeClr val="accent2"/>
                </a:solidFill>
                <a:latin typeface="方正姚体" pitchFamily="2" charset="-122"/>
                <a:ea typeface="方正姚体" pitchFamily="2" charset="-122"/>
              </a:rPr>
              <a:t>或树表示</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Text Box 2"/>
          <p:cNvSpPr txBox="1">
            <a:spLocks noChangeArrowheads="1"/>
          </p:cNvSpPr>
          <p:nvPr/>
        </p:nvSpPr>
        <p:spPr bwMode="auto">
          <a:xfrm>
            <a:off x="0" y="368300"/>
            <a:ext cx="9144000" cy="475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05000"/>
              </a:lnSpc>
              <a:spcAft>
                <a:spcPct val="25000"/>
              </a:spcAft>
            </a:pPr>
            <a:r>
              <a:rPr lang="zh-CN" altLang="en-US" sz="2000" b="1" dirty="0">
                <a:latin typeface="幼圆" pitchFamily="49" charset="-122"/>
                <a:ea typeface="幼圆" pitchFamily="49" charset="-122"/>
              </a:rPr>
              <a:t>利用问题归约方法，原问题可分解为以下三个子问题：</a:t>
            </a:r>
          </a:p>
          <a:p>
            <a:pPr eaLnBrk="1" hangingPunct="1">
              <a:lnSpc>
                <a:spcPct val="105000"/>
              </a:lnSpc>
              <a:spcAft>
                <a:spcPct val="25000"/>
              </a:spcAft>
            </a:pPr>
            <a:r>
              <a:rPr lang="zh-CN" altLang="en-US" sz="2000" b="1" dirty="0">
                <a:latin typeface="幼圆" pitchFamily="49" charset="-122"/>
                <a:ea typeface="幼圆" pitchFamily="49" charset="-122"/>
              </a:rPr>
              <a:t>   </a:t>
            </a:r>
            <a:r>
              <a:rPr lang="en-US" altLang="zh-CN" sz="2000" b="1" dirty="0">
                <a:latin typeface="幼圆" pitchFamily="49" charset="-122"/>
                <a:ea typeface="幼圆" pitchFamily="49" charset="-122"/>
              </a:rPr>
              <a:t>(1) </a:t>
            </a:r>
            <a:r>
              <a:rPr lang="zh-CN" altLang="en-US" sz="2000" b="1" dirty="0">
                <a:latin typeface="幼圆" pitchFamily="49" charset="-122"/>
                <a:ea typeface="幼圆" pitchFamily="49" charset="-122"/>
              </a:rPr>
              <a:t>把金片</a:t>
            </a:r>
            <a:r>
              <a:rPr lang="en-US" altLang="zh-CN" sz="2000" b="1" dirty="0">
                <a:latin typeface="幼圆" pitchFamily="49" charset="-122"/>
                <a:ea typeface="幼圆" pitchFamily="49" charset="-122"/>
              </a:rPr>
              <a:t>A</a:t>
            </a:r>
            <a:r>
              <a:rPr lang="zh-CN" altLang="en-US" sz="2000" b="1" dirty="0">
                <a:latin typeface="幼圆" pitchFamily="49" charset="-122"/>
                <a:ea typeface="幼圆" pitchFamily="49" charset="-122"/>
              </a:rPr>
              <a:t>及</a:t>
            </a:r>
            <a:r>
              <a:rPr lang="en-US" altLang="zh-CN" sz="2000" b="1" dirty="0">
                <a:latin typeface="幼圆" pitchFamily="49" charset="-122"/>
                <a:ea typeface="幼圆" pitchFamily="49" charset="-122"/>
              </a:rPr>
              <a:t>B</a:t>
            </a:r>
            <a:r>
              <a:rPr lang="zh-CN" altLang="en-US" sz="2000" b="1" dirty="0">
                <a:latin typeface="幼圆" pitchFamily="49" charset="-122"/>
                <a:ea typeface="幼圆" pitchFamily="49" charset="-122"/>
              </a:rPr>
              <a:t>移到</a:t>
            </a:r>
            <a:r>
              <a:rPr lang="en-US" altLang="zh-CN" sz="2000" b="1" dirty="0">
                <a:latin typeface="幼圆" pitchFamily="49" charset="-122"/>
                <a:ea typeface="幼圆" pitchFamily="49" charset="-122"/>
              </a:rPr>
              <a:t>2</a:t>
            </a:r>
            <a:r>
              <a:rPr lang="zh-CN" altLang="en-US" sz="2000" b="1" dirty="0">
                <a:latin typeface="幼圆" pitchFamily="49" charset="-122"/>
                <a:ea typeface="幼圆" pitchFamily="49" charset="-122"/>
              </a:rPr>
              <a:t>号钢针上的双金片移动问题。即</a:t>
            </a:r>
            <a:r>
              <a:rPr lang="en-US" altLang="zh-CN" sz="2000" b="1" dirty="0">
                <a:latin typeface="幼圆" pitchFamily="49" charset="-122"/>
                <a:ea typeface="幼圆" pitchFamily="49" charset="-122"/>
              </a:rPr>
              <a:t>(1, 1, 1)→(1, 2, 2)</a:t>
            </a:r>
          </a:p>
          <a:p>
            <a:pPr eaLnBrk="1" hangingPunct="1">
              <a:lnSpc>
                <a:spcPct val="105000"/>
              </a:lnSpc>
              <a:spcAft>
                <a:spcPct val="25000"/>
              </a:spcAft>
            </a:pPr>
            <a:r>
              <a:rPr lang="en-US" altLang="zh-CN" sz="2000" b="1" dirty="0">
                <a:latin typeface="幼圆" pitchFamily="49" charset="-122"/>
                <a:ea typeface="幼圆" pitchFamily="49" charset="-122"/>
              </a:rPr>
              <a:t>   (2) </a:t>
            </a:r>
            <a:r>
              <a:rPr lang="zh-CN" altLang="en-US" sz="2000" b="1" dirty="0">
                <a:latin typeface="幼圆" pitchFamily="49" charset="-122"/>
                <a:ea typeface="幼圆" pitchFamily="49" charset="-122"/>
              </a:rPr>
              <a:t>把金片</a:t>
            </a:r>
            <a:r>
              <a:rPr lang="en-US" altLang="zh-CN" sz="2000" b="1" dirty="0">
                <a:latin typeface="幼圆" pitchFamily="49" charset="-122"/>
                <a:ea typeface="幼圆" pitchFamily="49" charset="-122"/>
              </a:rPr>
              <a:t>C</a:t>
            </a:r>
            <a:r>
              <a:rPr lang="zh-CN" altLang="en-US" sz="2000" b="1" dirty="0">
                <a:latin typeface="幼圆" pitchFamily="49" charset="-122"/>
                <a:ea typeface="幼圆" pitchFamily="49" charset="-122"/>
              </a:rPr>
              <a:t>移到</a:t>
            </a:r>
            <a:r>
              <a:rPr lang="en-US" altLang="zh-CN" sz="2000" b="1" dirty="0">
                <a:latin typeface="幼圆" pitchFamily="49" charset="-122"/>
                <a:ea typeface="幼圆" pitchFamily="49" charset="-122"/>
              </a:rPr>
              <a:t>3</a:t>
            </a:r>
            <a:r>
              <a:rPr lang="zh-CN" altLang="en-US" sz="2000" b="1" dirty="0">
                <a:latin typeface="幼圆" pitchFamily="49" charset="-122"/>
                <a:ea typeface="幼圆" pitchFamily="49" charset="-122"/>
              </a:rPr>
              <a:t>号钢针上的单金片移动问题。即 </a:t>
            </a:r>
            <a:r>
              <a:rPr lang="en-US" altLang="zh-CN" sz="2000" b="1" dirty="0">
                <a:latin typeface="幼圆" pitchFamily="49" charset="-122"/>
                <a:ea typeface="幼圆" pitchFamily="49" charset="-122"/>
              </a:rPr>
              <a:t>(1, 2, 2)→(3, 2, 2)</a:t>
            </a:r>
          </a:p>
          <a:p>
            <a:pPr eaLnBrk="1" hangingPunct="1">
              <a:lnSpc>
                <a:spcPct val="105000"/>
              </a:lnSpc>
              <a:spcAft>
                <a:spcPct val="25000"/>
              </a:spcAft>
            </a:pPr>
            <a:r>
              <a:rPr lang="en-US" altLang="zh-CN" sz="2000" b="1" dirty="0">
                <a:latin typeface="幼圆" pitchFamily="49" charset="-122"/>
                <a:ea typeface="幼圆" pitchFamily="49" charset="-122"/>
              </a:rPr>
              <a:t>   (3) </a:t>
            </a:r>
            <a:r>
              <a:rPr lang="zh-CN" altLang="en-US" sz="2000" b="1" dirty="0">
                <a:latin typeface="幼圆" pitchFamily="49" charset="-122"/>
                <a:ea typeface="幼圆" pitchFamily="49" charset="-122"/>
              </a:rPr>
              <a:t>把金片</a:t>
            </a:r>
            <a:r>
              <a:rPr lang="en-US" altLang="zh-CN" sz="2000" b="1" dirty="0">
                <a:latin typeface="幼圆" pitchFamily="49" charset="-122"/>
                <a:ea typeface="幼圆" pitchFamily="49" charset="-122"/>
              </a:rPr>
              <a:t>A</a:t>
            </a:r>
            <a:r>
              <a:rPr lang="zh-CN" altLang="en-US" sz="2000" b="1" dirty="0">
                <a:latin typeface="幼圆" pitchFamily="49" charset="-122"/>
                <a:ea typeface="幼圆" pitchFamily="49" charset="-122"/>
              </a:rPr>
              <a:t>及</a:t>
            </a:r>
            <a:r>
              <a:rPr lang="en-US" altLang="zh-CN" sz="2000" b="1" dirty="0">
                <a:latin typeface="幼圆" pitchFamily="49" charset="-122"/>
                <a:ea typeface="幼圆" pitchFamily="49" charset="-122"/>
              </a:rPr>
              <a:t>B</a:t>
            </a:r>
            <a:r>
              <a:rPr lang="zh-CN" altLang="en-US" sz="2000" b="1" dirty="0">
                <a:latin typeface="幼圆" pitchFamily="49" charset="-122"/>
                <a:ea typeface="幼圆" pitchFamily="49" charset="-122"/>
              </a:rPr>
              <a:t>移到</a:t>
            </a:r>
            <a:r>
              <a:rPr lang="en-US" altLang="zh-CN" sz="2000" b="1" dirty="0">
                <a:latin typeface="幼圆" pitchFamily="49" charset="-122"/>
                <a:ea typeface="幼圆" pitchFamily="49" charset="-122"/>
              </a:rPr>
              <a:t>3</a:t>
            </a:r>
            <a:r>
              <a:rPr lang="zh-CN" altLang="en-US" sz="2000" b="1" dirty="0">
                <a:latin typeface="幼圆" pitchFamily="49" charset="-122"/>
                <a:ea typeface="幼圆" pitchFamily="49" charset="-122"/>
              </a:rPr>
              <a:t>号钢针的双金片移动问题。即</a:t>
            </a:r>
            <a:r>
              <a:rPr lang="en-US" altLang="zh-CN" sz="2000" b="1" dirty="0">
                <a:latin typeface="幼圆" pitchFamily="49" charset="-122"/>
                <a:ea typeface="幼圆" pitchFamily="49" charset="-122"/>
              </a:rPr>
              <a:t>(3, 2, 2)→( (3, 3, 3)</a:t>
            </a:r>
          </a:p>
          <a:p>
            <a:pPr eaLnBrk="1" hangingPunct="1">
              <a:lnSpc>
                <a:spcPct val="105000"/>
              </a:lnSpc>
              <a:spcAft>
                <a:spcPct val="25000"/>
              </a:spcAft>
            </a:pPr>
            <a:r>
              <a:rPr lang="zh-CN" altLang="en-US" sz="2000" b="1" dirty="0">
                <a:latin typeface="幼圆" pitchFamily="49" charset="-122"/>
                <a:ea typeface="幼圆" pitchFamily="49" charset="-122"/>
              </a:rPr>
              <a:t>其中，子问题</a:t>
            </a:r>
            <a:r>
              <a:rPr lang="en-US" altLang="zh-CN" sz="2000" b="1" dirty="0">
                <a:latin typeface="幼圆" pitchFamily="49" charset="-122"/>
                <a:ea typeface="幼圆" pitchFamily="49" charset="-122"/>
              </a:rPr>
              <a:t>(1)</a:t>
            </a:r>
            <a:r>
              <a:rPr lang="zh-CN" altLang="en-US" sz="2000" b="1" dirty="0">
                <a:latin typeface="幼圆" pitchFamily="49" charset="-122"/>
                <a:ea typeface="幼圆" pitchFamily="49" charset="-122"/>
              </a:rPr>
              <a:t>和</a:t>
            </a:r>
            <a:r>
              <a:rPr lang="en-US" altLang="zh-CN" sz="2000" b="1" dirty="0">
                <a:latin typeface="幼圆" pitchFamily="49" charset="-122"/>
                <a:ea typeface="幼圆" pitchFamily="49" charset="-122"/>
              </a:rPr>
              <a:t>(3)</a:t>
            </a:r>
            <a:r>
              <a:rPr lang="zh-CN" altLang="en-US" sz="2000" b="1" dirty="0">
                <a:latin typeface="幼圆" pitchFamily="49" charset="-122"/>
                <a:ea typeface="幼圆" pitchFamily="49" charset="-122"/>
              </a:rPr>
              <a:t>都是一个二阶梵塔问题，它们都还可以再继续进行分解；子问题</a:t>
            </a:r>
            <a:r>
              <a:rPr lang="en-US" altLang="zh-CN" sz="2000" b="1" dirty="0">
                <a:latin typeface="幼圆" pitchFamily="49" charset="-122"/>
                <a:ea typeface="幼圆" pitchFamily="49" charset="-122"/>
              </a:rPr>
              <a:t>(2)</a:t>
            </a:r>
            <a:r>
              <a:rPr lang="zh-CN" altLang="en-US" sz="2000" b="1" dirty="0">
                <a:latin typeface="幼圆" pitchFamily="49" charset="-122"/>
                <a:ea typeface="幼圆" pitchFamily="49" charset="-122"/>
              </a:rPr>
              <a:t>是本原问题，它已不需要再分解。</a:t>
            </a:r>
          </a:p>
          <a:p>
            <a:pPr eaLnBrk="1" hangingPunct="1">
              <a:lnSpc>
                <a:spcPct val="105000"/>
              </a:lnSpc>
              <a:spcAft>
                <a:spcPct val="25000"/>
              </a:spcAft>
            </a:pPr>
            <a:r>
              <a:rPr lang="zh-CN" altLang="en-US" sz="2000" b="1" dirty="0">
                <a:latin typeface="幼圆" pitchFamily="49" charset="-122"/>
                <a:ea typeface="幼圆" pitchFamily="49" charset="-122"/>
              </a:rPr>
              <a:t>      三阶梵塔问题的分解过程可用如下图与</a:t>
            </a:r>
            <a:r>
              <a:rPr lang="en-US" altLang="zh-CN" sz="2000" b="1" dirty="0">
                <a:latin typeface="幼圆" pitchFamily="49" charset="-122"/>
                <a:ea typeface="幼圆" pitchFamily="49" charset="-122"/>
              </a:rPr>
              <a:t>/</a:t>
            </a:r>
            <a:r>
              <a:rPr lang="zh-CN" altLang="en-US" sz="2000" b="1" dirty="0">
                <a:latin typeface="幼圆" pitchFamily="49" charset="-122"/>
                <a:ea typeface="幼圆" pitchFamily="49" charset="-122"/>
              </a:rPr>
              <a:t>或树来表示</a:t>
            </a:r>
            <a:r>
              <a:rPr lang="zh-CN" altLang="en-US" dirty="0">
                <a:latin typeface="幼圆" pitchFamily="49" charset="-122"/>
                <a:ea typeface="幼圆" pitchFamily="49" charset="-122"/>
              </a:rPr>
              <a:t> </a:t>
            </a:r>
            <a:endParaRPr lang="zh-CN" altLang="en-US" sz="2000" b="1" dirty="0">
              <a:latin typeface="幼圆" pitchFamily="49" charset="-122"/>
              <a:ea typeface="幼圆" pitchFamily="49" charset="-122"/>
            </a:endParaRPr>
          </a:p>
          <a:p>
            <a:pPr eaLnBrk="1" hangingPunct="1"/>
            <a:r>
              <a:rPr lang="zh-CN" altLang="en-US" sz="2000" b="1" dirty="0">
                <a:solidFill>
                  <a:srgbClr val="0000CC"/>
                </a:solidFill>
              </a:rPr>
              <a:t>                          </a:t>
            </a:r>
            <a:r>
              <a:rPr lang="en-US" altLang="zh-CN" b="1" dirty="0" smtClean="0">
                <a:solidFill>
                  <a:srgbClr val="0000CC"/>
                </a:solidFill>
              </a:rPr>
              <a:t>(</a:t>
            </a:r>
            <a:r>
              <a:rPr lang="en-US" altLang="zh-CN" b="1" dirty="0">
                <a:solidFill>
                  <a:srgbClr val="0000CC"/>
                </a:solidFill>
              </a:rPr>
              <a:t>1,1,1)→(3,3,3)</a:t>
            </a:r>
          </a:p>
          <a:p>
            <a:pPr eaLnBrk="1" hangingPunct="1"/>
            <a:r>
              <a:rPr lang="en-US" altLang="zh-CN" b="1" dirty="0">
                <a:solidFill>
                  <a:srgbClr val="0000CC"/>
                </a:solidFill>
              </a:rPr>
              <a:t/>
            </a:r>
            <a:br>
              <a:rPr lang="en-US" altLang="zh-CN" b="1" dirty="0">
                <a:solidFill>
                  <a:srgbClr val="0000CC"/>
                </a:solidFill>
              </a:rPr>
            </a:br>
            <a:endParaRPr lang="en-US" altLang="zh-CN" b="1" dirty="0">
              <a:solidFill>
                <a:srgbClr val="0000CC"/>
              </a:solidFill>
            </a:endParaRPr>
          </a:p>
          <a:p>
            <a:pPr eaLnBrk="1" hangingPunct="1"/>
            <a:r>
              <a:rPr lang="en-US" altLang="zh-CN" b="1" dirty="0">
                <a:solidFill>
                  <a:srgbClr val="0000CC"/>
                </a:solidFill>
              </a:rPr>
              <a:t>            (1,1,1)→(1,2,2)              (1,2,2)→(3,2,2)             (3,2,2)→(3,3,3)</a:t>
            </a:r>
          </a:p>
          <a:p>
            <a:pPr eaLnBrk="1" hangingPunct="1"/>
            <a:endParaRPr lang="en-US" altLang="zh-CN" b="1" dirty="0">
              <a:solidFill>
                <a:srgbClr val="0000CC"/>
              </a:solidFill>
            </a:endParaRPr>
          </a:p>
          <a:p>
            <a:pPr eaLnBrk="1" hangingPunct="1"/>
            <a:endParaRPr lang="en-US" altLang="zh-CN" b="1" dirty="0">
              <a:solidFill>
                <a:srgbClr val="0000CC"/>
              </a:solidFill>
            </a:endParaRPr>
          </a:p>
          <a:p>
            <a:pPr eaLnBrk="1" hangingPunct="1"/>
            <a:r>
              <a:rPr lang="en-US" altLang="zh-CN" sz="1600" b="1" dirty="0">
                <a:solidFill>
                  <a:srgbClr val="0000CC"/>
                </a:solidFill>
              </a:rPr>
              <a:t>(1,1,1)→(1,1,3)  (1,1,3)→(1,2,3)  (1,2,3)→(1,2,2)    (3,2,2)→(3,2,1)  (3,2,1)→(3,3,1)  (3,3,1)→(3,3,3)</a:t>
            </a:r>
          </a:p>
        </p:txBody>
      </p:sp>
      <p:sp>
        <p:nvSpPr>
          <p:cNvPr id="40964" name="Line 3"/>
          <p:cNvSpPr>
            <a:spLocks noChangeShapeType="1"/>
          </p:cNvSpPr>
          <p:nvPr/>
        </p:nvSpPr>
        <p:spPr bwMode="auto">
          <a:xfrm flipH="1">
            <a:off x="1692275" y="3429297"/>
            <a:ext cx="2195513" cy="612775"/>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40965" name="Line 4"/>
          <p:cNvSpPr>
            <a:spLocks noChangeShapeType="1"/>
          </p:cNvSpPr>
          <p:nvPr/>
        </p:nvSpPr>
        <p:spPr bwMode="auto">
          <a:xfrm>
            <a:off x="4032250" y="3465810"/>
            <a:ext cx="0" cy="647700"/>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40966" name="Line 5"/>
          <p:cNvSpPr>
            <a:spLocks noChangeShapeType="1"/>
          </p:cNvSpPr>
          <p:nvPr/>
        </p:nvSpPr>
        <p:spPr bwMode="auto">
          <a:xfrm>
            <a:off x="4176713" y="3465810"/>
            <a:ext cx="1979612" cy="539750"/>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40967" name="Line 7"/>
          <p:cNvSpPr>
            <a:spLocks noChangeShapeType="1"/>
          </p:cNvSpPr>
          <p:nvPr/>
        </p:nvSpPr>
        <p:spPr bwMode="auto">
          <a:xfrm flipH="1">
            <a:off x="755650" y="4221460"/>
            <a:ext cx="828675" cy="647700"/>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40968" name="Line 8"/>
          <p:cNvSpPr>
            <a:spLocks noChangeShapeType="1"/>
          </p:cNvSpPr>
          <p:nvPr/>
        </p:nvSpPr>
        <p:spPr bwMode="auto">
          <a:xfrm>
            <a:off x="1619250" y="4257972"/>
            <a:ext cx="468313" cy="611188"/>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40969" name="Line 9"/>
          <p:cNvSpPr>
            <a:spLocks noChangeShapeType="1"/>
          </p:cNvSpPr>
          <p:nvPr/>
        </p:nvSpPr>
        <p:spPr bwMode="auto">
          <a:xfrm>
            <a:off x="1692275" y="4221460"/>
            <a:ext cx="2051050" cy="611187"/>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40970" name="Line 11"/>
          <p:cNvSpPr>
            <a:spLocks noChangeShapeType="1"/>
          </p:cNvSpPr>
          <p:nvPr/>
        </p:nvSpPr>
        <p:spPr bwMode="auto">
          <a:xfrm flipH="1">
            <a:off x="5364163" y="4221460"/>
            <a:ext cx="973137" cy="647700"/>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40971" name="Line 12"/>
          <p:cNvSpPr>
            <a:spLocks noChangeShapeType="1"/>
          </p:cNvSpPr>
          <p:nvPr/>
        </p:nvSpPr>
        <p:spPr bwMode="auto">
          <a:xfrm>
            <a:off x="6372225" y="4221460"/>
            <a:ext cx="431800" cy="647700"/>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40972" name="Line 13"/>
          <p:cNvSpPr>
            <a:spLocks noChangeShapeType="1"/>
          </p:cNvSpPr>
          <p:nvPr/>
        </p:nvSpPr>
        <p:spPr bwMode="auto">
          <a:xfrm>
            <a:off x="6443663" y="4257972"/>
            <a:ext cx="1908175" cy="539750"/>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40973" name="Text Box 15"/>
          <p:cNvSpPr txBox="1">
            <a:spLocks noChangeArrowheads="1"/>
          </p:cNvSpPr>
          <p:nvPr/>
        </p:nvSpPr>
        <p:spPr bwMode="auto">
          <a:xfrm>
            <a:off x="250825" y="5373688"/>
            <a:ext cx="8605838" cy="125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2000" b="1" dirty="0"/>
              <a:t>    </a:t>
            </a:r>
            <a:r>
              <a:rPr lang="zh-CN" altLang="en-US" sz="2000" b="1" dirty="0">
                <a:latin typeface="幼圆" pitchFamily="49" charset="-122"/>
                <a:ea typeface="幼圆" pitchFamily="49" charset="-122"/>
              </a:rPr>
              <a:t>在该与</a:t>
            </a:r>
            <a:r>
              <a:rPr lang="en-US" altLang="zh-CN" sz="2000" b="1" dirty="0">
                <a:latin typeface="幼圆" pitchFamily="49" charset="-122"/>
                <a:ea typeface="幼圆" pitchFamily="49" charset="-122"/>
              </a:rPr>
              <a:t>/</a:t>
            </a:r>
            <a:r>
              <a:rPr lang="zh-CN" altLang="en-US" sz="2000" b="1" dirty="0">
                <a:latin typeface="幼圆" pitchFamily="49" charset="-122"/>
                <a:ea typeface="幼圆" pitchFamily="49" charset="-122"/>
              </a:rPr>
              <a:t>或树中，有</a:t>
            </a:r>
            <a:r>
              <a:rPr lang="en-US" altLang="zh-CN" sz="2000" b="1" dirty="0">
                <a:latin typeface="幼圆" pitchFamily="49" charset="-122"/>
                <a:ea typeface="幼圆" pitchFamily="49" charset="-122"/>
              </a:rPr>
              <a:t>7</a:t>
            </a:r>
            <a:r>
              <a:rPr lang="zh-CN" altLang="en-US" sz="2000" b="1" dirty="0">
                <a:latin typeface="幼圆" pitchFamily="49" charset="-122"/>
                <a:ea typeface="幼圆" pitchFamily="49" charset="-122"/>
              </a:rPr>
              <a:t>个</a:t>
            </a:r>
            <a:r>
              <a:rPr lang="zh-CN" altLang="en-US" sz="2000" b="1" dirty="0" smtClean="0">
                <a:latin typeface="幼圆" pitchFamily="49" charset="-122"/>
                <a:ea typeface="幼圆" pitchFamily="49" charset="-122"/>
              </a:rPr>
              <a:t>终止结点，</a:t>
            </a:r>
            <a:r>
              <a:rPr lang="zh-CN" altLang="en-US" sz="2000" b="1" dirty="0">
                <a:latin typeface="幼圆" pitchFamily="49" charset="-122"/>
                <a:ea typeface="幼圆" pitchFamily="49" charset="-122"/>
              </a:rPr>
              <a:t>它们分别对应着</a:t>
            </a:r>
            <a:r>
              <a:rPr lang="en-US" altLang="zh-CN" sz="2000" b="1" dirty="0">
                <a:latin typeface="幼圆" pitchFamily="49" charset="-122"/>
                <a:ea typeface="幼圆" pitchFamily="49" charset="-122"/>
              </a:rPr>
              <a:t>7</a:t>
            </a:r>
            <a:r>
              <a:rPr lang="zh-CN" altLang="en-US" sz="2000" b="1" dirty="0">
                <a:latin typeface="幼圆" pitchFamily="49" charset="-122"/>
                <a:ea typeface="幼圆" pitchFamily="49" charset="-122"/>
              </a:rPr>
              <a:t>个本原问题。如果把这些本原问题从左至右排列起来，即得到了原始问题的解：</a:t>
            </a:r>
          </a:p>
          <a:p>
            <a:pPr eaLnBrk="1" hangingPunct="1"/>
            <a:r>
              <a:rPr lang="zh-CN" altLang="en-US" b="1" dirty="0">
                <a:solidFill>
                  <a:srgbClr val="0000CC"/>
                </a:solidFill>
              </a:rPr>
              <a:t>    </a:t>
            </a:r>
            <a:r>
              <a:rPr lang="en-US" altLang="zh-CN" b="1" dirty="0">
                <a:solidFill>
                  <a:srgbClr val="0000CC"/>
                </a:solidFill>
              </a:rPr>
              <a:t>(1, 1, 1)→(1, 3, 3)    (1, 3, 3)→(1, 2, 3)    (1, 2, 3)→(1, 2, 2)   (1, 2, 2)→(3, 2, 2) </a:t>
            </a:r>
          </a:p>
          <a:p>
            <a:pPr eaLnBrk="1" hangingPunct="1"/>
            <a:r>
              <a:rPr lang="en-US" altLang="zh-CN" b="1" dirty="0">
                <a:solidFill>
                  <a:srgbClr val="0000CC"/>
                </a:solidFill>
              </a:rPr>
              <a:t>    (3, 2, 2)→(3, 2, 1)    (3, 2, 1)→(3, 3, 1)   (3, 3, 1)→(3, 3, 3)</a:t>
            </a:r>
            <a:r>
              <a:rPr lang="en-US" altLang="zh-CN" dirty="0">
                <a:solidFill>
                  <a:srgbClr val="009900"/>
                </a:solidFill>
              </a:rPr>
              <a:t> </a:t>
            </a:r>
          </a:p>
        </p:txBody>
      </p:sp>
      <p:sp>
        <p:nvSpPr>
          <p:cNvPr id="40974" name="Freeform 16"/>
          <p:cNvSpPr>
            <a:spLocks/>
          </p:cNvSpPr>
          <p:nvPr/>
        </p:nvSpPr>
        <p:spPr bwMode="auto">
          <a:xfrm>
            <a:off x="6119813" y="4365922"/>
            <a:ext cx="647700" cy="90488"/>
          </a:xfrm>
          <a:custGeom>
            <a:avLst/>
            <a:gdLst>
              <a:gd name="T0" fmla="*/ 0 w 408"/>
              <a:gd name="T1" fmla="*/ 34925 h 57"/>
              <a:gd name="T2" fmla="*/ 150813 w 408"/>
              <a:gd name="T3" fmla="*/ 71438 h 57"/>
              <a:gd name="T4" fmla="*/ 300038 w 408"/>
              <a:gd name="T5" fmla="*/ 90488 h 57"/>
              <a:gd name="T6" fmla="*/ 468313 w 408"/>
              <a:gd name="T7" fmla="*/ 71438 h 57"/>
              <a:gd name="T8" fmla="*/ 647700 w 408"/>
              <a:gd name="T9" fmla="*/ 0 h 57"/>
              <a:gd name="T10" fmla="*/ 0 60000 65536"/>
              <a:gd name="T11" fmla="*/ 0 60000 65536"/>
              <a:gd name="T12" fmla="*/ 0 60000 65536"/>
              <a:gd name="T13" fmla="*/ 0 60000 65536"/>
              <a:gd name="T14" fmla="*/ 0 60000 65536"/>
              <a:gd name="T15" fmla="*/ 0 w 408"/>
              <a:gd name="T16" fmla="*/ 0 h 57"/>
              <a:gd name="T17" fmla="*/ 408 w 408"/>
              <a:gd name="T18" fmla="*/ 57 h 57"/>
            </a:gdLst>
            <a:ahLst/>
            <a:cxnLst>
              <a:cxn ang="T10">
                <a:pos x="T0" y="T1"/>
              </a:cxn>
              <a:cxn ang="T11">
                <a:pos x="T2" y="T3"/>
              </a:cxn>
              <a:cxn ang="T12">
                <a:pos x="T4" y="T5"/>
              </a:cxn>
              <a:cxn ang="T13">
                <a:pos x="T6" y="T7"/>
              </a:cxn>
              <a:cxn ang="T14">
                <a:pos x="T8" y="T9"/>
              </a:cxn>
            </a:cxnLst>
            <a:rect l="T15" t="T16" r="T17" b="T18"/>
            <a:pathLst>
              <a:path w="408" h="57">
                <a:moveTo>
                  <a:pt x="0" y="22"/>
                </a:moveTo>
                <a:lnTo>
                  <a:pt x="95" y="45"/>
                </a:lnTo>
                <a:lnTo>
                  <a:pt x="189" y="57"/>
                </a:lnTo>
                <a:lnTo>
                  <a:pt x="295" y="45"/>
                </a:lnTo>
                <a:lnTo>
                  <a:pt x="408" y="0"/>
                </a:lnTo>
              </a:path>
            </a:pathLst>
          </a:custGeom>
          <a:noFill/>
          <a:ln w="9525">
            <a:solidFill>
              <a:srgbClr val="0000CC"/>
            </a:solidFill>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0975" name="Freeform 17"/>
          <p:cNvSpPr>
            <a:spLocks/>
          </p:cNvSpPr>
          <p:nvPr/>
        </p:nvSpPr>
        <p:spPr bwMode="auto">
          <a:xfrm>
            <a:off x="1403350" y="4367510"/>
            <a:ext cx="684213" cy="107950"/>
          </a:xfrm>
          <a:custGeom>
            <a:avLst/>
            <a:gdLst>
              <a:gd name="T0" fmla="*/ 0 w 431"/>
              <a:gd name="T1" fmla="*/ 1588 h 68"/>
              <a:gd name="T2" fmla="*/ 127000 w 431"/>
              <a:gd name="T3" fmla="*/ 69850 h 68"/>
              <a:gd name="T4" fmla="*/ 295275 w 431"/>
              <a:gd name="T5" fmla="*/ 107950 h 68"/>
              <a:gd name="T6" fmla="*/ 481013 w 431"/>
              <a:gd name="T7" fmla="*/ 69850 h 68"/>
              <a:gd name="T8" fmla="*/ 684213 w 431"/>
              <a:gd name="T9" fmla="*/ 0 h 68"/>
              <a:gd name="T10" fmla="*/ 0 60000 65536"/>
              <a:gd name="T11" fmla="*/ 0 60000 65536"/>
              <a:gd name="T12" fmla="*/ 0 60000 65536"/>
              <a:gd name="T13" fmla="*/ 0 60000 65536"/>
              <a:gd name="T14" fmla="*/ 0 60000 65536"/>
              <a:gd name="T15" fmla="*/ 0 w 431"/>
              <a:gd name="T16" fmla="*/ 0 h 68"/>
              <a:gd name="T17" fmla="*/ 431 w 431"/>
              <a:gd name="T18" fmla="*/ 68 h 68"/>
            </a:gdLst>
            <a:ahLst/>
            <a:cxnLst>
              <a:cxn ang="T10">
                <a:pos x="T0" y="T1"/>
              </a:cxn>
              <a:cxn ang="T11">
                <a:pos x="T2" y="T3"/>
              </a:cxn>
              <a:cxn ang="T12">
                <a:pos x="T4" y="T5"/>
              </a:cxn>
              <a:cxn ang="T13">
                <a:pos x="T6" y="T7"/>
              </a:cxn>
              <a:cxn ang="T14">
                <a:pos x="T8" y="T9"/>
              </a:cxn>
            </a:cxnLst>
            <a:rect l="T15" t="T16" r="T17" b="T18"/>
            <a:pathLst>
              <a:path w="431" h="68">
                <a:moveTo>
                  <a:pt x="0" y="1"/>
                </a:moveTo>
                <a:lnTo>
                  <a:pt x="80" y="44"/>
                </a:lnTo>
                <a:lnTo>
                  <a:pt x="186" y="68"/>
                </a:lnTo>
                <a:lnTo>
                  <a:pt x="303" y="44"/>
                </a:lnTo>
                <a:lnTo>
                  <a:pt x="431" y="0"/>
                </a:lnTo>
              </a:path>
            </a:pathLst>
          </a:custGeom>
          <a:noFill/>
          <a:ln w="9525">
            <a:solidFill>
              <a:srgbClr val="0000CC"/>
            </a:solidFill>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0976" name="Freeform 18"/>
          <p:cNvSpPr>
            <a:spLocks/>
          </p:cNvSpPr>
          <p:nvPr/>
        </p:nvSpPr>
        <p:spPr bwMode="auto">
          <a:xfrm>
            <a:off x="3563938" y="3537247"/>
            <a:ext cx="900112" cy="115888"/>
          </a:xfrm>
          <a:custGeom>
            <a:avLst/>
            <a:gdLst>
              <a:gd name="T0" fmla="*/ 0 w 567"/>
              <a:gd name="T1" fmla="*/ 0 h 73"/>
              <a:gd name="T2" fmla="*/ 168275 w 567"/>
              <a:gd name="T3" fmla="*/ 79375 h 73"/>
              <a:gd name="T4" fmla="*/ 411162 w 567"/>
              <a:gd name="T5" fmla="*/ 115888 h 73"/>
              <a:gd name="T6" fmla="*/ 635000 w 567"/>
              <a:gd name="T7" fmla="*/ 79375 h 73"/>
              <a:gd name="T8" fmla="*/ 900112 w 567"/>
              <a:gd name="T9" fmla="*/ 1588 h 73"/>
              <a:gd name="T10" fmla="*/ 0 60000 65536"/>
              <a:gd name="T11" fmla="*/ 0 60000 65536"/>
              <a:gd name="T12" fmla="*/ 0 60000 65536"/>
              <a:gd name="T13" fmla="*/ 0 60000 65536"/>
              <a:gd name="T14" fmla="*/ 0 60000 65536"/>
              <a:gd name="T15" fmla="*/ 0 w 567"/>
              <a:gd name="T16" fmla="*/ 0 h 73"/>
              <a:gd name="T17" fmla="*/ 567 w 567"/>
              <a:gd name="T18" fmla="*/ 73 h 73"/>
            </a:gdLst>
            <a:ahLst/>
            <a:cxnLst>
              <a:cxn ang="T10">
                <a:pos x="T0" y="T1"/>
              </a:cxn>
              <a:cxn ang="T11">
                <a:pos x="T2" y="T3"/>
              </a:cxn>
              <a:cxn ang="T12">
                <a:pos x="T4" y="T5"/>
              </a:cxn>
              <a:cxn ang="T13">
                <a:pos x="T6" y="T7"/>
              </a:cxn>
              <a:cxn ang="T14">
                <a:pos x="T8" y="T9"/>
              </a:cxn>
            </a:cxnLst>
            <a:rect l="T15" t="T16" r="T17" b="T18"/>
            <a:pathLst>
              <a:path w="567" h="73">
                <a:moveTo>
                  <a:pt x="0" y="0"/>
                </a:moveTo>
                <a:lnTo>
                  <a:pt x="106" y="50"/>
                </a:lnTo>
                <a:lnTo>
                  <a:pt x="259" y="73"/>
                </a:lnTo>
                <a:lnTo>
                  <a:pt x="400" y="50"/>
                </a:lnTo>
                <a:lnTo>
                  <a:pt x="567" y="1"/>
                </a:lnTo>
              </a:path>
            </a:pathLst>
          </a:custGeom>
          <a:noFill/>
          <a:ln w="9525">
            <a:solidFill>
              <a:srgbClr val="0000CC"/>
            </a:solidFill>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a:xfrm>
            <a:off x="471488" y="188913"/>
            <a:ext cx="8215312" cy="912812"/>
          </a:xfrm>
        </p:spPr>
        <p:txBody>
          <a:bodyPr/>
          <a:lstStyle/>
          <a:p>
            <a:pPr eaLnBrk="1" hangingPunct="1"/>
            <a:r>
              <a:rPr lang="zh-CN" altLang="en-US" b="1" smtClean="0"/>
              <a:t>本章内容</a:t>
            </a:r>
          </a:p>
        </p:txBody>
      </p:sp>
      <p:sp>
        <p:nvSpPr>
          <p:cNvPr id="7172" name="Rectangle 3"/>
          <p:cNvSpPr>
            <a:spLocks noGrp="1" noChangeArrowheads="1"/>
          </p:cNvSpPr>
          <p:nvPr>
            <p:ph type="body" idx="1"/>
          </p:nvPr>
        </p:nvSpPr>
        <p:spPr>
          <a:xfrm>
            <a:off x="900113" y="1484313"/>
            <a:ext cx="7786687" cy="5184775"/>
          </a:xfrm>
        </p:spPr>
        <p:txBody>
          <a:bodyPr/>
          <a:lstStyle/>
          <a:p>
            <a:pPr eaLnBrk="1" hangingPunct="1">
              <a:lnSpc>
                <a:spcPct val="120000"/>
              </a:lnSpc>
              <a:spcBef>
                <a:spcPts val="1800"/>
              </a:spcBef>
            </a:pPr>
            <a:r>
              <a:rPr lang="zh-CN" altLang="en-US" sz="3200" dirty="0" smtClean="0">
                <a:solidFill>
                  <a:schemeClr val="bg1">
                    <a:lumMod val="75000"/>
                  </a:schemeClr>
                </a:solidFill>
                <a:latin typeface="Times New Roman" pitchFamily="18" charset="0"/>
              </a:rPr>
              <a:t>搜索的基本概念</a:t>
            </a:r>
          </a:p>
          <a:p>
            <a:pPr eaLnBrk="1" hangingPunct="1">
              <a:lnSpc>
                <a:spcPct val="120000"/>
              </a:lnSpc>
              <a:spcBef>
                <a:spcPts val="1800"/>
              </a:spcBef>
            </a:pPr>
            <a:r>
              <a:rPr lang="zh-CN" altLang="en-US" sz="3200" dirty="0" smtClean="0">
                <a:latin typeface="Times New Roman" pitchFamily="18" charset="0"/>
              </a:rPr>
              <a:t>状态空间的盲目搜索</a:t>
            </a:r>
          </a:p>
          <a:p>
            <a:pPr eaLnBrk="1" hangingPunct="1">
              <a:lnSpc>
                <a:spcPct val="120000"/>
              </a:lnSpc>
              <a:spcBef>
                <a:spcPts val="1800"/>
              </a:spcBef>
            </a:pPr>
            <a:r>
              <a:rPr lang="zh-CN" altLang="en-US" sz="3200" dirty="0" smtClean="0">
                <a:solidFill>
                  <a:schemeClr val="bg1">
                    <a:lumMod val="75000"/>
                  </a:schemeClr>
                </a:solidFill>
                <a:latin typeface="Times New Roman" pitchFamily="18" charset="0"/>
              </a:rPr>
              <a:t>状态空间的启发式搜索</a:t>
            </a:r>
          </a:p>
          <a:p>
            <a:pPr eaLnBrk="1" hangingPunct="1">
              <a:lnSpc>
                <a:spcPct val="120000"/>
              </a:lnSpc>
              <a:spcBef>
                <a:spcPts val="1800"/>
              </a:spcBef>
            </a:pPr>
            <a:r>
              <a:rPr lang="zh-CN" altLang="en-US" sz="3200" dirty="0" smtClean="0">
                <a:solidFill>
                  <a:schemeClr val="bg1">
                    <a:lumMod val="75000"/>
                  </a:schemeClr>
                </a:solidFill>
                <a:latin typeface="Times New Roman" pitchFamily="18" charset="0"/>
              </a:rPr>
              <a:t>与</a:t>
            </a:r>
            <a:r>
              <a:rPr lang="en-US" altLang="zh-CN" sz="3200" dirty="0" smtClean="0">
                <a:solidFill>
                  <a:schemeClr val="bg1">
                    <a:lumMod val="75000"/>
                  </a:schemeClr>
                </a:solidFill>
                <a:latin typeface="Times New Roman" pitchFamily="18" charset="0"/>
              </a:rPr>
              <a:t>/</a:t>
            </a:r>
            <a:r>
              <a:rPr lang="zh-CN" altLang="en-US" sz="3200" dirty="0" smtClean="0">
                <a:solidFill>
                  <a:schemeClr val="bg1">
                    <a:lumMod val="75000"/>
                  </a:schemeClr>
                </a:solidFill>
                <a:latin typeface="Times New Roman" pitchFamily="18" charset="0"/>
              </a:rPr>
              <a:t>或树的盲目搜索</a:t>
            </a:r>
          </a:p>
          <a:p>
            <a:pPr eaLnBrk="1" hangingPunct="1">
              <a:lnSpc>
                <a:spcPct val="120000"/>
              </a:lnSpc>
              <a:spcBef>
                <a:spcPts val="1800"/>
              </a:spcBef>
            </a:pPr>
            <a:r>
              <a:rPr lang="zh-CN" altLang="en-US" sz="3200" dirty="0" smtClean="0">
                <a:solidFill>
                  <a:schemeClr val="bg1">
                    <a:lumMod val="75000"/>
                  </a:schemeClr>
                </a:solidFill>
                <a:latin typeface="Times New Roman" pitchFamily="18" charset="0"/>
              </a:rPr>
              <a:t>与</a:t>
            </a:r>
            <a:r>
              <a:rPr lang="en-US" altLang="zh-CN" sz="3200" dirty="0" smtClean="0">
                <a:solidFill>
                  <a:schemeClr val="bg1">
                    <a:lumMod val="75000"/>
                  </a:schemeClr>
                </a:solidFill>
                <a:latin typeface="Times New Roman" pitchFamily="18" charset="0"/>
              </a:rPr>
              <a:t>/</a:t>
            </a:r>
            <a:r>
              <a:rPr lang="zh-CN" altLang="en-US" sz="3200" dirty="0" smtClean="0">
                <a:solidFill>
                  <a:schemeClr val="bg1">
                    <a:lumMod val="75000"/>
                  </a:schemeClr>
                </a:solidFill>
                <a:latin typeface="Times New Roman" pitchFamily="18" charset="0"/>
              </a:rPr>
              <a:t>或树的启发式搜索</a:t>
            </a:r>
          </a:p>
          <a:p>
            <a:pPr eaLnBrk="1" hangingPunct="1">
              <a:lnSpc>
                <a:spcPct val="120000"/>
              </a:lnSpc>
              <a:spcBef>
                <a:spcPts val="1800"/>
              </a:spcBef>
            </a:pPr>
            <a:r>
              <a:rPr lang="zh-CN" altLang="en-US" sz="3200" dirty="0" smtClean="0">
                <a:solidFill>
                  <a:schemeClr val="bg1">
                    <a:lumMod val="75000"/>
                  </a:schemeClr>
                </a:solidFill>
                <a:latin typeface="Times New Roman" pitchFamily="18" charset="0"/>
              </a:rPr>
              <a:t>博弈树的启发式搜索</a:t>
            </a:r>
          </a:p>
        </p:txBody>
      </p:sp>
    </p:spTree>
    <p:extLst>
      <p:ext uri="{BB962C8B-B14F-4D97-AF65-F5344CB8AC3E}">
        <p14:creationId xmlns:p14="http://schemas.microsoft.com/office/powerpoint/2010/main" val="1693554725"/>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Text Box 4"/>
          <p:cNvSpPr txBox="1">
            <a:spLocks noChangeArrowheads="1"/>
          </p:cNvSpPr>
          <p:nvPr/>
        </p:nvSpPr>
        <p:spPr bwMode="auto">
          <a:xfrm>
            <a:off x="215900" y="1449388"/>
            <a:ext cx="8605838" cy="497366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342900" indent="-342900" eaLnBrk="1" hangingPunct="1">
              <a:spcBef>
                <a:spcPct val="25000"/>
              </a:spcBef>
              <a:buFont typeface="Arial" pitchFamily="34" charset="0"/>
              <a:buChar char="•"/>
            </a:pPr>
            <a:r>
              <a:rPr kumimoji="1" lang="zh-CN" altLang="en-US" sz="2400" b="1" dirty="0">
                <a:solidFill>
                  <a:srgbClr val="A50021"/>
                </a:solidFill>
                <a:latin typeface="幼圆" pitchFamily="49" charset="-122"/>
                <a:ea typeface="幼圆" pitchFamily="49" charset="-122"/>
              </a:rPr>
              <a:t>状态空间搜索的基本思想</a:t>
            </a:r>
          </a:p>
          <a:p>
            <a:pPr marL="800100" lvl="1" indent="-342900" eaLnBrk="1" hangingPunct="1">
              <a:lnSpc>
                <a:spcPct val="120000"/>
              </a:lnSpc>
              <a:spcBef>
                <a:spcPts val="1800"/>
              </a:spcBef>
              <a:buFont typeface="Arial" pitchFamily="34" charset="0"/>
              <a:buChar char="•"/>
            </a:pPr>
            <a:r>
              <a:rPr kumimoji="1" lang="zh-CN" altLang="en-US" sz="2200" dirty="0" smtClean="0">
                <a:latin typeface="仿宋_GB2312" pitchFamily="49" charset="-122"/>
                <a:ea typeface="仿宋_GB2312" pitchFamily="49" charset="-122"/>
              </a:rPr>
              <a:t>先</a:t>
            </a:r>
            <a:r>
              <a:rPr kumimoji="1" lang="zh-CN" altLang="en-US" sz="2200" dirty="0">
                <a:latin typeface="仿宋_GB2312" pitchFamily="49" charset="-122"/>
                <a:ea typeface="仿宋_GB2312" pitchFamily="49" charset="-122"/>
              </a:rPr>
              <a:t>把问题的初始状态作为当前</a:t>
            </a:r>
            <a:r>
              <a:rPr kumimoji="1" lang="zh-CN" altLang="en-US" sz="2200" dirty="0" smtClean="0">
                <a:latin typeface="仿宋_GB2312" pitchFamily="49" charset="-122"/>
                <a:ea typeface="仿宋_GB2312" pitchFamily="49" charset="-122"/>
              </a:rPr>
              <a:t>扩展结点对</a:t>
            </a:r>
            <a:r>
              <a:rPr kumimoji="1" lang="zh-CN" altLang="en-US" sz="2200" dirty="0">
                <a:latin typeface="仿宋_GB2312" pitchFamily="49" charset="-122"/>
                <a:ea typeface="仿宋_GB2312" pitchFamily="49" charset="-122"/>
              </a:rPr>
              <a:t>其进行扩展，生成一组</a:t>
            </a:r>
            <a:r>
              <a:rPr kumimoji="1" lang="zh-CN" altLang="en-US" sz="2200" dirty="0" smtClean="0">
                <a:latin typeface="仿宋_GB2312" pitchFamily="49" charset="-122"/>
                <a:ea typeface="仿宋_GB2312" pitchFamily="49" charset="-122"/>
              </a:rPr>
              <a:t>子结点</a:t>
            </a:r>
            <a:endParaRPr kumimoji="1" lang="en-US" altLang="zh-CN" sz="2200" dirty="0" smtClean="0">
              <a:latin typeface="仿宋_GB2312" pitchFamily="49" charset="-122"/>
              <a:ea typeface="仿宋_GB2312" pitchFamily="49" charset="-122"/>
            </a:endParaRPr>
          </a:p>
          <a:p>
            <a:pPr marL="800100" lvl="1" indent="-342900" eaLnBrk="1" hangingPunct="1">
              <a:lnSpc>
                <a:spcPct val="120000"/>
              </a:lnSpc>
              <a:spcBef>
                <a:spcPts val="1800"/>
              </a:spcBef>
              <a:buFont typeface="Arial" pitchFamily="34" charset="0"/>
              <a:buChar char="•"/>
            </a:pPr>
            <a:r>
              <a:rPr kumimoji="1" lang="zh-CN" altLang="en-US" sz="2200" dirty="0" smtClean="0">
                <a:latin typeface="仿宋_GB2312" pitchFamily="49" charset="-122"/>
                <a:ea typeface="仿宋_GB2312" pitchFamily="49" charset="-122"/>
              </a:rPr>
              <a:t>然后</a:t>
            </a:r>
            <a:r>
              <a:rPr kumimoji="1" lang="zh-CN" altLang="en-US" sz="2200" dirty="0">
                <a:latin typeface="仿宋_GB2312" pitchFamily="49" charset="-122"/>
                <a:ea typeface="仿宋_GB2312" pitchFamily="49" charset="-122"/>
              </a:rPr>
              <a:t>检查问题的目标状态是否出现在这些</a:t>
            </a:r>
            <a:r>
              <a:rPr kumimoji="1" lang="zh-CN" altLang="en-US" sz="2200" dirty="0" smtClean="0">
                <a:latin typeface="仿宋_GB2312" pitchFamily="49" charset="-122"/>
                <a:ea typeface="仿宋_GB2312" pitchFamily="49" charset="-122"/>
              </a:rPr>
              <a:t>子结点中</a:t>
            </a:r>
            <a:r>
              <a:rPr kumimoji="1" lang="zh-CN" altLang="en-US" sz="2200" dirty="0">
                <a:latin typeface="仿宋_GB2312" pitchFamily="49" charset="-122"/>
                <a:ea typeface="仿宋_GB2312" pitchFamily="49" charset="-122"/>
              </a:rPr>
              <a:t>。若出现，则搜索成功，找到了问题的解；若没出现，则再按照某种搜索策略从已生成的</a:t>
            </a:r>
            <a:r>
              <a:rPr kumimoji="1" lang="zh-CN" altLang="en-US" sz="2200" dirty="0" smtClean="0">
                <a:latin typeface="仿宋_GB2312" pitchFamily="49" charset="-122"/>
                <a:ea typeface="仿宋_GB2312" pitchFamily="49" charset="-122"/>
              </a:rPr>
              <a:t>子结点中</a:t>
            </a:r>
            <a:r>
              <a:rPr kumimoji="1" lang="zh-CN" altLang="en-US" sz="2200" dirty="0">
                <a:latin typeface="仿宋_GB2312" pitchFamily="49" charset="-122"/>
                <a:ea typeface="仿宋_GB2312" pitchFamily="49" charset="-122"/>
              </a:rPr>
              <a:t>选择一</a:t>
            </a:r>
            <a:r>
              <a:rPr kumimoji="1" lang="zh-CN" altLang="en-US" sz="2200" dirty="0" smtClean="0">
                <a:latin typeface="仿宋_GB2312" pitchFamily="49" charset="-122"/>
                <a:ea typeface="仿宋_GB2312" pitchFamily="49" charset="-122"/>
              </a:rPr>
              <a:t>个结点作为</a:t>
            </a:r>
            <a:r>
              <a:rPr kumimoji="1" lang="zh-CN" altLang="en-US" sz="2200" dirty="0">
                <a:latin typeface="仿宋_GB2312" pitchFamily="49" charset="-122"/>
                <a:ea typeface="仿宋_GB2312" pitchFamily="49" charset="-122"/>
              </a:rPr>
              <a:t>当前</a:t>
            </a:r>
            <a:r>
              <a:rPr kumimoji="1" lang="zh-CN" altLang="en-US" sz="2200" dirty="0" smtClean="0">
                <a:latin typeface="仿宋_GB2312" pitchFamily="49" charset="-122"/>
                <a:ea typeface="仿宋_GB2312" pitchFamily="49" charset="-122"/>
              </a:rPr>
              <a:t>扩展结点。</a:t>
            </a:r>
            <a:endParaRPr kumimoji="1" lang="en-US" altLang="zh-CN" sz="2200" dirty="0" smtClean="0">
              <a:latin typeface="仿宋_GB2312" pitchFamily="49" charset="-122"/>
              <a:ea typeface="仿宋_GB2312" pitchFamily="49" charset="-122"/>
            </a:endParaRPr>
          </a:p>
          <a:p>
            <a:pPr marL="800100" lvl="1" indent="-342900" eaLnBrk="1" hangingPunct="1">
              <a:lnSpc>
                <a:spcPct val="120000"/>
              </a:lnSpc>
              <a:spcBef>
                <a:spcPts val="1800"/>
              </a:spcBef>
              <a:buFont typeface="Arial" pitchFamily="34" charset="0"/>
              <a:buChar char="•"/>
            </a:pPr>
            <a:r>
              <a:rPr kumimoji="1" lang="zh-CN" altLang="en-US" sz="2200" dirty="0" smtClean="0">
                <a:latin typeface="仿宋_GB2312" pitchFamily="49" charset="-122"/>
                <a:ea typeface="仿宋_GB2312" pitchFamily="49" charset="-122"/>
              </a:rPr>
              <a:t>重复</a:t>
            </a:r>
            <a:r>
              <a:rPr kumimoji="1" lang="zh-CN" altLang="en-US" sz="2200" dirty="0">
                <a:latin typeface="仿宋_GB2312" pitchFamily="49" charset="-122"/>
                <a:ea typeface="仿宋_GB2312" pitchFamily="49" charset="-122"/>
              </a:rPr>
              <a:t>上述过程，直到目标状态出现在</a:t>
            </a:r>
            <a:r>
              <a:rPr kumimoji="1" lang="zh-CN" altLang="en-US" sz="2200" dirty="0" smtClean="0">
                <a:latin typeface="仿宋_GB2312" pitchFamily="49" charset="-122"/>
                <a:ea typeface="仿宋_GB2312" pitchFamily="49" charset="-122"/>
              </a:rPr>
              <a:t>子结点中</a:t>
            </a:r>
            <a:r>
              <a:rPr kumimoji="1" lang="zh-CN" altLang="en-US" sz="2200" dirty="0">
                <a:latin typeface="仿宋_GB2312" pitchFamily="49" charset="-122"/>
                <a:ea typeface="仿宋_GB2312" pitchFamily="49" charset="-122"/>
              </a:rPr>
              <a:t>或者没有可供操作</a:t>
            </a:r>
            <a:r>
              <a:rPr kumimoji="1" lang="zh-CN" altLang="en-US" sz="2200" dirty="0" smtClean="0">
                <a:latin typeface="仿宋_GB2312" pitchFamily="49" charset="-122"/>
                <a:ea typeface="仿宋_GB2312" pitchFamily="49" charset="-122"/>
              </a:rPr>
              <a:t>的结点为止。</a:t>
            </a:r>
            <a:endParaRPr kumimoji="1" lang="en-US" altLang="zh-CN" sz="2200" dirty="0" smtClean="0">
              <a:latin typeface="仿宋_GB2312" pitchFamily="49" charset="-122"/>
              <a:ea typeface="仿宋_GB2312" pitchFamily="49" charset="-122"/>
            </a:endParaRPr>
          </a:p>
          <a:p>
            <a:pPr marL="457200" lvl="1" indent="0" eaLnBrk="1" hangingPunct="1">
              <a:lnSpc>
                <a:spcPct val="110000"/>
              </a:lnSpc>
              <a:spcBef>
                <a:spcPts val="1800"/>
              </a:spcBef>
            </a:pPr>
            <a:r>
              <a:rPr kumimoji="1" lang="zh-CN" altLang="en-US" sz="2000" b="1" dirty="0" smtClean="0">
                <a:solidFill>
                  <a:srgbClr val="3333FF"/>
                </a:solidFill>
                <a:latin typeface="仿宋_GB2312" pitchFamily="49" charset="-122"/>
                <a:ea typeface="仿宋_GB2312" pitchFamily="49" charset="-122"/>
              </a:rPr>
              <a:t>所谓</a:t>
            </a:r>
            <a:r>
              <a:rPr kumimoji="1" lang="zh-CN" altLang="en-US" sz="2000" b="1" dirty="0">
                <a:solidFill>
                  <a:srgbClr val="3333FF"/>
                </a:solidFill>
                <a:latin typeface="仿宋_GB2312" pitchFamily="49" charset="-122"/>
                <a:ea typeface="仿宋_GB2312" pitchFamily="49" charset="-122"/>
              </a:rPr>
              <a:t>对一</a:t>
            </a:r>
            <a:r>
              <a:rPr kumimoji="1" lang="zh-CN" altLang="en-US" sz="2000" b="1" dirty="0" smtClean="0">
                <a:solidFill>
                  <a:srgbClr val="3333FF"/>
                </a:solidFill>
                <a:latin typeface="仿宋_GB2312" pitchFamily="49" charset="-122"/>
                <a:ea typeface="仿宋_GB2312" pitchFamily="49" charset="-122"/>
              </a:rPr>
              <a:t>个结点进行</a:t>
            </a:r>
            <a:r>
              <a:rPr kumimoji="1" lang="zh-CN" altLang="en-US" sz="2000" b="1" dirty="0">
                <a:solidFill>
                  <a:srgbClr val="3333FF"/>
                </a:solidFill>
                <a:latin typeface="仿宋_GB2312" pitchFamily="49" charset="-122"/>
                <a:ea typeface="仿宋_GB2312" pitchFamily="49" charset="-122"/>
              </a:rPr>
              <a:t>“扩展”是指对</a:t>
            </a:r>
            <a:r>
              <a:rPr kumimoji="1" lang="zh-CN" altLang="en-US" sz="2000" b="1" dirty="0" smtClean="0">
                <a:solidFill>
                  <a:srgbClr val="3333FF"/>
                </a:solidFill>
                <a:latin typeface="仿宋_GB2312" pitchFamily="49" charset="-122"/>
                <a:ea typeface="仿宋_GB2312" pitchFamily="49" charset="-122"/>
              </a:rPr>
              <a:t>该结点用</a:t>
            </a:r>
            <a:r>
              <a:rPr kumimoji="1" lang="zh-CN" altLang="en-US" sz="2000" b="1" dirty="0">
                <a:solidFill>
                  <a:srgbClr val="3333FF"/>
                </a:solidFill>
                <a:latin typeface="仿宋_GB2312" pitchFamily="49" charset="-122"/>
                <a:ea typeface="仿宋_GB2312" pitchFamily="49" charset="-122"/>
              </a:rPr>
              <a:t>某个可用操作进行作用，生成</a:t>
            </a:r>
            <a:r>
              <a:rPr kumimoji="1" lang="zh-CN" altLang="en-US" sz="2000" b="1" dirty="0" smtClean="0">
                <a:solidFill>
                  <a:srgbClr val="3333FF"/>
                </a:solidFill>
                <a:latin typeface="仿宋_GB2312" pitchFamily="49" charset="-122"/>
                <a:ea typeface="仿宋_GB2312" pitchFamily="49" charset="-122"/>
              </a:rPr>
              <a:t>该结点的</a:t>
            </a:r>
            <a:r>
              <a:rPr kumimoji="1" lang="zh-CN" altLang="en-US" sz="2000" b="1" dirty="0">
                <a:solidFill>
                  <a:srgbClr val="3333FF"/>
                </a:solidFill>
                <a:latin typeface="仿宋_GB2312" pitchFamily="49" charset="-122"/>
                <a:ea typeface="仿宋_GB2312" pitchFamily="49" charset="-122"/>
              </a:rPr>
              <a:t>一组</a:t>
            </a:r>
            <a:r>
              <a:rPr kumimoji="1" lang="zh-CN" altLang="en-US" sz="2000" b="1" dirty="0" smtClean="0">
                <a:solidFill>
                  <a:srgbClr val="3333FF"/>
                </a:solidFill>
                <a:latin typeface="仿宋_GB2312" pitchFamily="49" charset="-122"/>
                <a:ea typeface="仿宋_GB2312" pitchFamily="49" charset="-122"/>
              </a:rPr>
              <a:t>子结点。</a:t>
            </a:r>
            <a:r>
              <a:rPr kumimoji="1" lang="zh-CN" altLang="en-US" sz="2400" b="1" dirty="0" smtClean="0">
                <a:solidFill>
                  <a:srgbClr val="3333FF"/>
                </a:solidFill>
                <a:latin typeface="仿宋_GB2312" pitchFamily="49" charset="-122"/>
                <a:ea typeface="仿宋_GB2312" pitchFamily="49" charset="-122"/>
              </a:rPr>
              <a:t> </a:t>
            </a:r>
            <a:endParaRPr kumimoji="1" lang="zh-CN" altLang="en-US" sz="2400" b="1" dirty="0">
              <a:solidFill>
                <a:srgbClr val="3333FF"/>
              </a:solidFill>
              <a:latin typeface="仿宋_GB2312" pitchFamily="49" charset="-122"/>
              <a:ea typeface="仿宋_GB2312" pitchFamily="49" charset="-122"/>
            </a:endParaRPr>
          </a:p>
        </p:txBody>
      </p:sp>
      <p:sp>
        <p:nvSpPr>
          <p:cNvPr id="44036" name="Rectangle 8"/>
          <p:cNvSpPr>
            <a:spLocks noChangeArrowheads="1"/>
          </p:cNvSpPr>
          <p:nvPr/>
        </p:nvSpPr>
        <p:spPr bwMode="auto">
          <a:xfrm>
            <a:off x="1476375" y="296863"/>
            <a:ext cx="637222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000" b="1" dirty="0" smtClean="0">
                <a:solidFill>
                  <a:schemeClr val="accent2"/>
                </a:solidFill>
                <a:latin typeface="方正姚体" pitchFamily="2" charset="-122"/>
                <a:ea typeface="方正姚体" pitchFamily="2" charset="-122"/>
              </a:rPr>
              <a:t>一般</a:t>
            </a:r>
            <a:r>
              <a:rPr lang="zh-CN" altLang="en-US" sz="4000" b="1" dirty="0">
                <a:solidFill>
                  <a:schemeClr val="accent2"/>
                </a:solidFill>
                <a:latin typeface="方正姚体" pitchFamily="2" charset="-122"/>
                <a:ea typeface="方正姚体" pitchFamily="2" charset="-122"/>
              </a:rPr>
              <a:t>图搜索过程</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Rectangle 8"/>
          <p:cNvSpPr>
            <a:spLocks noChangeArrowheads="1"/>
          </p:cNvSpPr>
          <p:nvPr/>
        </p:nvSpPr>
        <p:spPr bwMode="auto">
          <a:xfrm>
            <a:off x="1476375" y="296863"/>
            <a:ext cx="637222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000" b="1" dirty="0" smtClean="0">
                <a:solidFill>
                  <a:schemeClr val="accent2"/>
                </a:solidFill>
                <a:latin typeface="方正姚体" pitchFamily="2" charset="-122"/>
                <a:ea typeface="方正姚体" pitchFamily="2" charset="-122"/>
              </a:rPr>
              <a:t>一般</a:t>
            </a:r>
            <a:r>
              <a:rPr lang="zh-CN" altLang="en-US" sz="4000" b="1" dirty="0">
                <a:solidFill>
                  <a:schemeClr val="accent2"/>
                </a:solidFill>
                <a:latin typeface="方正姚体" pitchFamily="2" charset="-122"/>
                <a:ea typeface="方正姚体" pitchFamily="2" charset="-122"/>
              </a:rPr>
              <a:t>图搜索过程</a:t>
            </a:r>
          </a:p>
        </p:txBody>
      </p:sp>
      <p:sp>
        <p:nvSpPr>
          <p:cNvPr id="44037" name="Text Box 10"/>
          <p:cNvSpPr txBox="1">
            <a:spLocks noChangeArrowheads="1"/>
          </p:cNvSpPr>
          <p:nvPr/>
        </p:nvSpPr>
        <p:spPr bwMode="auto">
          <a:xfrm>
            <a:off x="503548" y="1808820"/>
            <a:ext cx="7992852" cy="3524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50000"/>
              </a:lnSpc>
              <a:spcBef>
                <a:spcPct val="20000"/>
              </a:spcBef>
            </a:pPr>
            <a:r>
              <a:rPr kumimoji="1" lang="zh-CN" altLang="en-US" sz="2400" b="1" dirty="0">
                <a:solidFill>
                  <a:srgbClr val="A50021"/>
                </a:solidFill>
                <a:latin typeface="幼圆" pitchFamily="49" charset="-122"/>
                <a:ea typeface="幼圆" pitchFamily="49" charset="-122"/>
              </a:rPr>
              <a:t>算法的数据结构和符号约定</a:t>
            </a:r>
          </a:p>
          <a:p>
            <a:pPr eaLnBrk="1" hangingPunct="1">
              <a:lnSpc>
                <a:spcPct val="150000"/>
              </a:lnSpc>
              <a:spcBef>
                <a:spcPct val="20000"/>
              </a:spcBef>
            </a:pPr>
            <a:r>
              <a:rPr kumimoji="1" lang="zh-CN" altLang="en-US" sz="2200" b="1" dirty="0">
                <a:solidFill>
                  <a:srgbClr val="0000CC"/>
                </a:solidFill>
                <a:latin typeface="幼圆" pitchFamily="49" charset="-122"/>
                <a:ea typeface="幼圆" pitchFamily="49" charset="-122"/>
              </a:rPr>
              <a:t>    </a:t>
            </a:r>
            <a:r>
              <a:rPr kumimoji="1" lang="en-US" altLang="zh-CN" sz="2200" b="1" dirty="0">
                <a:latin typeface="幼圆" pitchFamily="49" charset="-122"/>
                <a:ea typeface="幼圆" pitchFamily="49" charset="-122"/>
              </a:rPr>
              <a:t>Open</a:t>
            </a:r>
            <a:r>
              <a:rPr kumimoji="1" lang="zh-CN" altLang="en-US" sz="2200" b="1" dirty="0">
                <a:latin typeface="幼圆" pitchFamily="49" charset="-122"/>
                <a:ea typeface="幼圆" pitchFamily="49" charset="-122"/>
              </a:rPr>
              <a:t>表：用于存放刚生成</a:t>
            </a:r>
            <a:r>
              <a:rPr kumimoji="1" lang="zh-CN" altLang="en-US" sz="2200" b="1" dirty="0" smtClean="0">
                <a:latin typeface="幼圆" pitchFamily="49" charset="-122"/>
                <a:ea typeface="幼圆" pitchFamily="49" charset="-122"/>
              </a:rPr>
              <a:t>的结点</a:t>
            </a:r>
            <a:endParaRPr kumimoji="1" lang="zh-CN" altLang="en-US" sz="2200" b="1" dirty="0">
              <a:latin typeface="幼圆" pitchFamily="49" charset="-122"/>
              <a:ea typeface="幼圆" pitchFamily="49" charset="-122"/>
            </a:endParaRPr>
          </a:p>
          <a:p>
            <a:pPr eaLnBrk="1" hangingPunct="1">
              <a:lnSpc>
                <a:spcPct val="150000"/>
              </a:lnSpc>
              <a:spcBef>
                <a:spcPct val="20000"/>
              </a:spcBef>
            </a:pPr>
            <a:r>
              <a:rPr kumimoji="1" lang="zh-CN" altLang="en-US" sz="2200" b="1" dirty="0">
                <a:latin typeface="幼圆" pitchFamily="49" charset="-122"/>
                <a:ea typeface="幼圆" pitchFamily="49" charset="-122"/>
              </a:rPr>
              <a:t>    </a:t>
            </a:r>
            <a:r>
              <a:rPr kumimoji="1" lang="en-US" altLang="zh-CN" sz="2200" b="1" dirty="0">
                <a:latin typeface="幼圆" pitchFamily="49" charset="-122"/>
                <a:ea typeface="幼圆" pitchFamily="49" charset="-122"/>
              </a:rPr>
              <a:t>Closed</a:t>
            </a:r>
            <a:r>
              <a:rPr kumimoji="1" lang="zh-CN" altLang="en-US" sz="2200" b="1" dirty="0">
                <a:latin typeface="幼圆" pitchFamily="49" charset="-122"/>
                <a:ea typeface="幼圆" pitchFamily="49" charset="-122"/>
              </a:rPr>
              <a:t>表：用于存放已经扩展或将要扩展</a:t>
            </a:r>
            <a:r>
              <a:rPr kumimoji="1" lang="zh-CN" altLang="en-US" sz="2200" b="1" dirty="0" smtClean="0">
                <a:latin typeface="幼圆" pitchFamily="49" charset="-122"/>
                <a:ea typeface="幼圆" pitchFamily="49" charset="-122"/>
              </a:rPr>
              <a:t>的结点</a:t>
            </a:r>
            <a:endParaRPr kumimoji="1" lang="zh-CN" altLang="en-US" sz="2200" b="1" dirty="0">
              <a:latin typeface="幼圆" pitchFamily="49" charset="-122"/>
              <a:ea typeface="幼圆" pitchFamily="49" charset="-122"/>
            </a:endParaRPr>
          </a:p>
          <a:p>
            <a:pPr eaLnBrk="1" hangingPunct="1">
              <a:lnSpc>
                <a:spcPct val="150000"/>
              </a:lnSpc>
              <a:spcBef>
                <a:spcPct val="20000"/>
              </a:spcBef>
            </a:pPr>
            <a:r>
              <a:rPr kumimoji="1" lang="zh-CN" altLang="en-US" sz="2200" b="1" dirty="0">
                <a:latin typeface="幼圆" pitchFamily="49" charset="-122"/>
                <a:ea typeface="幼圆" pitchFamily="49" charset="-122"/>
              </a:rPr>
              <a:t>    </a:t>
            </a:r>
            <a:r>
              <a:rPr kumimoji="1" lang="en-US" altLang="zh-CN" sz="2200" b="1" dirty="0">
                <a:latin typeface="幼圆" pitchFamily="49" charset="-122"/>
                <a:ea typeface="幼圆" pitchFamily="49" charset="-122"/>
              </a:rPr>
              <a:t>S</a:t>
            </a:r>
            <a:r>
              <a:rPr kumimoji="1" lang="en-US" altLang="zh-CN" sz="2200" b="1" baseline="-25000" dirty="0">
                <a:latin typeface="幼圆" pitchFamily="49" charset="-122"/>
                <a:ea typeface="幼圆" pitchFamily="49" charset="-122"/>
              </a:rPr>
              <a:t>0</a:t>
            </a:r>
            <a:r>
              <a:rPr kumimoji="1" lang="zh-CN" altLang="en-US" sz="2200" b="1" dirty="0">
                <a:latin typeface="幼圆" pitchFamily="49" charset="-122"/>
                <a:ea typeface="幼圆" pitchFamily="49" charset="-122"/>
              </a:rPr>
              <a:t>：用表示问题的初始状态</a:t>
            </a:r>
          </a:p>
          <a:p>
            <a:pPr eaLnBrk="1" hangingPunct="1">
              <a:lnSpc>
                <a:spcPct val="150000"/>
              </a:lnSpc>
              <a:spcBef>
                <a:spcPct val="20000"/>
              </a:spcBef>
            </a:pPr>
            <a:r>
              <a:rPr kumimoji="1" lang="zh-CN" altLang="en-US" sz="2200" b="1" dirty="0">
                <a:latin typeface="幼圆" pitchFamily="49" charset="-122"/>
                <a:ea typeface="幼圆" pitchFamily="49" charset="-122"/>
              </a:rPr>
              <a:t>    </a:t>
            </a:r>
            <a:r>
              <a:rPr kumimoji="1" lang="en-US" altLang="zh-CN" sz="2200" b="1" dirty="0">
                <a:latin typeface="幼圆" pitchFamily="49" charset="-122"/>
                <a:ea typeface="幼圆" pitchFamily="49" charset="-122"/>
              </a:rPr>
              <a:t>G</a:t>
            </a:r>
            <a:r>
              <a:rPr kumimoji="1" lang="zh-CN" altLang="en-US" sz="2200" b="1" dirty="0">
                <a:latin typeface="幼圆" pitchFamily="49" charset="-122"/>
                <a:ea typeface="幼圆" pitchFamily="49" charset="-122"/>
              </a:rPr>
              <a:t>：表示搜索过程所得到的搜索图</a:t>
            </a:r>
          </a:p>
          <a:p>
            <a:pPr eaLnBrk="1" hangingPunct="1">
              <a:lnSpc>
                <a:spcPct val="150000"/>
              </a:lnSpc>
              <a:spcBef>
                <a:spcPct val="20000"/>
              </a:spcBef>
            </a:pPr>
            <a:r>
              <a:rPr kumimoji="1" lang="zh-CN" altLang="en-US" sz="2200" b="1" dirty="0">
                <a:latin typeface="幼圆" pitchFamily="49" charset="-122"/>
                <a:ea typeface="幼圆" pitchFamily="49" charset="-122"/>
              </a:rPr>
              <a:t>    </a:t>
            </a:r>
            <a:r>
              <a:rPr kumimoji="1" lang="en-US" altLang="zh-CN" sz="2200" b="1" dirty="0">
                <a:latin typeface="幼圆" pitchFamily="49" charset="-122"/>
                <a:ea typeface="幼圆" pitchFamily="49" charset="-122"/>
              </a:rPr>
              <a:t>M</a:t>
            </a:r>
            <a:r>
              <a:rPr kumimoji="1" lang="zh-CN" altLang="en-US" sz="2200" b="1" dirty="0">
                <a:latin typeface="幼圆" pitchFamily="49" charset="-122"/>
                <a:ea typeface="幼圆" pitchFamily="49" charset="-122"/>
              </a:rPr>
              <a:t>：表示当前</a:t>
            </a:r>
            <a:r>
              <a:rPr kumimoji="1" lang="zh-CN" altLang="en-US" sz="2200" b="1" dirty="0" smtClean="0">
                <a:latin typeface="幼圆" pitchFamily="49" charset="-122"/>
                <a:ea typeface="幼圆" pitchFamily="49" charset="-122"/>
              </a:rPr>
              <a:t>扩展结点新生</a:t>
            </a:r>
            <a:r>
              <a:rPr kumimoji="1" lang="zh-CN" altLang="en-US" sz="2200" b="1" dirty="0">
                <a:latin typeface="幼圆" pitchFamily="49" charset="-122"/>
                <a:ea typeface="幼圆" pitchFamily="49" charset="-122"/>
              </a:rPr>
              <a:t>成的</a:t>
            </a:r>
            <a:r>
              <a:rPr kumimoji="1" lang="zh-CN" altLang="en-US" sz="2200" b="1" dirty="0">
                <a:solidFill>
                  <a:srgbClr val="FF3300"/>
                </a:solidFill>
                <a:latin typeface="幼圆" pitchFamily="49" charset="-122"/>
                <a:ea typeface="幼圆" pitchFamily="49" charset="-122"/>
              </a:rPr>
              <a:t>且不为自己先辈</a:t>
            </a:r>
            <a:r>
              <a:rPr kumimoji="1" lang="zh-CN" altLang="en-US" sz="2200" b="1" dirty="0">
                <a:latin typeface="幼圆" pitchFamily="49" charset="-122"/>
                <a:ea typeface="幼圆" pitchFamily="49" charset="-122"/>
              </a:rPr>
              <a:t>的</a:t>
            </a:r>
            <a:r>
              <a:rPr kumimoji="1" lang="zh-CN" altLang="en-US" sz="2200" b="1" dirty="0" smtClean="0">
                <a:latin typeface="幼圆" pitchFamily="49" charset="-122"/>
                <a:ea typeface="幼圆" pitchFamily="49" charset="-122"/>
              </a:rPr>
              <a:t>子结点集</a:t>
            </a:r>
            <a:r>
              <a:rPr kumimoji="1" lang="zh-CN" altLang="en-US" sz="2200" b="1" dirty="0">
                <a:latin typeface="幼圆" pitchFamily="49" charset="-122"/>
                <a:ea typeface="幼圆" pitchFamily="49" charset="-122"/>
              </a:rPr>
              <a:t>。</a:t>
            </a:r>
          </a:p>
        </p:txBody>
      </p:sp>
    </p:spTree>
    <p:extLst>
      <p:ext uri="{BB962C8B-B14F-4D97-AF65-F5344CB8AC3E}">
        <p14:creationId xmlns:p14="http://schemas.microsoft.com/office/powerpoint/2010/main" val="2377491765"/>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Text Box 3"/>
          <p:cNvSpPr txBox="1">
            <a:spLocks noChangeArrowheads="1"/>
          </p:cNvSpPr>
          <p:nvPr/>
        </p:nvSpPr>
        <p:spPr bwMode="auto">
          <a:xfrm>
            <a:off x="250825" y="368300"/>
            <a:ext cx="8382000" cy="6011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10000"/>
              </a:lnSpc>
              <a:spcBef>
                <a:spcPct val="15000"/>
              </a:spcBef>
            </a:pPr>
            <a:r>
              <a:rPr kumimoji="1" lang="zh-CN" altLang="en-US" sz="2000" b="1" dirty="0">
                <a:solidFill>
                  <a:srgbClr val="A50021"/>
                </a:solidFill>
                <a:latin typeface="幼圆" pitchFamily="49" charset="-122"/>
                <a:ea typeface="幼圆" pitchFamily="49" charset="-122"/>
              </a:rPr>
              <a:t>一般图搜索过程</a:t>
            </a:r>
          </a:p>
          <a:p>
            <a:pPr eaLnBrk="1" hangingPunct="1">
              <a:lnSpc>
                <a:spcPct val="110000"/>
              </a:lnSpc>
              <a:spcBef>
                <a:spcPct val="15000"/>
              </a:spcBef>
            </a:pPr>
            <a:r>
              <a:rPr kumimoji="1" lang="zh-CN" altLang="en-US" sz="2000" b="1" dirty="0">
                <a:latin typeface="幼圆" pitchFamily="49" charset="-122"/>
                <a:ea typeface="幼圆" pitchFamily="49" charset="-122"/>
              </a:rPr>
              <a:t>    </a:t>
            </a:r>
            <a:r>
              <a:rPr kumimoji="1" lang="en-US" altLang="zh-CN" sz="2000" b="1" dirty="0">
                <a:latin typeface="幼圆" pitchFamily="49" charset="-122"/>
                <a:ea typeface="幼圆" pitchFamily="49" charset="-122"/>
              </a:rPr>
              <a:t>(1) </a:t>
            </a:r>
            <a:r>
              <a:rPr kumimoji="1" lang="zh-CN" altLang="en-US" sz="2000" b="1" dirty="0">
                <a:latin typeface="幼圆" pitchFamily="49" charset="-122"/>
                <a:ea typeface="幼圆" pitchFamily="49" charset="-122"/>
              </a:rPr>
              <a:t>把</a:t>
            </a:r>
            <a:r>
              <a:rPr kumimoji="1" lang="zh-CN" altLang="en-US" sz="2000" b="1" dirty="0" smtClean="0">
                <a:latin typeface="幼圆" pitchFamily="49" charset="-122"/>
                <a:ea typeface="幼圆" pitchFamily="49" charset="-122"/>
              </a:rPr>
              <a:t>初始结点</a:t>
            </a:r>
            <a:r>
              <a:rPr kumimoji="1" lang="en-US" altLang="zh-CN" sz="2000" b="1" dirty="0" smtClean="0">
                <a:latin typeface="幼圆" pitchFamily="49" charset="-122"/>
                <a:ea typeface="幼圆" pitchFamily="49" charset="-122"/>
              </a:rPr>
              <a:t>S</a:t>
            </a:r>
            <a:r>
              <a:rPr kumimoji="1" lang="en-US" altLang="zh-CN" sz="2000" b="1" baseline="-25000" dirty="0" smtClean="0">
                <a:latin typeface="幼圆" pitchFamily="49" charset="-122"/>
                <a:ea typeface="幼圆" pitchFamily="49" charset="-122"/>
              </a:rPr>
              <a:t>0</a:t>
            </a:r>
            <a:r>
              <a:rPr kumimoji="1" lang="zh-CN" altLang="en-US" sz="2000" b="1" dirty="0">
                <a:latin typeface="幼圆" pitchFamily="49" charset="-122"/>
                <a:ea typeface="幼圆" pitchFamily="49" charset="-122"/>
              </a:rPr>
              <a:t>放入</a:t>
            </a:r>
            <a:r>
              <a:rPr kumimoji="1" lang="en-US" altLang="zh-CN" sz="2000" b="1" dirty="0">
                <a:latin typeface="幼圆" pitchFamily="49" charset="-122"/>
                <a:ea typeface="幼圆" pitchFamily="49" charset="-122"/>
              </a:rPr>
              <a:t>Open</a:t>
            </a:r>
            <a:r>
              <a:rPr kumimoji="1" lang="zh-CN" altLang="en-US" sz="2000" b="1" dirty="0">
                <a:latin typeface="幼圆" pitchFamily="49" charset="-122"/>
                <a:ea typeface="幼圆" pitchFamily="49" charset="-122"/>
              </a:rPr>
              <a:t>表，并建立目前仅包含</a:t>
            </a:r>
            <a:r>
              <a:rPr kumimoji="1" lang="en-US" altLang="zh-CN" sz="2000" b="1" dirty="0">
                <a:latin typeface="幼圆" pitchFamily="49" charset="-122"/>
                <a:ea typeface="幼圆" pitchFamily="49" charset="-122"/>
              </a:rPr>
              <a:t>S</a:t>
            </a:r>
            <a:r>
              <a:rPr kumimoji="1" lang="en-US" altLang="zh-CN" sz="2000" b="1" baseline="-25000" dirty="0">
                <a:latin typeface="幼圆" pitchFamily="49" charset="-122"/>
                <a:ea typeface="幼圆" pitchFamily="49" charset="-122"/>
              </a:rPr>
              <a:t>0</a:t>
            </a:r>
            <a:r>
              <a:rPr kumimoji="1" lang="zh-CN" altLang="en-US" sz="2000" b="1" dirty="0">
                <a:latin typeface="幼圆" pitchFamily="49" charset="-122"/>
                <a:ea typeface="幼圆" pitchFamily="49" charset="-122"/>
              </a:rPr>
              <a:t>的图</a:t>
            </a:r>
            <a:r>
              <a:rPr kumimoji="1" lang="en-US" altLang="zh-CN" sz="2000" b="1" dirty="0">
                <a:latin typeface="幼圆" pitchFamily="49" charset="-122"/>
                <a:ea typeface="幼圆" pitchFamily="49" charset="-122"/>
              </a:rPr>
              <a:t>G</a:t>
            </a:r>
            <a:r>
              <a:rPr kumimoji="1" lang="zh-CN" altLang="en-US" sz="2000" b="1" dirty="0">
                <a:latin typeface="幼圆" pitchFamily="49" charset="-122"/>
                <a:ea typeface="幼圆" pitchFamily="49" charset="-122"/>
              </a:rPr>
              <a:t>；</a:t>
            </a:r>
          </a:p>
          <a:p>
            <a:pPr eaLnBrk="1" hangingPunct="1">
              <a:lnSpc>
                <a:spcPct val="110000"/>
              </a:lnSpc>
              <a:spcBef>
                <a:spcPct val="15000"/>
              </a:spcBef>
            </a:pPr>
            <a:r>
              <a:rPr kumimoji="1" lang="zh-CN" altLang="en-US" sz="2000" b="1" dirty="0">
                <a:latin typeface="幼圆" pitchFamily="49" charset="-122"/>
                <a:ea typeface="幼圆" pitchFamily="49" charset="-122"/>
              </a:rPr>
              <a:t>    </a:t>
            </a:r>
            <a:r>
              <a:rPr kumimoji="1" lang="en-US" altLang="zh-CN" sz="2000" b="1" dirty="0">
                <a:latin typeface="幼圆" pitchFamily="49" charset="-122"/>
                <a:ea typeface="幼圆" pitchFamily="49" charset="-122"/>
              </a:rPr>
              <a:t>(2) </a:t>
            </a:r>
            <a:r>
              <a:rPr kumimoji="1" lang="zh-CN" altLang="en-US" sz="2000" b="1" dirty="0">
                <a:latin typeface="幼圆" pitchFamily="49" charset="-122"/>
                <a:ea typeface="幼圆" pitchFamily="49" charset="-122"/>
              </a:rPr>
              <a:t>检查</a:t>
            </a:r>
            <a:r>
              <a:rPr kumimoji="1" lang="en-US" altLang="zh-CN" sz="2000" b="1" dirty="0">
                <a:latin typeface="幼圆" pitchFamily="49" charset="-122"/>
                <a:ea typeface="幼圆" pitchFamily="49" charset="-122"/>
              </a:rPr>
              <a:t>Open</a:t>
            </a:r>
            <a:r>
              <a:rPr kumimoji="1" lang="zh-CN" altLang="en-US" sz="2000" b="1" dirty="0">
                <a:latin typeface="幼圆" pitchFamily="49" charset="-122"/>
                <a:ea typeface="幼圆" pitchFamily="49" charset="-122"/>
              </a:rPr>
              <a:t>表是否为空，若为空，则问题无解，失败推出；</a:t>
            </a:r>
          </a:p>
          <a:p>
            <a:pPr eaLnBrk="1" hangingPunct="1">
              <a:lnSpc>
                <a:spcPct val="110000"/>
              </a:lnSpc>
              <a:spcBef>
                <a:spcPct val="15000"/>
              </a:spcBef>
            </a:pPr>
            <a:r>
              <a:rPr kumimoji="1" lang="zh-CN" altLang="en-US" sz="2000" b="1" dirty="0">
                <a:latin typeface="幼圆" pitchFamily="49" charset="-122"/>
                <a:ea typeface="幼圆" pitchFamily="49" charset="-122"/>
              </a:rPr>
              <a:t>    </a:t>
            </a:r>
            <a:r>
              <a:rPr kumimoji="1" lang="en-US" altLang="zh-CN" sz="2000" b="1" dirty="0">
                <a:latin typeface="幼圆" pitchFamily="49" charset="-122"/>
                <a:ea typeface="幼圆" pitchFamily="49" charset="-122"/>
              </a:rPr>
              <a:t>(3) </a:t>
            </a:r>
            <a:r>
              <a:rPr kumimoji="1" lang="zh-CN" altLang="en-US" sz="2000" b="1" dirty="0">
                <a:latin typeface="幼圆" pitchFamily="49" charset="-122"/>
                <a:ea typeface="幼圆" pitchFamily="49" charset="-122"/>
              </a:rPr>
              <a:t>把</a:t>
            </a:r>
            <a:r>
              <a:rPr kumimoji="1" lang="en-US" altLang="zh-CN" sz="2000" b="1" dirty="0">
                <a:latin typeface="幼圆" pitchFamily="49" charset="-122"/>
                <a:ea typeface="幼圆" pitchFamily="49" charset="-122"/>
              </a:rPr>
              <a:t>Open</a:t>
            </a:r>
            <a:r>
              <a:rPr kumimoji="1" lang="zh-CN" altLang="en-US" sz="2000" b="1" dirty="0">
                <a:latin typeface="幼圆" pitchFamily="49" charset="-122"/>
                <a:ea typeface="幼圆" pitchFamily="49" charset="-122"/>
              </a:rPr>
              <a:t>表的第一</a:t>
            </a:r>
            <a:r>
              <a:rPr kumimoji="1" lang="zh-CN" altLang="en-US" sz="2000" b="1" dirty="0" smtClean="0">
                <a:latin typeface="幼圆" pitchFamily="49" charset="-122"/>
                <a:ea typeface="幼圆" pitchFamily="49" charset="-122"/>
              </a:rPr>
              <a:t>个结点取出</a:t>
            </a:r>
            <a:r>
              <a:rPr kumimoji="1" lang="zh-CN" altLang="en-US" sz="2000" b="1" dirty="0">
                <a:latin typeface="幼圆" pitchFamily="49" charset="-122"/>
                <a:ea typeface="幼圆" pitchFamily="49" charset="-122"/>
              </a:rPr>
              <a:t>放入</a:t>
            </a:r>
            <a:r>
              <a:rPr kumimoji="1" lang="en-US" altLang="zh-CN" sz="2000" b="1" dirty="0">
                <a:latin typeface="幼圆" pitchFamily="49" charset="-122"/>
                <a:ea typeface="幼圆" pitchFamily="49" charset="-122"/>
              </a:rPr>
              <a:t>Closed</a:t>
            </a:r>
            <a:r>
              <a:rPr kumimoji="1" lang="zh-CN" altLang="en-US" sz="2000" b="1" dirty="0">
                <a:latin typeface="幼圆" pitchFamily="49" charset="-122"/>
                <a:ea typeface="幼圆" pitchFamily="49" charset="-122"/>
              </a:rPr>
              <a:t>表，并记</a:t>
            </a:r>
            <a:r>
              <a:rPr kumimoji="1" lang="zh-CN" altLang="en-US" sz="2000" b="1" dirty="0" smtClean="0">
                <a:latin typeface="幼圆" pitchFamily="49" charset="-122"/>
                <a:ea typeface="幼圆" pitchFamily="49" charset="-122"/>
              </a:rPr>
              <a:t>该结点为结点</a:t>
            </a:r>
            <a:r>
              <a:rPr kumimoji="1" lang="en-US" altLang="zh-CN" sz="2000" b="1" dirty="0" smtClean="0">
                <a:latin typeface="幼圆" pitchFamily="49" charset="-122"/>
                <a:ea typeface="幼圆" pitchFamily="49" charset="-122"/>
              </a:rPr>
              <a:t>n</a:t>
            </a:r>
            <a:r>
              <a:rPr kumimoji="1" lang="zh-CN" altLang="en-US" sz="2000" b="1" dirty="0">
                <a:latin typeface="幼圆" pitchFamily="49" charset="-122"/>
                <a:ea typeface="幼圆" pitchFamily="49" charset="-122"/>
              </a:rPr>
              <a:t>；</a:t>
            </a:r>
          </a:p>
          <a:p>
            <a:pPr eaLnBrk="1" hangingPunct="1">
              <a:lnSpc>
                <a:spcPct val="110000"/>
              </a:lnSpc>
              <a:spcBef>
                <a:spcPct val="15000"/>
              </a:spcBef>
            </a:pPr>
            <a:r>
              <a:rPr kumimoji="1" lang="zh-CN" altLang="en-US" sz="2000" b="1" dirty="0">
                <a:latin typeface="幼圆" pitchFamily="49" charset="-122"/>
                <a:ea typeface="幼圆" pitchFamily="49" charset="-122"/>
              </a:rPr>
              <a:t>    </a:t>
            </a:r>
            <a:r>
              <a:rPr kumimoji="1" lang="en-US" altLang="zh-CN" sz="2000" b="1" dirty="0">
                <a:latin typeface="幼圆" pitchFamily="49" charset="-122"/>
                <a:ea typeface="幼圆" pitchFamily="49" charset="-122"/>
              </a:rPr>
              <a:t>(4</a:t>
            </a:r>
            <a:r>
              <a:rPr kumimoji="1" lang="en-US" altLang="zh-CN" sz="2000" b="1" dirty="0" smtClean="0">
                <a:latin typeface="幼圆" pitchFamily="49" charset="-122"/>
                <a:ea typeface="幼圆" pitchFamily="49" charset="-122"/>
              </a:rPr>
              <a:t>) </a:t>
            </a:r>
            <a:r>
              <a:rPr kumimoji="1" lang="zh-CN" altLang="en-US" sz="2000" b="1" dirty="0" smtClean="0">
                <a:latin typeface="幼圆" pitchFamily="49" charset="-122"/>
                <a:ea typeface="幼圆" pitchFamily="49" charset="-122"/>
              </a:rPr>
              <a:t>考察结点</a:t>
            </a:r>
            <a:r>
              <a:rPr kumimoji="1" lang="en-US" altLang="zh-CN" sz="2000" b="1" dirty="0" smtClean="0">
                <a:latin typeface="幼圆" pitchFamily="49" charset="-122"/>
                <a:ea typeface="幼圆" pitchFamily="49" charset="-122"/>
              </a:rPr>
              <a:t>n</a:t>
            </a:r>
            <a:r>
              <a:rPr kumimoji="1" lang="zh-CN" altLang="en-US" sz="2000" b="1" dirty="0">
                <a:latin typeface="幼圆" pitchFamily="49" charset="-122"/>
                <a:ea typeface="幼圆" pitchFamily="49" charset="-122"/>
              </a:rPr>
              <a:t>是否为</a:t>
            </a:r>
            <a:r>
              <a:rPr kumimoji="1" lang="zh-CN" altLang="en-US" sz="2000" b="1" dirty="0" smtClean="0">
                <a:latin typeface="幼圆" pitchFamily="49" charset="-122"/>
                <a:ea typeface="幼圆" pitchFamily="49" charset="-122"/>
              </a:rPr>
              <a:t>目标结点。</a:t>
            </a:r>
            <a:r>
              <a:rPr kumimoji="1" lang="zh-CN" altLang="en-US" sz="2000" b="1" dirty="0">
                <a:latin typeface="幼圆" pitchFamily="49" charset="-122"/>
                <a:ea typeface="幼圆" pitchFamily="49" charset="-122"/>
              </a:rPr>
              <a:t>若是则得到了问题的解，成功退出；</a:t>
            </a:r>
          </a:p>
          <a:p>
            <a:pPr eaLnBrk="1" hangingPunct="1">
              <a:lnSpc>
                <a:spcPct val="110000"/>
              </a:lnSpc>
              <a:spcBef>
                <a:spcPct val="15000"/>
              </a:spcBef>
            </a:pPr>
            <a:r>
              <a:rPr kumimoji="1" lang="zh-CN" altLang="en-US" sz="2000" b="1" dirty="0">
                <a:latin typeface="幼圆" pitchFamily="49" charset="-122"/>
                <a:ea typeface="幼圆" pitchFamily="49" charset="-122"/>
              </a:rPr>
              <a:t>    </a:t>
            </a:r>
            <a:r>
              <a:rPr kumimoji="1" lang="en-US" altLang="zh-CN" sz="2000" b="1" dirty="0">
                <a:latin typeface="幼圆" pitchFamily="49" charset="-122"/>
                <a:ea typeface="幼圆" pitchFamily="49" charset="-122"/>
              </a:rPr>
              <a:t>(5) </a:t>
            </a:r>
            <a:r>
              <a:rPr kumimoji="1" lang="zh-CN" altLang="en-US" sz="2000" b="1" dirty="0" smtClean="0">
                <a:latin typeface="幼圆" pitchFamily="49" charset="-122"/>
                <a:ea typeface="幼圆" pitchFamily="49" charset="-122"/>
              </a:rPr>
              <a:t>扩展结点</a:t>
            </a:r>
            <a:r>
              <a:rPr kumimoji="1" lang="en-US" altLang="zh-CN" sz="2000" b="1" dirty="0" smtClean="0">
                <a:latin typeface="幼圆" pitchFamily="49" charset="-122"/>
                <a:ea typeface="幼圆" pitchFamily="49" charset="-122"/>
              </a:rPr>
              <a:t>n</a:t>
            </a:r>
            <a:r>
              <a:rPr kumimoji="1" lang="zh-CN" altLang="en-US" sz="2000" b="1" dirty="0">
                <a:latin typeface="幼圆" pitchFamily="49" charset="-122"/>
                <a:ea typeface="幼圆" pitchFamily="49" charset="-122"/>
              </a:rPr>
              <a:t>，生成一组</a:t>
            </a:r>
            <a:r>
              <a:rPr kumimoji="1" lang="zh-CN" altLang="en-US" sz="2000" b="1" dirty="0" smtClean="0">
                <a:latin typeface="幼圆" pitchFamily="49" charset="-122"/>
                <a:ea typeface="幼圆" pitchFamily="49" charset="-122"/>
              </a:rPr>
              <a:t>子结点。</a:t>
            </a:r>
            <a:r>
              <a:rPr kumimoji="1" lang="zh-CN" altLang="en-US" sz="2000" b="1" dirty="0">
                <a:latin typeface="幼圆" pitchFamily="49" charset="-122"/>
                <a:ea typeface="幼圆" pitchFamily="49" charset="-122"/>
              </a:rPr>
              <a:t>把</a:t>
            </a:r>
            <a:r>
              <a:rPr kumimoji="1" lang="zh-CN" altLang="en-US" sz="2000" b="1" dirty="0">
                <a:solidFill>
                  <a:srgbClr val="FF3300"/>
                </a:solidFill>
                <a:latin typeface="幼圆" pitchFamily="49" charset="-122"/>
                <a:ea typeface="幼圆" pitchFamily="49" charset="-122"/>
              </a:rPr>
              <a:t>这些</a:t>
            </a:r>
            <a:r>
              <a:rPr kumimoji="1" lang="zh-CN" altLang="en-US" sz="2000" b="1" dirty="0" smtClean="0">
                <a:solidFill>
                  <a:srgbClr val="FF3300"/>
                </a:solidFill>
                <a:latin typeface="幼圆" pitchFamily="49" charset="-122"/>
                <a:ea typeface="幼圆" pitchFamily="49" charset="-122"/>
              </a:rPr>
              <a:t>子结点中不是结点</a:t>
            </a:r>
            <a:r>
              <a:rPr kumimoji="1" lang="en-US" altLang="zh-CN" sz="2000" b="1" dirty="0" smtClean="0">
                <a:solidFill>
                  <a:srgbClr val="FF3300"/>
                </a:solidFill>
                <a:latin typeface="幼圆" pitchFamily="49" charset="-122"/>
                <a:ea typeface="幼圆" pitchFamily="49" charset="-122"/>
              </a:rPr>
              <a:t>n</a:t>
            </a:r>
            <a:r>
              <a:rPr kumimoji="1" lang="zh-CN" altLang="en-US" sz="2000" b="1" dirty="0">
                <a:solidFill>
                  <a:srgbClr val="FF3300"/>
                </a:solidFill>
                <a:latin typeface="幼圆" pitchFamily="49" charset="-122"/>
                <a:ea typeface="幼圆" pitchFamily="49" charset="-122"/>
              </a:rPr>
              <a:t>先辈的</a:t>
            </a:r>
            <a:r>
              <a:rPr kumimoji="1" lang="zh-CN" altLang="en-US" sz="2000" b="1" dirty="0">
                <a:latin typeface="幼圆" pitchFamily="49" charset="-122"/>
                <a:ea typeface="幼圆" pitchFamily="49" charset="-122"/>
              </a:rPr>
              <a:t>那部</a:t>
            </a:r>
            <a:r>
              <a:rPr kumimoji="1" lang="zh-CN" altLang="en-US" sz="2000" b="1" dirty="0" smtClean="0">
                <a:latin typeface="幼圆" pitchFamily="49" charset="-122"/>
                <a:ea typeface="幼圆" pitchFamily="49" charset="-122"/>
              </a:rPr>
              <a:t>分子结点记</a:t>
            </a:r>
            <a:r>
              <a:rPr kumimoji="1" lang="zh-CN" altLang="en-US" sz="2000" b="1" dirty="0">
                <a:latin typeface="幼圆" pitchFamily="49" charset="-122"/>
                <a:ea typeface="幼圆" pitchFamily="49" charset="-122"/>
              </a:rPr>
              <a:t>入集合</a:t>
            </a:r>
            <a:r>
              <a:rPr kumimoji="1" lang="en-US" altLang="zh-CN" sz="2000" b="1" dirty="0">
                <a:latin typeface="幼圆" pitchFamily="49" charset="-122"/>
                <a:ea typeface="幼圆" pitchFamily="49" charset="-122"/>
              </a:rPr>
              <a:t>M</a:t>
            </a:r>
            <a:r>
              <a:rPr kumimoji="1" lang="zh-CN" altLang="en-US" sz="2000" b="1" dirty="0">
                <a:latin typeface="幼圆" pitchFamily="49" charset="-122"/>
                <a:ea typeface="幼圆" pitchFamily="49" charset="-122"/>
              </a:rPr>
              <a:t>，并把这些</a:t>
            </a:r>
            <a:r>
              <a:rPr kumimoji="1" lang="zh-CN" altLang="en-US" sz="2000" b="1" dirty="0" smtClean="0">
                <a:latin typeface="幼圆" pitchFamily="49" charset="-122"/>
                <a:ea typeface="幼圆" pitchFamily="49" charset="-122"/>
              </a:rPr>
              <a:t>子结点作为结点</a:t>
            </a:r>
            <a:r>
              <a:rPr kumimoji="1" lang="en-US" altLang="zh-CN" sz="2000" b="1" dirty="0" smtClean="0">
                <a:latin typeface="幼圆" pitchFamily="49" charset="-122"/>
                <a:ea typeface="幼圆" pitchFamily="49" charset="-122"/>
              </a:rPr>
              <a:t>n</a:t>
            </a:r>
            <a:r>
              <a:rPr kumimoji="1" lang="zh-CN" altLang="en-US" sz="2000" b="1" dirty="0">
                <a:latin typeface="幼圆" pitchFamily="49" charset="-122"/>
                <a:ea typeface="幼圆" pitchFamily="49" charset="-122"/>
              </a:rPr>
              <a:t>的</a:t>
            </a:r>
            <a:r>
              <a:rPr kumimoji="1" lang="zh-CN" altLang="en-US" sz="2000" b="1" dirty="0" smtClean="0">
                <a:latin typeface="幼圆" pitchFamily="49" charset="-122"/>
                <a:ea typeface="幼圆" pitchFamily="49" charset="-122"/>
              </a:rPr>
              <a:t>子结点加入</a:t>
            </a:r>
            <a:r>
              <a:rPr kumimoji="1" lang="en-US" altLang="zh-CN" sz="2000" b="1" dirty="0">
                <a:latin typeface="幼圆" pitchFamily="49" charset="-122"/>
                <a:ea typeface="幼圆" pitchFamily="49" charset="-122"/>
              </a:rPr>
              <a:t>G</a:t>
            </a:r>
            <a:r>
              <a:rPr kumimoji="1" lang="zh-CN" altLang="en-US" sz="2000" b="1" dirty="0">
                <a:latin typeface="幼圆" pitchFamily="49" charset="-122"/>
                <a:ea typeface="幼圆" pitchFamily="49" charset="-122"/>
              </a:rPr>
              <a:t>中</a:t>
            </a:r>
          </a:p>
          <a:p>
            <a:pPr eaLnBrk="1" hangingPunct="1">
              <a:lnSpc>
                <a:spcPct val="110000"/>
              </a:lnSpc>
              <a:spcBef>
                <a:spcPct val="15000"/>
              </a:spcBef>
            </a:pPr>
            <a:r>
              <a:rPr kumimoji="1" lang="zh-CN" altLang="en-US" sz="2000" b="1" dirty="0">
                <a:latin typeface="幼圆" pitchFamily="49" charset="-122"/>
                <a:ea typeface="幼圆" pitchFamily="49" charset="-122"/>
              </a:rPr>
              <a:t>    </a:t>
            </a:r>
            <a:r>
              <a:rPr kumimoji="1" lang="en-US" altLang="zh-CN" sz="2000" b="1" dirty="0">
                <a:latin typeface="幼圆" pitchFamily="49" charset="-122"/>
                <a:ea typeface="幼圆" pitchFamily="49" charset="-122"/>
              </a:rPr>
              <a:t>(6) </a:t>
            </a:r>
            <a:r>
              <a:rPr kumimoji="1" lang="zh-CN" altLang="en-US" sz="2000" b="1" dirty="0">
                <a:latin typeface="幼圆" pitchFamily="49" charset="-122"/>
                <a:ea typeface="幼圆" pitchFamily="49" charset="-122"/>
              </a:rPr>
              <a:t>针对</a:t>
            </a:r>
            <a:r>
              <a:rPr kumimoji="1" lang="en-US" altLang="zh-CN" sz="2000" b="1" dirty="0">
                <a:latin typeface="幼圆" pitchFamily="49" charset="-122"/>
                <a:ea typeface="幼圆" pitchFamily="49" charset="-122"/>
              </a:rPr>
              <a:t>M</a:t>
            </a:r>
            <a:r>
              <a:rPr kumimoji="1" lang="zh-CN" altLang="en-US" sz="2000" b="1" dirty="0" smtClean="0">
                <a:latin typeface="幼圆" pitchFamily="49" charset="-122"/>
                <a:ea typeface="幼圆" pitchFamily="49" charset="-122"/>
              </a:rPr>
              <a:t>中子结点的</a:t>
            </a:r>
            <a:r>
              <a:rPr kumimoji="1" lang="zh-CN" altLang="en-US" sz="2000" b="1" dirty="0">
                <a:latin typeface="幼圆" pitchFamily="49" charset="-122"/>
                <a:ea typeface="幼圆" pitchFamily="49" charset="-122"/>
              </a:rPr>
              <a:t>不同情况，分别作如下处理：</a:t>
            </a:r>
          </a:p>
          <a:p>
            <a:pPr eaLnBrk="1" hangingPunct="1">
              <a:lnSpc>
                <a:spcPct val="110000"/>
              </a:lnSpc>
              <a:spcBef>
                <a:spcPct val="15000"/>
              </a:spcBef>
            </a:pPr>
            <a:r>
              <a:rPr kumimoji="1" lang="zh-CN" altLang="en-US" sz="2000" b="1" dirty="0">
                <a:latin typeface="幼圆" pitchFamily="49" charset="-122"/>
                <a:ea typeface="幼圆" pitchFamily="49" charset="-122"/>
              </a:rPr>
              <a:t>    ① 对那些</a:t>
            </a:r>
            <a:r>
              <a:rPr kumimoji="1" lang="zh-CN" altLang="en-US" sz="2000" b="1" dirty="0">
                <a:solidFill>
                  <a:srgbClr val="FF3300"/>
                </a:solidFill>
                <a:latin typeface="幼圆" pitchFamily="49" charset="-122"/>
                <a:ea typeface="幼圆" pitchFamily="49" charset="-122"/>
              </a:rPr>
              <a:t>没有在</a:t>
            </a:r>
            <a:r>
              <a:rPr kumimoji="1" lang="en-US" altLang="zh-CN" sz="2000" b="1" dirty="0">
                <a:solidFill>
                  <a:srgbClr val="FF3300"/>
                </a:solidFill>
                <a:latin typeface="幼圆" pitchFamily="49" charset="-122"/>
                <a:ea typeface="幼圆" pitchFamily="49" charset="-122"/>
              </a:rPr>
              <a:t>G</a:t>
            </a:r>
            <a:r>
              <a:rPr kumimoji="1" lang="zh-CN" altLang="en-US" sz="2000" b="1" dirty="0">
                <a:solidFill>
                  <a:srgbClr val="FF3300"/>
                </a:solidFill>
                <a:latin typeface="幼圆" pitchFamily="49" charset="-122"/>
                <a:ea typeface="幼圆" pitchFamily="49" charset="-122"/>
              </a:rPr>
              <a:t>中出现过的</a:t>
            </a:r>
            <a:r>
              <a:rPr kumimoji="1" lang="en-US" altLang="zh-CN" sz="2000" b="1" dirty="0">
                <a:solidFill>
                  <a:srgbClr val="FF3300"/>
                </a:solidFill>
                <a:latin typeface="幼圆" pitchFamily="49" charset="-122"/>
                <a:ea typeface="幼圆" pitchFamily="49" charset="-122"/>
              </a:rPr>
              <a:t>M</a:t>
            </a:r>
            <a:r>
              <a:rPr kumimoji="1" lang="zh-CN" altLang="en-US" sz="2000" b="1" dirty="0">
                <a:solidFill>
                  <a:srgbClr val="FF3300"/>
                </a:solidFill>
                <a:latin typeface="幼圆" pitchFamily="49" charset="-122"/>
                <a:ea typeface="幼圆" pitchFamily="49" charset="-122"/>
              </a:rPr>
              <a:t>成员</a:t>
            </a:r>
            <a:r>
              <a:rPr kumimoji="1" lang="zh-CN" altLang="en-US" sz="2000" b="1" dirty="0">
                <a:latin typeface="幼圆" pitchFamily="49" charset="-122"/>
                <a:ea typeface="幼圆" pitchFamily="49" charset="-122"/>
              </a:rPr>
              <a:t>设置一个指向其</a:t>
            </a:r>
            <a:r>
              <a:rPr kumimoji="1" lang="zh-CN" altLang="en-US" sz="2000" b="1" dirty="0" smtClean="0">
                <a:latin typeface="幼圆" pitchFamily="49" charset="-122"/>
                <a:ea typeface="幼圆" pitchFamily="49" charset="-122"/>
              </a:rPr>
              <a:t>父结点（即结点</a:t>
            </a:r>
            <a:r>
              <a:rPr kumimoji="1" lang="en-US" altLang="zh-CN" sz="2000" b="1" dirty="0" smtClean="0">
                <a:latin typeface="幼圆" pitchFamily="49" charset="-122"/>
                <a:ea typeface="幼圆" pitchFamily="49" charset="-122"/>
              </a:rPr>
              <a:t>n</a:t>
            </a:r>
            <a:r>
              <a:rPr kumimoji="1" lang="zh-CN" altLang="en-US" sz="2000" b="1" dirty="0">
                <a:latin typeface="幼圆" pitchFamily="49" charset="-122"/>
                <a:ea typeface="幼圆" pitchFamily="49" charset="-122"/>
              </a:rPr>
              <a:t>）的指针，并把它放入</a:t>
            </a:r>
            <a:r>
              <a:rPr kumimoji="1" lang="en-US" altLang="zh-CN" sz="2000" b="1" dirty="0">
                <a:latin typeface="幼圆" pitchFamily="49" charset="-122"/>
                <a:ea typeface="幼圆" pitchFamily="49" charset="-122"/>
              </a:rPr>
              <a:t>Open</a:t>
            </a:r>
            <a:r>
              <a:rPr kumimoji="1" lang="zh-CN" altLang="en-US" sz="2000" b="1" dirty="0">
                <a:latin typeface="幼圆" pitchFamily="49" charset="-122"/>
                <a:ea typeface="幼圆" pitchFamily="49" charset="-122"/>
              </a:rPr>
              <a:t>表。</a:t>
            </a:r>
            <a:r>
              <a:rPr kumimoji="1" lang="zh-CN" altLang="en-US" sz="2000" b="1" dirty="0">
                <a:solidFill>
                  <a:srgbClr val="3333FF"/>
                </a:solidFill>
                <a:latin typeface="幼圆" pitchFamily="49" charset="-122"/>
                <a:ea typeface="幼圆" pitchFamily="49" charset="-122"/>
              </a:rPr>
              <a:t>（新生成的）</a:t>
            </a:r>
          </a:p>
          <a:p>
            <a:pPr eaLnBrk="1" hangingPunct="1">
              <a:lnSpc>
                <a:spcPct val="110000"/>
              </a:lnSpc>
              <a:spcBef>
                <a:spcPct val="15000"/>
              </a:spcBef>
            </a:pPr>
            <a:r>
              <a:rPr kumimoji="1" lang="zh-CN" altLang="en-US" sz="2000" b="1" dirty="0">
                <a:latin typeface="幼圆" pitchFamily="49" charset="-122"/>
                <a:ea typeface="幼圆" pitchFamily="49" charset="-122"/>
              </a:rPr>
              <a:t>    ② 对那些</a:t>
            </a:r>
            <a:r>
              <a:rPr kumimoji="1" lang="zh-CN" altLang="en-US" sz="2000" b="1" dirty="0">
                <a:solidFill>
                  <a:srgbClr val="FF3300"/>
                </a:solidFill>
                <a:latin typeface="幼圆" pitchFamily="49" charset="-122"/>
                <a:ea typeface="幼圆" pitchFamily="49" charset="-122"/>
              </a:rPr>
              <a:t>原来已在</a:t>
            </a:r>
            <a:r>
              <a:rPr kumimoji="1" lang="en-US" altLang="zh-CN" sz="2000" b="1" dirty="0">
                <a:solidFill>
                  <a:srgbClr val="FF3300"/>
                </a:solidFill>
                <a:latin typeface="幼圆" pitchFamily="49" charset="-122"/>
                <a:ea typeface="幼圆" pitchFamily="49" charset="-122"/>
              </a:rPr>
              <a:t>G</a:t>
            </a:r>
            <a:r>
              <a:rPr kumimoji="1" lang="zh-CN" altLang="en-US" sz="2000" b="1" dirty="0">
                <a:solidFill>
                  <a:srgbClr val="FF3300"/>
                </a:solidFill>
                <a:latin typeface="幼圆" pitchFamily="49" charset="-122"/>
                <a:ea typeface="幼圆" pitchFamily="49" charset="-122"/>
              </a:rPr>
              <a:t>中出现过，但还没有被扩展的</a:t>
            </a:r>
            <a:r>
              <a:rPr kumimoji="1" lang="en-US" altLang="zh-CN" sz="2000" b="1" dirty="0">
                <a:solidFill>
                  <a:srgbClr val="FF3300"/>
                </a:solidFill>
                <a:latin typeface="幼圆" pitchFamily="49" charset="-122"/>
                <a:ea typeface="幼圆" pitchFamily="49" charset="-122"/>
              </a:rPr>
              <a:t>M</a:t>
            </a:r>
            <a:r>
              <a:rPr kumimoji="1" lang="zh-CN" altLang="en-US" sz="2000" b="1" dirty="0">
                <a:solidFill>
                  <a:srgbClr val="FF3300"/>
                </a:solidFill>
                <a:latin typeface="幼圆" pitchFamily="49" charset="-122"/>
                <a:ea typeface="幼圆" pitchFamily="49" charset="-122"/>
              </a:rPr>
              <a:t>成员</a:t>
            </a:r>
            <a:r>
              <a:rPr kumimoji="1" lang="zh-CN" altLang="en-US" sz="2000" b="1" dirty="0">
                <a:latin typeface="幼圆" pitchFamily="49" charset="-122"/>
                <a:ea typeface="幼圆" pitchFamily="49" charset="-122"/>
              </a:rPr>
              <a:t>，确定是否需要修改它指向</a:t>
            </a:r>
            <a:r>
              <a:rPr kumimoji="1" lang="zh-CN" altLang="en-US" sz="2000" b="1" dirty="0" smtClean="0">
                <a:latin typeface="幼圆" pitchFamily="49" charset="-122"/>
                <a:ea typeface="幼圆" pitchFamily="49" charset="-122"/>
              </a:rPr>
              <a:t>父结点的</a:t>
            </a:r>
            <a:r>
              <a:rPr kumimoji="1" lang="zh-CN" altLang="en-US" sz="2000" b="1" dirty="0">
                <a:latin typeface="幼圆" pitchFamily="49" charset="-122"/>
                <a:ea typeface="幼圆" pitchFamily="49" charset="-122"/>
              </a:rPr>
              <a:t>指针。</a:t>
            </a:r>
            <a:r>
              <a:rPr kumimoji="1" lang="zh-CN" altLang="en-US" sz="2000" b="1" dirty="0">
                <a:solidFill>
                  <a:srgbClr val="3333FF"/>
                </a:solidFill>
                <a:latin typeface="幼圆" pitchFamily="49" charset="-122"/>
                <a:ea typeface="幼圆" pitchFamily="49" charset="-122"/>
              </a:rPr>
              <a:t>（原生成但未扩展的）</a:t>
            </a:r>
          </a:p>
          <a:p>
            <a:pPr eaLnBrk="1" hangingPunct="1">
              <a:lnSpc>
                <a:spcPct val="110000"/>
              </a:lnSpc>
              <a:spcBef>
                <a:spcPct val="15000"/>
              </a:spcBef>
            </a:pPr>
            <a:r>
              <a:rPr kumimoji="1" lang="zh-CN" altLang="en-US" sz="2000" b="1" dirty="0">
                <a:latin typeface="幼圆" pitchFamily="49" charset="-122"/>
                <a:ea typeface="幼圆" pitchFamily="49" charset="-122"/>
              </a:rPr>
              <a:t>    ③ 对于那些先前</a:t>
            </a:r>
            <a:r>
              <a:rPr kumimoji="1" lang="zh-CN" altLang="en-US" sz="2000" b="1" dirty="0">
                <a:solidFill>
                  <a:srgbClr val="FF3300"/>
                </a:solidFill>
                <a:latin typeface="幼圆" pitchFamily="49" charset="-122"/>
                <a:ea typeface="幼圆" pitchFamily="49" charset="-122"/>
              </a:rPr>
              <a:t>已在</a:t>
            </a:r>
            <a:r>
              <a:rPr kumimoji="1" lang="en-US" altLang="zh-CN" sz="2000" b="1" dirty="0">
                <a:solidFill>
                  <a:srgbClr val="FF3300"/>
                </a:solidFill>
                <a:latin typeface="幼圆" pitchFamily="49" charset="-122"/>
                <a:ea typeface="幼圆" pitchFamily="49" charset="-122"/>
              </a:rPr>
              <a:t>G</a:t>
            </a:r>
            <a:r>
              <a:rPr kumimoji="1" lang="zh-CN" altLang="en-US" sz="2000" b="1" dirty="0">
                <a:solidFill>
                  <a:srgbClr val="FF3300"/>
                </a:solidFill>
                <a:latin typeface="幼圆" pitchFamily="49" charset="-122"/>
                <a:ea typeface="幼圆" pitchFamily="49" charset="-122"/>
              </a:rPr>
              <a:t>中出现过，并已经扩展了的</a:t>
            </a:r>
            <a:r>
              <a:rPr kumimoji="1" lang="en-US" altLang="zh-CN" sz="2000" b="1" dirty="0">
                <a:solidFill>
                  <a:srgbClr val="FF3300"/>
                </a:solidFill>
                <a:latin typeface="幼圆" pitchFamily="49" charset="-122"/>
                <a:ea typeface="幼圆" pitchFamily="49" charset="-122"/>
              </a:rPr>
              <a:t>M</a:t>
            </a:r>
            <a:r>
              <a:rPr kumimoji="1" lang="zh-CN" altLang="en-US" sz="2000" b="1" dirty="0">
                <a:solidFill>
                  <a:srgbClr val="FF3300"/>
                </a:solidFill>
                <a:latin typeface="幼圆" pitchFamily="49" charset="-122"/>
                <a:ea typeface="幼圆" pitchFamily="49" charset="-122"/>
              </a:rPr>
              <a:t>成员</a:t>
            </a:r>
            <a:r>
              <a:rPr kumimoji="1" lang="zh-CN" altLang="en-US" sz="2000" b="1" dirty="0">
                <a:latin typeface="幼圆" pitchFamily="49" charset="-122"/>
                <a:ea typeface="幼圆" pitchFamily="49" charset="-122"/>
              </a:rPr>
              <a:t>，确定是否需要修改其</a:t>
            </a:r>
            <a:r>
              <a:rPr kumimoji="1" lang="zh-CN" altLang="en-US" sz="2000" b="1" dirty="0" smtClean="0">
                <a:latin typeface="幼圆" pitchFamily="49" charset="-122"/>
                <a:ea typeface="幼圆" pitchFamily="49" charset="-122"/>
              </a:rPr>
              <a:t>后继结点指向父结点的</a:t>
            </a:r>
            <a:r>
              <a:rPr kumimoji="1" lang="zh-CN" altLang="en-US" sz="2000" b="1" dirty="0">
                <a:latin typeface="幼圆" pitchFamily="49" charset="-122"/>
                <a:ea typeface="幼圆" pitchFamily="49" charset="-122"/>
              </a:rPr>
              <a:t>指针。</a:t>
            </a:r>
            <a:r>
              <a:rPr kumimoji="1" lang="zh-CN" altLang="en-US" sz="2000" b="1" dirty="0">
                <a:solidFill>
                  <a:srgbClr val="3333FF"/>
                </a:solidFill>
                <a:latin typeface="幼圆" pitchFamily="49" charset="-122"/>
                <a:ea typeface="幼圆" pitchFamily="49" charset="-122"/>
              </a:rPr>
              <a:t>（原生成也扩展过的）</a:t>
            </a:r>
          </a:p>
          <a:p>
            <a:pPr eaLnBrk="1" hangingPunct="1">
              <a:lnSpc>
                <a:spcPct val="110000"/>
              </a:lnSpc>
              <a:spcBef>
                <a:spcPct val="15000"/>
              </a:spcBef>
            </a:pPr>
            <a:r>
              <a:rPr kumimoji="1" lang="zh-CN" altLang="en-US" sz="2000" b="1" dirty="0">
                <a:latin typeface="幼圆" pitchFamily="49" charset="-122"/>
                <a:ea typeface="幼圆" pitchFamily="49" charset="-122"/>
              </a:rPr>
              <a:t>    </a:t>
            </a:r>
            <a:r>
              <a:rPr kumimoji="1" lang="en-US" altLang="zh-CN" sz="2000" b="1" dirty="0">
                <a:latin typeface="幼圆" pitchFamily="49" charset="-122"/>
                <a:ea typeface="幼圆" pitchFamily="49" charset="-122"/>
              </a:rPr>
              <a:t>(7) </a:t>
            </a:r>
            <a:r>
              <a:rPr kumimoji="1" lang="zh-CN" altLang="en-US" sz="2000" b="1" dirty="0">
                <a:latin typeface="幼圆" pitchFamily="49" charset="-122"/>
                <a:ea typeface="幼圆" pitchFamily="49" charset="-122"/>
              </a:rPr>
              <a:t>按某种策略对</a:t>
            </a:r>
            <a:r>
              <a:rPr kumimoji="1" lang="en-US" altLang="zh-CN" sz="2000" b="1" dirty="0">
                <a:latin typeface="幼圆" pitchFamily="49" charset="-122"/>
                <a:ea typeface="幼圆" pitchFamily="49" charset="-122"/>
              </a:rPr>
              <a:t>Open</a:t>
            </a:r>
            <a:r>
              <a:rPr kumimoji="1" lang="zh-CN" altLang="en-US" sz="2000" b="1" dirty="0">
                <a:latin typeface="幼圆" pitchFamily="49" charset="-122"/>
                <a:ea typeface="幼圆" pitchFamily="49" charset="-122"/>
              </a:rPr>
              <a:t>表中</a:t>
            </a:r>
            <a:r>
              <a:rPr kumimoji="1" lang="zh-CN" altLang="en-US" sz="2000" b="1" dirty="0" smtClean="0">
                <a:latin typeface="幼圆" pitchFamily="49" charset="-122"/>
                <a:ea typeface="幼圆" pitchFamily="49" charset="-122"/>
              </a:rPr>
              <a:t>的结点进行</a:t>
            </a:r>
            <a:r>
              <a:rPr kumimoji="1" lang="zh-CN" altLang="en-US" sz="2000" b="1" dirty="0">
                <a:latin typeface="幼圆" pitchFamily="49" charset="-122"/>
                <a:ea typeface="幼圆" pitchFamily="49" charset="-122"/>
              </a:rPr>
              <a:t>排序。</a:t>
            </a:r>
          </a:p>
          <a:p>
            <a:pPr eaLnBrk="1" hangingPunct="1">
              <a:lnSpc>
                <a:spcPct val="110000"/>
              </a:lnSpc>
              <a:spcBef>
                <a:spcPct val="15000"/>
              </a:spcBef>
            </a:pPr>
            <a:r>
              <a:rPr kumimoji="1" lang="zh-CN" altLang="en-US" sz="2000" b="1" dirty="0">
                <a:latin typeface="幼圆" pitchFamily="49" charset="-122"/>
                <a:ea typeface="幼圆" pitchFamily="49" charset="-122"/>
              </a:rPr>
              <a:t>    </a:t>
            </a:r>
            <a:r>
              <a:rPr kumimoji="1" lang="en-US" altLang="zh-CN" sz="2000" b="1" dirty="0">
                <a:latin typeface="幼圆" pitchFamily="49" charset="-122"/>
                <a:ea typeface="幼圆" pitchFamily="49" charset="-122"/>
              </a:rPr>
              <a:t>(8) </a:t>
            </a:r>
            <a:r>
              <a:rPr kumimoji="1" lang="zh-CN" altLang="en-US" sz="2000" b="1" dirty="0">
                <a:latin typeface="幼圆" pitchFamily="49" charset="-122"/>
                <a:ea typeface="幼圆" pitchFamily="49" charset="-122"/>
              </a:rPr>
              <a:t>转第</a:t>
            </a:r>
            <a:r>
              <a:rPr kumimoji="1" lang="en-US" altLang="zh-CN" sz="2000" b="1" dirty="0">
                <a:latin typeface="幼圆" pitchFamily="49" charset="-122"/>
                <a:ea typeface="幼圆" pitchFamily="49" charset="-122"/>
              </a:rPr>
              <a:t>(2)</a:t>
            </a:r>
            <a:r>
              <a:rPr kumimoji="1" lang="zh-CN" altLang="en-US" sz="2000" b="1" dirty="0">
                <a:latin typeface="幼圆" pitchFamily="49" charset="-122"/>
                <a:ea typeface="幼圆" pitchFamily="49" charset="-122"/>
              </a:rPr>
              <a:t>步。 </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Text Box 2"/>
          <p:cNvSpPr txBox="1">
            <a:spLocks noChangeArrowheads="1"/>
          </p:cNvSpPr>
          <p:nvPr/>
        </p:nvSpPr>
        <p:spPr bwMode="auto">
          <a:xfrm>
            <a:off x="179388" y="115888"/>
            <a:ext cx="87852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lang="zh-CN" altLang="zh-CN"/>
          </a:p>
        </p:txBody>
      </p:sp>
      <p:sp>
        <p:nvSpPr>
          <p:cNvPr id="46084" name="Rectangle 3"/>
          <p:cNvSpPr>
            <a:spLocks noChangeArrowheads="1"/>
          </p:cNvSpPr>
          <p:nvPr/>
        </p:nvSpPr>
        <p:spPr bwMode="auto">
          <a:xfrm>
            <a:off x="233772" y="993233"/>
            <a:ext cx="8676456" cy="4747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indent="258763">
              <a:lnSpc>
                <a:spcPct val="105000"/>
              </a:lnSpc>
              <a:spcBef>
                <a:spcPct val="15000"/>
              </a:spcBef>
            </a:pPr>
            <a:r>
              <a:rPr kumimoji="1" lang="zh-CN" altLang="en-US" sz="2400" b="1" dirty="0">
                <a:solidFill>
                  <a:srgbClr val="FF0000"/>
                </a:solidFill>
                <a:latin typeface="幼圆" pitchFamily="49" charset="-122"/>
                <a:ea typeface="幼圆" pitchFamily="49" charset="-122"/>
              </a:rPr>
              <a:t>算法的几点说明：</a:t>
            </a:r>
          </a:p>
          <a:p>
            <a:pPr marL="342900" indent="-342900">
              <a:lnSpc>
                <a:spcPct val="105000"/>
              </a:lnSpc>
              <a:spcBef>
                <a:spcPts val="1800"/>
              </a:spcBef>
              <a:buFont typeface="Arial" pitchFamily="34" charset="0"/>
              <a:buChar char="•"/>
            </a:pPr>
            <a:r>
              <a:rPr kumimoji="1" lang="zh-CN" altLang="en-US" sz="2200" b="1" dirty="0" smtClean="0">
                <a:latin typeface="仿宋_GB2312" pitchFamily="49" charset="-122"/>
                <a:ea typeface="仿宋_GB2312" pitchFamily="49" charset="-122"/>
              </a:rPr>
              <a:t>状态空间</a:t>
            </a:r>
            <a:r>
              <a:rPr kumimoji="1" lang="zh-CN" altLang="en-US" sz="2200" b="1" dirty="0">
                <a:latin typeface="仿宋_GB2312" pitchFamily="49" charset="-122"/>
                <a:ea typeface="仿宋_GB2312" pitchFamily="49" charset="-122"/>
              </a:rPr>
              <a:t>的一般图搜索</a:t>
            </a:r>
            <a:r>
              <a:rPr kumimoji="1" lang="zh-CN" altLang="en-US" sz="2200" b="1" dirty="0" smtClean="0">
                <a:latin typeface="仿宋_GB2312" pitchFamily="49" charset="-122"/>
                <a:ea typeface="仿宋_GB2312" pitchFamily="49" charset="-122"/>
              </a:rPr>
              <a:t>算法具有</a:t>
            </a:r>
            <a:r>
              <a:rPr kumimoji="1" lang="zh-CN" altLang="en-US" sz="2200" b="1" dirty="0">
                <a:latin typeface="仿宋_GB2312" pitchFamily="49" charset="-122"/>
                <a:ea typeface="仿宋_GB2312" pitchFamily="49" charset="-122"/>
              </a:rPr>
              <a:t>通用性</a:t>
            </a:r>
            <a:r>
              <a:rPr kumimoji="1" lang="zh-CN" altLang="en-US" sz="2200" b="1" dirty="0" smtClean="0">
                <a:latin typeface="仿宋_GB2312" pitchFamily="49" charset="-122"/>
                <a:ea typeface="仿宋_GB2312" pitchFamily="49" charset="-122"/>
              </a:rPr>
              <a:t>，各种</a:t>
            </a:r>
            <a:r>
              <a:rPr kumimoji="1" lang="zh-CN" altLang="en-US" sz="2200" b="1" dirty="0">
                <a:latin typeface="仿宋_GB2312" pitchFamily="49" charset="-122"/>
                <a:ea typeface="仿宋_GB2312" pitchFamily="49" charset="-122"/>
              </a:rPr>
              <a:t>状态空间搜索策略</a:t>
            </a:r>
            <a:r>
              <a:rPr kumimoji="1" lang="zh-CN" altLang="en-US" sz="2200" b="1" dirty="0" smtClean="0">
                <a:latin typeface="仿宋_GB2312" pitchFamily="49" charset="-122"/>
                <a:ea typeface="仿宋_GB2312" pitchFamily="49" charset="-122"/>
              </a:rPr>
              <a:t>都是它的一</a:t>
            </a:r>
            <a:r>
              <a:rPr kumimoji="1" lang="zh-CN" altLang="en-US" sz="2200" b="1" dirty="0">
                <a:latin typeface="仿宋_GB2312" pitchFamily="49" charset="-122"/>
                <a:ea typeface="仿宋_GB2312" pitchFamily="49" charset="-122"/>
              </a:rPr>
              <a:t>个特例</a:t>
            </a:r>
            <a:r>
              <a:rPr kumimoji="1" lang="zh-CN" altLang="en-US" sz="2200" b="1" dirty="0" smtClean="0">
                <a:latin typeface="仿宋_GB2312" pitchFamily="49" charset="-122"/>
                <a:ea typeface="仿宋_GB2312" pitchFamily="49" charset="-122"/>
              </a:rPr>
              <a:t>。</a:t>
            </a:r>
            <a:endParaRPr kumimoji="1" lang="en-US" altLang="zh-CN" sz="2200" b="1" dirty="0" smtClean="0">
              <a:latin typeface="仿宋_GB2312" pitchFamily="49" charset="-122"/>
              <a:ea typeface="仿宋_GB2312" pitchFamily="49" charset="-122"/>
            </a:endParaRPr>
          </a:p>
          <a:p>
            <a:pPr>
              <a:lnSpc>
                <a:spcPct val="105000"/>
              </a:lnSpc>
              <a:spcBef>
                <a:spcPct val="15000"/>
              </a:spcBef>
            </a:pPr>
            <a:r>
              <a:rPr kumimoji="1" lang="zh-CN" altLang="en-US" sz="2200" b="1" dirty="0" smtClean="0">
                <a:solidFill>
                  <a:srgbClr val="3333FF"/>
                </a:solidFill>
                <a:latin typeface="仿宋_GB2312" pitchFamily="49" charset="-122"/>
                <a:ea typeface="仿宋_GB2312" pitchFamily="49" charset="-122"/>
              </a:rPr>
              <a:t>    各种</a:t>
            </a:r>
            <a:r>
              <a:rPr kumimoji="1" lang="zh-CN" altLang="en-US" sz="2200" b="1" dirty="0">
                <a:solidFill>
                  <a:srgbClr val="3333FF"/>
                </a:solidFill>
                <a:latin typeface="仿宋_GB2312" pitchFamily="49" charset="-122"/>
                <a:ea typeface="仿宋_GB2312" pitchFamily="49" charset="-122"/>
              </a:rPr>
              <a:t>搜索策略的主要区别在于对</a:t>
            </a:r>
            <a:r>
              <a:rPr kumimoji="1" lang="en-US" altLang="zh-CN" sz="2200" b="1" dirty="0">
                <a:solidFill>
                  <a:srgbClr val="3333FF"/>
                </a:solidFill>
                <a:latin typeface="仿宋_GB2312" pitchFamily="49" charset="-122"/>
                <a:ea typeface="仿宋_GB2312" pitchFamily="49" charset="-122"/>
              </a:rPr>
              <a:t>Open</a:t>
            </a:r>
            <a:r>
              <a:rPr kumimoji="1" lang="zh-CN" altLang="en-US" sz="2200" b="1" dirty="0">
                <a:solidFill>
                  <a:srgbClr val="3333FF"/>
                </a:solidFill>
                <a:latin typeface="仿宋_GB2312" pitchFamily="49" charset="-122"/>
                <a:ea typeface="仿宋_GB2312" pitchFamily="49" charset="-122"/>
              </a:rPr>
              <a:t>表</a:t>
            </a:r>
            <a:r>
              <a:rPr kumimoji="1" lang="zh-CN" altLang="en-US" sz="2200" b="1" dirty="0" smtClean="0">
                <a:solidFill>
                  <a:srgbClr val="3333FF"/>
                </a:solidFill>
                <a:latin typeface="仿宋_GB2312" pitchFamily="49" charset="-122"/>
                <a:ea typeface="仿宋_GB2312" pitchFamily="49" charset="-122"/>
              </a:rPr>
              <a:t>中结点的</a:t>
            </a:r>
            <a:r>
              <a:rPr kumimoji="1" lang="zh-CN" altLang="en-US" sz="2200" b="1" dirty="0">
                <a:solidFill>
                  <a:srgbClr val="3333FF"/>
                </a:solidFill>
                <a:latin typeface="仿宋_GB2312" pitchFamily="49" charset="-122"/>
                <a:ea typeface="仿宋_GB2312" pitchFamily="49" charset="-122"/>
              </a:rPr>
              <a:t>排列顺序不同</a:t>
            </a:r>
            <a:r>
              <a:rPr kumimoji="1" lang="zh-CN" altLang="en-US" sz="2200" b="1" dirty="0" smtClean="0">
                <a:solidFill>
                  <a:srgbClr val="3333FF"/>
                </a:solidFill>
                <a:latin typeface="仿宋_GB2312" pitchFamily="49" charset="-122"/>
                <a:ea typeface="仿宋_GB2312" pitchFamily="49" charset="-122"/>
              </a:rPr>
              <a:t>。</a:t>
            </a:r>
            <a:r>
              <a:rPr kumimoji="1" lang="zh-CN" altLang="en-US" sz="2200" b="1" dirty="0" smtClean="0">
                <a:latin typeface="仿宋_GB2312" pitchFamily="49" charset="-122"/>
                <a:ea typeface="仿宋_GB2312" pitchFamily="49" charset="-122"/>
              </a:rPr>
              <a:t> </a:t>
            </a:r>
            <a:endParaRPr kumimoji="1" lang="en-US" altLang="zh-CN" sz="2200" b="1" dirty="0" smtClean="0">
              <a:latin typeface="仿宋_GB2312" pitchFamily="49" charset="-122"/>
              <a:ea typeface="仿宋_GB2312" pitchFamily="49" charset="-122"/>
            </a:endParaRPr>
          </a:p>
          <a:p>
            <a:pPr marL="342900" indent="-342900">
              <a:lnSpc>
                <a:spcPct val="105000"/>
              </a:lnSpc>
              <a:spcBef>
                <a:spcPts val="1800"/>
              </a:spcBef>
              <a:buFont typeface="Arial" pitchFamily="34" charset="0"/>
              <a:buChar char="•"/>
            </a:pPr>
            <a:r>
              <a:rPr kumimoji="1" lang="zh-CN" altLang="en-US" sz="2200" b="1" dirty="0" smtClean="0">
                <a:latin typeface="仿宋_GB2312" pitchFamily="49" charset="-122"/>
                <a:ea typeface="仿宋_GB2312" pitchFamily="49" charset="-122"/>
              </a:rPr>
              <a:t>在</a:t>
            </a:r>
            <a:r>
              <a:rPr kumimoji="1" lang="zh-CN" altLang="en-US" sz="2200" b="1" dirty="0">
                <a:latin typeface="仿宋_GB2312" pitchFamily="49" charset="-122"/>
                <a:ea typeface="仿宋_GB2312" pitchFamily="49" charset="-122"/>
              </a:rPr>
              <a:t>第</a:t>
            </a:r>
            <a:r>
              <a:rPr kumimoji="1" lang="en-US" altLang="zh-CN" sz="2200" b="1" dirty="0">
                <a:latin typeface="仿宋_GB2312" pitchFamily="49" charset="-122"/>
                <a:ea typeface="仿宋_GB2312" pitchFamily="49" charset="-122"/>
              </a:rPr>
              <a:t>(5)</a:t>
            </a:r>
            <a:r>
              <a:rPr kumimoji="1" lang="zh-CN" altLang="en-US" sz="2200" b="1" dirty="0">
                <a:latin typeface="仿宋_GB2312" pitchFamily="49" charset="-122"/>
                <a:ea typeface="仿宋_GB2312" pitchFamily="49" charset="-122"/>
              </a:rPr>
              <a:t>步</a:t>
            </a:r>
            <a:r>
              <a:rPr kumimoji="1" lang="zh-CN" altLang="en-US" sz="2200" b="1" dirty="0" smtClean="0">
                <a:latin typeface="仿宋_GB2312" pitchFamily="49" charset="-122"/>
                <a:ea typeface="仿宋_GB2312" pitchFamily="49" charset="-122"/>
              </a:rPr>
              <a:t>对结点</a:t>
            </a:r>
            <a:r>
              <a:rPr kumimoji="1" lang="en-US" altLang="zh-CN" sz="2200" b="1" dirty="0" smtClean="0">
                <a:latin typeface="仿宋_GB2312" pitchFamily="49" charset="-122"/>
                <a:ea typeface="仿宋_GB2312" pitchFamily="49" charset="-122"/>
              </a:rPr>
              <a:t>n</a:t>
            </a:r>
            <a:r>
              <a:rPr kumimoji="1" lang="zh-CN" altLang="en-US" sz="2200" b="1" dirty="0">
                <a:latin typeface="仿宋_GB2312" pitchFamily="49" charset="-122"/>
                <a:ea typeface="仿宋_GB2312" pitchFamily="49" charset="-122"/>
              </a:rPr>
              <a:t>扩展后，生成并记入</a:t>
            </a:r>
            <a:r>
              <a:rPr kumimoji="1" lang="en-US" altLang="zh-CN" sz="2200" b="1" dirty="0">
                <a:latin typeface="仿宋_GB2312" pitchFamily="49" charset="-122"/>
                <a:ea typeface="仿宋_GB2312" pitchFamily="49" charset="-122"/>
              </a:rPr>
              <a:t>M</a:t>
            </a:r>
            <a:r>
              <a:rPr kumimoji="1" lang="zh-CN" altLang="en-US" sz="2200" b="1" dirty="0">
                <a:latin typeface="仿宋_GB2312" pitchFamily="49" charset="-122"/>
                <a:ea typeface="仿宋_GB2312" pitchFamily="49" charset="-122"/>
              </a:rPr>
              <a:t>的</a:t>
            </a:r>
            <a:r>
              <a:rPr kumimoji="1" lang="zh-CN" altLang="en-US" sz="2200" b="1" dirty="0" smtClean="0">
                <a:latin typeface="仿宋_GB2312" pitchFamily="49" charset="-122"/>
                <a:ea typeface="仿宋_GB2312" pitchFamily="49" charset="-122"/>
              </a:rPr>
              <a:t>子结点有</a:t>
            </a:r>
            <a:r>
              <a:rPr kumimoji="1" lang="zh-CN" altLang="en-US" sz="2200" b="1" dirty="0">
                <a:latin typeface="仿宋_GB2312" pitchFamily="49" charset="-122"/>
                <a:ea typeface="仿宋_GB2312" pitchFamily="49" charset="-122"/>
              </a:rPr>
              <a:t>以下三种情况：</a:t>
            </a:r>
          </a:p>
          <a:p>
            <a:pPr>
              <a:lnSpc>
                <a:spcPct val="105000"/>
              </a:lnSpc>
              <a:spcBef>
                <a:spcPct val="15000"/>
              </a:spcBef>
            </a:pPr>
            <a:r>
              <a:rPr kumimoji="1" lang="zh-CN" altLang="en-US" sz="2200" b="1" dirty="0">
                <a:solidFill>
                  <a:srgbClr val="00B050"/>
                </a:solidFill>
                <a:latin typeface="仿宋_GB2312" pitchFamily="49" charset="-122"/>
                <a:ea typeface="仿宋_GB2312" pitchFamily="49" charset="-122"/>
              </a:rPr>
              <a:t>   ① 该</a:t>
            </a:r>
            <a:r>
              <a:rPr kumimoji="1" lang="zh-CN" altLang="en-US" sz="2200" b="1" dirty="0" smtClean="0">
                <a:solidFill>
                  <a:srgbClr val="00B050"/>
                </a:solidFill>
                <a:latin typeface="仿宋_GB2312" pitchFamily="49" charset="-122"/>
                <a:ea typeface="仿宋_GB2312" pitchFamily="49" charset="-122"/>
              </a:rPr>
              <a:t>子结点来</a:t>
            </a:r>
            <a:r>
              <a:rPr kumimoji="1" lang="zh-CN" altLang="en-US" sz="2200" b="1" dirty="0">
                <a:solidFill>
                  <a:srgbClr val="00B050"/>
                </a:solidFill>
                <a:latin typeface="仿宋_GB2312" pitchFamily="49" charset="-122"/>
                <a:ea typeface="仿宋_GB2312" pitchFamily="49" charset="-122"/>
              </a:rPr>
              <a:t>从未被</a:t>
            </a:r>
            <a:r>
              <a:rPr kumimoji="1" lang="zh-CN" altLang="en-US" sz="2200" b="1" dirty="0" smtClean="0">
                <a:solidFill>
                  <a:srgbClr val="00B050"/>
                </a:solidFill>
                <a:latin typeface="仿宋_GB2312" pitchFamily="49" charset="-122"/>
                <a:ea typeface="仿宋_GB2312" pitchFamily="49" charset="-122"/>
              </a:rPr>
              <a:t>任何结点生成</a:t>
            </a:r>
            <a:r>
              <a:rPr kumimoji="1" lang="zh-CN" altLang="en-US" sz="2200" b="1" dirty="0">
                <a:solidFill>
                  <a:srgbClr val="00B050"/>
                </a:solidFill>
                <a:latin typeface="仿宋_GB2312" pitchFamily="49" charset="-122"/>
                <a:ea typeface="仿宋_GB2312" pitchFamily="49" charset="-122"/>
              </a:rPr>
              <a:t>过，由</a:t>
            </a:r>
            <a:r>
              <a:rPr kumimoji="1" lang="en-US" altLang="zh-CN" sz="2200" b="1" dirty="0">
                <a:solidFill>
                  <a:srgbClr val="00B050"/>
                </a:solidFill>
                <a:latin typeface="仿宋_GB2312" pitchFamily="49" charset="-122"/>
                <a:ea typeface="仿宋_GB2312" pitchFamily="49" charset="-122"/>
              </a:rPr>
              <a:t>n</a:t>
            </a:r>
            <a:r>
              <a:rPr kumimoji="1" lang="zh-CN" altLang="en-US" sz="2200" b="1" dirty="0">
                <a:solidFill>
                  <a:srgbClr val="00B050"/>
                </a:solidFill>
                <a:latin typeface="仿宋_GB2312" pitchFamily="49" charset="-122"/>
                <a:ea typeface="仿宋_GB2312" pitchFamily="49" charset="-122"/>
              </a:rPr>
              <a:t>第一次生成；</a:t>
            </a:r>
          </a:p>
          <a:p>
            <a:pPr>
              <a:lnSpc>
                <a:spcPct val="105000"/>
              </a:lnSpc>
              <a:spcBef>
                <a:spcPct val="15000"/>
              </a:spcBef>
            </a:pPr>
            <a:r>
              <a:rPr kumimoji="1" lang="zh-CN" altLang="en-US" sz="2200" b="1" dirty="0">
                <a:solidFill>
                  <a:srgbClr val="00B050"/>
                </a:solidFill>
                <a:latin typeface="仿宋_GB2312" pitchFamily="49" charset="-122"/>
                <a:ea typeface="仿宋_GB2312" pitchFamily="49" charset="-122"/>
              </a:rPr>
              <a:t>   ② 该</a:t>
            </a:r>
            <a:r>
              <a:rPr kumimoji="1" lang="zh-CN" altLang="en-US" sz="2200" b="1" dirty="0" smtClean="0">
                <a:solidFill>
                  <a:srgbClr val="00B050"/>
                </a:solidFill>
                <a:latin typeface="仿宋_GB2312" pitchFamily="49" charset="-122"/>
                <a:ea typeface="仿宋_GB2312" pitchFamily="49" charset="-122"/>
              </a:rPr>
              <a:t>子结点原来</a:t>
            </a:r>
            <a:r>
              <a:rPr kumimoji="1" lang="zh-CN" altLang="en-US" sz="2200" b="1" dirty="0">
                <a:solidFill>
                  <a:srgbClr val="00B050"/>
                </a:solidFill>
                <a:latin typeface="仿宋_GB2312" pitchFamily="49" charset="-122"/>
                <a:ea typeface="仿宋_GB2312" pitchFamily="49" charset="-122"/>
              </a:rPr>
              <a:t>被</a:t>
            </a:r>
            <a:r>
              <a:rPr kumimoji="1" lang="zh-CN" altLang="en-US" sz="2200" b="1" dirty="0" smtClean="0">
                <a:solidFill>
                  <a:srgbClr val="00B050"/>
                </a:solidFill>
                <a:latin typeface="仿宋_GB2312" pitchFamily="49" charset="-122"/>
                <a:ea typeface="仿宋_GB2312" pitchFamily="49" charset="-122"/>
              </a:rPr>
              <a:t>其他结点生成</a:t>
            </a:r>
            <a:r>
              <a:rPr kumimoji="1" lang="zh-CN" altLang="en-US" sz="2200" b="1" dirty="0">
                <a:solidFill>
                  <a:srgbClr val="00B050"/>
                </a:solidFill>
                <a:latin typeface="仿宋_GB2312" pitchFamily="49" charset="-122"/>
                <a:ea typeface="仿宋_GB2312" pitchFamily="49" charset="-122"/>
              </a:rPr>
              <a:t>过，但还没有被扩展，这一次又被</a:t>
            </a:r>
            <a:r>
              <a:rPr kumimoji="1" lang="en-US" altLang="zh-CN" sz="2200" b="1" dirty="0">
                <a:solidFill>
                  <a:srgbClr val="00B050"/>
                </a:solidFill>
                <a:latin typeface="仿宋_GB2312" pitchFamily="49" charset="-122"/>
                <a:ea typeface="仿宋_GB2312" pitchFamily="49" charset="-122"/>
              </a:rPr>
              <a:t>n</a:t>
            </a:r>
            <a:r>
              <a:rPr kumimoji="1" lang="zh-CN" altLang="en-US" sz="2200" b="1" dirty="0">
                <a:solidFill>
                  <a:srgbClr val="00B050"/>
                </a:solidFill>
                <a:latin typeface="仿宋_GB2312" pitchFamily="49" charset="-122"/>
                <a:ea typeface="仿宋_GB2312" pitchFamily="49" charset="-122"/>
              </a:rPr>
              <a:t>再次生成；</a:t>
            </a:r>
          </a:p>
          <a:p>
            <a:pPr>
              <a:lnSpc>
                <a:spcPct val="105000"/>
              </a:lnSpc>
              <a:spcBef>
                <a:spcPct val="15000"/>
              </a:spcBef>
            </a:pPr>
            <a:r>
              <a:rPr kumimoji="1" lang="zh-CN" altLang="en-US" sz="2200" b="1" dirty="0">
                <a:solidFill>
                  <a:srgbClr val="00B050"/>
                </a:solidFill>
                <a:latin typeface="仿宋_GB2312" pitchFamily="49" charset="-122"/>
                <a:ea typeface="仿宋_GB2312" pitchFamily="49" charset="-122"/>
              </a:rPr>
              <a:t>   ③ 该</a:t>
            </a:r>
            <a:r>
              <a:rPr kumimoji="1" lang="zh-CN" altLang="en-US" sz="2200" b="1" dirty="0" smtClean="0">
                <a:solidFill>
                  <a:srgbClr val="00B050"/>
                </a:solidFill>
                <a:latin typeface="仿宋_GB2312" pitchFamily="49" charset="-122"/>
                <a:ea typeface="仿宋_GB2312" pitchFamily="49" charset="-122"/>
              </a:rPr>
              <a:t>子结点原来</a:t>
            </a:r>
            <a:r>
              <a:rPr kumimoji="1" lang="zh-CN" altLang="en-US" sz="2200" b="1" dirty="0">
                <a:solidFill>
                  <a:srgbClr val="00B050"/>
                </a:solidFill>
                <a:latin typeface="仿宋_GB2312" pitchFamily="49" charset="-122"/>
                <a:ea typeface="仿宋_GB2312" pitchFamily="49" charset="-122"/>
              </a:rPr>
              <a:t>被</a:t>
            </a:r>
            <a:r>
              <a:rPr kumimoji="1" lang="zh-CN" altLang="en-US" sz="2200" b="1" dirty="0" smtClean="0">
                <a:solidFill>
                  <a:srgbClr val="00B050"/>
                </a:solidFill>
                <a:latin typeface="仿宋_GB2312" pitchFamily="49" charset="-122"/>
                <a:ea typeface="仿宋_GB2312" pitchFamily="49" charset="-122"/>
              </a:rPr>
              <a:t>其他结点生成</a:t>
            </a:r>
            <a:r>
              <a:rPr kumimoji="1" lang="zh-CN" altLang="en-US" sz="2200" b="1" dirty="0">
                <a:solidFill>
                  <a:srgbClr val="00B050"/>
                </a:solidFill>
                <a:latin typeface="仿宋_GB2312" pitchFamily="49" charset="-122"/>
                <a:ea typeface="仿宋_GB2312" pitchFamily="49" charset="-122"/>
              </a:rPr>
              <a:t>过，并且已经被扩展过，这一次又被</a:t>
            </a:r>
            <a:r>
              <a:rPr kumimoji="1" lang="en-US" altLang="zh-CN" sz="2200" b="1" dirty="0">
                <a:solidFill>
                  <a:srgbClr val="00B050"/>
                </a:solidFill>
                <a:latin typeface="仿宋_GB2312" pitchFamily="49" charset="-122"/>
                <a:ea typeface="仿宋_GB2312" pitchFamily="49" charset="-122"/>
              </a:rPr>
              <a:t>n</a:t>
            </a:r>
            <a:r>
              <a:rPr kumimoji="1" lang="zh-CN" altLang="en-US" sz="2200" b="1" dirty="0">
                <a:solidFill>
                  <a:srgbClr val="00B050"/>
                </a:solidFill>
                <a:latin typeface="仿宋_GB2312" pitchFamily="49" charset="-122"/>
                <a:ea typeface="仿宋_GB2312" pitchFamily="49" charset="-122"/>
              </a:rPr>
              <a:t>再次生成。</a:t>
            </a:r>
          </a:p>
          <a:p>
            <a:pPr>
              <a:lnSpc>
                <a:spcPct val="105000"/>
              </a:lnSpc>
              <a:spcBef>
                <a:spcPct val="15000"/>
              </a:spcBef>
            </a:pPr>
            <a:endParaRPr kumimoji="1" lang="en-US" altLang="zh-CN" sz="2200" b="1" dirty="0" smtClean="0">
              <a:latin typeface="幼圆" pitchFamily="49" charset="-122"/>
              <a:ea typeface="幼圆" pitchFamily="49" charset="-122"/>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Text Box 2"/>
          <p:cNvSpPr txBox="1">
            <a:spLocks noChangeArrowheads="1"/>
          </p:cNvSpPr>
          <p:nvPr/>
        </p:nvSpPr>
        <p:spPr bwMode="auto">
          <a:xfrm>
            <a:off x="179388" y="115888"/>
            <a:ext cx="87852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lang="zh-CN" altLang="zh-CN"/>
          </a:p>
        </p:txBody>
      </p:sp>
      <p:sp>
        <p:nvSpPr>
          <p:cNvPr id="47108" name="Rectangle 3"/>
          <p:cNvSpPr>
            <a:spLocks noChangeArrowheads="1"/>
          </p:cNvSpPr>
          <p:nvPr/>
        </p:nvSpPr>
        <p:spPr bwMode="auto">
          <a:xfrm>
            <a:off x="233240" y="690838"/>
            <a:ext cx="8712200" cy="4962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marL="342900" indent="-342900">
              <a:lnSpc>
                <a:spcPct val="150000"/>
              </a:lnSpc>
              <a:spcBef>
                <a:spcPts val="1200"/>
              </a:spcBef>
              <a:buFont typeface="Arial" pitchFamily="34" charset="0"/>
              <a:buChar char="•"/>
            </a:pPr>
            <a:r>
              <a:rPr kumimoji="1" lang="zh-CN" altLang="en-US" sz="2300" b="1" dirty="0" smtClean="0">
                <a:latin typeface="幼圆" pitchFamily="49" charset="-122"/>
                <a:ea typeface="幼圆" pitchFamily="49" charset="-122"/>
              </a:rPr>
              <a:t>在</a:t>
            </a:r>
            <a:r>
              <a:rPr kumimoji="1" lang="zh-CN" altLang="en-US" sz="2300" b="1" dirty="0">
                <a:latin typeface="幼圆" pitchFamily="49" charset="-122"/>
                <a:ea typeface="幼圆" pitchFamily="49" charset="-122"/>
              </a:rPr>
              <a:t>第</a:t>
            </a:r>
            <a:r>
              <a:rPr kumimoji="1" lang="en-US" altLang="zh-CN" sz="2300" b="1" dirty="0">
                <a:latin typeface="幼圆" pitchFamily="49" charset="-122"/>
                <a:ea typeface="幼圆" pitchFamily="49" charset="-122"/>
              </a:rPr>
              <a:t>(6)</a:t>
            </a:r>
            <a:r>
              <a:rPr kumimoji="1" lang="zh-CN" altLang="en-US" sz="2300" b="1" dirty="0">
                <a:latin typeface="幼圆" pitchFamily="49" charset="-122"/>
                <a:ea typeface="幼圆" pitchFamily="49" charset="-122"/>
              </a:rPr>
              <a:t>步针对</a:t>
            </a:r>
            <a:r>
              <a:rPr kumimoji="1" lang="en-US" altLang="zh-CN" sz="2300" b="1" dirty="0">
                <a:latin typeface="幼圆" pitchFamily="49" charset="-122"/>
                <a:ea typeface="幼圆" pitchFamily="49" charset="-122"/>
              </a:rPr>
              <a:t>M</a:t>
            </a:r>
            <a:r>
              <a:rPr kumimoji="1" lang="zh-CN" altLang="en-US" sz="2300" b="1" dirty="0" smtClean="0">
                <a:latin typeface="幼圆" pitchFamily="49" charset="-122"/>
                <a:ea typeface="幼圆" pitchFamily="49" charset="-122"/>
              </a:rPr>
              <a:t>中子结点的</a:t>
            </a:r>
            <a:r>
              <a:rPr kumimoji="1" lang="zh-CN" altLang="en-US" sz="2300" b="1" dirty="0">
                <a:latin typeface="幼圆" pitchFamily="49" charset="-122"/>
                <a:ea typeface="幼圆" pitchFamily="49" charset="-122"/>
              </a:rPr>
              <a:t>不同情况进行处理时</a:t>
            </a:r>
            <a:r>
              <a:rPr kumimoji="1" lang="zh-CN" altLang="en-US" sz="2300" b="1" dirty="0" smtClean="0">
                <a:latin typeface="幼圆" pitchFamily="49" charset="-122"/>
                <a:ea typeface="幼圆" pitchFamily="49" charset="-122"/>
              </a:rPr>
              <a:t>，</a:t>
            </a:r>
            <a:endParaRPr kumimoji="1" lang="en-US" altLang="zh-CN" sz="2300" b="1" dirty="0" smtClean="0">
              <a:latin typeface="幼圆" pitchFamily="49" charset="-122"/>
              <a:ea typeface="幼圆" pitchFamily="49" charset="-122"/>
            </a:endParaRPr>
          </a:p>
          <a:p>
            <a:pPr marL="800100" lvl="1" indent="-342900">
              <a:lnSpc>
                <a:spcPct val="150000"/>
              </a:lnSpc>
              <a:spcBef>
                <a:spcPts val="1200"/>
              </a:spcBef>
              <a:buFont typeface="Wingdings" pitchFamily="2" charset="2"/>
              <a:buChar char="ü"/>
            </a:pPr>
            <a:r>
              <a:rPr kumimoji="1" lang="zh-CN" altLang="en-US" sz="2100" b="1" dirty="0" smtClean="0">
                <a:latin typeface="幼圆" pitchFamily="49" charset="-122"/>
                <a:ea typeface="幼圆" pitchFamily="49" charset="-122"/>
              </a:rPr>
              <a:t>如果</a:t>
            </a:r>
            <a:r>
              <a:rPr kumimoji="1" lang="zh-CN" altLang="en-US" sz="2100" b="1" dirty="0">
                <a:latin typeface="幼圆" pitchFamily="49" charset="-122"/>
                <a:ea typeface="幼圆" pitchFamily="49" charset="-122"/>
              </a:rPr>
              <a:t>发生当第②种情况</a:t>
            </a:r>
            <a:r>
              <a:rPr kumimoji="1" lang="zh-CN" altLang="en-US" sz="2100" b="1" dirty="0" smtClean="0">
                <a:latin typeface="幼圆" pitchFamily="49" charset="-122"/>
                <a:ea typeface="幼圆" pitchFamily="49" charset="-122"/>
              </a:rPr>
              <a:t>，一般</a:t>
            </a:r>
            <a:r>
              <a:rPr kumimoji="1" lang="zh-CN" altLang="en-US" sz="2100" b="1" dirty="0">
                <a:latin typeface="幼圆" pitchFamily="49" charset="-122"/>
                <a:ea typeface="幼圆" pitchFamily="49" charset="-122"/>
              </a:rPr>
              <a:t>是</a:t>
            </a:r>
            <a:r>
              <a:rPr kumimoji="1" lang="zh-CN" altLang="en-US" sz="2100" b="1" dirty="0">
                <a:solidFill>
                  <a:srgbClr val="FF3300"/>
                </a:solidFill>
                <a:latin typeface="幼圆" pitchFamily="49" charset="-122"/>
                <a:ea typeface="幼圆" pitchFamily="49" charset="-122"/>
              </a:rPr>
              <a:t>由</a:t>
            </a:r>
            <a:r>
              <a:rPr kumimoji="1" lang="zh-CN" altLang="en-US" sz="2100" b="1" dirty="0" smtClean="0">
                <a:solidFill>
                  <a:srgbClr val="FF3300"/>
                </a:solidFill>
                <a:latin typeface="幼圆" pitchFamily="49" charset="-122"/>
                <a:ea typeface="幼圆" pitchFamily="49" charset="-122"/>
              </a:rPr>
              <a:t>原始结点到该结点路径</a:t>
            </a:r>
            <a:r>
              <a:rPr kumimoji="1" lang="zh-CN" altLang="en-US" sz="2100" b="1" dirty="0">
                <a:solidFill>
                  <a:srgbClr val="FF3300"/>
                </a:solidFill>
                <a:latin typeface="幼圆" pitchFamily="49" charset="-122"/>
                <a:ea typeface="幼圆" pitchFamily="49" charset="-122"/>
              </a:rPr>
              <a:t>上所付出的代价</a:t>
            </a:r>
            <a:r>
              <a:rPr kumimoji="1" lang="zh-CN" altLang="en-US" sz="2100" b="1" dirty="0">
                <a:latin typeface="幼圆" pitchFamily="49" charset="-122"/>
                <a:ea typeface="幼圆" pitchFamily="49" charset="-122"/>
              </a:rPr>
              <a:t>来决定的，哪一条路经付出的代价小，相应</a:t>
            </a:r>
            <a:r>
              <a:rPr kumimoji="1" lang="zh-CN" altLang="en-US" sz="2100" b="1" dirty="0" smtClean="0">
                <a:latin typeface="幼圆" pitchFamily="49" charset="-122"/>
                <a:ea typeface="幼圆" pitchFamily="49" charset="-122"/>
              </a:rPr>
              <a:t>的结点就</a:t>
            </a:r>
            <a:r>
              <a:rPr kumimoji="1" lang="zh-CN" altLang="en-US" sz="2100" b="1" dirty="0">
                <a:latin typeface="幼圆" pitchFamily="49" charset="-122"/>
                <a:ea typeface="幼圆" pitchFamily="49" charset="-122"/>
              </a:rPr>
              <a:t>作为它的</a:t>
            </a:r>
            <a:r>
              <a:rPr kumimoji="1" lang="zh-CN" altLang="en-US" sz="2100" b="1" dirty="0" smtClean="0">
                <a:latin typeface="幼圆" pitchFamily="49" charset="-122"/>
                <a:ea typeface="幼圆" pitchFamily="49" charset="-122"/>
              </a:rPr>
              <a:t>父结点。</a:t>
            </a:r>
            <a:endParaRPr kumimoji="1" lang="en-US" altLang="zh-CN" sz="2100" b="1" dirty="0" smtClean="0">
              <a:latin typeface="幼圆" pitchFamily="49" charset="-122"/>
              <a:ea typeface="幼圆" pitchFamily="49" charset="-122"/>
            </a:endParaRPr>
          </a:p>
          <a:p>
            <a:pPr lvl="2">
              <a:lnSpc>
                <a:spcPct val="150000"/>
              </a:lnSpc>
              <a:spcBef>
                <a:spcPts val="1200"/>
              </a:spcBef>
            </a:pPr>
            <a:r>
              <a:rPr kumimoji="1" lang="zh-CN" altLang="en-US" sz="2100" b="1" dirty="0" smtClean="0">
                <a:solidFill>
                  <a:srgbClr val="3333FF"/>
                </a:solidFill>
                <a:latin typeface="幼圆" pitchFamily="49" charset="-122"/>
                <a:ea typeface="幼圆" pitchFamily="49" charset="-122"/>
              </a:rPr>
              <a:t>所谓</a:t>
            </a:r>
            <a:r>
              <a:rPr kumimoji="1" lang="zh-CN" altLang="en-US" sz="2100" b="1" dirty="0">
                <a:solidFill>
                  <a:srgbClr val="3333FF"/>
                </a:solidFill>
                <a:latin typeface="幼圆" pitchFamily="49" charset="-122"/>
                <a:ea typeface="幼圆" pitchFamily="49" charset="-122"/>
              </a:rPr>
              <a:t>由</a:t>
            </a:r>
            <a:r>
              <a:rPr kumimoji="1" lang="zh-CN" altLang="en-US" sz="2100" b="1" dirty="0" smtClean="0">
                <a:solidFill>
                  <a:srgbClr val="3333FF"/>
                </a:solidFill>
                <a:latin typeface="幼圆" pitchFamily="49" charset="-122"/>
                <a:ea typeface="幼圆" pitchFamily="49" charset="-122"/>
              </a:rPr>
              <a:t>原始结点到该结点路径</a:t>
            </a:r>
            <a:r>
              <a:rPr kumimoji="1" lang="zh-CN" altLang="en-US" sz="2100" b="1" dirty="0">
                <a:solidFill>
                  <a:srgbClr val="3333FF"/>
                </a:solidFill>
                <a:latin typeface="幼圆" pitchFamily="49" charset="-122"/>
                <a:ea typeface="幼圆" pitchFamily="49" charset="-122"/>
              </a:rPr>
              <a:t>上的代价是指这条路经上的所有有向边的代价之和。 </a:t>
            </a:r>
          </a:p>
          <a:p>
            <a:pPr marL="800100" lvl="1" indent="-342900">
              <a:lnSpc>
                <a:spcPct val="150000"/>
              </a:lnSpc>
              <a:spcBef>
                <a:spcPts val="1200"/>
              </a:spcBef>
              <a:buFont typeface="Wingdings" pitchFamily="2" charset="2"/>
              <a:buChar char="ü"/>
            </a:pPr>
            <a:r>
              <a:rPr kumimoji="1" lang="zh-CN" altLang="en-US" sz="2100" b="1" dirty="0" smtClean="0">
                <a:latin typeface="幼圆" pitchFamily="49" charset="-122"/>
                <a:ea typeface="幼圆" pitchFamily="49" charset="-122"/>
              </a:rPr>
              <a:t>如果</a:t>
            </a:r>
            <a:r>
              <a:rPr kumimoji="1" lang="zh-CN" altLang="en-US" sz="2100" b="1" dirty="0">
                <a:latin typeface="幼圆" pitchFamily="49" charset="-122"/>
                <a:ea typeface="幼圆" pitchFamily="49" charset="-122"/>
              </a:rPr>
              <a:t>发生第③种情况，除了需要确定该</a:t>
            </a:r>
            <a:r>
              <a:rPr kumimoji="1" lang="zh-CN" altLang="en-US" sz="2100" b="1" dirty="0" smtClean="0">
                <a:latin typeface="幼圆" pitchFamily="49" charset="-122"/>
                <a:ea typeface="幼圆" pitchFamily="49" charset="-122"/>
              </a:rPr>
              <a:t>子结点指向父结点的</a:t>
            </a:r>
            <a:r>
              <a:rPr kumimoji="1" lang="zh-CN" altLang="en-US" sz="2100" b="1" dirty="0">
                <a:latin typeface="幼圆" pitchFamily="49" charset="-122"/>
                <a:ea typeface="幼圆" pitchFamily="49" charset="-122"/>
              </a:rPr>
              <a:t>指针外，还需要确定其</a:t>
            </a:r>
            <a:r>
              <a:rPr kumimoji="1" lang="zh-CN" altLang="en-US" sz="2100" b="1" dirty="0" smtClean="0">
                <a:latin typeface="幼圆" pitchFamily="49" charset="-122"/>
                <a:ea typeface="幼圆" pitchFamily="49" charset="-122"/>
              </a:rPr>
              <a:t>后继结点指向父结点的</a:t>
            </a:r>
            <a:r>
              <a:rPr kumimoji="1" lang="zh-CN" altLang="en-US" sz="2100" b="1" dirty="0">
                <a:latin typeface="幼圆" pitchFamily="49" charset="-122"/>
                <a:ea typeface="幼圆" pitchFamily="49" charset="-122"/>
              </a:rPr>
              <a:t>指针。其</a:t>
            </a:r>
            <a:r>
              <a:rPr kumimoji="1" lang="zh-CN" altLang="en-US" sz="2100" b="1" dirty="0">
                <a:solidFill>
                  <a:srgbClr val="FF0000"/>
                </a:solidFill>
                <a:latin typeface="幼圆" pitchFamily="49" charset="-122"/>
                <a:ea typeface="幼圆" pitchFamily="49" charset="-122"/>
              </a:rPr>
              <a:t>依据也是由</a:t>
            </a:r>
            <a:r>
              <a:rPr kumimoji="1" lang="zh-CN" altLang="en-US" sz="2100" b="1" dirty="0" smtClean="0">
                <a:solidFill>
                  <a:srgbClr val="FF0000"/>
                </a:solidFill>
                <a:latin typeface="幼圆" pitchFamily="49" charset="-122"/>
                <a:ea typeface="幼圆" pitchFamily="49" charset="-122"/>
              </a:rPr>
              <a:t>原始结点到该结点的</a:t>
            </a:r>
            <a:r>
              <a:rPr kumimoji="1" lang="zh-CN" altLang="en-US" sz="2100" b="1" dirty="0">
                <a:solidFill>
                  <a:srgbClr val="FF0000"/>
                </a:solidFill>
                <a:latin typeface="幼圆" pitchFamily="49" charset="-122"/>
                <a:ea typeface="幼圆" pitchFamily="49" charset="-122"/>
              </a:rPr>
              <a:t>路径上的代价</a:t>
            </a:r>
            <a:r>
              <a:rPr kumimoji="1" lang="zh-CN" altLang="en-US" sz="2100" b="1" dirty="0" smtClean="0">
                <a:latin typeface="幼圆" pitchFamily="49" charset="-122"/>
                <a:ea typeface="幼圆" pitchFamily="49" charset="-122"/>
              </a:rPr>
              <a:t>。</a:t>
            </a:r>
            <a:endParaRPr kumimoji="1" lang="zh-CN" altLang="en-US" sz="2100" b="1" dirty="0">
              <a:latin typeface="幼圆" pitchFamily="49" charset="-122"/>
              <a:ea typeface="幼圆" pitchFamily="49" charset="-122"/>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Text Box 2"/>
          <p:cNvSpPr txBox="1">
            <a:spLocks noChangeArrowheads="1"/>
          </p:cNvSpPr>
          <p:nvPr/>
        </p:nvSpPr>
        <p:spPr bwMode="auto">
          <a:xfrm>
            <a:off x="179388" y="115888"/>
            <a:ext cx="87852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lang="zh-CN" altLang="zh-CN"/>
          </a:p>
        </p:txBody>
      </p:sp>
      <p:sp>
        <p:nvSpPr>
          <p:cNvPr id="47108" name="Rectangle 3"/>
          <p:cNvSpPr>
            <a:spLocks noChangeArrowheads="1"/>
          </p:cNvSpPr>
          <p:nvPr/>
        </p:nvSpPr>
        <p:spPr bwMode="auto">
          <a:xfrm>
            <a:off x="215900" y="1181260"/>
            <a:ext cx="8712200" cy="44319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marL="342900" indent="-342900">
              <a:lnSpc>
                <a:spcPct val="150000"/>
              </a:lnSpc>
              <a:spcBef>
                <a:spcPts val="1800"/>
              </a:spcBef>
              <a:buFont typeface="Arial" pitchFamily="34" charset="0"/>
              <a:buChar char="•"/>
            </a:pPr>
            <a:r>
              <a:rPr kumimoji="1" lang="zh-CN" altLang="en-US" sz="2100" b="1" dirty="0" smtClean="0">
                <a:latin typeface="幼圆" pitchFamily="49" charset="-122"/>
                <a:ea typeface="幼圆" pitchFamily="49" charset="-122"/>
              </a:rPr>
              <a:t>在</a:t>
            </a:r>
            <a:r>
              <a:rPr kumimoji="1" lang="zh-CN" altLang="en-US" sz="2100" b="1" dirty="0">
                <a:latin typeface="幼圆" pitchFamily="49" charset="-122"/>
                <a:ea typeface="幼圆" pitchFamily="49" charset="-122"/>
              </a:rPr>
              <a:t>搜索图中，除</a:t>
            </a:r>
            <a:r>
              <a:rPr kumimoji="1" lang="zh-CN" altLang="en-US" sz="2100" b="1" dirty="0" smtClean="0">
                <a:latin typeface="幼圆" pitchFamily="49" charset="-122"/>
                <a:ea typeface="幼圆" pitchFamily="49" charset="-122"/>
              </a:rPr>
              <a:t>初始结点外</a:t>
            </a:r>
            <a:r>
              <a:rPr kumimoji="1" lang="zh-CN" altLang="en-US" sz="2100" b="1" dirty="0">
                <a:latin typeface="幼圆" pitchFamily="49" charset="-122"/>
                <a:ea typeface="幼圆" pitchFamily="49" charset="-122"/>
              </a:rPr>
              <a:t>，</a:t>
            </a:r>
            <a:r>
              <a:rPr kumimoji="1" lang="zh-CN" altLang="en-US" sz="2100" b="1" dirty="0">
                <a:solidFill>
                  <a:srgbClr val="FF3300"/>
                </a:solidFill>
                <a:latin typeface="幼圆" pitchFamily="49" charset="-122"/>
                <a:ea typeface="幼圆" pitchFamily="49" charset="-122"/>
              </a:rPr>
              <a:t>任意一</a:t>
            </a:r>
            <a:r>
              <a:rPr kumimoji="1" lang="zh-CN" altLang="en-US" sz="2100" b="1" dirty="0" smtClean="0">
                <a:solidFill>
                  <a:srgbClr val="FF3300"/>
                </a:solidFill>
                <a:latin typeface="幼圆" pitchFamily="49" charset="-122"/>
                <a:ea typeface="幼圆" pitchFamily="49" charset="-122"/>
              </a:rPr>
              <a:t>个结点都</a:t>
            </a:r>
            <a:r>
              <a:rPr kumimoji="1" lang="zh-CN" altLang="en-US" sz="2100" b="1" dirty="0">
                <a:solidFill>
                  <a:srgbClr val="FF3300"/>
                </a:solidFill>
                <a:latin typeface="幼圆" pitchFamily="49" charset="-122"/>
                <a:ea typeface="幼圆" pitchFamily="49" charset="-122"/>
              </a:rPr>
              <a:t>含有且只含有一个指向其</a:t>
            </a:r>
            <a:r>
              <a:rPr kumimoji="1" lang="zh-CN" altLang="en-US" sz="2100" b="1" dirty="0" smtClean="0">
                <a:solidFill>
                  <a:srgbClr val="FF3300"/>
                </a:solidFill>
                <a:latin typeface="幼圆" pitchFamily="49" charset="-122"/>
                <a:ea typeface="幼圆" pitchFamily="49" charset="-122"/>
              </a:rPr>
              <a:t>父结点的</a:t>
            </a:r>
            <a:r>
              <a:rPr kumimoji="1" lang="zh-CN" altLang="en-US" sz="2100" b="1" dirty="0">
                <a:solidFill>
                  <a:srgbClr val="FF3300"/>
                </a:solidFill>
                <a:latin typeface="幼圆" pitchFamily="49" charset="-122"/>
                <a:ea typeface="幼圆" pitchFamily="49" charset="-122"/>
              </a:rPr>
              <a:t>指针</a:t>
            </a:r>
            <a:r>
              <a:rPr kumimoji="1" lang="zh-CN" altLang="en-US" sz="2100" b="1" dirty="0" smtClean="0">
                <a:latin typeface="幼圆" pitchFamily="49" charset="-122"/>
                <a:ea typeface="幼圆" pitchFamily="49" charset="-122"/>
              </a:rPr>
              <a:t>。由所有结点及其</a:t>
            </a:r>
            <a:r>
              <a:rPr kumimoji="1" lang="zh-CN" altLang="en-US" sz="2100" b="1" dirty="0">
                <a:latin typeface="幼圆" pitchFamily="49" charset="-122"/>
                <a:ea typeface="幼圆" pitchFamily="49" charset="-122"/>
              </a:rPr>
              <a:t>指向</a:t>
            </a:r>
            <a:r>
              <a:rPr kumimoji="1" lang="zh-CN" altLang="en-US" sz="2100" b="1" dirty="0" smtClean="0">
                <a:latin typeface="幼圆" pitchFamily="49" charset="-122"/>
                <a:ea typeface="幼圆" pitchFamily="49" charset="-122"/>
              </a:rPr>
              <a:t>父结点的</a:t>
            </a:r>
            <a:r>
              <a:rPr kumimoji="1" lang="zh-CN" altLang="en-US" sz="2100" b="1" dirty="0">
                <a:latin typeface="幼圆" pitchFamily="49" charset="-122"/>
                <a:ea typeface="幼圆" pitchFamily="49" charset="-122"/>
              </a:rPr>
              <a:t>指针所构成的集合是一棵树，称为</a:t>
            </a:r>
            <a:r>
              <a:rPr kumimoji="1" lang="zh-CN" altLang="en-US" sz="2100" b="1" dirty="0">
                <a:solidFill>
                  <a:srgbClr val="FF3300"/>
                </a:solidFill>
                <a:latin typeface="幼圆" pitchFamily="49" charset="-122"/>
                <a:ea typeface="幼圆" pitchFamily="49" charset="-122"/>
              </a:rPr>
              <a:t>搜索树</a:t>
            </a:r>
            <a:r>
              <a:rPr kumimoji="1" lang="zh-CN" altLang="en-US" sz="2100" b="1" dirty="0">
                <a:latin typeface="幼圆" pitchFamily="49" charset="-122"/>
                <a:ea typeface="幼圆" pitchFamily="49" charset="-122"/>
              </a:rPr>
              <a:t>。</a:t>
            </a:r>
          </a:p>
          <a:p>
            <a:pPr marL="342900" indent="-342900">
              <a:lnSpc>
                <a:spcPct val="150000"/>
              </a:lnSpc>
              <a:spcBef>
                <a:spcPts val="1800"/>
              </a:spcBef>
              <a:buFont typeface="Arial" pitchFamily="34" charset="0"/>
              <a:buChar char="•"/>
            </a:pPr>
            <a:r>
              <a:rPr kumimoji="1" lang="zh-CN" altLang="en-US" sz="2100" b="1" dirty="0" smtClean="0">
                <a:latin typeface="幼圆" pitchFamily="49" charset="-122"/>
                <a:ea typeface="幼圆" pitchFamily="49" charset="-122"/>
              </a:rPr>
              <a:t>在</a:t>
            </a:r>
            <a:r>
              <a:rPr kumimoji="1" lang="zh-CN" altLang="en-US" sz="2100" b="1" dirty="0">
                <a:latin typeface="幼圆" pitchFamily="49" charset="-122"/>
                <a:ea typeface="幼圆" pitchFamily="49" charset="-122"/>
              </a:rPr>
              <a:t>搜索过程的第</a:t>
            </a:r>
            <a:r>
              <a:rPr kumimoji="1" lang="en-US" altLang="zh-CN" sz="2100" b="1" dirty="0">
                <a:latin typeface="幼圆" pitchFamily="49" charset="-122"/>
                <a:ea typeface="幼圆" pitchFamily="49" charset="-122"/>
              </a:rPr>
              <a:t>(4)</a:t>
            </a:r>
            <a:r>
              <a:rPr kumimoji="1" lang="zh-CN" altLang="en-US" sz="2100" b="1" dirty="0">
                <a:latin typeface="幼圆" pitchFamily="49" charset="-122"/>
                <a:ea typeface="幼圆" pitchFamily="49" charset="-122"/>
              </a:rPr>
              <a:t>步，一旦某个被考察</a:t>
            </a:r>
            <a:r>
              <a:rPr kumimoji="1" lang="zh-CN" altLang="en-US" sz="2100" b="1" dirty="0" smtClean="0">
                <a:latin typeface="幼圆" pitchFamily="49" charset="-122"/>
                <a:ea typeface="幼圆" pitchFamily="49" charset="-122"/>
              </a:rPr>
              <a:t>的结点是目标结点，</a:t>
            </a:r>
            <a:r>
              <a:rPr kumimoji="1" lang="zh-CN" altLang="en-US" sz="2100" b="1" dirty="0">
                <a:latin typeface="幼圆" pitchFamily="49" charset="-122"/>
                <a:ea typeface="幼圆" pitchFamily="49" charset="-122"/>
              </a:rPr>
              <a:t>则搜索过程成功结束。由</a:t>
            </a:r>
            <a:r>
              <a:rPr kumimoji="1" lang="zh-CN" altLang="en-US" sz="2100" b="1" dirty="0" smtClean="0">
                <a:latin typeface="幼圆" pitchFamily="49" charset="-122"/>
                <a:ea typeface="幼圆" pitchFamily="49" charset="-122"/>
              </a:rPr>
              <a:t>初始结点到目标结点路径</a:t>
            </a:r>
            <a:r>
              <a:rPr kumimoji="1" lang="zh-CN" altLang="en-US" sz="2100" b="1" dirty="0">
                <a:latin typeface="幼圆" pitchFamily="49" charset="-122"/>
                <a:ea typeface="幼圆" pitchFamily="49" charset="-122"/>
              </a:rPr>
              <a:t>上的所有操作就构成了该问题的解，而路径由第</a:t>
            </a:r>
            <a:r>
              <a:rPr kumimoji="1" lang="en-US" altLang="zh-CN" sz="2100" b="1" dirty="0">
                <a:latin typeface="幼圆" pitchFamily="49" charset="-122"/>
                <a:ea typeface="幼圆" pitchFamily="49" charset="-122"/>
              </a:rPr>
              <a:t>(6)</a:t>
            </a:r>
            <a:r>
              <a:rPr kumimoji="1" lang="zh-CN" altLang="en-US" sz="2100" b="1" dirty="0">
                <a:latin typeface="幼圆" pitchFamily="49" charset="-122"/>
                <a:ea typeface="幼圆" pitchFamily="49" charset="-122"/>
              </a:rPr>
              <a:t>步所形成的指向</a:t>
            </a:r>
            <a:r>
              <a:rPr kumimoji="1" lang="zh-CN" altLang="en-US" sz="2100" b="1" dirty="0" smtClean="0">
                <a:latin typeface="幼圆" pitchFamily="49" charset="-122"/>
                <a:ea typeface="幼圆" pitchFamily="49" charset="-122"/>
              </a:rPr>
              <a:t>父结点的</a:t>
            </a:r>
            <a:r>
              <a:rPr kumimoji="1" lang="zh-CN" altLang="en-US" sz="2100" b="1" dirty="0">
                <a:latin typeface="幼圆" pitchFamily="49" charset="-122"/>
                <a:ea typeface="幼圆" pitchFamily="49" charset="-122"/>
              </a:rPr>
              <a:t>指针来确定。</a:t>
            </a:r>
          </a:p>
          <a:p>
            <a:pPr marL="342900" indent="-342900">
              <a:lnSpc>
                <a:spcPct val="150000"/>
              </a:lnSpc>
              <a:spcBef>
                <a:spcPts val="1800"/>
              </a:spcBef>
              <a:buFont typeface="Arial" pitchFamily="34" charset="0"/>
              <a:buChar char="•"/>
            </a:pPr>
            <a:r>
              <a:rPr kumimoji="1" lang="zh-CN" altLang="en-US" sz="2100" b="1" dirty="0" smtClean="0">
                <a:latin typeface="幼圆" pitchFamily="49" charset="-122"/>
                <a:ea typeface="幼圆" pitchFamily="49" charset="-122"/>
              </a:rPr>
              <a:t>如果</a:t>
            </a:r>
            <a:r>
              <a:rPr kumimoji="1" lang="zh-CN" altLang="en-US" sz="2100" b="1" dirty="0">
                <a:latin typeface="幼圆" pitchFamily="49" charset="-122"/>
                <a:ea typeface="幼圆" pitchFamily="49" charset="-122"/>
              </a:rPr>
              <a:t>搜索过程终止在第</a:t>
            </a:r>
            <a:r>
              <a:rPr kumimoji="1" lang="en-US" altLang="zh-CN" sz="2100" b="1" dirty="0">
                <a:latin typeface="幼圆" pitchFamily="49" charset="-122"/>
                <a:ea typeface="幼圆" pitchFamily="49" charset="-122"/>
              </a:rPr>
              <a:t>(2)</a:t>
            </a:r>
            <a:r>
              <a:rPr kumimoji="1" lang="zh-CN" altLang="en-US" sz="2100" b="1" dirty="0">
                <a:latin typeface="幼圆" pitchFamily="49" charset="-122"/>
                <a:ea typeface="幼圆" pitchFamily="49" charset="-122"/>
              </a:rPr>
              <a:t>步，即没有达到目标，且</a:t>
            </a:r>
            <a:r>
              <a:rPr kumimoji="1" lang="en-US" altLang="zh-CN" sz="2100" b="1" dirty="0">
                <a:latin typeface="幼圆" pitchFamily="49" charset="-122"/>
                <a:ea typeface="幼圆" pitchFamily="49" charset="-122"/>
              </a:rPr>
              <a:t>Open</a:t>
            </a:r>
            <a:r>
              <a:rPr kumimoji="1" lang="zh-CN" altLang="en-US" sz="2100" b="1" dirty="0">
                <a:latin typeface="幼圆" pitchFamily="49" charset="-122"/>
                <a:ea typeface="幼圆" pitchFamily="49" charset="-122"/>
              </a:rPr>
              <a:t>表中已无可供扩展</a:t>
            </a:r>
            <a:r>
              <a:rPr kumimoji="1" lang="zh-CN" altLang="en-US" sz="2100" b="1" dirty="0" smtClean="0">
                <a:latin typeface="幼圆" pitchFamily="49" charset="-122"/>
                <a:ea typeface="幼圆" pitchFamily="49" charset="-122"/>
              </a:rPr>
              <a:t>的结点，</a:t>
            </a:r>
            <a:r>
              <a:rPr kumimoji="1" lang="zh-CN" altLang="en-US" sz="2100" b="1" dirty="0">
                <a:latin typeface="幼圆" pitchFamily="49" charset="-122"/>
                <a:ea typeface="幼圆" pitchFamily="49" charset="-122"/>
              </a:rPr>
              <a:t>则失败结束。</a:t>
            </a:r>
            <a:r>
              <a:rPr kumimoji="1" lang="zh-CN" altLang="en-US" sz="2000" dirty="0">
                <a:latin typeface="幼圆" pitchFamily="49" charset="-122"/>
                <a:ea typeface="幼圆" pitchFamily="49" charset="-122"/>
              </a:rPr>
              <a:t> </a:t>
            </a:r>
          </a:p>
        </p:txBody>
      </p:sp>
    </p:spTree>
    <p:extLst>
      <p:ext uri="{BB962C8B-B14F-4D97-AF65-F5344CB8AC3E}">
        <p14:creationId xmlns:p14="http://schemas.microsoft.com/office/powerpoint/2010/main" val="822812238"/>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状态空间搜索的分割特性</a:t>
            </a:r>
            <a:endParaRPr kumimoji="1" lang="zh-CN" altLang="en-US" dirty="0"/>
          </a:p>
        </p:txBody>
      </p:sp>
      <p:sp>
        <p:nvSpPr>
          <p:cNvPr id="3" name="内容占位符 2"/>
          <p:cNvSpPr>
            <a:spLocks noGrp="1"/>
          </p:cNvSpPr>
          <p:nvPr>
            <p:ph idx="1"/>
          </p:nvPr>
        </p:nvSpPr>
        <p:spPr>
          <a:xfrm>
            <a:off x="457200" y="1600201"/>
            <a:ext cx="8229600" cy="1360748"/>
          </a:xfrm>
        </p:spPr>
        <p:txBody>
          <a:bodyPr/>
          <a:lstStyle/>
          <a:p>
            <a:r>
              <a:rPr kumimoji="1" lang="zh-CN" altLang="en-US" dirty="0" smtClean="0">
                <a:solidFill>
                  <a:srgbClr val="3333FF"/>
                </a:solidFill>
              </a:rPr>
              <a:t>从初始状态走向未搜索的状态必然经过已生成但未扩展的状态，即：</a:t>
            </a:r>
            <a:r>
              <a:rPr kumimoji="1" lang="en-US" altLang="zh-CN" dirty="0" smtClean="0">
                <a:solidFill>
                  <a:srgbClr val="3333FF"/>
                </a:solidFill>
              </a:rPr>
              <a:t>Closed</a:t>
            </a:r>
            <a:r>
              <a:rPr kumimoji="1" lang="zh-CN" altLang="en-US" dirty="0" smtClean="0">
                <a:solidFill>
                  <a:srgbClr val="3333FF"/>
                </a:solidFill>
              </a:rPr>
              <a:t>表中的状态与未扩展的状态被</a:t>
            </a:r>
            <a:r>
              <a:rPr kumimoji="1" lang="en-US" altLang="zh-CN" dirty="0" smtClean="0">
                <a:solidFill>
                  <a:srgbClr val="3333FF"/>
                </a:solidFill>
              </a:rPr>
              <a:t>Open</a:t>
            </a:r>
            <a:r>
              <a:rPr kumimoji="1" lang="zh-CN" altLang="en-US" dirty="0" smtClean="0">
                <a:solidFill>
                  <a:srgbClr val="3333FF"/>
                </a:solidFill>
              </a:rPr>
              <a:t>表中的状态所分割。</a:t>
            </a:r>
            <a:endParaRPr kumimoji="1" lang="zh-CN" altLang="en-US" dirty="0">
              <a:solidFill>
                <a:srgbClr val="3333FF"/>
              </a:solidFill>
            </a:endParaRPr>
          </a:p>
        </p:txBody>
      </p:sp>
      <p:pic>
        <p:nvPicPr>
          <p:cNvPr id="7" name="图片 6"/>
          <p:cNvPicPr>
            <a:picLocks noChangeAspect="1"/>
          </p:cNvPicPr>
          <p:nvPr/>
        </p:nvPicPr>
        <p:blipFill>
          <a:blip r:embed="rId3"/>
          <a:stretch>
            <a:fillRect/>
          </a:stretch>
        </p:blipFill>
        <p:spPr>
          <a:xfrm>
            <a:off x="179512" y="3501008"/>
            <a:ext cx="8784468" cy="2919693"/>
          </a:xfrm>
          <a:prstGeom prst="rect">
            <a:avLst/>
          </a:prstGeom>
        </p:spPr>
      </p:pic>
    </p:spTree>
    <p:extLst>
      <p:ext uri="{BB962C8B-B14F-4D97-AF65-F5344CB8AC3E}">
        <p14:creationId xmlns:p14="http://schemas.microsoft.com/office/powerpoint/2010/main" val="1342551939"/>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 Box 9"/>
          <p:cNvSpPr txBox="1">
            <a:spLocks noChangeArrowheads="1"/>
          </p:cNvSpPr>
          <p:nvPr/>
        </p:nvSpPr>
        <p:spPr bwMode="auto">
          <a:xfrm>
            <a:off x="323850" y="5305425"/>
            <a:ext cx="8229600" cy="45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ndParaRPr>
          </a:p>
        </p:txBody>
      </p:sp>
      <p:sp>
        <p:nvSpPr>
          <p:cNvPr id="9220" name="Text Box 11"/>
          <p:cNvSpPr txBox="1">
            <a:spLocks noChangeArrowheads="1"/>
          </p:cNvSpPr>
          <p:nvPr/>
        </p:nvSpPr>
        <p:spPr bwMode="auto">
          <a:xfrm>
            <a:off x="1943100" y="260350"/>
            <a:ext cx="518477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spcBef>
                <a:spcPct val="50000"/>
              </a:spcBef>
            </a:pPr>
            <a:r>
              <a:rPr lang="zh-CN" altLang="en-US" sz="4400" b="1" dirty="0">
                <a:solidFill>
                  <a:schemeClr val="accent2"/>
                </a:solidFill>
                <a:latin typeface="方正姚体" pitchFamily="2" charset="-122"/>
                <a:ea typeface="方正姚体" pitchFamily="2" charset="-122"/>
              </a:rPr>
              <a:t>搜索</a:t>
            </a:r>
            <a:r>
              <a:rPr lang="zh-CN" altLang="en-US" sz="4400" b="1" dirty="0" smtClean="0">
                <a:solidFill>
                  <a:schemeClr val="accent2"/>
                </a:solidFill>
                <a:latin typeface="方正姚体" pitchFamily="2" charset="-122"/>
                <a:ea typeface="方正姚体" pitchFamily="2" charset="-122"/>
              </a:rPr>
              <a:t>的</a:t>
            </a:r>
            <a:r>
              <a:rPr lang="zh-CN" altLang="en-US" sz="4400" b="1" dirty="0">
                <a:solidFill>
                  <a:schemeClr val="accent2"/>
                </a:solidFill>
                <a:latin typeface="方正姚体" pitchFamily="2" charset="-122"/>
                <a:ea typeface="方正姚体" pitchFamily="2" charset="-122"/>
              </a:rPr>
              <a:t>类型</a:t>
            </a:r>
          </a:p>
        </p:txBody>
      </p:sp>
      <p:sp>
        <p:nvSpPr>
          <p:cNvPr id="9222" name="Text Box 13"/>
          <p:cNvSpPr txBox="1">
            <a:spLocks noChangeArrowheads="1"/>
          </p:cNvSpPr>
          <p:nvPr/>
        </p:nvSpPr>
        <p:spPr bwMode="auto">
          <a:xfrm>
            <a:off x="196849" y="1376772"/>
            <a:ext cx="8677275" cy="4816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342900" indent="-342900" eaLnBrk="1" hangingPunct="1">
              <a:lnSpc>
                <a:spcPct val="150000"/>
              </a:lnSpc>
              <a:spcBef>
                <a:spcPts val="600"/>
              </a:spcBef>
              <a:buFont typeface="Arial" pitchFamily="34" charset="0"/>
              <a:buChar char="•"/>
            </a:pPr>
            <a:r>
              <a:rPr kumimoji="1" lang="zh-CN" altLang="en-US" sz="2400" b="1" dirty="0" smtClean="0">
                <a:solidFill>
                  <a:srgbClr val="0000CC"/>
                </a:solidFill>
                <a:latin typeface="幼圆" pitchFamily="49" charset="-122"/>
                <a:ea typeface="幼圆" pitchFamily="49" charset="-122"/>
              </a:rPr>
              <a:t>按</a:t>
            </a:r>
            <a:r>
              <a:rPr kumimoji="1" lang="zh-CN" altLang="en-US" sz="2400" b="1" dirty="0">
                <a:solidFill>
                  <a:srgbClr val="0000CC"/>
                </a:solidFill>
                <a:latin typeface="幼圆" pitchFamily="49" charset="-122"/>
                <a:ea typeface="幼圆" pitchFamily="49" charset="-122"/>
              </a:rPr>
              <a:t>是否使用启发式信息：</a:t>
            </a:r>
          </a:p>
          <a:p>
            <a:pPr marL="1085850" lvl="1" indent="-342900" eaLnBrk="1" hangingPunct="1">
              <a:lnSpc>
                <a:spcPct val="150000"/>
              </a:lnSpc>
              <a:spcBef>
                <a:spcPts val="600"/>
              </a:spcBef>
              <a:buFont typeface="Arial" pitchFamily="34" charset="0"/>
              <a:buChar char="•"/>
            </a:pPr>
            <a:r>
              <a:rPr kumimoji="1" lang="zh-CN" altLang="en-US" sz="2000" b="1" dirty="0" smtClean="0">
                <a:solidFill>
                  <a:srgbClr val="C00000"/>
                </a:solidFill>
                <a:latin typeface="仿宋_GB2312" pitchFamily="49" charset="-122"/>
                <a:ea typeface="仿宋_GB2312" pitchFamily="49" charset="-122"/>
              </a:rPr>
              <a:t>盲目搜索</a:t>
            </a:r>
            <a:r>
              <a:rPr kumimoji="1" lang="zh-CN" altLang="en-US" sz="2000" b="1" dirty="0">
                <a:solidFill>
                  <a:srgbClr val="C00000"/>
                </a:solidFill>
                <a:latin typeface="仿宋_GB2312" pitchFamily="49" charset="-122"/>
                <a:ea typeface="仿宋_GB2312" pitchFamily="49" charset="-122"/>
              </a:rPr>
              <a:t>：</a:t>
            </a:r>
            <a:r>
              <a:rPr kumimoji="1" lang="zh-CN" altLang="en-US" sz="2000" b="1" dirty="0">
                <a:latin typeface="仿宋_GB2312" pitchFamily="49" charset="-122"/>
                <a:ea typeface="仿宋_GB2312" pitchFamily="49" charset="-122"/>
              </a:rPr>
              <a:t>按预定的控制策略进行搜索，在搜索过程中获得的</a:t>
            </a:r>
            <a:r>
              <a:rPr kumimoji="1" lang="zh-CN" altLang="en-US" sz="2000" b="1" dirty="0">
                <a:solidFill>
                  <a:srgbClr val="7030A0"/>
                </a:solidFill>
                <a:latin typeface="仿宋_GB2312" pitchFamily="49" charset="-122"/>
                <a:ea typeface="仿宋_GB2312" pitchFamily="49" charset="-122"/>
              </a:rPr>
              <a:t>中间信息并不改变控制策略</a:t>
            </a:r>
            <a:r>
              <a:rPr kumimoji="1" lang="zh-CN" altLang="en-US" sz="2000" b="1" dirty="0">
                <a:latin typeface="仿宋_GB2312" pitchFamily="49" charset="-122"/>
                <a:ea typeface="仿宋_GB2312" pitchFamily="49" charset="-122"/>
              </a:rPr>
              <a:t>。 </a:t>
            </a:r>
          </a:p>
          <a:p>
            <a:pPr marL="1085850" lvl="1" indent="-342900" eaLnBrk="1" hangingPunct="1">
              <a:lnSpc>
                <a:spcPct val="150000"/>
              </a:lnSpc>
              <a:spcBef>
                <a:spcPts val="600"/>
              </a:spcBef>
              <a:buFont typeface="Arial" pitchFamily="34" charset="0"/>
              <a:buChar char="•"/>
            </a:pPr>
            <a:r>
              <a:rPr kumimoji="1" lang="zh-CN" altLang="en-US" sz="2000" b="1" dirty="0" smtClean="0">
                <a:solidFill>
                  <a:srgbClr val="C00000"/>
                </a:solidFill>
                <a:latin typeface="仿宋_GB2312" pitchFamily="49" charset="-122"/>
                <a:ea typeface="仿宋_GB2312" pitchFamily="49" charset="-122"/>
              </a:rPr>
              <a:t>启发式搜索</a:t>
            </a:r>
            <a:r>
              <a:rPr kumimoji="1" lang="zh-CN" altLang="en-US" sz="2000" b="1" dirty="0">
                <a:latin typeface="仿宋_GB2312" pitchFamily="49" charset="-122"/>
                <a:ea typeface="仿宋_GB2312" pitchFamily="49" charset="-122"/>
              </a:rPr>
              <a:t>：在搜索中</a:t>
            </a:r>
            <a:r>
              <a:rPr kumimoji="1" lang="zh-CN" altLang="en-US" sz="2000" b="1" dirty="0">
                <a:solidFill>
                  <a:srgbClr val="7030A0"/>
                </a:solidFill>
                <a:latin typeface="仿宋_GB2312" pitchFamily="49" charset="-122"/>
                <a:ea typeface="仿宋_GB2312" pitchFamily="49" charset="-122"/>
              </a:rPr>
              <a:t>加入了与问题有关的启发性信息，用于指导搜索朝着最有希望的方向前进</a:t>
            </a:r>
            <a:r>
              <a:rPr kumimoji="1" lang="zh-CN" altLang="en-US" sz="2000" b="1" dirty="0">
                <a:latin typeface="仿宋_GB2312" pitchFamily="49" charset="-122"/>
                <a:ea typeface="仿宋_GB2312" pitchFamily="49" charset="-122"/>
              </a:rPr>
              <a:t>，加速问题的求解过程并找到最优解。 </a:t>
            </a:r>
            <a:endParaRPr kumimoji="1" lang="en-US" altLang="zh-CN" sz="2000" b="1" dirty="0" smtClean="0">
              <a:latin typeface="仿宋_GB2312" pitchFamily="49" charset="-122"/>
              <a:ea typeface="仿宋_GB2312" pitchFamily="49" charset="-122"/>
            </a:endParaRPr>
          </a:p>
          <a:p>
            <a:pPr marL="342900" indent="-342900" eaLnBrk="1" hangingPunct="1">
              <a:lnSpc>
                <a:spcPct val="150000"/>
              </a:lnSpc>
              <a:spcBef>
                <a:spcPts val="600"/>
              </a:spcBef>
              <a:buFont typeface="Arial" pitchFamily="34" charset="0"/>
              <a:buChar char="•"/>
            </a:pPr>
            <a:r>
              <a:rPr kumimoji="1" lang="zh-CN" altLang="en-US" sz="2400" b="1" dirty="0" smtClean="0">
                <a:solidFill>
                  <a:srgbClr val="0000CC"/>
                </a:solidFill>
                <a:latin typeface="幼圆" pitchFamily="49" charset="-122"/>
                <a:ea typeface="幼圆" pitchFamily="49" charset="-122"/>
              </a:rPr>
              <a:t>按</a:t>
            </a:r>
            <a:r>
              <a:rPr kumimoji="1" lang="zh-CN" altLang="en-US" sz="2400" b="1" dirty="0">
                <a:solidFill>
                  <a:srgbClr val="0000CC"/>
                </a:solidFill>
                <a:latin typeface="幼圆" pitchFamily="49" charset="-122"/>
                <a:ea typeface="幼圆" pitchFamily="49" charset="-122"/>
              </a:rPr>
              <a:t>问题的表示方式：</a:t>
            </a:r>
          </a:p>
          <a:p>
            <a:pPr marL="1085850" lvl="1" indent="-342900" eaLnBrk="1" hangingPunct="1">
              <a:lnSpc>
                <a:spcPct val="150000"/>
              </a:lnSpc>
              <a:spcBef>
                <a:spcPts val="600"/>
              </a:spcBef>
              <a:buFont typeface="Arial" pitchFamily="34" charset="0"/>
              <a:buChar char="•"/>
            </a:pPr>
            <a:r>
              <a:rPr kumimoji="1" lang="zh-CN" altLang="en-US" sz="2000" b="1" dirty="0" smtClean="0">
                <a:solidFill>
                  <a:srgbClr val="C00000"/>
                </a:solidFill>
                <a:latin typeface="仿宋_GB2312" pitchFamily="49" charset="-122"/>
                <a:ea typeface="仿宋_GB2312" pitchFamily="49" charset="-122"/>
              </a:rPr>
              <a:t>状态空间</a:t>
            </a:r>
            <a:r>
              <a:rPr kumimoji="1" lang="zh-CN" altLang="en-US" sz="2000" b="1" dirty="0">
                <a:solidFill>
                  <a:srgbClr val="C00000"/>
                </a:solidFill>
                <a:latin typeface="仿宋_GB2312" pitchFamily="49" charset="-122"/>
                <a:ea typeface="仿宋_GB2312" pitchFamily="49" charset="-122"/>
              </a:rPr>
              <a:t>搜索：</a:t>
            </a:r>
            <a:r>
              <a:rPr kumimoji="1" lang="zh-CN" altLang="en-US" sz="2000" b="1" dirty="0">
                <a:latin typeface="仿宋_GB2312" pitchFamily="49" charset="-122"/>
                <a:ea typeface="仿宋_GB2312" pitchFamily="49" charset="-122"/>
              </a:rPr>
              <a:t>用状态空间法来求解问题所进行的搜索 </a:t>
            </a:r>
          </a:p>
          <a:p>
            <a:pPr marL="1085850" lvl="1" indent="-342900" eaLnBrk="1" hangingPunct="1">
              <a:lnSpc>
                <a:spcPct val="150000"/>
              </a:lnSpc>
              <a:spcBef>
                <a:spcPts val="600"/>
              </a:spcBef>
              <a:buFont typeface="Arial" pitchFamily="34" charset="0"/>
              <a:buChar char="•"/>
            </a:pPr>
            <a:r>
              <a:rPr kumimoji="1" lang="zh-CN" altLang="en-US" sz="2000" b="1" dirty="0" smtClean="0">
                <a:solidFill>
                  <a:srgbClr val="C00000"/>
                </a:solidFill>
                <a:latin typeface="仿宋_GB2312" pitchFamily="49" charset="-122"/>
                <a:ea typeface="仿宋_GB2312" pitchFamily="49" charset="-122"/>
              </a:rPr>
              <a:t>与</a:t>
            </a:r>
            <a:r>
              <a:rPr kumimoji="1" lang="zh-CN" altLang="en-US" sz="2000" b="1" dirty="0">
                <a:solidFill>
                  <a:srgbClr val="C00000"/>
                </a:solidFill>
                <a:latin typeface="仿宋_GB2312" pitchFamily="49" charset="-122"/>
                <a:ea typeface="仿宋_GB2312" pitchFamily="49" charset="-122"/>
              </a:rPr>
              <a:t>或树搜索</a:t>
            </a:r>
            <a:r>
              <a:rPr kumimoji="1" lang="zh-CN" altLang="en-US" sz="2000" b="1" dirty="0">
                <a:latin typeface="仿宋_GB2312" pitchFamily="49" charset="-122"/>
                <a:ea typeface="仿宋_GB2312" pitchFamily="49" charset="-122"/>
              </a:rPr>
              <a:t>：用问题归约法来求解问题时所进行的搜索 </a:t>
            </a:r>
          </a:p>
        </p:txBody>
      </p:sp>
    </p:spTree>
    <p:extLst>
      <p:ext uri="{BB962C8B-B14F-4D97-AF65-F5344CB8AC3E}">
        <p14:creationId xmlns:p14="http://schemas.microsoft.com/office/powerpoint/2010/main" val="563675205"/>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Text Box 4"/>
          <p:cNvSpPr txBox="1">
            <a:spLocks noChangeArrowheads="1"/>
          </p:cNvSpPr>
          <p:nvPr/>
        </p:nvSpPr>
        <p:spPr bwMode="ltGray">
          <a:xfrm>
            <a:off x="1943100" y="304800"/>
            <a:ext cx="52578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spcBef>
                <a:spcPct val="50000"/>
              </a:spcBef>
              <a:buClr>
                <a:srgbClr val="B2B2B2"/>
              </a:buClr>
              <a:buSzPct val="75000"/>
              <a:buFont typeface="Wingdings" pitchFamily="2" charset="2"/>
              <a:buNone/>
            </a:pPr>
            <a:r>
              <a:rPr lang="zh-CN" altLang="en-US" sz="4000" b="1" dirty="0">
                <a:solidFill>
                  <a:schemeClr val="accent2"/>
                </a:solidFill>
                <a:latin typeface="方正姚体" pitchFamily="2" charset="-122"/>
                <a:ea typeface="方正姚体" pitchFamily="2" charset="-122"/>
              </a:rPr>
              <a:t>度量搜索方法的性能</a:t>
            </a:r>
          </a:p>
        </p:txBody>
      </p:sp>
      <p:sp>
        <p:nvSpPr>
          <p:cNvPr id="291845" name="Text Box 5"/>
          <p:cNvSpPr txBox="1">
            <a:spLocks noChangeArrowheads="1"/>
          </p:cNvSpPr>
          <p:nvPr/>
        </p:nvSpPr>
        <p:spPr bwMode="ltGray">
          <a:xfrm>
            <a:off x="0" y="1447800"/>
            <a:ext cx="8458200" cy="4367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457200" indent="-457200">
              <a:spcBef>
                <a:spcPct val="50000"/>
              </a:spcBef>
              <a:buClr>
                <a:srgbClr val="B2B2B2"/>
              </a:buClr>
              <a:buSzPct val="75000"/>
              <a:buFont typeface="Arial" pitchFamily="34" charset="0"/>
              <a:buChar char="•"/>
            </a:pPr>
            <a:r>
              <a:rPr lang="zh-CN" altLang="en-US" sz="2800" b="1" dirty="0">
                <a:latin typeface="幼圆" pitchFamily="49" charset="-122"/>
                <a:ea typeface="幼圆" pitchFamily="49" charset="-122"/>
              </a:rPr>
              <a:t>完备性</a:t>
            </a:r>
          </a:p>
          <a:p>
            <a:pPr marL="457200" indent="-457200">
              <a:spcBef>
                <a:spcPct val="50000"/>
              </a:spcBef>
              <a:buClr>
                <a:srgbClr val="B2B2B2"/>
              </a:buClr>
              <a:buSzPct val="75000"/>
              <a:buFont typeface="Arial" pitchFamily="34" charset="0"/>
              <a:buChar char="•"/>
            </a:pPr>
            <a:endParaRPr lang="zh-CN" altLang="en-US" sz="2800" b="1" dirty="0">
              <a:latin typeface="幼圆" pitchFamily="49" charset="-122"/>
              <a:ea typeface="幼圆" pitchFamily="49" charset="-122"/>
            </a:endParaRPr>
          </a:p>
          <a:p>
            <a:pPr marL="457200" indent="-457200">
              <a:spcBef>
                <a:spcPct val="50000"/>
              </a:spcBef>
              <a:buClr>
                <a:srgbClr val="B2B2B2"/>
              </a:buClr>
              <a:buSzPct val="75000"/>
              <a:buFont typeface="Arial" pitchFamily="34" charset="0"/>
              <a:buChar char="•"/>
            </a:pPr>
            <a:r>
              <a:rPr lang="zh-CN" altLang="en-US" sz="2800" b="1" dirty="0">
                <a:latin typeface="幼圆" pitchFamily="49" charset="-122"/>
                <a:ea typeface="幼圆" pitchFamily="49" charset="-122"/>
              </a:rPr>
              <a:t>最优性</a:t>
            </a:r>
          </a:p>
          <a:p>
            <a:pPr marL="457200" indent="-457200">
              <a:spcBef>
                <a:spcPct val="50000"/>
              </a:spcBef>
              <a:buClr>
                <a:srgbClr val="B2B2B2"/>
              </a:buClr>
              <a:buSzPct val="75000"/>
              <a:buFont typeface="Arial" pitchFamily="34" charset="0"/>
              <a:buChar char="•"/>
            </a:pPr>
            <a:endParaRPr lang="zh-CN" altLang="en-US" sz="2800" b="1" dirty="0">
              <a:latin typeface="幼圆" pitchFamily="49" charset="-122"/>
              <a:ea typeface="幼圆" pitchFamily="49" charset="-122"/>
            </a:endParaRPr>
          </a:p>
          <a:p>
            <a:pPr marL="457200" indent="-457200">
              <a:spcBef>
                <a:spcPct val="50000"/>
              </a:spcBef>
              <a:buClr>
                <a:srgbClr val="B2B2B2"/>
              </a:buClr>
              <a:buSzPct val="75000"/>
              <a:buFont typeface="Arial" pitchFamily="34" charset="0"/>
              <a:buChar char="•"/>
            </a:pPr>
            <a:r>
              <a:rPr lang="zh-CN" altLang="en-US" sz="2800" b="1" dirty="0">
                <a:latin typeface="幼圆" pitchFamily="49" charset="-122"/>
                <a:ea typeface="幼圆" pitchFamily="49" charset="-122"/>
              </a:rPr>
              <a:t>时间复杂度</a:t>
            </a:r>
          </a:p>
          <a:p>
            <a:pPr marL="457200" indent="-457200">
              <a:spcBef>
                <a:spcPct val="50000"/>
              </a:spcBef>
              <a:buClr>
                <a:srgbClr val="B2B2B2"/>
              </a:buClr>
              <a:buSzPct val="75000"/>
              <a:buFont typeface="Arial" pitchFamily="34" charset="0"/>
              <a:buChar char="•"/>
            </a:pPr>
            <a:endParaRPr lang="zh-CN" altLang="en-US" sz="2800" b="1" dirty="0">
              <a:latin typeface="幼圆" pitchFamily="49" charset="-122"/>
              <a:ea typeface="幼圆" pitchFamily="49" charset="-122"/>
            </a:endParaRPr>
          </a:p>
          <a:p>
            <a:pPr marL="457200" indent="-457200">
              <a:spcBef>
                <a:spcPct val="50000"/>
              </a:spcBef>
              <a:buClr>
                <a:srgbClr val="B2B2B2"/>
              </a:buClr>
              <a:buSzPct val="75000"/>
              <a:buFont typeface="Arial" pitchFamily="34" charset="0"/>
              <a:buChar char="•"/>
            </a:pPr>
            <a:r>
              <a:rPr lang="zh-CN" altLang="en-US" sz="2800" b="1" dirty="0">
                <a:latin typeface="幼圆" pitchFamily="49" charset="-122"/>
                <a:ea typeface="幼圆" pitchFamily="49" charset="-122"/>
              </a:rPr>
              <a:t>空间复杂度</a:t>
            </a:r>
          </a:p>
        </p:txBody>
      </p:sp>
      <p:grpSp>
        <p:nvGrpSpPr>
          <p:cNvPr id="2" name="Group 6"/>
          <p:cNvGrpSpPr>
            <a:grpSpLocks/>
          </p:cNvGrpSpPr>
          <p:nvPr/>
        </p:nvGrpSpPr>
        <p:grpSpPr bwMode="auto">
          <a:xfrm>
            <a:off x="2095349" y="1447800"/>
            <a:ext cx="7201052" cy="457200"/>
            <a:chOff x="1453" y="864"/>
            <a:chExt cx="4307" cy="288"/>
          </a:xfrm>
        </p:grpSpPr>
        <p:sp>
          <p:nvSpPr>
            <p:cNvPr id="48143" name="AutoShape 7"/>
            <p:cNvSpPr>
              <a:spLocks noChangeArrowheads="1"/>
            </p:cNvSpPr>
            <p:nvPr/>
          </p:nvSpPr>
          <p:spPr bwMode="ltGray">
            <a:xfrm>
              <a:off x="1453" y="912"/>
              <a:ext cx="547" cy="240"/>
            </a:xfrm>
            <a:prstGeom prst="leftArrow">
              <a:avLst>
                <a:gd name="adj1" fmla="val 50000"/>
                <a:gd name="adj2" fmla="val 95000"/>
              </a:avLst>
            </a:prstGeom>
            <a:noFill/>
            <a:ln w="31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lgn="ctr" eaLnBrk="0" hangingPunct="0">
                <a:spcBef>
                  <a:spcPct val="50000"/>
                </a:spcBef>
                <a:buClr>
                  <a:srgbClr val="B2B2B2"/>
                </a:buClr>
                <a:buSzPct val="75000"/>
                <a:buFont typeface="Wingdings" pitchFamily="2" charset="2"/>
                <a:buNone/>
              </a:pPr>
              <a:endParaRPr lang="zh-CN" altLang="zh-CN" b="1">
                <a:latin typeface="幼圆" pitchFamily="49" charset="-122"/>
                <a:ea typeface="幼圆" pitchFamily="49" charset="-122"/>
              </a:endParaRPr>
            </a:p>
          </p:txBody>
        </p:sp>
        <p:sp>
          <p:nvSpPr>
            <p:cNvPr id="48144" name="Text Box 8"/>
            <p:cNvSpPr txBox="1">
              <a:spLocks noChangeArrowheads="1"/>
            </p:cNvSpPr>
            <p:nvPr/>
          </p:nvSpPr>
          <p:spPr bwMode="ltGray">
            <a:xfrm>
              <a:off x="2160" y="864"/>
              <a:ext cx="3600"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spcBef>
                  <a:spcPct val="50000"/>
                </a:spcBef>
                <a:buClr>
                  <a:srgbClr val="B2B2B2"/>
                </a:buClr>
                <a:buSzPct val="75000"/>
                <a:buFont typeface="Wingdings" pitchFamily="2" charset="2"/>
                <a:buNone/>
              </a:pPr>
              <a:r>
                <a:rPr lang="zh-CN" altLang="en-US" sz="2000" b="1">
                  <a:latin typeface="幼圆" pitchFamily="49" charset="-122"/>
                  <a:ea typeface="幼圆" pitchFamily="49" charset="-122"/>
                </a:rPr>
                <a:t>当问题有解时，这个算法是否能够保证找到一个解</a:t>
              </a:r>
            </a:p>
          </p:txBody>
        </p:sp>
      </p:grpSp>
      <p:grpSp>
        <p:nvGrpSpPr>
          <p:cNvPr id="3" name="Group 9"/>
          <p:cNvGrpSpPr>
            <a:grpSpLocks/>
          </p:cNvGrpSpPr>
          <p:nvPr/>
        </p:nvGrpSpPr>
        <p:grpSpPr bwMode="auto">
          <a:xfrm>
            <a:off x="2095095" y="2743200"/>
            <a:ext cx="7048905" cy="457200"/>
            <a:chOff x="1544" y="864"/>
            <a:chExt cx="4216" cy="288"/>
          </a:xfrm>
        </p:grpSpPr>
        <p:sp>
          <p:nvSpPr>
            <p:cNvPr id="48141" name="AutoShape 10"/>
            <p:cNvSpPr>
              <a:spLocks noChangeArrowheads="1"/>
            </p:cNvSpPr>
            <p:nvPr/>
          </p:nvSpPr>
          <p:spPr bwMode="ltGray">
            <a:xfrm>
              <a:off x="1544" y="912"/>
              <a:ext cx="616" cy="240"/>
            </a:xfrm>
            <a:prstGeom prst="leftArrow">
              <a:avLst>
                <a:gd name="adj1" fmla="val 50000"/>
                <a:gd name="adj2" fmla="val 95000"/>
              </a:avLst>
            </a:prstGeom>
            <a:noFill/>
            <a:ln w="31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lgn="ctr" eaLnBrk="0" hangingPunct="0">
                <a:spcBef>
                  <a:spcPct val="50000"/>
                </a:spcBef>
                <a:buClr>
                  <a:srgbClr val="B2B2B2"/>
                </a:buClr>
                <a:buSzPct val="75000"/>
                <a:buFont typeface="Wingdings" pitchFamily="2" charset="2"/>
                <a:buNone/>
              </a:pPr>
              <a:endParaRPr lang="zh-CN" altLang="zh-CN" b="1">
                <a:latin typeface="幼圆" pitchFamily="49" charset="-122"/>
                <a:ea typeface="幼圆" pitchFamily="49" charset="-122"/>
              </a:endParaRPr>
            </a:p>
          </p:txBody>
        </p:sp>
        <p:sp>
          <p:nvSpPr>
            <p:cNvPr id="48142" name="Text Box 11"/>
            <p:cNvSpPr txBox="1">
              <a:spLocks noChangeArrowheads="1"/>
            </p:cNvSpPr>
            <p:nvPr/>
          </p:nvSpPr>
          <p:spPr bwMode="ltGray">
            <a:xfrm>
              <a:off x="2160" y="864"/>
              <a:ext cx="3600"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spcBef>
                  <a:spcPct val="50000"/>
                </a:spcBef>
                <a:buClr>
                  <a:srgbClr val="B2B2B2"/>
                </a:buClr>
                <a:buSzPct val="75000"/>
                <a:buFont typeface="Wingdings" pitchFamily="2" charset="2"/>
                <a:buNone/>
              </a:pPr>
              <a:r>
                <a:rPr lang="zh-CN" altLang="en-US" sz="2000" b="1">
                  <a:latin typeface="幼圆" pitchFamily="49" charset="-122"/>
                  <a:ea typeface="幼圆" pitchFamily="49" charset="-122"/>
                </a:rPr>
                <a:t>这个搜索策略是否能够找到最优解</a:t>
              </a:r>
            </a:p>
          </p:txBody>
        </p:sp>
      </p:grpSp>
      <p:grpSp>
        <p:nvGrpSpPr>
          <p:cNvPr id="4" name="Group 12"/>
          <p:cNvGrpSpPr>
            <a:grpSpLocks/>
          </p:cNvGrpSpPr>
          <p:nvPr/>
        </p:nvGrpSpPr>
        <p:grpSpPr bwMode="auto">
          <a:xfrm>
            <a:off x="2710623" y="4016375"/>
            <a:ext cx="7152566" cy="457200"/>
            <a:chOff x="1482" y="864"/>
            <a:chExt cx="4278" cy="288"/>
          </a:xfrm>
        </p:grpSpPr>
        <p:sp>
          <p:nvSpPr>
            <p:cNvPr id="48139" name="AutoShape 13"/>
            <p:cNvSpPr>
              <a:spLocks noChangeArrowheads="1"/>
            </p:cNvSpPr>
            <p:nvPr/>
          </p:nvSpPr>
          <p:spPr bwMode="ltGray">
            <a:xfrm>
              <a:off x="1482" y="912"/>
              <a:ext cx="678" cy="240"/>
            </a:xfrm>
            <a:prstGeom prst="leftArrow">
              <a:avLst>
                <a:gd name="adj1" fmla="val 50000"/>
                <a:gd name="adj2" fmla="val 95000"/>
              </a:avLst>
            </a:prstGeom>
            <a:noFill/>
            <a:ln w="31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lgn="ctr" eaLnBrk="0" hangingPunct="0">
                <a:spcBef>
                  <a:spcPct val="50000"/>
                </a:spcBef>
                <a:buClr>
                  <a:srgbClr val="B2B2B2"/>
                </a:buClr>
                <a:buSzPct val="75000"/>
                <a:buFont typeface="Wingdings" pitchFamily="2" charset="2"/>
                <a:buNone/>
              </a:pPr>
              <a:endParaRPr lang="zh-CN" altLang="zh-CN" b="1">
                <a:latin typeface="幼圆" pitchFamily="49" charset="-122"/>
                <a:ea typeface="幼圆" pitchFamily="49" charset="-122"/>
              </a:endParaRPr>
            </a:p>
          </p:txBody>
        </p:sp>
        <p:sp>
          <p:nvSpPr>
            <p:cNvPr id="48140" name="Text Box 14"/>
            <p:cNvSpPr txBox="1">
              <a:spLocks noChangeArrowheads="1"/>
            </p:cNvSpPr>
            <p:nvPr/>
          </p:nvSpPr>
          <p:spPr bwMode="ltGray">
            <a:xfrm>
              <a:off x="2160" y="864"/>
              <a:ext cx="3600"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spcBef>
                  <a:spcPct val="50000"/>
                </a:spcBef>
                <a:buClr>
                  <a:srgbClr val="B2B2B2"/>
                </a:buClr>
                <a:buSzPct val="75000"/>
                <a:buFont typeface="Wingdings" pitchFamily="2" charset="2"/>
                <a:buNone/>
              </a:pPr>
              <a:r>
                <a:rPr lang="zh-CN" altLang="en-US" sz="2000" b="1" dirty="0">
                  <a:latin typeface="幼圆" pitchFamily="49" charset="-122"/>
                  <a:ea typeface="幼圆" pitchFamily="49" charset="-122"/>
                </a:rPr>
                <a:t>找到一个解需要花费多长时间</a:t>
              </a:r>
            </a:p>
          </p:txBody>
        </p:sp>
      </p:grpSp>
      <p:grpSp>
        <p:nvGrpSpPr>
          <p:cNvPr id="5" name="Group 15"/>
          <p:cNvGrpSpPr>
            <a:grpSpLocks/>
          </p:cNvGrpSpPr>
          <p:nvPr/>
        </p:nvGrpSpPr>
        <p:grpSpPr bwMode="auto">
          <a:xfrm>
            <a:off x="2843719" y="5334000"/>
            <a:ext cx="7062281" cy="457200"/>
            <a:chOff x="1536" y="864"/>
            <a:chExt cx="4224" cy="288"/>
          </a:xfrm>
        </p:grpSpPr>
        <p:sp>
          <p:nvSpPr>
            <p:cNvPr id="48137" name="AutoShape 16"/>
            <p:cNvSpPr>
              <a:spLocks noChangeArrowheads="1"/>
            </p:cNvSpPr>
            <p:nvPr/>
          </p:nvSpPr>
          <p:spPr bwMode="ltGray">
            <a:xfrm>
              <a:off x="1536" y="912"/>
              <a:ext cx="624" cy="240"/>
            </a:xfrm>
            <a:prstGeom prst="leftArrow">
              <a:avLst>
                <a:gd name="adj1" fmla="val 50000"/>
                <a:gd name="adj2" fmla="val 95000"/>
              </a:avLst>
            </a:prstGeom>
            <a:noFill/>
            <a:ln w="31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lgn="ctr" eaLnBrk="0" hangingPunct="0">
                <a:spcBef>
                  <a:spcPct val="50000"/>
                </a:spcBef>
                <a:buClr>
                  <a:srgbClr val="B2B2B2"/>
                </a:buClr>
                <a:buSzPct val="75000"/>
                <a:buFont typeface="Wingdings" pitchFamily="2" charset="2"/>
                <a:buNone/>
              </a:pPr>
              <a:endParaRPr lang="zh-CN" altLang="zh-CN" b="1">
                <a:latin typeface="幼圆" pitchFamily="49" charset="-122"/>
                <a:ea typeface="幼圆" pitchFamily="49" charset="-122"/>
              </a:endParaRPr>
            </a:p>
          </p:txBody>
        </p:sp>
        <p:sp>
          <p:nvSpPr>
            <p:cNvPr id="48138" name="Text Box 17"/>
            <p:cNvSpPr txBox="1">
              <a:spLocks noChangeArrowheads="1"/>
            </p:cNvSpPr>
            <p:nvPr/>
          </p:nvSpPr>
          <p:spPr bwMode="ltGray">
            <a:xfrm>
              <a:off x="2160" y="864"/>
              <a:ext cx="3600"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spcBef>
                  <a:spcPct val="50000"/>
                </a:spcBef>
                <a:buClr>
                  <a:srgbClr val="B2B2B2"/>
                </a:buClr>
                <a:buSzPct val="75000"/>
                <a:buFont typeface="Wingdings" pitchFamily="2" charset="2"/>
                <a:buNone/>
              </a:pPr>
              <a:r>
                <a:rPr lang="zh-CN" altLang="en-US" sz="2000" b="1">
                  <a:latin typeface="幼圆" pitchFamily="49" charset="-122"/>
                  <a:ea typeface="幼圆" pitchFamily="49" charset="-122"/>
                </a:rPr>
                <a:t>在执行搜索的过程中需要多少内存</a:t>
              </a:r>
            </a:p>
          </p:txBody>
        </p:sp>
      </p:gr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9184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3"/>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499"/>
                                          </p:stCondLst>
                                        </p:cTn>
                                        <p:tgtEl>
                                          <p:spTgt spid="4"/>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499"/>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1845" grpId="0" autoUpdateAnimBg="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Text Box 7"/>
          <p:cNvSpPr txBox="1">
            <a:spLocks noChangeArrowheads="1"/>
          </p:cNvSpPr>
          <p:nvPr/>
        </p:nvSpPr>
        <p:spPr bwMode="auto">
          <a:xfrm>
            <a:off x="215900" y="1376363"/>
            <a:ext cx="8712200" cy="50355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20000"/>
              </a:spcBef>
            </a:pPr>
            <a:r>
              <a:rPr kumimoji="1" lang="zh-CN" altLang="en-US" sz="2200" b="1" dirty="0">
                <a:solidFill>
                  <a:srgbClr val="A50021"/>
                </a:solidFill>
                <a:latin typeface="幼圆" pitchFamily="49" charset="-122"/>
                <a:ea typeface="幼圆" pitchFamily="49" charset="-122"/>
              </a:rPr>
              <a:t>基本思想</a:t>
            </a:r>
            <a:r>
              <a:rPr kumimoji="1" lang="zh-CN" altLang="en-US" sz="2200" b="1" dirty="0">
                <a:solidFill>
                  <a:srgbClr val="0000CC"/>
                </a:solidFill>
                <a:latin typeface="幼圆" pitchFamily="49" charset="-122"/>
                <a:ea typeface="幼圆" pitchFamily="49" charset="-122"/>
              </a:rPr>
              <a:t>  </a:t>
            </a:r>
          </a:p>
          <a:p>
            <a:pPr eaLnBrk="1" hangingPunct="1">
              <a:spcBef>
                <a:spcPct val="20000"/>
              </a:spcBef>
            </a:pPr>
            <a:r>
              <a:rPr kumimoji="1" lang="zh-CN" altLang="en-US" sz="2200" b="1" dirty="0">
                <a:solidFill>
                  <a:srgbClr val="0000CC"/>
                </a:solidFill>
                <a:latin typeface="幼圆" pitchFamily="49" charset="-122"/>
                <a:ea typeface="幼圆" pitchFamily="49" charset="-122"/>
              </a:rPr>
              <a:t>   从</a:t>
            </a:r>
            <a:r>
              <a:rPr kumimoji="1" lang="zh-CN" altLang="en-US" sz="2200" b="1" dirty="0" smtClean="0">
                <a:solidFill>
                  <a:srgbClr val="0000CC"/>
                </a:solidFill>
                <a:latin typeface="幼圆" pitchFamily="49" charset="-122"/>
                <a:ea typeface="幼圆" pitchFamily="49" charset="-122"/>
              </a:rPr>
              <a:t>初始结点</a:t>
            </a:r>
            <a:r>
              <a:rPr kumimoji="1" lang="en-US" altLang="zh-CN" sz="2200" b="1" dirty="0" smtClean="0">
                <a:solidFill>
                  <a:srgbClr val="0000CC"/>
                </a:solidFill>
                <a:latin typeface="幼圆" pitchFamily="49" charset="-122"/>
                <a:ea typeface="幼圆" pitchFamily="49" charset="-122"/>
              </a:rPr>
              <a:t>S</a:t>
            </a:r>
            <a:r>
              <a:rPr kumimoji="1" lang="en-US" altLang="zh-CN" sz="2200" b="1" baseline="-25000" dirty="0" smtClean="0">
                <a:solidFill>
                  <a:srgbClr val="0000CC"/>
                </a:solidFill>
                <a:latin typeface="幼圆" pitchFamily="49" charset="-122"/>
                <a:ea typeface="幼圆" pitchFamily="49" charset="-122"/>
              </a:rPr>
              <a:t>0</a:t>
            </a:r>
            <a:r>
              <a:rPr kumimoji="1" lang="zh-CN" altLang="en-US" sz="2200" b="1" dirty="0">
                <a:latin typeface="幼圆" pitchFamily="49" charset="-122"/>
                <a:ea typeface="幼圆" pitchFamily="49" charset="-122"/>
              </a:rPr>
              <a:t>开始逐层向下扩展，在第</a:t>
            </a:r>
            <a:r>
              <a:rPr kumimoji="1" lang="en-US" altLang="zh-CN" sz="2200" b="1" dirty="0">
                <a:latin typeface="幼圆" pitchFamily="49" charset="-122"/>
                <a:ea typeface="幼圆" pitchFamily="49" charset="-122"/>
              </a:rPr>
              <a:t>n</a:t>
            </a:r>
            <a:r>
              <a:rPr kumimoji="1" lang="zh-CN" altLang="en-US" sz="2200" b="1" dirty="0" smtClean="0">
                <a:latin typeface="幼圆" pitchFamily="49" charset="-122"/>
                <a:ea typeface="幼圆" pitchFamily="49" charset="-122"/>
              </a:rPr>
              <a:t>层结点还</a:t>
            </a:r>
            <a:r>
              <a:rPr kumimoji="1" lang="zh-CN" altLang="en-US" sz="2200" b="1" dirty="0">
                <a:latin typeface="幼圆" pitchFamily="49" charset="-122"/>
                <a:ea typeface="幼圆" pitchFamily="49" charset="-122"/>
              </a:rPr>
              <a:t>没有全部搜索完之前，不进入第</a:t>
            </a:r>
            <a:r>
              <a:rPr kumimoji="1" lang="en-US" altLang="zh-CN" sz="2200" b="1" dirty="0">
                <a:latin typeface="幼圆" pitchFamily="49" charset="-122"/>
                <a:ea typeface="幼圆" pitchFamily="49" charset="-122"/>
              </a:rPr>
              <a:t>n+1</a:t>
            </a:r>
            <a:r>
              <a:rPr kumimoji="1" lang="zh-CN" altLang="en-US" sz="2200" b="1" dirty="0" smtClean="0">
                <a:latin typeface="幼圆" pitchFamily="49" charset="-122"/>
                <a:ea typeface="幼圆" pitchFamily="49" charset="-122"/>
              </a:rPr>
              <a:t>层结点的</a:t>
            </a:r>
            <a:r>
              <a:rPr kumimoji="1" lang="zh-CN" altLang="en-US" sz="2200" b="1" dirty="0">
                <a:latin typeface="幼圆" pitchFamily="49" charset="-122"/>
                <a:ea typeface="幼圆" pitchFamily="49" charset="-122"/>
              </a:rPr>
              <a:t>搜索。</a:t>
            </a:r>
            <a:r>
              <a:rPr kumimoji="1" lang="en-US" altLang="zh-CN" sz="2200" b="1" dirty="0">
                <a:latin typeface="幼圆" pitchFamily="49" charset="-122"/>
                <a:ea typeface="幼圆" pitchFamily="49" charset="-122"/>
              </a:rPr>
              <a:t>Open</a:t>
            </a:r>
            <a:r>
              <a:rPr kumimoji="1" lang="zh-CN" altLang="en-US" sz="2200" b="1" dirty="0">
                <a:latin typeface="幼圆" pitchFamily="49" charset="-122"/>
                <a:ea typeface="幼圆" pitchFamily="49" charset="-122"/>
              </a:rPr>
              <a:t>表中</a:t>
            </a:r>
            <a:r>
              <a:rPr kumimoji="1" lang="zh-CN" altLang="en-US" sz="2200" b="1" dirty="0" smtClean="0">
                <a:latin typeface="幼圆" pitchFamily="49" charset="-122"/>
                <a:ea typeface="幼圆" pitchFamily="49" charset="-122"/>
              </a:rPr>
              <a:t>的结点总是</a:t>
            </a:r>
            <a:r>
              <a:rPr kumimoji="1" lang="zh-CN" altLang="en-US" sz="2200" b="1" dirty="0">
                <a:latin typeface="幼圆" pitchFamily="49" charset="-122"/>
                <a:ea typeface="幼圆" pitchFamily="49" charset="-122"/>
              </a:rPr>
              <a:t>按进入的先后排序，先进入</a:t>
            </a:r>
            <a:r>
              <a:rPr kumimoji="1" lang="zh-CN" altLang="en-US" sz="2200" b="1" dirty="0" smtClean="0">
                <a:latin typeface="幼圆" pitchFamily="49" charset="-122"/>
                <a:ea typeface="幼圆" pitchFamily="49" charset="-122"/>
              </a:rPr>
              <a:t>的结点排</a:t>
            </a:r>
            <a:r>
              <a:rPr kumimoji="1" lang="zh-CN" altLang="en-US" sz="2200" b="1" dirty="0">
                <a:latin typeface="幼圆" pitchFamily="49" charset="-122"/>
                <a:ea typeface="幼圆" pitchFamily="49" charset="-122"/>
              </a:rPr>
              <a:t>在前面，后进入</a:t>
            </a:r>
            <a:r>
              <a:rPr kumimoji="1" lang="zh-CN" altLang="en-US" sz="2200" b="1" dirty="0" smtClean="0">
                <a:latin typeface="幼圆" pitchFamily="49" charset="-122"/>
                <a:ea typeface="幼圆" pitchFamily="49" charset="-122"/>
              </a:rPr>
              <a:t>的结点排</a:t>
            </a:r>
            <a:r>
              <a:rPr kumimoji="1" lang="zh-CN" altLang="en-US" sz="2200" b="1" dirty="0">
                <a:latin typeface="幼圆" pitchFamily="49" charset="-122"/>
                <a:ea typeface="幼圆" pitchFamily="49" charset="-122"/>
              </a:rPr>
              <a:t>在后面。</a:t>
            </a:r>
          </a:p>
          <a:p>
            <a:pPr eaLnBrk="1" hangingPunct="1">
              <a:spcBef>
                <a:spcPct val="20000"/>
              </a:spcBef>
            </a:pPr>
            <a:r>
              <a:rPr kumimoji="1" lang="zh-CN" altLang="en-US" sz="2200" b="1" dirty="0">
                <a:solidFill>
                  <a:srgbClr val="A50021"/>
                </a:solidFill>
                <a:latin typeface="幼圆" pitchFamily="49" charset="-122"/>
                <a:ea typeface="幼圆" pitchFamily="49" charset="-122"/>
              </a:rPr>
              <a:t>搜索算法</a:t>
            </a:r>
          </a:p>
          <a:p>
            <a:pPr eaLnBrk="1" hangingPunct="1">
              <a:spcBef>
                <a:spcPct val="20000"/>
              </a:spcBef>
            </a:pPr>
            <a:r>
              <a:rPr kumimoji="1" lang="zh-CN" altLang="en-US" sz="2200" b="1" dirty="0">
                <a:solidFill>
                  <a:srgbClr val="0000CC"/>
                </a:solidFill>
                <a:latin typeface="幼圆" pitchFamily="49" charset="-122"/>
                <a:ea typeface="幼圆" pitchFamily="49" charset="-122"/>
              </a:rPr>
              <a:t>    </a:t>
            </a:r>
            <a:r>
              <a:rPr kumimoji="1" lang="en-US" altLang="zh-CN" sz="2200" b="1" dirty="0">
                <a:latin typeface="幼圆" pitchFamily="49" charset="-122"/>
                <a:ea typeface="幼圆" pitchFamily="49" charset="-122"/>
              </a:rPr>
              <a:t>(1)</a:t>
            </a:r>
            <a:r>
              <a:rPr kumimoji="1" lang="zh-CN" altLang="en-US" sz="2200" b="1" dirty="0">
                <a:latin typeface="幼圆" pitchFamily="49" charset="-122"/>
                <a:ea typeface="幼圆" pitchFamily="49" charset="-122"/>
              </a:rPr>
              <a:t>把</a:t>
            </a:r>
            <a:r>
              <a:rPr kumimoji="1" lang="zh-CN" altLang="en-US" sz="2200" b="1" dirty="0" smtClean="0">
                <a:latin typeface="幼圆" pitchFamily="49" charset="-122"/>
                <a:ea typeface="幼圆" pitchFamily="49" charset="-122"/>
              </a:rPr>
              <a:t>初始结点</a:t>
            </a:r>
            <a:r>
              <a:rPr kumimoji="1" lang="en-US" altLang="zh-CN" sz="2200" b="1" dirty="0" smtClean="0">
                <a:latin typeface="幼圆" pitchFamily="49" charset="-122"/>
                <a:ea typeface="幼圆" pitchFamily="49" charset="-122"/>
              </a:rPr>
              <a:t>S</a:t>
            </a:r>
            <a:r>
              <a:rPr kumimoji="1" lang="en-US" altLang="zh-CN" sz="2200" b="1" baseline="-25000" dirty="0" smtClean="0">
                <a:latin typeface="幼圆" pitchFamily="49" charset="-122"/>
                <a:ea typeface="幼圆" pitchFamily="49" charset="-122"/>
              </a:rPr>
              <a:t>0</a:t>
            </a:r>
            <a:r>
              <a:rPr kumimoji="1" lang="zh-CN" altLang="en-US" sz="2200" b="1" dirty="0">
                <a:latin typeface="幼圆" pitchFamily="49" charset="-122"/>
                <a:ea typeface="幼圆" pitchFamily="49" charset="-122"/>
              </a:rPr>
              <a:t>放入</a:t>
            </a:r>
            <a:r>
              <a:rPr kumimoji="1" lang="en-US" altLang="zh-CN" sz="2200" b="1" dirty="0">
                <a:latin typeface="幼圆" pitchFamily="49" charset="-122"/>
                <a:ea typeface="幼圆" pitchFamily="49" charset="-122"/>
              </a:rPr>
              <a:t>Open</a:t>
            </a:r>
            <a:r>
              <a:rPr kumimoji="1" lang="zh-CN" altLang="en-US" sz="2200" b="1" dirty="0">
                <a:latin typeface="幼圆" pitchFamily="49" charset="-122"/>
                <a:ea typeface="幼圆" pitchFamily="49" charset="-122"/>
              </a:rPr>
              <a:t>表中；</a:t>
            </a:r>
          </a:p>
          <a:p>
            <a:pPr eaLnBrk="1" hangingPunct="1">
              <a:spcBef>
                <a:spcPct val="20000"/>
              </a:spcBef>
            </a:pPr>
            <a:r>
              <a:rPr kumimoji="1" lang="zh-CN" altLang="en-US" sz="2200" b="1" dirty="0">
                <a:latin typeface="幼圆" pitchFamily="49" charset="-122"/>
                <a:ea typeface="幼圆" pitchFamily="49" charset="-122"/>
              </a:rPr>
              <a:t>    </a:t>
            </a:r>
            <a:r>
              <a:rPr kumimoji="1" lang="en-US" altLang="zh-CN" sz="2200" b="1" dirty="0">
                <a:latin typeface="幼圆" pitchFamily="49" charset="-122"/>
                <a:ea typeface="幼圆" pitchFamily="49" charset="-122"/>
              </a:rPr>
              <a:t>(2)</a:t>
            </a:r>
            <a:r>
              <a:rPr kumimoji="1" lang="zh-CN" altLang="en-US" sz="2200" b="1" dirty="0">
                <a:latin typeface="幼圆" pitchFamily="49" charset="-122"/>
                <a:ea typeface="幼圆" pitchFamily="49" charset="-122"/>
              </a:rPr>
              <a:t>如果</a:t>
            </a:r>
            <a:r>
              <a:rPr kumimoji="1" lang="en-US" altLang="zh-CN" sz="2200" b="1" dirty="0">
                <a:latin typeface="幼圆" pitchFamily="49" charset="-122"/>
                <a:ea typeface="幼圆" pitchFamily="49" charset="-122"/>
              </a:rPr>
              <a:t>Open</a:t>
            </a:r>
            <a:r>
              <a:rPr kumimoji="1" lang="zh-CN" altLang="en-US" sz="2200" b="1" dirty="0">
                <a:latin typeface="幼圆" pitchFamily="49" charset="-122"/>
                <a:ea typeface="幼圆" pitchFamily="49" charset="-122"/>
              </a:rPr>
              <a:t>表为空，则问题无解，失败退出；</a:t>
            </a:r>
          </a:p>
          <a:p>
            <a:pPr eaLnBrk="1" hangingPunct="1">
              <a:spcBef>
                <a:spcPct val="20000"/>
              </a:spcBef>
            </a:pPr>
            <a:r>
              <a:rPr kumimoji="1" lang="zh-CN" altLang="en-US" sz="2200" b="1" dirty="0">
                <a:latin typeface="幼圆" pitchFamily="49" charset="-122"/>
                <a:ea typeface="幼圆" pitchFamily="49" charset="-122"/>
              </a:rPr>
              <a:t>    </a:t>
            </a:r>
            <a:r>
              <a:rPr kumimoji="1" lang="en-US" altLang="zh-CN" sz="2200" b="1" dirty="0">
                <a:latin typeface="幼圆" pitchFamily="49" charset="-122"/>
                <a:ea typeface="幼圆" pitchFamily="49" charset="-122"/>
              </a:rPr>
              <a:t>(3)</a:t>
            </a:r>
            <a:r>
              <a:rPr kumimoji="1" lang="zh-CN" altLang="en-US" sz="2200" b="1" dirty="0">
                <a:latin typeface="幼圆" pitchFamily="49" charset="-122"/>
                <a:ea typeface="幼圆" pitchFamily="49" charset="-122"/>
              </a:rPr>
              <a:t>把</a:t>
            </a:r>
            <a:r>
              <a:rPr kumimoji="1" lang="en-US" altLang="zh-CN" sz="2200" b="1" dirty="0">
                <a:latin typeface="幼圆" pitchFamily="49" charset="-122"/>
                <a:ea typeface="幼圆" pitchFamily="49" charset="-122"/>
              </a:rPr>
              <a:t>Open</a:t>
            </a:r>
            <a:r>
              <a:rPr kumimoji="1" lang="zh-CN" altLang="en-US" sz="2200" b="1" dirty="0">
                <a:latin typeface="幼圆" pitchFamily="49" charset="-122"/>
                <a:ea typeface="幼圆" pitchFamily="49" charset="-122"/>
              </a:rPr>
              <a:t>表的第一</a:t>
            </a:r>
            <a:r>
              <a:rPr kumimoji="1" lang="zh-CN" altLang="en-US" sz="2200" b="1" dirty="0" smtClean="0">
                <a:latin typeface="幼圆" pitchFamily="49" charset="-122"/>
                <a:ea typeface="幼圆" pitchFamily="49" charset="-122"/>
              </a:rPr>
              <a:t>个结点取出</a:t>
            </a:r>
            <a:r>
              <a:rPr kumimoji="1" lang="zh-CN" altLang="en-US" sz="2200" b="1" dirty="0">
                <a:latin typeface="幼圆" pitchFamily="49" charset="-122"/>
                <a:ea typeface="幼圆" pitchFamily="49" charset="-122"/>
              </a:rPr>
              <a:t>放入</a:t>
            </a:r>
            <a:r>
              <a:rPr kumimoji="1" lang="en-US" altLang="zh-CN" sz="2200" b="1" dirty="0">
                <a:latin typeface="幼圆" pitchFamily="49" charset="-122"/>
                <a:ea typeface="幼圆" pitchFamily="49" charset="-122"/>
              </a:rPr>
              <a:t>Closed</a:t>
            </a:r>
            <a:r>
              <a:rPr kumimoji="1" lang="zh-CN" altLang="en-US" sz="2200" b="1" dirty="0">
                <a:latin typeface="幼圆" pitchFamily="49" charset="-122"/>
                <a:ea typeface="幼圆" pitchFamily="49" charset="-122"/>
              </a:rPr>
              <a:t>表，并记</a:t>
            </a:r>
            <a:r>
              <a:rPr kumimoji="1" lang="zh-CN" altLang="en-US" sz="2200" b="1" dirty="0" smtClean="0">
                <a:latin typeface="幼圆" pitchFamily="49" charset="-122"/>
                <a:ea typeface="幼圆" pitchFamily="49" charset="-122"/>
              </a:rPr>
              <a:t>该结点为</a:t>
            </a:r>
            <a:r>
              <a:rPr kumimoji="1" lang="en-US" altLang="zh-CN" sz="2200" b="1" dirty="0">
                <a:latin typeface="幼圆" pitchFamily="49" charset="-122"/>
                <a:ea typeface="幼圆" pitchFamily="49" charset="-122"/>
              </a:rPr>
              <a:t>n</a:t>
            </a:r>
            <a:r>
              <a:rPr kumimoji="1" lang="zh-CN" altLang="en-US" sz="2200" b="1" dirty="0">
                <a:latin typeface="幼圆" pitchFamily="49" charset="-122"/>
                <a:ea typeface="幼圆" pitchFamily="49" charset="-122"/>
              </a:rPr>
              <a:t>；</a:t>
            </a:r>
          </a:p>
          <a:p>
            <a:pPr eaLnBrk="1" hangingPunct="1">
              <a:spcBef>
                <a:spcPct val="20000"/>
              </a:spcBef>
            </a:pPr>
            <a:r>
              <a:rPr kumimoji="1" lang="zh-CN" altLang="en-US" sz="2200" b="1" dirty="0">
                <a:latin typeface="幼圆" pitchFamily="49" charset="-122"/>
                <a:ea typeface="幼圆" pitchFamily="49" charset="-122"/>
              </a:rPr>
              <a:t>    </a:t>
            </a:r>
            <a:r>
              <a:rPr kumimoji="1" lang="en-US" altLang="zh-CN" sz="2200" b="1" dirty="0">
                <a:latin typeface="幼圆" pitchFamily="49" charset="-122"/>
                <a:ea typeface="幼圆" pitchFamily="49" charset="-122"/>
              </a:rPr>
              <a:t>(4)</a:t>
            </a:r>
            <a:r>
              <a:rPr kumimoji="1" lang="zh-CN" altLang="en-US" sz="2200" b="1" dirty="0" smtClean="0">
                <a:latin typeface="幼圆" pitchFamily="49" charset="-122"/>
                <a:ea typeface="幼圆" pitchFamily="49" charset="-122"/>
              </a:rPr>
              <a:t>考察结点</a:t>
            </a:r>
            <a:r>
              <a:rPr kumimoji="1" lang="en-US" altLang="zh-CN" sz="2200" b="1" dirty="0" smtClean="0">
                <a:latin typeface="幼圆" pitchFamily="49" charset="-122"/>
                <a:ea typeface="幼圆" pitchFamily="49" charset="-122"/>
              </a:rPr>
              <a:t>n</a:t>
            </a:r>
            <a:r>
              <a:rPr kumimoji="1" lang="zh-CN" altLang="en-US" sz="2200" b="1" dirty="0">
                <a:latin typeface="幼圆" pitchFamily="49" charset="-122"/>
                <a:ea typeface="幼圆" pitchFamily="49" charset="-122"/>
              </a:rPr>
              <a:t>是否为</a:t>
            </a:r>
            <a:r>
              <a:rPr kumimoji="1" lang="zh-CN" altLang="en-US" sz="2200" b="1" dirty="0" smtClean="0">
                <a:latin typeface="幼圆" pitchFamily="49" charset="-122"/>
                <a:ea typeface="幼圆" pitchFamily="49" charset="-122"/>
              </a:rPr>
              <a:t>目标结点。</a:t>
            </a:r>
            <a:r>
              <a:rPr kumimoji="1" lang="zh-CN" altLang="en-US" sz="2200" b="1" dirty="0">
                <a:latin typeface="幼圆" pitchFamily="49" charset="-122"/>
                <a:ea typeface="幼圆" pitchFamily="49" charset="-122"/>
              </a:rPr>
              <a:t>若是，则得到问题的解，成功退出；</a:t>
            </a:r>
          </a:p>
          <a:p>
            <a:pPr eaLnBrk="1" hangingPunct="1">
              <a:spcBef>
                <a:spcPct val="20000"/>
              </a:spcBef>
            </a:pPr>
            <a:r>
              <a:rPr kumimoji="1" lang="zh-CN" altLang="en-US" sz="2200" b="1" dirty="0">
                <a:latin typeface="幼圆" pitchFamily="49" charset="-122"/>
                <a:ea typeface="幼圆" pitchFamily="49" charset="-122"/>
              </a:rPr>
              <a:t>    </a:t>
            </a:r>
            <a:r>
              <a:rPr kumimoji="1" lang="en-US" altLang="zh-CN" sz="2200" b="1" dirty="0">
                <a:latin typeface="幼圆" pitchFamily="49" charset="-122"/>
                <a:ea typeface="幼圆" pitchFamily="49" charset="-122"/>
              </a:rPr>
              <a:t>(5)</a:t>
            </a:r>
            <a:r>
              <a:rPr kumimoji="1" lang="zh-CN" altLang="en-US" sz="2200" b="1" dirty="0" smtClean="0">
                <a:latin typeface="幼圆" pitchFamily="49" charset="-122"/>
                <a:ea typeface="幼圆" pitchFamily="49" charset="-122"/>
              </a:rPr>
              <a:t>若结点</a:t>
            </a:r>
            <a:r>
              <a:rPr kumimoji="1" lang="en-US" altLang="zh-CN" sz="2200" b="1" dirty="0" smtClean="0">
                <a:latin typeface="幼圆" pitchFamily="49" charset="-122"/>
                <a:ea typeface="幼圆" pitchFamily="49" charset="-122"/>
              </a:rPr>
              <a:t>n</a:t>
            </a:r>
            <a:r>
              <a:rPr kumimoji="1" lang="zh-CN" altLang="en-US" sz="2200" b="1" dirty="0">
                <a:latin typeface="幼圆" pitchFamily="49" charset="-122"/>
                <a:ea typeface="幼圆" pitchFamily="49" charset="-122"/>
              </a:rPr>
              <a:t>不可扩展，则转第</a:t>
            </a:r>
            <a:r>
              <a:rPr kumimoji="1" lang="en-US" altLang="zh-CN" sz="2200" b="1" dirty="0">
                <a:latin typeface="幼圆" pitchFamily="49" charset="-122"/>
                <a:ea typeface="幼圆" pitchFamily="49" charset="-122"/>
              </a:rPr>
              <a:t>(2)</a:t>
            </a:r>
            <a:r>
              <a:rPr kumimoji="1" lang="zh-CN" altLang="en-US" sz="2200" b="1" dirty="0">
                <a:latin typeface="幼圆" pitchFamily="49" charset="-122"/>
                <a:ea typeface="幼圆" pitchFamily="49" charset="-122"/>
              </a:rPr>
              <a:t>步；</a:t>
            </a:r>
          </a:p>
          <a:p>
            <a:pPr eaLnBrk="1" hangingPunct="1">
              <a:spcBef>
                <a:spcPct val="20000"/>
              </a:spcBef>
            </a:pPr>
            <a:r>
              <a:rPr kumimoji="1" lang="zh-CN" altLang="en-US" sz="2200" b="1" dirty="0">
                <a:latin typeface="幼圆" pitchFamily="49" charset="-122"/>
                <a:ea typeface="幼圆" pitchFamily="49" charset="-122"/>
              </a:rPr>
              <a:t>    </a:t>
            </a:r>
            <a:r>
              <a:rPr kumimoji="1" lang="en-US" altLang="zh-CN" sz="2200" b="1" dirty="0">
                <a:latin typeface="幼圆" pitchFamily="49" charset="-122"/>
                <a:ea typeface="幼圆" pitchFamily="49" charset="-122"/>
              </a:rPr>
              <a:t>(6)</a:t>
            </a:r>
            <a:r>
              <a:rPr kumimoji="1" lang="zh-CN" altLang="en-US" sz="2200" b="1" dirty="0" smtClean="0">
                <a:latin typeface="幼圆" pitchFamily="49" charset="-122"/>
                <a:ea typeface="幼圆" pitchFamily="49" charset="-122"/>
              </a:rPr>
              <a:t>扩展结点</a:t>
            </a:r>
            <a:r>
              <a:rPr kumimoji="1" lang="en-US" altLang="zh-CN" sz="2200" b="1" dirty="0" smtClean="0">
                <a:latin typeface="幼圆" pitchFamily="49" charset="-122"/>
                <a:ea typeface="幼圆" pitchFamily="49" charset="-122"/>
              </a:rPr>
              <a:t>n</a:t>
            </a:r>
            <a:r>
              <a:rPr kumimoji="1" lang="zh-CN" altLang="en-US" sz="2200" b="1" dirty="0">
                <a:latin typeface="幼圆" pitchFamily="49" charset="-122"/>
                <a:ea typeface="幼圆" pitchFamily="49" charset="-122"/>
              </a:rPr>
              <a:t>，将其</a:t>
            </a:r>
            <a:r>
              <a:rPr kumimoji="1" lang="zh-CN" altLang="en-US" sz="2200" b="1" dirty="0" smtClean="0">
                <a:latin typeface="幼圆" pitchFamily="49" charset="-122"/>
                <a:ea typeface="幼圆" pitchFamily="49" charset="-122"/>
              </a:rPr>
              <a:t>子结点</a:t>
            </a:r>
            <a:r>
              <a:rPr kumimoji="1" lang="zh-CN" altLang="en-US" sz="2200" b="1" dirty="0" smtClean="0">
                <a:solidFill>
                  <a:srgbClr val="FF3300"/>
                </a:solidFill>
                <a:latin typeface="幼圆" pitchFamily="49" charset="-122"/>
                <a:ea typeface="幼圆" pitchFamily="49" charset="-122"/>
              </a:rPr>
              <a:t>放</a:t>
            </a:r>
            <a:r>
              <a:rPr kumimoji="1" lang="zh-CN" altLang="en-US" sz="2200" b="1" dirty="0">
                <a:solidFill>
                  <a:srgbClr val="FF3300"/>
                </a:solidFill>
                <a:latin typeface="幼圆" pitchFamily="49" charset="-122"/>
                <a:ea typeface="幼圆" pitchFamily="49" charset="-122"/>
              </a:rPr>
              <a:t>入</a:t>
            </a:r>
            <a:r>
              <a:rPr kumimoji="1" lang="en-US" altLang="zh-CN" sz="2200" b="1" dirty="0">
                <a:solidFill>
                  <a:srgbClr val="FF3300"/>
                </a:solidFill>
                <a:latin typeface="幼圆" pitchFamily="49" charset="-122"/>
                <a:ea typeface="幼圆" pitchFamily="49" charset="-122"/>
              </a:rPr>
              <a:t>Open</a:t>
            </a:r>
            <a:r>
              <a:rPr kumimoji="1" lang="zh-CN" altLang="en-US" sz="2200" b="1" dirty="0">
                <a:solidFill>
                  <a:srgbClr val="FF3300"/>
                </a:solidFill>
                <a:latin typeface="幼圆" pitchFamily="49" charset="-122"/>
                <a:ea typeface="幼圆" pitchFamily="49" charset="-122"/>
              </a:rPr>
              <a:t>表的尾部</a:t>
            </a:r>
            <a:r>
              <a:rPr kumimoji="1" lang="zh-CN" altLang="en-US" sz="2200" b="1" dirty="0">
                <a:latin typeface="幼圆" pitchFamily="49" charset="-122"/>
                <a:ea typeface="幼圆" pitchFamily="49" charset="-122"/>
              </a:rPr>
              <a:t>，并为每一</a:t>
            </a:r>
            <a:r>
              <a:rPr kumimoji="1" lang="zh-CN" altLang="en-US" sz="2200" b="1" dirty="0" smtClean="0">
                <a:latin typeface="幼圆" pitchFamily="49" charset="-122"/>
                <a:ea typeface="幼圆" pitchFamily="49" charset="-122"/>
              </a:rPr>
              <a:t>个子结点设置</a:t>
            </a:r>
            <a:r>
              <a:rPr kumimoji="1" lang="zh-CN" altLang="en-US" sz="2200" b="1" dirty="0">
                <a:latin typeface="幼圆" pitchFamily="49" charset="-122"/>
                <a:ea typeface="幼圆" pitchFamily="49" charset="-122"/>
              </a:rPr>
              <a:t>指向</a:t>
            </a:r>
            <a:r>
              <a:rPr kumimoji="1" lang="zh-CN" altLang="en-US" sz="2200" b="1" dirty="0" smtClean="0">
                <a:latin typeface="幼圆" pitchFamily="49" charset="-122"/>
                <a:ea typeface="幼圆" pitchFamily="49" charset="-122"/>
              </a:rPr>
              <a:t>父结点的</a:t>
            </a:r>
            <a:r>
              <a:rPr kumimoji="1" lang="zh-CN" altLang="en-US" sz="2200" b="1" dirty="0">
                <a:latin typeface="幼圆" pitchFamily="49" charset="-122"/>
                <a:ea typeface="幼圆" pitchFamily="49" charset="-122"/>
              </a:rPr>
              <a:t>指针，然后转第</a:t>
            </a:r>
            <a:r>
              <a:rPr kumimoji="1" lang="en-US" altLang="zh-CN" sz="2200" b="1" dirty="0">
                <a:latin typeface="幼圆" pitchFamily="49" charset="-122"/>
                <a:ea typeface="幼圆" pitchFamily="49" charset="-122"/>
              </a:rPr>
              <a:t>(2)</a:t>
            </a:r>
            <a:r>
              <a:rPr kumimoji="1" lang="zh-CN" altLang="en-US" sz="2200" b="1" dirty="0">
                <a:latin typeface="幼圆" pitchFamily="49" charset="-122"/>
                <a:ea typeface="幼圆" pitchFamily="49" charset="-122"/>
              </a:rPr>
              <a:t>步。 </a:t>
            </a:r>
          </a:p>
        </p:txBody>
      </p:sp>
      <p:sp>
        <p:nvSpPr>
          <p:cNvPr id="49156" name="Rectangle 8"/>
          <p:cNvSpPr>
            <a:spLocks noChangeArrowheads="1"/>
          </p:cNvSpPr>
          <p:nvPr/>
        </p:nvSpPr>
        <p:spPr bwMode="auto">
          <a:xfrm>
            <a:off x="792163" y="260350"/>
            <a:ext cx="7812087"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400" b="1">
                <a:solidFill>
                  <a:schemeClr val="accent2"/>
                </a:solidFill>
                <a:latin typeface="方正姚体" pitchFamily="2" charset="-122"/>
                <a:ea typeface="方正姚体" pitchFamily="2" charset="-122"/>
              </a:rPr>
              <a:t>广度优先搜索</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11929" y="152636"/>
            <a:ext cx="8953500" cy="6477000"/>
          </a:xfrm>
          <a:prstGeom prst="rect">
            <a:avLst/>
          </a:prstGeom>
        </p:spPr>
      </p:pic>
    </p:spTree>
    <p:extLst>
      <p:ext uri="{BB962C8B-B14F-4D97-AF65-F5344CB8AC3E}">
        <p14:creationId xmlns:p14="http://schemas.microsoft.com/office/powerpoint/2010/main" val="1968131806"/>
      </p:ext>
    </p:extLst>
  </p:cSld>
  <p:clrMapOvr>
    <a:masterClrMapping/>
  </p:clrMapOvr>
  <p:transition xmlns:p14="http://schemas.microsoft.com/office/powerpoint/2010/mai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11929" y="152636"/>
            <a:ext cx="8953500" cy="6477000"/>
          </a:xfrm>
          <a:prstGeom prst="rect">
            <a:avLst/>
          </a:prstGeom>
        </p:spPr>
      </p:pic>
      <p:sp>
        <p:nvSpPr>
          <p:cNvPr id="4" name="任意形状 3"/>
          <p:cNvSpPr/>
          <p:nvPr/>
        </p:nvSpPr>
        <p:spPr>
          <a:xfrm>
            <a:off x="4391980" y="728700"/>
            <a:ext cx="993589" cy="912199"/>
          </a:xfrm>
          <a:custGeom>
            <a:avLst/>
            <a:gdLst>
              <a:gd name="connsiteX0" fmla="*/ 605118 w 993589"/>
              <a:gd name="connsiteY0" fmla="*/ 15729 h 912199"/>
              <a:gd name="connsiteX1" fmla="*/ 605118 w 993589"/>
              <a:gd name="connsiteY1" fmla="*/ 15729 h 912199"/>
              <a:gd name="connsiteX2" fmla="*/ 216648 w 993589"/>
              <a:gd name="connsiteY2" fmla="*/ 15729 h 912199"/>
              <a:gd name="connsiteX3" fmla="*/ 127000 w 993589"/>
              <a:gd name="connsiteY3" fmla="*/ 45611 h 912199"/>
              <a:gd name="connsiteX4" fmla="*/ 22412 w 993589"/>
              <a:gd name="connsiteY4" fmla="*/ 165140 h 912199"/>
              <a:gd name="connsiteX5" fmla="*/ 22412 w 993589"/>
              <a:gd name="connsiteY5" fmla="*/ 463964 h 912199"/>
              <a:gd name="connsiteX6" fmla="*/ 52295 w 993589"/>
              <a:gd name="connsiteY6" fmla="*/ 553611 h 912199"/>
              <a:gd name="connsiteX7" fmla="*/ 82177 w 993589"/>
              <a:gd name="connsiteY7" fmla="*/ 598434 h 912199"/>
              <a:gd name="connsiteX8" fmla="*/ 127000 w 993589"/>
              <a:gd name="connsiteY8" fmla="*/ 688081 h 912199"/>
              <a:gd name="connsiteX9" fmla="*/ 156883 w 993589"/>
              <a:gd name="connsiteY9" fmla="*/ 717964 h 912199"/>
              <a:gd name="connsiteX10" fmla="*/ 186765 w 993589"/>
              <a:gd name="connsiteY10" fmla="*/ 762787 h 912199"/>
              <a:gd name="connsiteX11" fmla="*/ 321236 w 993589"/>
              <a:gd name="connsiteY11" fmla="*/ 837493 h 912199"/>
              <a:gd name="connsiteX12" fmla="*/ 366059 w 993589"/>
              <a:gd name="connsiteY12" fmla="*/ 867376 h 912199"/>
              <a:gd name="connsiteX13" fmla="*/ 560295 w 993589"/>
              <a:gd name="connsiteY13" fmla="*/ 912199 h 912199"/>
              <a:gd name="connsiteX14" fmla="*/ 814295 w 993589"/>
              <a:gd name="connsiteY14" fmla="*/ 897258 h 912199"/>
              <a:gd name="connsiteX15" fmla="*/ 859118 w 993589"/>
              <a:gd name="connsiteY15" fmla="*/ 882317 h 912199"/>
              <a:gd name="connsiteX16" fmla="*/ 918883 w 993589"/>
              <a:gd name="connsiteY16" fmla="*/ 837493 h 912199"/>
              <a:gd name="connsiteX17" fmla="*/ 963706 w 993589"/>
              <a:gd name="connsiteY17" fmla="*/ 792670 h 912199"/>
              <a:gd name="connsiteX18" fmla="*/ 993589 w 993589"/>
              <a:gd name="connsiteY18" fmla="*/ 732905 h 912199"/>
              <a:gd name="connsiteX19" fmla="*/ 978648 w 993589"/>
              <a:gd name="connsiteY19" fmla="*/ 508787 h 912199"/>
              <a:gd name="connsiteX20" fmla="*/ 963706 w 993589"/>
              <a:gd name="connsiteY20" fmla="*/ 449023 h 912199"/>
              <a:gd name="connsiteX21" fmla="*/ 918883 w 993589"/>
              <a:gd name="connsiteY21" fmla="*/ 359376 h 912199"/>
              <a:gd name="connsiteX22" fmla="*/ 889000 w 993589"/>
              <a:gd name="connsiteY22" fmla="*/ 329493 h 912199"/>
              <a:gd name="connsiteX23" fmla="*/ 829236 w 993589"/>
              <a:gd name="connsiteY23" fmla="*/ 239846 h 912199"/>
              <a:gd name="connsiteX24" fmla="*/ 799353 w 993589"/>
              <a:gd name="connsiteY24" fmla="*/ 195023 h 912199"/>
              <a:gd name="connsiteX25" fmla="*/ 769471 w 993589"/>
              <a:gd name="connsiteY25" fmla="*/ 165140 h 912199"/>
              <a:gd name="connsiteX26" fmla="*/ 739589 w 993589"/>
              <a:gd name="connsiteY26" fmla="*/ 120317 h 912199"/>
              <a:gd name="connsiteX27" fmla="*/ 709706 w 993589"/>
              <a:gd name="connsiteY27" fmla="*/ 90434 h 912199"/>
              <a:gd name="connsiteX28" fmla="*/ 635000 w 993589"/>
              <a:gd name="connsiteY28" fmla="*/ 15729 h 912199"/>
              <a:gd name="connsiteX29" fmla="*/ 605118 w 993589"/>
              <a:gd name="connsiteY29" fmla="*/ 15729 h 912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993589" h="912199">
                <a:moveTo>
                  <a:pt x="605118" y="15729"/>
                </a:moveTo>
                <a:lnTo>
                  <a:pt x="605118" y="15729"/>
                </a:lnTo>
                <a:cubicBezTo>
                  <a:pt x="433869" y="1457"/>
                  <a:pt x="395069" y="-11034"/>
                  <a:pt x="216648" y="15729"/>
                </a:cubicBezTo>
                <a:cubicBezTo>
                  <a:pt x="185497" y="20402"/>
                  <a:pt x="127000" y="45611"/>
                  <a:pt x="127000" y="45611"/>
                </a:cubicBezTo>
                <a:cubicBezTo>
                  <a:pt x="39598" y="133015"/>
                  <a:pt x="71830" y="91015"/>
                  <a:pt x="22412" y="165140"/>
                </a:cubicBezTo>
                <a:cubicBezTo>
                  <a:pt x="-8703" y="289600"/>
                  <a:pt x="-6215" y="254033"/>
                  <a:pt x="22412" y="463964"/>
                </a:cubicBezTo>
                <a:cubicBezTo>
                  <a:pt x="26668" y="495174"/>
                  <a:pt x="34823" y="527402"/>
                  <a:pt x="52295" y="553611"/>
                </a:cubicBezTo>
                <a:lnTo>
                  <a:pt x="82177" y="598434"/>
                </a:lnTo>
                <a:cubicBezTo>
                  <a:pt x="97958" y="645777"/>
                  <a:pt x="93899" y="646704"/>
                  <a:pt x="127000" y="688081"/>
                </a:cubicBezTo>
                <a:cubicBezTo>
                  <a:pt x="135800" y="699081"/>
                  <a:pt x="148083" y="706964"/>
                  <a:pt x="156883" y="717964"/>
                </a:cubicBezTo>
                <a:cubicBezTo>
                  <a:pt x="168101" y="731986"/>
                  <a:pt x="173251" y="750962"/>
                  <a:pt x="186765" y="762787"/>
                </a:cubicBezTo>
                <a:cubicBezTo>
                  <a:pt x="249998" y="818116"/>
                  <a:pt x="259671" y="816972"/>
                  <a:pt x="321236" y="837493"/>
                </a:cubicBezTo>
                <a:cubicBezTo>
                  <a:pt x="336177" y="847454"/>
                  <a:pt x="349650" y="860083"/>
                  <a:pt x="366059" y="867376"/>
                </a:cubicBezTo>
                <a:cubicBezTo>
                  <a:pt x="443777" y="901918"/>
                  <a:pt x="475215" y="900045"/>
                  <a:pt x="560295" y="912199"/>
                </a:cubicBezTo>
                <a:cubicBezTo>
                  <a:pt x="644962" y="907219"/>
                  <a:pt x="729903" y="905697"/>
                  <a:pt x="814295" y="897258"/>
                </a:cubicBezTo>
                <a:cubicBezTo>
                  <a:pt x="829966" y="895691"/>
                  <a:pt x="845444" y="890131"/>
                  <a:pt x="859118" y="882317"/>
                </a:cubicBezTo>
                <a:cubicBezTo>
                  <a:pt x="880739" y="869962"/>
                  <a:pt x="899976" y="853699"/>
                  <a:pt x="918883" y="837493"/>
                </a:cubicBezTo>
                <a:cubicBezTo>
                  <a:pt x="934926" y="823742"/>
                  <a:pt x="951425" y="809864"/>
                  <a:pt x="963706" y="792670"/>
                </a:cubicBezTo>
                <a:cubicBezTo>
                  <a:pt x="976652" y="774546"/>
                  <a:pt x="983628" y="752827"/>
                  <a:pt x="993589" y="732905"/>
                </a:cubicBezTo>
                <a:cubicBezTo>
                  <a:pt x="988609" y="658199"/>
                  <a:pt x="986486" y="583247"/>
                  <a:pt x="978648" y="508787"/>
                </a:cubicBezTo>
                <a:cubicBezTo>
                  <a:pt x="976498" y="488365"/>
                  <a:pt x="969347" y="468767"/>
                  <a:pt x="963706" y="449023"/>
                </a:cubicBezTo>
                <a:cubicBezTo>
                  <a:pt x="951431" y="406062"/>
                  <a:pt x="947987" y="395756"/>
                  <a:pt x="918883" y="359376"/>
                </a:cubicBezTo>
                <a:cubicBezTo>
                  <a:pt x="910083" y="348376"/>
                  <a:pt x="897452" y="340763"/>
                  <a:pt x="889000" y="329493"/>
                </a:cubicBezTo>
                <a:cubicBezTo>
                  <a:pt x="867452" y="300762"/>
                  <a:pt x="849158" y="269728"/>
                  <a:pt x="829236" y="239846"/>
                </a:cubicBezTo>
                <a:cubicBezTo>
                  <a:pt x="819275" y="224905"/>
                  <a:pt x="812050" y="207721"/>
                  <a:pt x="799353" y="195023"/>
                </a:cubicBezTo>
                <a:cubicBezTo>
                  <a:pt x="789392" y="185062"/>
                  <a:pt x="778271" y="176140"/>
                  <a:pt x="769471" y="165140"/>
                </a:cubicBezTo>
                <a:cubicBezTo>
                  <a:pt x="758254" y="151118"/>
                  <a:pt x="750807" y="134339"/>
                  <a:pt x="739589" y="120317"/>
                </a:cubicBezTo>
                <a:cubicBezTo>
                  <a:pt x="730789" y="109317"/>
                  <a:pt x="718506" y="101434"/>
                  <a:pt x="709706" y="90434"/>
                </a:cubicBezTo>
                <a:cubicBezTo>
                  <a:pt x="683143" y="57231"/>
                  <a:pt x="681485" y="29010"/>
                  <a:pt x="635000" y="15729"/>
                </a:cubicBezTo>
                <a:cubicBezTo>
                  <a:pt x="615845" y="10256"/>
                  <a:pt x="610098" y="15729"/>
                  <a:pt x="605118" y="15729"/>
                </a:cubicBezTo>
                <a:close/>
              </a:path>
            </a:pathLst>
          </a:custGeom>
          <a:solidFill>
            <a:srgbClr val="FFFF00">
              <a:alpha val="41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pic>
        <p:nvPicPr>
          <p:cNvPr id="6" name="图片 5"/>
          <p:cNvPicPr>
            <a:picLocks noChangeAspect="1"/>
          </p:cNvPicPr>
          <p:nvPr/>
        </p:nvPicPr>
        <p:blipFill>
          <a:blip r:embed="rId3"/>
          <a:stretch>
            <a:fillRect/>
          </a:stretch>
        </p:blipFill>
        <p:spPr>
          <a:xfrm>
            <a:off x="215516" y="368660"/>
            <a:ext cx="3574216" cy="540060"/>
          </a:xfrm>
          <a:prstGeom prst="rect">
            <a:avLst/>
          </a:prstGeom>
        </p:spPr>
      </p:pic>
    </p:spTree>
    <p:extLst>
      <p:ext uri="{BB962C8B-B14F-4D97-AF65-F5344CB8AC3E}">
        <p14:creationId xmlns:p14="http://schemas.microsoft.com/office/powerpoint/2010/main" val="2560975819"/>
      </p:ext>
    </p:extLst>
  </p:cSld>
  <p:clrMapOvr>
    <a:masterClrMapping/>
  </p:clrMapOvr>
  <p:transition xmlns:p14="http://schemas.microsoft.com/office/powerpoint/2010/mai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11929" y="152636"/>
            <a:ext cx="8953500" cy="6477000"/>
          </a:xfrm>
          <a:prstGeom prst="rect">
            <a:avLst/>
          </a:prstGeom>
        </p:spPr>
      </p:pic>
      <p:sp>
        <p:nvSpPr>
          <p:cNvPr id="4" name="任意形状 3"/>
          <p:cNvSpPr/>
          <p:nvPr/>
        </p:nvSpPr>
        <p:spPr>
          <a:xfrm>
            <a:off x="4391980" y="728700"/>
            <a:ext cx="993589" cy="912199"/>
          </a:xfrm>
          <a:custGeom>
            <a:avLst/>
            <a:gdLst>
              <a:gd name="connsiteX0" fmla="*/ 605118 w 993589"/>
              <a:gd name="connsiteY0" fmla="*/ 15729 h 912199"/>
              <a:gd name="connsiteX1" fmla="*/ 605118 w 993589"/>
              <a:gd name="connsiteY1" fmla="*/ 15729 h 912199"/>
              <a:gd name="connsiteX2" fmla="*/ 216648 w 993589"/>
              <a:gd name="connsiteY2" fmla="*/ 15729 h 912199"/>
              <a:gd name="connsiteX3" fmla="*/ 127000 w 993589"/>
              <a:gd name="connsiteY3" fmla="*/ 45611 h 912199"/>
              <a:gd name="connsiteX4" fmla="*/ 22412 w 993589"/>
              <a:gd name="connsiteY4" fmla="*/ 165140 h 912199"/>
              <a:gd name="connsiteX5" fmla="*/ 22412 w 993589"/>
              <a:gd name="connsiteY5" fmla="*/ 463964 h 912199"/>
              <a:gd name="connsiteX6" fmla="*/ 52295 w 993589"/>
              <a:gd name="connsiteY6" fmla="*/ 553611 h 912199"/>
              <a:gd name="connsiteX7" fmla="*/ 82177 w 993589"/>
              <a:gd name="connsiteY7" fmla="*/ 598434 h 912199"/>
              <a:gd name="connsiteX8" fmla="*/ 127000 w 993589"/>
              <a:gd name="connsiteY8" fmla="*/ 688081 h 912199"/>
              <a:gd name="connsiteX9" fmla="*/ 156883 w 993589"/>
              <a:gd name="connsiteY9" fmla="*/ 717964 h 912199"/>
              <a:gd name="connsiteX10" fmla="*/ 186765 w 993589"/>
              <a:gd name="connsiteY10" fmla="*/ 762787 h 912199"/>
              <a:gd name="connsiteX11" fmla="*/ 321236 w 993589"/>
              <a:gd name="connsiteY11" fmla="*/ 837493 h 912199"/>
              <a:gd name="connsiteX12" fmla="*/ 366059 w 993589"/>
              <a:gd name="connsiteY12" fmla="*/ 867376 h 912199"/>
              <a:gd name="connsiteX13" fmla="*/ 560295 w 993589"/>
              <a:gd name="connsiteY13" fmla="*/ 912199 h 912199"/>
              <a:gd name="connsiteX14" fmla="*/ 814295 w 993589"/>
              <a:gd name="connsiteY14" fmla="*/ 897258 h 912199"/>
              <a:gd name="connsiteX15" fmla="*/ 859118 w 993589"/>
              <a:gd name="connsiteY15" fmla="*/ 882317 h 912199"/>
              <a:gd name="connsiteX16" fmla="*/ 918883 w 993589"/>
              <a:gd name="connsiteY16" fmla="*/ 837493 h 912199"/>
              <a:gd name="connsiteX17" fmla="*/ 963706 w 993589"/>
              <a:gd name="connsiteY17" fmla="*/ 792670 h 912199"/>
              <a:gd name="connsiteX18" fmla="*/ 993589 w 993589"/>
              <a:gd name="connsiteY18" fmla="*/ 732905 h 912199"/>
              <a:gd name="connsiteX19" fmla="*/ 978648 w 993589"/>
              <a:gd name="connsiteY19" fmla="*/ 508787 h 912199"/>
              <a:gd name="connsiteX20" fmla="*/ 963706 w 993589"/>
              <a:gd name="connsiteY20" fmla="*/ 449023 h 912199"/>
              <a:gd name="connsiteX21" fmla="*/ 918883 w 993589"/>
              <a:gd name="connsiteY21" fmla="*/ 359376 h 912199"/>
              <a:gd name="connsiteX22" fmla="*/ 889000 w 993589"/>
              <a:gd name="connsiteY22" fmla="*/ 329493 h 912199"/>
              <a:gd name="connsiteX23" fmla="*/ 829236 w 993589"/>
              <a:gd name="connsiteY23" fmla="*/ 239846 h 912199"/>
              <a:gd name="connsiteX24" fmla="*/ 799353 w 993589"/>
              <a:gd name="connsiteY24" fmla="*/ 195023 h 912199"/>
              <a:gd name="connsiteX25" fmla="*/ 769471 w 993589"/>
              <a:gd name="connsiteY25" fmla="*/ 165140 h 912199"/>
              <a:gd name="connsiteX26" fmla="*/ 739589 w 993589"/>
              <a:gd name="connsiteY26" fmla="*/ 120317 h 912199"/>
              <a:gd name="connsiteX27" fmla="*/ 709706 w 993589"/>
              <a:gd name="connsiteY27" fmla="*/ 90434 h 912199"/>
              <a:gd name="connsiteX28" fmla="*/ 635000 w 993589"/>
              <a:gd name="connsiteY28" fmla="*/ 15729 h 912199"/>
              <a:gd name="connsiteX29" fmla="*/ 605118 w 993589"/>
              <a:gd name="connsiteY29" fmla="*/ 15729 h 912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993589" h="912199">
                <a:moveTo>
                  <a:pt x="605118" y="15729"/>
                </a:moveTo>
                <a:lnTo>
                  <a:pt x="605118" y="15729"/>
                </a:lnTo>
                <a:cubicBezTo>
                  <a:pt x="433869" y="1457"/>
                  <a:pt x="395069" y="-11034"/>
                  <a:pt x="216648" y="15729"/>
                </a:cubicBezTo>
                <a:cubicBezTo>
                  <a:pt x="185497" y="20402"/>
                  <a:pt x="127000" y="45611"/>
                  <a:pt x="127000" y="45611"/>
                </a:cubicBezTo>
                <a:cubicBezTo>
                  <a:pt x="39598" y="133015"/>
                  <a:pt x="71830" y="91015"/>
                  <a:pt x="22412" y="165140"/>
                </a:cubicBezTo>
                <a:cubicBezTo>
                  <a:pt x="-8703" y="289600"/>
                  <a:pt x="-6215" y="254033"/>
                  <a:pt x="22412" y="463964"/>
                </a:cubicBezTo>
                <a:cubicBezTo>
                  <a:pt x="26668" y="495174"/>
                  <a:pt x="34823" y="527402"/>
                  <a:pt x="52295" y="553611"/>
                </a:cubicBezTo>
                <a:lnTo>
                  <a:pt x="82177" y="598434"/>
                </a:lnTo>
                <a:cubicBezTo>
                  <a:pt x="97958" y="645777"/>
                  <a:pt x="93899" y="646704"/>
                  <a:pt x="127000" y="688081"/>
                </a:cubicBezTo>
                <a:cubicBezTo>
                  <a:pt x="135800" y="699081"/>
                  <a:pt x="148083" y="706964"/>
                  <a:pt x="156883" y="717964"/>
                </a:cubicBezTo>
                <a:cubicBezTo>
                  <a:pt x="168101" y="731986"/>
                  <a:pt x="173251" y="750962"/>
                  <a:pt x="186765" y="762787"/>
                </a:cubicBezTo>
                <a:cubicBezTo>
                  <a:pt x="249998" y="818116"/>
                  <a:pt x="259671" y="816972"/>
                  <a:pt x="321236" y="837493"/>
                </a:cubicBezTo>
                <a:cubicBezTo>
                  <a:pt x="336177" y="847454"/>
                  <a:pt x="349650" y="860083"/>
                  <a:pt x="366059" y="867376"/>
                </a:cubicBezTo>
                <a:cubicBezTo>
                  <a:pt x="443777" y="901918"/>
                  <a:pt x="475215" y="900045"/>
                  <a:pt x="560295" y="912199"/>
                </a:cubicBezTo>
                <a:cubicBezTo>
                  <a:pt x="644962" y="907219"/>
                  <a:pt x="729903" y="905697"/>
                  <a:pt x="814295" y="897258"/>
                </a:cubicBezTo>
                <a:cubicBezTo>
                  <a:pt x="829966" y="895691"/>
                  <a:pt x="845444" y="890131"/>
                  <a:pt x="859118" y="882317"/>
                </a:cubicBezTo>
                <a:cubicBezTo>
                  <a:pt x="880739" y="869962"/>
                  <a:pt x="899976" y="853699"/>
                  <a:pt x="918883" y="837493"/>
                </a:cubicBezTo>
                <a:cubicBezTo>
                  <a:pt x="934926" y="823742"/>
                  <a:pt x="951425" y="809864"/>
                  <a:pt x="963706" y="792670"/>
                </a:cubicBezTo>
                <a:cubicBezTo>
                  <a:pt x="976652" y="774546"/>
                  <a:pt x="983628" y="752827"/>
                  <a:pt x="993589" y="732905"/>
                </a:cubicBezTo>
                <a:cubicBezTo>
                  <a:pt x="988609" y="658199"/>
                  <a:pt x="986486" y="583247"/>
                  <a:pt x="978648" y="508787"/>
                </a:cubicBezTo>
                <a:cubicBezTo>
                  <a:pt x="976498" y="488365"/>
                  <a:pt x="969347" y="468767"/>
                  <a:pt x="963706" y="449023"/>
                </a:cubicBezTo>
                <a:cubicBezTo>
                  <a:pt x="951431" y="406062"/>
                  <a:pt x="947987" y="395756"/>
                  <a:pt x="918883" y="359376"/>
                </a:cubicBezTo>
                <a:cubicBezTo>
                  <a:pt x="910083" y="348376"/>
                  <a:pt x="897452" y="340763"/>
                  <a:pt x="889000" y="329493"/>
                </a:cubicBezTo>
                <a:cubicBezTo>
                  <a:pt x="867452" y="300762"/>
                  <a:pt x="849158" y="269728"/>
                  <a:pt x="829236" y="239846"/>
                </a:cubicBezTo>
                <a:cubicBezTo>
                  <a:pt x="819275" y="224905"/>
                  <a:pt x="812050" y="207721"/>
                  <a:pt x="799353" y="195023"/>
                </a:cubicBezTo>
                <a:cubicBezTo>
                  <a:pt x="789392" y="185062"/>
                  <a:pt x="778271" y="176140"/>
                  <a:pt x="769471" y="165140"/>
                </a:cubicBezTo>
                <a:cubicBezTo>
                  <a:pt x="758254" y="151118"/>
                  <a:pt x="750807" y="134339"/>
                  <a:pt x="739589" y="120317"/>
                </a:cubicBezTo>
                <a:cubicBezTo>
                  <a:pt x="730789" y="109317"/>
                  <a:pt x="718506" y="101434"/>
                  <a:pt x="709706" y="90434"/>
                </a:cubicBezTo>
                <a:cubicBezTo>
                  <a:pt x="683143" y="57231"/>
                  <a:pt x="681485" y="29010"/>
                  <a:pt x="635000" y="15729"/>
                </a:cubicBezTo>
                <a:cubicBezTo>
                  <a:pt x="615845" y="10256"/>
                  <a:pt x="610098" y="15729"/>
                  <a:pt x="605118" y="15729"/>
                </a:cubicBezTo>
                <a:close/>
              </a:path>
            </a:pathLst>
          </a:custGeom>
          <a:solidFill>
            <a:srgbClr val="FF6600">
              <a:alpha val="41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pic>
        <p:nvPicPr>
          <p:cNvPr id="2" name="图片 1"/>
          <p:cNvPicPr>
            <a:picLocks noChangeAspect="1"/>
          </p:cNvPicPr>
          <p:nvPr/>
        </p:nvPicPr>
        <p:blipFill>
          <a:blip r:embed="rId3"/>
          <a:stretch>
            <a:fillRect/>
          </a:stretch>
        </p:blipFill>
        <p:spPr>
          <a:xfrm>
            <a:off x="143508" y="188640"/>
            <a:ext cx="4369668" cy="389280"/>
          </a:xfrm>
          <a:prstGeom prst="rect">
            <a:avLst/>
          </a:prstGeom>
        </p:spPr>
      </p:pic>
      <p:sp>
        <p:nvSpPr>
          <p:cNvPr id="7" name="任意形状 6"/>
          <p:cNvSpPr/>
          <p:nvPr/>
        </p:nvSpPr>
        <p:spPr>
          <a:xfrm>
            <a:off x="1822824" y="1927412"/>
            <a:ext cx="5408705" cy="1016000"/>
          </a:xfrm>
          <a:custGeom>
            <a:avLst/>
            <a:gdLst>
              <a:gd name="connsiteX0" fmla="*/ 1344705 w 5408705"/>
              <a:gd name="connsiteY0" fmla="*/ 89647 h 1016000"/>
              <a:gd name="connsiteX1" fmla="*/ 1240117 w 5408705"/>
              <a:gd name="connsiteY1" fmla="*/ 44823 h 1016000"/>
              <a:gd name="connsiteX2" fmla="*/ 1135529 w 5408705"/>
              <a:gd name="connsiteY2" fmla="*/ 29882 h 1016000"/>
              <a:gd name="connsiteX3" fmla="*/ 403411 w 5408705"/>
              <a:gd name="connsiteY3" fmla="*/ 44823 h 1016000"/>
              <a:gd name="connsiteX4" fmla="*/ 328705 w 5408705"/>
              <a:gd name="connsiteY4" fmla="*/ 59764 h 1016000"/>
              <a:gd name="connsiteX5" fmla="*/ 298823 w 5408705"/>
              <a:gd name="connsiteY5" fmla="*/ 89647 h 1016000"/>
              <a:gd name="connsiteX6" fmla="*/ 254000 w 5408705"/>
              <a:gd name="connsiteY6" fmla="*/ 104588 h 1016000"/>
              <a:gd name="connsiteX7" fmla="*/ 194235 w 5408705"/>
              <a:gd name="connsiteY7" fmla="*/ 149412 h 1016000"/>
              <a:gd name="connsiteX8" fmla="*/ 119529 w 5408705"/>
              <a:gd name="connsiteY8" fmla="*/ 224117 h 1016000"/>
              <a:gd name="connsiteX9" fmla="*/ 59764 w 5408705"/>
              <a:gd name="connsiteY9" fmla="*/ 268941 h 1016000"/>
              <a:gd name="connsiteX10" fmla="*/ 0 w 5408705"/>
              <a:gd name="connsiteY10" fmla="*/ 358588 h 1016000"/>
              <a:gd name="connsiteX11" fmla="*/ 14941 w 5408705"/>
              <a:gd name="connsiteY11" fmla="*/ 493059 h 1016000"/>
              <a:gd name="connsiteX12" fmla="*/ 104588 w 5408705"/>
              <a:gd name="connsiteY12" fmla="*/ 552823 h 1016000"/>
              <a:gd name="connsiteX13" fmla="*/ 149411 w 5408705"/>
              <a:gd name="connsiteY13" fmla="*/ 582706 h 1016000"/>
              <a:gd name="connsiteX14" fmla="*/ 254000 w 5408705"/>
              <a:gd name="connsiteY14" fmla="*/ 612588 h 1016000"/>
              <a:gd name="connsiteX15" fmla="*/ 298823 w 5408705"/>
              <a:gd name="connsiteY15" fmla="*/ 642470 h 1016000"/>
              <a:gd name="connsiteX16" fmla="*/ 328705 w 5408705"/>
              <a:gd name="connsiteY16" fmla="*/ 672353 h 1016000"/>
              <a:gd name="connsiteX17" fmla="*/ 418352 w 5408705"/>
              <a:gd name="connsiteY17" fmla="*/ 702235 h 1016000"/>
              <a:gd name="connsiteX18" fmla="*/ 508000 w 5408705"/>
              <a:gd name="connsiteY18" fmla="*/ 747059 h 1016000"/>
              <a:gd name="connsiteX19" fmla="*/ 537882 w 5408705"/>
              <a:gd name="connsiteY19" fmla="*/ 791882 h 1016000"/>
              <a:gd name="connsiteX20" fmla="*/ 582705 w 5408705"/>
              <a:gd name="connsiteY20" fmla="*/ 806823 h 1016000"/>
              <a:gd name="connsiteX21" fmla="*/ 627529 w 5408705"/>
              <a:gd name="connsiteY21" fmla="*/ 836706 h 1016000"/>
              <a:gd name="connsiteX22" fmla="*/ 672352 w 5408705"/>
              <a:gd name="connsiteY22" fmla="*/ 851647 h 1016000"/>
              <a:gd name="connsiteX23" fmla="*/ 866588 w 5408705"/>
              <a:gd name="connsiteY23" fmla="*/ 881529 h 1016000"/>
              <a:gd name="connsiteX24" fmla="*/ 2121647 w 5408705"/>
              <a:gd name="connsiteY24" fmla="*/ 911412 h 1016000"/>
              <a:gd name="connsiteX25" fmla="*/ 2315882 w 5408705"/>
              <a:gd name="connsiteY25" fmla="*/ 941294 h 1016000"/>
              <a:gd name="connsiteX26" fmla="*/ 2375647 w 5408705"/>
              <a:gd name="connsiteY26" fmla="*/ 956235 h 1016000"/>
              <a:gd name="connsiteX27" fmla="*/ 2420470 w 5408705"/>
              <a:gd name="connsiteY27" fmla="*/ 971176 h 1016000"/>
              <a:gd name="connsiteX28" fmla="*/ 2674470 w 5408705"/>
              <a:gd name="connsiteY28" fmla="*/ 1001059 h 1016000"/>
              <a:gd name="connsiteX29" fmla="*/ 2719294 w 5408705"/>
              <a:gd name="connsiteY29" fmla="*/ 1016000 h 1016000"/>
              <a:gd name="connsiteX30" fmla="*/ 3316941 w 5408705"/>
              <a:gd name="connsiteY30" fmla="*/ 1001059 h 1016000"/>
              <a:gd name="connsiteX31" fmla="*/ 3511176 w 5408705"/>
              <a:gd name="connsiteY31" fmla="*/ 971176 h 1016000"/>
              <a:gd name="connsiteX32" fmla="*/ 3615764 w 5408705"/>
              <a:gd name="connsiteY32" fmla="*/ 956235 h 1016000"/>
              <a:gd name="connsiteX33" fmla="*/ 3705411 w 5408705"/>
              <a:gd name="connsiteY33" fmla="*/ 941294 h 1016000"/>
              <a:gd name="connsiteX34" fmla="*/ 3914588 w 5408705"/>
              <a:gd name="connsiteY34" fmla="*/ 926353 h 1016000"/>
              <a:gd name="connsiteX35" fmla="*/ 4168588 w 5408705"/>
              <a:gd name="connsiteY35" fmla="*/ 896470 h 1016000"/>
              <a:gd name="connsiteX36" fmla="*/ 4915647 w 5408705"/>
              <a:gd name="connsiteY36" fmla="*/ 881529 h 1016000"/>
              <a:gd name="connsiteX37" fmla="*/ 4990352 w 5408705"/>
              <a:gd name="connsiteY37" fmla="*/ 866588 h 1016000"/>
              <a:gd name="connsiteX38" fmla="*/ 5035176 w 5408705"/>
              <a:gd name="connsiteY38" fmla="*/ 851647 h 1016000"/>
              <a:gd name="connsiteX39" fmla="*/ 5094941 w 5408705"/>
              <a:gd name="connsiteY39" fmla="*/ 836706 h 1016000"/>
              <a:gd name="connsiteX40" fmla="*/ 5154705 w 5408705"/>
              <a:gd name="connsiteY40" fmla="*/ 806823 h 1016000"/>
              <a:gd name="connsiteX41" fmla="*/ 5199529 w 5408705"/>
              <a:gd name="connsiteY41" fmla="*/ 791882 h 1016000"/>
              <a:gd name="connsiteX42" fmla="*/ 5319058 w 5408705"/>
              <a:gd name="connsiteY42" fmla="*/ 717176 h 1016000"/>
              <a:gd name="connsiteX43" fmla="*/ 5348941 w 5408705"/>
              <a:gd name="connsiteY43" fmla="*/ 687294 h 1016000"/>
              <a:gd name="connsiteX44" fmla="*/ 5378823 w 5408705"/>
              <a:gd name="connsiteY44" fmla="*/ 627529 h 1016000"/>
              <a:gd name="connsiteX45" fmla="*/ 5408705 w 5408705"/>
              <a:gd name="connsiteY45" fmla="*/ 433294 h 1016000"/>
              <a:gd name="connsiteX46" fmla="*/ 5348941 w 5408705"/>
              <a:gd name="connsiteY46" fmla="*/ 194235 h 1016000"/>
              <a:gd name="connsiteX47" fmla="*/ 5289176 w 5408705"/>
              <a:gd name="connsiteY47" fmla="*/ 134470 h 1016000"/>
              <a:gd name="connsiteX48" fmla="*/ 5244352 w 5408705"/>
              <a:gd name="connsiteY48" fmla="*/ 119529 h 1016000"/>
              <a:gd name="connsiteX49" fmla="*/ 5199529 w 5408705"/>
              <a:gd name="connsiteY49" fmla="*/ 89647 h 1016000"/>
              <a:gd name="connsiteX50" fmla="*/ 5020235 w 5408705"/>
              <a:gd name="connsiteY50" fmla="*/ 59764 h 1016000"/>
              <a:gd name="connsiteX51" fmla="*/ 4930588 w 5408705"/>
              <a:gd name="connsiteY51" fmla="*/ 44823 h 1016000"/>
              <a:gd name="connsiteX52" fmla="*/ 4870823 w 5408705"/>
              <a:gd name="connsiteY52" fmla="*/ 29882 h 1016000"/>
              <a:gd name="connsiteX53" fmla="*/ 4437529 w 5408705"/>
              <a:gd name="connsiteY53" fmla="*/ 0 h 1016000"/>
              <a:gd name="connsiteX54" fmla="*/ 4183529 w 5408705"/>
              <a:gd name="connsiteY54" fmla="*/ 14941 h 1016000"/>
              <a:gd name="connsiteX55" fmla="*/ 4138705 w 5408705"/>
              <a:gd name="connsiteY55" fmla="*/ 29882 h 1016000"/>
              <a:gd name="connsiteX56" fmla="*/ 3675529 w 5408705"/>
              <a:gd name="connsiteY56" fmla="*/ 44823 h 1016000"/>
              <a:gd name="connsiteX57" fmla="*/ 3391647 w 5408705"/>
              <a:gd name="connsiteY57" fmla="*/ 59764 h 1016000"/>
              <a:gd name="connsiteX58" fmla="*/ 2256117 w 5408705"/>
              <a:gd name="connsiteY58" fmla="*/ 74706 h 1016000"/>
              <a:gd name="connsiteX59" fmla="*/ 1284941 w 5408705"/>
              <a:gd name="connsiteY59" fmla="*/ 89647 h 10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5408705" h="1016000">
                <a:moveTo>
                  <a:pt x="1344705" y="89647"/>
                </a:moveTo>
                <a:cubicBezTo>
                  <a:pt x="1309842" y="74706"/>
                  <a:pt x="1276587" y="55243"/>
                  <a:pt x="1240117" y="44823"/>
                </a:cubicBezTo>
                <a:cubicBezTo>
                  <a:pt x="1206255" y="35148"/>
                  <a:pt x="1170746" y="29882"/>
                  <a:pt x="1135529" y="29882"/>
                </a:cubicBezTo>
                <a:cubicBezTo>
                  <a:pt x="891439" y="29882"/>
                  <a:pt x="647450" y="39843"/>
                  <a:pt x="403411" y="44823"/>
                </a:cubicBezTo>
                <a:cubicBezTo>
                  <a:pt x="378509" y="49803"/>
                  <a:pt x="352047" y="49760"/>
                  <a:pt x="328705" y="59764"/>
                </a:cubicBezTo>
                <a:cubicBezTo>
                  <a:pt x="315757" y="65313"/>
                  <a:pt x="310902" y="82399"/>
                  <a:pt x="298823" y="89647"/>
                </a:cubicBezTo>
                <a:cubicBezTo>
                  <a:pt x="285318" y="97750"/>
                  <a:pt x="268941" y="99608"/>
                  <a:pt x="254000" y="104588"/>
                </a:cubicBezTo>
                <a:cubicBezTo>
                  <a:pt x="234078" y="119529"/>
                  <a:pt x="212847" y="132868"/>
                  <a:pt x="194235" y="149412"/>
                </a:cubicBezTo>
                <a:cubicBezTo>
                  <a:pt x="167914" y="172808"/>
                  <a:pt x="147702" y="202987"/>
                  <a:pt x="119529" y="224117"/>
                </a:cubicBezTo>
                <a:cubicBezTo>
                  <a:pt x="99607" y="239058"/>
                  <a:pt x="76308" y="250329"/>
                  <a:pt x="59764" y="268941"/>
                </a:cubicBezTo>
                <a:cubicBezTo>
                  <a:pt x="35904" y="295784"/>
                  <a:pt x="0" y="358588"/>
                  <a:pt x="0" y="358588"/>
                </a:cubicBezTo>
                <a:cubicBezTo>
                  <a:pt x="4980" y="403412"/>
                  <a:pt x="-6441" y="453350"/>
                  <a:pt x="14941" y="493059"/>
                </a:cubicBezTo>
                <a:cubicBezTo>
                  <a:pt x="31968" y="524680"/>
                  <a:pt x="74706" y="532901"/>
                  <a:pt x="104588" y="552823"/>
                </a:cubicBezTo>
                <a:cubicBezTo>
                  <a:pt x="119529" y="562784"/>
                  <a:pt x="131990" y="578351"/>
                  <a:pt x="149411" y="582706"/>
                </a:cubicBezTo>
                <a:cubicBezTo>
                  <a:pt x="224455" y="601467"/>
                  <a:pt x="189695" y="591153"/>
                  <a:pt x="254000" y="612588"/>
                </a:cubicBezTo>
                <a:cubicBezTo>
                  <a:pt x="268941" y="622549"/>
                  <a:pt x="284801" y="631252"/>
                  <a:pt x="298823" y="642470"/>
                </a:cubicBezTo>
                <a:cubicBezTo>
                  <a:pt x="309823" y="651270"/>
                  <a:pt x="316105" y="666053"/>
                  <a:pt x="328705" y="672353"/>
                </a:cubicBezTo>
                <a:cubicBezTo>
                  <a:pt x="356878" y="686440"/>
                  <a:pt x="389568" y="689442"/>
                  <a:pt x="418352" y="702235"/>
                </a:cubicBezTo>
                <a:cubicBezTo>
                  <a:pt x="592156" y="779480"/>
                  <a:pt x="344510" y="692560"/>
                  <a:pt x="508000" y="747059"/>
                </a:cubicBezTo>
                <a:cubicBezTo>
                  <a:pt x="517961" y="762000"/>
                  <a:pt x="523860" y="780664"/>
                  <a:pt x="537882" y="791882"/>
                </a:cubicBezTo>
                <a:cubicBezTo>
                  <a:pt x="550180" y="801720"/>
                  <a:pt x="568619" y="799780"/>
                  <a:pt x="582705" y="806823"/>
                </a:cubicBezTo>
                <a:cubicBezTo>
                  <a:pt x="598766" y="814854"/>
                  <a:pt x="611468" y="828675"/>
                  <a:pt x="627529" y="836706"/>
                </a:cubicBezTo>
                <a:cubicBezTo>
                  <a:pt x="641615" y="843749"/>
                  <a:pt x="657209" y="847320"/>
                  <a:pt x="672352" y="851647"/>
                </a:cubicBezTo>
                <a:cubicBezTo>
                  <a:pt x="739343" y="870787"/>
                  <a:pt x="791930" y="879121"/>
                  <a:pt x="866588" y="881529"/>
                </a:cubicBezTo>
                <a:lnTo>
                  <a:pt x="2121647" y="911412"/>
                </a:lnTo>
                <a:cubicBezTo>
                  <a:pt x="2256504" y="945126"/>
                  <a:pt x="2092170" y="906877"/>
                  <a:pt x="2315882" y="941294"/>
                </a:cubicBezTo>
                <a:cubicBezTo>
                  <a:pt x="2336178" y="944416"/>
                  <a:pt x="2355902" y="950594"/>
                  <a:pt x="2375647" y="956235"/>
                </a:cubicBezTo>
                <a:cubicBezTo>
                  <a:pt x="2390790" y="960562"/>
                  <a:pt x="2404879" y="968949"/>
                  <a:pt x="2420470" y="971176"/>
                </a:cubicBezTo>
                <a:cubicBezTo>
                  <a:pt x="2559417" y="991025"/>
                  <a:pt x="2561168" y="975880"/>
                  <a:pt x="2674470" y="1001059"/>
                </a:cubicBezTo>
                <a:cubicBezTo>
                  <a:pt x="2689844" y="1004476"/>
                  <a:pt x="2704353" y="1011020"/>
                  <a:pt x="2719294" y="1016000"/>
                </a:cubicBezTo>
                <a:lnTo>
                  <a:pt x="3316941" y="1001059"/>
                </a:lnTo>
                <a:cubicBezTo>
                  <a:pt x="3413274" y="997045"/>
                  <a:pt x="3427704" y="985088"/>
                  <a:pt x="3511176" y="971176"/>
                </a:cubicBezTo>
                <a:cubicBezTo>
                  <a:pt x="3545913" y="965386"/>
                  <a:pt x="3580957" y="961590"/>
                  <a:pt x="3615764" y="956235"/>
                </a:cubicBezTo>
                <a:cubicBezTo>
                  <a:pt x="3645706" y="951629"/>
                  <a:pt x="3675267" y="944308"/>
                  <a:pt x="3705411" y="941294"/>
                </a:cubicBezTo>
                <a:cubicBezTo>
                  <a:pt x="3774967" y="934338"/>
                  <a:pt x="3844972" y="932682"/>
                  <a:pt x="3914588" y="926353"/>
                </a:cubicBezTo>
                <a:cubicBezTo>
                  <a:pt x="3966819" y="921605"/>
                  <a:pt x="4120062" y="898115"/>
                  <a:pt x="4168588" y="896470"/>
                </a:cubicBezTo>
                <a:cubicBezTo>
                  <a:pt x="4417514" y="888032"/>
                  <a:pt x="4666627" y="886509"/>
                  <a:pt x="4915647" y="881529"/>
                </a:cubicBezTo>
                <a:cubicBezTo>
                  <a:pt x="4940549" y="876549"/>
                  <a:pt x="4965715" y="872747"/>
                  <a:pt x="4990352" y="866588"/>
                </a:cubicBezTo>
                <a:cubicBezTo>
                  <a:pt x="5005631" y="862768"/>
                  <a:pt x="5020032" y="855974"/>
                  <a:pt x="5035176" y="851647"/>
                </a:cubicBezTo>
                <a:cubicBezTo>
                  <a:pt x="5054921" y="846006"/>
                  <a:pt x="5075019" y="841686"/>
                  <a:pt x="5094941" y="836706"/>
                </a:cubicBezTo>
                <a:cubicBezTo>
                  <a:pt x="5114862" y="826745"/>
                  <a:pt x="5134233" y="815597"/>
                  <a:pt x="5154705" y="806823"/>
                </a:cubicBezTo>
                <a:cubicBezTo>
                  <a:pt x="5169181" y="800619"/>
                  <a:pt x="5185442" y="798925"/>
                  <a:pt x="5199529" y="791882"/>
                </a:cubicBezTo>
                <a:cubicBezTo>
                  <a:pt x="5210024" y="786635"/>
                  <a:pt x="5299298" y="732984"/>
                  <a:pt x="5319058" y="717176"/>
                </a:cubicBezTo>
                <a:cubicBezTo>
                  <a:pt x="5330058" y="708376"/>
                  <a:pt x="5338980" y="697255"/>
                  <a:pt x="5348941" y="687294"/>
                </a:cubicBezTo>
                <a:cubicBezTo>
                  <a:pt x="5358902" y="667372"/>
                  <a:pt x="5371780" y="648659"/>
                  <a:pt x="5378823" y="627529"/>
                </a:cubicBezTo>
                <a:cubicBezTo>
                  <a:pt x="5392512" y="586461"/>
                  <a:pt x="5405044" y="462582"/>
                  <a:pt x="5408705" y="433294"/>
                </a:cubicBezTo>
                <a:cubicBezTo>
                  <a:pt x="5397304" y="364889"/>
                  <a:pt x="5397779" y="259353"/>
                  <a:pt x="5348941" y="194235"/>
                </a:cubicBezTo>
                <a:cubicBezTo>
                  <a:pt x="5332037" y="171696"/>
                  <a:pt x="5315904" y="143379"/>
                  <a:pt x="5289176" y="134470"/>
                </a:cubicBezTo>
                <a:lnTo>
                  <a:pt x="5244352" y="119529"/>
                </a:lnTo>
                <a:cubicBezTo>
                  <a:pt x="5229411" y="109568"/>
                  <a:pt x="5215590" y="97677"/>
                  <a:pt x="5199529" y="89647"/>
                </a:cubicBezTo>
                <a:cubicBezTo>
                  <a:pt x="5148567" y="64166"/>
                  <a:pt x="5065419" y="65789"/>
                  <a:pt x="5020235" y="59764"/>
                </a:cubicBezTo>
                <a:cubicBezTo>
                  <a:pt x="4990206" y="55760"/>
                  <a:pt x="4960294" y="50764"/>
                  <a:pt x="4930588" y="44823"/>
                </a:cubicBezTo>
                <a:cubicBezTo>
                  <a:pt x="4910452" y="40796"/>
                  <a:pt x="4891199" y="32429"/>
                  <a:pt x="4870823" y="29882"/>
                </a:cubicBezTo>
                <a:cubicBezTo>
                  <a:pt x="4773114" y="17668"/>
                  <a:pt x="4516490" y="4645"/>
                  <a:pt x="4437529" y="0"/>
                </a:cubicBezTo>
                <a:cubicBezTo>
                  <a:pt x="4352862" y="4980"/>
                  <a:pt x="4267921" y="6502"/>
                  <a:pt x="4183529" y="14941"/>
                </a:cubicBezTo>
                <a:cubicBezTo>
                  <a:pt x="4167858" y="16508"/>
                  <a:pt x="4154427" y="28957"/>
                  <a:pt x="4138705" y="29882"/>
                </a:cubicBezTo>
                <a:cubicBezTo>
                  <a:pt x="3984499" y="38953"/>
                  <a:pt x="3829878" y="38649"/>
                  <a:pt x="3675529" y="44823"/>
                </a:cubicBezTo>
                <a:cubicBezTo>
                  <a:pt x="3580846" y="48610"/>
                  <a:pt x="3486384" y="57769"/>
                  <a:pt x="3391647" y="59764"/>
                </a:cubicBezTo>
                <a:lnTo>
                  <a:pt x="2256117" y="74706"/>
                </a:lnTo>
                <a:cubicBezTo>
                  <a:pt x="1220588" y="91014"/>
                  <a:pt x="1804105" y="89647"/>
                  <a:pt x="1284941" y="89647"/>
                </a:cubicBezTo>
              </a:path>
            </a:pathLst>
          </a:custGeom>
          <a:solidFill>
            <a:srgbClr val="FFFF00">
              <a:alpha val="42000"/>
            </a:srgbClr>
          </a:solidFill>
          <a:ln>
            <a:no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zh-CN" altLang="en-US"/>
          </a:p>
        </p:txBody>
      </p:sp>
    </p:spTree>
    <p:extLst>
      <p:ext uri="{BB962C8B-B14F-4D97-AF65-F5344CB8AC3E}">
        <p14:creationId xmlns:p14="http://schemas.microsoft.com/office/powerpoint/2010/main" val="2582272281"/>
      </p:ext>
    </p:extLst>
  </p:cSld>
  <p:clrMapOvr>
    <a:masterClrMapping/>
  </p:clrMapOvr>
  <p:transition xmlns:p14="http://schemas.microsoft.com/office/powerpoint/2010/main" spd="me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11929" y="152636"/>
            <a:ext cx="8953500" cy="6477000"/>
          </a:xfrm>
          <a:prstGeom prst="rect">
            <a:avLst/>
          </a:prstGeom>
          <a:noFill/>
          <a:ln>
            <a:noFill/>
          </a:ln>
        </p:spPr>
      </p:pic>
      <p:pic>
        <p:nvPicPr>
          <p:cNvPr id="3" name="图片 2"/>
          <p:cNvPicPr>
            <a:picLocks noChangeAspect="1"/>
          </p:cNvPicPr>
          <p:nvPr/>
        </p:nvPicPr>
        <p:blipFill>
          <a:blip r:embed="rId3"/>
          <a:stretch>
            <a:fillRect/>
          </a:stretch>
        </p:blipFill>
        <p:spPr>
          <a:xfrm>
            <a:off x="143508" y="224644"/>
            <a:ext cx="4612940" cy="376388"/>
          </a:xfrm>
          <a:prstGeom prst="rect">
            <a:avLst/>
          </a:prstGeom>
        </p:spPr>
      </p:pic>
      <p:sp>
        <p:nvSpPr>
          <p:cNvPr id="6" name="任意形状 5"/>
          <p:cNvSpPr/>
          <p:nvPr/>
        </p:nvSpPr>
        <p:spPr>
          <a:xfrm>
            <a:off x="1135529" y="1912471"/>
            <a:ext cx="6350000" cy="2271058"/>
          </a:xfrm>
          <a:custGeom>
            <a:avLst/>
            <a:gdLst>
              <a:gd name="connsiteX0" fmla="*/ 1120589 w 6350000"/>
              <a:gd name="connsiteY0" fmla="*/ 1240117 h 2271058"/>
              <a:gd name="connsiteX1" fmla="*/ 268942 w 6350000"/>
              <a:gd name="connsiteY1" fmla="*/ 1255058 h 2271058"/>
              <a:gd name="connsiteX2" fmla="*/ 209177 w 6350000"/>
              <a:gd name="connsiteY2" fmla="*/ 1270000 h 2271058"/>
              <a:gd name="connsiteX3" fmla="*/ 164353 w 6350000"/>
              <a:gd name="connsiteY3" fmla="*/ 1314823 h 2271058"/>
              <a:gd name="connsiteX4" fmla="*/ 89647 w 6350000"/>
              <a:gd name="connsiteY4" fmla="*/ 1374588 h 2271058"/>
              <a:gd name="connsiteX5" fmla="*/ 29883 w 6350000"/>
              <a:gd name="connsiteY5" fmla="*/ 1494117 h 2271058"/>
              <a:gd name="connsiteX6" fmla="*/ 0 w 6350000"/>
              <a:gd name="connsiteY6" fmla="*/ 1583764 h 2271058"/>
              <a:gd name="connsiteX7" fmla="*/ 44824 w 6350000"/>
              <a:gd name="connsiteY7" fmla="*/ 1852705 h 2271058"/>
              <a:gd name="connsiteX8" fmla="*/ 74706 w 6350000"/>
              <a:gd name="connsiteY8" fmla="*/ 1912470 h 2271058"/>
              <a:gd name="connsiteX9" fmla="*/ 104589 w 6350000"/>
              <a:gd name="connsiteY9" fmla="*/ 1987176 h 2271058"/>
              <a:gd name="connsiteX10" fmla="*/ 209177 w 6350000"/>
              <a:gd name="connsiteY10" fmla="*/ 2076823 h 2271058"/>
              <a:gd name="connsiteX11" fmla="*/ 268942 w 6350000"/>
              <a:gd name="connsiteY11" fmla="*/ 2106705 h 2271058"/>
              <a:gd name="connsiteX12" fmla="*/ 343647 w 6350000"/>
              <a:gd name="connsiteY12" fmla="*/ 2166470 h 2271058"/>
              <a:gd name="connsiteX13" fmla="*/ 388471 w 6350000"/>
              <a:gd name="connsiteY13" fmla="*/ 2181411 h 2271058"/>
              <a:gd name="connsiteX14" fmla="*/ 448236 w 6350000"/>
              <a:gd name="connsiteY14" fmla="*/ 2211294 h 2271058"/>
              <a:gd name="connsiteX15" fmla="*/ 627530 w 6350000"/>
              <a:gd name="connsiteY15" fmla="*/ 2241176 h 2271058"/>
              <a:gd name="connsiteX16" fmla="*/ 1240118 w 6350000"/>
              <a:gd name="connsiteY16" fmla="*/ 2256117 h 2271058"/>
              <a:gd name="connsiteX17" fmla="*/ 1419412 w 6350000"/>
              <a:gd name="connsiteY17" fmla="*/ 2271058 h 2271058"/>
              <a:gd name="connsiteX18" fmla="*/ 1822824 w 6350000"/>
              <a:gd name="connsiteY18" fmla="*/ 2241176 h 2271058"/>
              <a:gd name="connsiteX19" fmla="*/ 1942353 w 6350000"/>
              <a:gd name="connsiteY19" fmla="*/ 2211294 h 2271058"/>
              <a:gd name="connsiteX20" fmla="*/ 1987177 w 6350000"/>
              <a:gd name="connsiteY20" fmla="*/ 2196353 h 2271058"/>
              <a:gd name="connsiteX21" fmla="*/ 2061883 w 6350000"/>
              <a:gd name="connsiteY21" fmla="*/ 2181411 h 2271058"/>
              <a:gd name="connsiteX22" fmla="*/ 2226236 w 6350000"/>
              <a:gd name="connsiteY22" fmla="*/ 2136588 h 2271058"/>
              <a:gd name="connsiteX23" fmla="*/ 2315883 w 6350000"/>
              <a:gd name="connsiteY23" fmla="*/ 2076823 h 2271058"/>
              <a:gd name="connsiteX24" fmla="*/ 2405530 w 6350000"/>
              <a:gd name="connsiteY24" fmla="*/ 2002117 h 2271058"/>
              <a:gd name="connsiteX25" fmla="*/ 2435412 w 6350000"/>
              <a:gd name="connsiteY25" fmla="*/ 1912470 h 2271058"/>
              <a:gd name="connsiteX26" fmla="*/ 2450353 w 6350000"/>
              <a:gd name="connsiteY26" fmla="*/ 1867647 h 2271058"/>
              <a:gd name="connsiteX27" fmla="*/ 2465295 w 6350000"/>
              <a:gd name="connsiteY27" fmla="*/ 1807882 h 2271058"/>
              <a:gd name="connsiteX28" fmla="*/ 2480236 w 6350000"/>
              <a:gd name="connsiteY28" fmla="*/ 1763058 h 2271058"/>
              <a:gd name="connsiteX29" fmla="*/ 2525059 w 6350000"/>
              <a:gd name="connsiteY29" fmla="*/ 1613647 h 2271058"/>
              <a:gd name="connsiteX30" fmla="*/ 2540000 w 6350000"/>
              <a:gd name="connsiteY30" fmla="*/ 1568823 h 2271058"/>
              <a:gd name="connsiteX31" fmla="*/ 2599765 w 6350000"/>
              <a:gd name="connsiteY31" fmla="*/ 1479176 h 2271058"/>
              <a:gd name="connsiteX32" fmla="*/ 2674471 w 6350000"/>
              <a:gd name="connsiteY32" fmla="*/ 1389529 h 2271058"/>
              <a:gd name="connsiteX33" fmla="*/ 2719295 w 6350000"/>
              <a:gd name="connsiteY33" fmla="*/ 1359647 h 2271058"/>
              <a:gd name="connsiteX34" fmla="*/ 2794000 w 6350000"/>
              <a:gd name="connsiteY34" fmla="*/ 1284941 h 2271058"/>
              <a:gd name="connsiteX35" fmla="*/ 2913530 w 6350000"/>
              <a:gd name="connsiteY35" fmla="*/ 1240117 h 2271058"/>
              <a:gd name="connsiteX36" fmla="*/ 3062942 w 6350000"/>
              <a:gd name="connsiteY36" fmla="*/ 1210235 h 2271058"/>
              <a:gd name="connsiteX37" fmla="*/ 3122706 w 6350000"/>
              <a:gd name="connsiteY37" fmla="*/ 1195294 h 2271058"/>
              <a:gd name="connsiteX38" fmla="*/ 3496236 w 6350000"/>
              <a:gd name="connsiteY38" fmla="*/ 1210235 h 2271058"/>
              <a:gd name="connsiteX39" fmla="*/ 3750236 w 6350000"/>
              <a:gd name="connsiteY39" fmla="*/ 1225176 h 2271058"/>
              <a:gd name="connsiteX40" fmla="*/ 4347883 w 6350000"/>
              <a:gd name="connsiteY40" fmla="*/ 1210235 h 2271058"/>
              <a:gd name="connsiteX41" fmla="*/ 5169647 w 6350000"/>
              <a:gd name="connsiteY41" fmla="*/ 1180353 h 2271058"/>
              <a:gd name="connsiteX42" fmla="*/ 5513295 w 6350000"/>
              <a:gd name="connsiteY42" fmla="*/ 1135529 h 2271058"/>
              <a:gd name="connsiteX43" fmla="*/ 5617883 w 6350000"/>
              <a:gd name="connsiteY43" fmla="*/ 1105647 h 2271058"/>
              <a:gd name="connsiteX44" fmla="*/ 5797177 w 6350000"/>
              <a:gd name="connsiteY44" fmla="*/ 1075764 h 2271058"/>
              <a:gd name="connsiteX45" fmla="*/ 5916706 w 6350000"/>
              <a:gd name="connsiteY45" fmla="*/ 1016000 h 2271058"/>
              <a:gd name="connsiteX46" fmla="*/ 6036236 w 6350000"/>
              <a:gd name="connsiteY46" fmla="*/ 956235 h 2271058"/>
              <a:gd name="connsiteX47" fmla="*/ 6140824 w 6350000"/>
              <a:gd name="connsiteY47" fmla="*/ 896470 h 2271058"/>
              <a:gd name="connsiteX48" fmla="*/ 6230471 w 6350000"/>
              <a:gd name="connsiteY48" fmla="*/ 851647 h 2271058"/>
              <a:gd name="connsiteX49" fmla="*/ 6260353 w 6350000"/>
              <a:gd name="connsiteY49" fmla="*/ 821764 h 2271058"/>
              <a:gd name="connsiteX50" fmla="*/ 6335059 w 6350000"/>
              <a:gd name="connsiteY50" fmla="*/ 687294 h 2271058"/>
              <a:gd name="connsiteX51" fmla="*/ 6350000 w 6350000"/>
              <a:gd name="connsiteY51" fmla="*/ 612588 h 2271058"/>
              <a:gd name="connsiteX52" fmla="*/ 6335059 w 6350000"/>
              <a:gd name="connsiteY52" fmla="*/ 478117 h 2271058"/>
              <a:gd name="connsiteX53" fmla="*/ 6305177 w 6350000"/>
              <a:gd name="connsiteY53" fmla="*/ 433294 h 2271058"/>
              <a:gd name="connsiteX54" fmla="*/ 6260353 w 6350000"/>
              <a:gd name="connsiteY54" fmla="*/ 373529 h 2271058"/>
              <a:gd name="connsiteX55" fmla="*/ 6200589 w 6350000"/>
              <a:gd name="connsiteY55" fmla="*/ 239058 h 2271058"/>
              <a:gd name="connsiteX56" fmla="*/ 6155765 w 6350000"/>
              <a:gd name="connsiteY56" fmla="*/ 194235 h 2271058"/>
              <a:gd name="connsiteX57" fmla="*/ 6110942 w 6350000"/>
              <a:gd name="connsiteY57" fmla="*/ 134470 h 2271058"/>
              <a:gd name="connsiteX58" fmla="*/ 6006353 w 6350000"/>
              <a:gd name="connsiteY58" fmla="*/ 44823 h 2271058"/>
              <a:gd name="connsiteX59" fmla="*/ 5827059 w 6350000"/>
              <a:gd name="connsiteY59" fmla="*/ 0 h 2271058"/>
              <a:gd name="connsiteX60" fmla="*/ 4945530 w 6350000"/>
              <a:gd name="connsiteY60" fmla="*/ 14941 h 2271058"/>
              <a:gd name="connsiteX61" fmla="*/ 4855883 w 6350000"/>
              <a:gd name="connsiteY61" fmla="*/ 29882 h 2271058"/>
              <a:gd name="connsiteX62" fmla="*/ 4781177 w 6350000"/>
              <a:gd name="connsiteY62" fmla="*/ 44823 h 2271058"/>
              <a:gd name="connsiteX63" fmla="*/ 4691530 w 6350000"/>
              <a:gd name="connsiteY63" fmla="*/ 59764 h 2271058"/>
              <a:gd name="connsiteX64" fmla="*/ 4572000 w 6350000"/>
              <a:gd name="connsiteY64" fmla="*/ 89647 h 2271058"/>
              <a:gd name="connsiteX65" fmla="*/ 4437530 w 6350000"/>
              <a:gd name="connsiteY65" fmla="*/ 104588 h 2271058"/>
              <a:gd name="connsiteX66" fmla="*/ 4243295 w 6350000"/>
              <a:gd name="connsiteY66" fmla="*/ 119529 h 2271058"/>
              <a:gd name="connsiteX67" fmla="*/ 4138706 w 6350000"/>
              <a:gd name="connsiteY67" fmla="*/ 134470 h 2271058"/>
              <a:gd name="connsiteX68" fmla="*/ 3929530 w 6350000"/>
              <a:gd name="connsiteY68" fmla="*/ 164353 h 2271058"/>
              <a:gd name="connsiteX69" fmla="*/ 3839883 w 6350000"/>
              <a:gd name="connsiteY69" fmla="*/ 179294 h 2271058"/>
              <a:gd name="connsiteX70" fmla="*/ 3735295 w 6350000"/>
              <a:gd name="connsiteY70" fmla="*/ 194235 h 2271058"/>
              <a:gd name="connsiteX71" fmla="*/ 3451412 w 6350000"/>
              <a:gd name="connsiteY71" fmla="*/ 224117 h 2271058"/>
              <a:gd name="connsiteX72" fmla="*/ 3346824 w 6350000"/>
              <a:gd name="connsiteY72" fmla="*/ 239058 h 2271058"/>
              <a:gd name="connsiteX73" fmla="*/ 3287059 w 6350000"/>
              <a:gd name="connsiteY73" fmla="*/ 313764 h 2271058"/>
              <a:gd name="connsiteX74" fmla="*/ 3257177 w 6350000"/>
              <a:gd name="connsiteY74" fmla="*/ 343647 h 2271058"/>
              <a:gd name="connsiteX75" fmla="*/ 3197412 w 6350000"/>
              <a:gd name="connsiteY75" fmla="*/ 433294 h 2271058"/>
              <a:gd name="connsiteX76" fmla="*/ 3122706 w 6350000"/>
              <a:gd name="connsiteY76" fmla="*/ 508000 h 2271058"/>
              <a:gd name="connsiteX77" fmla="*/ 3033059 w 6350000"/>
              <a:gd name="connsiteY77" fmla="*/ 567764 h 2271058"/>
              <a:gd name="connsiteX78" fmla="*/ 3003177 w 6350000"/>
              <a:gd name="connsiteY78" fmla="*/ 597647 h 2271058"/>
              <a:gd name="connsiteX79" fmla="*/ 2943412 w 6350000"/>
              <a:gd name="connsiteY79" fmla="*/ 702235 h 2271058"/>
              <a:gd name="connsiteX80" fmla="*/ 2913530 w 6350000"/>
              <a:gd name="connsiteY80" fmla="*/ 747058 h 2271058"/>
              <a:gd name="connsiteX81" fmla="*/ 2868706 w 6350000"/>
              <a:gd name="connsiteY81" fmla="*/ 821764 h 2271058"/>
              <a:gd name="connsiteX82" fmla="*/ 2838824 w 6350000"/>
              <a:gd name="connsiteY82" fmla="*/ 866588 h 2271058"/>
              <a:gd name="connsiteX83" fmla="*/ 2794000 w 6350000"/>
              <a:gd name="connsiteY83" fmla="*/ 896470 h 2271058"/>
              <a:gd name="connsiteX84" fmla="*/ 2764118 w 6350000"/>
              <a:gd name="connsiteY84" fmla="*/ 926353 h 2271058"/>
              <a:gd name="connsiteX85" fmla="*/ 2674471 w 6350000"/>
              <a:gd name="connsiteY85" fmla="*/ 971176 h 2271058"/>
              <a:gd name="connsiteX86" fmla="*/ 2644589 w 6350000"/>
              <a:gd name="connsiteY86" fmla="*/ 1016000 h 2271058"/>
              <a:gd name="connsiteX87" fmla="*/ 2599765 w 6350000"/>
              <a:gd name="connsiteY87" fmla="*/ 1030941 h 2271058"/>
              <a:gd name="connsiteX88" fmla="*/ 2465295 w 6350000"/>
              <a:gd name="connsiteY88" fmla="*/ 1075764 h 2271058"/>
              <a:gd name="connsiteX89" fmla="*/ 2375647 w 6350000"/>
              <a:gd name="connsiteY89" fmla="*/ 1105647 h 2271058"/>
              <a:gd name="connsiteX90" fmla="*/ 2256118 w 6350000"/>
              <a:gd name="connsiteY90" fmla="*/ 1120588 h 2271058"/>
              <a:gd name="connsiteX91" fmla="*/ 2076824 w 6350000"/>
              <a:gd name="connsiteY91" fmla="*/ 1135529 h 2271058"/>
              <a:gd name="connsiteX92" fmla="*/ 1987177 w 6350000"/>
              <a:gd name="connsiteY92" fmla="*/ 1150470 h 2271058"/>
              <a:gd name="connsiteX93" fmla="*/ 1479177 w 6350000"/>
              <a:gd name="connsiteY93" fmla="*/ 1165411 h 2271058"/>
              <a:gd name="connsiteX94" fmla="*/ 1374589 w 6350000"/>
              <a:gd name="connsiteY94" fmla="*/ 1195294 h 2271058"/>
              <a:gd name="connsiteX95" fmla="*/ 1284942 w 6350000"/>
              <a:gd name="connsiteY95" fmla="*/ 1225176 h 2271058"/>
              <a:gd name="connsiteX96" fmla="*/ 1240118 w 6350000"/>
              <a:gd name="connsiteY96" fmla="*/ 1240117 h 2271058"/>
              <a:gd name="connsiteX97" fmla="*/ 1195295 w 6350000"/>
              <a:gd name="connsiteY97" fmla="*/ 1255058 h 2271058"/>
              <a:gd name="connsiteX98" fmla="*/ 1090706 w 6350000"/>
              <a:gd name="connsiteY98" fmla="*/ 1225176 h 2271058"/>
              <a:gd name="connsiteX99" fmla="*/ 1045883 w 6350000"/>
              <a:gd name="connsiteY99" fmla="*/ 1225176 h 2271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6350000" h="2271058">
                <a:moveTo>
                  <a:pt x="1120589" y="1240117"/>
                </a:moveTo>
                <a:lnTo>
                  <a:pt x="268942" y="1255058"/>
                </a:lnTo>
                <a:cubicBezTo>
                  <a:pt x="248418" y="1255731"/>
                  <a:pt x="227006" y="1259812"/>
                  <a:pt x="209177" y="1270000"/>
                </a:cubicBezTo>
                <a:cubicBezTo>
                  <a:pt x="190831" y="1280483"/>
                  <a:pt x="180586" y="1301296"/>
                  <a:pt x="164353" y="1314823"/>
                </a:cubicBezTo>
                <a:cubicBezTo>
                  <a:pt x="51271" y="1409057"/>
                  <a:pt x="176581" y="1287654"/>
                  <a:pt x="89647" y="1374588"/>
                </a:cubicBezTo>
                <a:cubicBezTo>
                  <a:pt x="69726" y="1414431"/>
                  <a:pt x="43970" y="1451857"/>
                  <a:pt x="29883" y="1494117"/>
                </a:cubicBezTo>
                <a:lnTo>
                  <a:pt x="0" y="1583764"/>
                </a:lnTo>
                <a:cubicBezTo>
                  <a:pt x="6225" y="1646007"/>
                  <a:pt x="13309" y="1789673"/>
                  <a:pt x="44824" y="1852705"/>
                </a:cubicBezTo>
                <a:cubicBezTo>
                  <a:pt x="54785" y="1872627"/>
                  <a:pt x="65660" y="1892117"/>
                  <a:pt x="74706" y="1912470"/>
                </a:cubicBezTo>
                <a:cubicBezTo>
                  <a:pt x="85599" y="1936979"/>
                  <a:pt x="89712" y="1964860"/>
                  <a:pt x="104589" y="1987176"/>
                </a:cubicBezTo>
                <a:cubicBezTo>
                  <a:pt x="127050" y="2020868"/>
                  <a:pt x="172781" y="2056025"/>
                  <a:pt x="209177" y="2076823"/>
                </a:cubicBezTo>
                <a:cubicBezTo>
                  <a:pt x="228515" y="2087873"/>
                  <a:pt x="249020" y="2096744"/>
                  <a:pt x="268942" y="2106705"/>
                </a:cubicBezTo>
                <a:cubicBezTo>
                  <a:pt x="296736" y="2134500"/>
                  <a:pt x="305950" y="2147622"/>
                  <a:pt x="343647" y="2166470"/>
                </a:cubicBezTo>
                <a:cubicBezTo>
                  <a:pt x="357734" y="2173513"/>
                  <a:pt x="373995" y="2175207"/>
                  <a:pt x="388471" y="2181411"/>
                </a:cubicBezTo>
                <a:cubicBezTo>
                  <a:pt x="408943" y="2190185"/>
                  <a:pt x="427106" y="2204251"/>
                  <a:pt x="448236" y="2211294"/>
                </a:cubicBezTo>
                <a:cubicBezTo>
                  <a:pt x="475081" y="2220242"/>
                  <a:pt x="612062" y="2240531"/>
                  <a:pt x="627530" y="2241176"/>
                </a:cubicBezTo>
                <a:cubicBezTo>
                  <a:pt x="831610" y="2249679"/>
                  <a:pt x="1035922" y="2251137"/>
                  <a:pt x="1240118" y="2256117"/>
                </a:cubicBezTo>
                <a:cubicBezTo>
                  <a:pt x="1299883" y="2261097"/>
                  <a:pt x="1359440" y="2271058"/>
                  <a:pt x="1419412" y="2271058"/>
                </a:cubicBezTo>
                <a:cubicBezTo>
                  <a:pt x="1665144" y="2271058"/>
                  <a:pt x="1658334" y="2268591"/>
                  <a:pt x="1822824" y="2241176"/>
                </a:cubicBezTo>
                <a:cubicBezTo>
                  <a:pt x="1925281" y="2207024"/>
                  <a:pt x="1798118" y="2247352"/>
                  <a:pt x="1942353" y="2211294"/>
                </a:cubicBezTo>
                <a:cubicBezTo>
                  <a:pt x="1957632" y="2207474"/>
                  <a:pt x="1971898" y="2200173"/>
                  <a:pt x="1987177" y="2196353"/>
                </a:cubicBezTo>
                <a:cubicBezTo>
                  <a:pt x="2011814" y="2190194"/>
                  <a:pt x="2037138" y="2187121"/>
                  <a:pt x="2061883" y="2181411"/>
                </a:cubicBezTo>
                <a:cubicBezTo>
                  <a:pt x="2171419" y="2156133"/>
                  <a:pt x="2152142" y="2161285"/>
                  <a:pt x="2226236" y="2136588"/>
                </a:cubicBezTo>
                <a:cubicBezTo>
                  <a:pt x="2330543" y="2032278"/>
                  <a:pt x="2214977" y="2134483"/>
                  <a:pt x="2315883" y="2076823"/>
                </a:cubicBezTo>
                <a:cubicBezTo>
                  <a:pt x="2357319" y="2053146"/>
                  <a:pt x="2374782" y="2032865"/>
                  <a:pt x="2405530" y="2002117"/>
                </a:cubicBezTo>
                <a:lnTo>
                  <a:pt x="2435412" y="1912470"/>
                </a:lnTo>
                <a:cubicBezTo>
                  <a:pt x="2440392" y="1897529"/>
                  <a:pt x="2446533" y="1882926"/>
                  <a:pt x="2450353" y="1867647"/>
                </a:cubicBezTo>
                <a:cubicBezTo>
                  <a:pt x="2455334" y="1847725"/>
                  <a:pt x="2459654" y="1827627"/>
                  <a:pt x="2465295" y="1807882"/>
                </a:cubicBezTo>
                <a:cubicBezTo>
                  <a:pt x="2469622" y="1792738"/>
                  <a:pt x="2475909" y="1778202"/>
                  <a:pt x="2480236" y="1763058"/>
                </a:cubicBezTo>
                <a:cubicBezTo>
                  <a:pt x="2525397" y="1604994"/>
                  <a:pt x="2454047" y="1826686"/>
                  <a:pt x="2525059" y="1613647"/>
                </a:cubicBezTo>
                <a:cubicBezTo>
                  <a:pt x="2530039" y="1598706"/>
                  <a:pt x="2531264" y="1581927"/>
                  <a:pt x="2540000" y="1568823"/>
                </a:cubicBezTo>
                <a:lnTo>
                  <a:pt x="2599765" y="1479176"/>
                </a:lnTo>
                <a:cubicBezTo>
                  <a:pt x="2629147" y="1435103"/>
                  <a:pt x="2631330" y="1425479"/>
                  <a:pt x="2674471" y="1389529"/>
                </a:cubicBezTo>
                <a:cubicBezTo>
                  <a:pt x="2688266" y="1378033"/>
                  <a:pt x="2705781" y="1371472"/>
                  <a:pt x="2719295" y="1359647"/>
                </a:cubicBezTo>
                <a:cubicBezTo>
                  <a:pt x="2745798" y="1336457"/>
                  <a:pt x="2761302" y="1298020"/>
                  <a:pt x="2794000" y="1284941"/>
                </a:cubicBezTo>
                <a:cubicBezTo>
                  <a:pt x="2810814" y="1278215"/>
                  <a:pt x="2885844" y="1246506"/>
                  <a:pt x="2913530" y="1240117"/>
                </a:cubicBezTo>
                <a:cubicBezTo>
                  <a:pt x="2963020" y="1228696"/>
                  <a:pt x="3013668" y="1222553"/>
                  <a:pt x="3062942" y="1210235"/>
                </a:cubicBezTo>
                <a:lnTo>
                  <a:pt x="3122706" y="1195294"/>
                </a:lnTo>
                <a:lnTo>
                  <a:pt x="3496236" y="1210235"/>
                </a:lnTo>
                <a:cubicBezTo>
                  <a:pt x="3580953" y="1214269"/>
                  <a:pt x="3665423" y="1225176"/>
                  <a:pt x="3750236" y="1225176"/>
                </a:cubicBezTo>
                <a:cubicBezTo>
                  <a:pt x="3949514" y="1225176"/>
                  <a:pt x="4148704" y="1216525"/>
                  <a:pt x="4347883" y="1210235"/>
                </a:cubicBezTo>
                <a:lnTo>
                  <a:pt x="5169647" y="1180353"/>
                </a:lnTo>
                <a:cubicBezTo>
                  <a:pt x="5365661" y="1141148"/>
                  <a:pt x="5102397" y="1191560"/>
                  <a:pt x="5513295" y="1135529"/>
                </a:cubicBezTo>
                <a:cubicBezTo>
                  <a:pt x="5680167" y="1112774"/>
                  <a:pt x="5483148" y="1130145"/>
                  <a:pt x="5617883" y="1105647"/>
                </a:cubicBezTo>
                <a:cubicBezTo>
                  <a:pt x="5704079" y="1089975"/>
                  <a:pt x="5725925" y="1099514"/>
                  <a:pt x="5797177" y="1075764"/>
                </a:cubicBezTo>
                <a:cubicBezTo>
                  <a:pt x="5952276" y="1024065"/>
                  <a:pt x="5806904" y="1070901"/>
                  <a:pt x="5916706" y="1016000"/>
                </a:cubicBezTo>
                <a:cubicBezTo>
                  <a:pt x="6166308" y="891198"/>
                  <a:pt x="5863160" y="1060080"/>
                  <a:pt x="6036236" y="956235"/>
                </a:cubicBezTo>
                <a:cubicBezTo>
                  <a:pt x="6070667" y="935576"/>
                  <a:pt x="6104910" y="914427"/>
                  <a:pt x="6140824" y="896470"/>
                </a:cubicBezTo>
                <a:cubicBezTo>
                  <a:pt x="6214466" y="859649"/>
                  <a:pt x="6159107" y="908738"/>
                  <a:pt x="6230471" y="851647"/>
                </a:cubicBezTo>
                <a:cubicBezTo>
                  <a:pt x="6241471" y="842847"/>
                  <a:pt x="6251901" y="833033"/>
                  <a:pt x="6260353" y="821764"/>
                </a:cubicBezTo>
                <a:cubicBezTo>
                  <a:pt x="6302084" y="766122"/>
                  <a:pt x="6320500" y="745530"/>
                  <a:pt x="6335059" y="687294"/>
                </a:cubicBezTo>
                <a:cubicBezTo>
                  <a:pt x="6341218" y="662657"/>
                  <a:pt x="6345020" y="637490"/>
                  <a:pt x="6350000" y="612588"/>
                </a:cubicBezTo>
                <a:cubicBezTo>
                  <a:pt x="6345020" y="567764"/>
                  <a:pt x="6345997" y="521870"/>
                  <a:pt x="6335059" y="478117"/>
                </a:cubicBezTo>
                <a:cubicBezTo>
                  <a:pt x="6330704" y="460696"/>
                  <a:pt x="6315614" y="447906"/>
                  <a:pt x="6305177" y="433294"/>
                </a:cubicBezTo>
                <a:cubicBezTo>
                  <a:pt x="6290703" y="413030"/>
                  <a:pt x="6275294" y="393451"/>
                  <a:pt x="6260353" y="373529"/>
                </a:cubicBezTo>
                <a:cubicBezTo>
                  <a:pt x="6238638" y="308383"/>
                  <a:pt x="6240050" y="286411"/>
                  <a:pt x="6200589" y="239058"/>
                </a:cubicBezTo>
                <a:cubicBezTo>
                  <a:pt x="6187062" y="222825"/>
                  <a:pt x="6169516" y="210278"/>
                  <a:pt x="6155765" y="194235"/>
                </a:cubicBezTo>
                <a:cubicBezTo>
                  <a:pt x="6139559" y="175328"/>
                  <a:pt x="6127340" y="153211"/>
                  <a:pt x="6110942" y="134470"/>
                </a:cubicBezTo>
                <a:cubicBezTo>
                  <a:pt x="6087379" y="107540"/>
                  <a:pt x="6043452" y="61311"/>
                  <a:pt x="6006353" y="44823"/>
                </a:cubicBezTo>
                <a:cubicBezTo>
                  <a:pt x="5935320" y="13253"/>
                  <a:pt x="5902232" y="12529"/>
                  <a:pt x="5827059" y="0"/>
                </a:cubicBezTo>
                <a:lnTo>
                  <a:pt x="4945530" y="14941"/>
                </a:lnTo>
                <a:cubicBezTo>
                  <a:pt x="4915250" y="15873"/>
                  <a:pt x="4885689" y="24463"/>
                  <a:pt x="4855883" y="29882"/>
                </a:cubicBezTo>
                <a:cubicBezTo>
                  <a:pt x="4830897" y="34425"/>
                  <a:pt x="4806163" y="40280"/>
                  <a:pt x="4781177" y="44823"/>
                </a:cubicBezTo>
                <a:cubicBezTo>
                  <a:pt x="4751371" y="50242"/>
                  <a:pt x="4721152" y="53416"/>
                  <a:pt x="4691530" y="59764"/>
                </a:cubicBezTo>
                <a:cubicBezTo>
                  <a:pt x="4651372" y="68369"/>
                  <a:pt x="4612818" y="85112"/>
                  <a:pt x="4572000" y="89647"/>
                </a:cubicBezTo>
                <a:cubicBezTo>
                  <a:pt x="4527177" y="94627"/>
                  <a:pt x="4482444" y="100505"/>
                  <a:pt x="4437530" y="104588"/>
                </a:cubicBezTo>
                <a:cubicBezTo>
                  <a:pt x="4372860" y="110467"/>
                  <a:pt x="4307909" y="113068"/>
                  <a:pt x="4243295" y="119529"/>
                </a:cubicBezTo>
                <a:cubicBezTo>
                  <a:pt x="4208253" y="123033"/>
                  <a:pt x="4173569" y="129490"/>
                  <a:pt x="4138706" y="134470"/>
                </a:cubicBezTo>
                <a:cubicBezTo>
                  <a:pt x="4035306" y="168937"/>
                  <a:pt x="4131884" y="140546"/>
                  <a:pt x="3929530" y="164353"/>
                </a:cubicBezTo>
                <a:cubicBezTo>
                  <a:pt x="3899443" y="167893"/>
                  <a:pt x="3869825" y="174688"/>
                  <a:pt x="3839883" y="179294"/>
                </a:cubicBezTo>
                <a:cubicBezTo>
                  <a:pt x="3805076" y="184649"/>
                  <a:pt x="3770203" y="189581"/>
                  <a:pt x="3735295" y="194235"/>
                </a:cubicBezTo>
                <a:cubicBezTo>
                  <a:pt x="3490880" y="226823"/>
                  <a:pt x="3752064" y="190712"/>
                  <a:pt x="3451412" y="224117"/>
                </a:cubicBezTo>
                <a:cubicBezTo>
                  <a:pt x="3416411" y="228006"/>
                  <a:pt x="3381687" y="234078"/>
                  <a:pt x="3346824" y="239058"/>
                </a:cubicBezTo>
                <a:cubicBezTo>
                  <a:pt x="3274673" y="311211"/>
                  <a:pt x="3362452" y="219523"/>
                  <a:pt x="3287059" y="313764"/>
                </a:cubicBezTo>
                <a:cubicBezTo>
                  <a:pt x="3278259" y="324764"/>
                  <a:pt x="3265629" y="332378"/>
                  <a:pt x="3257177" y="343647"/>
                </a:cubicBezTo>
                <a:cubicBezTo>
                  <a:pt x="3235629" y="372378"/>
                  <a:pt x="3222807" y="407899"/>
                  <a:pt x="3197412" y="433294"/>
                </a:cubicBezTo>
                <a:lnTo>
                  <a:pt x="3122706" y="508000"/>
                </a:lnTo>
                <a:cubicBezTo>
                  <a:pt x="3066746" y="563960"/>
                  <a:pt x="3097928" y="546141"/>
                  <a:pt x="3033059" y="567764"/>
                </a:cubicBezTo>
                <a:cubicBezTo>
                  <a:pt x="3023098" y="577725"/>
                  <a:pt x="3011977" y="586647"/>
                  <a:pt x="3003177" y="597647"/>
                </a:cubicBezTo>
                <a:cubicBezTo>
                  <a:pt x="2966776" y="643149"/>
                  <a:pt x="2974087" y="648553"/>
                  <a:pt x="2943412" y="702235"/>
                </a:cubicBezTo>
                <a:cubicBezTo>
                  <a:pt x="2934503" y="717826"/>
                  <a:pt x="2923491" y="732117"/>
                  <a:pt x="2913530" y="747058"/>
                </a:cubicBezTo>
                <a:cubicBezTo>
                  <a:pt x="2887582" y="824903"/>
                  <a:pt x="2915586" y="763164"/>
                  <a:pt x="2868706" y="821764"/>
                </a:cubicBezTo>
                <a:cubicBezTo>
                  <a:pt x="2857488" y="835786"/>
                  <a:pt x="2851522" y="853890"/>
                  <a:pt x="2838824" y="866588"/>
                </a:cubicBezTo>
                <a:cubicBezTo>
                  <a:pt x="2826126" y="879286"/>
                  <a:pt x="2808022" y="885252"/>
                  <a:pt x="2794000" y="896470"/>
                </a:cubicBezTo>
                <a:cubicBezTo>
                  <a:pt x="2783000" y="905270"/>
                  <a:pt x="2775118" y="917553"/>
                  <a:pt x="2764118" y="926353"/>
                </a:cubicBezTo>
                <a:cubicBezTo>
                  <a:pt x="2722742" y="959454"/>
                  <a:pt x="2721813" y="955396"/>
                  <a:pt x="2674471" y="971176"/>
                </a:cubicBezTo>
                <a:cubicBezTo>
                  <a:pt x="2664510" y="986117"/>
                  <a:pt x="2658611" y="1004782"/>
                  <a:pt x="2644589" y="1016000"/>
                </a:cubicBezTo>
                <a:cubicBezTo>
                  <a:pt x="2632291" y="1025839"/>
                  <a:pt x="2614241" y="1024737"/>
                  <a:pt x="2599765" y="1030941"/>
                </a:cubicBezTo>
                <a:cubicBezTo>
                  <a:pt x="2439960" y="1099427"/>
                  <a:pt x="2650004" y="1025388"/>
                  <a:pt x="2465295" y="1075764"/>
                </a:cubicBezTo>
                <a:cubicBezTo>
                  <a:pt x="2434906" y="1084052"/>
                  <a:pt x="2406903" y="1101740"/>
                  <a:pt x="2375647" y="1105647"/>
                </a:cubicBezTo>
                <a:cubicBezTo>
                  <a:pt x="2335804" y="1110627"/>
                  <a:pt x="2296072" y="1116593"/>
                  <a:pt x="2256118" y="1120588"/>
                </a:cubicBezTo>
                <a:cubicBezTo>
                  <a:pt x="2196444" y="1126555"/>
                  <a:pt x="2136429" y="1128906"/>
                  <a:pt x="2076824" y="1135529"/>
                </a:cubicBezTo>
                <a:cubicBezTo>
                  <a:pt x="2046715" y="1138874"/>
                  <a:pt x="2017434" y="1148957"/>
                  <a:pt x="1987177" y="1150470"/>
                </a:cubicBezTo>
                <a:cubicBezTo>
                  <a:pt x="1817982" y="1158930"/>
                  <a:pt x="1648510" y="1160431"/>
                  <a:pt x="1479177" y="1165411"/>
                </a:cubicBezTo>
                <a:cubicBezTo>
                  <a:pt x="1328584" y="1215611"/>
                  <a:pt x="1562136" y="1139030"/>
                  <a:pt x="1374589" y="1195294"/>
                </a:cubicBezTo>
                <a:cubicBezTo>
                  <a:pt x="1344419" y="1204345"/>
                  <a:pt x="1314824" y="1215215"/>
                  <a:pt x="1284942" y="1225176"/>
                </a:cubicBezTo>
                <a:lnTo>
                  <a:pt x="1240118" y="1240117"/>
                </a:lnTo>
                <a:lnTo>
                  <a:pt x="1195295" y="1255058"/>
                </a:lnTo>
                <a:cubicBezTo>
                  <a:pt x="1163366" y="1244415"/>
                  <a:pt x="1123538" y="1229866"/>
                  <a:pt x="1090706" y="1225176"/>
                </a:cubicBezTo>
                <a:cubicBezTo>
                  <a:pt x="1075915" y="1223063"/>
                  <a:pt x="1060824" y="1225176"/>
                  <a:pt x="1045883" y="1225176"/>
                </a:cubicBezTo>
              </a:path>
            </a:pathLst>
          </a:custGeom>
          <a:solidFill>
            <a:srgbClr val="FFFF00">
              <a:alpha val="42000"/>
            </a:srgbClr>
          </a:solidFill>
          <a:ln>
            <a:no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zh-CN" altLang="en-US"/>
          </a:p>
        </p:txBody>
      </p:sp>
      <p:sp>
        <p:nvSpPr>
          <p:cNvPr id="8" name="任意形状 7"/>
          <p:cNvSpPr/>
          <p:nvPr/>
        </p:nvSpPr>
        <p:spPr>
          <a:xfrm>
            <a:off x="2465294" y="647638"/>
            <a:ext cx="3346824" cy="2161303"/>
          </a:xfrm>
          <a:custGeom>
            <a:avLst/>
            <a:gdLst>
              <a:gd name="connsiteX0" fmla="*/ 2704353 w 3346824"/>
              <a:gd name="connsiteY0" fmla="*/ 9774 h 2161303"/>
              <a:gd name="connsiteX1" fmla="*/ 2405530 w 3346824"/>
              <a:gd name="connsiteY1" fmla="*/ 24715 h 2161303"/>
              <a:gd name="connsiteX2" fmla="*/ 2046941 w 3346824"/>
              <a:gd name="connsiteY2" fmla="*/ 69538 h 2161303"/>
              <a:gd name="connsiteX3" fmla="*/ 1882588 w 3346824"/>
              <a:gd name="connsiteY3" fmla="*/ 129303 h 2161303"/>
              <a:gd name="connsiteX4" fmla="*/ 1837765 w 3346824"/>
              <a:gd name="connsiteY4" fmla="*/ 144244 h 2161303"/>
              <a:gd name="connsiteX5" fmla="*/ 1673412 w 3346824"/>
              <a:gd name="connsiteY5" fmla="*/ 218950 h 2161303"/>
              <a:gd name="connsiteX6" fmla="*/ 1538941 w 3346824"/>
              <a:gd name="connsiteY6" fmla="*/ 263774 h 2161303"/>
              <a:gd name="connsiteX7" fmla="*/ 1404471 w 3346824"/>
              <a:gd name="connsiteY7" fmla="*/ 323538 h 2161303"/>
              <a:gd name="connsiteX8" fmla="*/ 1299882 w 3346824"/>
              <a:gd name="connsiteY8" fmla="*/ 368362 h 2161303"/>
              <a:gd name="connsiteX9" fmla="*/ 1120588 w 3346824"/>
              <a:gd name="connsiteY9" fmla="*/ 413186 h 2161303"/>
              <a:gd name="connsiteX10" fmla="*/ 956235 w 3346824"/>
              <a:gd name="connsiteY10" fmla="*/ 443068 h 2161303"/>
              <a:gd name="connsiteX11" fmla="*/ 851647 w 3346824"/>
              <a:gd name="connsiteY11" fmla="*/ 487891 h 2161303"/>
              <a:gd name="connsiteX12" fmla="*/ 776941 w 3346824"/>
              <a:gd name="connsiteY12" fmla="*/ 517774 h 2161303"/>
              <a:gd name="connsiteX13" fmla="*/ 717177 w 3346824"/>
              <a:gd name="connsiteY13" fmla="*/ 577538 h 2161303"/>
              <a:gd name="connsiteX14" fmla="*/ 672353 w 3346824"/>
              <a:gd name="connsiteY14" fmla="*/ 607421 h 2161303"/>
              <a:gd name="connsiteX15" fmla="*/ 567765 w 3346824"/>
              <a:gd name="connsiteY15" fmla="*/ 712009 h 2161303"/>
              <a:gd name="connsiteX16" fmla="*/ 537882 w 3346824"/>
              <a:gd name="connsiteY16" fmla="*/ 741891 h 2161303"/>
              <a:gd name="connsiteX17" fmla="*/ 478118 w 3346824"/>
              <a:gd name="connsiteY17" fmla="*/ 786715 h 2161303"/>
              <a:gd name="connsiteX18" fmla="*/ 448235 w 3346824"/>
              <a:gd name="connsiteY18" fmla="*/ 816597 h 2161303"/>
              <a:gd name="connsiteX19" fmla="*/ 343647 w 3346824"/>
              <a:gd name="connsiteY19" fmla="*/ 891303 h 2161303"/>
              <a:gd name="connsiteX20" fmla="*/ 283882 w 3346824"/>
              <a:gd name="connsiteY20" fmla="*/ 921186 h 2161303"/>
              <a:gd name="connsiteX21" fmla="*/ 194235 w 3346824"/>
              <a:gd name="connsiteY21" fmla="*/ 1010833 h 2161303"/>
              <a:gd name="connsiteX22" fmla="*/ 119530 w 3346824"/>
              <a:gd name="connsiteY22" fmla="*/ 1130362 h 2161303"/>
              <a:gd name="connsiteX23" fmla="*/ 89647 w 3346824"/>
              <a:gd name="connsiteY23" fmla="*/ 1220009 h 2161303"/>
              <a:gd name="connsiteX24" fmla="*/ 74706 w 3346824"/>
              <a:gd name="connsiteY24" fmla="*/ 1264833 h 2161303"/>
              <a:gd name="connsiteX25" fmla="*/ 44824 w 3346824"/>
              <a:gd name="connsiteY25" fmla="*/ 1324597 h 2161303"/>
              <a:gd name="connsiteX26" fmla="*/ 14941 w 3346824"/>
              <a:gd name="connsiteY26" fmla="*/ 1429186 h 2161303"/>
              <a:gd name="connsiteX27" fmla="*/ 0 w 3346824"/>
              <a:gd name="connsiteY27" fmla="*/ 1474009 h 2161303"/>
              <a:gd name="connsiteX28" fmla="*/ 29882 w 3346824"/>
              <a:gd name="connsiteY28" fmla="*/ 1742950 h 2161303"/>
              <a:gd name="connsiteX29" fmla="*/ 59765 w 3346824"/>
              <a:gd name="connsiteY29" fmla="*/ 1787774 h 2161303"/>
              <a:gd name="connsiteX30" fmla="*/ 104588 w 3346824"/>
              <a:gd name="connsiteY30" fmla="*/ 1877421 h 2161303"/>
              <a:gd name="connsiteX31" fmla="*/ 149412 w 3346824"/>
              <a:gd name="connsiteY31" fmla="*/ 1967068 h 2161303"/>
              <a:gd name="connsiteX32" fmla="*/ 194235 w 3346824"/>
              <a:gd name="connsiteY32" fmla="*/ 1996950 h 2161303"/>
              <a:gd name="connsiteX33" fmla="*/ 313765 w 3346824"/>
              <a:gd name="connsiteY33" fmla="*/ 2101538 h 2161303"/>
              <a:gd name="connsiteX34" fmla="*/ 358588 w 3346824"/>
              <a:gd name="connsiteY34" fmla="*/ 2116480 h 2161303"/>
              <a:gd name="connsiteX35" fmla="*/ 537882 w 3346824"/>
              <a:gd name="connsiteY35" fmla="*/ 2161303 h 2161303"/>
              <a:gd name="connsiteX36" fmla="*/ 851647 w 3346824"/>
              <a:gd name="connsiteY36" fmla="*/ 2146362 h 2161303"/>
              <a:gd name="connsiteX37" fmla="*/ 971177 w 3346824"/>
              <a:gd name="connsiteY37" fmla="*/ 2116480 h 2161303"/>
              <a:gd name="connsiteX38" fmla="*/ 1075765 w 3346824"/>
              <a:gd name="connsiteY38" fmla="*/ 2071656 h 2161303"/>
              <a:gd name="connsiteX39" fmla="*/ 1165412 w 3346824"/>
              <a:gd name="connsiteY39" fmla="*/ 2041774 h 2161303"/>
              <a:gd name="connsiteX40" fmla="*/ 1210235 w 3346824"/>
              <a:gd name="connsiteY40" fmla="*/ 1982009 h 2161303"/>
              <a:gd name="connsiteX41" fmla="*/ 1270000 w 3346824"/>
              <a:gd name="connsiteY41" fmla="*/ 1877421 h 2161303"/>
              <a:gd name="connsiteX42" fmla="*/ 1314824 w 3346824"/>
              <a:gd name="connsiteY42" fmla="*/ 1847538 h 2161303"/>
              <a:gd name="connsiteX43" fmla="*/ 1329765 w 3346824"/>
              <a:gd name="connsiteY43" fmla="*/ 1802715 h 2161303"/>
              <a:gd name="connsiteX44" fmla="*/ 1374588 w 3346824"/>
              <a:gd name="connsiteY44" fmla="*/ 1772833 h 2161303"/>
              <a:gd name="connsiteX45" fmla="*/ 1464235 w 3346824"/>
              <a:gd name="connsiteY45" fmla="*/ 1683186 h 2161303"/>
              <a:gd name="connsiteX46" fmla="*/ 1464235 w 3346824"/>
              <a:gd name="connsiteY46" fmla="*/ 1683186 h 2161303"/>
              <a:gd name="connsiteX47" fmla="*/ 1538941 w 3346824"/>
              <a:gd name="connsiteY47" fmla="*/ 1608480 h 2161303"/>
              <a:gd name="connsiteX48" fmla="*/ 1568824 w 3346824"/>
              <a:gd name="connsiteY48" fmla="*/ 1578597 h 2161303"/>
              <a:gd name="connsiteX49" fmla="*/ 1628588 w 3346824"/>
              <a:gd name="connsiteY49" fmla="*/ 1563656 h 2161303"/>
              <a:gd name="connsiteX50" fmla="*/ 1688353 w 3346824"/>
              <a:gd name="connsiteY50" fmla="*/ 1533774 h 2161303"/>
              <a:gd name="connsiteX51" fmla="*/ 1733177 w 3346824"/>
              <a:gd name="connsiteY51" fmla="*/ 1474009 h 2161303"/>
              <a:gd name="connsiteX52" fmla="*/ 1882588 w 3346824"/>
              <a:gd name="connsiteY52" fmla="*/ 1384362 h 2161303"/>
              <a:gd name="connsiteX53" fmla="*/ 2002118 w 3346824"/>
              <a:gd name="connsiteY53" fmla="*/ 1309656 h 2161303"/>
              <a:gd name="connsiteX54" fmla="*/ 2121647 w 3346824"/>
              <a:gd name="connsiteY54" fmla="*/ 1264833 h 2161303"/>
              <a:gd name="connsiteX55" fmla="*/ 2226235 w 3346824"/>
              <a:gd name="connsiteY55" fmla="*/ 1205068 h 2161303"/>
              <a:gd name="connsiteX56" fmla="*/ 2435412 w 3346824"/>
              <a:gd name="connsiteY56" fmla="*/ 1160244 h 2161303"/>
              <a:gd name="connsiteX57" fmla="*/ 2734235 w 3346824"/>
              <a:gd name="connsiteY57" fmla="*/ 1115421 h 2161303"/>
              <a:gd name="connsiteX58" fmla="*/ 2928471 w 3346824"/>
              <a:gd name="connsiteY58" fmla="*/ 1070597 h 2161303"/>
              <a:gd name="connsiteX59" fmla="*/ 2973294 w 3346824"/>
              <a:gd name="connsiteY59" fmla="*/ 1055656 h 2161303"/>
              <a:gd name="connsiteX60" fmla="*/ 3062941 w 3346824"/>
              <a:gd name="connsiteY60" fmla="*/ 1040715 h 2161303"/>
              <a:gd name="connsiteX61" fmla="*/ 3182471 w 3346824"/>
              <a:gd name="connsiteY61" fmla="*/ 1010833 h 2161303"/>
              <a:gd name="connsiteX62" fmla="*/ 3302000 w 3346824"/>
              <a:gd name="connsiteY62" fmla="*/ 906244 h 2161303"/>
              <a:gd name="connsiteX63" fmla="*/ 3346824 w 3346824"/>
              <a:gd name="connsiteY63" fmla="*/ 816597 h 2161303"/>
              <a:gd name="connsiteX64" fmla="*/ 3331882 w 3346824"/>
              <a:gd name="connsiteY64" fmla="*/ 517774 h 2161303"/>
              <a:gd name="connsiteX65" fmla="*/ 3287059 w 3346824"/>
              <a:gd name="connsiteY65" fmla="*/ 428127 h 2161303"/>
              <a:gd name="connsiteX66" fmla="*/ 3272118 w 3346824"/>
              <a:gd name="connsiteY66" fmla="*/ 383303 h 2161303"/>
              <a:gd name="connsiteX67" fmla="*/ 3197412 w 3346824"/>
              <a:gd name="connsiteY67" fmla="*/ 263774 h 2161303"/>
              <a:gd name="connsiteX68" fmla="*/ 3167530 w 3346824"/>
              <a:gd name="connsiteY68" fmla="*/ 218950 h 2161303"/>
              <a:gd name="connsiteX69" fmla="*/ 3137647 w 3346824"/>
              <a:gd name="connsiteY69" fmla="*/ 189068 h 2161303"/>
              <a:gd name="connsiteX70" fmla="*/ 3033059 w 3346824"/>
              <a:gd name="connsiteY70" fmla="*/ 69538 h 2161303"/>
              <a:gd name="connsiteX71" fmla="*/ 2988235 w 3346824"/>
              <a:gd name="connsiteY71" fmla="*/ 54597 h 2161303"/>
              <a:gd name="connsiteX72" fmla="*/ 2943412 w 3346824"/>
              <a:gd name="connsiteY72" fmla="*/ 24715 h 2161303"/>
              <a:gd name="connsiteX73" fmla="*/ 2614706 w 3346824"/>
              <a:gd name="connsiteY73" fmla="*/ 9774 h 2161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3346824" h="2161303">
                <a:moveTo>
                  <a:pt x="2704353" y="9774"/>
                </a:moveTo>
                <a:cubicBezTo>
                  <a:pt x="2604745" y="14754"/>
                  <a:pt x="2504953" y="16866"/>
                  <a:pt x="2405530" y="24715"/>
                </a:cubicBezTo>
                <a:cubicBezTo>
                  <a:pt x="2216130" y="39667"/>
                  <a:pt x="2188732" y="45906"/>
                  <a:pt x="2046941" y="69538"/>
                </a:cubicBezTo>
                <a:cubicBezTo>
                  <a:pt x="1942987" y="111120"/>
                  <a:pt x="1997681" y="90939"/>
                  <a:pt x="1882588" y="129303"/>
                </a:cubicBezTo>
                <a:cubicBezTo>
                  <a:pt x="1867647" y="134283"/>
                  <a:pt x="1851851" y="137201"/>
                  <a:pt x="1837765" y="144244"/>
                </a:cubicBezTo>
                <a:cubicBezTo>
                  <a:pt x="1763633" y="181310"/>
                  <a:pt x="1747425" y="192517"/>
                  <a:pt x="1673412" y="218950"/>
                </a:cubicBezTo>
                <a:cubicBezTo>
                  <a:pt x="1628916" y="234841"/>
                  <a:pt x="1578254" y="237565"/>
                  <a:pt x="1538941" y="263774"/>
                </a:cubicBezTo>
                <a:cubicBezTo>
                  <a:pt x="1407084" y="351678"/>
                  <a:pt x="1617849" y="216847"/>
                  <a:pt x="1404471" y="323538"/>
                </a:cubicBezTo>
                <a:cubicBezTo>
                  <a:pt x="1346162" y="352693"/>
                  <a:pt x="1354846" y="351873"/>
                  <a:pt x="1299882" y="368362"/>
                </a:cubicBezTo>
                <a:cubicBezTo>
                  <a:pt x="1210699" y="395117"/>
                  <a:pt x="1202955" y="398210"/>
                  <a:pt x="1120588" y="413186"/>
                </a:cubicBezTo>
                <a:cubicBezTo>
                  <a:pt x="1071742" y="422067"/>
                  <a:pt x="1005447" y="430765"/>
                  <a:pt x="956235" y="443068"/>
                </a:cubicBezTo>
                <a:cubicBezTo>
                  <a:pt x="903630" y="456219"/>
                  <a:pt x="906621" y="463458"/>
                  <a:pt x="851647" y="487891"/>
                </a:cubicBezTo>
                <a:cubicBezTo>
                  <a:pt x="827138" y="498784"/>
                  <a:pt x="801843" y="507813"/>
                  <a:pt x="776941" y="517774"/>
                </a:cubicBezTo>
                <a:cubicBezTo>
                  <a:pt x="757020" y="537695"/>
                  <a:pt x="738568" y="559203"/>
                  <a:pt x="717177" y="577538"/>
                </a:cubicBezTo>
                <a:cubicBezTo>
                  <a:pt x="703543" y="589224"/>
                  <a:pt x="685701" y="595408"/>
                  <a:pt x="672353" y="607421"/>
                </a:cubicBezTo>
                <a:cubicBezTo>
                  <a:pt x="635706" y="640403"/>
                  <a:pt x="602628" y="677146"/>
                  <a:pt x="567765" y="712009"/>
                </a:cubicBezTo>
                <a:cubicBezTo>
                  <a:pt x="557804" y="721970"/>
                  <a:pt x="549151" y="733439"/>
                  <a:pt x="537882" y="741891"/>
                </a:cubicBezTo>
                <a:cubicBezTo>
                  <a:pt x="517961" y="756832"/>
                  <a:pt x="497248" y="770773"/>
                  <a:pt x="478118" y="786715"/>
                </a:cubicBezTo>
                <a:cubicBezTo>
                  <a:pt x="467296" y="795733"/>
                  <a:pt x="459057" y="807579"/>
                  <a:pt x="448235" y="816597"/>
                </a:cubicBezTo>
                <a:cubicBezTo>
                  <a:pt x="430734" y="831181"/>
                  <a:pt x="368355" y="877184"/>
                  <a:pt x="343647" y="891303"/>
                </a:cubicBezTo>
                <a:cubicBezTo>
                  <a:pt x="324308" y="902354"/>
                  <a:pt x="301274" y="907272"/>
                  <a:pt x="283882" y="921186"/>
                </a:cubicBezTo>
                <a:cubicBezTo>
                  <a:pt x="250883" y="947586"/>
                  <a:pt x="213134" y="973035"/>
                  <a:pt x="194235" y="1010833"/>
                </a:cubicBezTo>
                <a:cubicBezTo>
                  <a:pt x="153217" y="1092870"/>
                  <a:pt x="177716" y="1052779"/>
                  <a:pt x="119530" y="1130362"/>
                </a:cubicBezTo>
                <a:lnTo>
                  <a:pt x="89647" y="1220009"/>
                </a:lnTo>
                <a:cubicBezTo>
                  <a:pt x="84667" y="1234950"/>
                  <a:pt x="81749" y="1250746"/>
                  <a:pt x="74706" y="1264833"/>
                </a:cubicBezTo>
                <a:cubicBezTo>
                  <a:pt x="64745" y="1284754"/>
                  <a:pt x="53598" y="1304125"/>
                  <a:pt x="44824" y="1324597"/>
                </a:cubicBezTo>
                <a:cubicBezTo>
                  <a:pt x="29468" y="1360428"/>
                  <a:pt x="25775" y="1391267"/>
                  <a:pt x="14941" y="1429186"/>
                </a:cubicBezTo>
                <a:cubicBezTo>
                  <a:pt x="10614" y="1444329"/>
                  <a:pt x="4980" y="1459068"/>
                  <a:pt x="0" y="1474009"/>
                </a:cubicBezTo>
                <a:cubicBezTo>
                  <a:pt x="1866" y="1502005"/>
                  <a:pt x="-5765" y="1671657"/>
                  <a:pt x="29882" y="1742950"/>
                </a:cubicBezTo>
                <a:cubicBezTo>
                  <a:pt x="37913" y="1759011"/>
                  <a:pt x="49804" y="1772833"/>
                  <a:pt x="59765" y="1787774"/>
                </a:cubicBezTo>
                <a:cubicBezTo>
                  <a:pt x="97317" y="1900430"/>
                  <a:pt x="46664" y="1761574"/>
                  <a:pt x="104588" y="1877421"/>
                </a:cubicBezTo>
                <a:cubicBezTo>
                  <a:pt x="128891" y="1926026"/>
                  <a:pt x="106596" y="1924252"/>
                  <a:pt x="149412" y="1967068"/>
                </a:cubicBezTo>
                <a:cubicBezTo>
                  <a:pt x="162109" y="1979765"/>
                  <a:pt x="180721" y="1985125"/>
                  <a:pt x="194235" y="1996950"/>
                </a:cubicBezTo>
                <a:cubicBezTo>
                  <a:pt x="246170" y="2042393"/>
                  <a:pt x="257724" y="2073517"/>
                  <a:pt x="313765" y="2101538"/>
                </a:cubicBezTo>
                <a:cubicBezTo>
                  <a:pt x="327852" y="2108581"/>
                  <a:pt x="343841" y="2110950"/>
                  <a:pt x="358588" y="2116480"/>
                </a:cubicBezTo>
                <a:cubicBezTo>
                  <a:pt x="477553" y="2161093"/>
                  <a:pt x="391563" y="2140400"/>
                  <a:pt x="537882" y="2161303"/>
                </a:cubicBezTo>
                <a:cubicBezTo>
                  <a:pt x="642470" y="2156323"/>
                  <a:pt x="747249" y="2154393"/>
                  <a:pt x="851647" y="2146362"/>
                </a:cubicBezTo>
                <a:cubicBezTo>
                  <a:pt x="884522" y="2143833"/>
                  <a:pt x="937782" y="2129838"/>
                  <a:pt x="971177" y="2116480"/>
                </a:cubicBezTo>
                <a:cubicBezTo>
                  <a:pt x="1006394" y="2102393"/>
                  <a:pt x="1040364" y="2085272"/>
                  <a:pt x="1075765" y="2071656"/>
                </a:cubicBezTo>
                <a:cubicBezTo>
                  <a:pt x="1105164" y="2060349"/>
                  <a:pt x="1165412" y="2041774"/>
                  <a:pt x="1165412" y="2041774"/>
                </a:cubicBezTo>
                <a:cubicBezTo>
                  <a:pt x="1180353" y="2021852"/>
                  <a:pt x="1197037" y="2003126"/>
                  <a:pt x="1210235" y="1982009"/>
                </a:cubicBezTo>
                <a:cubicBezTo>
                  <a:pt x="1229764" y="1950762"/>
                  <a:pt x="1242585" y="1904836"/>
                  <a:pt x="1270000" y="1877421"/>
                </a:cubicBezTo>
                <a:cubicBezTo>
                  <a:pt x="1282698" y="1864723"/>
                  <a:pt x="1299883" y="1857499"/>
                  <a:pt x="1314824" y="1847538"/>
                </a:cubicBezTo>
                <a:cubicBezTo>
                  <a:pt x="1319804" y="1832597"/>
                  <a:pt x="1319927" y="1815013"/>
                  <a:pt x="1329765" y="1802715"/>
                </a:cubicBezTo>
                <a:cubicBezTo>
                  <a:pt x="1340983" y="1788693"/>
                  <a:pt x="1361167" y="1784763"/>
                  <a:pt x="1374588" y="1772833"/>
                </a:cubicBezTo>
                <a:cubicBezTo>
                  <a:pt x="1406174" y="1744757"/>
                  <a:pt x="1434353" y="1713068"/>
                  <a:pt x="1464235" y="1683186"/>
                </a:cubicBezTo>
                <a:lnTo>
                  <a:pt x="1464235" y="1683186"/>
                </a:lnTo>
                <a:cubicBezTo>
                  <a:pt x="1515463" y="1606344"/>
                  <a:pt x="1467792" y="1665399"/>
                  <a:pt x="1538941" y="1608480"/>
                </a:cubicBezTo>
                <a:cubicBezTo>
                  <a:pt x="1549941" y="1599680"/>
                  <a:pt x="1556224" y="1584897"/>
                  <a:pt x="1568824" y="1578597"/>
                </a:cubicBezTo>
                <a:cubicBezTo>
                  <a:pt x="1587191" y="1569414"/>
                  <a:pt x="1609361" y="1570866"/>
                  <a:pt x="1628588" y="1563656"/>
                </a:cubicBezTo>
                <a:cubicBezTo>
                  <a:pt x="1649443" y="1555835"/>
                  <a:pt x="1668431" y="1543735"/>
                  <a:pt x="1688353" y="1533774"/>
                </a:cubicBezTo>
                <a:cubicBezTo>
                  <a:pt x="1703294" y="1513852"/>
                  <a:pt x="1714565" y="1490553"/>
                  <a:pt x="1733177" y="1474009"/>
                </a:cubicBezTo>
                <a:cubicBezTo>
                  <a:pt x="1803089" y="1411864"/>
                  <a:pt x="1814433" y="1424119"/>
                  <a:pt x="1882588" y="1384362"/>
                </a:cubicBezTo>
                <a:cubicBezTo>
                  <a:pt x="1923173" y="1360688"/>
                  <a:pt x="1958493" y="1327106"/>
                  <a:pt x="2002118" y="1309656"/>
                </a:cubicBezTo>
                <a:cubicBezTo>
                  <a:pt x="2091447" y="1273925"/>
                  <a:pt x="2051380" y="1288255"/>
                  <a:pt x="2121647" y="1264833"/>
                </a:cubicBezTo>
                <a:cubicBezTo>
                  <a:pt x="2154436" y="1242973"/>
                  <a:pt x="2188322" y="1217706"/>
                  <a:pt x="2226235" y="1205068"/>
                </a:cubicBezTo>
                <a:cubicBezTo>
                  <a:pt x="2341479" y="1166654"/>
                  <a:pt x="2330095" y="1182812"/>
                  <a:pt x="2435412" y="1160244"/>
                </a:cubicBezTo>
                <a:cubicBezTo>
                  <a:pt x="2661581" y="1111779"/>
                  <a:pt x="2443251" y="1139669"/>
                  <a:pt x="2734235" y="1115421"/>
                </a:cubicBezTo>
                <a:cubicBezTo>
                  <a:pt x="2999279" y="1039693"/>
                  <a:pt x="2693333" y="1122849"/>
                  <a:pt x="2928471" y="1070597"/>
                </a:cubicBezTo>
                <a:cubicBezTo>
                  <a:pt x="2943845" y="1067181"/>
                  <a:pt x="2957920" y="1059072"/>
                  <a:pt x="2973294" y="1055656"/>
                </a:cubicBezTo>
                <a:cubicBezTo>
                  <a:pt x="3002867" y="1049084"/>
                  <a:pt x="3033319" y="1047062"/>
                  <a:pt x="3062941" y="1040715"/>
                </a:cubicBezTo>
                <a:cubicBezTo>
                  <a:pt x="3103099" y="1032110"/>
                  <a:pt x="3182471" y="1010833"/>
                  <a:pt x="3182471" y="1010833"/>
                </a:cubicBezTo>
                <a:cubicBezTo>
                  <a:pt x="3210062" y="990139"/>
                  <a:pt x="3286526" y="937192"/>
                  <a:pt x="3302000" y="906244"/>
                </a:cubicBezTo>
                <a:lnTo>
                  <a:pt x="3346824" y="816597"/>
                </a:lnTo>
                <a:cubicBezTo>
                  <a:pt x="3341843" y="716989"/>
                  <a:pt x="3347047" y="616346"/>
                  <a:pt x="3331882" y="517774"/>
                </a:cubicBezTo>
                <a:cubicBezTo>
                  <a:pt x="3326802" y="484753"/>
                  <a:pt x="3300628" y="458657"/>
                  <a:pt x="3287059" y="428127"/>
                </a:cubicBezTo>
                <a:cubicBezTo>
                  <a:pt x="3280663" y="413735"/>
                  <a:pt x="3279660" y="397129"/>
                  <a:pt x="3272118" y="383303"/>
                </a:cubicBezTo>
                <a:cubicBezTo>
                  <a:pt x="3249619" y="342055"/>
                  <a:pt x="3222637" y="303413"/>
                  <a:pt x="3197412" y="263774"/>
                </a:cubicBezTo>
                <a:cubicBezTo>
                  <a:pt x="3187771" y="248624"/>
                  <a:pt x="3180228" y="231647"/>
                  <a:pt x="3167530" y="218950"/>
                </a:cubicBezTo>
                <a:cubicBezTo>
                  <a:pt x="3157569" y="208989"/>
                  <a:pt x="3146447" y="200068"/>
                  <a:pt x="3137647" y="189068"/>
                </a:cubicBezTo>
                <a:cubicBezTo>
                  <a:pt x="3107164" y="150965"/>
                  <a:pt x="3083331" y="86295"/>
                  <a:pt x="3033059" y="69538"/>
                </a:cubicBezTo>
                <a:lnTo>
                  <a:pt x="2988235" y="54597"/>
                </a:lnTo>
                <a:cubicBezTo>
                  <a:pt x="2973294" y="44636"/>
                  <a:pt x="2959473" y="32745"/>
                  <a:pt x="2943412" y="24715"/>
                </a:cubicBezTo>
                <a:cubicBezTo>
                  <a:pt x="2853683" y="-20149"/>
                  <a:pt x="2644769" y="9774"/>
                  <a:pt x="2614706" y="9774"/>
                </a:cubicBezTo>
              </a:path>
            </a:pathLst>
          </a:custGeom>
          <a:solidFill>
            <a:srgbClr val="FF6600">
              <a:alpha val="41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solidFill>
                <a:schemeClr val="lt1"/>
              </a:solidFill>
            </a:endParaRPr>
          </a:p>
        </p:txBody>
      </p:sp>
    </p:spTree>
    <p:extLst>
      <p:ext uri="{BB962C8B-B14F-4D97-AF65-F5344CB8AC3E}">
        <p14:creationId xmlns:p14="http://schemas.microsoft.com/office/powerpoint/2010/main" val="165502326"/>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11929" y="152636"/>
            <a:ext cx="8953500" cy="6477000"/>
          </a:xfrm>
          <a:prstGeom prst="rect">
            <a:avLst/>
          </a:prstGeom>
          <a:noFill/>
          <a:ln>
            <a:noFill/>
          </a:ln>
        </p:spPr>
      </p:pic>
      <p:pic>
        <p:nvPicPr>
          <p:cNvPr id="2" name="图片 1"/>
          <p:cNvPicPr>
            <a:picLocks noChangeAspect="1"/>
          </p:cNvPicPr>
          <p:nvPr/>
        </p:nvPicPr>
        <p:blipFill>
          <a:blip r:embed="rId3"/>
          <a:stretch>
            <a:fillRect/>
          </a:stretch>
        </p:blipFill>
        <p:spPr>
          <a:xfrm>
            <a:off x="9025" y="152636"/>
            <a:ext cx="5779616" cy="392976"/>
          </a:xfrm>
          <a:prstGeom prst="rect">
            <a:avLst/>
          </a:prstGeom>
        </p:spPr>
      </p:pic>
      <p:sp>
        <p:nvSpPr>
          <p:cNvPr id="4" name="任意形状 3"/>
          <p:cNvSpPr/>
          <p:nvPr/>
        </p:nvSpPr>
        <p:spPr>
          <a:xfrm>
            <a:off x="1389529" y="1748118"/>
            <a:ext cx="5983032" cy="2435411"/>
          </a:xfrm>
          <a:custGeom>
            <a:avLst/>
            <a:gdLst>
              <a:gd name="connsiteX0" fmla="*/ 268942 w 5983032"/>
              <a:gd name="connsiteY0" fmla="*/ 2405529 h 2435411"/>
              <a:gd name="connsiteX1" fmla="*/ 1030942 w 5983032"/>
              <a:gd name="connsiteY1" fmla="*/ 2405529 h 2435411"/>
              <a:gd name="connsiteX2" fmla="*/ 2166471 w 5983032"/>
              <a:gd name="connsiteY2" fmla="*/ 2435411 h 2435411"/>
              <a:gd name="connsiteX3" fmla="*/ 3077883 w 5983032"/>
              <a:gd name="connsiteY3" fmla="*/ 2420470 h 2435411"/>
              <a:gd name="connsiteX4" fmla="*/ 3436471 w 5983032"/>
              <a:gd name="connsiteY4" fmla="*/ 2405529 h 2435411"/>
              <a:gd name="connsiteX5" fmla="*/ 3974353 w 5983032"/>
              <a:gd name="connsiteY5" fmla="*/ 2420470 h 2435411"/>
              <a:gd name="connsiteX6" fmla="*/ 4512236 w 5983032"/>
              <a:gd name="connsiteY6" fmla="*/ 2405529 h 2435411"/>
              <a:gd name="connsiteX7" fmla="*/ 4601883 w 5983032"/>
              <a:gd name="connsiteY7" fmla="*/ 2375647 h 2435411"/>
              <a:gd name="connsiteX8" fmla="*/ 4691530 w 5983032"/>
              <a:gd name="connsiteY8" fmla="*/ 2300941 h 2435411"/>
              <a:gd name="connsiteX9" fmla="*/ 4721412 w 5983032"/>
              <a:gd name="connsiteY9" fmla="*/ 2256117 h 2435411"/>
              <a:gd name="connsiteX10" fmla="*/ 4751295 w 5983032"/>
              <a:gd name="connsiteY10" fmla="*/ 2226235 h 2435411"/>
              <a:gd name="connsiteX11" fmla="*/ 4811059 w 5983032"/>
              <a:gd name="connsiteY11" fmla="*/ 2136588 h 2435411"/>
              <a:gd name="connsiteX12" fmla="*/ 4826000 w 5983032"/>
              <a:gd name="connsiteY12" fmla="*/ 1628588 h 2435411"/>
              <a:gd name="connsiteX13" fmla="*/ 4840942 w 5983032"/>
              <a:gd name="connsiteY13" fmla="*/ 1509058 h 2435411"/>
              <a:gd name="connsiteX14" fmla="*/ 4870824 w 5983032"/>
              <a:gd name="connsiteY14" fmla="*/ 1449294 h 2435411"/>
              <a:gd name="connsiteX15" fmla="*/ 4945530 w 5983032"/>
              <a:gd name="connsiteY15" fmla="*/ 1344706 h 2435411"/>
              <a:gd name="connsiteX16" fmla="*/ 4975412 w 5983032"/>
              <a:gd name="connsiteY16" fmla="*/ 1284941 h 2435411"/>
              <a:gd name="connsiteX17" fmla="*/ 5065059 w 5983032"/>
              <a:gd name="connsiteY17" fmla="*/ 1210235 h 2435411"/>
              <a:gd name="connsiteX18" fmla="*/ 5274236 w 5983032"/>
              <a:gd name="connsiteY18" fmla="*/ 1135529 h 2435411"/>
              <a:gd name="connsiteX19" fmla="*/ 5408706 w 5983032"/>
              <a:gd name="connsiteY19" fmla="*/ 1120588 h 2435411"/>
              <a:gd name="connsiteX20" fmla="*/ 5528236 w 5983032"/>
              <a:gd name="connsiteY20" fmla="*/ 1105647 h 2435411"/>
              <a:gd name="connsiteX21" fmla="*/ 5752353 w 5983032"/>
              <a:gd name="connsiteY21" fmla="*/ 1075764 h 2435411"/>
              <a:gd name="connsiteX22" fmla="*/ 5827059 w 5983032"/>
              <a:gd name="connsiteY22" fmla="*/ 1060823 h 2435411"/>
              <a:gd name="connsiteX23" fmla="*/ 5931647 w 5983032"/>
              <a:gd name="connsiteY23" fmla="*/ 1001058 h 2435411"/>
              <a:gd name="connsiteX24" fmla="*/ 5961530 w 5983032"/>
              <a:gd name="connsiteY24" fmla="*/ 896470 h 2435411"/>
              <a:gd name="connsiteX25" fmla="*/ 5961530 w 5983032"/>
              <a:gd name="connsiteY25" fmla="*/ 328706 h 2435411"/>
              <a:gd name="connsiteX26" fmla="*/ 5931647 w 5983032"/>
              <a:gd name="connsiteY26" fmla="*/ 254000 h 2435411"/>
              <a:gd name="connsiteX27" fmla="*/ 5871883 w 5983032"/>
              <a:gd name="connsiteY27" fmla="*/ 149411 h 2435411"/>
              <a:gd name="connsiteX28" fmla="*/ 5812118 w 5983032"/>
              <a:gd name="connsiteY28" fmla="*/ 104588 h 2435411"/>
              <a:gd name="connsiteX29" fmla="*/ 5707530 w 5983032"/>
              <a:gd name="connsiteY29" fmla="*/ 0 h 2435411"/>
              <a:gd name="connsiteX30" fmla="*/ 5647765 w 5983032"/>
              <a:gd name="connsiteY30" fmla="*/ 14941 h 2435411"/>
              <a:gd name="connsiteX31" fmla="*/ 5378824 w 5983032"/>
              <a:gd name="connsiteY31" fmla="*/ 59764 h 2435411"/>
              <a:gd name="connsiteX32" fmla="*/ 5334000 w 5983032"/>
              <a:gd name="connsiteY32" fmla="*/ 74706 h 2435411"/>
              <a:gd name="connsiteX33" fmla="*/ 5214471 w 5983032"/>
              <a:gd name="connsiteY33" fmla="*/ 134470 h 2435411"/>
              <a:gd name="connsiteX34" fmla="*/ 5154706 w 5983032"/>
              <a:gd name="connsiteY34" fmla="*/ 194235 h 2435411"/>
              <a:gd name="connsiteX35" fmla="*/ 5065059 w 5983032"/>
              <a:gd name="connsiteY35" fmla="*/ 254000 h 2435411"/>
              <a:gd name="connsiteX36" fmla="*/ 4975412 w 5983032"/>
              <a:gd name="connsiteY36" fmla="*/ 328706 h 2435411"/>
              <a:gd name="connsiteX37" fmla="*/ 4885765 w 5983032"/>
              <a:gd name="connsiteY37" fmla="*/ 418353 h 2435411"/>
              <a:gd name="connsiteX38" fmla="*/ 4811059 w 5983032"/>
              <a:gd name="connsiteY38" fmla="*/ 493058 h 2435411"/>
              <a:gd name="connsiteX39" fmla="*/ 4781177 w 5983032"/>
              <a:gd name="connsiteY39" fmla="*/ 522941 h 2435411"/>
              <a:gd name="connsiteX40" fmla="*/ 4751295 w 5983032"/>
              <a:gd name="connsiteY40" fmla="*/ 567764 h 2435411"/>
              <a:gd name="connsiteX41" fmla="*/ 4646706 w 5983032"/>
              <a:gd name="connsiteY41" fmla="*/ 687294 h 2435411"/>
              <a:gd name="connsiteX42" fmla="*/ 4616824 w 5983032"/>
              <a:gd name="connsiteY42" fmla="*/ 776941 h 2435411"/>
              <a:gd name="connsiteX43" fmla="*/ 4586942 w 5983032"/>
              <a:gd name="connsiteY43" fmla="*/ 941294 h 2435411"/>
              <a:gd name="connsiteX44" fmla="*/ 4557059 w 5983032"/>
              <a:gd name="connsiteY44" fmla="*/ 1030941 h 2435411"/>
              <a:gd name="connsiteX45" fmla="*/ 4542118 w 5983032"/>
              <a:gd name="connsiteY45" fmla="*/ 1075764 h 2435411"/>
              <a:gd name="connsiteX46" fmla="*/ 4527177 w 5983032"/>
              <a:gd name="connsiteY46" fmla="*/ 1120588 h 2435411"/>
              <a:gd name="connsiteX47" fmla="*/ 4512236 w 5983032"/>
              <a:gd name="connsiteY47" fmla="*/ 1180353 h 2435411"/>
              <a:gd name="connsiteX48" fmla="*/ 4497295 w 5983032"/>
              <a:gd name="connsiteY48" fmla="*/ 1284941 h 2435411"/>
              <a:gd name="connsiteX49" fmla="*/ 4437530 w 5983032"/>
              <a:gd name="connsiteY49" fmla="*/ 1344706 h 2435411"/>
              <a:gd name="connsiteX50" fmla="*/ 4318000 w 5983032"/>
              <a:gd name="connsiteY50" fmla="*/ 1434353 h 2435411"/>
              <a:gd name="connsiteX51" fmla="*/ 4243295 w 5983032"/>
              <a:gd name="connsiteY51" fmla="*/ 1479176 h 2435411"/>
              <a:gd name="connsiteX52" fmla="*/ 4168589 w 5983032"/>
              <a:gd name="connsiteY52" fmla="*/ 1494117 h 2435411"/>
              <a:gd name="connsiteX53" fmla="*/ 4123765 w 5983032"/>
              <a:gd name="connsiteY53" fmla="*/ 1524000 h 2435411"/>
              <a:gd name="connsiteX54" fmla="*/ 3854824 w 5983032"/>
              <a:gd name="connsiteY54" fmla="*/ 1524000 h 2435411"/>
              <a:gd name="connsiteX55" fmla="*/ 3660589 w 5983032"/>
              <a:gd name="connsiteY55" fmla="*/ 1494117 h 2435411"/>
              <a:gd name="connsiteX56" fmla="*/ 3033059 w 5983032"/>
              <a:gd name="connsiteY56" fmla="*/ 1524000 h 2435411"/>
              <a:gd name="connsiteX57" fmla="*/ 2002118 w 5983032"/>
              <a:gd name="connsiteY57" fmla="*/ 1509058 h 2435411"/>
              <a:gd name="connsiteX58" fmla="*/ 1822824 w 5983032"/>
              <a:gd name="connsiteY58" fmla="*/ 1494117 h 2435411"/>
              <a:gd name="connsiteX59" fmla="*/ 1538942 w 5983032"/>
              <a:gd name="connsiteY59" fmla="*/ 1479176 h 2435411"/>
              <a:gd name="connsiteX60" fmla="*/ 493059 w 5983032"/>
              <a:gd name="connsiteY60" fmla="*/ 1494117 h 2435411"/>
              <a:gd name="connsiteX61" fmla="*/ 328706 w 5983032"/>
              <a:gd name="connsiteY61" fmla="*/ 1524000 h 2435411"/>
              <a:gd name="connsiteX62" fmla="*/ 268942 w 5983032"/>
              <a:gd name="connsiteY62" fmla="*/ 1553882 h 2435411"/>
              <a:gd name="connsiteX63" fmla="*/ 179295 w 5983032"/>
              <a:gd name="connsiteY63" fmla="*/ 1583764 h 2435411"/>
              <a:gd name="connsiteX64" fmla="*/ 134471 w 5983032"/>
              <a:gd name="connsiteY64" fmla="*/ 1598706 h 2435411"/>
              <a:gd name="connsiteX65" fmla="*/ 89647 w 5983032"/>
              <a:gd name="connsiteY65" fmla="*/ 1628588 h 2435411"/>
              <a:gd name="connsiteX66" fmla="*/ 29883 w 5983032"/>
              <a:gd name="connsiteY66" fmla="*/ 1748117 h 2435411"/>
              <a:gd name="connsiteX67" fmla="*/ 0 w 5983032"/>
              <a:gd name="connsiteY67" fmla="*/ 1807882 h 2435411"/>
              <a:gd name="connsiteX68" fmla="*/ 14942 w 5983032"/>
              <a:gd name="connsiteY68" fmla="*/ 2017058 h 2435411"/>
              <a:gd name="connsiteX69" fmla="*/ 44824 w 5983032"/>
              <a:gd name="connsiteY69" fmla="*/ 2106706 h 2435411"/>
              <a:gd name="connsiteX70" fmla="*/ 59765 w 5983032"/>
              <a:gd name="connsiteY70" fmla="*/ 2151529 h 2435411"/>
              <a:gd name="connsiteX71" fmla="*/ 89647 w 5983032"/>
              <a:gd name="connsiteY71" fmla="*/ 2196353 h 2435411"/>
              <a:gd name="connsiteX72" fmla="*/ 119530 w 5983032"/>
              <a:gd name="connsiteY72" fmla="*/ 2286000 h 2435411"/>
              <a:gd name="connsiteX73" fmla="*/ 164353 w 5983032"/>
              <a:gd name="connsiteY73" fmla="*/ 2360706 h 2435411"/>
              <a:gd name="connsiteX74" fmla="*/ 209177 w 5983032"/>
              <a:gd name="connsiteY74" fmla="*/ 2375647 h 2435411"/>
              <a:gd name="connsiteX75" fmla="*/ 268942 w 5983032"/>
              <a:gd name="connsiteY75" fmla="*/ 2405529 h 2435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5983032" h="2435411">
                <a:moveTo>
                  <a:pt x="268942" y="2405529"/>
                </a:moveTo>
                <a:cubicBezTo>
                  <a:pt x="567347" y="2345848"/>
                  <a:pt x="327305" y="2388227"/>
                  <a:pt x="1030942" y="2405529"/>
                </a:cubicBezTo>
                <a:lnTo>
                  <a:pt x="2166471" y="2435411"/>
                </a:lnTo>
                <a:lnTo>
                  <a:pt x="3077883" y="2420470"/>
                </a:lnTo>
                <a:cubicBezTo>
                  <a:pt x="3197483" y="2417656"/>
                  <a:pt x="3316838" y="2405529"/>
                  <a:pt x="3436471" y="2405529"/>
                </a:cubicBezTo>
                <a:cubicBezTo>
                  <a:pt x="3615834" y="2405529"/>
                  <a:pt x="3795059" y="2415490"/>
                  <a:pt x="3974353" y="2420470"/>
                </a:cubicBezTo>
                <a:cubicBezTo>
                  <a:pt x="4153647" y="2415490"/>
                  <a:pt x="4333328" y="2418308"/>
                  <a:pt x="4512236" y="2405529"/>
                </a:cubicBezTo>
                <a:cubicBezTo>
                  <a:pt x="4543655" y="2403285"/>
                  <a:pt x="4601883" y="2375647"/>
                  <a:pt x="4601883" y="2375647"/>
                </a:cubicBezTo>
                <a:cubicBezTo>
                  <a:pt x="4645953" y="2346266"/>
                  <a:pt x="4655582" y="2344078"/>
                  <a:pt x="4691530" y="2300941"/>
                </a:cubicBezTo>
                <a:cubicBezTo>
                  <a:pt x="4703026" y="2287146"/>
                  <a:pt x="4710194" y="2270139"/>
                  <a:pt x="4721412" y="2256117"/>
                </a:cubicBezTo>
                <a:cubicBezTo>
                  <a:pt x="4730212" y="2245117"/>
                  <a:pt x="4742843" y="2237504"/>
                  <a:pt x="4751295" y="2226235"/>
                </a:cubicBezTo>
                <a:cubicBezTo>
                  <a:pt x="4772843" y="2197504"/>
                  <a:pt x="4811059" y="2136588"/>
                  <a:pt x="4811059" y="2136588"/>
                </a:cubicBezTo>
                <a:cubicBezTo>
                  <a:pt x="4816039" y="1967255"/>
                  <a:pt x="4817942" y="1797803"/>
                  <a:pt x="4826000" y="1628588"/>
                </a:cubicBezTo>
                <a:cubicBezTo>
                  <a:pt x="4827910" y="1588480"/>
                  <a:pt x="4831203" y="1548013"/>
                  <a:pt x="4840942" y="1509058"/>
                </a:cubicBezTo>
                <a:cubicBezTo>
                  <a:pt x="4846344" y="1487450"/>
                  <a:pt x="4859774" y="1468632"/>
                  <a:pt x="4870824" y="1449294"/>
                </a:cubicBezTo>
                <a:cubicBezTo>
                  <a:pt x="4912981" y="1375518"/>
                  <a:pt x="4892064" y="1430252"/>
                  <a:pt x="4945530" y="1344706"/>
                </a:cubicBezTo>
                <a:cubicBezTo>
                  <a:pt x="4957335" y="1325819"/>
                  <a:pt x="4962466" y="1303065"/>
                  <a:pt x="4975412" y="1284941"/>
                </a:cubicBezTo>
                <a:cubicBezTo>
                  <a:pt x="4992365" y="1261207"/>
                  <a:pt x="5037130" y="1223125"/>
                  <a:pt x="5065059" y="1210235"/>
                </a:cubicBezTo>
                <a:cubicBezTo>
                  <a:pt x="5108579" y="1190149"/>
                  <a:pt x="5210269" y="1145370"/>
                  <a:pt x="5274236" y="1135529"/>
                </a:cubicBezTo>
                <a:cubicBezTo>
                  <a:pt x="5318811" y="1128671"/>
                  <a:pt x="5363916" y="1125857"/>
                  <a:pt x="5408706" y="1120588"/>
                </a:cubicBezTo>
                <a:lnTo>
                  <a:pt x="5528236" y="1105647"/>
                </a:lnTo>
                <a:cubicBezTo>
                  <a:pt x="5638099" y="1069026"/>
                  <a:pt x="5526345" y="1102354"/>
                  <a:pt x="5752353" y="1075764"/>
                </a:cubicBezTo>
                <a:cubicBezTo>
                  <a:pt x="5777574" y="1072797"/>
                  <a:pt x="5802157" y="1065803"/>
                  <a:pt x="5827059" y="1060823"/>
                </a:cubicBezTo>
                <a:cubicBezTo>
                  <a:pt x="5841769" y="1053468"/>
                  <a:pt x="5917566" y="1018660"/>
                  <a:pt x="5931647" y="1001058"/>
                </a:cubicBezTo>
                <a:cubicBezTo>
                  <a:pt x="5939444" y="991312"/>
                  <a:pt x="5960553" y="900379"/>
                  <a:pt x="5961530" y="896470"/>
                </a:cubicBezTo>
                <a:cubicBezTo>
                  <a:pt x="5987957" y="658621"/>
                  <a:pt x="5992358" y="678081"/>
                  <a:pt x="5961530" y="328706"/>
                </a:cubicBezTo>
                <a:cubicBezTo>
                  <a:pt x="5959173" y="301989"/>
                  <a:pt x="5942540" y="278509"/>
                  <a:pt x="5931647" y="254000"/>
                </a:cubicBezTo>
                <a:cubicBezTo>
                  <a:pt x="5922273" y="232907"/>
                  <a:pt x="5891111" y="168639"/>
                  <a:pt x="5871883" y="149411"/>
                </a:cubicBezTo>
                <a:cubicBezTo>
                  <a:pt x="5854275" y="131803"/>
                  <a:pt x="5830544" y="121339"/>
                  <a:pt x="5812118" y="104588"/>
                </a:cubicBezTo>
                <a:cubicBezTo>
                  <a:pt x="5775636" y="71423"/>
                  <a:pt x="5707530" y="0"/>
                  <a:pt x="5707530" y="0"/>
                </a:cubicBezTo>
                <a:cubicBezTo>
                  <a:pt x="5687608" y="4980"/>
                  <a:pt x="5667811" y="10486"/>
                  <a:pt x="5647765" y="14941"/>
                </a:cubicBezTo>
                <a:cubicBezTo>
                  <a:pt x="5558940" y="34680"/>
                  <a:pt x="5468819" y="46908"/>
                  <a:pt x="5378824" y="59764"/>
                </a:cubicBezTo>
                <a:cubicBezTo>
                  <a:pt x="5363883" y="64745"/>
                  <a:pt x="5348338" y="68189"/>
                  <a:pt x="5334000" y="74706"/>
                </a:cubicBezTo>
                <a:cubicBezTo>
                  <a:pt x="5293447" y="93139"/>
                  <a:pt x="5214471" y="134470"/>
                  <a:pt x="5214471" y="134470"/>
                </a:cubicBezTo>
                <a:cubicBezTo>
                  <a:pt x="5194549" y="154392"/>
                  <a:pt x="5178148" y="178607"/>
                  <a:pt x="5154706" y="194235"/>
                </a:cubicBezTo>
                <a:cubicBezTo>
                  <a:pt x="5124824" y="214157"/>
                  <a:pt x="5090454" y="228605"/>
                  <a:pt x="5065059" y="254000"/>
                </a:cubicBezTo>
                <a:cubicBezTo>
                  <a:pt x="5007538" y="311521"/>
                  <a:pt x="5037817" y="287102"/>
                  <a:pt x="4975412" y="328706"/>
                </a:cubicBezTo>
                <a:cubicBezTo>
                  <a:pt x="4919569" y="412471"/>
                  <a:pt x="4976742" y="337485"/>
                  <a:pt x="4885765" y="418353"/>
                </a:cubicBezTo>
                <a:cubicBezTo>
                  <a:pt x="4859444" y="441749"/>
                  <a:pt x="4835961" y="468156"/>
                  <a:pt x="4811059" y="493058"/>
                </a:cubicBezTo>
                <a:cubicBezTo>
                  <a:pt x="4801098" y="503019"/>
                  <a:pt x="4788991" y="511220"/>
                  <a:pt x="4781177" y="522941"/>
                </a:cubicBezTo>
                <a:cubicBezTo>
                  <a:pt x="4771216" y="537882"/>
                  <a:pt x="4763120" y="554250"/>
                  <a:pt x="4751295" y="567764"/>
                </a:cubicBezTo>
                <a:cubicBezTo>
                  <a:pt x="4628929" y="707611"/>
                  <a:pt x="4713952" y="586427"/>
                  <a:pt x="4646706" y="687294"/>
                </a:cubicBezTo>
                <a:cubicBezTo>
                  <a:pt x="4636745" y="717176"/>
                  <a:pt x="4622002" y="745871"/>
                  <a:pt x="4616824" y="776941"/>
                </a:cubicBezTo>
                <a:cubicBezTo>
                  <a:pt x="4611943" y="806225"/>
                  <a:pt x="4595891" y="908481"/>
                  <a:pt x="4586942" y="941294"/>
                </a:cubicBezTo>
                <a:cubicBezTo>
                  <a:pt x="4578654" y="971683"/>
                  <a:pt x="4567020" y="1001059"/>
                  <a:pt x="4557059" y="1030941"/>
                </a:cubicBezTo>
                <a:lnTo>
                  <a:pt x="4542118" y="1075764"/>
                </a:lnTo>
                <a:cubicBezTo>
                  <a:pt x="4537138" y="1090705"/>
                  <a:pt x="4530997" y="1105309"/>
                  <a:pt x="4527177" y="1120588"/>
                </a:cubicBezTo>
                <a:cubicBezTo>
                  <a:pt x="4522197" y="1140510"/>
                  <a:pt x="4515909" y="1160149"/>
                  <a:pt x="4512236" y="1180353"/>
                </a:cubicBezTo>
                <a:cubicBezTo>
                  <a:pt x="4505936" y="1215002"/>
                  <a:pt x="4511868" y="1252881"/>
                  <a:pt x="4497295" y="1284941"/>
                </a:cubicBezTo>
                <a:cubicBezTo>
                  <a:pt x="4485637" y="1310589"/>
                  <a:pt x="4457452" y="1324784"/>
                  <a:pt x="4437530" y="1344706"/>
                </a:cubicBezTo>
                <a:cubicBezTo>
                  <a:pt x="4388882" y="1393354"/>
                  <a:pt x="4402464" y="1383675"/>
                  <a:pt x="4318000" y="1434353"/>
                </a:cubicBezTo>
                <a:cubicBezTo>
                  <a:pt x="4293098" y="1449294"/>
                  <a:pt x="4270258" y="1468391"/>
                  <a:pt x="4243295" y="1479176"/>
                </a:cubicBezTo>
                <a:cubicBezTo>
                  <a:pt x="4219716" y="1488607"/>
                  <a:pt x="4193491" y="1489137"/>
                  <a:pt x="4168589" y="1494117"/>
                </a:cubicBezTo>
                <a:cubicBezTo>
                  <a:pt x="4153648" y="1504078"/>
                  <a:pt x="4139826" y="1515969"/>
                  <a:pt x="4123765" y="1524000"/>
                </a:cubicBezTo>
                <a:cubicBezTo>
                  <a:pt x="4041988" y="1564889"/>
                  <a:pt x="3932663" y="1529189"/>
                  <a:pt x="3854824" y="1524000"/>
                </a:cubicBezTo>
                <a:cubicBezTo>
                  <a:pt x="3831468" y="1520107"/>
                  <a:pt x="3677724" y="1493767"/>
                  <a:pt x="3660589" y="1494117"/>
                </a:cubicBezTo>
                <a:cubicBezTo>
                  <a:pt x="3451219" y="1498390"/>
                  <a:pt x="3033059" y="1524000"/>
                  <a:pt x="3033059" y="1524000"/>
                </a:cubicBezTo>
                <a:lnTo>
                  <a:pt x="2002118" y="1509058"/>
                </a:lnTo>
                <a:cubicBezTo>
                  <a:pt x="1942164" y="1507578"/>
                  <a:pt x="1882671" y="1497978"/>
                  <a:pt x="1822824" y="1494117"/>
                </a:cubicBezTo>
                <a:cubicBezTo>
                  <a:pt x="1728262" y="1488016"/>
                  <a:pt x="1633569" y="1484156"/>
                  <a:pt x="1538942" y="1479176"/>
                </a:cubicBezTo>
                <a:lnTo>
                  <a:pt x="493059" y="1494117"/>
                </a:lnTo>
                <a:cubicBezTo>
                  <a:pt x="467661" y="1494777"/>
                  <a:pt x="364607" y="1510537"/>
                  <a:pt x="328706" y="1524000"/>
                </a:cubicBezTo>
                <a:cubicBezTo>
                  <a:pt x="307851" y="1531821"/>
                  <a:pt x="289622" y="1545610"/>
                  <a:pt x="268942" y="1553882"/>
                </a:cubicBezTo>
                <a:cubicBezTo>
                  <a:pt x="239696" y="1565580"/>
                  <a:pt x="209177" y="1573803"/>
                  <a:pt x="179295" y="1583764"/>
                </a:cubicBezTo>
                <a:cubicBezTo>
                  <a:pt x="164354" y="1588745"/>
                  <a:pt x="147576" y="1589970"/>
                  <a:pt x="134471" y="1598706"/>
                </a:cubicBezTo>
                <a:lnTo>
                  <a:pt x="89647" y="1628588"/>
                </a:lnTo>
                <a:lnTo>
                  <a:pt x="29883" y="1748117"/>
                </a:lnTo>
                <a:lnTo>
                  <a:pt x="0" y="1807882"/>
                </a:lnTo>
                <a:cubicBezTo>
                  <a:pt x="4981" y="1877607"/>
                  <a:pt x="4572" y="1947928"/>
                  <a:pt x="14942" y="2017058"/>
                </a:cubicBezTo>
                <a:cubicBezTo>
                  <a:pt x="19615" y="2048209"/>
                  <a:pt x="34863" y="2076823"/>
                  <a:pt x="44824" y="2106706"/>
                </a:cubicBezTo>
                <a:cubicBezTo>
                  <a:pt x="49804" y="2121647"/>
                  <a:pt x="51029" y="2138425"/>
                  <a:pt x="59765" y="2151529"/>
                </a:cubicBezTo>
                <a:cubicBezTo>
                  <a:pt x="69726" y="2166470"/>
                  <a:pt x="82354" y="2179944"/>
                  <a:pt x="89647" y="2196353"/>
                </a:cubicBezTo>
                <a:cubicBezTo>
                  <a:pt x="102440" y="2225137"/>
                  <a:pt x="109569" y="2256118"/>
                  <a:pt x="119530" y="2286000"/>
                </a:cubicBezTo>
                <a:cubicBezTo>
                  <a:pt x="131282" y="2321256"/>
                  <a:pt x="130171" y="2340197"/>
                  <a:pt x="164353" y="2360706"/>
                </a:cubicBezTo>
                <a:cubicBezTo>
                  <a:pt x="177858" y="2368809"/>
                  <a:pt x="194236" y="2370667"/>
                  <a:pt x="209177" y="2375647"/>
                </a:cubicBezTo>
                <a:cubicBezTo>
                  <a:pt x="258144" y="2408292"/>
                  <a:pt x="236043" y="2405529"/>
                  <a:pt x="268942" y="2405529"/>
                </a:cubicBezTo>
                <a:close/>
              </a:path>
            </a:pathLst>
          </a:custGeom>
          <a:solidFill>
            <a:srgbClr val="FFFF00">
              <a:alpha val="42000"/>
            </a:srgbClr>
          </a:solidFill>
          <a:ln>
            <a:no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zh-CN" altLang="en-US">
              <a:solidFill>
                <a:schemeClr val="tx1"/>
              </a:solidFill>
            </a:endParaRPr>
          </a:p>
        </p:txBody>
      </p:sp>
      <p:sp>
        <p:nvSpPr>
          <p:cNvPr id="7" name="任意形状 6"/>
          <p:cNvSpPr/>
          <p:nvPr/>
        </p:nvSpPr>
        <p:spPr>
          <a:xfrm rot="20765152">
            <a:off x="2223613" y="1039918"/>
            <a:ext cx="3412601" cy="1846069"/>
          </a:xfrm>
          <a:custGeom>
            <a:avLst/>
            <a:gdLst>
              <a:gd name="connsiteX0" fmla="*/ 2853764 w 3750235"/>
              <a:gd name="connsiteY0" fmla="*/ 29882 h 2211294"/>
              <a:gd name="connsiteX1" fmla="*/ 2599764 w 3750235"/>
              <a:gd name="connsiteY1" fmla="*/ 74705 h 2211294"/>
              <a:gd name="connsiteX2" fmla="*/ 2554941 w 3750235"/>
              <a:gd name="connsiteY2" fmla="*/ 89647 h 2211294"/>
              <a:gd name="connsiteX3" fmla="*/ 2480235 w 3750235"/>
              <a:gd name="connsiteY3" fmla="*/ 104588 h 2211294"/>
              <a:gd name="connsiteX4" fmla="*/ 2405529 w 3750235"/>
              <a:gd name="connsiteY4" fmla="*/ 134470 h 2211294"/>
              <a:gd name="connsiteX5" fmla="*/ 2256117 w 3750235"/>
              <a:gd name="connsiteY5" fmla="*/ 164353 h 2211294"/>
              <a:gd name="connsiteX6" fmla="*/ 2166470 w 3750235"/>
              <a:gd name="connsiteY6" fmla="*/ 194235 h 2211294"/>
              <a:gd name="connsiteX7" fmla="*/ 2121647 w 3750235"/>
              <a:gd name="connsiteY7" fmla="*/ 209176 h 2211294"/>
              <a:gd name="connsiteX8" fmla="*/ 1972235 w 3750235"/>
              <a:gd name="connsiteY8" fmla="*/ 254000 h 2211294"/>
              <a:gd name="connsiteX9" fmla="*/ 1852706 w 3750235"/>
              <a:gd name="connsiteY9" fmla="*/ 298823 h 2211294"/>
              <a:gd name="connsiteX10" fmla="*/ 1658470 w 3750235"/>
              <a:gd name="connsiteY10" fmla="*/ 343647 h 2211294"/>
              <a:gd name="connsiteX11" fmla="*/ 1598706 w 3750235"/>
              <a:gd name="connsiteY11" fmla="*/ 358588 h 2211294"/>
              <a:gd name="connsiteX12" fmla="*/ 1524000 w 3750235"/>
              <a:gd name="connsiteY12" fmla="*/ 388470 h 2211294"/>
              <a:gd name="connsiteX13" fmla="*/ 1404470 w 3750235"/>
              <a:gd name="connsiteY13" fmla="*/ 418353 h 2211294"/>
              <a:gd name="connsiteX14" fmla="*/ 1240117 w 3750235"/>
              <a:gd name="connsiteY14" fmla="*/ 493058 h 2211294"/>
              <a:gd name="connsiteX15" fmla="*/ 1165411 w 3750235"/>
              <a:gd name="connsiteY15" fmla="*/ 508000 h 2211294"/>
              <a:gd name="connsiteX16" fmla="*/ 941294 w 3750235"/>
              <a:gd name="connsiteY16" fmla="*/ 627529 h 2211294"/>
              <a:gd name="connsiteX17" fmla="*/ 851647 w 3750235"/>
              <a:gd name="connsiteY17" fmla="*/ 672353 h 2211294"/>
              <a:gd name="connsiteX18" fmla="*/ 672353 w 3750235"/>
              <a:gd name="connsiteY18" fmla="*/ 732117 h 2211294"/>
              <a:gd name="connsiteX19" fmla="*/ 567764 w 3750235"/>
              <a:gd name="connsiteY19" fmla="*/ 762000 h 2211294"/>
              <a:gd name="connsiteX20" fmla="*/ 508000 w 3750235"/>
              <a:gd name="connsiteY20" fmla="*/ 791882 h 2211294"/>
              <a:gd name="connsiteX21" fmla="*/ 433294 w 3750235"/>
              <a:gd name="connsiteY21" fmla="*/ 821764 h 2211294"/>
              <a:gd name="connsiteX22" fmla="*/ 388470 w 3750235"/>
              <a:gd name="connsiteY22" fmla="*/ 851647 h 2211294"/>
              <a:gd name="connsiteX23" fmla="*/ 239058 w 3750235"/>
              <a:gd name="connsiteY23" fmla="*/ 926353 h 2211294"/>
              <a:gd name="connsiteX24" fmla="*/ 179294 w 3750235"/>
              <a:gd name="connsiteY24" fmla="*/ 956235 h 2211294"/>
              <a:gd name="connsiteX25" fmla="*/ 134470 w 3750235"/>
              <a:gd name="connsiteY25" fmla="*/ 986117 h 2211294"/>
              <a:gd name="connsiteX26" fmla="*/ 74706 w 3750235"/>
              <a:gd name="connsiteY26" fmla="*/ 1075764 h 2211294"/>
              <a:gd name="connsiteX27" fmla="*/ 44823 w 3750235"/>
              <a:gd name="connsiteY27" fmla="*/ 1120588 h 2211294"/>
              <a:gd name="connsiteX28" fmla="*/ 14941 w 3750235"/>
              <a:gd name="connsiteY28" fmla="*/ 1210235 h 2211294"/>
              <a:gd name="connsiteX29" fmla="*/ 0 w 3750235"/>
              <a:gd name="connsiteY29" fmla="*/ 1255058 h 2211294"/>
              <a:gd name="connsiteX30" fmla="*/ 14941 w 3750235"/>
              <a:gd name="connsiteY30" fmla="*/ 1568823 h 2211294"/>
              <a:gd name="connsiteX31" fmla="*/ 44823 w 3750235"/>
              <a:gd name="connsiteY31" fmla="*/ 1703294 h 2211294"/>
              <a:gd name="connsiteX32" fmla="*/ 74706 w 3750235"/>
              <a:gd name="connsiteY32" fmla="*/ 1748117 h 2211294"/>
              <a:gd name="connsiteX33" fmla="*/ 149411 w 3750235"/>
              <a:gd name="connsiteY33" fmla="*/ 1807882 h 2211294"/>
              <a:gd name="connsiteX34" fmla="*/ 224117 w 3750235"/>
              <a:gd name="connsiteY34" fmla="*/ 1852705 h 2211294"/>
              <a:gd name="connsiteX35" fmla="*/ 313764 w 3750235"/>
              <a:gd name="connsiteY35" fmla="*/ 1897529 h 2211294"/>
              <a:gd name="connsiteX36" fmla="*/ 448235 w 3750235"/>
              <a:gd name="connsiteY36" fmla="*/ 1972235 h 2211294"/>
              <a:gd name="connsiteX37" fmla="*/ 552823 w 3750235"/>
              <a:gd name="connsiteY37" fmla="*/ 2032000 h 2211294"/>
              <a:gd name="connsiteX38" fmla="*/ 627529 w 3750235"/>
              <a:gd name="connsiteY38" fmla="*/ 2061882 h 2211294"/>
              <a:gd name="connsiteX39" fmla="*/ 672353 w 3750235"/>
              <a:gd name="connsiteY39" fmla="*/ 2076823 h 2211294"/>
              <a:gd name="connsiteX40" fmla="*/ 762000 w 3750235"/>
              <a:gd name="connsiteY40" fmla="*/ 2121647 h 2211294"/>
              <a:gd name="connsiteX41" fmla="*/ 821764 w 3750235"/>
              <a:gd name="connsiteY41" fmla="*/ 2136588 h 2211294"/>
              <a:gd name="connsiteX42" fmla="*/ 881529 w 3750235"/>
              <a:gd name="connsiteY42" fmla="*/ 2166470 h 2211294"/>
              <a:gd name="connsiteX43" fmla="*/ 956235 w 3750235"/>
              <a:gd name="connsiteY43" fmla="*/ 2181411 h 2211294"/>
              <a:gd name="connsiteX44" fmla="*/ 1001058 w 3750235"/>
              <a:gd name="connsiteY44" fmla="*/ 2196353 h 2211294"/>
              <a:gd name="connsiteX45" fmla="*/ 1060823 w 3750235"/>
              <a:gd name="connsiteY45" fmla="*/ 2211294 h 2211294"/>
              <a:gd name="connsiteX46" fmla="*/ 2017058 w 3750235"/>
              <a:gd name="connsiteY46" fmla="*/ 2196353 h 2211294"/>
              <a:gd name="connsiteX47" fmla="*/ 2196353 w 3750235"/>
              <a:gd name="connsiteY47" fmla="*/ 2181411 h 2211294"/>
              <a:gd name="connsiteX48" fmla="*/ 2241176 w 3750235"/>
              <a:gd name="connsiteY48" fmla="*/ 2166470 h 2211294"/>
              <a:gd name="connsiteX49" fmla="*/ 2330823 w 3750235"/>
              <a:gd name="connsiteY49" fmla="*/ 2151529 h 2211294"/>
              <a:gd name="connsiteX50" fmla="*/ 2749176 w 3750235"/>
              <a:gd name="connsiteY50" fmla="*/ 2166470 h 2211294"/>
              <a:gd name="connsiteX51" fmla="*/ 3033058 w 3750235"/>
              <a:gd name="connsiteY51" fmla="*/ 2166470 h 2211294"/>
              <a:gd name="connsiteX52" fmla="*/ 3077882 w 3750235"/>
              <a:gd name="connsiteY52" fmla="*/ 2151529 h 2211294"/>
              <a:gd name="connsiteX53" fmla="*/ 3167529 w 3750235"/>
              <a:gd name="connsiteY53" fmla="*/ 2046941 h 2211294"/>
              <a:gd name="connsiteX54" fmla="*/ 3242235 w 3750235"/>
              <a:gd name="connsiteY54" fmla="*/ 1897529 h 2211294"/>
              <a:gd name="connsiteX55" fmla="*/ 3257176 w 3750235"/>
              <a:gd name="connsiteY55" fmla="*/ 1852705 h 2211294"/>
              <a:gd name="connsiteX56" fmla="*/ 3287058 w 3750235"/>
              <a:gd name="connsiteY56" fmla="*/ 1733176 h 2211294"/>
              <a:gd name="connsiteX57" fmla="*/ 3346823 w 3750235"/>
              <a:gd name="connsiteY57" fmla="*/ 1628588 h 2211294"/>
              <a:gd name="connsiteX58" fmla="*/ 3361764 w 3750235"/>
              <a:gd name="connsiteY58" fmla="*/ 1583764 h 2211294"/>
              <a:gd name="connsiteX59" fmla="*/ 3376706 w 3750235"/>
              <a:gd name="connsiteY59" fmla="*/ 1524000 h 2211294"/>
              <a:gd name="connsiteX60" fmla="*/ 3466353 w 3750235"/>
              <a:gd name="connsiteY60" fmla="*/ 1419411 h 2211294"/>
              <a:gd name="connsiteX61" fmla="*/ 3496235 w 3750235"/>
              <a:gd name="connsiteY61" fmla="*/ 1374588 h 2211294"/>
              <a:gd name="connsiteX62" fmla="*/ 3541058 w 3750235"/>
              <a:gd name="connsiteY62" fmla="*/ 1314823 h 2211294"/>
              <a:gd name="connsiteX63" fmla="*/ 3556000 w 3750235"/>
              <a:gd name="connsiteY63" fmla="*/ 1270000 h 2211294"/>
              <a:gd name="connsiteX64" fmla="*/ 3615764 w 3750235"/>
              <a:gd name="connsiteY64" fmla="*/ 1165411 h 2211294"/>
              <a:gd name="connsiteX65" fmla="*/ 3630706 w 3750235"/>
              <a:gd name="connsiteY65" fmla="*/ 1105647 h 2211294"/>
              <a:gd name="connsiteX66" fmla="*/ 3660588 w 3750235"/>
              <a:gd name="connsiteY66" fmla="*/ 881529 h 2211294"/>
              <a:gd name="connsiteX67" fmla="*/ 3675529 w 3750235"/>
              <a:gd name="connsiteY67" fmla="*/ 747058 h 2211294"/>
              <a:gd name="connsiteX68" fmla="*/ 3690470 w 3750235"/>
              <a:gd name="connsiteY68" fmla="*/ 687294 h 2211294"/>
              <a:gd name="connsiteX69" fmla="*/ 3720353 w 3750235"/>
              <a:gd name="connsiteY69" fmla="*/ 418353 h 2211294"/>
              <a:gd name="connsiteX70" fmla="*/ 3735294 w 3750235"/>
              <a:gd name="connsiteY70" fmla="*/ 373529 h 2211294"/>
              <a:gd name="connsiteX71" fmla="*/ 3750235 w 3750235"/>
              <a:gd name="connsiteY71" fmla="*/ 313764 h 2211294"/>
              <a:gd name="connsiteX72" fmla="*/ 3735294 w 3750235"/>
              <a:gd name="connsiteY72" fmla="*/ 239058 h 2211294"/>
              <a:gd name="connsiteX73" fmla="*/ 3615764 w 3750235"/>
              <a:gd name="connsiteY73" fmla="*/ 134470 h 2211294"/>
              <a:gd name="connsiteX74" fmla="*/ 3556000 w 3750235"/>
              <a:gd name="connsiteY74" fmla="*/ 104588 h 2211294"/>
              <a:gd name="connsiteX75" fmla="*/ 3496235 w 3750235"/>
              <a:gd name="connsiteY75" fmla="*/ 89647 h 2211294"/>
              <a:gd name="connsiteX76" fmla="*/ 3451411 w 3750235"/>
              <a:gd name="connsiteY76" fmla="*/ 74705 h 2211294"/>
              <a:gd name="connsiteX77" fmla="*/ 3287058 w 3750235"/>
              <a:gd name="connsiteY77" fmla="*/ 59764 h 2211294"/>
              <a:gd name="connsiteX78" fmla="*/ 3212353 w 3750235"/>
              <a:gd name="connsiteY78" fmla="*/ 44823 h 2211294"/>
              <a:gd name="connsiteX79" fmla="*/ 2838823 w 3750235"/>
              <a:gd name="connsiteY79" fmla="*/ 0 h 2211294"/>
              <a:gd name="connsiteX80" fmla="*/ 2749176 w 3750235"/>
              <a:gd name="connsiteY80" fmla="*/ 14941 h 2211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3750235" h="2211294">
                <a:moveTo>
                  <a:pt x="2853764" y="29882"/>
                </a:moveTo>
                <a:cubicBezTo>
                  <a:pt x="2841428" y="31938"/>
                  <a:pt x="2653405" y="61294"/>
                  <a:pt x="2599764" y="74705"/>
                </a:cubicBezTo>
                <a:cubicBezTo>
                  <a:pt x="2584485" y="78525"/>
                  <a:pt x="2570220" y="85827"/>
                  <a:pt x="2554941" y="89647"/>
                </a:cubicBezTo>
                <a:cubicBezTo>
                  <a:pt x="2530304" y="95806"/>
                  <a:pt x="2504559" y="97291"/>
                  <a:pt x="2480235" y="104588"/>
                </a:cubicBezTo>
                <a:cubicBezTo>
                  <a:pt x="2454546" y="112295"/>
                  <a:pt x="2431444" y="127559"/>
                  <a:pt x="2405529" y="134470"/>
                </a:cubicBezTo>
                <a:cubicBezTo>
                  <a:pt x="2356454" y="147557"/>
                  <a:pt x="2304301" y="148292"/>
                  <a:pt x="2256117" y="164353"/>
                </a:cubicBezTo>
                <a:lnTo>
                  <a:pt x="2166470" y="194235"/>
                </a:lnTo>
                <a:cubicBezTo>
                  <a:pt x="2151529" y="199215"/>
                  <a:pt x="2136926" y="205356"/>
                  <a:pt x="2121647" y="209176"/>
                </a:cubicBezTo>
                <a:cubicBezTo>
                  <a:pt x="2062937" y="223853"/>
                  <a:pt x="2032871" y="229746"/>
                  <a:pt x="1972235" y="254000"/>
                </a:cubicBezTo>
                <a:cubicBezTo>
                  <a:pt x="1932769" y="269786"/>
                  <a:pt x="1893693" y="287113"/>
                  <a:pt x="1852706" y="298823"/>
                </a:cubicBezTo>
                <a:cubicBezTo>
                  <a:pt x="1805458" y="312322"/>
                  <a:pt x="1685389" y="337435"/>
                  <a:pt x="1658470" y="343647"/>
                </a:cubicBezTo>
                <a:cubicBezTo>
                  <a:pt x="1638461" y="348264"/>
                  <a:pt x="1618187" y="352094"/>
                  <a:pt x="1598706" y="358588"/>
                </a:cubicBezTo>
                <a:cubicBezTo>
                  <a:pt x="1573262" y="367069"/>
                  <a:pt x="1549689" y="380763"/>
                  <a:pt x="1524000" y="388470"/>
                </a:cubicBezTo>
                <a:cubicBezTo>
                  <a:pt x="1456906" y="408598"/>
                  <a:pt x="1459087" y="394079"/>
                  <a:pt x="1404470" y="418353"/>
                </a:cubicBezTo>
                <a:cubicBezTo>
                  <a:pt x="1338304" y="447760"/>
                  <a:pt x="1307736" y="472772"/>
                  <a:pt x="1240117" y="493058"/>
                </a:cubicBezTo>
                <a:cubicBezTo>
                  <a:pt x="1215793" y="500355"/>
                  <a:pt x="1190313" y="503019"/>
                  <a:pt x="1165411" y="508000"/>
                </a:cubicBezTo>
                <a:cubicBezTo>
                  <a:pt x="1064991" y="574947"/>
                  <a:pt x="1136651" y="529850"/>
                  <a:pt x="941294" y="627529"/>
                </a:cubicBezTo>
                <a:cubicBezTo>
                  <a:pt x="911412" y="642470"/>
                  <a:pt x="883342" y="661788"/>
                  <a:pt x="851647" y="672353"/>
                </a:cubicBezTo>
                <a:lnTo>
                  <a:pt x="672353" y="732117"/>
                </a:lnTo>
                <a:cubicBezTo>
                  <a:pt x="637778" y="743035"/>
                  <a:pt x="601839" y="749609"/>
                  <a:pt x="567764" y="762000"/>
                </a:cubicBezTo>
                <a:cubicBezTo>
                  <a:pt x="546832" y="769612"/>
                  <a:pt x="528353" y="782836"/>
                  <a:pt x="508000" y="791882"/>
                </a:cubicBezTo>
                <a:cubicBezTo>
                  <a:pt x="483491" y="802775"/>
                  <a:pt x="457283" y="809770"/>
                  <a:pt x="433294" y="821764"/>
                </a:cubicBezTo>
                <a:cubicBezTo>
                  <a:pt x="417232" y="829795"/>
                  <a:pt x="404281" y="843133"/>
                  <a:pt x="388470" y="851647"/>
                </a:cubicBezTo>
                <a:cubicBezTo>
                  <a:pt x="339443" y="878046"/>
                  <a:pt x="288862" y="901451"/>
                  <a:pt x="239058" y="926353"/>
                </a:cubicBezTo>
                <a:cubicBezTo>
                  <a:pt x="219137" y="936314"/>
                  <a:pt x="197826" y="943881"/>
                  <a:pt x="179294" y="956235"/>
                </a:cubicBezTo>
                <a:lnTo>
                  <a:pt x="134470" y="986117"/>
                </a:lnTo>
                <a:lnTo>
                  <a:pt x="74706" y="1075764"/>
                </a:lnTo>
                <a:lnTo>
                  <a:pt x="44823" y="1120588"/>
                </a:lnTo>
                <a:lnTo>
                  <a:pt x="14941" y="1210235"/>
                </a:lnTo>
                <a:lnTo>
                  <a:pt x="0" y="1255058"/>
                </a:lnTo>
                <a:cubicBezTo>
                  <a:pt x="4980" y="1359646"/>
                  <a:pt x="7206" y="1464402"/>
                  <a:pt x="14941" y="1568823"/>
                </a:cubicBezTo>
                <a:cubicBezTo>
                  <a:pt x="16937" y="1595766"/>
                  <a:pt x="28378" y="1670405"/>
                  <a:pt x="44823" y="1703294"/>
                </a:cubicBezTo>
                <a:cubicBezTo>
                  <a:pt x="52854" y="1719355"/>
                  <a:pt x="63488" y="1734095"/>
                  <a:pt x="74706" y="1748117"/>
                </a:cubicBezTo>
                <a:cubicBezTo>
                  <a:pt x="106776" y="1788204"/>
                  <a:pt x="106264" y="1773365"/>
                  <a:pt x="149411" y="1807882"/>
                </a:cubicBezTo>
                <a:cubicBezTo>
                  <a:pt x="208009" y="1854760"/>
                  <a:pt x="146277" y="1826758"/>
                  <a:pt x="224117" y="1852705"/>
                </a:cubicBezTo>
                <a:cubicBezTo>
                  <a:pt x="293708" y="1922296"/>
                  <a:pt x="203618" y="1842455"/>
                  <a:pt x="313764" y="1897529"/>
                </a:cubicBezTo>
                <a:cubicBezTo>
                  <a:pt x="519260" y="2000278"/>
                  <a:pt x="324283" y="1930919"/>
                  <a:pt x="448235" y="1972235"/>
                </a:cubicBezTo>
                <a:cubicBezTo>
                  <a:pt x="496305" y="2004282"/>
                  <a:pt x="495956" y="2006726"/>
                  <a:pt x="552823" y="2032000"/>
                </a:cubicBezTo>
                <a:cubicBezTo>
                  <a:pt x="577332" y="2042893"/>
                  <a:pt x="602416" y="2052465"/>
                  <a:pt x="627529" y="2061882"/>
                </a:cubicBezTo>
                <a:cubicBezTo>
                  <a:pt x="642276" y="2067412"/>
                  <a:pt x="657961" y="2070427"/>
                  <a:pt x="672353" y="2076823"/>
                </a:cubicBezTo>
                <a:cubicBezTo>
                  <a:pt x="702883" y="2090392"/>
                  <a:pt x="730980" y="2109239"/>
                  <a:pt x="762000" y="2121647"/>
                </a:cubicBezTo>
                <a:cubicBezTo>
                  <a:pt x="781066" y="2129273"/>
                  <a:pt x="802537" y="2129378"/>
                  <a:pt x="821764" y="2136588"/>
                </a:cubicBezTo>
                <a:cubicBezTo>
                  <a:pt x="842619" y="2144409"/>
                  <a:pt x="860399" y="2159427"/>
                  <a:pt x="881529" y="2166470"/>
                </a:cubicBezTo>
                <a:cubicBezTo>
                  <a:pt x="905621" y="2174501"/>
                  <a:pt x="931598" y="2175252"/>
                  <a:pt x="956235" y="2181411"/>
                </a:cubicBezTo>
                <a:cubicBezTo>
                  <a:pt x="971514" y="2185231"/>
                  <a:pt x="985915" y="2192026"/>
                  <a:pt x="1001058" y="2196353"/>
                </a:cubicBezTo>
                <a:cubicBezTo>
                  <a:pt x="1020803" y="2201994"/>
                  <a:pt x="1040901" y="2206314"/>
                  <a:pt x="1060823" y="2211294"/>
                </a:cubicBezTo>
                <a:lnTo>
                  <a:pt x="2017058" y="2196353"/>
                </a:lnTo>
                <a:cubicBezTo>
                  <a:pt x="2077009" y="2194775"/>
                  <a:pt x="2136907" y="2189337"/>
                  <a:pt x="2196353" y="2181411"/>
                </a:cubicBezTo>
                <a:cubicBezTo>
                  <a:pt x="2211964" y="2179329"/>
                  <a:pt x="2225802" y="2169886"/>
                  <a:pt x="2241176" y="2166470"/>
                </a:cubicBezTo>
                <a:cubicBezTo>
                  <a:pt x="2270749" y="2159898"/>
                  <a:pt x="2300941" y="2156509"/>
                  <a:pt x="2330823" y="2151529"/>
                </a:cubicBezTo>
                <a:lnTo>
                  <a:pt x="2749176" y="2166470"/>
                </a:lnTo>
                <a:cubicBezTo>
                  <a:pt x="3001621" y="2180115"/>
                  <a:pt x="2763051" y="2193471"/>
                  <a:pt x="3033058" y="2166470"/>
                </a:cubicBezTo>
                <a:cubicBezTo>
                  <a:pt x="3047999" y="2161490"/>
                  <a:pt x="3065066" y="2160683"/>
                  <a:pt x="3077882" y="2151529"/>
                </a:cubicBezTo>
                <a:cubicBezTo>
                  <a:pt x="3123994" y="2118592"/>
                  <a:pt x="3138814" y="2090014"/>
                  <a:pt x="3167529" y="2046941"/>
                </a:cubicBezTo>
                <a:cubicBezTo>
                  <a:pt x="3205286" y="1933670"/>
                  <a:pt x="3178512" y="1982493"/>
                  <a:pt x="3242235" y="1897529"/>
                </a:cubicBezTo>
                <a:cubicBezTo>
                  <a:pt x="3247215" y="1882588"/>
                  <a:pt x="3253032" y="1867900"/>
                  <a:pt x="3257176" y="1852705"/>
                </a:cubicBezTo>
                <a:cubicBezTo>
                  <a:pt x="3267982" y="1813083"/>
                  <a:pt x="3268691" y="1769909"/>
                  <a:pt x="3287058" y="1733176"/>
                </a:cubicBezTo>
                <a:cubicBezTo>
                  <a:pt x="3324972" y="1657350"/>
                  <a:pt x="3304586" y="1691943"/>
                  <a:pt x="3346823" y="1628588"/>
                </a:cubicBezTo>
                <a:cubicBezTo>
                  <a:pt x="3351803" y="1613647"/>
                  <a:pt x="3357437" y="1598908"/>
                  <a:pt x="3361764" y="1583764"/>
                </a:cubicBezTo>
                <a:cubicBezTo>
                  <a:pt x="3367405" y="1564020"/>
                  <a:pt x="3367523" y="1542367"/>
                  <a:pt x="3376706" y="1524000"/>
                </a:cubicBezTo>
                <a:cubicBezTo>
                  <a:pt x="3404686" y="1468041"/>
                  <a:pt x="3428971" y="1464270"/>
                  <a:pt x="3466353" y="1419411"/>
                </a:cubicBezTo>
                <a:cubicBezTo>
                  <a:pt x="3477849" y="1405616"/>
                  <a:pt x="3485798" y="1389200"/>
                  <a:pt x="3496235" y="1374588"/>
                </a:cubicBezTo>
                <a:cubicBezTo>
                  <a:pt x="3510709" y="1354324"/>
                  <a:pt x="3526117" y="1334745"/>
                  <a:pt x="3541058" y="1314823"/>
                </a:cubicBezTo>
                <a:cubicBezTo>
                  <a:pt x="3546039" y="1299882"/>
                  <a:pt x="3549796" y="1284476"/>
                  <a:pt x="3556000" y="1270000"/>
                </a:cubicBezTo>
                <a:cubicBezTo>
                  <a:pt x="3578749" y="1216919"/>
                  <a:pt x="3585752" y="1210429"/>
                  <a:pt x="3615764" y="1165411"/>
                </a:cubicBezTo>
                <a:cubicBezTo>
                  <a:pt x="3620745" y="1145490"/>
                  <a:pt x="3628159" y="1126023"/>
                  <a:pt x="3630706" y="1105647"/>
                </a:cubicBezTo>
                <a:cubicBezTo>
                  <a:pt x="3659956" y="871654"/>
                  <a:pt x="3623268" y="993490"/>
                  <a:pt x="3660588" y="881529"/>
                </a:cubicBezTo>
                <a:cubicBezTo>
                  <a:pt x="3665568" y="836705"/>
                  <a:pt x="3668671" y="791633"/>
                  <a:pt x="3675529" y="747058"/>
                </a:cubicBezTo>
                <a:cubicBezTo>
                  <a:pt x="3678651" y="726762"/>
                  <a:pt x="3687566" y="707622"/>
                  <a:pt x="3690470" y="687294"/>
                </a:cubicBezTo>
                <a:cubicBezTo>
                  <a:pt x="3703345" y="597168"/>
                  <a:pt x="3704065" y="507936"/>
                  <a:pt x="3720353" y="418353"/>
                </a:cubicBezTo>
                <a:cubicBezTo>
                  <a:pt x="3723170" y="402858"/>
                  <a:pt x="3730967" y="388673"/>
                  <a:pt x="3735294" y="373529"/>
                </a:cubicBezTo>
                <a:cubicBezTo>
                  <a:pt x="3740935" y="353784"/>
                  <a:pt x="3745255" y="333686"/>
                  <a:pt x="3750235" y="313764"/>
                </a:cubicBezTo>
                <a:cubicBezTo>
                  <a:pt x="3745255" y="288862"/>
                  <a:pt x="3748360" y="260834"/>
                  <a:pt x="3735294" y="239058"/>
                </a:cubicBezTo>
                <a:cubicBezTo>
                  <a:pt x="3713735" y="203126"/>
                  <a:pt x="3656315" y="157642"/>
                  <a:pt x="3615764" y="134470"/>
                </a:cubicBezTo>
                <a:cubicBezTo>
                  <a:pt x="3596426" y="123420"/>
                  <a:pt x="3576855" y="112408"/>
                  <a:pt x="3556000" y="104588"/>
                </a:cubicBezTo>
                <a:cubicBezTo>
                  <a:pt x="3536773" y="97378"/>
                  <a:pt x="3515980" y="95288"/>
                  <a:pt x="3496235" y="89647"/>
                </a:cubicBezTo>
                <a:cubicBezTo>
                  <a:pt x="3481091" y="85320"/>
                  <a:pt x="3467002" y="76932"/>
                  <a:pt x="3451411" y="74705"/>
                </a:cubicBezTo>
                <a:cubicBezTo>
                  <a:pt x="3396954" y="66925"/>
                  <a:pt x="3341842" y="64744"/>
                  <a:pt x="3287058" y="59764"/>
                </a:cubicBezTo>
                <a:cubicBezTo>
                  <a:pt x="3262156" y="54784"/>
                  <a:pt x="3237683" y="46632"/>
                  <a:pt x="3212353" y="44823"/>
                </a:cubicBezTo>
                <a:cubicBezTo>
                  <a:pt x="2843865" y="18503"/>
                  <a:pt x="2951105" y="112278"/>
                  <a:pt x="2838823" y="0"/>
                </a:cubicBezTo>
                <a:cubicBezTo>
                  <a:pt x="2759233" y="15918"/>
                  <a:pt x="2789512" y="14941"/>
                  <a:pt x="2749176" y="14941"/>
                </a:cubicBezTo>
              </a:path>
            </a:pathLst>
          </a:custGeom>
          <a:solidFill>
            <a:srgbClr val="FF6600">
              <a:alpha val="41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solidFill>
                <a:schemeClr val="lt1"/>
              </a:solidFill>
            </a:endParaRPr>
          </a:p>
        </p:txBody>
      </p:sp>
    </p:spTree>
    <p:extLst>
      <p:ext uri="{BB962C8B-B14F-4D97-AF65-F5344CB8AC3E}">
        <p14:creationId xmlns:p14="http://schemas.microsoft.com/office/powerpoint/2010/main" val="260518015"/>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11929" y="152636"/>
            <a:ext cx="8953500" cy="6477000"/>
          </a:xfrm>
          <a:prstGeom prst="rect">
            <a:avLst/>
          </a:prstGeom>
          <a:noFill/>
          <a:ln>
            <a:noFill/>
          </a:ln>
        </p:spPr>
      </p:pic>
      <p:pic>
        <p:nvPicPr>
          <p:cNvPr id="3" name="图片 2"/>
          <p:cNvPicPr>
            <a:picLocks noChangeAspect="1"/>
          </p:cNvPicPr>
          <p:nvPr/>
        </p:nvPicPr>
        <p:blipFill>
          <a:blip r:embed="rId3"/>
          <a:stretch>
            <a:fillRect/>
          </a:stretch>
        </p:blipFill>
        <p:spPr>
          <a:xfrm>
            <a:off x="6327" y="188640"/>
            <a:ext cx="5802796" cy="355832"/>
          </a:xfrm>
          <a:prstGeom prst="rect">
            <a:avLst/>
          </a:prstGeom>
        </p:spPr>
      </p:pic>
      <p:sp>
        <p:nvSpPr>
          <p:cNvPr id="6" name="任意形状 5"/>
          <p:cNvSpPr/>
          <p:nvPr/>
        </p:nvSpPr>
        <p:spPr>
          <a:xfrm>
            <a:off x="1299882" y="3182471"/>
            <a:ext cx="6843059" cy="1036861"/>
          </a:xfrm>
          <a:custGeom>
            <a:avLst/>
            <a:gdLst>
              <a:gd name="connsiteX0" fmla="*/ 1449294 w 6843059"/>
              <a:gd name="connsiteY0" fmla="*/ 44823 h 1036861"/>
              <a:gd name="connsiteX1" fmla="*/ 1344706 w 6843059"/>
              <a:gd name="connsiteY1" fmla="*/ 29882 h 1036861"/>
              <a:gd name="connsiteX2" fmla="*/ 776942 w 6843059"/>
              <a:gd name="connsiteY2" fmla="*/ 0 h 1036861"/>
              <a:gd name="connsiteX3" fmla="*/ 448236 w 6843059"/>
              <a:gd name="connsiteY3" fmla="*/ 14941 h 1036861"/>
              <a:gd name="connsiteX4" fmla="*/ 298824 w 6843059"/>
              <a:gd name="connsiteY4" fmla="*/ 74705 h 1036861"/>
              <a:gd name="connsiteX5" fmla="*/ 254000 w 6843059"/>
              <a:gd name="connsiteY5" fmla="*/ 89647 h 1036861"/>
              <a:gd name="connsiteX6" fmla="*/ 89647 w 6843059"/>
              <a:gd name="connsiteY6" fmla="*/ 224117 h 1036861"/>
              <a:gd name="connsiteX7" fmla="*/ 59765 w 6843059"/>
              <a:gd name="connsiteY7" fmla="*/ 254000 h 1036861"/>
              <a:gd name="connsiteX8" fmla="*/ 44824 w 6843059"/>
              <a:gd name="connsiteY8" fmla="*/ 298823 h 1036861"/>
              <a:gd name="connsiteX9" fmla="*/ 14942 w 6843059"/>
              <a:gd name="connsiteY9" fmla="*/ 358588 h 1036861"/>
              <a:gd name="connsiteX10" fmla="*/ 0 w 6843059"/>
              <a:gd name="connsiteY10" fmla="*/ 433294 h 1036861"/>
              <a:gd name="connsiteX11" fmla="*/ 44824 w 6843059"/>
              <a:gd name="connsiteY11" fmla="*/ 657411 h 1036861"/>
              <a:gd name="connsiteX12" fmla="*/ 89647 w 6843059"/>
              <a:gd name="connsiteY12" fmla="*/ 702235 h 1036861"/>
              <a:gd name="connsiteX13" fmla="*/ 134471 w 6843059"/>
              <a:gd name="connsiteY13" fmla="*/ 717176 h 1036861"/>
              <a:gd name="connsiteX14" fmla="*/ 209177 w 6843059"/>
              <a:gd name="connsiteY14" fmla="*/ 747058 h 1036861"/>
              <a:gd name="connsiteX15" fmla="*/ 268942 w 6843059"/>
              <a:gd name="connsiteY15" fmla="*/ 762000 h 1036861"/>
              <a:gd name="connsiteX16" fmla="*/ 328706 w 6843059"/>
              <a:gd name="connsiteY16" fmla="*/ 791882 h 1036861"/>
              <a:gd name="connsiteX17" fmla="*/ 433294 w 6843059"/>
              <a:gd name="connsiteY17" fmla="*/ 806823 h 1036861"/>
              <a:gd name="connsiteX18" fmla="*/ 537883 w 6843059"/>
              <a:gd name="connsiteY18" fmla="*/ 836705 h 1036861"/>
              <a:gd name="connsiteX19" fmla="*/ 702236 w 6843059"/>
              <a:gd name="connsiteY19" fmla="*/ 866588 h 1036861"/>
              <a:gd name="connsiteX20" fmla="*/ 851647 w 6843059"/>
              <a:gd name="connsiteY20" fmla="*/ 896470 h 1036861"/>
              <a:gd name="connsiteX21" fmla="*/ 1180353 w 6843059"/>
              <a:gd name="connsiteY21" fmla="*/ 911411 h 1036861"/>
              <a:gd name="connsiteX22" fmla="*/ 2091765 w 6843059"/>
              <a:gd name="connsiteY22" fmla="*/ 926353 h 1036861"/>
              <a:gd name="connsiteX23" fmla="*/ 2749177 w 6843059"/>
              <a:gd name="connsiteY23" fmla="*/ 941294 h 1036861"/>
              <a:gd name="connsiteX24" fmla="*/ 2943412 w 6843059"/>
              <a:gd name="connsiteY24" fmla="*/ 956235 h 1036861"/>
              <a:gd name="connsiteX25" fmla="*/ 3167530 w 6843059"/>
              <a:gd name="connsiteY25" fmla="*/ 971176 h 1036861"/>
              <a:gd name="connsiteX26" fmla="*/ 3481294 w 6843059"/>
              <a:gd name="connsiteY26" fmla="*/ 1001058 h 1036861"/>
              <a:gd name="connsiteX27" fmla="*/ 4318000 w 6843059"/>
              <a:gd name="connsiteY27" fmla="*/ 1016000 h 1036861"/>
              <a:gd name="connsiteX28" fmla="*/ 5692589 w 6843059"/>
              <a:gd name="connsiteY28" fmla="*/ 1016000 h 1036861"/>
              <a:gd name="connsiteX29" fmla="*/ 5782236 w 6843059"/>
              <a:gd name="connsiteY29" fmla="*/ 986117 h 1036861"/>
              <a:gd name="connsiteX30" fmla="*/ 5901765 w 6843059"/>
              <a:gd name="connsiteY30" fmla="*/ 971176 h 1036861"/>
              <a:gd name="connsiteX31" fmla="*/ 6021294 w 6843059"/>
              <a:gd name="connsiteY31" fmla="*/ 926353 h 1036861"/>
              <a:gd name="connsiteX32" fmla="*/ 6155765 w 6843059"/>
              <a:gd name="connsiteY32" fmla="*/ 881529 h 1036861"/>
              <a:gd name="connsiteX33" fmla="*/ 6350000 w 6843059"/>
              <a:gd name="connsiteY33" fmla="*/ 851647 h 1036861"/>
              <a:gd name="connsiteX34" fmla="*/ 6529294 w 6843059"/>
              <a:gd name="connsiteY34" fmla="*/ 791882 h 1036861"/>
              <a:gd name="connsiteX35" fmla="*/ 6618942 w 6843059"/>
              <a:gd name="connsiteY35" fmla="*/ 762000 h 1036861"/>
              <a:gd name="connsiteX36" fmla="*/ 6753412 w 6843059"/>
              <a:gd name="connsiteY36" fmla="*/ 702235 h 1036861"/>
              <a:gd name="connsiteX37" fmla="*/ 6828118 w 6843059"/>
              <a:gd name="connsiteY37" fmla="*/ 612588 h 1036861"/>
              <a:gd name="connsiteX38" fmla="*/ 6843059 w 6843059"/>
              <a:gd name="connsiteY38" fmla="*/ 567764 h 1036861"/>
              <a:gd name="connsiteX39" fmla="*/ 6768353 w 6843059"/>
              <a:gd name="connsiteY39" fmla="*/ 493058 h 1036861"/>
              <a:gd name="connsiteX40" fmla="*/ 6723530 w 6843059"/>
              <a:gd name="connsiteY40" fmla="*/ 463176 h 1036861"/>
              <a:gd name="connsiteX41" fmla="*/ 6663765 w 6843059"/>
              <a:gd name="connsiteY41" fmla="*/ 403411 h 1036861"/>
              <a:gd name="connsiteX42" fmla="*/ 6574118 w 6843059"/>
              <a:gd name="connsiteY42" fmla="*/ 358588 h 1036861"/>
              <a:gd name="connsiteX43" fmla="*/ 6469530 w 6843059"/>
              <a:gd name="connsiteY43" fmla="*/ 328705 h 1036861"/>
              <a:gd name="connsiteX44" fmla="*/ 6350000 w 6843059"/>
              <a:gd name="connsiteY44" fmla="*/ 298823 h 1036861"/>
              <a:gd name="connsiteX45" fmla="*/ 6290236 w 6843059"/>
              <a:gd name="connsiteY45" fmla="*/ 283882 h 1036861"/>
              <a:gd name="connsiteX46" fmla="*/ 5109883 w 6843059"/>
              <a:gd name="connsiteY46" fmla="*/ 268941 h 1036861"/>
              <a:gd name="connsiteX47" fmla="*/ 4885765 w 6843059"/>
              <a:gd name="connsiteY47" fmla="*/ 254000 h 1036861"/>
              <a:gd name="connsiteX48" fmla="*/ 4826000 w 6843059"/>
              <a:gd name="connsiteY48" fmla="*/ 239058 h 1036861"/>
              <a:gd name="connsiteX49" fmla="*/ 4557059 w 6843059"/>
              <a:gd name="connsiteY49" fmla="*/ 209176 h 1036861"/>
              <a:gd name="connsiteX50" fmla="*/ 3466353 w 6843059"/>
              <a:gd name="connsiteY50" fmla="*/ 194235 h 1036861"/>
              <a:gd name="connsiteX51" fmla="*/ 3197412 w 6843059"/>
              <a:gd name="connsiteY51" fmla="*/ 179294 h 1036861"/>
              <a:gd name="connsiteX52" fmla="*/ 2779059 w 6843059"/>
              <a:gd name="connsiteY52" fmla="*/ 149411 h 1036861"/>
              <a:gd name="connsiteX53" fmla="*/ 1927412 w 6843059"/>
              <a:gd name="connsiteY53" fmla="*/ 119529 h 1036861"/>
              <a:gd name="connsiteX54" fmla="*/ 1867647 w 6843059"/>
              <a:gd name="connsiteY54" fmla="*/ 104588 h 1036861"/>
              <a:gd name="connsiteX55" fmla="*/ 1792942 w 6843059"/>
              <a:gd name="connsiteY55" fmla="*/ 89647 h 1036861"/>
              <a:gd name="connsiteX56" fmla="*/ 1733177 w 6843059"/>
              <a:gd name="connsiteY56" fmla="*/ 74705 h 1036861"/>
              <a:gd name="connsiteX57" fmla="*/ 1658471 w 6843059"/>
              <a:gd name="connsiteY57" fmla="*/ 59764 h 1036861"/>
              <a:gd name="connsiteX58" fmla="*/ 1598706 w 6843059"/>
              <a:gd name="connsiteY58" fmla="*/ 44823 h 1036861"/>
              <a:gd name="connsiteX59" fmla="*/ 1449294 w 6843059"/>
              <a:gd name="connsiteY59" fmla="*/ 44823 h 1036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6843059" h="1036861">
                <a:moveTo>
                  <a:pt x="1449294" y="44823"/>
                </a:moveTo>
                <a:cubicBezTo>
                  <a:pt x="1406961" y="42333"/>
                  <a:pt x="1379778" y="33070"/>
                  <a:pt x="1344706" y="29882"/>
                </a:cubicBezTo>
                <a:cubicBezTo>
                  <a:pt x="1179207" y="14837"/>
                  <a:pt x="930428" y="6673"/>
                  <a:pt x="776942" y="0"/>
                </a:cubicBezTo>
                <a:cubicBezTo>
                  <a:pt x="667373" y="4980"/>
                  <a:pt x="557294" y="3256"/>
                  <a:pt x="448236" y="14941"/>
                </a:cubicBezTo>
                <a:cubicBezTo>
                  <a:pt x="387779" y="21418"/>
                  <a:pt x="351180" y="52266"/>
                  <a:pt x="298824" y="74705"/>
                </a:cubicBezTo>
                <a:cubicBezTo>
                  <a:pt x="284348" y="80909"/>
                  <a:pt x="267768" y="81998"/>
                  <a:pt x="254000" y="89647"/>
                </a:cubicBezTo>
                <a:cubicBezTo>
                  <a:pt x="164788" y="139209"/>
                  <a:pt x="160588" y="153175"/>
                  <a:pt x="89647" y="224117"/>
                </a:cubicBezTo>
                <a:lnTo>
                  <a:pt x="59765" y="254000"/>
                </a:lnTo>
                <a:cubicBezTo>
                  <a:pt x="54785" y="268941"/>
                  <a:pt x="51028" y="284347"/>
                  <a:pt x="44824" y="298823"/>
                </a:cubicBezTo>
                <a:cubicBezTo>
                  <a:pt x="36050" y="319295"/>
                  <a:pt x="21985" y="337458"/>
                  <a:pt x="14942" y="358588"/>
                </a:cubicBezTo>
                <a:cubicBezTo>
                  <a:pt x="6911" y="382680"/>
                  <a:pt x="4981" y="408392"/>
                  <a:pt x="0" y="433294"/>
                </a:cubicBezTo>
                <a:cubicBezTo>
                  <a:pt x="10575" y="560185"/>
                  <a:pt x="-16570" y="583737"/>
                  <a:pt x="44824" y="657411"/>
                </a:cubicBezTo>
                <a:cubicBezTo>
                  <a:pt x="58351" y="673644"/>
                  <a:pt x="72066" y="690514"/>
                  <a:pt x="89647" y="702235"/>
                </a:cubicBezTo>
                <a:cubicBezTo>
                  <a:pt x="102751" y="710971"/>
                  <a:pt x="119724" y="711646"/>
                  <a:pt x="134471" y="717176"/>
                </a:cubicBezTo>
                <a:cubicBezTo>
                  <a:pt x="159584" y="726593"/>
                  <a:pt x="183733" y="738577"/>
                  <a:pt x="209177" y="747058"/>
                </a:cubicBezTo>
                <a:cubicBezTo>
                  <a:pt x="228658" y="753552"/>
                  <a:pt x="249715" y="754790"/>
                  <a:pt x="268942" y="762000"/>
                </a:cubicBezTo>
                <a:cubicBezTo>
                  <a:pt x="289797" y="769821"/>
                  <a:pt x="307218" y="786022"/>
                  <a:pt x="328706" y="791882"/>
                </a:cubicBezTo>
                <a:cubicBezTo>
                  <a:pt x="362682" y="801148"/>
                  <a:pt x="398859" y="799444"/>
                  <a:pt x="433294" y="806823"/>
                </a:cubicBezTo>
                <a:cubicBezTo>
                  <a:pt x="468747" y="814420"/>
                  <a:pt x="502708" y="827911"/>
                  <a:pt x="537883" y="836705"/>
                </a:cubicBezTo>
                <a:cubicBezTo>
                  <a:pt x="590833" y="849943"/>
                  <a:pt x="648930" y="856593"/>
                  <a:pt x="702236" y="866588"/>
                </a:cubicBezTo>
                <a:cubicBezTo>
                  <a:pt x="752156" y="875948"/>
                  <a:pt x="800909" y="894164"/>
                  <a:pt x="851647" y="896470"/>
                </a:cubicBezTo>
                <a:cubicBezTo>
                  <a:pt x="961216" y="901450"/>
                  <a:pt x="1070703" y="908769"/>
                  <a:pt x="1180353" y="911411"/>
                </a:cubicBezTo>
                <a:lnTo>
                  <a:pt x="2091765" y="926353"/>
                </a:lnTo>
                <a:lnTo>
                  <a:pt x="2749177" y="941294"/>
                </a:lnTo>
                <a:lnTo>
                  <a:pt x="2943412" y="956235"/>
                </a:lnTo>
                <a:lnTo>
                  <a:pt x="3167530" y="971176"/>
                </a:lnTo>
                <a:cubicBezTo>
                  <a:pt x="3272228" y="979901"/>
                  <a:pt x="3376312" y="996968"/>
                  <a:pt x="3481294" y="1001058"/>
                </a:cubicBezTo>
                <a:cubicBezTo>
                  <a:pt x="3760029" y="1011918"/>
                  <a:pt x="4039098" y="1011019"/>
                  <a:pt x="4318000" y="1016000"/>
                </a:cubicBezTo>
                <a:cubicBezTo>
                  <a:pt x="4888941" y="1039789"/>
                  <a:pt x="4913861" y="1047570"/>
                  <a:pt x="5692589" y="1016000"/>
                </a:cubicBezTo>
                <a:cubicBezTo>
                  <a:pt x="5724062" y="1014724"/>
                  <a:pt x="5751436" y="992717"/>
                  <a:pt x="5782236" y="986117"/>
                </a:cubicBezTo>
                <a:cubicBezTo>
                  <a:pt x="5821498" y="977704"/>
                  <a:pt x="5861922" y="976156"/>
                  <a:pt x="5901765" y="971176"/>
                </a:cubicBezTo>
                <a:cubicBezTo>
                  <a:pt x="6006377" y="918871"/>
                  <a:pt x="5915508" y="958903"/>
                  <a:pt x="6021294" y="926353"/>
                </a:cubicBezTo>
                <a:cubicBezTo>
                  <a:pt x="6066453" y="912458"/>
                  <a:pt x="6110112" y="893703"/>
                  <a:pt x="6155765" y="881529"/>
                </a:cubicBezTo>
                <a:cubicBezTo>
                  <a:pt x="6179684" y="875151"/>
                  <a:pt x="6332210" y="854188"/>
                  <a:pt x="6350000" y="851647"/>
                </a:cubicBezTo>
                <a:cubicBezTo>
                  <a:pt x="6548762" y="794857"/>
                  <a:pt x="6370340" y="849683"/>
                  <a:pt x="6529294" y="791882"/>
                </a:cubicBezTo>
                <a:cubicBezTo>
                  <a:pt x="6558897" y="781118"/>
                  <a:pt x="6589866" y="774115"/>
                  <a:pt x="6618942" y="762000"/>
                </a:cubicBezTo>
                <a:cubicBezTo>
                  <a:pt x="6826419" y="675551"/>
                  <a:pt x="6627989" y="744043"/>
                  <a:pt x="6753412" y="702235"/>
                </a:cubicBezTo>
                <a:cubicBezTo>
                  <a:pt x="6786455" y="669192"/>
                  <a:pt x="6807317" y="654190"/>
                  <a:pt x="6828118" y="612588"/>
                </a:cubicBezTo>
                <a:cubicBezTo>
                  <a:pt x="6835161" y="598501"/>
                  <a:pt x="6838079" y="582705"/>
                  <a:pt x="6843059" y="567764"/>
                </a:cubicBezTo>
                <a:cubicBezTo>
                  <a:pt x="6723533" y="488080"/>
                  <a:pt x="6867960" y="592665"/>
                  <a:pt x="6768353" y="493058"/>
                </a:cubicBezTo>
                <a:cubicBezTo>
                  <a:pt x="6755656" y="480361"/>
                  <a:pt x="6737164" y="474862"/>
                  <a:pt x="6723530" y="463176"/>
                </a:cubicBezTo>
                <a:cubicBezTo>
                  <a:pt x="6702139" y="444841"/>
                  <a:pt x="6690493" y="412320"/>
                  <a:pt x="6663765" y="403411"/>
                </a:cubicBezTo>
                <a:cubicBezTo>
                  <a:pt x="6551098" y="365855"/>
                  <a:pt x="6689977" y="416516"/>
                  <a:pt x="6574118" y="358588"/>
                </a:cubicBezTo>
                <a:cubicBezTo>
                  <a:pt x="6550240" y="346649"/>
                  <a:pt x="6491864" y="335086"/>
                  <a:pt x="6469530" y="328705"/>
                </a:cubicBezTo>
                <a:cubicBezTo>
                  <a:pt x="6329383" y="288662"/>
                  <a:pt x="6555005" y="344379"/>
                  <a:pt x="6350000" y="298823"/>
                </a:cubicBezTo>
                <a:cubicBezTo>
                  <a:pt x="6329955" y="294368"/>
                  <a:pt x="6310764" y="284377"/>
                  <a:pt x="6290236" y="283882"/>
                </a:cubicBezTo>
                <a:cubicBezTo>
                  <a:pt x="5896868" y="274403"/>
                  <a:pt x="5503334" y="273921"/>
                  <a:pt x="5109883" y="268941"/>
                </a:cubicBezTo>
                <a:cubicBezTo>
                  <a:pt x="5035177" y="263961"/>
                  <a:pt x="4960225" y="261838"/>
                  <a:pt x="4885765" y="254000"/>
                </a:cubicBezTo>
                <a:cubicBezTo>
                  <a:pt x="4865343" y="251850"/>
                  <a:pt x="4846255" y="242434"/>
                  <a:pt x="4826000" y="239058"/>
                </a:cubicBezTo>
                <a:cubicBezTo>
                  <a:pt x="4787131" y="232580"/>
                  <a:pt x="4583968" y="209824"/>
                  <a:pt x="4557059" y="209176"/>
                </a:cubicBezTo>
                <a:cubicBezTo>
                  <a:pt x="4193562" y="200417"/>
                  <a:pt x="3829922" y="199215"/>
                  <a:pt x="3466353" y="194235"/>
                </a:cubicBezTo>
                <a:lnTo>
                  <a:pt x="3197412" y="179294"/>
                </a:lnTo>
                <a:lnTo>
                  <a:pt x="2779059" y="149411"/>
                </a:lnTo>
                <a:cubicBezTo>
                  <a:pt x="2442462" y="82093"/>
                  <a:pt x="2810245" y="151058"/>
                  <a:pt x="1927412" y="119529"/>
                </a:cubicBezTo>
                <a:cubicBezTo>
                  <a:pt x="1906890" y="118796"/>
                  <a:pt x="1887693" y="109043"/>
                  <a:pt x="1867647" y="104588"/>
                </a:cubicBezTo>
                <a:cubicBezTo>
                  <a:pt x="1842857" y="99079"/>
                  <a:pt x="1817732" y="95156"/>
                  <a:pt x="1792942" y="89647"/>
                </a:cubicBezTo>
                <a:cubicBezTo>
                  <a:pt x="1772896" y="85192"/>
                  <a:pt x="1753223" y="79160"/>
                  <a:pt x="1733177" y="74705"/>
                </a:cubicBezTo>
                <a:cubicBezTo>
                  <a:pt x="1708387" y="69196"/>
                  <a:pt x="1683261" y="65273"/>
                  <a:pt x="1658471" y="59764"/>
                </a:cubicBezTo>
                <a:cubicBezTo>
                  <a:pt x="1638425" y="55309"/>
                  <a:pt x="1619034" y="47727"/>
                  <a:pt x="1598706" y="44823"/>
                </a:cubicBezTo>
                <a:cubicBezTo>
                  <a:pt x="1483711" y="28395"/>
                  <a:pt x="1491627" y="47313"/>
                  <a:pt x="1449294" y="44823"/>
                </a:cubicBezTo>
                <a:close/>
              </a:path>
            </a:pathLst>
          </a:custGeom>
          <a:solidFill>
            <a:srgbClr val="FFFF00">
              <a:alpha val="42000"/>
            </a:srgbClr>
          </a:solidFill>
          <a:ln>
            <a:no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zh-CN" altLang="en-US"/>
          </a:p>
        </p:txBody>
      </p:sp>
      <p:sp>
        <p:nvSpPr>
          <p:cNvPr id="8" name="任意形状 7"/>
          <p:cNvSpPr/>
          <p:nvPr/>
        </p:nvSpPr>
        <p:spPr>
          <a:xfrm>
            <a:off x="2286000" y="612588"/>
            <a:ext cx="5124824" cy="2465294"/>
          </a:xfrm>
          <a:custGeom>
            <a:avLst/>
            <a:gdLst>
              <a:gd name="connsiteX0" fmla="*/ 2405529 w 5124824"/>
              <a:gd name="connsiteY0" fmla="*/ 44824 h 2465294"/>
              <a:gd name="connsiteX1" fmla="*/ 2151529 w 5124824"/>
              <a:gd name="connsiteY1" fmla="*/ 59765 h 2465294"/>
              <a:gd name="connsiteX2" fmla="*/ 2046941 w 5124824"/>
              <a:gd name="connsiteY2" fmla="*/ 89647 h 2465294"/>
              <a:gd name="connsiteX3" fmla="*/ 1942353 w 5124824"/>
              <a:gd name="connsiteY3" fmla="*/ 104588 h 2465294"/>
              <a:gd name="connsiteX4" fmla="*/ 1867647 w 5124824"/>
              <a:gd name="connsiteY4" fmla="*/ 119530 h 2465294"/>
              <a:gd name="connsiteX5" fmla="*/ 1807882 w 5124824"/>
              <a:gd name="connsiteY5" fmla="*/ 134471 h 2465294"/>
              <a:gd name="connsiteX6" fmla="*/ 1613647 w 5124824"/>
              <a:gd name="connsiteY6" fmla="*/ 164353 h 2465294"/>
              <a:gd name="connsiteX7" fmla="*/ 1553882 w 5124824"/>
              <a:gd name="connsiteY7" fmla="*/ 194236 h 2465294"/>
              <a:gd name="connsiteX8" fmla="*/ 1404471 w 5124824"/>
              <a:gd name="connsiteY8" fmla="*/ 239059 h 2465294"/>
              <a:gd name="connsiteX9" fmla="*/ 1314824 w 5124824"/>
              <a:gd name="connsiteY9" fmla="*/ 268941 h 2465294"/>
              <a:gd name="connsiteX10" fmla="*/ 1210235 w 5124824"/>
              <a:gd name="connsiteY10" fmla="*/ 298824 h 2465294"/>
              <a:gd name="connsiteX11" fmla="*/ 1045882 w 5124824"/>
              <a:gd name="connsiteY11" fmla="*/ 358588 h 2465294"/>
              <a:gd name="connsiteX12" fmla="*/ 1001059 w 5124824"/>
              <a:gd name="connsiteY12" fmla="*/ 388471 h 2465294"/>
              <a:gd name="connsiteX13" fmla="*/ 941294 w 5124824"/>
              <a:gd name="connsiteY13" fmla="*/ 418353 h 2465294"/>
              <a:gd name="connsiteX14" fmla="*/ 881529 w 5124824"/>
              <a:gd name="connsiteY14" fmla="*/ 463177 h 2465294"/>
              <a:gd name="connsiteX15" fmla="*/ 821765 w 5124824"/>
              <a:gd name="connsiteY15" fmla="*/ 493059 h 2465294"/>
              <a:gd name="connsiteX16" fmla="*/ 672353 w 5124824"/>
              <a:gd name="connsiteY16" fmla="*/ 612588 h 2465294"/>
              <a:gd name="connsiteX17" fmla="*/ 582706 w 5124824"/>
              <a:gd name="connsiteY17" fmla="*/ 702236 h 2465294"/>
              <a:gd name="connsiteX18" fmla="*/ 463176 w 5124824"/>
              <a:gd name="connsiteY18" fmla="*/ 791883 h 2465294"/>
              <a:gd name="connsiteX19" fmla="*/ 358588 w 5124824"/>
              <a:gd name="connsiteY19" fmla="*/ 881530 h 2465294"/>
              <a:gd name="connsiteX20" fmla="*/ 313765 w 5124824"/>
              <a:gd name="connsiteY20" fmla="*/ 926353 h 2465294"/>
              <a:gd name="connsiteX21" fmla="*/ 254000 w 5124824"/>
              <a:gd name="connsiteY21" fmla="*/ 956236 h 2465294"/>
              <a:gd name="connsiteX22" fmla="*/ 194235 w 5124824"/>
              <a:gd name="connsiteY22" fmla="*/ 1001059 h 2465294"/>
              <a:gd name="connsiteX23" fmla="*/ 149412 w 5124824"/>
              <a:gd name="connsiteY23" fmla="*/ 1030941 h 2465294"/>
              <a:gd name="connsiteX24" fmla="*/ 59765 w 5124824"/>
              <a:gd name="connsiteY24" fmla="*/ 1195294 h 2465294"/>
              <a:gd name="connsiteX25" fmla="*/ 44824 w 5124824"/>
              <a:gd name="connsiteY25" fmla="*/ 1255059 h 2465294"/>
              <a:gd name="connsiteX26" fmla="*/ 14941 w 5124824"/>
              <a:gd name="connsiteY26" fmla="*/ 1553883 h 2465294"/>
              <a:gd name="connsiteX27" fmla="*/ 0 w 5124824"/>
              <a:gd name="connsiteY27" fmla="*/ 1628588 h 2465294"/>
              <a:gd name="connsiteX28" fmla="*/ 14941 w 5124824"/>
              <a:gd name="connsiteY28" fmla="*/ 1778000 h 2465294"/>
              <a:gd name="connsiteX29" fmla="*/ 44824 w 5124824"/>
              <a:gd name="connsiteY29" fmla="*/ 1807883 h 2465294"/>
              <a:gd name="connsiteX30" fmla="*/ 89647 w 5124824"/>
              <a:gd name="connsiteY30" fmla="*/ 1867647 h 2465294"/>
              <a:gd name="connsiteX31" fmla="*/ 194235 w 5124824"/>
              <a:gd name="connsiteY31" fmla="*/ 1957294 h 2465294"/>
              <a:gd name="connsiteX32" fmla="*/ 298824 w 5124824"/>
              <a:gd name="connsiteY32" fmla="*/ 2076824 h 2465294"/>
              <a:gd name="connsiteX33" fmla="*/ 343647 w 5124824"/>
              <a:gd name="connsiteY33" fmla="*/ 2121647 h 2465294"/>
              <a:gd name="connsiteX34" fmla="*/ 493059 w 5124824"/>
              <a:gd name="connsiteY34" fmla="*/ 2211294 h 2465294"/>
              <a:gd name="connsiteX35" fmla="*/ 537882 w 5124824"/>
              <a:gd name="connsiteY35" fmla="*/ 2241177 h 2465294"/>
              <a:gd name="connsiteX36" fmla="*/ 627529 w 5124824"/>
              <a:gd name="connsiteY36" fmla="*/ 2271059 h 2465294"/>
              <a:gd name="connsiteX37" fmla="*/ 672353 w 5124824"/>
              <a:gd name="connsiteY37" fmla="*/ 2286000 h 2465294"/>
              <a:gd name="connsiteX38" fmla="*/ 806824 w 5124824"/>
              <a:gd name="connsiteY38" fmla="*/ 2315883 h 2465294"/>
              <a:gd name="connsiteX39" fmla="*/ 881529 w 5124824"/>
              <a:gd name="connsiteY39" fmla="*/ 2345765 h 2465294"/>
              <a:gd name="connsiteX40" fmla="*/ 971176 w 5124824"/>
              <a:gd name="connsiteY40" fmla="*/ 2360706 h 2465294"/>
              <a:gd name="connsiteX41" fmla="*/ 1374588 w 5124824"/>
              <a:gd name="connsiteY41" fmla="*/ 2390588 h 2465294"/>
              <a:gd name="connsiteX42" fmla="*/ 2181412 w 5124824"/>
              <a:gd name="connsiteY42" fmla="*/ 2405530 h 2465294"/>
              <a:gd name="connsiteX43" fmla="*/ 3346824 w 5124824"/>
              <a:gd name="connsiteY43" fmla="*/ 2465294 h 2465294"/>
              <a:gd name="connsiteX44" fmla="*/ 4108824 w 5124824"/>
              <a:gd name="connsiteY44" fmla="*/ 2435412 h 2465294"/>
              <a:gd name="connsiteX45" fmla="*/ 4228353 w 5124824"/>
              <a:gd name="connsiteY45" fmla="*/ 2420471 h 2465294"/>
              <a:gd name="connsiteX46" fmla="*/ 4347882 w 5124824"/>
              <a:gd name="connsiteY46" fmla="*/ 2390588 h 2465294"/>
              <a:gd name="connsiteX47" fmla="*/ 4512235 w 5124824"/>
              <a:gd name="connsiteY47" fmla="*/ 2360706 h 2465294"/>
              <a:gd name="connsiteX48" fmla="*/ 4557059 w 5124824"/>
              <a:gd name="connsiteY48" fmla="*/ 2330824 h 2465294"/>
              <a:gd name="connsiteX49" fmla="*/ 4736353 w 5124824"/>
              <a:gd name="connsiteY49" fmla="*/ 2300941 h 2465294"/>
              <a:gd name="connsiteX50" fmla="*/ 4915647 w 5124824"/>
              <a:gd name="connsiteY50" fmla="*/ 2151530 h 2465294"/>
              <a:gd name="connsiteX51" fmla="*/ 5005294 w 5124824"/>
              <a:gd name="connsiteY51" fmla="*/ 2032000 h 2465294"/>
              <a:gd name="connsiteX52" fmla="*/ 5080000 w 5124824"/>
              <a:gd name="connsiteY52" fmla="*/ 1942353 h 2465294"/>
              <a:gd name="connsiteX53" fmla="*/ 5094941 w 5124824"/>
              <a:gd name="connsiteY53" fmla="*/ 1882588 h 2465294"/>
              <a:gd name="connsiteX54" fmla="*/ 5124824 w 5124824"/>
              <a:gd name="connsiteY54" fmla="*/ 1718236 h 2465294"/>
              <a:gd name="connsiteX55" fmla="*/ 5109882 w 5124824"/>
              <a:gd name="connsiteY55" fmla="*/ 1524000 h 2465294"/>
              <a:gd name="connsiteX56" fmla="*/ 5094941 w 5124824"/>
              <a:gd name="connsiteY56" fmla="*/ 1479177 h 2465294"/>
              <a:gd name="connsiteX57" fmla="*/ 5080000 w 5124824"/>
              <a:gd name="connsiteY57" fmla="*/ 1419412 h 2465294"/>
              <a:gd name="connsiteX58" fmla="*/ 5035176 w 5124824"/>
              <a:gd name="connsiteY58" fmla="*/ 1299883 h 2465294"/>
              <a:gd name="connsiteX59" fmla="*/ 5005294 w 5124824"/>
              <a:gd name="connsiteY59" fmla="*/ 1180353 h 2465294"/>
              <a:gd name="connsiteX60" fmla="*/ 4945529 w 5124824"/>
              <a:gd name="connsiteY60" fmla="*/ 1090706 h 2465294"/>
              <a:gd name="connsiteX61" fmla="*/ 4796118 w 5124824"/>
              <a:gd name="connsiteY61" fmla="*/ 941294 h 2465294"/>
              <a:gd name="connsiteX62" fmla="*/ 4586941 w 5124824"/>
              <a:gd name="connsiteY62" fmla="*/ 762000 h 2465294"/>
              <a:gd name="connsiteX63" fmla="*/ 4527176 w 5124824"/>
              <a:gd name="connsiteY63" fmla="*/ 732118 h 2465294"/>
              <a:gd name="connsiteX64" fmla="*/ 4407647 w 5124824"/>
              <a:gd name="connsiteY64" fmla="*/ 642471 h 2465294"/>
              <a:gd name="connsiteX65" fmla="*/ 4377765 w 5124824"/>
              <a:gd name="connsiteY65" fmla="*/ 612588 h 2465294"/>
              <a:gd name="connsiteX66" fmla="*/ 4243294 w 5124824"/>
              <a:gd name="connsiteY66" fmla="*/ 552824 h 2465294"/>
              <a:gd name="connsiteX67" fmla="*/ 4213412 w 5124824"/>
              <a:gd name="connsiteY67" fmla="*/ 522941 h 2465294"/>
              <a:gd name="connsiteX68" fmla="*/ 4168588 w 5124824"/>
              <a:gd name="connsiteY68" fmla="*/ 508000 h 2465294"/>
              <a:gd name="connsiteX69" fmla="*/ 4049059 w 5124824"/>
              <a:gd name="connsiteY69" fmla="*/ 448236 h 2465294"/>
              <a:gd name="connsiteX70" fmla="*/ 3899647 w 5124824"/>
              <a:gd name="connsiteY70" fmla="*/ 358588 h 2465294"/>
              <a:gd name="connsiteX71" fmla="*/ 3780118 w 5124824"/>
              <a:gd name="connsiteY71" fmla="*/ 313765 h 2465294"/>
              <a:gd name="connsiteX72" fmla="*/ 3675529 w 5124824"/>
              <a:gd name="connsiteY72" fmla="*/ 254000 h 2465294"/>
              <a:gd name="connsiteX73" fmla="*/ 3585882 w 5124824"/>
              <a:gd name="connsiteY73" fmla="*/ 224118 h 2465294"/>
              <a:gd name="connsiteX74" fmla="*/ 3526118 w 5124824"/>
              <a:gd name="connsiteY74" fmla="*/ 194236 h 2465294"/>
              <a:gd name="connsiteX75" fmla="*/ 3436471 w 5124824"/>
              <a:gd name="connsiteY75" fmla="*/ 164353 h 2465294"/>
              <a:gd name="connsiteX76" fmla="*/ 3376706 w 5124824"/>
              <a:gd name="connsiteY76" fmla="*/ 134471 h 2465294"/>
              <a:gd name="connsiteX77" fmla="*/ 3316941 w 5124824"/>
              <a:gd name="connsiteY77" fmla="*/ 119530 h 2465294"/>
              <a:gd name="connsiteX78" fmla="*/ 3167529 w 5124824"/>
              <a:gd name="connsiteY78" fmla="*/ 74706 h 2465294"/>
              <a:gd name="connsiteX79" fmla="*/ 2794000 w 5124824"/>
              <a:gd name="connsiteY79" fmla="*/ 44824 h 2465294"/>
              <a:gd name="connsiteX80" fmla="*/ 2435412 w 5124824"/>
              <a:gd name="connsiteY80" fmla="*/ 44824 h 2465294"/>
              <a:gd name="connsiteX81" fmla="*/ 2330824 w 5124824"/>
              <a:gd name="connsiteY81" fmla="*/ 0 h 2465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5124824" h="2465294">
                <a:moveTo>
                  <a:pt x="2405529" y="44824"/>
                </a:moveTo>
                <a:cubicBezTo>
                  <a:pt x="2320862" y="49804"/>
                  <a:pt x="2235960" y="51724"/>
                  <a:pt x="2151529" y="59765"/>
                </a:cubicBezTo>
                <a:cubicBezTo>
                  <a:pt x="2080642" y="66516"/>
                  <a:pt x="2108058" y="77424"/>
                  <a:pt x="2046941" y="89647"/>
                </a:cubicBezTo>
                <a:cubicBezTo>
                  <a:pt x="2012408" y="96553"/>
                  <a:pt x="1977090" y="98798"/>
                  <a:pt x="1942353" y="104588"/>
                </a:cubicBezTo>
                <a:cubicBezTo>
                  <a:pt x="1917303" y="108763"/>
                  <a:pt x="1892437" y="114021"/>
                  <a:pt x="1867647" y="119530"/>
                </a:cubicBezTo>
                <a:cubicBezTo>
                  <a:pt x="1847601" y="123985"/>
                  <a:pt x="1828137" y="131095"/>
                  <a:pt x="1807882" y="134471"/>
                </a:cubicBezTo>
                <a:cubicBezTo>
                  <a:pt x="1482243" y="188744"/>
                  <a:pt x="1842145" y="118654"/>
                  <a:pt x="1613647" y="164353"/>
                </a:cubicBezTo>
                <a:cubicBezTo>
                  <a:pt x="1593725" y="174314"/>
                  <a:pt x="1574562" y="185964"/>
                  <a:pt x="1553882" y="194236"/>
                </a:cubicBezTo>
                <a:cubicBezTo>
                  <a:pt x="1448240" y="236493"/>
                  <a:pt x="1492521" y="212644"/>
                  <a:pt x="1404471" y="239059"/>
                </a:cubicBezTo>
                <a:cubicBezTo>
                  <a:pt x="1374301" y="248110"/>
                  <a:pt x="1345382" y="261301"/>
                  <a:pt x="1314824" y="268941"/>
                </a:cubicBezTo>
                <a:cubicBezTo>
                  <a:pt x="1239780" y="287703"/>
                  <a:pt x="1274540" y="277389"/>
                  <a:pt x="1210235" y="298824"/>
                </a:cubicBezTo>
                <a:cubicBezTo>
                  <a:pt x="1108784" y="366458"/>
                  <a:pt x="1234192" y="290111"/>
                  <a:pt x="1045882" y="358588"/>
                </a:cubicBezTo>
                <a:cubicBezTo>
                  <a:pt x="1029006" y="364725"/>
                  <a:pt x="1016650" y="379562"/>
                  <a:pt x="1001059" y="388471"/>
                </a:cubicBezTo>
                <a:cubicBezTo>
                  <a:pt x="981721" y="399522"/>
                  <a:pt x="960182" y="406548"/>
                  <a:pt x="941294" y="418353"/>
                </a:cubicBezTo>
                <a:cubicBezTo>
                  <a:pt x="920177" y="431551"/>
                  <a:pt x="902646" y="449979"/>
                  <a:pt x="881529" y="463177"/>
                </a:cubicBezTo>
                <a:cubicBezTo>
                  <a:pt x="862642" y="474982"/>
                  <a:pt x="839157" y="479145"/>
                  <a:pt x="821765" y="493059"/>
                </a:cubicBezTo>
                <a:cubicBezTo>
                  <a:pt x="646107" y="633586"/>
                  <a:pt x="806948" y="545292"/>
                  <a:pt x="672353" y="612588"/>
                </a:cubicBezTo>
                <a:cubicBezTo>
                  <a:pt x="642471" y="642471"/>
                  <a:pt x="616514" y="676880"/>
                  <a:pt x="582706" y="702236"/>
                </a:cubicBezTo>
                <a:cubicBezTo>
                  <a:pt x="542863" y="732118"/>
                  <a:pt x="498393" y="756666"/>
                  <a:pt x="463176" y="791883"/>
                </a:cubicBezTo>
                <a:cubicBezTo>
                  <a:pt x="351955" y="903104"/>
                  <a:pt x="492757" y="766527"/>
                  <a:pt x="358588" y="881530"/>
                </a:cubicBezTo>
                <a:cubicBezTo>
                  <a:pt x="342545" y="895281"/>
                  <a:pt x="330959" y="914072"/>
                  <a:pt x="313765" y="926353"/>
                </a:cubicBezTo>
                <a:cubicBezTo>
                  <a:pt x="295641" y="939299"/>
                  <a:pt x="272888" y="944431"/>
                  <a:pt x="254000" y="956236"/>
                </a:cubicBezTo>
                <a:cubicBezTo>
                  <a:pt x="232883" y="969434"/>
                  <a:pt x="214499" y="986585"/>
                  <a:pt x="194235" y="1001059"/>
                </a:cubicBezTo>
                <a:cubicBezTo>
                  <a:pt x="179623" y="1011496"/>
                  <a:pt x="164353" y="1020980"/>
                  <a:pt x="149412" y="1030941"/>
                </a:cubicBezTo>
                <a:cubicBezTo>
                  <a:pt x="94061" y="1113967"/>
                  <a:pt x="88579" y="1108852"/>
                  <a:pt x="59765" y="1195294"/>
                </a:cubicBezTo>
                <a:cubicBezTo>
                  <a:pt x="53271" y="1214775"/>
                  <a:pt x="48497" y="1234855"/>
                  <a:pt x="44824" y="1255059"/>
                </a:cubicBezTo>
                <a:cubicBezTo>
                  <a:pt x="20101" y="1391032"/>
                  <a:pt x="33684" y="1385197"/>
                  <a:pt x="14941" y="1553883"/>
                </a:cubicBezTo>
                <a:cubicBezTo>
                  <a:pt x="12137" y="1579122"/>
                  <a:pt x="4980" y="1603686"/>
                  <a:pt x="0" y="1628588"/>
                </a:cubicBezTo>
                <a:cubicBezTo>
                  <a:pt x="4980" y="1678392"/>
                  <a:pt x="2801" y="1729442"/>
                  <a:pt x="14941" y="1778000"/>
                </a:cubicBezTo>
                <a:cubicBezTo>
                  <a:pt x="18358" y="1791666"/>
                  <a:pt x="35806" y="1797061"/>
                  <a:pt x="44824" y="1807883"/>
                </a:cubicBezTo>
                <a:cubicBezTo>
                  <a:pt x="60766" y="1827013"/>
                  <a:pt x="73249" y="1848907"/>
                  <a:pt x="89647" y="1867647"/>
                </a:cubicBezTo>
                <a:cubicBezTo>
                  <a:pt x="140371" y="1925617"/>
                  <a:pt x="139826" y="1921021"/>
                  <a:pt x="194235" y="1957294"/>
                </a:cubicBezTo>
                <a:cubicBezTo>
                  <a:pt x="243653" y="2031420"/>
                  <a:pt x="211420" y="1989420"/>
                  <a:pt x="298824" y="2076824"/>
                </a:cubicBezTo>
                <a:cubicBezTo>
                  <a:pt x="313765" y="2091765"/>
                  <a:pt x="326066" y="2109926"/>
                  <a:pt x="343647" y="2121647"/>
                </a:cubicBezTo>
                <a:cubicBezTo>
                  <a:pt x="562969" y="2267863"/>
                  <a:pt x="332243" y="2119399"/>
                  <a:pt x="493059" y="2211294"/>
                </a:cubicBezTo>
                <a:cubicBezTo>
                  <a:pt x="508650" y="2220203"/>
                  <a:pt x="521473" y="2233884"/>
                  <a:pt x="537882" y="2241177"/>
                </a:cubicBezTo>
                <a:cubicBezTo>
                  <a:pt x="566666" y="2253970"/>
                  <a:pt x="597647" y="2261098"/>
                  <a:pt x="627529" y="2271059"/>
                </a:cubicBezTo>
                <a:cubicBezTo>
                  <a:pt x="642470" y="2276039"/>
                  <a:pt x="656909" y="2282911"/>
                  <a:pt x="672353" y="2286000"/>
                </a:cubicBezTo>
                <a:cubicBezTo>
                  <a:pt x="701968" y="2291923"/>
                  <a:pt x="775165" y="2305330"/>
                  <a:pt x="806824" y="2315883"/>
                </a:cubicBezTo>
                <a:cubicBezTo>
                  <a:pt x="832268" y="2324364"/>
                  <a:pt x="855654" y="2338708"/>
                  <a:pt x="881529" y="2345765"/>
                </a:cubicBezTo>
                <a:cubicBezTo>
                  <a:pt x="910756" y="2353736"/>
                  <a:pt x="941234" y="2356100"/>
                  <a:pt x="971176" y="2360706"/>
                </a:cubicBezTo>
                <a:cubicBezTo>
                  <a:pt x="1135512" y="2385988"/>
                  <a:pt x="1150988" y="2384545"/>
                  <a:pt x="1374588" y="2390588"/>
                </a:cubicBezTo>
                <a:lnTo>
                  <a:pt x="2181412" y="2405530"/>
                </a:lnTo>
                <a:lnTo>
                  <a:pt x="3346824" y="2465294"/>
                </a:lnTo>
                <a:cubicBezTo>
                  <a:pt x="3606317" y="2457880"/>
                  <a:pt x="3852880" y="2456740"/>
                  <a:pt x="4108824" y="2435412"/>
                </a:cubicBezTo>
                <a:cubicBezTo>
                  <a:pt x="4148838" y="2432078"/>
                  <a:pt x="4188510" y="2425451"/>
                  <a:pt x="4228353" y="2420471"/>
                </a:cubicBezTo>
                <a:cubicBezTo>
                  <a:pt x="4308447" y="2393773"/>
                  <a:pt x="4239707" y="2414627"/>
                  <a:pt x="4347882" y="2390588"/>
                </a:cubicBezTo>
                <a:cubicBezTo>
                  <a:pt x="4474676" y="2362411"/>
                  <a:pt x="4330959" y="2386602"/>
                  <a:pt x="4512235" y="2360706"/>
                </a:cubicBezTo>
                <a:cubicBezTo>
                  <a:pt x="4527176" y="2350745"/>
                  <a:pt x="4540245" y="2337129"/>
                  <a:pt x="4557059" y="2330824"/>
                </a:cubicBezTo>
                <a:cubicBezTo>
                  <a:pt x="4583945" y="2320742"/>
                  <a:pt x="4720827" y="2303159"/>
                  <a:pt x="4736353" y="2300941"/>
                </a:cubicBezTo>
                <a:cubicBezTo>
                  <a:pt x="4819837" y="2250851"/>
                  <a:pt x="4847398" y="2242529"/>
                  <a:pt x="4915647" y="2151530"/>
                </a:cubicBezTo>
                <a:lnTo>
                  <a:pt x="5005294" y="2032000"/>
                </a:lnTo>
                <a:cubicBezTo>
                  <a:pt x="5058566" y="1960971"/>
                  <a:pt x="5032512" y="1989842"/>
                  <a:pt x="5080000" y="1942353"/>
                </a:cubicBezTo>
                <a:cubicBezTo>
                  <a:pt x="5084980" y="1922431"/>
                  <a:pt x="5090486" y="1902634"/>
                  <a:pt x="5094941" y="1882588"/>
                </a:cubicBezTo>
                <a:cubicBezTo>
                  <a:pt x="5108861" y="1819946"/>
                  <a:pt x="5114012" y="1783103"/>
                  <a:pt x="5124824" y="1718236"/>
                </a:cubicBezTo>
                <a:cubicBezTo>
                  <a:pt x="5119843" y="1653491"/>
                  <a:pt x="5117937" y="1588435"/>
                  <a:pt x="5109882" y="1524000"/>
                </a:cubicBezTo>
                <a:cubicBezTo>
                  <a:pt x="5107929" y="1508372"/>
                  <a:pt x="5099268" y="1494320"/>
                  <a:pt x="5094941" y="1479177"/>
                </a:cubicBezTo>
                <a:cubicBezTo>
                  <a:pt x="5089300" y="1459432"/>
                  <a:pt x="5086494" y="1438893"/>
                  <a:pt x="5080000" y="1419412"/>
                </a:cubicBezTo>
                <a:cubicBezTo>
                  <a:pt x="5057371" y="1351524"/>
                  <a:pt x="5050906" y="1357559"/>
                  <a:pt x="5035176" y="1299883"/>
                </a:cubicBezTo>
                <a:cubicBezTo>
                  <a:pt x="5024370" y="1260261"/>
                  <a:pt x="5028075" y="1214525"/>
                  <a:pt x="5005294" y="1180353"/>
                </a:cubicBezTo>
                <a:cubicBezTo>
                  <a:pt x="4985372" y="1150471"/>
                  <a:pt x="4970924" y="1116101"/>
                  <a:pt x="4945529" y="1090706"/>
                </a:cubicBezTo>
                <a:lnTo>
                  <a:pt x="4796118" y="941294"/>
                </a:lnTo>
                <a:cubicBezTo>
                  <a:pt x="4734180" y="879356"/>
                  <a:pt x="4650280" y="793669"/>
                  <a:pt x="4586941" y="762000"/>
                </a:cubicBezTo>
                <a:lnTo>
                  <a:pt x="4527176" y="732118"/>
                </a:lnTo>
                <a:cubicBezTo>
                  <a:pt x="4397925" y="602865"/>
                  <a:pt x="4535094" y="727436"/>
                  <a:pt x="4407647" y="642471"/>
                </a:cubicBezTo>
                <a:cubicBezTo>
                  <a:pt x="4395926" y="634657"/>
                  <a:pt x="4389486" y="620402"/>
                  <a:pt x="4377765" y="612588"/>
                </a:cubicBezTo>
                <a:cubicBezTo>
                  <a:pt x="4346359" y="591651"/>
                  <a:pt x="4275645" y="565764"/>
                  <a:pt x="4243294" y="552824"/>
                </a:cubicBezTo>
                <a:cubicBezTo>
                  <a:pt x="4233333" y="542863"/>
                  <a:pt x="4225491" y="530189"/>
                  <a:pt x="4213412" y="522941"/>
                </a:cubicBezTo>
                <a:cubicBezTo>
                  <a:pt x="4199907" y="514838"/>
                  <a:pt x="4182926" y="514517"/>
                  <a:pt x="4168588" y="508000"/>
                </a:cubicBezTo>
                <a:cubicBezTo>
                  <a:pt x="4128035" y="489567"/>
                  <a:pt x="4086123" y="472946"/>
                  <a:pt x="4049059" y="448236"/>
                </a:cubicBezTo>
                <a:cubicBezTo>
                  <a:pt x="3990271" y="409044"/>
                  <a:pt x="3960903" y="384111"/>
                  <a:pt x="3899647" y="358588"/>
                </a:cubicBezTo>
                <a:cubicBezTo>
                  <a:pt x="3860368" y="342222"/>
                  <a:pt x="3818856" y="331373"/>
                  <a:pt x="3780118" y="313765"/>
                </a:cubicBezTo>
                <a:cubicBezTo>
                  <a:pt x="3582454" y="223919"/>
                  <a:pt x="3917944" y="350967"/>
                  <a:pt x="3675529" y="254000"/>
                </a:cubicBezTo>
                <a:cubicBezTo>
                  <a:pt x="3646283" y="242302"/>
                  <a:pt x="3615128" y="235816"/>
                  <a:pt x="3585882" y="224118"/>
                </a:cubicBezTo>
                <a:cubicBezTo>
                  <a:pt x="3565202" y="215846"/>
                  <a:pt x="3546798" y="202508"/>
                  <a:pt x="3526118" y="194236"/>
                </a:cubicBezTo>
                <a:cubicBezTo>
                  <a:pt x="3496872" y="182538"/>
                  <a:pt x="3465717" y="176051"/>
                  <a:pt x="3436471" y="164353"/>
                </a:cubicBezTo>
                <a:cubicBezTo>
                  <a:pt x="3415791" y="156081"/>
                  <a:pt x="3397561" y="142291"/>
                  <a:pt x="3376706" y="134471"/>
                </a:cubicBezTo>
                <a:cubicBezTo>
                  <a:pt x="3357479" y="127261"/>
                  <a:pt x="3336610" y="125431"/>
                  <a:pt x="3316941" y="119530"/>
                </a:cubicBezTo>
                <a:cubicBezTo>
                  <a:pt x="3274067" y="106668"/>
                  <a:pt x="3214660" y="81957"/>
                  <a:pt x="3167529" y="74706"/>
                </a:cubicBezTo>
                <a:cubicBezTo>
                  <a:pt x="3053739" y="57200"/>
                  <a:pt x="2900975" y="51510"/>
                  <a:pt x="2794000" y="44824"/>
                </a:cubicBezTo>
                <a:cubicBezTo>
                  <a:pt x="2637235" y="60500"/>
                  <a:pt x="2607640" y="72018"/>
                  <a:pt x="2435412" y="44824"/>
                </a:cubicBezTo>
                <a:cubicBezTo>
                  <a:pt x="2410554" y="40899"/>
                  <a:pt x="2359703" y="14440"/>
                  <a:pt x="2330824" y="0"/>
                </a:cubicBezTo>
              </a:path>
            </a:pathLst>
          </a:custGeom>
          <a:solidFill>
            <a:srgbClr val="FF6600">
              <a:alpha val="41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solidFill>
                <a:schemeClr val="lt1"/>
              </a:solidFill>
            </a:endParaRPr>
          </a:p>
        </p:txBody>
      </p:sp>
    </p:spTree>
    <p:extLst>
      <p:ext uri="{BB962C8B-B14F-4D97-AF65-F5344CB8AC3E}">
        <p14:creationId xmlns:p14="http://schemas.microsoft.com/office/powerpoint/2010/main" val="240384073"/>
      </p:ext>
    </p:extLst>
  </p:cSld>
  <p:clrMapOvr>
    <a:masterClrMapping/>
  </p:clrMapOvr>
  <p:transition xmlns:p14="http://schemas.microsoft.com/office/powerpoint/2010/main" spd="med"/>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11929" y="152636"/>
            <a:ext cx="8953500" cy="6477000"/>
          </a:xfrm>
          <a:prstGeom prst="rect">
            <a:avLst/>
          </a:prstGeom>
          <a:noFill/>
          <a:ln>
            <a:noFill/>
          </a:ln>
        </p:spPr>
      </p:pic>
      <p:pic>
        <p:nvPicPr>
          <p:cNvPr id="2" name="图片 1"/>
          <p:cNvPicPr>
            <a:picLocks noChangeAspect="1"/>
          </p:cNvPicPr>
          <p:nvPr/>
        </p:nvPicPr>
        <p:blipFill>
          <a:blip r:embed="rId3"/>
          <a:stretch>
            <a:fillRect/>
          </a:stretch>
        </p:blipFill>
        <p:spPr>
          <a:xfrm>
            <a:off x="215516" y="152636"/>
            <a:ext cx="5472608" cy="295170"/>
          </a:xfrm>
          <a:prstGeom prst="rect">
            <a:avLst/>
          </a:prstGeom>
        </p:spPr>
      </p:pic>
      <p:sp>
        <p:nvSpPr>
          <p:cNvPr id="7" name="任意形状 6"/>
          <p:cNvSpPr/>
          <p:nvPr/>
        </p:nvSpPr>
        <p:spPr>
          <a:xfrm>
            <a:off x="1016000" y="3316941"/>
            <a:ext cx="7412569" cy="2068528"/>
          </a:xfrm>
          <a:custGeom>
            <a:avLst/>
            <a:gdLst>
              <a:gd name="connsiteX0" fmla="*/ 343647 w 7412569"/>
              <a:gd name="connsiteY0" fmla="*/ 1987177 h 2068528"/>
              <a:gd name="connsiteX1" fmla="*/ 732118 w 7412569"/>
              <a:gd name="connsiteY1" fmla="*/ 2002118 h 2068528"/>
              <a:gd name="connsiteX2" fmla="*/ 821765 w 7412569"/>
              <a:gd name="connsiteY2" fmla="*/ 2017059 h 2068528"/>
              <a:gd name="connsiteX3" fmla="*/ 986118 w 7412569"/>
              <a:gd name="connsiteY3" fmla="*/ 2032000 h 2068528"/>
              <a:gd name="connsiteX4" fmla="*/ 1030941 w 7412569"/>
              <a:gd name="connsiteY4" fmla="*/ 2046941 h 2068528"/>
              <a:gd name="connsiteX5" fmla="*/ 1643529 w 7412569"/>
              <a:gd name="connsiteY5" fmla="*/ 2046941 h 2068528"/>
              <a:gd name="connsiteX6" fmla="*/ 1778000 w 7412569"/>
              <a:gd name="connsiteY6" fmla="*/ 2017059 h 2068528"/>
              <a:gd name="connsiteX7" fmla="*/ 1927412 w 7412569"/>
              <a:gd name="connsiteY7" fmla="*/ 1912471 h 2068528"/>
              <a:gd name="connsiteX8" fmla="*/ 2017059 w 7412569"/>
              <a:gd name="connsiteY8" fmla="*/ 1822824 h 2068528"/>
              <a:gd name="connsiteX9" fmla="*/ 2032000 w 7412569"/>
              <a:gd name="connsiteY9" fmla="*/ 1748118 h 2068528"/>
              <a:gd name="connsiteX10" fmla="*/ 2046941 w 7412569"/>
              <a:gd name="connsiteY10" fmla="*/ 1703294 h 2068528"/>
              <a:gd name="connsiteX11" fmla="*/ 2091765 w 7412569"/>
              <a:gd name="connsiteY11" fmla="*/ 1374588 h 2068528"/>
              <a:gd name="connsiteX12" fmla="*/ 2166471 w 7412569"/>
              <a:gd name="connsiteY12" fmla="*/ 1270000 h 2068528"/>
              <a:gd name="connsiteX13" fmla="*/ 2211294 w 7412569"/>
              <a:gd name="connsiteY13" fmla="*/ 1240118 h 2068528"/>
              <a:gd name="connsiteX14" fmla="*/ 2256118 w 7412569"/>
              <a:gd name="connsiteY14" fmla="*/ 1195294 h 2068528"/>
              <a:gd name="connsiteX15" fmla="*/ 2345765 w 7412569"/>
              <a:gd name="connsiteY15" fmla="*/ 1165412 h 2068528"/>
              <a:gd name="connsiteX16" fmla="*/ 2480235 w 7412569"/>
              <a:gd name="connsiteY16" fmla="*/ 1120588 h 2068528"/>
              <a:gd name="connsiteX17" fmla="*/ 2614706 w 7412569"/>
              <a:gd name="connsiteY17" fmla="*/ 1090706 h 2068528"/>
              <a:gd name="connsiteX18" fmla="*/ 2898588 w 7412569"/>
              <a:gd name="connsiteY18" fmla="*/ 1075765 h 2068528"/>
              <a:gd name="connsiteX19" fmla="*/ 3287059 w 7412569"/>
              <a:gd name="connsiteY19" fmla="*/ 1060824 h 2068528"/>
              <a:gd name="connsiteX20" fmla="*/ 4736353 w 7412569"/>
              <a:gd name="connsiteY20" fmla="*/ 1030941 h 2068528"/>
              <a:gd name="connsiteX21" fmla="*/ 5244353 w 7412569"/>
              <a:gd name="connsiteY21" fmla="*/ 986118 h 2068528"/>
              <a:gd name="connsiteX22" fmla="*/ 5513294 w 7412569"/>
              <a:gd name="connsiteY22" fmla="*/ 956235 h 2068528"/>
              <a:gd name="connsiteX23" fmla="*/ 5632824 w 7412569"/>
              <a:gd name="connsiteY23" fmla="*/ 941294 h 2068528"/>
              <a:gd name="connsiteX24" fmla="*/ 5871882 w 7412569"/>
              <a:gd name="connsiteY24" fmla="*/ 926353 h 2068528"/>
              <a:gd name="connsiteX25" fmla="*/ 6484471 w 7412569"/>
              <a:gd name="connsiteY25" fmla="*/ 896471 h 2068528"/>
              <a:gd name="connsiteX26" fmla="*/ 6962588 w 7412569"/>
              <a:gd name="connsiteY26" fmla="*/ 866588 h 2068528"/>
              <a:gd name="connsiteX27" fmla="*/ 7052235 w 7412569"/>
              <a:gd name="connsiteY27" fmla="*/ 836706 h 2068528"/>
              <a:gd name="connsiteX28" fmla="*/ 7156824 w 7412569"/>
              <a:gd name="connsiteY28" fmla="*/ 791883 h 2068528"/>
              <a:gd name="connsiteX29" fmla="*/ 7351059 w 7412569"/>
              <a:gd name="connsiteY29" fmla="*/ 657412 h 2068528"/>
              <a:gd name="connsiteX30" fmla="*/ 7410824 w 7412569"/>
              <a:gd name="connsiteY30" fmla="*/ 552824 h 2068528"/>
              <a:gd name="connsiteX31" fmla="*/ 7395882 w 7412569"/>
              <a:gd name="connsiteY31" fmla="*/ 358588 h 2068528"/>
              <a:gd name="connsiteX32" fmla="*/ 7336118 w 7412569"/>
              <a:gd name="connsiteY32" fmla="*/ 283883 h 2068528"/>
              <a:gd name="connsiteX33" fmla="*/ 7306235 w 7412569"/>
              <a:gd name="connsiteY33" fmla="*/ 239059 h 2068528"/>
              <a:gd name="connsiteX34" fmla="*/ 7261412 w 7412569"/>
              <a:gd name="connsiteY34" fmla="*/ 209177 h 2068528"/>
              <a:gd name="connsiteX35" fmla="*/ 7156824 w 7412569"/>
              <a:gd name="connsiteY35" fmla="*/ 104588 h 2068528"/>
              <a:gd name="connsiteX36" fmla="*/ 7126941 w 7412569"/>
              <a:gd name="connsiteY36" fmla="*/ 74706 h 2068528"/>
              <a:gd name="connsiteX37" fmla="*/ 7067176 w 7412569"/>
              <a:gd name="connsiteY37" fmla="*/ 44824 h 2068528"/>
              <a:gd name="connsiteX38" fmla="*/ 6932706 w 7412569"/>
              <a:gd name="connsiteY38" fmla="*/ 14941 h 2068528"/>
              <a:gd name="connsiteX39" fmla="*/ 6798235 w 7412569"/>
              <a:gd name="connsiteY39" fmla="*/ 0 h 2068528"/>
              <a:gd name="connsiteX40" fmla="*/ 6350000 w 7412569"/>
              <a:gd name="connsiteY40" fmla="*/ 14941 h 2068528"/>
              <a:gd name="connsiteX41" fmla="*/ 6230471 w 7412569"/>
              <a:gd name="connsiteY41" fmla="*/ 29883 h 2068528"/>
              <a:gd name="connsiteX42" fmla="*/ 5976471 w 7412569"/>
              <a:gd name="connsiteY42" fmla="*/ 44824 h 2068528"/>
              <a:gd name="connsiteX43" fmla="*/ 5438588 w 7412569"/>
              <a:gd name="connsiteY43" fmla="*/ 59765 h 2068528"/>
              <a:gd name="connsiteX44" fmla="*/ 4900706 w 7412569"/>
              <a:gd name="connsiteY44" fmla="*/ 89647 h 2068528"/>
              <a:gd name="connsiteX45" fmla="*/ 4706471 w 7412569"/>
              <a:gd name="connsiteY45" fmla="*/ 104588 h 2068528"/>
              <a:gd name="connsiteX46" fmla="*/ 4467412 w 7412569"/>
              <a:gd name="connsiteY46" fmla="*/ 134471 h 2068528"/>
              <a:gd name="connsiteX47" fmla="*/ 4123765 w 7412569"/>
              <a:gd name="connsiteY47" fmla="*/ 119530 h 2068528"/>
              <a:gd name="connsiteX48" fmla="*/ 3795059 w 7412569"/>
              <a:gd name="connsiteY48" fmla="*/ 89647 h 2068528"/>
              <a:gd name="connsiteX49" fmla="*/ 3720353 w 7412569"/>
              <a:gd name="connsiteY49" fmla="*/ 74706 h 2068528"/>
              <a:gd name="connsiteX50" fmla="*/ 3436471 w 7412569"/>
              <a:gd name="connsiteY50" fmla="*/ 59765 h 2068528"/>
              <a:gd name="connsiteX51" fmla="*/ 2599765 w 7412569"/>
              <a:gd name="connsiteY51" fmla="*/ 74706 h 2068528"/>
              <a:gd name="connsiteX52" fmla="*/ 2435412 w 7412569"/>
              <a:gd name="connsiteY52" fmla="*/ 89647 h 2068528"/>
              <a:gd name="connsiteX53" fmla="*/ 2271059 w 7412569"/>
              <a:gd name="connsiteY53" fmla="*/ 119530 h 2068528"/>
              <a:gd name="connsiteX54" fmla="*/ 2121647 w 7412569"/>
              <a:gd name="connsiteY54" fmla="*/ 194235 h 2068528"/>
              <a:gd name="connsiteX55" fmla="*/ 2091765 w 7412569"/>
              <a:gd name="connsiteY55" fmla="*/ 224118 h 2068528"/>
              <a:gd name="connsiteX56" fmla="*/ 2032000 w 7412569"/>
              <a:gd name="connsiteY56" fmla="*/ 239059 h 2068528"/>
              <a:gd name="connsiteX57" fmla="*/ 1987176 w 7412569"/>
              <a:gd name="connsiteY57" fmla="*/ 254000 h 2068528"/>
              <a:gd name="connsiteX58" fmla="*/ 1897529 w 7412569"/>
              <a:gd name="connsiteY58" fmla="*/ 328706 h 2068528"/>
              <a:gd name="connsiteX59" fmla="*/ 1852706 w 7412569"/>
              <a:gd name="connsiteY59" fmla="*/ 358588 h 2068528"/>
              <a:gd name="connsiteX60" fmla="*/ 1822824 w 7412569"/>
              <a:gd name="connsiteY60" fmla="*/ 403412 h 2068528"/>
              <a:gd name="connsiteX61" fmla="*/ 1778000 w 7412569"/>
              <a:gd name="connsiteY61" fmla="*/ 448235 h 2068528"/>
              <a:gd name="connsiteX62" fmla="*/ 1763059 w 7412569"/>
              <a:gd name="connsiteY62" fmla="*/ 508000 h 2068528"/>
              <a:gd name="connsiteX63" fmla="*/ 1673412 w 7412569"/>
              <a:gd name="connsiteY63" fmla="*/ 627530 h 2068528"/>
              <a:gd name="connsiteX64" fmla="*/ 1568824 w 7412569"/>
              <a:gd name="connsiteY64" fmla="*/ 762000 h 2068528"/>
              <a:gd name="connsiteX65" fmla="*/ 1524000 w 7412569"/>
              <a:gd name="connsiteY65" fmla="*/ 896471 h 2068528"/>
              <a:gd name="connsiteX66" fmla="*/ 1509059 w 7412569"/>
              <a:gd name="connsiteY66" fmla="*/ 941294 h 2068528"/>
              <a:gd name="connsiteX67" fmla="*/ 1434353 w 7412569"/>
              <a:gd name="connsiteY67" fmla="*/ 1016000 h 2068528"/>
              <a:gd name="connsiteX68" fmla="*/ 1404471 w 7412569"/>
              <a:gd name="connsiteY68" fmla="*/ 1045883 h 2068528"/>
              <a:gd name="connsiteX69" fmla="*/ 1344706 w 7412569"/>
              <a:gd name="connsiteY69" fmla="*/ 1075765 h 2068528"/>
              <a:gd name="connsiteX70" fmla="*/ 1284941 w 7412569"/>
              <a:gd name="connsiteY70" fmla="*/ 1090706 h 2068528"/>
              <a:gd name="connsiteX71" fmla="*/ 1240118 w 7412569"/>
              <a:gd name="connsiteY71" fmla="*/ 1120588 h 2068528"/>
              <a:gd name="connsiteX72" fmla="*/ 1001059 w 7412569"/>
              <a:gd name="connsiteY72" fmla="*/ 1150471 h 2068528"/>
              <a:gd name="connsiteX73" fmla="*/ 313765 w 7412569"/>
              <a:gd name="connsiteY73" fmla="*/ 1165412 h 2068528"/>
              <a:gd name="connsiteX74" fmla="*/ 209176 w 7412569"/>
              <a:gd name="connsiteY74" fmla="*/ 1255059 h 2068528"/>
              <a:gd name="connsiteX75" fmla="*/ 164353 w 7412569"/>
              <a:gd name="connsiteY75" fmla="*/ 1299883 h 2068528"/>
              <a:gd name="connsiteX76" fmla="*/ 89647 w 7412569"/>
              <a:gd name="connsiteY76" fmla="*/ 1389530 h 2068528"/>
              <a:gd name="connsiteX77" fmla="*/ 44824 w 7412569"/>
              <a:gd name="connsiteY77" fmla="*/ 1419412 h 2068528"/>
              <a:gd name="connsiteX78" fmla="*/ 14941 w 7412569"/>
              <a:gd name="connsiteY78" fmla="*/ 1509059 h 2068528"/>
              <a:gd name="connsiteX79" fmla="*/ 0 w 7412569"/>
              <a:gd name="connsiteY79" fmla="*/ 1553883 h 2068528"/>
              <a:gd name="connsiteX80" fmla="*/ 44824 w 7412569"/>
              <a:gd name="connsiteY80" fmla="*/ 1763059 h 2068528"/>
              <a:gd name="connsiteX81" fmla="*/ 74706 w 7412569"/>
              <a:gd name="connsiteY81" fmla="*/ 1867647 h 2068528"/>
              <a:gd name="connsiteX82" fmla="*/ 179294 w 7412569"/>
              <a:gd name="connsiteY82" fmla="*/ 1957294 h 2068528"/>
              <a:gd name="connsiteX83" fmla="*/ 343647 w 7412569"/>
              <a:gd name="connsiteY83" fmla="*/ 2002118 h 2068528"/>
              <a:gd name="connsiteX84" fmla="*/ 343647 w 7412569"/>
              <a:gd name="connsiteY84" fmla="*/ 1987177 h 2068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7412569" h="2068528">
                <a:moveTo>
                  <a:pt x="343647" y="1987177"/>
                </a:moveTo>
                <a:cubicBezTo>
                  <a:pt x="408392" y="1987177"/>
                  <a:pt x="602784" y="1994035"/>
                  <a:pt x="732118" y="2002118"/>
                </a:cubicBezTo>
                <a:cubicBezTo>
                  <a:pt x="762354" y="2004008"/>
                  <a:pt x="791678" y="2013519"/>
                  <a:pt x="821765" y="2017059"/>
                </a:cubicBezTo>
                <a:cubicBezTo>
                  <a:pt x="876398" y="2023486"/>
                  <a:pt x="931334" y="2027020"/>
                  <a:pt x="986118" y="2032000"/>
                </a:cubicBezTo>
                <a:cubicBezTo>
                  <a:pt x="1001059" y="2036980"/>
                  <a:pt x="1015567" y="2043524"/>
                  <a:pt x="1030941" y="2046941"/>
                </a:cubicBezTo>
                <a:cubicBezTo>
                  <a:pt x="1234643" y="2092209"/>
                  <a:pt x="1423924" y="2053216"/>
                  <a:pt x="1643529" y="2046941"/>
                </a:cubicBezTo>
                <a:cubicBezTo>
                  <a:pt x="1667851" y="2042887"/>
                  <a:pt x="1746474" y="2034574"/>
                  <a:pt x="1778000" y="2017059"/>
                </a:cubicBezTo>
                <a:cubicBezTo>
                  <a:pt x="1797178" y="2006405"/>
                  <a:pt x="1902144" y="1935212"/>
                  <a:pt x="1927412" y="1912471"/>
                </a:cubicBezTo>
                <a:cubicBezTo>
                  <a:pt x="1958824" y="1884201"/>
                  <a:pt x="2017059" y="1822824"/>
                  <a:pt x="2017059" y="1822824"/>
                </a:cubicBezTo>
                <a:cubicBezTo>
                  <a:pt x="2022039" y="1797922"/>
                  <a:pt x="2025841" y="1772755"/>
                  <a:pt x="2032000" y="1748118"/>
                </a:cubicBezTo>
                <a:cubicBezTo>
                  <a:pt x="2035820" y="1732839"/>
                  <a:pt x="2045292" y="1718957"/>
                  <a:pt x="2046941" y="1703294"/>
                </a:cubicBezTo>
                <a:cubicBezTo>
                  <a:pt x="2051382" y="1661103"/>
                  <a:pt x="2041551" y="1449909"/>
                  <a:pt x="2091765" y="1374588"/>
                </a:cubicBezTo>
                <a:cubicBezTo>
                  <a:pt x="2108733" y="1349136"/>
                  <a:pt x="2147937" y="1288534"/>
                  <a:pt x="2166471" y="1270000"/>
                </a:cubicBezTo>
                <a:cubicBezTo>
                  <a:pt x="2179168" y="1257303"/>
                  <a:pt x="2197499" y="1251614"/>
                  <a:pt x="2211294" y="1240118"/>
                </a:cubicBezTo>
                <a:cubicBezTo>
                  <a:pt x="2227527" y="1226591"/>
                  <a:pt x="2237647" y="1205556"/>
                  <a:pt x="2256118" y="1195294"/>
                </a:cubicBezTo>
                <a:cubicBezTo>
                  <a:pt x="2283653" y="1179997"/>
                  <a:pt x="2345765" y="1165412"/>
                  <a:pt x="2345765" y="1165412"/>
                </a:cubicBezTo>
                <a:cubicBezTo>
                  <a:pt x="2420339" y="1115696"/>
                  <a:pt x="2365208" y="1143594"/>
                  <a:pt x="2480235" y="1120588"/>
                </a:cubicBezTo>
                <a:cubicBezTo>
                  <a:pt x="2524116" y="1111812"/>
                  <a:pt x="2569976" y="1094433"/>
                  <a:pt x="2614706" y="1090706"/>
                </a:cubicBezTo>
                <a:cubicBezTo>
                  <a:pt x="2709137" y="1082837"/>
                  <a:pt x="2803923" y="1079972"/>
                  <a:pt x="2898588" y="1075765"/>
                </a:cubicBezTo>
                <a:lnTo>
                  <a:pt x="3287059" y="1060824"/>
                </a:lnTo>
                <a:lnTo>
                  <a:pt x="4736353" y="1030941"/>
                </a:lnTo>
                <a:cubicBezTo>
                  <a:pt x="5005352" y="1011727"/>
                  <a:pt x="4933294" y="1018861"/>
                  <a:pt x="5244353" y="986118"/>
                </a:cubicBezTo>
                <a:lnTo>
                  <a:pt x="5513294" y="956235"/>
                </a:lnTo>
                <a:cubicBezTo>
                  <a:pt x="5553137" y="951255"/>
                  <a:pt x="5592809" y="944629"/>
                  <a:pt x="5632824" y="941294"/>
                </a:cubicBezTo>
                <a:cubicBezTo>
                  <a:pt x="5712390" y="934664"/>
                  <a:pt x="5792196" y="931333"/>
                  <a:pt x="5871882" y="926353"/>
                </a:cubicBezTo>
                <a:cubicBezTo>
                  <a:pt x="6138784" y="881870"/>
                  <a:pt x="5901071" y="917306"/>
                  <a:pt x="6484471" y="896471"/>
                </a:cubicBezTo>
                <a:cubicBezTo>
                  <a:pt x="6773665" y="886143"/>
                  <a:pt x="6735735" y="887212"/>
                  <a:pt x="6962588" y="866588"/>
                </a:cubicBezTo>
                <a:cubicBezTo>
                  <a:pt x="6992470" y="856627"/>
                  <a:pt x="7024062" y="850792"/>
                  <a:pt x="7052235" y="836706"/>
                </a:cubicBezTo>
                <a:cubicBezTo>
                  <a:pt x="7126087" y="799781"/>
                  <a:pt x="7090870" y="813867"/>
                  <a:pt x="7156824" y="791883"/>
                </a:cubicBezTo>
                <a:cubicBezTo>
                  <a:pt x="7299585" y="684811"/>
                  <a:pt x="7233646" y="727859"/>
                  <a:pt x="7351059" y="657412"/>
                </a:cubicBezTo>
                <a:cubicBezTo>
                  <a:pt x="7363714" y="638429"/>
                  <a:pt x="7409601" y="573611"/>
                  <a:pt x="7410824" y="552824"/>
                </a:cubicBezTo>
                <a:cubicBezTo>
                  <a:pt x="7414637" y="487999"/>
                  <a:pt x="7413262" y="421156"/>
                  <a:pt x="7395882" y="358588"/>
                </a:cubicBezTo>
                <a:cubicBezTo>
                  <a:pt x="7387347" y="327862"/>
                  <a:pt x="7355252" y="309395"/>
                  <a:pt x="7336118" y="283883"/>
                </a:cubicBezTo>
                <a:cubicBezTo>
                  <a:pt x="7325344" y="269517"/>
                  <a:pt x="7318933" y="251757"/>
                  <a:pt x="7306235" y="239059"/>
                </a:cubicBezTo>
                <a:cubicBezTo>
                  <a:pt x="7293538" y="226362"/>
                  <a:pt x="7274759" y="221190"/>
                  <a:pt x="7261412" y="209177"/>
                </a:cubicBezTo>
                <a:cubicBezTo>
                  <a:pt x="7224765" y="176195"/>
                  <a:pt x="7191687" y="139451"/>
                  <a:pt x="7156824" y="104588"/>
                </a:cubicBezTo>
                <a:cubicBezTo>
                  <a:pt x="7146863" y="94627"/>
                  <a:pt x="7139541" y="81006"/>
                  <a:pt x="7126941" y="74706"/>
                </a:cubicBezTo>
                <a:cubicBezTo>
                  <a:pt x="7107019" y="64745"/>
                  <a:pt x="7087648" y="53598"/>
                  <a:pt x="7067176" y="44824"/>
                </a:cubicBezTo>
                <a:cubicBezTo>
                  <a:pt x="7023518" y="26113"/>
                  <a:pt x="6980365" y="21296"/>
                  <a:pt x="6932706" y="14941"/>
                </a:cubicBezTo>
                <a:cubicBezTo>
                  <a:pt x="6888002" y="8980"/>
                  <a:pt x="6843059" y="4980"/>
                  <a:pt x="6798235" y="0"/>
                </a:cubicBezTo>
                <a:lnTo>
                  <a:pt x="6350000" y="14941"/>
                </a:lnTo>
                <a:cubicBezTo>
                  <a:pt x="6309902" y="17051"/>
                  <a:pt x="6270496" y="26681"/>
                  <a:pt x="6230471" y="29883"/>
                </a:cubicBezTo>
                <a:cubicBezTo>
                  <a:pt x="6145928" y="36647"/>
                  <a:pt x="6061224" y="41626"/>
                  <a:pt x="5976471" y="44824"/>
                </a:cubicBezTo>
                <a:lnTo>
                  <a:pt x="5438588" y="59765"/>
                </a:lnTo>
                <a:cubicBezTo>
                  <a:pt x="5157980" y="94841"/>
                  <a:pt x="5437783" y="63448"/>
                  <a:pt x="4900706" y="89647"/>
                </a:cubicBezTo>
                <a:cubicBezTo>
                  <a:pt x="4835847" y="92811"/>
                  <a:pt x="4771216" y="99608"/>
                  <a:pt x="4706471" y="104588"/>
                </a:cubicBezTo>
                <a:cubicBezTo>
                  <a:pt x="4632655" y="116891"/>
                  <a:pt x="4539242" y="134471"/>
                  <a:pt x="4467412" y="134471"/>
                </a:cubicBezTo>
                <a:cubicBezTo>
                  <a:pt x="4352755" y="134471"/>
                  <a:pt x="4238314" y="124510"/>
                  <a:pt x="4123765" y="119530"/>
                </a:cubicBezTo>
                <a:cubicBezTo>
                  <a:pt x="4014196" y="109569"/>
                  <a:pt x="3902943" y="111224"/>
                  <a:pt x="3795059" y="89647"/>
                </a:cubicBezTo>
                <a:cubicBezTo>
                  <a:pt x="3770157" y="84667"/>
                  <a:pt x="3745660" y="76815"/>
                  <a:pt x="3720353" y="74706"/>
                </a:cubicBezTo>
                <a:cubicBezTo>
                  <a:pt x="3625922" y="66837"/>
                  <a:pt x="3531098" y="64745"/>
                  <a:pt x="3436471" y="59765"/>
                </a:cubicBezTo>
                <a:lnTo>
                  <a:pt x="2599765" y="74706"/>
                </a:lnTo>
                <a:cubicBezTo>
                  <a:pt x="2544779" y="76347"/>
                  <a:pt x="2490086" y="83572"/>
                  <a:pt x="2435412" y="89647"/>
                </a:cubicBezTo>
                <a:cubicBezTo>
                  <a:pt x="2339045" y="100354"/>
                  <a:pt x="2348342" y="100208"/>
                  <a:pt x="2271059" y="119530"/>
                </a:cubicBezTo>
                <a:cubicBezTo>
                  <a:pt x="2164326" y="190685"/>
                  <a:pt x="2216254" y="170584"/>
                  <a:pt x="2121647" y="194235"/>
                </a:cubicBezTo>
                <a:cubicBezTo>
                  <a:pt x="2111686" y="204196"/>
                  <a:pt x="2104365" y="217818"/>
                  <a:pt x="2091765" y="224118"/>
                </a:cubicBezTo>
                <a:cubicBezTo>
                  <a:pt x="2073398" y="233302"/>
                  <a:pt x="2051745" y="233418"/>
                  <a:pt x="2032000" y="239059"/>
                </a:cubicBezTo>
                <a:cubicBezTo>
                  <a:pt x="2016856" y="243386"/>
                  <a:pt x="2002117" y="249020"/>
                  <a:pt x="1987176" y="254000"/>
                </a:cubicBezTo>
                <a:cubicBezTo>
                  <a:pt x="1875883" y="328198"/>
                  <a:pt x="2012579" y="232832"/>
                  <a:pt x="1897529" y="328706"/>
                </a:cubicBezTo>
                <a:cubicBezTo>
                  <a:pt x="1883734" y="340202"/>
                  <a:pt x="1867647" y="348627"/>
                  <a:pt x="1852706" y="358588"/>
                </a:cubicBezTo>
                <a:cubicBezTo>
                  <a:pt x="1842745" y="373529"/>
                  <a:pt x="1834320" y="389617"/>
                  <a:pt x="1822824" y="403412"/>
                </a:cubicBezTo>
                <a:cubicBezTo>
                  <a:pt x="1809297" y="419645"/>
                  <a:pt x="1788483" y="429889"/>
                  <a:pt x="1778000" y="448235"/>
                </a:cubicBezTo>
                <a:cubicBezTo>
                  <a:pt x="1767812" y="466064"/>
                  <a:pt x="1773406" y="490262"/>
                  <a:pt x="1763059" y="508000"/>
                </a:cubicBezTo>
                <a:cubicBezTo>
                  <a:pt x="1737964" y="551020"/>
                  <a:pt x="1701038" y="586091"/>
                  <a:pt x="1673412" y="627530"/>
                </a:cubicBezTo>
                <a:cubicBezTo>
                  <a:pt x="1601926" y="734758"/>
                  <a:pt x="1639042" y="691782"/>
                  <a:pt x="1568824" y="762000"/>
                </a:cubicBezTo>
                <a:lnTo>
                  <a:pt x="1524000" y="896471"/>
                </a:lnTo>
                <a:cubicBezTo>
                  <a:pt x="1519020" y="911412"/>
                  <a:pt x="1520195" y="930158"/>
                  <a:pt x="1509059" y="941294"/>
                </a:cubicBezTo>
                <a:lnTo>
                  <a:pt x="1434353" y="1016000"/>
                </a:lnTo>
                <a:cubicBezTo>
                  <a:pt x="1424392" y="1025961"/>
                  <a:pt x="1417071" y="1039583"/>
                  <a:pt x="1404471" y="1045883"/>
                </a:cubicBezTo>
                <a:cubicBezTo>
                  <a:pt x="1384549" y="1055844"/>
                  <a:pt x="1365561" y="1067945"/>
                  <a:pt x="1344706" y="1075765"/>
                </a:cubicBezTo>
                <a:cubicBezTo>
                  <a:pt x="1325479" y="1082975"/>
                  <a:pt x="1304863" y="1085726"/>
                  <a:pt x="1284941" y="1090706"/>
                </a:cubicBezTo>
                <a:cubicBezTo>
                  <a:pt x="1270000" y="1100667"/>
                  <a:pt x="1256931" y="1114283"/>
                  <a:pt x="1240118" y="1120588"/>
                </a:cubicBezTo>
                <a:cubicBezTo>
                  <a:pt x="1192077" y="1138604"/>
                  <a:pt x="1016095" y="1149943"/>
                  <a:pt x="1001059" y="1150471"/>
                </a:cubicBezTo>
                <a:cubicBezTo>
                  <a:pt x="772048" y="1158506"/>
                  <a:pt x="542863" y="1160432"/>
                  <a:pt x="313765" y="1165412"/>
                </a:cubicBezTo>
                <a:cubicBezTo>
                  <a:pt x="245500" y="1210921"/>
                  <a:pt x="281637" y="1182598"/>
                  <a:pt x="209176" y="1255059"/>
                </a:cubicBezTo>
                <a:cubicBezTo>
                  <a:pt x="194235" y="1270000"/>
                  <a:pt x="177031" y="1282979"/>
                  <a:pt x="164353" y="1299883"/>
                </a:cubicBezTo>
                <a:cubicBezTo>
                  <a:pt x="142564" y="1328934"/>
                  <a:pt x="119325" y="1365787"/>
                  <a:pt x="89647" y="1389530"/>
                </a:cubicBezTo>
                <a:cubicBezTo>
                  <a:pt x="75625" y="1400748"/>
                  <a:pt x="59765" y="1409451"/>
                  <a:pt x="44824" y="1419412"/>
                </a:cubicBezTo>
                <a:lnTo>
                  <a:pt x="14941" y="1509059"/>
                </a:lnTo>
                <a:lnTo>
                  <a:pt x="0" y="1553883"/>
                </a:lnTo>
                <a:cubicBezTo>
                  <a:pt x="32420" y="1813243"/>
                  <a:pt x="-8403" y="1550146"/>
                  <a:pt x="44824" y="1763059"/>
                </a:cubicBezTo>
                <a:cubicBezTo>
                  <a:pt x="46386" y="1769309"/>
                  <a:pt x="66462" y="1856105"/>
                  <a:pt x="74706" y="1867647"/>
                </a:cubicBezTo>
                <a:cubicBezTo>
                  <a:pt x="91928" y="1891757"/>
                  <a:pt x="146238" y="1942602"/>
                  <a:pt x="179294" y="1957294"/>
                </a:cubicBezTo>
                <a:cubicBezTo>
                  <a:pt x="222724" y="1976597"/>
                  <a:pt x="294738" y="1996005"/>
                  <a:pt x="343647" y="2002118"/>
                </a:cubicBezTo>
                <a:cubicBezTo>
                  <a:pt x="358473" y="2003971"/>
                  <a:pt x="278902" y="1987177"/>
                  <a:pt x="343647" y="1987177"/>
                </a:cubicBezTo>
                <a:close/>
              </a:path>
            </a:pathLst>
          </a:custGeom>
          <a:solidFill>
            <a:srgbClr val="FFFF00">
              <a:alpha val="42000"/>
            </a:srgbClr>
          </a:solidFill>
          <a:ln>
            <a:no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zh-CN" altLang="en-US">
              <a:solidFill>
                <a:schemeClr val="tx1"/>
              </a:solidFill>
            </a:endParaRPr>
          </a:p>
        </p:txBody>
      </p:sp>
      <p:sp>
        <p:nvSpPr>
          <p:cNvPr id="9" name="任意形状 8"/>
          <p:cNvSpPr/>
          <p:nvPr/>
        </p:nvSpPr>
        <p:spPr>
          <a:xfrm>
            <a:off x="1389529" y="747059"/>
            <a:ext cx="6067147" cy="3316941"/>
          </a:xfrm>
          <a:custGeom>
            <a:avLst/>
            <a:gdLst>
              <a:gd name="connsiteX0" fmla="*/ 3302000 w 6067147"/>
              <a:gd name="connsiteY0" fmla="*/ 14941 h 3316941"/>
              <a:gd name="connsiteX1" fmla="*/ 3048000 w 6067147"/>
              <a:gd name="connsiteY1" fmla="*/ 89647 h 3316941"/>
              <a:gd name="connsiteX2" fmla="*/ 2898589 w 6067147"/>
              <a:gd name="connsiteY2" fmla="*/ 134470 h 3316941"/>
              <a:gd name="connsiteX3" fmla="*/ 2510118 w 6067147"/>
              <a:gd name="connsiteY3" fmla="*/ 298823 h 3316941"/>
              <a:gd name="connsiteX4" fmla="*/ 2211295 w 6067147"/>
              <a:gd name="connsiteY4" fmla="*/ 433294 h 3316941"/>
              <a:gd name="connsiteX5" fmla="*/ 2032000 w 6067147"/>
              <a:gd name="connsiteY5" fmla="*/ 552823 h 3316941"/>
              <a:gd name="connsiteX6" fmla="*/ 1957295 w 6067147"/>
              <a:gd name="connsiteY6" fmla="*/ 597647 h 3316941"/>
              <a:gd name="connsiteX7" fmla="*/ 1837765 w 6067147"/>
              <a:gd name="connsiteY7" fmla="*/ 687294 h 3316941"/>
              <a:gd name="connsiteX8" fmla="*/ 1643530 w 6067147"/>
              <a:gd name="connsiteY8" fmla="*/ 791882 h 3316941"/>
              <a:gd name="connsiteX9" fmla="*/ 1464236 w 6067147"/>
              <a:gd name="connsiteY9" fmla="*/ 911412 h 3316941"/>
              <a:gd name="connsiteX10" fmla="*/ 1329765 w 6067147"/>
              <a:gd name="connsiteY10" fmla="*/ 1016000 h 3316941"/>
              <a:gd name="connsiteX11" fmla="*/ 1090706 w 6067147"/>
              <a:gd name="connsiteY11" fmla="*/ 1135529 h 3316941"/>
              <a:gd name="connsiteX12" fmla="*/ 1030942 w 6067147"/>
              <a:gd name="connsiteY12" fmla="*/ 1165412 h 3316941"/>
              <a:gd name="connsiteX13" fmla="*/ 806824 w 6067147"/>
              <a:gd name="connsiteY13" fmla="*/ 1344706 h 3316941"/>
              <a:gd name="connsiteX14" fmla="*/ 747059 w 6067147"/>
              <a:gd name="connsiteY14" fmla="*/ 1389529 h 3316941"/>
              <a:gd name="connsiteX15" fmla="*/ 642471 w 6067147"/>
              <a:gd name="connsiteY15" fmla="*/ 1479176 h 3316941"/>
              <a:gd name="connsiteX16" fmla="*/ 418353 w 6067147"/>
              <a:gd name="connsiteY16" fmla="*/ 1703294 h 3316941"/>
              <a:gd name="connsiteX17" fmla="*/ 358589 w 6067147"/>
              <a:gd name="connsiteY17" fmla="*/ 1778000 h 3316941"/>
              <a:gd name="connsiteX18" fmla="*/ 283883 w 6067147"/>
              <a:gd name="connsiteY18" fmla="*/ 1837765 h 3316941"/>
              <a:gd name="connsiteX19" fmla="*/ 254000 w 6067147"/>
              <a:gd name="connsiteY19" fmla="*/ 1882588 h 3316941"/>
              <a:gd name="connsiteX20" fmla="*/ 179295 w 6067147"/>
              <a:gd name="connsiteY20" fmla="*/ 2002117 h 3316941"/>
              <a:gd name="connsiteX21" fmla="*/ 89647 w 6067147"/>
              <a:gd name="connsiteY21" fmla="*/ 2121647 h 3316941"/>
              <a:gd name="connsiteX22" fmla="*/ 59765 w 6067147"/>
              <a:gd name="connsiteY22" fmla="*/ 2241176 h 3316941"/>
              <a:gd name="connsiteX23" fmla="*/ 44824 w 6067147"/>
              <a:gd name="connsiteY23" fmla="*/ 2300941 h 3316941"/>
              <a:gd name="connsiteX24" fmla="*/ 14942 w 6067147"/>
              <a:gd name="connsiteY24" fmla="*/ 2375647 h 3316941"/>
              <a:gd name="connsiteX25" fmla="*/ 0 w 6067147"/>
              <a:gd name="connsiteY25" fmla="*/ 2525059 h 3316941"/>
              <a:gd name="connsiteX26" fmla="*/ 14942 w 6067147"/>
              <a:gd name="connsiteY26" fmla="*/ 2838823 h 3316941"/>
              <a:gd name="connsiteX27" fmla="*/ 29883 w 6067147"/>
              <a:gd name="connsiteY27" fmla="*/ 2913529 h 3316941"/>
              <a:gd name="connsiteX28" fmla="*/ 74706 w 6067147"/>
              <a:gd name="connsiteY28" fmla="*/ 3018117 h 3316941"/>
              <a:gd name="connsiteX29" fmla="*/ 134471 w 6067147"/>
              <a:gd name="connsiteY29" fmla="*/ 3107765 h 3316941"/>
              <a:gd name="connsiteX30" fmla="*/ 209177 w 6067147"/>
              <a:gd name="connsiteY30" fmla="*/ 3167529 h 3316941"/>
              <a:gd name="connsiteX31" fmla="*/ 224118 w 6067147"/>
              <a:gd name="connsiteY31" fmla="*/ 3212353 h 3316941"/>
              <a:gd name="connsiteX32" fmla="*/ 268942 w 6067147"/>
              <a:gd name="connsiteY32" fmla="*/ 3227294 h 3316941"/>
              <a:gd name="connsiteX33" fmla="*/ 373530 w 6067147"/>
              <a:gd name="connsiteY33" fmla="*/ 3272117 h 3316941"/>
              <a:gd name="connsiteX34" fmla="*/ 463177 w 6067147"/>
              <a:gd name="connsiteY34" fmla="*/ 3287059 h 3316941"/>
              <a:gd name="connsiteX35" fmla="*/ 508000 w 6067147"/>
              <a:gd name="connsiteY35" fmla="*/ 3302000 h 3316941"/>
              <a:gd name="connsiteX36" fmla="*/ 567765 w 6067147"/>
              <a:gd name="connsiteY36" fmla="*/ 3316941 h 3316941"/>
              <a:gd name="connsiteX37" fmla="*/ 1001059 w 6067147"/>
              <a:gd name="connsiteY37" fmla="*/ 3302000 h 3316941"/>
              <a:gd name="connsiteX38" fmla="*/ 1105647 w 6067147"/>
              <a:gd name="connsiteY38" fmla="*/ 3212353 h 3316941"/>
              <a:gd name="connsiteX39" fmla="*/ 1165412 w 6067147"/>
              <a:gd name="connsiteY39" fmla="*/ 3122706 h 3316941"/>
              <a:gd name="connsiteX40" fmla="*/ 1255059 w 6067147"/>
              <a:gd name="connsiteY40" fmla="*/ 2958353 h 3316941"/>
              <a:gd name="connsiteX41" fmla="*/ 1270000 w 6067147"/>
              <a:gd name="connsiteY41" fmla="*/ 2913529 h 3316941"/>
              <a:gd name="connsiteX42" fmla="*/ 1359647 w 6067147"/>
              <a:gd name="connsiteY42" fmla="*/ 2823882 h 3316941"/>
              <a:gd name="connsiteX43" fmla="*/ 1449295 w 6067147"/>
              <a:gd name="connsiteY43" fmla="*/ 2704353 h 3316941"/>
              <a:gd name="connsiteX44" fmla="*/ 1479177 w 6067147"/>
              <a:gd name="connsiteY44" fmla="*/ 2659529 h 3316941"/>
              <a:gd name="connsiteX45" fmla="*/ 1494118 w 6067147"/>
              <a:gd name="connsiteY45" fmla="*/ 2614706 h 3316941"/>
              <a:gd name="connsiteX46" fmla="*/ 1524000 w 6067147"/>
              <a:gd name="connsiteY46" fmla="*/ 2584823 h 3316941"/>
              <a:gd name="connsiteX47" fmla="*/ 1553883 w 6067147"/>
              <a:gd name="connsiteY47" fmla="*/ 2525059 h 3316941"/>
              <a:gd name="connsiteX48" fmla="*/ 1583765 w 6067147"/>
              <a:gd name="connsiteY48" fmla="*/ 2495176 h 3316941"/>
              <a:gd name="connsiteX49" fmla="*/ 1613647 w 6067147"/>
              <a:gd name="connsiteY49" fmla="*/ 2435412 h 3316941"/>
              <a:gd name="connsiteX50" fmla="*/ 1703295 w 6067147"/>
              <a:gd name="connsiteY50" fmla="*/ 2330823 h 3316941"/>
              <a:gd name="connsiteX51" fmla="*/ 1733177 w 6067147"/>
              <a:gd name="connsiteY51" fmla="*/ 2286000 h 3316941"/>
              <a:gd name="connsiteX52" fmla="*/ 1837765 w 6067147"/>
              <a:gd name="connsiteY52" fmla="*/ 2211294 h 3316941"/>
              <a:gd name="connsiteX53" fmla="*/ 1897530 w 6067147"/>
              <a:gd name="connsiteY53" fmla="*/ 2196353 h 3316941"/>
              <a:gd name="connsiteX54" fmla="*/ 2136589 w 6067147"/>
              <a:gd name="connsiteY54" fmla="*/ 2166470 h 3316941"/>
              <a:gd name="connsiteX55" fmla="*/ 2360706 w 6067147"/>
              <a:gd name="connsiteY55" fmla="*/ 2136588 h 3316941"/>
              <a:gd name="connsiteX56" fmla="*/ 2450353 w 6067147"/>
              <a:gd name="connsiteY56" fmla="*/ 2121647 h 3316941"/>
              <a:gd name="connsiteX57" fmla="*/ 2525059 w 6067147"/>
              <a:gd name="connsiteY57" fmla="*/ 2106706 h 3316941"/>
              <a:gd name="connsiteX58" fmla="*/ 2689412 w 6067147"/>
              <a:gd name="connsiteY58" fmla="*/ 2091765 h 3316941"/>
              <a:gd name="connsiteX59" fmla="*/ 2749177 w 6067147"/>
              <a:gd name="connsiteY59" fmla="*/ 2076823 h 3316941"/>
              <a:gd name="connsiteX60" fmla="*/ 3003177 w 6067147"/>
              <a:gd name="connsiteY60" fmla="*/ 2046941 h 3316941"/>
              <a:gd name="connsiteX61" fmla="*/ 3675530 w 6067147"/>
              <a:gd name="connsiteY61" fmla="*/ 2061882 h 3316941"/>
              <a:gd name="connsiteX62" fmla="*/ 3884706 w 6067147"/>
              <a:gd name="connsiteY62" fmla="*/ 2091765 h 3316941"/>
              <a:gd name="connsiteX63" fmla="*/ 4049059 w 6067147"/>
              <a:gd name="connsiteY63" fmla="*/ 2106706 h 3316941"/>
              <a:gd name="connsiteX64" fmla="*/ 4885765 w 6067147"/>
              <a:gd name="connsiteY64" fmla="*/ 2091765 h 3316941"/>
              <a:gd name="connsiteX65" fmla="*/ 5229412 w 6067147"/>
              <a:gd name="connsiteY65" fmla="*/ 2032000 h 3316941"/>
              <a:gd name="connsiteX66" fmla="*/ 5498353 w 6067147"/>
              <a:gd name="connsiteY66" fmla="*/ 1972235 h 3316941"/>
              <a:gd name="connsiteX67" fmla="*/ 5573059 w 6067147"/>
              <a:gd name="connsiteY67" fmla="*/ 1927412 h 3316941"/>
              <a:gd name="connsiteX68" fmla="*/ 5722471 w 6067147"/>
              <a:gd name="connsiteY68" fmla="*/ 1822823 h 3316941"/>
              <a:gd name="connsiteX69" fmla="*/ 5782236 w 6067147"/>
              <a:gd name="connsiteY69" fmla="*/ 1807882 h 3316941"/>
              <a:gd name="connsiteX70" fmla="*/ 5871883 w 6067147"/>
              <a:gd name="connsiteY70" fmla="*/ 1748117 h 3316941"/>
              <a:gd name="connsiteX71" fmla="*/ 5946589 w 6067147"/>
              <a:gd name="connsiteY71" fmla="*/ 1703294 h 3316941"/>
              <a:gd name="connsiteX72" fmla="*/ 5976471 w 6067147"/>
              <a:gd name="connsiteY72" fmla="*/ 1658470 h 3316941"/>
              <a:gd name="connsiteX73" fmla="*/ 6021295 w 6067147"/>
              <a:gd name="connsiteY73" fmla="*/ 1613647 h 3316941"/>
              <a:gd name="connsiteX74" fmla="*/ 6036236 w 6067147"/>
              <a:gd name="connsiteY74" fmla="*/ 1568823 h 3316941"/>
              <a:gd name="connsiteX75" fmla="*/ 6066118 w 6067147"/>
              <a:gd name="connsiteY75" fmla="*/ 1509059 h 3316941"/>
              <a:gd name="connsiteX76" fmla="*/ 6051177 w 6067147"/>
              <a:gd name="connsiteY76" fmla="*/ 1270000 h 3316941"/>
              <a:gd name="connsiteX77" fmla="*/ 5991412 w 6067147"/>
              <a:gd name="connsiteY77" fmla="*/ 1120588 h 3316941"/>
              <a:gd name="connsiteX78" fmla="*/ 5901765 w 6067147"/>
              <a:gd name="connsiteY78" fmla="*/ 986117 h 3316941"/>
              <a:gd name="connsiteX79" fmla="*/ 5842000 w 6067147"/>
              <a:gd name="connsiteY79" fmla="*/ 941294 h 3316941"/>
              <a:gd name="connsiteX80" fmla="*/ 5752353 w 6067147"/>
              <a:gd name="connsiteY80" fmla="*/ 851647 h 3316941"/>
              <a:gd name="connsiteX81" fmla="*/ 5662706 w 6067147"/>
              <a:gd name="connsiteY81" fmla="*/ 806823 h 3316941"/>
              <a:gd name="connsiteX82" fmla="*/ 5602942 w 6067147"/>
              <a:gd name="connsiteY82" fmla="*/ 747059 h 3316941"/>
              <a:gd name="connsiteX83" fmla="*/ 5513295 w 6067147"/>
              <a:gd name="connsiteY83" fmla="*/ 702235 h 3316941"/>
              <a:gd name="connsiteX84" fmla="*/ 5438589 w 6067147"/>
              <a:gd name="connsiteY84" fmla="*/ 657412 h 3316941"/>
              <a:gd name="connsiteX85" fmla="*/ 5334000 w 6067147"/>
              <a:gd name="connsiteY85" fmla="*/ 582706 h 3316941"/>
              <a:gd name="connsiteX86" fmla="*/ 5259295 w 6067147"/>
              <a:gd name="connsiteY86" fmla="*/ 537882 h 3316941"/>
              <a:gd name="connsiteX87" fmla="*/ 5199530 w 6067147"/>
              <a:gd name="connsiteY87" fmla="*/ 493059 h 3316941"/>
              <a:gd name="connsiteX88" fmla="*/ 5109883 w 6067147"/>
              <a:gd name="connsiteY88" fmla="*/ 448235 h 3316941"/>
              <a:gd name="connsiteX89" fmla="*/ 4870824 w 6067147"/>
              <a:gd name="connsiteY89" fmla="*/ 313765 h 3316941"/>
              <a:gd name="connsiteX90" fmla="*/ 4781177 w 6067147"/>
              <a:gd name="connsiteY90" fmla="*/ 283882 h 3316941"/>
              <a:gd name="connsiteX91" fmla="*/ 4721412 w 6067147"/>
              <a:gd name="connsiteY91" fmla="*/ 254000 h 3316941"/>
              <a:gd name="connsiteX92" fmla="*/ 4646706 w 6067147"/>
              <a:gd name="connsiteY92" fmla="*/ 224117 h 3316941"/>
              <a:gd name="connsiteX93" fmla="*/ 4601883 w 6067147"/>
              <a:gd name="connsiteY93" fmla="*/ 209176 h 3316941"/>
              <a:gd name="connsiteX94" fmla="*/ 4497295 w 6067147"/>
              <a:gd name="connsiteY94" fmla="*/ 164353 h 3316941"/>
              <a:gd name="connsiteX95" fmla="*/ 4273177 w 6067147"/>
              <a:gd name="connsiteY95" fmla="*/ 134470 h 3316941"/>
              <a:gd name="connsiteX96" fmla="*/ 4034118 w 6067147"/>
              <a:gd name="connsiteY96" fmla="*/ 119529 h 3316941"/>
              <a:gd name="connsiteX97" fmla="*/ 3690471 w 6067147"/>
              <a:gd name="connsiteY97" fmla="*/ 89647 h 3316941"/>
              <a:gd name="connsiteX98" fmla="*/ 3645647 w 6067147"/>
              <a:gd name="connsiteY98" fmla="*/ 74706 h 3316941"/>
              <a:gd name="connsiteX99" fmla="*/ 3526118 w 6067147"/>
              <a:gd name="connsiteY99" fmla="*/ 59765 h 3316941"/>
              <a:gd name="connsiteX100" fmla="*/ 3391647 w 6067147"/>
              <a:gd name="connsiteY100" fmla="*/ 14941 h 3316941"/>
              <a:gd name="connsiteX101" fmla="*/ 3346824 w 6067147"/>
              <a:gd name="connsiteY101" fmla="*/ 0 h 3316941"/>
              <a:gd name="connsiteX102" fmla="*/ 3287059 w 6067147"/>
              <a:gd name="connsiteY102" fmla="*/ 14941 h 3316941"/>
              <a:gd name="connsiteX103" fmla="*/ 3242236 w 6067147"/>
              <a:gd name="connsiteY103" fmla="*/ 29882 h 3316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6067147" h="3316941">
                <a:moveTo>
                  <a:pt x="3302000" y="14941"/>
                </a:moveTo>
                <a:lnTo>
                  <a:pt x="3048000" y="89647"/>
                </a:lnTo>
                <a:cubicBezTo>
                  <a:pt x="2998146" y="104419"/>
                  <a:pt x="2946476" y="114210"/>
                  <a:pt x="2898589" y="134470"/>
                </a:cubicBezTo>
                <a:lnTo>
                  <a:pt x="2510118" y="298823"/>
                </a:lnTo>
                <a:cubicBezTo>
                  <a:pt x="2357653" y="363019"/>
                  <a:pt x="2341984" y="363593"/>
                  <a:pt x="2211295" y="433294"/>
                </a:cubicBezTo>
                <a:cubicBezTo>
                  <a:pt x="2029134" y="530447"/>
                  <a:pt x="2177679" y="450848"/>
                  <a:pt x="2032000" y="552823"/>
                </a:cubicBezTo>
                <a:cubicBezTo>
                  <a:pt x="2008209" y="569477"/>
                  <a:pt x="1981172" y="581117"/>
                  <a:pt x="1957295" y="597647"/>
                </a:cubicBezTo>
                <a:cubicBezTo>
                  <a:pt x="1916347" y="625996"/>
                  <a:pt x="1882311" y="665021"/>
                  <a:pt x="1837765" y="687294"/>
                </a:cubicBezTo>
                <a:cubicBezTo>
                  <a:pt x="1767796" y="722278"/>
                  <a:pt x="1715377" y="747405"/>
                  <a:pt x="1643530" y="791882"/>
                </a:cubicBezTo>
                <a:cubicBezTo>
                  <a:pt x="1582457" y="829689"/>
                  <a:pt x="1520934" y="867314"/>
                  <a:pt x="1464236" y="911412"/>
                </a:cubicBezTo>
                <a:cubicBezTo>
                  <a:pt x="1419412" y="946275"/>
                  <a:pt x="1378048" y="986111"/>
                  <a:pt x="1329765" y="1016000"/>
                </a:cubicBezTo>
                <a:cubicBezTo>
                  <a:pt x="1329734" y="1016019"/>
                  <a:pt x="1143841" y="1108961"/>
                  <a:pt x="1090706" y="1135529"/>
                </a:cubicBezTo>
                <a:cubicBezTo>
                  <a:pt x="1070785" y="1145490"/>
                  <a:pt x="1048180" y="1151308"/>
                  <a:pt x="1030942" y="1165412"/>
                </a:cubicBezTo>
                <a:cubicBezTo>
                  <a:pt x="847356" y="1315618"/>
                  <a:pt x="923202" y="1257423"/>
                  <a:pt x="806824" y="1344706"/>
                </a:cubicBezTo>
                <a:cubicBezTo>
                  <a:pt x="786902" y="1359647"/>
                  <a:pt x="762000" y="1369607"/>
                  <a:pt x="747059" y="1389529"/>
                </a:cubicBezTo>
                <a:cubicBezTo>
                  <a:pt x="688872" y="1467113"/>
                  <a:pt x="724509" y="1438158"/>
                  <a:pt x="642471" y="1479176"/>
                </a:cubicBezTo>
                <a:cubicBezTo>
                  <a:pt x="567765" y="1553882"/>
                  <a:pt x="484352" y="1620795"/>
                  <a:pt x="418353" y="1703294"/>
                </a:cubicBezTo>
                <a:cubicBezTo>
                  <a:pt x="398432" y="1728196"/>
                  <a:pt x="381139" y="1755450"/>
                  <a:pt x="358589" y="1778000"/>
                </a:cubicBezTo>
                <a:cubicBezTo>
                  <a:pt x="336039" y="1800550"/>
                  <a:pt x="306433" y="1815215"/>
                  <a:pt x="283883" y="1837765"/>
                </a:cubicBezTo>
                <a:cubicBezTo>
                  <a:pt x="271185" y="1850462"/>
                  <a:pt x="264437" y="1867976"/>
                  <a:pt x="254000" y="1882588"/>
                </a:cubicBezTo>
                <a:cubicBezTo>
                  <a:pt x="151975" y="2025423"/>
                  <a:pt x="259524" y="1861718"/>
                  <a:pt x="179295" y="2002117"/>
                </a:cubicBezTo>
                <a:cubicBezTo>
                  <a:pt x="155509" y="2043741"/>
                  <a:pt x="118387" y="2085723"/>
                  <a:pt x="89647" y="2121647"/>
                </a:cubicBezTo>
                <a:lnTo>
                  <a:pt x="59765" y="2241176"/>
                </a:lnTo>
                <a:cubicBezTo>
                  <a:pt x="54785" y="2261098"/>
                  <a:pt x="52450" y="2281875"/>
                  <a:pt x="44824" y="2300941"/>
                </a:cubicBezTo>
                <a:lnTo>
                  <a:pt x="14942" y="2375647"/>
                </a:lnTo>
                <a:cubicBezTo>
                  <a:pt x="9961" y="2425451"/>
                  <a:pt x="0" y="2475007"/>
                  <a:pt x="0" y="2525059"/>
                </a:cubicBezTo>
                <a:cubicBezTo>
                  <a:pt x="0" y="2629766"/>
                  <a:pt x="6911" y="2734425"/>
                  <a:pt x="14942" y="2838823"/>
                </a:cubicBezTo>
                <a:cubicBezTo>
                  <a:pt x="16890" y="2864143"/>
                  <a:pt x="23724" y="2888892"/>
                  <a:pt x="29883" y="2913529"/>
                </a:cubicBezTo>
                <a:cubicBezTo>
                  <a:pt x="38716" y="2948860"/>
                  <a:pt x="56379" y="2987572"/>
                  <a:pt x="74706" y="3018117"/>
                </a:cubicBezTo>
                <a:cubicBezTo>
                  <a:pt x="93184" y="3048913"/>
                  <a:pt x="106426" y="3085330"/>
                  <a:pt x="134471" y="3107765"/>
                </a:cubicBezTo>
                <a:lnTo>
                  <a:pt x="209177" y="3167529"/>
                </a:lnTo>
                <a:cubicBezTo>
                  <a:pt x="214157" y="3182470"/>
                  <a:pt x="212981" y="3201216"/>
                  <a:pt x="224118" y="3212353"/>
                </a:cubicBezTo>
                <a:cubicBezTo>
                  <a:pt x="235255" y="3223490"/>
                  <a:pt x="254466" y="3221090"/>
                  <a:pt x="268942" y="3227294"/>
                </a:cubicBezTo>
                <a:cubicBezTo>
                  <a:pt x="318139" y="3248378"/>
                  <a:pt x="325009" y="3261334"/>
                  <a:pt x="373530" y="3272117"/>
                </a:cubicBezTo>
                <a:cubicBezTo>
                  <a:pt x="403103" y="3278689"/>
                  <a:pt x="433604" y="3280487"/>
                  <a:pt x="463177" y="3287059"/>
                </a:cubicBezTo>
                <a:cubicBezTo>
                  <a:pt x="478551" y="3290476"/>
                  <a:pt x="492857" y="3297673"/>
                  <a:pt x="508000" y="3302000"/>
                </a:cubicBezTo>
                <a:cubicBezTo>
                  <a:pt x="527745" y="3307641"/>
                  <a:pt x="547843" y="3311961"/>
                  <a:pt x="567765" y="3316941"/>
                </a:cubicBezTo>
                <a:cubicBezTo>
                  <a:pt x="712196" y="3311961"/>
                  <a:pt x="857173" y="3315489"/>
                  <a:pt x="1001059" y="3302000"/>
                </a:cubicBezTo>
                <a:cubicBezTo>
                  <a:pt x="1025512" y="3299707"/>
                  <a:pt x="1101921" y="3217010"/>
                  <a:pt x="1105647" y="3212353"/>
                </a:cubicBezTo>
                <a:cubicBezTo>
                  <a:pt x="1128082" y="3184309"/>
                  <a:pt x="1145490" y="3152588"/>
                  <a:pt x="1165412" y="3122706"/>
                </a:cubicBezTo>
                <a:cubicBezTo>
                  <a:pt x="1201785" y="3068146"/>
                  <a:pt x="1232460" y="3026151"/>
                  <a:pt x="1255059" y="2958353"/>
                </a:cubicBezTo>
                <a:cubicBezTo>
                  <a:pt x="1260039" y="2943412"/>
                  <a:pt x="1260331" y="2925961"/>
                  <a:pt x="1270000" y="2913529"/>
                </a:cubicBezTo>
                <a:cubicBezTo>
                  <a:pt x="1295945" y="2880171"/>
                  <a:pt x="1334291" y="2857690"/>
                  <a:pt x="1359647" y="2823882"/>
                </a:cubicBezTo>
                <a:cubicBezTo>
                  <a:pt x="1389530" y="2784039"/>
                  <a:pt x="1421669" y="2745793"/>
                  <a:pt x="1449295" y="2704353"/>
                </a:cubicBezTo>
                <a:cubicBezTo>
                  <a:pt x="1459256" y="2689412"/>
                  <a:pt x="1471146" y="2675590"/>
                  <a:pt x="1479177" y="2659529"/>
                </a:cubicBezTo>
                <a:cubicBezTo>
                  <a:pt x="1486220" y="2645442"/>
                  <a:pt x="1486015" y="2628211"/>
                  <a:pt x="1494118" y="2614706"/>
                </a:cubicBezTo>
                <a:cubicBezTo>
                  <a:pt x="1501365" y="2602627"/>
                  <a:pt x="1516186" y="2596544"/>
                  <a:pt x="1524000" y="2584823"/>
                </a:cubicBezTo>
                <a:cubicBezTo>
                  <a:pt x="1536355" y="2566291"/>
                  <a:pt x="1541528" y="2543591"/>
                  <a:pt x="1553883" y="2525059"/>
                </a:cubicBezTo>
                <a:cubicBezTo>
                  <a:pt x="1561697" y="2513338"/>
                  <a:pt x="1575951" y="2506897"/>
                  <a:pt x="1583765" y="2495176"/>
                </a:cubicBezTo>
                <a:cubicBezTo>
                  <a:pt x="1596120" y="2476644"/>
                  <a:pt x="1601842" y="2454299"/>
                  <a:pt x="1613647" y="2435412"/>
                </a:cubicBezTo>
                <a:cubicBezTo>
                  <a:pt x="1669603" y="2345884"/>
                  <a:pt x="1642175" y="2404167"/>
                  <a:pt x="1703295" y="2330823"/>
                </a:cubicBezTo>
                <a:cubicBezTo>
                  <a:pt x="1714791" y="2317028"/>
                  <a:pt x="1721960" y="2300022"/>
                  <a:pt x="1733177" y="2286000"/>
                </a:cubicBezTo>
                <a:cubicBezTo>
                  <a:pt x="1759820" y="2252696"/>
                  <a:pt x="1799990" y="2228083"/>
                  <a:pt x="1837765" y="2211294"/>
                </a:cubicBezTo>
                <a:cubicBezTo>
                  <a:pt x="1856530" y="2202954"/>
                  <a:pt x="1877484" y="2200808"/>
                  <a:pt x="1897530" y="2196353"/>
                </a:cubicBezTo>
                <a:cubicBezTo>
                  <a:pt x="2004406" y="2172603"/>
                  <a:pt x="1994107" y="2179424"/>
                  <a:pt x="2136589" y="2166470"/>
                </a:cubicBezTo>
                <a:cubicBezTo>
                  <a:pt x="2263657" y="2134703"/>
                  <a:pt x="2138570" y="2162721"/>
                  <a:pt x="2360706" y="2136588"/>
                </a:cubicBezTo>
                <a:cubicBezTo>
                  <a:pt x="2390793" y="2133048"/>
                  <a:pt x="2420547" y="2127066"/>
                  <a:pt x="2450353" y="2121647"/>
                </a:cubicBezTo>
                <a:cubicBezTo>
                  <a:pt x="2475339" y="2117104"/>
                  <a:pt x="2499860" y="2109856"/>
                  <a:pt x="2525059" y="2106706"/>
                </a:cubicBezTo>
                <a:cubicBezTo>
                  <a:pt x="2579644" y="2099883"/>
                  <a:pt x="2634628" y="2096745"/>
                  <a:pt x="2689412" y="2091765"/>
                </a:cubicBezTo>
                <a:cubicBezTo>
                  <a:pt x="2709334" y="2086784"/>
                  <a:pt x="2728922" y="2080199"/>
                  <a:pt x="2749177" y="2076823"/>
                </a:cubicBezTo>
                <a:cubicBezTo>
                  <a:pt x="2790245" y="2069978"/>
                  <a:pt x="2967189" y="2050940"/>
                  <a:pt x="3003177" y="2046941"/>
                </a:cubicBezTo>
                <a:cubicBezTo>
                  <a:pt x="3227295" y="2051921"/>
                  <a:pt x="3451646" y="2050498"/>
                  <a:pt x="3675530" y="2061882"/>
                </a:cubicBezTo>
                <a:cubicBezTo>
                  <a:pt x="3745872" y="2065459"/>
                  <a:pt x="3814774" y="2083373"/>
                  <a:pt x="3884706" y="2091765"/>
                </a:cubicBezTo>
                <a:cubicBezTo>
                  <a:pt x="3939324" y="2098319"/>
                  <a:pt x="3994275" y="2101726"/>
                  <a:pt x="4049059" y="2106706"/>
                </a:cubicBezTo>
                <a:cubicBezTo>
                  <a:pt x="4327961" y="2101726"/>
                  <a:pt x="4607060" y="2103378"/>
                  <a:pt x="4885765" y="2091765"/>
                </a:cubicBezTo>
                <a:cubicBezTo>
                  <a:pt x="5147276" y="2080869"/>
                  <a:pt x="5053714" y="2073341"/>
                  <a:pt x="5229412" y="2032000"/>
                </a:cubicBezTo>
                <a:cubicBezTo>
                  <a:pt x="5874400" y="1880237"/>
                  <a:pt x="4961390" y="2106475"/>
                  <a:pt x="5498353" y="1972235"/>
                </a:cubicBezTo>
                <a:cubicBezTo>
                  <a:pt x="5523255" y="1957294"/>
                  <a:pt x="5548896" y="1943521"/>
                  <a:pt x="5573059" y="1927412"/>
                </a:cubicBezTo>
                <a:cubicBezTo>
                  <a:pt x="5623642" y="1893690"/>
                  <a:pt x="5663492" y="1837567"/>
                  <a:pt x="5722471" y="1822823"/>
                </a:cubicBezTo>
                <a:lnTo>
                  <a:pt x="5782236" y="1807882"/>
                </a:lnTo>
                <a:cubicBezTo>
                  <a:pt x="5812118" y="1787960"/>
                  <a:pt x="5841584" y="1767398"/>
                  <a:pt x="5871883" y="1748117"/>
                </a:cubicBezTo>
                <a:cubicBezTo>
                  <a:pt x="5896383" y="1732526"/>
                  <a:pt x="5924540" y="1722193"/>
                  <a:pt x="5946589" y="1703294"/>
                </a:cubicBezTo>
                <a:cubicBezTo>
                  <a:pt x="5960223" y="1691608"/>
                  <a:pt x="5964975" y="1672265"/>
                  <a:pt x="5976471" y="1658470"/>
                </a:cubicBezTo>
                <a:cubicBezTo>
                  <a:pt x="5989998" y="1642237"/>
                  <a:pt x="6006354" y="1628588"/>
                  <a:pt x="6021295" y="1613647"/>
                </a:cubicBezTo>
                <a:cubicBezTo>
                  <a:pt x="6026275" y="1598706"/>
                  <a:pt x="6030032" y="1583299"/>
                  <a:pt x="6036236" y="1568823"/>
                </a:cubicBezTo>
                <a:cubicBezTo>
                  <a:pt x="6045010" y="1548351"/>
                  <a:pt x="6065006" y="1531304"/>
                  <a:pt x="6066118" y="1509059"/>
                </a:cubicBezTo>
                <a:cubicBezTo>
                  <a:pt x="6070105" y="1429317"/>
                  <a:pt x="6061965" y="1349110"/>
                  <a:pt x="6051177" y="1270000"/>
                </a:cubicBezTo>
                <a:cubicBezTo>
                  <a:pt x="6046367" y="1234727"/>
                  <a:pt x="6012673" y="1155136"/>
                  <a:pt x="5991412" y="1120588"/>
                </a:cubicBezTo>
                <a:cubicBezTo>
                  <a:pt x="5963178" y="1074708"/>
                  <a:pt x="5944862" y="1018439"/>
                  <a:pt x="5901765" y="986117"/>
                </a:cubicBezTo>
                <a:cubicBezTo>
                  <a:pt x="5881843" y="971176"/>
                  <a:pt x="5860510" y="957952"/>
                  <a:pt x="5842000" y="941294"/>
                </a:cubicBezTo>
                <a:cubicBezTo>
                  <a:pt x="5810588" y="913024"/>
                  <a:pt x="5790151" y="870546"/>
                  <a:pt x="5752353" y="851647"/>
                </a:cubicBezTo>
                <a:cubicBezTo>
                  <a:pt x="5722471" y="836706"/>
                  <a:pt x="5690076" y="825982"/>
                  <a:pt x="5662706" y="806823"/>
                </a:cubicBezTo>
                <a:cubicBezTo>
                  <a:pt x="5639626" y="790667"/>
                  <a:pt x="5626022" y="763215"/>
                  <a:pt x="5602942" y="747059"/>
                </a:cubicBezTo>
                <a:cubicBezTo>
                  <a:pt x="5575572" y="727900"/>
                  <a:pt x="5542625" y="718233"/>
                  <a:pt x="5513295" y="702235"/>
                </a:cubicBezTo>
                <a:cubicBezTo>
                  <a:pt x="5487801" y="688329"/>
                  <a:pt x="5462752" y="673521"/>
                  <a:pt x="5438589" y="657412"/>
                </a:cubicBezTo>
                <a:cubicBezTo>
                  <a:pt x="5402941" y="633647"/>
                  <a:pt x="5369648" y="606471"/>
                  <a:pt x="5334000" y="582706"/>
                </a:cubicBezTo>
                <a:cubicBezTo>
                  <a:pt x="5309837" y="566597"/>
                  <a:pt x="5283458" y="553991"/>
                  <a:pt x="5259295" y="537882"/>
                </a:cubicBezTo>
                <a:cubicBezTo>
                  <a:pt x="5238575" y="524069"/>
                  <a:pt x="5220883" y="505871"/>
                  <a:pt x="5199530" y="493059"/>
                </a:cubicBezTo>
                <a:cubicBezTo>
                  <a:pt x="5170882" y="475870"/>
                  <a:pt x="5139002" y="464614"/>
                  <a:pt x="5109883" y="448235"/>
                </a:cubicBezTo>
                <a:cubicBezTo>
                  <a:pt x="5026690" y="401439"/>
                  <a:pt x="4957850" y="350026"/>
                  <a:pt x="4870824" y="313765"/>
                </a:cubicBezTo>
                <a:cubicBezTo>
                  <a:pt x="4841748" y="301650"/>
                  <a:pt x="4810423" y="295580"/>
                  <a:pt x="4781177" y="283882"/>
                </a:cubicBezTo>
                <a:cubicBezTo>
                  <a:pt x="4760497" y="275610"/>
                  <a:pt x="4741765" y="263046"/>
                  <a:pt x="4721412" y="254000"/>
                </a:cubicBezTo>
                <a:cubicBezTo>
                  <a:pt x="4696903" y="243107"/>
                  <a:pt x="4671819" y="233534"/>
                  <a:pt x="4646706" y="224117"/>
                </a:cubicBezTo>
                <a:cubicBezTo>
                  <a:pt x="4631960" y="218587"/>
                  <a:pt x="4616359" y="215380"/>
                  <a:pt x="4601883" y="209176"/>
                </a:cubicBezTo>
                <a:cubicBezTo>
                  <a:pt x="4522201" y="175027"/>
                  <a:pt x="4567371" y="184375"/>
                  <a:pt x="4497295" y="164353"/>
                </a:cubicBezTo>
                <a:cubicBezTo>
                  <a:pt x="4408743" y="139053"/>
                  <a:pt x="4392131" y="143282"/>
                  <a:pt x="4273177" y="134470"/>
                </a:cubicBezTo>
                <a:cubicBezTo>
                  <a:pt x="4193553" y="128572"/>
                  <a:pt x="4113804" y="124509"/>
                  <a:pt x="4034118" y="119529"/>
                </a:cubicBezTo>
                <a:cubicBezTo>
                  <a:pt x="3798103" y="80194"/>
                  <a:pt x="4150273" y="135627"/>
                  <a:pt x="3690471" y="89647"/>
                </a:cubicBezTo>
                <a:cubicBezTo>
                  <a:pt x="3674800" y="88080"/>
                  <a:pt x="3661142" y="77523"/>
                  <a:pt x="3645647" y="74706"/>
                </a:cubicBezTo>
                <a:cubicBezTo>
                  <a:pt x="3606142" y="67523"/>
                  <a:pt x="3565961" y="64745"/>
                  <a:pt x="3526118" y="59765"/>
                </a:cubicBezTo>
                <a:lnTo>
                  <a:pt x="3391647" y="14941"/>
                </a:lnTo>
                <a:lnTo>
                  <a:pt x="3346824" y="0"/>
                </a:lnTo>
                <a:cubicBezTo>
                  <a:pt x="3326902" y="4980"/>
                  <a:pt x="3306804" y="9300"/>
                  <a:pt x="3287059" y="14941"/>
                </a:cubicBezTo>
                <a:cubicBezTo>
                  <a:pt x="3271916" y="19268"/>
                  <a:pt x="3242236" y="29882"/>
                  <a:pt x="3242236" y="29882"/>
                </a:cubicBezTo>
              </a:path>
            </a:pathLst>
          </a:custGeom>
          <a:solidFill>
            <a:srgbClr val="FF6600">
              <a:alpha val="41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solidFill>
                <a:schemeClr val="lt1"/>
              </a:solidFill>
            </a:endParaRPr>
          </a:p>
        </p:txBody>
      </p:sp>
    </p:spTree>
    <p:extLst>
      <p:ext uri="{BB962C8B-B14F-4D97-AF65-F5344CB8AC3E}">
        <p14:creationId xmlns:p14="http://schemas.microsoft.com/office/powerpoint/2010/main" val="1140797725"/>
      </p:ext>
    </p:extLst>
  </p:cSld>
  <p:clrMapOvr>
    <a:masterClrMapping/>
  </p:clrMapOvr>
  <p:transition xmlns:p14="http://schemas.microsoft.com/office/powerpoint/2010/main" spd="med"/>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11929" y="152636"/>
            <a:ext cx="8953500" cy="6477000"/>
          </a:xfrm>
          <a:prstGeom prst="rect">
            <a:avLst/>
          </a:prstGeom>
          <a:noFill/>
          <a:ln>
            <a:noFill/>
          </a:ln>
        </p:spPr>
      </p:pic>
      <p:pic>
        <p:nvPicPr>
          <p:cNvPr id="4" name="图片 3"/>
          <p:cNvPicPr>
            <a:picLocks noChangeAspect="1"/>
          </p:cNvPicPr>
          <p:nvPr/>
        </p:nvPicPr>
        <p:blipFill>
          <a:blip r:embed="rId3"/>
          <a:stretch>
            <a:fillRect/>
          </a:stretch>
        </p:blipFill>
        <p:spPr>
          <a:xfrm>
            <a:off x="251520" y="296652"/>
            <a:ext cx="3266616" cy="326662"/>
          </a:xfrm>
          <a:prstGeom prst="rect">
            <a:avLst/>
          </a:prstGeom>
        </p:spPr>
      </p:pic>
      <p:pic>
        <p:nvPicPr>
          <p:cNvPr id="6" name="图片 5"/>
          <p:cNvPicPr>
            <a:picLocks noChangeAspect="1"/>
          </p:cNvPicPr>
          <p:nvPr/>
        </p:nvPicPr>
        <p:blipFill>
          <a:blip r:embed="rId4"/>
          <a:stretch>
            <a:fillRect/>
          </a:stretch>
        </p:blipFill>
        <p:spPr>
          <a:xfrm>
            <a:off x="3743908" y="260648"/>
            <a:ext cx="3094980" cy="373389"/>
          </a:xfrm>
          <a:prstGeom prst="rect">
            <a:avLst/>
          </a:prstGeom>
        </p:spPr>
      </p:pic>
      <p:sp>
        <p:nvSpPr>
          <p:cNvPr id="8" name="文本框 7"/>
          <p:cNvSpPr txBox="1"/>
          <p:nvPr/>
        </p:nvSpPr>
        <p:spPr>
          <a:xfrm>
            <a:off x="359532" y="1088740"/>
            <a:ext cx="1692188" cy="646331"/>
          </a:xfrm>
          <a:prstGeom prst="rect">
            <a:avLst/>
          </a:prstGeom>
          <a:noFill/>
        </p:spPr>
        <p:txBody>
          <a:bodyPr wrap="square" rtlCol="0">
            <a:spAutoFit/>
          </a:bodyPr>
          <a:lstStyle/>
          <a:p>
            <a:r>
              <a:rPr kumimoji="1" lang="en-US" altLang="zh-CN" dirty="0" smtClean="0"/>
              <a:t>L</a:t>
            </a:r>
            <a:r>
              <a:rPr kumimoji="1" lang="zh-CN" altLang="en-US" dirty="0" smtClean="0"/>
              <a:t>已经在</a:t>
            </a:r>
            <a:r>
              <a:rPr kumimoji="1" lang="en-US" altLang="zh-CN" dirty="0" smtClean="0"/>
              <a:t>Open</a:t>
            </a:r>
            <a:r>
              <a:rPr kumimoji="1" lang="zh-CN" altLang="en-US" dirty="0" smtClean="0"/>
              <a:t>表中了！</a:t>
            </a:r>
            <a:endParaRPr kumimoji="1" lang="zh-CN" altLang="en-US" dirty="0"/>
          </a:p>
        </p:txBody>
      </p:sp>
      <p:sp>
        <p:nvSpPr>
          <p:cNvPr id="11" name="任意形状 10"/>
          <p:cNvSpPr/>
          <p:nvPr/>
        </p:nvSpPr>
        <p:spPr>
          <a:xfrm>
            <a:off x="1284941" y="791882"/>
            <a:ext cx="6006353" cy="3391647"/>
          </a:xfrm>
          <a:custGeom>
            <a:avLst/>
            <a:gdLst>
              <a:gd name="connsiteX0" fmla="*/ 3585883 w 6006353"/>
              <a:gd name="connsiteY0" fmla="*/ 0 h 3391647"/>
              <a:gd name="connsiteX1" fmla="*/ 3421530 w 6006353"/>
              <a:gd name="connsiteY1" fmla="*/ 44824 h 3391647"/>
              <a:gd name="connsiteX2" fmla="*/ 3302000 w 6006353"/>
              <a:gd name="connsiteY2" fmla="*/ 59765 h 3391647"/>
              <a:gd name="connsiteX3" fmla="*/ 3197412 w 6006353"/>
              <a:gd name="connsiteY3" fmla="*/ 89647 h 3391647"/>
              <a:gd name="connsiteX4" fmla="*/ 3077883 w 6006353"/>
              <a:gd name="connsiteY4" fmla="*/ 119530 h 3391647"/>
              <a:gd name="connsiteX5" fmla="*/ 3018118 w 6006353"/>
              <a:gd name="connsiteY5" fmla="*/ 149412 h 3391647"/>
              <a:gd name="connsiteX6" fmla="*/ 2883647 w 6006353"/>
              <a:gd name="connsiteY6" fmla="*/ 194236 h 3391647"/>
              <a:gd name="connsiteX7" fmla="*/ 2823883 w 6006353"/>
              <a:gd name="connsiteY7" fmla="*/ 224118 h 3391647"/>
              <a:gd name="connsiteX8" fmla="*/ 2749177 w 6006353"/>
              <a:gd name="connsiteY8" fmla="*/ 254000 h 3391647"/>
              <a:gd name="connsiteX9" fmla="*/ 2704353 w 6006353"/>
              <a:gd name="connsiteY9" fmla="*/ 283883 h 3391647"/>
              <a:gd name="connsiteX10" fmla="*/ 2659530 w 6006353"/>
              <a:gd name="connsiteY10" fmla="*/ 298824 h 3391647"/>
              <a:gd name="connsiteX11" fmla="*/ 2480235 w 6006353"/>
              <a:gd name="connsiteY11" fmla="*/ 388471 h 3391647"/>
              <a:gd name="connsiteX12" fmla="*/ 2420471 w 6006353"/>
              <a:gd name="connsiteY12" fmla="*/ 418353 h 3391647"/>
              <a:gd name="connsiteX13" fmla="*/ 2375647 w 6006353"/>
              <a:gd name="connsiteY13" fmla="*/ 433294 h 3391647"/>
              <a:gd name="connsiteX14" fmla="*/ 2226235 w 6006353"/>
              <a:gd name="connsiteY14" fmla="*/ 493059 h 3391647"/>
              <a:gd name="connsiteX15" fmla="*/ 2166471 w 6006353"/>
              <a:gd name="connsiteY15" fmla="*/ 522942 h 3391647"/>
              <a:gd name="connsiteX16" fmla="*/ 2002118 w 6006353"/>
              <a:gd name="connsiteY16" fmla="*/ 567765 h 3391647"/>
              <a:gd name="connsiteX17" fmla="*/ 1927412 w 6006353"/>
              <a:gd name="connsiteY17" fmla="*/ 612589 h 3391647"/>
              <a:gd name="connsiteX18" fmla="*/ 1792941 w 6006353"/>
              <a:gd name="connsiteY18" fmla="*/ 687294 h 3391647"/>
              <a:gd name="connsiteX19" fmla="*/ 1628588 w 6006353"/>
              <a:gd name="connsiteY19" fmla="*/ 851647 h 3391647"/>
              <a:gd name="connsiteX20" fmla="*/ 1553883 w 6006353"/>
              <a:gd name="connsiteY20" fmla="*/ 926353 h 3391647"/>
              <a:gd name="connsiteX21" fmla="*/ 1434353 w 6006353"/>
              <a:gd name="connsiteY21" fmla="*/ 1016000 h 3391647"/>
              <a:gd name="connsiteX22" fmla="*/ 1389530 w 6006353"/>
              <a:gd name="connsiteY22" fmla="*/ 1060824 h 3391647"/>
              <a:gd name="connsiteX23" fmla="*/ 1284941 w 6006353"/>
              <a:gd name="connsiteY23" fmla="*/ 1120589 h 3391647"/>
              <a:gd name="connsiteX24" fmla="*/ 1225177 w 6006353"/>
              <a:gd name="connsiteY24" fmla="*/ 1165412 h 3391647"/>
              <a:gd name="connsiteX25" fmla="*/ 1195294 w 6006353"/>
              <a:gd name="connsiteY25" fmla="*/ 1195294 h 3391647"/>
              <a:gd name="connsiteX26" fmla="*/ 1150471 w 6006353"/>
              <a:gd name="connsiteY26" fmla="*/ 1225177 h 3391647"/>
              <a:gd name="connsiteX27" fmla="*/ 1016000 w 6006353"/>
              <a:gd name="connsiteY27" fmla="*/ 1359647 h 3391647"/>
              <a:gd name="connsiteX28" fmla="*/ 956235 w 6006353"/>
              <a:gd name="connsiteY28" fmla="*/ 1389530 h 3391647"/>
              <a:gd name="connsiteX29" fmla="*/ 881530 w 6006353"/>
              <a:gd name="connsiteY29" fmla="*/ 1449294 h 3391647"/>
              <a:gd name="connsiteX30" fmla="*/ 806824 w 6006353"/>
              <a:gd name="connsiteY30" fmla="*/ 1494118 h 3391647"/>
              <a:gd name="connsiteX31" fmla="*/ 776941 w 6006353"/>
              <a:gd name="connsiteY31" fmla="*/ 1524000 h 3391647"/>
              <a:gd name="connsiteX32" fmla="*/ 717177 w 6006353"/>
              <a:gd name="connsiteY32" fmla="*/ 1568824 h 3391647"/>
              <a:gd name="connsiteX33" fmla="*/ 642471 w 6006353"/>
              <a:gd name="connsiteY33" fmla="*/ 1658471 h 3391647"/>
              <a:gd name="connsiteX34" fmla="*/ 567765 w 6006353"/>
              <a:gd name="connsiteY34" fmla="*/ 1733177 h 3391647"/>
              <a:gd name="connsiteX35" fmla="*/ 493059 w 6006353"/>
              <a:gd name="connsiteY35" fmla="*/ 1807883 h 3391647"/>
              <a:gd name="connsiteX36" fmla="*/ 373530 w 6006353"/>
              <a:gd name="connsiteY36" fmla="*/ 1957294 h 3391647"/>
              <a:gd name="connsiteX37" fmla="*/ 328706 w 6006353"/>
              <a:gd name="connsiteY37" fmla="*/ 2017059 h 3391647"/>
              <a:gd name="connsiteX38" fmla="*/ 298824 w 6006353"/>
              <a:gd name="connsiteY38" fmla="*/ 2076824 h 3391647"/>
              <a:gd name="connsiteX39" fmla="*/ 224118 w 6006353"/>
              <a:gd name="connsiteY39" fmla="*/ 2151530 h 3391647"/>
              <a:gd name="connsiteX40" fmla="*/ 149412 w 6006353"/>
              <a:gd name="connsiteY40" fmla="*/ 2315883 h 3391647"/>
              <a:gd name="connsiteX41" fmla="*/ 104588 w 6006353"/>
              <a:gd name="connsiteY41" fmla="*/ 2390589 h 3391647"/>
              <a:gd name="connsiteX42" fmla="*/ 44824 w 6006353"/>
              <a:gd name="connsiteY42" fmla="*/ 2644589 h 3391647"/>
              <a:gd name="connsiteX43" fmla="*/ 14941 w 6006353"/>
              <a:gd name="connsiteY43" fmla="*/ 2779059 h 3391647"/>
              <a:gd name="connsiteX44" fmla="*/ 0 w 6006353"/>
              <a:gd name="connsiteY44" fmla="*/ 2913530 h 3391647"/>
              <a:gd name="connsiteX45" fmla="*/ 44824 w 6006353"/>
              <a:gd name="connsiteY45" fmla="*/ 3107765 h 3391647"/>
              <a:gd name="connsiteX46" fmla="*/ 74706 w 6006353"/>
              <a:gd name="connsiteY46" fmla="*/ 3152589 h 3391647"/>
              <a:gd name="connsiteX47" fmla="*/ 104588 w 6006353"/>
              <a:gd name="connsiteY47" fmla="*/ 3212353 h 3391647"/>
              <a:gd name="connsiteX48" fmla="*/ 179294 w 6006353"/>
              <a:gd name="connsiteY48" fmla="*/ 3272118 h 3391647"/>
              <a:gd name="connsiteX49" fmla="*/ 254000 w 6006353"/>
              <a:gd name="connsiteY49" fmla="*/ 3331883 h 3391647"/>
              <a:gd name="connsiteX50" fmla="*/ 373530 w 6006353"/>
              <a:gd name="connsiteY50" fmla="*/ 3361765 h 3391647"/>
              <a:gd name="connsiteX51" fmla="*/ 508000 w 6006353"/>
              <a:gd name="connsiteY51" fmla="*/ 3391647 h 3391647"/>
              <a:gd name="connsiteX52" fmla="*/ 911412 w 6006353"/>
              <a:gd name="connsiteY52" fmla="*/ 3376706 h 3391647"/>
              <a:gd name="connsiteX53" fmla="*/ 1105647 w 6006353"/>
              <a:gd name="connsiteY53" fmla="*/ 3361765 h 3391647"/>
              <a:gd name="connsiteX54" fmla="*/ 1419412 w 6006353"/>
              <a:gd name="connsiteY54" fmla="*/ 3346824 h 3391647"/>
              <a:gd name="connsiteX55" fmla="*/ 1538941 w 6006353"/>
              <a:gd name="connsiteY55" fmla="*/ 3331883 h 3391647"/>
              <a:gd name="connsiteX56" fmla="*/ 1628588 w 6006353"/>
              <a:gd name="connsiteY56" fmla="*/ 3316942 h 3391647"/>
              <a:gd name="connsiteX57" fmla="*/ 1733177 w 6006353"/>
              <a:gd name="connsiteY57" fmla="*/ 3302000 h 3391647"/>
              <a:gd name="connsiteX58" fmla="*/ 1778000 w 6006353"/>
              <a:gd name="connsiteY58" fmla="*/ 3287059 h 3391647"/>
              <a:gd name="connsiteX59" fmla="*/ 1822824 w 6006353"/>
              <a:gd name="connsiteY59" fmla="*/ 3257177 h 3391647"/>
              <a:gd name="connsiteX60" fmla="*/ 1927412 w 6006353"/>
              <a:gd name="connsiteY60" fmla="*/ 3227294 h 3391647"/>
              <a:gd name="connsiteX61" fmla="*/ 2061883 w 6006353"/>
              <a:gd name="connsiteY61" fmla="*/ 3152589 h 3391647"/>
              <a:gd name="connsiteX62" fmla="*/ 2181412 w 6006353"/>
              <a:gd name="connsiteY62" fmla="*/ 3048000 h 3391647"/>
              <a:gd name="connsiteX63" fmla="*/ 2330824 w 6006353"/>
              <a:gd name="connsiteY63" fmla="*/ 2913530 h 3391647"/>
              <a:gd name="connsiteX64" fmla="*/ 2375647 w 6006353"/>
              <a:gd name="connsiteY64" fmla="*/ 2868706 h 3391647"/>
              <a:gd name="connsiteX65" fmla="*/ 2480235 w 6006353"/>
              <a:gd name="connsiteY65" fmla="*/ 2734236 h 3391647"/>
              <a:gd name="connsiteX66" fmla="*/ 2495177 w 6006353"/>
              <a:gd name="connsiteY66" fmla="*/ 2674471 h 3391647"/>
              <a:gd name="connsiteX67" fmla="*/ 2569883 w 6006353"/>
              <a:gd name="connsiteY67" fmla="*/ 2599765 h 3391647"/>
              <a:gd name="connsiteX68" fmla="*/ 2689412 w 6006353"/>
              <a:gd name="connsiteY68" fmla="*/ 2480236 h 3391647"/>
              <a:gd name="connsiteX69" fmla="*/ 2719294 w 6006353"/>
              <a:gd name="connsiteY69" fmla="*/ 2450353 h 3391647"/>
              <a:gd name="connsiteX70" fmla="*/ 2764118 w 6006353"/>
              <a:gd name="connsiteY70" fmla="*/ 2435412 h 3391647"/>
              <a:gd name="connsiteX71" fmla="*/ 2823883 w 6006353"/>
              <a:gd name="connsiteY71" fmla="*/ 2390589 h 3391647"/>
              <a:gd name="connsiteX72" fmla="*/ 2868706 w 6006353"/>
              <a:gd name="connsiteY72" fmla="*/ 2375647 h 3391647"/>
              <a:gd name="connsiteX73" fmla="*/ 2988235 w 6006353"/>
              <a:gd name="connsiteY73" fmla="*/ 2330824 h 3391647"/>
              <a:gd name="connsiteX74" fmla="*/ 3107765 w 6006353"/>
              <a:gd name="connsiteY74" fmla="*/ 2300942 h 3391647"/>
              <a:gd name="connsiteX75" fmla="*/ 3316941 w 6006353"/>
              <a:gd name="connsiteY75" fmla="*/ 2256118 h 3391647"/>
              <a:gd name="connsiteX76" fmla="*/ 3600824 w 6006353"/>
              <a:gd name="connsiteY76" fmla="*/ 2211294 h 3391647"/>
              <a:gd name="connsiteX77" fmla="*/ 3705412 w 6006353"/>
              <a:gd name="connsiteY77" fmla="*/ 2181412 h 3391647"/>
              <a:gd name="connsiteX78" fmla="*/ 4138706 w 6006353"/>
              <a:gd name="connsiteY78" fmla="*/ 2211294 h 3391647"/>
              <a:gd name="connsiteX79" fmla="*/ 4497294 w 6006353"/>
              <a:gd name="connsiteY79" fmla="*/ 2226236 h 3391647"/>
              <a:gd name="connsiteX80" fmla="*/ 4945530 w 6006353"/>
              <a:gd name="connsiteY80" fmla="*/ 2196353 h 3391647"/>
              <a:gd name="connsiteX81" fmla="*/ 5050118 w 6006353"/>
              <a:gd name="connsiteY81" fmla="*/ 2151530 h 3391647"/>
              <a:gd name="connsiteX82" fmla="*/ 5199530 w 6006353"/>
              <a:gd name="connsiteY82" fmla="*/ 2136589 h 3391647"/>
              <a:gd name="connsiteX83" fmla="*/ 5274235 w 6006353"/>
              <a:gd name="connsiteY83" fmla="*/ 2121647 h 3391647"/>
              <a:gd name="connsiteX84" fmla="*/ 5319059 w 6006353"/>
              <a:gd name="connsiteY84" fmla="*/ 2091765 h 3391647"/>
              <a:gd name="connsiteX85" fmla="*/ 5393765 w 6006353"/>
              <a:gd name="connsiteY85" fmla="*/ 2076824 h 3391647"/>
              <a:gd name="connsiteX86" fmla="*/ 5438588 w 6006353"/>
              <a:gd name="connsiteY86" fmla="*/ 2046942 h 3391647"/>
              <a:gd name="connsiteX87" fmla="*/ 5498353 w 6006353"/>
              <a:gd name="connsiteY87" fmla="*/ 2017059 h 3391647"/>
              <a:gd name="connsiteX88" fmla="*/ 5602941 w 6006353"/>
              <a:gd name="connsiteY88" fmla="*/ 1957294 h 3391647"/>
              <a:gd name="connsiteX89" fmla="*/ 5632824 w 6006353"/>
              <a:gd name="connsiteY89" fmla="*/ 1927412 h 3391647"/>
              <a:gd name="connsiteX90" fmla="*/ 5692588 w 6006353"/>
              <a:gd name="connsiteY90" fmla="*/ 1897530 h 3391647"/>
              <a:gd name="connsiteX91" fmla="*/ 5767294 w 6006353"/>
              <a:gd name="connsiteY91" fmla="*/ 1867647 h 3391647"/>
              <a:gd name="connsiteX92" fmla="*/ 5827059 w 6006353"/>
              <a:gd name="connsiteY92" fmla="*/ 1852706 h 3391647"/>
              <a:gd name="connsiteX93" fmla="*/ 5871883 w 6006353"/>
              <a:gd name="connsiteY93" fmla="*/ 1837765 h 3391647"/>
              <a:gd name="connsiteX94" fmla="*/ 5931647 w 6006353"/>
              <a:gd name="connsiteY94" fmla="*/ 1763059 h 3391647"/>
              <a:gd name="connsiteX95" fmla="*/ 5976471 w 6006353"/>
              <a:gd name="connsiteY95" fmla="*/ 1733177 h 3391647"/>
              <a:gd name="connsiteX96" fmla="*/ 5991412 w 6006353"/>
              <a:gd name="connsiteY96" fmla="*/ 1673412 h 3391647"/>
              <a:gd name="connsiteX97" fmla="*/ 6006353 w 6006353"/>
              <a:gd name="connsiteY97" fmla="*/ 1628589 h 3391647"/>
              <a:gd name="connsiteX98" fmla="*/ 5991412 w 6006353"/>
              <a:gd name="connsiteY98" fmla="*/ 1359647 h 3391647"/>
              <a:gd name="connsiteX99" fmla="*/ 5916706 w 6006353"/>
              <a:gd name="connsiteY99" fmla="*/ 1225177 h 3391647"/>
              <a:gd name="connsiteX100" fmla="*/ 5886824 w 6006353"/>
              <a:gd name="connsiteY100" fmla="*/ 1180353 h 3391647"/>
              <a:gd name="connsiteX101" fmla="*/ 5871883 w 6006353"/>
              <a:gd name="connsiteY101" fmla="*/ 1135530 h 3391647"/>
              <a:gd name="connsiteX102" fmla="*/ 5827059 w 6006353"/>
              <a:gd name="connsiteY102" fmla="*/ 1090706 h 3391647"/>
              <a:gd name="connsiteX103" fmla="*/ 5752353 w 6006353"/>
              <a:gd name="connsiteY103" fmla="*/ 1001059 h 3391647"/>
              <a:gd name="connsiteX104" fmla="*/ 5707530 w 6006353"/>
              <a:gd name="connsiteY104" fmla="*/ 971177 h 3391647"/>
              <a:gd name="connsiteX105" fmla="*/ 5602941 w 6006353"/>
              <a:gd name="connsiteY105" fmla="*/ 881530 h 3391647"/>
              <a:gd name="connsiteX106" fmla="*/ 5363883 w 6006353"/>
              <a:gd name="connsiteY106" fmla="*/ 642471 h 3391647"/>
              <a:gd name="connsiteX107" fmla="*/ 5289177 w 6006353"/>
              <a:gd name="connsiteY107" fmla="*/ 567765 h 3391647"/>
              <a:gd name="connsiteX108" fmla="*/ 5214471 w 6006353"/>
              <a:gd name="connsiteY108" fmla="*/ 508000 h 3391647"/>
              <a:gd name="connsiteX109" fmla="*/ 5169647 w 6006353"/>
              <a:gd name="connsiteY109" fmla="*/ 493059 h 3391647"/>
              <a:gd name="connsiteX110" fmla="*/ 5005294 w 6006353"/>
              <a:gd name="connsiteY110" fmla="*/ 403412 h 3391647"/>
              <a:gd name="connsiteX111" fmla="*/ 4855883 w 6006353"/>
              <a:gd name="connsiteY111" fmla="*/ 313765 h 3391647"/>
              <a:gd name="connsiteX112" fmla="*/ 4811059 w 6006353"/>
              <a:gd name="connsiteY112" fmla="*/ 283883 h 3391647"/>
              <a:gd name="connsiteX113" fmla="*/ 4691530 w 6006353"/>
              <a:gd name="connsiteY113" fmla="*/ 224118 h 3391647"/>
              <a:gd name="connsiteX114" fmla="*/ 4646706 w 6006353"/>
              <a:gd name="connsiteY114" fmla="*/ 194236 h 3391647"/>
              <a:gd name="connsiteX115" fmla="*/ 4586941 w 6006353"/>
              <a:gd name="connsiteY115" fmla="*/ 164353 h 3391647"/>
              <a:gd name="connsiteX116" fmla="*/ 4422588 w 6006353"/>
              <a:gd name="connsiteY116" fmla="*/ 74706 h 3391647"/>
              <a:gd name="connsiteX117" fmla="*/ 4347883 w 6006353"/>
              <a:gd name="connsiteY117" fmla="*/ 59765 h 3391647"/>
              <a:gd name="connsiteX118" fmla="*/ 4243294 w 6006353"/>
              <a:gd name="connsiteY118" fmla="*/ 29883 h 3391647"/>
              <a:gd name="connsiteX119" fmla="*/ 3496235 w 6006353"/>
              <a:gd name="connsiteY119" fmla="*/ 14942 h 3391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Lst>
            <a:rect l="l" t="t" r="r" b="b"/>
            <a:pathLst>
              <a:path w="6006353" h="3391647">
                <a:moveTo>
                  <a:pt x="3585883" y="0"/>
                </a:moveTo>
                <a:cubicBezTo>
                  <a:pt x="3578892" y="1997"/>
                  <a:pt x="3450014" y="40077"/>
                  <a:pt x="3421530" y="44824"/>
                </a:cubicBezTo>
                <a:cubicBezTo>
                  <a:pt x="3381923" y="51425"/>
                  <a:pt x="3341843" y="54785"/>
                  <a:pt x="3302000" y="59765"/>
                </a:cubicBezTo>
                <a:cubicBezTo>
                  <a:pt x="3194516" y="95593"/>
                  <a:pt x="3328757" y="52119"/>
                  <a:pt x="3197412" y="89647"/>
                </a:cubicBezTo>
                <a:cubicBezTo>
                  <a:pt x="3090203" y="120279"/>
                  <a:pt x="3229776" y="89151"/>
                  <a:pt x="3077883" y="119530"/>
                </a:cubicBezTo>
                <a:cubicBezTo>
                  <a:pt x="3057961" y="129491"/>
                  <a:pt x="3038906" y="141416"/>
                  <a:pt x="3018118" y="149412"/>
                </a:cubicBezTo>
                <a:cubicBezTo>
                  <a:pt x="2974019" y="166373"/>
                  <a:pt x="2925907" y="173106"/>
                  <a:pt x="2883647" y="194236"/>
                </a:cubicBezTo>
                <a:cubicBezTo>
                  <a:pt x="2863726" y="204197"/>
                  <a:pt x="2844236" y="215072"/>
                  <a:pt x="2823883" y="224118"/>
                </a:cubicBezTo>
                <a:cubicBezTo>
                  <a:pt x="2799374" y="235011"/>
                  <a:pt x="2773166" y="242006"/>
                  <a:pt x="2749177" y="254000"/>
                </a:cubicBezTo>
                <a:cubicBezTo>
                  <a:pt x="2733115" y="262031"/>
                  <a:pt x="2720414" y="275852"/>
                  <a:pt x="2704353" y="283883"/>
                </a:cubicBezTo>
                <a:cubicBezTo>
                  <a:pt x="2690267" y="290926"/>
                  <a:pt x="2673802" y="292164"/>
                  <a:pt x="2659530" y="298824"/>
                </a:cubicBezTo>
                <a:cubicBezTo>
                  <a:pt x="2598980" y="327081"/>
                  <a:pt x="2540000" y="358589"/>
                  <a:pt x="2480235" y="388471"/>
                </a:cubicBezTo>
                <a:cubicBezTo>
                  <a:pt x="2460314" y="398432"/>
                  <a:pt x="2441601" y="411310"/>
                  <a:pt x="2420471" y="418353"/>
                </a:cubicBezTo>
                <a:cubicBezTo>
                  <a:pt x="2405530" y="423333"/>
                  <a:pt x="2389734" y="426251"/>
                  <a:pt x="2375647" y="433294"/>
                </a:cubicBezTo>
                <a:cubicBezTo>
                  <a:pt x="2247003" y="497616"/>
                  <a:pt x="2357542" y="466798"/>
                  <a:pt x="2226235" y="493059"/>
                </a:cubicBezTo>
                <a:cubicBezTo>
                  <a:pt x="2206314" y="503020"/>
                  <a:pt x="2187403" y="515330"/>
                  <a:pt x="2166471" y="522942"/>
                </a:cubicBezTo>
                <a:cubicBezTo>
                  <a:pt x="2127396" y="537151"/>
                  <a:pt x="2048772" y="556102"/>
                  <a:pt x="2002118" y="567765"/>
                </a:cubicBezTo>
                <a:cubicBezTo>
                  <a:pt x="1977216" y="582706"/>
                  <a:pt x="1953387" y="599602"/>
                  <a:pt x="1927412" y="612589"/>
                </a:cubicBezTo>
                <a:cubicBezTo>
                  <a:pt x="1852259" y="650165"/>
                  <a:pt x="1887159" y="593075"/>
                  <a:pt x="1792941" y="687294"/>
                </a:cubicBezTo>
                <a:lnTo>
                  <a:pt x="1628588" y="851647"/>
                </a:lnTo>
                <a:cubicBezTo>
                  <a:pt x="1603686" y="876549"/>
                  <a:pt x="1582056" y="905223"/>
                  <a:pt x="1553883" y="926353"/>
                </a:cubicBezTo>
                <a:cubicBezTo>
                  <a:pt x="1514040" y="956235"/>
                  <a:pt x="1472899" y="984462"/>
                  <a:pt x="1434353" y="1016000"/>
                </a:cubicBezTo>
                <a:cubicBezTo>
                  <a:pt x="1417999" y="1029380"/>
                  <a:pt x="1405763" y="1047297"/>
                  <a:pt x="1389530" y="1060824"/>
                </a:cubicBezTo>
                <a:cubicBezTo>
                  <a:pt x="1340186" y="1101944"/>
                  <a:pt x="1343387" y="1084060"/>
                  <a:pt x="1284941" y="1120589"/>
                </a:cubicBezTo>
                <a:cubicBezTo>
                  <a:pt x="1263824" y="1133787"/>
                  <a:pt x="1244307" y="1149470"/>
                  <a:pt x="1225177" y="1165412"/>
                </a:cubicBezTo>
                <a:cubicBezTo>
                  <a:pt x="1214355" y="1174430"/>
                  <a:pt x="1206294" y="1186494"/>
                  <a:pt x="1195294" y="1195294"/>
                </a:cubicBezTo>
                <a:cubicBezTo>
                  <a:pt x="1181272" y="1206512"/>
                  <a:pt x="1163168" y="1212479"/>
                  <a:pt x="1150471" y="1225177"/>
                </a:cubicBezTo>
                <a:cubicBezTo>
                  <a:pt x="1037527" y="1338122"/>
                  <a:pt x="1194727" y="1234538"/>
                  <a:pt x="1016000" y="1359647"/>
                </a:cubicBezTo>
                <a:cubicBezTo>
                  <a:pt x="997753" y="1372420"/>
                  <a:pt x="974767" y="1377175"/>
                  <a:pt x="956235" y="1389530"/>
                </a:cubicBezTo>
                <a:cubicBezTo>
                  <a:pt x="929701" y="1407219"/>
                  <a:pt x="907655" y="1431006"/>
                  <a:pt x="881530" y="1449294"/>
                </a:cubicBezTo>
                <a:cubicBezTo>
                  <a:pt x="857739" y="1465948"/>
                  <a:pt x="830455" y="1477239"/>
                  <a:pt x="806824" y="1494118"/>
                </a:cubicBezTo>
                <a:cubicBezTo>
                  <a:pt x="795361" y="1502306"/>
                  <a:pt x="787763" y="1514982"/>
                  <a:pt x="776941" y="1524000"/>
                </a:cubicBezTo>
                <a:cubicBezTo>
                  <a:pt x="757811" y="1539942"/>
                  <a:pt x="736084" y="1552618"/>
                  <a:pt x="717177" y="1568824"/>
                </a:cubicBezTo>
                <a:cubicBezTo>
                  <a:pt x="627216" y="1645934"/>
                  <a:pt x="711642" y="1579418"/>
                  <a:pt x="642471" y="1658471"/>
                </a:cubicBezTo>
                <a:cubicBezTo>
                  <a:pt x="619281" y="1684974"/>
                  <a:pt x="592667" y="1708275"/>
                  <a:pt x="567765" y="1733177"/>
                </a:cubicBezTo>
                <a:cubicBezTo>
                  <a:pt x="542863" y="1758079"/>
                  <a:pt x="515059" y="1780383"/>
                  <a:pt x="493059" y="1807883"/>
                </a:cubicBezTo>
                <a:cubicBezTo>
                  <a:pt x="453216" y="1857687"/>
                  <a:pt x="412935" y="1907143"/>
                  <a:pt x="373530" y="1957294"/>
                </a:cubicBezTo>
                <a:cubicBezTo>
                  <a:pt x="358145" y="1976875"/>
                  <a:pt x="339842" y="1994786"/>
                  <a:pt x="328706" y="2017059"/>
                </a:cubicBezTo>
                <a:cubicBezTo>
                  <a:pt x="318745" y="2036981"/>
                  <a:pt x="312498" y="2059243"/>
                  <a:pt x="298824" y="2076824"/>
                </a:cubicBezTo>
                <a:cubicBezTo>
                  <a:pt x="277203" y="2104622"/>
                  <a:pt x="246118" y="2124030"/>
                  <a:pt x="224118" y="2151530"/>
                </a:cubicBezTo>
                <a:cubicBezTo>
                  <a:pt x="159524" y="2232273"/>
                  <a:pt x="192343" y="2221434"/>
                  <a:pt x="149412" y="2315883"/>
                </a:cubicBezTo>
                <a:cubicBezTo>
                  <a:pt x="137395" y="2342321"/>
                  <a:pt x="119529" y="2365687"/>
                  <a:pt x="104588" y="2390589"/>
                </a:cubicBezTo>
                <a:cubicBezTo>
                  <a:pt x="84667" y="2475256"/>
                  <a:pt x="59123" y="2558794"/>
                  <a:pt x="44824" y="2644589"/>
                </a:cubicBezTo>
                <a:cubicBezTo>
                  <a:pt x="27294" y="2749771"/>
                  <a:pt x="39464" y="2705496"/>
                  <a:pt x="14941" y="2779059"/>
                </a:cubicBezTo>
                <a:cubicBezTo>
                  <a:pt x="9961" y="2823883"/>
                  <a:pt x="0" y="2868431"/>
                  <a:pt x="0" y="2913530"/>
                </a:cubicBezTo>
                <a:cubicBezTo>
                  <a:pt x="0" y="2951419"/>
                  <a:pt x="21152" y="3072257"/>
                  <a:pt x="44824" y="3107765"/>
                </a:cubicBezTo>
                <a:cubicBezTo>
                  <a:pt x="54785" y="3122706"/>
                  <a:pt x="65797" y="3136998"/>
                  <a:pt x="74706" y="3152589"/>
                </a:cubicBezTo>
                <a:cubicBezTo>
                  <a:pt x="85756" y="3171927"/>
                  <a:pt x="92233" y="3193821"/>
                  <a:pt x="104588" y="3212353"/>
                </a:cubicBezTo>
                <a:cubicBezTo>
                  <a:pt x="125203" y="3243275"/>
                  <a:pt x="150750" y="3249283"/>
                  <a:pt x="179294" y="3272118"/>
                </a:cubicBezTo>
                <a:cubicBezTo>
                  <a:pt x="225614" y="3309173"/>
                  <a:pt x="192690" y="3301228"/>
                  <a:pt x="254000" y="3331883"/>
                </a:cubicBezTo>
                <a:cubicBezTo>
                  <a:pt x="286037" y="3347902"/>
                  <a:pt x="342845" y="3354946"/>
                  <a:pt x="373530" y="3361765"/>
                </a:cubicBezTo>
                <a:cubicBezTo>
                  <a:pt x="563433" y="3403965"/>
                  <a:pt x="282682" y="3346584"/>
                  <a:pt x="508000" y="3391647"/>
                </a:cubicBezTo>
                <a:lnTo>
                  <a:pt x="911412" y="3376706"/>
                </a:lnTo>
                <a:cubicBezTo>
                  <a:pt x="976267" y="3373463"/>
                  <a:pt x="1040823" y="3365578"/>
                  <a:pt x="1105647" y="3361765"/>
                </a:cubicBezTo>
                <a:cubicBezTo>
                  <a:pt x="1210173" y="3355616"/>
                  <a:pt x="1314824" y="3351804"/>
                  <a:pt x="1419412" y="3346824"/>
                </a:cubicBezTo>
                <a:lnTo>
                  <a:pt x="1538941" y="3331883"/>
                </a:lnTo>
                <a:cubicBezTo>
                  <a:pt x="1568931" y="3327599"/>
                  <a:pt x="1598646" y="3321549"/>
                  <a:pt x="1628588" y="3316942"/>
                </a:cubicBezTo>
                <a:cubicBezTo>
                  <a:pt x="1663395" y="3311587"/>
                  <a:pt x="1698314" y="3306981"/>
                  <a:pt x="1733177" y="3302000"/>
                </a:cubicBezTo>
                <a:cubicBezTo>
                  <a:pt x="1748118" y="3297020"/>
                  <a:pt x="1763913" y="3294102"/>
                  <a:pt x="1778000" y="3287059"/>
                </a:cubicBezTo>
                <a:cubicBezTo>
                  <a:pt x="1794061" y="3279028"/>
                  <a:pt x="1806319" y="3264251"/>
                  <a:pt x="1822824" y="3257177"/>
                </a:cubicBezTo>
                <a:cubicBezTo>
                  <a:pt x="1856685" y="3242665"/>
                  <a:pt x="1894694" y="3245471"/>
                  <a:pt x="1927412" y="3227294"/>
                </a:cubicBezTo>
                <a:cubicBezTo>
                  <a:pt x="2081535" y="3141670"/>
                  <a:pt x="1960460" y="3186396"/>
                  <a:pt x="2061883" y="3152589"/>
                </a:cubicBezTo>
                <a:cubicBezTo>
                  <a:pt x="2202879" y="3058589"/>
                  <a:pt x="1962864" y="3222836"/>
                  <a:pt x="2181412" y="3048000"/>
                </a:cubicBezTo>
                <a:cubicBezTo>
                  <a:pt x="2283614" y="2966239"/>
                  <a:pt x="2233572" y="3010782"/>
                  <a:pt x="2330824" y="2913530"/>
                </a:cubicBezTo>
                <a:cubicBezTo>
                  <a:pt x="2345765" y="2898589"/>
                  <a:pt x="2363926" y="2886287"/>
                  <a:pt x="2375647" y="2868706"/>
                </a:cubicBezTo>
                <a:cubicBezTo>
                  <a:pt x="2447133" y="2761478"/>
                  <a:pt x="2410017" y="2804454"/>
                  <a:pt x="2480235" y="2734236"/>
                </a:cubicBezTo>
                <a:cubicBezTo>
                  <a:pt x="2485216" y="2714314"/>
                  <a:pt x="2483786" y="2691557"/>
                  <a:pt x="2495177" y="2674471"/>
                </a:cubicBezTo>
                <a:cubicBezTo>
                  <a:pt x="2514712" y="2645169"/>
                  <a:pt x="2548753" y="2627939"/>
                  <a:pt x="2569883" y="2599765"/>
                </a:cubicBezTo>
                <a:cubicBezTo>
                  <a:pt x="2642664" y="2502723"/>
                  <a:pt x="2583961" y="2570623"/>
                  <a:pt x="2689412" y="2480236"/>
                </a:cubicBezTo>
                <a:cubicBezTo>
                  <a:pt x="2700107" y="2471068"/>
                  <a:pt x="2707215" y="2457601"/>
                  <a:pt x="2719294" y="2450353"/>
                </a:cubicBezTo>
                <a:cubicBezTo>
                  <a:pt x="2732799" y="2442250"/>
                  <a:pt x="2749177" y="2440392"/>
                  <a:pt x="2764118" y="2435412"/>
                </a:cubicBezTo>
                <a:cubicBezTo>
                  <a:pt x="2784040" y="2420471"/>
                  <a:pt x="2802262" y="2402944"/>
                  <a:pt x="2823883" y="2390589"/>
                </a:cubicBezTo>
                <a:cubicBezTo>
                  <a:pt x="2837557" y="2382775"/>
                  <a:pt x="2853959" y="2381177"/>
                  <a:pt x="2868706" y="2375647"/>
                </a:cubicBezTo>
                <a:cubicBezTo>
                  <a:pt x="2908951" y="2360555"/>
                  <a:pt x="2946791" y="2342127"/>
                  <a:pt x="2988235" y="2330824"/>
                </a:cubicBezTo>
                <a:cubicBezTo>
                  <a:pt x="3027857" y="2320018"/>
                  <a:pt x="3107765" y="2300942"/>
                  <a:pt x="3107765" y="2300942"/>
                </a:cubicBezTo>
                <a:cubicBezTo>
                  <a:pt x="3223204" y="2243221"/>
                  <a:pt x="3120858" y="2285530"/>
                  <a:pt x="3316941" y="2256118"/>
                </a:cubicBezTo>
                <a:cubicBezTo>
                  <a:pt x="3759578" y="2189723"/>
                  <a:pt x="3194771" y="2256413"/>
                  <a:pt x="3600824" y="2211294"/>
                </a:cubicBezTo>
                <a:cubicBezTo>
                  <a:pt x="3635687" y="2201333"/>
                  <a:pt x="3669179" y="2182754"/>
                  <a:pt x="3705412" y="2181412"/>
                </a:cubicBezTo>
                <a:cubicBezTo>
                  <a:pt x="4009939" y="2170133"/>
                  <a:pt x="3922903" y="2198215"/>
                  <a:pt x="4138706" y="2211294"/>
                </a:cubicBezTo>
                <a:cubicBezTo>
                  <a:pt x="4258120" y="2218531"/>
                  <a:pt x="4377765" y="2221255"/>
                  <a:pt x="4497294" y="2226236"/>
                </a:cubicBezTo>
                <a:cubicBezTo>
                  <a:pt x="4597655" y="2221457"/>
                  <a:pt x="4818314" y="2217555"/>
                  <a:pt x="4945530" y="2196353"/>
                </a:cubicBezTo>
                <a:cubicBezTo>
                  <a:pt x="5093963" y="2171615"/>
                  <a:pt x="4859621" y="2192350"/>
                  <a:pt x="5050118" y="2151530"/>
                </a:cubicBezTo>
                <a:cubicBezTo>
                  <a:pt x="5099059" y="2141043"/>
                  <a:pt x="5149726" y="2141569"/>
                  <a:pt x="5199530" y="2136589"/>
                </a:cubicBezTo>
                <a:cubicBezTo>
                  <a:pt x="5224432" y="2131608"/>
                  <a:pt x="5250457" y="2130564"/>
                  <a:pt x="5274235" y="2121647"/>
                </a:cubicBezTo>
                <a:cubicBezTo>
                  <a:pt x="5291049" y="2115342"/>
                  <a:pt x="5302245" y="2098070"/>
                  <a:pt x="5319059" y="2091765"/>
                </a:cubicBezTo>
                <a:cubicBezTo>
                  <a:pt x="5342837" y="2082848"/>
                  <a:pt x="5368863" y="2081804"/>
                  <a:pt x="5393765" y="2076824"/>
                </a:cubicBezTo>
                <a:cubicBezTo>
                  <a:pt x="5408706" y="2066863"/>
                  <a:pt x="5422997" y="2055851"/>
                  <a:pt x="5438588" y="2046942"/>
                </a:cubicBezTo>
                <a:cubicBezTo>
                  <a:pt x="5457926" y="2035891"/>
                  <a:pt x="5479465" y="2028864"/>
                  <a:pt x="5498353" y="2017059"/>
                </a:cubicBezTo>
                <a:cubicBezTo>
                  <a:pt x="5601731" y="1952448"/>
                  <a:pt x="5514880" y="1986650"/>
                  <a:pt x="5602941" y="1957294"/>
                </a:cubicBezTo>
                <a:cubicBezTo>
                  <a:pt x="5612902" y="1947333"/>
                  <a:pt x="5621103" y="1935226"/>
                  <a:pt x="5632824" y="1927412"/>
                </a:cubicBezTo>
                <a:cubicBezTo>
                  <a:pt x="5651356" y="1915057"/>
                  <a:pt x="5672235" y="1906576"/>
                  <a:pt x="5692588" y="1897530"/>
                </a:cubicBezTo>
                <a:cubicBezTo>
                  <a:pt x="5717097" y="1886637"/>
                  <a:pt x="5741850" y="1876128"/>
                  <a:pt x="5767294" y="1867647"/>
                </a:cubicBezTo>
                <a:cubicBezTo>
                  <a:pt x="5786775" y="1861153"/>
                  <a:pt x="5807314" y="1858347"/>
                  <a:pt x="5827059" y="1852706"/>
                </a:cubicBezTo>
                <a:cubicBezTo>
                  <a:pt x="5842203" y="1848379"/>
                  <a:pt x="5856942" y="1842745"/>
                  <a:pt x="5871883" y="1837765"/>
                </a:cubicBezTo>
                <a:cubicBezTo>
                  <a:pt x="6000341" y="1752126"/>
                  <a:pt x="5849167" y="1866159"/>
                  <a:pt x="5931647" y="1763059"/>
                </a:cubicBezTo>
                <a:cubicBezTo>
                  <a:pt x="5942865" y="1749037"/>
                  <a:pt x="5961530" y="1743138"/>
                  <a:pt x="5976471" y="1733177"/>
                </a:cubicBezTo>
                <a:cubicBezTo>
                  <a:pt x="5981451" y="1713255"/>
                  <a:pt x="5985771" y="1693157"/>
                  <a:pt x="5991412" y="1673412"/>
                </a:cubicBezTo>
                <a:cubicBezTo>
                  <a:pt x="5995739" y="1658269"/>
                  <a:pt x="6006353" y="1644338"/>
                  <a:pt x="6006353" y="1628589"/>
                </a:cubicBezTo>
                <a:cubicBezTo>
                  <a:pt x="6006353" y="1538803"/>
                  <a:pt x="6003025" y="1448678"/>
                  <a:pt x="5991412" y="1359647"/>
                </a:cubicBezTo>
                <a:cubicBezTo>
                  <a:pt x="5983845" y="1301636"/>
                  <a:pt x="5948315" y="1269430"/>
                  <a:pt x="5916706" y="1225177"/>
                </a:cubicBezTo>
                <a:cubicBezTo>
                  <a:pt x="5906269" y="1210565"/>
                  <a:pt x="5894855" y="1196414"/>
                  <a:pt x="5886824" y="1180353"/>
                </a:cubicBezTo>
                <a:cubicBezTo>
                  <a:pt x="5879781" y="1166266"/>
                  <a:pt x="5880619" y="1148634"/>
                  <a:pt x="5871883" y="1135530"/>
                </a:cubicBezTo>
                <a:cubicBezTo>
                  <a:pt x="5860162" y="1117949"/>
                  <a:pt x="5841097" y="1106499"/>
                  <a:pt x="5827059" y="1090706"/>
                </a:cubicBezTo>
                <a:cubicBezTo>
                  <a:pt x="5801216" y="1061633"/>
                  <a:pt x="5779858" y="1028564"/>
                  <a:pt x="5752353" y="1001059"/>
                </a:cubicBezTo>
                <a:cubicBezTo>
                  <a:pt x="5739656" y="988362"/>
                  <a:pt x="5720227" y="983874"/>
                  <a:pt x="5707530" y="971177"/>
                </a:cubicBezTo>
                <a:cubicBezTo>
                  <a:pt x="5610552" y="874199"/>
                  <a:pt x="5719674" y="939896"/>
                  <a:pt x="5602941" y="881530"/>
                </a:cubicBezTo>
                <a:lnTo>
                  <a:pt x="5363883" y="642471"/>
                </a:lnTo>
                <a:lnTo>
                  <a:pt x="5289177" y="567765"/>
                </a:lnTo>
                <a:cubicBezTo>
                  <a:pt x="5261386" y="539974"/>
                  <a:pt x="5252161" y="526845"/>
                  <a:pt x="5214471" y="508000"/>
                </a:cubicBezTo>
                <a:cubicBezTo>
                  <a:pt x="5200384" y="500957"/>
                  <a:pt x="5184588" y="498039"/>
                  <a:pt x="5169647" y="493059"/>
                </a:cubicBezTo>
                <a:cubicBezTo>
                  <a:pt x="5036762" y="410006"/>
                  <a:pt x="5094692" y="433211"/>
                  <a:pt x="5005294" y="403412"/>
                </a:cubicBezTo>
                <a:cubicBezTo>
                  <a:pt x="4786011" y="257222"/>
                  <a:pt x="5016673" y="405644"/>
                  <a:pt x="4855883" y="313765"/>
                </a:cubicBezTo>
                <a:cubicBezTo>
                  <a:pt x="4840292" y="304856"/>
                  <a:pt x="4826823" y="292482"/>
                  <a:pt x="4811059" y="283883"/>
                </a:cubicBezTo>
                <a:cubicBezTo>
                  <a:pt x="4771952" y="262552"/>
                  <a:pt x="4728595" y="248827"/>
                  <a:pt x="4691530" y="224118"/>
                </a:cubicBezTo>
                <a:cubicBezTo>
                  <a:pt x="4676589" y="214157"/>
                  <a:pt x="4662297" y="203145"/>
                  <a:pt x="4646706" y="194236"/>
                </a:cubicBezTo>
                <a:cubicBezTo>
                  <a:pt x="4627367" y="183185"/>
                  <a:pt x="4606279" y="175404"/>
                  <a:pt x="4586941" y="164353"/>
                </a:cubicBezTo>
                <a:cubicBezTo>
                  <a:pt x="4528204" y="130789"/>
                  <a:pt x="4500749" y="90338"/>
                  <a:pt x="4422588" y="74706"/>
                </a:cubicBezTo>
                <a:cubicBezTo>
                  <a:pt x="4397686" y="69726"/>
                  <a:pt x="4372520" y="65924"/>
                  <a:pt x="4347883" y="59765"/>
                </a:cubicBezTo>
                <a:cubicBezTo>
                  <a:pt x="4313984" y="51290"/>
                  <a:pt x="4278693" y="31746"/>
                  <a:pt x="4243294" y="29883"/>
                </a:cubicBezTo>
                <a:cubicBezTo>
                  <a:pt x="3914900" y="12599"/>
                  <a:pt x="3782749" y="14942"/>
                  <a:pt x="3496235" y="14942"/>
                </a:cubicBezTo>
              </a:path>
            </a:pathLst>
          </a:custGeom>
          <a:solidFill>
            <a:srgbClr val="FF6600">
              <a:alpha val="41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solidFill>
                <a:schemeClr val="lt1"/>
              </a:solidFill>
            </a:endParaRPr>
          </a:p>
        </p:txBody>
      </p:sp>
      <p:sp>
        <p:nvSpPr>
          <p:cNvPr id="12" name="任意形状 11"/>
          <p:cNvSpPr/>
          <p:nvPr/>
        </p:nvSpPr>
        <p:spPr>
          <a:xfrm>
            <a:off x="1015467" y="3118250"/>
            <a:ext cx="7336651" cy="2409985"/>
          </a:xfrm>
          <a:custGeom>
            <a:avLst/>
            <a:gdLst>
              <a:gd name="connsiteX0" fmla="*/ 6933239 w 7336651"/>
              <a:gd name="connsiteY0" fmla="*/ 34338 h 2409985"/>
              <a:gd name="connsiteX1" fmla="*/ 5812651 w 7336651"/>
              <a:gd name="connsiteY1" fmla="*/ 34338 h 2409985"/>
              <a:gd name="connsiteX2" fmla="*/ 5648298 w 7336651"/>
              <a:gd name="connsiteY2" fmla="*/ 79162 h 2409985"/>
              <a:gd name="connsiteX3" fmla="*/ 5543709 w 7336651"/>
              <a:gd name="connsiteY3" fmla="*/ 94103 h 2409985"/>
              <a:gd name="connsiteX4" fmla="*/ 5483945 w 7336651"/>
              <a:gd name="connsiteY4" fmla="*/ 109044 h 2409985"/>
              <a:gd name="connsiteX5" fmla="*/ 4557592 w 7336651"/>
              <a:gd name="connsiteY5" fmla="*/ 153868 h 2409985"/>
              <a:gd name="connsiteX6" fmla="*/ 4467945 w 7336651"/>
              <a:gd name="connsiteY6" fmla="*/ 168809 h 2409985"/>
              <a:gd name="connsiteX7" fmla="*/ 4423121 w 7336651"/>
              <a:gd name="connsiteY7" fmla="*/ 183750 h 2409985"/>
              <a:gd name="connsiteX8" fmla="*/ 4348415 w 7336651"/>
              <a:gd name="connsiteY8" fmla="*/ 198691 h 2409985"/>
              <a:gd name="connsiteX9" fmla="*/ 3496768 w 7336651"/>
              <a:gd name="connsiteY9" fmla="*/ 198691 h 2409985"/>
              <a:gd name="connsiteX10" fmla="*/ 3392180 w 7336651"/>
              <a:gd name="connsiteY10" fmla="*/ 228574 h 2409985"/>
              <a:gd name="connsiteX11" fmla="*/ 3347357 w 7336651"/>
              <a:gd name="connsiteY11" fmla="*/ 258456 h 2409985"/>
              <a:gd name="connsiteX12" fmla="*/ 3302533 w 7336651"/>
              <a:gd name="connsiteY12" fmla="*/ 273397 h 2409985"/>
              <a:gd name="connsiteX13" fmla="*/ 3242768 w 7336651"/>
              <a:gd name="connsiteY13" fmla="*/ 318221 h 2409985"/>
              <a:gd name="connsiteX14" fmla="*/ 3197945 w 7336651"/>
              <a:gd name="connsiteY14" fmla="*/ 333162 h 2409985"/>
              <a:gd name="connsiteX15" fmla="*/ 3168062 w 7336651"/>
              <a:gd name="connsiteY15" fmla="*/ 363044 h 2409985"/>
              <a:gd name="connsiteX16" fmla="*/ 3078415 w 7336651"/>
              <a:gd name="connsiteY16" fmla="*/ 482574 h 2409985"/>
              <a:gd name="connsiteX17" fmla="*/ 3018651 w 7336651"/>
              <a:gd name="connsiteY17" fmla="*/ 542338 h 2409985"/>
              <a:gd name="connsiteX18" fmla="*/ 2958886 w 7336651"/>
              <a:gd name="connsiteY18" fmla="*/ 631985 h 2409985"/>
              <a:gd name="connsiteX19" fmla="*/ 2929004 w 7336651"/>
              <a:gd name="connsiteY19" fmla="*/ 721632 h 2409985"/>
              <a:gd name="connsiteX20" fmla="*/ 2914062 w 7336651"/>
              <a:gd name="connsiteY20" fmla="*/ 826221 h 2409985"/>
              <a:gd name="connsiteX21" fmla="*/ 2854298 w 7336651"/>
              <a:gd name="connsiteY21" fmla="*/ 915868 h 2409985"/>
              <a:gd name="connsiteX22" fmla="*/ 2824415 w 7336651"/>
              <a:gd name="connsiteY22" fmla="*/ 960691 h 2409985"/>
              <a:gd name="connsiteX23" fmla="*/ 2734768 w 7336651"/>
              <a:gd name="connsiteY23" fmla="*/ 1125044 h 2409985"/>
              <a:gd name="connsiteX24" fmla="*/ 2689945 w 7336651"/>
              <a:gd name="connsiteY24" fmla="*/ 1154926 h 2409985"/>
              <a:gd name="connsiteX25" fmla="*/ 2585357 w 7336651"/>
              <a:gd name="connsiteY25" fmla="*/ 1199750 h 2409985"/>
              <a:gd name="connsiteX26" fmla="*/ 2450886 w 7336651"/>
              <a:gd name="connsiteY26" fmla="*/ 1214691 h 2409985"/>
              <a:gd name="connsiteX27" fmla="*/ 2376180 w 7336651"/>
              <a:gd name="connsiteY27" fmla="*/ 1229632 h 2409985"/>
              <a:gd name="connsiteX28" fmla="*/ 2316415 w 7336651"/>
              <a:gd name="connsiteY28" fmla="*/ 1244574 h 2409985"/>
              <a:gd name="connsiteX29" fmla="*/ 2122180 w 7336651"/>
              <a:gd name="connsiteY29" fmla="*/ 1259515 h 2409985"/>
              <a:gd name="connsiteX30" fmla="*/ 882062 w 7336651"/>
              <a:gd name="connsiteY30" fmla="*/ 1274456 h 2409985"/>
              <a:gd name="connsiteX31" fmla="*/ 687827 w 7336651"/>
              <a:gd name="connsiteY31" fmla="*/ 1304338 h 2409985"/>
              <a:gd name="connsiteX32" fmla="*/ 643004 w 7336651"/>
              <a:gd name="connsiteY32" fmla="*/ 1319279 h 2409985"/>
              <a:gd name="connsiteX33" fmla="*/ 403945 w 7336651"/>
              <a:gd name="connsiteY33" fmla="*/ 1364103 h 2409985"/>
              <a:gd name="connsiteX34" fmla="*/ 284415 w 7336651"/>
              <a:gd name="connsiteY34" fmla="*/ 1393985 h 2409985"/>
              <a:gd name="connsiteX35" fmla="*/ 239592 w 7336651"/>
              <a:gd name="connsiteY35" fmla="*/ 1408926 h 2409985"/>
              <a:gd name="connsiteX36" fmla="*/ 149945 w 7336651"/>
              <a:gd name="connsiteY36" fmla="*/ 1483632 h 2409985"/>
              <a:gd name="connsiteX37" fmla="*/ 120062 w 7336651"/>
              <a:gd name="connsiteY37" fmla="*/ 1513515 h 2409985"/>
              <a:gd name="connsiteX38" fmla="*/ 105121 w 7336651"/>
              <a:gd name="connsiteY38" fmla="*/ 1558338 h 2409985"/>
              <a:gd name="connsiteX39" fmla="*/ 30415 w 7336651"/>
              <a:gd name="connsiteY39" fmla="*/ 1633044 h 2409985"/>
              <a:gd name="connsiteX40" fmla="*/ 533 w 7336651"/>
              <a:gd name="connsiteY40" fmla="*/ 1722691 h 2409985"/>
              <a:gd name="connsiteX41" fmla="*/ 30415 w 7336651"/>
              <a:gd name="connsiteY41" fmla="*/ 2021515 h 2409985"/>
              <a:gd name="connsiteX42" fmla="*/ 135004 w 7336651"/>
              <a:gd name="connsiteY42" fmla="*/ 2111162 h 2409985"/>
              <a:gd name="connsiteX43" fmla="*/ 269474 w 7336651"/>
              <a:gd name="connsiteY43" fmla="*/ 2215750 h 2409985"/>
              <a:gd name="connsiteX44" fmla="*/ 433827 w 7336651"/>
              <a:gd name="connsiteY44" fmla="*/ 2260574 h 2409985"/>
              <a:gd name="connsiteX45" fmla="*/ 508533 w 7336651"/>
              <a:gd name="connsiteY45" fmla="*/ 2290456 h 2409985"/>
              <a:gd name="connsiteX46" fmla="*/ 852180 w 7336651"/>
              <a:gd name="connsiteY46" fmla="*/ 2335279 h 2409985"/>
              <a:gd name="connsiteX47" fmla="*/ 1121121 w 7336651"/>
              <a:gd name="connsiteY47" fmla="*/ 2380103 h 2409985"/>
              <a:gd name="connsiteX48" fmla="*/ 1330298 w 7336651"/>
              <a:gd name="connsiteY48" fmla="*/ 2409985 h 2409985"/>
              <a:gd name="connsiteX49" fmla="*/ 1808415 w 7336651"/>
              <a:gd name="connsiteY49" fmla="*/ 2395044 h 2409985"/>
              <a:gd name="connsiteX50" fmla="*/ 1883121 w 7336651"/>
              <a:gd name="connsiteY50" fmla="*/ 2380103 h 2409985"/>
              <a:gd name="connsiteX51" fmla="*/ 1927945 w 7336651"/>
              <a:gd name="connsiteY51" fmla="*/ 2365162 h 2409985"/>
              <a:gd name="connsiteX52" fmla="*/ 2301474 w 7336651"/>
              <a:gd name="connsiteY52" fmla="*/ 2350221 h 2409985"/>
              <a:gd name="connsiteX53" fmla="*/ 2495709 w 7336651"/>
              <a:gd name="connsiteY53" fmla="*/ 2335279 h 2409985"/>
              <a:gd name="connsiteX54" fmla="*/ 2600298 w 7336651"/>
              <a:gd name="connsiteY54" fmla="*/ 2245632 h 2409985"/>
              <a:gd name="connsiteX55" fmla="*/ 2645121 w 7336651"/>
              <a:gd name="connsiteY55" fmla="*/ 2230691 h 2409985"/>
              <a:gd name="connsiteX56" fmla="*/ 2704886 w 7336651"/>
              <a:gd name="connsiteY56" fmla="*/ 2185868 h 2409985"/>
              <a:gd name="connsiteX57" fmla="*/ 2749709 w 7336651"/>
              <a:gd name="connsiteY57" fmla="*/ 2155985 h 2409985"/>
              <a:gd name="connsiteX58" fmla="*/ 2809474 w 7336651"/>
              <a:gd name="connsiteY58" fmla="*/ 2066338 h 2409985"/>
              <a:gd name="connsiteX59" fmla="*/ 2884180 w 7336651"/>
              <a:gd name="connsiteY59" fmla="*/ 1946809 h 2409985"/>
              <a:gd name="connsiteX60" fmla="*/ 2899121 w 7336651"/>
              <a:gd name="connsiteY60" fmla="*/ 1901985 h 2409985"/>
              <a:gd name="connsiteX61" fmla="*/ 2958886 w 7336651"/>
              <a:gd name="connsiteY61" fmla="*/ 1812338 h 2409985"/>
              <a:gd name="connsiteX62" fmla="*/ 2973827 w 7336651"/>
              <a:gd name="connsiteY62" fmla="*/ 1752574 h 2409985"/>
              <a:gd name="connsiteX63" fmla="*/ 2988768 w 7336651"/>
              <a:gd name="connsiteY63" fmla="*/ 1707750 h 2409985"/>
              <a:gd name="connsiteX64" fmla="*/ 3003709 w 7336651"/>
              <a:gd name="connsiteY64" fmla="*/ 1618103 h 2409985"/>
              <a:gd name="connsiteX65" fmla="*/ 3018651 w 7336651"/>
              <a:gd name="connsiteY65" fmla="*/ 1558338 h 2409985"/>
              <a:gd name="connsiteX66" fmla="*/ 3063474 w 7336651"/>
              <a:gd name="connsiteY66" fmla="*/ 1423868 h 2409985"/>
              <a:gd name="connsiteX67" fmla="*/ 3078415 w 7336651"/>
              <a:gd name="connsiteY67" fmla="*/ 1379044 h 2409985"/>
              <a:gd name="connsiteX68" fmla="*/ 3153121 w 7336651"/>
              <a:gd name="connsiteY68" fmla="*/ 1289397 h 2409985"/>
              <a:gd name="connsiteX69" fmla="*/ 3212886 w 7336651"/>
              <a:gd name="connsiteY69" fmla="*/ 1259515 h 2409985"/>
              <a:gd name="connsiteX70" fmla="*/ 3437004 w 7336651"/>
              <a:gd name="connsiteY70" fmla="*/ 1184809 h 2409985"/>
              <a:gd name="connsiteX71" fmla="*/ 4124298 w 7336651"/>
              <a:gd name="connsiteY71" fmla="*/ 1214691 h 2409985"/>
              <a:gd name="connsiteX72" fmla="*/ 4213945 w 7336651"/>
              <a:gd name="connsiteY72" fmla="*/ 1229632 h 2409985"/>
              <a:gd name="connsiteX73" fmla="*/ 4378298 w 7336651"/>
              <a:gd name="connsiteY73" fmla="*/ 1244574 h 2409985"/>
              <a:gd name="connsiteX74" fmla="*/ 4512768 w 7336651"/>
              <a:gd name="connsiteY74" fmla="*/ 1259515 h 2409985"/>
              <a:gd name="connsiteX75" fmla="*/ 4931121 w 7336651"/>
              <a:gd name="connsiteY75" fmla="*/ 1289397 h 2409985"/>
              <a:gd name="connsiteX76" fmla="*/ 5812651 w 7336651"/>
              <a:gd name="connsiteY76" fmla="*/ 1304338 h 2409985"/>
              <a:gd name="connsiteX77" fmla="*/ 6231004 w 7336651"/>
              <a:gd name="connsiteY77" fmla="*/ 1289397 h 2409985"/>
              <a:gd name="connsiteX78" fmla="*/ 6410298 w 7336651"/>
              <a:gd name="connsiteY78" fmla="*/ 1244574 h 2409985"/>
              <a:gd name="connsiteX79" fmla="*/ 6499945 w 7336651"/>
              <a:gd name="connsiteY79" fmla="*/ 1229632 h 2409985"/>
              <a:gd name="connsiteX80" fmla="*/ 6634415 w 7336651"/>
              <a:gd name="connsiteY80" fmla="*/ 1154926 h 2409985"/>
              <a:gd name="connsiteX81" fmla="*/ 6813709 w 7336651"/>
              <a:gd name="connsiteY81" fmla="*/ 1050338 h 2409985"/>
              <a:gd name="connsiteX82" fmla="*/ 6873474 w 7336651"/>
              <a:gd name="connsiteY82" fmla="*/ 1005515 h 2409985"/>
              <a:gd name="connsiteX83" fmla="*/ 6948180 w 7336651"/>
              <a:gd name="connsiteY83" fmla="*/ 960691 h 2409985"/>
              <a:gd name="connsiteX84" fmla="*/ 7097592 w 7336651"/>
              <a:gd name="connsiteY84" fmla="*/ 826221 h 2409985"/>
              <a:gd name="connsiteX85" fmla="*/ 7157357 w 7336651"/>
              <a:gd name="connsiteY85" fmla="*/ 781397 h 2409985"/>
              <a:gd name="connsiteX86" fmla="*/ 7217121 w 7336651"/>
              <a:gd name="connsiteY86" fmla="*/ 661868 h 2409985"/>
              <a:gd name="connsiteX87" fmla="*/ 7306768 w 7336651"/>
              <a:gd name="connsiteY87" fmla="*/ 482574 h 2409985"/>
              <a:gd name="connsiteX88" fmla="*/ 7321709 w 7336651"/>
              <a:gd name="connsiteY88" fmla="*/ 422809 h 2409985"/>
              <a:gd name="connsiteX89" fmla="*/ 7336651 w 7336651"/>
              <a:gd name="connsiteY89" fmla="*/ 377985 h 2409985"/>
              <a:gd name="connsiteX90" fmla="*/ 7321709 w 7336651"/>
              <a:gd name="connsiteY90" fmla="*/ 34338 h 2409985"/>
              <a:gd name="connsiteX91" fmla="*/ 7276886 w 7336651"/>
              <a:gd name="connsiteY91" fmla="*/ 19397 h 2409985"/>
              <a:gd name="connsiteX92" fmla="*/ 6828651 w 7336651"/>
              <a:gd name="connsiteY92" fmla="*/ 34338 h 2409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7336651" h="2409985">
                <a:moveTo>
                  <a:pt x="6933239" y="34338"/>
                </a:moveTo>
                <a:cubicBezTo>
                  <a:pt x="6501499" y="-27339"/>
                  <a:pt x="6785503" y="7685"/>
                  <a:pt x="5812651" y="34338"/>
                </a:cubicBezTo>
                <a:cubicBezTo>
                  <a:pt x="5750425" y="36043"/>
                  <a:pt x="5708246" y="65328"/>
                  <a:pt x="5648298" y="79162"/>
                </a:cubicBezTo>
                <a:cubicBezTo>
                  <a:pt x="5613983" y="87081"/>
                  <a:pt x="5578358" y="87803"/>
                  <a:pt x="5543709" y="94103"/>
                </a:cubicBezTo>
                <a:cubicBezTo>
                  <a:pt x="5523506" y="97776"/>
                  <a:pt x="5504419" y="107469"/>
                  <a:pt x="5483945" y="109044"/>
                </a:cubicBezTo>
                <a:cubicBezTo>
                  <a:pt x="5152641" y="134529"/>
                  <a:pt x="4884249" y="141769"/>
                  <a:pt x="4557592" y="153868"/>
                </a:cubicBezTo>
                <a:cubicBezTo>
                  <a:pt x="4527710" y="158848"/>
                  <a:pt x="4497518" y="162237"/>
                  <a:pt x="4467945" y="168809"/>
                </a:cubicBezTo>
                <a:cubicBezTo>
                  <a:pt x="4452571" y="172226"/>
                  <a:pt x="4438400" y="179930"/>
                  <a:pt x="4423121" y="183750"/>
                </a:cubicBezTo>
                <a:cubicBezTo>
                  <a:pt x="4398484" y="189909"/>
                  <a:pt x="4373317" y="193711"/>
                  <a:pt x="4348415" y="198691"/>
                </a:cubicBezTo>
                <a:cubicBezTo>
                  <a:pt x="3946024" y="186497"/>
                  <a:pt x="3866674" y="172269"/>
                  <a:pt x="3496768" y="198691"/>
                </a:cubicBezTo>
                <a:cubicBezTo>
                  <a:pt x="3485595" y="199489"/>
                  <a:pt x="3407497" y="220915"/>
                  <a:pt x="3392180" y="228574"/>
                </a:cubicBezTo>
                <a:cubicBezTo>
                  <a:pt x="3376119" y="236605"/>
                  <a:pt x="3363418" y="250426"/>
                  <a:pt x="3347357" y="258456"/>
                </a:cubicBezTo>
                <a:cubicBezTo>
                  <a:pt x="3333270" y="265499"/>
                  <a:pt x="3317474" y="268417"/>
                  <a:pt x="3302533" y="273397"/>
                </a:cubicBezTo>
                <a:cubicBezTo>
                  <a:pt x="3282611" y="288338"/>
                  <a:pt x="3264389" y="305866"/>
                  <a:pt x="3242768" y="318221"/>
                </a:cubicBezTo>
                <a:cubicBezTo>
                  <a:pt x="3229094" y="326035"/>
                  <a:pt x="3211450" y="325059"/>
                  <a:pt x="3197945" y="333162"/>
                </a:cubicBezTo>
                <a:cubicBezTo>
                  <a:pt x="3185866" y="340409"/>
                  <a:pt x="3176862" y="352044"/>
                  <a:pt x="3168062" y="363044"/>
                </a:cubicBezTo>
                <a:cubicBezTo>
                  <a:pt x="3136950" y="401934"/>
                  <a:pt x="3113632" y="447357"/>
                  <a:pt x="3078415" y="482574"/>
                </a:cubicBezTo>
                <a:lnTo>
                  <a:pt x="3018651" y="542338"/>
                </a:lnTo>
                <a:cubicBezTo>
                  <a:pt x="2969216" y="690637"/>
                  <a:pt x="3052157" y="464095"/>
                  <a:pt x="2958886" y="631985"/>
                </a:cubicBezTo>
                <a:cubicBezTo>
                  <a:pt x="2943589" y="659520"/>
                  <a:pt x="2929004" y="721632"/>
                  <a:pt x="2929004" y="721632"/>
                </a:cubicBezTo>
                <a:cubicBezTo>
                  <a:pt x="2924023" y="756495"/>
                  <a:pt x="2923328" y="792245"/>
                  <a:pt x="2914062" y="826221"/>
                </a:cubicBezTo>
                <a:cubicBezTo>
                  <a:pt x="2895370" y="894756"/>
                  <a:pt x="2888867" y="872657"/>
                  <a:pt x="2854298" y="915868"/>
                </a:cubicBezTo>
                <a:cubicBezTo>
                  <a:pt x="2843080" y="929890"/>
                  <a:pt x="2834376" y="945750"/>
                  <a:pt x="2824415" y="960691"/>
                </a:cubicBezTo>
                <a:cubicBezTo>
                  <a:pt x="2800184" y="1033386"/>
                  <a:pt x="2801212" y="1041990"/>
                  <a:pt x="2734768" y="1125044"/>
                </a:cubicBezTo>
                <a:cubicBezTo>
                  <a:pt x="2723550" y="1139066"/>
                  <a:pt x="2705536" y="1146017"/>
                  <a:pt x="2689945" y="1154926"/>
                </a:cubicBezTo>
                <a:cubicBezTo>
                  <a:pt x="2667532" y="1167734"/>
                  <a:pt x="2614939" y="1194820"/>
                  <a:pt x="2585357" y="1199750"/>
                </a:cubicBezTo>
                <a:cubicBezTo>
                  <a:pt x="2540871" y="1207164"/>
                  <a:pt x="2495532" y="1208313"/>
                  <a:pt x="2450886" y="1214691"/>
                </a:cubicBezTo>
                <a:cubicBezTo>
                  <a:pt x="2425746" y="1218282"/>
                  <a:pt x="2400970" y="1224123"/>
                  <a:pt x="2376180" y="1229632"/>
                </a:cubicBezTo>
                <a:cubicBezTo>
                  <a:pt x="2356134" y="1234087"/>
                  <a:pt x="2336809" y="1242175"/>
                  <a:pt x="2316415" y="1244574"/>
                </a:cubicBezTo>
                <a:cubicBezTo>
                  <a:pt x="2251924" y="1252161"/>
                  <a:pt x="2187102" y="1258162"/>
                  <a:pt x="2122180" y="1259515"/>
                </a:cubicBezTo>
                <a:lnTo>
                  <a:pt x="882062" y="1274456"/>
                </a:lnTo>
                <a:cubicBezTo>
                  <a:pt x="731534" y="1312088"/>
                  <a:pt x="945957" y="1261317"/>
                  <a:pt x="687827" y="1304338"/>
                </a:cubicBezTo>
                <a:cubicBezTo>
                  <a:pt x="672292" y="1306927"/>
                  <a:pt x="658283" y="1315459"/>
                  <a:pt x="643004" y="1319279"/>
                </a:cubicBezTo>
                <a:cubicBezTo>
                  <a:pt x="517927" y="1350549"/>
                  <a:pt x="520417" y="1347464"/>
                  <a:pt x="403945" y="1364103"/>
                </a:cubicBezTo>
                <a:cubicBezTo>
                  <a:pt x="301481" y="1398257"/>
                  <a:pt x="428659" y="1357924"/>
                  <a:pt x="284415" y="1393985"/>
                </a:cubicBezTo>
                <a:cubicBezTo>
                  <a:pt x="269136" y="1397805"/>
                  <a:pt x="254533" y="1403946"/>
                  <a:pt x="239592" y="1408926"/>
                </a:cubicBezTo>
                <a:cubicBezTo>
                  <a:pt x="172008" y="1476510"/>
                  <a:pt x="256497" y="1394839"/>
                  <a:pt x="149945" y="1483632"/>
                </a:cubicBezTo>
                <a:cubicBezTo>
                  <a:pt x="139123" y="1492650"/>
                  <a:pt x="130023" y="1503554"/>
                  <a:pt x="120062" y="1513515"/>
                </a:cubicBezTo>
                <a:cubicBezTo>
                  <a:pt x="115082" y="1528456"/>
                  <a:pt x="114571" y="1545739"/>
                  <a:pt x="105121" y="1558338"/>
                </a:cubicBezTo>
                <a:cubicBezTo>
                  <a:pt x="83991" y="1586511"/>
                  <a:pt x="30415" y="1633044"/>
                  <a:pt x="30415" y="1633044"/>
                </a:cubicBezTo>
                <a:cubicBezTo>
                  <a:pt x="20454" y="1662926"/>
                  <a:pt x="-1317" y="1691247"/>
                  <a:pt x="533" y="1722691"/>
                </a:cubicBezTo>
                <a:cubicBezTo>
                  <a:pt x="1405" y="1737520"/>
                  <a:pt x="-8561" y="1943563"/>
                  <a:pt x="30415" y="2021515"/>
                </a:cubicBezTo>
                <a:cubicBezTo>
                  <a:pt x="64695" y="2090074"/>
                  <a:pt x="63842" y="2057790"/>
                  <a:pt x="135004" y="2111162"/>
                </a:cubicBezTo>
                <a:cubicBezTo>
                  <a:pt x="187758" y="2150728"/>
                  <a:pt x="191930" y="2196364"/>
                  <a:pt x="269474" y="2215750"/>
                </a:cubicBezTo>
                <a:cubicBezTo>
                  <a:pt x="324183" y="2229427"/>
                  <a:pt x="380529" y="2242808"/>
                  <a:pt x="433827" y="2260574"/>
                </a:cubicBezTo>
                <a:cubicBezTo>
                  <a:pt x="459271" y="2269055"/>
                  <a:pt x="482130" y="2285741"/>
                  <a:pt x="508533" y="2290456"/>
                </a:cubicBezTo>
                <a:cubicBezTo>
                  <a:pt x="622253" y="2310763"/>
                  <a:pt x="739412" y="2310219"/>
                  <a:pt x="852180" y="2335279"/>
                </a:cubicBezTo>
                <a:cubicBezTo>
                  <a:pt x="1069277" y="2383524"/>
                  <a:pt x="903101" y="2351666"/>
                  <a:pt x="1121121" y="2380103"/>
                </a:cubicBezTo>
                <a:cubicBezTo>
                  <a:pt x="1190963" y="2389213"/>
                  <a:pt x="1330298" y="2409985"/>
                  <a:pt x="1330298" y="2409985"/>
                </a:cubicBezTo>
                <a:cubicBezTo>
                  <a:pt x="1489670" y="2405005"/>
                  <a:pt x="1649197" y="2403650"/>
                  <a:pt x="1808415" y="2395044"/>
                </a:cubicBezTo>
                <a:cubicBezTo>
                  <a:pt x="1833773" y="2393673"/>
                  <a:pt x="1858484" y="2386262"/>
                  <a:pt x="1883121" y="2380103"/>
                </a:cubicBezTo>
                <a:cubicBezTo>
                  <a:pt x="1898400" y="2376283"/>
                  <a:pt x="1912236" y="2366284"/>
                  <a:pt x="1927945" y="2365162"/>
                </a:cubicBezTo>
                <a:cubicBezTo>
                  <a:pt x="2052238" y="2356284"/>
                  <a:pt x="2177037" y="2356770"/>
                  <a:pt x="2301474" y="2350221"/>
                </a:cubicBezTo>
                <a:cubicBezTo>
                  <a:pt x="2366321" y="2346808"/>
                  <a:pt x="2430964" y="2340260"/>
                  <a:pt x="2495709" y="2335279"/>
                </a:cubicBezTo>
                <a:cubicBezTo>
                  <a:pt x="2531034" y="2299955"/>
                  <a:pt x="2555576" y="2271187"/>
                  <a:pt x="2600298" y="2245632"/>
                </a:cubicBezTo>
                <a:cubicBezTo>
                  <a:pt x="2613972" y="2237818"/>
                  <a:pt x="2630180" y="2235671"/>
                  <a:pt x="2645121" y="2230691"/>
                </a:cubicBezTo>
                <a:cubicBezTo>
                  <a:pt x="2665043" y="2215750"/>
                  <a:pt x="2684622" y="2200342"/>
                  <a:pt x="2704886" y="2185868"/>
                </a:cubicBezTo>
                <a:cubicBezTo>
                  <a:pt x="2719498" y="2175431"/>
                  <a:pt x="2737884" y="2169499"/>
                  <a:pt x="2749709" y="2155985"/>
                </a:cubicBezTo>
                <a:cubicBezTo>
                  <a:pt x="2773359" y="2128957"/>
                  <a:pt x="2788878" y="2095760"/>
                  <a:pt x="2809474" y="2066338"/>
                </a:cubicBezTo>
                <a:cubicBezTo>
                  <a:pt x="2856892" y="1998598"/>
                  <a:pt x="2852794" y="2020043"/>
                  <a:pt x="2884180" y="1946809"/>
                </a:cubicBezTo>
                <a:cubicBezTo>
                  <a:pt x="2890384" y="1932333"/>
                  <a:pt x="2891472" y="1915753"/>
                  <a:pt x="2899121" y="1901985"/>
                </a:cubicBezTo>
                <a:cubicBezTo>
                  <a:pt x="2916562" y="1870590"/>
                  <a:pt x="2958886" y="1812338"/>
                  <a:pt x="2958886" y="1812338"/>
                </a:cubicBezTo>
                <a:cubicBezTo>
                  <a:pt x="2963866" y="1792417"/>
                  <a:pt x="2968186" y="1772318"/>
                  <a:pt x="2973827" y="1752574"/>
                </a:cubicBezTo>
                <a:cubicBezTo>
                  <a:pt x="2978154" y="1737430"/>
                  <a:pt x="2985351" y="1723124"/>
                  <a:pt x="2988768" y="1707750"/>
                </a:cubicBezTo>
                <a:cubicBezTo>
                  <a:pt x="2995340" y="1678177"/>
                  <a:pt x="2997768" y="1647809"/>
                  <a:pt x="3003709" y="1618103"/>
                </a:cubicBezTo>
                <a:cubicBezTo>
                  <a:pt x="3007736" y="1597967"/>
                  <a:pt x="3014624" y="1578474"/>
                  <a:pt x="3018651" y="1558338"/>
                </a:cubicBezTo>
                <a:cubicBezTo>
                  <a:pt x="3041657" y="1443309"/>
                  <a:pt x="3013757" y="1498444"/>
                  <a:pt x="3063474" y="1423868"/>
                </a:cubicBezTo>
                <a:cubicBezTo>
                  <a:pt x="3068454" y="1408927"/>
                  <a:pt x="3071372" y="1393131"/>
                  <a:pt x="3078415" y="1379044"/>
                </a:cubicBezTo>
                <a:cubicBezTo>
                  <a:pt x="3092975" y="1349925"/>
                  <a:pt x="3127424" y="1307752"/>
                  <a:pt x="3153121" y="1289397"/>
                </a:cubicBezTo>
                <a:cubicBezTo>
                  <a:pt x="3171245" y="1276451"/>
                  <a:pt x="3192414" y="1268289"/>
                  <a:pt x="3212886" y="1259515"/>
                </a:cubicBezTo>
                <a:cubicBezTo>
                  <a:pt x="3364255" y="1194643"/>
                  <a:pt x="3319935" y="1208222"/>
                  <a:pt x="3437004" y="1184809"/>
                </a:cubicBezTo>
                <a:lnTo>
                  <a:pt x="4124298" y="1214691"/>
                </a:lnTo>
                <a:cubicBezTo>
                  <a:pt x="4154542" y="1216436"/>
                  <a:pt x="4183858" y="1226092"/>
                  <a:pt x="4213945" y="1229632"/>
                </a:cubicBezTo>
                <a:cubicBezTo>
                  <a:pt x="4268578" y="1236060"/>
                  <a:pt x="4323561" y="1239100"/>
                  <a:pt x="4378298" y="1244574"/>
                </a:cubicBezTo>
                <a:cubicBezTo>
                  <a:pt x="4423173" y="1249062"/>
                  <a:pt x="4467893" y="1255028"/>
                  <a:pt x="4512768" y="1259515"/>
                </a:cubicBezTo>
                <a:cubicBezTo>
                  <a:pt x="4642491" y="1272487"/>
                  <a:pt x="4805822" y="1286100"/>
                  <a:pt x="4931121" y="1289397"/>
                </a:cubicBezTo>
                <a:lnTo>
                  <a:pt x="5812651" y="1304338"/>
                </a:lnTo>
                <a:cubicBezTo>
                  <a:pt x="5993135" y="1334418"/>
                  <a:pt x="5936359" y="1332727"/>
                  <a:pt x="6231004" y="1289397"/>
                </a:cubicBezTo>
                <a:cubicBezTo>
                  <a:pt x="6291952" y="1280434"/>
                  <a:pt x="6349532" y="1254702"/>
                  <a:pt x="6410298" y="1244574"/>
                </a:cubicBezTo>
                <a:lnTo>
                  <a:pt x="6499945" y="1229632"/>
                </a:lnTo>
                <a:cubicBezTo>
                  <a:pt x="6643248" y="1157981"/>
                  <a:pt x="6465555" y="1248737"/>
                  <a:pt x="6634415" y="1154926"/>
                </a:cubicBezTo>
                <a:cubicBezTo>
                  <a:pt x="6723114" y="1105649"/>
                  <a:pt x="6702907" y="1133438"/>
                  <a:pt x="6813709" y="1050338"/>
                </a:cubicBezTo>
                <a:cubicBezTo>
                  <a:pt x="6833631" y="1035397"/>
                  <a:pt x="6852754" y="1019328"/>
                  <a:pt x="6873474" y="1005515"/>
                </a:cubicBezTo>
                <a:cubicBezTo>
                  <a:pt x="6897637" y="989406"/>
                  <a:pt x="6924694" y="977772"/>
                  <a:pt x="6948180" y="960691"/>
                </a:cubicBezTo>
                <a:cubicBezTo>
                  <a:pt x="7081518" y="863717"/>
                  <a:pt x="6994353" y="916555"/>
                  <a:pt x="7097592" y="826221"/>
                </a:cubicBezTo>
                <a:cubicBezTo>
                  <a:pt x="7116333" y="809823"/>
                  <a:pt x="7137435" y="796338"/>
                  <a:pt x="7157357" y="781397"/>
                </a:cubicBezTo>
                <a:cubicBezTo>
                  <a:pt x="7177278" y="741554"/>
                  <a:pt x="7192411" y="698932"/>
                  <a:pt x="7217121" y="661868"/>
                </a:cubicBezTo>
                <a:cubicBezTo>
                  <a:pt x="7266402" y="587948"/>
                  <a:pt x="7261047" y="601450"/>
                  <a:pt x="7306768" y="482574"/>
                </a:cubicBezTo>
                <a:cubicBezTo>
                  <a:pt x="7314139" y="463408"/>
                  <a:pt x="7316068" y="442554"/>
                  <a:pt x="7321709" y="422809"/>
                </a:cubicBezTo>
                <a:cubicBezTo>
                  <a:pt x="7326036" y="407665"/>
                  <a:pt x="7331670" y="392926"/>
                  <a:pt x="7336651" y="377985"/>
                </a:cubicBezTo>
                <a:cubicBezTo>
                  <a:pt x="7331670" y="263436"/>
                  <a:pt x="7340559" y="147435"/>
                  <a:pt x="7321709" y="34338"/>
                </a:cubicBezTo>
                <a:cubicBezTo>
                  <a:pt x="7319120" y="18803"/>
                  <a:pt x="7292635" y="19397"/>
                  <a:pt x="7276886" y="19397"/>
                </a:cubicBezTo>
                <a:cubicBezTo>
                  <a:pt x="7127391" y="19397"/>
                  <a:pt x="6978146" y="34338"/>
                  <a:pt x="6828651" y="34338"/>
                </a:cubicBezTo>
              </a:path>
            </a:pathLst>
          </a:custGeom>
          <a:solidFill>
            <a:srgbClr val="FFFF00">
              <a:alpha val="42000"/>
            </a:srgbClr>
          </a:solidFill>
          <a:ln>
            <a:no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zh-CN" altLang="en-US"/>
          </a:p>
        </p:txBody>
      </p:sp>
    </p:spTree>
    <p:extLst>
      <p:ext uri="{BB962C8B-B14F-4D97-AF65-F5344CB8AC3E}">
        <p14:creationId xmlns:p14="http://schemas.microsoft.com/office/powerpoint/2010/main" val="4288418052"/>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2" name="Rectangle 2"/>
          <p:cNvSpPr>
            <a:spLocks noGrp="1" noChangeArrowheads="1"/>
          </p:cNvSpPr>
          <p:nvPr>
            <p:ph type="body" idx="1"/>
          </p:nvPr>
        </p:nvSpPr>
        <p:spPr>
          <a:xfrm>
            <a:off x="359532" y="1340768"/>
            <a:ext cx="8642350" cy="5256213"/>
          </a:xfrm>
        </p:spPr>
        <p:txBody>
          <a:bodyPr/>
          <a:lstStyle/>
          <a:p>
            <a:pPr eaLnBrk="1" hangingPunct="1">
              <a:lnSpc>
                <a:spcPct val="150000"/>
              </a:lnSpc>
              <a:defRPr/>
            </a:pPr>
            <a:r>
              <a:rPr kumimoji="1" lang="zh-CN" altLang="en-US" sz="2400" kern="1200" dirty="0">
                <a:solidFill>
                  <a:srgbClr val="A50021"/>
                </a:solidFill>
              </a:rPr>
              <a:t>最基本的问题求解方法</a:t>
            </a:r>
            <a:r>
              <a:rPr lang="zh-CN" altLang="en-US" sz="2400" dirty="0"/>
              <a:t/>
            </a:r>
            <a:br>
              <a:rPr lang="zh-CN" altLang="en-US" sz="2400" dirty="0"/>
            </a:br>
            <a:r>
              <a:rPr kumimoji="1" lang="zh-CN" altLang="en-US" sz="2200" kern="1200" dirty="0">
                <a:solidFill>
                  <a:srgbClr val="0000CC"/>
                </a:solidFill>
                <a:latin typeface="仿宋_GB2312" pitchFamily="49" charset="-122"/>
                <a:ea typeface="仿宋_GB2312" pitchFamily="49" charset="-122"/>
              </a:rPr>
              <a:t>一个问题可以形式化地定义为四个组成部分：</a:t>
            </a:r>
          </a:p>
          <a:p>
            <a:pPr lvl="1" eaLnBrk="1" hangingPunct="1">
              <a:lnSpc>
                <a:spcPct val="120000"/>
              </a:lnSpc>
              <a:defRPr/>
            </a:pPr>
            <a:r>
              <a:rPr kumimoji="1" lang="zh-CN" altLang="en-US" sz="2200" kern="1200" dirty="0">
                <a:solidFill>
                  <a:srgbClr val="0000CC"/>
                </a:solidFill>
                <a:cs typeface="+mn-cs"/>
              </a:rPr>
              <a:t>初始状态</a:t>
            </a:r>
          </a:p>
          <a:p>
            <a:pPr lvl="1" eaLnBrk="1" hangingPunct="1">
              <a:lnSpc>
                <a:spcPct val="120000"/>
              </a:lnSpc>
              <a:defRPr/>
            </a:pPr>
            <a:r>
              <a:rPr kumimoji="1" lang="zh-CN" altLang="en-US" sz="2200" kern="1200" dirty="0">
                <a:solidFill>
                  <a:srgbClr val="0000CC"/>
                </a:solidFill>
                <a:cs typeface="+mn-cs"/>
              </a:rPr>
              <a:t>可能行动的描述</a:t>
            </a:r>
          </a:p>
          <a:p>
            <a:pPr lvl="1" eaLnBrk="1" hangingPunct="1">
              <a:lnSpc>
                <a:spcPct val="120000"/>
              </a:lnSpc>
              <a:defRPr/>
            </a:pPr>
            <a:r>
              <a:rPr kumimoji="1" lang="zh-CN" altLang="en-US" sz="2200" kern="1200" dirty="0">
                <a:solidFill>
                  <a:srgbClr val="0000CC"/>
                </a:solidFill>
                <a:cs typeface="+mn-cs"/>
              </a:rPr>
              <a:t>目标测试</a:t>
            </a:r>
          </a:p>
          <a:p>
            <a:pPr lvl="1" eaLnBrk="1" hangingPunct="1">
              <a:lnSpc>
                <a:spcPct val="120000"/>
              </a:lnSpc>
              <a:defRPr/>
            </a:pPr>
            <a:r>
              <a:rPr kumimoji="1" lang="zh-CN" altLang="en-US" sz="2200" kern="1200" dirty="0">
                <a:solidFill>
                  <a:srgbClr val="0000CC"/>
                </a:solidFill>
                <a:cs typeface="+mn-cs"/>
              </a:rPr>
              <a:t>路径</a:t>
            </a:r>
            <a:r>
              <a:rPr kumimoji="1" lang="zh-CN" altLang="en-US" sz="2200" kern="1200" dirty="0" smtClean="0">
                <a:solidFill>
                  <a:srgbClr val="0000CC"/>
                </a:solidFill>
                <a:cs typeface="+mn-cs"/>
              </a:rPr>
              <a:t>消耗</a:t>
            </a:r>
            <a:endParaRPr kumimoji="1" lang="en-US" altLang="zh-CN" sz="2200" kern="1200" dirty="0" smtClean="0">
              <a:solidFill>
                <a:srgbClr val="0000CC"/>
              </a:solidFill>
              <a:cs typeface="+mn-cs"/>
            </a:endParaRPr>
          </a:p>
          <a:p>
            <a:pPr lvl="1" eaLnBrk="1" hangingPunct="1">
              <a:lnSpc>
                <a:spcPct val="120000"/>
              </a:lnSpc>
              <a:defRPr/>
            </a:pPr>
            <a:endParaRPr kumimoji="1" lang="zh-CN" altLang="en-US" sz="1000" kern="1200" dirty="0">
              <a:solidFill>
                <a:srgbClr val="0000CC"/>
              </a:solidFill>
              <a:cs typeface="+mn-cs"/>
            </a:endParaRPr>
          </a:p>
          <a:p>
            <a:pPr eaLnBrk="1" hangingPunct="1">
              <a:lnSpc>
                <a:spcPct val="150000"/>
              </a:lnSpc>
              <a:defRPr/>
            </a:pPr>
            <a:r>
              <a:rPr kumimoji="1" lang="zh-CN" altLang="en-US" sz="2400" kern="1200" dirty="0">
                <a:solidFill>
                  <a:srgbClr val="A50021"/>
                </a:solidFill>
              </a:rPr>
              <a:t>寻找解的过程就是</a:t>
            </a:r>
            <a:r>
              <a:rPr kumimoji="1" lang="zh-CN" altLang="en-US" sz="2400" kern="1200" dirty="0" smtClean="0">
                <a:solidFill>
                  <a:srgbClr val="A50021"/>
                </a:solidFill>
              </a:rPr>
              <a:t>搜索</a:t>
            </a:r>
            <a:endParaRPr kumimoji="1" lang="en-US" altLang="zh-CN" sz="2400" kern="1200" dirty="0" smtClean="0">
              <a:solidFill>
                <a:srgbClr val="A50021"/>
              </a:solidFill>
            </a:endParaRPr>
          </a:p>
          <a:p>
            <a:pPr eaLnBrk="1" hangingPunct="1">
              <a:lnSpc>
                <a:spcPct val="150000"/>
              </a:lnSpc>
              <a:defRPr/>
            </a:pPr>
            <a:r>
              <a:rPr kumimoji="1" lang="zh-CN" altLang="en-US" sz="2400" kern="1200" dirty="0" smtClean="0">
                <a:solidFill>
                  <a:srgbClr val="A50021"/>
                </a:solidFill>
              </a:rPr>
              <a:t>问题</a:t>
            </a:r>
            <a:r>
              <a:rPr kumimoji="1" lang="zh-CN" altLang="en-US" sz="2400" kern="1200" dirty="0">
                <a:solidFill>
                  <a:srgbClr val="A50021"/>
                </a:solidFill>
              </a:rPr>
              <a:t>的解就是从初始状态到目标状态的路径</a:t>
            </a:r>
          </a:p>
        </p:txBody>
      </p:sp>
      <p:sp>
        <p:nvSpPr>
          <p:cNvPr id="10244" name="Text Box 3"/>
          <p:cNvSpPr txBox="1">
            <a:spLocks noChangeArrowheads="1"/>
          </p:cNvSpPr>
          <p:nvPr/>
        </p:nvSpPr>
        <p:spPr bwMode="auto">
          <a:xfrm>
            <a:off x="545862" y="260648"/>
            <a:ext cx="7812088"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4400" b="1" dirty="0">
                <a:solidFill>
                  <a:schemeClr val="accent2"/>
                </a:solidFill>
                <a:latin typeface="方正姚体" pitchFamily="2" charset="-122"/>
                <a:ea typeface="方正姚体" pitchFamily="2" charset="-122"/>
              </a:rPr>
              <a:t>状态空间表示方法</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Text Box 2"/>
          <p:cNvSpPr txBox="1">
            <a:spLocks noChangeArrowheads="1"/>
          </p:cNvSpPr>
          <p:nvPr/>
        </p:nvSpPr>
        <p:spPr bwMode="auto">
          <a:xfrm>
            <a:off x="228600" y="685800"/>
            <a:ext cx="85344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just" eaLnBrk="1" hangingPunct="1">
              <a:spcBef>
                <a:spcPct val="50000"/>
              </a:spcBef>
            </a:pPr>
            <a:r>
              <a:rPr kumimoji="1" lang="en-US" altLang="zh-CN" sz="2400" b="1">
                <a:solidFill>
                  <a:srgbClr val="A50021"/>
                </a:solidFill>
                <a:latin typeface="幼圆" pitchFamily="49" charset="-122"/>
                <a:ea typeface="幼圆" pitchFamily="49" charset="-122"/>
              </a:rPr>
              <a:t>    </a:t>
            </a:r>
            <a:r>
              <a:rPr kumimoji="1" lang="zh-CN" altLang="en-US" sz="2400" b="1">
                <a:solidFill>
                  <a:srgbClr val="A50021"/>
                </a:solidFill>
                <a:latin typeface="幼圆" pitchFamily="49" charset="-122"/>
                <a:ea typeface="幼圆" pitchFamily="49" charset="-122"/>
              </a:rPr>
              <a:t>例</a:t>
            </a:r>
            <a:r>
              <a:rPr kumimoji="1" lang="en-US" altLang="zh-CN" sz="2400" b="1">
                <a:solidFill>
                  <a:srgbClr val="A50021"/>
                </a:solidFill>
                <a:latin typeface="幼圆" pitchFamily="49" charset="-122"/>
                <a:ea typeface="幼圆" pitchFamily="49" charset="-122"/>
              </a:rPr>
              <a:t>4.5</a:t>
            </a:r>
            <a:r>
              <a:rPr kumimoji="1" lang="en-US" altLang="zh-CN" sz="2400" b="1">
                <a:latin typeface="幼圆" pitchFamily="49" charset="-122"/>
                <a:ea typeface="幼圆" pitchFamily="49" charset="-122"/>
              </a:rPr>
              <a:t> </a:t>
            </a:r>
            <a:r>
              <a:rPr kumimoji="1" lang="zh-CN" altLang="en-US" sz="2400" b="1">
                <a:latin typeface="幼圆" pitchFamily="49" charset="-122"/>
                <a:ea typeface="幼圆" pitchFamily="49" charset="-122"/>
              </a:rPr>
              <a:t>八数码难题。在</a:t>
            </a:r>
            <a:r>
              <a:rPr kumimoji="1" lang="en-US" altLang="zh-CN" sz="2400" b="1">
                <a:latin typeface="幼圆" pitchFamily="49" charset="-122"/>
                <a:ea typeface="幼圆" pitchFamily="49" charset="-122"/>
              </a:rPr>
              <a:t>3×3</a:t>
            </a:r>
            <a:r>
              <a:rPr kumimoji="1" lang="zh-CN" altLang="en-US" sz="2400" b="1">
                <a:latin typeface="幼圆" pitchFamily="49" charset="-122"/>
                <a:ea typeface="幼圆" pitchFamily="49" charset="-122"/>
              </a:rPr>
              <a:t>的方格棋盘上，分别放置了表有数字</a:t>
            </a:r>
            <a:r>
              <a:rPr kumimoji="1" lang="en-US" altLang="zh-CN" sz="2400" b="1">
                <a:latin typeface="幼圆" pitchFamily="49" charset="-122"/>
                <a:ea typeface="幼圆" pitchFamily="49" charset="-122"/>
              </a:rPr>
              <a:t>1</a:t>
            </a:r>
            <a:r>
              <a:rPr kumimoji="1" lang="zh-CN" altLang="en-US" sz="2400" b="1">
                <a:latin typeface="幼圆" pitchFamily="49" charset="-122"/>
                <a:ea typeface="幼圆" pitchFamily="49" charset="-122"/>
              </a:rPr>
              <a:t>、</a:t>
            </a:r>
            <a:r>
              <a:rPr kumimoji="1" lang="en-US" altLang="zh-CN" sz="2400" b="1">
                <a:latin typeface="幼圆" pitchFamily="49" charset="-122"/>
                <a:ea typeface="幼圆" pitchFamily="49" charset="-122"/>
              </a:rPr>
              <a:t>2</a:t>
            </a:r>
            <a:r>
              <a:rPr kumimoji="1" lang="zh-CN" altLang="en-US" sz="2400" b="1">
                <a:latin typeface="幼圆" pitchFamily="49" charset="-122"/>
                <a:ea typeface="幼圆" pitchFamily="49" charset="-122"/>
              </a:rPr>
              <a:t>、</a:t>
            </a:r>
            <a:r>
              <a:rPr kumimoji="1" lang="en-US" altLang="zh-CN" sz="2400" b="1">
                <a:latin typeface="幼圆" pitchFamily="49" charset="-122"/>
                <a:ea typeface="幼圆" pitchFamily="49" charset="-122"/>
              </a:rPr>
              <a:t>3</a:t>
            </a:r>
            <a:r>
              <a:rPr kumimoji="1" lang="zh-CN" altLang="en-US" sz="2400" b="1">
                <a:latin typeface="幼圆" pitchFamily="49" charset="-122"/>
                <a:ea typeface="幼圆" pitchFamily="49" charset="-122"/>
              </a:rPr>
              <a:t>、</a:t>
            </a:r>
            <a:r>
              <a:rPr kumimoji="1" lang="en-US" altLang="zh-CN" sz="2400" b="1">
                <a:latin typeface="幼圆" pitchFamily="49" charset="-122"/>
                <a:ea typeface="幼圆" pitchFamily="49" charset="-122"/>
              </a:rPr>
              <a:t>4</a:t>
            </a:r>
            <a:r>
              <a:rPr kumimoji="1" lang="zh-CN" altLang="en-US" sz="2400" b="1">
                <a:latin typeface="幼圆" pitchFamily="49" charset="-122"/>
                <a:ea typeface="幼圆" pitchFamily="49" charset="-122"/>
              </a:rPr>
              <a:t>、</a:t>
            </a:r>
            <a:r>
              <a:rPr kumimoji="1" lang="en-US" altLang="zh-CN" sz="2400" b="1">
                <a:latin typeface="幼圆" pitchFamily="49" charset="-122"/>
                <a:ea typeface="幼圆" pitchFamily="49" charset="-122"/>
              </a:rPr>
              <a:t>5</a:t>
            </a:r>
            <a:r>
              <a:rPr kumimoji="1" lang="zh-CN" altLang="en-US" sz="2400" b="1">
                <a:latin typeface="幼圆" pitchFamily="49" charset="-122"/>
                <a:ea typeface="幼圆" pitchFamily="49" charset="-122"/>
              </a:rPr>
              <a:t>、</a:t>
            </a:r>
            <a:r>
              <a:rPr kumimoji="1" lang="en-US" altLang="zh-CN" sz="2400" b="1">
                <a:latin typeface="幼圆" pitchFamily="49" charset="-122"/>
                <a:ea typeface="幼圆" pitchFamily="49" charset="-122"/>
              </a:rPr>
              <a:t>6</a:t>
            </a:r>
            <a:r>
              <a:rPr kumimoji="1" lang="zh-CN" altLang="en-US" sz="2400" b="1">
                <a:latin typeface="幼圆" pitchFamily="49" charset="-122"/>
                <a:ea typeface="幼圆" pitchFamily="49" charset="-122"/>
              </a:rPr>
              <a:t>、</a:t>
            </a:r>
            <a:r>
              <a:rPr kumimoji="1" lang="en-US" altLang="zh-CN" sz="2400" b="1">
                <a:latin typeface="幼圆" pitchFamily="49" charset="-122"/>
                <a:ea typeface="幼圆" pitchFamily="49" charset="-122"/>
              </a:rPr>
              <a:t>7</a:t>
            </a:r>
            <a:r>
              <a:rPr kumimoji="1" lang="zh-CN" altLang="en-US" sz="2400" b="1">
                <a:latin typeface="幼圆" pitchFamily="49" charset="-122"/>
                <a:ea typeface="幼圆" pitchFamily="49" charset="-122"/>
              </a:rPr>
              <a:t>、</a:t>
            </a:r>
            <a:r>
              <a:rPr kumimoji="1" lang="en-US" altLang="zh-CN" sz="2400" b="1">
                <a:latin typeface="幼圆" pitchFamily="49" charset="-122"/>
                <a:ea typeface="幼圆" pitchFamily="49" charset="-122"/>
              </a:rPr>
              <a:t>8</a:t>
            </a:r>
            <a:r>
              <a:rPr kumimoji="1" lang="zh-CN" altLang="en-US" sz="2400" b="1">
                <a:latin typeface="幼圆" pitchFamily="49" charset="-122"/>
                <a:ea typeface="幼圆" pitchFamily="49" charset="-122"/>
              </a:rPr>
              <a:t>的八张牌，初始状态</a:t>
            </a:r>
            <a:r>
              <a:rPr kumimoji="1" lang="en-US" altLang="zh-CN" sz="2400" b="1">
                <a:latin typeface="幼圆" pitchFamily="49" charset="-122"/>
                <a:ea typeface="幼圆" pitchFamily="49" charset="-122"/>
              </a:rPr>
              <a:t>S</a:t>
            </a:r>
            <a:r>
              <a:rPr kumimoji="1" lang="en-US" altLang="zh-CN" sz="2400" b="1" baseline="-25000">
                <a:latin typeface="幼圆" pitchFamily="49" charset="-122"/>
                <a:ea typeface="幼圆" pitchFamily="49" charset="-122"/>
              </a:rPr>
              <a:t>0</a:t>
            </a:r>
            <a:r>
              <a:rPr kumimoji="1" lang="zh-CN" altLang="en-US" sz="2400" b="1">
                <a:latin typeface="幼圆" pitchFamily="49" charset="-122"/>
                <a:ea typeface="幼圆" pitchFamily="49" charset="-122"/>
              </a:rPr>
              <a:t>，目标状态</a:t>
            </a:r>
            <a:r>
              <a:rPr kumimoji="1" lang="en-US" altLang="zh-CN" sz="2400" b="1">
                <a:latin typeface="幼圆" pitchFamily="49" charset="-122"/>
                <a:ea typeface="幼圆" pitchFamily="49" charset="-122"/>
              </a:rPr>
              <a:t>S</a:t>
            </a:r>
            <a:r>
              <a:rPr kumimoji="1" lang="en-US" altLang="zh-CN" sz="2400" b="1" baseline="-25000">
                <a:latin typeface="幼圆" pitchFamily="49" charset="-122"/>
                <a:ea typeface="幼圆" pitchFamily="49" charset="-122"/>
              </a:rPr>
              <a:t>g</a:t>
            </a:r>
            <a:r>
              <a:rPr kumimoji="1" lang="zh-CN" altLang="en-US" sz="2400" b="1">
                <a:latin typeface="幼圆" pitchFamily="49" charset="-122"/>
                <a:ea typeface="幼圆" pitchFamily="49" charset="-122"/>
              </a:rPr>
              <a:t>，如下图所示。可以使用的操作有</a:t>
            </a:r>
          </a:p>
          <a:p>
            <a:pPr algn="just" eaLnBrk="1" hangingPunct="1">
              <a:spcBef>
                <a:spcPct val="50000"/>
              </a:spcBef>
            </a:pPr>
            <a:r>
              <a:rPr kumimoji="1" lang="zh-CN" altLang="en-US" sz="2400" b="1">
                <a:latin typeface="幼圆" pitchFamily="49" charset="-122"/>
                <a:ea typeface="幼圆" pitchFamily="49" charset="-122"/>
              </a:rPr>
              <a:t>    空格左移，空格上移，空格右移，空格下移</a:t>
            </a:r>
          </a:p>
          <a:p>
            <a:pPr eaLnBrk="1" hangingPunct="1">
              <a:spcBef>
                <a:spcPct val="50000"/>
              </a:spcBef>
            </a:pPr>
            <a:r>
              <a:rPr kumimoji="1" lang="zh-CN" altLang="en-US" sz="2400" b="1">
                <a:latin typeface="幼圆" pitchFamily="49" charset="-122"/>
                <a:ea typeface="幼圆" pitchFamily="49" charset="-122"/>
              </a:rPr>
              <a:t>即只允许把位于空格左、上、右、下方的牌移入空格。要求应用广度优先搜索策略寻找从初始状态到目标状态的解路径</a:t>
            </a:r>
            <a:r>
              <a:rPr kumimoji="1" lang="zh-CN" altLang="en-US" sz="2400">
                <a:latin typeface="幼圆" pitchFamily="49" charset="-122"/>
                <a:ea typeface="幼圆" pitchFamily="49" charset="-122"/>
              </a:rPr>
              <a:t>。 </a:t>
            </a:r>
          </a:p>
        </p:txBody>
      </p:sp>
      <p:sp>
        <p:nvSpPr>
          <p:cNvPr id="50180" name="Text Box 4"/>
          <p:cNvSpPr txBox="1">
            <a:spLocks noChangeArrowheads="1"/>
          </p:cNvSpPr>
          <p:nvPr/>
        </p:nvSpPr>
        <p:spPr bwMode="auto">
          <a:xfrm>
            <a:off x="2195513" y="3897313"/>
            <a:ext cx="1692275" cy="1562100"/>
          </a:xfrm>
          <a:prstGeom prst="rect">
            <a:avLst/>
          </a:prstGeom>
          <a:noFill/>
          <a:ln w="9525">
            <a:solidFill>
              <a:srgbClr val="0000CC"/>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457200" indent="-457200"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buFontTx/>
              <a:buAutoNum type="arabicPlain" startAt="2"/>
            </a:pPr>
            <a:r>
              <a:rPr kumimoji="1" lang="en-US" altLang="zh-CN" sz="2400" b="1">
                <a:solidFill>
                  <a:srgbClr val="0000CC"/>
                </a:solidFill>
                <a:latin typeface="Times New Roman" pitchFamily="18" charset="0"/>
              </a:rPr>
              <a:t>  8       3</a:t>
            </a:r>
          </a:p>
          <a:p>
            <a:pPr eaLnBrk="1" hangingPunct="1">
              <a:spcBef>
                <a:spcPct val="50000"/>
              </a:spcBef>
            </a:pPr>
            <a:r>
              <a:rPr kumimoji="1" lang="en-US" altLang="zh-CN" sz="2400" b="1">
                <a:solidFill>
                  <a:srgbClr val="0000CC"/>
                </a:solidFill>
                <a:latin typeface="Times New Roman" pitchFamily="18" charset="0"/>
              </a:rPr>
              <a:t>1               4</a:t>
            </a:r>
          </a:p>
          <a:p>
            <a:pPr eaLnBrk="1" hangingPunct="1">
              <a:spcBef>
                <a:spcPct val="50000"/>
              </a:spcBef>
            </a:pPr>
            <a:r>
              <a:rPr kumimoji="1" lang="en-US" altLang="zh-CN" sz="2400" b="1">
                <a:solidFill>
                  <a:srgbClr val="0000CC"/>
                </a:solidFill>
                <a:latin typeface="Times New Roman" pitchFamily="18" charset="0"/>
              </a:rPr>
              <a:t>7      6       5 </a:t>
            </a:r>
          </a:p>
        </p:txBody>
      </p:sp>
      <p:sp>
        <p:nvSpPr>
          <p:cNvPr id="50181" name="Text Box 6"/>
          <p:cNvSpPr txBox="1">
            <a:spLocks noChangeArrowheads="1"/>
          </p:cNvSpPr>
          <p:nvPr/>
        </p:nvSpPr>
        <p:spPr bwMode="auto">
          <a:xfrm>
            <a:off x="4643438" y="3860800"/>
            <a:ext cx="1655762" cy="1562100"/>
          </a:xfrm>
          <a:prstGeom prst="rect">
            <a:avLst/>
          </a:prstGeom>
          <a:noFill/>
          <a:ln w="9525">
            <a:solidFill>
              <a:srgbClr val="0000CC"/>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457200" indent="-457200"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b="1">
                <a:solidFill>
                  <a:srgbClr val="0000CC"/>
                </a:solidFill>
                <a:latin typeface="Times New Roman" pitchFamily="18" charset="0"/>
              </a:rPr>
              <a:t>1      2       3</a:t>
            </a:r>
          </a:p>
          <a:p>
            <a:pPr eaLnBrk="1" hangingPunct="1">
              <a:spcBef>
                <a:spcPct val="50000"/>
              </a:spcBef>
            </a:pPr>
            <a:r>
              <a:rPr kumimoji="1" lang="en-US" altLang="zh-CN" sz="2400" b="1">
                <a:solidFill>
                  <a:srgbClr val="0000CC"/>
                </a:solidFill>
                <a:latin typeface="Times New Roman" pitchFamily="18" charset="0"/>
              </a:rPr>
              <a:t>8               4</a:t>
            </a:r>
          </a:p>
          <a:p>
            <a:pPr eaLnBrk="1" hangingPunct="1">
              <a:spcBef>
                <a:spcPct val="50000"/>
              </a:spcBef>
            </a:pPr>
            <a:r>
              <a:rPr kumimoji="1" lang="en-US" altLang="zh-CN" sz="2400" b="1">
                <a:solidFill>
                  <a:srgbClr val="0000CC"/>
                </a:solidFill>
                <a:latin typeface="Times New Roman" pitchFamily="18" charset="0"/>
              </a:rPr>
              <a:t>7      6       5 </a:t>
            </a:r>
          </a:p>
        </p:txBody>
      </p:sp>
      <p:sp>
        <p:nvSpPr>
          <p:cNvPr id="50182" name="Text Box 7"/>
          <p:cNvSpPr txBox="1">
            <a:spLocks noChangeArrowheads="1"/>
          </p:cNvSpPr>
          <p:nvPr/>
        </p:nvSpPr>
        <p:spPr bwMode="auto">
          <a:xfrm>
            <a:off x="1752600" y="3505200"/>
            <a:ext cx="3124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b="1">
                <a:solidFill>
                  <a:srgbClr val="0000CC"/>
                </a:solidFill>
                <a:latin typeface="Times New Roman" pitchFamily="18" charset="0"/>
              </a:rPr>
              <a:t>S</a:t>
            </a:r>
            <a:r>
              <a:rPr kumimoji="1" lang="en-US" altLang="zh-CN" sz="2400" b="1" baseline="-25000">
                <a:solidFill>
                  <a:srgbClr val="0000CC"/>
                </a:solidFill>
                <a:latin typeface="Times New Roman" pitchFamily="18" charset="0"/>
              </a:rPr>
              <a:t>0</a:t>
            </a:r>
            <a:r>
              <a:rPr kumimoji="1" lang="en-US" altLang="zh-CN" sz="2400" b="1">
                <a:solidFill>
                  <a:srgbClr val="0000CC"/>
                </a:solidFill>
                <a:latin typeface="Times New Roman" pitchFamily="18" charset="0"/>
              </a:rPr>
              <a:t>                           S</a:t>
            </a:r>
            <a:r>
              <a:rPr kumimoji="1" lang="en-US" altLang="zh-CN" sz="2400" b="1" baseline="-25000">
                <a:solidFill>
                  <a:srgbClr val="0000CC"/>
                </a:solidFill>
                <a:latin typeface="Times New Roman" pitchFamily="18" charset="0"/>
              </a:rPr>
              <a:t>g</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stretch>
            <a:fillRect/>
          </a:stretch>
        </p:blipFill>
        <p:spPr>
          <a:xfrm>
            <a:off x="0" y="0"/>
            <a:ext cx="9144000" cy="6854794"/>
          </a:xfrm>
          <a:prstGeom prst="rect">
            <a:avLst/>
          </a:prstGeom>
        </p:spPr>
      </p:pic>
      <p:sp>
        <p:nvSpPr>
          <p:cNvPr id="4" name="矩形 3"/>
          <p:cNvSpPr/>
          <p:nvPr/>
        </p:nvSpPr>
        <p:spPr>
          <a:xfrm>
            <a:off x="7956376" y="6057292"/>
            <a:ext cx="1008112" cy="612068"/>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4"/>
          <p:cNvSpPr>
            <a:spLocks noGrp="1" noChangeArrowheads="1"/>
          </p:cNvSpPr>
          <p:nvPr>
            <p:ph type="body" idx="1"/>
          </p:nvPr>
        </p:nvSpPr>
        <p:spPr>
          <a:xfrm>
            <a:off x="250825" y="728700"/>
            <a:ext cx="7772400" cy="2678112"/>
          </a:xfrm>
        </p:spPr>
        <p:txBody>
          <a:bodyPr lIns="0" tIns="0" rIns="0" bIns="0"/>
          <a:lstStyle/>
          <a:p>
            <a:pPr eaLnBrk="1" hangingPunct="1">
              <a:lnSpc>
                <a:spcPct val="120000"/>
              </a:lnSpc>
            </a:pPr>
            <a:r>
              <a:rPr lang="zh-CN" altLang="en-US" sz="2400" dirty="0">
                <a:solidFill>
                  <a:srgbClr val="FF0000"/>
                </a:solidFill>
              </a:rPr>
              <a:t>优点</a:t>
            </a:r>
            <a:r>
              <a:rPr lang="zh-CN" altLang="en-US" sz="2400" dirty="0" smtClean="0">
                <a:solidFill>
                  <a:srgbClr val="FF0000"/>
                </a:solidFill>
              </a:rPr>
              <a:t>：</a:t>
            </a:r>
            <a:endParaRPr lang="en-US" altLang="zh-CN" sz="2400" dirty="0" smtClean="0">
              <a:solidFill>
                <a:srgbClr val="FF0000"/>
              </a:solidFill>
            </a:endParaRPr>
          </a:p>
          <a:p>
            <a:pPr lvl="1" eaLnBrk="1" hangingPunct="1">
              <a:lnSpc>
                <a:spcPct val="120000"/>
              </a:lnSpc>
            </a:pPr>
            <a:r>
              <a:rPr lang="zh-CN" altLang="en-US" sz="2000" dirty="0" smtClean="0"/>
              <a:t>完备的；</a:t>
            </a:r>
            <a:endParaRPr lang="en-US" altLang="zh-CN" sz="2000" dirty="0" smtClean="0"/>
          </a:p>
          <a:p>
            <a:pPr eaLnBrk="1" hangingPunct="1">
              <a:lnSpc>
                <a:spcPct val="120000"/>
              </a:lnSpc>
            </a:pPr>
            <a:r>
              <a:rPr lang="zh-CN" altLang="en-US" dirty="0" smtClean="0">
                <a:solidFill>
                  <a:srgbClr val="00B050"/>
                </a:solidFill>
              </a:rPr>
              <a:t>缺点：</a:t>
            </a:r>
            <a:endParaRPr lang="en-US" altLang="zh-CN" dirty="0" smtClean="0">
              <a:solidFill>
                <a:srgbClr val="00B050"/>
              </a:solidFill>
            </a:endParaRPr>
          </a:p>
          <a:p>
            <a:pPr lvl="1" eaLnBrk="1" hangingPunct="1">
              <a:lnSpc>
                <a:spcPct val="120000"/>
              </a:lnSpc>
            </a:pPr>
            <a:r>
              <a:rPr lang="zh-CN" altLang="en-US" sz="2000" dirty="0" smtClean="0"/>
              <a:t>如果图的分枝数目太多</a:t>
            </a:r>
            <a:r>
              <a:rPr lang="en-US" altLang="zh-CN" sz="2000" dirty="0" smtClean="0"/>
              <a:t>,</a:t>
            </a:r>
            <a:r>
              <a:rPr lang="zh-CN" altLang="en-US" sz="2000" dirty="0" smtClean="0"/>
              <a:t>即状态的后裔的数目平均值很大</a:t>
            </a:r>
            <a:r>
              <a:rPr lang="en-US" altLang="zh-CN" sz="2000" dirty="0" smtClean="0"/>
              <a:t>, </a:t>
            </a:r>
            <a:r>
              <a:rPr lang="zh-CN" altLang="en-US" sz="2000" dirty="0" smtClean="0"/>
              <a:t>这种组合爆炸就使算法在可利用的空间中找不到解。</a:t>
            </a:r>
            <a:endParaRPr lang="zh-CN" altLang="en-US" sz="2000" dirty="0"/>
          </a:p>
          <a:p>
            <a:pPr eaLnBrk="1" hangingPunct="1">
              <a:lnSpc>
                <a:spcPct val="120000"/>
              </a:lnSpc>
              <a:spcBef>
                <a:spcPts val="1200"/>
              </a:spcBef>
            </a:pPr>
            <a:r>
              <a:rPr lang="zh-CN" altLang="en-US" sz="2000" dirty="0">
                <a:latin typeface="仿宋_GB2312" pitchFamily="49" charset="-122"/>
                <a:ea typeface="仿宋_GB2312" pitchFamily="49" charset="-122"/>
              </a:rPr>
              <a:t>所需的时间和内存：</a:t>
            </a:r>
          </a:p>
          <a:p>
            <a:pPr eaLnBrk="1" hangingPunct="1">
              <a:buFontTx/>
              <a:buNone/>
            </a:pPr>
            <a:endParaRPr lang="en-US" altLang="zh-CN" sz="3700" dirty="0" smtClean="0"/>
          </a:p>
        </p:txBody>
      </p:sp>
      <p:sp>
        <p:nvSpPr>
          <p:cNvPr id="52230" name="Rectangle 9"/>
          <p:cNvSpPr>
            <a:spLocks noChangeArrowheads="1"/>
          </p:cNvSpPr>
          <p:nvPr/>
        </p:nvSpPr>
        <p:spPr bwMode="auto">
          <a:xfrm>
            <a:off x="2297112" y="28702"/>
            <a:ext cx="37433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400" b="1" dirty="0">
                <a:solidFill>
                  <a:schemeClr val="accent2"/>
                </a:solidFill>
                <a:latin typeface="方正姚体" pitchFamily="2" charset="-122"/>
                <a:ea typeface="方正姚体" pitchFamily="2" charset="-122"/>
              </a:rPr>
              <a:t>广度优先搜索</a:t>
            </a:r>
          </a:p>
        </p:txBody>
      </p:sp>
      <p:pic>
        <p:nvPicPr>
          <p:cNvPr id="3" name="图片 2"/>
          <p:cNvPicPr>
            <a:picLocks noChangeAspect="1"/>
          </p:cNvPicPr>
          <p:nvPr/>
        </p:nvPicPr>
        <p:blipFill>
          <a:blip r:embed="rId3"/>
          <a:stretch>
            <a:fillRect/>
          </a:stretch>
        </p:blipFill>
        <p:spPr>
          <a:xfrm>
            <a:off x="0" y="3645024"/>
            <a:ext cx="9144000" cy="3058876"/>
          </a:xfrm>
          <a:prstGeom prst="rect">
            <a:avLst/>
          </a:prstGeom>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Text Box 7"/>
          <p:cNvSpPr txBox="1">
            <a:spLocks noChangeArrowheads="1"/>
          </p:cNvSpPr>
          <p:nvPr/>
        </p:nvSpPr>
        <p:spPr bwMode="auto">
          <a:xfrm>
            <a:off x="359532" y="3356992"/>
            <a:ext cx="8605838" cy="298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kumimoji="1" lang="zh-CN" altLang="en-US" sz="2000" b="1" dirty="0">
                <a:solidFill>
                  <a:srgbClr val="A50021"/>
                </a:solidFill>
                <a:latin typeface="幼圆" pitchFamily="49" charset="-122"/>
                <a:ea typeface="幼圆" pitchFamily="49" charset="-122"/>
              </a:rPr>
              <a:t>算法描述</a:t>
            </a:r>
          </a:p>
          <a:p>
            <a:pPr eaLnBrk="1" hangingPunct="1">
              <a:spcBef>
                <a:spcPct val="20000"/>
              </a:spcBef>
            </a:pPr>
            <a:r>
              <a:rPr kumimoji="1" lang="zh-CN" altLang="en-US" sz="2000" b="1" dirty="0">
                <a:solidFill>
                  <a:srgbClr val="0000CC"/>
                </a:solidFill>
                <a:latin typeface="宋体" charset="-122"/>
              </a:rPr>
              <a:t>  </a:t>
            </a:r>
            <a:r>
              <a:rPr kumimoji="1" lang="en-US" altLang="zh-CN" sz="2000" b="1" dirty="0">
                <a:latin typeface="幼圆" pitchFamily="49" charset="-122"/>
                <a:ea typeface="幼圆" pitchFamily="49" charset="-122"/>
              </a:rPr>
              <a:t>(1) </a:t>
            </a:r>
            <a:r>
              <a:rPr kumimoji="1" lang="zh-CN" altLang="en-US" sz="2000" b="1" dirty="0">
                <a:latin typeface="幼圆" pitchFamily="49" charset="-122"/>
                <a:ea typeface="幼圆" pitchFamily="49" charset="-122"/>
              </a:rPr>
              <a:t>把</a:t>
            </a:r>
            <a:r>
              <a:rPr kumimoji="1" lang="zh-CN" altLang="en-US" sz="2000" b="1" dirty="0" smtClean="0">
                <a:latin typeface="幼圆" pitchFamily="49" charset="-122"/>
                <a:ea typeface="幼圆" pitchFamily="49" charset="-122"/>
              </a:rPr>
              <a:t>初始结点</a:t>
            </a:r>
            <a:r>
              <a:rPr kumimoji="1" lang="en-US" altLang="zh-CN" sz="2000" b="1" dirty="0" smtClean="0">
                <a:latin typeface="幼圆" pitchFamily="49" charset="-122"/>
                <a:ea typeface="幼圆" pitchFamily="49" charset="-122"/>
              </a:rPr>
              <a:t>S</a:t>
            </a:r>
            <a:r>
              <a:rPr kumimoji="1" lang="en-US" altLang="zh-CN" sz="2000" b="1" baseline="-25000" dirty="0" smtClean="0">
                <a:latin typeface="幼圆" pitchFamily="49" charset="-122"/>
                <a:ea typeface="幼圆" pitchFamily="49" charset="-122"/>
              </a:rPr>
              <a:t>0</a:t>
            </a:r>
            <a:r>
              <a:rPr kumimoji="1" lang="zh-CN" altLang="en-US" sz="2000" b="1" dirty="0" smtClean="0">
                <a:latin typeface="幼圆" pitchFamily="49" charset="-122"/>
                <a:ea typeface="幼圆" pitchFamily="49" charset="-122"/>
              </a:rPr>
              <a:t>放入</a:t>
            </a:r>
            <a:r>
              <a:rPr kumimoji="1" lang="en-US" altLang="zh-CN" sz="2000" b="1" dirty="0">
                <a:latin typeface="幼圆" pitchFamily="49" charset="-122"/>
                <a:ea typeface="幼圆" pitchFamily="49" charset="-122"/>
              </a:rPr>
              <a:t>Open</a:t>
            </a:r>
            <a:r>
              <a:rPr kumimoji="1" lang="zh-CN" altLang="en-US" sz="2000" b="1" dirty="0">
                <a:latin typeface="幼圆" pitchFamily="49" charset="-122"/>
                <a:ea typeface="幼圆" pitchFamily="49" charset="-122"/>
              </a:rPr>
              <a:t>表中；</a:t>
            </a:r>
          </a:p>
          <a:p>
            <a:pPr eaLnBrk="1" hangingPunct="1">
              <a:spcBef>
                <a:spcPct val="20000"/>
              </a:spcBef>
            </a:pPr>
            <a:r>
              <a:rPr kumimoji="1" lang="zh-CN" altLang="en-US" sz="2000" b="1" dirty="0">
                <a:latin typeface="幼圆" pitchFamily="49" charset="-122"/>
                <a:ea typeface="幼圆" pitchFamily="49" charset="-122"/>
              </a:rPr>
              <a:t>  </a:t>
            </a:r>
            <a:r>
              <a:rPr kumimoji="1" lang="en-US" altLang="zh-CN" sz="2000" b="1" dirty="0">
                <a:latin typeface="幼圆" pitchFamily="49" charset="-122"/>
                <a:ea typeface="幼圆" pitchFamily="49" charset="-122"/>
              </a:rPr>
              <a:t>(2) </a:t>
            </a:r>
            <a:r>
              <a:rPr kumimoji="1" lang="zh-CN" altLang="en-US" sz="2000" b="1" dirty="0">
                <a:latin typeface="幼圆" pitchFamily="49" charset="-122"/>
                <a:ea typeface="幼圆" pitchFamily="49" charset="-122"/>
              </a:rPr>
              <a:t>如果</a:t>
            </a:r>
            <a:r>
              <a:rPr kumimoji="1" lang="en-US" altLang="zh-CN" sz="2000" b="1" dirty="0">
                <a:latin typeface="幼圆" pitchFamily="49" charset="-122"/>
                <a:ea typeface="幼圆" pitchFamily="49" charset="-122"/>
              </a:rPr>
              <a:t>Open</a:t>
            </a:r>
            <a:r>
              <a:rPr kumimoji="1" lang="zh-CN" altLang="en-US" sz="2000" b="1" dirty="0">
                <a:latin typeface="幼圆" pitchFamily="49" charset="-122"/>
                <a:ea typeface="幼圆" pitchFamily="49" charset="-122"/>
              </a:rPr>
              <a:t>表为空，则问题无解 ，失败退出；</a:t>
            </a:r>
          </a:p>
          <a:p>
            <a:pPr eaLnBrk="1" hangingPunct="1">
              <a:spcBef>
                <a:spcPct val="20000"/>
              </a:spcBef>
            </a:pPr>
            <a:r>
              <a:rPr kumimoji="1" lang="zh-CN" altLang="en-US" sz="2000" b="1" dirty="0">
                <a:latin typeface="幼圆" pitchFamily="49" charset="-122"/>
                <a:ea typeface="幼圆" pitchFamily="49" charset="-122"/>
              </a:rPr>
              <a:t>  </a:t>
            </a:r>
            <a:r>
              <a:rPr kumimoji="1" lang="en-US" altLang="zh-CN" sz="2000" b="1" dirty="0">
                <a:latin typeface="幼圆" pitchFamily="49" charset="-122"/>
                <a:ea typeface="幼圆" pitchFamily="49" charset="-122"/>
              </a:rPr>
              <a:t>(3) </a:t>
            </a:r>
            <a:r>
              <a:rPr kumimoji="1" lang="zh-CN" altLang="en-US" sz="2000" b="1" dirty="0">
                <a:latin typeface="幼圆" pitchFamily="49" charset="-122"/>
                <a:ea typeface="幼圆" pitchFamily="49" charset="-122"/>
              </a:rPr>
              <a:t>把</a:t>
            </a:r>
            <a:r>
              <a:rPr kumimoji="1" lang="en-US" altLang="zh-CN" sz="2000" b="1" dirty="0">
                <a:latin typeface="幼圆" pitchFamily="49" charset="-122"/>
                <a:ea typeface="幼圆" pitchFamily="49" charset="-122"/>
              </a:rPr>
              <a:t>Open</a:t>
            </a:r>
            <a:r>
              <a:rPr kumimoji="1" lang="zh-CN" altLang="en-US" sz="2000" b="1" dirty="0">
                <a:latin typeface="幼圆" pitchFamily="49" charset="-122"/>
                <a:ea typeface="幼圆" pitchFamily="49" charset="-122"/>
              </a:rPr>
              <a:t>表的第一</a:t>
            </a:r>
            <a:r>
              <a:rPr kumimoji="1" lang="zh-CN" altLang="en-US" sz="2000" b="1" dirty="0" smtClean="0">
                <a:latin typeface="幼圆" pitchFamily="49" charset="-122"/>
                <a:ea typeface="幼圆" pitchFamily="49" charset="-122"/>
              </a:rPr>
              <a:t>个结点取出</a:t>
            </a:r>
            <a:r>
              <a:rPr kumimoji="1" lang="zh-CN" altLang="en-US" sz="2000" b="1" dirty="0">
                <a:latin typeface="幼圆" pitchFamily="49" charset="-122"/>
                <a:ea typeface="幼圆" pitchFamily="49" charset="-122"/>
              </a:rPr>
              <a:t>放入</a:t>
            </a:r>
            <a:r>
              <a:rPr kumimoji="1" lang="en-US" altLang="zh-CN" sz="2000" b="1" dirty="0">
                <a:latin typeface="幼圆" pitchFamily="49" charset="-122"/>
                <a:ea typeface="幼圆" pitchFamily="49" charset="-122"/>
              </a:rPr>
              <a:t>Closed</a:t>
            </a:r>
            <a:r>
              <a:rPr kumimoji="1" lang="zh-CN" altLang="en-US" sz="2000" b="1" dirty="0">
                <a:latin typeface="幼圆" pitchFamily="49" charset="-122"/>
                <a:ea typeface="幼圆" pitchFamily="49" charset="-122"/>
              </a:rPr>
              <a:t>表，并记</a:t>
            </a:r>
            <a:r>
              <a:rPr kumimoji="1" lang="zh-CN" altLang="en-US" sz="2000" b="1" dirty="0" smtClean="0">
                <a:latin typeface="幼圆" pitchFamily="49" charset="-122"/>
                <a:ea typeface="幼圆" pitchFamily="49" charset="-122"/>
              </a:rPr>
              <a:t>该结点为</a:t>
            </a:r>
            <a:r>
              <a:rPr kumimoji="1" lang="en-US" altLang="zh-CN" sz="2000" b="1" dirty="0">
                <a:latin typeface="幼圆" pitchFamily="49" charset="-122"/>
                <a:ea typeface="幼圆" pitchFamily="49" charset="-122"/>
              </a:rPr>
              <a:t>n</a:t>
            </a:r>
            <a:r>
              <a:rPr kumimoji="1" lang="zh-CN" altLang="en-US" sz="2000" b="1" dirty="0">
                <a:latin typeface="幼圆" pitchFamily="49" charset="-122"/>
                <a:ea typeface="幼圆" pitchFamily="49" charset="-122"/>
              </a:rPr>
              <a:t>；</a:t>
            </a:r>
          </a:p>
          <a:p>
            <a:pPr eaLnBrk="1" hangingPunct="1">
              <a:spcBef>
                <a:spcPct val="20000"/>
              </a:spcBef>
            </a:pPr>
            <a:r>
              <a:rPr kumimoji="1" lang="zh-CN" altLang="en-US" sz="2000" b="1" dirty="0">
                <a:latin typeface="幼圆" pitchFamily="49" charset="-122"/>
                <a:ea typeface="幼圆" pitchFamily="49" charset="-122"/>
              </a:rPr>
              <a:t>  </a:t>
            </a:r>
            <a:r>
              <a:rPr kumimoji="1" lang="en-US" altLang="zh-CN" sz="2000" b="1" dirty="0">
                <a:latin typeface="幼圆" pitchFamily="49" charset="-122"/>
                <a:ea typeface="幼圆" pitchFamily="49" charset="-122"/>
              </a:rPr>
              <a:t>(4) </a:t>
            </a:r>
            <a:r>
              <a:rPr kumimoji="1" lang="zh-CN" altLang="en-US" sz="2000" b="1" dirty="0" smtClean="0">
                <a:latin typeface="幼圆" pitchFamily="49" charset="-122"/>
                <a:ea typeface="幼圆" pitchFamily="49" charset="-122"/>
              </a:rPr>
              <a:t>考察结点</a:t>
            </a:r>
            <a:r>
              <a:rPr kumimoji="1" lang="en-US" altLang="zh-CN" sz="2000" b="1" dirty="0" smtClean="0">
                <a:latin typeface="幼圆" pitchFamily="49" charset="-122"/>
                <a:ea typeface="幼圆" pitchFamily="49" charset="-122"/>
              </a:rPr>
              <a:t>n</a:t>
            </a:r>
            <a:r>
              <a:rPr kumimoji="1" lang="zh-CN" altLang="en-US" sz="2000" b="1" dirty="0">
                <a:latin typeface="幼圆" pitchFamily="49" charset="-122"/>
                <a:ea typeface="幼圆" pitchFamily="49" charset="-122"/>
              </a:rPr>
              <a:t>是否为</a:t>
            </a:r>
            <a:r>
              <a:rPr kumimoji="1" lang="zh-CN" altLang="en-US" sz="2000" b="1" dirty="0" smtClean="0">
                <a:latin typeface="幼圆" pitchFamily="49" charset="-122"/>
                <a:ea typeface="幼圆" pitchFamily="49" charset="-122"/>
              </a:rPr>
              <a:t>目标结点。</a:t>
            </a:r>
            <a:r>
              <a:rPr kumimoji="1" lang="zh-CN" altLang="en-US" sz="2000" b="1" dirty="0">
                <a:latin typeface="幼圆" pitchFamily="49" charset="-122"/>
                <a:ea typeface="幼圆" pitchFamily="49" charset="-122"/>
              </a:rPr>
              <a:t>若是，则得到问题的解，成功退出；</a:t>
            </a:r>
          </a:p>
          <a:p>
            <a:pPr eaLnBrk="1" hangingPunct="1">
              <a:spcBef>
                <a:spcPct val="20000"/>
              </a:spcBef>
            </a:pPr>
            <a:r>
              <a:rPr kumimoji="1" lang="zh-CN" altLang="en-US" sz="2000" b="1" dirty="0">
                <a:latin typeface="幼圆" pitchFamily="49" charset="-122"/>
                <a:ea typeface="幼圆" pitchFamily="49" charset="-122"/>
              </a:rPr>
              <a:t>  </a:t>
            </a:r>
            <a:r>
              <a:rPr kumimoji="1" lang="en-US" altLang="zh-CN" sz="2000" b="1" dirty="0">
                <a:latin typeface="幼圆" pitchFamily="49" charset="-122"/>
                <a:ea typeface="幼圆" pitchFamily="49" charset="-122"/>
              </a:rPr>
              <a:t>(5) </a:t>
            </a:r>
            <a:r>
              <a:rPr kumimoji="1" lang="zh-CN" altLang="en-US" sz="2000" b="1" dirty="0" smtClean="0">
                <a:latin typeface="幼圆" pitchFamily="49" charset="-122"/>
                <a:ea typeface="幼圆" pitchFamily="49" charset="-122"/>
              </a:rPr>
              <a:t>若结点</a:t>
            </a:r>
            <a:r>
              <a:rPr kumimoji="1" lang="en-US" altLang="zh-CN" sz="2000" b="1" dirty="0" smtClean="0">
                <a:latin typeface="幼圆" pitchFamily="49" charset="-122"/>
                <a:ea typeface="幼圆" pitchFamily="49" charset="-122"/>
              </a:rPr>
              <a:t>n</a:t>
            </a:r>
            <a:r>
              <a:rPr kumimoji="1" lang="zh-CN" altLang="en-US" sz="2000" b="1" dirty="0">
                <a:latin typeface="幼圆" pitchFamily="49" charset="-122"/>
                <a:ea typeface="幼圆" pitchFamily="49" charset="-122"/>
              </a:rPr>
              <a:t>不可扩展，则转第</a:t>
            </a:r>
            <a:r>
              <a:rPr kumimoji="1" lang="en-US" altLang="zh-CN" sz="2000" b="1" dirty="0">
                <a:latin typeface="幼圆" pitchFamily="49" charset="-122"/>
                <a:ea typeface="幼圆" pitchFamily="49" charset="-122"/>
              </a:rPr>
              <a:t>(2)</a:t>
            </a:r>
            <a:r>
              <a:rPr kumimoji="1" lang="zh-CN" altLang="en-US" sz="2000" b="1" dirty="0">
                <a:latin typeface="幼圆" pitchFamily="49" charset="-122"/>
                <a:ea typeface="幼圆" pitchFamily="49" charset="-122"/>
              </a:rPr>
              <a:t>步； </a:t>
            </a:r>
          </a:p>
          <a:p>
            <a:pPr eaLnBrk="1" hangingPunct="1">
              <a:spcBef>
                <a:spcPct val="20000"/>
              </a:spcBef>
            </a:pPr>
            <a:r>
              <a:rPr kumimoji="1" lang="zh-CN" altLang="en-US" sz="2000" b="1" dirty="0">
                <a:latin typeface="幼圆" pitchFamily="49" charset="-122"/>
                <a:ea typeface="幼圆" pitchFamily="49" charset="-122"/>
              </a:rPr>
              <a:t>  </a:t>
            </a:r>
            <a:r>
              <a:rPr kumimoji="1" lang="en-US" altLang="zh-CN" sz="2000" b="1" dirty="0">
                <a:latin typeface="幼圆" pitchFamily="49" charset="-122"/>
                <a:ea typeface="幼圆" pitchFamily="49" charset="-122"/>
              </a:rPr>
              <a:t>(6) </a:t>
            </a:r>
            <a:r>
              <a:rPr kumimoji="1" lang="zh-CN" altLang="en-US" sz="2000" b="1" dirty="0" smtClean="0">
                <a:latin typeface="幼圆" pitchFamily="49" charset="-122"/>
                <a:ea typeface="幼圆" pitchFamily="49" charset="-122"/>
              </a:rPr>
              <a:t>扩展结点</a:t>
            </a:r>
            <a:r>
              <a:rPr kumimoji="1" lang="en-US" altLang="zh-CN" sz="2000" b="1" dirty="0" smtClean="0">
                <a:latin typeface="幼圆" pitchFamily="49" charset="-122"/>
                <a:ea typeface="幼圆" pitchFamily="49" charset="-122"/>
              </a:rPr>
              <a:t>n</a:t>
            </a:r>
            <a:r>
              <a:rPr kumimoji="1" lang="zh-CN" altLang="en-US" sz="2000" b="1" dirty="0">
                <a:latin typeface="幼圆" pitchFamily="49" charset="-122"/>
                <a:ea typeface="幼圆" pitchFamily="49" charset="-122"/>
              </a:rPr>
              <a:t>，将其</a:t>
            </a:r>
            <a:r>
              <a:rPr kumimoji="1" lang="zh-CN" altLang="en-US" sz="2000" b="1" dirty="0" smtClean="0">
                <a:latin typeface="幼圆" pitchFamily="49" charset="-122"/>
                <a:ea typeface="幼圆" pitchFamily="49" charset="-122"/>
              </a:rPr>
              <a:t>子</a:t>
            </a:r>
            <a:r>
              <a:rPr kumimoji="1" lang="zh-CN" altLang="en-US" sz="2000" b="1" dirty="0" smtClean="0">
                <a:solidFill>
                  <a:srgbClr val="FF3300"/>
                </a:solidFill>
                <a:latin typeface="宋体" charset="-122"/>
              </a:rPr>
              <a:t>结点放</a:t>
            </a:r>
            <a:r>
              <a:rPr kumimoji="1" lang="zh-CN" altLang="en-US" sz="2000" b="1" dirty="0">
                <a:solidFill>
                  <a:srgbClr val="FF3300"/>
                </a:solidFill>
                <a:latin typeface="宋体" charset="-122"/>
              </a:rPr>
              <a:t>入</a:t>
            </a:r>
            <a:r>
              <a:rPr kumimoji="1" lang="en-US" altLang="zh-CN" sz="2000" b="1" dirty="0">
                <a:solidFill>
                  <a:srgbClr val="FF3300"/>
                </a:solidFill>
                <a:latin typeface="宋体" charset="-122"/>
              </a:rPr>
              <a:t>Open</a:t>
            </a:r>
            <a:r>
              <a:rPr kumimoji="1" lang="zh-CN" altLang="en-US" sz="2000" b="1" dirty="0">
                <a:solidFill>
                  <a:srgbClr val="FF3300"/>
                </a:solidFill>
                <a:latin typeface="宋体" charset="-122"/>
              </a:rPr>
              <a:t>表的首部</a:t>
            </a:r>
            <a:r>
              <a:rPr kumimoji="1" lang="zh-CN" altLang="en-US" sz="2000" b="1" dirty="0">
                <a:latin typeface="宋体" charset="-122"/>
              </a:rPr>
              <a:t>，</a:t>
            </a:r>
            <a:r>
              <a:rPr kumimoji="1" lang="zh-CN" altLang="en-US" sz="2000" b="1" dirty="0">
                <a:latin typeface="幼圆" pitchFamily="49" charset="-122"/>
                <a:ea typeface="幼圆" pitchFamily="49" charset="-122"/>
              </a:rPr>
              <a:t>并为每一</a:t>
            </a:r>
            <a:r>
              <a:rPr kumimoji="1" lang="zh-CN" altLang="en-US" sz="2000" b="1" dirty="0" smtClean="0">
                <a:latin typeface="幼圆" pitchFamily="49" charset="-122"/>
                <a:ea typeface="幼圆" pitchFamily="49" charset="-122"/>
              </a:rPr>
              <a:t>个子结点设置 </a:t>
            </a:r>
            <a:r>
              <a:rPr kumimoji="1" lang="zh-CN" altLang="en-US" sz="2000" b="1" dirty="0">
                <a:latin typeface="幼圆" pitchFamily="49" charset="-122"/>
                <a:ea typeface="幼圆" pitchFamily="49" charset="-122"/>
              </a:rPr>
              <a:t>指向</a:t>
            </a:r>
            <a:r>
              <a:rPr kumimoji="1" lang="zh-CN" altLang="en-US" sz="2000" b="1" dirty="0" smtClean="0">
                <a:latin typeface="幼圆" pitchFamily="49" charset="-122"/>
                <a:ea typeface="幼圆" pitchFamily="49" charset="-122"/>
              </a:rPr>
              <a:t>父结点的</a:t>
            </a:r>
            <a:r>
              <a:rPr kumimoji="1" lang="zh-CN" altLang="en-US" sz="2000" b="1" dirty="0">
                <a:latin typeface="幼圆" pitchFamily="49" charset="-122"/>
                <a:ea typeface="幼圆" pitchFamily="49" charset="-122"/>
              </a:rPr>
              <a:t>指针，然后转第</a:t>
            </a:r>
            <a:r>
              <a:rPr kumimoji="1" lang="en-US" altLang="zh-CN" sz="2000" b="1" dirty="0">
                <a:latin typeface="幼圆" pitchFamily="49" charset="-122"/>
                <a:ea typeface="幼圆" pitchFamily="49" charset="-122"/>
              </a:rPr>
              <a:t>(2)</a:t>
            </a:r>
            <a:r>
              <a:rPr kumimoji="1" lang="zh-CN" altLang="en-US" sz="2000" b="1" dirty="0">
                <a:latin typeface="幼圆" pitchFamily="49" charset="-122"/>
                <a:ea typeface="幼圆" pitchFamily="49" charset="-122"/>
              </a:rPr>
              <a:t>步。     </a:t>
            </a:r>
          </a:p>
        </p:txBody>
      </p:sp>
      <p:sp>
        <p:nvSpPr>
          <p:cNvPr id="53252" name="Rectangle 8"/>
          <p:cNvSpPr>
            <a:spLocks noChangeArrowheads="1"/>
          </p:cNvSpPr>
          <p:nvPr/>
        </p:nvSpPr>
        <p:spPr bwMode="auto">
          <a:xfrm>
            <a:off x="539750" y="296863"/>
            <a:ext cx="7777163"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400" b="1">
                <a:solidFill>
                  <a:schemeClr val="accent2"/>
                </a:solidFill>
                <a:latin typeface="方正姚体" pitchFamily="2" charset="-122"/>
                <a:ea typeface="方正姚体" pitchFamily="2" charset="-122"/>
              </a:rPr>
              <a:t>深度优先搜索</a:t>
            </a:r>
          </a:p>
        </p:txBody>
      </p:sp>
      <p:sp>
        <p:nvSpPr>
          <p:cNvPr id="53253" name="Text Box 9"/>
          <p:cNvSpPr txBox="1">
            <a:spLocks noChangeArrowheads="1"/>
          </p:cNvSpPr>
          <p:nvPr/>
        </p:nvSpPr>
        <p:spPr bwMode="auto">
          <a:xfrm>
            <a:off x="323850" y="1304925"/>
            <a:ext cx="8569325" cy="192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kumimoji="1" lang="zh-CN" altLang="en-US" sz="2000" b="1" dirty="0">
                <a:solidFill>
                  <a:srgbClr val="A50021"/>
                </a:solidFill>
                <a:latin typeface="幼圆" pitchFamily="49" charset="-122"/>
                <a:ea typeface="幼圆" pitchFamily="49" charset="-122"/>
              </a:rPr>
              <a:t>基本思想</a:t>
            </a:r>
          </a:p>
          <a:p>
            <a:pPr eaLnBrk="1" hangingPunct="1"/>
            <a:r>
              <a:rPr kumimoji="1" lang="zh-CN" altLang="en-US" sz="2000" dirty="0">
                <a:solidFill>
                  <a:srgbClr val="0000CC"/>
                </a:solidFill>
                <a:latin typeface="幼圆" pitchFamily="49" charset="-122"/>
                <a:ea typeface="幼圆" pitchFamily="49" charset="-122"/>
              </a:rPr>
              <a:t>    </a:t>
            </a:r>
            <a:r>
              <a:rPr kumimoji="1" lang="zh-CN" altLang="en-US" sz="2000" b="1" dirty="0">
                <a:latin typeface="幼圆" pitchFamily="49" charset="-122"/>
                <a:ea typeface="幼圆" pitchFamily="49" charset="-122"/>
              </a:rPr>
              <a:t>从</a:t>
            </a:r>
            <a:r>
              <a:rPr kumimoji="1" lang="zh-CN" altLang="en-US" sz="2000" b="1" dirty="0" smtClean="0">
                <a:latin typeface="幼圆" pitchFamily="49" charset="-122"/>
                <a:ea typeface="幼圆" pitchFamily="49" charset="-122"/>
              </a:rPr>
              <a:t>初始结点</a:t>
            </a:r>
            <a:r>
              <a:rPr kumimoji="1" lang="en-US" altLang="zh-CN" sz="2000" b="1" dirty="0" smtClean="0">
                <a:latin typeface="幼圆" pitchFamily="49" charset="-122"/>
                <a:ea typeface="幼圆" pitchFamily="49" charset="-122"/>
              </a:rPr>
              <a:t>S</a:t>
            </a:r>
            <a:r>
              <a:rPr kumimoji="1" lang="en-US" altLang="zh-CN" sz="2000" b="1" baseline="-25000" dirty="0" smtClean="0">
                <a:latin typeface="幼圆" pitchFamily="49" charset="-122"/>
                <a:ea typeface="幼圆" pitchFamily="49" charset="-122"/>
              </a:rPr>
              <a:t>0</a:t>
            </a:r>
            <a:r>
              <a:rPr kumimoji="1" lang="zh-CN" altLang="en-US" sz="2000" b="1" dirty="0">
                <a:latin typeface="幼圆" pitchFamily="49" charset="-122"/>
                <a:ea typeface="幼圆" pitchFamily="49" charset="-122"/>
              </a:rPr>
              <a:t>开始，在其</a:t>
            </a:r>
            <a:r>
              <a:rPr kumimoji="1" lang="zh-CN" altLang="en-US" sz="2000" b="1" dirty="0" smtClean="0">
                <a:latin typeface="幼圆" pitchFamily="49" charset="-122"/>
                <a:ea typeface="幼圆" pitchFamily="49" charset="-122"/>
              </a:rPr>
              <a:t>子结点中</a:t>
            </a:r>
            <a:r>
              <a:rPr kumimoji="1" lang="zh-CN" altLang="en-US" sz="2000" b="1" dirty="0">
                <a:latin typeface="幼圆" pitchFamily="49" charset="-122"/>
                <a:ea typeface="幼圆" pitchFamily="49" charset="-122"/>
              </a:rPr>
              <a:t>选择一个最新生成</a:t>
            </a:r>
            <a:r>
              <a:rPr kumimoji="1" lang="zh-CN" altLang="en-US" sz="2000" b="1" dirty="0" smtClean="0">
                <a:latin typeface="幼圆" pitchFamily="49" charset="-122"/>
                <a:ea typeface="幼圆" pitchFamily="49" charset="-122"/>
              </a:rPr>
              <a:t>的结点进行</a:t>
            </a:r>
            <a:r>
              <a:rPr kumimoji="1" lang="zh-CN" altLang="en-US" sz="2000" b="1" dirty="0">
                <a:latin typeface="幼圆" pitchFamily="49" charset="-122"/>
                <a:ea typeface="幼圆" pitchFamily="49" charset="-122"/>
              </a:rPr>
              <a:t>考察，如果该</a:t>
            </a:r>
            <a:r>
              <a:rPr kumimoji="1" lang="zh-CN" altLang="en-US" sz="2000" b="1" dirty="0" smtClean="0">
                <a:latin typeface="幼圆" pitchFamily="49" charset="-122"/>
                <a:ea typeface="幼圆" pitchFamily="49" charset="-122"/>
              </a:rPr>
              <a:t>子结点不是目标结点且</a:t>
            </a:r>
            <a:r>
              <a:rPr kumimoji="1" lang="zh-CN" altLang="en-US" sz="2000" b="1" dirty="0">
                <a:latin typeface="幼圆" pitchFamily="49" charset="-122"/>
                <a:ea typeface="幼圆" pitchFamily="49" charset="-122"/>
              </a:rPr>
              <a:t>可以扩展，则扩展该</a:t>
            </a:r>
            <a:r>
              <a:rPr kumimoji="1" lang="zh-CN" altLang="en-US" sz="2000" b="1" dirty="0" smtClean="0">
                <a:latin typeface="幼圆" pitchFamily="49" charset="-122"/>
                <a:ea typeface="幼圆" pitchFamily="49" charset="-122"/>
              </a:rPr>
              <a:t>子结点，</a:t>
            </a:r>
            <a:r>
              <a:rPr kumimoji="1" lang="zh-CN" altLang="en-US" sz="2000" b="1" dirty="0">
                <a:latin typeface="幼圆" pitchFamily="49" charset="-122"/>
                <a:ea typeface="幼圆" pitchFamily="49" charset="-122"/>
              </a:rPr>
              <a:t>然后再在此</a:t>
            </a:r>
            <a:r>
              <a:rPr kumimoji="1" lang="zh-CN" altLang="en-US" sz="2000" b="1" dirty="0" smtClean="0">
                <a:latin typeface="幼圆" pitchFamily="49" charset="-122"/>
                <a:ea typeface="幼圆" pitchFamily="49" charset="-122"/>
              </a:rPr>
              <a:t>子结点的子结点中</a:t>
            </a:r>
            <a:r>
              <a:rPr kumimoji="1" lang="zh-CN" altLang="en-US" sz="2000" b="1" dirty="0">
                <a:latin typeface="幼圆" pitchFamily="49" charset="-122"/>
                <a:ea typeface="幼圆" pitchFamily="49" charset="-122"/>
              </a:rPr>
              <a:t>选择一个最新生成</a:t>
            </a:r>
            <a:r>
              <a:rPr kumimoji="1" lang="zh-CN" altLang="en-US" sz="2000" b="1" dirty="0" smtClean="0">
                <a:latin typeface="幼圆" pitchFamily="49" charset="-122"/>
                <a:ea typeface="幼圆" pitchFamily="49" charset="-122"/>
              </a:rPr>
              <a:t>的结点进行</a:t>
            </a:r>
            <a:r>
              <a:rPr kumimoji="1" lang="zh-CN" altLang="en-US" sz="2000" b="1" dirty="0">
                <a:latin typeface="幼圆" pitchFamily="49" charset="-122"/>
                <a:ea typeface="幼圆" pitchFamily="49" charset="-122"/>
              </a:rPr>
              <a:t>考察，依此向下搜索，直到某个</a:t>
            </a:r>
            <a:r>
              <a:rPr kumimoji="1" lang="zh-CN" altLang="en-US" sz="2000" b="1" dirty="0" smtClean="0">
                <a:latin typeface="幼圆" pitchFamily="49" charset="-122"/>
                <a:ea typeface="幼圆" pitchFamily="49" charset="-122"/>
              </a:rPr>
              <a:t>子结点既</a:t>
            </a:r>
            <a:r>
              <a:rPr kumimoji="1" lang="zh-CN" altLang="en-US" sz="2000" b="1" dirty="0">
                <a:latin typeface="幼圆" pitchFamily="49" charset="-122"/>
                <a:ea typeface="幼圆" pitchFamily="49" charset="-122"/>
              </a:rPr>
              <a:t>不是</a:t>
            </a:r>
            <a:r>
              <a:rPr kumimoji="1" lang="zh-CN" altLang="en-US" sz="2000" b="1" dirty="0" smtClean="0">
                <a:latin typeface="幼圆" pitchFamily="49" charset="-122"/>
                <a:ea typeface="幼圆" pitchFamily="49" charset="-122"/>
              </a:rPr>
              <a:t>目标结点，</a:t>
            </a:r>
            <a:r>
              <a:rPr kumimoji="1" lang="zh-CN" altLang="en-US" sz="2000" b="1" dirty="0">
                <a:latin typeface="幼圆" pitchFamily="49" charset="-122"/>
                <a:ea typeface="幼圆" pitchFamily="49" charset="-122"/>
              </a:rPr>
              <a:t>又不能继续扩展时，才选择其</a:t>
            </a:r>
            <a:r>
              <a:rPr kumimoji="1" lang="zh-CN" altLang="en-US" sz="2000" b="1" dirty="0" smtClean="0">
                <a:latin typeface="幼圆" pitchFamily="49" charset="-122"/>
                <a:ea typeface="幼圆" pitchFamily="49" charset="-122"/>
              </a:rPr>
              <a:t>兄弟结点进行</a:t>
            </a:r>
            <a:r>
              <a:rPr kumimoji="1" lang="zh-CN" altLang="en-US" sz="2000" b="1" dirty="0">
                <a:latin typeface="幼圆" pitchFamily="49" charset="-122"/>
                <a:ea typeface="幼圆" pitchFamily="49" charset="-122"/>
              </a:rPr>
              <a:t>考察</a:t>
            </a:r>
            <a:r>
              <a:rPr kumimoji="1" lang="zh-CN" altLang="en-US" sz="2000" dirty="0">
                <a:latin typeface="幼圆" pitchFamily="49" charset="-122"/>
                <a:ea typeface="幼圆" pitchFamily="49" charset="-122"/>
              </a:rPr>
              <a:t>。</a:t>
            </a:r>
            <a:endParaRPr lang="zh-CN" altLang="en-US" sz="2000" dirty="0">
              <a:latin typeface="幼圆" pitchFamily="49" charset="-122"/>
              <a:ea typeface="幼圆" pitchFamily="49" charset="-122"/>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编号占位符 1"/>
          <p:cNvSpPr>
            <a:spLocks noGrp="1"/>
          </p:cNvSpPr>
          <p:nvPr>
            <p:ph type="sldNum" sz="quarter" idx="12"/>
          </p:nvPr>
        </p:nvSpPr>
        <p:spPr/>
        <p:txBody>
          <a:bodyPr/>
          <a:lstStyle/>
          <a:p>
            <a:pPr>
              <a:defRPr/>
            </a:pPr>
            <a:fld id="{59600C74-1076-4188-ABB4-4BD7F6214EB2}" type="slidenum">
              <a:rPr lang="en-US" altLang="zh-CN" smtClean="0"/>
              <a:pPr>
                <a:defRPr/>
              </a:pPr>
              <a:t>64</a:t>
            </a:fld>
            <a:endParaRPr lang="en-US" altLang="zh-CN"/>
          </a:p>
        </p:txBody>
      </p:sp>
      <p:pic>
        <p:nvPicPr>
          <p:cNvPr id="3" name="图片 2"/>
          <p:cNvPicPr>
            <a:picLocks noChangeAspect="1"/>
          </p:cNvPicPr>
          <p:nvPr/>
        </p:nvPicPr>
        <p:blipFill>
          <a:blip r:embed="rId2"/>
          <a:stretch>
            <a:fillRect/>
          </a:stretch>
        </p:blipFill>
        <p:spPr>
          <a:xfrm>
            <a:off x="11929" y="152636"/>
            <a:ext cx="8953500" cy="6477000"/>
          </a:xfrm>
          <a:prstGeom prst="rect">
            <a:avLst/>
          </a:prstGeom>
          <a:noFill/>
          <a:ln>
            <a:noFill/>
          </a:ln>
        </p:spPr>
      </p:pic>
    </p:spTree>
    <p:extLst>
      <p:ext uri="{BB962C8B-B14F-4D97-AF65-F5344CB8AC3E}">
        <p14:creationId xmlns:p14="http://schemas.microsoft.com/office/powerpoint/2010/main" val="2666650718"/>
      </p:ext>
    </p:extLst>
  </p:cSld>
  <p:clrMapOvr>
    <a:masterClrMapping/>
  </p:clrMapOvr>
  <p:transition xmlns:p14="http://schemas.microsoft.com/office/powerpoint/2010/main" spd="med"/>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11929" y="152636"/>
            <a:ext cx="8953500" cy="6477000"/>
          </a:xfrm>
          <a:prstGeom prst="rect">
            <a:avLst/>
          </a:prstGeom>
        </p:spPr>
      </p:pic>
      <p:sp>
        <p:nvSpPr>
          <p:cNvPr id="4" name="任意形状 3"/>
          <p:cNvSpPr/>
          <p:nvPr/>
        </p:nvSpPr>
        <p:spPr>
          <a:xfrm>
            <a:off x="4391980" y="728700"/>
            <a:ext cx="993589" cy="912199"/>
          </a:xfrm>
          <a:custGeom>
            <a:avLst/>
            <a:gdLst>
              <a:gd name="connsiteX0" fmla="*/ 605118 w 993589"/>
              <a:gd name="connsiteY0" fmla="*/ 15729 h 912199"/>
              <a:gd name="connsiteX1" fmla="*/ 605118 w 993589"/>
              <a:gd name="connsiteY1" fmla="*/ 15729 h 912199"/>
              <a:gd name="connsiteX2" fmla="*/ 216648 w 993589"/>
              <a:gd name="connsiteY2" fmla="*/ 15729 h 912199"/>
              <a:gd name="connsiteX3" fmla="*/ 127000 w 993589"/>
              <a:gd name="connsiteY3" fmla="*/ 45611 h 912199"/>
              <a:gd name="connsiteX4" fmla="*/ 22412 w 993589"/>
              <a:gd name="connsiteY4" fmla="*/ 165140 h 912199"/>
              <a:gd name="connsiteX5" fmla="*/ 22412 w 993589"/>
              <a:gd name="connsiteY5" fmla="*/ 463964 h 912199"/>
              <a:gd name="connsiteX6" fmla="*/ 52295 w 993589"/>
              <a:gd name="connsiteY6" fmla="*/ 553611 h 912199"/>
              <a:gd name="connsiteX7" fmla="*/ 82177 w 993589"/>
              <a:gd name="connsiteY7" fmla="*/ 598434 h 912199"/>
              <a:gd name="connsiteX8" fmla="*/ 127000 w 993589"/>
              <a:gd name="connsiteY8" fmla="*/ 688081 h 912199"/>
              <a:gd name="connsiteX9" fmla="*/ 156883 w 993589"/>
              <a:gd name="connsiteY9" fmla="*/ 717964 h 912199"/>
              <a:gd name="connsiteX10" fmla="*/ 186765 w 993589"/>
              <a:gd name="connsiteY10" fmla="*/ 762787 h 912199"/>
              <a:gd name="connsiteX11" fmla="*/ 321236 w 993589"/>
              <a:gd name="connsiteY11" fmla="*/ 837493 h 912199"/>
              <a:gd name="connsiteX12" fmla="*/ 366059 w 993589"/>
              <a:gd name="connsiteY12" fmla="*/ 867376 h 912199"/>
              <a:gd name="connsiteX13" fmla="*/ 560295 w 993589"/>
              <a:gd name="connsiteY13" fmla="*/ 912199 h 912199"/>
              <a:gd name="connsiteX14" fmla="*/ 814295 w 993589"/>
              <a:gd name="connsiteY14" fmla="*/ 897258 h 912199"/>
              <a:gd name="connsiteX15" fmla="*/ 859118 w 993589"/>
              <a:gd name="connsiteY15" fmla="*/ 882317 h 912199"/>
              <a:gd name="connsiteX16" fmla="*/ 918883 w 993589"/>
              <a:gd name="connsiteY16" fmla="*/ 837493 h 912199"/>
              <a:gd name="connsiteX17" fmla="*/ 963706 w 993589"/>
              <a:gd name="connsiteY17" fmla="*/ 792670 h 912199"/>
              <a:gd name="connsiteX18" fmla="*/ 993589 w 993589"/>
              <a:gd name="connsiteY18" fmla="*/ 732905 h 912199"/>
              <a:gd name="connsiteX19" fmla="*/ 978648 w 993589"/>
              <a:gd name="connsiteY19" fmla="*/ 508787 h 912199"/>
              <a:gd name="connsiteX20" fmla="*/ 963706 w 993589"/>
              <a:gd name="connsiteY20" fmla="*/ 449023 h 912199"/>
              <a:gd name="connsiteX21" fmla="*/ 918883 w 993589"/>
              <a:gd name="connsiteY21" fmla="*/ 359376 h 912199"/>
              <a:gd name="connsiteX22" fmla="*/ 889000 w 993589"/>
              <a:gd name="connsiteY22" fmla="*/ 329493 h 912199"/>
              <a:gd name="connsiteX23" fmla="*/ 829236 w 993589"/>
              <a:gd name="connsiteY23" fmla="*/ 239846 h 912199"/>
              <a:gd name="connsiteX24" fmla="*/ 799353 w 993589"/>
              <a:gd name="connsiteY24" fmla="*/ 195023 h 912199"/>
              <a:gd name="connsiteX25" fmla="*/ 769471 w 993589"/>
              <a:gd name="connsiteY25" fmla="*/ 165140 h 912199"/>
              <a:gd name="connsiteX26" fmla="*/ 739589 w 993589"/>
              <a:gd name="connsiteY26" fmla="*/ 120317 h 912199"/>
              <a:gd name="connsiteX27" fmla="*/ 709706 w 993589"/>
              <a:gd name="connsiteY27" fmla="*/ 90434 h 912199"/>
              <a:gd name="connsiteX28" fmla="*/ 635000 w 993589"/>
              <a:gd name="connsiteY28" fmla="*/ 15729 h 912199"/>
              <a:gd name="connsiteX29" fmla="*/ 605118 w 993589"/>
              <a:gd name="connsiteY29" fmla="*/ 15729 h 912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993589" h="912199">
                <a:moveTo>
                  <a:pt x="605118" y="15729"/>
                </a:moveTo>
                <a:lnTo>
                  <a:pt x="605118" y="15729"/>
                </a:lnTo>
                <a:cubicBezTo>
                  <a:pt x="433869" y="1457"/>
                  <a:pt x="395069" y="-11034"/>
                  <a:pt x="216648" y="15729"/>
                </a:cubicBezTo>
                <a:cubicBezTo>
                  <a:pt x="185497" y="20402"/>
                  <a:pt x="127000" y="45611"/>
                  <a:pt x="127000" y="45611"/>
                </a:cubicBezTo>
                <a:cubicBezTo>
                  <a:pt x="39598" y="133015"/>
                  <a:pt x="71830" y="91015"/>
                  <a:pt x="22412" y="165140"/>
                </a:cubicBezTo>
                <a:cubicBezTo>
                  <a:pt x="-8703" y="289600"/>
                  <a:pt x="-6215" y="254033"/>
                  <a:pt x="22412" y="463964"/>
                </a:cubicBezTo>
                <a:cubicBezTo>
                  <a:pt x="26668" y="495174"/>
                  <a:pt x="34823" y="527402"/>
                  <a:pt x="52295" y="553611"/>
                </a:cubicBezTo>
                <a:lnTo>
                  <a:pt x="82177" y="598434"/>
                </a:lnTo>
                <a:cubicBezTo>
                  <a:pt x="97958" y="645777"/>
                  <a:pt x="93899" y="646704"/>
                  <a:pt x="127000" y="688081"/>
                </a:cubicBezTo>
                <a:cubicBezTo>
                  <a:pt x="135800" y="699081"/>
                  <a:pt x="148083" y="706964"/>
                  <a:pt x="156883" y="717964"/>
                </a:cubicBezTo>
                <a:cubicBezTo>
                  <a:pt x="168101" y="731986"/>
                  <a:pt x="173251" y="750962"/>
                  <a:pt x="186765" y="762787"/>
                </a:cubicBezTo>
                <a:cubicBezTo>
                  <a:pt x="249998" y="818116"/>
                  <a:pt x="259671" y="816972"/>
                  <a:pt x="321236" y="837493"/>
                </a:cubicBezTo>
                <a:cubicBezTo>
                  <a:pt x="336177" y="847454"/>
                  <a:pt x="349650" y="860083"/>
                  <a:pt x="366059" y="867376"/>
                </a:cubicBezTo>
                <a:cubicBezTo>
                  <a:pt x="443777" y="901918"/>
                  <a:pt x="475215" y="900045"/>
                  <a:pt x="560295" y="912199"/>
                </a:cubicBezTo>
                <a:cubicBezTo>
                  <a:pt x="644962" y="907219"/>
                  <a:pt x="729903" y="905697"/>
                  <a:pt x="814295" y="897258"/>
                </a:cubicBezTo>
                <a:cubicBezTo>
                  <a:pt x="829966" y="895691"/>
                  <a:pt x="845444" y="890131"/>
                  <a:pt x="859118" y="882317"/>
                </a:cubicBezTo>
                <a:cubicBezTo>
                  <a:pt x="880739" y="869962"/>
                  <a:pt x="899976" y="853699"/>
                  <a:pt x="918883" y="837493"/>
                </a:cubicBezTo>
                <a:cubicBezTo>
                  <a:pt x="934926" y="823742"/>
                  <a:pt x="951425" y="809864"/>
                  <a:pt x="963706" y="792670"/>
                </a:cubicBezTo>
                <a:cubicBezTo>
                  <a:pt x="976652" y="774546"/>
                  <a:pt x="983628" y="752827"/>
                  <a:pt x="993589" y="732905"/>
                </a:cubicBezTo>
                <a:cubicBezTo>
                  <a:pt x="988609" y="658199"/>
                  <a:pt x="986486" y="583247"/>
                  <a:pt x="978648" y="508787"/>
                </a:cubicBezTo>
                <a:cubicBezTo>
                  <a:pt x="976498" y="488365"/>
                  <a:pt x="969347" y="468767"/>
                  <a:pt x="963706" y="449023"/>
                </a:cubicBezTo>
                <a:cubicBezTo>
                  <a:pt x="951431" y="406062"/>
                  <a:pt x="947987" y="395756"/>
                  <a:pt x="918883" y="359376"/>
                </a:cubicBezTo>
                <a:cubicBezTo>
                  <a:pt x="910083" y="348376"/>
                  <a:pt x="897452" y="340763"/>
                  <a:pt x="889000" y="329493"/>
                </a:cubicBezTo>
                <a:cubicBezTo>
                  <a:pt x="867452" y="300762"/>
                  <a:pt x="849158" y="269728"/>
                  <a:pt x="829236" y="239846"/>
                </a:cubicBezTo>
                <a:cubicBezTo>
                  <a:pt x="819275" y="224905"/>
                  <a:pt x="812050" y="207721"/>
                  <a:pt x="799353" y="195023"/>
                </a:cubicBezTo>
                <a:cubicBezTo>
                  <a:pt x="789392" y="185062"/>
                  <a:pt x="778271" y="176140"/>
                  <a:pt x="769471" y="165140"/>
                </a:cubicBezTo>
                <a:cubicBezTo>
                  <a:pt x="758254" y="151118"/>
                  <a:pt x="750807" y="134339"/>
                  <a:pt x="739589" y="120317"/>
                </a:cubicBezTo>
                <a:cubicBezTo>
                  <a:pt x="730789" y="109317"/>
                  <a:pt x="718506" y="101434"/>
                  <a:pt x="709706" y="90434"/>
                </a:cubicBezTo>
                <a:cubicBezTo>
                  <a:pt x="683143" y="57231"/>
                  <a:pt x="681485" y="29010"/>
                  <a:pt x="635000" y="15729"/>
                </a:cubicBezTo>
                <a:cubicBezTo>
                  <a:pt x="615845" y="10256"/>
                  <a:pt x="610098" y="15729"/>
                  <a:pt x="605118" y="15729"/>
                </a:cubicBezTo>
                <a:close/>
              </a:path>
            </a:pathLst>
          </a:custGeom>
          <a:solidFill>
            <a:srgbClr val="FFFF00">
              <a:alpha val="41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pic>
        <p:nvPicPr>
          <p:cNvPr id="6" name="图片 5"/>
          <p:cNvPicPr>
            <a:picLocks noChangeAspect="1"/>
          </p:cNvPicPr>
          <p:nvPr/>
        </p:nvPicPr>
        <p:blipFill>
          <a:blip r:embed="rId3"/>
          <a:stretch>
            <a:fillRect/>
          </a:stretch>
        </p:blipFill>
        <p:spPr>
          <a:xfrm>
            <a:off x="215516" y="368660"/>
            <a:ext cx="3574216" cy="540060"/>
          </a:xfrm>
          <a:prstGeom prst="rect">
            <a:avLst/>
          </a:prstGeom>
        </p:spPr>
      </p:pic>
    </p:spTree>
    <p:extLst>
      <p:ext uri="{BB962C8B-B14F-4D97-AF65-F5344CB8AC3E}">
        <p14:creationId xmlns:p14="http://schemas.microsoft.com/office/powerpoint/2010/main" val="3441181642"/>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11929" y="152636"/>
            <a:ext cx="8953500" cy="6477000"/>
          </a:xfrm>
          <a:prstGeom prst="rect">
            <a:avLst/>
          </a:prstGeom>
        </p:spPr>
      </p:pic>
      <p:sp>
        <p:nvSpPr>
          <p:cNvPr id="4" name="任意形状 3"/>
          <p:cNvSpPr/>
          <p:nvPr/>
        </p:nvSpPr>
        <p:spPr>
          <a:xfrm>
            <a:off x="4391980" y="728700"/>
            <a:ext cx="993589" cy="912199"/>
          </a:xfrm>
          <a:custGeom>
            <a:avLst/>
            <a:gdLst>
              <a:gd name="connsiteX0" fmla="*/ 605118 w 993589"/>
              <a:gd name="connsiteY0" fmla="*/ 15729 h 912199"/>
              <a:gd name="connsiteX1" fmla="*/ 605118 w 993589"/>
              <a:gd name="connsiteY1" fmla="*/ 15729 h 912199"/>
              <a:gd name="connsiteX2" fmla="*/ 216648 w 993589"/>
              <a:gd name="connsiteY2" fmla="*/ 15729 h 912199"/>
              <a:gd name="connsiteX3" fmla="*/ 127000 w 993589"/>
              <a:gd name="connsiteY3" fmla="*/ 45611 h 912199"/>
              <a:gd name="connsiteX4" fmla="*/ 22412 w 993589"/>
              <a:gd name="connsiteY4" fmla="*/ 165140 h 912199"/>
              <a:gd name="connsiteX5" fmla="*/ 22412 w 993589"/>
              <a:gd name="connsiteY5" fmla="*/ 463964 h 912199"/>
              <a:gd name="connsiteX6" fmla="*/ 52295 w 993589"/>
              <a:gd name="connsiteY6" fmla="*/ 553611 h 912199"/>
              <a:gd name="connsiteX7" fmla="*/ 82177 w 993589"/>
              <a:gd name="connsiteY7" fmla="*/ 598434 h 912199"/>
              <a:gd name="connsiteX8" fmla="*/ 127000 w 993589"/>
              <a:gd name="connsiteY8" fmla="*/ 688081 h 912199"/>
              <a:gd name="connsiteX9" fmla="*/ 156883 w 993589"/>
              <a:gd name="connsiteY9" fmla="*/ 717964 h 912199"/>
              <a:gd name="connsiteX10" fmla="*/ 186765 w 993589"/>
              <a:gd name="connsiteY10" fmla="*/ 762787 h 912199"/>
              <a:gd name="connsiteX11" fmla="*/ 321236 w 993589"/>
              <a:gd name="connsiteY11" fmla="*/ 837493 h 912199"/>
              <a:gd name="connsiteX12" fmla="*/ 366059 w 993589"/>
              <a:gd name="connsiteY12" fmla="*/ 867376 h 912199"/>
              <a:gd name="connsiteX13" fmla="*/ 560295 w 993589"/>
              <a:gd name="connsiteY13" fmla="*/ 912199 h 912199"/>
              <a:gd name="connsiteX14" fmla="*/ 814295 w 993589"/>
              <a:gd name="connsiteY14" fmla="*/ 897258 h 912199"/>
              <a:gd name="connsiteX15" fmla="*/ 859118 w 993589"/>
              <a:gd name="connsiteY15" fmla="*/ 882317 h 912199"/>
              <a:gd name="connsiteX16" fmla="*/ 918883 w 993589"/>
              <a:gd name="connsiteY16" fmla="*/ 837493 h 912199"/>
              <a:gd name="connsiteX17" fmla="*/ 963706 w 993589"/>
              <a:gd name="connsiteY17" fmla="*/ 792670 h 912199"/>
              <a:gd name="connsiteX18" fmla="*/ 993589 w 993589"/>
              <a:gd name="connsiteY18" fmla="*/ 732905 h 912199"/>
              <a:gd name="connsiteX19" fmla="*/ 978648 w 993589"/>
              <a:gd name="connsiteY19" fmla="*/ 508787 h 912199"/>
              <a:gd name="connsiteX20" fmla="*/ 963706 w 993589"/>
              <a:gd name="connsiteY20" fmla="*/ 449023 h 912199"/>
              <a:gd name="connsiteX21" fmla="*/ 918883 w 993589"/>
              <a:gd name="connsiteY21" fmla="*/ 359376 h 912199"/>
              <a:gd name="connsiteX22" fmla="*/ 889000 w 993589"/>
              <a:gd name="connsiteY22" fmla="*/ 329493 h 912199"/>
              <a:gd name="connsiteX23" fmla="*/ 829236 w 993589"/>
              <a:gd name="connsiteY23" fmla="*/ 239846 h 912199"/>
              <a:gd name="connsiteX24" fmla="*/ 799353 w 993589"/>
              <a:gd name="connsiteY24" fmla="*/ 195023 h 912199"/>
              <a:gd name="connsiteX25" fmla="*/ 769471 w 993589"/>
              <a:gd name="connsiteY25" fmla="*/ 165140 h 912199"/>
              <a:gd name="connsiteX26" fmla="*/ 739589 w 993589"/>
              <a:gd name="connsiteY26" fmla="*/ 120317 h 912199"/>
              <a:gd name="connsiteX27" fmla="*/ 709706 w 993589"/>
              <a:gd name="connsiteY27" fmla="*/ 90434 h 912199"/>
              <a:gd name="connsiteX28" fmla="*/ 635000 w 993589"/>
              <a:gd name="connsiteY28" fmla="*/ 15729 h 912199"/>
              <a:gd name="connsiteX29" fmla="*/ 605118 w 993589"/>
              <a:gd name="connsiteY29" fmla="*/ 15729 h 912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993589" h="912199">
                <a:moveTo>
                  <a:pt x="605118" y="15729"/>
                </a:moveTo>
                <a:lnTo>
                  <a:pt x="605118" y="15729"/>
                </a:lnTo>
                <a:cubicBezTo>
                  <a:pt x="433869" y="1457"/>
                  <a:pt x="395069" y="-11034"/>
                  <a:pt x="216648" y="15729"/>
                </a:cubicBezTo>
                <a:cubicBezTo>
                  <a:pt x="185497" y="20402"/>
                  <a:pt x="127000" y="45611"/>
                  <a:pt x="127000" y="45611"/>
                </a:cubicBezTo>
                <a:cubicBezTo>
                  <a:pt x="39598" y="133015"/>
                  <a:pt x="71830" y="91015"/>
                  <a:pt x="22412" y="165140"/>
                </a:cubicBezTo>
                <a:cubicBezTo>
                  <a:pt x="-8703" y="289600"/>
                  <a:pt x="-6215" y="254033"/>
                  <a:pt x="22412" y="463964"/>
                </a:cubicBezTo>
                <a:cubicBezTo>
                  <a:pt x="26668" y="495174"/>
                  <a:pt x="34823" y="527402"/>
                  <a:pt x="52295" y="553611"/>
                </a:cubicBezTo>
                <a:lnTo>
                  <a:pt x="82177" y="598434"/>
                </a:lnTo>
                <a:cubicBezTo>
                  <a:pt x="97958" y="645777"/>
                  <a:pt x="93899" y="646704"/>
                  <a:pt x="127000" y="688081"/>
                </a:cubicBezTo>
                <a:cubicBezTo>
                  <a:pt x="135800" y="699081"/>
                  <a:pt x="148083" y="706964"/>
                  <a:pt x="156883" y="717964"/>
                </a:cubicBezTo>
                <a:cubicBezTo>
                  <a:pt x="168101" y="731986"/>
                  <a:pt x="173251" y="750962"/>
                  <a:pt x="186765" y="762787"/>
                </a:cubicBezTo>
                <a:cubicBezTo>
                  <a:pt x="249998" y="818116"/>
                  <a:pt x="259671" y="816972"/>
                  <a:pt x="321236" y="837493"/>
                </a:cubicBezTo>
                <a:cubicBezTo>
                  <a:pt x="336177" y="847454"/>
                  <a:pt x="349650" y="860083"/>
                  <a:pt x="366059" y="867376"/>
                </a:cubicBezTo>
                <a:cubicBezTo>
                  <a:pt x="443777" y="901918"/>
                  <a:pt x="475215" y="900045"/>
                  <a:pt x="560295" y="912199"/>
                </a:cubicBezTo>
                <a:cubicBezTo>
                  <a:pt x="644962" y="907219"/>
                  <a:pt x="729903" y="905697"/>
                  <a:pt x="814295" y="897258"/>
                </a:cubicBezTo>
                <a:cubicBezTo>
                  <a:pt x="829966" y="895691"/>
                  <a:pt x="845444" y="890131"/>
                  <a:pt x="859118" y="882317"/>
                </a:cubicBezTo>
                <a:cubicBezTo>
                  <a:pt x="880739" y="869962"/>
                  <a:pt x="899976" y="853699"/>
                  <a:pt x="918883" y="837493"/>
                </a:cubicBezTo>
                <a:cubicBezTo>
                  <a:pt x="934926" y="823742"/>
                  <a:pt x="951425" y="809864"/>
                  <a:pt x="963706" y="792670"/>
                </a:cubicBezTo>
                <a:cubicBezTo>
                  <a:pt x="976652" y="774546"/>
                  <a:pt x="983628" y="752827"/>
                  <a:pt x="993589" y="732905"/>
                </a:cubicBezTo>
                <a:cubicBezTo>
                  <a:pt x="988609" y="658199"/>
                  <a:pt x="986486" y="583247"/>
                  <a:pt x="978648" y="508787"/>
                </a:cubicBezTo>
                <a:cubicBezTo>
                  <a:pt x="976498" y="488365"/>
                  <a:pt x="969347" y="468767"/>
                  <a:pt x="963706" y="449023"/>
                </a:cubicBezTo>
                <a:cubicBezTo>
                  <a:pt x="951431" y="406062"/>
                  <a:pt x="947987" y="395756"/>
                  <a:pt x="918883" y="359376"/>
                </a:cubicBezTo>
                <a:cubicBezTo>
                  <a:pt x="910083" y="348376"/>
                  <a:pt x="897452" y="340763"/>
                  <a:pt x="889000" y="329493"/>
                </a:cubicBezTo>
                <a:cubicBezTo>
                  <a:pt x="867452" y="300762"/>
                  <a:pt x="849158" y="269728"/>
                  <a:pt x="829236" y="239846"/>
                </a:cubicBezTo>
                <a:cubicBezTo>
                  <a:pt x="819275" y="224905"/>
                  <a:pt x="812050" y="207721"/>
                  <a:pt x="799353" y="195023"/>
                </a:cubicBezTo>
                <a:cubicBezTo>
                  <a:pt x="789392" y="185062"/>
                  <a:pt x="778271" y="176140"/>
                  <a:pt x="769471" y="165140"/>
                </a:cubicBezTo>
                <a:cubicBezTo>
                  <a:pt x="758254" y="151118"/>
                  <a:pt x="750807" y="134339"/>
                  <a:pt x="739589" y="120317"/>
                </a:cubicBezTo>
                <a:cubicBezTo>
                  <a:pt x="730789" y="109317"/>
                  <a:pt x="718506" y="101434"/>
                  <a:pt x="709706" y="90434"/>
                </a:cubicBezTo>
                <a:cubicBezTo>
                  <a:pt x="683143" y="57231"/>
                  <a:pt x="681485" y="29010"/>
                  <a:pt x="635000" y="15729"/>
                </a:cubicBezTo>
                <a:cubicBezTo>
                  <a:pt x="615845" y="10256"/>
                  <a:pt x="610098" y="15729"/>
                  <a:pt x="605118" y="15729"/>
                </a:cubicBezTo>
                <a:close/>
              </a:path>
            </a:pathLst>
          </a:custGeom>
          <a:solidFill>
            <a:srgbClr val="FF6600">
              <a:alpha val="41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pic>
        <p:nvPicPr>
          <p:cNvPr id="2" name="图片 1"/>
          <p:cNvPicPr>
            <a:picLocks noChangeAspect="1"/>
          </p:cNvPicPr>
          <p:nvPr/>
        </p:nvPicPr>
        <p:blipFill>
          <a:blip r:embed="rId3"/>
          <a:stretch>
            <a:fillRect/>
          </a:stretch>
        </p:blipFill>
        <p:spPr>
          <a:xfrm>
            <a:off x="143508" y="188640"/>
            <a:ext cx="4369668" cy="389280"/>
          </a:xfrm>
          <a:prstGeom prst="rect">
            <a:avLst/>
          </a:prstGeom>
        </p:spPr>
      </p:pic>
      <p:sp>
        <p:nvSpPr>
          <p:cNvPr id="7" name="任意形状 6"/>
          <p:cNvSpPr/>
          <p:nvPr/>
        </p:nvSpPr>
        <p:spPr>
          <a:xfrm>
            <a:off x="1822824" y="1927412"/>
            <a:ext cx="5408705" cy="1016000"/>
          </a:xfrm>
          <a:custGeom>
            <a:avLst/>
            <a:gdLst>
              <a:gd name="connsiteX0" fmla="*/ 1344705 w 5408705"/>
              <a:gd name="connsiteY0" fmla="*/ 89647 h 1016000"/>
              <a:gd name="connsiteX1" fmla="*/ 1240117 w 5408705"/>
              <a:gd name="connsiteY1" fmla="*/ 44823 h 1016000"/>
              <a:gd name="connsiteX2" fmla="*/ 1135529 w 5408705"/>
              <a:gd name="connsiteY2" fmla="*/ 29882 h 1016000"/>
              <a:gd name="connsiteX3" fmla="*/ 403411 w 5408705"/>
              <a:gd name="connsiteY3" fmla="*/ 44823 h 1016000"/>
              <a:gd name="connsiteX4" fmla="*/ 328705 w 5408705"/>
              <a:gd name="connsiteY4" fmla="*/ 59764 h 1016000"/>
              <a:gd name="connsiteX5" fmla="*/ 298823 w 5408705"/>
              <a:gd name="connsiteY5" fmla="*/ 89647 h 1016000"/>
              <a:gd name="connsiteX6" fmla="*/ 254000 w 5408705"/>
              <a:gd name="connsiteY6" fmla="*/ 104588 h 1016000"/>
              <a:gd name="connsiteX7" fmla="*/ 194235 w 5408705"/>
              <a:gd name="connsiteY7" fmla="*/ 149412 h 1016000"/>
              <a:gd name="connsiteX8" fmla="*/ 119529 w 5408705"/>
              <a:gd name="connsiteY8" fmla="*/ 224117 h 1016000"/>
              <a:gd name="connsiteX9" fmla="*/ 59764 w 5408705"/>
              <a:gd name="connsiteY9" fmla="*/ 268941 h 1016000"/>
              <a:gd name="connsiteX10" fmla="*/ 0 w 5408705"/>
              <a:gd name="connsiteY10" fmla="*/ 358588 h 1016000"/>
              <a:gd name="connsiteX11" fmla="*/ 14941 w 5408705"/>
              <a:gd name="connsiteY11" fmla="*/ 493059 h 1016000"/>
              <a:gd name="connsiteX12" fmla="*/ 104588 w 5408705"/>
              <a:gd name="connsiteY12" fmla="*/ 552823 h 1016000"/>
              <a:gd name="connsiteX13" fmla="*/ 149411 w 5408705"/>
              <a:gd name="connsiteY13" fmla="*/ 582706 h 1016000"/>
              <a:gd name="connsiteX14" fmla="*/ 254000 w 5408705"/>
              <a:gd name="connsiteY14" fmla="*/ 612588 h 1016000"/>
              <a:gd name="connsiteX15" fmla="*/ 298823 w 5408705"/>
              <a:gd name="connsiteY15" fmla="*/ 642470 h 1016000"/>
              <a:gd name="connsiteX16" fmla="*/ 328705 w 5408705"/>
              <a:gd name="connsiteY16" fmla="*/ 672353 h 1016000"/>
              <a:gd name="connsiteX17" fmla="*/ 418352 w 5408705"/>
              <a:gd name="connsiteY17" fmla="*/ 702235 h 1016000"/>
              <a:gd name="connsiteX18" fmla="*/ 508000 w 5408705"/>
              <a:gd name="connsiteY18" fmla="*/ 747059 h 1016000"/>
              <a:gd name="connsiteX19" fmla="*/ 537882 w 5408705"/>
              <a:gd name="connsiteY19" fmla="*/ 791882 h 1016000"/>
              <a:gd name="connsiteX20" fmla="*/ 582705 w 5408705"/>
              <a:gd name="connsiteY20" fmla="*/ 806823 h 1016000"/>
              <a:gd name="connsiteX21" fmla="*/ 627529 w 5408705"/>
              <a:gd name="connsiteY21" fmla="*/ 836706 h 1016000"/>
              <a:gd name="connsiteX22" fmla="*/ 672352 w 5408705"/>
              <a:gd name="connsiteY22" fmla="*/ 851647 h 1016000"/>
              <a:gd name="connsiteX23" fmla="*/ 866588 w 5408705"/>
              <a:gd name="connsiteY23" fmla="*/ 881529 h 1016000"/>
              <a:gd name="connsiteX24" fmla="*/ 2121647 w 5408705"/>
              <a:gd name="connsiteY24" fmla="*/ 911412 h 1016000"/>
              <a:gd name="connsiteX25" fmla="*/ 2315882 w 5408705"/>
              <a:gd name="connsiteY25" fmla="*/ 941294 h 1016000"/>
              <a:gd name="connsiteX26" fmla="*/ 2375647 w 5408705"/>
              <a:gd name="connsiteY26" fmla="*/ 956235 h 1016000"/>
              <a:gd name="connsiteX27" fmla="*/ 2420470 w 5408705"/>
              <a:gd name="connsiteY27" fmla="*/ 971176 h 1016000"/>
              <a:gd name="connsiteX28" fmla="*/ 2674470 w 5408705"/>
              <a:gd name="connsiteY28" fmla="*/ 1001059 h 1016000"/>
              <a:gd name="connsiteX29" fmla="*/ 2719294 w 5408705"/>
              <a:gd name="connsiteY29" fmla="*/ 1016000 h 1016000"/>
              <a:gd name="connsiteX30" fmla="*/ 3316941 w 5408705"/>
              <a:gd name="connsiteY30" fmla="*/ 1001059 h 1016000"/>
              <a:gd name="connsiteX31" fmla="*/ 3511176 w 5408705"/>
              <a:gd name="connsiteY31" fmla="*/ 971176 h 1016000"/>
              <a:gd name="connsiteX32" fmla="*/ 3615764 w 5408705"/>
              <a:gd name="connsiteY32" fmla="*/ 956235 h 1016000"/>
              <a:gd name="connsiteX33" fmla="*/ 3705411 w 5408705"/>
              <a:gd name="connsiteY33" fmla="*/ 941294 h 1016000"/>
              <a:gd name="connsiteX34" fmla="*/ 3914588 w 5408705"/>
              <a:gd name="connsiteY34" fmla="*/ 926353 h 1016000"/>
              <a:gd name="connsiteX35" fmla="*/ 4168588 w 5408705"/>
              <a:gd name="connsiteY35" fmla="*/ 896470 h 1016000"/>
              <a:gd name="connsiteX36" fmla="*/ 4915647 w 5408705"/>
              <a:gd name="connsiteY36" fmla="*/ 881529 h 1016000"/>
              <a:gd name="connsiteX37" fmla="*/ 4990352 w 5408705"/>
              <a:gd name="connsiteY37" fmla="*/ 866588 h 1016000"/>
              <a:gd name="connsiteX38" fmla="*/ 5035176 w 5408705"/>
              <a:gd name="connsiteY38" fmla="*/ 851647 h 1016000"/>
              <a:gd name="connsiteX39" fmla="*/ 5094941 w 5408705"/>
              <a:gd name="connsiteY39" fmla="*/ 836706 h 1016000"/>
              <a:gd name="connsiteX40" fmla="*/ 5154705 w 5408705"/>
              <a:gd name="connsiteY40" fmla="*/ 806823 h 1016000"/>
              <a:gd name="connsiteX41" fmla="*/ 5199529 w 5408705"/>
              <a:gd name="connsiteY41" fmla="*/ 791882 h 1016000"/>
              <a:gd name="connsiteX42" fmla="*/ 5319058 w 5408705"/>
              <a:gd name="connsiteY42" fmla="*/ 717176 h 1016000"/>
              <a:gd name="connsiteX43" fmla="*/ 5348941 w 5408705"/>
              <a:gd name="connsiteY43" fmla="*/ 687294 h 1016000"/>
              <a:gd name="connsiteX44" fmla="*/ 5378823 w 5408705"/>
              <a:gd name="connsiteY44" fmla="*/ 627529 h 1016000"/>
              <a:gd name="connsiteX45" fmla="*/ 5408705 w 5408705"/>
              <a:gd name="connsiteY45" fmla="*/ 433294 h 1016000"/>
              <a:gd name="connsiteX46" fmla="*/ 5348941 w 5408705"/>
              <a:gd name="connsiteY46" fmla="*/ 194235 h 1016000"/>
              <a:gd name="connsiteX47" fmla="*/ 5289176 w 5408705"/>
              <a:gd name="connsiteY47" fmla="*/ 134470 h 1016000"/>
              <a:gd name="connsiteX48" fmla="*/ 5244352 w 5408705"/>
              <a:gd name="connsiteY48" fmla="*/ 119529 h 1016000"/>
              <a:gd name="connsiteX49" fmla="*/ 5199529 w 5408705"/>
              <a:gd name="connsiteY49" fmla="*/ 89647 h 1016000"/>
              <a:gd name="connsiteX50" fmla="*/ 5020235 w 5408705"/>
              <a:gd name="connsiteY50" fmla="*/ 59764 h 1016000"/>
              <a:gd name="connsiteX51" fmla="*/ 4930588 w 5408705"/>
              <a:gd name="connsiteY51" fmla="*/ 44823 h 1016000"/>
              <a:gd name="connsiteX52" fmla="*/ 4870823 w 5408705"/>
              <a:gd name="connsiteY52" fmla="*/ 29882 h 1016000"/>
              <a:gd name="connsiteX53" fmla="*/ 4437529 w 5408705"/>
              <a:gd name="connsiteY53" fmla="*/ 0 h 1016000"/>
              <a:gd name="connsiteX54" fmla="*/ 4183529 w 5408705"/>
              <a:gd name="connsiteY54" fmla="*/ 14941 h 1016000"/>
              <a:gd name="connsiteX55" fmla="*/ 4138705 w 5408705"/>
              <a:gd name="connsiteY55" fmla="*/ 29882 h 1016000"/>
              <a:gd name="connsiteX56" fmla="*/ 3675529 w 5408705"/>
              <a:gd name="connsiteY56" fmla="*/ 44823 h 1016000"/>
              <a:gd name="connsiteX57" fmla="*/ 3391647 w 5408705"/>
              <a:gd name="connsiteY57" fmla="*/ 59764 h 1016000"/>
              <a:gd name="connsiteX58" fmla="*/ 2256117 w 5408705"/>
              <a:gd name="connsiteY58" fmla="*/ 74706 h 1016000"/>
              <a:gd name="connsiteX59" fmla="*/ 1284941 w 5408705"/>
              <a:gd name="connsiteY59" fmla="*/ 89647 h 10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5408705" h="1016000">
                <a:moveTo>
                  <a:pt x="1344705" y="89647"/>
                </a:moveTo>
                <a:cubicBezTo>
                  <a:pt x="1309842" y="74706"/>
                  <a:pt x="1276587" y="55243"/>
                  <a:pt x="1240117" y="44823"/>
                </a:cubicBezTo>
                <a:cubicBezTo>
                  <a:pt x="1206255" y="35148"/>
                  <a:pt x="1170746" y="29882"/>
                  <a:pt x="1135529" y="29882"/>
                </a:cubicBezTo>
                <a:cubicBezTo>
                  <a:pt x="891439" y="29882"/>
                  <a:pt x="647450" y="39843"/>
                  <a:pt x="403411" y="44823"/>
                </a:cubicBezTo>
                <a:cubicBezTo>
                  <a:pt x="378509" y="49803"/>
                  <a:pt x="352047" y="49760"/>
                  <a:pt x="328705" y="59764"/>
                </a:cubicBezTo>
                <a:cubicBezTo>
                  <a:pt x="315757" y="65313"/>
                  <a:pt x="310902" y="82399"/>
                  <a:pt x="298823" y="89647"/>
                </a:cubicBezTo>
                <a:cubicBezTo>
                  <a:pt x="285318" y="97750"/>
                  <a:pt x="268941" y="99608"/>
                  <a:pt x="254000" y="104588"/>
                </a:cubicBezTo>
                <a:cubicBezTo>
                  <a:pt x="234078" y="119529"/>
                  <a:pt x="212847" y="132868"/>
                  <a:pt x="194235" y="149412"/>
                </a:cubicBezTo>
                <a:cubicBezTo>
                  <a:pt x="167914" y="172808"/>
                  <a:pt x="147702" y="202987"/>
                  <a:pt x="119529" y="224117"/>
                </a:cubicBezTo>
                <a:cubicBezTo>
                  <a:pt x="99607" y="239058"/>
                  <a:pt x="76308" y="250329"/>
                  <a:pt x="59764" y="268941"/>
                </a:cubicBezTo>
                <a:cubicBezTo>
                  <a:pt x="35904" y="295784"/>
                  <a:pt x="0" y="358588"/>
                  <a:pt x="0" y="358588"/>
                </a:cubicBezTo>
                <a:cubicBezTo>
                  <a:pt x="4980" y="403412"/>
                  <a:pt x="-6441" y="453350"/>
                  <a:pt x="14941" y="493059"/>
                </a:cubicBezTo>
                <a:cubicBezTo>
                  <a:pt x="31968" y="524680"/>
                  <a:pt x="74706" y="532901"/>
                  <a:pt x="104588" y="552823"/>
                </a:cubicBezTo>
                <a:cubicBezTo>
                  <a:pt x="119529" y="562784"/>
                  <a:pt x="131990" y="578351"/>
                  <a:pt x="149411" y="582706"/>
                </a:cubicBezTo>
                <a:cubicBezTo>
                  <a:pt x="224455" y="601467"/>
                  <a:pt x="189695" y="591153"/>
                  <a:pt x="254000" y="612588"/>
                </a:cubicBezTo>
                <a:cubicBezTo>
                  <a:pt x="268941" y="622549"/>
                  <a:pt x="284801" y="631252"/>
                  <a:pt x="298823" y="642470"/>
                </a:cubicBezTo>
                <a:cubicBezTo>
                  <a:pt x="309823" y="651270"/>
                  <a:pt x="316105" y="666053"/>
                  <a:pt x="328705" y="672353"/>
                </a:cubicBezTo>
                <a:cubicBezTo>
                  <a:pt x="356878" y="686440"/>
                  <a:pt x="389568" y="689442"/>
                  <a:pt x="418352" y="702235"/>
                </a:cubicBezTo>
                <a:cubicBezTo>
                  <a:pt x="592156" y="779480"/>
                  <a:pt x="344510" y="692560"/>
                  <a:pt x="508000" y="747059"/>
                </a:cubicBezTo>
                <a:cubicBezTo>
                  <a:pt x="517961" y="762000"/>
                  <a:pt x="523860" y="780664"/>
                  <a:pt x="537882" y="791882"/>
                </a:cubicBezTo>
                <a:cubicBezTo>
                  <a:pt x="550180" y="801720"/>
                  <a:pt x="568619" y="799780"/>
                  <a:pt x="582705" y="806823"/>
                </a:cubicBezTo>
                <a:cubicBezTo>
                  <a:pt x="598766" y="814854"/>
                  <a:pt x="611468" y="828675"/>
                  <a:pt x="627529" y="836706"/>
                </a:cubicBezTo>
                <a:cubicBezTo>
                  <a:pt x="641615" y="843749"/>
                  <a:pt x="657209" y="847320"/>
                  <a:pt x="672352" y="851647"/>
                </a:cubicBezTo>
                <a:cubicBezTo>
                  <a:pt x="739343" y="870787"/>
                  <a:pt x="791930" y="879121"/>
                  <a:pt x="866588" y="881529"/>
                </a:cubicBezTo>
                <a:lnTo>
                  <a:pt x="2121647" y="911412"/>
                </a:lnTo>
                <a:cubicBezTo>
                  <a:pt x="2256504" y="945126"/>
                  <a:pt x="2092170" y="906877"/>
                  <a:pt x="2315882" y="941294"/>
                </a:cubicBezTo>
                <a:cubicBezTo>
                  <a:pt x="2336178" y="944416"/>
                  <a:pt x="2355902" y="950594"/>
                  <a:pt x="2375647" y="956235"/>
                </a:cubicBezTo>
                <a:cubicBezTo>
                  <a:pt x="2390790" y="960562"/>
                  <a:pt x="2404879" y="968949"/>
                  <a:pt x="2420470" y="971176"/>
                </a:cubicBezTo>
                <a:cubicBezTo>
                  <a:pt x="2559417" y="991025"/>
                  <a:pt x="2561168" y="975880"/>
                  <a:pt x="2674470" y="1001059"/>
                </a:cubicBezTo>
                <a:cubicBezTo>
                  <a:pt x="2689844" y="1004476"/>
                  <a:pt x="2704353" y="1011020"/>
                  <a:pt x="2719294" y="1016000"/>
                </a:cubicBezTo>
                <a:lnTo>
                  <a:pt x="3316941" y="1001059"/>
                </a:lnTo>
                <a:cubicBezTo>
                  <a:pt x="3413274" y="997045"/>
                  <a:pt x="3427704" y="985088"/>
                  <a:pt x="3511176" y="971176"/>
                </a:cubicBezTo>
                <a:cubicBezTo>
                  <a:pt x="3545913" y="965386"/>
                  <a:pt x="3580957" y="961590"/>
                  <a:pt x="3615764" y="956235"/>
                </a:cubicBezTo>
                <a:cubicBezTo>
                  <a:pt x="3645706" y="951629"/>
                  <a:pt x="3675267" y="944308"/>
                  <a:pt x="3705411" y="941294"/>
                </a:cubicBezTo>
                <a:cubicBezTo>
                  <a:pt x="3774967" y="934338"/>
                  <a:pt x="3844972" y="932682"/>
                  <a:pt x="3914588" y="926353"/>
                </a:cubicBezTo>
                <a:cubicBezTo>
                  <a:pt x="3966819" y="921605"/>
                  <a:pt x="4120062" y="898115"/>
                  <a:pt x="4168588" y="896470"/>
                </a:cubicBezTo>
                <a:cubicBezTo>
                  <a:pt x="4417514" y="888032"/>
                  <a:pt x="4666627" y="886509"/>
                  <a:pt x="4915647" y="881529"/>
                </a:cubicBezTo>
                <a:cubicBezTo>
                  <a:pt x="4940549" y="876549"/>
                  <a:pt x="4965715" y="872747"/>
                  <a:pt x="4990352" y="866588"/>
                </a:cubicBezTo>
                <a:cubicBezTo>
                  <a:pt x="5005631" y="862768"/>
                  <a:pt x="5020032" y="855974"/>
                  <a:pt x="5035176" y="851647"/>
                </a:cubicBezTo>
                <a:cubicBezTo>
                  <a:pt x="5054921" y="846006"/>
                  <a:pt x="5075019" y="841686"/>
                  <a:pt x="5094941" y="836706"/>
                </a:cubicBezTo>
                <a:cubicBezTo>
                  <a:pt x="5114862" y="826745"/>
                  <a:pt x="5134233" y="815597"/>
                  <a:pt x="5154705" y="806823"/>
                </a:cubicBezTo>
                <a:cubicBezTo>
                  <a:pt x="5169181" y="800619"/>
                  <a:pt x="5185442" y="798925"/>
                  <a:pt x="5199529" y="791882"/>
                </a:cubicBezTo>
                <a:cubicBezTo>
                  <a:pt x="5210024" y="786635"/>
                  <a:pt x="5299298" y="732984"/>
                  <a:pt x="5319058" y="717176"/>
                </a:cubicBezTo>
                <a:cubicBezTo>
                  <a:pt x="5330058" y="708376"/>
                  <a:pt x="5338980" y="697255"/>
                  <a:pt x="5348941" y="687294"/>
                </a:cubicBezTo>
                <a:cubicBezTo>
                  <a:pt x="5358902" y="667372"/>
                  <a:pt x="5371780" y="648659"/>
                  <a:pt x="5378823" y="627529"/>
                </a:cubicBezTo>
                <a:cubicBezTo>
                  <a:pt x="5392512" y="586461"/>
                  <a:pt x="5405044" y="462582"/>
                  <a:pt x="5408705" y="433294"/>
                </a:cubicBezTo>
                <a:cubicBezTo>
                  <a:pt x="5397304" y="364889"/>
                  <a:pt x="5397779" y="259353"/>
                  <a:pt x="5348941" y="194235"/>
                </a:cubicBezTo>
                <a:cubicBezTo>
                  <a:pt x="5332037" y="171696"/>
                  <a:pt x="5315904" y="143379"/>
                  <a:pt x="5289176" y="134470"/>
                </a:cubicBezTo>
                <a:lnTo>
                  <a:pt x="5244352" y="119529"/>
                </a:lnTo>
                <a:cubicBezTo>
                  <a:pt x="5229411" y="109568"/>
                  <a:pt x="5215590" y="97677"/>
                  <a:pt x="5199529" y="89647"/>
                </a:cubicBezTo>
                <a:cubicBezTo>
                  <a:pt x="5148567" y="64166"/>
                  <a:pt x="5065419" y="65789"/>
                  <a:pt x="5020235" y="59764"/>
                </a:cubicBezTo>
                <a:cubicBezTo>
                  <a:pt x="4990206" y="55760"/>
                  <a:pt x="4960294" y="50764"/>
                  <a:pt x="4930588" y="44823"/>
                </a:cubicBezTo>
                <a:cubicBezTo>
                  <a:pt x="4910452" y="40796"/>
                  <a:pt x="4891199" y="32429"/>
                  <a:pt x="4870823" y="29882"/>
                </a:cubicBezTo>
                <a:cubicBezTo>
                  <a:pt x="4773114" y="17668"/>
                  <a:pt x="4516490" y="4645"/>
                  <a:pt x="4437529" y="0"/>
                </a:cubicBezTo>
                <a:cubicBezTo>
                  <a:pt x="4352862" y="4980"/>
                  <a:pt x="4267921" y="6502"/>
                  <a:pt x="4183529" y="14941"/>
                </a:cubicBezTo>
                <a:cubicBezTo>
                  <a:pt x="4167858" y="16508"/>
                  <a:pt x="4154427" y="28957"/>
                  <a:pt x="4138705" y="29882"/>
                </a:cubicBezTo>
                <a:cubicBezTo>
                  <a:pt x="3984499" y="38953"/>
                  <a:pt x="3829878" y="38649"/>
                  <a:pt x="3675529" y="44823"/>
                </a:cubicBezTo>
                <a:cubicBezTo>
                  <a:pt x="3580846" y="48610"/>
                  <a:pt x="3486384" y="57769"/>
                  <a:pt x="3391647" y="59764"/>
                </a:cubicBezTo>
                <a:lnTo>
                  <a:pt x="2256117" y="74706"/>
                </a:lnTo>
                <a:cubicBezTo>
                  <a:pt x="1220588" y="91014"/>
                  <a:pt x="1804105" y="89647"/>
                  <a:pt x="1284941" y="89647"/>
                </a:cubicBezTo>
              </a:path>
            </a:pathLst>
          </a:custGeom>
          <a:solidFill>
            <a:srgbClr val="FFFF00">
              <a:alpha val="42000"/>
            </a:srgbClr>
          </a:solidFill>
          <a:ln>
            <a:no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zh-CN" altLang="en-US"/>
          </a:p>
        </p:txBody>
      </p:sp>
    </p:spTree>
    <p:extLst>
      <p:ext uri="{BB962C8B-B14F-4D97-AF65-F5344CB8AC3E}">
        <p14:creationId xmlns:p14="http://schemas.microsoft.com/office/powerpoint/2010/main" val="1155263788"/>
      </p:ext>
    </p:extLst>
  </p:cSld>
  <p:clrMapOvr>
    <a:masterClrMapping/>
  </p:clrMapOvr>
  <p:transition xmlns:p14="http://schemas.microsoft.com/office/powerpoint/2010/main" spd="med"/>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11929" y="152636"/>
            <a:ext cx="8953500" cy="6477000"/>
          </a:xfrm>
          <a:prstGeom prst="rect">
            <a:avLst/>
          </a:prstGeom>
        </p:spPr>
      </p:pic>
      <p:sp>
        <p:nvSpPr>
          <p:cNvPr id="4" name="任意形状 3"/>
          <p:cNvSpPr/>
          <p:nvPr/>
        </p:nvSpPr>
        <p:spPr>
          <a:xfrm rot="19224711">
            <a:off x="2215383" y="1189559"/>
            <a:ext cx="3619061" cy="912199"/>
          </a:xfrm>
          <a:custGeom>
            <a:avLst/>
            <a:gdLst>
              <a:gd name="connsiteX0" fmla="*/ 605118 w 993589"/>
              <a:gd name="connsiteY0" fmla="*/ 15729 h 912199"/>
              <a:gd name="connsiteX1" fmla="*/ 605118 w 993589"/>
              <a:gd name="connsiteY1" fmla="*/ 15729 h 912199"/>
              <a:gd name="connsiteX2" fmla="*/ 216648 w 993589"/>
              <a:gd name="connsiteY2" fmla="*/ 15729 h 912199"/>
              <a:gd name="connsiteX3" fmla="*/ 127000 w 993589"/>
              <a:gd name="connsiteY3" fmla="*/ 45611 h 912199"/>
              <a:gd name="connsiteX4" fmla="*/ 22412 w 993589"/>
              <a:gd name="connsiteY4" fmla="*/ 165140 h 912199"/>
              <a:gd name="connsiteX5" fmla="*/ 22412 w 993589"/>
              <a:gd name="connsiteY5" fmla="*/ 463964 h 912199"/>
              <a:gd name="connsiteX6" fmla="*/ 52295 w 993589"/>
              <a:gd name="connsiteY6" fmla="*/ 553611 h 912199"/>
              <a:gd name="connsiteX7" fmla="*/ 82177 w 993589"/>
              <a:gd name="connsiteY7" fmla="*/ 598434 h 912199"/>
              <a:gd name="connsiteX8" fmla="*/ 127000 w 993589"/>
              <a:gd name="connsiteY8" fmla="*/ 688081 h 912199"/>
              <a:gd name="connsiteX9" fmla="*/ 156883 w 993589"/>
              <a:gd name="connsiteY9" fmla="*/ 717964 h 912199"/>
              <a:gd name="connsiteX10" fmla="*/ 186765 w 993589"/>
              <a:gd name="connsiteY10" fmla="*/ 762787 h 912199"/>
              <a:gd name="connsiteX11" fmla="*/ 321236 w 993589"/>
              <a:gd name="connsiteY11" fmla="*/ 837493 h 912199"/>
              <a:gd name="connsiteX12" fmla="*/ 366059 w 993589"/>
              <a:gd name="connsiteY12" fmla="*/ 867376 h 912199"/>
              <a:gd name="connsiteX13" fmla="*/ 560295 w 993589"/>
              <a:gd name="connsiteY13" fmla="*/ 912199 h 912199"/>
              <a:gd name="connsiteX14" fmla="*/ 814295 w 993589"/>
              <a:gd name="connsiteY14" fmla="*/ 897258 h 912199"/>
              <a:gd name="connsiteX15" fmla="*/ 859118 w 993589"/>
              <a:gd name="connsiteY15" fmla="*/ 882317 h 912199"/>
              <a:gd name="connsiteX16" fmla="*/ 918883 w 993589"/>
              <a:gd name="connsiteY16" fmla="*/ 837493 h 912199"/>
              <a:gd name="connsiteX17" fmla="*/ 963706 w 993589"/>
              <a:gd name="connsiteY17" fmla="*/ 792670 h 912199"/>
              <a:gd name="connsiteX18" fmla="*/ 993589 w 993589"/>
              <a:gd name="connsiteY18" fmla="*/ 732905 h 912199"/>
              <a:gd name="connsiteX19" fmla="*/ 978648 w 993589"/>
              <a:gd name="connsiteY19" fmla="*/ 508787 h 912199"/>
              <a:gd name="connsiteX20" fmla="*/ 963706 w 993589"/>
              <a:gd name="connsiteY20" fmla="*/ 449023 h 912199"/>
              <a:gd name="connsiteX21" fmla="*/ 918883 w 993589"/>
              <a:gd name="connsiteY21" fmla="*/ 359376 h 912199"/>
              <a:gd name="connsiteX22" fmla="*/ 889000 w 993589"/>
              <a:gd name="connsiteY22" fmla="*/ 329493 h 912199"/>
              <a:gd name="connsiteX23" fmla="*/ 829236 w 993589"/>
              <a:gd name="connsiteY23" fmla="*/ 239846 h 912199"/>
              <a:gd name="connsiteX24" fmla="*/ 799353 w 993589"/>
              <a:gd name="connsiteY24" fmla="*/ 195023 h 912199"/>
              <a:gd name="connsiteX25" fmla="*/ 769471 w 993589"/>
              <a:gd name="connsiteY25" fmla="*/ 165140 h 912199"/>
              <a:gd name="connsiteX26" fmla="*/ 739589 w 993589"/>
              <a:gd name="connsiteY26" fmla="*/ 120317 h 912199"/>
              <a:gd name="connsiteX27" fmla="*/ 709706 w 993589"/>
              <a:gd name="connsiteY27" fmla="*/ 90434 h 912199"/>
              <a:gd name="connsiteX28" fmla="*/ 635000 w 993589"/>
              <a:gd name="connsiteY28" fmla="*/ 15729 h 912199"/>
              <a:gd name="connsiteX29" fmla="*/ 605118 w 993589"/>
              <a:gd name="connsiteY29" fmla="*/ 15729 h 912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993589" h="912199">
                <a:moveTo>
                  <a:pt x="605118" y="15729"/>
                </a:moveTo>
                <a:lnTo>
                  <a:pt x="605118" y="15729"/>
                </a:lnTo>
                <a:cubicBezTo>
                  <a:pt x="433869" y="1457"/>
                  <a:pt x="395069" y="-11034"/>
                  <a:pt x="216648" y="15729"/>
                </a:cubicBezTo>
                <a:cubicBezTo>
                  <a:pt x="185497" y="20402"/>
                  <a:pt x="127000" y="45611"/>
                  <a:pt x="127000" y="45611"/>
                </a:cubicBezTo>
                <a:cubicBezTo>
                  <a:pt x="39598" y="133015"/>
                  <a:pt x="71830" y="91015"/>
                  <a:pt x="22412" y="165140"/>
                </a:cubicBezTo>
                <a:cubicBezTo>
                  <a:pt x="-8703" y="289600"/>
                  <a:pt x="-6215" y="254033"/>
                  <a:pt x="22412" y="463964"/>
                </a:cubicBezTo>
                <a:cubicBezTo>
                  <a:pt x="26668" y="495174"/>
                  <a:pt x="34823" y="527402"/>
                  <a:pt x="52295" y="553611"/>
                </a:cubicBezTo>
                <a:lnTo>
                  <a:pt x="82177" y="598434"/>
                </a:lnTo>
                <a:cubicBezTo>
                  <a:pt x="97958" y="645777"/>
                  <a:pt x="93899" y="646704"/>
                  <a:pt x="127000" y="688081"/>
                </a:cubicBezTo>
                <a:cubicBezTo>
                  <a:pt x="135800" y="699081"/>
                  <a:pt x="148083" y="706964"/>
                  <a:pt x="156883" y="717964"/>
                </a:cubicBezTo>
                <a:cubicBezTo>
                  <a:pt x="168101" y="731986"/>
                  <a:pt x="173251" y="750962"/>
                  <a:pt x="186765" y="762787"/>
                </a:cubicBezTo>
                <a:cubicBezTo>
                  <a:pt x="249998" y="818116"/>
                  <a:pt x="259671" y="816972"/>
                  <a:pt x="321236" y="837493"/>
                </a:cubicBezTo>
                <a:cubicBezTo>
                  <a:pt x="336177" y="847454"/>
                  <a:pt x="349650" y="860083"/>
                  <a:pt x="366059" y="867376"/>
                </a:cubicBezTo>
                <a:cubicBezTo>
                  <a:pt x="443777" y="901918"/>
                  <a:pt x="475215" y="900045"/>
                  <a:pt x="560295" y="912199"/>
                </a:cubicBezTo>
                <a:cubicBezTo>
                  <a:pt x="644962" y="907219"/>
                  <a:pt x="729903" y="905697"/>
                  <a:pt x="814295" y="897258"/>
                </a:cubicBezTo>
                <a:cubicBezTo>
                  <a:pt x="829966" y="895691"/>
                  <a:pt x="845444" y="890131"/>
                  <a:pt x="859118" y="882317"/>
                </a:cubicBezTo>
                <a:cubicBezTo>
                  <a:pt x="880739" y="869962"/>
                  <a:pt x="899976" y="853699"/>
                  <a:pt x="918883" y="837493"/>
                </a:cubicBezTo>
                <a:cubicBezTo>
                  <a:pt x="934926" y="823742"/>
                  <a:pt x="951425" y="809864"/>
                  <a:pt x="963706" y="792670"/>
                </a:cubicBezTo>
                <a:cubicBezTo>
                  <a:pt x="976652" y="774546"/>
                  <a:pt x="983628" y="752827"/>
                  <a:pt x="993589" y="732905"/>
                </a:cubicBezTo>
                <a:cubicBezTo>
                  <a:pt x="988609" y="658199"/>
                  <a:pt x="986486" y="583247"/>
                  <a:pt x="978648" y="508787"/>
                </a:cubicBezTo>
                <a:cubicBezTo>
                  <a:pt x="976498" y="488365"/>
                  <a:pt x="969347" y="468767"/>
                  <a:pt x="963706" y="449023"/>
                </a:cubicBezTo>
                <a:cubicBezTo>
                  <a:pt x="951431" y="406062"/>
                  <a:pt x="947987" y="395756"/>
                  <a:pt x="918883" y="359376"/>
                </a:cubicBezTo>
                <a:cubicBezTo>
                  <a:pt x="910083" y="348376"/>
                  <a:pt x="897452" y="340763"/>
                  <a:pt x="889000" y="329493"/>
                </a:cubicBezTo>
                <a:cubicBezTo>
                  <a:pt x="867452" y="300762"/>
                  <a:pt x="849158" y="269728"/>
                  <a:pt x="829236" y="239846"/>
                </a:cubicBezTo>
                <a:cubicBezTo>
                  <a:pt x="819275" y="224905"/>
                  <a:pt x="812050" y="207721"/>
                  <a:pt x="799353" y="195023"/>
                </a:cubicBezTo>
                <a:cubicBezTo>
                  <a:pt x="789392" y="185062"/>
                  <a:pt x="778271" y="176140"/>
                  <a:pt x="769471" y="165140"/>
                </a:cubicBezTo>
                <a:cubicBezTo>
                  <a:pt x="758254" y="151118"/>
                  <a:pt x="750807" y="134339"/>
                  <a:pt x="739589" y="120317"/>
                </a:cubicBezTo>
                <a:cubicBezTo>
                  <a:pt x="730789" y="109317"/>
                  <a:pt x="718506" y="101434"/>
                  <a:pt x="709706" y="90434"/>
                </a:cubicBezTo>
                <a:cubicBezTo>
                  <a:pt x="683143" y="57231"/>
                  <a:pt x="681485" y="29010"/>
                  <a:pt x="635000" y="15729"/>
                </a:cubicBezTo>
                <a:cubicBezTo>
                  <a:pt x="615845" y="10256"/>
                  <a:pt x="610098" y="15729"/>
                  <a:pt x="605118" y="15729"/>
                </a:cubicBezTo>
                <a:close/>
              </a:path>
            </a:pathLst>
          </a:custGeom>
          <a:solidFill>
            <a:srgbClr val="FF6600">
              <a:alpha val="41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7" name="任意形状 6"/>
          <p:cNvSpPr/>
          <p:nvPr/>
        </p:nvSpPr>
        <p:spPr>
          <a:xfrm rot="9622929">
            <a:off x="1658319" y="2263021"/>
            <a:ext cx="5993313" cy="1128730"/>
          </a:xfrm>
          <a:custGeom>
            <a:avLst/>
            <a:gdLst>
              <a:gd name="connsiteX0" fmla="*/ 1344705 w 5408705"/>
              <a:gd name="connsiteY0" fmla="*/ 89647 h 1016000"/>
              <a:gd name="connsiteX1" fmla="*/ 1240117 w 5408705"/>
              <a:gd name="connsiteY1" fmla="*/ 44823 h 1016000"/>
              <a:gd name="connsiteX2" fmla="*/ 1135529 w 5408705"/>
              <a:gd name="connsiteY2" fmla="*/ 29882 h 1016000"/>
              <a:gd name="connsiteX3" fmla="*/ 403411 w 5408705"/>
              <a:gd name="connsiteY3" fmla="*/ 44823 h 1016000"/>
              <a:gd name="connsiteX4" fmla="*/ 328705 w 5408705"/>
              <a:gd name="connsiteY4" fmla="*/ 59764 h 1016000"/>
              <a:gd name="connsiteX5" fmla="*/ 298823 w 5408705"/>
              <a:gd name="connsiteY5" fmla="*/ 89647 h 1016000"/>
              <a:gd name="connsiteX6" fmla="*/ 254000 w 5408705"/>
              <a:gd name="connsiteY6" fmla="*/ 104588 h 1016000"/>
              <a:gd name="connsiteX7" fmla="*/ 194235 w 5408705"/>
              <a:gd name="connsiteY7" fmla="*/ 149412 h 1016000"/>
              <a:gd name="connsiteX8" fmla="*/ 119529 w 5408705"/>
              <a:gd name="connsiteY8" fmla="*/ 224117 h 1016000"/>
              <a:gd name="connsiteX9" fmla="*/ 59764 w 5408705"/>
              <a:gd name="connsiteY9" fmla="*/ 268941 h 1016000"/>
              <a:gd name="connsiteX10" fmla="*/ 0 w 5408705"/>
              <a:gd name="connsiteY10" fmla="*/ 358588 h 1016000"/>
              <a:gd name="connsiteX11" fmla="*/ 14941 w 5408705"/>
              <a:gd name="connsiteY11" fmla="*/ 493059 h 1016000"/>
              <a:gd name="connsiteX12" fmla="*/ 104588 w 5408705"/>
              <a:gd name="connsiteY12" fmla="*/ 552823 h 1016000"/>
              <a:gd name="connsiteX13" fmla="*/ 149411 w 5408705"/>
              <a:gd name="connsiteY13" fmla="*/ 582706 h 1016000"/>
              <a:gd name="connsiteX14" fmla="*/ 254000 w 5408705"/>
              <a:gd name="connsiteY14" fmla="*/ 612588 h 1016000"/>
              <a:gd name="connsiteX15" fmla="*/ 298823 w 5408705"/>
              <a:gd name="connsiteY15" fmla="*/ 642470 h 1016000"/>
              <a:gd name="connsiteX16" fmla="*/ 328705 w 5408705"/>
              <a:gd name="connsiteY16" fmla="*/ 672353 h 1016000"/>
              <a:gd name="connsiteX17" fmla="*/ 418352 w 5408705"/>
              <a:gd name="connsiteY17" fmla="*/ 702235 h 1016000"/>
              <a:gd name="connsiteX18" fmla="*/ 508000 w 5408705"/>
              <a:gd name="connsiteY18" fmla="*/ 747059 h 1016000"/>
              <a:gd name="connsiteX19" fmla="*/ 537882 w 5408705"/>
              <a:gd name="connsiteY19" fmla="*/ 791882 h 1016000"/>
              <a:gd name="connsiteX20" fmla="*/ 582705 w 5408705"/>
              <a:gd name="connsiteY20" fmla="*/ 806823 h 1016000"/>
              <a:gd name="connsiteX21" fmla="*/ 627529 w 5408705"/>
              <a:gd name="connsiteY21" fmla="*/ 836706 h 1016000"/>
              <a:gd name="connsiteX22" fmla="*/ 672352 w 5408705"/>
              <a:gd name="connsiteY22" fmla="*/ 851647 h 1016000"/>
              <a:gd name="connsiteX23" fmla="*/ 866588 w 5408705"/>
              <a:gd name="connsiteY23" fmla="*/ 881529 h 1016000"/>
              <a:gd name="connsiteX24" fmla="*/ 2121647 w 5408705"/>
              <a:gd name="connsiteY24" fmla="*/ 911412 h 1016000"/>
              <a:gd name="connsiteX25" fmla="*/ 2315882 w 5408705"/>
              <a:gd name="connsiteY25" fmla="*/ 941294 h 1016000"/>
              <a:gd name="connsiteX26" fmla="*/ 2375647 w 5408705"/>
              <a:gd name="connsiteY26" fmla="*/ 956235 h 1016000"/>
              <a:gd name="connsiteX27" fmla="*/ 2420470 w 5408705"/>
              <a:gd name="connsiteY27" fmla="*/ 971176 h 1016000"/>
              <a:gd name="connsiteX28" fmla="*/ 2674470 w 5408705"/>
              <a:gd name="connsiteY28" fmla="*/ 1001059 h 1016000"/>
              <a:gd name="connsiteX29" fmla="*/ 2719294 w 5408705"/>
              <a:gd name="connsiteY29" fmla="*/ 1016000 h 1016000"/>
              <a:gd name="connsiteX30" fmla="*/ 3316941 w 5408705"/>
              <a:gd name="connsiteY30" fmla="*/ 1001059 h 1016000"/>
              <a:gd name="connsiteX31" fmla="*/ 3511176 w 5408705"/>
              <a:gd name="connsiteY31" fmla="*/ 971176 h 1016000"/>
              <a:gd name="connsiteX32" fmla="*/ 3615764 w 5408705"/>
              <a:gd name="connsiteY32" fmla="*/ 956235 h 1016000"/>
              <a:gd name="connsiteX33" fmla="*/ 3705411 w 5408705"/>
              <a:gd name="connsiteY33" fmla="*/ 941294 h 1016000"/>
              <a:gd name="connsiteX34" fmla="*/ 3914588 w 5408705"/>
              <a:gd name="connsiteY34" fmla="*/ 926353 h 1016000"/>
              <a:gd name="connsiteX35" fmla="*/ 4168588 w 5408705"/>
              <a:gd name="connsiteY35" fmla="*/ 896470 h 1016000"/>
              <a:gd name="connsiteX36" fmla="*/ 4915647 w 5408705"/>
              <a:gd name="connsiteY36" fmla="*/ 881529 h 1016000"/>
              <a:gd name="connsiteX37" fmla="*/ 4990352 w 5408705"/>
              <a:gd name="connsiteY37" fmla="*/ 866588 h 1016000"/>
              <a:gd name="connsiteX38" fmla="*/ 5035176 w 5408705"/>
              <a:gd name="connsiteY38" fmla="*/ 851647 h 1016000"/>
              <a:gd name="connsiteX39" fmla="*/ 5094941 w 5408705"/>
              <a:gd name="connsiteY39" fmla="*/ 836706 h 1016000"/>
              <a:gd name="connsiteX40" fmla="*/ 5154705 w 5408705"/>
              <a:gd name="connsiteY40" fmla="*/ 806823 h 1016000"/>
              <a:gd name="connsiteX41" fmla="*/ 5199529 w 5408705"/>
              <a:gd name="connsiteY41" fmla="*/ 791882 h 1016000"/>
              <a:gd name="connsiteX42" fmla="*/ 5319058 w 5408705"/>
              <a:gd name="connsiteY42" fmla="*/ 717176 h 1016000"/>
              <a:gd name="connsiteX43" fmla="*/ 5348941 w 5408705"/>
              <a:gd name="connsiteY43" fmla="*/ 687294 h 1016000"/>
              <a:gd name="connsiteX44" fmla="*/ 5378823 w 5408705"/>
              <a:gd name="connsiteY44" fmla="*/ 627529 h 1016000"/>
              <a:gd name="connsiteX45" fmla="*/ 5408705 w 5408705"/>
              <a:gd name="connsiteY45" fmla="*/ 433294 h 1016000"/>
              <a:gd name="connsiteX46" fmla="*/ 5348941 w 5408705"/>
              <a:gd name="connsiteY46" fmla="*/ 194235 h 1016000"/>
              <a:gd name="connsiteX47" fmla="*/ 5289176 w 5408705"/>
              <a:gd name="connsiteY47" fmla="*/ 134470 h 1016000"/>
              <a:gd name="connsiteX48" fmla="*/ 5244352 w 5408705"/>
              <a:gd name="connsiteY48" fmla="*/ 119529 h 1016000"/>
              <a:gd name="connsiteX49" fmla="*/ 5199529 w 5408705"/>
              <a:gd name="connsiteY49" fmla="*/ 89647 h 1016000"/>
              <a:gd name="connsiteX50" fmla="*/ 5020235 w 5408705"/>
              <a:gd name="connsiteY50" fmla="*/ 59764 h 1016000"/>
              <a:gd name="connsiteX51" fmla="*/ 4930588 w 5408705"/>
              <a:gd name="connsiteY51" fmla="*/ 44823 h 1016000"/>
              <a:gd name="connsiteX52" fmla="*/ 4870823 w 5408705"/>
              <a:gd name="connsiteY52" fmla="*/ 29882 h 1016000"/>
              <a:gd name="connsiteX53" fmla="*/ 4437529 w 5408705"/>
              <a:gd name="connsiteY53" fmla="*/ 0 h 1016000"/>
              <a:gd name="connsiteX54" fmla="*/ 4183529 w 5408705"/>
              <a:gd name="connsiteY54" fmla="*/ 14941 h 1016000"/>
              <a:gd name="connsiteX55" fmla="*/ 4138705 w 5408705"/>
              <a:gd name="connsiteY55" fmla="*/ 29882 h 1016000"/>
              <a:gd name="connsiteX56" fmla="*/ 3675529 w 5408705"/>
              <a:gd name="connsiteY56" fmla="*/ 44823 h 1016000"/>
              <a:gd name="connsiteX57" fmla="*/ 3391647 w 5408705"/>
              <a:gd name="connsiteY57" fmla="*/ 59764 h 1016000"/>
              <a:gd name="connsiteX58" fmla="*/ 2256117 w 5408705"/>
              <a:gd name="connsiteY58" fmla="*/ 74706 h 1016000"/>
              <a:gd name="connsiteX59" fmla="*/ 1284941 w 5408705"/>
              <a:gd name="connsiteY59" fmla="*/ 89647 h 10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5408705" h="1016000">
                <a:moveTo>
                  <a:pt x="1344705" y="89647"/>
                </a:moveTo>
                <a:cubicBezTo>
                  <a:pt x="1309842" y="74706"/>
                  <a:pt x="1276587" y="55243"/>
                  <a:pt x="1240117" y="44823"/>
                </a:cubicBezTo>
                <a:cubicBezTo>
                  <a:pt x="1206255" y="35148"/>
                  <a:pt x="1170746" y="29882"/>
                  <a:pt x="1135529" y="29882"/>
                </a:cubicBezTo>
                <a:cubicBezTo>
                  <a:pt x="891439" y="29882"/>
                  <a:pt x="647450" y="39843"/>
                  <a:pt x="403411" y="44823"/>
                </a:cubicBezTo>
                <a:cubicBezTo>
                  <a:pt x="378509" y="49803"/>
                  <a:pt x="352047" y="49760"/>
                  <a:pt x="328705" y="59764"/>
                </a:cubicBezTo>
                <a:cubicBezTo>
                  <a:pt x="315757" y="65313"/>
                  <a:pt x="310902" y="82399"/>
                  <a:pt x="298823" y="89647"/>
                </a:cubicBezTo>
                <a:cubicBezTo>
                  <a:pt x="285318" y="97750"/>
                  <a:pt x="268941" y="99608"/>
                  <a:pt x="254000" y="104588"/>
                </a:cubicBezTo>
                <a:cubicBezTo>
                  <a:pt x="234078" y="119529"/>
                  <a:pt x="212847" y="132868"/>
                  <a:pt x="194235" y="149412"/>
                </a:cubicBezTo>
                <a:cubicBezTo>
                  <a:pt x="167914" y="172808"/>
                  <a:pt x="147702" y="202987"/>
                  <a:pt x="119529" y="224117"/>
                </a:cubicBezTo>
                <a:cubicBezTo>
                  <a:pt x="99607" y="239058"/>
                  <a:pt x="76308" y="250329"/>
                  <a:pt x="59764" y="268941"/>
                </a:cubicBezTo>
                <a:cubicBezTo>
                  <a:pt x="35904" y="295784"/>
                  <a:pt x="0" y="358588"/>
                  <a:pt x="0" y="358588"/>
                </a:cubicBezTo>
                <a:cubicBezTo>
                  <a:pt x="4980" y="403412"/>
                  <a:pt x="-6441" y="453350"/>
                  <a:pt x="14941" y="493059"/>
                </a:cubicBezTo>
                <a:cubicBezTo>
                  <a:pt x="31968" y="524680"/>
                  <a:pt x="74706" y="532901"/>
                  <a:pt x="104588" y="552823"/>
                </a:cubicBezTo>
                <a:cubicBezTo>
                  <a:pt x="119529" y="562784"/>
                  <a:pt x="131990" y="578351"/>
                  <a:pt x="149411" y="582706"/>
                </a:cubicBezTo>
                <a:cubicBezTo>
                  <a:pt x="224455" y="601467"/>
                  <a:pt x="189695" y="591153"/>
                  <a:pt x="254000" y="612588"/>
                </a:cubicBezTo>
                <a:cubicBezTo>
                  <a:pt x="268941" y="622549"/>
                  <a:pt x="284801" y="631252"/>
                  <a:pt x="298823" y="642470"/>
                </a:cubicBezTo>
                <a:cubicBezTo>
                  <a:pt x="309823" y="651270"/>
                  <a:pt x="316105" y="666053"/>
                  <a:pt x="328705" y="672353"/>
                </a:cubicBezTo>
                <a:cubicBezTo>
                  <a:pt x="356878" y="686440"/>
                  <a:pt x="389568" y="689442"/>
                  <a:pt x="418352" y="702235"/>
                </a:cubicBezTo>
                <a:cubicBezTo>
                  <a:pt x="592156" y="779480"/>
                  <a:pt x="344510" y="692560"/>
                  <a:pt x="508000" y="747059"/>
                </a:cubicBezTo>
                <a:cubicBezTo>
                  <a:pt x="517961" y="762000"/>
                  <a:pt x="523860" y="780664"/>
                  <a:pt x="537882" y="791882"/>
                </a:cubicBezTo>
                <a:cubicBezTo>
                  <a:pt x="550180" y="801720"/>
                  <a:pt x="568619" y="799780"/>
                  <a:pt x="582705" y="806823"/>
                </a:cubicBezTo>
                <a:cubicBezTo>
                  <a:pt x="598766" y="814854"/>
                  <a:pt x="611468" y="828675"/>
                  <a:pt x="627529" y="836706"/>
                </a:cubicBezTo>
                <a:cubicBezTo>
                  <a:pt x="641615" y="843749"/>
                  <a:pt x="657209" y="847320"/>
                  <a:pt x="672352" y="851647"/>
                </a:cubicBezTo>
                <a:cubicBezTo>
                  <a:pt x="739343" y="870787"/>
                  <a:pt x="791930" y="879121"/>
                  <a:pt x="866588" y="881529"/>
                </a:cubicBezTo>
                <a:lnTo>
                  <a:pt x="2121647" y="911412"/>
                </a:lnTo>
                <a:cubicBezTo>
                  <a:pt x="2256504" y="945126"/>
                  <a:pt x="2092170" y="906877"/>
                  <a:pt x="2315882" y="941294"/>
                </a:cubicBezTo>
                <a:cubicBezTo>
                  <a:pt x="2336178" y="944416"/>
                  <a:pt x="2355902" y="950594"/>
                  <a:pt x="2375647" y="956235"/>
                </a:cubicBezTo>
                <a:cubicBezTo>
                  <a:pt x="2390790" y="960562"/>
                  <a:pt x="2404879" y="968949"/>
                  <a:pt x="2420470" y="971176"/>
                </a:cubicBezTo>
                <a:cubicBezTo>
                  <a:pt x="2559417" y="991025"/>
                  <a:pt x="2561168" y="975880"/>
                  <a:pt x="2674470" y="1001059"/>
                </a:cubicBezTo>
                <a:cubicBezTo>
                  <a:pt x="2689844" y="1004476"/>
                  <a:pt x="2704353" y="1011020"/>
                  <a:pt x="2719294" y="1016000"/>
                </a:cubicBezTo>
                <a:lnTo>
                  <a:pt x="3316941" y="1001059"/>
                </a:lnTo>
                <a:cubicBezTo>
                  <a:pt x="3413274" y="997045"/>
                  <a:pt x="3427704" y="985088"/>
                  <a:pt x="3511176" y="971176"/>
                </a:cubicBezTo>
                <a:cubicBezTo>
                  <a:pt x="3545913" y="965386"/>
                  <a:pt x="3580957" y="961590"/>
                  <a:pt x="3615764" y="956235"/>
                </a:cubicBezTo>
                <a:cubicBezTo>
                  <a:pt x="3645706" y="951629"/>
                  <a:pt x="3675267" y="944308"/>
                  <a:pt x="3705411" y="941294"/>
                </a:cubicBezTo>
                <a:cubicBezTo>
                  <a:pt x="3774967" y="934338"/>
                  <a:pt x="3844972" y="932682"/>
                  <a:pt x="3914588" y="926353"/>
                </a:cubicBezTo>
                <a:cubicBezTo>
                  <a:pt x="3966819" y="921605"/>
                  <a:pt x="4120062" y="898115"/>
                  <a:pt x="4168588" y="896470"/>
                </a:cubicBezTo>
                <a:cubicBezTo>
                  <a:pt x="4417514" y="888032"/>
                  <a:pt x="4666627" y="886509"/>
                  <a:pt x="4915647" y="881529"/>
                </a:cubicBezTo>
                <a:cubicBezTo>
                  <a:pt x="4940549" y="876549"/>
                  <a:pt x="4965715" y="872747"/>
                  <a:pt x="4990352" y="866588"/>
                </a:cubicBezTo>
                <a:cubicBezTo>
                  <a:pt x="5005631" y="862768"/>
                  <a:pt x="5020032" y="855974"/>
                  <a:pt x="5035176" y="851647"/>
                </a:cubicBezTo>
                <a:cubicBezTo>
                  <a:pt x="5054921" y="846006"/>
                  <a:pt x="5075019" y="841686"/>
                  <a:pt x="5094941" y="836706"/>
                </a:cubicBezTo>
                <a:cubicBezTo>
                  <a:pt x="5114862" y="826745"/>
                  <a:pt x="5134233" y="815597"/>
                  <a:pt x="5154705" y="806823"/>
                </a:cubicBezTo>
                <a:cubicBezTo>
                  <a:pt x="5169181" y="800619"/>
                  <a:pt x="5185442" y="798925"/>
                  <a:pt x="5199529" y="791882"/>
                </a:cubicBezTo>
                <a:cubicBezTo>
                  <a:pt x="5210024" y="786635"/>
                  <a:pt x="5299298" y="732984"/>
                  <a:pt x="5319058" y="717176"/>
                </a:cubicBezTo>
                <a:cubicBezTo>
                  <a:pt x="5330058" y="708376"/>
                  <a:pt x="5338980" y="697255"/>
                  <a:pt x="5348941" y="687294"/>
                </a:cubicBezTo>
                <a:cubicBezTo>
                  <a:pt x="5358902" y="667372"/>
                  <a:pt x="5371780" y="648659"/>
                  <a:pt x="5378823" y="627529"/>
                </a:cubicBezTo>
                <a:cubicBezTo>
                  <a:pt x="5392512" y="586461"/>
                  <a:pt x="5405044" y="462582"/>
                  <a:pt x="5408705" y="433294"/>
                </a:cubicBezTo>
                <a:cubicBezTo>
                  <a:pt x="5397304" y="364889"/>
                  <a:pt x="5397779" y="259353"/>
                  <a:pt x="5348941" y="194235"/>
                </a:cubicBezTo>
                <a:cubicBezTo>
                  <a:pt x="5332037" y="171696"/>
                  <a:pt x="5315904" y="143379"/>
                  <a:pt x="5289176" y="134470"/>
                </a:cubicBezTo>
                <a:lnTo>
                  <a:pt x="5244352" y="119529"/>
                </a:lnTo>
                <a:cubicBezTo>
                  <a:pt x="5229411" y="109568"/>
                  <a:pt x="5215590" y="97677"/>
                  <a:pt x="5199529" y="89647"/>
                </a:cubicBezTo>
                <a:cubicBezTo>
                  <a:pt x="5148567" y="64166"/>
                  <a:pt x="5065419" y="65789"/>
                  <a:pt x="5020235" y="59764"/>
                </a:cubicBezTo>
                <a:cubicBezTo>
                  <a:pt x="4990206" y="55760"/>
                  <a:pt x="4960294" y="50764"/>
                  <a:pt x="4930588" y="44823"/>
                </a:cubicBezTo>
                <a:cubicBezTo>
                  <a:pt x="4910452" y="40796"/>
                  <a:pt x="4891199" y="32429"/>
                  <a:pt x="4870823" y="29882"/>
                </a:cubicBezTo>
                <a:cubicBezTo>
                  <a:pt x="4773114" y="17668"/>
                  <a:pt x="4516490" y="4645"/>
                  <a:pt x="4437529" y="0"/>
                </a:cubicBezTo>
                <a:cubicBezTo>
                  <a:pt x="4352862" y="4980"/>
                  <a:pt x="4267921" y="6502"/>
                  <a:pt x="4183529" y="14941"/>
                </a:cubicBezTo>
                <a:cubicBezTo>
                  <a:pt x="4167858" y="16508"/>
                  <a:pt x="4154427" y="28957"/>
                  <a:pt x="4138705" y="29882"/>
                </a:cubicBezTo>
                <a:cubicBezTo>
                  <a:pt x="3984499" y="38953"/>
                  <a:pt x="3829878" y="38649"/>
                  <a:pt x="3675529" y="44823"/>
                </a:cubicBezTo>
                <a:cubicBezTo>
                  <a:pt x="3580846" y="48610"/>
                  <a:pt x="3486384" y="57769"/>
                  <a:pt x="3391647" y="59764"/>
                </a:cubicBezTo>
                <a:lnTo>
                  <a:pt x="2256117" y="74706"/>
                </a:lnTo>
                <a:cubicBezTo>
                  <a:pt x="1220588" y="91014"/>
                  <a:pt x="1804105" y="89647"/>
                  <a:pt x="1284941" y="89647"/>
                </a:cubicBezTo>
              </a:path>
            </a:pathLst>
          </a:custGeom>
          <a:solidFill>
            <a:srgbClr val="FFFF00">
              <a:alpha val="42000"/>
            </a:srgbClr>
          </a:solidFill>
          <a:ln>
            <a:no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zh-CN" altLang="en-US"/>
          </a:p>
        </p:txBody>
      </p:sp>
      <p:pic>
        <p:nvPicPr>
          <p:cNvPr id="3" name="图片 2"/>
          <p:cNvPicPr>
            <a:picLocks noChangeAspect="1"/>
          </p:cNvPicPr>
          <p:nvPr/>
        </p:nvPicPr>
        <p:blipFill>
          <a:blip r:embed="rId3"/>
          <a:stretch>
            <a:fillRect/>
          </a:stretch>
        </p:blipFill>
        <p:spPr>
          <a:xfrm>
            <a:off x="215516" y="188640"/>
            <a:ext cx="4752528" cy="341391"/>
          </a:xfrm>
          <a:prstGeom prst="rect">
            <a:avLst/>
          </a:prstGeom>
        </p:spPr>
      </p:pic>
    </p:spTree>
    <p:extLst>
      <p:ext uri="{BB962C8B-B14F-4D97-AF65-F5344CB8AC3E}">
        <p14:creationId xmlns:p14="http://schemas.microsoft.com/office/powerpoint/2010/main" val="1323077998"/>
      </p:ext>
    </p:extLst>
  </p:cSld>
  <p:clrMapOvr>
    <a:masterClrMapping/>
  </p:clrMapOvr>
  <p:transition xmlns:p14="http://schemas.microsoft.com/office/powerpoint/2010/main" spd="med"/>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11929" y="152636"/>
            <a:ext cx="8953500" cy="6477000"/>
          </a:xfrm>
          <a:prstGeom prst="rect">
            <a:avLst/>
          </a:prstGeom>
        </p:spPr>
      </p:pic>
      <p:pic>
        <p:nvPicPr>
          <p:cNvPr id="2" name="图片 1"/>
          <p:cNvPicPr>
            <a:picLocks noChangeAspect="1"/>
          </p:cNvPicPr>
          <p:nvPr/>
        </p:nvPicPr>
        <p:blipFill>
          <a:blip r:embed="rId3"/>
          <a:stretch>
            <a:fillRect/>
          </a:stretch>
        </p:blipFill>
        <p:spPr>
          <a:xfrm>
            <a:off x="4150" y="116632"/>
            <a:ext cx="5576688" cy="330903"/>
          </a:xfrm>
          <a:prstGeom prst="rect">
            <a:avLst/>
          </a:prstGeom>
        </p:spPr>
      </p:pic>
      <p:sp>
        <p:nvSpPr>
          <p:cNvPr id="6" name="任意形状 5"/>
          <p:cNvSpPr/>
          <p:nvPr/>
        </p:nvSpPr>
        <p:spPr>
          <a:xfrm>
            <a:off x="1673412" y="702235"/>
            <a:ext cx="3990827" cy="3376706"/>
          </a:xfrm>
          <a:custGeom>
            <a:avLst/>
            <a:gdLst>
              <a:gd name="connsiteX0" fmla="*/ 3152588 w 3990827"/>
              <a:gd name="connsiteY0" fmla="*/ 29883 h 3376706"/>
              <a:gd name="connsiteX1" fmla="*/ 3077882 w 3990827"/>
              <a:gd name="connsiteY1" fmla="*/ 59765 h 3376706"/>
              <a:gd name="connsiteX2" fmla="*/ 2988235 w 3990827"/>
              <a:gd name="connsiteY2" fmla="*/ 89647 h 3376706"/>
              <a:gd name="connsiteX3" fmla="*/ 2913529 w 3990827"/>
              <a:gd name="connsiteY3" fmla="*/ 119530 h 3376706"/>
              <a:gd name="connsiteX4" fmla="*/ 2779059 w 3990827"/>
              <a:gd name="connsiteY4" fmla="*/ 149412 h 3376706"/>
              <a:gd name="connsiteX5" fmla="*/ 2599764 w 3990827"/>
              <a:gd name="connsiteY5" fmla="*/ 239059 h 3376706"/>
              <a:gd name="connsiteX6" fmla="*/ 2510117 w 3990827"/>
              <a:gd name="connsiteY6" fmla="*/ 254000 h 3376706"/>
              <a:gd name="connsiteX7" fmla="*/ 2375647 w 3990827"/>
              <a:gd name="connsiteY7" fmla="*/ 328706 h 3376706"/>
              <a:gd name="connsiteX8" fmla="*/ 2271059 w 3990827"/>
              <a:gd name="connsiteY8" fmla="*/ 373530 h 3376706"/>
              <a:gd name="connsiteX9" fmla="*/ 2181412 w 3990827"/>
              <a:gd name="connsiteY9" fmla="*/ 388471 h 3376706"/>
              <a:gd name="connsiteX10" fmla="*/ 2032000 w 3990827"/>
              <a:gd name="connsiteY10" fmla="*/ 448236 h 3376706"/>
              <a:gd name="connsiteX11" fmla="*/ 1972235 w 3990827"/>
              <a:gd name="connsiteY11" fmla="*/ 463177 h 3376706"/>
              <a:gd name="connsiteX12" fmla="*/ 1912470 w 3990827"/>
              <a:gd name="connsiteY12" fmla="*/ 493059 h 3376706"/>
              <a:gd name="connsiteX13" fmla="*/ 1837764 w 3990827"/>
              <a:gd name="connsiteY13" fmla="*/ 508000 h 3376706"/>
              <a:gd name="connsiteX14" fmla="*/ 1748117 w 3990827"/>
              <a:gd name="connsiteY14" fmla="*/ 537883 h 3376706"/>
              <a:gd name="connsiteX15" fmla="*/ 1553882 w 3990827"/>
              <a:gd name="connsiteY15" fmla="*/ 612589 h 3376706"/>
              <a:gd name="connsiteX16" fmla="*/ 1449294 w 3990827"/>
              <a:gd name="connsiteY16" fmla="*/ 657412 h 3376706"/>
              <a:gd name="connsiteX17" fmla="*/ 1374588 w 3990827"/>
              <a:gd name="connsiteY17" fmla="*/ 672353 h 3376706"/>
              <a:gd name="connsiteX18" fmla="*/ 1195294 w 3990827"/>
              <a:gd name="connsiteY18" fmla="*/ 776941 h 3376706"/>
              <a:gd name="connsiteX19" fmla="*/ 1045882 w 3990827"/>
              <a:gd name="connsiteY19" fmla="*/ 851647 h 3376706"/>
              <a:gd name="connsiteX20" fmla="*/ 866588 w 3990827"/>
              <a:gd name="connsiteY20" fmla="*/ 956236 h 3376706"/>
              <a:gd name="connsiteX21" fmla="*/ 732117 w 3990827"/>
              <a:gd name="connsiteY21" fmla="*/ 1030941 h 3376706"/>
              <a:gd name="connsiteX22" fmla="*/ 552823 w 3990827"/>
              <a:gd name="connsiteY22" fmla="*/ 1210236 h 3376706"/>
              <a:gd name="connsiteX23" fmla="*/ 478117 w 3990827"/>
              <a:gd name="connsiteY23" fmla="*/ 1284941 h 3376706"/>
              <a:gd name="connsiteX24" fmla="*/ 433294 w 3990827"/>
              <a:gd name="connsiteY24" fmla="*/ 1329765 h 3376706"/>
              <a:gd name="connsiteX25" fmla="*/ 358588 w 3990827"/>
              <a:gd name="connsiteY25" fmla="*/ 1434353 h 3376706"/>
              <a:gd name="connsiteX26" fmla="*/ 328706 w 3990827"/>
              <a:gd name="connsiteY26" fmla="*/ 1494118 h 3376706"/>
              <a:gd name="connsiteX27" fmla="*/ 268941 w 3990827"/>
              <a:gd name="connsiteY27" fmla="*/ 1583765 h 3376706"/>
              <a:gd name="connsiteX28" fmla="*/ 224117 w 3990827"/>
              <a:gd name="connsiteY28" fmla="*/ 1718236 h 3376706"/>
              <a:gd name="connsiteX29" fmla="*/ 209176 w 3990827"/>
              <a:gd name="connsiteY29" fmla="*/ 1807883 h 3376706"/>
              <a:gd name="connsiteX30" fmla="*/ 149412 w 3990827"/>
              <a:gd name="connsiteY30" fmla="*/ 1927412 h 3376706"/>
              <a:gd name="connsiteX31" fmla="*/ 104588 w 3990827"/>
              <a:gd name="connsiteY31" fmla="*/ 2151530 h 3376706"/>
              <a:gd name="connsiteX32" fmla="*/ 74706 w 3990827"/>
              <a:gd name="connsiteY32" fmla="*/ 2226236 h 3376706"/>
              <a:gd name="connsiteX33" fmla="*/ 59764 w 3990827"/>
              <a:gd name="connsiteY33" fmla="*/ 2405530 h 3376706"/>
              <a:gd name="connsiteX34" fmla="*/ 14941 w 3990827"/>
              <a:gd name="connsiteY34" fmla="*/ 2540000 h 3376706"/>
              <a:gd name="connsiteX35" fmla="*/ 0 w 3990827"/>
              <a:gd name="connsiteY35" fmla="*/ 2584824 h 3376706"/>
              <a:gd name="connsiteX36" fmla="*/ 14941 w 3990827"/>
              <a:gd name="connsiteY36" fmla="*/ 2943412 h 3376706"/>
              <a:gd name="connsiteX37" fmla="*/ 29882 w 3990827"/>
              <a:gd name="connsiteY37" fmla="*/ 3018118 h 3376706"/>
              <a:gd name="connsiteX38" fmla="*/ 44823 w 3990827"/>
              <a:gd name="connsiteY38" fmla="*/ 3152589 h 3376706"/>
              <a:gd name="connsiteX39" fmla="*/ 89647 w 3990827"/>
              <a:gd name="connsiteY39" fmla="*/ 3212353 h 3376706"/>
              <a:gd name="connsiteX40" fmla="*/ 119529 w 3990827"/>
              <a:gd name="connsiteY40" fmla="*/ 3257177 h 3376706"/>
              <a:gd name="connsiteX41" fmla="*/ 134470 w 3990827"/>
              <a:gd name="connsiteY41" fmla="*/ 3302000 h 3376706"/>
              <a:gd name="connsiteX42" fmla="*/ 164353 w 3990827"/>
              <a:gd name="connsiteY42" fmla="*/ 3331883 h 3376706"/>
              <a:gd name="connsiteX43" fmla="*/ 254000 w 3990827"/>
              <a:gd name="connsiteY43" fmla="*/ 3376706 h 3376706"/>
              <a:gd name="connsiteX44" fmla="*/ 463176 w 3990827"/>
              <a:gd name="connsiteY44" fmla="*/ 3361765 h 3376706"/>
              <a:gd name="connsiteX45" fmla="*/ 508000 w 3990827"/>
              <a:gd name="connsiteY45" fmla="*/ 3331883 h 3376706"/>
              <a:gd name="connsiteX46" fmla="*/ 552823 w 3990827"/>
              <a:gd name="connsiteY46" fmla="*/ 3316941 h 3376706"/>
              <a:gd name="connsiteX47" fmla="*/ 627529 w 3990827"/>
              <a:gd name="connsiteY47" fmla="*/ 3242236 h 3376706"/>
              <a:gd name="connsiteX48" fmla="*/ 657412 w 3990827"/>
              <a:gd name="connsiteY48" fmla="*/ 3212353 h 3376706"/>
              <a:gd name="connsiteX49" fmla="*/ 747059 w 3990827"/>
              <a:gd name="connsiteY49" fmla="*/ 3152589 h 3376706"/>
              <a:gd name="connsiteX50" fmla="*/ 776941 w 3990827"/>
              <a:gd name="connsiteY50" fmla="*/ 3122706 h 3376706"/>
              <a:gd name="connsiteX51" fmla="*/ 806823 w 3990827"/>
              <a:gd name="connsiteY51" fmla="*/ 3077883 h 3376706"/>
              <a:gd name="connsiteX52" fmla="*/ 851647 w 3990827"/>
              <a:gd name="connsiteY52" fmla="*/ 3048000 h 3376706"/>
              <a:gd name="connsiteX53" fmla="*/ 896470 w 3990827"/>
              <a:gd name="connsiteY53" fmla="*/ 3003177 h 3376706"/>
              <a:gd name="connsiteX54" fmla="*/ 986117 w 3990827"/>
              <a:gd name="connsiteY54" fmla="*/ 2928471 h 3376706"/>
              <a:gd name="connsiteX55" fmla="*/ 1045882 w 3990827"/>
              <a:gd name="connsiteY55" fmla="*/ 2808941 h 3376706"/>
              <a:gd name="connsiteX56" fmla="*/ 1060823 w 3990827"/>
              <a:gd name="connsiteY56" fmla="*/ 2749177 h 3376706"/>
              <a:gd name="connsiteX57" fmla="*/ 1090706 w 3990827"/>
              <a:gd name="connsiteY57" fmla="*/ 2689412 h 3376706"/>
              <a:gd name="connsiteX58" fmla="*/ 1120588 w 3990827"/>
              <a:gd name="connsiteY58" fmla="*/ 2614706 h 3376706"/>
              <a:gd name="connsiteX59" fmla="*/ 1135529 w 3990827"/>
              <a:gd name="connsiteY59" fmla="*/ 2569883 h 3376706"/>
              <a:gd name="connsiteX60" fmla="*/ 1195294 w 3990827"/>
              <a:gd name="connsiteY60" fmla="*/ 2480236 h 3376706"/>
              <a:gd name="connsiteX61" fmla="*/ 1225176 w 3990827"/>
              <a:gd name="connsiteY61" fmla="*/ 2420471 h 3376706"/>
              <a:gd name="connsiteX62" fmla="*/ 1270000 w 3990827"/>
              <a:gd name="connsiteY62" fmla="*/ 2375647 h 3376706"/>
              <a:gd name="connsiteX63" fmla="*/ 1299882 w 3990827"/>
              <a:gd name="connsiteY63" fmla="*/ 2315883 h 3376706"/>
              <a:gd name="connsiteX64" fmla="*/ 1389529 w 3990827"/>
              <a:gd name="connsiteY64" fmla="*/ 2196353 h 3376706"/>
              <a:gd name="connsiteX65" fmla="*/ 1434353 w 3990827"/>
              <a:gd name="connsiteY65" fmla="*/ 2166471 h 3376706"/>
              <a:gd name="connsiteX66" fmla="*/ 1524000 w 3990827"/>
              <a:gd name="connsiteY66" fmla="*/ 2091765 h 3376706"/>
              <a:gd name="connsiteX67" fmla="*/ 1583764 w 3990827"/>
              <a:gd name="connsiteY67" fmla="*/ 2046941 h 3376706"/>
              <a:gd name="connsiteX68" fmla="*/ 1688353 w 3990827"/>
              <a:gd name="connsiteY68" fmla="*/ 1987177 h 3376706"/>
              <a:gd name="connsiteX69" fmla="*/ 1733176 w 3990827"/>
              <a:gd name="connsiteY69" fmla="*/ 1942353 h 3376706"/>
              <a:gd name="connsiteX70" fmla="*/ 1792941 w 3990827"/>
              <a:gd name="connsiteY70" fmla="*/ 1912471 h 3376706"/>
              <a:gd name="connsiteX71" fmla="*/ 1837764 w 3990827"/>
              <a:gd name="connsiteY71" fmla="*/ 1882589 h 3376706"/>
              <a:gd name="connsiteX72" fmla="*/ 1957294 w 3990827"/>
              <a:gd name="connsiteY72" fmla="*/ 1822824 h 3376706"/>
              <a:gd name="connsiteX73" fmla="*/ 2017059 w 3990827"/>
              <a:gd name="connsiteY73" fmla="*/ 1778000 h 3376706"/>
              <a:gd name="connsiteX74" fmla="*/ 2061882 w 3990827"/>
              <a:gd name="connsiteY74" fmla="*/ 1748118 h 3376706"/>
              <a:gd name="connsiteX75" fmla="*/ 2181412 w 3990827"/>
              <a:gd name="connsiteY75" fmla="*/ 1658471 h 3376706"/>
              <a:gd name="connsiteX76" fmla="*/ 2241176 w 3990827"/>
              <a:gd name="connsiteY76" fmla="*/ 1628589 h 3376706"/>
              <a:gd name="connsiteX77" fmla="*/ 2390588 w 3990827"/>
              <a:gd name="connsiteY77" fmla="*/ 1524000 h 3376706"/>
              <a:gd name="connsiteX78" fmla="*/ 2450353 w 3990827"/>
              <a:gd name="connsiteY78" fmla="*/ 1494118 h 3376706"/>
              <a:gd name="connsiteX79" fmla="*/ 2495176 w 3990827"/>
              <a:gd name="connsiteY79" fmla="*/ 1464236 h 3376706"/>
              <a:gd name="connsiteX80" fmla="*/ 2644588 w 3990827"/>
              <a:gd name="connsiteY80" fmla="*/ 1389530 h 3376706"/>
              <a:gd name="connsiteX81" fmla="*/ 2779059 w 3990827"/>
              <a:gd name="connsiteY81" fmla="*/ 1329765 h 3376706"/>
              <a:gd name="connsiteX82" fmla="*/ 2868706 w 3990827"/>
              <a:gd name="connsiteY82" fmla="*/ 1284941 h 3376706"/>
              <a:gd name="connsiteX83" fmla="*/ 2913529 w 3990827"/>
              <a:gd name="connsiteY83" fmla="*/ 1255059 h 3376706"/>
              <a:gd name="connsiteX84" fmla="*/ 2988235 w 3990827"/>
              <a:gd name="connsiteY84" fmla="*/ 1240118 h 3376706"/>
              <a:gd name="connsiteX85" fmla="*/ 3077882 w 3990827"/>
              <a:gd name="connsiteY85" fmla="*/ 1195294 h 3376706"/>
              <a:gd name="connsiteX86" fmla="*/ 3182470 w 3990827"/>
              <a:gd name="connsiteY86" fmla="*/ 1135530 h 3376706"/>
              <a:gd name="connsiteX87" fmla="*/ 3257176 w 3990827"/>
              <a:gd name="connsiteY87" fmla="*/ 1090706 h 3376706"/>
              <a:gd name="connsiteX88" fmla="*/ 3361764 w 3990827"/>
              <a:gd name="connsiteY88" fmla="*/ 1016000 h 3376706"/>
              <a:gd name="connsiteX89" fmla="*/ 3421529 w 3990827"/>
              <a:gd name="connsiteY89" fmla="*/ 971177 h 3376706"/>
              <a:gd name="connsiteX90" fmla="*/ 3511176 w 3990827"/>
              <a:gd name="connsiteY90" fmla="*/ 896471 h 3376706"/>
              <a:gd name="connsiteX91" fmla="*/ 3630706 w 3990827"/>
              <a:gd name="connsiteY91" fmla="*/ 821765 h 3376706"/>
              <a:gd name="connsiteX92" fmla="*/ 3675529 w 3990827"/>
              <a:gd name="connsiteY92" fmla="*/ 776941 h 3376706"/>
              <a:gd name="connsiteX93" fmla="*/ 3839882 w 3990827"/>
              <a:gd name="connsiteY93" fmla="*/ 657412 h 3376706"/>
              <a:gd name="connsiteX94" fmla="*/ 3884706 w 3990827"/>
              <a:gd name="connsiteY94" fmla="*/ 627530 h 3376706"/>
              <a:gd name="connsiteX95" fmla="*/ 3929529 w 3990827"/>
              <a:gd name="connsiteY95" fmla="*/ 537883 h 3376706"/>
              <a:gd name="connsiteX96" fmla="*/ 3974353 w 3990827"/>
              <a:gd name="connsiteY96" fmla="*/ 448236 h 3376706"/>
              <a:gd name="connsiteX97" fmla="*/ 3974353 w 3990827"/>
              <a:gd name="connsiteY97" fmla="*/ 209177 h 3376706"/>
              <a:gd name="connsiteX98" fmla="*/ 3929529 w 3990827"/>
              <a:gd name="connsiteY98" fmla="*/ 149412 h 3376706"/>
              <a:gd name="connsiteX99" fmla="*/ 3854823 w 3990827"/>
              <a:gd name="connsiteY99" fmla="*/ 59765 h 3376706"/>
              <a:gd name="connsiteX100" fmla="*/ 3735294 w 3990827"/>
              <a:gd name="connsiteY100" fmla="*/ 29883 h 3376706"/>
              <a:gd name="connsiteX101" fmla="*/ 3690470 w 3990827"/>
              <a:gd name="connsiteY101" fmla="*/ 14941 h 3376706"/>
              <a:gd name="connsiteX102" fmla="*/ 3466353 w 3990827"/>
              <a:gd name="connsiteY102" fmla="*/ 0 h 3376706"/>
              <a:gd name="connsiteX103" fmla="*/ 3361764 w 3990827"/>
              <a:gd name="connsiteY103" fmla="*/ 14941 h 3376706"/>
              <a:gd name="connsiteX104" fmla="*/ 3316941 w 3990827"/>
              <a:gd name="connsiteY104" fmla="*/ 29883 h 3376706"/>
              <a:gd name="connsiteX105" fmla="*/ 3152588 w 3990827"/>
              <a:gd name="connsiteY105" fmla="*/ 44824 h 3376706"/>
              <a:gd name="connsiteX106" fmla="*/ 3048000 w 3990827"/>
              <a:gd name="connsiteY106" fmla="*/ 59765 h 3376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Lst>
            <a:rect l="l" t="t" r="r" b="b"/>
            <a:pathLst>
              <a:path w="3990827" h="3376706">
                <a:moveTo>
                  <a:pt x="3152588" y="29883"/>
                </a:moveTo>
                <a:cubicBezTo>
                  <a:pt x="3127686" y="39844"/>
                  <a:pt x="3103088" y="50599"/>
                  <a:pt x="3077882" y="59765"/>
                </a:cubicBezTo>
                <a:cubicBezTo>
                  <a:pt x="3048280" y="70529"/>
                  <a:pt x="3017481" y="77948"/>
                  <a:pt x="2988235" y="89647"/>
                </a:cubicBezTo>
                <a:cubicBezTo>
                  <a:pt x="2963333" y="99608"/>
                  <a:pt x="2939317" y="112162"/>
                  <a:pt x="2913529" y="119530"/>
                </a:cubicBezTo>
                <a:cubicBezTo>
                  <a:pt x="2869379" y="132144"/>
                  <a:pt x="2823882" y="139451"/>
                  <a:pt x="2779059" y="149412"/>
                </a:cubicBezTo>
                <a:cubicBezTo>
                  <a:pt x="2722620" y="181663"/>
                  <a:pt x="2664036" y="221530"/>
                  <a:pt x="2599764" y="239059"/>
                </a:cubicBezTo>
                <a:cubicBezTo>
                  <a:pt x="2570537" y="247030"/>
                  <a:pt x="2539999" y="249020"/>
                  <a:pt x="2510117" y="254000"/>
                </a:cubicBezTo>
                <a:cubicBezTo>
                  <a:pt x="2451238" y="289328"/>
                  <a:pt x="2434601" y="301909"/>
                  <a:pt x="2375647" y="328706"/>
                </a:cubicBezTo>
                <a:cubicBezTo>
                  <a:pt x="2341117" y="344401"/>
                  <a:pt x="2307311" y="362375"/>
                  <a:pt x="2271059" y="373530"/>
                </a:cubicBezTo>
                <a:cubicBezTo>
                  <a:pt x="2242104" y="382439"/>
                  <a:pt x="2210802" y="381124"/>
                  <a:pt x="2181412" y="388471"/>
                </a:cubicBezTo>
                <a:cubicBezTo>
                  <a:pt x="2020112" y="428795"/>
                  <a:pt x="2155662" y="401862"/>
                  <a:pt x="2032000" y="448236"/>
                </a:cubicBezTo>
                <a:cubicBezTo>
                  <a:pt x="2012773" y="455446"/>
                  <a:pt x="1991462" y="455967"/>
                  <a:pt x="1972235" y="463177"/>
                </a:cubicBezTo>
                <a:cubicBezTo>
                  <a:pt x="1951380" y="470997"/>
                  <a:pt x="1933600" y="486016"/>
                  <a:pt x="1912470" y="493059"/>
                </a:cubicBezTo>
                <a:cubicBezTo>
                  <a:pt x="1888378" y="501090"/>
                  <a:pt x="1862264" y="501318"/>
                  <a:pt x="1837764" y="508000"/>
                </a:cubicBezTo>
                <a:cubicBezTo>
                  <a:pt x="1807375" y="516288"/>
                  <a:pt x="1777674" y="526994"/>
                  <a:pt x="1748117" y="537883"/>
                </a:cubicBezTo>
                <a:cubicBezTo>
                  <a:pt x="1683025" y="561864"/>
                  <a:pt x="1618289" y="586826"/>
                  <a:pt x="1553882" y="612589"/>
                </a:cubicBezTo>
                <a:cubicBezTo>
                  <a:pt x="1518665" y="626676"/>
                  <a:pt x="1486487" y="649974"/>
                  <a:pt x="1449294" y="657412"/>
                </a:cubicBezTo>
                <a:lnTo>
                  <a:pt x="1374588" y="672353"/>
                </a:lnTo>
                <a:cubicBezTo>
                  <a:pt x="1314823" y="707216"/>
                  <a:pt x="1257179" y="745998"/>
                  <a:pt x="1195294" y="776941"/>
                </a:cubicBezTo>
                <a:cubicBezTo>
                  <a:pt x="1145490" y="801843"/>
                  <a:pt x="1091193" y="819282"/>
                  <a:pt x="1045882" y="851647"/>
                </a:cubicBezTo>
                <a:cubicBezTo>
                  <a:pt x="761925" y="1054474"/>
                  <a:pt x="1079698" y="839995"/>
                  <a:pt x="866588" y="956236"/>
                </a:cubicBezTo>
                <a:cubicBezTo>
                  <a:pt x="705127" y="1044306"/>
                  <a:pt x="836758" y="996061"/>
                  <a:pt x="732117" y="1030941"/>
                </a:cubicBezTo>
                <a:lnTo>
                  <a:pt x="552823" y="1210236"/>
                </a:lnTo>
                <a:lnTo>
                  <a:pt x="478117" y="1284941"/>
                </a:lnTo>
                <a:cubicBezTo>
                  <a:pt x="463176" y="1299882"/>
                  <a:pt x="445972" y="1312861"/>
                  <a:pt x="433294" y="1329765"/>
                </a:cubicBezTo>
                <a:cubicBezTo>
                  <a:pt x="414053" y="1355419"/>
                  <a:pt x="376066" y="1403766"/>
                  <a:pt x="358588" y="1434353"/>
                </a:cubicBezTo>
                <a:cubicBezTo>
                  <a:pt x="347538" y="1453691"/>
                  <a:pt x="340165" y="1475019"/>
                  <a:pt x="328706" y="1494118"/>
                </a:cubicBezTo>
                <a:cubicBezTo>
                  <a:pt x="310228" y="1524914"/>
                  <a:pt x="280298" y="1549694"/>
                  <a:pt x="268941" y="1583765"/>
                </a:cubicBezTo>
                <a:lnTo>
                  <a:pt x="224117" y="1718236"/>
                </a:lnTo>
                <a:cubicBezTo>
                  <a:pt x="219137" y="1748118"/>
                  <a:pt x="219365" y="1779353"/>
                  <a:pt x="209176" y="1807883"/>
                </a:cubicBezTo>
                <a:cubicBezTo>
                  <a:pt x="194194" y="1849834"/>
                  <a:pt x="149412" y="1927412"/>
                  <a:pt x="149412" y="1927412"/>
                </a:cubicBezTo>
                <a:cubicBezTo>
                  <a:pt x="130060" y="2043522"/>
                  <a:pt x="135278" y="2069688"/>
                  <a:pt x="104588" y="2151530"/>
                </a:cubicBezTo>
                <a:cubicBezTo>
                  <a:pt x="95171" y="2176643"/>
                  <a:pt x="84667" y="2201334"/>
                  <a:pt x="74706" y="2226236"/>
                </a:cubicBezTo>
                <a:cubicBezTo>
                  <a:pt x="69725" y="2286001"/>
                  <a:pt x="70986" y="2346617"/>
                  <a:pt x="59764" y="2405530"/>
                </a:cubicBezTo>
                <a:cubicBezTo>
                  <a:pt x="50923" y="2451943"/>
                  <a:pt x="29882" y="2495177"/>
                  <a:pt x="14941" y="2540000"/>
                </a:cubicBezTo>
                <a:lnTo>
                  <a:pt x="0" y="2584824"/>
                </a:lnTo>
                <a:cubicBezTo>
                  <a:pt x="4980" y="2704353"/>
                  <a:pt x="6710" y="2824062"/>
                  <a:pt x="14941" y="2943412"/>
                </a:cubicBezTo>
                <a:cubicBezTo>
                  <a:pt x="16688" y="2968747"/>
                  <a:pt x="26291" y="2992978"/>
                  <a:pt x="29882" y="3018118"/>
                </a:cubicBezTo>
                <a:cubicBezTo>
                  <a:pt x="36260" y="3062764"/>
                  <a:pt x="31560" y="3109484"/>
                  <a:pt x="44823" y="3152589"/>
                </a:cubicBezTo>
                <a:cubicBezTo>
                  <a:pt x="52146" y="3176390"/>
                  <a:pt x="75173" y="3192090"/>
                  <a:pt x="89647" y="3212353"/>
                </a:cubicBezTo>
                <a:cubicBezTo>
                  <a:pt x="100084" y="3226965"/>
                  <a:pt x="111498" y="3241116"/>
                  <a:pt x="119529" y="3257177"/>
                </a:cubicBezTo>
                <a:cubicBezTo>
                  <a:pt x="126572" y="3271264"/>
                  <a:pt x="126367" y="3288495"/>
                  <a:pt x="134470" y="3302000"/>
                </a:cubicBezTo>
                <a:cubicBezTo>
                  <a:pt x="141718" y="3314079"/>
                  <a:pt x="153353" y="3323083"/>
                  <a:pt x="164353" y="3331883"/>
                </a:cubicBezTo>
                <a:cubicBezTo>
                  <a:pt x="205730" y="3364984"/>
                  <a:pt x="206657" y="3360925"/>
                  <a:pt x="254000" y="3376706"/>
                </a:cubicBezTo>
                <a:cubicBezTo>
                  <a:pt x="323725" y="3371726"/>
                  <a:pt x="394337" y="3373913"/>
                  <a:pt x="463176" y="3361765"/>
                </a:cubicBezTo>
                <a:cubicBezTo>
                  <a:pt x="480860" y="3358644"/>
                  <a:pt x="491939" y="3339914"/>
                  <a:pt x="508000" y="3331883"/>
                </a:cubicBezTo>
                <a:cubicBezTo>
                  <a:pt x="522087" y="3324840"/>
                  <a:pt x="537882" y="3321922"/>
                  <a:pt x="552823" y="3316941"/>
                </a:cubicBezTo>
                <a:lnTo>
                  <a:pt x="627529" y="3242236"/>
                </a:lnTo>
                <a:cubicBezTo>
                  <a:pt x="637490" y="3232275"/>
                  <a:pt x="645691" y="3220167"/>
                  <a:pt x="657412" y="3212353"/>
                </a:cubicBezTo>
                <a:cubicBezTo>
                  <a:pt x="687294" y="3192432"/>
                  <a:pt x="721664" y="3177984"/>
                  <a:pt x="747059" y="3152589"/>
                </a:cubicBezTo>
                <a:cubicBezTo>
                  <a:pt x="757020" y="3142628"/>
                  <a:pt x="768141" y="3133706"/>
                  <a:pt x="776941" y="3122706"/>
                </a:cubicBezTo>
                <a:cubicBezTo>
                  <a:pt x="788158" y="3108684"/>
                  <a:pt x="794126" y="3090580"/>
                  <a:pt x="806823" y="3077883"/>
                </a:cubicBezTo>
                <a:cubicBezTo>
                  <a:pt x="819521" y="3065185"/>
                  <a:pt x="837852" y="3059496"/>
                  <a:pt x="851647" y="3048000"/>
                </a:cubicBezTo>
                <a:cubicBezTo>
                  <a:pt x="867879" y="3034473"/>
                  <a:pt x="880238" y="3016704"/>
                  <a:pt x="896470" y="3003177"/>
                </a:cubicBezTo>
                <a:cubicBezTo>
                  <a:pt x="1021279" y="2899170"/>
                  <a:pt x="855168" y="3059420"/>
                  <a:pt x="986117" y="2928471"/>
                </a:cubicBezTo>
                <a:cubicBezTo>
                  <a:pt x="1022808" y="2781715"/>
                  <a:pt x="969688" y="2961329"/>
                  <a:pt x="1045882" y="2808941"/>
                </a:cubicBezTo>
                <a:cubicBezTo>
                  <a:pt x="1055065" y="2790574"/>
                  <a:pt x="1053613" y="2768404"/>
                  <a:pt x="1060823" y="2749177"/>
                </a:cubicBezTo>
                <a:cubicBezTo>
                  <a:pt x="1068644" y="2728322"/>
                  <a:pt x="1081660" y="2709765"/>
                  <a:pt x="1090706" y="2689412"/>
                </a:cubicBezTo>
                <a:cubicBezTo>
                  <a:pt x="1101599" y="2664903"/>
                  <a:pt x="1111171" y="2639819"/>
                  <a:pt x="1120588" y="2614706"/>
                </a:cubicBezTo>
                <a:cubicBezTo>
                  <a:pt x="1126118" y="2599960"/>
                  <a:pt x="1127880" y="2583650"/>
                  <a:pt x="1135529" y="2569883"/>
                </a:cubicBezTo>
                <a:cubicBezTo>
                  <a:pt x="1152971" y="2538488"/>
                  <a:pt x="1179233" y="2512359"/>
                  <a:pt x="1195294" y="2480236"/>
                </a:cubicBezTo>
                <a:cubicBezTo>
                  <a:pt x="1205255" y="2460314"/>
                  <a:pt x="1212230" y="2438595"/>
                  <a:pt x="1225176" y="2420471"/>
                </a:cubicBezTo>
                <a:cubicBezTo>
                  <a:pt x="1237458" y="2403277"/>
                  <a:pt x="1257718" y="2392841"/>
                  <a:pt x="1270000" y="2375647"/>
                </a:cubicBezTo>
                <a:cubicBezTo>
                  <a:pt x="1282946" y="2357523"/>
                  <a:pt x="1288423" y="2334982"/>
                  <a:pt x="1299882" y="2315883"/>
                </a:cubicBezTo>
                <a:cubicBezTo>
                  <a:pt x="1321938" y="2279124"/>
                  <a:pt x="1352108" y="2226290"/>
                  <a:pt x="1389529" y="2196353"/>
                </a:cubicBezTo>
                <a:cubicBezTo>
                  <a:pt x="1403551" y="2185135"/>
                  <a:pt x="1419412" y="2176432"/>
                  <a:pt x="1434353" y="2166471"/>
                </a:cubicBezTo>
                <a:cubicBezTo>
                  <a:pt x="1485323" y="2090014"/>
                  <a:pt x="1437341" y="2145927"/>
                  <a:pt x="1524000" y="2091765"/>
                </a:cubicBezTo>
                <a:cubicBezTo>
                  <a:pt x="1545117" y="2078567"/>
                  <a:pt x="1563501" y="2061415"/>
                  <a:pt x="1583764" y="2046941"/>
                </a:cubicBezTo>
                <a:cubicBezTo>
                  <a:pt x="1633037" y="2011746"/>
                  <a:pt x="1629995" y="2016355"/>
                  <a:pt x="1688353" y="1987177"/>
                </a:cubicBezTo>
                <a:cubicBezTo>
                  <a:pt x="1703294" y="1972236"/>
                  <a:pt x="1715982" y="1954635"/>
                  <a:pt x="1733176" y="1942353"/>
                </a:cubicBezTo>
                <a:cubicBezTo>
                  <a:pt x="1751300" y="1929407"/>
                  <a:pt x="1773603" y="1923521"/>
                  <a:pt x="1792941" y="1912471"/>
                </a:cubicBezTo>
                <a:cubicBezTo>
                  <a:pt x="1808532" y="1903562"/>
                  <a:pt x="1821703" y="1890620"/>
                  <a:pt x="1837764" y="1882589"/>
                </a:cubicBezTo>
                <a:cubicBezTo>
                  <a:pt x="1963373" y="1819784"/>
                  <a:pt x="1770924" y="1947070"/>
                  <a:pt x="1957294" y="1822824"/>
                </a:cubicBezTo>
                <a:cubicBezTo>
                  <a:pt x="1978014" y="1809011"/>
                  <a:pt x="1996795" y="1792474"/>
                  <a:pt x="2017059" y="1778000"/>
                </a:cubicBezTo>
                <a:cubicBezTo>
                  <a:pt x="2031671" y="1767563"/>
                  <a:pt x="2047360" y="1758680"/>
                  <a:pt x="2061882" y="1748118"/>
                </a:cubicBezTo>
                <a:cubicBezTo>
                  <a:pt x="2102160" y="1718825"/>
                  <a:pt x="2136866" y="1680744"/>
                  <a:pt x="2181412" y="1658471"/>
                </a:cubicBezTo>
                <a:cubicBezTo>
                  <a:pt x="2201333" y="1648510"/>
                  <a:pt x="2222289" y="1640394"/>
                  <a:pt x="2241176" y="1628589"/>
                </a:cubicBezTo>
                <a:cubicBezTo>
                  <a:pt x="2316128" y="1581744"/>
                  <a:pt x="2299754" y="1569416"/>
                  <a:pt x="2390588" y="1524000"/>
                </a:cubicBezTo>
                <a:cubicBezTo>
                  <a:pt x="2410510" y="1514039"/>
                  <a:pt x="2431015" y="1505168"/>
                  <a:pt x="2450353" y="1494118"/>
                </a:cubicBezTo>
                <a:cubicBezTo>
                  <a:pt x="2465944" y="1485209"/>
                  <a:pt x="2479366" y="1472749"/>
                  <a:pt x="2495176" y="1464236"/>
                </a:cubicBezTo>
                <a:cubicBezTo>
                  <a:pt x="2544203" y="1437837"/>
                  <a:pt x="2596841" y="1418179"/>
                  <a:pt x="2644588" y="1389530"/>
                </a:cubicBezTo>
                <a:cubicBezTo>
                  <a:pt x="2736902" y="1334141"/>
                  <a:pt x="2691121" y="1351749"/>
                  <a:pt x="2779059" y="1329765"/>
                </a:cubicBezTo>
                <a:cubicBezTo>
                  <a:pt x="2907513" y="1244129"/>
                  <a:pt x="2744989" y="1346800"/>
                  <a:pt x="2868706" y="1284941"/>
                </a:cubicBezTo>
                <a:cubicBezTo>
                  <a:pt x="2884767" y="1276910"/>
                  <a:pt x="2896715" y="1261364"/>
                  <a:pt x="2913529" y="1255059"/>
                </a:cubicBezTo>
                <a:cubicBezTo>
                  <a:pt x="2937307" y="1246142"/>
                  <a:pt x="2963333" y="1245098"/>
                  <a:pt x="2988235" y="1240118"/>
                </a:cubicBezTo>
                <a:cubicBezTo>
                  <a:pt x="3116693" y="1154481"/>
                  <a:pt x="2954165" y="1257153"/>
                  <a:pt x="3077882" y="1195294"/>
                </a:cubicBezTo>
                <a:cubicBezTo>
                  <a:pt x="3113796" y="1177337"/>
                  <a:pt x="3149061" y="1157803"/>
                  <a:pt x="3182470" y="1135530"/>
                </a:cubicBezTo>
                <a:cubicBezTo>
                  <a:pt x="3264509" y="1080837"/>
                  <a:pt x="3153129" y="1125388"/>
                  <a:pt x="3257176" y="1090706"/>
                </a:cubicBezTo>
                <a:cubicBezTo>
                  <a:pt x="3328077" y="1019805"/>
                  <a:pt x="3290213" y="1039850"/>
                  <a:pt x="3361764" y="1016000"/>
                </a:cubicBezTo>
                <a:cubicBezTo>
                  <a:pt x="3381686" y="1001059"/>
                  <a:pt x="3402084" y="986733"/>
                  <a:pt x="3421529" y="971177"/>
                </a:cubicBezTo>
                <a:cubicBezTo>
                  <a:pt x="3451903" y="946878"/>
                  <a:pt x="3479309" y="918778"/>
                  <a:pt x="3511176" y="896471"/>
                </a:cubicBezTo>
                <a:cubicBezTo>
                  <a:pt x="3650309" y="799079"/>
                  <a:pt x="3489289" y="942981"/>
                  <a:pt x="3630706" y="821765"/>
                </a:cubicBezTo>
                <a:cubicBezTo>
                  <a:pt x="3646749" y="808014"/>
                  <a:pt x="3658914" y="789996"/>
                  <a:pt x="3675529" y="776941"/>
                </a:cubicBezTo>
                <a:cubicBezTo>
                  <a:pt x="3728795" y="735089"/>
                  <a:pt x="3784759" y="696785"/>
                  <a:pt x="3839882" y="657412"/>
                </a:cubicBezTo>
                <a:cubicBezTo>
                  <a:pt x="3854494" y="646975"/>
                  <a:pt x="3884706" y="627530"/>
                  <a:pt x="3884706" y="627530"/>
                </a:cubicBezTo>
                <a:cubicBezTo>
                  <a:pt x="3899647" y="597648"/>
                  <a:pt x="3915960" y="568413"/>
                  <a:pt x="3929529" y="537883"/>
                </a:cubicBezTo>
                <a:cubicBezTo>
                  <a:pt x="3970766" y="445097"/>
                  <a:pt x="3912226" y="541424"/>
                  <a:pt x="3974353" y="448236"/>
                </a:cubicBezTo>
                <a:cubicBezTo>
                  <a:pt x="3987423" y="356742"/>
                  <a:pt x="4003746" y="304704"/>
                  <a:pt x="3974353" y="209177"/>
                </a:cubicBezTo>
                <a:cubicBezTo>
                  <a:pt x="3967030" y="185376"/>
                  <a:pt x="3944003" y="169676"/>
                  <a:pt x="3929529" y="149412"/>
                </a:cubicBezTo>
                <a:cubicBezTo>
                  <a:pt x="3904472" y="114332"/>
                  <a:pt x="3892874" y="85133"/>
                  <a:pt x="3854823" y="59765"/>
                </a:cubicBezTo>
                <a:cubicBezTo>
                  <a:pt x="3834331" y="46103"/>
                  <a:pt x="3747363" y="32900"/>
                  <a:pt x="3735294" y="29883"/>
                </a:cubicBezTo>
                <a:cubicBezTo>
                  <a:pt x="3720015" y="26063"/>
                  <a:pt x="3706123" y="16680"/>
                  <a:pt x="3690470" y="14941"/>
                </a:cubicBezTo>
                <a:cubicBezTo>
                  <a:pt x="3616056" y="6673"/>
                  <a:pt x="3541059" y="4980"/>
                  <a:pt x="3466353" y="0"/>
                </a:cubicBezTo>
                <a:cubicBezTo>
                  <a:pt x="3431490" y="4980"/>
                  <a:pt x="3396297" y="8034"/>
                  <a:pt x="3361764" y="14941"/>
                </a:cubicBezTo>
                <a:cubicBezTo>
                  <a:pt x="3346321" y="18030"/>
                  <a:pt x="3332532" y="27656"/>
                  <a:pt x="3316941" y="29883"/>
                </a:cubicBezTo>
                <a:cubicBezTo>
                  <a:pt x="3262484" y="37663"/>
                  <a:pt x="3207372" y="39844"/>
                  <a:pt x="3152588" y="44824"/>
                </a:cubicBezTo>
                <a:cubicBezTo>
                  <a:pt x="3088865" y="66065"/>
                  <a:pt x="3123514" y="59765"/>
                  <a:pt x="3048000" y="59765"/>
                </a:cubicBezTo>
              </a:path>
            </a:pathLst>
          </a:custGeom>
          <a:solidFill>
            <a:srgbClr val="FF6600">
              <a:alpha val="41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solidFill>
                <a:schemeClr val="lt1"/>
              </a:solidFill>
            </a:endParaRPr>
          </a:p>
        </p:txBody>
      </p:sp>
      <p:sp>
        <p:nvSpPr>
          <p:cNvPr id="8" name="任意形状 7"/>
          <p:cNvSpPr/>
          <p:nvPr/>
        </p:nvSpPr>
        <p:spPr>
          <a:xfrm>
            <a:off x="1225176" y="1794181"/>
            <a:ext cx="5946589" cy="3795059"/>
          </a:xfrm>
          <a:custGeom>
            <a:avLst/>
            <a:gdLst>
              <a:gd name="connsiteX0" fmla="*/ 5707530 w 5946589"/>
              <a:gd name="connsiteY0" fmla="*/ 59765 h 3795059"/>
              <a:gd name="connsiteX1" fmla="*/ 5124824 w 5946589"/>
              <a:gd name="connsiteY1" fmla="*/ 44824 h 3795059"/>
              <a:gd name="connsiteX2" fmla="*/ 4751295 w 5946589"/>
              <a:gd name="connsiteY2" fmla="*/ 89648 h 3795059"/>
              <a:gd name="connsiteX3" fmla="*/ 4482353 w 5946589"/>
              <a:gd name="connsiteY3" fmla="*/ 119530 h 3795059"/>
              <a:gd name="connsiteX4" fmla="*/ 4392706 w 5946589"/>
              <a:gd name="connsiteY4" fmla="*/ 134471 h 3795059"/>
              <a:gd name="connsiteX5" fmla="*/ 4347883 w 5946589"/>
              <a:gd name="connsiteY5" fmla="*/ 149412 h 3795059"/>
              <a:gd name="connsiteX6" fmla="*/ 4078942 w 5946589"/>
              <a:gd name="connsiteY6" fmla="*/ 179295 h 3795059"/>
              <a:gd name="connsiteX7" fmla="*/ 3989295 w 5946589"/>
              <a:gd name="connsiteY7" fmla="*/ 209177 h 3795059"/>
              <a:gd name="connsiteX8" fmla="*/ 3884706 w 5946589"/>
              <a:gd name="connsiteY8" fmla="*/ 254000 h 3795059"/>
              <a:gd name="connsiteX9" fmla="*/ 3780118 w 5946589"/>
              <a:gd name="connsiteY9" fmla="*/ 328706 h 3795059"/>
              <a:gd name="connsiteX10" fmla="*/ 3630706 w 5946589"/>
              <a:gd name="connsiteY10" fmla="*/ 418353 h 3795059"/>
              <a:gd name="connsiteX11" fmla="*/ 3541059 w 5946589"/>
              <a:gd name="connsiteY11" fmla="*/ 478118 h 3795059"/>
              <a:gd name="connsiteX12" fmla="*/ 3481295 w 5946589"/>
              <a:gd name="connsiteY12" fmla="*/ 522942 h 3795059"/>
              <a:gd name="connsiteX13" fmla="*/ 3361765 w 5946589"/>
              <a:gd name="connsiteY13" fmla="*/ 582706 h 3795059"/>
              <a:gd name="connsiteX14" fmla="*/ 3242236 w 5946589"/>
              <a:gd name="connsiteY14" fmla="*/ 687295 h 3795059"/>
              <a:gd name="connsiteX15" fmla="*/ 3197412 w 5946589"/>
              <a:gd name="connsiteY15" fmla="*/ 702236 h 3795059"/>
              <a:gd name="connsiteX16" fmla="*/ 3152589 w 5946589"/>
              <a:gd name="connsiteY16" fmla="*/ 747059 h 3795059"/>
              <a:gd name="connsiteX17" fmla="*/ 3107765 w 5946589"/>
              <a:gd name="connsiteY17" fmla="*/ 776942 h 3795059"/>
              <a:gd name="connsiteX18" fmla="*/ 3033059 w 5946589"/>
              <a:gd name="connsiteY18" fmla="*/ 851648 h 3795059"/>
              <a:gd name="connsiteX19" fmla="*/ 2988236 w 5946589"/>
              <a:gd name="connsiteY19" fmla="*/ 896471 h 3795059"/>
              <a:gd name="connsiteX20" fmla="*/ 2943412 w 5946589"/>
              <a:gd name="connsiteY20" fmla="*/ 911412 h 3795059"/>
              <a:gd name="connsiteX21" fmla="*/ 2868706 w 5946589"/>
              <a:gd name="connsiteY21" fmla="*/ 941295 h 3795059"/>
              <a:gd name="connsiteX22" fmla="*/ 2779059 w 5946589"/>
              <a:gd name="connsiteY22" fmla="*/ 971177 h 3795059"/>
              <a:gd name="connsiteX23" fmla="*/ 2734236 w 5946589"/>
              <a:gd name="connsiteY23" fmla="*/ 1001059 h 3795059"/>
              <a:gd name="connsiteX24" fmla="*/ 2704353 w 5946589"/>
              <a:gd name="connsiteY24" fmla="*/ 1030942 h 3795059"/>
              <a:gd name="connsiteX25" fmla="*/ 2614706 w 5946589"/>
              <a:gd name="connsiteY25" fmla="*/ 1090706 h 3795059"/>
              <a:gd name="connsiteX26" fmla="*/ 2569883 w 5946589"/>
              <a:gd name="connsiteY26" fmla="*/ 1120589 h 3795059"/>
              <a:gd name="connsiteX27" fmla="*/ 2525059 w 5946589"/>
              <a:gd name="connsiteY27" fmla="*/ 1135530 h 3795059"/>
              <a:gd name="connsiteX28" fmla="*/ 2480236 w 5946589"/>
              <a:gd name="connsiteY28" fmla="*/ 1180353 h 3795059"/>
              <a:gd name="connsiteX29" fmla="*/ 2375648 w 5946589"/>
              <a:gd name="connsiteY29" fmla="*/ 1225177 h 3795059"/>
              <a:gd name="connsiteX30" fmla="*/ 2300942 w 5946589"/>
              <a:gd name="connsiteY30" fmla="*/ 1284942 h 3795059"/>
              <a:gd name="connsiteX31" fmla="*/ 2271059 w 5946589"/>
              <a:gd name="connsiteY31" fmla="*/ 1314824 h 3795059"/>
              <a:gd name="connsiteX32" fmla="*/ 2226236 w 5946589"/>
              <a:gd name="connsiteY32" fmla="*/ 1344706 h 3795059"/>
              <a:gd name="connsiteX33" fmla="*/ 2196353 w 5946589"/>
              <a:gd name="connsiteY33" fmla="*/ 1374589 h 3795059"/>
              <a:gd name="connsiteX34" fmla="*/ 2151530 w 5946589"/>
              <a:gd name="connsiteY34" fmla="*/ 1389530 h 3795059"/>
              <a:gd name="connsiteX35" fmla="*/ 2106706 w 5946589"/>
              <a:gd name="connsiteY35" fmla="*/ 1419412 h 3795059"/>
              <a:gd name="connsiteX36" fmla="*/ 2076824 w 5946589"/>
              <a:gd name="connsiteY36" fmla="*/ 1449295 h 3795059"/>
              <a:gd name="connsiteX37" fmla="*/ 2032000 w 5946589"/>
              <a:gd name="connsiteY37" fmla="*/ 1464236 h 3795059"/>
              <a:gd name="connsiteX38" fmla="*/ 1927412 w 5946589"/>
              <a:gd name="connsiteY38" fmla="*/ 1568824 h 3795059"/>
              <a:gd name="connsiteX39" fmla="*/ 1882589 w 5946589"/>
              <a:gd name="connsiteY39" fmla="*/ 1613648 h 3795059"/>
              <a:gd name="connsiteX40" fmla="*/ 1852706 w 5946589"/>
              <a:gd name="connsiteY40" fmla="*/ 1643530 h 3795059"/>
              <a:gd name="connsiteX41" fmla="*/ 1807883 w 5946589"/>
              <a:gd name="connsiteY41" fmla="*/ 1673412 h 3795059"/>
              <a:gd name="connsiteX42" fmla="*/ 1748118 w 5946589"/>
              <a:gd name="connsiteY42" fmla="*/ 1748118 h 3795059"/>
              <a:gd name="connsiteX43" fmla="*/ 1703295 w 5946589"/>
              <a:gd name="connsiteY43" fmla="*/ 1778000 h 3795059"/>
              <a:gd name="connsiteX44" fmla="*/ 1628589 w 5946589"/>
              <a:gd name="connsiteY44" fmla="*/ 1852706 h 3795059"/>
              <a:gd name="connsiteX45" fmla="*/ 1583765 w 5946589"/>
              <a:gd name="connsiteY45" fmla="*/ 1897530 h 3795059"/>
              <a:gd name="connsiteX46" fmla="*/ 1374589 w 5946589"/>
              <a:gd name="connsiteY46" fmla="*/ 2032000 h 3795059"/>
              <a:gd name="connsiteX47" fmla="*/ 1314824 w 5946589"/>
              <a:gd name="connsiteY47" fmla="*/ 2076824 h 3795059"/>
              <a:gd name="connsiteX48" fmla="*/ 1270000 w 5946589"/>
              <a:gd name="connsiteY48" fmla="*/ 2106706 h 3795059"/>
              <a:gd name="connsiteX49" fmla="*/ 1240118 w 5946589"/>
              <a:gd name="connsiteY49" fmla="*/ 2136589 h 3795059"/>
              <a:gd name="connsiteX50" fmla="*/ 1180353 w 5946589"/>
              <a:gd name="connsiteY50" fmla="*/ 2181412 h 3795059"/>
              <a:gd name="connsiteX51" fmla="*/ 1105648 w 5946589"/>
              <a:gd name="connsiteY51" fmla="*/ 2241177 h 3795059"/>
              <a:gd name="connsiteX52" fmla="*/ 1075765 w 5946589"/>
              <a:gd name="connsiteY52" fmla="*/ 2300942 h 3795059"/>
              <a:gd name="connsiteX53" fmla="*/ 1030942 w 5946589"/>
              <a:gd name="connsiteY53" fmla="*/ 2330824 h 3795059"/>
              <a:gd name="connsiteX54" fmla="*/ 986118 w 5946589"/>
              <a:gd name="connsiteY54" fmla="*/ 2375648 h 3795059"/>
              <a:gd name="connsiteX55" fmla="*/ 926353 w 5946589"/>
              <a:gd name="connsiteY55" fmla="*/ 2420471 h 3795059"/>
              <a:gd name="connsiteX56" fmla="*/ 851648 w 5946589"/>
              <a:gd name="connsiteY56" fmla="*/ 2495177 h 3795059"/>
              <a:gd name="connsiteX57" fmla="*/ 776942 w 5946589"/>
              <a:gd name="connsiteY57" fmla="*/ 2569883 h 3795059"/>
              <a:gd name="connsiteX58" fmla="*/ 717177 w 5946589"/>
              <a:gd name="connsiteY58" fmla="*/ 2629648 h 3795059"/>
              <a:gd name="connsiteX59" fmla="*/ 687295 w 5946589"/>
              <a:gd name="connsiteY59" fmla="*/ 2674471 h 3795059"/>
              <a:gd name="connsiteX60" fmla="*/ 597648 w 5946589"/>
              <a:gd name="connsiteY60" fmla="*/ 2749177 h 3795059"/>
              <a:gd name="connsiteX61" fmla="*/ 493059 w 5946589"/>
              <a:gd name="connsiteY61" fmla="*/ 2838824 h 3795059"/>
              <a:gd name="connsiteX62" fmla="*/ 373530 w 5946589"/>
              <a:gd name="connsiteY62" fmla="*/ 2898589 h 3795059"/>
              <a:gd name="connsiteX63" fmla="*/ 268942 w 5946589"/>
              <a:gd name="connsiteY63" fmla="*/ 2988236 h 3795059"/>
              <a:gd name="connsiteX64" fmla="*/ 239059 w 5946589"/>
              <a:gd name="connsiteY64" fmla="*/ 3033059 h 3795059"/>
              <a:gd name="connsiteX65" fmla="*/ 209177 w 5946589"/>
              <a:gd name="connsiteY65" fmla="*/ 3062942 h 3795059"/>
              <a:gd name="connsiteX66" fmla="*/ 164353 w 5946589"/>
              <a:gd name="connsiteY66" fmla="*/ 3122706 h 3795059"/>
              <a:gd name="connsiteX67" fmla="*/ 104589 w 5946589"/>
              <a:gd name="connsiteY67" fmla="*/ 3212353 h 3795059"/>
              <a:gd name="connsiteX68" fmla="*/ 59765 w 5946589"/>
              <a:gd name="connsiteY68" fmla="*/ 3346824 h 3795059"/>
              <a:gd name="connsiteX69" fmla="*/ 44824 w 5946589"/>
              <a:gd name="connsiteY69" fmla="*/ 3391648 h 3795059"/>
              <a:gd name="connsiteX70" fmla="*/ 29883 w 5946589"/>
              <a:gd name="connsiteY70" fmla="*/ 3436471 h 3795059"/>
              <a:gd name="connsiteX71" fmla="*/ 0 w 5946589"/>
              <a:gd name="connsiteY71" fmla="*/ 3541059 h 3795059"/>
              <a:gd name="connsiteX72" fmla="*/ 14942 w 5946589"/>
              <a:gd name="connsiteY72" fmla="*/ 3615765 h 3795059"/>
              <a:gd name="connsiteX73" fmla="*/ 29883 w 5946589"/>
              <a:gd name="connsiteY73" fmla="*/ 3675530 h 3795059"/>
              <a:gd name="connsiteX74" fmla="*/ 239059 w 5946589"/>
              <a:gd name="connsiteY74" fmla="*/ 3765177 h 3795059"/>
              <a:gd name="connsiteX75" fmla="*/ 463177 w 5946589"/>
              <a:gd name="connsiteY75" fmla="*/ 3795059 h 3795059"/>
              <a:gd name="connsiteX76" fmla="*/ 926353 w 5946589"/>
              <a:gd name="connsiteY76" fmla="*/ 3780118 h 3795059"/>
              <a:gd name="connsiteX77" fmla="*/ 1030942 w 5946589"/>
              <a:gd name="connsiteY77" fmla="*/ 3735295 h 3795059"/>
              <a:gd name="connsiteX78" fmla="*/ 1090706 w 5946589"/>
              <a:gd name="connsiteY78" fmla="*/ 3720353 h 3795059"/>
              <a:gd name="connsiteX79" fmla="*/ 1180353 w 5946589"/>
              <a:gd name="connsiteY79" fmla="*/ 3690471 h 3795059"/>
              <a:gd name="connsiteX80" fmla="*/ 1225177 w 5946589"/>
              <a:gd name="connsiteY80" fmla="*/ 3675530 h 3795059"/>
              <a:gd name="connsiteX81" fmla="*/ 1284942 w 5946589"/>
              <a:gd name="connsiteY81" fmla="*/ 3645648 h 3795059"/>
              <a:gd name="connsiteX82" fmla="*/ 1389530 w 5946589"/>
              <a:gd name="connsiteY82" fmla="*/ 3615765 h 3795059"/>
              <a:gd name="connsiteX83" fmla="*/ 1434353 w 5946589"/>
              <a:gd name="connsiteY83" fmla="*/ 3585883 h 3795059"/>
              <a:gd name="connsiteX84" fmla="*/ 1538942 w 5946589"/>
              <a:gd name="connsiteY84" fmla="*/ 3556000 h 3795059"/>
              <a:gd name="connsiteX85" fmla="*/ 1583765 w 5946589"/>
              <a:gd name="connsiteY85" fmla="*/ 3526118 h 3795059"/>
              <a:gd name="connsiteX86" fmla="*/ 1613648 w 5946589"/>
              <a:gd name="connsiteY86" fmla="*/ 3496236 h 3795059"/>
              <a:gd name="connsiteX87" fmla="*/ 1658471 w 5946589"/>
              <a:gd name="connsiteY87" fmla="*/ 3481295 h 3795059"/>
              <a:gd name="connsiteX88" fmla="*/ 1688353 w 5946589"/>
              <a:gd name="connsiteY88" fmla="*/ 3451412 h 3795059"/>
              <a:gd name="connsiteX89" fmla="*/ 1778000 w 5946589"/>
              <a:gd name="connsiteY89" fmla="*/ 3376706 h 3795059"/>
              <a:gd name="connsiteX90" fmla="*/ 1837765 w 5946589"/>
              <a:gd name="connsiteY90" fmla="*/ 3257177 h 3795059"/>
              <a:gd name="connsiteX91" fmla="*/ 1867648 w 5946589"/>
              <a:gd name="connsiteY91" fmla="*/ 3212353 h 3795059"/>
              <a:gd name="connsiteX92" fmla="*/ 1897530 w 5946589"/>
              <a:gd name="connsiteY92" fmla="*/ 3152589 h 3795059"/>
              <a:gd name="connsiteX93" fmla="*/ 1957295 w 5946589"/>
              <a:gd name="connsiteY93" fmla="*/ 3062942 h 3795059"/>
              <a:gd name="connsiteX94" fmla="*/ 1987177 w 5946589"/>
              <a:gd name="connsiteY94" fmla="*/ 2973295 h 3795059"/>
              <a:gd name="connsiteX95" fmla="*/ 2017059 w 5946589"/>
              <a:gd name="connsiteY95" fmla="*/ 2868706 h 3795059"/>
              <a:gd name="connsiteX96" fmla="*/ 2061883 w 5946589"/>
              <a:gd name="connsiteY96" fmla="*/ 2794000 h 3795059"/>
              <a:gd name="connsiteX97" fmla="*/ 2121648 w 5946589"/>
              <a:gd name="connsiteY97" fmla="*/ 2689412 h 3795059"/>
              <a:gd name="connsiteX98" fmla="*/ 2166471 w 5946589"/>
              <a:gd name="connsiteY98" fmla="*/ 2569883 h 3795059"/>
              <a:gd name="connsiteX99" fmla="*/ 2181412 w 5946589"/>
              <a:gd name="connsiteY99" fmla="*/ 2510118 h 3795059"/>
              <a:gd name="connsiteX100" fmla="*/ 2241177 w 5946589"/>
              <a:gd name="connsiteY100" fmla="*/ 2375648 h 3795059"/>
              <a:gd name="connsiteX101" fmla="*/ 2286000 w 5946589"/>
              <a:gd name="connsiteY101" fmla="*/ 2256118 h 3795059"/>
              <a:gd name="connsiteX102" fmla="*/ 2330824 w 5946589"/>
              <a:gd name="connsiteY102" fmla="*/ 2106706 h 3795059"/>
              <a:gd name="connsiteX103" fmla="*/ 2390589 w 5946589"/>
              <a:gd name="connsiteY103" fmla="*/ 2017059 h 3795059"/>
              <a:gd name="connsiteX104" fmla="*/ 2420471 w 5946589"/>
              <a:gd name="connsiteY104" fmla="*/ 1972236 h 3795059"/>
              <a:gd name="connsiteX105" fmla="*/ 2495177 w 5946589"/>
              <a:gd name="connsiteY105" fmla="*/ 1897530 h 3795059"/>
              <a:gd name="connsiteX106" fmla="*/ 2614706 w 5946589"/>
              <a:gd name="connsiteY106" fmla="*/ 1748118 h 3795059"/>
              <a:gd name="connsiteX107" fmla="*/ 2659530 w 5946589"/>
              <a:gd name="connsiteY107" fmla="*/ 1688353 h 3795059"/>
              <a:gd name="connsiteX108" fmla="*/ 2734236 w 5946589"/>
              <a:gd name="connsiteY108" fmla="*/ 1643530 h 3795059"/>
              <a:gd name="connsiteX109" fmla="*/ 2794000 w 5946589"/>
              <a:gd name="connsiteY109" fmla="*/ 1598706 h 3795059"/>
              <a:gd name="connsiteX110" fmla="*/ 2898589 w 5946589"/>
              <a:gd name="connsiteY110" fmla="*/ 1538942 h 3795059"/>
              <a:gd name="connsiteX111" fmla="*/ 3033059 w 5946589"/>
              <a:gd name="connsiteY111" fmla="*/ 1494118 h 3795059"/>
              <a:gd name="connsiteX112" fmla="*/ 3137648 w 5946589"/>
              <a:gd name="connsiteY112" fmla="*/ 1449295 h 3795059"/>
              <a:gd name="connsiteX113" fmla="*/ 3197412 w 5946589"/>
              <a:gd name="connsiteY113" fmla="*/ 1419412 h 3795059"/>
              <a:gd name="connsiteX114" fmla="*/ 3242236 w 5946589"/>
              <a:gd name="connsiteY114" fmla="*/ 1389530 h 3795059"/>
              <a:gd name="connsiteX115" fmla="*/ 3302000 w 5946589"/>
              <a:gd name="connsiteY115" fmla="*/ 1374589 h 3795059"/>
              <a:gd name="connsiteX116" fmla="*/ 3406589 w 5946589"/>
              <a:gd name="connsiteY116" fmla="*/ 1314824 h 3795059"/>
              <a:gd name="connsiteX117" fmla="*/ 3451412 w 5946589"/>
              <a:gd name="connsiteY117" fmla="*/ 1299883 h 3795059"/>
              <a:gd name="connsiteX118" fmla="*/ 3511177 w 5946589"/>
              <a:gd name="connsiteY118" fmla="*/ 1270000 h 3795059"/>
              <a:gd name="connsiteX119" fmla="*/ 3735295 w 5946589"/>
              <a:gd name="connsiteY119" fmla="*/ 1195295 h 3795059"/>
              <a:gd name="connsiteX120" fmla="*/ 3795059 w 5946589"/>
              <a:gd name="connsiteY120" fmla="*/ 1165412 h 3795059"/>
              <a:gd name="connsiteX121" fmla="*/ 3929530 w 5946589"/>
              <a:gd name="connsiteY121" fmla="*/ 1135530 h 3795059"/>
              <a:gd name="connsiteX122" fmla="*/ 3974353 w 5946589"/>
              <a:gd name="connsiteY122" fmla="*/ 1120589 h 3795059"/>
              <a:gd name="connsiteX123" fmla="*/ 4064000 w 5946589"/>
              <a:gd name="connsiteY123" fmla="*/ 1105648 h 3795059"/>
              <a:gd name="connsiteX124" fmla="*/ 4138706 w 5946589"/>
              <a:gd name="connsiteY124" fmla="*/ 1090706 h 3795059"/>
              <a:gd name="connsiteX125" fmla="*/ 4198471 w 5946589"/>
              <a:gd name="connsiteY125" fmla="*/ 1075765 h 3795059"/>
              <a:gd name="connsiteX126" fmla="*/ 4303059 w 5946589"/>
              <a:gd name="connsiteY126" fmla="*/ 1045883 h 3795059"/>
              <a:gd name="connsiteX127" fmla="*/ 4407648 w 5946589"/>
              <a:gd name="connsiteY127" fmla="*/ 1030942 h 3795059"/>
              <a:gd name="connsiteX128" fmla="*/ 4467412 w 5946589"/>
              <a:gd name="connsiteY128" fmla="*/ 1016000 h 3795059"/>
              <a:gd name="connsiteX129" fmla="*/ 4557059 w 5946589"/>
              <a:gd name="connsiteY129" fmla="*/ 1001059 h 3795059"/>
              <a:gd name="connsiteX130" fmla="*/ 4601883 w 5946589"/>
              <a:gd name="connsiteY130" fmla="*/ 986118 h 3795059"/>
              <a:gd name="connsiteX131" fmla="*/ 4721412 w 5946589"/>
              <a:gd name="connsiteY131" fmla="*/ 971177 h 3795059"/>
              <a:gd name="connsiteX132" fmla="*/ 4826000 w 5946589"/>
              <a:gd name="connsiteY132" fmla="*/ 956236 h 3795059"/>
              <a:gd name="connsiteX133" fmla="*/ 5035177 w 5946589"/>
              <a:gd name="connsiteY133" fmla="*/ 926353 h 3795059"/>
              <a:gd name="connsiteX134" fmla="*/ 5080000 w 5946589"/>
              <a:gd name="connsiteY134" fmla="*/ 911412 h 3795059"/>
              <a:gd name="connsiteX135" fmla="*/ 5184589 w 5946589"/>
              <a:gd name="connsiteY135" fmla="*/ 896471 h 3795059"/>
              <a:gd name="connsiteX136" fmla="*/ 5259295 w 5946589"/>
              <a:gd name="connsiteY136" fmla="*/ 881530 h 3795059"/>
              <a:gd name="connsiteX137" fmla="*/ 5348942 w 5946589"/>
              <a:gd name="connsiteY137" fmla="*/ 866589 h 3795059"/>
              <a:gd name="connsiteX138" fmla="*/ 5707530 w 5946589"/>
              <a:gd name="connsiteY138" fmla="*/ 896471 h 3795059"/>
              <a:gd name="connsiteX139" fmla="*/ 5752353 w 5946589"/>
              <a:gd name="connsiteY139" fmla="*/ 911412 h 3795059"/>
              <a:gd name="connsiteX140" fmla="*/ 5886824 w 5946589"/>
              <a:gd name="connsiteY140" fmla="*/ 866589 h 3795059"/>
              <a:gd name="connsiteX141" fmla="*/ 5916706 w 5946589"/>
              <a:gd name="connsiteY141" fmla="*/ 821765 h 3795059"/>
              <a:gd name="connsiteX142" fmla="*/ 5946589 w 5946589"/>
              <a:gd name="connsiteY142" fmla="*/ 791883 h 3795059"/>
              <a:gd name="connsiteX143" fmla="*/ 5916706 w 5946589"/>
              <a:gd name="connsiteY143" fmla="*/ 567765 h 3795059"/>
              <a:gd name="connsiteX144" fmla="*/ 5871883 w 5946589"/>
              <a:gd name="connsiteY144" fmla="*/ 493059 h 3795059"/>
              <a:gd name="connsiteX145" fmla="*/ 5856942 w 5946589"/>
              <a:gd name="connsiteY145" fmla="*/ 433295 h 3795059"/>
              <a:gd name="connsiteX146" fmla="*/ 5827059 w 5946589"/>
              <a:gd name="connsiteY146" fmla="*/ 403412 h 3795059"/>
              <a:gd name="connsiteX147" fmla="*/ 5797177 w 5946589"/>
              <a:gd name="connsiteY147" fmla="*/ 343648 h 3795059"/>
              <a:gd name="connsiteX148" fmla="*/ 5767295 w 5946589"/>
              <a:gd name="connsiteY148" fmla="*/ 298824 h 3795059"/>
              <a:gd name="connsiteX149" fmla="*/ 5722471 w 5946589"/>
              <a:gd name="connsiteY149" fmla="*/ 209177 h 3795059"/>
              <a:gd name="connsiteX150" fmla="*/ 5692589 w 5946589"/>
              <a:gd name="connsiteY150" fmla="*/ 119530 h 3795059"/>
              <a:gd name="connsiteX151" fmla="*/ 5647765 w 5946589"/>
              <a:gd name="connsiteY151" fmla="*/ 74706 h 3795059"/>
              <a:gd name="connsiteX152" fmla="*/ 5602942 w 5946589"/>
              <a:gd name="connsiteY152" fmla="*/ 0 h 3795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5946589" h="3795059">
                <a:moveTo>
                  <a:pt x="5707530" y="59765"/>
                </a:moveTo>
                <a:cubicBezTo>
                  <a:pt x="5465654" y="-20860"/>
                  <a:pt x="5629732" y="22384"/>
                  <a:pt x="5124824" y="44824"/>
                </a:cubicBezTo>
                <a:cubicBezTo>
                  <a:pt x="4950973" y="52551"/>
                  <a:pt x="4927554" y="64468"/>
                  <a:pt x="4751295" y="89648"/>
                </a:cubicBezTo>
                <a:cubicBezTo>
                  <a:pt x="4538656" y="120025"/>
                  <a:pt x="4725872" y="89091"/>
                  <a:pt x="4482353" y="119530"/>
                </a:cubicBezTo>
                <a:cubicBezTo>
                  <a:pt x="4452292" y="123288"/>
                  <a:pt x="4422588" y="129491"/>
                  <a:pt x="4392706" y="134471"/>
                </a:cubicBezTo>
                <a:cubicBezTo>
                  <a:pt x="4377765" y="139451"/>
                  <a:pt x="4363378" y="146595"/>
                  <a:pt x="4347883" y="149412"/>
                </a:cubicBezTo>
                <a:cubicBezTo>
                  <a:pt x="4296196" y="158810"/>
                  <a:pt x="4121830" y="175006"/>
                  <a:pt x="4078942" y="179295"/>
                </a:cubicBezTo>
                <a:cubicBezTo>
                  <a:pt x="4049060" y="189256"/>
                  <a:pt x="4015504" y="191705"/>
                  <a:pt x="3989295" y="209177"/>
                </a:cubicBezTo>
                <a:cubicBezTo>
                  <a:pt x="3927385" y="250449"/>
                  <a:pt x="3961892" y="234704"/>
                  <a:pt x="3884706" y="254000"/>
                </a:cubicBezTo>
                <a:cubicBezTo>
                  <a:pt x="3754963" y="318873"/>
                  <a:pt x="3889150" y="243904"/>
                  <a:pt x="3780118" y="328706"/>
                </a:cubicBezTo>
                <a:cubicBezTo>
                  <a:pt x="3715207" y="379192"/>
                  <a:pt x="3695760" y="385827"/>
                  <a:pt x="3630706" y="418353"/>
                </a:cubicBezTo>
                <a:cubicBezTo>
                  <a:pt x="3569819" y="479242"/>
                  <a:pt x="3637545" y="417814"/>
                  <a:pt x="3541059" y="478118"/>
                </a:cubicBezTo>
                <a:cubicBezTo>
                  <a:pt x="3519942" y="491316"/>
                  <a:pt x="3502805" y="510395"/>
                  <a:pt x="3481295" y="522942"/>
                </a:cubicBezTo>
                <a:cubicBezTo>
                  <a:pt x="3442817" y="545387"/>
                  <a:pt x="3361765" y="582706"/>
                  <a:pt x="3361765" y="582706"/>
                </a:cubicBezTo>
                <a:cubicBezTo>
                  <a:pt x="3323193" y="621278"/>
                  <a:pt x="3290243" y="659862"/>
                  <a:pt x="3242236" y="687295"/>
                </a:cubicBezTo>
                <a:cubicBezTo>
                  <a:pt x="3228562" y="695109"/>
                  <a:pt x="3212353" y="697256"/>
                  <a:pt x="3197412" y="702236"/>
                </a:cubicBezTo>
                <a:cubicBezTo>
                  <a:pt x="3182471" y="717177"/>
                  <a:pt x="3168821" y="733532"/>
                  <a:pt x="3152589" y="747059"/>
                </a:cubicBezTo>
                <a:cubicBezTo>
                  <a:pt x="3138794" y="758555"/>
                  <a:pt x="3121279" y="765117"/>
                  <a:pt x="3107765" y="776942"/>
                </a:cubicBezTo>
                <a:cubicBezTo>
                  <a:pt x="3081262" y="800132"/>
                  <a:pt x="3057961" y="826746"/>
                  <a:pt x="3033059" y="851648"/>
                </a:cubicBezTo>
                <a:cubicBezTo>
                  <a:pt x="3018118" y="866589"/>
                  <a:pt x="3008281" y="889789"/>
                  <a:pt x="2988236" y="896471"/>
                </a:cubicBezTo>
                <a:cubicBezTo>
                  <a:pt x="2973295" y="901451"/>
                  <a:pt x="2958159" y="905882"/>
                  <a:pt x="2943412" y="911412"/>
                </a:cubicBezTo>
                <a:cubicBezTo>
                  <a:pt x="2918299" y="920829"/>
                  <a:pt x="2893912" y="932129"/>
                  <a:pt x="2868706" y="941295"/>
                </a:cubicBezTo>
                <a:cubicBezTo>
                  <a:pt x="2839104" y="952060"/>
                  <a:pt x="2779059" y="971177"/>
                  <a:pt x="2779059" y="971177"/>
                </a:cubicBezTo>
                <a:cubicBezTo>
                  <a:pt x="2764118" y="981138"/>
                  <a:pt x="2748258" y="989841"/>
                  <a:pt x="2734236" y="1001059"/>
                </a:cubicBezTo>
                <a:cubicBezTo>
                  <a:pt x="2723236" y="1009859"/>
                  <a:pt x="2715623" y="1022490"/>
                  <a:pt x="2704353" y="1030942"/>
                </a:cubicBezTo>
                <a:cubicBezTo>
                  <a:pt x="2675622" y="1052490"/>
                  <a:pt x="2644588" y="1070784"/>
                  <a:pt x="2614706" y="1090706"/>
                </a:cubicBezTo>
                <a:cubicBezTo>
                  <a:pt x="2599765" y="1100667"/>
                  <a:pt x="2586919" y="1114911"/>
                  <a:pt x="2569883" y="1120589"/>
                </a:cubicBezTo>
                <a:lnTo>
                  <a:pt x="2525059" y="1135530"/>
                </a:lnTo>
                <a:cubicBezTo>
                  <a:pt x="2510118" y="1150471"/>
                  <a:pt x="2497430" y="1168072"/>
                  <a:pt x="2480236" y="1180353"/>
                </a:cubicBezTo>
                <a:cubicBezTo>
                  <a:pt x="2447925" y="1203433"/>
                  <a:pt x="2412229" y="1212983"/>
                  <a:pt x="2375648" y="1225177"/>
                </a:cubicBezTo>
                <a:cubicBezTo>
                  <a:pt x="2303495" y="1297328"/>
                  <a:pt x="2395183" y="1209549"/>
                  <a:pt x="2300942" y="1284942"/>
                </a:cubicBezTo>
                <a:cubicBezTo>
                  <a:pt x="2289942" y="1293742"/>
                  <a:pt x="2282059" y="1306024"/>
                  <a:pt x="2271059" y="1314824"/>
                </a:cubicBezTo>
                <a:cubicBezTo>
                  <a:pt x="2257037" y="1326041"/>
                  <a:pt x="2240258" y="1333488"/>
                  <a:pt x="2226236" y="1344706"/>
                </a:cubicBezTo>
                <a:cubicBezTo>
                  <a:pt x="2215236" y="1353506"/>
                  <a:pt x="2208432" y="1367341"/>
                  <a:pt x="2196353" y="1374589"/>
                </a:cubicBezTo>
                <a:cubicBezTo>
                  <a:pt x="2182848" y="1382692"/>
                  <a:pt x="2165617" y="1382487"/>
                  <a:pt x="2151530" y="1389530"/>
                </a:cubicBezTo>
                <a:cubicBezTo>
                  <a:pt x="2135469" y="1397561"/>
                  <a:pt x="2120728" y="1408194"/>
                  <a:pt x="2106706" y="1419412"/>
                </a:cubicBezTo>
                <a:cubicBezTo>
                  <a:pt x="2095706" y="1428212"/>
                  <a:pt x="2088903" y="1442047"/>
                  <a:pt x="2076824" y="1449295"/>
                </a:cubicBezTo>
                <a:cubicBezTo>
                  <a:pt x="2063319" y="1457398"/>
                  <a:pt x="2046941" y="1459256"/>
                  <a:pt x="2032000" y="1464236"/>
                </a:cubicBezTo>
                <a:lnTo>
                  <a:pt x="1927412" y="1568824"/>
                </a:lnTo>
                <a:lnTo>
                  <a:pt x="1882589" y="1613648"/>
                </a:lnTo>
                <a:cubicBezTo>
                  <a:pt x="1872628" y="1623609"/>
                  <a:pt x="1864427" y="1635716"/>
                  <a:pt x="1852706" y="1643530"/>
                </a:cubicBezTo>
                <a:cubicBezTo>
                  <a:pt x="1837765" y="1653491"/>
                  <a:pt x="1821905" y="1662194"/>
                  <a:pt x="1807883" y="1673412"/>
                </a:cubicBezTo>
                <a:cubicBezTo>
                  <a:pt x="1733951" y="1732557"/>
                  <a:pt x="1825778" y="1670458"/>
                  <a:pt x="1748118" y="1748118"/>
                </a:cubicBezTo>
                <a:cubicBezTo>
                  <a:pt x="1735421" y="1760815"/>
                  <a:pt x="1718236" y="1768039"/>
                  <a:pt x="1703295" y="1778000"/>
                </a:cubicBezTo>
                <a:cubicBezTo>
                  <a:pt x="1648509" y="1860178"/>
                  <a:pt x="1703295" y="1790451"/>
                  <a:pt x="1628589" y="1852706"/>
                </a:cubicBezTo>
                <a:cubicBezTo>
                  <a:pt x="1612356" y="1866233"/>
                  <a:pt x="1600444" y="1884557"/>
                  <a:pt x="1583765" y="1897530"/>
                </a:cubicBezTo>
                <a:cubicBezTo>
                  <a:pt x="1518032" y="1948656"/>
                  <a:pt x="1442148" y="1983743"/>
                  <a:pt x="1374589" y="2032000"/>
                </a:cubicBezTo>
                <a:cubicBezTo>
                  <a:pt x="1354325" y="2046474"/>
                  <a:pt x="1335088" y="2062350"/>
                  <a:pt x="1314824" y="2076824"/>
                </a:cubicBezTo>
                <a:cubicBezTo>
                  <a:pt x="1300212" y="2087261"/>
                  <a:pt x="1284022" y="2095488"/>
                  <a:pt x="1270000" y="2106706"/>
                </a:cubicBezTo>
                <a:cubicBezTo>
                  <a:pt x="1259000" y="2115506"/>
                  <a:pt x="1250940" y="2127571"/>
                  <a:pt x="1240118" y="2136589"/>
                </a:cubicBezTo>
                <a:cubicBezTo>
                  <a:pt x="1220988" y="2152531"/>
                  <a:pt x="1199483" y="2165470"/>
                  <a:pt x="1180353" y="2181412"/>
                </a:cubicBezTo>
                <a:cubicBezTo>
                  <a:pt x="1095187" y="2252384"/>
                  <a:pt x="1216479" y="2167290"/>
                  <a:pt x="1105648" y="2241177"/>
                </a:cubicBezTo>
                <a:cubicBezTo>
                  <a:pt x="1095687" y="2261099"/>
                  <a:pt x="1090024" y="2283831"/>
                  <a:pt x="1075765" y="2300942"/>
                </a:cubicBezTo>
                <a:cubicBezTo>
                  <a:pt x="1064269" y="2314737"/>
                  <a:pt x="1044737" y="2319328"/>
                  <a:pt x="1030942" y="2330824"/>
                </a:cubicBezTo>
                <a:cubicBezTo>
                  <a:pt x="1014709" y="2344351"/>
                  <a:pt x="1002161" y="2361897"/>
                  <a:pt x="986118" y="2375648"/>
                </a:cubicBezTo>
                <a:cubicBezTo>
                  <a:pt x="967211" y="2391854"/>
                  <a:pt x="946275" y="2405530"/>
                  <a:pt x="926353" y="2420471"/>
                </a:cubicBezTo>
                <a:cubicBezTo>
                  <a:pt x="866590" y="2510118"/>
                  <a:pt x="931333" y="2425453"/>
                  <a:pt x="851648" y="2495177"/>
                </a:cubicBezTo>
                <a:cubicBezTo>
                  <a:pt x="825145" y="2518367"/>
                  <a:pt x="801844" y="2544981"/>
                  <a:pt x="776942" y="2569883"/>
                </a:cubicBezTo>
                <a:lnTo>
                  <a:pt x="717177" y="2629648"/>
                </a:lnTo>
                <a:cubicBezTo>
                  <a:pt x="707216" y="2644589"/>
                  <a:pt x="698513" y="2660449"/>
                  <a:pt x="687295" y="2674471"/>
                </a:cubicBezTo>
                <a:cubicBezTo>
                  <a:pt x="658074" y="2710997"/>
                  <a:pt x="636383" y="2715283"/>
                  <a:pt x="597648" y="2749177"/>
                </a:cubicBezTo>
                <a:cubicBezTo>
                  <a:pt x="537091" y="2802165"/>
                  <a:pt x="553736" y="2805727"/>
                  <a:pt x="493059" y="2838824"/>
                </a:cubicBezTo>
                <a:cubicBezTo>
                  <a:pt x="453952" y="2860155"/>
                  <a:pt x="373530" y="2898589"/>
                  <a:pt x="373530" y="2898589"/>
                </a:cubicBezTo>
                <a:cubicBezTo>
                  <a:pt x="254194" y="3057700"/>
                  <a:pt x="405671" y="2874295"/>
                  <a:pt x="268942" y="2988236"/>
                </a:cubicBezTo>
                <a:cubicBezTo>
                  <a:pt x="255147" y="2999732"/>
                  <a:pt x="250277" y="3019037"/>
                  <a:pt x="239059" y="3033059"/>
                </a:cubicBezTo>
                <a:cubicBezTo>
                  <a:pt x="230259" y="3044059"/>
                  <a:pt x="218195" y="3052120"/>
                  <a:pt x="209177" y="3062942"/>
                </a:cubicBezTo>
                <a:cubicBezTo>
                  <a:pt x="193235" y="3082072"/>
                  <a:pt x="178633" y="3102306"/>
                  <a:pt x="164353" y="3122706"/>
                </a:cubicBezTo>
                <a:cubicBezTo>
                  <a:pt x="143758" y="3152128"/>
                  <a:pt x="115946" y="3178282"/>
                  <a:pt x="104589" y="3212353"/>
                </a:cubicBezTo>
                <a:lnTo>
                  <a:pt x="59765" y="3346824"/>
                </a:lnTo>
                <a:lnTo>
                  <a:pt x="44824" y="3391648"/>
                </a:lnTo>
                <a:cubicBezTo>
                  <a:pt x="39844" y="3406589"/>
                  <a:pt x="33703" y="3421192"/>
                  <a:pt x="29883" y="3436471"/>
                </a:cubicBezTo>
                <a:cubicBezTo>
                  <a:pt x="11122" y="3511515"/>
                  <a:pt x="21436" y="3476755"/>
                  <a:pt x="0" y="3541059"/>
                </a:cubicBezTo>
                <a:cubicBezTo>
                  <a:pt x="4981" y="3565961"/>
                  <a:pt x="9433" y="3590975"/>
                  <a:pt x="14942" y="3615765"/>
                </a:cubicBezTo>
                <a:cubicBezTo>
                  <a:pt x="19397" y="3635811"/>
                  <a:pt x="16361" y="3660076"/>
                  <a:pt x="29883" y="3675530"/>
                </a:cubicBezTo>
                <a:cubicBezTo>
                  <a:pt x="84008" y="3737388"/>
                  <a:pt x="164385" y="3750242"/>
                  <a:pt x="239059" y="3765177"/>
                </a:cubicBezTo>
                <a:cubicBezTo>
                  <a:pt x="362845" y="3789934"/>
                  <a:pt x="288496" y="3777591"/>
                  <a:pt x="463177" y="3795059"/>
                </a:cubicBezTo>
                <a:cubicBezTo>
                  <a:pt x="617569" y="3790079"/>
                  <a:pt x="772147" y="3789189"/>
                  <a:pt x="926353" y="3780118"/>
                </a:cubicBezTo>
                <a:cubicBezTo>
                  <a:pt x="955690" y="3778392"/>
                  <a:pt x="1008874" y="3743571"/>
                  <a:pt x="1030942" y="3735295"/>
                </a:cubicBezTo>
                <a:cubicBezTo>
                  <a:pt x="1050169" y="3728085"/>
                  <a:pt x="1071038" y="3726254"/>
                  <a:pt x="1090706" y="3720353"/>
                </a:cubicBezTo>
                <a:cubicBezTo>
                  <a:pt x="1120876" y="3711302"/>
                  <a:pt x="1150471" y="3700432"/>
                  <a:pt x="1180353" y="3690471"/>
                </a:cubicBezTo>
                <a:cubicBezTo>
                  <a:pt x="1195294" y="3685491"/>
                  <a:pt x="1211090" y="3682573"/>
                  <a:pt x="1225177" y="3675530"/>
                </a:cubicBezTo>
                <a:cubicBezTo>
                  <a:pt x="1245099" y="3665569"/>
                  <a:pt x="1264470" y="3654422"/>
                  <a:pt x="1284942" y="3645648"/>
                </a:cubicBezTo>
                <a:cubicBezTo>
                  <a:pt x="1314958" y="3632784"/>
                  <a:pt x="1359192" y="3623349"/>
                  <a:pt x="1389530" y="3615765"/>
                </a:cubicBezTo>
                <a:cubicBezTo>
                  <a:pt x="1404471" y="3605804"/>
                  <a:pt x="1417848" y="3592956"/>
                  <a:pt x="1434353" y="3585883"/>
                </a:cubicBezTo>
                <a:cubicBezTo>
                  <a:pt x="1501388" y="3557154"/>
                  <a:pt x="1480780" y="3585081"/>
                  <a:pt x="1538942" y="3556000"/>
                </a:cubicBezTo>
                <a:cubicBezTo>
                  <a:pt x="1555003" y="3547969"/>
                  <a:pt x="1569743" y="3537335"/>
                  <a:pt x="1583765" y="3526118"/>
                </a:cubicBezTo>
                <a:cubicBezTo>
                  <a:pt x="1594765" y="3517318"/>
                  <a:pt x="1601569" y="3503483"/>
                  <a:pt x="1613648" y="3496236"/>
                </a:cubicBezTo>
                <a:cubicBezTo>
                  <a:pt x="1627153" y="3488133"/>
                  <a:pt x="1643530" y="3486275"/>
                  <a:pt x="1658471" y="3481295"/>
                </a:cubicBezTo>
                <a:cubicBezTo>
                  <a:pt x="1668432" y="3471334"/>
                  <a:pt x="1677353" y="3460212"/>
                  <a:pt x="1688353" y="3451412"/>
                </a:cubicBezTo>
                <a:cubicBezTo>
                  <a:pt x="1747124" y="3404395"/>
                  <a:pt x="1724756" y="3440599"/>
                  <a:pt x="1778000" y="3376706"/>
                </a:cubicBezTo>
                <a:cubicBezTo>
                  <a:pt x="1821274" y="3324777"/>
                  <a:pt x="1803434" y="3325839"/>
                  <a:pt x="1837765" y="3257177"/>
                </a:cubicBezTo>
                <a:cubicBezTo>
                  <a:pt x="1845796" y="3241115"/>
                  <a:pt x="1858739" y="3227944"/>
                  <a:pt x="1867648" y="3212353"/>
                </a:cubicBezTo>
                <a:cubicBezTo>
                  <a:pt x="1878698" y="3193015"/>
                  <a:pt x="1886071" y="3171688"/>
                  <a:pt x="1897530" y="3152589"/>
                </a:cubicBezTo>
                <a:cubicBezTo>
                  <a:pt x="1916008" y="3121793"/>
                  <a:pt x="1957295" y="3062942"/>
                  <a:pt x="1957295" y="3062942"/>
                </a:cubicBezTo>
                <a:cubicBezTo>
                  <a:pt x="1967256" y="3033060"/>
                  <a:pt x="1979538" y="3003853"/>
                  <a:pt x="1987177" y="2973295"/>
                </a:cubicBezTo>
                <a:cubicBezTo>
                  <a:pt x="1991964" y="2954148"/>
                  <a:pt x="2006342" y="2890140"/>
                  <a:pt x="2017059" y="2868706"/>
                </a:cubicBezTo>
                <a:cubicBezTo>
                  <a:pt x="2030046" y="2842731"/>
                  <a:pt x="2048896" y="2819975"/>
                  <a:pt x="2061883" y="2794000"/>
                </a:cubicBezTo>
                <a:cubicBezTo>
                  <a:pt x="2118923" y="2679920"/>
                  <a:pt x="2013259" y="2833929"/>
                  <a:pt x="2121648" y="2689412"/>
                </a:cubicBezTo>
                <a:cubicBezTo>
                  <a:pt x="2159543" y="2499936"/>
                  <a:pt x="2108762" y="2704539"/>
                  <a:pt x="2166471" y="2569883"/>
                </a:cubicBezTo>
                <a:cubicBezTo>
                  <a:pt x="2174560" y="2551009"/>
                  <a:pt x="2175511" y="2529787"/>
                  <a:pt x="2181412" y="2510118"/>
                </a:cubicBezTo>
                <a:cubicBezTo>
                  <a:pt x="2210507" y="2413136"/>
                  <a:pt x="2197509" y="2441150"/>
                  <a:pt x="2241177" y="2375648"/>
                </a:cubicBezTo>
                <a:cubicBezTo>
                  <a:pt x="2279526" y="2222250"/>
                  <a:pt x="2227405" y="2412371"/>
                  <a:pt x="2286000" y="2256118"/>
                </a:cubicBezTo>
                <a:cubicBezTo>
                  <a:pt x="2303896" y="2208397"/>
                  <a:pt x="2301637" y="2150487"/>
                  <a:pt x="2330824" y="2106706"/>
                </a:cubicBezTo>
                <a:lnTo>
                  <a:pt x="2390589" y="2017059"/>
                </a:lnTo>
                <a:cubicBezTo>
                  <a:pt x="2400550" y="2002118"/>
                  <a:pt x="2407774" y="1984933"/>
                  <a:pt x="2420471" y="1972236"/>
                </a:cubicBezTo>
                <a:cubicBezTo>
                  <a:pt x="2445373" y="1947334"/>
                  <a:pt x="2477058" y="1927728"/>
                  <a:pt x="2495177" y="1897530"/>
                </a:cubicBezTo>
                <a:cubicBezTo>
                  <a:pt x="2636647" y="1661743"/>
                  <a:pt x="2424235" y="2002077"/>
                  <a:pt x="2614706" y="1748118"/>
                </a:cubicBezTo>
                <a:cubicBezTo>
                  <a:pt x="2629647" y="1728196"/>
                  <a:pt x="2640789" y="1704751"/>
                  <a:pt x="2659530" y="1688353"/>
                </a:cubicBezTo>
                <a:cubicBezTo>
                  <a:pt x="2681385" y="1669230"/>
                  <a:pt x="2710073" y="1659639"/>
                  <a:pt x="2734236" y="1643530"/>
                </a:cubicBezTo>
                <a:cubicBezTo>
                  <a:pt x="2754956" y="1629717"/>
                  <a:pt x="2773737" y="1613180"/>
                  <a:pt x="2794000" y="1598706"/>
                </a:cubicBezTo>
                <a:cubicBezTo>
                  <a:pt x="2826807" y="1575272"/>
                  <a:pt x="2860655" y="1553532"/>
                  <a:pt x="2898589" y="1538942"/>
                </a:cubicBezTo>
                <a:cubicBezTo>
                  <a:pt x="2942688" y="1521981"/>
                  <a:pt x="2990799" y="1515248"/>
                  <a:pt x="3033059" y="1494118"/>
                </a:cubicBezTo>
                <a:cubicBezTo>
                  <a:pt x="3231315" y="1394992"/>
                  <a:pt x="2983726" y="1515262"/>
                  <a:pt x="3137648" y="1449295"/>
                </a:cubicBezTo>
                <a:cubicBezTo>
                  <a:pt x="3158120" y="1440521"/>
                  <a:pt x="3178074" y="1430463"/>
                  <a:pt x="3197412" y="1419412"/>
                </a:cubicBezTo>
                <a:cubicBezTo>
                  <a:pt x="3213003" y="1410503"/>
                  <a:pt x="3225731" y="1396604"/>
                  <a:pt x="3242236" y="1389530"/>
                </a:cubicBezTo>
                <a:cubicBezTo>
                  <a:pt x="3261110" y="1381441"/>
                  <a:pt x="3282079" y="1379569"/>
                  <a:pt x="3302000" y="1374589"/>
                </a:cubicBezTo>
                <a:cubicBezTo>
                  <a:pt x="3347018" y="1344577"/>
                  <a:pt x="3353508" y="1337573"/>
                  <a:pt x="3406589" y="1314824"/>
                </a:cubicBezTo>
                <a:cubicBezTo>
                  <a:pt x="3421065" y="1308620"/>
                  <a:pt x="3436936" y="1306087"/>
                  <a:pt x="3451412" y="1299883"/>
                </a:cubicBezTo>
                <a:cubicBezTo>
                  <a:pt x="3471884" y="1291109"/>
                  <a:pt x="3490497" y="1278272"/>
                  <a:pt x="3511177" y="1270000"/>
                </a:cubicBezTo>
                <a:cubicBezTo>
                  <a:pt x="3552678" y="1253400"/>
                  <a:pt x="3710397" y="1207745"/>
                  <a:pt x="3735295" y="1195295"/>
                </a:cubicBezTo>
                <a:cubicBezTo>
                  <a:pt x="3755216" y="1185334"/>
                  <a:pt x="3774204" y="1173233"/>
                  <a:pt x="3795059" y="1165412"/>
                </a:cubicBezTo>
                <a:cubicBezTo>
                  <a:pt x="3825732" y="1153909"/>
                  <a:pt x="3901134" y="1142629"/>
                  <a:pt x="3929530" y="1135530"/>
                </a:cubicBezTo>
                <a:cubicBezTo>
                  <a:pt x="3944809" y="1131710"/>
                  <a:pt x="3958979" y="1124005"/>
                  <a:pt x="3974353" y="1120589"/>
                </a:cubicBezTo>
                <a:cubicBezTo>
                  <a:pt x="4003926" y="1114017"/>
                  <a:pt x="4034194" y="1111067"/>
                  <a:pt x="4064000" y="1105648"/>
                </a:cubicBezTo>
                <a:cubicBezTo>
                  <a:pt x="4088986" y="1101105"/>
                  <a:pt x="4113916" y="1096215"/>
                  <a:pt x="4138706" y="1090706"/>
                </a:cubicBezTo>
                <a:cubicBezTo>
                  <a:pt x="4158752" y="1086251"/>
                  <a:pt x="4178726" y="1081406"/>
                  <a:pt x="4198471" y="1075765"/>
                </a:cubicBezTo>
                <a:cubicBezTo>
                  <a:pt x="4254474" y="1059764"/>
                  <a:pt x="4238839" y="1057559"/>
                  <a:pt x="4303059" y="1045883"/>
                </a:cubicBezTo>
                <a:cubicBezTo>
                  <a:pt x="4337708" y="1039583"/>
                  <a:pt x="4372999" y="1037242"/>
                  <a:pt x="4407648" y="1030942"/>
                </a:cubicBezTo>
                <a:cubicBezTo>
                  <a:pt x="4427851" y="1027269"/>
                  <a:pt x="4447276" y="1020027"/>
                  <a:pt x="4467412" y="1016000"/>
                </a:cubicBezTo>
                <a:cubicBezTo>
                  <a:pt x="4497118" y="1010059"/>
                  <a:pt x="4527486" y="1007631"/>
                  <a:pt x="4557059" y="1001059"/>
                </a:cubicBezTo>
                <a:cubicBezTo>
                  <a:pt x="4572433" y="997642"/>
                  <a:pt x="4586388" y="988935"/>
                  <a:pt x="4601883" y="986118"/>
                </a:cubicBezTo>
                <a:cubicBezTo>
                  <a:pt x="4641388" y="978935"/>
                  <a:pt x="4681611" y="976484"/>
                  <a:pt x="4721412" y="971177"/>
                </a:cubicBezTo>
                <a:lnTo>
                  <a:pt x="4826000" y="956236"/>
                </a:lnTo>
                <a:cubicBezTo>
                  <a:pt x="4937070" y="919214"/>
                  <a:pt x="4806037" y="959088"/>
                  <a:pt x="5035177" y="926353"/>
                </a:cubicBezTo>
                <a:cubicBezTo>
                  <a:pt x="5050768" y="924126"/>
                  <a:pt x="5064557" y="914501"/>
                  <a:pt x="5080000" y="911412"/>
                </a:cubicBezTo>
                <a:cubicBezTo>
                  <a:pt x="5114533" y="904505"/>
                  <a:pt x="5149851" y="902261"/>
                  <a:pt x="5184589" y="896471"/>
                </a:cubicBezTo>
                <a:cubicBezTo>
                  <a:pt x="5209639" y="892296"/>
                  <a:pt x="5234309" y="886073"/>
                  <a:pt x="5259295" y="881530"/>
                </a:cubicBezTo>
                <a:cubicBezTo>
                  <a:pt x="5289101" y="876111"/>
                  <a:pt x="5319060" y="871569"/>
                  <a:pt x="5348942" y="866589"/>
                </a:cubicBezTo>
                <a:cubicBezTo>
                  <a:pt x="5472072" y="873429"/>
                  <a:pt x="5588723" y="870070"/>
                  <a:pt x="5707530" y="896471"/>
                </a:cubicBezTo>
                <a:cubicBezTo>
                  <a:pt x="5722904" y="899887"/>
                  <a:pt x="5737412" y="906432"/>
                  <a:pt x="5752353" y="911412"/>
                </a:cubicBezTo>
                <a:cubicBezTo>
                  <a:pt x="5799403" y="902002"/>
                  <a:pt x="5847756" y="899146"/>
                  <a:pt x="5886824" y="866589"/>
                </a:cubicBezTo>
                <a:cubicBezTo>
                  <a:pt x="5900619" y="855093"/>
                  <a:pt x="5905488" y="835787"/>
                  <a:pt x="5916706" y="821765"/>
                </a:cubicBezTo>
                <a:cubicBezTo>
                  <a:pt x="5925506" y="810765"/>
                  <a:pt x="5936628" y="801844"/>
                  <a:pt x="5946589" y="791883"/>
                </a:cubicBezTo>
                <a:cubicBezTo>
                  <a:pt x="5936628" y="717177"/>
                  <a:pt x="5934985" y="640882"/>
                  <a:pt x="5916706" y="567765"/>
                </a:cubicBezTo>
                <a:cubicBezTo>
                  <a:pt x="5909663" y="539592"/>
                  <a:pt x="5883677" y="519596"/>
                  <a:pt x="5871883" y="493059"/>
                </a:cubicBezTo>
                <a:cubicBezTo>
                  <a:pt x="5863543" y="474294"/>
                  <a:pt x="5866125" y="451662"/>
                  <a:pt x="5856942" y="433295"/>
                </a:cubicBezTo>
                <a:cubicBezTo>
                  <a:pt x="5850642" y="420695"/>
                  <a:pt x="5834873" y="415133"/>
                  <a:pt x="5827059" y="403412"/>
                </a:cubicBezTo>
                <a:cubicBezTo>
                  <a:pt x="5814704" y="384880"/>
                  <a:pt x="5808227" y="362986"/>
                  <a:pt x="5797177" y="343648"/>
                </a:cubicBezTo>
                <a:cubicBezTo>
                  <a:pt x="5788268" y="328057"/>
                  <a:pt x="5775326" y="314885"/>
                  <a:pt x="5767295" y="298824"/>
                </a:cubicBezTo>
                <a:cubicBezTo>
                  <a:pt x="5705438" y="175111"/>
                  <a:pt x="5808104" y="337627"/>
                  <a:pt x="5722471" y="209177"/>
                </a:cubicBezTo>
                <a:cubicBezTo>
                  <a:pt x="5712510" y="179295"/>
                  <a:pt x="5714862" y="141803"/>
                  <a:pt x="5692589" y="119530"/>
                </a:cubicBezTo>
                <a:cubicBezTo>
                  <a:pt x="5677648" y="104589"/>
                  <a:pt x="5661292" y="90939"/>
                  <a:pt x="5647765" y="74706"/>
                </a:cubicBezTo>
                <a:cubicBezTo>
                  <a:pt x="5625227" y="47660"/>
                  <a:pt x="5617528" y="29172"/>
                  <a:pt x="5602942" y="0"/>
                </a:cubicBezTo>
              </a:path>
            </a:pathLst>
          </a:custGeom>
          <a:solidFill>
            <a:srgbClr val="FFFF00">
              <a:alpha val="42000"/>
            </a:srgbClr>
          </a:solidFill>
          <a:ln>
            <a:no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zh-CN" altLang="en-US"/>
          </a:p>
        </p:txBody>
      </p:sp>
    </p:spTree>
    <p:extLst>
      <p:ext uri="{BB962C8B-B14F-4D97-AF65-F5344CB8AC3E}">
        <p14:creationId xmlns:p14="http://schemas.microsoft.com/office/powerpoint/2010/main" val="767728981"/>
      </p:ext>
    </p:extLst>
  </p:cSld>
  <p:clrMapOvr>
    <a:masterClrMapping/>
  </p:clrMapOvr>
  <p:transition xmlns:p14="http://schemas.microsoft.com/office/powerpoint/2010/main" spd="med"/>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11929" y="152636"/>
            <a:ext cx="8953500" cy="6477000"/>
          </a:xfrm>
          <a:prstGeom prst="rect">
            <a:avLst/>
          </a:prstGeom>
        </p:spPr>
      </p:pic>
      <p:pic>
        <p:nvPicPr>
          <p:cNvPr id="7" name="图片 6"/>
          <p:cNvPicPr>
            <a:picLocks noChangeAspect="1"/>
          </p:cNvPicPr>
          <p:nvPr/>
        </p:nvPicPr>
        <p:blipFill>
          <a:blip r:embed="rId3"/>
          <a:stretch>
            <a:fillRect/>
          </a:stretch>
        </p:blipFill>
        <p:spPr>
          <a:xfrm>
            <a:off x="251520" y="188640"/>
            <a:ext cx="4866816" cy="315292"/>
          </a:xfrm>
          <a:prstGeom prst="rect">
            <a:avLst/>
          </a:prstGeom>
        </p:spPr>
      </p:pic>
      <p:sp>
        <p:nvSpPr>
          <p:cNvPr id="9" name="任意形状 8"/>
          <p:cNvSpPr/>
          <p:nvPr/>
        </p:nvSpPr>
        <p:spPr>
          <a:xfrm>
            <a:off x="1105647" y="582706"/>
            <a:ext cx="4587524" cy="6081059"/>
          </a:xfrm>
          <a:custGeom>
            <a:avLst/>
            <a:gdLst>
              <a:gd name="connsiteX0" fmla="*/ 3929529 w 4587524"/>
              <a:gd name="connsiteY0" fmla="*/ 89647 h 6081059"/>
              <a:gd name="connsiteX1" fmla="*/ 3854824 w 4587524"/>
              <a:gd name="connsiteY1" fmla="*/ 134470 h 6081059"/>
              <a:gd name="connsiteX2" fmla="*/ 3810000 w 4587524"/>
              <a:gd name="connsiteY2" fmla="*/ 149412 h 6081059"/>
              <a:gd name="connsiteX3" fmla="*/ 3705412 w 4587524"/>
              <a:gd name="connsiteY3" fmla="*/ 194235 h 6081059"/>
              <a:gd name="connsiteX4" fmla="*/ 3645647 w 4587524"/>
              <a:gd name="connsiteY4" fmla="*/ 224118 h 6081059"/>
              <a:gd name="connsiteX5" fmla="*/ 3556000 w 4587524"/>
              <a:gd name="connsiteY5" fmla="*/ 254000 h 6081059"/>
              <a:gd name="connsiteX6" fmla="*/ 3242235 w 4587524"/>
              <a:gd name="connsiteY6" fmla="*/ 373529 h 6081059"/>
              <a:gd name="connsiteX7" fmla="*/ 3152588 w 4587524"/>
              <a:gd name="connsiteY7" fmla="*/ 388470 h 6081059"/>
              <a:gd name="connsiteX8" fmla="*/ 3018118 w 4587524"/>
              <a:gd name="connsiteY8" fmla="*/ 418353 h 6081059"/>
              <a:gd name="connsiteX9" fmla="*/ 2823882 w 4587524"/>
              <a:gd name="connsiteY9" fmla="*/ 493059 h 6081059"/>
              <a:gd name="connsiteX10" fmla="*/ 2689412 w 4587524"/>
              <a:gd name="connsiteY10" fmla="*/ 567765 h 6081059"/>
              <a:gd name="connsiteX11" fmla="*/ 2540000 w 4587524"/>
              <a:gd name="connsiteY11" fmla="*/ 612588 h 6081059"/>
              <a:gd name="connsiteX12" fmla="*/ 2420471 w 4587524"/>
              <a:gd name="connsiteY12" fmla="*/ 687294 h 6081059"/>
              <a:gd name="connsiteX13" fmla="*/ 2345765 w 4587524"/>
              <a:gd name="connsiteY13" fmla="*/ 732118 h 6081059"/>
              <a:gd name="connsiteX14" fmla="*/ 2286000 w 4587524"/>
              <a:gd name="connsiteY14" fmla="*/ 762000 h 6081059"/>
              <a:gd name="connsiteX15" fmla="*/ 2136588 w 4587524"/>
              <a:gd name="connsiteY15" fmla="*/ 851647 h 6081059"/>
              <a:gd name="connsiteX16" fmla="*/ 2032000 w 4587524"/>
              <a:gd name="connsiteY16" fmla="*/ 956235 h 6081059"/>
              <a:gd name="connsiteX17" fmla="*/ 1882588 w 4587524"/>
              <a:gd name="connsiteY17" fmla="*/ 1045882 h 6081059"/>
              <a:gd name="connsiteX18" fmla="*/ 1778000 w 4587524"/>
              <a:gd name="connsiteY18" fmla="*/ 1135529 h 6081059"/>
              <a:gd name="connsiteX19" fmla="*/ 1718235 w 4587524"/>
              <a:gd name="connsiteY19" fmla="*/ 1195294 h 6081059"/>
              <a:gd name="connsiteX20" fmla="*/ 1658471 w 4587524"/>
              <a:gd name="connsiteY20" fmla="*/ 1240118 h 6081059"/>
              <a:gd name="connsiteX21" fmla="*/ 1553882 w 4587524"/>
              <a:gd name="connsiteY21" fmla="*/ 1344706 h 6081059"/>
              <a:gd name="connsiteX22" fmla="*/ 1509059 w 4587524"/>
              <a:gd name="connsiteY22" fmla="*/ 1374588 h 6081059"/>
              <a:gd name="connsiteX23" fmla="*/ 1404471 w 4587524"/>
              <a:gd name="connsiteY23" fmla="*/ 1509059 h 6081059"/>
              <a:gd name="connsiteX24" fmla="*/ 1359647 w 4587524"/>
              <a:gd name="connsiteY24" fmla="*/ 1553882 h 6081059"/>
              <a:gd name="connsiteX25" fmla="*/ 1255059 w 4587524"/>
              <a:gd name="connsiteY25" fmla="*/ 1703294 h 6081059"/>
              <a:gd name="connsiteX26" fmla="*/ 1180353 w 4587524"/>
              <a:gd name="connsiteY26" fmla="*/ 1807882 h 6081059"/>
              <a:gd name="connsiteX27" fmla="*/ 1135529 w 4587524"/>
              <a:gd name="connsiteY27" fmla="*/ 1897529 h 6081059"/>
              <a:gd name="connsiteX28" fmla="*/ 1090706 w 4587524"/>
              <a:gd name="connsiteY28" fmla="*/ 1957294 h 6081059"/>
              <a:gd name="connsiteX29" fmla="*/ 1016000 w 4587524"/>
              <a:gd name="connsiteY29" fmla="*/ 2121647 h 6081059"/>
              <a:gd name="connsiteX30" fmla="*/ 986118 w 4587524"/>
              <a:gd name="connsiteY30" fmla="*/ 2211294 h 6081059"/>
              <a:gd name="connsiteX31" fmla="*/ 911412 w 4587524"/>
              <a:gd name="connsiteY31" fmla="*/ 2390588 h 6081059"/>
              <a:gd name="connsiteX32" fmla="*/ 881529 w 4587524"/>
              <a:gd name="connsiteY32" fmla="*/ 2495176 h 6081059"/>
              <a:gd name="connsiteX33" fmla="*/ 866588 w 4587524"/>
              <a:gd name="connsiteY33" fmla="*/ 2540000 h 6081059"/>
              <a:gd name="connsiteX34" fmla="*/ 851647 w 4587524"/>
              <a:gd name="connsiteY34" fmla="*/ 2599765 h 6081059"/>
              <a:gd name="connsiteX35" fmla="*/ 821765 w 4587524"/>
              <a:gd name="connsiteY35" fmla="*/ 2659529 h 6081059"/>
              <a:gd name="connsiteX36" fmla="*/ 791882 w 4587524"/>
              <a:gd name="connsiteY36" fmla="*/ 2764118 h 6081059"/>
              <a:gd name="connsiteX37" fmla="*/ 732118 w 4587524"/>
              <a:gd name="connsiteY37" fmla="*/ 2898588 h 6081059"/>
              <a:gd name="connsiteX38" fmla="*/ 702235 w 4587524"/>
              <a:gd name="connsiteY38" fmla="*/ 2988235 h 6081059"/>
              <a:gd name="connsiteX39" fmla="*/ 627529 w 4587524"/>
              <a:gd name="connsiteY39" fmla="*/ 3122706 h 6081059"/>
              <a:gd name="connsiteX40" fmla="*/ 612588 w 4587524"/>
              <a:gd name="connsiteY40" fmla="*/ 3167529 h 6081059"/>
              <a:gd name="connsiteX41" fmla="*/ 582706 w 4587524"/>
              <a:gd name="connsiteY41" fmla="*/ 3212353 h 6081059"/>
              <a:gd name="connsiteX42" fmla="*/ 552824 w 4587524"/>
              <a:gd name="connsiteY42" fmla="*/ 3302000 h 6081059"/>
              <a:gd name="connsiteX43" fmla="*/ 537882 w 4587524"/>
              <a:gd name="connsiteY43" fmla="*/ 3361765 h 6081059"/>
              <a:gd name="connsiteX44" fmla="*/ 478118 w 4587524"/>
              <a:gd name="connsiteY44" fmla="*/ 3481294 h 6081059"/>
              <a:gd name="connsiteX45" fmla="*/ 433294 w 4587524"/>
              <a:gd name="connsiteY45" fmla="*/ 3690470 h 6081059"/>
              <a:gd name="connsiteX46" fmla="*/ 418353 w 4587524"/>
              <a:gd name="connsiteY46" fmla="*/ 3780118 h 6081059"/>
              <a:gd name="connsiteX47" fmla="*/ 388471 w 4587524"/>
              <a:gd name="connsiteY47" fmla="*/ 3839882 h 6081059"/>
              <a:gd name="connsiteX48" fmla="*/ 373529 w 4587524"/>
              <a:gd name="connsiteY48" fmla="*/ 3929529 h 6081059"/>
              <a:gd name="connsiteX49" fmla="*/ 358588 w 4587524"/>
              <a:gd name="connsiteY49" fmla="*/ 4123765 h 6081059"/>
              <a:gd name="connsiteX50" fmla="*/ 343647 w 4587524"/>
              <a:gd name="connsiteY50" fmla="*/ 4168588 h 6081059"/>
              <a:gd name="connsiteX51" fmla="*/ 313765 w 4587524"/>
              <a:gd name="connsiteY51" fmla="*/ 4288118 h 6081059"/>
              <a:gd name="connsiteX52" fmla="*/ 298824 w 4587524"/>
              <a:gd name="connsiteY52" fmla="*/ 4407647 h 6081059"/>
              <a:gd name="connsiteX53" fmla="*/ 268941 w 4587524"/>
              <a:gd name="connsiteY53" fmla="*/ 4497294 h 6081059"/>
              <a:gd name="connsiteX54" fmla="*/ 209177 w 4587524"/>
              <a:gd name="connsiteY54" fmla="*/ 4616823 h 6081059"/>
              <a:gd name="connsiteX55" fmla="*/ 179294 w 4587524"/>
              <a:gd name="connsiteY55" fmla="*/ 4751294 h 6081059"/>
              <a:gd name="connsiteX56" fmla="*/ 134471 w 4587524"/>
              <a:gd name="connsiteY56" fmla="*/ 4855882 h 6081059"/>
              <a:gd name="connsiteX57" fmla="*/ 104588 w 4587524"/>
              <a:gd name="connsiteY57" fmla="*/ 4945529 h 6081059"/>
              <a:gd name="connsiteX58" fmla="*/ 89647 w 4587524"/>
              <a:gd name="connsiteY58" fmla="*/ 4990353 h 6081059"/>
              <a:gd name="connsiteX59" fmla="*/ 59765 w 4587524"/>
              <a:gd name="connsiteY59" fmla="*/ 5124823 h 6081059"/>
              <a:gd name="connsiteX60" fmla="*/ 29882 w 4587524"/>
              <a:gd name="connsiteY60" fmla="*/ 5244353 h 6081059"/>
              <a:gd name="connsiteX61" fmla="*/ 14941 w 4587524"/>
              <a:gd name="connsiteY61" fmla="*/ 5304118 h 6081059"/>
              <a:gd name="connsiteX62" fmla="*/ 0 w 4587524"/>
              <a:gd name="connsiteY62" fmla="*/ 5378823 h 6081059"/>
              <a:gd name="connsiteX63" fmla="*/ 14941 w 4587524"/>
              <a:gd name="connsiteY63" fmla="*/ 5707529 h 6081059"/>
              <a:gd name="connsiteX64" fmla="*/ 89647 w 4587524"/>
              <a:gd name="connsiteY64" fmla="*/ 5812118 h 6081059"/>
              <a:gd name="connsiteX65" fmla="*/ 209177 w 4587524"/>
              <a:gd name="connsiteY65" fmla="*/ 5931647 h 6081059"/>
              <a:gd name="connsiteX66" fmla="*/ 254000 w 4587524"/>
              <a:gd name="connsiteY66" fmla="*/ 5976470 h 6081059"/>
              <a:gd name="connsiteX67" fmla="*/ 313765 w 4587524"/>
              <a:gd name="connsiteY67" fmla="*/ 5991412 h 6081059"/>
              <a:gd name="connsiteX68" fmla="*/ 403412 w 4587524"/>
              <a:gd name="connsiteY68" fmla="*/ 6036235 h 6081059"/>
              <a:gd name="connsiteX69" fmla="*/ 508000 w 4587524"/>
              <a:gd name="connsiteY69" fmla="*/ 6081059 h 6081059"/>
              <a:gd name="connsiteX70" fmla="*/ 582706 w 4587524"/>
              <a:gd name="connsiteY70" fmla="*/ 6066118 h 6081059"/>
              <a:gd name="connsiteX71" fmla="*/ 672353 w 4587524"/>
              <a:gd name="connsiteY71" fmla="*/ 6021294 h 6081059"/>
              <a:gd name="connsiteX72" fmla="*/ 747059 w 4587524"/>
              <a:gd name="connsiteY72" fmla="*/ 5991412 h 6081059"/>
              <a:gd name="connsiteX73" fmla="*/ 776941 w 4587524"/>
              <a:gd name="connsiteY73" fmla="*/ 5961529 h 6081059"/>
              <a:gd name="connsiteX74" fmla="*/ 821765 w 4587524"/>
              <a:gd name="connsiteY74" fmla="*/ 5931647 h 6081059"/>
              <a:gd name="connsiteX75" fmla="*/ 881529 w 4587524"/>
              <a:gd name="connsiteY75" fmla="*/ 5827059 h 6081059"/>
              <a:gd name="connsiteX76" fmla="*/ 896471 w 4587524"/>
              <a:gd name="connsiteY76" fmla="*/ 5767294 h 6081059"/>
              <a:gd name="connsiteX77" fmla="*/ 926353 w 4587524"/>
              <a:gd name="connsiteY77" fmla="*/ 5722470 h 6081059"/>
              <a:gd name="connsiteX78" fmla="*/ 956235 w 4587524"/>
              <a:gd name="connsiteY78" fmla="*/ 5632823 h 6081059"/>
              <a:gd name="connsiteX79" fmla="*/ 971177 w 4587524"/>
              <a:gd name="connsiteY79" fmla="*/ 5498353 h 6081059"/>
              <a:gd name="connsiteX80" fmla="*/ 1001059 w 4587524"/>
              <a:gd name="connsiteY80" fmla="*/ 4318000 h 6081059"/>
              <a:gd name="connsiteX81" fmla="*/ 1016000 w 4587524"/>
              <a:gd name="connsiteY81" fmla="*/ 4138706 h 6081059"/>
              <a:gd name="connsiteX82" fmla="*/ 1045882 w 4587524"/>
              <a:gd name="connsiteY82" fmla="*/ 4004235 h 6081059"/>
              <a:gd name="connsiteX83" fmla="*/ 1060824 w 4587524"/>
              <a:gd name="connsiteY83" fmla="*/ 3959412 h 6081059"/>
              <a:gd name="connsiteX84" fmla="*/ 1075765 w 4587524"/>
              <a:gd name="connsiteY84" fmla="*/ 3899647 h 6081059"/>
              <a:gd name="connsiteX85" fmla="*/ 1105647 w 4587524"/>
              <a:gd name="connsiteY85" fmla="*/ 3854823 h 6081059"/>
              <a:gd name="connsiteX86" fmla="*/ 1135529 w 4587524"/>
              <a:gd name="connsiteY86" fmla="*/ 3795059 h 6081059"/>
              <a:gd name="connsiteX87" fmla="*/ 1180353 w 4587524"/>
              <a:gd name="connsiteY87" fmla="*/ 3705412 h 6081059"/>
              <a:gd name="connsiteX88" fmla="*/ 1195294 w 4587524"/>
              <a:gd name="connsiteY88" fmla="*/ 3645647 h 6081059"/>
              <a:gd name="connsiteX89" fmla="*/ 1225177 w 4587524"/>
              <a:gd name="connsiteY89" fmla="*/ 3600823 h 6081059"/>
              <a:gd name="connsiteX90" fmla="*/ 1240118 w 4587524"/>
              <a:gd name="connsiteY90" fmla="*/ 3556000 h 6081059"/>
              <a:gd name="connsiteX91" fmla="*/ 1270000 w 4587524"/>
              <a:gd name="connsiteY91" fmla="*/ 3511176 h 6081059"/>
              <a:gd name="connsiteX92" fmla="*/ 1329765 w 4587524"/>
              <a:gd name="connsiteY92" fmla="*/ 3406588 h 6081059"/>
              <a:gd name="connsiteX93" fmla="*/ 1374588 w 4587524"/>
              <a:gd name="connsiteY93" fmla="*/ 3361765 h 6081059"/>
              <a:gd name="connsiteX94" fmla="*/ 1404471 w 4587524"/>
              <a:gd name="connsiteY94" fmla="*/ 3302000 h 6081059"/>
              <a:gd name="connsiteX95" fmla="*/ 1464235 w 4587524"/>
              <a:gd name="connsiteY95" fmla="*/ 3212353 h 6081059"/>
              <a:gd name="connsiteX96" fmla="*/ 1479177 w 4587524"/>
              <a:gd name="connsiteY96" fmla="*/ 3167529 h 6081059"/>
              <a:gd name="connsiteX97" fmla="*/ 1538941 w 4587524"/>
              <a:gd name="connsiteY97" fmla="*/ 3122706 h 6081059"/>
              <a:gd name="connsiteX98" fmla="*/ 1613647 w 4587524"/>
              <a:gd name="connsiteY98" fmla="*/ 2988235 h 6081059"/>
              <a:gd name="connsiteX99" fmla="*/ 1658471 w 4587524"/>
              <a:gd name="connsiteY99" fmla="*/ 2943412 h 6081059"/>
              <a:gd name="connsiteX100" fmla="*/ 1703294 w 4587524"/>
              <a:gd name="connsiteY100" fmla="*/ 2883647 h 6081059"/>
              <a:gd name="connsiteX101" fmla="*/ 1733177 w 4587524"/>
              <a:gd name="connsiteY101" fmla="*/ 2853765 h 6081059"/>
              <a:gd name="connsiteX102" fmla="*/ 1792941 w 4587524"/>
              <a:gd name="connsiteY102" fmla="*/ 2779059 h 6081059"/>
              <a:gd name="connsiteX103" fmla="*/ 1822824 w 4587524"/>
              <a:gd name="connsiteY103" fmla="*/ 2749176 h 6081059"/>
              <a:gd name="connsiteX104" fmla="*/ 1867647 w 4587524"/>
              <a:gd name="connsiteY104" fmla="*/ 2689412 h 6081059"/>
              <a:gd name="connsiteX105" fmla="*/ 1897529 w 4587524"/>
              <a:gd name="connsiteY105" fmla="*/ 2644588 h 6081059"/>
              <a:gd name="connsiteX106" fmla="*/ 1957294 w 4587524"/>
              <a:gd name="connsiteY106" fmla="*/ 2569882 h 6081059"/>
              <a:gd name="connsiteX107" fmla="*/ 1972235 w 4587524"/>
              <a:gd name="connsiteY107" fmla="*/ 2525059 h 6081059"/>
              <a:gd name="connsiteX108" fmla="*/ 2002118 w 4587524"/>
              <a:gd name="connsiteY108" fmla="*/ 2495176 h 6081059"/>
              <a:gd name="connsiteX109" fmla="*/ 2032000 w 4587524"/>
              <a:gd name="connsiteY109" fmla="*/ 2450353 h 6081059"/>
              <a:gd name="connsiteX110" fmla="*/ 2091765 w 4587524"/>
              <a:gd name="connsiteY110" fmla="*/ 2390588 h 6081059"/>
              <a:gd name="connsiteX111" fmla="*/ 2151529 w 4587524"/>
              <a:gd name="connsiteY111" fmla="*/ 2330823 h 6081059"/>
              <a:gd name="connsiteX112" fmla="*/ 2181412 w 4587524"/>
              <a:gd name="connsiteY112" fmla="*/ 2300941 h 6081059"/>
              <a:gd name="connsiteX113" fmla="*/ 2211294 w 4587524"/>
              <a:gd name="connsiteY113" fmla="*/ 2256118 h 6081059"/>
              <a:gd name="connsiteX114" fmla="*/ 2271059 w 4587524"/>
              <a:gd name="connsiteY114" fmla="*/ 2211294 h 6081059"/>
              <a:gd name="connsiteX115" fmla="*/ 2315882 w 4587524"/>
              <a:gd name="connsiteY115" fmla="*/ 2166470 h 6081059"/>
              <a:gd name="connsiteX116" fmla="*/ 2375647 w 4587524"/>
              <a:gd name="connsiteY116" fmla="*/ 2136588 h 6081059"/>
              <a:gd name="connsiteX117" fmla="*/ 2465294 w 4587524"/>
              <a:gd name="connsiteY117" fmla="*/ 2076823 h 6081059"/>
              <a:gd name="connsiteX118" fmla="*/ 2569882 w 4587524"/>
              <a:gd name="connsiteY118" fmla="*/ 2002118 h 6081059"/>
              <a:gd name="connsiteX119" fmla="*/ 2629647 w 4587524"/>
              <a:gd name="connsiteY119" fmla="*/ 1972235 h 6081059"/>
              <a:gd name="connsiteX120" fmla="*/ 2749177 w 4587524"/>
              <a:gd name="connsiteY120" fmla="*/ 1882588 h 6081059"/>
              <a:gd name="connsiteX121" fmla="*/ 2838824 w 4587524"/>
              <a:gd name="connsiteY121" fmla="*/ 1822823 h 6081059"/>
              <a:gd name="connsiteX122" fmla="*/ 2913529 w 4587524"/>
              <a:gd name="connsiteY122" fmla="*/ 1778000 h 6081059"/>
              <a:gd name="connsiteX123" fmla="*/ 2973294 w 4587524"/>
              <a:gd name="connsiteY123" fmla="*/ 1718235 h 6081059"/>
              <a:gd name="connsiteX124" fmla="*/ 3018118 w 4587524"/>
              <a:gd name="connsiteY124" fmla="*/ 1688353 h 6081059"/>
              <a:gd name="connsiteX125" fmla="*/ 3092824 w 4587524"/>
              <a:gd name="connsiteY125" fmla="*/ 1628588 h 6081059"/>
              <a:gd name="connsiteX126" fmla="*/ 3137647 w 4587524"/>
              <a:gd name="connsiteY126" fmla="*/ 1598706 h 6081059"/>
              <a:gd name="connsiteX127" fmla="*/ 3197412 w 4587524"/>
              <a:gd name="connsiteY127" fmla="*/ 1538941 h 6081059"/>
              <a:gd name="connsiteX128" fmla="*/ 3302000 w 4587524"/>
              <a:gd name="connsiteY128" fmla="*/ 1479176 h 6081059"/>
              <a:gd name="connsiteX129" fmla="*/ 3346824 w 4587524"/>
              <a:gd name="connsiteY129" fmla="*/ 1449294 h 6081059"/>
              <a:gd name="connsiteX130" fmla="*/ 3541059 w 4587524"/>
              <a:gd name="connsiteY130" fmla="*/ 1284941 h 6081059"/>
              <a:gd name="connsiteX131" fmla="*/ 3690471 w 4587524"/>
              <a:gd name="connsiteY131" fmla="*/ 1135529 h 6081059"/>
              <a:gd name="connsiteX132" fmla="*/ 3869765 w 4587524"/>
              <a:gd name="connsiteY132" fmla="*/ 971176 h 6081059"/>
              <a:gd name="connsiteX133" fmla="*/ 3959412 w 4587524"/>
              <a:gd name="connsiteY133" fmla="*/ 881529 h 6081059"/>
              <a:gd name="connsiteX134" fmla="*/ 4019177 w 4587524"/>
              <a:gd name="connsiteY134" fmla="*/ 821765 h 6081059"/>
              <a:gd name="connsiteX135" fmla="*/ 4078941 w 4587524"/>
              <a:gd name="connsiteY135" fmla="*/ 776941 h 6081059"/>
              <a:gd name="connsiteX136" fmla="*/ 4108824 w 4587524"/>
              <a:gd name="connsiteY136" fmla="*/ 747059 h 6081059"/>
              <a:gd name="connsiteX137" fmla="*/ 4168588 w 4587524"/>
              <a:gd name="connsiteY137" fmla="*/ 717176 h 6081059"/>
              <a:gd name="connsiteX138" fmla="*/ 4213412 w 4587524"/>
              <a:gd name="connsiteY138" fmla="*/ 687294 h 6081059"/>
              <a:gd name="connsiteX139" fmla="*/ 4332941 w 4587524"/>
              <a:gd name="connsiteY139" fmla="*/ 627529 h 6081059"/>
              <a:gd name="connsiteX140" fmla="*/ 4407647 w 4587524"/>
              <a:gd name="connsiteY140" fmla="*/ 582706 h 6081059"/>
              <a:gd name="connsiteX141" fmla="*/ 4497294 w 4587524"/>
              <a:gd name="connsiteY141" fmla="*/ 552823 h 6081059"/>
              <a:gd name="connsiteX142" fmla="*/ 4542118 w 4587524"/>
              <a:gd name="connsiteY142" fmla="*/ 537882 h 6081059"/>
              <a:gd name="connsiteX143" fmla="*/ 4572000 w 4587524"/>
              <a:gd name="connsiteY143" fmla="*/ 493059 h 6081059"/>
              <a:gd name="connsiteX144" fmla="*/ 4542118 w 4587524"/>
              <a:gd name="connsiteY144" fmla="*/ 239059 h 6081059"/>
              <a:gd name="connsiteX145" fmla="*/ 4437529 w 4587524"/>
              <a:gd name="connsiteY145" fmla="*/ 119529 h 6081059"/>
              <a:gd name="connsiteX146" fmla="*/ 4392706 w 4587524"/>
              <a:gd name="connsiteY146" fmla="*/ 74706 h 6081059"/>
              <a:gd name="connsiteX147" fmla="*/ 4258235 w 4587524"/>
              <a:gd name="connsiteY147" fmla="*/ 14941 h 6081059"/>
              <a:gd name="connsiteX148" fmla="*/ 4213412 w 4587524"/>
              <a:gd name="connsiteY148" fmla="*/ 0 h 6081059"/>
              <a:gd name="connsiteX149" fmla="*/ 4108824 w 4587524"/>
              <a:gd name="connsiteY149" fmla="*/ 14941 h 6081059"/>
              <a:gd name="connsiteX150" fmla="*/ 4049059 w 4587524"/>
              <a:gd name="connsiteY150" fmla="*/ 29882 h 6081059"/>
              <a:gd name="connsiteX151" fmla="*/ 3929529 w 4587524"/>
              <a:gd name="connsiteY151" fmla="*/ 89647 h 6081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Lst>
            <a:rect l="l" t="t" r="r" b="b"/>
            <a:pathLst>
              <a:path w="4587524" h="6081059">
                <a:moveTo>
                  <a:pt x="3929529" y="89647"/>
                </a:moveTo>
                <a:cubicBezTo>
                  <a:pt x="3897157" y="107078"/>
                  <a:pt x="3880798" y="121483"/>
                  <a:pt x="3854824" y="134470"/>
                </a:cubicBezTo>
                <a:cubicBezTo>
                  <a:pt x="3840737" y="141513"/>
                  <a:pt x="3824623" y="143563"/>
                  <a:pt x="3810000" y="149412"/>
                </a:cubicBezTo>
                <a:cubicBezTo>
                  <a:pt x="3774783" y="163499"/>
                  <a:pt x="3739942" y="178540"/>
                  <a:pt x="3705412" y="194235"/>
                </a:cubicBezTo>
                <a:cubicBezTo>
                  <a:pt x="3685135" y="203452"/>
                  <a:pt x="3666327" y="215846"/>
                  <a:pt x="3645647" y="224118"/>
                </a:cubicBezTo>
                <a:cubicBezTo>
                  <a:pt x="3616401" y="235816"/>
                  <a:pt x="3585399" y="242693"/>
                  <a:pt x="3556000" y="254000"/>
                </a:cubicBezTo>
                <a:cubicBezTo>
                  <a:pt x="3378401" y="322307"/>
                  <a:pt x="3496810" y="297157"/>
                  <a:pt x="3242235" y="373529"/>
                </a:cubicBezTo>
                <a:cubicBezTo>
                  <a:pt x="3213218" y="382234"/>
                  <a:pt x="3182394" y="383051"/>
                  <a:pt x="3152588" y="388470"/>
                </a:cubicBezTo>
                <a:cubicBezTo>
                  <a:pt x="3116505" y="395031"/>
                  <a:pt x="3055007" y="407286"/>
                  <a:pt x="3018118" y="418353"/>
                </a:cubicBezTo>
                <a:cubicBezTo>
                  <a:pt x="2953030" y="437879"/>
                  <a:pt x="2884519" y="462740"/>
                  <a:pt x="2823882" y="493059"/>
                </a:cubicBezTo>
                <a:cubicBezTo>
                  <a:pt x="2748070" y="530965"/>
                  <a:pt x="2761352" y="538989"/>
                  <a:pt x="2689412" y="567765"/>
                </a:cubicBezTo>
                <a:cubicBezTo>
                  <a:pt x="2628787" y="592015"/>
                  <a:pt x="2598703" y="597913"/>
                  <a:pt x="2540000" y="612588"/>
                </a:cubicBezTo>
                <a:lnTo>
                  <a:pt x="2420471" y="687294"/>
                </a:lnTo>
                <a:cubicBezTo>
                  <a:pt x="2395738" y="702514"/>
                  <a:pt x="2371740" y="719131"/>
                  <a:pt x="2345765" y="732118"/>
                </a:cubicBezTo>
                <a:cubicBezTo>
                  <a:pt x="2325843" y="742079"/>
                  <a:pt x="2305099" y="750541"/>
                  <a:pt x="2286000" y="762000"/>
                </a:cubicBezTo>
                <a:cubicBezTo>
                  <a:pt x="2105701" y="870179"/>
                  <a:pt x="2273203" y="783341"/>
                  <a:pt x="2136588" y="851647"/>
                </a:cubicBezTo>
                <a:cubicBezTo>
                  <a:pt x="2101725" y="886510"/>
                  <a:pt x="2074277" y="930869"/>
                  <a:pt x="2032000" y="956235"/>
                </a:cubicBezTo>
                <a:cubicBezTo>
                  <a:pt x="1982196" y="986117"/>
                  <a:pt x="1923657" y="1004812"/>
                  <a:pt x="1882588" y="1045882"/>
                </a:cubicBezTo>
                <a:cubicBezTo>
                  <a:pt x="1667340" y="1261134"/>
                  <a:pt x="1937276" y="999008"/>
                  <a:pt x="1778000" y="1135529"/>
                </a:cubicBezTo>
                <a:cubicBezTo>
                  <a:pt x="1756609" y="1153864"/>
                  <a:pt x="1740774" y="1178390"/>
                  <a:pt x="1718235" y="1195294"/>
                </a:cubicBezTo>
                <a:cubicBezTo>
                  <a:pt x="1698314" y="1210235"/>
                  <a:pt x="1676897" y="1223367"/>
                  <a:pt x="1658471" y="1240118"/>
                </a:cubicBezTo>
                <a:cubicBezTo>
                  <a:pt x="1621989" y="1273283"/>
                  <a:pt x="1594905" y="1317357"/>
                  <a:pt x="1553882" y="1344706"/>
                </a:cubicBezTo>
                <a:cubicBezTo>
                  <a:pt x="1538941" y="1354667"/>
                  <a:pt x="1521138" y="1361301"/>
                  <a:pt x="1509059" y="1374588"/>
                </a:cubicBezTo>
                <a:cubicBezTo>
                  <a:pt x="1470861" y="1416606"/>
                  <a:pt x="1444625" y="1468906"/>
                  <a:pt x="1404471" y="1509059"/>
                </a:cubicBezTo>
                <a:cubicBezTo>
                  <a:pt x="1389530" y="1524000"/>
                  <a:pt x="1373398" y="1537839"/>
                  <a:pt x="1359647" y="1553882"/>
                </a:cubicBezTo>
                <a:cubicBezTo>
                  <a:pt x="1308640" y="1613390"/>
                  <a:pt x="1306478" y="1634736"/>
                  <a:pt x="1255059" y="1703294"/>
                </a:cubicBezTo>
                <a:cubicBezTo>
                  <a:pt x="1238414" y="1725487"/>
                  <a:pt x="1195959" y="1779791"/>
                  <a:pt x="1180353" y="1807882"/>
                </a:cubicBezTo>
                <a:cubicBezTo>
                  <a:pt x="1164128" y="1837087"/>
                  <a:pt x="1152718" y="1868881"/>
                  <a:pt x="1135529" y="1897529"/>
                </a:cubicBezTo>
                <a:cubicBezTo>
                  <a:pt x="1122717" y="1918882"/>
                  <a:pt x="1103518" y="1935941"/>
                  <a:pt x="1090706" y="1957294"/>
                </a:cubicBezTo>
                <a:cubicBezTo>
                  <a:pt x="1063525" y="2002596"/>
                  <a:pt x="1034498" y="2070777"/>
                  <a:pt x="1016000" y="2121647"/>
                </a:cubicBezTo>
                <a:cubicBezTo>
                  <a:pt x="1005236" y="2151249"/>
                  <a:pt x="997535" y="2181937"/>
                  <a:pt x="986118" y="2211294"/>
                </a:cubicBezTo>
                <a:cubicBezTo>
                  <a:pt x="962651" y="2271637"/>
                  <a:pt x="931886" y="2329165"/>
                  <a:pt x="911412" y="2390588"/>
                </a:cubicBezTo>
                <a:cubicBezTo>
                  <a:pt x="875588" y="2498061"/>
                  <a:pt x="919052" y="2363849"/>
                  <a:pt x="881529" y="2495176"/>
                </a:cubicBezTo>
                <a:cubicBezTo>
                  <a:pt x="877202" y="2510320"/>
                  <a:pt x="870915" y="2524856"/>
                  <a:pt x="866588" y="2540000"/>
                </a:cubicBezTo>
                <a:cubicBezTo>
                  <a:pt x="860947" y="2559745"/>
                  <a:pt x="858857" y="2580538"/>
                  <a:pt x="851647" y="2599765"/>
                </a:cubicBezTo>
                <a:cubicBezTo>
                  <a:pt x="843827" y="2620620"/>
                  <a:pt x="831726" y="2639608"/>
                  <a:pt x="821765" y="2659529"/>
                </a:cubicBezTo>
                <a:cubicBezTo>
                  <a:pt x="814181" y="2689864"/>
                  <a:pt x="804745" y="2734104"/>
                  <a:pt x="791882" y="2764118"/>
                </a:cubicBezTo>
                <a:cubicBezTo>
                  <a:pt x="735515" y="2895638"/>
                  <a:pt x="787721" y="2745682"/>
                  <a:pt x="732118" y="2898588"/>
                </a:cubicBezTo>
                <a:cubicBezTo>
                  <a:pt x="721353" y="2928190"/>
                  <a:pt x="713933" y="2958989"/>
                  <a:pt x="702235" y="2988235"/>
                </a:cubicBezTo>
                <a:cubicBezTo>
                  <a:pt x="673453" y="3060189"/>
                  <a:pt x="665445" y="3046875"/>
                  <a:pt x="627529" y="3122706"/>
                </a:cubicBezTo>
                <a:cubicBezTo>
                  <a:pt x="620486" y="3136792"/>
                  <a:pt x="619631" y="3153442"/>
                  <a:pt x="612588" y="3167529"/>
                </a:cubicBezTo>
                <a:cubicBezTo>
                  <a:pt x="604557" y="3183590"/>
                  <a:pt x="589999" y="3195944"/>
                  <a:pt x="582706" y="3212353"/>
                </a:cubicBezTo>
                <a:cubicBezTo>
                  <a:pt x="569913" y="3241137"/>
                  <a:pt x="560464" y="3271442"/>
                  <a:pt x="552824" y="3302000"/>
                </a:cubicBezTo>
                <a:cubicBezTo>
                  <a:pt x="547843" y="3321922"/>
                  <a:pt x="545780" y="3342810"/>
                  <a:pt x="537882" y="3361765"/>
                </a:cubicBezTo>
                <a:cubicBezTo>
                  <a:pt x="520749" y="3402884"/>
                  <a:pt x="488922" y="3438078"/>
                  <a:pt x="478118" y="3481294"/>
                </a:cubicBezTo>
                <a:cubicBezTo>
                  <a:pt x="457715" y="3562905"/>
                  <a:pt x="450245" y="3588761"/>
                  <a:pt x="433294" y="3690470"/>
                </a:cubicBezTo>
                <a:cubicBezTo>
                  <a:pt x="428314" y="3720353"/>
                  <a:pt x="427058" y="3751101"/>
                  <a:pt x="418353" y="3780118"/>
                </a:cubicBezTo>
                <a:cubicBezTo>
                  <a:pt x="411953" y="3801451"/>
                  <a:pt x="398432" y="3819961"/>
                  <a:pt x="388471" y="3839882"/>
                </a:cubicBezTo>
                <a:cubicBezTo>
                  <a:pt x="383490" y="3869764"/>
                  <a:pt x="376700" y="3899401"/>
                  <a:pt x="373529" y="3929529"/>
                </a:cubicBezTo>
                <a:cubicBezTo>
                  <a:pt x="366731" y="3994109"/>
                  <a:pt x="366642" y="4059330"/>
                  <a:pt x="358588" y="4123765"/>
                </a:cubicBezTo>
                <a:cubicBezTo>
                  <a:pt x="356635" y="4139393"/>
                  <a:pt x="347791" y="4153394"/>
                  <a:pt x="343647" y="4168588"/>
                </a:cubicBezTo>
                <a:cubicBezTo>
                  <a:pt x="332841" y="4208210"/>
                  <a:pt x="318859" y="4247366"/>
                  <a:pt x="313765" y="4288118"/>
                </a:cubicBezTo>
                <a:cubicBezTo>
                  <a:pt x="308785" y="4327961"/>
                  <a:pt x="307237" y="4368385"/>
                  <a:pt x="298824" y="4407647"/>
                </a:cubicBezTo>
                <a:cubicBezTo>
                  <a:pt x="292224" y="4438447"/>
                  <a:pt x="279706" y="4467692"/>
                  <a:pt x="268941" y="4497294"/>
                </a:cubicBezTo>
                <a:cubicBezTo>
                  <a:pt x="239699" y="4577709"/>
                  <a:pt x="249043" y="4557024"/>
                  <a:pt x="209177" y="4616823"/>
                </a:cubicBezTo>
                <a:cubicBezTo>
                  <a:pt x="204707" y="4639173"/>
                  <a:pt x="188670" y="4725510"/>
                  <a:pt x="179294" y="4751294"/>
                </a:cubicBezTo>
                <a:cubicBezTo>
                  <a:pt x="166332" y="4786940"/>
                  <a:pt x="148087" y="4820481"/>
                  <a:pt x="134471" y="4855882"/>
                </a:cubicBezTo>
                <a:cubicBezTo>
                  <a:pt x="123164" y="4885281"/>
                  <a:pt x="114549" y="4915647"/>
                  <a:pt x="104588" y="4945529"/>
                </a:cubicBezTo>
                <a:cubicBezTo>
                  <a:pt x="99608" y="4960470"/>
                  <a:pt x="93467" y="4975074"/>
                  <a:pt x="89647" y="4990353"/>
                </a:cubicBezTo>
                <a:cubicBezTo>
                  <a:pt x="37857" y="5197515"/>
                  <a:pt x="116686" y="4878168"/>
                  <a:pt x="59765" y="5124823"/>
                </a:cubicBezTo>
                <a:cubicBezTo>
                  <a:pt x="50530" y="5164841"/>
                  <a:pt x="39843" y="5204510"/>
                  <a:pt x="29882" y="5244353"/>
                </a:cubicBezTo>
                <a:cubicBezTo>
                  <a:pt x="24902" y="5264275"/>
                  <a:pt x="18968" y="5283982"/>
                  <a:pt x="14941" y="5304118"/>
                </a:cubicBezTo>
                <a:lnTo>
                  <a:pt x="0" y="5378823"/>
                </a:lnTo>
                <a:cubicBezTo>
                  <a:pt x="4980" y="5488392"/>
                  <a:pt x="6195" y="5598197"/>
                  <a:pt x="14941" y="5707529"/>
                </a:cubicBezTo>
                <a:cubicBezTo>
                  <a:pt x="19089" y="5759378"/>
                  <a:pt x="53990" y="5776461"/>
                  <a:pt x="89647" y="5812118"/>
                </a:cubicBezTo>
                <a:lnTo>
                  <a:pt x="209177" y="5931647"/>
                </a:lnTo>
                <a:cubicBezTo>
                  <a:pt x="224118" y="5946588"/>
                  <a:pt x="233501" y="5971345"/>
                  <a:pt x="254000" y="5976470"/>
                </a:cubicBezTo>
                <a:lnTo>
                  <a:pt x="313765" y="5991412"/>
                </a:lnTo>
                <a:cubicBezTo>
                  <a:pt x="399907" y="6048840"/>
                  <a:pt x="316806" y="5999118"/>
                  <a:pt x="403412" y="6036235"/>
                </a:cubicBezTo>
                <a:cubicBezTo>
                  <a:pt x="532657" y="6091626"/>
                  <a:pt x="402879" y="6046019"/>
                  <a:pt x="508000" y="6081059"/>
                </a:cubicBezTo>
                <a:cubicBezTo>
                  <a:pt x="532902" y="6076079"/>
                  <a:pt x="558840" y="6074797"/>
                  <a:pt x="582706" y="6066118"/>
                </a:cubicBezTo>
                <a:cubicBezTo>
                  <a:pt x="614104" y="6054700"/>
                  <a:pt x="641938" y="6035119"/>
                  <a:pt x="672353" y="6021294"/>
                </a:cubicBezTo>
                <a:cubicBezTo>
                  <a:pt x="696769" y="6010196"/>
                  <a:pt x="722157" y="6001373"/>
                  <a:pt x="747059" y="5991412"/>
                </a:cubicBezTo>
                <a:cubicBezTo>
                  <a:pt x="757020" y="5981451"/>
                  <a:pt x="765941" y="5970329"/>
                  <a:pt x="776941" y="5961529"/>
                </a:cubicBezTo>
                <a:cubicBezTo>
                  <a:pt x="790963" y="5950311"/>
                  <a:pt x="809067" y="5944345"/>
                  <a:pt x="821765" y="5931647"/>
                </a:cubicBezTo>
                <a:cubicBezTo>
                  <a:pt x="839103" y="5914309"/>
                  <a:pt x="874498" y="5845807"/>
                  <a:pt x="881529" y="5827059"/>
                </a:cubicBezTo>
                <a:cubicBezTo>
                  <a:pt x="888739" y="5807832"/>
                  <a:pt x="888382" y="5786168"/>
                  <a:pt x="896471" y="5767294"/>
                </a:cubicBezTo>
                <a:cubicBezTo>
                  <a:pt x="903545" y="5750789"/>
                  <a:pt x="919060" y="5738879"/>
                  <a:pt x="926353" y="5722470"/>
                </a:cubicBezTo>
                <a:cubicBezTo>
                  <a:pt x="939146" y="5693686"/>
                  <a:pt x="956235" y="5632823"/>
                  <a:pt x="956235" y="5632823"/>
                </a:cubicBezTo>
                <a:cubicBezTo>
                  <a:pt x="961216" y="5588000"/>
                  <a:pt x="969640" y="5543426"/>
                  <a:pt x="971177" y="5498353"/>
                </a:cubicBezTo>
                <a:cubicBezTo>
                  <a:pt x="984587" y="5105004"/>
                  <a:pt x="968375" y="4710218"/>
                  <a:pt x="1001059" y="4318000"/>
                </a:cubicBezTo>
                <a:cubicBezTo>
                  <a:pt x="1006039" y="4258235"/>
                  <a:pt x="1008993" y="4198267"/>
                  <a:pt x="1016000" y="4138706"/>
                </a:cubicBezTo>
                <a:cubicBezTo>
                  <a:pt x="1019081" y="4112520"/>
                  <a:pt x="1037629" y="4033121"/>
                  <a:pt x="1045882" y="4004235"/>
                </a:cubicBezTo>
                <a:cubicBezTo>
                  <a:pt x="1050209" y="3989092"/>
                  <a:pt x="1056497" y="3974555"/>
                  <a:pt x="1060824" y="3959412"/>
                </a:cubicBezTo>
                <a:cubicBezTo>
                  <a:pt x="1066465" y="3939667"/>
                  <a:pt x="1067676" y="3918521"/>
                  <a:pt x="1075765" y="3899647"/>
                </a:cubicBezTo>
                <a:cubicBezTo>
                  <a:pt x="1082839" y="3883142"/>
                  <a:pt x="1096738" y="3870414"/>
                  <a:pt x="1105647" y="3854823"/>
                </a:cubicBezTo>
                <a:cubicBezTo>
                  <a:pt x="1116697" y="3835485"/>
                  <a:pt x="1126755" y="3815531"/>
                  <a:pt x="1135529" y="3795059"/>
                </a:cubicBezTo>
                <a:cubicBezTo>
                  <a:pt x="1172644" y="3708458"/>
                  <a:pt x="1122928" y="3791549"/>
                  <a:pt x="1180353" y="3705412"/>
                </a:cubicBezTo>
                <a:cubicBezTo>
                  <a:pt x="1185333" y="3685490"/>
                  <a:pt x="1187205" y="3664521"/>
                  <a:pt x="1195294" y="3645647"/>
                </a:cubicBezTo>
                <a:cubicBezTo>
                  <a:pt x="1202368" y="3629142"/>
                  <a:pt x="1217146" y="3616884"/>
                  <a:pt x="1225177" y="3600823"/>
                </a:cubicBezTo>
                <a:cubicBezTo>
                  <a:pt x="1232220" y="3586737"/>
                  <a:pt x="1233075" y="3570087"/>
                  <a:pt x="1240118" y="3556000"/>
                </a:cubicBezTo>
                <a:cubicBezTo>
                  <a:pt x="1248149" y="3539939"/>
                  <a:pt x="1261091" y="3526767"/>
                  <a:pt x="1270000" y="3511176"/>
                </a:cubicBezTo>
                <a:cubicBezTo>
                  <a:pt x="1296571" y="3464676"/>
                  <a:pt x="1296671" y="3446300"/>
                  <a:pt x="1329765" y="3406588"/>
                </a:cubicBezTo>
                <a:cubicBezTo>
                  <a:pt x="1343292" y="3390356"/>
                  <a:pt x="1362307" y="3378959"/>
                  <a:pt x="1374588" y="3361765"/>
                </a:cubicBezTo>
                <a:cubicBezTo>
                  <a:pt x="1387534" y="3343641"/>
                  <a:pt x="1393012" y="3321099"/>
                  <a:pt x="1404471" y="3302000"/>
                </a:cubicBezTo>
                <a:cubicBezTo>
                  <a:pt x="1422949" y="3271204"/>
                  <a:pt x="1446794" y="3243747"/>
                  <a:pt x="1464235" y="3212353"/>
                </a:cubicBezTo>
                <a:cubicBezTo>
                  <a:pt x="1471884" y="3198585"/>
                  <a:pt x="1469094" y="3179628"/>
                  <a:pt x="1479177" y="3167529"/>
                </a:cubicBezTo>
                <a:cubicBezTo>
                  <a:pt x="1495119" y="3148399"/>
                  <a:pt x="1519020" y="3137647"/>
                  <a:pt x="1538941" y="3122706"/>
                </a:cubicBezTo>
                <a:cubicBezTo>
                  <a:pt x="1560225" y="3080138"/>
                  <a:pt x="1585509" y="3025752"/>
                  <a:pt x="1613647" y="2988235"/>
                </a:cubicBezTo>
                <a:cubicBezTo>
                  <a:pt x="1626325" y="2971331"/>
                  <a:pt x="1644720" y="2959455"/>
                  <a:pt x="1658471" y="2943412"/>
                </a:cubicBezTo>
                <a:cubicBezTo>
                  <a:pt x="1674677" y="2924505"/>
                  <a:pt x="1687352" y="2902777"/>
                  <a:pt x="1703294" y="2883647"/>
                </a:cubicBezTo>
                <a:cubicBezTo>
                  <a:pt x="1712312" y="2872825"/>
                  <a:pt x="1724009" y="2864460"/>
                  <a:pt x="1733177" y="2853765"/>
                </a:cubicBezTo>
                <a:cubicBezTo>
                  <a:pt x="1753931" y="2829552"/>
                  <a:pt x="1772187" y="2803272"/>
                  <a:pt x="1792941" y="2779059"/>
                </a:cubicBezTo>
                <a:cubicBezTo>
                  <a:pt x="1802109" y="2768363"/>
                  <a:pt x="1813806" y="2759998"/>
                  <a:pt x="1822824" y="2749176"/>
                </a:cubicBezTo>
                <a:cubicBezTo>
                  <a:pt x="1838766" y="2730046"/>
                  <a:pt x="1853173" y="2709675"/>
                  <a:pt x="1867647" y="2689412"/>
                </a:cubicBezTo>
                <a:cubicBezTo>
                  <a:pt x="1878084" y="2674800"/>
                  <a:pt x="1886311" y="2658610"/>
                  <a:pt x="1897529" y="2644588"/>
                </a:cubicBezTo>
                <a:cubicBezTo>
                  <a:pt x="1934592" y="2598260"/>
                  <a:pt x="1926632" y="2631206"/>
                  <a:pt x="1957294" y="2569882"/>
                </a:cubicBezTo>
                <a:cubicBezTo>
                  <a:pt x="1964337" y="2555795"/>
                  <a:pt x="1964132" y="2538564"/>
                  <a:pt x="1972235" y="2525059"/>
                </a:cubicBezTo>
                <a:cubicBezTo>
                  <a:pt x="1979483" y="2512980"/>
                  <a:pt x="1993318" y="2506176"/>
                  <a:pt x="2002118" y="2495176"/>
                </a:cubicBezTo>
                <a:cubicBezTo>
                  <a:pt x="2013336" y="2481154"/>
                  <a:pt x="2020314" y="2463987"/>
                  <a:pt x="2032000" y="2450353"/>
                </a:cubicBezTo>
                <a:cubicBezTo>
                  <a:pt x="2050335" y="2428962"/>
                  <a:pt x="2071843" y="2410510"/>
                  <a:pt x="2091765" y="2390588"/>
                </a:cubicBezTo>
                <a:lnTo>
                  <a:pt x="2151529" y="2330823"/>
                </a:lnTo>
                <a:cubicBezTo>
                  <a:pt x="2161490" y="2320862"/>
                  <a:pt x="2173598" y="2312662"/>
                  <a:pt x="2181412" y="2300941"/>
                </a:cubicBezTo>
                <a:cubicBezTo>
                  <a:pt x="2191373" y="2286000"/>
                  <a:pt x="2198597" y="2268815"/>
                  <a:pt x="2211294" y="2256118"/>
                </a:cubicBezTo>
                <a:cubicBezTo>
                  <a:pt x="2228902" y="2238510"/>
                  <a:pt x="2252152" y="2227500"/>
                  <a:pt x="2271059" y="2211294"/>
                </a:cubicBezTo>
                <a:cubicBezTo>
                  <a:pt x="2287102" y="2197543"/>
                  <a:pt x="2298688" y="2178752"/>
                  <a:pt x="2315882" y="2166470"/>
                </a:cubicBezTo>
                <a:cubicBezTo>
                  <a:pt x="2334006" y="2153524"/>
                  <a:pt x="2356548" y="2148047"/>
                  <a:pt x="2375647" y="2136588"/>
                </a:cubicBezTo>
                <a:cubicBezTo>
                  <a:pt x="2406443" y="2118110"/>
                  <a:pt x="2435766" y="2097266"/>
                  <a:pt x="2465294" y="2076823"/>
                </a:cubicBezTo>
                <a:cubicBezTo>
                  <a:pt x="2500519" y="2052437"/>
                  <a:pt x="2531562" y="2021278"/>
                  <a:pt x="2569882" y="2002118"/>
                </a:cubicBezTo>
                <a:cubicBezTo>
                  <a:pt x="2589804" y="1992157"/>
                  <a:pt x="2611115" y="1984590"/>
                  <a:pt x="2629647" y="1972235"/>
                </a:cubicBezTo>
                <a:cubicBezTo>
                  <a:pt x="2671086" y="1944609"/>
                  <a:pt x="2704631" y="1904861"/>
                  <a:pt x="2749177" y="1882588"/>
                </a:cubicBezTo>
                <a:cubicBezTo>
                  <a:pt x="2917737" y="1798308"/>
                  <a:pt x="2732350" y="1898876"/>
                  <a:pt x="2838824" y="1822823"/>
                </a:cubicBezTo>
                <a:cubicBezTo>
                  <a:pt x="2862455" y="1805944"/>
                  <a:pt x="2890606" y="1795829"/>
                  <a:pt x="2913529" y="1778000"/>
                </a:cubicBezTo>
                <a:cubicBezTo>
                  <a:pt x="2935768" y="1760703"/>
                  <a:pt x="2951903" y="1736570"/>
                  <a:pt x="2973294" y="1718235"/>
                </a:cubicBezTo>
                <a:cubicBezTo>
                  <a:pt x="2986928" y="1706549"/>
                  <a:pt x="3003752" y="1699127"/>
                  <a:pt x="3018118" y="1688353"/>
                </a:cubicBezTo>
                <a:cubicBezTo>
                  <a:pt x="3043630" y="1669219"/>
                  <a:pt x="3067312" y="1647722"/>
                  <a:pt x="3092824" y="1628588"/>
                </a:cubicBezTo>
                <a:cubicBezTo>
                  <a:pt x="3107189" y="1617814"/>
                  <a:pt x="3124013" y="1610392"/>
                  <a:pt x="3137647" y="1598706"/>
                </a:cubicBezTo>
                <a:cubicBezTo>
                  <a:pt x="3159038" y="1580371"/>
                  <a:pt x="3172951" y="1552919"/>
                  <a:pt x="3197412" y="1538941"/>
                </a:cubicBezTo>
                <a:cubicBezTo>
                  <a:pt x="3232275" y="1519019"/>
                  <a:pt x="3267569" y="1499835"/>
                  <a:pt x="3302000" y="1479176"/>
                </a:cubicBezTo>
                <a:cubicBezTo>
                  <a:pt x="3317398" y="1469937"/>
                  <a:pt x="3333587" y="1461428"/>
                  <a:pt x="3346824" y="1449294"/>
                </a:cubicBezTo>
                <a:cubicBezTo>
                  <a:pt x="3527089" y="1284051"/>
                  <a:pt x="3414039" y="1348450"/>
                  <a:pt x="3541059" y="1284941"/>
                </a:cubicBezTo>
                <a:cubicBezTo>
                  <a:pt x="3590863" y="1235137"/>
                  <a:pt x="3631867" y="1174598"/>
                  <a:pt x="3690471" y="1135529"/>
                </a:cubicBezTo>
                <a:cubicBezTo>
                  <a:pt x="3788038" y="1070484"/>
                  <a:pt x="3722597" y="1118344"/>
                  <a:pt x="3869765" y="971176"/>
                </a:cubicBezTo>
                <a:lnTo>
                  <a:pt x="3959412" y="881529"/>
                </a:lnTo>
                <a:cubicBezTo>
                  <a:pt x="3979334" y="861608"/>
                  <a:pt x="3996639" y="838669"/>
                  <a:pt x="4019177" y="821765"/>
                </a:cubicBezTo>
                <a:cubicBezTo>
                  <a:pt x="4039098" y="806824"/>
                  <a:pt x="4059811" y="792883"/>
                  <a:pt x="4078941" y="776941"/>
                </a:cubicBezTo>
                <a:cubicBezTo>
                  <a:pt x="4089763" y="767923"/>
                  <a:pt x="4097103" y="754873"/>
                  <a:pt x="4108824" y="747059"/>
                </a:cubicBezTo>
                <a:cubicBezTo>
                  <a:pt x="4127356" y="734704"/>
                  <a:pt x="4149250" y="728227"/>
                  <a:pt x="4168588" y="717176"/>
                </a:cubicBezTo>
                <a:cubicBezTo>
                  <a:pt x="4184179" y="708267"/>
                  <a:pt x="4197648" y="695893"/>
                  <a:pt x="4213412" y="687294"/>
                </a:cubicBezTo>
                <a:cubicBezTo>
                  <a:pt x="4252519" y="665963"/>
                  <a:pt x="4294743" y="650447"/>
                  <a:pt x="4332941" y="627529"/>
                </a:cubicBezTo>
                <a:cubicBezTo>
                  <a:pt x="4357843" y="612588"/>
                  <a:pt x="4381210" y="594723"/>
                  <a:pt x="4407647" y="582706"/>
                </a:cubicBezTo>
                <a:cubicBezTo>
                  <a:pt x="4436322" y="569672"/>
                  <a:pt x="4467412" y="562784"/>
                  <a:pt x="4497294" y="552823"/>
                </a:cubicBezTo>
                <a:lnTo>
                  <a:pt x="4542118" y="537882"/>
                </a:lnTo>
                <a:cubicBezTo>
                  <a:pt x="4552079" y="522941"/>
                  <a:pt x="4564927" y="509564"/>
                  <a:pt x="4572000" y="493059"/>
                </a:cubicBezTo>
                <a:cubicBezTo>
                  <a:pt x="4609281" y="406068"/>
                  <a:pt x="4571416" y="332811"/>
                  <a:pt x="4542118" y="239059"/>
                </a:cubicBezTo>
                <a:cubicBezTo>
                  <a:pt x="4530887" y="203120"/>
                  <a:pt x="4450043" y="132043"/>
                  <a:pt x="4437529" y="119529"/>
                </a:cubicBezTo>
                <a:cubicBezTo>
                  <a:pt x="4422588" y="104588"/>
                  <a:pt x="4410287" y="86427"/>
                  <a:pt x="4392706" y="74706"/>
                </a:cubicBezTo>
                <a:cubicBezTo>
                  <a:pt x="4321673" y="27350"/>
                  <a:pt x="4364918" y="50502"/>
                  <a:pt x="4258235" y="14941"/>
                </a:cubicBezTo>
                <a:lnTo>
                  <a:pt x="4213412" y="0"/>
                </a:lnTo>
                <a:cubicBezTo>
                  <a:pt x="4178549" y="4980"/>
                  <a:pt x="4143473" y="8641"/>
                  <a:pt x="4108824" y="14941"/>
                </a:cubicBezTo>
                <a:cubicBezTo>
                  <a:pt x="4088620" y="18614"/>
                  <a:pt x="4069355" y="26760"/>
                  <a:pt x="4049059" y="29882"/>
                </a:cubicBezTo>
                <a:cubicBezTo>
                  <a:pt x="3900443" y="52746"/>
                  <a:pt x="3961901" y="72216"/>
                  <a:pt x="3929529" y="89647"/>
                </a:cubicBezTo>
                <a:close/>
              </a:path>
            </a:pathLst>
          </a:custGeom>
          <a:solidFill>
            <a:srgbClr val="FF6600">
              <a:alpha val="41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10" name="任意形状 9"/>
          <p:cNvSpPr/>
          <p:nvPr/>
        </p:nvSpPr>
        <p:spPr>
          <a:xfrm>
            <a:off x="2405529" y="1897529"/>
            <a:ext cx="4930589" cy="3556000"/>
          </a:xfrm>
          <a:custGeom>
            <a:avLst/>
            <a:gdLst>
              <a:gd name="connsiteX0" fmla="*/ 4497295 w 4930589"/>
              <a:gd name="connsiteY0" fmla="*/ 44824 h 3556000"/>
              <a:gd name="connsiteX1" fmla="*/ 4064000 w 4930589"/>
              <a:gd name="connsiteY1" fmla="*/ 44824 h 3556000"/>
              <a:gd name="connsiteX2" fmla="*/ 3033059 w 4930589"/>
              <a:gd name="connsiteY2" fmla="*/ 59765 h 3556000"/>
              <a:gd name="connsiteX3" fmla="*/ 2973295 w 4930589"/>
              <a:gd name="connsiteY3" fmla="*/ 74706 h 3556000"/>
              <a:gd name="connsiteX4" fmla="*/ 2868706 w 4930589"/>
              <a:gd name="connsiteY4" fmla="*/ 89647 h 3556000"/>
              <a:gd name="connsiteX5" fmla="*/ 2823883 w 4930589"/>
              <a:gd name="connsiteY5" fmla="*/ 119530 h 3556000"/>
              <a:gd name="connsiteX6" fmla="*/ 2719295 w 4930589"/>
              <a:gd name="connsiteY6" fmla="*/ 149412 h 3556000"/>
              <a:gd name="connsiteX7" fmla="*/ 2659530 w 4930589"/>
              <a:gd name="connsiteY7" fmla="*/ 179295 h 3556000"/>
              <a:gd name="connsiteX8" fmla="*/ 2569883 w 4930589"/>
              <a:gd name="connsiteY8" fmla="*/ 209177 h 3556000"/>
              <a:gd name="connsiteX9" fmla="*/ 2420471 w 4930589"/>
              <a:gd name="connsiteY9" fmla="*/ 283883 h 3556000"/>
              <a:gd name="connsiteX10" fmla="*/ 2286000 w 4930589"/>
              <a:gd name="connsiteY10" fmla="*/ 343647 h 3556000"/>
              <a:gd name="connsiteX11" fmla="*/ 2166471 w 4930589"/>
              <a:gd name="connsiteY11" fmla="*/ 358589 h 3556000"/>
              <a:gd name="connsiteX12" fmla="*/ 2121647 w 4930589"/>
              <a:gd name="connsiteY12" fmla="*/ 373530 h 3556000"/>
              <a:gd name="connsiteX13" fmla="*/ 2091765 w 4930589"/>
              <a:gd name="connsiteY13" fmla="*/ 418353 h 3556000"/>
              <a:gd name="connsiteX14" fmla="*/ 2046942 w 4930589"/>
              <a:gd name="connsiteY14" fmla="*/ 448236 h 3556000"/>
              <a:gd name="connsiteX15" fmla="*/ 2017059 w 4930589"/>
              <a:gd name="connsiteY15" fmla="*/ 493059 h 3556000"/>
              <a:gd name="connsiteX16" fmla="*/ 1987177 w 4930589"/>
              <a:gd name="connsiteY16" fmla="*/ 522942 h 3556000"/>
              <a:gd name="connsiteX17" fmla="*/ 1972236 w 4930589"/>
              <a:gd name="connsiteY17" fmla="*/ 567765 h 3556000"/>
              <a:gd name="connsiteX18" fmla="*/ 1822824 w 4930589"/>
              <a:gd name="connsiteY18" fmla="*/ 687295 h 3556000"/>
              <a:gd name="connsiteX19" fmla="*/ 1733177 w 4930589"/>
              <a:gd name="connsiteY19" fmla="*/ 776942 h 3556000"/>
              <a:gd name="connsiteX20" fmla="*/ 1643530 w 4930589"/>
              <a:gd name="connsiteY20" fmla="*/ 866589 h 3556000"/>
              <a:gd name="connsiteX21" fmla="*/ 1598706 w 4930589"/>
              <a:gd name="connsiteY21" fmla="*/ 911412 h 3556000"/>
              <a:gd name="connsiteX22" fmla="*/ 1553883 w 4930589"/>
              <a:gd name="connsiteY22" fmla="*/ 926353 h 3556000"/>
              <a:gd name="connsiteX23" fmla="*/ 1464236 w 4930589"/>
              <a:gd name="connsiteY23" fmla="*/ 1016000 h 3556000"/>
              <a:gd name="connsiteX24" fmla="*/ 1374589 w 4930589"/>
              <a:gd name="connsiteY24" fmla="*/ 1105647 h 3556000"/>
              <a:gd name="connsiteX25" fmla="*/ 1284942 w 4930589"/>
              <a:gd name="connsiteY25" fmla="*/ 1165412 h 3556000"/>
              <a:gd name="connsiteX26" fmla="*/ 1240118 w 4930589"/>
              <a:gd name="connsiteY26" fmla="*/ 1195295 h 3556000"/>
              <a:gd name="connsiteX27" fmla="*/ 1135530 w 4930589"/>
              <a:gd name="connsiteY27" fmla="*/ 1255059 h 3556000"/>
              <a:gd name="connsiteX28" fmla="*/ 1090706 w 4930589"/>
              <a:gd name="connsiteY28" fmla="*/ 1299883 h 3556000"/>
              <a:gd name="connsiteX29" fmla="*/ 986118 w 4930589"/>
              <a:gd name="connsiteY29" fmla="*/ 1374589 h 3556000"/>
              <a:gd name="connsiteX30" fmla="*/ 851647 w 4930589"/>
              <a:gd name="connsiteY30" fmla="*/ 1494118 h 3556000"/>
              <a:gd name="connsiteX31" fmla="*/ 806824 w 4930589"/>
              <a:gd name="connsiteY31" fmla="*/ 1509059 h 3556000"/>
              <a:gd name="connsiteX32" fmla="*/ 762000 w 4930589"/>
              <a:gd name="connsiteY32" fmla="*/ 1538942 h 3556000"/>
              <a:gd name="connsiteX33" fmla="*/ 732118 w 4930589"/>
              <a:gd name="connsiteY33" fmla="*/ 1583765 h 3556000"/>
              <a:gd name="connsiteX34" fmla="*/ 612589 w 4930589"/>
              <a:gd name="connsiteY34" fmla="*/ 1658471 h 3556000"/>
              <a:gd name="connsiteX35" fmla="*/ 537883 w 4930589"/>
              <a:gd name="connsiteY35" fmla="*/ 1733177 h 3556000"/>
              <a:gd name="connsiteX36" fmla="*/ 508000 w 4930589"/>
              <a:gd name="connsiteY36" fmla="*/ 1763059 h 3556000"/>
              <a:gd name="connsiteX37" fmla="*/ 478118 w 4930589"/>
              <a:gd name="connsiteY37" fmla="*/ 1807883 h 3556000"/>
              <a:gd name="connsiteX38" fmla="*/ 343647 w 4930589"/>
              <a:gd name="connsiteY38" fmla="*/ 1957295 h 3556000"/>
              <a:gd name="connsiteX39" fmla="*/ 283883 w 4930589"/>
              <a:gd name="connsiteY39" fmla="*/ 2061883 h 3556000"/>
              <a:gd name="connsiteX40" fmla="*/ 239059 w 4930589"/>
              <a:gd name="connsiteY40" fmla="*/ 2151530 h 3556000"/>
              <a:gd name="connsiteX41" fmla="*/ 194236 w 4930589"/>
              <a:gd name="connsiteY41" fmla="*/ 2241177 h 3556000"/>
              <a:gd name="connsiteX42" fmla="*/ 164353 w 4930589"/>
              <a:gd name="connsiteY42" fmla="*/ 2330824 h 3556000"/>
              <a:gd name="connsiteX43" fmla="*/ 149412 w 4930589"/>
              <a:gd name="connsiteY43" fmla="*/ 2390589 h 3556000"/>
              <a:gd name="connsiteX44" fmla="*/ 89647 w 4930589"/>
              <a:gd name="connsiteY44" fmla="*/ 2510118 h 3556000"/>
              <a:gd name="connsiteX45" fmla="*/ 74706 w 4930589"/>
              <a:gd name="connsiteY45" fmla="*/ 2569883 h 3556000"/>
              <a:gd name="connsiteX46" fmla="*/ 44824 w 4930589"/>
              <a:gd name="connsiteY46" fmla="*/ 2629647 h 3556000"/>
              <a:gd name="connsiteX47" fmla="*/ 29883 w 4930589"/>
              <a:gd name="connsiteY47" fmla="*/ 2719295 h 3556000"/>
              <a:gd name="connsiteX48" fmla="*/ 0 w 4930589"/>
              <a:gd name="connsiteY48" fmla="*/ 2838824 h 3556000"/>
              <a:gd name="connsiteX49" fmla="*/ 29883 w 4930589"/>
              <a:gd name="connsiteY49" fmla="*/ 3331883 h 3556000"/>
              <a:gd name="connsiteX50" fmla="*/ 44824 w 4930589"/>
              <a:gd name="connsiteY50" fmla="*/ 3391647 h 3556000"/>
              <a:gd name="connsiteX51" fmla="*/ 74706 w 4930589"/>
              <a:gd name="connsiteY51" fmla="*/ 3436471 h 3556000"/>
              <a:gd name="connsiteX52" fmla="*/ 89647 w 4930589"/>
              <a:gd name="connsiteY52" fmla="*/ 3481295 h 3556000"/>
              <a:gd name="connsiteX53" fmla="*/ 179295 w 4930589"/>
              <a:gd name="connsiteY53" fmla="*/ 3526118 h 3556000"/>
              <a:gd name="connsiteX54" fmla="*/ 254000 w 4930589"/>
              <a:gd name="connsiteY54" fmla="*/ 3556000 h 3556000"/>
              <a:gd name="connsiteX55" fmla="*/ 463177 w 4930589"/>
              <a:gd name="connsiteY55" fmla="*/ 3541059 h 3556000"/>
              <a:gd name="connsiteX56" fmla="*/ 508000 w 4930589"/>
              <a:gd name="connsiteY56" fmla="*/ 3526118 h 3556000"/>
              <a:gd name="connsiteX57" fmla="*/ 597647 w 4930589"/>
              <a:gd name="connsiteY57" fmla="*/ 3406589 h 3556000"/>
              <a:gd name="connsiteX58" fmla="*/ 657412 w 4930589"/>
              <a:gd name="connsiteY58" fmla="*/ 3302000 h 3556000"/>
              <a:gd name="connsiteX59" fmla="*/ 702236 w 4930589"/>
              <a:gd name="connsiteY59" fmla="*/ 3197412 h 3556000"/>
              <a:gd name="connsiteX60" fmla="*/ 776942 w 4930589"/>
              <a:gd name="connsiteY60" fmla="*/ 3062942 h 3556000"/>
              <a:gd name="connsiteX61" fmla="*/ 806824 w 4930589"/>
              <a:gd name="connsiteY61" fmla="*/ 2973295 h 3556000"/>
              <a:gd name="connsiteX62" fmla="*/ 821765 w 4930589"/>
              <a:gd name="connsiteY62" fmla="*/ 2928471 h 3556000"/>
              <a:gd name="connsiteX63" fmla="*/ 881530 w 4930589"/>
              <a:gd name="connsiteY63" fmla="*/ 2808942 h 3556000"/>
              <a:gd name="connsiteX64" fmla="*/ 926353 w 4930589"/>
              <a:gd name="connsiteY64" fmla="*/ 2644589 h 3556000"/>
              <a:gd name="connsiteX65" fmla="*/ 986118 w 4930589"/>
              <a:gd name="connsiteY65" fmla="*/ 2540000 h 3556000"/>
              <a:gd name="connsiteX66" fmla="*/ 1001059 w 4930589"/>
              <a:gd name="connsiteY66" fmla="*/ 2480236 h 3556000"/>
              <a:gd name="connsiteX67" fmla="*/ 1016000 w 4930589"/>
              <a:gd name="connsiteY67" fmla="*/ 2405530 h 3556000"/>
              <a:gd name="connsiteX68" fmla="*/ 1045883 w 4930589"/>
              <a:gd name="connsiteY68" fmla="*/ 2360706 h 3556000"/>
              <a:gd name="connsiteX69" fmla="*/ 1075765 w 4930589"/>
              <a:gd name="connsiteY69" fmla="*/ 2300942 h 3556000"/>
              <a:gd name="connsiteX70" fmla="*/ 1090706 w 4930589"/>
              <a:gd name="connsiteY70" fmla="*/ 2256118 h 3556000"/>
              <a:gd name="connsiteX71" fmla="*/ 1120589 w 4930589"/>
              <a:gd name="connsiteY71" fmla="*/ 2211295 h 3556000"/>
              <a:gd name="connsiteX72" fmla="*/ 1150471 w 4930589"/>
              <a:gd name="connsiteY72" fmla="*/ 2136589 h 3556000"/>
              <a:gd name="connsiteX73" fmla="*/ 1180353 w 4930589"/>
              <a:gd name="connsiteY73" fmla="*/ 2106706 h 3556000"/>
              <a:gd name="connsiteX74" fmla="*/ 1210236 w 4930589"/>
              <a:gd name="connsiteY74" fmla="*/ 2046942 h 3556000"/>
              <a:gd name="connsiteX75" fmla="*/ 1255059 w 4930589"/>
              <a:gd name="connsiteY75" fmla="*/ 1972236 h 3556000"/>
              <a:gd name="connsiteX76" fmla="*/ 1299883 w 4930589"/>
              <a:gd name="connsiteY76" fmla="*/ 1897530 h 3556000"/>
              <a:gd name="connsiteX77" fmla="*/ 1404471 w 4930589"/>
              <a:gd name="connsiteY77" fmla="*/ 1763059 h 3556000"/>
              <a:gd name="connsiteX78" fmla="*/ 1449295 w 4930589"/>
              <a:gd name="connsiteY78" fmla="*/ 1703295 h 3556000"/>
              <a:gd name="connsiteX79" fmla="*/ 1553883 w 4930589"/>
              <a:gd name="connsiteY79" fmla="*/ 1613647 h 3556000"/>
              <a:gd name="connsiteX80" fmla="*/ 1613647 w 4930589"/>
              <a:gd name="connsiteY80" fmla="*/ 1538942 h 3556000"/>
              <a:gd name="connsiteX81" fmla="*/ 1703295 w 4930589"/>
              <a:gd name="connsiteY81" fmla="*/ 1479177 h 3556000"/>
              <a:gd name="connsiteX82" fmla="*/ 1792942 w 4930589"/>
              <a:gd name="connsiteY82" fmla="*/ 1404471 h 3556000"/>
              <a:gd name="connsiteX83" fmla="*/ 1987177 w 4930589"/>
              <a:gd name="connsiteY83" fmla="*/ 1314824 h 3556000"/>
              <a:gd name="connsiteX84" fmla="*/ 2046942 w 4930589"/>
              <a:gd name="connsiteY84" fmla="*/ 1270000 h 3556000"/>
              <a:gd name="connsiteX85" fmla="*/ 2166471 w 4930589"/>
              <a:gd name="connsiteY85" fmla="*/ 1225177 h 3556000"/>
              <a:gd name="connsiteX86" fmla="*/ 2226236 w 4930589"/>
              <a:gd name="connsiteY86" fmla="*/ 1210236 h 3556000"/>
              <a:gd name="connsiteX87" fmla="*/ 2315883 w 4930589"/>
              <a:gd name="connsiteY87" fmla="*/ 1180353 h 3556000"/>
              <a:gd name="connsiteX88" fmla="*/ 2405530 w 4930589"/>
              <a:gd name="connsiteY88" fmla="*/ 1135530 h 3556000"/>
              <a:gd name="connsiteX89" fmla="*/ 2480236 w 4930589"/>
              <a:gd name="connsiteY89" fmla="*/ 1120589 h 3556000"/>
              <a:gd name="connsiteX90" fmla="*/ 2584824 w 4930589"/>
              <a:gd name="connsiteY90" fmla="*/ 1090706 h 3556000"/>
              <a:gd name="connsiteX91" fmla="*/ 2898589 w 4930589"/>
              <a:gd name="connsiteY91" fmla="*/ 1030942 h 3556000"/>
              <a:gd name="connsiteX92" fmla="*/ 3033059 w 4930589"/>
              <a:gd name="connsiteY92" fmla="*/ 1001059 h 3556000"/>
              <a:gd name="connsiteX93" fmla="*/ 3197412 w 4930589"/>
              <a:gd name="connsiteY93" fmla="*/ 971177 h 3556000"/>
              <a:gd name="connsiteX94" fmla="*/ 3302000 w 4930589"/>
              <a:gd name="connsiteY94" fmla="*/ 941295 h 3556000"/>
              <a:gd name="connsiteX95" fmla="*/ 3421530 w 4930589"/>
              <a:gd name="connsiteY95" fmla="*/ 926353 h 3556000"/>
              <a:gd name="connsiteX96" fmla="*/ 3511177 w 4930589"/>
              <a:gd name="connsiteY96" fmla="*/ 896471 h 3556000"/>
              <a:gd name="connsiteX97" fmla="*/ 3795059 w 4930589"/>
              <a:gd name="connsiteY97" fmla="*/ 866589 h 3556000"/>
              <a:gd name="connsiteX98" fmla="*/ 4482353 w 4930589"/>
              <a:gd name="connsiteY98" fmla="*/ 866589 h 3556000"/>
              <a:gd name="connsiteX99" fmla="*/ 4616824 w 4930589"/>
              <a:gd name="connsiteY99" fmla="*/ 836706 h 3556000"/>
              <a:gd name="connsiteX100" fmla="*/ 4736353 w 4930589"/>
              <a:gd name="connsiteY100" fmla="*/ 776942 h 3556000"/>
              <a:gd name="connsiteX101" fmla="*/ 4766236 w 4930589"/>
              <a:gd name="connsiteY101" fmla="*/ 717177 h 3556000"/>
              <a:gd name="connsiteX102" fmla="*/ 4840942 w 4930589"/>
              <a:gd name="connsiteY102" fmla="*/ 508000 h 3556000"/>
              <a:gd name="connsiteX103" fmla="*/ 4870824 w 4930589"/>
              <a:gd name="connsiteY103" fmla="*/ 448236 h 3556000"/>
              <a:gd name="connsiteX104" fmla="*/ 4900706 w 4930589"/>
              <a:gd name="connsiteY104" fmla="*/ 403412 h 3556000"/>
              <a:gd name="connsiteX105" fmla="*/ 4930589 w 4930589"/>
              <a:gd name="connsiteY105" fmla="*/ 298824 h 3556000"/>
              <a:gd name="connsiteX106" fmla="*/ 4870824 w 4930589"/>
              <a:gd name="connsiteY106" fmla="*/ 119530 h 3556000"/>
              <a:gd name="connsiteX107" fmla="*/ 4826000 w 4930589"/>
              <a:gd name="connsiteY107" fmla="*/ 104589 h 3556000"/>
              <a:gd name="connsiteX108" fmla="*/ 4796118 w 4930589"/>
              <a:gd name="connsiteY108" fmla="*/ 74706 h 3556000"/>
              <a:gd name="connsiteX109" fmla="*/ 4721412 w 4930589"/>
              <a:gd name="connsiteY109" fmla="*/ 44824 h 3556000"/>
              <a:gd name="connsiteX110" fmla="*/ 4572000 w 4930589"/>
              <a:gd name="connsiteY110" fmla="*/ 0 h 3556000"/>
              <a:gd name="connsiteX111" fmla="*/ 4422589 w 4930589"/>
              <a:gd name="connsiteY111" fmla="*/ 29883 h 355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4930589" h="3556000">
                <a:moveTo>
                  <a:pt x="4497295" y="44824"/>
                </a:moveTo>
                <a:cubicBezTo>
                  <a:pt x="4159421" y="16668"/>
                  <a:pt x="4482604" y="35089"/>
                  <a:pt x="4064000" y="44824"/>
                </a:cubicBezTo>
                <a:lnTo>
                  <a:pt x="3033059" y="59765"/>
                </a:lnTo>
                <a:cubicBezTo>
                  <a:pt x="3013138" y="64745"/>
                  <a:pt x="2993498" y="71033"/>
                  <a:pt x="2973295" y="74706"/>
                </a:cubicBezTo>
                <a:cubicBezTo>
                  <a:pt x="2938646" y="81006"/>
                  <a:pt x="2902438" y="79527"/>
                  <a:pt x="2868706" y="89647"/>
                </a:cubicBezTo>
                <a:cubicBezTo>
                  <a:pt x="2851506" y="94807"/>
                  <a:pt x="2839944" y="111499"/>
                  <a:pt x="2823883" y="119530"/>
                </a:cubicBezTo>
                <a:cubicBezTo>
                  <a:pt x="2802450" y="130246"/>
                  <a:pt x="2738441" y="144626"/>
                  <a:pt x="2719295" y="149412"/>
                </a:cubicBezTo>
                <a:cubicBezTo>
                  <a:pt x="2699373" y="159373"/>
                  <a:pt x="2680210" y="171023"/>
                  <a:pt x="2659530" y="179295"/>
                </a:cubicBezTo>
                <a:cubicBezTo>
                  <a:pt x="2630284" y="190993"/>
                  <a:pt x="2598056" y="195090"/>
                  <a:pt x="2569883" y="209177"/>
                </a:cubicBezTo>
                <a:lnTo>
                  <a:pt x="2420471" y="283883"/>
                </a:lnTo>
                <a:cubicBezTo>
                  <a:pt x="2386509" y="300864"/>
                  <a:pt x="2321429" y="335471"/>
                  <a:pt x="2286000" y="343647"/>
                </a:cubicBezTo>
                <a:cubicBezTo>
                  <a:pt x="2246875" y="352676"/>
                  <a:pt x="2206314" y="353608"/>
                  <a:pt x="2166471" y="358589"/>
                </a:cubicBezTo>
                <a:cubicBezTo>
                  <a:pt x="2151530" y="363569"/>
                  <a:pt x="2133945" y="363691"/>
                  <a:pt x="2121647" y="373530"/>
                </a:cubicBezTo>
                <a:cubicBezTo>
                  <a:pt x="2107625" y="384747"/>
                  <a:pt x="2104462" y="405656"/>
                  <a:pt x="2091765" y="418353"/>
                </a:cubicBezTo>
                <a:cubicBezTo>
                  <a:pt x="2079068" y="431051"/>
                  <a:pt x="2061883" y="438275"/>
                  <a:pt x="2046942" y="448236"/>
                </a:cubicBezTo>
                <a:cubicBezTo>
                  <a:pt x="2036981" y="463177"/>
                  <a:pt x="2028277" y="479037"/>
                  <a:pt x="2017059" y="493059"/>
                </a:cubicBezTo>
                <a:cubicBezTo>
                  <a:pt x="2008259" y="504059"/>
                  <a:pt x="1994424" y="510863"/>
                  <a:pt x="1987177" y="522942"/>
                </a:cubicBezTo>
                <a:cubicBezTo>
                  <a:pt x="1979074" y="536447"/>
                  <a:pt x="1981686" y="555166"/>
                  <a:pt x="1972236" y="567765"/>
                </a:cubicBezTo>
                <a:cubicBezTo>
                  <a:pt x="1884743" y="684422"/>
                  <a:pt x="1921339" y="606691"/>
                  <a:pt x="1822824" y="687295"/>
                </a:cubicBezTo>
                <a:cubicBezTo>
                  <a:pt x="1790117" y="714056"/>
                  <a:pt x="1763059" y="747060"/>
                  <a:pt x="1733177" y="776942"/>
                </a:cubicBezTo>
                <a:lnTo>
                  <a:pt x="1643530" y="866589"/>
                </a:lnTo>
                <a:cubicBezTo>
                  <a:pt x="1628589" y="881530"/>
                  <a:pt x="1618752" y="904730"/>
                  <a:pt x="1598706" y="911412"/>
                </a:cubicBezTo>
                <a:lnTo>
                  <a:pt x="1553883" y="926353"/>
                </a:lnTo>
                <a:cubicBezTo>
                  <a:pt x="1494117" y="1045884"/>
                  <a:pt x="1563844" y="936314"/>
                  <a:pt x="1464236" y="1016000"/>
                </a:cubicBezTo>
                <a:cubicBezTo>
                  <a:pt x="1431237" y="1042400"/>
                  <a:pt x="1409751" y="1082205"/>
                  <a:pt x="1374589" y="1105647"/>
                </a:cubicBezTo>
                <a:lnTo>
                  <a:pt x="1284942" y="1165412"/>
                </a:lnTo>
                <a:cubicBezTo>
                  <a:pt x="1270001" y="1175373"/>
                  <a:pt x="1256180" y="1187264"/>
                  <a:pt x="1240118" y="1195295"/>
                </a:cubicBezTo>
                <a:cubicBezTo>
                  <a:pt x="1203583" y="1213562"/>
                  <a:pt x="1167208" y="1228660"/>
                  <a:pt x="1135530" y="1255059"/>
                </a:cubicBezTo>
                <a:cubicBezTo>
                  <a:pt x="1119297" y="1268586"/>
                  <a:pt x="1106939" y="1286356"/>
                  <a:pt x="1090706" y="1299883"/>
                </a:cubicBezTo>
                <a:cubicBezTo>
                  <a:pt x="981576" y="1390825"/>
                  <a:pt x="1120694" y="1253470"/>
                  <a:pt x="986118" y="1374589"/>
                </a:cubicBezTo>
                <a:cubicBezTo>
                  <a:pt x="936615" y="1419141"/>
                  <a:pt x="909180" y="1465352"/>
                  <a:pt x="851647" y="1494118"/>
                </a:cubicBezTo>
                <a:cubicBezTo>
                  <a:pt x="837560" y="1501161"/>
                  <a:pt x="821765" y="1504079"/>
                  <a:pt x="806824" y="1509059"/>
                </a:cubicBezTo>
                <a:cubicBezTo>
                  <a:pt x="791883" y="1519020"/>
                  <a:pt x="774698" y="1526244"/>
                  <a:pt x="762000" y="1538942"/>
                </a:cubicBezTo>
                <a:cubicBezTo>
                  <a:pt x="749303" y="1551639"/>
                  <a:pt x="745752" y="1572079"/>
                  <a:pt x="732118" y="1583765"/>
                </a:cubicBezTo>
                <a:cubicBezTo>
                  <a:pt x="646164" y="1657440"/>
                  <a:pt x="679009" y="1600353"/>
                  <a:pt x="612589" y="1658471"/>
                </a:cubicBezTo>
                <a:cubicBezTo>
                  <a:pt x="586086" y="1681661"/>
                  <a:pt x="562785" y="1708275"/>
                  <a:pt x="537883" y="1733177"/>
                </a:cubicBezTo>
                <a:cubicBezTo>
                  <a:pt x="527922" y="1743138"/>
                  <a:pt x="515814" y="1751338"/>
                  <a:pt x="508000" y="1763059"/>
                </a:cubicBezTo>
                <a:cubicBezTo>
                  <a:pt x="498039" y="1778000"/>
                  <a:pt x="490048" y="1794462"/>
                  <a:pt x="478118" y="1807883"/>
                </a:cubicBezTo>
                <a:cubicBezTo>
                  <a:pt x="350980" y="1950915"/>
                  <a:pt x="425543" y="1842641"/>
                  <a:pt x="343647" y="1957295"/>
                </a:cubicBezTo>
                <a:cubicBezTo>
                  <a:pt x="320831" y="1989237"/>
                  <a:pt x="297706" y="2025021"/>
                  <a:pt x="283883" y="2061883"/>
                </a:cubicBezTo>
                <a:cubicBezTo>
                  <a:pt x="250840" y="2149999"/>
                  <a:pt x="293537" y="2097052"/>
                  <a:pt x="239059" y="2151530"/>
                </a:cubicBezTo>
                <a:cubicBezTo>
                  <a:pt x="224118" y="2181412"/>
                  <a:pt x="207086" y="2210338"/>
                  <a:pt x="194236" y="2241177"/>
                </a:cubicBezTo>
                <a:cubicBezTo>
                  <a:pt x="182121" y="2270253"/>
                  <a:pt x="171992" y="2300266"/>
                  <a:pt x="164353" y="2330824"/>
                </a:cubicBezTo>
                <a:cubicBezTo>
                  <a:pt x="159373" y="2350746"/>
                  <a:pt x="157310" y="2371634"/>
                  <a:pt x="149412" y="2390589"/>
                </a:cubicBezTo>
                <a:cubicBezTo>
                  <a:pt x="132279" y="2431708"/>
                  <a:pt x="109569" y="2470275"/>
                  <a:pt x="89647" y="2510118"/>
                </a:cubicBezTo>
                <a:cubicBezTo>
                  <a:pt x="84667" y="2530040"/>
                  <a:pt x="81916" y="2550656"/>
                  <a:pt x="74706" y="2569883"/>
                </a:cubicBezTo>
                <a:cubicBezTo>
                  <a:pt x="66886" y="2590738"/>
                  <a:pt x="51224" y="2608314"/>
                  <a:pt x="44824" y="2629647"/>
                </a:cubicBezTo>
                <a:cubicBezTo>
                  <a:pt x="36119" y="2658664"/>
                  <a:pt x="35302" y="2689489"/>
                  <a:pt x="29883" y="2719295"/>
                </a:cubicBezTo>
                <a:cubicBezTo>
                  <a:pt x="15459" y="2798626"/>
                  <a:pt x="20736" y="2776618"/>
                  <a:pt x="0" y="2838824"/>
                </a:cubicBezTo>
                <a:cubicBezTo>
                  <a:pt x="8580" y="3070459"/>
                  <a:pt x="-5495" y="3154992"/>
                  <a:pt x="29883" y="3331883"/>
                </a:cubicBezTo>
                <a:cubicBezTo>
                  <a:pt x="33910" y="3352019"/>
                  <a:pt x="36735" y="3372773"/>
                  <a:pt x="44824" y="3391647"/>
                </a:cubicBezTo>
                <a:cubicBezTo>
                  <a:pt x="51898" y="3408152"/>
                  <a:pt x="66675" y="3420410"/>
                  <a:pt x="74706" y="3436471"/>
                </a:cubicBezTo>
                <a:cubicBezTo>
                  <a:pt x="81749" y="3450558"/>
                  <a:pt x="79808" y="3468997"/>
                  <a:pt x="89647" y="3481295"/>
                </a:cubicBezTo>
                <a:cubicBezTo>
                  <a:pt x="112315" y="3509630"/>
                  <a:pt x="148361" y="3514518"/>
                  <a:pt x="179295" y="3526118"/>
                </a:cubicBezTo>
                <a:cubicBezTo>
                  <a:pt x="204407" y="3535535"/>
                  <a:pt x="229098" y="3546039"/>
                  <a:pt x="254000" y="3556000"/>
                </a:cubicBezTo>
                <a:cubicBezTo>
                  <a:pt x="323726" y="3551020"/>
                  <a:pt x="393752" y="3549226"/>
                  <a:pt x="463177" y="3541059"/>
                </a:cubicBezTo>
                <a:cubicBezTo>
                  <a:pt x="478818" y="3539219"/>
                  <a:pt x="494495" y="3534221"/>
                  <a:pt x="508000" y="3526118"/>
                </a:cubicBezTo>
                <a:cubicBezTo>
                  <a:pt x="538020" y="3508107"/>
                  <a:pt x="594466" y="3412950"/>
                  <a:pt x="597647" y="3406589"/>
                </a:cubicBezTo>
                <a:cubicBezTo>
                  <a:pt x="687944" y="3225998"/>
                  <a:pt x="572943" y="3449820"/>
                  <a:pt x="657412" y="3302000"/>
                </a:cubicBezTo>
                <a:cubicBezTo>
                  <a:pt x="781768" y="3084379"/>
                  <a:pt x="618429" y="3365028"/>
                  <a:pt x="702236" y="3197412"/>
                </a:cubicBezTo>
                <a:cubicBezTo>
                  <a:pt x="740137" y="3121608"/>
                  <a:pt x="748169" y="3134874"/>
                  <a:pt x="776942" y="3062942"/>
                </a:cubicBezTo>
                <a:cubicBezTo>
                  <a:pt x="788640" y="3033696"/>
                  <a:pt x="796863" y="3003177"/>
                  <a:pt x="806824" y="2973295"/>
                </a:cubicBezTo>
                <a:cubicBezTo>
                  <a:pt x="811804" y="2958354"/>
                  <a:pt x="814722" y="2942558"/>
                  <a:pt x="821765" y="2928471"/>
                </a:cubicBezTo>
                <a:cubicBezTo>
                  <a:pt x="841687" y="2888628"/>
                  <a:pt x="863982" y="2849886"/>
                  <a:pt x="881530" y="2808942"/>
                </a:cubicBezTo>
                <a:cubicBezTo>
                  <a:pt x="960114" y="2625579"/>
                  <a:pt x="872444" y="2806315"/>
                  <a:pt x="926353" y="2644589"/>
                </a:cubicBezTo>
                <a:cubicBezTo>
                  <a:pt x="938990" y="2606679"/>
                  <a:pt x="964260" y="2572787"/>
                  <a:pt x="986118" y="2540000"/>
                </a:cubicBezTo>
                <a:cubicBezTo>
                  <a:pt x="991098" y="2520079"/>
                  <a:pt x="996604" y="2500281"/>
                  <a:pt x="1001059" y="2480236"/>
                </a:cubicBezTo>
                <a:cubicBezTo>
                  <a:pt x="1006568" y="2455446"/>
                  <a:pt x="1007083" y="2429308"/>
                  <a:pt x="1016000" y="2405530"/>
                </a:cubicBezTo>
                <a:cubicBezTo>
                  <a:pt x="1022305" y="2388716"/>
                  <a:pt x="1036974" y="2376297"/>
                  <a:pt x="1045883" y="2360706"/>
                </a:cubicBezTo>
                <a:cubicBezTo>
                  <a:pt x="1056933" y="2341368"/>
                  <a:pt x="1066991" y="2321414"/>
                  <a:pt x="1075765" y="2300942"/>
                </a:cubicBezTo>
                <a:cubicBezTo>
                  <a:pt x="1081969" y="2286466"/>
                  <a:pt x="1083663" y="2270205"/>
                  <a:pt x="1090706" y="2256118"/>
                </a:cubicBezTo>
                <a:cubicBezTo>
                  <a:pt x="1098737" y="2240057"/>
                  <a:pt x="1112558" y="2227356"/>
                  <a:pt x="1120589" y="2211295"/>
                </a:cubicBezTo>
                <a:cubicBezTo>
                  <a:pt x="1132583" y="2187306"/>
                  <a:pt x="1137165" y="2159876"/>
                  <a:pt x="1150471" y="2136589"/>
                </a:cubicBezTo>
                <a:cubicBezTo>
                  <a:pt x="1157460" y="2124358"/>
                  <a:pt x="1172539" y="2118427"/>
                  <a:pt x="1180353" y="2106706"/>
                </a:cubicBezTo>
                <a:cubicBezTo>
                  <a:pt x="1192708" y="2088174"/>
                  <a:pt x="1199419" y="2066412"/>
                  <a:pt x="1210236" y="2046942"/>
                </a:cubicBezTo>
                <a:cubicBezTo>
                  <a:pt x="1224339" y="2021556"/>
                  <a:pt x="1242072" y="1998211"/>
                  <a:pt x="1255059" y="1972236"/>
                </a:cubicBezTo>
                <a:cubicBezTo>
                  <a:pt x="1293849" y="1894654"/>
                  <a:pt x="1241516" y="1955895"/>
                  <a:pt x="1299883" y="1897530"/>
                </a:cubicBezTo>
                <a:cubicBezTo>
                  <a:pt x="1335698" y="1790081"/>
                  <a:pt x="1283534" y="1924305"/>
                  <a:pt x="1404471" y="1763059"/>
                </a:cubicBezTo>
                <a:cubicBezTo>
                  <a:pt x="1419412" y="1743138"/>
                  <a:pt x="1431687" y="1720903"/>
                  <a:pt x="1449295" y="1703295"/>
                </a:cubicBezTo>
                <a:cubicBezTo>
                  <a:pt x="1586548" y="1566042"/>
                  <a:pt x="1440042" y="1743751"/>
                  <a:pt x="1553883" y="1613647"/>
                </a:cubicBezTo>
                <a:cubicBezTo>
                  <a:pt x="1574883" y="1589648"/>
                  <a:pt x="1589944" y="1560275"/>
                  <a:pt x="1613647" y="1538942"/>
                </a:cubicBezTo>
                <a:cubicBezTo>
                  <a:pt x="1640342" y="1514917"/>
                  <a:pt x="1677900" y="1504573"/>
                  <a:pt x="1703295" y="1479177"/>
                </a:cubicBezTo>
                <a:cubicBezTo>
                  <a:pt x="1736341" y="1446130"/>
                  <a:pt x="1751336" y="1425274"/>
                  <a:pt x="1792942" y="1404471"/>
                </a:cubicBezTo>
                <a:cubicBezTo>
                  <a:pt x="1869023" y="1366431"/>
                  <a:pt x="1910070" y="1372655"/>
                  <a:pt x="1987177" y="1314824"/>
                </a:cubicBezTo>
                <a:cubicBezTo>
                  <a:pt x="2007099" y="1299883"/>
                  <a:pt x="2025174" y="1282094"/>
                  <a:pt x="2046942" y="1270000"/>
                </a:cubicBezTo>
                <a:cubicBezTo>
                  <a:pt x="2063661" y="1260712"/>
                  <a:pt x="2138842" y="1233071"/>
                  <a:pt x="2166471" y="1225177"/>
                </a:cubicBezTo>
                <a:cubicBezTo>
                  <a:pt x="2186216" y="1219536"/>
                  <a:pt x="2206567" y="1216137"/>
                  <a:pt x="2226236" y="1210236"/>
                </a:cubicBezTo>
                <a:cubicBezTo>
                  <a:pt x="2256406" y="1201185"/>
                  <a:pt x="2287099" y="1193146"/>
                  <a:pt x="2315883" y="1180353"/>
                </a:cubicBezTo>
                <a:cubicBezTo>
                  <a:pt x="2409785" y="1138619"/>
                  <a:pt x="2312118" y="1158883"/>
                  <a:pt x="2405530" y="1135530"/>
                </a:cubicBezTo>
                <a:cubicBezTo>
                  <a:pt x="2430167" y="1129371"/>
                  <a:pt x="2455599" y="1126748"/>
                  <a:pt x="2480236" y="1120589"/>
                </a:cubicBezTo>
                <a:cubicBezTo>
                  <a:pt x="2515411" y="1111795"/>
                  <a:pt x="2549371" y="1098303"/>
                  <a:pt x="2584824" y="1090706"/>
                </a:cubicBezTo>
                <a:cubicBezTo>
                  <a:pt x="2688929" y="1068398"/>
                  <a:pt x="2795300" y="1056766"/>
                  <a:pt x="2898589" y="1030942"/>
                </a:cubicBezTo>
                <a:cubicBezTo>
                  <a:pt x="2962546" y="1014952"/>
                  <a:pt x="2963501" y="1013706"/>
                  <a:pt x="3033059" y="1001059"/>
                </a:cubicBezTo>
                <a:cubicBezTo>
                  <a:pt x="3081903" y="992178"/>
                  <a:pt x="3148202" y="983479"/>
                  <a:pt x="3197412" y="971177"/>
                </a:cubicBezTo>
                <a:cubicBezTo>
                  <a:pt x="3268465" y="953414"/>
                  <a:pt x="3218158" y="955269"/>
                  <a:pt x="3302000" y="941295"/>
                </a:cubicBezTo>
                <a:cubicBezTo>
                  <a:pt x="3341607" y="934694"/>
                  <a:pt x="3381687" y="931334"/>
                  <a:pt x="3421530" y="926353"/>
                </a:cubicBezTo>
                <a:cubicBezTo>
                  <a:pt x="3451412" y="916392"/>
                  <a:pt x="3479787" y="899087"/>
                  <a:pt x="3511177" y="896471"/>
                </a:cubicBezTo>
                <a:cubicBezTo>
                  <a:pt x="3725566" y="878605"/>
                  <a:pt x="3631102" y="890011"/>
                  <a:pt x="3795059" y="866589"/>
                </a:cubicBezTo>
                <a:cubicBezTo>
                  <a:pt x="4139537" y="882993"/>
                  <a:pt x="4115777" y="891028"/>
                  <a:pt x="4482353" y="866589"/>
                </a:cubicBezTo>
                <a:cubicBezTo>
                  <a:pt x="4491356" y="865989"/>
                  <a:pt x="4601832" y="842953"/>
                  <a:pt x="4616824" y="836706"/>
                </a:cubicBezTo>
                <a:cubicBezTo>
                  <a:pt x="4657943" y="819573"/>
                  <a:pt x="4736353" y="776942"/>
                  <a:pt x="4736353" y="776942"/>
                </a:cubicBezTo>
                <a:cubicBezTo>
                  <a:pt x="4746314" y="757020"/>
                  <a:pt x="4758240" y="737966"/>
                  <a:pt x="4766236" y="717177"/>
                </a:cubicBezTo>
                <a:cubicBezTo>
                  <a:pt x="4820789" y="575340"/>
                  <a:pt x="4792802" y="616313"/>
                  <a:pt x="4840942" y="508000"/>
                </a:cubicBezTo>
                <a:cubicBezTo>
                  <a:pt x="4849988" y="487647"/>
                  <a:pt x="4859774" y="467574"/>
                  <a:pt x="4870824" y="448236"/>
                </a:cubicBezTo>
                <a:cubicBezTo>
                  <a:pt x="4879733" y="432645"/>
                  <a:pt x="4892675" y="419473"/>
                  <a:pt x="4900706" y="403412"/>
                </a:cubicBezTo>
                <a:cubicBezTo>
                  <a:pt x="4911422" y="381979"/>
                  <a:pt x="4925802" y="317970"/>
                  <a:pt x="4930589" y="298824"/>
                </a:cubicBezTo>
                <a:cubicBezTo>
                  <a:pt x="4919863" y="202299"/>
                  <a:pt x="4944468" y="168626"/>
                  <a:pt x="4870824" y="119530"/>
                </a:cubicBezTo>
                <a:cubicBezTo>
                  <a:pt x="4857720" y="110794"/>
                  <a:pt x="4840941" y="109569"/>
                  <a:pt x="4826000" y="104589"/>
                </a:cubicBezTo>
                <a:cubicBezTo>
                  <a:pt x="4816039" y="94628"/>
                  <a:pt x="4808349" y="81695"/>
                  <a:pt x="4796118" y="74706"/>
                </a:cubicBezTo>
                <a:cubicBezTo>
                  <a:pt x="4772832" y="61399"/>
                  <a:pt x="4746618" y="53990"/>
                  <a:pt x="4721412" y="44824"/>
                </a:cubicBezTo>
                <a:cubicBezTo>
                  <a:pt x="4641388" y="15725"/>
                  <a:pt x="4643349" y="17838"/>
                  <a:pt x="4572000" y="0"/>
                </a:cubicBezTo>
                <a:cubicBezTo>
                  <a:pt x="4441421" y="16323"/>
                  <a:pt x="4488385" y="-3015"/>
                  <a:pt x="4422589" y="29883"/>
                </a:cubicBezTo>
              </a:path>
            </a:pathLst>
          </a:custGeom>
          <a:solidFill>
            <a:srgbClr val="FFFF00">
              <a:alpha val="42000"/>
            </a:srgbClr>
          </a:solidFill>
          <a:ln>
            <a:no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zh-CN" altLang="en-US"/>
          </a:p>
        </p:txBody>
      </p:sp>
    </p:spTree>
    <p:extLst>
      <p:ext uri="{BB962C8B-B14F-4D97-AF65-F5344CB8AC3E}">
        <p14:creationId xmlns:p14="http://schemas.microsoft.com/office/powerpoint/2010/main" val="1514225955"/>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Text Box 4"/>
          <p:cNvSpPr txBox="1">
            <a:spLocks noChangeArrowheads="1"/>
          </p:cNvSpPr>
          <p:nvPr/>
        </p:nvSpPr>
        <p:spPr bwMode="auto">
          <a:xfrm>
            <a:off x="576263" y="225425"/>
            <a:ext cx="7812087"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4400" b="1">
                <a:solidFill>
                  <a:schemeClr val="accent2"/>
                </a:solidFill>
                <a:latin typeface="方正姚体" pitchFamily="2" charset="-122"/>
                <a:ea typeface="方正姚体" pitchFamily="2" charset="-122"/>
              </a:rPr>
              <a:t>状态空间表示方法</a:t>
            </a:r>
          </a:p>
        </p:txBody>
      </p:sp>
      <p:sp>
        <p:nvSpPr>
          <p:cNvPr id="1029" name="Rectangle 5"/>
          <p:cNvSpPr>
            <a:spLocks noChangeArrowheads="1"/>
          </p:cNvSpPr>
          <p:nvPr/>
        </p:nvSpPr>
        <p:spPr bwMode="ltGray">
          <a:xfrm>
            <a:off x="358775" y="973138"/>
            <a:ext cx="21971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buClr>
                <a:srgbClr val="B2B2B2"/>
              </a:buClr>
              <a:buSzPct val="75000"/>
              <a:buFont typeface="Wingdings" pitchFamily="2" charset="2"/>
              <a:buNone/>
            </a:pPr>
            <a:r>
              <a:rPr lang="zh-CN" altLang="en-US" sz="2800" b="1">
                <a:solidFill>
                  <a:schemeClr val="tx2"/>
                </a:solidFill>
                <a:latin typeface="幼圆" pitchFamily="49" charset="-122"/>
                <a:ea typeface="幼圆" pitchFamily="49" charset="-122"/>
              </a:rPr>
              <a:t>问题实例</a:t>
            </a:r>
          </a:p>
        </p:txBody>
      </p:sp>
      <p:sp>
        <p:nvSpPr>
          <p:cNvPr id="1030" name="Text Box 6"/>
          <p:cNvSpPr txBox="1">
            <a:spLocks noChangeArrowheads="1"/>
          </p:cNvSpPr>
          <p:nvPr/>
        </p:nvSpPr>
        <p:spPr bwMode="ltGray">
          <a:xfrm>
            <a:off x="358775" y="1557338"/>
            <a:ext cx="45720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spcBef>
                <a:spcPct val="50000"/>
              </a:spcBef>
              <a:buClr>
                <a:srgbClr val="B2B2B2"/>
              </a:buClr>
              <a:buSzPct val="75000"/>
              <a:buFont typeface="Wingdings" pitchFamily="2" charset="2"/>
              <a:buNone/>
            </a:pPr>
            <a:r>
              <a:rPr lang="en-US" altLang="zh-CN" sz="2800" b="1">
                <a:latin typeface="幼圆" pitchFamily="49" charset="-122"/>
                <a:ea typeface="幼圆" pitchFamily="49" charset="-122"/>
              </a:rPr>
              <a:t>1.  </a:t>
            </a:r>
            <a:r>
              <a:rPr lang="zh-CN" altLang="en-US" sz="2800" b="1">
                <a:latin typeface="幼圆" pitchFamily="49" charset="-122"/>
                <a:ea typeface="幼圆" pitchFamily="49" charset="-122"/>
              </a:rPr>
              <a:t>八数码问题</a:t>
            </a:r>
          </a:p>
        </p:txBody>
      </p:sp>
      <p:graphicFrame>
        <p:nvGraphicFramePr>
          <p:cNvPr id="302125" name="Group 45"/>
          <p:cNvGraphicFramePr>
            <a:graphicFrameLocks noGrp="1"/>
          </p:cNvGraphicFramePr>
          <p:nvPr/>
        </p:nvGraphicFramePr>
        <p:xfrm>
          <a:off x="395288" y="2205038"/>
          <a:ext cx="3124200" cy="3950172"/>
        </p:xfrm>
        <a:graphic>
          <a:graphicData uri="http://schemas.openxmlformats.org/drawingml/2006/table">
            <a:tbl>
              <a:tblPr/>
              <a:tblGrid>
                <a:gridCol w="1041400"/>
                <a:gridCol w="1041400"/>
                <a:gridCol w="1041400"/>
              </a:tblGrid>
              <a:tr h="1353138">
                <a:tc>
                  <a:txBody>
                    <a:bodyPr/>
                    <a:lstStyle/>
                    <a:p>
                      <a:pPr marL="0" marR="0" lvl="0" indent="0" algn="ctr" defTabSz="346075" rtl="0" eaLnBrk="1" fontAlgn="base" latinLnBrk="0" hangingPunct="1">
                        <a:lnSpc>
                          <a:spcPct val="100000"/>
                        </a:lnSpc>
                        <a:spcBef>
                          <a:spcPct val="20000"/>
                        </a:spcBef>
                        <a:spcAft>
                          <a:spcPct val="10000"/>
                        </a:spcAft>
                        <a:buClrTx/>
                        <a:buSzTx/>
                        <a:buFontTx/>
                        <a:buNone/>
                        <a:tabLst>
                          <a:tab pos="1260475" algn="l"/>
                        </a:tabLst>
                      </a:pPr>
                      <a:endParaRPr kumimoji="0" lang="en-US" altLang="zh-CN" sz="3600" b="0" i="0" u="none" strike="noStrike" cap="none" normalizeH="0" baseline="0" dirty="0" smtClean="0">
                        <a:ln>
                          <a:noFill/>
                        </a:ln>
                        <a:solidFill>
                          <a:schemeClr val="tx1"/>
                        </a:solidFill>
                        <a:effectLst/>
                        <a:latin typeface="Arial" charset="0"/>
                        <a:ea typeface="宋体" pitchFamily="2" charset="-122"/>
                      </a:endParaRPr>
                    </a:p>
                    <a:p>
                      <a:pPr marL="0" marR="0" lvl="0" indent="0" algn="ctr" defTabSz="346075" rtl="0" eaLnBrk="1" fontAlgn="base" latinLnBrk="0" hangingPunct="1">
                        <a:lnSpc>
                          <a:spcPct val="100000"/>
                        </a:lnSpc>
                        <a:spcBef>
                          <a:spcPct val="20000"/>
                        </a:spcBef>
                        <a:spcAft>
                          <a:spcPct val="0"/>
                        </a:spcAft>
                        <a:buClrTx/>
                        <a:buSzTx/>
                        <a:buFontTx/>
                        <a:buNone/>
                        <a:tabLst>
                          <a:tab pos="1260475" algn="l"/>
                        </a:tabLst>
                      </a:pPr>
                      <a:r>
                        <a:rPr kumimoji="0" lang="en-US" altLang="zh-CN" sz="3600" b="0" i="0" u="none" strike="noStrike" cap="none" normalizeH="0" baseline="0" dirty="0" smtClean="0">
                          <a:ln>
                            <a:noFill/>
                          </a:ln>
                          <a:solidFill>
                            <a:schemeClr val="tx1"/>
                          </a:solidFill>
                          <a:effectLst/>
                          <a:latin typeface="Arial" charset="0"/>
                          <a:ea typeface="宋体" pitchFamily="2" charset="-122"/>
                        </a:rPr>
                        <a:t>7</a:t>
                      </a:r>
                    </a:p>
                  </a:txBody>
                  <a:tcPr marT="45714" marB="45714"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346075" rtl="0" eaLnBrk="1" fontAlgn="base" latinLnBrk="0" hangingPunct="1">
                        <a:lnSpc>
                          <a:spcPct val="100000"/>
                        </a:lnSpc>
                        <a:spcBef>
                          <a:spcPct val="20000"/>
                        </a:spcBef>
                        <a:spcAft>
                          <a:spcPct val="10000"/>
                        </a:spcAft>
                        <a:buClrTx/>
                        <a:buSzTx/>
                        <a:buFontTx/>
                        <a:buNone/>
                        <a:tabLst>
                          <a:tab pos="1260475" algn="l"/>
                        </a:tabLst>
                      </a:pPr>
                      <a:endParaRPr kumimoji="0" lang="en-US" altLang="zh-CN" sz="3600" b="0" i="0" u="none" strike="noStrike" cap="none" normalizeH="0" baseline="0" smtClean="0">
                        <a:ln>
                          <a:noFill/>
                        </a:ln>
                        <a:solidFill>
                          <a:schemeClr val="tx1"/>
                        </a:solidFill>
                        <a:effectLst/>
                        <a:latin typeface="Arial" charset="0"/>
                        <a:ea typeface="宋体" pitchFamily="2" charset="-122"/>
                      </a:endParaRPr>
                    </a:p>
                    <a:p>
                      <a:pPr marL="0" marR="0" lvl="0" indent="0" algn="ctr" defTabSz="346075" rtl="0" eaLnBrk="1" fontAlgn="base" latinLnBrk="0" hangingPunct="1">
                        <a:lnSpc>
                          <a:spcPct val="100000"/>
                        </a:lnSpc>
                        <a:spcBef>
                          <a:spcPct val="20000"/>
                        </a:spcBef>
                        <a:spcAft>
                          <a:spcPct val="0"/>
                        </a:spcAft>
                        <a:buClrTx/>
                        <a:buSzTx/>
                        <a:buFontTx/>
                        <a:buNone/>
                        <a:tabLst>
                          <a:tab pos="1260475" algn="l"/>
                        </a:tabLst>
                      </a:pPr>
                      <a:r>
                        <a:rPr kumimoji="0" lang="en-US" altLang="zh-CN" sz="3600" b="0" i="0" u="none" strike="noStrike" cap="none" normalizeH="0" baseline="0" smtClean="0">
                          <a:ln>
                            <a:noFill/>
                          </a:ln>
                          <a:solidFill>
                            <a:schemeClr val="tx1"/>
                          </a:solidFill>
                          <a:effectLst/>
                          <a:latin typeface="Arial" charset="0"/>
                          <a:ea typeface="宋体" pitchFamily="2" charset="-122"/>
                        </a:rPr>
                        <a:t>2</a:t>
                      </a:r>
                    </a:p>
                  </a:txBody>
                  <a:tcPr marT="45714" marB="45714"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346075" rtl="0" eaLnBrk="1" fontAlgn="base" latinLnBrk="0" hangingPunct="1">
                        <a:lnSpc>
                          <a:spcPct val="100000"/>
                        </a:lnSpc>
                        <a:spcBef>
                          <a:spcPct val="20000"/>
                        </a:spcBef>
                        <a:spcAft>
                          <a:spcPct val="10000"/>
                        </a:spcAft>
                        <a:buClrTx/>
                        <a:buSzTx/>
                        <a:buFontTx/>
                        <a:buNone/>
                        <a:tabLst>
                          <a:tab pos="1260475" algn="l"/>
                        </a:tabLst>
                      </a:pPr>
                      <a:endParaRPr kumimoji="0" lang="en-US" altLang="zh-CN" sz="3600" b="0" i="0" u="none" strike="noStrike" cap="none" normalizeH="0" baseline="0" dirty="0" smtClean="0">
                        <a:ln>
                          <a:noFill/>
                        </a:ln>
                        <a:solidFill>
                          <a:schemeClr val="tx1"/>
                        </a:solidFill>
                        <a:effectLst/>
                        <a:latin typeface="Arial" charset="0"/>
                        <a:ea typeface="宋体" pitchFamily="2" charset="-122"/>
                      </a:endParaRPr>
                    </a:p>
                    <a:p>
                      <a:pPr marL="0" marR="0" lvl="0" indent="0" algn="ctr" defTabSz="346075" rtl="0" eaLnBrk="1" fontAlgn="base" latinLnBrk="0" hangingPunct="1">
                        <a:lnSpc>
                          <a:spcPct val="100000"/>
                        </a:lnSpc>
                        <a:spcBef>
                          <a:spcPct val="20000"/>
                        </a:spcBef>
                        <a:spcAft>
                          <a:spcPct val="0"/>
                        </a:spcAft>
                        <a:buClrTx/>
                        <a:buSzTx/>
                        <a:buFontTx/>
                        <a:buNone/>
                        <a:tabLst>
                          <a:tab pos="1260475" algn="l"/>
                        </a:tabLst>
                      </a:pPr>
                      <a:r>
                        <a:rPr kumimoji="0" lang="en-US" altLang="zh-CN" sz="3600" b="0" i="0" u="none" strike="noStrike" cap="none" normalizeH="0" baseline="0" dirty="0" smtClean="0">
                          <a:ln>
                            <a:noFill/>
                          </a:ln>
                          <a:solidFill>
                            <a:schemeClr val="tx1"/>
                          </a:solidFill>
                          <a:effectLst/>
                          <a:latin typeface="Arial" charset="0"/>
                          <a:ea typeface="宋体" pitchFamily="2" charset="-122"/>
                        </a:rPr>
                        <a:t>4</a:t>
                      </a:r>
                    </a:p>
                  </a:txBody>
                  <a:tcPr marT="45714" marB="45714"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1298281">
                <a:tc>
                  <a:txBody>
                    <a:bodyPr/>
                    <a:lstStyle/>
                    <a:p>
                      <a:pPr marL="0" marR="0" lvl="0" indent="0" algn="ctr" defTabSz="346075" rtl="0" eaLnBrk="1" fontAlgn="base" latinLnBrk="0" hangingPunct="1">
                        <a:lnSpc>
                          <a:spcPct val="100000"/>
                        </a:lnSpc>
                        <a:spcBef>
                          <a:spcPct val="20000"/>
                        </a:spcBef>
                        <a:spcAft>
                          <a:spcPct val="0"/>
                        </a:spcAft>
                        <a:buClrTx/>
                        <a:buSzTx/>
                        <a:buFontTx/>
                        <a:buNone/>
                        <a:tabLst>
                          <a:tab pos="1260475" algn="l"/>
                        </a:tabLst>
                      </a:pPr>
                      <a:endParaRPr kumimoji="0" lang="en-US" altLang="zh-CN" sz="3600" b="0" i="0" u="none" strike="noStrike" cap="none" normalizeH="0" baseline="0" smtClean="0">
                        <a:ln>
                          <a:noFill/>
                        </a:ln>
                        <a:solidFill>
                          <a:schemeClr val="tx1"/>
                        </a:solidFill>
                        <a:effectLst/>
                        <a:latin typeface="Arial" charset="0"/>
                        <a:ea typeface="宋体" pitchFamily="2" charset="-122"/>
                      </a:endParaRPr>
                    </a:p>
                    <a:p>
                      <a:pPr marL="0" marR="0" lvl="0" indent="0" algn="ctr" defTabSz="346075" rtl="0" eaLnBrk="1" fontAlgn="base" latinLnBrk="0" hangingPunct="1">
                        <a:lnSpc>
                          <a:spcPct val="100000"/>
                        </a:lnSpc>
                        <a:spcBef>
                          <a:spcPct val="20000"/>
                        </a:spcBef>
                        <a:spcAft>
                          <a:spcPct val="0"/>
                        </a:spcAft>
                        <a:buClrTx/>
                        <a:buSzTx/>
                        <a:buFontTx/>
                        <a:buNone/>
                        <a:tabLst>
                          <a:tab pos="1260475" algn="l"/>
                        </a:tabLst>
                      </a:pPr>
                      <a:r>
                        <a:rPr kumimoji="0" lang="en-US" altLang="zh-CN" sz="3600" b="0" i="0" u="none" strike="noStrike" cap="none" normalizeH="0" baseline="0" smtClean="0">
                          <a:ln>
                            <a:noFill/>
                          </a:ln>
                          <a:solidFill>
                            <a:schemeClr val="tx1"/>
                          </a:solidFill>
                          <a:effectLst/>
                          <a:latin typeface="Arial" charset="0"/>
                          <a:ea typeface="宋体" pitchFamily="2" charset="-122"/>
                        </a:rPr>
                        <a:t>5</a:t>
                      </a:r>
                    </a:p>
                  </a:txBody>
                  <a:tcPr marT="45714" marB="45714"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346075" rtl="0" eaLnBrk="1" fontAlgn="base" latinLnBrk="0" hangingPunct="1">
                        <a:lnSpc>
                          <a:spcPct val="100000"/>
                        </a:lnSpc>
                        <a:spcBef>
                          <a:spcPct val="20000"/>
                        </a:spcBef>
                        <a:spcAft>
                          <a:spcPct val="0"/>
                        </a:spcAft>
                        <a:buClrTx/>
                        <a:buSzTx/>
                        <a:buFontTx/>
                        <a:buNone/>
                        <a:tabLst>
                          <a:tab pos="1260475" algn="l"/>
                        </a:tabLst>
                      </a:pPr>
                      <a:endParaRPr kumimoji="0" lang="zh-CN" altLang="zh-CN" sz="3600" b="0" i="0" u="none" strike="noStrike" cap="none" normalizeH="0" baseline="0" smtClean="0">
                        <a:ln>
                          <a:noFill/>
                        </a:ln>
                        <a:solidFill>
                          <a:schemeClr val="tx1"/>
                        </a:solidFill>
                        <a:effectLst/>
                        <a:latin typeface="Arial" charset="0"/>
                        <a:ea typeface="宋体" pitchFamily="2" charset="-122"/>
                      </a:endParaRPr>
                    </a:p>
                  </a:txBody>
                  <a:tcPr marT="45714" marB="45714"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346075" rtl="0" eaLnBrk="1" fontAlgn="base" latinLnBrk="0" hangingPunct="1">
                        <a:lnSpc>
                          <a:spcPct val="100000"/>
                        </a:lnSpc>
                        <a:spcBef>
                          <a:spcPct val="20000"/>
                        </a:spcBef>
                        <a:spcAft>
                          <a:spcPct val="0"/>
                        </a:spcAft>
                        <a:buClrTx/>
                        <a:buSzTx/>
                        <a:buFontTx/>
                        <a:buNone/>
                        <a:tabLst>
                          <a:tab pos="1260475" algn="l"/>
                        </a:tabLst>
                      </a:pPr>
                      <a:endParaRPr kumimoji="0" lang="en-US" altLang="zh-CN" sz="3600" b="0" i="0" u="none" strike="noStrike" cap="none" normalizeH="0" baseline="0" smtClean="0">
                        <a:ln>
                          <a:noFill/>
                        </a:ln>
                        <a:solidFill>
                          <a:schemeClr val="tx1"/>
                        </a:solidFill>
                        <a:effectLst/>
                        <a:latin typeface="Arial" charset="0"/>
                        <a:ea typeface="宋体" pitchFamily="2" charset="-122"/>
                      </a:endParaRPr>
                    </a:p>
                    <a:p>
                      <a:pPr marL="0" marR="0" lvl="0" indent="0" algn="ctr" defTabSz="346075" rtl="0" eaLnBrk="1" fontAlgn="base" latinLnBrk="0" hangingPunct="1">
                        <a:lnSpc>
                          <a:spcPct val="100000"/>
                        </a:lnSpc>
                        <a:spcBef>
                          <a:spcPct val="20000"/>
                        </a:spcBef>
                        <a:spcAft>
                          <a:spcPct val="0"/>
                        </a:spcAft>
                        <a:buClrTx/>
                        <a:buSzTx/>
                        <a:buFontTx/>
                        <a:buNone/>
                        <a:tabLst>
                          <a:tab pos="1260475" algn="l"/>
                        </a:tabLst>
                      </a:pPr>
                      <a:r>
                        <a:rPr kumimoji="0" lang="en-US" altLang="zh-CN" sz="3600" b="0" i="0" u="none" strike="noStrike" cap="none" normalizeH="0" baseline="0" smtClean="0">
                          <a:ln>
                            <a:noFill/>
                          </a:ln>
                          <a:solidFill>
                            <a:schemeClr val="tx1"/>
                          </a:solidFill>
                          <a:effectLst/>
                          <a:latin typeface="Arial" charset="0"/>
                          <a:ea typeface="宋体" pitchFamily="2" charset="-122"/>
                        </a:rPr>
                        <a:t>6</a:t>
                      </a:r>
                    </a:p>
                  </a:txBody>
                  <a:tcPr marT="45714" marB="45714"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1298281">
                <a:tc>
                  <a:txBody>
                    <a:bodyPr/>
                    <a:lstStyle/>
                    <a:p>
                      <a:pPr marL="0" marR="0" lvl="0" indent="0" algn="ctr" defTabSz="346075" rtl="0" eaLnBrk="1" fontAlgn="base" latinLnBrk="0" hangingPunct="1">
                        <a:lnSpc>
                          <a:spcPct val="100000"/>
                        </a:lnSpc>
                        <a:spcBef>
                          <a:spcPct val="20000"/>
                        </a:spcBef>
                        <a:spcAft>
                          <a:spcPct val="0"/>
                        </a:spcAft>
                        <a:buClrTx/>
                        <a:buSzTx/>
                        <a:buFontTx/>
                        <a:buNone/>
                        <a:tabLst>
                          <a:tab pos="1260475" algn="l"/>
                        </a:tabLst>
                      </a:pPr>
                      <a:endParaRPr kumimoji="0" lang="en-US" altLang="zh-CN" sz="3600" b="0" i="0" u="none" strike="noStrike" cap="none" normalizeH="0" baseline="0" smtClean="0">
                        <a:ln>
                          <a:noFill/>
                        </a:ln>
                        <a:solidFill>
                          <a:schemeClr val="tx1"/>
                        </a:solidFill>
                        <a:effectLst/>
                        <a:latin typeface="Arial" charset="0"/>
                        <a:ea typeface="宋体" pitchFamily="2" charset="-122"/>
                      </a:endParaRPr>
                    </a:p>
                    <a:p>
                      <a:pPr marL="0" marR="0" lvl="0" indent="0" algn="ctr" defTabSz="346075" rtl="0" eaLnBrk="1" fontAlgn="base" latinLnBrk="0" hangingPunct="1">
                        <a:lnSpc>
                          <a:spcPct val="100000"/>
                        </a:lnSpc>
                        <a:spcBef>
                          <a:spcPct val="20000"/>
                        </a:spcBef>
                        <a:spcAft>
                          <a:spcPct val="0"/>
                        </a:spcAft>
                        <a:buClrTx/>
                        <a:buSzTx/>
                        <a:buFontTx/>
                        <a:buNone/>
                        <a:tabLst>
                          <a:tab pos="1260475" algn="l"/>
                        </a:tabLst>
                      </a:pPr>
                      <a:r>
                        <a:rPr kumimoji="0" lang="en-US" altLang="zh-CN" sz="3600" b="0" i="0" u="none" strike="noStrike" cap="none" normalizeH="0" baseline="0" smtClean="0">
                          <a:ln>
                            <a:noFill/>
                          </a:ln>
                          <a:solidFill>
                            <a:schemeClr val="tx1"/>
                          </a:solidFill>
                          <a:effectLst/>
                          <a:latin typeface="Arial" charset="0"/>
                          <a:ea typeface="宋体" pitchFamily="2" charset="-122"/>
                        </a:rPr>
                        <a:t>8</a:t>
                      </a:r>
                    </a:p>
                  </a:txBody>
                  <a:tcPr marT="45714" marB="45714"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346075" rtl="0" eaLnBrk="1" fontAlgn="base" latinLnBrk="0" hangingPunct="1">
                        <a:lnSpc>
                          <a:spcPct val="100000"/>
                        </a:lnSpc>
                        <a:spcBef>
                          <a:spcPct val="20000"/>
                        </a:spcBef>
                        <a:spcAft>
                          <a:spcPct val="0"/>
                        </a:spcAft>
                        <a:buClrTx/>
                        <a:buSzTx/>
                        <a:buFontTx/>
                        <a:buNone/>
                        <a:tabLst>
                          <a:tab pos="1260475" algn="l"/>
                        </a:tabLst>
                      </a:pPr>
                      <a:endParaRPr kumimoji="0" lang="en-US" altLang="zh-CN" sz="3600" b="0" i="0" u="none" strike="noStrike" cap="none" normalizeH="0" baseline="0" smtClean="0">
                        <a:ln>
                          <a:noFill/>
                        </a:ln>
                        <a:solidFill>
                          <a:schemeClr val="tx1"/>
                        </a:solidFill>
                        <a:effectLst/>
                        <a:latin typeface="Arial" charset="0"/>
                        <a:ea typeface="宋体" pitchFamily="2" charset="-122"/>
                      </a:endParaRPr>
                    </a:p>
                    <a:p>
                      <a:pPr marL="0" marR="0" lvl="0" indent="0" algn="ctr" defTabSz="346075" rtl="0" eaLnBrk="1" fontAlgn="base" latinLnBrk="0" hangingPunct="1">
                        <a:lnSpc>
                          <a:spcPct val="100000"/>
                        </a:lnSpc>
                        <a:spcBef>
                          <a:spcPct val="20000"/>
                        </a:spcBef>
                        <a:spcAft>
                          <a:spcPct val="0"/>
                        </a:spcAft>
                        <a:buClrTx/>
                        <a:buSzTx/>
                        <a:buFontTx/>
                        <a:buNone/>
                        <a:tabLst>
                          <a:tab pos="1260475" algn="l"/>
                        </a:tabLst>
                      </a:pPr>
                      <a:r>
                        <a:rPr kumimoji="0" lang="en-US" altLang="zh-CN" sz="3600" b="0" i="0" u="none" strike="noStrike" cap="none" normalizeH="0" baseline="0" smtClean="0">
                          <a:ln>
                            <a:noFill/>
                          </a:ln>
                          <a:solidFill>
                            <a:schemeClr val="tx1"/>
                          </a:solidFill>
                          <a:effectLst/>
                          <a:latin typeface="Arial" charset="0"/>
                          <a:ea typeface="宋体" pitchFamily="2" charset="-122"/>
                        </a:rPr>
                        <a:t>3</a:t>
                      </a:r>
                    </a:p>
                  </a:txBody>
                  <a:tcPr marT="45714" marB="45714"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346075" rtl="0" eaLnBrk="1" fontAlgn="base" latinLnBrk="0" hangingPunct="1">
                        <a:lnSpc>
                          <a:spcPct val="100000"/>
                        </a:lnSpc>
                        <a:spcBef>
                          <a:spcPct val="20000"/>
                        </a:spcBef>
                        <a:spcAft>
                          <a:spcPct val="0"/>
                        </a:spcAft>
                        <a:buClrTx/>
                        <a:buSzTx/>
                        <a:buFontTx/>
                        <a:buNone/>
                        <a:tabLst>
                          <a:tab pos="1260475" algn="l"/>
                        </a:tabLst>
                      </a:pPr>
                      <a:endParaRPr kumimoji="0" lang="en-US" altLang="zh-CN" sz="3600" b="0" i="0" u="none" strike="noStrike" cap="none" normalizeH="0" baseline="0" smtClean="0">
                        <a:ln>
                          <a:noFill/>
                        </a:ln>
                        <a:solidFill>
                          <a:schemeClr val="tx1"/>
                        </a:solidFill>
                        <a:effectLst/>
                        <a:latin typeface="Arial" charset="0"/>
                        <a:ea typeface="宋体" pitchFamily="2" charset="-122"/>
                      </a:endParaRPr>
                    </a:p>
                    <a:p>
                      <a:pPr marL="0" marR="0" lvl="0" indent="0" algn="ctr" defTabSz="346075" rtl="0" eaLnBrk="1" fontAlgn="base" latinLnBrk="0" hangingPunct="1">
                        <a:lnSpc>
                          <a:spcPct val="100000"/>
                        </a:lnSpc>
                        <a:spcBef>
                          <a:spcPct val="20000"/>
                        </a:spcBef>
                        <a:spcAft>
                          <a:spcPct val="0"/>
                        </a:spcAft>
                        <a:buClrTx/>
                        <a:buSzTx/>
                        <a:buFontTx/>
                        <a:buNone/>
                        <a:tabLst>
                          <a:tab pos="1260475" algn="l"/>
                        </a:tabLst>
                      </a:pPr>
                      <a:r>
                        <a:rPr kumimoji="0" lang="en-US" altLang="zh-CN" sz="3600" b="0" i="0" u="none" strike="noStrike" cap="none" normalizeH="0" baseline="0" smtClean="0">
                          <a:ln>
                            <a:noFill/>
                          </a:ln>
                          <a:solidFill>
                            <a:schemeClr val="tx1"/>
                          </a:solidFill>
                          <a:effectLst/>
                          <a:latin typeface="Arial" charset="0"/>
                          <a:ea typeface="宋体" pitchFamily="2" charset="-122"/>
                        </a:rPr>
                        <a:t>1</a:t>
                      </a:r>
                    </a:p>
                  </a:txBody>
                  <a:tcPr marT="45714" marB="45714"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grpSp>
        <p:nvGrpSpPr>
          <p:cNvPr id="2" name="Group 26"/>
          <p:cNvGrpSpPr>
            <a:grpSpLocks/>
          </p:cNvGrpSpPr>
          <p:nvPr/>
        </p:nvGrpSpPr>
        <p:grpSpPr bwMode="auto">
          <a:xfrm>
            <a:off x="3733800" y="2133600"/>
            <a:ext cx="4572000" cy="4103688"/>
            <a:chOff x="2352" y="1248"/>
            <a:chExt cx="2880" cy="2028"/>
          </a:xfrm>
        </p:grpSpPr>
        <p:sp>
          <p:nvSpPr>
            <p:cNvPr id="1050" name="Rectangle 27"/>
            <p:cNvSpPr>
              <a:spLocks noChangeArrowheads="1"/>
            </p:cNvSpPr>
            <p:nvPr/>
          </p:nvSpPr>
          <p:spPr bwMode="ltGray">
            <a:xfrm>
              <a:off x="4576" y="2600"/>
              <a:ext cx="656" cy="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endParaRPr kumimoji="1" lang="en-US" altLang="zh-CN" sz="2800" dirty="0">
                <a:latin typeface="Times New Roman" pitchFamily="18" charset="0"/>
              </a:endParaRPr>
            </a:p>
            <a:p>
              <a:pPr algn="ctr"/>
              <a:r>
                <a:rPr kumimoji="1" lang="en-US" altLang="zh-CN" sz="2800" dirty="0" smtClean="0">
                  <a:latin typeface="Times New Roman" pitchFamily="18" charset="0"/>
                </a:rPr>
                <a:t>5</a:t>
              </a:r>
              <a:endParaRPr kumimoji="1" lang="en-US" altLang="zh-CN" sz="2800" dirty="0">
                <a:latin typeface="Times New Roman" pitchFamily="18" charset="0"/>
              </a:endParaRPr>
            </a:p>
          </p:txBody>
        </p:sp>
        <p:sp>
          <p:nvSpPr>
            <p:cNvPr id="1051" name="Rectangle 28"/>
            <p:cNvSpPr>
              <a:spLocks noChangeArrowheads="1"/>
            </p:cNvSpPr>
            <p:nvPr/>
          </p:nvSpPr>
          <p:spPr bwMode="ltGray">
            <a:xfrm>
              <a:off x="3920" y="2600"/>
              <a:ext cx="656" cy="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endParaRPr kumimoji="1" lang="en-US" altLang="zh-CN" sz="2800" dirty="0">
                <a:latin typeface="Times New Roman" pitchFamily="18" charset="0"/>
              </a:endParaRPr>
            </a:p>
            <a:p>
              <a:pPr algn="ctr"/>
              <a:r>
                <a:rPr kumimoji="1" lang="en-US" altLang="zh-CN" sz="2800" dirty="0" smtClean="0">
                  <a:latin typeface="Times New Roman" pitchFamily="18" charset="0"/>
                </a:rPr>
                <a:t>6</a:t>
              </a:r>
              <a:endParaRPr kumimoji="1" lang="en-US" altLang="zh-CN" sz="2800" dirty="0">
                <a:latin typeface="Times New Roman" pitchFamily="18" charset="0"/>
              </a:endParaRPr>
            </a:p>
          </p:txBody>
        </p:sp>
        <p:sp>
          <p:nvSpPr>
            <p:cNvPr id="1052" name="Rectangle 29"/>
            <p:cNvSpPr>
              <a:spLocks noChangeArrowheads="1"/>
            </p:cNvSpPr>
            <p:nvPr/>
          </p:nvSpPr>
          <p:spPr bwMode="ltGray">
            <a:xfrm>
              <a:off x="3264" y="2600"/>
              <a:ext cx="656" cy="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endParaRPr kumimoji="1" lang="en-US" altLang="zh-CN" sz="2800" dirty="0">
                <a:latin typeface="Times New Roman" pitchFamily="18" charset="0"/>
              </a:endParaRPr>
            </a:p>
            <a:p>
              <a:pPr algn="ctr"/>
              <a:r>
                <a:rPr kumimoji="1" lang="en-US" altLang="zh-CN" sz="2800" dirty="0" smtClean="0">
                  <a:latin typeface="Times New Roman" pitchFamily="18" charset="0"/>
                </a:rPr>
                <a:t>7</a:t>
              </a:r>
              <a:endParaRPr kumimoji="1" lang="en-US" altLang="zh-CN" sz="2800" dirty="0">
                <a:latin typeface="Times New Roman" pitchFamily="18" charset="0"/>
              </a:endParaRPr>
            </a:p>
          </p:txBody>
        </p:sp>
        <p:sp>
          <p:nvSpPr>
            <p:cNvPr id="1053" name="Rectangle 30"/>
            <p:cNvSpPr>
              <a:spLocks noChangeArrowheads="1"/>
            </p:cNvSpPr>
            <p:nvPr/>
          </p:nvSpPr>
          <p:spPr bwMode="ltGray">
            <a:xfrm>
              <a:off x="4576" y="1924"/>
              <a:ext cx="656" cy="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endParaRPr kumimoji="1" lang="en-US" altLang="zh-CN" sz="2800" dirty="0">
                <a:latin typeface="Times New Roman" pitchFamily="18" charset="0"/>
              </a:endParaRPr>
            </a:p>
            <a:p>
              <a:pPr algn="ctr"/>
              <a:r>
                <a:rPr kumimoji="1" lang="en-US" altLang="zh-CN" sz="2800" dirty="0" smtClean="0">
                  <a:latin typeface="Times New Roman" pitchFamily="18" charset="0"/>
                </a:rPr>
                <a:t>4</a:t>
              </a:r>
              <a:endParaRPr kumimoji="1" lang="en-US" altLang="zh-CN" sz="2800" dirty="0">
                <a:latin typeface="Times New Roman" pitchFamily="18" charset="0"/>
              </a:endParaRPr>
            </a:p>
          </p:txBody>
        </p:sp>
        <p:sp>
          <p:nvSpPr>
            <p:cNvPr id="1054" name="Rectangle 31"/>
            <p:cNvSpPr>
              <a:spLocks noChangeArrowheads="1"/>
            </p:cNvSpPr>
            <p:nvPr/>
          </p:nvSpPr>
          <p:spPr bwMode="ltGray">
            <a:xfrm>
              <a:off x="3920" y="1924"/>
              <a:ext cx="656" cy="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endParaRPr kumimoji="1" lang="en-US" altLang="zh-CN" sz="2800" dirty="0">
                <a:latin typeface="Times New Roman" pitchFamily="18" charset="0"/>
              </a:endParaRPr>
            </a:p>
            <a:p>
              <a:pPr algn="ctr"/>
              <a:endParaRPr kumimoji="1" lang="en-US" altLang="zh-CN" sz="2800" dirty="0">
                <a:latin typeface="Times New Roman" pitchFamily="18" charset="0"/>
              </a:endParaRPr>
            </a:p>
          </p:txBody>
        </p:sp>
        <p:sp>
          <p:nvSpPr>
            <p:cNvPr id="1055" name="Rectangle 32"/>
            <p:cNvSpPr>
              <a:spLocks noChangeArrowheads="1"/>
            </p:cNvSpPr>
            <p:nvPr/>
          </p:nvSpPr>
          <p:spPr bwMode="ltGray">
            <a:xfrm>
              <a:off x="3264" y="1924"/>
              <a:ext cx="656" cy="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endParaRPr kumimoji="1" lang="en-US" altLang="zh-CN" sz="2800" dirty="0">
                <a:latin typeface="Times New Roman" pitchFamily="18" charset="0"/>
              </a:endParaRPr>
            </a:p>
            <a:p>
              <a:pPr algn="ctr"/>
              <a:r>
                <a:rPr kumimoji="1" lang="en-US" altLang="zh-CN" sz="2800" dirty="0" smtClean="0">
                  <a:latin typeface="Times New Roman" pitchFamily="18" charset="0"/>
                </a:rPr>
                <a:t>8</a:t>
              </a:r>
              <a:endParaRPr kumimoji="1" lang="en-US" altLang="zh-CN" sz="2800" dirty="0">
                <a:latin typeface="Times New Roman" pitchFamily="18" charset="0"/>
              </a:endParaRPr>
            </a:p>
          </p:txBody>
        </p:sp>
        <p:sp>
          <p:nvSpPr>
            <p:cNvPr id="1056" name="Rectangle 33"/>
            <p:cNvSpPr>
              <a:spLocks noChangeArrowheads="1"/>
            </p:cNvSpPr>
            <p:nvPr/>
          </p:nvSpPr>
          <p:spPr bwMode="ltGray">
            <a:xfrm>
              <a:off x="4576" y="1248"/>
              <a:ext cx="656" cy="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endParaRPr kumimoji="1" lang="en-US" altLang="zh-CN" sz="2800" dirty="0">
                <a:latin typeface="Times New Roman" pitchFamily="18" charset="0"/>
              </a:endParaRPr>
            </a:p>
            <a:p>
              <a:pPr algn="ctr"/>
              <a:r>
                <a:rPr kumimoji="1" lang="en-US" altLang="zh-CN" sz="2800" dirty="0" smtClean="0">
                  <a:latin typeface="Times New Roman" pitchFamily="18" charset="0"/>
                </a:rPr>
                <a:t>3</a:t>
              </a:r>
              <a:endParaRPr kumimoji="1" lang="en-US" altLang="zh-CN" sz="2800" dirty="0">
                <a:latin typeface="Times New Roman" pitchFamily="18" charset="0"/>
              </a:endParaRPr>
            </a:p>
          </p:txBody>
        </p:sp>
        <p:sp>
          <p:nvSpPr>
            <p:cNvPr id="1057" name="Rectangle 34"/>
            <p:cNvSpPr>
              <a:spLocks noChangeArrowheads="1"/>
            </p:cNvSpPr>
            <p:nvPr/>
          </p:nvSpPr>
          <p:spPr bwMode="ltGray">
            <a:xfrm>
              <a:off x="3920" y="1248"/>
              <a:ext cx="656" cy="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endParaRPr kumimoji="1" lang="en-US" altLang="zh-CN" sz="2800" dirty="0">
                <a:latin typeface="Times New Roman" pitchFamily="18" charset="0"/>
              </a:endParaRPr>
            </a:p>
            <a:p>
              <a:pPr algn="ctr"/>
              <a:r>
                <a:rPr kumimoji="1" lang="en-US" altLang="zh-CN" sz="2800" dirty="0" smtClean="0">
                  <a:latin typeface="Times New Roman" pitchFamily="18" charset="0"/>
                </a:rPr>
                <a:t>2</a:t>
              </a:r>
              <a:endParaRPr kumimoji="1" lang="en-US" altLang="zh-CN" sz="2800" dirty="0">
                <a:latin typeface="Times New Roman" pitchFamily="18" charset="0"/>
              </a:endParaRPr>
            </a:p>
          </p:txBody>
        </p:sp>
        <p:sp>
          <p:nvSpPr>
            <p:cNvPr id="1058" name="Rectangle 35"/>
            <p:cNvSpPr>
              <a:spLocks noChangeArrowheads="1"/>
            </p:cNvSpPr>
            <p:nvPr/>
          </p:nvSpPr>
          <p:spPr bwMode="ltGray">
            <a:xfrm>
              <a:off x="3264" y="1248"/>
              <a:ext cx="656" cy="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endParaRPr kumimoji="1" lang="en-US" altLang="zh-CN" sz="2800">
                <a:latin typeface="Times New Roman" pitchFamily="18" charset="0"/>
              </a:endParaRPr>
            </a:p>
            <a:p>
              <a:pPr algn="ctr"/>
              <a:endParaRPr kumimoji="1" lang="en-US" altLang="zh-CN" sz="2800">
                <a:latin typeface="Times New Roman" pitchFamily="18" charset="0"/>
              </a:endParaRPr>
            </a:p>
          </p:txBody>
        </p:sp>
        <p:sp>
          <p:nvSpPr>
            <p:cNvPr id="1059" name="Line 36"/>
            <p:cNvSpPr>
              <a:spLocks noChangeShapeType="1"/>
            </p:cNvSpPr>
            <p:nvPr/>
          </p:nvSpPr>
          <p:spPr bwMode="ltGray">
            <a:xfrm>
              <a:off x="3264" y="1248"/>
              <a:ext cx="1968" cy="0"/>
            </a:xfrm>
            <a:prstGeom prst="line">
              <a:avLst/>
            </a:prstGeom>
            <a:noFill/>
            <a:ln w="28575" cap="sq">
              <a:solidFill>
                <a:schemeClr val="tx1"/>
              </a:solidFill>
              <a:miter lim="800000"/>
              <a:headEnd/>
              <a:tailEnd/>
            </a:ln>
            <a:extLst>
              <a:ext uri="{909E8E84-426E-40dd-AFC4-6F175D3DCCD1}">
                <a14:hiddenFill xmlns:a14="http://schemas.microsoft.com/office/drawing/2010/main">
                  <a:noFill/>
                </a14:hiddenFill>
              </a:ext>
            </a:extLst>
          </p:spPr>
          <p:txBody>
            <a:bodyPr wrap="none" anchor="ctr"/>
            <a:lstStyle/>
            <a:p>
              <a:endParaRPr lang="zh-CN" altLang="en-US" dirty="0"/>
            </a:p>
          </p:txBody>
        </p:sp>
        <p:sp>
          <p:nvSpPr>
            <p:cNvPr id="1060" name="Line 37"/>
            <p:cNvSpPr>
              <a:spLocks noChangeShapeType="1"/>
            </p:cNvSpPr>
            <p:nvPr/>
          </p:nvSpPr>
          <p:spPr bwMode="ltGray">
            <a:xfrm>
              <a:off x="3264" y="1924"/>
              <a:ext cx="1968" cy="0"/>
            </a:xfrm>
            <a:prstGeom prst="line">
              <a:avLst/>
            </a:prstGeom>
            <a:noFill/>
            <a:ln w="12700">
              <a:solidFill>
                <a:schemeClr val="tx1"/>
              </a:solidFill>
              <a:miter lim="800000"/>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061" name="Line 38"/>
            <p:cNvSpPr>
              <a:spLocks noChangeShapeType="1"/>
            </p:cNvSpPr>
            <p:nvPr/>
          </p:nvSpPr>
          <p:spPr bwMode="ltGray">
            <a:xfrm>
              <a:off x="3264" y="2600"/>
              <a:ext cx="1968" cy="0"/>
            </a:xfrm>
            <a:prstGeom prst="line">
              <a:avLst/>
            </a:prstGeom>
            <a:noFill/>
            <a:ln w="12700">
              <a:solidFill>
                <a:schemeClr val="tx1"/>
              </a:solidFill>
              <a:miter lim="800000"/>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062" name="Line 39"/>
            <p:cNvSpPr>
              <a:spLocks noChangeShapeType="1"/>
            </p:cNvSpPr>
            <p:nvPr/>
          </p:nvSpPr>
          <p:spPr bwMode="ltGray">
            <a:xfrm>
              <a:off x="3264" y="3276"/>
              <a:ext cx="1968" cy="0"/>
            </a:xfrm>
            <a:prstGeom prst="line">
              <a:avLst/>
            </a:prstGeom>
            <a:noFill/>
            <a:ln w="28575" cap="sq">
              <a:solidFill>
                <a:schemeClr val="tx1"/>
              </a:solidFill>
              <a:miter lim="800000"/>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063" name="Line 40"/>
            <p:cNvSpPr>
              <a:spLocks noChangeShapeType="1"/>
            </p:cNvSpPr>
            <p:nvPr/>
          </p:nvSpPr>
          <p:spPr bwMode="ltGray">
            <a:xfrm>
              <a:off x="3264" y="1248"/>
              <a:ext cx="0" cy="2028"/>
            </a:xfrm>
            <a:prstGeom prst="line">
              <a:avLst/>
            </a:prstGeom>
            <a:noFill/>
            <a:ln w="28575" cap="sq">
              <a:solidFill>
                <a:schemeClr val="tx1"/>
              </a:solidFill>
              <a:miter lim="800000"/>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064" name="Line 41"/>
            <p:cNvSpPr>
              <a:spLocks noChangeShapeType="1"/>
            </p:cNvSpPr>
            <p:nvPr/>
          </p:nvSpPr>
          <p:spPr bwMode="ltGray">
            <a:xfrm>
              <a:off x="3920" y="1248"/>
              <a:ext cx="0" cy="2028"/>
            </a:xfrm>
            <a:prstGeom prst="line">
              <a:avLst/>
            </a:prstGeom>
            <a:noFill/>
            <a:ln w="12700">
              <a:solidFill>
                <a:schemeClr val="tx1"/>
              </a:solidFill>
              <a:miter lim="800000"/>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065" name="Line 42"/>
            <p:cNvSpPr>
              <a:spLocks noChangeShapeType="1"/>
            </p:cNvSpPr>
            <p:nvPr/>
          </p:nvSpPr>
          <p:spPr bwMode="ltGray">
            <a:xfrm>
              <a:off x="4576" y="1248"/>
              <a:ext cx="0" cy="2028"/>
            </a:xfrm>
            <a:prstGeom prst="line">
              <a:avLst/>
            </a:prstGeom>
            <a:noFill/>
            <a:ln w="12700">
              <a:solidFill>
                <a:schemeClr val="tx1"/>
              </a:solidFill>
              <a:miter lim="800000"/>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066" name="Line 43"/>
            <p:cNvSpPr>
              <a:spLocks noChangeShapeType="1"/>
            </p:cNvSpPr>
            <p:nvPr/>
          </p:nvSpPr>
          <p:spPr bwMode="ltGray">
            <a:xfrm>
              <a:off x="5232" y="1248"/>
              <a:ext cx="0" cy="2028"/>
            </a:xfrm>
            <a:prstGeom prst="line">
              <a:avLst/>
            </a:prstGeom>
            <a:noFill/>
            <a:ln w="28575" cap="sq">
              <a:solidFill>
                <a:schemeClr val="tx1"/>
              </a:solidFill>
              <a:miter lim="800000"/>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067" name="Line 44"/>
            <p:cNvSpPr>
              <a:spLocks noChangeShapeType="1"/>
            </p:cNvSpPr>
            <p:nvPr/>
          </p:nvSpPr>
          <p:spPr bwMode="ltGray">
            <a:xfrm>
              <a:off x="2352" y="2160"/>
              <a:ext cx="768" cy="0"/>
            </a:xfrm>
            <a:prstGeom prst="line">
              <a:avLst/>
            </a:prstGeom>
            <a:noFill/>
            <a:ln w="76200">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grpSp>
      <p:sp>
        <p:nvSpPr>
          <p:cNvPr id="3" name="TextBox 2"/>
          <p:cNvSpPr txBox="1"/>
          <p:nvPr/>
        </p:nvSpPr>
        <p:spPr>
          <a:xfrm>
            <a:off x="5396266" y="2555938"/>
            <a:ext cx="612068" cy="523220"/>
          </a:xfrm>
          <a:prstGeom prst="rect">
            <a:avLst/>
          </a:prstGeom>
          <a:noFill/>
        </p:spPr>
        <p:txBody>
          <a:bodyPr wrap="square" rtlCol="0">
            <a:spAutoFit/>
          </a:bodyPr>
          <a:lstStyle/>
          <a:p>
            <a:r>
              <a:rPr lang="en-US" altLang="zh-CN" sz="2800" dirty="0" smtClean="0"/>
              <a:t>1</a:t>
            </a:r>
            <a:endParaRPr lang="zh-CN" altLang="en-US" sz="2800" dirty="0"/>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30212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2"/>
                                        </p:tgtEl>
                                        <p:attrNameLst>
                                          <p:attrName>style.visibility</p:attrName>
                                        </p:attrNameLst>
                                      </p:cBhvr>
                                      <p:to>
                                        <p:strVal val="visible"/>
                                      </p:to>
                                    </p:set>
                                  </p:childTnLst>
                                </p:cTn>
                              </p:par>
                              <p:par>
                                <p:cTn id="11" presetID="1" presetClass="entr" presetSubtype="0" fill="hold" grpId="0" nodeType="withEffect">
                                  <p:stCondLst>
                                    <p:cond delay="50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11929" y="152636"/>
            <a:ext cx="8953500" cy="6477000"/>
          </a:xfrm>
          <a:prstGeom prst="rect">
            <a:avLst/>
          </a:prstGeom>
        </p:spPr>
      </p:pic>
      <p:sp>
        <p:nvSpPr>
          <p:cNvPr id="6" name="任意形状 5"/>
          <p:cNvSpPr/>
          <p:nvPr/>
        </p:nvSpPr>
        <p:spPr>
          <a:xfrm rot="21360909">
            <a:off x="1085240" y="763344"/>
            <a:ext cx="4260591" cy="4454957"/>
          </a:xfrm>
          <a:custGeom>
            <a:avLst/>
            <a:gdLst>
              <a:gd name="connsiteX0" fmla="*/ 3152588 w 3990827"/>
              <a:gd name="connsiteY0" fmla="*/ 29883 h 3376706"/>
              <a:gd name="connsiteX1" fmla="*/ 3077882 w 3990827"/>
              <a:gd name="connsiteY1" fmla="*/ 59765 h 3376706"/>
              <a:gd name="connsiteX2" fmla="*/ 2988235 w 3990827"/>
              <a:gd name="connsiteY2" fmla="*/ 89647 h 3376706"/>
              <a:gd name="connsiteX3" fmla="*/ 2913529 w 3990827"/>
              <a:gd name="connsiteY3" fmla="*/ 119530 h 3376706"/>
              <a:gd name="connsiteX4" fmla="*/ 2779059 w 3990827"/>
              <a:gd name="connsiteY4" fmla="*/ 149412 h 3376706"/>
              <a:gd name="connsiteX5" fmla="*/ 2599764 w 3990827"/>
              <a:gd name="connsiteY5" fmla="*/ 239059 h 3376706"/>
              <a:gd name="connsiteX6" fmla="*/ 2510117 w 3990827"/>
              <a:gd name="connsiteY6" fmla="*/ 254000 h 3376706"/>
              <a:gd name="connsiteX7" fmla="*/ 2375647 w 3990827"/>
              <a:gd name="connsiteY7" fmla="*/ 328706 h 3376706"/>
              <a:gd name="connsiteX8" fmla="*/ 2271059 w 3990827"/>
              <a:gd name="connsiteY8" fmla="*/ 373530 h 3376706"/>
              <a:gd name="connsiteX9" fmla="*/ 2181412 w 3990827"/>
              <a:gd name="connsiteY9" fmla="*/ 388471 h 3376706"/>
              <a:gd name="connsiteX10" fmla="*/ 2032000 w 3990827"/>
              <a:gd name="connsiteY10" fmla="*/ 448236 h 3376706"/>
              <a:gd name="connsiteX11" fmla="*/ 1972235 w 3990827"/>
              <a:gd name="connsiteY11" fmla="*/ 463177 h 3376706"/>
              <a:gd name="connsiteX12" fmla="*/ 1912470 w 3990827"/>
              <a:gd name="connsiteY12" fmla="*/ 493059 h 3376706"/>
              <a:gd name="connsiteX13" fmla="*/ 1837764 w 3990827"/>
              <a:gd name="connsiteY13" fmla="*/ 508000 h 3376706"/>
              <a:gd name="connsiteX14" fmla="*/ 1748117 w 3990827"/>
              <a:gd name="connsiteY14" fmla="*/ 537883 h 3376706"/>
              <a:gd name="connsiteX15" fmla="*/ 1553882 w 3990827"/>
              <a:gd name="connsiteY15" fmla="*/ 612589 h 3376706"/>
              <a:gd name="connsiteX16" fmla="*/ 1449294 w 3990827"/>
              <a:gd name="connsiteY16" fmla="*/ 657412 h 3376706"/>
              <a:gd name="connsiteX17" fmla="*/ 1374588 w 3990827"/>
              <a:gd name="connsiteY17" fmla="*/ 672353 h 3376706"/>
              <a:gd name="connsiteX18" fmla="*/ 1195294 w 3990827"/>
              <a:gd name="connsiteY18" fmla="*/ 776941 h 3376706"/>
              <a:gd name="connsiteX19" fmla="*/ 1045882 w 3990827"/>
              <a:gd name="connsiteY19" fmla="*/ 851647 h 3376706"/>
              <a:gd name="connsiteX20" fmla="*/ 866588 w 3990827"/>
              <a:gd name="connsiteY20" fmla="*/ 956236 h 3376706"/>
              <a:gd name="connsiteX21" fmla="*/ 732117 w 3990827"/>
              <a:gd name="connsiteY21" fmla="*/ 1030941 h 3376706"/>
              <a:gd name="connsiteX22" fmla="*/ 552823 w 3990827"/>
              <a:gd name="connsiteY22" fmla="*/ 1210236 h 3376706"/>
              <a:gd name="connsiteX23" fmla="*/ 478117 w 3990827"/>
              <a:gd name="connsiteY23" fmla="*/ 1284941 h 3376706"/>
              <a:gd name="connsiteX24" fmla="*/ 433294 w 3990827"/>
              <a:gd name="connsiteY24" fmla="*/ 1329765 h 3376706"/>
              <a:gd name="connsiteX25" fmla="*/ 358588 w 3990827"/>
              <a:gd name="connsiteY25" fmla="*/ 1434353 h 3376706"/>
              <a:gd name="connsiteX26" fmla="*/ 328706 w 3990827"/>
              <a:gd name="connsiteY26" fmla="*/ 1494118 h 3376706"/>
              <a:gd name="connsiteX27" fmla="*/ 268941 w 3990827"/>
              <a:gd name="connsiteY27" fmla="*/ 1583765 h 3376706"/>
              <a:gd name="connsiteX28" fmla="*/ 224117 w 3990827"/>
              <a:gd name="connsiteY28" fmla="*/ 1718236 h 3376706"/>
              <a:gd name="connsiteX29" fmla="*/ 209176 w 3990827"/>
              <a:gd name="connsiteY29" fmla="*/ 1807883 h 3376706"/>
              <a:gd name="connsiteX30" fmla="*/ 149412 w 3990827"/>
              <a:gd name="connsiteY30" fmla="*/ 1927412 h 3376706"/>
              <a:gd name="connsiteX31" fmla="*/ 104588 w 3990827"/>
              <a:gd name="connsiteY31" fmla="*/ 2151530 h 3376706"/>
              <a:gd name="connsiteX32" fmla="*/ 74706 w 3990827"/>
              <a:gd name="connsiteY32" fmla="*/ 2226236 h 3376706"/>
              <a:gd name="connsiteX33" fmla="*/ 59764 w 3990827"/>
              <a:gd name="connsiteY33" fmla="*/ 2405530 h 3376706"/>
              <a:gd name="connsiteX34" fmla="*/ 14941 w 3990827"/>
              <a:gd name="connsiteY34" fmla="*/ 2540000 h 3376706"/>
              <a:gd name="connsiteX35" fmla="*/ 0 w 3990827"/>
              <a:gd name="connsiteY35" fmla="*/ 2584824 h 3376706"/>
              <a:gd name="connsiteX36" fmla="*/ 14941 w 3990827"/>
              <a:gd name="connsiteY36" fmla="*/ 2943412 h 3376706"/>
              <a:gd name="connsiteX37" fmla="*/ 29882 w 3990827"/>
              <a:gd name="connsiteY37" fmla="*/ 3018118 h 3376706"/>
              <a:gd name="connsiteX38" fmla="*/ 44823 w 3990827"/>
              <a:gd name="connsiteY38" fmla="*/ 3152589 h 3376706"/>
              <a:gd name="connsiteX39" fmla="*/ 89647 w 3990827"/>
              <a:gd name="connsiteY39" fmla="*/ 3212353 h 3376706"/>
              <a:gd name="connsiteX40" fmla="*/ 119529 w 3990827"/>
              <a:gd name="connsiteY40" fmla="*/ 3257177 h 3376706"/>
              <a:gd name="connsiteX41" fmla="*/ 134470 w 3990827"/>
              <a:gd name="connsiteY41" fmla="*/ 3302000 h 3376706"/>
              <a:gd name="connsiteX42" fmla="*/ 164353 w 3990827"/>
              <a:gd name="connsiteY42" fmla="*/ 3331883 h 3376706"/>
              <a:gd name="connsiteX43" fmla="*/ 254000 w 3990827"/>
              <a:gd name="connsiteY43" fmla="*/ 3376706 h 3376706"/>
              <a:gd name="connsiteX44" fmla="*/ 463176 w 3990827"/>
              <a:gd name="connsiteY44" fmla="*/ 3361765 h 3376706"/>
              <a:gd name="connsiteX45" fmla="*/ 508000 w 3990827"/>
              <a:gd name="connsiteY45" fmla="*/ 3331883 h 3376706"/>
              <a:gd name="connsiteX46" fmla="*/ 552823 w 3990827"/>
              <a:gd name="connsiteY46" fmla="*/ 3316941 h 3376706"/>
              <a:gd name="connsiteX47" fmla="*/ 627529 w 3990827"/>
              <a:gd name="connsiteY47" fmla="*/ 3242236 h 3376706"/>
              <a:gd name="connsiteX48" fmla="*/ 657412 w 3990827"/>
              <a:gd name="connsiteY48" fmla="*/ 3212353 h 3376706"/>
              <a:gd name="connsiteX49" fmla="*/ 747059 w 3990827"/>
              <a:gd name="connsiteY49" fmla="*/ 3152589 h 3376706"/>
              <a:gd name="connsiteX50" fmla="*/ 776941 w 3990827"/>
              <a:gd name="connsiteY50" fmla="*/ 3122706 h 3376706"/>
              <a:gd name="connsiteX51" fmla="*/ 806823 w 3990827"/>
              <a:gd name="connsiteY51" fmla="*/ 3077883 h 3376706"/>
              <a:gd name="connsiteX52" fmla="*/ 851647 w 3990827"/>
              <a:gd name="connsiteY52" fmla="*/ 3048000 h 3376706"/>
              <a:gd name="connsiteX53" fmla="*/ 896470 w 3990827"/>
              <a:gd name="connsiteY53" fmla="*/ 3003177 h 3376706"/>
              <a:gd name="connsiteX54" fmla="*/ 986117 w 3990827"/>
              <a:gd name="connsiteY54" fmla="*/ 2928471 h 3376706"/>
              <a:gd name="connsiteX55" fmla="*/ 1045882 w 3990827"/>
              <a:gd name="connsiteY55" fmla="*/ 2808941 h 3376706"/>
              <a:gd name="connsiteX56" fmla="*/ 1060823 w 3990827"/>
              <a:gd name="connsiteY56" fmla="*/ 2749177 h 3376706"/>
              <a:gd name="connsiteX57" fmla="*/ 1090706 w 3990827"/>
              <a:gd name="connsiteY57" fmla="*/ 2689412 h 3376706"/>
              <a:gd name="connsiteX58" fmla="*/ 1120588 w 3990827"/>
              <a:gd name="connsiteY58" fmla="*/ 2614706 h 3376706"/>
              <a:gd name="connsiteX59" fmla="*/ 1135529 w 3990827"/>
              <a:gd name="connsiteY59" fmla="*/ 2569883 h 3376706"/>
              <a:gd name="connsiteX60" fmla="*/ 1195294 w 3990827"/>
              <a:gd name="connsiteY60" fmla="*/ 2480236 h 3376706"/>
              <a:gd name="connsiteX61" fmla="*/ 1225176 w 3990827"/>
              <a:gd name="connsiteY61" fmla="*/ 2420471 h 3376706"/>
              <a:gd name="connsiteX62" fmla="*/ 1270000 w 3990827"/>
              <a:gd name="connsiteY62" fmla="*/ 2375647 h 3376706"/>
              <a:gd name="connsiteX63" fmla="*/ 1299882 w 3990827"/>
              <a:gd name="connsiteY63" fmla="*/ 2315883 h 3376706"/>
              <a:gd name="connsiteX64" fmla="*/ 1389529 w 3990827"/>
              <a:gd name="connsiteY64" fmla="*/ 2196353 h 3376706"/>
              <a:gd name="connsiteX65" fmla="*/ 1434353 w 3990827"/>
              <a:gd name="connsiteY65" fmla="*/ 2166471 h 3376706"/>
              <a:gd name="connsiteX66" fmla="*/ 1524000 w 3990827"/>
              <a:gd name="connsiteY66" fmla="*/ 2091765 h 3376706"/>
              <a:gd name="connsiteX67" fmla="*/ 1583764 w 3990827"/>
              <a:gd name="connsiteY67" fmla="*/ 2046941 h 3376706"/>
              <a:gd name="connsiteX68" fmla="*/ 1688353 w 3990827"/>
              <a:gd name="connsiteY68" fmla="*/ 1987177 h 3376706"/>
              <a:gd name="connsiteX69" fmla="*/ 1733176 w 3990827"/>
              <a:gd name="connsiteY69" fmla="*/ 1942353 h 3376706"/>
              <a:gd name="connsiteX70" fmla="*/ 1792941 w 3990827"/>
              <a:gd name="connsiteY70" fmla="*/ 1912471 h 3376706"/>
              <a:gd name="connsiteX71" fmla="*/ 1837764 w 3990827"/>
              <a:gd name="connsiteY71" fmla="*/ 1882589 h 3376706"/>
              <a:gd name="connsiteX72" fmla="*/ 1957294 w 3990827"/>
              <a:gd name="connsiteY72" fmla="*/ 1822824 h 3376706"/>
              <a:gd name="connsiteX73" fmla="*/ 2017059 w 3990827"/>
              <a:gd name="connsiteY73" fmla="*/ 1778000 h 3376706"/>
              <a:gd name="connsiteX74" fmla="*/ 2061882 w 3990827"/>
              <a:gd name="connsiteY74" fmla="*/ 1748118 h 3376706"/>
              <a:gd name="connsiteX75" fmla="*/ 2181412 w 3990827"/>
              <a:gd name="connsiteY75" fmla="*/ 1658471 h 3376706"/>
              <a:gd name="connsiteX76" fmla="*/ 2241176 w 3990827"/>
              <a:gd name="connsiteY76" fmla="*/ 1628589 h 3376706"/>
              <a:gd name="connsiteX77" fmla="*/ 2390588 w 3990827"/>
              <a:gd name="connsiteY77" fmla="*/ 1524000 h 3376706"/>
              <a:gd name="connsiteX78" fmla="*/ 2450353 w 3990827"/>
              <a:gd name="connsiteY78" fmla="*/ 1494118 h 3376706"/>
              <a:gd name="connsiteX79" fmla="*/ 2495176 w 3990827"/>
              <a:gd name="connsiteY79" fmla="*/ 1464236 h 3376706"/>
              <a:gd name="connsiteX80" fmla="*/ 2644588 w 3990827"/>
              <a:gd name="connsiteY80" fmla="*/ 1389530 h 3376706"/>
              <a:gd name="connsiteX81" fmla="*/ 2779059 w 3990827"/>
              <a:gd name="connsiteY81" fmla="*/ 1329765 h 3376706"/>
              <a:gd name="connsiteX82" fmla="*/ 2868706 w 3990827"/>
              <a:gd name="connsiteY82" fmla="*/ 1284941 h 3376706"/>
              <a:gd name="connsiteX83" fmla="*/ 2913529 w 3990827"/>
              <a:gd name="connsiteY83" fmla="*/ 1255059 h 3376706"/>
              <a:gd name="connsiteX84" fmla="*/ 2988235 w 3990827"/>
              <a:gd name="connsiteY84" fmla="*/ 1240118 h 3376706"/>
              <a:gd name="connsiteX85" fmla="*/ 3077882 w 3990827"/>
              <a:gd name="connsiteY85" fmla="*/ 1195294 h 3376706"/>
              <a:gd name="connsiteX86" fmla="*/ 3182470 w 3990827"/>
              <a:gd name="connsiteY86" fmla="*/ 1135530 h 3376706"/>
              <a:gd name="connsiteX87" fmla="*/ 3257176 w 3990827"/>
              <a:gd name="connsiteY87" fmla="*/ 1090706 h 3376706"/>
              <a:gd name="connsiteX88" fmla="*/ 3361764 w 3990827"/>
              <a:gd name="connsiteY88" fmla="*/ 1016000 h 3376706"/>
              <a:gd name="connsiteX89" fmla="*/ 3421529 w 3990827"/>
              <a:gd name="connsiteY89" fmla="*/ 971177 h 3376706"/>
              <a:gd name="connsiteX90" fmla="*/ 3511176 w 3990827"/>
              <a:gd name="connsiteY90" fmla="*/ 896471 h 3376706"/>
              <a:gd name="connsiteX91" fmla="*/ 3630706 w 3990827"/>
              <a:gd name="connsiteY91" fmla="*/ 821765 h 3376706"/>
              <a:gd name="connsiteX92" fmla="*/ 3675529 w 3990827"/>
              <a:gd name="connsiteY92" fmla="*/ 776941 h 3376706"/>
              <a:gd name="connsiteX93" fmla="*/ 3839882 w 3990827"/>
              <a:gd name="connsiteY93" fmla="*/ 657412 h 3376706"/>
              <a:gd name="connsiteX94" fmla="*/ 3884706 w 3990827"/>
              <a:gd name="connsiteY94" fmla="*/ 627530 h 3376706"/>
              <a:gd name="connsiteX95" fmla="*/ 3929529 w 3990827"/>
              <a:gd name="connsiteY95" fmla="*/ 537883 h 3376706"/>
              <a:gd name="connsiteX96" fmla="*/ 3974353 w 3990827"/>
              <a:gd name="connsiteY96" fmla="*/ 448236 h 3376706"/>
              <a:gd name="connsiteX97" fmla="*/ 3974353 w 3990827"/>
              <a:gd name="connsiteY97" fmla="*/ 209177 h 3376706"/>
              <a:gd name="connsiteX98" fmla="*/ 3929529 w 3990827"/>
              <a:gd name="connsiteY98" fmla="*/ 149412 h 3376706"/>
              <a:gd name="connsiteX99" fmla="*/ 3854823 w 3990827"/>
              <a:gd name="connsiteY99" fmla="*/ 59765 h 3376706"/>
              <a:gd name="connsiteX100" fmla="*/ 3735294 w 3990827"/>
              <a:gd name="connsiteY100" fmla="*/ 29883 h 3376706"/>
              <a:gd name="connsiteX101" fmla="*/ 3690470 w 3990827"/>
              <a:gd name="connsiteY101" fmla="*/ 14941 h 3376706"/>
              <a:gd name="connsiteX102" fmla="*/ 3466353 w 3990827"/>
              <a:gd name="connsiteY102" fmla="*/ 0 h 3376706"/>
              <a:gd name="connsiteX103" fmla="*/ 3361764 w 3990827"/>
              <a:gd name="connsiteY103" fmla="*/ 14941 h 3376706"/>
              <a:gd name="connsiteX104" fmla="*/ 3316941 w 3990827"/>
              <a:gd name="connsiteY104" fmla="*/ 29883 h 3376706"/>
              <a:gd name="connsiteX105" fmla="*/ 3152588 w 3990827"/>
              <a:gd name="connsiteY105" fmla="*/ 44824 h 3376706"/>
              <a:gd name="connsiteX106" fmla="*/ 3048000 w 3990827"/>
              <a:gd name="connsiteY106" fmla="*/ 59765 h 3376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Lst>
            <a:rect l="l" t="t" r="r" b="b"/>
            <a:pathLst>
              <a:path w="3990827" h="3376706">
                <a:moveTo>
                  <a:pt x="3152588" y="29883"/>
                </a:moveTo>
                <a:cubicBezTo>
                  <a:pt x="3127686" y="39844"/>
                  <a:pt x="3103088" y="50599"/>
                  <a:pt x="3077882" y="59765"/>
                </a:cubicBezTo>
                <a:cubicBezTo>
                  <a:pt x="3048280" y="70529"/>
                  <a:pt x="3017481" y="77948"/>
                  <a:pt x="2988235" y="89647"/>
                </a:cubicBezTo>
                <a:cubicBezTo>
                  <a:pt x="2963333" y="99608"/>
                  <a:pt x="2939317" y="112162"/>
                  <a:pt x="2913529" y="119530"/>
                </a:cubicBezTo>
                <a:cubicBezTo>
                  <a:pt x="2869379" y="132144"/>
                  <a:pt x="2823882" y="139451"/>
                  <a:pt x="2779059" y="149412"/>
                </a:cubicBezTo>
                <a:cubicBezTo>
                  <a:pt x="2722620" y="181663"/>
                  <a:pt x="2664036" y="221530"/>
                  <a:pt x="2599764" y="239059"/>
                </a:cubicBezTo>
                <a:cubicBezTo>
                  <a:pt x="2570537" y="247030"/>
                  <a:pt x="2539999" y="249020"/>
                  <a:pt x="2510117" y="254000"/>
                </a:cubicBezTo>
                <a:cubicBezTo>
                  <a:pt x="2451238" y="289328"/>
                  <a:pt x="2434601" y="301909"/>
                  <a:pt x="2375647" y="328706"/>
                </a:cubicBezTo>
                <a:cubicBezTo>
                  <a:pt x="2341117" y="344401"/>
                  <a:pt x="2307311" y="362375"/>
                  <a:pt x="2271059" y="373530"/>
                </a:cubicBezTo>
                <a:cubicBezTo>
                  <a:pt x="2242104" y="382439"/>
                  <a:pt x="2210802" y="381124"/>
                  <a:pt x="2181412" y="388471"/>
                </a:cubicBezTo>
                <a:cubicBezTo>
                  <a:pt x="2020112" y="428795"/>
                  <a:pt x="2155662" y="401862"/>
                  <a:pt x="2032000" y="448236"/>
                </a:cubicBezTo>
                <a:cubicBezTo>
                  <a:pt x="2012773" y="455446"/>
                  <a:pt x="1991462" y="455967"/>
                  <a:pt x="1972235" y="463177"/>
                </a:cubicBezTo>
                <a:cubicBezTo>
                  <a:pt x="1951380" y="470997"/>
                  <a:pt x="1933600" y="486016"/>
                  <a:pt x="1912470" y="493059"/>
                </a:cubicBezTo>
                <a:cubicBezTo>
                  <a:pt x="1888378" y="501090"/>
                  <a:pt x="1862264" y="501318"/>
                  <a:pt x="1837764" y="508000"/>
                </a:cubicBezTo>
                <a:cubicBezTo>
                  <a:pt x="1807375" y="516288"/>
                  <a:pt x="1777674" y="526994"/>
                  <a:pt x="1748117" y="537883"/>
                </a:cubicBezTo>
                <a:cubicBezTo>
                  <a:pt x="1683025" y="561864"/>
                  <a:pt x="1618289" y="586826"/>
                  <a:pt x="1553882" y="612589"/>
                </a:cubicBezTo>
                <a:cubicBezTo>
                  <a:pt x="1518665" y="626676"/>
                  <a:pt x="1486487" y="649974"/>
                  <a:pt x="1449294" y="657412"/>
                </a:cubicBezTo>
                <a:lnTo>
                  <a:pt x="1374588" y="672353"/>
                </a:lnTo>
                <a:cubicBezTo>
                  <a:pt x="1314823" y="707216"/>
                  <a:pt x="1257179" y="745998"/>
                  <a:pt x="1195294" y="776941"/>
                </a:cubicBezTo>
                <a:cubicBezTo>
                  <a:pt x="1145490" y="801843"/>
                  <a:pt x="1091193" y="819282"/>
                  <a:pt x="1045882" y="851647"/>
                </a:cubicBezTo>
                <a:cubicBezTo>
                  <a:pt x="761925" y="1054474"/>
                  <a:pt x="1079698" y="839995"/>
                  <a:pt x="866588" y="956236"/>
                </a:cubicBezTo>
                <a:cubicBezTo>
                  <a:pt x="705127" y="1044306"/>
                  <a:pt x="836758" y="996061"/>
                  <a:pt x="732117" y="1030941"/>
                </a:cubicBezTo>
                <a:lnTo>
                  <a:pt x="552823" y="1210236"/>
                </a:lnTo>
                <a:lnTo>
                  <a:pt x="478117" y="1284941"/>
                </a:lnTo>
                <a:cubicBezTo>
                  <a:pt x="463176" y="1299882"/>
                  <a:pt x="445972" y="1312861"/>
                  <a:pt x="433294" y="1329765"/>
                </a:cubicBezTo>
                <a:cubicBezTo>
                  <a:pt x="414053" y="1355419"/>
                  <a:pt x="376066" y="1403766"/>
                  <a:pt x="358588" y="1434353"/>
                </a:cubicBezTo>
                <a:cubicBezTo>
                  <a:pt x="347538" y="1453691"/>
                  <a:pt x="340165" y="1475019"/>
                  <a:pt x="328706" y="1494118"/>
                </a:cubicBezTo>
                <a:cubicBezTo>
                  <a:pt x="310228" y="1524914"/>
                  <a:pt x="280298" y="1549694"/>
                  <a:pt x="268941" y="1583765"/>
                </a:cubicBezTo>
                <a:lnTo>
                  <a:pt x="224117" y="1718236"/>
                </a:lnTo>
                <a:cubicBezTo>
                  <a:pt x="219137" y="1748118"/>
                  <a:pt x="219365" y="1779353"/>
                  <a:pt x="209176" y="1807883"/>
                </a:cubicBezTo>
                <a:cubicBezTo>
                  <a:pt x="194194" y="1849834"/>
                  <a:pt x="149412" y="1927412"/>
                  <a:pt x="149412" y="1927412"/>
                </a:cubicBezTo>
                <a:cubicBezTo>
                  <a:pt x="130060" y="2043522"/>
                  <a:pt x="135278" y="2069688"/>
                  <a:pt x="104588" y="2151530"/>
                </a:cubicBezTo>
                <a:cubicBezTo>
                  <a:pt x="95171" y="2176643"/>
                  <a:pt x="84667" y="2201334"/>
                  <a:pt x="74706" y="2226236"/>
                </a:cubicBezTo>
                <a:cubicBezTo>
                  <a:pt x="69725" y="2286001"/>
                  <a:pt x="70986" y="2346617"/>
                  <a:pt x="59764" y="2405530"/>
                </a:cubicBezTo>
                <a:cubicBezTo>
                  <a:pt x="50923" y="2451943"/>
                  <a:pt x="29882" y="2495177"/>
                  <a:pt x="14941" y="2540000"/>
                </a:cubicBezTo>
                <a:lnTo>
                  <a:pt x="0" y="2584824"/>
                </a:lnTo>
                <a:cubicBezTo>
                  <a:pt x="4980" y="2704353"/>
                  <a:pt x="6710" y="2824062"/>
                  <a:pt x="14941" y="2943412"/>
                </a:cubicBezTo>
                <a:cubicBezTo>
                  <a:pt x="16688" y="2968747"/>
                  <a:pt x="26291" y="2992978"/>
                  <a:pt x="29882" y="3018118"/>
                </a:cubicBezTo>
                <a:cubicBezTo>
                  <a:pt x="36260" y="3062764"/>
                  <a:pt x="31560" y="3109484"/>
                  <a:pt x="44823" y="3152589"/>
                </a:cubicBezTo>
                <a:cubicBezTo>
                  <a:pt x="52146" y="3176390"/>
                  <a:pt x="75173" y="3192090"/>
                  <a:pt x="89647" y="3212353"/>
                </a:cubicBezTo>
                <a:cubicBezTo>
                  <a:pt x="100084" y="3226965"/>
                  <a:pt x="111498" y="3241116"/>
                  <a:pt x="119529" y="3257177"/>
                </a:cubicBezTo>
                <a:cubicBezTo>
                  <a:pt x="126572" y="3271264"/>
                  <a:pt x="126367" y="3288495"/>
                  <a:pt x="134470" y="3302000"/>
                </a:cubicBezTo>
                <a:cubicBezTo>
                  <a:pt x="141718" y="3314079"/>
                  <a:pt x="153353" y="3323083"/>
                  <a:pt x="164353" y="3331883"/>
                </a:cubicBezTo>
                <a:cubicBezTo>
                  <a:pt x="205730" y="3364984"/>
                  <a:pt x="206657" y="3360925"/>
                  <a:pt x="254000" y="3376706"/>
                </a:cubicBezTo>
                <a:cubicBezTo>
                  <a:pt x="323725" y="3371726"/>
                  <a:pt x="394337" y="3373913"/>
                  <a:pt x="463176" y="3361765"/>
                </a:cubicBezTo>
                <a:cubicBezTo>
                  <a:pt x="480860" y="3358644"/>
                  <a:pt x="491939" y="3339914"/>
                  <a:pt x="508000" y="3331883"/>
                </a:cubicBezTo>
                <a:cubicBezTo>
                  <a:pt x="522087" y="3324840"/>
                  <a:pt x="537882" y="3321922"/>
                  <a:pt x="552823" y="3316941"/>
                </a:cubicBezTo>
                <a:lnTo>
                  <a:pt x="627529" y="3242236"/>
                </a:lnTo>
                <a:cubicBezTo>
                  <a:pt x="637490" y="3232275"/>
                  <a:pt x="645691" y="3220167"/>
                  <a:pt x="657412" y="3212353"/>
                </a:cubicBezTo>
                <a:cubicBezTo>
                  <a:pt x="687294" y="3192432"/>
                  <a:pt x="721664" y="3177984"/>
                  <a:pt x="747059" y="3152589"/>
                </a:cubicBezTo>
                <a:cubicBezTo>
                  <a:pt x="757020" y="3142628"/>
                  <a:pt x="768141" y="3133706"/>
                  <a:pt x="776941" y="3122706"/>
                </a:cubicBezTo>
                <a:cubicBezTo>
                  <a:pt x="788158" y="3108684"/>
                  <a:pt x="794126" y="3090580"/>
                  <a:pt x="806823" y="3077883"/>
                </a:cubicBezTo>
                <a:cubicBezTo>
                  <a:pt x="819521" y="3065185"/>
                  <a:pt x="837852" y="3059496"/>
                  <a:pt x="851647" y="3048000"/>
                </a:cubicBezTo>
                <a:cubicBezTo>
                  <a:pt x="867879" y="3034473"/>
                  <a:pt x="880238" y="3016704"/>
                  <a:pt x="896470" y="3003177"/>
                </a:cubicBezTo>
                <a:cubicBezTo>
                  <a:pt x="1021279" y="2899170"/>
                  <a:pt x="855168" y="3059420"/>
                  <a:pt x="986117" y="2928471"/>
                </a:cubicBezTo>
                <a:cubicBezTo>
                  <a:pt x="1022808" y="2781715"/>
                  <a:pt x="969688" y="2961329"/>
                  <a:pt x="1045882" y="2808941"/>
                </a:cubicBezTo>
                <a:cubicBezTo>
                  <a:pt x="1055065" y="2790574"/>
                  <a:pt x="1053613" y="2768404"/>
                  <a:pt x="1060823" y="2749177"/>
                </a:cubicBezTo>
                <a:cubicBezTo>
                  <a:pt x="1068644" y="2728322"/>
                  <a:pt x="1081660" y="2709765"/>
                  <a:pt x="1090706" y="2689412"/>
                </a:cubicBezTo>
                <a:cubicBezTo>
                  <a:pt x="1101599" y="2664903"/>
                  <a:pt x="1111171" y="2639819"/>
                  <a:pt x="1120588" y="2614706"/>
                </a:cubicBezTo>
                <a:cubicBezTo>
                  <a:pt x="1126118" y="2599960"/>
                  <a:pt x="1127880" y="2583650"/>
                  <a:pt x="1135529" y="2569883"/>
                </a:cubicBezTo>
                <a:cubicBezTo>
                  <a:pt x="1152971" y="2538488"/>
                  <a:pt x="1179233" y="2512359"/>
                  <a:pt x="1195294" y="2480236"/>
                </a:cubicBezTo>
                <a:cubicBezTo>
                  <a:pt x="1205255" y="2460314"/>
                  <a:pt x="1212230" y="2438595"/>
                  <a:pt x="1225176" y="2420471"/>
                </a:cubicBezTo>
                <a:cubicBezTo>
                  <a:pt x="1237458" y="2403277"/>
                  <a:pt x="1257718" y="2392841"/>
                  <a:pt x="1270000" y="2375647"/>
                </a:cubicBezTo>
                <a:cubicBezTo>
                  <a:pt x="1282946" y="2357523"/>
                  <a:pt x="1288423" y="2334982"/>
                  <a:pt x="1299882" y="2315883"/>
                </a:cubicBezTo>
                <a:cubicBezTo>
                  <a:pt x="1321938" y="2279124"/>
                  <a:pt x="1352108" y="2226290"/>
                  <a:pt x="1389529" y="2196353"/>
                </a:cubicBezTo>
                <a:cubicBezTo>
                  <a:pt x="1403551" y="2185135"/>
                  <a:pt x="1419412" y="2176432"/>
                  <a:pt x="1434353" y="2166471"/>
                </a:cubicBezTo>
                <a:cubicBezTo>
                  <a:pt x="1485323" y="2090014"/>
                  <a:pt x="1437341" y="2145927"/>
                  <a:pt x="1524000" y="2091765"/>
                </a:cubicBezTo>
                <a:cubicBezTo>
                  <a:pt x="1545117" y="2078567"/>
                  <a:pt x="1563501" y="2061415"/>
                  <a:pt x="1583764" y="2046941"/>
                </a:cubicBezTo>
                <a:cubicBezTo>
                  <a:pt x="1633037" y="2011746"/>
                  <a:pt x="1629995" y="2016355"/>
                  <a:pt x="1688353" y="1987177"/>
                </a:cubicBezTo>
                <a:cubicBezTo>
                  <a:pt x="1703294" y="1972236"/>
                  <a:pt x="1715982" y="1954635"/>
                  <a:pt x="1733176" y="1942353"/>
                </a:cubicBezTo>
                <a:cubicBezTo>
                  <a:pt x="1751300" y="1929407"/>
                  <a:pt x="1773603" y="1923521"/>
                  <a:pt x="1792941" y="1912471"/>
                </a:cubicBezTo>
                <a:cubicBezTo>
                  <a:pt x="1808532" y="1903562"/>
                  <a:pt x="1821703" y="1890620"/>
                  <a:pt x="1837764" y="1882589"/>
                </a:cubicBezTo>
                <a:cubicBezTo>
                  <a:pt x="1963373" y="1819784"/>
                  <a:pt x="1770924" y="1947070"/>
                  <a:pt x="1957294" y="1822824"/>
                </a:cubicBezTo>
                <a:cubicBezTo>
                  <a:pt x="1978014" y="1809011"/>
                  <a:pt x="1996795" y="1792474"/>
                  <a:pt x="2017059" y="1778000"/>
                </a:cubicBezTo>
                <a:cubicBezTo>
                  <a:pt x="2031671" y="1767563"/>
                  <a:pt x="2047360" y="1758680"/>
                  <a:pt x="2061882" y="1748118"/>
                </a:cubicBezTo>
                <a:cubicBezTo>
                  <a:pt x="2102160" y="1718825"/>
                  <a:pt x="2136866" y="1680744"/>
                  <a:pt x="2181412" y="1658471"/>
                </a:cubicBezTo>
                <a:cubicBezTo>
                  <a:pt x="2201333" y="1648510"/>
                  <a:pt x="2222289" y="1640394"/>
                  <a:pt x="2241176" y="1628589"/>
                </a:cubicBezTo>
                <a:cubicBezTo>
                  <a:pt x="2316128" y="1581744"/>
                  <a:pt x="2299754" y="1569416"/>
                  <a:pt x="2390588" y="1524000"/>
                </a:cubicBezTo>
                <a:cubicBezTo>
                  <a:pt x="2410510" y="1514039"/>
                  <a:pt x="2431015" y="1505168"/>
                  <a:pt x="2450353" y="1494118"/>
                </a:cubicBezTo>
                <a:cubicBezTo>
                  <a:pt x="2465944" y="1485209"/>
                  <a:pt x="2479366" y="1472749"/>
                  <a:pt x="2495176" y="1464236"/>
                </a:cubicBezTo>
                <a:cubicBezTo>
                  <a:pt x="2544203" y="1437837"/>
                  <a:pt x="2596841" y="1418179"/>
                  <a:pt x="2644588" y="1389530"/>
                </a:cubicBezTo>
                <a:cubicBezTo>
                  <a:pt x="2736902" y="1334141"/>
                  <a:pt x="2691121" y="1351749"/>
                  <a:pt x="2779059" y="1329765"/>
                </a:cubicBezTo>
                <a:cubicBezTo>
                  <a:pt x="2907513" y="1244129"/>
                  <a:pt x="2744989" y="1346800"/>
                  <a:pt x="2868706" y="1284941"/>
                </a:cubicBezTo>
                <a:cubicBezTo>
                  <a:pt x="2884767" y="1276910"/>
                  <a:pt x="2896715" y="1261364"/>
                  <a:pt x="2913529" y="1255059"/>
                </a:cubicBezTo>
                <a:cubicBezTo>
                  <a:pt x="2937307" y="1246142"/>
                  <a:pt x="2963333" y="1245098"/>
                  <a:pt x="2988235" y="1240118"/>
                </a:cubicBezTo>
                <a:cubicBezTo>
                  <a:pt x="3116693" y="1154481"/>
                  <a:pt x="2954165" y="1257153"/>
                  <a:pt x="3077882" y="1195294"/>
                </a:cubicBezTo>
                <a:cubicBezTo>
                  <a:pt x="3113796" y="1177337"/>
                  <a:pt x="3149061" y="1157803"/>
                  <a:pt x="3182470" y="1135530"/>
                </a:cubicBezTo>
                <a:cubicBezTo>
                  <a:pt x="3264509" y="1080837"/>
                  <a:pt x="3153129" y="1125388"/>
                  <a:pt x="3257176" y="1090706"/>
                </a:cubicBezTo>
                <a:cubicBezTo>
                  <a:pt x="3328077" y="1019805"/>
                  <a:pt x="3290213" y="1039850"/>
                  <a:pt x="3361764" y="1016000"/>
                </a:cubicBezTo>
                <a:cubicBezTo>
                  <a:pt x="3381686" y="1001059"/>
                  <a:pt x="3402084" y="986733"/>
                  <a:pt x="3421529" y="971177"/>
                </a:cubicBezTo>
                <a:cubicBezTo>
                  <a:pt x="3451903" y="946878"/>
                  <a:pt x="3479309" y="918778"/>
                  <a:pt x="3511176" y="896471"/>
                </a:cubicBezTo>
                <a:cubicBezTo>
                  <a:pt x="3650309" y="799079"/>
                  <a:pt x="3489289" y="942981"/>
                  <a:pt x="3630706" y="821765"/>
                </a:cubicBezTo>
                <a:cubicBezTo>
                  <a:pt x="3646749" y="808014"/>
                  <a:pt x="3658914" y="789996"/>
                  <a:pt x="3675529" y="776941"/>
                </a:cubicBezTo>
                <a:cubicBezTo>
                  <a:pt x="3728795" y="735089"/>
                  <a:pt x="3784759" y="696785"/>
                  <a:pt x="3839882" y="657412"/>
                </a:cubicBezTo>
                <a:cubicBezTo>
                  <a:pt x="3854494" y="646975"/>
                  <a:pt x="3884706" y="627530"/>
                  <a:pt x="3884706" y="627530"/>
                </a:cubicBezTo>
                <a:cubicBezTo>
                  <a:pt x="3899647" y="597648"/>
                  <a:pt x="3915960" y="568413"/>
                  <a:pt x="3929529" y="537883"/>
                </a:cubicBezTo>
                <a:cubicBezTo>
                  <a:pt x="3970766" y="445097"/>
                  <a:pt x="3912226" y="541424"/>
                  <a:pt x="3974353" y="448236"/>
                </a:cubicBezTo>
                <a:cubicBezTo>
                  <a:pt x="3987423" y="356742"/>
                  <a:pt x="4003746" y="304704"/>
                  <a:pt x="3974353" y="209177"/>
                </a:cubicBezTo>
                <a:cubicBezTo>
                  <a:pt x="3967030" y="185376"/>
                  <a:pt x="3944003" y="169676"/>
                  <a:pt x="3929529" y="149412"/>
                </a:cubicBezTo>
                <a:cubicBezTo>
                  <a:pt x="3904472" y="114332"/>
                  <a:pt x="3892874" y="85133"/>
                  <a:pt x="3854823" y="59765"/>
                </a:cubicBezTo>
                <a:cubicBezTo>
                  <a:pt x="3834331" y="46103"/>
                  <a:pt x="3747363" y="32900"/>
                  <a:pt x="3735294" y="29883"/>
                </a:cubicBezTo>
                <a:cubicBezTo>
                  <a:pt x="3720015" y="26063"/>
                  <a:pt x="3706123" y="16680"/>
                  <a:pt x="3690470" y="14941"/>
                </a:cubicBezTo>
                <a:cubicBezTo>
                  <a:pt x="3616056" y="6673"/>
                  <a:pt x="3541059" y="4980"/>
                  <a:pt x="3466353" y="0"/>
                </a:cubicBezTo>
                <a:cubicBezTo>
                  <a:pt x="3431490" y="4980"/>
                  <a:pt x="3396297" y="8034"/>
                  <a:pt x="3361764" y="14941"/>
                </a:cubicBezTo>
                <a:cubicBezTo>
                  <a:pt x="3346321" y="18030"/>
                  <a:pt x="3332532" y="27656"/>
                  <a:pt x="3316941" y="29883"/>
                </a:cubicBezTo>
                <a:cubicBezTo>
                  <a:pt x="3262484" y="37663"/>
                  <a:pt x="3207372" y="39844"/>
                  <a:pt x="3152588" y="44824"/>
                </a:cubicBezTo>
                <a:cubicBezTo>
                  <a:pt x="3088865" y="66065"/>
                  <a:pt x="3123514" y="59765"/>
                  <a:pt x="3048000" y="59765"/>
                </a:cubicBezTo>
              </a:path>
            </a:pathLst>
          </a:custGeom>
          <a:solidFill>
            <a:srgbClr val="FF6600">
              <a:alpha val="41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solidFill>
                <a:schemeClr val="lt1"/>
              </a:solidFill>
            </a:endParaRPr>
          </a:p>
        </p:txBody>
      </p:sp>
      <p:pic>
        <p:nvPicPr>
          <p:cNvPr id="3" name="图片 2"/>
          <p:cNvPicPr>
            <a:picLocks noChangeAspect="1"/>
          </p:cNvPicPr>
          <p:nvPr/>
        </p:nvPicPr>
        <p:blipFill>
          <a:blip r:embed="rId3"/>
          <a:stretch>
            <a:fillRect/>
          </a:stretch>
        </p:blipFill>
        <p:spPr>
          <a:xfrm>
            <a:off x="287524" y="224644"/>
            <a:ext cx="5334868" cy="327891"/>
          </a:xfrm>
          <a:prstGeom prst="rect">
            <a:avLst/>
          </a:prstGeom>
        </p:spPr>
      </p:pic>
      <p:sp>
        <p:nvSpPr>
          <p:cNvPr id="4" name="任意形状 3"/>
          <p:cNvSpPr/>
          <p:nvPr/>
        </p:nvSpPr>
        <p:spPr>
          <a:xfrm>
            <a:off x="1150471" y="1912387"/>
            <a:ext cx="6236269" cy="4826084"/>
          </a:xfrm>
          <a:custGeom>
            <a:avLst/>
            <a:gdLst>
              <a:gd name="connsiteX0" fmla="*/ 5438588 w 6236269"/>
              <a:gd name="connsiteY0" fmla="*/ 15025 h 4826084"/>
              <a:gd name="connsiteX1" fmla="*/ 5348941 w 6236269"/>
              <a:gd name="connsiteY1" fmla="*/ 84 h 4826084"/>
              <a:gd name="connsiteX2" fmla="*/ 5050117 w 6236269"/>
              <a:gd name="connsiteY2" fmla="*/ 29966 h 4826084"/>
              <a:gd name="connsiteX3" fmla="*/ 4960470 w 6236269"/>
              <a:gd name="connsiteY3" fmla="*/ 44907 h 4826084"/>
              <a:gd name="connsiteX4" fmla="*/ 4885764 w 6236269"/>
              <a:gd name="connsiteY4" fmla="*/ 59848 h 4826084"/>
              <a:gd name="connsiteX5" fmla="*/ 4572000 w 6236269"/>
              <a:gd name="connsiteY5" fmla="*/ 89731 h 4826084"/>
              <a:gd name="connsiteX6" fmla="*/ 4422588 w 6236269"/>
              <a:gd name="connsiteY6" fmla="*/ 119613 h 4826084"/>
              <a:gd name="connsiteX7" fmla="*/ 4332941 w 6236269"/>
              <a:gd name="connsiteY7" fmla="*/ 134554 h 4826084"/>
              <a:gd name="connsiteX8" fmla="*/ 4153647 w 6236269"/>
              <a:gd name="connsiteY8" fmla="*/ 179378 h 4826084"/>
              <a:gd name="connsiteX9" fmla="*/ 3899647 w 6236269"/>
              <a:gd name="connsiteY9" fmla="*/ 194319 h 4826084"/>
              <a:gd name="connsiteX10" fmla="*/ 3705411 w 6236269"/>
              <a:gd name="connsiteY10" fmla="*/ 224201 h 4826084"/>
              <a:gd name="connsiteX11" fmla="*/ 3660588 w 6236269"/>
              <a:gd name="connsiteY11" fmla="*/ 254084 h 4826084"/>
              <a:gd name="connsiteX12" fmla="*/ 3526117 w 6236269"/>
              <a:gd name="connsiteY12" fmla="*/ 313848 h 4826084"/>
              <a:gd name="connsiteX13" fmla="*/ 3481294 w 6236269"/>
              <a:gd name="connsiteY13" fmla="*/ 343731 h 4826084"/>
              <a:gd name="connsiteX14" fmla="*/ 3346823 w 6236269"/>
              <a:gd name="connsiteY14" fmla="*/ 388554 h 4826084"/>
              <a:gd name="connsiteX15" fmla="*/ 3302000 w 6236269"/>
              <a:gd name="connsiteY15" fmla="*/ 418437 h 4826084"/>
              <a:gd name="connsiteX16" fmla="*/ 3197411 w 6236269"/>
              <a:gd name="connsiteY16" fmla="*/ 537966 h 4826084"/>
              <a:gd name="connsiteX17" fmla="*/ 3182470 w 6236269"/>
              <a:gd name="connsiteY17" fmla="*/ 582789 h 4826084"/>
              <a:gd name="connsiteX18" fmla="*/ 3122705 w 6236269"/>
              <a:gd name="connsiteY18" fmla="*/ 642554 h 4826084"/>
              <a:gd name="connsiteX19" fmla="*/ 3048000 w 6236269"/>
              <a:gd name="connsiteY19" fmla="*/ 717260 h 4826084"/>
              <a:gd name="connsiteX20" fmla="*/ 2943411 w 6236269"/>
              <a:gd name="connsiteY20" fmla="*/ 866672 h 4826084"/>
              <a:gd name="connsiteX21" fmla="*/ 2853764 w 6236269"/>
              <a:gd name="connsiteY21" fmla="*/ 941378 h 4826084"/>
              <a:gd name="connsiteX22" fmla="*/ 2808941 w 6236269"/>
              <a:gd name="connsiteY22" fmla="*/ 1001142 h 4826084"/>
              <a:gd name="connsiteX23" fmla="*/ 2764117 w 6236269"/>
              <a:gd name="connsiteY23" fmla="*/ 1031025 h 4826084"/>
              <a:gd name="connsiteX24" fmla="*/ 2689411 w 6236269"/>
              <a:gd name="connsiteY24" fmla="*/ 1105731 h 4826084"/>
              <a:gd name="connsiteX25" fmla="*/ 2644588 w 6236269"/>
              <a:gd name="connsiteY25" fmla="*/ 1135613 h 4826084"/>
              <a:gd name="connsiteX26" fmla="*/ 2614705 w 6236269"/>
              <a:gd name="connsiteY26" fmla="*/ 1165495 h 4826084"/>
              <a:gd name="connsiteX27" fmla="*/ 2525058 w 6236269"/>
              <a:gd name="connsiteY27" fmla="*/ 1210319 h 4826084"/>
              <a:gd name="connsiteX28" fmla="*/ 2435411 w 6236269"/>
              <a:gd name="connsiteY28" fmla="*/ 1270084 h 4826084"/>
              <a:gd name="connsiteX29" fmla="*/ 2390588 w 6236269"/>
              <a:gd name="connsiteY29" fmla="*/ 1299966 h 4826084"/>
              <a:gd name="connsiteX30" fmla="*/ 2330823 w 6236269"/>
              <a:gd name="connsiteY30" fmla="*/ 1329848 h 4826084"/>
              <a:gd name="connsiteX31" fmla="*/ 2211294 w 6236269"/>
              <a:gd name="connsiteY31" fmla="*/ 1389613 h 4826084"/>
              <a:gd name="connsiteX32" fmla="*/ 2121647 w 6236269"/>
              <a:gd name="connsiteY32" fmla="*/ 1434437 h 4826084"/>
              <a:gd name="connsiteX33" fmla="*/ 2076823 w 6236269"/>
              <a:gd name="connsiteY33" fmla="*/ 1464319 h 4826084"/>
              <a:gd name="connsiteX34" fmla="*/ 1972235 w 6236269"/>
              <a:gd name="connsiteY34" fmla="*/ 1509142 h 4826084"/>
              <a:gd name="connsiteX35" fmla="*/ 1897529 w 6236269"/>
              <a:gd name="connsiteY35" fmla="*/ 1553966 h 4826084"/>
              <a:gd name="connsiteX36" fmla="*/ 1807882 w 6236269"/>
              <a:gd name="connsiteY36" fmla="*/ 1598789 h 4826084"/>
              <a:gd name="connsiteX37" fmla="*/ 1748117 w 6236269"/>
              <a:gd name="connsiteY37" fmla="*/ 1688437 h 4826084"/>
              <a:gd name="connsiteX38" fmla="*/ 1703294 w 6236269"/>
              <a:gd name="connsiteY38" fmla="*/ 1778084 h 4826084"/>
              <a:gd name="connsiteX39" fmla="*/ 1658470 w 6236269"/>
              <a:gd name="connsiteY39" fmla="*/ 1852789 h 4826084"/>
              <a:gd name="connsiteX40" fmla="*/ 1643529 w 6236269"/>
              <a:gd name="connsiteY40" fmla="*/ 1912554 h 4826084"/>
              <a:gd name="connsiteX41" fmla="*/ 1613647 w 6236269"/>
              <a:gd name="connsiteY41" fmla="*/ 1972319 h 4826084"/>
              <a:gd name="connsiteX42" fmla="*/ 1598705 w 6236269"/>
              <a:gd name="connsiteY42" fmla="*/ 2061966 h 4826084"/>
              <a:gd name="connsiteX43" fmla="*/ 1553882 w 6236269"/>
              <a:gd name="connsiteY43" fmla="*/ 2211378 h 4826084"/>
              <a:gd name="connsiteX44" fmla="*/ 1538941 w 6236269"/>
              <a:gd name="connsiteY44" fmla="*/ 2256201 h 4826084"/>
              <a:gd name="connsiteX45" fmla="*/ 1524000 w 6236269"/>
              <a:gd name="connsiteY45" fmla="*/ 2301025 h 4826084"/>
              <a:gd name="connsiteX46" fmla="*/ 1509058 w 6236269"/>
              <a:gd name="connsiteY46" fmla="*/ 2360789 h 4826084"/>
              <a:gd name="connsiteX47" fmla="*/ 1479176 w 6236269"/>
              <a:gd name="connsiteY47" fmla="*/ 2405613 h 4826084"/>
              <a:gd name="connsiteX48" fmla="*/ 1434353 w 6236269"/>
              <a:gd name="connsiteY48" fmla="*/ 2495260 h 4826084"/>
              <a:gd name="connsiteX49" fmla="*/ 1404470 w 6236269"/>
              <a:gd name="connsiteY49" fmla="*/ 2599848 h 4826084"/>
              <a:gd name="connsiteX50" fmla="*/ 1374588 w 6236269"/>
              <a:gd name="connsiteY50" fmla="*/ 2644672 h 4826084"/>
              <a:gd name="connsiteX51" fmla="*/ 1329764 w 6236269"/>
              <a:gd name="connsiteY51" fmla="*/ 2779142 h 4826084"/>
              <a:gd name="connsiteX52" fmla="*/ 1314823 w 6236269"/>
              <a:gd name="connsiteY52" fmla="*/ 2823966 h 4826084"/>
              <a:gd name="connsiteX53" fmla="*/ 1255058 w 6236269"/>
              <a:gd name="connsiteY53" fmla="*/ 2913613 h 4826084"/>
              <a:gd name="connsiteX54" fmla="*/ 1210235 w 6236269"/>
              <a:gd name="connsiteY54" fmla="*/ 3003260 h 4826084"/>
              <a:gd name="connsiteX55" fmla="*/ 1195294 w 6236269"/>
              <a:gd name="connsiteY55" fmla="*/ 3048084 h 4826084"/>
              <a:gd name="connsiteX56" fmla="*/ 1165411 w 6236269"/>
              <a:gd name="connsiteY56" fmla="*/ 3077966 h 4826084"/>
              <a:gd name="connsiteX57" fmla="*/ 1135529 w 6236269"/>
              <a:gd name="connsiteY57" fmla="*/ 3122789 h 4826084"/>
              <a:gd name="connsiteX58" fmla="*/ 1105647 w 6236269"/>
              <a:gd name="connsiteY58" fmla="*/ 3152672 h 4826084"/>
              <a:gd name="connsiteX59" fmla="*/ 1075764 w 6236269"/>
              <a:gd name="connsiteY59" fmla="*/ 3197495 h 4826084"/>
              <a:gd name="connsiteX60" fmla="*/ 1045882 w 6236269"/>
              <a:gd name="connsiteY60" fmla="*/ 3227378 h 4826084"/>
              <a:gd name="connsiteX61" fmla="*/ 1001058 w 6236269"/>
              <a:gd name="connsiteY61" fmla="*/ 3287142 h 4826084"/>
              <a:gd name="connsiteX62" fmla="*/ 956235 w 6236269"/>
              <a:gd name="connsiteY62" fmla="*/ 3317025 h 4826084"/>
              <a:gd name="connsiteX63" fmla="*/ 911411 w 6236269"/>
              <a:gd name="connsiteY63" fmla="*/ 3376789 h 4826084"/>
              <a:gd name="connsiteX64" fmla="*/ 821764 w 6236269"/>
              <a:gd name="connsiteY64" fmla="*/ 3466437 h 4826084"/>
              <a:gd name="connsiteX65" fmla="*/ 776941 w 6236269"/>
              <a:gd name="connsiteY65" fmla="*/ 3511260 h 4826084"/>
              <a:gd name="connsiteX66" fmla="*/ 717176 w 6236269"/>
              <a:gd name="connsiteY66" fmla="*/ 3556084 h 4826084"/>
              <a:gd name="connsiteX67" fmla="*/ 687294 w 6236269"/>
              <a:gd name="connsiteY67" fmla="*/ 3600907 h 4826084"/>
              <a:gd name="connsiteX68" fmla="*/ 612588 w 6236269"/>
              <a:gd name="connsiteY68" fmla="*/ 3675613 h 4826084"/>
              <a:gd name="connsiteX69" fmla="*/ 582705 w 6236269"/>
              <a:gd name="connsiteY69" fmla="*/ 3705495 h 4826084"/>
              <a:gd name="connsiteX70" fmla="*/ 493058 w 6236269"/>
              <a:gd name="connsiteY70" fmla="*/ 3780201 h 4826084"/>
              <a:gd name="connsiteX71" fmla="*/ 448235 w 6236269"/>
              <a:gd name="connsiteY71" fmla="*/ 3795142 h 4826084"/>
              <a:gd name="connsiteX72" fmla="*/ 358588 w 6236269"/>
              <a:gd name="connsiteY72" fmla="*/ 3854907 h 4826084"/>
              <a:gd name="connsiteX73" fmla="*/ 313764 w 6236269"/>
              <a:gd name="connsiteY73" fmla="*/ 3884789 h 4826084"/>
              <a:gd name="connsiteX74" fmla="*/ 254000 w 6236269"/>
              <a:gd name="connsiteY74" fmla="*/ 3914672 h 4826084"/>
              <a:gd name="connsiteX75" fmla="*/ 194235 w 6236269"/>
              <a:gd name="connsiteY75" fmla="*/ 3989378 h 4826084"/>
              <a:gd name="connsiteX76" fmla="*/ 134470 w 6236269"/>
              <a:gd name="connsiteY76" fmla="*/ 4034201 h 4826084"/>
              <a:gd name="connsiteX77" fmla="*/ 74705 w 6236269"/>
              <a:gd name="connsiteY77" fmla="*/ 4153731 h 4826084"/>
              <a:gd name="connsiteX78" fmla="*/ 44823 w 6236269"/>
              <a:gd name="connsiteY78" fmla="*/ 4243378 h 4826084"/>
              <a:gd name="connsiteX79" fmla="*/ 14941 w 6236269"/>
              <a:gd name="connsiteY79" fmla="*/ 4333025 h 4826084"/>
              <a:gd name="connsiteX80" fmla="*/ 0 w 6236269"/>
              <a:gd name="connsiteY80" fmla="*/ 4377848 h 4826084"/>
              <a:gd name="connsiteX81" fmla="*/ 14941 w 6236269"/>
              <a:gd name="connsiteY81" fmla="*/ 4616907 h 4826084"/>
              <a:gd name="connsiteX82" fmla="*/ 44823 w 6236269"/>
              <a:gd name="connsiteY82" fmla="*/ 4706554 h 4826084"/>
              <a:gd name="connsiteX83" fmla="*/ 74705 w 6236269"/>
              <a:gd name="connsiteY83" fmla="*/ 4736437 h 4826084"/>
              <a:gd name="connsiteX84" fmla="*/ 224117 w 6236269"/>
              <a:gd name="connsiteY84" fmla="*/ 4796201 h 4826084"/>
              <a:gd name="connsiteX85" fmla="*/ 508000 w 6236269"/>
              <a:gd name="connsiteY85" fmla="*/ 4826084 h 4826084"/>
              <a:gd name="connsiteX86" fmla="*/ 567764 w 6236269"/>
              <a:gd name="connsiteY86" fmla="*/ 4811142 h 4826084"/>
              <a:gd name="connsiteX87" fmla="*/ 672353 w 6236269"/>
              <a:gd name="connsiteY87" fmla="*/ 4751378 h 4826084"/>
              <a:gd name="connsiteX88" fmla="*/ 702235 w 6236269"/>
              <a:gd name="connsiteY88" fmla="*/ 4721495 h 4826084"/>
              <a:gd name="connsiteX89" fmla="*/ 806823 w 6236269"/>
              <a:gd name="connsiteY89" fmla="*/ 4631848 h 4826084"/>
              <a:gd name="connsiteX90" fmla="*/ 881529 w 6236269"/>
              <a:gd name="connsiteY90" fmla="*/ 4542201 h 4826084"/>
              <a:gd name="connsiteX91" fmla="*/ 896470 w 6236269"/>
              <a:gd name="connsiteY91" fmla="*/ 4497378 h 4826084"/>
              <a:gd name="connsiteX92" fmla="*/ 926353 w 6236269"/>
              <a:gd name="connsiteY92" fmla="*/ 4422672 h 4826084"/>
              <a:gd name="connsiteX93" fmla="*/ 956235 w 6236269"/>
              <a:gd name="connsiteY93" fmla="*/ 4362907 h 4826084"/>
              <a:gd name="connsiteX94" fmla="*/ 971176 w 6236269"/>
              <a:gd name="connsiteY94" fmla="*/ 4303142 h 4826084"/>
              <a:gd name="connsiteX95" fmla="*/ 1001058 w 6236269"/>
              <a:gd name="connsiteY95" fmla="*/ 4243378 h 4826084"/>
              <a:gd name="connsiteX96" fmla="*/ 1016000 w 6236269"/>
              <a:gd name="connsiteY96" fmla="*/ 4183613 h 4826084"/>
              <a:gd name="connsiteX97" fmla="*/ 1075764 w 6236269"/>
              <a:gd name="connsiteY97" fmla="*/ 4064084 h 4826084"/>
              <a:gd name="connsiteX98" fmla="*/ 1135529 w 6236269"/>
              <a:gd name="connsiteY98" fmla="*/ 3959495 h 4826084"/>
              <a:gd name="connsiteX99" fmla="*/ 1180353 w 6236269"/>
              <a:gd name="connsiteY99" fmla="*/ 3825025 h 4826084"/>
              <a:gd name="connsiteX100" fmla="*/ 1210235 w 6236269"/>
              <a:gd name="connsiteY100" fmla="*/ 3780201 h 4826084"/>
              <a:gd name="connsiteX101" fmla="*/ 1255058 w 6236269"/>
              <a:gd name="connsiteY101" fmla="*/ 3750319 h 4826084"/>
              <a:gd name="connsiteX102" fmla="*/ 1329764 w 6236269"/>
              <a:gd name="connsiteY102" fmla="*/ 3690554 h 4826084"/>
              <a:gd name="connsiteX103" fmla="*/ 1359647 w 6236269"/>
              <a:gd name="connsiteY103" fmla="*/ 3645731 h 4826084"/>
              <a:gd name="connsiteX104" fmla="*/ 1404470 w 6236269"/>
              <a:gd name="connsiteY104" fmla="*/ 3630789 h 4826084"/>
              <a:gd name="connsiteX105" fmla="*/ 1494117 w 6236269"/>
              <a:gd name="connsiteY105" fmla="*/ 3571025 h 4826084"/>
              <a:gd name="connsiteX106" fmla="*/ 1583764 w 6236269"/>
              <a:gd name="connsiteY106" fmla="*/ 3496319 h 4826084"/>
              <a:gd name="connsiteX107" fmla="*/ 1673411 w 6236269"/>
              <a:gd name="connsiteY107" fmla="*/ 3451495 h 4826084"/>
              <a:gd name="connsiteX108" fmla="*/ 1763058 w 6236269"/>
              <a:gd name="connsiteY108" fmla="*/ 3406672 h 4826084"/>
              <a:gd name="connsiteX109" fmla="*/ 1837764 w 6236269"/>
              <a:gd name="connsiteY109" fmla="*/ 3331966 h 4826084"/>
              <a:gd name="connsiteX110" fmla="*/ 1897529 w 6236269"/>
              <a:gd name="connsiteY110" fmla="*/ 3257260 h 4826084"/>
              <a:gd name="connsiteX111" fmla="*/ 1927411 w 6236269"/>
              <a:gd name="connsiteY111" fmla="*/ 3197495 h 4826084"/>
              <a:gd name="connsiteX112" fmla="*/ 1942353 w 6236269"/>
              <a:gd name="connsiteY112" fmla="*/ 3152672 h 4826084"/>
              <a:gd name="connsiteX113" fmla="*/ 1972235 w 6236269"/>
              <a:gd name="connsiteY113" fmla="*/ 3122789 h 4826084"/>
              <a:gd name="connsiteX114" fmla="*/ 1987176 w 6236269"/>
              <a:gd name="connsiteY114" fmla="*/ 3077966 h 4826084"/>
              <a:gd name="connsiteX115" fmla="*/ 2017058 w 6236269"/>
              <a:gd name="connsiteY115" fmla="*/ 3033142 h 4826084"/>
              <a:gd name="connsiteX116" fmla="*/ 2076823 w 6236269"/>
              <a:gd name="connsiteY116" fmla="*/ 2898672 h 4826084"/>
              <a:gd name="connsiteX117" fmla="*/ 2091764 w 6236269"/>
              <a:gd name="connsiteY117" fmla="*/ 2853848 h 4826084"/>
              <a:gd name="connsiteX118" fmla="*/ 2136588 w 6236269"/>
              <a:gd name="connsiteY118" fmla="*/ 2629731 h 4826084"/>
              <a:gd name="connsiteX119" fmla="*/ 2181411 w 6236269"/>
              <a:gd name="connsiteY119" fmla="*/ 2525142 h 4826084"/>
              <a:gd name="connsiteX120" fmla="*/ 2211294 w 6236269"/>
              <a:gd name="connsiteY120" fmla="*/ 2420554 h 4826084"/>
              <a:gd name="connsiteX121" fmla="*/ 2241176 w 6236269"/>
              <a:gd name="connsiteY121" fmla="*/ 2360789 h 4826084"/>
              <a:gd name="connsiteX122" fmla="*/ 2271058 w 6236269"/>
              <a:gd name="connsiteY122" fmla="*/ 2241260 h 4826084"/>
              <a:gd name="connsiteX123" fmla="*/ 2300941 w 6236269"/>
              <a:gd name="connsiteY123" fmla="*/ 2196437 h 4826084"/>
              <a:gd name="connsiteX124" fmla="*/ 2330823 w 6236269"/>
              <a:gd name="connsiteY124" fmla="*/ 2091848 h 4826084"/>
              <a:gd name="connsiteX125" fmla="*/ 2360705 w 6236269"/>
              <a:gd name="connsiteY125" fmla="*/ 2047025 h 4826084"/>
              <a:gd name="connsiteX126" fmla="*/ 2375647 w 6236269"/>
              <a:gd name="connsiteY126" fmla="*/ 2002201 h 4826084"/>
              <a:gd name="connsiteX127" fmla="*/ 2435411 w 6236269"/>
              <a:gd name="connsiteY127" fmla="*/ 1912554 h 4826084"/>
              <a:gd name="connsiteX128" fmla="*/ 2495176 w 6236269"/>
              <a:gd name="connsiteY128" fmla="*/ 1822907 h 4826084"/>
              <a:gd name="connsiteX129" fmla="*/ 2525058 w 6236269"/>
              <a:gd name="connsiteY129" fmla="*/ 1778084 h 4826084"/>
              <a:gd name="connsiteX130" fmla="*/ 2554941 w 6236269"/>
              <a:gd name="connsiteY130" fmla="*/ 1748201 h 4826084"/>
              <a:gd name="connsiteX131" fmla="*/ 2569882 w 6236269"/>
              <a:gd name="connsiteY131" fmla="*/ 1703378 h 4826084"/>
              <a:gd name="connsiteX132" fmla="*/ 2644588 w 6236269"/>
              <a:gd name="connsiteY132" fmla="*/ 1643613 h 4826084"/>
              <a:gd name="connsiteX133" fmla="*/ 2764117 w 6236269"/>
              <a:gd name="connsiteY133" fmla="*/ 1553966 h 4826084"/>
              <a:gd name="connsiteX134" fmla="*/ 2838823 w 6236269"/>
              <a:gd name="connsiteY134" fmla="*/ 1494201 h 4826084"/>
              <a:gd name="connsiteX135" fmla="*/ 2898588 w 6236269"/>
              <a:gd name="connsiteY135" fmla="*/ 1449378 h 4826084"/>
              <a:gd name="connsiteX136" fmla="*/ 3092823 w 6236269"/>
              <a:gd name="connsiteY136" fmla="*/ 1329848 h 4826084"/>
              <a:gd name="connsiteX137" fmla="*/ 3137647 w 6236269"/>
              <a:gd name="connsiteY137" fmla="*/ 1299966 h 4826084"/>
              <a:gd name="connsiteX138" fmla="*/ 3257176 w 6236269"/>
              <a:gd name="connsiteY138" fmla="*/ 1240201 h 4826084"/>
              <a:gd name="connsiteX139" fmla="*/ 3316941 w 6236269"/>
              <a:gd name="connsiteY139" fmla="*/ 1210319 h 4826084"/>
              <a:gd name="connsiteX140" fmla="*/ 3436470 w 6236269"/>
              <a:gd name="connsiteY140" fmla="*/ 1180437 h 4826084"/>
              <a:gd name="connsiteX141" fmla="*/ 3481294 w 6236269"/>
              <a:gd name="connsiteY141" fmla="*/ 1150554 h 4826084"/>
              <a:gd name="connsiteX142" fmla="*/ 3690470 w 6236269"/>
              <a:gd name="connsiteY142" fmla="*/ 1135613 h 4826084"/>
              <a:gd name="connsiteX143" fmla="*/ 4213411 w 6236269"/>
              <a:gd name="connsiteY143" fmla="*/ 1120672 h 4826084"/>
              <a:gd name="connsiteX144" fmla="*/ 4347882 w 6236269"/>
              <a:gd name="connsiteY144" fmla="*/ 1105731 h 4826084"/>
              <a:gd name="connsiteX145" fmla="*/ 4437529 w 6236269"/>
              <a:gd name="connsiteY145" fmla="*/ 1090789 h 4826084"/>
              <a:gd name="connsiteX146" fmla="*/ 4512235 w 6236269"/>
              <a:gd name="connsiteY146" fmla="*/ 1075848 h 4826084"/>
              <a:gd name="connsiteX147" fmla="*/ 4661647 w 6236269"/>
              <a:gd name="connsiteY147" fmla="*/ 1060907 h 4826084"/>
              <a:gd name="connsiteX148" fmla="*/ 4796117 w 6236269"/>
              <a:gd name="connsiteY148" fmla="*/ 1031025 h 4826084"/>
              <a:gd name="connsiteX149" fmla="*/ 4855882 w 6236269"/>
              <a:gd name="connsiteY149" fmla="*/ 1016084 h 4826084"/>
              <a:gd name="connsiteX150" fmla="*/ 4945529 w 6236269"/>
              <a:gd name="connsiteY150" fmla="*/ 986201 h 4826084"/>
              <a:gd name="connsiteX151" fmla="*/ 5065058 w 6236269"/>
              <a:gd name="connsiteY151" fmla="*/ 971260 h 4826084"/>
              <a:gd name="connsiteX152" fmla="*/ 5154705 w 6236269"/>
              <a:gd name="connsiteY152" fmla="*/ 941378 h 4826084"/>
              <a:gd name="connsiteX153" fmla="*/ 5199529 w 6236269"/>
              <a:gd name="connsiteY153" fmla="*/ 926437 h 4826084"/>
              <a:gd name="connsiteX154" fmla="*/ 5274235 w 6236269"/>
              <a:gd name="connsiteY154" fmla="*/ 911495 h 4826084"/>
              <a:gd name="connsiteX155" fmla="*/ 5363882 w 6236269"/>
              <a:gd name="connsiteY155" fmla="*/ 881613 h 4826084"/>
              <a:gd name="connsiteX156" fmla="*/ 5483411 w 6236269"/>
              <a:gd name="connsiteY156" fmla="*/ 866672 h 4826084"/>
              <a:gd name="connsiteX157" fmla="*/ 5528235 w 6236269"/>
              <a:gd name="connsiteY157" fmla="*/ 851731 h 4826084"/>
              <a:gd name="connsiteX158" fmla="*/ 5737411 w 6236269"/>
              <a:gd name="connsiteY158" fmla="*/ 821848 h 4826084"/>
              <a:gd name="connsiteX159" fmla="*/ 5827058 w 6236269"/>
              <a:gd name="connsiteY159" fmla="*/ 791966 h 4826084"/>
              <a:gd name="connsiteX160" fmla="*/ 6125882 w 6236269"/>
              <a:gd name="connsiteY160" fmla="*/ 762084 h 4826084"/>
              <a:gd name="connsiteX161" fmla="*/ 6185647 w 6236269"/>
              <a:gd name="connsiteY161" fmla="*/ 747142 h 4826084"/>
              <a:gd name="connsiteX162" fmla="*/ 6215529 w 6236269"/>
              <a:gd name="connsiteY162" fmla="*/ 567848 h 4826084"/>
              <a:gd name="connsiteX163" fmla="*/ 6185647 w 6236269"/>
              <a:gd name="connsiteY163" fmla="*/ 508084 h 4826084"/>
              <a:gd name="connsiteX164" fmla="*/ 6170705 w 6236269"/>
              <a:gd name="connsiteY164" fmla="*/ 463260 h 4826084"/>
              <a:gd name="connsiteX165" fmla="*/ 6096000 w 6236269"/>
              <a:gd name="connsiteY165" fmla="*/ 373613 h 4826084"/>
              <a:gd name="connsiteX166" fmla="*/ 6051176 w 6236269"/>
              <a:gd name="connsiteY166" fmla="*/ 269025 h 4826084"/>
              <a:gd name="connsiteX167" fmla="*/ 5991411 w 6236269"/>
              <a:gd name="connsiteY167" fmla="*/ 209260 h 4826084"/>
              <a:gd name="connsiteX168" fmla="*/ 5946588 w 6236269"/>
              <a:gd name="connsiteY168" fmla="*/ 164437 h 4826084"/>
              <a:gd name="connsiteX169" fmla="*/ 5812117 w 6236269"/>
              <a:gd name="connsiteY169" fmla="*/ 104672 h 4826084"/>
              <a:gd name="connsiteX170" fmla="*/ 5737411 w 6236269"/>
              <a:gd name="connsiteY170" fmla="*/ 59848 h 4826084"/>
              <a:gd name="connsiteX171" fmla="*/ 5677647 w 6236269"/>
              <a:gd name="connsiteY171" fmla="*/ 15025 h 4826084"/>
              <a:gd name="connsiteX172" fmla="*/ 5363882 w 6236269"/>
              <a:gd name="connsiteY172" fmla="*/ 15025 h 4826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Lst>
            <a:rect l="l" t="t" r="r" b="b"/>
            <a:pathLst>
              <a:path w="6236269" h="4826084">
                <a:moveTo>
                  <a:pt x="5438588" y="15025"/>
                </a:moveTo>
                <a:cubicBezTo>
                  <a:pt x="5408706" y="10045"/>
                  <a:pt x="5379213" y="-1080"/>
                  <a:pt x="5348941" y="84"/>
                </a:cubicBezTo>
                <a:cubicBezTo>
                  <a:pt x="5248910" y="3931"/>
                  <a:pt x="5149562" y="18492"/>
                  <a:pt x="5050117" y="29966"/>
                </a:cubicBezTo>
                <a:cubicBezTo>
                  <a:pt x="5020022" y="33438"/>
                  <a:pt x="4990276" y="39488"/>
                  <a:pt x="4960470" y="44907"/>
                </a:cubicBezTo>
                <a:cubicBezTo>
                  <a:pt x="4935484" y="49450"/>
                  <a:pt x="4910963" y="56698"/>
                  <a:pt x="4885764" y="59848"/>
                </a:cubicBezTo>
                <a:cubicBezTo>
                  <a:pt x="4828161" y="67048"/>
                  <a:pt x="4633666" y="80481"/>
                  <a:pt x="4572000" y="89731"/>
                </a:cubicBezTo>
                <a:cubicBezTo>
                  <a:pt x="4521772" y="97265"/>
                  <a:pt x="4472687" y="111263"/>
                  <a:pt x="4422588" y="119613"/>
                </a:cubicBezTo>
                <a:cubicBezTo>
                  <a:pt x="4392706" y="124593"/>
                  <a:pt x="4362514" y="127982"/>
                  <a:pt x="4332941" y="134554"/>
                </a:cubicBezTo>
                <a:cubicBezTo>
                  <a:pt x="4204037" y="163199"/>
                  <a:pt x="4421623" y="148457"/>
                  <a:pt x="4153647" y="179378"/>
                </a:cubicBezTo>
                <a:cubicBezTo>
                  <a:pt x="4069393" y="189100"/>
                  <a:pt x="3984314" y="189339"/>
                  <a:pt x="3899647" y="194319"/>
                </a:cubicBezTo>
                <a:cubicBezTo>
                  <a:pt x="3881183" y="196627"/>
                  <a:pt x="3739634" y="211367"/>
                  <a:pt x="3705411" y="224201"/>
                </a:cubicBezTo>
                <a:cubicBezTo>
                  <a:pt x="3688597" y="230506"/>
                  <a:pt x="3676649" y="246053"/>
                  <a:pt x="3660588" y="254084"/>
                </a:cubicBezTo>
                <a:cubicBezTo>
                  <a:pt x="3532519" y="318119"/>
                  <a:pt x="3637012" y="250479"/>
                  <a:pt x="3526117" y="313848"/>
                </a:cubicBezTo>
                <a:cubicBezTo>
                  <a:pt x="3510526" y="322757"/>
                  <a:pt x="3497870" y="336824"/>
                  <a:pt x="3481294" y="343731"/>
                </a:cubicBezTo>
                <a:cubicBezTo>
                  <a:pt x="3437680" y="361903"/>
                  <a:pt x="3346823" y="388554"/>
                  <a:pt x="3346823" y="388554"/>
                </a:cubicBezTo>
                <a:cubicBezTo>
                  <a:pt x="3331882" y="398515"/>
                  <a:pt x="3315514" y="406612"/>
                  <a:pt x="3302000" y="418437"/>
                </a:cubicBezTo>
                <a:cubicBezTo>
                  <a:pt x="3232075" y="479621"/>
                  <a:pt x="3237916" y="477209"/>
                  <a:pt x="3197411" y="537966"/>
                </a:cubicBezTo>
                <a:cubicBezTo>
                  <a:pt x="3192431" y="552907"/>
                  <a:pt x="3191624" y="569973"/>
                  <a:pt x="3182470" y="582789"/>
                </a:cubicBezTo>
                <a:cubicBezTo>
                  <a:pt x="3166094" y="605715"/>
                  <a:pt x="3138333" y="619112"/>
                  <a:pt x="3122705" y="642554"/>
                </a:cubicBezTo>
                <a:cubicBezTo>
                  <a:pt x="3082862" y="702319"/>
                  <a:pt x="3107764" y="677417"/>
                  <a:pt x="3048000" y="717260"/>
                </a:cubicBezTo>
                <a:cubicBezTo>
                  <a:pt x="3022283" y="755836"/>
                  <a:pt x="2976598" y="827954"/>
                  <a:pt x="2943411" y="866672"/>
                </a:cubicBezTo>
                <a:cubicBezTo>
                  <a:pt x="2796553" y="1038006"/>
                  <a:pt x="2992093" y="803049"/>
                  <a:pt x="2853764" y="941378"/>
                </a:cubicBezTo>
                <a:cubicBezTo>
                  <a:pt x="2836156" y="958986"/>
                  <a:pt x="2826549" y="983534"/>
                  <a:pt x="2808941" y="1001142"/>
                </a:cubicBezTo>
                <a:cubicBezTo>
                  <a:pt x="2796243" y="1013840"/>
                  <a:pt x="2777631" y="1019200"/>
                  <a:pt x="2764117" y="1031025"/>
                </a:cubicBezTo>
                <a:cubicBezTo>
                  <a:pt x="2737614" y="1054215"/>
                  <a:pt x="2718713" y="1086196"/>
                  <a:pt x="2689411" y="1105731"/>
                </a:cubicBezTo>
                <a:cubicBezTo>
                  <a:pt x="2674470" y="1115692"/>
                  <a:pt x="2658610" y="1124396"/>
                  <a:pt x="2644588" y="1135613"/>
                </a:cubicBezTo>
                <a:cubicBezTo>
                  <a:pt x="2633588" y="1144413"/>
                  <a:pt x="2625705" y="1156695"/>
                  <a:pt x="2614705" y="1165495"/>
                </a:cubicBezTo>
                <a:cubicBezTo>
                  <a:pt x="2573326" y="1198599"/>
                  <a:pt x="2572404" y="1194537"/>
                  <a:pt x="2525058" y="1210319"/>
                </a:cubicBezTo>
                <a:lnTo>
                  <a:pt x="2435411" y="1270084"/>
                </a:lnTo>
                <a:cubicBezTo>
                  <a:pt x="2420470" y="1280045"/>
                  <a:pt x="2406649" y="1291936"/>
                  <a:pt x="2390588" y="1299966"/>
                </a:cubicBezTo>
                <a:lnTo>
                  <a:pt x="2330823" y="1329848"/>
                </a:lnTo>
                <a:cubicBezTo>
                  <a:pt x="2232608" y="1428066"/>
                  <a:pt x="2417297" y="1252280"/>
                  <a:pt x="2211294" y="1389613"/>
                </a:cubicBezTo>
                <a:cubicBezTo>
                  <a:pt x="2082834" y="1475251"/>
                  <a:pt x="2245365" y="1372577"/>
                  <a:pt x="2121647" y="1434437"/>
                </a:cubicBezTo>
                <a:cubicBezTo>
                  <a:pt x="2105586" y="1442468"/>
                  <a:pt x="2092414" y="1455410"/>
                  <a:pt x="2076823" y="1464319"/>
                </a:cubicBezTo>
                <a:cubicBezTo>
                  <a:pt x="2025127" y="1493859"/>
                  <a:pt x="2022522" y="1492380"/>
                  <a:pt x="1972235" y="1509142"/>
                </a:cubicBezTo>
                <a:cubicBezTo>
                  <a:pt x="1913870" y="1567509"/>
                  <a:pt x="1975111" y="1515176"/>
                  <a:pt x="1897529" y="1553966"/>
                </a:cubicBezTo>
                <a:cubicBezTo>
                  <a:pt x="1781670" y="1611894"/>
                  <a:pt x="1920549" y="1561233"/>
                  <a:pt x="1807882" y="1598789"/>
                </a:cubicBezTo>
                <a:cubicBezTo>
                  <a:pt x="1787960" y="1628672"/>
                  <a:pt x="1759474" y="1654366"/>
                  <a:pt x="1748117" y="1688437"/>
                </a:cubicBezTo>
                <a:cubicBezTo>
                  <a:pt x="1710563" y="1801100"/>
                  <a:pt x="1761221" y="1662229"/>
                  <a:pt x="1703294" y="1778084"/>
                </a:cubicBezTo>
                <a:cubicBezTo>
                  <a:pt x="1664504" y="1855664"/>
                  <a:pt x="1716836" y="1794424"/>
                  <a:pt x="1658470" y="1852789"/>
                </a:cubicBezTo>
                <a:cubicBezTo>
                  <a:pt x="1653490" y="1872711"/>
                  <a:pt x="1650739" y="1893327"/>
                  <a:pt x="1643529" y="1912554"/>
                </a:cubicBezTo>
                <a:cubicBezTo>
                  <a:pt x="1635709" y="1933409"/>
                  <a:pt x="1620047" y="1950985"/>
                  <a:pt x="1613647" y="1972319"/>
                </a:cubicBezTo>
                <a:cubicBezTo>
                  <a:pt x="1604942" y="2001336"/>
                  <a:pt x="1604646" y="2032260"/>
                  <a:pt x="1598705" y="2061966"/>
                </a:cubicBezTo>
                <a:cubicBezTo>
                  <a:pt x="1587414" y="2118421"/>
                  <a:pt x="1572941" y="2154201"/>
                  <a:pt x="1553882" y="2211378"/>
                </a:cubicBezTo>
                <a:lnTo>
                  <a:pt x="1538941" y="2256201"/>
                </a:lnTo>
                <a:cubicBezTo>
                  <a:pt x="1533961" y="2271142"/>
                  <a:pt x="1527820" y="2285746"/>
                  <a:pt x="1524000" y="2301025"/>
                </a:cubicBezTo>
                <a:cubicBezTo>
                  <a:pt x="1519019" y="2320946"/>
                  <a:pt x="1517147" y="2341915"/>
                  <a:pt x="1509058" y="2360789"/>
                </a:cubicBezTo>
                <a:cubicBezTo>
                  <a:pt x="1501984" y="2377294"/>
                  <a:pt x="1487207" y="2389552"/>
                  <a:pt x="1479176" y="2405613"/>
                </a:cubicBezTo>
                <a:cubicBezTo>
                  <a:pt x="1417321" y="2529326"/>
                  <a:pt x="1519986" y="2366810"/>
                  <a:pt x="1434353" y="2495260"/>
                </a:cubicBezTo>
                <a:cubicBezTo>
                  <a:pt x="1429566" y="2514406"/>
                  <a:pt x="1415186" y="2578415"/>
                  <a:pt x="1404470" y="2599848"/>
                </a:cubicBezTo>
                <a:cubicBezTo>
                  <a:pt x="1396439" y="2615909"/>
                  <a:pt x="1381881" y="2628263"/>
                  <a:pt x="1374588" y="2644672"/>
                </a:cubicBezTo>
                <a:cubicBezTo>
                  <a:pt x="1374586" y="2644677"/>
                  <a:pt x="1337236" y="2756727"/>
                  <a:pt x="1329764" y="2779142"/>
                </a:cubicBezTo>
                <a:cubicBezTo>
                  <a:pt x="1324784" y="2794083"/>
                  <a:pt x="1323559" y="2810862"/>
                  <a:pt x="1314823" y="2823966"/>
                </a:cubicBezTo>
                <a:lnTo>
                  <a:pt x="1255058" y="2913613"/>
                </a:lnTo>
                <a:cubicBezTo>
                  <a:pt x="1217503" y="3026280"/>
                  <a:pt x="1268162" y="2887404"/>
                  <a:pt x="1210235" y="3003260"/>
                </a:cubicBezTo>
                <a:cubicBezTo>
                  <a:pt x="1203192" y="3017347"/>
                  <a:pt x="1203397" y="3034579"/>
                  <a:pt x="1195294" y="3048084"/>
                </a:cubicBezTo>
                <a:cubicBezTo>
                  <a:pt x="1188046" y="3060163"/>
                  <a:pt x="1174211" y="3066966"/>
                  <a:pt x="1165411" y="3077966"/>
                </a:cubicBezTo>
                <a:cubicBezTo>
                  <a:pt x="1154193" y="3091988"/>
                  <a:pt x="1146746" y="3108767"/>
                  <a:pt x="1135529" y="3122789"/>
                </a:cubicBezTo>
                <a:cubicBezTo>
                  <a:pt x="1126729" y="3133789"/>
                  <a:pt x="1114447" y="3141672"/>
                  <a:pt x="1105647" y="3152672"/>
                </a:cubicBezTo>
                <a:cubicBezTo>
                  <a:pt x="1094429" y="3166694"/>
                  <a:pt x="1086982" y="3183473"/>
                  <a:pt x="1075764" y="3197495"/>
                </a:cubicBezTo>
                <a:cubicBezTo>
                  <a:pt x="1066964" y="3208495"/>
                  <a:pt x="1054900" y="3216556"/>
                  <a:pt x="1045882" y="3227378"/>
                </a:cubicBezTo>
                <a:cubicBezTo>
                  <a:pt x="1029940" y="3246508"/>
                  <a:pt x="1018666" y="3269534"/>
                  <a:pt x="1001058" y="3287142"/>
                </a:cubicBezTo>
                <a:cubicBezTo>
                  <a:pt x="988360" y="3299840"/>
                  <a:pt x="968933" y="3304327"/>
                  <a:pt x="956235" y="3317025"/>
                </a:cubicBezTo>
                <a:cubicBezTo>
                  <a:pt x="938627" y="3334633"/>
                  <a:pt x="928069" y="3358280"/>
                  <a:pt x="911411" y="3376789"/>
                </a:cubicBezTo>
                <a:cubicBezTo>
                  <a:pt x="883140" y="3408201"/>
                  <a:pt x="851646" y="3436554"/>
                  <a:pt x="821764" y="3466437"/>
                </a:cubicBezTo>
                <a:cubicBezTo>
                  <a:pt x="806823" y="3481378"/>
                  <a:pt x="793845" y="3498582"/>
                  <a:pt x="776941" y="3511260"/>
                </a:cubicBezTo>
                <a:cubicBezTo>
                  <a:pt x="757019" y="3526201"/>
                  <a:pt x="734784" y="3538476"/>
                  <a:pt x="717176" y="3556084"/>
                </a:cubicBezTo>
                <a:cubicBezTo>
                  <a:pt x="704479" y="3568781"/>
                  <a:pt x="699119" y="3587393"/>
                  <a:pt x="687294" y="3600907"/>
                </a:cubicBezTo>
                <a:cubicBezTo>
                  <a:pt x="664104" y="3627410"/>
                  <a:pt x="637490" y="3650711"/>
                  <a:pt x="612588" y="3675613"/>
                </a:cubicBezTo>
                <a:lnTo>
                  <a:pt x="582705" y="3705495"/>
                </a:lnTo>
                <a:cubicBezTo>
                  <a:pt x="549658" y="3738542"/>
                  <a:pt x="534665" y="3759398"/>
                  <a:pt x="493058" y="3780201"/>
                </a:cubicBezTo>
                <a:cubicBezTo>
                  <a:pt x="478971" y="3787244"/>
                  <a:pt x="463176" y="3790162"/>
                  <a:pt x="448235" y="3795142"/>
                </a:cubicBezTo>
                <a:lnTo>
                  <a:pt x="358588" y="3854907"/>
                </a:lnTo>
                <a:cubicBezTo>
                  <a:pt x="343647" y="3864868"/>
                  <a:pt x="329825" y="3876758"/>
                  <a:pt x="313764" y="3884789"/>
                </a:cubicBezTo>
                <a:cubicBezTo>
                  <a:pt x="293843" y="3894750"/>
                  <a:pt x="272532" y="3902317"/>
                  <a:pt x="254000" y="3914672"/>
                </a:cubicBezTo>
                <a:cubicBezTo>
                  <a:pt x="209636" y="3944248"/>
                  <a:pt x="234204" y="3949409"/>
                  <a:pt x="194235" y="3989378"/>
                </a:cubicBezTo>
                <a:cubicBezTo>
                  <a:pt x="176627" y="4006986"/>
                  <a:pt x="154392" y="4019260"/>
                  <a:pt x="134470" y="4034201"/>
                </a:cubicBezTo>
                <a:cubicBezTo>
                  <a:pt x="97782" y="4180955"/>
                  <a:pt x="150898" y="4001345"/>
                  <a:pt x="74705" y="4153731"/>
                </a:cubicBezTo>
                <a:cubicBezTo>
                  <a:pt x="60618" y="4181904"/>
                  <a:pt x="54784" y="4213496"/>
                  <a:pt x="44823" y="4243378"/>
                </a:cubicBezTo>
                <a:lnTo>
                  <a:pt x="14941" y="4333025"/>
                </a:lnTo>
                <a:lnTo>
                  <a:pt x="0" y="4377848"/>
                </a:lnTo>
                <a:cubicBezTo>
                  <a:pt x="4980" y="4457534"/>
                  <a:pt x="4153" y="4537797"/>
                  <a:pt x="14941" y="4616907"/>
                </a:cubicBezTo>
                <a:cubicBezTo>
                  <a:pt x="19197" y="4648117"/>
                  <a:pt x="22550" y="4684281"/>
                  <a:pt x="44823" y="4706554"/>
                </a:cubicBezTo>
                <a:cubicBezTo>
                  <a:pt x="54784" y="4716515"/>
                  <a:pt x="62105" y="4730137"/>
                  <a:pt x="74705" y="4736437"/>
                </a:cubicBezTo>
                <a:cubicBezTo>
                  <a:pt x="122682" y="4760426"/>
                  <a:pt x="170771" y="4790586"/>
                  <a:pt x="224117" y="4796201"/>
                </a:cubicBezTo>
                <a:lnTo>
                  <a:pt x="508000" y="4826084"/>
                </a:lnTo>
                <a:cubicBezTo>
                  <a:pt x="527921" y="4821103"/>
                  <a:pt x="548537" y="4818352"/>
                  <a:pt x="567764" y="4811142"/>
                </a:cubicBezTo>
                <a:cubicBezTo>
                  <a:pt x="596634" y="4800316"/>
                  <a:pt x="646854" y="4771777"/>
                  <a:pt x="672353" y="4751378"/>
                </a:cubicBezTo>
                <a:cubicBezTo>
                  <a:pt x="683353" y="4742578"/>
                  <a:pt x="691235" y="4730295"/>
                  <a:pt x="702235" y="4721495"/>
                </a:cubicBezTo>
                <a:cubicBezTo>
                  <a:pt x="816022" y="4630464"/>
                  <a:pt x="662939" y="4775731"/>
                  <a:pt x="806823" y="4631848"/>
                </a:cubicBezTo>
                <a:cubicBezTo>
                  <a:pt x="839870" y="4598801"/>
                  <a:pt x="860726" y="4583808"/>
                  <a:pt x="881529" y="4542201"/>
                </a:cubicBezTo>
                <a:cubicBezTo>
                  <a:pt x="888572" y="4528114"/>
                  <a:pt x="890940" y="4512124"/>
                  <a:pt x="896470" y="4497378"/>
                </a:cubicBezTo>
                <a:cubicBezTo>
                  <a:pt x="905887" y="4472265"/>
                  <a:pt x="915460" y="4447181"/>
                  <a:pt x="926353" y="4422672"/>
                </a:cubicBezTo>
                <a:cubicBezTo>
                  <a:pt x="935399" y="4402319"/>
                  <a:pt x="948415" y="4383762"/>
                  <a:pt x="956235" y="4362907"/>
                </a:cubicBezTo>
                <a:cubicBezTo>
                  <a:pt x="963445" y="4343680"/>
                  <a:pt x="963966" y="4322369"/>
                  <a:pt x="971176" y="4303142"/>
                </a:cubicBezTo>
                <a:cubicBezTo>
                  <a:pt x="978996" y="4282287"/>
                  <a:pt x="993237" y="4264233"/>
                  <a:pt x="1001058" y="4243378"/>
                </a:cubicBezTo>
                <a:cubicBezTo>
                  <a:pt x="1008268" y="4224151"/>
                  <a:pt x="1008102" y="4202568"/>
                  <a:pt x="1016000" y="4183613"/>
                </a:cubicBezTo>
                <a:cubicBezTo>
                  <a:pt x="1033133" y="4142494"/>
                  <a:pt x="1055843" y="4103927"/>
                  <a:pt x="1075764" y="4064084"/>
                </a:cubicBezTo>
                <a:cubicBezTo>
                  <a:pt x="1113675" y="3988262"/>
                  <a:pt x="1093294" y="4022848"/>
                  <a:pt x="1135529" y="3959495"/>
                </a:cubicBezTo>
                <a:cubicBezTo>
                  <a:pt x="1149796" y="3902427"/>
                  <a:pt x="1152220" y="3881291"/>
                  <a:pt x="1180353" y="3825025"/>
                </a:cubicBezTo>
                <a:cubicBezTo>
                  <a:pt x="1188384" y="3808964"/>
                  <a:pt x="1197537" y="3792899"/>
                  <a:pt x="1210235" y="3780201"/>
                </a:cubicBezTo>
                <a:cubicBezTo>
                  <a:pt x="1222932" y="3767504"/>
                  <a:pt x="1240117" y="3760280"/>
                  <a:pt x="1255058" y="3750319"/>
                </a:cubicBezTo>
                <a:cubicBezTo>
                  <a:pt x="1340698" y="3621861"/>
                  <a:pt x="1226667" y="3773031"/>
                  <a:pt x="1329764" y="3690554"/>
                </a:cubicBezTo>
                <a:cubicBezTo>
                  <a:pt x="1343786" y="3679336"/>
                  <a:pt x="1345625" y="3656949"/>
                  <a:pt x="1359647" y="3645731"/>
                </a:cubicBezTo>
                <a:cubicBezTo>
                  <a:pt x="1371945" y="3635892"/>
                  <a:pt x="1390703" y="3638438"/>
                  <a:pt x="1404470" y="3630789"/>
                </a:cubicBezTo>
                <a:cubicBezTo>
                  <a:pt x="1435864" y="3613348"/>
                  <a:pt x="1464235" y="3590946"/>
                  <a:pt x="1494117" y="3571025"/>
                </a:cubicBezTo>
                <a:cubicBezTo>
                  <a:pt x="1605407" y="3496832"/>
                  <a:pt x="1468721" y="3592187"/>
                  <a:pt x="1583764" y="3496319"/>
                </a:cubicBezTo>
                <a:cubicBezTo>
                  <a:pt x="1647989" y="3442799"/>
                  <a:pt x="1606030" y="3485186"/>
                  <a:pt x="1673411" y="3451495"/>
                </a:cubicBezTo>
                <a:cubicBezTo>
                  <a:pt x="1789258" y="3393571"/>
                  <a:pt x="1650402" y="3444224"/>
                  <a:pt x="1763058" y="3406672"/>
                </a:cubicBezTo>
                <a:lnTo>
                  <a:pt x="1837764" y="3331966"/>
                </a:lnTo>
                <a:cubicBezTo>
                  <a:pt x="1870490" y="3299241"/>
                  <a:pt x="1872396" y="3301244"/>
                  <a:pt x="1897529" y="3257260"/>
                </a:cubicBezTo>
                <a:cubicBezTo>
                  <a:pt x="1908579" y="3237922"/>
                  <a:pt x="1918637" y="3217967"/>
                  <a:pt x="1927411" y="3197495"/>
                </a:cubicBezTo>
                <a:cubicBezTo>
                  <a:pt x="1933615" y="3183019"/>
                  <a:pt x="1934250" y="3166177"/>
                  <a:pt x="1942353" y="3152672"/>
                </a:cubicBezTo>
                <a:cubicBezTo>
                  <a:pt x="1949601" y="3140593"/>
                  <a:pt x="1962274" y="3132750"/>
                  <a:pt x="1972235" y="3122789"/>
                </a:cubicBezTo>
                <a:cubicBezTo>
                  <a:pt x="1977215" y="3107848"/>
                  <a:pt x="1980133" y="3092053"/>
                  <a:pt x="1987176" y="3077966"/>
                </a:cubicBezTo>
                <a:cubicBezTo>
                  <a:pt x="1995207" y="3061905"/>
                  <a:pt x="2009765" y="3049551"/>
                  <a:pt x="2017058" y="3033142"/>
                </a:cubicBezTo>
                <a:cubicBezTo>
                  <a:pt x="2088178" y="2873121"/>
                  <a:pt x="2009197" y="3000111"/>
                  <a:pt x="2076823" y="2898672"/>
                </a:cubicBezTo>
                <a:cubicBezTo>
                  <a:pt x="2081803" y="2883731"/>
                  <a:pt x="2088675" y="2869292"/>
                  <a:pt x="2091764" y="2853848"/>
                </a:cubicBezTo>
                <a:cubicBezTo>
                  <a:pt x="2104381" y="2790760"/>
                  <a:pt x="2107646" y="2687615"/>
                  <a:pt x="2136588" y="2629731"/>
                </a:cubicBezTo>
                <a:cubicBezTo>
                  <a:pt x="2163152" y="2576602"/>
                  <a:pt x="2166753" y="2576443"/>
                  <a:pt x="2181411" y="2525142"/>
                </a:cubicBezTo>
                <a:cubicBezTo>
                  <a:pt x="2192240" y="2487241"/>
                  <a:pt x="2195944" y="2456371"/>
                  <a:pt x="2211294" y="2420554"/>
                </a:cubicBezTo>
                <a:cubicBezTo>
                  <a:pt x="2220068" y="2400082"/>
                  <a:pt x="2232402" y="2381261"/>
                  <a:pt x="2241176" y="2360789"/>
                </a:cubicBezTo>
                <a:cubicBezTo>
                  <a:pt x="2296485" y="2231734"/>
                  <a:pt x="2200886" y="2428383"/>
                  <a:pt x="2271058" y="2241260"/>
                </a:cubicBezTo>
                <a:cubicBezTo>
                  <a:pt x="2277363" y="2224446"/>
                  <a:pt x="2290980" y="2211378"/>
                  <a:pt x="2300941" y="2196437"/>
                </a:cubicBezTo>
                <a:cubicBezTo>
                  <a:pt x="2305728" y="2177289"/>
                  <a:pt x="2320106" y="2113282"/>
                  <a:pt x="2330823" y="2091848"/>
                </a:cubicBezTo>
                <a:cubicBezTo>
                  <a:pt x="2338853" y="2075787"/>
                  <a:pt x="2352674" y="2063086"/>
                  <a:pt x="2360705" y="2047025"/>
                </a:cubicBezTo>
                <a:cubicBezTo>
                  <a:pt x="2367749" y="2032938"/>
                  <a:pt x="2367998" y="2015969"/>
                  <a:pt x="2375647" y="2002201"/>
                </a:cubicBezTo>
                <a:cubicBezTo>
                  <a:pt x="2393088" y="1970807"/>
                  <a:pt x="2415489" y="1942436"/>
                  <a:pt x="2435411" y="1912554"/>
                </a:cubicBezTo>
                <a:lnTo>
                  <a:pt x="2495176" y="1822907"/>
                </a:lnTo>
                <a:cubicBezTo>
                  <a:pt x="2505137" y="1807966"/>
                  <a:pt x="2512361" y="1790781"/>
                  <a:pt x="2525058" y="1778084"/>
                </a:cubicBezTo>
                <a:lnTo>
                  <a:pt x="2554941" y="1748201"/>
                </a:lnTo>
                <a:cubicBezTo>
                  <a:pt x="2559921" y="1733260"/>
                  <a:pt x="2561779" y="1716883"/>
                  <a:pt x="2569882" y="1703378"/>
                </a:cubicBezTo>
                <a:cubicBezTo>
                  <a:pt x="2588280" y="1672714"/>
                  <a:pt x="2618868" y="1666118"/>
                  <a:pt x="2644588" y="1643613"/>
                </a:cubicBezTo>
                <a:cubicBezTo>
                  <a:pt x="2836793" y="1475435"/>
                  <a:pt x="2638318" y="1616865"/>
                  <a:pt x="2764117" y="1553966"/>
                </a:cubicBezTo>
                <a:cubicBezTo>
                  <a:pt x="2819535" y="1526257"/>
                  <a:pt x="2797127" y="1528947"/>
                  <a:pt x="2838823" y="1494201"/>
                </a:cubicBezTo>
                <a:cubicBezTo>
                  <a:pt x="2857953" y="1478259"/>
                  <a:pt x="2878114" y="1463552"/>
                  <a:pt x="2898588" y="1449378"/>
                </a:cubicBezTo>
                <a:cubicBezTo>
                  <a:pt x="3173401" y="1259124"/>
                  <a:pt x="2934511" y="1420312"/>
                  <a:pt x="3092823" y="1329848"/>
                </a:cubicBezTo>
                <a:cubicBezTo>
                  <a:pt x="3108414" y="1320939"/>
                  <a:pt x="3121883" y="1308565"/>
                  <a:pt x="3137647" y="1299966"/>
                </a:cubicBezTo>
                <a:cubicBezTo>
                  <a:pt x="3176754" y="1278635"/>
                  <a:pt x="3217333" y="1260123"/>
                  <a:pt x="3257176" y="1240201"/>
                </a:cubicBezTo>
                <a:cubicBezTo>
                  <a:pt x="3277098" y="1230240"/>
                  <a:pt x="3295333" y="1215721"/>
                  <a:pt x="3316941" y="1210319"/>
                </a:cubicBezTo>
                <a:lnTo>
                  <a:pt x="3436470" y="1180437"/>
                </a:lnTo>
                <a:cubicBezTo>
                  <a:pt x="3451411" y="1170476"/>
                  <a:pt x="3463610" y="1153675"/>
                  <a:pt x="3481294" y="1150554"/>
                </a:cubicBezTo>
                <a:cubicBezTo>
                  <a:pt x="3550133" y="1138406"/>
                  <a:pt x="3620625" y="1138464"/>
                  <a:pt x="3690470" y="1135613"/>
                </a:cubicBezTo>
                <a:cubicBezTo>
                  <a:pt x="3864710" y="1128501"/>
                  <a:pt x="4039097" y="1125652"/>
                  <a:pt x="4213411" y="1120672"/>
                </a:cubicBezTo>
                <a:cubicBezTo>
                  <a:pt x="4258235" y="1115692"/>
                  <a:pt x="4303178" y="1111692"/>
                  <a:pt x="4347882" y="1105731"/>
                </a:cubicBezTo>
                <a:cubicBezTo>
                  <a:pt x="4377911" y="1101727"/>
                  <a:pt x="4407723" y="1096208"/>
                  <a:pt x="4437529" y="1090789"/>
                </a:cubicBezTo>
                <a:cubicBezTo>
                  <a:pt x="4462515" y="1086246"/>
                  <a:pt x="4487063" y="1079204"/>
                  <a:pt x="4512235" y="1075848"/>
                </a:cubicBezTo>
                <a:cubicBezTo>
                  <a:pt x="4561848" y="1069233"/>
                  <a:pt x="4611843" y="1065887"/>
                  <a:pt x="4661647" y="1060907"/>
                </a:cubicBezTo>
                <a:cubicBezTo>
                  <a:pt x="4748880" y="1031829"/>
                  <a:pt x="4664641" y="1057320"/>
                  <a:pt x="4796117" y="1031025"/>
                </a:cubicBezTo>
                <a:cubicBezTo>
                  <a:pt x="4816253" y="1026998"/>
                  <a:pt x="4836213" y="1021985"/>
                  <a:pt x="4855882" y="1016084"/>
                </a:cubicBezTo>
                <a:cubicBezTo>
                  <a:pt x="4886052" y="1007033"/>
                  <a:pt x="4914273" y="990108"/>
                  <a:pt x="4945529" y="986201"/>
                </a:cubicBezTo>
                <a:lnTo>
                  <a:pt x="5065058" y="971260"/>
                </a:lnTo>
                <a:lnTo>
                  <a:pt x="5154705" y="941378"/>
                </a:lnTo>
                <a:cubicBezTo>
                  <a:pt x="5169646" y="936398"/>
                  <a:pt x="5184085" y="929526"/>
                  <a:pt x="5199529" y="926437"/>
                </a:cubicBezTo>
                <a:cubicBezTo>
                  <a:pt x="5224431" y="921456"/>
                  <a:pt x="5249735" y="918177"/>
                  <a:pt x="5274235" y="911495"/>
                </a:cubicBezTo>
                <a:cubicBezTo>
                  <a:pt x="5304624" y="903207"/>
                  <a:pt x="5332627" y="885520"/>
                  <a:pt x="5363882" y="881613"/>
                </a:cubicBezTo>
                <a:lnTo>
                  <a:pt x="5483411" y="866672"/>
                </a:lnTo>
                <a:cubicBezTo>
                  <a:pt x="5498352" y="861692"/>
                  <a:pt x="5512861" y="855148"/>
                  <a:pt x="5528235" y="851731"/>
                </a:cubicBezTo>
                <a:cubicBezTo>
                  <a:pt x="5583640" y="839418"/>
                  <a:pt x="5685702" y="828312"/>
                  <a:pt x="5737411" y="821848"/>
                </a:cubicBezTo>
                <a:cubicBezTo>
                  <a:pt x="5767293" y="811887"/>
                  <a:pt x="5795988" y="797144"/>
                  <a:pt x="5827058" y="791966"/>
                </a:cubicBezTo>
                <a:cubicBezTo>
                  <a:pt x="5985657" y="765533"/>
                  <a:pt x="5886487" y="779183"/>
                  <a:pt x="6125882" y="762084"/>
                </a:cubicBezTo>
                <a:cubicBezTo>
                  <a:pt x="6145804" y="757103"/>
                  <a:pt x="6167818" y="757330"/>
                  <a:pt x="6185647" y="747142"/>
                </a:cubicBezTo>
                <a:cubicBezTo>
                  <a:pt x="6261363" y="703876"/>
                  <a:pt x="6234932" y="651931"/>
                  <a:pt x="6215529" y="567848"/>
                </a:cubicBezTo>
                <a:cubicBezTo>
                  <a:pt x="6210521" y="546146"/>
                  <a:pt x="6194421" y="528556"/>
                  <a:pt x="6185647" y="508084"/>
                </a:cubicBezTo>
                <a:cubicBezTo>
                  <a:pt x="6179443" y="493608"/>
                  <a:pt x="6179441" y="476364"/>
                  <a:pt x="6170705" y="463260"/>
                </a:cubicBezTo>
                <a:cubicBezTo>
                  <a:pt x="6149128" y="430895"/>
                  <a:pt x="6120902" y="403495"/>
                  <a:pt x="6096000" y="373613"/>
                </a:cubicBezTo>
                <a:cubicBezTo>
                  <a:pt x="6084460" y="338994"/>
                  <a:pt x="6073330" y="298564"/>
                  <a:pt x="6051176" y="269025"/>
                </a:cubicBezTo>
                <a:cubicBezTo>
                  <a:pt x="6034272" y="246486"/>
                  <a:pt x="6011333" y="229182"/>
                  <a:pt x="5991411" y="209260"/>
                </a:cubicBezTo>
                <a:cubicBezTo>
                  <a:pt x="5976470" y="194319"/>
                  <a:pt x="5966206" y="172285"/>
                  <a:pt x="5946588" y="164437"/>
                </a:cubicBezTo>
                <a:cubicBezTo>
                  <a:pt x="5887228" y="140693"/>
                  <a:pt x="5865953" y="134581"/>
                  <a:pt x="5812117" y="104672"/>
                </a:cubicBezTo>
                <a:cubicBezTo>
                  <a:pt x="5786731" y="90569"/>
                  <a:pt x="5761574" y="75957"/>
                  <a:pt x="5737411" y="59848"/>
                </a:cubicBezTo>
                <a:cubicBezTo>
                  <a:pt x="5716692" y="46035"/>
                  <a:pt x="5702371" y="17992"/>
                  <a:pt x="5677647" y="15025"/>
                </a:cubicBezTo>
                <a:cubicBezTo>
                  <a:pt x="5573804" y="2564"/>
                  <a:pt x="5468470" y="15025"/>
                  <a:pt x="5363882" y="15025"/>
                </a:cubicBezTo>
              </a:path>
            </a:pathLst>
          </a:custGeom>
          <a:solidFill>
            <a:srgbClr val="FFFF00">
              <a:alpha val="42000"/>
            </a:srgbClr>
          </a:solidFill>
          <a:ln>
            <a:no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zh-CN" altLang="en-US"/>
          </a:p>
        </p:txBody>
      </p:sp>
    </p:spTree>
    <p:extLst>
      <p:ext uri="{BB962C8B-B14F-4D97-AF65-F5344CB8AC3E}">
        <p14:creationId xmlns:p14="http://schemas.microsoft.com/office/powerpoint/2010/main" val="3073739506"/>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11929" y="152636"/>
            <a:ext cx="8953500" cy="6477000"/>
          </a:xfrm>
          <a:prstGeom prst="rect">
            <a:avLst/>
          </a:prstGeom>
        </p:spPr>
      </p:pic>
      <p:pic>
        <p:nvPicPr>
          <p:cNvPr id="2" name="图片 1"/>
          <p:cNvPicPr>
            <a:picLocks noChangeAspect="1"/>
          </p:cNvPicPr>
          <p:nvPr/>
        </p:nvPicPr>
        <p:blipFill>
          <a:blip r:embed="rId3"/>
          <a:stretch>
            <a:fillRect/>
          </a:stretch>
        </p:blipFill>
        <p:spPr>
          <a:xfrm>
            <a:off x="143508" y="188640"/>
            <a:ext cx="5768888" cy="422992"/>
          </a:xfrm>
          <a:prstGeom prst="rect">
            <a:avLst/>
          </a:prstGeom>
        </p:spPr>
      </p:pic>
      <p:sp>
        <p:nvSpPr>
          <p:cNvPr id="7" name="任意形状 6"/>
          <p:cNvSpPr/>
          <p:nvPr/>
        </p:nvSpPr>
        <p:spPr>
          <a:xfrm>
            <a:off x="971176" y="582706"/>
            <a:ext cx="4721412" cy="6036235"/>
          </a:xfrm>
          <a:custGeom>
            <a:avLst/>
            <a:gdLst>
              <a:gd name="connsiteX0" fmla="*/ 4034118 w 4721412"/>
              <a:gd name="connsiteY0" fmla="*/ 89647 h 6036235"/>
              <a:gd name="connsiteX1" fmla="*/ 3899648 w 4721412"/>
              <a:gd name="connsiteY1" fmla="*/ 104588 h 6036235"/>
              <a:gd name="connsiteX2" fmla="*/ 3735295 w 4721412"/>
              <a:gd name="connsiteY2" fmla="*/ 134470 h 6036235"/>
              <a:gd name="connsiteX3" fmla="*/ 3526118 w 4721412"/>
              <a:gd name="connsiteY3" fmla="*/ 209176 h 6036235"/>
              <a:gd name="connsiteX4" fmla="*/ 3436471 w 4721412"/>
              <a:gd name="connsiteY4" fmla="*/ 239059 h 6036235"/>
              <a:gd name="connsiteX5" fmla="*/ 3331883 w 4721412"/>
              <a:gd name="connsiteY5" fmla="*/ 313765 h 6036235"/>
              <a:gd name="connsiteX6" fmla="*/ 3257177 w 4721412"/>
              <a:gd name="connsiteY6" fmla="*/ 358588 h 6036235"/>
              <a:gd name="connsiteX7" fmla="*/ 3003177 w 4721412"/>
              <a:gd name="connsiteY7" fmla="*/ 508000 h 6036235"/>
              <a:gd name="connsiteX8" fmla="*/ 2838824 w 4721412"/>
              <a:gd name="connsiteY8" fmla="*/ 582706 h 6036235"/>
              <a:gd name="connsiteX9" fmla="*/ 2719295 w 4721412"/>
              <a:gd name="connsiteY9" fmla="*/ 672353 h 6036235"/>
              <a:gd name="connsiteX10" fmla="*/ 2599765 w 4721412"/>
              <a:gd name="connsiteY10" fmla="*/ 747059 h 6036235"/>
              <a:gd name="connsiteX11" fmla="*/ 2540000 w 4721412"/>
              <a:gd name="connsiteY11" fmla="*/ 821765 h 6036235"/>
              <a:gd name="connsiteX12" fmla="*/ 2375648 w 4721412"/>
              <a:gd name="connsiteY12" fmla="*/ 941294 h 6036235"/>
              <a:gd name="connsiteX13" fmla="*/ 2315883 w 4721412"/>
              <a:gd name="connsiteY13" fmla="*/ 986118 h 6036235"/>
              <a:gd name="connsiteX14" fmla="*/ 2286000 w 4721412"/>
              <a:gd name="connsiteY14" fmla="*/ 1016000 h 6036235"/>
              <a:gd name="connsiteX15" fmla="*/ 2196353 w 4721412"/>
              <a:gd name="connsiteY15" fmla="*/ 1075765 h 6036235"/>
              <a:gd name="connsiteX16" fmla="*/ 2091765 w 4721412"/>
              <a:gd name="connsiteY16" fmla="*/ 1165412 h 6036235"/>
              <a:gd name="connsiteX17" fmla="*/ 2017059 w 4721412"/>
              <a:gd name="connsiteY17" fmla="*/ 1225176 h 6036235"/>
              <a:gd name="connsiteX18" fmla="*/ 1778000 w 4721412"/>
              <a:gd name="connsiteY18" fmla="*/ 1494118 h 6036235"/>
              <a:gd name="connsiteX19" fmla="*/ 1733177 w 4721412"/>
              <a:gd name="connsiteY19" fmla="*/ 1568823 h 6036235"/>
              <a:gd name="connsiteX20" fmla="*/ 1688353 w 4721412"/>
              <a:gd name="connsiteY20" fmla="*/ 1628588 h 6036235"/>
              <a:gd name="connsiteX21" fmla="*/ 1628589 w 4721412"/>
              <a:gd name="connsiteY21" fmla="*/ 1718235 h 6036235"/>
              <a:gd name="connsiteX22" fmla="*/ 1598706 w 4721412"/>
              <a:gd name="connsiteY22" fmla="*/ 1763059 h 6036235"/>
              <a:gd name="connsiteX23" fmla="*/ 1568824 w 4721412"/>
              <a:gd name="connsiteY23" fmla="*/ 1807882 h 6036235"/>
              <a:gd name="connsiteX24" fmla="*/ 1464236 w 4721412"/>
              <a:gd name="connsiteY24" fmla="*/ 1912470 h 6036235"/>
              <a:gd name="connsiteX25" fmla="*/ 1389530 w 4721412"/>
              <a:gd name="connsiteY25" fmla="*/ 2032000 h 6036235"/>
              <a:gd name="connsiteX26" fmla="*/ 1359648 w 4721412"/>
              <a:gd name="connsiteY26" fmla="*/ 2091765 h 6036235"/>
              <a:gd name="connsiteX27" fmla="*/ 1314824 w 4721412"/>
              <a:gd name="connsiteY27" fmla="*/ 2136588 h 6036235"/>
              <a:gd name="connsiteX28" fmla="*/ 1270000 w 4721412"/>
              <a:gd name="connsiteY28" fmla="*/ 2196353 h 6036235"/>
              <a:gd name="connsiteX29" fmla="*/ 1210236 w 4721412"/>
              <a:gd name="connsiteY29" fmla="*/ 2286000 h 6036235"/>
              <a:gd name="connsiteX30" fmla="*/ 1180353 w 4721412"/>
              <a:gd name="connsiteY30" fmla="*/ 2330823 h 6036235"/>
              <a:gd name="connsiteX31" fmla="*/ 1150471 w 4721412"/>
              <a:gd name="connsiteY31" fmla="*/ 2375647 h 6036235"/>
              <a:gd name="connsiteX32" fmla="*/ 1120589 w 4721412"/>
              <a:gd name="connsiteY32" fmla="*/ 2450353 h 6036235"/>
              <a:gd name="connsiteX33" fmla="*/ 1075765 w 4721412"/>
              <a:gd name="connsiteY33" fmla="*/ 2510118 h 6036235"/>
              <a:gd name="connsiteX34" fmla="*/ 1045883 w 4721412"/>
              <a:gd name="connsiteY34" fmla="*/ 2569882 h 6036235"/>
              <a:gd name="connsiteX35" fmla="*/ 1030942 w 4721412"/>
              <a:gd name="connsiteY35" fmla="*/ 2629647 h 6036235"/>
              <a:gd name="connsiteX36" fmla="*/ 986118 w 4721412"/>
              <a:gd name="connsiteY36" fmla="*/ 2719294 h 6036235"/>
              <a:gd name="connsiteX37" fmla="*/ 956236 w 4721412"/>
              <a:gd name="connsiteY37" fmla="*/ 2764118 h 6036235"/>
              <a:gd name="connsiteX38" fmla="*/ 911412 w 4721412"/>
              <a:gd name="connsiteY38" fmla="*/ 2838823 h 6036235"/>
              <a:gd name="connsiteX39" fmla="*/ 836706 w 4721412"/>
              <a:gd name="connsiteY39" fmla="*/ 2988235 h 6036235"/>
              <a:gd name="connsiteX40" fmla="*/ 762000 w 4721412"/>
              <a:gd name="connsiteY40" fmla="*/ 3092823 h 6036235"/>
              <a:gd name="connsiteX41" fmla="*/ 702236 w 4721412"/>
              <a:gd name="connsiteY41" fmla="*/ 3197412 h 6036235"/>
              <a:gd name="connsiteX42" fmla="*/ 672353 w 4721412"/>
              <a:gd name="connsiteY42" fmla="*/ 3257176 h 6036235"/>
              <a:gd name="connsiteX43" fmla="*/ 642471 w 4721412"/>
              <a:gd name="connsiteY43" fmla="*/ 3287059 h 6036235"/>
              <a:gd name="connsiteX44" fmla="*/ 597648 w 4721412"/>
              <a:gd name="connsiteY44" fmla="*/ 3361765 h 6036235"/>
              <a:gd name="connsiteX45" fmla="*/ 537883 w 4721412"/>
              <a:gd name="connsiteY45" fmla="*/ 3421529 h 6036235"/>
              <a:gd name="connsiteX46" fmla="*/ 508000 w 4721412"/>
              <a:gd name="connsiteY46" fmla="*/ 3466353 h 6036235"/>
              <a:gd name="connsiteX47" fmla="*/ 418353 w 4721412"/>
              <a:gd name="connsiteY47" fmla="*/ 3570941 h 6036235"/>
              <a:gd name="connsiteX48" fmla="*/ 388471 w 4721412"/>
              <a:gd name="connsiteY48" fmla="*/ 3630706 h 6036235"/>
              <a:gd name="connsiteX49" fmla="*/ 373530 w 4721412"/>
              <a:gd name="connsiteY49" fmla="*/ 3675529 h 6036235"/>
              <a:gd name="connsiteX50" fmla="*/ 328706 w 4721412"/>
              <a:gd name="connsiteY50" fmla="*/ 3780118 h 6036235"/>
              <a:gd name="connsiteX51" fmla="*/ 298824 w 4721412"/>
              <a:gd name="connsiteY51" fmla="*/ 3839882 h 6036235"/>
              <a:gd name="connsiteX52" fmla="*/ 268942 w 4721412"/>
              <a:gd name="connsiteY52" fmla="*/ 3929529 h 6036235"/>
              <a:gd name="connsiteX53" fmla="*/ 239059 w 4721412"/>
              <a:gd name="connsiteY53" fmla="*/ 4019176 h 6036235"/>
              <a:gd name="connsiteX54" fmla="*/ 209177 w 4721412"/>
              <a:gd name="connsiteY54" fmla="*/ 4123765 h 6036235"/>
              <a:gd name="connsiteX55" fmla="*/ 179295 w 4721412"/>
              <a:gd name="connsiteY55" fmla="*/ 4213412 h 6036235"/>
              <a:gd name="connsiteX56" fmla="*/ 134471 w 4721412"/>
              <a:gd name="connsiteY56" fmla="*/ 4362823 h 6036235"/>
              <a:gd name="connsiteX57" fmla="*/ 119530 w 4721412"/>
              <a:gd name="connsiteY57" fmla="*/ 4467412 h 6036235"/>
              <a:gd name="connsiteX58" fmla="*/ 89648 w 4721412"/>
              <a:gd name="connsiteY58" fmla="*/ 4572000 h 6036235"/>
              <a:gd name="connsiteX59" fmla="*/ 59765 w 4721412"/>
              <a:gd name="connsiteY59" fmla="*/ 4676588 h 6036235"/>
              <a:gd name="connsiteX60" fmla="*/ 29883 w 4721412"/>
              <a:gd name="connsiteY60" fmla="*/ 4870823 h 6036235"/>
              <a:gd name="connsiteX61" fmla="*/ 0 w 4721412"/>
              <a:gd name="connsiteY61" fmla="*/ 5139765 h 6036235"/>
              <a:gd name="connsiteX62" fmla="*/ 29883 w 4721412"/>
              <a:gd name="connsiteY62" fmla="*/ 5573059 h 6036235"/>
              <a:gd name="connsiteX63" fmla="*/ 59765 w 4721412"/>
              <a:gd name="connsiteY63" fmla="*/ 5647765 h 6036235"/>
              <a:gd name="connsiteX64" fmla="*/ 89648 w 4721412"/>
              <a:gd name="connsiteY64" fmla="*/ 5737412 h 6036235"/>
              <a:gd name="connsiteX65" fmla="*/ 149412 w 4721412"/>
              <a:gd name="connsiteY65" fmla="*/ 5856941 h 6036235"/>
              <a:gd name="connsiteX66" fmla="*/ 239059 w 4721412"/>
              <a:gd name="connsiteY66" fmla="*/ 5931647 h 6036235"/>
              <a:gd name="connsiteX67" fmla="*/ 328706 w 4721412"/>
              <a:gd name="connsiteY67" fmla="*/ 6006353 h 6036235"/>
              <a:gd name="connsiteX68" fmla="*/ 478118 w 4721412"/>
              <a:gd name="connsiteY68" fmla="*/ 6036235 h 6036235"/>
              <a:gd name="connsiteX69" fmla="*/ 836706 w 4721412"/>
              <a:gd name="connsiteY69" fmla="*/ 6006353 h 6036235"/>
              <a:gd name="connsiteX70" fmla="*/ 896471 w 4721412"/>
              <a:gd name="connsiteY70" fmla="*/ 5991412 h 6036235"/>
              <a:gd name="connsiteX71" fmla="*/ 971177 w 4721412"/>
              <a:gd name="connsiteY71" fmla="*/ 5961529 h 6036235"/>
              <a:gd name="connsiteX72" fmla="*/ 1060824 w 4721412"/>
              <a:gd name="connsiteY72" fmla="*/ 5916706 h 6036235"/>
              <a:gd name="connsiteX73" fmla="*/ 1075765 w 4721412"/>
              <a:gd name="connsiteY73" fmla="*/ 5856941 h 6036235"/>
              <a:gd name="connsiteX74" fmla="*/ 1090706 w 4721412"/>
              <a:gd name="connsiteY74" fmla="*/ 5812118 h 6036235"/>
              <a:gd name="connsiteX75" fmla="*/ 1120589 w 4721412"/>
              <a:gd name="connsiteY75" fmla="*/ 5617882 h 6036235"/>
              <a:gd name="connsiteX76" fmla="*/ 1150471 w 4721412"/>
              <a:gd name="connsiteY76" fmla="*/ 5244353 h 6036235"/>
              <a:gd name="connsiteX77" fmla="*/ 1165412 w 4721412"/>
              <a:gd name="connsiteY77" fmla="*/ 5199529 h 6036235"/>
              <a:gd name="connsiteX78" fmla="*/ 1180353 w 4721412"/>
              <a:gd name="connsiteY78" fmla="*/ 5124823 h 6036235"/>
              <a:gd name="connsiteX79" fmla="*/ 1210236 w 4721412"/>
              <a:gd name="connsiteY79" fmla="*/ 5035176 h 6036235"/>
              <a:gd name="connsiteX80" fmla="*/ 1255059 w 4721412"/>
              <a:gd name="connsiteY80" fmla="*/ 4870823 h 6036235"/>
              <a:gd name="connsiteX81" fmla="*/ 1270000 w 4721412"/>
              <a:gd name="connsiteY81" fmla="*/ 4826000 h 6036235"/>
              <a:gd name="connsiteX82" fmla="*/ 1299883 w 4721412"/>
              <a:gd name="connsiteY82" fmla="*/ 4796118 h 6036235"/>
              <a:gd name="connsiteX83" fmla="*/ 1314824 w 4721412"/>
              <a:gd name="connsiteY83" fmla="*/ 4751294 h 6036235"/>
              <a:gd name="connsiteX84" fmla="*/ 1404471 w 4721412"/>
              <a:gd name="connsiteY84" fmla="*/ 4706470 h 6036235"/>
              <a:gd name="connsiteX85" fmla="*/ 1912471 w 4721412"/>
              <a:gd name="connsiteY85" fmla="*/ 4691529 h 6036235"/>
              <a:gd name="connsiteX86" fmla="*/ 2002118 w 4721412"/>
              <a:gd name="connsiteY86" fmla="*/ 4661647 h 6036235"/>
              <a:gd name="connsiteX87" fmla="*/ 2046942 w 4721412"/>
              <a:gd name="connsiteY87" fmla="*/ 4616823 h 6036235"/>
              <a:gd name="connsiteX88" fmla="*/ 2121648 w 4721412"/>
              <a:gd name="connsiteY88" fmla="*/ 4557059 h 6036235"/>
              <a:gd name="connsiteX89" fmla="*/ 2166471 w 4721412"/>
              <a:gd name="connsiteY89" fmla="*/ 4467412 h 6036235"/>
              <a:gd name="connsiteX90" fmla="*/ 2181412 w 4721412"/>
              <a:gd name="connsiteY90" fmla="*/ 4422588 h 6036235"/>
              <a:gd name="connsiteX91" fmla="*/ 2166471 w 4721412"/>
              <a:gd name="connsiteY91" fmla="*/ 4258235 h 6036235"/>
              <a:gd name="connsiteX92" fmla="*/ 2136589 w 4721412"/>
              <a:gd name="connsiteY92" fmla="*/ 4168588 h 6036235"/>
              <a:gd name="connsiteX93" fmla="*/ 2091765 w 4721412"/>
              <a:gd name="connsiteY93" fmla="*/ 4138706 h 6036235"/>
              <a:gd name="connsiteX94" fmla="*/ 2076824 w 4721412"/>
              <a:gd name="connsiteY94" fmla="*/ 4093882 h 6036235"/>
              <a:gd name="connsiteX95" fmla="*/ 2017059 w 4721412"/>
              <a:gd name="connsiteY95" fmla="*/ 4004235 h 6036235"/>
              <a:gd name="connsiteX96" fmla="*/ 1972236 w 4721412"/>
              <a:gd name="connsiteY96" fmla="*/ 3929529 h 6036235"/>
              <a:gd name="connsiteX97" fmla="*/ 1912471 w 4721412"/>
              <a:gd name="connsiteY97" fmla="*/ 3810000 h 6036235"/>
              <a:gd name="connsiteX98" fmla="*/ 1882589 w 4721412"/>
              <a:gd name="connsiteY98" fmla="*/ 3765176 h 6036235"/>
              <a:gd name="connsiteX99" fmla="*/ 1837765 w 4721412"/>
              <a:gd name="connsiteY99" fmla="*/ 3690470 h 6036235"/>
              <a:gd name="connsiteX100" fmla="*/ 1807883 w 4721412"/>
              <a:gd name="connsiteY100" fmla="*/ 3600823 h 6036235"/>
              <a:gd name="connsiteX101" fmla="*/ 1792942 w 4721412"/>
              <a:gd name="connsiteY101" fmla="*/ 3556000 h 6036235"/>
              <a:gd name="connsiteX102" fmla="*/ 1763059 w 4721412"/>
              <a:gd name="connsiteY102" fmla="*/ 3526118 h 6036235"/>
              <a:gd name="connsiteX103" fmla="*/ 1733177 w 4721412"/>
              <a:gd name="connsiteY103" fmla="*/ 3436470 h 6036235"/>
              <a:gd name="connsiteX104" fmla="*/ 1688353 w 4721412"/>
              <a:gd name="connsiteY104" fmla="*/ 3331882 h 6036235"/>
              <a:gd name="connsiteX105" fmla="*/ 1733177 w 4721412"/>
              <a:gd name="connsiteY105" fmla="*/ 3018118 h 6036235"/>
              <a:gd name="connsiteX106" fmla="*/ 1748118 w 4721412"/>
              <a:gd name="connsiteY106" fmla="*/ 2973294 h 6036235"/>
              <a:gd name="connsiteX107" fmla="*/ 1792942 w 4721412"/>
              <a:gd name="connsiteY107" fmla="*/ 2928470 h 6036235"/>
              <a:gd name="connsiteX108" fmla="*/ 1837765 w 4721412"/>
              <a:gd name="connsiteY108" fmla="*/ 2838823 h 6036235"/>
              <a:gd name="connsiteX109" fmla="*/ 1912471 w 4721412"/>
              <a:gd name="connsiteY109" fmla="*/ 2764118 h 6036235"/>
              <a:gd name="connsiteX110" fmla="*/ 1972236 w 4721412"/>
              <a:gd name="connsiteY110" fmla="*/ 2689412 h 6036235"/>
              <a:gd name="connsiteX111" fmla="*/ 2046942 w 4721412"/>
              <a:gd name="connsiteY111" fmla="*/ 2554941 h 6036235"/>
              <a:gd name="connsiteX112" fmla="*/ 2076824 w 4721412"/>
              <a:gd name="connsiteY112" fmla="*/ 2510118 h 6036235"/>
              <a:gd name="connsiteX113" fmla="*/ 2106706 w 4721412"/>
              <a:gd name="connsiteY113" fmla="*/ 2465294 h 6036235"/>
              <a:gd name="connsiteX114" fmla="*/ 2226236 w 4721412"/>
              <a:gd name="connsiteY114" fmla="*/ 2345765 h 6036235"/>
              <a:gd name="connsiteX115" fmla="*/ 2300942 w 4721412"/>
              <a:gd name="connsiteY115" fmla="*/ 2271059 h 6036235"/>
              <a:gd name="connsiteX116" fmla="*/ 2390589 w 4721412"/>
              <a:gd name="connsiteY116" fmla="*/ 2211294 h 6036235"/>
              <a:gd name="connsiteX117" fmla="*/ 2420471 w 4721412"/>
              <a:gd name="connsiteY117" fmla="*/ 2166470 h 6036235"/>
              <a:gd name="connsiteX118" fmla="*/ 2465295 w 4721412"/>
              <a:gd name="connsiteY118" fmla="*/ 2151529 h 6036235"/>
              <a:gd name="connsiteX119" fmla="*/ 2510118 w 4721412"/>
              <a:gd name="connsiteY119" fmla="*/ 2121647 h 6036235"/>
              <a:gd name="connsiteX120" fmla="*/ 2614706 w 4721412"/>
              <a:gd name="connsiteY120" fmla="*/ 2017059 h 6036235"/>
              <a:gd name="connsiteX121" fmla="*/ 2674471 w 4721412"/>
              <a:gd name="connsiteY121" fmla="*/ 1987176 h 6036235"/>
              <a:gd name="connsiteX122" fmla="*/ 2764118 w 4721412"/>
              <a:gd name="connsiteY122" fmla="*/ 1927412 h 6036235"/>
              <a:gd name="connsiteX123" fmla="*/ 2808942 w 4721412"/>
              <a:gd name="connsiteY123" fmla="*/ 1897529 h 6036235"/>
              <a:gd name="connsiteX124" fmla="*/ 2958353 w 4721412"/>
              <a:gd name="connsiteY124" fmla="*/ 1807882 h 6036235"/>
              <a:gd name="connsiteX125" fmla="*/ 3018118 w 4721412"/>
              <a:gd name="connsiteY125" fmla="*/ 1763059 h 6036235"/>
              <a:gd name="connsiteX126" fmla="*/ 3107765 w 4721412"/>
              <a:gd name="connsiteY126" fmla="*/ 1703294 h 6036235"/>
              <a:gd name="connsiteX127" fmla="*/ 3182471 w 4721412"/>
              <a:gd name="connsiteY127" fmla="*/ 1643529 h 6036235"/>
              <a:gd name="connsiteX128" fmla="*/ 3287059 w 4721412"/>
              <a:gd name="connsiteY128" fmla="*/ 1598706 h 6036235"/>
              <a:gd name="connsiteX129" fmla="*/ 3361765 w 4721412"/>
              <a:gd name="connsiteY129" fmla="*/ 1553882 h 6036235"/>
              <a:gd name="connsiteX130" fmla="*/ 3406589 w 4721412"/>
              <a:gd name="connsiteY130" fmla="*/ 1524000 h 6036235"/>
              <a:gd name="connsiteX131" fmla="*/ 3526118 w 4721412"/>
              <a:gd name="connsiteY131" fmla="*/ 1479176 h 6036235"/>
              <a:gd name="connsiteX132" fmla="*/ 3615765 w 4721412"/>
              <a:gd name="connsiteY132" fmla="*/ 1419412 h 6036235"/>
              <a:gd name="connsiteX133" fmla="*/ 3645648 w 4721412"/>
              <a:gd name="connsiteY133" fmla="*/ 1389529 h 6036235"/>
              <a:gd name="connsiteX134" fmla="*/ 3705412 w 4721412"/>
              <a:gd name="connsiteY134" fmla="*/ 1374588 h 6036235"/>
              <a:gd name="connsiteX135" fmla="*/ 3824942 w 4721412"/>
              <a:gd name="connsiteY135" fmla="*/ 1329765 h 6036235"/>
              <a:gd name="connsiteX136" fmla="*/ 3869765 w 4721412"/>
              <a:gd name="connsiteY136" fmla="*/ 1314823 h 6036235"/>
              <a:gd name="connsiteX137" fmla="*/ 3929530 w 4721412"/>
              <a:gd name="connsiteY137" fmla="*/ 1270000 h 6036235"/>
              <a:gd name="connsiteX138" fmla="*/ 4064000 w 4721412"/>
              <a:gd name="connsiteY138" fmla="*/ 1210235 h 6036235"/>
              <a:gd name="connsiteX139" fmla="*/ 4093883 w 4721412"/>
              <a:gd name="connsiteY139" fmla="*/ 1180353 h 6036235"/>
              <a:gd name="connsiteX140" fmla="*/ 4153648 w 4721412"/>
              <a:gd name="connsiteY140" fmla="*/ 1150470 h 6036235"/>
              <a:gd name="connsiteX141" fmla="*/ 4198471 w 4721412"/>
              <a:gd name="connsiteY141" fmla="*/ 1105647 h 6036235"/>
              <a:gd name="connsiteX142" fmla="*/ 4258236 w 4721412"/>
              <a:gd name="connsiteY142" fmla="*/ 1060823 h 6036235"/>
              <a:gd name="connsiteX143" fmla="*/ 4392706 w 4721412"/>
              <a:gd name="connsiteY143" fmla="*/ 896470 h 6036235"/>
              <a:gd name="connsiteX144" fmla="*/ 4527177 w 4721412"/>
              <a:gd name="connsiteY144" fmla="*/ 732118 h 6036235"/>
              <a:gd name="connsiteX145" fmla="*/ 4601883 w 4721412"/>
              <a:gd name="connsiteY145" fmla="*/ 627529 h 6036235"/>
              <a:gd name="connsiteX146" fmla="*/ 4661648 w 4721412"/>
              <a:gd name="connsiteY146" fmla="*/ 508000 h 6036235"/>
              <a:gd name="connsiteX147" fmla="*/ 4706471 w 4721412"/>
              <a:gd name="connsiteY147" fmla="*/ 373529 h 6036235"/>
              <a:gd name="connsiteX148" fmla="*/ 4721412 w 4721412"/>
              <a:gd name="connsiteY148" fmla="*/ 328706 h 6036235"/>
              <a:gd name="connsiteX149" fmla="*/ 4706471 w 4721412"/>
              <a:gd name="connsiteY149" fmla="*/ 164353 h 6036235"/>
              <a:gd name="connsiteX150" fmla="*/ 4631765 w 4721412"/>
              <a:gd name="connsiteY150" fmla="*/ 89647 h 6036235"/>
              <a:gd name="connsiteX151" fmla="*/ 4572000 w 4721412"/>
              <a:gd name="connsiteY151" fmla="*/ 74706 h 6036235"/>
              <a:gd name="connsiteX152" fmla="*/ 4497295 w 4721412"/>
              <a:gd name="connsiteY152" fmla="*/ 44823 h 6036235"/>
              <a:gd name="connsiteX153" fmla="*/ 4437530 w 4721412"/>
              <a:gd name="connsiteY153" fmla="*/ 29882 h 6036235"/>
              <a:gd name="connsiteX154" fmla="*/ 4258236 w 4721412"/>
              <a:gd name="connsiteY154" fmla="*/ 0 h 6036235"/>
              <a:gd name="connsiteX155" fmla="*/ 4153648 w 4721412"/>
              <a:gd name="connsiteY155" fmla="*/ 14941 h 6036235"/>
              <a:gd name="connsiteX156" fmla="*/ 4064000 w 4721412"/>
              <a:gd name="connsiteY156" fmla="*/ 44823 h 6036235"/>
              <a:gd name="connsiteX157" fmla="*/ 4034118 w 4721412"/>
              <a:gd name="connsiteY157" fmla="*/ 89647 h 6036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Lst>
            <a:rect l="l" t="t" r="r" b="b"/>
            <a:pathLst>
              <a:path w="4721412" h="6036235">
                <a:moveTo>
                  <a:pt x="4034118" y="89647"/>
                </a:moveTo>
                <a:cubicBezTo>
                  <a:pt x="4006726" y="99608"/>
                  <a:pt x="3944352" y="98628"/>
                  <a:pt x="3899648" y="104588"/>
                </a:cubicBezTo>
                <a:cubicBezTo>
                  <a:pt x="3842294" y="112235"/>
                  <a:pt x="3791638" y="123201"/>
                  <a:pt x="3735295" y="134470"/>
                </a:cubicBezTo>
                <a:cubicBezTo>
                  <a:pt x="3420769" y="260281"/>
                  <a:pt x="3693832" y="158861"/>
                  <a:pt x="3526118" y="209176"/>
                </a:cubicBezTo>
                <a:cubicBezTo>
                  <a:pt x="3495948" y="218227"/>
                  <a:pt x="3436471" y="239059"/>
                  <a:pt x="3436471" y="239059"/>
                </a:cubicBezTo>
                <a:cubicBezTo>
                  <a:pt x="3392655" y="271920"/>
                  <a:pt x="3375565" y="286464"/>
                  <a:pt x="3331883" y="313765"/>
                </a:cubicBezTo>
                <a:cubicBezTo>
                  <a:pt x="3307257" y="329156"/>
                  <a:pt x="3281340" y="342479"/>
                  <a:pt x="3257177" y="358588"/>
                </a:cubicBezTo>
                <a:cubicBezTo>
                  <a:pt x="3158085" y="424649"/>
                  <a:pt x="3124876" y="467434"/>
                  <a:pt x="3003177" y="508000"/>
                </a:cubicBezTo>
                <a:cubicBezTo>
                  <a:pt x="2914348" y="537609"/>
                  <a:pt x="2914385" y="530394"/>
                  <a:pt x="2838824" y="582706"/>
                </a:cubicBezTo>
                <a:cubicBezTo>
                  <a:pt x="2797876" y="611055"/>
                  <a:pt x="2763841" y="650080"/>
                  <a:pt x="2719295" y="672353"/>
                </a:cubicBezTo>
                <a:cubicBezTo>
                  <a:pt x="2671952" y="696024"/>
                  <a:pt x="2638558" y="708266"/>
                  <a:pt x="2599765" y="747059"/>
                </a:cubicBezTo>
                <a:cubicBezTo>
                  <a:pt x="2577215" y="769609"/>
                  <a:pt x="2563508" y="800216"/>
                  <a:pt x="2540000" y="821765"/>
                </a:cubicBezTo>
                <a:cubicBezTo>
                  <a:pt x="2460074" y="895031"/>
                  <a:pt x="2442452" y="893577"/>
                  <a:pt x="2375648" y="941294"/>
                </a:cubicBezTo>
                <a:cubicBezTo>
                  <a:pt x="2355384" y="955768"/>
                  <a:pt x="2335013" y="970176"/>
                  <a:pt x="2315883" y="986118"/>
                </a:cubicBezTo>
                <a:cubicBezTo>
                  <a:pt x="2305061" y="995136"/>
                  <a:pt x="2297269" y="1007548"/>
                  <a:pt x="2286000" y="1016000"/>
                </a:cubicBezTo>
                <a:cubicBezTo>
                  <a:pt x="2257269" y="1037548"/>
                  <a:pt x="2223621" y="1052392"/>
                  <a:pt x="2196353" y="1075765"/>
                </a:cubicBezTo>
                <a:cubicBezTo>
                  <a:pt x="2161490" y="1105647"/>
                  <a:pt x="2124233" y="1132944"/>
                  <a:pt x="2091765" y="1165412"/>
                </a:cubicBezTo>
                <a:cubicBezTo>
                  <a:pt x="2024183" y="1232994"/>
                  <a:pt x="2104321" y="1196089"/>
                  <a:pt x="2017059" y="1225176"/>
                </a:cubicBezTo>
                <a:cubicBezTo>
                  <a:pt x="1933980" y="1308256"/>
                  <a:pt x="1839501" y="1391617"/>
                  <a:pt x="1778000" y="1494118"/>
                </a:cubicBezTo>
                <a:cubicBezTo>
                  <a:pt x="1763059" y="1519020"/>
                  <a:pt x="1749286" y="1544660"/>
                  <a:pt x="1733177" y="1568823"/>
                </a:cubicBezTo>
                <a:cubicBezTo>
                  <a:pt x="1719364" y="1589543"/>
                  <a:pt x="1702633" y="1608187"/>
                  <a:pt x="1688353" y="1628588"/>
                </a:cubicBezTo>
                <a:cubicBezTo>
                  <a:pt x="1667758" y="1658010"/>
                  <a:pt x="1648510" y="1688353"/>
                  <a:pt x="1628589" y="1718235"/>
                </a:cubicBezTo>
                <a:lnTo>
                  <a:pt x="1598706" y="1763059"/>
                </a:lnTo>
                <a:cubicBezTo>
                  <a:pt x="1588745" y="1778000"/>
                  <a:pt x="1581521" y="1795185"/>
                  <a:pt x="1568824" y="1807882"/>
                </a:cubicBezTo>
                <a:cubicBezTo>
                  <a:pt x="1533961" y="1842745"/>
                  <a:pt x="1491585" y="1871447"/>
                  <a:pt x="1464236" y="1912470"/>
                </a:cubicBezTo>
                <a:cubicBezTo>
                  <a:pt x="1433100" y="1959173"/>
                  <a:pt x="1419567" y="1977933"/>
                  <a:pt x="1389530" y="2032000"/>
                </a:cubicBezTo>
                <a:cubicBezTo>
                  <a:pt x="1378713" y="2051470"/>
                  <a:pt x="1372594" y="2073641"/>
                  <a:pt x="1359648" y="2091765"/>
                </a:cubicBezTo>
                <a:cubicBezTo>
                  <a:pt x="1347366" y="2108959"/>
                  <a:pt x="1328575" y="2120545"/>
                  <a:pt x="1314824" y="2136588"/>
                </a:cubicBezTo>
                <a:cubicBezTo>
                  <a:pt x="1298618" y="2155495"/>
                  <a:pt x="1284280" y="2175952"/>
                  <a:pt x="1270000" y="2196353"/>
                </a:cubicBezTo>
                <a:cubicBezTo>
                  <a:pt x="1249405" y="2225775"/>
                  <a:pt x="1230158" y="2256118"/>
                  <a:pt x="1210236" y="2286000"/>
                </a:cubicBezTo>
                <a:lnTo>
                  <a:pt x="1180353" y="2330823"/>
                </a:lnTo>
                <a:cubicBezTo>
                  <a:pt x="1170392" y="2345764"/>
                  <a:pt x="1157140" y="2358974"/>
                  <a:pt x="1150471" y="2375647"/>
                </a:cubicBezTo>
                <a:cubicBezTo>
                  <a:pt x="1140510" y="2400549"/>
                  <a:pt x="1133614" y="2426908"/>
                  <a:pt x="1120589" y="2450353"/>
                </a:cubicBezTo>
                <a:cubicBezTo>
                  <a:pt x="1108495" y="2472121"/>
                  <a:pt x="1088963" y="2489001"/>
                  <a:pt x="1075765" y="2510118"/>
                </a:cubicBezTo>
                <a:cubicBezTo>
                  <a:pt x="1063960" y="2529005"/>
                  <a:pt x="1055844" y="2549961"/>
                  <a:pt x="1045883" y="2569882"/>
                </a:cubicBezTo>
                <a:cubicBezTo>
                  <a:pt x="1040903" y="2589804"/>
                  <a:pt x="1038568" y="2610581"/>
                  <a:pt x="1030942" y="2629647"/>
                </a:cubicBezTo>
                <a:cubicBezTo>
                  <a:pt x="1018534" y="2660667"/>
                  <a:pt x="1002343" y="2690089"/>
                  <a:pt x="986118" y="2719294"/>
                </a:cubicBezTo>
                <a:cubicBezTo>
                  <a:pt x="977397" y="2734991"/>
                  <a:pt x="965753" y="2748890"/>
                  <a:pt x="956236" y="2764118"/>
                </a:cubicBezTo>
                <a:cubicBezTo>
                  <a:pt x="940845" y="2788744"/>
                  <a:pt x="925078" y="2813199"/>
                  <a:pt x="911412" y="2838823"/>
                </a:cubicBezTo>
                <a:cubicBezTo>
                  <a:pt x="885208" y="2887955"/>
                  <a:pt x="870115" y="2943689"/>
                  <a:pt x="836706" y="2988235"/>
                </a:cubicBezTo>
                <a:cubicBezTo>
                  <a:pt x="781109" y="3062366"/>
                  <a:pt x="805696" y="3027281"/>
                  <a:pt x="762000" y="3092823"/>
                </a:cubicBezTo>
                <a:cubicBezTo>
                  <a:pt x="732647" y="3180883"/>
                  <a:pt x="766845" y="3094039"/>
                  <a:pt x="702236" y="3197412"/>
                </a:cubicBezTo>
                <a:cubicBezTo>
                  <a:pt x="690431" y="3216299"/>
                  <a:pt x="684708" y="3238644"/>
                  <a:pt x="672353" y="3257176"/>
                </a:cubicBezTo>
                <a:cubicBezTo>
                  <a:pt x="664539" y="3268897"/>
                  <a:pt x="650659" y="3275596"/>
                  <a:pt x="642471" y="3287059"/>
                </a:cubicBezTo>
                <a:cubicBezTo>
                  <a:pt x="625592" y="3310690"/>
                  <a:pt x="615477" y="3338842"/>
                  <a:pt x="597648" y="3361765"/>
                </a:cubicBezTo>
                <a:cubicBezTo>
                  <a:pt x="580351" y="3384004"/>
                  <a:pt x="556218" y="3400138"/>
                  <a:pt x="537883" y="3421529"/>
                </a:cubicBezTo>
                <a:cubicBezTo>
                  <a:pt x="526196" y="3435163"/>
                  <a:pt x="518774" y="3451987"/>
                  <a:pt x="508000" y="3466353"/>
                </a:cubicBezTo>
                <a:cubicBezTo>
                  <a:pt x="456573" y="3534923"/>
                  <a:pt x="463216" y="3526079"/>
                  <a:pt x="418353" y="3570941"/>
                </a:cubicBezTo>
                <a:cubicBezTo>
                  <a:pt x="408392" y="3590863"/>
                  <a:pt x="397245" y="3610234"/>
                  <a:pt x="388471" y="3630706"/>
                </a:cubicBezTo>
                <a:cubicBezTo>
                  <a:pt x="382267" y="3645182"/>
                  <a:pt x="379379" y="3660906"/>
                  <a:pt x="373530" y="3675529"/>
                </a:cubicBezTo>
                <a:cubicBezTo>
                  <a:pt x="359443" y="3710746"/>
                  <a:pt x="344401" y="3745588"/>
                  <a:pt x="328706" y="3780118"/>
                </a:cubicBezTo>
                <a:cubicBezTo>
                  <a:pt x="319489" y="3800394"/>
                  <a:pt x="307096" y="3819202"/>
                  <a:pt x="298824" y="3839882"/>
                </a:cubicBezTo>
                <a:cubicBezTo>
                  <a:pt x="287126" y="3869128"/>
                  <a:pt x="278903" y="3899647"/>
                  <a:pt x="268942" y="3929529"/>
                </a:cubicBezTo>
                <a:lnTo>
                  <a:pt x="239059" y="4019176"/>
                </a:lnTo>
                <a:cubicBezTo>
                  <a:pt x="229098" y="4054039"/>
                  <a:pt x="219840" y="4089110"/>
                  <a:pt x="209177" y="4123765"/>
                </a:cubicBezTo>
                <a:cubicBezTo>
                  <a:pt x="199914" y="4153871"/>
                  <a:pt x="184474" y="4182342"/>
                  <a:pt x="179295" y="4213412"/>
                </a:cubicBezTo>
                <a:cubicBezTo>
                  <a:pt x="160691" y="4325029"/>
                  <a:pt x="177901" y="4275963"/>
                  <a:pt x="134471" y="4362823"/>
                </a:cubicBezTo>
                <a:cubicBezTo>
                  <a:pt x="129491" y="4397686"/>
                  <a:pt x="126909" y="4432977"/>
                  <a:pt x="119530" y="4467412"/>
                </a:cubicBezTo>
                <a:cubicBezTo>
                  <a:pt x="111933" y="4502865"/>
                  <a:pt x="100067" y="4537271"/>
                  <a:pt x="89648" y="4572000"/>
                </a:cubicBezTo>
                <a:cubicBezTo>
                  <a:pt x="72556" y="4628973"/>
                  <a:pt x="72862" y="4611102"/>
                  <a:pt x="59765" y="4676588"/>
                </a:cubicBezTo>
                <a:cubicBezTo>
                  <a:pt x="51869" y="4716070"/>
                  <a:pt x="34189" y="4834942"/>
                  <a:pt x="29883" y="4870823"/>
                </a:cubicBezTo>
                <a:cubicBezTo>
                  <a:pt x="19136" y="4960380"/>
                  <a:pt x="0" y="5139765"/>
                  <a:pt x="0" y="5139765"/>
                </a:cubicBezTo>
                <a:cubicBezTo>
                  <a:pt x="822" y="5158670"/>
                  <a:pt x="171" y="5464114"/>
                  <a:pt x="29883" y="5573059"/>
                </a:cubicBezTo>
                <a:cubicBezTo>
                  <a:pt x="36940" y="5598934"/>
                  <a:pt x="50599" y="5622560"/>
                  <a:pt x="59765" y="5647765"/>
                </a:cubicBezTo>
                <a:cubicBezTo>
                  <a:pt x="70530" y="5677367"/>
                  <a:pt x="77950" y="5708166"/>
                  <a:pt x="89648" y="5737412"/>
                </a:cubicBezTo>
                <a:cubicBezTo>
                  <a:pt x="110772" y="5790222"/>
                  <a:pt x="114982" y="5815625"/>
                  <a:pt x="149412" y="5856941"/>
                </a:cubicBezTo>
                <a:cubicBezTo>
                  <a:pt x="208935" y="5928369"/>
                  <a:pt x="174953" y="5878226"/>
                  <a:pt x="239059" y="5931647"/>
                </a:cubicBezTo>
                <a:cubicBezTo>
                  <a:pt x="288620" y="5972947"/>
                  <a:pt x="273067" y="5978533"/>
                  <a:pt x="328706" y="6006353"/>
                </a:cubicBezTo>
                <a:cubicBezTo>
                  <a:pt x="370428" y="6027214"/>
                  <a:pt x="439579" y="6030730"/>
                  <a:pt x="478118" y="6036235"/>
                </a:cubicBezTo>
                <a:cubicBezTo>
                  <a:pt x="655423" y="6026385"/>
                  <a:pt x="699620" y="6033770"/>
                  <a:pt x="836706" y="6006353"/>
                </a:cubicBezTo>
                <a:cubicBezTo>
                  <a:pt x="856842" y="6002326"/>
                  <a:pt x="876990" y="5997906"/>
                  <a:pt x="896471" y="5991412"/>
                </a:cubicBezTo>
                <a:cubicBezTo>
                  <a:pt x="921915" y="5982931"/>
                  <a:pt x="946064" y="5970946"/>
                  <a:pt x="971177" y="5961529"/>
                </a:cubicBezTo>
                <a:cubicBezTo>
                  <a:pt x="1041874" y="5935017"/>
                  <a:pt x="992818" y="5962042"/>
                  <a:pt x="1060824" y="5916706"/>
                </a:cubicBezTo>
                <a:cubicBezTo>
                  <a:pt x="1065804" y="5896784"/>
                  <a:pt x="1070124" y="5876686"/>
                  <a:pt x="1075765" y="5856941"/>
                </a:cubicBezTo>
                <a:cubicBezTo>
                  <a:pt x="1080092" y="5841798"/>
                  <a:pt x="1086886" y="5827397"/>
                  <a:pt x="1090706" y="5812118"/>
                </a:cubicBezTo>
                <a:cubicBezTo>
                  <a:pt x="1107820" y="5743663"/>
                  <a:pt x="1111515" y="5690472"/>
                  <a:pt x="1120589" y="5617882"/>
                </a:cubicBezTo>
                <a:cubicBezTo>
                  <a:pt x="1126197" y="5522547"/>
                  <a:pt x="1130545" y="5353946"/>
                  <a:pt x="1150471" y="5244353"/>
                </a:cubicBezTo>
                <a:cubicBezTo>
                  <a:pt x="1153288" y="5228858"/>
                  <a:pt x="1161592" y="5214808"/>
                  <a:pt x="1165412" y="5199529"/>
                </a:cubicBezTo>
                <a:cubicBezTo>
                  <a:pt x="1171571" y="5174892"/>
                  <a:pt x="1173671" y="5149323"/>
                  <a:pt x="1180353" y="5124823"/>
                </a:cubicBezTo>
                <a:cubicBezTo>
                  <a:pt x="1188641" y="5094434"/>
                  <a:pt x="1204059" y="5066063"/>
                  <a:pt x="1210236" y="5035176"/>
                </a:cubicBezTo>
                <a:cubicBezTo>
                  <a:pt x="1231354" y="4929584"/>
                  <a:pt x="1217147" y="4984561"/>
                  <a:pt x="1255059" y="4870823"/>
                </a:cubicBezTo>
                <a:cubicBezTo>
                  <a:pt x="1260039" y="4855882"/>
                  <a:pt x="1258863" y="4837136"/>
                  <a:pt x="1270000" y="4826000"/>
                </a:cubicBezTo>
                <a:lnTo>
                  <a:pt x="1299883" y="4796118"/>
                </a:lnTo>
                <a:cubicBezTo>
                  <a:pt x="1304863" y="4781177"/>
                  <a:pt x="1304985" y="4763592"/>
                  <a:pt x="1314824" y="4751294"/>
                </a:cubicBezTo>
                <a:cubicBezTo>
                  <a:pt x="1328025" y="4734793"/>
                  <a:pt x="1381841" y="4707693"/>
                  <a:pt x="1404471" y="4706470"/>
                </a:cubicBezTo>
                <a:cubicBezTo>
                  <a:pt x="1573631" y="4697326"/>
                  <a:pt x="1743138" y="4696509"/>
                  <a:pt x="1912471" y="4691529"/>
                </a:cubicBezTo>
                <a:cubicBezTo>
                  <a:pt x="1942353" y="4681568"/>
                  <a:pt x="1979845" y="4683920"/>
                  <a:pt x="2002118" y="4661647"/>
                </a:cubicBezTo>
                <a:cubicBezTo>
                  <a:pt x="2017059" y="4646706"/>
                  <a:pt x="2030709" y="4630350"/>
                  <a:pt x="2046942" y="4616823"/>
                </a:cubicBezTo>
                <a:cubicBezTo>
                  <a:pt x="2160042" y="4522572"/>
                  <a:pt x="2034700" y="4644004"/>
                  <a:pt x="2121648" y="4557059"/>
                </a:cubicBezTo>
                <a:cubicBezTo>
                  <a:pt x="2159203" y="4444392"/>
                  <a:pt x="2108544" y="4583268"/>
                  <a:pt x="2166471" y="4467412"/>
                </a:cubicBezTo>
                <a:cubicBezTo>
                  <a:pt x="2173514" y="4453325"/>
                  <a:pt x="2176432" y="4437529"/>
                  <a:pt x="2181412" y="4422588"/>
                </a:cubicBezTo>
                <a:cubicBezTo>
                  <a:pt x="2176432" y="4367804"/>
                  <a:pt x="2176031" y="4312408"/>
                  <a:pt x="2166471" y="4258235"/>
                </a:cubicBezTo>
                <a:cubicBezTo>
                  <a:pt x="2160997" y="4227216"/>
                  <a:pt x="2162798" y="4186060"/>
                  <a:pt x="2136589" y="4168588"/>
                </a:cubicBezTo>
                <a:lnTo>
                  <a:pt x="2091765" y="4138706"/>
                </a:lnTo>
                <a:cubicBezTo>
                  <a:pt x="2086785" y="4123765"/>
                  <a:pt x="2084473" y="4107650"/>
                  <a:pt x="2076824" y="4093882"/>
                </a:cubicBezTo>
                <a:cubicBezTo>
                  <a:pt x="2059383" y="4062487"/>
                  <a:pt x="2017059" y="4004235"/>
                  <a:pt x="2017059" y="4004235"/>
                </a:cubicBezTo>
                <a:cubicBezTo>
                  <a:pt x="1974735" y="3877263"/>
                  <a:pt x="2033762" y="4032073"/>
                  <a:pt x="1972236" y="3929529"/>
                </a:cubicBezTo>
                <a:cubicBezTo>
                  <a:pt x="1949317" y="3891331"/>
                  <a:pt x="1937180" y="3847065"/>
                  <a:pt x="1912471" y="3810000"/>
                </a:cubicBezTo>
                <a:cubicBezTo>
                  <a:pt x="1902510" y="3795059"/>
                  <a:pt x="1890620" y="3781237"/>
                  <a:pt x="1882589" y="3765176"/>
                </a:cubicBezTo>
                <a:cubicBezTo>
                  <a:pt x="1843798" y="3687594"/>
                  <a:pt x="1896132" y="3748837"/>
                  <a:pt x="1837765" y="3690470"/>
                </a:cubicBezTo>
                <a:lnTo>
                  <a:pt x="1807883" y="3600823"/>
                </a:lnTo>
                <a:cubicBezTo>
                  <a:pt x="1802903" y="3585882"/>
                  <a:pt x="1804079" y="3567136"/>
                  <a:pt x="1792942" y="3556000"/>
                </a:cubicBezTo>
                <a:lnTo>
                  <a:pt x="1763059" y="3526118"/>
                </a:lnTo>
                <a:cubicBezTo>
                  <a:pt x="1753098" y="3496235"/>
                  <a:pt x="1747264" y="3464644"/>
                  <a:pt x="1733177" y="3436470"/>
                </a:cubicBezTo>
                <a:cubicBezTo>
                  <a:pt x="1696252" y="3362619"/>
                  <a:pt x="1710339" y="3397836"/>
                  <a:pt x="1688353" y="3331882"/>
                </a:cubicBezTo>
                <a:cubicBezTo>
                  <a:pt x="1705391" y="3076334"/>
                  <a:pt x="1679619" y="3178795"/>
                  <a:pt x="1733177" y="3018118"/>
                </a:cubicBezTo>
                <a:cubicBezTo>
                  <a:pt x="1738157" y="3003177"/>
                  <a:pt x="1736981" y="2984431"/>
                  <a:pt x="1748118" y="2973294"/>
                </a:cubicBezTo>
                <a:lnTo>
                  <a:pt x="1792942" y="2928470"/>
                </a:lnTo>
                <a:cubicBezTo>
                  <a:pt x="1807048" y="2886153"/>
                  <a:pt x="1806574" y="2874469"/>
                  <a:pt x="1837765" y="2838823"/>
                </a:cubicBezTo>
                <a:cubicBezTo>
                  <a:pt x="1860955" y="2812320"/>
                  <a:pt x="1892937" y="2793420"/>
                  <a:pt x="1912471" y="2764118"/>
                </a:cubicBezTo>
                <a:cubicBezTo>
                  <a:pt x="1950167" y="2707573"/>
                  <a:pt x="1929655" y="2731991"/>
                  <a:pt x="1972236" y="2689412"/>
                </a:cubicBezTo>
                <a:cubicBezTo>
                  <a:pt x="1998534" y="2610517"/>
                  <a:pt x="1978441" y="2657693"/>
                  <a:pt x="2046942" y="2554941"/>
                </a:cubicBezTo>
                <a:lnTo>
                  <a:pt x="2076824" y="2510118"/>
                </a:lnTo>
                <a:cubicBezTo>
                  <a:pt x="2086785" y="2495177"/>
                  <a:pt x="2094008" y="2477992"/>
                  <a:pt x="2106706" y="2465294"/>
                </a:cubicBezTo>
                <a:lnTo>
                  <a:pt x="2226236" y="2345765"/>
                </a:lnTo>
                <a:lnTo>
                  <a:pt x="2300942" y="2271059"/>
                </a:lnTo>
                <a:lnTo>
                  <a:pt x="2390589" y="2211294"/>
                </a:lnTo>
                <a:cubicBezTo>
                  <a:pt x="2400550" y="2196353"/>
                  <a:pt x="2406449" y="2177688"/>
                  <a:pt x="2420471" y="2166470"/>
                </a:cubicBezTo>
                <a:cubicBezTo>
                  <a:pt x="2432769" y="2156631"/>
                  <a:pt x="2451208" y="2158572"/>
                  <a:pt x="2465295" y="2151529"/>
                </a:cubicBezTo>
                <a:cubicBezTo>
                  <a:pt x="2481356" y="2143499"/>
                  <a:pt x="2496771" y="2133660"/>
                  <a:pt x="2510118" y="2121647"/>
                </a:cubicBezTo>
                <a:cubicBezTo>
                  <a:pt x="2546765" y="2088665"/>
                  <a:pt x="2570608" y="2039108"/>
                  <a:pt x="2614706" y="2017059"/>
                </a:cubicBezTo>
                <a:cubicBezTo>
                  <a:pt x="2634628" y="2007098"/>
                  <a:pt x="2656347" y="2000122"/>
                  <a:pt x="2674471" y="1987176"/>
                </a:cubicBezTo>
                <a:cubicBezTo>
                  <a:pt x="2772400" y="1917227"/>
                  <a:pt x="2667968" y="1959462"/>
                  <a:pt x="2764118" y="1927412"/>
                </a:cubicBezTo>
                <a:cubicBezTo>
                  <a:pt x="2779059" y="1917451"/>
                  <a:pt x="2793649" y="1906940"/>
                  <a:pt x="2808942" y="1897529"/>
                </a:cubicBezTo>
                <a:cubicBezTo>
                  <a:pt x="2858407" y="1867089"/>
                  <a:pt x="2911888" y="1842730"/>
                  <a:pt x="2958353" y="1807882"/>
                </a:cubicBezTo>
                <a:cubicBezTo>
                  <a:pt x="2978275" y="1792941"/>
                  <a:pt x="2997718" y="1777339"/>
                  <a:pt x="3018118" y="1763059"/>
                </a:cubicBezTo>
                <a:cubicBezTo>
                  <a:pt x="3047540" y="1742464"/>
                  <a:pt x="3082369" y="1728689"/>
                  <a:pt x="3107765" y="1703294"/>
                </a:cubicBezTo>
                <a:cubicBezTo>
                  <a:pt x="3140486" y="1670574"/>
                  <a:pt x="3138496" y="1668658"/>
                  <a:pt x="3182471" y="1643529"/>
                </a:cubicBezTo>
                <a:cubicBezTo>
                  <a:pt x="3400101" y="1519168"/>
                  <a:pt x="3119441" y="1682516"/>
                  <a:pt x="3287059" y="1598706"/>
                </a:cubicBezTo>
                <a:cubicBezTo>
                  <a:pt x="3313034" y="1585719"/>
                  <a:pt x="3337139" y="1569273"/>
                  <a:pt x="3361765" y="1553882"/>
                </a:cubicBezTo>
                <a:cubicBezTo>
                  <a:pt x="3376993" y="1544365"/>
                  <a:pt x="3390528" y="1532031"/>
                  <a:pt x="3406589" y="1524000"/>
                </a:cubicBezTo>
                <a:cubicBezTo>
                  <a:pt x="3442312" y="1506139"/>
                  <a:pt x="3487329" y="1492106"/>
                  <a:pt x="3526118" y="1479176"/>
                </a:cubicBezTo>
                <a:cubicBezTo>
                  <a:pt x="3640105" y="1365192"/>
                  <a:pt x="3507647" y="1484284"/>
                  <a:pt x="3615765" y="1419412"/>
                </a:cubicBezTo>
                <a:cubicBezTo>
                  <a:pt x="3627844" y="1412164"/>
                  <a:pt x="3633048" y="1395829"/>
                  <a:pt x="3645648" y="1389529"/>
                </a:cubicBezTo>
                <a:cubicBezTo>
                  <a:pt x="3664015" y="1380346"/>
                  <a:pt x="3685668" y="1380229"/>
                  <a:pt x="3705412" y="1374588"/>
                </a:cubicBezTo>
                <a:cubicBezTo>
                  <a:pt x="3752891" y="1361023"/>
                  <a:pt x="3774421" y="1348711"/>
                  <a:pt x="3824942" y="1329765"/>
                </a:cubicBezTo>
                <a:cubicBezTo>
                  <a:pt x="3839689" y="1324235"/>
                  <a:pt x="3854824" y="1319804"/>
                  <a:pt x="3869765" y="1314823"/>
                </a:cubicBezTo>
                <a:cubicBezTo>
                  <a:pt x="3889687" y="1299882"/>
                  <a:pt x="3907762" y="1282093"/>
                  <a:pt x="3929530" y="1270000"/>
                </a:cubicBezTo>
                <a:cubicBezTo>
                  <a:pt x="4007189" y="1226857"/>
                  <a:pt x="3994968" y="1256256"/>
                  <a:pt x="4064000" y="1210235"/>
                </a:cubicBezTo>
                <a:cubicBezTo>
                  <a:pt x="4075721" y="1202421"/>
                  <a:pt x="4082162" y="1188167"/>
                  <a:pt x="4093883" y="1180353"/>
                </a:cubicBezTo>
                <a:cubicBezTo>
                  <a:pt x="4112415" y="1167998"/>
                  <a:pt x="4135524" y="1163416"/>
                  <a:pt x="4153648" y="1150470"/>
                </a:cubicBezTo>
                <a:cubicBezTo>
                  <a:pt x="4170842" y="1138189"/>
                  <a:pt x="4182428" y="1119398"/>
                  <a:pt x="4198471" y="1105647"/>
                </a:cubicBezTo>
                <a:cubicBezTo>
                  <a:pt x="4217378" y="1089441"/>
                  <a:pt x="4239329" y="1077029"/>
                  <a:pt x="4258236" y="1060823"/>
                </a:cubicBezTo>
                <a:cubicBezTo>
                  <a:pt x="4359544" y="973987"/>
                  <a:pt x="4240250" y="1048922"/>
                  <a:pt x="4392706" y="896470"/>
                </a:cubicBezTo>
                <a:cubicBezTo>
                  <a:pt x="4451040" y="838137"/>
                  <a:pt x="4476015" y="817389"/>
                  <a:pt x="4527177" y="732118"/>
                </a:cubicBezTo>
                <a:cubicBezTo>
                  <a:pt x="4579248" y="645332"/>
                  <a:pt x="4551465" y="677947"/>
                  <a:pt x="4601883" y="627529"/>
                </a:cubicBezTo>
                <a:cubicBezTo>
                  <a:pt x="4635576" y="526451"/>
                  <a:pt x="4591078" y="649140"/>
                  <a:pt x="4661648" y="508000"/>
                </a:cubicBezTo>
                <a:cubicBezTo>
                  <a:pt x="4695990" y="439316"/>
                  <a:pt x="4687449" y="440105"/>
                  <a:pt x="4706471" y="373529"/>
                </a:cubicBezTo>
                <a:cubicBezTo>
                  <a:pt x="4710798" y="358386"/>
                  <a:pt x="4716432" y="343647"/>
                  <a:pt x="4721412" y="328706"/>
                </a:cubicBezTo>
                <a:cubicBezTo>
                  <a:pt x="4716432" y="273922"/>
                  <a:pt x="4717997" y="218142"/>
                  <a:pt x="4706471" y="164353"/>
                </a:cubicBezTo>
                <a:cubicBezTo>
                  <a:pt x="4699756" y="133014"/>
                  <a:pt x="4658403" y="101063"/>
                  <a:pt x="4631765" y="89647"/>
                </a:cubicBezTo>
                <a:cubicBezTo>
                  <a:pt x="4612891" y="81558"/>
                  <a:pt x="4591481" y="81200"/>
                  <a:pt x="4572000" y="74706"/>
                </a:cubicBezTo>
                <a:cubicBezTo>
                  <a:pt x="4546556" y="66225"/>
                  <a:pt x="4522739" y="53304"/>
                  <a:pt x="4497295" y="44823"/>
                </a:cubicBezTo>
                <a:cubicBezTo>
                  <a:pt x="4477814" y="38329"/>
                  <a:pt x="4457576" y="34337"/>
                  <a:pt x="4437530" y="29882"/>
                </a:cubicBezTo>
                <a:cubicBezTo>
                  <a:pt x="4358878" y="12404"/>
                  <a:pt x="4345548" y="12473"/>
                  <a:pt x="4258236" y="0"/>
                </a:cubicBezTo>
                <a:cubicBezTo>
                  <a:pt x="4223373" y="4980"/>
                  <a:pt x="4187963" y="7022"/>
                  <a:pt x="4153648" y="14941"/>
                </a:cubicBezTo>
                <a:cubicBezTo>
                  <a:pt x="4122956" y="22024"/>
                  <a:pt x="4093883" y="34862"/>
                  <a:pt x="4064000" y="44823"/>
                </a:cubicBezTo>
                <a:cubicBezTo>
                  <a:pt x="4008619" y="63284"/>
                  <a:pt x="4061510" y="79686"/>
                  <a:pt x="4034118" y="89647"/>
                </a:cubicBezTo>
                <a:close/>
              </a:path>
            </a:pathLst>
          </a:custGeom>
          <a:solidFill>
            <a:srgbClr val="FF6600">
              <a:alpha val="41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8" name="任意形状 7"/>
          <p:cNvSpPr/>
          <p:nvPr/>
        </p:nvSpPr>
        <p:spPr>
          <a:xfrm>
            <a:off x="2465294" y="1927412"/>
            <a:ext cx="4900706" cy="4676588"/>
          </a:xfrm>
          <a:custGeom>
            <a:avLst/>
            <a:gdLst>
              <a:gd name="connsiteX0" fmla="*/ 268941 w 4900706"/>
              <a:gd name="connsiteY0" fmla="*/ 3750235 h 4676588"/>
              <a:gd name="connsiteX1" fmla="*/ 149412 w 4900706"/>
              <a:gd name="connsiteY1" fmla="*/ 3810000 h 4676588"/>
              <a:gd name="connsiteX2" fmla="*/ 104588 w 4900706"/>
              <a:gd name="connsiteY2" fmla="*/ 3869764 h 4676588"/>
              <a:gd name="connsiteX3" fmla="*/ 74706 w 4900706"/>
              <a:gd name="connsiteY3" fmla="*/ 4019176 h 4676588"/>
              <a:gd name="connsiteX4" fmla="*/ 59765 w 4900706"/>
              <a:gd name="connsiteY4" fmla="*/ 4064000 h 4676588"/>
              <a:gd name="connsiteX5" fmla="*/ 29882 w 4900706"/>
              <a:gd name="connsiteY5" fmla="*/ 4183529 h 4676588"/>
              <a:gd name="connsiteX6" fmla="*/ 0 w 4900706"/>
              <a:gd name="connsiteY6" fmla="*/ 4288117 h 4676588"/>
              <a:gd name="connsiteX7" fmla="*/ 44824 w 4900706"/>
              <a:gd name="connsiteY7" fmla="*/ 4467412 h 4676588"/>
              <a:gd name="connsiteX8" fmla="*/ 74706 w 4900706"/>
              <a:gd name="connsiteY8" fmla="*/ 4512235 h 4676588"/>
              <a:gd name="connsiteX9" fmla="*/ 194235 w 4900706"/>
              <a:gd name="connsiteY9" fmla="*/ 4572000 h 4676588"/>
              <a:gd name="connsiteX10" fmla="*/ 254000 w 4900706"/>
              <a:gd name="connsiteY10" fmla="*/ 4601882 h 4676588"/>
              <a:gd name="connsiteX11" fmla="*/ 298824 w 4900706"/>
              <a:gd name="connsiteY11" fmla="*/ 4616823 h 4676588"/>
              <a:gd name="connsiteX12" fmla="*/ 358588 w 4900706"/>
              <a:gd name="connsiteY12" fmla="*/ 4646706 h 4676588"/>
              <a:gd name="connsiteX13" fmla="*/ 433294 w 4900706"/>
              <a:gd name="connsiteY13" fmla="*/ 4676588 h 4676588"/>
              <a:gd name="connsiteX14" fmla="*/ 627530 w 4900706"/>
              <a:gd name="connsiteY14" fmla="*/ 4661647 h 4676588"/>
              <a:gd name="connsiteX15" fmla="*/ 672353 w 4900706"/>
              <a:gd name="connsiteY15" fmla="*/ 4616823 h 4676588"/>
              <a:gd name="connsiteX16" fmla="*/ 717177 w 4900706"/>
              <a:gd name="connsiteY16" fmla="*/ 4527176 h 4676588"/>
              <a:gd name="connsiteX17" fmla="*/ 747059 w 4900706"/>
              <a:gd name="connsiteY17" fmla="*/ 4482353 h 4676588"/>
              <a:gd name="connsiteX18" fmla="*/ 791882 w 4900706"/>
              <a:gd name="connsiteY18" fmla="*/ 4347882 h 4676588"/>
              <a:gd name="connsiteX19" fmla="*/ 821765 w 4900706"/>
              <a:gd name="connsiteY19" fmla="*/ 4228353 h 4676588"/>
              <a:gd name="connsiteX20" fmla="*/ 836706 w 4900706"/>
              <a:gd name="connsiteY20" fmla="*/ 4183529 h 4676588"/>
              <a:gd name="connsiteX21" fmla="*/ 851647 w 4900706"/>
              <a:gd name="connsiteY21" fmla="*/ 4108823 h 4676588"/>
              <a:gd name="connsiteX22" fmla="*/ 866588 w 4900706"/>
              <a:gd name="connsiteY22" fmla="*/ 4049059 h 4676588"/>
              <a:gd name="connsiteX23" fmla="*/ 881530 w 4900706"/>
              <a:gd name="connsiteY23" fmla="*/ 3645647 h 4676588"/>
              <a:gd name="connsiteX24" fmla="*/ 911412 w 4900706"/>
              <a:gd name="connsiteY24" fmla="*/ 3346823 h 4676588"/>
              <a:gd name="connsiteX25" fmla="*/ 926353 w 4900706"/>
              <a:gd name="connsiteY25" fmla="*/ 2719294 h 4676588"/>
              <a:gd name="connsiteX26" fmla="*/ 941294 w 4900706"/>
              <a:gd name="connsiteY26" fmla="*/ 2674470 h 4676588"/>
              <a:gd name="connsiteX27" fmla="*/ 971177 w 4900706"/>
              <a:gd name="connsiteY27" fmla="*/ 2644588 h 4676588"/>
              <a:gd name="connsiteX28" fmla="*/ 1030941 w 4900706"/>
              <a:gd name="connsiteY28" fmla="*/ 2569882 h 4676588"/>
              <a:gd name="connsiteX29" fmla="*/ 1060824 w 4900706"/>
              <a:gd name="connsiteY29" fmla="*/ 2525059 h 4676588"/>
              <a:gd name="connsiteX30" fmla="*/ 1105647 w 4900706"/>
              <a:gd name="connsiteY30" fmla="*/ 2495176 h 4676588"/>
              <a:gd name="connsiteX31" fmla="*/ 1180353 w 4900706"/>
              <a:gd name="connsiteY31" fmla="*/ 2420470 h 4676588"/>
              <a:gd name="connsiteX32" fmla="*/ 1270000 w 4900706"/>
              <a:gd name="connsiteY32" fmla="*/ 2360706 h 4676588"/>
              <a:gd name="connsiteX33" fmla="*/ 1314824 w 4900706"/>
              <a:gd name="connsiteY33" fmla="*/ 2286000 h 4676588"/>
              <a:gd name="connsiteX34" fmla="*/ 1329765 w 4900706"/>
              <a:gd name="connsiteY34" fmla="*/ 2241176 h 4676588"/>
              <a:gd name="connsiteX35" fmla="*/ 1389530 w 4900706"/>
              <a:gd name="connsiteY35" fmla="*/ 2166470 h 4676588"/>
              <a:gd name="connsiteX36" fmla="*/ 1434353 w 4900706"/>
              <a:gd name="connsiteY36" fmla="*/ 2061882 h 4676588"/>
              <a:gd name="connsiteX37" fmla="*/ 1449294 w 4900706"/>
              <a:gd name="connsiteY37" fmla="*/ 2017059 h 4676588"/>
              <a:gd name="connsiteX38" fmla="*/ 1509059 w 4900706"/>
              <a:gd name="connsiteY38" fmla="*/ 1897529 h 4676588"/>
              <a:gd name="connsiteX39" fmla="*/ 1538941 w 4900706"/>
              <a:gd name="connsiteY39" fmla="*/ 1837764 h 4676588"/>
              <a:gd name="connsiteX40" fmla="*/ 1583765 w 4900706"/>
              <a:gd name="connsiteY40" fmla="*/ 1778000 h 4676588"/>
              <a:gd name="connsiteX41" fmla="*/ 1628588 w 4900706"/>
              <a:gd name="connsiteY41" fmla="*/ 1673412 h 4676588"/>
              <a:gd name="connsiteX42" fmla="*/ 1658471 w 4900706"/>
              <a:gd name="connsiteY42" fmla="*/ 1583764 h 4676588"/>
              <a:gd name="connsiteX43" fmla="*/ 1703294 w 4900706"/>
              <a:gd name="connsiteY43" fmla="*/ 1509059 h 4676588"/>
              <a:gd name="connsiteX44" fmla="*/ 1763059 w 4900706"/>
              <a:gd name="connsiteY44" fmla="*/ 1389529 h 4676588"/>
              <a:gd name="connsiteX45" fmla="*/ 1807882 w 4900706"/>
              <a:gd name="connsiteY45" fmla="*/ 1359647 h 4676588"/>
              <a:gd name="connsiteX46" fmla="*/ 1837765 w 4900706"/>
              <a:gd name="connsiteY46" fmla="*/ 1329764 h 4676588"/>
              <a:gd name="connsiteX47" fmla="*/ 1882588 w 4900706"/>
              <a:gd name="connsiteY47" fmla="*/ 1314823 h 4676588"/>
              <a:gd name="connsiteX48" fmla="*/ 1927412 w 4900706"/>
              <a:gd name="connsiteY48" fmla="*/ 1284941 h 4676588"/>
              <a:gd name="connsiteX49" fmla="*/ 1972235 w 4900706"/>
              <a:gd name="connsiteY49" fmla="*/ 1270000 h 4676588"/>
              <a:gd name="connsiteX50" fmla="*/ 2106706 w 4900706"/>
              <a:gd name="connsiteY50" fmla="*/ 1240117 h 4676588"/>
              <a:gd name="connsiteX51" fmla="*/ 2196353 w 4900706"/>
              <a:gd name="connsiteY51" fmla="*/ 1195294 h 4676588"/>
              <a:gd name="connsiteX52" fmla="*/ 2256118 w 4900706"/>
              <a:gd name="connsiteY52" fmla="*/ 1180353 h 4676588"/>
              <a:gd name="connsiteX53" fmla="*/ 2375647 w 4900706"/>
              <a:gd name="connsiteY53" fmla="*/ 1120588 h 4676588"/>
              <a:gd name="connsiteX54" fmla="*/ 2465294 w 4900706"/>
              <a:gd name="connsiteY54" fmla="*/ 1090706 h 4676588"/>
              <a:gd name="connsiteX55" fmla="*/ 2569882 w 4900706"/>
              <a:gd name="connsiteY55" fmla="*/ 1030941 h 4676588"/>
              <a:gd name="connsiteX56" fmla="*/ 2614706 w 4900706"/>
              <a:gd name="connsiteY56" fmla="*/ 1016000 h 4676588"/>
              <a:gd name="connsiteX57" fmla="*/ 2689412 w 4900706"/>
              <a:gd name="connsiteY57" fmla="*/ 986117 h 4676588"/>
              <a:gd name="connsiteX58" fmla="*/ 2749177 w 4900706"/>
              <a:gd name="connsiteY58" fmla="*/ 956235 h 4676588"/>
              <a:gd name="connsiteX59" fmla="*/ 3062941 w 4900706"/>
              <a:gd name="connsiteY59" fmla="*/ 836706 h 4676588"/>
              <a:gd name="connsiteX60" fmla="*/ 3167530 w 4900706"/>
              <a:gd name="connsiteY60" fmla="*/ 806823 h 4676588"/>
              <a:gd name="connsiteX61" fmla="*/ 3376706 w 4900706"/>
              <a:gd name="connsiteY61" fmla="*/ 732117 h 4676588"/>
              <a:gd name="connsiteX62" fmla="*/ 3436471 w 4900706"/>
              <a:gd name="connsiteY62" fmla="*/ 717176 h 4676588"/>
              <a:gd name="connsiteX63" fmla="*/ 3481294 w 4900706"/>
              <a:gd name="connsiteY63" fmla="*/ 702235 h 4676588"/>
              <a:gd name="connsiteX64" fmla="*/ 3600824 w 4900706"/>
              <a:gd name="connsiteY64" fmla="*/ 672353 h 4676588"/>
              <a:gd name="connsiteX65" fmla="*/ 3929530 w 4900706"/>
              <a:gd name="connsiteY65" fmla="*/ 687294 h 4676588"/>
              <a:gd name="connsiteX66" fmla="*/ 3974353 w 4900706"/>
              <a:gd name="connsiteY66" fmla="*/ 702235 h 4676588"/>
              <a:gd name="connsiteX67" fmla="*/ 4049059 w 4900706"/>
              <a:gd name="connsiteY67" fmla="*/ 717176 h 4676588"/>
              <a:gd name="connsiteX68" fmla="*/ 4108824 w 4900706"/>
              <a:gd name="connsiteY68" fmla="*/ 747059 h 4676588"/>
              <a:gd name="connsiteX69" fmla="*/ 4168588 w 4900706"/>
              <a:gd name="connsiteY69" fmla="*/ 762000 h 4676588"/>
              <a:gd name="connsiteX70" fmla="*/ 4273177 w 4900706"/>
              <a:gd name="connsiteY70" fmla="*/ 791882 h 4676588"/>
              <a:gd name="connsiteX71" fmla="*/ 4527177 w 4900706"/>
              <a:gd name="connsiteY71" fmla="*/ 776941 h 4676588"/>
              <a:gd name="connsiteX72" fmla="*/ 4616824 w 4900706"/>
              <a:gd name="connsiteY72" fmla="*/ 762000 h 4676588"/>
              <a:gd name="connsiteX73" fmla="*/ 4661647 w 4900706"/>
              <a:gd name="connsiteY73" fmla="*/ 732117 h 4676588"/>
              <a:gd name="connsiteX74" fmla="*/ 4766235 w 4900706"/>
              <a:gd name="connsiteY74" fmla="*/ 702235 h 4676588"/>
              <a:gd name="connsiteX75" fmla="*/ 4811059 w 4900706"/>
              <a:gd name="connsiteY75" fmla="*/ 672353 h 4676588"/>
              <a:gd name="connsiteX76" fmla="*/ 4870824 w 4900706"/>
              <a:gd name="connsiteY76" fmla="*/ 582706 h 4676588"/>
              <a:gd name="connsiteX77" fmla="*/ 4900706 w 4900706"/>
              <a:gd name="connsiteY77" fmla="*/ 433294 h 4676588"/>
              <a:gd name="connsiteX78" fmla="*/ 4885765 w 4900706"/>
              <a:gd name="connsiteY78" fmla="*/ 254000 h 4676588"/>
              <a:gd name="connsiteX79" fmla="*/ 4855882 w 4900706"/>
              <a:gd name="connsiteY79" fmla="*/ 164353 h 4676588"/>
              <a:gd name="connsiteX80" fmla="*/ 4781177 w 4900706"/>
              <a:gd name="connsiteY80" fmla="*/ 89647 h 4676588"/>
              <a:gd name="connsiteX81" fmla="*/ 4751294 w 4900706"/>
              <a:gd name="connsiteY81" fmla="*/ 59764 h 4676588"/>
              <a:gd name="connsiteX82" fmla="*/ 4661647 w 4900706"/>
              <a:gd name="connsiteY82" fmla="*/ 29882 h 4676588"/>
              <a:gd name="connsiteX83" fmla="*/ 4616824 w 4900706"/>
              <a:gd name="connsiteY83" fmla="*/ 14941 h 4676588"/>
              <a:gd name="connsiteX84" fmla="*/ 4572000 w 4900706"/>
              <a:gd name="connsiteY84" fmla="*/ 0 h 4676588"/>
              <a:gd name="connsiteX85" fmla="*/ 3421530 w 4900706"/>
              <a:gd name="connsiteY85" fmla="*/ 14941 h 4676588"/>
              <a:gd name="connsiteX86" fmla="*/ 3302000 w 4900706"/>
              <a:gd name="connsiteY86" fmla="*/ 29882 h 4676588"/>
              <a:gd name="connsiteX87" fmla="*/ 3092824 w 4900706"/>
              <a:gd name="connsiteY87" fmla="*/ 59764 h 4676588"/>
              <a:gd name="connsiteX88" fmla="*/ 2988235 w 4900706"/>
              <a:gd name="connsiteY88" fmla="*/ 74706 h 4676588"/>
              <a:gd name="connsiteX89" fmla="*/ 2794000 w 4900706"/>
              <a:gd name="connsiteY89" fmla="*/ 104588 h 4676588"/>
              <a:gd name="connsiteX90" fmla="*/ 2749177 w 4900706"/>
              <a:gd name="connsiteY90" fmla="*/ 119529 h 4676588"/>
              <a:gd name="connsiteX91" fmla="*/ 2689412 w 4900706"/>
              <a:gd name="connsiteY91" fmla="*/ 134470 h 4676588"/>
              <a:gd name="connsiteX92" fmla="*/ 2569882 w 4900706"/>
              <a:gd name="connsiteY92" fmla="*/ 179294 h 4676588"/>
              <a:gd name="connsiteX93" fmla="*/ 2405530 w 4900706"/>
              <a:gd name="connsiteY93" fmla="*/ 239059 h 4676588"/>
              <a:gd name="connsiteX94" fmla="*/ 2405530 w 4900706"/>
              <a:gd name="connsiteY94" fmla="*/ 239059 h 4676588"/>
              <a:gd name="connsiteX95" fmla="*/ 2226235 w 4900706"/>
              <a:gd name="connsiteY95" fmla="*/ 313764 h 4676588"/>
              <a:gd name="connsiteX96" fmla="*/ 2136588 w 4900706"/>
              <a:gd name="connsiteY96" fmla="*/ 358588 h 4676588"/>
              <a:gd name="connsiteX97" fmla="*/ 2061882 w 4900706"/>
              <a:gd name="connsiteY97" fmla="*/ 403412 h 4676588"/>
              <a:gd name="connsiteX98" fmla="*/ 2017059 w 4900706"/>
              <a:gd name="connsiteY98" fmla="*/ 433294 h 4676588"/>
              <a:gd name="connsiteX99" fmla="*/ 1942353 w 4900706"/>
              <a:gd name="connsiteY99" fmla="*/ 478117 h 4676588"/>
              <a:gd name="connsiteX100" fmla="*/ 1912471 w 4900706"/>
              <a:gd name="connsiteY100" fmla="*/ 508000 h 4676588"/>
              <a:gd name="connsiteX101" fmla="*/ 1807882 w 4900706"/>
              <a:gd name="connsiteY101" fmla="*/ 567764 h 4676588"/>
              <a:gd name="connsiteX102" fmla="*/ 1703294 w 4900706"/>
              <a:gd name="connsiteY102" fmla="*/ 642470 h 4676588"/>
              <a:gd name="connsiteX103" fmla="*/ 1673412 w 4900706"/>
              <a:gd name="connsiteY103" fmla="*/ 672353 h 4676588"/>
              <a:gd name="connsiteX104" fmla="*/ 1583765 w 4900706"/>
              <a:gd name="connsiteY104" fmla="*/ 732117 h 4676588"/>
              <a:gd name="connsiteX105" fmla="*/ 1479177 w 4900706"/>
              <a:gd name="connsiteY105" fmla="*/ 851647 h 4676588"/>
              <a:gd name="connsiteX106" fmla="*/ 1449294 w 4900706"/>
              <a:gd name="connsiteY106" fmla="*/ 881529 h 4676588"/>
              <a:gd name="connsiteX107" fmla="*/ 1419412 w 4900706"/>
              <a:gd name="connsiteY107" fmla="*/ 911412 h 4676588"/>
              <a:gd name="connsiteX108" fmla="*/ 1359647 w 4900706"/>
              <a:gd name="connsiteY108" fmla="*/ 1001059 h 4676588"/>
              <a:gd name="connsiteX109" fmla="*/ 1314824 w 4900706"/>
              <a:gd name="connsiteY109" fmla="*/ 1060823 h 4676588"/>
              <a:gd name="connsiteX110" fmla="*/ 1284941 w 4900706"/>
              <a:gd name="connsiteY110" fmla="*/ 1105647 h 4676588"/>
              <a:gd name="connsiteX111" fmla="*/ 1240118 w 4900706"/>
              <a:gd name="connsiteY111" fmla="*/ 1150470 h 4676588"/>
              <a:gd name="connsiteX112" fmla="*/ 1180353 w 4900706"/>
              <a:gd name="connsiteY112" fmla="*/ 1240117 h 4676588"/>
              <a:gd name="connsiteX113" fmla="*/ 1045882 w 4900706"/>
              <a:gd name="connsiteY113" fmla="*/ 1359647 h 4676588"/>
              <a:gd name="connsiteX114" fmla="*/ 956235 w 4900706"/>
              <a:gd name="connsiteY114" fmla="*/ 1419412 h 4676588"/>
              <a:gd name="connsiteX115" fmla="*/ 911412 w 4900706"/>
              <a:gd name="connsiteY115" fmla="*/ 1434353 h 4676588"/>
              <a:gd name="connsiteX116" fmla="*/ 821765 w 4900706"/>
              <a:gd name="connsiteY116" fmla="*/ 1494117 h 4676588"/>
              <a:gd name="connsiteX117" fmla="*/ 732118 w 4900706"/>
              <a:gd name="connsiteY117" fmla="*/ 1524000 h 4676588"/>
              <a:gd name="connsiteX118" fmla="*/ 687294 w 4900706"/>
              <a:gd name="connsiteY118" fmla="*/ 1538941 h 4676588"/>
              <a:gd name="connsiteX119" fmla="*/ 627530 w 4900706"/>
              <a:gd name="connsiteY119" fmla="*/ 1568823 h 4676588"/>
              <a:gd name="connsiteX120" fmla="*/ 537882 w 4900706"/>
              <a:gd name="connsiteY120" fmla="*/ 1598706 h 4676588"/>
              <a:gd name="connsiteX121" fmla="*/ 403412 w 4900706"/>
              <a:gd name="connsiteY121" fmla="*/ 1718235 h 4676588"/>
              <a:gd name="connsiteX122" fmla="*/ 373530 w 4900706"/>
              <a:gd name="connsiteY122" fmla="*/ 1763059 h 4676588"/>
              <a:gd name="connsiteX123" fmla="*/ 343647 w 4900706"/>
              <a:gd name="connsiteY123" fmla="*/ 1852706 h 4676588"/>
              <a:gd name="connsiteX124" fmla="*/ 358588 w 4900706"/>
              <a:gd name="connsiteY124" fmla="*/ 2046941 h 4676588"/>
              <a:gd name="connsiteX125" fmla="*/ 373530 w 4900706"/>
              <a:gd name="connsiteY125" fmla="*/ 2091764 h 4676588"/>
              <a:gd name="connsiteX126" fmla="*/ 463177 w 4900706"/>
              <a:gd name="connsiteY126" fmla="*/ 2211294 h 4676588"/>
              <a:gd name="connsiteX127" fmla="*/ 508000 w 4900706"/>
              <a:gd name="connsiteY127" fmla="*/ 2241176 h 4676588"/>
              <a:gd name="connsiteX128" fmla="*/ 567765 w 4900706"/>
              <a:gd name="connsiteY128" fmla="*/ 2300941 h 4676588"/>
              <a:gd name="connsiteX129" fmla="*/ 612588 w 4900706"/>
              <a:gd name="connsiteY129" fmla="*/ 2330823 h 4676588"/>
              <a:gd name="connsiteX130" fmla="*/ 687294 w 4900706"/>
              <a:gd name="connsiteY130" fmla="*/ 2405529 h 4676588"/>
              <a:gd name="connsiteX131" fmla="*/ 717177 w 4900706"/>
              <a:gd name="connsiteY131" fmla="*/ 2435412 h 4676588"/>
              <a:gd name="connsiteX132" fmla="*/ 732118 w 4900706"/>
              <a:gd name="connsiteY132" fmla="*/ 2480235 h 4676588"/>
              <a:gd name="connsiteX133" fmla="*/ 776941 w 4900706"/>
              <a:gd name="connsiteY133" fmla="*/ 2569882 h 4676588"/>
              <a:gd name="connsiteX134" fmla="*/ 762000 w 4900706"/>
              <a:gd name="connsiteY134" fmla="*/ 3242235 h 4676588"/>
              <a:gd name="connsiteX135" fmla="*/ 747059 w 4900706"/>
              <a:gd name="connsiteY135" fmla="*/ 3316941 h 4676588"/>
              <a:gd name="connsiteX136" fmla="*/ 717177 w 4900706"/>
              <a:gd name="connsiteY136" fmla="*/ 3570941 h 4676588"/>
              <a:gd name="connsiteX137" fmla="*/ 687294 w 4900706"/>
              <a:gd name="connsiteY137" fmla="*/ 3660588 h 4676588"/>
              <a:gd name="connsiteX138" fmla="*/ 642471 w 4900706"/>
              <a:gd name="connsiteY138" fmla="*/ 3690470 h 4676588"/>
              <a:gd name="connsiteX139" fmla="*/ 463177 w 4900706"/>
              <a:gd name="connsiteY139" fmla="*/ 3735294 h 4676588"/>
              <a:gd name="connsiteX140" fmla="*/ 268941 w 4900706"/>
              <a:gd name="connsiteY140" fmla="*/ 3750235 h 4676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900706" h="4676588">
                <a:moveTo>
                  <a:pt x="268941" y="3750235"/>
                </a:moveTo>
                <a:cubicBezTo>
                  <a:pt x="216647" y="3762686"/>
                  <a:pt x="179254" y="3780158"/>
                  <a:pt x="149412" y="3810000"/>
                </a:cubicBezTo>
                <a:cubicBezTo>
                  <a:pt x="131804" y="3827608"/>
                  <a:pt x="119529" y="3849843"/>
                  <a:pt x="104588" y="3869764"/>
                </a:cubicBezTo>
                <a:cubicBezTo>
                  <a:pt x="70833" y="3971032"/>
                  <a:pt x="109043" y="3847491"/>
                  <a:pt x="74706" y="4019176"/>
                </a:cubicBezTo>
                <a:cubicBezTo>
                  <a:pt x="71617" y="4034620"/>
                  <a:pt x="63909" y="4048805"/>
                  <a:pt x="59765" y="4064000"/>
                </a:cubicBezTo>
                <a:cubicBezTo>
                  <a:pt x="48959" y="4103622"/>
                  <a:pt x="42869" y="4144567"/>
                  <a:pt x="29882" y="4183529"/>
                </a:cubicBezTo>
                <a:cubicBezTo>
                  <a:pt x="8448" y="4247834"/>
                  <a:pt x="18761" y="4213074"/>
                  <a:pt x="0" y="4288117"/>
                </a:cubicBezTo>
                <a:cubicBezTo>
                  <a:pt x="14254" y="4402152"/>
                  <a:pt x="-1103" y="4387040"/>
                  <a:pt x="44824" y="4467412"/>
                </a:cubicBezTo>
                <a:cubicBezTo>
                  <a:pt x="53733" y="4483003"/>
                  <a:pt x="62009" y="4499538"/>
                  <a:pt x="74706" y="4512235"/>
                </a:cubicBezTo>
                <a:cubicBezTo>
                  <a:pt x="106454" y="4543983"/>
                  <a:pt x="155717" y="4554881"/>
                  <a:pt x="194235" y="4572000"/>
                </a:cubicBezTo>
                <a:cubicBezTo>
                  <a:pt x="214588" y="4581046"/>
                  <a:pt x="233528" y="4593108"/>
                  <a:pt x="254000" y="4601882"/>
                </a:cubicBezTo>
                <a:cubicBezTo>
                  <a:pt x="268476" y="4608086"/>
                  <a:pt x="284348" y="4610619"/>
                  <a:pt x="298824" y="4616823"/>
                </a:cubicBezTo>
                <a:cubicBezTo>
                  <a:pt x="319296" y="4625597"/>
                  <a:pt x="338235" y="4637660"/>
                  <a:pt x="358588" y="4646706"/>
                </a:cubicBezTo>
                <a:cubicBezTo>
                  <a:pt x="383097" y="4657599"/>
                  <a:pt x="408392" y="4666627"/>
                  <a:pt x="433294" y="4676588"/>
                </a:cubicBezTo>
                <a:cubicBezTo>
                  <a:pt x="498039" y="4671608"/>
                  <a:pt x="564532" y="4677397"/>
                  <a:pt x="627530" y="4661647"/>
                </a:cubicBezTo>
                <a:cubicBezTo>
                  <a:pt x="648029" y="4656522"/>
                  <a:pt x="658826" y="4633056"/>
                  <a:pt x="672353" y="4616823"/>
                </a:cubicBezTo>
                <a:cubicBezTo>
                  <a:pt x="725876" y="4552595"/>
                  <a:pt x="683484" y="4594561"/>
                  <a:pt x="717177" y="4527176"/>
                </a:cubicBezTo>
                <a:cubicBezTo>
                  <a:pt x="725208" y="4511115"/>
                  <a:pt x="737098" y="4497294"/>
                  <a:pt x="747059" y="4482353"/>
                </a:cubicBezTo>
                <a:cubicBezTo>
                  <a:pt x="797217" y="4281716"/>
                  <a:pt x="716872" y="4591661"/>
                  <a:pt x="791882" y="4347882"/>
                </a:cubicBezTo>
                <a:cubicBezTo>
                  <a:pt x="803960" y="4308629"/>
                  <a:pt x="808778" y="4267315"/>
                  <a:pt x="821765" y="4228353"/>
                </a:cubicBezTo>
                <a:cubicBezTo>
                  <a:pt x="826745" y="4213412"/>
                  <a:pt x="832886" y="4198808"/>
                  <a:pt x="836706" y="4183529"/>
                </a:cubicBezTo>
                <a:cubicBezTo>
                  <a:pt x="842865" y="4158892"/>
                  <a:pt x="846138" y="4133613"/>
                  <a:pt x="851647" y="4108823"/>
                </a:cubicBezTo>
                <a:cubicBezTo>
                  <a:pt x="856102" y="4088778"/>
                  <a:pt x="861608" y="4068980"/>
                  <a:pt x="866588" y="4049059"/>
                </a:cubicBezTo>
                <a:cubicBezTo>
                  <a:pt x="871569" y="3914588"/>
                  <a:pt x="872958" y="3779937"/>
                  <a:pt x="881530" y="3645647"/>
                </a:cubicBezTo>
                <a:cubicBezTo>
                  <a:pt x="887907" y="3545746"/>
                  <a:pt x="911412" y="3346823"/>
                  <a:pt x="911412" y="3346823"/>
                </a:cubicBezTo>
                <a:cubicBezTo>
                  <a:pt x="916392" y="3137647"/>
                  <a:pt x="917063" y="2928323"/>
                  <a:pt x="926353" y="2719294"/>
                </a:cubicBezTo>
                <a:cubicBezTo>
                  <a:pt x="927052" y="2703560"/>
                  <a:pt x="933191" y="2687975"/>
                  <a:pt x="941294" y="2674470"/>
                </a:cubicBezTo>
                <a:cubicBezTo>
                  <a:pt x="948542" y="2662391"/>
                  <a:pt x="961216" y="2654549"/>
                  <a:pt x="971177" y="2644588"/>
                </a:cubicBezTo>
                <a:cubicBezTo>
                  <a:pt x="1000263" y="2557327"/>
                  <a:pt x="963360" y="2637462"/>
                  <a:pt x="1030941" y="2569882"/>
                </a:cubicBezTo>
                <a:cubicBezTo>
                  <a:pt x="1043639" y="2557185"/>
                  <a:pt x="1048126" y="2537757"/>
                  <a:pt x="1060824" y="2525059"/>
                </a:cubicBezTo>
                <a:cubicBezTo>
                  <a:pt x="1073522" y="2512361"/>
                  <a:pt x="1092133" y="2507001"/>
                  <a:pt x="1105647" y="2495176"/>
                </a:cubicBezTo>
                <a:cubicBezTo>
                  <a:pt x="1132150" y="2471985"/>
                  <a:pt x="1151051" y="2440005"/>
                  <a:pt x="1180353" y="2420470"/>
                </a:cubicBezTo>
                <a:lnTo>
                  <a:pt x="1270000" y="2360706"/>
                </a:lnTo>
                <a:cubicBezTo>
                  <a:pt x="1312326" y="2233726"/>
                  <a:pt x="1253295" y="2388547"/>
                  <a:pt x="1314824" y="2286000"/>
                </a:cubicBezTo>
                <a:cubicBezTo>
                  <a:pt x="1322927" y="2272495"/>
                  <a:pt x="1322722" y="2255263"/>
                  <a:pt x="1329765" y="2241176"/>
                </a:cubicBezTo>
                <a:cubicBezTo>
                  <a:pt x="1348613" y="2203480"/>
                  <a:pt x="1361736" y="2194264"/>
                  <a:pt x="1389530" y="2166470"/>
                </a:cubicBezTo>
                <a:cubicBezTo>
                  <a:pt x="1420625" y="2042090"/>
                  <a:pt x="1382763" y="2165064"/>
                  <a:pt x="1434353" y="2061882"/>
                </a:cubicBezTo>
                <a:cubicBezTo>
                  <a:pt x="1441396" y="2047795"/>
                  <a:pt x="1442777" y="2031397"/>
                  <a:pt x="1449294" y="2017059"/>
                </a:cubicBezTo>
                <a:cubicBezTo>
                  <a:pt x="1467727" y="1976506"/>
                  <a:pt x="1489137" y="1937372"/>
                  <a:pt x="1509059" y="1897529"/>
                </a:cubicBezTo>
                <a:cubicBezTo>
                  <a:pt x="1519020" y="1877607"/>
                  <a:pt x="1525577" y="1855582"/>
                  <a:pt x="1538941" y="1837764"/>
                </a:cubicBezTo>
                <a:lnTo>
                  <a:pt x="1583765" y="1778000"/>
                </a:lnTo>
                <a:cubicBezTo>
                  <a:pt x="1623288" y="1619906"/>
                  <a:pt x="1569628" y="1806072"/>
                  <a:pt x="1628588" y="1673412"/>
                </a:cubicBezTo>
                <a:cubicBezTo>
                  <a:pt x="1641381" y="1644628"/>
                  <a:pt x="1645437" y="1612440"/>
                  <a:pt x="1658471" y="1583764"/>
                </a:cubicBezTo>
                <a:cubicBezTo>
                  <a:pt x="1670488" y="1557327"/>
                  <a:pt x="1689526" y="1534628"/>
                  <a:pt x="1703294" y="1509059"/>
                </a:cubicBezTo>
                <a:cubicBezTo>
                  <a:pt x="1724413" y="1469837"/>
                  <a:pt x="1725994" y="1414239"/>
                  <a:pt x="1763059" y="1389529"/>
                </a:cubicBezTo>
                <a:cubicBezTo>
                  <a:pt x="1778000" y="1379568"/>
                  <a:pt x="1793860" y="1370865"/>
                  <a:pt x="1807882" y="1359647"/>
                </a:cubicBezTo>
                <a:cubicBezTo>
                  <a:pt x="1818882" y="1350847"/>
                  <a:pt x="1825686" y="1337012"/>
                  <a:pt x="1837765" y="1329764"/>
                </a:cubicBezTo>
                <a:cubicBezTo>
                  <a:pt x="1851270" y="1321661"/>
                  <a:pt x="1868501" y="1321866"/>
                  <a:pt x="1882588" y="1314823"/>
                </a:cubicBezTo>
                <a:cubicBezTo>
                  <a:pt x="1898649" y="1306792"/>
                  <a:pt x="1911351" y="1292972"/>
                  <a:pt x="1927412" y="1284941"/>
                </a:cubicBezTo>
                <a:cubicBezTo>
                  <a:pt x="1941499" y="1277898"/>
                  <a:pt x="1957092" y="1274327"/>
                  <a:pt x="1972235" y="1270000"/>
                </a:cubicBezTo>
                <a:cubicBezTo>
                  <a:pt x="2021463" y="1255935"/>
                  <a:pt x="2055364" y="1250386"/>
                  <a:pt x="2106706" y="1240117"/>
                </a:cubicBezTo>
                <a:cubicBezTo>
                  <a:pt x="2136588" y="1225176"/>
                  <a:pt x="2165333" y="1207702"/>
                  <a:pt x="2196353" y="1195294"/>
                </a:cubicBezTo>
                <a:cubicBezTo>
                  <a:pt x="2215419" y="1187668"/>
                  <a:pt x="2237163" y="1188251"/>
                  <a:pt x="2256118" y="1180353"/>
                </a:cubicBezTo>
                <a:cubicBezTo>
                  <a:pt x="2297237" y="1163220"/>
                  <a:pt x="2335804" y="1140510"/>
                  <a:pt x="2375647" y="1120588"/>
                </a:cubicBezTo>
                <a:cubicBezTo>
                  <a:pt x="2403820" y="1106501"/>
                  <a:pt x="2436048" y="1102404"/>
                  <a:pt x="2465294" y="1090706"/>
                </a:cubicBezTo>
                <a:cubicBezTo>
                  <a:pt x="2596271" y="1038315"/>
                  <a:pt x="2462064" y="1084850"/>
                  <a:pt x="2569882" y="1030941"/>
                </a:cubicBezTo>
                <a:cubicBezTo>
                  <a:pt x="2583969" y="1023898"/>
                  <a:pt x="2599959" y="1021530"/>
                  <a:pt x="2614706" y="1016000"/>
                </a:cubicBezTo>
                <a:cubicBezTo>
                  <a:pt x="2639819" y="1006583"/>
                  <a:pt x="2664903" y="997010"/>
                  <a:pt x="2689412" y="986117"/>
                </a:cubicBezTo>
                <a:cubicBezTo>
                  <a:pt x="2709765" y="977071"/>
                  <a:pt x="2728771" y="965162"/>
                  <a:pt x="2749177" y="956235"/>
                </a:cubicBezTo>
                <a:cubicBezTo>
                  <a:pt x="2890203" y="894537"/>
                  <a:pt x="2926802" y="879249"/>
                  <a:pt x="3062941" y="836706"/>
                </a:cubicBezTo>
                <a:cubicBezTo>
                  <a:pt x="3097549" y="825891"/>
                  <a:pt x="3132875" y="817486"/>
                  <a:pt x="3167530" y="806823"/>
                </a:cubicBezTo>
                <a:cubicBezTo>
                  <a:pt x="3346818" y="751657"/>
                  <a:pt x="3161121" y="803979"/>
                  <a:pt x="3376706" y="732117"/>
                </a:cubicBezTo>
                <a:cubicBezTo>
                  <a:pt x="3396187" y="725623"/>
                  <a:pt x="3416726" y="722817"/>
                  <a:pt x="3436471" y="717176"/>
                </a:cubicBezTo>
                <a:cubicBezTo>
                  <a:pt x="3451614" y="712849"/>
                  <a:pt x="3466100" y="706379"/>
                  <a:pt x="3481294" y="702235"/>
                </a:cubicBezTo>
                <a:cubicBezTo>
                  <a:pt x="3520916" y="691429"/>
                  <a:pt x="3600824" y="672353"/>
                  <a:pt x="3600824" y="672353"/>
                </a:cubicBezTo>
                <a:cubicBezTo>
                  <a:pt x="3710393" y="677333"/>
                  <a:pt x="3820198" y="678547"/>
                  <a:pt x="3929530" y="687294"/>
                </a:cubicBezTo>
                <a:cubicBezTo>
                  <a:pt x="3945229" y="688550"/>
                  <a:pt x="3959074" y="698415"/>
                  <a:pt x="3974353" y="702235"/>
                </a:cubicBezTo>
                <a:cubicBezTo>
                  <a:pt x="3998990" y="708394"/>
                  <a:pt x="4024157" y="712196"/>
                  <a:pt x="4049059" y="717176"/>
                </a:cubicBezTo>
                <a:cubicBezTo>
                  <a:pt x="4068981" y="727137"/>
                  <a:pt x="4087969" y="739238"/>
                  <a:pt x="4108824" y="747059"/>
                </a:cubicBezTo>
                <a:cubicBezTo>
                  <a:pt x="4128051" y="754269"/>
                  <a:pt x="4148844" y="756359"/>
                  <a:pt x="4168588" y="762000"/>
                </a:cubicBezTo>
                <a:cubicBezTo>
                  <a:pt x="4318621" y="804866"/>
                  <a:pt x="4086357" y="745178"/>
                  <a:pt x="4273177" y="791882"/>
                </a:cubicBezTo>
                <a:cubicBezTo>
                  <a:pt x="4357844" y="786902"/>
                  <a:pt x="4442683" y="784288"/>
                  <a:pt x="4527177" y="776941"/>
                </a:cubicBezTo>
                <a:cubicBezTo>
                  <a:pt x="4557358" y="774317"/>
                  <a:pt x="4588084" y="771580"/>
                  <a:pt x="4616824" y="762000"/>
                </a:cubicBezTo>
                <a:cubicBezTo>
                  <a:pt x="4633860" y="756321"/>
                  <a:pt x="4645586" y="740148"/>
                  <a:pt x="4661647" y="732117"/>
                </a:cubicBezTo>
                <a:cubicBezTo>
                  <a:pt x="4683080" y="721401"/>
                  <a:pt x="4747089" y="707021"/>
                  <a:pt x="4766235" y="702235"/>
                </a:cubicBezTo>
                <a:cubicBezTo>
                  <a:pt x="4781176" y="692274"/>
                  <a:pt x="4799234" y="685867"/>
                  <a:pt x="4811059" y="672353"/>
                </a:cubicBezTo>
                <a:cubicBezTo>
                  <a:pt x="4834709" y="645325"/>
                  <a:pt x="4870824" y="582706"/>
                  <a:pt x="4870824" y="582706"/>
                </a:cubicBezTo>
                <a:cubicBezTo>
                  <a:pt x="4880697" y="543215"/>
                  <a:pt x="4900706" y="469928"/>
                  <a:pt x="4900706" y="433294"/>
                </a:cubicBezTo>
                <a:cubicBezTo>
                  <a:pt x="4900706" y="373322"/>
                  <a:pt x="4895624" y="313156"/>
                  <a:pt x="4885765" y="254000"/>
                </a:cubicBezTo>
                <a:cubicBezTo>
                  <a:pt x="4880587" y="222930"/>
                  <a:pt x="4878155" y="186626"/>
                  <a:pt x="4855882" y="164353"/>
                </a:cubicBezTo>
                <a:lnTo>
                  <a:pt x="4781177" y="89647"/>
                </a:lnTo>
                <a:cubicBezTo>
                  <a:pt x="4771216" y="79686"/>
                  <a:pt x="4764658" y="64219"/>
                  <a:pt x="4751294" y="59764"/>
                </a:cubicBezTo>
                <a:lnTo>
                  <a:pt x="4661647" y="29882"/>
                </a:lnTo>
                <a:lnTo>
                  <a:pt x="4616824" y="14941"/>
                </a:lnTo>
                <a:lnTo>
                  <a:pt x="4572000" y="0"/>
                </a:lnTo>
                <a:lnTo>
                  <a:pt x="3421530" y="14941"/>
                </a:lnTo>
                <a:cubicBezTo>
                  <a:pt x="3381388" y="15886"/>
                  <a:pt x="3341785" y="24457"/>
                  <a:pt x="3302000" y="29882"/>
                </a:cubicBezTo>
                <a:lnTo>
                  <a:pt x="3092824" y="59764"/>
                </a:lnTo>
                <a:cubicBezTo>
                  <a:pt x="3057961" y="64744"/>
                  <a:pt x="3022973" y="68916"/>
                  <a:pt x="2988235" y="74706"/>
                </a:cubicBezTo>
                <a:cubicBezTo>
                  <a:pt x="2863851" y="95437"/>
                  <a:pt x="2928578" y="85363"/>
                  <a:pt x="2794000" y="104588"/>
                </a:cubicBezTo>
                <a:cubicBezTo>
                  <a:pt x="2779059" y="109568"/>
                  <a:pt x="2764320" y="115202"/>
                  <a:pt x="2749177" y="119529"/>
                </a:cubicBezTo>
                <a:cubicBezTo>
                  <a:pt x="2729432" y="125170"/>
                  <a:pt x="2708639" y="127260"/>
                  <a:pt x="2689412" y="134470"/>
                </a:cubicBezTo>
                <a:cubicBezTo>
                  <a:pt x="2533148" y="193069"/>
                  <a:pt x="2723289" y="140943"/>
                  <a:pt x="2569882" y="179294"/>
                </a:cubicBezTo>
                <a:cubicBezTo>
                  <a:pt x="2490887" y="231957"/>
                  <a:pt x="2542480" y="204821"/>
                  <a:pt x="2405530" y="239059"/>
                </a:cubicBezTo>
                <a:lnTo>
                  <a:pt x="2405530" y="239059"/>
                </a:lnTo>
                <a:cubicBezTo>
                  <a:pt x="2267633" y="308006"/>
                  <a:pt x="2329216" y="288019"/>
                  <a:pt x="2226235" y="313764"/>
                </a:cubicBezTo>
                <a:cubicBezTo>
                  <a:pt x="2097784" y="399401"/>
                  <a:pt x="2260302" y="296731"/>
                  <a:pt x="2136588" y="358588"/>
                </a:cubicBezTo>
                <a:cubicBezTo>
                  <a:pt x="2110613" y="371575"/>
                  <a:pt x="2086508" y="388020"/>
                  <a:pt x="2061882" y="403412"/>
                </a:cubicBezTo>
                <a:cubicBezTo>
                  <a:pt x="2046655" y="412929"/>
                  <a:pt x="2032286" y="423777"/>
                  <a:pt x="2017059" y="433294"/>
                </a:cubicBezTo>
                <a:cubicBezTo>
                  <a:pt x="1992433" y="448685"/>
                  <a:pt x="1965984" y="461238"/>
                  <a:pt x="1942353" y="478117"/>
                </a:cubicBezTo>
                <a:cubicBezTo>
                  <a:pt x="1930890" y="486305"/>
                  <a:pt x="1923471" y="499200"/>
                  <a:pt x="1912471" y="508000"/>
                </a:cubicBezTo>
                <a:cubicBezTo>
                  <a:pt x="1877276" y="536156"/>
                  <a:pt x="1848779" y="547316"/>
                  <a:pt x="1807882" y="567764"/>
                </a:cubicBezTo>
                <a:cubicBezTo>
                  <a:pt x="1709995" y="665653"/>
                  <a:pt x="1821291" y="563805"/>
                  <a:pt x="1703294" y="642470"/>
                </a:cubicBezTo>
                <a:cubicBezTo>
                  <a:pt x="1691573" y="650284"/>
                  <a:pt x="1684681" y="663901"/>
                  <a:pt x="1673412" y="672353"/>
                </a:cubicBezTo>
                <a:cubicBezTo>
                  <a:pt x="1644681" y="693901"/>
                  <a:pt x="1583765" y="732117"/>
                  <a:pt x="1583765" y="732117"/>
                </a:cubicBezTo>
                <a:cubicBezTo>
                  <a:pt x="1534348" y="806241"/>
                  <a:pt x="1566577" y="764247"/>
                  <a:pt x="1479177" y="851647"/>
                </a:cubicBezTo>
                <a:lnTo>
                  <a:pt x="1449294" y="881529"/>
                </a:lnTo>
                <a:lnTo>
                  <a:pt x="1419412" y="911412"/>
                </a:lnTo>
                <a:cubicBezTo>
                  <a:pt x="1393997" y="987656"/>
                  <a:pt x="1420695" y="929837"/>
                  <a:pt x="1359647" y="1001059"/>
                </a:cubicBezTo>
                <a:cubicBezTo>
                  <a:pt x="1343441" y="1019966"/>
                  <a:pt x="1329298" y="1040560"/>
                  <a:pt x="1314824" y="1060823"/>
                </a:cubicBezTo>
                <a:cubicBezTo>
                  <a:pt x="1304386" y="1075435"/>
                  <a:pt x="1296437" y="1091852"/>
                  <a:pt x="1284941" y="1105647"/>
                </a:cubicBezTo>
                <a:cubicBezTo>
                  <a:pt x="1271414" y="1121879"/>
                  <a:pt x="1253090" y="1133791"/>
                  <a:pt x="1240118" y="1150470"/>
                </a:cubicBezTo>
                <a:cubicBezTo>
                  <a:pt x="1218069" y="1178819"/>
                  <a:pt x="1205748" y="1214722"/>
                  <a:pt x="1180353" y="1240117"/>
                </a:cubicBezTo>
                <a:cubicBezTo>
                  <a:pt x="1108766" y="1311704"/>
                  <a:pt x="1119164" y="1308350"/>
                  <a:pt x="1045882" y="1359647"/>
                </a:cubicBezTo>
                <a:cubicBezTo>
                  <a:pt x="1016460" y="1380242"/>
                  <a:pt x="990306" y="1408055"/>
                  <a:pt x="956235" y="1419412"/>
                </a:cubicBezTo>
                <a:cubicBezTo>
                  <a:pt x="941294" y="1424392"/>
                  <a:pt x="925179" y="1426705"/>
                  <a:pt x="911412" y="1434353"/>
                </a:cubicBezTo>
                <a:cubicBezTo>
                  <a:pt x="880017" y="1451794"/>
                  <a:pt x="855836" y="1482760"/>
                  <a:pt x="821765" y="1494117"/>
                </a:cubicBezTo>
                <a:lnTo>
                  <a:pt x="732118" y="1524000"/>
                </a:lnTo>
                <a:cubicBezTo>
                  <a:pt x="717177" y="1528980"/>
                  <a:pt x="701381" y="1531898"/>
                  <a:pt x="687294" y="1538941"/>
                </a:cubicBezTo>
                <a:cubicBezTo>
                  <a:pt x="667373" y="1548902"/>
                  <a:pt x="648210" y="1560551"/>
                  <a:pt x="627530" y="1568823"/>
                </a:cubicBezTo>
                <a:cubicBezTo>
                  <a:pt x="598284" y="1580522"/>
                  <a:pt x="564091" y="1581233"/>
                  <a:pt x="537882" y="1598706"/>
                </a:cubicBezTo>
                <a:cubicBezTo>
                  <a:pt x="483990" y="1634634"/>
                  <a:pt x="444348" y="1656829"/>
                  <a:pt x="403412" y="1718235"/>
                </a:cubicBezTo>
                <a:cubicBezTo>
                  <a:pt x="393451" y="1733176"/>
                  <a:pt x="380823" y="1746650"/>
                  <a:pt x="373530" y="1763059"/>
                </a:cubicBezTo>
                <a:cubicBezTo>
                  <a:pt x="360737" y="1791843"/>
                  <a:pt x="343647" y="1852706"/>
                  <a:pt x="343647" y="1852706"/>
                </a:cubicBezTo>
                <a:cubicBezTo>
                  <a:pt x="348627" y="1917451"/>
                  <a:pt x="350533" y="1982506"/>
                  <a:pt x="358588" y="2046941"/>
                </a:cubicBezTo>
                <a:cubicBezTo>
                  <a:pt x="360542" y="2062569"/>
                  <a:pt x="365881" y="2077997"/>
                  <a:pt x="373530" y="2091764"/>
                </a:cubicBezTo>
                <a:cubicBezTo>
                  <a:pt x="392654" y="2126187"/>
                  <a:pt x="426904" y="2182276"/>
                  <a:pt x="463177" y="2211294"/>
                </a:cubicBezTo>
                <a:cubicBezTo>
                  <a:pt x="477199" y="2222511"/>
                  <a:pt x="494366" y="2229490"/>
                  <a:pt x="508000" y="2241176"/>
                </a:cubicBezTo>
                <a:cubicBezTo>
                  <a:pt x="529391" y="2259511"/>
                  <a:pt x="544323" y="2285313"/>
                  <a:pt x="567765" y="2300941"/>
                </a:cubicBezTo>
                <a:cubicBezTo>
                  <a:pt x="582706" y="2310902"/>
                  <a:pt x="599074" y="2318998"/>
                  <a:pt x="612588" y="2330823"/>
                </a:cubicBezTo>
                <a:cubicBezTo>
                  <a:pt x="639091" y="2354013"/>
                  <a:pt x="662392" y="2380627"/>
                  <a:pt x="687294" y="2405529"/>
                </a:cubicBezTo>
                <a:lnTo>
                  <a:pt x="717177" y="2435412"/>
                </a:lnTo>
                <a:cubicBezTo>
                  <a:pt x="722157" y="2450353"/>
                  <a:pt x="725075" y="2466148"/>
                  <a:pt x="732118" y="2480235"/>
                </a:cubicBezTo>
                <a:cubicBezTo>
                  <a:pt x="790045" y="2596090"/>
                  <a:pt x="739387" y="2457219"/>
                  <a:pt x="776941" y="2569882"/>
                </a:cubicBezTo>
                <a:cubicBezTo>
                  <a:pt x="771961" y="2794000"/>
                  <a:pt x="770960" y="3018241"/>
                  <a:pt x="762000" y="3242235"/>
                </a:cubicBezTo>
                <a:cubicBezTo>
                  <a:pt x="760985" y="3267610"/>
                  <a:pt x="750650" y="3291801"/>
                  <a:pt x="747059" y="3316941"/>
                </a:cubicBezTo>
                <a:cubicBezTo>
                  <a:pt x="744026" y="3338173"/>
                  <a:pt x="723162" y="3543010"/>
                  <a:pt x="717177" y="3570941"/>
                </a:cubicBezTo>
                <a:cubicBezTo>
                  <a:pt x="710577" y="3601741"/>
                  <a:pt x="713503" y="3643116"/>
                  <a:pt x="687294" y="3660588"/>
                </a:cubicBezTo>
                <a:cubicBezTo>
                  <a:pt x="672353" y="3670549"/>
                  <a:pt x="658880" y="3683177"/>
                  <a:pt x="642471" y="3690470"/>
                </a:cubicBezTo>
                <a:cubicBezTo>
                  <a:pt x="584464" y="3716251"/>
                  <a:pt x="525823" y="3728333"/>
                  <a:pt x="463177" y="3735294"/>
                </a:cubicBezTo>
                <a:cubicBezTo>
                  <a:pt x="321261" y="3751062"/>
                  <a:pt x="321235" y="3737784"/>
                  <a:pt x="268941" y="3750235"/>
                </a:cubicBezTo>
                <a:close/>
              </a:path>
            </a:pathLst>
          </a:custGeom>
          <a:solidFill>
            <a:srgbClr val="FFFF00">
              <a:alpha val="42000"/>
            </a:srgbClr>
          </a:solidFill>
          <a:ln>
            <a:no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zh-CN" altLang="en-US"/>
          </a:p>
        </p:txBody>
      </p:sp>
    </p:spTree>
    <p:extLst>
      <p:ext uri="{BB962C8B-B14F-4D97-AF65-F5344CB8AC3E}">
        <p14:creationId xmlns:p14="http://schemas.microsoft.com/office/powerpoint/2010/main" val="1260328494"/>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0" y="0"/>
            <a:ext cx="9144000" cy="6854794"/>
          </a:xfrm>
          <a:prstGeom prst="rect">
            <a:avLst/>
          </a:prstGeom>
        </p:spPr>
      </p:pic>
      <p:sp>
        <p:nvSpPr>
          <p:cNvPr id="31" name="矩形 30"/>
          <p:cNvSpPr/>
          <p:nvPr/>
        </p:nvSpPr>
        <p:spPr>
          <a:xfrm>
            <a:off x="7956376" y="6057292"/>
            <a:ext cx="1008112" cy="612068"/>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2"/>
          <p:cNvSpPr>
            <a:spLocks noGrp="1" noChangeArrowheads="1"/>
          </p:cNvSpPr>
          <p:nvPr>
            <p:ph type="title"/>
          </p:nvPr>
        </p:nvSpPr>
        <p:spPr>
          <a:xfrm>
            <a:off x="431800" y="188913"/>
            <a:ext cx="8229600" cy="873125"/>
          </a:xfrm>
        </p:spPr>
        <p:txBody>
          <a:bodyPr/>
          <a:lstStyle/>
          <a:p>
            <a:pPr eaLnBrk="1" hangingPunct="1"/>
            <a:r>
              <a:rPr lang="zh-CN" altLang="en-US" b="1" smtClean="0"/>
              <a:t>深度优先搜索</a:t>
            </a:r>
          </a:p>
        </p:txBody>
      </p:sp>
      <p:sp>
        <p:nvSpPr>
          <p:cNvPr id="55300" name="Rectangle 4"/>
          <p:cNvSpPr>
            <a:spLocks noGrp="1" noChangeArrowheads="1"/>
          </p:cNvSpPr>
          <p:nvPr>
            <p:ph type="body" idx="1"/>
          </p:nvPr>
        </p:nvSpPr>
        <p:spPr>
          <a:xfrm>
            <a:off x="287524" y="1340768"/>
            <a:ext cx="8496436" cy="5040313"/>
          </a:xfrm>
        </p:spPr>
        <p:txBody>
          <a:bodyPr lIns="0" tIns="0" rIns="0" bIns="0"/>
          <a:lstStyle/>
          <a:p>
            <a:pPr eaLnBrk="1" hangingPunct="1">
              <a:lnSpc>
                <a:spcPct val="150000"/>
              </a:lnSpc>
            </a:pPr>
            <a:r>
              <a:rPr lang="zh-CN" altLang="en-US" dirty="0" smtClean="0">
                <a:solidFill>
                  <a:srgbClr val="FF0000"/>
                </a:solidFill>
              </a:rPr>
              <a:t>优点：</a:t>
            </a:r>
            <a:endParaRPr lang="en-US" altLang="zh-CN" dirty="0" smtClean="0">
              <a:solidFill>
                <a:srgbClr val="FF0000"/>
              </a:solidFill>
            </a:endParaRPr>
          </a:p>
          <a:p>
            <a:pPr lvl="1" eaLnBrk="1" hangingPunct="1">
              <a:lnSpc>
                <a:spcPct val="150000"/>
              </a:lnSpc>
            </a:pPr>
            <a:r>
              <a:rPr lang="zh-CN" altLang="en-US" dirty="0" smtClean="0">
                <a:solidFill>
                  <a:srgbClr val="3333FF"/>
                </a:solidFill>
              </a:rPr>
              <a:t>如果已知解题路径很长</a:t>
            </a:r>
            <a:r>
              <a:rPr lang="en-US" altLang="zh-CN" dirty="0" smtClean="0">
                <a:solidFill>
                  <a:srgbClr val="3333FF"/>
                </a:solidFill>
              </a:rPr>
              <a:t>,</a:t>
            </a:r>
            <a:r>
              <a:rPr lang="zh-CN" altLang="en-US" dirty="0" smtClean="0">
                <a:solidFill>
                  <a:srgbClr val="3333FF"/>
                </a:solidFill>
              </a:rPr>
              <a:t>深度优先搜索就不会在图中大量的“浅层”状态上浪费时间。</a:t>
            </a:r>
            <a:endParaRPr lang="en-US" altLang="zh-CN" dirty="0" smtClean="0">
              <a:solidFill>
                <a:srgbClr val="3333FF"/>
              </a:solidFill>
            </a:endParaRPr>
          </a:p>
          <a:p>
            <a:pPr eaLnBrk="1" hangingPunct="1">
              <a:lnSpc>
                <a:spcPct val="150000"/>
              </a:lnSpc>
            </a:pPr>
            <a:r>
              <a:rPr lang="zh-CN" altLang="en-US" dirty="0">
                <a:solidFill>
                  <a:srgbClr val="00B050"/>
                </a:solidFill>
              </a:rPr>
              <a:t>缺点：</a:t>
            </a:r>
            <a:endParaRPr lang="zh-CN" altLang="en-US" dirty="0" smtClean="0">
              <a:solidFill>
                <a:srgbClr val="00B050"/>
              </a:solidFill>
            </a:endParaRPr>
          </a:p>
          <a:p>
            <a:pPr lvl="1" eaLnBrk="1" hangingPunct="1">
              <a:lnSpc>
                <a:spcPct val="150000"/>
              </a:lnSpc>
            </a:pPr>
            <a:r>
              <a:rPr lang="zh-CN" altLang="en-US" dirty="0" smtClean="0"/>
              <a:t>会在图的深处“</a:t>
            </a:r>
            <a:r>
              <a:rPr lang="zh-CN" altLang="en-US" dirty="0" smtClean="0">
                <a:solidFill>
                  <a:srgbClr val="3333FF"/>
                </a:solidFill>
              </a:rPr>
              <a:t>迷失方向</a:t>
            </a:r>
            <a:r>
              <a:rPr lang="zh-CN" altLang="en-US" dirty="0" smtClean="0"/>
              <a:t>”</a:t>
            </a:r>
            <a:r>
              <a:rPr lang="en-US" altLang="zh-CN" dirty="0" smtClean="0"/>
              <a:t>,</a:t>
            </a:r>
            <a:r>
              <a:rPr lang="zh-CN" altLang="en-US" dirty="0" smtClean="0"/>
              <a:t>找不到目标的更短路径或陷入到一个不通往目标的无限长的路径中。</a:t>
            </a:r>
          </a:p>
          <a:p>
            <a:pPr marL="457200" lvl="1" indent="0" eaLnBrk="1" hangingPunct="1">
              <a:lnSpc>
                <a:spcPct val="150000"/>
              </a:lnSpc>
              <a:buNone/>
            </a:pPr>
            <a:r>
              <a:rPr lang="zh-CN" altLang="en-US" dirty="0" smtClean="0"/>
              <a:t>   </a:t>
            </a:r>
            <a:r>
              <a:rPr lang="zh-CN" altLang="en-US" dirty="0" smtClean="0">
                <a:solidFill>
                  <a:srgbClr val="FF33CC"/>
                </a:solidFill>
              </a:rPr>
              <a:t>深度优先搜索耗费的空间量是路径长度值的线性函数</a:t>
            </a:r>
            <a:r>
              <a:rPr lang="zh-CN" altLang="en-US" dirty="0" smtClean="0"/>
              <a:t>。</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深度优先的改进</a:t>
            </a:r>
            <a:endParaRPr kumimoji="1" lang="zh-CN" altLang="en-US" dirty="0"/>
          </a:p>
        </p:txBody>
      </p:sp>
      <p:sp>
        <p:nvSpPr>
          <p:cNvPr id="3" name="内容占位符 2"/>
          <p:cNvSpPr>
            <a:spLocks noGrp="1"/>
          </p:cNvSpPr>
          <p:nvPr>
            <p:ph idx="1"/>
          </p:nvPr>
        </p:nvSpPr>
        <p:spPr/>
        <p:txBody>
          <a:bodyPr/>
          <a:lstStyle/>
          <a:p>
            <a:r>
              <a:rPr kumimoji="1" lang="zh-CN" altLang="en-US" dirty="0" smtClean="0"/>
              <a:t>给定深度限制</a:t>
            </a:r>
            <a:endParaRPr kumimoji="1" lang="en-US" altLang="zh-CN" dirty="0" smtClean="0"/>
          </a:p>
          <a:p>
            <a:pPr lvl="1"/>
            <a:r>
              <a:rPr kumimoji="1" lang="zh-CN" altLang="en-US" dirty="0" smtClean="0"/>
              <a:t>达到限制后就不再扩展</a:t>
            </a:r>
            <a:endParaRPr kumimoji="1" lang="en-US" altLang="zh-CN" dirty="0" smtClean="0"/>
          </a:p>
          <a:p>
            <a:pPr lvl="1"/>
            <a:endParaRPr kumimoji="1" lang="en-US" altLang="zh-CN" dirty="0"/>
          </a:p>
          <a:p>
            <a:pPr lvl="1"/>
            <a:endParaRPr kumimoji="1" lang="en-US" altLang="zh-CN" dirty="0" smtClean="0"/>
          </a:p>
          <a:p>
            <a:r>
              <a:rPr kumimoji="1" lang="zh-CN" altLang="en-US" dirty="0" smtClean="0"/>
              <a:t>深度递增的深度优先搜索</a:t>
            </a:r>
            <a:endParaRPr kumimoji="1" lang="en-US" altLang="zh-CN" dirty="0"/>
          </a:p>
          <a:p>
            <a:pPr marL="914400" lvl="1" indent="-457200">
              <a:buFont typeface="+mj-lt"/>
              <a:buAutoNum type="arabicPeriod"/>
            </a:pPr>
            <a:r>
              <a:rPr kumimoji="1" lang="zh-CN" altLang="en-US" dirty="0" smtClean="0"/>
              <a:t>深度限制从</a:t>
            </a:r>
            <a:r>
              <a:rPr kumimoji="1" lang="en-US" altLang="zh-CN" dirty="0" smtClean="0"/>
              <a:t>1</a:t>
            </a:r>
            <a:r>
              <a:rPr kumimoji="1" lang="zh-CN" altLang="en-US" dirty="0" smtClean="0"/>
              <a:t>开始</a:t>
            </a:r>
            <a:endParaRPr kumimoji="1" lang="en-US" altLang="zh-CN" dirty="0" smtClean="0"/>
          </a:p>
          <a:p>
            <a:pPr marL="914400" lvl="1" indent="-457200">
              <a:buFont typeface="+mj-lt"/>
              <a:buAutoNum type="arabicPeriod"/>
            </a:pPr>
            <a:r>
              <a:rPr kumimoji="1" lang="zh-CN" altLang="en-US" dirty="0" smtClean="0"/>
              <a:t>根据当前深度限制进行深度优先搜索</a:t>
            </a:r>
            <a:endParaRPr kumimoji="1" lang="en-US" altLang="zh-CN" dirty="0" smtClean="0"/>
          </a:p>
          <a:p>
            <a:pPr marL="914400" lvl="1" indent="-457200">
              <a:buFont typeface="+mj-lt"/>
              <a:buAutoNum type="arabicPeriod"/>
            </a:pPr>
            <a:r>
              <a:rPr kumimoji="1" lang="zh-CN" altLang="en-US" dirty="0" smtClean="0"/>
              <a:t>如果失败，深度限制加</a:t>
            </a:r>
            <a:r>
              <a:rPr kumimoji="1" lang="en-US" altLang="zh-CN" dirty="0" smtClean="0"/>
              <a:t>1</a:t>
            </a:r>
            <a:r>
              <a:rPr kumimoji="1" lang="zh-CN" altLang="en-US" dirty="0" smtClean="0"/>
              <a:t>，然后重复搜索</a:t>
            </a:r>
            <a:endParaRPr kumimoji="1" lang="en-US" altLang="zh-CN" dirty="0" smtClean="0"/>
          </a:p>
          <a:p>
            <a:pPr marL="914400" lvl="1" indent="-457200">
              <a:buFont typeface="+mj-lt"/>
              <a:buAutoNum type="arabicPeriod"/>
            </a:pPr>
            <a:r>
              <a:rPr kumimoji="1" lang="zh-CN" altLang="en-US" dirty="0" smtClean="0"/>
              <a:t>重复</a:t>
            </a:r>
            <a:r>
              <a:rPr kumimoji="1" lang="en-US" altLang="zh-CN" dirty="0" smtClean="0"/>
              <a:t>2-3</a:t>
            </a:r>
            <a:r>
              <a:rPr kumimoji="1" lang="zh-CN" altLang="en-US" dirty="0" smtClean="0"/>
              <a:t>，直到停止条件满足</a:t>
            </a:r>
            <a:endParaRPr kumimoji="1" lang="en-US" altLang="zh-CN" dirty="0" smtClean="0"/>
          </a:p>
        </p:txBody>
      </p:sp>
    </p:spTree>
    <p:extLst>
      <p:ext uri="{BB962C8B-B14F-4D97-AF65-F5344CB8AC3E}">
        <p14:creationId xmlns:p14="http://schemas.microsoft.com/office/powerpoint/2010/main" val="1162683901"/>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a:stretch>
            <a:fillRect/>
          </a:stretch>
        </p:blipFill>
        <p:spPr>
          <a:xfrm>
            <a:off x="0" y="1880828"/>
            <a:ext cx="9144000" cy="2315767"/>
          </a:xfrm>
          <a:prstGeom prst="rect">
            <a:avLst/>
          </a:prstGeom>
        </p:spPr>
      </p:pic>
    </p:spTree>
    <p:extLst>
      <p:ext uri="{BB962C8B-B14F-4D97-AF65-F5344CB8AC3E}">
        <p14:creationId xmlns:p14="http://schemas.microsoft.com/office/powerpoint/2010/main" val="2824746315"/>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0" y="1340768"/>
            <a:ext cx="9144000" cy="3636404"/>
          </a:xfrm>
          <a:prstGeom prst="rect">
            <a:avLst/>
          </a:prstGeom>
        </p:spPr>
      </p:pic>
    </p:spTree>
    <p:extLst>
      <p:ext uri="{BB962C8B-B14F-4D97-AF65-F5344CB8AC3E}">
        <p14:creationId xmlns:p14="http://schemas.microsoft.com/office/powerpoint/2010/main" val="2233656263"/>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0" y="584684"/>
            <a:ext cx="9144000" cy="5616624"/>
          </a:xfrm>
          <a:prstGeom prst="rect">
            <a:avLst/>
          </a:prstGeom>
        </p:spPr>
      </p:pic>
    </p:spTree>
    <p:extLst>
      <p:ext uri="{BB962C8B-B14F-4D97-AF65-F5344CB8AC3E}">
        <p14:creationId xmlns:p14="http://schemas.microsoft.com/office/powerpoint/2010/main" val="7483518"/>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Text Box 5"/>
          <p:cNvSpPr txBox="1">
            <a:spLocks noChangeArrowheads="1"/>
          </p:cNvSpPr>
          <p:nvPr/>
        </p:nvSpPr>
        <p:spPr bwMode="auto">
          <a:xfrm>
            <a:off x="250825" y="1089025"/>
            <a:ext cx="8642350" cy="13890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just" eaLnBrk="1" hangingPunct="1">
              <a:spcBef>
                <a:spcPct val="20000"/>
              </a:spcBef>
            </a:pPr>
            <a:r>
              <a:rPr kumimoji="1" lang="zh-CN" altLang="en-US" sz="2100" b="1" dirty="0">
                <a:latin typeface="幼圆" pitchFamily="49" charset="-122"/>
                <a:ea typeface="幼圆" pitchFamily="49" charset="-122"/>
              </a:rPr>
              <a:t>在代价树中，可以用</a:t>
            </a:r>
            <a:r>
              <a:rPr kumimoji="1" lang="en-US" altLang="zh-CN" sz="2100" b="1" dirty="0">
                <a:latin typeface="幼圆" pitchFamily="49" charset="-122"/>
                <a:ea typeface="幼圆" pitchFamily="49" charset="-122"/>
              </a:rPr>
              <a:t>g(n)</a:t>
            </a:r>
            <a:r>
              <a:rPr kumimoji="1" lang="zh-CN" altLang="en-US" sz="2100" b="1" dirty="0">
                <a:latin typeface="幼圆" pitchFamily="49" charset="-122"/>
                <a:ea typeface="幼圆" pitchFamily="49" charset="-122"/>
              </a:rPr>
              <a:t>表示从</a:t>
            </a:r>
            <a:r>
              <a:rPr kumimoji="1" lang="zh-CN" altLang="en-US" sz="2100" b="1" dirty="0" smtClean="0">
                <a:latin typeface="幼圆" pitchFamily="49" charset="-122"/>
                <a:ea typeface="幼圆" pitchFamily="49" charset="-122"/>
              </a:rPr>
              <a:t>初始结点</a:t>
            </a:r>
            <a:r>
              <a:rPr kumimoji="1" lang="en-US" altLang="zh-CN" sz="2100" b="1" dirty="0" smtClean="0">
                <a:latin typeface="幼圆" pitchFamily="49" charset="-122"/>
                <a:ea typeface="幼圆" pitchFamily="49" charset="-122"/>
              </a:rPr>
              <a:t>S</a:t>
            </a:r>
            <a:r>
              <a:rPr kumimoji="1" lang="en-US" altLang="zh-CN" sz="2100" b="1" baseline="-25000" dirty="0" smtClean="0">
                <a:latin typeface="幼圆" pitchFamily="49" charset="-122"/>
                <a:ea typeface="幼圆" pitchFamily="49" charset="-122"/>
              </a:rPr>
              <a:t>0</a:t>
            </a:r>
            <a:r>
              <a:rPr kumimoji="1" lang="zh-CN" altLang="en-US" sz="2100" b="1" dirty="0" smtClean="0">
                <a:latin typeface="幼圆" pitchFamily="49" charset="-122"/>
                <a:ea typeface="幼圆" pitchFamily="49" charset="-122"/>
              </a:rPr>
              <a:t>到结点</a:t>
            </a:r>
            <a:r>
              <a:rPr kumimoji="1" lang="en-US" altLang="zh-CN" sz="2100" b="1" dirty="0" smtClean="0">
                <a:latin typeface="幼圆" pitchFamily="49" charset="-122"/>
                <a:ea typeface="幼圆" pitchFamily="49" charset="-122"/>
              </a:rPr>
              <a:t>n</a:t>
            </a:r>
            <a:r>
              <a:rPr kumimoji="1" lang="zh-CN" altLang="en-US" sz="2100" b="1" dirty="0">
                <a:latin typeface="幼圆" pitchFamily="49" charset="-122"/>
                <a:ea typeface="幼圆" pitchFamily="49" charset="-122"/>
              </a:rPr>
              <a:t>的代价，用</a:t>
            </a:r>
            <a:r>
              <a:rPr kumimoji="1" lang="en-US" altLang="zh-CN" sz="2100" b="1" dirty="0">
                <a:latin typeface="幼圆" pitchFamily="49" charset="-122"/>
                <a:ea typeface="幼圆" pitchFamily="49" charset="-122"/>
              </a:rPr>
              <a:t>c(n</a:t>
            </a:r>
            <a:r>
              <a:rPr kumimoji="1" lang="en-US" altLang="zh-CN" sz="2100" b="1" baseline="-25000" dirty="0">
                <a:latin typeface="幼圆" pitchFamily="49" charset="-122"/>
                <a:ea typeface="幼圆" pitchFamily="49" charset="-122"/>
              </a:rPr>
              <a:t>1</a:t>
            </a:r>
            <a:r>
              <a:rPr kumimoji="1" lang="en-US" altLang="zh-CN" sz="2100" b="1" dirty="0">
                <a:latin typeface="幼圆" pitchFamily="49" charset="-122"/>
                <a:ea typeface="幼圆" pitchFamily="49" charset="-122"/>
              </a:rPr>
              <a:t>, n</a:t>
            </a:r>
            <a:r>
              <a:rPr kumimoji="1" lang="en-US" altLang="zh-CN" sz="2100" b="1" baseline="-25000" dirty="0">
                <a:latin typeface="幼圆" pitchFamily="49" charset="-122"/>
                <a:ea typeface="幼圆" pitchFamily="49" charset="-122"/>
              </a:rPr>
              <a:t>2</a:t>
            </a:r>
            <a:r>
              <a:rPr kumimoji="1" lang="en-US" altLang="zh-CN" sz="2100" b="1" dirty="0">
                <a:latin typeface="幼圆" pitchFamily="49" charset="-122"/>
                <a:ea typeface="幼圆" pitchFamily="49" charset="-122"/>
              </a:rPr>
              <a:t>)</a:t>
            </a:r>
            <a:r>
              <a:rPr kumimoji="1" lang="zh-CN" altLang="en-US" sz="2100" b="1" dirty="0">
                <a:latin typeface="幼圆" pitchFamily="49" charset="-122"/>
                <a:ea typeface="幼圆" pitchFamily="49" charset="-122"/>
              </a:rPr>
              <a:t>表示从</a:t>
            </a:r>
            <a:r>
              <a:rPr kumimoji="1" lang="zh-CN" altLang="en-US" sz="2100" b="1" dirty="0" smtClean="0">
                <a:latin typeface="幼圆" pitchFamily="49" charset="-122"/>
                <a:ea typeface="幼圆" pitchFamily="49" charset="-122"/>
              </a:rPr>
              <a:t>父结点</a:t>
            </a:r>
            <a:r>
              <a:rPr kumimoji="1" lang="en-US" altLang="zh-CN" sz="2100" b="1" dirty="0" smtClean="0">
                <a:latin typeface="幼圆" pitchFamily="49" charset="-122"/>
                <a:ea typeface="幼圆" pitchFamily="49" charset="-122"/>
              </a:rPr>
              <a:t>n</a:t>
            </a:r>
            <a:r>
              <a:rPr kumimoji="1" lang="en-US" altLang="zh-CN" sz="2100" b="1" baseline="-25000" dirty="0" smtClean="0">
                <a:latin typeface="幼圆" pitchFamily="49" charset="-122"/>
                <a:ea typeface="幼圆" pitchFamily="49" charset="-122"/>
              </a:rPr>
              <a:t>1</a:t>
            </a:r>
            <a:r>
              <a:rPr kumimoji="1" lang="zh-CN" altLang="en-US" sz="2100" b="1" dirty="0">
                <a:latin typeface="幼圆" pitchFamily="49" charset="-122"/>
                <a:ea typeface="幼圆" pitchFamily="49" charset="-122"/>
              </a:rPr>
              <a:t>到其</a:t>
            </a:r>
            <a:r>
              <a:rPr kumimoji="1" lang="zh-CN" altLang="en-US" sz="2100" b="1" dirty="0" smtClean="0">
                <a:latin typeface="幼圆" pitchFamily="49" charset="-122"/>
                <a:ea typeface="幼圆" pitchFamily="49" charset="-122"/>
              </a:rPr>
              <a:t>子结点</a:t>
            </a:r>
            <a:r>
              <a:rPr kumimoji="1" lang="en-US" altLang="zh-CN" sz="2100" b="1" dirty="0" smtClean="0">
                <a:latin typeface="幼圆" pitchFamily="49" charset="-122"/>
                <a:ea typeface="幼圆" pitchFamily="49" charset="-122"/>
              </a:rPr>
              <a:t>n</a:t>
            </a:r>
            <a:r>
              <a:rPr kumimoji="1" lang="en-US" altLang="zh-CN" sz="2100" b="1" baseline="-25000" dirty="0" smtClean="0">
                <a:latin typeface="幼圆" pitchFamily="49" charset="-122"/>
                <a:ea typeface="幼圆" pitchFamily="49" charset="-122"/>
              </a:rPr>
              <a:t>2</a:t>
            </a:r>
            <a:r>
              <a:rPr kumimoji="1" lang="zh-CN" altLang="en-US" sz="2100" b="1" dirty="0">
                <a:latin typeface="幼圆" pitchFamily="49" charset="-122"/>
                <a:ea typeface="幼圆" pitchFamily="49" charset="-122"/>
              </a:rPr>
              <a:t>的代价。这样，</a:t>
            </a:r>
            <a:r>
              <a:rPr kumimoji="1" lang="zh-CN" altLang="en-US" sz="2100" b="1" dirty="0" smtClean="0">
                <a:latin typeface="幼圆" pitchFamily="49" charset="-122"/>
                <a:ea typeface="幼圆" pitchFamily="49" charset="-122"/>
              </a:rPr>
              <a:t>对结点</a:t>
            </a:r>
            <a:r>
              <a:rPr kumimoji="1" lang="en-US" altLang="zh-CN" sz="2100" b="1" dirty="0" smtClean="0">
                <a:latin typeface="幼圆" pitchFamily="49" charset="-122"/>
                <a:ea typeface="幼圆" pitchFamily="49" charset="-122"/>
              </a:rPr>
              <a:t>n</a:t>
            </a:r>
            <a:r>
              <a:rPr kumimoji="1" lang="en-US" altLang="zh-CN" sz="2100" b="1" baseline="-25000" dirty="0" smtClean="0">
                <a:latin typeface="幼圆" pitchFamily="49" charset="-122"/>
                <a:ea typeface="幼圆" pitchFamily="49" charset="-122"/>
              </a:rPr>
              <a:t>2</a:t>
            </a:r>
            <a:r>
              <a:rPr kumimoji="1" lang="zh-CN" altLang="en-US" sz="2100" b="1" dirty="0">
                <a:latin typeface="幼圆" pitchFamily="49" charset="-122"/>
                <a:ea typeface="幼圆" pitchFamily="49" charset="-122"/>
              </a:rPr>
              <a:t>的代价有：</a:t>
            </a:r>
            <a:r>
              <a:rPr kumimoji="1" lang="en-US" altLang="zh-CN" sz="2100" b="1" dirty="0">
                <a:solidFill>
                  <a:srgbClr val="FF3300"/>
                </a:solidFill>
                <a:latin typeface="幼圆" pitchFamily="49" charset="-122"/>
                <a:ea typeface="幼圆" pitchFamily="49" charset="-122"/>
              </a:rPr>
              <a:t>g(n</a:t>
            </a:r>
            <a:r>
              <a:rPr kumimoji="1" lang="en-US" altLang="zh-CN" sz="2100" b="1" baseline="-25000" dirty="0">
                <a:solidFill>
                  <a:srgbClr val="FF3300"/>
                </a:solidFill>
                <a:latin typeface="幼圆" pitchFamily="49" charset="-122"/>
                <a:ea typeface="幼圆" pitchFamily="49" charset="-122"/>
              </a:rPr>
              <a:t>2</a:t>
            </a:r>
            <a:r>
              <a:rPr kumimoji="1" lang="en-US" altLang="zh-CN" sz="2100" b="1" dirty="0">
                <a:solidFill>
                  <a:srgbClr val="FF3300"/>
                </a:solidFill>
                <a:latin typeface="幼圆" pitchFamily="49" charset="-122"/>
                <a:ea typeface="幼圆" pitchFamily="49" charset="-122"/>
              </a:rPr>
              <a:t>)=g(n</a:t>
            </a:r>
            <a:r>
              <a:rPr kumimoji="1" lang="en-US" altLang="zh-CN" sz="2100" b="1" baseline="-25000" dirty="0">
                <a:solidFill>
                  <a:srgbClr val="FF3300"/>
                </a:solidFill>
                <a:latin typeface="幼圆" pitchFamily="49" charset="-122"/>
                <a:ea typeface="幼圆" pitchFamily="49" charset="-122"/>
              </a:rPr>
              <a:t>1</a:t>
            </a:r>
            <a:r>
              <a:rPr kumimoji="1" lang="en-US" altLang="zh-CN" sz="2100" b="1" dirty="0">
                <a:solidFill>
                  <a:srgbClr val="FF3300"/>
                </a:solidFill>
                <a:latin typeface="幼圆" pitchFamily="49" charset="-122"/>
                <a:ea typeface="幼圆" pitchFamily="49" charset="-122"/>
              </a:rPr>
              <a:t>)+c(n</a:t>
            </a:r>
            <a:r>
              <a:rPr kumimoji="1" lang="en-US" altLang="zh-CN" sz="2100" b="1" baseline="-25000" dirty="0">
                <a:solidFill>
                  <a:srgbClr val="FF3300"/>
                </a:solidFill>
                <a:latin typeface="幼圆" pitchFamily="49" charset="-122"/>
                <a:ea typeface="幼圆" pitchFamily="49" charset="-122"/>
              </a:rPr>
              <a:t>1</a:t>
            </a:r>
            <a:r>
              <a:rPr kumimoji="1" lang="en-US" altLang="zh-CN" sz="2100" b="1" dirty="0">
                <a:solidFill>
                  <a:srgbClr val="FF3300"/>
                </a:solidFill>
                <a:latin typeface="幼圆" pitchFamily="49" charset="-122"/>
                <a:ea typeface="幼圆" pitchFamily="49" charset="-122"/>
              </a:rPr>
              <a:t>, n</a:t>
            </a:r>
            <a:r>
              <a:rPr kumimoji="1" lang="en-US" altLang="zh-CN" sz="2100" b="1" baseline="-25000" dirty="0">
                <a:solidFill>
                  <a:srgbClr val="FF3300"/>
                </a:solidFill>
                <a:latin typeface="幼圆" pitchFamily="49" charset="-122"/>
                <a:ea typeface="幼圆" pitchFamily="49" charset="-122"/>
              </a:rPr>
              <a:t>2</a:t>
            </a:r>
            <a:r>
              <a:rPr kumimoji="1" lang="en-US" altLang="zh-CN" sz="2100" b="1" dirty="0">
                <a:solidFill>
                  <a:srgbClr val="FF3300"/>
                </a:solidFill>
                <a:latin typeface="幼圆" pitchFamily="49" charset="-122"/>
                <a:ea typeface="幼圆" pitchFamily="49" charset="-122"/>
              </a:rPr>
              <a:t>)</a:t>
            </a:r>
            <a:r>
              <a:rPr kumimoji="1" lang="zh-CN" altLang="en-US" sz="2100" b="1" dirty="0">
                <a:latin typeface="幼圆" pitchFamily="49" charset="-122"/>
                <a:ea typeface="幼圆" pitchFamily="49" charset="-122"/>
              </a:rPr>
              <a:t>。代价树搜索的目的是为了找到最佳解，即找到一条</a:t>
            </a:r>
            <a:r>
              <a:rPr kumimoji="1" lang="zh-CN" altLang="en-US" sz="2100" b="1" dirty="0">
                <a:solidFill>
                  <a:srgbClr val="FF3300"/>
                </a:solidFill>
                <a:latin typeface="幼圆" pitchFamily="49" charset="-122"/>
                <a:ea typeface="幼圆" pitchFamily="49" charset="-122"/>
              </a:rPr>
              <a:t>代价最小的解路径。</a:t>
            </a:r>
            <a:r>
              <a:rPr kumimoji="1" lang="zh-CN" altLang="en-US" sz="2200" b="1" dirty="0">
                <a:latin typeface="幼圆" pitchFamily="49" charset="-122"/>
                <a:ea typeface="幼圆" pitchFamily="49" charset="-122"/>
              </a:rPr>
              <a:t> （和最短路径有所不同）</a:t>
            </a:r>
          </a:p>
        </p:txBody>
      </p:sp>
      <p:sp>
        <p:nvSpPr>
          <p:cNvPr id="138249" name="Rectangle 9"/>
          <p:cNvSpPr>
            <a:spLocks noChangeArrowheads="1"/>
          </p:cNvSpPr>
          <p:nvPr/>
        </p:nvSpPr>
        <p:spPr bwMode="auto">
          <a:xfrm>
            <a:off x="-252536" y="224644"/>
            <a:ext cx="9685076" cy="769441"/>
          </a:xfrm>
          <a:prstGeom prst="rect">
            <a:avLst/>
          </a:prstGeom>
          <a:noFill/>
          <a:ln>
            <a:noFill/>
          </a:ln>
          <a:effectLst/>
          <a:extLst/>
        </p:spPr>
        <p:txBody>
          <a:bodyPr wrap="square">
            <a:spAutoFit/>
          </a:bodyPr>
          <a:lstStyle/>
          <a:p>
            <a:pPr algn="ctr">
              <a:defRPr/>
            </a:pPr>
            <a:r>
              <a:rPr lang="zh-CN" altLang="en-US" sz="4400" b="1" dirty="0">
                <a:solidFill>
                  <a:schemeClr val="accent2"/>
                </a:solidFill>
                <a:latin typeface="方正姚体" pitchFamily="2" charset="-122"/>
                <a:ea typeface="方正姚体" pitchFamily="2" charset="-122"/>
                <a:cs typeface="+mj-cs"/>
              </a:rPr>
              <a:t>代价树</a:t>
            </a:r>
            <a:r>
              <a:rPr lang="zh-CN" altLang="en-US" sz="4400" b="1" dirty="0" smtClean="0">
                <a:solidFill>
                  <a:schemeClr val="accent2"/>
                </a:solidFill>
                <a:latin typeface="方正姚体" pitchFamily="2" charset="-122"/>
                <a:ea typeface="方正姚体" pitchFamily="2" charset="-122"/>
                <a:cs typeface="+mj-cs"/>
              </a:rPr>
              <a:t>的广度优先搜索</a:t>
            </a:r>
            <a:r>
              <a:rPr lang="en-US" altLang="zh-CN" sz="4400" b="1" dirty="0" smtClean="0">
                <a:solidFill>
                  <a:schemeClr val="accent2"/>
                </a:solidFill>
                <a:latin typeface="方正姚体" pitchFamily="2" charset="-122"/>
                <a:ea typeface="方正姚体" pitchFamily="2" charset="-122"/>
                <a:cs typeface="+mj-cs"/>
              </a:rPr>
              <a:t>-</a:t>
            </a:r>
            <a:r>
              <a:rPr lang="zh-CN" altLang="en-US" sz="4400" b="1" dirty="0" smtClean="0">
                <a:solidFill>
                  <a:schemeClr val="accent2"/>
                </a:solidFill>
                <a:latin typeface="方正姚体" pitchFamily="2" charset="-122"/>
                <a:ea typeface="方正姚体" pitchFamily="2" charset="-122"/>
                <a:cs typeface="+mj-cs"/>
              </a:rPr>
              <a:t>最好优先搜索</a:t>
            </a:r>
            <a:endParaRPr lang="zh-CN" altLang="en-US" sz="4400" b="1" dirty="0">
              <a:solidFill>
                <a:schemeClr val="accent2"/>
              </a:solidFill>
              <a:latin typeface="方正姚体" pitchFamily="2" charset="-122"/>
              <a:ea typeface="方正姚体" pitchFamily="2" charset="-122"/>
              <a:cs typeface="+mj-cs"/>
            </a:endParaRPr>
          </a:p>
        </p:txBody>
      </p:sp>
      <p:sp>
        <p:nvSpPr>
          <p:cNvPr id="56325" name="Text Box 10"/>
          <p:cNvSpPr txBox="1">
            <a:spLocks noChangeArrowheads="1"/>
          </p:cNvSpPr>
          <p:nvPr/>
        </p:nvSpPr>
        <p:spPr bwMode="auto">
          <a:xfrm>
            <a:off x="250825" y="2744788"/>
            <a:ext cx="86772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a:solidFill>
                <a:srgbClr val="0000CC"/>
              </a:solidFill>
            </a:endParaRPr>
          </a:p>
        </p:txBody>
      </p:sp>
      <p:sp>
        <p:nvSpPr>
          <p:cNvPr id="56326" name="Text Box 11"/>
          <p:cNvSpPr txBox="1">
            <a:spLocks noChangeArrowheads="1"/>
          </p:cNvSpPr>
          <p:nvPr/>
        </p:nvSpPr>
        <p:spPr bwMode="auto">
          <a:xfrm>
            <a:off x="215900" y="2528888"/>
            <a:ext cx="8677275"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15000"/>
              </a:spcBef>
            </a:pPr>
            <a:r>
              <a:rPr kumimoji="1" lang="zh-CN" altLang="en-US" sz="2100" b="1" dirty="0">
                <a:latin typeface="幼圆" pitchFamily="49" charset="-122"/>
                <a:ea typeface="幼圆" pitchFamily="49" charset="-122"/>
              </a:rPr>
              <a:t>代价树的广度优先搜索算法： </a:t>
            </a:r>
          </a:p>
          <a:p>
            <a:pPr eaLnBrk="1" hangingPunct="1">
              <a:spcBef>
                <a:spcPct val="15000"/>
              </a:spcBef>
            </a:pPr>
            <a:r>
              <a:rPr kumimoji="1" lang="zh-CN" altLang="en-US" sz="2100" b="1" dirty="0">
                <a:latin typeface="幼圆" pitchFamily="49" charset="-122"/>
                <a:ea typeface="幼圆" pitchFamily="49" charset="-122"/>
              </a:rPr>
              <a:t>    </a:t>
            </a:r>
            <a:r>
              <a:rPr kumimoji="1" lang="en-US" altLang="zh-CN" sz="2100" b="1" dirty="0">
                <a:latin typeface="幼圆" pitchFamily="49" charset="-122"/>
                <a:ea typeface="幼圆" pitchFamily="49" charset="-122"/>
              </a:rPr>
              <a:t>(1) </a:t>
            </a:r>
            <a:r>
              <a:rPr kumimoji="1" lang="zh-CN" altLang="en-US" sz="2100" b="1" dirty="0">
                <a:latin typeface="幼圆" pitchFamily="49" charset="-122"/>
                <a:ea typeface="幼圆" pitchFamily="49" charset="-122"/>
              </a:rPr>
              <a:t>把</a:t>
            </a:r>
            <a:r>
              <a:rPr kumimoji="1" lang="zh-CN" altLang="en-US" sz="2100" b="1" dirty="0" smtClean="0">
                <a:latin typeface="幼圆" pitchFamily="49" charset="-122"/>
                <a:ea typeface="幼圆" pitchFamily="49" charset="-122"/>
              </a:rPr>
              <a:t>初始结点</a:t>
            </a:r>
            <a:r>
              <a:rPr kumimoji="1" lang="en-US" altLang="zh-CN" sz="2100" b="1" dirty="0" smtClean="0">
                <a:latin typeface="幼圆" pitchFamily="49" charset="-122"/>
                <a:ea typeface="幼圆" pitchFamily="49" charset="-122"/>
              </a:rPr>
              <a:t>S</a:t>
            </a:r>
            <a:r>
              <a:rPr kumimoji="1" lang="en-US" altLang="zh-CN" sz="2100" b="1" baseline="-25000" dirty="0" smtClean="0">
                <a:latin typeface="幼圆" pitchFamily="49" charset="-122"/>
                <a:ea typeface="幼圆" pitchFamily="49" charset="-122"/>
              </a:rPr>
              <a:t>0</a:t>
            </a:r>
            <a:r>
              <a:rPr kumimoji="1" lang="zh-CN" altLang="en-US" sz="2100" b="1" dirty="0">
                <a:latin typeface="幼圆" pitchFamily="49" charset="-122"/>
                <a:ea typeface="幼圆" pitchFamily="49" charset="-122"/>
              </a:rPr>
              <a:t>放入</a:t>
            </a:r>
            <a:r>
              <a:rPr kumimoji="1" lang="en-US" altLang="zh-CN" sz="2100" b="1" dirty="0">
                <a:latin typeface="幼圆" pitchFamily="49" charset="-122"/>
                <a:ea typeface="幼圆" pitchFamily="49" charset="-122"/>
              </a:rPr>
              <a:t>Open</a:t>
            </a:r>
            <a:r>
              <a:rPr kumimoji="1" lang="zh-CN" altLang="en-US" sz="2100" b="1" dirty="0">
                <a:latin typeface="幼圆" pitchFamily="49" charset="-122"/>
                <a:ea typeface="幼圆" pitchFamily="49" charset="-122"/>
              </a:rPr>
              <a:t>表中，置</a:t>
            </a:r>
            <a:r>
              <a:rPr kumimoji="1" lang="en-US" altLang="zh-CN" sz="2100" b="1" dirty="0">
                <a:latin typeface="幼圆" pitchFamily="49" charset="-122"/>
                <a:ea typeface="幼圆" pitchFamily="49" charset="-122"/>
              </a:rPr>
              <a:t>S</a:t>
            </a:r>
            <a:r>
              <a:rPr kumimoji="1" lang="en-US" altLang="zh-CN" sz="2100" b="1" baseline="-25000" dirty="0">
                <a:latin typeface="幼圆" pitchFamily="49" charset="-122"/>
                <a:ea typeface="幼圆" pitchFamily="49" charset="-122"/>
              </a:rPr>
              <a:t>0</a:t>
            </a:r>
            <a:r>
              <a:rPr kumimoji="1" lang="zh-CN" altLang="en-US" sz="2100" b="1" dirty="0">
                <a:latin typeface="幼圆" pitchFamily="49" charset="-122"/>
                <a:ea typeface="幼圆" pitchFamily="49" charset="-122"/>
              </a:rPr>
              <a:t>的代价</a:t>
            </a:r>
            <a:r>
              <a:rPr kumimoji="1" lang="en-US" altLang="zh-CN" sz="2100" b="1" dirty="0">
                <a:latin typeface="幼圆" pitchFamily="49" charset="-122"/>
                <a:ea typeface="幼圆" pitchFamily="49" charset="-122"/>
              </a:rPr>
              <a:t>g(S</a:t>
            </a:r>
            <a:r>
              <a:rPr kumimoji="1" lang="en-US" altLang="zh-CN" sz="2100" b="1" baseline="-25000" dirty="0">
                <a:latin typeface="幼圆" pitchFamily="49" charset="-122"/>
                <a:ea typeface="幼圆" pitchFamily="49" charset="-122"/>
              </a:rPr>
              <a:t>0</a:t>
            </a:r>
            <a:r>
              <a:rPr kumimoji="1" lang="en-US" altLang="zh-CN" sz="2100" b="1" dirty="0">
                <a:latin typeface="幼圆" pitchFamily="49" charset="-122"/>
                <a:ea typeface="幼圆" pitchFamily="49" charset="-122"/>
              </a:rPr>
              <a:t>)=0</a:t>
            </a:r>
            <a:r>
              <a:rPr kumimoji="1" lang="zh-CN" altLang="en-US" sz="2100" b="1" dirty="0">
                <a:latin typeface="幼圆" pitchFamily="49" charset="-122"/>
                <a:ea typeface="幼圆" pitchFamily="49" charset="-122"/>
              </a:rPr>
              <a:t>； </a:t>
            </a:r>
          </a:p>
          <a:p>
            <a:pPr eaLnBrk="1" hangingPunct="1">
              <a:spcBef>
                <a:spcPct val="15000"/>
              </a:spcBef>
            </a:pPr>
            <a:r>
              <a:rPr kumimoji="1" lang="zh-CN" altLang="en-US" sz="2100" b="1" dirty="0">
                <a:latin typeface="幼圆" pitchFamily="49" charset="-122"/>
                <a:ea typeface="幼圆" pitchFamily="49" charset="-122"/>
              </a:rPr>
              <a:t>    </a:t>
            </a:r>
            <a:r>
              <a:rPr kumimoji="1" lang="en-US" altLang="zh-CN" sz="2100" b="1" dirty="0">
                <a:latin typeface="幼圆" pitchFamily="49" charset="-122"/>
                <a:ea typeface="幼圆" pitchFamily="49" charset="-122"/>
              </a:rPr>
              <a:t>(2) </a:t>
            </a:r>
            <a:r>
              <a:rPr kumimoji="1" lang="zh-CN" altLang="en-US" sz="2100" b="1" dirty="0">
                <a:latin typeface="幼圆" pitchFamily="49" charset="-122"/>
                <a:ea typeface="幼圆" pitchFamily="49" charset="-122"/>
              </a:rPr>
              <a:t>如果</a:t>
            </a:r>
            <a:r>
              <a:rPr kumimoji="1" lang="en-US" altLang="zh-CN" sz="2100" b="1" dirty="0">
                <a:latin typeface="幼圆" pitchFamily="49" charset="-122"/>
                <a:ea typeface="幼圆" pitchFamily="49" charset="-122"/>
              </a:rPr>
              <a:t>Open</a:t>
            </a:r>
            <a:r>
              <a:rPr kumimoji="1" lang="zh-CN" altLang="en-US" sz="2100" b="1" dirty="0">
                <a:latin typeface="幼圆" pitchFamily="49" charset="-122"/>
                <a:ea typeface="幼圆" pitchFamily="49" charset="-122"/>
              </a:rPr>
              <a:t>表为空，则问题无解 ，失败退出； </a:t>
            </a:r>
          </a:p>
          <a:p>
            <a:pPr eaLnBrk="1" hangingPunct="1">
              <a:spcBef>
                <a:spcPct val="15000"/>
              </a:spcBef>
            </a:pPr>
            <a:r>
              <a:rPr kumimoji="1" lang="zh-CN" altLang="en-US" sz="2100" b="1" dirty="0">
                <a:latin typeface="幼圆" pitchFamily="49" charset="-122"/>
                <a:ea typeface="幼圆" pitchFamily="49" charset="-122"/>
              </a:rPr>
              <a:t>    </a:t>
            </a:r>
            <a:r>
              <a:rPr kumimoji="1" lang="en-US" altLang="zh-CN" sz="2100" b="1" dirty="0">
                <a:latin typeface="幼圆" pitchFamily="49" charset="-122"/>
                <a:ea typeface="幼圆" pitchFamily="49" charset="-122"/>
              </a:rPr>
              <a:t>(3) </a:t>
            </a:r>
            <a:r>
              <a:rPr kumimoji="1" lang="zh-CN" altLang="en-US" sz="2100" b="1" dirty="0">
                <a:latin typeface="幼圆" pitchFamily="49" charset="-122"/>
                <a:ea typeface="幼圆" pitchFamily="49" charset="-122"/>
              </a:rPr>
              <a:t>把</a:t>
            </a:r>
            <a:r>
              <a:rPr kumimoji="1" lang="en-US" altLang="zh-CN" sz="2100" b="1" dirty="0">
                <a:latin typeface="幼圆" pitchFamily="49" charset="-122"/>
                <a:ea typeface="幼圆" pitchFamily="49" charset="-122"/>
              </a:rPr>
              <a:t>Open</a:t>
            </a:r>
            <a:r>
              <a:rPr kumimoji="1" lang="zh-CN" altLang="en-US" sz="2100" b="1" dirty="0">
                <a:latin typeface="幼圆" pitchFamily="49" charset="-122"/>
                <a:ea typeface="幼圆" pitchFamily="49" charset="-122"/>
              </a:rPr>
              <a:t>表的第一</a:t>
            </a:r>
            <a:r>
              <a:rPr kumimoji="1" lang="zh-CN" altLang="en-US" sz="2100" b="1" dirty="0" smtClean="0">
                <a:latin typeface="幼圆" pitchFamily="49" charset="-122"/>
                <a:ea typeface="幼圆" pitchFamily="49" charset="-122"/>
              </a:rPr>
              <a:t>个结点取出</a:t>
            </a:r>
            <a:r>
              <a:rPr kumimoji="1" lang="zh-CN" altLang="en-US" sz="2100" b="1" dirty="0">
                <a:latin typeface="幼圆" pitchFamily="49" charset="-122"/>
                <a:ea typeface="幼圆" pitchFamily="49" charset="-122"/>
              </a:rPr>
              <a:t>放入</a:t>
            </a:r>
            <a:r>
              <a:rPr kumimoji="1" lang="en-US" altLang="zh-CN" sz="2100" b="1" dirty="0">
                <a:latin typeface="幼圆" pitchFamily="49" charset="-122"/>
                <a:ea typeface="幼圆" pitchFamily="49" charset="-122"/>
              </a:rPr>
              <a:t>Closed</a:t>
            </a:r>
            <a:r>
              <a:rPr kumimoji="1" lang="zh-CN" altLang="en-US" sz="2100" b="1" dirty="0">
                <a:latin typeface="幼圆" pitchFamily="49" charset="-122"/>
                <a:ea typeface="幼圆" pitchFamily="49" charset="-122"/>
              </a:rPr>
              <a:t>表，并记</a:t>
            </a:r>
            <a:r>
              <a:rPr kumimoji="1" lang="zh-CN" altLang="en-US" sz="2100" b="1" dirty="0" smtClean="0">
                <a:latin typeface="幼圆" pitchFamily="49" charset="-122"/>
                <a:ea typeface="幼圆" pitchFamily="49" charset="-122"/>
              </a:rPr>
              <a:t>该结点为</a:t>
            </a:r>
            <a:r>
              <a:rPr kumimoji="1" lang="en-US" altLang="zh-CN" sz="2100" b="1" dirty="0">
                <a:latin typeface="幼圆" pitchFamily="49" charset="-122"/>
                <a:ea typeface="幼圆" pitchFamily="49" charset="-122"/>
              </a:rPr>
              <a:t>n</a:t>
            </a:r>
            <a:r>
              <a:rPr kumimoji="1" lang="zh-CN" altLang="en-US" sz="2100" b="1" dirty="0">
                <a:latin typeface="幼圆" pitchFamily="49" charset="-122"/>
                <a:ea typeface="幼圆" pitchFamily="49" charset="-122"/>
              </a:rPr>
              <a:t>； </a:t>
            </a:r>
          </a:p>
          <a:p>
            <a:pPr eaLnBrk="1" hangingPunct="1">
              <a:spcBef>
                <a:spcPct val="15000"/>
              </a:spcBef>
            </a:pPr>
            <a:r>
              <a:rPr kumimoji="1" lang="zh-CN" altLang="en-US" sz="2100" b="1" dirty="0">
                <a:latin typeface="幼圆" pitchFamily="49" charset="-122"/>
                <a:ea typeface="幼圆" pitchFamily="49" charset="-122"/>
              </a:rPr>
              <a:t>    </a:t>
            </a:r>
            <a:r>
              <a:rPr kumimoji="1" lang="en-US" altLang="zh-CN" sz="2100" b="1" dirty="0">
                <a:latin typeface="幼圆" pitchFamily="49" charset="-122"/>
                <a:ea typeface="幼圆" pitchFamily="49" charset="-122"/>
              </a:rPr>
              <a:t>(4) </a:t>
            </a:r>
            <a:r>
              <a:rPr kumimoji="1" lang="zh-CN" altLang="en-US" sz="2100" b="1" dirty="0" smtClean="0">
                <a:latin typeface="幼圆" pitchFamily="49" charset="-122"/>
                <a:ea typeface="幼圆" pitchFamily="49" charset="-122"/>
              </a:rPr>
              <a:t>考察结点</a:t>
            </a:r>
            <a:r>
              <a:rPr kumimoji="1" lang="en-US" altLang="zh-CN" sz="2100" b="1" dirty="0" smtClean="0">
                <a:latin typeface="幼圆" pitchFamily="49" charset="-122"/>
                <a:ea typeface="幼圆" pitchFamily="49" charset="-122"/>
              </a:rPr>
              <a:t>n</a:t>
            </a:r>
            <a:r>
              <a:rPr kumimoji="1" lang="zh-CN" altLang="en-US" sz="2100" b="1" dirty="0">
                <a:latin typeface="幼圆" pitchFamily="49" charset="-122"/>
                <a:ea typeface="幼圆" pitchFamily="49" charset="-122"/>
              </a:rPr>
              <a:t>是否为目标。若是，则找到了问题的解，成功退出； </a:t>
            </a:r>
          </a:p>
          <a:p>
            <a:pPr eaLnBrk="1" hangingPunct="1">
              <a:spcBef>
                <a:spcPct val="15000"/>
              </a:spcBef>
            </a:pPr>
            <a:r>
              <a:rPr kumimoji="1" lang="zh-CN" altLang="en-US" sz="2100" b="1" dirty="0">
                <a:latin typeface="幼圆" pitchFamily="49" charset="-122"/>
                <a:ea typeface="幼圆" pitchFamily="49" charset="-122"/>
              </a:rPr>
              <a:t>    </a:t>
            </a:r>
            <a:r>
              <a:rPr kumimoji="1" lang="en-US" altLang="zh-CN" sz="2100" b="1" dirty="0">
                <a:latin typeface="幼圆" pitchFamily="49" charset="-122"/>
                <a:ea typeface="幼圆" pitchFamily="49" charset="-122"/>
              </a:rPr>
              <a:t>(5) </a:t>
            </a:r>
            <a:r>
              <a:rPr kumimoji="1" lang="zh-CN" altLang="en-US" sz="2100" b="1" dirty="0" smtClean="0">
                <a:latin typeface="幼圆" pitchFamily="49" charset="-122"/>
                <a:ea typeface="幼圆" pitchFamily="49" charset="-122"/>
              </a:rPr>
              <a:t>若结点</a:t>
            </a:r>
            <a:r>
              <a:rPr kumimoji="1" lang="en-US" altLang="zh-CN" sz="2100" b="1" dirty="0" smtClean="0">
                <a:latin typeface="幼圆" pitchFamily="49" charset="-122"/>
                <a:ea typeface="幼圆" pitchFamily="49" charset="-122"/>
              </a:rPr>
              <a:t>n</a:t>
            </a:r>
            <a:r>
              <a:rPr kumimoji="1" lang="zh-CN" altLang="en-US" sz="2100" b="1" dirty="0">
                <a:latin typeface="幼圆" pitchFamily="49" charset="-122"/>
                <a:ea typeface="幼圆" pitchFamily="49" charset="-122"/>
              </a:rPr>
              <a:t>不可扩展，则转第</a:t>
            </a:r>
            <a:r>
              <a:rPr kumimoji="1" lang="en-US" altLang="zh-CN" sz="2100" b="1" dirty="0">
                <a:latin typeface="幼圆" pitchFamily="49" charset="-122"/>
                <a:ea typeface="幼圆" pitchFamily="49" charset="-122"/>
              </a:rPr>
              <a:t>(2)</a:t>
            </a:r>
            <a:r>
              <a:rPr kumimoji="1" lang="zh-CN" altLang="en-US" sz="2100" b="1" dirty="0">
                <a:latin typeface="幼圆" pitchFamily="49" charset="-122"/>
                <a:ea typeface="幼圆" pitchFamily="49" charset="-122"/>
              </a:rPr>
              <a:t>步； </a:t>
            </a:r>
          </a:p>
          <a:p>
            <a:pPr eaLnBrk="1" hangingPunct="1">
              <a:spcBef>
                <a:spcPct val="15000"/>
              </a:spcBef>
            </a:pPr>
            <a:r>
              <a:rPr kumimoji="1" lang="zh-CN" altLang="en-US" sz="2100" b="1" dirty="0">
                <a:latin typeface="幼圆" pitchFamily="49" charset="-122"/>
                <a:ea typeface="幼圆" pitchFamily="49" charset="-122"/>
              </a:rPr>
              <a:t>    </a:t>
            </a:r>
            <a:r>
              <a:rPr kumimoji="1" lang="en-US" altLang="zh-CN" sz="2100" b="1" dirty="0">
                <a:latin typeface="幼圆" pitchFamily="49" charset="-122"/>
                <a:ea typeface="幼圆" pitchFamily="49" charset="-122"/>
              </a:rPr>
              <a:t>(6) </a:t>
            </a:r>
            <a:r>
              <a:rPr kumimoji="1" lang="zh-CN" altLang="en-US" sz="2100" b="1" dirty="0" smtClean="0">
                <a:latin typeface="幼圆" pitchFamily="49" charset="-122"/>
                <a:ea typeface="幼圆" pitchFamily="49" charset="-122"/>
              </a:rPr>
              <a:t>扩展结点</a:t>
            </a:r>
            <a:r>
              <a:rPr kumimoji="1" lang="en-US" altLang="zh-CN" sz="2100" b="1" dirty="0" smtClean="0">
                <a:latin typeface="幼圆" pitchFamily="49" charset="-122"/>
                <a:ea typeface="幼圆" pitchFamily="49" charset="-122"/>
              </a:rPr>
              <a:t>n</a:t>
            </a:r>
            <a:r>
              <a:rPr kumimoji="1" lang="zh-CN" altLang="en-US" sz="2100" b="1" dirty="0">
                <a:latin typeface="幼圆" pitchFamily="49" charset="-122"/>
                <a:ea typeface="幼圆" pitchFamily="49" charset="-122"/>
              </a:rPr>
              <a:t>，生成其</a:t>
            </a:r>
            <a:r>
              <a:rPr kumimoji="1" lang="zh-CN" altLang="en-US" sz="2100" b="1" dirty="0" smtClean="0">
                <a:latin typeface="幼圆" pitchFamily="49" charset="-122"/>
                <a:ea typeface="幼圆" pitchFamily="49" charset="-122"/>
              </a:rPr>
              <a:t>子结点</a:t>
            </a:r>
            <a:r>
              <a:rPr kumimoji="1" lang="en-US" altLang="zh-CN" sz="2100" b="1" dirty="0" err="1" smtClean="0">
                <a:latin typeface="幼圆" pitchFamily="49" charset="-122"/>
                <a:ea typeface="幼圆" pitchFamily="49" charset="-122"/>
              </a:rPr>
              <a:t>n</a:t>
            </a:r>
            <a:r>
              <a:rPr kumimoji="1" lang="en-US" altLang="zh-CN" sz="2100" b="1" baseline="-25000" dirty="0" err="1" smtClean="0">
                <a:latin typeface="幼圆" pitchFamily="49" charset="-122"/>
                <a:ea typeface="幼圆" pitchFamily="49" charset="-122"/>
              </a:rPr>
              <a:t>i</a:t>
            </a:r>
            <a:r>
              <a:rPr kumimoji="1" lang="en-US" altLang="zh-CN" sz="2100" b="1" dirty="0" smtClean="0">
                <a:latin typeface="幼圆" pitchFamily="49" charset="-122"/>
                <a:ea typeface="幼圆" pitchFamily="49" charset="-122"/>
              </a:rPr>
              <a:t>(i=1</a:t>
            </a:r>
            <a:r>
              <a:rPr kumimoji="1" lang="en-US" altLang="zh-CN" sz="2100" b="1" dirty="0">
                <a:latin typeface="幼圆" pitchFamily="49" charset="-122"/>
                <a:ea typeface="幼圆" pitchFamily="49" charset="-122"/>
              </a:rPr>
              <a:t>, 2, …)</a:t>
            </a:r>
            <a:r>
              <a:rPr kumimoji="1" lang="zh-CN" altLang="en-US" sz="2100" b="1" dirty="0">
                <a:latin typeface="幼圆" pitchFamily="49" charset="-122"/>
                <a:ea typeface="幼圆" pitchFamily="49" charset="-122"/>
              </a:rPr>
              <a:t>，</a:t>
            </a:r>
            <a:r>
              <a:rPr kumimoji="1" lang="zh-CN" altLang="en-US" sz="2100" b="1" dirty="0">
                <a:solidFill>
                  <a:srgbClr val="FF3300"/>
                </a:solidFill>
                <a:latin typeface="幼圆" pitchFamily="49" charset="-122"/>
                <a:ea typeface="幼圆" pitchFamily="49" charset="-122"/>
              </a:rPr>
              <a:t>将这些</a:t>
            </a:r>
            <a:r>
              <a:rPr kumimoji="1" lang="zh-CN" altLang="en-US" sz="2100" b="1" dirty="0" smtClean="0">
                <a:solidFill>
                  <a:srgbClr val="FF3300"/>
                </a:solidFill>
                <a:latin typeface="幼圆" pitchFamily="49" charset="-122"/>
                <a:ea typeface="幼圆" pitchFamily="49" charset="-122"/>
              </a:rPr>
              <a:t>子结点放</a:t>
            </a:r>
            <a:r>
              <a:rPr kumimoji="1" lang="zh-CN" altLang="en-US" sz="2100" b="1" dirty="0">
                <a:solidFill>
                  <a:srgbClr val="FF3300"/>
                </a:solidFill>
                <a:latin typeface="幼圆" pitchFamily="49" charset="-122"/>
                <a:ea typeface="幼圆" pitchFamily="49" charset="-122"/>
              </a:rPr>
              <a:t>入</a:t>
            </a:r>
            <a:r>
              <a:rPr kumimoji="1" lang="en-US" altLang="zh-CN" sz="2100" b="1" dirty="0">
                <a:solidFill>
                  <a:srgbClr val="FF3300"/>
                </a:solidFill>
                <a:latin typeface="幼圆" pitchFamily="49" charset="-122"/>
                <a:ea typeface="幼圆" pitchFamily="49" charset="-122"/>
              </a:rPr>
              <a:t>Open</a:t>
            </a:r>
            <a:r>
              <a:rPr kumimoji="1" lang="zh-CN" altLang="en-US" sz="2100" b="1" dirty="0">
                <a:solidFill>
                  <a:srgbClr val="FF3300"/>
                </a:solidFill>
                <a:latin typeface="幼圆" pitchFamily="49" charset="-122"/>
                <a:ea typeface="幼圆" pitchFamily="49" charset="-122"/>
              </a:rPr>
              <a:t>表</a:t>
            </a:r>
            <a:r>
              <a:rPr kumimoji="1" lang="zh-CN" altLang="en-US" sz="2100" b="1" dirty="0">
                <a:latin typeface="幼圆" pitchFamily="49" charset="-122"/>
                <a:ea typeface="幼圆" pitchFamily="49" charset="-122"/>
              </a:rPr>
              <a:t>中，并为每一</a:t>
            </a:r>
            <a:r>
              <a:rPr kumimoji="1" lang="zh-CN" altLang="en-US" sz="2100" b="1" dirty="0" smtClean="0">
                <a:latin typeface="幼圆" pitchFamily="49" charset="-122"/>
                <a:ea typeface="幼圆" pitchFamily="49" charset="-122"/>
              </a:rPr>
              <a:t>个子结点设置</a:t>
            </a:r>
            <a:r>
              <a:rPr kumimoji="1" lang="zh-CN" altLang="en-US" sz="2100" b="1" dirty="0">
                <a:latin typeface="幼圆" pitchFamily="49" charset="-122"/>
                <a:ea typeface="幼圆" pitchFamily="49" charset="-122"/>
              </a:rPr>
              <a:t>指向</a:t>
            </a:r>
            <a:r>
              <a:rPr kumimoji="1" lang="zh-CN" altLang="en-US" sz="2100" b="1" dirty="0" smtClean="0">
                <a:latin typeface="幼圆" pitchFamily="49" charset="-122"/>
                <a:ea typeface="幼圆" pitchFamily="49" charset="-122"/>
              </a:rPr>
              <a:t>父结点的</a:t>
            </a:r>
            <a:r>
              <a:rPr kumimoji="1" lang="zh-CN" altLang="en-US" sz="2100" b="1" dirty="0">
                <a:latin typeface="幼圆" pitchFamily="49" charset="-122"/>
                <a:ea typeface="幼圆" pitchFamily="49" charset="-122"/>
              </a:rPr>
              <a:t>指针。按如下公式：</a:t>
            </a:r>
          </a:p>
          <a:p>
            <a:pPr eaLnBrk="1" hangingPunct="1">
              <a:spcBef>
                <a:spcPct val="15000"/>
              </a:spcBef>
            </a:pPr>
            <a:r>
              <a:rPr kumimoji="1" lang="zh-CN" altLang="en-US" sz="2100" b="1" dirty="0">
                <a:latin typeface="幼圆" pitchFamily="49" charset="-122"/>
                <a:ea typeface="幼圆" pitchFamily="49" charset="-122"/>
              </a:rPr>
              <a:t>         </a:t>
            </a:r>
            <a:r>
              <a:rPr kumimoji="1" lang="en-US" altLang="zh-CN" sz="2100" b="1" dirty="0">
                <a:latin typeface="幼圆" pitchFamily="49" charset="-122"/>
                <a:ea typeface="幼圆" pitchFamily="49" charset="-122"/>
              </a:rPr>
              <a:t>g(</a:t>
            </a:r>
            <a:r>
              <a:rPr kumimoji="1" lang="en-US" altLang="zh-CN" sz="2100" b="1" dirty="0" err="1">
                <a:latin typeface="幼圆" pitchFamily="49" charset="-122"/>
                <a:ea typeface="幼圆" pitchFamily="49" charset="-122"/>
              </a:rPr>
              <a:t>n</a:t>
            </a:r>
            <a:r>
              <a:rPr kumimoji="1" lang="en-US" altLang="zh-CN" sz="2100" b="1" baseline="-25000" dirty="0" err="1">
                <a:latin typeface="幼圆" pitchFamily="49" charset="-122"/>
                <a:ea typeface="幼圆" pitchFamily="49" charset="-122"/>
              </a:rPr>
              <a:t>i</a:t>
            </a:r>
            <a:r>
              <a:rPr kumimoji="1" lang="en-US" altLang="zh-CN" sz="2100" b="1" dirty="0">
                <a:latin typeface="幼圆" pitchFamily="49" charset="-122"/>
                <a:ea typeface="幼圆" pitchFamily="49" charset="-122"/>
              </a:rPr>
              <a:t>)=g(n)+</a:t>
            </a:r>
            <a:r>
              <a:rPr kumimoji="1" lang="en-US" altLang="zh-CN" sz="2100" b="1" dirty="0" smtClean="0">
                <a:latin typeface="幼圆" pitchFamily="49" charset="-122"/>
                <a:ea typeface="幼圆" pitchFamily="49" charset="-122"/>
              </a:rPr>
              <a:t>c(</a:t>
            </a:r>
            <a:r>
              <a:rPr kumimoji="1" lang="en-US" altLang="zh-CN" sz="2100" b="1" dirty="0" err="1" smtClean="0">
                <a:latin typeface="幼圆" pitchFamily="49" charset="-122"/>
                <a:ea typeface="幼圆" pitchFamily="49" charset="-122"/>
              </a:rPr>
              <a:t>n,n</a:t>
            </a:r>
            <a:r>
              <a:rPr kumimoji="1" lang="en-US" altLang="zh-CN" sz="2100" b="1" baseline="-25000" dirty="0" err="1" smtClean="0">
                <a:latin typeface="幼圆" pitchFamily="49" charset="-122"/>
                <a:ea typeface="幼圆" pitchFamily="49" charset="-122"/>
              </a:rPr>
              <a:t>i</a:t>
            </a:r>
            <a:r>
              <a:rPr kumimoji="1" lang="en-US" altLang="zh-CN" sz="2100" b="1" dirty="0">
                <a:latin typeface="幼圆" pitchFamily="49" charset="-122"/>
                <a:ea typeface="幼圆" pitchFamily="49" charset="-122"/>
              </a:rPr>
              <a:t>)   i=1,2,...</a:t>
            </a:r>
          </a:p>
          <a:p>
            <a:pPr eaLnBrk="1" hangingPunct="1">
              <a:spcBef>
                <a:spcPct val="15000"/>
              </a:spcBef>
            </a:pPr>
            <a:r>
              <a:rPr kumimoji="1" lang="zh-CN" altLang="en-US" sz="2100" b="1" dirty="0">
                <a:latin typeface="幼圆" pitchFamily="49" charset="-122"/>
                <a:ea typeface="幼圆" pitchFamily="49" charset="-122"/>
              </a:rPr>
              <a:t>计算各子结点的代价，并</a:t>
            </a:r>
            <a:r>
              <a:rPr kumimoji="1" lang="zh-CN" altLang="en-US" sz="2100" b="1" dirty="0">
                <a:solidFill>
                  <a:srgbClr val="FF3300"/>
                </a:solidFill>
                <a:latin typeface="幼圆" pitchFamily="49" charset="-122"/>
                <a:ea typeface="幼圆" pitchFamily="49" charset="-122"/>
              </a:rPr>
              <a:t>根据各子结点的代价</a:t>
            </a:r>
            <a:r>
              <a:rPr kumimoji="1" lang="zh-CN" altLang="en-US" sz="2100" b="1" dirty="0">
                <a:latin typeface="幼圆" pitchFamily="49" charset="-122"/>
                <a:ea typeface="幼圆" pitchFamily="49" charset="-122"/>
              </a:rPr>
              <a:t>对</a:t>
            </a:r>
            <a:r>
              <a:rPr kumimoji="1" lang="en-US" altLang="zh-CN" sz="2100" b="1" dirty="0">
                <a:latin typeface="幼圆" pitchFamily="49" charset="-122"/>
                <a:ea typeface="幼圆" pitchFamily="49" charset="-122"/>
              </a:rPr>
              <a:t>Open</a:t>
            </a:r>
            <a:r>
              <a:rPr kumimoji="1" lang="zh-CN" altLang="en-US" sz="2100" b="1" dirty="0">
                <a:latin typeface="幼圆" pitchFamily="49" charset="-122"/>
                <a:ea typeface="幼圆" pitchFamily="49" charset="-122"/>
              </a:rPr>
              <a:t>表中的全部结点按</a:t>
            </a:r>
            <a:r>
              <a:rPr kumimoji="1" lang="zh-CN" altLang="en-US" sz="2100" b="1" dirty="0">
                <a:solidFill>
                  <a:srgbClr val="FF3300"/>
                </a:solidFill>
                <a:latin typeface="幼圆" pitchFamily="49" charset="-122"/>
                <a:ea typeface="幼圆" pitchFamily="49" charset="-122"/>
              </a:rPr>
              <a:t>由小到大的顺序排序</a:t>
            </a:r>
            <a:r>
              <a:rPr kumimoji="1" lang="zh-CN" altLang="en-US" sz="2100" b="1" dirty="0">
                <a:latin typeface="幼圆" pitchFamily="49" charset="-122"/>
                <a:ea typeface="幼圆" pitchFamily="49" charset="-122"/>
              </a:rPr>
              <a:t>。然后转第</a:t>
            </a:r>
            <a:r>
              <a:rPr kumimoji="1" lang="en-US" altLang="zh-CN" sz="2100" b="1" dirty="0">
                <a:latin typeface="幼圆" pitchFamily="49" charset="-122"/>
                <a:ea typeface="幼圆" pitchFamily="49" charset="-122"/>
              </a:rPr>
              <a:t>(2)</a:t>
            </a:r>
            <a:r>
              <a:rPr kumimoji="1" lang="zh-CN" altLang="en-US" sz="2100" b="1" dirty="0">
                <a:latin typeface="幼圆" pitchFamily="49" charset="-122"/>
                <a:ea typeface="幼圆" pitchFamily="49" charset="-122"/>
              </a:rPr>
              <a:t>步。</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Text Box 2"/>
          <p:cNvSpPr txBox="1">
            <a:spLocks noChangeArrowheads="1"/>
          </p:cNvSpPr>
          <p:nvPr/>
        </p:nvSpPr>
        <p:spPr bwMode="auto">
          <a:xfrm>
            <a:off x="250825" y="296863"/>
            <a:ext cx="8569325" cy="1138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200" b="1">
                <a:solidFill>
                  <a:srgbClr val="A50021"/>
                </a:solidFill>
                <a:latin typeface="宋体" charset="-122"/>
              </a:rPr>
              <a:t>   </a:t>
            </a:r>
            <a:r>
              <a:rPr kumimoji="1" lang="zh-CN" altLang="en-US" sz="2200" b="1">
                <a:solidFill>
                  <a:srgbClr val="A50021"/>
                </a:solidFill>
                <a:latin typeface="幼圆" pitchFamily="49" charset="-122"/>
                <a:ea typeface="幼圆" pitchFamily="49" charset="-122"/>
              </a:rPr>
              <a:t>例</a:t>
            </a:r>
            <a:r>
              <a:rPr kumimoji="1" lang="en-US" altLang="zh-CN" sz="2200" b="1">
                <a:solidFill>
                  <a:srgbClr val="A50021"/>
                </a:solidFill>
                <a:latin typeface="幼圆" pitchFamily="49" charset="-122"/>
                <a:ea typeface="幼圆" pitchFamily="49" charset="-122"/>
              </a:rPr>
              <a:t>4.7</a:t>
            </a:r>
            <a:r>
              <a:rPr kumimoji="1" lang="en-US" altLang="zh-CN" sz="2200" b="1">
                <a:latin typeface="幼圆" pitchFamily="49" charset="-122"/>
                <a:ea typeface="幼圆" pitchFamily="49" charset="-122"/>
              </a:rPr>
              <a:t> </a:t>
            </a:r>
            <a:r>
              <a:rPr kumimoji="1" lang="zh-CN" altLang="en-US" sz="2200" b="1">
                <a:latin typeface="幼圆" pitchFamily="49" charset="-122"/>
                <a:ea typeface="幼圆" pitchFamily="49" charset="-122"/>
              </a:rPr>
              <a:t>城市交通问题。设有</a:t>
            </a:r>
            <a:r>
              <a:rPr kumimoji="1" lang="en-US" altLang="zh-CN" sz="2200" b="1">
                <a:latin typeface="幼圆" pitchFamily="49" charset="-122"/>
                <a:ea typeface="幼圆" pitchFamily="49" charset="-122"/>
              </a:rPr>
              <a:t>5</a:t>
            </a:r>
            <a:r>
              <a:rPr kumimoji="1" lang="zh-CN" altLang="en-US" sz="2200" b="1">
                <a:latin typeface="幼圆" pitchFamily="49" charset="-122"/>
                <a:ea typeface="幼圆" pitchFamily="49" charset="-122"/>
              </a:rPr>
              <a:t>个城市，它们之间的交通线路如左图所示，图中的数字表示两个城市之间的交通费用，即代价。用代价树的广度优先搜索，求从</a:t>
            </a:r>
            <a:r>
              <a:rPr kumimoji="1" lang="en-US" altLang="zh-CN" sz="2200" b="1">
                <a:latin typeface="幼圆" pitchFamily="49" charset="-122"/>
                <a:ea typeface="幼圆" pitchFamily="49" charset="-122"/>
              </a:rPr>
              <a:t>A</a:t>
            </a:r>
            <a:r>
              <a:rPr kumimoji="1" lang="zh-CN" altLang="en-US" sz="2200" b="1">
                <a:latin typeface="幼圆" pitchFamily="49" charset="-122"/>
                <a:ea typeface="幼圆" pitchFamily="49" charset="-122"/>
              </a:rPr>
              <a:t>市出发到</a:t>
            </a:r>
            <a:r>
              <a:rPr kumimoji="1" lang="en-US" altLang="zh-CN" sz="2200" b="1">
                <a:latin typeface="幼圆" pitchFamily="49" charset="-122"/>
                <a:ea typeface="幼圆" pitchFamily="49" charset="-122"/>
              </a:rPr>
              <a:t>E</a:t>
            </a:r>
            <a:r>
              <a:rPr kumimoji="1" lang="zh-CN" altLang="en-US" sz="2200" b="1">
                <a:latin typeface="幼圆" pitchFamily="49" charset="-122"/>
                <a:ea typeface="幼圆" pitchFamily="49" charset="-122"/>
              </a:rPr>
              <a:t>市，费用最小的交通路线。</a:t>
            </a:r>
            <a:r>
              <a:rPr kumimoji="1" lang="zh-CN" altLang="en-US" sz="2400">
                <a:latin typeface="幼圆" pitchFamily="49" charset="-122"/>
                <a:ea typeface="幼圆" pitchFamily="49" charset="-122"/>
              </a:rPr>
              <a:t> </a:t>
            </a:r>
          </a:p>
        </p:txBody>
      </p:sp>
      <p:grpSp>
        <p:nvGrpSpPr>
          <p:cNvPr id="57348" name="Group 3"/>
          <p:cNvGrpSpPr>
            <a:grpSpLocks/>
          </p:cNvGrpSpPr>
          <p:nvPr/>
        </p:nvGrpSpPr>
        <p:grpSpPr bwMode="auto">
          <a:xfrm>
            <a:off x="533400" y="2819400"/>
            <a:ext cx="3505200" cy="2286000"/>
            <a:chOff x="336" y="1776"/>
            <a:chExt cx="2208" cy="1440"/>
          </a:xfrm>
        </p:grpSpPr>
        <p:sp>
          <p:nvSpPr>
            <p:cNvPr id="57377" name="Oval 4"/>
            <p:cNvSpPr>
              <a:spLocks noChangeArrowheads="1"/>
            </p:cNvSpPr>
            <p:nvPr/>
          </p:nvSpPr>
          <p:spPr bwMode="auto">
            <a:xfrm>
              <a:off x="576" y="1872"/>
              <a:ext cx="336" cy="28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kumimoji="1" lang="en-US" altLang="zh-CN" sz="2400">
                  <a:latin typeface="Times New Roman" pitchFamily="18" charset="0"/>
                </a:rPr>
                <a:t>A</a:t>
              </a:r>
            </a:p>
          </p:txBody>
        </p:sp>
        <p:sp>
          <p:nvSpPr>
            <p:cNvPr id="57378" name="Oval 5"/>
            <p:cNvSpPr>
              <a:spLocks noChangeArrowheads="1"/>
            </p:cNvSpPr>
            <p:nvPr/>
          </p:nvSpPr>
          <p:spPr bwMode="auto">
            <a:xfrm>
              <a:off x="1680" y="1872"/>
              <a:ext cx="336" cy="28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kumimoji="1" lang="en-US" altLang="zh-CN" sz="2400">
                  <a:latin typeface="Times New Roman" pitchFamily="18" charset="0"/>
                </a:rPr>
                <a:t>B</a:t>
              </a:r>
            </a:p>
          </p:txBody>
        </p:sp>
        <p:sp>
          <p:nvSpPr>
            <p:cNvPr id="57379" name="Oval 6"/>
            <p:cNvSpPr>
              <a:spLocks noChangeArrowheads="1"/>
            </p:cNvSpPr>
            <p:nvPr/>
          </p:nvSpPr>
          <p:spPr bwMode="auto">
            <a:xfrm>
              <a:off x="336" y="2592"/>
              <a:ext cx="336" cy="28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kumimoji="1" lang="en-US" altLang="zh-CN" sz="2400">
                  <a:latin typeface="Times New Roman" pitchFamily="18" charset="0"/>
                </a:rPr>
                <a:t>C</a:t>
              </a:r>
            </a:p>
          </p:txBody>
        </p:sp>
        <p:sp>
          <p:nvSpPr>
            <p:cNvPr id="57380" name="Oval 7"/>
            <p:cNvSpPr>
              <a:spLocks noChangeArrowheads="1"/>
            </p:cNvSpPr>
            <p:nvPr/>
          </p:nvSpPr>
          <p:spPr bwMode="auto">
            <a:xfrm>
              <a:off x="1200" y="2592"/>
              <a:ext cx="336" cy="28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kumimoji="1" lang="en-US" altLang="zh-CN" sz="2400">
                  <a:latin typeface="Times New Roman" pitchFamily="18" charset="0"/>
                </a:rPr>
                <a:t>D</a:t>
              </a:r>
            </a:p>
          </p:txBody>
        </p:sp>
        <p:sp>
          <p:nvSpPr>
            <p:cNvPr id="57381" name="Oval 8"/>
            <p:cNvSpPr>
              <a:spLocks noChangeArrowheads="1"/>
            </p:cNvSpPr>
            <p:nvPr/>
          </p:nvSpPr>
          <p:spPr bwMode="auto">
            <a:xfrm>
              <a:off x="2208" y="2928"/>
              <a:ext cx="336" cy="28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kumimoji="1" lang="en-US" altLang="zh-CN" sz="2400">
                  <a:latin typeface="Times New Roman" pitchFamily="18" charset="0"/>
                </a:rPr>
                <a:t>E</a:t>
              </a:r>
            </a:p>
          </p:txBody>
        </p:sp>
        <p:sp>
          <p:nvSpPr>
            <p:cNvPr id="57382" name="Line 9"/>
            <p:cNvSpPr>
              <a:spLocks noChangeShapeType="1"/>
            </p:cNvSpPr>
            <p:nvPr/>
          </p:nvSpPr>
          <p:spPr bwMode="auto">
            <a:xfrm flipH="1">
              <a:off x="528" y="2160"/>
              <a:ext cx="192" cy="432"/>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383" name="Line 10"/>
            <p:cNvSpPr>
              <a:spLocks noChangeShapeType="1"/>
            </p:cNvSpPr>
            <p:nvPr/>
          </p:nvSpPr>
          <p:spPr bwMode="auto">
            <a:xfrm>
              <a:off x="912" y="2016"/>
              <a:ext cx="76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384" name="Line 11"/>
            <p:cNvSpPr>
              <a:spLocks noChangeShapeType="1"/>
            </p:cNvSpPr>
            <p:nvPr/>
          </p:nvSpPr>
          <p:spPr bwMode="auto">
            <a:xfrm>
              <a:off x="672" y="2736"/>
              <a:ext cx="528"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385" name="Line 12"/>
            <p:cNvSpPr>
              <a:spLocks noChangeShapeType="1"/>
            </p:cNvSpPr>
            <p:nvPr/>
          </p:nvSpPr>
          <p:spPr bwMode="auto">
            <a:xfrm flipV="1">
              <a:off x="1488" y="2160"/>
              <a:ext cx="288" cy="48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386" name="Line 13"/>
            <p:cNvSpPr>
              <a:spLocks noChangeShapeType="1"/>
            </p:cNvSpPr>
            <p:nvPr/>
          </p:nvSpPr>
          <p:spPr bwMode="auto">
            <a:xfrm>
              <a:off x="1536" y="2784"/>
              <a:ext cx="672" cy="24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387" name="Line 14"/>
            <p:cNvSpPr>
              <a:spLocks noChangeShapeType="1"/>
            </p:cNvSpPr>
            <p:nvPr/>
          </p:nvSpPr>
          <p:spPr bwMode="auto">
            <a:xfrm>
              <a:off x="1872" y="2160"/>
              <a:ext cx="480" cy="76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388" name="Text Box 15"/>
            <p:cNvSpPr txBox="1">
              <a:spLocks noChangeArrowheads="1"/>
            </p:cNvSpPr>
            <p:nvPr/>
          </p:nvSpPr>
          <p:spPr bwMode="auto">
            <a:xfrm>
              <a:off x="1152" y="1776"/>
              <a:ext cx="24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4</a:t>
              </a:r>
            </a:p>
          </p:txBody>
        </p:sp>
        <p:sp>
          <p:nvSpPr>
            <p:cNvPr id="57389" name="Text Box 16"/>
            <p:cNvSpPr txBox="1">
              <a:spLocks noChangeArrowheads="1"/>
            </p:cNvSpPr>
            <p:nvPr/>
          </p:nvSpPr>
          <p:spPr bwMode="auto">
            <a:xfrm>
              <a:off x="432" y="2208"/>
              <a:ext cx="192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3                   4           5</a:t>
              </a:r>
            </a:p>
          </p:txBody>
        </p:sp>
        <p:sp>
          <p:nvSpPr>
            <p:cNvPr id="57390" name="Text Box 17"/>
            <p:cNvSpPr txBox="1">
              <a:spLocks noChangeArrowheads="1"/>
            </p:cNvSpPr>
            <p:nvPr/>
          </p:nvSpPr>
          <p:spPr bwMode="auto">
            <a:xfrm>
              <a:off x="816" y="2496"/>
              <a:ext cx="28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2</a:t>
              </a:r>
            </a:p>
          </p:txBody>
        </p:sp>
        <p:sp>
          <p:nvSpPr>
            <p:cNvPr id="57391" name="Text Box 18"/>
            <p:cNvSpPr txBox="1">
              <a:spLocks noChangeArrowheads="1"/>
            </p:cNvSpPr>
            <p:nvPr/>
          </p:nvSpPr>
          <p:spPr bwMode="auto">
            <a:xfrm>
              <a:off x="1680" y="2880"/>
              <a:ext cx="24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3</a:t>
              </a:r>
            </a:p>
          </p:txBody>
        </p:sp>
      </p:grpSp>
      <p:grpSp>
        <p:nvGrpSpPr>
          <p:cNvPr id="3" name="Group 19"/>
          <p:cNvGrpSpPr>
            <a:grpSpLocks/>
          </p:cNvGrpSpPr>
          <p:nvPr/>
        </p:nvGrpSpPr>
        <p:grpSpPr bwMode="auto">
          <a:xfrm>
            <a:off x="5029200" y="1752600"/>
            <a:ext cx="3733800" cy="4038600"/>
            <a:chOff x="3168" y="1104"/>
            <a:chExt cx="2352" cy="2544"/>
          </a:xfrm>
        </p:grpSpPr>
        <p:sp>
          <p:nvSpPr>
            <p:cNvPr id="57352" name="Text Box 20"/>
            <p:cNvSpPr txBox="1">
              <a:spLocks noChangeArrowheads="1"/>
            </p:cNvSpPr>
            <p:nvPr/>
          </p:nvSpPr>
          <p:spPr bwMode="auto">
            <a:xfrm>
              <a:off x="3312" y="1920"/>
              <a:ext cx="220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2                    4             5</a:t>
              </a:r>
            </a:p>
          </p:txBody>
        </p:sp>
        <p:sp>
          <p:nvSpPr>
            <p:cNvPr id="57353" name="Oval 21"/>
            <p:cNvSpPr>
              <a:spLocks noChangeArrowheads="1"/>
            </p:cNvSpPr>
            <p:nvPr/>
          </p:nvSpPr>
          <p:spPr bwMode="auto">
            <a:xfrm>
              <a:off x="3984" y="1104"/>
              <a:ext cx="336" cy="28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kumimoji="1" lang="en-US" altLang="zh-CN" sz="2400">
                  <a:latin typeface="Times New Roman" pitchFamily="18" charset="0"/>
                </a:rPr>
                <a:t>A</a:t>
              </a:r>
            </a:p>
          </p:txBody>
        </p:sp>
        <p:sp>
          <p:nvSpPr>
            <p:cNvPr id="57354" name="Oval 22"/>
            <p:cNvSpPr>
              <a:spLocks noChangeArrowheads="1"/>
            </p:cNvSpPr>
            <p:nvPr/>
          </p:nvSpPr>
          <p:spPr bwMode="auto">
            <a:xfrm>
              <a:off x="3456" y="1680"/>
              <a:ext cx="336" cy="28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kumimoji="1" lang="en-US" altLang="zh-CN" sz="2400">
                  <a:latin typeface="Times New Roman" pitchFamily="18" charset="0"/>
                </a:rPr>
                <a:t>C</a:t>
              </a:r>
              <a:r>
                <a:rPr kumimoji="1" lang="en-US" altLang="zh-CN" sz="2400" baseline="-25000">
                  <a:latin typeface="Times New Roman" pitchFamily="18" charset="0"/>
                </a:rPr>
                <a:t>1</a:t>
              </a:r>
            </a:p>
          </p:txBody>
        </p:sp>
        <p:sp>
          <p:nvSpPr>
            <p:cNvPr id="57355" name="Oval 23"/>
            <p:cNvSpPr>
              <a:spLocks noChangeArrowheads="1"/>
            </p:cNvSpPr>
            <p:nvPr/>
          </p:nvSpPr>
          <p:spPr bwMode="auto">
            <a:xfrm>
              <a:off x="4560" y="1632"/>
              <a:ext cx="336" cy="28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kumimoji="1" lang="en-US" altLang="zh-CN" sz="2400">
                  <a:latin typeface="Times New Roman" pitchFamily="18" charset="0"/>
                </a:rPr>
                <a:t>B</a:t>
              </a:r>
              <a:r>
                <a:rPr kumimoji="1" lang="en-US" altLang="zh-CN" sz="2400" baseline="-25000">
                  <a:latin typeface="Times New Roman" pitchFamily="18" charset="0"/>
                </a:rPr>
                <a:t>1</a:t>
              </a:r>
            </a:p>
          </p:txBody>
        </p:sp>
        <p:sp>
          <p:nvSpPr>
            <p:cNvPr id="57356" name="Oval 24"/>
            <p:cNvSpPr>
              <a:spLocks noChangeArrowheads="1"/>
            </p:cNvSpPr>
            <p:nvPr/>
          </p:nvSpPr>
          <p:spPr bwMode="auto">
            <a:xfrm>
              <a:off x="3456" y="2208"/>
              <a:ext cx="336" cy="28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kumimoji="1" lang="en-US" altLang="zh-CN" sz="2400">
                  <a:latin typeface="Times New Roman" pitchFamily="18" charset="0"/>
                </a:rPr>
                <a:t>D</a:t>
              </a:r>
              <a:r>
                <a:rPr kumimoji="1" lang="en-US" altLang="zh-CN" sz="2400" baseline="-25000">
                  <a:latin typeface="Times New Roman" pitchFamily="18" charset="0"/>
                </a:rPr>
                <a:t>1</a:t>
              </a:r>
            </a:p>
          </p:txBody>
        </p:sp>
        <p:sp>
          <p:nvSpPr>
            <p:cNvPr id="57357" name="Oval 25"/>
            <p:cNvSpPr>
              <a:spLocks noChangeArrowheads="1"/>
            </p:cNvSpPr>
            <p:nvPr/>
          </p:nvSpPr>
          <p:spPr bwMode="auto">
            <a:xfrm>
              <a:off x="4320" y="2208"/>
              <a:ext cx="336" cy="28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kumimoji="1" lang="en-US" altLang="zh-CN" sz="2400">
                  <a:latin typeface="Times New Roman" pitchFamily="18" charset="0"/>
                </a:rPr>
                <a:t>D</a:t>
              </a:r>
              <a:r>
                <a:rPr kumimoji="1" lang="en-US" altLang="zh-CN" sz="2400" baseline="-25000">
                  <a:latin typeface="Times New Roman" pitchFamily="18" charset="0"/>
                </a:rPr>
                <a:t>2</a:t>
              </a:r>
            </a:p>
          </p:txBody>
        </p:sp>
        <p:sp>
          <p:nvSpPr>
            <p:cNvPr id="57358" name="Oval 26"/>
            <p:cNvSpPr>
              <a:spLocks noChangeArrowheads="1"/>
            </p:cNvSpPr>
            <p:nvPr/>
          </p:nvSpPr>
          <p:spPr bwMode="auto">
            <a:xfrm>
              <a:off x="5040" y="2160"/>
              <a:ext cx="336" cy="28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kumimoji="1" lang="en-US" altLang="zh-CN" sz="2400">
                  <a:latin typeface="Times New Roman" pitchFamily="18" charset="0"/>
                </a:rPr>
                <a:t>E</a:t>
              </a:r>
              <a:r>
                <a:rPr kumimoji="1" lang="en-US" altLang="zh-CN" sz="2400" baseline="-25000">
                  <a:latin typeface="Times New Roman" pitchFamily="18" charset="0"/>
                </a:rPr>
                <a:t>1</a:t>
              </a:r>
            </a:p>
          </p:txBody>
        </p:sp>
        <p:sp>
          <p:nvSpPr>
            <p:cNvPr id="57359" name="Oval 27"/>
            <p:cNvSpPr>
              <a:spLocks noChangeArrowheads="1"/>
            </p:cNvSpPr>
            <p:nvPr/>
          </p:nvSpPr>
          <p:spPr bwMode="auto">
            <a:xfrm>
              <a:off x="3168" y="2832"/>
              <a:ext cx="336" cy="28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kumimoji="1" lang="en-US" altLang="zh-CN" sz="2400">
                  <a:latin typeface="Times New Roman" pitchFamily="18" charset="0"/>
                </a:rPr>
                <a:t>E</a:t>
              </a:r>
              <a:r>
                <a:rPr kumimoji="1" lang="en-US" altLang="zh-CN" sz="2400" baseline="-25000">
                  <a:latin typeface="Times New Roman" pitchFamily="18" charset="0"/>
                </a:rPr>
                <a:t>2</a:t>
              </a:r>
            </a:p>
          </p:txBody>
        </p:sp>
        <p:sp>
          <p:nvSpPr>
            <p:cNvPr id="57360" name="Oval 28"/>
            <p:cNvSpPr>
              <a:spLocks noChangeArrowheads="1"/>
            </p:cNvSpPr>
            <p:nvPr/>
          </p:nvSpPr>
          <p:spPr bwMode="auto">
            <a:xfrm>
              <a:off x="3744" y="2784"/>
              <a:ext cx="336" cy="28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kumimoji="1" lang="en-US" altLang="zh-CN" sz="2400">
                  <a:latin typeface="Times New Roman" pitchFamily="18" charset="0"/>
                </a:rPr>
                <a:t>B</a:t>
              </a:r>
              <a:r>
                <a:rPr kumimoji="1" lang="en-US" altLang="zh-CN" sz="2400" baseline="-25000">
                  <a:latin typeface="Times New Roman" pitchFamily="18" charset="0"/>
                </a:rPr>
                <a:t>2</a:t>
              </a:r>
            </a:p>
          </p:txBody>
        </p:sp>
        <p:sp>
          <p:nvSpPr>
            <p:cNvPr id="57361" name="Oval 29"/>
            <p:cNvSpPr>
              <a:spLocks noChangeArrowheads="1"/>
            </p:cNvSpPr>
            <p:nvPr/>
          </p:nvSpPr>
          <p:spPr bwMode="auto">
            <a:xfrm>
              <a:off x="4128" y="2784"/>
              <a:ext cx="336" cy="28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kumimoji="1" lang="en-US" altLang="zh-CN" sz="2400">
                  <a:latin typeface="Times New Roman" pitchFamily="18" charset="0"/>
                </a:rPr>
                <a:t>C</a:t>
              </a:r>
              <a:r>
                <a:rPr kumimoji="1" lang="en-US" altLang="zh-CN" sz="2400" baseline="-25000">
                  <a:latin typeface="Times New Roman" pitchFamily="18" charset="0"/>
                </a:rPr>
                <a:t>2</a:t>
              </a:r>
            </a:p>
          </p:txBody>
        </p:sp>
        <p:sp>
          <p:nvSpPr>
            <p:cNvPr id="57362" name="Oval 30"/>
            <p:cNvSpPr>
              <a:spLocks noChangeArrowheads="1"/>
            </p:cNvSpPr>
            <p:nvPr/>
          </p:nvSpPr>
          <p:spPr bwMode="auto">
            <a:xfrm>
              <a:off x="4704" y="2784"/>
              <a:ext cx="336" cy="28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kumimoji="1" lang="en-US" altLang="zh-CN" sz="2400">
                  <a:latin typeface="Times New Roman" pitchFamily="18" charset="0"/>
                </a:rPr>
                <a:t>E</a:t>
              </a:r>
              <a:r>
                <a:rPr kumimoji="1" lang="en-US" altLang="zh-CN" sz="2400" baseline="-25000">
                  <a:latin typeface="Times New Roman" pitchFamily="18" charset="0"/>
                </a:rPr>
                <a:t>3</a:t>
              </a:r>
            </a:p>
          </p:txBody>
        </p:sp>
        <p:sp>
          <p:nvSpPr>
            <p:cNvPr id="57363" name="Oval 31"/>
            <p:cNvSpPr>
              <a:spLocks noChangeArrowheads="1"/>
            </p:cNvSpPr>
            <p:nvPr/>
          </p:nvSpPr>
          <p:spPr bwMode="auto">
            <a:xfrm>
              <a:off x="3504" y="3360"/>
              <a:ext cx="336" cy="28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kumimoji="1" lang="en-US" altLang="zh-CN" sz="2400">
                  <a:latin typeface="Times New Roman" pitchFamily="18" charset="0"/>
                </a:rPr>
                <a:t>E</a:t>
              </a:r>
              <a:r>
                <a:rPr kumimoji="1" lang="en-US" altLang="zh-CN" sz="2400" baseline="-25000">
                  <a:latin typeface="Times New Roman" pitchFamily="18" charset="0"/>
                </a:rPr>
                <a:t>4</a:t>
              </a:r>
            </a:p>
          </p:txBody>
        </p:sp>
        <p:sp>
          <p:nvSpPr>
            <p:cNvPr id="57364" name="Line 32"/>
            <p:cNvSpPr>
              <a:spLocks noChangeShapeType="1"/>
            </p:cNvSpPr>
            <p:nvPr/>
          </p:nvSpPr>
          <p:spPr bwMode="auto">
            <a:xfrm flipH="1">
              <a:off x="3696" y="1344"/>
              <a:ext cx="336" cy="336"/>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57365" name="Line 33"/>
            <p:cNvSpPr>
              <a:spLocks noChangeShapeType="1"/>
            </p:cNvSpPr>
            <p:nvPr/>
          </p:nvSpPr>
          <p:spPr bwMode="auto">
            <a:xfrm>
              <a:off x="4272" y="1344"/>
              <a:ext cx="384" cy="2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57366" name="Line 34"/>
            <p:cNvSpPr>
              <a:spLocks noChangeShapeType="1"/>
            </p:cNvSpPr>
            <p:nvPr/>
          </p:nvSpPr>
          <p:spPr bwMode="auto">
            <a:xfrm>
              <a:off x="3600" y="1968"/>
              <a:ext cx="0" cy="24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57367" name="Line 35"/>
            <p:cNvSpPr>
              <a:spLocks noChangeShapeType="1"/>
            </p:cNvSpPr>
            <p:nvPr/>
          </p:nvSpPr>
          <p:spPr bwMode="auto">
            <a:xfrm flipH="1">
              <a:off x="4512" y="1920"/>
              <a:ext cx="144" cy="2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57368" name="Line 36"/>
            <p:cNvSpPr>
              <a:spLocks noChangeShapeType="1"/>
            </p:cNvSpPr>
            <p:nvPr/>
          </p:nvSpPr>
          <p:spPr bwMode="auto">
            <a:xfrm>
              <a:off x="4848" y="1872"/>
              <a:ext cx="288" cy="2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57369" name="Line 37"/>
            <p:cNvSpPr>
              <a:spLocks noChangeShapeType="1"/>
            </p:cNvSpPr>
            <p:nvPr/>
          </p:nvSpPr>
          <p:spPr bwMode="auto">
            <a:xfrm flipH="1">
              <a:off x="3360" y="2496"/>
              <a:ext cx="192" cy="336"/>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57370" name="Line 38"/>
            <p:cNvSpPr>
              <a:spLocks noChangeShapeType="1"/>
            </p:cNvSpPr>
            <p:nvPr/>
          </p:nvSpPr>
          <p:spPr bwMode="auto">
            <a:xfrm>
              <a:off x="3648" y="2496"/>
              <a:ext cx="240" cy="2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57371" name="Line 39"/>
            <p:cNvSpPr>
              <a:spLocks noChangeShapeType="1"/>
            </p:cNvSpPr>
            <p:nvPr/>
          </p:nvSpPr>
          <p:spPr bwMode="auto">
            <a:xfrm flipH="1">
              <a:off x="4320" y="2496"/>
              <a:ext cx="144" cy="2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57372" name="Line 40"/>
            <p:cNvSpPr>
              <a:spLocks noChangeShapeType="1"/>
            </p:cNvSpPr>
            <p:nvPr/>
          </p:nvSpPr>
          <p:spPr bwMode="auto">
            <a:xfrm>
              <a:off x="4560" y="2496"/>
              <a:ext cx="288" cy="2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57373" name="Line 41"/>
            <p:cNvSpPr>
              <a:spLocks noChangeShapeType="1"/>
            </p:cNvSpPr>
            <p:nvPr/>
          </p:nvSpPr>
          <p:spPr bwMode="auto">
            <a:xfrm flipH="1">
              <a:off x="3696" y="3072"/>
              <a:ext cx="192" cy="2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57374" name="Text Box 42"/>
            <p:cNvSpPr txBox="1">
              <a:spLocks noChangeArrowheads="1"/>
            </p:cNvSpPr>
            <p:nvPr/>
          </p:nvSpPr>
          <p:spPr bwMode="auto">
            <a:xfrm>
              <a:off x="3648" y="1248"/>
              <a:ext cx="105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3              4</a:t>
              </a:r>
            </a:p>
          </p:txBody>
        </p:sp>
        <p:sp>
          <p:nvSpPr>
            <p:cNvPr id="57375" name="Text Box 43"/>
            <p:cNvSpPr txBox="1">
              <a:spLocks noChangeArrowheads="1"/>
            </p:cNvSpPr>
            <p:nvPr/>
          </p:nvSpPr>
          <p:spPr bwMode="auto">
            <a:xfrm>
              <a:off x="3216" y="2448"/>
              <a:ext cx="177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3         4       2         3</a:t>
              </a:r>
            </a:p>
          </p:txBody>
        </p:sp>
        <p:sp>
          <p:nvSpPr>
            <p:cNvPr id="57376" name="Text Box 44"/>
            <p:cNvSpPr txBox="1">
              <a:spLocks noChangeArrowheads="1"/>
            </p:cNvSpPr>
            <p:nvPr/>
          </p:nvSpPr>
          <p:spPr bwMode="auto">
            <a:xfrm>
              <a:off x="3792" y="3120"/>
              <a:ext cx="24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5</a:t>
              </a:r>
            </a:p>
          </p:txBody>
        </p:sp>
      </p:grpSp>
      <p:sp>
        <p:nvSpPr>
          <p:cNvPr id="57350" name="Text Box 45"/>
          <p:cNvSpPr txBox="1">
            <a:spLocks noChangeArrowheads="1"/>
          </p:cNvSpPr>
          <p:nvPr/>
        </p:nvSpPr>
        <p:spPr bwMode="auto">
          <a:xfrm>
            <a:off x="935038" y="5913438"/>
            <a:ext cx="7058025"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200" b="1">
                <a:latin typeface="Times New Roman" pitchFamily="18" charset="0"/>
              </a:rPr>
              <a:t>城市交通图                                          城市交通图的代价树</a:t>
            </a:r>
          </a:p>
        </p:txBody>
      </p:sp>
      <p:sp>
        <p:nvSpPr>
          <p:cNvPr id="57351" name="Text Box 46"/>
          <p:cNvSpPr txBox="1">
            <a:spLocks noChangeArrowheads="1"/>
          </p:cNvSpPr>
          <p:nvPr/>
        </p:nvSpPr>
        <p:spPr bwMode="auto">
          <a:xfrm>
            <a:off x="250825" y="1520825"/>
            <a:ext cx="46450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sz="2200" b="1">
                <a:solidFill>
                  <a:srgbClr val="A50021"/>
                </a:solidFill>
                <a:latin typeface="幼圆" pitchFamily="49" charset="-122"/>
                <a:ea typeface="幼圆" pitchFamily="49" charset="-122"/>
              </a:rPr>
              <a:t>    </a:t>
            </a:r>
            <a:r>
              <a:rPr lang="zh-CN" altLang="en-US" sz="2200" b="1">
                <a:solidFill>
                  <a:srgbClr val="A50021"/>
                </a:solidFill>
                <a:latin typeface="幼圆" pitchFamily="49" charset="-122"/>
                <a:ea typeface="幼圆" pitchFamily="49" charset="-122"/>
              </a:rPr>
              <a:t>解：</a:t>
            </a:r>
            <a:r>
              <a:rPr lang="zh-CN" altLang="en-US" sz="2200" b="1">
                <a:latin typeface="幼圆" pitchFamily="49" charset="-122"/>
                <a:ea typeface="幼圆" pitchFamily="49" charset="-122"/>
              </a:rPr>
              <a:t>代价树如右图所示。其中，红线为最优解，其代价为</a:t>
            </a:r>
            <a:r>
              <a:rPr lang="en-US" altLang="zh-CN" sz="2200" b="1">
                <a:latin typeface="幼圆" pitchFamily="49" charset="-122"/>
                <a:ea typeface="幼圆" pitchFamily="49" charset="-122"/>
              </a:rPr>
              <a:t>8</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ext Box 4"/>
          <p:cNvSpPr txBox="1">
            <a:spLocks noChangeArrowheads="1"/>
          </p:cNvSpPr>
          <p:nvPr/>
        </p:nvSpPr>
        <p:spPr bwMode="ltGray">
          <a:xfrm>
            <a:off x="179388" y="1527170"/>
            <a:ext cx="8821737" cy="4278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342900" indent="-342900">
              <a:spcBef>
                <a:spcPts val="2400"/>
              </a:spcBef>
              <a:buClr>
                <a:srgbClr val="B2B2B2"/>
              </a:buClr>
              <a:buSzPct val="75000"/>
              <a:buFont typeface="Arial" pitchFamily="34" charset="0"/>
              <a:buChar char="•"/>
            </a:pPr>
            <a:r>
              <a:rPr kumimoji="1" lang="zh-CN" altLang="en-US" sz="2400" b="1" dirty="0">
                <a:solidFill>
                  <a:srgbClr val="C00000"/>
                </a:solidFill>
                <a:latin typeface="幼圆" pitchFamily="49" charset="-122"/>
                <a:ea typeface="幼圆" pitchFamily="49" charset="-122"/>
              </a:rPr>
              <a:t>状态：</a:t>
            </a:r>
            <a:r>
              <a:rPr kumimoji="1" lang="zh-CN" altLang="en-US" sz="2400" b="1" dirty="0">
                <a:latin typeface="幼圆" pitchFamily="49" charset="-122"/>
                <a:ea typeface="幼圆" pitchFamily="49" charset="-122"/>
              </a:rPr>
              <a:t>状态描述了</a:t>
            </a:r>
            <a:r>
              <a:rPr kumimoji="1" lang="en-US" altLang="zh-CN" sz="2400" b="1" dirty="0">
                <a:latin typeface="幼圆" pitchFamily="49" charset="-122"/>
                <a:ea typeface="幼圆" pitchFamily="49" charset="-122"/>
              </a:rPr>
              <a:t>8</a:t>
            </a:r>
            <a:r>
              <a:rPr kumimoji="1" lang="zh-CN" altLang="en-US" sz="2400" b="1" dirty="0">
                <a:latin typeface="幼圆" pitchFamily="49" charset="-122"/>
                <a:ea typeface="幼圆" pitchFamily="49" charset="-122"/>
              </a:rPr>
              <a:t>个棋子中的每一个以及空位在棋盘的</a:t>
            </a:r>
            <a:r>
              <a:rPr kumimoji="1" lang="en-US" altLang="zh-CN" sz="2400" b="1" dirty="0">
                <a:latin typeface="幼圆" pitchFamily="49" charset="-122"/>
                <a:ea typeface="幼圆" pitchFamily="49" charset="-122"/>
              </a:rPr>
              <a:t>9</a:t>
            </a:r>
            <a:r>
              <a:rPr kumimoji="1" lang="zh-CN" altLang="en-US" sz="2400" b="1" dirty="0">
                <a:latin typeface="幼圆" pitchFamily="49" charset="-122"/>
                <a:ea typeface="幼圆" pitchFamily="49" charset="-122"/>
              </a:rPr>
              <a:t>个方格上的分布。</a:t>
            </a:r>
          </a:p>
          <a:p>
            <a:pPr marL="342900" indent="-342900">
              <a:spcBef>
                <a:spcPts val="2400"/>
              </a:spcBef>
              <a:buClr>
                <a:srgbClr val="B2B2B2"/>
              </a:buClr>
              <a:buSzPct val="75000"/>
              <a:buFont typeface="Arial" pitchFamily="34" charset="0"/>
              <a:buChar char="•"/>
            </a:pPr>
            <a:r>
              <a:rPr kumimoji="1" lang="zh-CN" altLang="en-US" sz="2400" b="1" dirty="0">
                <a:solidFill>
                  <a:srgbClr val="C00000"/>
                </a:solidFill>
                <a:latin typeface="幼圆" pitchFamily="49" charset="-122"/>
                <a:ea typeface="幼圆" pitchFamily="49" charset="-122"/>
              </a:rPr>
              <a:t>初始状态：</a:t>
            </a:r>
            <a:r>
              <a:rPr kumimoji="1" lang="zh-CN" altLang="en-US" sz="2400" b="1" dirty="0">
                <a:latin typeface="幼圆" pitchFamily="49" charset="-122"/>
                <a:ea typeface="幼圆" pitchFamily="49" charset="-122"/>
              </a:rPr>
              <a:t>任何状态都可以被指定为初始状态。</a:t>
            </a:r>
          </a:p>
          <a:p>
            <a:pPr marL="342900" indent="-342900">
              <a:spcBef>
                <a:spcPts val="2400"/>
              </a:spcBef>
              <a:buClr>
                <a:srgbClr val="B2B2B2"/>
              </a:buClr>
              <a:buSzPct val="75000"/>
              <a:buFont typeface="Arial" pitchFamily="34" charset="0"/>
              <a:buChar char="•"/>
            </a:pPr>
            <a:r>
              <a:rPr kumimoji="1" lang="zh-CN" altLang="en-US" sz="2400" b="1" dirty="0">
                <a:solidFill>
                  <a:srgbClr val="C00000"/>
                </a:solidFill>
                <a:latin typeface="幼圆" pitchFamily="49" charset="-122"/>
                <a:ea typeface="幼圆" pitchFamily="49" charset="-122"/>
              </a:rPr>
              <a:t>可能行动的描述：</a:t>
            </a:r>
            <a:r>
              <a:rPr kumimoji="1" lang="zh-CN" altLang="en-US" sz="2400" b="1" dirty="0">
                <a:latin typeface="幼圆" pitchFamily="49" charset="-122"/>
                <a:ea typeface="幼圆" pitchFamily="49" charset="-122"/>
              </a:rPr>
              <a:t>用来产生通过四个行动（把空位向</a:t>
            </a:r>
            <a:r>
              <a:rPr kumimoji="1" lang="en-US" altLang="zh-CN" sz="2400" b="1" dirty="0">
                <a:latin typeface="幼圆" pitchFamily="49" charset="-122"/>
                <a:ea typeface="幼圆" pitchFamily="49" charset="-122"/>
              </a:rPr>
              <a:t>Left</a:t>
            </a:r>
            <a:r>
              <a:rPr kumimoji="1" lang="zh-CN" altLang="en-US" sz="2400" b="1" dirty="0">
                <a:latin typeface="幼圆" pitchFamily="49" charset="-122"/>
                <a:ea typeface="幼圆" pitchFamily="49" charset="-122"/>
              </a:rPr>
              <a:t>，</a:t>
            </a:r>
            <a:r>
              <a:rPr kumimoji="1" lang="en-US" altLang="zh-CN" sz="2400" b="1" dirty="0">
                <a:latin typeface="幼圆" pitchFamily="49" charset="-122"/>
                <a:ea typeface="幼圆" pitchFamily="49" charset="-122"/>
              </a:rPr>
              <a:t>Right</a:t>
            </a:r>
            <a:r>
              <a:rPr kumimoji="1" lang="zh-CN" altLang="en-US" sz="2400" b="1" dirty="0">
                <a:latin typeface="幼圆" pitchFamily="49" charset="-122"/>
                <a:ea typeface="幼圆" pitchFamily="49" charset="-122"/>
              </a:rPr>
              <a:t>，</a:t>
            </a:r>
            <a:r>
              <a:rPr kumimoji="1" lang="en-US" altLang="zh-CN" sz="2400" b="1" dirty="0">
                <a:latin typeface="幼圆" pitchFamily="49" charset="-122"/>
                <a:ea typeface="幼圆" pitchFamily="49" charset="-122"/>
              </a:rPr>
              <a:t>Up</a:t>
            </a:r>
            <a:r>
              <a:rPr kumimoji="1" lang="zh-CN" altLang="en-US" sz="2400" b="1" dirty="0">
                <a:latin typeface="幼圆" pitchFamily="49" charset="-122"/>
                <a:ea typeface="幼圆" pitchFamily="49" charset="-122"/>
              </a:rPr>
              <a:t>或</a:t>
            </a:r>
            <a:r>
              <a:rPr kumimoji="1" lang="en-US" altLang="zh-CN" sz="2400" b="1" dirty="0">
                <a:latin typeface="幼圆" pitchFamily="49" charset="-122"/>
                <a:ea typeface="幼圆" pitchFamily="49" charset="-122"/>
              </a:rPr>
              <a:t>Down</a:t>
            </a:r>
            <a:r>
              <a:rPr kumimoji="1" lang="zh-CN" altLang="en-US" sz="2400" b="1" dirty="0">
                <a:latin typeface="幼圆" pitchFamily="49" charset="-122"/>
                <a:ea typeface="幼圆" pitchFamily="49" charset="-122"/>
              </a:rPr>
              <a:t>移动）能够达到的合法状态。</a:t>
            </a:r>
          </a:p>
          <a:p>
            <a:pPr marL="342900" indent="-342900">
              <a:spcBef>
                <a:spcPts val="2400"/>
              </a:spcBef>
              <a:buClr>
                <a:srgbClr val="B2B2B2"/>
              </a:buClr>
              <a:buSzPct val="75000"/>
              <a:buFont typeface="Arial" pitchFamily="34" charset="0"/>
              <a:buChar char="•"/>
            </a:pPr>
            <a:r>
              <a:rPr kumimoji="1" lang="zh-CN" altLang="en-US" sz="2400" b="1" dirty="0">
                <a:solidFill>
                  <a:srgbClr val="C00000"/>
                </a:solidFill>
                <a:latin typeface="幼圆" pitchFamily="49" charset="-122"/>
                <a:ea typeface="幼圆" pitchFamily="49" charset="-122"/>
              </a:rPr>
              <a:t>目标测试：</a:t>
            </a:r>
            <a:r>
              <a:rPr kumimoji="1" lang="zh-CN" altLang="en-US" sz="2400" b="1" dirty="0">
                <a:latin typeface="幼圆" pitchFamily="49" charset="-122"/>
                <a:ea typeface="幼圆" pitchFamily="49" charset="-122"/>
              </a:rPr>
              <a:t>用来检测状态是否匹配所要求的目标格局。</a:t>
            </a:r>
          </a:p>
          <a:p>
            <a:pPr marL="342900" indent="-342900">
              <a:spcBef>
                <a:spcPts val="2400"/>
              </a:spcBef>
              <a:buClr>
                <a:srgbClr val="B2B2B2"/>
              </a:buClr>
              <a:buSzPct val="75000"/>
              <a:buFont typeface="Arial" pitchFamily="34" charset="0"/>
              <a:buChar char="•"/>
            </a:pPr>
            <a:r>
              <a:rPr kumimoji="1" lang="zh-CN" altLang="en-US" sz="2400" b="1" dirty="0">
                <a:solidFill>
                  <a:srgbClr val="C00000"/>
                </a:solidFill>
                <a:latin typeface="幼圆" pitchFamily="49" charset="-122"/>
                <a:ea typeface="幼圆" pitchFamily="49" charset="-122"/>
              </a:rPr>
              <a:t>路径消耗：</a:t>
            </a:r>
            <a:r>
              <a:rPr kumimoji="1" lang="zh-CN" altLang="en-US" sz="2400" b="1" dirty="0">
                <a:latin typeface="幼圆" pitchFamily="49" charset="-122"/>
                <a:ea typeface="幼圆" pitchFamily="49" charset="-122"/>
              </a:rPr>
              <a:t>每一步的耗散值为</a:t>
            </a:r>
            <a:r>
              <a:rPr kumimoji="1" lang="en-US" altLang="zh-CN" sz="2400" b="1" dirty="0">
                <a:latin typeface="幼圆" pitchFamily="49" charset="-122"/>
                <a:ea typeface="幼圆" pitchFamily="49" charset="-122"/>
              </a:rPr>
              <a:t>1</a:t>
            </a:r>
            <a:r>
              <a:rPr kumimoji="1" lang="zh-CN" altLang="en-US" sz="2400" b="1" dirty="0">
                <a:latin typeface="幼圆" pitchFamily="49" charset="-122"/>
                <a:ea typeface="幼圆" pitchFamily="49" charset="-122"/>
              </a:rPr>
              <a:t>，因此整个路径的耗散值为路径中的步数。</a:t>
            </a:r>
          </a:p>
        </p:txBody>
      </p:sp>
      <p:sp>
        <p:nvSpPr>
          <p:cNvPr id="11268" name="Text Box 5"/>
          <p:cNvSpPr txBox="1">
            <a:spLocks noChangeArrowheads="1"/>
          </p:cNvSpPr>
          <p:nvPr/>
        </p:nvSpPr>
        <p:spPr bwMode="auto">
          <a:xfrm>
            <a:off x="576263" y="260350"/>
            <a:ext cx="7812087"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4400" b="1">
                <a:solidFill>
                  <a:schemeClr val="accent2"/>
                </a:solidFill>
                <a:latin typeface="方正姚体" pitchFamily="2" charset="-122"/>
                <a:ea typeface="方正姚体" pitchFamily="2" charset="-122"/>
              </a:rPr>
              <a:t>状态空间表示方法</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27331" name="Rectangle 3"/>
          <p:cNvSpPr>
            <a:spLocks noChangeArrowheads="1"/>
          </p:cNvSpPr>
          <p:nvPr/>
        </p:nvSpPr>
        <p:spPr bwMode="auto">
          <a:xfrm>
            <a:off x="576263" y="225425"/>
            <a:ext cx="7777162" cy="769938"/>
          </a:xfrm>
          <a:prstGeom prst="rect">
            <a:avLst/>
          </a:prstGeom>
          <a:noFill/>
          <a:ln>
            <a:noFill/>
          </a:ln>
          <a:effectLst/>
          <a:extLst/>
        </p:spPr>
        <p:txBody>
          <a:bodyPr>
            <a:spAutoFit/>
          </a:bodyPr>
          <a:lstStyle/>
          <a:p>
            <a:pPr algn="ctr">
              <a:defRPr/>
            </a:pPr>
            <a:r>
              <a:rPr lang="zh-CN" altLang="en-US" sz="4400" b="1" dirty="0">
                <a:solidFill>
                  <a:schemeClr val="accent2"/>
                </a:solidFill>
                <a:latin typeface="方正姚体" pitchFamily="2" charset="-122"/>
                <a:ea typeface="方正姚体" pitchFamily="2" charset="-122"/>
                <a:cs typeface="+mj-cs"/>
              </a:rPr>
              <a:t>代价树的深度优先搜索</a:t>
            </a:r>
          </a:p>
        </p:txBody>
      </p:sp>
      <p:sp>
        <p:nvSpPr>
          <p:cNvPr id="58372" name="Text Box 4"/>
          <p:cNvSpPr txBox="1">
            <a:spLocks noChangeArrowheads="1"/>
          </p:cNvSpPr>
          <p:nvPr/>
        </p:nvSpPr>
        <p:spPr bwMode="auto">
          <a:xfrm>
            <a:off x="250825" y="2744788"/>
            <a:ext cx="86772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a:solidFill>
                <a:srgbClr val="0000CC"/>
              </a:solidFill>
            </a:endParaRPr>
          </a:p>
        </p:txBody>
      </p:sp>
      <p:sp>
        <p:nvSpPr>
          <p:cNvPr id="58373" name="Text Box 5"/>
          <p:cNvSpPr txBox="1">
            <a:spLocks noChangeArrowheads="1"/>
          </p:cNvSpPr>
          <p:nvPr/>
        </p:nvSpPr>
        <p:spPr bwMode="auto">
          <a:xfrm>
            <a:off x="250825" y="1449388"/>
            <a:ext cx="8642350" cy="465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05000"/>
              </a:lnSpc>
              <a:spcBef>
                <a:spcPct val="15000"/>
              </a:spcBef>
            </a:pPr>
            <a:r>
              <a:rPr kumimoji="1" lang="zh-CN" altLang="en-US" sz="2400" b="1" dirty="0">
                <a:latin typeface="幼圆" pitchFamily="49" charset="-122"/>
                <a:ea typeface="幼圆" pitchFamily="49" charset="-122"/>
              </a:rPr>
              <a:t>代价树的深度优先搜索算法： </a:t>
            </a:r>
          </a:p>
          <a:p>
            <a:pPr eaLnBrk="1" hangingPunct="1">
              <a:lnSpc>
                <a:spcPct val="105000"/>
              </a:lnSpc>
              <a:spcBef>
                <a:spcPct val="15000"/>
              </a:spcBef>
            </a:pPr>
            <a:r>
              <a:rPr kumimoji="1" lang="zh-CN" altLang="en-US" sz="2400" b="1" dirty="0">
                <a:latin typeface="幼圆" pitchFamily="49" charset="-122"/>
                <a:ea typeface="幼圆" pitchFamily="49" charset="-122"/>
              </a:rPr>
              <a:t>    </a:t>
            </a:r>
            <a:r>
              <a:rPr kumimoji="1" lang="en-US" altLang="zh-CN" sz="2400" b="1" dirty="0">
                <a:latin typeface="幼圆" pitchFamily="49" charset="-122"/>
                <a:ea typeface="幼圆" pitchFamily="49" charset="-122"/>
              </a:rPr>
              <a:t>(1) </a:t>
            </a:r>
            <a:r>
              <a:rPr kumimoji="1" lang="zh-CN" altLang="en-US" sz="2400" b="1" dirty="0">
                <a:latin typeface="幼圆" pitchFamily="49" charset="-122"/>
                <a:ea typeface="幼圆" pitchFamily="49" charset="-122"/>
              </a:rPr>
              <a:t>把</a:t>
            </a:r>
            <a:r>
              <a:rPr kumimoji="1" lang="zh-CN" altLang="en-US" sz="2400" b="1" dirty="0" smtClean="0">
                <a:latin typeface="幼圆" pitchFamily="49" charset="-122"/>
                <a:ea typeface="幼圆" pitchFamily="49" charset="-122"/>
              </a:rPr>
              <a:t>初始结点</a:t>
            </a:r>
            <a:r>
              <a:rPr kumimoji="1" lang="en-US" altLang="zh-CN" sz="2400" b="1" dirty="0" smtClean="0">
                <a:latin typeface="幼圆" pitchFamily="49" charset="-122"/>
                <a:ea typeface="幼圆" pitchFamily="49" charset="-122"/>
              </a:rPr>
              <a:t>S</a:t>
            </a:r>
            <a:r>
              <a:rPr kumimoji="1" lang="en-US" altLang="zh-CN" sz="2400" b="1" baseline="-25000" dirty="0" smtClean="0">
                <a:latin typeface="幼圆" pitchFamily="49" charset="-122"/>
                <a:ea typeface="幼圆" pitchFamily="49" charset="-122"/>
              </a:rPr>
              <a:t>0</a:t>
            </a:r>
            <a:r>
              <a:rPr kumimoji="1" lang="zh-CN" altLang="en-US" sz="2400" b="1" dirty="0">
                <a:latin typeface="幼圆" pitchFamily="49" charset="-122"/>
                <a:ea typeface="幼圆" pitchFamily="49" charset="-122"/>
              </a:rPr>
              <a:t>放入</a:t>
            </a:r>
            <a:r>
              <a:rPr kumimoji="1" lang="en-US" altLang="zh-CN" sz="2400" b="1" dirty="0">
                <a:latin typeface="幼圆" pitchFamily="49" charset="-122"/>
                <a:ea typeface="幼圆" pitchFamily="49" charset="-122"/>
              </a:rPr>
              <a:t>Open</a:t>
            </a:r>
            <a:r>
              <a:rPr kumimoji="1" lang="zh-CN" altLang="en-US" sz="2400" b="1" dirty="0">
                <a:latin typeface="幼圆" pitchFamily="49" charset="-122"/>
                <a:ea typeface="幼圆" pitchFamily="49" charset="-122"/>
              </a:rPr>
              <a:t>表中，置</a:t>
            </a:r>
            <a:r>
              <a:rPr kumimoji="1" lang="en-US" altLang="zh-CN" sz="2400" b="1" dirty="0">
                <a:latin typeface="幼圆" pitchFamily="49" charset="-122"/>
                <a:ea typeface="幼圆" pitchFamily="49" charset="-122"/>
              </a:rPr>
              <a:t>S</a:t>
            </a:r>
            <a:r>
              <a:rPr kumimoji="1" lang="en-US" altLang="zh-CN" sz="2400" b="1" baseline="-25000" dirty="0">
                <a:latin typeface="幼圆" pitchFamily="49" charset="-122"/>
                <a:ea typeface="幼圆" pitchFamily="49" charset="-122"/>
              </a:rPr>
              <a:t>0</a:t>
            </a:r>
            <a:r>
              <a:rPr kumimoji="1" lang="zh-CN" altLang="en-US" sz="2400" b="1" dirty="0">
                <a:latin typeface="幼圆" pitchFamily="49" charset="-122"/>
                <a:ea typeface="幼圆" pitchFamily="49" charset="-122"/>
              </a:rPr>
              <a:t>的代价</a:t>
            </a:r>
            <a:r>
              <a:rPr kumimoji="1" lang="en-US" altLang="zh-CN" sz="2400" b="1" dirty="0">
                <a:latin typeface="幼圆" pitchFamily="49" charset="-122"/>
                <a:ea typeface="幼圆" pitchFamily="49" charset="-122"/>
              </a:rPr>
              <a:t>g(S</a:t>
            </a:r>
            <a:r>
              <a:rPr kumimoji="1" lang="en-US" altLang="zh-CN" sz="2400" b="1" baseline="-25000" dirty="0">
                <a:latin typeface="幼圆" pitchFamily="49" charset="-122"/>
                <a:ea typeface="幼圆" pitchFamily="49" charset="-122"/>
              </a:rPr>
              <a:t>0</a:t>
            </a:r>
            <a:r>
              <a:rPr kumimoji="1" lang="en-US" altLang="zh-CN" sz="2400" b="1" dirty="0">
                <a:latin typeface="幼圆" pitchFamily="49" charset="-122"/>
                <a:ea typeface="幼圆" pitchFamily="49" charset="-122"/>
              </a:rPr>
              <a:t>)=0</a:t>
            </a:r>
            <a:r>
              <a:rPr kumimoji="1" lang="zh-CN" altLang="en-US" sz="2400" b="1" dirty="0">
                <a:latin typeface="幼圆" pitchFamily="49" charset="-122"/>
                <a:ea typeface="幼圆" pitchFamily="49" charset="-122"/>
              </a:rPr>
              <a:t>； </a:t>
            </a:r>
          </a:p>
          <a:p>
            <a:pPr eaLnBrk="1" hangingPunct="1">
              <a:lnSpc>
                <a:spcPct val="105000"/>
              </a:lnSpc>
              <a:spcBef>
                <a:spcPct val="15000"/>
              </a:spcBef>
            </a:pPr>
            <a:r>
              <a:rPr kumimoji="1" lang="zh-CN" altLang="en-US" sz="2400" b="1" dirty="0">
                <a:latin typeface="幼圆" pitchFamily="49" charset="-122"/>
                <a:ea typeface="幼圆" pitchFamily="49" charset="-122"/>
              </a:rPr>
              <a:t>    </a:t>
            </a:r>
            <a:r>
              <a:rPr kumimoji="1" lang="en-US" altLang="zh-CN" sz="2400" b="1" dirty="0">
                <a:latin typeface="幼圆" pitchFamily="49" charset="-122"/>
                <a:ea typeface="幼圆" pitchFamily="49" charset="-122"/>
              </a:rPr>
              <a:t>(2) </a:t>
            </a:r>
            <a:r>
              <a:rPr kumimoji="1" lang="zh-CN" altLang="en-US" sz="2400" b="1" dirty="0">
                <a:latin typeface="幼圆" pitchFamily="49" charset="-122"/>
                <a:ea typeface="幼圆" pitchFamily="49" charset="-122"/>
              </a:rPr>
              <a:t>如果</a:t>
            </a:r>
            <a:r>
              <a:rPr kumimoji="1" lang="en-US" altLang="zh-CN" sz="2400" b="1" dirty="0">
                <a:latin typeface="幼圆" pitchFamily="49" charset="-122"/>
                <a:ea typeface="幼圆" pitchFamily="49" charset="-122"/>
              </a:rPr>
              <a:t>Open</a:t>
            </a:r>
            <a:r>
              <a:rPr kumimoji="1" lang="zh-CN" altLang="en-US" sz="2400" b="1" dirty="0">
                <a:latin typeface="幼圆" pitchFamily="49" charset="-122"/>
                <a:ea typeface="幼圆" pitchFamily="49" charset="-122"/>
              </a:rPr>
              <a:t>表为空，则问题无解 ，失败退出； </a:t>
            </a:r>
          </a:p>
          <a:p>
            <a:pPr eaLnBrk="1" hangingPunct="1">
              <a:lnSpc>
                <a:spcPct val="105000"/>
              </a:lnSpc>
              <a:spcBef>
                <a:spcPct val="15000"/>
              </a:spcBef>
            </a:pPr>
            <a:r>
              <a:rPr kumimoji="1" lang="zh-CN" altLang="en-US" sz="2400" b="1" dirty="0">
                <a:latin typeface="幼圆" pitchFamily="49" charset="-122"/>
                <a:ea typeface="幼圆" pitchFamily="49" charset="-122"/>
              </a:rPr>
              <a:t>    </a:t>
            </a:r>
            <a:r>
              <a:rPr kumimoji="1" lang="en-US" altLang="zh-CN" sz="2400" b="1" dirty="0">
                <a:latin typeface="幼圆" pitchFamily="49" charset="-122"/>
                <a:ea typeface="幼圆" pitchFamily="49" charset="-122"/>
              </a:rPr>
              <a:t>(3) </a:t>
            </a:r>
            <a:r>
              <a:rPr kumimoji="1" lang="zh-CN" altLang="en-US" sz="2400" b="1" dirty="0">
                <a:latin typeface="幼圆" pitchFamily="49" charset="-122"/>
                <a:ea typeface="幼圆" pitchFamily="49" charset="-122"/>
              </a:rPr>
              <a:t>把</a:t>
            </a:r>
            <a:r>
              <a:rPr kumimoji="1" lang="en-US" altLang="zh-CN" sz="2400" b="1" dirty="0">
                <a:latin typeface="幼圆" pitchFamily="49" charset="-122"/>
                <a:ea typeface="幼圆" pitchFamily="49" charset="-122"/>
              </a:rPr>
              <a:t>Open</a:t>
            </a:r>
            <a:r>
              <a:rPr kumimoji="1" lang="zh-CN" altLang="en-US" sz="2400" b="1" dirty="0">
                <a:latin typeface="幼圆" pitchFamily="49" charset="-122"/>
                <a:ea typeface="幼圆" pitchFamily="49" charset="-122"/>
              </a:rPr>
              <a:t>表的第一</a:t>
            </a:r>
            <a:r>
              <a:rPr kumimoji="1" lang="zh-CN" altLang="en-US" sz="2400" b="1" dirty="0" smtClean="0">
                <a:latin typeface="幼圆" pitchFamily="49" charset="-122"/>
                <a:ea typeface="幼圆" pitchFamily="49" charset="-122"/>
              </a:rPr>
              <a:t>个结点取出</a:t>
            </a:r>
            <a:r>
              <a:rPr kumimoji="1" lang="zh-CN" altLang="en-US" sz="2400" b="1" dirty="0">
                <a:latin typeface="幼圆" pitchFamily="49" charset="-122"/>
                <a:ea typeface="幼圆" pitchFamily="49" charset="-122"/>
              </a:rPr>
              <a:t>放入</a:t>
            </a:r>
            <a:r>
              <a:rPr kumimoji="1" lang="en-US" altLang="zh-CN" sz="2400" b="1" dirty="0">
                <a:latin typeface="幼圆" pitchFamily="49" charset="-122"/>
                <a:ea typeface="幼圆" pitchFamily="49" charset="-122"/>
              </a:rPr>
              <a:t>Closed</a:t>
            </a:r>
            <a:r>
              <a:rPr kumimoji="1" lang="zh-CN" altLang="en-US" sz="2400" b="1" dirty="0">
                <a:latin typeface="幼圆" pitchFamily="49" charset="-122"/>
                <a:ea typeface="幼圆" pitchFamily="49" charset="-122"/>
              </a:rPr>
              <a:t>表，并记</a:t>
            </a:r>
            <a:r>
              <a:rPr kumimoji="1" lang="zh-CN" altLang="en-US" sz="2400" b="1" dirty="0" smtClean="0">
                <a:latin typeface="幼圆" pitchFamily="49" charset="-122"/>
                <a:ea typeface="幼圆" pitchFamily="49" charset="-122"/>
              </a:rPr>
              <a:t>该结点为</a:t>
            </a:r>
            <a:r>
              <a:rPr kumimoji="1" lang="en-US" altLang="zh-CN" sz="2400" b="1" dirty="0">
                <a:latin typeface="幼圆" pitchFamily="49" charset="-122"/>
                <a:ea typeface="幼圆" pitchFamily="49" charset="-122"/>
              </a:rPr>
              <a:t>n</a:t>
            </a:r>
            <a:r>
              <a:rPr kumimoji="1" lang="zh-CN" altLang="en-US" sz="2400" b="1" dirty="0">
                <a:latin typeface="幼圆" pitchFamily="49" charset="-122"/>
                <a:ea typeface="幼圆" pitchFamily="49" charset="-122"/>
              </a:rPr>
              <a:t>； </a:t>
            </a:r>
          </a:p>
          <a:p>
            <a:pPr eaLnBrk="1" hangingPunct="1">
              <a:lnSpc>
                <a:spcPct val="105000"/>
              </a:lnSpc>
              <a:spcBef>
                <a:spcPct val="15000"/>
              </a:spcBef>
            </a:pPr>
            <a:r>
              <a:rPr kumimoji="1" lang="zh-CN" altLang="en-US" sz="2400" b="1" dirty="0">
                <a:latin typeface="幼圆" pitchFamily="49" charset="-122"/>
                <a:ea typeface="幼圆" pitchFamily="49" charset="-122"/>
              </a:rPr>
              <a:t>    </a:t>
            </a:r>
            <a:r>
              <a:rPr kumimoji="1" lang="en-US" altLang="zh-CN" sz="2400" b="1" dirty="0">
                <a:latin typeface="幼圆" pitchFamily="49" charset="-122"/>
                <a:ea typeface="幼圆" pitchFamily="49" charset="-122"/>
              </a:rPr>
              <a:t>(4) </a:t>
            </a:r>
            <a:r>
              <a:rPr kumimoji="1" lang="zh-CN" altLang="en-US" sz="2400" b="1" dirty="0" smtClean="0">
                <a:latin typeface="幼圆" pitchFamily="49" charset="-122"/>
                <a:ea typeface="幼圆" pitchFamily="49" charset="-122"/>
              </a:rPr>
              <a:t>考察结点</a:t>
            </a:r>
            <a:r>
              <a:rPr kumimoji="1" lang="en-US" altLang="zh-CN" sz="2400" b="1" dirty="0" smtClean="0">
                <a:latin typeface="幼圆" pitchFamily="49" charset="-122"/>
                <a:ea typeface="幼圆" pitchFamily="49" charset="-122"/>
              </a:rPr>
              <a:t>n</a:t>
            </a:r>
            <a:r>
              <a:rPr kumimoji="1" lang="zh-CN" altLang="en-US" sz="2400" b="1" dirty="0">
                <a:latin typeface="幼圆" pitchFamily="49" charset="-122"/>
                <a:ea typeface="幼圆" pitchFamily="49" charset="-122"/>
              </a:rPr>
              <a:t>是否为</a:t>
            </a:r>
            <a:r>
              <a:rPr kumimoji="1" lang="zh-CN" altLang="en-US" sz="2400" b="1" dirty="0" smtClean="0">
                <a:latin typeface="幼圆" pitchFamily="49" charset="-122"/>
                <a:ea typeface="幼圆" pitchFamily="49" charset="-122"/>
              </a:rPr>
              <a:t>目标结点。</a:t>
            </a:r>
            <a:r>
              <a:rPr kumimoji="1" lang="zh-CN" altLang="en-US" sz="2400" b="1" dirty="0">
                <a:latin typeface="幼圆" pitchFamily="49" charset="-122"/>
                <a:ea typeface="幼圆" pitchFamily="49" charset="-122"/>
              </a:rPr>
              <a:t>若是，则找到了问题的解，成功退出； </a:t>
            </a:r>
          </a:p>
          <a:p>
            <a:pPr eaLnBrk="1" hangingPunct="1">
              <a:lnSpc>
                <a:spcPct val="105000"/>
              </a:lnSpc>
              <a:spcBef>
                <a:spcPct val="15000"/>
              </a:spcBef>
            </a:pPr>
            <a:r>
              <a:rPr kumimoji="1" lang="zh-CN" altLang="en-US" sz="2400" b="1" dirty="0">
                <a:latin typeface="幼圆" pitchFamily="49" charset="-122"/>
                <a:ea typeface="幼圆" pitchFamily="49" charset="-122"/>
              </a:rPr>
              <a:t>    </a:t>
            </a:r>
            <a:r>
              <a:rPr kumimoji="1" lang="en-US" altLang="zh-CN" sz="2400" b="1" dirty="0">
                <a:latin typeface="幼圆" pitchFamily="49" charset="-122"/>
                <a:ea typeface="幼圆" pitchFamily="49" charset="-122"/>
              </a:rPr>
              <a:t>(5) </a:t>
            </a:r>
            <a:r>
              <a:rPr kumimoji="1" lang="zh-CN" altLang="en-US" sz="2400" b="1" dirty="0" smtClean="0">
                <a:latin typeface="幼圆" pitchFamily="49" charset="-122"/>
                <a:ea typeface="幼圆" pitchFamily="49" charset="-122"/>
              </a:rPr>
              <a:t>若结点</a:t>
            </a:r>
            <a:r>
              <a:rPr kumimoji="1" lang="en-US" altLang="zh-CN" sz="2400" b="1" dirty="0" smtClean="0">
                <a:latin typeface="幼圆" pitchFamily="49" charset="-122"/>
                <a:ea typeface="幼圆" pitchFamily="49" charset="-122"/>
              </a:rPr>
              <a:t>n</a:t>
            </a:r>
            <a:r>
              <a:rPr kumimoji="1" lang="zh-CN" altLang="en-US" sz="2400" b="1" dirty="0">
                <a:latin typeface="幼圆" pitchFamily="49" charset="-122"/>
                <a:ea typeface="幼圆" pitchFamily="49" charset="-122"/>
              </a:rPr>
              <a:t>不可扩展，则转第</a:t>
            </a:r>
            <a:r>
              <a:rPr kumimoji="1" lang="en-US" altLang="zh-CN" sz="2400" b="1" dirty="0">
                <a:latin typeface="幼圆" pitchFamily="49" charset="-122"/>
                <a:ea typeface="幼圆" pitchFamily="49" charset="-122"/>
              </a:rPr>
              <a:t>(2)</a:t>
            </a:r>
            <a:r>
              <a:rPr kumimoji="1" lang="zh-CN" altLang="en-US" sz="2400" b="1" dirty="0">
                <a:latin typeface="幼圆" pitchFamily="49" charset="-122"/>
                <a:ea typeface="幼圆" pitchFamily="49" charset="-122"/>
              </a:rPr>
              <a:t>步； </a:t>
            </a:r>
          </a:p>
          <a:p>
            <a:pPr eaLnBrk="1" hangingPunct="1">
              <a:lnSpc>
                <a:spcPct val="105000"/>
              </a:lnSpc>
              <a:spcBef>
                <a:spcPct val="15000"/>
              </a:spcBef>
            </a:pPr>
            <a:r>
              <a:rPr kumimoji="1" lang="zh-CN" altLang="en-US" sz="2400" b="1" dirty="0">
                <a:latin typeface="幼圆" pitchFamily="49" charset="-122"/>
                <a:ea typeface="幼圆" pitchFamily="49" charset="-122"/>
              </a:rPr>
              <a:t>    </a:t>
            </a:r>
            <a:r>
              <a:rPr kumimoji="1" lang="en-US" altLang="zh-CN" sz="2400" b="1" dirty="0">
                <a:latin typeface="幼圆" pitchFamily="49" charset="-122"/>
                <a:ea typeface="幼圆" pitchFamily="49" charset="-122"/>
              </a:rPr>
              <a:t>(6) </a:t>
            </a:r>
            <a:r>
              <a:rPr kumimoji="1" lang="zh-CN" altLang="en-US" sz="2400" b="1" dirty="0" smtClean="0">
                <a:latin typeface="幼圆" pitchFamily="49" charset="-122"/>
                <a:ea typeface="幼圆" pitchFamily="49" charset="-122"/>
              </a:rPr>
              <a:t>扩展结点</a:t>
            </a:r>
            <a:r>
              <a:rPr kumimoji="1" lang="en-US" altLang="zh-CN" sz="2400" b="1" dirty="0" smtClean="0">
                <a:latin typeface="幼圆" pitchFamily="49" charset="-122"/>
                <a:ea typeface="幼圆" pitchFamily="49" charset="-122"/>
              </a:rPr>
              <a:t>n</a:t>
            </a:r>
            <a:r>
              <a:rPr kumimoji="1" lang="zh-CN" altLang="en-US" sz="2400" b="1" dirty="0">
                <a:latin typeface="幼圆" pitchFamily="49" charset="-122"/>
                <a:ea typeface="幼圆" pitchFamily="49" charset="-122"/>
              </a:rPr>
              <a:t>，生成其</a:t>
            </a:r>
            <a:r>
              <a:rPr kumimoji="1" lang="zh-CN" altLang="en-US" sz="2400" b="1" dirty="0" smtClean="0">
                <a:latin typeface="幼圆" pitchFamily="49" charset="-122"/>
                <a:ea typeface="幼圆" pitchFamily="49" charset="-122"/>
              </a:rPr>
              <a:t>子结点</a:t>
            </a:r>
            <a:r>
              <a:rPr kumimoji="1" lang="en-US" altLang="zh-CN" sz="2400" b="1" dirty="0" err="1" smtClean="0">
                <a:latin typeface="幼圆" pitchFamily="49" charset="-122"/>
                <a:ea typeface="幼圆" pitchFamily="49" charset="-122"/>
              </a:rPr>
              <a:t>n</a:t>
            </a:r>
            <a:r>
              <a:rPr kumimoji="1" lang="en-US" altLang="zh-CN" sz="2400" b="1" baseline="-25000" dirty="0" err="1" smtClean="0">
                <a:latin typeface="幼圆" pitchFamily="49" charset="-122"/>
                <a:ea typeface="幼圆" pitchFamily="49" charset="-122"/>
              </a:rPr>
              <a:t>i</a:t>
            </a:r>
            <a:r>
              <a:rPr kumimoji="1" lang="en-US" altLang="zh-CN" sz="2400" b="1" dirty="0" smtClean="0">
                <a:latin typeface="幼圆" pitchFamily="49" charset="-122"/>
                <a:ea typeface="幼圆" pitchFamily="49" charset="-122"/>
              </a:rPr>
              <a:t>(i=1</a:t>
            </a:r>
            <a:r>
              <a:rPr kumimoji="1" lang="en-US" altLang="zh-CN" sz="2400" b="1" dirty="0">
                <a:latin typeface="幼圆" pitchFamily="49" charset="-122"/>
                <a:ea typeface="幼圆" pitchFamily="49" charset="-122"/>
              </a:rPr>
              <a:t>, 2, …)</a:t>
            </a:r>
            <a:r>
              <a:rPr kumimoji="1" lang="zh-CN" altLang="en-US" sz="2400" b="1" dirty="0">
                <a:latin typeface="幼圆" pitchFamily="49" charset="-122"/>
                <a:ea typeface="幼圆" pitchFamily="49" charset="-122"/>
              </a:rPr>
              <a:t>，</a:t>
            </a:r>
            <a:r>
              <a:rPr kumimoji="1" lang="zh-CN" altLang="en-US" sz="2400" b="1" dirty="0">
                <a:solidFill>
                  <a:srgbClr val="FF3300"/>
                </a:solidFill>
                <a:latin typeface="幼圆" pitchFamily="49" charset="-122"/>
                <a:ea typeface="幼圆" pitchFamily="49" charset="-122"/>
              </a:rPr>
              <a:t>将这些</a:t>
            </a:r>
            <a:r>
              <a:rPr kumimoji="1" lang="zh-CN" altLang="en-US" sz="2400" b="1" dirty="0" smtClean="0">
                <a:solidFill>
                  <a:srgbClr val="FF3300"/>
                </a:solidFill>
                <a:latin typeface="幼圆" pitchFamily="49" charset="-122"/>
                <a:ea typeface="幼圆" pitchFamily="49" charset="-122"/>
              </a:rPr>
              <a:t>子结点按</a:t>
            </a:r>
            <a:r>
              <a:rPr kumimoji="1" lang="zh-CN" altLang="en-US" sz="2400" b="1" dirty="0">
                <a:solidFill>
                  <a:srgbClr val="FF3300"/>
                </a:solidFill>
                <a:latin typeface="幼圆" pitchFamily="49" charset="-122"/>
                <a:ea typeface="幼圆" pitchFamily="49" charset="-122"/>
              </a:rPr>
              <a:t>边代价由小到大放入</a:t>
            </a:r>
            <a:r>
              <a:rPr kumimoji="1" lang="en-US" altLang="zh-CN" sz="2400" b="1" dirty="0">
                <a:solidFill>
                  <a:srgbClr val="FF3300"/>
                </a:solidFill>
                <a:latin typeface="幼圆" pitchFamily="49" charset="-122"/>
                <a:ea typeface="幼圆" pitchFamily="49" charset="-122"/>
              </a:rPr>
              <a:t>Open</a:t>
            </a:r>
            <a:r>
              <a:rPr kumimoji="1" lang="zh-CN" altLang="en-US" sz="2400" b="1" dirty="0">
                <a:solidFill>
                  <a:srgbClr val="FF3300"/>
                </a:solidFill>
                <a:latin typeface="幼圆" pitchFamily="49" charset="-122"/>
                <a:ea typeface="幼圆" pitchFamily="49" charset="-122"/>
              </a:rPr>
              <a:t>表的首部</a:t>
            </a:r>
            <a:r>
              <a:rPr kumimoji="1" lang="zh-CN" altLang="en-US" sz="2400" b="1" dirty="0">
                <a:latin typeface="幼圆" pitchFamily="49" charset="-122"/>
                <a:ea typeface="幼圆" pitchFamily="49" charset="-122"/>
              </a:rPr>
              <a:t>，并为每一</a:t>
            </a:r>
            <a:r>
              <a:rPr kumimoji="1" lang="zh-CN" altLang="en-US" sz="2400" b="1" dirty="0" smtClean="0">
                <a:latin typeface="幼圆" pitchFamily="49" charset="-122"/>
                <a:ea typeface="幼圆" pitchFamily="49" charset="-122"/>
              </a:rPr>
              <a:t>个子结点设置</a:t>
            </a:r>
            <a:r>
              <a:rPr kumimoji="1" lang="zh-CN" altLang="en-US" sz="2400" b="1" dirty="0">
                <a:latin typeface="幼圆" pitchFamily="49" charset="-122"/>
                <a:ea typeface="幼圆" pitchFamily="49" charset="-122"/>
              </a:rPr>
              <a:t>指向</a:t>
            </a:r>
            <a:r>
              <a:rPr kumimoji="1" lang="zh-CN" altLang="en-US" sz="2400" b="1" dirty="0" smtClean="0">
                <a:latin typeface="幼圆" pitchFamily="49" charset="-122"/>
                <a:ea typeface="幼圆" pitchFamily="49" charset="-122"/>
              </a:rPr>
              <a:t>父结点的</a:t>
            </a:r>
            <a:r>
              <a:rPr kumimoji="1" lang="zh-CN" altLang="en-US" sz="2400" b="1" dirty="0">
                <a:latin typeface="幼圆" pitchFamily="49" charset="-122"/>
                <a:ea typeface="幼圆" pitchFamily="49" charset="-122"/>
              </a:rPr>
              <a:t>指针。然后转第</a:t>
            </a:r>
            <a:r>
              <a:rPr kumimoji="1" lang="en-US" altLang="zh-CN" sz="2400" b="1" dirty="0">
                <a:latin typeface="幼圆" pitchFamily="49" charset="-122"/>
                <a:ea typeface="幼圆" pitchFamily="49" charset="-122"/>
              </a:rPr>
              <a:t>(2)</a:t>
            </a:r>
            <a:r>
              <a:rPr kumimoji="1" lang="zh-CN" altLang="en-US" sz="2400" b="1" dirty="0">
                <a:latin typeface="幼圆" pitchFamily="49" charset="-122"/>
                <a:ea typeface="幼圆" pitchFamily="49" charset="-122"/>
              </a:rPr>
              <a:t>步。</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双向搜索</a:t>
            </a:r>
            <a:endParaRPr kumimoji="1" lang="zh-CN" altLang="en-US" dirty="0"/>
          </a:p>
        </p:txBody>
      </p:sp>
      <p:pic>
        <p:nvPicPr>
          <p:cNvPr id="6" name="图片 5"/>
          <p:cNvPicPr>
            <a:picLocks noChangeAspect="1"/>
          </p:cNvPicPr>
          <p:nvPr/>
        </p:nvPicPr>
        <p:blipFill>
          <a:blip r:embed="rId2"/>
          <a:stretch>
            <a:fillRect/>
          </a:stretch>
        </p:blipFill>
        <p:spPr>
          <a:xfrm>
            <a:off x="9231" y="1952836"/>
            <a:ext cx="9144000" cy="4306957"/>
          </a:xfrm>
          <a:prstGeom prst="rect">
            <a:avLst/>
          </a:prstGeom>
        </p:spPr>
      </p:pic>
      <p:sp>
        <p:nvSpPr>
          <p:cNvPr id="7" name="椭圆 6"/>
          <p:cNvSpPr/>
          <p:nvPr/>
        </p:nvSpPr>
        <p:spPr>
          <a:xfrm>
            <a:off x="4283968" y="2312876"/>
            <a:ext cx="900100" cy="3348372"/>
          </a:xfrm>
          <a:prstGeom prst="ellipse">
            <a:avLst/>
          </a:prstGeom>
          <a:solidFill>
            <a:srgbClr val="FFFF00">
              <a:alpha val="42000"/>
            </a:srgbClr>
          </a:solidFill>
          <a:ln>
            <a:no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zh-CN" altLang="en-US">
              <a:solidFill>
                <a:schemeClr val="tx1"/>
              </a:solidFill>
            </a:endParaRPr>
          </a:p>
        </p:txBody>
      </p:sp>
    </p:spTree>
    <p:extLst>
      <p:ext uri="{BB962C8B-B14F-4D97-AF65-F5344CB8AC3E}">
        <p14:creationId xmlns:p14="http://schemas.microsoft.com/office/powerpoint/2010/main" val="4075855088"/>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a:xfrm>
            <a:off x="471488" y="188913"/>
            <a:ext cx="8215312" cy="912812"/>
          </a:xfrm>
        </p:spPr>
        <p:txBody>
          <a:bodyPr/>
          <a:lstStyle/>
          <a:p>
            <a:pPr eaLnBrk="1" hangingPunct="1"/>
            <a:r>
              <a:rPr lang="zh-CN" altLang="en-US" b="1" smtClean="0"/>
              <a:t>本章内容</a:t>
            </a:r>
          </a:p>
        </p:txBody>
      </p:sp>
      <p:sp>
        <p:nvSpPr>
          <p:cNvPr id="7172" name="Rectangle 3"/>
          <p:cNvSpPr>
            <a:spLocks noGrp="1" noChangeArrowheads="1"/>
          </p:cNvSpPr>
          <p:nvPr>
            <p:ph type="body" idx="1"/>
          </p:nvPr>
        </p:nvSpPr>
        <p:spPr>
          <a:xfrm>
            <a:off x="900113" y="1484313"/>
            <a:ext cx="7786687" cy="5184775"/>
          </a:xfrm>
        </p:spPr>
        <p:txBody>
          <a:bodyPr/>
          <a:lstStyle/>
          <a:p>
            <a:pPr eaLnBrk="1" hangingPunct="1">
              <a:lnSpc>
                <a:spcPct val="120000"/>
              </a:lnSpc>
              <a:spcBef>
                <a:spcPts val="1800"/>
              </a:spcBef>
            </a:pPr>
            <a:r>
              <a:rPr lang="zh-CN" altLang="en-US" sz="3200" dirty="0" smtClean="0">
                <a:solidFill>
                  <a:schemeClr val="bg1">
                    <a:lumMod val="75000"/>
                  </a:schemeClr>
                </a:solidFill>
                <a:latin typeface="Times New Roman" pitchFamily="18" charset="0"/>
              </a:rPr>
              <a:t>搜索的基本概念</a:t>
            </a:r>
          </a:p>
          <a:p>
            <a:pPr eaLnBrk="1" hangingPunct="1">
              <a:lnSpc>
                <a:spcPct val="120000"/>
              </a:lnSpc>
              <a:spcBef>
                <a:spcPts val="1800"/>
              </a:spcBef>
            </a:pPr>
            <a:r>
              <a:rPr lang="zh-CN" altLang="en-US" sz="3200" dirty="0" smtClean="0">
                <a:solidFill>
                  <a:schemeClr val="bg1">
                    <a:lumMod val="75000"/>
                  </a:schemeClr>
                </a:solidFill>
                <a:latin typeface="Times New Roman" pitchFamily="18" charset="0"/>
              </a:rPr>
              <a:t>状态空间的盲目搜索</a:t>
            </a:r>
          </a:p>
          <a:p>
            <a:pPr eaLnBrk="1" hangingPunct="1">
              <a:lnSpc>
                <a:spcPct val="120000"/>
              </a:lnSpc>
              <a:spcBef>
                <a:spcPts val="1800"/>
              </a:spcBef>
            </a:pPr>
            <a:r>
              <a:rPr lang="zh-CN" altLang="en-US" sz="3200" dirty="0" smtClean="0">
                <a:latin typeface="Times New Roman" pitchFamily="18" charset="0"/>
              </a:rPr>
              <a:t>状态空间的启发式搜索</a:t>
            </a:r>
          </a:p>
          <a:p>
            <a:pPr eaLnBrk="1" hangingPunct="1">
              <a:lnSpc>
                <a:spcPct val="120000"/>
              </a:lnSpc>
              <a:spcBef>
                <a:spcPts val="1800"/>
              </a:spcBef>
            </a:pPr>
            <a:r>
              <a:rPr lang="zh-CN" altLang="en-US" sz="3200" dirty="0" smtClean="0">
                <a:solidFill>
                  <a:schemeClr val="bg1">
                    <a:lumMod val="75000"/>
                  </a:schemeClr>
                </a:solidFill>
                <a:latin typeface="Times New Roman" pitchFamily="18" charset="0"/>
              </a:rPr>
              <a:t>与</a:t>
            </a:r>
            <a:r>
              <a:rPr lang="en-US" altLang="zh-CN" sz="3200" dirty="0" smtClean="0">
                <a:solidFill>
                  <a:schemeClr val="bg1">
                    <a:lumMod val="75000"/>
                  </a:schemeClr>
                </a:solidFill>
                <a:latin typeface="Times New Roman" pitchFamily="18" charset="0"/>
              </a:rPr>
              <a:t>/</a:t>
            </a:r>
            <a:r>
              <a:rPr lang="zh-CN" altLang="en-US" sz="3200" dirty="0" smtClean="0">
                <a:solidFill>
                  <a:schemeClr val="bg1">
                    <a:lumMod val="75000"/>
                  </a:schemeClr>
                </a:solidFill>
                <a:latin typeface="Times New Roman" pitchFamily="18" charset="0"/>
              </a:rPr>
              <a:t>或树的盲目搜索</a:t>
            </a:r>
          </a:p>
          <a:p>
            <a:pPr eaLnBrk="1" hangingPunct="1">
              <a:lnSpc>
                <a:spcPct val="120000"/>
              </a:lnSpc>
              <a:spcBef>
                <a:spcPts val="1800"/>
              </a:spcBef>
            </a:pPr>
            <a:r>
              <a:rPr lang="zh-CN" altLang="en-US" sz="3200" dirty="0" smtClean="0">
                <a:solidFill>
                  <a:schemeClr val="bg1">
                    <a:lumMod val="75000"/>
                  </a:schemeClr>
                </a:solidFill>
                <a:latin typeface="Times New Roman" pitchFamily="18" charset="0"/>
              </a:rPr>
              <a:t>与</a:t>
            </a:r>
            <a:r>
              <a:rPr lang="en-US" altLang="zh-CN" sz="3200" dirty="0" smtClean="0">
                <a:solidFill>
                  <a:schemeClr val="bg1">
                    <a:lumMod val="75000"/>
                  </a:schemeClr>
                </a:solidFill>
                <a:latin typeface="Times New Roman" pitchFamily="18" charset="0"/>
              </a:rPr>
              <a:t>/</a:t>
            </a:r>
            <a:r>
              <a:rPr lang="zh-CN" altLang="en-US" sz="3200" dirty="0" smtClean="0">
                <a:solidFill>
                  <a:schemeClr val="bg1">
                    <a:lumMod val="75000"/>
                  </a:schemeClr>
                </a:solidFill>
                <a:latin typeface="Times New Roman" pitchFamily="18" charset="0"/>
              </a:rPr>
              <a:t>或树的启发式搜索</a:t>
            </a:r>
          </a:p>
          <a:p>
            <a:pPr eaLnBrk="1" hangingPunct="1">
              <a:lnSpc>
                <a:spcPct val="120000"/>
              </a:lnSpc>
              <a:spcBef>
                <a:spcPts val="1800"/>
              </a:spcBef>
            </a:pPr>
            <a:r>
              <a:rPr lang="zh-CN" altLang="en-US" sz="3200" dirty="0" smtClean="0">
                <a:solidFill>
                  <a:schemeClr val="bg1">
                    <a:lumMod val="75000"/>
                  </a:schemeClr>
                </a:solidFill>
                <a:latin typeface="Times New Roman" pitchFamily="18" charset="0"/>
              </a:rPr>
              <a:t>博弈树的启发式搜索</a:t>
            </a:r>
          </a:p>
        </p:txBody>
      </p:sp>
    </p:spTree>
    <p:extLst>
      <p:ext uri="{BB962C8B-B14F-4D97-AF65-F5344CB8AC3E}">
        <p14:creationId xmlns:p14="http://schemas.microsoft.com/office/powerpoint/2010/main" val="1833385790"/>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6" name="Text Box 4"/>
          <p:cNvSpPr txBox="1">
            <a:spLocks noChangeArrowheads="1"/>
          </p:cNvSpPr>
          <p:nvPr/>
        </p:nvSpPr>
        <p:spPr bwMode="auto">
          <a:xfrm>
            <a:off x="755650" y="1341438"/>
            <a:ext cx="7620000" cy="488441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342900" indent="-342900" algn="just" eaLnBrk="1" hangingPunct="1">
              <a:lnSpc>
                <a:spcPct val="105000"/>
              </a:lnSpc>
              <a:spcBef>
                <a:spcPct val="25000"/>
              </a:spcBef>
              <a:buFont typeface="Arial" pitchFamily="34" charset="0"/>
              <a:buChar char="•"/>
            </a:pPr>
            <a:r>
              <a:rPr kumimoji="1" lang="zh-CN" altLang="en-US" sz="2400" b="1" dirty="0" smtClean="0">
                <a:solidFill>
                  <a:srgbClr val="0000CC"/>
                </a:solidFill>
                <a:latin typeface="幼圆" pitchFamily="49" charset="-122"/>
                <a:ea typeface="幼圆" pitchFamily="49" charset="-122"/>
              </a:rPr>
              <a:t>启发性</a:t>
            </a:r>
            <a:r>
              <a:rPr kumimoji="1" lang="zh-CN" altLang="en-US" sz="2400" b="1" dirty="0">
                <a:solidFill>
                  <a:srgbClr val="0000CC"/>
                </a:solidFill>
                <a:latin typeface="幼圆" pitchFamily="49" charset="-122"/>
                <a:ea typeface="幼圆" pitchFamily="49" charset="-122"/>
              </a:rPr>
              <a:t>信息是指那种与具体问题求解过程有关的，并可指导搜索过程朝着最有希望到达问题解的方向前进的控制信息</a:t>
            </a:r>
            <a:r>
              <a:rPr kumimoji="1" lang="zh-CN" altLang="en-US" sz="2400" b="1" dirty="0" smtClean="0">
                <a:solidFill>
                  <a:srgbClr val="0000CC"/>
                </a:solidFill>
                <a:latin typeface="幼圆" pitchFamily="49" charset="-122"/>
                <a:ea typeface="幼圆" pitchFamily="49" charset="-122"/>
              </a:rPr>
              <a:t>。</a:t>
            </a:r>
            <a:endParaRPr kumimoji="1" lang="en-US" altLang="zh-CN" sz="2400" b="1" dirty="0" smtClean="0">
              <a:solidFill>
                <a:srgbClr val="0000CC"/>
              </a:solidFill>
              <a:latin typeface="幼圆" pitchFamily="49" charset="-122"/>
              <a:ea typeface="幼圆" pitchFamily="49" charset="-122"/>
            </a:endParaRPr>
          </a:p>
          <a:p>
            <a:pPr marL="342900" indent="-342900" algn="just" eaLnBrk="1" hangingPunct="1">
              <a:lnSpc>
                <a:spcPct val="105000"/>
              </a:lnSpc>
              <a:spcBef>
                <a:spcPct val="25000"/>
              </a:spcBef>
              <a:buFont typeface="Arial" pitchFamily="34" charset="0"/>
              <a:buChar char="•"/>
            </a:pPr>
            <a:endParaRPr kumimoji="1" lang="zh-CN" altLang="en-US" sz="900" b="1" dirty="0">
              <a:solidFill>
                <a:srgbClr val="0000CC"/>
              </a:solidFill>
              <a:latin typeface="幼圆" pitchFamily="49" charset="-122"/>
              <a:ea typeface="幼圆" pitchFamily="49" charset="-122"/>
            </a:endParaRPr>
          </a:p>
          <a:p>
            <a:pPr marL="342900" indent="-342900" algn="just" eaLnBrk="1" hangingPunct="1">
              <a:lnSpc>
                <a:spcPct val="105000"/>
              </a:lnSpc>
              <a:spcBef>
                <a:spcPct val="25000"/>
              </a:spcBef>
              <a:buFont typeface="Arial" pitchFamily="34" charset="0"/>
              <a:buChar char="•"/>
            </a:pPr>
            <a:r>
              <a:rPr kumimoji="1" lang="zh-CN" altLang="en-US" sz="2400" b="1" dirty="0" smtClean="0">
                <a:solidFill>
                  <a:srgbClr val="A50021"/>
                </a:solidFill>
                <a:latin typeface="幼圆" pitchFamily="49" charset="-122"/>
                <a:ea typeface="幼圆" pitchFamily="49" charset="-122"/>
              </a:rPr>
              <a:t>启发性</a:t>
            </a:r>
            <a:r>
              <a:rPr kumimoji="1" lang="zh-CN" altLang="en-US" sz="2400" b="1" dirty="0">
                <a:solidFill>
                  <a:srgbClr val="A50021"/>
                </a:solidFill>
                <a:latin typeface="幼圆" pitchFamily="49" charset="-122"/>
                <a:ea typeface="幼圆" pitchFamily="49" charset="-122"/>
              </a:rPr>
              <a:t>信息的种类</a:t>
            </a:r>
          </a:p>
          <a:p>
            <a:pPr marL="384300" lvl="1" indent="0" algn="just" eaLnBrk="1" hangingPunct="1">
              <a:lnSpc>
                <a:spcPct val="105000"/>
              </a:lnSpc>
              <a:spcBef>
                <a:spcPct val="25000"/>
              </a:spcBef>
            </a:pPr>
            <a:r>
              <a:rPr kumimoji="1" lang="zh-CN" altLang="en-US" sz="2400" dirty="0" smtClean="0">
                <a:latin typeface="仿宋_GB2312" pitchFamily="49" charset="-122"/>
                <a:ea typeface="仿宋_GB2312" pitchFamily="49" charset="-122"/>
              </a:rPr>
              <a:t>① </a:t>
            </a:r>
            <a:r>
              <a:rPr kumimoji="1" lang="zh-CN" altLang="en-US" sz="2400" dirty="0">
                <a:latin typeface="仿宋_GB2312" pitchFamily="49" charset="-122"/>
                <a:ea typeface="仿宋_GB2312" pitchFamily="49" charset="-122"/>
              </a:rPr>
              <a:t>有效地帮助确定</a:t>
            </a:r>
            <a:r>
              <a:rPr kumimoji="1" lang="zh-CN" altLang="en-US" sz="2400" dirty="0" smtClean="0">
                <a:latin typeface="仿宋_GB2312" pitchFamily="49" charset="-122"/>
                <a:ea typeface="仿宋_GB2312" pitchFamily="49" charset="-122"/>
              </a:rPr>
              <a:t>扩展结点的</a:t>
            </a:r>
            <a:r>
              <a:rPr kumimoji="1" lang="zh-CN" altLang="en-US" sz="2400" dirty="0">
                <a:latin typeface="仿宋_GB2312" pitchFamily="49" charset="-122"/>
                <a:ea typeface="仿宋_GB2312" pitchFamily="49" charset="-122"/>
              </a:rPr>
              <a:t>信息；</a:t>
            </a:r>
          </a:p>
          <a:p>
            <a:pPr marL="384300" lvl="1" indent="0" algn="just" eaLnBrk="1" hangingPunct="1">
              <a:lnSpc>
                <a:spcPct val="105000"/>
              </a:lnSpc>
              <a:spcBef>
                <a:spcPct val="25000"/>
              </a:spcBef>
            </a:pPr>
            <a:r>
              <a:rPr kumimoji="1" lang="zh-CN" altLang="en-US" sz="2400" dirty="0" smtClean="0">
                <a:latin typeface="仿宋_GB2312" pitchFamily="49" charset="-122"/>
                <a:ea typeface="仿宋_GB2312" pitchFamily="49" charset="-122"/>
              </a:rPr>
              <a:t>② </a:t>
            </a:r>
            <a:r>
              <a:rPr kumimoji="1" lang="zh-CN" altLang="en-US" sz="2400" dirty="0">
                <a:latin typeface="仿宋_GB2312" pitchFamily="49" charset="-122"/>
                <a:ea typeface="仿宋_GB2312" pitchFamily="49" charset="-122"/>
              </a:rPr>
              <a:t>有效的帮助决定哪些</a:t>
            </a:r>
            <a:r>
              <a:rPr kumimoji="1" lang="zh-CN" altLang="en-US" sz="2400" dirty="0" smtClean="0">
                <a:latin typeface="仿宋_GB2312" pitchFamily="49" charset="-122"/>
                <a:ea typeface="仿宋_GB2312" pitchFamily="49" charset="-122"/>
              </a:rPr>
              <a:t>后继结点应</a:t>
            </a:r>
            <a:r>
              <a:rPr kumimoji="1" lang="zh-CN" altLang="en-US" sz="2400" dirty="0">
                <a:latin typeface="仿宋_GB2312" pitchFamily="49" charset="-122"/>
                <a:ea typeface="仿宋_GB2312" pitchFamily="49" charset="-122"/>
              </a:rPr>
              <a:t>被生成的信息；</a:t>
            </a:r>
          </a:p>
          <a:p>
            <a:pPr marL="384300" lvl="1" indent="0" algn="just" eaLnBrk="1" hangingPunct="1">
              <a:lnSpc>
                <a:spcPct val="105000"/>
              </a:lnSpc>
              <a:spcBef>
                <a:spcPct val="25000"/>
              </a:spcBef>
            </a:pPr>
            <a:r>
              <a:rPr kumimoji="1" lang="zh-CN" altLang="en-US" sz="2400" dirty="0" smtClean="0">
                <a:latin typeface="仿宋_GB2312" pitchFamily="49" charset="-122"/>
                <a:ea typeface="仿宋_GB2312" pitchFamily="49" charset="-122"/>
              </a:rPr>
              <a:t>③ </a:t>
            </a:r>
            <a:r>
              <a:rPr kumimoji="1" lang="zh-CN" altLang="en-US" sz="2400" dirty="0">
                <a:latin typeface="仿宋_GB2312" pitchFamily="49" charset="-122"/>
                <a:ea typeface="仿宋_GB2312" pitchFamily="49" charset="-122"/>
              </a:rPr>
              <a:t>能决定在扩展一</a:t>
            </a:r>
            <a:r>
              <a:rPr kumimoji="1" lang="zh-CN" altLang="en-US" sz="2400" dirty="0" smtClean="0">
                <a:latin typeface="仿宋_GB2312" pitchFamily="49" charset="-122"/>
                <a:ea typeface="仿宋_GB2312" pitchFamily="49" charset="-122"/>
              </a:rPr>
              <a:t>个结点时哪些结点应从</a:t>
            </a:r>
            <a:r>
              <a:rPr kumimoji="1" lang="zh-CN" altLang="en-US" sz="2400" dirty="0">
                <a:latin typeface="仿宋_GB2312" pitchFamily="49" charset="-122"/>
                <a:ea typeface="仿宋_GB2312" pitchFamily="49" charset="-122"/>
              </a:rPr>
              <a:t>搜索树上删除的信息。 </a:t>
            </a:r>
            <a:endParaRPr kumimoji="1" lang="en-US" altLang="zh-CN" sz="2400" dirty="0" smtClean="0">
              <a:latin typeface="仿宋_GB2312" pitchFamily="49" charset="-122"/>
              <a:ea typeface="仿宋_GB2312" pitchFamily="49" charset="-122"/>
            </a:endParaRPr>
          </a:p>
          <a:p>
            <a:pPr marL="384300" lvl="1" indent="0" algn="just" eaLnBrk="1" hangingPunct="1">
              <a:lnSpc>
                <a:spcPct val="105000"/>
              </a:lnSpc>
              <a:spcBef>
                <a:spcPct val="25000"/>
              </a:spcBef>
            </a:pPr>
            <a:endParaRPr kumimoji="1" lang="zh-CN" altLang="en-US" sz="900" dirty="0">
              <a:latin typeface="仿宋_GB2312" pitchFamily="49" charset="-122"/>
              <a:ea typeface="仿宋_GB2312" pitchFamily="49" charset="-122"/>
            </a:endParaRPr>
          </a:p>
          <a:p>
            <a:pPr marL="342900" indent="-342900" algn="just" eaLnBrk="1" hangingPunct="1">
              <a:lnSpc>
                <a:spcPct val="105000"/>
              </a:lnSpc>
              <a:spcBef>
                <a:spcPct val="25000"/>
              </a:spcBef>
              <a:buFont typeface="Arial" pitchFamily="34" charset="0"/>
              <a:buChar char="•"/>
            </a:pPr>
            <a:r>
              <a:rPr kumimoji="1" lang="zh-CN" altLang="en-US" sz="2400" b="1" dirty="0" smtClean="0">
                <a:solidFill>
                  <a:srgbClr val="A50021"/>
                </a:solidFill>
                <a:latin typeface="幼圆" pitchFamily="49" charset="-122"/>
                <a:ea typeface="幼圆" pitchFamily="49" charset="-122"/>
              </a:rPr>
              <a:t>启发性</a:t>
            </a:r>
            <a:r>
              <a:rPr kumimoji="1" lang="zh-CN" altLang="en-US" sz="2400" b="1" dirty="0">
                <a:solidFill>
                  <a:srgbClr val="A50021"/>
                </a:solidFill>
                <a:latin typeface="幼圆" pitchFamily="49" charset="-122"/>
                <a:ea typeface="幼圆" pitchFamily="49" charset="-122"/>
              </a:rPr>
              <a:t>信息的作用</a:t>
            </a:r>
          </a:p>
          <a:p>
            <a:pPr lvl="1" algn="just" eaLnBrk="1" hangingPunct="1">
              <a:lnSpc>
                <a:spcPct val="105000"/>
              </a:lnSpc>
              <a:spcBef>
                <a:spcPct val="25000"/>
              </a:spcBef>
            </a:pPr>
            <a:r>
              <a:rPr kumimoji="1" lang="zh-CN" altLang="en-US" sz="2400" b="1" dirty="0" smtClean="0">
                <a:solidFill>
                  <a:srgbClr val="3333FF"/>
                </a:solidFill>
                <a:latin typeface="幼圆" pitchFamily="49" charset="-122"/>
                <a:ea typeface="幼圆" pitchFamily="49" charset="-122"/>
              </a:rPr>
              <a:t>启发</a:t>
            </a:r>
            <a:r>
              <a:rPr kumimoji="1" lang="zh-CN" altLang="en-US" sz="2400" b="1" dirty="0">
                <a:solidFill>
                  <a:srgbClr val="3333FF"/>
                </a:solidFill>
                <a:latin typeface="幼圆" pitchFamily="49" charset="-122"/>
                <a:ea typeface="幼圆" pitchFamily="49" charset="-122"/>
              </a:rPr>
              <a:t>信息的启发能力越强，扩展的无用结点越少</a:t>
            </a:r>
            <a:r>
              <a:rPr kumimoji="1" lang="zh-CN" altLang="en-US" sz="2400" b="1" dirty="0">
                <a:solidFill>
                  <a:srgbClr val="3333FF"/>
                </a:solidFill>
                <a:latin typeface="Times New Roman" pitchFamily="18" charset="0"/>
              </a:rPr>
              <a:t>。</a:t>
            </a:r>
          </a:p>
        </p:txBody>
      </p:sp>
      <p:sp>
        <p:nvSpPr>
          <p:cNvPr id="61444" name="Rectangle 5"/>
          <p:cNvSpPr>
            <a:spLocks noChangeArrowheads="1"/>
          </p:cNvSpPr>
          <p:nvPr/>
        </p:nvSpPr>
        <p:spPr bwMode="auto">
          <a:xfrm>
            <a:off x="576263" y="225425"/>
            <a:ext cx="777716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000" b="1" dirty="0" smtClean="0">
                <a:solidFill>
                  <a:schemeClr val="accent2"/>
                </a:solidFill>
                <a:latin typeface="方正姚体" pitchFamily="2" charset="-122"/>
                <a:ea typeface="方正姚体" pitchFamily="2" charset="-122"/>
              </a:rPr>
              <a:t>启发性信息 </a:t>
            </a:r>
            <a:endParaRPr lang="zh-CN" altLang="en-US" b="1" dirty="0">
              <a:solidFill>
                <a:schemeClr val="accent2"/>
              </a:solidFill>
              <a:latin typeface="方正姚体" pitchFamily="2" charset="-122"/>
              <a:ea typeface="方正姚体" pitchFamily="2" charset="-122"/>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46436">
                                            <p:txEl>
                                              <p:pRg st="0" end="0"/>
                                            </p:txEl>
                                          </p:spTgt>
                                        </p:tgtEl>
                                        <p:attrNameLst>
                                          <p:attrName>style.visibility</p:attrName>
                                        </p:attrNameLst>
                                      </p:cBhvr>
                                      <p:to>
                                        <p:strVal val="visible"/>
                                      </p:to>
                                    </p:set>
                                    <p:animEffect transition="in" filter="wipe(up)">
                                      <p:cBhvr>
                                        <p:cTn id="7" dur="500"/>
                                        <p:tgtEl>
                                          <p:spTgt spid="14643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46436">
                                            <p:txEl>
                                              <p:pRg st="2" end="2"/>
                                            </p:txEl>
                                          </p:spTgt>
                                        </p:tgtEl>
                                        <p:attrNameLst>
                                          <p:attrName>style.visibility</p:attrName>
                                        </p:attrNameLst>
                                      </p:cBhvr>
                                      <p:to>
                                        <p:strVal val="visible"/>
                                      </p:to>
                                    </p:set>
                                    <p:animEffect transition="in" filter="wipe(up)">
                                      <p:cBhvr>
                                        <p:cTn id="12" dur="500"/>
                                        <p:tgtEl>
                                          <p:spTgt spid="146436">
                                            <p:txEl>
                                              <p:pRg st="2" end="2"/>
                                            </p:txEl>
                                          </p:spTgt>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146436">
                                            <p:txEl>
                                              <p:pRg st="3" end="3"/>
                                            </p:txEl>
                                          </p:spTgt>
                                        </p:tgtEl>
                                        <p:attrNameLst>
                                          <p:attrName>style.visibility</p:attrName>
                                        </p:attrNameLst>
                                      </p:cBhvr>
                                      <p:to>
                                        <p:strVal val="visible"/>
                                      </p:to>
                                    </p:set>
                                    <p:animEffect transition="in" filter="wipe(up)">
                                      <p:cBhvr>
                                        <p:cTn id="15" dur="500"/>
                                        <p:tgtEl>
                                          <p:spTgt spid="146436">
                                            <p:txEl>
                                              <p:pRg st="3" end="3"/>
                                            </p:txEl>
                                          </p:spTgt>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146436">
                                            <p:txEl>
                                              <p:pRg st="4" end="4"/>
                                            </p:txEl>
                                          </p:spTgt>
                                        </p:tgtEl>
                                        <p:attrNameLst>
                                          <p:attrName>style.visibility</p:attrName>
                                        </p:attrNameLst>
                                      </p:cBhvr>
                                      <p:to>
                                        <p:strVal val="visible"/>
                                      </p:to>
                                    </p:set>
                                    <p:animEffect transition="in" filter="wipe(up)">
                                      <p:cBhvr>
                                        <p:cTn id="18" dur="500"/>
                                        <p:tgtEl>
                                          <p:spTgt spid="146436">
                                            <p:txEl>
                                              <p:pRg st="4" end="4"/>
                                            </p:txEl>
                                          </p:spTgt>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146436">
                                            <p:txEl>
                                              <p:pRg st="5" end="5"/>
                                            </p:txEl>
                                          </p:spTgt>
                                        </p:tgtEl>
                                        <p:attrNameLst>
                                          <p:attrName>style.visibility</p:attrName>
                                        </p:attrNameLst>
                                      </p:cBhvr>
                                      <p:to>
                                        <p:strVal val="visible"/>
                                      </p:to>
                                    </p:set>
                                    <p:animEffect transition="in" filter="wipe(up)">
                                      <p:cBhvr>
                                        <p:cTn id="21" dur="500"/>
                                        <p:tgtEl>
                                          <p:spTgt spid="146436">
                                            <p:txEl>
                                              <p:pRg st="5" end="5"/>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146436">
                                            <p:txEl>
                                              <p:pRg st="7" end="7"/>
                                            </p:txEl>
                                          </p:spTgt>
                                        </p:tgtEl>
                                        <p:attrNameLst>
                                          <p:attrName>style.visibility</p:attrName>
                                        </p:attrNameLst>
                                      </p:cBhvr>
                                      <p:to>
                                        <p:strVal val="visible"/>
                                      </p:to>
                                    </p:set>
                                    <p:animEffect transition="in" filter="wipe(up)">
                                      <p:cBhvr>
                                        <p:cTn id="26" dur="500"/>
                                        <p:tgtEl>
                                          <p:spTgt spid="146436">
                                            <p:txEl>
                                              <p:pRg st="7" end="7"/>
                                            </p:txEl>
                                          </p:spTgt>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146436">
                                            <p:txEl>
                                              <p:pRg st="8" end="8"/>
                                            </p:txEl>
                                          </p:spTgt>
                                        </p:tgtEl>
                                        <p:attrNameLst>
                                          <p:attrName>style.visibility</p:attrName>
                                        </p:attrNameLst>
                                      </p:cBhvr>
                                      <p:to>
                                        <p:strVal val="visible"/>
                                      </p:to>
                                    </p:set>
                                    <p:animEffect transition="in" filter="wipe(up)">
                                      <p:cBhvr>
                                        <p:cTn id="29" dur="500"/>
                                        <p:tgtEl>
                                          <p:spTgt spid="14643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436" grpId="0" build="p" autoUpdateAnimBg="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8" name="Rectangle 5"/>
          <p:cNvSpPr>
            <a:spLocks noGrp="1" noChangeArrowheads="1"/>
          </p:cNvSpPr>
          <p:nvPr>
            <p:ph type="body" idx="1"/>
          </p:nvPr>
        </p:nvSpPr>
        <p:spPr>
          <a:xfrm>
            <a:off x="539750" y="1304925"/>
            <a:ext cx="8388350" cy="5327650"/>
          </a:xfrm>
        </p:spPr>
        <p:txBody>
          <a:bodyPr/>
          <a:lstStyle/>
          <a:p>
            <a:pPr eaLnBrk="1" hangingPunct="1"/>
            <a:r>
              <a:rPr lang="zh-CN" altLang="en-US" sz="2800" dirty="0" smtClean="0"/>
              <a:t>启发式</a:t>
            </a:r>
            <a:r>
              <a:rPr lang="zh-CN" altLang="zh-CN" sz="2800" dirty="0" smtClean="0"/>
              <a:t>策略——在</a:t>
            </a:r>
            <a:r>
              <a:rPr lang="zh-CN" altLang="zh-CN" sz="2800" dirty="0" smtClean="0">
                <a:solidFill>
                  <a:srgbClr val="FF3300"/>
                </a:solidFill>
              </a:rPr>
              <a:t>问题本身的定义</a:t>
            </a:r>
            <a:r>
              <a:rPr lang="zh-CN" altLang="zh-CN" sz="2800" dirty="0" smtClean="0"/>
              <a:t>之外还利用</a:t>
            </a:r>
            <a:r>
              <a:rPr lang="zh-CN" altLang="zh-CN" sz="2800" dirty="0" smtClean="0">
                <a:solidFill>
                  <a:srgbClr val="FF3300"/>
                </a:solidFill>
              </a:rPr>
              <a:t>问题的特定知识</a:t>
            </a:r>
            <a:r>
              <a:rPr lang="zh-CN" altLang="zh-CN" sz="2800" dirty="0" smtClean="0"/>
              <a:t>的策略。</a:t>
            </a:r>
            <a:endParaRPr lang="zh-CN" altLang="en-US" sz="2800" dirty="0" smtClean="0"/>
          </a:p>
          <a:p>
            <a:pPr eaLnBrk="1" hangingPunct="1">
              <a:spcBef>
                <a:spcPts val="2400"/>
              </a:spcBef>
            </a:pPr>
            <a:r>
              <a:rPr lang="zh-CN" altLang="en-US" sz="2800" dirty="0" smtClean="0"/>
              <a:t>在两种情况下运用启发式策略</a:t>
            </a:r>
            <a:r>
              <a:rPr lang="en-US" altLang="zh-CN" sz="2800" dirty="0" smtClean="0"/>
              <a:t>:</a:t>
            </a:r>
          </a:p>
          <a:p>
            <a:pPr lvl="1" eaLnBrk="1" hangingPunct="1">
              <a:lnSpc>
                <a:spcPct val="120000"/>
              </a:lnSpc>
              <a:spcBef>
                <a:spcPts val="1200"/>
              </a:spcBef>
            </a:pPr>
            <a:r>
              <a:rPr lang="zh-CN" altLang="en-US" sz="2200" b="0" dirty="0" smtClean="0"/>
              <a:t>问题由于在问题</a:t>
            </a:r>
            <a:r>
              <a:rPr lang="zh-CN" altLang="en-US" sz="2200" dirty="0" smtClean="0">
                <a:solidFill>
                  <a:srgbClr val="3333FF"/>
                </a:solidFill>
              </a:rPr>
              <a:t>陈述和数据获取方面固有的模糊性可能使它没有一个确定的解</a:t>
            </a:r>
            <a:r>
              <a:rPr lang="zh-CN" altLang="en-US" sz="2200" b="0" dirty="0" smtClean="0"/>
              <a:t>。医疗诊断</a:t>
            </a:r>
            <a:r>
              <a:rPr lang="en-US" altLang="zh-CN" sz="2200" b="0" dirty="0" smtClean="0"/>
              <a:t>,</a:t>
            </a:r>
            <a:r>
              <a:rPr lang="zh-CN" altLang="en-US" sz="2200" b="0" dirty="0" smtClean="0"/>
              <a:t>视觉系统可运用启发式策略选择最有可能解释。</a:t>
            </a:r>
          </a:p>
          <a:p>
            <a:pPr lvl="1" eaLnBrk="1" hangingPunct="1">
              <a:lnSpc>
                <a:spcPct val="120000"/>
              </a:lnSpc>
              <a:spcBef>
                <a:spcPts val="1200"/>
              </a:spcBef>
            </a:pPr>
            <a:r>
              <a:rPr lang="zh-CN" altLang="en-US" sz="2200" b="0" dirty="0" smtClean="0"/>
              <a:t>问题</a:t>
            </a:r>
            <a:r>
              <a:rPr lang="en-US" altLang="zh-CN" sz="2200" b="0" dirty="0" smtClean="0"/>
              <a:t>(</a:t>
            </a:r>
            <a:r>
              <a:rPr lang="zh-CN" altLang="en-US" sz="2200" b="0" dirty="0" smtClean="0"/>
              <a:t>如国际象棋</a:t>
            </a:r>
            <a:r>
              <a:rPr lang="en-US" altLang="zh-CN" sz="2200" b="0" dirty="0" smtClean="0"/>
              <a:t>)</a:t>
            </a:r>
            <a:r>
              <a:rPr lang="zh-CN" altLang="en-US" sz="2200" b="0" dirty="0" smtClean="0"/>
              <a:t>可能有确定解</a:t>
            </a:r>
            <a:r>
              <a:rPr lang="en-US" altLang="zh-CN" sz="2200" b="0" dirty="0" smtClean="0"/>
              <a:t>,</a:t>
            </a:r>
            <a:r>
              <a:rPr lang="zh-CN" altLang="en-US" sz="2200" b="0" dirty="0" smtClean="0"/>
              <a:t>但是</a:t>
            </a:r>
            <a:r>
              <a:rPr lang="zh-CN" altLang="en-US" sz="2200" dirty="0" smtClean="0">
                <a:solidFill>
                  <a:srgbClr val="3333FF"/>
                </a:solidFill>
              </a:rPr>
              <a:t>求解过程中的计算机代价令人难以接受</a:t>
            </a:r>
            <a:r>
              <a:rPr lang="zh-CN" altLang="en-US" sz="2200" b="0" dirty="0" smtClean="0"/>
              <a:t>。穷尽式搜索策略</a:t>
            </a:r>
            <a:r>
              <a:rPr lang="en-US" altLang="zh-CN" sz="2200" b="0" dirty="0" smtClean="0"/>
              <a:t>,</a:t>
            </a:r>
            <a:r>
              <a:rPr lang="zh-CN" altLang="en-US" sz="2200" b="0" dirty="0" smtClean="0"/>
              <a:t>在一个给定的时空内很可能得不到最终的解。启发式策略通过指导搜索向最有希望的方向前进降低了复杂性。消除组合爆炸</a:t>
            </a:r>
            <a:r>
              <a:rPr lang="en-US" altLang="zh-CN" sz="2200" b="0" dirty="0" smtClean="0"/>
              <a:t>,</a:t>
            </a:r>
            <a:r>
              <a:rPr lang="zh-CN" altLang="en-US" sz="2200" b="0" dirty="0" smtClean="0"/>
              <a:t>并得到令人能接受的解。</a:t>
            </a:r>
          </a:p>
        </p:txBody>
      </p:sp>
      <p:sp>
        <p:nvSpPr>
          <p:cNvPr id="5" name="Rectangle 5"/>
          <p:cNvSpPr>
            <a:spLocks noChangeArrowheads="1"/>
          </p:cNvSpPr>
          <p:nvPr/>
        </p:nvSpPr>
        <p:spPr bwMode="auto">
          <a:xfrm>
            <a:off x="576263" y="225425"/>
            <a:ext cx="777716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000" b="1" dirty="0" smtClean="0">
                <a:solidFill>
                  <a:schemeClr val="accent2"/>
                </a:solidFill>
                <a:latin typeface="方正姚体" pitchFamily="2" charset="-122"/>
                <a:ea typeface="方正姚体" pitchFamily="2" charset="-122"/>
              </a:rPr>
              <a:t>启发性信息 </a:t>
            </a:r>
            <a:endParaRPr lang="zh-CN" altLang="en-US" b="1" dirty="0">
              <a:solidFill>
                <a:schemeClr val="accent2"/>
              </a:solidFill>
              <a:latin typeface="方正姚体" pitchFamily="2" charset="-122"/>
              <a:ea typeface="方正姚体" pitchFamily="2" charset="-122"/>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2" name="Rectangle 5"/>
          <p:cNvSpPr>
            <a:spLocks noChangeArrowheads="1"/>
          </p:cNvSpPr>
          <p:nvPr/>
        </p:nvSpPr>
        <p:spPr bwMode="auto">
          <a:xfrm>
            <a:off x="431800" y="1952836"/>
            <a:ext cx="8135938" cy="330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lnSpc>
                <a:spcPct val="120000"/>
              </a:lnSpc>
              <a:spcBef>
                <a:spcPts val="2400"/>
              </a:spcBef>
              <a:buClr>
                <a:srgbClr val="A50021"/>
              </a:buClr>
              <a:buFont typeface="Arial" pitchFamily="34" charset="0"/>
              <a:buChar char="•"/>
            </a:pPr>
            <a:r>
              <a:rPr kumimoji="1" lang="zh-CN" altLang="en-US" sz="2400" dirty="0">
                <a:latin typeface="幼圆" pitchFamily="49" charset="-122"/>
                <a:ea typeface="幼圆" pitchFamily="49" charset="-122"/>
              </a:rPr>
              <a:t>启发式策略也是极易出错的。由于启发式搜索只有有限的信息</a:t>
            </a:r>
            <a:r>
              <a:rPr kumimoji="1" lang="en-US" altLang="zh-CN" sz="2400" dirty="0">
                <a:latin typeface="幼圆" pitchFamily="49" charset="-122"/>
                <a:ea typeface="幼圆" pitchFamily="49" charset="-122"/>
              </a:rPr>
              <a:t>,</a:t>
            </a:r>
            <a:r>
              <a:rPr kumimoji="1" lang="zh-CN" altLang="en-US" sz="2400" dirty="0">
                <a:latin typeface="幼圆" pitchFamily="49" charset="-122"/>
                <a:ea typeface="幼圆" pitchFamily="49" charset="-122"/>
              </a:rPr>
              <a:t>可能得到一个次最佳解</a:t>
            </a:r>
            <a:r>
              <a:rPr kumimoji="1" lang="en-US" altLang="zh-CN" sz="2400" dirty="0">
                <a:latin typeface="幼圆" pitchFamily="49" charset="-122"/>
                <a:ea typeface="幼圆" pitchFamily="49" charset="-122"/>
              </a:rPr>
              <a:t>,</a:t>
            </a:r>
            <a:r>
              <a:rPr kumimoji="1" lang="zh-CN" altLang="en-US" sz="2400" dirty="0">
                <a:latin typeface="幼圆" pitchFamily="49" charset="-122"/>
                <a:ea typeface="幼圆" pitchFamily="49" charset="-122"/>
              </a:rPr>
              <a:t>也可能一无所获。</a:t>
            </a:r>
          </a:p>
          <a:p>
            <a:pPr marL="342900" indent="-342900">
              <a:lnSpc>
                <a:spcPct val="120000"/>
              </a:lnSpc>
              <a:spcBef>
                <a:spcPts val="2400"/>
              </a:spcBef>
              <a:buClr>
                <a:srgbClr val="A50021"/>
              </a:buClr>
              <a:buFont typeface="Arial" pitchFamily="34" charset="0"/>
              <a:buChar char="•"/>
            </a:pPr>
            <a:r>
              <a:rPr kumimoji="1" lang="zh-CN" altLang="en-US" sz="2400" dirty="0">
                <a:latin typeface="幼圆" pitchFamily="49" charset="-122"/>
                <a:ea typeface="幼圆" pitchFamily="49" charset="-122"/>
              </a:rPr>
              <a:t>启发式策略及算法设计一直是</a:t>
            </a:r>
            <a:r>
              <a:rPr kumimoji="1" lang="en-US" altLang="zh-CN" sz="2400" dirty="0">
                <a:latin typeface="幼圆" pitchFamily="49" charset="-122"/>
                <a:ea typeface="幼圆" pitchFamily="49" charset="-122"/>
              </a:rPr>
              <a:t>AI</a:t>
            </a:r>
            <a:r>
              <a:rPr kumimoji="1" lang="zh-CN" altLang="en-US" sz="2400" dirty="0">
                <a:latin typeface="幼圆" pitchFamily="49" charset="-122"/>
                <a:ea typeface="幼圆" pitchFamily="49" charset="-122"/>
              </a:rPr>
              <a:t>的核心问题（减少搜索消耗）</a:t>
            </a:r>
          </a:p>
          <a:p>
            <a:pPr marL="342900" indent="-342900">
              <a:lnSpc>
                <a:spcPct val="120000"/>
              </a:lnSpc>
              <a:spcBef>
                <a:spcPts val="2400"/>
              </a:spcBef>
              <a:buClr>
                <a:srgbClr val="A50021"/>
              </a:buClr>
              <a:buFont typeface="Arial" pitchFamily="34" charset="0"/>
              <a:buChar char="•"/>
            </a:pPr>
            <a:r>
              <a:rPr kumimoji="1" lang="zh-CN" altLang="en-US" sz="2400" dirty="0">
                <a:latin typeface="幼圆" pitchFamily="49" charset="-122"/>
                <a:ea typeface="幼圆" pitchFamily="49" charset="-122"/>
              </a:rPr>
              <a:t>启发式算法通常由两部分组成：启发方法和使用该方法搜索状态空间的算法。</a:t>
            </a:r>
          </a:p>
        </p:txBody>
      </p:sp>
      <p:sp>
        <p:nvSpPr>
          <p:cNvPr id="5" name="Rectangle 5"/>
          <p:cNvSpPr>
            <a:spLocks noChangeArrowheads="1"/>
          </p:cNvSpPr>
          <p:nvPr/>
        </p:nvSpPr>
        <p:spPr bwMode="auto">
          <a:xfrm>
            <a:off x="576263" y="476672"/>
            <a:ext cx="777716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000" b="1" dirty="0" smtClean="0">
                <a:solidFill>
                  <a:schemeClr val="accent2"/>
                </a:solidFill>
                <a:latin typeface="方正姚体" pitchFamily="2" charset="-122"/>
                <a:ea typeface="方正姚体" pitchFamily="2" charset="-122"/>
              </a:rPr>
              <a:t>启发性信息 </a:t>
            </a:r>
            <a:endParaRPr lang="zh-CN" altLang="en-US" b="1" dirty="0">
              <a:solidFill>
                <a:schemeClr val="accent2"/>
              </a:solidFill>
              <a:latin typeface="方正姚体" pitchFamily="2" charset="-122"/>
              <a:ea typeface="方正姚体" pitchFamily="2" charset="-122"/>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6" name="Rectangle 5"/>
          <p:cNvSpPr>
            <a:spLocks noGrp="1" noChangeArrowheads="1"/>
          </p:cNvSpPr>
          <p:nvPr>
            <p:ph type="body" idx="1"/>
          </p:nvPr>
        </p:nvSpPr>
        <p:spPr>
          <a:xfrm>
            <a:off x="539750" y="1376363"/>
            <a:ext cx="8229600" cy="4648200"/>
          </a:xfrm>
        </p:spPr>
        <p:txBody>
          <a:bodyPr/>
          <a:lstStyle/>
          <a:p>
            <a:pPr eaLnBrk="1" hangingPunct="1">
              <a:lnSpc>
                <a:spcPct val="120000"/>
              </a:lnSpc>
              <a:spcBef>
                <a:spcPts val="2400"/>
              </a:spcBef>
            </a:pPr>
            <a:r>
              <a:rPr lang="zh-CN" altLang="en-US" dirty="0" smtClean="0">
                <a:solidFill>
                  <a:srgbClr val="3333FF"/>
                </a:solidFill>
              </a:rPr>
              <a:t>在智能活动中使用最多的不是具有完备性的算法，而是不一定完备的启发式方法</a:t>
            </a:r>
          </a:p>
          <a:p>
            <a:pPr eaLnBrk="1" hangingPunct="1">
              <a:lnSpc>
                <a:spcPct val="120000"/>
              </a:lnSpc>
              <a:spcBef>
                <a:spcPts val="2400"/>
              </a:spcBef>
            </a:pPr>
            <a:r>
              <a:rPr lang="zh-CN" altLang="en-US" dirty="0" smtClean="0"/>
              <a:t>对问题空间进行搜索时，</a:t>
            </a:r>
            <a:r>
              <a:rPr lang="zh-CN" altLang="en-US" dirty="0" smtClean="0">
                <a:solidFill>
                  <a:srgbClr val="FF33CC"/>
                </a:solidFill>
              </a:rPr>
              <a:t>提高搜索效率需要有和解有关的大量控制性知识</a:t>
            </a:r>
            <a:r>
              <a:rPr lang="zh-CN" altLang="en-US" dirty="0" smtClean="0"/>
              <a:t>作为搜索的辅助性策略</a:t>
            </a:r>
          </a:p>
          <a:p>
            <a:pPr eaLnBrk="1" hangingPunct="1">
              <a:lnSpc>
                <a:spcPct val="120000"/>
              </a:lnSpc>
              <a:spcBef>
                <a:spcPts val="2400"/>
              </a:spcBef>
            </a:pPr>
            <a:r>
              <a:rPr lang="zh-CN" altLang="en-US" dirty="0" smtClean="0"/>
              <a:t>控制信息反映在</a:t>
            </a:r>
            <a:r>
              <a:rPr lang="zh-CN" altLang="en-US" dirty="0" smtClean="0">
                <a:solidFill>
                  <a:srgbClr val="FF0000"/>
                </a:solidFill>
              </a:rPr>
              <a:t>估价函数</a:t>
            </a:r>
            <a:r>
              <a:rPr lang="zh-CN" altLang="en-US" dirty="0" smtClean="0"/>
              <a:t>中</a:t>
            </a:r>
          </a:p>
          <a:p>
            <a:pPr eaLnBrk="1" hangingPunct="1">
              <a:lnSpc>
                <a:spcPct val="120000"/>
              </a:lnSpc>
              <a:spcBef>
                <a:spcPts val="2400"/>
              </a:spcBef>
            </a:pPr>
            <a:r>
              <a:rPr lang="zh-CN" altLang="en-US" dirty="0" smtClean="0"/>
              <a:t>估价函数的任务就是估计待搜索结点的重要程度</a:t>
            </a:r>
          </a:p>
        </p:txBody>
      </p:sp>
      <p:sp>
        <p:nvSpPr>
          <p:cNvPr id="5" name="Rectangle 5"/>
          <p:cNvSpPr>
            <a:spLocks noChangeArrowheads="1"/>
          </p:cNvSpPr>
          <p:nvPr/>
        </p:nvSpPr>
        <p:spPr bwMode="auto">
          <a:xfrm>
            <a:off x="576263" y="296652"/>
            <a:ext cx="777716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000" b="1" dirty="0" smtClean="0">
                <a:solidFill>
                  <a:schemeClr val="accent2"/>
                </a:solidFill>
                <a:latin typeface="方正姚体" pitchFamily="2" charset="-122"/>
                <a:ea typeface="方正姚体" pitchFamily="2" charset="-122"/>
              </a:rPr>
              <a:t>启发性信息 </a:t>
            </a:r>
            <a:endParaRPr lang="zh-CN" altLang="en-US" b="1" dirty="0">
              <a:solidFill>
                <a:schemeClr val="accent2"/>
              </a:solidFill>
              <a:latin typeface="方正姚体" pitchFamily="2" charset="-122"/>
              <a:ea typeface="方正姚体" pitchFamily="2" charset="-122"/>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31540" y="0"/>
            <a:ext cx="8229600" cy="1143000"/>
          </a:xfrm>
        </p:spPr>
        <p:txBody>
          <a:bodyPr/>
          <a:lstStyle/>
          <a:p>
            <a:r>
              <a:rPr kumimoji="1" lang="zh-CN" altLang="en-US" dirty="0" smtClean="0"/>
              <a:t>如何设计估价函数？</a:t>
            </a:r>
            <a:endParaRPr kumimoji="1" lang="zh-CN" altLang="en-US" dirty="0"/>
          </a:p>
        </p:txBody>
      </p:sp>
      <p:pic>
        <p:nvPicPr>
          <p:cNvPr id="7" name="图片 6"/>
          <p:cNvPicPr>
            <a:picLocks noChangeAspect="1"/>
          </p:cNvPicPr>
          <p:nvPr/>
        </p:nvPicPr>
        <p:blipFill>
          <a:blip r:embed="rId2"/>
          <a:stretch>
            <a:fillRect/>
          </a:stretch>
        </p:blipFill>
        <p:spPr>
          <a:xfrm>
            <a:off x="-17786" y="980728"/>
            <a:ext cx="9144000" cy="5036695"/>
          </a:xfrm>
          <a:prstGeom prst="rect">
            <a:avLst/>
          </a:prstGeom>
        </p:spPr>
      </p:pic>
      <p:pic>
        <p:nvPicPr>
          <p:cNvPr id="8" name="图片 7"/>
          <p:cNvPicPr>
            <a:picLocks noChangeAspect="1"/>
          </p:cNvPicPr>
          <p:nvPr/>
        </p:nvPicPr>
        <p:blipFill>
          <a:blip r:embed="rId3"/>
          <a:stretch>
            <a:fillRect/>
          </a:stretch>
        </p:blipFill>
        <p:spPr>
          <a:xfrm>
            <a:off x="215516" y="5877272"/>
            <a:ext cx="8686155" cy="351278"/>
          </a:xfrm>
          <a:prstGeom prst="rect">
            <a:avLst/>
          </a:prstGeom>
        </p:spPr>
      </p:pic>
      <p:grpSp>
        <p:nvGrpSpPr>
          <p:cNvPr id="11" name="组 10"/>
          <p:cNvGrpSpPr/>
          <p:nvPr/>
        </p:nvGrpSpPr>
        <p:grpSpPr>
          <a:xfrm>
            <a:off x="251520" y="6237312"/>
            <a:ext cx="4320480" cy="381160"/>
            <a:chOff x="107504" y="6253386"/>
            <a:chExt cx="7053808" cy="622300"/>
          </a:xfrm>
        </p:grpSpPr>
        <p:pic>
          <p:nvPicPr>
            <p:cNvPr id="9" name="图片 8"/>
            <p:cNvPicPr>
              <a:picLocks noChangeAspect="1"/>
            </p:cNvPicPr>
            <p:nvPr/>
          </p:nvPicPr>
          <p:blipFill>
            <a:blip r:embed="rId4"/>
            <a:stretch>
              <a:fillRect/>
            </a:stretch>
          </p:blipFill>
          <p:spPr>
            <a:xfrm>
              <a:off x="107504" y="6253386"/>
              <a:ext cx="1955800" cy="622300"/>
            </a:xfrm>
            <a:prstGeom prst="rect">
              <a:avLst/>
            </a:prstGeom>
          </p:spPr>
        </p:pic>
        <p:pic>
          <p:nvPicPr>
            <p:cNvPr id="10" name="图片 9"/>
            <p:cNvPicPr>
              <a:picLocks noChangeAspect="1"/>
            </p:cNvPicPr>
            <p:nvPr/>
          </p:nvPicPr>
          <p:blipFill>
            <a:blip r:embed="rId5"/>
            <a:stretch>
              <a:fillRect/>
            </a:stretch>
          </p:blipFill>
          <p:spPr>
            <a:xfrm>
              <a:off x="1979712" y="6362700"/>
              <a:ext cx="5181600" cy="495300"/>
            </a:xfrm>
            <a:prstGeom prst="rect">
              <a:avLst/>
            </a:prstGeom>
          </p:spPr>
        </p:pic>
      </p:grpSp>
    </p:spTree>
    <p:extLst>
      <p:ext uri="{BB962C8B-B14F-4D97-AF65-F5344CB8AC3E}">
        <p14:creationId xmlns:p14="http://schemas.microsoft.com/office/powerpoint/2010/main" val="1876298911"/>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Text Box 4"/>
          <p:cNvSpPr txBox="1">
            <a:spLocks noChangeArrowheads="1"/>
          </p:cNvSpPr>
          <p:nvPr/>
        </p:nvSpPr>
        <p:spPr bwMode="auto">
          <a:xfrm>
            <a:off x="222732" y="1098024"/>
            <a:ext cx="8712200" cy="53553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342900" indent="-342900" algn="just" eaLnBrk="1" hangingPunct="1">
              <a:spcBef>
                <a:spcPct val="20000"/>
              </a:spcBef>
              <a:buFont typeface="Arial" pitchFamily="34" charset="0"/>
              <a:buChar char="•"/>
            </a:pPr>
            <a:r>
              <a:rPr kumimoji="1" lang="zh-CN" altLang="en-US" sz="2400" b="1" dirty="0" smtClean="0">
                <a:solidFill>
                  <a:srgbClr val="FF0000"/>
                </a:solidFill>
                <a:latin typeface="Times New Roman" pitchFamily="18" charset="0"/>
                <a:ea typeface="幼圆" pitchFamily="49" charset="-122"/>
                <a:cs typeface="Times New Roman" pitchFamily="18" charset="0"/>
              </a:rPr>
              <a:t>估价</a:t>
            </a:r>
            <a:r>
              <a:rPr kumimoji="1" lang="zh-CN" altLang="en-US" sz="2400" b="1" dirty="0">
                <a:solidFill>
                  <a:srgbClr val="FF0000"/>
                </a:solidFill>
                <a:latin typeface="Times New Roman" pitchFamily="18" charset="0"/>
                <a:ea typeface="幼圆" pitchFamily="49" charset="-122"/>
                <a:cs typeface="Times New Roman" pitchFamily="18" charset="0"/>
              </a:rPr>
              <a:t>函数是用来</a:t>
            </a:r>
            <a:r>
              <a:rPr kumimoji="1" lang="zh-CN" altLang="en-US" sz="2400" b="1" dirty="0" smtClean="0">
                <a:solidFill>
                  <a:srgbClr val="FF0000"/>
                </a:solidFill>
                <a:latin typeface="Times New Roman" pitchFamily="18" charset="0"/>
                <a:ea typeface="幼圆" pitchFamily="49" charset="-122"/>
                <a:cs typeface="Times New Roman" pitchFamily="18" charset="0"/>
              </a:rPr>
              <a:t>估计结点重要性</a:t>
            </a:r>
            <a:r>
              <a:rPr kumimoji="1" lang="zh-CN" altLang="en-US" sz="2400" b="1" dirty="0">
                <a:solidFill>
                  <a:srgbClr val="FF0000"/>
                </a:solidFill>
                <a:latin typeface="Times New Roman" pitchFamily="18" charset="0"/>
                <a:ea typeface="幼圆" pitchFamily="49" charset="-122"/>
                <a:cs typeface="Times New Roman" pitchFamily="18" charset="0"/>
              </a:rPr>
              <a:t>的</a:t>
            </a:r>
            <a:r>
              <a:rPr kumimoji="1" lang="zh-CN" altLang="en-US" sz="2400" b="1" dirty="0" smtClean="0">
                <a:solidFill>
                  <a:srgbClr val="FF0000"/>
                </a:solidFill>
                <a:latin typeface="Times New Roman" pitchFamily="18" charset="0"/>
                <a:ea typeface="幼圆" pitchFamily="49" charset="-122"/>
                <a:cs typeface="Times New Roman" pitchFamily="18" charset="0"/>
              </a:rPr>
              <a:t>函数</a:t>
            </a:r>
            <a:endParaRPr kumimoji="1" lang="en-US" altLang="zh-CN" sz="2400" b="1" dirty="0">
              <a:solidFill>
                <a:srgbClr val="0000CC"/>
              </a:solidFill>
              <a:latin typeface="Times New Roman" pitchFamily="18" charset="0"/>
              <a:ea typeface="幼圆" pitchFamily="49" charset="-122"/>
              <a:cs typeface="Times New Roman" pitchFamily="18" charset="0"/>
            </a:endParaRPr>
          </a:p>
          <a:p>
            <a:pPr marL="342900" indent="-342900" algn="just" eaLnBrk="1" hangingPunct="1">
              <a:spcBef>
                <a:spcPct val="20000"/>
              </a:spcBef>
              <a:buFont typeface="Arial" pitchFamily="34" charset="0"/>
              <a:buChar char="•"/>
            </a:pPr>
            <a:r>
              <a:rPr kumimoji="1" lang="zh-CN" altLang="en-US" sz="2400" b="1" dirty="0" smtClean="0">
                <a:solidFill>
                  <a:srgbClr val="0000CC"/>
                </a:solidFill>
                <a:latin typeface="Times New Roman" pitchFamily="18" charset="0"/>
                <a:ea typeface="幼圆" pitchFamily="49" charset="-122"/>
                <a:cs typeface="Times New Roman" pitchFamily="18" charset="0"/>
              </a:rPr>
              <a:t>估价</a:t>
            </a:r>
            <a:r>
              <a:rPr kumimoji="1" lang="zh-CN" altLang="en-US" sz="2400" b="1" dirty="0">
                <a:solidFill>
                  <a:srgbClr val="0000CC"/>
                </a:solidFill>
                <a:latin typeface="Times New Roman" pitchFamily="18" charset="0"/>
                <a:ea typeface="幼圆" pitchFamily="49" charset="-122"/>
                <a:cs typeface="Times New Roman" pitchFamily="18" charset="0"/>
              </a:rPr>
              <a:t>函数</a:t>
            </a:r>
            <a:r>
              <a:rPr kumimoji="1" lang="en-US" altLang="zh-CN" sz="2400" b="1" i="1" dirty="0">
                <a:solidFill>
                  <a:srgbClr val="0000CC"/>
                </a:solidFill>
                <a:latin typeface="Times New Roman" pitchFamily="18" charset="0"/>
                <a:ea typeface="幼圆" pitchFamily="49" charset="-122"/>
                <a:cs typeface="Times New Roman" pitchFamily="18" charset="0"/>
              </a:rPr>
              <a:t>f</a:t>
            </a:r>
            <a:r>
              <a:rPr kumimoji="1" lang="en-US" altLang="zh-CN" sz="2400" b="1" dirty="0">
                <a:solidFill>
                  <a:srgbClr val="0000CC"/>
                </a:solidFill>
                <a:latin typeface="Times New Roman" pitchFamily="18" charset="0"/>
                <a:ea typeface="幼圆" pitchFamily="49" charset="-122"/>
                <a:cs typeface="Times New Roman" pitchFamily="18" charset="0"/>
              </a:rPr>
              <a:t>(</a:t>
            </a:r>
            <a:r>
              <a:rPr kumimoji="1" lang="en-US" altLang="zh-CN" sz="2400" b="1" i="1" dirty="0">
                <a:solidFill>
                  <a:srgbClr val="0000CC"/>
                </a:solidFill>
                <a:latin typeface="Times New Roman" pitchFamily="18" charset="0"/>
                <a:ea typeface="幼圆" pitchFamily="49" charset="-122"/>
                <a:cs typeface="Times New Roman" pitchFamily="18" charset="0"/>
              </a:rPr>
              <a:t>n</a:t>
            </a:r>
            <a:r>
              <a:rPr kumimoji="1" lang="en-US" altLang="zh-CN" sz="2400" b="1" dirty="0">
                <a:solidFill>
                  <a:srgbClr val="0000CC"/>
                </a:solidFill>
                <a:latin typeface="Times New Roman" pitchFamily="18" charset="0"/>
                <a:ea typeface="幼圆" pitchFamily="49" charset="-122"/>
                <a:cs typeface="Times New Roman" pitchFamily="18" charset="0"/>
              </a:rPr>
              <a:t>)</a:t>
            </a:r>
            <a:r>
              <a:rPr kumimoji="1" lang="zh-CN" altLang="en-US" sz="2400" b="1" dirty="0">
                <a:solidFill>
                  <a:srgbClr val="0000CC"/>
                </a:solidFill>
                <a:latin typeface="Times New Roman" pitchFamily="18" charset="0"/>
                <a:ea typeface="幼圆" pitchFamily="49" charset="-122"/>
                <a:cs typeface="Times New Roman" pitchFamily="18" charset="0"/>
              </a:rPr>
              <a:t>被定义为从</a:t>
            </a:r>
            <a:r>
              <a:rPr kumimoji="1" lang="zh-CN" altLang="en-US" sz="2400" b="1" dirty="0" smtClean="0">
                <a:solidFill>
                  <a:srgbClr val="0000CC"/>
                </a:solidFill>
                <a:latin typeface="Times New Roman" pitchFamily="18" charset="0"/>
                <a:ea typeface="幼圆" pitchFamily="49" charset="-122"/>
                <a:cs typeface="Times New Roman" pitchFamily="18" charset="0"/>
              </a:rPr>
              <a:t>初始结点</a:t>
            </a:r>
            <a:r>
              <a:rPr kumimoji="1" lang="en-US" altLang="zh-CN" sz="2400" b="1" dirty="0" smtClean="0">
                <a:solidFill>
                  <a:srgbClr val="0000CC"/>
                </a:solidFill>
                <a:latin typeface="Times New Roman" pitchFamily="18" charset="0"/>
                <a:ea typeface="幼圆" pitchFamily="49" charset="-122"/>
                <a:cs typeface="Times New Roman" pitchFamily="18" charset="0"/>
              </a:rPr>
              <a:t>S</a:t>
            </a:r>
            <a:r>
              <a:rPr kumimoji="1" lang="en-US" altLang="zh-CN" sz="2400" b="1" baseline="-25000" dirty="0" smtClean="0">
                <a:solidFill>
                  <a:srgbClr val="0000CC"/>
                </a:solidFill>
                <a:latin typeface="Times New Roman" pitchFamily="18" charset="0"/>
                <a:ea typeface="幼圆" pitchFamily="49" charset="-122"/>
                <a:cs typeface="Times New Roman" pitchFamily="18" charset="0"/>
              </a:rPr>
              <a:t>0</a:t>
            </a:r>
            <a:r>
              <a:rPr kumimoji="1" lang="zh-CN" altLang="en-US" sz="2400" b="1" dirty="0">
                <a:solidFill>
                  <a:srgbClr val="0000CC"/>
                </a:solidFill>
                <a:latin typeface="Times New Roman" pitchFamily="18" charset="0"/>
                <a:ea typeface="幼圆" pitchFamily="49" charset="-122"/>
                <a:cs typeface="Times New Roman" pitchFamily="18" charset="0"/>
              </a:rPr>
              <a:t>出发，约束</a:t>
            </a:r>
            <a:r>
              <a:rPr kumimoji="1" lang="zh-CN" altLang="en-US" sz="2400" b="1" dirty="0" smtClean="0">
                <a:solidFill>
                  <a:srgbClr val="0000CC"/>
                </a:solidFill>
                <a:latin typeface="Times New Roman" pitchFamily="18" charset="0"/>
                <a:ea typeface="幼圆" pitchFamily="49" charset="-122"/>
                <a:cs typeface="Times New Roman" pitchFamily="18" charset="0"/>
              </a:rPr>
              <a:t>经过结点</a:t>
            </a:r>
            <a:r>
              <a:rPr kumimoji="1" lang="en-US" altLang="zh-CN" sz="2400" b="1" dirty="0" smtClean="0">
                <a:solidFill>
                  <a:srgbClr val="0000CC"/>
                </a:solidFill>
                <a:latin typeface="Times New Roman" pitchFamily="18" charset="0"/>
                <a:ea typeface="幼圆" pitchFamily="49" charset="-122"/>
                <a:cs typeface="Times New Roman" pitchFamily="18" charset="0"/>
              </a:rPr>
              <a:t>n</a:t>
            </a:r>
            <a:r>
              <a:rPr kumimoji="1" lang="zh-CN" altLang="en-US" sz="2400" b="1" dirty="0">
                <a:solidFill>
                  <a:srgbClr val="0000CC"/>
                </a:solidFill>
                <a:latin typeface="Times New Roman" pitchFamily="18" charset="0"/>
                <a:ea typeface="幼圆" pitchFamily="49" charset="-122"/>
                <a:cs typeface="Times New Roman" pitchFamily="18" charset="0"/>
              </a:rPr>
              <a:t>到达</a:t>
            </a:r>
            <a:r>
              <a:rPr kumimoji="1" lang="zh-CN" altLang="en-US" sz="2400" b="1" dirty="0" smtClean="0">
                <a:solidFill>
                  <a:srgbClr val="0000CC"/>
                </a:solidFill>
                <a:latin typeface="Times New Roman" pitchFamily="18" charset="0"/>
                <a:ea typeface="幼圆" pitchFamily="49" charset="-122"/>
                <a:cs typeface="Times New Roman" pitchFamily="18" charset="0"/>
              </a:rPr>
              <a:t>目标结点</a:t>
            </a:r>
            <a:r>
              <a:rPr kumimoji="1" lang="en-US" altLang="zh-CN" sz="2400" b="1" i="1" dirty="0" err="1" smtClean="0">
                <a:solidFill>
                  <a:srgbClr val="0000CC"/>
                </a:solidFill>
                <a:latin typeface="Times New Roman" pitchFamily="18" charset="0"/>
                <a:ea typeface="幼圆" pitchFamily="49" charset="-122"/>
                <a:cs typeface="Times New Roman" pitchFamily="18" charset="0"/>
              </a:rPr>
              <a:t>S</a:t>
            </a:r>
            <a:r>
              <a:rPr kumimoji="1" lang="en-US" altLang="zh-CN" sz="2400" b="1" i="1" baseline="-25000" dirty="0" err="1" smtClean="0">
                <a:solidFill>
                  <a:srgbClr val="0000CC"/>
                </a:solidFill>
                <a:latin typeface="Times New Roman" pitchFamily="18" charset="0"/>
                <a:ea typeface="幼圆" pitchFamily="49" charset="-122"/>
                <a:cs typeface="Times New Roman" pitchFamily="18" charset="0"/>
              </a:rPr>
              <a:t>g</a:t>
            </a:r>
            <a:r>
              <a:rPr kumimoji="1" lang="zh-CN" altLang="en-US" sz="2400" b="1" dirty="0">
                <a:solidFill>
                  <a:srgbClr val="0000CC"/>
                </a:solidFill>
                <a:latin typeface="Times New Roman" pitchFamily="18" charset="0"/>
                <a:ea typeface="幼圆" pitchFamily="49" charset="-122"/>
                <a:cs typeface="Times New Roman" pitchFamily="18" charset="0"/>
              </a:rPr>
              <a:t>的所有路径中最小路径代价的估计值。它的一般形式为：</a:t>
            </a:r>
          </a:p>
          <a:p>
            <a:pPr algn="just" eaLnBrk="1" hangingPunct="1">
              <a:spcBef>
                <a:spcPct val="20000"/>
              </a:spcBef>
            </a:pPr>
            <a:r>
              <a:rPr kumimoji="1" lang="zh-CN" altLang="en-US" sz="3200" b="1" dirty="0">
                <a:solidFill>
                  <a:srgbClr val="0000CC"/>
                </a:solidFill>
                <a:latin typeface="Times New Roman" pitchFamily="18" charset="0"/>
                <a:ea typeface="幼圆" pitchFamily="49" charset="-122"/>
                <a:cs typeface="Times New Roman" pitchFamily="18" charset="0"/>
              </a:rPr>
              <a:t>                                        </a:t>
            </a:r>
            <a:endParaRPr kumimoji="1" lang="zh-CN" altLang="en-US" sz="3600" b="1" dirty="0">
              <a:solidFill>
                <a:srgbClr val="0000CC"/>
              </a:solidFill>
              <a:latin typeface="Times New Roman" pitchFamily="18" charset="0"/>
              <a:ea typeface="幼圆" pitchFamily="49" charset="-122"/>
              <a:cs typeface="Times New Roman" pitchFamily="18" charset="0"/>
            </a:endParaRPr>
          </a:p>
          <a:p>
            <a:pPr marL="800100" lvl="1" indent="-342900" eaLnBrk="1" hangingPunct="1">
              <a:spcBef>
                <a:spcPct val="20000"/>
              </a:spcBef>
              <a:buFont typeface="Arial" pitchFamily="34" charset="0"/>
              <a:buChar char="•"/>
            </a:pPr>
            <a:r>
              <a:rPr kumimoji="1" lang="en-US" altLang="zh-CN" sz="2200" b="1" i="1" dirty="0" smtClean="0">
                <a:solidFill>
                  <a:srgbClr val="FF3300"/>
                </a:solidFill>
                <a:latin typeface="Times New Roman" pitchFamily="18" charset="0"/>
                <a:ea typeface="幼圆" pitchFamily="49" charset="-122"/>
                <a:cs typeface="Times New Roman" pitchFamily="18" charset="0"/>
              </a:rPr>
              <a:t>g</a:t>
            </a:r>
            <a:r>
              <a:rPr kumimoji="1" lang="en-US" altLang="zh-CN" sz="2200" b="1" dirty="0" smtClean="0">
                <a:solidFill>
                  <a:srgbClr val="FF3300"/>
                </a:solidFill>
                <a:latin typeface="Times New Roman" pitchFamily="18" charset="0"/>
                <a:ea typeface="幼圆" pitchFamily="49" charset="-122"/>
                <a:cs typeface="Times New Roman" pitchFamily="18" charset="0"/>
              </a:rPr>
              <a:t>(</a:t>
            </a:r>
            <a:r>
              <a:rPr kumimoji="1" lang="en-US" altLang="zh-CN" sz="2200" b="1" i="1" dirty="0" smtClean="0">
                <a:solidFill>
                  <a:srgbClr val="FF3300"/>
                </a:solidFill>
                <a:latin typeface="Times New Roman" pitchFamily="18" charset="0"/>
                <a:ea typeface="幼圆" pitchFamily="49" charset="-122"/>
                <a:cs typeface="Times New Roman" pitchFamily="18" charset="0"/>
              </a:rPr>
              <a:t>n</a:t>
            </a:r>
            <a:r>
              <a:rPr kumimoji="1" lang="en-US" altLang="zh-CN" sz="2200" b="1" dirty="0">
                <a:solidFill>
                  <a:srgbClr val="FF3300"/>
                </a:solidFill>
                <a:latin typeface="Times New Roman" pitchFamily="18" charset="0"/>
                <a:ea typeface="幼圆" pitchFamily="49" charset="-122"/>
                <a:cs typeface="Times New Roman" pitchFamily="18" charset="0"/>
              </a:rPr>
              <a:t>)</a:t>
            </a:r>
            <a:r>
              <a:rPr kumimoji="1" lang="zh-CN" altLang="en-US" sz="2200" b="1" dirty="0">
                <a:solidFill>
                  <a:srgbClr val="0000CC"/>
                </a:solidFill>
                <a:latin typeface="Times New Roman" pitchFamily="18" charset="0"/>
                <a:ea typeface="幼圆" pitchFamily="49" charset="-122"/>
                <a:cs typeface="Times New Roman" pitchFamily="18" charset="0"/>
              </a:rPr>
              <a:t>是从</a:t>
            </a:r>
            <a:r>
              <a:rPr kumimoji="1" lang="zh-CN" altLang="en-US" sz="2200" b="1" dirty="0" smtClean="0">
                <a:solidFill>
                  <a:srgbClr val="0000CC"/>
                </a:solidFill>
                <a:latin typeface="Times New Roman" pitchFamily="18" charset="0"/>
                <a:ea typeface="幼圆" pitchFamily="49" charset="-122"/>
                <a:cs typeface="Times New Roman" pitchFamily="18" charset="0"/>
              </a:rPr>
              <a:t>初始结点</a:t>
            </a:r>
            <a:r>
              <a:rPr kumimoji="1" lang="en-US" altLang="zh-CN" sz="2200" b="1" dirty="0" smtClean="0">
                <a:solidFill>
                  <a:srgbClr val="0000CC"/>
                </a:solidFill>
                <a:latin typeface="Times New Roman" pitchFamily="18" charset="0"/>
                <a:ea typeface="幼圆" pitchFamily="49" charset="-122"/>
                <a:cs typeface="Times New Roman" pitchFamily="18" charset="0"/>
              </a:rPr>
              <a:t>S</a:t>
            </a:r>
            <a:r>
              <a:rPr kumimoji="1" lang="en-US" altLang="zh-CN" sz="2200" b="1" baseline="-25000" dirty="0" smtClean="0">
                <a:solidFill>
                  <a:srgbClr val="0000CC"/>
                </a:solidFill>
                <a:latin typeface="Times New Roman" pitchFamily="18" charset="0"/>
                <a:ea typeface="幼圆" pitchFamily="49" charset="-122"/>
                <a:cs typeface="Times New Roman" pitchFamily="18" charset="0"/>
              </a:rPr>
              <a:t>0</a:t>
            </a:r>
            <a:r>
              <a:rPr kumimoji="1" lang="zh-CN" altLang="en-US" sz="2200" b="1" dirty="0" smtClean="0">
                <a:solidFill>
                  <a:srgbClr val="0000CC"/>
                </a:solidFill>
                <a:latin typeface="Times New Roman" pitchFamily="18" charset="0"/>
                <a:ea typeface="幼圆" pitchFamily="49" charset="-122"/>
                <a:cs typeface="Times New Roman" pitchFamily="18" charset="0"/>
              </a:rPr>
              <a:t>到结点</a:t>
            </a:r>
            <a:r>
              <a:rPr kumimoji="1" lang="en-US" altLang="zh-CN" sz="2200" b="1" dirty="0" smtClean="0">
                <a:solidFill>
                  <a:srgbClr val="0000CC"/>
                </a:solidFill>
                <a:latin typeface="Times New Roman" pitchFamily="18" charset="0"/>
                <a:ea typeface="幼圆" pitchFamily="49" charset="-122"/>
                <a:cs typeface="Times New Roman" pitchFamily="18" charset="0"/>
              </a:rPr>
              <a:t>n</a:t>
            </a:r>
            <a:r>
              <a:rPr kumimoji="1" lang="zh-CN" altLang="en-US" sz="2200" b="1" dirty="0">
                <a:solidFill>
                  <a:srgbClr val="0000CC"/>
                </a:solidFill>
                <a:latin typeface="Times New Roman" pitchFamily="18" charset="0"/>
                <a:ea typeface="幼圆" pitchFamily="49" charset="-122"/>
                <a:cs typeface="Times New Roman" pitchFamily="18" charset="0"/>
              </a:rPr>
              <a:t>的</a:t>
            </a:r>
            <a:r>
              <a:rPr kumimoji="1" lang="zh-CN" altLang="en-US" sz="2200" b="1" dirty="0">
                <a:solidFill>
                  <a:srgbClr val="FF3300"/>
                </a:solidFill>
                <a:latin typeface="Times New Roman" pitchFamily="18" charset="0"/>
                <a:ea typeface="幼圆" pitchFamily="49" charset="-122"/>
                <a:cs typeface="Times New Roman" pitchFamily="18" charset="0"/>
              </a:rPr>
              <a:t>实际代价</a:t>
            </a:r>
            <a:r>
              <a:rPr kumimoji="1" lang="zh-CN" altLang="en-US" sz="2200" b="1" dirty="0" smtClean="0">
                <a:solidFill>
                  <a:srgbClr val="0000CC"/>
                </a:solidFill>
                <a:latin typeface="Times New Roman" pitchFamily="18" charset="0"/>
                <a:ea typeface="幼圆" pitchFamily="49" charset="-122"/>
                <a:cs typeface="Times New Roman" pitchFamily="18" charset="0"/>
              </a:rPr>
              <a:t>；</a:t>
            </a:r>
            <a:endParaRPr kumimoji="1" lang="en-US" altLang="zh-CN" sz="2200" b="1" dirty="0" smtClean="0">
              <a:solidFill>
                <a:srgbClr val="0000CC"/>
              </a:solidFill>
              <a:latin typeface="Times New Roman" pitchFamily="18" charset="0"/>
              <a:ea typeface="幼圆" pitchFamily="49" charset="-122"/>
              <a:cs typeface="Times New Roman" pitchFamily="18" charset="0"/>
            </a:endParaRPr>
          </a:p>
          <a:p>
            <a:pPr marL="800100" lvl="1" indent="-342900" eaLnBrk="1" hangingPunct="1">
              <a:spcBef>
                <a:spcPct val="20000"/>
              </a:spcBef>
              <a:buFont typeface="Arial" pitchFamily="34" charset="0"/>
              <a:buChar char="•"/>
            </a:pPr>
            <a:r>
              <a:rPr kumimoji="1" lang="en-US" altLang="zh-CN" sz="2200" b="1" i="1" dirty="0" smtClean="0">
                <a:solidFill>
                  <a:srgbClr val="FF0000"/>
                </a:solidFill>
                <a:latin typeface="Times New Roman" pitchFamily="18" charset="0"/>
                <a:ea typeface="幼圆" pitchFamily="49" charset="-122"/>
                <a:cs typeface="Times New Roman" pitchFamily="18" charset="0"/>
              </a:rPr>
              <a:t>h</a:t>
            </a:r>
            <a:r>
              <a:rPr kumimoji="1" lang="en-US" altLang="zh-CN" sz="2200" b="1" dirty="0" smtClean="0">
                <a:solidFill>
                  <a:srgbClr val="FF0000"/>
                </a:solidFill>
                <a:latin typeface="Times New Roman" pitchFamily="18" charset="0"/>
                <a:ea typeface="幼圆" pitchFamily="49" charset="-122"/>
                <a:cs typeface="Times New Roman" pitchFamily="18" charset="0"/>
              </a:rPr>
              <a:t>(</a:t>
            </a:r>
            <a:r>
              <a:rPr kumimoji="1" lang="en-US" altLang="zh-CN" sz="2200" b="1" i="1" dirty="0" smtClean="0">
                <a:solidFill>
                  <a:srgbClr val="FF0000"/>
                </a:solidFill>
                <a:latin typeface="Times New Roman" pitchFamily="18" charset="0"/>
                <a:ea typeface="幼圆" pitchFamily="49" charset="-122"/>
                <a:cs typeface="Times New Roman" pitchFamily="18" charset="0"/>
              </a:rPr>
              <a:t>n</a:t>
            </a:r>
            <a:r>
              <a:rPr kumimoji="1" lang="en-US" altLang="zh-CN" sz="2200" b="1" dirty="0">
                <a:solidFill>
                  <a:srgbClr val="FF0000"/>
                </a:solidFill>
                <a:latin typeface="Times New Roman" pitchFamily="18" charset="0"/>
                <a:ea typeface="幼圆" pitchFamily="49" charset="-122"/>
                <a:cs typeface="Times New Roman" pitchFamily="18" charset="0"/>
              </a:rPr>
              <a:t>)</a:t>
            </a:r>
            <a:r>
              <a:rPr kumimoji="1" lang="zh-CN" altLang="en-US" sz="2200" b="1" dirty="0">
                <a:solidFill>
                  <a:srgbClr val="0000CC"/>
                </a:solidFill>
                <a:latin typeface="Times New Roman" pitchFamily="18" charset="0"/>
                <a:ea typeface="幼圆" pitchFamily="49" charset="-122"/>
                <a:cs typeface="Times New Roman" pitchFamily="18" charset="0"/>
              </a:rPr>
              <a:t>是</a:t>
            </a:r>
            <a:r>
              <a:rPr kumimoji="1" lang="zh-CN" altLang="en-US" sz="2200" b="1" dirty="0" smtClean="0">
                <a:solidFill>
                  <a:srgbClr val="0000CC"/>
                </a:solidFill>
                <a:latin typeface="Times New Roman" pitchFamily="18" charset="0"/>
                <a:ea typeface="幼圆" pitchFamily="49" charset="-122"/>
                <a:cs typeface="Times New Roman" pitchFamily="18" charset="0"/>
              </a:rPr>
              <a:t>从结点</a:t>
            </a:r>
            <a:r>
              <a:rPr kumimoji="1" lang="en-US" altLang="zh-CN" sz="2200" b="1" dirty="0" smtClean="0">
                <a:solidFill>
                  <a:srgbClr val="0000CC"/>
                </a:solidFill>
                <a:latin typeface="Times New Roman" pitchFamily="18" charset="0"/>
                <a:ea typeface="幼圆" pitchFamily="49" charset="-122"/>
                <a:cs typeface="Times New Roman" pitchFamily="18" charset="0"/>
              </a:rPr>
              <a:t>n</a:t>
            </a:r>
            <a:r>
              <a:rPr kumimoji="1" lang="zh-CN" altLang="en-US" sz="2200" b="1" dirty="0">
                <a:solidFill>
                  <a:srgbClr val="0000CC"/>
                </a:solidFill>
                <a:latin typeface="Times New Roman" pitchFamily="18" charset="0"/>
                <a:ea typeface="幼圆" pitchFamily="49" charset="-122"/>
                <a:cs typeface="Times New Roman" pitchFamily="18" charset="0"/>
              </a:rPr>
              <a:t>到</a:t>
            </a:r>
            <a:r>
              <a:rPr kumimoji="1" lang="zh-CN" altLang="en-US" sz="2200" b="1" dirty="0" smtClean="0">
                <a:solidFill>
                  <a:srgbClr val="0000CC"/>
                </a:solidFill>
                <a:latin typeface="Times New Roman" pitchFamily="18" charset="0"/>
                <a:ea typeface="幼圆" pitchFamily="49" charset="-122"/>
                <a:cs typeface="Times New Roman" pitchFamily="18" charset="0"/>
              </a:rPr>
              <a:t>目标结点</a:t>
            </a:r>
            <a:r>
              <a:rPr kumimoji="1" lang="en-US" altLang="zh-CN" sz="2200" b="1" dirty="0" err="1" smtClean="0">
                <a:solidFill>
                  <a:srgbClr val="0000CC"/>
                </a:solidFill>
                <a:latin typeface="Times New Roman" pitchFamily="18" charset="0"/>
                <a:ea typeface="幼圆" pitchFamily="49" charset="-122"/>
                <a:cs typeface="Times New Roman" pitchFamily="18" charset="0"/>
              </a:rPr>
              <a:t>S</a:t>
            </a:r>
            <a:r>
              <a:rPr kumimoji="1" lang="en-US" altLang="zh-CN" sz="2200" b="1" baseline="-25000" dirty="0" err="1" smtClean="0">
                <a:solidFill>
                  <a:srgbClr val="0000CC"/>
                </a:solidFill>
                <a:latin typeface="Times New Roman" pitchFamily="18" charset="0"/>
                <a:ea typeface="幼圆" pitchFamily="49" charset="-122"/>
                <a:cs typeface="Times New Roman" pitchFamily="18" charset="0"/>
              </a:rPr>
              <a:t>g</a:t>
            </a:r>
            <a:r>
              <a:rPr kumimoji="1" lang="zh-CN" altLang="en-US" sz="2200" b="1" dirty="0">
                <a:solidFill>
                  <a:srgbClr val="0000CC"/>
                </a:solidFill>
                <a:latin typeface="Times New Roman" pitchFamily="18" charset="0"/>
                <a:ea typeface="幼圆" pitchFamily="49" charset="-122"/>
                <a:cs typeface="Times New Roman" pitchFamily="18" charset="0"/>
              </a:rPr>
              <a:t>的</a:t>
            </a:r>
            <a:r>
              <a:rPr kumimoji="1" lang="zh-CN" altLang="en-US" sz="2200" b="1" dirty="0">
                <a:solidFill>
                  <a:srgbClr val="FF0000"/>
                </a:solidFill>
                <a:latin typeface="Times New Roman" pitchFamily="18" charset="0"/>
                <a:ea typeface="幼圆" pitchFamily="49" charset="-122"/>
                <a:cs typeface="Times New Roman" pitchFamily="18" charset="0"/>
              </a:rPr>
              <a:t>最优路径的估计代价</a:t>
            </a:r>
            <a:r>
              <a:rPr kumimoji="1" lang="zh-CN" altLang="en-US" sz="2200" b="1" dirty="0">
                <a:solidFill>
                  <a:srgbClr val="0000CC"/>
                </a:solidFill>
                <a:latin typeface="Times New Roman" pitchFamily="18" charset="0"/>
                <a:ea typeface="幼圆" pitchFamily="49" charset="-122"/>
                <a:cs typeface="Times New Roman" pitchFamily="18" charset="0"/>
              </a:rPr>
              <a:t>。</a:t>
            </a:r>
          </a:p>
          <a:p>
            <a:pPr marL="800100" lvl="1" indent="-342900" eaLnBrk="1" hangingPunct="1">
              <a:spcBef>
                <a:spcPts val="2400"/>
              </a:spcBef>
              <a:buFont typeface="Arial" pitchFamily="34" charset="0"/>
              <a:buChar char="•"/>
            </a:pPr>
            <a:r>
              <a:rPr kumimoji="1" lang="en-US" altLang="zh-CN" sz="2200" dirty="0">
                <a:latin typeface="Times New Roman" pitchFamily="18" charset="0"/>
                <a:ea typeface="仿宋_GB2312" pitchFamily="49" charset="-122"/>
                <a:cs typeface="Times New Roman" pitchFamily="18" charset="0"/>
              </a:rPr>
              <a:t>h(n)</a:t>
            </a:r>
            <a:r>
              <a:rPr kumimoji="1" lang="zh-CN" altLang="en-US" sz="2200" dirty="0">
                <a:latin typeface="Times New Roman" pitchFamily="18" charset="0"/>
                <a:ea typeface="仿宋_GB2312" pitchFamily="49" charset="-122"/>
                <a:cs typeface="Times New Roman" pitchFamily="18" charset="0"/>
              </a:rPr>
              <a:t>体现了搜索的启发信息</a:t>
            </a:r>
            <a:r>
              <a:rPr kumimoji="1" lang="zh-CN" altLang="en-US" sz="2200" dirty="0" smtClean="0">
                <a:latin typeface="Times New Roman" pitchFamily="18" charset="0"/>
                <a:ea typeface="仿宋_GB2312" pitchFamily="49" charset="-122"/>
                <a:cs typeface="Times New Roman" pitchFamily="18" charset="0"/>
              </a:rPr>
              <a:t>。来源于</a:t>
            </a:r>
            <a:r>
              <a:rPr kumimoji="1" lang="zh-CN" altLang="en-US" sz="2200" dirty="0">
                <a:latin typeface="Times New Roman" pitchFamily="18" charset="0"/>
                <a:ea typeface="仿宋_GB2312" pitchFamily="49" charset="-122"/>
                <a:cs typeface="Times New Roman" pitchFamily="18" charset="0"/>
              </a:rPr>
              <a:t>对问题的解的某些特性的认识，可以帮助更快找到问题的解。</a:t>
            </a:r>
          </a:p>
          <a:p>
            <a:pPr marL="800100" lvl="1" indent="-342900" eaLnBrk="1" hangingPunct="1">
              <a:spcBef>
                <a:spcPts val="1200"/>
              </a:spcBef>
              <a:buClr>
                <a:srgbClr val="006600"/>
              </a:buClr>
              <a:buFont typeface="Arial" pitchFamily="34" charset="0"/>
              <a:buChar char="•"/>
            </a:pPr>
            <a:r>
              <a:rPr kumimoji="1" lang="zh-CN" altLang="en-US" sz="2200" b="1" dirty="0">
                <a:solidFill>
                  <a:srgbClr val="3333FF"/>
                </a:solidFill>
                <a:latin typeface="Times New Roman" pitchFamily="18" charset="0"/>
                <a:ea typeface="仿宋_GB2312" pitchFamily="49" charset="-122"/>
                <a:cs typeface="Times New Roman" pitchFamily="18" charset="0"/>
              </a:rPr>
              <a:t>如果</a:t>
            </a:r>
            <a:r>
              <a:rPr kumimoji="1" lang="en-US" altLang="zh-CN" sz="2200" b="1" dirty="0">
                <a:solidFill>
                  <a:srgbClr val="3333FF"/>
                </a:solidFill>
                <a:latin typeface="Times New Roman" pitchFamily="18" charset="0"/>
                <a:ea typeface="仿宋_GB2312" pitchFamily="49" charset="-122"/>
                <a:cs typeface="Times New Roman" pitchFamily="18" charset="0"/>
              </a:rPr>
              <a:t>h(n)=0</a:t>
            </a:r>
            <a:r>
              <a:rPr kumimoji="1" lang="zh-CN" altLang="en-US" sz="2200" b="1" dirty="0">
                <a:solidFill>
                  <a:srgbClr val="3333FF"/>
                </a:solidFill>
                <a:latin typeface="Times New Roman" pitchFamily="18" charset="0"/>
                <a:ea typeface="仿宋_GB2312" pitchFamily="49" charset="-122"/>
                <a:cs typeface="Times New Roman" pitchFamily="18" charset="0"/>
              </a:rPr>
              <a:t>，</a:t>
            </a:r>
            <a:r>
              <a:rPr kumimoji="1" lang="en-US" altLang="zh-CN" sz="2200" b="1" dirty="0">
                <a:solidFill>
                  <a:srgbClr val="3333FF"/>
                </a:solidFill>
                <a:latin typeface="Times New Roman" pitchFamily="18" charset="0"/>
                <a:ea typeface="仿宋_GB2312" pitchFamily="49" charset="-122"/>
                <a:cs typeface="Times New Roman" pitchFamily="18" charset="0"/>
              </a:rPr>
              <a:t>g(n)=d(n) </a:t>
            </a:r>
            <a:r>
              <a:rPr kumimoji="1" lang="zh-CN" altLang="en-US" sz="2200" b="1" dirty="0">
                <a:solidFill>
                  <a:srgbClr val="3333FF"/>
                </a:solidFill>
                <a:latin typeface="Times New Roman" pitchFamily="18" charset="0"/>
                <a:ea typeface="仿宋_GB2312" pitchFamily="49" charset="-122"/>
                <a:cs typeface="Times New Roman" pitchFamily="18" charset="0"/>
              </a:rPr>
              <a:t>时，就是广度优先搜索法</a:t>
            </a:r>
            <a:r>
              <a:rPr kumimoji="1" lang="zh-CN" altLang="en-US" sz="2200" b="1" dirty="0" smtClean="0">
                <a:solidFill>
                  <a:srgbClr val="3333FF"/>
                </a:solidFill>
                <a:latin typeface="Times New Roman" pitchFamily="18" charset="0"/>
                <a:ea typeface="仿宋_GB2312" pitchFamily="49" charset="-122"/>
                <a:cs typeface="Times New Roman" pitchFamily="18" charset="0"/>
              </a:rPr>
              <a:t>。</a:t>
            </a:r>
            <a:endParaRPr kumimoji="1" lang="en-US" altLang="zh-CN" sz="2200" b="1" dirty="0" smtClean="0">
              <a:solidFill>
                <a:srgbClr val="3333FF"/>
              </a:solidFill>
              <a:latin typeface="Times New Roman" pitchFamily="18" charset="0"/>
              <a:ea typeface="仿宋_GB2312" pitchFamily="49" charset="-122"/>
              <a:cs typeface="Times New Roman" pitchFamily="18" charset="0"/>
            </a:endParaRPr>
          </a:p>
          <a:p>
            <a:pPr marL="800100" lvl="1" indent="-342900" eaLnBrk="1" hangingPunct="1">
              <a:spcBef>
                <a:spcPts val="1200"/>
              </a:spcBef>
              <a:buClr>
                <a:srgbClr val="006600"/>
              </a:buClr>
              <a:buFont typeface="Arial" pitchFamily="34" charset="0"/>
              <a:buChar char="•"/>
            </a:pPr>
            <a:r>
              <a:rPr kumimoji="1" lang="en-US" altLang="zh-CN" sz="2200" b="1" dirty="0" smtClean="0">
                <a:solidFill>
                  <a:srgbClr val="FF33CC"/>
                </a:solidFill>
                <a:effectLst>
                  <a:outerShdw blurRad="38100" dist="38100" dir="2700000" algn="tl">
                    <a:srgbClr val="000000">
                      <a:alpha val="43137"/>
                    </a:srgbClr>
                  </a:outerShdw>
                </a:effectLst>
                <a:latin typeface="Times New Roman" pitchFamily="18" charset="0"/>
                <a:ea typeface="仿宋_GB2312" pitchFamily="49" charset="-122"/>
                <a:cs typeface="Times New Roman" pitchFamily="18" charset="0"/>
              </a:rPr>
              <a:t>g(n</a:t>
            </a:r>
            <a:r>
              <a:rPr kumimoji="1" lang="en-US" altLang="zh-CN" sz="2200" b="1" dirty="0">
                <a:solidFill>
                  <a:srgbClr val="FF33CC"/>
                </a:solidFill>
                <a:effectLst>
                  <a:outerShdw blurRad="38100" dist="38100" dir="2700000" algn="tl">
                    <a:srgbClr val="000000">
                      <a:alpha val="43137"/>
                    </a:srgbClr>
                  </a:outerShdw>
                </a:effectLst>
                <a:latin typeface="Times New Roman" pitchFamily="18" charset="0"/>
                <a:ea typeface="仿宋_GB2312" pitchFamily="49" charset="-122"/>
                <a:cs typeface="Times New Roman" pitchFamily="18" charset="0"/>
              </a:rPr>
              <a:t>)</a:t>
            </a:r>
            <a:r>
              <a:rPr kumimoji="1" lang="zh-CN" altLang="en-US" sz="2200" b="1" dirty="0">
                <a:solidFill>
                  <a:srgbClr val="FF33CC"/>
                </a:solidFill>
                <a:effectLst>
                  <a:outerShdw blurRad="38100" dist="38100" dir="2700000" algn="tl">
                    <a:srgbClr val="000000">
                      <a:alpha val="43137"/>
                    </a:srgbClr>
                  </a:outerShdw>
                </a:effectLst>
                <a:latin typeface="Times New Roman" pitchFamily="18" charset="0"/>
                <a:ea typeface="仿宋_GB2312" pitchFamily="49" charset="-122"/>
                <a:cs typeface="Times New Roman" pitchFamily="18" charset="0"/>
              </a:rPr>
              <a:t>的比重越大，越倾向于广度优先搜索；</a:t>
            </a:r>
            <a:r>
              <a:rPr kumimoji="1" lang="en-US" altLang="zh-CN" sz="2200" b="1" dirty="0">
                <a:solidFill>
                  <a:srgbClr val="FF33CC"/>
                </a:solidFill>
                <a:effectLst>
                  <a:outerShdw blurRad="38100" dist="38100" dir="2700000" algn="tl">
                    <a:srgbClr val="000000">
                      <a:alpha val="43137"/>
                    </a:srgbClr>
                  </a:outerShdw>
                </a:effectLst>
                <a:latin typeface="Times New Roman" pitchFamily="18" charset="0"/>
                <a:ea typeface="仿宋_GB2312" pitchFamily="49" charset="-122"/>
                <a:cs typeface="Times New Roman" pitchFamily="18" charset="0"/>
              </a:rPr>
              <a:t>h(n)</a:t>
            </a:r>
            <a:r>
              <a:rPr kumimoji="1" lang="zh-CN" altLang="en-US" sz="2200" b="1" dirty="0">
                <a:solidFill>
                  <a:srgbClr val="FF33CC"/>
                </a:solidFill>
                <a:effectLst>
                  <a:outerShdw blurRad="38100" dist="38100" dir="2700000" algn="tl">
                    <a:srgbClr val="000000">
                      <a:alpha val="43137"/>
                    </a:srgbClr>
                  </a:outerShdw>
                </a:effectLst>
                <a:latin typeface="Times New Roman" pitchFamily="18" charset="0"/>
                <a:ea typeface="仿宋_GB2312" pitchFamily="49" charset="-122"/>
                <a:cs typeface="Times New Roman" pitchFamily="18" charset="0"/>
              </a:rPr>
              <a:t>的比重越大，</a:t>
            </a:r>
            <a:r>
              <a:rPr kumimoji="1" lang="zh-CN" altLang="en-US" sz="2200" b="1" dirty="0" smtClean="0">
                <a:solidFill>
                  <a:srgbClr val="FF33CC"/>
                </a:solidFill>
                <a:effectLst>
                  <a:outerShdw blurRad="38100" dist="38100" dir="2700000" algn="tl">
                    <a:srgbClr val="000000">
                      <a:alpha val="43137"/>
                    </a:srgbClr>
                  </a:outerShdw>
                </a:effectLst>
                <a:latin typeface="Times New Roman" pitchFamily="18" charset="0"/>
                <a:ea typeface="仿宋_GB2312" pitchFamily="49" charset="-122"/>
                <a:cs typeface="Times New Roman" pitchFamily="18" charset="0"/>
              </a:rPr>
              <a:t>越倾向于最好优先搜索</a:t>
            </a:r>
            <a:r>
              <a:rPr kumimoji="1" lang="zh-CN" altLang="en-US" sz="2200" b="1" dirty="0">
                <a:solidFill>
                  <a:srgbClr val="FF33CC"/>
                </a:solidFill>
                <a:effectLst>
                  <a:outerShdw blurRad="38100" dist="38100" dir="2700000" algn="tl">
                    <a:srgbClr val="000000">
                      <a:alpha val="43137"/>
                    </a:srgbClr>
                  </a:outerShdw>
                </a:effectLst>
                <a:latin typeface="Times New Roman" pitchFamily="18" charset="0"/>
                <a:ea typeface="仿宋_GB2312" pitchFamily="49" charset="-122"/>
                <a:cs typeface="Times New Roman" pitchFamily="18" charset="0"/>
              </a:rPr>
              <a:t>。</a:t>
            </a:r>
          </a:p>
        </p:txBody>
      </p:sp>
      <p:sp>
        <p:nvSpPr>
          <p:cNvPr id="2053" name="Rectangle 5"/>
          <p:cNvSpPr>
            <a:spLocks noChangeArrowheads="1"/>
          </p:cNvSpPr>
          <p:nvPr/>
        </p:nvSpPr>
        <p:spPr bwMode="auto">
          <a:xfrm>
            <a:off x="576263" y="225425"/>
            <a:ext cx="777716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000" b="1" dirty="0">
                <a:solidFill>
                  <a:schemeClr val="accent2"/>
                </a:solidFill>
                <a:latin typeface="方正姚体" pitchFamily="2" charset="-122"/>
                <a:ea typeface="方正姚体" pitchFamily="2" charset="-122"/>
              </a:rPr>
              <a:t>估价函数</a:t>
            </a:r>
          </a:p>
        </p:txBody>
      </p:sp>
      <p:graphicFrame>
        <p:nvGraphicFramePr>
          <p:cNvPr id="2050" name="Object 14"/>
          <p:cNvGraphicFramePr>
            <a:graphicFrameLocks noChangeAspect="1"/>
          </p:cNvGraphicFramePr>
          <p:nvPr>
            <p:extLst>
              <p:ext uri="{D42A27DB-BD31-4B8C-83A1-F6EECF244321}">
                <p14:modId xmlns:p14="http://schemas.microsoft.com/office/powerpoint/2010/main" val="1845926207"/>
              </p:ext>
            </p:extLst>
          </p:nvPr>
        </p:nvGraphicFramePr>
        <p:xfrm>
          <a:off x="2627784" y="2492896"/>
          <a:ext cx="2880605" cy="553025"/>
        </p:xfrm>
        <a:graphic>
          <a:graphicData uri="http://schemas.openxmlformats.org/presentationml/2006/ole">
            <mc:AlternateContent xmlns:mc="http://schemas.openxmlformats.org/markup-compatibility/2006">
              <mc:Choice xmlns:v="urn:schemas-microsoft-com:vml" Requires="v">
                <p:oleObj spid="_x0000_s2286" name="Equation" r:id="rId4" imgW="990170" imgH="190417" progId="Equation.DSMT4">
                  <p:embed/>
                </p:oleObj>
              </mc:Choice>
              <mc:Fallback>
                <p:oleObj name="Equation" r:id="rId4" imgW="990170" imgH="190417" progId="Equation.DSMT4">
                  <p:embed/>
                  <p:pic>
                    <p:nvPicPr>
                      <p:cNvPr id="0" name="Object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27784" y="2492896"/>
                        <a:ext cx="2880605" cy="553025"/>
                      </a:xfrm>
                      <a:prstGeom prst="rect">
                        <a:avLst/>
                      </a:prstGeom>
                      <a:solidFill>
                        <a:schemeClr val="accent1"/>
                      </a:solidFill>
                      <a:ln>
                        <a:noFill/>
                      </a:ln>
                      <a:effectLst/>
                      <a:extLst/>
                    </p:spPr>
                  </p:pic>
                </p:oleObj>
              </mc:Fallback>
            </mc:AlternateContent>
          </a:graphicData>
        </a:graphic>
      </p:graphicFrame>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Rectangle 3"/>
          <p:cNvSpPr>
            <a:spLocks noGrp="1" noChangeArrowheads="1"/>
          </p:cNvSpPr>
          <p:nvPr>
            <p:ph type="body" idx="1"/>
          </p:nvPr>
        </p:nvSpPr>
        <p:spPr>
          <a:xfrm>
            <a:off x="287338" y="1600200"/>
            <a:ext cx="8713787" cy="4745038"/>
          </a:xfrm>
        </p:spPr>
        <p:txBody>
          <a:bodyPr/>
          <a:lstStyle/>
          <a:p>
            <a:pPr marL="0" indent="0" eaLnBrk="1" hangingPunct="1">
              <a:buNone/>
            </a:pPr>
            <a:r>
              <a:rPr kumimoji="1" lang="zh-CN" altLang="en-US" dirty="0" smtClean="0"/>
              <a:t>例如：</a:t>
            </a:r>
          </a:p>
          <a:p>
            <a:pPr marL="0" indent="0" eaLnBrk="1" hangingPunct="1">
              <a:buNone/>
            </a:pPr>
            <a:r>
              <a:rPr kumimoji="1" lang="zh-CN" altLang="en-US" dirty="0" smtClean="0">
                <a:solidFill>
                  <a:srgbClr val="0000CC"/>
                </a:solidFill>
              </a:rPr>
              <a:t>八数码难题。设问题的初始状态</a:t>
            </a:r>
            <a:r>
              <a:rPr kumimoji="1" lang="en-US" altLang="zh-CN" dirty="0" smtClean="0">
                <a:solidFill>
                  <a:srgbClr val="0000CC"/>
                </a:solidFill>
              </a:rPr>
              <a:t>S</a:t>
            </a:r>
            <a:r>
              <a:rPr kumimoji="1" lang="en-US" altLang="zh-CN" baseline="-25000" dirty="0" smtClean="0">
                <a:solidFill>
                  <a:srgbClr val="0000CC"/>
                </a:solidFill>
              </a:rPr>
              <a:t>0</a:t>
            </a:r>
            <a:r>
              <a:rPr kumimoji="1" lang="zh-CN" altLang="en-US" dirty="0" smtClean="0">
                <a:solidFill>
                  <a:srgbClr val="0000CC"/>
                </a:solidFill>
              </a:rPr>
              <a:t>和目标状态</a:t>
            </a:r>
            <a:r>
              <a:rPr kumimoji="1" lang="en-US" altLang="zh-CN" dirty="0" err="1" smtClean="0">
                <a:solidFill>
                  <a:srgbClr val="0000CC"/>
                </a:solidFill>
              </a:rPr>
              <a:t>S</a:t>
            </a:r>
            <a:r>
              <a:rPr kumimoji="1" lang="en-US" altLang="zh-CN" baseline="-25000" dirty="0" err="1" smtClean="0">
                <a:solidFill>
                  <a:srgbClr val="0000CC"/>
                </a:solidFill>
              </a:rPr>
              <a:t>g</a:t>
            </a:r>
            <a:r>
              <a:rPr kumimoji="1" lang="zh-CN" altLang="en-US" dirty="0" smtClean="0">
                <a:solidFill>
                  <a:srgbClr val="0000CC"/>
                </a:solidFill>
              </a:rPr>
              <a:t>如下图所示，</a:t>
            </a:r>
            <a:endParaRPr lang="en-US" altLang="zh-CN" dirty="0" smtClean="0"/>
          </a:p>
        </p:txBody>
      </p:sp>
      <p:sp>
        <p:nvSpPr>
          <p:cNvPr id="5" name="Rectangle 5"/>
          <p:cNvSpPr>
            <a:spLocks noChangeArrowheads="1"/>
          </p:cNvSpPr>
          <p:nvPr/>
        </p:nvSpPr>
        <p:spPr bwMode="auto">
          <a:xfrm>
            <a:off x="576263" y="225425"/>
            <a:ext cx="777716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000" b="1" dirty="0">
                <a:solidFill>
                  <a:schemeClr val="accent2"/>
                </a:solidFill>
                <a:latin typeface="方正姚体" pitchFamily="2" charset="-122"/>
                <a:ea typeface="方正姚体" pitchFamily="2" charset="-122"/>
              </a:rPr>
              <a:t>估价函数</a:t>
            </a:r>
          </a:p>
        </p:txBody>
      </p:sp>
      <p:sp>
        <p:nvSpPr>
          <p:cNvPr id="6" name="Text Box 10"/>
          <p:cNvSpPr txBox="1">
            <a:spLocks noChangeArrowheads="1"/>
          </p:cNvSpPr>
          <p:nvPr/>
        </p:nvSpPr>
        <p:spPr bwMode="auto">
          <a:xfrm>
            <a:off x="2015716" y="3537012"/>
            <a:ext cx="1692275" cy="1562100"/>
          </a:xfrm>
          <a:prstGeom prst="rect">
            <a:avLst/>
          </a:prstGeom>
          <a:noFill/>
          <a:ln w="9525">
            <a:solidFill>
              <a:srgbClr val="0000CC"/>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457200" indent="-457200"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b="1">
                <a:solidFill>
                  <a:srgbClr val="D60093"/>
                </a:solidFill>
                <a:latin typeface="Times New Roman" pitchFamily="18" charset="0"/>
              </a:rPr>
              <a:t>2</a:t>
            </a:r>
            <a:r>
              <a:rPr kumimoji="1" lang="en-US" altLang="zh-CN" sz="2400" b="1">
                <a:solidFill>
                  <a:srgbClr val="A50021"/>
                </a:solidFill>
                <a:latin typeface="Times New Roman" pitchFamily="18" charset="0"/>
              </a:rPr>
              <a:t> </a:t>
            </a:r>
            <a:r>
              <a:rPr kumimoji="1" lang="en-US" altLang="zh-CN" sz="2400" b="1">
                <a:solidFill>
                  <a:srgbClr val="0000CC"/>
                </a:solidFill>
                <a:latin typeface="Times New Roman" pitchFamily="18" charset="0"/>
              </a:rPr>
              <a:t>     </a:t>
            </a:r>
            <a:r>
              <a:rPr kumimoji="1" lang="en-US" altLang="zh-CN" sz="2400" b="1">
                <a:solidFill>
                  <a:srgbClr val="D60093"/>
                </a:solidFill>
                <a:latin typeface="Times New Roman" pitchFamily="18" charset="0"/>
              </a:rPr>
              <a:t>8</a:t>
            </a:r>
            <a:r>
              <a:rPr kumimoji="1" lang="en-US" altLang="zh-CN" sz="2400" b="1">
                <a:solidFill>
                  <a:srgbClr val="0000CC"/>
                </a:solidFill>
                <a:latin typeface="Times New Roman" pitchFamily="18" charset="0"/>
              </a:rPr>
              <a:t>       3</a:t>
            </a:r>
          </a:p>
          <a:p>
            <a:pPr eaLnBrk="1" hangingPunct="1">
              <a:spcBef>
                <a:spcPct val="50000"/>
              </a:spcBef>
            </a:pPr>
            <a:r>
              <a:rPr kumimoji="1" lang="en-US" altLang="zh-CN" sz="2400" b="1">
                <a:solidFill>
                  <a:srgbClr val="D60093"/>
                </a:solidFill>
                <a:latin typeface="Times New Roman" pitchFamily="18" charset="0"/>
              </a:rPr>
              <a:t>1</a:t>
            </a:r>
            <a:r>
              <a:rPr kumimoji="1" lang="en-US" altLang="zh-CN" sz="2400" b="1">
                <a:solidFill>
                  <a:srgbClr val="0000CC"/>
                </a:solidFill>
                <a:latin typeface="Times New Roman" pitchFamily="18" charset="0"/>
              </a:rPr>
              <a:t>               4</a:t>
            </a:r>
          </a:p>
          <a:p>
            <a:pPr eaLnBrk="1" hangingPunct="1">
              <a:spcBef>
                <a:spcPct val="50000"/>
              </a:spcBef>
            </a:pPr>
            <a:r>
              <a:rPr kumimoji="1" lang="en-US" altLang="zh-CN" sz="2400" b="1">
                <a:solidFill>
                  <a:srgbClr val="0000CC"/>
                </a:solidFill>
                <a:latin typeface="Times New Roman" pitchFamily="18" charset="0"/>
              </a:rPr>
              <a:t>7      6       5 </a:t>
            </a:r>
          </a:p>
        </p:txBody>
      </p:sp>
      <p:sp>
        <p:nvSpPr>
          <p:cNvPr id="7" name="Text Box 11"/>
          <p:cNvSpPr txBox="1">
            <a:spLocks noChangeArrowheads="1"/>
          </p:cNvSpPr>
          <p:nvPr/>
        </p:nvSpPr>
        <p:spPr bwMode="auto">
          <a:xfrm>
            <a:off x="4968466" y="3537012"/>
            <a:ext cx="1655762" cy="1562100"/>
          </a:xfrm>
          <a:prstGeom prst="rect">
            <a:avLst/>
          </a:prstGeom>
          <a:noFill/>
          <a:ln w="9525">
            <a:solidFill>
              <a:srgbClr val="0000CC"/>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457200" indent="-457200"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b="1">
                <a:solidFill>
                  <a:srgbClr val="0000CC"/>
                </a:solidFill>
                <a:latin typeface="Times New Roman" pitchFamily="18" charset="0"/>
              </a:rPr>
              <a:t>1      2       3</a:t>
            </a:r>
          </a:p>
          <a:p>
            <a:pPr eaLnBrk="1" hangingPunct="1">
              <a:spcBef>
                <a:spcPct val="50000"/>
              </a:spcBef>
            </a:pPr>
            <a:r>
              <a:rPr kumimoji="1" lang="en-US" altLang="zh-CN" sz="2400" b="1">
                <a:solidFill>
                  <a:srgbClr val="0000CC"/>
                </a:solidFill>
                <a:latin typeface="Times New Roman" pitchFamily="18" charset="0"/>
              </a:rPr>
              <a:t>8               4</a:t>
            </a:r>
          </a:p>
          <a:p>
            <a:pPr eaLnBrk="1" hangingPunct="1">
              <a:spcBef>
                <a:spcPct val="50000"/>
              </a:spcBef>
            </a:pPr>
            <a:r>
              <a:rPr kumimoji="1" lang="en-US" altLang="zh-CN" sz="2400" b="1">
                <a:solidFill>
                  <a:srgbClr val="0000CC"/>
                </a:solidFill>
                <a:latin typeface="Times New Roman" pitchFamily="18" charset="0"/>
              </a:rPr>
              <a:t>7      6       5 </a:t>
            </a:r>
          </a:p>
        </p:txBody>
      </p:sp>
      <p:sp>
        <p:nvSpPr>
          <p:cNvPr id="8" name="Text Box 12"/>
          <p:cNvSpPr txBox="1">
            <a:spLocks noChangeArrowheads="1"/>
          </p:cNvSpPr>
          <p:nvPr/>
        </p:nvSpPr>
        <p:spPr bwMode="auto">
          <a:xfrm>
            <a:off x="1475966" y="3286187"/>
            <a:ext cx="34559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b="1">
                <a:solidFill>
                  <a:srgbClr val="0000CC"/>
                </a:solidFill>
                <a:latin typeface="Times New Roman" pitchFamily="18" charset="0"/>
              </a:rPr>
              <a:t>S0                                 Sg</a:t>
            </a:r>
          </a:p>
        </p:txBody>
      </p:sp>
    </p:spTree>
    <p:extLst>
      <p:ext uri="{BB962C8B-B14F-4D97-AF65-F5344CB8AC3E}">
        <p14:creationId xmlns:p14="http://schemas.microsoft.com/office/powerpoint/2010/main" val="33903554"/>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ext Box 4"/>
          <p:cNvSpPr txBox="1">
            <a:spLocks noChangeArrowheads="1"/>
          </p:cNvSpPr>
          <p:nvPr/>
        </p:nvSpPr>
        <p:spPr bwMode="auto">
          <a:xfrm>
            <a:off x="576263" y="260350"/>
            <a:ext cx="7812087"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4400" b="1">
                <a:solidFill>
                  <a:schemeClr val="accent2"/>
                </a:solidFill>
                <a:latin typeface="方正姚体" pitchFamily="2" charset="-122"/>
                <a:ea typeface="方正姚体" pitchFamily="2" charset="-122"/>
              </a:rPr>
              <a:t>状态空间表示方法</a:t>
            </a:r>
          </a:p>
        </p:txBody>
      </p:sp>
      <p:sp>
        <p:nvSpPr>
          <p:cNvPr id="304133" name="Text Box 5"/>
          <p:cNvSpPr txBox="1">
            <a:spLocks noGrp="1" noChangeArrowheads="1"/>
          </p:cNvSpPr>
          <p:nvPr>
            <p:ph type="title"/>
          </p:nvPr>
        </p:nvSpPr>
        <p:spPr bwMode="ltGray">
          <a:xfrm>
            <a:off x="395288" y="1125538"/>
            <a:ext cx="8229600" cy="466725"/>
          </a:xfrm>
          <a:extLst/>
        </p:spPr>
        <p:txBody>
          <a:bodyPr lIns="0" tIns="0" rIns="0" bIns="0" anchor="b"/>
          <a:lstStyle/>
          <a:p>
            <a:pPr algn="l">
              <a:spcBef>
                <a:spcPct val="50000"/>
              </a:spcBef>
              <a:buClr>
                <a:srgbClr val="B2B2B2"/>
              </a:buClr>
              <a:buSzPct val="75000"/>
              <a:defRPr/>
            </a:pPr>
            <a:r>
              <a:rPr lang="en-US" altLang="zh-CN" sz="2800" b="1" kern="1200" dirty="0">
                <a:solidFill>
                  <a:schemeClr val="tx1"/>
                </a:solidFill>
                <a:latin typeface="幼圆" pitchFamily="49" charset="-122"/>
                <a:ea typeface="幼圆" pitchFamily="49" charset="-122"/>
                <a:cs typeface="+mn-cs"/>
              </a:rPr>
              <a:t>2.  </a:t>
            </a:r>
            <a:r>
              <a:rPr lang="zh-CN" altLang="en-US" sz="2800" b="1" kern="1200" dirty="0">
                <a:solidFill>
                  <a:schemeClr val="tx1"/>
                </a:solidFill>
                <a:latin typeface="幼圆" pitchFamily="49" charset="-122"/>
                <a:ea typeface="幼圆" pitchFamily="49" charset="-122"/>
                <a:cs typeface="+mn-cs"/>
              </a:rPr>
              <a:t>八皇后问题</a:t>
            </a:r>
          </a:p>
        </p:txBody>
      </p:sp>
      <p:pic>
        <p:nvPicPr>
          <p:cNvPr id="12293" name="Picture 502" descr="8queen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87563" y="1773238"/>
            <a:ext cx="3924300" cy="391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Text Box 6"/>
          <p:cNvSpPr txBox="1">
            <a:spLocks noChangeArrowheads="1"/>
          </p:cNvSpPr>
          <p:nvPr/>
        </p:nvSpPr>
        <p:spPr bwMode="auto">
          <a:xfrm>
            <a:off x="358775" y="2960688"/>
            <a:ext cx="8496300" cy="30003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just" eaLnBrk="1" hangingPunct="1">
              <a:lnSpc>
                <a:spcPct val="105000"/>
              </a:lnSpc>
              <a:spcBef>
                <a:spcPct val="20000"/>
              </a:spcBef>
            </a:pPr>
            <a:r>
              <a:rPr kumimoji="1" lang="zh-CN" altLang="en-US" sz="2400" b="1" dirty="0" smtClean="0">
                <a:latin typeface="仿宋_GB2312" pitchFamily="49" charset="-122"/>
                <a:ea typeface="仿宋_GB2312" pitchFamily="49" charset="-122"/>
              </a:rPr>
              <a:t>解</a:t>
            </a:r>
            <a:r>
              <a:rPr kumimoji="1" lang="zh-CN" altLang="en-US" sz="2400" b="1" dirty="0">
                <a:latin typeface="仿宋_GB2312" pitchFamily="49" charset="-122"/>
                <a:ea typeface="仿宋_GB2312" pitchFamily="49" charset="-122"/>
              </a:rPr>
              <a:t>：取</a:t>
            </a:r>
            <a:r>
              <a:rPr kumimoji="1" lang="en-US" altLang="zh-CN" sz="2400" b="1" dirty="0">
                <a:latin typeface="仿宋_GB2312" pitchFamily="49" charset="-122"/>
                <a:ea typeface="仿宋_GB2312" pitchFamily="49" charset="-122"/>
              </a:rPr>
              <a:t>g(n)=d(n)</a:t>
            </a:r>
            <a:r>
              <a:rPr kumimoji="1" lang="zh-CN" altLang="en-US" sz="2400" b="1" dirty="0">
                <a:latin typeface="仿宋_GB2312" pitchFamily="49" charset="-122"/>
                <a:ea typeface="仿宋_GB2312" pitchFamily="49" charset="-122"/>
              </a:rPr>
              <a:t>，</a:t>
            </a:r>
            <a:r>
              <a:rPr kumimoji="1" lang="en-US" altLang="zh-CN" sz="2400" b="1" dirty="0">
                <a:latin typeface="仿宋_GB2312" pitchFamily="49" charset="-122"/>
                <a:ea typeface="仿宋_GB2312" pitchFamily="49" charset="-122"/>
              </a:rPr>
              <a:t>h(n)=W(n)</a:t>
            </a:r>
            <a:r>
              <a:rPr kumimoji="1" lang="zh-CN" altLang="en-US" sz="2400" b="1" dirty="0">
                <a:latin typeface="仿宋_GB2312" pitchFamily="49" charset="-122"/>
                <a:ea typeface="仿宋_GB2312" pitchFamily="49" charset="-122"/>
              </a:rPr>
              <a:t>。它说明是用从</a:t>
            </a:r>
            <a:r>
              <a:rPr kumimoji="1" lang="en-US" altLang="zh-CN" sz="2400" b="1" dirty="0">
                <a:latin typeface="仿宋_GB2312" pitchFamily="49" charset="-122"/>
                <a:ea typeface="仿宋_GB2312" pitchFamily="49" charset="-122"/>
              </a:rPr>
              <a:t>S</a:t>
            </a:r>
            <a:r>
              <a:rPr kumimoji="1" lang="en-US" altLang="zh-CN" sz="2400" b="1" baseline="-25000" dirty="0">
                <a:latin typeface="仿宋_GB2312" pitchFamily="49" charset="-122"/>
                <a:ea typeface="仿宋_GB2312" pitchFamily="49" charset="-122"/>
              </a:rPr>
              <a:t>0</a:t>
            </a:r>
            <a:r>
              <a:rPr kumimoji="1" lang="zh-CN" altLang="en-US" sz="2400" b="1" dirty="0">
                <a:latin typeface="仿宋_GB2312" pitchFamily="49" charset="-122"/>
                <a:ea typeface="仿宋_GB2312" pitchFamily="49" charset="-122"/>
              </a:rPr>
              <a:t>到</a:t>
            </a:r>
            <a:r>
              <a:rPr kumimoji="1" lang="en-US" altLang="zh-CN" sz="2400" b="1" dirty="0">
                <a:latin typeface="仿宋_GB2312" pitchFamily="49" charset="-122"/>
                <a:ea typeface="仿宋_GB2312" pitchFamily="49" charset="-122"/>
              </a:rPr>
              <a:t>n</a:t>
            </a:r>
            <a:r>
              <a:rPr kumimoji="1" lang="zh-CN" altLang="en-US" sz="2400" b="1" dirty="0">
                <a:latin typeface="仿宋_GB2312" pitchFamily="49" charset="-122"/>
                <a:ea typeface="仿宋_GB2312" pitchFamily="49" charset="-122"/>
              </a:rPr>
              <a:t>的路径上的单位代价表示实际代价，用结点</a:t>
            </a:r>
            <a:r>
              <a:rPr kumimoji="1" lang="en-US" altLang="zh-CN" sz="2400" b="1" dirty="0">
                <a:latin typeface="仿宋_GB2312" pitchFamily="49" charset="-122"/>
                <a:ea typeface="仿宋_GB2312" pitchFamily="49" charset="-122"/>
              </a:rPr>
              <a:t>n</a:t>
            </a:r>
            <a:r>
              <a:rPr kumimoji="1" lang="zh-CN" altLang="en-US" sz="2400" b="1" dirty="0">
                <a:latin typeface="仿宋_GB2312" pitchFamily="49" charset="-122"/>
                <a:ea typeface="仿宋_GB2312" pitchFamily="49" charset="-122"/>
              </a:rPr>
              <a:t>中“不在位”的数码个数作为启发信息。</a:t>
            </a:r>
          </a:p>
          <a:p>
            <a:pPr algn="just" eaLnBrk="1" hangingPunct="1">
              <a:lnSpc>
                <a:spcPct val="105000"/>
              </a:lnSpc>
              <a:spcBef>
                <a:spcPct val="20000"/>
              </a:spcBef>
            </a:pPr>
            <a:r>
              <a:rPr kumimoji="1" lang="zh-CN" altLang="en-US" sz="2400" b="1" dirty="0">
                <a:latin typeface="仿宋_GB2312" pitchFamily="49" charset="-122"/>
                <a:ea typeface="仿宋_GB2312" pitchFamily="49" charset="-122"/>
              </a:rPr>
              <a:t>     一般来说，</a:t>
            </a:r>
            <a:r>
              <a:rPr kumimoji="1" lang="zh-CN" altLang="en-US" sz="2400" b="1" dirty="0" smtClean="0">
                <a:latin typeface="仿宋_GB2312" pitchFamily="49" charset="-122"/>
                <a:ea typeface="仿宋_GB2312" pitchFamily="49" charset="-122"/>
              </a:rPr>
              <a:t>某结点中</a:t>
            </a:r>
            <a:r>
              <a:rPr kumimoji="1" lang="zh-CN" altLang="en-US" sz="2400" b="1" dirty="0">
                <a:latin typeface="仿宋_GB2312" pitchFamily="49" charset="-122"/>
                <a:ea typeface="仿宋_GB2312" pitchFamily="49" charset="-122"/>
              </a:rPr>
              <a:t>的</a:t>
            </a:r>
            <a:r>
              <a:rPr kumimoji="1" lang="zh-CN" altLang="en-US" sz="2400" b="1" dirty="0">
                <a:solidFill>
                  <a:srgbClr val="3333FF"/>
                </a:solidFill>
                <a:latin typeface="仿宋_GB2312" pitchFamily="49" charset="-122"/>
                <a:ea typeface="仿宋_GB2312" pitchFamily="49" charset="-122"/>
              </a:rPr>
              <a:t>“不在位”</a:t>
            </a:r>
            <a:r>
              <a:rPr kumimoji="1" lang="zh-CN" altLang="en-US" sz="2400" b="1" dirty="0">
                <a:latin typeface="仿宋_GB2312" pitchFamily="49" charset="-122"/>
                <a:ea typeface="仿宋_GB2312" pitchFamily="49" charset="-122"/>
              </a:rPr>
              <a:t>的数码个数越多，说明它离</a:t>
            </a:r>
            <a:r>
              <a:rPr kumimoji="1" lang="zh-CN" altLang="en-US" sz="2400" b="1" dirty="0" smtClean="0">
                <a:latin typeface="仿宋_GB2312" pitchFamily="49" charset="-122"/>
                <a:ea typeface="仿宋_GB2312" pitchFamily="49" charset="-122"/>
              </a:rPr>
              <a:t>目标结点越</a:t>
            </a:r>
            <a:r>
              <a:rPr kumimoji="1" lang="zh-CN" altLang="en-US" sz="2400" b="1" dirty="0">
                <a:latin typeface="仿宋_GB2312" pitchFamily="49" charset="-122"/>
                <a:ea typeface="仿宋_GB2312" pitchFamily="49" charset="-122"/>
              </a:rPr>
              <a:t>远。</a:t>
            </a:r>
          </a:p>
          <a:p>
            <a:pPr algn="just" eaLnBrk="1" hangingPunct="1">
              <a:lnSpc>
                <a:spcPct val="105000"/>
              </a:lnSpc>
              <a:spcBef>
                <a:spcPct val="20000"/>
              </a:spcBef>
            </a:pPr>
            <a:r>
              <a:rPr kumimoji="1" lang="zh-CN" altLang="en-US" sz="2400" b="1" dirty="0">
                <a:latin typeface="仿宋_GB2312" pitchFamily="49" charset="-122"/>
                <a:ea typeface="仿宋_GB2312" pitchFamily="49" charset="-122"/>
              </a:rPr>
              <a:t>    对</a:t>
            </a:r>
            <a:r>
              <a:rPr kumimoji="1" lang="zh-CN" altLang="en-US" sz="2400" b="1" dirty="0" smtClean="0">
                <a:latin typeface="仿宋_GB2312" pitchFamily="49" charset="-122"/>
                <a:ea typeface="仿宋_GB2312" pitchFamily="49" charset="-122"/>
              </a:rPr>
              <a:t>初始结点</a:t>
            </a:r>
            <a:r>
              <a:rPr kumimoji="1" lang="en-US" altLang="zh-CN" sz="2400" b="1" dirty="0" smtClean="0">
                <a:latin typeface="仿宋_GB2312" pitchFamily="49" charset="-122"/>
                <a:ea typeface="仿宋_GB2312" pitchFamily="49" charset="-122"/>
              </a:rPr>
              <a:t>S</a:t>
            </a:r>
            <a:r>
              <a:rPr kumimoji="1" lang="en-US" altLang="zh-CN" sz="2400" b="1" baseline="-25000" dirty="0" smtClean="0">
                <a:latin typeface="仿宋_GB2312" pitchFamily="49" charset="-122"/>
                <a:ea typeface="仿宋_GB2312" pitchFamily="49" charset="-122"/>
              </a:rPr>
              <a:t>0</a:t>
            </a:r>
            <a:r>
              <a:rPr kumimoji="1" lang="zh-CN" altLang="en-US" sz="2400" b="1" dirty="0">
                <a:latin typeface="仿宋_GB2312" pitchFamily="49" charset="-122"/>
                <a:ea typeface="仿宋_GB2312" pitchFamily="49" charset="-122"/>
              </a:rPr>
              <a:t>，由于</a:t>
            </a:r>
            <a:r>
              <a:rPr kumimoji="1" lang="en-US" altLang="zh-CN" sz="2400" b="1" dirty="0">
                <a:latin typeface="仿宋_GB2312" pitchFamily="49" charset="-122"/>
                <a:ea typeface="仿宋_GB2312" pitchFamily="49" charset="-122"/>
              </a:rPr>
              <a:t>d(S</a:t>
            </a:r>
            <a:r>
              <a:rPr kumimoji="1" lang="en-US" altLang="zh-CN" sz="2400" b="1" baseline="-25000" dirty="0">
                <a:latin typeface="仿宋_GB2312" pitchFamily="49" charset="-122"/>
                <a:ea typeface="仿宋_GB2312" pitchFamily="49" charset="-122"/>
              </a:rPr>
              <a:t>0</a:t>
            </a:r>
            <a:r>
              <a:rPr kumimoji="1" lang="en-US" altLang="zh-CN" sz="2400" b="1" dirty="0">
                <a:latin typeface="仿宋_GB2312" pitchFamily="49" charset="-122"/>
                <a:ea typeface="仿宋_GB2312" pitchFamily="49" charset="-122"/>
              </a:rPr>
              <a:t>)=0</a:t>
            </a:r>
            <a:r>
              <a:rPr kumimoji="1" lang="zh-CN" altLang="en-US" sz="2400" b="1" dirty="0">
                <a:latin typeface="仿宋_GB2312" pitchFamily="49" charset="-122"/>
                <a:ea typeface="仿宋_GB2312" pitchFamily="49" charset="-122"/>
              </a:rPr>
              <a:t>，</a:t>
            </a:r>
            <a:r>
              <a:rPr kumimoji="1" lang="en-US" altLang="zh-CN" sz="2400" b="1" dirty="0">
                <a:latin typeface="仿宋_GB2312" pitchFamily="49" charset="-122"/>
                <a:ea typeface="仿宋_GB2312" pitchFamily="49" charset="-122"/>
              </a:rPr>
              <a:t>W(S</a:t>
            </a:r>
            <a:r>
              <a:rPr kumimoji="1" lang="en-US" altLang="zh-CN" sz="2400" b="1" baseline="-25000" dirty="0">
                <a:latin typeface="仿宋_GB2312" pitchFamily="49" charset="-122"/>
                <a:ea typeface="仿宋_GB2312" pitchFamily="49" charset="-122"/>
              </a:rPr>
              <a:t>0</a:t>
            </a:r>
            <a:r>
              <a:rPr kumimoji="1" lang="en-US" altLang="zh-CN" sz="2400" b="1" dirty="0">
                <a:latin typeface="仿宋_GB2312" pitchFamily="49" charset="-122"/>
                <a:ea typeface="仿宋_GB2312" pitchFamily="49" charset="-122"/>
              </a:rPr>
              <a:t>)=3</a:t>
            </a:r>
            <a:r>
              <a:rPr kumimoji="1" lang="zh-CN" altLang="en-US" sz="2400" b="1" dirty="0">
                <a:latin typeface="仿宋_GB2312" pitchFamily="49" charset="-122"/>
                <a:ea typeface="仿宋_GB2312" pitchFamily="49" charset="-122"/>
              </a:rPr>
              <a:t>，因此有</a:t>
            </a:r>
          </a:p>
          <a:p>
            <a:pPr eaLnBrk="1" hangingPunct="1">
              <a:lnSpc>
                <a:spcPct val="105000"/>
              </a:lnSpc>
              <a:spcBef>
                <a:spcPct val="20000"/>
              </a:spcBef>
            </a:pPr>
            <a:r>
              <a:rPr kumimoji="1" lang="en-US" altLang="zh-CN" sz="2400" b="1" dirty="0" smtClean="0">
                <a:latin typeface="仿宋_GB2312" pitchFamily="49" charset="-122"/>
                <a:ea typeface="仿宋_GB2312" pitchFamily="49" charset="-122"/>
              </a:rPr>
              <a:t>                    f(S</a:t>
            </a:r>
            <a:r>
              <a:rPr kumimoji="1" lang="en-US" altLang="zh-CN" sz="2400" b="1" baseline="-25000" dirty="0" smtClean="0">
                <a:latin typeface="仿宋_GB2312" pitchFamily="49" charset="-122"/>
                <a:ea typeface="仿宋_GB2312" pitchFamily="49" charset="-122"/>
              </a:rPr>
              <a:t>0</a:t>
            </a:r>
            <a:r>
              <a:rPr kumimoji="1" lang="en-US" altLang="zh-CN" sz="2400" b="1" dirty="0">
                <a:latin typeface="仿宋_GB2312" pitchFamily="49" charset="-122"/>
                <a:ea typeface="仿宋_GB2312" pitchFamily="49" charset="-122"/>
              </a:rPr>
              <a:t>)=0+3=3 </a:t>
            </a:r>
          </a:p>
        </p:txBody>
      </p:sp>
      <p:pic>
        <p:nvPicPr>
          <p:cNvPr id="66564" name="Ink 7"/>
          <p:cNvPicPr>
            <a:picLocks noRot="1" noChangeAspect="1" noEditPoints="1" noChangeArrowheads="1" noChangeShapeType="1"/>
          </p:cNvPicPr>
          <p:nvPr/>
        </p:nvPicPr>
        <p:blipFill>
          <a:blip r:embed="rId3">
            <a:extLst>
              <a:ext uri="{28A0092B-C50C-407E-A947-70E740481C1C}">
                <a14:useLocalDpi xmlns:a14="http://schemas.microsoft.com/office/drawing/2010/main" val="0"/>
              </a:ext>
            </a:extLst>
          </a:blip>
          <a:srcRect/>
          <a:stretch>
            <a:fillRect/>
          </a:stretch>
        </p:blipFill>
        <p:spPr bwMode="auto">
          <a:xfrm>
            <a:off x="5915025" y="4986338"/>
            <a:ext cx="128588" cy="12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565" name="Ink 8"/>
          <p:cNvPicPr>
            <a:picLocks noRot="1" noChangeAspect="1" noEditPoints="1" noChangeArrowheads="1" noChangeShapeType="1"/>
          </p:cNvPicPr>
          <p:nvPr/>
        </p:nvPicPr>
        <p:blipFill>
          <a:blip r:embed="rId3">
            <a:extLst>
              <a:ext uri="{28A0092B-C50C-407E-A947-70E740481C1C}">
                <a14:useLocalDpi xmlns:a14="http://schemas.microsoft.com/office/drawing/2010/main" val="0"/>
              </a:ext>
            </a:extLst>
          </a:blip>
          <a:srcRect/>
          <a:stretch>
            <a:fillRect/>
          </a:stretch>
        </p:blipFill>
        <p:spPr bwMode="auto">
          <a:xfrm>
            <a:off x="512763" y="4156075"/>
            <a:ext cx="128587" cy="128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566" name="Ink 9"/>
          <p:cNvPicPr>
            <a:picLocks noRot="1" noChangeAspect="1" noEditPoints="1" noChangeArrowheads="1" noChangeShapeType="1"/>
          </p:cNvPicPr>
          <p:nvPr/>
        </p:nvPicPr>
        <p:blipFill>
          <a:blip r:embed="rId3">
            <a:extLst>
              <a:ext uri="{28A0092B-C50C-407E-A947-70E740481C1C}">
                <a14:useLocalDpi xmlns:a14="http://schemas.microsoft.com/office/drawing/2010/main" val="0"/>
              </a:ext>
            </a:extLst>
          </a:blip>
          <a:srcRect/>
          <a:stretch>
            <a:fillRect/>
          </a:stretch>
        </p:blipFill>
        <p:spPr bwMode="auto">
          <a:xfrm>
            <a:off x="5775325" y="6702425"/>
            <a:ext cx="128588" cy="128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p:nvPr/>
        </p:nvSpPr>
        <p:spPr>
          <a:xfrm>
            <a:off x="503548" y="116632"/>
            <a:ext cx="8424936" cy="2092881"/>
          </a:xfrm>
          <a:prstGeom prst="rect">
            <a:avLst/>
          </a:prstGeom>
        </p:spPr>
        <p:txBody>
          <a:bodyPr wrap="square">
            <a:spAutoFit/>
          </a:bodyPr>
          <a:lstStyle/>
          <a:p>
            <a:pPr marL="0" indent="0" eaLnBrk="1" hangingPunct="1">
              <a:buNone/>
            </a:pPr>
            <a:r>
              <a:rPr kumimoji="1" lang="zh-CN" altLang="en-US" sz="2600" b="1" dirty="0">
                <a:solidFill>
                  <a:srgbClr val="0000CC"/>
                </a:solidFill>
                <a:latin typeface="幼圆" pitchFamily="49" charset="-122"/>
                <a:ea typeface="幼圆" pitchFamily="49" charset="-122"/>
              </a:rPr>
              <a:t>且估价函数为    </a:t>
            </a:r>
          </a:p>
          <a:p>
            <a:pPr marL="0" indent="0" eaLnBrk="1" hangingPunct="1">
              <a:buNone/>
            </a:pPr>
            <a:r>
              <a:rPr kumimoji="1" lang="zh-CN" altLang="en-US" sz="2600" b="1" dirty="0">
                <a:solidFill>
                  <a:srgbClr val="0000CC"/>
                </a:solidFill>
                <a:latin typeface="幼圆" pitchFamily="49" charset="-122"/>
                <a:ea typeface="幼圆" pitchFamily="49" charset="-122"/>
              </a:rPr>
              <a:t>           </a:t>
            </a:r>
            <a:r>
              <a:rPr kumimoji="1" lang="en-US" altLang="zh-CN" sz="2600" b="1" dirty="0">
                <a:solidFill>
                  <a:srgbClr val="0000CC"/>
                </a:solidFill>
                <a:latin typeface="幼圆" pitchFamily="49" charset="-122"/>
                <a:ea typeface="幼圆" pitchFamily="49" charset="-122"/>
              </a:rPr>
              <a:t>f(n)=d(n)+W(n)</a:t>
            </a:r>
          </a:p>
          <a:p>
            <a:pPr marL="0" indent="0" eaLnBrk="1" hangingPunct="1">
              <a:buNone/>
            </a:pPr>
            <a:r>
              <a:rPr kumimoji="1" lang="zh-CN" altLang="en-US" sz="2600" b="1" dirty="0">
                <a:solidFill>
                  <a:srgbClr val="0000CC"/>
                </a:solidFill>
                <a:latin typeface="幼圆" pitchFamily="49" charset="-122"/>
                <a:ea typeface="幼圆" pitchFamily="49" charset="-122"/>
              </a:rPr>
              <a:t>其中：</a:t>
            </a:r>
            <a:r>
              <a:rPr kumimoji="1" lang="en-US" altLang="zh-CN" sz="2600" b="1" dirty="0">
                <a:solidFill>
                  <a:srgbClr val="0000CC"/>
                </a:solidFill>
                <a:latin typeface="幼圆" pitchFamily="49" charset="-122"/>
                <a:ea typeface="幼圆" pitchFamily="49" charset="-122"/>
              </a:rPr>
              <a:t>d(n)</a:t>
            </a:r>
            <a:r>
              <a:rPr kumimoji="1" lang="zh-CN" altLang="en-US" sz="2600" b="1" dirty="0">
                <a:solidFill>
                  <a:srgbClr val="0000CC"/>
                </a:solidFill>
                <a:latin typeface="幼圆" pitchFamily="49" charset="-122"/>
                <a:ea typeface="幼圆" pitchFamily="49" charset="-122"/>
              </a:rPr>
              <a:t>表示结点</a:t>
            </a:r>
            <a:r>
              <a:rPr kumimoji="1" lang="en-US" altLang="zh-CN" sz="2600" b="1" dirty="0">
                <a:solidFill>
                  <a:srgbClr val="0000CC"/>
                </a:solidFill>
                <a:latin typeface="幼圆" pitchFamily="49" charset="-122"/>
                <a:ea typeface="幼圆" pitchFamily="49" charset="-122"/>
              </a:rPr>
              <a:t>n</a:t>
            </a:r>
            <a:r>
              <a:rPr kumimoji="1" lang="zh-CN" altLang="en-US" sz="2600" b="1" dirty="0">
                <a:solidFill>
                  <a:srgbClr val="0000CC"/>
                </a:solidFill>
                <a:latin typeface="幼圆" pitchFamily="49" charset="-122"/>
                <a:ea typeface="幼圆" pitchFamily="49" charset="-122"/>
              </a:rPr>
              <a:t>在搜索树中的深度</a:t>
            </a:r>
          </a:p>
          <a:p>
            <a:pPr marL="0" indent="0" eaLnBrk="1" hangingPunct="1">
              <a:buNone/>
            </a:pPr>
            <a:r>
              <a:rPr kumimoji="1" lang="en-US" altLang="zh-CN" sz="2600" b="1" dirty="0" smtClean="0">
                <a:solidFill>
                  <a:srgbClr val="0000CC"/>
                </a:solidFill>
                <a:latin typeface="幼圆" pitchFamily="49" charset="-122"/>
                <a:ea typeface="幼圆" pitchFamily="49" charset="-122"/>
              </a:rPr>
              <a:t>W</a:t>
            </a:r>
            <a:r>
              <a:rPr kumimoji="1" lang="en-US" altLang="zh-CN" sz="2600" b="1" dirty="0">
                <a:solidFill>
                  <a:srgbClr val="0000CC"/>
                </a:solidFill>
                <a:latin typeface="幼圆" pitchFamily="49" charset="-122"/>
                <a:ea typeface="幼圆" pitchFamily="49" charset="-122"/>
              </a:rPr>
              <a:t>(n)</a:t>
            </a:r>
            <a:r>
              <a:rPr kumimoji="1" lang="zh-CN" altLang="en-US" sz="2600" b="1" dirty="0">
                <a:solidFill>
                  <a:srgbClr val="0000CC"/>
                </a:solidFill>
                <a:latin typeface="幼圆" pitchFamily="49" charset="-122"/>
                <a:ea typeface="幼圆" pitchFamily="49" charset="-122"/>
              </a:rPr>
              <a:t>表示结点</a:t>
            </a:r>
            <a:r>
              <a:rPr kumimoji="1" lang="en-US" altLang="zh-CN" sz="2600" b="1" dirty="0">
                <a:solidFill>
                  <a:srgbClr val="0000CC"/>
                </a:solidFill>
                <a:latin typeface="幼圆" pitchFamily="49" charset="-122"/>
                <a:ea typeface="幼圆" pitchFamily="49" charset="-122"/>
              </a:rPr>
              <a:t>n</a:t>
            </a:r>
            <a:r>
              <a:rPr kumimoji="1" lang="zh-CN" altLang="en-US" sz="2600" b="1" dirty="0">
                <a:solidFill>
                  <a:srgbClr val="0000CC"/>
                </a:solidFill>
                <a:latin typeface="幼圆" pitchFamily="49" charset="-122"/>
                <a:ea typeface="幼圆" pitchFamily="49" charset="-122"/>
              </a:rPr>
              <a:t>中“不在位”（位置不符）的数码个数。</a:t>
            </a:r>
          </a:p>
          <a:p>
            <a:pPr marL="0" indent="0" eaLnBrk="1" hangingPunct="1">
              <a:buNone/>
            </a:pPr>
            <a:r>
              <a:rPr kumimoji="1" lang="zh-CN" altLang="en-US" sz="2600" b="1" dirty="0">
                <a:solidFill>
                  <a:srgbClr val="0000CC"/>
                </a:solidFill>
                <a:latin typeface="幼圆" pitchFamily="49" charset="-122"/>
                <a:ea typeface="幼圆" pitchFamily="49" charset="-122"/>
              </a:rPr>
              <a:t>请计算初始状态</a:t>
            </a:r>
            <a:r>
              <a:rPr kumimoji="1" lang="en-US" altLang="zh-CN" sz="2600" b="1" dirty="0">
                <a:solidFill>
                  <a:srgbClr val="0000CC"/>
                </a:solidFill>
                <a:latin typeface="幼圆" pitchFamily="49" charset="-122"/>
                <a:ea typeface="幼圆" pitchFamily="49" charset="-122"/>
              </a:rPr>
              <a:t>S0</a:t>
            </a:r>
            <a:r>
              <a:rPr kumimoji="1" lang="zh-CN" altLang="en-US" sz="2600" b="1" dirty="0">
                <a:solidFill>
                  <a:srgbClr val="0000CC"/>
                </a:solidFill>
                <a:latin typeface="幼圆" pitchFamily="49" charset="-122"/>
                <a:ea typeface="幼圆" pitchFamily="49" charset="-122"/>
              </a:rPr>
              <a:t>的估价函数值</a:t>
            </a:r>
            <a:r>
              <a:rPr kumimoji="1" lang="en-US" altLang="zh-CN" sz="2600" b="1" dirty="0">
                <a:solidFill>
                  <a:srgbClr val="0000CC"/>
                </a:solidFill>
                <a:latin typeface="幼圆" pitchFamily="49" charset="-122"/>
                <a:ea typeface="幼圆" pitchFamily="49" charset="-122"/>
              </a:rPr>
              <a:t>f(S0)</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Text Box 5"/>
          <p:cNvSpPr txBox="1">
            <a:spLocks noChangeArrowheads="1"/>
          </p:cNvSpPr>
          <p:nvPr/>
        </p:nvSpPr>
        <p:spPr bwMode="auto">
          <a:xfrm>
            <a:off x="431540" y="1268760"/>
            <a:ext cx="8352544" cy="457971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05000"/>
              </a:lnSpc>
              <a:spcBef>
                <a:spcPct val="20000"/>
              </a:spcBef>
            </a:pPr>
            <a:r>
              <a:rPr kumimoji="1" lang="zh-CN" altLang="en-US" sz="2400" b="1" dirty="0" smtClean="0">
                <a:latin typeface="幼圆" pitchFamily="49" charset="-122"/>
                <a:ea typeface="幼圆" pitchFamily="49" charset="-122"/>
              </a:rPr>
              <a:t>在</a:t>
            </a:r>
            <a:r>
              <a:rPr kumimoji="1" lang="zh-CN" altLang="en-US" sz="2400" b="1" dirty="0">
                <a:latin typeface="幼圆" pitchFamily="49" charset="-122"/>
                <a:ea typeface="幼圆" pitchFamily="49" charset="-122"/>
              </a:rPr>
              <a:t>图搜索算法中，如果能在搜索的</a:t>
            </a:r>
            <a:r>
              <a:rPr kumimoji="1" lang="zh-CN" altLang="en-US" sz="2400" b="1" dirty="0">
                <a:solidFill>
                  <a:srgbClr val="3333FF"/>
                </a:solidFill>
                <a:latin typeface="幼圆" pitchFamily="49" charset="-122"/>
                <a:ea typeface="幼圆" pitchFamily="49" charset="-122"/>
              </a:rPr>
              <a:t>每一步都利用估价函数</a:t>
            </a:r>
            <a:r>
              <a:rPr kumimoji="1" lang="en-US" altLang="zh-CN" sz="2400" b="1" dirty="0">
                <a:solidFill>
                  <a:srgbClr val="3333FF"/>
                </a:solidFill>
                <a:latin typeface="幼圆" pitchFamily="49" charset="-122"/>
                <a:ea typeface="幼圆" pitchFamily="49" charset="-122"/>
              </a:rPr>
              <a:t>f(n)=g(n)+h(n)</a:t>
            </a:r>
            <a:r>
              <a:rPr kumimoji="1" lang="zh-CN" altLang="en-US" sz="2400" b="1" dirty="0">
                <a:solidFill>
                  <a:srgbClr val="3333FF"/>
                </a:solidFill>
                <a:latin typeface="幼圆" pitchFamily="49" charset="-122"/>
                <a:ea typeface="幼圆" pitchFamily="49" charset="-122"/>
              </a:rPr>
              <a:t>对</a:t>
            </a:r>
            <a:r>
              <a:rPr kumimoji="1" lang="en-US" altLang="zh-CN" sz="2400" b="1" dirty="0">
                <a:solidFill>
                  <a:srgbClr val="3333FF"/>
                </a:solidFill>
                <a:latin typeface="幼圆" pitchFamily="49" charset="-122"/>
                <a:ea typeface="幼圆" pitchFamily="49" charset="-122"/>
              </a:rPr>
              <a:t>Open</a:t>
            </a:r>
            <a:r>
              <a:rPr kumimoji="1" lang="zh-CN" altLang="en-US" sz="2400" b="1" dirty="0">
                <a:solidFill>
                  <a:srgbClr val="3333FF"/>
                </a:solidFill>
                <a:latin typeface="幼圆" pitchFamily="49" charset="-122"/>
                <a:ea typeface="幼圆" pitchFamily="49" charset="-122"/>
              </a:rPr>
              <a:t>表中</a:t>
            </a:r>
            <a:r>
              <a:rPr kumimoji="1" lang="zh-CN" altLang="en-US" sz="2400" b="1" dirty="0" smtClean="0">
                <a:solidFill>
                  <a:srgbClr val="3333FF"/>
                </a:solidFill>
                <a:latin typeface="幼圆" pitchFamily="49" charset="-122"/>
                <a:ea typeface="幼圆" pitchFamily="49" charset="-122"/>
              </a:rPr>
              <a:t>的结点进行</a:t>
            </a:r>
            <a:r>
              <a:rPr kumimoji="1" lang="zh-CN" altLang="en-US" sz="2400" b="1" dirty="0">
                <a:solidFill>
                  <a:srgbClr val="3333FF"/>
                </a:solidFill>
                <a:latin typeface="幼圆" pitchFamily="49" charset="-122"/>
                <a:ea typeface="幼圆" pitchFamily="49" charset="-122"/>
              </a:rPr>
              <a:t>排序</a:t>
            </a:r>
            <a:r>
              <a:rPr kumimoji="1" lang="zh-CN" altLang="en-US" sz="2400" b="1" dirty="0">
                <a:latin typeface="幼圆" pitchFamily="49" charset="-122"/>
                <a:ea typeface="幼圆" pitchFamily="49" charset="-122"/>
              </a:rPr>
              <a:t>，则该搜索算法为</a:t>
            </a:r>
            <a:r>
              <a:rPr kumimoji="1" lang="en-US" altLang="zh-CN" sz="2400" b="1" dirty="0">
                <a:latin typeface="幼圆" pitchFamily="49" charset="-122"/>
                <a:ea typeface="幼圆" pitchFamily="49" charset="-122"/>
              </a:rPr>
              <a:t>A</a:t>
            </a:r>
            <a:r>
              <a:rPr kumimoji="1" lang="zh-CN" altLang="en-US" sz="2400" b="1" dirty="0">
                <a:latin typeface="幼圆" pitchFamily="49" charset="-122"/>
                <a:ea typeface="幼圆" pitchFamily="49" charset="-122"/>
              </a:rPr>
              <a:t>算法。 </a:t>
            </a:r>
            <a:endParaRPr kumimoji="1" lang="en-US" altLang="zh-CN" sz="2400" b="1" dirty="0" smtClean="0">
              <a:latin typeface="幼圆" pitchFamily="49" charset="-122"/>
              <a:ea typeface="幼圆" pitchFamily="49" charset="-122"/>
            </a:endParaRPr>
          </a:p>
          <a:p>
            <a:pPr eaLnBrk="1" hangingPunct="1">
              <a:lnSpc>
                <a:spcPct val="105000"/>
              </a:lnSpc>
              <a:spcBef>
                <a:spcPct val="20000"/>
              </a:spcBef>
            </a:pPr>
            <a:endParaRPr kumimoji="1" lang="zh-CN" altLang="en-US" sz="2400" b="1" dirty="0">
              <a:latin typeface="幼圆" pitchFamily="49" charset="-122"/>
              <a:ea typeface="幼圆" pitchFamily="49" charset="-122"/>
            </a:endParaRPr>
          </a:p>
          <a:p>
            <a:pPr eaLnBrk="1" hangingPunct="1">
              <a:lnSpc>
                <a:spcPct val="105000"/>
              </a:lnSpc>
              <a:spcBef>
                <a:spcPct val="20000"/>
              </a:spcBef>
            </a:pPr>
            <a:r>
              <a:rPr kumimoji="1" lang="zh-CN" altLang="en-US" sz="2400" b="1" dirty="0" smtClean="0">
                <a:latin typeface="幼圆" pitchFamily="49" charset="-122"/>
                <a:ea typeface="幼圆" pitchFamily="49" charset="-122"/>
              </a:rPr>
              <a:t>可</a:t>
            </a:r>
            <a:r>
              <a:rPr kumimoji="1" lang="zh-CN" altLang="en-US" sz="2400" b="1" dirty="0">
                <a:latin typeface="幼圆" pitchFamily="49" charset="-122"/>
                <a:ea typeface="幼圆" pitchFamily="49" charset="-122"/>
              </a:rPr>
              <a:t>根据搜索过程中选择</a:t>
            </a:r>
            <a:r>
              <a:rPr kumimoji="1" lang="zh-CN" altLang="en-US" sz="2400" b="1" dirty="0" smtClean="0">
                <a:latin typeface="幼圆" pitchFamily="49" charset="-122"/>
                <a:ea typeface="幼圆" pitchFamily="49" charset="-122"/>
              </a:rPr>
              <a:t>扩展结点的</a:t>
            </a:r>
            <a:r>
              <a:rPr kumimoji="1" lang="zh-CN" altLang="en-US" sz="2400" b="1" dirty="0">
                <a:latin typeface="幼圆" pitchFamily="49" charset="-122"/>
                <a:ea typeface="幼圆" pitchFamily="49" charset="-122"/>
              </a:rPr>
              <a:t>范围，将启发式搜索算法</a:t>
            </a:r>
            <a:r>
              <a:rPr kumimoji="1" lang="zh-CN" altLang="en-US" sz="2400" b="1" dirty="0" smtClean="0">
                <a:latin typeface="幼圆" pitchFamily="49" charset="-122"/>
                <a:ea typeface="幼圆" pitchFamily="49" charset="-122"/>
              </a:rPr>
              <a:t>分为</a:t>
            </a:r>
            <a:r>
              <a:rPr kumimoji="1" lang="en-US" altLang="zh-CN" sz="2400" b="1" dirty="0" smtClean="0">
                <a:latin typeface="幼圆" pitchFamily="49" charset="-122"/>
                <a:ea typeface="幼圆" pitchFamily="49" charset="-122"/>
              </a:rPr>
              <a:t>:</a:t>
            </a:r>
          </a:p>
          <a:p>
            <a:pPr marL="342900" indent="-342900" eaLnBrk="1" hangingPunct="1">
              <a:lnSpc>
                <a:spcPct val="105000"/>
              </a:lnSpc>
              <a:spcBef>
                <a:spcPts val="1800"/>
              </a:spcBef>
              <a:buFont typeface="Arial" pitchFamily="34" charset="0"/>
              <a:buChar char="•"/>
            </a:pPr>
            <a:r>
              <a:rPr kumimoji="1" lang="zh-CN" altLang="en-US" sz="2400" b="1" dirty="0" smtClean="0">
                <a:solidFill>
                  <a:srgbClr val="3333FF"/>
                </a:solidFill>
                <a:latin typeface="仿宋_GB2312" pitchFamily="49" charset="-122"/>
                <a:ea typeface="仿宋_GB2312" pitchFamily="49" charset="-122"/>
              </a:rPr>
              <a:t>全局</a:t>
            </a:r>
            <a:r>
              <a:rPr kumimoji="1" lang="zh-CN" altLang="en-US" sz="2400" b="1" dirty="0">
                <a:solidFill>
                  <a:srgbClr val="3333FF"/>
                </a:solidFill>
                <a:latin typeface="仿宋_GB2312" pitchFamily="49" charset="-122"/>
                <a:ea typeface="仿宋_GB2312" pitchFamily="49" charset="-122"/>
              </a:rPr>
              <a:t>择优： </a:t>
            </a:r>
            <a:r>
              <a:rPr kumimoji="1" lang="zh-CN" altLang="en-US" sz="2400" b="1" dirty="0">
                <a:latin typeface="仿宋_GB2312" pitchFamily="49" charset="-122"/>
                <a:ea typeface="仿宋_GB2312" pitchFamily="49" charset="-122"/>
              </a:rPr>
              <a:t>从</a:t>
            </a:r>
            <a:r>
              <a:rPr kumimoji="1" lang="en-US" altLang="zh-CN" sz="2400" b="1" dirty="0">
                <a:latin typeface="仿宋_GB2312" pitchFamily="49" charset="-122"/>
                <a:ea typeface="仿宋_GB2312" pitchFamily="49" charset="-122"/>
              </a:rPr>
              <a:t>Open</a:t>
            </a:r>
            <a:r>
              <a:rPr kumimoji="1" lang="zh-CN" altLang="en-US" sz="2400" b="1" dirty="0">
                <a:latin typeface="仿宋_GB2312" pitchFamily="49" charset="-122"/>
                <a:ea typeface="仿宋_GB2312" pitchFamily="49" charset="-122"/>
              </a:rPr>
              <a:t>表的</a:t>
            </a:r>
            <a:r>
              <a:rPr kumimoji="1" lang="zh-CN" altLang="en-US" sz="2400" b="1" dirty="0" smtClean="0">
                <a:solidFill>
                  <a:srgbClr val="FF0000"/>
                </a:solidFill>
                <a:latin typeface="仿宋_GB2312" pitchFamily="49" charset="-122"/>
                <a:ea typeface="仿宋_GB2312" pitchFamily="49" charset="-122"/>
              </a:rPr>
              <a:t>所有</a:t>
            </a:r>
            <a:r>
              <a:rPr kumimoji="1" lang="zh-CN" altLang="en-US" sz="2400" b="1" dirty="0" smtClean="0">
                <a:latin typeface="仿宋_GB2312" pitchFamily="49" charset="-122"/>
                <a:ea typeface="仿宋_GB2312" pitchFamily="49" charset="-122"/>
              </a:rPr>
              <a:t>结点中</a:t>
            </a:r>
            <a:r>
              <a:rPr kumimoji="1" lang="zh-CN" altLang="en-US" sz="2400" b="1" dirty="0">
                <a:latin typeface="仿宋_GB2312" pitchFamily="49" charset="-122"/>
                <a:ea typeface="仿宋_GB2312" pitchFamily="49" charset="-122"/>
              </a:rPr>
              <a:t>选择一个估价函数值最小的一个进行扩展。</a:t>
            </a:r>
          </a:p>
          <a:p>
            <a:pPr marL="342900" indent="-342900" eaLnBrk="1" hangingPunct="1">
              <a:lnSpc>
                <a:spcPct val="105000"/>
              </a:lnSpc>
              <a:spcBef>
                <a:spcPts val="1800"/>
              </a:spcBef>
              <a:buFont typeface="Arial" pitchFamily="34" charset="0"/>
              <a:buChar char="•"/>
            </a:pPr>
            <a:r>
              <a:rPr kumimoji="1" lang="zh-CN" altLang="en-US" sz="2400" b="1" dirty="0" smtClean="0">
                <a:solidFill>
                  <a:srgbClr val="3333FF"/>
                </a:solidFill>
                <a:latin typeface="仿宋_GB2312" pitchFamily="49" charset="-122"/>
                <a:ea typeface="仿宋_GB2312" pitchFamily="49" charset="-122"/>
              </a:rPr>
              <a:t>局部</a:t>
            </a:r>
            <a:r>
              <a:rPr kumimoji="1" lang="zh-CN" altLang="en-US" sz="2400" b="1" dirty="0">
                <a:solidFill>
                  <a:srgbClr val="3333FF"/>
                </a:solidFill>
                <a:latin typeface="仿宋_GB2312" pitchFamily="49" charset="-122"/>
                <a:ea typeface="仿宋_GB2312" pitchFamily="49" charset="-122"/>
              </a:rPr>
              <a:t>择优：</a:t>
            </a:r>
            <a:r>
              <a:rPr kumimoji="1" lang="zh-CN" altLang="en-US" sz="2400" b="1" dirty="0">
                <a:latin typeface="仿宋_GB2312" pitchFamily="49" charset="-122"/>
                <a:ea typeface="仿宋_GB2312" pitchFamily="49" charset="-122"/>
              </a:rPr>
              <a:t>仅从</a:t>
            </a:r>
            <a:r>
              <a:rPr kumimoji="1" lang="zh-CN" altLang="en-US" sz="2400" b="1" dirty="0">
                <a:solidFill>
                  <a:srgbClr val="FF0000"/>
                </a:solidFill>
                <a:latin typeface="仿宋_GB2312" pitchFamily="49" charset="-122"/>
                <a:ea typeface="仿宋_GB2312" pitchFamily="49" charset="-122"/>
              </a:rPr>
              <a:t>刚生成的</a:t>
            </a:r>
            <a:r>
              <a:rPr kumimoji="1" lang="zh-CN" altLang="en-US" sz="2400" b="1" dirty="0" smtClean="0">
                <a:solidFill>
                  <a:srgbClr val="FF0000"/>
                </a:solidFill>
                <a:latin typeface="仿宋_GB2312" pitchFamily="49" charset="-122"/>
                <a:ea typeface="仿宋_GB2312" pitchFamily="49" charset="-122"/>
              </a:rPr>
              <a:t>子结点</a:t>
            </a:r>
            <a:r>
              <a:rPr kumimoji="1" lang="zh-CN" altLang="en-US" sz="2400" b="1" dirty="0" smtClean="0">
                <a:latin typeface="仿宋_GB2312" pitchFamily="49" charset="-122"/>
                <a:ea typeface="仿宋_GB2312" pitchFamily="49" charset="-122"/>
              </a:rPr>
              <a:t>中</a:t>
            </a:r>
            <a:r>
              <a:rPr kumimoji="1" lang="zh-CN" altLang="en-US" sz="2400" b="1" dirty="0">
                <a:latin typeface="仿宋_GB2312" pitchFamily="49" charset="-122"/>
                <a:ea typeface="仿宋_GB2312" pitchFamily="49" charset="-122"/>
              </a:rPr>
              <a:t>选择一个估价函数值最小的一个进行扩展。</a:t>
            </a:r>
            <a:r>
              <a:rPr kumimoji="1" lang="zh-CN" altLang="en-US" sz="2400" b="1" dirty="0">
                <a:solidFill>
                  <a:srgbClr val="00B050"/>
                </a:solidFill>
                <a:latin typeface="仿宋_GB2312" pitchFamily="49" charset="-122"/>
                <a:ea typeface="仿宋_GB2312" pitchFamily="49" charset="-122"/>
              </a:rPr>
              <a:t>（瞎子爬山法 </a:t>
            </a:r>
            <a:r>
              <a:rPr kumimoji="1" lang="en-US" altLang="zh-CN" sz="2400" b="1" dirty="0">
                <a:solidFill>
                  <a:srgbClr val="00B050"/>
                </a:solidFill>
                <a:latin typeface="仿宋_GB2312" pitchFamily="49" charset="-122"/>
                <a:ea typeface="仿宋_GB2312" pitchFamily="49" charset="-122"/>
              </a:rPr>
              <a:t>Hill Climbing)</a:t>
            </a:r>
          </a:p>
        </p:txBody>
      </p:sp>
      <p:sp>
        <p:nvSpPr>
          <p:cNvPr id="67588" name="Rectangle 12"/>
          <p:cNvSpPr>
            <a:spLocks noChangeArrowheads="1"/>
          </p:cNvSpPr>
          <p:nvPr/>
        </p:nvSpPr>
        <p:spPr bwMode="auto">
          <a:xfrm>
            <a:off x="576263" y="225425"/>
            <a:ext cx="777716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4000" b="1" dirty="0" smtClean="0">
                <a:solidFill>
                  <a:schemeClr val="accent2"/>
                </a:solidFill>
                <a:latin typeface="方正姚体" pitchFamily="2" charset="-122"/>
                <a:ea typeface="方正姚体" pitchFamily="2" charset="-122"/>
              </a:rPr>
              <a:t>A</a:t>
            </a:r>
            <a:r>
              <a:rPr lang="zh-CN" altLang="en-US" sz="4000" b="1" dirty="0">
                <a:solidFill>
                  <a:schemeClr val="accent2"/>
                </a:solidFill>
                <a:latin typeface="方正姚体" pitchFamily="2" charset="-122"/>
                <a:ea typeface="方正姚体" pitchFamily="2" charset="-122"/>
              </a:rPr>
              <a:t>算法</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1" name="Text Box 2"/>
          <p:cNvSpPr txBox="1">
            <a:spLocks noChangeArrowheads="1"/>
          </p:cNvSpPr>
          <p:nvPr/>
        </p:nvSpPr>
        <p:spPr bwMode="auto">
          <a:xfrm>
            <a:off x="215516" y="1016732"/>
            <a:ext cx="8928484" cy="5260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10000"/>
              </a:lnSpc>
              <a:spcBef>
                <a:spcPts val="1200"/>
              </a:spcBef>
            </a:pPr>
            <a:r>
              <a:rPr kumimoji="1" lang="en-US" altLang="zh-CN" sz="2200" b="1" dirty="0" smtClean="0">
                <a:latin typeface="Times New Roman" pitchFamily="18" charset="0"/>
                <a:ea typeface="幼圆" pitchFamily="49" charset="-122"/>
                <a:cs typeface="Times New Roman" pitchFamily="18" charset="0"/>
              </a:rPr>
              <a:t>(</a:t>
            </a:r>
            <a:r>
              <a:rPr kumimoji="1" lang="en-US" altLang="zh-CN" sz="2200" b="1" dirty="0">
                <a:latin typeface="Times New Roman" pitchFamily="18" charset="0"/>
                <a:ea typeface="幼圆" pitchFamily="49" charset="-122"/>
                <a:cs typeface="Times New Roman" pitchFamily="18" charset="0"/>
              </a:rPr>
              <a:t>1)</a:t>
            </a:r>
            <a:r>
              <a:rPr kumimoji="1" lang="zh-CN" altLang="en-US" sz="2200" b="1" dirty="0">
                <a:latin typeface="Times New Roman" pitchFamily="18" charset="0"/>
                <a:ea typeface="幼圆" pitchFamily="49" charset="-122"/>
                <a:cs typeface="Times New Roman" pitchFamily="18" charset="0"/>
              </a:rPr>
              <a:t>把</a:t>
            </a:r>
            <a:r>
              <a:rPr kumimoji="1" lang="zh-CN" altLang="en-US" sz="2200" b="1" dirty="0" smtClean="0">
                <a:latin typeface="Times New Roman" pitchFamily="18" charset="0"/>
                <a:ea typeface="幼圆" pitchFamily="49" charset="-122"/>
                <a:cs typeface="Times New Roman" pitchFamily="18" charset="0"/>
              </a:rPr>
              <a:t>初始结点</a:t>
            </a:r>
            <a:r>
              <a:rPr kumimoji="1" lang="en-US" altLang="zh-CN" sz="2200" b="1" dirty="0" smtClean="0">
                <a:latin typeface="Times New Roman" pitchFamily="18" charset="0"/>
                <a:ea typeface="幼圆" pitchFamily="49" charset="-122"/>
                <a:cs typeface="Times New Roman" pitchFamily="18" charset="0"/>
              </a:rPr>
              <a:t>S</a:t>
            </a:r>
            <a:r>
              <a:rPr kumimoji="1" lang="en-US" altLang="zh-CN" sz="2200" b="1" baseline="-25000" dirty="0" smtClean="0">
                <a:latin typeface="Times New Roman" pitchFamily="18" charset="0"/>
                <a:ea typeface="幼圆" pitchFamily="49" charset="-122"/>
                <a:cs typeface="Times New Roman" pitchFamily="18" charset="0"/>
              </a:rPr>
              <a:t>0</a:t>
            </a:r>
            <a:r>
              <a:rPr kumimoji="1" lang="zh-CN" altLang="en-US" sz="2200" b="1" dirty="0">
                <a:latin typeface="Times New Roman" pitchFamily="18" charset="0"/>
                <a:ea typeface="幼圆" pitchFamily="49" charset="-122"/>
                <a:cs typeface="Times New Roman" pitchFamily="18" charset="0"/>
              </a:rPr>
              <a:t>放入</a:t>
            </a:r>
            <a:r>
              <a:rPr kumimoji="1" lang="en-US" altLang="zh-CN" sz="2200" b="1" dirty="0">
                <a:latin typeface="Times New Roman" pitchFamily="18" charset="0"/>
                <a:ea typeface="幼圆" pitchFamily="49" charset="-122"/>
                <a:cs typeface="Times New Roman" pitchFamily="18" charset="0"/>
              </a:rPr>
              <a:t>Open</a:t>
            </a:r>
            <a:r>
              <a:rPr kumimoji="1" lang="zh-CN" altLang="en-US" sz="2200" b="1" dirty="0">
                <a:latin typeface="Times New Roman" pitchFamily="18" charset="0"/>
                <a:ea typeface="幼圆" pitchFamily="49" charset="-122"/>
                <a:cs typeface="Times New Roman" pitchFamily="18" charset="0"/>
              </a:rPr>
              <a:t>表中，</a:t>
            </a:r>
            <a:r>
              <a:rPr kumimoji="1" lang="en-US" altLang="zh-CN" sz="2200" b="1" dirty="0">
                <a:latin typeface="Times New Roman" pitchFamily="18" charset="0"/>
                <a:ea typeface="幼圆" pitchFamily="49" charset="-122"/>
                <a:cs typeface="Times New Roman" pitchFamily="18" charset="0"/>
              </a:rPr>
              <a:t>f(S</a:t>
            </a:r>
            <a:r>
              <a:rPr kumimoji="1" lang="en-US" altLang="zh-CN" sz="2200" b="1" baseline="-25000" dirty="0">
                <a:latin typeface="Times New Roman" pitchFamily="18" charset="0"/>
                <a:ea typeface="幼圆" pitchFamily="49" charset="-122"/>
                <a:cs typeface="Times New Roman" pitchFamily="18" charset="0"/>
              </a:rPr>
              <a:t>0</a:t>
            </a:r>
            <a:r>
              <a:rPr kumimoji="1" lang="en-US" altLang="zh-CN" sz="2200" b="1" dirty="0">
                <a:latin typeface="Times New Roman" pitchFamily="18" charset="0"/>
                <a:ea typeface="幼圆" pitchFamily="49" charset="-122"/>
                <a:cs typeface="Times New Roman" pitchFamily="18" charset="0"/>
              </a:rPr>
              <a:t>)=g(S</a:t>
            </a:r>
            <a:r>
              <a:rPr kumimoji="1" lang="en-US" altLang="zh-CN" sz="2200" b="1" baseline="-25000" dirty="0">
                <a:latin typeface="Times New Roman" pitchFamily="18" charset="0"/>
                <a:ea typeface="幼圆" pitchFamily="49" charset="-122"/>
                <a:cs typeface="Times New Roman" pitchFamily="18" charset="0"/>
              </a:rPr>
              <a:t>0</a:t>
            </a:r>
            <a:r>
              <a:rPr kumimoji="1" lang="en-US" altLang="zh-CN" sz="2200" b="1" dirty="0">
                <a:latin typeface="Times New Roman" pitchFamily="18" charset="0"/>
                <a:ea typeface="幼圆" pitchFamily="49" charset="-122"/>
                <a:cs typeface="Times New Roman" pitchFamily="18" charset="0"/>
              </a:rPr>
              <a:t>)+h(S</a:t>
            </a:r>
            <a:r>
              <a:rPr kumimoji="1" lang="en-US" altLang="zh-CN" sz="2200" b="1" baseline="-25000" dirty="0">
                <a:latin typeface="Times New Roman" pitchFamily="18" charset="0"/>
                <a:ea typeface="幼圆" pitchFamily="49" charset="-122"/>
                <a:cs typeface="Times New Roman" pitchFamily="18" charset="0"/>
              </a:rPr>
              <a:t>0</a:t>
            </a:r>
            <a:r>
              <a:rPr kumimoji="1" lang="en-US" altLang="zh-CN" sz="2200" b="1" dirty="0">
                <a:latin typeface="Times New Roman" pitchFamily="18" charset="0"/>
                <a:ea typeface="幼圆" pitchFamily="49" charset="-122"/>
                <a:cs typeface="Times New Roman" pitchFamily="18" charset="0"/>
              </a:rPr>
              <a:t>)</a:t>
            </a:r>
            <a:r>
              <a:rPr kumimoji="1" lang="zh-CN" altLang="en-US" sz="2200" b="1" dirty="0">
                <a:latin typeface="Times New Roman" pitchFamily="18" charset="0"/>
                <a:ea typeface="幼圆" pitchFamily="49" charset="-122"/>
                <a:cs typeface="Times New Roman" pitchFamily="18" charset="0"/>
              </a:rPr>
              <a:t>； </a:t>
            </a:r>
          </a:p>
          <a:p>
            <a:pPr eaLnBrk="1" hangingPunct="1">
              <a:lnSpc>
                <a:spcPct val="110000"/>
              </a:lnSpc>
              <a:spcBef>
                <a:spcPts val="1200"/>
              </a:spcBef>
            </a:pPr>
            <a:r>
              <a:rPr kumimoji="1" lang="en-US" altLang="zh-CN" sz="2200" b="1" dirty="0" smtClean="0">
                <a:latin typeface="Times New Roman" pitchFamily="18" charset="0"/>
                <a:ea typeface="幼圆" pitchFamily="49" charset="-122"/>
                <a:cs typeface="Times New Roman" pitchFamily="18" charset="0"/>
              </a:rPr>
              <a:t>(</a:t>
            </a:r>
            <a:r>
              <a:rPr kumimoji="1" lang="en-US" altLang="zh-CN" sz="2200" b="1" dirty="0">
                <a:latin typeface="Times New Roman" pitchFamily="18" charset="0"/>
                <a:ea typeface="幼圆" pitchFamily="49" charset="-122"/>
                <a:cs typeface="Times New Roman" pitchFamily="18" charset="0"/>
              </a:rPr>
              <a:t>2)</a:t>
            </a:r>
            <a:r>
              <a:rPr kumimoji="1" lang="zh-CN" altLang="en-US" sz="2200" b="1" dirty="0">
                <a:latin typeface="Times New Roman" pitchFamily="18" charset="0"/>
                <a:ea typeface="幼圆" pitchFamily="49" charset="-122"/>
                <a:cs typeface="Times New Roman" pitchFamily="18" charset="0"/>
              </a:rPr>
              <a:t>如果</a:t>
            </a:r>
            <a:r>
              <a:rPr kumimoji="1" lang="en-US" altLang="zh-CN" sz="2200" b="1" dirty="0">
                <a:latin typeface="Times New Roman" pitchFamily="18" charset="0"/>
                <a:ea typeface="幼圆" pitchFamily="49" charset="-122"/>
                <a:cs typeface="Times New Roman" pitchFamily="18" charset="0"/>
              </a:rPr>
              <a:t>Open</a:t>
            </a:r>
            <a:r>
              <a:rPr kumimoji="1" lang="zh-CN" altLang="en-US" sz="2200" b="1" dirty="0">
                <a:latin typeface="Times New Roman" pitchFamily="18" charset="0"/>
                <a:ea typeface="幼圆" pitchFamily="49" charset="-122"/>
                <a:cs typeface="Times New Roman" pitchFamily="18" charset="0"/>
              </a:rPr>
              <a:t>表为空，则问题无解 ，失败退出； </a:t>
            </a:r>
          </a:p>
          <a:p>
            <a:pPr eaLnBrk="1" hangingPunct="1">
              <a:lnSpc>
                <a:spcPct val="110000"/>
              </a:lnSpc>
              <a:spcBef>
                <a:spcPts val="1200"/>
              </a:spcBef>
            </a:pPr>
            <a:r>
              <a:rPr kumimoji="1" lang="en-US" altLang="zh-CN" sz="2200" b="1" dirty="0" smtClean="0">
                <a:latin typeface="Times New Roman" pitchFamily="18" charset="0"/>
                <a:ea typeface="幼圆" pitchFamily="49" charset="-122"/>
                <a:cs typeface="Times New Roman" pitchFamily="18" charset="0"/>
              </a:rPr>
              <a:t>(</a:t>
            </a:r>
            <a:r>
              <a:rPr kumimoji="1" lang="en-US" altLang="zh-CN" sz="2200" b="1" dirty="0">
                <a:latin typeface="Times New Roman" pitchFamily="18" charset="0"/>
                <a:ea typeface="幼圆" pitchFamily="49" charset="-122"/>
                <a:cs typeface="Times New Roman" pitchFamily="18" charset="0"/>
              </a:rPr>
              <a:t>3)</a:t>
            </a:r>
            <a:r>
              <a:rPr kumimoji="1" lang="zh-CN" altLang="en-US" sz="2200" b="1" dirty="0">
                <a:solidFill>
                  <a:srgbClr val="3333FF"/>
                </a:solidFill>
                <a:latin typeface="Times New Roman" pitchFamily="18" charset="0"/>
                <a:ea typeface="幼圆" pitchFamily="49" charset="-122"/>
                <a:cs typeface="Times New Roman" pitchFamily="18" charset="0"/>
              </a:rPr>
              <a:t>把</a:t>
            </a:r>
            <a:r>
              <a:rPr kumimoji="1" lang="en-US" altLang="zh-CN" sz="2200" b="1" dirty="0">
                <a:solidFill>
                  <a:srgbClr val="3333FF"/>
                </a:solidFill>
                <a:latin typeface="Times New Roman" pitchFamily="18" charset="0"/>
                <a:ea typeface="幼圆" pitchFamily="49" charset="-122"/>
                <a:cs typeface="Times New Roman" pitchFamily="18" charset="0"/>
              </a:rPr>
              <a:t>Open</a:t>
            </a:r>
            <a:r>
              <a:rPr kumimoji="1" lang="zh-CN" altLang="en-US" sz="2200" b="1" dirty="0">
                <a:solidFill>
                  <a:srgbClr val="3333FF"/>
                </a:solidFill>
                <a:latin typeface="Times New Roman" pitchFamily="18" charset="0"/>
                <a:ea typeface="幼圆" pitchFamily="49" charset="-122"/>
                <a:cs typeface="Times New Roman" pitchFamily="18" charset="0"/>
              </a:rPr>
              <a:t>表的第一</a:t>
            </a:r>
            <a:r>
              <a:rPr kumimoji="1" lang="zh-CN" altLang="en-US" sz="2200" b="1" dirty="0" smtClean="0">
                <a:solidFill>
                  <a:srgbClr val="3333FF"/>
                </a:solidFill>
                <a:latin typeface="Times New Roman" pitchFamily="18" charset="0"/>
                <a:ea typeface="幼圆" pitchFamily="49" charset="-122"/>
                <a:cs typeface="Times New Roman" pitchFamily="18" charset="0"/>
              </a:rPr>
              <a:t>个结点取出</a:t>
            </a:r>
            <a:r>
              <a:rPr kumimoji="1" lang="zh-CN" altLang="en-US" sz="2200" b="1" dirty="0">
                <a:solidFill>
                  <a:srgbClr val="3333FF"/>
                </a:solidFill>
                <a:latin typeface="Times New Roman" pitchFamily="18" charset="0"/>
                <a:ea typeface="幼圆" pitchFamily="49" charset="-122"/>
                <a:cs typeface="Times New Roman" pitchFamily="18" charset="0"/>
              </a:rPr>
              <a:t>放入</a:t>
            </a:r>
            <a:r>
              <a:rPr kumimoji="1" lang="en-US" altLang="zh-CN" sz="2200" b="1" dirty="0">
                <a:solidFill>
                  <a:srgbClr val="3333FF"/>
                </a:solidFill>
                <a:latin typeface="Times New Roman" pitchFamily="18" charset="0"/>
                <a:ea typeface="幼圆" pitchFamily="49" charset="-122"/>
                <a:cs typeface="Times New Roman" pitchFamily="18" charset="0"/>
              </a:rPr>
              <a:t>Closed</a:t>
            </a:r>
            <a:r>
              <a:rPr kumimoji="1" lang="zh-CN" altLang="en-US" sz="2200" b="1" dirty="0">
                <a:solidFill>
                  <a:srgbClr val="3333FF"/>
                </a:solidFill>
                <a:latin typeface="Times New Roman" pitchFamily="18" charset="0"/>
                <a:ea typeface="幼圆" pitchFamily="49" charset="-122"/>
                <a:cs typeface="Times New Roman" pitchFamily="18" charset="0"/>
              </a:rPr>
              <a:t>表</a:t>
            </a:r>
            <a:r>
              <a:rPr kumimoji="1" lang="zh-CN" altLang="en-US" sz="2200" b="1" dirty="0">
                <a:latin typeface="Times New Roman" pitchFamily="18" charset="0"/>
                <a:ea typeface="幼圆" pitchFamily="49" charset="-122"/>
                <a:cs typeface="Times New Roman" pitchFamily="18" charset="0"/>
              </a:rPr>
              <a:t>，并记</a:t>
            </a:r>
            <a:r>
              <a:rPr kumimoji="1" lang="zh-CN" altLang="en-US" sz="2200" b="1" dirty="0" smtClean="0">
                <a:latin typeface="Times New Roman" pitchFamily="18" charset="0"/>
                <a:ea typeface="幼圆" pitchFamily="49" charset="-122"/>
                <a:cs typeface="Times New Roman" pitchFamily="18" charset="0"/>
              </a:rPr>
              <a:t>该结点为</a:t>
            </a:r>
            <a:r>
              <a:rPr kumimoji="1" lang="en-US" altLang="zh-CN" sz="2200" b="1" dirty="0">
                <a:latin typeface="Times New Roman" pitchFamily="18" charset="0"/>
                <a:ea typeface="幼圆" pitchFamily="49" charset="-122"/>
                <a:cs typeface="Times New Roman" pitchFamily="18" charset="0"/>
              </a:rPr>
              <a:t>n</a:t>
            </a:r>
            <a:r>
              <a:rPr kumimoji="1" lang="zh-CN" altLang="en-US" sz="2200" b="1" dirty="0">
                <a:latin typeface="Times New Roman" pitchFamily="18" charset="0"/>
                <a:ea typeface="幼圆" pitchFamily="49" charset="-122"/>
                <a:cs typeface="Times New Roman" pitchFamily="18" charset="0"/>
              </a:rPr>
              <a:t>； </a:t>
            </a:r>
          </a:p>
          <a:p>
            <a:pPr eaLnBrk="1" hangingPunct="1">
              <a:lnSpc>
                <a:spcPct val="110000"/>
              </a:lnSpc>
              <a:spcBef>
                <a:spcPts val="1200"/>
              </a:spcBef>
            </a:pPr>
            <a:r>
              <a:rPr kumimoji="1" lang="en-US" altLang="zh-CN" sz="2200" b="1" dirty="0" smtClean="0">
                <a:latin typeface="Times New Roman" pitchFamily="18" charset="0"/>
                <a:ea typeface="幼圆" pitchFamily="49" charset="-122"/>
                <a:cs typeface="Times New Roman" pitchFamily="18" charset="0"/>
              </a:rPr>
              <a:t>(</a:t>
            </a:r>
            <a:r>
              <a:rPr kumimoji="1" lang="en-US" altLang="zh-CN" sz="2200" b="1" dirty="0">
                <a:latin typeface="Times New Roman" pitchFamily="18" charset="0"/>
                <a:ea typeface="幼圆" pitchFamily="49" charset="-122"/>
                <a:cs typeface="Times New Roman" pitchFamily="18" charset="0"/>
              </a:rPr>
              <a:t>4)</a:t>
            </a:r>
            <a:r>
              <a:rPr kumimoji="1" lang="zh-CN" altLang="en-US" sz="2200" b="1" dirty="0" smtClean="0">
                <a:latin typeface="Times New Roman" pitchFamily="18" charset="0"/>
                <a:ea typeface="幼圆" pitchFamily="49" charset="-122"/>
                <a:cs typeface="Times New Roman" pitchFamily="18" charset="0"/>
              </a:rPr>
              <a:t>考察结点</a:t>
            </a:r>
            <a:r>
              <a:rPr kumimoji="1" lang="en-US" altLang="zh-CN" sz="2200" b="1" dirty="0" smtClean="0">
                <a:latin typeface="Times New Roman" pitchFamily="18" charset="0"/>
                <a:ea typeface="幼圆" pitchFamily="49" charset="-122"/>
                <a:cs typeface="Times New Roman" pitchFamily="18" charset="0"/>
              </a:rPr>
              <a:t>n</a:t>
            </a:r>
            <a:r>
              <a:rPr kumimoji="1" lang="zh-CN" altLang="en-US" sz="2200" b="1" dirty="0">
                <a:latin typeface="Times New Roman" pitchFamily="18" charset="0"/>
                <a:ea typeface="幼圆" pitchFamily="49" charset="-122"/>
                <a:cs typeface="Times New Roman" pitchFamily="18" charset="0"/>
              </a:rPr>
              <a:t>是否为</a:t>
            </a:r>
            <a:r>
              <a:rPr kumimoji="1" lang="zh-CN" altLang="en-US" sz="2200" b="1" dirty="0" smtClean="0">
                <a:latin typeface="Times New Roman" pitchFamily="18" charset="0"/>
                <a:ea typeface="幼圆" pitchFamily="49" charset="-122"/>
                <a:cs typeface="Times New Roman" pitchFamily="18" charset="0"/>
              </a:rPr>
              <a:t>目标结点。</a:t>
            </a:r>
            <a:r>
              <a:rPr kumimoji="1" lang="zh-CN" altLang="en-US" sz="2200" b="1" dirty="0">
                <a:latin typeface="Times New Roman" pitchFamily="18" charset="0"/>
                <a:ea typeface="幼圆" pitchFamily="49" charset="-122"/>
                <a:cs typeface="Times New Roman" pitchFamily="18" charset="0"/>
              </a:rPr>
              <a:t>若是，则找到了问题的解，成功退出； </a:t>
            </a:r>
          </a:p>
          <a:p>
            <a:pPr eaLnBrk="1" hangingPunct="1">
              <a:lnSpc>
                <a:spcPct val="110000"/>
              </a:lnSpc>
              <a:spcBef>
                <a:spcPts val="1200"/>
              </a:spcBef>
            </a:pPr>
            <a:r>
              <a:rPr kumimoji="1" lang="en-US" altLang="zh-CN" sz="2200" b="1" dirty="0" smtClean="0">
                <a:latin typeface="Times New Roman" pitchFamily="18" charset="0"/>
                <a:ea typeface="幼圆" pitchFamily="49" charset="-122"/>
                <a:cs typeface="Times New Roman" pitchFamily="18" charset="0"/>
              </a:rPr>
              <a:t>(</a:t>
            </a:r>
            <a:r>
              <a:rPr kumimoji="1" lang="en-US" altLang="zh-CN" sz="2200" b="1" dirty="0">
                <a:latin typeface="Times New Roman" pitchFamily="18" charset="0"/>
                <a:ea typeface="幼圆" pitchFamily="49" charset="-122"/>
                <a:cs typeface="Times New Roman" pitchFamily="18" charset="0"/>
              </a:rPr>
              <a:t>5)</a:t>
            </a:r>
            <a:r>
              <a:rPr kumimoji="1" lang="zh-CN" altLang="en-US" sz="2200" b="1" dirty="0" smtClean="0">
                <a:latin typeface="Times New Roman" pitchFamily="18" charset="0"/>
                <a:ea typeface="幼圆" pitchFamily="49" charset="-122"/>
                <a:cs typeface="Times New Roman" pitchFamily="18" charset="0"/>
              </a:rPr>
              <a:t>若结点</a:t>
            </a:r>
            <a:r>
              <a:rPr kumimoji="1" lang="en-US" altLang="zh-CN" sz="2200" b="1" dirty="0" smtClean="0">
                <a:latin typeface="Times New Roman" pitchFamily="18" charset="0"/>
                <a:ea typeface="幼圆" pitchFamily="49" charset="-122"/>
                <a:cs typeface="Times New Roman" pitchFamily="18" charset="0"/>
              </a:rPr>
              <a:t>n</a:t>
            </a:r>
            <a:r>
              <a:rPr kumimoji="1" lang="zh-CN" altLang="en-US" sz="2200" b="1" dirty="0">
                <a:latin typeface="Times New Roman" pitchFamily="18" charset="0"/>
                <a:ea typeface="幼圆" pitchFamily="49" charset="-122"/>
                <a:cs typeface="Times New Roman" pitchFamily="18" charset="0"/>
              </a:rPr>
              <a:t>不可扩展，则转第</a:t>
            </a:r>
            <a:r>
              <a:rPr kumimoji="1" lang="en-US" altLang="zh-CN" sz="2200" b="1" dirty="0">
                <a:latin typeface="Times New Roman" pitchFamily="18" charset="0"/>
                <a:ea typeface="幼圆" pitchFamily="49" charset="-122"/>
                <a:cs typeface="Times New Roman" pitchFamily="18" charset="0"/>
              </a:rPr>
              <a:t>(2)</a:t>
            </a:r>
            <a:r>
              <a:rPr kumimoji="1" lang="zh-CN" altLang="en-US" sz="2200" b="1" dirty="0">
                <a:latin typeface="Times New Roman" pitchFamily="18" charset="0"/>
                <a:ea typeface="幼圆" pitchFamily="49" charset="-122"/>
                <a:cs typeface="Times New Roman" pitchFamily="18" charset="0"/>
              </a:rPr>
              <a:t>步； </a:t>
            </a:r>
          </a:p>
          <a:p>
            <a:pPr eaLnBrk="1" hangingPunct="1">
              <a:lnSpc>
                <a:spcPct val="110000"/>
              </a:lnSpc>
              <a:spcBef>
                <a:spcPts val="1200"/>
              </a:spcBef>
            </a:pPr>
            <a:r>
              <a:rPr kumimoji="1" lang="en-US" altLang="zh-CN" sz="2200" b="1" dirty="0" smtClean="0">
                <a:latin typeface="Times New Roman" pitchFamily="18" charset="0"/>
                <a:ea typeface="幼圆" pitchFamily="49" charset="-122"/>
                <a:cs typeface="Times New Roman" pitchFamily="18" charset="0"/>
              </a:rPr>
              <a:t>(6</a:t>
            </a:r>
            <a:r>
              <a:rPr kumimoji="1" lang="en-US" altLang="zh-CN" sz="2200" b="1" dirty="0">
                <a:latin typeface="Times New Roman" pitchFamily="18" charset="0"/>
                <a:ea typeface="幼圆" pitchFamily="49" charset="-122"/>
                <a:cs typeface="Times New Roman" pitchFamily="18" charset="0"/>
              </a:rPr>
              <a:t>)</a:t>
            </a:r>
            <a:r>
              <a:rPr kumimoji="1" lang="zh-CN" altLang="en-US" sz="2200" b="1" dirty="0" smtClean="0">
                <a:latin typeface="Times New Roman" pitchFamily="18" charset="0"/>
                <a:ea typeface="幼圆" pitchFamily="49" charset="-122"/>
                <a:cs typeface="Times New Roman" pitchFamily="18" charset="0"/>
              </a:rPr>
              <a:t>扩展结点</a:t>
            </a:r>
            <a:r>
              <a:rPr kumimoji="1" lang="en-US" altLang="zh-CN" sz="2200" b="1" dirty="0" smtClean="0">
                <a:latin typeface="Times New Roman" pitchFamily="18" charset="0"/>
                <a:ea typeface="幼圆" pitchFamily="49" charset="-122"/>
                <a:cs typeface="Times New Roman" pitchFamily="18" charset="0"/>
              </a:rPr>
              <a:t>n</a:t>
            </a:r>
            <a:r>
              <a:rPr kumimoji="1" lang="zh-CN" altLang="en-US" sz="2200" b="1" dirty="0">
                <a:latin typeface="Times New Roman" pitchFamily="18" charset="0"/>
                <a:ea typeface="幼圆" pitchFamily="49" charset="-122"/>
                <a:cs typeface="Times New Roman" pitchFamily="18" charset="0"/>
              </a:rPr>
              <a:t>，生成其</a:t>
            </a:r>
            <a:r>
              <a:rPr kumimoji="1" lang="zh-CN" altLang="en-US" sz="2200" b="1" dirty="0" smtClean="0">
                <a:latin typeface="Times New Roman" pitchFamily="18" charset="0"/>
                <a:ea typeface="幼圆" pitchFamily="49" charset="-122"/>
                <a:cs typeface="Times New Roman" pitchFamily="18" charset="0"/>
              </a:rPr>
              <a:t>子结点</a:t>
            </a:r>
            <a:r>
              <a:rPr kumimoji="1" lang="en-US" altLang="zh-CN" sz="2200" b="1" dirty="0" err="1" smtClean="0">
                <a:latin typeface="Times New Roman" pitchFamily="18" charset="0"/>
                <a:ea typeface="幼圆" pitchFamily="49" charset="-122"/>
                <a:cs typeface="Times New Roman" pitchFamily="18" charset="0"/>
              </a:rPr>
              <a:t>n</a:t>
            </a:r>
            <a:r>
              <a:rPr kumimoji="1" lang="en-US" altLang="zh-CN" sz="2200" b="1" baseline="-25000" dirty="0" err="1" smtClean="0">
                <a:latin typeface="Times New Roman" pitchFamily="18" charset="0"/>
                <a:ea typeface="幼圆" pitchFamily="49" charset="-122"/>
                <a:cs typeface="Times New Roman" pitchFamily="18" charset="0"/>
              </a:rPr>
              <a:t>i</a:t>
            </a:r>
            <a:r>
              <a:rPr kumimoji="1" lang="en-US" altLang="zh-CN" sz="2200" b="1" dirty="0" smtClean="0">
                <a:latin typeface="Times New Roman" pitchFamily="18" charset="0"/>
                <a:ea typeface="幼圆" pitchFamily="49" charset="-122"/>
                <a:cs typeface="Times New Roman" pitchFamily="18" charset="0"/>
              </a:rPr>
              <a:t>(i=1</a:t>
            </a:r>
            <a:r>
              <a:rPr kumimoji="1" lang="en-US" altLang="zh-CN" sz="2200" b="1" dirty="0">
                <a:latin typeface="Times New Roman" pitchFamily="18" charset="0"/>
                <a:ea typeface="幼圆" pitchFamily="49" charset="-122"/>
                <a:cs typeface="Times New Roman" pitchFamily="18" charset="0"/>
              </a:rPr>
              <a:t>, 2, …)</a:t>
            </a:r>
            <a:r>
              <a:rPr kumimoji="1" lang="zh-CN" altLang="en-US" sz="2200" b="1" dirty="0">
                <a:latin typeface="Times New Roman" pitchFamily="18" charset="0"/>
                <a:ea typeface="幼圆" pitchFamily="49" charset="-122"/>
                <a:cs typeface="Times New Roman" pitchFamily="18" charset="0"/>
              </a:rPr>
              <a:t>，计算每一</a:t>
            </a:r>
            <a:r>
              <a:rPr kumimoji="1" lang="zh-CN" altLang="en-US" sz="2200" b="1" dirty="0" smtClean="0">
                <a:latin typeface="Times New Roman" pitchFamily="18" charset="0"/>
                <a:ea typeface="幼圆" pitchFamily="49" charset="-122"/>
                <a:cs typeface="Times New Roman" pitchFamily="18" charset="0"/>
              </a:rPr>
              <a:t>个子结点的</a:t>
            </a:r>
            <a:r>
              <a:rPr kumimoji="1" lang="zh-CN" altLang="en-US" sz="2200" b="1" dirty="0">
                <a:latin typeface="Times New Roman" pitchFamily="18" charset="0"/>
                <a:ea typeface="幼圆" pitchFamily="49" charset="-122"/>
                <a:cs typeface="Times New Roman" pitchFamily="18" charset="0"/>
              </a:rPr>
              <a:t>估价值</a:t>
            </a:r>
            <a:r>
              <a:rPr kumimoji="1" lang="en-US" altLang="zh-CN" sz="2200" b="1" dirty="0">
                <a:latin typeface="Times New Roman" pitchFamily="18" charset="0"/>
                <a:ea typeface="幼圆" pitchFamily="49" charset="-122"/>
                <a:cs typeface="Times New Roman" pitchFamily="18" charset="0"/>
              </a:rPr>
              <a:t>f(</a:t>
            </a:r>
            <a:r>
              <a:rPr kumimoji="1" lang="en-US" altLang="zh-CN" sz="2200" b="1" dirty="0" err="1">
                <a:latin typeface="Times New Roman" pitchFamily="18" charset="0"/>
                <a:ea typeface="幼圆" pitchFamily="49" charset="-122"/>
                <a:cs typeface="Times New Roman" pitchFamily="18" charset="0"/>
              </a:rPr>
              <a:t>n</a:t>
            </a:r>
            <a:r>
              <a:rPr kumimoji="1" lang="en-US" altLang="zh-CN" sz="2200" b="1" baseline="-25000" dirty="0" err="1">
                <a:latin typeface="Times New Roman" pitchFamily="18" charset="0"/>
                <a:ea typeface="幼圆" pitchFamily="49" charset="-122"/>
                <a:cs typeface="Times New Roman" pitchFamily="18" charset="0"/>
              </a:rPr>
              <a:t>i</a:t>
            </a:r>
            <a:r>
              <a:rPr kumimoji="1" lang="en-US" altLang="zh-CN" sz="2200" b="1" dirty="0">
                <a:latin typeface="Times New Roman" pitchFamily="18" charset="0"/>
                <a:ea typeface="幼圆" pitchFamily="49" charset="-122"/>
                <a:cs typeface="Times New Roman" pitchFamily="18" charset="0"/>
              </a:rPr>
              <a:t>)(i=1, 2, …)</a:t>
            </a:r>
            <a:r>
              <a:rPr kumimoji="1" lang="zh-CN" altLang="en-US" sz="2200" b="1" dirty="0">
                <a:latin typeface="Times New Roman" pitchFamily="18" charset="0"/>
                <a:ea typeface="幼圆" pitchFamily="49" charset="-122"/>
                <a:cs typeface="Times New Roman" pitchFamily="18" charset="0"/>
              </a:rPr>
              <a:t>，并为每一</a:t>
            </a:r>
            <a:r>
              <a:rPr kumimoji="1" lang="zh-CN" altLang="en-US" sz="2200" b="1" dirty="0" smtClean="0">
                <a:latin typeface="Times New Roman" pitchFamily="18" charset="0"/>
                <a:ea typeface="幼圆" pitchFamily="49" charset="-122"/>
                <a:cs typeface="Times New Roman" pitchFamily="18" charset="0"/>
              </a:rPr>
              <a:t>个子结点设置</a:t>
            </a:r>
            <a:r>
              <a:rPr kumimoji="1" lang="zh-CN" altLang="en-US" sz="2200" b="1" dirty="0">
                <a:latin typeface="Times New Roman" pitchFamily="18" charset="0"/>
                <a:ea typeface="幼圆" pitchFamily="49" charset="-122"/>
                <a:cs typeface="Times New Roman" pitchFamily="18" charset="0"/>
              </a:rPr>
              <a:t>指向</a:t>
            </a:r>
            <a:r>
              <a:rPr kumimoji="1" lang="zh-CN" altLang="en-US" sz="2200" b="1" dirty="0" smtClean="0">
                <a:latin typeface="Times New Roman" pitchFamily="18" charset="0"/>
                <a:ea typeface="幼圆" pitchFamily="49" charset="-122"/>
                <a:cs typeface="Times New Roman" pitchFamily="18" charset="0"/>
              </a:rPr>
              <a:t>父结点的</a:t>
            </a:r>
            <a:r>
              <a:rPr kumimoji="1" lang="zh-CN" altLang="en-US" sz="2200" b="1" dirty="0">
                <a:latin typeface="Times New Roman" pitchFamily="18" charset="0"/>
                <a:ea typeface="幼圆" pitchFamily="49" charset="-122"/>
                <a:cs typeface="Times New Roman" pitchFamily="18" charset="0"/>
              </a:rPr>
              <a:t>指针，然后将这些</a:t>
            </a:r>
            <a:r>
              <a:rPr kumimoji="1" lang="zh-CN" altLang="en-US" sz="2200" b="1" dirty="0" smtClean="0">
                <a:latin typeface="Times New Roman" pitchFamily="18" charset="0"/>
                <a:ea typeface="幼圆" pitchFamily="49" charset="-122"/>
                <a:cs typeface="Times New Roman" pitchFamily="18" charset="0"/>
              </a:rPr>
              <a:t>子结点放</a:t>
            </a:r>
            <a:r>
              <a:rPr kumimoji="1" lang="zh-CN" altLang="en-US" sz="2200" b="1" dirty="0">
                <a:latin typeface="Times New Roman" pitchFamily="18" charset="0"/>
                <a:ea typeface="幼圆" pitchFamily="49" charset="-122"/>
                <a:cs typeface="Times New Roman" pitchFamily="18" charset="0"/>
              </a:rPr>
              <a:t>入</a:t>
            </a:r>
            <a:r>
              <a:rPr kumimoji="1" lang="en-US" altLang="zh-CN" sz="2200" b="1" dirty="0">
                <a:latin typeface="Times New Roman" pitchFamily="18" charset="0"/>
                <a:ea typeface="幼圆" pitchFamily="49" charset="-122"/>
                <a:cs typeface="Times New Roman" pitchFamily="18" charset="0"/>
              </a:rPr>
              <a:t>Open</a:t>
            </a:r>
            <a:r>
              <a:rPr kumimoji="1" lang="zh-CN" altLang="en-US" sz="2200" b="1" dirty="0">
                <a:latin typeface="Times New Roman" pitchFamily="18" charset="0"/>
                <a:ea typeface="幼圆" pitchFamily="49" charset="-122"/>
                <a:cs typeface="Times New Roman" pitchFamily="18" charset="0"/>
              </a:rPr>
              <a:t>表中； </a:t>
            </a:r>
          </a:p>
          <a:p>
            <a:pPr eaLnBrk="1" hangingPunct="1">
              <a:lnSpc>
                <a:spcPct val="110000"/>
              </a:lnSpc>
              <a:spcBef>
                <a:spcPts val="1200"/>
              </a:spcBef>
            </a:pPr>
            <a:r>
              <a:rPr kumimoji="1" lang="en-US" altLang="zh-CN" sz="2200" b="1" dirty="0" smtClean="0">
                <a:latin typeface="Times New Roman" pitchFamily="18" charset="0"/>
                <a:ea typeface="幼圆" pitchFamily="49" charset="-122"/>
                <a:cs typeface="Times New Roman" pitchFamily="18" charset="0"/>
              </a:rPr>
              <a:t>(</a:t>
            </a:r>
            <a:r>
              <a:rPr kumimoji="1" lang="en-US" altLang="zh-CN" sz="2200" b="1" dirty="0">
                <a:latin typeface="Times New Roman" pitchFamily="18" charset="0"/>
                <a:ea typeface="幼圆" pitchFamily="49" charset="-122"/>
                <a:cs typeface="Times New Roman" pitchFamily="18" charset="0"/>
              </a:rPr>
              <a:t>7)</a:t>
            </a:r>
            <a:r>
              <a:rPr kumimoji="1" lang="zh-CN" altLang="en-US" sz="2200" b="1" dirty="0">
                <a:solidFill>
                  <a:srgbClr val="FF0000"/>
                </a:solidFill>
                <a:latin typeface="Times New Roman" pitchFamily="18" charset="0"/>
                <a:ea typeface="幼圆" pitchFamily="49" charset="-122"/>
                <a:cs typeface="Times New Roman" pitchFamily="18" charset="0"/>
              </a:rPr>
              <a:t>根据</a:t>
            </a:r>
            <a:r>
              <a:rPr kumimoji="1" lang="zh-CN" altLang="en-US" sz="2200" b="1" dirty="0" smtClean="0">
                <a:solidFill>
                  <a:srgbClr val="FF0000"/>
                </a:solidFill>
                <a:latin typeface="Times New Roman" pitchFamily="18" charset="0"/>
                <a:ea typeface="幼圆" pitchFamily="49" charset="-122"/>
                <a:cs typeface="Times New Roman" pitchFamily="18" charset="0"/>
              </a:rPr>
              <a:t>各结点的</a:t>
            </a:r>
            <a:r>
              <a:rPr kumimoji="1" lang="zh-CN" altLang="en-US" sz="2200" b="1" dirty="0">
                <a:solidFill>
                  <a:srgbClr val="FF0000"/>
                </a:solidFill>
                <a:latin typeface="Times New Roman" pitchFamily="18" charset="0"/>
                <a:ea typeface="幼圆" pitchFamily="49" charset="-122"/>
                <a:cs typeface="Times New Roman" pitchFamily="18" charset="0"/>
              </a:rPr>
              <a:t>估价函数值，对</a:t>
            </a:r>
            <a:r>
              <a:rPr kumimoji="1" lang="en-US" altLang="zh-CN" sz="2200" b="1" dirty="0">
                <a:solidFill>
                  <a:srgbClr val="FF0000"/>
                </a:solidFill>
                <a:latin typeface="Times New Roman" pitchFamily="18" charset="0"/>
                <a:ea typeface="幼圆" pitchFamily="49" charset="-122"/>
                <a:cs typeface="Times New Roman" pitchFamily="18" charset="0"/>
              </a:rPr>
              <a:t>Open</a:t>
            </a:r>
            <a:r>
              <a:rPr kumimoji="1" lang="zh-CN" altLang="en-US" sz="2200" b="1" dirty="0">
                <a:solidFill>
                  <a:srgbClr val="FF0000"/>
                </a:solidFill>
                <a:latin typeface="Times New Roman" pitchFamily="18" charset="0"/>
                <a:ea typeface="幼圆" pitchFamily="49" charset="-122"/>
                <a:cs typeface="Times New Roman" pitchFamily="18" charset="0"/>
              </a:rPr>
              <a:t>表中的</a:t>
            </a:r>
            <a:r>
              <a:rPr kumimoji="1" lang="zh-CN" altLang="en-US" sz="2200" b="1" dirty="0" smtClean="0">
                <a:solidFill>
                  <a:srgbClr val="FF0000"/>
                </a:solidFill>
                <a:latin typeface="Times New Roman" pitchFamily="18" charset="0"/>
                <a:ea typeface="幼圆" pitchFamily="49" charset="-122"/>
                <a:cs typeface="Times New Roman" pitchFamily="18" charset="0"/>
              </a:rPr>
              <a:t>全部结点按</a:t>
            </a:r>
            <a:r>
              <a:rPr kumimoji="1" lang="zh-CN" altLang="en-US" sz="2200" b="1" dirty="0">
                <a:solidFill>
                  <a:srgbClr val="FF0000"/>
                </a:solidFill>
                <a:latin typeface="Times New Roman" pitchFamily="18" charset="0"/>
                <a:ea typeface="幼圆" pitchFamily="49" charset="-122"/>
                <a:cs typeface="Times New Roman" pitchFamily="18" charset="0"/>
              </a:rPr>
              <a:t>从小到大的顺序重新进行排序； </a:t>
            </a:r>
          </a:p>
          <a:p>
            <a:pPr eaLnBrk="1" hangingPunct="1">
              <a:lnSpc>
                <a:spcPct val="110000"/>
              </a:lnSpc>
              <a:spcBef>
                <a:spcPts val="1200"/>
              </a:spcBef>
            </a:pPr>
            <a:r>
              <a:rPr kumimoji="1" lang="en-US" altLang="zh-CN" sz="2200" b="1" dirty="0" smtClean="0">
                <a:latin typeface="Times New Roman" pitchFamily="18" charset="0"/>
                <a:ea typeface="幼圆" pitchFamily="49" charset="-122"/>
                <a:cs typeface="Times New Roman" pitchFamily="18" charset="0"/>
              </a:rPr>
              <a:t>(</a:t>
            </a:r>
            <a:r>
              <a:rPr kumimoji="1" lang="en-US" altLang="zh-CN" sz="2200" b="1" dirty="0">
                <a:latin typeface="Times New Roman" pitchFamily="18" charset="0"/>
                <a:ea typeface="幼圆" pitchFamily="49" charset="-122"/>
                <a:cs typeface="Times New Roman" pitchFamily="18" charset="0"/>
              </a:rPr>
              <a:t>8)</a:t>
            </a:r>
            <a:r>
              <a:rPr kumimoji="1" lang="zh-CN" altLang="en-US" sz="2200" b="1" dirty="0">
                <a:latin typeface="Times New Roman" pitchFamily="18" charset="0"/>
                <a:ea typeface="幼圆" pitchFamily="49" charset="-122"/>
                <a:cs typeface="Times New Roman" pitchFamily="18" charset="0"/>
              </a:rPr>
              <a:t>转第</a:t>
            </a:r>
            <a:r>
              <a:rPr kumimoji="1" lang="en-US" altLang="zh-CN" sz="2200" b="1" dirty="0">
                <a:latin typeface="Times New Roman" pitchFamily="18" charset="0"/>
                <a:ea typeface="幼圆" pitchFamily="49" charset="-122"/>
                <a:cs typeface="Times New Roman" pitchFamily="18" charset="0"/>
              </a:rPr>
              <a:t>(2)</a:t>
            </a:r>
            <a:r>
              <a:rPr kumimoji="1" lang="zh-CN" altLang="en-US" sz="2200" b="1" dirty="0">
                <a:latin typeface="Times New Roman" pitchFamily="18" charset="0"/>
                <a:ea typeface="幼圆" pitchFamily="49" charset="-122"/>
                <a:cs typeface="Times New Roman" pitchFamily="18" charset="0"/>
              </a:rPr>
              <a:t>步。 </a:t>
            </a:r>
          </a:p>
        </p:txBody>
      </p:sp>
      <p:sp>
        <p:nvSpPr>
          <p:cNvPr id="5" name="Rectangle 12"/>
          <p:cNvSpPr>
            <a:spLocks noChangeArrowheads="1"/>
          </p:cNvSpPr>
          <p:nvPr/>
        </p:nvSpPr>
        <p:spPr bwMode="auto">
          <a:xfrm>
            <a:off x="576263" y="80628"/>
            <a:ext cx="777716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4000" b="1" dirty="0" smtClean="0">
                <a:solidFill>
                  <a:schemeClr val="accent2"/>
                </a:solidFill>
                <a:latin typeface="方正姚体" pitchFamily="2" charset="-122"/>
                <a:ea typeface="方正姚体" pitchFamily="2" charset="-122"/>
              </a:rPr>
              <a:t>A</a:t>
            </a:r>
            <a:r>
              <a:rPr lang="zh-CN" altLang="en-US" sz="4000" b="1" dirty="0" smtClean="0">
                <a:solidFill>
                  <a:schemeClr val="accent2"/>
                </a:solidFill>
                <a:latin typeface="方正姚体" pitchFamily="2" charset="-122"/>
                <a:ea typeface="方正姚体" pitchFamily="2" charset="-122"/>
              </a:rPr>
              <a:t>算法</a:t>
            </a:r>
            <a:r>
              <a:rPr lang="zh-CN" altLang="en-US" sz="4000" b="1" dirty="0">
                <a:solidFill>
                  <a:schemeClr val="accent2"/>
                </a:solidFill>
                <a:latin typeface="方正姚体" pitchFamily="2" charset="-122"/>
                <a:ea typeface="方正姚体" pitchFamily="2" charset="-122"/>
              </a:rPr>
              <a:t>的描述</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3731" name="Rectangle 2"/>
          <p:cNvSpPr>
            <a:spLocks noChangeArrowheads="1"/>
          </p:cNvSpPr>
          <p:nvPr/>
        </p:nvSpPr>
        <p:spPr bwMode="auto">
          <a:xfrm>
            <a:off x="576263" y="225425"/>
            <a:ext cx="777716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4000" b="1" dirty="0">
                <a:solidFill>
                  <a:schemeClr val="accent2"/>
                </a:solidFill>
                <a:latin typeface="方正姚体" pitchFamily="2" charset="-122"/>
                <a:ea typeface="方正姚体" pitchFamily="2" charset="-122"/>
              </a:rPr>
              <a:t>A</a:t>
            </a:r>
            <a:r>
              <a:rPr lang="zh-CN" altLang="en-US" sz="4000" b="1" dirty="0">
                <a:solidFill>
                  <a:schemeClr val="accent2"/>
                </a:solidFill>
                <a:latin typeface="方正姚体" pitchFamily="2" charset="-122"/>
                <a:ea typeface="方正姚体" pitchFamily="2" charset="-122"/>
              </a:rPr>
              <a:t>算法</a:t>
            </a:r>
            <a:r>
              <a:rPr lang="en-US" altLang="zh-CN" sz="4000" b="1" dirty="0">
                <a:solidFill>
                  <a:schemeClr val="accent2"/>
                </a:solidFill>
                <a:latin typeface="方正姚体" pitchFamily="2" charset="-122"/>
                <a:ea typeface="方正姚体" pitchFamily="2" charset="-122"/>
              </a:rPr>
              <a:t>—</a:t>
            </a:r>
            <a:r>
              <a:rPr lang="zh-CN" altLang="en-US" sz="4000" b="1" dirty="0">
                <a:solidFill>
                  <a:schemeClr val="accent2"/>
                </a:solidFill>
                <a:latin typeface="方正姚体" pitchFamily="2" charset="-122"/>
                <a:ea typeface="方正姚体" pitchFamily="2" charset="-122"/>
              </a:rPr>
              <a:t>流程图</a:t>
            </a:r>
          </a:p>
        </p:txBody>
      </p:sp>
      <p:sp>
        <p:nvSpPr>
          <p:cNvPr id="73732" name="AutoShape 3"/>
          <p:cNvSpPr>
            <a:spLocks noChangeArrowheads="1"/>
          </p:cNvSpPr>
          <p:nvPr/>
        </p:nvSpPr>
        <p:spPr bwMode="auto">
          <a:xfrm>
            <a:off x="3581400" y="1066800"/>
            <a:ext cx="1295400" cy="3810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kumimoji="1" lang="zh-CN" altLang="en-US" sz="2400">
                <a:latin typeface="Times New Roman" pitchFamily="18" charset="0"/>
              </a:rPr>
              <a:t>启动</a:t>
            </a:r>
          </a:p>
        </p:txBody>
      </p:sp>
      <p:sp>
        <p:nvSpPr>
          <p:cNvPr id="73733" name="Text Box 4"/>
          <p:cNvSpPr txBox="1">
            <a:spLocks noChangeArrowheads="1"/>
          </p:cNvSpPr>
          <p:nvPr/>
        </p:nvSpPr>
        <p:spPr bwMode="auto">
          <a:xfrm>
            <a:off x="2286000" y="1828800"/>
            <a:ext cx="3733800" cy="466725"/>
          </a:xfrm>
          <a:prstGeom prst="rect">
            <a:avLst/>
          </a:prstGeom>
          <a:noFill/>
          <a:ln w="9525">
            <a:solidFill>
              <a:srgbClr val="FF00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dirty="0">
                <a:latin typeface="Times New Roman" pitchFamily="18" charset="0"/>
              </a:rPr>
              <a:t>把</a:t>
            </a:r>
            <a:r>
              <a:rPr kumimoji="1" lang="en-US" altLang="zh-CN" sz="2400" i="1" dirty="0" smtClean="0">
                <a:latin typeface="Times New Roman" pitchFamily="18" charset="0"/>
              </a:rPr>
              <a:t>S</a:t>
            </a:r>
            <a:r>
              <a:rPr kumimoji="1" lang="en-US" altLang="zh-CN" sz="2400" baseline="-25000" dirty="0" smtClean="0">
                <a:latin typeface="Times New Roman" pitchFamily="18" charset="0"/>
              </a:rPr>
              <a:t>0</a:t>
            </a:r>
            <a:r>
              <a:rPr kumimoji="1" lang="zh-CN" altLang="en-US" sz="2400" dirty="0" smtClean="0">
                <a:latin typeface="Times New Roman" pitchFamily="18" charset="0"/>
              </a:rPr>
              <a:t>放</a:t>
            </a:r>
            <a:r>
              <a:rPr kumimoji="1" lang="zh-CN" altLang="en-US" sz="2400" dirty="0">
                <a:latin typeface="Times New Roman" pitchFamily="18" charset="0"/>
              </a:rPr>
              <a:t>入</a:t>
            </a:r>
            <a:r>
              <a:rPr kumimoji="1" lang="en-US" altLang="zh-CN" sz="2400" dirty="0">
                <a:latin typeface="Times New Roman" pitchFamily="18" charset="0"/>
              </a:rPr>
              <a:t>OPEN</a:t>
            </a:r>
            <a:r>
              <a:rPr kumimoji="1" lang="zh-CN" altLang="en-US" sz="2400" dirty="0">
                <a:latin typeface="Times New Roman" pitchFamily="18" charset="0"/>
              </a:rPr>
              <a:t>表计算</a:t>
            </a:r>
            <a:r>
              <a:rPr kumimoji="1" lang="en-US" altLang="zh-CN" sz="2400" i="1" dirty="0" smtClean="0">
                <a:latin typeface="Times New Roman" pitchFamily="18" charset="0"/>
              </a:rPr>
              <a:t>f</a:t>
            </a:r>
            <a:r>
              <a:rPr kumimoji="1" lang="en-US" altLang="zh-CN" sz="2400" dirty="0" smtClean="0">
                <a:latin typeface="Times New Roman" pitchFamily="18" charset="0"/>
              </a:rPr>
              <a:t>(</a:t>
            </a:r>
            <a:r>
              <a:rPr kumimoji="1" lang="en-US" altLang="zh-CN" sz="2400" i="1" dirty="0" smtClean="0">
                <a:latin typeface="Times New Roman" pitchFamily="18" charset="0"/>
              </a:rPr>
              <a:t>S</a:t>
            </a:r>
            <a:r>
              <a:rPr kumimoji="1" lang="en-US" altLang="zh-CN" sz="2400" baseline="-25000" dirty="0" smtClean="0">
                <a:latin typeface="Times New Roman" pitchFamily="18" charset="0"/>
              </a:rPr>
              <a:t>0</a:t>
            </a:r>
            <a:r>
              <a:rPr kumimoji="1" lang="en-US" altLang="zh-CN" sz="2400" dirty="0" smtClean="0">
                <a:latin typeface="Times New Roman" pitchFamily="18" charset="0"/>
              </a:rPr>
              <a:t>)</a:t>
            </a:r>
            <a:endParaRPr kumimoji="1" lang="en-US" altLang="zh-CN" sz="2400" dirty="0">
              <a:latin typeface="Times New Roman" pitchFamily="18" charset="0"/>
            </a:endParaRPr>
          </a:p>
        </p:txBody>
      </p:sp>
      <p:sp>
        <p:nvSpPr>
          <p:cNvPr id="73734" name="Text Box 5"/>
          <p:cNvSpPr txBox="1">
            <a:spLocks noChangeArrowheads="1"/>
          </p:cNvSpPr>
          <p:nvPr/>
        </p:nvSpPr>
        <p:spPr bwMode="auto">
          <a:xfrm>
            <a:off x="2514600" y="3352800"/>
            <a:ext cx="3657600" cy="466725"/>
          </a:xfrm>
          <a:prstGeom prst="rect">
            <a:avLst/>
          </a:prstGeom>
          <a:noFill/>
          <a:ln w="9525">
            <a:solidFill>
              <a:srgbClr val="FF00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dirty="0">
                <a:latin typeface="Times New Roman" pitchFamily="18" charset="0"/>
              </a:rPr>
              <a:t>取</a:t>
            </a:r>
            <a:r>
              <a:rPr kumimoji="1" lang="en-US" altLang="zh-CN" sz="2400" dirty="0">
                <a:latin typeface="Times New Roman" pitchFamily="18" charset="0"/>
              </a:rPr>
              <a:t>OPEN</a:t>
            </a:r>
            <a:r>
              <a:rPr kumimoji="1" lang="zh-CN" altLang="en-US" sz="2400" dirty="0" smtClean="0">
                <a:latin typeface="Times New Roman" pitchFamily="18" charset="0"/>
              </a:rPr>
              <a:t>头</a:t>
            </a:r>
            <a:r>
              <a:rPr kumimoji="1" lang="en-US" altLang="zh-CN" sz="2400" i="1" dirty="0" smtClean="0">
                <a:latin typeface="Times New Roman" pitchFamily="18" charset="0"/>
              </a:rPr>
              <a:t>n</a:t>
            </a:r>
            <a:r>
              <a:rPr kumimoji="1" lang="zh-CN" altLang="en-US" sz="2400" dirty="0" smtClean="0">
                <a:latin typeface="Times New Roman" pitchFamily="18" charset="0"/>
              </a:rPr>
              <a:t>放</a:t>
            </a:r>
            <a:r>
              <a:rPr kumimoji="1" lang="en-US" altLang="zh-CN" sz="2400" dirty="0">
                <a:latin typeface="Times New Roman" pitchFamily="18" charset="0"/>
              </a:rPr>
              <a:t>CLOSED</a:t>
            </a:r>
            <a:r>
              <a:rPr kumimoji="1" lang="zh-CN" altLang="en-US" sz="2400" dirty="0">
                <a:latin typeface="Times New Roman" pitchFamily="18" charset="0"/>
              </a:rPr>
              <a:t>中</a:t>
            </a:r>
          </a:p>
        </p:txBody>
      </p:sp>
      <p:sp>
        <p:nvSpPr>
          <p:cNvPr id="73735" name="Text Box 6"/>
          <p:cNvSpPr txBox="1">
            <a:spLocks noChangeArrowheads="1"/>
          </p:cNvSpPr>
          <p:nvPr/>
        </p:nvSpPr>
        <p:spPr bwMode="auto">
          <a:xfrm>
            <a:off x="990600" y="5791200"/>
            <a:ext cx="7467600" cy="466725"/>
          </a:xfrm>
          <a:prstGeom prst="rect">
            <a:avLst/>
          </a:prstGeom>
          <a:noFill/>
          <a:ln w="9525">
            <a:solidFill>
              <a:srgbClr val="FF00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dirty="0" smtClean="0">
                <a:latin typeface="Times New Roman" pitchFamily="18" charset="0"/>
              </a:rPr>
              <a:t>扩展</a:t>
            </a:r>
            <a:r>
              <a:rPr kumimoji="1" lang="en-US" altLang="zh-CN" sz="2400" i="1" dirty="0" smtClean="0">
                <a:latin typeface="Times New Roman" pitchFamily="18" charset="0"/>
              </a:rPr>
              <a:t>n</a:t>
            </a:r>
            <a:r>
              <a:rPr kumimoji="1" lang="zh-CN" altLang="en-US" sz="2400" dirty="0" smtClean="0">
                <a:latin typeface="Times New Roman" pitchFamily="18" charset="0"/>
              </a:rPr>
              <a:t>，</a:t>
            </a:r>
            <a:r>
              <a:rPr kumimoji="1" lang="zh-CN" altLang="en-US" sz="2400" dirty="0">
                <a:latin typeface="Times New Roman" pitchFamily="18" charset="0"/>
              </a:rPr>
              <a:t>用</a:t>
            </a:r>
            <a:r>
              <a:rPr kumimoji="1" lang="en-US" altLang="zh-CN" sz="2400" i="1" dirty="0">
                <a:latin typeface="Times New Roman" pitchFamily="18" charset="0"/>
              </a:rPr>
              <a:t>f</a:t>
            </a:r>
            <a:r>
              <a:rPr kumimoji="1" lang="en-US" altLang="zh-CN" sz="2400" dirty="0">
                <a:latin typeface="Times New Roman" pitchFamily="18" charset="0"/>
              </a:rPr>
              <a:t>(</a:t>
            </a:r>
            <a:r>
              <a:rPr kumimoji="1" lang="en-US" altLang="zh-CN" sz="2400" i="1" dirty="0">
                <a:latin typeface="Times New Roman" pitchFamily="18" charset="0"/>
              </a:rPr>
              <a:t>x</a:t>
            </a:r>
            <a:r>
              <a:rPr kumimoji="1" lang="en-US" altLang="zh-CN" sz="2400" dirty="0">
                <a:latin typeface="Times New Roman" pitchFamily="18" charset="0"/>
              </a:rPr>
              <a:t>)</a:t>
            </a:r>
            <a:r>
              <a:rPr kumimoji="1" lang="zh-CN" altLang="en-US" sz="2400" dirty="0" smtClean="0">
                <a:latin typeface="Times New Roman" pitchFamily="18" charset="0"/>
              </a:rPr>
              <a:t>估值</a:t>
            </a:r>
            <a:r>
              <a:rPr kumimoji="1" lang="en-US" altLang="zh-CN" sz="2400" i="1" dirty="0" err="1">
                <a:latin typeface="Times New Roman" pitchFamily="18" charset="0"/>
              </a:rPr>
              <a:t>n</a:t>
            </a:r>
            <a:r>
              <a:rPr kumimoji="1" lang="en-US" altLang="zh-CN" sz="2400" i="1" baseline="-25000" dirty="0" err="1" smtClean="0">
                <a:latin typeface="Times New Roman" pitchFamily="18" charset="0"/>
              </a:rPr>
              <a:t>i</a:t>
            </a:r>
            <a:r>
              <a:rPr kumimoji="1" lang="en-US" altLang="zh-CN" sz="2400" dirty="0">
                <a:latin typeface="Times New Roman" pitchFamily="18" charset="0"/>
              </a:rPr>
              <a:t>,</a:t>
            </a:r>
            <a:r>
              <a:rPr kumimoji="1" lang="zh-CN" altLang="en-US" sz="2400" dirty="0">
                <a:latin typeface="Times New Roman" pitchFamily="18" charset="0"/>
              </a:rPr>
              <a:t>将</a:t>
            </a:r>
            <a:r>
              <a:rPr kumimoji="1" lang="en-US" altLang="zh-CN" sz="2400" dirty="0" smtClean="0">
                <a:latin typeface="Times New Roman" pitchFamily="18" charset="0"/>
              </a:rPr>
              <a:t>{</a:t>
            </a:r>
            <a:r>
              <a:rPr kumimoji="1" lang="en-US" altLang="zh-CN" sz="2400" i="1" dirty="0" err="1">
                <a:latin typeface="Times New Roman" pitchFamily="18" charset="0"/>
              </a:rPr>
              <a:t>n</a:t>
            </a:r>
            <a:r>
              <a:rPr kumimoji="1" lang="en-US" altLang="zh-CN" sz="2400" i="1" baseline="-25000" dirty="0" err="1">
                <a:latin typeface="Times New Roman" pitchFamily="18" charset="0"/>
              </a:rPr>
              <a:t>i</a:t>
            </a:r>
            <a:r>
              <a:rPr kumimoji="1" lang="en-US" altLang="zh-CN" sz="2400" dirty="0" smtClean="0">
                <a:latin typeface="Times New Roman" pitchFamily="18" charset="0"/>
              </a:rPr>
              <a:t>}</a:t>
            </a:r>
            <a:r>
              <a:rPr kumimoji="1" lang="zh-CN" altLang="en-US" sz="2400" dirty="0">
                <a:latin typeface="Times New Roman" pitchFamily="18" charset="0"/>
              </a:rPr>
              <a:t>并入</a:t>
            </a:r>
            <a:r>
              <a:rPr kumimoji="1" lang="en-US" altLang="zh-CN" sz="2400" dirty="0">
                <a:latin typeface="Times New Roman" pitchFamily="18" charset="0"/>
              </a:rPr>
              <a:t>OPEN</a:t>
            </a:r>
            <a:r>
              <a:rPr kumimoji="1" lang="zh-CN" altLang="en-US" sz="2400" dirty="0">
                <a:latin typeface="Times New Roman" pitchFamily="18" charset="0"/>
              </a:rPr>
              <a:t>，</a:t>
            </a:r>
            <a:r>
              <a:rPr kumimoji="1" lang="zh-CN" altLang="en-US" sz="2400" dirty="0" smtClean="0">
                <a:latin typeface="Times New Roman" pitchFamily="18" charset="0"/>
              </a:rPr>
              <a:t>按</a:t>
            </a:r>
            <a:r>
              <a:rPr kumimoji="1" lang="en-US" altLang="zh-CN" sz="2400" i="1" dirty="0">
                <a:latin typeface="Times New Roman" pitchFamily="18" charset="0"/>
              </a:rPr>
              <a:t>f</a:t>
            </a:r>
            <a:r>
              <a:rPr kumimoji="1" lang="en-US" altLang="zh-CN" sz="2400" dirty="0">
                <a:latin typeface="Times New Roman" pitchFamily="18" charset="0"/>
              </a:rPr>
              <a:t>(</a:t>
            </a:r>
            <a:r>
              <a:rPr kumimoji="1" lang="en-US" altLang="zh-CN" sz="2400" i="1" dirty="0">
                <a:latin typeface="Times New Roman" pitchFamily="18" charset="0"/>
              </a:rPr>
              <a:t>x</a:t>
            </a:r>
            <a:r>
              <a:rPr kumimoji="1" lang="en-US" altLang="zh-CN" sz="2400" dirty="0">
                <a:latin typeface="Times New Roman" pitchFamily="18" charset="0"/>
              </a:rPr>
              <a:t>)</a:t>
            </a:r>
            <a:r>
              <a:rPr kumimoji="1" lang="zh-CN" altLang="en-US" sz="2400" dirty="0" smtClean="0">
                <a:latin typeface="Times New Roman" pitchFamily="18" charset="0"/>
              </a:rPr>
              <a:t>重</a:t>
            </a:r>
            <a:r>
              <a:rPr kumimoji="1" lang="zh-CN" altLang="en-US" sz="2400" dirty="0">
                <a:latin typeface="Times New Roman" pitchFamily="18" charset="0"/>
              </a:rPr>
              <a:t>排序</a:t>
            </a:r>
          </a:p>
        </p:txBody>
      </p:sp>
      <p:sp>
        <p:nvSpPr>
          <p:cNvPr id="73736" name="Text Box 7"/>
          <p:cNvSpPr txBox="1">
            <a:spLocks noChangeArrowheads="1"/>
          </p:cNvSpPr>
          <p:nvPr/>
        </p:nvSpPr>
        <p:spPr bwMode="auto">
          <a:xfrm>
            <a:off x="4267200" y="2971800"/>
            <a:ext cx="457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000">
                <a:latin typeface="Times New Roman" pitchFamily="18" charset="0"/>
              </a:rPr>
              <a:t>N</a:t>
            </a:r>
          </a:p>
        </p:txBody>
      </p:sp>
      <p:sp>
        <p:nvSpPr>
          <p:cNvPr id="73737" name="AutoShape 8"/>
          <p:cNvSpPr>
            <a:spLocks noChangeArrowheads="1"/>
          </p:cNvSpPr>
          <p:nvPr/>
        </p:nvSpPr>
        <p:spPr bwMode="auto">
          <a:xfrm>
            <a:off x="3048000" y="2514600"/>
            <a:ext cx="2438400" cy="457200"/>
          </a:xfrm>
          <a:prstGeom prst="flowChartPreparation">
            <a:avLst/>
          </a:prstGeom>
          <a:solidFill>
            <a:schemeClr val="accent1"/>
          </a:solidFill>
          <a:ln w="9525">
            <a:solidFill>
              <a:schemeClr val="tx1"/>
            </a:solidFill>
            <a:miter lim="800000"/>
            <a:headEnd/>
            <a:tailEnd/>
          </a:ln>
        </p:spPr>
        <p:txBody>
          <a:bodyPr wrap="none" anchor="ctr"/>
          <a:lstStyle/>
          <a:p>
            <a:pPr algn="ctr"/>
            <a:r>
              <a:rPr kumimoji="1" lang="en-US" altLang="zh-CN" sz="2400">
                <a:latin typeface="Times New Roman" pitchFamily="18" charset="0"/>
              </a:rPr>
              <a:t>OPEN=NIL?</a:t>
            </a:r>
          </a:p>
        </p:txBody>
      </p:sp>
      <p:sp>
        <p:nvSpPr>
          <p:cNvPr id="73738" name="AutoShape 9"/>
          <p:cNvSpPr>
            <a:spLocks noChangeArrowheads="1"/>
          </p:cNvSpPr>
          <p:nvPr/>
        </p:nvSpPr>
        <p:spPr bwMode="auto">
          <a:xfrm>
            <a:off x="3505200" y="4038600"/>
            <a:ext cx="1447800" cy="457200"/>
          </a:xfrm>
          <a:prstGeom prst="flowChartPreparation">
            <a:avLst/>
          </a:prstGeom>
          <a:solidFill>
            <a:schemeClr val="accent1"/>
          </a:solidFill>
          <a:ln w="9525">
            <a:solidFill>
              <a:schemeClr val="tx1"/>
            </a:solidFill>
            <a:miter lim="800000"/>
            <a:headEnd/>
            <a:tailEnd/>
          </a:ln>
        </p:spPr>
        <p:txBody>
          <a:bodyPr wrap="none" anchor="ctr"/>
          <a:lstStyle/>
          <a:p>
            <a:pPr algn="ctr"/>
            <a:r>
              <a:rPr kumimoji="1" lang="en-US" altLang="zh-CN" sz="2400" i="1" dirty="0" smtClean="0">
                <a:latin typeface="Times New Roman" pitchFamily="18" charset="0"/>
              </a:rPr>
              <a:t>n</a:t>
            </a:r>
            <a:r>
              <a:rPr kumimoji="1" lang="en-US" altLang="zh-CN" sz="2400" dirty="0" smtClean="0">
                <a:latin typeface="Times New Roman" pitchFamily="18" charset="0"/>
              </a:rPr>
              <a:t>=</a:t>
            </a:r>
            <a:r>
              <a:rPr kumimoji="1" lang="en-US" altLang="zh-CN" sz="2400" i="1" dirty="0" err="1" smtClean="0">
                <a:latin typeface="Times New Roman" pitchFamily="18" charset="0"/>
              </a:rPr>
              <a:t>S</a:t>
            </a:r>
            <a:r>
              <a:rPr kumimoji="1" lang="en-US" altLang="zh-CN" sz="2400" i="1" baseline="-25000" dirty="0" err="1" smtClean="0">
                <a:latin typeface="Times New Roman" pitchFamily="18" charset="0"/>
              </a:rPr>
              <a:t>g</a:t>
            </a:r>
            <a:endParaRPr kumimoji="1" lang="en-US" altLang="zh-CN" sz="2400" i="1" baseline="-25000" dirty="0">
              <a:latin typeface="Times New Roman" pitchFamily="18" charset="0"/>
            </a:endParaRPr>
          </a:p>
        </p:txBody>
      </p:sp>
      <p:sp>
        <p:nvSpPr>
          <p:cNvPr id="73739" name="AutoShape 10"/>
          <p:cNvSpPr>
            <a:spLocks noChangeArrowheads="1"/>
          </p:cNvSpPr>
          <p:nvPr/>
        </p:nvSpPr>
        <p:spPr bwMode="auto">
          <a:xfrm>
            <a:off x="3276600" y="4876800"/>
            <a:ext cx="1905000" cy="457200"/>
          </a:xfrm>
          <a:prstGeom prst="flowChartPreparation">
            <a:avLst/>
          </a:prstGeom>
          <a:solidFill>
            <a:schemeClr val="accent1"/>
          </a:solidFill>
          <a:ln w="9525">
            <a:solidFill>
              <a:schemeClr val="tx1"/>
            </a:solidFill>
            <a:miter lim="800000"/>
            <a:headEnd/>
            <a:tailEnd/>
          </a:ln>
        </p:spPr>
        <p:txBody>
          <a:bodyPr wrap="none" anchor="ctr"/>
          <a:lstStyle/>
          <a:p>
            <a:pPr algn="ctr"/>
            <a:r>
              <a:rPr kumimoji="1" lang="en-US" altLang="zh-CN" sz="2400" i="1" dirty="0" smtClean="0">
                <a:latin typeface="Times New Roman" pitchFamily="18" charset="0"/>
              </a:rPr>
              <a:t>n</a:t>
            </a:r>
            <a:r>
              <a:rPr kumimoji="1" lang="zh-CN" altLang="en-US" sz="2400" dirty="0" smtClean="0">
                <a:latin typeface="Times New Roman" pitchFamily="18" charset="0"/>
              </a:rPr>
              <a:t>可</a:t>
            </a:r>
            <a:r>
              <a:rPr kumimoji="1" lang="zh-CN" altLang="en-US" sz="2400" dirty="0">
                <a:latin typeface="Times New Roman" pitchFamily="18" charset="0"/>
              </a:rPr>
              <a:t>扩展</a:t>
            </a:r>
          </a:p>
        </p:txBody>
      </p:sp>
      <p:sp>
        <p:nvSpPr>
          <p:cNvPr id="73740" name="Text Box 11"/>
          <p:cNvSpPr txBox="1">
            <a:spLocks noChangeArrowheads="1"/>
          </p:cNvSpPr>
          <p:nvPr/>
        </p:nvSpPr>
        <p:spPr bwMode="auto">
          <a:xfrm>
            <a:off x="4267200" y="4495800"/>
            <a:ext cx="457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000">
                <a:latin typeface="Times New Roman" pitchFamily="18" charset="0"/>
              </a:rPr>
              <a:t>N</a:t>
            </a:r>
          </a:p>
        </p:txBody>
      </p:sp>
      <p:sp>
        <p:nvSpPr>
          <p:cNvPr id="73741" name="Text Box 12"/>
          <p:cNvSpPr txBox="1">
            <a:spLocks noChangeArrowheads="1"/>
          </p:cNvSpPr>
          <p:nvPr/>
        </p:nvSpPr>
        <p:spPr bwMode="auto">
          <a:xfrm>
            <a:off x="4267200" y="5334000"/>
            <a:ext cx="457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000">
                <a:latin typeface="Times New Roman" pitchFamily="18" charset="0"/>
              </a:rPr>
              <a:t>Y</a:t>
            </a:r>
          </a:p>
        </p:txBody>
      </p:sp>
      <p:sp>
        <p:nvSpPr>
          <p:cNvPr id="73742" name="Text Box 13"/>
          <p:cNvSpPr txBox="1">
            <a:spLocks noChangeArrowheads="1"/>
          </p:cNvSpPr>
          <p:nvPr/>
        </p:nvSpPr>
        <p:spPr bwMode="auto">
          <a:xfrm>
            <a:off x="7239000" y="2514600"/>
            <a:ext cx="838200" cy="466725"/>
          </a:xfrm>
          <a:prstGeom prst="rect">
            <a:avLst/>
          </a:prstGeom>
          <a:noFill/>
          <a:ln w="9525">
            <a:solidFill>
              <a:srgbClr val="FF00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a:latin typeface="Times New Roman" pitchFamily="18" charset="0"/>
              </a:rPr>
              <a:t>失败</a:t>
            </a:r>
          </a:p>
        </p:txBody>
      </p:sp>
      <p:sp>
        <p:nvSpPr>
          <p:cNvPr id="73743" name="Text Box 14"/>
          <p:cNvSpPr txBox="1">
            <a:spLocks noChangeArrowheads="1"/>
          </p:cNvSpPr>
          <p:nvPr/>
        </p:nvSpPr>
        <p:spPr bwMode="auto">
          <a:xfrm>
            <a:off x="7162800" y="4038600"/>
            <a:ext cx="838200" cy="466725"/>
          </a:xfrm>
          <a:prstGeom prst="rect">
            <a:avLst/>
          </a:prstGeom>
          <a:noFill/>
          <a:ln w="9525">
            <a:solidFill>
              <a:srgbClr val="FF00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a:latin typeface="Times New Roman" pitchFamily="18" charset="0"/>
              </a:rPr>
              <a:t>成功</a:t>
            </a:r>
          </a:p>
        </p:txBody>
      </p:sp>
      <p:sp>
        <p:nvSpPr>
          <p:cNvPr id="73744" name="Line 15"/>
          <p:cNvSpPr>
            <a:spLocks noChangeShapeType="1"/>
          </p:cNvSpPr>
          <p:nvPr/>
        </p:nvSpPr>
        <p:spPr bwMode="auto">
          <a:xfrm>
            <a:off x="4191000" y="1447800"/>
            <a:ext cx="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73745" name="Line 16"/>
          <p:cNvSpPr>
            <a:spLocks noChangeShapeType="1"/>
          </p:cNvSpPr>
          <p:nvPr/>
        </p:nvSpPr>
        <p:spPr bwMode="auto">
          <a:xfrm>
            <a:off x="4267200" y="2286000"/>
            <a:ext cx="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73746" name="Line 17"/>
          <p:cNvSpPr>
            <a:spLocks noChangeShapeType="1"/>
          </p:cNvSpPr>
          <p:nvPr/>
        </p:nvSpPr>
        <p:spPr bwMode="auto">
          <a:xfrm>
            <a:off x="4267200" y="2971800"/>
            <a:ext cx="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73747" name="Line 18"/>
          <p:cNvSpPr>
            <a:spLocks noChangeShapeType="1"/>
          </p:cNvSpPr>
          <p:nvPr/>
        </p:nvSpPr>
        <p:spPr bwMode="auto">
          <a:xfrm>
            <a:off x="4267200" y="3810000"/>
            <a:ext cx="0" cy="228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73748" name="Line 19"/>
          <p:cNvSpPr>
            <a:spLocks noChangeShapeType="1"/>
          </p:cNvSpPr>
          <p:nvPr/>
        </p:nvSpPr>
        <p:spPr bwMode="auto">
          <a:xfrm>
            <a:off x="4267200" y="4495800"/>
            <a:ext cx="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73749" name="Line 20"/>
          <p:cNvSpPr>
            <a:spLocks noChangeShapeType="1"/>
          </p:cNvSpPr>
          <p:nvPr/>
        </p:nvSpPr>
        <p:spPr bwMode="auto">
          <a:xfrm>
            <a:off x="4267200" y="5334000"/>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73750" name="Line 21"/>
          <p:cNvSpPr>
            <a:spLocks noChangeShapeType="1"/>
          </p:cNvSpPr>
          <p:nvPr/>
        </p:nvSpPr>
        <p:spPr bwMode="auto">
          <a:xfrm>
            <a:off x="4953000" y="4267200"/>
            <a:ext cx="22098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73751" name="Text Box 22"/>
          <p:cNvSpPr txBox="1">
            <a:spLocks noChangeArrowheads="1"/>
          </p:cNvSpPr>
          <p:nvPr/>
        </p:nvSpPr>
        <p:spPr bwMode="auto">
          <a:xfrm>
            <a:off x="5867400" y="3962400"/>
            <a:ext cx="457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000">
                <a:latin typeface="Times New Roman" pitchFamily="18" charset="0"/>
              </a:rPr>
              <a:t>Y</a:t>
            </a:r>
          </a:p>
        </p:txBody>
      </p:sp>
      <p:sp>
        <p:nvSpPr>
          <p:cNvPr id="73752" name="Text Box 23"/>
          <p:cNvSpPr txBox="1">
            <a:spLocks noChangeArrowheads="1"/>
          </p:cNvSpPr>
          <p:nvPr/>
        </p:nvSpPr>
        <p:spPr bwMode="auto">
          <a:xfrm>
            <a:off x="6248400" y="2438400"/>
            <a:ext cx="457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000">
                <a:latin typeface="Times New Roman" pitchFamily="18" charset="0"/>
              </a:rPr>
              <a:t>Y</a:t>
            </a:r>
          </a:p>
        </p:txBody>
      </p:sp>
      <p:sp>
        <p:nvSpPr>
          <p:cNvPr id="73753" name="Line 24"/>
          <p:cNvSpPr>
            <a:spLocks noChangeShapeType="1"/>
          </p:cNvSpPr>
          <p:nvPr/>
        </p:nvSpPr>
        <p:spPr bwMode="auto">
          <a:xfrm>
            <a:off x="5486400" y="2743200"/>
            <a:ext cx="17526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73754" name="Line 25"/>
          <p:cNvSpPr>
            <a:spLocks noChangeShapeType="1"/>
          </p:cNvSpPr>
          <p:nvPr/>
        </p:nvSpPr>
        <p:spPr bwMode="auto">
          <a:xfrm>
            <a:off x="1524000" y="2362200"/>
            <a:ext cx="0" cy="3429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73755" name="Line 26"/>
          <p:cNvSpPr>
            <a:spLocks noChangeShapeType="1"/>
          </p:cNvSpPr>
          <p:nvPr/>
        </p:nvSpPr>
        <p:spPr bwMode="auto">
          <a:xfrm flipV="1">
            <a:off x="1524000" y="2362200"/>
            <a:ext cx="27432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73756" name="Line 27"/>
          <p:cNvSpPr>
            <a:spLocks noChangeShapeType="1"/>
          </p:cNvSpPr>
          <p:nvPr/>
        </p:nvSpPr>
        <p:spPr bwMode="auto">
          <a:xfrm flipH="1">
            <a:off x="1524000" y="5105400"/>
            <a:ext cx="17526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73757" name="Text Box 28"/>
          <p:cNvSpPr txBox="1">
            <a:spLocks noChangeArrowheads="1"/>
          </p:cNvSpPr>
          <p:nvPr/>
        </p:nvSpPr>
        <p:spPr bwMode="auto">
          <a:xfrm>
            <a:off x="1981200" y="4800600"/>
            <a:ext cx="457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000">
                <a:latin typeface="Times New Roman" pitchFamily="18" charset="0"/>
              </a:rPr>
              <a:t>N</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6" name="Rectangle 5"/>
          <p:cNvSpPr>
            <a:spLocks noGrp="1" noChangeArrowheads="1"/>
          </p:cNvSpPr>
          <p:nvPr>
            <p:ph type="body" idx="1"/>
          </p:nvPr>
        </p:nvSpPr>
        <p:spPr>
          <a:xfrm>
            <a:off x="179512" y="1196975"/>
            <a:ext cx="8240588" cy="914400"/>
          </a:xfrm>
        </p:spPr>
        <p:txBody>
          <a:bodyPr/>
          <a:lstStyle/>
          <a:p>
            <a:pPr marL="0" indent="0" eaLnBrk="1" hangingPunct="1">
              <a:lnSpc>
                <a:spcPct val="90000"/>
              </a:lnSpc>
              <a:buNone/>
            </a:pPr>
            <a:r>
              <a:rPr lang="zh-CN" altLang="en-US" dirty="0" smtClean="0"/>
              <a:t>例：一个结点有多条通道的搜索树的全局择优搜索过程：</a:t>
            </a:r>
          </a:p>
        </p:txBody>
      </p:sp>
      <p:sp>
        <p:nvSpPr>
          <p:cNvPr id="69637" name="Text Box 6"/>
          <p:cNvSpPr txBox="1">
            <a:spLocks noChangeArrowheads="1"/>
          </p:cNvSpPr>
          <p:nvPr/>
        </p:nvSpPr>
        <p:spPr bwMode="auto">
          <a:xfrm>
            <a:off x="838200" y="2514600"/>
            <a:ext cx="762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3200">
                <a:latin typeface="Times New Roman" pitchFamily="18" charset="0"/>
              </a:rPr>
              <a:t>(a)</a:t>
            </a:r>
            <a:r>
              <a:rPr kumimoji="1" lang="en-US" altLang="zh-CN" sz="2400">
                <a:latin typeface="Times New Roman" pitchFamily="18" charset="0"/>
              </a:rPr>
              <a:t> </a:t>
            </a:r>
          </a:p>
        </p:txBody>
      </p:sp>
      <p:sp>
        <p:nvSpPr>
          <p:cNvPr id="69638" name="Oval 7"/>
          <p:cNvSpPr>
            <a:spLocks noChangeArrowheads="1"/>
          </p:cNvSpPr>
          <p:nvPr/>
        </p:nvSpPr>
        <p:spPr bwMode="auto">
          <a:xfrm>
            <a:off x="1447800" y="3657600"/>
            <a:ext cx="381000" cy="3810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a:latin typeface="Times New Roman" pitchFamily="18" charset="0"/>
              </a:rPr>
              <a:t>A</a:t>
            </a:r>
          </a:p>
        </p:txBody>
      </p:sp>
      <p:sp>
        <p:nvSpPr>
          <p:cNvPr id="69639" name="Oval 8"/>
          <p:cNvSpPr>
            <a:spLocks noChangeArrowheads="1"/>
          </p:cNvSpPr>
          <p:nvPr/>
        </p:nvSpPr>
        <p:spPr bwMode="auto">
          <a:xfrm>
            <a:off x="5562600" y="4648200"/>
            <a:ext cx="381000" cy="3810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a:latin typeface="Times New Roman" pitchFamily="18" charset="0"/>
              </a:rPr>
              <a:t>J</a:t>
            </a:r>
          </a:p>
        </p:txBody>
      </p:sp>
      <p:sp>
        <p:nvSpPr>
          <p:cNvPr id="69640" name="Oval 9"/>
          <p:cNvSpPr>
            <a:spLocks noChangeArrowheads="1"/>
          </p:cNvSpPr>
          <p:nvPr/>
        </p:nvSpPr>
        <p:spPr bwMode="auto">
          <a:xfrm>
            <a:off x="4191000" y="4648200"/>
            <a:ext cx="381000" cy="3810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a:latin typeface="Times New Roman" pitchFamily="18" charset="0"/>
              </a:rPr>
              <a:t>I</a:t>
            </a:r>
          </a:p>
        </p:txBody>
      </p:sp>
      <p:sp>
        <p:nvSpPr>
          <p:cNvPr id="69641" name="Oval 10"/>
          <p:cNvSpPr>
            <a:spLocks noChangeArrowheads="1"/>
          </p:cNvSpPr>
          <p:nvPr/>
        </p:nvSpPr>
        <p:spPr bwMode="auto">
          <a:xfrm>
            <a:off x="2819400" y="4648200"/>
            <a:ext cx="381000" cy="3810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a:latin typeface="Times New Roman" pitchFamily="18" charset="0"/>
              </a:rPr>
              <a:t>H</a:t>
            </a:r>
          </a:p>
        </p:txBody>
      </p:sp>
      <p:sp>
        <p:nvSpPr>
          <p:cNvPr id="69642" name="Oval 11"/>
          <p:cNvSpPr>
            <a:spLocks noChangeArrowheads="1"/>
          </p:cNvSpPr>
          <p:nvPr/>
        </p:nvSpPr>
        <p:spPr bwMode="auto">
          <a:xfrm>
            <a:off x="5562600" y="3657600"/>
            <a:ext cx="381000" cy="3810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a:latin typeface="Times New Roman" pitchFamily="18" charset="0"/>
              </a:rPr>
              <a:t>D</a:t>
            </a:r>
          </a:p>
        </p:txBody>
      </p:sp>
      <p:sp>
        <p:nvSpPr>
          <p:cNvPr id="69643" name="Oval 12"/>
          <p:cNvSpPr>
            <a:spLocks noChangeArrowheads="1"/>
          </p:cNvSpPr>
          <p:nvPr/>
        </p:nvSpPr>
        <p:spPr bwMode="auto">
          <a:xfrm>
            <a:off x="4191000" y="3657600"/>
            <a:ext cx="381000" cy="3810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a:latin typeface="Times New Roman" pitchFamily="18" charset="0"/>
              </a:rPr>
              <a:t>C</a:t>
            </a:r>
          </a:p>
        </p:txBody>
      </p:sp>
      <p:sp>
        <p:nvSpPr>
          <p:cNvPr id="69644" name="Oval 13"/>
          <p:cNvSpPr>
            <a:spLocks noChangeArrowheads="1"/>
          </p:cNvSpPr>
          <p:nvPr/>
        </p:nvSpPr>
        <p:spPr bwMode="auto">
          <a:xfrm>
            <a:off x="2819400" y="3657600"/>
            <a:ext cx="381000" cy="3810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a:latin typeface="Times New Roman" pitchFamily="18" charset="0"/>
              </a:rPr>
              <a:t>B</a:t>
            </a:r>
          </a:p>
        </p:txBody>
      </p:sp>
      <p:sp>
        <p:nvSpPr>
          <p:cNvPr id="69645" name="Oval 14"/>
          <p:cNvSpPr>
            <a:spLocks noChangeArrowheads="1"/>
          </p:cNvSpPr>
          <p:nvPr/>
        </p:nvSpPr>
        <p:spPr bwMode="auto">
          <a:xfrm>
            <a:off x="6858000" y="3657600"/>
            <a:ext cx="381000" cy="3810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a:latin typeface="Times New Roman" pitchFamily="18" charset="0"/>
              </a:rPr>
              <a:t>E</a:t>
            </a:r>
          </a:p>
        </p:txBody>
      </p:sp>
      <p:sp>
        <p:nvSpPr>
          <p:cNvPr id="69646" name="Oval 15"/>
          <p:cNvSpPr>
            <a:spLocks noChangeArrowheads="1"/>
          </p:cNvSpPr>
          <p:nvPr/>
        </p:nvSpPr>
        <p:spPr bwMode="auto">
          <a:xfrm>
            <a:off x="6248400" y="2514600"/>
            <a:ext cx="381000" cy="3810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a:latin typeface="Times New Roman" pitchFamily="18" charset="0"/>
              </a:rPr>
              <a:t>G</a:t>
            </a:r>
          </a:p>
        </p:txBody>
      </p:sp>
      <p:sp>
        <p:nvSpPr>
          <p:cNvPr id="69647" name="Oval 16"/>
          <p:cNvSpPr>
            <a:spLocks noChangeArrowheads="1"/>
          </p:cNvSpPr>
          <p:nvPr/>
        </p:nvSpPr>
        <p:spPr bwMode="auto">
          <a:xfrm>
            <a:off x="2819400" y="2514600"/>
            <a:ext cx="381000" cy="3810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a:latin typeface="Times New Roman" pitchFamily="18" charset="0"/>
              </a:rPr>
              <a:t>F</a:t>
            </a:r>
          </a:p>
        </p:txBody>
      </p:sp>
      <p:sp>
        <p:nvSpPr>
          <p:cNvPr id="69648" name="Text Box 17"/>
          <p:cNvSpPr txBox="1">
            <a:spLocks noChangeArrowheads="1"/>
          </p:cNvSpPr>
          <p:nvPr/>
        </p:nvSpPr>
        <p:spPr bwMode="auto">
          <a:xfrm>
            <a:off x="1981200" y="5257800"/>
            <a:ext cx="4953000" cy="9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20000"/>
              </a:spcBef>
            </a:pPr>
            <a:r>
              <a:rPr kumimoji="1" lang="zh-CN" altLang="en-US" sz="2400" dirty="0">
                <a:latin typeface="Times New Roman" pitchFamily="18" charset="0"/>
              </a:rPr>
              <a:t>设 </a:t>
            </a:r>
            <a:r>
              <a:rPr kumimoji="1" lang="en-US" altLang="zh-CN" sz="2400" dirty="0">
                <a:latin typeface="Times New Roman" pitchFamily="18" charset="0"/>
              </a:rPr>
              <a:t>g </a:t>
            </a:r>
            <a:r>
              <a:rPr kumimoji="1" lang="zh-CN" altLang="en-US" sz="2400" dirty="0">
                <a:latin typeface="Times New Roman" pitchFamily="18" charset="0"/>
              </a:rPr>
              <a:t>为已搜索的路程 代价</a:t>
            </a:r>
          </a:p>
          <a:p>
            <a:pPr eaLnBrk="1" hangingPunct="1">
              <a:spcBef>
                <a:spcPct val="20000"/>
              </a:spcBef>
            </a:pPr>
            <a:r>
              <a:rPr kumimoji="1" lang="en-US" altLang="zh-CN" sz="2400" dirty="0" smtClean="0">
                <a:latin typeface="Times New Roman" pitchFamily="18" charset="0"/>
              </a:rPr>
              <a:t>      h </a:t>
            </a:r>
            <a:r>
              <a:rPr kumimoji="1" lang="zh-CN" altLang="en-US" sz="2400" dirty="0">
                <a:latin typeface="Times New Roman" pitchFamily="18" charset="0"/>
              </a:rPr>
              <a:t>为将要付出的估计代价</a:t>
            </a:r>
          </a:p>
        </p:txBody>
      </p:sp>
      <p:sp>
        <p:nvSpPr>
          <p:cNvPr id="69649" name="Rectangle 18"/>
          <p:cNvSpPr>
            <a:spLocks noChangeArrowheads="1"/>
          </p:cNvSpPr>
          <p:nvPr/>
        </p:nvSpPr>
        <p:spPr bwMode="auto">
          <a:xfrm>
            <a:off x="533400" y="4038600"/>
            <a:ext cx="1403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kumimoji="1" lang="zh-CN" altLang="en-US" sz="2400">
                <a:latin typeface="Times New Roman" pitchFamily="18" charset="0"/>
              </a:rPr>
              <a:t>初始结点</a:t>
            </a:r>
          </a:p>
        </p:txBody>
      </p:sp>
      <p:sp>
        <p:nvSpPr>
          <p:cNvPr id="69650" name="Rectangle 19"/>
          <p:cNvSpPr>
            <a:spLocks noChangeArrowheads="1"/>
          </p:cNvSpPr>
          <p:nvPr/>
        </p:nvSpPr>
        <p:spPr bwMode="auto">
          <a:xfrm>
            <a:off x="6629400" y="4038600"/>
            <a:ext cx="1403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kumimoji="1" lang="zh-CN" altLang="en-US" sz="2400">
                <a:latin typeface="Times New Roman" pitchFamily="18" charset="0"/>
              </a:rPr>
              <a:t>目标结点</a:t>
            </a:r>
          </a:p>
        </p:txBody>
      </p:sp>
      <p:sp>
        <p:nvSpPr>
          <p:cNvPr id="69651" name="Line 20"/>
          <p:cNvSpPr>
            <a:spLocks noChangeShapeType="1"/>
          </p:cNvSpPr>
          <p:nvPr/>
        </p:nvSpPr>
        <p:spPr bwMode="auto">
          <a:xfrm flipV="1">
            <a:off x="1676400" y="2819400"/>
            <a:ext cx="1143000" cy="838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69652" name="Line 21"/>
          <p:cNvSpPr>
            <a:spLocks noChangeShapeType="1"/>
          </p:cNvSpPr>
          <p:nvPr/>
        </p:nvSpPr>
        <p:spPr bwMode="auto">
          <a:xfrm>
            <a:off x="1828800" y="3810000"/>
            <a:ext cx="9906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69653" name="Line 22"/>
          <p:cNvSpPr>
            <a:spLocks noChangeShapeType="1"/>
          </p:cNvSpPr>
          <p:nvPr/>
        </p:nvSpPr>
        <p:spPr bwMode="auto">
          <a:xfrm>
            <a:off x="1752600" y="3962400"/>
            <a:ext cx="1066800" cy="838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69654" name="Line 23"/>
          <p:cNvSpPr>
            <a:spLocks noChangeShapeType="1"/>
          </p:cNvSpPr>
          <p:nvPr/>
        </p:nvSpPr>
        <p:spPr bwMode="auto">
          <a:xfrm>
            <a:off x="3200400" y="3810000"/>
            <a:ext cx="9906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69655" name="Line 24"/>
          <p:cNvSpPr>
            <a:spLocks noChangeShapeType="1"/>
          </p:cNvSpPr>
          <p:nvPr/>
        </p:nvSpPr>
        <p:spPr bwMode="auto">
          <a:xfrm>
            <a:off x="3200400" y="4800600"/>
            <a:ext cx="9906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69656" name="Line 25"/>
          <p:cNvSpPr>
            <a:spLocks noChangeShapeType="1"/>
          </p:cNvSpPr>
          <p:nvPr/>
        </p:nvSpPr>
        <p:spPr bwMode="auto">
          <a:xfrm>
            <a:off x="4572000" y="4800600"/>
            <a:ext cx="9906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69657" name="Line 26"/>
          <p:cNvSpPr>
            <a:spLocks noChangeShapeType="1"/>
          </p:cNvSpPr>
          <p:nvPr/>
        </p:nvSpPr>
        <p:spPr bwMode="auto">
          <a:xfrm flipV="1">
            <a:off x="5715000" y="4038600"/>
            <a:ext cx="0" cy="609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69658" name="Line 27"/>
          <p:cNvSpPr>
            <a:spLocks noChangeShapeType="1"/>
          </p:cNvSpPr>
          <p:nvPr/>
        </p:nvSpPr>
        <p:spPr bwMode="auto">
          <a:xfrm>
            <a:off x="4572000" y="3810000"/>
            <a:ext cx="9906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69659" name="Line 28"/>
          <p:cNvSpPr>
            <a:spLocks noChangeShapeType="1"/>
          </p:cNvSpPr>
          <p:nvPr/>
        </p:nvSpPr>
        <p:spPr bwMode="auto">
          <a:xfrm>
            <a:off x="3200400" y="2819400"/>
            <a:ext cx="2438400" cy="838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69660" name="Line 29"/>
          <p:cNvSpPr>
            <a:spLocks noChangeShapeType="1"/>
          </p:cNvSpPr>
          <p:nvPr/>
        </p:nvSpPr>
        <p:spPr bwMode="auto">
          <a:xfrm flipV="1">
            <a:off x="5791200" y="2895600"/>
            <a:ext cx="533400" cy="762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69661" name="Line 30"/>
          <p:cNvSpPr>
            <a:spLocks noChangeShapeType="1"/>
          </p:cNvSpPr>
          <p:nvPr/>
        </p:nvSpPr>
        <p:spPr bwMode="auto">
          <a:xfrm>
            <a:off x="5943600" y="3810000"/>
            <a:ext cx="914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69662" name="Line 31"/>
          <p:cNvSpPr>
            <a:spLocks noChangeShapeType="1"/>
          </p:cNvSpPr>
          <p:nvPr/>
        </p:nvSpPr>
        <p:spPr bwMode="auto">
          <a:xfrm>
            <a:off x="6553200" y="2895600"/>
            <a:ext cx="457200" cy="762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69663" name="Text Box 32"/>
          <p:cNvSpPr txBox="1">
            <a:spLocks noChangeArrowheads="1"/>
          </p:cNvSpPr>
          <p:nvPr/>
        </p:nvSpPr>
        <p:spPr bwMode="auto">
          <a:xfrm>
            <a:off x="3124200" y="3886200"/>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h=3</a:t>
            </a:r>
          </a:p>
        </p:txBody>
      </p:sp>
      <p:sp>
        <p:nvSpPr>
          <p:cNvPr id="69664" name="Text Box 33"/>
          <p:cNvSpPr txBox="1">
            <a:spLocks noChangeArrowheads="1"/>
          </p:cNvSpPr>
          <p:nvPr/>
        </p:nvSpPr>
        <p:spPr bwMode="auto">
          <a:xfrm>
            <a:off x="5791200" y="3886200"/>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h=1</a:t>
            </a:r>
          </a:p>
        </p:txBody>
      </p:sp>
      <p:sp>
        <p:nvSpPr>
          <p:cNvPr id="69665" name="Text Box 34"/>
          <p:cNvSpPr txBox="1">
            <a:spLocks noChangeArrowheads="1"/>
          </p:cNvSpPr>
          <p:nvPr/>
        </p:nvSpPr>
        <p:spPr bwMode="auto">
          <a:xfrm>
            <a:off x="7086600" y="3352800"/>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h=0</a:t>
            </a:r>
          </a:p>
        </p:txBody>
      </p:sp>
      <p:sp>
        <p:nvSpPr>
          <p:cNvPr id="69666" name="Text Box 35"/>
          <p:cNvSpPr txBox="1">
            <a:spLocks noChangeArrowheads="1"/>
          </p:cNvSpPr>
          <p:nvPr/>
        </p:nvSpPr>
        <p:spPr bwMode="auto">
          <a:xfrm>
            <a:off x="6553200" y="2362200"/>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h=1</a:t>
            </a:r>
          </a:p>
        </p:txBody>
      </p:sp>
      <p:sp>
        <p:nvSpPr>
          <p:cNvPr id="69667" name="Text Box 36"/>
          <p:cNvSpPr txBox="1">
            <a:spLocks noChangeArrowheads="1"/>
          </p:cNvSpPr>
          <p:nvPr/>
        </p:nvSpPr>
        <p:spPr bwMode="auto">
          <a:xfrm>
            <a:off x="4419600" y="3886200"/>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h=2</a:t>
            </a:r>
          </a:p>
        </p:txBody>
      </p:sp>
      <p:sp>
        <p:nvSpPr>
          <p:cNvPr id="69668" name="Text Box 37"/>
          <p:cNvSpPr txBox="1">
            <a:spLocks noChangeArrowheads="1"/>
          </p:cNvSpPr>
          <p:nvPr/>
        </p:nvSpPr>
        <p:spPr bwMode="auto">
          <a:xfrm>
            <a:off x="3200400" y="2362200"/>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h=2</a:t>
            </a:r>
          </a:p>
        </p:txBody>
      </p:sp>
      <p:sp>
        <p:nvSpPr>
          <p:cNvPr id="69669" name="Text Box 38"/>
          <p:cNvSpPr txBox="1">
            <a:spLocks noChangeArrowheads="1"/>
          </p:cNvSpPr>
          <p:nvPr/>
        </p:nvSpPr>
        <p:spPr bwMode="auto">
          <a:xfrm>
            <a:off x="5943600" y="4648200"/>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h=2</a:t>
            </a:r>
          </a:p>
        </p:txBody>
      </p:sp>
      <p:sp>
        <p:nvSpPr>
          <p:cNvPr id="69670" name="Text Box 39"/>
          <p:cNvSpPr txBox="1">
            <a:spLocks noChangeArrowheads="1"/>
          </p:cNvSpPr>
          <p:nvPr/>
        </p:nvSpPr>
        <p:spPr bwMode="auto">
          <a:xfrm>
            <a:off x="914400" y="3505200"/>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h=3</a:t>
            </a:r>
          </a:p>
        </p:txBody>
      </p:sp>
      <p:sp>
        <p:nvSpPr>
          <p:cNvPr id="69671" name="Text Box 40"/>
          <p:cNvSpPr txBox="1">
            <a:spLocks noChangeArrowheads="1"/>
          </p:cNvSpPr>
          <p:nvPr/>
        </p:nvSpPr>
        <p:spPr bwMode="auto">
          <a:xfrm>
            <a:off x="4495800" y="4800600"/>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h=3</a:t>
            </a:r>
          </a:p>
        </p:txBody>
      </p:sp>
      <p:sp>
        <p:nvSpPr>
          <p:cNvPr id="69672" name="Text Box 41"/>
          <p:cNvSpPr txBox="1">
            <a:spLocks noChangeArrowheads="1"/>
          </p:cNvSpPr>
          <p:nvPr/>
        </p:nvSpPr>
        <p:spPr bwMode="auto">
          <a:xfrm>
            <a:off x="2209800" y="4724400"/>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h=4</a:t>
            </a:r>
          </a:p>
        </p:txBody>
      </p:sp>
      <p:sp>
        <p:nvSpPr>
          <p:cNvPr id="41" name="Rectangle 12"/>
          <p:cNvSpPr>
            <a:spLocks noChangeArrowheads="1"/>
          </p:cNvSpPr>
          <p:nvPr/>
        </p:nvSpPr>
        <p:spPr bwMode="auto">
          <a:xfrm>
            <a:off x="576263" y="225425"/>
            <a:ext cx="777716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4000" b="1" dirty="0" smtClean="0">
                <a:solidFill>
                  <a:schemeClr val="accent2"/>
                </a:solidFill>
                <a:latin typeface="方正姚体" pitchFamily="2" charset="-122"/>
                <a:ea typeface="方正姚体" pitchFamily="2" charset="-122"/>
              </a:rPr>
              <a:t>A</a:t>
            </a:r>
            <a:r>
              <a:rPr lang="zh-CN" altLang="en-US" sz="4000" b="1" dirty="0">
                <a:solidFill>
                  <a:schemeClr val="accent2"/>
                </a:solidFill>
                <a:latin typeface="方正姚体" pitchFamily="2" charset="-122"/>
                <a:ea typeface="方正姚体" pitchFamily="2" charset="-122"/>
              </a:rPr>
              <a:t>算法</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60" name="Rectangle 3"/>
          <p:cNvSpPr>
            <a:spLocks noGrp="1" noChangeArrowheads="1"/>
          </p:cNvSpPr>
          <p:nvPr>
            <p:ph type="body" idx="1"/>
          </p:nvPr>
        </p:nvSpPr>
        <p:spPr>
          <a:xfrm>
            <a:off x="4114800" y="1371600"/>
            <a:ext cx="762000" cy="609600"/>
          </a:xfrm>
        </p:spPr>
        <p:txBody>
          <a:bodyPr/>
          <a:lstStyle/>
          <a:p>
            <a:pPr eaLnBrk="1" hangingPunct="1">
              <a:buFontTx/>
              <a:buNone/>
            </a:pPr>
            <a:r>
              <a:rPr lang="en-US" altLang="zh-CN" smtClean="0"/>
              <a:t>(c)</a:t>
            </a:r>
          </a:p>
        </p:txBody>
      </p:sp>
      <p:sp>
        <p:nvSpPr>
          <p:cNvPr id="70661" name="Text Box 4"/>
          <p:cNvSpPr txBox="1">
            <a:spLocks noChangeArrowheads="1"/>
          </p:cNvSpPr>
          <p:nvPr/>
        </p:nvSpPr>
        <p:spPr bwMode="auto">
          <a:xfrm>
            <a:off x="914400" y="1371600"/>
            <a:ext cx="762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3200">
                <a:latin typeface="Times New Roman" pitchFamily="18" charset="0"/>
              </a:rPr>
              <a:t>(b)</a:t>
            </a:r>
            <a:r>
              <a:rPr kumimoji="1" lang="en-US" altLang="zh-CN" sz="2400">
                <a:latin typeface="Times New Roman" pitchFamily="18" charset="0"/>
              </a:rPr>
              <a:t> </a:t>
            </a:r>
          </a:p>
        </p:txBody>
      </p:sp>
      <p:sp>
        <p:nvSpPr>
          <p:cNvPr id="70662" name="Oval 5"/>
          <p:cNvSpPr>
            <a:spLocks noChangeArrowheads="1"/>
          </p:cNvSpPr>
          <p:nvPr/>
        </p:nvSpPr>
        <p:spPr bwMode="auto">
          <a:xfrm>
            <a:off x="1219200" y="1981200"/>
            <a:ext cx="533400" cy="4572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a:latin typeface="Times New Roman" pitchFamily="18" charset="0"/>
              </a:rPr>
              <a:t>A</a:t>
            </a:r>
          </a:p>
        </p:txBody>
      </p:sp>
      <p:sp>
        <p:nvSpPr>
          <p:cNvPr id="70663" name="Text Box 6"/>
          <p:cNvSpPr txBox="1">
            <a:spLocks noChangeArrowheads="1"/>
          </p:cNvSpPr>
          <p:nvPr/>
        </p:nvSpPr>
        <p:spPr bwMode="auto">
          <a:xfrm>
            <a:off x="1905000" y="1828800"/>
            <a:ext cx="762000"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g=0</a:t>
            </a:r>
          </a:p>
          <a:p>
            <a:pPr eaLnBrk="1" hangingPunct="1">
              <a:spcBef>
                <a:spcPct val="50000"/>
              </a:spcBef>
            </a:pPr>
            <a:r>
              <a:rPr kumimoji="1" lang="en-US" altLang="zh-CN" sz="2400">
                <a:latin typeface="Times New Roman" pitchFamily="18" charset="0"/>
              </a:rPr>
              <a:t>h=3</a:t>
            </a:r>
          </a:p>
          <a:p>
            <a:pPr eaLnBrk="1" hangingPunct="1">
              <a:spcBef>
                <a:spcPct val="50000"/>
              </a:spcBef>
            </a:pPr>
            <a:r>
              <a:rPr kumimoji="1" lang="en-US" altLang="zh-CN" sz="2400">
                <a:latin typeface="Times New Roman" pitchFamily="18" charset="0"/>
              </a:rPr>
              <a:t>f=3</a:t>
            </a:r>
          </a:p>
        </p:txBody>
      </p:sp>
      <p:grpSp>
        <p:nvGrpSpPr>
          <p:cNvPr id="70664" name="Group 7"/>
          <p:cNvGrpSpPr>
            <a:grpSpLocks/>
          </p:cNvGrpSpPr>
          <p:nvPr/>
        </p:nvGrpSpPr>
        <p:grpSpPr bwMode="auto">
          <a:xfrm>
            <a:off x="4267200" y="3733800"/>
            <a:ext cx="3276600" cy="1628775"/>
            <a:chOff x="2688" y="2352"/>
            <a:chExt cx="2064" cy="1026"/>
          </a:xfrm>
        </p:grpSpPr>
        <p:grpSp>
          <p:nvGrpSpPr>
            <p:cNvPr id="70677" name="Group 8"/>
            <p:cNvGrpSpPr>
              <a:grpSpLocks/>
            </p:cNvGrpSpPr>
            <p:nvPr/>
          </p:nvGrpSpPr>
          <p:grpSpPr bwMode="auto">
            <a:xfrm>
              <a:off x="4128" y="2352"/>
              <a:ext cx="624" cy="978"/>
              <a:chOff x="4464" y="2208"/>
              <a:chExt cx="624" cy="978"/>
            </a:xfrm>
          </p:grpSpPr>
          <p:sp>
            <p:nvSpPr>
              <p:cNvPr id="70684" name="Text Box 9"/>
              <p:cNvSpPr txBox="1">
                <a:spLocks noChangeArrowheads="1"/>
              </p:cNvSpPr>
              <p:nvPr/>
            </p:nvSpPr>
            <p:spPr bwMode="auto">
              <a:xfrm>
                <a:off x="4464" y="2208"/>
                <a:ext cx="624" cy="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    g=1</a:t>
                </a:r>
              </a:p>
              <a:p>
                <a:pPr eaLnBrk="1" hangingPunct="1">
                  <a:spcBef>
                    <a:spcPct val="50000"/>
                  </a:spcBef>
                </a:pPr>
                <a:r>
                  <a:rPr kumimoji="1" lang="en-US" altLang="zh-CN" sz="2400">
                    <a:latin typeface="Times New Roman" pitchFamily="18" charset="0"/>
                  </a:rPr>
                  <a:t>    h=4</a:t>
                </a:r>
              </a:p>
              <a:p>
                <a:pPr eaLnBrk="1" hangingPunct="1">
                  <a:spcBef>
                    <a:spcPct val="50000"/>
                  </a:spcBef>
                </a:pPr>
                <a:r>
                  <a:rPr kumimoji="1" lang="en-US" altLang="zh-CN" sz="2400">
                    <a:latin typeface="Times New Roman" pitchFamily="18" charset="0"/>
                  </a:rPr>
                  <a:t>    f=5</a:t>
                </a:r>
              </a:p>
            </p:txBody>
          </p:sp>
          <p:sp>
            <p:nvSpPr>
              <p:cNvPr id="70685" name="AutoShape 10"/>
              <p:cNvSpPr>
                <a:spLocks/>
              </p:cNvSpPr>
              <p:nvPr/>
            </p:nvSpPr>
            <p:spPr bwMode="auto">
              <a:xfrm>
                <a:off x="4512" y="2352"/>
                <a:ext cx="144" cy="720"/>
              </a:xfrm>
              <a:prstGeom prst="leftBrace">
                <a:avLst>
                  <a:gd name="adj1" fmla="val 41667"/>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grpSp>
        <p:grpSp>
          <p:nvGrpSpPr>
            <p:cNvPr id="70678" name="Group 11"/>
            <p:cNvGrpSpPr>
              <a:grpSpLocks/>
            </p:cNvGrpSpPr>
            <p:nvPr/>
          </p:nvGrpSpPr>
          <p:grpSpPr bwMode="auto">
            <a:xfrm>
              <a:off x="2688" y="2400"/>
              <a:ext cx="624" cy="978"/>
              <a:chOff x="4464" y="2208"/>
              <a:chExt cx="624" cy="978"/>
            </a:xfrm>
          </p:grpSpPr>
          <p:sp>
            <p:nvSpPr>
              <p:cNvPr id="70682" name="Text Box 12"/>
              <p:cNvSpPr txBox="1">
                <a:spLocks noChangeArrowheads="1"/>
              </p:cNvSpPr>
              <p:nvPr/>
            </p:nvSpPr>
            <p:spPr bwMode="auto">
              <a:xfrm>
                <a:off x="4464" y="2208"/>
                <a:ext cx="624" cy="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    g=1</a:t>
                </a:r>
              </a:p>
              <a:p>
                <a:pPr eaLnBrk="1" hangingPunct="1">
                  <a:spcBef>
                    <a:spcPct val="50000"/>
                  </a:spcBef>
                </a:pPr>
                <a:r>
                  <a:rPr kumimoji="1" lang="en-US" altLang="zh-CN" sz="2400">
                    <a:latin typeface="Times New Roman" pitchFamily="18" charset="0"/>
                  </a:rPr>
                  <a:t>    h=2</a:t>
                </a:r>
              </a:p>
              <a:p>
                <a:pPr eaLnBrk="1" hangingPunct="1">
                  <a:spcBef>
                    <a:spcPct val="50000"/>
                  </a:spcBef>
                </a:pPr>
                <a:r>
                  <a:rPr kumimoji="1" lang="en-US" altLang="zh-CN" sz="2400">
                    <a:latin typeface="Times New Roman" pitchFamily="18" charset="0"/>
                  </a:rPr>
                  <a:t>    f=3</a:t>
                </a:r>
              </a:p>
            </p:txBody>
          </p:sp>
          <p:sp>
            <p:nvSpPr>
              <p:cNvPr id="70683" name="AutoShape 13"/>
              <p:cNvSpPr>
                <a:spLocks/>
              </p:cNvSpPr>
              <p:nvPr/>
            </p:nvSpPr>
            <p:spPr bwMode="auto">
              <a:xfrm>
                <a:off x="4512" y="2352"/>
                <a:ext cx="144" cy="720"/>
              </a:xfrm>
              <a:prstGeom prst="leftBrace">
                <a:avLst>
                  <a:gd name="adj1" fmla="val 41667"/>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grpSp>
        <p:grpSp>
          <p:nvGrpSpPr>
            <p:cNvPr id="70679" name="Group 14"/>
            <p:cNvGrpSpPr>
              <a:grpSpLocks/>
            </p:cNvGrpSpPr>
            <p:nvPr/>
          </p:nvGrpSpPr>
          <p:grpSpPr bwMode="auto">
            <a:xfrm>
              <a:off x="3360" y="2352"/>
              <a:ext cx="624" cy="978"/>
              <a:chOff x="4464" y="2208"/>
              <a:chExt cx="624" cy="978"/>
            </a:xfrm>
          </p:grpSpPr>
          <p:sp>
            <p:nvSpPr>
              <p:cNvPr id="70680" name="Text Box 15"/>
              <p:cNvSpPr txBox="1">
                <a:spLocks noChangeArrowheads="1"/>
              </p:cNvSpPr>
              <p:nvPr/>
            </p:nvSpPr>
            <p:spPr bwMode="auto">
              <a:xfrm>
                <a:off x="4464" y="2208"/>
                <a:ext cx="624" cy="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    g=1</a:t>
                </a:r>
              </a:p>
              <a:p>
                <a:pPr eaLnBrk="1" hangingPunct="1">
                  <a:spcBef>
                    <a:spcPct val="50000"/>
                  </a:spcBef>
                </a:pPr>
                <a:r>
                  <a:rPr kumimoji="1" lang="en-US" altLang="zh-CN" sz="2400">
                    <a:latin typeface="Times New Roman" pitchFamily="18" charset="0"/>
                  </a:rPr>
                  <a:t>    h=3</a:t>
                </a:r>
              </a:p>
              <a:p>
                <a:pPr eaLnBrk="1" hangingPunct="1">
                  <a:spcBef>
                    <a:spcPct val="50000"/>
                  </a:spcBef>
                </a:pPr>
                <a:r>
                  <a:rPr kumimoji="1" lang="en-US" altLang="zh-CN" sz="2400">
                    <a:latin typeface="Times New Roman" pitchFamily="18" charset="0"/>
                  </a:rPr>
                  <a:t>    f=4</a:t>
                </a:r>
              </a:p>
            </p:txBody>
          </p:sp>
          <p:sp>
            <p:nvSpPr>
              <p:cNvPr id="70681" name="AutoShape 16"/>
              <p:cNvSpPr>
                <a:spLocks/>
              </p:cNvSpPr>
              <p:nvPr/>
            </p:nvSpPr>
            <p:spPr bwMode="auto">
              <a:xfrm>
                <a:off x="4512" y="2352"/>
                <a:ext cx="144" cy="720"/>
              </a:xfrm>
              <a:prstGeom prst="leftBrace">
                <a:avLst>
                  <a:gd name="adj1" fmla="val 41667"/>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grpSp>
      </p:grpSp>
      <p:sp>
        <p:nvSpPr>
          <p:cNvPr id="70665" name="Rectangle 17"/>
          <p:cNvSpPr>
            <a:spLocks noChangeArrowheads="1"/>
          </p:cNvSpPr>
          <p:nvPr/>
        </p:nvSpPr>
        <p:spPr bwMode="auto">
          <a:xfrm>
            <a:off x="6551613" y="1989138"/>
            <a:ext cx="2057400" cy="42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90000"/>
              </a:lnSpc>
              <a:spcBef>
                <a:spcPct val="50000"/>
              </a:spcBef>
            </a:pPr>
            <a:r>
              <a:rPr kumimoji="1" lang="zh-CN" altLang="en-US" sz="2400">
                <a:latin typeface="Times New Roman" pitchFamily="18" charset="0"/>
              </a:rPr>
              <a:t>优先队：</a:t>
            </a:r>
            <a:r>
              <a:rPr kumimoji="1" lang="en-US" altLang="zh-CN" sz="2400">
                <a:latin typeface="Times New Roman" pitchFamily="18" charset="0"/>
              </a:rPr>
              <a:t>FBH</a:t>
            </a:r>
          </a:p>
        </p:txBody>
      </p:sp>
      <p:grpSp>
        <p:nvGrpSpPr>
          <p:cNvPr id="70666" name="Group 18"/>
          <p:cNvGrpSpPr>
            <a:grpSpLocks/>
          </p:cNvGrpSpPr>
          <p:nvPr/>
        </p:nvGrpSpPr>
        <p:grpSpPr bwMode="auto">
          <a:xfrm>
            <a:off x="4343400" y="1600200"/>
            <a:ext cx="2667000" cy="2362200"/>
            <a:chOff x="2736" y="1008"/>
            <a:chExt cx="1680" cy="1488"/>
          </a:xfrm>
        </p:grpSpPr>
        <p:sp>
          <p:nvSpPr>
            <p:cNvPr id="70669" name="Oval 19"/>
            <p:cNvSpPr>
              <a:spLocks noChangeArrowheads="1"/>
            </p:cNvSpPr>
            <p:nvPr/>
          </p:nvSpPr>
          <p:spPr bwMode="auto">
            <a:xfrm>
              <a:off x="2736" y="2208"/>
              <a:ext cx="288" cy="288"/>
            </a:xfrm>
            <a:prstGeom prst="ellipse">
              <a:avLst/>
            </a:prstGeom>
            <a:solidFill>
              <a:schemeClr val="accent1"/>
            </a:solidFill>
            <a:ln w="28575">
              <a:solidFill>
                <a:schemeClr val="tx1"/>
              </a:solidFill>
              <a:round/>
              <a:headEnd/>
              <a:tailEnd/>
            </a:ln>
          </p:spPr>
          <p:txBody>
            <a:bodyPr wrap="none" anchor="ctr"/>
            <a:lstStyle/>
            <a:p>
              <a:pPr algn="ctr"/>
              <a:r>
                <a:rPr kumimoji="1" lang="en-US" altLang="zh-CN" sz="2400">
                  <a:latin typeface="Times New Roman" pitchFamily="18" charset="0"/>
                </a:rPr>
                <a:t>F</a:t>
              </a:r>
            </a:p>
          </p:txBody>
        </p:sp>
        <p:sp>
          <p:nvSpPr>
            <p:cNvPr id="70670" name="Oval 20"/>
            <p:cNvSpPr>
              <a:spLocks noChangeArrowheads="1"/>
            </p:cNvSpPr>
            <p:nvPr/>
          </p:nvSpPr>
          <p:spPr bwMode="auto">
            <a:xfrm>
              <a:off x="4128" y="2160"/>
              <a:ext cx="288" cy="288"/>
            </a:xfrm>
            <a:prstGeom prst="ellipse">
              <a:avLst/>
            </a:prstGeom>
            <a:solidFill>
              <a:schemeClr val="accent1"/>
            </a:solidFill>
            <a:ln w="28575">
              <a:solidFill>
                <a:schemeClr val="tx1"/>
              </a:solidFill>
              <a:round/>
              <a:headEnd/>
              <a:tailEnd/>
            </a:ln>
          </p:spPr>
          <p:txBody>
            <a:bodyPr wrap="none" anchor="ctr"/>
            <a:lstStyle/>
            <a:p>
              <a:pPr algn="ctr"/>
              <a:r>
                <a:rPr kumimoji="1" lang="en-US" altLang="zh-CN" sz="2400">
                  <a:latin typeface="Times New Roman" pitchFamily="18" charset="0"/>
                </a:rPr>
                <a:t>H</a:t>
              </a:r>
            </a:p>
          </p:txBody>
        </p:sp>
        <p:sp>
          <p:nvSpPr>
            <p:cNvPr id="70671" name="Oval 21"/>
            <p:cNvSpPr>
              <a:spLocks noChangeArrowheads="1"/>
            </p:cNvSpPr>
            <p:nvPr/>
          </p:nvSpPr>
          <p:spPr bwMode="auto">
            <a:xfrm>
              <a:off x="3408" y="2160"/>
              <a:ext cx="288" cy="288"/>
            </a:xfrm>
            <a:prstGeom prst="ellipse">
              <a:avLst/>
            </a:prstGeom>
            <a:solidFill>
              <a:schemeClr val="accent1"/>
            </a:solidFill>
            <a:ln w="28575">
              <a:solidFill>
                <a:schemeClr val="tx1"/>
              </a:solidFill>
              <a:round/>
              <a:headEnd/>
              <a:tailEnd/>
            </a:ln>
          </p:spPr>
          <p:txBody>
            <a:bodyPr wrap="none" anchor="ctr"/>
            <a:lstStyle/>
            <a:p>
              <a:pPr algn="ctr"/>
              <a:r>
                <a:rPr kumimoji="1" lang="en-US" altLang="zh-CN" sz="2400">
                  <a:latin typeface="Times New Roman" pitchFamily="18" charset="0"/>
                </a:rPr>
                <a:t>B</a:t>
              </a:r>
            </a:p>
          </p:txBody>
        </p:sp>
        <p:sp>
          <p:nvSpPr>
            <p:cNvPr id="70672" name="Oval 22" descr="宽上对角线"/>
            <p:cNvSpPr>
              <a:spLocks noChangeArrowheads="1"/>
            </p:cNvSpPr>
            <p:nvPr/>
          </p:nvSpPr>
          <p:spPr bwMode="auto">
            <a:xfrm>
              <a:off x="3408" y="1200"/>
              <a:ext cx="288" cy="288"/>
            </a:xfrm>
            <a:prstGeom prst="ellipse">
              <a:avLst/>
            </a:prstGeom>
            <a:pattFill prst="wdUpDiag">
              <a:fgClr>
                <a:srgbClr val="DDDDDD"/>
              </a:fgClr>
              <a:bgClr>
                <a:schemeClr val="bg2"/>
              </a:bgClr>
            </a:pattFill>
            <a:ln w="28575">
              <a:solidFill>
                <a:srgbClr val="FF00FF"/>
              </a:solidFill>
              <a:round/>
              <a:headEnd/>
              <a:tailEnd/>
            </a:ln>
          </p:spPr>
          <p:txBody>
            <a:bodyPr wrap="none" anchor="ctr"/>
            <a:lstStyle/>
            <a:p>
              <a:pPr algn="ctr"/>
              <a:endParaRPr kumimoji="1" lang="zh-CN" altLang="zh-CN" sz="2400">
                <a:latin typeface="Times New Roman" pitchFamily="18" charset="0"/>
              </a:endParaRPr>
            </a:p>
          </p:txBody>
        </p:sp>
        <p:sp>
          <p:nvSpPr>
            <p:cNvPr id="70673" name="Line 23"/>
            <p:cNvSpPr>
              <a:spLocks noChangeShapeType="1"/>
            </p:cNvSpPr>
            <p:nvPr/>
          </p:nvSpPr>
          <p:spPr bwMode="auto">
            <a:xfrm flipH="1">
              <a:off x="2880" y="1488"/>
              <a:ext cx="624" cy="72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70674" name="Line 24"/>
            <p:cNvSpPr>
              <a:spLocks noChangeShapeType="1"/>
            </p:cNvSpPr>
            <p:nvPr/>
          </p:nvSpPr>
          <p:spPr bwMode="auto">
            <a:xfrm>
              <a:off x="3552" y="1488"/>
              <a:ext cx="0" cy="672"/>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70675" name="Line 25"/>
            <p:cNvSpPr>
              <a:spLocks noChangeShapeType="1"/>
            </p:cNvSpPr>
            <p:nvPr/>
          </p:nvSpPr>
          <p:spPr bwMode="auto">
            <a:xfrm>
              <a:off x="3600" y="1488"/>
              <a:ext cx="672" cy="672"/>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70676" name="Text Box 26"/>
            <p:cNvSpPr txBox="1">
              <a:spLocks noChangeArrowheads="1"/>
            </p:cNvSpPr>
            <p:nvPr/>
          </p:nvSpPr>
          <p:spPr bwMode="auto">
            <a:xfrm>
              <a:off x="3072" y="1008"/>
              <a:ext cx="288"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800">
                  <a:latin typeface="Times New Roman" pitchFamily="18" charset="0"/>
                </a:rPr>
                <a:t>A</a:t>
              </a:r>
            </a:p>
          </p:txBody>
        </p:sp>
      </p:grpSp>
      <p:sp>
        <p:nvSpPr>
          <p:cNvPr id="70667" name="Text Box 27"/>
          <p:cNvSpPr txBox="1">
            <a:spLocks noChangeArrowheads="1"/>
          </p:cNvSpPr>
          <p:nvPr/>
        </p:nvSpPr>
        <p:spPr bwMode="auto">
          <a:xfrm>
            <a:off x="609600" y="3733800"/>
            <a:ext cx="3505200" cy="9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20000"/>
              </a:spcBef>
            </a:pPr>
            <a:r>
              <a:rPr kumimoji="1" lang="zh-CN" altLang="en-US" sz="2400" dirty="0">
                <a:latin typeface="Times New Roman" pitchFamily="18" charset="0"/>
              </a:rPr>
              <a:t>设</a:t>
            </a:r>
            <a:r>
              <a:rPr kumimoji="1" lang="en-US" altLang="zh-CN" sz="2400" dirty="0">
                <a:latin typeface="Times New Roman" pitchFamily="18" charset="0"/>
              </a:rPr>
              <a:t>g </a:t>
            </a:r>
            <a:r>
              <a:rPr kumimoji="1" lang="zh-CN" altLang="en-US" sz="2400" dirty="0">
                <a:latin typeface="Times New Roman" pitchFamily="18" charset="0"/>
              </a:rPr>
              <a:t>为已搜索的路程代价 </a:t>
            </a:r>
          </a:p>
          <a:p>
            <a:pPr eaLnBrk="1" hangingPunct="1">
              <a:spcBef>
                <a:spcPct val="20000"/>
              </a:spcBef>
            </a:pPr>
            <a:r>
              <a:rPr kumimoji="1" lang="en-US" altLang="zh-CN" sz="2400" dirty="0" smtClean="0">
                <a:latin typeface="Times New Roman" pitchFamily="18" charset="0"/>
              </a:rPr>
              <a:t>h </a:t>
            </a:r>
            <a:r>
              <a:rPr kumimoji="1" lang="zh-CN" altLang="en-US" sz="2400" dirty="0">
                <a:latin typeface="Times New Roman" pitchFamily="18" charset="0"/>
              </a:rPr>
              <a:t>为将付出的估计代价</a:t>
            </a:r>
          </a:p>
        </p:txBody>
      </p:sp>
      <p:sp>
        <p:nvSpPr>
          <p:cNvPr id="70668" name="Rectangle 28"/>
          <p:cNvSpPr>
            <a:spLocks noChangeArrowheads="1"/>
          </p:cNvSpPr>
          <p:nvPr/>
        </p:nvSpPr>
        <p:spPr bwMode="auto">
          <a:xfrm>
            <a:off x="6588224" y="1196752"/>
            <a:ext cx="2286000"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90000"/>
              </a:lnSpc>
              <a:spcBef>
                <a:spcPct val="20000"/>
              </a:spcBef>
            </a:pPr>
            <a:r>
              <a:rPr kumimoji="1" lang="zh-CN" altLang="en-US" sz="2400" dirty="0">
                <a:latin typeface="Times New Roman" pitchFamily="18" charset="0"/>
              </a:rPr>
              <a:t>算出 </a:t>
            </a:r>
            <a:r>
              <a:rPr kumimoji="1" lang="en-US" altLang="zh-CN" sz="2400" dirty="0">
                <a:latin typeface="Times New Roman" pitchFamily="18" charset="0"/>
              </a:rPr>
              <a:t>f </a:t>
            </a:r>
            <a:r>
              <a:rPr kumimoji="1" lang="zh-CN" altLang="en-US" sz="2400" dirty="0">
                <a:latin typeface="Times New Roman" pitchFamily="18" charset="0"/>
              </a:rPr>
              <a:t>值对</a:t>
            </a:r>
            <a:r>
              <a:rPr kumimoji="1" lang="en-US" altLang="zh-CN" sz="2400" dirty="0">
                <a:latin typeface="Times New Roman" pitchFamily="18" charset="0"/>
              </a:rPr>
              <a:t>OPEN</a:t>
            </a:r>
            <a:r>
              <a:rPr kumimoji="1" lang="zh-CN" altLang="en-US" sz="2400" dirty="0">
                <a:latin typeface="Times New Roman" pitchFamily="18" charset="0"/>
              </a:rPr>
              <a:t>表重排序，</a:t>
            </a:r>
          </a:p>
        </p:txBody>
      </p:sp>
      <p:sp>
        <p:nvSpPr>
          <p:cNvPr id="30" name="Rectangle 12"/>
          <p:cNvSpPr>
            <a:spLocks noChangeArrowheads="1"/>
          </p:cNvSpPr>
          <p:nvPr/>
        </p:nvSpPr>
        <p:spPr bwMode="auto">
          <a:xfrm>
            <a:off x="576263" y="225425"/>
            <a:ext cx="777716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4000" b="1" dirty="0" smtClean="0">
                <a:solidFill>
                  <a:schemeClr val="accent2"/>
                </a:solidFill>
                <a:latin typeface="方正姚体" pitchFamily="2" charset="-122"/>
                <a:ea typeface="方正姚体" pitchFamily="2" charset="-122"/>
              </a:rPr>
              <a:t>A</a:t>
            </a:r>
            <a:r>
              <a:rPr lang="zh-CN" altLang="en-US" sz="4000" b="1" dirty="0">
                <a:solidFill>
                  <a:schemeClr val="accent2"/>
                </a:solidFill>
                <a:latin typeface="方正姚体" pitchFamily="2" charset="-122"/>
                <a:ea typeface="方正姚体" pitchFamily="2" charset="-122"/>
              </a:rPr>
              <a:t>算法</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4" name="Rectangle 3"/>
          <p:cNvSpPr>
            <a:spLocks noGrp="1" noChangeArrowheads="1"/>
          </p:cNvSpPr>
          <p:nvPr>
            <p:ph type="body" idx="1"/>
          </p:nvPr>
        </p:nvSpPr>
        <p:spPr>
          <a:xfrm>
            <a:off x="1600200" y="1295400"/>
            <a:ext cx="685800" cy="609600"/>
          </a:xfrm>
        </p:spPr>
        <p:txBody>
          <a:bodyPr/>
          <a:lstStyle/>
          <a:p>
            <a:pPr eaLnBrk="1" hangingPunct="1">
              <a:buFontTx/>
              <a:buNone/>
            </a:pPr>
            <a:r>
              <a:rPr lang="en-US" altLang="zh-CN" smtClean="0"/>
              <a:t>(d)</a:t>
            </a:r>
          </a:p>
        </p:txBody>
      </p:sp>
      <p:grpSp>
        <p:nvGrpSpPr>
          <p:cNvPr id="71685" name="Group 4"/>
          <p:cNvGrpSpPr>
            <a:grpSpLocks/>
          </p:cNvGrpSpPr>
          <p:nvPr/>
        </p:nvGrpSpPr>
        <p:grpSpPr bwMode="auto">
          <a:xfrm>
            <a:off x="5715000" y="3460750"/>
            <a:ext cx="990600" cy="1552575"/>
            <a:chOff x="4464" y="2208"/>
            <a:chExt cx="624" cy="956"/>
          </a:xfrm>
        </p:grpSpPr>
        <p:sp>
          <p:nvSpPr>
            <p:cNvPr id="71705" name="Text Box 5"/>
            <p:cNvSpPr txBox="1">
              <a:spLocks noChangeArrowheads="1"/>
            </p:cNvSpPr>
            <p:nvPr/>
          </p:nvSpPr>
          <p:spPr bwMode="auto">
            <a:xfrm>
              <a:off x="4464" y="2208"/>
              <a:ext cx="624" cy="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    g=1</a:t>
              </a:r>
            </a:p>
            <a:p>
              <a:pPr eaLnBrk="1" hangingPunct="1">
                <a:spcBef>
                  <a:spcPct val="50000"/>
                </a:spcBef>
              </a:pPr>
              <a:r>
                <a:rPr kumimoji="1" lang="en-US" altLang="zh-CN" sz="2400">
                  <a:latin typeface="Times New Roman" pitchFamily="18" charset="0"/>
                </a:rPr>
                <a:t>    h=4</a:t>
              </a:r>
            </a:p>
            <a:p>
              <a:pPr eaLnBrk="1" hangingPunct="1">
                <a:spcBef>
                  <a:spcPct val="50000"/>
                </a:spcBef>
              </a:pPr>
              <a:r>
                <a:rPr kumimoji="1" lang="en-US" altLang="zh-CN" sz="2400">
                  <a:latin typeface="Times New Roman" pitchFamily="18" charset="0"/>
                </a:rPr>
                <a:t>    f=5</a:t>
              </a:r>
            </a:p>
          </p:txBody>
        </p:sp>
        <p:sp>
          <p:nvSpPr>
            <p:cNvPr id="71706" name="AutoShape 6"/>
            <p:cNvSpPr>
              <a:spLocks/>
            </p:cNvSpPr>
            <p:nvPr/>
          </p:nvSpPr>
          <p:spPr bwMode="auto">
            <a:xfrm>
              <a:off x="4512" y="2352"/>
              <a:ext cx="144" cy="720"/>
            </a:xfrm>
            <a:prstGeom prst="leftBrace">
              <a:avLst>
                <a:gd name="adj1" fmla="val 41667"/>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grpSp>
      <p:grpSp>
        <p:nvGrpSpPr>
          <p:cNvPr id="71686" name="Group 7"/>
          <p:cNvGrpSpPr>
            <a:grpSpLocks/>
          </p:cNvGrpSpPr>
          <p:nvPr/>
        </p:nvGrpSpPr>
        <p:grpSpPr bwMode="auto">
          <a:xfrm>
            <a:off x="2667000" y="4114800"/>
            <a:ext cx="990600" cy="1552575"/>
            <a:chOff x="4464" y="2208"/>
            <a:chExt cx="624" cy="978"/>
          </a:xfrm>
        </p:grpSpPr>
        <p:sp>
          <p:nvSpPr>
            <p:cNvPr id="71703" name="Text Box 8"/>
            <p:cNvSpPr txBox="1">
              <a:spLocks noChangeArrowheads="1"/>
            </p:cNvSpPr>
            <p:nvPr/>
          </p:nvSpPr>
          <p:spPr bwMode="auto">
            <a:xfrm>
              <a:off x="4464" y="2208"/>
              <a:ext cx="624" cy="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    g=2</a:t>
              </a:r>
            </a:p>
            <a:p>
              <a:pPr eaLnBrk="1" hangingPunct="1">
                <a:spcBef>
                  <a:spcPct val="50000"/>
                </a:spcBef>
              </a:pPr>
              <a:r>
                <a:rPr kumimoji="1" lang="en-US" altLang="zh-CN" sz="2400">
                  <a:latin typeface="Times New Roman" pitchFamily="18" charset="0"/>
                </a:rPr>
                <a:t>    h=1</a:t>
              </a:r>
            </a:p>
            <a:p>
              <a:pPr eaLnBrk="1" hangingPunct="1">
                <a:spcBef>
                  <a:spcPct val="50000"/>
                </a:spcBef>
              </a:pPr>
              <a:r>
                <a:rPr kumimoji="1" lang="en-US" altLang="zh-CN" sz="2400">
                  <a:latin typeface="Times New Roman" pitchFamily="18" charset="0"/>
                </a:rPr>
                <a:t>    f=3</a:t>
              </a:r>
            </a:p>
          </p:txBody>
        </p:sp>
        <p:sp>
          <p:nvSpPr>
            <p:cNvPr id="71704" name="AutoShape 9"/>
            <p:cNvSpPr>
              <a:spLocks/>
            </p:cNvSpPr>
            <p:nvPr/>
          </p:nvSpPr>
          <p:spPr bwMode="auto">
            <a:xfrm>
              <a:off x="4512" y="2352"/>
              <a:ext cx="144" cy="720"/>
            </a:xfrm>
            <a:prstGeom prst="leftBrace">
              <a:avLst>
                <a:gd name="adj1" fmla="val 41667"/>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grpSp>
      <p:grpSp>
        <p:nvGrpSpPr>
          <p:cNvPr id="71687" name="Group 10"/>
          <p:cNvGrpSpPr>
            <a:grpSpLocks/>
          </p:cNvGrpSpPr>
          <p:nvPr/>
        </p:nvGrpSpPr>
        <p:grpSpPr bwMode="auto">
          <a:xfrm>
            <a:off x="4343400" y="3505200"/>
            <a:ext cx="990600" cy="1552575"/>
            <a:chOff x="4464" y="2208"/>
            <a:chExt cx="624" cy="978"/>
          </a:xfrm>
        </p:grpSpPr>
        <p:sp>
          <p:nvSpPr>
            <p:cNvPr id="71701" name="Text Box 11"/>
            <p:cNvSpPr txBox="1">
              <a:spLocks noChangeArrowheads="1"/>
            </p:cNvSpPr>
            <p:nvPr/>
          </p:nvSpPr>
          <p:spPr bwMode="auto">
            <a:xfrm>
              <a:off x="4464" y="2208"/>
              <a:ext cx="624" cy="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    g=1</a:t>
              </a:r>
            </a:p>
            <a:p>
              <a:pPr eaLnBrk="1" hangingPunct="1">
                <a:spcBef>
                  <a:spcPct val="50000"/>
                </a:spcBef>
              </a:pPr>
              <a:r>
                <a:rPr kumimoji="1" lang="en-US" altLang="zh-CN" sz="2400">
                  <a:latin typeface="Times New Roman" pitchFamily="18" charset="0"/>
                </a:rPr>
                <a:t>    h=3</a:t>
              </a:r>
            </a:p>
            <a:p>
              <a:pPr eaLnBrk="1" hangingPunct="1">
                <a:spcBef>
                  <a:spcPct val="50000"/>
                </a:spcBef>
              </a:pPr>
              <a:r>
                <a:rPr kumimoji="1" lang="en-US" altLang="zh-CN" sz="2400">
                  <a:latin typeface="Times New Roman" pitchFamily="18" charset="0"/>
                </a:rPr>
                <a:t>    f=4</a:t>
              </a:r>
            </a:p>
          </p:txBody>
        </p:sp>
        <p:sp>
          <p:nvSpPr>
            <p:cNvPr id="71702" name="AutoShape 12"/>
            <p:cNvSpPr>
              <a:spLocks/>
            </p:cNvSpPr>
            <p:nvPr/>
          </p:nvSpPr>
          <p:spPr bwMode="auto">
            <a:xfrm>
              <a:off x="4512" y="2352"/>
              <a:ext cx="144" cy="720"/>
            </a:xfrm>
            <a:prstGeom prst="leftBrace">
              <a:avLst>
                <a:gd name="adj1" fmla="val 41667"/>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grpSp>
      <p:sp>
        <p:nvSpPr>
          <p:cNvPr id="71688" name="Oval 13"/>
          <p:cNvSpPr>
            <a:spLocks noChangeArrowheads="1"/>
          </p:cNvSpPr>
          <p:nvPr/>
        </p:nvSpPr>
        <p:spPr bwMode="auto">
          <a:xfrm>
            <a:off x="2362200" y="4419600"/>
            <a:ext cx="457200" cy="4572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a:latin typeface="Times New Roman" pitchFamily="18" charset="0"/>
              </a:rPr>
              <a:t>D</a:t>
            </a:r>
          </a:p>
        </p:txBody>
      </p:sp>
      <p:sp>
        <p:nvSpPr>
          <p:cNvPr id="71689" name="Oval 14"/>
          <p:cNvSpPr>
            <a:spLocks noChangeArrowheads="1"/>
          </p:cNvSpPr>
          <p:nvPr/>
        </p:nvSpPr>
        <p:spPr bwMode="auto">
          <a:xfrm>
            <a:off x="5638800" y="3124200"/>
            <a:ext cx="457200" cy="4572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a:latin typeface="Times New Roman" pitchFamily="18" charset="0"/>
              </a:rPr>
              <a:t>H</a:t>
            </a:r>
          </a:p>
        </p:txBody>
      </p:sp>
      <p:sp>
        <p:nvSpPr>
          <p:cNvPr id="71690" name="Oval 15"/>
          <p:cNvSpPr>
            <a:spLocks noChangeArrowheads="1"/>
          </p:cNvSpPr>
          <p:nvPr/>
        </p:nvSpPr>
        <p:spPr bwMode="auto">
          <a:xfrm>
            <a:off x="4419600" y="3124200"/>
            <a:ext cx="457200" cy="4572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a:latin typeface="Times New Roman" pitchFamily="18" charset="0"/>
              </a:rPr>
              <a:t>B</a:t>
            </a:r>
          </a:p>
        </p:txBody>
      </p:sp>
      <p:sp>
        <p:nvSpPr>
          <p:cNvPr id="71691" name="Oval 16" descr="宽上对角线"/>
          <p:cNvSpPr>
            <a:spLocks noChangeArrowheads="1"/>
          </p:cNvSpPr>
          <p:nvPr/>
        </p:nvSpPr>
        <p:spPr bwMode="auto">
          <a:xfrm>
            <a:off x="4343400" y="1524000"/>
            <a:ext cx="457200" cy="457200"/>
          </a:xfrm>
          <a:prstGeom prst="ellipse">
            <a:avLst/>
          </a:prstGeom>
          <a:pattFill prst="wdUpDiag">
            <a:fgClr>
              <a:srgbClr val="DDDDDD"/>
            </a:fgClr>
            <a:bgClr>
              <a:schemeClr val="bg2"/>
            </a:bgClr>
          </a:pattFill>
          <a:ln w="9525">
            <a:solidFill>
              <a:srgbClr val="FF00FF"/>
            </a:solidFill>
            <a:round/>
            <a:headEnd/>
            <a:tailEnd/>
          </a:ln>
        </p:spPr>
        <p:txBody>
          <a:bodyPr wrap="none" anchor="ctr"/>
          <a:lstStyle/>
          <a:p>
            <a:pPr algn="ctr"/>
            <a:endParaRPr kumimoji="1" lang="zh-CN" altLang="zh-CN" sz="2400">
              <a:latin typeface="Times New Roman" pitchFamily="18" charset="0"/>
            </a:endParaRPr>
          </a:p>
        </p:txBody>
      </p:sp>
      <p:sp>
        <p:nvSpPr>
          <p:cNvPr id="71692" name="Text Box 17"/>
          <p:cNvSpPr txBox="1">
            <a:spLocks noChangeArrowheads="1"/>
          </p:cNvSpPr>
          <p:nvPr/>
        </p:nvSpPr>
        <p:spPr bwMode="auto">
          <a:xfrm>
            <a:off x="3886200" y="1295400"/>
            <a:ext cx="4572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800">
                <a:latin typeface="Times New Roman" pitchFamily="18" charset="0"/>
              </a:rPr>
              <a:t>A</a:t>
            </a:r>
          </a:p>
        </p:txBody>
      </p:sp>
      <p:sp>
        <p:nvSpPr>
          <p:cNvPr id="71693" name="Oval 18" descr="宽上对角线"/>
          <p:cNvSpPr>
            <a:spLocks noChangeArrowheads="1"/>
          </p:cNvSpPr>
          <p:nvPr/>
        </p:nvSpPr>
        <p:spPr bwMode="auto">
          <a:xfrm>
            <a:off x="3200400" y="3048000"/>
            <a:ext cx="457200" cy="457200"/>
          </a:xfrm>
          <a:prstGeom prst="ellipse">
            <a:avLst/>
          </a:prstGeom>
          <a:pattFill prst="wdUpDiag">
            <a:fgClr>
              <a:srgbClr val="DDDDDD"/>
            </a:fgClr>
            <a:bgClr>
              <a:schemeClr val="bg2"/>
            </a:bgClr>
          </a:pattFill>
          <a:ln w="9525">
            <a:solidFill>
              <a:srgbClr val="FF00FF"/>
            </a:solidFill>
            <a:round/>
            <a:headEnd/>
            <a:tailEnd/>
          </a:ln>
        </p:spPr>
        <p:txBody>
          <a:bodyPr wrap="none" anchor="ctr"/>
          <a:lstStyle/>
          <a:p>
            <a:pPr algn="ctr"/>
            <a:endParaRPr kumimoji="1" lang="zh-CN" altLang="zh-CN" sz="2400">
              <a:latin typeface="Times New Roman" pitchFamily="18" charset="0"/>
            </a:endParaRPr>
          </a:p>
        </p:txBody>
      </p:sp>
      <p:sp>
        <p:nvSpPr>
          <p:cNvPr id="71694" name="Line 19"/>
          <p:cNvSpPr>
            <a:spLocks noChangeShapeType="1"/>
          </p:cNvSpPr>
          <p:nvPr/>
        </p:nvSpPr>
        <p:spPr bwMode="auto">
          <a:xfrm flipH="1">
            <a:off x="3581400" y="1981200"/>
            <a:ext cx="914400" cy="11430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71695" name="Line 20"/>
          <p:cNvSpPr>
            <a:spLocks noChangeShapeType="1"/>
          </p:cNvSpPr>
          <p:nvPr/>
        </p:nvSpPr>
        <p:spPr bwMode="auto">
          <a:xfrm flipH="1">
            <a:off x="2667000" y="3505200"/>
            <a:ext cx="685800" cy="9144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71696" name="Line 21"/>
          <p:cNvSpPr>
            <a:spLocks noChangeShapeType="1"/>
          </p:cNvSpPr>
          <p:nvPr/>
        </p:nvSpPr>
        <p:spPr bwMode="auto">
          <a:xfrm>
            <a:off x="4572000" y="1981200"/>
            <a:ext cx="76200" cy="11430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71697" name="Line 22"/>
          <p:cNvSpPr>
            <a:spLocks noChangeShapeType="1"/>
          </p:cNvSpPr>
          <p:nvPr/>
        </p:nvSpPr>
        <p:spPr bwMode="auto">
          <a:xfrm>
            <a:off x="4648200" y="1981200"/>
            <a:ext cx="1295400" cy="11430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71698" name="Text Box 23"/>
          <p:cNvSpPr txBox="1">
            <a:spLocks noChangeArrowheads="1"/>
          </p:cNvSpPr>
          <p:nvPr/>
        </p:nvSpPr>
        <p:spPr bwMode="auto">
          <a:xfrm>
            <a:off x="6011863" y="1989138"/>
            <a:ext cx="2286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a:latin typeface="Times New Roman" pitchFamily="18" charset="0"/>
              </a:rPr>
              <a:t>优先队：</a:t>
            </a:r>
            <a:r>
              <a:rPr kumimoji="1" lang="en-US" altLang="zh-CN" sz="2400">
                <a:latin typeface="Times New Roman" pitchFamily="18" charset="0"/>
              </a:rPr>
              <a:t>DBH</a:t>
            </a:r>
          </a:p>
        </p:txBody>
      </p:sp>
      <p:sp>
        <p:nvSpPr>
          <p:cNvPr id="71699" name="Text Box 24"/>
          <p:cNvSpPr txBox="1">
            <a:spLocks noChangeArrowheads="1"/>
          </p:cNvSpPr>
          <p:nvPr/>
        </p:nvSpPr>
        <p:spPr bwMode="auto">
          <a:xfrm>
            <a:off x="2895600" y="2819400"/>
            <a:ext cx="533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800">
                <a:latin typeface="Times New Roman" pitchFamily="18" charset="0"/>
              </a:rPr>
              <a:t>F</a:t>
            </a:r>
          </a:p>
        </p:txBody>
      </p:sp>
      <p:sp>
        <p:nvSpPr>
          <p:cNvPr id="71700" name="Rectangle 25"/>
          <p:cNvSpPr>
            <a:spLocks noChangeArrowheads="1"/>
          </p:cNvSpPr>
          <p:nvPr/>
        </p:nvSpPr>
        <p:spPr bwMode="auto">
          <a:xfrm>
            <a:off x="6120172" y="1196752"/>
            <a:ext cx="2286000"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90000"/>
              </a:lnSpc>
              <a:spcBef>
                <a:spcPct val="20000"/>
              </a:spcBef>
            </a:pPr>
            <a:r>
              <a:rPr kumimoji="1" lang="zh-CN" altLang="en-US" sz="2400" dirty="0">
                <a:latin typeface="Times New Roman" pitchFamily="18" charset="0"/>
              </a:rPr>
              <a:t>算出</a:t>
            </a:r>
            <a:r>
              <a:rPr kumimoji="1" lang="en-US" altLang="zh-CN" sz="2400" dirty="0">
                <a:latin typeface="Times New Roman" pitchFamily="18" charset="0"/>
              </a:rPr>
              <a:t>f</a:t>
            </a:r>
            <a:r>
              <a:rPr kumimoji="1" lang="zh-CN" altLang="en-US" sz="2400" dirty="0">
                <a:latin typeface="Times New Roman" pitchFamily="18" charset="0"/>
              </a:rPr>
              <a:t>值对</a:t>
            </a:r>
            <a:r>
              <a:rPr kumimoji="1" lang="en-US" altLang="zh-CN" sz="2400" dirty="0">
                <a:latin typeface="Times New Roman" pitchFamily="18" charset="0"/>
              </a:rPr>
              <a:t>OPEN</a:t>
            </a:r>
            <a:r>
              <a:rPr kumimoji="1" lang="zh-CN" altLang="en-US" sz="2400" dirty="0">
                <a:latin typeface="Times New Roman" pitchFamily="18" charset="0"/>
              </a:rPr>
              <a:t>表重排序，</a:t>
            </a:r>
          </a:p>
        </p:txBody>
      </p:sp>
      <p:sp>
        <p:nvSpPr>
          <p:cNvPr id="27" name="Rectangle 12"/>
          <p:cNvSpPr>
            <a:spLocks noChangeArrowheads="1"/>
          </p:cNvSpPr>
          <p:nvPr/>
        </p:nvSpPr>
        <p:spPr bwMode="auto">
          <a:xfrm>
            <a:off x="576263" y="225425"/>
            <a:ext cx="777716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4000" b="1" dirty="0" smtClean="0">
                <a:solidFill>
                  <a:schemeClr val="accent2"/>
                </a:solidFill>
                <a:latin typeface="方正姚体" pitchFamily="2" charset="-122"/>
                <a:ea typeface="方正姚体" pitchFamily="2" charset="-122"/>
              </a:rPr>
              <a:t>A</a:t>
            </a:r>
            <a:r>
              <a:rPr lang="zh-CN" altLang="en-US" sz="4000" b="1" dirty="0">
                <a:solidFill>
                  <a:schemeClr val="accent2"/>
                </a:solidFill>
                <a:latin typeface="方正姚体" pitchFamily="2" charset="-122"/>
                <a:ea typeface="方正姚体" pitchFamily="2" charset="-122"/>
              </a:rPr>
              <a:t>算法</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2708" name="Group 3"/>
          <p:cNvGrpSpPr>
            <a:grpSpLocks/>
          </p:cNvGrpSpPr>
          <p:nvPr/>
        </p:nvGrpSpPr>
        <p:grpSpPr bwMode="auto">
          <a:xfrm>
            <a:off x="6122988" y="2846388"/>
            <a:ext cx="990600" cy="1552575"/>
            <a:chOff x="4464" y="2208"/>
            <a:chExt cx="624" cy="978"/>
          </a:xfrm>
        </p:grpSpPr>
        <p:sp>
          <p:nvSpPr>
            <p:cNvPr id="72736" name="Text Box 4"/>
            <p:cNvSpPr txBox="1">
              <a:spLocks noChangeArrowheads="1"/>
            </p:cNvSpPr>
            <p:nvPr/>
          </p:nvSpPr>
          <p:spPr bwMode="auto">
            <a:xfrm>
              <a:off x="4464" y="2208"/>
              <a:ext cx="624" cy="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    g=1</a:t>
              </a:r>
            </a:p>
            <a:p>
              <a:pPr eaLnBrk="1" hangingPunct="1">
                <a:spcBef>
                  <a:spcPct val="50000"/>
                </a:spcBef>
              </a:pPr>
              <a:r>
                <a:rPr kumimoji="1" lang="en-US" altLang="zh-CN" sz="2400">
                  <a:latin typeface="Times New Roman" pitchFamily="18" charset="0"/>
                </a:rPr>
                <a:t>    h=4</a:t>
              </a:r>
            </a:p>
            <a:p>
              <a:pPr eaLnBrk="1" hangingPunct="1">
                <a:spcBef>
                  <a:spcPct val="50000"/>
                </a:spcBef>
              </a:pPr>
              <a:r>
                <a:rPr kumimoji="1" lang="en-US" altLang="zh-CN" sz="2400">
                  <a:latin typeface="Times New Roman" pitchFamily="18" charset="0"/>
                </a:rPr>
                <a:t>    f=5</a:t>
              </a:r>
            </a:p>
          </p:txBody>
        </p:sp>
        <p:sp>
          <p:nvSpPr>
            <p:cNvPr id="72737" name="AutoShape 5"/>
            <p:cNvSpPr>
              <a:spLocks/>
            </p:cNvSpPr>
            <p:nvPr/>
          </p:nvSpPr>
          <p:spPr bwMode="auto">
            <a:xfrm>
              <a:off x="4512" y="2352"/>
              <a:ext cx="144" cy="720"/>
            </a:xfrm>
            <a:prstGeom prst="leftBrace">
              <a:avLst>
                <a:gd name="adj1" fmla="val 41667"/>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grpSp>
      <p:grpSp>
        <p:nvGrpSpPr>
          <p:cNvPr id="72709" name="Group 6"/>
          <p:cNvGrpSpPr>
            <a:grpSpLocks/>
          </p:cNvGrpSpPr>
          <p:nvPr/>
        </p:nvGrpSpPr>
        <p:grpSpPr bwMode="auto">
          <a:xfrm>
            <a:off x="1703388" y="4446588"/>
            <a:ext cx="990600" cy="1552575"/>
            <a:chOff x="4464" y="2208"/>
            <a:chExt cx="624" cy="978"/>
          </a:xfrm>
        </p:grpSpPr>
        <p:sp>
          <p:nvSpPr>
            <p:cNvPr id="72734" name="Text Box 7"/>
            <p:cNvSpPr txBox="1">
              <a:spLocks noChangeArrowheads="1"/>
            </p:cNvSpPr>
            <p:nvPr/>
          </p:nvSpPr>
          <p:spPr bwMode="auto">
            <a:xfrm>
              <a:off x="4464" y="2208"/>
              <a:ext cx="624" cy="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    g=3</a:t>
              </a:r>
            </a:p>
            <a:p>
              <a:pPr eaLnBrk="1" hangingPunct="1">
                <a:spcBef>
                  <a:spcPct val="50000"/>
                </a:spcBef>
              </a:pPr>
              <a:r>
                <a:rPr kumimoji="1" lang="en-US" altLang="zh-CN" sz="2400">
                  <a:latin typeface="Times New Roman" pitchFamily="18" charset="0"/>
                </a:rPr>
                <a:t>    h=0</a:t>
              </a:r>
            </a:p>
            <a:p>
              <a:pPr eaLnBrk="1" hangingPunct="1">
                <a:spcBef>
                  <a:spcPct val="50000"/>
                </a:spcBef>
              </a:pPr>
              <a:r>
                <a:rPr kumimoji="1" lang="en-US" altLang="zh-CN" sz="2400">
                  <a:latin typeface="Times New Roman" pitchFamily="18" charset="0"/>
                </a:rPr>
                <a:t>    f=3</a:t>
              </a:r>
            </a:p>
          </p:txBody>
        </p:sp>
        <p:sp>
          <p:nvSpPr>
            <p:cNvPr id="72735" name="AutoShape 8"/>
            <p:cNvSpPr>
              <a:spLocks/>
            </p:cNvSpPr>
            <p:nvPr/>
          </p:nvSpPr>
          <p:spPr bwMode="auto">
            <a:xfrm>
              <a:off x="4512" y="2352"/>
              <a:ext cx="144" cy="720"/>
            </a:xfrm>
            <a:prstGeom prst="leftBrace">
              <a:avLst>
                <a:gd name="adj1" fmla="val 41667"/>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grpSp>
      <p:grpSp>
        <p:nvGrpSpPr>
          <p:cNvPr id="72710" name="Group 9"/>
          <p:cNvGrpSpPr>
            <a:grpSpLocks/>
          </p:cNvGrpSpPr>
          <p:nvPr/>
        </p:nvGrpSpPr>
        <p:grpSpPr bwMode="auto">
          <a:xfrm>
            <a:off x="4827588" y="2922588"/>
            <a:ext cx="990600" cy="1552575"/>
            <a:chOff x="4464" y="2208"/>
            <a:chExt cx="624" cy="978"/>
          </a:xfrm>
        </p:grpSpPr>
        <p:sp>
          <p:nvSpPr>
            <p:cNvPr id="72732" name="Text Box 10"/>
            <p:cNvSpPr txBox="1">
              <a:spLocks noChangeArrowheads="1"/>
            </p:cNvSpPr>
            <p:nvPr/>
          </p:nvSpPr>
          <p:spPr bwMode="auto">
            <a:xfrm>
              <a:off x="4464" y="2208"/>
              <a:ext cx="624" cy="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    g=1</a:t>
              </a:r>
            </a:p>
            <a:p>
              <a:pPr eaLnBrk="1" hangingPunct="1">
                <a:spcBef>
                  <a:spcPct val="50000"/>
                </a:spcBef>
              </a:pPr>
              <a:r>
                <a:rPr kumimoji="1" lang="en-US" altLang="zh-CN" sz="2400">
                  <a:latin typeface="Times New Roman" pitchFamily="18" charset="0"/>
                </a:rPr>
                <a:t>    h=3</a:t>
              </a:r>
            </a:p>
            <a:p>
              <a:pPr eaLnBrk="1" hangingPunct="1">
                <a:spcBef>
                  <a:spcPct val="50000"/>
                </a:spcBef>
              </a:pPr>
              <a:r>
                <a:rPr kumimoji="1" lang="en-US" altLang="zh-CN" sz="2400">
                  <a:latin typeface="Times New Roman" pitchFamily="18" charset="0"/>
                </a:rPr>
                <a:t>    f=4</a:t>
              </a:r>
            </a:p>
          </p:txBody>
        </p:sp>
        <p:sp>
          <p:nvSpPr>
            <p:cNvPr id="72733" name="AutoShape 11"/>
            <p:cNvSpPr>
              <a:spLocks/>
            </p:cNvSpPr>
            <p:nvPr/>
          </p:nvSpPr>
          <p:spPr bwMode="auto">
            <a:xfrm>
              <a:off x="4512" y="2352"/>
              <a:ext cx="144" cy="720"/>
            </a:xfrm>
            <a:prstGeom prst="leftBrace">
              <a:avLst>
                <a:gd name="adj1" fmla="val 41667"/>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grpSp>
      <p:sp>
        <p:nvSpPr>
          <p:cNvPr id="72711" name="Oval 12"/>
          <p:cNvSpPr>
            <a:spLocks noChangeArrowheads="1"/>
          </p:cNvSpPr>
          <p:nvPr/>
        </p:nvSpPr>
        <p:spPr bwMode="auto">
          <a:xfrm>
            <a:off x="1779588" y="4141788"/>
            <a:ext cx="457200" cy="4572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a:latin typeface="Times New Roman" pitchFamily="18" charset="0"/>
              </a:rPr>
              <a:t>E</a:t>
            </a:r>
          </a:p>
        </p:txBody>
      </p:sp>
      <p:sp>
        <p:nvSpPr>
          <p:cNvPr id="72712" name="Oval 13"/>
          <p:cNvSpPr>
            <a:spLocks noChangeArrowheads="1"/>
          </p:cNvSpPr>
          <p:nvPr/>
        </p:nvSpPr>
        <p:spPr bwMode="auto">
          <a:xfrm>
            <a:off x="6046788" y="2541588"/>
            <a:ext cx="457200" cy="4572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a:latin typeface="Times New Roman" pitchFamily="18" charset="0"/>
              </a:rPr>
              <a:t>H</a:t>
            </a:r>
          </a:p>
        </p:txBody>
      </p:sp>
      <p:sp>
        <p:nvSpPr>
          <p:cNvPr id="72713" name="Oval 14"/>
          <p:cNvSpPr>
            <a:spLocks noChangeArrowheads="1"/>
          </p:cNvSpPr>
          <p:nvPr/>
        </p:nvSpPr>
        <p:spPr bwMode="auto">
          <a:xfrm>
            <a:off x="4827588" y="2617788"/>
            <a:ext cx="457200" cy="4572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a:latin typeface="Times New Roman" pitchFamily="18" charset="0"/>
              </a:rPr>
              <a:t>B</a:t>
            </a:r>
          </a:p>
        </p:txBody>
      </p:sp>
      <p:sp>
        <p:nvSpPr>
          <p:cNvPr id="72714" name="Oval 15" descr="宽上对角线"/>
          <p:cNvSpPr>
            <a:spLocks noChangeArrowheads="1"/>
          </p:cNvSpPr>
          <p:nvPr/>
        </p:nvSpPr>
        <p:spPr bwMode="auto">
          <a:xfrm>
            <a:off x="4598988" y="1550988"/>
            <a:ext cx="457200" cy="457200"/>
          </a:xfrm>
          <a:prstGeom prst="ellipse">
            <a:avLst/>
          </a:prstGeom>
          <a:pattFill prst="wdUpDiag">
            <a:fgClr>
              <a:srgbClr val="DDDDDD"/>
            </a:fgClr>
            <a:bgClr>
              <a:schemeClr val="bg2"/>
            </a:bgClr>
          </a:pattFill>
          <a:ln w="9525">
            <a:solidFill>
              <a:srgbClr val="FF00FF"/>
            </a:solidFill>
            <a:round/>
            <a:headEnd/>
            <a:tailEnd/>
          </a:ln>
        </p:spPr>
        <p:txBody>
          <a:bodyPr wrap="none" anchor="ctr"/>
          <a:lstStyle/>
          <a:p>
            <a:pPr algn="ctr"/>
            <a:endParaRPr kumimoji="1" lang="zh-CN" altLang="zh-CN" sz="2400">
              <a:latin typeface="Times New Roman" pitchFamily="18" charset="0"/>
            </a:endParaRPr>
          </a:p>
        </p:txBody>
      </p:sp>
      <p:sp>
        <p:nvSpPr>
          <p:cNvPr id="72715" name="Text Box 16"/>
          <p:cNvSpPr txBox="1">
            <a:spLocks noChangeArrowheads="1"/>
          </p:cNvSpPr>
          <p:nvPr/>
        </p:nvSpPr>
        <p:spPr bwMode="auto">
          <a:xfrm>
            <a:off x="4141788" y="1398588"/>
            <a:ext cx="4572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800">
                <a:latin typeface="Times New Roman" pitchFamily="18" charset="0"/>
              </a:rPr>
              <a:t>A</a:t>
            </a:r>
          </a:p>
        </p:txBody>
      </p:sp>
      <p:sp>
        <p:nvSpPr>
          <p:cNvPr id="72716" name="Oval 17" descr="宽上对角线"/>
          <p:cNvSpPr>
            <a:spLocks noChangeArrowheads="1"/>
          </p:cNvSpPr>
          <p:nvPr/>
        </p:nvSpPr>
        <p:spPr bwMode="auto">
          <a:xfrm>
            <a:off x="3684588" y="2465388"/>
            <a:ext cx="457200" cy="457200"/>
          </a:xfrm>
          <a:prstGeom prst="ellipse">
            <a:avLst/>
          </a:prstGeom>
          <a:pattFill prst="wdUpDiag">
            <a:fgClr>
              <a:srgbClr val="DDDDDD"/>
            </a:fgClr>
            <a:bgClr>
              <a:schemeClr val="bg2"/>
            </a:bgClr>
          </a:pattFill>
          <a:ln w="9525">
            <a:solidFill>
              <a:srgbClr val="FF00FF"/>
            </a:solidFill>
            <a:round/>
            <a:headEnd/>
            <a:tailEnd/>
          </a:ln>
        </p:spPr>
        <p:txBody>
          <a:bodyPr wrap="none" anchor="ctr"/>
          <a:lstStyle/>
          <a:p>
            <a:pPr algn="ctr"/>
            <a:endParaRPr kumimoji="1" lang="zh-CN" altLang="zh-CN" sz="2400">
              <a:latin typeface="Times New Roman" pitchFamily="18" charset="0"/>
            </a:endParaRPr>
          </a:p>
        </p:txBody>
      </p:sp>
      <p:sp>
        <p:nvSpPr>
          <p:cNvPr id="72717" name="Line 18"/>
          <p:cNvSpPr>
            <a:spLocks noChangeShapeType="1"/>
          </p:cNvSpPr>
          <p:nvPr/>
        </p:nvSpPr>
        <p:spPr bwMode="auto">
          <a:xfrm flipH="1">
            <a:off x="4065588" y="1931988"/>
            <a:ext cx="609600" cy="6096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72718" name="Line 19"/>
          <p:cNvSpPr>
            <a:spLocks noChangeShapeType="1"/>
          </p:cNvSpPr>
          <p:nvPr/>
        </p:nvSpPr>
        <p:spPr bwMode="auto">
          <a:xfrm flipH="1">
            <a:off x="3151188" y="2770188"/>
            <a:ext cx="609600" cy="4572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72719" name="Line 20"/>
          <p:cNvSpPr>
            <a:spLocks noChangeShapeType="1"/>
          </p:cNvSpPr>
          <p:nvPr/>
        </p:nvSpPr>
        <p:spPr bwMode="auto">
          <a:xfrm>
            <a:off x="4903788" y="2008188"/>
            <a:ext cx="152400" cy="6096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72720" name="Line 21"/>
          <p:cNvSpPr>
            <a:spLocks noChangeShapeType="1"/>
          </p:cNvSpPr>
          <p:nvPr/>
        </p:nvSpPr>
        <p:spPr bwMode="auto">
          <a:xfrm>
            <a:off x="4979988" y="2008188"/>
            <a:ext cx="1219200" cy="5334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72721" name="Oval 22" descr="宽上对角线"/>
          <p:cNvSpPr>
            <a:spLocks noChangeArrowheads="1"/>
          </p:cNvSpPr>
          <p:nvPr/>
        </p:nvSpPr>
        <p:spPr bwMode="auto">
          <a:xfrm>
            <a:off x="2770188" y="3151188"/>
            <a:ext cx="457200" cy="457200"/>
          </a:xfrm>
          <a:prstGeom prst="ellipse">
            <a:avLst/>
          </a:prstGeom>
          <a:pattFill prst="wdUpDiag">
            <a:fgClr>
              <a:srgbClr val="DDDDDD"/>
            </a:fgClr>
            <a:bgClr>
              <a:schemeClr val="bg2"/>
            </a:bgClr>
          </a:pattFill>
          <a:ln w="9525">
            <a:solidFill>
              <a:srgbClr val="FF00FF"/>
            </a:solidFill>
            <a:round/>
            <a:headEnd/>
            <a:tailEnd/>
          </a:ln>
        </p:spPr>
        <p:txBody>
          <a:bodyPr wrap="none" anchor="ctr"/>
          <a:lstStyle/>
          <a:p>
            <a:pPr algn="ctr"/>
            <a:endParaRPr kumimoji="1" lang="zh-CN" altLang="zh-CN" sz="2400">
              <a:latin typeface="Times New Roman" pitchFamily="18" charset="0"/>
            </a:endParaRPr>
          </a:p>
        </p:txBody>
      </p:sp>
      <p:sp>
        <p:nvSpPr>
          <p:cNvPr id="72722" name="Text Box 23"/>
          <p:cNvSpPr txBox="1">
            <a:spLocks noChangeArrowheads="1"/>
          </p:cNvSpPr>
          <p:nvPr/>
        </p:nvSpPr>
        <p:spPr bwMode="auto">
          <a:xfrm>
            <a:off x="2389188" y="2922588"/>
            <a:ext cx="4572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800">
                <a:latin typeface="Times New Roman" pitchFamily="18" charset="0"/>
              </a:rPr>
              <a:t>D</a:t>
            </a:r>
          </a:p>
        </p:txBody>
      </p:sp>
      <p:sp>
        <p:nvSpPr>
          <p:cNvPr id="72723" name="Text Box 24"/>
          <p:cNvSpPr txBox="1">
            <a:spLocks noChangeArrowheads="1"/>
          </p:cNvSpPr>
          <p:nvPr/>
        </p:nvSpPr>
        <p:spPr bwMode="auto">
          <a:xfrm>
            <a:off x="3379788" y="2236788"/>
            <a:ext cx="4572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800">
                <a:latin typeface="Times New Roman" pitchFamily="18" charset="0"/>
              </a:rPr>
              <a:t>F</a:t>
            </a:r>
          </a:p>
        </p:txBody>
      </p:sp>
      <p:sp>
        <p:nvSpPr>
          <p:cNvPr id="72724" name="Oval 25"/>
          <p:cNvSpPr>
            <a:spLocks noChangeArrowheads="1"/>
          </p:cNvSpPr>
          <p:nvPr/>
        </p:nvSpPr>
        <p:spPr bwMode="auto">
          <a:xfrm>
            <a:off x="3303588" y="4141788"/>
            <a:ext cx="457200" cy="457200"/>
          </a:xfrm>
          <a:prstGeom prst="ellipse">
            <a:avLst/>
          </a:prstGeom>
          <a:solidFill>
            <a:srgbClr val="3366FF"/>
          </a:solidFill>
          <a:ln w="9525">
            <a:solidFill>
              <a:schemeClr val="tx1"/>
            </a:solidFill>
            <a:round/>
            <a:headEnd/>
            <a:tailEnd/>
          </a:ln>
        </p:spPr>
        <p:txBody>
          <a:bodyPr wrap="none" anchor="ctr"/>
          <a:lstStyle/>
          <a:p>
            <a:pPr algn="ctr"/>
            <a:r>
              <a:rPr kumimoji="1" lang="en-US" altLang="zh-CN" sz="2400">
                <a:latin typeface="Times New Roman" pitchFamily="18" charset="0"/>
              </a:rPr>
              <a:t>G</a:t>
            </a:r>
          </a:p>
        </p:txBody>
      </p:sp>
      <p:grpSp>
        <p:nvGrpSpPr>
          <p:cNvPr id="72725" name="Group 26"/>
          <p:cNvGrpSpPr>
            <a:grpSpLocks/>
          </p:cNvGrpSpPr>
          <p:nvPr/>
        </p:nvGrpSpPr>
        <p:grpSpPr bwMode="auto">
          <a:xfrm>
            <a:off x="3303588" y="4446588"/>
            <a:ext cx="990600" cy="1552575"/>
            <a:chOff x="4464" y="2208"/>
            <a:chExt cx="624" cy="978"/>
          </a:xfrm>
        </p:grpSpPr>
        <p:sp>
          <p:nvSpPr>
            <p:cNvPr id="72730" name="Text Box 27"/>
            <p:cNvSpPr txBox="1">
              <a:spLocks noChangeArrowheads="1"/>
            </p:cNvSpPr>
            <p:nvPr/>
          </p:nvSpPr>
          <p:spPr bwMode="auto">
            <a:xfrm>
              <a:off x="4464" y="2208"/>
              <a:ext cx="624" cy="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latin typeface="Times New Roman" pitchFamily="18" charset="0"/>
                </a:rPr>
                <a:t>    g=3</a:t>
              </a:r>
            </a:p>
            <a:p>
              <a:pPr eaLnBrk="1" hangingPunct="1">
                <a:spcBef>
                  <a:spcPct val="50000"/>
                </a:spcBef>
              </a:pPr>
              <a:r>
                <a:rPr kumimoji="1" lang="en-US" altLang="zh-CN" sz="2400">
                  <a:latin typeface="Times New Roman" pitchFamily="18" charset="0"/>
                </a:rPr>
                <a:t>    h=1</a:t>
              </a:r>
            </a:p>
            <a:p>
              <a:pPr eaLnBrk="1" hangingPunct="1">
                <a:spcBef>
                  <a:spcPct val="50000"/>
                </a:spcBef>
              </a:pPr>
              <a:r>
                <a:rPr kumimoji="1" lang="en-US" altLang="zh-CN" sz="2400">
                  <a:latin typeface="Times New Roman" pitchFamily="18" charset="0"/>
                </a:rPr>
                <a:t>    f=4</a:t>
              </a:r>
            </a:p>
          </p:txBody>
        </p:sp>
        <p:sp>
          <p:nvSpPr>
            <p:cNvPr id="72731" name="AutoShape 28"/>
            <p:cNvSpPr>
              <a:spLocks/>
            </p:cNvSpPr>
            <p:nvPr/>
          </p:nvSpPr>
          <p:spPr bwMode="auto">
            <a:xfrm>
              <a:off x="4512" y="2352"/>
              <a:ext cx="144" cy="720"/>
            </a:xfrm>
            <a:prstGeom prst="leftBrace">
              <a:avLst>
                <a:gd name="adj1" fmla="val 41667"/>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grpSp>
      <p:sp>
        <p:nvSpPr>
          <p:cNvPr id="72726" name="Line 29"/>
          <p:cNvSpPr>
            <a:spLocks noChangeShapeType="1"/>
          </p:cNvSpPr>
          <p:nvPr/>
        </p:nvSpPr>
        <p:spPr bwMode="auto">
          <a:xfrm flipH="1">
            <a:off x="2160588" y="3532188"/>
            <a:ext cx="685800" cy="6858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72727" name="Line 30"/>
          <p:cNvSpPr>
            <a:spLocks noChangeShapeType="1"/>
          </p:cNvSpPr>
          <p:nvPr/>
        </p:nvSpPr>
        <p:spPr bwMode="auto">
          <a:xfrm>
            <a:off x="3074988" y="3608388"/>
            <a:ext cx="457200" cy="5334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72728" name="Text Box 31"/>
          <p:cNvSpPr txBox="1">
            <a:spLocks noChangeArrowheads="1"/>
          </p:cNvSpPr>
          <p:nvPr/>
        </p:nvSpPr>
        <p:spPr bwMode="auto">
          <a:xfrm>
            <a:off x="1093788" y="4294188"/>
            <a:ext cx="609600"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400">
                <a:latin typeface="Times New Roman" pitchFamily="18" charset="0"/>
              </a:rPr>
              <a:t>目标结点</a:t>
            </a:r>
          </a:p>
        </p:txBody>
      </p:sp>
      <p:sp>
        <p:nvSpPr>
          <p:cNvPr id="72729" name="Text Box 32"/>
          <p:cNvSpPr txBox="1">
            <a:spLocks noChangeArrowheads="1"/>
          </p:cNvSpPr>
          <p:nvPr/>
        </p:nvSpPr>
        <p:spPr bwMode="auto">
          <a:xfrm>
            <a:off x="2084388" y="1550988"/>
            <a:ext cx="6858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3200">
                <a:latin typeface="Times New Roman" pitchFamily="18" charset="0"/>
              </a:rPr>
              <a:t>(e)</a:t>
            </a:r>
          </a:p>
        </p:txBody>
      </p:sp>
      <p:sp>
        <p:nvSpPr>
          <p:cNvPr id="34" name="Rectangle 12"/>
          <p:cNvSpPr>
            <a:spLocks noChangeArrowheads="1"/>
          </p:cNvSpPr>
          <p:nvPr/>
        </p:nvSpPr>
        <p:spPr bwMode="auto">
          <a:xfrm>
            <a:off x="576263" y="225425"/>
            <a:ext cx="777716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4000" b="1" dirty="0" smtClean="0">
                <a:solidFill>
                  <a:schemeClr val="accent2"/>
                </a:solidFill>
                <a:latin typeface="方正姚体" pitchFamily="2" charset="-122"/>
                <a:ea typeface="方正姚体" pitchFamily="2" charset="-122"/>
              </a:rPr>
              <a:t>A</a:t>
            </a:r>
            <a:r>
              <a:rPr lang="zh-CN" altLang="en-US" sz="4000" b="1" dirty="0">
                <a:solidFill>
                  <a:schemeClr val="accent2"/>
                </a:solidFill>
                <a:latin typeface="方正姚体" pitchFamily="2" charset="-122"/>
                <a:ea typeface="方正姚体" pitchFamily="2" charset="-122"/>
              </a:rPr>
              <a:t>算法</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5" name="Text Box 2"/>
          <p:cNvSpPr txBox="1">
            <a:spLocks noChangeArrowheads="1"/>
          </p:cNvSpPr>
          <p:nvPr/>
        </p:nvSpPr>
        <p:spPr bwMode="auto">
          <a:xfrm>
            <a:off x="685800" y="990600"/>
            <a:ext cx="8001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endParaRPr kumimoji="1" lang="zh-CN" altLang="zh-CN" sz="2400">
              <a:latin typeface="Times New Roman" pitchFamily="18" charset="0"/>
            </a:endParaRPr>
          </a:p>
        </p:txBody>
      </p:sp>
      <p:sp>
        <p:nvSpPr>
          <p:cNvPr id="74756" name="Text Box 3"/>
          <p:cNvSpPr txBox="1">
            <a:spLocks noChangeArrowheads="1"/>
          </p:cNvSpPr>
          <p:nvPr/>
        </p:nvSpPr>
        <p:spPr bwMode="auto">
          <a:xfrm>
            <a:off x="304800" y="457200"/>
            <a:ext cx="8686800" cy="305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just" eaLnBrk="1" hangingPunct="1">
              <a:lnSpc>
                <a:spcPct val="120000"/>
              </a:lnSpc>
              <a:spcBef>
                <a:spcPct val="20000"/>
              </a:spcBef>
            </a:pPr>
            <a:r>
              <a:rPr kumimoji="1" lang="zh-CN" altLang="en-US" sz="2400" b="1" dirty="0" smtClean="0">
                <a:solidFill>
                  <a:srgbClr val="00B050"/>
                </a:solidFill>
                <a:latin typeface="仿宋_GB2312" pitchFamily="49" charset="-122"/>
                <a:ea typeface="仿宋_GB2312" pitchFamily="49" charset="-122"/>
              </a:rPr>
              <a:t>例</a:t>
            </a:r>
            <a:r>
              <a:rPr kumimoji="1" lang="en-US" altLang="zh-CN" sz="2400" b="1" dirty="0">
                <a:solidFill>
                  <a:srgbClr val="00B050"/>
                </a:solidFill>
                <a:latin typeface="仿宋_GB2312" pitchFamily="49" charset="-122"/>
                <a:ea typeface="仿宋_GB2312" pitchFamily="49" charset="-122"/>
              </a:rPr>
              <a:t>4.9 </a:t>
            </a:r>
            <a:r>
              <a:rPr kumimoji="1" lang="zh-CN" altLang="en-US" sz="2400" b="1" dirty="0">
                <a:solidFill>
                  <a:srgbClr val="00B050"/>
                </a:solidFill>
                <a:latin typeface="仿宋_GB2312" pitchFamily="49" charset="-122"/>
                <a:ea typeface="仿宋_GB2312" pitchFamily="49" charset="-122"/>
              </a:rPr>
              <a:t>八数码难题。设问题的初始状态</a:t>
            </a:r>
            <a:r>
              <a:rPr kumimoji="1" lang="en-US" altLang="zh-CN" sz="2400" b="1" dirty="0">
                <a:solidFill>
                  <a:srgbClr val="00B050"/>
                </a:solidFill>
                <a:latin typeface="仿宋_GB2312" pitchFamily="49" charset="-122"/>
                <a:ea typeface="仿宋_GB2312" pitchFamily="49" charset="-122"/>
              </a:rPr>
              <a:t>S</a:t>
            </a:r>
            <a:r>
              <a:rPr kumimoji="1" lang="en-US" altLang="zh-CN" sz="2400" b="1" baseline="-25000" dirty="0">
                <a:solidFill>
                  <a:srgbClr val="00B050"/>
                </a:solidFill>
                <a:latin typeface="仿宋_GB2312" pitchFamily="49" charset="-122"/>
                <a:ea typeface="仿宋_GB2312" pitchFamily="49" charset="-122"/>
              </a:rPr>
              <a:t>0</a:t>
            </a:r>
            <a:r>
              <a:rPr kumimoji="1" lang="zh-CN" altLang="en-US" sz="2400" b="1" dirty="0">
                <a:solidFill>
                  <a:srgbClr val="00B050"/>
                </a:solidFill>
                <a:latin typeface="仿宋_GB2312" pitchFamily="49" charset="-122"/>
                <a:ea typeface="仿宋_GB2312" pitchFamily="49" charset="-122"/>
              </a:rPr>
              <a:t>和目标状态</a:t>
            </a:r>
            <a:r>
              <a:rPr kumimoji="1" lang="en-US" altLang="zh-CN" sz="2400" b="1" dirty="0" err="1">
                <a:solidFill>
                  <a:srgbClr val="00B050"/>
                </a:solidFill>
                <a:latin typeface="仿宋_GB2312" pitchFamily="49" charset="-122"/>
                <a:ea typeface="仿宋_GB2312" pitchFamily="49" charset="-122"/>
              </a:rPr>
              <a:t>S</a:t>
            </a:r>
            <a:r>
              <a:rPr kumimoji="1" lang="en-US" altLang="zh-CN" sz="2400" b="1" baseline="-25000" dirty="0" err="1">
                <a:solidFill>
                  <a:srgbClr val="00B050"/>
                </a:solidFill>
                <a:latin typeface="仿宋_GB2312" pitchFamily="49" charset="-122"/>
                <a:ea typeface="仿宋_GB2312" pitchFamily="49" charset="-122"/>
              </a:rPr>
              <a:t>g</a:t>
            </a:r>
            <a:r>
              <a:rPr kumimoji="1" lang="zh-CN" altLang="en-US" sz="2400" b="1" dirty="0">
                <a:solidFill>
                  <a:srgbClr val="00B050"/>
                </a:solidFill>
                <a:latin typeface="仿宋_GB2312" pitchFamily="49" charset="-122"/>
                <a:ea typeface="仿宋_GB2312" pitchFamily="49" charset="-122"/>
              </a:rPr>
              <a:t>如图所示，估价函数与例</a:t>
            </a:r>
            <a:r>
              <a:rPr kumimoji="1" lang="en-US" altLang="zh-CN" sz="2400" b="1" dirty="0">
                <a:solidFill>
                  <a:srgbClr val="00B050"/>
                </a:solidFill>
                <a:latin typeface="仿宋_GB2312" pitchFamily="49" charset="-122"/>
                <a:ea typeface="仿宋_GB2312" pitchFamily="49" charset="-122"/>
              </a:rPr>
              <a:t>4.8</a:t>
            </a:r>
            <a:r>
              <a:rPr kumimoji="1" lang="zh-CN" altLang="en-US" sz="2400" b="1" dirty="0">
                <a:solidFill>
                  <a:srgbClr val="00B050"/>
                </a:solidFill>
                <a:latin typeface="仿宋_GB2312" pitchFamily="49" charset="-122"/>
                <a:ea typeface="仿宋_GB2312" pitchFamily="49" charset="-122"/>
              </a:rPr>
              <a:t>相同。请用全局择优搜索解决该问题。</a:t>
            </a:r>
          </a:p>
          <a:p>
            <a:pPr algn="just" eaLnBrk="1" hangingPunct="1">
              <a:lnSpc>
                <a:spcPct val="120000"/>
              </a:lnSpc>
              <a:spcBef>
                <a:spcPts val="1800"/>
              </a:spcBef>
            </a:pPr>
            <a:r>
              <a:rPr kumimoji="1" lang="zh-CN" altLang="en-US" sz="2400" dirty="0" smtClean="0">
                <a:latin typeface="仿宋_GB2312" pitchFamily="49" charset="-122"/>
                <a:ea typeface="仿宋_GB2312" pitchFamily="49" charset="-122"/>
              </a:rPr>
              <a:t>解</a:t>
            </a:r>
            <a:r>
              <a:rPr kumimoji="1" lang="zh-CN" altLang="en-US" sz="2400" dirty="0">
                <a:latin typeface="仿宋_GB2312" pitchFamily="49" charset="-122"/>
                <a:ea typeface="仿宋_GB2312" pitchFamily="49" charset="-122"/>
              </a:rPr>
              <a:t>：该问题的全局择优搜索树如下图所示。在该图中，</a:t>
            </a:r>
            <a:r>
              <a:rPr kumimoji="1" lang="zh-CN" altLang="en-US" sz="2400" dirty="0" smtClean="0">
                <a:latin typeface="仿宋_GB2312" pitchFamily="49" charset="-122"/>
                <a:ea typeface="仿宋_GB2312" pitchFamily="49" charset="-122"/>
              </a:rPr>
              <a:t>每个结点旁边</a:t>
            </a:r>
            <a:r>
              <a:rPr kumimoji="1" lang="zh-CN" altLang="en-US" sz="2400" dirty="0">
                <a:latin typeface="仿宋_GB2312" pitchFamily="49" charset="-122"/>
                <a:ea typeface="仿宋_GB2312" pitchFamily="49" charset="-122"/>
              </a:rPr>
              <a:t>的数字是</a:t>
            </a:r>
            <a:r>
              <a:rPr kumimoji="1" lang="zh-CN" altLang="en-US" sz="2400" dirty="0" smtClean="0">
                <a:latin typeface="仿宋_GB2312" pitchFamily="49" charset="-122"/>
                <a:ea typeface="仿宋_GB2312" pitchFamily="49" charset="-122"/>
              </a:rPr>
              <a:t>该结点的</a:t>
            </a:r>
            <a:r>
              <a:rPr kumimoji="1" lang="zh-CN" altLang="en-US" sz="2400" dirty="0">
                <a:latin typeface="仿宋_GB2312" pitchFamily="49" charset="-122"/>
                <a:ea typeface="仿宋_GB2312" pitchFamily="49" charset="-122"/>
              </a:rPr>
              <a:t>估价函数值。</a:t>
            </a:r>
          </a:p>
          <a:p>
            <a:pPr algn="just" eaLnBrk="1" hangingPunct="1">
              <a:lnSpc>
                <a:spcPct val="120000"/>
              </a:lnSpc>
              <a:spcBef>
                <a:spcPct val="20000"/>
              </a:spcBef>
            </a:pPr>
            <a:r>
              <a:rPr kumimoji="1" lang="zh-CN" altLang="en-US" sz="2400" dirty="0" smtClean="0">
                <a:latin typeface="仿宋_GB2312" pitchFamily="49" charset="-122"/>
                <a:ea typeface="仿宋_GB2312" pitchFamily="49" charset="-122"/>
              </a:rPr>
              <a:t>例如</a:t>
            </a:r>
            <a:r>
              <a:rPr kumimoji="1" lang="zh-CN" altLang="en-US" sz="2400" dirty="0">
                <a:latin typeface="仿宋_GB2312" pitchFamily="49" charset="-122"/>
                <a:ea typeface="仿宋_GB2312" pitchFamily="49" charset="-122"/>
              </a:rPr>
              <a:t>，</a:t>
            </a:r>
            <a:r>
              <a:rPr kumimoji="1" lang="zh-CN" altLang="en-US" sz="2400" dirty="0" smtClean="0">
                <a:latin typeface="仿宋_GB2312" pitchFamily="49" charset="-122"/>
                <a:ea typeface="仿宋_GB2312" pitchFamily="49" charset="-122"/>
              </a:rPr>
              <a:t>对结点</a:t>
            </a:r>
            <a:r>
              <a:rPr kumimoji="1" lang="en-US" altLang="zh-CN" sz="2400" dirty="0" smtClean="0">
                <a:latin typeface="仿宋_GB2312" pitchFamily="49" charset="-122"/>
                <a:ea typeface="仿宋_GB2312" pitchFamily="49" charset="-122"/>
              </a:rPr>
              <a:t>S</a:t>
            </a:r>
            <a:r>
              <a:rPr kumimoji="1" lang="en-US" altLang="zh-CN" sz="2400" baseline="-25000" dirty="0" smtClean="0">
                <a:latin typeface="仿宋_GB2312" pitchFamily="49" charset="-122"/>
                <a:ea typeface="仿宋_GB2312" pitchFamily="49" charset="-122"/>
              </a:rPr>
              <a:t>2</a:t>
            </a:r>
            <a:r>
              <a:rPr kumimoji="1" lang="zh-CN" altLang="en-US" sz="2400" dirty="0">
                <a:latin typeface="仿宋_GB2312" pitchFamily="49" charset="-122"/>
                <a:ea typeface="仿宋_GB2312" pitchFamily="49" charset="-122"/>
              </a:rPr>
              <a:t>，其估价函数值的计算为：</a:t>
            </a:r>
            <a:r>
              <a:rPr kumimoji="1" lang="en-US" altLang="zh-CN" sz="2400" dirty="0">
                <a:latin typeface="仿宋_GB2312" pitchFamily="49" charset="-122"/>
                <a:ea typeface="仿宋_GB2312" pitchFamily="49" charset="-122"/>
              </a:rPr>
              <a:t>f(S</a:t>
            </a:r>
            <a:r>
              <a:rPr kumimoji="1" lang="en-US" altLang="zh-CN" sz="2400" baseline="-25000" dirty="0">
                <a:latin typeface="仿宋_GB2312" pitchFamily="49" charset="-122"/>
                <a:ea typeface="仿宋_GB2312" pitchFamily="49" charset="-122"/>
              </a:rPr>
              <a:t>2</a:t>
            </a:r>
            <a:r>
              <a:rPr kumimoji="1" lang="en-US" altLang="zh-CN" sz="2400" dirty="0">
                <a:latin typeface="仿宋_GB2312" pitchFamily="49" charset="-122"/>
                <a:ea typeface="仿宋_GB2312" pitchFamily="49" charset="-122"/>
              </a:rPr>
              <a:t>)=d(S</a:t>
            </a:r>
            <a:r>
              <a:rPr kumimoji="1" lang="en-US" altLang="zh-CN" sz="2400" baseline="-25000" dirty="0">
                <a:latin typeface="仿宋_GB2312" pitchFamily="49" charset="-122"/>
                <a:ea typeface="仿宋_GB2312" pitchFamily="49" charset="-122"/>
              </a:rPr>
              <a:t>2</a:t>
            </a:r>
            <a:r>
              <a:rPr kumimoji="1" lang="en-US" altLang="zh-CN" sz="2400" dirty="0">
                <a:latin typeface="仿宋_GB2312" pitchFamily="49" charset="-122"/>
                <a:ea typeface="仿宋_GB2312" pitchFamily="49" charset="-122"/>
              </a:rPr>
              <a:t>)+W(S</a:t>
            </a:r>
            <a:r>
              <a:rPr kumimoji="1" lang="en-US" altLang="zh-CN" sz="2400" baseline="-25000" dirty="0">
                <a:latin typeface="仿宋_GB2312" pitchFamily="49" charset="-122"/>
                <a:ea typeface="仿宋_GB2312" pitchFamily="49" charset="-122"/>
              </a:rPr>
              <a:t>2</a:t>
            </a:r>
            <a:r>
              <a:rPr kumimoji="1" lang="en-US" altLang="zh-CN" sz="2400" dirty="0">
                <a:latin typeface="仿宋_GB2312" pitchFamily="49" charset="-122"/>
                <a:ea typeface="仿宋_GB2312" pitchFamily="49" charset="-122"/>
              </a:rPr>
              <a:t>) =1+3=4    </a:t>
            </a:r>
          </a:p>
        </p:txBody>
      </p:sp>
      <p:sp>
        <p:nvSpPr>
          <p:cNvPr id="74757" name="Text Box 5"/>
          <p:cNvSpPr txBox="1">
            <a:spLocks noChangeArrowheads="1"/>
          </p:cNvSpPr>
          <p:nvPr/>
        </p:nvSpPr>
        <p:spPr bwMode="auto">
          <a:xfrm>
            <a:off x="2087563" y="4041775"/>
            <a:ext cx="1692275" cy="1562100"/>
          </a:xfrm>
          <a:prstGeom prst="rect">
            <a:avLst/>
          </a:prstGeom>
          <a:noFill/>
          <a:ln w="9525">
            <a:solidFill>
              <a:srgbClr val="0000CC"/>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457200" indent="-457200"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b="1">
                <a:solidFill>
                  <a:srgbClr val="D60093"/>
                </a:solidFill>
                <a:latin typeface="Times New Roman" pitchFamily="18" charset="0"/>
              </a:rPr>
              <a:t>2      8</a:t>
            </a:r>
            <a:r>
              <a:rPr kumimoji="1" lang="en-US" altLang="zh-CN" sz="2400" b="1">
                <a:solidFill>
                  <a:srgbClr val="0000CC"/>
                </a:solidFill>
                <a:latin typeface="Times New Roman" pitchFamily="18" charset="0"/>
              </a:rPr>
              <a:t>       3</a:t>
            </a:r>
          </a:p>
          <a:p>
            <a:pPr eaLnBrk="1" hangingPunct="1">
              <a:spcBef>
                <a:spcPct val="50000"/>
              </a:spcBef>
            </a:pPr>
            <a:r>
              <a:rPr kumimoji="1" lang="en-US" altLang="zh-CN" sz="2400" b="1">
                <a:solidFill>
                  <a:srgbClr val="D60093"/>
                </a:solidFill>
                <a:latin typeface="Times New Roman" pitchFamily="18" charset="0"/>
              </a:rPr>
              <a:t>1  </a:t>
            </a:r>
            <a:r>
              <a:rPr kumimoji="1" lang="en-US" altLang="zh-CN" sz="2400" b="1">
                <a:solidFill>
                  <a:srgbClr val="0000CC"/>
                </a:solidFill>
                <a:latin typeface="Times New Roman" pitchFamily="18" charset="0"/>
              </a:rPr>
              <a:t>             4</a:t>
            </a:r>
          </a:p>
          <a:p>
            <a:pPr eaLnBrk="1" hangingPunct="1">
              <a:spcBef>
                <a:spcPct val="50000"/>
              </a:spcBef>
            </a:pPr>
            <a:r>
              <a:rPr kumimoji="1" lang="en-US" altLang="zh-CN" sz="2400" b="1">
                <a:solidFill>
                  <a:srgbClr val="0000CC"/>
                </a:solidFill>
                <a:latin typeface="Times New Roman" pitchFamily="18" charset="0"/>
              </a:rPr>
              <a:t>7      6       5 </a:t>
            </a:r>
          </a:p>
        </p:txBody>
      </p:sp>
      <p:sp>
        <p:nvSpPr>
          <p:cNvPr id="74758" name="Text Box 7"/>
          <p:cNvSpPr txBox="1">
            <a:spLocks noChangeArrowheads="1"/>
          </p:cNvSpPr>
          <p:nvPr/>
        </p:nvSpPr>
        <p:spPr bwMode="auto">
          <a:xfrm>
            <a:off x="4716463" y="4041775"/>
            <a:ext cx="1692275" cy="1562100"/>
          </a:xfrm>
          <a:prstGeom prst="rect">
            <a:avLst/>
          </a:prstGeom>
          <a:noFill/>
          <a:ln w="9525">
            <a:solidFill>
              <a:srgbClr val="0000CC"/>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457200" indent="-457200"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b="1">
                <a:solidFill>
                  <a:srgbClr val="0000CC"/>
                </a:solidFill>
                <a:latin typeface="Times New Roman" pitchFamily="18" charset="0"/>
              </a:rPr>
              <a:t>1      2       3</a:t>
            </a:r>
          </a:p>
          <a:p>
            <a:pPr eaLnBrk="1" hangingPunct="1">
              <a:spcBef>
                <a:spcPct val="50000"/>
              </a:spcBef>
            </a:pPr>
            <a:r>
              <a:rPr kumimoji="1" lang="en-US" altLang="zh-CN" sz="2400" b="1">
                <a:solidFill>
                  <a:srgbClr val="0000CC"/>
                </a:solidFill>
                <a:latin typeface="Times New Roman" pitchFamily="18" charset="0"/>
              </a:rPr>
              <a:t>8               4</a:t>
            </a:r>
          </a:p>
          <a:p>
            <a:pPr eaLnBrk="1" hangingPunct="1">
              <a:spcBef>
                <a:spcPct val="50000"/>
              </a:spcBef>
            </a:pPr>
            <a:r>
              <a:rPr kumimoji="1" lang="en-US" altLang="zh-CN" sz="2400" b="1">
                <a:solidFill>
                  <a:srgbClr val="0000CC"/>
                </a:solidFill>
                <a:latin typeface="Times New Roman" pitchFamily="18" charset="0"/>
              </a:rPr>
              <a:t>7      6       5 </a:t>
            </a:r>
          </a:p>
        </p:txBody>
      </p:sp>
      <p:sp>
        <p:nvSpPr>
          <p:cNvPr id="74759" name="Text Box 8"/>
          <p:cNvSpPr txBox="1">
            <a:spLocks noChangeArrowheads="1"/>
          </p:cNvSpPr>
          <p:nvPr/>
        </p:nvSpPr>
        <p:spPr bwMode="auto">
          <a:xfrm>
            <a:off x="1692275" y="3789363"/>
            <a:ext cx="3505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400">
                <a:solidFill>
                  <a:srgbClr val="0000CC"/>
                </a:solidFill>
                <a:latin typeface="Times New Roman" pitchFamily="18" charset="0"/>
              </a:rPr>
              <a:t>S</a:t>
            </a:r>
            <a:r>
              <a:rPr kumimoji="1" lang="en-US" altLang="zh-CN" sz="2400" baseline="-25000">
                <a:solidFill>
                  <a:srgbClr val="0000CC"/>
                </a:solidFill>
                <a:latin typeface="Times New Roman" pitchFamily="18" charset="0"/>
              </a:rPr>
              <a:t>0</a:t>
            </a:r>
            <a:r>
              <a:rPr kumimoji="1" lang="en-US" altLang="zh-CN" sz="2400">
                <a:solidFill>
                  <a:srgbClr val="0000CC"/>
                </a:solidFill>
                <a:latin typeface="Times New Roman" pitchFamily="18" charset="0"/>
              </a:rPr>
              <a:t>                             Sg</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2"/>
          <p:cNvSpPr>
            <a:spLocks noChangeArrowheads="1"/>
          </p:cNvSpPr>
          <p:nvPr/>
        </p:nvSpPr>
        <p:spPr bwMode="auto">
          <a:xfrm>
            <a:off x="3671888" y="225425"/>
            <a:ext cx="795337" cy="762000"/>
          </a:xfrm>
          <a:prstGeom prst="rect">
            <a:avLst/>
          </a:prstGeom>
          <a:noFill/>
          <a:ln w="9525">
            <a:solidFill>
              <a:srgbClr val="0000CC"/>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marL="457200" indent="-457200" algn="ctr"/>
            <a:r>
              <a:rPr kumimoji="1" lang="en-US" altLang="zh-CN">
                <a:solidFill>
                  <a:srgbClr val="D60093"/>
                </a:solidFill>
                <a:latin typeface="Times New Roman" pitchFamily="18" charset="0"/>
              </a:rPr>
              <a:t>2   8</a:t>
            </a:r>
            <a:r>
              <a:rPr kumimoji="1" lang="en-US" altLang="zh-CN">
                <a:solidFill>
                  <a:srgbClr val="0000CC"/>
                </a:solidFill>
                <a:latin typeface="Times New Roman" pitchFamily="18" charset="0"/>
              </a:rPr>
              <a:t>   3</a:t>
            </a:r>
          </a:p>
          <a:p>
            <a:pPr marL="457200" indent="-457200" algn="ctr"/>
            <a:r>
              <a:rPr kumimoji="1" lang="en-US" altLang="zh-CN">
                <a:solidFill>
                  <a:srgbClr val="D60093"/>
                </a:solidFill>
                <a:latin typeface="Times New Roman" pitchFamily="18" charset="0"/>
              </a:rPr>
              <a:t>1</a:t>
            </a:r>
            <a:r>
              <a:rPr kumimoji="1" lang="en-US" altLang="zh-CN">
                <a:solidFill>
                  <a:srgbClr val="0000CC"/>
                </a:solidFill>
                <a:latin typeface="Times New Roman" pitchFamily="18" charset="0"/>
              </a:rPr>
              <a:t>         4</a:t>
            </a:r>
          </a:p>
          <a:p>
            <a:pPr marL="457200" indent="-457200" algn="ctr"/>
            <a:r>
              <a:rPr kumimoji="1" lang="en-US" altLang="zh-CN">
                <a:solidFill>
                  <a:srgbClr val="0000CC"/>
                </a:solidFill>
                <a:latin typeface="Times New Roman" pitchFamily="18" charset="0"/>
              </a:rPr>
              <a:t>7   6   5</a:t>
            </a:r>
          </a:p>
        </p:txBody>
      </p:sp>
      <p:sp>
        <p:nvSpPr>
          <p:cNvPr id="75780" name="Rectangle 3"/>
          <p:cNvSpPr>
            <a:spLocks noChangeArrowheads="1"/>
          </p:cNvSpPr>
          <p:nvPr/>
        </p:nvSpPr>
        <p:spPr bwMode="auto">
          <a:xfrm>
            <a:off x="2057400" y="1295400"/>
            <a:ext cx="795338" cy="762000"/>
          </a:xfrm>
          <a:prstGeom prst="rect">
            <a:avLst/>
          </a:prstGeom>
          <a:noFill/>
          <a:ln w="9525">
            <a:solidFill>
              <a:srgbClr val="0000CC"/>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marL="457200" indent="-457200" algn="ctr"/>
            <a:r>
              <a:rPr kumimoji="1" lang="en-US" altLang="zh-CN">
                <a:solidFill>
                  <a:srgbClr val="0000CC"/>
                </a:solidFill>
                <a:latin typeface="Times New Roman" pitchFamily="18" charset="0"/>
              </a:rPr>
              <a:t>2   8   3</a:t>
            </a:r>
          </a:p>
          <a:p>
            <a:pPr marL="457200" indent="-457200" algn="ctr"/>
            <a:r>
              <a:rPr kumimoji="1" lang="en-US" altLang="zh-CN">
                <a:solidFill>
                  <a:srgbClr val="0000CC"/>
                </a:solidFill>
                <a:latin typeface="Times New Roman" pitchFamily="18" charset="0"/>
              </a:rPr>
              <a:t>     1   4</a:t>
            </a:r>
          </a:p>
          <a:p>
            <a:pPr marL="457200" indent="-457200" algn="ctr"/>
            <a:r>
              <a:rPr kumimoji="1" lang="en-US" altLang="zh-CN">
                <a:solidFill>
                  <a:srgbClr val="0000CC"/>
                </a:solidFill>
                <a:latin typeface="Times New Roman" pitchFamily="18" charset="0"/>
              </a:rPr>
              <a:t>7   6   5</a:t>
            </a:r>
          </a:p>
        </p:txBody>
      </p:sp>
      <p:sp>
        <p:nvSpPr>
          <p:cNvPr id="75781" name="Rectangle 4"/>
          <p:cNvSpPr>
            <a:spLocks noChangeArrowheads="1"/>
          </p:cNvSpPr>
          <p:nvPr/>
        </p:nvSpPr>
        <p:spPr bwMode="auto">
          <a:xfrm>
            <a:off x="3324225" y="1295400"/>
            <a:ext cx="795338" cy="762000"/>
          </a:xfrm>
          <a:prstGeom prst="rect">
            <a:avLst/>
          </a:prstGeom>
          <a:noFill/>
          <a:ln w="9525">
            <a:solidFill>
              <a:srgbClr val="0000CC"/>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marL="457200" indent="-457200" algn="ctr"/>
            <a:r>
              <a:rPr kumimoji="1" lang="en-US" altLang="zh-CN">
                <a:solidFill>
                  <a:srgbClr val="D60093"/>
                </a:solidFill>
                <a:latin typeface="Times New Roman" pitchFamily="18" charset="0"/>
              </a:rPr>
              <a:t>2 </a:t>
            </a:r>
            <a:r>
              <a:rPr kumimoji="1" lang="en-US" altLang="zh-CN">
                <a:solidFill>
                  <a:srgbClr val="0000CC"/>
                </a:solidFill>
                <a:latin typeface="Times New Roman" pitchFamily="18" charset="0"/>
              </a:rPr>
              <a:t>       3</a:t>
            </a:r>
          </a:p>
          <a:p>
            <a:pPr marL="457200" indent="-457200" algn="ctr"/>
            <a:r>
              <a:rPr kumimoji="1" lang="en-US" altLang="zh-CN">
                <a:solidFill>
                  <a:srgbClr val="D60093"/>
                </a:solidFill>
                <a:latin typeface="Times New Roman" pitchFamily="18" charset="0"/>
              </a:rPr>
              <a:t>1 </a:t>
            </a:r>
            <a:r>
              <a:rPr kumimoji="1" lang="en-US" altLang="zh-CN">
                <a:solidFill>
                  <a:srgbClr val="0000CC"/>
                </a:solidFill>
                <a:latin typeface="Times New Roman" pitchFamily="18" charset="0"/>
              </a:rPr>
              <a:t>   </a:t>
            </a:r>
            <a:r>
              <a:rPr kumimoji="1" lang="en-US" altLang="zh-CN">
                <a:solidFill>
                  <a:srgbClr val="D60093"/>
                </a:solidFill>
                <a:latin typeface="Times New Roman" pitchFamily="18" charset="0"/>
              </a:rPr>
              <a:t>8</a:t>
            </a:r>
            <a:r>
              <a:rPr kumimoji="1" lang="en-US" altLang="zh-CN">
                <a:solidFill>
                  <a:srgbClr val="0000CC"/>
                </a:solidFill>
                <a:latin typeface="Times New Roman" pitchFamily="18" charset="0"/>
              </a:rPr>
              <a:t>   4</a:t>
            </a:r>
          </a:p>
          <a:p>
            <a:pPr marL="457200" indent="-457200" algn="ctr"/>
            <a:r>
              <a:rPr kumimoji="1" lang="en-US" altLang="zh-CN">
                <a:solidFill>
                  <a:srgbClr val="0000CC"/>
                </a:solidFill>
                <a:latin typeface="Times New Roman" pitchFamily="18" charset="0"/>
              </a:rPr>
              <a:t>7   6   5</a:t>
            </a:r>
          </a:p>
        </p:txBody>
      </p:sp>
      <p:sp>
        <p:nvSpPr>
          <p:cNvPr id="75782" name="Rectangle 5"/>
          <p:cNvSpPr>
            <a:spLocks noChangeArrowheads="1"/>
          </p:cNvSpPr>
          <p:nvPr/>
        </p:nvSpPr>
        <p:spPr bwMode="auto">
          <a:xfrm>
            <a:off x="4572000" y="1295400"/>
            <a:ext cx="795338" cy="762000"/>
          </a:xfrm>
          <a:prstGeom prst="rect">
            <a:avLst/>
          </a:prstGeom>
          <a:noFill/>
          <a:ln w="9525">
            <a:solidFill>
              <a:srgbClr val="0000CC"/>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marL="457200" indent="-457200"/>
            <a:r>
              <a:rPr kumimoji="1" lang="en-US" altLang="zh-CN">
                <a:solidFill>
                  <a:srgbClr val="0000CC"/>
                </a:solidFill>
                <a:latin typeface="Times New Roman" pitchFamily="18" charset="0"/>
              </a:rPr>
              <a:t>2   8   3</a:t>
            </a:r>
          </a:p>
          <a:p>
            <a:pPr marL="457200" indent="-457200"/>
            <a:r>
              <a:rPr kumimoji="1" lang="en-US" altLang="zh-CN">
                <a:solidFill>
                  <a:srgbClr val="0000CC"/>
                </a:solidFill>
                <a:latin typeface="Times New Roman" pitchFamily="18" charset="0"/>
              </a:rPr>
              <a:t>1   4</a:t>
            </a:r>
          </a:p>
          <a:p>
            <a:pPr marL="457200" indent="-457200"/>
            <a:r>
              <a:rPr kumimoji="1" lang="en-US" altLang="zh-CN">
                <a:solidFill>
                  <a:srgbClr val="0000CC"/>
                </a:solidFill>
                <a:latin typeface="Times New Roman" pitchFamily="18" charset="0"/>
              </a:rPr>
              <a:t>7   6   5</a:t>
            </a:r>
          </a:p>
        </p:txBody>
      </p:sp>
      <p:sp>
        <p:nvSpPr>
          <p:cNvPr id="75783" name="Rectangle 6"/>
          <p:cNvSpPr>
            <a:spLocks noChangeArrowheads="1"/>
          </p:cNvSpPr>
          <p:nvPr/>
        </p:nvSpPr>
        <p:spPr bwMode="auto">
          <a:xfrm>
            <a:off x="5715000" y="1295400"/>
            <a:ext cx="795338" cy="762000"/>
          </a:xfrm>
          <a:prstGeom prst="rect">
            <a:avLst/>
          </a:prstGeom>
          <a:noFill/>
          <a:ln w="9525">
            <a:solidFill>
              <a:srgbClr val="0000CC"/>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marL="457200" indent="-457200" algn="ctr"/>
            <a:r>
              <a:rPr kumimoji="1" lang="en-US" altLang="zh-CN">
                <a:solidFill>
                  <a:srgbClr val="0000CC"/>
                </a:solidFill>
                <a:latin typeface="Times New Roman" pitchFamily="18" charset="0"/>
              </a:rPr>
              <a:t>2   8   3</a:t>
            </a:r>
          </a:p>
          <a:p>
            <a:pPr marL="457200" indent="-457200" algn="ctr"/>
            <a:r>
              <a:rPr kumimoji="1" lang="en-US" altLang="zh-CN">
                <a:solidFill>
                  <a:srgbClr val="0000CC"/>
                </a:solidFill>
                <a:latin typeface="Times New Roman" pitchFamily="18" charset="0"/>
              </a:rPr>
              <a:t>1    6   4</a:t>
            </a:r>
          </a:p>
          <a:p>
            <a:pPr marL="457200" indent="-457200" algn="ctr"/>
            <a:r>
              <a:rPr kumimoji="1" lang="en-US" altLang="zh-CN">
                <a:solidFill>
                  <a:srgbClr val="0000CC"/>
                </a:solidFill>
                <a:latin typeface="Times New Roman" pitchFamily="18" charset="0"/>
              </a:rPr>
              <a:t>7        5</a:t>
            </a:r>
          </a:p>
        </p:txBody>
      </p:sp>
      <p:sp>
        <p:nvSpPr>
          <p:cNvPr id="75784" name="Line 7"/>
          <p:cNvSpPr>
            <a:spLocks noChangeShapeType="1"/>
          </p:cNvSpPr>
          <p:nvPr/>
        </p:nvSpPr>
        <p:spPr bwMode="auto">
          <a:xfrm flipH="1">
            <a:off x="2438400" y="990600"/>
            <a:ext cx="1676400" cy="304800"/>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75785" name="Line 8"/>
          <p:cNvSpPr>
            <a:spLocks noChangeShapeType="1"/>
          </p:cNvSpPr>
          <p:nvPr/>
        </p:nvSpPr>
        <p:spPr bwMode="auto">
          <a:xfrm flipH="1">
            <a:off x="3733800" y="990600"/>
            <a:ext cx="381000" cy="304800"/>
          </a:xfrm>
          <a:prstGeom prst="line">
            <a:avLst/>
          </a:prstGeom>
          <a:noFill/>
          <a:ln w="38100">
            <a:solidFill>
              <a:srgbClr val="D60093"/>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75786" name="Line 9"/>
          <p:cNvSpPr>
            <a:spLocks noChangeShapeType="1"/>
          </p:cNvSpPr>
          <p:nvPr/>
        </p:nvSpPr>
        <p:spPr bwMode="auto">
          <a:xfrm>
            <a:off x="4114800" y="990600"/>
            <a:ext cx="838200" cy="304800"/>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75787" name="Line 10"/>
          <p:cNvSpPr>
            <a:spLocks noChangeShapeType="1"/>
          </p:cNvSpPr>
          <p:nvPr/>
        </p:nvSpPr>
        <p:spPr bwMode="auto">
          <a:xfrm>
            <a:off x="4114800" y="990600"/>
            <a:ext cx="1981200" cy="304800"/>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75788" name="Text Box 11"/>
          <p:cNvSpPr txBox="1">
            <a:spLocks noChangeArrowheads="1"/>
          </p:cNvSpPr>
          <p:nvPr/>
        </p:nvSpPr>
        <p:spPr bwMode="auto">
          <a:xfrm>
            <a:off x="4572000" y="0"/>
            <a:ext cx="4333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000">
                <a:solidFill>
                  <a:srgbClr val="0000CC"/>
                </a:solidFill>
                <a:latin typeface="Times New Roman" pitchFamily="18" charset="0"/>
              </a:rPr>
              <a:t>S</a:t>
            </a:r>
            <a:r>
              <a:rPr kumimoji="1" lang="en-US" altLang="zh-CN" sz="2000" baseline="-25000">
                <a:solidFill>
                  <a:srgbClr val="0000CC"/>
                </a:solidFill>
                <a:latin typeface="Times New Roman" pitchFamily="18" charset="0"/>
              </a:rPr>
              <a:t>0</a:t>
            </a:r>
            <a:r>
              <a:rPr kumimoji="1" lang="en-US" altLang="zh-CN" sz="2400">
                <a:solidFill>
                  <a:srgbClr val="0000CC"/>
                </a:solidFill>
                <a:latin typeface="Times New Roman" pitchFamily="18" charset="0"/>
              </a:rPr>
              <a:t>              </a:t>
            </a:r>
          </a:p>
        </p:txBody>
      </p:sp>
      <p:sp>
        <p:nvSpPr>
          <p:cNvPr id="75789" name="Rectangle 12"/>
          <p:cNvSpPr>
            <a:spLocks noChangeArrowheads="1"/>
          </p:cNvSpPr>
          <p:nvPr/>
        </p:nvSpPr>
        <p:spPr bwMode="auto">
          <a:xfrm>
            <a:off x="1414463" y="2590800"/>
            <a:ext cx="795337" cy="762000"/>
          </a:xfrm>
          <a:prstGeom prst="rect">
            <a:avLst/>
          </a:prstGeom>
          <a:noFill/>
          <a:ln w="9525">
            <a:solidFill>
              <a:srgbClr val="0000CC"/>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marL="457200" indent="-457200" algn="ctr"/>
            <a:r>
              <a:rPr kumimoji="1" lang="en-US" altLang="zh-CN">
                <a:solidFill>
                  <a:srgbClr val="0000CC"/>
                </a:solidFill>
                <a:latin typeface="Times New Roman" pitchFamily="18" charset="0"/>
              </a:rPr>
              <a:t>    8    3</a:t>
            </a:r>
          </a:p>
          <a:p>
            <a:pPr marL="457200" indent="-457200" algn="ctr"/>
            <a:r>
              <a:rPr kumimoji="1" lang="en-US" altLang="zh-CN">
                <a:solidFill>
                  <a:srgbClr val="0000CC"/>
                </a:solidFill>
                <a:latin typeface="Times New Roman" pitchFamily="18" charset="0"/>
              </a:rPr>
              <a:t>2   1    4</a:t>
            </a:r>
          </a:p>
          <a:p>
            <a:pPr marL="457200" indent="-457200" algn="ctr"/>
            <a:r>
              <a:rPr kumimoji="1" lang="en-US" altLang="zh-CN">
                <a:solidFill>
                  <a:srgbClr val="0000CC"/>
                </a:solidFill>
                <a:latin typeface="Times New Roman" pitchFamily="18" charset="0"/>
              </a:rPr>
              <a:t>7   6   5</a:t>
            </a:r>
          </a:p>
        </p:txBody>
      </p:sp>
      <p:sp>
        <p:nvSpPr>
          <p:cNvPr id="75790" name="Rectangle 13"/>
          <p:cNvSpPr>
            <a:spLocks noChangeArrowheads="1"/>
          </p:cNvSpPr>
          <p:nvPr/>
        </p:nvSpPr>
        <p:spPr bwMode="auto">
          <a:xfrm>
            <a:off x="2557463" y="2590800"/>
            <a:ext cx="795337" cy="762000"/>
          </a:xfrm>
          <a:prstGeom prst="rect">
            <a:avLst/>
          </a:prstGeom>
          <a:noFill/>
          <a:ln w="9525">
            <a:solidFill>
              <a:srgbClr val="0000CC"/>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marL="457200" indent="-457200" algn="ctr"/>
            <a:r>
              <a:rPr kumimoji="1" lang="en-US" altLang="zh-CN">
                <a:solidFill>
                  <a:srgbClr val="0000CC"/>
                </a:solidFill>
                <a:latin typeface="Times New Roman" pitchFamily="18" charset="0"/>
              </a:rPr>
              <a:t>2   8   3</a:t>
            </a:r>
          </a:p>
          <a:p>
            <a:pPr marL="457200" indent="-457200" algn="ctr"/>
            <a:r>
              <a:rPr kumimoji="1" lang="en-US" altLang="zh-CN">
                <a:solidFill>
                  <a:srgbClr val="0000CC"/>
                </a:solidFill>
                <a:latin typeface="Times New Roman" pitchFamily="18" charset="0"/>
              </a:rPr>
              <a:t>7   1   4</a:t>
            </a:r>
          </a:p>
          <a:p>
            <a:pPr marL="457200" indent="-457200" algn="ctr"/>
            <a:r>
              <a:rPr kumimoji="1" lang="en-US" altLang="zh-CN">
                <a:solidFill>
                  <a:srgbClr val="0000CC"/>
                </a:solidFill>
                <a:latin typeface="Times New Roman" pitchFamily="18" charset="0"/>
              </a:rPr>
              <a:t>     6   5</a:t>
            </a:r>
          </a:p>
        </p:txBody>
      </p:sp>
      <p:sp>
        <p:nvSpPr>
          <p:cNvPr id="75791" name="Rectangle 14"/>
          <p:cNvSpPr>
            <a:spLocks noChangeArrowheads="1"/>
          </p:cNvSpPr>
          <p:nvPr/>
        </p:nvSpPr>
        <p:spPr bwMode="auto">
          <a:xfrm>
            <a:off x="3624263" y="2590800"/>
            <a:ext cx="795337" cy="762000"/>
          </a:xfrm>
          <a:prstGeom prst="rect">
            <a:avLst/>
          </a:prstGeom>
          <a:noFill/>
          <a:ln w="9525">
            <a:solidFill>
              <a:srgbClr val="0000CC"/>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marL="457200" indent="-457200" algn="ctr"/>
            <a:r>
              <a:rPr kumimoji="1" lang="en-US" altLang="zh-CN">
                <a:solidFill>
                  <a:srgbClr val="0000CC"/>
                </a:solidFill>
                <a:latin typeface="Times New Roman" pitchFamily="18" charset="0"/>
              </a:rPr>
              <a:t>     2   3</a:t>
            </a:r>
          </a:p>
          <a:p>
            <a:pPr marL="457200" indent="-457200" algn="ctr"/>
            <a:r>
              <a:rPr kumimoji="1" lang="en-US" altLang="zh-CN">
                <a:solidFill>
                  <a:srgbClr val="D60093"/>
                </a:solidFill>
                <a:latin typeface="Times New Roman" pitchFamily="18" charset="0"/>
              </a:rPr>
              <a:t>1   8</a:t>
            </a:r>
            <a:r>
              <a:rPr kumimoji="1" lang="en-US" altLang="zh-CN">
                <a:solidFill>
                  <a:srgbClr val="0000CC"/>
                </a:solidFill>
                <a:latin typeface="Times New Roman" pitchFamily="18" charset="0"/>
              </a:rPr>
              <a:t>   4</a:t>
            </a:r>
          </a:p>
          <a:p>
            <a:pPr marL="457200" indent="-457200" algn="ctr"/>
            <a:r>
              <a:rPr kumimoji="1" lang="en-US" altLang="zh-CN">
                <a:solidFill>
                  <a:srgbClr val="0000CC"/>
                </a:solidFill>
                <a:latin typeface="Times New Roman" pitchFamily="18" charset="0"/>
              </a:rPr>
              <a:t>7   6   5</a:t>
            </a:r>
          </a:p>
        </p:txBody>
      </p:sp>
      <p:sp>
        <p:nvSpPr>
          <p:cNvPr id="75792" name="Rectangle 15"/>
          <p:cNvSpPr>
            <a:spLocks noChangeArrowheads="1"/>
          </p:cNvSpPr>
          <p:nvPr/>
        </p:nvSpPr>
        <p:spPr bwMode="auto">
          <a:xfrm>
            <a:off x="4767263" y="2590800"/>
            <a:ext cx="795337" cy="762000"/>
          </a:xfrm>
          <a:prstGeom prst="rect">
            <a:avLst/>
          </a:prstGeom>
          <a:noFill/>
          <a:ln w="9525">
            <a:solidFill>
              <a:srgbClr val="0000CC"/>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marL="457200" indent="-457200"/>
            <a:r>
              <a:rPr kumimoji="1" lang="en-US" altLang="zh-CN">
                <a:solidFill>
                  <a:srgbClr val="0000CC"/>
                </a:solidFill>
                <a:latin typeface="Times New Roman" pitchFamily="18" charset="0"/>
              </a:rPr>
              <a:t>2   3</a:t>
            </a:r>
          </a:p>
          <a:p>
            <a:pPr marL="457200" indent="-457200"/>
            <a:r>
              <a:rPr kumimoji="1" lang="en-US" altLang="zh-CN">
                <a:solidFill>
                  <a:srgbClr val="0000CC"/>
                </a:solidFill>
                <a:latin typeface="Times New Roman" pitchFamily="18" charset="0"/>
              </a:rPr>
              <a:t>1   8   4</a:t>
            </a:r>
          </a:p>
          <a:p>
            <a:pPr marL="457200" indent="-457200"/>
            <a:r>
              <a:rPr kumimoji="1" lang="en-US" altLang="zh-CN">
                <a:solidFill>
                  <a:srgbClr val="0000CC"/>
                </a:solidFill>
                <a:latin typeface="Times New Roman" pitchFamily="18" charset="0"/>
              </a:rPr>
              <a:t>7   6   5</a:t>
            </a:r>
          </a:p>
        </p:txBody>
      </p:sp>
      <p:sp>
        <p:nvSpPr>
          <p:cNvPr id="75793" name="Rectangle 16"/>
          <p:cNvSpPr>
            <a:spLocks noChangeArrowheads="1"/>
          </p:cNvSpPr>
          <p:nvPr/>
        </p:nvSpPr>
        <p:spPr bwMode="auto">
          <a:xfrm>
            <a:off x="3624263" y="5181600"/>
            <a:ext cx="795337" cy="762000"/>
          </a:xfrm>
          <a:prstGeom prst="rect">
            <a:avLst/>
          </a:prstGeom>
          <a:noFill/>
          <a:ln w="9525">
            <a:solidFill>
              <a:srgbClr val="0000CC"/>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marL="457200" indent="-457200" algn="ctr"/>
            <a:r>
              <a:rPr kumimoji="1" lang="en-US" altLang="zh-CN">
                <a:solidFill>
                  <a:srgbClr val="0000CC"/>
                </a:solidFill>
                <a:latin typeface="Times New Roman" pitchFamily="18" charset="0"/>
              </a:rPr>
              <a:t>1   2    3</a:t>
            </a:r>
          </a:p>
          <a:p>
            <a:pPr marL="457200" indent="-457200" algn="ctr"/>
            <a:r>
              <a:rPr kumimoji="1" lang="en-US" altLang="zh-CN">
                <a:solidFill>
                  <a:srgbClr val="0000CC"/>
                </a:solidFill>
                <a:latin typeface="Times New Roman" pitchFamily="18" charset="0"/>
              </a:rPr>
              <a:t>8         4</a:t>
            </a:r>
          </a:p>
          <a:p>
            <a:pPr marL="457200" indent="-457200" algn="ctr"/>
            <a:r>
              <a:rPr kumimoji="1" lang="en-US" altLang="zh-CN">
                <a:solidFill>
                  <a:srgbClr val="0000CC"/>
                </a:solidFill>
                <a:latin typeface="Times New Roman" pitchFamily="18" charset="0"/>
              </a:rPr>
              <a:t>7   6   5</a:t>
            </a:r>
          </a:p>
        </p:txBody>
      </p:sp>
      <p:sp>
        <p:nvSpPr>
          <p:cNvPr id="75794" name="Rectangle 17"/>
          <p:cNvSpPr>
            <a:spLocks noChangeArrowheads="1"/>
          </p:cNvSpPr>
          <p:nvPr/>
        </p:nvSpPr>
        <p:spPr bwMode="auto">
          <a:xfrm>
            <a:off x="4800600" y="5181600"/>
            <a:ext cx="795338" cy="762000"/>
          </a:xfrm>
          <a:prstGeom prst="rect">
            <a:avLst/>
          </a:prstGeom>
          <a:noFill/>
          <a:ln w="9525">
            <a:solidFill>
              <a:srgbClr val="0000CC"/>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marL="457200" indent="-457200" algn="ctr"/>
            <a:r>
              <a:rPr kumimoji="1" lang="en-US" altLang="zh-CN">
                <a:solidFill>
                  <a:srgbClr val="0000CC"/>
                </a:solidFill>
                <a:latin typeface="Times New Roman" pitchFamily="18" charset="0"/>
              </a:rPr>
              <a:t>1   2    3</a:t>
            </a:r>
          </a:p>
          <a:p>
            <a:pPr marL="457200" indent="-457200" algn="ctr"/>
            <a:r>
              <a:rPr kumimoji="1" lang="en-US" altLang="zh-CN">
                <a:solidFill>
                  <a:srgbClr val="0000CC"/>
                </a:solidFill>
                <a:latin typeface="Times New Roman" pitchFamily="18" charset="0"/>
              </a:rPr>
              <a:t>7   8    4</a:t>
            </a:r>
          </a:p>
          <a:p>
            <a:pPr marL="457200" indent="-457200" algn="ctr"/>
            <a:r>
              <a:rPr kumimoji="1" lang="en-US" altLang="zh-CN">
                <a:solidFill>
                  <a:srgbClr val="0000CC"/>
                </a:solidFill>
                <a:latin typeface="Times New Roman" pitchFamily="18" charset="0"/>
              </a:rPr>
              <a:t>     6    5</a:t>
            </a:r>
          </a:p>
        </p:txBody>
      </p:sp>
      <p:sp>
        <p:nvSpPr>
          <p:cNvPr id="75795" name="Rectangle 18"/>
          <p:cNvSpPr>
            <a:spLocks noChangeArrowheads="1"/>
          </p:cNvSpPr>
          <p:nvPr/>
        </p:nvSpPr>
        <p:spPr bwMode="auto">
          <a:xfrm>
            <a:off x="3624263" y="3962400"/>
            <a:ext cx="795337" cy="762000"/>
          </a:xfrm>
          <a:prstGeom prst="rect">
            <a:avLst/>
          </a:prstGeom>
          <a:noFill/>
          <a:ln w="9525">
            <a:solidFill>
              <a:srgbClr val="0000CC"/>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marL="457200" indent="-457200" algn="ctr"/>
            <a:r>
              <a:rPr kumimoji="1" lang="en-US" altLang="zh-CN">
                <a:solidFill>
                  <a:srgbClr val="0000CC"/>
                </a:solidFill>
                <a:latin typeface="Times New Roman" pitchFamily="18" charset="0"/>
              </a:rPr>
              <a:t>1   2    3</a:t>
            </a:r>
          </a:p>
          <a:p>
            <a:pPr marL="457200" indent="-457200" algn="ctr"/>
            <a:r>
              <a:rPr kumimoji="1" lang="en-US" altLang="zh-CN">
                <a:solidFill>
                  <a:srgbClr val="0000CC"/>
                </a:solidFill>
                <a:latin typeface="Times New Roman" pitchFamily="18" charset="0"/>
              </a:rPr>
              <a:t>     </a:t>
            </a:r>
            <a:r>
              <a:rPr kumimoji="1" lang="en-US" altLang="zh-CN">
                <a:solidFill>
                  <a:srgbClr val="D60093"/>
                </a:solidFill>
                <a:latin typeface="Times New Roman" pitchFamily="18" charset="0"/>
              </a:rPr>
              <a:t>8</a:t>
            </a:r>
            <a:r>
              <a:rPr kumimoji="1" lang="en-US" altLang="zh-CN">
                <a:solidFill>
                  <a:srgbClr val="0000CC"/>
                </a:solidFill>
                <a:latin typeface="Times New Roman" pitchFamily="18" charset="0"/>
              </a:rPr>
              <a:t>    4</a:t>
            </a:r>
          </a:p>
          <a:p>
            <a:pPr marL="457200" indent="-457200" algn="ctr"/>
            <a:r>
              <a:rPr kumimoji="1" lang="en-US" altLang="zh-CN">
                <a:solidFill>
                  <a:srgbClr val="0000CC"/>
                </a:solidFill>
                <a:latin typeface="Times New Roman" pitchFamily="18" charset="0"/>
              </a:rPr>
              <a:t>7   6   5</a:t>
            </a:r>
          </a:p>
        </p:txBody>
      </p:sp>
      <p:sp>
        <p:nvSpPr>
          <p:cNvPr id="75796" name="Line 19"/>
          <p:cNvSpPr>
            <a:spLocks noChangeShapeType="1"/>
          </p:cNvSpPr>
          <p:nvPr/>
        </p:nvSpPr>
        <p:spPr bwMode="auto">
          <a:xfrm flipH="1">
            <a:off x="1752600" y="2057400"/>
            <a:ext cx="685800" cy="533400"/>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75797" name="Line 20"/>
          <p:cNvSpPr>
            <a:spLocks noChangeShapeType="1"/>
          </p:cNvSpPr>
          <p:nvPr/>
        </p:nvSpPr>
        <p:spPr bwMode="auto">
          <a:xfrm>
            <a:off x="2438400" y="2057400"/>
            <a:ext cx="533400" cy="533400"/>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75798" name="Line 21"/>
          <p:cNvSpPr>
            <a:spLocks noChangeShapeType="1"/>
          </p:cNvSpPr>
          <p:nvPr/>
        </p:nvSpPr>
        <p:spPr bwMode="auto">
          <a:xfrm>
            <a:off x="3733800" y="2057400"/>
            <a:ext cx="228600" cy="533400"/>
          </a:xfrm>
          <a:prstGeom prst="line">
            <a:avLst/>
          </a:prstGeom>
          <a:noFill/>
          <a:ln w="38100">
            <a:solidFill>
              <a:srgbClr val="D60093"/>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75799" name="Line 22"/>
          <p:cNvSpPr>
            <a:spLocks noChangeShapeType="1"/>
          </p:cNvSpPr>
          <p:nvPr/>
        </p:nvSpPr>
        <p:spPr bwMode="auto">
          <a:xfrm>
            <a:off x="3733800" y="2057400"/>
            <a:ext cx="1447800" cy="533400"/>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75800" name="Line 23"/>
          <p:cNvSpPr>
            <a:spLocks noChangeShapeType="1"/>
          </p:cNvSpPr>
          <p:nvPr/>
        </p:nvSpPr>
        <p:spPr bwMode="auto">
          <a:xfrm>
            <a:off x="4038600" y="3352800"/>
            <a:ext cx="0" cy="609600"/>
          </a:xfrm>
          <a:prstGeom prst="line">
            <a:avLst/>
          </a:prstGeom>
          <a:noFill/>
          <a:ln w="38100">
            <a:solidFill>
              <a:srgbClr val="D60093"/>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75801" name="Line 24"/>
          <p:cNvSpPr>
            <a:spLocks noChangeShapeType="1"/>
          </p:cNvSpPr>
          <p:nvPr/>
        </p:nvSpPr>
        <p:spPr bwMode="auto">
          <a:xfrm>
            <a:off x="4038600" y="4724400"/>
            <a:ext cx="1109663" cy="433388"/>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75802" name="Line 25"/>
          <p:cNvSpPr>
            <a:spLocks noChangeShapeType="1"/>
          </p:cNvSpPr>
          <p:nvPr/>
        </p:nvSpPr>
        <p:spPr bwMode="auto">
          <a:xfrm flipH="1">
            <a:off x="3995738" y="4724400"/>
            <a:ext cx="42862" cy="433388"/>
          </a:xfrm>
          <a:prstGeom prst="line">
            <a:avLst/>
          </a:prstGeom>
          <a:noFill/>
          <a:ln w="38100">
            <a:solidFill>
              <a:srgbClr val="D60093"/>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75803" name="Text Box 26"/>
          <p:cNvSpPr txBox="1">
            <a:spLocks noChangeArrowheads="1"/>
          </p:cNvSpPr>
          <p:nvPr/>
        </p:nvSpPr>
        <p:spPr bwMode="auto">
          <a:xfrm>
            <a:off x="1763713" y="1219200"/>
            <a:ext cx="406876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000">
                <a:solidFill>
                  <a:srgbClr val="0000CC"/>
                </a:solidFill>
                <a:latin typeface="Times New Roman" pitchFamily="18" charset="0"/>
              </a:rPr>
              <a:t>4                 4                  5                 5</a:t>
            </a:r>
          </a:p>
        </p:txBody>
      </p:sp>
      <p:sp>
        <p:nvSpPr>
          <p:cNvPr id="75804" name="Text Box 27"/>
          <p:cNvSpPr txBox="1">
            <a:spLocks noChangeArrowheads="1"/>
          </p:cNvSpPr>
          <p:nvPr/>
        </p:nvSpPr>
        <p:spPr bwMode="auto">
          <a:xfrm>
            <a:off x="1079500" y="2362200"/>
            <a:ext cx="3949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000">
                <a:solidFill>
                  <a:srgbClr val="0000CC"/>
                </a:solidFill>
                <a:latin typeface="Times New Roman" pitchFamily="18" charset="0"/>
              </a:rPr>
              <a:t>5                 6               4                6</a:t>
            </a:r>
          </a:p>
        </p:txBody>
      </p:sp>
      <p:sp>
        <p:nvSpPr>
          <p:cNvPr id="75805" name="Text Box 28"/>
          <p:cNvSpPr txBox="1">
            <a:spLocks noChangeArrowheads="1"/>
          </p:cNvSpPr>
          <p:nvPr/>
        </p:nvSpPr>
        <p:spPr bwMode="auto">
          <a:xfrm>
            <a:off x="3276600" y="3824288"/>
            <a:ext cx="3238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000">
                <a:solidFill>
                  <a:srgbClr val="0000CC"/>
                </a:solidFill>
                <a:latin typeface="Times New Roman" pitchFamily="18" charset="0"/>
              </a:rPr>
              <a:t>4</a:t>
            </a:r>
            <a:endParaRPr kumimoji="1" lang="en-US" altLang="zh-CN" sz="2000" baseline="-25000">
              <a:solidFill>
                <a:srgbClr val="0000CC"/>
              </a:solidFill>
              <a:latin typeface="Times New Roman" pitchFamily="18" charset="0"/>
            </a:endParaRPr>
          </a:p>
        </p:txBody>
      </p:sp>
      <p:sp>
        <p:nvSpPr>
          <p:cNvPr id="75806" name="Text Box 29"/>
          <p:cNvSpPr txBox="1">
            <a:spLocks noChangeArrowheads="1"/>
          </p:cNvSpPr>
          <p:nvPr/>
        </p:nvSpPr>
        <p:spPr bwMode="auto">
          <a:xfrm>
            <a:off x="3276600" y="5013325"/>
            <a:ext cx="3952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000">
                <a:solidFill>
                  <a:srgbClr val="0000CC"/>
                </a:solidFill>
                <a:latin typeface="Times New Roman" pitchFamily="18" charset="0"/>
              </a:rPr>
              <a:t>4</a:t>
            </a:r>
          </a:p>
        </p:txBody>
      </p:sp>
      <p:sp>
        <p:nvSpPr>
          <p:cNvPr id="75807" name="Text Box 30"/>
          <p:cNvSpPr txBox="1">
            <a:spLocks noChangeArrowheads="1"/>
          </p:cNvSpPr>
          <p:nvPr/>
        </p:nvSpPr>
        <p:spPr bwMode="auto">
          <a:xfrm>
            <a:off x="4140200" y="4797425"/>
            <a:ext cx="4524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000">
                <a:solidFill>
                  <a:srgbClr val="0000CC"/>
                </a:solidFill>
                <a:latin typeface="Times New Roman" pitchFamily="18" charset="0"/>
              </a:rPr>
              <a:t>Sg</a:t>
            </a:r>
          </a:p>
        </p:txBody>
      </p:sp>
      <p:sp>
        <p:nvSpPr>
          <p:cNvPr id="75808" name="Text Box 31"/>
          <p:cNvSpPr txBox="1">
            <a:spLocks noChangeArrowheads="1"/>
          </p:cNvSpPr>
          <p:nvPr/>
        </p:nvSpPr>
        <p:spPr bwMode="auto">
          <a:xfrm>
            <a:off x="3962400" y="990600"/>
            <a:ext cx="4651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000">
                <a:solidFill>
                  <a:srgbClr val="0000CC"/>
                </a:solidFill>
                <a:latin typeface="Times New Roman" pitchFamily="18" charset="0"/>
              </a:rPr>
              <a:t>S</a:t>
            </a:r>
            <a:r>
              <a:rPr kumimoji="1" lang="en-US" altLang="zh-CN" sz="2000" baseline="-25000">
                <a:solidFill>
                  <a:srgbClr val="0000CC"/>
                </a:solidFill>
                <a:latin typeface="Times New Roman" pitchFamily="18" charset="0"/>
              </a:rPr>
              <a:t>1</a:t>
            </a:r>
          </a:p>
        </p:txBody>
      </p:sp>
      <p:sp>
        <p:nvSpPr>
          <p:cNvPr id="75809" name="Text Box 32"/>
          <p:cNvSpPr txBox="1">
            <a:spLocks noChangeArrowheads="1"/>
          </p:cNvSpPr>
          <p:nvPr/>
        </p:nvSpPr>
        <p:spPr bwMode="auto">
          <a:xfrm>
            <a:off x="3924300" y="2168525"/>
            <a:ext cx="4333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000">
                <a:solidFill>
                  <a:srgbClr val="0000CC"/>
                </a:solidFill>
                <a:latin typeface="Times New Roman" pitchFamily="18" charset="0"/>
              </a:rPr>
              <a:t>S</a:t>
            </a:r>
            <a:r>
              <a:rPr kumimoji="1" lang="en-US" altLang="zh-CN" sz="2000" baseline="-25000">
                <a:solidFill>
                  <a:srgbClr val="0000CC"/>
                </a:solidFill>
                <a:latin typeface="Times New Roman" pitchFamily="18" charset="0"/>
              </a:rPr>
              <a:t>2</a:t>
            </a:r>
          </a:p>
        </p:txBody>
      </p:sp>
      <p:sp>
        <p:nvSpPr>
          <p:cNvPr id="75810" name="Text Box 33"/>
          <p:cNvSpPr txBox="1">
            <a:spLocks noChangeArrowheads="1"/>
          </p:cNvSpPr>
          <p:nvPr/>
        </p:nvSpPr>
        <p:spPr bwMode="auto">
          <a:xfrm>
            <a:off x="2447925" y="6165850"/>
            <a:ext cx="35639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zh-CN" altLang="en-US" sz="2000" b="1">
                <a:solidFill>
                  <a:srgbClr val="0000CC"/>
                </a:solidFill>
                <a:latin typeface="Times New Roman" pitchFamily="18" charset="0"/>
              </a:rPr>
              <a:t>八数码难题的全局择优搜索树</a:t>
            </a:r>
          </a:p>
        </p:txBody>
      </p:sp>
      <p:sp>
        <p:nvSpPr>
          <p:cNvPr id="75811" name="Text Box 34"/>
          <p:cNvSpPr txBox="1">
            <a:spLocks noChangeArrowheads="1"/>
          </p:cNvSpPr>
          <p:nvPr/>
        </p:nvSpPr>
        <p:spPr bwMode="auto">
          <a:xfrm>
            <a:off x="6156325" y="4292600"/>
            <a:ext cx="2484438"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10000"/>
              </a:lnSpc>
              <a:spcBef>
                <a:spcPct val="20000"/>
              </a:spcBef>
            </a:pPr>
            <a:r>
              <a:rPr kumimoji="1" lang="zh-CN" altLang="en-US" sz="2000" b="1">
                <a:solidFill>
                  <a:srgbClr val="0000CC"/>
                </a:solidFill>
                <a:latin typeface="Times New Roman" pitchFamily="18" charset="0"/>
              </a:rPr>
              <a:t>该问题的解为：</a:t>
            </a:r>
          </a:p>
          <a:p>
            <a:pPr eaLnBrk="1" hangingPunct="1">
              <a:lnSpc>
                <a:spcPct val="110000"/>
              </a:lnSpc>
              <a:spcBef>
                <a:spcPct val="20000"/>
              </a:spcBef>
            </a:pPr>
            <a:r>
              <a:rPr kumimoji="1" lang="zh-CN" altLang="en-US" sz="2000" b="1">
                <a:solidFill>
                  <a:srgbClr val="0000CC"/>
                </a:solidFill>
                <a:latin typeface="Times New Roman" pitchFamily="18" charset="0"/>
              </a:rPr>
              <a:t> </a:t>
            </a:r>
            <a:r>
              <a:rPr kumimoji="1" lang="en-US" altLang="zh-CN" sz="2000" b="1">
                <a:solidFill>
                  <a:srgbClr val="0000CC"/>
                </a:solidFill>
                <a:latin typeface="Times New Roman" pitchFamily="18" charset="0"/>
              </a:rPr>
              <a:t>S</a:t>
            </a:r>
            <a:r>
              <a:rPr kumimoji="1" lang="en-US" altLang="zh-CN" sz="2000" b="1" baseline="-25000">
                <a:solidFill>
                  <a:srgbClr val="0000CC"/>
                </a:solidFill>
                <a:latin typeface="Times New Roman" pitchFamily="18" charset="0"/>
              </a:rPr>
              <a:t>0</a:t>
            </a:r>
            <a:r>
              <a:rPr kumimoji="1" lang="en-US" altLang="zh-CN" sz="2000" b="1">
                <a:solidFill>
                  <a:srgbClr val="0000CC"/>
                </a:solidFill>
                <a:latin typeface="Times New Roman" pitchFamily="18" charset="0"/>
              </a:rPr>
              <a:t>→S</a:t>
            </a:r>
            <a:r>
              <a:rPr kumimoji="1" lang="en-US" altLang="zh-CN" sz="2000" b="1" baseline="-25000">
                <a:solidFill>
                  <a:srgbClr val="0000CC"/>
                </a:solidFill>
                <a:latin typeface="Times New Roman" pitchFamily="18" charset="0"/>
              </a:rPr>
              <a:t>1</a:t>
            </a:r>
            <a:r>
              <a:rPr kumimoji="1" lang="en-US" altLang="zh-CN" sz="2000" b="1">
                <a:solidFill>
                  <a:srgbClr val="0000CC"/>
                </a:solidFill>
                <a:latin typeface="Times New Roman" pitchFamily="18" charset="0"/>
              </a:rPr>
              <a:t>→S</a:t>
            </a:r>
            <a:r>
              <a:rPr kumimoji="1" lang="en-US" altLang="zh-CN" sz="2000" b="1" baseline="-25000">
                <a:solidFill>
                  <a:srgbClr val="0000CC"/>
                </a:solidFill>
                <a:latin typeface="Times New Roman" pitchFamily="18" charset="0"/>
              </a:rPr>
              <a:t>2</a:t>
            </a:r>
            <a:r>
              <a:rPr kumimoji="1" lang="en-US" altLang="zh-CN" sz="2000" b="1">
                <a:solidFill>
                  <a:srgbClr val="0000CC"/>
                </a:solidFill>
                <a:latin typeface="Times New Roman" pitchFamily="18" charset="0"/>
              </a:rPr>
              <a:t>→S</a:t>
            </a:r>
            <a:r>
              <a:rPr kumimoji="1" lang="en-US" altLang="zh-CN" sz="2000" b="1" baseline="-25000">
                <a:solidFill>
                  <a:srgbClr val="0000CC"/>
                </a:solidFill>
                <a:latin typeface="Times New Roman" pitchFamily="18" charset="0"/>
              </a:rPr>
              <a:t>3</a:t>
            </a:r>
            <a:r>
              <a:rPr kumimoji="1" lang="en-US" altLang="zh-CN" sz="2000" b="1">
                <a:solidFill>
                  <a:srgbClr val="0000CC"/>
                </a:solidFill>
                <a:latin typeface="Times New Roman" pitchFamily="18" charset="0"/>
              </a:rPr>
              <a:t>→S</a:t>
            </a:r>
            <a:r>
              <a:rPr kumimoji="1" lang="en-US" altLang="zh-CN" sz="2000" b="1" baseline="-25000">
                <a:solidFill>
                  <a:srgbClr val="0000CC"/>
                </a:solidFill>
                <a:latin typeface="Times New Roman" pitchFamily="18" charset="0"/>
              </a:rPr>
              <a:t>g</a:t>
            </a:r>
          </a:p>
        </p:txBody>
      </p:sp>
      <p:sp>
        <p:nvSpPr>
          <p:cNvPr id="75812" name="Text Box 35"/>
          <p:cNvSpPr txBox="1">
            <a:spLocks noChangeArrowheads="1"/>
          </p:cNvSpPr>
          <p:nvPr/>
        </p:nvSpPr>
        <p:spPr bwMode="auto">
          <a:xfrm>
            <a:off x="4176713" y="3536950"/>
            <a:ext cx="4318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kumimoji="1" lang="en-US" altLang="zh-CN" sz="2000">
                <a:solidFill>
                  <a:srgbClr val="0000CC"/>
                </a:solidFill>
                <a:latin typeface="Times New Roman" pitchFamily="18" charset="0"/>
              </a:rPr>
              <a:t>S</a:t>
            </a:r>
            <a:r>
              <a:rPr kumimoji="1" lang="en-US" altLang="zh-CN" sz="2000" baseline="-25000">
                <a:solidFill>
                  <a:srgbClr val="0000CC"/>
                </a:solidFill>
                <a:latin typeface="Times New Roman" pitchFamily="18" charset="0"/>
              </a:rPr>
              <a:t>3</a:t>
            </a:r>
          </a:p>
        </p:txBody>
      </p:sp>
      <p:sp>
        <p:nvSpPr>
          <p:cNvPr id="75813" name="Text Box 36"/>
          <p:cNvSpPr txBox="1">
            <a:spLocks noChangeArrowheads="1"/>
          </p:cNvSpPr>
          <p:nvPr/>
        </p:nvSpPr>
        <p:spPr bwMode="auto">
          <a:xfrm>
            <a:off x="4500563" y="5049838"/>
            <a:ext cx="36036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sz="2000">
                <a:solidFill>
                  <a:srgbClr val="0000CC"/>
                </a:solidFill>
                <a:latin typeface="Times New Roman" pitchFamily="18" charset="0"/>
              </a:rPr>
              <a:t>6</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11751</TotalTime>
  <Words>11493</Words>
  <Application>Microsoft Macintosh PowerPoint</Application>
  <PresentationFormat>全屏显示(4:3)</PresentationFormat>
  <Paragraphs>1937</Paragraphs>
  <Slides>172</Slides>
  <Notes>134</Notes>
  <HiddenSlides>8</HiddenSlides>
  <MMClips>0</MMClips>
  <ScaleCrop>false</ScaleCrop>
  <HeadingPairs>
    <vt:vector size="6" baseType="variant">
      <vt:variant>
        <vt:lpstr>主题</vt:lpstr>
      </vt:variant>
      <vt:variant>
        <vt:i4>1</vt:i4>
      </vt:variant>
      <vt:variant>
        <vt:lpstr>嵌入的 OLE 服务器</vt:lpstr>
      </vt:variant>
      <vt:variant>
        <vt:i4>3</vt:i4>
      </vt:variant>
      <vt:variant>
        <vt:lpstr>幻灯片标题</vt:lpstr>
      </vt:variant>
      <vt:variant>
        <vt:i4>172</vt:i4>
      </vt:variant>
    </vt:vector>
  </HeadingPairs>
  <TitlesOfParts>
    <vt:vector size="176" baseType="lpstr">
      <vt:lpstr>默认设计模板</vt:lpstr>
      <vt:lpstr>公式</vt:lpstr>
      <vt:lpstr>Equation</vt:lpstr>
      <vt:lpstr>Microsoft 公式 3.0</vt:lpstr>
      <vt:lpstr>人工智能</vt:lpstr>
      <vt:lpstr>本章内容</vt:lpstr>
      <vt:lpstr>本章内容</vt:lpstr>
      <vt:lpstr>PowerPoint 演示文稿</vt:lpstr>
      <vt:lpstr>PowerPoint 演示文稿</vt:lpstr>
      <vt:lpstr>PowerPoint 演示文稿</vt:lpstr>
      <vt:lpstr>PowerPoint 演示文稿</vt:lpstr>
      <vt:lpstr>PowerPoint 演示文稿</vt:lpstr>
      <vt:lpstr>2.  八皇后问题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本章内容</vt:lpstr>
      <vt:lpstr>PowerPoint 演示文稿</vt:lpstr>
      <vt:lpstr>PowerPoint 演示文稿</vt:lpstr>
      <vt:lpstr>PowerPoint 演示文稿</vt:lpstr>
      <vt:lpstr>PowerPoint 演示文稿</vt:lpstr>
      <vt:lpstr>PowerPoint 演示文稿</vt:lpstr>
      <vt:lpstr>PowerPoint 演示文稿</vt:lpstr>
      <vt:lpstr>状态空间搜索的分割特性</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深度优先搜索</vt:lpstr>
      <vt:lpstr>深度优先的改进</vt:lpstr>
      <vt:lpstr>PowerPoint 演示文稿</vt:lpstr>
      <vt:lpstr>PowerPoint 演示文稿</vt:lpstr>
      <vt:lpstr>PowerPoint 演示文稿</vt:lpstr>
      <vt:lpstr>PowerPoint 演示文稿</vt:lpstr>
      <vt:lpstr>PowerPoint 演示文稿</vt:lpstr>
      <vt:lpstr>PowerPoint 演示文稿</vt:lpstr>
      <vt:lpstr>双向搜索</vt:lpstr>
      <vt:lpstr>本章内容</vt:lpstr>
      <vt:lpstr>PowerPoint 演示文稿</vt:lpstr>
      <vt:lpstr>PowerPoint 演示文稿</vt:lpstr>
      <vt:lpstr>PowerPoint 演示文稿</vt:lpstr>
      <vt:lpstr>PowerPoint 演示文稿</vt:lpstr>
      <vt:lpstr>如何设计估价函数？</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状态空间搜索算法的关系</vt:lpstr>
      <vt:lpstr>PowerPoint 演示文稿</vt:lpstr>
      <vt:lpstr>Beyond the Classical State-Space Search</vt:lpstr>
      <vt:lpstr>Beyond the Classical State-Space Search</vt:lpstr>
      <vt:lpstr>Beyond the Classical State-Space Search</vt:lpstr>
      <vt:lpstr>Beyond the Classical State-Space Search</vt:lpstr>
      <vt:lpstr>本章内容</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本章内容</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本章内容</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作 业</vt:lpstr>
      <vt:lpstr>练 习</vt:lpstr>
      <vt:lpstr>PowerPoint 演示文稿</vt:lpstr>
      <vt:lpstr>PowerPoint 演示文稿</vt:lpstr>
    </vt:vector>
  </TitlesOfParts>
  <Company>cnu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qiaoqiao</dc:creator>
  <cp:lastModifiedBy>Ming Li</cp:lastModifiedBy>
  <cp:revision>362</cp:revision>
  <dcterms:created xsi:type="dcterms:W3CDTF">2004-06-30T05:47:53Z</dcterms:created>
  <dcterms:modified xsi:type="dcterms:W3CDTF">2014-05-04T00:07:43Z</dcterms:modified>
</cp:coreProperties>
</file>