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embeddings/oleObject1.bin" ContentType="application/vnd.openxmlformats-officedocument.oleObject"/>
  <Override PartName="/ppt/embeddings/oleObject2.bin" ContentType="application/vnd.openxmlformats-officedocument.oleObject"/>
  <Override PartName="/ppt/notesSlides/notesSlide18.xml" ContentType="application/vnd.openxmlformats-officedocument.presentationml.notesSlide+xml"/>
  <Override PartName="/ppt/embeddings/oleObject3.bin" ContentType="application/vnd.openxmlformats-officedocument.oleObject"/>
  <Override PartName="/ppt/embeddings/oleObject4.bin" ContentType="application/vnd.openxmlformats-officedocument.oleObject"/>
  <Override PartName="/ppt/embeddings/oleObject5.bin" ContentType="application/vnd.openxmlformats-officedocument.oleObject"/>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embeddings/oleObject6.bin" ContentType="application/vnd.openxmlformats-officedocument.oleObject"/>
  <Override PartName="/ppt/embeddings/oleObject7.bin" ContentType="application/vnd.openxmlformats-officedocument.oleObject"/>
  <Override PartName="/ppt/notesSlides/notesSlide23.xml" ContentType="application/vnd.openxmlformats-officedocument.presentationml.notesSlide+xml"/>
  <Override PartName="/ppt/notesSlides/notesSlide24.xml" ContentType="application/vnd.openxmlformats-officedocument.presentationml.notesSlide+xml"/>
  <Override PartName="/ppt/embeddings/oleObject8.bin" ContentType="application/vnd.openxmlformats-officedocument.oleObject"/>
  <Override PartName="/ppt/notesSlides/notesSlide25.xml" ContentType="application/vnd.openxmlformats-officedocument.presentationml.notesSlide+xml"/>
  <Override PartName="/ppt/embeddings/oleObject9.bin" ContentType="application/vnd.openxmlformats-officedocument.oleObject"/>
  <Override PartName="/ppt/notesSlides/notesSlide26.xml" ContentType="application/vnd.openxmlformats-officedocument.presentationml.notesSlide+xml"/>
  <Override PartName="/ppt/notesSlides/notesSlide27.xml" ContentType="application/vnd.openxmlformats-officedocument.presentationml.notesSlide+xml"/>
  <Override PartName="/ppt/embeddings/oleObject10.bin" ContentType="application/vnd.openxmlformats-officedocument.oleObject"/>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embeddings/oleObject11.bin" ContentType="application/vnd.openxmlformats-officedocument.oleObject"/>
  <Override PartName="/ppt/notesSlides/notesSlide33.xml" ContentType="application/vnd.openxmlformats-officedocument.presentationml.notesSlide+xml"/>
  <Override PartName="/ppt/notesSlides/notesSlide34.xml" ContentType="application/vnd.openxmlformats-officedocument.presentationml.notesSlide+xml"/>
  <Override PartName="/ppt/embeddings/oleObject12.bin" ContentType="application/vnd.openxmlformats-officedocument.oleObject"/>
  <Override PartName="/ppt/embeddings/oleObject13.bin" ContentType="application/vnd.openxmlformats-officedocument.oleObject"/>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embeddings/oleObject14.bin" ContentType="application/vnd.openxmlformats-officedocument.oleObject"/>
  <Override PartName="/ppt/embeddings/oleObject15.bin" ContentType="application/vnd.openxmlformats-officedocument.oleObject"/>
  <Override PartName="/ppt/notesSlides/notesSlide40.xml" ContentType="application/vnd.openxmlformats-officedocument.presentationml.notesSlide+xml"/>
  <Override PartName="/ppt/embeddings/oleObject16.bin" ContentType="application/vnd.openxmlformats-officedocument.oleObject"/>
  <Override PartName="/ppt/embeddings/oleObject17.bin" ContentType="application/vnd.openxmlformats-officedocument.oleObject"/>
  <Override PartName="/ppt/embeddings/oleObject18.bin" ContentType="application/vnd.openxmlformats-officedocument.oleObject"/>
  <Override PartName="/ppt/embeddings/oleObject19.bin" ContentType="application/vnd.openxmlformats-officedocument.oleObject"/>
  <Override PartName="/ppt/notesSlides/notesSlide41.xml" ContentType="application/vnd.openxmlformats-officedocument.presentationml.notesSlide+xml"/>
  <Override PartName="/ppt/embeddings/oleObject20.bin" ContentType="application/vnd.openxmlformats-officedocument.oleObject"/>
  <Override PartName="/ppt/embeddings/oleObject21.bin" ContentType="application/vnd.openxmlformats-officedocument.oleObject"/>
  <Override PartName="/ppt/embeddings/oleObject22.bin" ContentType="application/vnd.openxmlformats-officedocument.oleObject"/>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embeddings/oleObject23.bin" ContentType="application/vnd.openxmlformats-officedocument.oleObject"/>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embeddings/oleObject24.bin" ContentType="application/vnd.openxmlformats-officedocument.oleObject"/>
  <Override PartName="/ppt/embeddings/oleObject25.bin" ContentType="application/vnd.openxmlformats-officedocument.oleObject"/>
  <Override PartName="/ppt/notesSlides/notesSlide50.xml" ContentType="application/vnd.openxmlformats-officedocument.presentationml.notesSlide+xml"/>
  <Override PartName="/ppt/embeddings/oleObject26.bin" ContentType="application/vnd.openxmlformats-officedocument.oleObject"/>
  <Override PartName="/ppt/embeddings/oleObject27.bin" ContentType="application/vnd.openxmlformats-officedocument.oleObject"/>
  <Override PartName="/ppt/embeddings/oleObject28.bin" ContentType="application/vnd.openxmlformats-officedocument.oleObject"/>
  <Override PartName="/ppt/notesSlides/notesSlide51.xml" ContentType="application/vnd.openxmlformats-officedocument.presentationml.notesSlide+xml"/>
  <Override PartName="/ppt/embeddings/oleObject29.bin" ContentType="application/vnd.openxmlformats-officedocument.oleObject"/>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embeddings/oleObject30.bin" ContentType="application/vnd.openxmlformats-officedocument.oleObject"/>
  <Override PartName="/ppt/embeddings/oleObject31.bin" ContentType="application/vnd.openxmlformats-officedocument.oleObject"/>
  <Override PartName="/ppt/embeddings/oleObject32.bin" ContentType="application/vnd.openxmlformats-officedocument.oleObject"/>
  <Override PartName="/ppt/notesSlides/notesSlide57.xml" ContentType="application/vnd.openxmlformats-officedocument.presentationml.notesSlide+xml"/>
  <Override PartName="/ppt/embeddings/oleObject33.bin" ContentType="application/vnd.openxmlformats-officedocument.oleObject"/>
  <Override PartName="/ppt/embeddings/oleObject34.bin" ContentType="application/vnd.openxmlformats-officedocument.oleObject"/>
  <Override PartName="/ppt/embeddings/oleObject35.bin" ContentType="application/vnd.openxmlformats-officedocument.oleObject"/>
  <Override PartName="/ppt/notesSlides/notesSlide58.xml" ContentType="application/vnd.openxmlformats-officedocument.presentationml.notesSlide+xml"/>
  <Override PartName="/ppt/embeddings/oleObject36.bin" ContentType="application/vnd.openxmlformats-officedocument.oleObject"/>
  <Override PartName="/ppt/embeddings/oleObject37.bin" ContentType="application/vnd.openxmlformats-officedocument.oleObject"/>
  <Override PartName="/ppt/embeddings/oleObject38.bin" ContentType="application/vnd.openxmlformats-officedocument.oleObject"/>
  <Override PartName="/ppt/notesSlides/notesSlide59.xml" ContentType="application/vnd.openxmlformats-officedocument.presentationml.notesSlide+xml"/>
  <Override PartName="/ppt/embeddings/oleObject39.bin" ContentType="application/vnd.openxmlformats-officedocument.oleObject"/>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embeddings/oleObject40.bin" ContentType="application/vnd.openxmlformats-officedocument.oleObject"/>
  <Override PartName="/ppt/notesSlides/notesSlide66.xml" ContentType="application/vnd.openxmlformats-officedocument.presentationml.notesSlide+xml"/>
  <Override PartName="/ppt/embeddings/oleObject41.bin" ContentType="application/vnd.openxmlformats-officedocument.oleObject"/>
  <Override PartName="/ppt/embeddings/oleObject42.bin" ContentType="application/vnd.openxmlformats-officedocument.oleObject"/>
  <Override PartName="/ppt/notesSlides/notesSlide67.xml" ContentType="application/vnd.openxmlformats-officedocument.presentationml.notesSlide+xml"/>
  <Override PartName="/ppt/notesSlides/notesSlide68.xml" ContentType="application/vnd.openxmlformats-officedocument.presentationml.notesSlide+xml"/>
  <Override PartName="/ppt/embeddings/oleObject43.bin" ContentType="application/vnd.openxmlformats-officedocument.oleObject"/>
  <Override PartName="/ppt/embeddings/oleObject44.bin" ContentType="application/vnd.openxmlformats-officedocument.oleObject"/>
  <Override PartName="/ppt/notesSlides/notesSlide69.xml" ContentType="application/vnd.openxmlformats-officedocument.presentationml.notesSlide+xml"/>
  <Override PartName="/ppt/embeddings/oleObject45.bin" ContentType="application/vnd.openxmlformats-officedocument.oleObject"/>
  <Override PartName="/ppt/notesSlides/notesSlide70.xml" ContentType="application/vnd.openxmlformats-officedocument.presentationml.notesSlide+xml"/>
  <Override PartName="/ppt/embeddings/oleObject46.bin" ContentType="application/vnd.openxmlformats-officedocument.oleObject"/>
  <Override PartName="/ppt/embeddings/oleObject47.bin" ContentType="application/vnd.openxmlformats-officedocument.oleObject"/>
  <Override PartName="/ppt/embeddings/oleObject48.bin" ContentType="application/vnd.openxmlformats-officedocument.oleObject"/>
  <Override PartName="/ppt/embeddings/oleObject49.bin" ContentType="application/vnd.openxmlformats-officedocument.oleObject"/>
  <Override PartName="/ppt/embeddings/oleObject50.bin" ContentType="application/vnd.openxmlformats-officedocument.oleObject"/>
  <Override PartName="/ppt/notesSlides/notesSlide71.xml" ContentType="application/vnd.openxmlformats-officedocument.presentationml.notesSlide+xml"/>
  <Override PartName="/ppt/embeddings/oleObject51.bin" ContentType="application/vnd.openxmlformats-officedocument.oleObject"/>
  <Override PartName="/ppt/embeddings/oleObject52.bin" ContentType="application/vnd.openxmlformats-officedocument.oleObject"/>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embeddings/oleObject53.bin" ContentType="application/vnd.openxmlformats-officedocument.oleObject"/>
  <Override PartName="/ppt/embeddings/oleObject54.bin" ContentType="application/vnd.openxmlformats-officedocument.oleObject"/>
  <Override PartName="/ppt/embeddings/oleObject55.bin" ContentType="application/vnd.openxmlformats-officedocument.oleObject"/>
  <Override PartName="/ppt/notesSlides/notesSlide75.xml" ContentType="application/vnd.openxmlformats-officedocument.presentationml.notesSlide+xml"/>
  <Override PartName="/ppt/embeddings/oleObject56.bin" ContentType="application/vnd.openxmlformats-officedocument.oleObject"/>
  <Override PartName="/ppt/embeddings/oleObject57.bin" ContentType="application/vnd.openxmlformats-officedocument.oleObject"/>
  <Override PartName="/ppt/notesSlides/notesSlide76.xml" ContentType="application/vnd.openxmlformats-officedocument.presentationml.notesSlide+xml"/>
  <Override PartName="/ppt/embeddings/oleObject58.bin" ContentType="application/vnd.openxmlformats-officedocument.oleObject"/>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embeddings/oleObject59.bin" ContentType="application/vnd.openxmlformats-officedocument.oleObject"/>
  <Override PartName="/ppt/notesSlides/notesSlide89.xml" ContentType="application/vnd.openxmlformats-officedocument.presentationml.notesSlide+xml"/>
  <Override PartName="/ppt/embeddings/oleObject60.bin" ContentType="application/vnd.openxmlformats-officedocument.oleObject"/>
  <Override PartName="/ppt/embeddings/oleObject61.bin" ContentType="application/vnd.openxmlformats-officedocument.oleObject"/>
  <Override PartName="/ppt/notesSlides/notesSlide90.xml" ContentType="application/vnd.openxmlformats-officedocument.presentationml.notesSlide+xml"/>
  <Override PartName="/ppt/embeddings/oleObject62.bin" ContentType="application/vnd.openxmlformats-officedocument.oleObject"/>
  <Override PartName="/ppt/notesSlides/notesSlide91.xml" ContentType="application/vnd.openxmlformats-officedocument.presentationml.notesSlide+xml"/>
  <Override PartName="/ppt/embeddings/oleObject63.bin" ContentType="application/vnd.openxmlformats-officedocument.oleObject"/>
  <Override PartName="/ppt/notesSlides/notesSlide92.xml" ContentType="application/vnd.openxmlformats-officedocument.presentationml.notesSlide+xml"/>
  <Override PartName="/ppt/embeddings/oleObject64.bin" ContentType="application/vnd.openxmlformats-officedocument.oleObject"/>
  <Override PartName="/ppt/notesSlides/notesSlide93.xml" ContentType="application/vnd.openxmlformats-officedocument.presentationml.notesSlide+xml"/>
  <Override PartName="/ppt/embeddings/oleObject65.bin" ContentType="application/vnd.openxmlformats-officedocument.oleObject"/>
  <Override PartName="/ppt/notesSlides/notesSlide94.xml" ContentType="application/vnd.openxmlformats-officedocument.presentationml.notesSlide+xml"/>
  <Override PartName="/ppt/embeddings/oleObject66.bin" ContentType="application/vnd.openxmlformats-officedocument.oleObject"/>
  <Override PartName="/ppt/notesSlides/notesSlide95.xml" ContentType="application/vnd.openxmlformats-officedocument.presentationml.notesSlide+xml"/>
  <Override PartName="/ppt/embeddings/oleObject67.bin" ContentType="application/vnd.openxmlformats-officedocument.oleObject"/>
  <Override PartName="/ppt/notesSlides/notesSlide96.xml" ContentType="application/vnd.openxmlformats-officedocument.presentationml.notesSlide+xml"/>
  <Override PartName="/ppt/embeddings/oleObject68.bin" ContentType="application/vnd.openxmlformats-officedocument.oleObject"/>
  <Override PartName="/ppt/notesSlides/notesSlide97.xml" ContentType="application/vnd.openxmlformats-officedocument.presentationml.notesSlide+xml"/>
  <Override PartName="/ppt/notesSlides/notesSlide98.xml" ContentType="application/vnd.openxmlformats-officedocument.presentationml.notesSlide+xml"/>
  <Override PartName="/ppt/embeddings/oleObject69.bin" ContentType="application/vnd.openxmlformats-officedocument.oleObject"/>
  <Override PartName="/ppt/notesSlides/notesSlide99.xml" ContentType="application/vnd.openxmlformats-officedocument.presentationml.notesSlide+xml"/>
  <Override PartName="/ppt/notesSlides/notesSlide100.xml" ContentType="application/vnd.openxmlformats-officedocument.presentationml.notesSlide+xml"/>
  <Override PartName="/ppt/embeddings/oleObject70.bin" ContentType="application/vnd.openxmlformats-officedocument.oleObject"/>
  <Override PartName="/ppt/embeddings/oleObject71.bin" ContentType="application/vnd.openxmlformats-officedocument.oleObject"/>
  <Override PartName="/ppt/embeddings/oleObject72.bin" ContentType="application/vnd.openxmlformats-officedocument.oleObject"/>
  <Override PartName="/ppt/embeddings/oleObject73.bin" ContentType="application/vnd.openxmlformats-officedocument.oleObject"/>
  <Override PartName="/ppt/embeddings/oleObject74.bin" ContentType="application/vnd.openxmlformats-officedocument.oleObject"/>
  <Override PartName="/ppt/embeddings/oleObject75.bin" ContentType="application/vnd.openxmlformats-officedocument.oleObject"/>
  <Override PartName="/ppt/notesSlides/notesSlide101.xml" ContentType="application/vnd.openxmlformats-officedocument.presentationml.notesSlide+xml"/>
  <Override PartName="/ppt/notesSlides/notesSlide102.xml" ContentType="application/vnd.openxmlformats-officedocument.presentationml.notesSlide+xml"/>
  <Override PartName="/ppt/embeddings/oleObject76.bin" ContentType="application/vnd.openxmlformats-officedocument.oleObject"/>
  <Override PartName="/ppt/embeddings/oleObject77.bin" ContentType="application/vnd.openxmlformats-officedocument.oleObject"/>
  <Override PartName="/ppt/notesSlides/notesSlide103.xml" ContentType="application/vnd.openxmlformats-officedocument.presentationml.notesSlide+xml"/>
  <Override PartName="/ppt/embeddings/oleObject78.bin" ContentType="application/vnd.openxmlformats-officedocument.oleObject"/>
  <Override PartName="/ppt/embeddings/oleObject79.bin" ContentType="application/vnd.openxmlformats-officedocument.oleObject"/>
  <Override PartName="/ppt/embeddings/oleObject80.bin" ContentType="application/vnd.openxmlformats-officedocument.oleObject"/>
  <Override PartName="/ppt/embeddings/oleObject81.bin" ContentType="application/vnd.openxmlformats-officedocument.oleObject"/>
  <Override PartName="/ppt/embeddings/oleObject82.bin" ContentType="application/vnd.openxmlformats-officedocument.oleObject"/>
  <Override PartName="/ppt/embeddings/oleObject83.bin" ContentType="application/vnd.openxmlformats-officedocument.oleObject"/>
  <Override PartName="/ppt/notesSlides/notesSlide104.xml" ContentType="application/vnd.openxmlformats-officedocument.presentationml.notesSlide+xml"/>
  <Override PartName="/ppt/embeddings/oleObject84.bin" ContentType="application/vnd.openxmlformats-officedocument.oleObject"/>
  <Override PartName="/ppt/embeddings/oleObject85.bin" ContentType="application/vnd.openxmlformats-officedocument.oleObject"/>
  <Override PartName="/ppt/notesSlides/notesSlide105.xml" ContentType="application/vnd.openxmlformats-officedocument.presentationml.notesSlide+xml"/>
  <Override PartName="/ppt/embeddings/oleObject86.bin" ContentType="application/vnd.openxmlformats-officedocument.oleObject"/>
  <Override PartName="/ppt/embeddings/oleObject87.bin" ContentType="application/vnd.openxmlformats-officedocument.oleObject"/>
  <Override PartName="/ppt/notesSlides/notesSlide106.xml" ContentType="application/vnd.openxmlformats-officedocument.presentationml.notesSlide+xml"/>
  <Override PartName="/ppt/embeddings/oleObject88.bin" ContentType="application/vnd.openxmlformats-officedocument.oleObject"/>
  <Override PartName="/ppt/embeddings/oleObject89.bin" ContentType="application/vnd.openxmlformats-officedocument.oleObject"/>
  <Override PartName="/ppt/notesSlides/notesSlide107.xml" ContentType="application/vnd.openxmlformats-officedocument.presentationml.notesSlide+xml"/>
  <Override PartName="/ppt/embeddings/oleObject90.bin" ContentType="application/vnd.openxmlformats-officedocument.oleObject"/>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0.xml" ContentType="application/vnd.openxmlformats-officedocument.presentationml.notesSlide+xml"/>
  <Override PartName="/ppt/embeddings/oleObject91.bin" ContentType="application/vnd.openxmlformats-officedocument.oleObject"/>
  <Override PartName="/ppt/embeddings/oleObject92.bin" ContentType="application/vnd.openxmlformats-officedocument.oleObject"/>
  <Override PartName="/ppt/notesSlides/notesSlide111.xml" ContentType="application/vnd.openxmlformats-officedocument.presentationml.notesSlide+xml"/>
  <Override PartName="/ppt/embeddings/oleObject93.bin" ContentType="application/vnd.openxmlformats-officedocument.oleObject"/>
  <Override PartName="/ppt/embeddings/oleObject94.bin" ContentType="application/vnd.openxmlformats-officedocument.oleObject"/>
  <Override PartName="/ppt/embeddings/oleObject95.bin" ContentType="application/vnd.openxmlformats-officedocument.oleObject"/>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ppt/notesSlides/notesSlide117.xml" ContentType="application/vnd.openxmlformats-officedocument.presentationml.notesSlide+xml"/>
  <Override PartName="/ppt/embeddings/oleObject96.bin" ContentType="application/vnd.openxmlformats-officedocument.oleObject"/>
  <Override PartName="/ppt/notesSlides/notesSlide118.xml" ContentType="application/vnd.openxmlformats-officedocument.presentationml.notesSlide+xml"/>
  <Override PartName="/ppt/embeddings/oleObject97.bin" ContentType="application/vnd.openxmlformats-officedocument.oleObject"/>
  <Override PartName="/ppt/embeddings/oleObject98.bin" ContentType="application/vnd.openxmlformats-officedocument.oleObject"/>
  <Override PartName="/ppt/notesSlides/notesSlide119.xml" ContentType="application/vnd.openxmlformats-officedocument.presentationml.notesSlide+xml"/>
  <Override PartName="/ppt/embeddings/oleObject99.bin" ContentType="application/vnd.openxmlformats-officedocument.oleObject"/>
  <Override PartName="/ppt/notesSlides/notesSlide120.xml" ContentType="application/vnd.openxmlformats-officedocument.presentationml.notesSlide+xml"/>
  <Override PartName="/ppt/notesSlides/notesSlide121.xml" ContentType="application/vnd.openxmlformats-officedocument.presentationml.notesSlide+xml"/>
  <Override PartName="/ppt/notesSlides/notesSlide122.xml" ContentType="application/vnd.openxmlformats-officedocument.presentationml.notesSlide+xml"/>
  <Override PartName="/ppt/notesSlides/notesSlide123.xml" ContentType="application/vnd.openxmlformats-officedocument.presentationml.notesSlide+xml"/>
  <Override PartName="/ppt/notesSlides/notesSlide124.xml" ContentType="application/vnd.openxmlformats-officedocument.presentationml.notesSlide+xml"/>
  <Override PartName="/ppt/embeddings/oleObject100.bin" ContentType="application/vnd.openxmlformats-officedocument.oleObject"/>
  <Override PartName="/ppt/embeddings/oleObject101.bin" ContentType="application/vnd.openxmlformats-officedocument.oleObject"/>
  <Override PartName="/ppt/embeddings/oleObject102.bin" ContentType="application/vnd.openxmlformats-officedocument.oleObject"/>
  <Override PartName="/ppt/notesSlides/notesSlide125.xml" ContentType="application/vnd.openxmlformats-officedocument.presentationml.notesSlide+xml"/>
  <Override PartName="/ppt/embeddings/oleObject103.bin" ContentType="application/vnd.openxmlformats-officedocument.oleObject"/>
  <Override PartName="/ppt/embeddings/oleObject104.bin" ContentType="application/vnd.openxmlformats-officedocument.oleObject"/>
  <Override PartName="/ppt/embeddings/oleObject105.bin" ContentType="application/vnd.openxmlformats-officedocument.oleObject"/>
  <Override PartName="/ppt/embeddings/oleObject106.bin" ContentType="application/vnd.openxmlformats-officedocument.oleObject"/>
  <Override PartName="/ppt/embeddings/oleObject107.bin" ContentType="application/vnd.openxmlformats-officedocument.oleObject"/>
  <Override PartName="/ppt/notesSlides/notesSlide126.xml" ContentType="application/vnd.openxmlformats-officedocument.presentationml.notesSlide+xml"/>
  <Override PartName="/ppt/embeddings/oleObject108.bin" ContentType="application/vnd.openxmlformats-officedocument.oleObject"/>
  <Override PartName="/ppt/embeddings/oleObject109.bin" ContentType="application/vnd.openxmlformats-officedocument.oleObject"/>
  <Override PartName="/ppt/embeddings/oleObject110.bin" ContentType="application/vnd.openxmlformats-officedocument.oleObject"/>
  <Override PartName="/ppt/embeddings/oleObject111.bin" ContentType="application/vnd.openxmlformats-officedocument.oleObject"/>
  <Override PartName="/ppt/notesSlides/notesSlide127.xml" ContentType="application/vnd.openxmlformats-officedocument.presentationml.notesSlide+xml"/>
  <Override PartName="/ppt/notesSlides/notesSlide128.xml" ContentType="application/vnd.openxmlformats-officedocument.presentationml.notesSlide+xml"/>
  <Override PartName="/ppt/embeddings/oleObject112.bin" ContentType="application/vnd.openxmlformats-officedocument.oleObject"/>
  <Override PartName="/ppt/embeddings/oleObject113.bin" ContentType="application/vnd.openxmlformats-officedocument.oleObject"/>
  <Override PartName="/ppt/notesSlides/notesSlide129.xml" ContentType="application/vnd.openxmlformats-officedocument.presentationml.notesSlide+xml"/>
  <Override PartName="/ppt/embeddings/oleObject114.bin" ContentType="application/vnd.openxmlformats-officedocument.oleObject"/>
  <Override PartName="/ppt/embeddings/oleObject115.bin" ContentType="application/vnd.openxmlformats-officedocument.oleObject"/>
  <Override PartName="/ppt/notesSlides/notesSlide130.xml" ContentType="application/vnd.openxmlformats-officedocument.presentationml.notesSlide+xml"/>
  <Override PartName="/ppt/embeddings/oleObject116.bin" ContentType="application/vnd.openxmlformats-officedocument.oleObject"/>
  <Override PartName="/ppt/notesSlides/notesSlide131.xml" ContentType="application/vnd.openxmlformats-officedocument.presentationml.notesSlide+xml"/>
  <Override PartName="/ppt/embeddings/oleObject117.bin" ContentType="application/vnd.openxmlformats-officedocument.oleObject"/>
  <Override PartName="/ppt/embeddings/oleObject118.bin" ContentType="application/vnd.openxmlformats-officedocument.oleObject"/>
  <Override PartName="/ppt/notesSlides/notesSlide132.xml" ContentType="application/vnd.openxmlformats-officedocument.presentationml.notesSlide+xml"/>
  <Override PartName="/ppt/embeddings/oleObject119.bin" ContentType="application/vnd.openxmlformats-officedocument.oleObject"/>
  <Override PartName="/ppt/embeddings/oleObject120.bin" ContentType="application/vnd.openxmlformats-officedocument.oleObject"/>
  <Override PartName="/ppt/embeddings/oleObject121.bin" ContentType="application/vnd.openxmlformats-officedocument.oleObject"/>
  <Override PartName="/ppt/notesSlides/notesSlide133.xml" ContentType="application/vnd.openxmlformats-officedocument.presentationml.notesSlide+xml"/>
  <Override PartName="/ppt/embeddings/oleObject122.bin" ContentType="application/vnd.openxmlformats-officedocument.oleObject"/>
  <Override PartName="/ppt/embeddings/oleObject123.bin" ContentType="application/vnd.openxmlformats-officedocument.oleObject"/>
  <Override PartName="/ppt/embeddings/oleObject124.bin" ContentType="application/vnd.openxmlformats-officedocument.oleObject"/>
  <Override PartName="/ppt/notesSlides/notesSlide134.xml" ContentType="application/vnd.openxmlformats-officedocument.presentationml.notesSlide+xml"/>
  <Override PartName="/ppt/embeddings/oleObject125.bin" ContentType="application/vnd.openxmlformats-officedocument.oleObject"/>
  <Override PartName="/ppt/embeddings/oleObject126.bin" ContentType="application/vnd.openxmlformats-officedocument.oleObject"/>
  <Override PartName="/ppt/notesSlides/notesSlide135.xml" ContentType="application/vnd.openxmlformats-officedocument.presentationml.notesSlide+xml"/>
  <Override PartName="/ppt/notesSlides/notesSlide136.xml" ContentType="application/vnd.openxmlformats-officedocument.presentationml.notesSlide+xml"/>
  <Override PartName="/ppt/embeddings/oleObject127.bin" ContentType="application/vnd.openxmlformats-officedocument.oleObject"/>
  <Override PartName="/ppt/notesSlides/notesSlide137.xml" ContentType="application/vnd.openxmlformats-officedocument.presentationml.notesSlide+xml"/>
  <Override PartName="/ppt/notesSlides/notesSlide138.xml" ContentType="application/vnd.openxmlformats-officedocument.presentationml.notesSlide+xml"/>
  <Override PartName="/ppt/embeddings/oleObject128.bin" ContentType="application/vnd.openxmlformats-officedocument.oleObject"/>
  <Override PartName="/ppt/notesSlides/notesSlide139.xml" ContentType="application/vnd.openxmlformats-officedocument.presentationml.notesSlide+xml"/>
  <Override PartName="/ppt/notesSlides/notesSlide140.xml" ContentType="application/vnd.openxmlformats-officedocument.presentationml.notesSlide+xml"/>
  <Override PartName="/ppt/embeddings/oleObject129.bin" ContentType="application/vnd.openxmlformats-officedocument.oleObject"/>
  <Override PartName="/ppt/notesSlides/notesSlide141.xml" ContentType="application/vnd.openxmlformats-officedocument.presentationml.notesSlide+xml"/>
  <Override PartName="/ppt/embeddings/oleObject130.bin" ContentType="application/vnd.openxmlformats-officedocument.oleObject"/>
  <Override PartName="/ppt/embeddings/oleObject131.bin" ContentType="application/vnd.openxmlformats-officedocument.oleObject"/>
  <Override PartName="/ppt/embeddings/oleObject132.bin" ContentType="application/vnd.openxmlformats-officedocument.oleObject"/>
  <Override PartName="/ppt/notesSlides/notesSlide142.xml" ContentType="application/vnd.openxmlformats-officedocument.presentationml.notesSlide+xml"/>
  <Override PartName="/ppt/notesSlides/notesSlide1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Lst>
  <p:notesMasterIdLst>
    <p:notesMasterId r:id="rId146"/>
  </p:notesMasterIdLst>
  <p:sldIdLst>
    <p:sldId id="795" r:id="rId2"/>
    <p:sldId id="796" r:id="rId3"/>
    <p:sldId id="797" r:id="rId4"/>
    <p:sldId id="618" r:id="rId5"/>
    <p:sldId id="441" r:id="rId6"/>
    <p:sldId id="678" r:id="rId7"/>
    <p:sldId id="619" r:id="rId8"/>
    <p:sldId id="260" r:id="rId9"/>
    <p:sldId id="622" r:id="rId10"/>
    <p:sldId id="625" r:id="rId11"/>
    <p:sldId id="442" r:id="rId12"/>
    <p:sldId id="626" r:id="rId13"/>
    <p:sldId id="372" r:id="rId14"/>
    <p:sldId id="261" r:id="rId15"/>
    <p:sldId id="798" r:id="rId16"/>
    <p:sldId id="773" r:id="rId17"/>
    <p:sldId id="774" r:id="rId18"/>
    <p:sldId id="775" r:id="rId19"/>
    <p:sldId id="799" r:id="rId20"/>
    <p:sldId id="379" r:id="rId21"/>
    <p:sldId id="380" r:id="rId22"/>
    <p:sldId id="382" r:id="rId23"/>
    <p:sldId id="383" r:id="rId24"/>
    <p:sldId id="384" r:id="rId25"/>
    <p:sldId id="387" r:id="rId26"/>
    <p:sldId id="800" r:id="rId27"/>
    <p:sldId id="389" r:id="rId28"/>
    <p:sldId id="598" r:id="rId29"/>
    <p:sldId id="390" r:id="rId30"/>
    <p:sldId id="391" r:id="rId31"/>
    <p:sldId id="392" r:id="rId32"/>
    <p:sldId id="393" r:id="rId33"/>
    <p:sldId id="395" r:id="rId34"/>
    <p:sldId id="397" r:id="rId35"/>
    <p:sldId id="600" r:id="rId36"/>
    <p:sldId id="630" r:id="rId37"/>
    <p:sldId id="601" r:id="rId38"/>
    <p:sldId id="801" r:id="rId39"/>
    <p:sldId id="406" r:id="rId40"/>
    <p:sldId id="802" r:id="rId41"/>
    <p:sldId id="408" r:id="rId42"/>
    <p:sldId id="410" r:id="rId43"/>
    <p:sldId id="679" r:id="rId44"/>
    <p:sldId id="445" r:id="rId45"/>
    <p:sldId id="680" r:id="rId46"/>
    <p:sldId id="413" r:id="rId47"/>
    <p:sldId id="418" r:id="rId48"/>
    <p:sldId id="446" r:id="rId49"/>
    <p:sldId id="419" r:id="rId50"/>
    <p:sldId id="421" r:id="rId51"/>
    <p:sldId id="424" r:id="rId52"/>
    <p:sldId id="426" r:id="rId53"/>
    <p:sldId id="609" r:id="rId54"/>
    <p:sldId id="427" r:id="rId55"/>
    <p:sldId id="428" r:id="rId56"/>
    <p:sldId id="437" r:id="rId57"/>
    <p:sldId id="430" r:id="rId58"/>
    <p:sldId id="432" r:id="rId59"/>
    <p:sldId id="433" r:id="rId60"/>
    <p:sldId id="617" r:id="rId61"/>
    <p:sldId id="681" r:id="rId62"/>
    <p:sldId id="803" r:id="rId63"/>
    <p:sldId id="524" r:id="rId64"/>
    <p:sldId id="525" r:id="rId65"/>
    <p:sldId id="526" r:id="rId66"/>
    <p:sldId id="527" r:id="rId67"/>
    <p:sldId id="804" r:id="rId68"/>
    <p:sldId id="528" r:id="rId69"/>
    <p:sldId id="529" r:id="rId70"/>
    <p:sldId id="530" r:id="rId71"/>
    <p:sldId id="531" r:id="rId72"/>
    <p:sldId id="532" r:id="rId73"/>
    <p:sldId id="533" r:id="rId74"/>
    <p:sldId id="534" r:id="rId75"/>
    <p:sldId id="535" r:id="rId76"/>
    <p:sldId id="536" r:id="rId77"/>
    <p:sldId id="634" r:id="rId78"/>
    <p:sldId id="635" r:id="rId79"/>
    <p:sldId id="638" r:id="rId80"/>
    <p:sldId id="639" r:id="rId81"/>
    <p:sldId id="640" r:id="rId82"/>
    <p:sldId id="641" r:id="rId83"/>
    <p:sldId id="645" r:id="rId84"/>
    <p:sldId id="651" r:id="rId85"/>
    <p:sldId id="652" r:id="rId86"/>
    <p:sldId id="653" r:id="rId87"/>
    <p:sldId id="810" r:id="rId88"/>
    <p:sldId id="654" r:id="rId89"/>
    <p:sldId id="655" r:id="rId90"/>
    <p:sldId id="656" r:id="rId91"/>
    <p:sldId id="657" r:id="rId92"/>
    <p:sldId id="658" r:id="rId93"/>
    <p:sldId id="659" r:id="rId94"/>
    <p:sldId id="660" r:id="rId95"/>
    <p:sldId id="661" r:id="rId96"/>
    <p:sldId id="662" r:id="rId97"/>
    <p:sldId id="537" r:id="rId98"/>
    <p:sldId id="538" r:id="rId99"/>
    <p:sldId id="539" r:id="rId100"/>
    <p:sldId id="806" r:id="rId101"/>
    <p:sldId id="541" r:id="rId102"/>
    <p:sldId id="807" r:id="rId103"/>
    <p:sldId id="542" r:id="rId104"/>
    <p:sldId id="543" r:id="rId105"/>
    <p:sldId id="544" r:id="rId106"/>
    <p:sldId id="545" r:id="rId107"/>
    <p:sldId id="546" r:id="rId108"/>
    <p:sldId id="547" r:id="rId109"/>
    <p:sldId id="548" r:id="rId110"/>
    <p:sldId id="549" r:id="rId111"/>
    <p:sldId id="550" r:id="rId112"/>
    <p:sldId id="551" r:id="rId113"/>
    <p:sldId id="552" r:id="rId114"/>
    <p:sldId id="553" r:id="rId115"/>
    <p:sldId id="554" r:id="rId116"/>
    <p:sldId id="555" r:id="rId117"/>
    <p:sldId id="556" r:id="rId118"/>
    <p:sldId id="557" r:id="rId119"/>
    <p:sldId id="558" r:id="rId120"/>
    <p:sldId id="805" r:id="rId121"/>
    <p:sldId id="560" r:id="rId122"/>
    <p:sldId id="561" r:id="rId123"/>
    <p:sldId id="808" r:id="rId124"/>
    <p:sldId id="562" r:id="rId125"/>
    <p:sldId id="563" r:id="rId126"/>
    <p:sldId id="754" r:id="rId127"/>
    <p:sldId id="564" r:id="rId128"/>
    <p:sldId id="565" r:id="rId129"/>
    <p:sldId id="566" r:id="rId130"/>
    <p:sldId id="567" r:id="rId131"/>
    <p:sldId id="568" r:id="rId132"/>
    <p:sldId id="569" r:id="rId133"/>
    <p:sldId id="570" r:id="rId134"/>
    <p:sldId id="755" r:id="rId135"/>
    <p:sldId id="571" r:id="rId136"/>
    <p:sldId id="572" r:id="rId137"/>
    <p:sldId id="573" r:id="rId138"/>
    <p:sldId id="574" r:id="rId139"/>
    <p:sldId id="575" r:id="rId140"/>
    <p:sldId id="576" r:id="rId141"/>
    <p:sldId id="577" r:id="rId142"/>
    <p:sldId id="764" r:id="rId143"/>
    <p:sldId id="811" r:id="rId144"/>
    <p:sldId id="809" r:id="rId145"/>
  </p:sldIdLst>
  <p:sldSz cx="9144000" cy="6858000" type="screen4x3"/>
  <p:notesSz cx="6858000" cy="9144000"/>
  <p:defaultTextStyle>
    <a:defPPr>
      <a:defRPr lang="zh-CN"/>
    </a:defPPr>
    <a:lvl1pPr algn="l" rtl="0" eaLnBrk="0" fontAlgn="base" hangingPunct="0">
      <a:spcBef>
        <a:spcPct val="30000"/>
      </a:spcBef>
      <a:spcAft>
        <a:spcPct val="0"/>
      </a:spcAft>
      <a:defRPr kumimoji="1" kern="1200">
        <a:solidFill>
          <a:schemeClr val="tx1"/>
        </a:solidFill>
        <a:latin typeface="Arial" charset="0"/>
        <a:ea typeface="PMingLiU" pitchFamily="18" charset="-120"/>
        <a:cs typeface="+mn-cs"/>
      </a:defRPr>
    </a:lvl1pPr>
    <a:lvl2pPr marL="457200" algn="l" rtl="0" eaLnBrk="0" fontAlgn="base" hangingPunct="0">
      <a:spcBef>
        <a:spcPct val="30000"/>
      </a:spcBef>
      <a:spcAft>
        <a:spcPct val="0"/>
      </a:spcAft>
      <a:defRPr kumimoji="1" kern="1200">
        <a:solidFill>
          <a:schemeClr val="tx1"/>
        </a:solidFill>
        <a:latin typeface="Arial" charset="0"/>
        <a:ea typeface="PMingLiU" pitchFamily="18" charset="-120"/>
        <a:cs typeface="+mn-cs"/>
      </a:defRPr>
    </a:lvl2pPr>
    <a:lvl3pPr marL="914400" algn="l" rtl="0" eaLnBrk="0" fontAlgn="base" hangingPunct="0">
      <a:spcBef>
        <a:spcPct val="30000"/>
      </a:spcBef>
      <a:spcAft>
        <a:spcPct val="0"/>
      </a:spcAft>
      <a:defRPr kumimoji="1" kern="1200">
        <a:solidFill>
          <a:schemeClr val="tx1"/>
        </a:solidFill>
        <a:latin typeface="Arial" charset="0"/>
        <a:ea typeface="PMingLiU" pitchFamily="18" charset="-120"/>
        <a:cs typeface="+mn-cs"/>
      </a:defRPr>
    </a:lvl3pPr>
    <a:lvl4pPr marL="1371600" algn="l" rtl="0" eaLnBrk="0" fontAlgn="base" hangingPunct="0">
      <a:spcBef>
        <a:spcPct val="30000"/>
      </a:spcBef>
      <a:spcAft>
        <a:spcPct val="0"/>
      </a:spcAft>
      <a:defRPr kumimoji="1" kern="1200">
        <a:solidFill>
          <a:schemeClr val="tx1"/>
        </a:solidFill>
        <a:latin typeface="Arial" charset="0"/>
        <a:ea typeface="PMingLiU" pitchFamily="18" charset="-120"/>
        <a:cs typeface="+mn-cs"/>
      </a:defRPr>
    </a:lvl4pPr>
    <a:lvl5pPr marL="1828800" algn="l" rtl="0" eaLnBrk="0" fontAlgn="base" hangingPunct="0">
      <a:spcBef>
        <a:spcPct val="30000"/>
      </a:spcBef>
      <a:spcAft>
        <a:spcPct val="0"/>
      </a:spcAft>
      <a:defRPr kumimoji="1" kern="1200">
        <a:solidFill>
          <a:schemeClr val="tx1"/>
        </a:solidFill>
        <a:latin typeface="Arial" charset="0"/>
        <a:ea typeface="PMingLiU" pitchFamily="18" charset="-120"/>
        <a:cs typeface="+mn-cs"/>
      </a:defRPr>
    </a:lvl5pPr>
    <a:lvl6pPr marL="2286000" algn="l" defTabSz="914400" rtl="0" eaLnBrk="1" latinLnBrk="0" hangingPunct="1">
      <a:defRPr kumimoji="1" kern="1200">
        <a:solidFill>
          <a:schemeClr val="tx1"/>
        </a:solidFill>
        <a:latin typeface="Arial" charset="0"/>
        <a:ea typeface="PMingLiU" pitchFamily="18" charset="-120"/>
        <a:cs typeface="+mn-cs"/>
      </a:defRPr>
    </a:lvl6pPr>
    <a:lvl7pPr marL="2743200" algn="l" defTabSz="914400" rtl="0" eaLnBrk="1" latinLnBrk="0" hangingPunct="1">
      <a:defRPr kumimoji="1" kern="1200">
        <a:solidFill>
          <a:schemeClr val="tx1"/>
        </a:solidFill>
        <a:latin typeface="Arial" charset="0"/>
        <a:ea typeface="PMingLiU" pitchFamily="18" charset="-120"/>
        <a:cs typeface="+mn-cs"/>
      </a:defRPr>
    </a:lvl7pPr>
    <a:lvl8pPr marL="3200400" algn="l" defTabSz="914400" rtl="0" eaLnBrk="1" latinLnBrk="0" hangingPunct="1">
      <a:defRPr kumimoji="1" kern="1200">
        <a:solidFill>
          <a:schemeClr val="tx1"/>
        </a:solidFill>
        <a:latin typeface="Arial" charset="0"/>
        <a:ea typeface="PMingLiU" pitchFamily="18" charset="-120"/>
        <a:cs typeface="+mn-cs"/>
      </a:defRPr>
    </a:lvl8pPr>
    <a:lvl9pPr marL="3657600" algn="l" defTabSz="914400" rtl="0" eaLnBrk="1" latinLnBrk="0" hangingPunct="1">
      <a:defRPr kumimoji="1" kern="1200">
        <a:solidFill>
          <a:schemeClr val="tx1"/>
        </a:solidFill>
        <a:latin typeface="Arial" charset="0"/>
        <a:ea typeface="PMingLiU" pitchFamily="18" charset="-120"/>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66CC"/>
    <a:srgbClr val="D60093"/>
    <a:srgbClr val="FFFFCC"/>
    <a:srgbClr val="008000"/>
    <a:srgbClr val="00FF00"/>
    <a:srgbClr val="66FF99"/>
    <a:srgbClr val="FF0000"/>
    <a:srgbClr val="006600"/>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64" autoAdjust="0"/>
    <p:restoredTop sz="89630" autoAdjust="0"/>
  </p:normalViewPr>
  <p:slideViewPr>
    <p:cSldViewPr>
      <p:cViewPr varScale="1">
        <p:scale>
          <a:sx n="80" d="100"/>
          <a:sy n="80" d="100"/>
        </p:scale>
        <p:origin x="-1312"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0734"/>
    </p:cViewPr>
  </p:sorterViewPr>
  <p:gridSpacing cx="36004" cy="36004"/>
</p:viewPr>
</file>

<file path=ppt/_rels/presentation.xml.rels><?xml version="1.0" encoding="UTF-8" standalone="yes"?>
<Relationships xmlns="http://schemas.openxmlformats.org/package/2006/relationships"><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120" Type="http://schemas.openxmlformats.org/officeDocument/2006/relationships/slide" Target="slides/slide119.xml"/><Relationship Id="rId121" Type="http://schemas.openxmlformats.org/officeDocument/2006/relationships/slide" Target="slides/slide120.xml"/><Relationship Id="rId122" Type="http://schemas.openxmlformats.org/officeDocument/2006/relationships/slide" Target="slides/slide121.xml"/><Relationship Id="rId123" Type="http://schemas.openxmlformats.org/officeDocument/2006/relationships/slide" Target="slides/slide122.xml"/><Relationship Id="rId124" Type="http://schemas.openxmlformats.org/officeDocument/2006/relationships/slide" Target="slides/slide123.xml"/><Relationship Id="rId125" Type="http://schemas.openxmlformats.org/officeDocument/2006/relationships/slide" Target="slides/slide124.xml"/><Relationship Id="rId126" Type="http://schemas.openxmlformats.org/officeDocument/2006/relationships/slide" Target="slides/slide125.xml"/><Relationship Id="rId127" Type="http://schemas.openxmlformats.org/officeDocument/2006/relationships/slide" Target="slides/slide126.xml"/><Relationship Id="rId128" Type="http://schemas.openxmlformats.org/officeDocument/2006/relationships/slide" Target="slides/slide127.xml"/><Relationship Id="rId129" Type="http://schemas.openxmlformats.org/officeDocument/2006/relationships/slide" Target="slides/slide12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90" Type="http://schemas.openxmlformats.org/officeDocument/2006/relationships/slide" Target="slides/slide89.xml"/><Relationship Id="rId91" Type="http://schemas.openxmlformats.org/officeDocument/2006/relationships/slide" Target="slides/slide90.xml"/><Relationship Id="rId92" Type="http://schemas.openxmlformats.org/officeDocument/2006/relationships/slide" Target="slides/slide91.xml"/><Relationship Id="rId93" Type="http://schemas.openxmlformats.org/officeDocument/2006/relationships/slide" Target="slides/slide92.xml"/><Relationship Id="rId94" Type="http://schemas.openxmlformats.org/officeDocument/2006/relationships/slide" Target="slides/slide93.xml"/><Relationship Id="rId95" Type="http://schemas.openxmlformats.org/officeDocument/2006/relationships/slide" Target="slides/slide94.xml"/><Relationship Id="rId96" Type="http://schemas.openxmlformats.org/officeDocument/2006/relationships/slide" Target="slides/slide95.xml"/><Relationship Id="rId101" Type="http://schemas.openxmlformats.org/officeDocument/2006/relationships/slide" Target="slides/slide100.xml"/><Relationship Id="rId102" Type="http://schemas.openxmlformats.org/officeDocument/2006/relationships/slide" Target="slides/slide101.xml"/><Relationship Id="rId103" Type="http://schemas.openxmlformats.org/officeDocument/2006/relationships/slide" Target="slides/slide102.xml"/><Relationship Id="rId104" Type="http://schemas.openxmlformats.org/officeDocument/2006/relationships/slide" Target="slides/slide103.xml"/><Relationship Id="rId105" Type="http://schemas.openxmlformats.org/officeDocument/2006/relationships/slide" Target="slides/slide104.xml"/><Relationship Id="rId106" Type="http://schemas.openxmlformats.org/officeDocument/2006/relationships/slide" Target="slides/slide105.xml"/><Relationship Id="rId107" Type="http://schemas.openxmlformats.org/officeDocument/2006/relationships/slide" Target="slides/slide106.xml"/><Relationship Id="rId108" Type="http://schemas.openxmlformats.org/officeDocument/2006/relationships/slide" Target="slides/slide107.xml"/><Relationship Id="rId109" Type="http://schemas.openxmlformats.org/officeDocument/2006/relationships/slide" Target="slides/slide108.xml"/><Relationship Id="rId97" Type="http://schemas.openxmlformats.org/officeDocument/2006/relationships/slide" Target="slides/slide96.xml"/><Relationship Id="rId98" Type="http://schemas.openxmlformats.org/officeDocument/2006/relationships/slide" Target="slides/slide97.xml"/><Relationship Id="rId99" Type="http://schemas.openxmlformats.org/officeDocument/2006/relationships/slide" Target="slides/slide98.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00" Type="http://schemas.openxmlformats.org/officeDocument/2006/relationships/slide" Target="slides/slide99.xml"/><Relationship Id="rId150" Type="http://schemas.openxmlformats.org/officeDocument/2006/relationships/theme" Target="theme/theme1.xml"/><Relationship Id="rId151"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30" Type="http://schemas.openxmlformats.org/officeDocument/2006/relationships/slide" Target="slides/slide129.xml"/><Relationship Id="rId131" Type="http://schemas.openxmlformats.org/officeDocument/2006/relationships/slide" Target="slides/slide130.xml"/><Relationship Id="rId132" Type="http://schemas.openxmlformats.org/officeDocument/2006/relationships/slide" Target="slides/slide131.xml"/><Relationship Id="rId133" Type="http://schemas.openxmlformats.org/officeDocument/2006/relationships/slide" Target="slides/slide132.xml"/><Relationship Id="rId134" Type="http://schemas.openxmlformats.org/officeDocument/2006/relationships/slide" Target="slides/slide133.xml"/><Relationship Id="rId135" Type="http://schemas.openxmlformats.org/officeDocument/2006/relationships/slide" Target="slides/slide134.xml"/><Relationship Id="rId136" Type="http://schemas.openxmlformats.org/officeDocument/2006/relationships/slide" Target="slides/slide135.xml"/><Relationship Id="rId137" Type="http://schemas.openxmlformats.org/officeDocument/2006/relationships/slide" Target="slides/slide136.xml"/><Relationship Id="rId138" Type="http://schemas.openxmlformats.org/officeDocument/2006/relationships/slide" Target="slides/slide137.xml"/><Relationship Id="rId139" Type="http://schemas.openxmlformats.org/officeDocument/2006/relationships/slide" Target="slides/slide13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110" Type="http://schemas.openxmlformats.org/officeDocument/2006/relationships/slide" Target="slides/slide109.xml"/><Relationship Id="rId111" Type="http://schemas.openxmlformats.org/officeDocument/2006/relationships/slide" Target="slides/slide110.xml"/><Relationship Id="rId112" Type="http://schemas.openxmlformats.org/officeDocument/2006/relationships/slide" Target="slides/slide111.xml"/><Relationship Id="rId113" Type="http://schemas.openxmlformats.org/officeDocument/2006/relationships/slide" Target="slides/slide112.xml"/><Relationship Id="rId114" Type="http://schemas.openxmlformats.org/officeDocument/2006/relationships/slide" Target="slides/slide113.xml"/><Relationship Id="rId115" Type="http://schemas.openxmlformats.org/officeDocument/2006/relationships/slide" Target="slides/slide114.xml"/><Relationship Id="rId116" Type="http://schemas.openxmlformats.org/officeDocument/2006/relationships/slide" Target="slides/slide115.xml"/><Relationship Id="rId117" Type="http://schemas.openxmlformats.org/officeDocument/2006/relationships/slide" Target="slides/slide116.xml"/><Relationship Id="rId118" Type="http://schemas.openxmlformats.org/officeDocument/2006/relationships/slide" Target="slides/slide117.xml"/><Relationship Id="rId119" Type="http://schemas.openxmlformats.org/officeDocument/2006/relationships/slide" Target="slides/slide11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80" Type="http://schemas.openxmlformats.org/officeDocument/2006/relationships/slide" Target="slides/slide79.xml"/><Relationship Id="rId81" Type="http://schemas.openxmlformats.org/officeDocument/2006/relationships/slide" Target="slides/slide80.xml"/><Relationship Id="rId82" Type="http://schemas.openxmlformats.org/officeDocument/2006/relationships/slide" Target="slides/slide81.xml"/><Relationship Id="rId83" Type="http://schemas.openxmlformats.org/officeDocument/2006/relationships/slide" Target="slides/slide82.xml"/><Relationship Id="rId84" Type="http://schemas.openxmlformats.org/officeDocument/2006/relationships/slide" Target="slides/slide83.xml"/><Relationship Id="rId85" Type="http://schemas.openxmlformats.org/officeDocument/2006/relationships/slide" Target="slides/slide84.xml"/><Relationship Id="rId86" Type="http://schemas.openxmlformats.org/officeDocument/2006/relationships/slide" Target="slides/slide85.xml"/><Relationship Id="rId87" Type="http://schemas.openxmlformats.org/officeDocument/2006/relationships/slide" Target="slides/slide86.xml"/><Relationship Id="rId88" Type="http://schemas.openxmlformats.org/officeDocument/2006/relationships/slide" Target="slides/slide87.xml"/><Relationship Id="rId89" Type="http://schemas.openxmlformats.org/officeDocument/2006/relationships/slide" Target="slides/slide88.xml"/><Relationship Id="rId140" Type="http://schemas.openxmlformats.org/officeDocument/2006/relationships/slide" Target="slides/slide139.xml"/><Relationship Id="rId141" Type="http://schemas.openxmlformats.org/officeDocument/2006/relationships/slide" Target="slides/slide140.xml"/><Relationship Id="rId142" Type="http://schemas.openxmlformats.org/officeDocument/2006/relationships/slide" Target="slides/slide141.xml"/><Relationship Id="rId143" Type="http://schemas.openxmlformats.org/officeDocument/2006/relationships/slide" Target="slides/slide142.xml"/><Relationship Id="rId144" Type="http://schemas.openxmlformats.org/officeDocument/2006/relationships/slide" Target="slides/slide143.xml"/><Relationship Id="rId145" Type="http://schemas.openxmlformats.org/officeDocument/2006/relationships/slide" Target="slides/slide144.xml"/><Relationship Id="rId146" Type="http://schemas.openxmlformats.org/officeDocument/2006/relationships/notesMaster" Target="notesMasters/notesMaster1.xml"/><Relationship Id="rId147" Type="http://schemas.openxmlformats.org/officeDocument/2006/relationships/printerSettings" Target="printerSettings/printerSettings1.bin"/><Relationship Id="rId148" Type="http://schemas.openxmlformats.org/officeDocument/2006/relationships/presProps" Target="presProps.xml"/><Relationship Id="rId149"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wmf"/><Relationship Id="rId2" Type="http://schemas.openxmlformats.org/officeDocument/2006/relationships/image" Target="../media/image6.w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22.wmf"/><Relationship Id="rId4" Type="http://schemas.openxmlformats.org/officeDocument/2006/relationships/image" Target="../media/image23.wmf"/><Relationship Id="rId1" Type="http://schemas.openxmlformats.org/officeDocument/2006/relationships/image" Target="../media/image20.wmf"/><Relationship Id="rId2" Type="http://schemas.openxmlformats.org/officeDocument/2006/relationships/image" Target="../media/image21.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24.wmf"/><Relationship Id="rId2" Type="http://schemas.openxmlformats.org/officeDocument/2006/relationships/image" Target="../media/image25.wmf"/><Relationship Id="rId3" Type="http://schemas.openxmlformats.org/officeDocument/2006/relationships/image" Target="../media/image26.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27.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28.wmf"/><Relationship Id="rId2" Type="http://schemas.openxmlformats.org/officeDocument/2006/relationships/image" Target="../media/image29.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30.wmf"/><Relationship Id="rId2" Type="http://schemas.openxmlformats.org/officeDocument/2006/relationships/image" Target="../media/image31.wmf"/><Relationship Id="rId3" Type="http://schemas.openxmlformats.org/officeDocument/2006/relationships/image" Target="../media/image32.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33.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34.wmf"/><Relationship Id="rId2" Type="http://schemas.openxmlformats.org/officeDocument/2006/relationships/image" Target="../media/image35.wmf"/><Relationship Id="rId3" Type="http://schemas.openxmlformats.org/officeDocument/2006/relationships/image" Target="../media/image36.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37.wmf"/><Relationship Id="rId2" Type="http://schemas.openxmlformats.org/officeDocument/2006/relationships/image" Target="../media/image38.wmf"/><Relationship Id="rId3" Type="http://schemas.openxmlformats.org/officeDocument/2006/relationships/image" Target="../media/image39.w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40.wmf"/><Relationship Id="rId2" Type="http://schemas.openxmlformats.org/officeDocument/2006/relationships/image" Target="../media/image41.wmf"/><Relationship Id="rId3" Type="http://schemas.openxmlformats.org/officeDocument/2006/relationships/image" Target="../media/image42.w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4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wmf"/><Relationship Id="rId2" Type="http://schemas.openxmlformats.org/officeDocument/2006/relationships/image" Target="../media/image8.wmf"/><Relationship Id="rId3" Type="http://schemas.openxmlformats.org/officeDocument/2006/relationships/image" Target="../media/image9.w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45.w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46.w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47.wmf"/><Relationship Id="rId2" Type="http://schemas.openxmlformats.org/officeDocument/2006/relationships/image" Target="../media/image48.w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49.wmf"/></Relationships>
</file>

<file path=ppt/drawings/_rels/vmlDrawing24.vml.rels><?xml version="1.0" encoding="UTF-8" standalone="yes"?>
<Relationships xmlns="http://schemas.openxmlformats.org/package/2006/relationships"><Relationship Id="rId3" Type="http://schemas.openxmlformats.org/officeDocument/2006/relationships/image" Target="../media/image52.wmf"/><Relationship Id="rId4" Type="http://schemas.openxmlformats.org/officeDocument/2006/relationships/image" Target="../media/image53.wmf"/><Relationship Id="rId5" Type="http://schemas.openxmlformats.org/officeDocument/2006/relationships/image" Target="../media/image54.wmf"/><Relationship Id="rId1" Type="http://schemas.openxmlformats.org/officeDocument/2006/relationships/image" Target="../media/image50.wmf"/><Relationship Id="rId2" Type="http://schemas.openxmlformats.org/officeDocument/2006/relationships/image" Target="../media/image51.w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55.wmf"/><Relationship Id="rId2" Type="http://schemas.openxmlformats.org/officeDocument/2006/relationships/image" Target="../media/image56.w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57.wmf"/><Relationship Id="rId2" Type="http://schemas.openxmlformats.org/officeDocument/2006/relationships/image" Target="../media/image58.wmf"/><Relationship Id="rId3" Type="http://schemas.openxmlformats.org/officeDocument/2006/relationships/image" Target="../media/image59.w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60.wmf"/><Relationship Id="rId2" Type="http://schemas.openxmlformats.org/officeDocument/2006/relationships/image" Target="../media/image59.wmf"/></Relationships>
</file>

<file path=ppt/drawings/_rels/vmlDrawing28.vml.rels><?xml version="1.0" encoding="UTF-8" standalone="yes"?>
<Relationships xmlns="http://schemas.openxmlformats.org/package/2006/relationships"><Relationship Id="rId1" Type="http://schemas.openxmlformats.org/officeDocument/2006/relationships/image" Target="../media/image61.wmf"/></Relationships>
</file>

<file path=ppt/drawings/_rels/vmlDrawing29.vml.rels><?xml version="1.0" encoding="UTF-8" standalone="yes"?>
<Relationships xmlns="http://schemas.openxmlformats.org/package/2006/relationships"><Relationship Id="rId1" Type="http://schemas.openxmlformats.org/officeDocument/2006/relationships/image" Target="../media/image62.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0.wmf"/><Relationship Id="rId2" Type="http://schemas.openxmlformats.org/officeDocument/2006/relationships/image" Target="../media/image11.wmf"/></Relationships>
</file>

<file path=ppt/drawings/_rels/vmlDrawing30.vml.rels><?xml version="1.0" encoding="UTF-8" standalone="yes"?>
<Relationships xmlns="http://schemas.openxmlformats.org/package/2006/relationships"><Relationship Id="rId1" Type="http://schemas.openxmlformats.org/officeDocument/2006/relationships/image" Target="../media/image63.wmf"/><Relationship Id="rId2" Type="http://schemas.openxmlformats.org/officeDocument/2006/relationships/image" Target="../media/image64.wmf"/></Relationships>
</file>

<file path=ppt/drawings/_rels/vmlDrawing31.vml.rels><?xml version="1.0" encoding="UTF-8" standalone="yes"?>
<Relationships xmlns="http://schemas.openxmlformats.org/package/2006/relationships"><Relationship Id="rId1" Type="http://schemas.openxmlformats.org/officeDocument/2006/relationships/image" Target="../media/image65.wmf"/></Relationships>
</file>

<file path=ppt/drawings/_rels/vmlDrawing32.vml.rels><?xml version="1.0" encoding="UTF-8" standalone="yes"?>
<Relationships xmlns="http://schemas.openxmlformats.org/package/2006/relationships"><Relationship Id="rId1" Type="http://schemas.openxmlformats.org/officeDocument/2006/relationships/image" Target="../media/image66.wmf"/></Relationships>
</file>

<file path=ppt/drawings/_rels/vmlDrawing33.vml.rels><?xml version="1.0" encoding="UTF-8" standalone="yes"?>
<Relationships xmlns="http://schemas.openxmlformats.org/package/2006/relationships"><Relationship Id="rId1" Type="http://schemas.openxmlformats.org/officeDocument/2006/relationships/image" Target="../media/image67.wmf"/></Relationships>
</file>

<file path=ppt/drawings/_rels/vmlDrawing34.vml.rels><?xml version="1.0" encoding="UTF-8" standalone="yes"?>
<Relationships xmlns="http://schemas.openxmlformats.org/package/2006/relationships"><Relationship Id="rId1" Type="http://schemas.openxmlformats.org/officeDocument/2006/relationships/image" Target="../media/image68.wmf"/></Relationships>
</file>

<file path=ppt/drawings/_rels/vmlDrawing35.vml.rels><?xml version="1.0" encoding="UTF-8" standalone="yes"?>
<Relationships xmlns="http://schemas.openxmlformats.org/package/2006/relationships"><Relationship Id="rId1" Type="http://schemas.openxmlformats.org/officeDocument/2006/relationships/image" Target="../media/image69.wmf"/></Relationships>
</file>

<file path=ppt/drawings/_rels/vmlDrawing36.vml.rels><?xml version="1.0" encoding="UTF-8" standalone="yes"?>
<Relationships xmlns="http://schemas.openxmlformats.org/package/2006/relationships"><Relationship Id="rId1" Type="http://schemas.openxmlformats.org/officeDocument/2006/relationships/image" Target="../media/image70.wmf"/></Relationships>
</file>

<file path=ppt/drawings/_rels/vmlDrawing37.vml.rels><?xml version="1.0" encoding="UTF-8" standalone="yes"?>
<Relationships xmlns="http://schemas.openxmlformats.org/package/2006/relationships"><Relationship Id="rId1" Type="http://schemas.openxmlformats.org/officeDocument/2006/relationships/image" Target="../media/image71.wmf"/></Relationships>
</file>

<file path=ppt/drawings/_rels/vmlDrawing38.vml.rels><?xml version="1.0" encoding="UTF-8" standalone="yes"?>
<Relationships xmlns="http://schemas.openxmlformats.org/package/2006/relationships"><Relationship Id="rId1" Type="http://schemas.openxmlformats.org/officeDocument/2006/relationships/image" Target="../media/image72.wmf"/></Relationships>
</file>

<file path=ppt/drawings/_rels/vmlDrawing39.vml.rels><?xml version="1.0" encoding="UTF-8" standalone="yes"?>
<Relationships xmlns="http://schemas.openxmlformats.org/package/2006/relationships"><Relationship Id="rId1" Type="http://schemas.openxmlformats.org/officeDocument/2006/relationships/image" Target="../media/image73.wmf"/><Relationship Id="rId2" Type="http://schemas.openxmlformats.org/officeDocument/2006/relationships/image" Target="../media/image74.wmf"/><Relationship Id="rId3" Type="http://schemas.openxmlformats.org/officeDocument/2006/relationships/image" Target="../media/image75.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40.vml.rels><?xml version="1.0" encoding="UTF-8" standalone="yes"?>
<Relationships xmlns="http://schemas.openxmlformats.org/package/2006/relationships"><Relationship Id="rId1" Type="http://schemas.openxmlformats.org/officeDocument/2006/relationships/image" Target="../media/image76.wmf"/><Relationship Id="rId2" Type="http://schemas.openxmlformats.org/officeDocument/2006/relationships/image" Target="../media/image77.wmf"/></Relationships>
</file>

<file path=ppt/drawings/_rels/vmlDrawing41.vml.rels><?xml version="1.0" encoding="UTF-8" standalone="yes"?>
<Relationships xmlns="http://schemas.openxmlformats.org/package/2006/relationships"><Relationship Id="rId3" Type="http://schemas.openxmlformats.org/officeDocument/2006/relationships/image" Target="../media/image74.wmf"/><Relationship Id="rId4" Type="http://schemas.openxmlformats.org/officeDocument/2006/relationships/image" Target="../media/image80.wmf"/><Relationship Id="rId5" Type="http://schemas.openxmlformats.org/officeDocument/2006/relationships/image" Target="../media/image81.emf"/><Relationship Id="rId6" Type="http://schemas.openxmlformats.org/officeDocument/2006/relationships/image" Target="../media/image82.wmf"/><Relationship Id="rId1" Type="http://schemas.openxmlformats.org/officeDocument/2006/relationships/image" Target="../media/image78.wmf"/><Relationship Id="rId2" Type="http://schemas.openxmlformats.org/officeDocument/2006/relationships/image" Target="../media/image79.wmf"/></Relationships>
</file>

<file path=ppt/drawings/_rels/vmlDrawing42.vml.rels><?xml version="1.0" encoding="UTF-8" standalone="yes"?>
<Relationships xmlns="http://schemas.openxmlformats.org/package/2006/relationships"><Relationship Id="rId1" Type="http://schemas.openxmlformats.org/officeDocument/2006/relationships/image" Target="../media/image83.wmf"/><Relationship Id="rId2" Type="http://schemas.openxmlformats.org/officeDocument/2006/relationships/image" Target="../media/image84.wmf"/></Relationships>
</file>

<file path=ppt/drawings/_rels/vmlDrawing43.vml.rels><?xml version="1.0" encoding="UTF-8" standalone="yes"?>
<Relationships xmlns="http://schemas.openxmlformats.org/package/2006/relationships"><Relationship Id="rId1" Type="http://schemas.openxmlformats.org/officeDocument/2006/relationships/image" Target="../media/image83.wmf"/><Relationship Id="rId2" Type="http://schemas.openxmlformats.org/officeDocument/2006/relationships/image" Target="../media/image85.wmf"/></Relationships>
</file>

<file path=ppt/drawings/_rels/vmlDrawing44.vml.rels><?xml version="1.0" encoding="UTF-8" standalone="yes"?>
<Relationships xmlns="http://schemas.openxmlformats.org/package/2006/relationships"><Relationship Id="rId1" Type="http://schemas.openxmlformats.org/officeDocument/2006/relationships/image" Target="../media/image86.wmf"/><Relationship Id="rId2" Type="http://schemas.openxmlformats.org/officeDocument/2006/relationships/image" Target="../media/image87.wmf"/></Relationships>
</file>

<file path=ppt/drawings/_rels/vmlDrawing45.vml.rels><?xml version="1.0" encoding="UTF-8" standalone="yes"?>
<Relationships xmlns="http://schemas.openxmlformats.org/package/2006/relationships"><Relationship Id="rId1" Type="http://schemas.openxmlformats.org/officeDocument/2006/relationships/image" Target="../media/image88.wmf"/></Relationships>
</file>

<file path=ppt/drawings/_rels/vmlDrawing46.vml.rels><?xml version="1.0" encoding="UTF-8" standalone="yes"?>
<Relationships xmlns="http://schemas.openxmlformats.org/package/2006/relationships"><Relationship Id="rId1" Type="http://schemas.openxmlformats.org/officeDocument/2006/relationships/image" Target="../media/image89.wmf"/><Relationship Id="rId2" Type="http://schemas.openxmlformats.org/officeDocument/2006/relationships/image" Target="../media/image90.wmf"/></Relationships>
</file>

<file path=ppt/drawings/_rels/vmlDrawing47.vml.rels><?xml version="1.0" encoding="UTF-8" standalone="yes"?>
<Relationships xmlns="http://schemas.openxmlformats.org/package/2006/relationships"><Relationship Id="rId1" Type="http://schemas.openxmlformats.org/officeDocument/2006/relationships/image" Target="../media/image91.wmf"/><Relationship Id="rId2" Type="http://schemas.openxmlformats.org/officeDocument/2006/relationships/image" Target="../media/image92.wmf"/><Relationship Id="rId3" Type="http://schemas.openxmlformats.org/officeDocument/2006/relationships/image" Target="../media/image93.wmf"/></Relationships>
</file>

<file path=ppt/drawings/_rels/vmlDrawing48.vml.rels><?xml version="1.0" encoding="UTF-8" standalone="yes"?>
<Relationships xmlns="http://schemas.openxmlformats.org/package/2006/relationships"><Relationship Id="rId1" Type="http://schemas.openxmlformats.org/officeDocument/2006/relationships/image" Target="../media/image94.wmf"/></Relationships>
</file>

<file path=ppt/drawings/_rels/vmlDrawing49.vml.rels><?xml version="1.0" encoding="UTF-8" standalone="yes"?>
<Relationships xmlns="http://schemas.openxmlformats.org/package/2006/relationships"><Relationship Id="rId1" Type="http://schemas.openxmlformats.org/officeDocument/2006/relationships/image" Target="../media/image95.wmf"/><Relationship Id="rId2" Type="http://schemas.openxmlformats.org/officeDocument/2006/relationships/image" Target="../media/image96.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50.vml.rels><?xml version="1.0" encoding="UTF-8" standalone="yes"?>
<Relationships xmlns="http://schemas.openxmlformats.org/package/2006/relationships"><Relationship Id="rId1" Type="http://schemas.openxmlformats.org/officeDocument/2006/relationships/image" Target="../media/image97.wmf"/></Relationships>
</file>

<file path=ppt/drawings/_rels/vmlDrawing51.vml.rels><?xml version="1.0" encoding="UTF-8" standalone="yes"?>
<Relationships xmlns="http://schemas.openxmlformats.org/package/2006/relationships"><Relationship Id="rId1" Type="http://schemas.openxmlformats.org/officeDocument/2006/relationships/image" Target="../media/image98.wmf"/><Relationship Id="rId2" Type="http://schemas.openxmlformats.org/officeDocument/2006/relationships/image" Target="../media/image99.wmf"/><Relationship Id="rId3" Type="http://schemas.openxmlformats.org/officeDocument/2006/relationships/image" Target="../media/image100.wmf"/></Relationships>
</file>

<file path=ppt/drawings/_rels/vmlDrawing52.vml.rels><?xml version="1.0" encoding="UTF-8" standalone="yes"?>
<Relationships xmlns="http://schemas.openxmlformats.org/package/2006/relationships"><Relationship Id="rId3" Type="http://schemas.openxmlformats.org/officeDocument/2006/relationships/image" Target="../media/image103.wmf"/><Relationship Id="rId4" Type="http://schemas.openxmlformats.org/officeDocument/2006/relationships/image" Target="../media/image104.wmf"/><Relationship Id="rId5" Type="http://schemas.openxmlformats.org/officeDocument/2006/relationships/image" Target="../media/image105.wmf"/><Relationship Id="rId1" Type="http://schemas.openxmlformats.org/officeDocument/2006/relationships/image" Target="../media/image101.wmf"/><Relationship Id="rId2" Type="http://schemas.openxmlformats.org/officeDocument/2006/relationships/image" Target="../media/image102.wmf"/></Relationships>
</file>

<file path=ppt/drawings/_rels/vmlDrawing53.vml.rels><?xml version="1.0" encoding="UTF-8" standalone="yes"?>
<Relationships xmlns="http://schemas.openxmlformats.org/package/2006/relationships"><Relationship Id="rId3" Type="http://schemas.openxmlformats.org/officeDocument/2006/relationships/image" Target="../media/image108.wmf"/><Relationship Id="rId4" Type="http://schemas.openxmlformats.org/officeDocument/2006/relationships/image" Target="../media/image109.wmf"/><Relationship Id="rId1" Type="http://schemas.openxmlformats.org/officeDocument/2006/relationships/image" Target="../media/image106.wmf"/><Relationship Id="rId2" Type="http://schemas.openxmlformats.org/officeDocument/2006/relationships/image" Target="../media/image107.wmf"/></Relationships>
</file>

<file path=ppt/drawings/_rels/vmlDrawing54.vml.rels><?xml version="1.0" encoding="UTF-8" standalone="yes"?>
<Relationships xmlns="http://schemas.openxmlformats.org/package/2006/relationships"><Relationship Id="rId1" Type="http://schemas.openxmlformats.org/officeDocument/2006/relationships/image" Target="../media/image110.wmf"/><Relationship Id="rId2" Type="http://schemas.openxmlformats.org/officeDocument/2006/relationships/image" Target="../media/image111.wmf"/></Relationships>
</file>

<file path=ppt/drawings/_rels/vmlDrawing55.vml.rels><?xml version="1.0" encoding="UTF-8" standalone="yes"?>
<Relationships xmlns="http://schemas.openxmlformats.org/package/2006/relationships"><Relationship Id="rId1" Type="http://schemas.openxmlformats.org/officeDocument/2006/relationships/image" Target="../media/image112.wmf"/><Relationship Id="rId2" Type="http://schemas.openxmlformats.org/officeDocument/2006/relationships/image" Target="../media/image113.wmf"/></Relationships>
</file>

<file path=ppt/drawings/_rels/vmlDrawing56.vml.rels><?xml version="1.0" encoding="UTF-8" standalone="yes"?>
<Relationships xmlns="http://schemas.openxmlformats.org/package/2006/relationships"><Relationship Id="rId1" Type="http://schemas.openxmlformats.org/officeDocument/2006/relationships/image" Target="../media/image114.wmf"/></Relationships>
</file>

<file path=ppt/drawings/_rels/vmlDrawing57.vml.rels><?xml version="1.0" encoding="UTF-8" standalone="yes"?>
<Relationships xmlns="http://schemas.openxmlformats.org/package/2006/relationships"><Relationship Id="rId1" Type="http://schemas.openxmlformats.org/officeDocument/2006/relationships/image" Target="../media/image115.wmf"/><Relationship Id="rId2" Type="http://schemas.openxmlformats.org/officeDocument/2006/relationships/image" Target="../media/image116.wmf"/></Relationships>
</file>

<file path=ppt/drawings/_rels/vmlDrawing58.vml.rels><?xml version="1.0" encoding="UTF-8" standalone="yes"?>
<Relationships xmlns="http://schemas.openxmlformats.org/package/2006/relationships"><Relationship Id="rId1" Type="http://schemas.openxmlformats.org/officeDocument/2006/relationships/image" Target="../media/image117.wmf"/><Relationship Id="rId2" Type="http://schemas.openxmlformats.org/officeDocument/2006/relationships/image" Target="../media/image118.wmf"/><Relationship Id="rId3" Type="http://schemas.openxmlformats.org/officeDocument/2006/relationships/image" Target="../media/image119.wmf"/></Relationships>
</file>

<file path=ppt/drawings/_rels/vmlDrawing59.vml.rels><?xml version="1.0" encoding="UTF-8" standalone="yes"?>
<Relationships xmlns="http://schemas.openxmlformats.org/package/2006/relationships"><Relationship Id="rId1" Type="http://schemas.openxmlformats.org/officeDocument/2006/relationships/image" Target="../media/image120.wmf"/><Relationship Id="rId2" Type="http://schemas.openxmlformats.org/officeDocument/2006/relationships/image" Target="../media/image121.wmf"/><Relationship Id="rId3" Type="http://schemas.openxmlformats.org/officeDocument/2006/relationships/image" Target="../media/image122.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4.wmf"/></Relationships>
</file>

<file path=ppt/drawings/_rels/vmlDrawing60.vml.rels><?xml version="1.0" encoding="UTF-8" standalone="yes"?>
<Relationships xmlns="http://schemas.openxmlformats.org/package/2006/relationships"><Relationship Id="rId1" Type="http://schemas.openxmlformats.org/officeDocument/2006/relationships/image" Target="../media/image123.wmf"/><Relationship Id="rId2" Type="http://schemas.openxmlformats.org/officeDocument/2006/relationships/image" Target="../media/image124.wmf"/></Relationships>
</file>

<file path=ppt/drawings/_rels/vmlDrawing61.vml.rels><?xml version="1.0" encoding="UTF-8" standalone="yes"?>
<Relationships xmlns="http://schemas.openxmlformats.org/package/2006/relationships"><Relationship Id="rId1" Type="http://schemas.openxmlformats.org/officeDocument/2006/relationships/image" Target="../media/image125.wmf"/></Relationships>
</file>

<file path=ppt/drawings/_rels/vmlDrawing62.vml.rels><?xml version="1.0" encoding="UTF-8" standalone="yes"?>
<Relationships xmlns="http://schemas.openxmlformats.org/package/2006/relationships"><Relationship Id="rId1" Type="http://schemas.openxmlformats.org/officeDocument/2006/relationships/image" Target="../media/image126.wmf"/></Relationships>
</file>

<file path=ppt/drawings/_rels/vmlDrawing63.vml.rels><?xml version="1.0" encoding="UTF-8" standalone="yes"?>
<Relationships xmlns="http://schemas.openxmlformats.org/package/2006/relationships"><Relationship Id="rId1" Type="http://schemas.openxmlformats.org/officeDocument/2006/relationships/image" Target="../media/image127.wmf"/></Relationships>
</file>

<file path=ppt/drawings/_rels/vmlDrawing64.vml.rels><?xml version="1.0" encoding="UTF-8" standalone="yes"?>
<Relationships xmlns="http://schemas.openxmlformats.org/package/2006/relationships"><Relationship Id="rId1" Type="http://schemas.openxmlformats.org/officeDocument/2006/relationships/image" Target="../media/image128.wmf"/><Relationship Id="rId2" Type="http://schemas.openxmlformats.org/officeDocument/2006/relationships/image" Target="../media/image129.wmf"/><Relationship Id="rId3" Type="http://schemas.openxmlformats.org/officeDocument/2006/relationships/image" Target="../media/image130.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6.wmf"/><Relationship Id="rId2" Type="http://schemas.openxmlformats.org/officeDocument/2006/relationships/image" Target="../media/image17.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8.wmf"/><Relationship Id="rId2" Type="http://schemas.openxmlformats.org/officeDocument/2006/relationships/image" Target="../media/image19.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896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spcBef>
                <a:spcPct val="0"/>
              </a:spcBef>
              <a:defRPr sz="1200">
                <a:latin typeface="Times New Roman" pitchFamily="18" charset="0"/>
                <a:ea typeface="宋体" pitchFamily="2" charset="-122"/>
              </a:defRPr>
            </a:lvl1pPr>
          </a:lstStyle>
          <a:p>
            <a:endParaRPr lang="en-US" altLang="zh-CN"/>
          </a:p>
        </p:txBody>
      </p:sp>
      <p:sp>
        <p:nvSpPr>
          <p:cNvPr id="168963"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spcBef>
                <a:spcPct val="0"/>
              </a:spcBef>
              <a:defRPr sz="1200">
                <a:latin typeface="Times New Roman" pitchFamily="18" charset="0"/>
                <a:ea typeface="宋体" pitchFamily="2" charset="-122"/>
              </a:defRPr>
            </a:lvl1pPr>
          </a:lstStyle>
          <a:p>
            <a:endParaRPr lang="en-US" altLang="zh-CN"/>
          </a:p>
        </p:txBody>
      </p:sp>
      <p:sp>
        <p:nvSpPr>
          <p:cNvPr id="16896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68965"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68966"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spcBef>
                <a:spcPct val="0"/>
              </a:spcBef>
              <a:defRPr sz="1200">
                <a:latin typeface="Times New Roman" pitchFamily="18" charset="0"/>
                <a:ea typeface="宋体" pitchFamily="2" charset="-122"/>
              </a:defRPr>
            </a:lvl1pPr>
          </a:lstStyle>
          <a:p>
            <a:endParaRPr lang="en-US" altLang="zh-CN"/>
          </a:p>
        </p:txBody>
      </p:sp>
      <p:sp>
        <p:nvSpPr>
          <p:cNvPr id="168967"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spcBef>
                <a:spcPct val="0"/>
              </a:spcBef>
              <a:defRPr sz="1200">
                <a:latin typeface="Times New Roman" pitchFamily="18" charset="0"/>
                <a:ea typeface="宋体" pitchFamily="2" charset="-122"/>
              </a:defRPr>
            </a:lvl1pPr>
          </a:lstStyle>
          <a:p>
            <a:fld id="{D8904E61-5771-4D2D-858E-6D3792584EC0}" type="slidenum">
              <a:rPr lang="en-US" altLang="zh-CN"/>
              <a:pPr/>
              <a:t>‹#›</a:t>
            </a:fld>
            <a:endParaRPr lang="en-US" altLang="zh-CN"/>
          </a:p>
        </p:txBody>
      </p:sp>
    </p:spTree>
    <p:extLst>
      <p:ext uri="{BB962C8B-B14F-4D97-AF65-F5344CB8AC3E}">
        <p14:creationId xmlns:p14="http://schemas.microsoft.com/office/powerpoint/2010/main" val="2979457835"/>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Times New Roman" pitchFamily="18" charset="0"/>
        <a:ea typeface="宋体" pitchFamily="2" charset="-122"/>
        <a:cs typeface="+mn-cs"/>
      </a:defRPr>
    </a:lvl1pPr>
    <a:lvl2pPr marL="457200" algn="l" rtl="0" fontAlgn="base">
      <a:spcBef>
        <a:spcPct val="30000"/>
      </a:spcBef>
      <a:spcAft>
        <a:spcPct val="0"/>
      </a:spcAft>
      <a:defRPr kumimoji="1" sz="1200" kern="1200">
        <a:solidFill>
          <a:schemeClr val="tx1"/>
        </a:solidFill>
        <a:latin typeface="Times New Roman" pitchFamily="18" charset="0"/>
        <a:ea typeface="宋体" pitchFamily="2" charset="-122"/>
        <a:cs typeface="+mn-cs"/>
      </a:defRPr>
    </a:lvl2pPr>
    <a:lvl3pPr marL="914400" algn="l" rtl="0" fontAlgn="base">
      <a:spcBef>
        <a:spcPct val="30000"/>
      </a:spcBef>
      <a:spcAft>
        <a:spcPct val="0"/>
      </a:spcAft>
      <a:defRPr kumimoji="1" sz="1200" kern="1200">
        <a:solidFill>
          <a:schemeClr val="tx1"/>
        </a:solidFill>
        <a:latin typeface="Times New Roman" pitchFamily="18" charset="0"/>
        <a:ea typeface="宋体" pitchFamily="2" charset="-122"/>
        <a:cs typeface="+mn-cs"/>
      </a:defRPr>
    </a:lvl3pPr>
    <a:lvl4pPr marL="1371600" algn="l" rtl="0" fontAlgn="base">
      <a:spcBef>
        <a:spcPct val="30000"/>
      </a:spcBef>
      <a:spcAft>
        <a:spcPct val="0"/>
      </a:spcAft>
      <a:defRPr kumimoji="1" sz="1200" kern="1200">
        <a:solidFill>
          <a:schemeClr val="tx1"/>
        </a:solidFill>
        <a:latin typeface="Times New Roman" pitchFamily="18" charset="0"/>
        <a:ea typeface="宋体" pitchFamily="2" charset="-122"/>
        <a:cs typeface="+mn-cs"/>
      </a:defRPr>
    </a:lvl4pPr>
    <a:lvl5pPr marL="1828800" algn="l" rtl="0" fontAlgn="base">
      <a:spcBef>
        <a:spcPct val="30000"/>
      </a:spcBef>
      <a:spcAft>
        <a:spcPct val="0"/>
      </a:spcAft>
      <a:defRPr kumimoji="1" sz="1200" kern="1200">
        <a:solidFill>
          <a:schemeClr val="tx1"/>
        </a:solidFill>
        <a:latin typeface="Times New Roman" pitchFamily="18"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0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0.xml"/></Relationships>
</file>

<file path=ppt/notesSlides/_rels/notesSlide10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1.xml"/></Relationships>
</file>

<file path=ppt/notesSlides/_rels/notesSlide10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2.xml"/></Relationships>
</file>

<file path=ppt/notesSlides/_rels/notesSlide10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3.xml"/></Relationships>
</file>

<file path=ppt/notesSlides/_rels/notesSlide10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4.xml"/></Relationships>
</file>

<file path=ppt/notesSlides/_rels/notesSlide10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5.xml"/></Relationships>
</file>

<file path=ppt/notesSlides/_rels/notesSlide10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6.xml"/></Relationships>
</file>

<file path=ppt/notesSlides/_rels/notesSlide10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7.xml"/></Relationships>
</file>

<file path=ppt/notesSlides/_rels/notesSlide10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8.xml"/></Relationships>
</file>

<file path=ppt/notesSlides/_rels/notesSlide10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9.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0.xml"/></Relationships>
</file>

<file path=ppt/notesSlides/_rels/notesSlide1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1.xml"/></Relationships>
</file>

<file path=ppt/notesSlides/_rels/notesSlide1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2.xml"/></Relationships>
</file>

<file path=ppt/notesSlides/_rels/notesSlide1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3.xml"/></Relationships>
</file>

<file path=ppt/notesSlides/_rels/notesSlide1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4.xml"/></Relationships>
</file>

<file path=ppt/notesSlides/_rels/notesSlide1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5.xml"/></Relationships>
</file>

<file path=ppt/notesSlides/_rels/notesSlide1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6.xml"/></Relationships>
</file>

<file path=ppt/notesSlides/_rels/notesSlide1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7.xml"/></Relationships>
</file>

<file path=ppt/notesSlides/_rels/notesSlide1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8.xml"/></Relationships>
</file>

<file path=ppt/notesSlides/_rels/notesSlide1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9.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0.xml"/></Relationships>
</file>

<file path=ppt/notesSlides/_rels/notesSlide1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1.xml"/></Relationships>
</file>

<file path=ppt/notesSlides/_rels/notesSlide1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2.xml"/></Relationships>
</file>

<file path=ppt/notesSlides/_rels/notesSlide1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3.xml"/></Relationships>
</file>

<file path=ppt/notesSlides/_rels/notesSlide1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4.xml"/></Relationships>
</file>

<file path=ppt/notesSlides/_rels/notesSlide1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5.xml"/></Relationships>
</file>

<file path=ppt/notesSlides/_rels/notesSlide1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6.xml"/></Relationships>
</file>

<file path=ppt/notesSlides/_rels/notesSlide1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7.xml"/></Relationships>
</file>

<file path=ppt/notesSlides/_rels/notesSlide1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8.xml"/></Relationships>
</file>

<file path=ppt/notesSlides/_rels/notesSlide1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9.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0.xml"/></Relationships>
</file>

<file path=ppt/notesSlides/_rels/notesSlide1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1.xml"/></Relationships>
</file>

<file path=ppt/notesSlides/_rels/notesSlide1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2.xml"/></Relationships>
</file>

<file path=ppt/notesSlides/_rels/notesSlide1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3.xml"/></Relationships>
</file>

<file path=ppt/notesSlides/_rels/notesSlide1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4.xml"/></Relationships>
</file>

<file path=ppt/notesSlides/_rels/notesSlide1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5.xml"/></Relationships>
</file>

<file path=ppt/notesSlides/_rels/notesSlide1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6.xml"/></Relationships>
</file>

<file path=ppt/notesSlides/_rels/notesSlide1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7.xml"/></Relationships>
</file>

<file path=ppt/notesSlides/_rels/notesSlide1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8.xml"/></Relationships>
</file>

<file path=ppt/notesSlides/_rels/notesSlide1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9.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0.xml"/></Relationships>
</file>

<file path=ppt/notesSlides/_rels/notesSlide1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1.xml"/></Relationships>
</file>

<file path=ppt/notesSlides/_rels/notesSlide1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2.xml"/></Relationships>
</file>

<file path=ppt/notesSlides/_rels/notesSlide1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8.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0.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2.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3.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4.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5.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6.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7.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8.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9.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0.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1.xml"/></Relationships>
</file>

<file path=ppt/notesSlides/_rels/notesSlide7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2.xml"/></Relationships>
</file>

<file path=ppt/notesSlides/_rels/notesSlide7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3.xml"/></Relationships>
</file>

<file path=ppt/notesSlides/_rels/notesSlide7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4.xml"/></Relationships>
</file>

<file path=ppt/notesSlides/_rels/notesSlide7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5.xml"/></Relationships>
</file>

<file path=ppt/notesSlides/_rels/notesSlide7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6.xml"/></Relationships>
</file>

<file path=ppt/notesSlides/_rels/notesSlide7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7.xml"/></Relationships>
</file>

<file path=ppt/notesSlides/_rels/notesSlide7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8.xml"/></Relationships>
</file>

<file path=ppt/notesSlides/_rels/notesSlide7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0.xml"/></Relationships>
</file>

<file path=ppt/notesSlides/_rels/notesSlide8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1.xml"/></Relationships>
</file>

<file path=ppt/notesSlides/_rels/notesSlide8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2.xml"/></Relationships>
</file>

<file path=ppt/notesSlides/_rels/notesSlide8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3.xml"/></Relationships>
</file>

<file path=ppt/notesSlides/_rels/notesSlide8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4.xml"/></Relationships>
</file>

<file path=ppt/notesSlides/_rels/notesSlide8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5.xml"/></Relationships>
</file>

<file path=ppt/notesSlides/_rels/notesSlide8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6.xml"/></Relationships>
</file>

<file path=ppt/notesSlides/_rels/notesSlide8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7.xml"/></Relationships>
</file>

<file path=ppt/notesSlides/_rels/notesSlide8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8.xml"/></Relationships>
</file>

<file path=ppt/notesSlides/_rels/notesSlide8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0.xml"/></Relationships>
</file>

<file path=ppt/notesSlides/_rels/notesSlide9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1.xml"/></Relationships>
</file>

<file path=ppt/notesSlides/_rels/notesSlide9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2.xml"/></Relationships>
</file>

<file path=ppt/notesSlides/_rels/notesSlide9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3.xml"/></Relationships>
</file>

<file path=ppt/notesSlides/_rels/notesSlide9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4.xml"/></Relationships>
</file>

<file path=ppt/notesSlides/_rels/notesSlide9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5.xml"/></Relationships>
</file>

<file path=ppt/notesSlides/_rels/notesSlide9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6.xml"/></Relationships>
</file>

<file path=ppt/notesSlides/_rels/notesSlide9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7.xml"/></Relationships>
</file>

<file path=ppt/notesSlides/_rels/notesSlide9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8.xml"/></Relationships>
</file>

<file path=ppt/notesSlides/_rels/notesSlide9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幻灯片图像占位符 1"/>
          <p:cNvSpPr>
            <a:spLocks noGrp="1" noRot="1" noChangeAspect="1" noTextEdit="1"/>
          </p:cNvSpPr>
          <p:nvPr>
            <p:ph type="sldImg"/>
          </p:nvPr>
        </p:nvSpPr>
        <p:spPr>
          <a:ln/>
        </p:spPr>
      </p:sp>
      <p:sp>
        <p:nvSpPr>
          <p:cNvPr id="164867" name="备注占位符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105000"/>
              </a:lnSpc>
              <a:spcBef>
                <a:spcPct val="20000"/>
              </a:spcBef>
            </a:pPr>
            <a:r>
              <a:rPr lang="zh-CN" altLang="en-US" sz="1200" b="1" dirty="0" smtClean="0">
                <a:solidFill>
                  <a:srgbClr val="0000CC"/>
                </a:solidFill>
                <a:ea typeface="宋体" pitchFamily="2" charset="-122"/>
              </a:rPr>
              <a:t>现实世界中的大多数问题是不精确、非完备的。对于这些问题，若采用前面所讨论的精确性推理方法显然是无法解决的。</a:t>
            </a:r>
          </a:p>
          <a:p>
            <a:pPr eaLnBrk="1" hangingPunct="1">
              <a:lnSpc>
                <a:spcPct val="105000"/>
              </a:lnSpc>
              <a:spcBef>
                <a:spcPct val="20000"/>
              </a:spcBef>
            </a:pPr>
            <a:r>
              <a:rPr lang="zh-CN" altLang="en-US" sz="1200" b="1" dirty="0" smtClean="0">
                <a:solidFill>
                  <a:srgbClr val="0000CC"/>
                </a:solidFill>
                <a:ea typeface="宋体" pitchFamily="2" charset="-122"/>
              </a:rPr>
              <a:t>为此，人工智能需要研究不精确性的推理方法，以满足客观问题的需求。 </a:t>
            </a:r>
            <a:endParaRPr lang="zh-CN" altLang="en-US" dirty="0" smtClean="0">
              <a:ea typeface="宋体" charset="-122"/>
            </a:endParaRPr>
          </a:p>
        </p:txBody>
      </p:sp>
      <p:sp>
        <p:nvSpPr>
          <p:cNvPr id="164868" name="灯片编号占位符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fld id="{E49E9189-259C-4D16-B267-7C09A28D5449}" type="slidenum">
              <a:rPr lang="en-US" altLang="zh-CN" smtClean="0">
                <a:latin typeface="Times New Roman" pitchFamily="18" charset="0"/>
              </a:rPr>
              <a:pPr eaLnBrk="1" hangingPunct="1"/>
              <a:t>1</a:t>
            </a:fld>
            <a:endParaRPr lang="en-US" altLang="zh-CN" smtClean="0">
              <a:latin typeface="Times New Roman" pitchFamily="18" charset="0"/>
            </a:endParaRPr>
          </a:p>
        </p:txBody>
      </p:sp>
    </p:spTree>
    <p:extLst>
      <p:ext uri="{BB962C8B-B14F-4D97-AF65-F5344CB8AC3E}">
        <p14:creationId xmlns:p14="http://schemas.microsoft.com/office/powerpoint/2010/main" val="4438457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kumimoji="1" lang="zh-CN" altLang="en-US" dirty="0" smtClean="0">
                <a:solidFill>
                  <a:srgbClr val="000000"/>
                </a:solidFill>
              </a:rPr>
              <a:t>在确定性推理中，知识是否匹配成功很容易确定</a:t>
            </a:r>
          </a:p>
          <a:p>
            <a:endParaRPr kumimoji="1" lang="en-US" altLang="zh-CN" dirty="0" smtClean="0">
              <a:solidFill>
                <a:srgbClr val="000000"/>
              </a:solidFill>
            </a:endParaRPr>
          </a:p>
          <a:p>
            <a:r>
              <a:rPr kumimoji="1" lang="zh-CN" altLang="en-US" dirty="0" smtClean="0">
                <a:solidFill>
                  <a:srgbClr val="000000"/>
                </a:solidFill>
              </a:rPr>
              <a:t>由于知识和证据</a:t>
            </a:r>
            <a:r>
              <a:rPr kumimoji="1" lang="zh-CN" altLang="en-US" dirty="0" smtClean="0">
                <a:solidFill>
                  <a:srgbClr val="006600"/>
                </a:solidFill>
              </a:rPr>
              <a:t>都具有不确定性</a:t>
            </a:r>
            <a:r>
              <a:rPr kumimoji="1" lang="zh-CN" altLang="en-US" dirty="0" smtClean="0">
                <a:solidFill>
                  <a:srgbClr val="000000"/>
                </a:solidFill>
              </a:rPr>
              <a:t>，而且知识所要求的不确定性程度与证据实际具有的不确定性</a:t>
            </a:r>
            <a:r>
              <a:rPr kumimoji="1" lang="zh-CN" altLang="en-US" dirty="0" smtClean="0">
                <a:solidFill>
                  <a:srgbClr val="006600"/>
                </a:solidFill>
              </a:rPr>
              <a:t>程度不一定相同</a:t>
            </a:r>
            <a:r>
              <a:rPr kumimoji="1" lang="zh-CN" altLang="en-US" dirty="0" smtClean="0">
                <a:solidFill>
                  <a:srgbClr val="000000"/>
                </a:solidFill>
              </a:rPr>
              <a:t>，因而就出现了</a:t>
            </a:r>
            <a:endParaRPr lang="zh-CN" altLang="en-US" dirty="0"/>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10</a:t>
            </a:fld>
            <a:endParaRPr lang="en-US" altLang="zh-CN"/>
          </a:p>
        </p:txBody>
      </p:sp>
    </p:spTree>
    <p:extLst>
      <p:ext uri="{BB962C8B-B14F-4D97-AF65-F5344CB8AC3E}">
        <p14:creationId xmlns:p14="http://schemas.microsoft.com/office/powerpoint/2010/main" val="2057365589"/>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100</a:t>
            </a:fld>
            <a:endParaRPr lang="en-US" altLang="zh-CN"/>
          </a:p>
        </p:txBody>
      </p:sp>
    </p:spTree>
    <p:extLst>
      <p:ext uri="{BB962C8B-B14F-4D97-AF65-F5344CB8AC3E}">
        <p14:creationId xmlns:p14="http://schemas.microsoft.com/office/powerpoint/2010/main" val="812875297"/>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101</a:t>
            </a:fld>
            <a:endParaRPr lang="en-US" altLang="zh-CN"/>
          </a:p>
        </p:txBody>
      </p:sp>
    </p:spTree>
    <p:extLst>
      <p:ext uri="{BB962C8B-B14F-4D97-AF65-F5344CB8AC3E}">
        <p14:creationId xmlns:p14="http://schemas.microsoft.com/office/powerpoint/2010/main" val="2917963271"/>
      </p:ext>
    </p:extLst>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102</a:t>
            </a:fld>
            <a:endParaRPr lang="en-US" altLang="zh-CN"/>
          </a:p>
        </p:txBody>
      </p:sp>
    </p:spTree>
    <p:extLst>
      <p:ext uri="{BB962C8B-B14F-4D97-AF65-F5344CB8AC3E}">
        <p14:creationId xmlns:p14="http://schemas.microsoft.com/office/powerpoint/2010/main" val="2298468614"/>
      </p:ext>
    </p:extLst>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103</a:t>
            </a:fld>
            <a:endParaRPr lang="en-US" altLang="zh-CN"/>
          </a:p>
        </p:txBody>
      </p:sp>
    </p:spTree>
    <p:extLst>
      <p:ext uri="{BB962C8B-B14F-4D97-AF65-F5344CB8AC3E}">
        <p14:creationId xmlns:p14="http://schemas.microsoft.com/office/powerpoint/2010/main" val="1758326121"/>
      </p:ext>
    </p:extLst>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104</a:t>
            </a:fld>
            <a:endParaRPr lang="en-US" altLang="zh-CN"/>
          </a:p>
        </p:txBody>
      </p:sp>
    </p:spTree>
    <p:extLst>
      <p:ext uri="{BB962C8B-B14F-4D97-AF65-F5344CB8AC3E}">
        <p14:creationId xmlns:p14="http://schemas.microsoft.com/office/powerpoint/2010/main" val="3200888300"/>
      </p:ext>
    </p:extLst>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105</a:t>
            </a:fld>
            <a:endParaRPr lang="en-US" altLang="zh-CN"/>
          </a:p>
        </p:txBody>
      </p:sp>
    </p:spTree>
    <p:extLst>
      <p:ext uri="{BB962C8B-B14F-4D97-AF65-F5344CB8AC3E}">
        <p14:creationId xmlns:p14="http://schemas.microsoft.com/office/powerpoint/2010/main" val="2159565979"/>
      </p:ext>
    </p:extLst>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106</a:t>
            </a:fld>
            <a:endParaRPr lang="en-US" altLang="zh-CN"/>
          </a:p>
        </p:txBody>
      </p:sp>
    </p:spTree>
    <p:extLst>
      <p:ext uri="{BB962C8B-B14F-4D97-AF65-F5344CB8AC3E}">
        <p14:creationId xmlns:p14="http://schemas.microsoft.com/office/powerpoint/2010/main" val="2716827174"/>
      </p:ext>
    </p:extLst>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107</a:t>
            </a:fld>
            <a:endParaRPr lang="en-US" altLang="zh-CN"/>
          </a:p>
        </p:txBody>
      </p:sp>
    </p:spTree>
    <p:extLst>
      <p:ext uri="{BB962C8B-B14F-4D97-AF65-F5344CB8AC3E}">
        <p14:creationId xmlns:p14="http://schemas.microsoft.com/office/powerpoint/2010/main" val="4194576459"/>
      </p:ext>
    </p:extLst>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条件所有元素均在综合数据库中才能匹配，匹配后就算其类概率</a:t>
            </a:r>
            <a:endParaRPr lang="zh-CN" altLang="en-US" dirty="0"/>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108</a:t>
            </a:fld>
            <a:endParaRPr lang="en-US" altLang="zh-CN"/>
          </a:p>
        </p:txBody>
      </p:sp>
    </p:spTree>
    <p:extLst>
      <p:ext uri="{BB962C8B-B14F-4D97-AF65-F5344CB8AC3E}">
        <p14:creationId xmlns:p14="http://schemas.microsoft.com/office/powerpoint/2010/main" val="697167199"/>
      </p:ext>
    </p:extLst>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109</a:t>
            </a:fld>
            <a:endParaRPr lang="en-US" altLang="zh-CN"/>
          </a:p>
        </p:txBody>
      </p:sp>
    </p:spTree>
    <p:extLst>
      <p:ext uri="{BB962C8B-B14F-4D97-AF65-F5344CB8AC3E}">
        <p14:creationId xmlns:p14="http://schemas.microsoft.com/office/powerpoint/2010/main" val="11961152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eaLnBrk="1" hangingPunct="1">
              <a:spcBef>
                <a:spcPct val="0"/>
              </a:spcBef>
            </a:pPr>
            <a:r>
              <a:rPr kumimoji="0" lang="zh-CN" altLang="en-US" b="1" dirty="0" smtClean="0">
                <a:solidFill>
                  <a:srgbClr val="FF0000"/>
                </a:solidFill>
                <a:effectLst>
                  <a:outerShdw blurRad="38100" dist="38100" dir="2700000" algn="tl">
                    <a:srgbClr val="C0C0C0"/>
                  </a:outerShdw>
                </a:effectLst>
                <a:latin typeface="Times New Roman" pitchFamily="18" charset="0"/>
                <a:ea typeface="幼圆" pitchFamily="49" charset="-122"/>
                <a:cs typeface="Times New Roman" pitchFamily="18" charset="0"/>
              </a:rPr>
              <a:t>注意</a:t>
            </a:r>
            <a:r>
              <a:rPr kumimoji="0" lang="zh-CN" altLang="en-US" b="1" dirty="0" smtClean="0">
                <a:solidFill>
                  <a:srgbClr val="000000"/>
                </a:solidFill>
                <a:latin typeface="Times New Roman" pitchFamily="18" charset="0"/>
                <a:ea typeface="幼圆" pitchFamily="49" charset="-122"/>
                <a:cs typeface="Times New Roman" pitchFamily="18" charset="0"/>
              </a:rPr>
              <a:t>，上述的每一组公式都有相应的适用范围和使用条件 </a:t>
            </a:r>
          </a:p>
          <a:p>
            <a:pPr eaLnBrk="1" hangingPunct="1">
              <a:spcBef>
                <a:spcPct val="0"/>
              </a:spcBef>
            </a:pPr>
            <a:r>
              <a:rPr kumimoji="0" lang="zh-CN" altLang="en-US" b="1" i="1" dirty="0" smtClean="0">
                <a:solidFill>
                  <a:srgbClr val="000000"/>
                </a:solidFill>
                <a:latin typeface="Times New Roman" pitchFamily="18" charset="0"/>
                <a:ea typeface="幼圆" pitchFamily="49" charset="-122"/>
                <a:cs typeface="Times New Roman" pitchFamily="18" charset="0"/>
              </a:rPr>
              <a:t>			</a:t>
            </a:r>
            <a:r>
              <a:rPr kumimoji="0" lang="zh-CN" altLang="en-US" i="1" dirty="0" smtClean="0">
                <a:solidFill>
                  <a:srgbClr val="000000"/>
                </a:solidFill>
                <a:latin typeface="Times New Roman" pitchFamily="18" charset="0"/>
                <a:ea typeface="幼圆" pitchFamily="49" charset="-122"/>
                <a:cs typeface="Times New Roman" pitchFamily="18" charset="0"/>
              </a:rPr>
              <a:t>如概率方法只能在事件之间完全独立时使用</a:t>
            </a:r>
            <a:endParaRPr lang="zh-CN" altLang="en-US" sz="1600" b="1" dirty="0" smtClean="0">
              <a:solidFill>
                <a:srgbClr val="0000CC"/>
              </a:solidFill>
              <a:latin typeface="Times New Roman" pitchFamily="18" charset="0"/>
              <a:ea typeface="幼圆" pitchFamily="49" charset="-122"/>
              <a:cs typeface="Times New Roman" pitchFamily="18" charset="0"/>
            </a:endParaRPr>
          </a:p>
          <a:p>
            <a:endParaRPr lang="zh-CN" altLang="en-US" dirty="0"/>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11</a:t>
            </a:fld>
            <a:endParaRPr lang="en-US" altLang="zh-CN"/>
          </a:p>
        </p:txBody>
      </p:sp>
    </p:spTree>
    <p:extLst>
      <p:ext uri="{BB962C8B-B14F-4D97-AF65-F5344CB8AC3E}">
        <p14:creationId xmlns:p14="http://schemas.microsoft.com/office/powerpoint/2010/main" val="1818172975"/>
      </p:ext>
    </p:extLst>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110</a:t>
            </a:fld>
            <a:endParaRPr lang="en-US" altLang="zh-CN"/>
          </a:p>
        </p:txBody>
      </p:sp>
    </p:spTree>
    <p:extLst>
      <p:ext uri="{BB962C8B-B14F-4D97-AF65-F5344CB8AC3E}">
        <p14:creationId xmlns:p14="http://schemas.microsoft.com/office/powerpoint/2010/main" val="3680823662"/>
      </p:ext>
    </p:extLst>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111</a:t>
            </a:fld>
            <a:endParaRPr lang="en-US" altLang="zh-CN"/>
          </a:p>
        </p:txBody>
      </p:sp>
    </p:spTree>
    <p:extLst>
      <p:ext uri="{BB962C8B-B14F-4D97-AF65-F5344CB8AC3E}">
        <p14:creationId xmlns:p14="http://schemas.microsoft.com/office/powerpoint/2010/main" val="2901207271"/>
      </p:ext>
    </p:extLst>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112</a:t>
            </a:fld>
            <a:endParaRPr lang="en-US" altLang="zh-CN"/>
          </a:p>
        </p:txBody>
      </p:sp>
    </p:spTree>
    <p:extLst>
      <p:ext uri="{BB962C8B-B14F-4D97-AF65-F5344CB8AC3E}">
        <p14:creationId xmlns:p14="http://schemas.microsoft.com/office/powerpoint/2010/main" val="3922161807"/>
      </p:ext>
    </p:extLst>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113</a:t>
            </a:fld>
            <a:endParaRPr lang="en-US" altLang="zh-CN"/>
          </a:p>
        </p:txBody>
      </p:sp>
    </p:spTree>
    <p:extLst>
      <p:ext uri="{BB962C8B-B14F-4D97-AF65-F5344CB8AC3E}">
        <p14:creationId xmlns:p14="http://schemas.microsoft.com/office/powerpoint/2010/main" val="1696611135"/>
      </p:ext>
    </p:extLst>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114</a:t>
            </a:fld>
            <a:endParaRPr lang="en-US" altLang="zh-CN"/>
          </a:p>
        </p:txBody>
      </p:sp>
    </p:spTree>
    <p:extLst>
      <p:ext uri="{BB962C8B-B14F-4D97-AF65-F5344CB8AC3E}">
        <p14:creationId xmlns:p14="http://schemas.microsoft.com/office/powerpoint/2010/main" val="724216521"/>
      </p:ext>
    </p:extLst>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115</a:t>
            </a:fld>
            <a:endParaRPr lang="en-US" altLang="zh-CN"/>
          </a:p>
        </p:txBody>
      </p:sp>
    </p:spTree>
    <p:extLst>
      <p:ext uri="{BB962C8B-B14F-4D97-AF65-F5344CB8AC3E}">
        <p14:creationId xmlns:p14="http://schemas.microsoft.com/office/powerpoint/2010/main" val="3725801556"/>
      </p:ext>
    </p:extLst>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116</a:t>
            </a:fld>
            <a:endParaRPr lang="en-US" altLang="zh-CN"/>
          </a:p>
        </p:txBody>
      </p:sp>
    </p:spTree>
    <p:extLst>
      <p:ext uri="{BB962C8B-B14F-4D97-AF65-F5344CB8AC3E}">
        <p14:creationId xmlns:p14="http://schemas.microsoft.com/office/powerpoint/2010/main" val="1260960056"/>
      </p:ext>
    </p:extLst>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117</a:t>
            </a:fld>
            <a:endParaRPr lang="en-US" altLang="zh-CN"/>
          </a:p>
        </p:txBody>
      </p:sp>
    </p:spTree>
    <p:extLst>
      <p:ext uri="{BB962C8B-B14F-4D97-AF65-F5344CB8AC3E}">
        <p14:creationId xmlns:p14="http://schemas.microsoft.com/office/powerpoint/2010/main" val="3676419990"/>
      </p:ext>
    </p:extLst>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118</a:t>
            </a:fld>
            <a:endParaRPr lang="en-US" altLang="zh-CN"/>
          </a:p>
        </p:txBody>
      </p:sp>
    </p:spTree>
    <p:extLst>
      <p:ext uri="{BB962C8B-B14F-4D97-AF65-F5344CB8AC3E}">
        <p14:creationId xmlns:p14="http://schemas.microsoft.com/office/powerpoint/2010/main" val="1720311107"/>
      </p:ext>
    </p:extLst>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119</a:t>
            </a:fld>
            <a:endParaRPr lang="en-US" altLang="zh-CN"/>
          </a:p>
        </p:txBody>
      </p:sp>
    </p:spTree>
    <p:extLst>
      <p:ext uri="{BB962C8B-B14F-4D97-AF65-F5344CB8AC3E}">
        <p14:creationId xmlns:p14="http://schemas.microsoft.com/office/powerpoint/2010/main" val="5010180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12</a:t>
            </a:fld>
            <a:endParaRPr lang="en-US" altLang="zh-CN"/>
          </a:p>
        </p:txBody>
      </p:sp>
    </p:spTree>
    <p:extLst>
      <p:ext uri="{BB962C8B-B14F-4D97-AF65-F5344CB8AC3E}">
        <p14:creationId xmlns:p14="http://schemas.microsoft.com/office/powerpoint/2010/main" val="1201082790"/>
      </p:ext>
    </p:extLst>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sz="1200" b="1" dirty="0" smtClean="0">
                <a:solidFill>
                  <a:srgbClr val="0000CC"/>
                </a:solidFill>
                <a:latin typeface="Times New Roman" pitchFamily="18" charset="0"/>
              </a:rPr>
              <a:t>信息科学、生命科学、认知科学等不同学科相互交叉</a:t>
            </a:r>
          </a:p>
          <a:p>
            <a:endParaRPr lang="zh-CN" altLang="en-US" sz="1200" b="1" dirty="0" smtClean="0">
              <a:solidFill>
                <a:srgbClr val="0000CC"/>
              </a:solidFill>
              <a:latin typeface="Times New Roman" pitchFamily="18" charset="0"/>
            </a:endParaRPr>
          </a:p>
          <a:p>
            <a:r>
              <a:rPr lang="zh-CN" altLang="en-US" sz="1200" b="1" dirty="0" smtClean="0">
                <a:solidFill>
                  <a:srgbClr val="0000CC"/>
                </a:solidFill>
                <a:latin typeface="Times New Roman" pitchFamily="18" charset="0"/>
              </a:rPr>
              <a:t>主要借鉴</a:t>
            </a:r>
            <a:r>
              <a:rPr lang="zh-CN" altLang="en-US" sz="1200" b="1" dirty="0" smtClean="0">
                <a:solidFill>
                  <a:srgbClr val="FF0000"/>
                </a:solidFill>
                <a:latin typeface="Times New Roman" pitchFamily="18" charset="0"/>
              </a:rPr>
              <a:t>仿生学</a:t>
            </a:r>
            <a:r>
              <a:rPr lang="zh-CN" altLang="en-US" sz="1200" b="1" dirty="0" smtClean="0">
                <a:solidFill>
                  <a:srgbClr val="0000CC"/>
                </a:solidFill>
                <a:latin typeface="Times New Roman" pitchFamily="18" charset="0"/>
              </a:rPr>
              <a:t>的思想，基于人们对</a:t>
            </a:r>
            <a:r>
              <a:rPr lang="zh-CN" altLang="en-US" sz="1200" b="1" dirty="0" smtClean="0">
                <a:solidFill>
                  <a:srgbClr val="FF0000"/>
                </a:solidFill>
                <a:latin typeface="Times New Roman" pitchFamily="18" charset="0"/>
              </a:rPr>
              <a:t>生物体智能机理</a:t>
            </a:r>
            <a:r>
              <a:rPr lang="zh-CN" altLang="en-US" sz="1200" b="1" dirty="0" smtClean="0">
                <a:solidFill>
                  <a:srgbClr val="0000CC"/>
                </a:solidFill>
                <a:latin typeface="Times New Roman" pitchFamily="18" charset="0"/>
              </a:rPr>
              <a:t>的认识，采用</a:t>
            </a:r>
            <a:r>
              <a:rPr lang="zh-CN" altLang="en-US" sz="1200" b="1" dirty="0" smtClean="0">
                <a:solidFill>
                  <a:srgbClr val="009900"/>
                </a:solidFill>
                <a:latin typeface="Times New Roman" pitchFamily="18" charset="0"/>
              </a:rPr>
              <a:t>数值计算</a:t>
            </a:r>
            <a:r>
              <a:rPr lang="zh-CN" altLang="en-US" sz="1200" b="1" dirty="0" smtClean="0">
                <a:solidFill>
                  <a:srgbClr val="0000CC"/>
                </a:solidFill>
                <a:latin typeface="Times New Roman" pitchFamily="18" charset="0"/>
              </a:rPr>
              <a:t>的方法去模拟和实现人类的智能。</a:t>
            </a:r>
          </a:p>
          <a:p>
            <a:r>
              <a:rPr lang="zh-CN" altLang="en-US" sz="1200" b="1" dirty="0" smtClean="0">
                <a:solidFill>
                  <a:srgbClr val="0000CC"/>
                </a:solidFill>
                <a:latin typeface="Times New Roman" pitchFamily="18" charset="0"/>
              </a:rPr>
              <a:t> （区别于传统的</a:t>
            </a:r>
            <a:r>
              <a:rPr lang="zh-CN" altLang="en-US" sz="1200" b="1" dirty="0" smtClean="0">
                <a:solidFill>
                  <a:srgbClr val="006600"/>
                </a:solidFill>
                <a:latin typeface="Times New Roman" pitchFamily="18" charset="0"/>
              </a:rPr>
              <a:t>符号智能</a:t>
            </a:r>
            <a:r>
              <a:rPr lang="zh-CN" altLang="en-US" sz="1200" b="1" dirty="0" smtClean="0">
                <a:solidFill>
                  <a:srgbClr val="0000CC"/>
                </a:solidFill>
                <a:latin typeface="Times New Roman" pitchFamily="18" charset="0"/>
              </a:rPr>
              <a:t>）</a:t>
            </a:r>
          </a:p>
          <a:p>
            <a:endParaRPr lang="zh-CN" altLang="en-US" sz="1200" b="1" dirty="0" smtClean="0">
              <a:solidFill>
                <a:srgbClr val="0000CC"/>
              </a:solidFill>
              <a:latin typeface="Times New Roman" pitchFamily="18" charset="0"/>
            </a:endParaRPr>
          </a:p>
          <a:p>
            <a:r>
              <a:rPr lang="zh-CN" altLang="en-US" sz="1200" b="1" dirty="0" smtClean="0">
                <a:solidFill>
                  <a:srgbClr val="0000CC"/>
                </a:solidFill>
                <a:latin typeface="Times New Roman" pitchFamily="18" charset="0"/>
              </a:rPr>
              <a:t>    主要研究领域包括：</a:t>
            </a:r>
            <a:r>
              <a:rPr lang="zh-CN" altLang="en-US" sz="1200" b="1" smtClean="0">
                <a:solidFill>
                  <a:srgbClr val="009900"/>
                </a:solidFill>
                <a:latin typeface="Times New Roman" pitchFamily="18" charset="0"/>
              </a:rPr>
              <a:t>神经计算、演化计算、</a:t>
            </a:r>
            <a:r>
              <a:rPr lang="zh-CN" altLang="en-US" sz="1200" b="1" dirty="0" smtClean="0">
                <a:solidFill>
                  <a:srgbClr val="009900"/>
                </a:solidFill>
                <a:latin typeface="Times New Roman" pitchFamily="18" charset="0"/>
              </a:rPr>
              <a:t>模糊计算</a:t>
            </a:r>
            <a:r>
              <a:rPr lang="zh-CN" altLang="en-US" sz="1200" b="1" dirty="0" smtClean="0">
                <a:solidFill>
                  <a:srgbClr val="0000CC"/>
                </a:solidFill>
                <a:latin typeface="Times New Roman" pitchFamily="18" charset="0"/>
              </a:rPr>
              <a:t>、免疫计算、人工生命、群集智能等</a:t>
            </a:r>
            <a:endParaRPr lang="zh-CN" altLang="en-US" dirty="0"/>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120</a:t>
            </a:fld>
            <a:endParaRPr lang="en-US" altLang="zh-CN"/>
          </a:p>
        </p:txBody>
      </p:sp>
    </p:spTree>
    <p:extLst>
      <p:ext uri="{BB962C8B-B14F-4D97-AF65-F5344CB8AC3E}">
        <p14:creationId xmlns:p14="http://schemas.microsoft.com/office/powerpoint/2010/main" val="2061890211"/>
      </p:ext>
    </p:extLst>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121</a:t>
            </a:fld>
            <a:endParaRPr lang="en-US" altLang="zh-CN"/>
          </a:p>
        </p:txBody>
      </p:sp>
    </p:spTree>
    <p:extLst>
      <p:ext uri="{BB962C8B-B14F-4D97-AF65-F5344CB8AC3E}">
        <p14:creationId xmlns:p14="http://schemas.microsoft.com/office/powerpoint/2010/main" val="570435849"/>
      </p:ext>
    </p:extLst>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122</a:t>
            </a:fld>
            <a:endParaRPr lang="en-US" altLang="zh-CN"/>
          </a:p>
        </p:txBody>
      </p:sp>
    </p:spTree>
    <p:extLst>
      <p:ext uri="{BB962C8B-B14F-4D97-AF65-F5344CB8AC3E}">
        <p14:creationId xmlns:p14="http://schemas.microsoft.com/office/powerpoint/2010/main" val="1558278312"/>
      </p:ext>
    </p:extLst>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123</a:t>
            </a:fld>
            <a:endParaRPr lang="en-US" altLang="zh-CN"/>
          </a:p>
        </p:txBody>
      </p:sp>
    </p:spTree>
    <p:extLst>
      <p:ext uri="{BB962C8B-B14F-4D97-AF65-F5344CB8AC3E}">
        <p14:creationId xmlns:p14="http://schemas.microsoft.com/office/powerpoint/2010/main" val="422236047"/>
      </p:ext>
    </p:extLst>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124</a:t>
            </a:fld>
            <a:endParaRPr lang="en-US" altLang="zh-CN"/>
          </a:p>
        </p:txBody>
      </p:sp>
    </p:spTree>
    <p:extLst>
      <p:ext uri="{BB962C8B-B14F-4D97-AF65-F5344CB8AC3E}">
        <p14:creationId xmlns:p14="http://schemas.microsoft.com/office/powerpoint/2010/main" val="2567089639"/>
      </p:ext>
    </p:extLst>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125</a:t>
            </a:fld>
            <a:endParaRPr lang="en-US" altLang="zh-CN"/>
          </a:p>
        </p:txBody>
      </p:sp>
    </p:spTree>
    <p:extLst>
      <p:ext uri="{BB962C8B-B14F-4D97-AF65-F5344CB8AC3E}">
        <p14:creationId xmlns:p14="http://schemas.microsoft.com/office/powerpoint/2010/main" val="1207602886"/>
      </p:ext>
    </p:extLst>
  </p:cSld>
  <p:clrMapOvr>
    <a:masterClrMapping/>
  </p:clrMapOvr>
</p:notes>
</file>

<file path=ppt/notesSlides/notesSlide1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126</a:t>
            </a:fld>
            <a:endParaRPr lang="en-US" altLang="zh-CN"/>
          </a:p>
        </p:txBody>
      </p:sp>
    </p:spTree>
    <p:extLst>
      <p:ext uri="{BB962C8B-B14F-4D97-AF65-F5344CB8AC3E}">
        <p14:creationId xmlns:p14="http://schemas.microsoft.com/office/powerpoint/2010/main" val="1897613488"/>
      </p:ext>
    </p:extLst>
  </p:cSld>
  <p:clrMapOvr>
    <a:masterClrMapping/>
  </p:clrMapOvr>
</p:notes>
</file>

<file path=ppt/notesSlides/notesSlide1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127</a:t>
            </a:fld>
            <a:endParaRPr lang="en-US" altLang="zh-CN"/>
          </a:p>
        </p:txBody>
      </p:sp>
    </p:spTree>
    <p:extLst>
      <p:ext uri="{BB962C8B-B14F-4D97-AF65-F5344CB8AC3E}">
        <p14:creationId xmlns:p14="http://schemas.microsoft.com/office/powerpoint/2010/main" val="761483158"/>
      </p:ext>
    </p:extLst>
  </p:cSld>
  <p:clrMapOvr>
    <a:masterClrMapping/>
  </p:clrMapOvr>
</p:notes>
</file>

<file path=ppt/notesSlides/notesSlide1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128</a:t>
            </a:fld>
            <a:endParaRPr lang="en-US" altLang="zh-CN"/>
          </a:p>
        </p:txBody>
      </p:sp>
    </p:spTree>
    <p:extLst>
      <p:ext uri="{BB962C8B-B14F-4D97-AF65-F5344CB8AC3E}">
        <p14:creationId xmlns:p14="http://schemas.microsoft.com/office/powerpoint/2010/main" val="1226072119"/>
      </p:ext>
    </p:extLst>
  </p:cSld>
  <p:clrMapOvr>
    <a:masterClrMapping/>
  </p:clrMapOvr>
</p:notes>
</file>

<file path=ppt/notesSlides/notesSlide1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129</a:t>
            </a:fld>
            <a:endParaRPr lang="en-US" altLang="zh-CN"/>
          </a:p>
        </p:txBody>
      </p:sp>
    </p:spTree>
    <p:extLst>
      <p:ext uri="{BB962C8B-B14F-4D97-AF65-F5344CB8AC3E}">
        <p14:creationId xmlns:p14="http://schemas.microsoft.com/office/powerpoint/2010/main" val="33441049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13</a:t>
            </a:fld>
            <a:endParaRPr lang="en-US" altLang="zh-CN"/>
          </a:p>
        </p:txBody>
      </p:sp>
    </p:spTree>
    <p:extLst>
      <p:ext uri="{BB962C8B-B14F-4D97-AF65-F5344CB8AC3E}">
        <p14:creationId xmlns:p14="http://schemas.microsoft.com/office/powerpoint/2010/main" val="2134834128"/>
      </p:ext>
    </p:extLst>
  </p:cSld>
  <p:clrMapOvr>
    <a:masterClrMapping/>
  </p:clrMapOvr>
</p:notes>
</file>

<file path=ppt/notesSlides/notesSlide1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130</a:t>
            </a:fld>
            <a:endParaRPr lang="en-US" altLang="zh-CN"/>
          </a:p>
        </p:txBody>
      </p:sp>
    </p:spTree>
    <p:extLst>
      <p:ext uri="{BB962C8B-B14F-4D97-AF65-F5344CB8AC3E}">
        <p14:creationId xmlns:p14="http://schemas.microsoft.com/office/powerpoint/2010/main" val="2760895118"/>
      </p:ext>
    </p:extLst>
  </p:cSld>
  <p:clrMapOvr>
    <a:masterClrMapping/>
  </p:clrMapOvr>
</p:notes>
</file>

<file path=ppt/notesSlides/notesSlide1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kumimoji="0" lang="zh-CN" altLang="en-US" sz="1200" b="1" dirty="0" smtClean="0">
                <a:solidFill>
                  <a:srgbClr val="0000CC"/>
                </a:solidFill>
                <a:latin typeface="Times New Roman" pitchFamily="18" charset="0"/>
                <a:ea typeface="幼圆" pitchFamily="49" charset="-122"/>
                <a:cs typeface="Times New Roman" pitchFamily="18" charset="0"/>
              </a:rPr>
              <a:t>模糊推理实际上是按照给定的推理模式，通过</a:t>
            </a:r>
            <a:r>
              <a:rPr kumimoji="0" lang="zh-CN" altLang="en-US" sz="1200" b="1" dirty="0" smtClean="0">
                <a:solidFill>
                  <a:srgbClr val="FF0000"/>
                </a:solidFill>
                <a:latin typeface="Times New Roman" pitchFamily="18" charset="0"/>
                <a:ea typeface="幼圆" pitchFamily="49" charset="-122"/>
                <a:cs typeface="Times New Roman" pitchFamily="18" charset="0"/>
              </a:rPr>
              <a:t>模糊集</a:t>
            </a:r>
            <a:r>
              <a:rPr kumimoji="0" lang="zh-CN" altLang="en-US" sz="1200" b="1" dirty="0" smtClean="0">
                <a:solidFill>
                  <a:srgbClr val="0000CC"/>
                </a:solidFill>
                <a:latin typeface="Times New Roman" pitchFamily="18" charset="0"/>
                <a:ea typeface="幼圆" pitchFamily="49" charset="-122"/>
                <a:cs typeface="Times New Roman" pitchFamily="18" charset="0"/>
              </a:rPr>
              <a:t>与</a:t>
            </a:r>
            <a:r>
              <a:rPr kumimoji="0" lang="zh-CN" altLang="en-US" sz="1200" b="1" dirty="0" smtClean="0">
                <a:solidFill>
                  <a:srgbClr val="FF0000"/>
                </a:solidFill>
                <a:latin typeface="Times New Roman" pitchFamily="18" charset="0"/>
                <a:ea typeface="幼圆" pitchFamily="49" charset="-122"/>
                <a:cs typeface="Times New Roman" pitchFamily="18" charset="0"/>
              </a:rPr>
              <a:t>模糊关系</a:t>
            </a:r>
            <a:r>
              <a:rPr kumimoji="0" lang="zh-CN" altLang="en-US" sz="1200" b="1" dirty="0" smtClean="0">
                <a:solidFill>
                  <a:srgbClr val="0000CC"/>
                </a:solidFill>
                <a:latin typeface="Times New Roman" pitchFamily="18" charset="0"/>
                <a:ea typeface="幼圆" pitchFamily="49" charset="-122"/>
                <a:cs typeface="Times New Roman" pitchFamily="18" charset="0"/>
              </a:rPr>
              <a:t>的合成来实现的。</a:t>
            </a:r>
            <a:endParaRPr kumimoji="0" lang="en-US" altLang="zh-CN" sz="1200" b="1" dirty="0" smtClean="0">
              <a:solidFill>
                <a:srgbClr val="0000CC"/>
              </a:solidFill>
              <a:latin typeface="Times New Roman" pitchFamily="18" charset="0"/>
              <a:ea typeface="幼圆" pitchFamily="49" charset="-122"/>
              <a:cs typeface="Times New Roman" pitchFamily="18" charset="0"/>
            </a:endParaRPr>
          </a:p>
          <a:p>
            <a:endParaRPr kumimoji="0" lang="en-US" altLang="zh-CN" sz="1200" b="1" dirty="0" smtClean="0">
              <a:solidFill>
                <a:srgbClr val="0000CC"/>
              </a:solidFill>
              <a:latin typeface="Times New Roman" pitchFamily="18" charset="0"/>
              <a:ea typeface="幼圆" pitchFamily="49" charset="-122"/>
              <a:cs typeface="Times New Roman" pitchFamily="18" charset="0"/>
            </a:endParaRPr>
          </a:p>
          <a:p>
            <a:r>
              <a:rPr lang="en-US" altLang="zh-CN" sz="1200" b="1" dirty="0" err="1" smtClean="0">
                <a:latin typeface="Times New Roman" pitchFamily="18" charset="0"/>
                <a:ea typeface="幼圆" pitchFamily="49" charset="-122"/>
                <a:cs typeface="Times New Roman" pitchFamily="18" charset="0"/>
              </a:rPr>
              <a:t>R</a:t>
            </a:r>
            <a:r>
              <a:rPr lang="en-US" altLang="zh-CN" sz="1200" b="1" baseline="-25000" dirty="0" err="1" smtClean="0">
                <a:latin typeface="Times New Roman" pitchFamily="18" charset="0"/>
                <a:ea typeface="幼圆" pitchFamily="49" charset="-122"/>
                <a:cs typeface="Times New Roman" pitchFamily="18" charset="0"/>
              </a:rPr>
              <a:t>m</a:t>
            </a:r>
            <a:r>
              <a:rPr lang="zh-CN" altLang="en-US" sz="1200" b="1" dirty="0" smtClean="0">
                <a:latin typeface="Times New Roman" pitchFamily="18" charset="0"/>
                <a:ea typeface="幼圆" pitchFamily="49" charset="-122"/>
                <a:cs typeface="Times New Roman" pitchFamily="18" charset="0"/>
              </a:rPr>
              <a:t>是由扎德提出的一种构造模糊关系的方法。  </a:t>
            </a:r>
            <a:endParaRPr lang="zh-CN" altLang="en-US" dirty="0"/>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131</a:t>
            </a:fld>
            <a:endParaRPr lang="en-US" altLang="zh-CN"/>
          </a:p>
        </p:txBody>
      </p:sp>
    </p:spTree>
    <p:extLst>
      <p:ext uri="{BB962C8B-B14F-4D97-AF65-F5344CB8AC3E}">
        <p14:creationId xmlns:p14="http://schemas.microsoft.com/office/powerpoint/2010/main" val="4050430911"/>
      </p:ext>
    </p:extLst>
  </p:cSld>
  <p:clrMapOvr>
    <a:masterClrMapping/>
  </p:clrMapOvr>
</p:notes>
</file>

<file path=ppt/notesSlides/notesSlide1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132</a:t>
            </a:fld>
            <a:endParaRPr lang="en-US" altLang="zh-CN"/>
          </a:p>
        </p:txBody>
      </p:sp>
    </p:spTree>
    <p:extLst>
      <p:ext uri="{BB962C8B-B14F-4D97-AF65-F5344CB8AC3E}">
        <p14:creationId xmlns:p14="http://schemas.microsoft.com/office/powerpoint/2010/main" val="321043819"/>
      </p:ext>
    </p:extLst>
  </p:cSld>
  <p:clrMapOvr>
    <a:masterClrMapping/>
  </p:clrMapOvr>
</p:notes>
</file>

<file path=ppt/notesSlides/notesSlide1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133</a:t>
            </a:fld>
            <a:endParaRPr lang="en-US" altLang="zh-CN"/>
          </a:p>
        </p:txBody>
      </p:sp>
    </p:spTree>
    <p:extLst>
      <p:ext uri="{BB962C8B-B14F-4D97-AF65-F5344CB8AC3E}">
        <p14:creationId xmlns:p14="http://schemas.microsoft.com/office/powerpoint/2010/main" val="3400162048"/>
      </p:ext>
    </p:extLst>
  </p:cSld>
  <p:clrMapOvr>
    <a:masterClrMapping/>
  </p:clrMapOvr>
</p:notes>
</file>

<file path=ppt/notesSlides/notesSlide1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134</a:t>
            </a:fld>
            <a:endParaRPr lang="en-US" altLang="zh-CN"/>
          </a:p>
        </p:txBody>
      </p:sp>
    </p:spTree>
    <p:extLst>
      <p:ext uri="{BB962C8B-B14F-4D97-AF65-F5344CB8AC3E}">
        <p14:creationId xmlns:p14="http://schemas.microsoft.com/office/powerpoint/2010/main" val="2338627173"/>
      </p:ext>
    </p:extLst>
  </p:cSld>
  <p:clrMapOvr>
    <a:masterClrMapping/>
  </p:clrMapOvr>
</p:notes>
</file>

<file path=ppt/notesSlides/notesSlide1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原来确定的时候，是一个点，到一个点。</a:t>
            </a:r>
            <a:r>
              <a:rPr lang="zh-CN" altLang="en-US" baseline="0" dirty="0" smtClean="0"/>
              <a:t> 现在模糊，是从一个集合到另一个集合。关系表示了隶属度如何变化，或者说元素之间应该如何对应</a:t>
            </a:r>
            <a:endParaRPr lang="zh-CN" altLang="en-US" dirty="0"/>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135</a:t>
            </a:fld>
            <a:endParaRPr lang="en-US" altLang="zh-CN"/>
          </a:p>
        </p:txBody>
      </p:sp>
    </p:spTree>
    <p:extLst>
      <p:ext uri="{BB962C8B-B14F-4D97-AF65-F5344CB8AC3E}">
        <p14:creationId xmlns:p14="http://schemas.microsoft.com/office/powerpoint/2010/main" val="352000391"/>
      </p:ext>
    </p:extLst>
  </p:cSld>
  <p:clrMapOvr>
    <a:masterClrMapping/>
  </p:clrMapOvr>
</p:notes>
</file>

<file path=ppt/notesSlides/notesSlide1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136</a:t>
            </a:fld>
            <a:endParaRPr lang="en-US" altLang="zh-CN"/>
          </a:p>
        </p:txBody>
      </p:sp>
    </p:spTree>
    <p:extLst>
      <p:ext uri="{BB962C8B-B14F-4D97-AF65-F5344CB8AC3E}">
        <p14:creationId xmlns:p14="http://schemas.microsoft.com/office/powerpoint/2010/main" val="1762442945"/>
      </p:ext>
    </p:extLst>
  </p:cSld>
  <p:clrMapOvr>
    <a:masterClrMapping/>
  </p:clrMapOvr>
</p:notes>
</file>

<file path=ppt/notesSlides/notesSlide1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137</a:t>
            </a:fld>
            <a:endParaRPr lang="en-US" altLang="zh-CN"/>
          </a:p>
        </p:txBody>
      </p:sp>
    </p:spTree>
    <p:extLst>
      <p:ext uri="{BB962C8B-B14F-4D97-AF65-F5344CB8AC3E}">
        <p14:creationId xmlns:p14="http://schemas.microsoft.com/office/powerpoint/2010/main" val="1906307837"/>
      </p:ext>
    </p:extLst>
  </p:cSld>
  <p:clrMapOvr>
    <a:masterClrMapping/>
  </p:clrMapOvr>
</p:notes>
</file>

<file path=ppt/notesSlides/notesSlide1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138</a:t>
            </a:fld>
            <a:endParaRPr lang="en-US" altLang="zh-CN"/>
          </a:p>
        </p:txBody>
      </p:sp>
    </p:spTree>
    <p:extLst>
      <p:ext uri="{BB962C8B-B14F-4D97-AF65-F5344CB8AC3E}">
        <p14:creationId xmlns:p14="http://schemas.microsoft.com/office/powerpoint/2010/main" val="3806232425"/>
      </p:ext>
    </p:extLst>
  </p:cSld>
  <p:clrMapOvr>
    <a:masterClrMapping/>
  </p:clrMapOvr>
</p:notes>
</file>

<file path=ppt/notesSlides/notesSlide1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139</a:t>
            </a:fld>
            <a:endParaRPr lang="en-US" altLang="zh-CN"/>
          </a:p>
        </p:txBody>
      </p:sp>
    </p:spTree>
    <p:extLst>
      <p:ext uri="{BB962C8B-B14F-4D97-AF65-F5344CB8AC3E}">
        <p14:creationId xmlns:p14="http://schemas.microsoft.com/office/powerpoint/2010/main" val="31944496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14</a:t>
            </a:fld>
            <a:endParaRPr lang="en-US" altLang="zh-CN"/>
          </a:p>
        </p:txBody>
      </p:sp>
    </p:spTree>
    <p:extLst>
      <p:ext uri="{BB962C8B-B14F-4D97-AF65-F5344CB8AC3E}">
        <p14:creationId xmlns:p14="http://schemas.microsoft.com/office/powerpoint/2010/main" val="3068698446"/>
      </p:ext>
    </p:extLst>
  </p:cSld>
  <p:clrMapOvr>
    <a:masterClrMapping/>
  </p:clrMapOvr>
</p:notes>
</file>

<file path=ppt/notesSlides/notesSlide1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140</a:t>
            </a:fld>
            <a:endParaRPr lang="en-US" altLang="zh-CN"/>
          </a:p>
        </p:txBody>
      </p:sp>
    </p:spTree>
    <p:extLst>
      <p:ext uri="{BB962C8B-B14F-4D97-AF65-F5344CB8AC3E}">
        <p14:creationId xmlns:p14="http://schemas.microsoft.com/office/powerpoint/2010/main" val="4113228512"/>
      </p:ext>
    </p:extLst>
  </p:cSld>
  <p:clrMapOvr>
    <a:masterClrMapping/>
  </p:clrMapOvr>
</p:notes>
</file>

<file path=ppt/notesSlides/notesSlide1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141</a:t>
            </a:fld>
            <a:endParaRPr lang="en-US" altLang="zh-CN"/>
          </a:p>
        </p:txBody>
      </p:sp>
    </p:spTree>
    <p:extLst>
      <p:ext uri="{BB962C8B-B14F-4D97-AF65-F5344CB8AC3E}">
        <p14:creationId xmlns:p14="http://schemas.microsoft.com/office/powerpoint/2010/main" val="1604345096"/>
      </p:ext>
    </p:extLst>
  </p:cSld>
  <p:clrMapOvr>
    <a:masterClrMapping/>
  </p:clrMapOvr>
</p:notes>
</file>

<file path=ppt/notesSlides/notesSlide1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142</a:t>
            </a:fld>
            <a:endParaRPr lang="en-US" altLang="zh-CN"/>
          </a:p>
        </p:txBody>
      </p:sp>
    </p:spTree>
    <p:extLst>
      <p:ext uri="{BB962C8B-B14F-4D97-AF65-F5344CB8AC3E}">
        <p14:creationId xmlns:p14="http://schemas.microsoft.com/office/powerpoint/2010/main" val="2957026424"/>
      </p:ext>
    </p:extLst>
  </p:cSld>
  <p:clrMapOvr>
    <a:masterClrMapping/>
  </p:clrMapOvr>
</p:notes>
</file>

<file path=ppt/notesSlides/notesSlide1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144</a:t>
            </a:fld>
            <a:endParaRPr lang="en-US" altLang="zh-CN"/>
          </a:p>
        </p:txBody>
      </p:sp>
    </p:spTree>
    <p:extLst>
      <p:ext uri="{BB962C8B-B14F-4D97-AF65-F5344CB8AC3E}">
        <p14:creationId xmlns:p14="http://schemas.microsoft.com/office/powerpoint/2010/main" val="14476505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sz="1200" b="1" dirty="0" smtClean="0">
                <a:solidFill>
                  <a:srgbClr val="0000CC"/>
                </a:solidFill>
                <a:latin typeface="Times New Roman" pitchFamily="18" charset="0"/>
              </a:rPr>
              <a:t>信息科学、生命科学、认知科学等不同学科相互交叉</a:t>
            </a:r>
          </a:p>
          <a:p>
            <a:endParaRPr lang="zh-CN" altLang="en-US" sz="1200" b="1" dirty="0" smtClean="0">
              <a:solidFill>
                <a:srgbClr val="0000CC"/>
              </a:solidFill>
              <a:latin typeface="Times New Roman" pitchFamily="18" charset="0"/>
            </a:endParaRPr>
          </a:p>
          <a:p>
            <a:r>
              <a:rPr lang="zh-CN" altLang="en-US" sz="1200" b="1" dirty="0" smtClean="0">
                <a:solidFill>
                  <a:srgbClr val="0000CC"/>
                </a:solidFill>
                <a:latin typeface="Times New Roman" pitchFamily="18" charset="0"/>
              </a:rPr>
              <a:t>主要借鉴</a:t>
            </a:r>
            <a:r>
              <a:rPr lang="zh-CN" altLang="en-US" sz="1200" b="1" dirty="0" smtClean="0">
                <a:solidFill>
                  <a:srgbClr val="FF0000"/>
                </a:solidFill>
                <a:latin typeface="Times New Roman" pitchFamily="18" charset="0"/>
              </a:rPr>
              <a:t>仿生学</a:t>
            </a:r>
            <a:r>
              <a:rPr lang="zh-CN" altLang="en-US" sz="1200" b="1" dirty="0" smtClean="0">
                <a:solidFill>
                  <a:srgbClr val="0000CC"/>
                </a:solidFill>
                <a:latin typeface="Times New Roman" pitchFamily="18" charset="0"/>
              </a:rPr>
              <a:t>的思想，基于人们对</a:t>
            </a:r>
            <a:r>
              <a:rPr lang="zh-CN" altLang="en-US" sz="1200" b="1" dirty="0" smtClean="0">
                <a:solidFill>
                  <a:srgbClr val="FF0000"/>
                </a:solidFill>
                <a:latin typeface="Times New Roman" pitchFamily="18" charset="0"/>
              </a:rPr>
              <a:t>生物体智能机理</a:t>
            </a:r>
            <a:r>
              <a:rPr lang="zh-CN" altLang="en-US" sz="1200" b="1" dirty="0" smtClean="0">
                <a:solidFill>
                  <a:srgbClr val="0000CC"/>
                </a:solidFill>
                <a:latin typeface="Times New Roman" pitchFamily="18" charset="0"/>
              </a:rPr>
              <a:t>的认识，采用</a:t>
            </a:r>
            <a:r>
              <a:rPr lang="zh-CN" altLang="en-US" sz="1200" b="1" dirty="0" smtClean="0">
                <a:solidFill>
                  <a:srgbClr val="009900"/>
                </a:solidFill>
                <a:latin typeface="Times New Roman" pitchFamily="18" charset="0"/>
              </a:rPr>
              <a:t>数值计算</a:t>
            </a:r>
            <a:r>
              <a:rPr lang="zh-CN" altLang="en-US" sz="1200" b="1" dirty="0" smtClean="0">
                <a:solidFill>
                  <a:srgbClr val="0000CC"/>
                </a:solidFill>
                <a:latin typeface="Times New Roman" pitchFamily="18" charset="0"/>
              </a:rPr>
              <a:t>的方法去模拟和实现人类的智能。</a:t>
            </a:r>
          </a:p>
          <a:p>
            <a:r>
              <a:rPr lang="zh-CN" altLang="en-US" sz="1200" b="1" dirty="0" smtClean="0">
                <a:solidFill>
                  <a:srgbClr val="0000CC"/>
                </a:solidFill>
                <a:latin typeface="Times New Roman" pitchFamily="18" charset="0"/>
              </a:rPr>
              <a:t> （区别于传统的</a:t>
            </a:r>
            <a:r>
              <a:rPr lang="zh-CN" altLang="en-US" sz="1200" b="1" dirty="0" smtClean="0">
                <a:solidFill>
                  <a:srgbClr val="006600"/>
                </a:solidFill>
                <a:latin typeface="Times New Roman" pitchFamily="18" charset="0"/>
              </a:rPr>
              <a:t>符号智能</a:t>
            </a:r>
            <a:r>
              <a:rPr lang="zh-CN" altLang="en-US" sz="1200" b="1" dirty="0" smtClean="0">
                <a:solidFill>
                  <a:srgbClr val="0000CC"/>
                </a:solidFill>
                <a:latin typeface="Times New Roman" pitchFamily="18" charset="0"/>
              </a:rPr>
              <a:t>）</a:t>
            </a:r>
          </a:p>
          <a:p>
            <a:endParaRPr lang="zh-CN" altLang="en-US" sz="1200" b="1" dirty="0" smtClean="0">
              <a:solidFill>
                <a:srgbClr val="0000CC"/>
              </a:solidFill>
              <a:latin typeface="Times New Roman" pitchFamily="18" charset="0"/>
            </a:endParaRPr>
          </a:p>
          <a:p>
            <a:r>
              <a:rPr lang="zh-CN" altLang="en-US" sz="1200" b="1" dirty="0" smtClean="0">
                <a:solidFill>
                  <a:srgbClr val="0000CC"/>
                </a:solidFill>
                <a:latin typeface="Times New Roman" pitchFamily="18" charset="0"/>
              </a:rPr>
              <a:t>    主要研究领域包括：</a:t>
            </a:r>
            <a:r>
              <a:rPr lang="zh-CN" altLang="en-US" sz="1200" b="1" smtClean="0">
                <a:solidFill>
                  <a:srgbClr val="009900"/>
                </a:solidFill>
                <a:latin typeface="Times New Roman" pitchFamily="18" charset="0"/>
              </a:rPr>
              <a:t>神经计算、演化计算、</a:t>
            </a:r>
            <a:r>
              <a:rPr lang="zh-CN" altLang="en-US" sz="1200" b="1" dirty="0" smtClean="0">
                <a:solidFill>
                  <a:srgbClr val="009900"/>
                </a:solidFill>
                <a:latin typeface="Times New Roman" pitchFamily="18" charset="0"/>
              </a:rPr>
              <a:t>模糊计算</a:t>
            </a:r>
            <a:r>
              <a:rPr lang="zh-CN" altLang="en-US" sz="1200" b="1" dirty="0" smtClean="0">
                <a:solidFill>
                  <a:srgbClr val="0000CC"/>
                </a:solidFill>
                <a:latin typeface="Times New Roman" pitchFamily="18" charset="0"/>
              </a:rPr>
              <a:t>、免疫计算、人工生命、群集智能等</a:t>
            </a:r>
            <a:endParaRPr lang="zh-CN" altLang="en-US" dirty="0"/>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15</a:t>
            </a:fld>
            <a:endParaRPr lang="en-US" altLang="zh-CN"/>
          </a:p>
        </p:txBody>
      </p:sp>
    </p:spTree>
    <p:extLst>
      <p:ext uri="{BB962C8B-B14F-4D97-AF65-F5344CB8AC3E}">
        <p14:creationId xmlns:p14="http://schemas.microsoft.com/office/powerpoint/2010/main" val="20618902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16</a:t>
            </a:fld>
            <a:endParaRPr lang="en-US" altLang="zh-CN"/>
          </a:p>
        </p:txBody>
      </p:sp>
    </p:spTree>
    <p:extLst>
      <p:ext uri="{BB962C8B-B14F-4D97-AF65-F5344CB8AC3E}">
        <p14:creationId xmlns:p14="http://schemas.microsoft.com/office/powerpoint/2010/main" val="364219755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17</a:t>
            </a:fld>
            <a:endParaRPr lang="en-US" altLang="zh-CN"/>
          </a:p>
        </p:txBody>
      </p:sp>
    </p:spTree>
    <p:extLst>
      <p:ext uri="{BB962C8B-B14F-4D97-AF65-F5344CB8AC3E}">
        <p14:creationId xmlns:p14="http://schemas.microsoft.com/office/powerpoint/2010/main" val="145020625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18</a:t>
            </a:fld>
            <a:endParaRPr lang="en-US" altLang="zh-CN"/>
          </a:p>
        </p:txBody>
      </p:sp>
    </p:spTree>
    <p:extLst>
      <p:ext uri="{BB962C8B-B14F-4D97-AF65-F5344CB8AC3E}">
        <p14:creationId xmlns:p14="http://schemas.microsoft.com/office/powerpoint/2010/main" val="183366754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sz="1200" b="1" dirty="0" smtClean="0">
                <a:solidFill>
                  <a:srgbClr val="0000CC"/>
                </a:solidFill>
                <a:latin typeface="Times New Roman" pitchFamily="18" charset="0"/>
              </a:rPr>
              <a:t>信息科学、生命科学、认知科学等不同学科相互交叉</a:t>
            </a:r>
          </a:p>
          <a:p>
            <a:endParaRPr lang="zh-CN" altLang="en-US" sz="1200" b="1" dirty="0" smtClean="0">
              <a:solidFill>
                <a:srgbClr val="0000CC"/>
              </a:solidFill>
              <a:latin typeface="Times New Roman" pitchFamily="18" charset="0"/>
            </a:endParaRPr>
          </a:p>
          <a:p>
            <a:r>
              <a:rPr lang="zh-CN" altLang="en-US" sz="1200" b="1" dirty="0" smtClean="0">
                <a:solidFill>
                  <a:srgbClr val="0000CC"/>
                </a:solidFill>
                <a:latin typeface="Times New Roman" pitchFamily="18" charset="0"/>
              </a:rPr>
              <a:t>主要借鉴</a:t>
            </a:r>
            <a:r>
              <a:rPr lang="zh-CN" altLang="en-US" sz="1200" b="1" dirty="0" smtClean="0">
                <a:solidFill>
                  <a:srgbClr val="FF0000"/>
                </a:solidFill>
                <a:latin typeface="Times New Roman" pitchFamily="18" charset="0"/>
              </a:rPr>
              <a:t>仿生学</a:t>
            </a:r>
            <a:r>
              <a:rPr lang="zh-CN" altLang="en-US" sz="1200" b="1" dirty="0" smtClean="0">
                <a:solidFill>
                  <a:srgbClr val="0000CC"/>
                </a:solidFill>
                <a:latin typeface="Times New Roman" pitchFamily="18" charset="0"/>
              </a:rPr>
              <a:t>的思想，基于人们对</a:t>
            </a:r>
            <a:r>
              <a:rPr lang="zh-CN" altLang="en-US" sz="1200" b="1" dirty="0" smtClean="0">
                <a:solidFill>
                  <a:srgbClr val="FF0000"/>
                </a:solidFill>
                <a:latin typeface="Times New Roman" pitchFamily="18" charset="0"/>
              </a:rPr>
              <a:t>生物体智能机理</a:t>
            </a:r>
            <a:r>
              <a:rPr lang="zh-CN" altLang="en-US" sz="1200" b="1" dirty="0" smtClean="0">
                <a:solidFill>
                  <a:srgbClr val="0000CC"/>
                </a:solidFill>
                <a:latin typeface="Times New Roman" pitchFamily="18" charset="0"/>
              </a:rPr>
              <a:t>的认识，采用</a:t>
            </a:r>
            <a:r>
              <a:rPr lang="zh-CN" altLang="en-US" sz="1200" b="1" dirty="0" smtClean="0">
                <a:solidFill>
                  <a:srgbClr val="009900"/>
                </a:solidFill>
                <a:latin typeface="Times New Roman" pitchFamily="18" charset="0"/>
              </a:rPr>
              <a:t>数值计算</a:t>
            </a:r>
            <a:r>
              <a:rPr lang="zh-CN" altLang="en-US" sz="1200" b="1" dirty="0" smtClean="0">
                <a:solidFill>
                  <a:srgbClr val="0000CC"/>
                </a:solidFill>
                <a:latin typeface="Times New Roman" pitchFamily="18" charset="0"/>
              </a:rPr>
              <a:t>的方法去模拟和实现人类的智能。</a:t>
            </a:r>
          </a:p>
          <a:p>
            <a:r>
              <a:rPr lang="zh-CN" altLang="en-US" sz="1200" b="1" dirty="0" smtClean="0">
                <a:solidFill>
                  <a:srgbClr val="0000CC"/>
                </a:solidFill>
                <a:latin typeface="Times New Roman" pitchFamily="18" charset="0"/>
              </a:rPr>
              <a:t> （区别于传统的</a:t>
            </a:r>
            <a:r>
              <a:rPr lang="zh-CN" altLang="en-US" sz="1200" b="1" dirty="0" smtClean="0">
                <a:solidFill>
                  <a:srgbClr val="006600"/>
                </a:solidFill>
                <a:latin typeface="Times New Roman" pitchFamily="18" charset="0"/>
              </a:rPr>
              <a:t>符号智能</a:t>
            </a:r>
            <a:r>
              <a:rPr lang="zh-CN" altLang="en-US" sz="1200" b="1" dirty="0" smtClean="0">
                <a:solidFill>
                  <a:srgbClr val="0000CC"/>
                </a:solidFill>
                <a:latin typeface="Times New Roman" pitchFamily="18" charset="0"/>
              </a:rPr>
              <a:t>）</a:t>
            </a:r>
          </a:p>
          <a:p>
            <a:endParaRPr lang="zh-CN" altLang="en-US" sz="1200" b="1" dirty="0" smtClean="0">
              <a:solidFill>
                <a:srgbClr val="0000CC"/>
              </a:solidFill>
              <a:latin typeface="Times New Roman" pitchFamily="18" charset="0"/>
            </a:endParaRPr>
          </a:p>
          <a:p>
            <a:r>
              <a:rPr lang="zh-CN" altLang="en-US" sz="1200" b="1" dirty="0" smtClean="0">
                <a:solidFill>
                  <a:srgbClr val="0000CC"/>
                </a:solidFill>
                <a:latin typeface="Times New Roman" pitchFamily="18" charset="0"/>
              </a:rPr>
              <a:t>    主要研究领域包括：</a:t>
            </a:r>
            <a:r>
              <a:rPr lang="zh-CN" altLang="en-US" sz="1200" b="1" smtClean="0">
                <a:solidFill>
                  <a:srgbClr val="009900"/>
                </a:solidFill>
                <a:latin typeface="Times New Roman" pitchFamily="18" charset="0"/>
              </a:rPr>
              <a:t>神经计算、演化计算、</a:t>
            </a:r>
            <a:r>
              <a:rPr lang="zh-CN" altLang="en-US" sz="1200" b="1" dirty="0" smtClean="0">
                <a:solidFill>
                  <a:srgbClr val="009900"/>
                </a:solidFill>
                <a:latin typeface="Times New Roman" pitchFamily="18" charset="0"/>
              </a:rPr>
              <a:t>模糊计算</a:t>
            </a:r>
            <a:r>
              <a:rPr lang="zh-CN" altLang="en-US" sz="1200" b="1" dirty="0" smtClean="0">
                <a:solidFill>
                  <a:srgbClr val="0000CC"/>
                </a:solidFill>
                <a:latin typeface="Times New Roman" pitchFamily="18" charset="0"/>
              </a:rPr>
              <a:t>、免疫计算、人工生命、群集智能等</a:t>
            </a:r>
            <a:endParaRPr lang="zh-CN" altLang="en-US" dirty="0"/>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19</a:t>
            </a:fld>
            <a:endParaRPr lang="en-US" altLang="zh-CN"/>
          </a:p>
        </p:txBody>
      </p:sp>
    </p:spTree>
    <p:extLst>
      <p:ext uri="{BB962C8B-B14F-4D97-AF65-F5344CB8AC3E}">
        <p14:creationId xmlns:p14="http://schemas.microsoft.com/office/powerpoint/2010/main" val="20618902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sz="1200" b="1" dirty="0" smtClean="0">
                <a:solidFill>
                  <a:srgbClr val="0000CC"/>
                </a:solidFill>
                <a:latin typeface="Times New Roman" pitchFamily="18" charset="0"/>
              </a:rPr>
              <a:t>信息科学、生命科学、认知科学等不同学科相互交叉</a:t>
            </a:r>
          </a:p>
          <a:p>
            <a:endParaRPr lang="zh-CN" altLang="en-US" sz="1200" b="1" dirty="0" smtClean="0">
              <a:solidFill>
                <a:srgbClr val="0000CC"/>
              </a:solidFill>
              <a:latin typeface="Times New Roman" pitchFamily="18" charset="0"/>
            </a:endParaRPr>
          </a:p>
          <a:p>
            <a:r>
              <a:rPr lang="zh-CN" altLang="en-US" sz="1200" b="1" dirty="0" smtClean="0">
                <a:solidFill>
                  <a:srgbClr val="0000CC"/>
                </a:solidFill>
                <a:latin typeface="Times New Roman" pitchFamily="18" charset="0"/>
              </a:rPr>
              <a:t>主要借鉴</a:t>
            </a:r>
            <a:r>
              <a:rPr lang="zh-CN" altLang="en-US" sz="1200" b="1" dirty="0" smtClean="0">
                <a:solidFill>
                  <a:srgbClr val="FF0000"/>
                </a:solidFill>
                <a:latin typeface="Times New Roman" pitchFamily="18" charset="0"/>
              </a:rPr>
              <a:t>仿生学</a:t>
            </a:r>
            <a:r>
              <a:rPr lang="zh-CN" altLang="en-US" sz="1200" b="1" dirty="0" smtClean="0">
                <a:solidFill>
                  <a:srgbClr val="0000CC"/>
                </a:solidFill>
                <a:latin typeface="Times New Roman" pitchFamily="18" charset="0"/>
              </a:rPr>
              <a:t>的思想，基于人们对</a:t>
            </a:r>
            <a:r>
              <a:rPr lang="zh-CN" altLang="en-US" sz="1200" b="1" dirty="0" smtClean="0">
                <a:solidFill>
                  <a:srgbClr val="FF0000"/>
                </a:solidFill>
                <a:latin typeface="Times New Roman" pitchFamily="18" charset="0"/>
              </a:rPr>
              <a:t>生物体智能机理</a:t>
            </a:r>
            <a:r>
              <a:rPr lang="zh-CN" altLang="en-US" sz="1200" b="1" dirty="0" smtClean="0">
                <a:solidFill>
                  <a:srgbClr val="0000CC"/>
                </a:solidFill>
                <a:latin typeface="Times New Roman" pitchFamily="18" charset="0"/>
              </a:rPr>
              <a:t>的认识，采用</a:t>
            </a:r>
            <a:r>
              <a:rPr lang="zh-CN" altLang="en-US" sz="1200" b="1" dirty="0" smtClean="0">
                <a:solidFill>
                  <a:srgbClr val="009900"/>
                </a:solidFill>
                <a:latin typeface="Times New Roman" pitchFamily="18" charset="0"/>
              </a:rPr>
              <a:t>数值计算</a:t>
            </a:r>
            <a:r>
              <a:rPr lang="zh-CN" altLang="en-US" sz="1200" b="1" dirty="0" smtClean="0">
                <a:solidFill>
                  <a:srgbClr val="0000CC"/>
                </a:solidFill>
                <a:latin typeface="Times New Roman" pitchFamily="18" charset="0"/>
              </a:rPr>
              <a:t>的方法去模拟和实现人类的智能。</a:t>
            </a:r>
          </a:p>
          <a:p>
            <a:r>
              <a:rPr lang="zh-CN" altLang="en-US" sz="1200" b="1" dirty="0" smtClean="0">
                <a:solidFill>
                  <a:srgbClr val="0000CC"/>
                </a:solidFill>
                <a:latin typeface="Times New Roman" pitchFamily="18" charset="0"/>
              </a:rPr>
              <a:t> （区别于传统的</a:t>
            </a:r>
            <a:r>
              <a:rPr lang="zh-CN" altLang="en-US" sz="1200" b="1" dirty="0" smtClean="0">
                <a:solidFill>
                  <a:srgbClr val="006600"/>
                </a:solidFill>
                <a:latin typeface="Times New Roman" pitchFamily="18" charset="0"/>
              </a:rPr>
              <a:t>符号智能</a:t>
            </a:r>
            <a:r>
              <a:rPr lang="zh-CN" altLang="en-US" sz="1200" b="1" dirty="0" smtClean="0">
                <a:solidFill>
                  <a:srgbClr val="0000CC"/>
                </a:solidFill>
                <a:latin typeface="Times New Roman" pitchFamily="18" charset="0"/>
              </a:rPr>
              <a:t>）</a:t>
            </a:r>
          </a:p>
          <a:p>
            <a:endParaRPr lang="zh-CN" altLang="en-US" sz="1200" b="1" dirty="0" smtClean="0">
              <a:solidFill>
                <a:srgbClr val="0000CC"/>
              </a:solidFill>
              <a:latin typeface="Times New Roman" pitchFamily="18" charset="0"/>
            </a:endParaRPr>
          </a:p>
          <a:p>
            <a:r>
              <a:rPr lang="zh-CN" altLang="en-US" sz="1200" b="1" dirty="0" smtClean="0">
                <a:solidFill>
                  <a:srgbClr val="0000CC"/>
                </a:solidFill>
                <a:latin typeface="Times New Roman" pitchFamily="18" charset="0"/>
              </a:rPr>
              <a:t>    主要研究领域包括：</a:t>
            </a:r>
            <a:r>
              <a:rPr lang="zh-CN" altLang="en-US" sz="1200" b="1" smtClean="0">
                <a:solidFill>
                  <a:srgbClr val="009900"/>
                </a:solidFill>
                <a:latin typeface="Times New Roman" pitchFamily="18" charset="0"/>
              </a:rPr>
              <a:t>神经计算、演化计算、</a:t>
            </a:r>
            <a:r>
              <a:rPr lang="zh-CN" altLang="en-US" sz="1200" b="1" dirty="0" smtClean="0">
                <a:solidFill>
                  <a:srgbClr val="009900"/>
                </a:solidFill>
                <a:latin typeface="Times New Roman" pitchFamily="18" charset="0"/>
              </a:rPr>
              <a:t>模糊计算</a:t>
            </a:r>
            <a:r>
              <a:rPr lang="zh-CN" altLang="en-US" sz="1200" b="1" dirty="0" smtClean="0">
                <a:solidFill>
                  <a:srgbClr val="0000CC"/>
                </a:solidFill>
                <a:latin typeface="Times New Roman" pitchFamily="18" charset="0"/>
              </a:rPr>
              <a:t>、免疫计算、人工生命、群集智能等</a:t>
            </a:r>
            <a:endParaRPr lang="zh-CN" altLang="en-US" dirty="0"/>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2</a:t>
            </a:fld>
            <a:endParaRPr lang="en-US" altLang="zh-CN"/>
          </a:p>
        </p:txBody>
      </p:sp>
    </p:spTree>
    <p:extLst>
      <p:ext uri="{BB962C8B-B14F-4D97-AF65-F5344CB8AC3E}">
        <p14:creationId xmlns:p14="http://schemas.microsoft.com/office/powerpoint/2010/main" val="206189021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20</a:t>
            </a:fld>
            <a:endParaRPr lang="en-US" altLang="zh-CN"/>
          </a:p>
        </p:txBody>
      </p:sp>
    </p:spTree>
    <p:extLst>
      <p:ext uri="{BB962C8B-B14F-4D97-AF65-F5344CB8AC3E}">
        <p14:creationId xmlns:p14="http://schemas.microsoft.com/office/powerpoint/2010/main" val="320471550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21</a:t>
            </a:fld>
            <a:endParaRPr lang="en-US" altLang="zh-CN"/>
          </a:p>
        </p:txBody>
      </p:sp>
    </p:spTree>
    <p:extLst>
      <p:ext uri="{BB962C8B-B14F-4D97-AF65-F5344CB8AC3E}">
        <p14:creationId xmlns:p14="http://schemas.microsoft.com/office/powerpoint/2010/main" val="162387829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22</a:t>
            </a:fld>
            <a:endParaRPr lang="en-US" altLang="zh-CN"/>
          </a:p>
        </p:txBody>
      </p:sp>
    </p:spTree>
    <p:extLst>
      <p:ext uri="{BB962C8B-B14F-4D97-AF65-F5344CB8AC3E}">
        <p14:creationId xmlns:p14="http://schemas.microsoft.com/office/powerpoint/2010/main" val="124722175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398AE77-DB81-4B29-B166-CE5859686AF5}" type="slidenum">
              <a:rPr lang="en-US" altLang="zh-CN"/>
              <a:pPr/>
              <a:t>23</a:t>
            </a:fld>
            <a:endParaRPr lang="en-US" altLang="zh-CN"/>
          </a:p>
        </p:txBody>
      </p:sp>
      <p:sp>
        <p:nvSpPr>
          <p:cNvPr id="169986" name="Rectangle 2"/>
          <p:cNvSpPr>
            <a:spLocks noGrp="1" noRot="1" noChangeAspect="1" noChangeArrowheads="1" noTextEdit="1"/>
          </p:cNvSpPr>
          <p:nvPr>
            <p:ph type="sldImg"/>
          </p:nvPr>
        </p:nvSpPr>
        <p:spPr>
          <a:ln/>
        </p:spPr>
      </p:sp>
      <p:sp>
        <p:nvSpPr>
          <p:cNvPr id="169987"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53357268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24</a:t>
            </a:fld>
            <a:endParaRPr lang="en-US" altLang="zh-CN"/>
          </a:p>
        </p:txBody>
      </p:sp>
    </p:spTree>
    <p:extLst>
      <p:ext uri="{BB962C8B-B14F-4D97-AF65-F5344CB8AC3E}">
        <p14:creationId xmlns:p14="http://schemas.microsoft.com/office/powerpoint/2010/main" val="163036714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25</a:t>
            </a:fld>
            <a:endParaRPr lang="en-US" altLang="zh-CN"/>
          </a:p>
        </p:txBody>
      </p:sp>
    </p:spTree>
    <p:extLst>
      <p:ext uri="{BB962C8B-B14F-4D97-AF65-F5344CB8AC3E}">
        <p14:creationId xmlns:p14="http://schemas.microsoft.com/office/powerpoint/2010/main" val="692321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26</a:t>
            </a:fld>
            <a:endParaRPr lang="en-US" altLang="zh-CN"/>
          </a:p>
        </p:txBody>
      </p:sp>
    </p:spTree>
    <p:extLst>
      <p:ext uri="{BB962C8B-B14F-4D97-AF65-F5344CB8AC3E}">
        <p14:creationId xmlns:p14="http://schemas.microsoft.com/office/powerpoint/2010/main" val="143066560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27</a:t>
            </a:fld>
            <a:endParaRPr lang="en-US" altLang="zh-CN"/>
          </a:p>
        </p:txBody>
      </p:sp>
    </p:spTree>
    <p:extLst>
      <p:ext uri="{BB962C8B-B14F-4D97-AF65-F5344CB8AC3E}">
        <p14:creationId xmlns:p14="http://schemas.microsoft.com/office/powerpoint/2010/main" val="132093658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28</a:t>
            </a:fld>
            <a:endParaRPr lang="en-US" altLang="zh-CN"/>
          </a:p>
        </p:txBody>
      </p:sp>
    </p:spTree>
    <p:extLst>
      <p:ext uri="{BB962C8B-B14F-4D97-AF65-F5344CB8AC3E}">
        <p14:creationId xmlns:p14="http://schemas.microsoft.com/office/powerpoint/2010/main" val="10931228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zh-CN" altLang="en-US" sz="1200" b="1" dirty="0" smtClean="0">
                <a:solidFill>
                  <a:srgbClr val="0000CC"/>
                </a:solidFill>
                <a:latin typeface="幼圆" pitchFamily="49" charset="-122"/>
                <a:ea typeface="幼圆" pitchFamily="49" charset="-122"/>
              </a:rPr>
              <a:t>对</a:t>
            </a:r>
            <a:r>
              <a:rPr lang="en-US" altLang="zh-CN" sz="1200" b="1" dirty="0" smtClean="0">
                <a:solidFill>
                  <a:srgbClr val="0000CC"/>
                </a:solidFill>
                <a:latin typeface="幼圆" pitchFamily="49" charset="-122"/>
                <a:ea typeface="幼圆" pitchFamily="49" charset="-122"/>
              </a:rPr>
              <a:t>E</a:t>
            </a:r>
            <a:r>
              <a:rPr lang="zh-CN" altLang="en-US" sz="1200" b="1" dirty="0" smtClean="0">
                <a:solidFill>
                  <a:srgbClr val="0000CC"/>
                </a:solidFill>
                <a:latin typeface="幼圆" pitchFamily="49" charset="-122"/>
                <a:ea typeface="幼圆" pitchFamily="49" charset="-122"/>
              </a:rPr>
              <a:t>，其可信度</a:t>
            </a:r>
            <a:r>
              <a:rPr lang="en-US" altLang="zh-CN" sz="1200" b="1" dirty="0" smtClean="0">
                <a:solidFill>
                  <a:srgbClr val="0000CC"/>
                </a:solidFill>
                <a:latin typeface="幼圆" pitchFamily="49" charset="-122"/>
                <a:ea typeface="幼圆" pitchFamily="49" charset="-122"/>
              </a:rPr>
              <a:t>CF(E)</a:t>
            </a:r>
            <a:r>
              <a:rPr lang="zh-CN" altLang="en-US" sz="1200" b="1" dirty="0" smtClean="0">
                <a:solidFill>
                  <a:srgbClr val="0000CC"/>
                </a:solidFill>
                <a:latin typeface="幼圆" pitchFamily="49" charset="-122"/>
                <a:ea typeface="幼圆" pitchFamily="49" charset="-122"/>
              </a:rPr>
              <a:t>的含义如下：</a:t>
            </a:r>
          </a:p>
          <a:p>
            <a:endParaRPr lang="zh-CN" altLang="en-US" dirty="0"/>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29</a:t>
            </a:fld>
            <a:endParaRPr lang="en-US" altLang="zh-CN"/>
          </a:p>
        </p:txBody>
      </p:sp>
    </p:spTree>
    <p:extLst>
      <p:ext uri="{BB962C8B-B14F-4D97-AF65-F5344CB8AC3E}">
        <p14:creationId xmlns:p14="http://schemas.microsoft.com/office/powerpoint/2010/main" val="42051792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sz="1200" b="1" dirty="0" smtClean="0">
                <a:solidFill>
                  <a:srgbClr val="0000CC"/>
                </a:solidFill>
                <a:latin typeface="Times New Roman" pitchFamily="18" charset="0"/>
              </a:rPr>
              <a:t>信息科学、生命科学、认知科学等不同学科相互交叉</a:t>
            </a:r>
          </a:p>
          <a:p>
            <a:endParaRPr lang="zh-CN" altLang="en-US" sz="1200" b="1" dirty="0" smtClean="0">
              <a:solidFill>
                <a:srgbClr val="0000CC"/>
              </a:solidFill>
              <a:latin typeface="Times New Roman" pitchFamily="18" charset="0"/>
            </a:endParaRPr>
          </a:p>
          <a:p>
            <a:r>
              <a:rPr lang="zh-CN" altLang="en-US" sz="1200" b="1" dirty="0" smtClean="0">
                <a:solidFill>
                  <a:srgbClr val="0000CC"/>
                </a:solidFill>
                <a:latin typeface="Times New Roman" pitchFamily="18" charset="0"/>
              </a:rPr>
              <a:t>主要借鉴</a:t>
            </a:r>
            <a:r>
              <a:rPr lang="zh-CN" altLang="en-US" sz="1200" b="1" dirty="0" smtClean="0">
                <a:solidFill>
                  <a:srgbClr val="FF0000"/>
                </a:solidFill>
                <a:latin typeface="Times New Roman" pitchFamily="18" charset="0"/>
              </a:rPr>
              <a:t>仿生学</a:t>
            </a:r>
            <a:r>
              <a:rPr lang="zh-CN" altLang="en-US" sz="1200" b="1" dirty="0" smtClean="0">
                <a:solidFill>
                  <a:srgbClr val="0000CC"/>
                </a:solidFill>
                <a:latin typeface="Times New Roman" pitchFamily="18" charset="0"/>
              </a:rPr>
              <a:t>的思想，基于人们对</a:t>
            </a:r>
            <a:r>
              <a:rPr lang="zh-CN" altLang="en-US" sz="1200" b="1" dirty="0" smtClean="0">
                <a:solidFill>
                  <a:srgbClr val="FF0000"/>
                </a:solidFill>
                <a:latin typeface="Times New Roman" pitchFamily="18" charset="0"/>
              </a:rPr>
              <a:t>生物体智能机理</a:t>
            </a:r>
            <a:r>
              <a:rPr lang="zh-CN" altLang="en-US" sz="1200" b="1" dirty="0" smtClean="0">
                <a:solidFill>
                  <a:srgbClr val="0000CC"/>
                </a:solidFill>
                <a:latin typeface="Times New Roman" pitchFamily="18" charset="0"/>
              </a:rPr>
              <a:t>的认识，采用</a:t>
            </a:r>
            <a:r>
              <a:rPr lang="zh-CN" altLang="en-US" sz="1200" b="1" dirty="0" smtClean="0">
                <a:solidFill>
                  <a:srgbClr val="009900"/>
                </a:solidFill>
                <a:latin typeface="Times New Roman" pitchFamily="18" charset="0"/>
              </a:rPr>
              <a:t>数值计算</a:t>
            </a:r>
            <a:r>
              <a:rPr lang="zh-CN" altLang="en-US" sz="1200" b="1" dirty="0" smtClean="0">
                <a:solidFill>
                  <a:srgbClr val="0000CC"/>
                </a:solidFill>
                <a:latin typeface="Times New Roman" pitchFamily="18" charset="0"/>
              </a:rPr>
              <a:t>的方法去模拟和实现人类的智能。</a:t>
            </a:r>
          </a:p>
          <a:p>
            <a:r>
              <a:rPr lang="zh-CN" altLang="en-US" sz="1200" b="1" dirty="0" smtClean="0">
                <a:solidFill>
                  <a:srgbClr val="0000CC"/>
                </a:solidFill>
                <a:latin typeface="Times New Roman" pitchFamily="18" charset="0"/>
              </a:rPr>
              <a:t> （区别于传统的</a:t>
            </a:r>
            <a:r>
              <a:rPr lang="zh-CN" altLang="en-US" sz="1200" b="1" dirty="0" smtClean="0">
                <a:solidFill>
                  <a:srgbClr val="006600"/>
                </a:solidFill>
                <a:latin typeface="Times New Roman" pitchFamily="18" charset="0"/>
              </a:rPr>
              <a:t>符号智能</a:t>
            </a:r>
            <a:r>
              <a:rPr lang="zh-CN" altLang="en-US" sz="1200" b="1" dirty="0" smtClean="0">
                <a:solidFill>
                  <a:srgbClr val="0000CC"/>
                </a:solidFill>
                <a:latin typeface="Times New Roman" pitchFamily="18" charset="0"/>
              </a:rPr>
              <a:t>）</a:t>
            </a:r>
          </a:p>
          <a:p>
            <a:endParaRPr lang="zh-CN" altLang="en-US" sz="1200" b="1" dirty="0" smtClean="0">
              <a:solidFill>
                <a:srgbClr val="0000CC"/>
              </a:solidFill>
              <a:latin typeface="Times New Roman" pitchFamily="18" charset="0"/>
            </a:endParaRPr>
          </a:p>
          <a:p>
            <a:r>
              <a:rPr lang="zh-CN" altLang="en-US" sz="1200" b="1" dirty="0" smtClean="0">
                <a:solidFill>
                  <a:srgbClr val="0000CC"/>
                </a:solidFill>
                <a:latin typeface="Times New Roman" pitchFamily="18" charset="0"/>
              </a:rPr>
              <a:t>    主要研究领域包括：</a:t>
            </a:r>
            <a:r>
              <a:rPr lang="zh-CN" altLang="en-US" sz="1200" b="1" smtClean="0">
                <a:solidFill>
                  <a:srgbClr val="009900"/>
                </a:solidFill>
                <a:latin typeface="Times New Roman" pitchFamily="18" charset="0"/>
              </a:rPr>
              <a:t>神经计算、演化计算、</a:t>
            </a:r>
            <a:r>
              <a:rPr lang="zh-CN" altLang="en-US" sz="1200" b="1" dirty="0" smtClean="0">
                <a:solidFill>
                  <a:srgbClr val="009900"/>
                </a:solidFill>
                <a:latin typeface="Times New Roman" pitchFamily="18" charset="0"/>
              </a:rPr>
              <a:t>模糊计算</a:t>
            </a:r>
            <a:r>
              <a:rPr lang="zh-CN" altLang="en-US" sz="1200" b="1" dirty="0" smtClean="0">
                <a:solidFill>
                  <a:srgbClr val="0000CC"/>
                </a:solidFill>
                <a:latin typeface="Times New Roman" pitchFamily="18" charset="0"/>
              </a:rPr>
              <a:t>、免疫计算、人工生命、群集智能等</a:t>
            </a:r>
            <a:endParaRPr lang="zh-CN" altLang="en-US" dirty="0"/>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3</a:t>
            </a:fld>
            <a:endParaRPr lang="en-US" altLang="zh-CN"/>
          </a:p>
        </p:txBody>
      </p:sp>
    </p:spTree>
    <p:extLst>
      <p:ext uri="{BB962C8B-B14F-4D97-AF65-F5344CB8AC3E}">
        <p14:creationId xmlns:p14="http://schemas.microsoft.com/office/powerpoint/2010/main" val="206189021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zh-CN" altLang="en-US" sz="1200" b="1" dirty="0" smtClean="0">
                <a:solidFill>
                  <a:srgbClr val="0000CC"/>
                </a:solidFill>
                <a:latin typeface="Times New Roman" pitchFamily="18" charset="0"/>
                <a:ea typeface="宋体" pitchFamily="2" charset="-122"/>
              </a:rPr>
              <a:t>对证据的组合形式可分为“合取”与“析取”两种基本情况。</a:t>
            </a:r>
          </a:p>
          <a:p>
            <a:endParaRPr lang="zh-CN" altLang="en-US" dirty="0"/>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30</a:t>
            </a:fld>
            <a:endParaRPr lang="en-US" altLang="zh-CN"/>
          </a:p>
        </p:txBody>
      </p:sp>
    </p:spTree>
    <p:extLst>
      <p:ext uri="{BB962C8B-B14F-4D97-AF65-F5344CB8AC3E}">
        <p14:creationId xmlns:p14="http://schemas.microsoft.com/office/powerpoint/2010/main" val="418251688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b="1" dirty="0" smtClean="0">
                <a:latin typeface="Times New Roman" pitchFamily="18" charset="0"/>
                <a:ea typeface="幼圆" pitchFamily="49" charset="-122"/>
                <a:cs typeface="Times New Roman" pitchFamily="18" charset="0"/>
              </a:rPr>
              <a:t>CF</a:t>
            </a:r>
            <a:r>
              <a:rPr lang="zh-CN" altLang="en-US" sz="1200" b="1" dirty="0" smtClean="0">
                <a:latin typeface="Times New Roman" pitchFamily="18" charset="0"/>
                <a:ea typeface="幼圆" pitchFamily="49" charset="-122"/>
                <a:cs typeface="Times New Roman" pitchFamily="18" charset="0"/>
              </a:rPr>
              <a:t>模型中的不确定性推理实际上是从不确定的初始证据出发，不断运用相关的不确定性知识，逐步推出最终结论和该结论可信度的过程。</a:t>
            </a:r>
            <a:endParaRPr lang="zh-CN" altLang="en-US" dirty="0"/>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31</a:t>
            </a:fld>
            <a:endParaRPr lang="en-US" altLang="zh-CN"/>
          </a:p>
        </p:txBody>
      </p:sp>
    </p:spTree>
    <p:extLst>
      <p:ext uri="{BB962C8B-B14F-4D97-AF65-F5344CB8AC3E}">
        <p14:creationId xmlns:p14="http://schemas.microsoft.com/office/powerpoint/2010/main" val="216038517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32</a:t>
            </a:fld>
            <a:endParaRPr lang="en-US" altLang="zh-CN"/>
          </a:p>
        </p:txBody>
      </p:sp>
    </p:spTree>
    <p:extLst>
      <p:ext uri="{BB962C8B-B14F-4D97-AF65-F5344CB8AC3E}">
        <p14:creationId xmlns:p14="http://schemas.microsoft.com/office/powerpoint/2010/main" val="405829393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33</a:t>
            </a:fld>
            <a:endParaRPr lang="en-US" altLang="zh-CN"/>
          </a:p>
        </p:txBody>
      </p:sp>
    </p:spTree>
    <p:extLst>
      <p:ext uri="{BB962C8B-B14F-4D97-AF65-F5344CB8AC3E}">
        <p14:creationId xmlns:p14="http://schemas.microsoft.com/office/powerpoint/2010/main" val="270834777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34</a:t>
            </a:fld>
            <a:endParaRPr lang="en-US" altLang="zh-CN"/>
          </a:p>
        </p:txBody>
      </p:sp>
    </p:spTree>
    <p:extLst>
      <p:ext uri="{BB962C8B-B14F-4D97-AF65-F5344CB8AC3E}">
        <p14:creationId xmlns:p14="http://schemas.microsoft.com/office/powerpoint/2010/main" val="190711700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35</a:t>
            </a:fld>
            <a:endParaRPr lang="en-US" altLang="zh-CN"/>
          </a:p>
        </p:txBody>
      </p:sp>
    </p:spTree>
    <p:extLst>
      <p:ext uri="{BB962C8B-B14F-4D97-AF65-F5344CB8AC3E}">
        <p14:creationId xmlns:p14="http://schemas.microsoft.com/office/powerpoint/2010/main" val="147895077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36</a:t>
            </a:fld>
            <a:endParaRPr lang="en-US" altLang="zh-CN"/>
          </a:p>
        </p:txBody>
      </p:sp>
    </p:spTree>
    <p:extLst>
      <p:ext uri="{BB962C8B-B14F-4D97-AF65-F5344CB8AC3E}">
        <p14:creationId xmlns:p14="http://schemas.microsoft.com/office/powerpoint/2010/main" val="44441719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37</a:t>
            </a:fld>
            <a:endParaRPr lang="en-US" altLang="zh-CN"/>
          </a:p>
        </p:txBody>
      </p:sp>
    </p:spTree>
    <p:extLst>
      <p:ext uri="{BB962C8B-B14F-4D97-AF65-F5344CB8AC3E}">
        <p14:creationId xmlns:p14="http://schemas.microsoft.com/office/powerpoint/2010/main" val="281396118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sz="1200" b="1" dirty="0" smtClean="0">
                <a:solidFill>
                  <a:srgbClr val="0000CC"/>
                </a:solidFill>
                <a:latin typeface="Times New Roman" pitchFamily="18" charset="0"/>
              </a:rPr>
              <a:t>信息科学、生命科学、认知科学等不同学科相互交叉</a:t>
            </a:r>
          </a:p>
          <a:p>
            <a:endParaRPr lang="zh-CN" altLang="en-US" sz="1200" b="1" dirty="0" smtClean="0">
              <a:solidFill>
                <a:srgbClr val="0000CC"/>
              </a:solidFill>
              <a:latin typeface="Times New Roman" pitchFamily="18" charset="0"/>
            </a:endParaRPr>
          </a:p>
          <a:p>
            <a:r>
              <a:rPr lang="zh-CN" altLang="en-US" sz="1200" b="1" dirty="0" smtClean="0">
                <a:solidFill>
                  <a:srgbClr val="0000CC"/>
                </a:solidFill>
                <a:latin typeface="Times New Roman" pitchFamily="18" charset="0"/>
              </a:rPr>
              <a:t>主要借鉴</a:t>
            </a:r>
            <a:r>
              <a:rPr lang="zh-CN" altLang="en-US" sz="1200" b="1" dirty="0" smtClean="0">
                <a:solidFill>
                  <a:srgbClr val="FF0000"/>
                </a:solidFill>
                <a:latin typeface="Times New Roman" pitchFamily="18" charset="0"/>
              </a:rPr>
              <a:t>仿生学</a:t>
            </a:r>
            <a:r>
              <a:rPr lang="zh-CN" altLang="en-US" sz="1200" b="1" dirty="0" smtClean="0">
                <a:solidFill>
                  <a:srgbClr val="0000CC"/>
                </a:solidFill>
                <a:latin typeface="Times New Roman" pitchFamily="18" charset="0"/>
              </a:rPr>
              <a:t>的思想，基于人们对</a:t>
            </a:r>
            <a:r>
              <a:rPr lang="zh-CN" altLang="en-US" sz="1200" b="1" dirty="0" smtClean="0">
                <a:solidFill>
                  <a:srgbClr val="FF0000"/>
                </a:solidFill>
                <a:latin typeface="Times New Roman" pitchFamily="18" charset="0"/>
              </a:rPr>
              <a:t>生物体智能机理</a:t>
            </a:r>
            <a:r>
              <a:rPr lang="zh-CN" altLang="en-US" sz="1200" b="1" dirty="0" smtClean="0">
                <a:solidFill>
                  <a:srgbClr val="0000CC"/>
                </a:solidFill>
                <a:latin typeface="Times New Roman" pitchFamily="18" charset="0"/>
              </a:rPr>
              <a:t>的认识，采用</a:t>
            </a:r>
            <a:r>
              <a:rPr lang="zh-CN" altLang="en-US" sz="1200" b="1" dirty="0" smtClean="0">
                <a:solidFill>
                  <a:srgbClr val="009900"/>
                </a:solidFill>
                <a:latin typeface="Times New Roman" pitchFamily="18" charset="0"/>
              </a:rPr>
              <a:t>数值计算</a:t>
            </a:r>
            <a:r>
              <a:rPr lang="zh-CN" altLang="en-US" sz="1200" b="1" dirty="0" smtClean="0">
                <a:solidFill>
                  <a:srgbClr val="0000CC"/>
                </a:solidFill>
                <a:latin typeface="Times New Roman" pitchFamily="18" charset="0"/>
              </a:rPr>
              <a:t>的方法去模拟和实现人类的智能。</a:t>
            </a:r>
          </a:p>
          <a:p>
            <a:r>
              <a:rPr lang="zh-CN" altLang="en-US" sz="1200" b="1" dirty="0" smtClean="0">
                <a:solidFill>
                  <a:srgbClr val="0000CC"/>
                </a:solidFill>
                <a:latin typeface="Times New Roman" pitchFamily="18" charset="0"/>
              </a:rPr>
              <a:t> （区别于传统的</a:t>
            </a:r>
            <a:r>
              <a:rPr lang="zh-CN" altLang="en-US" sz="1200" b="1" dirty="0" smtClean="0">
                <a:solidFill>
                  <a:srgbClr val="006600"/>
                </a:solidFill>
                <a:latin typeface="Times New Roman" pitchFamily="18" charset="0"/>
              </a:rPr>
              <a:t>符号智能</a:t>
            </a:r>
            <a:r>
              <a:rPr lang="zh-CN" altLang="en-US" sz="1200" b="1" dirty="0" smtClean="0">
                <a:solidFill>
                  <a:srgbClr val="0000CC"/>
                </a:solidFill>
                <a:latin typeface="Times New Roman" pitchFamily="18" charset="0"/>
              </a:rPr>
              <a:t>）</a:t>
            </a:r>
          </a:p>
          <a:p>
            <a:endParaRPr lang="zh-CN" altLang="en-US" sz="1200" b="1" dirty="0" smtClean="0">
              <a:solidFill>
                <a:srgbClr val="0000CC"/>
              </a:solidFill>
              <a:latin typeface="Times New Roman" pitchFamily="18" charset="0"/>
            </a:endParaRPr>
          </a:p>
          <a:p>
            <a:r>
              <a:rPr lang="zh-CN" altLang="en-US" sz="1200" b="1" dirty="0" smtClean="0">
                <a:solidFill>
                  <a:srgbClr val="0000CC"/>
                </a:solidFill>
                <a:latin typeface="Times New Roman" pitchFamily="18" charset="0"/>
              </a:rPr>
              <a:t>    主要研究领域包括：</a:t>
            </a:r>
            <a:r>
              <a:rPr lang="zh-CN" altLang="en-US" sz="1200" b="1" smtClean="0">
                <a:solidFill>
                  <a:srgbClr val="009900"/>
                </a:solidFill>
                <a:latin typeface="Times New Roman" pitchFamily="18" charset="0"/>
              </a:rPr>
              <a:t>神经计算、演化计算、</a:t>
            </a:r>
            <a:r>
              <a:rPr lang="zh-CN" altLang="en-US" sz="1200" b="1" dirty="0" smtClean="0">
                <a:solidFill>
                  <a:srgbClr val="009900"/>
                </a:solidFill>
                <a:latin typeface="Times New Roman" pitchFamily="18" charset="0"/>
              </a:rPr>
              <a:t>模糊计算</a:t>
            </a:r>
            <a:r>
              <a:rPr lang="zh-CN" altLang="en-US" sz="1200" b="1" dirty="0" smtClean="0">
                <a:solidFill>
                  <a:srgbClr val="0000CC"/>
                </a:solidFill>
                <a:latin typeface="Times New Roman" pitchFamily="18" charset="0"/>
              </a:rPr>
              <a:t>、免疫计算、人工生命、群集智能等</a:t>
            </a:r>
            <a:endParaRPr lang="zh-CN" altLang="en-US" dirty="0"/>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38</a:t>
            </a:fld>
            <a:endParaRPr lang="en-US" altLang="zh-CN"/>
          </a:p>
        </p:txBody>
      </p:sp>
    </p:spTree>
    <p:extLst>
      <p:ext uri="{BB962C8B-B14F-4D97-AF65-F5344CB8AC3E}">
        <p14:creationId xmlns:p14="http://schemas.microsoft.com/office/powerpoint/2010/main" val="206189021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39</a:t>
            </a:fld>
            <a:endParaRPr lang="en-US" altLang="zh-CN"/>
          </a:p>
        </p:txBody>
      </p:sp>
    </p:spTree>
    <p:extLst>
      <p:ext uri="{BB962C8B-B14F-4D97-AF65-F5344CB8AC3E}">
        <p14:creationId xmlns:p14="http://schemas.microsoft.com/office/powerpoint/2010/main" val="26712763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4</a:t>
            </a:fld>
            <a:endParaRPr lang="en-US" altLang="zh-CN"/>
          </a:p>
        </p:txBody>
      </p:sp>
    </p:spTree>
    <p:extLst>
      <p:ext uri="{BB962C8B-B14F-4D97-AF65-F5344CB8AC3E}">
        <p14:creationId xmlns:p14="http://schemas.microsoft.com/office/powerpoint/2010/main" val="7288295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b="1" dirty="0" smtClean="0">
                <a:solidFill>
                  <a:srgbClr val="0000CC"/>
                </a:solidFill>
                <a:latin typeface="Times New Roman" pitchFamily="18" charset="0"/>
                <a:ea typeface="幼圆" pitchFamily="49" charset="-122"/>
                <a:cs typeface="Times New Roman" pitchFamily="18" charset="0"/>
              </a:rPr>
              <a:t> </a:t>
            </a:r>
            <a:r>
              <a:rPr lang="zh-CN" altLang="en-US" sz="1200" b="1" dirty="0" smtClean="0">
                <a:solidFill>
                  <a:srgbClr val="0000CC"/>
                </a:solidFill>
                <a:latin typeface="Times New Roman" pitchFamily="18" charset="0"/>
                <a:ea typeface="幼圆" pitchFamily="49" charset="-122"/>
                <a:cs typeface="Times New Roman" pitchFamily="18" charset="0"/>
              </a:rPr>
              <a:t>下面进一步讨论</a:t>
            </a:r>
            <a:r>
              <a:rPr lang="en-US" altLang="zh-CN" sz="1200" b="1" dirty="0" smtClean="0">
                <a:solidFill>
                  <a:srgbClr val="0000CC"/>
                </a:solidFill>
                <a:latin typeface="Times New Roman" pitchFamily="18" charset="0"/>
                <a:ea typeface="幼圆" pitchFamily="49" charset="-122"/>
                <a:cs typeface="Times New Roman" pitchFamily="18" charset="0"/>
              </a:rPr>
              <a:t>LS</a:t>
            </a:r>
            <a:r>
              <a:rPr lang="zh-CN" altLang="en-US" sz="1200" b="1" dirty="0" smtClean="0">
                <a:solidFill>
                  <a:srgbClr val="0000CC"/>
                </a:solidFill>
                <a:latin typeface="Times New Roman" pitchFamily="18" charset="0"/>
                <a:ea typeface="幼圆" pitchFamily="49" charset="-122"/>
                <a:cs typeface="Times New Roman" pitchFamily="18" charset="0"/>
              </a:rPr>
              <a:t>和</a:t>
            </a:r>
            <a:r>
              <a:rPr lang="en-US" altLang="zh-CN" sz="1200" b="1" dirty="0" smtClean="0">
                <a:solidFill>
                  <a:srgbClr val="0000CC"/>
                </a:solidFill>
                <a:latin typeface="Times New Roman" pitchFamily="18" charset="0"/>
                <a:ea typeface="幼圆" pitchFamily="49" charset="-122"/>
                <a:cs typeface="Times New Roman" pitchFamily="18" charset="0"/>
              </a:rPr>
              <a:t>LN</a:t>
            </a:r>
            <a:r>
              <a:rPr lang="zh-CN" altLang="en-US" sz="1200" b="1" dirty="0" smtClean="0">
                <a:solidFill>
                  <a:srgbClr val="0000CC"/>
                </a:solidFill>
                <a:latin typeface="Times New Roman" pitchFamily="18" charset="0"/>
                <a:ea typeface="幼圆" pitchFamily="49" charset="-122"/>
                <a:cs typeface="Times New Roman" pitchFamily="18" charset="0"/>
              </a:rPr>
              <a:t>的含义。</a:t>
            </a:r>
            <a:endParaRPr lang="zh-CN" altLang="en-US" dirty="0"/>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40</a:t>
            </a:fld>
            <a:endParaRPr lang="en-US" altLang="zh-CN"/>
          </a:p>
        </p:txBody>
      </p:sp>
    </p:spTree>
    <p:extLst>
      <p:ext uri="{BB962C8B-B14F-4D97-AF65-F5344CB8AC3E}">
        <p14:creationId xmlns:p14="http://schemas.microsoft.com/office/powerpoint/2010/main" val="71361889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41</a:t>
            </a:fld>
            <a:endParaRPr lang="en-US" altLang="zh-CN"/>
          </a:p>
        </p:txBody>
      </p:sp>
    </p:spTree>
    <p:extLst>
      <p:ext uri="{BB962C8B-B14F-4D97-AF65-F5344CB8AC3E}">
        <p14:creationId xmlns:p14="http://schemas.microsoft.com/office/powerpoint/2010/main" val="386458062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42</a:t>
            </a:fld>
            <a:endParaRPr lang="en-US" altLang="zh-CN"/>
          </a:p>
        </p:txBody>
      </p:sp>
    </p:spTree>
    <p:extLst>
      <p:ext uri="{BB962C8B-B14F-4D97-AF65-F5344CB8AC3E}">
        <p14:creationId xmlns:p14="http://schemas.microsoft.com/office/powerpoint/2010/main" val="324097062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43</a:t>
            </a:fld>
            <a:endParaRPr lang="en-US" altLang="zh-CN"/>
          </a:p>
        </p:txBody>
      </p:sp>
    </p:spTree>
    <p:extLst>
      <p:ext uri="{BB962C8B-B14F-4D97-AF65-F5344CB8AC3E}">
        <p14:creationId xmlns:p14="http://schemas.microsoft.com/office/powerpoint/2010/main" val="339276722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44</a:t>
            </a:fld>
            <a:endParaRPr lang="en-US" altLang="zh-CN"/>
          </a:p>
        </p:txBody>
      </p:sp>
    </p:spTree>
    <p:extLst>
      <p:ext uri="{BB962C8B-B14F-4D97-AF65-F5344CB8AC3E}">
        <p14:creationId xmlns:p14="http://schemas.microsoft.com/office/powerpoint/2010/main" val="301479323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45</a:t>
            </a:fld>
            <a:endParaRPr lang="en-US" altLang="zh-CN"/>
          </a:p>
        </p:txBody>
      </p:sp>
    </p:spTree>
    <p:extLst>
      <p:ext uri="{BB962C8B-B14F-4D97-AF65-F5344CB8AC3E}">
        <p14:creationId xmlns:p14="http://schemas.microsoft.com/office/powerpoint/2010/main" val="244798213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考虑环境因素</a:t>
            </a:r>
            <a:endParaRPr lang="en-US" altLang="zh-CN" dirty="0" smtClean="0"/>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46</a:t>
            </a:fld>
            <a:endParaRPr lang="en-US" altLang="zh-CN"/>
          </a:p>
        </p:txBody>
      </p:sp>
    </p:spTree>
    <p:extLst>
      <p:ext uri="{BB962C8B-B14F-4D97-AF65-F5344CB8AC3E}">
        <p14:creationId xmlns:p14="http://schemas.microsoft.com/office/powerpoint/2010/main" val="18716500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47</a:t>
            </a:fld>
            <a:endParaRPr lang="en-US" altLang="zh-CN"/>
          </a:p>
        </p:txBody>
      </p:sp>
    </p:spTree>
    <p:extLst>
      <p:ext uri="{BB962C8B-B14F-4D97-AF65-F5344CB8AC3E}">
        <p14:creationId xmlns:p14="http://schemas.microsoft.com/office/powerpoint/2010/main" val="68932262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48</a:t>
            </a:fld>
            <a:endParaRPr lang="en-US" altLang="zh-CN"/>
          </a:p>
        </p:txBody>
      </p:sp>
    </p:spTree>
    <p:extLst>
      <p:ext uri="{BB962C8B-B14F-4D97-AF65-F5344CB8AC3E}">
        <p14:creationId xmlns:p14="http://schemas.microsoft.com/office/powerpoint/2010/main" val="348179254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49</a:t>
            </a:fld>
            <a:endParaRPr lang="en-US" altLang="zh-CN"/>
          </a:p>
        </p:txBody>
      </p:sp>
    </p:spTree>
    <p:extLst>
      <p:ext uri="{BB962C8B-B14F-4D97-AF65-F5344CB8AC3E}">
        <p14:creationId xmlns:p14="http://schemas.microsoft.com/office/powerpoint/2010/main" val="12599341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5</a:t>
            </a:fld>
            <a:endParaRPr lang="en-US" altLang="zh-CN"/>
          </a:p>
        </p:txBody>
      </p:sp>
    </p:spTree>
    <p:extLst>
      <p:ext uri="{BB962C8B-B14F-4D97-AF65-F5344CB8AC3E}">
        <p14:creationId xmlns:p14="http://schemas.microsoft.com/office/powerpoint/2010/main" val="226134398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50</a:t>
            </a:fld>
            <a:endParaRPr lang="en-US" altLang="zh-CN"/>
          </a:p>
        </p:txBody>
      </p:sp>
    </p:spTree>
    <p:extLst>
      <p:ext uri="{BB962C8B-B14F-4D97-AF65-F5344CB8AC3E}">
        <p14:creationId xmlns:p14="http://schemas.microsoft.com/office/powerpoint/2010/main" val="403978257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51</a:t>
            </a:fld>
            <a:endParaRPr lang="en-US" altLang="zh-CN"/>
          </a:p>
        </p:txBody>
      </p:sp>
    </p:spTree>
    <p:extLst>
      <p:ext uri="{BB962C8B-B14F-4D97-AF65-F5344CB8AC3E}">
        <p14:creationId xmlns:p14="http://schemas.microsoft.com/office/powerpoint/2010/main" val="2384664895"/>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52</a:t>
            </a:fld>
            <a:endParaRPr lang="en-US" altLang="zh-CN"/>
          </a:p>
        </p:txBody>
      </p:sp>
    </p:spTree>
    <p:extLst>
      <p:ext uri="{BB962C8B-B14F-4D97-AF65-F5344CB8AC3E}">
        <p14:creationId xmlns:p14="http://schemas.microsoft.com/office/powerpoint/2010/main" val="63573189"/>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53</a:t>
            </a:fld>
            <a:endParaRPr lang="en-US" altLang="zh-CN"/>
          </a:p>
        </p:txBody>
      </p:sp>
    </p:spTree>
    <p:extLst>
      <p:ext uri="{BB962C8B-B14F-4D97-AF65-F5344CB8AC3E}">
        <p14:creationId xmlns:p14="http://schemas.microsoft.com/office/powerpoint/2010/main" val="1807094737"/>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54</a:t>
            </a:fld>
            <a:endParaRPr lang="en-US" altLang="zh-CN"/>
          </a:p>
        </p:txBody>
      </p:sp>
    </p:spTree>
    <p:extLst>
      <p:ext uri="{BB962C8B-B14F-4D97-AF65-F5344CB8AC3E}">
        <p14:creationId xmlns:p14="http://schemas.microsoft.com/office/powerpoint/2010/main" val="1752319070"/>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55</a:t>
            </a:fld>
            <a:endParaRPr lang="en-US" altLang="zh-CN"/>
          </a:p>
        </p:txBody>
      </p:sp>
    </p:spTree>
    <p:extLst>
      <p:ext uri="{BB962C8B-B14F-4D97-AF65-F5344CB8AC3E}">
        <p14:creationId xmlns:p14="http://schemas.microsoft.com/office/powerpoint/2010/main" val="3424484328"/>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56</a:t>
            </a:fld>
            <a:endParaRPr lang="en-US" altLang="zh-CN"/>
          </a:p>
        </p:txBody>
      </p:sp>
    </p:spTree>
    <p:extLst>
      <p:ext uri="{BB962C8B-B14F-4D97-AF65-F5344CB8AC3E}">
        <p14:creationId xmlns:p14="http://schemas.microsoft.com/office/powerpoint/2010/main" val="894254795"/>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57</a:t>
            </a:fld>
            <a:endParaRPr lang="en-US" altLang="zh-CN"/>
          </a:p>
        </p:txBody>
      </p:sp>
    </p:spTree>
    <p:extLst>
      <p:ext uri="{BB962C8B-B14F-4D97-AF65-F5344CB8AC3E}">
        <p14:creationId xmlns:p14="http://schemas.microsoft.com/office/powerpoint/2010/main" val="2164363656"/>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58</a:t>
            </a:fld>
            <a:endParaRPr lang="en-US" altLang="zh-CN"/>
          </a:p>
        </p:txBody>
      </p:sp>
    </p:spTree>
    <p:extLst>
      <p:ext uri="{BB962C8B-B14F-4D97-AF65-F5344CB8AC3E}">
        <p14:creationId xmlns:p14="http://schemas.microsoft.com/office/powerpoint/2010/main" val="321940725"/>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59</a:t>
            </a:fld>
            <a:endParaRPr lang="en-US" altLang="zh-CN"/>
          </a:p>
        </p:txBody>
      </p:sp>
    </p:spTree>
    <p:extLst>
      <p:ext uri="{BB962C8B-B14F-4D97-AF65-F5344CB8AC3E}">
        <p14:creationId xmlns:p14="http://schemas.microsoft.com/office/powerpoint/2010/main" val="38752464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6</a:t>
            </a:fld>
            <a:endParaRPr lang="en-US" altLang="zh-CN"/>
          </a:p>
        </p:txBody>
      </p:sp>
    </p:spTree>
    <p:extLst>
      <p:ext uri="{BB962C8B-B14F-4D97-AF65-F5344CB8AC3E}">
        <p14:creationId xmlns:p14="http://schemas.microsoft.com/office/powerpoint/2010/main" val="2620989894"/>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60</a:t>
            </a:fld>
            <a:endParaRPr lang="en-US" altLang="zh-CN"/>
          </a:p>
        </p:txBody>
      </p:sp>
    </p:spTree>
    <p:extLst>
      <p:ext uri="{BB962C8B-B14F-4D97-AF65-F5344CB8AC3E}">
        <p14:creationId xmlns:p14="http://schemas.microsoft.com/office/powerpoint/2010/main" val="3830341405"/>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61</a:t>
            </a:fld>
            <a:endParaRPr lang="en-US" altLang="zh-CN"/>
          </a:p>
        </p:txBody>
      </p:sp>
    </p:spTree>
    <p:extLst>
      <p:ext uri="{BB962C8B-B14F-4D97-AF65-F5344CB8AC3E}">
        <p14:creationId xmlns:p14="http://schemas.microsoft.com/office/powerpoint/2010/main" val="1854865440"/>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eaLnBrk="1" hangingPunct="1">
              <a:lnSpc>
                <a:spcPct val="110000"/>
              </a:lnSpc>
              <a:spcBef>
                <a:spcPct val="5000"/>
              </a:spcBef>
              <a:buClr>
                <a:schemeClr val="tx2"/>
              </a:buClr>
              <a:buSzPct val="60000"/>
              <a:buFont typeface="Wingdings" pitchFamily="2" charset="2"/>
              <a:buNone/>
            </a:pPr>
            <a:r>
              <a:rPr lang="zh-CN" altLang="en-US" sz="1200" b="1" dirty="0" smtClean="0">
                <a:solidFill>
                  <a:srgbClr val="0000CC"/>
                </a:solidFill>
                <a:latin typeface="Times New Roman" pitchFamily="18" charset="0"/>
                <a:ea typeface="宋体" pitchFamily="2" charset="-122"/>
              </a:rPr>
              <a:t> 证据理论</a:t>
            </a:r>
            <a:r>
              <a:rPr kumimoji="0" lang="zh-CN" altLang="en-US" sz="1200" b="1" dirty="0" smtClean="0">
                <a:solidFill>
                  <a:srgbClr val="0000CC"/>
                </a:solidFill>
                <a:latin typeface="Times New Roman" pitchFamily="18" charset="0"/>
                <a:ea typeface="宋体" pitchFamily="2" charset="-122"/>
              </a:rPr>
              <a:t>是由德普斯特</a:t>
            </a:r>
            <a:r>
              <a:rPr kumimoji="0" lang="en-US" altLang="zh-CN" sz="1200" b="1" dirty="0" smtClean="0">
                <a:solidFill>
                  <a:srgbClr val="0000CC"/>
                </a:solidFill>
                <a:latin typeface="Times New Roman" pitchFamily="18" charset="0"/>
                <a:ea typeface="宋体" pitchFamily="2" charset="-122"/>
              </a:rPr>
              <a:t>(</a:t>
            </a:r>
            <a:r>
              <a:rPr kumimoji="0" lang="en-US" altLang="zh-CN" sz="1200" b="1" dirty="0" err="1" smtClean="0">
                <a:solidFill>
                  <a:srgbClr val="0000CC"/>
                </a:solidFill>
                <a:latin typeface="Times New Roman" pitchFamily="18" charset="0"/>
                <a:ea typeface="宋体" pitchFamily="2" charset="-122"/>
              </a:rPr>
              <a:t>A.P.Dempster</a:t>
            </a:r>
            <a:r>
              <a:rPr kumimoji="0" lang="en-US" altLang="zh-CN" sz="1200" b="1" dirty="0" smtClean="0">
                <a:solidFill>
                  <a:srgbClr val="0000CC"/>
                </a:solidFill>
                <a:latin typeface="Times New Roman" pitchFamily="18" charset="0"/>
                <a:ea typeface="宋体" pitchFamily="2" charset="-122"/>
              </a:rPr>
              <a:t>)</a:t>
            </a:r>
            <a:r>
              <a:rPr kumimoji="0" lang="zh-CN" altLang="en-US" sz="1200" b="1" dirty="0" smtClean="0">
                <a:solidFill>
                  <a:srgbClr val="0000CC"/>
                </a:solidFill>
                <a:latin typeface="Times New Roman" pitchFamily="18" charset="0"/>
                <a:ea typeface="宋体" pitchFamily="2" charset="-122"/>
              </a:rPr>
              <a:t>首先提出，并有沙佛</a:t>
            </a:r>
            <a:r>
              <a:rPr kumimoji="0" lang="en-US" altLang="zh-CN" sz="1200" b="1" dirty="0" smtClean="0">
                <a:solidFill>
                  <a:srgbClr val="0000CC"/>
                </a:solidFill>
                <a:latin typeface="Times New Roman" pitchFamily="18" charset="0"/>
                <a:ea typeface="宋体" pitchFamily="2" charset="-122"/>
              </a:rPr>
              <a:t>(</a:t>
            </a:r>
            <a:r>
              <a:rPr kumimoji="0" lang="en-US" altLang="zh-CN" sz="1200" b="1" dirty="0" err="1" smtClean="0">
                <a:solidFill>
                  <a:srgbClr val="0000CC"/>
                </a:solidFill>
                <a:latin typeface="Times New Roman" pitchFamily="18" charset="0"/>
                <a:ea typeface="宋体" pitchFamily="2" charset="-122"/>
              </a:rPr>
              <a:t>G.Shafer</a:t>
            </a:r>
            <a:r>
              <a:rPr kumimoji="0" lang="en-US" altLang="zh-CN" sz="1200" b="1" dirty="0" smtClean="0">
                <a:solidFill>
                  <a:srgbClr val="0000CC"/>
                </a:solidFill>
                <a:latin typeface="Times New Roman" pitchFamily="18" charset="0"/>
                <a:ea typeface="宋体" pitchFamily="2" charset="-122"/>
              </a:rPr>
              <a:t>)</a:t>
            </a:r>
            <a:r>
              <a:rPr kumimoji="0" lang="zh-CN" altLang="en-US" sz="1200" b="1" dirty="0" smtClean="0">
                <a:solidFill>
                  <a:srgbClr val="0000CC"/>
                </a:solidFill>
                <a:latin typeface="Times New Roman" pitchFamily="18" charset="0"/>
                <a:ea typeface="宋体" pitchFamily="2" charset="-122"/>
              </a:rPr>
              <a:t>进一步发展起来的用于处理不确定性的一种理论，</a:t>
            </a:r>
            <a:r>
              <a:rPr lang="zh-CN" altLang="en-US" sz="1200" b="1" dirty="0" smtClean="0">
                <a:solidFill>
                  <a:srgbClr val="0000CC"/>
                </a:solidFill>
                <a:latin typeface="Times New Roman" pitchFamily="18" charset="0"/>
                <a:ea typeface="宋体" pitchFamily="2" charset="-122"/>
              </a:rPr>
              <a:t>也称</a:t>
            </a:r>
            <a:r>
              <a:rPr lang="en-US" altLang="zh-CN" sz="1200" b="1" dirty="0" smtClean="0">
                <a:solidFill>
                  <a:srgbClr val="FF0000"/>
                </a:solidFill>
                <a:latin typeface="Times New Roman" pitchFamily="18" charset="0"/>
                <a:ea typeface="宋体" pitchFamily="2" charset="-122"/>
              </a:rPr>
              <a:t>DS </a:t>
            </a:r>
            <a:r>
              <a:rPr kumimoji="0" lang="en-US" altLang="zh-CN" sz="1200" b="1" dirty="0" smtClean="0">
                <a:solidFill>
                  <a:srgbClr val="FF0000"/>
                </a:solidFill>
                <a:latin typeface="Times New Roman" pitchFamily="18" charset="0"/>
                <a:ea typeface="宋体" pitchFamily="2" charset="-122"/>
              </a:rPr>
              <a:t>(</a:t>
            </a:r>
            <a:r>
              <a:rPr kumimoji="0" lang="en-US" altLang="zh-CN" sz="1200" b="1" dirty="0" err="1" smtClean="0">
                <a:solidFill>
                  <a:srgbClr val="FF0000"/>
                </a:solidFill>
                <a:latin typeface="Times New Roman" pitchFamily="18" charset="0"/>
                <a:ea typeface="宋体" pitchFamily="2" charset="-122"/>
              </a:rPr>
              <a:t>Dempster</a:t>
            </a:r>
            <a:r>
              <a:rPr kumimoji="0" lang="en-US" altLang="zh-CN" sz="1200" b="1" dirty="0" smtClean="0">
                <a:solidFill>
                  <a:srgbClr val="FF0000"/>
                </a:solidFill>
                <a:latin typeface="Times New Roman" pitchFamily="18" charset="0"/>
                <a:ea typeface="宋体" pitchFamily="2" charset="-122"/>
              </a:rPr>
              <a:t>-Shafer)</a:t>
            </a:r>
            <a:r>
              <a:rPr lang="zh-CN" altLang="en-US" sz="1200" b="1" dirty="0" smtClean="0">
                <a:solidFill>
                  <a:srgbClr val="FF0000"/>
                </a:solidFill>
                <a:latin typeface="Times New Roman" pitchFamily="18" charset="0"/>
                <a:ea typeface="宋体" pitchFamily="2" charset="-122"/>
              </a:rPr>
              <a:t>理论</a:t>
            </a:r>
            <a:r>
              <a:rPr lang="zh-CN" altLang="en-US" sz="1200" b="1" dirty="0" smtClean="0">
                <a:solidFill>
                  <a:srgbClr val="0000CC"/>
                </a:solidFill>
                <a:latin typeface="Times New Roman" pitchFamily="18" charset="0"/>
                <a:ea typeface="宋体" pitchFamily="2" charset="-122"/>
              </a:rPr>
              <a:t>。</a:t>
            </a:r>
            <a:endParaRPr lang="en-US" altLang="zh-CN" sz="1200" b="1" dirty="0" smtClean="0">
              <a:solidFill>
                <a:srgbClr val="0000CC"/>
              </a:solidFill>
              <a:latin typeface="Times New Roman" pitchFamily="18" charset="0"/>
              <a:ea typeface="宋体" pitchFamily="2" charset="-122"/>
            </a:endParaRPr>
          </a:p>
          <a:p>
            <a:pPr eaLnBrk="1" hangingPunct="1">
              <a:lnSpc>
                <a:spcPct val="110000"/>
              </a:lnSpc>
              <a:spcBef>
                <a:spcPct val="5000"/>
              </a:spcBef>
              <a:buClr>
                <a:schemeClr val="tx2"/>
              </a:buClr>
              <a:buSzPct val="60000"/>
              <a:buFont typeface="Wingdings" pitchFamily="2" charset="2"/>
              <a:buNone/>
            </a:pPr>
            <a:endParaRPr lang="en-US" altLang="zh-CN" sz="1200" b="0" dirty="0" smtClean="0">
              <a:solidFill>
                <a:srgbClr val="0000CC"/>
              </a:solidFill>
              <a:latin typeface="Times New Roman" pitchFamily="18" charset="0"/>
              <a:ea typeface="宋体" pitchFamily="2" charset="-122"/>
            </a:endParaRPr>
          </a:p>
          <a:p>
            <a:pPr eaLnBrk="1" hangingPunct="1">
              <a:lnSpc>
                <a:spcPct val="110000"/>
              </a:lnSpc>
              <a:spcBef>
                <a:spcPct val="5000"/>
              </a:spcBef>
              <a:buClr>
                <a:schemeClr val="tx2"/>
              </a:buClr>
              <a:buSzPct val="60000"/>
              <a:buFont typeface="Wingdings" pitchFamily="2" charset="2"/>
              <a:buNone/>
            </a:pPr>
            <a:r>
              <a:rPr lang="zh-CN" altLang="en-US" sz="1200" b="0" dirty="0" smtClean="0">
                <a:solidFill>
                  <a:srgbClr val="0000CC"/>
                </a:solidFill>
                <a:latin typeface="Times New Roman" pitchFamily="18" charset="0"/>
                <a:ea typeface="宋体" pitchFamily="2" charset="-122"/>
              </a:rPr>
              <a:t>它将概率论中的单点赋值扩展为</a:t>
            </a:r>
            <a:r>
              <a:rPr lang="zh-CN" altLang="en-US" sz="1200" b="0" dirty="0" smtClean="0">
                <a:solidFill>
                  <a:srgbClr val="006600"/>
                </a:solidFill>
                <a:latin typeface="Times New Roman" pitchFamily="18" charset="0"/>
                <a:ea typeface="宋体" pitchFamily="2" charset="-122"/>
              </a:rPr>
              <a:t>集合赋值</a:t>
            </a:r>
            <a:r>
              <a:rPr lang="zh-CN" altLang="en-US" sz="1200" b="0" dirty="0" smtClean="0">
                <a:solidFill>
                  <a:srgbClr val="0000CC"/>
                </a:solidFill>
                <a:latin typeface="Times New Roman" pitchFamily="18" charset="0"/>
                <a:ea typeface="宋体" pitchFamily="2" charset="-122"/>
              </a:rPr>
              <a:t>，</a:t>
            </a:r>
            <a:r>
              <a:rPr lang="zh-CN" altLang="en-US" sz="1200" b="1" dirty="0" smtClean="0">
                <a:solidFill>
                  <a:srgbClr val="0000CC"/>
                </a:solidFill>
                <a:latin typeface="Times New Roman" pitchFamily="18" charset="0"/>
                <a:ea typeface="宋体" pitchFamily="2" charset="-122"/>
              </a:rPr>
              <a:t>可以处理由</a:t>
            </a:r>
            <a:r>
              <a:rPr lang="zh-CN" altLang="en-US" sz="1200" b="1" dirty="0" smtClean="0">
                <a:solidFill>
                  <a:srgbClr val="006600"/>
                </a:solidFill>
                <a:latin typeface="Times New Roman" pitchFamily="18" charset="0"/>
                <a:ea typeface="宋体" pitchFamily="2" charset="-122"/>
              </a:rPr>
              <a:t>“不知道”</a:t>
            </a:r>
            <a:r>
              <a:rPr lang="zh-CN" altLang="en-US" sz="1200" b="1" dirty="0" smtClean="0">
                <a:solidFill>
                  <a:srgbClr val="0000CC"/>
                </a:solidFill>
                <a:latin typeface="Times New Roman" pitchFamily="18" charset="0"/>
                <a:ea typeface="宋体" pitchFamily="2" charset="-122"/>
              </a:rPr>
              <a:t>所引起的不确定性</a:t>
            </a:r>
            <a:r>
              <a:rPr lang="zh-CN" altLang="en-US" sz="1200" b="0" dirty="0" smtClean="0">
                <a:solidFill>
                  <a:srgbClr val="0000CC"/>
                </a:solidFill>
                <a:latin typeface="Times New Roman" pitchFamily="18" charset="0"/>
                <a:ea typeface="宋体" pitchFamily="2" charset="-122"/>
              </a:rPr>
              <a:t>，比主观</a:t>
            </a:r>
            <a:r>
              <a:rPr lang="en-US" altLang="zh-CN" sz="1200" b="0" dirty="0" smtClean="0">
                <a:solidFill>
                  <a:srgbClr val="0000CC"/>
                </a:solidFill>
                <a:latin typeface="Times New Roman" pitchFamily="18" charset="0"/>
                <a:ea typeface="宋体" pitchFamily="2" charset="-122"/>
              </a:rPr>
              <a:t>Bayes</a:t>
            </a:r>
            <a:r>
              <a:rPr lang="zh-CN" altLang="en-US" sz="1200" b="0" dirty="0" smtClean="0">
                <a:solidFill>
                  <a:srgbClr val="0000CC"/>
                </a:solidFill>
                <a:latin typeface="Times New Roman" pitchFamily="18" charset="0"/>
                <a:ea typeface="宋体" pitchFamily="2" charset="-122"/>
              </a:rPr>
              <a:t>方法有着更大的灵活性。</a:t>
            </a:r>
            <a:endParaRPr kumimoji="0" lang="zh-CN" altLang="en-US" sz="1200" b="0" dirty="0" smtClean="0">
              <a:solidFill>
                <a:srgbClr val="0000CC"/>
              </a:solidFill>
              <a:latin typeface="Times New Roman" pitchFamily="18" charset="0"/>
              <a:ea typeface="宋体" pitchFamily="2" charset="-122"/>
            </a:endParaRPr>
          </a:p>
          <a:p>
            <a:pPr eaLnBrk="1" hangingPunct="1">
              <a:lnSpc>
                <a:spcPct val="110000"/>
              </a:lnSpc>
              <a:spcBef>
                <a:spcPct val="5000"/>
              </a:spcBef>
            </a:pPr>
            <a:r>
              <a:rPr kumimoji="0" lang="zh-CN" altLang="en-US" sz="1200" b="0" dirty="0" smtClean="0">
                <a:solidFill>
                  <a:srgbClr val="0000CC"/>
                </a:solidFill>
                <a:latin typeface="Times New Roman" pitchFamily="18" charset="0"/>
                <a:ea typeface="宋体" pitchFamily="2" charset="-122"/>
              </a:rPr>
              <a:t>    在</a:t>
            </a:r>
            <a:r>
              <a:rPr kumimoji="0" lang="en-US" altLang="zh-CN" sz="1200" b="0" dirty="0" smtClean="0">
                <a:solidFill>
                  <a:srgbClr val="0000CC"/>
                </a:solidFill>
                <a:latin typeface="Times New Roman" pitchFamily="18" charset="0"/>
                <a:ea typeface="宋体" pitchFamily="2" charset="-122"/>
              </a:rPr>
              <a:t>DS</a:t>
            </a:r>
            <a:r>
              <a:rPr kumimoji="0" lang="zh-CN" altLang="en-US" sz="1200" b="0" dirty="0" smtClean="0">
                <a:solidFill>
                  <a:srgbClr val="0000CC"/>
                </a:solidFill>
                <a:latin typeface="Times New Roman" pitchFamily="18" charset="0"/>
                <a:ea typeface="宋体" pitchFamily="2" charset="-122"/>
              </a:rPr>
              <a:t>理论中，可以分别用信任函数、似然函数及类概率函数来描述知识的精确信任度、不可驳斥信任度及估计信任度。</a:t>
            </a:r>
            <a:endParaRPr lang="zh-CN" altLang="en-US" b="0" dirty="0"/>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62</a:t>
            </a:fld>
            <a:endParaRPr lang="en-US" altLang="zh-CN"/>
          </a:p>
        </p:txBody>
      </p:sp>
    </p:spTree>
    <p:extLst>
      <p:ext uri="{BB962C8B-B14F-4D97-AF65-F5344CB8AC3E}">
        <p14:creationId xmlns:p14="http://schemas.microsoft.com/office/powerpoint/2010/main" val="2061890211"/>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63</a:t>
            </a:fld>
            <a:endParaRPr lang="en-US" altLang="zh-CN"/>
          </a:p>
        </p:txBody>
      </p:sp>
    </p:spTree>
    <p:extLst>
      <p:ext uri="{BB962C8B-B14F-4D97-AF65-F5344CB8AC3E}">
        <p14:creationId xmlns:p14="http://schemas.microsoft.com/office/powerpoint/2010/main" val="2207573783"/>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64</a:t>
            </a:fld>
            <a:endParaRPr lang="en-US" altLang="zh-CN"/>
          </a:p>
        </p:txBody>
      </p:sp>
    </p:spTree>
    <p:extLst>
      <p:ext uri="{BB962C8B-B14F-4D97-AF65-F5344CB8AC3E}">
        <p14:creationId xmlns:p14="http://schemas.microsoft.com/office/powerpoint/2010/main" val="2388550177"/>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65</a:t>
            </a:fld>
            <a:endParaRPr lang="en-US" altLang="zh-CN"/>
          </a:p>
        </p:txBody>
      </p:sp>
    </p:spTree>
    <p:extLst>
      <p:ext uri="{BB962C8B-B14F-4D97-AF65-F5344CB8AC3E}">
        <p14:creationId xmlns:p14="http://schemas.microsoft.com/office/powerpoint/2010/main" val="2730565719"/>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66</a:t>
            </a:fld>
            <a:endParaRPr lang="en-US" altLang="zh-CN"/>
          </a:p>
        </p:txBody>
      </p:sp>
    </p:spTree>
    <p:extLst>
      <p:ext uri="{BB962C8B-B14F-4D97-AF65-F5344CB8AC3E}">
        <p14:creationId xmlns:p14="http://schemas.microsoft.com/office/powerpoint/2010/main" val="1296279729"/>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67</a:t>
            </a:fld>
            <a:endParaRPr lang="en-US" altLang="zh-CN"/>
          </a:p>
        </p:txBody>
      </p:sp>
    </p:spTree>
    <p:extLst>
      <p:ext uri="{BB962C8B-B14F-4D97-AF65-F5344CB8AC3E}">
        <p14:creationId xmlns:p14="http://schemas.microsoft.com/office/powerpoint/2010/main" val="2461528240"/>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68</a:t>
            </a:fld>
            <a:endParaRPr lang="en-US" altLang="zh-CN"/>
          </a:p>
        </p:txBody>
      </p:sp>
    </p:spTree>
    <p:extLst>
      <p:ext uri="{BB962C8B-B14F-4D97-AF65-F5344CB8AC3E}">
        <p14:creationId xmlns:p14="http://schemas.microsoft.com/office/powerpoint/2010/main" val="20510431"/>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69</a:t>
            </a:fld>
            <a:endParaRPr lang="en-US" altLang="zh-CN"/>
          </a:p>
        </p:txBody>
      </p:sp>
    </p:spTree>
    <p:extLst>
      <p:ext uri="{BB962C8B-B14F-4D97-AF65-F5344CB8AC3E}">
        <p14:creationId xmlns:p14="http://schemas.microsoft.com/office/powerpoint/2010/main" val="11816580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7</a:t>
            </a:fld>
            <a:endParaRPr lang="en-US" altLang="zh-CN"/>
          </a:p>
        </p:txBody>
      </p:sp>
    </p:spTree>
    <p:extLst>
      <p:ext uri="{BB962C8B-B14F-4D97-AF65-F5344CB8AC3E}">
        <p14:creationId xmlns:p14="http://schemas.microsoft.com/office/powerpoint/2010/main" val="4288177029"/>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70</a:t>
            </a:fld>
            <a:endParaRPr lang="en-US" altLang="zh-CN"/>
          </a:p>
        </p:txBody>
      </p:sp>
    </p:spTree>
    <p:extLst>
      <p:ext uri="{BB962C8B-B14F-4D97-AF65-F5344CB8AC3E}">
        <p14:creationId xmlns:p14="http://schemas.microsoft.com/office/powerpoint/2010/main" val="1542122026"/>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71</a:t>
            </a:fld>
            <a:endParaRPr lang="en-US" altLang="zh-CN"/>
          </a:p>
        </p:txBody>
      </p:sp>
    </p:spTree>
    <p:extLst>
      <p:ext uri="{BB962C8B-B14F-4D97-AF65-F5344CB8AC3E}">
        <p14:creationId xmlns:p14="http://schemas.microsoft.com/office/powerpoint/2010/main" val="3416962541"/>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72</a:t>
            </a:fld>
            <a:endParaRPr lang="en-US" altLang="zh-CN"/>
          </a:p>
        </p:txBody>
      </p:sp>
    </p:spTree>
    <p:extLst>
      <p:ext uri="{BB962C8B-B14F-4D97-AF65-F5344CB8AC3E}">
        <p14:creationId xmlns:p14="http://schemas.microsoft.com/office/powerpoint/2010/main" val="2383542224"/>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73</a:t>
            </a:fld>
            <a:endParaRPr lang="en-US" altLang="zh-CN"/>
          </a:p>
        </p:txBody>
      </p:sp>
    </p:spTree>
    <p:extLst>
      <p:ext uri="{BB962C8B-B14F-4D97-AF65-F5344CB8AC3E}">
        <p14:creationId xmlns:p14="http://schemas.microsoft.com/office/powerpoint/2010/main" val="1329521557"/>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74</a:t>
            </a:fld>
            <a:endParaRPr lang="en-US" altLang="zh-CN"/>
          </a:p>
        </p:txBody>
      </p:sp>
    </p:spTree>
    <p:extLst>
      <p:ext uri="{BB962C8B-B14F-4D97-AF65-F5344CB8AC3E}">
        <p14:creationId xmlns:p14="http://schemas.microsoft.com/office/powerpoint/2010/main" val="2274509018"/>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75</a:t>
            </a:fld>
            <a:endParaRPr lang="en-US" altLang="zh-CN"/>
          </a:p>
        </p:txBody>
      </p:sp>
    </p:spTree>
    <p:extLst>
      <p:ext uri="{BB962C8B-B14F-4D97-AF65-F5344CB8AC3E}">
        <p14:creationId xmlns:p14="http://schemas.microsoft.com/office/powerpoint/2010/main" val="344391027"/>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76</a:t>
            </a:fld>
            <a:endParaRPr lang="en-US" altLang="zh-CN"/>
          </a:p>
        </p:txBody>
      </p:sp>
    </p:spTree>
    <p:extLst>
      <p:ext uri="{BB962C8B-B14F-4D97-AF65-F5344CB8AC3E}">
        <p14:creationId xmlns:p14="http://schemas.microsoft.com/office/powerpoint/2010/main" val="2953475439"/>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77</a:t>
            </a:fld>
            <a:endParaRPr lang="en-US" altLang="zh-CN"/>
          </a:p>
        </p:txBody>
      </p:sp>
    </p:spTree>
    <p:extLst>
      <p:ext uri="{BB962C8B-B14F-4D97-AF65-F5344CB8AC3E}">
        <p14:creationId xmlns:p14="http://schemas.microsoft.com/office/powerpoint/2010/main" val="1925195461"/>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78</a:t>
            </a:fld>
            <a:endParaRPr lang="en-US" altLang="zh-CN"/>
          </a:p>
        </p:txBody>
      </p:sp>
    </p:spTree>
    <p:extLst>
      <p:ext uri="{BB962C8B-B14F-4D97-AF65-F5344CB8AC3E}">
        <p14:creationId xmlns:p14="http://schemas.microsoft.com/office/powerpoint/2010/main" val="525500186"/>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79</a:t>
            </a:fld>
            <a:endParaRPr lang="en-US" altLang="zh-CN"/>
          </a:p>
        </p:txBody>
      </p:sp>
    </p:spTree>
    <p:extLst>
      <p:ext uri="{BB962C8B-B14F-4D97-AF65-F5344CB8AC3E}">
        <p14:creationId xmlns:p14="http://schemas.microsoft.com/office/powerpoint/2010/main" val="33838596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zh-CN" altLang="en-US" b="1" dirty="0" smtClean="0">
                <a:latin typeface="幼圆" pitchFamily="49" charset="-122"/>
                <a:ea typeface="幼圆" pitchFamily="49" charset="-122"/>
              </a:rPr>
              <a:t>知识库中的知识，是进行推理的基础，因此我们需要考虑只是的不确定性表示</a:t>
            </a:r>
          </a:p>
          <a:p>
            <a:endParaRPr lang="zh-CN" altLang="en-US" dirty="0"/>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8</a:t>
            </a:fld>
            <a:endParaRPr lang="en-US" altLang="zh-CN"/>
          </a:p>
        </p:txBody>
      </p:sp>
    </p:spTree>
    <p:extLst>
      <p:ext uri="{BB962C8B-B14F-4D97-AF65-F5344CB8AC3E}">
        <p14:creationId xmlns:p14="http://schemas.microsoft.com/office/powerpoint/2010/main" val="1252081492"/>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80</a:t>
            </a:fld>
            <a:endParaRPr lang="en-US" altLang="zh-CN"/>
          </a:p>
        </p:txBody>
      </p:sp>
    </p:spTree>
    <p:extLst>
      <p:ext uri="{BB962C8B-B14F-4D97-AF65-F5344CB8AC3E}">
        <p14:creationId xmlns:p14="http://schemas.microsoft.com/office/powerpoint/2010/main" val="4017857996"/>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81</a:t>
            </a:fld>
            <a:endParaRPr lang="en-US" altLang="zh-CN"/>
          </a:p>
        </p:txBody>
      </p:sp>
    </p:spTree>
    <p:extLst>
      <p:ext uri="{BB962C8B-B14F-4D97-AF65-F5344CB8AC3E}">
        <p14:creationId xmlns:p14="http://schemas.microsoft.com/office/powerpoint/2010/main" val="3703274204"/>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82</a:t>
            </a:fld>
            <a:endParaRPr lang="en-US" altLang="zh-CN"/>
          </a:p>
        </p:txBody>
      </p:sp>
    </p:spTree>
    <p:extLst>
      <p:ext uri="{BB962C8B-B14F-4D97-AF65-F5344CB8AC3E}">
        <p14:creationId xmlns:p14="http://schemas.microsoft.com/office/powerpoint/2010/main" val="3727379720"/>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83</a:t>
            </a:fld>
            <a:endParaRPr lang="en-US" altLang="zh-CN"/>
          </a:p>
        </p:txBody>
      </p:sp>
    </p:spTree>
    <p:extLst>
      <p:ext uri="{BB962C8B-B14F-4D97-AF65-F5344CB8AC3E}">
        <p14:creationId xmlns:p14="http://schemas.microsoft.com/office/powerpoint/2010/main" val="2699876676"/>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84</a:t>
            </a:fld>
            <a:endParaRPr lang="en-US" altLang="zh-CN"/>
          </a:p>
        </p:txBody>
      </p:sp>
    </p:spTree>
    <p:extLst>
      <p:ext uri="{BB962C8B-B14F-4D97-AF65-F5344CB8AC3E}">
        <p14:creationId xmlns:p14="http://schemas.microsoft.com/office/powerpoint/2010/main" val="1344701296"/>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85</a:t>
            </a:fld>
            <a:endParaRPr lang="en-US" altLang="zh-CN"/>
          </a:p>
        </p:txBody>
      </p:sp>
    </p:spTree>
    <p:extLst>
      <p:ext uri="{BB962C8B-B14F-4D97-AF65-F5344CB8AC3E}">
        <p14:creationId xmlns:p14="http://schemas.microsoft.com/office/powerpoint/2010/main" val="3421322995"/>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86</a:t>
            </a:fld>
            <a:endParaRPr lang="en-US" altLang="zh-CN"/>
          </a:p>
        </p:txBody>
      </p:sp>
    </p:spTree>
    <p:extLst>
      <p:ext uri="{BB962C8B-B14F-4D97-AF65-F5344CB8AC3E}">
        <p14:creationId xmlns:p14="http://schemas.microsoft.com/office/powerpoint/2010/main" val="1090671754"/>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87</a:t>
            </a:fld>
            <a:endParaRPr lang="en-US" altLang="zh-CN"/>
          </a:p>
        </p:txBody>
      </p:sp>
    </p:spTree>
    <p:extLst>
      <p:ext uri="{BB962C8B-B14F-4D97-AF65-F5344CB8AC3E}">
        <p14:creationId xmlns:p14="http://schemas.microsoft.com/office/powerpoint/2010/main" val="1090671754"/>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88</a:t>
            </a:fld>
            <a:endParaRPr lang="en-US" altLang="zh-CN"/>
          </a:p>
        </p:txBody>
      </p:sp>
    </p:spTree>
    <p:extLst>
      <p:ext uri="{BB962C8B-B14F-4D97-AF65-F5344CB8AC3E}">
        <p14:creationId xmlns:p14="http://schemas.microsoft.com/office/powerpoint/2010/main" val="450212904"/>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89</a:t>
            </a:fld>
            <a:endParaRPr lang="en-US" altLang="zh-CN"/>
          </a:p>
        </p:txBody>
      </p:sp>
    </p:spTree>
    <p:extLst>
      <p:ext uri="{BB962C8B-B14F-4D97-AF65-F5344CB8AC3E}">
        <p14:creationId xmlns:p14="http://schemas.microsoft.com/office/powerpoint/2010/main" val="15846800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9</a:t>
            </a:fld>
            <a:endParaRPr lang="en-US" altLang="zh-CN"/>
          </a:p>
        </p:txBody>
      </p:sp>
    </p:spTree>
    <p:extLst>
      <p:ext uri="{BB962C8B-B14F-4D97-AF65-F5344CB8AC3E}">
        <p14:creationId xmlns:p14="http://schemas.microsoft.com/office/powerpoint/2010/main" val="639883902"/>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90</a:t>
            </a:fld>
            <a:endParaRPr lang="en-US" altLang="zh-CN"/>
          </a:p>
        </p:txBody>
      </p:sp>
    </p:spTree>
    <p:extLst>
      <p:ext uri="{BB962C8B-B14F-4D97-AF65-F5344CB8AC3E}">
        <p14:creationId xmlns:p14="http://schemas.microsoft.com/office/powerpoint/2010/main" val="3225509841"/>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91</a:t>
            </a:fld>
            <a:endParaRPr lang="en-US" altLang="zh-CN"/>
          </a:p>
        </p:txBody>
      </p:sp>
    </p:spTree>
    <p:extLst>
      <p:ext uri="{BB962C8B-B14F-4D97-AF65-F5344CB8AC3E}">
        <p14:creationId xmlns:p14="http://schemas.microsoft.com/office/powerpoint/2010/main" val="1203855777"/>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92</a:t>
            </a:fld>
            <a:endParaRPr lang="en-US" altLang="zh-CN"/>
          </a:p>
        </p:txBody>
      </p:sp>
    </p:spTree>
    <p:extLst>
      <p:ext uri="{BB962C8B-B14F-4D97-AF65-F5344CB8AC3E}">
        <p14:creationId xmlns:p14="http://schemas.microsoft.com/office/powerpoint/2010/main" val="1544240482"/>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93</a:t>
            </a:fld>
            <a:endParaRPr lang="en-US" altLang="zh-CN"/>
          </a:p>
        </p:txBody>
      </p:sp>
    </p:spTree>
    <p:extLst>
      <p:ext uri="{BB962C8B-B14F-4D97-AF65-F5344CB8AC3E}">
        <p14:creationId xmlns:p14="http://schemas.microsoft.com/office/powerpoint/2010/main" val="3233780771"/>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94</a:t>
            </a:fld>
            <a:endParaRPr lang="en-US" altLang="zh-CN"/>
          </a:p>
        </p:txBody>
      </p:sp>
    </p:spTree>
    <p:extLst>
      <p:ext uri="{BB962C8B-B14F-4D97-AF65-F5344CB8AC3E}">
        <p14:creationId xmlns:p14="http://schemas.microsoft.com/office/powerpoint/2010/main" val="735150498"/>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95</a:t>
            </a:fld>
            <a:endParaRPr lang="en-US" altLang="zh-CN"/>
          </a:p>
        </p:txBody>
      </p:sp>
    </p:spTree>
    <p:extLst>
      <p:ext uri="{BB962C8B-B14F-4D97-AF65-F5344CB8AC3E}">
        <p14:creationId xmlns:p14="http://schemas.microsoft.com/office/powerpoint/2010/main" val="2841842436"/>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96</a:t>
            </a:fld>
            <a:endParaRPr lang="en-US" altLang="zh-CN"/>
          </a:p>
        </p:txBody>
      </p:sp>
    </p:spTree>
    <p:extLst>
      <p:ext uri="{BB962C8B-B14F-4D97-AF65-F5344CB8AC3E}">
        <p14:creationId xmlns:p14="http://schemas.microsoft.com/office/powerpoint/2010/main" val="1701392496"/>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kumimoji="0" lang="zh-CN" altLang="en-US" sz="1200" b="1" dirty="0" smtClean="0">
                <a:solidFill>
                  <a:srgbClr val="0000CC"/>
                </a:solidFill>
                <a:latin typeface="Times New Roman" pitchFamily="18" charset="0"/>
                <a:ea typeface="宋体" pitchFamily="2" charset="-122"/>
              </a:rPr>
              <a:t> 下面就给出一个特殊的概率分配函数，并在其上建立推理模型。</a:t>
            </a:r>
            <a:endParaRPr lang="zh-CN" altLang="en-US" dirty="0"/>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97</a:t>
            </a:fld>
            <a:endParaRPr lang="en-US" altLang="zh-CN"/>
          </a:p>
        </p:txBody>
      </p:sp>
    </p:spTree>
    <p:extLst>
      <p:ext uri="{BB962C8B-B14F-4D97-AF65-F5344CB8AC3E}">
        <p14:creationId xmlns:p14="http://schemas.microsoft.com/office/powerpoint/2010/main" val="3366614167"/>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98</a:t>
            </a:fld>
            <a:endParaRPr lang="en-US" altLang="zh-CN"/>
          </a:p>
        </p:txBody>
      </p:sp>
    </p:spTree>
    <p:extLst>
      <p:ext uri="{BB962C8B-B14F-4D97-AF65-F5344CB8AC3E}">
        <p14:creationId xmlns:p14="http://schemas.microsoft.com/office/powerpoint/2010/main" val="419368160"/>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904E61-5771-4D2D-858E-6D3792584EC0}" type="slidenum">
              <a:rPr lang="en-US" altLang="zh-CN" smtClean="0"/>
              <a:pPr/>
              <a:t>99</a:t>
            </a:fld>
            <a:endParaRPr lang="en-US" altLang="zh-CN"/>
          </a:p>
        </p:txBody>
      </p:sp>
    </p:spTree>
    <p:extLst>
      <p:ext uri="{BB962C8B-B14F-4D97-AF65-F5344CB8AC3E}">
        <p14:creationId xmlns:p14="http://schemas.microsoft.com/office/powerpoint/2010/main" val="2373474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6D13FC82-FDDB-49B5-8774-32C963696150}" type="slidenum">
              <a:rPr lang="en-US" altLang="zh-CN"/>
              <a:pPr/>
              <a:t>‹#›</a:t>
            </a:fld>
            <a:endParaRPr lang="en-US" altLang="zh-CN"/>
          </a:p>
        </p:txBody>
      </p:sp>
    </p:spTree>
    <p:extLst>
      <p:ext uri="{BB962C8B-B14F-4D97-AF65-F5344CB8AC3E}">
        <p14:creationId xmlns:p14="http://schemas.microsoft.com/office/powerpoint/2010/main" val="1713996061"/>
      </p:ext>
    </p:extLst>
  </p:cSld>
  <p:clrMapOvr>
    <a:masterClrMapping/>
  </p:clrMapOvr>
  <p:transition xmlns:p14="http://schemas.microsoft.com/office/powerpoint/2010/main" spd="med">
    <p:pull dir="ld"/>
  </p:transition>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89C8F61D-4376-4147-B2D7-332A4136092D}" type="slidenum">
              <a:rPr lang="en-US" altLang="zh-CN"/>
              <a:pPr/>
              <a:t>‹#›</a:t>
            </a:fld>
            <a:endParaRPr lang="en-US" altLang="zh-CN"/>
          </a:p>
        </p:txBody>
      </p:sp>
    </p:spTree>
    <p:extLst>
      <p:ext uri="{BB962C8B-B14F-4D97-AF65-F5344CB8AC3E}">
        <p14:creationId xmlns:p14="http://schemas.microsoft.com/office/powerpoint/2010/main" val="2813379874"/>
      </p:ext>
    </p:extLst>
  </p:cSld>
  <p:clrMapOvr>
    <a:masterClrMapping/>
  </p:clrMapOvr>
  <p:transition xmlns:p14="http://schemas.microsoft.com/office/powerpoint/2010/main" spd="med">
    <p:pull dir="ld"/>
  </p:transition>
  <p:timing>
    <p:tnLst>
      <p:par>
        <p:cTn xmlns:p14="http://schemas.microsoft.com/office/powerpoint/2010/mai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C2E2DF00-DA3C-42B4-A6F7-26CBB657DDED}" type="slidenum">
              <a:rPr lang="en-US" altLang="zh-CN"/>
              <a:pPr/>
              <a:t>‹#›</a:t>
            </a:fld>
            <a:endParaRPr lang="en-US" altLang="zh-CN"/>
          </a:p>
        </p:txBody>
      </p:sp>
    </p:spTree>
    <p:extLst>
      <p:ext uri="{BB962C8B-B14F-4D97-AF65-F5344CB8AC3E}">
        <p14:creationId xmlns:p14="http://schemas.microsoft.com/office/powerpoint/2010/main" val="1547756584"/>
      </p:ext>
    </p:extLst>
  </p:cSld>
  <p:clrMapOvr>
    <a:masterClrMapping/>
  </p:clrMapOvr>
  <p:transition xmlns:p14="http://schemas.microsoft.com/office/powerpoint/2010/main" spd="med">
    <p:pull dir="ld"/>
  </p:transition>
  <p:timing>
    <p:tnLst>
      <p:par>
        <p:cTn xmlns:p14="http://schemas.microsoft.com/office/powerpoint/2010/mai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457200" y="1600200"/>
            <a:ext cx="4038600"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457200" y="6245225"/>
            <a:ext cx="2133600" cy="476250"/>
          </a:xfrm>
        </p:spPr>
        <p:txBody>
          <a:bodyPr/>
          <a:lstStyle>
            <a:lvl1pPr>
              <a:defRPr/>
            </a:lvl1pPr>
          </a:lstStyle>
          <a:p>
            <a:endParaRPr lang="en-US" altLang="zh-CN"/>
          </a:p>
        </p:txBody>
      </p:sp>
      <p:sp>
        <p:nvSpPr>
          <p:cNvPr id="6" name="页脚占位符 5"/>
          <p:cNvSpPr>
            <a:spLocks noGrp="1"/>
          </p:cNvSpPr>
          <p:nvPr>
            <p:ph type="ftr" sz="quarter" idx="11"/>
          </p:nvPr>
        </p:nvSpPr>
        <p:spPr>
          <a:xfrm>
            <a:off x="3124200" y="6245225"/>
            <a:ext cx="2895600" cy="476250"/>
          </a:xfrm>
        </p:spPr>
        <p:txBody>
          <a:bodyPr/>
          <a:lstStyle>
            <a:lvl1pPr>
              <a:defRPr/>
            </a:lvl1pPr>
          </a:lstStyle>
          <a:p>
            <a:endParaRPr lang="en-US" altLang="zh-CN"/>
          </a:p>
        </p:txBody>
      </p:sp>
      <p:sp>
        <p:nvSpPr>
          <p:cNvPr id="7" name="灯片编号占位符 6"/>
          <p:cNvSpPr>
            <a:spLocks noGrp="1"/>
          </p:cNvSpPr>
          <p:nvPr>
            <p:ph type="sldNum" sz="quarter" idx="12"/>
          </p:nvPr>
        </p:nvSpPr>
        <p:spPr>
          <a:xfrm>
            <a:off x="6553200" y="6245225"/>
            <a:ext cx="2133600" cy="476250"/>
          </a:xfrm>
        </p:spPr>
        <p:txBody>
          <a:bodyPr/>
          <a:lstStyle>
            <a:lvl1pPr>
              <a:defRPr/>
            </a:lvl1pPr>
          </a:lstStyle>
          <a:p>
            <a:fld id="{7C3FBA85-63EF-4392-B3E5-388C03B0C767}" type="slidenum">
              <a:rPr lang="en-US" altLang="zh-CN"/>
              <a:pPr/>
              <a:t>‹#›</a:t>
            </a:fld>
            <a:endParaRPr lang="en-US" altLang="zh-CN"/>
          </a:p>
        </p:txBody>
      </p:sp>
    </p:spTree>
    <p:extLst>
      <p:ext uri="{BB962C8B-B14F-4D97-AF65-F5344CB8AC3E}">
        <p14:creationId xmlns:p14="http://schemas.microsoft.com/office/powerpoint/2010/main" val="2614363778"/>
      </p:ext>
    </p:extLst>
  </p:cSld>
  <p:clrMapOvr>
    <a:masterClrMapping/>
  </p:clrMapOvr>
  <p:transition xmlns:p14="http://schemas.microsoft.com/office/powerpoint/2010/main" spd="med">
    <p:pull dir="ld"/>
  </p:transition>
  <p:timing>
    <p:tnLst>
      <p:par>
        <p:cTn xmlns:p14="http://schemas.microsoft.com/office/powerpoint/2010/mai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457200" y="274638"/>
            <a:ext cx="8229600" cy="585152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2"/>
          <p:cNvSpPr>
            <a:spLocks noGrp="1"/>
          </p:cNvSpPr>
          <p:nvPr>
            <p:ph type="dt" sz="half" idx="10"/>
          </p:nvPr>
        </p:nvSpPr>
        <p:spPr>
          <a:xfrm>
            <a:off x="457200" y="6245225"/>
            <a:ext cx="2133600" cy="476250"/>
          </a:xfrm>
        </p:spPr>
        <p:txBody>
          <a:bodyPr/>
          <a:lstStyle>
            <a:lvl1pPr>
              <a:defRPr/>
            </a:lvl1pPr>
          </a:lstStyle>
          <a:p>
            <a:endParaRPr lang="en-US" altLang="zh-CN"/>
          </a:p>
        </p:txBody>
      </p:sp>
      <p:sp>
        <p:nvSpPr>
          <p:cNvPr id="4" name="页脚占位符 3"/>
          <p:cNvSpPr>
            <a:spLocks noGrp="1"/>
          </p:cNvSpPr>
          <p:nvPr>
            <p:ph type="ftr" sz="quarter" idx="11"/>
          </p:nvPr>
        </p:nvSpPr>
        <p:spPr>
          <a:xfrm>
            <a:off x="3124200" y="6245225"/>
            <a:ext cx="2895600" cy="476250"/>
          </a:xfrm>
        </p:spPr>
        <p:txBody>
          <a:bodyPr/>
          <a:lstStyle>
            <a:lvl1pPr>
              <a:defRPr/>
            </a:lvl1pPr>
          </a:lstStyle>
          <a:p>
            <a:endParaRPr lang="en-US" altLang="zh-CN"/>
          </a:p>
        </p:txBody>
      </p:sp>
      <p:sp>
        <p:nvSpPr>
          <p:cNvPr id="5" name="灯片编号占位符 4"/>
          <p:cNvSpPr>
            <a:spLocks noGrp="1"/>
          </p:cNvSpPr>
          <p:nvPr>
            <p:ph type="sldNum" sz="quarter" idx="12"/>
          </p:nvPr>
        </p:nvSpPr>
        <p:spPr>
          <a:xfrm>
            <a:off x="6553200" y="6245225"/>
            <a:ext cx="2133600" cy="476250"/>
          </a:xfrm>
        </p:spPr>
        <p:txBody>
          <a:bodyPr/>
          <a:lstStyle>
            <a:lvl1pPr>
              <a:defRPr/>
            </a:lvl1pPr>
          </a:lstStyle>
          <a:p>
            <a:fld id="{00443DEA-2D14-4615-8F06-B270994849E3}" type="slidenum">
              <a:rPr lang="en-US" altLang="zh-CN"/>
              <a:pPr/>
              <a:t>‹#›</a:t>
            </a:fld>
            <a:endParaRPr lang="en-US" altLang="zh-CN"/>
          </a:p>
        </p:txBody>
      </p:sp>
    </p:spTree>
    <p:extLst>
      <p:ext uri="{BB962C8B-B14F-4D97-AF65-F5344CB8AC3E}">
        <p14:creationId xmlns:p14="http://schemas.microsoft.com/office/powerpoint/2010/main" val="3412645903"/>
      </p:ext>
    </p:extLst>
  </p:cSld>
  <p:clrMapOvr>
    <a:masterClrMapping/>
  </p:clrMapOvr>
  <p:transition xmlns:p14="http://schemas.microsoft.com/office/powerpoint/2010/main" spd="med">
    <p:pull dir="ld"/>
  </p:transition>
  <p:timing>
    <p:tnLst>
      <p:par>
        <p:cTn xmlns:p14="http://schemas.microsoft.com/office/powerpoint/2010/mai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xAndTwoObj" preserve="1">
  <p:cSld name="标题，文本与两项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457200" y="1600200"/>
            <a:ext cx="4038600"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quarter" idx="2"/>
          </p:nvPr>
        </p:nvSpPr>
        <p:spPr>
          <a:xfrm>
            <a:off x="4648200" y="1600200"/>
            <a:ext cx="4038600" cy="21859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内容占位符 4"/>
          <p:cNvSpPr>
            <a:spLocks noGrp="1"/>
          </p:cNvSpPr>
          <p:nvPr>
            <p:ph sz="quarter" idx="3"/>
          </p:nvPr>
        </p:nvSpPr>
        <p:spPr>
          <a:xfrm>
            <a:off x="4648200" y="3938588"/>
            <a:ext cx="4038600" cy="218757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日期占位符 5"/>
          <p:cNvSpPr>
            <a:spLocks noGrp="1"/>
          </p:cNvSpPr>
          <p:nvPr>
            <p:ph type="dt" sz="half" idx="10"/>
          </p:nvPr>
        </p:nvSpPr>
        <p:spPr>
          <a:xfrm>
            <a:off x="457200" y="6245225"/>
            <a:ext cx="2133600" cy="476250"/>
          </a:xfrm>
        </p:spPr>
        <p:txBody>
          <a:bodyPr/>
          <a:lstStyle>
            <a:lvl1pPr>
              <a:defRPr/>
            </a:lvl1pPr>
          </a:lstStyle>
          <a:p>
            <a:endParaRPr lang="en-US" altLang="zh-CN"/>
          </a:p>
        </p:txBody>
      </p:sp>
      <p:sp>
        <p:nvSpPr>
          <p:cNvPr id="7" name="页脚占位符 6"/>
          <p:cNvSpPr>
            <a:spLocks noGrp="1"/>
          </p:cNvSpPr>
          <p:nvPr>
            <p:ph type="ftr" sz="quarter" idx="11"/>
          </p:nvPr>
        </p:nvSpPr>
        <p:spPr>
          <a:xfrm>
            <a:off x="3124200" y="6245225"/>
            <a:ext cx="2895600" cy="476250"/>
          </a:xfrm>
        </p:spPr>
        <p:txBody>
          <a:bodyPr/>
          <a:lstStyle>
            <a:lvl1pPr>
              <a:defRPr/>
            </a:lvl1pPr>
          </a:lstStyle>
          <a:p>
            <a:endParaRPr lang="en-US" altLang="zh-CN"/>
          </a:p>
        </p:txBody>
      </p:sp>
      <p:sp>
        <p:nvSpPr>
          <p:cNvPr id="8" name="灯片编号占位符 7"/>
          <p:cNvSpPr>
            <a:spLocks noGrp="1"/>
          </p:cNvSpPr>
          <p:nvPr>
            <p:ph type="sldNum" sz="quarter" idx="12"/>
          </p:nvPr>
        </p:nvSpPr>
        <p:spPr>
          <a:xfrm>
            <a:off x="6553200" y="6245225"/>
            <a:ext cx="2133600" cy="476250"/>
          </a:xfrm>
        </p:spPr>
        <p:txBody>
          <a:bodyPr/>
          <a:lstStyle>
            <a:lvl1pPr>
              <a:defRPr/>
            </a:lvl1pPr>
          </a:lstStyle>
          <a:p>
            <a:fld id="{C6997F59-18E5-4AC3-A785-F6D49522544F}" type="slidenum">
              <a:rPr lang="en-US" altLang="zh-CN"/>
              <a:pPr/>
              <a:t>‹#›</a:t>
            </a:fld>
            <a:endParaRPr lang="en-US" altLang="zh-CN"/>
          </a:p>
        </p:txBody>
      </p:sp>
    </p:spTree>
    <p:extLst>
      <p:ext uri="{BB962C8B-B14F-4D97-AF65-F5344CB8AC3E}">
        <p14:creationId xmlns:p14="http://schemas.microsoft.com/office/powerpoint/2010/main" val="4238115119"/>
      </p:ext>
    </p:extLst>
  </p:cSld>
  <p:clrMapOvr>
    <a:masterClrMapping/>
  </p:clrMapOvr>
  <p:transition xmlns:p14="http://schemas.microsoft.com/office/powerpoint/2010/main" spd="med">
    <p:pull dir="ld"/>
  </p:transition>
  <p:timing>
    <p:tnLst>
      <p:par>
        <p:cTn xmlns:p14="http://schemas.microsoft.com/office/powerpoint/2010/mai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objAndTwoObj" preserve="1">
  <p:cSld name="标题，一项大型内容和两项小型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quarter" idx="2"/>
          </p:nvPr>
        </p:nvSpPr>
        <p:spPr>
          <a:xfrm>
            <a:off x="4648200" y="1600200"/>
            <a:ext cx="4038600" cy="21859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内容占位符 4"/>
          <p:cNvSpPr>
            <a:spLocks noGrp="1"/>
          </p:cNvSpPr>
          <p:nvPr>
            <p:ph sz="quarter" idx="3"/>
          </p:nvPr>
        </p:nvSpPr>
        <p:spPr>
          <a:xfrm>
            <a:off x="4648200" y="3938588"/>
            <a:ext cx="4038600" cy="218757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日期占位符 5"/>
          <p:cNvSpPr>
            <a:spLocks noGrp="1"/>
          </p:cNvSpPr>
          <p:nvPr>
            <p:ph type="dt" sz="half" idx="10"/>
          </p:nvPr>
        </p:nvSpPr>
        <p:spPr>
          <a:xfrm>
            <a:off x="457200" y="6245225"/>
            <a:ext cx="2133600" cy="476250"/>
          </a:xfrm>
        </p:spPr>
        <p:txBody>
          <a:bodyPr/>
          <a:lstStyle>
            <a:lvl1pPr>
              <a:defRPr/>
            </a:lvl1pPr>
          </a:lstStyle>
          <a:p>
            <a:endParaRPr lang="en-US" altLang="zh-CN"/>
          </a:p>
        </p:txBody>
      </p:sp>
      <p:sp>
        <p:nvSpPr>
          <p:cNvPr id="7" name="页脚占位符 6"/>
          <p:cNvSpPr>
            <a:spLocks noGrp="1"/>
          </p:cNvSpPr>
          <p:nvPr>
            <p:ph type="ftr" sz="quarter" idx="11"/>
          </p:nvPr>
        </p:nvSpPr>
        <p:spPr>
          <a:xfrm>
            <a:off x="3124200" y="6245225"/>
            <a:ext cx="2895600" cy="476250"/>
          </a:xfrm>
        </p:spPr>
        <p:txBody>
          <a:bodyPr/>
          <a:lstStyle>
            <a:lvl1pPr>
              <a:defRPr/>
            </a:lvl1pPr>
          </a:lstStyle>
          <a:p>
            <a:endParaRPr lang="en-US" altLang="zh-CN"/>
          </a:p>
        </p:txBody>
      </p:sp>
      <p:sp>
        <p:nvSpPr>
          <p:cNvPr id="8" name="灯片编号占位符 7"/>
          <p:cNvSpPr>
            <a:spLocks noGrp="1"/>
          </p:cNvSpPr>
          <p:nvPr>
            <p:ph type="sldNum" sz="quarter" idx="12"/>
          </p:nvPr>
        </p:nvSpPr>
        <p:spPr>
          <a:xfrm>
            <a:off x="6553200" y="6245225"/>
            <a:ext cx="2133600" cy="476250"/>
          </a:xfrm>
        </p:spPr>
        <p:txBody>
          <a:bodyPr/>
          <a:lstStyle>
            <a:lvl1pPr>
              <a:defRPr/>
            </a:lvl1pPr>
          </a:lstStyle>
          <a:p>
            <a:fld id="{FD0DDD4C-A560-4E64-9230-1C29B58E8177}" type="slidenum">
              <a:rPr lang="en-US" altLang="zh-CN"/>
              <a:pPr/>
              <a:t>‹#›</a:t>
            </a:fld>
            <a:endParaRPr lang="en-US" altLang="zh-CN"/>
          </a:p>
        </p:txBody>
      </p:sp>
    </p:spTree>
    <p:extLst>
      <p:ext uri="{BB962C8B-B14F-4D97-AF65-F5344CB8AC3E}">
        <p14:creationId xmlns:p14="http://schemas.microsoft.com/office/powerpoint/2010/main" val="1003570040"/>
      </p:ext>
    </p:extLst>
  </p:cSld>
  <p:clrMapOvr>
    <a:masterClrMapping/>
  </p:clrMapOvr>
  <p:transition xmlns:p14="http://schemas.microsoft.com/office/powerpoint/2010/main" spd="med">
    <p:pull dir="ld"/>
  </p:transition>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solidFill>
                  <a:schemeClr val="accent2"/>
                </a:solidFill>
              </a:defRPr>
            </a:lvl1pPr>
          </a:lstStyle>
          <a:p>
            <a:r>
              <a:rPr lang="zh-CN" altLang="en-US" dirty="0" smtClean="0"/>
              <a:t>单击此处编辑母版标题样式</a:t>
            </a:r>
            <a:endParaRPr lang="zh-CN" altLang="en-US" dirty="0"/>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909146ED-F82D-4325-8D84-FFEC60261B23}" type="slidenum">
              <a:rPr lang="en-US" altLang="zh-CN"/>
              <a:pPr/>
              <a:t>‹#›</a:t>
            </a:fld>
            <a:endParaRPr lang="en-US" altLang="zh-CN"/>
          </a:p>
        </p:txBody>
      </p:sp>
    </p:spTree>
    <p:extLst>
      <p:ext uri="{BB962C8B-B14F-4D97-AF65-F5344CB8AC3E}">
        <p14:creationId xmlns:p14="http://schemas.microsoft.com/office/powerpoint/2010/main" val="527003744"/>
      </p:ext>
    </p:extLst>
  </p:cSld>
  <p:clrMapOvr>
    <a:masterClrMapping/>
  </p:clrMapOvr>
  <p:transition xmlns:p14="http://schemas.microsoft.com/office/powerpoint/2010/main" spd="med">
    <p:pull dir="ld"/>
  </p:transition>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8638A0F9-2657-463A-94BD-8851C2F5F515}" type="slidenum">
              <a:rPr lang="en-US" altLang="zh-CN"/>
              <a:pPr/>
              <a:t>‹#›</a:t>
            </a:fld>
            <a:endParaRPr lang="en-US" altLang="zh-CN"/>
          </a:p>
        </p:txBody>
      </p:sp>
    </p:spTree>
    <p:extLst>
      <p:ext uri="{BB962C8B-B14F-4D97-AF65-F5344CB8AC3E}">
        <p14:creationId xmlns:p14="http://schemas.microsoft.com/office/powerpoint/2010/main" val="4039102691"/>
      </p:ext>
    </p:extLst>
  </p:cSld>
  <p:clrMapOvr>
    <a:masterClrMapping/>
  </p:clrMapOvr>
  <p:transition xmlns:p14="http://schemas.microsoft.com/office/powerpoint/2010/main" spd="med">
    <p:pull dir="ld"/>
  </p:transition>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9C6C0040-5B0C-4630-9ECA-1CD533A2BFF9}" type="slidenum">
              <a:rPr lang="en-US" altLang="zh-CN"/>
              <a:pPr/>
              <a:t>‹#›</a:t>
            </a:fld>
            <a:endParaRPr lang="en-US" altLang="zh-CN"/>
          </a:p>
        </p:txBody>
      </p:sp>
    </p:spTree>
    <p:extLst>
      <p:ext uri="{BB962C8B-B14F-4D97-AF65-F5344CB8AC3E}">
        <p14:creationId xmlns:p14="http://schemas.microsoft.com/office/powerpoint/2010/main" val="2000349065"/>
      </p:ext>
    </p:extLst>
  </p:cSld>
  <p:clrMapOvr>
    <a:masterClrMapping/>
  </p:clrMapOvr>
  <p:transition xmlns:p14="http://schemas.microsoft.com/office/powerpoint/2010/main" spd="med">
    <p:pull dir="ld"/>
  </p:transition>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endParaRPr lang="en-US" altLang="zh-CN"/>
          </a:p>
        </p:txBody>
      </p:sp>
      <p:sp>
        <p:nvSpPr>
          <p:cNvPr id="8" name="页脚占位符 7"/>
          <p:cNvSpPr>
            <a:spLocks noGrp="1"/>
          </p:cNvSpPr>
          <p:nvPr>
            <p:ph type="ftr" sz="quarter" idx="11"/>
          </p:nvPr>
        </p:nvSpPr>
        <p:spPr/>
        <p:txBody>
          <a:bodyPr/>
          <a:lstStyle>
            <a:lvl1pPr>
              <a:defRPr/>
            </a:lvl1pPr>
          </a:lstStyle>
          <a:p>
            <a:endParaRPr lang="en-US" altLang="zh-CN"/>
          </a:p>
        </p:txBody>
      </p:sp>
      <p:sp>
        <p:nvSpPr>
          <p:cNvPr id="9" name="灯片编号占位符 8"/>
          <p:cNvSpPr>
            <a:spLocks noGrp="1"/>
          </p:cNvSpPr>
          <p:nvPr>
            <p:ph type="sldNum" sz="quarter" idx="12"/>
          </p:nvPr>
        </p:nvSpPr>
        <p:spPr/>
        <p:txBody>
          <a:bodyPr/>
          <a:lstStyle>
            <a:lvl1pPr>
              <a:defRPr/>
            </a:lvl1pPr>
          </a:lstStyle>
          <a:p>
            <a:fld id="{2DC41275-CB0A-431C-9C6C-DE9114D9ABBE}" type="slidenum">
              <a:rPr lang="en-US" altLang="zh-CN"/>
              <a:pPr/>
              <a:t>‹#›</a:t>
            </a:fld>
            <a:endParaRPr lang="en-US" altLang="zh-CN"/>
          </a:p>
        </p:txBody>
      </p:sp>
    </p:spTree>
    <p:extLst>
      <p:ext uri="{BB962C8B-B14F-4D97-AF65-F5344CB8AC3E}">
        <p14:creationId xmlns:p14="http://schemas.microsoft.com/office/powerpoint/2010/main" val="587106278"/>
      </p:ext>
    </p:extLst>
  </p:cSld>
  <p:clrMapOvr>
    <a:masterClrMapping/>
  </p:clrMapOvr>
  <p:transition xmlns:p14="http://schemas.microsoft.com/office/powerpoint/2010/main" spd="med">
    <p:pull dir="ld"/>
  </p:transition>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endParaRPr lang="en-US" altLang="zh-CN"/>
          </a:p>
        </p:txBody>
      </p:sp>
      <p:sp>
        <p:nvSpPr>
          <p:cNvPr id="4" name="页脚占位符 3"/>
          <p:cNvSpPr>
            <a:spLocks noGrp="1"/>
          </p:cNvSpPr>
          <p:nvPr>
            <p:ph type="ftr" sz="quarter" idx="11"/>
          </p:nvPr>
        </p:nvSpPr>
        <p:spPr/>
        <p:txBody>
          <a:bodyPr/>
          <a:lstStyle>
            <a:lvl1pPr>
              <a:defRPr/>
            </a:lvl1pPr>
          </a:lstStyle>
          <a:p>
            <a:endParaRPr lang="en-US" altLang="zh-CN"/>
          </a:p>
        </p:txBody>
      </p:sp>
      <p:sp>
        <p:nvSpPr>
          <p:cNvPr id="5" name="灯片编号占位符 4"/>
          <p:cNvSpPr>
            <a:spLocks noGrp="1"/>
          </p:cNvSpPr>
          <p:nvPr>
            <p:ph type="sldNum" sz="quarter" idx="12"/>
          </p:nvPr>
        </p:nvSpPr>
        <p:spPr/>
        <p:txBody>
          <a:bodyPr/>
          <a:lstStyle>
            <a:lvl1pPr>
              <a:defRPr/>
            </a:lvl1pPr>
          </a:lstStyle>
          <a:p>
            <a:fld id="{722B9E28-8BA2-4F52-9AA2-B65412F8A75B}" type="slidenum">
              <a:rPr lang="en-US" altLang="zh-CN"/>
              <a:pPr/>
              <a:t>‹#›</a:t>
            </a:fld>
            <a:endParaRPr lang="en-US" altLang="zh-CN"/>
          </a:p>
        </p:txBody>
      </p:sp>
    </p:spTree>
    <p:extLst>
      <p:ext uri="{BB962C8B-B14F-4D97-AF65-F5344CB8AC3E}">
        <p14:creationId xmlns:p14="http://schemas.microsoft.com/office/powerpoint/2010/main" val="1197615757"/>
      </p:ext>
    </p:extLst>
  </p:cSld>
  <p:clrMapOvr>
    <a:masterClrMapping/>
  </p:clrMapOvr>
  <p:transition xmlns:p14="http://schemas.microsoft.com/office/powerpoint/2010/main" spd="med">
    <p:pull dir="ld"/>
  </p:transition>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endParaRPr lang="en-US" altLang="zh-CN"/>
          </a:p>
        </p:txBody>
      </p:sp>
      <p:sp>
        <p:nvSpPr>
          <p:cNvPr id="3" name="页脚占位符 2"/>
          <p:cNvSpPr>
            <a:spLocks noGrp="1"/>
          </p:cNvSpPr>
          <p:nvPr>
            <p:ph type="ftr" sz="quarter" idx="11"/>
          </p:nvPr>
        </p:nvSpPr>
        <p:spPr/>
        <p:txBody>
          <a:bodyPr/>
          <a:lstStyle>
            <a:lvl1pPr>
              <a:defRPr/>
            </a:lvl1pPr>
          </a:lstStyle>
          <a:p>
            <a:endParaRPr lang="en-US" altLang="zh-CN"/>
          </a:p>
        </p:txBody>
      </p:sp>
      <p:sp>
        <p:nvSpPr>
          <p:cNvPr id="4" name="灯片编号占位符 3"/>
          <p:cNvSpPr>
            <a:spLocks noGrp="1"/>
          </p:cNvSpPr>
          <p:nvPr>
            <p:ph type="sldNum" sz="quarter" idx="12"/>
          </p:nvPr>
        </p:nvSpPr>
        <p:spPr/>
        <p:txBody>
          <a:bodyPr/>
          <a:lstStyle>
            <a:lvl1pPr>
              <a:defRPr/>
            </a:lvl1pPr>
          </a:lstStyle>
          <a:p>
            <a:fld id="{255DE0FB-053A-4747-8848-0061DD0EEC34}" type="slidenum">
              <a:rPr lang="en-US" altLang="zh-CN"/>
              <a:pPr/>
              <a:t>‹#›</a:t>
            </a:fld>
            <a:endParaRPr lang="en-US" altLang="zh-CN"/>
          </a:p>
        </p:txBody>
      </p:sp>
    </p:spTree>
    <p:extLst>
      <p:ext uri="{BB962C8B-B14F-4D97-AF65-F5344CB8AC3E}">
        <p14:creationId xmlns:p14="http://schemas.microsoft.com/office/powerpoint/2010/main" val="3292723718"/>
      </p:ext>
    </p:extLst>
  </p:cSld>
  <p:clrMapOvr>
    <a:masterClrMapping/>
  </p:clrMapOvr>
  <p:transition xmlns:p14="http://schemas.microsoft.com/office/powerpoint/2010/main" spd="med">
    <p:pull dir="ld"/>
  </p:transition>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68D6F352-9D48-4136-A268-6B5EB8CE44B0}" type="slidenum">
              <a:rPr lang="en-US" altLang="zh-CN"/>
              <a:pPr/>
              <a:t>‹#›</a:t>
            </a:fld>
            <a:endParaRPr lang="en-US" altLang="zh-CN"/>
          </a:p>
        </p:txBody>
      </p:sp>
    </p:spTree>
    <p:extLst>
      <p:ext uri="{BB962C8B-B14F-4D97-AF65-F5344CB8AC3E}">
        <p14:creationId xmlns:p14="http://schemas.microsoft.com/office/powerpoint/2010/main" val="2848820343"/>
      </p:ext>
    </p:extLst>
  </p:cSld>
  <p:clrMapOvr>
    <a:masterClrMapping/>
  </p:clrMapOvr>
  <p:transition xmlns:p14="http://schemas.microsoft.com/office/powerpoint/2010/main" spd="med">
    <p:pull dir="ld"/>
  </p:transition>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D35394BC-47B0-4DED-A67C-AF01BE773EB3}" type="slidenum">
              <a:rPr lang="en-US" altLang="zh-CN"/>
              <a:pPr/>
              <a:t>‹#›</a:t>
            </a:fld>
            <a:endParaRPr lang="en-US" altLang="zh-CN"/>
          </a:p>
        </p:txBody>
      </p:sp>
    </p:spTree>
    <p:extLst>
      <p:ext uri="{BB962C8B-B14F-4D97-AF65-F5344CB8AC3E}">
        <p14:creationId xmlns:p14="http://schemas.microsoft.com/office/powerpoint/2010/main" val="566627891"/>
      </p:ext>
    </p:extLst>
  </p:cSld>
  <p:clrMapOvr>
    <a:masterClrMapping/>
  </p:clrMapOvr>
  <p:transition xmlns:p14="http://schemas.microsoft.com/office/powerpoint/2010/main" spd="med">
    <p:pull dir="ld"/>
  </p:transition>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39970"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dirty="0" smtClean="0"/>
              <a:t>单击此处编辑母版标题样式</a:t>
            </a:r>
          </a:p>
        </p:txBody>
      </p:sp>
      <p:sp>
        <p:nvSpPr>
          <p:cNvPr id="339971"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p>
        </p:txBody>
      </p:sp>
      <p:sp>
        <p:nvSpPr>
          <p:cNvPr id="339972"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spcBef>
                <a:spcPct val="0"/>
              </a:spcBef>
              <a:defRPr kumimoji="0" sz="1400">
                <a:ea typeface="+mn-ea"/>
              </a:defRPr>
            </a:lvl1pPr>
          </a:lstStyle>
          <a:p>
            <a:endParaRPr lang="en-US" altLang="zh-CN"/>
          </a:p>
        </p:txBody>
      </p:sp>
      <p:sp>
        <p:nvSpPr>
          <p:cNvPr id="339973"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spcBef>
                <a:spcPct val="0"/>
              </a:spcBef>
              <a:defRPr kumimoji="0" sz="1400">
                <a:ea typeface="+mn-ea"/>
              </a:defRPr>
            </a:lvl1pPr>
          </a:lstStyle>
          <a:p>
            <a:endParaRPr lang="en-US" altLang="zh-CN"/>
          </a:p>
        </p:txBody>
      </p:sp>
      <p:sp>
        <p:nvSpPr>
          <p:cNvPr id="339974"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spcBef>
                <a:spcPct val="0"/>
              </a:spcBef>
              <a:defRPr kumimoji="0" sz="1400">
                <a:ea typeface="+mn-ea"/>
              </a:defRPr>
            </a:lvl1pPr>
          </a:lstStyle>
          <a:p>
            <a:fld id="{F5193339-0CFC-4F11-85B6-906364A17A61}" type="slidenum">
              <a:rPr lang="en-US" altLang="zh-CN"/>
              <a:pPr/>
              <a:t>‹#›</a:t>
            </a:fld>
            <a:endParaRPr lang="en-US" altLang="zh-CN"/>
          </a:p>
        </p:txBody>
      </p:sp>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 id="2147483663" r:id="rId12"/>
    <p:sldLayoutId id="2147483664" r:id="rId13"/>
    <p:sldLayoutId id="2147483665" r:id="rId14"/>
    <p:sldLayoutId id="2147483666" r:id="rId15"/>
  </p:sldLayoutIdLst>
  <p:transition xmlns:p14="http://schemas.microsoft.com/office/powerpoint/2010/main" spd="med">
    <p:pull dir="ld"/>
  </p:transition>
  <p:timing>
    <p:tnLst>
      <p:par>
        <p:cTn xmlns:p14="http://schemas.microsoft.com/office/powerpoint/2010/main" id="1" dur="indefinite" restart="never" nodeType="tmRoot"/>
      </p:par>
    </p:tnLst>
  </p:timing>
  <p:hf hdr="0" ftr="0" dt="0"/>
  <p:txStyles>
    <p:titleStyle>
      <a:lvl1pPr algn="ctr" rtl="0" fontAlgn="base">
        <a:spcBef>
          <a:spcPct val="0"/>
        </a:spcBef>
        <a:spcAft>
          <a:spcPct val="0"/>
        </a:spcAft>
        <a:defRPr sz="4400">
          <a:solidFill>
            <a:schemeClr val="tx2"/>
          </a:solidFill>
          <a:latin typeface="方正姚体" pitchFamily="2" charset="-122"/>
          <a:ea typeface="方正姚体" pitchFamily="2" charset="-122"/>
          <a:cs typeface="+mj-cs"/>
        </a:defRPr>
      </a:lvl1pPr>
      <a:lvl2pPr algn="ctr" rtl="0" fontAlgn="base">
        <a:spcBef>
          <a:spcPct val="0"/>
        </a:spcBef>
        <a:spcAft>
          <a:spcPct val="0"/>
        </a:spcAft>
        <a:defRPr sz="4400">
          <a:solidFill>
            <a:schemeClr val="tx2"/>
          </a:solidFill>
          <a:latin typeface="Arial" charset="0"/>
          <a:ea typeface="宋体" pitchFamily="2" charset="-122"/>
        </a:defRPr>
      </a:lvl2pPr>
      <a:lvl3pPr algn="ctr" rtl="0" fontAlgn="base">
        <a:spcBef>
          <a:spcPct val="0"/>
        </a:spcBef>
        <a:spcAft>
          <a:spcPct val="0"/>
        </a:spcAft>
        <a:defRPr sz="4400">
          <a:solidFill>
            <a:schemeClr val="tx2"/>
          </a:solidFill>
          <a:latin typeface="Arial" charset="0"/>
          <a:ea typeface="宋体" pitchFamily="2" charset="-122"/>
        </a:defRPr>
      </a:lvl3pPr>
      <a:lvl4pPr algn="ctr" rtl="0" fontAlgn="base">
        <a:spcBef>
          <a:spcPct val="0"/>
        </a:spcBef>
        <a:spcAft>
          <a:spcPct val="0"/>
        </a:spcAft>
        <a:defRPr sz="4400">
          <a:solidFill>
            <a:schemeClr val="tx2"/>
          </a:solidFill>
          <a:latin typeface="Arial" charset="0"/>
          <a:ea typeface="宋体" pitchFamily="2" charset="-122"/>
        </a:defRPr>
      </a:lvl4pPr>
      <a:lvl5pPr algn="ctr" rtl="0" fontAlgn="base">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p:titleStyle>
    <p:bodyStyle>
      <a:lvl1pPr marL="342900" indent="-342900" algn="l" rtl="0" fontAlgn="base">
        <a:spcBef>
          <a:spcPct val="20000"/>
        </a:spcBef>
        <a:spcAft>
          <a:spcPct val="0"/>
        </a:spcAft>
        <a:buChar char="•"/>
        <a:defRPr sz="2600" b="1">
          <a:solidFill>
            <a:schemeClr val="tx1"/>
          </a:solidFill>
          <a:latin typeface="幼圆" pitchFamily="49" charset="-122"/>
          <a:ea typeface="幼圆" pitchFamily="49" charset="-122"/>
          <a:cs typeface="+mn-cs"/>
        </a:defRPr>
      </a:lvl1pPr>
      <a:lvl2pPr marL="742950" indent="-285750" algn="l" rtl="0" fontAlgn="base">
        <a:spcBef>
          <a:spcPct val="20000"/>
        </a:spcBef>
        <a:spcAft>
          <a:spcPct val="0"/>
        </a:spcAft>
        <a:buChar char="–"/>
        <a:defRPr sz="2400" b="1">
          <a:solidFill>
            <a:schemeClr val="tx1"/>
          </a:solidFill>
          <a:latin typeface="仿宋_GB2312" pitchFamily="49" charset="-122"/>
          <a:ea typeface="仿宋_GB2312" pitchFamily="49" charset="-122"/>
        </a:defRPr>
      </a:lvl2pPr>
      <a:lvl3pPr marL="1143000" indent="-228600" algn="l" rtl="0" fontAlgn="base">
        <a:spcBef>
          <a:spcPct val="20000"/>
        </a:spcBef>
        <a:spcAft>
          <a:spcPct val="0"/>
        </a:spcAft>
        <a:buChar char="•"/>
        <a:defRPr sz="2200">
          <a:solidFill>
            <a:schemeClr val="tx1"/>
          </a:solidFill>
          <a:latin typeface="仿宋_GB2312" pitchFamily="49" charset="-122"/>
          <a:ea typeface="仿宋_GB2312" pitchFamily="49" charset="-122"/>
        </a:defRPr>
      </a:lvl3pPr>
      <a:lvl4pPr marL="1600200" indent="-228600" algn="l" rtl="0" fontAlgn="base">
        <a:spcBef>
          <a:spcPct val="20000"/>
        </a:spcBef>
        <a:spcAft>
          <a:spcPct val="0"/>
        </a:spcAft>
        <a:buChar char="–"/>
        <a:defRPr sz="2000">
          <a:solidFill>
            <a:schemeClr val="tx1"/>
          </a:solidFill>
          <a:latin typeface="仿宋_GB2312" pitchFamily="49" charset="-122"/>
          <a:ea typeface="仿宋_GB2312" pitchFamily="49" charset="-122"/>
        </a:defRPr>
      </a:lvl4pPr>
      <a:lvl5pPr marL="2057400" indent="-228600" algn="l" rtl="0" fontAlgn="base">
        <a:spcBef>
          <a:spcPct val="20000"/>
        </a:spcBef>
        <a:spcAft>
          <a:spcPct val="0"/>
        </a:spcAft>
        <a:buChar char="»"/>
        <a:defRPr sz="2000">
          <a:solidFill>
            <a:schemeClr val="tx1"/>
          </a:solidFill>
          <a:latin typeface="仿宋_GB2312" pitchFamily="49" charset="-122"/>
          <a:ea typeface="仿宋_GB2312" pitchFamily="49" charset="-122"/>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jpeg"/><Relationship Id="rId6" Type="http://schemas.openxmlformats.org/officeDocument/2006/relationships/image" Target="../media/image4.jpe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00.xml.rels><?xml version="1.0" encoding="UTF-8" standalone="yes"?>
<Relationships xmlns="http://schemas.openxmlformats.org/package/2006/relationships"><Relationship Id="rId11" Type="http://schemas.openxmlformats.org/officeDocument/2006/relationships/oleObject" Target="../embeddings/oleObject74.bin"/><Relationship Id="rId12" Type="http://schemas.openxmlformats.org/officeDocument/2006/relationships/oleObject" Target="../embeddings/oleObject75.bin"/><Relationship Id="rId1" Type="http://schemas.openxmlformats.org/officeDocument/2006/relationships/vmlDrawing" Target="../drawings/vmlDrawing39.vml"/><Relationship Id="rId2" Type="http://schemas.openxmlformats.org/officeDocument/2006/relationships/slideLayout" Target="../slideLayouts/slideLayout7.xml"/><Relationship Id="rId3" Type="http://schemas.openxmlformats.org/officeDocument/2006/relationships/notesSlide" Target="../notesSlides/notesSlide100.xml"/><Relationship Id="rId4" Type="http://schemas.openxmlformats.org/officeDocument/2006/relationships/oleObject" Target="../embeddings/oleObject70.bin"/><Relationship Id="rId5" Type="http://schemas.openxmlformats.org/officeDocument/2006/relationships/image" Target="../media/image73.wmf"/><Relationship Id="rId6" Type="http://schemas.openxmlformats.org/officeDocument/2006/relationships/oleObject" Target="../embeddings/oleObject71.bin"/><Relationship Id="rId7" Type="http://schemas.openxmlformats.org/officeDocument/2006/relationships/image" Target="../media/image74.wmf"/><Relationship Id="rId8" Type="http://schemas.openxmlformats.org/officeDocument/2006/relationships/oleObject" Target="../embeddings/oleObject72.bin"/><Relationship Id="rId9" Type="http://schemas.openxmlformats.org/officeDocument/2006/relationships/oleObject" Target="../embeddings/oleObject73.bin"/><Relationship Id="rId10" Type="http://schemas.openxmlformats.org/officeDocument/2006/relationships/image" Target="../media/image75.wmf"/></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1.xml"/></Relationships>
</file>

<file path=ppt/slides/_rels/slide102.xml.rels><?xml version="1.0" encoding="UTF-8" standalone="yes"?>
<Relationships xmlns="http://schemas.openxmlformats.org/package/2006/relationships"><Relationship Id="rId3" Type="http://schemas.openxmlformats.org/officeDocument/2006/relationships/notesSlide" Target="../notesSlides/notesSlide102.xml"/><Relationship Id="rId4" Type="http://schemas.openxmlformats.org/officeDocument/2006/relationships/oleObject" Target="../embeddings/oleObject76.bin"/><Relationship Id="rId5" Type="http://schemas.openxmlformats.org/officeDocument/2006/relationships/image" Target="../media/image76.wmf"/><Relationship Id="rId6" Type="http://schemas.openxmlformats.org/officeDocument/2006/relationships/oleObject" Target="../embeddings/oleObject77.bin"/><Relationship Id="rId7" Type="http://schemas.openxmlformats.org/officeDocument/2006/relationships/image" Target="../media/image77.wmf"/><Relationship Id="rId1" Type="http://schemas.openxmlformats.org/officeDocument/2006/relationships/vmlDrawing" Target="../drawings/vmlDrawing40.vml"/><Relationship Id="rId2" Type="http://schemas.openxmlformats.org/officeDocument/2006/relationships/slideLayout" Target="../slideLayouts/slideLayout7.xml"/></Relationships>
</file>

<file path=ppt/slides/_rels/slide103.xml.rels><?xml version="1.0" encoding="UTF-8" standalone="yes"?>
<Relationships xmlns="http://schemas.openxmlformats.org/package/2006/relationships"><Relationship Id="rId11" Type="http://schemas.openxmlformats.org/officeDocument/2006/relationships/image" Target="../media/image80.wmf"/><Relationship Id="rId12" Type="http://schemas.openxmlformats.org/officeDocument/2006/relationships/oleObject" Target="../embeddings/oleObject82.bin"/><Relationship Id="rId13" Type="http://schemas.openxmlformats.org/officeDocument/2006/relationships/image" Target="../media/image81.emf"/><Relationship Id="rId14" Type="http://schemas.openxmlformats.org/officeDocument/2006/relationships/oleObject" Target="../embeddings/oleObject83.bin"/><Relationship Id="rId15" Type="http://schemas.openxmlformats.org/officeDocument/2006/relationships/image" Target="../media/image82.wmf"/><Relationship Id="rId1" Type="http://schemas.openxmlformats.org/officeDocument/2006/relationships/vmlDrawing" Target="../drawings/vmlDrawing41.vml"/><Relationship Id="rId2" Type="http://schemas.openxmlformats.org/officeDocument/2006/relationships/slideLayout" Target="../slideLayouts/slideLayout7.xml"/><Relationship Id="rId3" Type="http://schemas.openxmlformats.org/officeDocument/2006/relationships/notesSlide" Target="../notesSlides/notesSlide103.xml"/><Relationship Id="rId4" Type="http://schemas.openxmlformats.org/officeDocument/2006/relationships/oleObject" Target="../embeddings/oleObject78.bin"/><Relationship Id="rId5" Type="http://schemas.openxmlformats.org/officeDocument/2006/relationships/image" Target="../media/image78.wmf"/><Relationship Id="rId6" Type="http://schemas.openxmlformats.org/officeDocument/2006/relationships/oleObject" Target="../embeddings/oleObject79.bin"/><Relationship Id="rId7" Type="http://schemas.openxmlformats.org/officeDocument/2006/relationships/image" Target="../media/image79.wmf"/><Relationship Id="rId8" Type="http://schemas.openxmlformats.org/officeDocument/2006/relationships/oleObject" Target="../embeddings/oleObject80.bin"/><Relationship Id="rId9" Type="http://schemas.openxmlformats.org/officeDocument/2006/relationships/image" Target="../media/image74.wmf"/><Relationship Id="rId10" Type="http://schemas.openxmlformats.org/officeDocument/2006/relationships/oleObject" Target="../embeddings/oleObject81.bin"/></Relationships>
</file>

<file path=ppt/slides/_rels/slide104.xml.rels><?xml version="1.0" encoding="UTF-8" standalone="yes"?>
<Relationships xmlns="http://schemas.openxmlformats.org/package/2006/relationships"><Relationship Id="rId3" Type="http://schemas.openxmlformats.org/officeDocument/2006/relationships/notesSlide" Target="../notesSlides/notesSlide104.xml"/><Relationship Id="rId4" Type="http://schemas.openxmlformats.org/officeDocument/2006/relationships/oleObject" Target="../embeddings/oleObject84.bin"/><Relationship Id="rId5" Type="http://schemas.openxmlformats.org/officeDocument/2006/relationships/image" Target="../media/image83.wmf"/><Relationship Id="rId6" Type="http://schemas.openxmlformats.org/officeDocument/2006/relationships/oleObject" Target="../embeddings/oleObject85.bin"/><Relationship Id="rId7" Type="http://schemas.openxmlformats.org/officeDocument/2006/relationships/image" Target="../media/image84.wmf"/><Relationship Id="rId1" Type="http://schemas.openxmlformats.org/officeDocument/2006/relationships/vmlDrawing" Target="../drawings/vmlDrawing42.vml"/><Relationship Id="rId2" Type="http://schemas.openxmlformats.org/officeDocument/2006/relationships/slideLayout" Target="../slideLayouts/slideLayout7.xml"/></Relationships>
</file>

<file path=ppt/slides/_rels/slide105.xml.rels><?xml version="1.0" encoding="UTF-8" standalone="yes"?>
<Relationships xmlns="http://schemas.openxmlformats.org/package/2006/relationships"><Relationship Id="rId3" Type="http://schemas.openxmlformats.org/officeDocument/2006/relationships/notesSlide" Target="../notesSlides/notesSlide105.xml"/><Relationship Id="rId4" Type="http://schemas.openxmlformats.org/officeDocument/2006/relationships/oleObject" Target="../embeddings/oleObject86.bin"/><Relationship Id="rId5" Type="http://schemas.openxmlformats.org/officeDocument/2006/relationships/image" Target="../media/image83.wmf"/><Relationship Id="rId6" Type="http://schemas.openxmlformats.org/officeDocument/2006/relationships/oleObject" Target="../embeddings/oleObject87.bin"/><Relationship Id="rId7" Type="http://schemas.openxmlformats.org/officeDocument/2006/relationships/image" Target="../media/image85.wmf"/><Relationship Id="rId1" Type="http://schemas.openxmlformats.org/officeDocument/2006/relationships/vmlDrawing" Target="../drawings/vmlDrawing43.vml"/><Relationship Id="rId2" Type="http://schemas.openxmlformats.org/officeDocument/2006/relationships/slideLayout" Target="../slideLayouts/slideLayout7.xml"/></Relationships>
</file>

<file path=ppt/slides/_rels/slide106.xml.rels><?xml version="1.0" encoding="UTF-8" standalone="yes"?>
<Relationships xmlns="http://schemas.openxmlformats.org/package/2006/relationships"><Relationship Id="rId3" Type="http://schemas.openxmlformats.org/officeDocument/2006/relationships/notesSlide" Target="../notesSlides/notesSlide106.xml"/><Relationship Id="rId4" Type="http://schemas.openxmlformats.org/officeDocument/2006/relationships/oleObject" Target="../embeddings/oleObject88.bin"/><Relationship Id="rId5" Type="http://schemas.openxmlformats.org/officeDocument/2006/relationships/image" Target="../media/image86.wmf"/><Relationship Id="rId6" Type="http://schemas.openxmlformats.org/officeDocument/2006/relationships/oleObject" Target="../embeddings/oleObject89.bin"/><Relationship Id="rId7" Type="http://schemas.openxmlformats.org/officeDocument/2006/relationships/image" Target="../media/image87.wmf"/><Relationship Id="rId1" Type="http://schemas.openxmlformats.org/officeDocument/2006/relationships/vmlDrawing" Target="../drawings/vmlDrawing44.vml"/><Relationship Id="rId2" Type="http://schemas.openxmlformats.org/officeDocument/2006/relationships/slideLayout" Target="../slideLayouts/slideLayout7.xml"/></Relationships>
</file>

<file path=ppt/slides/_rels/slide107.xml.rels><?xml version="1.0" encoding="UTF-8" standalone="yes"?>
<Relationships xmlns="http://schemas.openxmlformats.org/package/2006/relationships"><Relationship Id="rId3" Type="http://schemas.openxmlformats.org/officeDocument/2006/relationships/notesSlide" Target="../notesSlides/notesSlide107.xml"/><Relationship Id="rId4" Type="http://schemas.openxmlformats.org/officeDocument/2006/relationships/oleObject" Target="../embeddings/oleObject90.bin"/><Relationship Id="rId5" Type="http://schemas.openxmlformats.org/officeDocument/2006/relationships/image" Target="../media/image88.wmf"/><Relationship Id="rId1" Type="http://schemas.openxmlformats.org/officeDocument/2006/relationships/vmlDrawing" Target="../drawings/vmlDrawing45.vml"/><Relationship Id="rId2" Type="http://schemas.openxmlformats.org/officeDocument/2006/relationships/slideLayout" Target="../slideLayouts/slideLayout7.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8.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s>
</file>

<file path=ppt/slides/_rels/slide110.xml.rels><?xml version="1.0" encoding="UTF-8" standalone="yes"?>
<Relationships xmlns="http://schemas.openxmlformats.org/package/2006/relationships"><Relationship Id="rId3" Type="http://schemas.openxmlformats.org/officeDocument/2006/relationships/notesSlide" Target="../notesSlides/notesSlide110.xml"/><Relationship Id="rId4" Type="http://schemas.openxmlformats.org/officeDocument/2006/relationships/oleObject" Target="../embeddings/oleObject91.bin"/><Relationship Id="rId5" Type="http://schemas.openxmlformats.org/officeDocument/2006/relationships/image" Target="../media/image89.wmf"/><Relationship Id="rId6" Type="http://schemas.openxmlformats.org/officeDocument/2006/relationships/oleObject" Target="../embeddings/oleObject92.bin"/><Relationship Id="rId7" Type="http://schemas.openxmlformats.org/officeDocument/2006/relationships/image" Target="../media/image90.wmf"/><Relationship Id="rId1" Type="http://schemas.openxmlformats.org/officeDocument/2006/relationships/vmlDrawing" Target="../drawings/vmlDrawing46.vml"/><Relationship Id="rId2" Type="http://schemas.openxmlformats.org/officeDocument/2006/relationships/slideLayout" Target="../slideLayouts/slideLayout7.xml"/></Relationships>
</file>

<file path=ppt/slides/_rels/slide111.xml.rels><?xml version="1.0" encoding="UTF-8" standalone="yes"?>
<Relationships xmlns="http://schemas.openxmlformats.org/package/2006/relationships"><Relationship Id="rId3" Type="http://schemas.openxmlformats.org/officeDocument/2006/relationships/notesSlide" Target="../notesSlides/notesSlide111.xml"/><Relationship Id="rId4" Type="http://schemas.openxmlformats.org/officeDocument/2006/relationships/oleObject" Target="../embeddings/oleObject93.bin"/><Relationship Id="rId5" Type="http://schemas.openxmlformats.org/officeDocument/2006/relationships/image" Target="../media/image91.wmf"/><Relationship Id="rId6" Type="http://schemas.openxmlformats.org/officeDocument/2006/relationships/oleObject" Target="../embeddings/oleObject94.bin"/><Relationship Id="rId7" Type="http://schemas.openxmlformats.org/officeDocument/2006/relationships/image" Target="../media/image92.wmf"/><Relationship Id="rId8" Type="http://schemas.openxmlformats.org/officeDocument/2006/relationships/oleObject" Target="../embeddings/oleObject95.bin"/><Relationship Id="rId9" Type="http://schemas.openxmlformats.org/officeDocument/2006/relationships/image" Target="../media/image93.wmf"/><Relationship Id="rId1" Type="http://schemas.openxmlformats.org/officeDocument/2006/relationships/vmlDrawing" Target="../drawings/vmlDrawing47.vml"/><Relationship Id="rId2" Type="http://schemas.openxmlformats.org/officeDocument/2006/relationships/slideLayout" Target="../slideLayouts/slideLayout7.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3.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14.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5.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6.xml"/></Relationships>
</file>

<file path=ppt/slides/_rels/slide117.xml.rels><?xml version="1.0" encoding="UTF-8" standalone="yes"?>
<Relationships xmlns="http://schemas.openxmlformats.org/package/2006/relationships"><Relationship Id="rId3" Type="http://schemas.openxmlformats.org/officeDocument/2006/relationships/notesSlide" Target="../notesSlides/notesSlide117.xml"/><Relationship Id="rId4" Type="http://schemas.openxmlformats.org/officeDocument/2006/relationships/oleObject" Target="../embeddings/oleObject96.bin"/><Relationship Id="rId5" Type="http://schemas.openxmlformats.org/officeDocument/2006/relationships/image" Target="../media/image94.wmf"/><Relationship Id="rId1" Type="http://schemas.openxmlformats.org/officeDocument/2006/relationships/vmlDrawing" Target="../drawings/vmlDrawing48.vml"/><Relationship Id="rId2" Type="http://schemas.openxmlformats.org/officeDocument/2006/relationships/slideLayout" Target="../slideLayouts/slideLayout12.xml"/></Relationships>
</file>

<file path=ppt/slides/_rels/slide118.xml.rels><?xml version="1.0" encoding="UTF-8" standalone="yes"?>
<Relationships xmlns="http://schemas.openxmlformats.org/package/2006/relationships"><Relationship Id="rId3" Type="http://schemas.openxmlformats.org/officeDocument/2006/relationships/notesSlide" Target="../notesSlides/notesSlide118.xml"/><Relationship Id="rId4" Type="http://schemas.openxmlformats.org/officeDocument/2006/relationships/oleObject" Target="../embeddings/oleObject97.bin"/><Relationship Id="rId5" Type="http://schemas.openxmlformats.org/officeDocument/2006/relationships/image" Target="../media/image95.wmf"/><Relationship Id="rId6" Type="http://schemas.openxmlformats.org/officeDocument/2006/relationships/oleObject" Target="../embeddings/oleObject98.bin"/><Relationship Id="rId7" Type="http://schemas.openxmlformats.org/officeDocument/2006/relationships/image" Target="../media/image96.wmf"/><Relationship Id="rId1" Type="http://schemas.openxmlformats.org/officeDocument/2006/relationships/vmlDrawing" Target="../drawings/vmlDrawing49.vml"/><Relationship Id="rId2" Type="http://schemas.openxmlformats.org/officeDocument/2006/relationships/slideLayout" Target="../slideLayouts/slideLayout14.xml"/></Relationships>
</file>

<file path=ppt/slides/_rels/slide119.xml.rels><?xml version="1.0" encoding="UTF-8" standalone="yes"?>
<Relationships xmlns="http://schemas.openxmlformats.org/package/2006/relationships"><Relationship Id="rId3" Type="http://schemas.openxmlformats.org/officeDocument/2006/relationships/notesSlide" Target="../notesSlides/notesSlide119.xml"/><Relationship Id="rId4" Type="http://schemas.openxmlformats.org/officeDocument/2006/relationships/oleObject" Target="../embeddings/oleObject99.bin"/><Relationship Id="rId5" Type="http://schemas.openxmlformats.org/officeDocument/2006/relationships/image" Target="../media/image97.wmf"/><Relationship Id="rId1" Type="http://schemas.openxmlformats.org/officeDocument/2006/relationships/vmlDrawing" Target="../drawings/vmlDrawing50.vml"/><Relationship Id="rId2"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0.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1.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3.xml"/></Relationships>
</file>

<file path=ppt/slides/_rels/slide124.xml.rels><?xml version="1.0" encoding="UTF-8" standalone="yes"?>
<Relationships xmlns="http://schemas.openxmlformats.org/package/2006/relationships"><Relationship Id="rId3" Type="http://schemas.openxmlformats.org/officeDocument/2006/relationships/notesSlide" Target="../notesSlides/notesSlide124.xml"/><Relationship Id="rId4" Type="http://schemas.openxmlformats.org/officeDocument/2006/relationships/oleObject" Target="../embeddings/oleObject100.bin"/><Relationship Id="rId5" Type="http://schemas.openxmlformats.org/officeDocument/2006/relationships/image" Target="../media/image98.wmf"/><Relationship Id="rId6" Type="http://schemas.openxmlformats.org/officeDocument/2006/relationships/oleObject" Target="../embeddings/oleObject101.bin"/><Relationship Id="rId7" Type="http://schemas.openxmlformats.org/officeDocument/2006/relationships/image" Target="../media/image99.wmf"/><Relationship Id="rId8" Type="http://schemas.openxmlformats.org/officeDocument/2006/relationships/oleObject" Target="../embeddings/oleObject102.bin"/><Relationship Id="rId9" Type="http://schemas.openxmlformats.org/officeDocument/2006/relationships/image" Target="../media/image100.wmf"/><Relationship Id="rId1" Type="http://schemas.openxmlformats.org/officeDocument/2006/relationships/vmlDrawing" Target="../drawings/vmlDrawing51.vml"/><Relationship Id="rId2" Type="http://schemas.openxmlformats.org/officeDocument/2006/relationships/slideLayout" Target="../slideLayouts/slideLayout7.xml"/></Relationships>
</file>

<file path=ppt/slides/_rels/slide125.xml.rels><?xml version="1.0" encoding="UTF-8" standalone="yes"?>
<Relationships xmlns="http://schemas.openxmlformats.org/package/2006/relationships"><Relationship Id="rId11" Type="http://schemas.openxmlformats.org/officeDocument/2006/relationships/image" Target="../media/image104.wmf"/><Relationship Id="rId12" Type="http://schemas.openxmlformats.org/officeDocument/2006/relationships/oleObject" Target="../embeddings/oleObject107.bin"/><Relationship Id="rId13" Type="http://schemas.openxmlformats.org/officeDocument/2006/relationships/image" Target="../media/image105.wmf"/><Relationship Id="rId1" Type="http://schemas.openxmlformats.org/officeDocument/2006/relationships/vmlDrawing" Target="../drawings/vmlDrawing52.vml"/><Relationship Id="rId2" Type="http://schemas.openxmlformats.org/officeDocument/2006/relationships/slideLayout" Target="../slideLayouts/slideLayout7.xml"/><Relationship Id="rId3" Type="http://schemas.openxmlformats.org/officeDocument/2006/relationships/notesSlide" Target="../notesSlides/notesSlide125.xml"/><Relationship Id="rId4" Type="http://schemas.openxmlformats.org/officeDocument/2006/relationships/oleObject" Target="../embeddings/oleObject103.bin"/><Relationship Id="rId5" Type="http://schemas.openxmlformats.org/officeDocument/2006/relationships/image" Target="../media/image101.wmf"/><Relationship Id="rId6" Type="http://schemas.openxmlformats.org/officeDocument/2006/relationships/oleObject" Target="../embeddings/oleObject104.bin"/><Relationship Id="rId7" Type="http://schemas.openxmlformats.org/officeDocument/2006/relationships/image" Target="../media/image102.wmf"/><Relationship Id="rId8" Type="http://schemas.openxmlformats.org/officeDocument/2006/relationships/oleObject" Target="../embeddings/oleObject105.bin"/><Relationship Id="rId9" Type="http://schemas.openxmlformats.org/officeDocument/2006/relationships/image" Target="../media/image103.wmf"/><Relationship Id="rId10" Type="http://schemas.openxmlformats.org/officeDocument/2006/relationships/oleObject" Target="../embeddings/oleObject106.bin"/></Relationships>
</file>

<file path=ppt/slides/_rels/slide126.xml.rels><?xml version="1.0" encoding="UTF-8" standalone="yes"?>
<Relationships xmlns="http://schemas.openxmlformats.org/package/2006/relationships"><Relationship Id="rId3" Type="http://schemas.openxmlformats.org/officeDocument/2006/relationships/notesSlide" Target="../notesSlides/notesSlide126.xml"/><Relationship Id="rId4" Type="http://schemas.openxmlformats.org/officeDocument/2006/relationships/oleObject" Target="../embeddings/oleObject108.bin"/><Relationship Id="rId5" Type="http://schemas.openxmlformats.org/officeDocument/2006/relationships/image" Target="../media/image106.wmf"/><Relationship Id="rId6" Type="http://schemas.openxmlformats.org/officeDocument/2006/relationships/oleObject" Target="../embeddings/oleObject109.bin"/><Relationship Id="rId7" Type="http://schemas.openxmlformats.org/officeDocument/2006/relationships/image" Target="../media/image107.wmf"/><Relationship Id="rId8" Type="http://schemas.openxmlformats.org/officeDocument/2006/relationships/oleObject" Target="../embeddings/oleObject110.bin"/><Relationship Id="rId9" Type="http://schemas.openxmlformats.org/officeDocument/2006/relationships/image" Target="../media/image108.wmf"/><Relationship Id="rId10" Type="http://schemas.openxmlformats.org/officeDocument/2006/relationships/oleObject" Target="../embeddings/oleObject111.bin"/><Relationship Id="rId11" Type="http://schemas.openxmlformats.org/officeDocument/2006/relationships/image" Target="../media/image109.wmf"/><Relationship Id="rId1" Type="http://schemas.openxmlformats.org/officeDocument/2006/relationships/vmlDrawing" Target="../drawings/vmlDrawing53.vml"/><Relationship Id="rId2"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7.xml"/></Relationships>
</file>

<file path=ppt/slides/_rels/slide128.xml.rels><?xml version="1.0" encoding="UTF-8" standalone="yes"?>
<Relationships xmlns="http://schemas.openxmlformats.org/package/2006/relationships"><Relationship Id="rId3" Type="http://schemas.openxmlformats.org/officeDocument/2006/relationships/notesSlide" Target="../notesSlides/notesSlide128.xml"/><Relationship Id="rId4" Type="http://schemas.openxmlformats.org/officeDocument/2006/relationships/oleObject" Target="../embeddings/oleObject112.bin"/><Relationship Id="rId5" Type="http://schemas.openxmlformats.org/officeDocument/2006/relationships/image" Target="../media/image110.wmf"/><Relationship Id="rId6" Type="http://schemas.openxmlformats.org/officeDocument/2006/relationships/oleObject" Target="../embeddings/oleObject113.bin"/><Relationship Id="rId7" Type="http://schemas.openxmlformats.org/officeDocument/2006/relationships/image" Target="../media/image111.wmf"/><Relationship Id="rId1" Type="http://schemas.openxmlformats.org/officeDocument/2006/relationships/vmlDrawing" Target="../drawings/vmlDrawing54.vml"/><Relationship Id="rId2" Type="http://schemas.openxmlformats.org/officeDocument/2006/relationships/slideLayout" Target="../slideLayouts/slideLayout7.xml"/></Relationships>
</file>

<file path=ppt/slides/_rels/slide129.xml.rels><?xml version="1.0" encoding="UTF-8" standalone="yes"?>
<Relationships xmlns="http://schemas.openxmlformats.org/package/2006/relationships"><Relationship Id="rId3" Type="http://schemas.openxmlformats.org/officeDocument/2006/relationships/notesSlide" Target="../notesSlides/notesSlide129.xml"/><Relationship Id="rId4" Type="http://schemas.openxmlformats.org/officeDocument/2006/relationships/oleObject" Target="../embeddings/oleObject114.bin"/><Relationship Id="rId5" Type="http://schemas.openxmlformats.org/officeDocument/2006/relationships/image" Target="../media/image112.wmf"/><Relationship Id="rId6" Type="http://schemas.openxmlformats.org/officeDocument/2006/relationships/oleObject" Target="../embeddings/oleObject115.bin"/><Relationship Id="rId7" Type="http://schemas.openxmlformats.org/officeDocument/2006/relationships/image" Target="../media/image113.wmf"/><Relationship Id="rId1" Type="http://schemas.openxmlformats.org/officeDocument/2006/relationships/vmlDrawing" Target="../drawings/vmlDrawing55.vml"/><Relationship Id="rId2"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s>
</file>

<file path=ppt/slides/_rels/slide130.xml.rels><?xml version="1.0" encoding="UTF-8" standalone="yes"?>
<Relationships xmlns="http://schemas.openxmlformats.org/package/2006/relationships"><Relationship Id="rId3" Type="http://schemas.openxmlformats.org/officeDocument/2006/relationships/notesSlide" Target="../notesSlides/notesSlide130.xml"/><Relationship Id="rId4" Type="http://schemas.openxmlformats.org/officeDocument/2006/relationships/oleObject" Target="../embeddings/oleObject116.bin"/><Relationship Id="rId5" Type="http://schemas.openxmlformats.org/officeDocument/2006/relationships/image" Target="../media/image114.wmf"/><Relationship Id="rId1" Type="http://schemas.openxmlformats.org/officeDocument/2006/relationships/vmlDrawing" Target="../drawings/vmlDrawing56.vml"/><Relationship Id="rId2" Type="http://schemas.openxmlformats.org/officeDocument/2006/relationships/slideLayout" Target="../slideLayouts/slideLayout7.xml"/></Relationships>
</file>

<file path=ppt/slides/_rels/slide131.xml.rels><?xml version="1.0" encoding="UTF-8" standalone="yes"?>
<Relationships xmlns="http://schemas.openxmlformats.org/package/2006/relationships"><Relationship Id="rId3" Type="http://schemas.openxmlformats.org/officeDocument/2006/relationships/notesSlide" Target="../notesSlides/notesSlide131.xml"/><Relationship Id="rId4" Type="http://schemas.openxmlformats.org/officeDocument/2006/relationships/oleObject" Target="../embeddings/oleObject117.bin"/><Relationship Id="rId5" Type="http://schemas.openxmlformats.org/officeDocument/2006/relationships/image" Target="../media/image115.wmf"/><Relationship Id="rId6" Type="http://schemas.openxmlformats.org/officeDocument/2006/relationships/oleObject" Target="../embeddings/oleObject118.bin"/><Relationship Id="rId7" Type="http://schemas.openxmlformats.org/officeDocument/2006/relationships/image" Target="../media/image116.wmf"/><Relationship Id="rId1" Type="http://schemas.openxmlformats.org/officeDocument/2006/relationships/vmlDrawing" Target="../drawings/vmlDrawing57.vml"/><Relationship Id="rId2" Type="http://schemas.openxmlformats.org/officeDocument/2006/relationships/slideLayout" Target="../slideLayouts/slideLayout7.xml"/></Relationships>
</file>

<file path=ppt/slides/_rels/slide132.xml.rels><?xml version="1.0" encoding="UTF-8" standalone="yes"?>
<Relationships xmlns="http://schemas.openxmlformats.org/package/2006/relationships"><Relationship Id="rId3" Type="http://schemas.openxmlformats.org/officeDocument/2006/relationships/notesSlide" Target="../notesSlides/notesSlide132.xml"/><Relationship Id="rId4" Type="http://schemas.openxmlformats.org/officeDocument/2006/relationships/oleObject" Target="../embeddings/oleObject119.bin"/><Relationship Id="rId5" Type="http://schemas.openxmlformats.org/officeDocument/2006/relationships/image" Target="../media/image117.wmf"/><Relationship Id="rId6" Type="http://schemas.openxmlformats.org/officeDocument/2006/relationships/oleObject" Target="../embeddings/oleObject120.bin"/><Relationship Id="rId7" Type="http://schemas.openxmlformats.org/officeDocument/2006/relationships/image" Target="../media/image118.wmf"/><Relationship Id="rId8" Type="http://schemas.openxmlformats.org/officeDocument/2006/relationships/oleObject" Target="../embeddings/oleObject121.bin"/><Relationship Id="rId9" Type="http://schemas.openxmlformats.org/officeDocument/2006/relationships/image" Target="../media/image119.wmf"/><Relationship Id="rId1" Type="http://schemas.openxmlformats.org/officeDocument/2006/relationships/vmlDrawing" Target="../drawings/vmlDrawing58.vml"/><Relationship Id="rId2" Type="http://schemas.openxmlformats.org/officeDocument/2006/relationships/slideLayout" Target="../slideLayouts/slideLayout7.xml"/></Relationships>
</file>

<file path=ppt/slides/_rels/slide133.xml.rels><?xml version="1.0" encoding="UTF-8" standalone="yes"?>
<Relationships xmlns="http://schemas.openxmlformats.org/package/2006/relationships"><Relationship Id="rId3" Type="http://schemas.openxmlformats.org/officeDocument/2006/relationships/notesSlide" Target="../notesSlides/notesSlide133.xml"/><Relationship Id="rId4" Type="http://schemas.openxmlformats.org/officeDocument/2006/relationships/oleObject" Target="../embeddings/oleObject122.bin"/><Relationship Id="rId5" Type="http://schemas.openxmlformats.org/officeDocument/2006/relationships/image" Target="../media/image120.wmf"/><Relationship Id="rId6" Type="http://schemas.openxmlformats.org/officeDocument/2006/relationships/oleObject" Target="../embeddings/oleObject123.bin"/><Relationship Id="rId7" Type="http://schemas.openxmlformats.org/officeDocument/2006/relationships/image" Target="../media/image121.wmf"/><Relationship Id="rId8" Type="http://schemas.openxmlformats.org/officeDocument/2006/relationships/oleObject" Target="../embeddings/oleObject124.bin"/><Relationship Id="rId9" Type="http://schemas.openxmlformats.org/officeDocument/2006/relationships/image" Target="../media/image122.wmf"/><Relationship Id="rId1" Type="http://schemas.openxmlformats.org/officeDocument/2006/relationships/vmlDrawing" Target="../drawings/vmlDrawing59.vml"/><Relationship Id="rId2" Type="http://schemas.openxmlformats.org/officeDocument/2006/relationships/slideLayout" Target="../slideLayouts/slideLayout7.xml"/></Relationships>
</file>

<file path=ppt/slides/_rels/slide134.xml.rels><?xml version="1.0" encoding="UTF-8" standalone="yes"?>
<Relationships xmlns="http://schemas.openxmlformats.org/package/2006/relationships"><Relationship Id="rId3" Type="http://schemas.openxmlformats.org/officeDocument/2006/relationships/notesSlide" Target="../notesSlides/notesSlide134.xml"/><Relationship Id="rId4" Type="http://schemas.openxmlformats.org/officeDocument/2006/relationships/oleObject" Target="../embeddings/oleObject125.bin"/><Relationship Id="rId5" Type="http://schemas.openxmlformats.org/officeDocument/2006/relationships/image" Target="../media/image123.wmf"/><Relationship Id="rId6" Type="http://schemas.openxmlformats.org/officeDocument/2006/relationships/oleObject" Target="../embeddings/oleObject126.bin"/><Relationship Id="rId7" Type="http://schemas.openxmlformats.org/officeDocument/2006/relationships/image" Target="../media/image124.wmf"/><Relationship Id="rId1" Type="http://schemas.openxmlformats.org/officeDocument/2006/relationships/vmlDrawing" Target="../drawings/vmlDrawing60.vml"/><Relationship Id="rId2"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5.xml"/></Relationships>
</file>

<file path=ppt/slides/_rels/slide136.xml.rels><?xml version="1.0" encoding="UTF-8" standalone="yes"?>
<Relationships xmlns="http://schemas.openxmlformats.org/package/2006/relationships"><Relationship Id="rId3" Type="http://schemas.openxmlformats.org/officeDocument/2006/relationships/notesSlide" Target="../notesSlides/notesSlide136.xml"/><Relationship Id="rId4" Type="http://schemas.openxmlformats.org/officeDocument/2006/relationships/oleObject" Target="../embeddings/oleObject127.bin"/><Relationship Id="rId5" Type="http://schemas.openxmlformats.org/officeDocument/2006/relationships/image" Target="../media/image125.wmf"/><Relationship Id="rId1" Type="http://schemas.openxmlformats.org/officeDocument/2006/relationships/vmlDrawing" Target="../drawings/vmlDrawing61.vml"/><Relationship Id="rId2" Type="http://schemas.openxmlformats.org/officeDocument/2006/relationships/slideLayout" Target="../slideLayouts/slideLayout7.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7.xml"/></Relationships>
</file>

<file path=ppt/slides/_rels/slide138.xml.rels><?xml version="1.0" encoding="UTF-8" standalone="yes"?>
<Relationships xmlns="http://schemas.openxmlformats.org/package/2006/relationships"><Relationship Id="rId3" Type="http://schemas.openxmlformats.org/officeDocument/2006/relationships/notesSlide" Target="../notesSlides/notesSlide138.xml"/><Relationship Id="rId4" Type="http://schemas.openxmlformats.org/officeDocument/2006/relationships/oleObject" Target="../embeddings/oleObject128.bin"/><Relationship Id="rId5" Type="http://schemas.openxmlformats.org/officeDocument/2006/relationships/image" Target="../media/image126.wmf"/><Relationship Id="rId1" Type="http://schemas.openxmlformats.org/officeDocument/2006/relationships/vmlDrawing" Target="../drawings/vmlDrawing62.vml"/><Relationship Id="rId2" Type="http://schemas.openxmlformats.org/officeDocument/2006/relationships/slideLayout" Target="../slideLayouts/slideLayout7.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s>
</file>

<file path=ppt/slides/_rels/slide140.xml.rels><?xml version="1.0" encoding="UTF-8" standalone="yes"?>
<Relationships xmlns="http://schemas.openxmlformats.org/package/2006/relationships"><Relationship Id="rId3" Type="http://schemas.openxmlformats.org/officeDocument/2006/relationships/notesSlide" Target="../notesSlides/notesSlide140.xml"/><Relationship Id="rId4" Type="http://schemas.openxmlformats.org/officeDocument/2006/relationships/oleObject" Target="../embeddings/oleObject129.bin"/><Relationship Id="rId5" Type="http://schemas.openxmlformats.org/officeDocument/2006/relationships/image" Target="../media/image127.wmf"/><Relationship Id="rId1" Type="http://schemas.openxmlformats.org/officeDocument/2006/relationships/vmlDrawing" Target="../drawings/vmlDrawing63.vml"/><Relationship Id="rId2" Type="http://schemas.openxmlformats.org/officeDocument/2006/relationships/slideLayout" Target="../slideLayouts/slideLayout7.xml"/></Relationships>
</file>

<file path=ppt/slides/_rels/slide141.xml.rels><?xml version="1.0" encoding="UTF-8" standalone="yes"?>
<Relationships xmlns="http://schemas.openxmlformats.org/package/2006/relationships"><Relationship Id="rId3" Type="http://schemas.openxmlformats.org/officeDocument/2006/relationships/notesSlide" Target="../notesSlides/notesSlide141.xml"/><Relationship Id="rId4" Type="http://schemas.openxmlformats.org/officeDocument/2006/relationships/oleObject" Target="../embeddings/oleObject130.bin"/><Relationship Id="rId5" Type="http://schemas.openxmlformats.org/officeDocument/2006/relationships/image" Target="../media/image128.wmf"/><Relationship Id="rId6" Type="http://schemas.openxmlformats.org/officeDocument/2006/relationships/oleObject" Target="../embeddings/oleObject131.bin"/><Relationship Id="rId7" Type="http://schemas.openxmlformats.org/officeDocument/2006/relationships/image" Target="../media/image129.wmf"/><Relationship Id="rId8" Type="http://schemas.openxmlformats.org/officeDocument/2006/relationships/oleObject" Target="../embeddings/oleObject132.bin"/><Relationship Id="rId9" Type="http://schemas.openxmlformats.org/officeDocument/2006/relationships/image" Target="../media/image130.wmf"/><Relationship Id="rId1" Type="http://schemas.openxmlformats.org/officeDocument/2006/relationships/vmlDrawing" Target="../drawings/vmlDrawing64.vml"/><Relationship Id="rId2" Type="http://schemas.openxmlformats.org/officeDocument/2006/relationships/slideLayout" Target="../slideLayouts/slideLayout7.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3.xml"/><Relationship Id="rId3" Type="http://schemas.openxmlformats.org/officeDocument/2006/relationships/image" Target="../media/image131.w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4" Type="http://schemas.openxmlformats.org/officeDocument/2006/relationships/oleObject" Target="../embeddings/oleObject1.bin"/><Relationship Id="rId5" Type="http://schemas.openxmlformats.org/officeDocument/2006/relationships/image" Target="../media/image5.wmf"/><Relationship Id="rId6" Type="http://schemas.openxmlformats.org/officeDocument/2006/relationships/oleObject" Target="../embeddings/oleObject2.bin"/><Relationship Id="rId7" Type="http://schemas.openxmlformats.org/officeDocument/2006/relationships/image" Target="../media/image6.wmf"/><Relationship Id="rId1" Type="http://schemas.openxmlformats.org/officeDocument/2006/relationships/vmlDrawing" Target="../drawings/vmlDrawing1.vml"/><Relationship Id="rId2"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4" Type="http://schemas.openxmlformats.org/officeDocument/2006/relationships/oleObject" Target="../embeddings/oleObject3.bin"/><Relationship Id="rId5" Type="http://schemas.openxmlformats.org/officeDocument/2006/relationships/image" Target="../media/image7.wmf"/><Relationship Id="rId6" Type="http://schemas.openxmlformats.org/officeDocument/2006/relationships/oleObject" Target="../embeddings/oleObject4.bin"/><Relationship Id="rId7" Type="http://schemas.openxmlformats.org/officeDocument/2006/relationships/image" Target="../media/image8.wmf"/><Relationship Id="rId8" Type="http://schemas.openxmlformats.org/officeDocument/2006/relationships/oleObject" Target="../embeddings/oleObject5.bin"/><Relationship Id="rId9" Type="http://schemas.openxmlformats.org/officeDocument/2006/relationships/image" Target="../media/image9.wmf"/><Relationship Id="rId1" Type="http://schemas.openxmlformats.org/officeDocument/2006/relationships/vmlDrawing" Target="../drawings/vmlDrawing2.vml"/><Relationship Id="rId2"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4" Type="http://schemas.openxmlformats.org/officeDocument/2006/relationships/oleObject" Target="../embeddings/oleObject6.bin"/><Relationship Id="rId5" Type="http://schemas.openxmlformats.org/officeDocument/2006/relationships/image" Target="../media/image10.wmf"/><Relationship Id="rId6" Type="http://schemas.openxmlformats.org/officeDocument/2006/relationships/oleObject" Target="../embeddings/oleObject7.bin"/><Relationship Id="rId7" Type="http://schemas.openxmlformats.org/officeDocument/2006/relationships/image" Target="../media/image11.wmf"/><Relationship Id="rId1" Type="http://schemas.openxmlformats.org/officeDocument/2006/relationships/vmlDrawing" Target="../drawings/vmlDrawing3.vml"/><Relationship Id="rId2"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4" Type="http://schemas.openxmlformats.org/officeDocument/2006/relationships/oleObject" Target="../embeddings/oleObject8.bin"/><Relationship Id="rId5" Type="http://schemas.openxmlformats.org/officeDocument/2006/relationships/image" Target="../media/image12.wmf"/><Relationship Id="rId1" Type="http://schemas.openxmlformats.org/officeDocument/2006/relationships/vmlDrawing" Target="../drawings/vmlDrawing4.vml"/><Relationship Id="rId2"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4" Type="http://schemas.openxmlformats.org/officeDocument/2006/relationships/oleObject" Target="../embeddings/oleObject9.bin"/><Relationship Id="rId5" Type="http://schemas.openxmlformats.org/officeDocument/2006/relationships/image" Target="../media/image13.wmf"/><Relationship Id="rId1" Type="http://schemas.openxmlformats.org/officeDocument/2006/relationships/vmlDrawing" Target="../drawings/vmlDrawing5.vml"/><Relationship Id="rId2"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4" Type="http://schemas.openxmlformats.org/officeDocument/2006/relationships/oleObject" Target="../embeddings/oleObject10.bin"/><Relationship Id="rId5" Type="http://schemas.openxmlformats.org/officeDocument/2006/relationships/image" Target="../media/image14.wmf"/><Relationship Id="rId1" Type="http://schemas.openxmlformats.org/officeDocument/2006/relationships/vmlDrawing" Target="../drawings/vmlDrawing6.vml"/><Relationship Id="rId2"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4" Type="http://schemas.openxmlformats.org/officeDocument/2006/relationships/oleObject" Target="../embeddings/oleObject11.bin"/><Relationship Id="rId5" Type="http://schemas.openxmlformats.org/officeDocument/2006/relationships/image" Target="../media/image15.wmf"/><Relationship Id="rId1" Type="http://schemas.openxmlformats.org/officeDocument/2006/relationships/vmlDrawing" Target="../drawings/vmlDrawing7.vml"/><Relationship Id="rId2"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4" Type="http://schemas.openxmlformats.org/officeDocument/2006/relationships/oleObject" Target="../embeddings/oleObject12.bin"/><Relationship Id="rId5" Type="http://schemas.openxmlformats.org/officeDocument/2006/relationships/image" Target="../media/image16.wmf"/><Relationship Id="rId6" Type="http://schemas.openxmlformats.org/officeDocument/2006/relationships/oleObject" Target="../embeddings/oleObject13.bin"/><Relationship Id="rId7" Type="http://schemas.openxmlformats.org/officeDocument/2006/relationships/image" Target="../media/image17.wmf"/><Relationship Id="rId1" Type="http://schemas.openxmlformats.org/officeDocument/2006/relationships/vmlDrawing" Target="../drawings/vmlDrawing8.vml"/><Relationship Id="rId2"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4" Type="http://schemas.openxmlformats.org/officeDocument/2006/relationships/oleObject" Target="../embeddings/oleObject14.bin"/><Relationship Id="rId5" Type="http://schemas.openxmlformats.org/officeDocument/2006/relationships/image" Target="../media/image18.wmf"/><Relationship Id="rId6" Type="http://schemas.openxmlformats.org/officeDocument/2006/relationships/oleObject" Target="../embeddings/oleObject15.bin"/><Relationship Id="rId7" Type="http://schemas.openxmlformats.org/officeDocument/2006/relationships/image" Target="../media/image19.wmf"/><Relationship Id="rId1" Type="http://schemas.openxmlformats.org/officeDocument/2006/relationships/vmlDrawing" Target="../drawings/vmlDrawing9.vml"/><Relationship Id="rId2"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4" Type="http://schemas.openxmlformats.org/officeDocument/2006/relationships/oleObject" Target="../embeddings/oleObject16.bin"/><Relationship Id="rId5" Type="http://schemas.openxmlformats.org/officeDocument/2006/relationships/image" Target="../media/image20.wmf"/><Relationship Id="rId6" Type="http://schemas.openxmlformats.org/officeDocument/2006/relationships/oleObject" Target="../embeddings/oleObject17.bin"/><Relationship Id="rId7" Type="http://schemas.openxmlformats.org/officeDocument/2006/relationships/image" Target="../media/image21.wmf"/><Relationship Id="rId8" Type="http://schemas.openxmlformats.org/officeDocument/2006/relationships/oleObject" Target="../embeddings/oleObject18.bin"/><Relationship Id="rId9" Type="http://schemas.openxmlformats.org/officeDocument/2006/relationships/image" Target="../media/image22.wmf"/><Relationship Id="rId10" Type="http://schemas.openxmlformats.org/officeDocument/2006/relationships/oleObject" Target="../embeddings/oleObject19.bin"/><Relationship Id="rId11" Type="http://schemas.openxmlformats.org/officeDocument/2006/relationships/image" Target="../media/image23.wmf"/><Relationship Id="rId1" Type="http://schemas.openxmlformats.org/officeDocument/2006/relationships/vmlDrawing" Target="../drawings/vmlDrawing10.vml"/><Relationship Id="rId2"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4" Type="http://schemas.openxmlformats.org/officeDocument/2006/relationships/oleObject" Target="../embeddings/oleObject20.bin"/><Relationship Id="rId5" Type="http://schemas.openxmlformats.org/officeDocument/2006/relationships/image" Target="../media/image24.wmf"/><Relationship Id="rId6" Type="http://schemas.openxmlformats.org/officeDocument/2006/relationships/oleObject" Target="../embeddings/oleObject21.bin"/><Relationship Id="rId7" Type="http://schemas.openxmlformats.org/officeDocument/2006/relationships/image" Target="../media/image25.wmf"/><Relationship Id="rId8" Type="http://schemas.openxmlformats.org/officeDocument/2006/relationships/oleObject" Target="../embeddings/oleObject22.bin"/><Relationship Id="rId9" Type="http://schemas.openxmlformats.org/officeDocument/2006/relationships/image" Target="../media/image26.wmf"/><Relationship Id="rId1" Type="http://schemas.openxmlformats.org/officeDocument/2006/relationships/vmlDrawing" Target="../drawings/vmlDrawing11.vml"/><Relationship Id="rId2"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6.xml"/><Relationship Id="rId4" Type="http://schemas.openxmlformats.org/officeDocument/2006/relationships/oleObject" Target="../embeddings/oleObject23.bin"/><Relationship Id="rId5" Type="http://schemas.openxmlformats.org/officeDocument/2006/relationships/image" Target="../media/image27.wmf"/><Relationship Id="rId1" Type="http://schemas.openxmlformats.org/officeDocument/2006/relationships/vmlDrawing" Target="../drawings/vmlDrawing12.vml"/><Relationship Id="rId2"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9.xml"/><Relationship Id="rId4" Type="http://schemas.openxmlformats.org/officeDocument/2006/relationships/oleObject" Target="../embeddings/oleObject24.bin"/><Relationship Id="rId5" Type="http://schemas.openxmlformats.org/officeDocument/2006/relationships/image" Target="../media/image28.wmf"/><Relationship Id="rId6" Type="http://schemas.openxmlformats.org/officeDocument/2006/relationships/oleObject" Target="../embeddings/oleObject25.bin"/><Relationship Id="rId7" Type="http://schemas.openxmlformats.org/officeDocument/2006/relationships/image" Target="../media/image29.wmf"/><Relationship Id="rId1" Type="http://schemas.openxmlformats.org/officeDocument/2006/relationships/vmlDrawing" Target="../drawings/vmlDrawing13.vml"/><Relationship Id="rId2"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50.xml"/><Relationship Id="rId4" Type="http://schemas.openxmlformats.org/officeDocument/2006/relationships/oleObject" Target="../embeddings/oleObject26.bin"/><Relationship Id="rId5" Type="http://schemas.openxmlformats.org/officeDocument/2006/relationships/image" Target="../media/image30.wmf"/><Relationship Id="rId6" Type="http://schemas.openxmlformats.org/officeDocument/2006/relationships/oleObject" Target="../embeddings/oleObject27.bin"/><Relationship Id="rId7" Type="http://schemas.openxmlformats.org/officeDocument/2006/relationships/image" Target="../media/image31.wmf"/><Relationship Id="rId8" Type="http://schemas.openxmlformats.org/officeDocument/2006/relationships/oleObject" Target="../embeddings/oleObject28.bin"/><Relationship Id="rId9" Type="http://schemas.openxmlformats.org/officeDocument/2006/relationships/image" Target="../media/image32.wmf"/><Relationship Id="rId1" Type="http://schemas.openxmlformats.org/officeDocument/2006/relationships/vmlDrawing" Target="../drawings/vmlDrawing14.vml"/><Relationship Id="rId2"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51.xml"/><Relationship Id="rId4" Type="http://schemas.openxmlformats.org/officeDocument/2006/relationships/oleObject" Target="../embeddings/oleObject29.bin"/><Relationship Id="rId5" Type="http://schemas.openxmlformats.org/officeDocument/2006/relationships/image" Target="../media/image33.wmf"/><Relationship Id="rId1" Type="http://schemas.openxmlformats.org/officeDocument/2006/relationships/vmlDrawing" Target="../drawings/vmlDrawing15.vml"/><Relationship Id="rId2" Type="http://schemas.openxmlformats.org/officeDocument/2006/relationships/slideLayout" Target="../slideLayouts/slideLayout1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5.xml"/></Relationships>
</file>

<file path=ppt/slides/_rels/slide56.xml.rels><?xml version="1.0" encoding="UTF-8" standalone="yes"?>
<Relationships xmlns="http://schemas.openxmlformats.org/package/2006/relationships"><Relationship Id="rId3" Type="http://schemas.openxmlformats.org/officeDocument/2006/relationships/notesSlide" Target="../notesSlides/notesSlide56.xml"/><Relationship Id="rId4" Type="http://schemas.openxmlformats.org/officeDocument/2006/relationships/oleObject" Target="../embeddings/oleObject30.bin"/><Relationship Id="rId5" Type="http://schemas.openxmlformats.org/officeDocument/2006/relationships/image" Target="../media/image34.wmf"/><Relationship Id="rId6" Type="http://schemas.openxmlformats.org/officeDocument/2006/relationships/oleObject" Target="../embeddings/oleObject31.bin"/><Relationship Id="rId7" Type="http://schemas.openxmlformats.org/officeDocument/2006/relationships/image" Target="../media/image35.wmf"/><Relationship Id="rId8" Type="http://schemas.openxmlformats.org/officeDocument/2006/relationships/oleObject" Target="../embeddings/oleObject32.bin"/><Relationship Id="rId9" Type="http://schemas.openxmlformats.org/officeDocument/2006/relationships/image" Target="../media/image36.wmf"/><Relationship Id="rId1" Type="http://schemas.openxmlformats.org/officeDocument/2006/relationships/vmlDrawing" Target="../drawings/vmlDrawing16.vml"/><Relationship Id="rId2" Type="http://schemas.openxmlformats.org/officeDocument/2006/relationships/slideLayout" Target="../slideLayouts/slideLayout15.xml"/></Relationships>
</file>

<file path=ppt/slides/_rels/slide57.xml.rels><?xml version="1.0" encoding="UTF-8" standalone="yes"?>
<Relationships xmlns="http://schemas.openxmlformats.org/package/2006/relationships"><Relationship Id="rId3" Type="http://schemas.openxmlformats.org/officeDocument/2006/relationships/notesSlide" Target="../notesSlides/notesSlide57.xml"/><Relationship Id="rId4" Type="http://schemas.openxmlformats.org/officeDocument/2006/relationships/oleObject" Target="../embeddings/oleObject33.bin"/><Relationship Id="rId5" Type="http://schemas.openxmlformats.org/officeDocument/2006/relationships/image" Target="../media/image37.wmf"/><Relationship Id="rId6" Type="http://schemas.openxmlformats.org/officeDocument/2006/relationships/oleObject" Target="../embeddings/oleObject34.bin"/><Relationship Id="rId7" Type="http://schemas.openxmlformats.org/officeDocument/2006/relationships/image" Target="../media/image38.wmf"/><Relationship Id="rId8" Type="http://schemas.openxmlformats.org/officeDocument/2006/relationships/oleObject" Target="../embeddings/oleObject35.bin"/><Relationship Id="rId9" Type="http://schemas.openxmlformats.org/officeDocument/2006/relationships/image" Target="../media/image39.wmf"/><Relationship Id="rId1" Type="http://schemas.openxmlformats.org/officeDocument/2006/relationships/vmlDrawing" Target="../drawings/vmlDrawing17.vml"/><Relationship Id="rId2" Type="http://schemas.openxmlformats.org/officeDocument/2006/relationships/slideLayout" Target="../slideLayouts/slideLayout15.xml"/></Relationships>
</file>

<file path=ppt/slides/_rels/slide58.xml.rels><?xml version="1.0" encoding="UTF-8" standalone="yes"?>
<Relationships xmlns="http://schemas.openxmlformats.org/package/2006/relationships"><Relationship Id="rId3" Type="http://schemas.openxmlformats.org/officeDocument/2006/relationships/notesSlide" Target="../notesSlides/notesSlide58.xml"/><Relationship Id="rId4" Type="http://schemas.openxmlformats.org/officeDocument/2006/relationships/oleObject" Target="../embeddings/oleObject36.bin"/><Relationship Id="rId5" Type="http://schemas.openxmlformats.org/officeDocument/2006/relationships/image" Target="../media/image40.wmf"/><Relationship Id="rId6" Type="http://schemas.openxmlformats.org/officeDocument/2006/relationships/oleObject" Target="../embeddings/oleObject37.bin"/><Relationship Id="rId7" Type="http://schemas.openxmlformats.org/officeDocument/2006/relationships/image" Target="../media/image41.wmf"/><Relationship Id="rId8" Type="http://schemas.openxmlformats.org/officeDocument/2006/relationships/oleObject" Target="../embeddings/oleObject38.bin"/><Relationship Id="rId9" Type="http://schemas.openxmlformats.org/officeDocument/2006/relationships/image" Target="../media/image42.wmf"/><Relationship Id="rId1" Type="http://schemas.openxmlformats.org/officeDocument/2006/relationships/vmlDrawing" Target="../drawings/vmlDrawing18.vml"/><Relationship Id="rId2" Type="http://schemas.openxmlformats.org/officeDocument/2006/relationships/slideLayout" Target="../slideLayouts/slideLayout14.xml"/></Relationships>
</file>

<file path=ppt/slides/_rels/slide59.xml.rels><?xml version="1.0" encoding="UTF-8" standalone="yes"?>
<Relationships xmlns="http://schemas.openxmlformats.org/package/2006/relationships"><Relationship Id="rId3" Type="http://schemas.openxmlformats.org/officeDocument/2006/relationships/notesSlide" Target="../notesSlides/notesSlide59.xml"/><Relationship Id="rId4" Type="http://schemas.openxmlformats.org/officeDocument/2006/relationships/oleObject" Target="../embeddings/oleObject39.bin"/><Relationship Id="rId5" Type="http://schemas.openxmlformats.org/officeDocument/2006/relationships/image" Target="../media/image43.wmf"/><Relationship Id="rId6" Type="http://schemas.openxmlformats.org/officeDocument/2006/relationships/image" Target="../media/image44.png"/><Relationship Id="rId1" Type="http://schemas.openxmlformats.org/officeDocument/2006/relationships/vmlDrawing" Target="../drawings/vmlDrawing19.vml"/><Relationship Id="rId2"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0.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4.xml"/></Relationships>
</file>

<file path=ppt/slides/_rels/slide65.xml.rels><?xml version="1.0" encoding="UTF-8" standalone="yes"?>
<Relationships xmlns="http://schemas.openxmlformats.org/package/2006/relationships"><Relationship Id="rId3" Type="http://schemas.openxmlformats.org/officeDocument/2006/relationships/notesSlide" Target="../notesSlides/notesSlide65.xml"/><Relationship Id="rId4" Type="http://schemas.openxmlformats.org/officeDocument/2006/relationships/oleObject" Target="../embeddings/oleObject40.bin"/><Relationship Id="rId5" Type="http://schemas.openxmlformats.org/officeDocument/2006/relationships/image" Target="../media/image45.wmf"/><Relationship Id="rId1" Type="http://schemas.openxmlformats.org/officeDocument/2006/relationships/vmlDrawing" Target="../drawings/vmlDrawing20.vml"/><Relationship Id="rId2"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3" Type="http://schemas.openxmlformats.org/officeDocument/2006/relationships/notesSlide" Target="../notesSlides/notesSlide66.xml"/><Relationship Id="rId4" Type="http://schemas.openxmlformats.org/officeDocument/2006/relationships/oleObject" Target="../embeddings/oleObject41.bin"/><Relationship Id="rId5" Type="http://schemas.openxmlformats.org/officeDocument/2006/relationships/image" Target="../media/image46.wmf"/><Relationship Id="rId6" Type="http://schemas.openxmlformats.org/officeDocument/2006/relationships/oleObject" Target="../embeddings/oleObject42.bin"/><Relationship Id="rId1" Type="http://schemas.openxmlformats.org/officeDocument/2006/relationships/vmlDrawing" Target="../drawings/vmlDrawing21.vml"/><Relationship Id="rId2"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7.xml"/></Relationships>
</file>

<file path=ppt/slides/_rels/slide68.xml.rels><?xml version="1.0" encoding="UTF-8" standalone="yes"?>
<Relationships xmlns="http://schemas.openxmlformats.org/package/2006/relationships"><Relationship Id="rId3" Type="http://schemas.openxmlformats.org/officeDocument/2006/relationships/notesSlide" Target="../notesSlides/notesSlide68.xml"/><Relationship Id="rId4" Type="http://schemas.openxmlformats.org/officeDocument/2006/relationships/oleObject" Target="../embeddings/oleObject43.bin"/><Relationship Id="rId5" Type="http://schemas.openxmlformats.org/officeDocument/2006/relationships/image" Target="../media/image47.wmf"/><Relationship Id="rId6" Type="http://schemas.openxmlformats.org/officeDocument/2006/relationships/oleObject" Target="../embeddings/oleObject44.bin"/><Relationship Id="rId7" Type="http://schemas.openxmlformats.org/officeDocument/2006/relationships/image" Target="../media/image48.wmf"/><Relationship Id="rId1" Type="http://schemas.openxmlformats.org/officeDocument/2006/relationships/vmlDrawing" Target="../drawings/vmlDrawing22.vml"/><Relationship Id="rId2"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3" Type="http://schemas.openxmlformats.org/officeDocument/2006/relationships/notesSlide" Target="../notesSlides/notesSlide69.xml"/><Relationship Id="rId4" Type="http://schemas.openxmlformats.org/officeDocument/2006/relationships/oleObject" Target="../embeddings/oleObject45.bin"/><Relationship Id="rId5" Type="http://schemas.openxmlformats.org/officeDocument/2006/relationships/image" Target="../media/image49.wmf"/><Relationship Id="rId1" Type="http://schemas.openxmlformats.org/officeDocument/2006/relationships/vmlDrawing" Target="../drawings/vmlDrawing23.vml"/><Relationship Id="rId2"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70.xml.rels><?xml version="1.0" encoding="UTF-8" standalone="yes"?>
<Relationships xmlns="http://schemas.openxmlformats.org/package/2006/relationships"><Relationship Id="rId11" Type="http://schemas.openxmlformats.org/officeDocument/2006/relationships/image" Target="../media/image53.wmf"/><Relationship Id="rId12" Type="http://schemas.openxmlformats.org/officeDocument/2006/relationships/oleObject" Target="../embeddings/oleObject50.bin"/><Relationship Id="rId13" Type="http://schemas.openxmlformats.org/officeDocument/2006/relationships/image" Target="../media/image54.wmf"/><Relationship Id="rId1" Type="http://schemas.openxmlformats.org/officeDocument/2006/relationships/vmlDrawing" Target="../drawings/vmlDrawing24.vml"/><Relationship Id="rId2" Type="http://schemas.openxmlformats.org/officeDocument/2006/relationships/slideLayout" Target="../slideLayouts/slideLayout7.xml"/><Relationship Id="rId3" Type="http://schemas.openxmlformats.org/officeDocument/2006/relationships/notesSlide" Target="../notesSlides/notesSlide70.xml"/><Relationship Id="rId4" Type="http://schemas.openxmlformats.org/officeDocument/2006/relationships/oleObject" Target="../embeddings/oleObject46.bin"/><Relationship Id="rId5" Type="http://schemas.openxmlformats.org/officeDocument/2006/relationships/image" Target="../media/image50.wmf"/><Relationship Id="rId6" Type="http://schemas.openxmlformats.org/officeDocument/2006/relationships/oleObject" Target="../embeddings/oleObject47.bin"/><Relationship Id="rId7" Type="http://schemas.openxmlformats.org/officeDocument/2006/relationships/image" Target="../media/image51.wmf"/><Relationship Id="rId8" Type="http://schemas.openxmlformats.org/officeDocument/2006/relationships/oleObject" Target="../embeddings/oleObject48.bin"/><Relationship Id="rId9" Type="http://schemas.openxmlformats.org/officeDocument/2006/relationships/image" Target="../media/image52.wmf"/><Relationship Id="rId10" Type="http://schemas.openxmlformats.org/officeDocument/2006/relationships/oleObject" Target="../embeddings/oleObject49.bin"/></Relationships>
</file>

<file path=ppt/slides/_rels/slide71.xml.rels><?xml version="1.0" encoding="UTF-8" standalone="yes"?>
<Relationships xmlns="http://schemas.openxmlformats.org/package/2006/relationships"><Relationship Id="rId3" Type="http://schemas.openxmlformats.org/officeDocument/2006/relationships/notesSlide" Target="../notesSlides/notesSlide71.xml"/><Relationship Id="rId4" Type="http://schemas.openxmlformats.org/officeDocument/2006/relationships/oleObject" Target="../embeddings/oleObject51.bin"/><Relationship Id="rId5" Type="http://schemas.openxmlformats.org/officeDocument/2006/relationships/image" Target="../media/image55.wmf"/><Relationship Id="rId6" Type="http://schemas.openxmlformats.org/officeDocument/2006/relationships/oleObject" Target="../embeddings/oleObject52.bin"/><Relationship Id="rId7" Type="http://schemas.openxmlformats.org/officeDocument/2006/relationships/image" Target="../media/image56.wmf"/><Relationship Id="rId1" Type="http://schemas.openxmlformats.org/officeDocument/2006/relationships/vmlDrawing" Target="../drawings/vmlDrawing25.vml"/><Relationship Id="rId2"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3.xml"/></Relationships>
</file>

<file path=ppt/slides/_rels/slide74.xml.rels><?xml version="1.0" encoding="UTF-8" standalone="yes"?>
<Relationships xmlns="http://schemas.openxmlformats.org/package/2006/relationships"><Relationship Id="rId3" Type="http://schemas.openxmlformats.org/officeDocument/2006/relationships/notesSlide" Target="../notesSlides/notesSlide74.xml"/><Relationship Id="rId4" Type="http://schemas.openxmlformats.org/officeDocument/2006/relationships/oleObject" Target="../embeddings/oleObject53.bin"/><Relationship Id="rId5" Type="http://schemas.openxmlformats.org/officeDocument/2006/relationships/image" Target="../media/image57.wmf"/><Relationship Id="rId6" Type="http://schemas.openxmlformats.org/officeDocument/2006/relationships/oleObject" Target="../embeddings/oleObject54.bin"/><Relationship Id="rId7" Type="http://schemas.openxmlformats.org/officeDocument/2006/relationships/image" Target="../media/image58.wmf"/><Relationship Id="rId8" Type="http://schemas.openxmlformats.org/officeDocument/2006/relationships/oleObject" Target="../embeddings/oleObject55.bin"/><Relationship Id="rId9" Type="http://schemas.openxmlformats.org/officeDocument/2006/relationships/image" Target="../media/image59.wmf"/><Relationship Id="rId1" Type="http://schemas.openxmlformats.org/officeDocument/2006/relationships/vmlDrawing" Target="../drawings/vmlDrawing26.vml"/><Relationship Id="rId2"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3" Type="http://schemas.openxmlformats.org/officeDocument/2006/relationships/notesSlide" Target="../notesSlides/notesSlide75.xml"/><Relationship Id="rId4" Type="http://schemas.openxmlformats.org/officeDocument/2006/relationships/oleObject" Target="../embeddings/oleObject56.bin"/><Relationship Id="rId5" Type="http://schemas.openxmlformats.org/officeDocument/2006/relationships/image" Target="../media/image60.wmf"/><Relationship Id="rId6" Type="http://schemas.openxmlformats.org/officeDocument/2006/relationships/oleObject" Target="../embeddings/oleObject57.bin"/><Relationship Id="rId7" Type="http://schemas.openxmlformats.org/officeDocument/2006/relationships/image" Target="../media/image59.wmf"/><Relationship Id="rId1" Type="http://schemas.openxmlformats.org/officeDocument/2006/relationships/vmlDrawing" Target="../drawings/vmlDrawing27.vml"/><Relationship Id="rId2"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3" Type="http://schemas.openxmlformats.org/officeDocument/2006/relationships/notesSlide" Target="../notesSlides/notesSlide76.xml"/><Relationship Id="rId4" Type="http://schemas.openxmlformats.org/officeDocument/2006/relationships/oleObject" Target="../embeddings/oleObject58.bin"/><Relationship Id="rId5" Type="http://schemas.openxmlformats.org/officeDocument/2006/relationships/image" Target="../media/image61.wmf"/><Relationship Id="rId1" Type="http://schemas.openxmlformats.org/officeDocument/2006/relationships/vmlDrawing" Target="../drawings/vmlDrawing28.vml"/><Relationship Id="rId2"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8.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0.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3.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84.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5.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6.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7.xml"/></Relationships>
</file>

<file path=ppt/slides/_rels/slide88.xml.rels><?xml version="1.0" encoding="UTF-8" standalone="yes"?>
<Relationships xmlns="http://schemas.openxmlformats.org/package/2006/relationships"><Relationship Id="rId3" Type="http://schemas.openxmlformats.org/officeDocument/2006/relationships/notesSlide" Target="../notesSlides/notesSlide88.xml"/><Relationship Id="rId4" Type="http://schemas.openxmlformats.org/officeDocument/2006/relationships/oleObject" Target="../embeddings/oleObject59.bin"/><Relationship Id="rId5" Type="http://schemas.openxmlformats.org/officeDocument/2006/relationships/image" Target="../media/image62.wmf"/><Relationship Id="rId1" Type="http://schemas.openxmlformats.org/officeDocument/2006/relationships/vmlDrawing" Target="../drawings/vmlDrawing29.vml"/><Relationship Id="rId2"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3" Type="http://schemas.openxmlformats.org/officeDocument/2006/relationships/notesSlide" Target="../notesSlides/notesSlide89.xml"/><Relationship Id="rId4" Type="http://schemas.openxmlformats.org/officeDocument/2006/relationships/oleObject" Target="../embeddings/oleObject60.bin"/><Relationship Id="rId5" Type="http://schemas.openxmlformats.org/officeDocument/2006/relationships/image" Target="../media/image63.wmf"/><Relationship Id="rId6" Type="http://schemas.openxmlformats.org/officeDocument/2006/relationships/oleObject" Target="../embeddings/oleObject61.bin"/><Relationship Id="rId7" Type="http://schemas.openxmlformats.org/officeDocument/2006/relationships/image" Target="../media/image64.wmf"/><Relationship Id="rId1" Type="http://schemas.openxmlformats.org/officeDocument/2006/relationships/vmlDrawing" Target="../drawings/vmlDrawing30.vml"/><Relationship Id="rId2"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90.xml.rels><?xml version="1.0" encoding="UTF-8" standalone="yes"?>
<Relationships xmlns="http://schemas.openxmlformats.org/package/2006/relationships"><Relationship Id="rId3" Type="http://schemas.openxmlformats.org/officeDocument/2006/relationships/notesSlide" Target="../notesSlides/notesSlide90.xml"/><Relationship Id="rId4" Type="http://schemas.openxmlformats.org/officeDocument/2006/relationships/oleObject" Target="../embeddings/oleObject62.bin"/><Relationship Id="rId5" Type="http://schemas.openxmlformats.org/officeDocument/2006/relationships/image" Target="../media/image65.wmf"/><Relationship Id="rId1" Type="http://schemas.openxmlformats.org/officeDocument/2006/relationships/vmlDrawing" Target="../drawings/vmlDrawing31.vml"/><Relationship Id="rId2"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3" Type="http://schemas.openxmlformats.org/officeDocument/2006/relationships/notesSlide" Target="../notesSlides/notesSlide91.xml"/><Relationship Id="rId4" Type="http://schemas.openxmlformats.org/officeDocument/2006/relationships/oleObject" Target="../embeddings/oleObject63.bin"/><Relationship Id="rId5" Type="http://schemas.openxmlformats.org/officeDocument/2006/relationships/image" Target="../media/image66.wmf"/><Relationship Id="rId1" Type="http://schemas.openxmlformats.org/officeDocument/2006/relationships/vmlDrawing" Target="../drawings/vmlDrawing32.vml"/><Relationship Id="rId2"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3" Type="http://schemas.openxmlformats.org/officeDocument/2006/relationships/notesSlide" Target="../notesSlides/notesSlide92.xml"/><Relationship Id="rId4" Type="http://schemas.openxmlformats.org/officeDocument/2006/relationships/oleObject" Target="../embeddings/oleObject64.bin"/><Relationship Id="rId5" Type="http://schemas.openxmlformats.org/officeDocument/2006/relationships/image" Target="../media/image67.wmf"/><Relationship Id="rId1" Type="http://schemas.openxmlformats.org/officeDocument/2006/relationships/vmlDrawing" Target="../drawings/vmlDrawing33.vml"/><Relationship Id="rId2"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3" Type="http://schemas.openxmlformats.org/officeDocument/2006/relationships/notesSlide" Target="../notesSlides/notesSlide93.xml"/><Relationship Id="rId4" Type="http://schemas.openxmlformats.org/officeDocument/2006/relationships/oleObject" Target="../embeddings/oleObject65.bin"/><Relationship Id="rId5" Type="http://schemas.openxmlformats.org/officeDocument/2006/relationships/image" Target="../media/image68.wmf"/><Relationship Id="rId1" Type="http://schemas.openxmlformats.org/officeDocument/2006/relationships/vmlDrawing" Target="../drawings/vmlDrawing34.vml"/><Relationship Id="rId2"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3" Type="http://schemas.openxmlformats.org/officeDocument/2006/relationships/notesSlide" Target="../notesSlides/notesSlide94.xml"/><Relationship Id="rId4" Type="http://schemas.openxmlformats.org/officeDocument/2006/relationships/oleObject" Target="../embeddings/oleObject66.bin"/><Relationship Id="rId5" Type="http://schemas.openxmlformats.org/officeDocument/2006/relationships/image" Target="../media/image69.wmf"/><Relationship Id="rId1" Type="http://schemas.openxmlformats.org/officeDocument/2006/relationships/vmlDrawing" Target="../drawings/vmlDrawing35.vml"/><Relationship Id="rId2"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3" Type="http://schemas.openxmlformats.org/officeDocument/2006/relationships/notesSlide" Target="../notesSlides/notesSlide95.xml"/><Relationship Id="rId4" Type="http://schemas.openxmlformats.org/officeDocument/2006/relationships/oleObject" Target="../embeddings/oleObject67.bin"/><Relationship Id="rId5" Type="http://schemas.openxmlformats.org/officeDocument/2006/relationships/image" Target="../media/image70.wmf"/><Relationship Id="rId1" Type="http://schemas.openxmlformats.org/officeDocument/2006/relationships/vmlDrawing" Target="../drawings/vmlDrawing36.vml"/><Relationship Id="rId2"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3" Type="http://schemas.openxmlformats.org/officeDocument/2006/relationships/notesSlide" Target="../notesSlides/notesSlide96.xml"/><Relationship Id="rId4" Type="http://schemas.openxmlformats.org/officeDocument/2006/relationships/oleObject" Target="../embeddings/oleObject68.bin"/><Relationship Id="rId5" Type="http://schemas.openxmlformats.org/officeDocument/2006/relationships/image" Target="../media/image71.wmf"/><Relationship Id="rId1" Type="http://schemas.openxmlformats.org/officeDocument/2006/relationships/vmlDrawing" Target="../drawings/vmlDrawing37.vml"/><Relationship Id="rId2"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7.xml"/></Relationships>
</file>

<file path=ppt/slides/_rels/slide98.xml.rels><?xml version="1.0" encoding="UTF-8" standalone="yes"?>
<Relationships xmlns="http://schemas.openxmlformats.org/package/2006/relationships"><Relationship Id="rId3" Type="http://schemas.openxmlformats.org/officeDocument/2006/relationships/notesSlide" Target="../notesSlides/notesSlide98.xml"/><Relationship Id="rId4" Type="http://schemas.openxmlformats.org/officeDocument/2006/relationships/oleObject" Target="../embeddings/oleObject69.bin"/><Relationship Id="rId5" Type="http://schemas.openxmlformats.org/officeDocument/2006/relationships/image" Target="../media/image72.wmf"/><Relationship Id="rId1" Type="http://schemas.openxmlformats.org/officeDocument/2006/relationships/vmlDrawing" Target="../drawings/vmlDrawing38.vml"/><Relationship Id="rId2" Type="http://schemas.openxmlformats.org/officeDocument/2006/relationships/slideLayout" Target="../slideLayouts/slideLayout7.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a:xfrm>
            <a:off x="614363" y="441325"/>
            <a:ext cx="7772400" cy="1470025"/>
          </a:xfrm>
        </p:spPr>
        <p:txBody>
          <a:bodyPr/>
          <a:lstStyle/>
          <a:p>
            <a:pPr eaLnBrk="1" hangingPunct="1"/>
            <a:r>
              <a:rPr lang="zh-CN" altLang="en-US" sz="7200" smtClean="0">
                <a:solidFill>
                  <a:srgbClr val="FF0000"/>
                </a:solidFill>
                <a:ea typeface="隶书" pitchFamily="49" charset="-122"/>
              </a:rPr>
              <a:t>人工智能</a:t>
            </a:r>
          </a:p>
        </p:txBody>
      </p:sp>
      <p:sp>
        <p:nvSpPr>
          <p:cNvPr id="291843" name="Rectangle 3"/>
          <p:cNvSpPr>
            <a:spLocks noGrp="1" noChangeArrowheads="1"/>
          </p:cNvSpPr>
          <p:nvPr>
            <p:ph type="subTitle" idx="1"/>
          </p:nvPr>
        </p:nvSpPr>
        <p:spPr>
          <a:xfrm>
            <a:off x="1289050" y="1916113"/>
            <a:ext cx="6732588" cy="684212"/>
          </a:xfrm>
        </p:spPr>
        <p:txBody>
          <a:bodyPr/>
          <a:lstStyle/>
          <a:p>
            <a:pPr eaLnBrk="1" hangingPunct="1">
              <a:defRPr/>
            </a:pPr>
            <a:r>
              <a:rPr lang="zh-CN" altLang="en-US" sz="4000" b="1" dirty="0" smtClean="0">
                <a:solidFill>
                  <a:srgbClr val="0000FF"/>
                </a:solidFill>
                <a:effectLst>
                  <a:outerShdw blurRad="38100" dist="38100" dir="2700000" algn="tl">
                    <a:srgbClr val="000000">
                      <a:alpha val="43137"/>
                    </a:srgbClr>
                  </a:outerShdw>
                </a:effectLst>
                <a:latin typeface="幼圆" pitchFamily="49" charset="-122"/>
                <a:ea typeface="幼圆" pitchFamily="49" charset="-122"/>
              </a:rPr>
              <a:t>第</a:t>
            </a:r>
            <a:r>
              <a:rPr lang="zh-CN" altLang="en-US" sz="4000" dirty="0">
                <a:solidFill>
                  <a:srgbClr val="0000FF"/>
                </a:solidFill>
                <a:effectLst>
                  <a:outerShdw blurRad="38100" dist="38100" dir="2700000" algn="tl">
                    <a:srgbClr val="000000">
                      <a:alpha val="43137"/>
                    </a:srgbClr>
                  </a:outerShdw>
                </a:effectLst>
              </a:rPr>
              <a:t>六</a:t>
            </a:r>
            <a:r>
              <a:rPr lang="zh-CN" altLang="en-US" sz="4000" b="1" dirty="0" smtClean="0">
                <a:solidFill>
                  <a:srgbClr val="0000FF"/>
                </a:solidFill>
                <a:effectLst>
                  <a:outerShdw blurRad="38100" dist="38100" dir="2700000" algn="tl">
                    <a:srgbClr val="000000">
                      <a:alpha val="43137"/>
                    </a:srgbClr>
                  </a:outerShdw>
                </a:effectLst>
                <a:latin typeface="幼圆" pitchFamily="49" charset="-122"/>
                <a:ea typeface="幼圆" pitchFamily="49" charset="-122"/>
              </a:rPr>
              <a:t>章：不确定性推理</a:t>
            </a:r>
            <a:endParaRPr lang="en-US" altLang="zh-CN" sz="4200" i="1" dirty="0" smtClean="0">
              <a:effectLst>
                <a:outerShdw blurRad="38100" dist="38100" dir="2700000" algn="tl">
                  <a:srgbClr val="000000">
                    <a:alpha val="43137"/>
                  </a:srgbClr>
                </a:outerShdw>
              </a:effectLst>
              <a:latin typeface="幼圆" pitchFamily="49" charset="-122"/>
              <a:ea typeface="幼圆" pitchFamily="49" charset="-122"/>
            </a:endParaRPr>
          </a:p>
        </p:txBody>
      </p:sp>
      <p:sp>
        <p:nvSpPr>
          <p:cNvPr id="6148" name="Rectangle 4"/>
          <p:cNvSpPr>
            <a:spLocks noChangeArrowheads="1"/>
          </p:cNvSpPr>
          <p:nvPr/>
        </p:nvSpPr>
        <p:spPr bwMode="auto">
          <a:xfrm>
            <a:off x="457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sz="1400"/>
          </a:p>
        </p:txBody>
      </p:sp>
      <p:sp>
        <p:nvSpPr>
          <p:cNvPr id="6149" name="Rectangle 6"/>
          <p:cNvSpPr>
            <a:spLocks noChangeArrowheads="1"/>
          </p:cNvSpPr>
          <p:nvPr/>
        </p:nvSpPr>
        <p:spPr bwMode="auto">
          <a:xfrm>
            <a:off x="2303463" y="5437188"/>
            <a:ext cx="4464050" cy="1046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20000"/>
              </a:spcBef>
            </a:pPr>
            <a:r>
              <a:rPr lang="en-US" altLang="zh-CN" sz="2000" dirty="0" smtClean="0">
                <a:solidFill>
                  <a:srgbClr val="7030A0"/>
                </a:solidFill>
                <a:latin typeface="微软雅黑"/>
                <a:ea typeface="微软雅黑"/>
                <a:cs typeface="微软雅黑"/>
              </a:rPr>
              <a:t>2014</a:t>
            </a:r>
            <a:r>
              <a:rPr lang="zh-CN" altLang="zh-CN" sz="2000" dirty="0" smtClean="0">
                <a:solidFill>
                  <a:srgbClr val="7030A0"/>
                </a:solidFill>
                <a:latin typeface="微软雅黑"/>
                <a:ea typeface="微软雅黑"/>
                <a:cs typeface="微软雅黑"/>
              </a:rPr>
              <a:t>年</a:t>
            </a:r>
            <a:r>
              <a:rPr lang="zh-CN" altLang="zh-CN" sz="2000" dirty="0">
                <a:solidFill>
                  <a:srgbClr val="7030A0"/>
                </a:solidFill>
                <a:latin typeface="微软雅黑"/>
                <a:ea typeface="微软雅黑"/>
                <a:cs typeface="微软雅黑"/>
              </a:rPr>
              <a:t>春季</a:t>
            </a:r>
            <a:endParaRPr lang="en-US" altLang="zh-CN" sz="2000" dirty="0">
              <a:solidFill>
                <a:srgbClr val="7030A0"/>
              </a:solidFill>
              <a:latin typeface="微软雅黑"/>
              <a:ea typeface="微软雅黑"/>
              <a:cs typeface="微软雅黑"/>
            </a:endParaRPr>
          </a:p>
          <a:p>
            <a:pPr algn="ctr">
              <a:spcBef>
                <a:spcPct val="20000"/>
              </a:spcBef>
            </a:pPr>
            <a:r>
              <a:rPr lang="zh-CN" altLang="zh-CN" sz="2000" dirty="0">
                <a:solidFill>
                  <a:srgbClr val="7030A0"/>
                </a:solidFill>
                <a:latin typeface="微软雅黑"/>
                <a:ea typeface="微软雅黑"/>
                <a:cs typeface="微软雅黑"/>
              </a:rPr>
              <a:t>南京大学</a:t>
            </a:r>
            <a:r>
              <a:rPr lang="en-US" altLang="zh-CN" sz="2000" dirty="0">
                <a:solidFill>
                  <a:srgbClr val="7030A0"/>
                </a:solidFill>
                <a:latin typeface="微软雅黑"/>
                <a:ea typeface="微软雅黑"/>
                <a:cs typeface="微软雅黑"/>
              </a:rPr>
              <a:t> </a:t>
            </a:r>
            <a:r>
              <a:rPr lang="zh-CN" altLang="zh-CN" sz="2000" dirty="0">
                <a:solidFill>
                  <a:srgbClr val="7030A0"/>
                </a:solidFill>
                <a:latin typeface="微软雅黑"/>
                <a:ea typeface="微软雅黑"/>
                <a:cs typeface="微软雅黑"/>
              </a:rPr>
              <a:t>计算机科学与技术系</a:t>
            </a:r>
            <a:r>
              <a:rPr lang="zh-CN" altLang="en-US" b="1" u="sng" dirty="0">
                <a:solidFill>
                  <a:srgbClr val="FF3300"/>
                </a:solidFill>
              </a:rPr>
              <a:t/>
            </a:r>
            <a:br>
              <a:rPr lang="zh-CN" altLang="en-US" b="1" u="sng" dirty="0">
                <a:solidFill>
                  <a:srgbClr val="FF3300"/>
                </a:solidFill>
              </a:rPr>
            </a:br>
            <a:endParaRPr lang="zh-CN" altLang="en-US" b="1" u="sng" dirty="0">
              <a:solidFill>
                <a:srgbClr val="FF3300"/>
              </a:solidFill>
            </a:endParaRPr>
          </a:p>
        </p:txBody>
      </p:sp>
      <p:grpSp>
        <p:nvGrpSpPr>
          <p:cNvPr id="6150" name="组合 9"/>
          <p:cNvGrpSpPr>
            <a:grpSpLocks/>
          </p:cNvGrpSpPr>
          <p:nvPr/>
        </p:nvGrpSpPr>
        <p:grpSpPr bwMode="auto">
          <a:xfrm>
            <a:off x="4103688" y="3033713"/>
            <a:ext cx="928687" cy="1393825"/>
            <a:chOff x="7924800" y="144463"/>
            <a:chExt cx="1062038" cy="1608137"/>
          </a:xfrm>
        </p:grpSpPr>
        <p:pic>
          <p:nvPicPr>
            <p:cNvPr id="6154"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24800" y="512763"/>
              <a:ext cx="1057275" cy="1239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5"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29563" y="144463"/>
              <a:ext cx="1057275" cy="373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6151" name="Picture 10" descr="http://t0.gstatic.com/images?q=tbn:ANd9GcS2nkzKA1a7Gv7tUBOyjAAinRnB9uH0Ke8gN-dHZZTpb9GsDhq6qA"/>
          <p:cNvPicPr>
            <a:picLocks noChangeAspect="1" noChangeArrowheads="1"/>
          </p:cNvPicPr>
          <p:nvPr/>
        </p:nvPicPr>
        <p:blipFill>
          <a:blip r:embed="rId5">
            <a:extLst>
              <a:ext uri="{28A0092B-C50C-407E-A947-70E740481C1C}">
                <a14:useLocalDpi xmlns:a14="http://schemas.microsoft.com/office/drawing/2010/main" val="0"/>
              </a:ext>
            </a:extLst>
          </a:blip>
          <a:srcRect l="7700" t="6602" r="11195" b="27930"/>
          <a:stretch>
            <a:fillRect/>
          </a:stretch>
        </p:blipFill>
        <p:spPr bwMode="auto">
          <a:xfrm>
            <a:off x="7689850" y="33338"/>
            <a:ext cx="1436688" cy="168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2" name="Picture 12" descr="http://t0.gstatic.com/images?q=tbn:ANd9GcRRQAKLygWTUPr319LaczMNk7p0HnnI9ny4pmRYbLfehk96IrP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925" y="34925"/>
            <a:ext cx="1457325" cy="170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矩形 1"/>
          <p:cNvSpPr/>
          <p:nvPr/>
        </p:nvSpPr>
        <p:spPr>
          <a:xfrm>
            <a:off x="4044950" y="4670425"/>
            <a:ext cx="906463" cy="522288"/>
          </a:xfrm>
          <a:prstGeom prst="rect">
            <a:avLst/>
          </a:prstGeom>
        </p:spPr>
        <p:txBody>
          <a:bodyPr wrap="none">
            <a:spAutoFit/>
          </a:bodyPr>
          <a:lstStyle/>
          <a:p>
            <a:pPr>
              <a:defRPr/>
            </a:pPr>
            <a:r>
              <a:rPr lang="zh-CN" altLang="en-US" sz="2800" b="1" dirty="0">
                <a:effectLst>
                  <a:outerShdw blurRad="38100" dist="38100" dir="2700000" algn="tl">
                    <a:srgbClr val="000000">
                      <a:alpha val="43137"/>
                    </a:srgbClr>
                  </a:outerShdw>
                </a:effectLst>
                <a:ea typeface="宋体" pitchFamily="2" charset="-122"/>
              </a:rPr>
              <a:t>黎铭</a:t>
            </a:r>
            <a:endParaRPr lang="zh-CN" altLang="en-US" sz="2800" dirty="0">
              <a:ea typeface="宋体" pitchFamily="2" charset="-122"/>
            </a:endParaRPr>
          </a:p>
        </p:txBody>
      </p:sp>
    </p:spTree>
    <p:extLst>
      <p:ext uri="{BB962C8B-B14F-4D97-AF65-F5344CB8AC3E}">
        <p14:creationId xmlns:p14="http://schemas.microsoft.com/office/powerpoint/2010/main" val="1603935391"/>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4771" name="Rectangle 3"/>
          <p:cNvSpPr>
            <a:spLocks noGrp="1" noChangeArrowheads="1"/>
          </p:cNvSpPr>
          <p:nvPr>
            <p:ph type="body" idx="1"/>
          </p:nvPr>
        </p:nvSpPr>
        <p:spPr>
          <a:xfrm>
            <a:off x="431540" y="1268760"/>
            <a:ext cx="8229600" cy="5292725"/>
          </a:xfrm>
        </p:spPr>
        <p:txBody>
          <a:bodyPr/>
          <a:lstStyle/>
          <a:p>
            <a:pPr>
              <a:lnSpc>
                <a:spcPct val="120000"/>
              </a:lnSpc>
            </a:pPr>
            <a:r>
              <a:rPr kumimoji="1" lang="zh-CN" altLang="en-US" dirty="0" smtClean="0"/>
              <a:t>“</a:t>
            </a:r>
            <a:r>
              <a:rPr kumimoji="1" lang="zh-CN" altLang="en-US" b="1" dirty="0"/>
              <a:t>怎样才算匹配成功？</a:t>
            </a:r>
            <a:r>
              <a:rPr kumimoji="1" lang="zh-CN" altLang="en-US" dirty="0" smtClean="0"/>
              <a:t>”</a:t>
            </a:r>
            <a:endParaRPr kumimoji="1" lang="en-US" altLang="zh-CN" dirty="0" smtClean="0"/>
          </a:p>
          <a:p>
            <a:pPr lvl="1">
              <a:lnSpc>
                <a:spcPct val="120000"/>
              </a:lnSpc>
            </a:pPr>
            <a:r>
              <a:rPr kumimoji="1" lang="zh-CN" altLang="en-US" sz="2200" dirty="0">
                <a:solidFill>
                  <a:srgbClr val="0000FF"/>
                </a:solidFill>
              </a:rPr>
              <a:t>知识和证据都具有</a:t>
            </a:r>
            <a:r>
              <a:rPr kumimoji="1" lang="zh-CN" altLang="en-US" sz="2200" dirty="0" smtClean="0">
                <a:solidFill>
                  <a:srgbClr val="0000FF"/>
                </a:solidFill>
              </a:rPr>
              <a:t>不确定性</a:t>
            </a:r>
            <a:endParaRPr kumimoji="1" lang="en-US" altLang="zh-CN" sz="2200" dirty="0" smtClean="0">
              <a:solidFill>
                <a:srgbClr val="0000FF"/>
              </a:solidFill>
            </a:endParaRPr>
          </a:p>
          <a:p>
            <a:pPr lvl="1">
              <a:lnSpc>
                <a:spcPct val="120000"/>
              </a:lnSpc>
            </a:pPr>
            <a:r>
              <a:rPr kumimoji="1" lang="zh-CN" altLang="en-US" sz="2200" dirty="0">
                <a:solidFill>
                  <a:srgbClr val="0000FF"/>
                </a:solidFill>
              </a:rPr>
              <a:t>知识所要求的不确定性程度与证据实际具有的不确定性程度不一定相同</a:t>
            </a:r>
          </a:p>
          <a:p>
            <a:pPr>
              <a:lnSpc>
                <a:spcPct val="120000"/>
              </a:lnSpc>
            </a:pPr>
            <a:r>
              <a:rPr kumimoji="1" lang="zh-CN" altLang="en-US" dirty="0">
                <a:solidFill>
                  <a:srgbClr val="000000"/>
                </a:solidFill>
              </a:rPr>
              <a:t>常用的解决方法：</a:t>
            </a:r>
          </a:p>
          <a:p>
            <a:pPr lvl="1">
              <a:lnSpc>
                <a:spcPct val="120000"/>
              </a:lnSpc>
            </a:pPr>
            <a:r>
              <a:rPr kumimoji="1" lang="zh-CN" altLang="en-US" sz="2200" dirty="0" smtClean="0">
                <a:solidFill>
                  <a:srgbClr val="FF66CC"/>
                </a:solidFill>
                <a:effectLst>
                  <a:outerShdw blurRad="38100" dist="38100" dir="2700000" algn="tl">
                    <a:srgbClr val="000000">
                      <a:alpha val="43137"/>
                    </a:srgbClr>
                  </a:outerShdw>
                </a:effectLst>
              </a:rPr>
              <a:t>计算相似度，设置阈值：</a:t>
            </a:r>
            <a:r>
              <a:rPr kumimoji="1" lang="zh-CN" altLang="en-US" sz="2200" b="0" dirty="0" smtClean="0"/>
              <a:t>设计算法</a:t>
            </a:r>
            <a:r>
              <a:rPr kumimoji="1" lang="zh-CN" altLang="en-US" sz="2200" b="0" dirty="0"/>
              <a:t>用来计算匹配双方相似的程度，另外再指定一个相似的</a:t>
            </a:r>
            <a:r>
              <a:rPr kumimoji="1" lang="zh-CN" altLang="en-US" sz="2200" b="0" dirty="0" smtClean="0"/>
              <a:t>限度</a:t>
            </a:r>
            <a:r>
              <a:rPr kumimoji="1" lang="zh-CN" altLang="en-US" sz="2200" b="0" dirty="0"/>
              <a:t>。</a:t>
            </a:r>
            <a:r>
              <a:rPr kumimoji="1" lang="zh-CN" altLang="en-US" sz="2200" b="0" dirty="0" smtClean="0"/>
              <a:t>如果</a:t>
            </a:r>
            <a:r>
              <a:rPr kumimoji="1" lang="zh-CN" altLang="en-US" sz="2200" b="0" dirty="0"/>
              <a:t>相似的程度落在指定的限度内</a:t>
            </a:r>
            <a:r>
              <a:rPr kumimoji="1" lang="zh-CN" altLang="en-US" sz="2200" b="0" dirty="0" smtClean="0"/>
              <a:t>，则可匹配，</a:t>
            </a:r>
            <a:r>
              <a:rPr kumimoji="1" lang="zh-CN" altLang="en-US" sz="2200" b="0" dirty="0"/>
              <a:t>相应的知识可被应用，</a:t>
            </a:r>
            <a:r>
              <a:rPr kumimoji="1" lang="zh-CN" altLang="en-US" sz="2200" b="0" dirty="0" smtClean="0"/>
              <a:t>否则就不可匹配，</a:t>
            </a:r>
            <a:r>
              <a:rPr kumimoji="1" lang="zh-CN" altLang="en-US" sz="2200" b="0" dirty="0"/>
              <a:t>相应的知识不可应用</a:t>
            </a:r>
          </a:p>
          <a:p>
            <a:pPr lvl="1">
              <a:lnSpc>
                <a:spcPct val="120000"/>
              </a:lnSpc>
            </a:pPr>
            <a:r>
              <a:rPr kumimoji="1" lang="zh-CN" altLang="en-US" sz="2200" b="0" dirty="0">
                <a:solidFill>
                  <a:srgbClr val="7030A0"/>
                </a:solidFill>
              </a:rPr>
              <a:t>用来计算匹配双方相似程度的算法称为</a:t>
            </a:r>
            <a:r>
              <a:rPr kumimoji="1" lang="zh-CN" altLang="en-US" sz="2200" dirty="0">
                <a:solidFill>
                  <a:srgbClr val="7030A0"/>
                </a:solidFill>
              </a:rPr>
              <a:t>不确定性匹配算法</a:t>
            </a:r>
            <a:r>
              <a:rPr kumimoji="1" lang="zh-CN" altLang="en-US" sz="2200" b="0" dirty="0">
                <a:solidFill>
                  <a:srgbClr val="7030A0"/>
                </a:solidFill>
              </a:rPr>
              <a:t>，用来指出相似的限度称为</a:t>
            </a:r>
            <a:r>
              <a:rPr kumimoji="1" lang="zh-CN" altLang="en-US" sz="2200" dirty="0">
                <a:solidFill>
                  <a:srgbClr val="7030A0"/>
                </a:solidFill>
              </a:rPr>
              <a:t>阈值</a:t>
            </a:r>
          </a:p>
        </p:txBody>
      </p:sp>
      <p:sp>
        <p:nvSpPr>
          <p:cNvPr id="544772" name="Text Box 4"/>
          <p:cNvSpPr txBox="1">
            <a:spLocks noChangeArrowheads="1"/>
          </p:cNvSpPr>
          <p:nvPr/>
        </p:nvSpPr>
        <p:spPr bwMode="auto">
          <a:xfrm>
            <a:off x="395288" y="296863"/>
            <a:ext cx="8389937"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15000"/>
              </a:spcBef>
            </a:pPr>
            <a:r>
              <a:rPr lang="zh-CN" altLang="en-US" sz="4400" b="1" dirty="0">
                <a:solidFill>
                  <a:schemeClr val="accent2"/>
                </a:solidFill>
                <a:latin typeface="方正姚体" pitchFamily="2" charset="-122"/>
                <a:ea typeface="方正姚体" pitchFamily="2" charset="-122"/>
                <a:cs typeface="+mj-cs"/>
              </a:rPr>
              <a:t>不确定性的匹配</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44771">
                                            <p:txEl>
                                              <p:pRg st="3" end="3"/>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544771">
                                            <p:txEl>
                                              <p:pRg st="4" end="4"/>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54477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52612" name="Object 4"/>
          <p:cNvGraphicFramePr>
            <a:graphicFrameLocks noChangeAspect="1"/>
          </p:cNvGraphicFramePr>
          <p:nvPr>
            <p:extLst>
              <p:ext uri="{D42A27DB-BD31-4B8C-83A1-F6EECF244321}">
                <p14:modId xmlns:p14="http://schemas.microsoft.com/office/powerpoint/2010/main" val="543624458"/>
              </p:ext>
            </p:extLst>
          </p:nvPr>
        </p:nvGraphicFramePr>
        <p:xfrm>
          <a:off x="1187450" y="1952836"/>
          <a:ext cx="4712876" cy="1224124"/>
        </p:xfrm>
        <a:graphic>
          <a:graphicData uri="http://schemas.openxmlformats.org/presentationml/2006/ole">
            <mc:AlternateContent xmlns:mc="http://schemas.openxmlformats.org/markup-compatibility/2006">
              <mc:Choice xmlns:v="urn:schemas-microsoft-com:vml" Requires="v">
                <p:oleObj spid="_x0000_s762264" name="Equation" r:id="rId4" imgW="2628720" imgH="812520" progId="Equation.3">
                  <p:embed/>
                </p:oleObj>
              </mc:Choice>
              <mc:Fallback>
                <p:oleObj name="Equation" r:id="rId4" imgW="2628720" imgH="81252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87450" y="1952836"/>
                        <a:ext cx="4712876" cy="1224124"/>
                      </a:xfrm>
                      <a:prstGeom prst="rect">
                        <a:avLst/>
                      </a:prstGeom>
                      <a:noFill/>
                      <a:ln>
                        <a:noFill/>
                      </a:ln>
                      <a:extLst/>
                    </p:spPr>
                  </p:pic>
                </p:oleObj>
              </mc:Fallback>
            </mc:AlternateContent>
          </a:graphicData>
        </a:graphic>
      </p:graphicFrame>
      <p:grpSp>
        <p:nvGrpSpPr>
          <p:cNvPr id="2" name="组合 1"/>
          <p:cNvGrpSpPr/>
          <p:nvPr/>
        </p:nvGrpSpPr>
        <p:grpSpPr>
          <a:xfrm>
            <a:off x="503548" y="1341438"/>
            <a:ext cx="8748713" cy="459741"/>
            <a:chOff x="503548" y="1492250"/>
            <a:chExt cx="8748713" cy="459741"/>
          </a:xfrm>
        </p:grpSpPr>
        <p:sp>
          <p:nvSpPr>
            <p:cNvPr id="452611" name="Text Box 3"/>
            <p:cNvSpPr txBox="1">
              <a:spLocks noChangeArrowheads="1"/>
            </p:cNvSpPr>
            <p:nvPr/>
          </p:nvSpPr>
          <p:spPr bwMode="auto">
            <a:xfrm>
              <a:off x="503548" y="1492250"/>
              <a:ext cx="8748713" cy="4597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lnSpc>
                  <a:spcPct val="120000"/>
                </a:lnSpc>
                <a:spcBef>
                  <a:spcPct val="5000"/>
                </a:spcBef>
              </a:pPr>
              <a:r>
                <a:rPr lang="zh-CN" altLang="en-US" sz="2200" b="1" dirty="0" smtClean="0">
                  <a:solidFill>
                    <a:srgbClr val="C00000"/>
                  </a:solidFill>
                  <a:latin typeface="Times New Roman" pitchFamily="18" charset="0"/>
                  <a:ea typeface="幼圆" pitchFamily="49" charset="-122"/>
                  <a:cs typeface="Times New Roman" pitchFamily="18" charset="0"/>
                </a:rPr>
                <a:t>定义：</a:t>
              </a:r>
              <a:r>
                <a:rPr lang="zh-CN" altLang="en-US" sz="2200" b="1" dirty="0" smtClean="0">
                  <a:latin typeface="Times New Roman" pitchFamily="18" charset="0"/>
                  <a:ea typeface="幼圆" pitchFamily="49" charset="-122"/>
                  <a:cs typeface="Times New Roman" pitchFamily="18" charset="0"/>
                </a:rPr>
                <a:t>对任何命题</a:t>
              </a:r>
              <a:r>
                <a:rPr lang="en-US" altLang="zh-CN" sz="2200" b="1" dirty="0" smtClean="0">
                  <a:latin typeface="Times New Roman" pitchFamily="18" charset="0"/>
                  <a:ea typeface="幼圆" pitchFamily="49" charset="-122"/>
                  <a:cs typeface="Times New Roman" pitchFamily="18" charset="0"/>
                </a:rPr>
                <a:t>A    Ω,</a:t>
              </a:r>
              <a:r>
                <a:rPr lang="zh-CN" altLang="en-US" sz="2200" b="1" dirty="0" smtClean="0">
                  <a:latin typeface="Times New Roman" pitchFamily="18" charset="0"/>
                  <a:ea typeface="幼圆" pitchFamily="49" charset="-122"/>
                  <a:cs typeface="Times New Roman" pitchFamily="18" charset="0"/>
                </a:rPr>
                <a:t>其信任函数为</a:t>
              </a:r>
            </a:p>
          </p:txBody>
        </p:sp>
        <p:graphicFrame>
          <p:nvGraphicFramePr>
            <p:cNvPr id="452613" name="Object 5"/>
            <p:cNvGraphicFramePr>
              <a:graphicFrameLocks noChangeAspect="1"/>
            </p:cNvGraphicFramePr>
            <p:nvPr>
              <p:extLst>
                <p:ext uri="{D42A27DB-BD31-4B8C-83A1-F6EECF244321}">
                  <p14:modId xmlns:p14="http://schemas.microsoft.com/office/powerpoint/2010/main" val="145916953"/>
                </p:ext>
              </p:extLst>
            </p:nvPr>
          </p:nvGraphicFramePr>
          <p:xfrm>
            <a:off x="3059832" y="1630003"/>
            <a:ext cx="287337" cy="288925"/>
          </p:xfrm>
          <a:graphic>
            <a:graphicData uri="http://schemas.openxmlformats.org/presentationml/2006/ole">
              <mc:AlternateContent xmlns:mc="http://schemas.openxmlformats.org/markup-compatibility/2006">
                <mc:Choice xmlns:v="urn:schemas-microsoft-com:vml" Requires="v">
                  <p:oleObj spid="_x0000_s762265" name="公式" r:id="rId6" imgW="152280" imgH="152280" progId="Equation.3">
                    <p:embed/>
                  </p:oleObj>
                </mc:Choice>
                <mc:Fallback>
                  <p:oleObj name="公式" r:id="rId6" imgW="152280" imgH="15228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59832" y="1630003"/>
                          <a:ext cx="287337" cy="2889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sp>
        <p:nvSpPr>
          <p:cNvPr id="8" name="Rectangle 2"/>
          <p:cNvSpPr>
            <a:spLocks noChangeArrowheads="1"/>
          </p:cNvSpPr>
          <p:nvPr/>
        </p:nvSpPr>
        <p:spPr bwMode="auto">
          <a:xfrm>
            <a:off x="1187450" y="1"/>
            <a:ext cx="6696075" cy="9447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eaLnBrk="1" hangingPunct="1">
              <a:spcBef>
                <a:spcPct val="0"/>
              </a:spcBef>
            </a:pPr>
            <a:r>
              <a:rPr lang="zh-CN" altLang="en-US" sz="4400" dirty="0" smtClean="0">
                <a:solidFill>
                  <a:schemeClr val="accent2"/>
                </a:solidFill>
                <a:latin typeface="方正姚体" pitchFamily="2" charset="-122"/>
                <a:ea typeface="方正姚体" pitchFamily="2" charset="-122"/>
                <a:cs typeface="+mj-cs"/>
              </a:rPr>
              <a:t>一</a:t>
            </a:r>
            <a:r>
              <a:rPr lang="zh-CN" altLang="en-US" sz="4400" dirty="0">
                <a:solidFill>
                  <a:schemeClr val="accent2"/>
                </a:solidFill>
                <a:latin typeface="方正姚体" pitchFamily="2" charset="-122"/>
                <a:ea typeface="方正姚体" pitchFamily="2" charset="-122"/>
                <a:cs typeface="+mj-cs"/>
              </a:rPr>
              <a:t>个特殊的概率分配</a:t>
            </a:r>
            <a:r>
              <a:rPr lang="zh-CN" altLang="en-US" sz="4400" dirty="0" smtClean="0">
                <a:solidFill>
                  <a:schemeClr val="accent2"/>
                </a:solidFill>
                <a:latin typeface="方正姚体" pitchFamily="2" charset="-122"/>
                <a:ea typeface="方正姚体" pitchFamily="2" charset="-122"/>
                <a:cs typeface="+mj-cs"/>
              </a:rPr>
              <a:t>函数</a:t>
            </a:r>
            <a:endParaRPr lang="en-US" altLang="zh-CN" sz="4400" dirty="0">
              <a:solidFill>
                <a:schemeClr val="accent2"/>
              </a:solidFill>
              <a:latin typeface="方正姚体" pitchFamily="2" charset="-122"/>
              <a:ea typeface="方正姚体" pitchFamily="2" charset="-122"/>
              <a:cs typeface="+mj-cs"/>
            </a:endParaRPr>
          </a:p>
        </p:txBody>
      </p:sp>
      <p:grpSp>
        <p:nvGrpSpPr>
          <p:cNvPr id="5" name="组合 4"/>
          <p:cNvGrpSpPr/>
          <p:nvPr/>
        </p:nvGrpSpPr>
        <p:grpSpPr>
          <a:xfrm>
            <a:off x="498116" y="3344872"/>
            <a:ext cx="5135188" cy="430887"/>
            <a:chOff x="513284" y="4113076"/>
            <a:chExt cx="5135188" cy="430887"/>
          </a:xfrm>
        </p:grpSpPr>
        <p:sp>
          <p:nvSpPr>
            <p:cNvPr id="3" name="矩形 2"/>
            <p:cNvSpPr/>
            <p:nvPr/>
          </p:nvSpPr>
          <p:spPr>
            <a:xfrm>
              <a:off x="513284" y="4113076"/>
              <a:ext cx="5135188" cy="430887"/>
            </a:xfrm>
            <a:prstGeom prst="rect">
              <a:avLst/>
            </a:prstGeom>
          </p:spPr>
          <p:txBody>
            <a:bodyPr wrap="none">
              <a:spAutoFit/>
            </a:bodyPr>
            <a:lstStyle/>
            <a:p>
              <a:r>
                <a:rPr lang="en-US" altLang="zh-CN" sz="2200" b="1" dirty="0">
                  <a:solidFill>
                    <a:srgbClr val="C00000"/>
                  </a:solidFill>
                  <a:latin typeface="Times New Roman" pitchFamily="18" charset="0"/>
                  <a:ea typeface="幼圆" pitchFamily="49" charset="-122"/>
                  <a:cs typeface="Times New Roman" pitchFamily="18" charset="0"/>
                </a:rPr>
                <a:t> </a:t>
              </a:r>
              <a:r>
                <a:rPr lang="zh-CN" altLang="en-US" sz="2200" b="1" dirty="0" smtClean="0">
                  <a:solidFill>
                    <a:srgbClr val="C00000"/>
                  </a:solidFill>
                  <a:latin typeface="Times New Roman" pitchFamily="18" charset="0"/>
                  <a:ea typeface="幼圆" pitchFamily="49" charset="-122"/>
                  <a:cs typeface="Times New Roman" pitchFamily="18" charset="0"/>
                </a:rPr>
                <a:t>定义：</a:t>
              </a:r>
              <a:r>
                <a:rPr lang="en-US" altLang="zh-CN" sz="2200" b="1" dirty="0" smtClean="0">
                  <a:solidFill>
                    <a:srgbClr val="C00000"/>
                  </a:solidFill>
                  <a:latin typeface="Times New Roman" pitchFamily="18" charset="0"/>
                  <a:ea typeface="幼圆" pitchFamily="49" charset="-122"/>
                  <a:cs typeface="Times New Roman" pitchFamily="18" charset="0"/>
                </a:rPr>
                <a:t> </a:t>
              </a:r>
              <a:r>
                <a:rPr lang="zh-CN" altLang="en-US" sz="2200" b="1" dirty="0">
                  <a:latin typeface="Times New Roman" pitchFamily="18" charset="0"/>
                  <a:ea typeface="幼圆" pitchFamily="49" charset="-122"/>
                  <a:cs typeface="Times New Roman" pitchFamily="18" charset="0"/>
                </a:rPr>
                <a:t>对任何命题</a:t>
              </a:r>
              <a:r>
                <a:rPr lang="en-US" altLang="zh-CN" sz="2200" b="1" dirty="0">
                  <a:latin typeface="Times New Roman" pitchFamily="18" charset="0"/>
                  <a:ea typeface="幼圆" pitchFamily="49" charset="-122"/>
                  <a:cs typeface="Times New Roman" pitchFamily="18" charset="0"/>
                </a:rPr>
                <a:t>A   </a:t>
              </a:r>
              <a:r>
                <a:rPr lang="en-US" altLang="zh-CN" sz="2200" b="1" dirty="0" smtClean="0">
                  <a:latin typeface="Times New Roman" pitchFamily="18" charset="0"/>
                  <a:ea typeface="幼圆" pitchFamily="49" charset="-122"/>
                  <a:cs typeface="Times New Roman" pitchFamily="18" charset="0"/>
                </a:rPr>
                <a:t>  Ω</a:t>
              </a:r>
              <a:r>
                <a:rPr lang="en-US" altLang="zh-CN" sz="2200" b="1" dirty="0">
                  <a:latin typeface="Times New Roman" pitchFamily="18" charset="0"/>
                  <a:ea typeface="幼圆" pitchFamily="49" charset="-122"/>
                  <a:cs typeface="Times New Roman" pitchFamily="18" charset="0"/>
                </a:rPr>
                <a:t>,</a:t>
              </a:r>
              <a:r>
                <a:rPr lang="zh-CN" altLang="en-US" sz="2200" b="1" dirty="0">
                  <a:latin typeface="Times New Roman" pitchFamily="18" charset="0"/>
                  <a:ea typeface="幼圆" pitchFamily="49" charset="-122"/>
                  <a:cs typeface="Times New Roman" pitchFamily="18" charset="0"/>
                </a:rPr>
                <a:t>其似然函数为</a:t>
              </a:r>
            </a:p>
          </p:txBody>
        </p:sp>
        <p:graphicFrame>
          <p:nvGraphicFramePr>
            <p:cNvPr id="4" name="对象 3"/>
            <p:cNvGraphicFramePr>
              <a:graphicFrameLocks noChangeAspect="1"/>
            </p:cNvGraphicFramePr>
            <p:nvPr>
              <p:extLst>
                <p:ext uri="{D42A27DB-BD31-4B8C-83A1-F6EECF244321}">
                  <p14:modId xmlns:p14="http://schemas.microsoft.com/office/powerpoint/2010/main" val="1206285394"/>
                </p:ext>
              </p:extLst>
            </p:nvPr>
          </p:nvGraphicFramePr>
          <p:xfrm>
            <a:off x="3239852" y="4220195"/>
            <a:ext cx="287338" cy="288925"/>
          </p:xfrm>
          <a:graphic>
            <a:graphicData uri="http://schemas.openxmlformats.org/presentationml/2006/ole">
              <mc:AlternateContent xmlns:mc="http://schemas.openxmlformats.org/markup-compatibility/2006">
                <mc:Choice xmlns:v="urn:schemas-microsoft-com:vml" Requires="v">
                  <p:oleObj spid="_x0000_s762266" name="公式" r:id="rId8" imgW="152268" imgH="152268" progId="Equation.3">
                    <p:embed/>
                  </p:oleObj>
                </mc:Choice>
                <mc:Fallback>
                  <p:oleObj name="公式" r:id="rId8" imgW="152268" imgH="152268" progId="Equation.3">
                    <p:embed/>
                    <p:pic>
                      <p:nvPicPr>
                        <p:cNvPr id="0" name="Object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39852" y="4220195"/>
                          <a:ext cx="287338" cy="2889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graphicFrame>
        <p:nvGraphicFramePr>
          <p:cNvPr id="6" name="对象 5"/>
          <p:cNvGraphicFramePr>
            <a:graphicFrameLocks noChangeAspect="1"/>
          </p:cNvGraphicFramePr>
          <p:nvPr>
            <p:extLst>
              <p:ext uri="{D42A27DB-BD31-4B8C-83A1-F6EECF244321}">
                <p14:modId xmlns:p14="http://schemas.microsoft.com/office/powerpoint/2010/main" val="1218412425"/>
              </p:ext>
            </p:extLst>
          </p:nvPr>
        </p:nvGraphicFramePr>
        <p:xfrm>
          <a:off x="683568" y="3771815"/>
          <a:ext cx="6375784" cy="1781089"/>
        </p:xfrm>
        <a:graphic>
          <a:graphicData uri="http://schemas.openxmlformats.org/presentationml/2006/ole">
            <mc:AlternateContent xmlns:mc="http://schemas.openxmlformats.org/markup-compatibility/2006">
              <mc:Choice xmlns:v="urn:schemas-microsoft-com:vml" Requires="v">
                <p:oleObj spid="_x0000_s762267" name="公式" r:id="rId9" imgW="4102100" imgH="1143000" progId="Equation.3">
                  <p:embed/>
                </p:oleObj>
              </mc:Choice>
              <mc:Fallback>
                <p:oleObj name="公式" r:id="rId9" imgW="4102100" imgH="1143000" progId="Equation.3">
                  <p:embed/>
                  <p:pic>
                    <p:nvPicPr>
                      <p:cNvPr id="0" name="Object 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83568" y="3771815"/>
                        <a:ext cx="6375784" cy="1781089"/>
                      </a:xfrm>
                      <a:prstGeom prst="rect">
                        <a:avLst/>
                      </a:prstGeom>
                      <a:noFill/>
                      <a:ln>
                        <a:noFill/>
                      </a:ln>
                    </p:spPr>
                  </p:pic>
                </p:oleObj>
              </mc:Fallback>
            </mc:AlternateContent>
          </a:graphicData>
        </a:graphic>
      </p:graphicFrame>
      <p:sp>
        <p:nvSpPr>
          <p:cNvPr id="9" name="矩形 8"/>
          <p:cNvSpPr/>
          <p:nvPr/>
        </p:nvSpPr>
        <p:spPr>
          <a:xfrm>
            <a:off x="503548" y="5769260"/>
            <a:ext cx="8026784" cy="861774"/>
          </a:xfrm>
          <a:prstGeom prst="rect">
            <a:avLst/>
          </a:prstGeom>
        </p:spPr>
        <p:txBody>
          <a:bodyPr wrap="square">
            <a:spAutoFit/>
          </a:bodyPr>
          <a:lstStyle/>
          <a:p>
            <a:pPr eaLnBrk="1" hangingPunct="1">
              <a:lnSpc>
                <a:spcPct val="120000"/>
              </a:lnSpc>
              <a:spcBef>
                <a:spcPct val="10000"/>
              </a:spcBef>
            </a:pPr>
            <a:r>
              <a:rPr kumimoji="0" lang="zh-CN" altLang="en-US" sz="2000" b="1" dirty="0" smtClean="0">
                <a:solidFill>
                  <a:srgbClr val="0000CC"/>
                </a:solidFill>
                <a:latin typeface="Times New Roman" pitchFamily="18" charset="0"/>
                <a:ea typeface="幼圆" pitchFamily="49" charset="-122"/>
                <a:cs typeface="Times New Roman" pitchFamily="18" charset="0"/>
              </a:rPr>
              <a:t>对</a:t>
            </a:r>
            <a:r>
              <a:rPr kumimoji="0" lang="zh-CN" altLang="en-US" sz="2000" b="1" dirty="0">
                <a:solidFill>
                  <a:srgbClr val="0000CC"/>
                </a:solidFill>
                <a:latin typeface="Times New Roman" pitchFamily="18" charset="0"/>
                <a:ea typeface="幼圆" pitchFamily="49" charset="-122"/>
                <a:cs typeface="Times New Roman" pitchFamily="18" charset="0"/>
              </a:rPr>
              <a:t>任意命题</a:t>
            </a:r>
            <a:r>
              <a:rPr kumimoji="0" lang="en-US" altLang="zh-CN" sz="2000" b="1" dirty="0">
                <a:solidFill>
                  <a:srgbClr val="0000CC"/>
                </a:solidFill>
                <a:latin typeface="Times New Roman" pitchFamily="18" charset="0"/>
                <a:ea typeface="幼圆" pitchFamily="49" charset="-122"/>
                <a:cs typeface="Times New Roman" pitchFamily="18" charset="0"/>
              </a:rPr>
              <a:t>A    </a:t>
            </a:r>
            <a:r>
              <a:rPr lang="en-US" altLang="zh-CN" sz="2000" b="1" dirty="0">
                <a:solidFill>
                  <a:srgbClr val="0000CC"/>
                </a:solidFill>
                <a:latin typeface="Times New Roman" pitchFamily="18" charset="0"/>
                <a:ea typeface="幼圆" pitchFamily="49" charset="-122"/>
                <a:cs typeface="Times New Roman" pitchFamily="18" charset="0"/>
              </a:rPr>
              <a:t>Ω</a:t>
            </a:r>
            <a:r>
              <a:rPr lang="zh-CN" altLang="en-US" sz="2000" b="1" dirty="0">
                <a:solidFill>
                  <a:srgbClr val="0000CC"/>
                </a:solidFill>
                <a:latin typeface="Times New Roman" pitchFamily="18" charset="0"/>
                <a:ea typeface="幼圆" pitchFamily="49" charset="-122"/>
                <a:cs typeface="Times New Roman" pitchFamily="18" charset="0"/>
              </a:rPr>
              <a:t>和</a:t>
            </a:r>
            <a:r>
              <a:rPr lang="en-US" altLang="zh-CN" sz="2000" b="1" dirty="0">
                <a:solidFill>
                  <a:srgbClr val="0000CC"/>
                </a:solidFill>
                <a:latin typeface="Times New Roman" pitchFamily="18" charset="0"/>
                <a:ea typeface="幼圆" pitchFamily="49" charset="-122"/>
                <a:cs typeface="Times New Roman" pitchFamily="18" charset="0"/>
              </a:rPr>
              <a:t>B </a:t>
            </a:r>
            <a:r>
              <a:rPr lang="en-US" altLang="zh-CN" sz="2000" b="1" dirty="0" smtClean="0">
                <a:solidFill>
                  <a:srgbClr val="0000CC"/>
                </a:solidFill>
                <a:latin typeface="Times New Roman" pitchFamily="18" charset="0"/>
                <a:ea typeface="幼圆" pitchFamily="49" charset="-122"/>
                <a:cs typeface="Times New Roman" pitchFamily="18" charset="0"/>
              </a:rPr>
              <a:t>   </a:t>
            </a:r>
            <a:r>
              <a:rPr lang="en-US" altLang="zh-CN" sz="2000" b="1" dirty="0">
                <a:solidFill>
                  <a:srgbClr val="0000CC"/>
                </a:solidFill>
                <a:latin typeface="Times New Roman" pitchFamily="18" charset="0"/>
                <a:ea typeface="幼圆" pitchFamily="49" charset="-122"/>
                <a:cs typeface="Times New Roman" pitchFamily="18" charset="0"/>
              </a:rPr>
              <a:t>Ω</a:t>
            </a:r>
            <a:r>
              <a:rPr lang="zh-CN" altLang="en-US" sz="2000" b="1" dirty="0">
                <a:solidFill>
                  <a:srgbClr val="0000CC"/>
                </a:solidFill>
                <a:latin typeface="Times New Roman" pitchFamily="18" charset="0"/>
                <a:ea typeface="幼圆" pitchFamily="49" charset="-122"/>
                <a:cs typeface="Times New Roman" pitchFamily="18" charset="0"/>
              </a:rPr>
              <a:t>均有</a:t>
            </a:r>
            <a:r>
              <a:rPr lang="zh-CN" altLang="en-US" sz="2000" b="1" dirty="0" smtClean="0">
                <a:solidFill>
                  <a:srgbClr val="0000CC"/>
                </a:solidFill>
                <a:latin typeface="Times New Roman" pitchFamily="18" charset="0"/>
                <a:ea typeface="幼圆" pitchFamily="49" charset="-122"/>
                <a:cs typeface="Times New Roman" pitchFamily="18" charset="0"/>
              </a:rPr>
              <a:t>：</a:t>
            </a:r>
            <a:r>
              <a:rPr lang="en-US" altLang="zh-CN" sz="2000" b="1" dirty="0" smtClean="0">
                <a:solidFill>
                  <a:srgbClr val="0000CC"/>
                </a:solidFill>
                <a:latin typeface="Times New Roman" pitchFamily="18" charset="0"/>
                <a:ea typeface="幼圆" pitchFamily="49" charset="-122"/>
                <a:cs typeface="Times New Roman" pitchFamily="18" charset="0"/>
              </a:rPr>
              <a:t>Pl(A</a:t>
            </a:r>
            <a:r>
              <a:rPr lang="en-US" altLang="zh-CN" sz="2000" b="1" dirty="0">
                <a:solidFill>
                  <a:srgbClr val="0000CC"/>
                </a:solidFill>
                <a:latin typeface="Times New Roman" pitchFamily="18" charset="0"/>
                <a:ea typeface="幼圆" pitchFamily="49" charset="-122"/>
                <a:cs typeface="Times New Roman" pitchFamily="18" charset="0"/>
              </a:rPr>
              <a:t>)-</a:t>
            </a:r>
            <a:r>
              <a:rPr lang="en-US" altLang="zh-CN" sz="2000" b="1" dirty="0" err="1">
                <a:solidFill>
                  <a:srgbClr val="0000CC"/>
                </a:solidFill>
                <a:latin typeface="Times New Roman" pitchFamily="18" charset="0"/>
                <a:ea typeface="幼圆" pitchFamily="49" charset="-122"/>
                <a:cs typeface="Times New Roman" pitchFamily="18" charset="0"/>
              </a:rPr>
              <a:t>Bel</a:t>
            </a:r>
            <a:r>
              <a:rPr lang="en-US" altLang="zh-CN" sz="2000" b="1" dirty="0">
                <a:solidFill>
                  <a:srgbClr val="0000CC"/>
                </a:solidFill>
                <a:latin typeface="Times New Roman" pitchFamily="18" charset="0"/>
                <a:ea typeface="幼圆" pitchFamily="49" charset="-122"/>
                <a:cs typeface="Times New Roman" pitchFamily="18" charset="0"/>
              </a:rPr>
              <a:t>(A)=Pl(B)-</a:t>
            </a:r>
            <a:r>
              <a:rPr lang="en-US" altLang="zh-CN" sz="2000" b="1" dirty="0" err="1">
                <a:solidFill>
                  <a:srgbClr val="0000CC"/>
                </a:solidFill>
                <a:latin typeface="Times New Roman" pitchFamily="18" charset="0"/>
                <a:ea typeface="幼圆" pitchFamily="49" charset="-122"/>
                <a:cs typeface="Times New Roman" pitchFamily="18" charset="0"/>
              </a:rPr>
              <a:t>Bel</a:t>
            </a:r>
            <a:r>
              <a:rPr lang="en-US" altLang="zh-CN" sz="2000" b="1" dirty="0">
                <a:solidFill>
                  <a:srgbClr val="0000CC"/>
                </a:solidFill>
                <a:latin typeface="Times New Roman" pitchFamily="18" charset="0"/>
                <a:ea typeface="幼圆" pitchFamily="49" charset="-122"/>
                <a:cs typeface="Times New Roman" pitchFamily="18" charset="0"/>
              </a:rPr>
              <a:t>(B)= m(Ω)</a:t>
            </a:r>
          </a:p>
          <a:p>
            <a:pPr eaLnBrk="1" hangingPunct="1">
              <a:lnSpc>
                <a:spcPct val="120000"/>
              </a:lnSpc>
              <a:spcBef>
                <a:spcPct val="10000"/>
              </a:spcBef>
            </a:pPr>
            <a:r>
              <a:rPr lang="zh-CN" altLang="en-US" sz="2000" b="1" dirty="0">
                <a:solidFill>
                  <a:srgbClr val="0000CC"/>
                </a:solidFill>
                <a:latin typeface="Times New Roman" pitchFamily="18" charset="0"/>
                <a:ea typeface="幼圆" pitchFamily="49" charset="-122"/>
                <a:cs typeface="Times New Roman" pitchFamily="18" charset="0"/>
              </a:rPr>
              <a:t>它表示对</a:t>
            </a:r>
            <a:r>
              <a:rPr lang="en-US" altLang="zh-CN" sz="2000" b="1" dirty="0">
                <a:solidFill>
                  <a:srgbClr val="0000CC"/>
                </a:solidFill>
                <a:latin typeface="Times New Roman" pitchFamily="18" charset="0"/>
                <a:ea typeface="幼圆" pitchFamily="49" charset="-122"/>
                <a:cs typeface="Times New Roman" pitchFamily="18" charset="0"/>
              </a:rPr>
              <a:t>A</a:t>
            </a:r>
            <a:r>
              <a:rPr lang="zh-CN" altLang="en-US" sz="2000" b="1" dirty="0">
                <a:solidFill>
                  <a:srgbClr val="0000CC"/>
                </a:solidFill>
                <a:latin typeface="Times New Roman" pitchFamily="18" charset="0"/>
                <a:ea typeface="幼圆" pitchFamily="49" charset="-122"/>
                <a:cs typeface="Times New Roman" pitchFamily="18" charset="0"/>
              </a:rPr>
              <a:t>（或</a:t>
            </a:r>
            <a:r>
              <a:rPr lang="en-US" altLang="zh-CN" sz="2000" b="1" dirty="0">
                <a:solidFill>
                  <a:srgbClr val="0000CC"/>
                </a:solidFill>
                <a:latin typeface="Times New Roman" pitchFamily="18" charset="0"/>
                <a:ea typeface="幼圆" pitchFamily="49" charset="-122"/>
                <a:cs typeface="Times New Roman" pitchFamily="18" charset="0"/>
              </a:rPr>
              <a:t>B </a:t>
            </a:r>
            <a:r>
              <a:rPr lang="zh-CN" altLang="en-US" sz="2000" b="1" dirty="0">
                <a:solidFill>
                  <a:srgbClr val="0000CC"/>
                </a:solidFill>
                <a:latin typeface="Times New Roman" pitchFamily="18" charset="0"/>
                <a:ea typeface="幼圆" pitchFamily="49" charset="-122"/>
                <a:cs typeface="Times New Roman" pitchFamily="18" charset="0"/>
              </a:rPr>
              <a:t>）不知道的</a:t>
            </a:r>
            <a:r>
              <a:rPr lang="zh-CN" altLang="en-US" sz="2000" b="1" dirty="0" smtClean="0">
                <a:solidFill>
                  <a:srgbClr val="0000CC"/>
                </a:solidFill>
                <a:latin typeface="Times New Roman" pitchFamily="18" charset="0"/>
                <a:ea typeface="幼圆" pitchFamily="49" charset="-122"/>
                <a:cs typeface="Times New Roman" pitchFamily="18" charset="0"/>
              </a:rPr>
              <a:t>程度</a:t>
            </a:r>
            <a:endParaRPr lang="zh-CN" altLang="en-US" sz="2000" b="1" dirty="0">
              <a:solidFill>
                <a:srgbClr val="0000CC"/>
              </a:solidFill>
              <a:latin typeface="Times New Roman" pitchFamily="18" charset="0"/>
              <a:ea typeface="幼圆" pitchFamily="49" charset="-122"/>
              <a:cs typeface="Times New Roman" pitchFamily="18" charset="0"/>
            </a:endParaRPr>
          </a:p>
        </p:txBody>
      </p:sp>
      <p:graphicFrame>
        <p:nvGraphicFramePr>
          <p:cNvPr id="10" name="对象 9"/>
          <p:cNvGraphicFramePr>
            <a:graphicFrameLocks noChangeAspect="1"/>
          </p:cNvGraphicFramePr>
          <p:nvPr>
            <p:extLst>
              <p:ext uri="{D42A27DB-BD31-4B8C-83A1-F6EECF244321}">
                <p14:modId xmlns:p14="http://schemas.microsoft.com/office/powerpoint/2010/main" val="3855977981"/>
              </p:ext>
            </p:extLst>
          </p:nvPr>
        </p:nvGraphicFramePr>
        <p:xfrm>
          <a:off x="2051720" y="5877272"/>
          <a:ext cx="287338" cy="288925"/>
        </p:xfrm>
        <a:graphic>
          <a:graphicData uri="http://schemas.openxmlformats.org/presentationml/2006/ole">
            <mc:AlternateContent xmlns:mc="http://schemas.openxmlformats.org/markup-compatibility/2006">
              <mc:Choice xmlns:v="urn:schemas-microsoft-com:vml" Requires="v">
                <p:oleObj spid="_x0000_s762268" name="公式" r:id="rId11" imgW="152268" imgH="152268" progId="Equation.3">
                  <p:embed/>
                </p:oleObj>
              </mc:Choice>
              <mc:Fallback>
                <p:oleObj name="公式" r:id="rId11" imgW="152268" imgH="152268" progId="Equation.3">
                  <p:embed/>
                  <p:pic>
                    <p:nvPicPr>
                      <p:cNvPr id="0" name="Object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051720" y="5877272"/>
                        <a:ext cx="287338" cy="288925"/>
                      </a:xfrm>
                      <a:prstGeom prst="rect">
                        <a:avLst/>
                      </a:prstGeom>
                      <a:noFill/>
                      <a:ln>
                        <a:noFill/>
                      </a:ln>
                      <a:effectLst/>
                    </p:spPr>
                  </p:pic>
                </p:oleObj>
              </mc:Fallback>
            </mc:AlternateContent>
          </a:graphicData>
        </a:graphic>
      </p:graphicFrame>
      <p:graphicFrame>
        <p:nvGraphicFramePr>
          <p:cNvPr id="14" name="对象 13"/>
          <p:cNvGraphicFramePr>
            <a:graphicFrameLocks noChangeAspect="1"/>
          </p:cNvGraphicFramePr>
          <p:nvPr>
            <p:extLst>
              <p:ext uri="{D42A27DB-BD31-4B8C-83A1-F6EECF244321}">
                <p14:modId xmlns:p14="http://schemas.microsoft.com/office/powerpoint/2010/main" val="3855977981"/>
              </p:ext>
            </p:extLst>
          </p:nvPr>
        </p:nvGraphicFramePr>
        <p:xfrm>
          <a:off x="2922041" y="5893557"/>
          <a:ext cx="287338" cy="288925"/>
        </p:xfrm>
        <a:graphic>
          <a:graphicData uri="http://schemas.openxmlformats.org/presentationml/2006/ole">
            <mc:AlternateContent xmlns:mc="http://schemas.openxmlformats.org/markup-compatibility/2006">
              <mc:Choice xmlns:v="urn:schemas-microsoft-com:vml" Requires="v">
                <p:oleObj spid="_x0000_s762269" name="公式" r:id="rId12" imgW="152268" imgH="152268" progId="Equation.3">
                  <p:embed/>
                </p:oleObj>
              </mc:Choice>
              <mc:Fallback>
                <p:oleObj name="公式" r:id="rId12" imgW="152268" imgH="152268"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922041" y="5893557"/>
                        <a:ext cx="287338" cy="288925"/>
                      </a:xfrm>
                      <a:prstGeom prst="rect">
                        <a:avLst/>
                      </a:prstGeom>
                      <a:noFill/>
                      <a:ln>
                        <a:noFill/>
                      </a:ln>
                      <a:effectLst/>
                    </p:spPr>
                  </p:pic>
                </p:oleObj>
              </mc:Fallback>
            </mc:AlternateContent>
          </a:graphicData>
        </a:graphic>
      </p:graphicFrame>
    </p:spTree>
    <p:extLst>
      <p:ext uri="{BB962C8B-B14F-4D97-AF65-F5344CB8AC3E}">
        <p14:creationId xmlns:p14="http://schemas.microsoft.com/office/powerpoint/2010/main" val="428113873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灯片编号占位符 3"/>
          <p:cNvSpPr>
            <a:spLocks noGrp="1"/>
          </p:cNvSpPr>
          <p:nvPr>
            <p:ph type="sldNum" sz="quarter" idx="12"/>
          </p:nvPr>
        </p:nvSpPr>
        <p:spPr/>
        <p:txBody>
          <a:bodyPr/>
          <a:lstStyle/>
          <a:p>
            <a:fld id="{48029F22-CCA4-45AC-9576-3C40BE565244}" type="slidenum">
              <a:rPr lang="en-US" altLang="zh-CN"/>
              <a:pPr/>
              <a:t>101</a:t>
            </a:fld>
            <a:endParaRPr lang="en-US" altLang="zh-CN"/>
          </a:p>
        </p:txBody>
      </p:sp>
      <p:sp>
        <p:nvSpPr>
          <p:cNvPr id="454659" name="Text Box 3"/>
          <p:cNvSpPr txBox="1">
            <a:spLocks noChangeArrowheads="1"/>
          </p:cNvSpPr>
          <p:nvPr/>
        </p:nvSpPr>
        <p:spPr bwMode="auto">
          <a:xfrm>
            <a:off x="179388" y="1268413"/>
            <a:ext cx="8785225" cy="4339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ts val="1200"/>
              </a:spcBef>
            </a:pPr>
            <a:r>
              <a:rPr lang="zh-CN" altLang="en-US" sz="2200" b="1" dirty="0" smtClean="0">
                <a:solidFill>
                  <a:srgbClr val="00B050"/>
                </a:solidFill>
                <a:latin typeface="Times New Roman" pitchFamily="18" charset="0"/>
                <a:ea typeface="仿宋_GB2312" pitchFamily="49" charset="-122"/>
                <a:cs typeface="Times New Roman" pitchFamily="18" charset="0"/>
              </a:rPr>
              <a:t>例：</a:t>
            </a:r>
            <a:r>
              <a:rPr lang="en-US" altLang="zh-CN" sz="2200" b="1" dirty="0" smtClean="0">
                <a:solidFill>
                  <a:srgbClr val="00B050"/>
                </a:solidFill>
                <a:latin typeface="Times New Roman" pitchFamily="18" charset="0"/>
                <a:ea typeface="仿宋_GB2312" pitchFamily="49" charset="-122"/>
                <a:cs typeface="Times New Roman" pitchFamily="18" charset="0"/>
              </a:rPr>
              <a:t>  </a:t>
            </a:r>
            <a:r>
              <a:rPr lang="zh-CN" altLang="en-US" sz="2200" b="1" dirty="0">
                <a:solidFill>
                  <a:srgbClr val="00B050"/>
                </a:solidFill>
                <a:latin typeface="Times New Roman" pitchFamily="18" charset="0"/>
                <a:ea typeface="仿宋_GB2312" pitchFamily="49" charset="-122"/>
                <a:cs typeface="Times New Roman" pitchFamily="18" charset="0"/>
              </a:rPr>
              <a:t>设</a:t>
            </a:r>
            <a:r>
              <a:rPr lang="en-US" altLang="zh-CN" sz="2200" b="1" dirty="0">
                <a:solidFill>
                  <a:srgbClr val="00B050"/>
                </a:solidFill>
                <a:latin typeface="Times New Roman" pitchFamily="18" charset="0"/>
                <a:ea typeface="仿宋_GB2312" pitchFamily="49" charset="-122"/>
                <a:cs typeface="Times New Roman" pitchFamily="18" charset="0"/>
              </a:rPr>
              <a:t>Ω={</a:t>
            </a:r>
            <a:r>
              <a:rPr lang="zh-CN" altLang="en-US" sz="2200" b="1" dirty="0">
                <a:solidFill>
                  <a:srgbClr val="00B050"/>
                </a:solidFill>
                <a:latin typeface="Times New Roman" pitchFamily="18" charset="0"/>
                <a:ea typeface="仿宋_GB2312" pitchFamily="49" charset="-122"/>
                <a:cs typeface="Times New Roman" pitchFamily="18" charset="0"/>
              </a:rPr>
              <a:t>红，黄，白</a:t>
            </a:r>
            <a:r>
              <a:rPr lang="en-US" altLang="zh-CN" sz="2200" b="1" dirty="0">
                <a:solidFill>
                  <a:srgbClr val="00B050"/>
                </a:solidFill>
                <a:latin typeface="Times New Roman" pitchFamily="18" charset="0"/>
                <a:ea typeface="仿宋_GB2312" pitchFamily="49" charset="-122"/>
                <a:cs typeface="Times New Roman" pitchFamily="18" charset="0"/>
              </a:rPr>
              <a:t>}</a:t>
            </a:r>
            <a:r>
              <a:rPr lang="zh-CN" altLang="en-US" sz="2200" b="1" dirty="0">
                <a:solidFill>
                  <a:srgbClr val="00B050"/>
                </a:solidFill>
                <a:latin typeface="Times New Roman" pitchFamily="18" charset="0"/>
                <a:ea typeface="仿宋_GB2312" pitchFamily="49" charset="-122"/>
                <a:cs typeface="Times New Roman" pitchFamily="18" charset="0"/>
              </a:rPr>
              <a:t>，概率分配函数</a:t>
            </a:r>
          </a:p>
          <a:p>
            <a:pPr eaLnBrk="1" hangingPunct="1">
              <a:spcBef>
                <a:spcPts val="1200"/>
              </a:spcBef>
            </a:pPr>
            <a:r>
              <a:rPr lang="en-US" altLang="zh-CN" sz="2200" b="1" dirty="0" smtClean="0">
                <a:solidFill>
                  <a:srgbClr val="00B050"/>
                </a:solidFill>
                <a:latin typeface="Times New Roman" pitchFamily="18" charset="0"/>
                <a:ea typeface="仿宋_GB2312" pitchFamily="49" charset="-122"/>
                <a:cs typeface="Times New Roman" pitchFamily="18" charset="0"/>
              </a:rPr>
              <a:t> m</a:t>
            </a:r>
            <a:r>
              <a:rPr lang="en-US" altLang="zh-CN" sz="2200" b="1" dirty="0">
                <a:solidFill>
                  <a:srgbClr val="00B050"/>
                </a:solidFill>
                <a:latin typeface="Times New Roman" pitchFamily="18" charset="0"/>
                <a:ea typeface="仿宋_GB2312" pitchFamily="49" charset="-122"/>
                <a:cs typeface="Times New Roman" pitchFamily="18" charset="0"/>
              </a:rPr>
              <a:t>({}</a:t>
            </a:r>
            <a:r>
              <a:rPr lang="zh-CN" altLang="en-US" sz="2200" b="1" dirty="0">
                <a:solidFill>
                  <a:srgbClr val="00B050"/>
                </a:solidFill>
                <a:latin typeface="Times New Roman" pitchFamily="18" charset="0"/>
                <a:ea typeface="仿宋_GB2312" pitchFamily="49" charset="-122"/>
                <a:cs typeface="Times New Roman" pitchFamily="18" charset="0"/>
              </a:rPr>
              <a:t>，</a:t>
            </a:r>
            <a:r>
              <a:rPr lang="en-US" altLang="zh-CN" sz="2200" b="1" dirty="0">
                <a:solidFill>
                  <a:srgbClr val="00B050"/>
                </a:solidFill>
                <a:latin typeface="Times New Roman" pitchFamily="18" charset="0"/>
                <a:ea typeface="仿宋_GB2312" pitchFamily="49" charset="-122"/>
                <a:cs typeface="Times New Roman" pitchFamily="18" charset="0"/>
              </a:rPr>
              <a:t>{</a:t>
            </a:r>
            <a:r>
              <a:rPr lang="zh-CN" altLang="en-US" sz="2200" b="1" dirty="0">
                <a:solidFill>
                  <a:srgbClr val="00B050"/>
                </a:solidFill>
                <a:latin typeface="Times New Roman" pitchFamily="18" charset="0"/>
                <a:ea typeface="仿宋_GB2312" pitchFamily="49" charset="-122"/>
                <a:cs typeface="Times New Roman" pitchFamily="18" charset="0"/>
              </a:rPr>
              <a:t>红</a:t>
            </a:r>
            <a:r>
              <a:rPr lang="en-US" altLang="zh-CN" sz="2200" b="1" dirty="0">
                <a:solidFill>
                  <a:srgbClr val="00B050"/>
                </a:solidFill>
                <a:latin typeface="Times New Roman" pitchFamily="18" charset="0"/>
                <a:ea typeface="仿宋_GB2312" pitchFamily="49" charset="-122"/>
                <a:cs typeface="Times New Roman" pitchFamily="18" charset="0"/>
              </a:rPr>
              <a:t>}</a:t>
            </a:r>
            <a:r>
              <a:rPr lang="zh-CN" altLang="en-US" sz="2200" b="1" dirty="0">
                <a:solidFill>
                  <a:srgbClr val="00B050"/>
                </a:solidFill>
                <a:latin typeface="Times New Roman" pitchFamily="18" charset="0"/>
                <a:ea typeface="仿宋_GB2312" pitchFamily="49" charset="-122"/>
                <a:cs typeface="Times New Roman" pitchFamily="18" charset="0"/>
              </a:rPr>
              <a:t>，</a:t>
            </a:r>
            <a:r>
              <a:rPr lang="en-US" altLang="zh-CN" sz="2200" b="1" dirty="0">
                <a:solidFill>
                  <a:srgbClr val="00B050"/>
                </a:solidFill>
                <a:latin typeface="Times New Roman" pitchFamily="18" charset="0"/>
                <a:ea typeface="仿宋_GB2312" pitchFamily="49" charset="-122"/>
                <a:cs typeface="Times New Roman" pitchFamily="18" charset="0"/>
              </a:rPr>
              <a:t>{</a:t>
            </a:r>
            <a:r>
              <a:rPr lang="zh-CN" altLang="en-US" sz="2200" b="1" dirty="0">
                <a:solidFill>
                  <a:srgbClr val="00B050"/>
                </a:solidFill>
                <a:latin typeface="Times New Roman" pitchFamily="18" charset="0"/>
                <a:ea typeface="仿宋_GB2312" pitchFamily="49" charset="-122"/>
                <a:cs typeface="Times New Roman" pitchFamily="18" charset="0"/>
              </a:rPr>
              <a:t>黄</a:t>
            </a:r>
            <a:r>
              <a:rPr lang="en-US" altLang="zh-CN" sz="2200" b="1" dirty="0">
                <a:solidFill>
                  <a:srgbClr val="00B050"/>
                </a:solidFill>
                <a:latin typeface="Times New Roman" pitchFamily="18" charset="0"/>
                <a:ea typeface="仿宋_GB2312" pitchFamily="49" charset="-122"/>
                <a:cs typeface="Times New Roman" pitchFamily="18" charset="0"/>
              </a:rPr>
              <a:t>}</a:t>
            </a:r>
            <a:r>
              <a:rPr lang="zh-CN" altLang="en-US" sz="2200" b="1" dirty="0">
                <a:solidFill>
                  <a:srgbClr val="00B050"/>
                </a:solidFill>
                <a:latin typeface="Times New Roman" pitchFamily="18" charset="0"/>
                <a:ea typeface="仿宋_GB2312" pitchFamily="49" charset="-122"/>
                <a:cs typeface="Times New Roman" pitchFamily="18" charset="0"/>
              </a:rPr>
              <a:t>，</a:t>
            </a:r>
            <a:r>
              <a:rPr lang="en-US" altLang="zh-CN" sz="2200" b="1" dirty="0">
                <a:solidFill>
                  <a:srgbClr val="00B050"/>
                </a:solidFill>
                <a:latin typeface="Times New Roman" pitchFamily="18" charset="0"/>
                <a:ea typeface="仿宋_GB2312" pitchFamily="49" charset="-122"/>
                <a:cs typeface="Times New Roman" pitchFamily="18" charset="0"/>
              </a:rPr>
              <a:t>{</a:t>
            </a:r>
            <a:r>
              <a:rPr lang="zh-CN" altLang="en-US" sz="2200" b="1" dirty="0">
                <a:solidFill>
                  <a:srgbClr val="00B050"/>
                </a:solidFill>
                <a:latin typeface="Times New Roman" pitchFamily="18" charset="0"/>
                <a:ea typeface="仿宋_GB2312" pitchFamily="49" charset="-122"/>
                <a:cs typeface="Times New Roman" pitchFamily="18" charset="0"/>
              </a:rPr>
              <a:t>白</a:t>
            </a:r>
            <a:r>
              <a:rPr lang="en-US" altLang="zh-CN" sz="2200" b="1" dirty="0">
                <a:solidFill>
                  <a:srgbClr val="00B050"/>
                </a:solidFill>
                <a:latin typeface="Times New Roman" pitchFamily="18" charset="0"/>
                <a:ea typeface="仿宋_GB2312" pitchFamily="49" charset="-122"/>
                <a:cs typeface="Times New Roman" pitchFamily="18" charset="0"/>
              </a:rPr>
              <a:t>}</a:t>
            </a:r>
            <a:r>
              <a:rPr lang="zh-CN" altLang="en-US" sz="2200" b="1" dirty="0">
                <a:solidFill>
                  <a:srgbClr val="00B050"/>
                </a:solidFill>
                <a:latin typeface="Times New Roman" pitchFamily="18" charset="0"/>
                <a:ea typeface="仿宋_GB2312" pitchFamily="49" charset="-122"/>
                <a:cs typeface="Times New Roman" pitchFamily="18" charset="0"/>
              </a:rPr>
              <a:t>，</a:t>
            </a:r>
            <a:r>
              <a:rPr lang="en-US" altLang="zh-CN" sz="2200" b="1" dirty="0">
                <a:solidFill>
                  <a:srgbClr val="00B050"/>
                </a:solidFill>
                <a:latin typeface="Times New Roman" pitchFamily="18" charset="0"/>
                <a:ea typeface="仿宋_GB2312" pitchFamily="49" charset="-122"/>
                <a:cs typeface="Times New Roman" pitchFamily="18" charset="0"/>
              </a:rPr>
              <a:t>{</a:t>
            </a:r>
            <a:r>
              <a:rPr lang="zh-CN" altLang="en-US" sz="2200" b="1" dirty="0">
                <a:solidFill>
                  <a:srgbClr val="00B050"/>
                </a:solidFill>
                <a:latin typeface="Times New Roman" pitchFamily="18" charset="0"/>
                <a:ea typeface="仿宋_GB2312" pitchFamily="49" charset="-122"/>
                <a:cs typeface="Times New Roman" pitchFamily="18" charset="0"/>
              </a:rPr>
              <a:t>红，黄，白</a:t>
            </a:r>
            <a:r>
              <a:rPr lang="en-US" altLang="zh-CN" sz="2200" b="1" dirty="0" smtClean="0">
                <a:solidFill>
                  <a:srgbClr val="00B050"/>
                </a:solidFill>
                <a:latin typeface="Times New Roman" pitchFamily="18" charset="0"/>
                <a:ea typeface="仿宋_GB2312" pitchFamily="49" charset="-122"/>
                <a:cs typeface="Times New Roman" pitchFamily="18" charset="0"/>
              </a:rPr>
              <a:t>}) =(</a:t>
            </a:r>
            <a:r>
              <a:rPr lang="en-US" altLang="zh-CN" sz="2200" b="1" dirty="0">
                <a:solidFill>
                  <a:srgbClr val="00B050"/>
                </a:solidFill>
                <a:latin typeface="Times New Roman" pitchFamily="18" charset="0"/>
                <a:ea typeface="仿宋_GB2312" pitchFamily="49" charset="-122"/>
                <a:cs typeface="Times New Roman" pitchFamily="18" charset="0"/>
              </a:rPr>
              <a:t>0,  0.6,  0.2,  0.1,  0.1)</a:t>
            </a:r>
          </a:p>
          <a:p>
            <a:pPr eaLnBrk="1" hangingPunct="1">
              <a:spcBef>
                <a:spcPts val="1200"/>
              </a:spcBef>
            </a:pPr>
            <a:r>
              <a:rPr lang="en-US" altLang="zh-CN" sz="2200" b="1" dirty="0">
                <a:solidFill>
                  <a:srgbClr val="00B050"/>
                </a:solidFill>
                <a:latin typeface="Times New Roman" pitchFamily="18" charset="0"/>
                <a:ea typeface="仿宋_GB2312" pitchFamily="49" charset="-122"/>
                <a:cs typeface="Times New Roman" pitchFamily="18" charset="0"/>
              </a:rPr>
              <a:t>A={</a:t>
            </a:r>
            <a:r>
              <a:rPr lang="zh-CN" altLang="en-US" sz="2200" b="1" dirty="0">
                <a:solidFill>
                  <a:srgbClr val="00B050"/>
                </a:solidFill>
                <a:latin typeface="Times New Roman" pitchFamily="18" charset="0"/>
                <a:ea typeface="仿宋_GB2312" pitchFamily="49" charset="-122"/>
                <a:cs typeface="Times New Roman" pitchFamily="18" charset="0"/>
              </a:rPr>
              <a:t>红，黄</a:t>
            </a:r>
            <a:r>
              <a:rPr lang="en-US" altLang="zh-CN" sz="2200" b="1" dirty="0">
                <a:solidFill>
                  <a:srgbClr val="00B050"/>
                </a:solidFill>
                <a:latin typeface="Times New Roman" pitchFamily="18" charset="0"/>
                <a:ea typeface="仿宋_GB2312" pitchFamily="49" charset="-122"/>
                <a:cs typeface="Times New Roman" pitchFamily="18" charset="0"/>
              </a:rPr>
              <a:t>}</a:t>
            </a:r>
            <a:r>
              <a:rPr lang="zh-CN" altLang="en-US" sz="2200" b="1" dirty="0">
                <a:solidFill>
                  <a:srgbClr val="00B050"/>
                </a:solidFill>
                <a:latin typeface="Times New Roman" pitchFamily="18" charset="0"/>
                <a:ea typeface="仿宋_GB2312" pitchFamily="49" charset="-122"/>
                <a:cs typeface="Times New Roman" pitchFamily="18" charset="0"/>
              </a:rPr>
              <a:t>，求</a:t>
            </a:r>
            <a:r>
              <a:rPr lang="en-US" altLang="zh-CN" sz="2200" b="1" dirty="0">
                <a:solidFill>
                  <a:srgbClr val="00B050"/>
                </a:solidFill>
                <a:latin typeface="Times New Roman" pitchFamily="18" charset="0"/>
                <a:ea typeface="仿宋_GB2312" pitchFamily="49" charset="-122"/>
                <a:cs typeface="Times New Roman" pitchFamily="18" charset="0"/>
              </a:rPr>
              <a:t>m(Ω)</a:t>
            </a:r>
            <a:r>
              <a:rPr lang="zh-CN" altLang="en-US" sz="2200" b="1" dirty="0">
                <a:solidFill>
                  <a:srgbClr val="00B050"/>
                </a:solidFill>
                <a:latin typeface="Times New Roman" pitchFamily="18" charset="0"/>
                <a:ea typeface="仿宋_GB2312" pitchFamily="49" charset="-122"/>
                <a:cs typeface="Times New Roman" pitchFamily="18" charset="0"/>
              </a:rPr>
              <a:t>、</a:t>
            </a:r>
            <a:r>
              <a:rPr lang="en-US" altLang="zh-CN" sz="2200" b="1" dirty="0" err="1">
                <a:solidFill>
                  <a:srgbClr val="00B050"/>
                </a:solidFill>
                <a:latin typeface="Times New Roman" pitchFamily="18" charset="0"/>
                <a:ea typeface="仿宋_GB2312" pitchFamily="49" charset="-122"/>
                <a:cs typeface="Times New Roman" pitchFamily="18" charset="0"/>
              </a:rPr>
              <a:t>Bel</a:t>
            </a:r>
            <a:r>
              <a:rPr lang="en-US" altLang="zh-CN" sz="2200" b="1" dirty="0">
                <a:solidFill>
                  <a:srgbClr val="00B050"/>
                </a:solidFill>
                <a:latin typeface="Times New Roman" pitchFamily="18" charset="0"/>
                <a:ea typeface="仿宋_GB2312" pitchFamily="49" charset="-122"/>
                <a:cs typeface="Times New Roman" pitchFamily="18" charset="0"/>
              </a:rPr>
              <a:t>(A)</a:t>
            </a:r>
            <a:r>
              <a:rPr lang="zh-CN" altLang="en-US" sz="2200" b="1" dirty="0">
                <a:solidFill>
                  <a:srgbClr val="00B050"/>
                </a:solidFill>
                <a:latin typeface="Times New Roman" pitchFamily="18" charset="0"/>
                <a:ea typeface="仿宋_GB2312" pitchFamily="49" charset="-122"/>
                <a:cs typeface="Times New Roman" pitchFamily="18" charset="0"/>
              </a:rPr>
              <a:t>和</a:t>
            </a:r>
            <a:r>
              <a:rPr lang="en-US" altLang="zh-CN" sz="2200" b="1" dirty="0">
                <a:solidFill>
                  <a:srgbClr val="00B050"/>
                </a:solidFill>
                <a:latin typeface="Times New Roman" pitchFamily="18" charset="0"/>
                <a:ea typeface="仿宋_GB2312" pitchFamily="49" charset="-122"/>
                <a:cs typeface="Times New Roman" pitchFamily="18" charset="0"/>
              </a:rPr>
              <a:t>Pl(A)</a:t>
            </a:r>
            <a:r>
              <a:rPr lang="zh-CN" altLang="en-US" sz="2200" b="1" dirty="0">
                <a:solidFill>
                  <a:srgbClr val="00B050"/>
                </a:solidFill>
                <a:latin typeface="Times New Roman" pitchFamily="18" charset="0"/>
                <a:ea typeface="仿宋_GB2312" pitchFamily="49" charset="-122"/>
                <a:cs typeface="Times New Roman" pitchFamily="18" charset="0"/>
              </a:rPr>
              <a:t>的值。</a:t>
            </a:r>
          </a:p>
          <a:p>
            <a:pPr eaLnBrk="1" hangingPunct="1">
              <a:spcBef>
                <a:spcPts val="1200"/>
              </a:spcBef>
            </a:pPr>
            <a:endParaRPr lang="en-US" altLang="zh-CN" sz="2000" b="1" dirty="0" smtClean="0">
              <a:solidFill>
                <a:srgbClr val="006600"/>
              </a:solidFill>
              <a:latin typeface="Times New Roman" pitchFamily="18" charset="0"/>
              <a:ea typeface="仿宋_GB2312" pitchFamily="49" charset="-122"/>
              <a:cs typeface="Times New Roman" pitchFamily="18" charset="0"/>
            </a:endParaRPr>
          </a:p>
          <a:p>
            <a:pPr eaLnBrk="1" hangingPunct="1">
              <a:spcBef>
                <a:spcPts val="1200"/>
              </a:spcBef>
            </a:pPr>
            <a:r>
              <a:rPr lang="zh-CN" altLang="en-US" sz="2200" dirty="0" smtClean="0">
                <a:latin typeface="Times New Roman" pitchFamily="18" charset="0"/>
                <a:ea typeface="仿宋_GB2312" pitchFamily="49" charset="-122"/>
                <a:cs typeface="Times New Roman" pitchFamily="18" charset="0"/>
              </a:rPr>
              <a:t>解</a:t>
            </a:r>
            <a:r>
              <a:rPr lang="zh-CN" altLang="en-US" sz="2200" dirty="0">
                <a:latin typeface="Times New Roman" pitchFamily="18" charset="0"/>
                <a:ea typeface="仿宋_GB2312" pitchFamily="49" charset="-122"/>
                <a:cs typeface="Times New Roman" pitchFamily="18" charset="0"/>
              </a:rPr>
              <a:t>：</a:t>
            </a:r>
            <a:r>
              <a:rPr lang="en-US" altLang="zh-CN" sz="2200" dirty="0">
                <a:latin typeface="Times New Roman" pitchFamily="18" charset="0"/>
                <a:ea typeface="仿宋_GB2312" pitchFamily="49" charset="-122"/>
                <a:cs typeface="Times New Roman" pitchFamily="18" charset="0"/>
              </a:rPr>
              <a:t>m(Ω)=1-[m({</a:t>
            </a:r>
            <a:r>
              <a:rPr lang="zh-CN" altLang="en-US" sz="2200" dirty="0">
                <a:latin typeface="Times New Roman" pitchFamily="18" charset="0"/>
                <a:ea typeface="仿宋_GB2312" pitchFamily="49" charset="-122"/>
                <a:cs typeface="Times New Roman" pitchFamily="18" charset="0"/>
              </a:rPr>
              <a:t>红</a:t>
            </a:r>
            <a:r>
              <a:rPr lang="en-US" altLang="zh-CN" sz="2200" dirty="0">
                <a:latin typeface="Times New Roman" pitchFamily="18" charset="0"/>
                <a:ea typeface="仿宋_GB2312" pitchFamily="49" charset="-122"/>
                <a:cs typeface="Times New Roman" pitchFamily="18" charset="0"/>
              </a:rPr>
              <a:t>})+m({</a:t>
            </a:r>
            <a:r>
              <a:rPr lang="zh-CN" altLang="en-US" sz="2200" dirty="0">
                <a:latin typeface="Times New Roman" pitchFamily="18" charset="0"/>
                <a:ea typeface="仿宋_GB2312" pitchFamily="49" charset="-122"/>
                <a:cs typeface="Times New Roman" pitchFamily="18" charset="0"/>
              </a:rPr>
              <a:t>黄</a:t>
            </a:r>
            <a:r>
              <a:rPr lang="en-US" altLang="zh-CN" sz="2200" dirty="0">
                <a:latin typeface="Times New Roman" pitchFamily="18" charset="0"/>
                <a:ea typeface="仿宋_GB2312" pitchFamily="49" charset="-122"/>
                <a:cs typeface="Times New Roman" pitchFamily="18" charset="0"/>
              </a:rPr>
              <a:t>})+m({</a:t>
            </a:r>
            <a:r>
              <a:rPr lang="zh-CN" altLang="en-US" sz="2200" dirty="0">
                <a:latin typeface="Times New Roman" pitchFamily="18" charset="0"/>
                <a:ea typeface="仿宋_GB2312" pitchFamily="49" charset="-122"/>
                <a:cs typeface="Times New Roman" pitchFamily="18" charset="0"/>
              </a:rPr>
              <a:t>白</a:t>
            </a:r>
            <a:r>
              <a:rPr lang="en-US" altLang="zh-CN" sz="2200" dirty="0" smtClean="0">
                <a:latin typeface="Times New Roman" pitchFamily="18" charset="0"/>
                <a:ea typeface="仿宋_GB2312" pitchFamily="49" charset="-122"/>
                <a:cs typeface="Times New Roman" pitchFamily="18" charset="0"/>
              </a:rPr>
              <a:t>})] =</a:t>
            </a:r>
            <a:r>
              <a:rPr lang="en-US" altLang="zh-CN" sz="2200" dirty="0">
                <a:latin typeface="Times New Roman" pitchFamily="18" charset="0"/>
                <a:ea typeface="仿宋_GB2312" pitchFamily="49" charset="-122"/>
                <a:cs typeface="Times New Roman" pitchFamily="18" charset="0"/>
              </a:rPr>
              <a:t>1-(0.6+0.2+0.1)=0.1</a:t>
            </a:r>
          </a:p>
          <a:p>
            <a:pPr eaLnBrk="1" hangingPunct="1">
              <a:spcBef>
                <a:spcPts val="1200"/>
              </a:spcBef>
            </a:pPr>
            <a:r>
              <a:rPr lang="en-US" altLang="zh-CN" sz="2200" dirty="0">
                <a:latin typeface="Times New Roman" pitchFamily="18" charset="0"/>
                <a:ea typeface="仿宋_GB2312" pitchFamily="49" charset="-122"/>
                <a:cs typeface="Times New Roman" pitchFamily="18" charset="0"/>
              </a:rPr>
              <a:t>     </a:t>
            </a:r>
            <a:r>
              <a:rPr lang="en-US" altLang="zh-CN" sz="2200" dirty="0" err="1">
                <a:latin typeface="Times New Roman" pitchFamily="18" charset="0"/>
                <a:ea typeface="仿宋_GB2312" pitchFamily="49" charset="-122"/>
                <a:cs typeface="Times New Roman" pitchFamily="18" charset="0"/>
              </a:rPr>
              <a:t>Bel</a:t>
            </a:r>
            <a:r>
              <a:rPr lang="en-US" altLang="zh-CN" sz="2200" dirty="0">
                <a:latin typeface="Times New Roman" pitchFamily="18" charset="0"/>
                <a:ea typeface="仿宋_GB2312" pitchFamily="49" charset="-122"/>
                <a:cs typeface="Times New Roman" pitchFamily="18" charset="0"/>
              </a:rPr>
              <a:t>({</a:t>
            </a:r>
            <a:r>
              <a:rPr lang="zh-CN" altLang="en-US" sz="2200" dirty="0">
                <a:latin typeface="Times New Roman" pitchFamily="18" charset="0"/>
                <a:ea typeface="仿宋_GB2312" pitchFamily="49" charset="-122"/>
                <a:cs typeface="Times New Roman" pitchFamily="18" charset="0"/>
              </a:rPr>
              <a:t>红，黄</a:t>
            </a:r>
            <a:r>
              <a:rPr lang="en-US" altLang="zh-CN" sz="2200" dirty="0">
                <a:latin typeface="Times New Roman" pitchFamily="18" charset="0"/>
                <a:ea typeface="仿宋_GB2312" pitchFamily="49" charset="-122"/>
                <a:cs typeface="Times New Roman" pitchFamily="18" charset="0"/>
              </a:rPr>
              <a:t>})=m({</a:t>
            </a:r>
            <a:r>
              <a:rPr lang="zh-CN" altLang="en-US" sz="2200" dirty="0">
                <a:latin typeface="Times New Roman" pitchFamily="18" charset="0"/>
                <a:ea typeface="仿宋_GB2312" pitchFamily="49" charset="-122"/>
                <a:cs typeface="Times New Roman" pitchFamily="18" charset="0"/>
              </a:rPr>
              <a:t>红</a:t>
            </a:r>
            <a:r>
              <a:rPr lang="en-US" altLang="zh-CN" sz="2200" dirty="0">
                <a:latin typeface="Times New Roman" pitchFamily="18" charset="0"/>
                <a:ea typeface="仿宋_GB2312" pitchFamily="49" charset="-122"/>
                <a:cs typeface="Times New Roman" pitchFamily="18" charset="0"/>
              </a:rPr>
              <a:t>})+m({</a:t>
            </a:r>
            <a:r>
              <a:rPr lang="zh-CN" altLang="en-US" sz="2200" dirty="0">
                <a:latin typeface="Times New Roman" pitchFamily="18" charset="0"/>
                <a:ea typeface="仿宋_GB2312" pitchFamily="49" charset="-122"/>
                <a:cs typeface="Times New Roman" pitchFamily="18" charset="0"/>
              </a:rPr>
              <a:t>黄</a:t>
            </a:r>
            <a:r>
              <a:rPr lang="en-US" altLang="zh-CN" sz="2200" dirty="0">
                <a:latin typeface="Times New Roman" pitchFamily="18" charset="0"/>
                <a:ea typeface="仿宋_GB2312" pitchFamily="49" charset="-122"/>
                <a:cs typeface="Times New Roman" pitchFamily="18" charset="0"/>
              </a:rPr>
              <a:t>})=0.6+0.2=0.8</a:t>
            </a:r>
          </a:p>
          <a:p>
            <a:pPr eaLnBrk="1" hangingPunct="1">
              <a:spcBef>
                <a:spcPts val="1200"/>
              </a:spcBef>
            </a:pPr>
            <a:r>
              <a:rPr lang="en-US" altLang="zh-CN" sz="2200" dirty="0">
                <a:latin typeface="Times New Roman" pitchFamily="18" charset="0"/>
                <a:ea typeface="仿宋_GB2312" pitchFamily="49" charset="-122"/>
                <a:cs typeface="Times New Roman" pitchFamily="18" charset="0"/>
              </a:rPr>
              <a:t>     Pl({</a:t>
            </a:r>
            <a:r>
              <a:rPr lang="zh-CN" altLang="en-US" sz="2200" dirty="0">
                <a:latin typeface="Times New Roman" pitchFamily="18" charset="0"/>
                <a:ea typeface="仿宋_GB2312" pitchFamily="49" charset="-122"/>
                <a:cs typeface="Times New Roman" pitchFamily="18" charset="0"/>
              </a:rPr>
              <a:t>红，黄</a:t>
            </a:r>
            <a:r>
              <a:rPr lang="en-US" altLang="zh-CN" sz="2200" dirty="0">
                <a:latin typeface="Times New Roman" pitchFamily="18" charset="0"/>
                <a:ea typeface="仿宋_GB2312" pitchFamily="49" charset="-122"/>
                <a:cs typeface="Times New Roman" pitchFamily="18" charset="0"/>
              </a:rPr>
              <a:t>})=m(Ω)+</a:t>
            </a:r>
            <a:r>
              <a:rPr lang="en-US" altLang="zh-CN" sz="2200" dirty="0" err="1">
                <a:latin typeface="Times New Roman" pitchFamily="18" charset="0"/>
                <a:ea typeface="仿宋_GB2312" pitchFamily="49" charset="-122"/>
                <a:cs typeface="Times New Roman" pitchFamily="18" charset="0"/>
              </a:rPr>
              <a:t>Bel</a:t>
            </a:r>
            <a:r>
              <a:rPr lang="en-US" altLang="zh-CN" sz="2200" dirty="0">
                <a:latin typeface="Times New Roman" pitchFamily="18" charset="0"/>
                <a:ea typeface="仿宋_GB2312" pitchFamily="49" charset="-122"/>
                <a:cs typeface="Times New Roman" pitchFamily="18" charset="0"/>
              </a:rPr>
              <a:t>({</a:t>
            </a:r>
            <a:r>
              <a:rPr lang="zh-CN" altLang="en-US" sz="2200" dirty="0">
                <a:latin typeface="Times New Roman" pitchFamily="18" charset="0"/>
                <a:ea typeface="仿宋_GB2312" pitchFamily="49" charset="-122"/>
                <a:cs typeface="Times New Roman" pitchFamily="18" charset="0"/>
              </a:rPr>
              <a:t>红，黄</a:t>
            </a:r>
            <a:r>
              <a:rPr lang="en-US" altLang="zh-CN" sz="2200" dirty="0">
                <a:latin typeface="Times New Roman" pitchFamily="18" charset="0"/>
                <a:ea typeface="仿宋_GB2312" pitchFamily="49" charset="-122"/>
                <a:cs typeface="Times New Roman" pitchFamily="18" charset="0"/>
              </a:rPr>
              <a:t>})=0.1+0.8=0.9</a:t>
            </a:r>
          </a:p>
          <a:p>
            <a:pPr eaLnBrk="1" hangingPunct="1">
              <a:spcBef>
                <a:spcPts val="1200"/>
              </a:spcBef>
            </a:pPr>
            <a:r>
              <a:rPr lang="zh-CN" altLang="en-US" sz="2200" dirty="0">
                <a:latin typeface="Times New Roman" pitchFamily="18" charset="0"/>
                <a:ea typeface="仿宋_GB2312" pitchFamily="49" charset="-122"/>
                <a:cs typeface="Times New Roman" pitchFamily="18" charset="0"/>
              </a:rPr>
              <a:t>或  </a:t>
            </a:r>
          </a:p>
          <a:p>
            <a:pPr eaLnBrk="1" hangingPunct="1">
              <a:spcBef>
                <a:spcPts val="1200"/>
              </a:spcBef>
            </a:pPr>
            <a:r>
              <a:rPr lang="zh-CN" altLang="en-US" sz="2200" dirty="0">
                <a:latin typeface="Times New Roman" pitchFamily="18" charset="0"/>
                <a:ea typeface="仿宋_GB2312" pitchFamily="49" charset="-122"/>
                <a:cs typeface="Times New Roman" pitchFamily="18" charset="0"/>
              </a:rPr>
              <a:t>     </a:t>
            </a:r>
            <a:r>
              <a:rPr lang="en-US" altLang="zh-CN" sz="2200" dirty="0">
                <a:latin typeface="Times New Roman" pitchFamily="18" charset="0"/>
                <a:ea typeface="仿宋_GB2312" pitchFamily="49" charset="-122"/>
                <a:cs typeface="Times New Roman" pitchFamily="18" charset="0"/>
              </a:rPr>
              <a:t>Pl({</a:t>
            </a:r>
            <a:r>
              <a:rPr lang="zh-CN" altLang="en-US" sz="2200" dirty="0">
                <a:latin typeface="Times New Roman" pitchFamily="18" charset="0"/>
                <a:ea typeface="仿宋_GB2312" pitchFamily="49" charset="-122"/>
                <a:cs typeface="Times New Roman" pitchFamily="18" charset="0"/>
              </a:rPr>
              <a:t>红，黄</a:t>
            </a:r>
            <a:r>
              <a:rPr lang="en-US" altLang="zh-CN" sz="2200" dirty="0">
                <a:latin typeface="Times New Roman" pitchFamily="18" charset="0"/>
                <a:ea typeface="仿宋_GB2312" pitchFamily="49" charset="-122"/>
                <a:cs typeface="Times New Roman" pitchFamily="18" charset="0"/>
              </a:rPr>
              <a:t>})=1-Bel(﹁{</a:t>
            </a:r>
            <a:r>
              <a:rPr lang="zh-CN" altLang="en-US" sz="2200" dirty="0">
                <a:latin typeface="Times New Roman" pitchFamily="18" charset="0"/>
                <a:ea typeface="仿宋_GB2312" pitchFamily="49" charset="-122"/>
                <a:cs typeface="Times New Roman" pitchFamily="18" charset="0"/>
              </a:rPr>
              <a:t>红，黄</a:t>
            </a:r>
            <a:r>
              <a:rPr lang="en-US" altLang="zh-CN" sz="2200" dirty="0">
                <a:latin typeface="Times New Roman" pitchFamily="18" charset="0"/>
                <a:ea typeface="仿宋_GB2312" pitchFamily="49" charset="-122"/>
                <a:cs typeface="Times New Roman" pitchFamily="18" charset="0"/>
              </a:rPr>
              <a:t>})=1-Bel({</a:t>
            </a:r>
            <a:r>
              <a:rPr lang="zh-CN" altLang="en-US" sz="2200" dirty="0">
                <a:latin typeface="Times New Roman" pitchFamily="18" charset="0"/>
                <a:ea typeface="仿宋_GB2312" pitchFamily="49" charset="-122"/>
                <a:cs typeface="Times New Roman" pitchFamily="18" charset="0"/>
              </a:rPr>
              <a:t>白</a:t>
            </a:r>
            <a:r>
              <a:rPr lang="en-US" altLang="zh-CN" sz="2200" dirty="0">
                <a:latin typeface="Times New Roman" pitchFamily="18" charset="0"/>
                <a:ea typeface="仿宋_GB2312" pitchFamily="49" charset="-122"/>
                <a:cs typeface="Times New Roman" pitchFamily="18" charset="0"/>
              </a:rPr>
              <a:t>})=1-0.1=0.9 </a:t>
            </a:r>
          </a:p>
        </p:txBody>
      </p:sp>
      <p:sp>
        <p:nvSpPr>
          <p:cNvPr id="8" name="Rectangle 2"/>
          <p:cNvSpPr>
            <a:spLocks noChangeArrowheads="1"/>
          </p:cNvSpPr>
          <p:nvPr/>
        </p:nvSpPr>
        <p:spPr bwMode="auto">
          <a:xfrm>
            <a:off x="1187450" y="188913"/>
            <a:ext cx="6696075"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eaLnBrk="1" hangingPunct="1">
              <a:spcBef>
                <a:spcPct val="0"/>
              </a:spcBef>
            </a:pPr>
            <a:r>
              <a:rPr lang="zh-CN" altLang="en-US" sz="4400" dirty="0" smtClean="0">
                <a:solidFill>
                  <a:schemeClr val="accent2"/>
                </a:solidFill>
                <a:latin typeface="方正姚体" pitchFamily="2" charset="-122"/>
                <a:ea typeface="方正姚体" pitchFamily="2" charset="-122"/>
                <a:cs typeface="+mj-cs"/>
              </a:rPr>
              <a:t>一</a:t>
            </a:r>
            <a:r>
              <a:rPr lang="zh-CN" altLang="en-US" sz="4400" dirty="0">
                <a:solidFill>
                  <a:schemeClr val="accent2"/>
                </a:solidFill>
                <a:latin typeface="方正姚体" pitchFamily="2" charset="-122"/>
                <a:ea typeface="方正姚体" pitchFamily="2" charset="-122"/>
                <a:cs typeface="+mj-cs"/>
              </a:rPr>
              <a:t>个特殊的概率分配</a:t>
            </a:r>
            <a:r>
              <a:rPr lang="zh-CN" altLang="en-US" sz="4400" dirty="0" smtClean="0">
                <a:solidFill>
                  <a:schemeClr val="accent2"/>
                </a:solidFill>
                <a:latin typeface="方正姚体" pitchFamily="2" charset="-122"/>
                <a:ea typeface="方正姚体" pitchFamily="2" charset="-122"/>
                <a:cs typeface="+mj-cs"/>
              </a:rPr>
              <a:t>函数</a:t>
            </a:r>
            <a:endParaRPr lang="en-US" altLang="zh-CN" sz="4400" dirty="0">
              <a:solidFill>
                <a:schemeClr val="accent2"/>
              </a:solidFill>
              <a:latin typeface="方正姚体" pitchFamily="2" charset="-122"/>
              <a:ea typeface="方正姚体" pitchFamily="2" charset="-122"/>
              <a:cs typeface="+mj-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灯片编号占位符 3"/>
          <p:cNvSpPr>
            <a:spLocks noGrp="1"/>
          </p:cNvSpPr>
          <p:nvPr>
            <p:ph type="sldNum" sz="quarter" idx="12"/>
          </p:nvPr>
        </p:nvSpPr>
        <p:spPr/>
        <p:txBody>
          <a:bodyPr/>
          <a:lstStyle/>
          <a:p>
            <a:fld id="{48029F22-CCA4-45AC-9576-3C40BE565244}" type="slidenum">
              <a:rPr lang="en-US" altLang="zh-CN"/>
              <a:pPr/>
              <a:t>102</a:t>
            </a:fld>
            <a:endParaRPr lang="en-US" altLang="zh-CN"/>
          </a:p>
        </p:txBody>
      </p:sp>
      <p:sp>
        <p:nvSpPr>
          <p:cNvPr id="454659" name="Text Box 3"/>
          <p:cNvSpPr txBox="1">
            <a:spLocks noChangeArrowheads="1"/>
          </p:cNvSpPr>
          <p:nvPr/>
        </p:nvSpPr>
        <p:spPr bwMode="auto">
          <a:xfrm>
            <a:off x="323528" y="1700808"/>
            <a:ext cx="8461064" cy="3231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1" hangingPunct="1">
              <a:spcBef>
                <a:spcPct val="0"/>
              </a:spcBef>
            </a:pPr>
            <a:r>
              <a:rPr lang="zh-CN" altLang="en-US" sz="2400" b="1" dirty="0" smtClean="0">
                <a:solidFill>
                  <a:srgbClr val="C00000"/>
                </a:solidFill>
                <a:latin typeface="Times New Roman" pitchFamily="18" charset="0"/>
                <a:ea typeface="幼圆" pitchFamily="49" charset="-122"/>
                <a:cs typeface="Times New Roman" pitchFamily="18" charset="0"/>
              </a:rPr>
              <a:t>定义：</a:t>
            </a:r>
            <a:r>
              <a:rPr lang="en-US" altLang="zh-CN" sz="2400" b="1" dirty="0" smtClean="0">
                <a:solidFill>
                  <a:srgbClr val="C00000"/>
                </a:solidFill>
                <a:latin typeface="Times New Roman" pitchFamily="18" charset="0"/>
                <a:ea typeface="幼圆" pitchFamily="49" charset="-122"/>
                <a:cs typeface="Times New Roman" pitchFamily="18" charset="0"/>
              </a:rPr>
              <a:t>  </a:t>
            </a:r>
            <a:r>
              <a:rPr lang="zh-CN" altLang="en-US" sz="2400" b="1" dirty="0">
                <a:latin typeface="Times New Roman" pitchFamily="18" charset="0"/>
                <a:ea typeface="幼圆" pitchFamily="49" charset="-122"/>
                <a:cs typeface="Times New Roman" pitchFamily="18" charset="0"/>
              </a:rPr>
              <a:t>设</a:t>
            </a:r>
            <a:r>
              <a:rPr lang="en-US" altLang="zh-CN" sz="2400" b="1" dirty="0">
                <a:latin typeface="Times New Roman" pitchFamily="18" charset="0"/>
                <a:ea typeface="幼圆" pitchFamily="49" charset="-122"/>
                <a:cs typeface="Times New Roman" pitchFamily="18" charset="0"/>
              </a:rPr>
              <a:t>m</a:t>
            </a:r>
            <a:r>
              <a:rPr lang="en-US" altLang="zh-CN" sz="2400" b="1" baseline="-25000" dirty="0">
                <a:latin typeface="Times New Roman" pitchFamily="18" charset="0"/>
                <a:ea typeface="幼圆" pitchFamily="49" charset="-122"/>
                <a:cs typeface="Times New Roman" pitchFamily="18" charset="0"/>
              </a:rPr>
              <a:t>1</a:t>
            </a:r>
            <a:r>
              <a:rPr lang="zh-CN" altLang="en-US" sz="2400" b="1" dirty="0">
                <a:latin typeface="Times New Roman" pitchFamily="18" charset="0"/>
                <a:ea typeface="幼圆" pitchFamily="49" charset="-122"/>
                <a:cs typeface="Times New Roman" pitchFamily="18" charset="0"/>
              </a:rPr>
              <a:t>和</a:t>
            </a:r>
            <a:r>
              <a:rPr lang="en-US" altLang="zh-CN" sz="2400" b="1" dirty="0">
                <a:latin typeface="Times New Roman" pitchFamily="18" charset="0"/>
                <a:ea typeface="幼圆" pitchFamily="49" charset="-122"/>
                <a:cs typeface="Times New Roman" pitchFamily="18" charset="0"/>
              </a:rPr>
              <a:t>m</a:t>
            </a:r>
            <a:r>
              <a:rPr lang="en-US" altLang="zh-CN" sz="2400" b="1" baseline="-25000" dirty="0">
                <a:latin typeface="Times New Roman" pitchFamily="18" charset="0"/>
                <a:ea typeface="幼圆" pitchFamily="49" charset="-122"/>
                <a:cs typeface="Times New Roman" pitchFamily="18" charset="0"/>
              </a:rPr>
              <a:t>2</a:t>
            </a:r>
            <a:r>
              <a:rPr lang="zh-CN" altLang="en-US" sz="2400" b="1" dirty="0">
                <a:latin typeface="Times New Roman" pitchFamily="18" charset="0"/>
                <a:ea typeface="幼圆" pitchFamily="49" charset="-122"/>
                <a:cs typeface="Times New Roman" pitchFamily="18" charset="0"/>
              </a:rPr>
              <a:t>是</a:t>
            </a:r>
            <a:r>
              <a:rPr lang="en-US" altLang="zh-CN" sz="2400" b="1" dirty="0">
                <a:latin typeface="Times New Roman" pitchFamily="18" charset="0"/>
                <a:ea typeface="幼圆" pitchFamily="49" charset="-122"/>
                <a:cs typeface="Times New Roman" pitchFamily="18" charset="0"/>
              </a:rPr>
              <a:t>2</a:t>
            </a:r>
            <a:r>
              <a:rPr lang="en-US" altLang="zh-CN" sz="2400" b="1" baseline="30000" dirty="0">
                <a:latin typeface="Times New Roman" pitchFamily="18" charset="0"/>
                <a:ea typeface="幼圆" pitchFamily="49" charset="-122"/>
                <a:cs typeface="Times New Roman" pitchFamily="18" charset="0"/>
              </a:rPr>
              <a:t>Ω</a:t>
            </a:r>
            <a:r>
              <a:rPr lang="zh-CN" altLang="en-US" sz="2400" b="1" dirty="0">
                <a:latin typeface="Times New Roman" pitchFamily="18" charset="0"/>
                <a:ea typeface="幼圆" pitchFamily="49" charset="-122"/>
                <a:cs typeface="Times New Roman" pitchFamily="18" charset="0"/>
              </a:rPr>
              <a:t>上的基本概率分配函数，它们的正交和定义为 </a:t>
            </a:r>
          </a:p>
          <a:p>
            <a:pPr eaLnBrk="1" hangingPunct="1">
              <a:spcBef>
                <a:spcPct val="0"/>
              </a:spcBef>
            </a:pPr>
            <a:endParaRPr lang="zh-CN" altLang="en-US" sz="2400" b="1" dirty="0">
              <a:latin typeface="Times New Roman" pitchFamily="18" charset="0"/>
              <a:ea typeface="幼圆" pitchFamily="49" charset="-122"/>
              <a:cs typeface="Times New Roman" pitchFamily="18" charset="0"/>
            </a:endParaRPr>
          </a:p>
          <a:p>
            <a:pPr eaLnBrk="1" hangingPunct="1">
              <a:spcBef>
                <a:spcPct val="0"/>
              </a:spcBef>
            </a:pPr>
            <a:endParaRPr lang="en-US" altLang="zh-CN" sz="2400" b="1" dirty="0" smtClean="0">
              <a:latin typeface="Times New Roman" pitchFamily="18" charset="0"/>
              <a:ea typeface="幼圆" pitchFamily="49" charset="-122"/>
              <a:cs typeface="Times New Roman" pitchFamily="18" charset="0"/>
            </a:endParaRPr>
          </a:p>
          <a:p>
            <a:pPr eaLnBrk="1" hangingPunct="1">
              <a:spcBef>
                <a:spcPct val="0"/>
              </a:spcBef>
            </a:pPr>
            <a:endParaRPr lang="zh-CN" altLang="en-US" sz="2400" b="1" dirty="0">
              <a:latin typeface="Times New Roman" pitchFamily="18" charset="0"/>
              <a:ea typeface="幼圆" pitchFamily="49" charset="-122"/>
              <a:cs typeface="Times New Roman" pitchFamily="18" charset="0"/>
            </a:endParaRPr>
          </a:p>
          <a:p>
            <a:pPr eaLnBrk="1" hangingPunct="1">
              <a:spcBef>
                <a:spcPct val="0"/>
              </a:spcBef>
            </a:pPr>
            <a:r>
              <a:rPr lang="zh-CN" altLang="en-US" sz="2400" b="1" dirty="0">
                <a:latin typeface="Times New Roman" pitchFamily="18" charset="0"/>
                <a:ea typeface="幼圆" pitchFamily="49" charset="-122"/>
                <a:cs typeface="Times New Roman" pitchFamily="18" charset="0"/>
              </a:rPr>
              <a:t>其中，</a:t>
            </a:r>
          </a:p>
          <a:p>
            <a:pPr eaLnBrk="1" hangingPunct="1">
              <a:spcBef>
                <a:spcPct val="0"/>
              </a:spcBef>
            </a:pPr>
            <a:endParaRPr lang="zh-CN" altLang="en-US" sz="2000" b="1" dirty="0">
              <a:latin typeface="Times New Roman" pitchFamily="18" charset="0"/>
              <a:ea typeface="宋体" pitchFamily="2" charset="-122"/>
            </a:endParaRPr>
          </a:p>
          <a:p>
            <a:pPr eaLnBrk="1" hangingPunct="1">
              <a:spcBef>
                <a:spcPct val="0"/>
              </a:spcBef>
            </a:pPr>
            <a:endParaRPr lang="zh-CN" altLang="en-US" sz="2000" dirty="0">
              <a:solidFill>
                <a:srgbClr val="0000CC"/>
              </a:solidFill>
              <a:latin typeface="Times New Roman" pitchFamily="18" charset="0"/>
              <a:ea typeface="宋体" pitchFamily="2" charset="-122"/>
            </a:endParaRPr>
          </a:p>
          <a:p>
            <a:pPr eaLnBrk="1" hangingPunct="1">
              <a:spcBef>
                <a:spcPct val="0"/>
              </a:spcBef>
            </a:pPr>
            <a:endParaRPr lang="en-US" altLang="zh-CN" sz="2000" dirty="0">
              <a:solidFill>
                <a:srgbClr val="0000CC"/>
              </a:solidFill>
              <a:latin typeface="Times New Roman" pitchFamily="18" charset="0"/>
              <a:ea typeface="宋体" pitchFamily="2" charset="-122"/>
            </a:endParaRPr>
          </a:p>
        </p:txBody>
      </p:sp>
      <p:graphicFrame>
        <p:nvGraphicFramePr>
          <p:cNvPr id="454660" name="Object 4"/>
          <p:cNvGraphicFramePr>
            <a:graphicFrameLocks noChangeAspect="1"/>
          </p:cNvGraphicFramePr>
          <p:nvPr>
            <p:extLst>
              <p:ext uri="{D42A27DB-BD31-4B8C-83A1-F6EECF244321}">
                <p14:modId xmlns:p14="http://schemas.microsoft.com/office/powerpoint/2010/main" val="1433186586"/>
              </p:ext>
            </p:extLst>
          </p:nvPr>
        </p:nvGraphicFramePr>
        <p:xfrm>
          <a:off x="791580" y="2853792"/>
          <a:ext cx="7738745" cy="460375"/>
        </p:xfrm>
        <a:graphic>
          <a:graphicData uri="http://schemas.openxmlformats.org/presentationml/2006/ole">
            <mc:AlternateContent xmlns:mc="http://schemas.openxmlformats.org/markup-compatibility/2006">
              <mc:Choice xmlns:v="urn:schemas-microsoft-com:vml" Requires="v">
                <p:oleObj spid="_x0000_s763022" name="Equation" r:id="rId4" imgW="3987720" imgH="241200" progId="Equation.3">
                  <p:embed/>
                </p:oleObj>
              </mc:Choice>
              <mc:Fallback>
                <p:oleObj name="Equation" r:id="rId4" imgW="3987720" imgH="2412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1580" y="2853792"/>
                        <a:ext cx="7738745" cy="460375"/>
                      </a:xfrm>
                      <a:prstGeom prst="rect">
                        <a:avLst/>
                      </a:prstGeom>
                      <a:noFill/>
                      <a:ln>
                        <a:noFill/>
                      </a:ln>
                      <a:extLst/>
                    </p:spPr>
                  </p:pic>
                </p:oleObj>
              </mc:Fallback>
            </mc:AlternateContent>
          </a:graphicData>
        </a:graphic>
      </p:graphicFrame>
      <p:graphicFrame>
        <p:nvGraphicFramePr>
          <p:cNvPr id="454661" name="Object 5"/>
          <p:cNvGraphicFramePr>
            <a:graphicFrameLocks noChangeAspect="1"/>
          </p:cNvGraphicFramePr>
          <p:nvPr>
            <p:extLst>
              <p:ext uri="{D42A27DB-BD31-4B8C-83A1-F6EECF244321}">
                <p14:modId xmlns:p14="http://schemas.microsoft.com/office/powerpoint/2010/main" val="1910530531"/>
              </p:ext>
            </p:extLst>
          </p:nvPr>
        </p:nvGraphicFramePr>
        <p:xfrm>
          <a:off x="503238" y="4329113"/>
          <a:ext cx="8470900" cy="808037"/>
        </p:xfrm>
        <a:graphic>
          <a:graphicData uri="http://schemas.openxmlformats.org/presentationml/2006/ole">
            <mc:AlternateContent xmlns:mc="http://schemas.openxmlformats.org/markup-compatibility/2006">
              <mc:Choice xmlns:v="urn:schemas-microsoft-com:vml" Requires="v">
                <p:oleObj spid="_x0000_s763023" name="公式" r:id="rId6" imgW="4483080" imgH="431640" progId="Equation.3">
                  <p:embed/>
                </p:oleObj>
              </mc:Choice>
              <mc:Fallback>
                <p:oleObj name="公式" r:id="rId6" imgW="4483080" imgH="431640" progId="Equation.3">
                  <p:embed/>
                  <p:pic>
                    <p:nvPicPr>
                      <p:cNvPr id="0" name=""/>
                      <p:cNvPicPr>
                        <a:picLocks noChangeAspect="1" noChangeArrowheads="1"/>
                      </p:cNvPicPr>
                      <p:nvPr/>
                    </p:nvPicPr>
                    <p:blipFill>
                      <a:blip r:embed="rId7"/>
                      <a:srcRect/>
                      <a:stretch>
                        <a:fillRect/>
                      </a:stretch>
                    </p:blipFill>
                    <p:spPr bwMode="auto">
                      <a:xfrm>
                        <a:off x="503238" y="4329113"/>
                        <a:ext cx="8470900" cy="808037"/>
                      </a:xfrm>
                      <a:prstGeom prst="rect">
                        <a:avLst/>
                      </a:prstGeom>
                      <a:noFill/>
                      <a:ln>
                        <a:noFill/>
                      </a:ln>
                      <a:extLst/>
                    </p:spPr>
                  </p:pic>
                </p:oleObj>
              </mc:Fallback>
            </mc:AlternateContent>
          </a:graphicData>
        </a:graphic>
      </p:graphicFrame>
      <p:sp>
        <p:nvSpPr>
          <p:cNvPr id="8" name="Rectangle 2"/>
          <p:cNvSpPr>
            <a:spLocks noChangeArrowheads="1"/>
          </p:cNvSpPr>
          <p:nvPr/>
        </p:nvSpPr>
        <p:spPr bwMode="auto">
          <a:xfrm>
            <a:off x="1061883" y="115888"/>
            <a:ext cx="6696075"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eaLnBrk="1" hangingPunct="1">
              <a:spcBef>
                <a:spcPct val="0"/>
              </a:spcBef>
            </a:pPr>
            <a:r>
              <a:rPr lang="zh-CN" altLang="en-US" sz="4400" dirty="0" smtClean="0">
                <a:solidFill>
                  <a:schemeClr val="accent2"/>
                </a:solidFill>
                <a:latin typeface="方正姚体" pitchFamily="2" charset="-122"/>
                <a:ea typeface="方正姚体" pitchFamily="2" charset="-122"/>
                <a:cs typeface="+mj-cs"/>
              </a:rPr>
              <a:t>一</a:t>
            </a:r>
            <a:r>
              <a:rPr lang="zh-CN" altLang="en-US" sz="4400" dirty="0">
                <a:solidFill>
                  <a:schemeClr val="accent2"/>
                </a:solidFill>
                <a:latin typeface="方正姚体" pitchFamily="2" charset="-122"/>
                <a:ea typeface="方正姚体" pitchFamily="2" charset="-122"/>
                <a:cs typeface="+mj-cs"/>
              </a:rPr>
              <a:t>个特殊的概率分配</a:t>
            </a:r>
            <a:r>
              <a:rPr lang="zh-CN" altLang="en-US" sz="4400" dirty="0" smtClean="0">
                <a:solidFill>
                  <a:schemeClr val="accent2"/>
                </a:solidFill>
                <a:latin typeface="方正姚体" pitchFamily="2" charset="-122"/>
                <a:ea typeface="方正姚体" pitchFamily="2" charset="-122"/>
                <a:cs typeface="+mj-cs"/>
              </a:rPr>
              <a:t>函数</a:t>
            </a:r>
            <a:endParaRPr lang="en-US" altLang="zh-CN" sz="4400" dirty="0">
              <a:solidFill>
                <a:schemeClr val="accent2"/>
              </a:solidFill>
              <a:latin typeface="方正姚体" pitchFamily="2" charset="-122"/>
              <a:ea typeface="方正姚体" pitchFamily="2" charset="-122"/>
              <a:cs typeface="+mj-cs"/>
            </a:endParaRPr>
          </a:p>
        </p:txBody>
      </p:sp>
    </p:spTree>
    <p:extLst>
      <p:ext uri="{BB962C8B-B14F-4D97-AF65-F5344CB8AC3E}">
        <p14:creationId xmlns:p14="http://schemas.microsoft.com/office/powerpoint/2010/main" val="315731614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圆角矩形 13"/>
          <p:cNvSpPr/>
          <p:nvPr/>
        </p:nvSpPr>
        <p:spPr bwMode="auto">
          <a:xfrm>
            <a:off x="253480" y="1112157"/>
            <a:ext cx="8280920" cy="2154918"/>
          </a:xfrm>
          <a:prstGeom prst="roundRect">
            <a:avLst>
              <a:gd name="adj" fmla="val 9657"/>
            </a:avLst>
          </a:prstGeom>
          <a:solidFill>
            <a:srgbClr val="FFFFCC"/>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30000"/>
              </a:spcBef>
              <a:spcAft>
                <a:spcPct val="0"/>
              </a:spcAft>
              <a:buClrTx/>
              <a:buSzTx/>
              <a:buFontTx/>
              <a:buNone/>
              <a:tabLst/>
            </a:pPr>
            <a:endParaRPr kumimoji="1" lang="zh-CN" altLang="en-US" sz="1800" b="0" i="0" u="none" strike="noStrike" cap="none" normalizeH="0" baseline="0" smtClean="0">
              <a:ln>
                <a:noFill/>
              </a:ln>
              <a:solidFill>
                <a:schemeClr val="tx1"/>
              </a:solidFill>
              <a:effectLst/>
              <a:latin typeface="Arial" charset="0"/>
              <a:ea typeface="PMingLiU" pitchFamily="18" charset="-120"/>
            </a:endParaRPr>
          </a:p>
        </p:txBody>
      </p:sp>
      <p:sp>
        <p:nvSpPr>
          <p:cNvPr id="455682" name="Text Box 2"/>
          <p:cNvSpPr txBox="1">
            <a:spLocks noChangeArrowheads="1"/>
          </p:cNvSpPr>
          <p:nvPr/>
        </p:nvSpPr>
        <p:spPr bwMode="auto">
          <a:xfrm>
            <a:off x="359283" y="1268413"/>
            <a:ext cx="8785225" cy="459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lnSpc>
                <a:spcPct val="110000"/>
              </a:lnSpc>
              <a:spcBef>
                <a:spcPct val="15000"/>
              </a:spcBef>
            </a:pPr>
            <a:r>
              <a:rPr lang="zh-CN" altLang="en-US" sz="2200" b="1" dirty="0" smtClean="0">
                <a:solidFill>
                  <a:srgbClr val="D60093"/>
                </a:solidFill>
                <a:latin typeface="Times New Roman" pitchFamily="18" charset="0"/>
                <a:ea typeface="幼圆" pitchFamily="49" charset="-122"/>
                <a:cs typeface="Times New Roman" pitchFamily="18" charset="0"/>
              </a:rPr>
              <a:t>定义：</a:t>
            </a:r>
            <a:r>
              <a:rPr lang="zh-CN" altLang="en-US" sz="2200" b="1" dirty="0" smtClean="0">
                <a:latin typeface="Times New Roman" pitchFamily="18" charset="0"/>
                <a:ea typeface="幼圆" pitchFamily="49" charset="-122"/>
                <a:cs typeface="Times New Roman" pitchFamily="18" charset="0"/>
              </a:rPr>
              <a:t>设</a:t>
            </a:r>
            <a:r>
              <a:rPr lang="en-US" altLang="zh-CN" sz="2200" b="1" dirty="0">
                <a:latin typeface="Times New Roman" pitchFamily="18" charset="0"/>
                <a:ea typeface="幼圆" pitchFamily="49" charset="-122"/>
                <a:cs typeface="Times New Roman" pitchFamily="18" charset="0"/>
              </a:rPr>
              <a:t>Ω</a:t>
            </a:r>
            <a:r>
              <a:rPr lang="zh-CN" altLang="en-US" sz="2200" b="1" dirty="0">
                <a:latin typeface="Times New Roman" pitchFamily="18" charset="0"/>
                <a:ea typeface="幼圆" pitchFamily="49" charset="-122"/>
                <a:cs typeface="Times New Roman" pitchFamily="18" charset="0"/>
              </a:rPr>
              <a:t>为有限域，对任何命题</a:t>
            </a:r>
            <a:r>
              <a:rPr lang="en-US" altLang="zh-CN" sz="2200" b="1" dirty="0">
                <a:latin typeface="Times New Roman" pitchFamily="18" charset="0"/>
                <a:ea typeface="幼圆" pitchFamily="49" charset="-122"/>
                <a:cs typeface="Times New Roman" pitchFamily="18" charset="0"/>
              </a:rPr>
              <a:t>A   </a:t>
            </a:r>
            <a:r>
              <a:rPr lang="en-US" altLang="zh-CN" sz="2200" b="1" dirty="0" smtClean="0">
                <a:latin typeface="Times New Roman" pitchFamily="18" charset="0"/>
                <a:ea typeface="幼圆" pitchFamily="49" charset="-122"/>
                <a:cs typeface="Times New Roman" pitchFamily="18" charset="0"/>
              </a:rPr>
              <a:t>  </a:t>
            </a:r>
            <a:r>
              <a:rPr lang="en-US" altLang="zh-CN" sz="2200" b="1" dirty="0">
                <a:latin typeface="Times New Roman" pitchFamily="18" charset="0"/>
                <a:ea typeface="幼圆" pitchFamily="49" charset="-122"/>
                <a:cs typeface="Times New Roman" pitchFamily="18" charset="0"/>
              </a:rPr>
              <a:t>Ω</a:t>
            </a:r>
            <a:r>
              <a:rPr lang="zh-CN" altLang="en-US" sz="2200" b="1" dirty="0">
                <a:latin typeface="Times New Roman" pitchFamily="18" charset="0"/>
                <a:ea typeface="幼圆" pitchFamily="49" charset="-122"/>
                <a:cs typeface="Times New Roman" pitchFamily="18" charset="0"/>
              </a:rPr>
              <a:t>，命题</a:t>
            </a:r>
            <a:r>
              <a:rPr lang="en-US" altLang="zh-CN" sz="2200" b="1" dirty="0">
                <a:latin typeface="Times New Roman" pitchFamily="18" charset="0"/>
                <a:ea typeface="幼圆" pitchFamily="49" charset="-122"/>
                <a:cs typeface="Times New Roman" pitchFamily="18" charset="0"/>
              </a:rPr>
              <a:t>A</a:t>
            </a:r>
            <a:r>
              <a:rPr lang="zh-CN" altLang="en-US" sz="2200" b="1" dirty="0">
                <a:latin typeface="Times New Roman" pitchFamily="18" charset="0"/>
                <a:ea typeface="幼圆" pitchFamily="49" charset="-122"/>
                <a:cs typeface="Times New Roman" pitchFamily="18" charset="0"/>
              </a:rPr>
              <a:t>的类概率函数为</a:t>
            </a:r>
            <a:r>
              <a:rPr lang="zh-CN" altLang="en-US" sz="2200" dirty="0">
                <a:latin typeface="Times New Roman" pitchFamily="18" charset="0"/>
                <a:ea typeface="幼圆" pitchFamily="49" charset="-122"/>
                <a:cs typeface="Times New Roman" pitchFamily="18" charset="0"/>
              </a:rPr>
              <a:t> </a:t>
            </a:r>
          </a:p>
        </p:txBody>
      </p:sp>
      <p:graphicFrame>
        <p:nvGraphicFramePr>
          <p:cNvPr id="455683" name="Object 3"/>
          <p:cNvGraphicFramePr>
            <a:graphicFrameLocks noChangeAspect="1"/>
          </p:cNvGraphicFramePr>
          <p:nvPr>
            <p:extLst>
              <p:ext uri="{D42A27DB-BD31-4B8C-83A1-F6EECF244321}">
                <p14:modId xmlns:p14="http://schemas.microsoft.com/office/powerpoint/2010/main" val="2907793440"/>
              </p:ext>
            </p:extLst>
          </p:nvPr>
        </p:nvGraphicFramePr>
        <p:xfrm>
          <a:off x="1475581" y="1751597"/>
          <a:ext cx="5643906" cy="813802"/>
        </p:xfrm>
        <a:graphic>
          <a:graphicData uri="http://schemas.openxmlformats.org/presentationml/2006/ole">
            <mc:AlternateContent xmlns:mc="http://schemas.openxmlformats.org/markup-compatibility/2006">
              <mc:Choice xmlns:v="urn:schemas-microsoft-com:vml" Requires="v">
                <p:oleObj spid="_x0000_s456227" name="Equation" r:id="rId4" imgW="2374560" imgH="469800" progId="Equation.3">
                  <p:embed/>
                </p:oleObj>
              </mc:Choice>
              <mc:Fallback>
                <p:oleObj name="Equation" r:id="rId4" imgW="2374560" imgH="469800" progId="Equation.3">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75581" y="1751597"/>
                        <a:ext cx="5643906" cy="813802"/>
                      </a:xfrm>
                      <a:prstGeom prst="rect">
                        <a:avLst/>
                      </a:prstGeom>
                      <a:noFill/>
                      <a:ln>
                        <a:noFill/>
                      </a:ln>
                      <a:extLst/>
                    </p:spPr>
                  </p:pic>
                </p:oleObj>
              </mc:Fallback>
            </mc:AlternateContent>
          </a:graphicData>
        </a:graphic>
      </p:graphicFrame>
      <p:sp>
        <p:nvSpPr>
          <p:cNvPr id="455684" name="Text Box 4"/>
          <p:cNvSpPr txBox="1">
            <a:spLocks noChangeArrowheads="1"/>
          </p:cNvSpPr>
          <p:nvPr/>
        </p:nvSpPr>
        <p:spPr bwMode="auto">
          <a:xfrm>
            <a:off x="395536" y="2614276"/>
            <a:ext cx="5761037" cy="434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lnSpc>
                <a:spcPct val="110000"/>
              </a:lnSpc>
              <a:spcBef>
                <a:spcPct val="10000"/>
              </a:spcBef>
            </a:pPr>
            <a:r>
              <a:rPr lang="zh-CN" altLang="en-US" sz="2200" b="1" dirty="0">
                <a:latin typeface="Times New Roman" pitchFamily="18" charset="0"/>
                <a:ea typeface="幼圆" pitchFamily="49" charset="-122"/>
                <a:cs typeface="Times New Roman" pitchFamily="18" charset="0"/>
              </a:rPr>
              <a:t>其中，</a:t>
            </a:r>
            <a:r>
              <a:rPr lang="en-US" altLang="zh-CN" sz="2200" b="1" dirty="0">
                <a:latin typeface="Times New Roman" pitchFamily="18" charset="0"/>
                <a:ea typeface="幼圆" pitchFamily="49" charset="-122"/>
                <a:cs typeface="Times New Roman" pitchFamily="18" charset="0"/>
              </a:rPr>
              <a:t>|A|</a:t>
            </a:r>
            <a:r>
              <a:rPr lang="zh-CN" altLang="en-US" sz="2200" b="1" dirty="0">
                <a:latin typeface="Times New Roman" pitchFamily="18" charset="0"/>
                <a:ea typeface="幼圆" pitchFamily="49" charset="-122"/>
                <a:cs typeface="Times New Roman" pitchFamily="18" charset="0"/>
              </a:rPr>
              <a:t>和</a:t>
            </a:r>
            <a:r>
              <a:rPr lang="en-US" altLang="zh-CN" sz="2200" b="1" dirty="0">
                <a:latin typeface="Times New Roman" pitchFamily="18" charset="0"/>
                <a:ea typeface="幼圆" pitchFamily="49" charset="-122"/>
                <a:cs typeface="Times New Roman" pitchFamily="18" charset="0"/>
              </a:rPr>
              <a:t>|Ω|</a:t>
            </a:r>
            <a:r>
              <a:rPr lang="zh-CN" altLang="en-US" sz="2200" b="1" dirty="0">
                <a:latin typeface="Times New Roman" pitchFamily="18" charset="0"/>
                <a:ea typeface="幼圆" pitchFamily="49" charset="-122"/>
                <a:cs typeface="Times New Roman" pitchFamily="18" charset="0"/>
              </a:rPr>
              <a:t>分别是</a:t>
            </a:r>
            <a:r>
              <a:rPr lang="en-US" altLang="zh-CN" sz="2200" b="1" dirty="0">
                <a:latin typeface="Times New Roman" pitchFamily="18" charset="0"/>
                <a:ea typeface="幼圆" pitchFamily="49" charset="-122"/>
                <a:cs typeface="Times New Roman" pitchFamily="18" charset="0"/>
              </a:rPr>
              <a:t>A</a:t>
            </a:r>
            <a:r>
              <a:rPr lang="zh-CN" altLang="en-US" sz="2200" b="1" dirty="0">
                <a:latin typeface="Times New Roman" pitchFamily="18" charset="0"/>
                <a:ea typeface="幼圆" pitchFamily="49" charset="-122"/>
                <a:cs typeface="Times New Roman" pitchFamily="18" charset="0"/>
              </a:rPr>
              <a:t>及</a:t>
            </a:r>
            <a:r>
              <a:rPr lang="en-US" altLang="zh-CN" sz="2200" b="1" dirty="0">
                <a:latin typeface="Times New Roman" pitchFamily="18" charset="0"/>
                <a:ea typeface="幼圆" pitchFamily="49" charset="-122"/>
                <a:cs typeface="Times New Roman" pitchFamily="18" charset="0"/>
              </a:rPr>
              <a:t>Ω</a:t>
            </a:r>
            <a:r>
              <a:rPr lang="zh-CN" altLang="en-US" sz="2200" b="1" dirty="0">
                <a:latin typeface="Times New Roman" pitchFamily="18" charset="0"/>
                <a:ea typeface="幼圆" pitchFamily="49" charset="-122"/>
                <a:cs typeface="Times New Roman" pitchFamily="18" charset="0"/>
              </a:rPr>
              <a:t>中元素的个数。 </a:t>
            </a:r>
          </a:p>
        </p:txBody>
      </p:sp>
      <p:graphicFrame>
        <p:nvGraphicFramePr>
          <p:cNvPr id="455686" name="Object 6"/>
          <p:cNvGraphicFramePr>
            <a:graphicFrameLocks noChangeAspect="1"/>
          </p:cNvGraphicFramePr>
          <p:nvPr>
            <p:extLst>
              <p:ext uri="{D42A27DB-BD31-4B8C-83A1-F6EECF244321}">
                <p14:modId xmlns:p14="http://schemas.microsoft.com/office/powerpoint/2010/main" val="3454706037"/>
              </p:ext>
            </p:extLst>
          </p:nvPr>
        </p:nvGraphicFramePr>
        <p:xfrm>
          <a:off x="590550" y="3902738"/>
          <a:ext cx="2519362" cy="796925"/>
        </p:xfrm>
        <a:graphic>
          <a:graphicData uri="http://schemas.openxmlformats.org/presentationml/2006/ole">
            <mc:AlternateContent xmlns:mc="http://schemas.openxmlformats.org/markup-compatibility/2006">
              <mc:Choice xmlns:v="urn:schemas-microsoft-com:vml" Requires="v">
                <p:oleObj spid="_x0000_s456228" name="Equation" r:id="rId6" imgW="1155600" imgH="431640" progId="Equation.3">
                  <p:embed/>
                </p:oleObj>
              </mc:Choice>
              <mc:Fallback>
                <p:oleObj name="Equation" r:id="rId6" imgW="1155600" imgH="431640" progId="Equation.3">
                  <p:embed/>
                  <p:pic>
                    <p:nvPicPr>
                      <p:cNvPr id="0" name="Object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90550" y="3902738"/>
                        <a:ext cx="2519362" cy="796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55687" name="Text Box 7"/>
          <p:cNvSpPr txBox="1">
            <a:spLocks noChangeArrowheads="1"/>
          </p:cNvSpPr>
          <p:nvPr/>
        </p:nvSpPr>
        <p:spPr bwMode="auto">
          <a:xfrm>
            <a:off x="157956" y="3460751"/>
            <a:ext cx="3384550"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342900" indent="-342900" eaLnBrk="1" hangingPunct="1">
              <a:spcBef>
                <a:spcPct val="50000"/>
              </a:spcBef>
              <a:buFont typeface="Arial" pitchFamily="34" charset="0"/>
              <a:buChar char="•"/>
            </a:pPr>
            <a:r>
              <a:rPr lang="zh-CN" altLang="en-US" sz="2200" b="1" dirty="0" smtClean="0">
                <a:solidFill>
                  <a:srgbClr val="A50021"/>
                </a:solidFill>
                <a:latin typeface="幼圆" pitchFamily="49" charset="-122"/>
                <a:ea typeface="幼圆" pitchFamily="49" charset="-122"/>
              </a:rPr>
              <a:t>类</a:t>
            </a:r>
            <a:r>
              <a:rPr lang="zh-CN" altLang="en-US" sz="2200" b="1" dirty="0">
                <a:solidFill>
                  <a:srgbClr val="A50021"/>
                </a:solidFill>
                <a:latin typeface="幼圆" pitchFamily="49" charset="-122"/>
                <a:ea typeface="幼圆" pitchFamily="49" charset="-122"/>
              </a:rPr>
              <a:t>概率函数</a:t>
            </a:r>
            <a:r>
              <a:rPr lang="en-US" altLang="zh-CN" sz="2200" b="1" u="sng" dirty="0">
                <a:solidFill>
                  <a:srgbClr val="A50021"/>
                </a:solidFill>
                <a:latin typeface="幼圆" pitchFamily="49" charset="-122"/>
                <a:ea typeface="幼圆" pitchFamily="49" charset="-122"/>
              </a:rPr>
              <a:t>f(A)</a:t>
            </a:r>
            <a:r>
              <a:rPr lang="zh-CN" altLang="en-US" sz="2200" b="1" u="sng" dirty="0">
                <a:solidFill>
                  <a:srgbClr val="A50021"/>
                </a:solidFill>
                <a:latin typeface="幼圆" pitchFamily="49" charset="-122"/>
                <a:ea typeface="幼圆" pitchFamily="49" charset="-122"/>
              </a:rPr>
              <a:t>的性质</a:t>
            </a:r>
          </a:p>
        </p:txBody>
      </p:sp>
      <p:graphicFrame>
        <p:nvGraphicFramePr>
          <p:cNvPr id="455688" name="Object 8"/>
          <p:cNvGraphicFramePr>
            <a:graphicFrameLocks noChangeAspect="1"/>
          </p:cNvGraphicFramePr>
          <p:nvPr>
            <p:extLst>
              <p:ext uri="{D42A27DB-BD31-4B8C-83A1-F6EECF244321}">
                <p14:modId xmlns:p14="http://schemas.microsoft.com/office/powerpoint/2010/main" val="640399299"/>
              </p:ext>
            </p:extLst>
          </p:nvPr>
        </p:nvGraphicFramePr>
        <p:xfrm>
          <a:off x="4824028" y="1447887"/>
          <a:ext cx="287337" cy="288925"/>
        </p:xfrm>
        <a:graphic>
          <a:graphicData uri="http://schemas.openxmlformats.org/presentationml/2006/ole">
            <mc:AlternateContent xmlns:mc="http://schemas.openxmlformats.org/markup-compatibility/2006">
              <mc:Choice xmlns:v="urn:schemas-microsoft-com:vml" Requires="v">
                <p:oleObj spid="_x0000_s456229" name="公式" r:id="rId8" imgW="152280" imgH="152280" progId="Equation.3">
                  <p:embed/>
                </p:oleObj>
              </mc:Choice>
              <mc:Fallback>
                <p:oleObj name="公式" r:id="rId8" imgW="152280" imgH="152280" progId="Equation.3">
                  <p:embed/>
                  <p:pic>
                    <p:nvPicPr>
                      <p:cNvPr id="0" name="Object 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824028" y="1447887"/>
                        <a:ext cx="287337" cy="2889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55689" name="Text Box 9"/>
          <p:cNvSpPr txBox="1">
            <a:spLocks noChangeArrowheads="1"/>
          </p:cNvSpPr>
          <p:nvPr/>
        </p:nvSpPr>
        <p:spPr bwMode="auto">
          <a:xfrm>
            <a:off x="305593" y="4977172"/>
            <a:ext cx="111601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pPr>
            <a:r>
              <a:rPr kumimoji="0" lang="zh-CN" altLang="en-US" sz="2000" b="1" dirty="0">
                <a:solidFill>
                  <a:srgbClr val="0000FF"/>
                </a:solidFill>
                <a:ea typeface="宋体" pitchFamily="2" charset="-122"/>
              </a:rPr>
              <a:t>证明：</a:t>
            </a:r>
          </a:p>
        </p:txBody>
      </p:sp>
      <p:sp>
        <p:nvSpPr>
          <p:cNvPr id="455691" name="Rectangle 11"/>
          <p:cNvSpPr>
            <a:spLocks noChangeArrowheads="1"/>
          </p:cNvSpPr>
          <p:nvPr/>
        </p:nvSpPr>
        <p:spPr bwMode="auto">
          <a:xfrm>
            <a:off x="863600" y="116632"/>
            <a:ext cx="7272338" cy="7553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ctr" eaLnBrk="1" hangingPunct="1">
              <a:spcBef>
                <a:spcPct val="0"/>
              </a:spcBef>
            </a:pPr>
            <a:r>
              <a:rPr lang="zh-CN" altLang="en-US" sz="4400" dirty="0">
                <a:solidFill>
                  <a:schemeClr val="accent2"/>
                </a:solidFill>
                <a:latin typeface="方正姚体" pitchFamily="2" charset="-122"/>
                <a:ea typeface="方正姚体" pitchFamily="2" charset="-122"/>
                <a:cs typeface="+mj-cs"/>
              </a:rPr>
              <a:t>类概率函数</a:t>
            </a:r>
            <a:endParaRPr lang="en-US" altLang="zh-CN" sz="4400" dirty="0">
              <a:solidFill>
                <a:schemeClr val="accent2"/>
              </a:solidFill>
              <a:latin typeface="方正姚体" pitchFamily="2" charset="-122"/>
              <a:ea typeface="方正姚体" pitchFamily="2" charset="-122"/>
              <a:cs typeface="+mj-cs"/>
            </a:endParaRPr>
          </a:p>
        </p:txBody>
      </p:sp>
      <p:graphicFrame>
        <p:nvGraphicFramePr>
          <p:cNvPr id="2" name="对象 1"/>
          <p:cNvGraphicFramePr>
            <a:graphicFrameLocks noChangeAspect="1"/>
          </p:cNvGraphicFramePr>
          <p:nvPr>
            <p:extLst>
              <p:ext uri="{D42A27DB-BD31-4B8C-83A1-F6EECF244321}">
                <p14:modId xmlns:p14="http://schemas.microsoft.com/office/powerpoint/2010/main" val="3769757830"/>
              </p:ext>
            </p:extLst>
          </p:nvPr>
        </p:nvGraphicFramePr>
        <p:xfrm>
          <a:off x="5584825" y="4441825"/>
          <a:ext cx="206375" cy="387350"/>
        </p:xfrm>
        <a:graphic>
          <a:graphicData uri="http://schemas.openxmlformats.org/presentationml/2006/ole">
            <mc:AlternateContent xmlns:mc="http://schemas.openxmlformats.org/markup-compatibility/2006">
              <mc:Choice xmlns:v="urn:schemas-microsoft-com:vml" Requires="v">
                <p:oleObj spid="_x0000_s456230" name="公式" r:id="rId10" imgW="114120" imgH="215640" progId="Equation.3">
                  <p:embed/>
                </p:oleObj>
              </mc:Choice>
              <mc:Fallback>
                <p:oleObj name="公式" r:id="rId10" imgW="114120" imgH="215640" progId="Equation.3">
                  <p:embed/>
                  <p:pic>
                    <p:nvPicPr>
                      <p:cNvPr id="0" name="Object 6"/>
                      <p:cNvPicPr>
                        <a:picLocks noChangeAspect="1" noChangeArrowheads="1"/>
                      </p:cNvPicPr>
                      <p:nvPr/>
                    </p:nvPicPr>
                    <p:blipFill>
                      <a:blip r:embed="rId11"/>
                      <a:srcRect/>
                      <a:stretch>
                        <a:fillRect/>
                      </a:stretch>
                    </p:blipFill>
                    <p:spPr bwMode="auto">
                      <a:xfrm>
                        <a:off x="5584825" y="4441825"/>
                        <a:ext cx="206375" cy="387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 name="对象 2"/>
          <p:cNvGraphicFramePr>
            <a:graphicFrameLocks noChangeAspect="1"/>
          </p:cNvGraphicFramePr>
          <p:nvPr>
            <p:extLst>
              <p:ext uri="{D42A27DB-BD31-4B8C-83A1-F6EECF244321}">
                <p14:modId xmlns:p14="http://schemas.microsoft.com/office/powerpoint/2010/main" val="3865967949"/>
              </p:ext>
            </p:extLst>
          </p:nvPr>
        </p:nvGraphicFramePr>
        <p:xfrm>
          <a:off x="354013" y="5327650"/>
          <a:ext cx="4995862" cy="1398588"/>
        </p:xfrm>
        <a:graphic>
          <a:graphicData uri="http://schemas.openxmlformats.org/presentationml/2006/ole">
            <mc:AlternateContent xmlns:mc="http://schemas.openxmlformats.org/markup-compatibility/2006">
              <mc:Choice xmlns:v="urn:schemas-microsoft-com:vml" Requires="v">
                <p:oleObj spid="_x0000_s456231" name="公式" r:id="rId12" imgW="3403600" imgH="952500" progId="Equation.3">
                  <p:embed/>
                </p:oleObj>
              </mc:Choice>
              <mc:Fallback>
                <p:oleObj name="公式" r:id="rId12" imgW="3403600" imgH="952500" progId="Equation.3">
                  <p:embed/>
                  <p:pic>
                    <p:nvPicPr>
                      <p:cNvPr id="0" name=""/>
                      <p:cNvPicPr/>
                      <p:nvPr/>
                    </p:nvPicPr>
                    <p:blipFill>
                      <a:blip r:embed="rId13"/>
                      <a:stretch>
                        <a:fillRect/>
                      </a:stretch>
                    </p:blipFill>
                    <p:spPr>
                      <a:xfrm>
                        <a:off x="354013" y="5327650"/>
                        <a:ext cx="4995862" cy="1398588"/>
                      </a:xfrm>
                      <a:prstGeom prst="rect">
                        <a:avLst/>
                      </a:prstGeom>
                    </p:spPr>
                  </p:pic>
                </p:oleObj>
              </mc:Fallback>
            </mc:AlternateContent>
          </a:graphicData>
        </a:graphic>
      </p:graphicFrame>
      <p:graphicFrame>
        <p:nvGraphicFramePr>
          <p:cNvPr id="4" name="对象 3"/>
          <p:cNvGraphicFramePr>
            <a:graphicFrameLocks noChangeAspect="1"/>
          </p:cNvGraphicFramePr>
          <p:nvPr>
            <p:extLst>
              <p:ext uri="{D42A27DB-BD31-4B8C-83A1-F6EECF244321}">
                <p14:modId xmlns:p14="http://schemas.microsoft.com/office/powerpoint/2010/main" val="1010633142"/>
              </p:ext>
            </p:extLst>
          </p:nvPr>
        </p:nvGraphicFramePr>
        <p:xfrm>
          <a:off x="5580111" y="5374047"/>
          <a:ext cx="3204357" cy="1186805"/>
        </p:xfrm>
        <a:graphic>
          <a:graphicData uri="http://schemas.openxmlformats.org/presentationml/2006/ole">
            <mc:AlternateContent xmlns:mc="http://schemas.openxmlformats.org/markup-compatibility/2006">
              <mc:Choice xmlns:v="urn:schemas-microsoft-com:vml" Requires="v">
                <p:oleObj spid="_x0000_s456232" name="Equation" r:id="rId14" imgW="2234880" imgH="863280" progId="Equation.DSMT4">
                  <p:embed/>
                </p:oleObj>
              </mc:Choice>
              <mc:Fallback>
                <p:oleObj name="Equation" r:id="rId14" imgW="2234880" imgH="863280" progId="Equation.DSMT4">
                  <p:embed/>
                  <p:pic>
                    <p:nvPicPr>
                      <p:cNvPr id="0" name=""/>
                      <p:cNvPicPr/>
                      <p:nvPr/>
                    </p:nvPicPr>
                    <p:blipFill>
                      <a:blip r:embed="rId15"/>
                      <a:stretch>
                        <a:fillRect/>
                      </a:stretch>
                    </p:blipFill>
                    <p:spPr>
                      <a:xfrm>
                        <a:off x="5580111" y="5374047"/>
                        <a:ext cx="3204357" cy="1186805"/>
                      </a:xfrm>
                      <a:prstGeom prst="rect">
                        <a:avLst/>
                      </a:prstGeom>
                    </p:spPr>
                  </p:pic>
                </p:oleObj>
              </mc:Fallback>
            </mc:AlternateContent>
          </a:graphicData>
        </a:graphic>
      </p:graphicFrame>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灯片编号占位符 3"/>
          <p:cNvSpPr>
            <a:spLocks noGrp="1"/>
          </p:cNvSpPr>
          <p:nvPr>
            <p:ph type="sldNum" sz="quarter" idx="12"/>
          </p:nvPr>
        </p:nvSpPr>
        <p:spPr/>
        <p:txBody>
          <a:bodyPr/>
          <a:lstStyle/>
          <a:p>
            <a:fld id="{8FA87AF1-DA01-443B-824F-E03F90CB0D69}" type="slidenum">
              <a:rPr lang="en-US" altLang="zh-CN"/>
              <a:pPr/>
              <a:t>104</a:t>
            </a:fld>
            <a:endParaRPr lang="en-US" altLang="zh-CN"/>
          </a:p>
        </p:txBody>
      </p:sp>
      <p:sp>
        <p:nvSpPr>
          <p:cNvPr id="456706" name="Text Box 2"/>
          <p:cNvSpPr txBox="1">
            <a:spLocks noChangeArrowheads="1"/>
          </p:cNvSpPr>
          <p:nvPr/>
        </p:nvSpPr>
        <p:spPr bwMode="auto">
          <a:xfrm>
            <a:off x="533400" y="4267200"/>
            <a:ext cx="8001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pPr>
            <a:endParaRPr lang="zh-CN" altLang="zh-CN" sz="2400">
              <a:latin typeface="Tahoma" pitchFamily="34" charset="0"/>
              <a:ea typeface="宋体" pitchFamily="2" charset="-122"/>
            </a:endParaRPr>
          </a:p>
        </p:txBody>
      </p:sp>
      <p:sp>
        <p:nvSpPr>
          <p:cNvPr id="456707" name="Text Box 3"/>
          <p:cNvSpPr txBox="1">
            <a:spLocks noChangeArrowheads="1"/>
          </p:cNvSpPr>
          <p:nvPr/>
        </p:nvSpPr>
        <p:spPr bwMode="auto">
          <a:xfrm>
            <a:off x="458565" y="1644650"/>
            <a:ext cx="5867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10000"/>
              </a:spcBef>
            </a:pPr>
            <a:r>
              <a:rPr lang="en-US" altLang="zh-CN" sz="2000" b="1" dirty="0" smtClean="0">
                <a:solidFill>
                  <a:srgbClr val="D60093"/>
                </a:solidFill>
                <a:latin typeface="Times New Roman" pitchFamily="18" charset="0"/>
                <a:ea typeface="宋体" pitchFamily="2" charset="-122"/>
              </a:rPr>
              <a:t> </a:t>
            </a:r>
            <a:r>
              <a:rPr lang="en-US" altLang="zh-CN" sz="2000" b="1" dirty="0">
                <a:solidFill>
                  <a:srgbClr val="D60093"/>
                </a:solidFill>
                <a:latin typeface="Times New Roman" pitchFamily="18" charset="0"/>
                <a:ea typeface="宋体" pitchFamily="2" charset="-122"/>
              </a:rPr>
              <a:t>(2)</a:t>
            </a:r>
            <a:r>
              <a:rPr lang="zh-CN" altLang="en-US" sz="2000" b="1" dirty="0">
                <a:solidFill>
                  <a:srgbClr val="D60093"/>
                </a:solidFill>
                <a:latin typeface="Times New Roman" pitchFamily="18" charset="0"/>
                <a:ea typeface="宋体" pitchFamily="2" charset="-122"/>
              </a:rPr>
              <a:t>对任何      </a:t>
            </a:r>
            <a:r>
              <a:rPr lang="zh-CN" altLang="en-US" sz="2000" b="1" dirty="0" smtClean="0">
                <a:solidFill>
                  <a:srgbClr val="D60093"/>
                </a:solidFill>
                <a:latin typeface="Times New Roman" pitchFamily="18" charset="0"/>
                <a:ea typeface="宋体" pitchFamily="2" charset="-122"/>
              </a:rPr>
              <a:t> </a:t>
            </a:r>
            <a:r>
              <a:rPr lang="en-US" altLang="zh-CN" sz="2000" b="1" dirty="0">
                <a:solidFill>
                  <a:srgbClr val="D60093"/>
                </a:solidFill>
                <a:latin typeface="Times New Roman" pitchFamily="18" charset="0"/>
                <a:ea typeface="宋体" pitchFamily="2" charset="-122"/>
              </a:rPr>
              <a:t>,</a:t>
            </a:r>
            <a:r>
              <a:rPr lang="zh-CN" altLang="en-US" sz="2000" b="1" dirty="0">
                <a:solidFill>
                  <a:srgbClr val="D60093"/>
                </a:solidFill>
                <a:latin typeface="Times New Roman" pitchFamily="18" charset="0"/>
                <a:ea typeface="宋体" pitchFamily="2" charset="-122"/>
              </a:rPr>
              <a:t>有</a:t>
            </a:r>
            <a:r>
              <a:rPr lang="en-US" altLang="zh-CN" sz="2000" b="1" dirty="0" err="1">
                <a:solidFill>
                  <a:srgbClr val="D60093"/>
                </a:solidFill>
                <a:latin typeface="Times New Roman" pitchFamily="18" charset="0"/>
                <a:ea typeface="宋体" pitchFamily="2" charset="-122"/>
              </a:rPr>
              <a:t>Bel</a:t>
            </a:r>
            <a:r>
              <a:rPr lang="en-US" altLang="zh-CN" sz="2000" b="1" dirty="0">
                <a:solidFill>
                  <a:srgbClr val="D60093"/>
                </a:solidFill>
                <a:latin typeface="Times New Roman" pitchFamily="18" charset="0"/>
                <a:ea typeface="宋体" pitchFamily="2" charset="-122"/>
              </a:rPr>
              <a:t>(A)≤f(A)≤Pl(A)</a:t>
            </a:r>
            <a:r>
              <a:rPr lang="en-US" altLang="zh-CN" sz="2400" dirty="0">
                <a:solidFill>
                  <a:srgbClr val="D60093"/>
                </a:solidFill>
                <a:latin typeface="Times New Roman" pitchFamily="18" charset="0"/>
                <a:ea typeface="宋体" pitchFamily="2" charset="-122"/>
              </a:rPr>
              <a:t> </a:t>
            </a:r>
          </a:p>
        </p:txBody>
      </p:sp>
      <p:graphicFrame>
        <p:nvGraphicFramePr>
          <p:cNvPr id="456708" name="Object 4"/>
          <p:cNvGraphicFramePr>
            <a:graphicFrameLocks noChangeAspect="1"/>
          </p:cNvGraphicFramePr>
          <p:nvPr>
            <p:extLst>
              <p:ext uri="{D42A27DB-BD31-4B8C-83A1-F6EECF244321}">
                <p14:modId xmlns:p14="http://schemas.microsoft.com/office/powerpoint/2010/main" val="1887280768"/>
              </p:ext>
            </p:extLst>
          </p:nvPr>
        </p:nvGraphicFramePr>
        <p:xfrm>
          <a:off x="1763688" y="1736812"/>
          <a:ext cx="611188" cy="306388"/>
        </p:xfrm>
        <a:graphic>
          <a:graphicData uri="http://schemas.openxmlformats.org/presentationml/2006/ole">
            <mc:AlternateContent xmlns:mc="http://schemas.openxmlformats.org/markup-compatibility/2006">
              <mc:Choice xmlns:v="urn:schemas-microsoft-com:vml" Requires="v">
                <p:oleObj spid="_x0000_s456923" name="Equation" r:id="rId4" imgW="444240" imgH="190440" progId="Equation.3">
                  <p:embed/>
                </p:oleObj>
              </mc:Choice>
              <mc:Fallback>
                <p:oleObj name="Equation" r:id="rId4" imgW="444240" imgH="190440" progId="Equation.3">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63688" y="1736812"/>
                        <a:ext cx="611188" cy="3063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56709" name="Text Box 5"/>
          <p:cNvSpPr txBox="1">
            <a:spLocks noChangeArrowheads="1"/>
          </p:cNvSpPr>
          <p:nvPr/>
        </p:nvSpPr>
        <p:spPr bwMode="auto">
          <a:xfrm>
            <a:off x="468313" y="2339975"/>
            <a:ext cx="1008062" cy="390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lnSpc>
                <a:spcPct val="105000"/>
              </a:lnSpc>
              <a:spcBef>
                <a:spcPct val="10000"/>
              </a:spcBef>
            </a:pPr>
            <a:r>
              <a:rPr kumimoji="0" lang="zh-CN" altLang="en-US" sz="2000" b="1" dirty="0">
                <a:solidFill>
                  <a:srgbClr val="0000FF"/>
                </a:solidFill>
                <a:ea typeface="宋体" pitchFamily="2" charset="-122"/>
              </a:rPr>
              <a:t>证明：</a:t>
            </a:r>
          </a:p>
        </p:txBody>
      </p:sp>
      <p:graphicFrame>
        <p:nvGraphicFramePr>
          <p:cNvPr id="456710" name="Object 6"/>
          <p:cNvGraphicFramePr>
            <a:graphicFrameLocks noChangeAspect="1"/>
          </p:cNvGraphicFramePr>
          <p:nvPr>
            <p:extLst>
              <p:ext uri="{D42A27DB-BD31-4B8C-83A1-F6EECF244321}">
                <p14:modId xmlns:p14="http://schemas.microsoft.com/office/powerpoint/2010/main" val="2490827113"/>
              </p:ext>
            </p:extLst>
          </p:nvPr>
        </p:nvGraphicFramePr>
        <p:xfrm>
          <a:off x="1691680" y="2852936"/>
          <a:ext cx="5113338" cy="2989262"/>
        </p:xfrm>
        <a:graphic>
          <a:graphicData uri="http://schemas.openxmlformats.org/presentationml/2006/ole">
            <mc:AlternateContent xmlns:mc="http://schemas.openxmlformats.org/markup-compatibility/2006">
              <mc:Choice xmlns:v="urn:schemas-microsoft-com:vml" Requires="v">
                <p:oleObj spid="_x0000_s456924" name="公式" r:id="rId6" imgW="2844720" imgH="1663560" progId="Equation.3">
                  <p:embed/>
                </p:oleObj>
              </mc:Choice>
              <mc:Fallback>
                <p:oleObj name="公式" r:id="rId6" imgW="2844720" imgH="1663560" progId="Equation.3">
                  <p:embed/>
                  <p:pic>
                    <p:nvPicPr>
                      <p:cNvPr id="0" name="Object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691680" y="2852936"/>
                        <a:ext cx="5113338" cy="29892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0" name="Rectangle 11"/>
          <p:cNvSpPr>
            <a:spLocks noChangeArrowheads="1"/>
          </p:cNvSpPr>
          <p:nvPr/>
        </p:nvSpPr>
        <p:spPr bwMode="auto">
          <a:xfrm>
            <a:off x="863600" y="225425"/>
            <a:ext cx="7272338" cy="7553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ctr" eaLnBrk="1" hangingPunct="1">
              <a:spcBef>
                <a:spcPct val="0"/>
              </a:spcBef>
            </a:pPr>
            <a:r>
              <a:rPr lang="zh-CN" altLang="en-US" sz="4400" dirty="0">
                <a:solidFill>
                  <a:schemeClr val="accent2"/>
                </a:solidFill>
                <a:latin typeface="方正姚体" pitchFamily="2" charset="-122"/>
                <a:ea typeface="方正姚体" pitchFamily="2" charset="-122"/>
                <a:cs typeface="+mj-cs"/>
              </a:rPr>
              <a:t>类概率函数</a:t>
            </a:r>
            <a:endParaRPr lang="en-US" altLang="zh-CN" sz="4400" dirty="0">
              <a:solidFill>
                <a:schemeClr val="accent2"/>
              </a:solidFill>
              <a:latin typeface="方正姚体" pitchFamily="2" charset="-122"/>
              <a:ea typeface="方正姚体" pitchFamily="2" charset="-122"/>
              <a:cs typeface="+mj-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灯片编号占位符 3"/>
          <p:cNvSpPr>
            <a:spLocks noGrp="1"/>
          </p:cNvSpPr>
          <p:nvPr>
            <p:ph type="sldNum" sz="quarter" idx="12"/>
          </p:nvPr>
        </p:nvSpPr>
        <p:spPr/>
        <p:txBody>
          <a:bodyPr/>
          <a:lstStyle/>
          <a:p>
            <a:fld id="{3CB28C05-76BC-41E8-8793-734D31603989}" type="slidenum">
              <a:rPr lang="en-US" altLang="zh-CN"/>
              <a:pPr/>
              <a:t>105</a:t>
            </a:fld>
            <a:endParaRPr lang="en-US" altLang="zh-CN"/>
          </a:p>
        </p:txBody>
      </p:sp>
      <p:sp>
        <p:nvSpPr>
          <p:cNvPr id="457730" name="Text Box 2"/>
          <p:cNvSpPr txBox="1">
            <a:spLocks noChangeArrowheads="1"/>
          </p:cNvSpPr>
          <p:nvPr/>
        </p:nvSpPr>
        <p:spPr bwMode="auto">
          <a:xfrm>
            <a:off x="533400" y="4267200"/>
            <a:ext cx="8001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pPr>
            <a:endParaRPr lang="zh-CN" altLang="zh-CN" sz="2400">
              <a:latin typeface="Tahoma" pitchFamily="34" charset="0"/>
              <a:ea typeface="宋体" pitchFamily="2" charset="-122"/>
            </a:endParaRPr>
          </a:p>
        </p:txBody>
      </p:sp>
      <p:sp>
        <p:nvSpPr>
          <p:cNvPr id="457731" name="Text Box 3"/>
          <p:cNvSpPr txBox="1">
            <a:spLocks noChangeArrowheads="1"/>
          </p:cNvSpPr>
          <p:nvPr/>
        </p:nvSpPr>
        <p:spPr bwMode="auto">
          <a:xfrm>
            <a:off x="396788" y="1557338"/>
            <a:ext cx="58674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pPr>
            <a:r>
              <a:rPr lang="en-US" altLang="zh-CN" sz="2000" b="1" dirty="0" smtClean="0">
                <a:solidFill>
                  <a:srgbClr val="D60093"/>
                </a:solidFill>
                <a:latin typeface="Times New Roman" pitchFamily="18" charset="0"/>
                <a:ea typeface="宋体" pitchFamily="2" charset="-122"/>
              </a:rPr>
              <a:t>(</a:t>
            </a:r>
            <a:r>
              <a:rPr lang="en-US" altLang="zh-CN" sz="2000" b="1" dirty="0">
                <a:solidFill>
                  <a:srgbClr val="D60093"/>
                </a:solidFill>
                <a:latin typeface="Times New Roman" pitchFamily="18" charset="0"/>
                <a:ea typeface="宋体" pitchFamily="2" charset="-122"/>
              </a:rPr>
              <a:t>3)</a:t>
            </a:r>
            <a:r>
              <a:rPr lang="zh-CN" altLang="en-US" sz="2000" b="1" dirty="0">
                <a:solidFill>
                  <a:srgbClr val="D60093"/>
                </a:solidFill>
                <a:latin typeface="Times New Roman" pitchFamily="18" charset="0"/>
                <a:ea typeface="宋体" pitchFamily="2" charset="-122"/>
              </a:rPr>
              <a:t>对任何       </a:t>
            </a:r>
            <a:r>
              <a:rPr lang="zh-CN" altLang="en-US" sz="2000" b="1" dirty="0" smtClean="0">
                <a:solidFill>
                  <a:srgbClr val="D60093"/>
                </a:solidFill>
                <a:latin typeface="Times New Roman" pitchFamily="18" charset="0"/>
                <a:ea typeface="宋体" pitchFamily="2" charset="-122"/>
              </a:rPr>
              <a:t>，</a:t>
            </a:r>
            <a:r>
              <a:rPr lang="zh-CN" altLang="en-US" sz="2000" b="1" dirty="0">
                <a:solidFill>
                  <a:srgbClr val="D60093"/>
                </a:solidFill>
                <a:latin typeface="Times New Roman" pitchFamily="18" charset="0"/>
                <a:ea typeface="宋体" pitchFamily="2" charset="-122"/>
              </a:rPr>
              <a:t>有</a:t>
            </a:r>
            <a:r>
              <a:rPr lang="en-US" altLang="zh-CN" sz="2000" b="1" dirty="0">
                <a:solidFill>
                  <a:srgbClr val="D60093"/>
                </a:solidFill>
                <a:latin typeface="Times New Roman" pitchFamily="18" charset="0"/>
                <a:ea typeface="宋体" pitchFamily="2" charset="-122"/>
              </a:rPr>
              <a:t>f(﹁A)=1-f(A)</a:t>
            </a:r>
            <a:r>
              <a:rPr lang="en-US" altLang="zh-CN" sz="2000" b="1" dirty="0">
                <a:latin typeface="Times New Roman" pitchFamily="18" charset="0"/>
                <a:ea typeface="宋体" pitchFamily="2" charset="-122"/>
              </a:rPr>
              <a:t> </a:t>
            </a:r>
          </a:p>
        </p:txBody>
      </p:sp>
      <p:graphicFrame>
        <p:nvGraphicFramePr>
          <p:cNvPr id="457732" name="Object 4"/>
          <p:cNvGraphicFramePr>
            <a:graphicFrameLocks noChangeAspect="1"/>
          </p:cNvGraphicFramePr>
          <p:nvPr/>
        </p:nvGraphicFramePr>
        <p:xfrm>
          <a:off x="1584325" y="1592263"/>
          <a:ext cx="685800" cy="342900"/>
        </p:xfrm>
        <a:graphic>
          <a:graphicData uri="http://schemas.openxmlformats.org/presentationml/2006/ole">
            <mc:AlternateContent xmlns:mc="http://schemas.openxmlformats.org/markup-compatibility/2006">
              <mc:Choice xmlns:v="urn:schemas-microsoft-com:vml" Requires="v">
                <p:oleObj spid="_x0000_s457946" name="Equation" r:id="rId4" imgW="444240" imgH="190440" progId="Equation.3">
                  <p:embed/>
                </p:oleObj>
              </mc:Choice>
              <mc:Fallback>
                <p:oleObj name="Equation" r:id="rId4" imgW="444240" imgH="190440" progId="Equation.3">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4325" y="1592263"/>
                        <a:ext cx="685800" cy="342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57733" name="Object 5"/>
          <p:cNvGraphicFramePr>
            <a:graphicFrameLocks noChangeAspect="1"/>
          </p:cNvGraphicFramePr>
          <p:nvPr/>
        </p:nvGraphicFramePr>
        <p:xfrm>
          <a:off x="1403350" y="2205038"/>
          <a:ext cx="6121400" cy="4124325"/>
        </p:xfrm>
        <a:graphic>
          <a:graphicData uri="http://schemas.openxmlformats.org/presentationml/2006/ole">
            <mc:AlternateContent xmlns:mc="http://schemas.openxmlformats.org/markup-compatibility/2006">
              <mc:Choice xmlns:v="urn:schemas-microsoft-com:vml" Requires="v">
                <p:oleObj spid="_x0000_s457947" name="公式" r:id="rId6" imgW="4165560" imgH="2806560" progId="Equation.3">
                  <p:embed/>
                </p:oleObj>
              </mc:Choice>
              <mc:Fallback>
                <p:oleObj name="公式" r:id="rId6" imgW="4165560" imgH="2806560" progId="Equation.3">
                  <p:embed/>
                  <p:pic>
                    <p:nvPicPr>
                      <p:cNvPr id="0"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403350" y="2205038"/>
                        <a:ext cx="6121400" cy="4124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57734" name="Text Box 6"/>
          <p:cNvSpPr txBox="1">
            <a:spLocks noChangeArrowheads="1"/>
          </p:cNvSpPr>
          <p:nvPr/>
        </p:nvSpPr>
        <p:spPr bwMode="auto">
          <a:xfrm>
            <a:off x="179388" y="1989138"/>
            <a:ext cx="151288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pPr>
            <a:r>
              <a:rPr kumimoji="0" lang="en-US" altLang="zh-CN" sz="2000" b="1">
                <a:solidFill>
                  <a:srgbClr val="006600"/>
                </a:solidFill>
                <a:latin typeface="Times New Roman" pitchFamily="18" charset="0"/>
                <a:ea typeface="宋体" pitchFamily="2" charset="-122"/>
              </a:rPr>
              <a:t>    </a:t>
            </a:r>
            <a:r>
              <a:rPr kumimoji="0" lang="zh-CN" altLang="en-US" sz="2000" b="1">
                <a:solidFill>
                  <a:srgbClr val="006600"/>
                </a:solidFill>
                <a:latin typeface="Times New Roman" pitchFamily="18" charset="0"/>
                <a:ea typeface="宋体" pitchFamily="2" charset="-122"/>
              </a:rPr>
              <a:t>证明：</a:t>
            </a:r>
          </a:p>
        </p:txBody>
      </p:sp>
      <p:sp>
        <p:nvSpPr>
          <p:cNvPr id="10" name="Rectangle 11"/>
          <p:cNvSpPr>
            <a:spLocks noChangeArrowheads="1"/>
          </p:cNvSpPr>
          <p:nvPr/>
        </p:nvSpPr>
        <p:spPr bwMode="auto">
          <a:xfrm>
            <a:off x="863600" y="225425"/>
            <a:ext cx="7272338" cy="7553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ctr" eaLnBrk="1" hangingPunct="1">
              <a:spcBef>
                <a:spcPct val="0"/>
              </a:spcBef>
            </a:pPr>
            <a:r>
              <a:rPr lang="zh-CN" altLang="en-US" sz="4400" dirty="0">
                <a:solidFill>
                  <a:schemeClr val="accent2"/>
                </a:solidFill>
                <a:latin typeface="方正姚体" pitchFamily="2" charset="-122"/>
                <a:ea typeface="方正姚体" pitchFamily="2" charset="-122"/>
                <a:cs typeface="+mj-cs"/>
              </a:rPr>
              <a:t>类概率函数</a:t>
            </a:r>
            <a:endParaRPr lang="en-US" altLang="zh-CN" sz="4400" dirty="0">
              <a:solidFill>
                <a:schemeClr val="accent2"/>
              </a:solidFill>
              <a:latin typeface="方正姚体" pitchFamily="2" charset="-122"/>
              <a:ea typeface="方正姚体" pitchFamily="2" charset="-122"/>
              <a:cs typeface="+mj-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灯片编号占位符 3"/>
          <p:cNvSpPr>
            <a:spLocks noGrp="1"/>
          </p:cNvSpPr>
          <p:nvPr>
            <p:ph type="sldNum" sz="quarter" idx="12"/>
          </p:nvPr>
        </p:nvSpPr>
        <p:spPr/>
        <p:txBody>
          <a:bodyPr/>
          <a:lstStyle/>
          <a:p>
            <a:fld id="{5B6A97DD-BA41-4AA8-92EF-773EBBC94184}" type="slidenum">
              <a:rPr lang="en-US" altLang="zh-CN"/>
              <a:pPr/>
              <a:t>106</a:t>
            </a:fld>
            <a:endParaRPr lang="en-US" altLang="zh-CN"/>
          </a:p>
        </p:txBody>
      </p:sp>
      <p:sp>
        <p:nvSpPr>
          <p:cNvPr id="458754" name="Text Box 2"/>
          <p:cNvSpPr txBox="1">
            <a:spLocks noChangeArrowheads="1"/>
          </p:cNvSpPr>
          <p:nvPr/>
        </p:nvSpPr>
        <p:spPr bwMode="auto">
          <a:xfrm>
            <a:off x="863600" y="1736724"/>
            <a:ext cx="7924800" cy="11387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20000"/>
              </a:spcBef>
            </a:pPr>
            <a:r>
              <a:rPr lang="en-US" altLang="zh-CN" sz="2000" b="1" dirty="0">
                <a:latin typeface="Times New Roman" pitchFamily="18" charset="0"/>
                <a:ea typeface="宋体" pitchFamily="2" charset="-122"/>
              </a:rPr>
              <a:t>    (1)</a:t>
            </a:r>
            <a:r>
              <a:rPr lang="en-US" altLang="zh-CN" sz="2000" b="1" dirty="0">
                <a:latin typeface="Times New Roman" pitchFamily="18" charset="0"/>
                <a:ea typeface="宋体" pitchFamily="2" charset="-122"/>
                <a:cs typeface="Times New Roman" pitchFamily="18" charset="0"/>
              </a:rPr>
              <a:t> </a:t>
            </a:r>
            <a:r>
              <a:rPr lang="en-US" altLang="zh-CN" sz="2000" b="1" dirty="0">
                <a:latin typeface="Times New Roman" pitchFamily="18" charset="0"/>
                <a:ea typeface="宋体" pitchFamily="2" charset="-122"/>
              </a:rPr>
              <a:t>f(Ф)=0</a:t>
            </a:r>
          </a:p>
          <a:p>
            <a:pPr eaLnBrk="1" hangingPunct="1">
              <a:spcBef>
                <a:spcPct val="20000"/>
              </a:spcBef>
            </a:pPr>
            <a:r>
              <a:rPr lang="zh-CN" altLang="en-US" sz="2000" b="1" dirty="0">
                <a:latin typeface="Times New Roman" pitchFamily="18" charset="0"/>
                <a:ea typeface="宋体" pitchFamily="2" charset="-122"/>
              </a:rPr>
              <a:t>　</a:t>
            </a:r>
            <a:r>
              <a:rPr lang="en-US" altLang="zh-CN" sz="2000" b="1" dirty="0">
                <a:latin typeface="Times New Roman" pitchFamily="18" charset="0"/>
                <a:ea typeface="宋体" pitchFamily="2" charset="-122"/>
              </a:rPr>
              <a:t>(2)</a:t>
            </a:r>
            <a:r>
              <a:rPr lang="en-US" altLang="zh-CN" sz="2000" b="1" dirty="0">
                <a:latin typeface="Times New Roman" pitchFamily="18" charset="0"/>
                <a:ea typeface="宋体" pitchFamily="2" charset="-122"/>
                <a:cs typeface="Times New Roman" pitchFamily="18" charset="0"/>
              </a:rPr>
              <a:t> </a:t>
            </a:r>
            <a:r>
              <a:rPr lang="en-US" altLang="zh-CN" sz="2000" b="1" dirty="0">
                <a:latin typeface="Times New Roman" pitchFamily="18" charset="0"/>
                <a:ea typeface="宋体" pitchFamily="2" charset="-122"/>
              </a:rPr>
              <a:t>f(Ω)=1</a:t>
            </a:r>
          </a:p>
          <a:p>
            <a:pPr eaLnBrk="1" hangingPunct="1">
              <a:spcBef>
                <a:spcPct val="20000"/>
              </a:spcBef>
            </a:pPr>
            <a:r>
              <a:rPr lang="zh-CN" altLang="en-US" sz="2000" b="1" dirty="0">
                <a:latin typeface="Times New Roman" pitchFamily="18" charset="0"/>
                <a:ea typeface="宋体" pitchFamily="2" charset="-122"/>
              </a:rPr>
              <a:t>　</a:t>
            </a:r>
            <a:r>
              <a:rPr lang="en-US" altLang="zh-CN" sz="2000" b="1" dirty="0">
                <a:latin typeface="Times New Roman" pitchFamily="18" charset="0"/>
                <a:ea typeface="宋体" pitchFamily="2" charset="-122"/>
              </a:rPr>
              <a:t>(3) </a:t>
            </a:r>
            <a:r>
              <a:rPr lang="zh-CN" altLang="en-US" sz="2000" b="1" dirty="0">
                <a:latin typeface="Times New Roman" pitchFamily="18" charset="0"/>
                <a:ea typeface="宋体" pitchFamily="2" charset="-122"/>
              </a:rPr>
              <a:t>对任何　　　 ，有</a:t>
            </a:r>
            <a:r>
              <a:rPr lang="en-US" altLang="zh-CN" sz="2000" b="1" dirty="0">
                <a:latin typeface="Times New Roman" pitchFamily="18" charset="0"/>
                <a:ea typeface="宋体" pitchFamily="2" charset="-122"/>
              </a:rPr>
              <a:t>0≤f(A)≤1 </a:t>
            </a:r>
          </a:p>
        </p:txBody>
      </p:sp>
      <p:graphicFrame>
        <p:nvGraphicFramePr>
          <p:cNvPr id="458755" name="Object 3"/>
          <p:cNvGraphicFramePr>
            <a:graphicFrameLocks noChangeAspect="1"/>
          </p:cNvGraphicFramePr>
          <p:nvPr>
            <p:extLst>
              <p:ext uri="{D42A27DB-BD31-4B8C-83A1-F6EECF244321}">
                <p14:modId xmlns:p14="http://schemas.microsoft.com/office/powerpoint/2010/main" val="2314921454"/>
              </p:ext>
            </p:extLst>
          </p:nvPr>
        </p:nvGraphicFramePr>
        <p:xfrm>
          <a:off x="2412132" y="2508249"/>
          <a:ext cx="647700" cy="355600"/>
        </p:xfrm>
        <a:graphic>
          <a:graphicData uri="http://schemas.openxmlformats.org/presentationml/2006/ole">
            <mc:AlternateContent xmlns:mc="http://schemas.openxmlformats.org/markup-compatibility/2006">
              <mc:Choice xmlns:v="urn:schemas-microsoft-com:vml" Requires="v">
                <p:oleObj spid="_x0000_s458972" name="Equation" r:id="rId4" imgW="444240" imgH="190440" progId="Equation.3">
                  <p:embed/>
                </p:oleObj>
              </mc:Choice>
              <mc:Fallback>
                <p:oleObj name="Equation" r:id="rId4" imgW="444240" imgH="190440" progId="Equation.3">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12132" y="2508249"/>
                        <a:ext cx="647700" cy="355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58756" name="Text Box 4"/>
          <p:cNvSpPr txBox="1">
            <a:spLocks noChangeArrowheads="1"/>
          </p:cNvSpPr>
          <p:nvPr/>
        </p:nvSpPr>
        <p:spPr bwMode="auto">
          <a:xfrm>
            <a:off x="179388" y="1341438"/>
            <a:ext cx="324008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pPr>
            <a:r>
              <a:rPr lang="zh-CN" altLang="en-US" sz="2000" b="1" dirty="0" smtClean="0">
                <a:solidFill>
                  <a:srgbClr val="D60093"/>
                </a:solidFill>
                <a:latin typeface="幼圆" pitchFamily="49" charset="-122"/>
                <a:ea typeface="幼圆" pitchFamily="49" charset="-122"/>
              </a:rPr>
              <a:t> 推论</a:t>
            </a:r>
            <a:endParaRPr lang="zh-CN" altLang="en-US" sz="2000" b="1" dirty="0">
              <a:solidFill>
                <a:srgbClr val="D60093"/>
              </a:solidFill>
              <a:latin typeface="幼圆" pitchFamily="49" charset="-122"/>
              <a:ea typeface="幼圆" pitchFamily="49" charset="-122"/>
            </a:endParaRPr>
          </a:p>
        </p:txBody>
      </p:sp>
      <p:sp>
        <p:nvSpPr>
          <p:cNvPr id="458757" name="Text Box 5"/>
          <p:cNvSpPr txBox="1">
            <a:spLocks noChangeArrowheads="1"/>
          </p:cNvSpPr>
          <p:nvPr/>
        </p:nvSpPr>
        <p:spPr bwMode="auto">
          <a:xfrm>
            <a:off x="179388" y="3392996"/>
            <a:ext cx="8382000" cy="1754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eaLnBrk="1" hangingPunct="1">
              <a:lnSpc>
                <a:spcPct val="80000"/>
              </a:lnSpc>
              <a:spcBef>
                <a:spcPct val="35000"/>
              </a:spcBef>
            </a:pPr>
            <a:r>
              <a:rPr lang="zh-CN" altLang="en-US" sz="2000" b="1" dirty="0" smtClean="0">
                <a:solidFill>
                  <a:srgbClr val="00B050"/>
                </a:solidFill>
                <a:latin typeface="Times New Roman" pitchFamily="18" charset="0"/>
                <a:ea typeface="仿宋_GB2312" pitchFamily="49" charset="-122"/>
                <a:cs typeface="Times New Roman" pitchFamily="18" charset="0"/>
              </a:rPr>
              <a:t>例</a:t>
            </a:r>
            <a:r>
              <a:rPr lang="en-US" altLang="zh-CN" sz="2000" b="1" dirty="0">
                <a:solidFill>
                  <a:srgbClr val="00B050"/>
                </a:solidFill>
                <a:latin typeface="Times New Roman" pitchFamily="18" charset="0"/>
                <a:ea typeface="仿宋_GB2312" pitchFamily="49" charset="-122"/>
                <a:cs typeface="Times New Roman" pitchFamily="18" charset="0"/>
              </a:rPr>
              <a:t>6.8  </a:t>
            </a:r>
            <a:r>
              <a:rPr lang="zh-CN" altLang="en-US" sz="2000" b="1" dirty="0">
                <a:solidFill>
                  <a:srgbClr val="00B050"/>
                </a:solidFill>
                <a:latin typeface="Times New Roman" pitchFamily="18" charset="0"/>
                <a:ea typeface="仿宋_GB2312" pitchFamily="49" charset="-122"/>
                <a:cs typeface="Times New Roman" pitchFamily="18" charset="0"/>
              </a:rPr>
              <a:t>设</a:t>
            </a:r>
            <a:r>
              <a:rPr lang="en-US" altLang="zh-CN" sz="2000" b="1" dirty="0">
                <a:solidFill>
                  <a:srgbClr val="00B050"/>
                </a:solidFill>
                <a:latin typeface="Times New Roman" pitchFamily="18" charset="0"/>
                <a:ea typeface="仿宋_GB2312" pitchFamily="49" charset="-122"/>
                <a:cs typeface="Times New Roman" pitchFamily="18" charset="0"/>
              </a:rPr>
              <a:t>Ω={</a:t>
            </a:r>
            <a:r>
              <a:rPr lang="zh-CN" altLang="en-US" sz="2000" b="1" dirty="0">
                <a:solidFill>
                  <a:srgbClr val="00B050"/>
                </a:solidFill>
                <a:latin typeface="Times New Roman" pitchFamily="18" charset="0"/>
                <a:ea typeface="仿宋_GB2312" pitchFamily="49" charset="-122"/>
                <a:cs typeface="Times New Roman" pitchFamily="18" charset="0"/>
              </a:rPr>
              <a:t>红，黄，白</a:t>
            </a:r>
            <a:r>
              <a:rPr lang="en-US" altLang="zh-CN" sz="2000" b="1" dirty="0">
                <a:solidFill>
                  <a:srgbClr val="00B050"/>
                </a:solidFill>
                <a:latin typeface="Times New Roman" pitchFamily="18" charset="0"/>
                <a:ea typeface="仿宋_GB2312" pitchFamily="49" charset="-122"/>
                <a:cs typeface="Times New Roman" pitchFamily="18" charset="0"/>
              </a:rPr>
              <a:t>}</a:t>
            </a:r>
            <a:r>
              <a:rPr lang="zh-CN" altLang="en-US" sz="2000" b="1" dirty="0">
                <a:solidFill>
                  <a:srgbClr val="00B050"/>
                </a:solidFill>
                <a:latin typeface="Times New Roman" pitchFamily="18" charset="0"/>
                <a:ea typeface="仿宋_GB2312" pitchFamily="49" charset="-122"/>
                <a:cs typeface="Times New Roman" pitchFamily="18" charset="0"/>
              </a:rPr>
              <a:t>，概率分配函数</a:t>
            </a:r>
          </a:p>
          <a:p>
            <a:pPr algn="just" eaLnBrk="1" hangingPunct="1">
              <a:lnSpc>
                <a:spcPct val="80000"/>
              </a:lnSpc>
              <a:spcBef>
                <a:spcPct val="35000"/>
              </a:spcBef>
            </a:pPr>
            <a:r>
              <a:rPr lang="zh-CN" altLang="en-US" sz="2000" b="1" dirty="0">
                <a:solidFill>
                  <a:srgbClr val="00B050"/>
                </a:solidFill>
                <a:latin typeface="Times New Roman" pitchFamily="18" charset="0"/>
                <a:ea typeface="仿宋_GB2312" pitchFamily="49" charset="-122"/>
                <a:cs typeface="Times New Roman" pitchFamily="18" charset="0"/>
              </a:rPr>
              <a:t>     </a:t>
            </a:r>
            <a:r>
              <a:rPr lang="en-US" altLang="zh-CN" sz="2000" b="1" dirty="0">
                <a:solidFill>
                  <a:srgbClr val="00B050"/>
                </a:solidFill>
                <a:latin typeface="Times New Roman" pitchFamily="18" charset="0"/>
                <a:ea typeface="仿宋_GB2312" pitchFamily="49" charset="-122"/>
                <a:cs typeface="Times New Roman" pitchFamily="18" charset="0"/>
              </a:rPr>
              <a:t>m({}</a:t>
            </a:r>
            <a:r>
              <a:rPr lang="zh-CN" altLang="en-US" sz="2000" b="1" dirty="0">
                <a:solidFill>
                  <a:srgbClr val="00B050"/>
                </a:solidFill>
                <a:latin typeface="Times New Roman" pitchFamily="18" charset="0"/>
                <a:ea typeface="仿宋_GB2312" pitchFamily="49" charset="-122"/>
                <a:cs typeface="Times New Roman" pitchFamily="18" charset="0"/>
              </a:rPr>
              <a:t>，</a:t>
            </a:r>
            <a:r>
              <a:rPr lang="en-US" altLang="zh-CN" sz="2000" b="1" dirty="0">
                <a:solidFill>
                  <a:srgbClr val="00B050"/>
                </a:solidFill>
                <a:latin typeface="Times New Roman" pitchFamily="18" charset="0"/>
                <a:ea typeface="仿宋_GB2312" pitchFamily="49" charset="-122"/>
                <a:cs typeface="Times New Roman" pitchFamily="18" charset="0"/>
              </a:rPr>
              <a:t>{</a:t>
            </a:r>
            <a:r>
              <a:rPr lang="zh-CN" altLang="en-US" sz="2000" b="1" dirty="0">
                <a:solidFill>
                  <a:srgbClr val="00B050"/>
                </a:solidFill>
                <a:latin typeface="Times New Roman" pitchFamily="18" charset="0"/>
                <a:ea typeface="仿宋_GB2312" pitchFamily="49" charset="-122"/>
                <a:cs typeface="Times New Roman" pitchFamily="18" charset="0"/>
              </a:rPr>
              <a:t>红</a:t>
            </a:r>
            <a:r>
              <a:rPr lang="en-US" altLang="zh-CN" sz="2000" b="1" dirty="0">
                <a:solidFill>
                  <a:srgbClr val="00B050"/>
                </a:solidFill>
                <a:latin typeface="Times New Roman" pitchFamily="18" charset="0"/>
                <a:ea typeface="仿宋_GB2312" pitchFamily="49" charset="-122"/>
                <a:cs typeface="Times New Roman" pitchFamily="18" charset="0"/>
              </a:rPr>
              <a:t>}</a:t>
            </a:r>
            <a:r>
              <a:rPr lang="zh-CN" altLang="en-US" sz="2000" b="1" dirty="0">
                <a:solidFill>
                  <a:srgbClr val="00B050"/>
                </a:solidFill>
                <a:latin typeface="Times New Roman" pitchFamily="18" charset="0"/>
                <a:ea typeface="仿宋_GB2312" pitchFamily="49" charset="-122"/>
                <a:cs typeface="Times New Roman" pitchFamily="18" charset="0"/>
              </a:rPr>
              <a:t>，</a:t>
            </a:r>
            <a:r>
              <a:rPr lang="en-US" altLang="zh-CN" sz="2000" b="1" dirty="0">
                <a:solidFill>
                  <a:srgbClr val="00B050"/>
                </a:solidFill>
                <a:latin typeface="Times New Roman" pitchFamily="18" charset="0"/>
                <a:ea typeface="仿宋_GB2312" pitchFamily="49" charset="-122"/>
                <a:cs typeface="Times New Roman" pitchFamily="18" charset="0"/>
              </a:rPr>
              <a:t>{</a:t>
            </a:r>
            <a:r>
              <a:rPr lang="zh-CN" altLang="en-US" sz="2000" b="1" dirty="0">
                <a:solidFill>
                  <a:srgbClr val="00B050"/>
                </a:solidFill>
                <a:latin typeface="Times New Roman" pitchFamily="18" charset="0"/>
                <a:ea typeface="仿宋_GB2312" pitchFamily="49" charset="-122"/>
                <a:cs typeface="Times New Roman" pitchFamily="18" charset="0"/>
              </a:rPr>
              <a:t>黄</a:t>
            </a:r>
            <a:r>
              <a:rPr lang="en-US" altLang="zh-CN" sz="2000" b="1" dirty="0">
                <a:solidFill>
                  <a:srgbClr val="00B050"/>
                </a:solidFill>
                <a:latin typeface="Times New Roman" pitchFamily="18" charset="0"/>
                <a:ea typeface="仿宋_GB2312" pitchFamily="49" charset="-122"/>
                <a:cs typeface="Times New Roman" pitchFamily="18" charset="0"/>
              </a:rPr>
              <a:t>}</a:t>
            </a:r>
            <a:r>
              <a:rPr lang="zh-CN" altLang="en-US" sz="2000" b="1" dirty="0">
                <a:solidFill>
                  <a:srgbClr val="00B050"/>
                </a:solidFill>
                <a:latin typeface="Times New Roman" pitchFamily="18" charset="0"/>
                <a:ea typeface="仿宋_GB2312" pitchFamily="49" charset="-122"/>
                <a:cs typeface="Times New Roman" pitchFamily="18" charset="0"/>
              </a:rPr>
              <a:t>，</a:t>
            </a:r>
            <a:r>
              <a:rPr lang="en-US" altLang="zh-CN" sz="2000" b="1" dirty="0">
                <a:solidFill>
                  <a:srgbClr val="00B050"/>
                </a:solidFill>
                <a:latin typeface="Times New Roman" pitchFamily="18" charset="0"/>
                <a:ea typeface="仿宋_GB2312" pitchFamily="49" charset="-122"/>
                <a:cs typeface="Times New Roman" pitchFamily="18" charset="0"/>
              </a:rPr>
              <a:t>{</a:t>
            </a:r>
            <a:r>
              <a:rPr lang="zh-CN" altLang="en-US" sz="2000" b="1" dirty="0">
                <a:solidFill>
                  <a:srgbClr val="00B050"/>
                </a:solidFill>
                <a:latin typeface="Times New Roman" pitchFamily="18" charset="0"/>
                <a:ea typeface="仿宋_GB2312" pitchFamily="49" charset="-122"/>
                <a:cs typeface="Times New Roman" pitchFamily="18" charset="0"/>
              </a:rPr>
              <a:t>白</a:t>
            </a:r>
            <a:r>
              <a:rPr lang="en-US" altLang="zh-CN" sz="2000" b="1" dirty="0">
                <a:solidFill>
                  <a:srgbClr val="00B050"/>
                </a:solidFill>
                <a:latin typeface="Times New Roman" pitchFamily="18" charset="0"/>
                <a:ea typeface="仿宋_GB2312" pitchFamily="49" charset="-122"/>
                <a:cs typeface="Times New Roman" pitchFamily="18" charset="0"/>
              </a:rPr>
              <a:t>}</a:t>
            </a:r>
            <a:r>
              <a:rPr lang="zh-CN" altLang="en-US" sz="2000" b="1" dirty="0">
                <a:solidFill>
                  <a:srgbClr val="00B050"/>
                </a:solidFill>
                <a:latin typeface="Times New Roman" pitchFamily="18" charset="0"/>
                <a:ea typeface="仿宋_GB2312" pitchFamily="49" charset="-122"/>
                <a:cs typeface="Times New Roman" pitchFamily="18" charset="0"/>
              </a:rPr>
              <a:t>，</a:t>
            </a:r>
            <a:r>
              <a:rPr lang="en-US" altLang="zh-CN" sz="2000" b="1" dirty="0">
                <a:solidFill>
                  <a:srgbClr val="00B050"/>
                </a:solidFill>
                <a:latin typeface="Times New Roman" pitchFamily="18" charset="0"/>
                <a:ea typeface="仿宋_GB2312" pitchFamily="49" charset="-122"/>
                <a:cs typeface="Times New Roman" pitchFamily="18" charset="0"/>
              </a:rPr>
              <a:t>{</a:t>
            </a:r>
            <a:r>
              <a:rPr lang="zh-CN" altLang="en-US" sz="2000" b="1" dirty="0">
                <a:solidFill>
                  <a:srgbClr val="00B050"/>
                </a:solidFill>
                <a:latin typeface="Times New Roman" pitchFamily="18" charset="0"/>
                <a:ea typeface="仿宋_GB2312" pitchFamily="49" charset="-122"/>
                <a:cs typeface="Times New Roman" pitchFamily="18" charset="0"/>
              </a:rPr>
              <a:t>红，黄，白</a:t>
            </a:r>
            <a:r>
              <a:rPr lang="en-US" altLang="zh-CN" sz="2000" b="1" dirty="0">
                <a:solidFill>
                  <a:srgbClr val="00B050"/>
                </a:solidFill>
                <a:latin typeface="Times New Roman" pitchFamily="18" charset="0"/>
                <a:ea typeface="仿宋_GB2312" pitchFamily="49" charset="-122"/>
                <a:cs typeface="Times New Roman" pitchFamily="18" charset="0"/>
              </a:rPr>
              <a:t>})=(0,  0.6,  0.2,  0.1,  0.1)</a:t>
            </a:r>
          </a:p>
          <a:p>
            <a:pPr algn="just" eaLnBrk="1" hangingPunct="1">
              <a:lnSpc>
                <a:spcPct val="80000"/>
              </a:lnSpc>
              <a:spcBef>
                <a:spcPct val="35000"/>
              </a:spcBef>
            </a:pPr>
            <a:r>
              <a:rPr lang="zh-CN" altLang="en-US" sz="2000" b="1" dirty="0">
                <a:solidFill>
                  <a:srgbClr val="00B050"/>
                </a:solidFill>
                <a:latin typeface="Times New Roman" pitchFamily="18" charset="0"/>
                <a:ea typeface="仿宋_GB2312" pitchFamily="49" charset="-122"/>
                <a:cs typeface="Times New Roman" pitchFamily="18" charset="0"/>
              </a:rPr>
              <a:t>若</a:t>
            </a:r>
            <a:r>
              <a:rPr lang="en-US" altLang="zh-CN" sz="2000" b="1" dirty="0">
                <a:solidFill>
                  <a:srgbClr val="00B050"/>
                </a:solidFill>
                <a:latin typeface="Times New Roman" pitchFamily="18" charset="0"/>
                <a:ea typeface="仿宋_GB2312" pitchFamily="49" charset="-122"/>
                <a:cs typeface="Times New Roman" pitchFamily="18" charset="0"/>
              </a:rPr>
              <a:t>A={</a:t>
            </a:r>
            <a:r>
              <a:rPr lang="zh-CN" altLang="en-US" sz="2000" b="1" dirty="0">
                <a:solidFill>
                  <a:srgbClr val="00B050"/>
                </a:solidFill>
                <a:latin typeface="Times New Roman" pitchFamily="18" charset="0"/>
                <a:ea typeface="仿宋_GB2312" pitchFamily="49" charset="-122"/>
                <a:cs typeface="Times New Roman" pitchFamily="18" charset="0"/>
              </a:rPr>
              <a:t>红，黄</a:t>
            </a:r>
            <a:r>
              <a:rPr lang="en-US" altLang="zh-CN" sz="2000" b="1" dirty="0">
                <a:solidFill>
                  <a:srgbClr val="00B050"/>
                </a:solidFill>
                <a:latin typeface="Times New Roman" pitchFamily="18" charset="0"/>
                <a:ea typeface="仿宋_GB2312" pitchFamily="49" charset="-122"/>
                <a:cs typeface="Times New Roman" pitchFamily="18" charset="0"/>
              </a:rPr>
              <a:t>}</a:t>
            </a:r>
            <a:r>
              <a:rPr lang="zh-CN" altLang="en-US" sz="2000" b="1" dirty="0">
                <a:solidFill>
                  <a:srgbClr val="00B050"/>
                </a:solidFill>
                <a:latin typeface="Times New Roman" pitchFamily="18" charset="0"/>
                <a:ea typeface="仿宋_GB2312" pitchFamily="49" charset="-122"/>
                <a:cs typeface="Times New Roman" pitchFamily="18" charset="0"/>
              </a:rPr>
              <a:t>，求</a:t>
            </a:r>
            <a:r>
              <a:rPr lang="en-US" altLang="zh-CN" sz="2000" b="1" dirty="0">
                <a:solidFill>
                  <a:srgbClr val="00B050"/>
                </a:solidFill>
                <a:latin typeface="Times New Roman" pitchFamily="18" charset="0"/>
                <a:ea typeface="仿宋_GB2312" pitchFamily="49" charset="-122"/>
                <a:cs typeface="Times New Roman" pitchFamily="18" charset="0"/>
              </a:rPr>
              <a:t>f(A)</a:t>
            </a:r>
            <a:r>
              <a:rPr lang="zh-CN" altLang="en-US" sz="2000" b="1" dirty="0">
                <a:solidFill>
                  <a:srgbClr val="00B050"/>
                </a:solidFill>
                <a:latin typeface="Times New Roman" pitchFamily="18" charset="0"/>
                <a:ea typeface="仿宋_GB2312" pitchFamily="49" charset="-122"/>
                <a:cs typeface="Times New Roman" pitchFamily="18" charset="0"/>
              </a:rPr>
              <a:t>的值</a:t>
            </a:r>
            <a:r>
              <a:rPr lang="zh-CN" altLang="en-US" sz="2000" b="1" dirty="0" smtClean="0">
                <a:solidFill>
                  <a:srgbClr val="00B050"/>
                </a:solidFill>
                <a:latin typeface="Times New Roman" pitchFamily="18" charset="0"/>
                <a:ea typeface="仿宋_GB2312" pitchFamily="49" charset="-122"/>
                <a:cs typeface="Times New Roman" pitchFamily="18" charset="0"/>
              </a:rPr>
              <a:t>。</a:t>
            </a:r>
            <a:endParaRPr lang="zh-CN" altLang="en-US" sz="2000" b="1" dirty="0">
              <a:solidFill>
                <a:srgbClr val="00B050"/>
              </a:solidFill>
              <a:latin typeface="Times New Roman" pitchFamily="18" charset="0"/>
              <a:ea typeface="仿宋_GB2312" pitchFamily="49" charset="-122"/>
              <a:cs typeface="Times New Roman" pitchFamily="18" charset="0"/>
            </a:endParaRPr>
          </a:p>
          <a:p>
            <a:pPr algn="just" eaLnBrk="1" hangingPunct="1">
              <a:lnSpc>
                <a:spcPct val="80000"/>
              </a:lnSpc>
              <a:spcBef>
                <a:spcPct val="35000"/>
              </a:spcBef>
            </a:pPr>
            <a:r>
              <a:rPr lang="zh-CN" altLang="en-US" sz="2000" b="1" dirty="0" smtClean="0">
                <a:solidFill>
                  <a:srgbClr val="006600"/>
                </a:solidFill>
                <a:latin typeface="Times New Roman" pitchFamily="18" charset="0"/>
                <a:ea typeface="宋体" pitchFamily="2" charset="-122"/>
              </a:rPr>
              <a:t>    </a:t>
            </a:r>
            <a:endParaRPr lang="en-US" altLang="zh-CN" sz="2000" b="1" dirty="0" smtClean="0">
              <a:solidFill>
                <a:srgbClr val="006600"/>
              </a:solidFill>
              <a:latin typeface="Times New Roman" pitchFamily="18" charset="0"/>
              <a:ea typeface="宋体" pitchFamily="2" charset="-122"/>
            </a:endParaRPr>
          </a:p>
          <a:p>
            <a:pPr algn="just" eaLnBrk="1" hangingPunct="1">
              <a:lnSpc>
                <a:spcPct val="80000"/>
              </a:lnSpc>
              <a:spcBef>
                <a:spcPct val="35000"/>
              </a:spcBef>
            </a:pPr>
            <a:r>
              <a:rPr lang="zh-CN" altLang="en-US" sz="2000" b="1" dirty="0" smtClean="0">
                <a:solidFill>
                  <a:srgbClr val="006600"/>
                </a:solidFill>
                <a:latin typeface="Times New Roman" pitchFamily="18" charset="0"/>
                <a:ea typeface="宋体" pitchFamily="2" charset="-122"/>
              </a:rPr>
              <a:t>解：</a:t>
            </a:r>
            <a:r>
              <a:rPr lang="zh-CN" altLang="en-US" sz="2000" b="1" dirty="0" smtClean="0">
                <a:solidFill>
                  <a:schemeClr val="folHlink"/>
                </a:solidFill>
                <a:latin typeface="Times New Roman" pitchFamily="18" charset="0"/>
                <a:ea typeface="宋体" pitchFamily="2" charset="-122"/>
              </a:rPr>
              <a:t> </a:t>
            </a:r>
            <a:endParaRPr lang="zh-CN" altLang="en-US" sz="2000" b="1" dirty="0">
              <a:solidFill>
                <a:schemeClr val="folHlink"/>
              </a:solidFill>
              <a:latin typeface="Times New Roman" pitchFamily="18" charset="0"/>
              <a:ea typeface="宋体" pitchFamily="2" charset="-122"/>
            </a:endParaRPr>
          </a:p>
        </p:txBody>
      </p:sp>
      <p:graphicFrame>
        <p:nvGraphicFramePr>
          <p:cNvPr id="458758" name="Object 6"/>
          <p:cNvGraphicFramePr>
            <a:graphicFrameLocks noChangeAspect="1"/>
          </p:cNvGraphicFramePr>
          <p:nvPr>
            <p:extLst>
              <p:ext uri="{D42A27DB-BD31-4B8C-83A1-F6EECF244321}">
                <p14:modId xmlns:p14="http://schemas.microsoft.com/office/powerpoint/2010/main" val="1033805908"/>
              </p:ext>
            </p:extLst>
          </p:nvPr>
        </p:nvGraphicFramePr>
        <p:xfrm>
          <a:off x="1313657" y="4725144"/>
          <a:ext cx="5706616" cy="1819275"/>
        </p:xfrm>
        <a:graphic>
          <a:graphicData uri="http://schemas.openxmlformats.org/presentationml/2006/ole">
            <mc:AlternateContent xmlns:mc="http://schemas.openxmlformats.org/markup-compatibility/2006">
              <mc:Choice xmlns:v="urn:schemas-microsoft-com:vml" Requires="v">
                <p:oleObj spid="_x0000_s458973" name="公式" r:id="rId6" imgW="3022560" imgH="1295280" progId="Equation.3">
                  <p:embed/>
                </p:oleObj>
              </mc:Choice>
              <mc:Fallback>
                <p:oleObj name="公式" r:id="rId6" imgW="3022560" imgH="1295280" progId="Equation.3">
                  <p:embed/>
                  <p:pic>
                    <p:nvPicPr>
                      <p:cNvPr id="0" name="Object 6"/>
                      <p:cNvPicPr>
                        <a:picLocks noChangeAspect="1" noChangeArrowheads="1"/>
                      </p:cNvPicPr>
                      <p:nvPr/>
                    </p:nvPicPr>
                    <p:blipFill>
                      <a:blip r:embed="rId7"/>
                      <a:srcRect/>
                      <a:stretch>
                        <a:fillRect/>
                      </a:stretch>
                    </p:blipFill>
                    <p:spPr bwMode="auto">
                      <a:xfrm>
                        <a:off x="1313657" y="4725144"/>
                        <a:ext cx="5706616" cy="1819275"/>
                      </a:xfrm>
                      <a:prstGeom prst="rect">
                        <a:avLst/>
                      </a:prstGeom>
                      <a:noFill/>
                      <a:ln>
                        <a:noFill/>
                      </a:ln>
                      <a:extLst/>
                    </p:spPr>
                  </p:pic>
                </p:oleObj>
              </mc:Fallback>
            </mc:AlternateContent>
          </a:graphicData>
        </a:graphic>
      </p:graphicFrame>
      <p:sp>
        <p:nvSpPr>
          <p:cNvPr id="10" name="Rectangle 11"/>
          <p:cNvSpPr>
            <a:spLocks noChangeArrowheads="1"/>
          </p:cNvSpPr>
          <p:nvPr/>
        </p:nvSpPr>
        <p:spPr bwMode="auto">
          <a:xfrm>
            <a:off x="863600" y="225425"/>
            <a:ext cx="7272338" cy="7553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ctr" eaLnBrk="1" hangingPunct="1">
              <a:spcBef>
                <a:spcPct val="0"/>
              </a:spcBef>
            </a:pPr>
            <a:r>
              <a:rPr lang="zh-CN" altLang="en-US" sz="4400" dirty="0">
                <a:solidFill>
                  <a:schemeClr val="accent2"/>
                </a:solidFill>
                <a:latin typeface="方正姚体" pitchFamily="2" charset="-122"/>
                <a:ea typeface="方正姚体" pitchFamily="2" charset="-122"/>
                <a:cs typeface="+mj-cs"/>
              </a:rPr>
              <a:t>类概率函数</a:t>
            </a:r>
            <a:endParaRPr lang="en-US" altLang="zh-CN" sz="4400" dirty="0">
              <a:solidFill>
                <a:schemeClr val="accent2"/>
              </a:solidFill>
              <a:latin typeface="方正姚体" pitchFamily="2" charset="-122"/>
              <a:ea typeface="方正姚体" pitchFamily="2" charset="-122"/>
              <a:cs typeface="+mj-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5875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灯片编号占位符 3"/>
          <p:cNvSpPr>
            <a:spLocks noGrp="1"/>
          </p:cNvSpPr>
          <p:nvPr>
            <p:ph type="sldNum" sz="quarter" idx="12"/>
          </p:nvPr>
        </p:nvSpPr>
        <p:spPr/>
        <p:txBody>
          <a:bodyPr/>
          <a:lstStyle/>
          <a:p>
            <a:fld id="{B59EE53F-C456-447C-8AA6-76F1881458BE}" type="slidenum">
              <a:rPr lang="en-US" altLang="zh-CN"/>
              <a:pPr/>
              <a:t>107</a:t>
            </a:fld>
            <a:endParaRPr lang="en-US" altLang="zh-CN"/>
          </a:p>
        </p:txBody>
      </p:sp>
      <p:sp>
        <p:nvSpPr>
          <p:cNvPr id="459778" name="Rectangle 2"/>
          <p:cNvSpPr>
            <a:spLocks noChangeArrowheads="1"/>
          </p:cNvSpPr>
          <p:nvPr/>
        </p:nvSpPr>
        <p:spPr bwMode="auto">
          <a:xfrm>
            <a:off x="900113" y="188913"/>
            <a:ext cx="7272337" cy="7558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ctr" eaLnBrk="1" hangingPunct="1">
              <a:spcBef>
                <a:spcPct val="0"/>
              </a:spcBef>
            </a:pPr>
            <a:r>
              <a:rPr lang="zh-CN" altLang="en-US" sz="4400" dirty="0">
                <a:solidFill>
                  <a:schemeClr val="accent2"/>
                </a:solidFill>
                <a:latin typeface="方正姚体" pitchFamily="2" charset="-122"/>
                <a:ea typeface="方正姚体" pitchFamily="2" charset="-122"/>
                <a:cs typeface="+mj-cs"/>
              </a:rPr>
              <a:t>知识不确定性的表示</a:t>
            </a:r>
          </a:p>
        </p:txBody>
      </p:sp>
      <p:sp>
        <p:nvSpPr>
          <p:cNvPr id="459779" name="Text Box 3"/>
          <p:cNvSpPr txBox="1">
            <a:spLocks noChangeArrowheads="1"/>
          </p:cNvSpPr>
          <p:nvPr/>
        </p:nvSpPr>
        <p:spPr bwMode="auto">
          <a:xfrm>
            <a:off x="179388" y="1412875"/>
            <a:ext cx="8821737" cy="36102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342900" indent="-342900" eaLnBrk="1" hangingPunct="1">
              <a:lnSpc>
                <a:spcPct val="120000"/>
              </a:lnSpc>
              <a:spcBef>
                <a:spcPct val="20000"/>
              </a:spcBef>
              <a:buFont typeface="Arial" pitchFamily="34" charset="0"/>
              <a:buChar char="•"/>
            </a:pPr>
            <a:r>
              <a:rPr lang="zh-CN" altLang="en-US" sz="2400" b="1" dirty="0" smtClean="0">
                <a:solidFill>
                  <a:srgbClr val="A50021"/>
                </a:solidFill>
                <a:latin typeface="Times New Roman" pitchFamily="18" charset="0"/>
                <a:ea typeface="幼圆" pitchFamily="49" charset="-122"/>
                <a:cs typeface="Times New Roman" pitchFamily="18" charset="0"/>
              </a:rPr>
              <a:t>表示</a:t>
            </a:r>
            <a:r>
              <a:rPr lang="zh-CN" altLang="en-US" sz="2400" b="1" dirty="0">
                <a:solidFill>
                  <a:srgbClr val="A50021"/>
                </a:solidFill>
                <a:latin typeface="Times New Roman" pitchFamily="18" charset="0"/>
                <a:ea typeface="幼圆" pitchFamily="49" charset="-122"/>
                <a:cs typeface="Times New Roman" pitchFamily="18" charset="0"/>
              </a:rPr>
              <a:t>形式：</a:t>
            </a:r>
          </a:p>
          <a:p>
            <a:pPr eaLnBrk="1" hangingPunct="1">
              <a:lnSpc>
                <a:spcPct val="120000"/>
              </a:lnSpc>
              <a:spcBef>
                <a:spcPct val="20000"/>
              </a:spcBef>
            </a:pPr>
            <a:r>
              <a:rPr lang="en-US" altLang="zh-CN" sz="2200" b="1" dirty="0" smtClean="0">
                <a:solidFill>
                  <a:srgbClr val="0000FF"/>
                </a:solidFill>
                <a:latin typeface="Times New Roman" pitchFamily="18" charset="0"/>
                <a:ea typeface="幼圆" pitchFamily="49" charset="-122"/>
                <a:cs typeface="Times New Roman" pitchFamily="18" charset="0"/>
              </a:rPr>
              <a:t>              IF   </a:t>
            </a:r>
            <a:r>
              <a:rPr lang="en-US" altLang="zh-CN" sz="2200" b="1" dirty="0">
                <a:solidFill>
                  <a:srgbClr val="0000FF"/>
                </a:solidFill>
                <a:latin typeface="Times New Roman" pitchFamily="18" charset="0"/>
                <a:ea typeface="幼圆" pitchFamily="49" charset="-122"/>
                <a:cs typeface="Times New Roman" pitchFamily="18" charset="0"/>
              </a:rPr>
              <a:t>E   THEN    H={h</a:t>
            </a:r>
            <a:r>
              <a:rPr lang="en-US" altLang="zh-CN" sz="2200" b="1" baseline="-25000" dirty="0">
                <a:solidFill>
                  <a:srgbClr val="0000FF"/>
                </a:solidFill>
                <a:latin typeface="Times New Roman" pitchFamily="18" charset="0"/>
                <a:ea typeface="幼圆" pitchFamily="49" charset="-122"/>
                <a:cs typeface="Times New Roman" pitchFamily="18" charset="0"/>
              </a:rPr>
              <a:t>1</a:t>
            </a:r>
            <a:r>
              <a:rPr lang="en-US" altLang="zh-CN" sz="2200" b="1" dirty="0">
                <a:solidFill>
                  <a:srgbClr val="0000FF"/>
                </a:solidFill>
                <a:latin typeface="Times New Roman" pitchFamily="18" charset="0"/>
                <a:ea typeface="幼圆" pitchFamily="49" charset="-122"/>
                <a:cs typeface="Times New Roman" pitchFamily="18" charset="0"/>
              </a:rPr>
              <a:t>, h</a:t>
            </a:r>
            <a:r>
              <a:rPr lang="en-US" altLang="zh-CN" sz="2200" b="1" baseline="-25000" dirty="0">
                <a:solidFill>
                  <a:srgbClr val="0000FF"/>
                </a:solidFill>
                <a:latin typeface="Times New Roman" pitchFamily="18" charset="0"/>
                <a:ea typeface="幼圆" pitchFamily="49" charset="-122"/>
                <a:cs typeface="Times New Roman" pitchFamily="18" charset="0"/>
              </a:rPr>
              <a:t>2</a:t>
            </a:r>
            <a:r>
              <a:rPr lang="en-US" altLang="zh-CN" sz="2200" b="1" dirty="0">
                <a:solidFill>
                  <a:srgbClr val="0000FF"/>
                </a:solidFill>
                <a:latin typeface="Times New Roman" pitchFamily="18" charset="0"/>
                <a:ea typeface="幼圆" pitchFamily="49" charset="-122"/>
                <a:cs typeface="Times New Roman" pitchFamily="18" charset="0"/>
              </a:rPr>
              <a:t>, … , </a:t>
            </a:r>
            <a:r>
              <a:rPr lang="en-US" altLang="zh-CN" sz="2200" b="1" dirty="0" err="1">
                <a:solidFill>
                  <a:srgbClr val="0000FF"/>
                </a:solidFill>
                <a:latin typeface="Times New Roman" pitchFamily="18" charset="0"/>
                <a:ea typeface="幼圆" pitchFamily="49" charset="-122"/>
                <a:cs typeface="Times New Roman" pitchFamily="18" charset="0"/>
              </a:rPr>
              <a:t>h</a:t>
            </a:r>
            <a:r>
              <a:rPr lang="en-US" altLang="zh-CN" sz="2200" b="1" baseline="-25000" dirty="0" err="1">
                <a:solidFill>
                  <a:srgbClr val="0000FF"/>
                </a:solidFill>
                <a:latin typeface="Times New Roman" pitchFamily="18" charset="0"/>
                <a:ea typeface="幼圆" pitchFamily="49" charset="-122"/>
                <a:cs typeface="Times New Roman" pitchFamily="18" charset="0"/>
              </a:rPr>
              <a:t>n</a:t>
            </a:r>
            <a:r>
              <a:rPr lang="en-US" altLang="zh-CN" sz="2200" b="1" dirty="0">
                <a:solidFill>
                  <a:srgbClr val="0000FF"/>
                </a:solidFill>
                <a:latin typeface="Times New Roman" pitchFamily="18" charset="0"/>
                <a:ea typeface="幼圆" pitchFamily="49" charset="-122"/>
                <a:cs typeface="Times New Roman" pitchFamily="18" charset="0"/>
              </a:rPr>
              <a:t>}   CF={c</a:t>
            </a:r>
            <a:r>
              <a:rPr lang="en-US" altLang="zh-CN" sz="2200" b="1" baseline="-25000" dirty="0">
                <a:solidFill>
                  <a:srgbClr val="0000FF"/>
                </a:solidFill>
                <a:latin typeface="Times New Roman" pitchFamily="18" charset="0"/>
                <a:ea typeface="幼圆" pitchFamily="49" charset="-122"/>
                <a:cs typeface="Times New Roman" pitchFamily="18" charset="0"/>
              </a:rPr>
              <a:t>1</a:t>
            </a:r>
            <a:r>
              <a:rPr lang="en-US" altLang="zh-CN" sz="2200" b="1" dirty="0">
                <a:solidFill>
                  <a:srgbClr val="0000FF"/>
                </a:solidFill>
                <a:latin typeface="Times New Roman" pitchFamily="18" charset="0"/>
                <a:ea typeface="幼圆" pitchFamily="49" charset="-122"/>
                <a:cs typeface="Times New Roman" pitchFamily="18" charset="0"/>
              </a:rPr>
              <a:t>, c</a:t>
            </a:r>
            <a:r>
              <a:rPr lang="en-US" altLang="zh-CN" sz="2200" b="1" baseline="-25000" dirty="0">
                <a:solidFill>
                  <a:srgbClr val="0000FF"/>
                </a:solidFill>
                <a:latin typeface="Times New Roman" pitchFamily="18" charset="0"/>
                <a:ea typeface="幼圆" pitchFamily="49" charset="-122"/>
                <a:cs typeface="Times New Roman" pitchFamily="18" charset="0"/>
              </a:rPr>
              <a:t>2</a:t>
            </a:r>
            <a:r>
              <a:rPr lang="en-US" altLang="zh-CN" sz="2200" b="1" dirty="0">
                <a:solidFill>
                  <a:srgbClr val="0000FF"/>
                </a:solidFill>
                <a:latin typeface="Times New Roman" pitchFamily="18" charset="0"/>
                <a:ea typeface="幼圆" pitchFamily="49" charset="-122"/>
                <a:cs typeface="Times New Roman" pitchFamily="18" charset="0"/>
              </a:rPr>
              <a:t>, … , </a:t>
            </a:r>
            <a:r>
              <a:rPr lang="en-US" altLang="zh-CN" sz="2200" b="1" dirty="0" err="1">
                <a:solidFill>
                  <a:srgbClr val="0000FF"/>
                </a:solidFill>
                <a:latin typeface="Times New Roman" pitchFamily="18" charset="0"/>
                <a:ea typeface="幼圆" pitchFamily="49" charset="-122"/>
                <a:cs typeface="Times New Roman" pitchFamily="18" charset="0"/>
              </a:rPr>
              <a:t>c</a:t>
            </a:r>
            <a:r>
              <a:rPr lang="en-US" altLang="zh-CN" sz="2200" b="1" baseline="-25000" dirty="0" err="1">
                <a:solidFill>
                  <a:srgbClr val="0000FF"/>
                </a:solidFill>
                <a:latin typeface="Times New Roman" pitchFamily="18" charset="0"/>
                <a:ea typeface="幼圆" pitchFamily="49" charset="-122"/>
                <a:cs typeface="Times New Roman" pitchFamily="18" charset="0"/>
              </a:rPr>
              <a:t>n</a:t>
            </a:r>
            <a:r>
              <a:rPr lang="en-US" altLang="zh-CN" sz="2200" b="1" dirty="0">
                <a:solidFill>
                  <a:srgbClr val="0000FF"/>
                </a:solidFill>
                <a:latin typeface="Times New Roman" pitchFamily="18" charset="0"/>
                <a:ea typeface="幼圆" pitchFamily="49" charset="-122"/>
                <a:cs typeface="Times New Roman" pitchFamily="18" charset="0"/>
              </a:rPr>
              <a:t>}</a:t>
            </a:r>
          </a:p>
          <a:p>
            <a:pPr marL="800100" lvl="1" indent="-342900" eaLnBrk="1" hangingPunct="1">
              <a:lnSpc>
                <a:spcPct val="120000"/>
              </a:lnSpc>
              <a:spcBef>
                <a:spcPts val="1800"/>
              </a:spcBef>
              <a:buFont typeface="Arial" pitchFamily="34" charset="0"/>
              <a:buChar char="•"/>
            </a:pPr>
            <a:r>
              <a:rPr lang="en-US" altLang="zh-CN" sz="2000" dirty="0" smtClean="0">
                <a:latin typeface="Times New Roman" pitchFamily="18" charset="0"/>
                <a:ea typeface="仿宋_GB2312" pitchFamily="49" charset="-122"/>
                <a:cs typeface="Times New Roman" pitchFamily="18" charset="0"/>
              </a:rPr>
              <a:t>E</a:t>
            </a:r>
            <a:r>
              <a:rPr lang="zh-CN" altLang="en-US" sz="2000" dirty="0">
                <a:latin typeface="Times New Roman" pitchFamily="18" charset="0"/>
                <a:ea typeface="仿宋_GB2312" pitchFamily="49" charset="-122"/>
                <a:cs typeface="Times New Roman" pitchFamily="18" charset="0"/>
              </a:rPr>
              <a:t>为前提条件，它既可以是简单条件，也可以是用合取或析取词连接起来的复合条件；</a:t>
            </a:r>
          </a:p>
          <a:p>
            <a:pPr marL="800100" lvl="1" indent="-342900" eaLnBrk="1" hangingPunct="1">
              <a:lnSpc>
                <a:spcPct val="120000"/>
              </a:lnSpc>
              <a:spcBef>
                <a:spcPts val="600"/>
              </a:spcBef>
              <a:buFont typeface="Arial" pitchFamily="34" charset="0"/>
              <a:buChar char="•"/>
            </a:pPr>
            <a:r>
              <a:rPr lang="en-US" altLang="zh-CN" sz="2000" dirty="0" smtClean="0">
                <a:latin typeface="Times New Roman" pitchFamily="18" charset="0"/>
                <a:ea typeface="仿宋_GB2312" pitchFamily="49" charset="-122"/>
                <a:cs typeface="Times New Roman" pitchFamily="18" charset="0"/>
              </a:rPr>
              <a:t>H</a:t>
            </a:r>
            <a:r>
              <a:rPr lang="zh-CN" altLang="en-US" sz="2000" dirty="0">
                <a:latin typeface="Times New Roman" pitchFamily="18" charset="0"/>
                <a:ea typeface="仿宋_GB2312" pitchFamily="49" charset="-122"/>
                <a:cs typeface="Times New Roman" pitchFamily="18" charset="0"/>
              </a:rPr>
              <a:t>是结论，它用样本空间中的子集表示， </a:t>
            </a:r>
            <a:r>
              <a:rPr lang="en-US" altLang="zh-CN" sz="2000" dirty="0">
                <a:latin typeface="Times New Roman" pitchFamily="18" charset="0"/>
                <a:ea typeface="仿宋_GB2312" pitchFamily="49" charset="-122"/>
                <a:cs typeface="Times New Roman" pitchFamily="18" charset="0"/>
              </a:rPr>
              <a:t>h</a:t>
            </a:r>
            <a:r>
              <a:rPr lang="en-US" altLang="zh-CN" sz="2000" baseline="-25000" dirty="0">
                <a:latin typeface="Times New Roman" pitchFamily="18" charset="0"/>
                <a:ea typeface="仿宋_GB2312" pitchFamily="49" charset="-122"/>
                <a:cs typeface="Times New Roman" pitchFamily="18" charset="0"/>
              </a:rPr>
              <a:t>1</a:t>
            </a:r>
            <a:r>
              <a:rPr lang="en-US" altLang="zh-CN" sz="2000" dirty="0">
                <a:latin typeface="Times New Roman" pitchFamily="18" charset="0"/>
                <a:ea typeface="仿宋_GB2312" pitchFamily="49" charset="-122"/>
                <a:cs typeface="Times New Roman" pitchFamily="18" charset="0"/>
              </a:rPr>
              <a:t>, h</a:t>
            </a:r>
            <a:r>
              <a:rPr lang="en-US" altLang="zh-CN" sz="2000" baseline="-25000" dirty="0">
                <a:latin typeface="Times New Roman" pitchFamily="18" charset="0"/>
                <a:ea typeface="仿宋_GB2312" pitchFamily="49" charset="-122"/>
                <a:cs typeface="Times New Roman" pitchFamily="18" charset="0"/>
              </a:rPr>
              <a:t>2</a:t>
            </a:r>
            <a:r>
              <a:rPr lang="en-US" altLang="zh-CN" sz="2000" dirty="0">
                <a:latin typeface="Times New Roman" pitchFamily="18" charset="0"/>
                <a:ea typeface="仿宋_GB2312" pitchFamily="49" charset="-122"/>
                <a:cs typeface="Times New Roman" pitchFamily="18" charset="0"/>
              </a:rPr>
              <a:t>, … , </a:t>
            </a:r>
            <a:r>
              <a:rPr lang="en-US" altLang="zh-CN" sz="2000" dirty="0" err="1">
                <a:latin typeface="Times New Roman" pitchFamily="18" charset="0"/>
                <a:ea typeface="仿宋_GB2312" pitchFamily="49" charset="-122"/>
                <a:cs typeface="Times New Roman" pitchFamily="18" charset="0"/>
              </a:rPr>
              <a:t>h</a:t>
            </a:r>
            <a:r>
              <a:rPr lang="en-US" altLang="zh-CN" sz="2000" baseline="-25000" dirty="0" err="1">
                <a:latin typeface="Times New Roman" pitchFamily="18" charset="0"/>
                <a:ea typeface="仿宋_GB2312" pitchFamily="49" charset="-122"/>
                <a:cs typeface="Times New Roman" pitchFamily="18" charset="0"/>
              </a:rPr>
              <a:t>n</a:t>
            </a:r>
            <a:r>
              <a:rPr lang="en-US" altLang="zh-CN" sz="2000" dirty="0">
                <a:latin typeface="Times New Roman" pitchFamily="18" charset="0"/>
                <a:ea typeface="仿宋_GB2312" pitchFamily="49" charset="-122"/>
                <a:cs typeface="Times New Roman" pitchFamily="18" charset="0"/>
              </a:rPr>
              <a:t> </a:t>
            </a:r>
            <a:r>
              <a:rPr lang="zh-CN" altLang="en-US" sz="2000" dirty="0">
                <a:latin typeface="Times New Roman" pitchFamily="18" charset="0"/>
                <a:ea typeface="仿宋_GB2312" pitchFamily="49" charset="-122"/>
                <a:cs typeface="Times New Roman" pitchFamily="18" charset="0"/>
              </a:rPr>
              <a:t>是该子集中的元素；</a:t>
            </a:r>
          </a:p>
          <a:p>
            <a:pPr marL="800100" lvl="1" indent="-342900" eaLnBrk="1" hangingPunct="1">
              <a:lnSpc>
                <a:spcPct val="120000"/>
              </a:lnSpc>
              <a:spcBef>
                <a:spcPts val="600"/>
              </a:spcBef>
              <a:buFont typeface="Arial" pitchFamily="34" charset="0"/>
              <a:buChar char="•"/>
            </a:pPr>
            <a:r>
              <a:rPr lang="en-US" altLang="zh-CN" sz="2000" dirty="0" smtClean="0">
                <a:latin typeface="Times New Roman" pitchFamily="18" charset="0"/>
                <a:ea typeface="仿宋_GB2312" pitchFamily="49" charset="-122"/>
                <a:cs typeface="Times New Roman" pitchFamily="18" charset="0"/>
              </a:rPr>
              <a:t>CF</a:t>
            </a:r>
            <a:r>
              <a:rPr lang="zh-CN" altLang="en-US" sz="2000" dirty="0">
                <a:latin typeface="Times New Roman" pitchFamily="18" charset="0"/>
                <a:ea typeface="仿宋_GB2312" pitchFamily="49" charset="-122"/>
                <a:cs typeface="Times New Roman" pitchFamily="18" charset="0"/>
              </a:rPr>
              <a:t>是可信度因子，用集合形式表示。该集合中的元素</a:t>
            </a:r>
            <a:r>
              <a:rPr lang="en-US" altLang="zh-CN" sz="2000" dirty="0">
                <a:latin typeface="Times New Roman" pitchFamily="18" charset="0"/>
                <a:ea typeface="仿宋_GB2312" pitchFamily="49" charset="-122"/>
                <a:cs typeface="Times New Roman" pitchFamily="18" charset="0"/>
              </a:rPr>
              <a:t>c</a:t>
            </a:r>
            <a:r>
              <a:rPr lang="en-US" altLang="zh-CN" sz="2000" baseline="-25000" dirty="0">
                <a:latin typeface="Times New Roman" pitchFamily="18" charset="0"/>
                <a:ea typeface="仿宋_GB2312" pitchFamily="49" charset="-122"/>
                <a:cs typeface="Times New Roman" pitchFamily="18" charset="0"/>
              </a:rPr>
              <a:t>1</a:t>
            </a:r>
            <a:r>
              <a:rPr lang="en-US" altLang="zh-CN" sz="2000" dirty="0">
                <a:latin typeface="Times New Roman" pitchFamily="18" charset="0"/>
                <a:ea typeface="仿宋_GB2312" pitchFamily="49" charset="-122"/>
                <a:cs typeface="Times New Roman" pitchFamily="18" charset="0"/>
              </a:rPr>
              <a:t>, c</a:t>
            </a:r>
            <a:r>
              <a:rPr lang="en-US" altLang="zh-CN" sz="2000" baseline="-25000" dirty="0">
                <a:latin typeface="Times New Roman" pitchFamily="18" charset="0"/>
                <a:ea typeface="仿宋_GB2312" pitchFamily="49" charset="-122"/>
                <a:cs typeface="Times New Roman" pitchFamily="18" charset="0"/>
              </a:rPr>
              <a:t>2</a:t>
            </a:r>
            <a:r>
              <a:rPr lang="en-US" altLang="zh-CN" sz="2000" dirty="0">
                <a:latin typeface="Times New Roman" pitchFamily="18" charset="0"/>
                <a:ea typeface="仿宋_GB2312" pitchFamily="49" charset="-122"/>
                <a:cs typeface="Times New Roman" pitchFamily="18" charset="0"/>
              </a:rPr>
              <a:t>, … , </a:t>
            </a:r>
            <a:r>
              <a:rPr lang="en-US" altLang="zh-CN" sz="2000" dirty="0" err="1">
                <a:latin typeface="Times New Roman" pitchFamily="18" charset="0"/>
                <a:ea typeface="仿宋_GB2312" pitchFamily="49" charset="-122"/>
                <a:cs typeface="Times New Roman" pitchFamily="18" charset="0"/>
              </a:rPr>
              <a:t>c</a:t>
            </a:r>
            <a:r>
              <a:rPr lang="en-US" altLang="zh-CN" sz="2000" baseline="-25000" dirty="0" err="1">
                <a:latin typeface="Times New Roman" pitchFamily="18" charset="0"/>
                <a:ea typeface="仿宋_GB2312" pitchFamily="49" charset="-122"/>
                <a:cs typeface="Times New Roman" pitchFamily="18" charset="0"/>
              </a:rPr>
              <a:t>n</a:t>
            </a:r>
            <a:r>
              <a:rPr lang="en-US" altLang="zh-CN" sz="2000" dirty="0">
                <a:latin typeface="Times New Roman" pitchFamily="18" charset="0"/>
                <a:ea typeface="仿宋_GB2312" pitchFamily="49" charset="-122"/>
                <a:cs typeface="Times New Roman" pitchFamily="18" charset="0"/>
              </a:rPr>
              <a:t> </a:t>
            </a:r>
            <a:r>
              <a:rPr lang="zh-CN" altLang="en-US" sz="2000" dirty="0">
                <a:latin typeface="Times New Roman" pitchFamily="18" charset="0"/>
                <a:ea typeface="仿宋_GB2312" pitchFamily="49" charset="-122"/>
                <a:cs typeface="Times New Roman" pitchFamily="18" charset="0"/>
              </a:rPr>
              <a:t>用来指出</a:t>
            </a:r>
            <a:r>
              <a:rPr lang="en-US" altLang="zh-CN" sz="2000" dirty="0">
                <a:latin typeface="Times New Roman" pitchFamily="18" charset="0"/>
                <a:ea typeface="仿宋_GB2312" pitchFamily="49" charset="-122"/>
                <a:cs typeface="Times New Roman" pitchFamily="18" charset="0"/>
              </a:rPr>
              <a:t>h</a:t>
            </a:r>
            <a:r>
              <a:rPr lang="en-US" altLang="zh-CN" sz="2000" baseline="-25000" dirty="0">
                <a:latin typeface="Times New Roman" pitchFamily="18" charset="0"/>
                <a:ea typeface="仿宋_GB2312" pitchFamily="49" charset="-122"/>
                <a:cs typeface="Times New Roman" pitchFamily="18" charset="0"/>
              </a:rPr>
              <a:t>1</a:t>
            </a:r>
            <a:r>
              <a:rPr lang="en-US" altLang="zh-CN" sz="2000" dirty="0">
                <a:latin typeface="Times New Roman" pitchFamily="18" charset="0"/>
                <a:ea typeface="仿宋_GB2312" pitchFamily="49" charset="-122"/>
                <a:cs typeface="Times New Roman" pitchFamily="18" charset="0"/>
              </a:rPr>
              <a:t>, h</a:t>
            </a:r>
            <a:r>
              <a:rPr lang="en-US" altLang="zh-CN" sz="2000" baseline="-25000" dirty="0">
                <a:latin typeface="Times New Roman" pitchFamily="18" charset="0"/>
                <a:ea typeface="仿宋_GB2312" pitchFamily="49" charset="-122"/>
                <a:cs typeface="Times New Roman" pitchFamily="18" charset="0"/>
              </a:rPr>
              <a:t>2</a:t>
            </a:r>
            <a:r>
              <a:rPr lang="en-US" altLang="zh-CN" sz="2000" dirty="0">
                <a:latin typeface="Times New Roman" pitchFamily="18" charset="0"/>
                <a:ea typeface="仿宋_GB2312" pitchFamily="49" charset="-122"/>
                <a:cs typeface="Times New Roman" pitchFamily="18" charset="0"/>
              </a:rPr>
              <a:t>, … , </a:t>
            </a:r>
            <a:r>
              <a:rPr lang="en-US" altLang="zh-CN" sz="2000" dirty="0" err="1">
                <a:latin typeface="Times New Roman" pitchFamily="18" charset="0"/>
                <a:ea typeface="仿宋_GB2312" pitchFamily="49" charset="-122"/>
                <a:cs typeface="Times New Roman" pitchFamily="18" charset="0"/>
              </a:rPr>
              <a:t>h</a:t>
            </a:r>
            <a:r>
              <a:rPr lang="en-US" altLang="zh-CN" sz="2000" baseline="-25000" dirty="0" err="1">
                <a:latin typeface="Times New Roman" pitchFamily="18" charset="0"/>
                <a:ea typeface="仿宋_GB2312" pitchFamily="49" charset="-122"/>
                <a:cs typeface="Times New Roman" pitchFamily="18" charset="0"/>
              </a:rPr>
              <a:t>n</a:t>
            </a:r>
            <a:r>
              <a:rPr lang="en-US" altLang="zh-CN" sz="2000" dirty="0">
                <a:latin typeface="Times New Roman" pitchFamily="18" charset="0"/>
                <a:ea typeface="仿宋_GB2312" pitchFamily="49" charset="-122"/>
                <a:cs typeface="Times New Roman" pitchFamily="18" charset="0"/>
              </a:rPr>
              <a:t> </a:t>
            </a:r>
            <a:r>
              <a:rPr lang="zh-CN" altLang="en-US" sz="2000" dirty="0">
                <a:latin typeface="Times New Roman" pitchFamily="18" charset="0"/>
                <a:ea typeface="仿宋_GB2312" pitchFamily="49" charset="-122"/>
                <a:cs typeface="Times New Roman" pitchFamily="18" charset="0"/>
              </a:rPr>
              <a:t>的可信度，</a:t>
            </a:r>
            <a:r>
              <a:rPr lang="en-US" altLang="zh-CN" sz="2000" dirty="0">
                <a:latin typeface="Times New Roman" pitchFamily="18" charset="0"/>
                <a:ea typeface="仿宋_GB2312" pitchFamily="49" charset="-122"/>
                <a:cs typeface="Times New Roman" pitchFamily="18" charset="0"/>
              </a:rPr>
              <a:t>c</a:t>
            </a:r>
            <a:r>
              <a:rPr lang="en-US" altLang="zh-CN" sz="2000" baseline="-25000" dirty="0">
                <a:latin typeface="Times New Roman" pitchFamily="18" charset="0"/>
                <a:ea typeface="仿宋_GB2312" pitchFamily="49" charset="-122"/>
                <a:cs typeface="Times New Roman" pitchFamily="18" charset="0"/>
              </a:rPr>
              <a:t>i</a:t>
            </a:r>
            <a:r>
              <a:rPr lang="zh-CN" altLang="en-US" sz="2000" dirty="0">
                <a:latin typeface="Times New Roman" pitchFamily="18" charset="0"/>
                <a:ea typeface="仿宋_GB2312" pitchFamily="49" charset="-122"/>
                <a:cs typeface="Times New Roman" pitchFamily="18" charset="0"/>
              </a:rPr>
              <a:t>与</a:t>
            </a:r>
            <a:r>
              <a:rPr lang="en-US" altLang="zh-CN" sz="2000" dirty="0">
                <a:latin typeface="Times New Roman" pitchFamily="18" charset="0"/>
                <a:ea typeface="仿宋_GB2312" pitchFamily="49" charset="-122"/>
                <a:cs typeface="Times New Roman" pitchFamily="18" charset="0"/>
              </a:rPr>
              <a:t>h</a:t>
            </a:r>
            <a:r>
              <a:rPr lang="en-US" altLang="zh-CN" sz="2000" baseline="-25000" dirty="0">
                <a:latin typeface="Times New Roman" pitchFamily="18" charset="0"/>
                <a:ea typeface="仿宋_GB2312" pitchFamily="49" charset="-122"/>
                <a:cs typeface="Times New Roman" pitchFamily="18" charset="0"/>
              </a:rPr>
              <a:t>i</a:t>
            </a:r>
            <a:r>
              <a:rPr lang="zh-CN" altLang="en-US" sz="2000" dirty="0">
                <a:latin typeface="Times New Roman" pitchFamily="18" charset="0"/>
                <a:ea typeface="仿宋_GB2312" pitchFamily="49" charset="-122"/>
                <a:cs typeface="Times New Roman" pitchFamily="18" charset="0"/>
              </a:rPr>
              <a:t>一一对应</a:t>
            </a:r>
            <a:r>
              <a:rPr lang="zh-CN" altLang="en-US" sz="2000" dirty="0" smtClean="0">
                <a:latin typeface="Times New Roman" pitchFamily="18" charset="0"/>
                <a:ea typeface="仿宋_GB2312" pitchFamily="49" charset="-122"/>
                <a:cs typeface="Times New Roman" pitchFamily="18" charset="0"/>
              </a:rPr>
              <a:t>。</a:t>
            </a:r>
            <a:r>
              <a:rPr lang="en-US" altLang="zh-CN" sz="2000" dirty="0" smtClean="0">
                <a:latin typeface="Times New Roman" pitchFamily="18" charset="0"/>
                <a:ea typeface="仿宋_GB2312" pitchFamily="49" charset="-122"/>
                <a:cs typeface="Times New Roman" pitchFamily="18" charset="0"/>
              </a:rPr>
              <a:t>c</a:t>
            </a:r>
            <a:r>
              <a:rPr lang="en-US" altLang="zh-CN" sz="2000" baseline="-25000" dirty="0" smtClean="0">
                <a:latin typeface="Times New Roman" pitchFamily="18" charset="0"/>
                <a:ea typeface="仿宋_GB2312" pitchFamily="49" charset="-122"/>
                <a:cs typeface="Times New Roman" pitchFamily="18" charset="0"/>
              </a:rPr>
              <a:t>i</a:t>
            </a:r>
            <a:r>
              <a:rPr lang="zh-CN" altLang="en-US" sz="2000" dirty="0">
                <a:latin typeface="Times New Roman" pitchFamily="18" charset="0"/>
                <a:ea typeface="仿宋_GB2312" pitchFamily="49" charset="-122"/>
                <a:cs typeface="Times New Roman" pitchFamily="18" charset="0"/>
              </a:rPr>
              <a:t>应</a:t>
            </a:r>
            <a:r>
              <a:rPr lang="zh-CN" altLang="en-US" sz="2000" dirty="0" smtClean="0">
                <a:latin typeface="Times New Roman" pitchFamily="18" charset="0"/>
                <a:ea typeface="仿宋_GB2312" pitchFamily="49" charset="-122"/>
                <a:cs typeface="Times New Roman" pitchFamily="18" charset="0"/>
              </a:rPr>
              <a:t>满足：</a:t>
            </a:r>
            <a:endParaRPr lang="zh-CN" altLang="en-US" sz="2000" dirty="0">
              <a:latin typeface="Times New Roman" pitchFamily="18" charset="0"/>
              <a:ea typeface="仿宋_GB2312" pitchFamily="49" charset="-122"/>
              <a:cs typeface="Times New Roman" pitchFamily="18" charset="0"/>
            </a:endParaRPr>
          </a:p>
        </p:txBody>
      </p:sp>
      <p:graphicFrame>
        <p:nvGraphicFramePr>
          <p:cNvPr id="459780" name="Object 4"/>
          <p:cNvGraphicFramePr>
            <a:graphicFrameLocks noChangeAspect="1"/>
          </p:cNvGraphicFramePr>
          <p:nvPr>
            <p:extLst>
              <p:ext uri="{D42A27DB-BD31-4B8C-83A1-F6EECF244321}">
                <p14:modId xmlns:p14="http://schemas.microsoft.com/office/powerpoint/2010/main" val="1605417215"/>
              </p:ext>
            </p:extLst>
          </p:nvPr>
        </p:nvGraphicFramePr>
        <p:xfrm>
          <a:off x="2699792" y="5337212"/>
          <a:ext cx="3205163" cy="1106487"/>
        </p:xfrm>
        <a:graphic>
          <a:graphicData uri="http://schemas.openxmlformats.org/presentationml/2006/ole">
            <mc:AlternateContent xmlns:mc="http://schemas.openxmlformats.org/markup-compatibility/2006">
              <mc:Choice xmlns:v="urn:schemas-microsoft-com:vml" Requires="v">
                <p:oleObj spid="_x0000_s459891" name="公式" r:id="rId4" imgW="1511280" imgH="660240" progId="Equation.3">
                  <p:embed/>
                </p:oleObj>
              </mc:Choice>
              <mc:Fallback>
                <p:oleObj name="公式" r:id="rId4" imgW="1511280" imgH="660240" progId="Equation.3">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99792" y="5337212"/>
                        <a:ext cx="3205163" cy="1106487"/>
                      </a:xfrm>
                      <a:prstGeom prst="rect">
                        <a:avLst/>
                      </a:prstGeom>
                      <a:noFill/>
                      <a:ln>
                        <a:noFill/>
                      </a:ln>
                      <a:extLst/>
                    </p:spPr>
                  </p:pic>
                </p:oleObj>
              </mc:Fallback>
            </mc:AlternateContent>
          </a:graphicData>
        </a:graphic>
      </p:graphicFrame>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灯片编号占位符 3"/>
          <p:cNvSpPr>
            <a:spLocks noGrp="1"/>
          </p:cNvSpPr>
          <p:nvPr>
            <p:ph type="sldNum" sz="quarter" idx="12"/>
          </p:nvPr>
        </p:nvSpPr>
        <p:spPr/>
        <p:txBody>
          <a:bodyPr/>
          <a:lstStyle/>
          <a:p>
            <a:fld id="{0142F22C-0EFD-4EEE-8458-220945C6659A}" type="slidenum">
              <a:rPr lang="en-US" altLang="zh-CN"/>
              <a:pPr/>
              <a:t>108</a:t>
            </a:fld>
            <a:endParaRPr lang="en-US" altLang="zh-CN"/>
          </a:p>
        </p:txBody>
      </p:sp>
      <p:sp>
        <p:nvSpPr>
          <p:cNvPr id="460802" name="Text Box 2"/>
          <p:cNvSpPr txBox="1">
            <a:spLocks noChangeArrowheads="1"/>
          </p:cNvSpPr>
          <p:nvPr/>
        </p:nvSpPr>
        <p:spPr bwMode="auto">
          <a:xfrm>
            <a:off x="179388" y="1700213"/>
            <a:ext cx="8748712" cy="14219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lnSpc>
                <a:spcPct val="120000"/>
              </a:lnSpc>
              <a:spcBef>
                <a:spcPct val="20000"/>
              </a:spcBef>
            </a:pPr>
            <a:r>
              <a:rPr lang="en-US" altLang="zh-CN" sz="2400" b="1" dirty="0">
                <a:solidFill>
                  <a:srgbClr val="D60093"/>
                </a:solidFill>
                <a:latin typeface="Times New Roman" pitchFamily="18" charset="0"/>
                <a:ea typeface="幼圆" pitchFamily="49" charset="-122"/>
                <a:cs typeface="Times New Roman" pitchFamily="18" charset="0"/>
              </a:rPr>
              <a:t>     </a:t>
            </a:r>
            <a:r>
              <a:rPr lang="zh-CN" altLang="en-US" sz="2400" b="1" dirty="0">
                <a:solidFill>
                  <a:srgbClr val="D60093"/>
                </a:solidFill>
                <a:latin typeface="Times New Roman" pitchFamily="18" charset="0"/>
                <a:ea typeface="幼圆" pitchFamily="49" charset="-122"/>
                <a:cs typeface="Times New Roman" pitchFamily="18" charset="0"/>
              </a:rPr>
              <a:t>定义</a:t>
            </a:r>
            <a:r>
              <a:rPr lang="en-US" altLang="zh-CN" sz="2400" b="1" dirty="0">
                <a:solidFill>
                  <a:srgbClr val="D60093"/>
                </a:solidFill>
                <a:latin typeface="Times New Roman" pitchFamily="18" charset="0"/>
                <a:ea typeface="幼圆" pitchFamily="49" charset="-122"/>
                <a:cs typeface="Times New Roman" pitchFamily="18" charset="0"/>
              </a:rPr>
              <a:t>6.12</a:t>
            </a:r>
            <a:r>
              <a:rPr lang="en-US" altLang="zh-CN" sz="2400" b="1" dirty="0">
                <a:solidFill>
                  <a:srgbClr val="0000CC"/>
                </a:solidFill>
                <a:latin typeface="Times New Roman" pitchFamily="18" charset="0"/>
                <a:ea typeface="幼圆" pitchFamily="49" charset="-122"/>
                <a:cs typeface="Times New Roman" pitchFamily="18" charset="0"/>
              </a:rPr>
              <a:t>  </a:t>
            </a:r>
            <a:r>
              <a:rPr lang="zh-CN" altLang="en-US" sz="2400" b="1" dirty="0">
                <a:solidFill>
                  <a:srgbClr val="0000CC"/>
                </a:solidFill>
                <a:latin typeface="Times New Roman" pitchFamily="18" charset="0"/>
                <a:ea typeface="幼圆" pitchFamily="49" charset="-122"/>
                <a:cs typeface="Times New Roman" pitchFamily="18" charset="0"/>
              </a:rPr>
              <a:t>设</a:t>
            </a:r>
            <a:r>
              <a:rPr lang="en-US" altLang="zh-CN" sz="2400" b="1" dirty="0">
                <a:solidFill>
                  <a:srgbClr val="0000CC"/>
                </a:solidFill>
                <a:latin typeface="Times New Roman" pitchFamily="18" charset="0"/>
                <a:ea typeface="幼圆" pitchFamily="49" charset="-122"/>
                <a:cs typeface="Times New Roman" pitchFamily="18" charset="0"/>
              </a:rPr>
              <a:t>A</a:t>
            </a:r>
            <a:r>
              <a:rPr lang="zh-CN" altLang="en-US" sz="2400" b="1" dirty="0">
                <a:solidFill>
                  <a:srgbClr val="0000CC"/>
                </a:solidFill>
                <a:latin typeface="Times New Roman" pitchFamily="18" charset="0"/>
                <a:ea typeface="幼圆" pitchFamily="49" charset="-122"/>
                <a:cs typeface="Times New Roman" pitchFamily="18" charset="0"/>
              </a:rPr>
              <a:t>是规则条件部分的命题，</a:t>
            </a:r>
            <a:r>
              <a:rPr lang="en-US" altLang="zh-CN" sz="2400" b="1" dirty="0">
                <a:solidFill>
                  <a:srgbClr val="0000CC"/>
                </a:solidFill>
                <a:latin typeface="Times New Roman" pitchFamily="18" charset="0"/>
                <a:ea typeface="幼圆" pitchFamily="49" charset="-122"/>
                <a:cs typeface="Times New Roman" pitchFamily="18" charset="0"/>
              </a:rPr>
              <a:t>E</a:t>
            </a:r>
            <a:r>
              <a:rPr lang="en-US" altLang="zh-CN" sz="2400" b="1" baseline="30000" dirty="0">
                <a:solidFill>
                  <a:srgbClr val="0000CC"/>
                </a:solidFill>
                <a:latin typeface="Times New Roman" pitchFamily="18" charset="0"/>
                <a:ea typeface="幼圆" pitchFamily="49" charset="-122"/>
                <a:cs typeface="Times New Roman" pitchFamily="18" charset="0"/>
              </a:rPr>
              <a:t>'</a:t>
            </a:r>
            <a:r>
              <a:rPr lang="zh-CN" altLang="en-US" sz="2400" b="1" dirty="0">
                <a:solidFill>
                  <a:srgbClr val="0000CC"/>
                </a:solidFill>
                <a:latin typeface="Times New Roman" pitchFamily="18" charset="0"/>
                <a:ea typeface="幼圆" pitchFamily="49" charset="-122"/>
                <a:cs typeface="Times New Roman" pitchFamily="18" charset="0"/>
              </a:rPr>
              <a:t>是外部输入的证据和已证实的命题，在证据</a:t>
            </a:r>
            <a:r>
              <a:rPr lang="en-US" altLang="zh-CN" sz="2400" b="1" dirty="0">
                <a:solidFill>
                  <a:srgbClr val="0000CC"/>
                </a:solidFill>
                <a:latin typeface="Times New Roman" pitchFamily="18" charset="0"/>
                <a:ea typeface="幼圆" pitchFamily="49" charset="-122"/>
                <a:cs typeface="Times New Roman" pitchFamily="18" charset="0"/>
              </a:rPr>
              <a:t>E</a:t>
            </a:r>
            <a:r>
              <a:rPr lang="en-US" altLang="zh-CN" sz="2400" b="1" baseline="30000" dirty="0">
                <a:solidFill>
                  <a:srgbClr val="0000CC"/>
                </a:solidFill>
                <a:latin typeface="Times New Roman" pitchFamily="18" charset="0"/>
                <a:ea typeface="幼圆" pitchFamily="49" charset="-122"/>
                <a:cs typeface="Times New Roman" pitchFamily="18" charset="0"/>
              </a:rPr>
              <a:t>'</a:t>
            </a:r>
            <a:r>
              <a:rPr lang="zh-CN" altLang="en-US" sz="2400" b="1" dirty="0">
                <a:solidFill>
                  <a:srgbClr val="0000CC"/>
                </a:solidFill>
                <a:latin typeface="Times New Roman" pitchFamily="18" charset="0"/>
                <a:ea typeface="幼圆" pitchFamily="49" charset="-122"/>
                <a:cs typeface="Times New Roman" pitchFamily="18" charset="0"/>
              </a:rPr>
              <a:t>的条件下，命题</a:t>
            </a:r>
            <a:r>
              <a:rPr lang="en-US" altLang="zh-CN" sz="2400" b="1" dirty="0">
                <a:solidFill>
                  <a:srgbClr val="0000CC"/>
                </a:solidFill>
                <a:latin typeface="Times New Roman" pitchFamily="18" charset="0"/>
                <a:ea typeface="幼圆" pitchFamily="49" charset="-122"/>
                <a:cs typeface="Times New Roman" pitchFamily="18" charset="0"/>
              </a:rPr>
              <a:t>A</a:t>
            </a:r>
            <a:r>
              <a:rPr lang="zh-CN" altLang="en-US" sz="2400" b="1" dirty="0">
                <a:solidFill>
                  <a:srgbClr val="0000CC"/>
                </a:solidFill>
                <a:latin typeface="Times New Roman" pitchFamily="18" charset="0"/>
                <a:ea typeface="幼圆" pitchFamily="49" charset="-122"/>
                <a:cs typeface="Times New Roman" pitchFamily="18" charset="0"/>
              </a:rPr>
              <a:t>与证据</a:t>
            </a:r>
            <a:r>
              <a:rPr lang="en-US" altLang="zh-CN" sz="2400" b="1" dirty="0">
                <a:solidFill>
                  <a:srgbClr val="0000CC"/>
                </a:solidFill>
                <a:latin typeface="Times New Roman" pitchFamily="18" charset="0"/>
                <a:ea typeface="幼圆" pitchFamily="49" charset="-122"/>
                <a:cs typeface="Times New Roman" pitchFamily="18" charset="0"/>
              </a:rPr>
              <a:t>E</a:t>
            </a:r>
            <a:r>
              <a:rPr lang="en-US" altLang="zh-CN" sz="2400" b="1" baseline="30000" dirty="0">
                <a:solidFill>
                  <a:srgbClr val="0000CC"/>
                </a:solidFill>
                <a:latin typeface="Times New Roman" pitchFamily="18" charset="0"/>
                <a:ea typeface="幼圆" pitchFamily="49" charset="-122"/>
                <a:cs typeface="Times New Roman" pitchFamily="18" charset="0"/>
              </a:rPr>
              <a:t>'</a:t>
            </a:r>
            <a:r>
              <a:rPr lang="zh-CN" altLang="en-US" sz="2400" b="1" dirty="0">
                <a:solidFill>
                  <a:srgbClr val="0000CC"/>
                </a:solidFill>
                <a:latin typeface="Times New Roman" pitchFamily="18" charset="0"/>
                <a:ea typeface="幼圆" pitchFamily="49" charset="-122"/>
                <a:cs typeface="Times New Roman" pitchFamily="18" charset="0"/>
              </a:rPr>
              <a:t>的匹配程度为 </a:t>
            </a:r>
          </a:p>
        </p:txBody>
      </p:sp>
      <p:sp>
        <p:nvSpPr>
          <p:cNvPr id="460803" name="Text Box 3"/>
          <p:cNvSpPr txBox="1">
            <a:spLocks noChangeArrowheads="1"/>
          </p:cNvSpPr>
          <p:nvPr/>
        </p:nvSpPr>
        <p:spPr bwMode="auto">
          <a:xfrm>
            <a:off x="142875" y="4221163"/>
            <a:ext cx="8821738" cy="1993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eaLnBrk="1" hangingPunct="1">
              <a:lnSpc>
                <a:spcPct val="115000"/>
              </a:lnSpc>
              <a:spcBef>
                <a:spcPct val="20000"/>
              </a:spcBef>
            </a:pPr>
            <a:r>
              <a:rPr lang="en-US" altLang="zh-CN" sz="2400" b="1" dirty="0">
                <a:solidFill>
                  <a:srgbClr val="D60093"/>
                </a:solidFill>
                <a:latin typeface="Times New Roman" pitchFamily="18" charset="0"/>
                <a:ea typeface="幼圆" pitchFamily="49" charset="-122"/>
                <a:cs typeface="Times New Roman" pitchFamily="18" charset="0"/>
              </a:rPr>
              <a:t>    </a:t>
            </a:r>
            <a:r>
              <a:rPr lang="zh-CN" altLang="en-US" sz="2400" b="1" dirty="0">
                <a:solidFill>
                  <a:srgbClr val="D60093"/>
                </a:solidFill>
                <a:latin typeface="Times New Roman" pitchFamily="18" charset="0"/>
                <a:ea typeface="幼圆" pitchFamily="49" charset="-122"/>
                <a:cs typeface="Times New Roman" pitchFamily="18" charset="0"/>
              </a:rPr>
              <a:t>定义</a:t>
            </a:r>
            <a:r>
              <a:rPr lang="en-US" altLang="zh-CN" sz="2400" b="1" dirty="0">
                <a:solidFill>
                  <a:srgbClr val="D60093"/>
                </a:solidFill>
                <a:latin typeface="Times New Roman" pitchFamily="18" charset="0"/>
                <a:ea typeface="幼圆" pitchFamily="49" charset="-122"/>
                <a:cs typeface="Times New Roman" pitchFamily="18" charset="0"/>
              </a:rPr>
              <a:t>6.13</a:t>
            </a:r>
            <a:r>
              <a:rPr lang="en-US" altLang="zh-CN" sz="2400" b="1" dirty="0">
                <a:solidFill>
                  <a:srgbClr val="0000CC"/>
                </a:solidFill>
                <a:latin typeface="Times New Roman" pitchFamily="18" charset="0"/>
                <a:ea typeface="幼圆" pitchFamily="49" charset="-122"/>
                <a:cs typeface="Times New Roman" pitchFamily="18" charset="0"/>
              </a:rPr>
              <a:t>  </a:t>
            </a:r>
            <a:r>
              <a:rPr lang="zh-CN" altLang="en-US" sz="2400" b="1" dirty="0">
                <a:solidFill>
                  <a:srgbClr val="0000CC"/>
                </a:solidFill>
                <a:latin typeface="Times New Roman" pitchFamily="18" charset="0"/>
                <a:ea typeface="幼圆" pitchFamily="49" charset="-122"/>
                <a:cs typeface="Times New Roman" pitchFamily="18" charset="0"/>
              </a:rPr>
              <a:t>条件部分命题</a:t>
            </a:r>
            <a:r>
              <a:rPr lang="en-US" altLang="zh-CN" sz="2400" b="1" dirty="0">
                <a:solidFill>
                  <a:srgbClr val="0000CC"/>
                </a:solidFill>
                <a:latin typeface="Times New Roman" pitchFamily="18" charset="0"/>
                <a:ea typeface="幼圆" pitchFamily="49" charset="-122"/>
                <a:cs typeface="Times New Roman" pitchFamily="18" charset="0"/>
              </a:rPr>
              <a:t>A</a:t>
            </a:r>
            <a:r>
              <a:rPr lang="zh-CN" altLang="en-US" sz="2400" b="1" dirty="0">
                <a:solidFill>
                  <a:srgbClr val="0000CC"/>
                </a:solidFill>
                <a:latin typeface="Times New Roman" pitchFamily="18" charset="0"/>
                <a:ea typeface="幼圆" pitchFamily="49" charset="-122"/>
                <a:cs typeface="Times New Roman" pitchFamily="18" charset="0"/>
              </a:rPr>
              <a:t>的确定性为</a:t>
            </a:r>
          </a:p>
          <a:p>
            <a:pPr algn="just" eaLnBrk="1" hangingPunct="1">
              <a:lnSpc>
                <a:spcPct val="115000"/>
              </a:lnSpc>
              <a:spcBef>
                <a:spcPct val="20000"/>
              </a:spcBef>
            </a:pPr>
            <a:r>
              <a:rPr lang="zh-CN" altLang="en-US" sz="2400" b="1" dirty="0">
                <a:solidFill>
                  <a:srgbClr val="0000CC"/>
                </a:solidFill>
                <a:latin typeface="Times New Roman" pitchFamily="18" charset="0"/>
                <a:ea typeface="幼圆" pitchFamily="49" charset="-122"/>
                <a:cs typeface="Times New Roman" pitchFamily="18" charset="0"/>
              </a:rPr>
              <a:t>           </a:t>
            </a:r>
            <a:r>
              <a:rPr lang="en-US" altLang="zh-CN" sz="2400" b="1" dirty="0">
                <a:solidFill>
                  <a:srgbClr val="0000CC"/>
                </a:solidFill>
                <a:latin typeface="Times New Roman" pitchFamily="18" charset="0"/>
                <a:ea typeface="幼圆" pitchFamily="49" charset="-122"/>
                <a:cs typeface="Times New Roman" pitchFamily="18" charset="0"/>
              </a:rPr>
              <a:t>CER(A)=MD(A/E</a:t>
            </a:r>
            <a:r>
              <a:rPr lang="en-US" altLang="zh-CN" sz="2400" b="1" baseline="30000" dirty="0">
                <a:solidFill>
                  <a:srgbClr val="0000CC"/>
                </a:solidFill>
                <a:latin typeface="Times New Roman" pitchFamily="18" charset="0"/>
                <a:ea typeface="幼圆" pitchFamily="49" charset="-122"/>
                <a:cs typeface="Times New Roman" pitchFamily="18" charset="0"/>
              </a:rPr>
              <a:t>'</a:t>
            </a:r>
            <a:r>
              <a:rPr lang="en-US" altLang="zh-CN" sz="2400" b="1" dirty="0">
                <a:solidFill>
                  <a:srgbClr val="0000CC"/>
                </a:solidFill>
                <a:latin typeface="Times New Roman" pitchFamily="18" charset="0"/>
                <a:ea typeface="幼圆" pitchFamily="49" charset="-122"/>
                <a:cs typeface="Times New Roman" pitchFamily="18" charset="0"/>
              </a:rPr>
              <a:t>)×f(A)</a:t>
            </a:r>
          </a:p>
          <a:p>
            <a:pPr eaLnBrk="1" hangingPunct="1">
              <a:lnSpc>
                <a:spcPct val="115000"/>
              </a:lnSpc>
              <a:spcBef>
                <a:spcPct val="20000"/>
              </a:spcBef>
            </a:pPr>
            <a:r>
              <a:rPr lang="zh-CN" altLang="en-US" sz="2400" b="1" dirty="0">
                <a:solidFill>
                  <a:srgbClr val="0000CC"/>
                </a:solidFill>
                <a:latin typeface="Times New Roman" pitchFamily="18" charset="0"/>
                <a:ea typeface="幼圆" pitchFamily="49" charset="-122"/>
                <a:cs typeface="Times New Roman" pitchFamily="18" charset="0"/>
              </a:rPr>
              <a:t>其中</a:t>
            </a:r>
            <a:r>
              <a:rPr lang="en-US" altLang="zh-CN" sz="2400" b="1" dirty="0">
                <a:solidFill>
                  <a:srgbClr val="0000CC"/>
                </a:solidFill>
                <a:latin typeface="Times New Roman" pitchFamily="18" charset="0"/>
                <a:ea typeface="幼圆" pitchFamily="49" charset="-122"/>
                <a:cs typeface="Times New Roman" pitchFamily="18" charset="0"/>
              </a:rPr>
              <a:t>f(A)</a:t>
            </a:r>
            <a:r>
              <a:rPr lang="zh-CN" altLang="en-US" sz="2400" b="1" dirty="0">
                <a:solidFill>
                  <a:srgbClr val="0000CC"/>
                </a:solidFill>
                <a:latin typeface="Times New Roman" pitchFamily="18" charset="0"/>
                <a:ea typeface="幼圆" pitchFamily="49" charset="-122"/>
                <a:cs typeface="Times New Roman" pitchFamily="18" charset="0"/>
              </a:rPr>
              <a:t>为类概率函数。</a:t>
            </a:r>
          </a:p>
          <a:p>
            <a:pPr eaLnBrk="1" hangingPunct="1">
              <a:lnSpc>
                <a:spcPct val="115000"/>
              </a:lnSpc>
              <a:spcBef>
                <a:spcPct val="20000"/>
              </a:spcBef>
            </a:pPr>
            <a:r>
              <a:rPr lang="zh-CN" altLang="en-US" sz="2400" b="1" dirty="0">
                <a:solidFill>
                  <a:srgbClr val="0000CC"/>
                </a:solidFill>
                <a:latin typeface="Times New Roman" pitchFamily="18" charset="0"/>
                <a:ea typeface="幼圆" pitchFamily="49" charset="-122"/>
                <a:cs typeface="Times New Roman" pitchFamily="18" charset="0"/>
              </a:rPr>
              <a:t>    由于</a:t>
            </a:r>
            <a:r>
              <a:rPr lang="en-US" altLang="zh-CN" sz="2400" b="1" dirty="0">
                <a:solidFill>
                  <a:srgbClr val="0000CC"/>
                </a:solidFill>
                <a:latin typeface="Times New Roman" pitchFamily="18" charset="0"/>
                <a:ea typeface="幼圆" pitchFamily="49" charset="-122"/>
                <a:cs typeface="Times New Roman" pitchFamily="18" charset="0"/>
              </a:rPr>
              <a:t>f(A) ∈[0, 1]</a:t>
            </a:r>
            <a:r>
              <a:rPr lang="zh-CN" altLang="en-US" sz="2400" b="1" dirty="0">
                <a:solidFill>
                  <a:srgbClr val="0000CC"/>
                </a:solidFill>
                <a:latin typeface="Times New Roman" pitchFamily="18" charset="0"/>
                <a:ea typeface="幼圆" pitchFamily="49" charset="-122"/>
                <a:cs typeface="Times New Roman" pitchFamily="18" charset="0"/>
              </a:rPr>
              <a:t>，因此</a:t>
            </a:r>
            <a:r>
              <a:rPr lang="en-US" altLang="zh-CN" sz="2400" b="1" dirty="0">
                <a:solidFill>
                  <a:srgbClr val="0000CC"/>
                </a:solidFill>
                <a:latin typeface="Times New Roman" pitchFamily="18" charset="0"/>
                <a:ea typeface="幼圆" pitchFamily="49" charset="-122"/>
                <a:cs typeface="Times New Roman" pitchFamily="18" charset="0"/>
              </a:rPr>
              <a:t>CER(A) ∈[0,  1]</a:t>
            </a:r>
            <a:r>
              <a:rPr lang="en-US" altLang="zh-CN" sz="2400" dirty="0">
                <a:solidFill>
                  <a:schemeClr val="folHlink"/>
                </a:solidFill>
                <a:latin typeface="Times New Roman" pitchFamily="18" charset="0"/>
                <a:ea typeface="幼圆" pitchFamily="49" charset="-122"/>
                <a:cs typeface="Times New Roman" pitchFamily="18" charset="0"/>
              </a:rPr>
              <a:t> </a:t>
            </a:r>
          </a:p>
        </p:txBody>
      </p:sp>
      <p:grpSp>
        <p:nvGrpSpPr>
          <p:cNvPr id="460805" name="Group 5"/>
          <p:cNvGrpSpPr>
            <a:grpSpLocks noChangeAspect="1"/>
          </p:cNvGrpSpPr>
          <p:nvPr/>
        </p:nvGrpSpPr>
        <p:grpSpPr bwMode="auto">
          <a:xfrm>
            <a:off x="1008063" y="3105148"/>
            <a:ext cx="6624637" cy="792422"/>
            <a:chOff x="752" y="1970"/>
            <a:chExt cx="4415" cy="528"/>
          </a:xfrm>
        </p:grpSpPr>
        <p:sp>
          <p:nvSpPr>
            <p:cNvPr id="460806" name="AutoShape 6"/>
            <p:cNvSpPr>
              <a:spLocks noChangeAspect="1" noChangeArrowheads="1" noTextEdit="1"/>
            </p:cNvSpPr>
            <p:nvPr/>
          </p:nvSpPr>
          <p:spPr bwMode="auto">
            <a:xfrm>
              <a:off x="752" y="1970"/>
              <a:ext cx="4415" cy="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latin typeface="Times New Roman" pitchFamily="18" charset="0"/>
                <a:ea typeface="幼圆" pitchFamily="49" charset="-122"/>
                <a:cs typeface="Times New Roman" pitchFamily="18" charset="0"/>
              </a:endParaRPr>
            </a:p>
          </p:txBody>
        </p:sp>
        <p:sp>
          <p:nvSpPr>
            <p:cNvPr id="460807" name="Rectangle 7"/>
            <p:cNvSpPr>
              <a:spLocks noChangeArrowheads="1"/>
            </p:cNvSpPr>
            <p:nvPr/>
          </p:nvSpPr>
          <p:spPr bwMode="auto">
            <a:xfrm>
              <a:off x="2571" y="2269"/>
              <a:ext cx="376" cy="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zh-CN" altLang="en-US" sz="2200">
                  <a:solidFill>
                    <a:srgbClr val="000000"/>
                  </a:solidFill>
                  <a:latin typeface="Times New Roman" pitchFamily="18" charset="0"/>
                  <a:ea typeface="幼圆" pitchFamily="49" charset="-122"/>
                  <a:cs typeface="Times New Roman" pitchFamily="18" charset="0"/>
                </a:rPr>
                <a:t>否则</a:t>
              </a:r>
              <a:endParaRPr lang="zh-CN" altLang="en-US" sz="2400">
                <a:latin typeface="Times New Roman" pitchFamily="18" charset="0"/>
                <a:ea typeface="幼圆" pitchFamily="49" charset="-122"/>
                <a:cs typeface="Times New Roman" pitchFamily="18" charset="0"/>
              </a:endParaRPr>
            </a:p>
          </p:txBody>
        </p:sp>
        <p:sp>
          <p:nvSpPr>
            <p:cNvPr id="460808" name="Rectangle 8"/>
            <p:cNvSpPr>
              <a:spLocks noChangeArrowheads="1"/>
            </p:cNvSpPr>
            <p:nvPr/>
          </p:nvSpPr>
          <p:spPr bwMode="auto">
            <a:xfrm>
              <a:off x="4953" y="1999"/>
              <a:ext cx="188" cy="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zh-CN" altLang="en-US" sz="2200">
                  <a:solidFill>
                    <a:srgbClr val="000000"/>
                  </a:solidFill>
                  <a:latin typeface="Times New Roman" pitchFamily="18" charset="0"/>
                  <a:ea typeface="幼圆" pitchFamily="49" charset="-122"/>
                  <a:cs typeface="Times New Roman" pitchFamily="18" charset="0"/>
                </a:rPr>
                <a:t>中</a:t>
              </a:r>
              <a:endParaRPr lang="zh-CN" altLang="en-US" sz="2400">
                <a:latin typeface="Times New Roman" pitchFamily="18" charset="0"/>
                <a:ea typeface="幼圆" pitchFamily="49" charset="-122"/>
                <a:cs typeface="Times New Roman" pitchFamily="18" charset="0"/>
              </a:endParaRPr>
            </a:p>
          </p:txBody>
        </p:sp>
        <p:sp>
          <p:nvSpPr>
            <p:cNvPr id="460809" name="Rectangle 9"/>
            <p:cNvSpPr>
              <a:spLocks noChangeArrowheads="1"/>
            </p:cNvSpPr>
            <p:nvPr/>
          </p:nvSpPr>
          <p:spPr bwMode="auto">
            <a:xfrm>
              <a:off x="3070" y="1999"/>
              <a:ext cx="1692" cy="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zh-CN" altLang="en-US" sz="2200">
                  <a:solidFill>
                    <a:srgbClr val="000000"/>
                  </a:solidFill>
                  <a:latin typeface="Times New Roman" pitchFamily="18" charset="0"/>
                  <a:ea typeface="幼圆" pitchFamily="49" charset="-122"/>
                  <a:cs typeface="Times New Roman" pitchFamily="18" charset="0"/>
                </a:rPr>
                <a:t>的所有元素都出现在</a:t>
              </a:r>
              <a:endParaRPr lang="zh-CN" altLang="en-US" sz="2400">
                <a:latin typeface="Times New Roman" pitchFamily="18" charset="0"/>
                <a:ea typeface="幼圆" pitchFamily="49" charset="-122"/>
                <a:cs typeface="Times New Roman" pitchFamily="18" charset="0"/>
              </a:endParaRPr>
            </a:p>
          </p:txBody>
        </p:sp>
        <p:sp>
          <p:nvSpPr>
            <p:cNvPr id="460810" name="Rectangle 10"/>
            <p:cNvSpPr>
              <a:spLocks noChangeArrowheads="1"/>
            </p:cNvSpPr>
            <p:nvPr/>
          </p:nvSpPr>
          <p:spPr bwMode="auto">
            <a:xfrm>
              <a:off x="2571" y="1999"/>
              <a:ext cx="376" cy="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zh-CN" altLang="en-US" sz="2200">
                  <a:solidFill>
                    <a:srgbClr val="000000"/>
                  </a:solidFill>
                  <a:latin typeface="Times New Roman" pitchFamily="18" charset="0"/>
                  <a:ea typeface="幼圆" pitchFamily="49" charset="-122"/>
                  <a:cs typeface="Times New Roman" pitchFamily="18" charset="0"/>
                </a:rPr>
                <a:t>如果</a:t>
              </a:r>
              <a:endParaRPr lang="zh-CN" altLang="en-US" sz="2400">
                <a:latin typeface="Times New Roman" pitchFamily="18" charset="0"/>
                <a:ea typeface="幼圆" pitchFamily="49" charset="-122"/>
                <a:cs typeface="Times New Roman" pitchFamily="18" charset="0"/>
              </a:endParaRPr>
            </a:p>
          </p:txBody>
        </p:sp>
        <p:sp>
          <p:nvSpPr>
            <p:cNvPr id="460811" name="Rectangle 11"/>
            <p:cNvSpPr>
              <a:spLocks noChangeArrowheads="1"/>
            </p:cNvSpPr>
            <p:nvPr/>
          </p:nvSpPr>
          <p:spPr bwMode="auto">
            <a:xfrm>
              <a:off x="4920" y="1993"/>
              <a:ext cx="34" cy="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a:solidFill>
                    <a:srgbClr val="000000"/>
                  </a:solidFill>
                  <a:latin typeface="Times New Roman" pitchFamily="18" charset="0"/>
                  <a:ea typeface="幼圆" pitchFamily="49" charset="-122"/>
                  <a:cs typeface="Times New Roman" pitchFamily="18" charset="0"/>
                </a:rPr>
                <a:t>'</a:t>
              </a:r>
              <a:endParaRPr lang="en-US" altLang="zh-CN" sz="2400">
                <a:latin typeface="Times New Roman" pitchFamily="18" charset="0"/>
                <a:ea typeface="幼圆" pitchFamily="49" charset="-122"/>
                <a:cs typeface="Times New Roman" pitchFamily="18" charset="0"/>
              </a:endParaRPr>
            </a:p>
          </p:txBody>
        </p:sp>
        <p:sp>
          <p:nvSpPr>
            <p:cNvPr id="460812" name="Rectangle 12"/>
            <p:cNvSpPr>
              <a:spLocks noChangeArrowheads="1"/>
            </p:cNvSpPr>
            <p:nvPr/>
          </p:nvSpPr>
          <p:spPr bwMode="auto">
            <a:xfrm>
              <a:off x="2047" y="2258"/>
              <a:ext cx="212" cy="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eaLnBrk="1" hangingPunct="1">
                <a:spcBef>
                  <a:spcPct val="0"/>
                </a:spcBef>
              </a:pPr>
              <a:r>
                <a:rPr lang="en-US" altLang="zh-CN" sz="2200">
                  <a:solidFill>
                    <a:srgbClr val="000000"/>
                  </a:solidFill>
                  <a:latin typeface="Times New Roman" pitchFamily="18" charset="0"/>
                  <a:ea typeface="幼圆" pitchFamily="49" charset="-122"/>
                  <a:cs typeface="Times New Roman" pitchFamily="18" charset="0"/>
                </a:rPr>
                <a:t>0</a:t>
              </a:r>
              <a:endParaRPr lang="en-US" altLang="zh-CN" sz="2400">
                <a:latin typeface="Times New Roman" pitchFamily="18" charset="0"/>
                <a:ea typeface="幼圆" pitchFamily="49" charset="-122"/>
                <a:cs typeface="Times New Roman" pitchFamily="18" charset="0"/>
              </a:endParaRPr>
            </a:p>
          </p:txBody>
        </p:sp>
        <p:sp>
          <p:nvSpPr>
            <p:cNvPr id="460813" name="Rectangle 13"/>
            <p:cNvSpPr>
              <a:spLocks noChangeArrowheads="1"/>
            </p:cNvSpPr>
            <p:nvPr/>
          </p:nvSpPr>
          <p:spPr bwMode="auto">
            <a:xfrm>
              <a:off x="2047" y="1994"/>
              <a:ext cx="205" cy="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eaLnBrk="1" hangingPunct="1">
                <a:spcBef>
                  <a:spcPct val="0"/>
                </a:spcBef>
              </a:pPr>
              <a:r>
                <a:rPr lang="en-US" altLang="zh-CN" sz="2200" dirty="0">
                  <a:solidFill>
                    <a:srgbClr val="000000"/>
                  </a:solidFill>
                  <a:latin typeface="Times New Roman" pitchFamily="18" charset="0"/>
                  <a:ea typeface="幼圆" pitchFamily="49" charset="-122"/>
                  <a:cs typeface="Times New Roman" pitchFamily="18" charset="0"/>
                </a:rPr>
                <a:t>1</a:t>
              </a:r>
              <a:endParaRPr lang="en-US" altLang="zh-CN" sz="2400" dirty="0">
                <a:latin typeface="Times New Roman" pitchFamily="18" charset="0"/>
                <a:ea typeface="幼圆" pitchFamily="49" charset="-122"/>
                <a:cs typeface="Times New Roman" pitchFamily="18" charset="0"/>
              </a:endParaRPr>
            </a:p>
          </p:txBody>
        </p:sp>
        <p:sp>
          <p:nvSpPr>
            <p:cNvPr id="460814" name="Rectangle 14"/>
            <p:cNvSpPr>
              <a:spLocks noChangeArrowheads="1"/>
            </p:cNvSpPr>
            <p:nvPr/>
          </p:nvSpPr>
          <p:spPr bwMode="auto">
            <a:xfrm>
              <a:off x="1583" y="2121"/>
              <a:ext cx="63" cy="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a:solidFill>
                    <a:srgbClr val="000000"/>
                  </a:solidFill>
                  <a:latin typeface="Times New Roman" pitchFamily="18" charset="0"/>
                  <a:ea typeface="幼圆" pitchFamily="49" charset="-122"/>
                  <a:cs typeface="Times New Roman" pitchFamily="18" charset="0"/>
                </a:rPr>
                <a:t>)</a:t>
              </a:r>
              <a:endParaRPr lang="en-US" altLang="zh-CN" sz="2400">
                <a:latin typeface="Times New Roman" pitchFamily="18" charset="0"/>
                <a:ea typeface="幼圆" pitchFamily="49" charset="-122"/>
                <a:cs typeface="Times New Roman" pitchFamily="18" charset="0"/>
              </a:endParaRPr>
            </a:p>
          </p:txBody>
        </p:sp>
        <p:sp>
          <p:nvSpPr>
            <p:cNvPr id="460815" name="Rectangle 15"/>
            <p:cNvSpPr>
              <a:spLocks noChangeArrowheads="1"/>
            </p:cNvSpPr>
            <p:nvPr/>
          </p:nvSpPr>
          <p:spPr bwMode="auto">
            <a:xfrm>
              <a:off x="1531" y="2121"/>
              <a:ext cx="34" cy="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a:solidFill>
                    <a:srgbClr val="000000"/>
                  </a:solidFill>
                  <a:latin typeface="Times New Roman" pitchFamily="18" charset="0"/>
                  <a:ea typeface="幼圆" pitchFamily="49" charset="-122"/>
                  <a:cs typeface="Times New Roman" pitchFamily="18" charset="0"/>
                </a:rPr>
                <a:t>'</a:t>
              </a:r>
              <a:endParaRPr lang="en-US" altLang="zh-CN" sz="2400">
                <a:latin typeface="Times New Roman" pitchFamily="18" charset="0"/>
                <a:ea typeface="幼圆" pitchFamily="49" charset="-122"/>
                <a:cs typeface="Times New Roman" pitchFamily="18" charset="0"/>
              </a:endParaRPr>
            </a:p>
          </p:txBody>
        </p:sp>
        <p:sp>
          <p:nvSpPr>
            <p:cNvPr id="460816" name="Rectangle 16"/>
            <p:cNvSpPr>
              <a:spLocks noChangeArrowheads="1"/>
            </p:cNvSpPr>
            <p:nvPr/>
          </p:nvSpPr>
          <p:spPr bwMode="auto">
            <a:xfrm>
              <a:off x="1310" y="2121"/>
              <a:ext cx="52" cy="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a:solidFill>
                    <a:srgbClr val="000000"/>
                  </a:solidFill>
                  <a:latin typeface="Times New Roman" pitchFamily="18" charset="0"/>
                  <a:ea typeface="幼圆" pitchFamily="49" charset="-122"/>
                  <a:cs typeface="Times New Roman" pitchFamily="18" charset="0"/>
                </a:rPr>
                <a:t>/</a:t>
              </a:r>
              <a:endParaRPr lang="en-US" altLang="zh-CN" sz="2400">
                <a:latin typeface="Times New Roman" pitchFamily="18" charset="0"/>
                <a:ea typeface="幼圆" pitchFamily="49" charset="-122"/>
                <a:cs typeface="Times New Roman" pitchFamily="18" charset="0"/>
              </a:endParaRPr>
            </a:p>
          </p:txBody>
        </p:sp>
        <p:sp>
          <p:nvSpPr>
            <p:cNvPr id="460817" name="Rectangle 17"/>
            <p:cNvSpPr>
              <a:spLocks noChangeArrowheads="1"/>
            </p:cNvSpPr>
            <p:nvPr/>
          </p:nvSpPr>
          <p:spPr bwMode="auto">
            <a:xfrm>
              <a:off x="1086" y="2121"/>
              <a:ext cx="63" cy="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a:solidFill>
                    <a:srgbClr val="000000"/>
                  </a:solidFill>
                  <a:latin typeface="Times New Roman" pitchFamily="18" charset="0"/>
                  <a:ea typeface="幼圆" pitchFamily="49" charset="-122"/>
                  <a:cs typeface="Times New Roman" pitchFamily="18" charset="0"/>
                </a:rPr>
                <a:t>(</a:t>
              </a:r>
              <a:endParaRPr lang="en-US" altLang="zh-CN" sz="2400">
                <a:latin typeface="Times New Roman" pitchFamily="18" charset="0"/>
                <a:ea typeface="幼圆" pitchFamily="49" charset="-122"/>
                <a:cs typeface="Times New Roman" pitchFamily="18" charset="0"/>
              </a:endParaRPr>
            </a:p>
          </p:txBody>
        </p:sp>
        <p:sp>
          <p:nvSpPr>
            <p:cNvPr id="460818" name="Rectangle 18"/>
            <p:cNvSpPr>
              <a:spLocks noChangeArrowheads="1"/>
            </p:cNvSpPr>
            <p:nvPr/>
          </p:nvSpPr>
          <p:spPr bwMode="auto">
            <a:xfrm>
              <a:off x="4791" y="1993"/>
              <a:ext cx="115" cy="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i="1">
                  <a:solidFill>
                    <a:srgbClr val="000000"/>
                  </a:solidFill>
                  <a:latin typeface="Times New Roman" pitchFamily="18" charset="0"/>
                  <a:ea typeface="幼圆" pitchFamily="49" charset="-122"/>
                  <a:cs typeface="Times New Roman" pitchFamily="18" charset="0"/>
                </a:rPr>
                <a:t>E</a:t>
              </a:r>
              <a:endParaRPr lang="en-US" altLang="zh-CN" sz="2400">
                <a:latin typeface="Times New Roman" pitchFamily="18" charset="0"/>
                <a:ea typeface="幼圆" pitchFamily="49" charset="-122"/>
                <a:cs typeface="Times New Roman" pitchFamily="18" charset="0"/>
              </a:endParaRPr>
            </a:p>
          </p:txBody>
        </p:sp>
        <p:sp>
          <p:nvSpPr>
            <p:cNvPr id="460819" name="Rectangle 19"/>
            <p:cNvSpPr>
              <a:spLocks noChangeArrowheads="1"/>
            </p:cNvSpPr>
            <p:nvPr/>
          </p:nvSpPr>
          <p:spPr bwMode="auto">
            <a:xfrm>
              <a:off x="2954" y="1993"/>
              <a:ext cx="115" cy="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i="1">
                  <a:solidFill>
                    <a:srgbClr val="000000"/>
                  </a:solidFill>
                  <a:latin typeface="Times New Roman" pitchFamily="18" charset="0"/>
                  <a:ea typeface="幼圆" pitchFamily="49" charset="-122"/>
                  <a:cs typeface="Times New Roman" pitchFamily="18" charset="0"/>
                </a:rPr>
                <a:t>A</a:t>
              </a:r>
              <a:endParaRPr lang="en-US" altLang="zh-CN" sz="2400">
                <a:latin typeface="Times New Roman" pitchFamily="18" charset="0"/>
                <a:ea typeface="幼圆" pitchFamily="49" charset="-122"/>
                <a:cs typeface="Times New Roman" pitchFamily="18" charset="0"/>
              </a:endParaRPr>
            </a:p>
          </p:txBody>
        </p:sp>
        <p:sp>
          <p:nvSpPr>
            <p:cNvPr id="460820" name="Rectangle 20"/>
            <p:cNvSpPr>
              <a:spLocks noChangeArrowheads="1"/>
            </p:cNvSpPr>
            <p:nvPr/>
          </p:nvSpPr>
          <p:spPr bwMode="auto">
            <a:xfrm>
              <a:off x="1402" y="2121"/>
              <a:ext cx="115" cy="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i="1">
                  <a:solidFill>
                    <a:srgbClr val="000000"/>
                  </a:solidFill>
                  <a:latin typeface="Times New Roman" pitchFamily="18" charset="0"/>
                  <a:ea typeface="幼圆" pitchFamily="49" charset="-122"/>
                  <a:cs typeface="Times New Roman" pitchFamily="18" charset="0"/>
                </a:rPr>
                <a:t>E</a:t>
              </a:r>
              <a:endParaRPr lang="en-US" altLang="zh-CN" sz="2400">
                <a:latin typeface="Times New Roman" pitchFamily="18" charset="0"/>
                <a:ea typeface="幼圆" pitchFamily="49" charset="-122"/>
                <a:cs typeface="Times New Roman" pitchFamily="18" charset="0"/>
              </a:endParaRPr>
            </a:p>
          </p:txBody>
        </p:sp>
        <p:sp>
          <p:nvSpPr>
            <p:cNvPr id="460821" name="Rectangle 21"/>
            <p:cNvSpPr>
              <a:spLocks noChangeArrowheads="1"/>
            </p:cNvSpPr>
            <p:nvPr/>
          </p:nvSpPr>
          <p:spPr bwMode="auto">
            <a:xfrm>
              <a:off x="1169" y="2121"/>
              <a:ext cx="115" cy="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i="1">
                  <a:solidFill>
                    <a:srgbClr val="000000"/>
                  </a:solidFill>
                  <a:latin typeface="Times New Roman" pitchFamily="18" charset="0"/>
                  <a:ea typeface="幼圆" pitchFamily="49" charset="-122"/>
                  <a:cs typeface="Times New Roman" pitchFamily="18" charset="0"/>
                </a:rPr>
                <a:t>A</a:t>
              </a:r>
              <a:endParaRPr lang="en-US" altLang="zh-CN" sz="2400">
                <a:latin typeface="Times New Roman" pitchFamily="18" charset="0"/>
                <a:ea typeface="幼圆" pitchFamily="49" charset="-122"/>
                <a:cs typeface="Times New Roman" pitchFamily="18" charset="0"/>
              </a:endParaRPr>
            </a:p>
          </p:txBody>
        </p:sp>
        <p:sp>
          <p:nvSpPr>
            <p:cNvPr id="460822" name="Rectangle 22"/>
            <p:cNvSpPr>
              <a:spLocks noChangeArrowheads="1"/>
            </p:cNvSpPr>
            <p:nvPr/>
          </p:nvSpPr>
          <p:spPr bwMode="auto">
            <a:xfrm>
              <a:off x="784" y="2121"/>
              <a:ext cx="293" cy="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i="1">
                  <a:solidFill>
                    <a:srgbClr val="000000"/>
                  </a:solidFill>
                  <a:latin typeface="Times New Roman" pitchFamily="18" charset="0"/>
                  <a:ea typeface="幼圆" pitchFamily="49" charset="-122"/>
                  <a:cs typeface="Times New Roman" pitchFamily="18" charset="0"/>
                </a:rPr>
                <a:t>MD</a:t>
              </a:r>
              <a:endParaRPr lang="en-US" altLang="zh-CN" sz="2400">
                <a:latin typeface="Times New Roman" pitchFamily="18" charset="0"/>
                <a:ea typeface="幼圆" pitchFamily="49" charset="-122"/>
                <a:cs typeface="Times New Roman" pitchFamily="18" charset="0"/>
              </a:endParaRPr>
            </a:p>
          </p:txBody>
        </p:sp>
        <p:sp>
          <p:nvSpPr>
            <p:cNvPr id="460826" name="Rectangle 26"/>
            <p:cNvSpPr>
              <a:spLocks noChangeArrowheads="1"/>
            </p:cNvSpPr>
            <p:nvPr/>
          </p:nvSpPr>
          <p:spPr bwMode="auto">
            <a:xfrm>
              <a:off x="1689" y="2101"/>
              <a:ext cx="106" cy="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a:solidFill>
                    <a:srgbClr val="000000"/>
                  </a:solidFill>
                  <a:latin typeface="Times New Roman" pitchFamily="18" charset="0"/>
                  <a:ea typeface="幼圆" pitchFamily="49" charset="-122"/>
                  <a:cs typeface="Times New Roman" pitchFamily="18" charset="0"/>
                </a:rPr>
                <a:t>=</a:t>
              </a:r>
              <a:endParaRPr lang="en-US" altLang="zh-CN" sz="2400">
                <a:latin typeface="Times New Roman" pitchFamily="18" charset="0"/>
                <a:ea typeface="幼圆" pitchFamily="49" charset="-122"/>
                <a:cs typeface="Times New Roman" pitchFamily="18" charset="0"/>
              </a:endParaRPr>
            </a:p>
          </p:txBody>
        </p:sp>
      </p:grpSp>
      <p:sp>
        <p:nvSpPr>
          <p:cNvPr id="29" name="Rectangle 2"/>
          <p:cNvSpPr>
            <a:spLocks noChangeArrowheads="1"/>
          </p:cNvSpPr>
          <p:nvPr/>
        </p:nvSpPr>
        <p:spPr bwMode="auto">
          <a:xfrm>
            <a:off x="900113" y="188913"/>
            <a:ext cx="7272337" cy="7558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ctr" eaLnBrk="1" hangingPunct="1">
              <a:spcBef>
                <a:spcPct val="0"/>
              </a:spcBef>
            </a:pPr>
            <a:r>
              <a:rPr lang="zh-CN" altLang="en-US" sz="4400" dirty="0" smtClean="0">
                <a:solidFill>
                  <a:schemeClr val="accent2"/>
                </a:solidFill>
                <a:latin typeface="方正姚体" pitchFamily="2" charset="-122"/>
                <a:ea typeface="方正姚体" pitchFamily="2" charset="-122"/>
                <a:cs typeface="+mj-cs"/>
              </a:rPr>
              <a:t>证据不确定性</a:t>
            </a:r>
            <a:r>
              <a:rPr lang="zh-CN" altLang="en-US" sz="4400" dirty="0">
                <a:solidFill>
                  <a:schemeClr val="accent2"/>
                </a:solidFill>
                <a:latin typeface="方正姚体" pitchFamily="2" charset="-122"/>
                <a:ea typeface="方正姚体" pitchFamily="2" charset="-122"/>
                <a:cs typeface="+mj-cs"/>
              </a:rPr>
              <a:t>的</a:t>
            </a:r>
            <a:r>
              <a:rPr lang="zh-CN" altLang="en-US" sz="4400" dirty="0" smtClean="0">
                <a:solidFill>
                  <a:schemeClr val="accent2"/>
                </a:solidFill>
                <a:latin typeface="方正姚体" pitchFamily="2" charset="-122"/>
                <a:ea typeface="方正姚体" pitchFamily="2" charset="-122"/>
                <a:cs typeface="+mj-cs"/>
              </a:rPr>
              <a:t>表示</a:t>
            </a:r>
            <a:endParaRPr lang="zh-CN" altLang="en-US" sz="4400" dirty="0">
              <a:solidFill>
                <a:schemeClr val="accent2"/>
              </a:solidFill>
              <a:latin typeface="方正姚体" pitchFamily="2" charset="-122"/>
              <a:ea typeface="方正姚体" pitchFamily="2" charset="-122"/>
              <a:cs typeface="+mj-cs"/>
            </a:endParaRPr>
          </a:p>
        </p:txBody>
      </p:sp>
      <p:sp>
        <p:nvSpPr>
          <p:cNvPr id="2" name="左大括号 1"/>
          <p:cNvSpPr/>
          <p:nvPr/>
        </p:nvSpPr>
        <p:spPr bwMode="auto">
          <a:xfrm>
            <a:off x="2591780" y="3176972"/>
            <a:ext cx="252028" cy="648072"/>
          </a:xfrm>
          <a:prstGeom prst="leftBrace">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30000"/>
              </a:spcBef>
              <a:spcAft>
                <a:spcPct val="0"/>
              </a:spcAft>
              <a:buClrTx/>
              <a:buSzTx/>
              <a:buFontTx/>
              <a:buNone/>
              <a:tabLst/>
            </a:pPr>
            <a:endParaRPr kumimoji="1" lang="zh-CN" altLang="en-US" sz="1800" b="0" i="0" u="none" strike="noStrike" cap="none" normalizeH="0" baseline="0" smtClean="0">
              <a:ln>
                <a:noFill/>
              </a:ln>
              <a:solidFill>
                <a:schemeClr val="tx1"/>
              </a:solidFill>
              <a:effectLst/>
              <a:latin typeface="Arial" charset="0"/>
              <a:ea typeface="PMingLiU" pitchFamily="18" charset="-120"/>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3"/>
          <p:cNvSpPr>
            <a:spLocks noGrp="1"/>
          </p:cNvSpPr>
          <p:nvPr>
            <p:ph type="sldNum" sz="quarter" idx="12"/>
          </p:nvPr>
        </p:nvSpPr>
        <p:spPr/>
        <p:txBody>
          <a:bodyPr/>
          <a:lstStyle/>
          <a:p>
            <a:fld id="{821CCF82-B665-42A9-92E7-EE973FE741FD}" type="slidenum">
              <a:rPr lang="en-US" altLang="zh-CN">
                <a:latin typeface="Times New Roman" pitchFamily="18" charset="0"/>
                <a:ea typeface="幼圆" pitchFamily="49" charset="-122"/>
                <a:cs typeface="Times New Roman" pitchFamily="18" charset="0"/>
              </a:rPr>
              <a:pPr/>
              <a:t>109</a:t>
            </a:fld>
            <a:endParaRPr lang="en-US" altLang="zh-CN">
              <a:latin typeface="Times New Roman" pitchFamily="18" charset="0"/>
              <a:ea typeface="幼圆" pitchFamily="49" charset="-122"/>
              <a:cs typeface="Times New Roman" pitchFamily="18" charset="0"/>
            </a:endParaRPr>
          </a:p>
        </p:txBody>
      </p:sp>
      <p:sp>
        <p:nvSpPr>
          <p:cNvPr id="461826" name="Text Box 2"/>
          <p:cNvSpPr txBox="1">
            <a:spLocks noChangeArrowheads="1"/>
          </p:cNvSpPr>
          <p:nvPr/>
        </p:nvSpPr>
        <p:spPr bwMode="auto">
          <a:xfrm>
            <a:off x="395288" y="1881188"/>
            <a:ext cx="8245475" cy="3944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eaLnBrk="1" hangingPunct="1">
              <a:lnSpc>
                <a:spcPct val="135000"/>
              </a:lnSpc>
              <a:spcBef>
                <a:spcPct val="10000"/>
              </a:spcBef>
            </a:pPr>
            <a:r>
              <a:rPr lang="en-US" altLang="zh-CN" sz="2200" b="1">
                <a:solidFill>
                  <a:srgbClr val="A50021"/>
                </a:solidFill>
                <a:latin typeface="Times New Roman" pitchFamily="18" charset="0"/>
                <a:ea typeface="幼圆" pitchFamily="49" charset="-122"/>
                <a:cs typeface="Times New Roman" pitchFamily="18" charset="0"/>
              </a:rPr>
              <a:t>    </a:t>
            </a:r>
            <a:r>
              <a:rPr lang="zh-CN" altLang="en-US" sz="2200" b="1">
                <a:solidFill>
                  <a:srgbClr val="A50021"/>
                </a:solidFill>
                <a:latin typeface="Times New Roman" pitchFamily="18" charset="0"/>
                <a:ea typeface="幼圆" pitchFamily="49" charset="-122"/>
                <a:cs typeface="Times New Roman" pitchFamily="18" charset="0"/>
              </a:rPr>
              <a:t>当组合证据是多个证据的合取时：</a:t>
            </a:r>
            <a:endParaRPr lang="zh-CN" altLang="en-US" sz="2200">
              <a:solidFill>
                <a:srgbClr val="A50021"/>
              </a:solidFill>
              <a:latin typeface="Times New Roman" pitchFamily="18" charset="0"/>
              <a:ea typeface="幼圆" pitchFamily="49" charset="-122"/>
              <a:cs typeface="Times New Roman" pitchFamily="18" charset="0"/>
            </a:endParaRPr>
          </a:p>
          <a:p>
            <a:pPr algn="just" eaLnBrk="1" hangingPunct="1">
              <a:lnSpc>
                <a:spcPct val="135000"/>
              </a:lnSpc>
              <a:spcBef>
                <a:spcPct val="10000"/>
              </a:spcBef>
            </a:pPr>
            <a:r>
              <a:rPr lang="zh-CN" altLang="en-US" sz="2200">
                <a:solidFill>
                  <a:srgbClr val="0000CC"/>
                </a:solidFill>
                <a:latin typeface="Times New Roman" pitchFamily="18" charset="0"/>
                <a:ea typeface="幼圆" pitchFamily="49" charset="-122"/>
                <a:cs typeface="Times New Roman" pitchFamily="18" charset="0"/>
              </a:rPr>
              <a:t>          </a:t>
            </a:r>
            <a:r>
              <a:rPr lang="en-US" altLang="zh-CN" sz="2200">
                <a:solidFill>
                  <a:srgbClr val="0000CC"/>
                </a:solidFill>
                <a:latin typeface="Times New Roman" pitchFamily="18" charset="0"/>
                <a:ea typeface="幼圆" pitchFamily="49" charset="-122"/>
                <a:cs typeface="Times New Roman" pitchFamily="18" charset="0"/>
              </a:rPr>
              <a:t>E=E</a:t>
            </a:r>
            <a:r>
              <a:rPr lang="en-US" altLang="zh-CN" sz="2200" baseline="-25000">
                <a:solidFill>
                  <a:srgbClr val="0000CC"/>
                </a:solidFill>
                <a:latin typeface="Times New Roman" pitchFamily="18" charset="0"/>
                <a:ea typeface="幼圆" pitchFamily="49" charset="-122"/>
                <a:cs typeface="Times New Roman" pitchFamily="18" charset="0"/>
              </a:rPr>
              <a:t>1 </a:t>
            </a:r>
            <a:r>
              <a:rPr lang="en-US" altLang="zh-CN" sz="2200">
                <a:solidFill>
                  <a:srgbClr val="0000CC"/>
                </a:solidFill>
                <a:latin typeface="Times New Roman" pitchFamily="18" charset="0"/>
                <a:ea typeface="幼圆" pitchFamily="49" charset="-122"/>
                <a:cs typeface="Times New Roman" pitchFamily="18" charset="0"/>
              </a:rPr>
              <a:t> AND  E</a:t>
            </a:r>
            <a:r>
              <a:rPr lang="en-US" altLang="zh-CN" sz="2200" baseline="-25000">
                <a:solidFill>
                  <a:srgbClr val="0000CC"/>
                </a:solidFill>
                <a:latin typeface="Times New Roman" pitchFamily="18" charset="0"/>
                <a:ea typeface="幼圆" pitchFamily="49" charset="-122"/>
                <a:cs typeface="Times New Roman" pitchFamily="18" charset="0"/>
              </a:rPr>
              <a:t>2</a:t>
            </a:r>
            <a:r>
              <a:rPr lang="en-US" altLang="zh-CN" sz="2200">
                <a:solidFill>
                  <a:srgbClr val="0000CC"/>
                </a:solidFill>
                <a:latin typeface="Times New Roman" pitchFamily="18" charset="0"/>
                <a:ea typeface="幼圆" pitchFamily="49" charset="-122"/>
                <a:cs typeface="Times New Roman" pitchFamily="18" charset="0"/>
              </a:rPr>
              <a:t>  AND  …  AND  E</a:t>
            </a:r>
            <a:r>
              <a:rPr lang="en-US" altLang="zh-CN" sz="2200" baseline="-25000">
                <a:solidFill>
                  <a:srgbClr val="0000CC"/>
                </a:solidFill>
                <a:latin typeface="Times New Roman" pitchFamily="18" charset="0"/>
                <a:ea typeface="幼圆" pitchFamily="49" charset="-122"/>
                <a:cs typeface="Times New Roman" pitchFamily="18" charset="0"/>
              </a:rPr>
              <a:t>n</a:t>
            </a:r>
          </a:p>
          <a:p>
            <a:pPr algn="just" eaLnBrk="1" hangingPunct="1">
              <a:lnSpc>
                <a:spcPct val="135000"/>
              </a:lnSpc>
              <a:spcBef>
                <a:spcPct val="10000"/>
              </a:spcBef>
            </a:pPr>
            <a:r>
              <a:rPr lang="zh-CN" altLang="en-US" sz="2200">
                <a:solidFill>
                  <a:srgbClr val="0000CC"/>
                </a:solidFill>
                <a:latin typeface="Times New Roman" pitchFamily="18" charset="0"/>
                <a:ea typeface="幼圆" pitchFamily="49" charset="-122"/>
                <a:cs typeface="Times New Roman" pitchFamily="18" charset="0"/>
              </a:rPr>
              <a:t>则</a:t>
            </a:r>
          </a:p>
          <a:p>
            <a:pPr algn="just" eaLnBrk="1" hangingPunct="1">
              <a:lnSpc>
                <a:spcPct val="135000"/>
              </a:lnSpc>
              <a:spcBef>
                <a:spcPct val="10000"/>
              </a:spcBef>
            </a:pPr>
            <a:r>
              <a:rPr lang="zh-CN" altLang="en-US" sz="2200">
                <a:solidFill>
                  <a:srgbClr val="0000CC"/>
                </a:solidFill>
                <a:latin typeface="Times New Roman" pitchFamily="18" charset="0"/>
                <a:ea typeface="幼圆" pitchFamily="49" charset="-122"/>
                <a:cs typeface="Times New Roman" pitchFamily="18" charset="0"/>
              </a:rPr>
              <a:t>  　    </a:t>
            </a:r>
            <a:r>
              <a:rPr lang="en-US" altLang="zh-CN" sz="2200">
                <a:solidFill>
                  <a:srgbClr val="0000CC"/>
                </a:solidFill>
                <a:latin typeface="Times New Roman" pitchFamily="18" charset="0"/>
                <a:ea typeface="幼圆" pitchFamily="49" charset="-122"/>
                <a:cs typeface="Times New Roman" pitchFamily="18" charset="0"/>
              </a:rPr>
              <a:t>CER(E)=min{CER(E</a:t>
            </a:r>
            <a:r>
              <a:rPr lang="en-US" altLang="zh-CN" sz="2200" baseline="-25000">
                <a:solidFill>
                  <a:srgbClr val="0000CC"/>
                </a:solidFill>
                <a:latin typeface="Times New Roman" pitchFamily="18" charset="0"/>
                <a:ea typeface="幼圆" pitchFamily="49" charset="-122"/>
                <a:cs typeface="Times New Roman" pitchFamily="18" charset="0"/>
              </a:rPr>
              <a:t>1</a:t>
            </a:r>
            <a:r>
              <a:rPr lang="en-US" altLang="zh-CN" sz="2200">
                <a:solidFill>
                  <a:srgbClr val="0000CC"/>
                </a:solidFill>
                <a:latin typeface="Times New Roman" pitchFamily="18" charset="0"/>
                <a:ea typeface="幼圆" pitchFamily="49" charset="-122"/>
                <a:cs typeface="Times New Roman" pitchFamily="18" charset="0"/>
              </a:rPr>
              <a:t>), CER(E</a:t>
            </a:r>
            <a:r>
              <a:rPr lang="en-US" altLang="zh-CN" sz="2200" baseline="-25000">
                <a:solidFill>
                  <a:srgbClr val="0000CC"/>
                </a:solidFill>
                <a:latin typeface="Times New Roman" pitchFamily="18" charset="0"/>
                <a:ea typeface="幼圆" pitchFamily="49" charset="-122"/>
                <a:cs typeface="Times New Roman" pitchFamily="18" charset="0"/>
              </a:rPr>
              <a:t>2</a:t>
            </a:r>
            <a:r>
              <a:rPr lang="en-US" altLang="zh-CN" sz="2200">
                <a:solidFill>
                  <a:srgbClr val="0000CC"/>
                </a:solidFill>
                <a:latin typeface="Times New Roman" pitchFamily="18" charset="0"/>
                <a:ea typeface="幼圆" pitchFamily="49" charset="-122"/>
                <a:cs typeface="Times New Roman" pitchFamily="18" charset="0"/>
              </a:rPr>
              <a:t>), … ,CER(E</a:t>
            </a:r>
            <a:r>
              <a:rPr lang="en-US" altLang="zh-CN" sz="2200" baseline="-25000">
                <a:solidFill>
                  <a:srgbClr val="0000CC"/>
                </a:solidFill>
                <a:latin typeface="Times New Roman" pitchFamily="18" charset="0"/>
                <a:ea typeface="幼圆" pitchFamily="49" charset="-122"/>
                <a:cs typeface="Times New Roman" pitchFamily="18" charset="0"/>
              </a:rPr>
              <a:t>n</a:t>
            </a:r>
            <a:r>
              <a:rPr lang="en-US" altLang="zh-CN" sz="2200">
                <a:solidFill>
                  <a:srgbClr val="0000CC"/>
                </a:solidFill>
                <a:latin typeface="Times New Roman" pitchFamily="18" charset="0"/>
                <a:ea typeface="幼圆" pitchFamily="49" charset="-122"/>
                <a:cs typeface="Times New Roman" pitchFamily="18" charset="0"/>
              </a:rPr>
              <a:t>)}</a:t>
            </a:r>
          </a:p>
          <a:p>
            <a:pPr algn="just" eaLnBrk="1" hangingPunct="1">
              <a:lnSpc>
                <a:spcPct val="135000"/>
              </a:lnSpc>
              <a:spcBef>
                <a:spcPct val="10000"/>
              </a:spcBef>
            </a:pPr>
            <a:r>
              <a:rPr lang="en-US" altLang="zh-CN" sz="2200" b="1">
                <a:solidFill>
                  <a:srgbClr val="A50021"/>
                </a:solidFill>
                <a:latin typeface="Times New Roman" pitchFamily="18" charset="0"/>
                <a:ea typeface="幼圆" pitchFamily="49" charset="-122"/>
                <a:cs typeface="Times New Roman" pitchFamily="18" charset="0"/>
              </a:rPr>
              <a:t>    </a:t>
            </a:r>
            <a:r>
              <a:rPr lang="zh-CN" altLang="en-US" sz="2200" b="1">
                <a:solidFill>
                  <a:srgbClr val="A50021"/>
                </a:solidFill>
                <a:latin typeface="Times New Roman" pitchFamily="18" charset="0"/>
                <a:ea typeface="幼圆" pitchFamily="49" charset="-122"/>
                <a:cs typeface="Times New Roman" pitchFamily="18" charset="0"/>
              </a:rPr>
              <a:t>当组合证据是多个证据的析取时：</a:t>
            </a:r>
            <a:endParaRPr lang="zh-CN" altLang="en-US" sz="2200">
              <a:solidFill>
                <a:srgbClr val="A50021"/>
              </a:solidFill>
              <a:latin typeface="Times New Roman" pitchFamily="18" charset="0"/>
              <a:ea typeface="幼圆" pitchFamily="49" charset="-122"/>
              <a:cs typeface="Times New Roman" pitchFamily="18" charset="0"/>
            </a:endParaRPr>
          </a:p>
          <a:p>
            <a:pPr algn="just" eaLnBrk="1" hangingPunct="1">
              <a:lnSpc>
                <a:spcPct val="135000"/>
              </a:lnSpc>
              <a:spcBef>
                <a:spcPct val="10000"/>
              </a:spcBef>
            </a:pPr>
            <a:r>
              <a:rPr lang="zh-CN" altLang="en-US" sz="2200">
                <a:solidFill>
                  <a:srgbClr val="0000CC"/>
                </a:solidFill>
                <a:latin typeface="Times New Roman" pitchFamily="18" charset="0"/>
                <a:ea typeface="幼圆" pitchFamily="49" charset="-122"/>
                <a:cs typeface="Times New Roman" pitchFamily="18" charset="0"/>
              </a:rPr>
              <a:t>          </a:t>
            </a:r>
            <a:r>
              <a:rPr lang="en-US" altLang="zh-CN" sz="2200">
                <a:solidFill>
                  <a:srgbClr val="0000CC"/>
                </a:solidFill>
                <a:latin typeface="Times New Roman" pitchFamily="18" charset="0"/>
                <a:ea typeface="幼圆" pitchFamily="49" charset="-122"/>
                <a:cs typeface="Times New Roman" pitchFamily="18" charset="0"/>
              </a:rPr>
              <a:t>E=E</a:t>
            </a:r>
            <a:r>
              <a:rPr lang="en-US" altLang="zh-CN" sz="2200" baseline="-25000">
                <a:solidFill>
                  <a:srgbClr val="0000CC"/>
                </a:solidFill>
                <a:latin typeface="Times New Roman" pitchFamily="18" charset="0"/>
                <a:ea typeface="幼圆" pitchFamily="49" charset="-122"/>
                <a:cs typeface="Times New Roman" pitchFamily="18" charset="0"/>
              </a:rPr>
              <a:t>1</a:t>
            </a:r>
            <a:r>
              <a:rPr lang="en-US" altLang="zh-CN" sz="2200">
                <a:solidFill>
                  <a:srgbClr val="0000CC"/>
                </a:solidFill>
                <a:latin typeface="Times New Roman" pitchFamily="18" charset="0"/>
                <a:ea typeface="幼圆" pitchFamily="49" charset="-122"/>
                <a:cs typeface="Times New Roman" pitchFamily="18" charset="0"/>
              </a:rPr>
              <a:t>  OR  E</a:t>
            </a:r>
            <a:r>
              <a:rPr lang="en-US" altLang="zh-CN" sz="2200" baseline="-25000">
                <a:solidFill>
                  <a:srgbClr val="0000CC"/>
                </a:solidFill>
                <a:latin typeface="Times New Roman" pitchFamily="18" charset="0"/>
                <a:ea typeface="幼圆" pitchFamily="49" charset="-122"/>
                <a:cs typeface="Times New Roman" pitchFamily="18" charset="0"/>
              </a:rPr>
              <a:t>2</a:t>
            </a:r>
            <a:r>
              <a:rPr lang="en-US" altLang="zh-CN" sz="2200">
                <a:solidFill>
                  <a:srgbClr val="0000CC"/>
                </a:solidFill>
                <a:latin typeface="Times New Roman" pitchFamily="18" charset="0"/>
                <a:ea typeface="幼圆" pitchFamily="49" charset="-122"/>
                <a:cs typeface="Times New Roman" pitchFamily="18" charset="0"/>
              </a:rPr>
              <a:t>  OR  …  OR  E</a:t>
            </a:r>
            <a:r>
              <a:rPr lang="en-US" altLang="zh-CN" sz="2200" baseline="-25000">
                <a:solidFill>
                  <a:srgbClr val="0000CC"/>
                </a:solidFill>
                <a:latin typeface="Times New Roman" pitchFamily="18" charset="0"/>
                <a:ea typeface="幼圆" pitchFamily="49" charset="-122"/>
                <a:cs typeface="Times New Roman" pitchFamily="18" charset="0"/>
              </a:rPr>
              <a:t>n</a:t>
            </a:r>
          </a:p>
          <a:p>
            <a:pPr algn="just" eaLnBrk="1" hangingPunct="1">
              <a:lnSpc>
                <a:spcPct val="135000"/>
              </a:lnSpc>
              <a:spcBef>
                <a:spcPct val="10000"/>
              </a:spcBef>
            </a:pPr>
            <a:r>
              <a:rPr lang="zh-CN" altLang="en-US" sz="2200">
                <a:solidFill>
                  <a:srgbClr val="0000CC"/>
                </a:solidFill>
                <a:latin typeface="Times New Roman" pitchFamily="18" charset="0"/>
                <a:ea typeface="幼圆" pitchFamily="49" charset="-122"/>
                <a:cs typeface="Times New Roman" pitchFamily="18" charset="0"/>
              </a:rPr>
              <a:t>则</a:t>
            </a:r>
          </a:p>
          <a:p>
            <a:pPr algn="just" eaLnBrk="1" hangingPunct="1">
              <a:lnSpc>
                <a:spcPct val="135000"/>
              </a:lnSpc>
              <a:spcBef>
                <a:spcPct val="10000"/>
              </a:spcBef>
            </a:pPr>
            <a:r>
              <a:rPr lang="zh-CN" altLang="en-US" sz="2200">
                <a:solidFill>
                  <a:srgbClr val="0000CC"/>
                </a:solidFill>
                <a:latin typeface="Times New Roman" pitchFamily="18" charset="0"/>
                <a:ea typeface="幼圆" pitchFamily="49" charset="-122"/>
                <a:cs typeface="Times New Roman" pitchFamily="18" charset="0"/>
              </a:rPr>
              <a:t>         </a:t>
            </a:r>
            <a:r>
              <a:rPr lang="en-US" altLang="zh-CN" sz="2200">
                <a:solidFill>
                  <a:srgbClr val="0000CC"/>
                </a:solidFill>
                <a:latin typeface="Times New Roman" pitchFamily="18" charset="0"/>
                <a:ea typeface="幼圆" pitchFamily="49" charset="-122"/>
                <a:cs typeface="Times New Roman" pitchFamily="18" charset="0"/>
              </a:rPr>
              <a:t>CER(E)=max{CER(E</a:t>
            </a:r>
            <a:r>
              <a:rPr lang="en-US" altLang="zh-CN" sz="2200" baseline="-25000">
                <a:solidFill>
                  <a:srgbClr val="0000CC"/>
                </a:solidFill>
                <a:latin typeface="Times New Roman" pitchFamily="18" charset="0"/>
                <a:ea typeface="幼圆" pitchFamily="49" charset="-122"/>
                <a:cs typeface="Times New Roman" pitchFamily="18" charset="0"/>
              </a:rPr>
              <a:t>1</a:t>
            </a:r>
            <a:r>
              <a:rPr lang="en-US" altLang="zh-CN" sz="2200">
                <a:solidFill>
                  <a:srgbClr val="0000CC"/>
                </a:solidFill>
                <a:latin typeface="Times New Roman" pitchFamily="18" charset="0"/>
                <a:ea typeface="幼圆" pitchFamily="49" charset="-122"/>
                <a:cs typeface="Times New Roman" pitchFamily="18" charset="0"/>
              </a:rPr>
              <a:t>), CER(E</a:t>
            </a:r>
            <a:r>
              <a:rPr lang="en-US" altLang="zh-CN" sz="2200" baseline="-25000">
                <a:solidFill>
                  <a:srgbClr val="0000CC"/>
                </a:solidFill>
                <a:latin typeface="Times New Roman" pitchFamily="18" charset="0"/>
                <a:ea typeface="幼圆" pitchFamily="49" charset="-122"/>
                <a:cs typeface="Times New Roman" pitchFamily="18" charset="0"/>
              </a:rPr>
              <a:t>2</a:t>
            </a:r>
            <a:r>
              <a:rPr lang="en-US" altLang="zh-CN" sz="2200">
                <a:solidFill>
                  <a:srgbClr val="0000CC"/>
                </a:solidFill>
                <a:latin typeface="Times New Roman" pitchFamily="18" charset="0"/>
                <a:ea typeface="幼圆" pitchFamily="49" charset="-122"/>
                <a:cs typeface="Times New Roman" pitchFamily="18" charset="0"/>
              </a:rPr>
              <a:t>), … . CER(E</a:t>
            </a:r>
            <a:r>
              <a:rPr lang="en-US" altLang="zh-CN" sz="2200" baseline="-25000">
                <a:solidFill>
                  <a:srgbClr val="0000CC"/>
                </a:solidFill>
                <a:latin typeface="Times New Roman" pitchFamily="18" charset="0"/>
                <a:ea typeface="幼圆" pitchFamily="49" charset="-122"/>
                <a:cs typeface="Times New Roman" pitchFamily="18" charset="0"/>
              </a:rPr>
              <a:t>n</a:t>
            </a:r>
            <a:r>
              <a:rPr lang="en-US" altLang="zh-CN" sz="2200">
                <a:solidFill>
                  <a:srgbClr val="0000CC"/>
                </a:solidFill>
                <a:latin typeface="Times New Roman" pitchFamily="18" charset="0"/>
                <a:ea typeface="幼圆" pitchFamily="49" charset="-122"/>
                <a:cs typeface="Times New Roman" pitchFamily="18" charset="0"/>
              </a:rPr>
              <a:t>) </a:t>
            </a:r>
          </a:p>
        </p:txBody>
      </p:sp>
      <p:sp>
        <p:nvSpPr>
          <p:cNvPr id="6" name="Rectangle 2"/>
          <p:cNvSpPr>
            <a:spLocks noChangeArrowheads="1"/>
          </p:cNvSpPr>
          <p:nvPr/>
        </p:nvSpPr>
        <p:spPr bwMode="auto">
          <a:xfrm>
            <a:off x="900113" y="188913"/>
            <a:ext cx="7272337" cy="7558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ctr" eaLnBrk="1" hangingPunct="1">
              <a:spcBef>
                <a:spcPct val="0"/>
              </a:spcBef>
            </a:pPr>
            <a:r>
              <a:rPr lang="zh-CN" altLang="en-US" sz="4400" dirty="0" smtClean="0">
                <a:solidFill>
                  <a:schemeClr val="accent2"/>
                </a:solidFill>
                <a:latin typeface="方正姚体" pitchFamily="2" charset="-122"/>
                <a:ea typeface="方正姚体" pitchFamily="2" charset="-122"/>
                <a:cs typeface="+mj-cs"/>
              </a:rPr>
              <a:t>组合证据不确定性</a:t>
            </a:r>
            <a:r>
              <a:rPr lang="zh-CN" altLang="en-US" sz="4400" dirty="0">
                <a:solidFill>
                  <a:schemeClr val="accent2"/>
                </a:solidFill>
                <a:latin typeface="方正姚体" pitchFamily="2" charset="-122"/>
                <a:ea typeface="方正姚体" pitchFamily="2" charset="-122"/>
                <a:cs typeface="+mj-cs"/>
              </a:rPr>
              <a:t>的</a:t>
            </a:r>
            <a:r>
              <a:rPr lang="zh-CN" altLang="en-US" sz="4400" dirty="0" smtClean="0">
                <a:solidFill>
                  <a:schemeClr val="accent2"/>
                </a:solidFill>
                <a:latin typeface="方正姚体" pitchFamily="2" charset="-122"/>
                <a:ea typeface="方正姚体" pitchFamily="2" charset="-122"/>
                <a:cs typeface="+mj-cs"/>
              </a:rPr>
              <a:t>表示</a:t>
            </a:r>
            <a:endParaRPr lang="zh-CN" altLang="en-US" sz="4400" dirty="0">
              <a:solidFill>
                <a:schemeClr val="accent2"/>
              </a:solidFill>
              <a:latin typeface="方正姚体" pitchFamily="2" charset="-122"/>
              <a:ea typeface="方正姚体" pitchFamily="2" charset="-122"/>
              <a:cs typeface="+mj-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5090" name="Text Box 2"/>
          <p:cNvSpPr txBox="1">
            <a:spLocks noChangeArrowheads="1"/>
          </p:cNvSpPr>
          <p:nvPr/>
        </p:nvSpPr>
        <p:spPr bwMode="auto">
          <a:xfrm>
            <a:off x="684213" y="1520825"/>
            <a:ext cx="7632700" cy="48320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342900" indent="-342900" eaLnBrk="1" hangingPunct="1">
              <a:lnSpc>
                <a:spcPct val="110000"/>
              </a:lnSpc>
              <a:buClr>
                <a:schemeClr val="hlink"/>
              </a:buClr>
              <a:buFont typeface="Arial" pitchFamily="34" charset="0"/>
              <a:buChar char="•"/>
            </a:pPr>
            <a:r>
              <a:rPr lang="zh-CN" altLang="en-US" sz="2400" b="1" dirty="0" smtClean="0">
                <a:latin typeface="幼圆" pitchFamily="49" charset="-122"/>
                <a:ea typeface="幼圆" pitchFamily="49" charset="-122"/>
              </a:rPr>
              <a:t>知识</a:t>
            </a:r>
            <a:r>
              <a:rPr lang="zh-CN" altLang="en-US" sz="2400" b="1" dirty="0">
                <a:latin typeface="幼圆" pitchFamily="49" charset="-122"/>
                <a:ea typeface="幼圆" pitchFamily="49" charset="-122"/>
              </a:rPr>
              <a:t>的前提条件是多个证据的</a:t>
            </a:r>
            <a:r>
              <a:rPr lang="zh-CN" altLang="en-US" sz="2400" b="1" dirty="0" smtClean="0">
                <a:latin typeface="幼圆" pitchFamily="49" charset="-122"/>
                <a:ea typeface="幼圆" pitchFamily="49" charset="-122"/>
              </a:rPr>
              <a:t>组合 （</a:t>
            </a:r>
            <a:r>
              <a:rPr kumimoji="0" lang="zh-CN" altLang="en-US" sz="2400" b="1" dirty="0">
                <a:latin typeface="幼圆" pitchFamily="49" charset="-122"/>
                <a:ea typeface="幼圆" pitchFamily="49" charset="-122"/>
              </a:rPr>
              <a:t>证据合取和证据析取</a:t>
            </a:r>
            <a:r>
              <a:rPr lang="zh-CN" altLang="en-US" sz="2400" b="1" dirty="0">
                <a:latin typeface="幼圆" pitchFamily="49" charset="-122"/>
                <a:ea typeface="幼圆" pitchFamily="49" charset="-122"/>
              </a:rPr>
              <a:t>）</a:t>
            </a:r>
          </a:p>
          <a:p>
            <a:pPr marL="342900" indent="-342900" eaLnBrk="1" hangingPunct="1">
              <a:lnSpc>
                <a:spcPct val="110000"/>
              </a:lnSpc>
              <a:spcBef>
                <a:spcPts val="2400"/>
              </a:spcBef>
              <a:buClr>
                <a:schemeClr val="hlink"/>
              </a:buClr>
              <a:buFont typeface="Arial" pitchFamily="34" charset="0"/>
              <a:buChar char="•"/>
            </a:pPr>
            <a:r>
              <a:rPr lang="zh-CN" altLang="en-US" sz="2400" b="1" dirty="0" smtClean="0">
                <a:solidFill>
                  <a:srgbClr val="A50021"/>
                </a:solidFill>
                <a:latin typeface="Times New Roman" pitchFamily="18" charset="0"/>
                <a:ea typeface="幼圆" pitchFamily="49" charset="-122"/>
                <a:cs typeface="Times New Roman" pitchFamily="18" charset="0"/>
              </a:rPr>
              <a:t>方法</a:t>
            </a:r>
            <a:endParaRPr lang="en-US" altLang="zh-CN" sz="2400" b="1" dirty="0" smtClean="0">
              <a:solidFill>
                <a:srgbClr val="A50021"/>
              </a:solidFill>
              <a:latin typeface="Times New Roman" pitchFamily="18" charset="0"/>
              <a:ea typeface="幼圆" pitchFamily="49" charset="-122"/>
              <a:cs typeface="Times New Roman" pitchFamily="18" charset="0"/>
            </a:endParaRPr>
          </a:p>
          <a:p>
            <a:pPr marL="342900" indent="-342900" eaLnBrk="1" hangingPunct="1">
              <a:lnSpc>
                <a:spcPct val="110000"/>
              </a:lnSpc>
              <a:spcBef>
                <a:spcPts val="2400"/>
              </a:spcBef>
              <a:buClr>
                <a:schemeClr val="hlink"/>
              </a:buClr>
              <a:buFont typeface="Arial" pitchFamily="34" charset="0"/>
              <a:buChar char="•"/>
            </a:pPr>
            <a:endParaRPr lang="zh-CN" altLang="en-US" sz="800" b="1" dirty="0">
              <a:solidFill>
                <a:srgbClr val="A50021"/>
              </a:solidFill>
              <a:latin typeface="Times New Roman" pitchFamily="18" charset="0"/>
              <a:ea typeface="幼圆" pitchFamily="49" charset="-122"/>
              <a:cs typeface="Times New Roman" pitchFamily="18" charset="0"/>
            </a:endParaRPr>
          </a:p>
          <a:p>
            <a:pPr eaLnBrk="1" hangingPunct="1">
              <a:spcBef>
                <a:spcPct val="0"/>
              </a:spcBef>
            </a:pPr>
            <a:r>
              <a:rPr kumimoji="0" lang="zh-CN" altLang="en-US" b="1" dirty="0">
                <a:solidFill>
                  <a:srgbClr val="00B050"/>
                </a:solidFill>
                <a:latin typeface="Times New Roman" pitchFamily="18" charset="0"/>
                <a:ea typeface="幼圆" pitchFamily="49" charset="-122"/>
                <a:cs typeface="Times New Roman" pitchFamily="18" charset="0"/>
              </a:rPr>
              <a:t>（</a:t>
            </a:r>
            <a:r>
              <a:rPr kumimoji="0" lang="en-US" altLang="zh-CN" b="1" dirty="0">
                <a:solidFill>
                  <a:srgbClr val="00B050"/>
                </a:solidFill>
                <a:latin typeface="Times New Roman" pitchFamily="18" charset="0"/>
                <a:ea typeface="幼圆" pitchFamily="49" charset="-122"/>
                <a:cs typeface="Times New Roman" pitchFamily="18" charset="0"/>
              </a:rPr>
              <a:t>1</a:t>
            </a:r>
            <a:r>
              <a:rPr kumimoji="0" lang="zh-CN" altLang="en-US" b="1" dirty="0">
                <a:solidFill>
                  <a:srgbClr val="00B050"/>
                </a:solidFill>
                <a:latin typeface="Times New Roman" pitchFamily="18" charset="0"/>
                <a:ea typeface="幼圆" pitchFamily="49" charset="-122"/>
                <a:cs typeface="Times New Roman" pitchFamily="18" charset="0"/>
              </a:rPr>
              <a:t>）最大最小法</a:t>
            </a:r>
          </a:p>
          <a:p>
            <a:pPr eaLnBrk="1" hangingPunct="1">
              <a:spcBef>
                <a:spcPct val="0"/>
              </a:spcBef>
            </a:pPr>
            <a:r>
              <a:rPr kumimoji="0" lang="zh-CN" altLang="en-US" b="1" dirty="0">
                <a:solidFill>
                  <a:srgbClr val="00B050"/>
                </a:solidFill>
                <a:latin typeface="Times New Roman" pitchFamily="18" charset="0"/>
                <a:ea typeface="幼圆" pitchFamily="49" charset="-122"/>
                <a:cs typeface="Times New Roman" pitchFamily="18" charset="0"/>
              </a:rPr>
              <a:t>			</a:t>
            </a:r>
            <a:r>
              <a:rPr kumimoji="0" lang="en-US" altLang="zh-CN" i="1" dirty="0">
                <a:solidFill>
                  <a:srgbClr val="00B050"/>
                </a:solidFill>
                <a:latin typeface="Times New Roman" pitchFamily="18" charset="0"/>
                <a:ea typeface="幼圆" pitchFamily="49" charset="-122"/>
                <a:cs typeface="Times New Roman" pitchFamily="18" charset="0"/>
              </a:rPr>
              <a:t>C(E1 AND E2)=min{ C(E1)</a:t>
            </a:r>
            <a:r>
              <a:rPr kumimoji="0" lang="zh-CN" altLang="en-US" i="1" dirty="0">
                <a:solidFill>
                  <a:srgbClr val="00B050"/>
                </a:solidFill>
                <a:latin typeface="Times New Roman" pitchFamily="18" charset="0"/>
                <a:ea typeface="幼圆" pitchFamily="49" charset="-122"/>
                <a:cs typeface="Times New Roman" pitchFamily="18" charset="0"/>
              </a:rPr>
              <a:t>，</a:t>
            </a:r>
            <a:r>
              <a:rPr kumimoji="0" lang="en-US" altLang="zh-CN" i="1" dirty="0">
                <a:solidFill>
                  <a:srgbClr val="00B050"/>
                </a:solidFill>
                <a:latin typeface="Times New Roman" pitchFamily="18" charset="0"/>
                <a:ea typeface="幼圆" pitchFamily="49" charset="-122"/>
                <a:cs typeface="Times New Roman" pitchFamily="18" charset="0"/>
              </a:rPr>
              <a:t>C(E2)}</a:t>
            </a:r>
          </a:p>
          <a:p>
            <a:pPr eaLnBrk="1" hangingPunct="1">
              <a:spcBef>
                <a:spcPct val="0"/>
              </a:spcBef>
            </a:pPr>
            <a:r>
              <a:rPr kumimoji="0" lang="en-US" altLang="zh-CN" i="1" dirty="0">
                <a:solidFill>
                  <a:srgbClr val="00B050"/>
                </a:solidFill>
                <a:latin typeface="Times New Roman" pitchFamily="18" charset="0"/>
                <a:ea typeface="幼圆" pitchFamily="49" charset="-122"/>
                <a:cs typeface="Times New Roman" pitchFamily="18" charset="0"/>
              </a:rPr>
              <a:t>			C(E1 OR E2)=max{ C(E1)</a:t>
            </a:r>
            <a:r>
              <a:rPr kumimoji="0" lang="zh-CN" altLang="en-US" i="1" dirty="0">
                <a:solidFill>
                  <a:srgbClr val="00B050"/>
                </a:solidFill>
                <a:latin typeface="Times New Roman" pitchFamily="18" charset="0"/>
                <a:ea typeface="幼圆" pitchFamily="49" charset="-122"/>
                <a:cs typeface="Times New Roman" pitchFamily="18" charset="0"/>
              </a:rPr>
              <a:t>，</a:t>
            </a:r>
            <a:r>
              <a:rPr kumimoji="0" lang="en-US" altLang="zh-CN" i="1" dirty="0">
                <a:solidFill>
                  <a:srgbClr val="00B050"/>
                </a:solidFill>
                <a:latin typeface="Times New Roman" pitchFamily="18" charset="0"/>
                <a:ea typeface="幼圆" pitchFamily="49" charset="-122"/>
                <a:cs typeface="Times New Roman" pitchFamily="18" charset="0"/>
              </a:rPr>
              <a:t>C(E2)}</a:t>
            </a:r>
          </a:p>
          <a:p>
            <a:pPr eaLnBrk="1" hangingPunct="1">
              <a:spcBef>
                <a:spcPct val="0"/>
              </a:spcBef>
            </a:pPr>
            <a:r>
              <a:rPr kumimoji="0" lang="zh-CN" altLang="en-US" b="1" dirty="0">
                <a:solidFill>
                  <a:srgbClr val="00B050"/>
                </a:solidFill>
                <a:latin typeface="Times New Roman" pitchFamily="18" charset="0"/>
                <a:ea typeface="幼圆" pitchFamily="49" charset="-122"/>
                <a:cs typeface="Times New Roman" pitchFamily="18" charset="0"/>
              </a:rPr>
              <a:t>（</a:t>
            </a:r>
            <a:r>
              <a:rPr kumimoji="0" lang="en-US" altLang="zh-CN" b="1" dirty="0">
                <a:solidFill>
                  <a:srgbClr val="00B050"/>
                </a:solidFill>
                <a:latin typeface="Times New Roman" pitchFamily="18" charset="0"/>
                <a:ea typeface="幼圆" pitchFamily="49" charset="-122"/>
                <a:cs typeface="Times New Roman" pitchFamily="18" charset="0"/>
              </a:rPr>
              <a:t>2</a:t>
            </a:r>
            <a:r>
              <a:rPr kumimoji="0" lang="zh-CN" altLang="en-US" b="1" dirty="0">
                <a:solidFill>
                  <a:srgbClr val="00B050"/>
                </a:solidFill>
                <a:latin typeface="Times New Roman" pitchFamily="18" charset="0"/>
                <a:ea typeface="幼圆" pitchFamily="49" charset="-122"/>
                <a:cs typeface="Times New Roman" pitchFamily="18" charset="0"/>
              </a:rPr>
              <a:t>）概率方法</a:t>
            </a:r>
          </a:p>
          <a:p>
            <a:pPr eaLnBrk="1" hangingPunct="1">
              <a:spcBef>
                <a:spcPct val="0"/>
              </a:spcBef>
            </a:pPr>
            <a:r>
              <a:rPr kumimoji="0" lang="zh-CN" altLang="en-US" b="1" dirty="0">
                <a:solidFill>
                  <a:srgbClr val="00B050"/>
                </a:solidFill>
                <a:latin typeface="Times New Roman" pitchFamily="18" charset="0"/>
                <a:ea typeface="幼圆" pitchFamily="49" charset="-122"/>
                <a:cs typeface="Times New Roman" pitchFamily="18" charset="0"/>
              </a:rPr>
              <a:t>			</a:t>
            </a:r>
            <a:r>
              <a:rPr kumimoji="0" lang="en-US" altLang="zh-CN" i="1" dirty="0">
                <a:solidFill>
                  <a:srgbClr val="00B050"/>
                </a:solidFill>
                <a:latin typeface="Times New Roman" pitchFamily="18" charset="0"/>
                <a:ea typeface="幼圆" pitchFamily="49" charset="-122"/>
                <a:cs typeface="Times New Roman" pitchFamily="18" charset="0"/>
              </a:rPr>
              <a:t>C(E1 AND E2)= C(E1) · C(E2)</a:t>
            </a:r>
          </a:p>
          <a:p>
            <a:pPr eaLnBrk="1" hangingPunct="1">
              <a:spcBef>
                <a:spcPct val="0"/>
              </a:spcBef>
            </a:pPr>
            <a:r>
              <a:rPr kumimoji="0" lang="en-US" altLang="zh-CN" i="1" dirty="0">
                <a:solidFill>
                  <a:srgbClr val="00B050"/>
                </a:solidFill>
                <a:latin typeface="Times New Roman" pitchFamily="18" charset="0"/>
                <a:ea typeface="幼圆" pitchFamily="49" charset="-122"/>
                <a:cs typeface="Times New Roman" pitchFamily="18" charset="0"/>
              </a:rPr>
              <a:t>			C(E1 OR E2)= C(E1)+ C(E2)- C(E1) · C(E2)</a:t>
            </a:r>
          </a:p>
          <a:p>
            <a:pPr eaLnBrk="1" hangingPunct="1">
              <a:spcBef>
                <a:spcPct val="0"/>
              </a:spcBef>
            </a:pPr>
            <a:r>
              <a:rPr kumimoji="0" lang="zh-CN" altLang="en-US" b="1" dirty="0">
                <a:solidFill>
                  <a:srgbClr val="00B050"/>
                </a:solidFill>
                <a:latin typeface="Times New Roman" pitchFamily="18" charset="0"/>
                <a:ea typeface="幼圆" pitchFamily="49" charset="-122"/>
                <a:cs typeface="Times New Roman" pitchFamily="18" charset="0"/>
              </a:rPr>
              <a:t>（</a:t>
            </a:r>
            <a:r>
              <a:rPr kumimoji="0" lang="en-US" altLang="zh-CN" b="1" dirty="0">
                <a:solidFill>
                  <a:srgbClr val="00B050"/>
                </a:solidFill>
                <a:latin typeface="Times New Roman" pitchFamily="18" charset="0"/>
                <a:ea typeface="幼圆" pitchFamily="49" charset="-122"/>
                <a:cs typeface="Times New Roman" pitchFamily="18" charset="0"/>
              </a:rPr>
              <a:t>3</a:t>
            </a:r>
            <a:r>
              <a:rPr kumimoji="0" lang="zh-CN" altLang="en-US" b="1" dirty="0">
                <a:solidFill>
                  <a:srgbClr val="00B050"/>
                </a:solidFill>
                <a:latin typeface="Times New Roman" pitchFamily="18" charset="0"/>
                <a:ea typeface="幼圆" pitchFamily="49" charset="-122"/>
                <a:cs typeface="Times New Roman" pitchFamily="18" charset="0"/>
              </a:rPr>
              <a:t>）有界方法</a:t>
            </a:r>
          </a:p>
          <a:p>
            <a:pPr eaLnBrk="1" hangingPunct="1">
              <a:spcBef>
                <a:spcPct val="0"/>
              </a:spcBef>
            </a:pPr>
            <a:r>
              <a:rPr kumimoji="0" lang="zh-CN" altLang="en-US" b="1" dirty="0">
                <a:solidFill>
                  <a:srgbClr val="00B050"/>
                </a:solidFill>
                <a:latin typeface="Times New Roman" pitchFamily="18" charset="0"/>
                <a:ea typeface="幼圆" pitchFamily="49" charset="-122"/>
                <a:cs typeface="Times New Roman" pitchFamily="18" charset="0"/>
              </a:rPr>
              <a:t>			</a:t>
            </a:r>
            <a:r>
              <a:rPr kumimoji="0" lang="en-US" altLang="zh-CN" i="1" dirty="0">
                <a:solidFill>
                  <a:srgbClr val="00B050"/>
                </a:solidFill>
                <a:latin typeface="Times New Roman" pitchFamily="18" charset="0"/>
                <a:ea typeface="幼圆" pitchFamily="49" charset="-122"/>
                <a:cs typeface="Times New Roman" pitchFamily="18" charset="0"/>
              </a:rPr>
              <a:t>C(E1 AND E2)=max{0, C(E1)+ C(E2)-1}</a:t>
            </a:r>
          </a:p>
          <a:p>
            <a:pPr eaLnBrk="1" hangingPunct="1">
              <a:spcBef>
                <a:spcPct val="0"/>
              </a:spcBef>
            </a:pPr>
            <a:r>
              <a:rPr kumimoji="0" lang="en-US" altLang="zh-CN" i="1" dirty="0">
                <a:solidFill>
                  <a:srgbClr val="00B050"/>
                </a:solidFill>
                <a:latin typeface="Times New Roman" pitchFamily="18" charset="0"/>
                <a:ea typeface="幼圆" pitchFamily="49" charset="-122"/>
                <a:cs typeface="Times New Roman" pitchFamily="18" charset="0"/>
              </a:rPr>
              <a:t>			C(E1 OR E2)=min{1, C(E1)+ C(E2)}</a:t>
            </a:r>
          </a:p>
          <a:p>
            <a:pPr eaLnBrk="1" hangingPunct="1">
              <a:spcBef>
                <a:spcPct val="0"/>
              </a:spcBef>
            </a:pPr>
            <a:endParaRPr kumimoji="0" lang="en-US" altLang="zh-CN" i="1" dirty="0">
              <a:solidFill>
                <a:srgbClr val="000000"/>
              </a:solidFill>
              <a:latin typeface="Times New Roman" pitchFamily="18" charset="0"/>
              <a:ea typeface="幼圆" pitchFamily="49" charset="-122"/>
              <a:cs typeface="Times New Roman" pitchFamily="18" charset="0"/>
            </a:endParaRPr>
          </a:p>
        </p:txBody>
      </p:sp>
      <p:sp>
        <p:nvSpPr>
          <p:cNvPr id="345091" name="Text Box 3"/>
          <p:cNvSpPr txBox="1">
            <a:spLocks noChangeArrowheads="1"/>
          </p:cNvSpPr>
          <p:nvPr/>
        </p:nvSpPr>
        <p:spPr bwMode="auto">
          <a:xfrm>
            <a:off x="358775" y="225425"/>
            <a:ext cx="8389938"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15000"/>
              </a:spcBef>
            </a:pPr>
            <a:r>
              <a:rPr lang="zh-CN" altLang="en-US" sz="4400" b="1" dirty="0">
                <a:solidFill>
                  <a:schemeClr val="accent2"/>
                </a:solidFill>
                <a:latin typeface="方正姚体" pitchFamily="2" charset="-122"/>
                <a:ea typeface="方正姚体" pitchFamily="2" charset="-122"/>
                <a:cs typeface="+mj-cs"/>
              </a:rPr>
              <a:t>组合证据不确定性的计算</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灯片编号占位符 3"/>
          <p:cNvSpPr>
            <a:spLocks noGrp="1"/>
          </p:cNvSpPr>
          <p:nvPr>
            <p:ph type="sldNum" sz="quarter" idx="12"/>
          </p:nvPr>
        </p:nvSpPr>
        <p:spPr/>
        <p:txBody>
          <a:bodyPr/>
          <a:lstStyle/>
          <a:p>
            <a:fld id="{535B87A0-5681-45D4-B566-6111397569BB}" type="slidenum">
              <a:rPr lang="en-US" altLang="zh-CN">
                <a:latin typeface="Times New Roman" pitchFamily="18" charset="0"/>
                <a:ea typeface="幼圆" pitchFamily="49" charset="-122"/>
                <a:cs typeface="Times New Roman" pitchFamily="18" charset="0"/>
              </a:rPr>
              <a:pPr/>
              <a:t>110</a:t>
            </a:fld>
            <a:endParaRPr lang="en-US" altLang="zh-CN">
              <a:latin typeface="Times New Roman" pitchFamily="18" charset="0"/>
              <a:ea typeface="幼圆" pitchFamily="49" charset="-122"/>
              <a:cs typeface="Times New Roman" pitchFamily="18" charset="0"/>
            </a:endParaRPr>
          </a:p>
        </p:txBody>
      </p:sp>
      <p:sp>
        <p:nvSpPr>
          <p:cNvPr id="462850" name="Text Box 2"/>
          <p:cNvSpPr txBox="1">
            <a:spLocks noChangeArrowheads="1"/>
          </p:cNvSpPr>
          <p:nvPr/>
        </p:nvSpPr>
        <p:spPr bwMode="auto">
          <a:xfrm>
            <a:off x="179388" y="2205038"/>
            <a:ext cx="36004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pPr>
            <a:r>
              <a:rPr lang="en-US" altLang="zh-CN" sz="2000" b="1">
                <a:solidFill>
                  <a:srgbClr val="A50021"/>
                </a:solidFill>
                <a:latin typeface="Times New Roman" pitchFamily="18" charset="0"/>
                <a:ea typeface="幼圆" pitchFamily="49" charset="-122"/>
                <a:cs typeface="Times New Roman" pitchFamily="18" charset="0"/>
              </a:rPr>
              <a:t>    (1)</a:t>
            </a:r>
            <a:r>
              <a:rPr lang="zh-CN" altLang="en-US" sz="2000" b="1">
                <a:solidFill>
                  <a:srgbClr val="A50021"/>
                </a:solidFill>
                <a:latin typeface="Times New Roman" pitchFamily="18" charset="0"/>
                <a:ea typeface="幼圆" pitchFamily="49" charset="-122"/>
                <a:cs typeface="Times New Roman" pitchFamily="18" charset="0"/>
              </a:rPr>
              <a:t>求</a:t>
            </a:r>
            <a:r>
              <a:rPr lang="en-US" altLang="zh-CN" sz="2000" b="1">
                <a:solidFill>
                  <a:srgbClr val="A50021"/>
                </a:solidFill>
                <a:latin typeface="Times New Roman" pitchFamily="18" charset="0"/>
                <a:ea typeface="幼圆" pitchFamily="49" charset="-122"/>
                <a:cs typeface="Times New Roman" pitchFamily="18" charset="0"/>
              </a:rPr>
              <a:t>H</a:t>
            </a:r>
            <a:r>
              <a:rPr lang="zh-CN" altLang="en-US" sz="2000" b="1">
                <a:solidFill>
                  <a:srgbClr val="A50021"/>
                </a:solidFill>
                <a:latin typeface="Times New Roman" pitchFamily="18" charset="0"/>
                <a:ea typeface="幼圆" pitchFamily="49" charset="-122"/>
                <a:cs typeface="Times New Roman" pitchFamily="18" charset="0"/>
              </a:rPr>
              <a:t>的概率分配函数</a:t>
            </a:r>
            <a:r>
              <a:rPr lang="zh-CN" altLang="en-US" sz="2000">
                <a:latin typeface="Times New Roman" pitchFamily="18" charset="0"/>
                <a:ea typeface="幼圆" pitchFamily="49" charset="-122"/>
                <a:cs typeface="Times New Roman" pitchFamily="18" charset="0"/>
              </a:rPr>
              <a:t> </a:t>
            </a:r>
          </a:p>
        </p:txBody>
      </p:sp>
      <p:graphicFrame>
        <p:nvGraphicFramePr>
          <p:cNvPr id="462851" name="Object 3"/>
          <p:cNvGraphicFramePr>
            <a:graphicFrameLocks noChangeAspect="1"/>
          </p:cNvGraphicFramePr>
          <p:nvPr>
            <p:extLst>
              <p:ext uri="{D42A27DB-BD31-4B8C-83A1-F6EECF244321}">
                <p14:modId xmlns:p14="http://schemas.microsoft.com/office/powerpoint/2010/main" val="158125895"/>
              </p:ext>
            </p:extLst>
          </p:nvPr>
        </p:nvGraphicFramePr>
        <p:xfrm>
          <a:off x="900113" y="2636838"/>
          <a:ext cx="6192837" cy="1004887"/>
        </p:xfrm>
        <a:graphic>
          <a:graphicData uri="http://schemas.openxmlformats.org/presentationml/2006/ole">
            <mc:AlternateContent xmlns:mc="http://schemas.openxmlformats.org/markup-compatibility/2006">
              <mc:Choice xmlns:v="urn:schemas-microsoft-com:vml" Requires="v">
                <p:oleObj spid="_x0000_s463065" name="公式" r:id="rId4" imgW="4012920" imgH="660240" progId="Equation.3">
                  <p:embed/>
                </p:oleObj>
              </mc:Choice>
              <mc:Fallback>
                <p:oleObj name="公式" r:id="rId4" imgW="4012920" imgH="660240" progId="Equation.3">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00113" y="2636838"/>
                        <a:ext cx="6192837" cy="100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62852" name="Object 4"/>
          <p:cNvGraphicFramePr>
            <a:graphicFrameLocks noChangeAspect="1"/>
          </p:cNvGraphicFramePr>
          <p:nvPr>
            <p:extLst>
              <p:ext uri="{D42A27DB-BD31-4B8C-83A1-F6EECF244321}">
                <p14:modId xmlns:p14="http://schemas.microsoft.com/office/powerpoint/2010/main" val="3186332458"/>
              </p:ext>
            </p:extLst>
          </p:nvPr>
        </p:nvGraphicFramePr>
        <p:xfrm>
          <a:off x="1943100" y="6092825"/>
          <a:ext cx="1655763" cy="381000"/>
        </p:xfrm>
        <a:graphic>
          <a:graphicData uri="http://schemas.openxmlformats.org/presentationml/2006/ole">
            <mc:AlternateContent xmlns:mc="http://schemas.openxmlformats.org/markup-compatibility/2006">
              <mc:Choice xmlns:v="urn:schemas-microsoft-com:vml" Requires="v">
                <p:oleObj spid="_x0000_s463066" name="Equation" r:id="rId6" imgW="787320" imgH="228600" progId="Equation.DSMT4">
                  <p:embed/>
                </p:oleObj>
              </mc:Choice>
              <mc:Fallback>
                <p:oleObj name="Equation" r:id="rId6" imgW="787320" imgH="228600" progId="Equation.DSMT4">
                  <p:embed/>
                  <p:pic>
                    <p:nvPicPr>
                      <p:cNvPr id="0" name="Object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43100" y="6092825"/>
                        <a:ext cx="1655763"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62853" name="Text Box 5"/>
          <p:cNvSpPr txBox="1">
            <a:spLocks noChangeArrowheads="1"/>
          </p:cNvSpPr>
          <p:nvPr/>
        </p:nvSpPr>
        <p:spPr bwMode="auto">
          <a:xfrm>
            <a:off x="179388" y="3681413"/>
            <a:ext cx="8748712" cy="27699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lnSpc>
                <a:spcPct val="120000"/>
              </a:lnSpc>
              <a:spcBef>
                <a:spcPct val="5000"/>
              </a:spcBef>
            </a:pPr>
            <a:r>
              <a:rPr lang="en-US" altLang="zh-CN" sz="2000" b="1" dirty="0">
                <a:solidFill>
                  <a:srgbClr val="0000CC"/>
                </a:solidFill>
                <a:latin typeface="Times New Roman" pitchFamily="18" charset="0"/>
                <a:ea typeface="幼圆" pitchFamily="49" charset="-122"/>
                <a:cs typeface="Times New Roman" pitchFamily="18" charset="0"/>
              </a:rPr>
              <a:t>    </a:t>
            </a:r>
            <a:r>
              <a:rPr lang="zh-CN" altLang="en-US" sz="2000" b="1" dirty="0">
                <a:solidFill>
                  <a:srgbClr val="0000CC"/>
                </a:solidFill>
                <a:latin typeface="Times New Roman" pitchFamily="18" charset="0"/>
                <a:ea typeface="幼圆" pitchFamily="49" charset="-122"/>
                <a:cs typeface="Times New Roman" pitchFamily="18" charset="0"/>
              </a:rPr>
              <a:t>如果有两条或多条知识支持同一结论</a:t>
            </a:r>
            <a:r>
              <a:rPr lang="en-US" altLang="zh-CN" sz="2000" b="1" dirty="0">
                <a:solidFill>
                  <a:srgbClr val="0000CC"/>
                </a:solidFill>
                <a:latin typeface="Times New Roman" pitchFamily="18" charset="0"/>
                <a:ea typeface="幼圆" pitchFamily="49" charset="-122"/>
                <a:cs typeface="Times New Roman" pitchFamily="18" charset="0"/>
              </a:rPr>
              <a:t>H</a:t>
            </a:r>
            <a:r>
              <a:rPr lang="zh-CN" altLang="en-US" sz="2000" b="1" dirty="0">
                <a:solidFill>
                  <a:srgbClr val="0000CC"/>
                </a:solidFill>
                <a:latin typeface="Times New Roman" pitchFamily="18" charset="0"/>
                <a:ea typeface="幼圆" pitchFamily="49" charset="-122"/>
                <a:cs typeface="Times New Roman" pitchFamily="18" charset="0"/>
              </a:rPr>
              <a:t>，例：</a:t>
            </a:r>
          </a:p>
          <a:p>
            <a:pPr eaLnBrk="1" hangingPunct="1">
              <a:lnSpc>
                <a:spcPct val="120000"/>
              </a:lnSpc>
              <a:spcBef>
                <a:spcPct val="5000"/>
              </a:spcBef>
            </a:pPr>
            <a:r>
              <a:rPr lang="en-US" altLang="zh-CN" sz="2000" b="1" dirty="0" smtClean="0">
                <a:solidFill>
                  <a:srgbClr val="0000CC"/>
                </a:solidFill>
                <a:latin typeface="Times New Roman" pitchFamily="18" charset="0"/>
                <a:ea typeface="幼圆" pitchFamily="49" charset="-122"/>
                <a:cs typeface="Times New Roman" pitchFamily="18" charset="0"/>
              </a:rPr>
              <a:t>          IF   </a:t>
            </a:r>
            <a:r>
              <a:rPr lang="en-US" altLang="zh-CN" sz="2000" b="1" dirty="0">
                <a:solidFill>
                  <a:srgbClr val="0000CC"/>
                </a:solidFill>
                <a:latin typeface="Times New Roman" pitchFamily="18" charset="0"/>
                <a:ea typeface="幼圆" pitchFamily="49" charset="-122"/>
                <a:cs typeface="Times New Roman" pitchFamily="18" charset="0"/>
              </a:rPr>
              <a:t>E   THEN    H={h</a:t>
            </a:r>
            <a:r>
              <a:rPr lang="en-US" altLang="zh-CN" sz="2000" b="1" baseline="-25000" dirty="0">
                <a:solidFill>
                  <a:srgbClr val="0000CC"/>
                </a:solidFill>
                <a:latin typeface="Times New Roman" pitchFamily="18" charset="0"/>
                <a:ea typeface="幼圆" pitchFamily="49" charset="-122"/>
                <a:cs typeface="Times New Roman" pitchFamily="18" charset="0"/>
              </a:rPr>
              <a:t>1</a:t>
            </a:r>
            <a:r>
              <a:rPr lang="en-US" altLang="zh-CN" sz="2000" b="1" dirty="0">
                <a:solidFill>
                  <a:srgbClr val="0000CC"/>
                </a:solidFill>
                <a:latin typeface="Times New Roman" pitchFamily="18" charset="0"/>
                <a:ea typeface="幼圆" pitchFamily="49" charset="-122"/>
                <a:cs typeface="Times New Roman" pitchFamily="18" charset="0"/>
              </a:rPr>
              <a:t>, h</a:t>
            </a:r>
            <a:r>
              <a:rPr lang="en-US" altLang="zh-CN" sz="2000" b="1" baseline="-25000" dirty="0">
                <a:solidFill>
                  <a:srgbClr val="0000CC"/>
                </a:solidFill>
                <a:latin typeface="Times New Roman" pitchFamily="18" charset="0"/>
                <a:ea typeface="幼圆" pitchFamily="49" charset="-122"/>
                <a:cs typeface="Times New Roman" pitchFamily="18" charset="0"/>
              </a:rPr>
              <a:t>2</a:t>
            </a:r>
            <a:r>
              <a:rPr lang="en-US" altLang="zh-CN" sz="2000" b="1" dirty="0">
                <a:solidFill>
                  <a:srgbClr val="0000CC"/>
                </a:solidFill>
                <a:latin typeface="Times New Roman" pitchFamily="18" charset="0"/>
                <a:ea typeface="幼圆" pitchFamily="49" charset="-122"/>
                <a:cs typeface="Times New Roman" pitchFamily="18" charset="0"/>
              </a:rPr>
              <a:t>, … , </a:t>
            </a:r>
            <a:r>
              <a:rPr lang="en-US" altLang="zh-CN" sz="2000" b="1" dirty="0" err="1">
                <a:solidFill>
                  <a:srgbClr val="0000CC"/>
                </a:solidFill>
                <a:latin typeface="Times New Roman" pitchFamily="18" charset="0"/>
                <a:ea typeface="幼圆" pitchFamily="49" charset="-122"/>
                <a:cs typeface="Times New Roman" pitchFamily="18" charset="0"/>
              </a:rPr>
              <a:t>h</a:t>
            </a:r>
            <a:r>
              <a:rPr lang="en-US" altLang="zh-CN" sz="2000" b="1" baseline="-25000" dirty="0" err="1">
                <a:solidFill>
                  <a:srgbClr val="0000CC"/>
                </a:solidFill>
                <a:latin typeface="Times New Roman" pitchFamily="18" charset="0"/>
                <a:ea typeface="幼圆" pitchFamily="49" charset="-122"/>
                <a:cs typeface="Times New Roman" pitchFamily="18" charset="0"/>
              </a:rPr>
              <a:t>n</a:t>
            </a:r>
            <a:r>
              <a:rPr lang="en-US" altLang="zh-CN" sz="2000" b="1" dirty="0">
                <a:solidFill>
                  <a:srgbClr val="0000CC"/>
                </a:solidFill>
                <a:latin typeface="Times New Roman" pitchFamily="18" charset="0"/>
                <a:ea typeface="幼圆" pitchFamily="49" charset="-122"/>
                <a:cs typeface="Times New Roman" pitchFamily="18" charset="0"/>
              </a:rPr>
              <a:t>}   CF={c</a:t>
            </a:r>
            <a:r>
              <a:rPr lang="en-US" altLang="zh-CN" sz="2000" b="1" baseline="-25000" dirty="0">
                <a:solidFill>
                  <a:srgbClr val="0000CC"/>
                </a:solidFill>
                <a:latin typeface="Times New Roman" pitchFamily="18" charset="0"/>
                <a:ea typeface="幼圆" pitchFamily="49" charset="-122"/>
                <a:cs typeface="Times New Roman" pitchFamily="18" charset="0"/>
              </a:rPr>
              <a:t>11</a:t>
            </a:r>
            <a:r>
              <a:rPr lang="en-US" altLang="zh-CN" sz="2000" b="1" dirty="0">
                <a:solidFill>
                  <a:srgbClr val="0000CC"/>
                </a:solidFill>
                <a:latin typeface="Times New Roman" pitchFamily="18" charset="0"/>
                <a:ea typeface="幼圆" pitchFamily="49" charset="-122"/>
                <a:cs typeface="Times New Roman" pitchFamily="18" charset="0"/>
              </a:rPr>
              <a:t>, c</a:t>
            </a:r>
            <a:r>
              <a:rPr lang="en-US" altLang="zh-CN" sz="2000" b="1" baseline="-25000" dirty="0">
                <a:solidFill>
                  <a:srgbClr val="0000CC"/>
                </a:solidFill>
                <a:latin typeface="Times New Roman" pitchFamily="18" charset="0"/>
                <a:ea typeface="幼圆" pitchFamily="49" charset="-122"/>
                <a:cs typeface="Times New Roman" pitchFamily="18" charset="0"/>
              </a:rPr>
              <a:t>12</a:t>
            </a:r>
            <a:r>
              <a:rPr lang="en-US" altLang="zh-CN" sz="2000" b="1" dirty="0">
                <a:solidFill>
                  <a:srgbClr val="0000CC"/>
                </a:solidFill>
                <a:latin typeface="Times New Roman" pitchFamily="18" charset="0"/>
                <a:ea typeface="幼圆" pitchFamily="49" charset="-122"/>
                <a:cs typeface="Times New Roman" pitchFamily="18" charset="0"/>
              </a:rPr>
              <a:t>, … , c</a:t>
            </a:r>
            <a:r>
              <a:rPr lang="en-US" altLang="zh-CN" sz="2000" b="1" baseline="-25000" dirty="0">
                <a:solidFill>
                  <a:srgbClr val="0000CC"/>
                </a:solidFill>
                <a:latin typeface="Times New Roman" pitchFamily="18" charset="0"/>
                <a:ea typeface="幼圆" pitchFamily="49" charset="-122"/>
                <a:cs typeface="Times New Roman" pitchFamily="18" charset="0"/>
              </a:rPr>
              <a:t>1n</a:t>
            </a:r>
            <a:r>
              <a:rPr lang="en-US" altLang="zh-CN" sz="2000" b="1" dirty="0">
                <a:solidFill>
                  <a:srgbClr val="0000CC"/>
                </a:solidFill>
                <a:latin typeface="Times New Roman" pitchFamily="18" charset="0"/>
                <a:ea typeface="幼圆" pitchFamily="49" charset="-122"/>
                <a:cs typeface="Times New Roman" pitchFamily="18" charset="0"/>
              </a:rPr>
              <a:t>}</a:t>
            </a:r>
          </a:p>
          <a:p>
            <a:pPr eaLnBrk="1" hangingPunct="1">
              <a:lnSpc>
                <a:spcPct val="120000"/>
              </a:lnSpc>
              <a:spcBef>
                <a:spcPct val="5000"/>
              </a:spcBef>
            </a:pPr>
            <a:r>
              <a:rPr lang="en-US" altLang="zh-CN" sz="2000" b="1" dirty="0">
                <a:solidFill>
                  <a:srgbClr val="0000CC"/>
                </a:solidFill>
                <a:latin typeface="Times New Roman" pitchFamily="18" charset="0"/>
                <a:ea typeface="幼圆" pitchFamily="49" charset="-122"/>
                <a:cs typeface="Times New Roman" pitchFamily="18" charset="0"/>
              </a:rPr>
              <a:t>          IF   E   THEN    H={h</a:t>
            </a:r>
            <a:r>
              <a:rPr lang="en-US" altLang="zh-CN" sz="2000" b="1" baseline="-25000" dirty="0">
                <a:solidFill>
                  <a:srgbClr val="0000CC"/>
                </a:solidFill>
                <a:latin typeface="Times New Roman" pitchFamily="18" charset="0"/>
                <a:ea typeface="幼圆" pitchFamily="49" charset="-122"/>
                <a:cs typeface="Times New Roman" pitchFamily="18" charset="0"/>
              </a:rPr>
              <a:t>1</a:t>
            </a:r>
            <a:r>
              <a:rPr lang="en-US" altLang="zh-CN" sz="2000" b="1" dirty="0">
                <a:solidFill>
                  <a:srgbClr val="0000CC"/>
                </a:solidFill>
                <a:latin typeface="Times New Roman" pitchFamily="18" charset="0"/>
                <a:ea typeface="幼圆" pitchFamily="49" charset="-122"/>
                <a:cs typeface="Times New Roman" pitchFamily="18" charset="0"/>
              </a:rPr>
              <a:t>, h</a:t>
            </a:r>
            <a:r>
              <a:rPr lang="en-US" altLang="zh-CN" sz="2000" b="1" baseline="-25000" dirty="0">
                <a:solidFill>
                  <a:srgbClr val="0000CC"/>
                </a:solidFill>
                <a:latin typeface="Times New Roman" pitchFamily="18" charset="0"/>
                <a:ea typeface="幼圆" pitchFamily="49" charset="-122"/>
                <a:cs typeface="Times New Roman" pitchFamily="18" charset="0"/>
              </a:rPr>
              <a:t>2</a:t>
            </a:r>
            <a:r>
              <a:rPr lang="en-US" altLang="zh-CN" sz="2000" b="1" dirty="0">
                <a:solidFill>
                  <a:srgbClr val="0000CC"/>
                </a:solidFill>
                <a:latin typeface="Times New Roman" pitchFamily="18" charset="0"/>
                <a:ea typeface="幼圆" pitchFamily="49" charset="-122"/>
                <a:cs typeface="Times New Roman" pitchFamily="18" charset="0"/>
              </a:rPr>
              <a:t>, … , </a:t>
            </a:r>
            <a:r>
              <a:rPr lang="en-US" altLang="zh-CN" sz="2000" b="1" dirty="0" err="1">
                <a:solidFill>
                  <a:srgbClr val="0000CC"/>
                </a:solidFill>
                <a:latin typeface="Times New Roman" pitchFamily="18" charset="0"/>
                <a:ea typeface="幼圆" pitchFamily="49" charset="-122"/>
                <a:cs typeface="Times New Roman" pitchFamily="18" charset="0"/>
              </a:rPr>
              <a:t>h</a:t>
            </a:r>
            <a:r>
              <a:rPr lang="en-US" altLang="zh-CN" sz="2000" b="1" baseline="-25000" dirty="0" err="1">
                <a:solidFill>
                  <a:srgbClr val="0000CC"/>
                </a:solidFill>
                <a:latin typeface="Times New Roman" pitchFamily="18" charset="0"/>
                <a:ea typeface="幼圆" pitchFamily="49" charset="-122"/>
                <a:cs typeface="Times New Roman" pitchFamily="18" charset="0"/>
              </a:rPr>
              <a:t>n</a:t>
            </a:r>
            <a:r>
              <a:rPr lang="en-US" altLang="zh-CN" sz="2000" b="1" dirty="0">
                <a:solidFill>
                  <a:srgbClr val="0000CC"/>
                </a:solidFill>
                <a:latin typeface="Times New Roman" pitchFamily="18" charset="0"/>
                <a:ea typeface="幼圆" pitchFamily="49" charset="-122"/>
                <a:cs typeface="Times New Roman" pitchFamily="18" charset="0"/>
              </a:rPr>
              <a:t>}   CF={c</a:t>
            </a:r>
            <a:r>
              <a:rPr lang="en-US" altLang="zh-CN" sz="2000" b="1" baseline="-25000" dirty="0">
                <a:solidFill>
                  <a:srgbClr val="0000CC"/>
                </a:solidFill>
                <a:latin typeface="Times New Roman" pitchFamily="18" charset="0"/>
                <a:ea typeface="幼圆" pitchFamily="49" charset="-122"/>
                <a:cs typeface="Times New Roman" pitchFamily="18" charset="0"/>
              </a:rPr>
              <a:t>21</a:t>
            </a:r>
            <a:r>
              <a:rPr lang="en-US" altLang="zh-CN" sz="2000" b="1" dirty="0">
                <a:solidFill>
                  <a:srgbClr val="0000CC"/>
                </a:solidFill>
                <a:latin typeface="Times New Roman" pitchFamily="18" charset="0"/>
                <a:ea typeface="幼圆" pitchFamily="49" charset="-122"/>
                <a:cs typeface="Times New Roman" pitchFamily="18" charset="0"/>
              </a:rPr>
              <a:t>, c</a:t>
            </a:r>
            <a:r>
              <a:rPr lang="en-US" altLang="zh-CN" sz="2000" b="1" baseline="-25000" dirty="0">
                <a:solidFill>
                  <a:srgbClr val="0000CC"/>
                </a:solidFill>
                <a:latin typeface="Times New Roman" pitchFamily="18" charset="0"/>
                <a:ea typeface="幼圆" pitchFamily="49" charset="-122"/>
                <a:cs typeface="Times New Roman" pitchFamily="18" charset="0"/>
              </a:rPr>
              <a:t>22</a:t>
            </a:r>
            <a:r>
              <a:rPr lang="en-US" altLang="zh-CN" sz="2000" b="1" dirty="0">
                <a:solidFill>
                  <a:srgbClr val="0000CC"/>
                </a:solidFill>
                <a:latin typeface="Times New Roman" pitchFamily="18" charset="0"/>
                <a:ea typeface="幼圆" pitchFamily="49" charset="-122"/>
                <a:cs typeface="Times New Roman" pitchFamily="18" charset="0"/>
              </a:rPr>
              <a:t>, … , c</a:t>
            </a:r>
            <a:r>
              <a:rPr lang="en-US" altLang="zh-CN" sz="2000" b="1" baseline="-25000" dirty="0">
                <a:solidFill>
                  <a:srgbClr val="0000CC"/>
                </a:solidFill>
                <a:latin typeface="Times New Roman" pitchFamily="18" charset="0"/>
                <a:ea typeface="幼圆" pitchFamily="49" charset="-122"/>
                <a:cs typeface="Times New Roman" pitchFamily="18" charset="0"/>
              </a:rPr>
              <a:t>2n</a:t>
            </a:r>
            <a:r>
              <a:rPr lang="en-US" altLang="zh-CN" sz="2000" b="1" dirty="0">
                <a:solidFill>
                  <a:srgbClr val="0000CC"/>
                </a:solidFill>
                <a:latin typeface="Times New Roman" pitchFamily="18" charset="0"/>
                <a:ea typeface="幼圆" pitchFamily="49" charset="-122"/>
                <a:cs typeface="Times New Roman" pitchFamily="18" charset="0"/>
              </a:rPr>
              <a:t>}</a:t>
            </a:r>
          </a:p>
          <a:p>
            <a:pPr eaLnBrk="1" hangingPunct="1">
              <a:lnSpc>
                <a:spcPct val="120000"/>
              </a:lnSpc>
              <a:spcBef>
                <a:spcPct val="5000"/>
              </a:spcBef>
            </a:pPr>
            <a:r>
              <a:rPr lang="zh-CN" altLang="en-US" sz="2000" b="1" dirty="0">
                <a:solidFill>
                  <a:srgbClr val="0000CC"/>
                </a:solidFill>
                <a:latin typeface="Times New Roman" pitchFamily="18" charset="0"/>
                <a:ea typeface="幼圆" pitchFamily="49" charset="-122"/>
                <a:cs typeface="Times New Roman" pitchFamily="18" charset="0"/>
              </a:rPr>
              <a:t>则按正交和求</a:t>
            </a:r>
            <a:r>
              <a:rPr lang="en-US" altLang="zh-CN" sz="2000" b="1" dirty="0">
                <a:solidFill>
                  <a:srgbClr val="0000CC"/>
                </a:solidFill>
                <a:latin typeface="Times New Roman" pitchFamily="18" charset="0"/>
                <a:ea typeface="幼圆" pitchFamily="49" charset="-122"/>
                <a:cs typeface="Times New Roman" pitchFamily="18" charset="0"/>
              </a:rPr>
              <a:t>CER(H)</a:t>
            </a:r>
            <a:r>
              <a:rPr lang="zh-CN" altLang="en-US" sz="2000" b="1" dirty="0">
                <a:solidFill>
                  <a:srgbClr val="0000CC"/>
                </a:solidFill>
                <a:latin typeface="Times New Roman" pitchFamily="18" charset="0"/>
                <a:ea typeface="幼圆" pitchFamily="49" charset="-122"/>
                <a:cs typeface="Times New Roman" pitchFamily="18" charset="0"/>
              </a:rPr>
              <a:t>，即先求出：</a:t>
            </a:r>
          </a:p>
          <a:p>
            <a:pPr eaLnBrk="1" hangingPunct="1">
              <a:lnSpc>
                <a:spcPct val="120000"/>
              </a:lnSpc>
              <a:spcBef>
                <a:spcPct val="5000"/>
              </a:spcBef>
            </a:pPr>
            <a:r>
              <a:rPr lang="en-US" altLang="zh-CN" sz="2000" b="1" dirty="0" smtClean="0">
                <a:solidFill>
                  <a:srgbClr val="0000CC"/>
                </a:solidFill>
                <a:latin typeface="Times New Roman" pitchFamily="18" charset="0"/>
                <a:ea typeface="幼圆" pitchFamily="49" charset="-122"/>
                <a:cs typeface="Times New Roman" pitchFamily="18" charset="0"/>
              </a:rPr>
              <a:t>          m</a:t>
            </a:r>
            <a:r>
              <a:rPr lang="en-US" altLang="zh-CN" sz="2000" b="1" baseline="-25000" dirty="0" smtClean="0">
                <a:solidFill>
                  <a:srgbClr val="0000CC"/>
                </a:solidFill>
                <a:latin typeface="Times New Roman" pitchFamily="18" charset="0"/>
                <a:ea typeface="幼圆" pitchFamily="49" charset="-122"/>
                <a:cs typeface="Times New Roman" pitchFamily="18" charset="0"/>
              </a:rPr>
              <a:t>1</a:t>
            </a:r>
            <a:r>
              <a:rPr lang="en-US" altLang="zh-CN" sz="2000" b="1" dirty="0">
                <a:solidFill>
                  <a:srgbClr val="0000CC"/>
                </a:solidFill>
                <a:latin typeface="Times New Roman" pitchFamily="18" charset="0"/>
                <a:ea typeface="幼圆" pitchFamily="49" charset="-122"/>
                <a:cs typeface="Times New Roman" pitchFamily="18" charset="0"/>
              </a:rPr>
              <a:t>=m({h</a:t>
            </a:r>
            <a:r>
              <a:rPr lang="en-US" altLang="zh-CN" sz="2000" b="1" baseline="-25000" dirty="0">
                <a:solidFill>
                  <a:srgbClr val="0000CC"/>
                </a:solidFill>
                <a:latin typeface="Times New Roman" pitchFamily="18" charset="0"/>
                <a:ea typeface="幼圆" pitchFamily="49" charset="-122"/>
                <a:cs typeface="Times New Roman" pitchFamily="18" charset="0"/>
              </a:rPr>
              <a:t>1</a:t>
            </a:r>
            <a:r>
              <a:rPr lang="en-US" altLang="zh-CN" sz="2000" b="1" dirty="0">
                <a:solidFill>
                  <a:srgbClr val="0000CC"/>
                </a:solidFill>
                <a:latin typeface="Times New Roman" pitchFamily="18" charset="0"/>
                <a:ea typeface="幼圆" pitchFamily="49" charset="-122"/>
                <a:cs typeface="Times New Roman" pitchFamily="18" charset="0"/>
              </a:rPr>
              <a:t>},{h</a:t>
            </a:r>
            <a:r>
              <a:rPr lang="en-US" altLang="zh-CN" sz="2000" b="1" baseline="-25000" dirty="0">
                <a:solidFill>
                  <a:srgbClr val="0000CC"/>
                </a:solidFill>
                <a:latin typeface="Times New Roman" pitchFamily="18" charset="0"/>
                <a:ea typeface="幼圆" pitchFamily="49" charset="-122"/>
                <a:cs typeface="Times New Roman" pitchFamily="18" charset="0"/>
              </a:rPr>
              <a:t>2</a:t>
            </a:r>
            <a:r>
              <a:rPr lang="en-US" altLang="zh-CN" sz="2000" b="1" dirty="0">
                <a:solidFill>
                  <a:srgbClr val="0000CC"/>
                </a:solidFill>
                <a:latin typeface="Times New Roman" pitchFamily="18" charset="0"/>
                <a:ea typeface="幼圆" pitchFamily="49" charset="-122"/>
                <a:cs typeface="Times New Roman" pitchFamily="18" charset="0"/>
              </a:rPr>
              <a:t>},…,{</a:t>
            </a:r>
            <a:r>
              <a:rPr lang="en-US" altLang="zh-CN" sz="2000" b="1" dirty="0" err="1">
                <a:solidFill>
                  <a:srgbClr val="0000CC"/>
                </a:solidFill>
                <a:latin typeface="Times New Roman" pitchFamily="18" charset="0"/>
                <a:ea typeface="幼圆" pitchFamily="49" charset="-122"/>
                <a:cs typeface="Times New Roman" pitchFamily="18" charset="0"/>
              </a:rPr>
              <a:t>h</a:t>
            </a:r>
            <a:r>
              <a:rPr lang="en-US" altLang="zh-CN" sz="2000" b="1" baseline="-25000" dirty="0" err="1">
                <a:solidFill>
                  <a:srgbClr val="0000CC"/>
                </a:solidFill>
                <a:latin typeface="Times New Roman" pitchFamily="18" charset="0"/>
                <a:ea typeface="幼圆" pitchFamily="49" charset="-122"/>
                <a:cs typeface="Times New Roman" pitchFamily="18" charset="0"/>
              </a:rPr>
              <a:t>n</a:t>
            </a:r>
            <a:r>
              <a:rPr lang="en-US" altLang="zh-CN" sz="2000" b="1" dirty="0">
                <a:solidFill>
                  <a:srgbClr val="0000CC"/>
                </a:solidFill>
                <a:latin typeface="Times New Roman" pitchFamily="18" charset="0"/>
                <a:ea typeface="幼圆" pitchFamily="49" charset="-122"/>
                <a:cs typeface="Times New Roman" pitchFamily="18" charset="0"/>
              </a:rPr>
              <a:t>})</a:t>
            </a:r>
          </a:p>
          <a:p>
            <a:pPr eaLnBrk="1" hangingPunct="1">
              <a:lnSpc>
                <a:spcPct val="120000"/>
              </a:lnSpc>
              <a:spcBef>
                <a:spcPct val="5000"/>
              </a:spcBef>
            </a:pPr>
            <a:r>
              <a:rPr lang="en-US" altLang="zh-CN" sz="2000" b="1" dirty="0">
                <a:solidFill>
                  <a:srgbClr val="0000CC"/>
                </a:solidFill>
                <a:latin typeface="Times New Roman" pitchFamily="18" charset="0"/>
                <a:ea typeface="幼圆" pitchFamily="49" charset="-122"/>
                <a:cs typeface="Times New Roman" pitchFamily="18" charset="0"/>
              </a:rPr>
              <a:t>          m</a:t>
            </a:r>
            <a:r>
              <a:rPr lang="en-US" altLang="zh-CN" sz="2000" b="1" baseline="-25000" dirty="0">
                <a:solidFill>
                  <a:srgbClr val="0000CC"/>
                </a:solidFill>
                <a:latin typeface="Times New Roman" pitchFamily="18" charset="0"/>
                <a:ea typeface="幼圆" pitchFamily="49" charset="-122"/>
                <a:cs typeface="Times New Roman" pitchFamily="18" charset="0"/>
              </a:rPr>
              <a:t>2</a:t>
            </a:r>
            <a:r>
              <a:rPr lang="en-US" altLang="zh-CN" sz="2000" b="1" dirty="0">
                <a:solidFill>
                  <a:srgbClr val="0000CC"/>
                </a:solidFill>
                <a:latin typeface="Times New Roman" pitchFamily="18" charset="0"/>
                <a:ea typeface="幼圆" pitchFamily="49" charset="-122"/>
                <a:cs typeface="Times New Roman" pitchFamily="18" charset="0"/>
              </a:rPr>
              <a:t>=m({h</a:t>
            </a:r>
            <a:r>
              <a:rPr lang="en-US" altLang="zh-CN" sz="2000" b="1" baseline="-25000" dirty="0">
                <a:solidFill>
                  <a:srgbClr val="0000CC"/>
                </a:solidFill>
                <a:latin typeface="Times New Roman" pitchFamily="18" charset="0"/>
                <a:ea typeface="幼圆" pitchFamily="49" charset="-122"/>
                <a:cs typeface="Times New Roman" pitchFamily="18" charset="0"/>
              </a:rPr>
              <a:t>1</a:t>
            </a:r>
            <a:r>
              <a:rPr lang="en-US" altLang="zh-CN" sz="2000" b="1" dirty="0">
                <a:solidFill>
                  <a:srgbClr val="0000CC"/>
                </a:solidFill>
                <a:latin typeface="Times New Roman" pitchFamily="18" charset="0"/>
                <a:ea typeface="幼圆" pitchFamily="49" charset="-122"/>
                <a:cs typeface="Times New Roman" pitchFamily="18" charset="0"/>
              </a:rPr>
              <a:t>},{h</a:t>
            </a:r>
            <a:r>
              <a:rPr lang="en-US" altLang="zh-CN" sz="2000" b="1" baseline="-25000" dirty="0">
                <a:solidFill>
                  <a:srgbClr val="0000CC"/>
                </a:solidFill>
                <a:latin typeface="Times New Roman" pitchFamily="18" charset="0"/>
                <a:ea typeface="幼圆" pitchFamily="49" charset="-122"/>
                <a:cs typeface="Times New Roman" pitchFamily="18" charset="0"/>
              </a:rPr>
              <a:t>2</a:t>
            </a:r>
            <a:r>
              <a:rPr lang="en-US" altLang="zh-CN" sz="2000" b="1" dirty="0">
                <a:solidFill>
                  <a:srgbClr val="0000CC"/>
                </a:solidFill>
                <a:latin typeface="Times New Roman" pitchFamily="18" charset="0"/>
                <a:ea typeface="幼圆" pitchFamily="49" charset="-122"/>
                <a:cs typeface="Times New Roman" pitchFamily="18" charset="0"/>
              </a:rPr>
              <a:t>},…,{</a:t>
            </a:r>
            <a:r>
              <a:rPr lang="en-US" altLang="zh-CN" sz="2000" b="1" dirty="0" err="1">
                <a:solidFill>
                  <a:srgbClr val="0000CC"/>
                </a:solidFill>
                <a:latin typeface="Times New Roman" pitchFamily="18" charset="0"/>
                <a:ea typeface="幼圆" pitchFamily="49" charset="-122"/>
                <a:cs typeface="Times New Roman" pitchFamily="18" charset="0"/>
              </a:rPr>
              <a:t>h</a:t>
            </a:r>
            <a:r>
              <a:rPr lang="en-US" altLang="zh-CN" sz="2000" b="1" baseline="-25000" dirty="0" err="1">
                <a:solidFill>
                  <a:srgbClr val="0000CC"/>
                </a:solidFill>
                <a:latin typeface="Times New Roman" pitchFamily="18" charset="0"/>
                <a:ea typeface="幼圆" pitchFamily="49" charset="-122"/>
                <a:cs typeface="Times New Roman" pitchFamily="18" charset="0"/>
              </a:rPr>
              <a:t>n</a:t>
            </a:r>
            <a:r>
              <a:rPr lang="en-US" altLang="zh-CN" sz="2000" b="1" dirty="0">
                <a:solidFill>
                  <a:srgbClr val="0000CC"/>
                </a:solidFill>
                <a:latin typeface="Times New Roman" pitchFamily="18" charset="0"/>
                <a:ea typeface="幼圆" pitchFamily="49" charset="-122"/>
                <a:cs typeface="Times New Roman" pitchFamily="18" charset="0"/>
              </a:rPr>
              <a:t>}) </a:t>
            </a:r>
          </a:p>
          <a:p>
            <a:pPr eaLnBrk="1" hangingPunct="1">
              <a:lnSpc>
                <a:spcPct val="120000"/>
              </a:lnSpc>
              <a:spcBef>
                <a:spcPct val="5000"/>
              </a:spcBef>
            </a:pPr>
            <a:r>
              <a:rPr lang="zh-CN" altLang="en-US" sz="2000" b="1" dirty="0">
                <a:solidFill>
                  <a:srgbClr val="0000CC"/>
                </a:solidFill>
                <a:latin typeface="Times New Roman" pitchFamily="18" charset="0"/>
                <a:ea typeface="幼圆" pitchFamily="49" charset="-122"/>
                <a:cs typeface="Times New Roman" pitchFamily="18" charset="0"/>
              </a:rPr>
              <a:t>然后再用公式               </a:t>
            </a:r>
            <a:r>
              <a:rPr lang="zh-CN" altLang="en-US" sz="2000" b="1" dirty="0" smtClean="0">
                <a:solidFill>
                  <a:srgbClr val="0000CC"/>
                </a:solidFill>
                <a:latin typeface="Times New Roman" pitchFamily="18" charset="0"/>
                <a:ea typeface="幼圆" pitchFamily="49" charset="-122"/>
                <a:cs typeface="Times New Roman" pitchFamily="18" charset="0"/>
              </a:rPr>
              <a:t>求</a:t>
            </a:r>
            <a:r>
              <a:rPr lang="en-US" altLang="zh-CN" sz="2000" b="1" dirty="0">
                <a:solidFill>
                  <a:srgbClr val="0000CC"/>
                </a:solidFill>
                <a:latin typeface="Times New Roman" pitchFamily="18" charset="0"/>
                <a:ea typeface="幼圆" pitchFamily="49" charset="-122"/>
                <a:cs typeface="Times New Roman" pitchFamily="18" charset="0"/>
              </a:rPr>
              <a:t>m</a:t>
            </a:r>
            <a:r>
              <a:rPr lang="en-US" altLang="zh-CN" sz="2000" b="1" baseline="-25000" dirty="0">
                <a:solidFill>
                  <a:srgbClr val="0000CC"/>
                </a:solidFill>
                <a:latin typeface="Times New Roman" pitchFamily="18" charset="0"/>
                <a:ea typeface="幼圆" pitchFamily="49" charset="-122"/>
                <a:cs typeface="Times New Roman" pitchFamily="18" charset="0"/>
              </a:rPr>
              <a:t>1</a:t>
            </a:r>
            <a:r>
              <a:rPr lang="zh-CN" altLang="en-US" sz="2000" b="1" dirty="0">
                <a:solidFill>
                  <a:srgbClr val="0000CC"/>
                </a:solidFill>
                <a:latin typeface="Times New Roman" pitchFamily="18" charset="0"/>
                <a:ea typeface="幼圆" pitchFamily="49" charset="-122"/>
                <a:cs typeface="Times New Roman" pitchFamily="18" charset="0"/>
              </a:rPr>
              <a:t>和</a:t>
            </a:r>
            <a:r>
              <a:rPr lang="en-US" altLang="zh-CN" sz="2000" b="1" dirty="0">
                <a:solidFill>
                  <a:srgbClr val="0000CC"/>
                </a:solidFill>
                <a:latin typeface="Times New Roman" pitchFamily="18" charset="0"/>
                <a:ea typeface="幼圆" pitchFamily="49" charset="-122"/>
                <a:cs typeface="Times New Roman" pitchFamily="18" charset="0"/>
              </a:rPr>
              <a:t>m</a:t>
            </a:r>
            <a:r>
              <a:rPr lang="en-US" altLang="zh-CN" sz="2000" b="1" baseline="-25000" dirty="0">
                <a:solidFill>
                  <a:srgbClr val="0000CC"/>
                </a:solidFill>
                <a:latin typeface="Times New Roman" pitchFamily="18" charset="0"/>
                <a:ea typeface="幼圆" pitchFamily="49" charset="-122"/>
                <a:cs typeface="Times New Roman" pitchFamily="18" charset="0"/>
              </a:rPr>
              <a:t>2</a:t>
            </a:r>
            <a:r>
              <a:rPr lang="zh-CN" altLang="en-US" sz="2000" b="1" dirty="0">
                <a:solidFill>
                  <a:srgbClr val="0000CC"/>
                </a:solidFill>
                <a:latin typeface="Times New Roman" pitchFamily="18" charset="0"/>
                <a:ea typeface="幼圆" pitchFamily="49" charset="-122"/>
                <a:cs typeface="Times New Roman" pitchFamily="18" charset="0"/>
              </a:rPr>
              <a:t>的正交和，最后求得</a:t>
            </a:r>
            <a:r>
              <a:rPr lang="en-US" altLang="zh-CN" sz="2000" b="1" dirty="0">
                <a:solidFill>
                  <a:srgbClr val="0000CC"/>
                </a:solidFill>
                <a:latin typeface="Times New Roman" pitchFamily="18" charset="0"/>
                <a:ea typeface="幼圆" pitchFamily="49" charset="-122"/>
                <a:cs typeface="Times New Roman" pitchFamily="18" charset="0"/>
              </a:rPr>
              <a:t>H</a:t>
            </a:r>
            <a:r>
              <a:rPr lang="zh-CN" altLang="en-US" sz="2000" b="1" dirty="0">
                <a:solidFill>
                  <a:srgbClr val="0000CC"/>
                </a:solidFill>
                <a:latin typeface="Times New Roman" pitchFamily="18" charset="0"/>
                <a:ea typeface="幼圆" pitchFamily="49" charset="-122"/>
                <a:cs typeface="Times New Roman" pitchFamily="18" charset="0"/>
              </a:rPr>
              <a:t>的</a:t>
            </a:r>
            <a:r>
              <a:rPr lang="en-US" altLang="zh-CN" sz="2000" b="1" dirty="0">
                <a:solidFill>
                  <a:srgbClr val="0000CC"/>
                </a:solidFill>
                <a:latin typeface="Times New Roman" pitchFamily="18" charset="0"/>
                <a:ea typeface="幼圆" pitchFamily="49" charset="-122"/>
                <a:cs typeface="Times New Roman" pitchFamily="18" charset="0"/>
              </a:rPr>
              <a:t>m</a:t>
            </a:r>
            <a:r>
              <a:rPr lang="zh-CN" altLang="en-US" sz="2000" b="1" dirty="0">
                <a:solidFill>
                  <a:srgbClr val="0000CC"/>
                </a:solidFill>
                <a:latin typeface="Times New Roman" pitchFamily="18" charset="0"/>
                <a:ea typeface="幼圆" pitchFamily="49" charset="-122"/>
                <a:cs typeface="Times New Roman" pitchFamily="18" charset="0"/>
              </a:rPr>
              <a:t>。</a:t>
            </a:r>
          </a:p>
        </p:txBody>
      </p:sp>
      <p:sp>
        <p:nvSpPr>
          <p:cNvPr id="462854" name="Text Box 6"/>
          <p:cNvSpPr txBox="1">
            <a:spLocks noChangeArrowheads="1"/>
          </p:cNvSpPr>
          <p:nvPr/>
        </p:nvSpPr>
        <p:spPr bwMode="auto">
          <a:xfrm>
            <a:off x="1143000" y="2286000"/>
            <a:ext cx="762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pPr>
            <a:endParaRPr lang="zh-CN" altLang="zh-CN" sz="2400">
              <a:latin typeface="Times New Roman" pitchFamily="18" charset="0"/>
              <a:ea typeface="幼圆" pitchFamily="49" charset="-122"/>
              <a:cs typeface="Times New Roman" pitchFamily="18" charset="0"/>
            </a:endParaRPr>
          </a:p>
        </p:txBody>
      </p:sp>
      <p:sp>
        <p:nvSpPr>
          <p:cNvPr id="462855" name="Text Box 7"/>
          <p:cNvSpPr txBox="1">
            <a:spLocks noChangeArrowheads="1"/>
          </p:cNvSpPr>
          <p:nvPr/>
        </p:nvSpPr>
        <p:spPr bwMode="auto">
          <a:xfrm>
            <a:off x="179388" y="1449388"/>
            <a:ext cx="8785225"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eaLnBrk="1" hangingPunct="1">
              <a:lnSpc>
                <a:spcPct val="120000"/>
              </a:lnSpc>
              <a:spcBef>
                <a:spcPct val="0"/>
              </a:spcBef>
            </a:pPr>
            <a:r>
              <a:rPr lang="en-US" altLang="zh-CN" sz="2000" b="1" dirty="0">
                <a:solidFill>
                  <a:srgbClr val="0000CC"/>
                </a:solidFill>
                <a:latin typeface="Times New Roman" pitchFamily="18" charset="0"/>
                <a:ea typeface="幼圆" pitchFamily="49" charset="-122"/>
                <a:cs typeface="Times New Roman" pitchFamily="18" charset="0"/>
              </a:rPr>
              <a:t>     </a:t>
            </a:r>
            <a:r>
              <a:rPr lang="zh-CN" altLang="en-US" sz="2000" b="1" dirty="0">
                <a:solidFill>
                  <a:srgbClr val="0000CC"/>
                </a:solidFill>
                <a:latin typeface="Times New Roman" pitchFamily="18" charset="0"/>
                <a:ea typeface="幼圆" pitchFamily="49" charset="-122"/>
                <a:cs typeface="Times New Roman" pitchFamily="18" charset="0"/>
              </a:rPr>
              <a:t>设有知识 </a:t>
            </a:r>
            <a:r>
              <a:rPr lang="en-US" altLang="zh-CN" sz="2000" b="1" dirty="0">
                <a:solidFill>
                  <a:srgbClr val="0000CC"/>
                </a:solidFill>
                <a:latin typeface="Times New Roman" pitchFamily="18" charset="0"/>
                <a:ea typeface="幼圆" pitchFamily="49" charset="-122"/>
                <a:cs typeface="Times New Roman" pitchFamily="18" charset="0"/>
              </a:rPr>
              <a:t>IF   E   THEN    H={h</a:t>
            </a:r>
            <a:r>
              <a:rPr lang="en-US" altLang="zh-CN" sz="2000" b="1" baseline="-25000" dirty="0">
                <a:solidFill>
                  <a:srgbClr val="0000CC"/>
                </a:solidFill>
                <a:latin typeface="Times New Roman" pitchFamily="18" charset="0"/>
                <a:ea typeface="幼圆" pitchFamily="49" charset="-122"/>
                <a:cs typeface="Times New Roman" pitchFamily="18" charset="0"/>
              </a:rPr>
              <a:t>1</a:t>
            </a:r>
            <a:r>
              <a:rPr lang="en-US" altLang="zh-CN" sz="2000" b="1" dirty="0">
                <a:solidFill>
                  <a:srgbClr val="0000CC"/>
                </a:solidFill>
                <a:latin typeface="Times New Roman" pitchFamily="18" charset="0"/>
                <a:ea typeface="幼圆" pitchFamily="49" charset="-122"/>
                <a:cs typeface="Times New Roman" pitchFamily="18" charset="0"/>
              </a:rPr>
              <a:t>, h</a:t>
            </a:r>
            <a:r>
              <a:rPr lang="en-US" altLang="zh-CN" sz="2000" b="1" baseline="-25000" dirty="0">
                <a:solidFill>
                  <a:srgbClr val="0000CC"/>
                </a:solidFill>
                <a:latin typeface="Times New Roman" pitchFamily="18" charset="0"/>
                <a:ea typeface="幼圆" pitchFamily="49" charset="-122"/>
                <a:cs typeface="Times New Roman" pitchFamily="18" charset="0"/>
              </a:rPr>
              <a:t>2</a:t>
            </a:r>
            <a:r>
              <a:rPr lang="en-US" altLang="zh-CN" sz="2000" b="1" dirty="0">
                <a:solidFill>
                  <a:srgbClr val="0000CC"/>
                </a:solidFill>
                <a:latin typeface="Times New Roman" pitchFamily="18" charset="0"/>
                <a:ea typeface="幼圆" pitchFamily="49" charset="-122"/>
                <a:cs typeface="Times New Roman" pitchFamily="18" charset="0"/>
              </a:rPr>
              <a:t>, … , </a:t>
            </a:r>
            <a:r>
              <a:rPr lang="en-US" altLang="zh-CN" sz="2000" b="1" dirty="0" err="1">
                <a:solidFill>
                  <a:srgbClr val="0000CC"/>
                </a:solidFill>
                <a:latin typeface="Times New Roman" pitchFamily="18" charset="0"/>
                <a:ea typeface="幼圆" pitchFamily="49" charset="-122"/>
                <a:cs typeface="Times New Roman" pitchFamily="18" charset="0"/>
              </a:rPr>
              <a:t>h</a:t>
            </a:r>
            <a:r>
              <a:rPr lang="en-US" altLang="zh-CN" sz="2000" b="1" baseline="-25000" dirty="0" err="1">
                <a:solidFill>
                  <a:srgbClr val="0000CC"/>
                </a:solidFill>
                <a:latin typeface="Times New Roman" pitchFamily="18" charset="0"/>
                <a:ea typeface="幼圆" pitchFamily="49" charset="-122"/>
                <a:cs typeface="Times New Roman" pitchFamily="18" charset="0"/>
              </a:rPr>
              <a:t>n</a:t>
            </a:r>
            <a:r>
              <a:rPr lang="en-US" altLang="zh-CN" sz="2000" b="1" dirty="0">
                <a:solidFill>
                  <a:srgbClr val="0000CC"/>
                </a:solidFill>
                <a:latin typeface="Times New Roman" pitchFamily="18" charset="0"/>
                <a:ea typeface="幼圆" pitchFamily="49" charset="-122"/>
                <a:cs typeface="Times New Roman" pitchFamily="18" charset="0"/>
              </a:rPr>
              <a:t>}   CF={c</a:t>
            </a:r>
            <a:r>
              <a:rPr lang="en-US" altLang="zh-CN" sz="2000" b="1" baseline="-25000" dirty="0">
                <a:solidFill>
                  <a:srgbClr val="0000CC"/>
                </a:solidFill>
                <a:latin typeface="Times New Roman" pitchFamily="18" charset="0"/>
                <a:ea typeface="幼圆" pitchFamily="49" charset="-122"/>
                <a:cs typeface="Times New Roman" pitchFamily="18" charset="0"/>
              </a:rPr>
              <a:t>1</a:t>
            </a:r>
            <a:r>
              <a:rPr lang="en-US" altLang="zh-CN" sz="2000" b="1" dirty="0">
                <a:solidFill>
                  <a:srgbClr val="0000CC"/>
                </a:solidFill>
                <a:latin typeface="Times New Roman" pitchFamily="18" charset="0"/>
                <a:ea typeface="幼圆" pitchFamily="49" charset="-122"/>
                <a:cs typeface="Times New Roman" pitchFamily="18" charset="0"/>
              </a:rPr>
              <a:t>, c</a:t>
            </a:r>
            <a:r>
              <a:rPr lang="en-US" altLang="zh-CN" sz="2000" b="1" baseline="-25000" dirty="0">
                <a:solidFill>
                  <a:srgbClr val="0000CC"/>
                </a:solidFill>
                <a:latin typeface="Times New Roman" pitchFamily="18" charset="0"/>
                <a:ea typeface="幼圆" pitchFamily="49" charset="-122"/>
                <a:cs typeface="Times New Roman" pitchFamily="18" charset="0"/>
              </a:rPr>
              <a:t>2</a:t>
            </a:r>
            <a:r>
              <a:rPr lang="en-US" altLang="zh-CN" sz="2000" b="1" dirty="0">
                <a:solidFill>
                  <a:srgbClr val="0000CC"/>
                </a:solidFill>
                <a:latin typeface="Times New Roman" pitchFamily="18" charset="0"/>
                <a:ea typeface="幼圆" pitchFamily="49" charset="-122"/>
                <a:cs typeface="Times New Roman" pitchFamily="18" charset="0"/>
              </a:rPr>
              <a:t>, … , </a:t>
            </a:r>
            <a:r>
              <a:rPr lang="en-US" altLang="zh-CN" sz="2000" b="1" dirty="0" err="1">
                <a:solidFill>
                  <a:srgbClr val="0000CC"/>
                </a:solidFill>
                <a:latin typeface="Times New Roman" pitchFamily="18" charset="0"/>
                <a:ea typeface="幼圆" pitchFamily="49" charset="-122"/>
                <a:cs typeface="Times New Roman" pitchFamily="18" charset="0"/>
              </a:rPr>
              <a:t>c</a:t>
            </a:r>
            <a:r>
              <a:rPr lang="en-US" altLang="zh-CN" sz="2000" b="1" baseline="-25000" dirty="0" err="1">
                <a:solidFill>
                  <a:srgbClr val="0000CC"/>
                </a:solidFill>
                <a:latin typeface="Times New Roman" pitchFamily="18" charset="0"/>
                <a:ea typeface="幼圆" pitchFamily="49" charset="-122"/>
                <a:cs typeface="Times New Roman" pitchFamily="18" charset="0"/>
              </a:rPr>
              <a:t>n</a:t>
            </a:r>
            <a:r>
              <a:rPr lang="en-US" altLang="zh-CN" sz="2000" b="1" dirty="0">
                <a:solidFill>
                  <a:srgbClr val="0000CC"/>
                </a:solidFill>
                <a:latin typeface="Times New Roman" pitchFamily="18" charset="0"/>
                <a:ea typeface="幼圆" pitchFamily="49" charset="-122"/>
                <a:cs typeface="Times New Roman" pitchFamily="18" charset="0"/>
              </a:rPr>
              <a:t>}</a:t>
            </a:r>
          </a:p>
          <a:p>
            <a:pPr algn="just" eaLnBrk="1" hangingPunct="1">
              <a:lnSpc>
                <a:spcPct val="120000"/>
              </a:lnSpc>
              <a:spcBef>
                <a:spcPct val="0"/>
              </a:spcBef>
            </a:pPr>
            <a:r>
              <a:rPr lang="zh-CN" altLang="en-US" sz="2000" b="1" dirty="0">
                <a:solidFill>
                  <a:srgbClr val="0000CC"/>
                </a:solidFill>
                <a:latin typeface="Times New Roman" pitchFamily="18" charset="0"/>
                <a:ea typeface="幼圆" pitchFamily="49" charset="-122"/>
                <a:cs typeface="Times New Roman" pitchFamily="18" charset="0"/>
              </a:rPr>
              <a:t>则求结论</a:t>
            </a:r>
            <a:r>
              <a:rPr lang="en-US" altLang="zh-CN" sz="2000" b="1" dirty="0">
                <a:solidFill>
                  <a:srgbClr val="0000CC"/>
                </a:solidFill>
                <a:latin typeface="Times New Roman" pitchFamily="18" charset="0"/>
                <a:ea typeface="幼圆" pitchFamily="49" charset="-122"/>
                <a:cs typeface="Times New Roman" pitchFamily="18" charset="0"/>
              </a:rPr>
              <a:t>H</a:t>
            </a:r>
            <a:r>
              <a:rPr lang="zh-CN" altLang="en-US" sz="2000" b="1" dirty="0">
                <a:solidFill>
                  <a:srgbClr val="0000CC"/>
                </a:solidFill>
                <a:latin typeface="Times New Roman" pitchFamily="18" charset="0"/>
                <a:ea typeface="幼圆" pitchFamily="49" charset="-122"/>
                <a:cs typeface="Times New Roman" pitchFamily="18" charset="0"/>
              </a:rPr>
              <a:t>的确定性</a:t>
            </a:r>
            <a:r>
              <a:rPr lang="en-US" altLang="zh-CN" sz="2000" b="1" dirty="0">
                <a:solidFill>
                  <a:srgbClr val="0000CC"/>
                </a:solidFill>
                <a:latin typeface="Times New Roman" pitchFamily="18" charset="0"/>
                <a:ea typeface="幼圆" pitchFamily="49" charset="-122"/>
                <a:cs typeface="Times New Roman" pitchFamily="18" charset="0"/>
              </a:rPr>
              <a:t>CER(H)</a:t>
            </a:r>
            <a:r>
              <a:rPr lang="zh-CN" altLang="en-US" sz="2000" b="1" dirty="0">
                <a:solidFill>
                  <a:srgbClr val="0000CC"/>
                </a:solidFill>
                <a:latin typeface="Times New Roman" pitchFamily="18" charset="0"/>
                <a:ea typeface="幼圆" pitchFamily="49" charset="-122"/>
                <a:cs typeface="Times New Roman" pitchFamily="18" charset="0"/>
              </a:rPr>
              <a:t>的方法如下：</a:t>
            </a:r>
            <a:r>
              <a:rPr lang="zh-CN" altLang="en-US" sz="2000" dirty="0">
                <a:latin typeface="Times New Roman" pitchFamily="18" charset="0"/>
                <a:ea typeface="幼圆" pitchFamily="49" charset="-122"/>
                <a:cs typeface="Times New Roman" pitchFamily="18" charset="0"/>
              </a:rPr>
              <a:t> </a:t>
            </a:r>
          </a:p>
        </p:txBody>
      </p:sp>
      <p:sp>
        <p:nvSpPr>
          <p:cNvPr id="462856" name="Rectangle 8"/>
          <p:cNvSpPr>
            <a:spLocks noChangeArrowheads="1"/>
          </p:cNvSpPr>
          <p:nvPr/>
        </p:nvSpPr>
        <p:spPr bwMode="auto">
          <a:xfrm>
            <a:off x="755650" y="188913"/>
            <a:ext cx="7272338" cy="7198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ctr" eaLnBrk="1" hangingPunct="1">
              <a:spcBef>
                <a:spcPct val="0"/>
              </a:spcBef>
            </a:pPr>
            <a:r>
              <a:rPr lang="zh-CN" altLang="en-US" sz="4400" dirty="0">
                <a:solidFill>
                  <a:schemeClr val="accent2"/>
                </a:solidFill>
                <a:latin typeface="方正姚体" pitchFamily="2" charset="-122"/>
                <a:ea typeface="方正姚体" pitchFamily="2" charset="-122"/>
                <a:cs typeface="+mj-cs"/>
              </a:rPr>
              <a:t>不确定性的</a:t>
            </a:r>
            <a:r>
              <a:rPr lang="zh-CN" altLang="en-US" sz="4400" dirty="0" smtClean="0">
                <a:solidFill>
                  <a:schemeClr val="accent2"/>
                </a:solidFill>
                <a:latin typeface="方正姚体" pitchFamily="2" charset="-122"/>
                <a:ea typeface="方正姚体" pitchFamily="2" charset="-122"/>
                <a:cs typeface="+mj-cs"/>
              </a:rPr>
              <a:t>更新</a:t>
            </a:r>
            <a:endParaRPr lang="en-US" altLang="zh-CN" sz="4400" dirty="0">
              <a:solidFill>
                <a:schemeClr val="accent2"/>
              </a:solidFill>
              <a:latin typeface="方正姚体" pitchFamily="2" charset="-122"/>
              <a:ea typeface="方正姚体" pitchFamily="2" charset="-122"/>
              <a:cs typeface="+mj-cs"/>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xmlns:p14="http://schemas.microsoft.com/office/powerpoint/2010/mai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灯片编号占位符 3"/>
          <p:cNvSpPr>
            <a:spLocks noGrp="1"/>
          </p:cNvSpPr>
          <p:nvPr>
            <p:ph type="sldNum" sz="quarter" idx="12"/>
          </p:nvPr>
        </p:nvSpPr>
        <p:spPr/>
        <p:txBody>
          <a:bodyPr/>
          <a:lstStyle/>
          <a:p>
            <a:fld id="{3CDDE074-B190-42BC-A40E-239663F42FE3}" type="slidenum">
              <a:rPr lang="en-US" altLang="zh-CN"/>
              <a:pPr/>
              <a:t>111</a:t>
            </a:fld>
            <a:endParaRPr lang="en-US" altLang="zh-CN"/>
          </a:p>
        </p:txBody>
      </p:sp>
      <p:sp>
        <p:nvSpPr>
          <p:cNvPr id="463874" name="Text Box 2"/>
          <p:cNvSpPr txBox="1">
            <a:spLocks noChangeArrowheads="1"/>
          </p:cNvSpPr>
          <p:nvPr/>
        </p:nvSpPr>
        <p:spPr bwMode="auto">
          <a:xfrm>
            <a:off x="179388" y="1700213"/>
            <a:ext cx="4824412" cy="427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pPr>
            <a:r>
              <a:rPr lang="en-US" altLang="zh-CN" sz="2200" b="1">
                <a:solidFill>
                  <a:srgbClr val="A50021"/>
                </a:solidFill>
                <a:latin typeface="Times New Roman" pitchFamily="18" charset="0"/>
                <a:ea typeface="宋体" pitchFamily="2" charset="-122"/>
              </a:rPr>
              <a:t>    (2)</a:t>
            </a:r>
            <a:r>
              <a:rPr lang="zh-CN" altLang="en-US" sz="2200" b="1">
                <a:solidFill>
                  <a:srgbClr val="A50021"/>
                </a:solidFill>
                <a:latin typeface="Times New Roman" pitchFamily="18" charset="0"/>
                <a:ea typeface="宋体" pitchFamily="2" charset="-122"/>
              </a:rPr>
              <a:t>求</a:t>
            </a:r>
            <a:r>
              <a:rPr lang="en-US" altLang="zh-CN" sz="2200" b="1">
                <a:solidFill>
                  <a:srgbClr val="A50021"/>
                </a:solidFill>
                <a:latin typeface="Times New Roman" pitchFamily="18" charset="0"/>
                <a:ea typeface="宋体" pitchFamily="2" charset="-122"/>
              </a:rPr>
              <a:t>Bel(H)</a:t>
            </a:r>
            <a:r>
              <a:rPr lang="zh-CN" altLang="en-US" sz="2200" b="1">
                <a:solidFill>
                  <a:srgbClr val="A50021"/>
                </a:solidFill>
                <a:latin typeface="Times New Roman" pitchFamily="18" charset="0"/>
                <a:ea typeface="宋体" pitchFamily="2" charset="-122"/>
              </a:rPr>
              <a:t>、</a:t>
            </a:r>
            <a:r>
              <a:rPr lang="en-US" altLang="zh-CN" sz="2200" b="1">
                <a:solidFill>
                  <a:srgbClr val="A50021"/>
                </a:solidFill>
                <a:latin typeface="Times New Roman" pitchFamily="18" charset="0"/>
                <a:ea typeface="宋体" pitchFamily="2" charset="-122"/>
              </a:rPr>
              <a:t>Pl(H)</a:t>
            </a:r>
            <a:r>
              <a:rPr lang="zh-CN" altLang="en-US" sz="2200" b="1">
                <a:solidFill>
                  <a:srgbClr val="A50021"/>
                </a:solidFill>
                <a:latin typeface="Times New Roman" pitchFamily="18" charset="0"/>
                <a:ea typeface="宋体" pitchFamily="2" charset="-122"/>
              </a:rPr>
              <a:t>及</a:t>
            </a:r>
            <a:r>
              <a:rPr lang="en-US" altLang="zh-CN" sz="2200" b="1">
                <a:solidFill>
                  <a:srgbClr val="A50021"/>
                </a:solidFill>
                <a:latin typeface="Times New Roman" pitchFamily="18" charset="0"/>
                <a:ea typeface="宋体" pitchFamily="2" charset="-122"/>
              </a:rPr>
              <a:t>f(H)</a:t>
            </a:r>
            <a:r>
              <a:rPr lang="en-US" altLang="zh-CN" sz="2200" b="1">
                <a:latin typeface="Times New Roman" pitchFamily="18" charset="0"/>
                <a:ea typeface="宋体" pitchFamily="2" charset="-122"/>
              </a:rPr>
              <a:t> </a:t>
            </a:r>
          </a:p>
        </p:txBody>
      </p:sp>
      <p:graphicFrame>
        <p:nvGraphicFramePr>
          <p:cNvPr id="463875" name="Object 3"/>
          <p:cNvGraphicFramePr>
            <a:graphicFrameLocks noChangeAspect="1"/>
          </p:cNvGraphicFramePr>
          <p:nvPr/>
        </p:nvGraphicFramePr>
        <p:xfrm>
          <a:off x="1295400" y="2349500"/>
          <a:ext cx="2268538" cy="779463"/>
        </p:xfrm>
        <a:graphic>
          <a:graphicData uri="http://schemas.openxmlformats.org/presentationml/2006/ole">
            <mc:AlternateContent xmlns:mc="http://schemas.openxmlformats.org/markup-compatibility/2006">
              <mc:Choice xmlns:v="urn:schemas-microsoft-com:vml" Requires="v">
                <p:oleObj spid="_x0000_s464187" name="Equation" r:id="rId4" imgW="1307880" imgH="431640" progId="Equation.3">
                  <p:embed/>
                </p:oleObj>
              </mc:Choice>
              <mc:Fallback>
                <p:oleObj name="Equation" r:id="rId4" imgW="1307880" imgH="431640" progId="Equation.3">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95400" y="2349500"/>
                        <a:ext cx="2268538"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63876" name="Object 4"/>
          <p:cNvGraphicFramePr>
            <a:graphicFrameLocks noChangeAspect="1"/>
          </p:cNvGraphicFramePr>
          <p:nvPr/>
        </p:nvGraphicFramePr>
        <p:xfrm>
          <a:off x="1258888" y="3357563"/>
          <a:ext cx="2449512" cy="400050"/>
        </p:xfrm>
        <a:graphic>
          <a:graphicData uri="http://schemas.openxmlformats.org/presentationml/2006/ole">
            <mc:AlternateContent xmlns:mc="http://schemas.openxmlformats.org/markup-compatibility/2006">
              <mc:Choice xmlns:v="urn:schemas-microsoft-com:vml" Requires="v">
                <p:oleObj spid="_x0000_s464188" name="Equation" r:id="rId6" imgW="1333440" imgH="203040" progId="Equation.3">
                  <p:embed/>
                </p:oleObj>
              </mc:Choice>
              <mc:Fallback>
                <p:oleObj name="Equation" r:id="rId6" imgW="1333440" imgH="203040" progId="Equation.3">
                  <p:embed/>
                  <p:pic>
                    <p:nvPicPr>
                      <p:cNvPr id="0" name="Object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258888" y="3357563"/>
                        <a:ext cx="24495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63877" name="Object 5"/>
          <p:cNvGraphicFramePr>
            <a:graphicFrameLocks noChangeAspect="1"/>
          </p:cNvGraphicFramePr>
          <p:nvPr/>
        </p:nvGraphicFramePr>
        <p:xfrm>
          <a:off x="1331913" y="4005263"/>
          <a:ext cx="6335712" cy="890587"/>
        </p:xfrm>
        <a:graphic>
          <a:graphicData uri="http://schemas.openxmlformats.org/presentationml/2006/ole">
            <mc:AlternateContent xmlns:mc="http://schemas.openxmlformats.org/markup-compatibility/2006">
              <mc:Choice xmlns:v="urn:schemas-microsoft-com:vml" Requires="v">
                <p:oleObj spid="_x0000_s464189" name="Equation" r:id="rId8" imgW="3949560" imgH="469800" progId="Equation.3">
                  <p:embed/>
                </p:oleObj>
              </mc:Choice>
              <mc:Fallback>
                <p:oleObj name="Equation" r:id="rId8" imgW="3949560" imgH="469800" progId="Equation.3">
                  <p:embed/>
                  <p:pic>
                    <p:nvPicPr>
                      <p:cNvPr id="0" name="Object 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331913" y="4005263"/>
                        <a:ext cx="6335712" cy="89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63879" name="Text Box 7"/>
          <p:cNvSpPr txBox="1">
            <a:spLocks noChangeArrowheads="1"/>
          </p:cNvSpPr>
          <p:nvPr/>
        </p:nvSpPr>
        <p:spPr bwMode="auto">
          <a:xfrm>
            <a:off x="179388" y="5121275"/>
            <a:ext cx="8640762" cy="930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eaLnBrk="1" hangingPunct="1">
              <a:lnSpc>
                <a:spcPct val="120000"/>
              </a:lnSpc>
              <a:spcBef>
                <a:spcPct val="10000"/>
              </a:spcBef>
            </a:pPr>
            <a:r>
              <a:rPr lang="en-US" altLang="zh-CN" sz="2200" b="1">
                <a:solidFill>
                  <a:srgbClr val="A50021"/>
                </a:solidFill>
                <a:latin typeface="Times New Roman" pitchFamily="18" charset="0"/>
                <a:ea typeface="宋体" pitchFamily="2" charset="-122"/>
              </a:rPr>
              <a:t>    (3)</a:t>
            </a:r>
            <a:r>
              <a:rPr lang="zh-CN" altLang="en-US" sz="2200" b="1">
                <a:solidFill>
                  <a:srgbClr val="A50021"/>
                </a:solidFill>
                <a:latin typeface="Times New Roman" pitchFamily="18" charset="0"/>
                <a:ea typeface="宋体" pitchFamily="2" charset="-122"/>
              </a:rPr>
              <a:t>求</a:t>
            </a:r>
            <a:r>
              <a:rPr lang="en-US" altLang="zh-CN" sz="2200" b="1">
                <a:solidFill>
                  <a:srgbClr val="A50021"/>
                </a:solidFill>
                <a:latin typeface="Times New Roman" pitchFamily="18" charset="0"/>
                <a:ea typeface="宋体" pitchFamily="2" charset="-122"/>
              </a:rPr>
              <a:t>H</a:t>
            </a:r>
            <a:r>
              <a:rPr lang="zh-CN" altLang="en-US" sz="2200" b="1">
                <a:solidFill>
                  <a:srgbClr val="A50021"/>
                </a:solidFill>
                <a:latin typeface="Times New Roman" pitchFamily="18" charset="0"/>
                <a:ea typeface="宋体" pitchFamily="2" charset="-122"/>
              </a:rPr>
              <a:t>的确定性</a:t>
            </a:r>
            <a:r>
              <a:rPr lang="en-US" altLang="zh-CN" sz="2200" b="1">
                <a:solidFill>
                  <a:srgbClr val="A50021"/>
                </a:solidFill>
                <a:latin typeface="Times New Roman" pitchFamily="18" charset="0"/>
                <a:ea typeface="宋体" pitchFamily="2" charset="-122"/>
              </a:rPr>
              <a:t>CER(H)</a:t>
            </a:r>
          </a:p>
          <a:p>
            <a:pPr eaLnBrk="1" hangingPunct="1">
              <a:lnSpc>
                <a:spcPct val="120000"/>
              </a:lnSpc>
              <a:spcBef>
                <a:spcPct val="10000"/>
              </a:spcBef>
            </a:pPr>
            <a:r>
              <a:rPr lang="en-US" altLang="zh-CN" sz="2200" b="1">
                <a:solidFill>
                  <a:srgbClr val="0000CC"/>
                </a:solidFill>
                <a:latin typeface="Times New Roman" pitchFamily="18" charset="0"/>
                <a:ea typeface="宋体" pitchFamily="2" charset="-122"/>
              </a:rPr>
              <a:t>    </a:t>
            </a:r>
            <a:r>
              <a:rPr lang="zh-CN" altLang="en-US" sz="2200" b="1">
                <a:solidFill>
                  <a:srgbClr val="0000CC"/>
                </a:solidFill>
                <a:latin typeface="Times New Roman" pitchFamily="18" charset="0"/>
                <a:ea typeface="宋体" pitchFamily="2" charset="-122"/>
              </a:rPr>
              <a:t>按公式</a:t>
            </a:r>
            <a:r>
              <a:rPr lang="en-US" altLang="zh-CN" sz="2200" b="1">
                <a:solidFill>
                  <a:srgbClr val="0000CC"/>
                </a:solidFill>
                <a:latin typeface="Times New Roman" pitchFamily="18" charset="0"/>
                <a:ea typeface="宋体" pitchFamily="2" charset="-122"/>
              </a:rPr>
              <a:t>CER(H)=MD(H/E</a:t>
            </a:r>
            <a:r>
              <a:rPr lang="en-US" altLang="zh-CN" sz="2200" b="1" baseline="30000">
                <a:solidFill>
                  <a:srgbClr val="0000CC"/>
                </a:solidFill>
                <a:latin typeface="Times New Roman" pitchFamily="18" charset="0"/>
                <a:ea typeface="宋体" pitchFamily="2" charset="-122"/>
              </a:rPr>
              <a:t>'</a:t>
            </a:r>
            <a:r>
              <a:rPr lang="en-US" altLang="zh-CN" sz="2200" b="1">
                <a:solidFill>
                  <a:srgbClr val="0000CC"/>
                </a:solidFill>
                <a:latin typeface="Times New Roman" pitchFamily="18" charset="0"/>
                <a:ea typeface="宋体" pitchFamily="2" charset="-122"/>
              </a:rPr>
              <a:t>) ×f(H)</a:t>
            </a:r>
            <a:r>
              <a:rPr lang="zh-CN" altLang="en-US" sz="2200" b="1">
                <a:solidFill>
                  <a:srgbClr val="0000CC"/>
                </a:solidFill>
                <a:latin typeface="Times New Roman" pitchFamily="18" charset="0"/>
                <a:ea typeface="宋体" pitchFamily="2" charset="-122"/>
              </a:rPr>
              <a:t>计算结论</a:t>
            </a:r>
            <a:r>
              <a:rPr lang="en-US" altLang="zh-CN" sz="2200" b="1">
                <a:solidFill>
                  <a:srgbClr val="0000CC"/>
                </a:solidFill>
                <a:latin typeface="Times New Roman" pitchFamily="18" charset="0"/>
                <a:ea typeface="宋体" pitchFamily="2" charset="-122"/>
              </a:rPr>
              <a:t>H</a:t>
            </a:r>
            <a:r>
              <a:rPr lang="zh-CN" altLang="en-US" sz="2200" b="1">
                <a:solidFill>
                  <a:srgbClr val="0000CC"/>
                </a:solidFill>
                <a:latin typeface="Times New Roman" pitchFamily="18" charset="0"/>
                <a:ea typeface="宋体" pitchFamily="2" charset="-122"/>
              </a:rPr>
              <a:t>确定性。</a:t>
            </a:r>
            <a:r>
              <a:rPr lang="zh-CN" altLang="en-US" sz="2000">
                <a:solidFill>
                  <a:srgbClr val="0000CC"/>
                </a:solidFill>
                <a:latin typeface="Tahoma" pitchFamily="34" charset="0"/>
                <a:ea typeface="宋体" pitchFamily="2" charset="-122"/>
              </a:rPr>
              <a:t> </a:t>
            </a:r>
          </a:p>
        </p:txBody>
      </p:sp>
      <p:sp>
        <p:nvSpPr>
          <p:cNvPr id="10" name="Rectangle 8"/>
          <p:cNvSpPr>
            <a:spLocks noChangeArrowheads="1"/>
          </p:cNvSpPr>
          <p:nvPr/>
        </p:nvSpPr>
        <p:spPr bwMode="auto">
          <a:xfrm>
            <a:off x="755650" y="188913"/>
            <a:ext cx="7272338" cy="7198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ctr" eaLnBrk="1" hangingPunct="1">
              <a:spcBef>
                <a:spcPct val="0"/>
              </a:spcBef>
            </a:pPr>
            <a:r>
              <a:rPr lang="zh-CN" altLang="en-US" sz="4400" dirty="0">
                <a:solidFill>
                  <a:schemeClr val="accent2"/>
                </a:solidFill>
                <a:latin typeface="方正姚体" pitchFamily="2" charset="-122"/>
                <a:ea typeface="方正姚体" pitchFamily="2" charset="-122"/>
                <a:cs typeface="+mj-cs"/>
              </a:rPr>
              <a:t>不确定性的</a:t>
            </a:r>
            <a:r>
              <a:rPr lang="zh-CN" altLang="en-US" sz="4400" dirty="0" smtClean="0">
                <a:solidFill>
                  <a:schemeClr val="accent2"/>
                </a:solidFill>
                <a:latin typeface="方正姚体" pitchFamily="2" charset="-122"/>
                <a:ea typeface="方正姚体" pitchFamily="2" charset="-122"/>
                <a:cs typeface="+mj-cs"/>
              </a:rPr>
              <a:t>更新</a:t>
            </a:r>
            <a:endParaRPr lang="en-US" altLang="zh-CN" sz="4400" dirty="0">
              <a:solidFill>
                <a:schemeClr val="accent2"/>
              </a:solidFill>
              <a:latin typeface="方正姚体" pitchFamily="2" charset="-122"/>
              <a:ea typeface="方正姚体" pitchFamily="2" charset="-122"/>
              <a:cs typeface="+mj-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3"/>
          <p:cNvSpPr>
            <a:spLocks noGrp="1"/>
          </p:cNvSpPr>
          <p:nvPr>
            <p:ph type="sldNum" sz="quarter" idx="12"/>
          </p:nvPr>
        </p:nvSpPr>
        <p:spPr/>
        <p:txBody>
          <a:bodyPr/>
          <a:lstStyle/>
          <a:p>
            <a:fld id="{3DA0BA24-3DCE-4384-A1F1-5BE875F7B4F7}" type="slidenum">
              <a:rPr lang="en-US" altLang="zh-CN"/>
              <a:pPr/>
              <a:t>112</a:t>
            </a:fld>
            <a:endParaRPr lang="en-US" altLang="zh-CN"/>
          </a:p>
        </p:txBody>
      </p:sp>
      <p:sp>
        <p:nvSpPr>
          <p:cNvPr id="464898" name="Rectangle 2"/>
          <p:cNvSpPr>
            <a:spLocks noChangeArrowheads="1"/>
          </p:cNvSpPr>
          <p:nvPr/>
        </p:nvSpPr>
        <p:spPr bwMode="auto">
          <a:xfrm>
            <a:off x="900113" y="188913"/>
            <a:ext cx="7272337" cy="7198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ctr" eaLnBrk="1" hangingPunct="1">
              <a:spcBef>
                <a:spcPct val="0"/>
              </a:spcBef>
            </a:pPr>
            <a:r>
              <a:rPr lang="zh-CN" altLang="en-US" sz="4400" dirty="0">
                <a:solidFill>
                  <a:schemeClr val="accent2"/>
                </a:solidFill>
                <a:latin typeface="方正姚体" pitchFamily="2" charset="-122"/>
                <a:ea typeface="方正姚体" pitchFamily="2" charset="-122"/>
                <a:cs typeface="+mj-cs"/>
              </a:rPr>
              <a:t>例子</a:t>
            </a:r>
            <a:endParaRPr lang="en-US" altLang="zh-CN" sz="4400" dirty="0">
              <a:solidFill>
                <a:schemeClr val="accent2"/>
              </a:solidFill>
              <a:latin typeface="方正姚体" pitchFamily="2" charset="-122"/>
              <a:ea typeface="方正姚体" pitchFamily="2" charset="-122"/>
              <a:cs typeface="+mj-cs"/>
            </a:endParaRPr>
          </a:p>
        </p:txBody>
      </p:sp>
      <p:sp>
        <p:nvSpPr>
          <p:cNvPr id="464899" name="Text Box 3"/>
          <p:cNvSpPr txBox="1">
            <a:spLocks noChangeArrowheads="1"/>
          </p:cNvSpPr>
          <p:nvPr/>
        </p:nvSpPr>
        <p:spPr bwMode="auto">
          <a:xfrm>
            <a:off x="179388" y="1376363"/>
            <a:ext cx="8785225" cy="47643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lnSpc>
                <a:spcPct val="120000"/>
              </a:lnSpc>
              <a:spcBef>
                <a:spcPct val="20000"/>
              </a:spcBef>
            </a:pPr>
            <a:r>
              <a:rPr kumimoji="0" lang="en-US" altLang="zh-CN" sz="2200" b="1" dirty="0" smtClean="0">
                <a:solidFill>
                  <a:srgbClr val="A50021"/>
                </a:solidFill>
                <a:latin typeface="Times New Roman" pitchFamily="18" charset="0"/>
                <a:ea typeface="幼圆" pitchFamily="49" charset="-122"/>
                <a:cs typeface="Times New Roman" pitchFamily="18" charset="0"/>
              </a:rPr>
              <a:t> </a:t>
            </a:r>
            <a:r>
              <a:rPr kumimoji="0" lang="zh-CN" altLang="en-US" sz="2200" b="1" dirty="0">
                <a:solidFill>
                  <a:srgbClr val="A50021"/>
                </a:solidFill>
                <a:latin typeface="Times New Roman" pitchFamily="18" charset="0"/>
                <a:ea typeface="幼圆" pitchFamily="49" charset="-122"/>
                <a:cs typeface="Times New Roman" pitchFamily="18" charset="0"/>
              </a:rPr>
              <a:t>例</a:t>
            </a:r>
            <a:r>
              <a:rPr kumimoji="0" lang="en-US" altLang="zh-CN" sz="2200" b="1" dirty="0">
                <a:solidFill>
                  <a:srgbClr val="A50021"/>
                </a:solidFill>
                <a:latin typeface="Times New Roman" pitchFamily="18" charset="0"/>
                <a:ea typeface="幼圆" pitchFamily="49" charset="-122"/>
                <a:cs typeface="Times New Roman" pitchFamily="18" charset="0"/>
              </a:rPr>
              <a:t>6.9</a:t>
            </a:r>
            <a:r>
              <a:rPr kumimoji="0" lang="en-US" altLang="zh-CN" sz="2200" b="1" dirty="0">
                <a:solidFill>
                  <a:srgbClr val="CC3300"/>
                </a:solidFill>
                <a:latin typeface="Times New Roman" pitchFamily="18" charset="0"/>
                <a:ea typeface="幼圆" pitchFamily="49" charset="-122"/>
                <a:cs typeface="Times New Roman" pitchFamily="18" charset="0"/>
              </a:rPr>
              <a:t> </a:t>
            </a:r>
            <a:r>
              <a:rPr kumimoji="0" lang="zh-CN" altLang="en-US" sz="2200" b="1" dirty="0">
                <a:solidFill>
                  <a:srgbClr val="0000CC"/>
                </a:solidFill>
                <a:latin typeface="Times New Roman" pitchFamily="18" charset="0"/>
                <a:ea typeface="幼圆" pitchFamily="49" charset="-122"/>
                <a:cs typeface="Times New Roman" pitchFamily="18" charset="0"/>
              </a:rPr>
              <a:t>设有如下规则：</a:t>
            </a:r>
          </a:p>
          <a:p>
            <a:pPr eaLnBrk="1" hangingPunct="1">
              <a:lnSpc>
                <a:spcPct val="120000"/>
              </a:lnSpc>
              <a:spcBef>
                <a:spcPct val="20000"/>
              </a:spcBef>
            </a:pPr>
            <a:r>
              <a:rPr kumimoji="0" lang="zh-CN" altLang="en-US" sz="2200" b="1" dirty="0">
                <a:solidFill>
                  <a:srgbClr val="0000CC"/>
                </a:solidFill>
                <a:latin typeface="Times New Roman" pitchFamily="18" charset="0"/>
                <a:ea typeface="幼圆" pitchFamily="49" charset="-122"/>
                <a:cs typeface="Times New Roman" pitchFamily="18" charset="0"/>
              </a:rPr>
              <a:t> </a:t>
            </a:r>
            <a:r>
              <a:rPr kumimoji="0" lang="en-US" altLang="zh-CN" sz="2200" b="1" dirty="0">
                <a:solidFill>
                  <a:srgbClr val="0000CC"/>
                </a:solidFill>
                <a:latin typeface="Times New Roman" pitchFamily="18" charset="0"/>
                <a:ea typeface="幼圆" pitchFamily="49" charset="-122"/>
                <a:cs typeface="Times New Roman" pitchFamily="18" charset="0"/>
              </a:rPr>
              <a:t> </a:t>
            </a:r>
            <a:r>
              <a:rPr kumimoji="0" lang="en-US" altLang="zh-CN" sz="2200" b="1" dirty="0" smtClean="0">
                <a:solidFill>
                  <a:srgbClr val="0000CC"/>
                </a:solidFill>
                <a:latin typeface="Times New Roman" pitchFamily="18" charset="0"/>
                <a:ea typeface="幼圆" pitchFamily="49" charset="-122"/>
                <a:cs typeface="Times New Roman" pitchFamily="18" charset="0"/>
              </a:rPr>
              <a:t>  r</a:t>
            </a:r>
            <a:r>
              <a:rPr kumimoji="0" lang="en-US" altLang="zh-CN" sz="2200" b="1" baseline="-25000" dirty="0" smtClean="0">
                <a:solidFill>
                  <a:srgbClr val="0000CC"/>
                </a:solidFill>
                <a:latin typeface="Times New Roman" pitchFamily="18" charset="0"/>
                <a:ea typeface="幼圆" pitchFamily="49" charset="-122"/>
                <a:cs typeface="Times New Roman" pitchFamily="18" charset="0"/>
              </a:rPr>
              <a:t>1</a:t>
            </a:r>
            <a:r>
              <a:rPr kumimoji="0" lang="en-US" altLang="zh-CN" sz="2200" b="1" dirty="0">
                <a:solidFill>
                  <a:srgbClr val="0000CC"/>
                </a:solidFill>
                <a:latin typeface="Times New Roman" pitchFamily="18" charset="0"/>
                <a:ea typeface="幼圆" pitchFamily="49" charset="-122"/>
                <a:cs typeface="Times New Roman" pitchFamily="18" charset="0"/>
              </a:rPr>
              <a:t>:  IF  E</a:t>
            </a:r>
            <a:r>
              <a:rPr kumimoji="0" lang="en-US" altLang="zh-CN" sz="2200" b="1" baseline="-25000" dirty="0">
                <a:solidFill>
                  <a:srgbClr val="0000CC"/>
                </a:solidFill>
                <a:latin typeface="Times New Roman" pitchFamily="18" charset="0"/>
                <a:ea typeface="幼圆" pitchFamily="49" charset="-122"/>
                <a:cs typeface="Times New Roman" pitchFamily="18" charset="0"/>
              </a:rPr>
              <a:t>1 </a:t>
            </a:r>
            <a:r>
              <a:rPr kumimoji="0" lang="en-US" altLang="zh-CN" sz="2200" b="1" dirty="0">
                <a:solidFill>
                  <a:srgbClr val="0000CC"/>
                </a:solidFill>
                <a:latin typeface="Times New Roman" pitchFamily="18" charset="0"/>
                <a:ea typeface="幼圆" pitchFamily="49" charset="-122"/>
                <a:cs typeface="Times New Roman" pitchFamily="18" charset="0"/>
              </a:rPr>
              <a:t> AND  E</a:t>
            </a:r>
            <a:r>
              <a:rPr kumimoji="0" lang="en-US" altLang="zh-CN" sz="2200" b="1" baseline="-25000" dirty="0">
                <a:solidFill>
                  <a:srgbClr val="0000CC"/>
                </a:solidFill>
                <a:latin typeface="Times New Roman" pitchFamily="18" charset="0"/>
                <a:ea typeface="幼圆" pitchFamily="49" charset="-122"/>
                <a:cs typeface="Times New Roman" pitchFamily="18" charset="0"/>
              </a:rPr>
              <a:t>2</a:t>
            </a:r>
            <a:r>
              <a:rPr kumimoji="0" lang="en-US" altLang="zh-CN" sz="2200" b="1" dirty="0">
                <a:solidFill>
                  <a:srgbClr val="0000CC"/>
                </a:solidFill>
                <a:latin typeface="Times New Roman" pitchFamily="18" charset="0"/>
                <a:ea typeface="幼圆" pitchFamily="49" charset="-122"/>
                <a:cs typeface="Times New Roman" pitchFamily="18" charset="0"/>
              </a:rPr>
              <a:t>  THEN  A={a</a:t>
            </a:r>
            <a:r>
              <a:rPr kumimoji="0" lang="en-US" altLang="zh-CN" sz="2200" b="1" baseline="-25000" dirty="0">
                <a:solidFill>
                  <a:srgbClr val="0000CC"/>
                </a:solidFill>
                <a:latin typeface="Times New Roman" pitchFamily="18" charset="0"/>
                <a:ea typeface="幼圆" pitchFamily="49" charset="-122"/>
                <a:cs typeface="Times New Roman" pitchFamily="18" charset="0"/>
              </a:rPr>
              <a:t>1</a:t>
            </a:r>
            <a:r>
              <a:rPr kumimoji="0" lang="en-US" altLang="zh-CN" sz="2200" b="1" dirty="0">
                <a:solidFill>
                  <a:srgbClr val="0000CC"/>
                </a:solidFill>
                <a:latin typeface="Times New Roman" pitchFamily="18" charset="0"/>
                <a:ea typeface="幼圆" pitchFamily="49" charset="-122"/>
                <a:cs typeface="Times New Roman" pitchFamily="18" charset="0"/>
              </a:rPr>
              <a:t>, a</a:t>
            </a:r>
            <a:r>
              <a:rPr kumimoji="0" lang="en-US" altLang="zh-CN" sz="2200" b="1" baseline="-25000" dirty="0">
                <a:solidFill>
                  <a:srgbClr val="0000CC"/>
                </a:solidFill>
                <a:latin typeface="Times New Roman" pitchFamily="18" charset="0"/>
                <a:ea typeface="幼圆" pitchFamily="49" charset="-122"/>
                <a:cs typeface="Times New Roman" pitchFamily="18" charset="0"/>
              </a:rPr>
              <a:t>2</a:t>
            </a:r>
            <a:r>
              <a:rPr kumimoji="0" lang="en-US" altLang="zh-CN" sz="2200" b="1" dirty="0">
                <a:solidFill>
                  <a:srgbClr val="0000CC"/>
                </a:solidFill>
                <a:latin typeface="Times New Roman" pitchFamily="18" charset="0"/>
                <a:ea typeface="幼圆" pitchFamily="49" charset="-122"/>
                <a:cs typeface="Times New Roman" pitchFamily="18" charset="0"/>
              </a:rPr>
              <a:t>}  CF={0.3,  0.5} </a:t>
            </a:r>
          </a:p>
          <a:p>
            <a:pPr eaLnBrk="1" hangingPunct="1">
              <a:lnSpc>
                <a:spcPct val="120000"/>
              </a:lnSpc>
              <a:spcBef>
                <a:spcPct val="20000"/>
              </a:spcBef>
            </a:pPr>
            <a:r>
              <a:rPr kumimoji="0" lang="en-US" altLang="zh-CN" sz="2200" b="1" dirty="0">
                <a:solidFill>
                  <a:srgbClr val="0000CC"/>
                </a:solidFill>
                <a:latin typeface="Times New Roman" pitchFamily="18" charset="0"/>
                <a:ea typeface="幼圆" pitchFamily="49" charset="-122"/>
                <a:cs typeface="Times New Roman" pitchFamily="18" charset="0"/>
              </a:rPr>
              <a:t>    r</a:t>
            </a:r>
            <a:r>
              <a:rPr kumimoji="0" lang="en-US" altLang="zh-CN" sz="2200" b="1" baseline="-25000" dirty="0">
                <a:solidFill>
                  <a:srgbClr val="0000CC"/>
                </a:solidFill>
                <a:latin typeface="Times New Roman" pitchFamily="18" charset="0"/>
                <a:ea typeface="幼圆" pitchFamily="49" charset="-122"/>
                <a:cs typeface="Times New Roman" pitchFamily="18" charset="0"/>
              </a:rPr>
              <a:t>2</a:t>
            </a:r>
            <a:r>
              <a:rPr kumimoji="0" lang="en-US" altLang="zh-CN" sz="2200" b="1" dirty="0">
                <a:solidFill>
                  <a:srgbClr val="0000CC"/>
                </a:solidFill>
                <a:latin typeface="Times New Roman" pitchFamily="18" charset="0"/>
                <a:ea typeface="幼圆" pitchFamily="49" charset="-122"/>
                <a:cs typeface="Times New Roman" pitchFamily="18" charset="0"/>
              </a:rPr>
              <a:t>:  IF  E</a:t>
            </a:r>
            <a:r>
              <a:rPr kumimoji="0" lang="en-US" altLang="zh-CN" sz="2200" b="1" baseline="-25000" dirty="0">
                <a:solidFill>
                  <a:srgbClr val="0000CC"/>
                </a:solidFill>
                <a:latin typeface="Times New Roman" pitchFamily="18" charset="0"/>
                <a:ea typeface="幼圆" pitchFamily="49" charset="-122"/>
                <a:cs typeface="Times New Roman" pitchFamily="18" charset="0"/>
              </a:rPr>
              <a:t>3 </a:t>
            </a:r>
            <a:r>
              <a:rPr kumimoji="0" lang="en-US" altLang="zh-CN" sz="2200" b="1" dirty="0">
                <a:solidFill>
                  <a:srgbClr val="0000CC"/>
                </a:solidFill>
                <a:latin typeface="Times New Roman" pitchFamily="18" charset="0"/>
                <a:ea typeface="幼圆" pitchFamily="49" charset="-122"/>
                <a:cs typeface="Times New Roman" pitchFamily="18" charset="0"/>
              </a:rPr>
              <a:t> AND  (E</a:t>
            </a:r>
            <a:r>
              <a:rPr kumimoji="0" lang="en-US" altLang="zh-CN" sz="2200" b="1" baseline="-25000" dirty="0">
                <a:solidFill>
                  <a:srgbClr val="0000CC"/>
                </a:solidFill>
                <a:latin typeface="Times New Roman" pitchFamily="18" charset="0"/>
                <a:ea typeface="幼圆" pitchFamily="49" charset="-122"/>
                <a:cs typeface="Times New Roman" pitchFamily="18" charset="0"/>
              </a:rPr>
              <a:t>4</a:t>
            </a:r>
            <a:r>
              <a:rPr kumimoji="0" lang="en-US" altLang="zh-CN" sz="2200" b="1" dirty="0">
                <a:solidFill>
                  <a:srgbClr val="0000CC"/>
                </a:solidFill>
                <a:latin typeface="Times New Roman" pitchFamily="18" charset="0"/>
                <a:ea typeface="幼圆" pitchFamily="49" charset="-122"/>
                <a:cs typeface="Times New Roman" pitchFamily="18" charset="0"/>
              </a:rPr>
              <a:t>  OR  E</a:t>
            </a:r>
            <a:r>
              <a:rPr kumimoji="0" lang="en-US" altLang="zh-CN" sz="2200" b="1" baseline="-25000" dirty="0">
                <a:solidFill>
                  <a:srgbClr val="0000CC"/>
                </a:solidFill>
                <a:latin typeface="Times New Roman" pitchFamily="18" charset="0"/>
                <a:ea typeface="幼圆" pitchFamily="49" charset="-122"/>
                <a:cs typeface="Times New Roman" pitchFamily="18" charset="0"/>
              </a:rPr>
              <a:t>5</a:t>
            </a:r>
            <a:r>
              <a:rPr kumimoji="0" lang="en-US" altLang="zh-CN" sz="2200" b="1" dirty="0">
                <a:solidFill>
                  <a:srgbClr val="0000CC"/>
                </a:solidFill>
                <a:latin typeface="Times New Roman" pitchFamily="18" charset="0"/>
                <a:ea typeface="幼圆" pitchFamily="49" charset="-122"/>
                <a:cs typeface="Times New Roman" pitchFamily="18" charset="0"/>
              </a:rPr>
              <a:t>)  THEN  B={b</a:t>
            </a:r>
            <a:r>
              <a:rPr kumimoji="0" lang="en-US" altLang="zh-CN" sz="2200" b="1" baseline="-25000" dirty="0">
                <a:solidFill>
                  <a:srgbClr val="0000CC"/>
                </a:solidFill>
                <a:latin typeface="Times New Roman" pitchFamily="18" charset="0"/>
                <a:ea typeface="幼圆" pitchFamily="49" charset="-122"/>
                <a:cs typeface="Times New Roman" pitchFamily="18" charset="0"/>
              </a:rPr>
              <a:t>1</a:t>
            </a:r>
            <a:r>
              <a:rPr kumimoji="0" lang="en-US" altLang="zh-CN" sz="2200" b="1" dirty="0">
                <a:solidFill>
                  <a:srgbClr val="0000CC"/>
                </a:solidFill>
                <a:latin typeface="Times New Roman" pitchFamily="18" charset="0"/>
                <a:ea typeface="幼圆" pitchFamily="49" charset="-122"/>
                <a:cs typeface="Times New Roman" pitchFamily="18" charset="0"/>
              </a:rPr>
              <a:t>}  CF={0.7}</a:t>
            </a:r>
          </a:p>
          <a:p>
            <a:pPr eaLnBrk="1" hangingPunct="1">
              <a:lnSpc>
                <a:spcPct val="120000"/>
              </a:lnSpc>
              <a:spcBef>
                <a:spcPct val="20000"/>
              </a:spcBef>
            </a:pPr>
            <a:r>
              <a:rPr kumimoji="0" lang="en-US" altLang="zh-CN" sz="2200" b="1" dirty="0">
                <a:solidFill>
                  <a:srgbClr val="0000CC"/>
                </a:solidFill>
                <a:latin typeface="Times New Roman" pitchFamily="18" charset="0"/>
                <a:ea typeface="幼圆" pitchFamily="49" charset="-122"/>
                <a:cs typeface="Times New Roman" pitchFamily="18" charset="0"/>
              </a:rPr>
              <a:t>    r</a:t>
            </a:r>
            <a:r>
              <a:rPr kumimoji="0" lang="en-US" altLang="zh-CN" sz="2200" b="1" baseline="-25000" dirty="0">
                <a:solidFill>
                  <a:srgbClr val="0000CC"/>
                </a:solidFill>
                <a:latin typeface="Times New Roman" pitchFamily="18" charset="0"/>
                <a:ea typeface="幼圆" pitchFamily="49" charset="-122"/>
                <a:cs typeface="Times New Roman" pitchFamily="18" charset="0"/>
              </a:rPr>
              <a:t>3</a:t>
            </a:r>
            <a:r>
              <a:rPr kumimoji="0" lang="en-US" altLang="zh-CN" sz="2200" b="1" dirty="0">
                <a:solidFill>
                  <a:srgbClr val="0000CC"/>
                </a:solidFill>
                <a:latin typeface="Times New Roman" pitchFamily="18" charset="0"/>
                <a:ea typeface="幼圆" pitchFamily="49" charset="-122"/>
                <a:cs typeface="Times New Roman" pitchFamily="18" charset="0"/>
              </a:rPr>
              <a:t>:  IF  A  THEN  H={h</a:t>
            </a:r>
            <a:r>
              <a:rPr kumimoji="0" lang="en-US" altLang="zh-CN" sz="2200" b="1" baseline="-25000" dirty="0">
                <a:solidFill>
                  <a:srgbClr val="0000CC"/>
                </a:solidFill>
                <a:latin typeface="Times New Roman" pitchFamily="18" charset="0"/>
                <a:ea typeface="幼圆" pitchFamily="49" charset="-122"/>
                <a:cs typeface="Times New Roman" pitchFamily="18" charset="0"/>
              </a:rPr>
              <a:t>1</a:t>
            </a:r>
            <a:r>
              <a:rPr kumimoji="0" lang="en-US" altLang="zh-CN" sz="2200" b="1" dirty="0">
                <a:solidFill>
                  <a:srgbClr val="0000CC"/>
                </a:solidFill>
                <a:latin typeface="Times New Roman" pitchFamily="18" charset="0"/>
                <a:ea typeface="幼圆" pitchFamily="49" charset="-122"/>
                <a:cs typeface="Times New Roman" pitchFamily="18" charset="0"/>
              </a:rPr>
              <a:t>, h</a:t>
            </a:r>
            <a:r>
              <a:rPr kumimoji="0" lang="en-US" altLang="zh-CN" sz="2200" b="1" baseline="-25000" dirty="0">
                <a:solidFill>
                  <a:srgbClr val="0000CC"/>
                </a:solidFill>
                <a:latin typeface="Times New Roman" pitchFamily="18" charset="0"/>
                <a:ea typeface="幼圆" pitchFamily="49" charset="-122"/>
                <a:cs typeface="Times New Roman" pitchFamily="18" charset="0"/>
              </a:rPr>
              <a:t>2</a:t>
            </a:r>
            <a:r>
              <a:rPr kumimoji="0" lang="en-US" altLang="zh-CN" sz="2200" b="1" dirty="0">
                <a:solidFill>
                  <a:srgbClr val="0000CC"/>
                </a:solidFill>
                <a:latin typeface="Times New Roman" pitchFamily="18" charset="0"/>
                <a:ea typeface="幼圆" pitchFamily="49" charset="-122"/>
                <a:cs typeface="Times New Roman" pitchFamily="18" charset="0"/>
              </a:rPr>
              <a:t>, h</a:t>
            </a:r>
            <a:r>
              <a:rPr kumimoji="0" lang="en-US" altLang="zh-CN" sz="2200" b="1" baseline="-25000" dirty="0">
                <a:solidFill>
                  <a:srgbClr val="0000CC"/>
                </a:solidFill>
                <a:latin typeface="Times New Roman" pitchFamily="18" charset="0"/>
                <a:ea typeface="幼圆" pitchFamily="49" charset="-122"/>
                <a:cs typeface="Times New Roman" pitchFamily="18" charset="0"/>
              </a:rPr>
              <a:t>3</a:t>
            </a:r>
            <a:r>
              <a:rPr kumimoji="0" lang="en-US" altLang="zh-CN" sz="2200" b="1" dirty="0">
                <a:solidFill>
                  <a:srgbClr val="0000CC"/>
                </a:solidFill>
                <a:latin typeface="Times New Roman" pitchFamily="18" charset="0"/>
                <a:ea typeface="幼圆" pitchFamily="49" charset="-122"/>
                <a:cs typeface="Times New Roman" pitchFamily="18" charset="0"/>
              </a:rPr>
              <a:t>}  CF={0.1, 0.5, 0.3}</a:t>
            </a:r>
          </a:p>
          <a:p>
            <a:pPr eaLnBrk="1" hangingPunct="1">
              <a:lnSpc>
                <a:spcPct val="120000"/>
              </a:lnSpc>
              <a:spcBef>
                <a:spcPct val="20000"/>
              </a:spcBef>
            </a:pPr>
            <a:r>
              <a:rPr kumimoji="0" lang="en-US" altLang="zh-CN" sz="2200" b="1" dirty="0">
                <a:solidFill>
                  <a:srgbClr val="0000CC"/>
                </a:solidFill>
                <a:latin typeface="Times New Roman" pitchFamily="18" charset="0"/>
                <a:ea typeface="幼圆" pitchFamily="49" charset="-122"/>
                <a:cs typeface="Times New Roman" pitchFamily="18" charset="0"/>
              </a:rPr>
              <a:t>    r</a:t>
            </a:r>
            <a:r>
              <a:rPr kumimoji="0" lang="en-US" altLang="zh-CN" sz="2200" b="1" baseline="-25000" dirty="0">
                <a:solidFill>
                  <a:srgbClr val="0000CC"/>
                </a:solidFill>
                <a:latin typeface="Times New Roman" pitchFamily="18" charset="0"/>
                <a:ea typeface="幼圆" pitchFamily="49" charset="-122"/>
                <a:cs typeface="Times New Roman" pitchFamily="18" charset="0"/>
              </a:rPr>
              <a:t>4</a:t>
            </a:r>
            <a:r>
              <a:rPr kumimoji="0" lang="en-US" altLang="zh-CN" sz="2200" b="1" dirty="0">
                <a:solidFill>
                  <a:srgbClr val="0000CC"/>
                </a:solidFill>
                <a:latin typeface="Times New Roman" pitchFamily="18" charset="0"/>
                <a:ea typeface="幼圆" pitchFamily="49" charset="-122"/>
                <a:cs typeface="Times New Roman" pitchFamily="18" charset="0"/>
              </a:rPr>
              <a:t>:  IF  B  THEN  H={h</a:t>
            </a:r>
            <a:r>
              <a:rPr kumimoji="0" lang="en-US" altLang="zh-CN" sz="2200" b="1" baseline="-25000" dirty="0">
                <a:solidFill>
                  <a:srgbClr val="0000CC"/>
                </a:solidFill>
                <a:latin typeface="Times New Roman" pitchFamily="18" charset="0"/>
                <a:ea typeface="幼圆" pitchFamily="49" charset="-122"/>
                <a:cs typeface="Times New Roman" pitchFamily="18" charset="0"/>
              </a:rPr>
              <a:t>1</a:t>
            </a:r>
            <a:r>
              <a:rPr kumimoji="0" lang="en-US" altLang="zh-CN" sz="2200" b="1" dirty="0">
                <a:solidFill>
                  <a:srgbClr val="0000CC"/>
                </a:solidFill>
                <a:latin typeface="Times New Roman" pitchFamily="18" charset="0"/>
                <a:ea typeface="幼圆" pitchFamily="49" charset="-122"/>
                <a:cs typeface="Times New Roman" pitchFamily="18" charset="0"/>
              </a:rPr>
              <a:t>, h</a:t>
            </a:r>
            <a:r>
              <a:rPr kumimoji="0" lang="en-US" altLang="zh-CN" sz="2200" b="1" baseline="-25000" dirty="0">
                <a:solidFill>
                  <a:srgbClr val="0000CC"/>
                </a:solidFill>
                <a:latin typeface="Times New Roman" pitchFamily="18" charset="0"/>
                <a:ea typeface="幼圆" pitchFamily="49" charset="-122"/>
                <a:cs typeface="Times New Roman" pitchFamily="18" charset="0"/>
              </a:rPr>
              <a:t>2</a:t>
            </a:r>
            <a:r>
              <a:rPr kumimoji="0" lang="en-US" altLang="zh-CN" sz="2200" b="1" dirty="0">
                <a:solidFill>
                  <a:srgbClr val="0000CC"/>
                </a:solidFill>
                <a:latin typeface="Times New Roman" pitchFamily="18" charset="0"/>
                <a:ea typeface="幼圆" pitchFamily="49" charset="-122"/>
                <a:cs typeface="Times New Roman" pitchFamily="18" charset="0"/>
              </a:rPr>
              <a:t>, h</a:t>
            </a:r>
            <a:r>
              <a:rPr kumimoji="0" lang="en-US" altLang="zh-CN" sz="2200" b="1" baseline="-25000" dirty="0">
                <a:solidFill>
                  <a:srgbClr val="0000CC"/>
                </a:solidFill>
                <a:latin typeface="Times New Roman" pitchFamily="18" charset="0"/>
                <a:ea typeface="幼圆" pitchFamily="49" charset="-122"/>
                <a:cs typeface="Times New Roman" pitchFamily="18" charset="0"/>
              </a:rPr>
              <a:t>3</a:t>
            </a:r>
            <a:r>
              <a:rPr kumimoji="0" lang="en-US" altLang="zh-CN" sz="2200" b="1" dirty="0">
                <a:solidFill>
                  <a:srgbClr val="0000CC"/>
                </a:solidFill>
                <a:latin typeface="Times New Roman" pitchFamily="18" charset="0"/>
                <a:ea typeface="幼圆" pitchFamily="49" charset="-122"/>
                <a:cs typeface="Times New Roman" pitchFamily="18" charset="0"/>
              </a:rPr>
              <a:t>}  CF={0.4, 0.2, 0.1}</a:t>
            </a:r>
          </a:p>
          <a:p>
            <a:pPr eaLnBrk="1" hangingPunct="1">
              <a:lnSpc>
                <a:spcPct val="120000"/>
              </a:lnSpc>
              <a:spcBef>
                <a:spcPct val="20000"/>
              </a:spcBef>
            </a:pPr>
            <a:r>
              <a:rPr kumimoji="0" lang="zh-CN" altLang="en-US" sz="2200" b="1" dirty="0">
                <a:solidFill>
                  <a:srgbClr val="0000CC"/>
                </a:solidFill>
                <a:latin typeface="Times New Roman" pitchFamily="18" charset="0"/>
                <a:ea typeface="幼圆" pitchFamily="49" charset="-122"/>
                <a:cs typeface="Times New Roman" pitchFamily="18" charset="0"/>
              </a:rPr>
              <a:t>已知用户对初始证据给出的确定性为：</a:t>
            </a:r>
          </a:p>
          <a:p>
            <a:pPr eaLnBrk="1" hangingPunct="1">
              <a:lnSpc>
                <a:spcPct val="120000"/>
              </a:lnSpc>
              <a:spcBef>
                <a:spcPct val="20000"/>
              </a:spcBef>
            </a:pPr>
            <a:r>
              <a:rPr kumimoji="0" lang="zh-CN" altLang="en-US" sz="2200" b="1" dirty="0">
                <a:solidFill>
                  <a:srgbClr val="0000CC"/>
                </a:solidFill>
                <a:latin typeface="Times New Roman" pitchFamily="18" charset="0"/>
                <a:ea typeface="幼圆" pitchFamily="49" charset="-122"/>
                <a:cs typeface="Times New Roman" pitchFamily="18" charset="0"/>
              </a:rPr>
              <a:t>    </a:t>
            </a:r>
            <a:r>
              <a:rPr kumimoji="0" lang="en-US" altLang="zh-CN" sz="2200" b="1" dirty="0" smtClean="0">
                <a:solidFill>
                  <a:srgbClr val="0000CC"/>
                </a:solidFill>
                <a:latin typeface="Times New Roman" pitchFamily="18" charset="0"/>
                <a:ea typeface="幼圆" pitchFamily="49" charset="-122"/>
                <a:cs typeface="Times New Roman" pitchFamily="18" charset="0"/>
              </a:rPr>
              <a:t>CER</a:t>
            </a:r>
            <a:r>
              <a:rPr kumimoji="0" lang="en-US" altLang="zh-CN" sz="2200" b="1" dirty="0">
                <a:solidFill>
                  <a:srgbClr val="0000CC"/>
                </a:solidFill>
                <a:latin typeface="Times New Roman" pitchFamily="18" charset="0"/>
                <a:ea typeface="幼圆" pitchFamily="49" charset="-122"/>
                <a:cs typeface="Times New Roman" pitchFamily="18" charset="0"/>
              </a:rPr>
              <a:t>(E</a:t>
            </a:r>
            <a:r>
              <a:rPr kumimoji="0" lang="en-US" altLang="zh-CN" sz="2200" b="1" baseline="-25000" dirty="0">
                <a:solidFill>
                  <a:srgbClr val="0000CC"/>
                </a:solidFill>
                <a:latin typeface="Times New Roman" pitchFamily="18" charset="0"/>
                <a:ea typeface="幼圆" pitchFamily="49" charset="-122"/>
                <a:cs typeface="Times New Roman" pitchFamily="18" charset="0"/>
              </a:rPr>
              <a:t>1</a:t>
            </a:r>
            <a:r>
              <a:rPr kumimoji="0" lang="en-US" altLang="zh-CN" sz="2200" b="1" dirty="0">
                <a:solidFill>
                  <a:srgbClr val="0000CC"/>
                </a:solidFill>
                <a:latin typeface="Times New Roman" pitchFamily="18" charset="0"/>
                <a:ea typeface="幼圆" pitchFamily="49" charset="-122"/>
                <a:cs typeface="Times New Roman" pitchFamily="18" charset="0"/>
              </a:rPr>
              <a:t>)=0.8         CER(E</a:t>
            </a:r>
            <a:r>
              <a:rPr kumimoji="0" lang="en-US" altLang="zh-CN" sz="2200" b="1" baseline="-25000" dirty="0">
                <a:solidFill>
                  <a:srgbClr val="0000CC"/>
                </a:solidFill>
                <a:latin typeface="Times New Roman" pitchFamily="18" charset="0"/>
                <a:ea typeface="幼圆" pitchFamily="49" charset="-122"/>
                <a:cs typeface="Times New Roman" pitchFamily="18" charset="0"/>
              </a:rPr>
              <a:t>2</a:t>
            </a:r>
            <a:r>
              <a:rPr kumimoji="0" lang="en-US" altLang="zh-CN" sz="2200" b="1" dirty="0">
                <a:solidFill>
                  <a:srgbClr val="0000CC"/>
                </a:solidFill>
                <a:latin typeface="Times New Roman" pitchFamily="18" charset="0"/>
                <a:ea typeface="幼圆" pitchFamily="49" charset="-122"/>
                <a:cs typeface="Times New Roman" pitchFamily="18" charset="0"/>
              </a:rPr>
              <a:t>)=0.6         CER(E</a:t>
            </a:r>
            <a:r>
              <a:rPr kumimoji="0" lang="en-US" altLang="zh-CN" sz="2200" b="1" baseline="-25000" dirty="0">
                <a:solidFill>
                  <a:srgbClr val="0000CC"/>
                </a:solidFill>
                <a:latin typeface="Times New Roman" pitchFamily="18" charset="0"/>
                <a:ea typeface="幼圆" pitchFamily="49" charset="-122"/>
                <a:cs typeface="Times New Roman" pitchFamily="18" charset="0"/>
              </a:rPr>
              <a:t>3</a:t>
            </a:r>
            <a:r>
              <a:rPr kumimoji="0" lang="en-US" altLang="zh-CN" sz="2200" b="1" dirty="0">
                <a:solidFill>
                  <a:srgbClr val="0000CC"/>
                </a:solidFill>
                <a:latin typeface="Times New Roman" pitchFamily="18" charset="0"/>
                <a:ea typeface="幼圆" pitchFamily="49" charset="-122"/>
                <a:cs typeface="Times New Roman" pitchFamily="18" charset="0"/>
              </a:rPr>
              <a:t>)=0.9</a:t>
            </a:r>
          </a:p>
          <a:p>
            <a:pPr eaLnBrk="1" hangingPunct="1">
              <a:lnSpc>
                <a:spcPct val="120000"/>
              </a:lnSpc>
              <a:spcBef>
                <a:spcPct val="20000"/>
              </a:spcBef>
            </a:pPr>
            <a:r>
              <a:rPr kumimoji="0" lang="en-US" altLang="zh-CN" sz="2200" b="1" dirty="0">
                <a:solidFill>
                  <a:srgbClr val="0000CC"/>
                </a:solidFill>
                <a:latin typeface="Times New Roman" pitchFamily="18" charset="0"/>
                <a:ea typeface="幼圆" pitchFamily="49" charset="-122"/>
                <a:cs typeface="Times New Roman" pitchFamily="18" charset="0"/>
              </a:rPr>
              <a:t>        CER(E</a:t>
            </a:r>
            <a:r>
              <a:rPr kumimoji="0" lang="en-US" altLang="zh-CN" sz="2200" b="1" baseline="-25000" dirty="0">
                <a:solidFill>
                  <a:srgbClr val="0000CC"/>
                </a:solidFill>
                <a:latin typeface="Times New Roman" pitchFamily="18" charset="0"/>
                <a:ea typeface="幼圆" pitchFamily="49" charset="-122"/>
                <a:cs typeface="Times New Roman" pitchFamily="18" charset="0"/>
              </a:rPr>
              <a:t>4</a:t>
            </a:r>
            <a:r>
              <a:rPr kumimoji="0" lang="en-US" altLang="zh-CN" sz="2200" b="1" dirty="0">
                <a:solidFill>
                  <a:srgbClr val="0000CC"/>
                </a:solidFill>
                <a:latin typeface="Times New Roman" pitchFamily="18" charset="0"/>
                <a:ea typeface="幼圆" pitchFamily="49" charset="-122"/>
                <a:cs typeface="Times New Roman" pitchFamily="18" charset="0"/>
              </a:rPr>
              <a:t>)=0.5         CER(E</a:t>
            </a:r>
            <a:r>
              <a:rPr kumimoji="0" lang="en-US" altLang="zh-CN" sz="2200" b="1" baseline="-25000" dirty="0">
                <a:solidFill>
                  <a:srgbClr val="0000CC"/>
                </a:solidFill>
                <a:latin typeface="Times New Roman" pitchFamily="18" charset="0"/>
                <a:ea typeface="幼圆" pitchFamily="49" charset="-122"/>
                <a:cs typeface="Times New Roman" pitchFamily="18" charset="0"/>
              </a:rPr>
              <a:t>5</a:t>
            </a:r>
            <a:r>
              <a:rPr kumimoji="0" lang="en-US" altLang="zh-CN" sz="2200" b="1" dirty="0">
                <a:solidFill>
                  <a:srgbClr val="0000CC"/>
                </a:solidFill>
                <a:latin typeface="Times New Roman" pitchFamily="18" charset="0"/>
                <a:ea typeface="幼圆" pitchFamily="49" charset="-122"/>
                <a:cs typeface="Times New Roman" pitchFamily="18" charset="0"/>
              </a:rPr>
              <a:t>)=0.7</a:t>
            </a:r>
          </a:p>
          <a:p>
            <a:pPr eaLnBrk="1" hangingPunct="1">
              <a:lnSpc>
                <a:spcPct val="120000"/>
              </a:lnSpc>
              <a:spcBef>
                <a:spcPct val="20000"/>
              </a:spcBef>
            </a:pPr>
            <a:r>
              <a:rPr kumimoji="0" lang="zh-CN" altLang="en-US" sz="2200" b="1" dirty="0">
                <a:solidFill>
                  <a:srgbClr val="0000CC"/>
                </a:solidFill>
                <a:latin typeface="Times New Roman" pitchFamily="18" charset="0"/>
                <a:ea typeface="幼圆" pitchFamily="49" charset="-122"/>
                <a:cs typeface="Times New Roman" pitchFamily="18" charset="0"/>
              </a:rPr>
              <a:t>并假</a:t>
            </a:r>
            <a:r>
              <a:rPr kumimoji="0" lang="en-US" altLang="zh-CN" sz="2200" b="1" dirty="0" err="1">
                <a:solidFill>
                  <a:srgbClr val="0000CC"/>
                </a:solidFill>
                <a:latin typeface="Times New Roman" pitchFamily="18" charset="0"/>
                <a:ea typeface="幼圆" pitchFamily="49" charset="-122"/>
                <a:cs typeface="Times New Roman" pitchFamily="18" charset="0"/>
              </a:rPr>
              <a:t>Ω</a:t>
            </a:r>
            <a:r>
              <a:rPr kumimoji="0" lang="zh-CN" altLang="en-US" sz="2200" b="1" dirty="0">
                <a:solidFill>
                  <a:srgbClr val="0000CC"/>
                </a:solidFill>
                <a:latin typeface="Times New Roman" pitchFamily="18" charset="0"/>
                <a:ea typeface="幼圆" pitchFamily="49" charset="-122"/>
                <a:cs typeface="Times New Roman" pitchFamily="18" charset="0"/>
              </a:rPr>
              <a:t>定中的元素个数∣</a:t>
            </a:r>
            <a:r>
              <a:rPr kumimoji="0" lang="en-US" altLang="zh-CN" sz="2200" b="1" dirty="0" err="1">
                <a:solidFill>
                  <a:srgbClr val="0000CC"/>
                </a:solidFill>
                <a:latin typeface="Times New Roman" pitchFamily="18" charset="0"/>
                <a:ea typeface="幼圆" pitchFamily="49" charset="-122"/>
                <a:cs typeface="Times New Roman" pitchFamily="18" charset="0"/>
              </a:rPr>
              <a:t>Ω</a:t>
            </a:r>
            <a:r>
              <a:rPr kumimoji="0" lang="en-US" altLang="zh-CN" sz="2200" b="1" dirty="0">
                <a:solidFill>
                  <a:srgbClr val="0000CC"/>
                </a:solidFill>
                <a:latin typeface="Times New Roman" pitchFamily="18" charset="0"/>
                <a:ea typeface="幼圆" pitchFamily="49" charset="-122"/>
                <a:cs typeface="Times New Roman" pitchFamily="18" charset="0"/>
              </a:rPr>
              <a:t>∣=10</a:t>
            </a:r>
            <a:endParaRPr kumimoji="0" lang="en-US" altLang="zh-CN" sz="2200" dirty="0">
              <a:solidFill>
                <a:srgbClr val="0000CC"/>
              </a:solidFill>
              <a:latin typeface="Times New Roman" pitchFamily="18" charset="0"/>
              <a:ea typeface="幼圆" pitchFamily="49" charset="-122"/>
              <a:cs typeface="Times New Roman" pitchFamily="18" charset="0"/>
            </a:endParaRPr>
          </a:p>
          <a:p>
            <a:pPr eaLnBrk="1" hangingPunct="1">
              <a:lnSpc>
                <a:spcPct val="120000"/>
              </a:lnSpc>
              <a:spcBef>
                <a:spcPct val="20000"/>
              </a:spcBef>
            </a:pPr>
            <a:r>
              <a:rPr kumimoji="0" lang="en-US" altLang="zh-CN" sz="2200" b="1" dirty="0">
                <a:solidFill>
                  <a:srgbClr val="0000CC"/>
                </a:solidFill>
                <a:latin typeface="Times New Roman" pitchFamily="18" charset="0"/>
                <a:ea typeface="幼圆" pitchFamily="49" charset="-122"/>
                <a:cs typeface="Times New Roman" pitchFamily="18" charset="0"/>
              </a:rPr>
              <a:t>    </a:t>
            </a:r>
            <a:r>
              <a:rPr kumimoji="0" lang="zh-CN" altLang="en-US" sz="2200" b="1" dirty="0">
                <a:solidFill>
                  <a:srgbClr val="0000CC"/>
                </a:solidFill>
                <a:latin typeface="Times New Roman" pitchFamily="18" charset="0"/>
                <a:ea typeface="幼圆" pitchFamily="49" charset="-122"/>
                <a:cs typeface="Times New Roman" pitchFamily="18" charset="0"/>
              </a:rPr>
              <a:t>求：</a:t>
            </a:r>
            <a:r>
              <a:rPr kumimoji="0" lang="en-US" altLang="zh-CN" sz="2200" b="1" dirty="0">
                <a:solidFill>
                  <a:srgbClr val="0000CC"/>
                </a:solidFill>
                <a:latin typeface="Times New Roman" pitchFamily="18" charset="0"/>
                <a:ea typeface="幼圆" pitchFamily="49" charset="-122"/>
                <a:cs typeface="Times New Roman" pitchFamily="18" charset="0"/>
              </a:rPr>
              <a:t>CER(H)=?</a:t>
            </a:r>
            <a:endParaRPr kumimoji="0" lang="en-US" altLang="zh-CN" sz="2200" dirty="0">
              <a:solidFill>
                <a:srgbClr val="0000CC"/>
              </a:solidFill>
              <a:latin typeface="Times New Roman" pitchFamily="18" charset="0"/>
              <a:ea typeface="幼圆" pitchFamily="49" charset="-122"/>
              <a:cs typeface="Times New Roman" pitchFamily="18" charset="0"/>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灯片编号占位符 3"/>
          <p:cNvSpPr>
            <a:spLocks noGrp="1"/>
          </p:cNvSpPr>
          <p:nvPr>
            <p:ph type="sldNum" sz="quarter" idx="12"/>
          </p:nvPr>
        </p:nvSpPr>
        <p:spPr/>
        <p:txBody>
          <a:bodyPr/>
          <a:lstStyle/>
          <a:p>
            <a:fld id="{22C733EC-4372-4094-9E01-326B0400EEB7}" type="slidenum">
              <a:rPr lang="en-US" altLang="zh-CN"/>
              <a:pPr/>
              <a:t>113</a:t>
            </a:fld>
            <a:endParaRPr lang="en-US" altLang="zh-CN"/>
          </a:p>
        </p:txBody>
      </p:sp>
      <p:sp>
        <p:nvSpPr>
          <p:cNvPr id="465923" name="Text Box 3"/>
          <p:cNvSpPr txBox="1">
            <a:spLocks noChangeArrowheads="1"/>
          </p:cNvSpPr>
          <p:nvPr/>
        </p:nvSpPr>
        <p:spPr bwMode="auto">
          <a:xfrm>
            <a:off x="215900" y="1376363"/>
            <a:ext cx="87122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pPr>
            <a:r>
              <a:rPr kumimoji="0" lang="en-US" altLang="zh-CN" sz="2000" b="1" dirty="0">
                <a:solidFill>
                  <a:srgbClr val="D60093"/>
                </a:solidFill>
                <a:latin typeface="幼圆" pitchFamily="49" charset="-122"/>
                <a:ea typeface="幼圆" pitchFamily="49" charset="-122"/>
              </a:rPr>
              <a:t>    </a:t>
            </a:r>
            <a:r>
              <a:rPr kumimoji="0" lang="zh-CN" altLang="en-US" sz="2000" b="1" dirty="0">
                <a:solidFill>
                  <a:srgbClr val="D60093"/>
                </a:solidFill>
                <a:latin typeface="幼圆" pitchFamily="49" charset="-122"/>
                <a:ea typeface="幼圆" pitchFamily="49" charset="-122"/>
              </a:rPr>
              <a:t>解：</a:t>
            </a:r>
            <a:r>
              <a:rPr kumimoji="0" lang="zh-CN" altLang="en-US" sz="2000" b="1" dirty="0">
                <a:solidFill>
                  <a:srgbClr val="0000CC"/>
                </a:solidFill>
                <a:latin typeface="幼圆" pitchFamily="49" charset="-122"/>
                <a:ea typeface="幼圆" pitchFamily="49" charset="-122"/>
              </a:rPr>
              <a:t>由给定知识形成的推理网络为：</a:t>
            </a:r>
          </a:p>
        </p:txBody>
      </p:sp>
      <p:sp>
        <p:nvSpPr>
          <p:cNvPr id="465924" name="Rectangle 4"/>
          <p:cNvSpPr>
            <a:spLocks noChangeArrowheads="1"/>
          </p:cNvSpPr>
          <p:nvPr/>
        </p:nvSpPr>
        <p:spPr bwMode="auto">
          <a:xfrm>
            <a:off x="4176713" y="2168525"/>
            <a:ext cx="611187" cy="360363"/>
          </a:xfrm>
          <a:prstGeom prst="rect">
            <a:avLst/>
          </a:prstGeom>
          <a:solidFill>
            <a:schemeClr val="accent1"/>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spcBef>
                <a:spcPct val="0"/>
              </a:spcBef>
            </a:pPr>
            <a:r>
              <a:rPr kumimoji="0" lang="en-US" altLang="zh-CN" sz="2000">
                <a:solidFill>
                  <a:srgbClr val="0000CC"/>
                </a:solidFill>
                <a:latin typeface="Times New Roman" pitchFamily="18" charset="0"/>
                <a:ea typeface="宋体" pitchFamily="2" charset="-122"/>
              </a:rPr>
              <a:t>H</a:t>
            </a:r>
          </a:p>
        </p:txBody>
      </p:sp>
      <p:sp>
        <p:nvSpPr>
          <p:cNvPr id="465925" name="Rectangle 5"/>
          <p:cNvSpPr>
            <a:spLocks noChangeArrowheads="1"/>
          </p:cNvSpPr>
          <p:nvPr/>
        </p:nvSpPr>
        <p:spPr bwMode="auto">
          <a:xfrm>
            <a:off x="2879725" y="3284538"/>
            <a:ext cx="611188" cy="360362"/>
          </a:xfrm>
          <a:prstGeom prst="rect">
            <a:avLst/>
          </a:prstGeom>
          <a:solidFill>
            <a:schemeClr val="accent1"/>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spcBef>
                <a:spcPct val="0"/>
              </a:spcBef>
            </a:pPr>
            <a:r>
              <a:rPr kumimoji="0" lang="en-US" altLang="zh-CN" sz="2000" b="1">
                <a:solidFill>
                  <a:srgbClr val="0000CC"/>
                </a:solidFill>
                <a:latin typeface="Times New Roman" pitchFamily="18" charset="0"/>
                <a:ea typeface="宋体" pitchFamily="2" charset="-122"/>
              </a:rPr>
              <a:t>A</a:t>
            </a:r>
          </a:p>
        </p:txBody>
      </p:sp>
      <p:sp>
        <p:nvSpPr>
          <p:cNvPr id="465926" name="Rectangle 6"/>
          <p:cNvSpPr>
            <a:spLocks noChangeArrowheads="1"/>
          </p:cNvSpPr>
          <p:nvPr/>
        </p:nvSpPr>
        <p:spPr bwMode="auto">
          <a:xfrm>
            <a:off x="1835150" y="4545013"/>
            <a:ext cx="611188" cy="360362"/>
          </a:xfrm>
          <a:prstGeom prst="rect">
            <a:avLst/>
          </a:prstGeom>
          <a:solidFill>
            <a:schemeClr val="accent1"/>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spcBef>
                <a:spcPct val="0"/>
              </a:spcBef>
            </a:pPr>
            <a:r>
              <a:rPr kumimoji="0" lang="en-US" altLang="zh-CN" sz="2000" b="1">
                <a:solidFill>
                  <a:srgbClr val="0000CC"/>
                </a:solidFill>
                <a:latin typeface="Times New Roman" pitchFamily="18" charset="0"/>
                <a:ea typeface="宋体" pitchFamily="2" charset="-122"/>
              </a:rPr>
              <a:t>E</a:t>
            </a:r>
            <a:r>
              <a:rPr kumimoji="0" lang="en-US" altLang="zh-CN" sz="2000" b="1" baseline="-25000">
                <a:solidFill>
                  <a:srgbClr val="0000CC"/>
                </a:solidFill>
                <a:latin typeface="Times New Roman" pitchFamily="18" charset="0"/>
                <a:ea typeface="宋体" pitchFamily="2" charset="-122"/>
              </a:rPr>
              <a:t>1</a:t>
            </a:r>
          </a:p>
        </p:txBody>
      </p:sp>
      <p:sp>
        <p:nvSpPr>
          <p:cNvPr id="465927" name="Rectangle 7"/>
          <p:cNvSpPr>
            <a:spLocks noChangeArrowheads="1"/>
          </p:cNvSpPr>
          <p:nvPr/>
        </p:nvSpPr>
        <p:spPr bwMode="auto">
          <a:xfrm>
            <a:off x="3527425" y="4545013"/>
            <a:ext cx="611188" cy="360362"/>
          </a:xfrm>
          <a:prstGeom prst="rect">
            <a:avLst/>
          </a:prstGeom>
          <a:solidFill>
            <a:schemeClr val="accent1"/>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spcBef>
                <a:spcPct val="0"/>
              </a:spcBef>
            </a:pPr>
            <a:r>
              <a:rPr kumimoji="0" lang="en-US" altLang="zh-CN" sz="2000" b="1">
                <a:solidFill>
                  <a:srgbClr val="0000CC"/>
                </a:solidFill>
                <a:latin typeface="Times New Roman" pitchFamily="18" charset="0"/>
                <a:ea typeface="宋体" pitchFamily="2" charset="-122"/>
              </a:rPr>
              <a:t>E</a:t>
            </a:r>
            <a:r>
              <a:rPr kumimoji="0" lang="en-US" altLang="zh-CN" sz="2000" b="1" baseline="-25000">
                <a:solidFill>
                  <a:srgbClr val="0000CC"/>
                </a:solidFill>
                <a:latin typeface="Times New Roman" pitchFamily="18" charset="0"/>
                <a:ea typeface="宋体" pitchFamily="2" charset="-122"/>
              </a:rPr>
              <a:t>2</a:t>
            </a:r>
          </a:p>
        </p:txBody>
      </p:sp>
      <p:sp>
        <p:nvSpPr>
          <p:cNvPr id="465928" name="Rectangle 8"/>
          <p:cNvSpPr>
            <a:spLocks noChangeArrowheads="1"/>
          </p:cNvSpPr>
          <p:nvPr/>
        </p:nvSpPr>
        <p:spPr bwMode="auto">
          <a:xfrm>
            <a:off x="5580063" y="3357563"/>
            <a:ext cx="611187" cy="360362"/>
          </a:xfrm>
          <a:prstGeom prst="rect">
            <a:avLst/>
          </a:prstGeom>
          <a:solidFill>
            <a:schemeClr val="accent1"/>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spcBef>
                <a:spcPct val="0"/>
              </a:spcBef>
            </a:pPr>
            <a:r>
              <a:rPr kumimoji="0" lang="en-US" altLang="zh-CN" sz="2000" b="1">
                <a:solidFill>
                  <a:srgbClr val="0000CC"/>
                </a:solidFill>
                <a:latin typeface="Times New Roman" pitchFamily="18" charset="0"/>
                <a:ea typeface="宋体" pitchFamily="2" charset="-122"/>
              </a:rPr>
              <a:t>B</a:t>
            </a:r>
          </a:p>
        </p:txBody>
      </p:sp>
      <p:sp>
        <p:nvSpPr>
          <p:cNvPr id="465929" name="Rectangle 9"/>
          <p:cNvSpPr>
            <a:spLocks noChangeArrowheads="1"/>
          </p:cNvSpPr>
          <p:nvPr/>
        </p:nvSpPr>
        <p:spPr bwMode="auto">
          <a:xfrm>
            <a:off x="4716463" y="4545013"/>
            <a:ext cx="611187" cy="360362"/>
          </a:xfrm>
          <a:prstGeom prst="rect">
            <a:avLst/>
          </a:prstGeom>
          <a:solidFill>
            <a:schemeClr val="accent1"/>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spcBef>
                <a:spcPct val="0"/>
              </a:spcBef>
            </a:pPr>
            <a:r>
              <a:rPr kumimoji="0" lang="en-US" altLang="zh-CN" sz="2000" b="1">
                <a:solidFill>
                  <a:srgbClr val="0000CC"/>
                </a:solidFill>
                <a:latin typeface="Times New Roman" pitchFamily="18" charset="0"/>
                <a:ea typeface="宋体" pitchFamily="2" charset="-122"/>
              </a:rPr>
              <a:t>E</a:t>
            </a:r>
            <a:r>
              <a:rPr kumimoji="0" lang="en-US" altLang="zh-CN" sz="2000" b="1" baseline="-25000">
                <a:solidFill>
                  <a:srgbClr val="0000CC"/>
                </a:solidFill>
                <a:latin typeface="Times New Roman" pitchFamily="18" charset="0"/>
                <a:ea typeface="宋体" pitchFamily="2" charset="-122"/>
              </a:rPr>
              <a:t>3</a:t>
            </a:r>
          </a:p>
        </p:txBody>
      </p:sp>
      <p:sp>
        <p:nvSpPr>
          <p:cNvPr id="465930" name="Rectangle 10"/>
          <p:cNvSpPr>
            <a:spLocks noChangeArrowheads="1"/>
          </p:cNvSpPr>
          <p:nvPr/>
        </p:nvSpPr>
        <p:spPr bwMode="auto">
          <a:xfrm>
            <a:off x="6659563" y="4508500"/>
            <a:ext cx="611187" cy="360363"/>
          </a:xfrm>
          <a:prstGeom prst="rect">
            <a:avLst/>
          </a:prstGeom>
          <a:noFill/>
          <a:ln w="9525">
            <a:solidFill>
              <a:srgbClr val="0000CC"/>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spcBef>
                <a:spcPct val="0"/>
              </a:spcBef>
            </a:pPr>
            <a:endParaRPr kumimoji="0" lang="zh-CN" altLang="zh-CN" sz="2000">
              <a:solidFill>
                <a:srgbClr val="0000CC"/>
              </a:solidFill>
              <a:latin typeface="Times New Roman" pitchFamily="18" charset="0"/>
              <a:ea typeface="宋体" pitchFamily="2" charset="-122"/>
            </a:endParaRPr>
          </a:p>
        </p:txBody>
      </p:sp>
      <p:sp>
        <p:nvSpPr>
          <p:cNvPr id="465931" name="Rectangle 11"/>
          <p:cNvSpPr>
            <a:spLocks noChangeArrowheads="1"/>
          </p:cNvSpPr>
          <p:nvPr/>
        </p:nvSpPr>
        <p:spPr bwMode="auto">
          <a:xfrm>
            <a:off x="5903913" y="5589588"/>
            <a:ext cx="611187" cy="360362"/>
          </a:xfrm>
          <a:prstGeom prst="rect">
            <a:avLst/>
          </a:prstGeom>
          <a:solidFill>
            <a:schemeClr val="accent1"/>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spcBef>
                <a:spcPct val="0"/>
              </a:spcBef>
            </a:pPr>
            <a:r>
              <a:rPr kumimoji="0" lang="en-US" altLang="zh-CN" sz="2000" b="1">
                <a:solidFill>
                  <a:srgbClr val="0000CC"/>
                </a:solidFill>
                <a:latin typeface="Times New Roman" pitchFamily="18" charset="0"/>
                <a:ea typeface="宋体" pitchFamily="2" charset="-122"/>
              </a:rPr>
              <a:t>E</a:t>
            </a:r>
            <a:r>
              <a:rPr kumimoji="0" lang="en-US" altLang="zh-CN" sz="2000" b="1" baseline="-25000">
                <a:solidFill>
                  <a:srgbClr val="0000CC"/>
                </a:solidFill>
                <a:latin typeface="Times New Roman" pitchFamily="18" charset="0"/>
                <a:ea typeface="宋体" pitchFamily="2" charset="-122"/>
              </a:rPr>
              <a:t>4</a:t>
            </a:r>
          </a:p>
        </p:txBody>
      </p:sp>
      <p:sp>
        <p:nvSpPr>
          <p:cNvPr id="465932" name="Rectangle 12"/>
          <p:cNvSpPr>
            <a:spLocks noChangeArrowheads="1"/>
          </p:cNvSpPr>
          <p:nvPr/>
        </p:nvSpPr>
        <p:spPr bwMode="auto">
          <a:xfrm>
            <a:off x="7559675" y="5624513"/>
            <a:ext cx="611188" cy="360362"/>
          </a:xfrm>
          <a:prstGeom prst="rect">
            <a:avLst/>
          </a:prstGeom>
          <a:solidFill>
            <a:schemeClr val="accent1"/>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spcBef>
                <a:spcPct val="0"/>
              </a:spcBef>
            </a:pPr>
            <a:r>
              <a:rPr kumimoji="0" lang="en-US" altLang="zh-CN" sz="2000" b="1">
                <a:solidFill>
                  <a:srgbClr val="0000CC"/>
                </a:solidFill>
                <a:latin typeface="Times New Roman" pitchFamily="18" charset="0"/>
                <a:ea typeface="宋体" pitchFamily="2" charset="-122"/>
              </a:rPr>
              <a:t>E</a:t>
            </a:r>
            <a:r>
              <a:rPr kumimoji="0" lang="en-US" altLang="zh-CN" sz="2000" b="1" baseline="-25000">
                <a:solidFill>
                  <a:srgbClr val="0000CC"/>
                </a:solidFill>
                <a:latin typeface="Times New Roman" pitchFamily="18" charset="0"/>
                <a:ea typeface="宋体" pitchFamily="2" charset="-122"/>
              </a:rPr>
              <a:t>5</a:t>
            </a:r>
          </a:p>
        </p:txBody>
      </p:sp>
      <p:sp>
        <p:nvSpPr>
          <p:cNvPr id="465933" name="Line 13"/>
          <p:cNvSpPr>
            <a:spLocks noChangeShapeType="1"/>
          </p:cNvSpPr>
          <p:nvPr/>
        </p:nvSpPr>
        <p:spPr bwMode="auto">
          <a:xfrm flipV="1">
            <a:off x="3203575" y="2528888"/>
            <a:ext cx="1189038" cy="755650"/>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465934" name="Line 14"/>
          <p:cNvSpPr>
            <a:spLocks noChangeShapeType="1"/>
          </p:cNvSpPr>
          <p:nvPr/>
        </p:nvSpPr>
        <p:spPr bwMode="auto">
          <a:xfrm flipH="1" flipV="1">
            <a:off x="4500563" y="2528888"/>
            <a:ext cx="1439862" cy="828675"/>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465935" name="Line 15"/>
          <p:cNvSpPr>
            <a:spLocks noChangeShapeType="1"/>
          </p:cNvSpPr>
          <p:nvPr/>
        </p:nvSpPr>
        <p:spPr bwMode="auto">
          <a:xfrm flipV="1">
            <a:off x="2087563" y="3644900"/>
            <a:ext cx="1044575" cy="900113"/>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465936" name="Line 16"/>
          <p:cNvSpPr>
            <a:spLocks noChangeShapeType="1"/>
          </p:cNvSpPr>
          <p:nvPr/>
        </p:nvSpPr>
        <p:spPr bwMode="auto">
          <a:xfrm flipH="1" flipV="1">
            <a:off x="3203575" y="3644900"/>
            <a:ext cx="612775" cy="900113"/>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465937" name="Line 17"/>
          <p:cNvSpPr>
            <a:spLocks noChangeShapeType="1"/>
          </p:cNvSpPr>
          <p:nvPr/>
        </p:nvSpPr>
        <p:spPr bwMode="auto">
          <a:xfrm flipV="1">
            <a:off x="4967288" y="3716338"/>
            <a:ext cx="936625" cy="828675"/>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465938" name="Line 18"/>
          <p:cNvSpPr>
            <a:spLocks noChangeShapeType="1"/>
          </p:cNvSpPr>
          <p:nvPr/>
        </p:nvSpPr>
        <p:spPr bwMode="auto">
          <a:xfrm flipH="1" flipV="1">
            <a:off x="5903913" y="3716338"/>
            <a:ext cx="1044575" cy="792162"/>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465939" name="Line 19"/>
          <p:cNvSpPr>
            <a:spLocks noChangeShapeType="1"/>
          </p:cNvSpPr>
          <p:nvPr/>
        </p:nvSpPr>
        <p:spPr bwMode="auto">
          <a:xfrm flipV="1">
            <a:off x="6156325" y="4868863"/>
            <a:ext cx="792163" cy="720725"/>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465940" name="Line 20"/>
          <p:cNvSpPr>
            <a:spLocks noChangeShapeType="1"/>
          </p:cNvSpPr>
          <p:nvPr/>
        </p:nvSpPr>
        <p:spPr bwMode="auto">
          <a:xfrm flipH="1" flipV="1">
            <a:off x="6948488" y="4868863"/>
            <a:ext cx="936625" cy="755650"/>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465941" name="Rectangle 21"/>
          <p:cNvSpPr>
            <a:spLocks noChangeArrowheads="1"/>
          </p:cNvSpPr>
          <p:nvPr/>
        </p:nvSpPr>
        <p:spPr bwMode="auto">
          <a:xfrm>
            <a:off x="4895850" y="2168525"/>
            <a:ext cx="1260475" cy="360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C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spcBef>
                <a:spcPct val="0"/>
              </a:spcBef>
            </a:pPr>
            <a:r>
              <a:rPr kumimoji="0" lang="en-US" altLang="zh-CN" sz="2000">
                <a:solidFill>
                  <a:srgbClr val="0000CC"/>
                </a:solidFill>
                <a:latin typeface="Times New Roman" pitchFamily="18" charset="0"/>
                <a:ea typeface="宋体" pitchFamily="2" charset="-122"/>
              </a:rPr>
              <a:t>={h</a:t>
            </a:r>
            <a:r>
              <a:rPr kumimoji="0" lang="en-US" altLang="zh-CN" sz="2000" baseline="-25000">
                <a:solidFill>
                  <a:srgbClr val="0000CC"/>
                </a:solidFill>
                <a:latin typeface="Times New Roman" pitchFamily="18" charset="0"/>
                <a:ea typeface="宋体" pitchFamily="2" charset="-122"/>
              </a:rPr>
              <a:t>1</a:t>
            </a:r>
            <a:r>
              <a:rPr kumimoji="0" lang="en-US" altLang="zh-CN" sz="2000">
                <a:solidFill>
                  <a:srgbClr val="0000CC"/>
                </a:solidFill>
                <a:latin typeface="Times New Roman" pitchFamily="18" charset="0"/>
                <a:ea typeface="宋体" pitchFamily="2" charset="-122"/>
              </a:rPr>
              <a:t>,h</a:t>
            </a:r>
            <a:r>
              <a:rPr kumimoji="0" lang="en-US" altLang="zh-CN" sz="2000" baseline="-25000">
                <a:solidFill>
                  <a:srgbClr val="0000CC"/>
                </a:solidFill>
                <a:latin typeface="Times New Roman" pitchFamily="18" charset="0"/>
                <a:ea typeface="宋体" pitchFamily="2" charset="-122"/>
              </a:rPr>
              <a:t>2</a:t>
            </a:r>
            <a:r>
              <a:rPr kumimoji="0" lang="en-US" altLang="zh-CN" sz="2000">
                <a:solidFill>
                  <a:srgbClr val="0000CC"/>
                </a:solidFill>
                <a:latin typeface="Times New Roman" pitchFamily="18" charset="0"/>
                <a:ea typeface="宋体" pitchFamily="2" charset="-122"/>
              </a:rPr>
              <a:t>,h</a:t>
            </a:r>
            <a:r>
              <a:rPr kumimoji="0" lang="en-US" altLang="zh-CN" sz="2000" baseline="-25000">
                <a:solidFill>
                  <a:srgbClr val="0000CC"/>
                </a:solidFill>
                <a:latin typeface="Times New Roman" pitchFamily="18" charset="0"/>
                <a:ea typeface="宋体" pitchFamily="2" charset="-122"/>
              </a:rPr>
              <a:t>3</a:t>
            </a:r>
            <a:r>
              <a:rPr kumimoji="0" lang="en-US" altLang="zh-CN" sz="2000">
                <a:solidFill>
                  <a:srgbClr val="0000CC"/>
                </a:solidFill>
                <a:latin typeface="Times New Roman" pitchFamily="18" charset="0"/>
                <a:ea typeface="宋体" pitchFamily="2" charset="-122"/>
              </a:rPr>
              <a:t>}</a:t>
            </a:r>
          </a:p>
        </p:txBody>
      </p:sp>
      <p:sp>
        <p:nvSpPr>
          <p:cNvPr id="465942" name="Rectangle 22"/>
          <p:cNvSpPr>
            <a:spLocks noChangeArrowheads="1"/>
          </p:cNvSpPr>
          <p:nvPr/>
        </p:nvSpPr>
        <p:spPr bwMode="auto">
          <a:xfrm>
            <a:off x="6335713" y="3357563"/>
            <a:ext cx="755650" cy="360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C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spcBef>
                <a:spcPct val="0"/>
              </a:spcBef>
            </a:pPr>
            <a:r>
              <a:rPr kumimoji="0" lang="en-US" altLang="zh-CN" sz="2000">
                <a:solidFill>
                  <a:srgbClr val="0000CC"/>
                </a:solidFill>
                <a:latin typeface="Times New Roman" pitchFamily="18" charset="0"/>
                <a:ea typeface="宋体" pitchFamily="2" charset="-122"/>
              </a:rPr>
              <a:t>={b</a:t>
            </a:r>
            <a:r>
              <a:rPr kumimoji="0" lang="en-US" altLang="zh-CN" sz="2000" baseline="-25000">
                <a:solidFill>
                  <a:srgbClr val="0000CC"/>
                </a:solidFill>
                <a:latin typeface="Times New Roman" pitchFamily="18" charset="0"/>
                <a:ea typeface="宋体" pitchFamily="2" charset="-122"/>
              </a:rPr>
              <a:t>1</a:t>
            </a:r>
            <a:r>
              <a:rPr kumimoji="0" lang="en-US" altLang="zh-CN" sz="2000">
                <a:solidFill>
                  <a:srgbClr val="0000CC"/>
                </a:solidFill>
                <a:latin typeface="Times New Roman" pitchFamily="18" charset="0"/>
                <a:ea typeface="宋体" pitchFamily="2" charset="-122"/>
              </a:rPr>
              <a:t>}</a:t>
            </a:r>
          </a:p>
        </p:txBody>
      </p:sp>
      <p:sp>
        <p:nvSpPr>
          <p:cNvPr id="465943" name="Rectangle 23"/>
          <p:cNvSpPr>
            <a:spLocks noChangeArrowheads="1"/>
          </p:cNvSpPr>
          <p:nvPr/>
        </p:nvSpPr>
        <p:spPr bwMode="auto">
          <a:xfrm>
            <a:off x="3600450" y="3321050"/>
            <a:ext cx="971550" cy="360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C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spcBef>
                <a:spcPct val="0"/>
              </a:spcBef>
            </a:pPr>
            <a:r>
              <a:rPr kumimoji="0" lang="en-US" altLang="zh-CN" sz="2000">
                <a:solidFill>
                  <a:srgbClr val="0000CC"/>
                </a:solidFill>
                <a:latin typeface="Times New Roman" pitchFamily="18" charset="0"/>
                <a:ea typeface="宋体" pitchFamily="2" charset="-122"/>
              </a:rPr>
              <a:t>={a</a:t>
            </a:r>
            <a:r>
              <a:rPr kumimoji="0" lang="en-US" altLang="zh-CN" sz="2000" baseline="-25000">
                <a:solidFill>
                  <a:srgbClr val="0000CC"/>
                </a:solidFill>
                <a:latin typeface="Times New Roman" pitchFamily="18" charset="0"/>
                <a:ea typeface="宋体" pitchFamily="2" charset="-122"/>
              </a:rPr>
              <a:t>1</a:t>
            </a:r>
            <a:r>
              <a:rPr kumimoji="0" lang="en-US" altLang="zh-CN" sz="2000">
                <a:solidFill>
                  <a:srgbClr val="0000CC"/>
                </a:solidFill>
                <a:latin typeface="Times New Roman" pitchFamily="18" charset="0"/>
                <a:ea typeface="宋体" pitchFamily="2" charset="-122"/>
              </a:rPr>
              <a:t>,a</a:t>
            </a:r>
            <a:r>
              <a:rPr kumimoji="0" lang="en-US" altLang="zh-CN" sz="2000" baseline="-25000">
                <a:solidFill>
                  <a:srgbClr val="0000CC"/>
                </a:solidFill>
                <a:latin typeface="Times New Roman" pitchFamily="18" charset="0"/>
                <a:ea typeface="宋体" pitchFamily="2" charset="-122"/>
              </a:rPr>
              <a:t>2</a:t>
            </a:r>
            <a:r>
              <a:rPr kumimoji="0" lang="en-US" altLang="zh-CN" sz="2000">
                <a:solidFill>
                  <a:srgbClr val="0000CC"/>
                </a:solidFill>
                <a:latin typeface="Times New Roman" pitchFamily="18" charset="0"/>
                <a:ea typeface="宋体" pitchFamily="2" charset="-122"/>
              </a:rPr>
              <a:t>}</a:t>
            </a:r>
          </a:p>
        </p:txBody>
      </p:sp>
      <p:sp>
        <p:nvSpPr>
          <p:cNvPr id="465944" name="Freeform 24"/>
          <p:cNvSpPr>
            <a:spLocks/>
          </p:cNvSpPr>
          <p:nvPr/>
        </p:nvSpPr>
        <p:spPr bwMode="auto">
          <a:xfrm>
            <a:off x="2951163" y="3824288"/>
            <a:ext cx="360362" cy="79375"/>
          </a:xfrm>
          <a:custGeom>
            <a:avLst/>
            <a:gdLst>
              <a:gd name="T0" fmla="*/ 0 w 227"/>
              <a:gd name="T1" fmla="*/ 0 h 50"/>
              <a:gd name="T2" fmla="*/ 34 w 227"/>
              <a:gd name="T3" fmla="*/ 23 h 50"/>
              <a:gd name="T4" fmla="*/ 88 w 227"/>
              <a:gd name="T5" fmla="*/ 50 h 50"/>
              <a:gd name="T6" fmla="*/ 143 w 227"/>
              <a:gd name="T7" fmla="*/ 41 h 50"/>
              <a:gd name="T8" fmla="*/ 227 w 227"/>
              <a:gd name="T9" fmla="*/ 1 h 50"/>
            </a:gdLst>
            <a:ahLst/>
            <a:cxnLst>
              <a:cxn ang="0">
                <a:pos x="T0" y="T1"/>
              </a:cxn>
              <a:cxn ang="0">
                <a:pos x="T2" y="T3"/>
              </a:cxn>
              <a:cxn ang="0">
                <a:pos x="T4" y="T5"/>
              </a:cxn>
              <a:cxn ang="0">
                <a:pos x="T6" y="T7"/>
              </a:cxn>
              <a:cxn ang="0">
                <a:pos x="T8" y="T9"/>
              </a:cxn>
            </a:cxnLst>
            <a:rect l="0" t="0" r="r" b="b"/>
            <a:pathLst>
              <a:path w="227" h="50">
                <a:moveTo>
                  <a:pt x="0" y="0"/>
                </a:moveTo>
                <a:lnTo>
                  <a:pt x="34" y="23"/>
                </a:lnTo>
                <a:lnTo>
                  <a:pt x="88" y="50"/>
                </a:lnTo>
                <a:lnTo>
                  <a:pt x="143" y="41"/>
                </a:lnTo>
                <a:lnTo>
                  <a:pt x="227" y="1"/>
                </a:lnTo>
              </a:path>
            </a:pathLst>
          </a:custGeom>
          <a:noFill/>
          <a:ln w="9525" cap="flat" cmpd="sng">
            <a:solidFill>
              <a:schemeClr val="tx1"/>
            </a:solidFill>
            <a:prstDash val="solid"/>
            <a:miter lim="800000"/>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465945" name="Freeform 25"/>
          <p:cNvSpPr>
            <a:spLocks/>
          </p:cNvSpPr>
          <p:nvPr/>
        </p:nvSpPr>
        <p:spPr bwMode="auto">
          <a:xfrm>
            <a:off x="5724525" y="3897313"/>
            <a:ext cx="360363" cy="79375"/>
          </a:xfrm>
          <a:custGeom>
            <a:avLst/>
            <a:gdLst>
              <a:gd name="T0" fmla="*/ 0 w 227"/>
              <a:gd name="T1" fmla="*/ 0 h 50"/>
              <a:gd name="T2" fmla="*/ 34 w 227"/>
              <a:gd name="T3" fmla="*/ 23 h 50"/>
              <a:gd name="T4" fmla="*/ 88 w 227"/>
              <a:gd name="T5" fmla="*/ 50 h 50"/>
              <a:gd name="T6" fmla="*/ 143 w 227"/>
              <a:gd name="T7" fmla="*/ 41 h 50"/>
              <a:gd name="T8" fmla="*/ 227 w 227"/>
              <a:gd name="T9" fmla="*/ 1 h 50"/>
            </a:gdLst>
            <a:ahLst/>
            <a:cxnLst>
              <a:cxn ang="0">
                <a:pos x="T0" y="T1"/>
              </a:cxn>
              <a:cxn ang="0">
                <a:pos x="T2" y="T3"/>
              </a:cxn>
              <a:cxn ang="0">
                <a:pos x="T4" y="T5"/>
              </a:cxn>
              <a:cxn ang="0">
                <a:pos x="T6" y="T7"/>
              </a:cxn>
              <a:cxn ang="0">
                <a:pos x="T8" y="T9"/>
              </a:cxn>
            </a:cxnLst>
            <a:rect l="0" t="0" r="r" b="b"/>
            <a:pathLst>
              <a:path w="227" h="50">
                <a:moveTo>
                  <a:pt x="0" y="0"/>
                </a:moveTo>
                <a:lnTo>
                  <a:pt x="34" y="23"/>
                </a:lnTo>
                <a:lnTo>
                  <a:pt x="88" y="50"/>
                </a:lnTo>
                <a:lnTo>
                  <a:pt x="143" y="41"/>
                </a:lnTo>
                <a:lnTo>
                  <a:pt x="227" y="1"/>
                </a:lnTo>
              </a:path>
            </a:pathLst>
          </a:custGeom>
          <a:noFill/>
          <a:ln w="9525" cap="flat" cmpd="sng">
            <a:solidFill>
              <a:schemeClr val="tx1"/>
            </a:solidFill>
            <a:prstDash val="solid"/>
            <a:miter lim="800000"/>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28" name="Rectangle 2"/>
          <p:cNvSpPr>
            <a:spLocks noChangeArrowheads="1"/>
          </p:cNvSpPr>
          <p:nvPr/>
        </p:nvSpPr>
        <p:spPr bwMode="auto">
          <a:xfrm>
            <a:off x="900113" y="188913"/>
            <a:ext cx="7272337" cy="7198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ctr" eaLnBrk="1" hangingPunct="1">
              <a:spcBef>
                <a:spcPct val="0"/>
              </a:spcBef>
            </a:pPr>
            <a:r>
              <a:rPr lang="zh-CN" altLang="en-US" sz="4400" dirty="0">
                <a:solidFill>
                  <a:schemeClr val="accent2"/>
                </a:solidFill>
                <a:latin typeface="方正姚体" pitchFamily="2" charset="-122"/>
                <a:ea typeface="方正姚体" pitchFamily="2" charset="-122"/>
                <a:cs typeface="+mj-cs"/>
              </a:rPr>
              <a:t>例子</a:t>
            </a:r>
            <a:endParaRPr lang="en-US" altLang="zh-CN" sz="4400" dirty="0">
              <a:solidFill>
                <a:schemeClr val="accent2"/>
              </a:solidFill>
              <a:latin typeface="方正姚体" pitchFamily="2" charset="-122"/>
              <a:ea typeface="方正姚体" pitchFamily="2" charset="-122"/>
              <a:cs typeface="+mj-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6"/>
          <p:cNvSpPr>
            <a:spLocks noGrp="1"/>
          </p:cNvSpPr>
          <p:nvPr>
            <p:ph type="sldNum" sz="quarter" idx="12"/>
          </p:nvPr>
        </p:nvSpPr>
        <p:spPr/>
        <p:txBody>
          <a:bodyPr/>
          <a:lstStyle/>
          <a:p>
            <a:fld id="{20033A16-8D85-4598-823B-A5CBC64C3E59}" type="slidenum">
              <a:rPr lang="en-US" altLang="zh-CN"/>
              <a:pPr/>
              <a:t>114</a:t>
            </a:fld>
            <a:endParaRPr lang="en-US" altLang="zh-CN"/>
          </a:p>
        </p:txBody>
      </p:sp>
      <p:sp>
        <p:nvSpPr>
          <p:cNvPr id="466946" name="Rectangle 2"/>
          <p:cNvSpPr>
            <a:spLocks noGrp="1" noChangeArrowheads="1"/>
          </p:cNvSpPr>
          <p:nvPr>
            <p:ph type="body" sz="half" idx="1"/>
          </p:nvPr>
        </p:nvSpPr>
        <p:spPr>
          <a:xfrm>
            <a:off x="215900" y="1341438"/>
            <a:ext cx="8712200" cy="5183187"/>
          </a:xfrm>
        </p:spPr>
        <p:txBody>
          <a:bodyPr/>
          <a:lstStyle/>
          <a:p>
            <a:pPr marL="0" indent="0">
              <a:spcBef>
                <a:spcPct val="30000"/>
              </a:spcBef>
              <a:buNone/>
            </a:pPr>
            <a:r>
              <a:rPr lang="en-US" altLang="zh-CN" sz="2000" b="1" dirty="0">
                <a:solidFill>
                  <a:srgbClr val="D60093"/>
                </a:solidFill>
                <a:latin typeface="Times New Roman" pitchFamily="18" charset="0"/>
              </a:rPr>
              <a:t>(1) </a:t>
            </a:r>
            <a:r>
              <a:rPr lang="zh-CN" altLang="en-US" sz="2000" b="1" dirty="0">
                <a:solidFill>
                  <a:srgbClr val="D60093"/>
                </a:solidFill>
                <a:latin typeface="Times New Roman" pitchFamily="18" charset="0"/>
              </a:rPr>
              <a:t>求</a:t>
            </a:r>
            <a:r>
              <a:rPr lang="en-US" altLang="zh-CN" sz="2000" b="1" dirty="0">
                <a:solidFill>
                  <a:srgbClr val="D60093"/>
                </a:solidFill>
                <a:latin typeface="Times New Roman" pitchFamily="18" charset="0"/>
              </a:rPr>
              <a:t>CER(A)</a:t>
            </a:r>
          </a:p>
          <a:p>
            <a:pPr marL="0" indent="0">
              <a:spcBef>
                <a:spcPct val="30000"/>
              </a:spcBef>
              <a:buNone/>
            </a:pPr>
            <a:r>
              <a:rPr lang="en-US" altLang="zh-CN" sz="2000" b="1" dirty="0">
                <a:solidFill>
                  <a:srgbClr val="0000CC"/>
                </a:solidFill>
                <a:latin typeface="Times New Roman" pitchFamily="18" charset="0"/>
              </a:rPr>
              <a:t>∵ CER(E</a:t>
            </a:r>
            <a:r>
              <a:rPr lang="en-US" altLang="zh-CN" sz="2000" b="1" baseline="-25000" dirty="0">
                <a:solidFill>
                  <a:srgbClr val="0000CC"/>
                </a:solidFill>
                <a:latin typeface="Times New Roman" pitchFamily="18" charset="0"/>
              </a:rPr>
              <a:t>1</a:t>
            </a:r>
            <a:r>
              <a:rPr lang="en-US" altLang="zh-CN" sz="2000" b="1" dirty="0">
                <a:solidFill>
                  <a:srgbClr val="0000CC"/>
                </a:solidFill>
                <a:latin typeface="Times New Roman" pitchFamily="18" charset="0"/>
              </a:rPr>
              <a:t>  AND  E</a:t>
            </a:r>
            <a:r>
              <a:rPr lang="en-US" altLang="zh-CN" sz="2000" b="1" baseline="-25000" dirty="0">
                <a:solidFill>
                  <a:srgbClr val="0000CC"/>
                </a:solidFill>
                <a:latin typeface="Times New Roman" pitchFamily="18" charset="0"/>
              </a:rPr>
              <a:t>2</a:t>
            </a:r>
            <a:r>
              <a:rPr lang="en-US" altLang="zh-CN" sz="2000" b="1" dirty="0">
                <a:solidFill>
                  <a:srgbClr val="0000CC"/>
                </a:solidFill>
                <a:latin typeface="Times New Roman" pitchFamily="18" charset="0"/>
              </a:rPr>
              <a:t>)</a:t>
            </a:r>
          </a:p>
          <a:p>
            <a:pPr marL="0" indent="0">
              <a:spcBef>
                <a:spcPct val="30000"/>
              </a:spcBef>
              <a:buNone/>
            </a:pPr>
            <a:r>
              <a:rPr lang="en-US" altLang="zh-CN" sz="2000" b="1" dirty="0">
                <a:solidFill>
                  <a:srgbClr val="0000CC"/>
                </a:solidFill>
                <a:latin typeface="Times New Roman" pitchFamily="18" charset="0"/>
              </a:rPr>
              <a:t>      =min{CER(E</a:t>
            </a:r>
            <a:r>
              <a:rPr lang="en-US" altLang="zh-CN" sz="2000" b="1" baseline="-25000" dirty="0">
                <a:solidFill>
                  <a:srgbClr val="0000CC"/>
                </a:solidFill>
                <a:latin typeface="Times New Roman" pitchFamily="18" charset="0"/>
              </a:rPr>
              <a:t>1</a:t>
            </a:r>
            <a:r>
              <a:rPr lang="en-US" altLang="zh-CN" sz="2000" b="1" dirty="0">
                <a:solidFill>
                  <a:srgbClr val="0000CC"/>
                </a:solidFill>
                <a:latin typeface="Times New Roman" pitchFamily="18" charset="0"/>
              </a:rPr>
              <a:t>),  CER(E</a:t>
            </a:r>
            <a:r>
              <a:rPr lang="en-US" altLang="zh-CN" sz="2000" b="1" baseline="-25000" dirty="0">
                <a:solidFill>
                  <a:srgbClr val="0000CC"/>
                </a:solidFill>
                <a:latin typeface="Times New Roman" pitchFamily="18" charset="0"/>
              </a:rPr>
              <a:t>2</a:t>
            </a:r>
            <a:r>
              <a:rPr lang="en-US" altLang="zh-CN" sz="2000" b="1" dirty="0">
                <a:solidFill>
                  <a:srgbClr val="0000CC"/>
                </a:solidFill>
                <a:latin typeface="Times New Roman" pitchFamily="18" charset="0"/>
              </a:rPr>
              <a:t>)}</a:t>
            </a:r>
          </a:p>
          <a:p>
            <a:pPr marL="0" indent="0">
              <a:spcBef>
                <a:spcPct val="30000"/>
              </a:spcBef>
              <a:buNone/>
            </a:pPr>
            <a:r>
              <a:rPr lang="en-US" altLang="zh-CN" sz="2000" b="1" dirty="0">
                <a:solidFill>
                  <a:srgbClr val="0000CC"/>
                </a:solidFill>
                <a:latin typeface="Times New Roman" pitchFamily="18" charset="0"/>
              </a:rPr>
              <a:t>      =min{0.8,  0.6}</a:t>
            </a:r>
          </a:p>
          <a:p>
            <a:pPr marL="0" indent="0">
              <a:spcBef>
                <a:spcPct val="30000"/>
              </a:spcBef>
              <a:buNone/>
            </a:pPr>
            <a:r>
              <a:rPr lang="en-US" altLang="zh-CN" sz="2000" b="1" dirty="0">
                <a:solidFill>
                  <a:srgbClr val="0000CC"/>
                </a:solidFill>
                <a:latin typeface="Times New Roman" pitchFamily="18" charset="0"/>
              </a:rPr>
              <a:t>      =0.6</a:t>
            </a:r>
          </a:p>
          <a:p>
            <a:pPr marL="0" indent="0">
              <a:spcBef>
                <a:spcPct val="30000"/>
              </a:spcBef>
              <a:buNone/>
            </a:pPr>
            <a:r>
              <a:rPr lang="en-US" altLang="zh-CN" sz="2000" b="1" dirty="0">
                <a:solidFill>
                  <a:srgbClr val="0000CC"/>
                </a:solidFill>
                <a:latin typeface="Times New Roman" pitchFamily="18" charset="0"/>
              </a:rPr>
              <a:t>   m({a</a:t>
            </a:r>
            <a:r>
              <a:rPr lang="en-US" altLang="zh-CN" sz="2000" b="1" baseline="-25000" dirty="0">
                <a:solidFill>
                  <a:srgbClr val="0000CC"/>
                </a:solidFill>
                <a:latin typeface="Times New Roman" pitchFamily="18" charset="0"/>
              </a:rPr>
              <a:t>1</a:t>
            </a:r>
            <a:r>
              <a:rPr lang="en-US" altLang="zh-CN" sz="2000" b="1" dirty="0">
                <a:solidFill>
                  <a:srgbClr val="0000CC"/>
                </a:solidFill>
                <a:latin typeface="Times New Roman" pitchFamily="18" charset="0"/>
              </a:rPr>
              <a:t>}, {a</a:t>
            </a:r>
            <a:r>
              <a:rPr lang="en-US" altLang="zh-CN" sz="2000" b="1" baseline="-25000" dirty="0">
                <a:solidFill>
                  <a:srgbClr val="0000CC"/>
                </a:solidFill>
                <a:latin typeface="Times New Roman" pitchFamily="18" charset="0"/>
              </a:rPr>
              <a:t>2</a:t>
            </a:r>
            <a:r>
              <a:rPr lang="en-US" altLang="zh-CN" sz="2000" b="1" dirty="0">
                <a:solidFill>
                  <a:srgbClr val="0000CC"/>
                </a:solidFill>
                <a:latin typeface="Times New Roman" pitchFamily="18" charset="0"/>
              </a:rPr>
              <a:t>})={0.6×0.3, 0.6×0.5}</a:t>
            </a:r>
          </a:p>
          <a:p>
            <a:pPr marL="0" indent="0">
              <a:spcBef>
                <a:spcPct val="30000"/>
              </a:spcBef>
              <a:buNone/>
            </a:pPr>
            <a:r>
              <a:rPr lang="en-US" altLang="zh-CN" sz="2000" b="1" dirty="0">
                <a:solidFill>
                  <a:srgbClr val="0000CC"/>
                </a:solidFill>
                <a:latin typeface="Times New Roman" pitchFamily="18" charset="0"/>
              </a:rPr>
              <a:t>      ={0.18, 0.3}</a:t>
            </a:r>
          </a:p>
          <a:p>
            <a:pPr marL="0" indent="0">
              <a:spcBef>
                <a:spcPct val="30000"/>
              </a:spcBef>
              <a:buNone/>
            </a:pPr>
            <a:r>
              <a:rPr lang="en-US" altLang="zh-CN" sz="2000" b="1" dirty="0">
                <a:solidFill>
                  <a:srgbClr val="0000CC"/>
                </a:solidFill>
                <a:latin typeface="Times New Roman" pitchFamily="18" charset="0"/>
              </a:rPr>
              <a:t>   </a:t>
            </a:r>
            <a:r>
              <a:rPr lang="en-US" altLang="zh-CN" sz="2000" b="1" dirty="0" err="1">
                <a:solidFill>
                  <a:srgbClr val="0000CC"/>
                </a:solidFill>
                <a:latin typeface="Times New Roman" pitchFamily="18" charset="0"/>
              </a:rPr>
              <a:t>Bel</a:t>
            </a:r>
            <a:r>
              <a:rPr lang="en-US" altLang="zh-CN" sz="2000" b="1" dirty="0">
                <a:solidFill>
                  <a:srgbClr val="0000CC"/>
                </a:solidFill>
                <a:latin typeface="Times New Roman" pitchFamily="18" charset="0"/>
              </a:rPr>
              <a:t>(A)=m({a</a:t>
            </a:r>
            <a:r>
              <a:rPr lang="en-US" altLang="zh-CN" sz="2000" b="1" baseline="-25000" dirty="0">
                <a:solidFill>
                  <a:srgbClr val="0000CC"/>
                </a:solidFill>
                <a:latin typeface="Times New Roman" pitchFamily="18" charset="0"/>
              </a:rPr>
              <a:t>1</a:t>
            </a:r>
            <a:r>
              <a:rPr lang="en-US" altLang="zh-CN" sz="2000" b="1" dirty="0">
                <a:solidFill>
                  <a:srgbClr val="0000CC"/>
                </a:solidFill>
                <a:latin typeface="Times New Roman" pitchFamily="18" charset="0"/>
              </a:rPr>
              <a:t>})+m({a</a:t>
            </a:r>
            <a:r>
              <a:rPr lang="en-US" altLang="zh-CN" sz="2000" b="1" baseline="-25000" dirty="0">
                <a:solidFill>
                  <a:srgbClr val="0000CC"/>
                </a:solidFill>
                <a:latin typeface="Times New Roman" pitchFamily="18" charset="0"/>
              </a:rPr>
              <a:t>2</a:t>
            </a:r>
            <a:r>
              <a:rPr lang="en-US" altLang="zh-CN" sz="2000" b="1" dirty="0">
                <a:solidFill>
                  <a:srgbClr val="0000CC"/>
                </a:solidFill>
                <a:latin typeface="Times New Roman" pitchFamily="18" charset="0"/>
              </a:rPr>
              <a:t>})=0.18+0.3=0.48</a:t>
            </a:r>
            <a:br>
              <a:rPr lang="en-US" altLang="zh-CN" sz="2000" b="1" dirty="0">
                <a:solidFill>
                  <a:srgbClr val="0000CC"/>
                </a:solidFill>
                <a:latin typeface="Times New Roman" pitchFamily="18" charset="0"/>
              </a:rPr>
            </a:br>
            <a:r>
              <a:rPr lang="en-US" altLang="zh-CN" sz="2000" b="1" dirty="0">
                <a:solidFill>
                  <a:srgbClr val="0000CC"/>
                </a:solidFill>
                <a:latin typeface="Times New Roman" pitchFamily="18" charset="0"/>
              </a:rPr>
              <a:t>   Pl(A)=1-Bel(﹁A)=1-0=1</a:t>
            </a:r>
          </a:p>
          <a:p>
            <a:pPr marL="0" indent="0">
              <a:spcBef>
                <a:spcPct val="30000"/>
              </a:spcBef>
              <a:buNone/>
            </a:pPr>
            <a:r>
              <a:rPr lang="en-US" altLang="zh-CN" sz="2000" b="1" dirty="0">
                <a:solidFill>
                  <a:srgbClr val="0000CC"/>
                </a:solidFill>
                <a:latin typeface="Times New Roman" pitchFamily="18" charset="0"/>
              </a:rPr>
              <a:t>   f(A)=</a:t>
            </a:r>
            <a:r>
              <a:rPr lang="en-US" altLang="zh-CN" sz="2000" b="1" dirty="0" err="1">
                <a:solidFill>
                  <a:srgbClr val="0000CC"/>
                </a:solidFill>
                <a:latin typeface="Times New Roman" pitchFamily="18" charset="0"/>
              </a:rPr>
              <a:t>Bel</a:t>
            </a:r>
            <a:r>
              <a:rPr lang="en-US" altLang="zh-CN" sz="2000" b="1" dirty="0">
                <a:solidFill>
                  <a:srgbClr val="0000CC"/>
                </a:solidFill>
                <a:latin typeface="Times New Roman" pitchFamily="18" charset="0"/>
              </a:rPr>
              <a:t>(A)+|A|/|</a:t>
            </a:r>
            <a:r>
              <a:rPr lang="el-GR" altLang="zh-CN" sz="2000" b="1" dirty="0">
                <a:solidFill>
                  <a:srgbClr val="0000CC"/>
                </a:solidFill>
                <a:latin typeface="Times New Roman" pitchFamily="18" charset="0"/>
                <a:cs typeface="Arial" charset="0"/>
              </a:rPr>
              <a:t>Ω</a:t>
            </a:r>
            <a:r>
              <a:rPr lang="en-US" altLang="zh-CN" sz="2000" b="1" dirty="0">
                <a:solidFill>
                  <a:srgbClr val="0000CC"/>
                </a:solidFill>
                <a:latin typeface="Times New Roman" pitchFamily="18" charset="0"/>
              </a:rPr>
              <a:t>|*[Pl(A)-</a:t>
            </a:r>
            <a:r>
              <a:rPr lang="en-US" altLang="zh-CN" sz="2000" b="1" dirty="0" err="1">
                <a:solidFill>
                  <a:srgbClr val="0000CC"/>
                </a:solidFill>
                <a:latin typeface="Times New Roman" pitchFamily="18" charset="0"/>
              </a:rPr>
              <a:t>Bel</a:t>
            </a:r>
            <a:r>
              <a:rPr lang="en-US" altLang="zh-CN" sz="2000" b="1" dirty="0">
                <a:solidFill>
                  <a:srgbClr val="0000CC"/>
                </a:solidFill>
                <a:latin typeface="Times New Roman" pitchFamily="18" charset="0"/>
              </a:rPr>
              <a:t>(A)]</a:t>
            </a:r>
          </a:p>
          <a:p>
            <a:pPr marL="0" indent="0">
              <a:spcBef>
                <a:spcPct val="30000"/>
              </a:spcBef>
              <a:buNone/>
            </a:pPr>
            <a:r>
              <a:rPr lang="en-US" altLang="zh-CN" sz="2000" b="1" dirty="0">
                <a:solidFill>
                  <a:srgbClr val="0000CC"/>
                </a:solidFill>
                <a:latin typeface="Times New Roman" pitchFamily="18" charset="0"/>
              </a:rPr>
              <a:t>     =0.48+2/10*[1-0.48]</a:t>
            </a:r>
          </a:p>
          <a:p>
            <a:pPr marL="0" indent="0">
              <a:spcBef>
                <a:spcPct val="30000"/>
              </a:spcBef>
              <a:buNone/>
            </a:pPr>
            <a:r>
              <a:rPr lang="en-US" altLang="zh-CN" sz="2000" b="1" dirty="0">
                <a:solidFill>
                  <a:srgbClr val="0000CC"/>
                </a:solidFill>
                <a:latin typeface="Times New Roman" pitchFamily="18" charset="0"/>
              </a:rPr>
              <a:t>     =0.584</a:t>
            </a:r>
          </a:p>
          <a:p>
            <a:pPr marL="0" indent="0">
              <a:spcBef>
                <a:spcPct val="30000"/>
              </a:spcBef>
              <a:buNone/>
            </a:pPr>
            <a:r>
              <a:rPr lang="en-US" altLang="zh-CN" sz="2000" b="1" dirty="0">
                <a:solidFill>
                  <a:srgbClr val="0000CC"/>
                </a:solidFill>
                <a:latin typeface="Times New Roman" pitchFamily="18" charset="0"/>
              </a:rPr>
              <a:t> ∴  CER(A)=MD(A/E</a:t>
            </a:r>
            <a:r>
              <a:rPr lang="en-US" altLang="zh-CN" sz="2000" b="1" baseline="30000" dirty="0">
                <a:solidFill>
                  <a:srgbClr val="0000CC"/>
                </a:solidFill>
                <a:latin typeface="Times New Roman" pitchFamily="18" charset="0"/>
              </a:rPr>
              <a:t>'</a:t>
            </a:r>
            <a:r>
              <a:rPr lang="en-US" altLang="zh-CN" sz="2000" b="1" dirty="0">
                <a:solidFill>
                  <a:srgbClr val="0000CC"/>
                </a:solidFill>
                <a:latin typeface="Times New Roman" pitchFamily="18" charset="0"/>
              </a:rPr>
              <a:t>)×f(A)=0.584</a:t>
            </a:r>
          </a:p>
        </p:txBody>
      </p:sp>
      <p:sp>
        <p:nvSpPr>
          <p:cNvPr id="6" name="Rectangle 2"/>
          <p:cNvSpPr>
            <a:spLocks noChangeArrowheads="1"/>
          </p:cNvSpPr>
          <p:nvPr/>
        </p:nvSpPr>
        <p:spPr bwMode="auto">
          <a:xfrm>
            <a:off x="900113" y="188913"/>
            <a:ext cx="7272337" cy="7198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ctr" eaLnBrk="1" hangingPunct="1">
              <a:spcBef>
                <a:spcPct val="0"/>
              </a:spcBef>
            </a:pPr>
            <a:r>
              <a:rPr lang="zh-CN" altLang="en-US" sz="4400" dirty="0">
                <a:solidFill>
                  <a:schemeClr val="accent2"/>
                </a:solidFill>
                <a:latin typeface="方正姚体" pitchFamily="2" charset="-122"/>
                <a:ea typeface="方正姚体" pitchFamily="2" charset="-122"/>
                <a:cs typeface="+mj-cs"/>
              </a:rPr>
              <a:t>例子</a:t>
            </a:r>
            <a:endParaRPr lang="en-US" altLang="zh-CN" sz="4400" dirty="0">
              <a:solidFill>
                <a:schemeClr val="accent2"/>
              </a:solidFill>
              <a:latin typeface="方正姚体" pitchFamily="2" charset="-122"/>
              <a:ea typeface="方正姚体" pitchFamily="2" charset="-122"/>
              <a:cs typeface="+mj-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5"/>
          <p:cNvSpPr>
            <a:spLocks noGrp="1"/>
          </p:cNvSpPr>
          <p:nvPr>
            <p:ph type="sldNum" sz="quarter" idx="12"/>
          </p:nvPr>
        </p:nvSpPr>
        <p:spPr/>
        <p:txBody>
          <a:bodyPr/>
          <a:lstStyle/>
          <a:p>
            <a:fld id="{2551DA22-9394-4800-B71D-FC84E766D142}" type="slidenum">
              <a:rPr lang="en-US" altLang="zh-CN"/>
              <a:pPr/>
              <a:t>115</a:t>
            </a:fld>
            <a:endParaRPr lang="en-US" altLang="zh-CN"/>
          </a:p>
        </p:txBody>
      </p:sp>
      <p:sp>
        <p:nvSpPr>
          <p:cNvPr id="467970" name="Rectangle 2"/>
          <p:cNvSpPr>
            <a:spLocks noGrp="1" noChangeArrowheads="1"/>
          </p:cNvSpPr>
          <p:nvPr>
            <p:ph type="body" idx="1"/>
          </p:nvPr>
        </p:nvSpPr>
        <p:spPr>
          <a:xfrm>
            <a:off x="179388" y="1449388"/>
            <a:ext cx="8785225" cy="4824412"/>
          </a:xfrm>
        </p:spPr>
        <p:txBody>
          <a:bodyPr/>
          <a:lstStyle/>
          <a:p>
            <a:pPr marL="0" indent="0">
              <a:lnSpc>
                <a:spcPct val="120000"/>
              </a:lnSpc>
              <a:buNone/>
            </a:pPr>
            <a:r>
              <a:rPr lang="en-US" altLang="zh-CN" sz="2000" b="1" dirty="0">
                <a:solidFill>
                  <a:srgbClr val="D60093"/>
                </a:solidFill>
                <a:latin typeface="Times New Roman" pitchFamily="18" charset="0"/>
              </a:rPr>
              <a:t>(2) </a:t>
            </a:r>
            <a:r>
              <a:rPr lang="zh-CN" altLang="en-US" sz="2000" b="1" dirty="0">
                <a:solidFill>
                  <a:srgbClr val="D60093"/>
                </a:solidFill>
                <a:latin typeface="Times New Roman" pitchFamily="18" charset="0"/>
              </a:rPr>
              <a:t>求</a:t>
            </a:r>
            <a:r>
              <a:rPr lang="en-US" altLang="zh-CN" sz="2000" b="1" dirty="0">
                <a:solidFill>
                  <a:srgbClr val="D60093"/>
                </a:solidFill>
                <a:latin typeface="Times New Roman" pitchFamily="18" charset="0"/>
              </a:rPr>
              <a:t>CER(B)</a:t>
            </a:r>
          </a:p>
          <a:p>
            <a:pPr marL="0" indent="0">
              <a:lnSpc>
                <a:spcPct val="120000"/>
              </a:lnSpc>
              <a:buNone/>
            </a:pPr>
            <a:r>
              <a:rPr lang="en-US" altLang="zh-CN" sz="2000" b="1" dirty="0">
                <a:solidFill>
                  <a:srgbClr val="0000CC"/>
                </a:solidFill>
                <a:latin typeface="Times New Roman" pitchFamily="18" charset="0"/>
              </a:rPr>
              <a:t>  ∵ CER(E</a:t>
            </a:r>
            <a:r>
              <a:rPr lang="en-US" altLang="zh-CN" sz="2000" b="1" baseline="-25000" dirty="0">
                <a:solidFill>
                  <a:srgbClr val="0000CC"/>
                </a:solidFill>
                <a:latin typeface="Times New Roman" pitchFamily="18" charset="0"/>
              </a:rPr>
              <a:t>3</a:t>
            </a:r>
            <a:r>
              <a:rPr lang="en-US" altLang="zh-CN" sz="2000" b="1" dirty="0">
                <a:solidFill>
                  <a:srgbClr val="0000CC"/>
                </a:solidFill>
                <a:latin typeface="Times New Roman" pitchFamily="18" charset="0"/>
              </a:rPr>
              <a:t>  AND  (E</a:t>
            </a:r>
            <a:r>
              <a:rPr lang="en-US" altLang="zh-CN" sz="2000" b="1" baseline="-25000" dirty="0">
                <a:solidFill>
                  <a:srgbClr val="0000CC"/>
                </a:solidFill>
                <a:latin typeface="Times New Roman" pitchFamily="18" charset="0"/>
              </a:rPr>
              <a:t>4</a:t>
            </a:r>
            <a:r>
              <a:rPr lang="en-US" altLang="zh-CN" sz="2000" b="1" dirty="0">
                <a:solidFill>
                  <a:srgbClr val="0000CC"/>
                </a:solidFill>
                <a:latin typeface="Times New Roman" pitchFamily="18" charset="0"/>
              </a:rPr>
              <a:t>  OR  E</a:t>
            </a:r>
            <a:r>
              <a:rPr lang="en-US" altLang="zh-CN" sz="2000" b="1" baseline="-25000" dirty="0">
                <a:solidFill>
                  <a:srgbClr val="0000CC"/>
                </a:solidFill>
                <a:latin typeface="Times New Roman" pitchFamily="18" charset="0"/>
              </a:rPr>
              <a:t>5</a:t>
            </a:r>
            <a:r>
              <a:rPr lang="en-US" altLang="zh-CN" sz="2000" b="1" dirty="0">
                <a:solidFill>
                  <a:srgbClr val="0000CC"/>
                </a:solidFill>
                <a:latin typeface="Times New Roman" pitchFamily="18" charset="0"/>
              </a:rPr>
              <a:t>))</a:t>
            </a:r>
          </a:p>
          <a:p>
            <a:pPr marL="0" indent="0">
              <a:lnSpc>
                <a:spcPct val="120000"/>
              </a:lnSpc>
              <a:buNone/>
            </a:pPr>
            <a:r>
              <a:rPr lang="en-US" altLang="zh-CN" sz="2000" b="1" dirty="0">
                <a:solidFill>
                  <a:srgbClr val="0000CC"/>
                </a:solidFill>
                <a:latin typeface="Times New Roman" pitchFamily="18" charset="0"/>
              </a:rPr>
              <a:t>         =min{CER(E</a:t>
            </a:r>
            <a:r>
              <a:rPr lang="en-US" altLang="zh-CN" sz="2000" b="1" baseline="-25000" dirty="0">
                <a:solidFill>
                  <a:srgbClr val="0000CC"/>
                </a:solidFill>
                <a:latin typeface="Times New Roman" pitchFamily="18" charset="0"/>
              </a:rPr>
              <a:t>3</a:t>
            </a:r>
            <a:r>
              <a:rPr lang="en-US" altLang="zh-CN" sz="2000" b="1" dirty="0">
                <a:solidFill>
                  <a:srgbClr val="0000CC"/>
                </a:solidFill>
                <a:latin typeface="Times New Roman" pitchFamily="18" charset="0"/>
              </a:rPr>
              <a:t>), max{CER(E</a:t>
            </a:r>
            <a:r>
              <a:rPr lang="en-US" altLang="zh-CN" sz="2000" b="1" baseline="-25000" dirty="0">
                <a:solidFill>
                  <a:srgbClr val="0000CC"/>
                </a:solidFill>
                <a:latin typeface="Times New Roman" pitchFamily="18" charset="0"/>
              </a:rPr>
              <a:t>4</a:t>
            </a:r>
            <a:r>
              <a:rPr lang="en-US" altLang="zh-CN" sz="2000" b="1" dirty="0">
                <a:solidFill>
                  <a:srgbClr val="0000CC"/>
                </a:solidFill>
                <a:latin typeface="Times New Roman" pitchFamily="18" charset="0"/>
              </a:rPr>
              <a:t>), CER(E</a:t>
            </a:r>
            <a:r>
              <a:rPr lang="en-US" altLang="zh-CN" sz="2000" b="1" baseline="-25000" dirty="0">
                <a:solidFill>
                  <a:srgbClr val="0000CC"/>
                </a:solidFill>
                <a:latin typeface="Times New Roman" pitchFamily="18" charset="0"/>
              </a:rPr>
              <a:t>5</a:t>
            </a:r>
            <a:r>
              <a:rPr lang="en-US" altLang="zh-CN" sz="2000" b="1" dirty="0">
                <a:solidFill>
                  <a:srgbClr val="0000CC"/>
                </a:solidFill>
                <a:latin typeface="Times New Roman" pitchFamily="18" charset="0"/>
              </a:rPr>
              <a:t>)}}</a:t>
            </a:r>
          </a:p>
          <a:p>
            <a:pPr marL="0" indent="0">
              <a:lnSpc>
                <a:spcPct val="120000"/>
              </a:lnSpc>
              <a:buNone/>
            </a:pPr>
            <a:r>
              <a:rPr lang="en-US" altLang="zh-CN" sz="2000" b="1" dirty="0">
                <a:solidFill>
                  <a:srgbClr val="0000CC"/>
                </a:solidFill>
                <a:latin typeface="Times New Roman" pitchFamily="18" charset="0"/>
              </a:rPr>
              <a:t>         =min{0.9, max{0.5, 0.7}}</a:t>
            </a:r>
          </a:p>
          <a:p>
            <a:pPr marL="0" indent="0">
              <a:lnSpc>
                <a:spcPct val="120000"/>
              </a:lnSpc>
              <a:buNone/>
            </a:pPr>
            <a:r>
              <a:rPr lang="en-US" altLang="zh-CN" sz="2000" b="1" dirty="0">
                <a:solidFill>
                  <a:srgbClr val="0000CC"/>
                </a:solidFill>
                <a:latin typeface="Times New Roman" pitchFamily="18" charset="0"/>
              </a:rPr>
              <a:t>         =min{0.9, 0.7}=0.7 </a:t>
            </a:r>
          </a:p>
          <a:p>
            <a:pPr marL="0" indent="0">
              <a:lnSpc>
                <a:spcPct val="120000"/>
              </a:lnSpc>
              <a:buNone/>
            </a:pPr>
            <a:r>
              <a:rPr lang="en-US" altLang="zh-CN" sz="2000" b="1" dirty="0">
                <a:solidFill>
                  <a:srgbClr val="0000CC"/>
                </a:solidFill>
                <a:latin typeface="Times New Roman" pitchFamily="18" charset="0"/>
              </a:rPr>
              <a:t>   m({b</a:t>
            </a:r>
            <a:r>
              <a:rPr lang="en-US" altLang="zh-CN" sz="2000" b="1" baseline="-25000" dirty="0">
                <a:solidFill>
                  <a:srgbClr val="0000CC"/>
                </a:solidFill>
                <a:latin typeface="Times New Roman" pitchFamily="18" charset="0"/>
              </a:rPr>
              <a:t>1</a:t>
            </a:r>
            <a:r>
              <a:rPr lang="en-US" altLang="zh-CN" sz="2000" b="1" dirty="0">
                <a:solidFill>
                  <a:srgbClr val="0000CC"/>
                </a:solidFill>
                <a:latin typeface="Times New Roman" pitchFamily="18" charset="0"/>
              </a:rPr>
              <a:t>})=0.7×0.7=0.49</a:t>
            </a:r>
          </a:p>
          <a:p>
            <a:pPr marL="0" indent="0">
              <a:lnSpc>
                <a:spcPct val="120000"/>
              </a:lnSpc>
              <a:buNone/>
            </a:pPr>
            <a:r>
              <a:rPr lang="en-US" altLang="zh-CN" sz="2000" b="1" dirty="0">
                <a:solidFill>
                  <a:srgbClr val="0000CC"/>
                </a:solidFill>
                <a:latin typeface="Times New Roman" pitchFamily="18" charset="0"/>
              </a:rPr>
              <a:t>   </a:t>
            </a:r>
            <a:r>
              <a:rPr lang="en-US" altLang="zh-CN" sz="2000" b="1" dirty="0" err="1">
                <a:solidFill>
                  <a:srgbClr val="0000CC"/>
                </a:solidFill>
                <a:latin typeface="Times New Roman" pitchFamily="18" charset="0"/>
              </a:rPr>
              <a:t>Bel</a:t>
            </a:r>
            <a:r>
              <a:rPr lang="en-US" altLang="zh-CN" sz="2000" b="1" dirty="0">
                <a:solidFill>
                  <a:srgbClr val="0000CC"/>
                </a:solidFill>
                <a:latin typeface="Times New Roman" pitchFamily="18" charset="0"/>
              </a:rPr>
              <a:t>(B)=m({b</a:t>
            </a:r>
            <a:r>
              <a:rPr lang="en-US" altLang="zh-CN" sz="2000" b="1" baseline="-25000" dirty="0">
                <a:solidFill>
                  <a:srgbClr val="0000CC"/>
                </a:solidFill>
                <a:latin typeface="Times New Roman" pitchFamily="18" charset="0"/>
              </a:rPr>
              <a:t>1</a:t>
            </a:r>
            <a:r>
              <a:rPr lang="en-US" altLang="zh-CN" sz="2000" b="1" dirty="0">
                <a:solidFill>
                  <a:srgbClr val="0000CC"/>
                </a:solidFill>
                <a:latin typeface="Times New Roman" pitchFamily="18" charset="0"/>
              </a:rPr>
              <a:t>})=0.49</a:t>
            </a:r>
            <a:br>
              <a:rPr lang="en-US" altLang="zh-CN" sz="2000" b="1" dirty="0">
                <a:solidFill>
                  <a:srgbClr val="0000CC"/>
                </a:solidFill>
                <a:latin typeface="Times New Roman" pitchFamily="18" charset="0"/>
              </a:rPr>
            </a:br>
            <a:r>
              <a:rPr lang="en-US" altLang="zh-CN" sz="2000" b="1" dirty="0">
                <a:solidFill>
                  <a:srgbClr val="0000CC"/>
                </a:solidFill>
                <a:latin typeface="Times New Roman" pitchFamily="18" charset="0"/>
              </a:rPr>
              <a:t>   Pl(B)=1-Bel(﹁B)=1-0=1</a:t>
            </a:r>
          </a:p>
          <a:p>
            <a:pPr marL="0" indent="0">
              <a:lnSpc>
                <a:spcPct val="120000"/>
              </a:lnSpc>
              <a:buNone/>
            </a:pPr>
            <a:r>
              <a:rPr lang="en-US" altLang="zh-CN" sz="2000" b="1" dirty="0">
                <a:solidFill>
                  <a:srgbClr val="0000CC"/>
                </a:solidFill>
                <a:latin typeface="Times New Roman" pitchFamily="18" charset="0"/>
              </a:rPr>
              <a:t>   F(B)=</a:t>
            </a:r>
            <a:r>
              <a:rPr lang="en-US" altLang="zh-CN" sz="2000" b="1" dirty="0" err="1">
                <a:solidFill>
                  <a:srgbClr val="0000CC"/>
                </a:solidFill>
                <a:latin typeface="Times New Roman" pitchFamily="18" charset="0"/>
              </a:rPr>
              <a:t>Bel</a:t>
            </a:r>
            <a:r>
              <a:rPr lang="en-US" altLang="zh-CN" sz="2000" b="1" dirty="0">
                <a:solidFill>
                  <a:srgbClr val="0000CC"/>
                </a:solidFill>
                <a:latin typeface="Times New Roman" pitchFamily="18" charset="0"/>
              </a:rPr>
              <a:t>(B)+|B|/|</a:t>
            </a:r>
            <a:r>
              <a:rPr lang="el-GR" altLang="zh-CN" sz="2000" b="1" dirty="0">
                <a:solidFill>
                  <a:srgbClr val="0000CC"/>
                </a:solidFill>
                <a:latin typeface="Times New Roman" pitchFamily="18" charset="0"/>
                <a:cs typeface="Arial" charset="0"/>
              </a:rPr>
              <a:t>Ω</a:t>
            </a:r>
            <a:r>
              <a:rPr lang="en-US" altLang="zh-CN" sz="2000" b="1" dirty="0">
                <a:solidFill>
                  <a:srgbClr val="0000CC"/>
                </a:solidFill>
                <a:latin typeface="Times New Roman" pitchFamily="18" charset="0"/>
              </a:rPr>
              <a:t>|*[Pl(B)-</a:t>
            </a:r>
            <a:r>
              <a:rPr lang="en-US" altLang="zh-CN" sz="2000" b="1" dirty="0" err="1">
                <a:solidFill>
                  <a:srgbClr val="0000CC"/>
                </a:solidFill>
                <a:latin typeface="Times New Roman" pitchFamily="18" charset="0"/>
              </a:rPr>
              <a:t>Bel</a:t>
            </a:r>
            <a:r>
              <a:rPr lang="en-US" altLang="zh-CN" sz="2000" b="1" dirty="0">
                <a:solidFill>
                  <a:srgbClr val="0000CC"/>
                </a:solidFill>
                <a:latin typeface="Times New Roman" pitchFamily="18" charset="0"/>
              </a:rPr>
              <a:t>(B)]</a:t>
            </a:r>
          </a:p>
          <a:p>
            <a:pPr marL="0" indent="0">
              <a:lnSpc>
                <a:spcPct val="120000"/>
              </a:lnSpc>
              <a:buNone/>
            </a:pPr>
            <a:r>
              <a:rPr lang="en-US" altLang="zh-CN" sz="2000" b="1" dirty="0">
                <a:solidFill>
                  <a:srgbClr val="0000CC"/>
                </a:solidFill>
                <a:latin typeface="Times New Roman" pitchFamily="18" charset="0"/>
              </a:rPr>
              <a:t>      =0.49+1/10*[1-0.49]=0.541</a:t>
            </a:r>
          </a:p>
          <a:p>
            <a:pPr marL="0" indent="0">
              <a:lnSpc>
                <a:spcPct val="120000"/>
              </a:lnSpc>
              <a:buNone/>
            </a:pPr>
            <a:r>
              <a:rPr lang="en-US" altLang="zh-CN" sz="2000" b="1" dirty="0">
                <a:solidFill>
                  <a:srgbClr val="0000CC"/>
                </a:solidFill>
                <a:latin typeface="Times New Roman" pitchFamily="18" charset="0"/>
              </a:rPr>
              <a:t>  ∴ CER(B)=MD(B/E</a:t>
            </a:r>
            <a:r>
              <a:rPr lang="en-US" altLang="zh-CN" sz="2000" b="1" baseline="30000" dirty="0">
                <a:solidFill>
                  <a:srgbClr val="0000CC"/>
                </a:solidFill>
                <a:latin typeface="Times New Roman" pitchFamily="18" charset="0"/>
              </a:rPr>
              <a:t>'</a:t>
            </a:r>
            <a:r>
              <a:rPr lang="en-US" altLang="zh-CN" sz="2000" b="1" dirty="0">
                <a:solidFill>
                  <a:srgbClr val="0000CC"/>
                </a:solidFill>
                <a:latin typeface="Times New Roman" pitchFamily="18" charset="0"/>
              </a:rPr>
              <a:t>)×f(B)=0.541</a:t>
            </a:r>
          </a:p>
        </p:txBody>
      </p:sp>
      <p:sp>
        <p:nvSpPr>
          <p:cNvPr id="6" name="Rectangle 2"/>
          <p:cNvSpPr>
            <a:spLocks noChangeArrowheads="1"/>
          </p:cNvSpPr>
          <p:nvPr/>
        </p:nvSpPr>
        <p:spPr bwMode="auto">
          <a:xfrm>
            <a:off x="900113" y="188913"/>
            <a:ext cx="7272337" cy="7198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ctr" eaLnBrk="1" hangingPunct="1">
              <a:spcBef>
                <a:spcPct val="0"/>
              </a:spcBef>
            </a:pPr>
            <a:r>
              <a:rPr lang="zh-CN" altLang="en-US" sz="4400" dirty="0">
                <a:solidFill>
                  <a:schemeClr val="accent2"/>
                </a:solidFill>
                <a:latin typeface="方正姚体" pitchFamily="2" charset="-122"/>
                <a:ea typeface="方正姚体" pitchFamily="2" charset="-122"/>
                <a:cs typeface="+mj-cs"/>
              </a:rPr>
              <a:t>例子</a:t>
            </a:r>
            <a:endParaRPr lang="en-US" altLang="zh-CN" sz="4400" dirty="0">
              <a:solidFill>
                <a:schemeClr val="accent2"/>
              </a:solidFill>
              <a:latin typeface="方正姚体" pitchFamily="2" charset="-122"/>
              <a:ea typeface="方正姚体" pitchFamily="2" charset="-122"/>
              <a:cs typeface="+mj-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5"/>
          <p:cNvSpPr>
            <a:spLocks noGrp="1"/>
          </p:cNvSpPr>
          <p:nvPr>
            <p:ph type="sldNum" sz="quarter" idx="12"/>
          </p:nvPr>
        </p:nvSpPr>
        <p:spPr/>
        <p:txBody>
          <a:bodyPr/>
          <a:lstStyle/>
          <a:p>
            <a:fld id="{E97CC8BF-7CE8-4AA7-958A-96F312E087A6}" type="slidenum">
              <a:rPr lang="en-US" altLang="zh-CN"/>
              <a:pPr/>
              <a:t>116</a:t>
            </a:fld>
            <a:endParaRPr lang="en-US" altLang="zh-CN"/>
          </a:p>
        </p:txBody>
      </p:sp>
      <p:sp>
        <p:nvSpPr>
          <p:cNvPr id="468994" name="Rectangle 2"/>
          <p:cNvSpPr>
            <a:spLocks noGrp="1" noChangeArrowheads="1"/>
          </p:cNvSpPr>
          <p:nvPr>
            <p:ph type="body" idx="1"/>
          </p:nvPr>
        </p:nvSpPr>
        <p:spPr>
          <a:xfrm>
            <a:off x="179388" y="1341438"/>
            <a:ext cx="8785225" cy="5219700"/>
          </a:xfrm>
        </p:spPr>
        <p:txBody>
          <a:bodyPr/>
          <a:lstStyle/>
          <a:p>
            <a:pPr marL="0" indent="0">
              <a:lnSpc>
                <a:spcPct val="120000"/>
              </a:lnSpc>
              <a:spcBef>
                <a:spcPct val="10000"/>
              </a:spcBef>
              <a:buNone/>
            </a:pPr>
            <a:r>
              <a:rPr lang="en-US" altLang="zh-CN" sz="2000" b="1" dirty="0">
                <a:solidFill>
                  <a:srgbClr val="D60093"/>
                </a:solidFill>
                <a:latin typeface="Times New Roman" pitchFamily="18" charset="0"/>
              </a:rPr>
              <a:t>(3) </a:t>
            </a:r>
            <a:r>
              <a:rPr lang="zh-CN" altLang="en-US" sz="2000" b="1" dirty="0">
                <a:solidFill>
                  <a:srgbClr val="D60093"/>
                </a:solidFill>
                <a:latin typeface="Times New Roman" pitchFamily="18" charset="0"/>
              </a:rPr>
              <a:t>求</a:t>
            </a:r>
            <a:r>
              <a:rPr lang="en-US" altLang="zh-CN" sz="2000" b="1" dirty="0">
                <a:solidFill>
                  <a:srgbClr val="D60093"/>
                </a:solidFill>
                <a:latin typeface="Times New Roman" pitchFamily="18" charset="0"/>
              </a:rPr>
              <a:t>CER(H)</a:t>
            </a:r>
          </a:p>
          <a:p>
            <a:pPr marL="0" indent="0">
              <a:lnSpc>
                <a:spcPct val="120000"/>
              </a:lnSpc>
              <a:spcBef>
                <a:spcPct val="10000"/>
              </a:spcBef>
              <a:buNone/>
            </a:pPr>
            <a:r>
              <a:rPr lang="zh-CN" altLang="en-US" sz="2000" b="1" dirty="0">
                <a:solidFill>
                  <a:srgbClr val="006600"/>
                </a:solidFill>
                <a:latin typeface="Times New Roman" pitchFamily="18" charset="0"/>
              </a:rPr>
              <a:t>由</a:t>
            </a:r>
            <a:r>
              <a:rPr lang="en-US" altLang="zh-CN" sz="2000" b="1" dirty="0">
                <a:solidFill>
                  <a:srgbClr val="006600"/>
                </a:solidFill>
                <a:latin typeface="Times New Roman" pitchFamily="18" charset="0"/>
              </a:rPr>
              <a:t>r</a:t>
            </a:r>
            <a:r>
              <a:rPr lang="en-US" altLang="zh-CN" sz="2000" b="1" baseline="-25000" dirty="0">
                <a:solidFill>
                  <a:srgbClr val="006600"/>
                </a:solidFill>
                <a:latin typeface="Times New Roman" pitchFamily="18" charset="0"/>
              </a:rPr>
              <a:t>3</a:t>
            </a:r>
            <a:r>
              <a:rPr lang="zh-CN" altLang="en-US" sz="2000" b="1" dirty="0">
                <a:solidFill>
                  <a:srgbClr val="006600"/>
                </a:solidFill>
                <a:latin typeface="Times New Roman" pitchFamily="18" charset="0"/>
              </a:rPr>
              <a:t>可得</a:t>
            </a:r>
          </a:p>
          <a:p>
            <a:pPr marL="0" indent="0">
              <a:lnSpc>
                <a:spcPct val="120000"/>
              </a:lnSpc>
              <a:spcBef>
                <a:spcPct val="10000"/>
              </a:spcBef>
              <a:buNone/>
            </a:pPr>
            <a:r>
              <a:rPr lang="zh-CN" altLang="en-US" sz="2000" b="1" dirty="0">
                <a:solidFill>
                  <a:srgbClr val="0000CC"/>
                </a:solidFill>
                <a:latin typeface="Times New Roman" pitchFamily="18" charset="0"/>
              </a:rPr>
              <a:t> </a:t>
            </a:r>
            <a:r>
              <a:rPr lang="en-US" altLang="zh-CN" sz="2000" dirty="0">
                <a:solidFill>
                  <a:srgbClr val="0000CC"/>
                </a:solidFill>
                <a:latin typeface="Times New Roman" pitchFamily="18" charset="0"/>
              </a:rPr>
              <a:t> </a:t>
            </a:r>
            <a:r>
              <a:rPr lang="en-US" altLang="zh-CN" sz="2000" dirty="0" smtClean="0">
                <a:solidFill>
                  <a:srgbClr val="0000CC"/>
                </a:solidFill>
                <a:latin typeface="Times New Roman" pitchFamily="18" charset="0"/>
              </a:rPr>
              <a:t> </a:t>
            </a:r>
            <a:r>
              <a:rPr lang="en-US" altLang="zh-CN" sz="2000" b="1" dirty="0" smtClean="0">
                <a:solidFill>
                  <a:srgbClr val="0000CC"/>
                </a:solidFill>
                <a:latin typeface="Times New Roman" pitchFamily="18" charset="0"/>
              </a:rPr>
              <a:t>m</a:t>
            </a:r>
            <a:r>
              <a:rPr lang="en-US" altLang="zh-CN" sz="2000" b="1" baseline="-25000" dirty="0" smtClean="0">
                <a:solidFill>
                  <a:srgbClr val="0000CC"/>
                </a:solidFill>
                <a:latin typeface="Times New Roman" pitchFamily="18" charset="0"/>
              </a:rPr>
              <a:t>1</a:t>
            </a:r>
            <a:r>
              <a:rPr lang="en-US" altLang="zh-CN" sz="2000" b="1" dirty="0">
                <a:solidFill>
                  <a:srgbClr val="0000CC"/>
                </a:solidFill>
                <a:latin typeface="Times New Roman" pitchFamily="18" charset="0"/>
              </a:rPr>
              <a:t>({h</a:t>
            </a:r>
            <a:r>
              <a:rPr lang="en-US" altLang="zh-CN" sz="2000" b="1" baseline="-25000" dirty="0">
                <a:solidFill>
                  <a:srgbClr val="0000CC"/>
                </a:solidFill>
                <a:latin typeface="Times New Roman" pitchFamily="18" charset="0"/>
              </a:rPr>
              <a:t>1</a:t>
            </a:r>
            <a:r>
              <a:rPr lang="en-US" altLang="zh-CN" sz="2000" b="1" dirty="0">
                <a:solidFill>
                  <a:srgbClr val="0000CC"/>
                </a:solidFill>
                <a:latin typeface="Times New Roman" pitchFamily="18" charset="0"/>
              </a:rPr>
              <a:t>}, {h</a:t>
            </a:r>
            <a:r>
              <a:rPr lang="en-US" altLang="zh-CN" sz="2000" b="1" baseline="-25000" dirty="0">
                <a:solidFill>
                  <a:srgbClr val="0000CC"/>
                </a:solidFill>
                <a:latin typeface="Times New Roman" pitchFamily="18" charset="0"/>
              </a:rPr>
              <a:t>2</a:t>
            </a:r>
            <a:r>
              <a:rPr lang="en-US" altLang="zh-CN" sz="2000" b="1" dirty="0">
                <a:solidFill>
                  <a:srgbClr val="0000CC"/>
                </a:solidFill>
                <a:latin typeface="Times New Roman" pitchFamily="18" charset="0"/>
              </a:rPr>
              <a:t>}, {h</a:t>
            </a:r>
            <a:r>
              <a:rPr lang="en-US" altLang="zh-CN" sz="2000" b="1" baseline="-25000" dirty="0">
                <a:solidFill>
                  <a:srgbClr val="0000CC"/>
                </a:solidFill>
                <a:latin typeface="Times New Roman" pitchFamily="18" charset="0"/>
              </a:rPr>
              <a:t>3</a:t>
            </a:r>
            <a:r>
              <a:rPr lang="en-US" altLang="zh-CN" sz="2000" b="1" dirty="0">
                <a:solidFill>
                  <a:srgbClr val="0000CC"/>
                </a:solidFill>
                <a:latin typeface="Times New Roman" pitchFamily="18" charset="0"/>
              </a:rPr>
              <a:t>})={CER(A)×0.1, CER(A)×0.5, CER(A)×0.3}</a:t>
            </a:r>
          </a:p>
          <a:p>
            <a:pPr marL="0" indent="0">
              <a:lnSpc>
                <a:spcPct val="120000"/>
              </a:lnSpc>
              <a:spcBef>
                <a:spcPct val="10000"/>
              </a:spcBef>
              <a:buNone/>
            </a:pPr>
            <a:r>
              <a:rPr lang="en-US" altLang="zh-CN" sz="2000" b="1" dirty="0">
                <a:solidFill>
                  <a:srgbClr val="0000CC"/>
                </a:solidFill>
                <a:latin typeface="Times New Roman" pitchFamily="18" charset="0"/>
              </a:rPr>
              <a:t>      ={0.584×0.1, 0.584×0.5, 0.584×0.3}</a:t>
            </a:r>
          </a:p>
          <a:p>
            <a:pPr marL="0" indent="0">
              <a:lnSpc>
                <a:spcPct val="120000"/>
              </a:lnSpc>
              <a:spcBef>
                <a:spcPct val="10000"/>
              </a:spcBef>
              <a:buNone/>
            </a:pPr>
            <a:r>
              <a:rPr lang="en-US" altLang="zh-CN" sz="2000" b="1" dirty="0">
                <a:solidFill>
                  <a:srgbClr val="0000CC"/>
                </a:solidFill>
                <a:latin typeface="Times New Roman" pitchFamily="18" charset="0"/>
              </a:rPr>
              <a:t>      ={0.058, 0.292, 0.175}</a:t>
            </a:r>
          </a:p>
          <a:p>
            <a:pPr marL="0" indent="0">
              <a:lnSpc>
                <a:spcPct val="120000"/>
              </a:lnSpc>
              <a:spcBef>
                <a:spcPct val="10000"/>
              </a:spcBef>
              <a:buNone/>
            </a:pPr>
            <a:r>
              <a:rPr lang="en-US" altLang="zh-CN" sz="2000" b="1" dirty="0">
                <a:solidFill>
                  <a:srgbClr val="0000CC"/>
                </a:solidFill>
                <a:latin typeface="Times New Roman" pitchFamily="18" charset="0"/>
              </a:rPr>
              <a:t>   m</a:t>
            </a:r>
            <a:r>
              <a:rPr lang="en-US" altLang="zh-CN" sz="2000" b="1" baseline="-25000" dirty="0">
                <a:solidFill>
                  <a:srgbClr val="0000CC"/>
                </a:solidFill>
                <a:latin typeface="Times New Roman" pitchFamily="18" charset="0"/>
              </a:rPr>
              <a:t>1</a:t>
            </a:r>
            <a:r>
              <a:rPr lang="en-US" altLang="zh-CN" sz="2000" b="1" dirty="0">
                <a:solidFill>
                  <a:srgbClr val="0000CC"/>
                </a:solidFill>
                <a:latin typeface="Times New Roman" pitchFamily="18" charset="0"/>
              </a:rPr>
              <a:t>(Ω)=1-[m</a:t>
            </a:r>
            <a:r>
              <a:rPr lang="en-US" altLang="zh-CN" sz="2000" b="1" baseline="-25000" dirty="0">
                <a:solidFill>
                  <a:srgbClr val="0000CC"/>
                </a:solidFill>
                <a:latin typeface="Times New Roman" pitchFamily="18" charset="0"/>
              </a:rPr>
              <a:t>1</a:t>
            </a:r>
            <a:r>
              <a:rPr lang="en-US" altLang="zh-CN" sz="2000" b="1" dirty="0">
                <a:solidFill>
                  <a:srgbClr val="0000CC"/>
                </a:solidFill>
                <a:latin typeface="Times New Roman" pitchFamily="18" charset="0"/>
              </a:rPr>
              <a:t>({h</a:t>
            </a:r>
            <a:r>
              <a:rPr lang="en-US" altLang="zh-CN" sz="2000" b="1" baseline="-25000" dirty="0">
                <a:solidFill>
                  <a:srgbClr val="0000CC"/>
                </a:solidFill>
                <a:latin typeface="Times New Roman" pitchFamily="18" charset="0"/>
              </a:rPr>
              <a:t>1</a:t>
            </a:r>
            <a:r>
              <a:rPr lang="en-US" altLang="zh-CN" sz="2000" b="1" dirty="0">
                <a:solidFill>
                  <a:srgbClr val="0000CC"/>
                </a:solidFill>
                <a:latin typeface="Times New Roman" pitchFamily="18" charset="0"/>
              </a:rPr>
              <a:t>})+m</a:t>
            </a:r>
            <a:r>
              <a:rPr lang="en-US" altLang="zh-CN" sz="2000" b="1" baseline="-25000" dirty="0">
                <a:solidFill>
                  <a:srgbClr val="0000CC"/>
                </a:solidFill>
                <a:latin typeface="Times New Roman" pitchFamily="18" charset="0"/>
              </a:rPr>
              <a:t>1</a:t>
            </a:r>
            <a:r>
              <a:rPr lang="en-US" altLang="zh-CN" sz="2000" b="1" dirty="0">
                <a:solidFill>
                  <a:srgbClr val="0000CC"/>
                </a:solidFill>
                <a:latin typeface="Times New Roman" pitchFamily="18" charset="0"/>
              </a:rPr>
              <a:t>({h</a:t>
            </a:r>
            <a:r>
              <a:rPr lang="en-US" altLang="zh-CN" sz="2000" b="1" baseline="-25000" dirty="0">
                <a:solidFill>
                  <a:srgbClr val="0000CC"/>
                </a:solidFill>
                <a:latin typeface="Times New Roman" pitchFamily="18" charset="0"/>
              </a:rPr>
              <a:t>2</a:t>
            </a:r>
            <a:r>
              <a:rPr lang="en-US" altLang="zh-CN" sz="2000" b="1" dirty="0">
                <a:solidFill>
                  <a:srgbClr val="0000CC"/>
                </a:solidFill>
                <a:latin typeface="Times New Roman" pitchFamily="18" charset="0"/>
              </a:rPr>
              <a:t>})+m</a:t>
            </a:r>
            <a:r>
              <a:rPr lang="en-US" altLang="zh-CN" sz="2000" b="1" baseline="-25000" dirty="0">
                <a:solidFill>
                  <a:srgbClr val="0000CC"/>
                </a:solidFill>
                <a:latin typeface="Times New Roman" pitchFamily="18" charset="0"/>
              </a:rPr>
              <a:t>1</a:t>
            </a:r>
            <a:r>
              <a:rPr lang="en-US" altLang="zh-CN" sz="2000" b="1" dirty="0">
                <a:solidFill>
                  <a:srgbClr val="0000CC"/>
                </a:solidFill>
                <a:latin typeface="Times New Roman" pitchFamily="18" charset="0"/>
              </a:rPr>
              <a:t>({h</a:t>
            </a:r>
            <a:r>
              <a:rPr lang="en-US" altLang="zh-CN" sz="2000" b="1" baseline="-25000" dirty="0">
                <a:solidFill>
                  <a:srgbClr val="0000CC"/>
                </a:solidFill>
                <a:latin typeface="Times New Roman" pitchFamily="18" charset="0"/>
              </a:rPr>
              <a:t>3</a:t>
            </a:r>
            <a:r>
              <a:rPr lang="en-US" altLang="zh-CN" sz="2000" b="1" dirty="0">
                <a:solidFill>
                  <a:srgbClr val="0000CC"/>
                </a:solidFill>
                <a:latin typeface="Times New Roman" pitchFamily="18" charset="0"/>
              </a:rPr>
              <a:t>})]</a:t>
            </a:r>
          </a:p>
          <a:p>
            <a:pPr marL="0" indent="0">
              <a:lnSpc>
                <a:spcPct val="120000"/>
              </a:lnSpc>
              <a:spcBef>
                <a:spcPct val="10000"/>
              </a:spcBef>
              <a:buNone/>
            </a:pPr>
            <a:r>
              <a:rPr lang="en-US" altLang="zh-CN" sz="2000" b="1" dirty="0">
                <a:solidFill>
                  <a:srgbClr val="0000CC"/>
                </a:solidFill>
                <a:latin typeface="Times New Roman" pitchFamily="18" charset="0"/>
              </a:rPr>
              <a:t>          =1-[0.058+0.292+0.175]=0.475</a:t>
            </a:r>
          </a:p>
          <a:p>
            <a:pPr marL="0" indent="0">
              <a:lnSpc>
                <a:spcPct val="120000"/>
              </a:lnSpc>
              <a:spcBef>
                <a:spcPct val="10000"/>
              </a:spcBef>
              <a:buNone/>
            </a:pPr>
            <a:r>
              <a:rPr lang="zh-CN" altLang="en-US" sz="2000" b="1" dirty="0">
                <a:solidFill>
                  <a:srgbClr val="006600"/>
                </a:solidFill>
                <a:latin typeface="Times New Roman" pitchFamily="18" charset="0"/>
              </a:rPr>
              <a:t>再由</a:t>
            </a:r>
            <a:r>
              <a:rPr lang="en-US" altLang="zh-CN" sz="2000" b="1" dirty="0">
                <a:solidFill>
                  <a:srgbClr val="006600"/>
                </a:solidFill>
                <a:latin typeface="Times New Roman" pitchFamily="18" charset="0"/>
              </a:rPr>
              <a:t>r</a:t>
            </a:r>
            <a:r>
              <a:rPr lang="en-US" altLang="zh-CN" sz="2000" b="1" baseline="-25000" dirty="0">
                <a:solidFill>
                  <a:srgbClr val="006600"/>
                </a:solidFill>
                <a:latin typeface="Times New Roman" pitchFamily="18" charset="0"/>
              </a:rPr>
              <a:t>4</a:t>
            </a:r>
            <a:r>
              <a:rPr lang="zh-CN" altLang="en-US" sz="2000" b="1" dirty="0">
                <a:solidFill>
                  <a:srgbClr val="006600"/>
                </a:solidFill>
                <a:latin typeface="Times New Roman" pitchFamily="18" charset="0"/>
              </a:rPr>
              <a:t>可得</a:t>
            </a:r>
          </a:p>
          <a:p>
            <a:pPr marL="0" indent="0">
              <a:lnSpc>
                <a:spcPct val="120000"/>
              </a:lnSpc>
              <a:spcBef>
                <a:spcPct val="10000"/>
              </a:spcBef>
              <a:buNone/>
            </a:pPr>
            <a:r>
              <a:rPr lang="zh-CN" altLang="en-US" sz="2000" b="1" dirty="0">
                <a:solidFill>
                  <a:srgbClr val="0000CC"/>
                </a:solidFill>
                <a:latin typeface="Times New Roman" pitchFamily="18" charset="0"/>
              </a:rPr>
              <a:t>  </a:t>
            </a:r>
            <a:r>
              <a:rPr lang="en-US" altLang="zh-CN" sz="2000" b="1" dirty="0" smtClean="0">
                <a:solidFill>
                  <a:srgbClr val="0000CC"/>
                </a:solidFill>
                <a:latin typeface="Times New Roman" pitchFamily="18" charset="0"/>
              </a:rPr>
              <a:t>m</a:t>
            </a:r>
            <a:r>
              <a:rPr lang="en-US" altLang="zh-CN" sz="2000" b="1" baseline="-25000" dirty="0" smtClean="0">
                <a:solidFill>
                  <a:srgbClr val="0000CC"/>
                </a:solidFill>
                <a:latin typeface="Times New Roman" pitchFamily="18" charset="0"/>
              </a:rPr>
              <a:t>2</a:t>
            </a:r>
            <a:r>
              <a:rPr lang="en-US" altLang="zh-CN" sz="2000" b="1" dirty="0">
                <a:solidFill>
                  <a:srgbClr val="0000CC"/>
                </a:solidFill>
                <a:latin typeface="Times New Roman" pitchFamily="18" charset="0"/>
              </a:rPr>
              <a:t>({h</a:t>
            </a:r>
            <a:r>
              <a:rPr lang="en-US" altLang="zh-CN" sz="2000" b="1" baseline="-25000" dirty="0">
                <a:solidFill>
                  <a:srgbClr val="0000CC"/>
                </a:solidFill>
                <a:latin typeface="Times New Roman" pitchFamily="18" charset="0"/>
              </a:rPr>
              <a:t>1</a:t>
            </a:r>
            <a:r>
              <a:rPr lang="en-US" altLang="zh-CN" sz="2000" b="1" dirty="0">
                <a:solidFill>
                  <a:srgbClr val="0000CC"/>
                </a:solidFill>
                <a:latin typeface="Times New Roman" pitchFamily="18" charset="0"/>
              </a:rPr>
              <a:t>}, {h</a:t>
            </a:r>
            <a:r>
              <a:rPr lang="en-US" altLang="zh-CN" sz="2000" b="1" baseline="-25000" dirty="0">
                <a:solidFill>
                  <a:srgbClr val="0000CC"/>
                </a:solidFill>
                <a:latin typeface="Times New Roman" pitchFamily="18" charset="0"/>
              </a:rPr>
              <a:t>2</a:t>
            </a:r>
            <a:r>
              <a:rPr lang="en-US" altLang="zh-CN" sz="2000" b="1" dirty="0">
                <a:solidFill>
                  <a:srgbClr val="0000CC"/>
                </a:solidFill>
                <a:latin typeface="Times New Roman" pitchFamily="18" charset="0"/>
              </a:rPr>
              <a:t>}, {h</a:t>
            </a:r>
            <a:r>
              <a:rPr lang="en-US" altLang="zh-CN" sz="2000" b="1" baseline="-25000" dirty="0">
                <a:solidFill>
                  <a:srgbClr val="0000CC"/>
                </a:solidFill>
                <a:latin typeface="Times New Roman" pitchFamily="18" charset="0"/>
              </a:rPr>
              <a:t>3</a:t>
            </a:r>
            <a:r>
              <a:rPr lang="en-US" altLang="zh-CN" sz="2000" b="1" dirty="0">
                <a:solidFill>
                  <a:srgbClr val="0000CC"/>
                </a:solidFill>
                <a:latin typeface="Times New Roman" pitchFamily="18" charset="0"/>
              </a:rPr>
              <a:t>})={CER(B)×0.4, CER(B)×0.2, CER(B)×0.1}</a:t>
            </a:r>
          </a:p>
          <a:p>
            <a:pPr marL="0" indent="0">
              <a:lnSpc>
                <a:spcPct val="120000"/>
              </a:lnSpc>
              <a:spcBef>
                <a:spcPct val="10000"/>
              </a:spcBef>
              <a:buNone/>
            </a:pPr>
            <a:r>
              <a:rPr lang="en-US" altLang="zh-CN" sz="2000" b="1" dirty="0">
                <a:solidFill>
                  <a:srgbClr val="0000CC"/>
                </a:solidFill>
                <a:latin typeface="Times New Roman" pitchFamily="18" charset="0"/>
              </a:rPr>
              <a:t>        ={0.541×0.4, 0.541×0.2, 0.541×0.1}</a:t>
            </a:r>
          </a:p>
          <a:p>
            <a:pPr marL="0" indent="0">
              <a:lnSpc>
                <a:spcPct val="120000"/>
              </a:lnSpc>
              <a:spcBef>
                <a:spcPct val="10000"/>
              </a:spcBef>
              <a:buNone/>
            </a:pPr>
            <a:r>
              <a:rPr lang="en-US" altLang="zh-CN" sz="2000" b="1" dirty="0">
                <a:solidFill>
                  <a:srgbClr val="0000CC"/>
                </a:solidFill>
                <a:latin typeface="Times New Roman" pitchFamily="18" charset="0"/>
              </a:rPr>
              <a:t>        ={0.216, 0.108, 0.054}</a:t>
            </a:r>
          </a:p>
          <a:p>
            <a:pPr marL="0" indent="0">
              <a:lnSpc>
                <a:spcPct val="120000"/>
              </a:lnSpc>
              <a:spcBef>
                <a:spcPct val="10000"/>
              </a:spcBef>
              <a:buNone/>
            </a:pPr>
            <a:r>
              <a:rPr lang="en-US" altLang="zh-CN" sz="2000" b="1" dirty="0">
                <a:solidFill>
                  <a:srgbClr val="0000CC"/>
                </a:solidFill>
                <a:latin typeface="Times New Roman" pitchFamily="18" charset="0"/>
              </a:rPr>
              <a:t>    m</a:t>
            </a:r>
            <a:r>
              <a:rPr lang="en-US" altLang="zh-CN" sz="2000" b="1" baseline="-25000" dirty="0">
                <a:solidFill>
                  <a:srgbClr val="0000CC"/>
                </a:solidFill>
                <a:latin typeface="Times New Roman" pitchFamily="18" charset="0"/>
              </a:rPr>
              <a:t>2</a:t>
            </a:r>
            <a:r>
              <a:rPr lang="en-US" altLang="zh-CN" sz="2000" b="1" dirty="0">
                <a:solidFill>
                  <a:srgbClr val="0000CC"/>
                </a:solidFill>
                <a:latin typeface="Times New Roman" pitchFamily="18" charset="0"/>
              </a:rPr>
              <a:t>(Ω) =1-[m</a:t>
            </a:r>
            <a:r>
              <a:rPr lang="en-US" altLang="zh-CN" sz="2000" b="1" baseline="-25000" dirty="0">
                <a:solidFill>
                  <a:srgbClr val="0000CC"/>
                </a:solidFill>
                <a:latin typeface="Times New Roman" pitchFamily="18" charset="0"/>
              </a:rPr>
              <a:t>2</a:t>
            </a:r>
            <a:r>
              <a:rPr lang="en-US" altLang="zh-CN" sz="2000" b="1" dirty="0">
                <a:solidFill>
                  <a:srgbClr val="0000CC"/>
                </a:solidFill>
                <a:latin typeface="Times New Roman" pitchFamily="18" charset="0"/>
              </a:rPr>
              <a:t>({h</a:t>
            </a:r>
            <a:r>
              <a:rPr lang="en-US" altLang="zh-CN" sz="2000" b="1" baseline="-25000" dirty="0">
                <a:solidFill>
                  <a:srgbClr val="0000CC"/>
                </a:solidFill>
                <a:latin typeface="Times New Roman" pitchFamily="18" charset="0"/>
              </a:rPr>
              <a:t>1</a:t>
            </a:r>
            <a:r>
              <a:rPr lang="en-US" altLang="zh-CN" sz="2000" b="1" dirty="0">
                <a:solidFill>
                  <a:srgbClr val="0000CC"/>
                </a:solidFill>
                <a:latin typeface="Times New Roman" pitchFamily="18" charset="0"/>
              </a:rPr>
              <a:t>})+m</a:t>
            </a:r>
            <a:r>
              <a:rPr lang="en-US" altLang="zh-CN" sz="2000" b="1" baseline="-25000" dirty="0">
                <a:solidFill>
                  <a:srgbClr val="0000CC"/>
                </a:solidFill>
                <a:latin typeface="Times New Roman" pitchFamily="18" charset="0"/>
              </a:rPr>
              <a:t>2</a:t>
            </a:r>
            <a:r>
              <a:rPr lang="en-US" altLang="zh-CN" sz="2000" b="1" dirty="0">
                <a:solidFill>
                  <a:srgbClr val="0000CC"/>
                </a:solidFill>
                <a:latin typeface="Times New Roman" pitchFamily="18" charset="0"/>
              </a:rPr>
              <a:t>({h</a:t>
            </a:r>
            <a:r>
              <a:rPr lang="en-US" altLang="zh-CN" sz="2000" b="1" baseline="-25000" dirty="0">
                <a:solidFill>
                  <a:srgbClr val="0000CC"/>
                </a:solidFill>
                <a:latin typeface="Times New Roman" pitchFamily="18" charset="0"/>
              </a:rPr>
              <a:t>2</a:t>
            </a:r>
            <a:r>
              <a:rPr lang="en-US" altLang="zh-CN" sz="2000" b="1" dirty="0">
                <a:solidFill>
                  <a:srgbClr val="0000CC"/>
                </a:solidFill>
                <a:latin typeface="Times New Roman" pitchFamily="18" charset="0"/>
              </a:rPr>
              <a:t>})+m</a:t>
            </a:r>
            <a:r>
              <a:rPr lang="en-US" altLang="zh-CN" sz="2000" b="1" baseline="-25000" dirty="0">
                <a:solidFill>
                  <a:srgbClr val="0000CC"/>
                </a:solidFill>
                <a:latin typeface="Times New Roman" pitchFamily="18" charset="0"/>
              </a:rPr>
              <a:t>2</a:t>
            </a:r>
            <a:r>
              <a:rPr lang="en-US" altLang="zh-CN" sz="2000" b="1" dirty="0">
                <a:solidFill>
                  <a:srgbClr val="0000CC"/>
                </a:solidFill>
                <a:latin typeface="Times New Roman" pitchFamily="18" charset="0"/>
              </a:rPr>
              <a:t>({h</a:t>
            </a:r>
            <a:r>
              <a:rPr lang="en-US" altLang="zh-CN" sz="2000" b="1" baseline="-25000" dirty="0">
                <a:solidFill>
                  <a:srgbClr val="0000CC"/>
                </a:solidFill>
                <a:latin typeface="Times New Roman" pitchFamily="18" charset="0"/>
              </a:rPr>
              <a:t>3</a:t>
            </a:r>
            <a:r>
              <a:rPr lang="en-US" altLang="zh-CN" sz="2000" b="1" dirty="0">
                <a:solidFill>
                  <a:srgbClr val="0000CC"/>
                </a:solidFill>
                <a:latin typeface="Times New Roman" pitchFamily="18" charset="0"/>
              </a:rPr>
              <a:t>})]</a:t>
            </a:r>
          </a:p>
          <a:p>
            <a:pPr marL="0" indent="0">
              <a:lnSpc>
                <a:spcPct val="120000"/>
              </a:lnSpc>
              <a:spcBef>
                <a:spcPct val="10000"/>
              </a:spcBef>
              <a:buNone/>
            </a:pPr>
            <a:r>
              <a:rPr lang="en-US" altLang="zh-CN" sz="2000" b="1" dirty="0">
                <a:solidFill>
                  <a:srgbClr val="0000CC"/>
                </a:solidFill>
                <a:latin typeface="Times New Roman" pitchFamily="18" charset="0"/>
              </a:rPr>
              <a:t>        =1-[0.216+0.108+0.054]=0.622</a:t>
            </a:r>
          </a:p>
        </p:txBody>
      </p:sp>
      <p:sp>
        <p:nvSpPr>
          <p:cNvPr id="6" name="Rectangle 2"/>
          <p:cNvSpPr>
            <a:spLocks noChangeArrowheads="1"/>
          </p:cNvSpPr>
          <p:nvPr/>
        </p:nvSpPr>
        <p:spPr bwMode="auto">
          <a:xfrm>
            <a:off x="900113" y="188913"/>
            <a:ext cx="7272337" cy="7198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ctr" eaLnBrk="1" hangingPunct="1">
              <a:spcBef>
                <a:spcPct val="0"/>
              </a:spcBef>
            </a:pPr>
            <a:r>
              <a:rPr lang="zh-CN" altLang="en-US" sz="4400" dirty="0">
                <a:solidFill>
                  <a:schemeClr val="accent2"/>
                </a:solidFill>
                <a:latin typeface="方正姚体" pitchFamily="2" charset="-122"/>
                <a:ea typeface="方正姚体" pitchFamily="2" charset="-122"/>
                <a:cs typeface="+mj-cs"/>
              </a:rPr>
              <a:t>例子</a:t>
            </a:r>
            <a:endParaRPr lang="en-US" altLang="zh-CN" sz="4400" dirty="0">
              <a:solidFill>
                <a:schemeClr val="accent2"/>
              </a:solidFill>
              <a:latin typeface="方正姚体" pitchFamily="2" charset="-122"/>
              <a:ea typeface="方正姚体" pitchFamily="2" charset="-122"/>
              <a:cs typeface="+mj-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灯片编号占位符 6"/>
          <p:cNvSpPr>
            <a:spLocks noGrp="1"/>
          </p:cNvSpPr>
          <p:nvPr>
            <p:ph type="sldNum" sz="quarter" idx="12"/>
          </p:nvPr>
        </p:nvSpPr>
        <p:spPr/>
        <p:txBody>
          <a:bodyPr/>
          <a:lstStyle/>
          <a:p>
            <a:fld id="{C9D02D60-F040-4CCB-B471-2B04BF22A09C}" type="slidenum">
              <a:rPr lang="en-US" altLang="zh-CN"/>
              <a:pPr/>
              <a:t>117</a:t>
            </a:fld>
            <a:endParaRPr lang="en-US" altLang="zh-CN"/>
          </a:p>
        </p:txBody>
      </p:sp>
      <p:sp>
        <p:nvSpPr>
          <p:cNvPr id="470018" name="Rectangle 2"/>
          <p:cNvSpPr>
            <a:spLocks noGrp="1" noChangeArrowheads="1"/>
          </p:cNvSpPr>
          <p:nvPr>
            <p:ph type="body" sz="half" idx="1"/>
          </p:nvPr>
        </p:nvSpPr>
        <p:spPr>
          <a:xfrm>
            <a:off x="179388" y="1304925"/>
            <a:ext cx="8785225" cy="5364163"/>
          </a:xfrm>
        </p:spPr>
        <p:txBody>
          <a:bodyPr/>
          <a:lstStyle/>
          <a:p>
            <a:pPr marL="0" indent="0">
              <a:lnSpc>
                <a:spcPct val="120000"/>
              </a:lnSpc>
              <a:spcBef>
                <a:spcPct val="5000"/>
              </a:spcBef>
              <a:buNone/>
            </a:pPr>
            <a:r>
              <a:rPr lang="zh-CN" altLang="en-US" sz="2000" b="1" dirty="0">
                <a:solidFill>
                  <a:srgbClr val="006600"/>
                </a:solidFill>
                <a:latin typeface="Times New Roman" pitchFamily="18" charset="0"/>
              </a:rPr>
              <a:t>求正交和</a:t>
            </a:r>
            <a:r>
              <a:rPr lang="en-US" altLang="zh-CN" sz="2000" b="1" dirty="0">
                <a:solidFill>
                  <a:srgbClr val="006600"/>
                </a:solidFill>
                <a:latin typeface="Times New Roman" pitchFamily="18" charset="0"/>
              </a:rPr>
              <a:t>m=m1⊕m2</a:t>
            </a:r>
          </a:p>
          <a:p>
            <a:pPr marL="0" indent="0">
              <a:lnSpc>
                <a:spcPct val="120000"/>
              </a:lnSpc>
              <a:spcBef>
                <a:spcPct val="5000"/>
              </a:spcBef>
              <a:buNone/>
            </a:pPr>
            <a:r>
              <a:rPr lang="en-US" altLang="zh-CN" sz="2000" b="1" dirty="0">
                <a:solidFill>
                  <a:srgbClr val="0000CC"/>
                </a:solidFill>
                <a:latin typeface="Times New Roman" pitchFamily="18" charset="0"/>
              </a:rPr>
              <a:t> K=m</a:t>
            </a:r>
            <a:r>
              <a:rPr lang="en-US" altLang="zh-CN" sz="2000" b="1" baseline="-25000" dirty="0">
                <a:solidFill>
                  <a:srgbClr val="0000CC"/>
                </a:solidFill>
                <a:latin typeface="Times New Roman" pitchFamily="18" charset="0"/>
              </a:rPr>
              <a:t>1</a:t>
            </a:r>
            <a:r>
              <a:rPr lang="en-US" altLang="zh-CN" sz="2000" b="1" dirty="0">
                <a:solidFill>
                  <a:srgbClr val="0000CC"/>
                </a:solidFill>
                <a:latin typeface="Times New Roman" pitchFamily="18" charset="0"/>
              </a:rPr>
              <a:t>(Ω)×m</a:t>
            </a:r>
            <a:r>
              <a:rPr lang="en-US" altLang="zh-CN" sz="2000" b="1" baseline="-25000" dirty="0">
                <a:solidFill>
                  <a:srgbClr val="0000CC"/>
                </a:solidFill>
                <a:latin typeface="Times New Roman" pitchFamily="18" charset="0"/>
              </a:rPr>
              <a:t>2</a:t>
            </a:r>
            <a:r>
              <a:rPr lang="en-US" altLang="zh-CN" sz="2000" b="1" dirty="0">
                <a:solidFill>
                  <a:srgbClr val="0000CC"/>
                </a:solidFill>
                <a:latin typeface="Times New Roman" pitchFamily="18" charset="0"/>
              </a:rPr>
              <a:t>(Ω)</a:t>
            </a:r>
          </a:p>
          <a:p>
            <a:pPr marL="0" indent="0">
              <a:lnSpc>
                <a:spcPct val="120000"/>
              </a:lnSpc>
              <a:spcBef>
                <a:spcPct val="5000"/>
              </a:spcBef>
              <a:buNone/>
            </a:pPr>
            <a:r>
              <a:rPr lang="en-US" altLang="zh-CN" sz="2000" b="1" dirty="0">
                <a:solidFill>
                  <a:srgbClr val="0000CC"/>
                </a:solidFill>
                <a:latin typeface="Times New Roman" pitchFamily="18" charset="0"/>
              </a:rPr>
              <a:t>    +m</a:t>
            </a:r>
            <a:r>
              <a:rPr lang="en-US" altLang="zh-CN" sz="2000" b="1" baseline="-25000" dirty="0">
                <a:solidFill>
                  <a:srgbClr val="0000CC"/>
                </a:solidFill>
                <a:latin typeface="Times New Roman" pitchFamily="18" charset="0"/>
              </a:rPr>
              <a:t>1</a:t>
            </a:r>
            <a:r>
              <a:rPr lang="en-US" altLang="zh-CN" sz="2000" b="1" dirty="0">
                <a:solidFill>
                  <a:srgbClr val="0000CC"/>
                </a:solidFill>
                <a:latin typeface="Times New Roman" pitchFamily="18" charset="0"/>
              </a:rPr>
              <a:t>({h</a:t>
            </a:r>
            <a:r>
              <a:rPr lang="en-US" altLang="zh-CN" sz="2000" b="1" baseline="-25000" dirty="0">
                <a:solidFill>
                  <a:srgbClr val="0000CC"/>
                </a:solidFill>
                <a:latin typeface="Times New Roman" pitchFamily="18" charset="0"/>
              </a:rPr>
              <a:t>1</a:t>
            </a:r>
            <a:r>
              <a:rPr lang="en-US" altLang="zh-CN" sz="2000" b="1" dirty="0">
                <a:solidFill>
                  <a:srgbClr val="0000CC"/>
                </a:solidFill>
                <a:latin typeface="Times New Roman" pitchFamily="18" charset="0"/>
              </a:rPr>
              <a:t>})×m</a:t>
            </a:r>
            <a:r>
              <a:rPr lang="en-US" altLang="zh-CN" sz="2000" b="1" baseline="-25000" dirty="0">
                <a:solidFill>
                  <a:srgbClr val="0000CC"/>
                </a:solidFill>
                <a:latin typeface="Times New Roman" pitchFamily="18" charset="0"/>
              </a:rPr>
              <a:t>2</a:t>
            </a:r>
            <a:r>
              <a:rPr lang="en-US" altLang="zh-CN" sz="2000" b="1" dirty="0">
                <a:solidFill>
                  <a:srgbClr val="0000CC"/>
                </a:solidFill>
                <a:latin typeface="Times New Roman" pitchFamily="18" charset="0"/>
              </a:rPr>
              <a:t>({h</a:t>
            </a:r>
            <a:r>
              <a:rPr lang="en-US" altLang="zh-CN" sz="2000" b="1" baseline="-25000" dirty="0">
                <a:solidFill>
                  <a:srgbClr val="0000CC"/>
                </a:solidFill>
                <a:latin typeface="Times New Roman" pitchFamily="18" charset="0"/>
              </a:rPr>
              <a:t>1</a:t>
            </a:r>
            <a:r>
              <a:rPr lang="en-US" altLang="zh-CN" sz="2000" b="1" dirty="0">
                <a:solidFill>
                  <a:srgbClr val="0000CC"/>
                </a:solidFill>
                <a:latin typeface="Times New Roman" pitchFamily="18" charset="0"/>
              </a:rPr>
              <a:t>})+m</a:t>
            </a:r>
            <a:r>
              <a:rPr lang="en-US" altLang="zh-CN" sz="2000" b="1" baseline="-25000" dirty="0">
                <a:solidFill>
                  <a:srgbClr val="0000CC"/>
                </a:solidFill>
                <a:latin typeface="Times New Roman" pitchFamily="18" charset="0"/>
              </a:rPr>
              <a:t>1</a:t>
            </a:r>
            <a:r>
              <a:rPr lang="en-US" altLang="zh-CN" sz="2000" b="1" dirty="0">
                <a:solidFill>
                  <a:srgbClr val="0000CC"/>
                </a:solidFill>
                <a:latin typeface="Times New Roman" pitchFamily="18" charset="0"/>
              </a:rPr>
              <a:t>({h</a:t>
            </a:r>
            <a:r>
              <a:rPr lang="en-US" altLang="zh-CN" sz="2000" b="1" baseline="-25000" dirty="0">
                <a:solidFill>
                  <a:srgbClr val="0000CC"/>
                </a:solidFill>
                <a:latin typeface="Times New Roman" pitchFamily="18" charset="0"/>
              </a:rPr>
              <a:t>1</a:t>
            </a:r>
            <a:r>
              <a:rPr lang="en-US" altLang="zh-CN" sz="2000" b="1" dirty="0">
                <a:solidFill>
                  <a:srgbClr val="0000CC"/>
                </a:solidFill>
                <a:latin typeface="Times New Roman" pitchFamily="18" charset="0"/>
              </a:rPr>
              <a:t>})×m</a:t>
            </a:r>
            <a:r>
              <a:rPr lang="en-US" altLang="zh-CN" sz="2000" b="1" baseline="-25000" dirty="0">
                <a:solidFill>
                  <a:srgbClr val="0000CC"/>
                </a:solidFill>
                <a:latin typeface="Times New Roman" pitchFamily="18" charset="0"/>
              </a:rPr>
              <a:t>2</a:t>
            </a:r>
            <a:r>
              <a:rPr lang="en-US" altLang="zh-CN" sz="2000" b="1" dirty="0">
                <a:solidFill>
                  <a:srgbClr val="0000CC"/>
                </a:solidFill>
                <a:latin typeface="Times New Roman" pitchFamily="18" charset="0"/>
              </a:rPr>
              <a:t>(Ω)+m</a:t>
            </a:r>
            <a:r>
              <a:rPr lang="en-US" altLang="zh-CN" sz="2000" b="1" baseline="-25000" dirty="0">
                <a:solidFill>
                  <a:srgbClr val="0000CC"/>
                </a:solidFill>
                <a:latin typeface="Times New Roman" pitchFamily="18" charset="0"/>
              </a:rPr>
              <a:t>1</a:t>
            </a:r>
            <a:r>
              <a:rPr lang="en-US" altLang="zh-CN" sz="2000" b="1" dirty="0">
                <a:solidFill>
                  <a:srgbClr val="0000CC"/>
                </a:solidFill>
                <a:latin typeface="Times New Roman" pitchFamily="18" charset="0"/>
              </a:rPr>
              <a:t>(Ω)×m</a:t>
            </a:r>
            <a:r>
              <a:rPr lang="en-US" altLang="zh-CN" sz="2000" b="1" baseline="-25000" dirty="0">
                <a:solidFill>
                  <a:srgbClr val="0000CC"/>
                </a:solidFill>
                <a:latin typeface="Times New Roman" pitchFamily="18" charset="0"/>
              </a:rPr>
              <a:t>2</a:t>
            </a:r>
            <a:r>
              <a:rPr lang="en-US" altLang="zh-CN" sz="2000" b="1" dirty="0">
                <a:solidFill>
                  <a:srgbClr val="0000CC"/>
                </a:solidFill>
                <a:latin typeface="Times New Roman" pitchFamily="18" charset="0"/>
              </a:rPr>
              <a:t>({h</a:t>
            </a:r>
            <a:r>
              <a:rPr lang="en-US" altLang="zh-CN" sz="2000" b="1" baseline="-25000" dirty="0">
                <a:solidFill>
                  <a:srgbClr val="0000CC"/>
                </a:solidFill>
                <a:latin typeface="Times New Roman" pitchFamily="18" charset="0"/>
              </a:rPr>
              <a:t>1</a:t>
            </a:r>
            <a:r>
              <a:rPr lang="en-US" altLang="zh-CN" sz="2000" b="1" dirty="0">
                <a:solidFill>
                  <a:srgbClr val="0000CC"/>
                </a:solidFill>
                <a:latin typeface="Times New Roman" pitchFamily="18" charset="0"/>
              </a:rPr>
              <a:t>})</a:t>
            </a:r>
          </a:p>
          <a:p>
            <a:pPr marL="0" indent="0">
              <a:lnSpc>
                <a:spcPct val="120000"/>
              </a:lnSpc>
              <a:spcBef>
                <a:spcPct val="5000"/>
              </a:spcBef>
              <a:buNone/>
            </a:pPr>
            <a:r>
              <a:rPr lang="en-US" altLang="zh-CN" sz="2000" b="1" dirty="0">
                <a:solidFill>
                  <a:srgbClr val="0000CC"/>
                </a:solidFill>
                <a:latin typeface="Times New Roman" pitchFamily="18" charset="0"/>
              </a:rPr>
              <a:t>    +m</a:t>
            </a:r>
            <a:r>
              <a:rPr lang="en-US" altLang="zh-CN" sz="2000" b="1" baseline="-25000" dirty="0">
                <a:solidFill>
                  <a:srgbClr val="0000CC"/>
                </a:solidFill>
                <a:latin typeface="Times New Roman" pitchFamily="18" charset="0"/>
              </a:rPr>
              <a:t>1</a:t>
            </a:r>
            <a:r>
              <a:rPr lang="en-US" altLang="zh-CN" sz="2000" b="1" dirty="0">
                <a:solidFill>
                  <a:srgbClr val="0000CC"/>
                </a:solidFill>
                <a:latin typeface="Times New Roman" pitchFamily="18" charset="0"/>
              </a:rPr>
              <a:t>({h</a:t>
            </a:r>
            <a:r>
              <a:rPr lang="en-US" altLang="zh-CN" sz="2000" b="1" baseline="-25000" dirty="0">
                <a:solidFill>
                  <a:srgbClr val="0000CC"/>
                </a:solidFill>
                <a:latin typeface="Times New Roman" pitchFamily="18" charset="0"/>
              </a:rPr>
              <a:t>2</a:t>
            </a:r>
            <a:r>
              <a:rPr lang="en-US" altLang="zh-CN" sz="2000" b="1" dirty="0">
                <a:solidFill>
                  <a:srgbClr val="0000CC"/>
                </a:solidFill>
                <a:latin typeface="Times New Roman" pitchFamily="18" charset="0"/>
              </a:rPr>
              <a:t>})×m</a:t>
            </a:r>
            <a:r>
              <a:rPr lang="en-US" altLang="zh-CN" sz="2000" b="1" baseline="-25000" dirty="0">
                <a:solidFill>
                  <a:srgbClr val="0000CC"/>
                </a:solidFill>
                <a:latin typeface="Times New Roman" pitchFamily="18" charset="0"/>
              </a:rPr>
              <a:t>2</a:t>
            </a:r>
            <a:r>
              <a:rPr lang="en-US" altLang="zh-CN" sz="2000" b="1" dirty="0">
                <a:solidFill>
                  <a:srgbClr val="0000CC"/>
                </a:solidFill>
                <a:latin typeface="Times New Roman" pitchFamily="18" charset="0"/>
              </a:rPr>
              <a:t>({h</a:t>
            </a:r>
            <a:r>
              <a:rPr lang="en-US" altLang="zh-CN" sz="2000" b="1" baseline="-25000" dirty="0">
                <a:solidFill>
                  <a:srgbClr val="0000CC"/>
                </a:solidFill>
                <a:latin typeface="Times New Roman" pitchFamily="18" charset="0"/>
              </a:rPr>
              <a:t>2</a:t>
            </a:r>
            <a:r>
              <a:rPr lang="en-US" altLang="zh-CN" sz="2000" b="1" dirty="0">
                <a:solidFill>
                  <a:srgbClr val="0000CC"/>
                </a:solidFill>
                <a:latin typeface="Times New Roman" pitchFamily="18" charset="0"/>
              </a:rPr>
              <a:t>})+m</a:t>
            </a:r>
            <a:r>
              <a:rPr lang="en-US" altLang="zh-CN" sz="2000" b="1" baseline="-25000" dirty="0">
                <a:solidFill>
                  <a:srgbClr val="0000CC"/>
                </a:solidFill>
                <a:latin typeface="Times New Roman" pitchFamily="18" charset="0"/>
              </a:rPr>
              <a:t>1</a:t>
            </a:r>
            <a:r>
              <a:rPr lang="en-US" altLang="zh-CN" sz="2000" b="1" dirty="0">
                <a:solidFill>
                  <a:srgbClr val="0000CC"/>
                </a:solidFill>
                <a:latin typeface="Times New Roman" pitchFamily="18" charset="0"/>
              </a:rPr>
              <a:t>({h</a:t>
            </a:r>
            <a:r>
              <a:rPr lang="en-US" altLang="zh-CN" sz="2000" b="1" baseline="-25000" dirty="0">
                <a:solidFill>
                  <a:srgbClr val="0000CC"/>
                </a:solidFill>
                <a:latin typeface="Times New Roman" pitchFamily="18" charset="0"/>
              </a:rPr>
              <a:t>2</a:t>
            </a:r>
            <a:r>
              <a:rPr lang="en-US" altLang="zh-CN" sz="2000" b="1" dirty="0">
                <a:solidFill>
                  <a:srgbClr val="0000CC"/>
                </a:solidFill>
                <a:latin typeface="Times New Roman" pitchFamily="18" charset="0"/>
              </a:rPr>
              <a:t>})×m</a:t>
            </a:r>
            <a:r>
              <a:rPr lang="en-US" altLang="zh-CN" sz="2000" b="1" baseline="-25000" dirty="0">
                <a:solidFill>
                  <a:srgbClr val="0000CC"/>
                </a:solidFill>
                <a:latin typeface="Times New Roman" pitchFamily="18" charset="0"/>
              </a:rPr>
              <a:t>2</a:t>
            </a:r>
            <a:r>
              <a:rPr lang="en-US" altLang="zh-CN" sz="2000" b="1" dirty="0">
                <a:solidFill>
                  <a:srgbClr val="0000CC"/>
                </a:solidFill>
                <a:latin typeface="Times New Roman" pitchFamily="18" charset="0"/>
              </a:rPr>
              <a:t>(Ω)+m</a:t>
            </a:r>
            <a:r>
              <a:rPr lang="en-US" altLang="zh-CN" sz="2000" b="1" baseline="-25000" dirty="0">
                <a:solidFill>
                  <a:srgbClr val="0000CC"/>
                </a:solidFill>
                <a:latin typeface="Times New Roman" pitchFamily="18" charset="0"/>
              </a:rPr>
              <a:t>1</a:t>
            </a:r>
            <a:r>
              <a:rPr lang="en-US" altLang="zh-CN" sz="2000" b="1" dirty="0">
                <a:solidFill>
                  <a:srgbClr val="0000CC"/>
                </a:solidFill>
                <a:latin typeface="Times New Roman" pitchFamily="18" charset="0"/>
              </a:rPr>
              <a:t>(Ω)×m</a:t>
            </a:r>
            <a:r>
              <a:rPr lang="en-US" altLang="zh-CN" sz="2000" b="1" baseline="-25000" dirty="0">
                <a:solidFill>
                  <a:srgbClr val="0000CC"/>
                </a:solidFill>
                <a:latin typeface="Times New Roman" pitchFamily="18" charset="0"/>
              </a:rPr>
              <a:t>2</a:t>
            </a:r>
            <a:r>
              <a:rPr lang="en-US" altLang="zh-CN" sz="2000" b="1" dirty="0">
                <a:solidFill>
                  <a:srgbClr val="0000CC"/>
                </a:solidFill>
                <a:latin typeface="Times New Roman" pitchFamily="18" charset="0"/>
              </a:rPr>
              <a:t>({h</a:t>
            </a:r>
            <a:r>
              <a:rPr lang="en-US" altLang="zh-CN" sz="2000" b="1" baseline="-25000" dirty="0">
                <a:solidFill>
                  <a:srgbClr val="0000CC"/>
                </a:solidFill>
                <a:latin typeface="Times New Roman" pitchFamily="18" charset="0"/>
              </a:rPr>
              <a:t>2</a:t>
            </a:r>
            <a:r>
              <a:rPr lang="en-US" altLang="zh-CN" sz="2000" b="1" dirty="0">
                <a:solidFill>
                  <a:srgbClr val="0000CC"/>
                </a:solidFill>
                <a:latin typeface="Times New Roman" pitchFamily="18" charset="0"/>
              </a:rPr>
              <a:t>})</a:t>
            </a:r>
          </a:p>
          <a:p>
            <a:pPr marL="0" indent="0">
              <a:lnSpc>
                <a:spcPct val="120000"/>
              </a:lnSpc>
              <a:spcBef>
                <a:spcPct val="5000"/>
              </a:spcBef>
              <a:buNone/>
            </a:pPr>
            <a:r>
              <a:rPr lang="en-US" altLang="zh-CN" sz="2000" b="1" dirty="0">
                <a:solidFill>
                  <a:srgbClr val="0000CC"/>
                </a:solidFill>
                <a:latin typeface="Times New Roman" pitchFamily="18" charset="0"/>
              </a:rPr>
              <a:t>    +m</a:t>
            </a:r>
            <a:r>
              <a:rPr lang="en-US" altLang="zh-CN" sz="2000" b="1" baseline="-25000" dirty="0">
                <a:solidFill>
                  <a:srgbClr val="0000CC"/>
                </a:solidFill>
                <a:latin typeface="Times New Roman" pitchFamily="18" charset="0"/>
              </a:rPr>
              <a:t>1</a:t>
            </a:r>
            <a:r>
              <a:rPr lang="en-US" altLang="zh-CN" sz="2000" b="1" dirty="0">
                <a:solidFill>
                  <a:srgbClr val="0000CC"/>
                </a:solidFill>
                <a:latin typeface="Times New Roman" pitchFamily="18" charset="0"/>
              </a:rPr>
              <a:t>({h</a:t>
            </a:r>
            <a:r>
              <a:rPr lang="en-US" altLang="zh-CN" sz="2000" b="1" baseline="-25000" dirty="0">
                <a:solidFill>
                  <a:srgbClr val="0000CC"/>
                </a:solidFill>
                <a:latin typeface="Times New Roman" pitchFamily="18" charset="0"/>
              </a:rPr>
              <a:t>3</a:t>
            </a:r>
            <a:r>
              <a:rPr lang="en-US" altLang="zh-CN" sz="2000" b="1" dirty="0">
                <a:solidFill>
                  <a:srgbClr val="0000CC"/>
                </a:solidFill>
                <a:latin typeface="Times New Roman" pitchFamily="18" charset="0"/>
              </a:rPr>
              <a:t>})×m</a:t>
            </a:r>
            <a:r>
              <a:rPr lang="en-US" altLang="zh-CN" sz="2000" b="1" baseline="-25000" dirty="0">
                <a:solidFill>
                  <a:srgbClr val="0000CC"/>
                </a:solidFill>
                <a:latin typeface="Times New Roman" pitchFamily="18" charset="0"/>
              </a:rPr>
              <a:t>2</a:t>
            </a:r>
            <a:r>
              <a:rPr lang="en-US" altLang="zh-CN" sz="2000" b="1" dirty="0">
                <a:solidFill>
                  <a:srgbClr val="0000CC"/>
                </a:solidFill>
                <a:latin typeface="Times New Roman" pitchFamily="18" charset="0"/>
              </a:rPr>
              <a:t>({h</a:t>
            </a:r>
            <a:r>
              <a:rPr lang="en-US" altLang="zh-CN" sz="2000" b="1" baseline="-25000" dirty="0">
                <a:solidFill>
                  <a:srgbClr val="0000CC"/>
                </a:solidFill>
                <a:latin typeface="Times New Roman" pitchFamily="18" charset="0"/>
              </a:rPr>
              <a:t>3</a:t>
            </a:r>
            <a:r>
              <a:rPr lang="en-US" altLang="zh-CN" sz="2000" b="1" dirty="0">
                <a:solidFill>
                  <a:srgbClr val="0000CC"/>
                </a:solidFill>
                <a:latin typeface="Times New Roman" pitchFamily="18" charset="0"/>
              </a:rPr>
              <a:t>})+m</a:t>
            </a:r>
            <a:r>
              <a:rPr lang="en-US" altLang="zh-CN" sz="2000" b="1" baseline="-25000" dirty="0">
                <a:solidFill>
                  <a:srgbClr val="0000CC"/>
                </a:solidFill>
                <a:latin typeface="Times New Roman" pitchFamily="18" charset="0"/>
              </a:rPr>
              <a:t>1</a:t>
            </a:r>
            <a:r>
              <a:rPr lang="en-US" altLang="zh-CN" sz="2000" b="1" dirty="0">
                <a:solidFill>
                  <a:srgbClr val="0000CC"/>
                </a:solidFill>
                <a:latin typeface="Times New Roman" pitchFamily="18" charset="0"/>
              </a:rPr>
              <a:t>({h</a:t>
            </a:r>
            <a:r>
              <a:rPr lang="en-US" altLang="zh-CN" sz="2000" b="1" baseline="-25000" dirty="0">
                <a:solidFill>
                  <a:srgbClr val="0000CC"/>
                </a:solidFill>
                <a:latin typeface="Times New Roman" pitchFamily="18" charset="0"/>
              </a:rPr>
              <a:t>3</a:t>
            </a:r>
            <a:r>
              <a:rPr lang="en-US" altLang="zh-CN" sz="2000" b="1" dirty="0">
                <a:solidFill>
                  <a:srgbClr val="0000CC"/>
                </a:solidFill>
                <a:latin typeface="Times New Roman" pitchFamily="18" charset="0"/>
              </a:rPr>
              <a:t>})×m</a:t>
            </a:r>
            <a:r>
              <a:rPr lang="en-US" altLang="zh-CN" sz="2000" b="1" baseline="-25000" dirty="0">
                <a:solidFill>
                  <a:srgbClr val="0000CC"/>
                </a:solidFill>
                <a:latin typeface="Times New Roman" pitchFamily="18" charset="0"/>
              </a:rPr>
              <a:t>2</a:t>
            </a:r>
            <a:r>
              <a:rPr lang="en-US" altLang="zh-CN" sz="2000" b="1" dirty="0">
                <a:solidFill>
                  <a:srgbClr val="0000CC"/>
                </a:solidFill>
                <a:latin typeface="Times New Roman" pitchFamily="18" charset="0"/>
              </a:rPr>
              <a:t>(Ω)+m1(Ω)×m</a:t>
            </a:r>
            <a:r>
              <a:rPr lang="en-US" altLang="zh-CN" sz="2000" b="1" baseline="-25000" dirty="0">
                <a:solidFill>
                  <a:srgbClr val="0000CC"/>
                </a:solidFill>
                <a:latin typeface="Times New Roman" pitchFamily="18" charset="0"/>
              </a:rPr>
              <a:t>2</a:t>
            </a:r>
            <a:r>
              <a:rPr lang="en-US" altLang="zh-CN" sz="2000" b="1" dirty="0">
                <a:solidFill>
                  <a:srgbClr val="0000CC"/>
                </a:solidFill>
                <a:latin typeface="Times New Roman" pitchFamily="18" charset="0"/>
              </a:rPr>
              <a:t>({h</a:t>
            </a:r>
            <a:r>
              <a:rPr lang="en-US" altLang="zh-CN" sz="2000" b="1" baseline="-25000" dirty="0">
                <a:solidFill>
                  <a:srgbClr val="0000CC"/>
                </a:solidFill>
                <a:latin typeface="Times New Roman" pitchFamily="18" charset="0"/>
              </a:rPr>
              <a:t>3</a:t>
            </a:r>
            <a:r>
              <a:rPr lang="en-US" altLang="zh-CN" sz="2000" b="1" dirty="0">
                <a:solidFill>
                  <a:srgbClr val="0000CC"/>
                </a:solidFill>
                <a:latin typeface="Times New Roman" pitchFamily="18" charset="0"/>
              </a:rPr>
              <a:t>})</a:t>
            </a:r>
          </a:p>
          <a:p>
            <a:pPr marL="0" indent="0">
              <a:lnSpc>
                <a:spcPct val="120000"/>
              </a:lnSpc>
              <a:spcBef>
                <a:spcPct val="5000"/>
              </a:spcBef>
              <a:buNone/>
            </a:pPr>
            <a:r>
              <a:rPr lang="en-US" altLang="zh-CN" sz="2000" b="1" dirty="0">
                <a:solidFill>
                  <a:srgbClr val="0000CC"/>
                </a:solidFill>
                <a:latin typeface="Times New Roman" pitchFamily="18" charset="0"/>
              </a:rPr>
              <a:t>   =0.475×0.622</a:t>
            </a:r>
          </a:p>
          <a:p>
            <a:pPr marL="0" indent="0">
              <a:lnSpc>
                <a:spcPct val="120000"/>
              </a:lnSpc>
              <a:spcBef>
                <a:spcPct val="5000"/>
              </a:spcBef>
              <a:buNone/>
            </a:pPr>
            <a:r>
              <a:rPr lang="en-US" altLang="zh-CN" sz="2000" b="1" dirty="0">
                <a:solidFill>
                  <a:srgbClr val="0000CC"/>
                </a:solidFill>
                <a:latin typeface="Times New Roman" pitchFamily="18" charset="0"/>
              </a:rPr>
              <a:t>    +0.058×0.216+0.058×0.622+0.475×0.216</a:t>
            </a:r>
          </a:p>
          <a:p>
            <a:pPr marL="0" indent="0">
              <a:lnSpc>
                <a:spcPct val="120000"/>
              </a:lnSpc>
              <a:spcBef>
                <a:spcPct val="5000"/>
              </a:spcBef>
              <a:buNone/>
            </a:pPr>
            <a:r>
              <a:rPr lang="en-US" altLang="zh-CN" sz="2000" b="1" dirty="0">
                <a:solidFill>
                  <a:srgbClr val="0000CC"/>
                </a:solidFill>
                <a:latin typeface="Times New Roman" pitchFamily="18" charset="0"/>
              </a:rPr>
              <a:t>    +0.292×0.108+0.292×0.622+0.475×0.108</a:t>
            </a:r>
          </a:p>
          <a:p>
            <a:pPr marL="0" indent="0">
              <a:lnSpc>
                <a:spcPct val="120000"/>
              </a:lnSpc>
              <a:spcBef>
                <a:spcPct val="5000"/>
              </a:spcBef>
              <a:buNone/>
            </a:pPr>
            <a:r>
              <a:rPr lang="en-US" altLang="zh-CN" sz="2000" b="1" dirty="0">
                <a:solidFill>
                  <a:srgbClr val="0000CC"/>
                </a:solidFill>
                <a:latin typeface="Times New Roman" pitchFamily="18" charset="0"/>
              </a:rPr>
              <a:t>    +0.175×0.054+0.175×0.622+0.475×0.054</a:t>
            </a:r>
            <a:br>
              <a:rPr lang="en-US" altLang="zh-CN" sz="2000" b="1" dirty="0">
                <a:solidFill>
                  <a:srgbClr val="0000CC"/>
                </a:solidFill>
                <a:latin typeface="Times New Roman" pitchFamily="18" charset="0"/>
              </a:rPr>
            </a:br>
            <a:r>
              <a:rPr lang="en-US" altLang="zh-CN" sz="2000" b="1" dirty="0">
                <a:solidFill>
                  <a:srgbClr val="0000CC"/>
                </a:solidFill>
                <a:latin typeface="Times New Roman" pitchFamily="18" charset="0"/>
              </a:rPr>
              <a:t>  =0.855</a:t>
            </a:r>
          </a:p>
        </p:txBody>
      </p:sp>
      <p:graphicFrame>
        <p:nvGraphicFramePr>
          <p:cNvPr id="470020" name="Object 4"/>
          <p:cNvGraphicFramePr>
            <a:graphicFrameLocks noGrp="1" noChangeAspect="1"/>
          </p:cNvGraphicFramePr>
          <p:nvPr>
            <p:ph sz="half" idx="2"/>
          </p:nvPr>
        </p:nvGraphicFramePr>
        <p:xfrm>
          <a:off x="576263" y="5157788"/>
          <a:ext cx="6372225" cy="1509712"/>
        </p:xfrm>
        <a:graphic>
          <a:graphicData uri="http://schemas.openxmlformats.org/presentationml/2006/ole">
            <mc:AlternateContent xmlns:mc="http://schemas.openxmlformats.org/markup-compatibility/2006">
              <mc:Choice xmlns:v="urn:schemas-microsoft-com:vml" Requires="v">
                <p:oleObj spid="_x0000_s470130" name="公式" r:id="rId4" imgW="4343400" imgH="1028520" progId="Equation.3">
                  <p:embed/>
                </p:oleObj>
              </mc:Choice>
              <mc:Fallback>
                <p:oleObj name="公式" r:id="rId4" imgW="4343400" imgH="1028520" progId="Equation.3">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6263" y="5157788"/>
                        <a:ext cx="6372225" cy="1509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7" name="Rectangle 2"/>
          <p:cNvSpPr>
            <a:spLocks noChangeArrowheads="1"/>
          </p:cNvSpPr>
          <p:nvPr/>
        </p:nvSpPr>
        <p:spPr bwMode="auto">
          <a:xfrm>
            <a:off x="900113" y="188913"/>
            <a:ext cx="7272337" cy="7198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ctr" eaLnBrk="1" hangingPunct="1">
              <a:spcBef>
                <a:spcPct val="0"/>
              </a:spcBef>
            </a:pPr>
            <a:r>
              <a:rPr lang="zh-CN" altLang="en-US" sz="4400" dirty="0">
                <a:solidFill>
                  <a:schemeClr val="accent2"/>
                </a:solidFill>
                <a:latin typeface="方正姚体" pitchFamily="2" charset="-122"/>
                <a:ea typeface="方正姚体" pitchFamily="2" charset="-122"/>
                <a:cs typeface="+mj-cs"/>
              </a:rPr>
              <a:t>例子</a:t>
            </a:r>
            <a:endParaRPr lang="en-US" altLang="zh-CN" sz="4400" dirty="0">
              <a:solidFill>
                <a:schemeClr val="accent2"/>
              </a:solidFill>
              <a:latin typeface="方正姚体" pitchFamily="2" charset="-122"/>
              <a:ea typeface="方正姚体" pitchFamily="2" charset="-122"/>
              <a:cs typeface="+mj-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灯片编号占位符 7"/>
          <p:cNvSpPr>
            <a:spLocks noGrp="1"/>
          </p:cNvSpPr>
          <p:nvPr>
            <p:ph type="sldNum" sz="quarter" idx="12"/>
          </p:nvPr>
        </p:nvSpPr>
        <p:spPr/>
        <p:txBody>
          <a:bodyPr/>
          <a:lstStyle/>
          <a:p>
            <a:fld id="{73E4CD44-E979-47A4-A9E3-2D8EEEEA7B47}" type="slidenum">
              <a:rPr lang="en-US" altLang="zh-CN"/>
              <a:pPr/>
              <a:t>118</a:t>
            </a:fld>
            <a:endParaRPr lang="en-US" altLang="zh-CN"/>
          </a:p>
        </p:txBody>
      </p:sp>
      <p:sp>
        <p:nvSpPr>
          <p:cNvPr id="471042" name="Rectangle 2"/>
          <p:cNvSpPr>
            <a:spLocks noGrp="1" noChangeArrowheads="1"/>
          </p:cNvSpPr>
          <p:nvPr>
            <p:ph type="body" sz="half" idx="1"/>
          </p:nvPr>
        </p:nvSpPr>
        <p:spPr>
          <a:xfrm>
            <a:off x="179388" y="1520825"/>
            <a:ext cx="8785225" cy="5003800"/>
          </a:xfrm>
        </p:spPr>
        <p:txBody>
          <a:bodyPr/>
          <a:lstStyle/>
          <a:p>
            <a:pPr marL="0" indent="0">
              <a:lnSpc>
                <a:spcPct val="90000"/>
              </a:lnSpc>
              <a:spcBef>
                <a:spcPct val="25000"/>
              </a:spcBef>
              <a:buNone/>
            </a:pPr>
            <a:r>
              <a:rPr lang="zh-CN" altLang="en-US" sz="2000" b="1" dirty="0">
                <a:solidFill>
                  <a:srgbClr val="006600"/>
                </a:solidFill>
                <a:latin typeface="Times New Roman" pitchFamily="18" charset="0"/>
              </a:rPr>
              <a:t>同理可得：</a:t>
            </a:r>
          </a:p>
          <a:p>
            <a:pPr marL="0" indent="0">
              <a:lnSpc>
                <a:spcPct val="90000"/>
              </a:lnSpc>
              <a:spcBef>
                <a:spcPct val="25000"/>
              </a:spcBef>
              <a:buNone/>
            </a:pPr>
            <a:endParaRPr lang="zh-CN" altLang="en-US" sz="2000" b="1" dirty="0">
              <a:solidFill>
                <a:srgbClr val="006600"/>
              </a:solidFill>
              <a:latin typeface="Times New Roman" pitchFamily="18" charset="0"/>
            </a:endParaRPr>
          </a:p>
          <a:p>
            <a:pPr marL="0" indent="0">
              <a:lnSpc>
                <a:spcPct val="90000"/>
              </a:lnSpc>
              <a:spcBef>
                <a:spcPct val="25000"/>
              </a:spcBef>
              <a:buNone/>
            </a:pPr>
            <a:endParaRPr lang="zh-CN" altLang="en-US" sz="2000" b="1" dirty="0">
              <a:solidFill>
                <a:srgbClr val="0000CC"/>
              </a:solidFill>
              <a:latin typeface="Times New Roman" pitchFamily="18" charset="0"/>
            </a:endParaRPr>
          </a:p>
          <a:p>
            <a:pPr marL="0" indent="0">
              <a:lnSpc>
                <a:spcPct val="90000"/>
              </a:lnSpc>
              <a:spcBef>
                <a:spcPct val="25000"/>
              </a:spcBef>
              <a:buNone/>
            </a:pPr>
            <a:endParaRPr lang="zh-CN" altLang="en-US" sz="2000" b="1" dirty="0">
              <a:solidFill>
                <a:srgbClr val="0000CC"/>
              </a:solidFill>
              <a:latin typeface="Times New Roman" pitchFamily="18" charset="0"/>
            </a:endParaRPr>
          </a:p>
          <a:p>
            <a:pPr marL="0" indent="0">
              <a:lnSpc>
                <a:spcPct val="90000"/>
              </a:lnSpc>
              <a:spcBef>
                <a:spcPct val="25000"/>
              </a:spcBef>
              <a:buNone/>
            </a:pPr>
            <a:endParaRPr lang="zh-CN" altLang="en-US" sz="2000" b="1" dirty="0">
              <a:solidFill>
                <a:srgbClr val="0000CC"/>
              </a:solidFill>
              <a:latin typeface="Times New Roman" pitchFamily="18" charset="0"/>
            </a:endParaRPr>
          </a:p>
          <a:p>
            <a:pPr marL="0" indent="0">
              <a:lnSpc>
                <a:spcPct val="90000"/>
              </a:lnSpc>
              <a:spcBef>
                <a:spcPct val="25000"/>
              </a:spcBef>
              <a:buNone/>
            </a:pPr>
            <a:endParaRPr lang="zh-CN" altLang="en-US" sz="2000" b="1" dirty="0">
              <a:solidFill>
                <a:srgbClr val="0000CC"/>
              </a:solidFill>
              <a:latin typeface="Times New Roman" pitchFamily="18" charset="0"/>
            </a:endParaRPr>
          </a:p>
          <a:p>
            <a:pPr marL="0" indent="0">
              <a:lnSpc>
                <a:spcPct val="90000"/>
              </a:lnSpc>
              <a:spcBef>
                <a:spcPct val="25000"/>
              </a:spcBef>
              <a:buNone/>
            </a:pPr>
            <a:endParaRPr lang="zh-CN" altLang="en-US" sz="2000" b="1" dirty="0">
              <a:solidFill>
                <a:srgbClr val="0000CC"/>
              </a:solidFill>
              <a:latin typeface="Times New Roman" pitchFamily="18" charset="0"/>
            </a:endParaRPr>
          </a:p>
          <a:p>
            <a:pPr marL="0" indent="0">
              <a:lnSpc>
                <a:spcPct val="90000"/>
              </a:lnSpc>
              <a:spcBef>
                <a:spcPct val="25000"/>
              </a:spcBef>
              <a:buNone/>
            </a:pPr>
            <a:endParaRPr lang="zh-CN" altLang="en-US" sz="2000" b="1" dirty="0">
              <a:solidFill>
                <a:srgbClr val="0000CC"/>
              </a:solidFill>
              <a:latin typeface="Times New Roman" pitchFamily="18" charset="0"/>
            </a:endParaRPr>
          </a:p>
          <a:p>
            <a:pPr marL="0" indent="0">
              <a:lnSpc>
                <a:spcPct val="90000"/>
              </a:lnSpc>
              <a:spcBef>
                <a:spcPct val="25000"/>
              </a:spcBef>
              <a:buNone/>
            </a:pPr>
            <a:endParaRPr lang="zh-CN" altLang="en-US" sz="2000" b="1" dirty="0">
              <a:solidFill>
                <a:srgbClr val="0000CC"/>
              </a:solidFill>
              <a:latin typeface="Times New Roman" pitchFamily="18" charset="0"/>
            </a:endParaRPr>
          </a:p>
          <a:p>
            <a:pPr marL="0" indent="0">
              <a:lnSpc>
                <a:spcPct val="80000"/>
              </a:lnSpc>
              <a:buNone/>
            </a:pPr>
            <a:endParaRPr lang="zh-CN" altLang="en-US" sz="2000" b="1" dirty="0">
              <a:latin typeface="Times New Roman" pitchFamily="18" charset="0"/>
            </a:endParaRPr>
          </a:p>
          <a:p>
            <a:pPr marL="0" indent="0">
              <a:lnSpc>
                <a:spcPct val="80000"/>
              </a:lnSpc>
              <a:buNone/>
            </a:pPr>
            <a:endParaRPr lang="zh-CN" altLang="en-US" sz="2000" b="1" dirty="0">
              <a:latin typeface="Times New Roman" pitchFamily="18" charset="0"/>
            </a:endParaRPr>
          </a:p>
          <a:p>
            <a:pPr marL="0" indent="0">
              <a:lnSpc>
                <a:spcPct val="120000"/>
              </a:lnSpc>
              <a:spcBef>
                <a:spcPct val="10000"/>
              </a:spcBef>
              <a:buNone/>
            </a:pPr>
            <a:r>
              <a:rPr lang="en-US" altLang="zh-CN" sz="2000" b="1" dirty="0">
                <a:solidFill>
                  <a:srgbClr val="0000CC"/>
                </a:solidFill>
                <a:latin typeface="Times New Roman" pitchFamily="18" charset="0"/>
              </a:rPr>
              <a:t>m(Ω)=1-[m({h</a:t>
            </a:r>
            <a:r>
              <a:rPr lang="en-US" altLang="zh-CN" sz="2000" b="1" baseline="-25000" dirty="0">
                <a:solidFill>
                  <a:srgbClr val="0000CC"/>
                </a:solidFill>
                <a:latin typeface="Times New Roman" pitchFamily="18" charset="0"/>
              </a:rPr>
              <a:t>1</a:t>
            </a:r>
            <a:r>
              <a:rPr lang="en-US" altLang="zh-CN" sz="2000" b="1" dirty="0">
                <a:solidFill>
                  <a:srgbClr val="0000CC"/>
                </a:solidFill>
                <a:latin typeface="Times New Roman" pitchFamily="18" charset="0"/>
              </a:rPr>
              <a:t>})+m({h</a:t>
            </a:r>
            <a:r>
              <a:rPr lang="en-US" altLang="zh-CN" sz="2000" b="1" baseline="-25000" dirty="0">
                <a:solidFill>
                  <a:srgbClr val="0000CC"/>
                </a:solidFill>
                <a:latin typeface="Times New Roman" pitchFamily="18" charset="0"/>
              </a:rPr>
              <a:t>2</a:t>
            </a:r>
            <a:r>
              <a:rPr lang="en-US" altLang="zh-CN" sz="2000" b="1" dirty="0">
                <a:solidFill>
                  <a:srgbClr val="0000CC"/>
                </a:solidFill>
                <a:latin typeface="Times New Roman" pitchFamily="18" charset="0"/>
              </a:rPr>
              <a:t>})+m{(h</a:t>
            </a:r>
            <a:r>
              <a:rPr lang="en-US" altLang="zh-CN" sz="2000" b="1" baseline="-25000" dirty="0">
                <a:solidFill>
                  <a:srgbClr val="0000CC"/>
                </a:solidFill>
                <a:latin typeface="Times New Roman" pitchFamily="18" charset="0"/>
              </a:rPr>
              <a:t>3</a:t>
            </a:r>
            <a:r>
              <a:rPr lang="en-US" altLang="zh-CN" sz="2000" b="1" dirty="0">
                <a:solidFill>
                  <a:srgbClr val="0000CC"/>
                </a:solidFill>
                <a:latin typeface="Times New Roman" pitchFamily="18" charset="0"/>
              </a:rPr>
              <a:t>)}]</a:t>
            </a:r>
          </a:p>
          <a:p>
            <a:pPr marL="0" indent="0">
              <a:lnSpc>
                <a:spcPct val="120000"/>
              </a:lnSpc>
              <a:spcBef>
                <a:spcPct val="10000"/>
              </a:spcBef>
              <a:buNone/>
            </a:pPr>
            <a:r>
              <a:rPr lang="en-US" altLang="zh-CN" sz="2000" b="1" dirty="0">
                <a:solidFill>
                  <a:srgbClr val="0000CC"/>
                </a:solidFill>
                <a:latin typeface="Times New Roman" pitchFamily="18" charset="0"/>
              </a:rPr>
              <a:t>          =1-[0.178+0.309+0.168]</a:t>
            </a:r>
          </a:p>
          <a:p>
            <a:pPr marL="0" indent="0">
              <a:lnSpc>
                <a:spcPct val="120000"/>
              </a:lnSpc>
              <a:spcBef>
                <a:spcPct val="10000"/>
              </a:spcBef>
              <a:buNone/>
            </a:pPr>
            <a:r>
              <a:rPr lang="en-US" altLang="zh-CN" sz="2000" b="1" dirty="0">
                <a:solidFill>
                  <a:srgbClr val="0000CC"/>
                </a:solidFill>
                <a:latin typeface="Times New Roman" pitchFamily="18" charset="0"/>
              </a:rPr>
              <a:t>          =0.345</a:t>
            </a:r>
          </a:p>
        </p:txBody>
      </p:sp>
      <p:graphicFrame>
        <p:nvGraphicFramePr>
          <p:cNvPr id="471043" name="Object 3"/>
          <p:cNvGraphicFramePr>
            <a:graphicFrameLocks noGrp="1" noChangeAspect="1"/>
          </p:cNvGraphicFramePr>
          <p:nvPr>
            <p:ph sz="quarter" idx="3"/>
          </p:nvPr>
        </p:nvGraphicFramePr>
        <p:xfrm>
          <a:off x="971550" y="1844675"/>
          <a:ext cx="6913563" cy="1544638"/>
        </p:xfrm>
        <a:graphic>
          <a:graphicData uri="http://schemas.openxmlformats.org/presentationml/2006/ole">
            <mc:AlternateContent xmlns:mc="http://schemas.openxmlformats.org/markup-compatibility/2006">
              <mc:Choice xmlns:v="urn:schemas-microsoft-com:vml" Requires="v">
                <p:oleObj spid="_x0000_s471254" name="公式" r:id="rId4" imgW="4431960" imgH="1028520" progId="Equation.3">
                  <p:embed/>
                </p:oleObj>
              </mc:Choice>
              <mc:Fallback>
                <p:oleObj name="公式" r:id="rId4" imgW="4431960" imgH="1028520" progId="Equation.3">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71550" y="1844675"/>
                        <a:ext cx="6913563" cy="15446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71044" name="Object 4"/>
          <p:cNvGraphicFramePr>
            <a:graphicFrameLocks noGrp="1" noChangeAspect="1"/>
          </p:cNvGraphicFramePr>
          <p:nvPr>
            <p:ph sz="quarter" idx="2"/>
          </p:nvPr>
        </p:nvGraphicFramePr>
        <p:xfrm>
          <a:off x="827088" y="3573463"/>
          <a:ext cx="7092950" cy="1595437"/>
        </p:xfrm>
        <a:graphic>
          <a:graphicData uri="http://schemas.openxmlformats.org/presentationml/2006/ole">
            <mc:AlternateContent xmlns:mc="http://schemas.openxmlformats.org/markup-compatibility/2006">
              <mc:Choice xmlns:v="urn:schemas-microsoft-com:vml" Requires="v">
                <p:oleObj spid="_x0000_s471255" name="公式" r:id="rId6" imgW="4406760" imgH="1028520" progId="Equation.3">
                  <p:embed/>
                </p:oleObj>
              </mc:Choice>
              <mc:Fallback>
                <p:oleObj name="公式" r:id="rId6" imgW="4406760" imgH="1028520" progId="Equation.3">
                  <p:embed/>
                  <p:pic>
                    <p:nvPicPr>
                      <p:cNvPr id="0" name="Object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27088" y="3573463"/>
                        <a:ext cx="7092950" cy="1595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8" name="Rectangle 2"/>
          <p:cNvSpPr>
            <a:spLocks noChangeArrowheads="1"/>
          </p:cNvSpPr>
          <p:nvPr/>
        </p:nvSpPr>
        <p:spPr bwMode="auto">
          <a:xfrm>
            <a:off x="900113" y="188913"/>
            <a:ext cx="7272337" cy="7198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ctr" eaLnBrk="1" hangingPunct="1">
              <a:spcBef>
                <a:spcPct val="0"/>
              </a:spcBef>
            </a:pPr>
            <a:r>
              <a:rPr lang="zh-CN" altLang="en-US" sz="4400" dirty="0">
                <a:solidFill>
                  <a:schemeClr val="accent2"/>
                </a:solidFill>
                <a:latin typeface="方正姚体" pitchFamily="2" charset="-122"/>
                <a:ea typeface="方正姚体" pitchFamily="2" charset="-122"/>
                <a:cs typeface="+mj-cs"/>
              </a:rPr>
              <a:t>例子</a:t>
            </a:r>
            <a:endParaRPr lang="en-US" altLang="zh-CN" sz="4400" dirty="0">
              <a:solidFill>
                <a:schemeClr val="accent2"/>
              </a:solidFill>
              <a:latin typeface="方正姚体" pitchFamily="2" charset="-122"/>
              <a:ea typeface="方正姚体" pitchFamily="2" charset="-122"/>
              <a:cs typeface="+mj-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灯片编号占位符 3"/>
          <p:cNvSpPr>
            <a:spLocks noGrp="1"/>
          </p:cNvSpPr>
          <p:nvPr>
            <p:ph type="sldNum" sz="quarter" idx="12"/>
          </p:nvPr>
        </p:nvSpPr>
        <p:spPr/>
        <p:txBody>
          <a:bodyPr/>
          <a:lstStyle/>
          <a:p>
            <a:fld id="{25BF60F2-A22F-48CB-926E-242153DAF3BB}" type="slidenum">
              <a:rPr lang="en-US" altLang="zh-CN"/>
              <a:pPr/>
              <a:t>119</a:t>
            </a:fld>
            <a:endParaRPr lang="en-US" altLang="zh-CN"/>
          </a:p>
        </p:txBody>
      </p:sp>
      <p:sp>
        <p:nvSpPr>
          <p:cNvPr id="472067" name="Text Box 3"/>
          <p:cNvSpPr txBox="1">
            <a:spLocks noChangeArrowheads="1"/>
          </p:cNvSpPr>
          <p:nvPr/>
        </p:nvSpPr>
        <p:spPr bwMode="auto">
          <a:xfrm>
            <a:off x="179388" y="1376363"/>
            <a:ext cx="8785225" cy="42766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lnSpc>
                <a:spcPct val="120000"/>
              </a:lnSpc>
              <a:spcBef>
                <a:spcPct val="5000"/>
              </a:spcBef>
            </a:pPr>
            <a:r>
              <a:rPr kumimoji="0" lang="zh-CN" altLang="en-US" sz="2000" b="1" dirty="0" smtClean="0">
                <a:solidFill>
                  <a:srgbClr val="006600"/>
                </a:solidFill>
                <a:latin typeface="幼圆" panose="02010509060101010101" pitchFamily="49" charset="-122"/>
                <a:ea typeface="幼圆" panose="02010509060101010101" pitchFamily="49" charset="-122"/>
              </a:rPr>
              <a:t>再</a:t>
            </a:r>
            <a:r>
              <a:rPr kumimoji="0" lang="zh-CN" altLang="en-US" sz="2000" b="1" dirty="0">
                <a:solidFill>
                  <a:srgbClr val="006600"/>
                </a:solidFill>
                <a:latin typeface="幼圆" panose="02010509060101010101" pitchFamily="49" charset="-122"/>
                <a:ea typeface="幼圆" panose="02010509060101010101" pitchFamily="49" charset="-122"/>
              </a:rPr>
              <a:t>根据</a:t>
            </a:r>
            <a:r>
              <a:rPr kumimoji="0" lang="en-US" altLang="zh-CN" sz="2000" b="1" dirty="0">
                <a:solidFill>
                  <a:srgbClr val="006600"/>
                </a:solidFill>
                <a:latin typeface="幼圆" panose="02010509060101010101" pitchFamily="49" charset="-122"/>
                <a:ea typeface="幼圆" panose="02010509060101010101" pitchFamily="49" charset="-122"/>
              </a:rPr>
              <a:t>m</a:t>
            </a:r>
            <a:r>
              <a:rPr kumimoji="0" lang="zh-CN" altLang="en-US" sz="2000" b="1" dirty="0">
                <a:solidFill>
                  <a:srgbClr val="006600"/>
                </a:solidFill>
                <a:latin typeface="幼圆" panose="02010509060101010101" pitchFamily="49" charset="-122"/>
                <a:ea typeface="幼圆" panose="02010509060101010101" pitchFamily="49" charset="-122"/>
              </a:rPr>
              <a:t>可得</a:t>
            </a:r>
          </a:p>
          <a:p>
            <a:pPr eaLnBrk="1" hangingPunct="1">
              <a:lnSpc>
                <a:spcPct val="120000"/>
              </a:lnSpc>
              <a:spcBef>
                <a:spcPct val="5000"/>
              </a:spcBef>
            </a:pPr>
            <a:r>
              <a:rPr kumimoji="0" lang="zh-CN" altLang="en-US" sz="2000" b="1" dirty="0">
                <a:solidFill>
                  <a:srgbClr val="0000CC"/>
                </a:solidFill>
                <a:latin typeface="Times New Roman" pitchFamily="18" charset="0"/>
                <a:ea typeface="宋体" pitchFamily="2" charset="-122"/>
              </a:rPr>
              <a:t>     </a:t>
            </a:r>
            <a:r>
              <a:rPr kumimoji="0" lang="en-US" altLang="zh-CN" sz="2000" b="1" dirty="0" err="1">
                <a:solidFill>
                  <a:srgbClr val="0000CC"/>
                </a:solidFill>
                <a:latin typeface="Times New Roman" pitchFamily="18" charset="0"/>
                <a:ea typeface="宋体" pitchFamily="2" charset="-122"/>
              </a:rPr>
              <a:t>Bel</a:t>
            </a:r>
            <a:r>
              <a:rPr kumimoji="0" lang="en-US" altLang="zh-CN" sz="2000" b="1" dirty="0">
                <a:solidFill>
                  <a:srgbClr val="0000CC"/>
                </a:solidFill>
                <a:latin typeface="Times New Roman" pitchFamily="18" charset="0"/>
                <a:ea typeface="宋体" pitchFamily="2" charset="-122"/>
              </a:rPr>
              <a:t>(H)=m({h</a:t>
            </a:r>
            <a:r>
              <a:rPr kumimoji="0" lang="en-US" altLang="zh-CN" sz="2000" b="1" baseline="-25000" dirty="0">
                <a:solidFill>
                  <a:srgbClr val="0000CC"/>
                </a:solidFill>
                <a:latin typeface="Times New Roman" pitchFamily="18" charset="0"/>
                <a:ea typeface="宋体" pitchFamily="2" charset="-122"/>
              </a:rPr>
              <a:t>1</a:t>
            </a:r>
            <a:r>
              <a:rPr kumimoji="0" lang="en-US" altLang="zh-CN" sz="2000" b="1" dirty="0">
                <a:solidFill>
                  <a:srgbClr val="0000CC"/>
                </a:solidFill>
                <a:latin typeface="Times New Roman" pitchFamily="18" charset="0"/>
                <a:ea typeface="宋体" pitchFamily="2" charset="-122"/>
              </a:rPr>
              <a:t>})+m({h</a:t>
            </a:r>
            <a:r>
              <a:rPr kumimoji="0" lang="en-US" altLang="zh-CN" sz="2000" b="1" baseline="-25000" dirty="0">
                <a:solidFill>
                  <a:srgbClr val="0000CC"/>
                </a:solidFill>
                <a:latin typeface="Times New Roman" pitchFamily="18" charset="0"/>
                <a:ea typeface="宋体" pitchFamily="2" charset="-122"/>
              </a:rPr>
              <a:t>2</a:t>
            </a:r>
            <a:r>
              <a:rPr kumimoji="0" lang="en-US" altLang="zh-CN" sz="2000" b="1" dirty="0">
                <a:solidFill>
                  <a:srgbClr val="0000CC"/>
                </a:solidFill>
                <a:latin typeface="Times New Roman" pitchFamily="18" charset="0"/>
                <a:ea typeface="宋体" pitchFamily="2" charset="-122"/>
              </a:rPr>
              <a:t>})+m({h</a:t>
            </a:r>
            <a:r>
              <a:rPr kumimoji="0" lang="en-US" altLang="zh-CN" sz="2000" b="1" baseline="-25000" dirty="0">
                <a:solidFill>
                  <a:srgbClr val="0000CC"/>
                </a:solidFill>
                <a:latin typeface="Times New Roman" pitchFamily="18" charset="0"/>
                <a:ea typeface="宋体" pitchFamily="2" charset="-122"/>
              </a:rPr>
              <a:t>3</a:t>
            </a:r>
            <a:r>
              <a:rPr kumimoji="0" lang="en-US" altLang="zh-CN" sz="2000" b="1" dirty="0">
                <a:solidFill>
                  <a:srgbClr val="0000CC"/>
                </a:solidFill>
                <a:latin typeface="Times New Roman" pitchFamily="18" charset="0"/>
                <a:ea typeface="宋体" pitchFamily="2" charset="-122"/>
              </a:rPr>
              <a:t>})</a:t>
            </a:r>
          </a:p>
          <a:p>
            <a:pPr eaLnBrk="1" hangingPunct="1">
              <a:lnSpc>
                <a:spcPct val="120000"/>
              </a:lnSpc>
              <a:spcBef>
                <a:spcPct val="5000"/>
              </a:spcBef>
            </a:pPr>
            <a:r>
              <a:rPr kumimoji="0" lang="en-US" altLang="zh-CN" sz="2000" b="1" dirty="0">
                <a:solidFill>
                  <a:srgbClr val="0000CC"/>
                </a:solidFill>
                <a:latin typeface="Times New Roman" pitchFamily="18" charset="0"/>
                <a:ea typeface="宋体" pitchFamily="2" charset="-122"/>
              </a:rPr>
              <a:t>         =0.178+0.309+0.168</a:t>
            </a:r>
          </a:p>
          <a:p>
            <a:pPr eaLnBrk="1" hangingPunct="1">
              <a:lnSpc>
                <a:spcPct val="120000"/>
              </a:lnSpc>
              <a:spcBef>
                <a:spcPct val="5000"/>
              </a:spcBef>
            </a:pPr>
            <a:r>
              <a:rPr kumimoji="0" lang="en-US" altLang="zh-CN" sz="2000" b="1" dirty="0">
                <a:solidFill>
                  <a:srgbClr val="0000CC"/>
                </a:solidFill>
                <a:latin typeface="Times New Roman" pitchFamily="18" charset="0"/>
                <a:ea typeface="宋体" pitchFamily="2" charset="-122"/>
              </a:rPr>
              <a:t>         =0.655</a:t>
            </a:r>
          </a:p>
          <a:p>
            <a:pPr eaLnBrk="1" hangingPunct="1">
              <a:lnSpc>
                <a:spcPct val="120000"/>
              </a:lnSpc>
              <a:spcBef>
                <a:spcPct val="5000"/>
              </a:spcBef>
            </a:pPr>
            <a:r>
              <a:rPr kumimoji="0" lang="en-US" altLang="zh-CN" sz="2000" b="1" dirty="0">
                <a:solidFill>
                  <a:srgbClr val="0000CC"/>
                </a:solidFill>
                <a:latin typeface="Times New Roman" pitchFamily="18" charset="0"/>
                <a:ea typeface="宋体" pitchFamily="2" charset="-122"/>
              </a:rPr>
              <a:t>     Pl(H)=m(Ω)+</a:t>
            </a:r>
            <a:r>
              <a:rPr kumimoji="0" lang="en-US" altLang="zh-CN" sz="2000" b="1" dirty="0" err="1">
                <a:solidFill>
                  <a:srgbClr val="0000CC"/>
                </a:solidFill>
                <a:latin typeface="Times New Roman" pitchFamily="18" charset="0"/>
                <a:ea typeface="宋体" pitchFamily="2" charset="-122"/>
              </a:rPr>
              <a:t>Bel</a:t>
            </a:r>
            <a:r>
              <a:rPr kumimoji="0" lang="en-US" altLang="zh-CN" sz="2000" b="1" dirty="0">
                <a:solidFill>
                  <a:srgbClr val="0000CC"/>
                </a:solidFill>
                <a:latin typeface="Times New Roman" pitchFamily="18" charset="0"/>
                <a:ea typeface="宋体" pitchFamily="2" charset="-122"/>
              </a:rPr>
              <a:t>(H)=0.345+0.655=1</a:t>
            </a:r>
          </a:p>
          <a:p>
            <a:pPr eaLnBrk="1" hangingPunct="1">
              <a:lnSpc>
                <a:spcPct val="120000"/>
              </a:lnSpc>
              <a:spcBef>
                <a:spcPct val="5000"/>
              </a:spcBef>
            </a:pPr>
            <a:endParaRPr kumimoji="0" lang="en-US" altLang="zh-CN" sz="2000" b="1" dirty="0">
              <a:solidFill>
                <a:srgbClr val="0000CC"/>
              </a:solidFill>
              <a:latin typeface="Times New Roman" pitchFamily="18" charset="0"/>
              <a:ea typeface="宋体" pitchFamily="2" charset="-122"/>
            </a:endParaRPr>
          </a:p>
          <a:p>
            <a:pPr eaLnBrk="1" hangingPunct="1">
              <a:lnSpc>
                <a:spcPct val="120000"/>
              </a:lnSpc>
              <a:spcBef>
                <a:spcPct val="5000"/>
              </a:spcBef>
            </a:pPr>
            <a:endParaRPr kumimoji="0" lang="en-US" altLang="zh-CN" sz="2000" b="1" dirty="0">
              <a:solidFill>
                <a:srgbClr val="0000CC"/>
              </a:solidFill>
              <a:latin typeface="Times New Roman" pitchFamily="18" charset="0"/>
              <a:ea typeface="宋体" pitchFamily="2" charset="-122"/>
            </a:endParaRPr>
          </a:p>
          <a:p>
            <a:pPr eaLnBrk="1" hangingPunct="1">
              <a:lnSpc>
                <a:spcPct val="120000"/>
              </a:lnSpc>
              <a:spcBef>
                <a:spcPct val="5000"/>
              </a:spcBef>
            </a:pPr>
            <a:endParaRPr kumimoji="0" lang="en-US" altLang="zh-CN" sz="2000" b="1" dirty="0">
              <a:solidFill>
                <a:srgbClr val="0000CC"/>
              </a:solidFill>
              <a:latin typeface="Times New Roman" pitchFamily="18" charset="0"/>
              <a:ea typeface="宋体" pitchFamily="2" charset="-122"/>
            </a:endParaRPr>
          </a:p>
          <a:p>
            <a:pPr eaLnBrk="1" hangingPunct="1">
              <a:lnSpc>
                <a:spcPct val="120000"/>
              </a:lnSpc>
              <a:spcBef>
                <a:spcPct val="5000"/>
              </a:spcBef>
            </a:pPr>
            <a:r>
              <a:rPr kumimoji="0" lang="en-US" altLang="zh-CN" sz="2000" b="1" dirty="0">
                <a:solidFill>
                  <a:srgbClr val="0000CC"/>
                </a:solidFill>
                <a:latin typeface="Times New Roman" pitchFamily="18" charset="0"/>
                <a:ea typeface="宋体" pitchFamily="2" charset="-122"/>
              </a:rPr>
              <a:t>    CER(H)=MD(H/E</a:t>
            </a:r>
            <a:r>
              <a:rPr kumimoji="0" lang="en-US" altLang="zh-CN" sz="2000" b="1" baseline="30000" dirty="0">
                <a:solidFill>
                  <a:srgbClr val="0000CC"/>
                </a:solidFill>
                <a:latin typeface="Times New Roman" pitchFamily="18" charset="0"/>
                <a:ea typeface="宋体" pitchFamily="2" charset="-122"/>
              </a:rPr>
              <a:t>'</a:t>
            </a:r>
            <a:r>
              <a:rPr kumimoji="0" lang="en-US" altLang="zh-CN" sz="2000" b="1" dirty="0">
                <a:solidFill>
                  <a:srgbClr val="0000CC"/>
                </a:solidFill>
                <a:latin typeface="Times New Roman" pitchFamily="18" charset="0"/>
                <a:ea typeface="宋体" pitchFamily="2" charset="-122"/>
              </a:rPr>
              <a:t>)×f(H)=0.759</a:t>
            </a:r>
          </a:p>
          <a:p>
            <a:pPr eaLnBrk="1" hangingPunct="1">
              <a:lnSpc>
                <a:spcPct val="120000"/>
              </a:lnSpc>
              <a:spcBef>
                <a:spcPct val="5000"/>
              </a:spcBef>
            </a:pPr>
            <a:endParaRPr kumimoji="0" lang="en-US" altLang="zh-CN" sz="2000" b="1" dirty="0">
              <a:solidFill>
                <a:srgbClr val="0000CC"/>
              </a:solidFill>
              <a:latin typeface="Times New Roman" pitchFamily="18" charset="0"/>
              <a:ea typeface="宋体" pitchFamily="2" charset="-122"/>
            </a:endParaRPr>
          </a:p>
          <a:p>
            <a:pPr eaLnBrk="1" hangingPunct="1">
              <a:lnSpc>
                <a:spcPct val="120000"/>
              </a:lnSpc>
              <a:spcBef>
                <a:spcPct val="5000"/>
              </a:spcBef>
            </a:pPr>
            <a:r>
              <a:rPr kumimoji="0" lang="en-US" altLang="zh-CN" sz="2000" b="1" dirty="0" smtClean="0">
                <a:solidFill>
                  <a:srgbClr val="A50021"/>
                </a:solidFill>
                <a:latin typeface="Times New Roman" pitchFamily="18" charset="0"/>
                <a:ea typeface="宋体" pitchFamily="2" charset="-122"/>
              </a:rPr>
              <a:t>    </a:t>
            </a:r>
            <a:endParaRPr kumimoji="0" lang="en-US" altLang="zh-CN" sz="2000" dirty="0">
              <a:latin typeface="Times New Roman" pitchFamily="18" charset="0"/>
              <a:ea typeface="宋体" pitchFamily="2" charset="-122"/>
            </a:endParaRPr>
          </a:p>
        </p:txBody>
      </p:sp>
      <p:graphicFrame>
        <p:nvGraphicFramePr>
          <p:cNvPr id="472068" name="Object 4"/>
          <p:cNvGraphicFramePr>
            <a:graphicFrameLocks noChangeAspect="1"/>
          </p:cNvGraphicFramePr>
          <p:nvPr/>
        </p:nvGraphicFramePr>
        <p:xfrm>
          <a:off x="611188" y="3357563"/>
          <a:ext cx="6013450" cy="1055687"/>
        </p:xfrm>
        <a:graphic>
          <a:graphicData uri="http://schemas.openxmlformats.org/presentationml/2006/ole">
            <mc:AlternateContent xmlns:mc="http://schemas.openxmlformats.org/markup-compatibility/2006">
              <mc:Choice xmlns:v="urn:schemas-microsoft-com:vml" Requires="v">
                <p:oleObj spid="_x0000_s472178" name="Equation" r:id="rId4" imgW="4051080" imgH="711000" progId="Equation.DSMT4">
                  <p:embed/>
                </p:oleObj>
              </mc:Choice>
              <mc:Fallback>
                <p:oleObj name="Equation" r:id="rId4" imgW="4051080" imgH="711000" progId="Equation.DSMT4">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1188" y="3357563"/>
                        <a:ext cx="6013450" cy="10556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7" name="Rectangle 2"/>
          <p:cNvSpPr>
            <a:spLocks noChangeArrowheads="1"/>
          </p:cNvSpPr>
          <p:nvPr/>
        </p:nvSpPr>
        <p:spPr bwMode="auto">
          <a:xfrm>
            <a:off x="900113" y="188913"/>
            <a:ext cx="7272337" cy="7198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ctr" eaLnBrk="1" hangingPunct="1">
              <a:spcBef>
                <a:spcPct val="0"/>
              </a:spcBef>
            </a:pPr>
            <a:r>
              <a:rPr lang="zh-CN" altLang="en-US" sz="4400" dirty="0">
                <a:solidFill>
                  <a:schemeClr val="accent2"/>
                </a:solidFill>
                <a:latin typeface="方正姚体" pitchFamily="2" charset="-122"/>
                <a:ea typeface="方正姚体" pitchFamily="2" charset="-122"/>
                <a:cs typeface="+mj-cs"/>
              </a:rPr>
              <a:t>例子</a:t>
            </a:r>
            <a:endParaRPr lang="en-US" altLang="zh-CN" sz="4400" dirty="0">
              <a:solidFill>
                <a:schemeClr val="accent2"/>
              </a:solidFill>
              <a:latin typeface="方正姚体" pitchFamily="2" charset="-122"/>
              <a:ea typeface="方正姚体" pitchFamily="2" charset="-122"/>
              <a:cs typeface="+mj-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5795" name="Rectangle 3"/>
          <p:cNvSpPr>
            <a:spLocks noGrp="1" noChangeArrowheads="1"/>
          </p:cNvSpPr>
          <p:nvPr>
            <p:ph type="body" idx="1"/>
          </p:nvPr>
        </p:nvSpPr>
        <p:spPr>
          <a:xfrm>
            <a:off x="755576" y="1844825"/>
            <a:ext cx="7463172" cy="3996444"/>
          </a:xfrm>
        </p:spPr>
        <p:txBody>
          <a:bodyPr/>
          <a:lstStyle/>
          <a:p>
            <a:pPr>
              <a:lnSpc>
                <a:spcPct val="120000"/>
              </a:lnSpc>
              <a:spcBef>
                <a:spcPts val="1800"/>
              </a:spcBef>
            </a:pPr>
            <a:r>
              <a:rPr kumimoji="1" lang="zh-CN" altLang="en-US" b="1" dirty="0" smtClean="0">
                <a:solidFill>
                  <a:srgbClr val="000000"/>
                </a:solidFill>
              </a:rPr>
              <a:t>两个问题：</a:t>
            </a:r>
            <a:endParaRPr kumimoji="1" lang="en-US" altLang="zh-CN" b="1" dirty="0" smtClean="0">
              <a:solidFill>
                <a:srgbClr val="000000"/>
              </a:solidFill>
            </a:endParaRPr>
          </a:p>
          <a:p>
            <a:pPr lvl="1">
              <a:lnSpc>
                <a:spcPct val="120000"/>
              </a:lnSpc>
              <a:spcBef>
                <a:spcPts val="1800"/>
              </a:spcBef>
            </a:pPr>
            <a:r>
              <a:rPr kumimoji="1" lang="zh-CN" altLang="en-US" dirty="0" smtClean="0">
                <a:solidFill>
                  <a:srgbClr val="FF0000"/>
                </a:solidFill>
              </a:rPr>
              <a:t>在推理的每一步中如何</a:t>
            </a:r>
            <a:r>
              <a:rPr kumimoji="1" lang="zh-CN" altLang="en-US" dirty="0">
                <a:solidFill>
                  <a:srgbClr val="FF0000"/>
                </a:solidFill>
              </a:rPr>
              <a:t>利用证据和</a:t>
            </a:r>
            <a:r>
              <a:rPr kumimoji="1" lang="zh-CN" altLang="en-US" dirty="0" smtClean="0">
                <a:solidFill>
                  <a:srgbClr val="FF0000"/>
                </a:solidFill>
              </a:rPr>
              <a:t>知识的不确定性更新结论的不确定性？</a:t>
            </a:r>
            <a:endParaRPr kumimoji="1" lang="en-US" altLang="zh-CN" dirty="0" smtClean="0">
              <a:solidFill>
                <a:srgbClr val="FF0000"/>
              </a:solidFill>
            </a:endParaRPr>
          </a:p>
          <a:p>
            <a:pPr lvl="1">
              <a:lnSpc>
                <a:spcPct val="120000"/>
              </a:lnSpc>
              <a:spcBef>
                <a:spcPts val="1800"/>
              </a:spcBef>
            </a:pPr>
            <a:r>
              <a:rPr kumimoji="1" lang="zh-CN" altLang="en-US" dirty="0" smtClean="0">
                <a:solidFill>
                  <a:srgbClr val="FF0000"/>
                </a:solidFill>
              </a:rPr>
              <a:t>在整个过程中如何把初始证据的不确定性传递给最终结论？</a:t>
            </a:r>
            <a:endParaRPr kumimoji="1" lang="en-US" altLang="zh-CN" dirty="0" smtClean="0">
              <a:solidFill>
                <a:srgbClr val="FF0000"/>
              </a:solidFill>
            </a:endParaRPr>
          </a:p>
        </p:txBody>
      </p:sp>
      <p:sp>
        <p:nvSpPr>
          <p:cNvPr id="545796" name="Text Box 4"/>
          <p:cNvSpPr txBox="1">
            <a:spLocks noChangeArrowheads="1"/>
          </p:cNvSpPr>
          <p:nvPr/>
        </p:nvSpPr>
        <p:spPr bwMode="auto">
          <a:xfrm>
            <a:off x="378768" y="476672"/>
            <a:ext cx="8389937"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15000"/>
              </a:spcBef>
            </a:pPr>
            <a:r>
              <a:rPr lang="zh-CN" altLang="en-US" sz="4400" b="1" dirty="0">
                <a:solidFill>
                  <a:schemeClr val="accent2"/>
                </a:solidFill>
                <a:latin typeface="方正姚体" pitchFamily="2" charset="-122"/>
                <a:ea typeface="方正姚体" pitchFamily="2" charset="-122"/>
                <a:cs typeface="+mj-cs"/>
              </a:rPr>
              <a:t>不确定性的更新</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31540" y="80628"/>
            <a:ext cx="8229600" cy="1143000"/>
          </a:xfrm>
        </p:spPr>
        <p:txBody>
          <a:bodyPr/>
          <a:lstStyle/>
          <a:p>
            <a:r>
              <a:rPr lang="zh-CN" altLang="en-US" b="1" dirty="0" smtClean="0"/>
              <a:t>本章内容</a:t>
            </a:r>
            <a:endParaRPr lang="zh-CN" altLang="en-US" b="1" dirty="0"/>
          </a:p>
        </p:txBody>
      </p:sp>
      <p:sp>
        <p:nvSpPr>
          <p:cNvPr id="4" name="灯片编号占位符 3"/>
          <p:cNvSpPr>
            <a:spLocks noGrp="1"/>
          </p:cNvSpPr>
          <p:nvPr>
            <p:ph type="sldNum" sz="quarter" idx="12"/>
          </p:nvPr>
        </p:nvSpPr>
        <p:spPr/>
        <p:txBody>
          <a:bodyPr/>
          <a:lstStyle/>
          <a:p>
            <a:fld id="{00B0F3DC-E6CF-48F7-934A-F431FB508C34}" type="slidenum">
              <a:rPr lang="en-US" altLang="zh-CN" smtClean="0"/>
              <a:pPr/>
              <a:t>120</a:t>
            </a:fld>
            <a:endParaRPr lang="en-US" altLang="zh-CN"/>
          </a:p>
        </p:txBody>
      </p:sp>
      <p:sp>
        <p:nvSpPr>
          <p:cNvPr id="5" name="Text Box 6"/>
          <p:cNvSpPr txBox="1">
            <a:spLocks noGrp="1" noChangeArrowheads="1"/>
          </p:cNvSpPr>
          <p:nvPr>
            <p:ph idx="1"/>
          </p:nvPr>
        </p:nvSpPr>
        <p:spPr bwMode="auto">
          <a:xfrm>
            <a:off x="1403648" y="1376772"/>
            <a:ext cx="6552728" cy="46935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50000"/>
              </a:lnSpc>
              <a:spcBef>
                <a:spcPct val="50000"/>
              </a:spcBef>
            </a:pPr>
            <a:r>
              <a:rPr lang="zh-CN" altLang="en-US" b="1" dirty="0" smtClean="0">
                <a:solidFill>
                  <a:schemeClr val="bg1">
                    <a:lumMod val="65000"/>
                  </a:schemeClr>
                </a:solidFill>
                <a:latin typeface="Times New Roman" pitchFamily="18" charset="0"/>
              </a:rPr>
              <a:t>不确定性</a:t>
            </a:r>
            <a:r>
              <a:rPr lang="zh-CN" altLang="en-US" b="1" dirty="0">
                <a:solidFill>
                  <a:schemeClr val="bg1">
                    <a:lumMod val="65000"/>
                  </a:schemeClr>
                </a:solidFill>
                <a:latin typeface="Times New Roman" pitchFamily="18" charset="0"/>
              </a:rPr>
              <a:t>推理的基本概念</a:t>
            </a:r>
          </a:p>
          <a:p>
            <a:pPr>
              <a:lnSpc>
                <a:spcPct val="150000"/>
              </a:lnSpc>
              <a:spcBef>
                <a:spcPct val="50000"/>
              </a:spcBef>
            </a:pPr>
            <a:r>
              <a:rPr lang="zh-CN" altLang="en-US" b="1" dirty="0" smtClean="0">
                <a:solidFill>
                  <a:schemeClr val="bg1">
                    <a:lumMod val="65000"/>
                  </a:schemeClr>
                </a:solidFill>
                <a:latin typeface="Times New Roman" pitchFamily="18" charset="0"/>
              </a:rPr>
              <a:t>不确定性</a:t>
            </a:r>
            <a:r>
              <a:rPr lang="zh-CN" altLang="en-US" b="1" dirty="0">
                <a:solidFill>
                  <a:schemeClr val="bg1">
                    <a:lumMod val="65000"/>
                  </a:schemeClr>
                </a:solidFill>
                <a:latin typeface="Times New Roman" pitchFamily="18" charset="0"/>
              </a:rPr>
              <a:t>推理的概率论基础</a:t>
            </a:r>
          </a:p>
          <a:p>
            <a:pPr>
              <a:lnSpc>
                <a:spcPct val="150000"/>
              </a:lnSpc>
              <a:spcBef>
                <a:spcPct val="50000"/>
              </a:spcBef>
            </a:pPr>
            <a:r>
              <a:rPr lang="zh-CN" altLang="en-US" b="1" dirty="0" smtClean="0">
                <a:solidFill>
                  <a:schemeClr val="bg1">
                    <a:lumMod val="65000"/>
                  </a:schemeClr>
                </a:solidFill>
                <a:latin typeface="Times New Roman" pitchFamily="18" charset="0"/>
              </a:rPr>
              <a:t>确定性</a:t>
            </a:r>
            <a:r>
              <a:rPr lang="zh-CN" altLang="en-US" b="1" dirty="0">
                <a:solidFill>
                  <a:schemeClr val="bg1">
                    <a:lumMod val="65000"/>
                  </a:schemeClr>
                </a:solidFill>
                <a:latin typeface="Times New Roman" pitchFamily="18" charset="0"/>
              </a:rPr>
              <a:t>理论</a:t>
            </a:r>
          </a:p>
          <a:p>
            <a:pPr>
              <a:lnSpc>
                <a:spcPct val="150000"/>
              </a:lnSpc>
              <a:spcBef>
                <a:spcPct val="50000"/>
              </a:spcBef>
            </a:pPr>
            <a:r>
              <a:rPr lang="zh-CN" altLang="en-US" b="1" dirty="0" smtClean="0">
                <a:solidFill>
                  <a:schemeClr val="bg1">
                    <a:lumMod val="65000"/>
                  </a:schemeClr>
                </a:solidFill>
                <a:latin typeface="Times New Roman" pitchFamily="18" charset="0"/>
              </a:rPr>
              <a:t>主观</a:t>
            </a:r>
            <a:r>
              <a:rPr lang="en-US" altLang="zh-CN" b="1" dirty="0">
                <a:solidFill>
                  <a:schemeClr val="bg1">
                    <a:lumMod val="65000"/>
                  </a:schemeClr>
                </a:solidFill>
                <a:latin typeface="Times New Roman" pitchFamily="18" charset="0"/>
              </a:rPr>
              <a:t>Bayes</a:t>
            </a:r>
            <a:r>
              <a:rPr lang="zh-CN" altLang="en-US" b="1" dirty="0">
                <a:solidFill>
                  <a:schemeClr val="bg1">
                    <a:lumMod val="65000"/>
                  </a:schemeClr>
                </a:solidFill>
                <a:latin typeface="Times New Roman" pitchFamily="18" charset="0"/>
              </a:rPr>
              <a:t>方法</a:t>
            </a:r>
          </a:p>
          <a:p>
            <a:pPr>
              <a:lnSpc>
                <a:spcPct val="150000"/>
              </a:lnSpc>
              <a:spcBef>
                <a:spcPct val="50000"/>
              </a:spcBef>
            </a:pPr>
            <a:r>
              <a:rPr lang="zh-CN" altLang="en-US" b="1" dirty="0" smtClean="0">
                <a:solidFill>
                  <a:schemeClr val="bg1">
                    <a:lumMod val="65000"/>
                  </a:schemeClr>
                </a:solidFill>
                <a:latin typeface="Times New Roman" pitchFamily="18" charset="0"/>
              </a:rPr>
              <a:t>证据理论</a:t>
            </a:r>
            <a:endParaRPr lang="zh-CN" altLang="en-US" b="1" dirty="0">
              <a:solidFill>
                <a:schemeClr val="bg1">
                  <a:lumMod val="65000"/>
                </a:schemeClr>
              </a:solidFill>
              <a:latin typeface="Times New Roman" pitchFamily="18" charset="0"/>
            </a:endParaRPr>
          </a:p>
          <a:p>
            <a:pPr>
              <a:lnSpc>
                <a:spcPct val="150000"/>
              </a:lnSpc>
              <a:spcBef>
                <a:spcPct val="50000"/>
              </a:spcBef>
            </a:pPr>
            <a:r>
              <a:rPr lang="zh-CN" altLang="en-US" b="1" dirty="0" smtClean="0">
                <a:latin typeface="Times New Roman" pitchFamily="18" charset="0"/>
              </a:rPr>
              <a:t>模糊推理</a:t>
            </a:r>
            <a:endParaRPr lang="zh-CN" altLang="en-US" b="1" dirty="0">
              <a:latin typeface="Times New Roman" pitchFamily="18" charset="0"/>
            </a:endParaRPr>
          </a:p>
        </p:txBody>
      </p:sp>
    </p:spTree>
    <p:extLst>
      <p:ext uri="{BB962C8B-B14F-4D97-AF65-F5344CB8AC3E}">
        <p14:creationId xmlns:p14="http://schemas.microsoft.com/office/powerpoint/2010/main" val="24705523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灯片编号占位符 3"/>
          <p:cNvSpPr>
            <a:spLocks noGrp="1"/>
          </p:cNvSpPr>
          <p:nvPr>
            <p:ph type="sldNum" sz="quarter" idx="12"/>
          </p:nvPr>
        </p:nvSpPr>
        <p:spPr/>
        <p:txBody>
          <a:bodyPr/>
          <a:lstStyle/>
          <a:p>
            <a:fld id="{B4FBE6B6-A1C8-494E-8F47-92C8982E81DC}" type="slidenum">
              <a:rPr lang="en-US" altLang="zh-CN"/>
              <a:pPr/>
              <a:t>121</a:t>
            </a:fld>
            <a:endParaRPr lang="en-US" altLang="zh-CN"/>
          </a:p>
        </p:txBody>
      </p:sp>
      <p:sp>
        <p:nvSpPr>
          <p:cNvPr id="474114" name="Text Box 2"/>
          <p:cNvSpPr txBox="1">
            <a:spLocks noChangeArrowheads="1"/>
          </p:cNvSpPr>
          <p:nvPr/>
        </p:nvSpPr>
        <p:spPr bwMode="auto">
          <a:xfrm>
            <a:off x="358775" y="1628775"/>
            <a:ext cx="8280400" cy="30839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lnSpc>
                <a:spcPct val="125000"/>
              </a:lnSpc>
              <a:spcBef>
                <a:spcPct val="20000"/>
              </a:spcBef>
            </a:pPr>
            <a:r>
              <a:rPr lang="en-US" altLang="zh-CN" sz="2400" b="1" dirty="0">
                <a:solidFill>
                  <a:srgbClr val="A50021"/>
                </a:solidFill>
                <a:latin typeface="幼圆" pitchFamily="49" charset="-122"/>
                <a:ea typeface="幼圆" pitchFamily="49" charset="-122"/>
              </a:rPr>
              <a:t>    </a:t>
            </a:r>
            <a:r>
              <a:rPr lang="zh-CN" altLang="en-US" sz="2400" b="1" dirty="0">
                <a:solidFill>
                  <a:srgbClr val="A50021"/>
                </a:solidFill>
                <a:latin typeface="幼圆" pitchFamily="49" charset="-122"/>
                <a:ea typeface="幼圆" pitchFamily="49" charset="-122"/>
              </a:rPr>
              <a:t>概念</a:t>
            </a:r>
            <a:r>
              <a:rPr lang="zh-CN" altLang="en-US" sz="2400" b="1" dirty="0" smtClean="0">
                <a:solidFill>
                  <a:srgbClr val="A50021"/>
                </a:solidFill>
                <a:latin typeface="幼圆" pitchFamily="49" charset="-122"/>
                <a:ea typeface="幼圆" pitchFamily="49" charset="-122"/>
              </a:rPr>
              <a:t>：</a:t>
            </a:r>
            <a:r>
              <a:rPr lang="zh-CN" altLang="en-US" sz="2400" b="1" dirty="0" smtClean="0">
                <a:solidFill>
                  <a:schemeClr val="folHlink"/>
                </a:solidFill>
                <a:latin typeface="幼圆" pitchFamily="49" charset="-122"/>
                <a:ea typeface="幼圆" pitchFamily="49" charset="-122"/>
              </a:rPr>
              <a:t> </a:t>
            </a:r>
            <a:r>
              <a:rPr lang="zh-CN" altLang="en-US" sz="2400" b="1" dirty="0">
                <a:solidFill>
                  <a:srgbClr val="0000CC"/>
                </a:solidFill>
                <a:latin typeface="幼圆" pitchFamily="49" charset="-122"/>
                <a:ea typeface="幼圆" pitchFamily="49" charset="-122"/>
              </a:rPr>
              <a:t>用自然语言中的词或句子表示的变量</a:t>
            </a:r>
          </a:p>
          <a:p>
            <a:pPr eaLnBrk="1" hangingPunct="1">
              <a:lnSpc>
                <a:spcPct val="125000"/>
              </a:lnSpc>
              <a:spcBef>
                <a:spcPct val="20000"/>
              </a:spcBef>
            </a:pPr>
            <a:r>
              <a:rPr lang="zh-CN" altLang="en-US" sz="2400" b="1" dirty="0">
                <a:solidFill>
                  <a:srgbClr val="A50021"/>
                </a:solidFill>
                <a:latin typeface="幼圆" pitchFamily="49" charset="-122"/>
                <a:ea typeface="幼圆" pitchFamily="49" charset="-122"/>
              </a:rPr>
              <a:t>     例如：</a:t>
            </a:r>
          </a:p>
          <a:p>
            <a:pPr eaLnBrk="1" hangingPunct="1">
              <a:lnSpc>
                <a:spcPct val="125000"/>
              </a:lnSpc>
              <a:spcBef>
                <a:spcPct val="20000"/>
              </a:spcBef>
            </a:pPr>
            <a:r>
              <a:rPr lang="zh-CN" altLang="en-US" sz="2400" b="1" dirty="0">
                <a:solidFill>
                  <a:srgbClr val="0000CC"/>
                </a:solidFill>
                <a:latin typeface="幼圆" pitchFamily="49" charset="-122"/>
                <a:ea typeface="幼圆" pitchFamily="49" charset="-122"/>
              </a:rPr>
              <a:t>     变量“年龄”在普通集合中为数字变量</a:t>
            </a:r>
            <a:r>
              <a:rPr lang="en-US" altLang="zh-CN" sz="2400" b="1" dirty="0">
                <a:solidFill>
                  <a:srgbClr val="0000CC"/>
                </a:solidFill>
                <a:latin typeface="幼圆" pitchFamily="49" charset="-122"/>
                <a:ea typeface="幼圆" pitchFamily="49" charset="-122"/>
              </a:rPr>
              <a:t>u[0</a:t>
            </a:r>
            <a:r>
              <a:rPr lang="zh-CN" altLang="en-US" sz="2400" b="1" dirty="0">
                <a:solidFill>
                  <a:srgbClr val="0000CC"/>
                </a:solidFill>
                <a:latin typeface="幼圆" pitchFamily="49" charset="-122"/>
                <a:ea typeface="幼圆" pitchFamily="49" charset="-122"/>
              </a:rPr>
              <a:t>，</a:t>
            </a:r>
            <a:r>
              <a:rPr lang="en-US" altLang="zh-CN" sz="2400" b="1" dirty="0">
                <a:solidFill>
                  <a:srgbClr val="0000CC"/>
                </a:solidFill>
                <a:latin typeface="幼圆" pitchFamily="49" charset="-122"/>
                <a:ea typeface="幼圆" pitchFamily="49" charset="-122"/>
              </a:rPr>
              <a:t>150]</a:t>
            </a:r>
            <a:r>
              <a:rPr lang="zh-CN" altLang="en-US" sz="2400" b="1" dirty="0">
                <a:solidFill>
                  <a:srgbClr val="0000CC"/>
                </a:solidFill>
                <a:latin typeface="幼圆" pitchFamily="49" charset="-122"/>
                <a:ea typeface="幼圆" pitchFamily="49" charset="-122"/>
              </a:rPr>
              <a:t>，而在模糊合中可使用语言变量，该语言变量的取值可以是年轻、很年轻、不很年轻、老、很老、不很老等。</a:t>
            </a:r>
          </a:p>
          <a:p>
            <a:pPr eaLnBrk="1" hangingPunct="1">
              <a:lnSpc>
                <a:spcPct val="125000"/>
              </a:lnSpc>
              <a:spcBef>
                <a:spcPct val="20000"/>
              </a:spcBef>
            </a:pPr>
            <a:r>
              <a:rPr lang="zh-CN" altLang="en-US" sz="2400" b="1" dirty="0">
                <a:solidFill>
                  <a:srgbClr val="0000CC"/>
                </a:solidFill>
                <a:latin typeface="幼圆" pitchFamily="49" charset="-122"/>
                <a:ea typeface="幼圆" pitchFamily="49" charset="-122"/>
              </a:rPr>
              <a:t>    这些值可看作是论域</a:t>
            </a:r>
            <a:r>
              <a:rPr lang="en-US" altLang="zh-CN" sz="2400" b="1" dirty="0">
                <a:solidFill>
                  <a:srgbClr val="0000CC"/>
                </a:solidFill>
                <a:latin typeface="幼圆" pitchFamily="49" charset="-122"/>
                <a:ea typeface="幼圆" pitchFamily="49" charset="-122"/>
              </a:rPr>
              <a:t>U=[0</a:t>
            </a:r>
            <a:r>
              <a:rPr lang="zh-CN" altLang="en-US" sz="2400" b="1" dirty="0">
                <a:solidFill>
                  <a:srgbClr val="0000CC"/>
                </a:solidFill>
                <a:latin typeface="幼圆" pitchFamily="49" charset="-122"/>
                <a:ea typeface="幼圆" pitchFamily="49" charset="-122"/>
              </a:rPr>
              <a:t>，</a:t>
            </a:r>
            <a:r>
              <a:rPr lang="en-US" altLang="zh-CN" sz="2400" b="1" dirty="0">
                <a:solidFill>
                  <a:srgbClr val="0000CC"/>
                </a:solidFill>
                <a:latin typeface="幼圆" pitchFamily="49" charset="-122"/>
                <a:ea typeface="幼圆" pitchFamily="49" charset="-122"/>
              </a:rPr>
              <a:t>150]</a:t>
            </a:r>
            <a:r>
              <a:rPr lang="zh-CN" altLang="en-US" sz="2400" b="1" dirty="0">
                <a:solidFill>
                  <a:srgbClr val="0000CC"/>
                </a:solidFill>
                <a:latin typeface="幼圆" pitchFamily="49" charset="-122"/>
                <a:ea typeface="幼圆" pitchFamily="49" charset="-122"/>
              </a:rPr>
              <a:t>上模糊集的集合名。</a:t>
            </a:r>
            <a:r>
              <a:rPr lang="zh-CN" altLang="en-US" sz="2400" dirty="0">
                <a:solidFill>
                  <a:schemeClr val="folHlink"/>
                </a:solidFill>
                <a:latin typeface="幼圆" pitchFamily="49" charset="-122"/>
                <a:ea typeface="幼圆" pitchFamily="49" charset="-122"/>
              </a:rPr>
              <a:t> </a:t>
            </a:r>
            <a:endParaRPr lang="zh-CN" altLang="en-US" sz="2400" b="1" dirty="0">
              <a:solidFill>
                <a:schemeClr val="folHlink"/>
              </a:solidFill>
              <a:latin typeface="幼圆" pitchFamily="49" charset="-122"/>
              <a:ea typeface="幼圆" pitchFamily="49" charset="-122"/>
            </a:endParaRPr>
          </a:p>
        </p:txBody>
      </p:sp>
      <p:sp>
        <p:nvSpPr>
          <p:cNvPr id="474115" name="Rectangle 3"/>
          <p:cNvSpPr>
            <a:spLocks noChangeArrowheads="1"/>
          </p:cNvSpPr>
          <p:nvPr/>
        </p:nvSpPr>
        <p:spPr bwMode="auto">
          <a:xfrm>
            <a:off x="900113" y="296652"/>
            <a:ext cx="7272337" cy="971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ctr" eaLnBrk="1" hangingPunct="1">
              <a:spcBef>
                <a:spcPct val="0"/>
              </a:spcBef>
            </a:pPr>
            <a:r>
              <a:rPr lang="zh-CN" altLang="en-US" sz="4400" b="1" dirty="0" smtClean="0">
                <a:solidFill>
                  <a:schemeClr val="accent2"/>
                </a:solidFill>
                <a:latin typeface="方正姚体" pitchFamily="2" charset="-122"/>
                <a:ea typeface="方正姚体" pitchFamily="2" charset="-122"/>
                <a:cs typeface="+mj-cs"/>
              </a:rPr>
              <a:t>模糊知识表示</a:t>
            </a:r>
            <a:r>
              <a:rPr lang="en-US" altLang="zh-CN" sz="4400" b="1" dirty="0" smtClean="0">
                <a:solidFill>
                  <a:schemeClr val="accent2"/>
                </a:solidFill>
                <a:latin typeface="方正姚体" pitchFamily="2" charset="-122"/>
                <a:ea typeface="方正姚体" pitchFamily="2" charset="-122"/>
                <a:cs typeface="+mj-cs"/>
              </a:rPr>
              <a:t>--</a:t>
            </a:r>
            <a:r>
              <a:rPr lang="zh-CN" altLang="en-US" sz="4000" b="1" dirty="0" smtClean="0">
                <a:solidFill>
                  <a:schemeClr val="accent2"/>
                </a:solidFill>
                <a:latin typeface="方正姚体" pitchFamily="2" charset="-122"/>
                <a:ea typeface="方正姚体" pitchFamily="2" charset="-122"/>
                <a:cs typeface="+mj-cs"/>
              </a:rPr>
              <a:t>语言</a:t>
            </a:r>
            <a:r>
              <a:rPr lang="zh-CN" altLang="en-US" sz="4000" b="1" dirty="0">
                <a:solidFill>
                  <a:schemeClr val="accent2"/>
                </a:solidFill>
                <a:latin typeface="方正姚体" pitchFamily="2" charset="-122"/>
                <a:ea typeface="方正姚体" pitchFamily="2" charset="-122"/>
                <a:cs typeface="+mj-cs"/>
              </a:rPr>
              <a:t>变量</a:t>
            </a:r>
          </a:p>
        </p:txBody>
      </p:sp>
      <p:sp>
        <p:nvSpPr>
          <p:cNvPr id="474116" name="Rectangle 4"/>
          <p:cNvSpPr>
            <a:spLocks noChangeArrowheads="1"/>
          </p:cNvSpPr>
          <p:nvPr/>
        </p:nvSpPr>
        <p:spPr bwMode="auto">
          <a:xfrm>
            <a:off x="1008063" y="5443538"/>
            <a:ext cx="5541962"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spcBef>
                <a:spcPct val="20000"/>
              </a:spcBef>
            </a:pPr>
            <a:r>
              <a:rPr lang="zh-CN" altLang="en-US" sz="2800" b="1" dirty="0">
                <a:solidFill>
                  <a:schemeClr val="accent2"/>
                </a:solidFill>
                <a:latin typeface="幼圆" pitchFamily="49" charset="-122"/>
                <a:ea typeface="幼圆" pitchFamily="49" charset="-122"/>
              </a:rPr>
              <a:t>语言变量的取值通常称为语言值。</a:t>
            </a:r>
          </a:p>
        </p:txBody>
      </p:sp>
      <p:sp>
        <p:nvSpPr>
          <p:cNvPr id="474117" name="Rectangle 5"/>
          <p:cNvSpPr>
            <a:spLocks noChangeArrowheads="1"/>
          </p:cNvSpPr>
          <p:nvPr/>
        </p:nvSpPr>
        <p:spPr bwMode="auto">
          <a:xfrm>
            <a:off x="1008063" y="6129338"/>
            <a:ext cx="5184775"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spcBef>
                <a:spcPct val="20000"/>
              </a:spcBef>
            </a:pPr>
            <a:r>
              <a:rPr lang="zh-CN" altLang="en-US" sz="2800" b="1" dirty="0">
                <a:latin typeface="幼圆" pitchFamily="49" charset="-122"/>
                <a:ea typeface="幼圆" pitchFamily="49" charset="-122"/>
              </a:rPr>
              <a:t>注：语言值在本质上是模糊集。</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74116">
                                            <p:txEl>
                                              <p:pRg st="0" end="0"/>
                                            </p:txEl>
                                          </p:spTgt>
                                        </p:tgtEl>
                                        <p:attrNameLst>
                                          <p:attrName>style.visibility</p:attrName>
                                        </p:attrNameLst>
                                      </p:cBhvr>
                                      <p:to>
                                        <p:strVal val="visible"/>
                                      </p:to>
                                    </p:set>
                                    <p:animEffect transition="in" filter="wipe(left)">
                                      <p:cBhvr>
                                        <p:cTn id="7" dur="500"/>
                                        <p:tgtEl>
                                          <p:spTgt spid="474116">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74117">
                                            <p:txEl>
                                              <p:pRg st="0" end="0"/>
                                            </p:txEl>
                                          </p:spTgt>
                                        </p:tgtEl>
                                        <p:attrNameLst>
                                          <p:attrName>style.visibility</p:attrName>
                                        </p:attrNameLst>
                                      </p:cBhvr>
                                      <p:to>
                                        <p:strVal val="visible"/>
                                      </p:to>
                                    </p:set>
                                    <p:animEffect transition="in" filter="wipe(left)">
                                      <p:cBhvr>
                                        <p:cTn id="12" dur="500"/>
                                        <p:tgtEl>
                                          <p:spTgt spid="47411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4116" grpId="0" build="p" autoUpdateAnimBg="0"/>
      <p:bldP spid="474117" grpId="0" build="p" autoUpdateAnimBg="0"/>
    </p:bld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3"/>
          <p:cNvSpPr>
            <a:spLocks noGrp="1"/>
          </p:cNvSpPr>
          <p:nvPr>
            <p:ph type="sldNum" sz="quarter" idx="12"/>
          </p:nvPr>
        </p:nvSpPr>
        <p:spPr/>
        <p:txBody>
          <a:bodyPr/>
          <a:lstStyle/>
          <a:p>
            <a:fld id="{9FF811A2-83BD-41E1-8B4A-677690209981}" type="slidenum">
              <a:rPr lang="en-US" altLang="zh-CN"/>
              <a:pPr/>
              <a:t>122</a:t>
            </a:fld>
            <a:endParaRPr lang="en-US" altLang="zh-CN"/>
          </a:p>
        </p:txBody>
      </p:sp>
      <p:sp>
        <p:nvSpPr>
          <p:cNvPr id="475138" name="Rectangle 2"/>
          <p:cNvSpPr>
            <a:spLocks noChangeArrowheads="1"/>
          </p:cNvSpPr>
          <p:nvPr/>
        </p:nvSpPr>
        <p:spPr bwMode="auto">
          <a:xfrm>
            <a:off x="503548" y="-27384"/>
            <a:ext cx="8100899" cy="1008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ctr" eaLnBrk="1" hangingPunct="1">
              <a:spcBef>
                <a:spcPct val="0"/>
              </a:spcBef>
            </a:pPr>
            <a:r>
              <a:rPr lang="zh-CN" altLang="en-US" sz="4400" b="1" dirty="0" smtClean="0">
                <a:solidFill>
                  <a:schemeClr val="accent2"/>
                </a:solidFill>
                <a:latin typeface="方正姚体" pitchFamily="2" charset="-122"/>
                <a:ea typeface="方正姚体" pitchFamily="2" charset="-122"/>
                <a:cs typeface="+mj-cs"/>
              </a:rPr>
              <a:t>模糊知识表示</a:t>
            </a:r>
            <a:r>
              <a:rPr lang="en-US" altLang="zh-CN" sz="4400" b="1" dirty="0" smtClean="0">
                <a:solidFill>
                  <a:schemeClr val="accent2"/>
                </a:solidFill>
                <a:latin typeface="方正姚体" pitchFamily="2" charset="-122"/>
                <a:ea typeface="方正姚体" pitchFamily="2" charset="-122"/>
                <a:cs typeface="+mj-cs"/>
              </a:rPr>
              <a:t>--</a:t>
            </a:r>
            <a:r>
              <a:rPr lang="zh-CN" altLang="en-US" sz="3600" b="1" dirty="0" smtClean="0">
                <a:solidFill>
                  <a:schemeClr val="accent2"/>
                </a:solidFill>
                <a:latin typeface="方正姚体" pitchFamily="2" charset="-122"/>
                <a:ea typeface="方正姚体" pitchFamily="2" charset="-122"/>
                <a:cs typeface="+mj-cs"/>
              </a:rPr>
              <a:t>模糊</a:t>
            </a:r>
            <a:r>
              <a:rPr lang="zh-CN" altLang="en-US" sz="3600" b="1" dirty="0">
                <a:solidFill>
                  <a:schemeClr val="accent2"/>
                </a:solidFill>
                <a:latin typeface="方正姚体" pitchFamily="2" charset="-122"/>
                <a:ea typeface="方正姚体" pitchFamily="2" charset="-122"/>
                <a:cs typeface="+mj-cs"/>
              </a:rPr>
              <a:t>命题的</a:t>
            </a:r>
            <a:r>
              <a:rPr lang="zh-CN" altLang="en-US" sz="3600" b="1" dirty="0" smtClean="0">
                <a:solidFill>
                  <a:schemeClr val="accent2"/>
                </a:solidFill>
                <a:latin typeface="方正姚体" pitchFamily="2" charset="-122"/>
                <a:ea typeface="方正姚体" pitchFamily="2" charset="-122"/>
                <a:cs typeface="+mj-cs"/>
              </a:rPr>
              <a:t>描述</a:t>
            </a:r>
            <a:endParaRPr lang="en-US" altLang="zh-CN" sz="3600" b="1" dirty="0">
              <a:solidFill>
                <a:schemeClr val="accent2"/>
              </a:solidFill>
              <a:latin typeface="方正姚体" pitchFamily="2" charset="-122"/>
              <a:ea typeface="方正姚体" pitchFamily="2" charset="-122"/>
              <a:cs typeface="+mj-cs"/>
            </a:endParaRPr>
          </a:p>
        </p:txBody>
      </p:sp>
      <p:sp>
        <p:nvSpPr>
          <p:cNvPr id="475139" name="Text Box 3"/>
          <p:cNvSpPr txBox="1">
            <a:spLocks noChangeArrowheads="1"/>
          </p:cNvSpPr>
          <p:nvPr/>
        </p:nvSpPr>
        <p:spPr bwMode="auto">
          <a:xfrm>
            <a:off x="179388" y="1341438"/>
            <a:ext cx="8821737" cy="51644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342900" indent="-342900" eaLnBrk="1" hangingPunct="1">
              <a:lnSpc>
                <a:spcPct val="120000"/>
              </a:lnSpc>
              <a:spcBef>
                <a:spcPts val="1200"/>
              </a:spcBef>
              <a:buFont typeface="Arial" pitchFamily="34" charset="0"/>
              <a:buChar char="•"/>
            </a:pPr>
            <a:r>
              <a:rPr lang="zh-CN" altLang="en-US" sz="2400" b="1" dirty="0" smtClean="0">
                <a:solidFill>
                  <a:srgbClr val="A50021"/>
                </a:solidFill>
                <a:latin typeface="Times New Roman" pitchFamily="18" charset="0"/>
                <a:ea typeface="幼圆" pitchFamily="49" charset="-122"/>
                <a:cs typeface="Times New Roman" pitchFamily="18" charset="0"/>
              </a:rPr>
              <a:t>模糊</a:t>
            </a:r>
            <a:r>
              <a:rPr lang="zh-CN" altLang="en-US" sz="2400" b="1" dirty="0">
                <a:solidFill>
                  <a:srgbClr val="A50021"/>
                </a:solidFill>
                <a:latin typeface="Times New Roman" pitchFamily="18" charset="0"/>
                <a:ea typeface="幼圆" pitchFamily="49" charset="-122"/>
                <a:cs typeface="Times New Roman" pitchFamily="18" charset="0"/>
              </a:rPr>
              <a:t>谓词</a:t>
            </a:r>
          </a:p>
          <a:p>
            <a:pPr eaLnBrk="1" hangingPunct="1">
              <a:lnSpc>
                <a:spcPct val="120000"/>
              </a:lnSpc>
              <a:spcBef>
                <a:spcPts val="1200"/>
              </a:spcBef>
            </a:pPr>
            <a:r>
              <a:rPr lang="zh-CN" altLang="en-US" sz="2000" b="1" dirty="0">
                <a:latin typeface="Times New Roman" pitchFamily="18" charset="0"/>
                <a:ea typeface="幼圆" pitchFamily="49" charset="-122"/>
                <a:cs typeface="Times New Roman" pitchFamily="18" charset="0"/>
              </a:rPr>
              <a:t>    设</a:t>
            </a:r>
            <a:r>
              <a:rPr lang="en-US" altLang="zh-CN" sz="2000" b="1" dirty="0" err="1">
                <a:latin typeface="Times New Roman" pitchFamily="18" charset="0"/>
                <a:ea typeface="幼圆" pitchFamily="49" charset="-122"/>
                <a:cs typeface="Times New Roman" pitchFamily="18" charset="0"/>
              </a:rPr>
              <a:t>x∈U</a:t>
            </a:r>
            <a:r>
              <a:rPr lang="zh-CN" altLang="en-US" sz="2000" b="1" dirty="0">
                <a:latin typeface="Times New Roman" pitchFamily="18" charset="0"/>
                <a:ea typeface="幼圆" pitchFamily="49" charset="-122"/>
                <a:cs typeface="Times New Roman" pitchFamily="18" charset="0"/>
              </a:rPr>
              <a:t>，</a:t>
            </a:r>
            <a:r>
              <a:rPr lang="en-US" altLang="zh-CN" sz="2000" b="1" dirty="0">
                <a:latin typeface="Times New Roman" pitchFamily="18" charset="0"/>
                <a:ea typeface="幼圆" pitchFamily="49" charset="-122"/>
                <a:cs typeface="Times New Roman" pitchFamily="18" charset="0"/>
              </a:rPr>
              <a:t>F</a:t>
            </a:r>
            <a:r>
              <a:rPr lang="zh-CN" altLang="en-US" sz="2000" b="1" dirty="0">
                <a:latin typeface="Times New Roman" pitchFamily="18" charset="0"/>
                <a:ea typeface="幼圆" pitchFamily="49" charset="-122"/>
                <a:cs typeface="Times New Roman" pitchFamily="18" charset="0"/>
              </a:rPr>
              <a:t>为模糊谓词，即</a:t>
            </a:r>
            <a:r>
              <a:rPr lang="en-US" altLang="zh-CN" sz="2000" b="1" dirty="0">
                <a:latin typeface="Times New Roman" pitchFamily="18" charset="0"/>
                <a:ea typeface="幼圆" pitchFamily="49" charset="-122"/>
                <a:cs typeface="Times New Roman" pitchFamily="18" charset="0"/>
              </a:rPr>
              <a:t>U</a:t>
            </a:r>
            <a:r>
              <a:rPr lang="zh-CN" altLang="en-US" sz="2000" b="1" dirty="0">
                <a:latin typeface="Times New Roman" pitchFamily="18" charset="0"/>
                <a:ea typeface="幼圆" pitchFamily="49" charset="-122"/>
                <a:cs typeface="Times New Roman" pitchFamily="18" charset="0"/>
              </a:rPr>
              <a:t>中的一个模糊关系，则模糊命题可表示为</a:t>
            </a:r>
          </a:p>
          <a:p>
            <a:pPr eaLnBrk="1" hangingPunct="1">
              <a:lnSpc>
                <a:spcPct val="120000"/>
              </a:lnSpc>
              <a:spcBef>
                <a:spcPts val="1200"/>
              </a:spcBef>
            </a:pPr>
            <a:r>
              <a:rPr lang="zh-CN" altLang="en-US" sz="2000" b="1" dirty="0">
                <a:latin typeface="Times New Roman" pitchFamily="18" charset="0"/>
                <a:ea typeface="幼圆" pitchFamily="49" charset="-122"/>
                <a:cs typeface="Times New Roman" pitchFamily="18" charset="0"/>
              </a:rPr>
              <a:t>                 </a:t>
            </a:r>
            <a:r>
              <a:rPr lang="en-US" altLang="zh-CN" sz="2000" b="1" dirty="0">
                <a:latin typeface="Times New Roman" pitchFamily="18" charset="0"/>
                <a:ea typeface="幼圆" pitchFamily="49" charset="-122"/>
                <a:cs typeface="Times New Roman" pitchFamily="18" charset="0"/>
              </a:rPr>
              <a:t>x  is  F</a:t>
            </a:r>
          </a:p>
          <a:p>
            <a:pPr eaLnBrk="1" hangingPunct="1">
              <a:lnSpc>
                <a:spcPct val="120000"/>
              </a:lnSpc>
              <a:spcBef>
                <a:spcPts val="1200"/>
              </a:spcBef>
            </a:pPr>
            <a:r>
              <a:rPr lang="zh-CN" altLang="en-US" sz="2000" b="1" dirty="0">
                <a:latin typeface="Times New Roman" pitchFamily="18" charset="0"/>
                <a:ea typeface="幼圆" pitchFamily="49" charset="-122"/>
                <a:cs typeface="Times New Roman" pitchFamily="18" charset="0"/>
              </a:rPr>
              <a:t>其中的模糊谓词</a:t>
            </a:r>
            <a:r>
              <a:rPr lang="en-US" altLang="zh-CN" sz="2000" b="1" dirty="0">
                <a:latin typeface="Times New Roman" pitchFamily="18" charset="0"/>
                <a:ea typeface="幼圆" pitchFamily="49" charset="-122"/>
                <a:cs typeface="Times New Roman" pitchFamily="18" charset="0"/>
              </a:rPr>
              <a:t>F</a:t>
            </a:r>
            <a:r>
              <a:rPr lang="zh-CN" altLang="en-US" sz="2000" b="1" dirty="0">
                <a:latin typeface="Times New Roman" pitchFamily="18" charset="0"/>
                <a:ea typeface="幼圆" pitchFamily="49" charset="-122"/>
                <a:cs typeface="Times New Roman" pitchFamily="18" charset="0"/>
              </a:rPr>
              <a:t>可以是大、小、年轻、年老、冷、暖、长、短等</a:t>
            </a:r>
            <a:r>
              <a:rPr lang="zh-CN" altLang="en-US" sz="2000" b="1" dirty="0" smtClean="0">
                <a:latin typeface="Times New Roman" pitchFamily="18" charset="0"/>
                <a:ea typeface="幼圆" pitchFamily="49" charset="-122"/>
                <a:cs typeface="Times New Roman" pitchFamily="18" charset="0"/>
              </a:rPr>
              <a:t>。</a:t>
            </a:r>
            <a:endParaRPr lang="en-US" altLang="zh-CN" sz="2000" b="1" dirty="0" smtClean="0">
              <a:latin typeface="Times New Roman" pitchFamily="18" charset="0"/>
              <a:ea typeface="幼圆" pitchFamily="49" charset="-122"/>
              <a:cs typeface="Times New Roman" pitchFamily="18" charset="0"/>
            </a:endParaRPr>
          </a:p>
          <a:p>
            <a:pPr eaLnBrk="1" hangingPunct="1">
              <a:lnSpc>
                <a:spcPct val="120000"/>
              </a:lnSpc>
              <a:spcBef>
                <a:spcPts val="1200"/>
              </a:spcBef>
            </a:pPr>
            <a:r>
              <a:rPr lang="zh-CN" altLang="en-US" sz="2000" b="1" dirty="0" smtClean="0">
                <a:latin typeface="Times New Roman" pitchFamily="18" charset="0"/>
                <a:ea typeface="幼圆" pitchFamily="49" charset="-122"/>
                <a:cs typeface="Times New Roman" pitchFamily="18" charset="0"/>
              </a:rPr>
              <a:t> </a:t>
            </a:r>
            <a:endParaRPr lang="zh-CN" altLang="en-US" sz="2000" b="1" dirty="0">
              <a:latin typeface="Times New Roman" pitchFamily="18" charset="0"/>
              <a:ea typeface="幼圆" pitchFamily="49" charset="-122"/>
              <a:cs typeface="Times New Roman" pitchFamily="18" charset="0"/>
            </a:endParaRPr>
          </a:p>
          <a:p>
            <a:pPr marL="342900" indent="-342900" eaLnBrk="1" hangingPunct="1">
              <a:lnSpc>
                <a:spcPct val="120000"/>
              </a:lnSpc>
              <a:spcBef>
                <a:spcPts val="1200"/>
              </a:spcBef>
              <a:buFont typeface="Arial" pitchFamily="34" charset="0"/>
              <a:buChar char="•"/>
            </a:pPr>
            <a:r>
              <a:rPr lang="zh-CN" altLang="en-US" sz="2400" b="1" dirty="0" smtClean="0">
                <a:solidFill>
                  <a:srgbClr val="A50021"/>
                </a:solidFill>
                <a:latin typeface="Times New Roman" pitchFamily="18" charset="0"/>
                <a:ea typeface="幼圆" pitchFamily="49" charset="-122"/>
                <a:cs typeface="Times New Roman" pitchFamily="18" charset="0"/>
              </a:rPr>
              <a:t>模糊量词</a:t>
            </a:r>
          </a:p>
          <a:p>
            <a:pPr eaLnBrk="1" hangingPunct="1">
              <a:lnSpc>
                <a:spcPct val="120000"/>
              </a:lnSpc>
              <a:spcBef>
                <a:spcPts val="1200"/>
              </a:spcBef>
            </a:pPr>
            <a:r>
              <a:rPr lang="zh-CN" altLang="en-US" sz="2000" b="1" dirty="0" smtClean="0">
                <a:latin typeface="Times New Roman" pitchFamily="18" charset="0"/>
                <a:ea typeface="幼圆" pitchFamily="49" charset="-122"/>
                <a:cs typeface="Times New Roman" pitchFamily="18" charset="0"/>
              </a:rPr>
              <a:t>    模糊逻辑中使用的模糊量词，如极少、很少、几个、少数、多数、大多数、几乎所有等。这些模糊量词可以很方便地描述类似于下面的命题：</a:t>
            </a:r>
          </a:p>
          <a:p>
            <a:pPr eaLnBrk="1" hangingPunct="1">
              <a:lnSpc>
                <a:spcPct val="120000"/>
              </a:lnSpc>
              <a:spcBef>
                <a:spcPts val="1200"/>
              </a:spcBef>
            </a:pPr>
            <a:r>
              <a:rPr lang="zh-CN" altLang="en-US" sz="2000" b="1" dirty="0" smtClean="0">
                <a:latin typeface="Times New Roman" pitchFamily="18" charset="0"/>
                <a:ea typeface="幼圆" pitchFamily="49" charset="-122"/>
                <a:cs typeface="Times New Roman" pitchFamily="18" charset="0"/>
              </a:rPr>
              <a:t>      </a:t>
            </a:r>
            <a:r>
              <a:rPr lang="zh-CN" altLang="en-US" sz="2000" b="1" dirty="0">
                <a:latin typeface="Times New Roman" pitchFamily="18" charset="0"/>
                <a:ea typeface="幼圆" pitchFamily="49" charset="-122"/>
                <a:cs typeface="Times New Roman" pitchFamily="18" charset="0"/>
              </a:rPr>
              <a:t>大多数成绩好的学生学习都很刻苦。</a:t>
            </a:r>
          </a:p>
          <a:p>
            <a:pPr eaLnBrk="1" hangingPunct="1">
              <a:lnSpc>
                <a:spcPct val="120000"/>
              </a:lnSpc>
              <a:spcBef>
                <a:spcPts val="1200"/>
              </a:spcBef>
            </a:pPr>
            <a:r>
              <a:rPr lang="zh-CN" altLang="en-US" sz="2000" b="1" dirty="0">
                <a:latin typeface="Times New Roman" pitchFamily="18" charset="0"/>
                <a:ea typeface="幼圆" pitchFamily="49" charset="-122"/>
                <a:cs typeface="Times New Roman" pitchFamily="18" charset="0"/>
              </a:rPr>
              <a:t>      很少有成绩好的学生特别贪玩</a:t>
            </a:r>
            <a:r>
              <a:rPr lang="zh-CN" altLang="en-US" sz="2000" b="1" dirty="0" smtClean="0">
                <a:latin typeface="Times New Roman" pitchFamily="18" charset="0"/>
                <a:ea typeface="幼圆" pitchFamily="49" charset="-122"/>
                <a:cs typeface="Times New Roman" pitchFamily="18" charset="0"/>
              </a:rPr>
              <a:t>。</a:t>
            </a:r>
            <a:endParaRPr lang="zh-CN" altLang="en-US" sz="2000" b="1" dirty="0">
              <a:latin typeface="Times New Roman" pitchFamily="18" charset="0"/>
              <a:ea typeface="幼圆" pitchFamily="49" charset="-122"/>
              <a:cs typeface="Times New Roman" pitchFamily="18" charset="0"/>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3"/>
          <p:cNvSpPr>
            <a:spLocks noGrp="1"/>
          </p:cNvSpPr>
          <p:nvPr>
            <p:ph type="sldNum" sz="quarter" idx="12"/>
          </p:nvPr>
        </p:nvSpPr>
        <p:spPr/>
        <p:txBody>
          <a:bodyPr/>
          <a:lstStyle/>
          <a:p>
            <a:fld id="{9FF811A2-83BD-41E1-8B4A-677690209981}" type="slidenum">
              <a:rPr lang="en-US" altLang="zh-CN"/>
              <a:pPr/>
              <a:t>123</a:t>
            </a:fld>
            <a:endParaRPr lang="en-US" altLang="zh-CN"/>
          </a:p>
        </p:txBody>
      </p:sp>
      <p:sp>
        <p:nvSpPr>
          <p:cNvPr id="475138" name="Rectangle 2"/>
          <p:cNvSpPr>
            <a:spLocks noChangeArrowheads="1"/>
          </p:cNvSpPr>
          <p:nvPr/>
        </p:nvSpPr>
        <p:spPr bwMode="auto">
          <a:xfrm>
            <a:off x="503548" y="-27384"/>
            <a:ext cx="8100899" cy="1008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ctr" eaLnBrk="1" hangingPunct="1">
              <a:spcBef>
                <a:spcPct val="0"/>
              </a:spcBef>
            </a:pPr>
            <a:r>
              <a:rPr lang="zh-CN" altLang="en-US" sz="4400" b="1" dirty="0" smtClean="0">
                <a:solidFill>
                  <a:schemeClr val="accent2"/>
                </a:solidFill>
                <a:latin typeface="方正姚体" pitchFamily="2" charset="-122"/>
                <a:ea typeface="方正姚体" pitchFamily="2" charset="-122"/>
                <a:cs typeface="+mj-cs"/>
              </a:rPr>
              <a:t>模糊知识表示</a:t>
            </a:r>
            <a:r>
              <a:rPr lang="en-US" altLang="zh-CN" sz="4400" b="1" dirty="0" smtClean="0">
                <a:solidFill>
                  <a:schemeClr val="accent2"/>
                </a:solidFill>
                <a:latin typeface="方正姚体" pitchFamily="2" charset="-122"/>
                <a:ea typeface="方正姚体" pitchFamily="2" charset="-122"/>
                <a:cs typeface="+mj-cs"/>
              </a:rPr>
              <a:t>--</a:t>
            </a:r>
            <a:r>
              <a:rPr lang="zh-CN" altLang="en-US" sz="3600" b="1" dirty="0" smtClean="0">
                <a:solidFill>
                  <a:schemeClr val="accent2"/>
                </a:solidFill>
                <a:latin typeface="方正姚体" pitchFamily="2" charset="-122"/>
                <a:ea typeface="方正姚体" pitchFamily="2" charset="-122"/>
                <a:cs typeface="+mj-cs"/>
              </a:rPr>
              <a:t>模糊</a:t>
            </a:r>
            <a:r>
              <a:rPr lang="zh-CN" altLang="en-US" sz="3600" b="1" dirty="0">
                <a:solidFill>
                  <a:schemeClr val="accent2"/>
                </a:solidFill>
                <a:latin typeface="方正姚体" pitchFamily="2" charset="-122"/>
                <a:ea typeface="方正姚体" pitchFamily="2" charset="-122"/>
                <a:cs typeface="+mj-cs"/>
              </a:rPr>
              <a:t>命题的</a:t>
            </a:r>
            <a:r>
              <a:rPr lang="zh-CN" altLang="en-US" sz="3600" b="1" dirty="0" smtClean="0">
                <a:solidFill>
                  <a:schemeClr val="accent2"/>
                </a:solidFill>
                <a:latin typeface="方正姚体" pitchFamily="2" charset="-122"/>
                <a:ea typeface="方正姚体" pitchFamily="2" charset="-122"/>
                <a:cs typeface="+mj-cs"/>
              </a:rPr>
              <a:t>描述</a:t>
            </a:r>
            <a:endParaRPr lang="en-US" altLang="zh-CN" sz="3600" b="1" dirty="0">
              <a:solidFill>
                <a:schemeClr val="accent2"/>
              </a:solidFill>
              <a:latin typeface="方正姚体" pitchFamily="2" charset="-122"/>
              <a:ea typeface="方正姚体" pitchFamily="2" charset="-122"/>
              <a:cs typeface="+mj-cs"/>
            </a:endParaRPr>
          </a:p>
        </p:txBody>
      </p:sp>
      <p:sp>
        <p:nvSpPr>
          <p:cNvPr id="475139" name="Text Box 3"/>
          <p:cNvSpPr txBox="1">
            <a:spLocks noChangeArrowheads="1"/>
          </p:cNvSpPr>
          <p:nvPr/>
        </p:nvSpPr>
        <p:spPr bwMode="auto">
          <a:xfrm>
            <a:off x="179388" y="1341438"/>
            <a:ext cx="8821737" cy="43488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342900" indent="-342900" eaLnBrk="1" hangingPunct="1">
              <a:lnSpc>
                <a:spcPct val="120000"/>
              </a:lnSpc>
              <a:spcBef>
                <a:spcPts val="1800"/>
              </a:spcBef>
              <a:buFont typeface="Arial" pitchFamily="34" charset="0"/>
              <a:buChar char="•"/>
            </a:pPr>
            <a:r>
              <a:rPr lang="zh-CN" altLang="en-US" sz="2800" b="1" dirty="0" smtClean="0">
                <a:solidFill>
                  <a:srgbClr val="A50021"/>
                </a:solidFill>
                <a:latin typeface="Times New Roman" pitchFamily="18" charset="0"/>
                <a:ea typeface="幼圆" pitchFamily="49" charset="-122"/>
                <a:cs typeface="Times New Roman" pitchFamily="18" charset="0"/>
              </a:rPr>
              <a:t>模糊</a:t>
            </a:r>
            <a:r>
              <a:rPr lang="zh-CN" altLang="en-US" sz="2800" b="1" dirty="0">
                <a:solidFill>
                  <a:srgbClr val="A50021"/>
                </a:solidFill>
                <a:latin typeface="Times New Roman" pitchFamily="18" charset="0"/>
                <a:ea typeface="幼圆" pitchFamily="49" charset="-122"/>
                <a:cs typeface="Times New Roman" pitchFamily="18" charset="0"/>
              </a:rPr>
              <a:t>概率、模糊可能性和模糊真值</a:t>
            </a:r>
          </a:p>
          <a:p>
            <a:pPr eaLnBrk="1" hangingPunct="1">
              <a:lnSpc>
                <a:spcPct val="120000"/>
              </a:lnSpc>
              <a:spcBef>
                <a:spcPts val="1800"/>
              </a:spcBef>
            </a:pPr>
            <a:r>
              <a:rPr lang="zh-CN" altLang="en-US" sz="2000" b="1" dirty="0">
                <a:latin typeface="Times New Roman" pitchFamily="18" charset="0"/>
                <a:ea typeface="幼圆" pitchFamily="49" charset="-122"/>
                <a:cs typeface="Times New Roman" pitchFamily="18" charset="0"/>
              </a:rPr>
              <a:t>    设</a:t>
            </a:r>
            <a:r>
              <a:rPr lang="en-US" altLang="zh-CN" sz="2000" b="1" dirty="0">
                <a:latin typeface="Times New Roman" pitchFamily="18" charset="0"/>
                <a:ea typeface="幼圆" pitchFamily="49" charset="-122"/>
                <a:cs typeface="Times New Roman" pitchFamily="18" charset="0"/>
              </a:rPr>
              <a:t>λ</a:t>
            </a:r>
            <a:r>
              <a:rPr lang="zh-CN" altLang="en-US" sz="2000" b="1" dirty="0">
                <a:latin typeface="Times New Roman" pitchFamily="18" charset="0"/>
                <a:ea typeface="幼圆" pitchFamily="49" charset="-122"/>
                <a:cs typeface="Times New Roman" pitchFamily="18" charset="0"/>
              </a:rPr>
              <a:t>为模糊概率，</a:t>
            </a:r>
            <a:r>
              <a:rPr lang="en-US" altLang="zh-CN" sz="2000" b="1" dirty="0">
                <a:latin typeface="Times New Roman" pitchFamily="18" charset="0"/>
                <a:ea typeface="幼圆" pitchFamily="49" charset="-122"/>
                <a:cs typeface="Times New Roman" pitchFamily="18" charset="0"/>
              </a:rPr>
              <a:t>π</a:t>
            </a:r>
            <a:r>
              <a:rPr lang="zh-CN" altLang="en-US" sz="2000" b="1" dirty="0">
                <a:latin typeface="Times New Roman" pitchFamily="18" charset="0"/>
                <a:ea typeface="幼圆" pitchFamily="49" charset="-122"/>
                <a:cs typeface="Times New Roman" pitchFamily="18" charset="0"/>
              </a:rPr>
              <a:t>为模糊可能性，</a:t>
            </a:r>
            <a:r>
              <a:rPr lang="en-US" altLang="zh-CN" sz="2000" b="1" dirty="0">
                <a:latin typeface="Times New Roman" pitchFamily="18" charset="0"/>
                <a:ea typeface="幼圆" pitchFamily="49" charset="-122"/>
                <a:cs typeface="Times New Roman" pitchFamily="18" charset="0"/>
              </a:rPr>
              <a:t>τ</a:t>
            </a:r>
            <a:r>
              <a:rPr lang="zh-CN" altLang="en-US" sz="2000" b="1" dirty="0">
                <a:latin typeface="Times New Roman" pitchFamily="18" charset="0"/>
                <a:ea typeface="幼圆" pitchFamily="49" charset="-122"/>
                <a:cs typeface="Times New Roman" pitchFamily="18" charset="0"/>
              </a:rPr>
              <a:t>为模糊真值，则对命题还可以附加概率限定、可能性限定和真值限定：</a:t>
            </a:r>
          </a:p>
          <a:p>
            <a:pPr eaLnBrk="1" hangingPunct="1">
              <a:lnSpc>
                <a:spcPct val="120000"/>
              </a:lnSpc>
              <a:spcBef>
                <a:spcPts val="1800"/>
              </a:spcBef>
            </a:pPr>
            <a:r>
              <a:rPr lang="zh-CN" altLang="en-US" sz="2000" b="1" dirty="0">
                <a:latin typeface="Times New Roman" pitchFamily="18" charset="0"/>
                <a:ea typeface="幼圆" pitchFamily="49" charset="-122"/>
                <a:cs typeface="Times New Roman" pitchFamily="18" charset="0"/>
              </a:rPr>
              <a:t>        </a:t>
            </a:r>
            <a:r>
              <a:rPr lang="en-US" altLang="zh-CN" sz="2000" b="1" dirty="0">
                <a:latin typeface="Times New Roman" pitchFamily="18" charset="0"/>
                <a:ea typeface="幼圆" pitchFamily="49" charset="-122"/>
                <a:cs typeface="Times New Roman" pitchFamily="18" charset="0"/>
              </a:rPr>
              <a:t>(x  is  F)  is  λ     (x  is  F)  is  π       (x  is  F)  is  τ</a:t>
            </a:r>
          </a:p>
          <a:p>
            <a:pPr eaLnBrk="1" hangingPunct="1">
              <a:lnSpc>
                <a:spcPct val="120000"/>
              </a:lnSpc>
              <a:spcBef>
                <a:spcPts val="1800"/>
              </a:spcBef>
            </a:pPr>
            <a:r>
              <a:rPr lang="zh-CN" altLang="en-US" sz="2000" b="1" dirty="0">
                <a:latin typeface="Times New Roman" pitchFamily="18" charset="0"/>
                <a:ea typeface="幼圆" pitchFamily="49" charset="-122"/>
                <a:cs typeface="Times New Roman" pitchFamily="18" charset="0"/>
              </a:rPr>
              <a:t>其中，</a:t>
            </a:r>
            <a:r>
              <a:rPr lang="en-US" altLang="zh-CN" sz="2000" b="1" dirty="0">
                <a:latin typeface="Times New Roman" pitchFamily="18" charset="0"/>
                <a:ea typeface="幼圆" pitchFamily="49" charset="-122"/>
                <a:cs typeface="Times New Roman" pitchFamily="18" charset="0"/>
              </a:rPr>
              <a:t>λ</a:t>
            </a:r>
            <a:r>
              <a:rPr lang="zh-CN" altLang="en-US" sz="2000" b="1" dirty="0">
                <a:latin typeface="Times New Roman" pitchFamily="18" charset="0"/>
                <a:ea typeface="幼圆" pitchFamily="49" charset="-122"/>
                <a:cs typeface="Times New Roman" pitchFamily="18" charset="0"/>
              </a:rPr>
              <a:t>可以是“或许”、“必须”等；</a:t>
            </a:r>
            <a:r>
              <a:rPr lang="en-US" altLang="zh-CN" sz="2000" b="1" dirty="0">
                <a:latin typeface="Times New Roman" pitchFamily="18" charset="0"/>
                <a:ea typeface="幼圆" pitchFamily="49" charset="-122"/>
                <a:cs typeface="Times New Roman" pitchFamily="18" charset="0"/>
              </a:rPr>
              <a:t>π</a:t>
            </a:r>
            <a:r>
              <a:rPr lang="zh-CN" altLang="en-US" sz="2000" b="1" dirty="0">
                <a:latin typeface="Times New Roman" pitchFamily="18" charset="0"/>
                <a:ea typeface="幼圆" pitchFamily="49" charset="-122"/>
                <a:cs typeface="Times New Roman" pitchFamily="18" charset="0"/>
              </a:rPr>
              <a:t>可以是“非常可能”、“很不可能”等；</a:t>
            </a:r>
            <a:r>
              <a:rPr lang="en-US" altLang="zh-CN" sz="2000" b="1" dirty="0">
                <a:latin typeface="Times New Roman" pitchFamily="18" charset="0"/>
                <a:ea typeface="幼圆" pitchFamily="49" charset="-122"/>
                <a:cs typeface="Times New Roman" pitchFamily="18" charset="0"/>
              </a:rPr>
              <a:t>τ</a:t>
            </a:r>
            <a:r>
              <a:rPr lang="zh-CN" altLang="en-US" sz="2000" b="1" dirty="0">
                <a:latin typeface="Times New Roman" pitchFamily="18" charset="0"/>
                <a:ea typeface="幼圆" pitchFamily="49" charset="-122"/>
                <a:cs typeface="Times New Roman" pitchFamily="18" charset="0"/>
              </a:rPr>
              <a:t>可以是“非常真”、“有些假”等。</a:t>
            </a:r>
          </a:p>
          <a:p>
            <a:pPr eaLnBrk="1" hangingPunct="1">
              <a:lnSpc>
                <a:spcPct val="120000"/>
              </a:lnSpc>
              <a:spcBef>
                <a:spcPts val="1800"/>
              </a:spcBef>
            </a:pPr>
            <a:r>
              <a:rPr lang="zh-CN" altLang="en-US" sz="2000" b="1" dirty="0">
                <a:solidFill>
                  <a:srgbClr val="00B050"/>
                </a:solidFill>
                <a:latin typeface="仿宋_GB2312" pitchFamily="49" charset="-122"/>
                <a:ea typeface="仿宋_GB2312" pitchFamily="49" charset="-122"/>
                <a:cs typeface="Times New Roman" pitchFamily="18" charset="0"/>
              </a:rPr>
              <a:t>      例如，“常青很可能是年轻的”可表示为</a:t>
            </a:r>
          </a:p>
          <a:p>
            <a:pPr eaLnBrk="1" hangingPunct="1">
              <a:lnSpc>
                <a:spcPct val="120000"/>
              </a:lnSpc>
              <a:spcBef>
                <a:spcPts val="1800"/>
              </a:spcBef>
            </a:pPr>
            <a:r>
              <a:rPr lang="zh-CN" altLang="en-US" sz="2000" b="1" dirty="0">
                <a:solidFill>
                  <a:srgbClr val="00B050"/>
                </a:solidFill>
                <a:latin typeface="仿宋_GB2312" pitchFamily="49" charset="-122"/>
                <a:ea typeface="仿宋_GB2312" pitchFamily="49" charset="-122"/>
                <a:cs typeface="Times New Roman" pitchFamily="18" charset="0"/>
              </a:rPr>
              <a:t>             </a:t>
            </a:r>
            <a:r>
              <a:rPr lang="en-US" altLang="zh-CN" sz="2000" b="1" dirty="0">
                <a:solidFill>
                  <a:srgbClr val="00B050"/>
                </a:solidFill>
                <a:latin typeface="仿宋_GB2312" pitchFamily="49" charset="-122"/>
                <a:ea typeface="仿宋_GB2312" pitchFamily="49" charset="-122"/>
                <a:cs typeface="Times New Roman" pitchFamily="18" charset="0"/>
              </a:rPr>
              <a:t>(Age(Chang </a:t>
            </a:r>
            <a:r>
              <a:rPr lang="en-US" altLang="zh-CN" sz="2000" b="1" dirty="0" err="1">
                <a:solidFill>
                  <a:srgbClr val="00B050"/>
                </a:solidFill>
                <a:latin typeface="仿宋_GB2312" pitchFamily="49" charset="-122"/>
                <a:ea typeface="仿宋_GB2312" pitchFamily="49" charset="-122"/>
                <a:cs typeface="Times New Roman" pitchFamily="18" charset="0"/>
              </a:rPr>
              <a:t>qing</a:t>
            </a:r>
            <a:r>
              <a:rPr lang="en-US" altLang="zh-CN" sz="2000" b="1" dirty="0">
                <a:solidFill>
                  <a:srgbClr val="00B050"/>
                </a:solidFill>
                <a:latin typeface="仿宋_GB2312" pitchFamily="49" charset="-122"/>
                <a:ea typeface="仿宋_GB2312" pitchFamily="49" charset="-122"/>
                <a:cs typeface="Times New Roman" pitchFamily="18" charset="0"/>
              </a:rPr>
              <a:t> ) is young) is likely </a:t>
            </a:r>
          </a:p>
        </p:txBody>
      </p:sp>
    </p:spTree>
    <p:extLst>
      <p:ext uri="{BB962C8B-B14F-4D97-AF65-F5344CB8AC3E}">
        <p14:creationId xmlns:p14="http://schemas.microsoft.com/office/powerpoint/2010/main" val="131468185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灯片编号占位符 3"/>
          <p:cNvSpPr>
            <a:spLocks noGrp="1"/>
          </p:cNvSpPr>
          <p:nvPr>
            <p:ph type="sldNum" sz="quarter" idx="12"/>
          </p:nvPr>
        </p:nvSpPr>
        <p:spPr>
          <a:xfrm>
            <a:off x="6553200" y="6625158"/>
            <a:ext cx="2133600" cy="476250"/>
          </a:xfrm>
        </p:spPr>
        <p:txBody>
          <a:bodyPr/>
          <a:lstStyle/>
          <a:p>
            <a:fld id="{00FEDAD1-20C4-4483-839B-2F55B114C457}" type="slidenum">
              <a:rPr lang="en-US" altLang="zh-CN"/>
              <a:pPr/>
              <a:t>124</a:t>
            </a:fld>
            <a:endParaRPr lang="en-US" altLang="zh-CN"/>
          </a:p>
        </p:txBody>
      </p:sp>
      <p:sp>
        <p:nvSpPr>
          <p:cNvPr id="476162" name="Text Box 2"/>
          <p:cNvSpPr txBox="1">
            <a:spLocks noChangeArrowheads="1"/>
          </p:cNvSpPr>
          <p:nvPr/>
        </p:nvSpPr>
        <p:spPr bwMode="auto">
          <a:xfrm>
            <a:off x="71500" y="1259465"/>
            <a:ext cx="8785225" cy="22775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342900" indent="-342900" eaLnBrk="1" hangingPunct="1">
              <a:spcBef>
                <a:spcPct val="0"/>
              </a:spcBef>
              <a:buFont typeface="Arial" pitchFamily="34" charset="0"/>
              <a:buChar char="•"/>
            </a:pPr>
            <a:r>
              <a:rPr lang="zh-CN" altLang="en-US" sz="2000" b="1" dirty="0" smtClean="0">
                <a:solidFill>
                  <a:srgbClr val="A50021"/>
                </a:solidFill>
                <a:latin typeface="Times New Roman" pitchFamily="18" charset="0"/>
                <a:ea typeface="幼圆" pitchFamily="49" charset="-122"/>
                <a:cs typeface="Times New Roman" pitchFamily="18" charset="0"/>
              </a:rPr>
              <a:t>模糊</a:t>
            </a:r>
            <a:r>
              <a:rPr lang="zh-CN" altLang="en-US" sz="2000" b="1" dirty="0">
                <a:solidFill>
                  <a:srgbClr val="A50021"/>
                </a:solidFill>
                <a:latin typeface="Times New Roman" pitchFamily="18" charset="0"/>
                <a:ea typeface="幼圆" pitchFamily="49" charset="-122"/>
                <a:cs typeface="Times New Roman" pitchFamily="18" charset="0"/>
              </a:rPr>
              <a:t>修饰语</a:t>
            </a:r>
          </a:p>
          <a:p>
            <a:pPr eaLnBrk="1" hangingPunct="1">
              <a:spcBef>
                <a:spcPct val="0"/>
              </a:spcBef>
            </a:pPr>
            <a:r>
              <a:rPr lang="zh-CN" altLang="en-US" sz="2000" b="1" dirty="0">
                <a:solidFill>
                  <a:srgbClr val="0000CC"/>
                </a:solidFill>
                <a:latin typeface="Times New Roman" pitchFamily="18" charset="0"/>
                <a:ea typeface="幼圆" pitchFamily="49" charset="-122"/>
                <a:cs typeface="Times New Roman" pitchFamily="18" charset="0"/>
              </a:rPr>
              <a:t>    </a:t>
            </a:r>
            <a:r>
              <a:rPr lang="zh-CN" altLang="en-US" sz="2000" b="1" dirty="0">
                <a:latin typeface="Times New Roman" pitchFamily="18" charset="0"/>
                <a:ea typeface="幼圆" pitchFamily="49" charset="-122"/>
                <a:cs typeface="Times New Roman" pitchFamily="18" charset="0"/>
              </a:rPr>
              <a:t>设</a:t>
            </a:r>
            <a:r>
              <a:rPr lang="en-US" altLang="zh-CN" sz="2000" b="1" dirty="0">
                <a:latin typeface="Times New Roman" pitchFamily="18" charset="0"/>
                <a:ea typeface="幼圆" pitchFamily="49" charset="-122"/>
                <a:cs typeface="Times New Roman" pitchFamily="18" charset="0"/>
              </a:rPr>
              <a:t>m</a:t>
            </a:r>
            <a:r>
              <a:rPr lang="zh-CN" altLang="en-US" sz="2000" b="1" dirty="0">
                <a:latin typeface="Times New Roman" pitchFamily="18" charset="0"/>
                <a:ea typeface="幼圆" pitchFamily="49" charset="-122"/>
                <a:cs typeface="Times New Roman" pitchFamily="18" charset="0"/>
              </a:rPr>
              <a:t>是模糊修饰语，</a:t>
            </a:r>
            <a:r>
              <a:rPr lang="en-US" altLang="zh-CN" sz="2000" b="1" dirty="0">
                <a:latin typeface="Times New Roman" pitchFamily="18" charset="0"/>
                <a:ea typeface="幼圆" pitchFamily="49" charset="-122"/>
                <a:cs typeface="Times New Roman" pitchFamily="18" charset="0"/>
              </a:rPr>
              <a:t>x</a:t>
            </a:r>
            <a:r>
              <a:rPr lang="zh-CN" altLang="en-US" sz="2000" b="1" dirty="0">
                <a:latin typeface="Times New Roman" pitchFamily="18" charset="0"/>
                <a:ea typeface="幼圆" pitchFamily="49" charset="-122"/>
                <a:cs typeface="Times New Roman" pitchFamily="18" charset="0"/>
              </a:rPr>
              <a:t>是变量，</a:t>
            </a:r>
            <a:r>
              <a:rPr lang="en-US" altLang="zh-CN" sz="2000" b="1" dirty="0">
                <a:latin typeface="Times New Roman" pitchFamily="18" charset="0"/>
                <a:ea typeface="幼圆" pitchFamily="49" charset="-122"/>
                <a:cs typeface="Times New Roman" pitchFamily="18" charset="0"/>
              </a:rPr>
              <a:t>F</a:t>
            </a:r>
            <a:r>
              <a:rPr lang="zh-CN" altLang="en-US" sz="2000" b="1" dirty="0">
                <a:latin typeface="Times New Roman" pitchFamily="18" charset="0"/>
                <a:ea typeface="幼圆" pitchFamily="49" charset="-122"/>
                <a:cs typeface="Times New Roman" pitchFamily="18" charset="0"/>
              </a:rPr>
              <a:t>谓模糊谓词，则模糊命题可表示为    </a:t>
            </a:r>
            <a:r>
              <a:rPr lang="en-US" altLang="zh-CN" sz="2000" b="1" dirty="0">
                <a:latin typeface="Times New Roman" pitchFamily="18" charset="0"/>
                <a:ea typeface="幼圆" pitchFamily="49" charset="-122"/>
                <a:cs typeface="Times New Roman" pitchFamily="18" charset="0"/>
              </a:rPr>
              <a:t>x  is  mF</a:t>
            </a:r>
            <a:r>
              <a:rPr lang="zh-CN" altLang="en-US" sz="2000" b="1" dirty="0">
                <a:latin typeface="Times New Roman" pitchFamily="18" charset="0"/>
                <a:ea typeface="幼圆" pitchFamily="49" charset="-122"/>
                <a:cs typeface="Times New Roman" pitchFamily="18" charset="0"/>
              </a:rPr>
              <a:t>，模糊修饰语也称为程度词，</a:t>
            </a:r>
            <a:r>
              <a:rPr lang="zh-CN" altLang="en-US" sz="2000" b="1" dirty="0">
                <a:solidFill>
                  <a:srgbClr val="00B050"/>
                </a:solidFill>
                <a:latin typeface="Times New Roman" pitchFamily="18" charset="0"/>
                <a:ea typeface="幼圆" pitchFamily="49" charset="-122"/>
                <a:cs typeface="Times New Roman" pitchFamily="18" charset="0"/>
              </a:rPr>
              <a:t>常用的程度词有“很”、“非常”、“有些”、“绝对”等</a:t>
            </a:r>
            <a:r>
              <a:rPr lang="zh-CN" altLang="en-US" sz="2000" b="1" dirty="0" smtClean="0">
                <a:solidFill>
                  <a:srgbClr val="00B050"/>
                </a:solidFill>
                <a:latin typeface="Times New Roman" pitchFamily="18" charset="0"/>
                <a:ea typeface="幼圆" pitchFamily="49" charset="-122"/>
                <a:cs typeface="Times New Roman" pitchFamily="18" charset="0"/>
              </a:rPr>
              <a:t>。</a:t>
            </a:r>
            <a:endParaRPr lang="en-US" altLang="zh-CN" sz="2000" b="1" dirty="0" smtClean="0">
              <a:solidFill>
                <a:srgbClr val="00B050"/>
              </a:solidFill>
              <a:latin typeface="Times New Roman" pitchFamily="18" charset="0"/>
              <a:ea typeface="幼圆" pitchFamily="49" charset="-122"/>
              <a:cs typeface="Times New Roman" pitchFamily="18" charset="0"/>
            </a:endParaRPr>
          </a:p>
          <a:p>
            <a:pPr eaLnBrk="1" hangingPunct="1">
              <a:spcBef>
                <a:spcPct val="0"/>
              </a:spcBef>
            </a:pPr>
            <a:endParaRPr lang="zh-CN" altLang="en-US" sz="2000" b="1" dirty="0">
              <a:solidFill>
                <a:srgbClr val="0000CC"/>
              </a:solidFill>
              <a:latin typeface="Times New Roman" pitchFamily="18" charset="0"/>
              <a:ea typeface="幼圆" pitchFamily="49" charset="-122"/>
              <a:cs typeface="Times New Roman" pitchFamily="18" charset="0"/>
            </a:endParaRPr>
          </a:p>
          <a:p>
            <a:pPr marL="342900" indent="-342900" algn="just" eaLnBrk="1" hangingPunct="1">
              <a:spcBef>
                <a:spcPct val="5000"/>
              </a:spcBef>
              <a:buFont typeface="Arial" pitchFamily="34" charset="0"/>
              <a:buChar char="•"/>
            </a:pPr>
            <a:r>
              <a:rPr lang="zh-CN" altLang="en-US" sz="2000" b="1" dirty="0" smtClean="0">
                <a:solidFill>
                  <a:srgbClr val="A50021"/>
                </a:solidFill>
                <a:latin typeface="Times New Roman" pitchFamily="18" charset="0"/>
                <a:ea typeface="幼圆" pitchFamily="49" charset="-122"/>
                <a:cs typeface="Times New Roman" pitchFamily="18" charset="0"/>
              </a:rPr>
              <a:t>模糊</a:t>
            </a:r>
            <a:r>
              <a:rPr lang="zh-CN" altLang="en-US" sz="2000" b="1" dirty="0">
                <a:solidFill>
                  <a:srgbClr val="A50021"/>
                </a:solidFill>
                <a:latin typeface="Times New Roman" pitchFamily="18" charset="0"/>
                <a:ea typeface="幼圆" pitchFamily="49" charset="-122"/>
                <a:cs typeface="Times New Roman" pitchFamily="18" charset="0"/>
              </a:rPr>
              <a:t>修饰语的表达主要通过以下四种运算实现：</a:t>
            </a:r>
          </a:p>
          <a:p>
            <a:pPr eaLnBrk="1" hangingPunct="1">
              <a:spcBef>
                <a:spcPct val="5000"/>
              </a:spcBef>
            </a:pPr>
            <a:r>
              <a:rPr lang="zh-CN" altLang="en-US" sz="2000" b="1" dirty="0">
                <a:solidFill>
                  <a:srgbClr val="D60093"/>
                </a:solidFill>
                <a:latin typeface="Times New Roman" pitchFamily="18" charset="0"/>
                <a:ea typeface="幼圆" pitchFamily="49" charset="-122"/>
                <a:cs typeface="Times New Roman" pitchFamily="18" charset="0"/>
              </a:rPr>
              <a:t>    ① 求补</a:t>
            </a:r>
            <a:r>
              <a:rPr lang="zh-CN" altLang="en-US" sz="2000" b="1" dirty="0">
                <a:solidFill>
                  <a:schemeClr val="folHlink"/>
                </a:solidFill>
                <a:latin typeface="Times New Roman" pitchFamily="18" charset="0"/>
                <a:ea typeface="幼圆" pitchFamily="49" charset="-122"/>
                <a:cs typeface="Times New Roman" pitchFamily="18" charset="0"/>
              </a:rPr>
              <a:t>   </a:t>
            </a:r>
            <a:r>
              <a:rPr lang="zh-CN" altLang="en-US" sz="2000" b="1" dirty="0">
                <a:solidFill>
                  <a:srgbClr val="0000CC"/>
                </a:solidFill>
                <a:latin typeface="Times New Roman" pitchFamily="18" charset="0"/>
                <a:ea typeface="幼圆" pitchFamily="49" charset="-122"/>
                <a:cs typeface="Times New Roman" pitchFamily="18" charset="0"/>
              </a:rPr>
              <a:t>表示否定，如“不”、“非”等</a:t>
            </a:r>
            <a:r>
              <a:rPr lang="zh-CN" altLang="en-US" sz="2000" b="1" dirty="0" smtClean="0">
                <a:solidFill>
                  <a:srgbClr val="0000CC"/>
                </a:solidFill>
                <a:latin typeface="Times New Roman" pitchFamily="18" charset="0"/>
                <a:ea typeface="幼圆" pitchFamily="49" charset="-122"/>
                <a:cs typeface="Times New Roman" pitchFamily="18" charset="0"/>
              </a:rPr>
              <a:t>，隶属</a:t>
            </a:r>
            <a:r>
              <a:rPr lang="zh-CN" altLang="en-US" sz="2000" b="1" dirty="0">
                <a:solidFill>
                  <a:srgbClr val="0000CC"/>
                </a:solidFill>
                <a:latin typeface="Times New Roman" pitchFamily="18" charset="0"/>
                <a:ea typeface="幼圆" pitchFamily="49" charset="-122"/>
                <a:cs typeface="Times New Roman" pitchFamily="18" charset="0"/>
              </a:rPr>
              <a:t>函数的</a:t>
            </a:r>
            <a:r>
              <a:rPr lang="zh-CN" altLang="en-US" sz="2000" b="1" dirty="0" smtClean="0">
                <a:solidFill>
                  <a:srgbClr val="0000CC"/>
                </a:solidFill>
                <a:latin typeface="Times New Roman" pitchFamily="18" charset="0"/>
                <a:ea typeface="幼圆" pitchFamily="49" charset="-122"/>
                <a:cs typeface="Times New Roman" pitchFamily="18" charset="0"/>
              </a:rPr>
              <a:t>表示</a:t>
            </a:r>
            <a:endParaRPr lang="zh-CN" altLang="en-US" sz="2000" b="1" dirty="0">
              <a:solidFill>
                <a:srgbClr val="0000CC"/>
              </a:solidFill>
              <a:latin typeface="Times New Roman" pitchFamily="18" charset="0"/>
              <a:ea typeface="幼圆" pitchFamily="49" charset="-122"/>
              <a:cs typeface="Times New Roman" pitchFamily="18" charset="0"/>
            </a:endParaRPr>
          </a:p>
        </p:txBody>
      </p:sp>
      <p:graphicFrame>
        <p:nvGraphicFramePr>
          <p:cNvPr id="476163" name="Object 3"/>
          <p:cNvGraphicFramePr>
            <a:graphicFrameLocks noChangeAspect="1"/>
          </p:cNvGraphicFramePr>
          <p:nvPr>
            <p:extLst>
              <p:ext uri="{D42A27DB-BD31-4B8C-83A1-F6EECF244321}">
                <p14:modId xmlns:p14="http://schemas.microsoft.com/office/powerpoint/2010/main" val="1475489356"/>
              </p:ext>
            </p:extLst>
          </p:nvPr>
        </p:nvGraphicFramePr>
        <p:xfrm>
          <a:off x="1223963" y="3556521"/>
          <a:ext cx="3887787" cy="463550"/>
        </p:xfrm>
        <a:graphic>
          <a:graphicData uri="http://schemas.openxmlformats.org/presentationml/2006/ole">
            <mc:AlternateContent xmlns:mc="http://schemas.openxmlformats.org/markup-compatibility/2006">
              <mc:Choice xmlns:v="urn:schemas-microsoft-com:vml" Requires="v">
                <p:oleObj spid="_x0000_s476479" name="公式" r:id="rId4" imgW="1981080" imgH="228600" progId="Equation.3">
                  <p:embed/>
                </p:oleObj>
              </mc:Choice>
              <mc:Fallback>
                <p:oleObj name="公式" r:id="rId4" imgW="1981080" imgH="228600" progId="Equation.3">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23963" y="3556521"/>
                        <a:ext cx="3887787"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76164" name="Text Box 4"/>
          <p:cNvSpPr txBox="1">
            <a:spLocks noChangeArrowheads="1"/>
          </p:cNvSpPr>
          <p:nvPr/>
        </p:nvSpPr>
        <p:spPr bwMode="auto">
          <a:xfrm>
            <a:off x="179388" y="4364273"/>
            <a:ext cx="87852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pPr>
            <a:r>
              <a:rPr lang="en-US" altLang="zh-CN" sz="2000" b="1" dirty="0">
                <a:solidFill>
                  <a:srgbClr val="D60093"/>
                </a:solidFill>
                <a:latin typeface="Times New Roman" pitchFamily="18" charset="0"/>
                <a:ea typeface="幼圆" pitchFamily="49" charset="-122"/>
                <a:cs typeface="Times New Roman" pitchFamily="18" charset="0"/>
              </a:rPr>
              <a:t>  ② </a:t>
            </a:r>
            <a:r>
              <a:rPr lang="zh-CN" altLang="en-US" sz="2000" b="1" dirty="0">
                <a:solidFill>
                  <a:srgbClr val="D60093"/>
                </a:solidFill>
                <a:latin typeface="Times New Roman" pitchFamily="18" charset="0"/>
                <a:ea typeface="幼圆" pitchFamily="49" charset="-122"/>
                <a:cs typeface="Times New Roman" pitchFamily="18" charset="0"/>
              </a:rPr>
              <a:t>集中</a:t>
            </a:r>
            <a:r>
              <a:rPr lang="zh-CN" altLang="en-US" sz="2000" b="1" dirty="0">
                <a:solidFill>
                  <a:srgbClr val="A50021"/>
                </a:solidFill>
                <a:latin typeface="Times New Roman" pitchFamily="18" charset="0"/>
                <a:ea typeface="幼圆" pitchFamily="49" charset="-122"/>
                <a:cs typeface="Times New Roman" pitchFamily="18" charset="0"/>
              </a:rPr>
              <a:t>  </a:t>
            </a:r>
            <a:r>
              <a:rPr lang="zh-CN" altLang="en-US" sz="2000" b="1" dirty="0">
                <a:solidFill>
                  <a:srgbClr val="0000CC"/>
                </a:solidFill>
                <a:latin typeface="Times New Roman" pitchFamily="18" charset="0"/>
                <a:ea typeface="幼圆" pitchFamily="49" charset="-122"/>
                <a:cs typeface="Times New Roman" pitchFamily="18" charset="0"/>
              </a:rPr>
              <a:t>表示“很”、“非常”等，其效果是减少隶属函数的值：</a:t>
            </a:r>
            <a:r>
              <a:rPr lang="zh-CN" altLang="en-US" sz="2000" b="1" dirty="0">
                <a:solidFill>
                  <a:srgbClr val="A50021"/>
                </a:solidFill>
                <a:latin typeface="Times New Roman" pitchFamily="18" charset="0"/>
                <a:ea typeface="幼圆" pitchFamily="49" charset="-122"/>
                <a:cs typeface="Times New Roman" pitchFamily="18" charset="0"/>
              </a:rPr>
              <a:t> </a:t>
            </a:r>
          </a:p>
        </p:txBody>
      </p:sp>
      <p:graphicFrame>
        <p:nvGraphicFramePr>
          <p:cNvPr id="476165" name="Object 5"/>
          <p:cNvGraphicFramePr>
            <a:graphicFrameLocks noChangeAspect="1"/>
          </p:cNvGraphicFramePr>
          <p:nvPr>
            <p:extLst>
              <p:ext uri="{D42A27DB-BD31-4B8C-83A1-F6EECF244321}">
                <p14:modId xmlns:p14="http://schemas.microsoft.com/office/powerpoint/2010/main" val="2262477028"/>
              </p:ext>
            </p:extLst>
          </p:nvPr>
        </p:nvGraphicFramePr>
        <p:xfrm>
          <a:off x="1258888" y="4709046"/>
          <a:ext cx="4826000" cy="471487"/>
        </p:xfrm>
        <a:graphic>
          <a:graphicData uri="http://schemas.openxmlformats.org/presentationml/2006/ole">
            <mc:AlternateContent xmlns:mc="http://schemas.openxmlformats.org/markup-compatibility/2006">
              <mc:Choice xmlns:v="urn:schemas-microsoft-com:vml" Requires="v">
                <p:oleObj spid="_x0000_s476480" name="Equation" r:id="rId6" imgW="1942920" imgH="253800" progId="Equation.3">
                  <p:embed/>
                </p:oleObj>
              </mc:Choice>
              <mc:Fallback>
                <p:oleObj name="Equation" r:id="rId6" imgW="1942920" imgH="253800" progId="Equation.3">
                  <p:embed/>
                  <p:pic>
                    <p:nvPicPr>
                      <p:cNvPr id="0"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258888" y="4709046"/>
                        <a:ext cx="4826000" cy="471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76166" name="Text Box 6"/>
          <p:cNvSpPr txBox="1">
            <a:spLocks noChangeArrowheads="1"/>
          </p:cNvSpPr>
          <p:nvPr/>
        </p:nvSpPr>
        <p:spPr bwMode="auto">
          <a:xfrm>
            <a:off x="179388" y="5588409"/>
            <a:ext cx="80772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pPr>
            <a:r>
              <a:rPr lang="en-US" altLang="zh-CN" sz="2000" b="1" dirty="0">
                <a:solidFill>
                  <a:srgbClr val="D60093"/>
                </a:solidFill>
                <a:latin typeface="Times New Roman" pitchFamily="18" charset="0"/>
                <a:ea typeface="幼圆" pitchFamily="49" charset="-122"/>
                <a:cs typeface="Times New Roman" pitchFamily="18" charset="0"/>
              </a:rPr>
              <a:t>  ③ </a:t>
            </a:r>
            <a:r>
              <a:rPr lang="zh-CN" altLang="en-US" sz="2000" b="1" dirty="0">
                <a:solidFill>
                  <a:srgbClr val="D60093"/>
                </a:solidFill>
                <a:latin typeface="Times New Roman" pitchFamily="18" charset="0"/>
                <a:ea typeface="幼圆" pitchFamily="49" charset="-122"/>
                <a:cs typeface="Times New Roman" pitchFamily="18" charset="0"/>
              </a:rPr>
              <a:t>扩张</a:t>
            </a:r>
            <a:r>
              <a:rPr lang="zh-CN" altLang="en-US" sz="2000" b="1" dirty="0">
                <a:solidFill>
                  <a:srgbClr val="0000CC"/>
                </a:solidFill>
                <a:latin typeface="Times New Roman" pitchFamily="18" charset="0"/>
                <a:ea typeface="幼圆" pitchFamily="49" charset="-122"/>
                <a:cs typeface="Times New Roman" pitchFamily="18" charset="0"/>
              </a:rPr>
              <a:t>  表示“有些”、“稍微”等，其效果是增加隶属函数的值：</a:t>
            </a:r>
            <a:r>
              <a:rPr lang="zh-CN" altLang="en-US" sz="2000" dirty="0">
                <a:latin typeface="Times New Roman" pitchFamily="18" charset="0"/>
                <a:ea typeface="幼圆" pitchFamily="49" charset="-122"/>
                <a:cs typeface="Times New Roman" pitchFamily="18" charset="0"/>
              </a:rPr>
              <a:t> </a:t>
            </a:r>
          </a:p>
        </p:txBody>
      </p:sp>
      <p:graphicFrame>
        <p:nvGraphicFramePr>
          <p:cNvPr id="476167" name="Object 7"/>
          <p:cNvGraphicFramePr>
            <a:graphicFrameLocks noChangeAspect="1"/>
          </p:cNvGraphicFramePr>
          <p:nvPr>
            <p:extLst>
              <p:ext uri="{D42A27DB-BD31-4B8C-83A1-F6EECF244321}">
                <p14:modId xmlns:p14="http://schemas.microsoft.com/office/powerpoint/2010/main" val="2172569486"/>
              </p:ext>
            </p:extLst>
          </p:nvPr>
        </p:nvGraphicFramePr>
        <p:xfrm>
          <a:off x="1258888" y="5788546"/>
          <a:ext cx="4573587" cy="622300"/>
        </p:xfrm>
        <a:graphic>
          <a:graphicData uri="http://schemas.openxmlformats.org/presentationml/2006/ole">
            <mc:AlternateContent xmlns:mc="http://schemas.openxmlformats.org/markup-compatibility/2006">
              <mc:Choice xmlns:v="urn:schemas-microsoft-com:vml" Requires="v">
                <p:oleObj spid="_x0000_s476481" name="Equation" r:id="rId8" imgW="1968480" imgH="317160" progId="Equation.3">
                  <p:embed/>
                </p:oleObj>
              </mc:Choice>
              <mc:Fallback>
                <p:oleObj name="Equation" r:id="rId8" imgW="1968480" imgH="317160" progId="Equation.3">
                  <p:embed/>
                  <p:pic>
                    <p:nvPicPr>
                      <p:cNvPr id="0" name="Object 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258888" y="5788546"/>
                        <a:ext cx="4573587"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1" name="Rectangle 2"/>
          <p:cNvSpPr>
            <a:spLocks noChangeArrowheads="1"/>
          </p:cNvSpPr>
          <p:nvPr/>
        </p:nvSpPr>
        <p:spPr bwMode="auto">
          <a:xfrm>
            <a:off x="503548" y="-27384"/>
            <a:ext cx="8100899" cy="1008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ctr" eaLnBrk="1" hangingPunct="1">
              <a:spcBef>
                <a:spcPct val="0"/>
              </a:spcBef>
            </a:pPr>
            <a:r>
              <a:rPr lang="zh-CN" altLang="en-US" sz="4400" b="1" dirty="0" smtClean="0">
                <a:solidFill>
                  <a:schemeClr val="accent2"/>
                </a:solidFill>
                <a:latin typeface="方正姚体" pitchFamily="2" charset="-122"/>
                <a:ea typeface="方正姚体" pitchFamily="2" charset="-122"/>
                <a:cs typeface="+mj-cs"/>
              </a:rPr>
              <a:t>模糊知识表示</a:t>
            </a:r>
            <a:r>
              <a:rPr lang="en-US" altLang="zh-CN" sz="4400" b="1" dirty="0" smtClean="0">
                <a:solidFill>
                  <a:schemeClr val="accent2"/>
                </a:solidFill>
                <a:latin typeface="方正姚体" pitchFamily="2" charset="-122"/>
                <a:ea typeface="方正姚体" pitchFamily="2" charset="-122"/>
                <a:cs typeface="+mj-cs"/>
              </a:rPr>
              <a:t>--</a:t>
            </a:r>
            <a:r>
              <a:rPr lang="zh-CN" altLang="en-US" sz="3600" b="1" dirty="0" smtClean="0">
                <a:solidFill>
                  <a:schemeClr val="accent2"/>
                </a:solidFill>
                <a:latin typeface="方正姚体" pitchFamily="2" charset="-122"/>
                <a:ea typeface="方正姚体" pitchFamily="2" charset="-122"/>
                <a:cs typeface="+mj-cs"/>
              </a:rPr>
              <a:t>模糊</a:t>
            </a:r>
            <a:r>
              <a:rPr lang="zh-CN" altLang="en-US" sz="3600" b="1" dirty="0">
                <a:solidFill>
                  <a:schemeClr val="accent2"/>
                </a:solidFill>
                <a:latin typeface="方正姚体" pitchFamily="2" charset="-122"/>
                <a:ea typeface="方正姚体" pitchFamily="2" charset="-122"/>
                <a:cs typeface="+mj-cs"/>
              </a:rPr>
              <a:t>命题的</a:t>
            </a:r>
            <a:r>
              <a:rPr lang="zh-CN" altLang="en-US" sz="3600" b="1" dirty="0" smtClean="0">
                <a:solidFill>
                  <a:schemeClr val="accent2"/>
                </a:solidFill>
                <a:latin typeface="方正姚体" pitchFamily="2" charset="-122"/>
                <a:ea typeface="方正姚体" pitchFamily="2" charset="-122"/>
                <a:cs typeface="+mj-cs"/>
              </a:rPr>
              <a:t>描述</a:t>
            </a:r>
            <a:endParaRPr lang="en-US" altLang="zh-CN" sz="3600" b="1" dirty="0">
              <a:solidFill>
                <a:schemeClr val="accent2"/>
              </a:solidFill>
              <a:latin typeface="方正姚体" pitchFamily="2" charset="-122"/>
              <a:ea typeface="方正姚体" pitchFamily="2" charset="-122"/>
              <a:cs typeface="+mj-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灯片编号占位符 3"/>
          <p:cNvSpPr>
            <a:spLocks noGrp="1"/>
          </p:cNvSpPr>
          <p:nvPr>
            <p:ph type="sldNum" sz="quarter" idx="12"/>
          </p:nvPr>
        </p:nvSpPr>
        <p:spPr/>
        <p:txBody>
          <a:bodyPr/>
          <a:lstStyle/>
          <a:p>
            <a:fld id="{7515D937-BF6D-40AE-B864-FFA3849C444F}" type="slidenum">
              <a:rPr lang="en-US" altLang="zh-CN"/>
              <a:pPr/>
              <a:t>125</a:t>
            </a:fld>
            <a:endParaRPr lang="en-US" altLang="zh-CN"/>
          </a:p>
        </p:txBody>
      </p:sp>
      <p:sp>
        <p:nvSpPr>
          <p:cNvPr id="477186" name="Text Box 2"/>
          <p:cNvSpPr txBox="1">
            <a:spLocks noChangeArrowheads="1"/>
          </p:cNvSpPr>
          <p:nvPr/>
        </p:nvSpPr>
        <p:spPr bwMode="auto">
          <a:xfrm>
            <a:off x="179388" y="1341438"/>
            <a:ext cx="8521700" cy="8032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lnSpc>
                <a:spcPct val="105000"/>
              </a:lnSpc>
              <a:spcBef>
                <a:spcPct val="20000"/>
              </a:spcBef>
            </a:pPr>
            <a:r>
              <a:rPr lang="en-US" altLang="zh-CN" sz="2000" b="1" dirty="0">
                <a:solidFill>
                  <a:srgbClr val="A50021"/>
                </a:solidFill>
                <a:latin typeface="Times New Roman" pitchFamily="18" charset="0"/>
                <a:ea typeface="幼圆" pitchFamily="49" charset="-122"/>
                <a:cs typeface="Times New Roman" pitchFamily="18" charset="0"/>
              </a:rPr>
              <a:t>    ④ </a:t>
            </a:r>
            <a:r>
              <a:rPr lang="zh-CN" altLang="en-US" sz="2000" b="1" dirty="0">
                <a:solidFill>
                  <a:srgbClr val="A50021"/>
                </a:solidFill>
                <a:latin typeface="Times New Roman" pitchFamily="18" charset="0"/>
                <a:ea typeface="幼圆" pitchFamily="49" charset="-122"/>
                <a:cs typeface="Times New Roman" pitchFamily="18" charset="0"/>
              </a:rPr>
              <a:t>加强对比</a:t>
            </a:r>
            <a:r>
              <a:rPr lang="zh-CN" altLang="en-US" sz="2000" dirty="0">
                <a:latin typeface="Times New Roman" pitchFamily="18" charset="0"/>
                <a:ea typeface="幼圆" pitchFamily="49" charset="-122"/>
                <a:cs typeface="Times New Roman" pitchFamily="18" charset="0"/>
              </a:rPr>
              <a:t>  </a:t>
            </a:r>
            <a:r>
              <a:rPr lang="zh-CN" altLang="en-US" sz="2000" b="1" dirty="0">
                <a:latin typeface="Times New Roman" pitchFamily="18" charset="0"/>
                <a:ea typeface="幼圆" pitchFamily="49" charset="-122"/>
                <a:cs typeface="Times New Roman" pitchFamily="18" charset="0"/>
              </a:rPr>
              <a:t>表示“明确”、“确定”等，其效果是增加</a:t>
            </a:r>
            <a:r>
              <a:rPr lang="en-US" altLang="zh-CN" sz="2000" b="1" dirty="0">
                <a:latin typeface="Times New Roman" pitchFamily="18" charset="0"/>
                <a:ea typeface="幼圆" pitchFamily="49" charset="-122"/>
                <a:cs typeface="Times New Roman" pitchFamily="18" charset="0"/>
              </a:rPr>
              <a:t>0.5</a:t>
            </a:r>
            <a:r>
              <a:rPr lang="zh-CN" altLang="en-US" sz="2000" b="1" dirty="0">
                <a:latin typeface="Times New Roman" pitchFamily="18" charset="0"/>
                <a:ea typeface="幼圆" pitchFamily="49" charset="-122"/>
                <a:cs typeface="Times New Roman" pitchFamily="18" charset="0"/>
              </a:rPr>
              <a:t>以上隶属函数的值，减少</a:t>
            </a:r>
            <a:r>
              <a:rPr lang="en-US" altLang="zh-CN" sz="2000" b="1" dirty="0">
                <a:latin typeface="Times New Roman" pitchFamily="18" charset="0"/>
                <a:ea typeface="幼圆" pitchFamily="49" charset="-122"/>
                <a:cs typeface="Times New Roman" pitchFamily="18" charset="0"/>
              </a:rPr>
              <a:t>0.5</a:t>
            </a:r>
            <a:r>
              <a:rPr lang="zh-CN" altLang="en-US" sz="2000" b="1" dirty="0">
                <a:latin typeface="Times New Roman" pitchFamily="18" charset="0"/>
                <a:ea typeface="幼圆" pitchFamily="49" charset="-122"/>
                <a:cs typeface="Times New Roman" pitchFamily="18" charset="0"/>
              </a:rPr>
              <a:t>以下隶属函数的值：</a:t>
            </a:r>
            <a:r>
              <a:rPr lang="zh-CN" altLang="en-US" sz="2400" dirty="0">
                <a:latin typeface="Times New Roman" pitchFamily="18" charset="0"/>
                <a:ea typeface="幼圆" pitchFamily="49" charset="-122"/>
                <a:cs typeface="Times New Roman" pitchFamily="18" charset="0"/>
              </a:rPr>
              <a:t> </a:t>
            </a:r>
          </a:p>
        </p:txBody>
      </p:sp>
      <p:graphicFrame>
        <p:nvGraphicFramePr>
          <p:cNvPr id="477187" name="Object 3"/>
          <p:cNvGraphicFramePr>
            <a:graphicFrameLocks noChangeAspect="1"/>
          </p:cNvGraphicFramePr>
          <p:nvPr/>
        </p:nvGraphicFramePr>
        <p:xfrm>
          <a:off x="863600" y="2168525"/>
          <a:ext cx="6588125" cy="835025"/>
        </p:xfrm>
        <a:graphic>
          <a:graphicData uri="http://schemas.openxmlformats.org/presentationml/2006/ole">
            <mc:AlternateContent xmlns:mc="http://schemas.openxmlformats.org/markup-compatibility/2006">
              <mc:Choice xmlns:v="urn:schemas-microsoft-com:vml" Requires="v">
                <p:oleObj spid="_x0000_s477705" name="Equation" r:id="rId4" imgW="3162240" imgH="533160" progId="Equation.3">
                  <p:embed/>
                </p:oleObj>
              </mc:Choice>
              <mc:Fallback>
                <p:oleObj name="Equation" r:id="rId4" imgW="3162240" imgH="533160" progId="Equation.3">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63600" y="2168525"/>
                        <a:ext cx="6588125" cy="835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77188" name="Text Box 4"/>
          <p:cNvSpPr txBox="1">
            <a:spLocks noChangeArrowheads="1"/>
          </p:cNvSpPr>
          <p:nvPr/>
        </p:nvSpPr>
        <p:spPr bwMode="auto">
          <a:xfrm>
            <a:off x="179388" y="4545013"/>
            <a:ext cx="8425059"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1" hangingPunct="1">
              <a:spcBef>
                <a:spcPct val="50000"/>
              </a:spcBef>
            </a:pPr>
            <a:r>
              <a:rPr lang="zh-CN" altLang="en-US" sz="2000" b="1" dirty="0">
                <a:solidFill>
                  <a:srgbClr val="0000CC"/>
                </a:solidFill>
                <a:latin typeface="Times New Roman" pitchFamily="18" charset="0"/>
                <a:ea typeface="幼圆" pitchFamily="49" charset="-122"/>
                <a:cs typeface="Times New Roman" pitchFamily="18" charset="0"/>
              </a:rPr>
              <a:t>则“非常真”、“有些真”、“非常假”、“有些假”可定义为</a:t>
            </a:r>
            <a:r>
              <a:rPr lang="zh-CN" altLang="en-US" sz="2400" dirty="0">
                <a:latin typeface="Times New Roman" pitchFamily="18" charset="0"/>
                <a:ea typeface="幼圆" pitchFamily="49" charset="-122"/>
                <a:cs typeface="Times New Roman" pitchFamily="18" charset="0"/>
              </a:rPr>
              <a:t> </a:t>
            </a:r>
          </a:p>
        </p:txBody>
      </p:sp>
      <p:graphicFrame>
        <p:nvGraphicFramePr>
          <p:cNvPr id="477189" name="Object 5"/>
          <p:cNvGraphicFramePr>
            <a:graphicFrameLocks noChangeAspect="1"/>
          </p:cNvGraphicFramePr>
          <p:nvPr/>
        </p:nvGraphicFramePr>
        <p:xfrm>
          <a:off x="576263" y="5157788"/>
          <a:ext cx="3251200" cy="887412"/>
        </p:xfrm>
        <a:graphic>
          <a:graphicData uri="http://schemas.openxmlformats.org/presentationml/2006/ole">
            <mc:AlternateContent xmlns:mc="http://schemas.openxmlformats.org/markup-compatibility/2006">
              <mc:Choice xmlns:v="urn:schemas-microsoft-com:vml" Requires="v">
                <p:oleObj spid="_x0000_s477706" name="Equation" r:id="rId6" imgW="1930320" imgH="609480" progId="Equation.3">
                  <p:embed/>
                </p:oleObj>
              </mc:Choice>
              <mc:Fallback>
                <p:oleObj name="Equation" r:id="rId6" imgW="1930320" imgH="609480" progId="Equation.3">
                  <p:embed/>
                  <p:pic>
                    <p:nvPicPr>
                      <p:cNvPr id="0"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76263" y="5157788"/>
                        <a:ext cx="3251200" cy="887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77190" name="Object 6"/>
          <p:cNvGraphicFramePr>
            <a:graphicFrameLocks noChangeAspect="1"/>
          </p:cNvGraphicFramePr>
          <p:nvPr/>
        </p:nvGraphicFramePr>
        <p:xfrm>
          <a:off x="4859338" y="5192713"/>
          <a:ext cx="3600450" cy="730250"/>
        </p:xfrm>
        <a:graphic>
          <a:graphicData uri="http://schemas.openxmlformats.org/presentationml/2006/ole">
            <mc:AlternateContent xmlns:mc="http://schemas.openxmlformats.org/markup-compatibility/2006">
              <mc:Choice xmlns:v="urn:schemas-microsoft-com:vml" Requires="v">
                <p:oleObj spid="_x0000_s477707" name="Equation" r:id="rId8" imgW="1930320" imgH="609480" progId="Equation.3">
                  <p:embed/>
                </p:oleObj>
              </mc:Choice>
              <mc:Fallback>
                <p:oleObj name="Equation" r:id="rId8" imgW="1930320" imgH="609480" progId="Equation.3">
                  <p:embed/>
                  <p:pic>
                    <p:nvPicPr>
                      <p:cNvPr id="0" name="Object 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859338" y="5192713"/>
                        <a:ext cx="3600450"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77191" name="Text Box 7"/>
          <p:cNvSpPr txBox="1">
            <a:spLocks noChangeArrowheads="1"/>
          </p:cNvSpPr>
          <p:nvPr/>
        </p:nvSpPr>
        <p:spPr bwMode="auto">
          <a:xfrm>
            <a:off x="179388" y="2997200"/>
            <a:ext cx="8785225"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pPr>
            <a:r>
              <a:rPr kumimoji="0" lang="en-US" altLang="zh-CN" sz="2000" b="1">
                <a:solidFill>
                  <a:srgbClr val="0000CC"/>
                </a:solidFill>
                <a:latin typeface="Times New Roman" pitchFamily="18" charset="0"/>
                <a:ea typeface="幼圆" pitchFamily="49" charset="-122"/>
                <a:cs typeface="Times New Roman" pitchFamily="18" charset="0"/>
              </a:rPr>
              <a:t>    </a:t>
            </a:r>
            <a:r>
              <a:rPr kumimoji="0" lang="zh-CN" altLang="en-US" sz="2000" b="1">
                <a:solidFill>
                  <a:srgbClr val="0000CC"/>
                </a:solidFill>
                <a:latin typeface="Times New Roman" pitchFamily="18" charset="0"/>
                <a:ea typeface="幼圆" pitchFamily="49" charset="-122"/>
                <a:cs typeface="Times New Roman" pitchFamily="18" charset="0"/>
              </a:rPr>
              <a:t>在以上</a:t>
            </a:r>
            <a:r>
              <a:rPr kumimoji="0" lang="en-US" altLang="zh-CN" sz="2000" b="1">
                <a:solidFill>
                  <a:srgbClr val="0000CC"/>
                </a:solidFill>
                <a:latin typeface="Times New Roman" pitchFamily="18" charset="0"/>
                <a:ea typeface="幼圆" pitchFamily="49" charset="-122"/>
                <a:cs typeface="Times New Roman" pitchFamily="18" charset="0"/>
              </a:rPr>
              <a:t>4</a:t>
            </a:r>
            <a:r>
              <a:rPr kumimoji="0" lang="zh-CN" altLang="en-US" sz="2000" b="1">
                <a:solidFill>
                  <a:srgbClr val="0000CC"/>
                </a:solidFill>
                <a:latin typeface="Times New Roman" pitchFamily="18" charset="0"/>
                <a:ea typeface="幼圆" pitchFamily="49" charset="-122"/>
                <a:cs typeface="Times New Roman" pitchFamily="18" charset="0"/>
              </a:rPr>
              <a:t>种运算中，集中与扩张用的较多。例如，语言变量“真实性”取值“真”和“假”的隶属函数定义为：</a:t>
            </a:r>
            <a:r>
              <a:rPr kumimoji="0" lang="zh-CN" altLang="en-US">
                <a:latin typeface="Times New Roman" pitchFamily="18" charset="0"/>
                <a:ea typeface="幼圆" pitchFamily="49" charset="-122"/>
                <a:cs typeface="Times New Roman" pitchFamily="18" charset="0"/>
              </a:rPr>
              <a:t>        </a:t>
            </a:r>
          </a:p>
        </p:txBody>
      </p:sp>
      <p:graphicFrame>
        <p:nvGraphicFramePr>
          <p:cNvPr id="477192" name="Object 8"/>
          <p:cNvGraphicFramePr>
            <a:graphicFrameLocks noChangeAspect="1"/>
          </p:cNvGraphicFramePr>
          <p:nvPr>
            <p:extLst>
              <p:ext uri="{D42A27DB-BD31-4B8C-83A1-F6EECF244321}">
                <p14:modId xmlns:p14="http://schemas.microsoft.com/office/powerpoint/2010/main" val="1937208981"/>
              </p:ext>
            </p:extLst>
          </p:nvPr>
        </p:nvGraphicFramePr>
        <p:xfrm>
          <a:off x="4514850" y="3321050"/>
          <a:ext cx="114300" cy="215900"/>
        </p:xfrm>
        <a:graphic>
          <a:graphicData uri="http://schemas.openxmlformats.org/presentationml/2006/ole">
            <mc:AlternateContent xmlns:mc="http://schemas.openxmlformats.org/markup-compatibility/2006">
              <mc:Choice xmlns:v="urn:schemas-microsoft-com:vml" Requires="v">
                <p:oleObj spid="_x0000_s477708" name="公式" r:id="rId10" imgW="114120" imgH="215640" progId="Equation.3">
                  <p:embed/>
                </p:oleObj>
              </mc:Choice>
              <mc:Fallback>
                <p:oleObj name="公式" r:id="rId10" imgW="114120" imgH="215640" progId="Equation.3">
                  <p:embed/>
                  <p:pic>
                    <p:nvPicPr>
                      <p:cNvPr id="0" name="Object 8"/>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514850" y="3321050"/>
                        <a:ext cx="114300" cy="215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77193" name="Object 9"/>
          <p:cNvGraphicFramePr>
            <a:graphicFrameLocks noChangeAspect="1"/>
          </p:cNvGraphicFramePr>
          <p:nvPr/>
        </p:nvGraphicFramePr>
        <p:xfrm>
          <a:off x="935038" y="3752850"/>
          <a:ext cx="3228975" cy="730250"/>
        </p:xfrm>
        <a:graphic>
          <a:graphicData uri="http://schemas.openxmlformats.org/presentationml/2006/ole">
            <mc:AlternateContent xmlns:mc="http://schemas.openxmlformats.org/markup-compatibility/2006">
              <mc:Choice xmlns:v="urn:schemas-microsoft-com:vml" Requires="v">
                <p:oleObj spid="_x0000_s477709" name="公式" r:id="rId12" imgW="1841400" imgH="482400" progId="Equation.3">
                  <p:embed/>
                </p:oleObj>
              </mc:Choice>
              <mc:Fallback>
                <p:oleObj name="公式" r:id="rId12" imgW="1841400" imgH="482400" progId="Equation.3">
                  <p:embed/>
                  <p:pic>
                    <p:nvPicPr>
                      <p:cNvPr id="0" name="Object 9"/>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935038" y="3752850"/>
                        <a:ext cx="3228975"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4" name="Rectangle 2"/>
          <p:cNvSpPr>
            <a:spLocks noChangeArrowheads="1"/>
          </p:cNvSpPr>
          <p:nvPr/>
        </p:nvSpPr>
        <p:spPr bwMode="auto">
          <a:xfrm>
            <a:off x="503548" y="-27384"/>
            <a:ext cx="8100899" cy="1008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ctr" eaLnBrk="1" hangingPunct="1">
              <a:spcBef>
                <a:spcPct val="0"/>
              </a:spcBef>
            </a:pPr>
            <a:r>
              <a:rPr lang="zh-CN" altLang="en-US" sz="4400" b="1" dirty="0" smtClean="0">
                <a:solidFill>
                  <a:schemeClr val="accent2"/>
                </a:solidFill>
                <a:latin typeface="方正姚体" pitchFamily="2" charset="-122"/>
                <a:ea typeface="方正姚体" pitchFamily="2" charset="-122"/>
                <a:cs typeface="+mj-cs"/>
              </a:rPr>
              <a:t>模糊知识表示</a:t>
            </a:r>
            <a:r>
              <a:rPr lang="en-US" altLang="zh-CN" sz="4400" b="1" dirty="0" smtClean="0">
                <a:solidFill>
                  <a:schemeClr val="accent2"/>
                </a:solidFill>
                <a:latin typeface="方正姚体" pitchFamily="2" charset="-122"/>
                <a:ea typeface="方正姚体" pitchFamily="2" charset="-122"/>
                <a:cs typeface="+mj-cs"/>
              </a:rPr>
              <a:t>--</a:t>
            </a:r>
            <a:r>
              <a:rPr lang="zh-CN" altLang="en-US" sz="3600" b="1" dirty="0" smtClean="0">
                <a:solidFill>
                  <a:schemeClr val="accent2"/>
                </a:solidFill>
                <a:latin typeface="方正姚体" pitchFamily="2" charset="-122"/>
                <a:ea typeface="方正姚体" pitchFamily="2" charset="-122"/>
                <a:cs typeface="+mj-cs"/>
              </a:rPr>
              <a:t>模糊</a:t>
            </a:r>
            <a:r>
              <a:rPr lang="zh-CN" altLang="en-US" sz="3600" b="1" dirty="0">
                <a:solidFill>
                  <a:schemeClr val="accent2"/>
                </a:solidFill>
                <a:latin typeface="方正姚体" pitchFamily="2" charset="-122"/>
                <a:ea typeface="方正姚体" pitchFamily="2" charset="-122"/>
                <a:cs typeface="+mj-cs"/>
              </a:rPr>
              <a:t>命题的</a:t>
            </a:r>
            <a:r>
              <a:rPr lang="zh-CN" altLang="en-US" sz="3600" b="1" dirty="0" smtClean="0">
                <a:solidFill>
                  <a:schemeClr val="accent2"/>
                </a:solidFill>
                <a:latin typeface="方正姚体" pitchFamily="2" charset="-122"/>
                <a:ea typeface="方正姚体" pitchFamily="2" charset="-122"/>
                <a:cs typeface="+mj-cs"/>
              </a:rPr>
              <a:t>描述</a:t>
            </a:r>
            <a:endParaRPr lang="en-US" altLang="zh-CN" sz="3600" b="1" dirty="0">
              <a:solidFill>
                <a:schemeClr val="accent2"/>
              </a:solidFill>
              <a:latin typeface="方正姚体" pitchFamily="2" charset="-122"/>
              <a:ea typeface="方正姚体" pitchFamily="2" charset="-122"/>
              <a:cs typeface="+mj-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灯片编号占位符 5"/>
          <p:cNvSpPr>
            <a:spLocks noGrp="1"/>
          </p:cNvSpPr>
          <p:nvPr>
            <p:ph type="sldNum" sz="quarter" idx="12"/>
          </p:nvPr>
        </p:nvSpPr>
        <p:spPr/>
        <p:txBody>
          <a:bodyPr/>
          <a:lstStyle/>
          <a:p>
            <a:fld id="{F7131981-C263-41ED-AA93-8AB654395E61}" type="slidenum">
              <a:rPr lang="en-US" altLang="zh-CN"/>
              <a:pPr/>
              <a:t>126</a:t>
            </a:fld>
            <a:endParaRPr lang="en-US" altLang="zh-CN"/>
          </a:p>
        </p:txBody>
      </p:sp>
      <p:sp>
        <p:nvSpPr>
          <p:cNvPr id="717828" name="Text Box 4"/>
          <p:cNvSpPr txBox="1">
            <a:spLocks noChangeArrowheads="1"/>
          </p:cNvSpPr>
          <p:nvPr/>
        </p:nvSpPr>
        <p:spPr bwMode="auto">
          <a:xfrm>
            <a:off x="914400" y="609600"/>
            <a:ext cx="719138"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spcBef>
                <a:spcPct val="0"/>
              </a:spcBef>
            </a:pPr>
            <a:r>
              <a:rPr lang="zh-CN" altLang="en-US" sz="2800" b="1">
                <a:latin typeface="Times New Roman" pitchFamily="18" charset="0"/>
                <a:ea typeface="宋体" pitchFamily="2" charset="-122"/>
              </a:rPr>
              <a:t>例</a:t>
            </a:r>
            <a:r>
              <a:rPr lang="en-US" altLang="zh-CN" sz="2800" b="1">
                <a:latin typeface="Times New Roman" pitchFamily="18" charset="0"/>
                <a:ea typeface="宋体" pitchFamily="2" charset="-122"/>
              </a:rPr>
              <a:t>. </a:t>
            </a:r>
          </a:p>
        </p:txBody>
      </p:sp>
      <p:graphicFrame>
        <p:nvGraphicFramePr>
          <p:cNvPr id="717829" name="Object 5"/>
          <p:cNvGraphicFramePr>
            <a:graphicFrameLocks noChangeAspect="1"/>
          </p:cNvGraphicFramePr>
          <p:nvPr/>
        </p:nvGraphicFramePr>
        <p:xfrm>
          <a:off x="1752600" y="685800"/>
          <a:ext cx="6400800" cy="901700"/>
        </p:xfrm>
        <a:graphic>
          <a:graphicData uri="http://schemas.openxmlformats.org/presentationml/2006/ole">
            <mc:AlternateContent xmlns:mc="http://schemas.openxmlformats.org/markup-compatibility/2006">
              <mc:Choice xmlns:v="urn:schemas-microsoft-com:vml" Requires="v">
                <p:oleObj spid="_x0000_s718244" name="Equation" r:id="rId4" imgW="6400800" imgH="901440" progId="Equation.3">
                  <p:embed/>
                </p:oleObj>
              </mc:Choice>
              <mc:Fallback>
                <p:oleObj name="Equation" r:id="rId4" imgW="6400800" imgH="901440" progId="Equation.3">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52600" y="685800"/>
                        <a:ext cx="6400800" cy="901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717830" name="Text Box 6"/>
          <p:cNvSpPr txBox="1">
            <a:spLocks noChangeArrowheads="1"/>
          </p:cNvSpPr>
          <p:nvPr/>
        </p:nvSpPr>
        <p:spPr bwMode="auto">
          <a:xfrm>
            <a:off x="1127125" y="1666875"/>
            <a:ext cx="638175"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spcBef>
                <a:spcPct val="0"/>
              </a:spcBef>
            </a:pPr>
            <a:r>
              <a:rPr lang="zh-CN" altLang="en-US" sz="2800">
                <a:latin typeface="Times New Roman" pitchFamily="18" charset="0"/>
                <a:ea typeface="宋体" pitchFamily="2" charset="-122"/>
              </a:rPr>
              <a:t>则</a:t>
            </a:r>
            <a:r>
              <a:rPr lang="en-US" altLang="zh-CN" sz="2800">
                <a:latin typeface="Times New Roman" pitchFamily="18" charset="0"/>
                <a:ea typeface="宋体" pitchFamily="2" charset="-122"/>
              </a:rPr>
              <a:t>:</a:t>
            </a:r>
          </a:p>
        </p:txBody>
      </p:sp>
      <p:graphicFrame>
        <p:nvGraphicFramePr>
          <p:cNvPr id="717831" name="Object 7"/>
          <p:cNvGraphicFramePr>
            <a:graphicFrameLocks noChangeAspect="1"/>
          </p:cNvGraphicFramePr>
          <p:nvPr/>
        </p:nvGraphicFramePr>
        <p:xfrm>
          <a:off x="914400" y="2438400"/>
          <a:ext cx="7302500" cy="381000"/>
        </p:xfrm>
        <a:graphic>
          <a:graphicData uri="http://schemas.openxmlformats.org/presentationml/2006/ole">
            <mc:AlternateContent xmlns:mc="http://schemas.openxmlformats.org/markup-compatibility/2006">
              <mc:Choice xmlns:v="urn:schemas-microsoft-com:vml" Requires="v">
                <p:oleObj spid="_x0000_s718245" name="Equation" r:id="rId6" imgW="7302240" imgH="380880" progId="Equation.3">
                  <p:embed/>
                </p:oleObj>
              </mc:Choice>
              <mc:Fallback>
                <p:oleObj name="Equation" r:id="rId6" imgW="7302240" imgH="380880" progId="Equation.3">
                  <p:embed/>
                  <p:pic>
                    <p:nvPicPr>
                      <p:cNvPr id="0" name="Object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14400" y="2438400"/>
                        <a:ext cx="7302500"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717832" name="Object 8"/>
          <p:cNvGraphicFramePr>
            <a:graphicFrameLocks noChangeAspect="1"/>
          </p:cNvGraphicFramePr>
          <p:nvPr/>
        </p:nvGraphicFramePr>
        <p:xfrm>
          <a:off x="914400" y="3200400"/>
          <a:ext cx="7315200" cy="393700"/>
        </p:xfrm>
        <a:graphic>
          <a:graphicData uri="http://schemas.openxmlformats.org/presentationml/2006/ole">
            <mc:AlternateContent xmlns:mc="http://schemas.openxmlformats.org/markup-compatibility/2006">
              <mc:Choice xmlns:v="urn:schemas-microsoft-com:vml" Requires="v">
                <p:oleObj spid="_x0000_s718246" name="Equation" r:id="rId8" imgW="7315200" imgH="393480" progId="Equation.3">
                  <p:embed/>
                </p:oleObj>
              </mc:Choice>
              <mc:Fallback>
                <p:oleObj name="Equation" r:id="rId8" imgW="7315200" imgH="393480" progId="Equation.3">
                  <p:embed/>
                  <p:pic>
                    <p:nvPicPr>
                      <p:cNvPr id="0" name="Object 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14400" y="3200400"/>
                        <a:ext cx="7315200" cy="393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717833" name="Object 9"/>
          <p:cNvGraphicFramePr>
            <a:graphicFrameLocks noChangeAspect="1"/>
          </p:cNvGraphicFramePr>
          <p:nvPr/>
        </p:nvGraphicFramePr>
        <p:xfrm>
          <a:off x="990600" y="3962400"/>
          <a:ext cx="6286500" cy="901700"/>
        </p:xfrm>
        <a:graphic>
          <a:graphicData uri="http://schemas.openxmlformats.org/presentationml/2006/ole">
            <mc:AlternateContent xmlns:mc="http://schemas.openxmlformats.org/markup-compatibility/2006">
              <mc:Choice xmlns:v="urn:schemas-microsoft-com:vml" Requires="v">
                <p:oleObj spid="_x0000_s718247" name="Equation" r:id="rId10" imgW="6286320" imgH="901440" progId="Equation.3">
                  <p:embed/>
                </p:oleObj>
              </mc:Choice>
              <mc:Fallback>
                <p:oleObj name="Equation" r:id="rId10" imgW="6286320" imgH="901440" progId="Equation.3">
                  <p:embed/>
                  <p:pic>
                    <p:nvPicPr>
                      <p:cNvPr id="0" name="Object 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990600" y="3962400"/>
                        <a:ext cx="6286500" cy="901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17828"/>
                                        </p:tgtEl>
                                        <p:attrNameLst>
                                          <p:attrName>style.visibility</p:attrName>
                                        </p:attrNameLst>
                                      </p:cBhvr>
                                      <p:to>
                                        <p:strVal val="visible"/>
                                      </p:to>
                                    </p:set>
                                    <p:anim calcmode="lin" valueType="num">
                                      <p:cBhvr additive="base">
                                        <p:cTn id="7" dur="500" fill="hold"/>
                                        <p:tgtEl>
                                          <p:spTgt spid="717828"/>
                                        </p:tgtEl>
                                        <p:attrNameLst>
                                          <p:attrName>ppt_x</p:attrName>
                                        </p:attrNameLst>
                                      </p:cBhvr>
                                      <p:tavLst>
                                        <p:tav tm="0">
                                          <p:val>
                                            <p:strVal val="0-#ppt_w/2"/>
                                          </p:val>
                                        </p:tav>
                                        <p:tav tm="100000">
                                          <p:val>
                                            <p:strVal val="#ppt_x"/>
                                          </p:val>
                                        </p:tav>
                                      </p:tavLst>
                                    </p:anim>
                                    <p:anim calcmode="lin" valueType="num">
                                      <p:cBhvr additive="base">
                                        <p:cTn id="8" dur="500" fill="hold"/>
                                        <p:tgtEl>
                                          <p:spTgt spid="717828"/>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717829"/>
                                        </p:tgtEl>
                                        <p:attrNameLst>
                                          <p:attrName>style.visibility</p:attrName>
                                        </p:attrNameLst>
                                      </p:cBhvr>
                                      <p:to>
                                        <p:strVal val="visible"/>
                                      </p:to>
                                    </p:set>
                                    <p:anim calcmode="lin" valueType="num">
                                      <p:cBhvr additive="base">
                                        <p:cTn id="13" dur="500" fill="hold"/>
                                        <p:tgtEl>
                                          <p:spTgt spid="717829"/>
                                        </p:tgtEl>
                                        <p:attrNameLst>
                                          <p:attrName>ppt_x</p:attrName>
                                        </p:attrNameLst>
                                      </p:cBhvr>
                                      <p:tavLst>
                                        <p:tav tm="0">
                                          <p:val>
                                            <p:strVal val="0-#ppt_w/2"/>
                                          </p:val>
                                        </p:tav>
                                        <p:tav tm="100000">
                                          <p:val>
                                            <p:strVal val="#ppt_x"/>
                                          </p:val>
                                        </p:tav>
                                      </p:tavLst>
                                    </p:anim>
                                    <p:anim calcmode="lin" valueType="num">
                                      <p:cBhvr additive="base">
                                        <p:cTn id="14" dur="500" fill="hold"/>
                                        <p:tgtEl>
                                          <p:spTgt spid="717829"/>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717830"/>
                                        </p:tgtEl>
                                        <p:attrNameLst>
                                          <p:attrName>style.visibility</p:attrName>
                                        </p:attrNameLst>
                                      </p:cBhvr>
                                      <p:to>
                                        <p:strVal val="visible"/>
                                      </p:to>
                                    </p:set>
                                    <p:anim calcmode="lin" valueType="num">
                                      <p:cBhvr additive="base">
                                        <p:cTn id="19" dur="500" fill="hold"/>
                                        <p:tgtEl>
                                          <p:spTgt spid="717830"/>
                                        </p:tgtEl>
                                        <p:attrNameLst>
                                          <p:attrName>ppt_x</p:attrName>
                                        </p:attrNameLst>
                                      </p:cBhvr>
                                      <p:tavLst>
                                        <p:tav tm="0">
                                          <p:val>
                                            <p:strVal val="0-#ppt_w/2"/>
                                          </p:val>
                                        </p:tav>
                                        <p:tav tm="100000">
                                          <p:val>
                                            <p:strVal val="#ppt_x"/>
                                          </p:val>
                                        </p:tav>
                                      </p:tavLst>
                                    </p:anim>
                                    <p:anim calcmode="lin" valueType="num">
                                      <p:cBhvr additive="base">
                                        <p:cTn id="20" dur="500" fill="hold"/>
                                        <p:tgtEl>
                                          <p:spTgt spid="717830"/>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nodeType="clickEffect">
                                  <p:stCondLst>
                                    <p:cond delay="0"/>
                                  </p:stCondLst>
                                  <p:childTnLst>
                                    <p:set>
                                      <p:cBhvr>
                                        <p:cTn id="24" dur="1" fill="hold">
                                          <p:stCondLst>
                                            <p:cond delay="0"/>
                                          </p:stCondLst>
                                        </p:cTn>
                                        <p:tgtEl>
                                          <p:spTgt spid="717831"/>
                                        </p:tgtEl>
                                        <p:attrNameLst>
                                          <p:attrName>style.visibility</p:attrName>
                                        </p:attrNameLst>
                                      </p:cBhvr>
                                      <p:to>
                                        <p:strVal val="visible"/>
                                      </p:to>
                                    </p:set>
                                    <p:anim calcmode="lin" valueType="num">
                                      <p:cBhvr additive="base">
                                        <p:cTn id="25" dur="500" fill="hold"/>
                                        <p:tgtEl>
                                          <p:spTgt spid="717831"/>
                                        </p:tgtEl>
                                        <p:attrNameLst>
                                          <p:attrName>ppt_x</p:attrName>
                                        </p:attrNameLst>
                                      </p:cBhvr>
                                      <p:tavLst>
                                        <p:tav tm="0">
                                          <p:val>
                                            <p:strVal val="0-#ppt_w/2"/>
                                          </p:val>
                                        </p:tav>
                                        <p:tav tm="100000">
                                          <p:val>
                                            <p:strVal val="#ppt_x"/>
                                          </p:val>
                                        </p:tav>
                                      </p:tavLst>
                                    </p:anim>
                                    <p:anim calcmode="lin" valueType="num">
                                      <p:cBhvr additive="base">
                                        <p:cTn id="26" dur="500" fill="hold"/>
                                        <p:tgtEl>
                                          <p:spTgt spid="717831"/>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nodeType="clickEffect">
                                  <p:stCondLst>
                                    <p:cond delay="0"/>
                                  </p:stCondLst>
                                  <p:childTnLst>
                                    <p:set>
                                      <p:cBhvr>
                                        <p:cTn id="30" dur="1" fill="hold">
                                          <p:stCondLst>
                                            <p:cond delay="0"/>
                                          </p:stCondLst>
                                        </p:cTn>
                                        <p:tgtEl>
                                          <p:spTgt spid="717832"/>
                                        </p:tgtEl>
                                        <p:attrNameLst>
                                          <p:attrName>style.visibility</p:attrName>
                                        </p:attrNameLst>
                                      </p:cBhvr>
                                      <p:to>
                                        <p:strVal val="visible"/>
                                      </p:to>
                                    </p:set>
                                    <p:anim calcmode="lin" valueType="num">
                                      <p:cBhvr additive="base">
                                        <p:cTn id="31" dur="500" fill="hold"/>
                                        <p:tgtEl>
                                          <p:spTgt spid="717832"/>
                                        </p:tgtEl>
                                        <p:attrNameLst>
                                          <p:attrName>ppt_x</p:attrName>
                                        </p:attrNameLst>
                                      </p:cBhvr>
                                      <p:tavLst>
                                        <p:tav tm="0">
                                          <p:val>
                                            <p:strVal val="0-#ppt_w/2"/>
                                          </p:val>
                                        </p:tav>
                                        <p:tav tm="100000">
                                          <p:val>
                                            <p:strVal val="#ppt_x"/>
                                          </p:val>
                                        </p:tav>
                                      </p:tavLst>
                                    </p:anim>
                                    <p:anim calcmode="lin" valueType="num">
                                      <p:cBhvr additive="base">
                                        <p:cTn id="32" dur="500" fill="hold"/>
                                        <p:tgtEl>
                                          <p:spTgt spid="717832"/>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nodeType="clickEffect">
                                  <p:stCondLst>
                                    <p:cond delay="0"/>
                                  </p:stCondLst>
                                  <p:childTnLst>
                                    <p:set>
                                      <p:cBhvr>
                                        <p:cTn id="36" dur="1" fill="hold">
                                          <p:stCondLst>
                                            <p:cond delay="0"/>
                                          </p:stCondLst>
                                        </p:cTn>
                                        <p:tgtEl>
                                          <p:spTgt spid="717833"/>
                                        </p:tgtEl>
                                        <p:attrNameLst>
                                          <p:attrName>style.visibility</p:attrName>
                                        </p:attrNameLst>
                                      </p:cBhvr>
                                      <p:to>
                                        <p:strVal val="visible"/>
                                      </p:to>
                                    </p:set>
                                    <p:anim calcmode="lin" valueType="num">
                                      <p:cBhvr additive="base">
                                        <p:cTn id="37" dur="500" fill="hold"/>
                                        <p:tgtEl>
                                          <p:spTgt spid="717833"/>
                                        </p:tgtEl>
                                        <p:attrNameLst>
                                          <p:attrName>ppt_x</p:attrName>
                                        </p:attrNameLst>
                                      </p:cBhvr>
                                      <p:tavLst>
                                        <p:tav tm="0">
                                          <p:val>
                                            <p:strVal val="0-#ppt_w/2"/>
                                          </p:val>
                                        </p:tav>
                                        <p:tav tm="100000">
                                          <p:val>
                                            <p:strVal val="#ppt_x"/>
                                          </p:val>
                                        </p:tav>
                                      </p:tavLst>
                                    </p:anim>
                                    <p:anim calcmode="lin" valueType="num">
                                      <p:cBhvr additive="base">
                                        <p:cTn id="38" dur="500" fill="hold"/>
                                        <p:tgtEl>
                                          <p:spTgt spid="7178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828" grpId="0" autoUpdateAnimBg="0"/>
      <p:bldP spid="717830" grpId="0" autoUpdateAnimBg="0"/>
    </p:bld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灯片编号占位符 3"/>
          <p:cNvSpPr>
            <a:spLocks noGrp="1"/>
          </p:cNvSpPr>
          <p:nvPr>
            <p:ph type="sldNum" sz="quarter" idx="12"/>
          </p:nvPr>
        </p:nvSpPr>
        <p:spPr/>
        <p:txBody>
          <a:bodyPr/>
          <a:lstStyle/>
          <a:p>
            <a:fld id="{522273A2-860D-4A1A-B680-895DF172B1CF}" type="slidenum">
              <a:rPr lang="en-US" altLang="zh-CN"/>
              <a:pPr/>
              <a:t>127</a:t>
            </a:fld>
            <a:endParaRPr lang="en-US" altLang="zh-CN"/>
          </a:p>
        </p:txBody>
      </p:sp>
      <p:sp>
        <p:nvSpPr>
          <p:cNvPr id="478210" name="Rectangle 2"/>
          <p:cNvSpPr>
            <a:spLocks noChangeArrowheads="1"/>
          </p:cNvSpPr>
          <p:nvPr/>
        </p:nvSpPr>
        <p:spPr bwMode="auto">
          <a:xfrm>
            <a:off x="468313" y="1664804"/>
            <a:ext cx="8280400" cy="20497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lnSpc>
                <a:spcPct val="120000"/>
              </a:lnSpc>
              <a:spcBef>
                <a:spcPct val="25000"/>
              </a:spcBef>
            </a:pPr>
            <a:r>
              <a:rPr lang="zh-CN" altLang="en-US" sz="2400" b="1" dirty="0" smtClean="0">
                <a:solidFill>
                  <a:srgbClr val="0000CC"/>
                </a:solidFill>
                <a:latin typeface="Times New Roman" pitchFamily="18" charset="0"/>
                <a:ea typeface="幼圆" pitchFamily="49" charset="-122"/>
                <a:cs typeface="Times New Roman" pitchFamily="18" charset="0"/>
              </a:rPr>
              <a:t>在</a:t>
            </a:r>
            <a:r>
              <a:rPr lang="zh-CN" altLang="en-US" sz="2400" b="1" dirty="0">
                <a:solidFill>
                  <a:srgbClr val="0000CC"/>
                </a:solidFill>
                <a:latin typeface="Times New Roman" pitchFamily="18" charset="0"/>
                <a:ea typeface="幼圆" pitchFamily="49" charset="-122"/>
                <a:cs typeface="Times New Roman" pitchFamily="18" charset="0"/>
              </a:rPr>
              <a:t>扎德的推理模型中，产生式规则的表示形式是</a:t>
            </a:r>
          </a:p>
          <a:p>
            <a:pPr eaLnBrk="1" hangingPunct="1">
              <a:lnSpc>
                <a:spcPct val="120000"/>
              </a:lnSpc>
              <a:spcBef>
                <a:spcPct val="25000"/>
              </a:spcBef>
            </a:pPr>
            <a:r>
              <a:rPr lang="zh-CN" altLang="en-US" sz="2400" b="1" dirty="0">
                <a:solidFill>
                  <a:srgbClr val="0000CC"/>
                </a:solidFill>
                <a:latin typeface="Times New Roman" pitchFamily="18" charset="0"/>
                <a:ea typeface="幼圆" pitchFamily="49" charset="-122"/>
                <a:cs typeface="Times New Roman" pitchFamily="18" charset="0"/>
              </a:rPr>
              <a:t>          </a:t>
            </a:r>
            <a:r>
              <a:rPr lang="en-US" altLang="zh-CN" sz="2400" b="1" dirty="0">
                <a:solidFill>
                  <a:srgbClr val="FF66CC"/>
                </a:solidFill>
                <a:effectLst>
                  <a:outerShdw blurRad="38100" dist="38100" dir="2700000" algn="tl">
                    <a:srgbClr val="000000">
                      <a:alpha val="43137"/>
                    </a:srgbClr>
                  </a:outerShdw>
                </a:effectLst>
                <a:latin typeface="Times New Roman" pitchFamily="18" charset="0"/>
                <a:ea typeface="幼圆" pitchFamily="49" charset="-122"/>
                <a:cs typeface="Times New Roman" pitchFamily="18" charset="0"/>
              </a:rPr>
              <a:t>IF  x  is  F  THEN  y  is  G</a:t>
            </a:r>
          </a:p>
          <a:p>
            <a:pPr eaLnBrk="1" hangingPunct="1">
              <a:lnSpc>
                <a:spcPct val="120000"/>
              </a:lnSpc>
              <a:spcBef>
                <a:spcPct val="25000"/>
              </a:spcBef>
            </a:pPr>
            <a:r>
              <a:rPr lang="zh-CN" altLang="en-US" sz="2400" b="1" dirty="0">
                <a:solidFill>
                  <a:srgbClr val="0000CC"/>
                </a:solidFill>
                <a:latin typeface="Times New Roman" pitchFamily="18" charset="0"/>
                <a:ea typeface="幼圆" pitchFamily="49" charset="-122"/>
                <a:cs typeface="Times New Roman" pitchFamily="18" charset="0"/>
              </a:rPr>
              <a:t>其中：</a:t>
            </a:r>
            <a:r>
              <a:rPr lang="en-US" altLang="zh-CN" sz="2400" b="1" dirty="0">
                <a:solidFill>
                  <a:srgbClr val="0000CC"/>
                </a:solidFill>
                <a:latin typeface="Times New Roman" pitchFamily="18" charset="0"/>
                <a:ea typeface="幼圆" pitchFamily="49" charset="-122"/>
                <a:cs typeface="Times New Roman" pitchFamily="18" charset="0"/>
              </a:rPr>
              <a:t>x</a:t>
            </a:r>
            <a:r>
              <a:rPr lang="zh-CN" altLang="en-US" sz="2400" b="1" dirty="0">
                <a:solidFill>
                  <a:srgbClr val="0000CC"/>
                </a:solidFill>
                <a:latin typeface="Times New Roman" pitchFamily="18" charset="0"/>
                <a:ea typeface="幼圆" pitchFamily="49" charset="-122"/>
                <a:cs typeface="Times New Roman" pitchFamily="18" charset="0"/>
              </a:rPr>
              <a:t>和</a:t>
            </a:r>
            <a:r>
              <a:rPr lang="en-US" altLang="zh-CN" sz="2400" b="1" dirty="0">
                <a:solidFill>
                  <a:srgbClr val="0000CC"/>
                </a:solidFill>
                <a:latin typeface="Times New Roman" pitchFamily="18" charset="0"/>
                <a:ea typeface="幼圆" pitchFamily="49" charset="-122"/>
                <a:cs typeface="Times New Roman" pitchFamily="18" charset="0"/>
              </a:rPr>
              <a:t>y</a:t>
            </a:r>
            <a:r>
              <a:rPr lang="zh-CN" altLang="en-US" sz="2400" b="1" dirty="0">
                <a:solidFill>
                  <a:srgbClr val="0000CC"/>
                </a:solidFill>
                <a:latin typeface="Times New Roman" pitchFamily="18" charset="0"/>
                <a:ea typeface="幼圆" pitchFamily="49" charset="-122"/>
                <a:cs typeface="Times New Roman" pitchFamily="18" charset="0"/>
              </a:rPr>
              <a:t>是变量，表示对象；</a:t>
            </a:r>
            <a:r>
              <a:rPr lang="en-US" altLang="zh-CN" sz="2400" b="1" dirty="0">
                <a:solidFill>
                  <a:srgbClr val="0000CC"/>
                </a:solidFill>
                <a:latin typeface="Times New Roman" pitchFamily="18" charset="0"/>
                <a:ea typeface="幼圆" pitchFamily="49" charset="-122"/>
                <a:cs typeface="Times New Roman" pitchFamily="18" charset="0"/>
              </a:rPr>
              <a:t>F</a:t>
            </a:r>
            <a:r>
              <a:rPr lang="zh-CN" altLang="en-US" sz="2400" b="1" dirty="0">
                <a:solidFill>
                  <a:srgbClr val="0000CC"/>
                </a:solidFill>
                <a:latin typeface="Times New Roman" pitchFamily="18" charset="0"/>
                <a:ea typeface="幼圆" pitchFamily="49" charset="-122"/>
                <a:cs typeface="Times New Roman" pitchFamily="18" charset="0"/>
              </a:rPr>
              <a:t>和</a:t>
            </a:r>
            <a:r>
              <a:rPr lang="en-US" altLang="zh-CN" sz="2400" b="1" dirty="0">
                <a:solidFill>
                  <a:srgbClr val="0000CC"/>
                </a:solidFill>
                <a:latin typeface="Times New Roman" pitchFamily="18" charset="0"/>
                <a:ea typeface="幼圆" pitchFamily="49" charset="-122"/>
                <a:cs typeface="Times New Roman" pitchFamily="18" charset="0"/>
              </a:rPr>
              <a:t>G</a:t>
            </a:r>
            <a:r>
              <a:rPr lang="zh-CN" altLang="en-US" sz="2400" b="1" dirty="0">
                <a:solidFill>
                  <a:srgbClr val="0000CC"/>
                </a:solidFill>
                <a:latin typeface="Times New Roman" pitchFamily="18" charset="0"/>
                <a:ea typeface="幼圆" pitchFamily="49" charset="-122"/>
                <a:cs typeface="Times New Roman" pitchFamily="18" charset="0"/>
              </a:rPr>
              <a:t>分别是论域</a:t>
            </a:r>
            <a:r>
              <a:rPr lang="en-US" altLang="zh-CN" sz="2400" b="1" dirty="0">
                <a:solidFill>
                  <a:srgbClr val="0000CC"/>
                </a:solidFill>
                <a:latin typeface="Times New Roman" pitchFamily="18" charset="0"/>
                <a:ea typeface="幼圆" pitchFamily="49" charset="-122"/>
                <a:cs typeface="Times New Roman" pitchFamily="18" charset="0"/>
              </a:rPr>
              <a:t>U</a:t>
            </a:r>
            <a:r>
              <a:rPr lang="zh-CN" altLang="en-US" sz="2400" b="1" dirty="0">
                <a:solidFill>
                  <a:srgbClr val="0000CC"/>
                </a:solidFill>
                <a:latin typeface="Times New Roman" pitchFamily="18" charset="0"/>
                <a:ea typeface="幼圆" pitchFamily="49" charset="-122"/>
                <a:cs typeface="Times New Roman" pitchFamily="18" charset="0"/>
              </a:rPr>
              <a:t>和</a:t>
            </a:r>
            <a:r>
              <a:rPr lang="en-US" altLang="zh-CN" sz="2400" b="1" dirty="0">
                <a:solidFill>
                  <a:srgbClr val="0000CC"/>
                </a:solidFill>
                <a:latin typeface="Times New Roman" pitchFamily="18" charset="0"/>
                <a:ea typeface="幼圆" pitchFamily="49" charset="-122"/>
                <a:cs typeface="Times New Roman" pitchFamily="18" charset="0"/>
              </a:rPr>
              <a:t>V</a:t>
            </a:r>
            <a:r>
              <a:rPr lang="zh-CN" altLang="en-US" sz="2400" b="1" dirty="0">
                <a:solidFill>
                  <a:srgbClr val="0000CC"/>
                </a:solidFill>
                <a:latin typeface="Times New Roman" pitchFamily="18" charset="0"/>
                <a:ea typeface="幼圆" pitchFamily="49" charset="-122"/>
                <a:cs typeface="Times New Roman" pitchFamily="18" charset="0"/>
              </a:rPr>
              <a:t>上的模糊集，表示概念。</a:t>
            </a:r>
            <a:r>
              <a:rPr lang="zh-CN" altLang="en-US" b="1" dirty="0">
                <a:solidFill>
                  <a:srgbClr val="0000CC"/>
                </a:solidFill>
                <a:latin typeface="Times New Roman" pitchFamily="18" charset="0"/>
                <a:ea typeface="幼圆" pitchFamily="49" charset="-122"/>
                <a:cs typeface="Times New Roman" pitchFamily="18" charset="0"/>
              </a:rPr>
              <a:t> </a:t>
            </a:r>
          </a:p>
        </p:txBody>
      </p:sp>
      <p:sp>
        <p:nvSpPr>
          <p:cNvPr id="478212" name="Text Box 4"/>
          <p:cNvSpPr txBox="1">
            <a:spLocks noChangeArrowheads="1"/>
          </p:cNvSpPr>
          <p:nvPr/>
        </p:nvSpPr>
        <p:spPr bwMode="auto">
          <a:xfrm>
            <a:off x="950913" y="4325938"/>
            <a:ext cx="658495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spcBef>
                <a:spcPct val="0"/>
              </a:spcBef>
            </a:pPr>
            <a:r>
              <a:rPr lang="zh-CN" altLang="en-US" sz="2800">
                <a:latin typeface="仿宋_GB2312" pitchFamily="49" charset="-122"/>
                <a:ea typeface="仿宋_GB2312" pitchFamily="49" charset="-122"/>
              </a:rPr>
              <a:t>例子：如果西红柿红了，则西红柿熟了；</a:t>
            </a:r>
          </a:p>
        </p:txBody>
      </p:sp>
      <p:sp>
        <p:nvSpPr>
          <p:cNvPr id="478213" name="Text Box 5"/>
          <p:cNvSpPr txBox="1">
            <a:spLocks noChangeArrowheads="1"/>
          </p:cNvSpPr>
          <p:nvPr/>
        </p:nvSpPr>
        <p:spPr bwMode="auto">
          <a:xfrm>
            <a:off x="-108520" y="4976813"/>
            <a:ext cx="8084264"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spcBef>
                <a:spcPct val="0"/>
              </a:spcBef>
            </a:pPr>
            <a:r>
              <a:rPr lang="en-US" altLang="zh-CN" sz="2800">
                <a:latin typeface="仿宋_GB2312" pitchFamily="49" charset="-122"/>
                <a:ea typeface="仿宋_GB2312" pitchFamily="49" charset="-122"/>
              </a:rPr>
              <a:t>            </a:t>
            </a:r>
            <a:r>
              <a:rPr lang="zh-CN" altLang="en-US" sz="2800">
                <a:latin typeface="仿宋_GB2312" pitchFamily="49" charset="-122"/>
                <a:ea typeface="仿宋_GB2312" pitchFamily="49" charset="-122"/>
              </a:rPr>
              <a:t>如果张三很健康，则他一定很长寿。</a:t>
            </a:r>
          </a:p>
        </p:txBody>
      </p:sp>
      <p:sp>
        <p:nvSpPr>
          <p:cNvPr id="8" name="Rectangle 2"/>
          <p:cNvSpPr>
            <a:spLocks noChangeArrowheads="1"/>
          </p:cNvSpPr>
          <p:nvPr/>
        </p:nvSpPr>
        <p:spPr bwMode="auto">
          <a:xfrm>
            <a:off x="503548" y="-27384"/>
            <a:ext cx="8100899" cy="1008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ctr" eaLnBrk="1" hangingPunct="1">
              <a:spcBef>
                <a:spcPct val="0"/>
              </a:spcBef>
            </a:pPr>
            <a:r>
              <a:rPr lang="zh-CN" altLang="en-US" sz="4400" b="1" dirty="0" smtClean="0">
                <a:solidFill>
                  <a:schemeClr val="accent2"/>
                </a:solidFill>
                <a:latin typeface="方正姚体" pitchFamily="2" charset="-122"/>
                <a:ea typeface="方正姚体" pitchFamily="2" charset="-122"/>
                <a:cs typeface="+mj-cs"/>
              </a:rPr>
              <a:t>模糊知识表示</a:t>
            </a:r>
            <a:endParaRPr lang="en-US" altLang="zh-CN" sz="3600" b="1" dirty="0">
              <a:solidFill>
                <a:schemeClr val="accent2"/>
              </a:solidFill>
              <a:latin typeface="方正姚体" pitchFamily="2" charset="-122"/>
              <a:ea typeface="方正姚体" pitchFamily="2" charset="-122"/>
              <a:cs typeface="+mj-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78212"/>
                                        </p:tgtEl>
                                        <p:attrNameLst>
                                          <p:attrName>style.visibility</p:attrName>
                                        </p:attrNameLst>
                                      </p:cBhvr>
                                      <p:to>
                                        <p:strVal val="visible"/>
                                      </p:to>
                                    </p:set>
                                    <p:anim calcmode="lin" valueType="num">
                                      <p:cBhvr additive="base">
                                        <p:cTn id="7" dur="500" fill="hold"/>
                                        <p:tgtEl>
                                          <p:spTgt spid="478212"/>
                                        </p:tgtEl>
                                        <p:attrNameLst>
                                          <p:attrName>ppt_x</p:attrName>
                                        </p:attrNameLst>
                                      </p:cBhvr>
                                      <p:tavLst>
                                        <p:tav tm="0">
                                          <p:val>
                                            <p:strVal val="0-#ppt_w/2"/>
                                          </p:val>
                                        </p:tav>
                                        <p:tav tm="100000">
                                          <p:val>
                                            <p:strVal val="#ppt_x"/>
                                          </p:val>
                                        </p:tav>
                                      </p:tavLst>
                                    </p:anim>
                                    <p:anim calcmode="lin" valueType="num">
                                      <p:cBhvr additive="base">
                                        <p:cTn id="8" dur="500" fill="hold"/>
                                        <p:tgtEl>
                                          <p:spTgt spid="478212"/>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78213"/>
                                        </p:tgtEl>
                                        <p:attrNameLst>
                                          <p:attrName>style.visibility</p:attrName>
                                        </p:attrNameLst>
                                      </p:cBhvr>
                                      <p:to>
                                        <p:strVal val="visible"/>
                                      </p:to>
                                    </p:set>
                                    <p:anim calcmode="lin" valueType="num">
                                      <p:cBhvr additive="base">
                                        <p:cTn id="13" dur="500" fill="hold"/>
                                        <p:tgtEl>
                                          <p:spTgt spid="478213"/>
                                        </p:tgtEl>
                                        <p:attrNameLst>
                                          <p:attrName>ppt_x</p:attrName>
                                        </p:attrNameLst>
                                      </p:cBhvr>
                                      <p:tavLst>
                                        <p:tav tm="0">
                                          <p:val>
                                            <p:strVal val="0-#ppt_w/2"/>
                                          </p:val>
                                        </p:tav>
                                        <p:tav tm="100000">
                                          <p:val>
                                            <p:strVal val="#ppt_x"/>
                                          </p:val>
                                        </p:tav>
                                      </p:tavLst>
                                    </p:anim>
                                    <p:anim calcmode="lin" valueType="num">
                                      <p:cBhvr additive="base">
                                        <p:cTn id="14" dur="500" fill="hold"/>
                                        <p:tgtEl>
                                          <p:spTgt spid="4782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8212" grpId="0"/>
      <p:bldP spid="478213" grpId="0"/>
    </p:bld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灯片编号占位符 3"/>
          <p:cNvSpPr>
            <a:spLocks noGrp="1"/>
          </p:cNvSpPr>
          <p:nvPr>
            <p:ph type="sldNum" sz="quarter" idx="12"/>
          </p:nvPr>
        </p:nvSpPr>
        <p:spPr/>
        <p:txBody>
          <a:bodyPr/>
          <a:lstStyle/>
          <a:p>
            <a:fld id="{529045F8-77EC-42BD-9A5C-B72A7A6CED42}" type="slidenum">
              <a:rPr lang="en-US" altLang="zh-CN"/>
              <a:pPr/>
              <a:t>128</a:t>
            </a:fld>
            <a:endParaRPr lang="en-US" altLang="zh-CN"/>
          </a:p>
        </p:txBody>
      </p:sp>
      <p:graphicFrame>
        <p:nvGraphicFramePr>
          <p:cNvPr id="479234" name="Object 2"/>
          <p:cNvGraphicFramePr>
            <a:graphicFrameLocks noChangeAspect="1"/>
          </p:cNvGraphicFramePr>
          <p:nvPr/>
        </p:nvGraphicFramePr>
        <p:xfrm>
          <a:off x="1331913" y="2420938"/>
          <a:ext cx="3995737" cy="717550"/>
        </p:xfrm>
        <a:graphic>
          <a:graphicData uri="http://schemas.openxmlformats.org/presentationml/2006/ole">
            <mc:AlternateContent xmlns:mc="http://schemas.openxmlformats.org/markup-compatibility/2006">
              <mc:Choice xmlns:v="urn:schemas-microsoft-com:vml" Requires="v">
                <p:oleObj spid="_x0000_s479452" name="Equation" r:id="rId4" imgW="2082600" imgH="431640" progId="Equation.3">
                  <p:embed/>
                </p:oleObj>
              </mc:Choice>
              <mc:Fallback>
                <p:oleObj name="Equation" r:id="rId4" imgW="2082600" imgH="43164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31913" y="2420938"/>
                        <a:ext cx="3995737" cy="717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79235" name="Text Box 3"/>
          <p:cNvSpPr txBox="1">
            <a:spLocks noChangeArrowheads="1"/>
          </p:cNvSpPr>
          <p:nvPr/>
        </p:nvSpPr>
        <p:spPr bwMode="auto">
          <a:xfrm>
            <a:off x="215516" y="3225711"/>
            <a:ext cx="8748712" cy="4553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342900" indent="-342900" eaLnBrk="1" hangingPunct="1">
              <a:lnSpc>
                <a:spcPct val="105000"/>
              </a:lnSpc>
              <a:spcBef>
                <a:spcPct val="20000"/>
              </a:spcBef>
              <a:buFont typeface="Arial" pitchFamily="34" charset="0"/>
              <a:buChar char="•"/>
            </a:pPr>
            <a:r>
              <a:rPr lang="zh-CN" altLang="en-US" sz="2000" b="1" dirty="0" smtClean="0">
                <a:solidFill>
                  <a:srgbClr val="D60093"/>
                </a:solidFill>
                <a:latin typeface="Times New Roman" pitchFamily="18" charset="0"/>
                <a:ea typeface="幼圆" pitchFamily="49" charset="-122"/>
                <a:cs typeface="Times New Roman" pitchFamily="18" charset="0"/>
              </a:rPr>
              <a:t>连续</a:t>
            </a:r>
            <a:r>
              <a:rPr lang="zh-CN" altLang="en-US" sz="2000" b="1" dirty="0">
                <a:solidFill>
                  <a:srgbClr val="D60093"/>
                </a:solidFill>
                <a:latin typeface="Times New Roman" pitchFamily="18" charset="0"/>
                <a:ea typeface="幼圆" pitchFamily="49" charset="-122"/>
                <a:cs typeface="Times New Roman" pitchFamily="18" charset="0"/>
              </a:rPr>
              <a:t>论域：</a:t>
            </a:r>
            <a:r>
              <a:rPr lang="zh-CN" altLang="en-US" sz="2000" b="1" dirty="0">
                <a:solidFill>
                  <a:srgbClr val="0000CC"/>
                </a:solidFill>
                <a:latin typeface="Times New Roman" pitchFamily="18" charset="0"/>
                <a:ea typeface="幼圆" pitchFamily="49" charset="-122"/>
                <a:cs typeface="Times New Roman" pitchFamily="18" charset="0"/>
              </a:rPr>
              <a:t>如果论域</a:t>
            </a:r>
            <a:r>
              <a:rPr lang="en-US" altLang="zh-CN" sz="2000" b="1" dirty="0">
                <a:solidFill>
                  <a:srgbClr val="0000CC"/>
                </a:solidFill>
                <a:latin typeface="Times New Roman" pitchFamily="18" charset="0"/>
                <a:ea typeface="幼圆" pitchFamily="49" charset="-122"/>
                <a:cs typeface="Times New Roman" pitchFamily="18" charset="0"/>
              </a:rPr>
              <a:t>U</a:t>
            </a:r>
            <a:r>
              <a:rPr lang="zh-CN" altLang="en-US" sz="2000" b="1" dirty="0">
                <a:solidFill>
                  <a:srgbClr val="0000CC"/>
                </a:solidFill>
                <a:latin typeface="Times New Roman" pitchFamily="18" charset="0"/>
                <a:ea typeface="幼圆" pitchFamily="49" charset="-122"/>
                <a:cs typeface="Times New Roman" pitchFamily="18" charset="0"/>
              </a:rPr>
              <a:t>是实数域上的某个闭区间</a:t>
            </a:r>
            <a:r>
              <a:rPr lang="en-US" altLang="zh-CN" sz="2000" b="1" dirty="0">
                <a:solidFill>
                  <a:srgbClr val="0000CC"/>
                </a:solidFill>
                <a:latin typeface="Times New Roman" pitchFamily="18" charset="0"/>
                <a:ea typeface="幼圆" pitchFamily="49" charset="-122"/>
                <a:cs typeface="Times New Roman" pitchFamily="18" charset="0"/>
              </a:rPr>
              <a:t>[a, b]</a:t>
            </a:r>
            <a:r>
              <a:rPr lang="zh-CN" altLang="en-US" sz="2000" b="1" dirty="0">
                <a:solidFill>
                  <a:srgbClr val="0000CC"/>
                </a:solidFill>
                <a:latin typeface="Times New Roman" pitchFamily="18" charset="0"/>
                <a:ea typeface="幼圆" pitchFamily="49" charset="-122"/>
                <a:cs typeface="Times New Roman" pitchFamily="18" charset="0"/>
              </a:rPr>
              <a:t>，则海明距离为</a:t>
            </a:r>
            <a:r>
              <a:rPr lang="zh-CN" altLang="en-US" sz="2400" dirty="0">
                <a:latin typeface="Times New Roman" pitchFamily="18" charset="0"/>
                <a:ea typeface="幼圆" pitchFamily="49" charset="-122"/>
                <a:cs typeface="Times New Roman" pitchFamily="18" charset="0"/>
              </a:rPr>
              <a:t> </a:t>
            </a:r>
          </a:p>
        </p:txBody>
      </p:sp>
      <p:graphicFrame>
        <p:nvGraphicFramePr>
          <p:cNvPr id="479236" name="Object 4"/>
          <p:cNvGraphicFramePr>
            <a:graphicFrameLocks noChangeAspect="1"/>
          </p:cNvGraphicFramePr>
          <p:nvPr/>
        </p:nvGraphicFramePr>
        <p:xfrm>
          <a:off x="1331913" y="3681413"/>
          <a:ext cx="3852862" cy="671512"/>
        </p:xfrm>
        <a:graphic>
          <a:graphicData uri="http://schemas.openxmlformats.org/presentationml/2006/ole">
            <mc:AlternateContent xmlns:mc="http://schemas.openxmlformats.org/markup-compatibility/2006">
              <mc:Choice xmlns:v="urn:schemas-microsoft-com:vml" Requires="v">
                <p:oleObj spid="_x0000_s479453" name="Equation" r:id="rId6" imgW="2336760" imgH="393480" progId="Equation.3">
                  <p:embed/>
                </p:oleObj>
              </mc:Choice>
              <mc:Fallback>
                <p:oleObj name="Equation" r:id="rId6" imgW="2336760" imgH="393480" progId="Equation.3">
                  <p:embed/>
                  <p:pic>
                    <p:nvPicPr>
                      <p:cNvPr id="0" name="Object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331913" y="3681413"/>
                        <a:ext cx="3852862" cy="671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79237" name="Text Box 5"/>
          <p:cNvSpPr txBox="1">
            <a:spLocks noChangeArrowheads="1"/>
          </p:cNvSpPr>
          <p:nvPr/>
        </p:nvSpPr>
        <p:spPr bwMode="auto">
          <a:xfrm>
            <a:off x="179388" y="1304925"/>
            <a:ext cx="8640762" cy="11079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lnSpc>
                <a:spcPct val="105000"/>
              </a:lnSpc>
              <a:spcBef>
                <a:spcPct val="15000"/>
              </a:spcBef>
            </a:pPr>
            <a:r>
              <a:rPr kumimoji="0" lang="zh-CN" altLang="en-US" sz="2000" b="1" dirty="0" smtClean="0">
                <a:latin typeface="Times New Roman" pitchFamily="18" charset="0"/>
                <a:ea typeface="幼圆" pitchFamily="49" charset="-122"/>
                <a:cs typeface="Times New Roman" pitchFamily="18" charset="0"/>
              </a:rPr>
              <a:t>语义</a:t>
            </a:r>
            <a:r>
              <a:rPr kumimoji="0" lang="zh-CN" altLang="en-US" sz="2000" b="1" dirty="0">
                <a:latin typeface="Times New Roman" pitchFamily="18" charset="0"/>
                <a:ea typeface="幼圆" pitchFamily="49" charset="-122"/>
                <a:cs typeface="Times New Roman" pitchFamily="18" charset="0"/>
              </a:rPr>
              <a:t>距离用于刻划两个模糊概念之间的</a:t>
            </a:r>
            <a:r>
              <a:rPr kumimoji="0" lang="zh-CN" altLang="en-US" sz="2000" b="1" dirty="0" smtClean="0">
                <a:latin typeface="Times New Roman" pitchFamily="18" charset="0"/>
                <a:ea typeface="幼圆" pitchFamily="49" charset="-122"/>
                <a:cs typeface="Times New Roman" pitchFamily="18" charset="0"/>
              </a:rPr>
              <a:t>差异</a:t>
            </a:r>
            <a:endParaRPr kumimoji="0" lang="en-US" altLang="zh-CN" sz="2000" b="1" dirty="0">
              <a:latin typeface="Times New Roman" pitchFamily="18" charset="0"/>
              <a:ea typeface="幼圆" pitchFamily="49" charset="-122"/>
              <a:cs typeface="Times New Roman" pitchFamily="18" charset="0"/>
            </a:endParaRPr>
          </a:p>
          <a:p>
            <a:pPr marL="342900" indent="-342900" eaLnBrk="1" hangingPunct="1">
              <a:lnSpc>
                <a:spcPct val="105000"/>
              </a:lnSpc>
              <a:spcBef>
                <a:spcPct val="15000"/>
              </a:spcBef>
              <a:buFont typeface="Arial" pitchFamily="34" charset="0"/>
              <a:buChar char="•"/>
            </a:pPr>
            <a:r>
              <a:rPr lang="zh-CN" altLang="en-US" sz="2000" b="1" dirty="0" smtClean="0">
                <a:solidFill>
                  <a:srgbClr val="D60093"/>
                </a:solidFill>
                <a:latin typeface="Times New Roman" pitchFamily="18" charset="0"/>
                <a:ea typeface="幼圆" pitchFamily="49" charset="-122"/>
                <a:cs typeface="Times New Roman" pitchFamily="18" charset="0"/>
              </a:rPr>
              <a:t>离散</a:t>
            </a:r>
            <a:r>
              <a:rPr lang="zh-CN" altLang="en-US" sz="2000" b="1" dirty="0">
                <a:solidFill>
                  <a:srgbClr val="D60093"/>
                </a:solidFill>
                <a:latin typeface="Times New Roman" pitchFamily="18" charset="0"/>
                <a:ea typeface="幼圆" pitchFamily="49" charset="-122"/>
                <a:cs typeface="Times New Roman" pitchFamily="18" charset="0"/>
              </a:rPr>
              <a:t>论域：</a:t>
            </a:r>
            <a:r>
              <a:rPr lang="zh-CN" altLang="en-US" sz="2000" b="1" dirty="0">
                <a:solidFill>
                  <a:srgbClr val="0000CC"/>
                </a:solidFill>
                <a:latin typeface="Times New Roman" pitchFamily="18" charset="0"/>
                <a:ea typeface="幼圆" pitchFamily="49" charset="-122"/>
                <a:cs typeface="Times New Roman" pitchFamily="18" charset="0"/>
              </a:rPr>
              <a:t>设</a:t>
            </a:r>
            <a:r>
              <a:rPr lang="en-US" altLang="zh-CN" sz="2000" b="1" dirty="0">
                <a:solidFill>
                  <a:srgbClr val="0000CC"/>
                </a:solidFill>
                <a:latin typeface="Times New Roman" pitchFamily="18" charset="0"/>
                <a:ea typeface="幼圆" pitchFamily="49" charset="-122"/>
                <a:cs typeface="Times New Roman" pitchFamily="18" charset="0"/>
              </a:rPr>
              <a:t>U={u</a:t>
            </a:r>
            <a:r>
              <a:rPr lang="en-US" altLang="zh-CN" sz="2000" b="1" baseline="-25000" dirty="0">
                <a:solidFill>
                  <a:srgbClr val="0000CC"/>
                </a:solidFill>
                <a:latin typeface="Times New Roman" pitchFamily="18" charset="0"/>
                <a:ea typeface="幼圆" pitchFamily="49" charset="-122"/>
                <a:cs typeface="Times New Roman" pitchFamily="18" charset="0"/>
              </a:rPr>
              <a:t>1</a:t>
            </a:r>
            <a:r>
              <a:rPr lang="en-US" altLang="zh-CN" sz="2000" b="1" dirty="0">
                <a:solidFill>
                  <a:srgbClr val="0000CC"/>
                </a:solidFill>
                <a:latin typeface="Times New Roman" pitchFamily="18" charset="0"/>
                <a:ea typeface="幼圆" pitchFamily="49" charset="-122"/>
                <a:cs typeface="Times New Roman" pitchFamily="18" charset="0"/>
              </a:rPr>
              <a:t>, u</a:t>
            </a:r>
            <a:r>
              <a:rPr lang="en-US" altLang="zh-CN" sz="2000" b="1" baseline="-25000" dirty="0">
                <a:solidFill>
                  <a:srgbClr val="0000CC"/>
                </a:solidFill>
                <a:latin typeface="Times New Roman" pitchFamily="18" charset="0"/>
                <a:ea typeface="幼圆" pitchFamily="49" charset="-122"/>
                <a:cs typeface="Times New Roman" pitchFamily="18" charset="0"/>
              </a:rPr>
              <a:t>2</a:t>
            </a:r>
            <a:r>
              <a:rPr lang="en-US" altLang="zh-CN" sz="2000" b="1" dirty="0">
                <a:solidFill>
                  <a:srgbClr val="0000CC"/>
                </a:solidFill>
                <a:latin typeface="Times New Roman" pitchFamily="18" charset="0"/>
                <a:ea typeface="幼圆" pitchFamily="49" charset="-122"/>
                <a:cs typeface="Times New Roman" pitchFamily="18" charset="0"/>
              </a:rPr>
              <a:t>, … , u</a:t>
            </a:r>
            <a:r>
              <a:rPr lang="en-US" altLang="zh-CN" sz="2000" b="1" baseline="-25000" dirty="0">
                <a:solidFill>
                  <a:srgbClr val="0000CC"/>
                </a:solidFill>
                <a:latin typeface="Times New Roman" pitchFamily="18" charset="0"/>
                <a:ea typeface="幼圆" pitchFamily="49" charset="-122"/>
                <a:cs typeface="Times New Roman" pitchFamily="18" charset="0"/>
              </a:rPr>
              <a:t>n</a:t>
            </a:r>
            <a:r>
              <a:rPr lang="en-US" altLang="zh-CN" sz="2000" b="1" dirty="0">
                <a:solidFill>
                  <a:srgbClr val="0000CC"/>
                </a:solidFill>
                <a:latin typeface="Times New Roman" pitchFamily="18" charset="0"/>
                <a:ea typeface="幼圆" pitchFamily="49" charset="-122"/>
                <a:cs typeface="Times New Roman" pitchFamily="18" charset="0"/>
              </a:rPr>
              <a:t>}</a:t>
            </a:r>
            <a:r>
              <a:rPr lang="zh-CN" altLang="en-US" sz="2000" b="1" dirty="0">
                <a:solidFill>
                  <a:srgbClr val="0000CC"/>
                </a:solidFill>
                <a:latin typeface="Times New Roman" pitchFamily="18" charset="0"/>
                <a:ea typeface="幼圆" pitchFamily="49" charset="-122"/>
                <a:cs typeface="Times New Roman" pitchFamily="18" charset="0"/>
              </a:rPr>
              <a:t>是一个离散有限论域，</a:t>
            </a:r>
            <a:r>
              <a:rPr lang="en-US" altLang="zh-CN" sz="2000" b="1" dirty="0">
                <a:solidFill>
                  <a:srgbClr val="0000CC"/>
                </a:solidFill>
                <a:latin typeface="Times New Roman" pitchFamily="18" charset="0"/>
                <a:ea typeface="幼圆" pitchFamily="49" charset="-122"/>
                <a:cs typeface="Times New Roman" pitchFamily="18" charset="0"/>
              </a:rPr>
              <a:t>F</a:t>
            </a:r>
            <a:r>
              <a:rPr lang="zh-CN" altLang="en-US" sz="2000" b="1" dirty="0">
                <a:solidFill>
                  <a:srgbClr val="0000CC"/>
                </a:solidFill>
                <a:latin typeface="Times New Roman" pitchFamily="18" charset="0"/>
                <a:ea typeface="幼圆" pitchFamily="49" charset="-122"/>
                <a:cs typeface="Times New Roman" pitchFamily="18" charset="0"/>
              </a:rPr>
              <a:t>和</a:t>
            </a:r>
            <a:r>
              <a:rPr lang="en-US" altLang="zh-CN" sz="2000" b="1" dirty="0">
                <a:solidFill>
                  <a:srgbClr val="0000CC"/>
                </a:solidFill>
                <a:latin typeface="Times New Roman" pitchFamily="18" charset="0"/>
                <a:ea typeface="幼圆" pitchFamily="49" charset="-122"/>
                <a:cs typeface="Times New Roman" pitchFamily="18" charset="0"/>
              </a:rPr>
              <a:t>G</a:t>
            </a:r>
            <a:r>
              <a:rPr lang="zh-CN" altLang="en-US" sz="2000" b="1" dirty="0">
                <a:solidFill>
                  <a:srgbClr val="0000CC"/>
                </a:solidFill>
                <a:latin typeface="Times New Roman" pitchFamily="18" charset="0"/>
                <a:ea typeface="幼圆" pitchFamily="49" charset="-122"/>
                <a:cs typeface="Times New Roman" pitchFamily="18" charset="0"/>
              </a:rPr>
              <a:t>分别是论域</a:t>
            </a:r>
            <a:r>
              <a:rPr lang="en-US" altLang="zh-CN" sz="2000" b="1" dirty="0">
                <a:solidFill>
                  <a:srgbClr val="0000CC"/>
                </a:solidFill>
                <a:latin typeface="Times New Roman" pitchFamily="18" charset="0"/>
                <a:ea typeface="幼圆" pitchFamily="49" charset="-122"/>
                <a:cs typeface="Times New Roman" pitchFamily="18" charset="0"/>
              </a:rPr>
              <a:t>U</a:t>
            </a:r>
            <a:r>
              <a:rPr lang="zh-CN" altLang="en-US" sz="2000" b="1" dirty="0">
                <a:solidFill>
                  <a:srgbClr val="0000CC"/>
                </a:solidFill>
                <a:latin typeface="Times New Roman" pitchFamily="18" charset="0"/>
                <a:ea typeface="幼圆" pitchFamily="49" charset="-122"/>
                <a:cs typeface="Times New Roman" pitchFamily="18" charset="0"/>
              </a:rPr>
              <a:t>上的两个模糊概念的模糊集，则</a:t>
            </a:r>
            <a:r>
              <a:rPr lang="en-US" altLang="zh-CN" sz="2000" b="1" dirty="0">
                <a:solidFill>
                  <a:srgbClr val="0000CC"/>
                </a:solidFill>
                <a:latin typeface="Times New Roman" pitchFamily="18" charset="0"/>
                <a:ea typeface="幼圆" pitchFamily="49" charset="-122"/>
                <a:cs typeface="Times New Roman" pitchFamily="18" charset="0"/>
              </a:rPr>
              <a:t>F</a:t>
            </a:r>
            <a:r>
              <a:rPr lang="zh-CN" altLang="en-US" sz="2000" b="1" dirty="0">
                <a:solidFill>
                  <a:srgbClr val="0000CC"/>
                </a:solidFill>
                <a:latin typeface="Times New Roman" pitchFamily="18" charset="0"/>
                <a:ea typeface="幼圆" pitchFamily="49" charset="-122"/>
                <a:cs typeface="Times New Roman" pitchFamily="18" charset="0"/>
              </a:rPr>
              <a:t>和</a:t>
            </a:r>
            <a:r>
              <a:rPr lang="en-US" altLang="zh-CN" sz="2000" b="1" dirty="0">
                <a:solidFill>
                  <a:srgbClr val="0000CC"/>
                </a:solidFill>
                <a:latin typeface="Times New Roman" pitchFamily="18" charset="0"/>
                <a:ea typeface="幼圆" pitchFamily="49" charset="-122"/>
                <a:cs typeface="Times New Roman" pitchFamily="18" charset="0"/>
              </a:rPr>
              <a:t>G</a:t>
            </a:r>
            <a:r>
              <a:rPr lang="zh-CN" altLang="en-US" sz="2000" b="1" dirty="0">
                <a:solidFill>
                  <a:srgbClr val="0000CC"/>
                </a:solidFill>
                <a:latin typeface="Times New Roman" pitchFamily="18" charset="0"/>
                <a:ea typeface="幼圆" pitchFamily="49" charset="-122"/>
                <a:cs typeface="Times New Roman" pitchFamily="18" charset="0"/>
              </a:rPr>
              <a:t>的海明距离定义为 </a:t>
            </a:r>
          </a:p>
        </p:txBody>
      </p:sp>
      <p:sp>
        <p:nvSpPr>
          <p:cNvPr id="479238" name="Rectangle 6"/>
          <p:cNvSpPr>
            <a:spLocks noChangeArrowheads="1"/>
          </p:cNvSpPr>
          <p:nvPr/>
        </p:nvSpPr>
        <p:spPr bwMode="auto">
          <a:xfrm>
            <a:off x="863600" y="0"/>
            <a:ext cx="7272338" cy="1081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ctr" eaLnBrk="1" hangingPunct="1">
              <a:spcBef>
                <a:spcPct val="0"/>
              </a:spcBef>
            </a:pPr>
            <a:r>
              <a:rPr lang="zh-CN" altLang="en-US" sz="4400" b="1" dirty="0" smtClean="0">
                <a:solidFill>
                  <a:schemeClr val="accent2"/>
                </a:solidFill>
                <a:latin typeface="方正姚体" pitchFamily="2" charset="-122"/>
                <a:ea typeface="方正姚体" pitchFamily="2" charset="-122"/>
                <a:cs typeface="+mj-cs"/>
              </a:rPr>
              <a:t>模糊</a:t>
            </a:r>
            <a:r>
              <a:rPr lang="zh-CN" altLang="en-US" sz="4400" b="1" dirty="0">
                <a:solidFill>
                  <a:schemeClr val="accent2"/>
                </a:solidFill>
                <a:latin typeface="方正姚体" pitchFamily="2" charset="-122"/>
                <a:ea typeface="方正姚体" pitchFamily="2" charset="-122"/>
                <a:cs typeface="+mj-cs"/>
              </a:rPr>
              <a:t>概念的</a:t>
            </a:r>
            <a:r>
              <a:rPr lang="zh-CN" altLang="en-US" sz="4400" b="1" dirty="0" smtClean="0">
                <a:solidFill>
                  <a:schemeClr val="accent2"/>
                </a:solidFill>
                <a:latin typeface="方正姚体" pitchFamily="2" charset="-122"/>
                <a:ea typeface="方正姚体" pitchFamily="2" charset="-122"/>
                <a:cs typeface="+mj-cs"/>
              </a:rPr>
              <a:t>匹配</a:t>
            </a:r>
            <a:r>
              <a:rPr lang="en-US" altLang="zh-CN" sz="4400" b="1" dirty="0" smtClean="0">
                <a:solidFill>
                  <a:schemeClr val="accent2"/>
                </a:solidFill>
                <a:latin typeface="方正姚体" pitchFamily="2" charset="-122"/>
                <a:ea typeface="方正姚体" pitchFamily="2" charset="-122"/>
                <a:cs typeface="+mj-cs"/>
              </a:rPr>
              <a:t>-</a:t>
            </a:r>
            <a:r>
              <a:rPr lang="zh-CN" altLang="en-US" sz="4000" b="1" dirty="0" smtClean="0">
                <a:solidFill>
                  <a:schemeClr val="accent2"/>
                </a:solidFill>
                <a:latin typeface="方正姚体" pitchFamily="2" charset="-122"/>
                <a:ea typeface="方正姚体" pitchFamily="2" charset="-122"/>
                <a:cs typeface="+mj-cs"/>
              </a:rPr>
              <a:t>语义</a:t>
            </a:r>
            <a:r>
              <a:rPr lang="zh-CN" altLang="en-US" sz="4000" b="1" dirty="0">
                <a:solidFill>
                  <a:schemeClr val="accent2"/>
                </a:solidFill>
                <a:latin typeface="方正姚体" pitchFamily="2" charset="-122"/>
                <a:ea typeface="方正姚体" pitchFamily="2" charset="-122"/>
                <a:cs typeface="+mj-cs"/>
              </a:rPr>
              <a:t>距离</a:t>
            </a:r>
          </a:p>
        </p:txBody>
      </p:sp>
      <p:sp>
        <p:nvSpPr>
          <p:cNvPr id="479239" name="Text Box 7"/>
          <p:cNvSpPr txBox="1">
            <a:spLocks noChangeArrowheads="1"/>
          </p:cNvSpPr>
          <p:nvPr/>
        </p:nvSpPr>
        <p:spPr bwMode="auto">
          <a:xfrm>
            <a:off x="326939" y="4473116"/>
            <a:ext cx="8821737" cy="2246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lnSpc>
                <a:spcPct val="105000"/>
              </a:lnSpc>
              <a:spcBef>
                <a:spcPct val="15000"/>
              </a:spcBef>
            </a:pPr>
            <a:r>
              <a:rPr lang="en-US" altLang="zh-CN" sz="2000" b="1" dirty="0">
                <a:solidFill>
                  <a:srgbClr val="D60093"/>
                </a:solidFill>
                <a:latin typeface="Times New Roman" pitchFamily="18" charset="0"/>
                <a:ea typeface="幼圆" pitchFamily="49" charset="-122"/>
                <a:cs typeface="Times New Roman" pitchFamily="18" charset="0"/>
              </a:rPr>
              <a:t>    </a:t>
            </a:r>
            <a:r>
              <a:rPr lang="zh-CN" altLang="en-US" sz="2000" b="1" dirty="0">
                <a:solidFill>
                  <a:srgbClr val="00B050"/>
                </a:solidFill>
                <a:latin typeface="Times New Roman" pitchFamily="18" charset="0"/>
                <a:ea typeface="仿宋_GB2312" pitchFamily="49" charset="-122"/>
                <a:cs typeface="Times New Roman" pitchFamily="18" charset="0"/>
              </a:rPr>
              <a:t>例</a:t>
            </a:r>
            <a:r>
              <a:rPr lang="en-US" altLang="zh-CN" sz="2000" b="1" dirty="0">
                <a:solidFill>
                  <a:srgbClr val="00B050"/>
                </a:solidFill>
                <a:latin typeface="Times New Roman" pitchFamily="18" charset="0"/>
                <a:ea typeface="仿宋_GB2312" pitchFamily="49" charset="-122"/>
                <a:cs typeface="Times New Roman" pitchFamily="18" charset="0"/>
              </a:rPr>
              <a:t>6.10 </a:t>
            </a:r>
            <a:r>
              <a:rPr lang="zh-CN" altLang="en-US" sz="2000" b="1" dirty="0">
                <a:solidFill>
                  <a:srgbClr val="00B050"/>
                </a:solidFill>
                <a:latin typeface="Times New Roman" pitchFamily="18" charset="0"/>
                <a:ea typeface="仿宋_GB2312" pitchFamily="49" charset="-122"/>
                <a:cs typeface="Times New Roman" pitchFamily="18" charset="0"/>
              </a:rPr>
              <a:t>设论域</a:t>
            </a:r>
            <a:r>
              <a:rPr lang="en-US" altLang="zh-CN" sz="2000" b="1" dirty="0">
                <a:solidFill>
                  <a:srgbClr val="00B050"/>
                </a:solidFill>
                <a:latin typeface="Times New Roman" pitchFamily="18" charset="0"/>
                <a:ea typeface="仿宋_GB2312" pitchFamily="49" charset="-122"/>
                <a:cs typeface="Times New Roman" pitchFamily="18" charset="0"/>
              </a:rPr>
              <a:t>U={-10, 0, 10, 20, 30}</a:t>
            </a:r>
            <a:r>
              <a:rPr lang="zh-CN" altLang="en-US" sz="2000" b="1" dirty="0">
                <a:solidFill>
                  <a:srgbClr val="00B050"/>
                </a:solidFill>
                <a:latin typeface="Times New Roman" pitchFamily="18" charset="0"/>
                <a:ea typeface="仿宋_GB2312" pitchFamily="49" charset="-122"/>
                <a:cs typeface="Times New Roman" pitchFamily="18" charset="0"/>
              </a:rPr>
              <a:t>表示温度，模糊集</a:t>
            </a:r>
          </a:p>
          <a:p>
            <a:pPr eaLnBrk="1" hangingPunct="1">
              <a:lnSpc>
                <a:spcPct val="105000"/>
              </a:lnSpc>
              <a:spcBef>
                <a:spcPct val="15000"/>
              </a:spcBef>
            </a:pPr>
            <a:r>
              <a:rPr lang="zh-CN" altLang="en-US" sz="2000" b="1" dirty="0">
                <a:solidFill>
                  <a:srgbClr val="00B050"/>
                </a:solidFill>
                <a:latin typeface="Times New Roman" pitchFamily="18" charset="0"/>
                <a:ea typeface="仿宋_GB2312" pitchFamily="49" charset="-122"/>
                <a:cs typeface="Times New Roman" pitchFamily="18" charset="0"/>
              </a:rPr>
              <a:t>        </a:t>
            </a:r>
            <a:r>
              <a:rPr lang="en-US" altLang="zh-CN" sz="2000" b="1" dirty="0">
                <a:solidFill>
                  <a:srgbClr val="00B050"/>
                </a:solidFill>
                <a:latin typeface="Times New Roman" pitchFamily="18" charset="0"/>
                <a:ea typeface="仿宋_GB2312" pitchFamily="49" charset="-122"/>
                <a:cs typeface="Times New Roman" pitchFamily="18" charset="0"/>
              </a:rPr>
              <a:t>F= 0.8/-10+0.5/0+0.1/10</a:t>
            </a:r>
          </a:p>
          <a:p>
            <a:pPr eaLnBrk="1" hangingPunct="1">
              <a:lnSpc>
                <a:spcPct val="105000"/>
              </a:lnSpc>
              <a:spcBef>
                <a:spcPct val="15000"/>
              </a:spcBef>
            </a:pPr>
            <a:r>
              <a:rPr lang="en-US" altLang="zh-CN" sz="2000" b="1" dirty="0">
                <a:solidFill>
                  <a:srgbClr val="00B050"/>
                </a:solidFill>
                <a:latin typeface="Times New Roman" pitchFamily="18" charset="0"/>
                <a:ea typeface="仿宋_GB2312" pitchFamily="49" charset="-122"/>
                <a:cs typeface="Times New Roman" pitchFamily="18" charset="0"/>
              </a:rPr>
              <a:t>      </a:t>
            </a:r>
            <a:r>
              <a:rPr lang="en-US" altLang="zh-CN" sz="2000" b="1" dirty="0" smtClean="0">
                <a:solidFill>
                  <a:srgbClr val="00B050"/>
                </a:solidFill>
                <a:latin typeface="Times New Roman" pitchFamily="18" charset="0"/>
                <a:ea typeface="仿宋_GB2312" pitchFamily="49" charset="-122"/>
                <a:cs typeface="Times New Roman" pitchFamily="18" charset="0"/>
              </a:rPr>
              <a:t>         </a:t>
            </a:r>
            <a:r>
              <a:rPr lang="en-US" altLang="zh-CN" sz="2000" b="1" dirty="0">
                <a:solidFill>
                  <a:srgbClr val="00B050"/>
                </a:solidFill>
                <a:latin typeface="Times New Roman" pitchFamily="18" charset="0"/>
                <a:ea typeface="仿宋_GB2312" pitchFamily="49" charset="-122"/>
                <a:cs typeface="Times New Roman" pitchFamily="18" charset="0"/>
              </a:rPr>
              <a:t>G=0.9/-10+0.6/0+0.2/10</a:t>
            </a:r>
          </a:p>
          <a:p>
            <a:pPr eaLnBrk="1" hangingPunct="1">
              <a:lnSpc>
                <a:spcPct val="105000"/>
              </a:lnSpc>
              <a:spcBef>
                <a:spcPct val="15000"/>
              </a:spcBef>
            </a:pPr>
            <a:r>
              <a:rPr lang="zh-CN" altLang="en-US" sz="2000" b="1" dirty="0">
                <a:solidFill>
                  <a:srgbClr val="00B050"/>
                </a:solidFill>
                <a:latin typeface="Times New Roman" pitchFamily="18" charset="0"/>
                <a:ea typeface="仿宋_GB2312" pitchFamily="49" charset="-122"/>
                <a:cs typeface="Times New Roman" pitchFamily="18" charset="0"/>
              </a:rPr>
              <a:t>分别表示“冷”和“比较冷”，则 </a:t>
            </a:r>
          </a:p>
          <a:p>
            <a:pPr eaLnBrk="1" hangingPunct="1">
              <a:lnSpc>
                <a:spcPct val="105000"/>
              </a:lnSpc>
              <a:spcBef>
                <a:spcPct val="15000"/>
              </a:spcBef>
            </a:pPr>
            <a:r>
              <a:rPr lang="zh-CN" altLang="en-US" sz="2000" b="1" dirty="0">
                <a:solidFill>
                  <a:srgbClr val="00B050"/>
                </a:solidFill>
                <a:latin typeface="Times New Roman" pitchFamily="18" charset="0"/>
                <a:ea typeface="仿宋_GB2312" pitchFamily="49" charset="-122"/>
                <a:cs typeface="Times New Roman" pitchFamily="18" charset="0"/>
              </a:rPr>
              <a:t>      </a:t>
            </a:r>
            <a:r>
              <a:rPr lang="en-US" altLang="zh-CN" sz="2000" b="1" dirty="0">
                <a:solidFill>
                  <a:srgbClr val="00B050"/>
                </a:solidFill>
                <a:latin typeface="Times New Roman" pitchFamily="18" charset="0"/>
                <a:ea typeface="仿宋_GB2312" pitchFamily="49" charset="-122"/>
                <a:cs typeface="Times New Roman" pitchFamily="18" charset="0"/>
              </a:rPr>
              <a:t>d(F,G)=0.2×(|0.8-0.9|+|0.5-0.6|+|0.1-0.2|)=0.2×0.3=0.06</a:t>
            </a:r>
          </a:p>
          <a:p>
            <a:pPr eaLnBrk="1" hangingPunct="1">
              <a:lnSpc>
                <a:spcPct val="105000"/>
              </a:lnSpc>
              <a:spcBef>
                <a:spcPct val="15000"/>
              </a:spcBef>
            </a:pPr>
            <a:r>
              <a:rPr lang="zh-CN" altLang="en-US" sz="2000" b="1" dirty="0">
                <a:solidFill>
                  <a:srgbClr val="00B050"/>
                </a:solidFill>
                <a:latin typeface="Times New Roman" pitchFamily="18" charset="0"/>
                <a:ea typeface="仿宋_GB2312" pitchFamily="49" charset="-122"/>
                <a:cs typeface="Times New Roman" pitchFamily="18" charset="0"/>
              </a:rPr>
              <a:t>即</a:t>
            </a:r>
            <a:r>
              <a:rPr lang="en-US" altLang="zh-CN" sz="2000" b="1" dirty="0">
                <a:solidFill>
                  <a:srgbClr val="00B050"/>
                </a:solidFill>
                <a:latin typeface="Times New Roman" pitchFamily="18" charset="0"/>
                <a:ea typeface="仿宋_GB2312" pitchFamily="49" charset="-122"/>
                <a:cs typeface="Times New Roman" pitchFamily="18" charset="0"/>
              </a:rPr>
              <a:t>F</a:t>
            </a:r>
            <a:r>
              <a:rPr lang="zh-CN" altLang="en-US" sz="2000" b="1" dirty="0">
                <a:solidFill>
                  <a:srgbClr val="00B050"/>
                </a:solidFill>
                <a:latin typeface="Times New Roman" pitchFamily="18" charset="0"/>
                <a:ea typeface="仿宋_GB2312" pitchFamily="49" charset="-122"/>
                <a:cs typeface="Times New Roman" pitchFamily="18" charset="0"/>
              </a:rPr>
              <a:t>和</a:t>
            </a:r>
            <a:r>
              <a:rPr lang="en-US" altLang="zh-CN" sz="2000" b="1" dirty="0">
                <a:solidFill>
                  <a:srgbClr val="00B050"/>
                </a:solidFill>
                <a:latin typeface="Times New Roman" pitchFamily="18" charset="0"/>
                <a:ea typeface="仿宋_GB2312" pitchFamily="49" charset="-122"/>
                <a:cs typeface="Times New Roman" pitchFamily="18" charset="0"/>
              </a:rPr>
              <a:t>G</a:t>
            </a:r>
            <a:r>
              <a:rPr lang="zh-CN" altLang="en-US" sz="2000" b="1" dirty="0">
                <a:solidFill>
                  <a:srgbClr val="00B050"/>
                </a:solidFill>
                <a:latin typeface="Times New Roman" pitchFamily="18" charset="0"/>
                <a:ea typeface="仿宋_GB2312" pitchFamily="49" charset="-122"/>
                <a:cs typeface="Times New Roman" pitchFamily="18" charset="0"/>
              </a:rPr>
              <a:t>的海明距离为</a:t>
            </a:r>
            <a:r>
              <a:rPr lang="en-US" altLang="zh-CN" sz="2000" b="1" dirty="0">
                <a:solidFill>
                  <a:srgbClr val="00B050"/>
                </a:solidFill>
                <a:latin typeface="Times New Roman" pitchFamily="18" charset="0"/>
                <a:ea typeface="仿宋_GB2312" pitchFamily="49" charset="-122"/>
                <a:cs typeface="Times New Roman" pitchFamily="18" charset="0"/>
              </a:rPr>
              <a:t>0.06</a:t>
            </a:r>
            <a:r>
              <a:rPr lang="zh-CN" altLang="en-US" sz="2000" b="1" dirty="0">
                <a:solidFill>
                  <a:srgbClr val="00B050"/>
                </a:solidFill>
                <a:latin typeface="Times New Roman" pitchFamily="18" charset="0"/>
                <a:ea typeface="仿宋_GB2312" pitchFamily="49" charset="-122"/>
                <a:cs typeface="Times New Roman" pitchFamily="18" charset="0"/>
              </a:rPr>
              <a:t>。</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灯片编号占位符 3"/>
          <p:cNvSpPr>
            <a:spLocks noGrp="1"/>
          </p:cNvSpPr>
          <p:nvPr>
            <p:ph type="sldNum" sz="quarter" idx="12"/>
          </p:nvPr>
        </p:nvSpPr>
        <p:spPr/>
        <p:txBody>
          <a:bodyPr/>
          <a:lstStyle/>
          <a:p>
            <a:fld id="{62ED58C6-E464-4411-B3BE-E3E48030D057}" type="slidenum">
              <a:rPr lang="en-US" altLang="zh-CN"/>
              <a:pPr/>
              <a:t>129</a:t>
            </a:fld>
            <a:endParaRPr lang="en-US" altLang="zh-CN"/>
          </a:p>
        </p:txBody>
      </p:sp>
      <p:sp>
        <p:nvSpPr>
          <p:cNvPr id="480259" name="Text Box 3"/>
          <p:cNvSpPr txBox="1">
            <a:spLocks noChangeArrowheads="1"/>
          </p:cNvSpPr>
          <p:nvPr/>
        </p:nvSpPr>
        <p:spPr bwMode="auto">
          <a:xfrm>
            <a:off x="359532" y="1376772"/>
            <a:ext cx="8461064" cy="1154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1" hangingPunct="1">
              <a:lnSpc>
                <a:spcPct val="115000"/>
              </a:lnSpc>
              <a:spcBef>
                <a:spcPct val="0"/>
              </a:spcBef>
            </a:pPr>
            <a:r>
              <a:rPr lang="zh-CN" altLang="en-US" sz="2000" b="1" dirty="0" smtClean="0">
                <a:latin typeface="Times New Roman" pitchFamily="18" charset="0"/>
                <a:ea typeface="幼圆" pitchFamily="49" charset="-122"/>
                <a:cs typeface="Times New Roman" pitchFamily="18" charset="0"/>
              </a:rPr>
              <a:t>设</a:t>
            </a:r>
            <a:r>
              <a:rPr lang="en-US" altLang="zh-CN" sz="2000" b="1" dirty="0">
                <a:latin typeface="Times New Roman" pitchFamily="18" charset="0"/>
                <a:ea typeface="幼圆" pitchFamily="49" charset="-122"/>
                <a:cs typeface="Times New Roman" pitchFamily="18" charset="0"/>
              </a:rPr>
              <a:t>F</a:t>
            </a:r>
            <a:r>
              <a:rPr lang="zh-CN" altLang="en-US" sz="2000" b="1" dirty="0">
                <a:latin typeface="Times New Roman" pitchFamily="18" charset="0"/>
                <a:ea typeface="幼圆" pitchFamily="49" charset="-122"/>
                <a:cs typeface="Times New Roman" pitchFamily="18" charset="0"/>
              </a:rPr>
              <a:t>和</a:t>
            </a:r>
            <a:r>
              <a:rPr lang="en-US" altLang="zh-CN" sz="2000" b="1" dirty="0">
                <a:latin typeface="Times New Roman" pitchFamily="18" charset="0"/>
                <a:ea typeface="幼圆" pitchFamily="49" charset="-122"/>
                <a:cs typeface="Times New Roman" pitchFamily="18" charset="0"/>
              </a:rPr>
              <a:t>G</a:t>
            </a:r>
            <a:r>
              <a:rPr lang="zh-CN" altLang="en-US" sz="2000" b="1" dirty="0">
                <a:latin typeface="Times New Roman" pitchFamily="18" charset="0"/>
                <a:ea typeface="幼圆" pitchFamily="49" charset="-122"/>
                <a:cs typeface="Times New Roman" pitchFamily="18" charset="0"/>
              </a:rPr>
              <a:t>分别是论域 </a:t>
            </a:r>
            <a:r>
              <a:rPr lang="en-US" altLang="zh-CN" sz="2000" b="1" dirty="0">
                <a:latin typeface="Times New Roman" pitchFamily="18" charset="0"/>
                <a:ea typeface="幼圆" pitchFamily="49" charset="-122"/>
                <a:cs typeface="Times New Roman" pitchFamily="18" charset="0"/>
              </a:rPr>
              <a:t>U={u</a:t>
            </a:r>
            <a:r>
              <a:rPr lang="en-US" altLang="zh-CN" sz="2000" b="1" baseline="-25000" dirty="0">
                <a:latin typeface="Times New Roman" pitchFamily="18" charset="0"/>
                <a:ea typeface="幼圆" pitchFamily="49" charset="-122"/>
                <a:cs typeface="Times New Roman" pitchFamily="18" charset="0"/>
              </a:rPr>
              <a:t>1</a:t>
            </a:r>
            <a:r>
              <a:rPr lang="en-US" altLang="zh-CN" sz="2000" b="1" dirty="0">
                <a:latin typeface="Times New Roman" pitchFamily="18" charset="0"/>
                <a:ea typeface="幼圆" pitchFamily="49" charset="-122"/>
                <a:cs typeface="Times New Roman" pitchFamily="18" charset="0"/>
              </a:rPr>
              <a:t>, u</a:t>
            </a:r>
            <a:r>
              <a:rPr lang="en-US" altLang="zh-CN" sz="2000" b="1" baseline="-25000" dirty="0">
                <a:latin typeface="Times New Roman" pitchFamily="18" charset="0"/>
                <a:ea typeface="幼圆" pitchFamily="49" charset="-122"/>
                <a:cs typeface="Times New Roman" pitchFamily="18" charset="0"/>
              </a:rPr>
              <a:t>2</a:t>
            </a:r>
            <a:r>
              <a:rPr lang="en-US" altLang="zh-CN" sz="2000" b="1" dirty="0">
                <a:latin typeface="Times New Roman" pitchFamily="18" charset="0"/>
                <a:ea typeface="幼圆" pitchFamily="49" charset="-122"/>
                <a:cs typeface="Times New Roman" pitchFamily="18" charset="0"/>
              </a:rPr>
              <a:t>, … , u</a:t>
            </a:r>
            <a:r>
              <a:rPr lang="en-US" altLang="zh-CN" sz="2000" b="1" baseline="-25000" dirty="0">
                <a:latin typeface="Times New Roman" pitchFamily="18" charset="0"/>
                <a:ea typeface="幼圆" pitchFamily="49" charset="-122"/>
                <a:cs typeface="Times New Roman" pitchFamily="18" charset="0"/>
              </a:rPr>
              <a:t>n</a:t>
            </a:r>
            <a:r>
              <a:rPr lang="en-US" altLang="zh-CN" sz="2000" b="1" dirty="0">
                <a:latin typeface="Times New Roman" pitchFamily="18" charset="0"/>
                <a:ea typeface="幼圆" pitchFamily="49" charset="-122"/>
                <a:cs typeface="Times New Roman" pitchFamily="18" charset="0"/>
              </a:rPr>
              <a:t>} </a:t>
            </a:r>
            <a:r>
              <a:rPr lang="zh-CN" altLang="en-US" sz="2000" b="1" dirty="0">
                <a:latin typeface="Times New Roman" pitchFamily="18" charset="0"/>
                <a:ea typeface="幼圆" pitchFamily="49" charset="-122"/>
                <a:cs typeface="Times New Roman" pitchFamily="18" charset="0"/>
              </a:rPr>
              <a:t>上的两个模糊概念的模糊集，则它们的</a:t>
            </a:r>
            <a:r>
              <a:rPr lang="zh-CN" altLang="en-US" sz="2000" b="1" dirty="0">
                <a:solidFill>
                  <a:srgbClr val="0000FF"/>
                </a:solidFill>
                <a:latin typeface="Times New Roman" pitchFamily="18" charset="0"/>
                <a:ea typeface="幼圆" pitchFamily="49" charset="-122"/>
                <a:cs typeface="Times New Roman" pitchFamily="18" charset="0"/>
              </a:rPr>
              <a:t>贴近度</a:t>
            </a:r>
            <a:r>
              <a:rPr lang="zh-CN" altLang="en-US" sz="2000" b="1" dirty="0">
                <a:latin typeface="Times New Roman" pitchFamily="18" charset="0"/>
                <a:ea typeface="幼圆" pitchFamily="49" charset="-122"/>
                <a:cs typeface="Times New Roman" pitchFamily="18" charset="0"/>
              </a:rPr>
              <a:t>定义</a:t>
            </a:r>
            <a:r>
              <a:rPr lang="zh-CN" altLang="en-US" sz="2000" b="1" dirty="0" smtClean="0">
                <a:latin typeface="Times New Roman" pitchFamily="18" charset="0"/>
                <a:ea typeface="幼圆" pitchFamily="49" charset="-122"/>
                <a:cs typeface="Times New Roman" pitchFamily="18" charset="0"/>
              </a:rPr>
              <a:t>为 </a:t>
            </a:r>
            <a:r>
              <a:rPr lang="en-US" altLang="zh-CN" sz="2000" b="1" dirty="0" smtClean="0">
                <a:latin typeface="Times New Roman" pitchFamily="18" charset="0"/>
                <a:ea typeface="幼圆" pitchFamily="49" charset="-122"/>
                <a:cs typeface="Times New Roman" pitchFamily="18" charset="0"/>
              </a:rPr>
              <a:t>(</a:t>
            </a:r>
            <a:r>
              <a:rPr lang="en-US" altLang="zh-CN" sz="2000" b="1" dirty="0">
                <a:latin typeface="Times New Roman" pitchFamily="18" charset="0"/>
                <a:ea typeface="幼圆" pitchFamily="49" charset="-122"/>
                <a:cs typeface="Times New Roman" pitchFamily="18" charset="0"/>
              </a:rPr>
              <a:t>F, G)=(1/2)﹡( F·G+(1-F⊙G))</a:t>
            </a:r>
          </a:p>
          <a:p>
            <a:pPr eaLnBrk="1" hangingPunct="1">
              <a:lnSpc>
                <a:spcPct val="115000"/>
              </a:lnSpc>
              <a:spcBef>
                <a:spcPct val="0"/>
              </a:spcBef>
            </a:pPr>
            <a:r>
              <a:rPr lang="zh-CN" altLang="en-US" sz="2000" b="1" dirty="0">
                <a:latin typeface="Times New Roman" pitchFamily="18" charset="0"/>
                <a:ea typeface="幼圆" pitchFamily="49" charset="-122"/>
                <a:cs typeface="Times New Roman" pitchFamily="18" charset="0"/>
              </a:rPr>
              <a:t>其中： </a:t>
            </a:r>
          </a:p>
        </p:txBody>
      </p:sp>
      <p:graphicFrame>
        <p:nvGraphicFramePr>
          <p:cNvPr id="480260" name="Object 4"/>
          <p:cNvGraphicFramePr>
            <a:graphicFrameLocks noChangeAspect="1"/>
          </p:cNvGraphicFramePr>
          <p:nvPr>
            <p:extLst>
              <p:ext uri="{D42A27DB-BD31-4B8C-83A1-F6EECF244321}">
                <p14:modId xmlns:p14="http://schemas.microsoft.com/office/powerpoint/2010/main" val="716712439"/>
              </p:ext>
            </p:extLst>
          </p:nvPr>
        </p:nvGraphicFramePr>
        <p:xfrm>
          <a:off x="2231740" y="2384884"/>
          <a:ext cx="2989263" cy="509588"/>
        </p:xfrm>
        <a:graphic>
          <a:graphicData uri="http://schemas.openxmlformats.org/presentationml/2006/ole">
            <mc:AlternateContent xmlns:mc="http://schemas.openxmlformats.org/markup-compatibility/2006">
              <mc:Choice xmlns:v="urn:schemas-microsoft-com:vml" Requires="v">
                <p:oleObj spid="_x0000_s480474" name="Equation" r:id="rId4" imgW="1638000" imgH="279360" progId="Equation.DSMT4">
                  <p:embed/>
                </p:oleObj>
              </mc:Choice>
              <mc:Fallback>
                <p:oleObj name="Equation" r:id="rId4" imgW="1638000" imgH="279360" progId="Equation.DSMT4">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31740" y="2384884"/>
                        <a:ext cx="2989263" cy="5095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80262" name="Text Box 6"/>
          <p:cNvSpPr txBox="1">
            <a:spLocks noChangeArrowheads="1"/>
          </p:cNvSpPr>
          <p:nvPr/>
        </p:nvSpPr>
        <p:spPr bwMode="auto">
          <a:xfrm>
            <a:off x="575556" y="3490057"/>
            <a:ext cx="8137153" cy="29992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1" hangingPunct="1">
              <a:lnSpc>
                <a:spcPct val="105000"/>
              </a:lnSpc>
              <a:spcBef>
                <a:spcPct val="10000"/>
              </a:spcBef>
            </a:pPr>
            <a:r>
              <a:rPr kumimoji="0" lang="zh-CN" altLang="en-US" sz="2000" b="1" dirty="0">
                <a:latin typeface="Times New Roman" pitchFamily="18" charset="0"/>
                <a:ea typeface="幼圆" pitchFamily="49" charset="-122"/>
                <a:cs typeface="Times New Roman" pitchFamily="18" charset="0"/>
              </a:rPr>
              <a:t>称</a:t>
            </a:r>
            <a:r>
              <a:rPr kumimoji="0" lang="en-US" altLang="zh-CN" sz="2000" b="1" dirty="0">
                <a:latin typeface="Times New Roman" pitchFamily="18" charset="0"/>
                <a:ea typeface="幼圆" pitchFamily="49" charset="-122"/>
                <a:cs typeface="Times New Roman" pitchFamily="18" charset="0"/>
              </a:rPr>
              <a:t>F·G</a:t>
            </a:r>
            <a:r>
              <a:rPr kumimoji="0" lang="zh-CN" altLang="en-US" sz="2000" b="1" dirty="0">
                <a:latin typeface="Times New Roman" pitchFamily="18" charset="0"/>
                <a:ea typeface="幼圆" pitchFamily="49" charset="-122"/>
                <a:cs typeface="Times New Roman" pitchFamily="18" charset="0"/>
              </a:rPr>
              <a:t>为内积，</a:t>
            </a:r>
            <a:r>
              <a:rPr kumimoji="0" lang="en-US" altLang="zh-CN" sz="2000" b="1" dirty="0">
                <a:latin typeface="Times New Roman" pitchFamily="18" charset="0"/>
                <a:ea typeface="幼圆" pitchFamily="49" charset="-122"/>
                <a:cs typeface="Times New Roman" pitchFamily="18" charset="0"/>
              </a:rPr>
              <a:t>F⊙G</a:t>
            </a:r>
            <a:r>
              <a:rPr kumimoji="0" lang="zh-CN" altLang="en-US" sz="2000" b="1" dirty="0">
                <a:latin typeface="Times New Roman" pitchFamily="18" charset="0"/>
                <a:ea typeface="幼圆" pitchFamily="49" charset="-122"/>
                <a:cs typeface="Times New Roman" pitchFamily="18" charset="0"/>
              </a:rPr>
              <a:t>为外积</a:t>
            </a:r>
            <a:r>
              <a:rPr kumimoji="0" lang="zh-CN" altLang="en-US" sz="2000" b="1" dirty="0" smtClean="0">
                <a:latin typeface="Times New Roman" pitchFamily="18" charset="0"/>
                <a:ea typeface="幼圆" pitchFamily="49" charset="-122"/>
                <a:cs typeface="Times New Roman" pitchFamily="18" charset="0"/>
              </a:rPr>
              <a:t>。</a:t>
            </a:r>
            <a:endParaRPr kumimoji="0" lang="en-US" altLang="zh-CN" sz="2000" b="1" dirty="0" smtClean="0">
              <a:latin typeface="Times New Roman" pitchFamily="18" charset="0"/>
              <a:ea typeface="幼圆" pitchFamily="49" charset="-122"/>
              <a:cs typeface="Times New Roman" pitchFamily="18" charset="0"/>
            </a:endParaRPr>
          </a:p>
          <a:p>
            <a:pPr eaLnBrk="1" hangingPunct="1">
              <a:lnSpc>
                <a:spcPct val="105000"/>
              </a:lnSpc>
              <a:spcBef>
                <a:spcPct val="10000"/>
              </a:spcBef>
            </a:pPr>
            <a:endParaRPr kumimoji="0" lang="zh-CN" altLang="en-US" sz="2000" b="1" dirty="0">
              <a:latin typeface="Times New Roman" pitchFamily="18" charset="0"/>
              <a:ea typeface="幼圆" pitchFamily="49" charset="-122"/>
              <a:cs typeface="Times New Roman" pitchFamily="18" charset="0"/>
            </a:endParaRPr>
          </a:p>
          <a:p>
            <a:pPr eaLnBrk="1" hangingPunct="1">
              <a:lnSpc>
                <a:spcPct val="105000"/>
              </a:lnSpc>
              <a:spcBef>
                <a:spcPct val="10000"/>
              </a:spcBef>
            </a:pPr>
            <a:r>
              <a:rPr lang="zh-CN" altLang="en-US" b="1" dirty="0" smtClean="0">
                <a:solidFill>
                  <a:srgbClr val="00B050"/>
                </a:solidFill>
                <a:latin typeface="Times New Roman" pitchFamily="18" charset="0"/>
                <a:ea typeface="仿宋_GB2312" pitchFamily="49" charset="-122"/>
                <a:cs typeface="Times New Roman" pitchFamily="18" charset="0"/>
              </a:rPr>
              <a:t>例</a:t>
            </a:r>
            <a:r>
              <a:rPr lang="en-US" altLang="zh-CN" b="1" dirty="0">
                <a:solidFill>
                  <a:srgbClr val="00B050"/>
                </a:solidFill>
                <a:latin typeface="Times New Roman" pitchFamily="18" charset="0"/>
                <a:ea typeface="仿宋_GB2312" pitchFamily="49" charset="-122"/>
                <a:cs typeface="Times New Roman" pitchFamily="18" charset="0"/>
              </a:rPr>
              <a:t>6.11 </a:t>
            </a:r>
            <a:r>
              <a:rPr lang="zh-CN" altLang="en-US" b="1" dirty="0">
                <a:solidFill>
                  <a:srgbClr val="00B050"/>
                </a:solidFill>
                <a:latin typeface="Times New Roman" pitchFamily="18" charset="0"/>
                <a:ea typeface="仿宋_GB2312" pitchFamily="49" charset="-122"/>
                <a:cs typeface="Times New Roman" pitchFamily="18" charset="0"/>
              </a:rPr>
              <a:t>设论域</a:t>
            </a:r>
            <a:r>
              <a:rPr lang="en-US" altLang="zh-CN" b="1" dirty="0">
                <a:solidFill>
                  <a:srgbClr val="00B050"/>
                </a:solidFill>
                <a:latin typeface="Times New Roman" pitchFamily="18" charset="0"/>
                <a:ea typeface="仿宋_GB2312" pitchFamily="49" charset="-122"/>
                <a:cs typeface="Times New Roman" pitchFamily="18" charset="0"/>
              </a:rPr>
              <a:t>U</a:t>
            </a:r>
            <a:r>
              <a:rPr lang="zh-CN" altLang="en-US" b="1" dirty="0">
                <a:solidFill>
                  <a:srgbClr val="00B050"/>
                </a:solidFill>
                <a:latin typeface="Times New Roman" pitchFamily="18" charset="0"/>
                <a:ea typeface="仿宋_GB2312" pitchFamily="49" charset="-122"/>
                <a:cs typeface="Times New Roman" pitchFamily="18" charset="0"/>
              </a:rPr>
              <a:t>及其上的模糊集</a:t>
            </a:r>
            <a:r>
              <a:rPr lang="en-US" altLang="zh-CN" b="1" dirty="0">
                <a:solidFill>
                  <a:srgbClr val="00B050"/>
                </a:solidFill>
                <a:latin typeface="Times New Roman" pitchFamily="18" charset="0"/>
                <a:ea typeface="仿宋_GB2312" pitchFamily="49" charset="-122"/>
                <a:cs typeface="Times New Roman" pitchFamily="18" charset="0"/>
              </a:rPr>
              <a:t>F</a:t>
            </a:r>
            <a:r>
              <a:rPr lang="zh-CN" altLang="en-US" b="1" dirty="0">
                <a:solidFill>
                  <a:srgbClr val="00B050"/>
                </a:solidFill>
                <a:latin typeface="Times New Roman" pitchFamily="18" charset="0"/>
                <a:ea typeface="仿宋_GB2312" pitchFamily="49" charset="-122"/>
                <a:cs typeface="Times New Roman" pitchFamily="18" charset="0"/>
              </a:rPr>
              <a:t>和</a:t>
            </a:r>
            <a:r>
              <a:rPr lang="en-US" altLang="zh-CN" b="1" dirty="0">
                <a:solidFill>
                  <a:srgbClr val="00B050"/>
                </a:solidFill>
                <a:latin typeface="Times New Roman" pitchFamily="18" charset="0"/>
                <a:ea typeface="仿宋_GB2312" pitchFamily="49" charset="-122"/>
                <a:cs typeface="Times New Roman" pitchFamily="18" charset="0"/>
              </a:rPr>
              <a:t>G</a:t>
            </a:r>
            <a:r>
              <a:rPr lang="zh-CN" altLang="en-US" b="1" dirty="0">
                <a:solidFill>
                  <a:srgbClr val="00B050"/>
                </a:solidFill>
                <a:latin typeface="Times New Roman" pitchFamily="18" charset="0"/>
                <a:ea typeface="仿宋_GB2312" pitchFamily="49" charset="-122"/>
                <a:cs typeface="Times New Roman" pitchFamily="18" charset="0"/>
              </a:rPr>
              <a:t>如上例所示，则</a:t>
            </a:r>
          </a:p>
          <a:p>
            <a:pPr eaLnBrk="1" hangingPunct="1">
              <a:lnSpc>
                <a:spcPct val="105000"/>
              </a:lnSpc>
              <a:spcBef>
                <a:spcPct val="10000"/>
              </a:spcBef>
            </a:pPr>
            <a:r>
              <a:rPr lang="zh-CN" altLang="en-US" b="1" dirty="0">
                <a:solidFill>
                  <a:srgbClr val="00B050"/>
                </a:solidFill>
                <a:latin typeface="Times New Roman" pitchFamily="18" charset="0"/>
                <a:ea typeface="仿宋_GB2312" pitchFamily="49" charset="-122"/>
                <a:cs typeface="Times New Roman" pitchFamily="18" charset="0"/>
              </a:rPr>
              <a:t>  </a:t>
            </a:r>
            <a:r>
              <a:rPr lang="en-US" altLang="zh-CN" b="1" dirty="0" smtClean="0">
                <a:solidFill>
                  <a:srgbClr val="00B050"/>
                </a:solidFill>
                <a:latin typeface="Times New Roman" pitchFamily="18" charset="0"/>
                <a:ea typeface="仿宋_GB2312" pitchFamily="49" charset="-122"/>
                <a:cs typeface="Times New Roman" pitchFamily="18" charset="0"/>
              </a:rPr>
              <a:t>F·G</a:t>
            </a:r>
            <a:r>
              <a:rPr lang="en-US" altLang="zh-CN" b="1" dirty="0">
                <a:solidFill>
                  <a:srgbClr val="00B050"/>
                </a:solidFill>
                <a:latin typeface="Times New Roman" pitchFamily="18" charset="0"/>
                <a:ea typeface="仿宋_GB2312" pitchFamily="49" charset="-122"/>
                <a:cs typeface="Times New Roman" pitchFamily="18" charset="0"/>
              </a:rPr>
              <a:t>=0.8∧0.9∨0.5∧0.6∨0.1∧0.2 ∨ 0∧0∨ 0∧0</a:t>
            </a:r>
          </a:p>
          <a:p>
            <a:pPr eaLnBrk="1" hangingPunct="1">
              <a:lnSpc>
                <a:spcPct val="105000"/>
              </a:lnSpc>
              <a:spcBef>
                <a:spcPct val="10000"/>
              </a:spcBef>
            </a:pPr>
            <a:r>
              <a:rPr lang="en-US" altLang="zh-CN" b="1" dirty="0">
                <a:solidFill>
                  <a:srgbClr val="00B050"/>
                </a:solidFill>
                <a:latin typeface="Times New Roman" pitchFamily="18" charset="0"/>
                <a:ea typeface="仿宋_GB2312" pitchFamily="49" charset="-122"/>
                <a:cs typeface="Times New Roman" pitchFamily="18" charset="0"/>
              </a:rPr>
              <a:t>          =0.8∨0.5∨0.1 ∨ 0 ∨ 0=0.8</a:t>
            </a:r>
          </a:p>
          <a:p>
            <a:pPr eaLnBrk="1" hangingPunct="1">
              <a:lnSpc>
                <a:spcPct val="105000"/>
              </a:lnSpc>
              <a:spcBef>
                <a:spcPct val="10000"/>
              </a:spcBef>
            </a:pPr>
            <a:r>
              <a:rPr lang="en-US" altLang="zh-CN" b="1" dirty="0">
                <a:solidFill>
                  <a:srgbClr val="00B050"/>
                </a:solidFill>
                <a:latin typeface="Times New Roman" pitchFamily="18" charset="0"/>
                <a:ea typeface="仿宋_GB2312" pitchFamily="49" charset="-122"/>
                <a:cs typeface="Times New Roman" pitchFamily="18" charset="0"/>
              </a:rPr>
              <a:t>    F⊙G= (0.8∨0.9)∧(0.5∨0.6)∧(0.1∨0.2) ∧(0∨0) ∧(0∨0)</a:t>
            </a:r>
          </a:p>
          <a:p>
            <a:pPr eaLnBrk="1" hangingPunct="1">
              <a:lnSpc>
                <a:spcPct val="105000"/>
              </a:lnSpc>
              <a:spcBef>
                <a:spcPct val="10000"/>
              </a:spcBef>
            </a:pPr>
            <a:r>
              <a:rPr lang="en-US" altLang="zh-CN" b="1" dirty="0">
                <a:solidFill>
                  <a:srgbClr val="00B050"/>
                </a:solidFill>
                <a:latin typeface="Times New Roman" pitchFamily="18" charset="0"/>
                <a:ea typeface="仿宋_GB2312" pitchFamily="49" charset="-122"/>
                <a:cs typeface="Times New Roman" pitchFamily="18" charset="0"/>
              </a:rPr>
              <a:t>          =0.9∧0.6∧0.2∧0∧0 =0</a:t>
            </a:r>
          </a:p>
          <a:p>
            <a:pPr eaLnBrk="1" hangingPunct="1">
              <a:lnSpc>
                <a:spcPct val="105000"/>
              </a:lnSpc>
              <a:spcBef>
                <a:spcPct val="10000"/>
              </a:spcBef>
            </a:pPr>
            <a:r>
              <a:rPr lang="en-US" altLang="zh-CN" b="1" dirty="0">
                <a:solidFill>
                  <a:srgbClr val="00B050"/>
                </a:solidFill>
                <a:latin typeface="Times New Roman" pitchFamily="18" charset="0"/>
                <a:ea typeface="仿宋_GB2312" pitchFamily="49" charset="-122"/>
                <a:cs typeface="Times New Roman" pitchFamily="18" charset="0"/>
              </a:rPr>
              <a:t>    (F, G)=0.5×(0.8+(1-0))=0.5×1.8=0.9</a:t>
            </a:r>
          </a:p>
          <a:p>
            <a:pPr eaLnBrk="1" hangingPunct="1">
              <a:lnSpc>
                <a:spcPct val="105000"/>
              </a:lnSpc>
              <a:spcBef>
                <a:spcPct val="10000"/>
              </a:spcBef>
            </a:pPr>
            <a:r>
              <a:rPr lang="zh-CN" altLang="en-US" b="1" dirty="0">
                <a:solidFill>
                  <a:srgbClr val="00B050"/>
                </a:solidFill>
                <a:latin typeface="Times New Roman" pitchFamily="18" charset="0"/>
                <a:ea typeface="仿宋_GB2312" pitchFamily="49" charset="-122"/>
                <a:cs typeface="Times New Roman" pitchFamily="18" charset="0"/>
              </a:rPr>
              <a:t>即</a:t>
            </a:r>
            <a:r>
              <a:rPr lang="en-US" altLang="zh-CN" b="1" dirty="0">
                <a:solidFill>
                  <a:srgbClr val="00B050"/>
                </a:solidFill>
                <a:latin typeface="Times New Roman" pitchFamily="18" charset="0"/>
                <a:ea typeface="仿宋_GB2312" pitchFamily="49" charset="-122"/>
                <a:cs typeface="Times New Roman" pitchFamily="18" charset="0"/>
              </a:rPr>
              <a:t>F</a:t>
            </a:r>
            <a:r>
              <a:rPr lang="zh-CN" altLang="en-US" b="1" dirty="0">
                <a:solidFill>
                  <a:srgbClr val="00B050"/>
                </a:solidFill>
                <a:latin typeface="Times New Roman" pitchFamily="18" charset="0"/>
                <a:ea typeface="仿宋_GB2312" pitchFamily="49" charset="-122"/>
                <a:cs typeface="Times New Roman" pitchFamily="18" charset="0"/>
              </a:rPr>
              <a:t>和</a:t>
            </a:r>
            <a:r>
              <a:rPr lang="en-US" altLang="zh-CN" b="1" dirty="0">
                <a:solidFill>
                  <a:srgbClr val="00B050"/>
                </a:solidFill>
                <a:latin typeface="Times New Roman" pitchFamily="18" charset="0"/>
                <a:ea typeface="仿宋_GB2312" pitchFamily="49" charset="-122"/>
                <a:cs typeface="Times New Roman" pitchFamily="18" charset="0"/>
              </a:rPr>
              <a:t>G</a:t>
            </a:r>
            <a:r>
              <a:rPr lang="zh-CN" altLang="en-US" b="1" dirty="0">
                <a:solidFill>
                  <a:srgbClr val="00B050"/>
                </a:solidFill>
                <a:latin typeface="Times New Roman" pitchFamily="18" charset="0"/>
                <a:ea typeface="仿宋_GB2312" pitchFamily="49" charset="-122"/>
                <a:cs typeface="Times New Roman" pitchFamily="18" charset="0"/>
              </a:rPr>
              <a:t>的贴近度为</a:t>
            </a:r>
            <a:r>
              <a:rPr lang="en-US" altLang="zh-CN" b="1" dirty="0">
                <a:solidFill>
                  <a:srgbClr val="00B050"/>
                </a:solidFill>
                <a:latin typeface="Times New Roman" pitchFamily="18" charset="0"/>
                <a:ea typeface="仿宋_GB2312" pitchFamily="49" charset="-122"/>
                <a:cs typeface="Times New Roman" pitchFamily="18" charset="0"/>
              </a:rPr>
              <a:t>0.9</a:t>
            </a:r>
            <a:r>
              <a:rPr lang="zh-CN" altLang="en-US" b="1" dirty="0">
                <a:solidFill>
                  <a:srgbClr val="00B050"/>
                </a:solidFill>
                <a:latin typeface="Times New Roman" pitchFamily="18" charset="0"/>
                <a:ea typeface="仿宋_GB2312" pitchFamily="49" charset="-122"/>
                <a:cs typeface="Times New Roman" pitchFamily="18" charset="0"/>
              </a:rPr>
              <a:t>。</a:t>
            </a:r>
          </a:p>
        </p:txBody>
      </p:sp>
      <p:graphicFrame>
        <p:nvGraphicFramePr>
          <p:cNvPr id="480263" name="Object 7"/>
          <p:cNvGraphicFramePr>
            <a:graphicFrameLocks noChangeAspect="1"/>
          </p:cNvGraphicFramePr>
          <p:nvPr>
            <p:extLst>
              <p:ext uri="{D42A27DB-BD31-4B8C-83A1-F6EECF244321}">
                <p14:modId xmlns:p14="http://schemas.microsoft.com/office/powerpoint/2010/main" val="4120353596"/>
              </p:ext>
            </p:extLst>
          </p:nvPr>
        </p:nvGraphicFramePr>
        <p:xfrm>
          <a:off x="2123728" y="2924944"/>
          <a:ext cx="3060700" cy="509588"/>
        </p:xfrm>
        <a:graphic>
          <a:graphicData uri="http://schemas.openxmlformats.org/presentationml/2006/ole">
            <mc:AlternateContent xmlns:mc="http://schemas.openxmlformats.org/markup-compatibility/2006">
              <mc:Choice xmlns:v="urn:schemas-microsoft-com:vml" Requires="v">
                <p:oleObj spid="_x0000_s480475" name="公式" r:id="rId6" imgW="1676160" imgH="279360" progId="Equation.3">
                  <p:embed/>
                </p:oleObj>
              </mc:Choice>
              <mc:Fallback>
                <p:oleObj name="公式" r:id="rId6" imgW="1676160" imgH="279360" progId="Equation.3">
                  <p:embed/>
                  <p:pic>
                    <p:nvPicPr>
                      <p:cNvPr id="0" name="Object 7"/>
                      <p:cNvPicPr>
                        <a:picLocks noChangeAspect="1" noChangeArrowheads="1"/>
                      </p:cNvPicPr>
                      <p:nvPr/>
                    </p:nvPicPr>
                    <p:blipFill>
                      <a:blip r:embed="rId7"/>
                      <a:srcRect/>
                      <a:stretch>
                        <a:fillRect/>
                      </a:stretch>
                    </p:blipFill>
                    <p:spPr bwMode="auto">
                      <a:xfrm>
                        <a:off x="2123728" y="2924944"/>
                        <a:ext cx="3060700" cy="5095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9" name="Rectangle 6"/>
          <p:cNvSpPr>
            <a:spLocks noChangeArrowheads="1"/>
          </p:cNvSpPr>
          <p:nvPr/>
        </p:nvSpPr>
        <p:spPr bwMode="auto">
          <a:xfrm>
            <a:off x="863600" y="0"/>
            <a:ext cx="7272338" cy="1081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ctr" eaLnBrk="1" hangingPunct="1">
              <a:spcBef>
                <a:spcPct val="0"/>
              </a:spcBef>
            </a:pPr>
            <a:r>
              <a:rPr lang="zh-CN" altLang="en-US" sz="4400" b="1" dirty="0" smtClean="0">
                <a:solidFill>
                  <a:schemeClr val="accent2"/>
                </a:solidFill>
                <a:latin typeface="方正姚体" pitchFamily="2" charset="-122"/>
                <a:ea typeface="方正姚体" pitchFamily="2" charset="-122"/>
                <a:cs typeface="+mj-cs"/>
              </a:rPr>
              <a:t>模糊</a:t>
            </a:r>
            <a:r>
              <a:rPr lang="zh-CN" altLang="en-US" sz="4400" b="1" dirty="0">
                <a:solidFill>
                  <a:schemeClr val="accent2"/>
                </a:solidFill>
                <a:latin typeface="方正姚体" pitchFamily="2" charset="-122"/>
                <a:ea typeface="方正姚体" pitchFamily="2" charset="-122"/>
                <a:cs typeface="+mj-cs"/>
              </a:rPr>
              <a:t>概念的</a:t>
            </a:r>
            <a:r>
              <a:rPr lang="zh-CN" altLang="en-US" sz="4400" b="1" dirty="0" smtClean="0">
                <a:solidFill>
                  <a:schemeClr val="accent2"/>
                </a:solidFill>
                <a:latin typeface="方正姚体" pitchFamily="2" charset="-122"/>
                <a:ea typeface="方正姚体" pitchFamily="2" charset="-122"/>
                <a:cs typeface="+mj-cs"/>
              </a:rPr>
              <a:t>匹配</a:t>
            </a:r>
            <a:r>
              <a:rPr lang="en-US" altLang="zh-CN" sz="4400" b="1" dirty="0" smtClean="0">
                <a:solidFill>
                  <a:schemeClr val="accent2"/>
                </a:solidFill>
                <a:latin typeface="方正姚体" pitchFamily="2" charset="-122"/>
                <a:ea typeface="方正姚体" pitchFamily="2" charset="-122"/>
                <a:cs typeface="+mj-cs"/>
              </a:rPr>
              <a:t>-</a:t>
            </a:r>
            <a:r>
              <a:rPr lang="zh-CN" altLang="en-US" sz="4000" b="1" dirty="0" smtClean="0">
                <a:solidFill>
                  <a:schemeClr val="accent2"/>
                </a:solidFill>
                <a:latin typeface="方正姚体" pitchFamily="2" charset="-122"/>
                <a:ea typeface="方正姚体" pitchFamily="2" charset="-122"/>
                <a:cs typeface="+mj-cs"/>
              </a:rPr>
              <a:t>贴近度</a:t>
            </a:r>
            <a:endParaRPr lang="zh-CN" altLang="en-US" sz="4000" b="1" dirty="0">
              <a:solidFill>
                <a:schemeClr val="accent2"/>
              </a:solidFill>
              <a:latin typeface="方正姚体" pitchFamily="2" charset="-122"/>
              <a:ea typeface="方正姚体" pitchFamily="2" charset="-122"/>
              <a:cs typeface="+mj-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6" name="Text Box 4"/>
          <p:cNvSpPr txBox="1">
            <a:spLocks noChangeArrowheads="1"/>
          </p:cNvSpPr>
          <p:nvPr/>
        </p:nvSpPr>
        <p:spPr bwMode="auto">
          <a:xfrm>
            <a:off x="323850" y="1665288"/>
            <a:ext cx="8426450" cy="984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lnSpc>
                <a:spcPct val="130000"/>
              </a:lnSpc>
              <a:spcBef>
                <a:spcPct val="20000"/>
              </a:spcBef>
              <a:buClr>
                <a:schemeClr val="hlink"/>
              </a:buClr>
              <a:buFont typeface="Wingdings" pitchFamily="2" charset="2"/>
              <a:buNone/>
            </a:pPr>
            <a:r>
              <a:rPr kumimoji="0" lang="zh-CN" altLang="en-US" sz="2400" b="1" dirty="0" smtClean="0">
                <a:solidFill>
                  <a:srgbClr val="0000CC"/>
                </a:solidFill>
                <a:latin typeface="幼圆" pitchFamily="49" charset="-122"/>
                <a:ea typeface="幼圆" pitchFamily="49" charset="-122"/>
              </a:rPr>
              <a:t>推理网络</a:t>
            </a:r>
            <a:r>
              <a:rPr kumimoji="0" lang="zh-CN" altLang="en-US" sz="2400" b="1" dirty="0">
                <a:solidFill>
                  <a:srgbClr val="0000CC"/>
                </a:solidFill>
                <a:latin typeface="幼圆" pitchFamily="49" charset="-122"/>
                <a:ea typeface="幼圆" pitchFamily="49" charset="-122"/>
              </a:rPr>
              <a:t>中有</a:t>
            </a:r>
            <a:r>
              <a:rPr lang="zh-CN" altLang="en-US" sz="2400" b="1" dirty="0">
                <a:solidFill>
                  <a:srgbClr val="0000CC"/>
                </a:solidFill>
                <a:latin typeface="幼圆" pitchFamily="49" charset="-122"/>
                <a:ea typeface="幼圆" pitchFamily="49" charset="-122"/>
              </a:rPr>
              <a:t>多个不同知识推出同一结论，且不确定性程度不同，需要采用算法求出结论的综合</a:t>
            </a:r>
            <a:r>
              <a:rPr lang="zh-CN" altLang="en-US" sz="2400" b="1" dirty="0" smtClean="0">
                <a:solidFill>
                  <a:srgbClr val="0000CC"/>
                </a:solidFill>
                <a:latin typeface="幼圆" pitchFamily="49" charset="-122"/>
                <a:ea typeface="幼圆" pitchFamily="49" charset="-122"/>
              </a:rPr>
              <a:t>不确定性</a:t>
            </a:r>
            <a:endParaRPr lang="zh-CN" altLang="en-US" sz="2400" b="1" dirty="0">
              <a:solidFill>
                <a:srgbClr val="0000CC"/>
              </a:solidFill>
              <a:latin typeface="幼圆" pitchFamily="49" charset="-122"/>
              <a:ea typeface="幼圆" pitchFamily="49" charset="-122"/>
            </a:endParaRPr>
          </a:p>
        </p:txBody>
      </p:sp>
      <p:sp>
        <p:nvSpPr>
          <p:cNvPr id="156677" name="Text Box 5"/>
          <p:cNvSpPr txBox="1">
            <a:spLocks noChangeArrowheads="1"/>
          </p:cNvSpPr>
          <p:nvPr/>
        </p:nvSpPr>
        <p:spPr bwMode="auto">
          <a:xfrm>
            <a:off x="395288" y="225425"/>
            <a:ext cx="8389937"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15000"/>
              </a:spcBef>
            </a:pPr>
            <a:r>
              <a:rPr lang="zh-CN" altLang="en-US" sz="4400" b="1" dirty="0">
                <a:solidFill>
                  <a:schemeClr val="accent2"/>
                </a:solidFill>
                <a:latin typeface="方正姚体" pitchFamily="2" charset="-122"/>
                <a:ea typeface="方正姚体" pitchFamily="2" charset="-122"/>
                <a:cs typeface="+mj-cs"/>
              </a:rPr>
              <a:t>不确定性结论的合成</a:t>
            </a:r>
          </a:p>
        </p:txBody>
      </p:sp>
      <p:grpSp>
        <p:nvGrpSpPr>
          <p:cNvPr id="156678" name="Group 6"/>
          <p:cNvGrpSpPr>
            <a:grpSpLocks/>
          </p:cNvGrpSpPr>
          <p:nvPr/>
        </p:nvGrpSpPr>
        <p:grpSpPr bwMode="auto">
          <a:xfrm>
            <a:off x="1100138" y="3282118"/>
            <a:ext cx="5105400" cy="1905000"/>
            <a:chOff x="3780" y="10800"/>
            <a:chExt cx="2880" cy="2028"/>
          </a:xfrm>
        </p:grpSpPr>
        <p:grpSp>
          <p:nvGrpSpPr>
            <p:cNvPr id="156679" name="Group 7"/>
            <p:cNvGrpSpPr>
              <a:grpSpLocks/>
            </p:cNvGrpSpPr>
            <p:nvPr/>
          </p:nvGrpSpPr>
          <p:grpSpPr bwMode="auto">
            <a:xfrm>
              <a:off x="3780" y="10800"/>
              <a:ext cx="2880" cy="936"/>
              <a:chOff x="3780" y="10956"/>
              <a:chExt cx="2880" cy="936"/>
            </a:xfrm>
          </p:grpSpPr>
          <p:sp>
            <p:nvSpPr>
              <p:cNvPr id="156680" name="Text Box 8"/>
              <p:cNvSpPr txBox="1">
                <a:spLocks noChangeArrowheads="1"/>
              </p:cNvSpPr>
              <p:nvPr/>
            </p:nvSpPr>
            <p:spPr bwMode="auto">
              <a:xfrm>
                <a:off x="3780" y="11424"/>
                <a:ext cx="540" cy="468"/>
              </a:xfrm>
              <a:prstGeom prst="rect">
                <a:avLst/>
              </a:prstGeom>
              <a:solidFill>
                <a:srgbClr val="FFFFFF"/>
              </a:solidFill>
              <a:ln w="9525">
                <a:solidFill>
                  <a:srgbClr val="000000"/>
                </a:solidFill>
                <a:miter lim="800000"/>
                <a:headEnd/>
                <a:tailEnd/>
              </a:ln>
            </p:spPr>
            <p:txBody>
              <a:bodyPr/>
              <a:lstStyle/>
              <a:p>
                <a:pPr algn="ctr">
                  <a:spcBef>
                    <a:spcPct val="0"/>
                  </a:spcBef>
                </a:pPr>
                <a:r>
                  <a:rPr kumimoji="0" lang="en-US" altLang="zh-CN" sz="2000">
                    <a:latin typeface="Times New Roman" pitchFamily="18" charset="0"/>
                    <a:ea typeface="宋体" pitchFamily="2" charset="-122"/>
                  </a:rPr>
                  <a:t>E1</a:t>
                </a:r>
              </a:p>
            </p:txBody>
          </p:sp>
          <p:sp>
            <p:nvSpPr>
              <p:cNvPr id="156681" name="Text Box 9"/>
              <p:cNvSpPr txBox="1">
                <a:spLocks noChangeArrowheads="1"/>
              </p:cNvSpPr>
              <p:nvPr/>
            </p:nvSpPr>
            <p:spPr bwMode="auto">
              <a:xfrm>
                <a:off x="5760" y="11424"/>
                <a:ext cx="540" cy="468"/>
              </a:xfrm>
              <a:prstGeom prst="rect">
                <a:avLst/>
              </a:prstGeom>
              <a:solidFill>
                <a:srgbClr val="FFFFFF"/>
              </a:solidFill>
              <a:ln w="9525">
                <a:solidFill>
                  <a:srgbClr val="000000"/>
                </a:solidFill>
                <a:miter lim="800000"/>
                <a:headEnd/>
                <a:tailEnd/>
              </a:ln>
            </p:spPr>
            <p:txBody>
              <a:bodyPr/>
              <a:lstStyle/>
              <a:p>
                <a:pPr algn="ctr">
                  <a:spcBef>
                    <a:spcPct val="0"/>
                  </a:spcBef>
                </a:pPr>
                <a:r>
                  <a:rPr kumimoji="0" lang="en-US" altLang="zh-CN" sz="2000">
                    <a:latin typeface="Times New Roman" pitchFamily="18" charset="0"/>
                    <a:ea typeface="宋体" pitchFamily="2" charset="-122"/>
                  </a:rPr>
                  <a:t>H</a:t>
                </a:r>
              </a:p>
            </p:txBody>
          </p:sp>
          <p:sp>
            <p:nvSpPr>
              <p:cNvPr id="156682" name="Freeform 10"/>
              <p:cNvSpPr>
                <a:spLocks/>
              </p:cNvSpPr>
              <p:nvPr/>
            </p:nvSpPr>
            <p:spPr bwMode="auto">
              <a:xfrm>
                <a:off x="4312" y="11644"/>
                <a:ext cx="1440" cy="1"/>
              </a:xfrm>
              <a:custGeom>
                <a:avLst/>
                <a:gdLst>
                  <a:gd name="T0" fmla="*/ 0 w 1440"/>
                  <a:gd name="T1" fmla="*/ 0 h 1"/>
                  <a:gd name="T2" fmla="*/ 1440 w 1440"/>
                  <a:gd name="T3" fmla="*/ 0 h 1"/>
                </a:gdLst>
                <a:ahLst/>
                <a:cxnLst>
                  <a:cxn ang="0">
                    <a:pos x="T0" y="T1"/>
                  </a:cxn>
                  <a:cxn ang="0">
                    <a:pos x="T2" y="T3"/>
                  </a:cxn>
                </a:cxnLst>
                <a:rect l="0" t="0" r="r" b="b"/>
                <a:pathLst>
                  <a:path w="1440" h="1">
                    <a:moveTo>
                      <a:pt x="0" y="0"/>
                    </a:moveTo>
                    <a:lnTo>
                      <a:pt x="1440" y="0"/>
                    </a:lnTo>
                  </a:path>
                </a:pathLst>
              </a:custGeom>
              <a:noFill/>
              <a:ln w="9525">
                <a:solidFill>
                  <a:srgbClr val="000000"/>
                </a:solidFill>
                <a:round/>
                <a:headEnd type="none" w="med" len="med"/>
                <a:tailEnd type="triangle" w="sm" len="sm"/>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56683" name="Text Box 11"/>
              <p:cNvSpPr txBox="1">
                <a:spLocks noChangeArrowheads="1"/>
              </p:cNvSpPr>
              <p:nvPr/>
            </p:nvSpPr>
            <p:spPr bwMode="auto">
              <a:xfrm>
                <a:off x="3780" y="10956"/>
                <a:ext cx="900" cy="312"/>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tIns="0" bIns="0"/>
              <a:lstStyle/>
              <a:p>
                <a:pPr algn="just">
                  <a:spcBef>
                    <a:spcPct val="0"/>
                  </a:spcBef>
                </a:pPr>
                <a:r>
                  <a:rPr kumimoji="0" lang="en-US" altLang="zh-CN" sz="2000">
                    <a:latin typeface="Times New Roman" pitchFamily="18" charset="0"/>
                    <a:ea typeface="宋体" pitchFamily="2" charset="-122"/>
                  </a:rPr>
                  <a:t>C(E</a:t>
                </a:r>
                <a:r>
                  <a:rPr kumimoji="0" lang="en-US" altLang="zh-CN" sz="2000" baseline="-25000">
                    <a:latin typeface="Times New Roman" pitchFamily="18" charset="0"/>
                    <a:ea typeface="宋体" pitchFamily="2" charset="-122"/>
                  </a:rPr>
                  <a:t>1</a:t>
                </a:r>
                <a:r>
                  <a:rPr kumimoji="0" lang="en-US" altLang="zh-CN" sz="2000">
                    <a:latin typeface="Times New Roman" pitchFamily="18" charset="0"/>
                    <a:ea typeface="宋体" pitchFamily="2" charset="-122"/>
                  </a:rPr>
                  <a:t>)</a:t>
                </a:r>
              </a:p>
            </p:txBody>
          </p:sp>
          <p:sp>
            <p:nvSpPr>
              <p:cNvPr id="156684" name="Text Box 12"/>
              <p:cNvSpPr txBox="1">
                <a:spLocks noChangeArrowheads="1"/>
              </p:cNvSpPr>
              <p:nvPr/>
            </p:nvSpPr>
            <p:spPr bwMode="auto">
              <a:xfrm>
                <a:off x="5760" y="10956"/>
                <a:ext cx="900" cy="312"/>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tIns="0" bIns="0"/>
              <a:lstStyle/>
              <a:p>
                <a:pPr algn="just">
                  <a:spcBef>
                    <a:spcPct val="0"/>
                  </a:spcBef>
                </a:pPr>
                <a:r>
                  <a:rPr kumimoji="0" lang="en-US" altLang="zh-CN" sz="2000">
                    <a:latin typeface="Times New Roman" pitchFamily="18" charset="0"/>
                    <a:ea typeface="宋体" pitchFamily="2" charset="-122"/>
                  </a:rPr>
                  <a:t>C1(H)</a:t>
                </a:r>
              </a:p>
            </p:txBody>
          </p:sp>
        </p:grpSp>
        <p:grpSp>
          <p:nvGrpSpPr>
            <p:cNvPr id="156685" name="Group 13"/>
            <p:cNvGrpSpPr>
              <a:grpSpLocks/>
            </p:cNvGrpSpPr>
            <p:nvPr/>
          </p:nvGrpSpPr>
          <p:grpSpPr bwMode="auto">
            <a:xfrm>
              <a:off x="3780" y="11892"/>
              <a:ext cx="2880" cy="936"/>
              <a:chOff x="3780" y="10956"/>
              <a:chExt cx="2880" cy="936"/>
            </a:xfrm>
          </p:grpSpPr>
          <p:sp>
            <p:nvSpPr>
              <p:cNvPr id="156686" name="Text Box 14"/>
              <p:cNvSpPr txBox="1">
                <a:spLocks noChangeArrowheads="1"/>
              </p:cNvSpPr>
              <p:nvPr/>
            </p:nvSpPr>
            <p:spPr bwMode="auto">
              <a:xfrm>
                <a:off x="3780" y="11424"/>
                <a:ext cx="540" cy="468"/>
              </a:xfrm>
              <a:prstGeom prst="rect">
                <a:avLst/>
              </a:prstGeom>
              <a:solidFill>
                <a:srgbClr val="FFFFFF"/>
              </a:solidFill>
              <a:ln w="9525">
                <a:solidFill>
                  <a:srgbClr val="000000"/>
                </a:solidFill>
                <a:miter lim="800000"/>
                <a:headEnd/>
                <a:tailEnd/>
              </a:ln>
            </p:spPr>
            <p:txBody>
              <a:bodyPr/>
              <a:lstStyle/>
              <a:p>
                <a:pPr algn="ctr">
                  <a:spcBef>
                    <a:spcPct val="0"/>
                  </a:spcBef>
                </a:pPr>
                <a:r>
                  <a:rPr kumimoji="0" lang="en-US" altLang="zh-CN" sz="2000">
                    <a:latin typeface="Times New Roman" pitchFamily="18" charset="0"/>
                    <a:ea typeface="宋体" pitchFamily="2" charset="-122"/>
                  </a:rPr>
                  <a:t>E2</a:t>
                </a:r>
              </a:p>
            </p:txBody>
          </p:sp>
          <p:sp>
            <p:nvSpPr>
              <p:cNvPr id="156687" name="Text Box 15"/>
              <p:cNvSpPr txBox="1">
                <a:spLocks noChangeArrowheads="1"/>
              </p:cNvSpPr>
              <p:nvPr/>
            </p:nvSpPr>
            <p:spPr bwMode="auto">
              <a:xfrm>
                <a:off x="5760" y="11424"/>
                <a:ext cx="540" cy="468"/>
              </a:xfrm>
              <a:prstGeom prst="rect">
                <a:avLst/>
              </a:prstGeom>
              <a:solidFill>
                <a:srgbClr val="FFFFFF"/>
              </a:solidFill>
              <a:ln w="9525">
                <a:solidFill>
                  <a:srgbClr val="000000"/>
                </a:solidFill>
                <a:miter lim="800000"/>
                <a:headEnd/>
                <a:tailEnd/>
              </a:ln>
            </p:spPr>
            <p:txBody>
              <a:bodyPr/>
              <a:lstStyle/>
              <a:p>
                <a:pPr algn="ctr">
                  <a:spcBef>
                    <a:spcPct val="0"/>
                  </a:spcBef>
                </a:pPr>
                <a:r>
                  <a:rPr kumimoji="0" lang="en-US" altLang="zh-CN" sz="2000">
                    <a:latin typeface="Times New Roman" pitchFamily="18" charset="0"/>
                    <a:ea typeface="宋体" pitchFamily="2" charset="-122"/>
                  </a:rPr>
                  <a:t>H</a:t>
                </a:r>
              </a:p>
            </p:txBody>
          </p:sp>
          <p:sp>
            <p:nvSpPr>
              <p:cNvPr id="156688" name="Freeform 16"/>
              <p:cNvSpPr>
                <a:spLocks/>
              </p:cNvSpPr>
              <p:nvPr/>
            </p:nvSpPr>
            <p:spPr bwMode="auto">
              <a:xfrm>
                <a:off x="4312" y="11644"/>
                <a:ext cx="1440" cy="1"/>
              </a:xfrm>
              <a:custGeom>
                <a:avLst/>
                <a:gdLst>
                  <a:gd name="T0" fmla="*/ 0 w 1440"/>
                  <a:gd name="T1" fmla="*/ 0 h 1"/>
                  <a:gd name="T2" fmla="*/ 1440 w 1440"/>
                  <a:gd name="T3" fmla="*/ 0 h 1"/>
                </a:gdLst>
                <a:ahLst/>
                <a:cxnLst>
                  <a:cxn ang="0">
                    <a:pos x="T0" y="T1"/>
                  </a:cxn>
                  <a:cxn ang="0">
                    <a:pos x="T2" y="T3"/>
                  </a:cxn>
                </a:cxnLst>
                <a:rect l="0" t="0" r="r" b="b"/>
                <a:pathLst>
                  <a:path w="1440" h="1">
                    <a:moveTo>
                      <a:pt x="0" y="0"/>
                    </a:moveTo>
                    <a:lnTo>
                      <a:pt x="1440" y="0"/>
                    </a:lnTo>
                  </a:path>
                </a:pathLst>
              </a:custGeom>
              <a:noFill/>
              <a:ln w="9525">
                <a:solidFill>
                  <a:srgbClr val="000000"/>
                </a:solidFill>
                <a:round/>
                <a:headEnd type="none" w="med" len="med"/>
                <a:tailEnd type="triangle" w="sm" len="sm"/>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56689" name="Text Box 17"/>
              <p:cNvSpPr txBox="1">
                <a:spLocks noChangeArrowheads="1"/>
              </p:cNvSpPr>
              <p:nvPr/>
            </p:nvSpPr>
            <p:spPr bwMode="auto">
              <a:xfrm>
                <a:off x="3780" y="10956"/>
                <a:ext cx="900" cy="312"/>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tIns="0" bIns="0"/>
              <a:lstStyle/>
              <a:p>
                <a:pPr algn="just">
                  <a:spcBef>
                    <a:spcPct val="0"/>
                  </a:spcBef>
                </a:pPr>
                <a:r>
                  <a:rPr kumimoji="0" lang="en-US" altLang="zh-CN" sz="2000">
                    <a:latin typeface="Times New Roman" pitchFamily="18" charset="0"/>
                    <a:ea typeface="宋体" pitchFamily="2" charset="-122"/>
                  </a:rPr>
                  <a:t>C(E2)</a:t>
                </a:r>
              </a:p>
            </p:txBody>
          </p:sp>
          <p:sp>
            <p:nvSpPr>
              <p:cNvPr id="156690" name="Text Box 18"/>
              <p:cNvSpPr txBox="1">
                <a:spLocks noChangeArrowheads="1"/>
              </p:cNvSpPr>
              <p:nvPr/>
            </p:nvSpPr>
            <p:spPr bwMode="auto">
              <a:xfrm>
                <a:off x="5760" y="10956"/>
                <a:ext cx="900" cy="312"/>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tIns="0" bIns="0"/>
              <a:lstStyle/>
              <a:p>
                <a:pPr algn="just">
                  <a:spcBef>
                    <a:spcPct val="0"/>
                  </a:spcBef>
                </a:pPr>
                <a:r>
                  <a:rPr kumimoji="0" lang="en-US" altLang="zh-CN" sz="2000">
                    <a:latin typeface="Times New Roman" pitchFamily="18" charset="0"/>
                    <a:ea typeface="宋体" pitchFamily="2" charset="-122"/>
                  </a:rPr>
                  <a:t>C2(H)</a:t>
                </a:r>
              </a:p>
            </p:txBody>
          </p:sp>
        </p:grpSp>
      </p:grpSp>
      <p:sp>
        <p:nvSpPr>
          <p:cNvPr id="156691" name="AutoShape 19"/>
          <p:cNvSpPr>
            <a:spLocks/>
          </p:cNvSpPr>
          <p:nvPr/>
        </p:nvSpPr>
        <p:spPr bwMode="auto">
          <a:xfrm>
            <a:off x="5846763" y="3675818"/>
            <a:ext cx="250825" cy="1476375"/>
          </a:xfrm>
          <a:prstGeom prst="rightBrace">
            <a:avLst>
              <a:gd name="adj1" fmla="val 49051"/>
              <a:gd name="adj2" fmla="val 50000"/>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56692" name="Line 20"/>
          <p:cNvSpPr>
            <a:spLocks noChangeShapeType="1"/>
          </p:cNvSpPr>
          <p:nvPr/>
        </p:nvSpPr>
        <p:spPr bwMode="auto">
          <a:xfrm>
            <a:off x="6386513" y="4467980"/>
            <a:ext cx="504825"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56693" name="Text Box 21"/>
          <p:cNvSpPr txBox="1">
            <a:spLocks noChangeArrowheads="1"/>
          </p:cNvSpPr>
          <p:nvPr/>
        </p:nvSpPr>
        <p:spPr bwMode="auto">
          <a:xfrm>
            <a:off x="6278563" y="3993318"/>
            <a:ext cx="100806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b="1"/>
              <a:t>合成</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灯片编号占位符 3"/>
          <p:cNvSpPr>
            <a:spLocks noGrp="1"/>
          </p:cNvSpPr>
          <p:nvPr>
            <p:ph type="sldNum" sz="quarter" idx="12"/>
          </p:nvPr>
        </p:nvSpPr>
        <p:spPr/>
        <p:txBody>
          <a:bodyPr/>
          <a:lstStyle/>
          <a:p>
            <a:fld id="{19095245-22AB-4FEB-8A9F-372CA634E5BC}" type="slidenum">
              <a:rPr lang="en-US" altLang="zh-CN"/>
              <a:pPr/>
              <a:t>130</a:t>
            </a:fld>
            <a:endParaRPr lang="en-US" altLang="zh-CN"/>
          </a:p>
        </p:txBody>
      </p:sp>
      <p:sp>
        <p:nvSpPr>
          <p:cNvPr id="481282" name="Rectangle 2"/>
          <p:cNvSpPr>
            <a:spLocks noChangeArrowheads="1"/>
          </p:cNvSpPr>
          <p:nvPr/>
        </p:nvSpPr>
        <p:spPr bwMode="auto">
          <a:xfrm>
            <a:off x="978942" y="515937"/>
            <a:ext cx="7272338" cy="72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ctr" eaLnBrk="1" hangingPunct="1">
              <a:spcBef>
                <a:spcPct val="0"/>
              </a:spcBef>
            </a:pPr>
            <a:r>
              <a:rPr lang="zh-CN" altLang="en-US" sz="4400" b="1" dirty="0" smtClean="0">
                <a:solidFill>
                  <a:schemeClr val="accent2"/>
                </a:solidFill>
                <a:latin typeface="方正姚体" pitchFamily="2" charset="-122"/>
                <a:ea typeface="方正姚体" pitchFamily="2" charset="-122"/>
                <a:cs typeface="+mj-cs"/>
              </a:rPr>
              <a:t>模糊推理</a:t>
            </a:r>
            <a:endParaRPr lang="zh-CN" altLang="en-US" sz="4400" b="1" dirty="0">
              <a:solidFill>
                <a:schemeClr val="accent2"/>
              </a:solidFill>
              <a:latin typeface="方正姚体" pitchFamily="2" charset="-122"/>
              <a:ea typeface="方正姚体" pitchFamily="2" charset="-122"/>
              <a:cs typeface="+mj-cs"/>
            </a:endParaRPr>
          </a:p>
        </p:txBody>
      </p:sp>
      <p:sp>
        <p:nvSpPr>
          <p:cNvPr id="481283" name="Text Box 3"/>
          <p:cNvSpPr txBox="1">
            <a:spLocks noChangeArrowheads="1"/>
          </p:cNvSpPr>
          <p:nvPr/>
        </p:nvSpPr>
        <p:spPr bwMode="auto">
          <a:xfrm>
            <a:off x="521494" y="2348880"/>
            <a:ext cx="8172450" cy="3046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pPr>
            <a:r>
              <a:rPr kumimoji="0" lang="zh-CN" altLang="en-US" sz="2400" b="1" dirty="0" smtClean="0">
                <a:solidFill>
                  <a:srgbClr val="0000CC"/>
                </a:solidFill>
                <a:latin typeface="Times New Roman" pitchFamily="18" charset="0"/>
                <a:ea typeface="幼圆" pitchFamily="49" charset="-122"/>
                <a:cs typeface="Times New Roman" pitchFamily="18" charset="0"/>
              </a:rPr>
              <a:t>模糊推理</a:t>
            </a:r>
            <a:r>
              <a:rPr kumimoji="0" lang="zh-CN" altLang="en-US" sz="2400" b="1" dirty="0">
                <a:solidFill>
                  <a:srgbClr val="0000CC"/>
                </a:solidFill>
                <a:latin typeface="Times New Roman" pitchFamily="18" charset="0"/>
                <a:ea typeface="幼圆" pitchFamily="49" charset="-122"/>
                <a:cs typeface="Times New Roman" pitchFamily="18" charset="0"/>
              </a:rPr>
              <a:t>实际上是按照给定的推理模式，通过</a:t>
            </a:r>
            <a:r>
              <a:rPr kumimoji="0" lang="zh-CN" altLang="en-US" sz="2400" b="1" dirty="0">
                <a:solidFill>
                  <a:srgbClr val="FF0000"/>
                </a:solidFill>
                <a:latin typeface="Times New Roman" pitchFamily="18" charset="0"/>
                <a:ea typeface="幼圆" pitchFamily="49" charset="-122"/>
                <a:cs typeface="Times New Roman" pitchFamily="18" charset="0"/>
              </a:rPr>
              <a:t>模糊集</a:t>
            </a:r>
            <a:r>
              <a:rPr kumimoji="0" lang="zh-CN" altLang="en-US" sz="2400" b="1" dirty="0">
                <a:solidFill>
                  <a:srgbClr val="0000CC"/>
                </a:solidFill>
                <a:latin typeface="Times New Roman" pitchFamily="18" charset="0"/>
                <a:ea typeface="幼圆" pitchFamily="49" charset="-122"/>
                <a:cs typeface="Times New Roman" pitchFamily="18" charset="0"/>
              </a:rPr>
              <a:t>与</a:t>
            </a:r>
            <a:r>
              <a:rPr kumimoji="0" lang="zh-CN" altLang="en-US" sz="2400" b="1" dirty="0">
                <a:solidFill>
                  <a:srgbClr val="FF0000"/>
                </a:solidFill>
                <a:latin typeface="Times New Roman" pitchFamily="18" charset="0"/>
                <a:ea typeface="幼圆" pitchFamily="49" charset="-122"/>
                <a:cs typeface="Times New Roman" pitchFamily="18" charset="0"/>
              </a:rPr>
              <a:t>模糊关系</a:t>
            </a:r>
            <a:r>
              <a:rPr kumimoji="0" lang="zh-CN" altLang="en-US" sz="2400" b="1" dirty="0">
                <a:solidFill>
                  <a:srgbClr val="0000CC"/>
                </a:solidFill>
                <a:latin typeface="Times New Roman" pitchFamily="18" charset="0"/>
                <a:ea typeface="幼圆" pitchFamily="49" charset="-122"/>
                <a:cs typeface="Times New Roman" pitchFamily="18" charset="0"/>
              </a:rPr>
              <a:t>的合成来实现的。主要讨论：</a:t>
            </a:r>
          </a:p>
          <a:p>
            <a:pPr eaLnBrk="1" hangingPunct="1">
              <a:spcBef>
                <a:spcPct val="50000"/>
              </a:spcBef>
            </a:pPr>
            <a:r>
              <a:rPr kumimoji="0" lang="zh-CN" altLang="en-US" sz="2400" b="1" dirty="0">
                <a:solidFill>
                  <a:srgbClr val="D60093"/>
                </a:solidFill>
                <a:latin typeface="Times New Roman" pitchFamily="18" charset="0"/>
                <a:ea typeface="幼圆" pitchFamily="49" charset="-122"/>
                <a:cs typeface="Times New Roman" pitchFamily="18" charset="0"/>
              </a:rPr>
              <a:t>     模糊关系的构造</a:t>
            </a:r>
          </a:p>
          <a:p>
            <a:pPr eaLnBrk="1" hangingPunct="1">
              <a:spcBef>
                <a:spcPct val="50000"/>
              </a:spcBef>
            </a:pPr>
            <a:endParaRPr kumimoji="0" lang="zh-CN" altLang="en-US" sz="2400" b="1" dirty="0">
              <a:solidFill>
                <a:srgbClr val="D60093"/>
              </a:solidFill>
              <a:latin typeface="Times New Roman" pitchFamily="18" charset="0"/>
              <a:ea typeface="幼圆" pitchFamily="49" charset="-122"/>
              <a:cs typeface="Times New Roman" pitchFamily="18" charset="0"/>
            </a:endParaRPr>
          </a:p>
          <a:p>
            <a:pPr eaLnBrk="1" hangingPunct="1">
              <a:spcBef>
                <a:spcPct val="50000"/>
              </a:spcBef>
            </a:pPr>
            <a:r>
              <a:rPr kumimoji="0" lang="zh-CN" altLang="en-US" sz="2400" b="1" dirty="0">
                <a:solidFill>
                  <a:srgbClr val="D60093"/>
                </a:solidFill>
                <a:latin typeface="Times New Roman" pitchFamily="18" charset="0"/>
                <a:ea typeface="幼圆" pitchFamily="49" charset="-122"/>
                <a:cs typeface="Times New Roman" pitchFamily="18" charset="0"/>
              </a:rPr>
              <a:t>     </a:t>
            </a:r>
          </a:p>
          <a:p>
            <a:pPr eaLnBrk="1" hangingPunct="1">
              <a:spcBef>
                <a:spcPct val="50000"/>
              </a:spcBef>
            </a:pPr>
            <a:r>
              <a:rPr kumimoji="0" lang="zh-CN" altLang="en-US" sz="2400" b="1" dirty="0">
                <a:solidFill>
                  <a:srgbClr val="D60093"/>
                </a:solidFill>
                <a:latin typeface="Times New Roman" pitchFamily="18" charset="0"/>
                <a:ea typeface="幼圆" pitchFamily="49" charset="-122"/>
                <a:cs typeface="Times New Roman" pitchFamily="18" charset="0"/>
              </a:rPr>
              <a:t>     模糊推理的基本方法</a:t>
            </a:r>
          </a:p>
        </p:txBody>
      </p:sp>
      <p:graphicFrame>
        <p:nvGraphicFramePr>
          <p:cNvPr id="481284" name="Object 4"/>
          <p:cNvGraphicFramePr>
            <a:graphicFrameLocks noChangeAspect="1"/>
          </p:cNvGraphicFramePr>
          <p:nvPr>
            <p:extLst>
              <p:ext uri="{D42A27DB-BD31-4B8C-83A1-F6EECF244321}">
                <p14:modId xmlns:p14="http://schemas.microsoft.com/office/powerpoint/2010/main" val="3890271838"/>
              </p:ext>
            </p:extLst>
          </p:nvPr>
        </p:nvGraphicFramePr>
        <p:xfrm>
          <a:off x="2375756" y="3789040"/>
          <a:ext cx="3028950" cy="744538"/>
        </p:xfrm>
        <a:graphic>
          <a:graphicData uri="http://schemas.openxmlformats.org/presentationml/2006/ole">
            <mc:AlternateContent xmlns:mc="http://schemas.openxmlformats.org/markup-compatibility/2006">
              <mc:Choice xmlns:v="urn:schemas-microsoft-com:vml" Requires="v">
                <p:oleObj spid="_x0000_s481395" name="Equation" r:id="rId4" imgW="723600" imgH="177480" progId="Equation.3">
                  <p:embed/>
                </p:oleObj>
              </mc:Choice>
              <mc:Fallback>
                <p:oleObj name="Equation" r:id="rId4" imgW="723600" imgH="177480" progId="Equation.3">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75756" y="3789040"/>
                        <a:ext cx="3028950" cy="744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481284"/>
                                        </p:tgtEl>
                                        <p:attrNameLst>
                                          <p:attrName>style.visibility</p:attrName>
                                        </p:attrNameLst>
                                      </p:cBhvr>
                                      <p:to>
                                        <p:strVal val="visible"/>
                                      </p:to>
                                    </p:set>
                                    <p:anim calcmode="lin" valueType="num">
                                      <p:cBhvr additive="base">
                                        <p:cTn id="7" dur="500" fill="hold"/>
                                        <p:tgtEl>
                                          <p:spTgt spid="481284"/>
                                        </p:tgtEl>
                                        <p:attrNameLst>
                                          <p:attrName>ppt_x</p:attrName>
                                        </p:attrNameLst>
                                      </p:cBhvr>
                                      <p:tavLst>
                                        <p:tav tm="0">
                                          <p:val>
                                            <p:strVal val="0-#ppt_w/2"/>
                                          </p:val>
                                        </p:tav>
                                        <p:tav tm="100000">
                                          <p:val>
                                            <p:strVal val="#ppt_x"/>
                                          </p:val>
                                        </p:tav>
                                      </p:tavLst>
                                    </p:anim>
                                    <p:anim calcmode="lin" valueType="num">
                                      <p:cBhvr additive="base">
                                        <p:cTn id="8" dur="500" fill="hold"/>
                                        <p:tgtEl>
                                          <p:spTgt spid="48128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灯片编号占位符 3"/>
          <p:cNvSpPr>
            <a:spLocks noGrp="1"/>
          </p:cNvSpPr>
          <p:nvPr>
            <p:ph type="sldNum" sz="quarter" idx="12"/>
          </p:nvPr>
        </p:nvSpPr>
        <p:spPr/>
        <p:txBody>
          <a:bodyPr/>
          <a:lstStyle/>
          <a:p>
            <a:fld id="{98EF3EF8-F454-4FE3-9E38-5D1E2CC1FA52}" type="slidenum">
              <a:rPr lang="en-US" altLang="zh-CN">
                <a:latin typeface="Times New Roman" pitchFamily="18" charset="0"/>
                <a:ea typeface="幼圆" pitchFamily="49" charset="-122"/>
                <a:cs typeface="Times New Roman" pitchFamily="18" charset="0"/>
              </a:rPr>
              <a:pPr/>
              <a:t>131</a:t>
            </a:fld>
            <a:endParaRPr lang="en-US" altLang="zh-CN" dirty="0">
              <a:latin typeface="Times New Roman" pitchFamily="18" charset="0"/>
              <a:ea typeface="幼圆" pitchFamily="49" charset="-122"/>
              <a:cs typeface="Times New Roman" pitchFamily="18" charset="0"/>
            </a:endParaRPr>
          </a:p>
        </p:txBody>
      </p:sp>
      <p:sp>
        <p:nvSpPr>
          <p:cNvPr id="482306" name="Text Box 2"/>
          <p:cNvSpPr txBox="1">
            <a:spLocks noChangeArrowheads="1"/>
          </p:cNvSpPr>
          <p:nvPr/>
        </p:nvSpPr>
        <p:spPr bwMode="auto">
          <a:xfrm>
            <a:off x="179388" y="1304925"/>
            <a:ext cx="8785225"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342900" indent="-342900" eaLnBrk="1" hangingPunct="1">
              <a:lnSpc>
                <a:spcPct val="115000"/>
              </a:lnSpc>
              <a:spcBef>
                <a:spcPct val="10000"/>
              </a:spcBef>
              <a:buFont typeface="Arial" pitchFamily="34" charset="0"/>
              <a:buChar char="•"/>
            </a:pPr>
            <a:r>
              <a:rPr lang="zh-CN" altLang="en-US" sz="2000" b="1" dirty="0" smtClean="0">
                <a:solidFill>
                  <a:srgbClr val="A50021"/>
                </a:solidFill>
                <a:latin typeface="Times New Roman" pitchFamily="18" charset="0"/>
                <a:ea typeface="幼圆" pitchFamily="49" charset="-122"/>
                <a:cs typeface="Times New Roman" pitchFamily="18" charset="0"/>
              </a:rPr>
              <a:t>模糊</a:t>
            </a:r>
            <a:r>
              <a:rPr lang="zh-CN" altLang="en-US" sz="2000" b="1" dirty="0">
                <a:solidFill>
                  <a:srgbClr val="A50021"/>
                </a:solidFill>
                <a:latin typeface="Times New Roman" pitchFamily="18" charset="0"/>
                <a:ea typeface="幼圆" pitchFamily="49" charset="-122"/>
                <a:cs typeface="Times New Roman" pitchFamily="18" charset="0"/>
              </a:rPr>
              <a:t>关系</a:t>
            </a:r>
            <a:r>
              <a:rPr lang="en-US" altLang="zh-CN" sz="2000" b="1" dirty="0" err="1" smtClean="0">
                <a:solidFill>
                  <a:srgbClr val="A50021"/>
                </a:solidFill>
                <a:latin typeface="Times New Roman" pitchFamily="18" charset="0"/>
                <a:ea typeface="幼圆" pitchFamily="49" charset="-122"/>
                <a:cs typeface="Times New Roman" pitchFamily="18" charset="0"/>
              </a:rPr>
              <a:t>R</a:t>
            </a:r>
            <a:r>
              <a:rPr lang="en-US" altLang="zh-CN" sz="2000" b="1" baseline="-25000" dirty="0" err="1" smtClean="0">
                <a:solidFill>
                  <a:srgbClr val="A50021"/>
                </a:solidFill>
                <a:latin typeface="Times New Roman" pitchFamily="18" charset="0"/>
                <a:ea typeface="幼圆" pitchFamily="49" charset="-122"/>
                <a:cs typeface="Times New Roman" pitchFamily="18" charset="0"/>
              </a:rPr>
              <a:t>m</a:t>
            </a:r>
            <a:r>
              <a:rPr lang="en-US" altLang="zh-CN" sz="2000" b="1" dirty="0">
                <a:latin typeface="Times New Roman" pitchFamily="18" charset="0"/>
                <a:ea typeface="幼圆" pitchFamily="49" charset="-122"/>
                <a:cs typeface="Times New Roman" pitchFamily="18" charset="0"/>
              </a:rPr>
              <a:t>(</a:t>
            </a:r>
            <a:r>
              <a:rPr lang="zh-CN" altLang="en-US" sz="2000" b="1" dirty="0" smtClean="0">
                <a:latin typeface="Times New Roman" pitchFamily="18" charset="0"/>
                <a:ea typeface="幼圆" pitchFamily="49" charset="-122"/>
                <a:cs typeface="Times New Roman" pitchFamily="18" charset="0"/>
              </a:rPr>
              <a:t>扎</a:t>
            </a:r>
            <a:r>
              <a:rPr lang="zh-CN" altLang="en-US" sz="2000" b="1" dirty="0">
                <a:latin typeface="Times New Roman" pitchFamily="18" charset="0"/>
                <a:ea typeface="幼圆" pitchFamily="49" charset="-122"/>
                <a:cs typeface="Times New Roman" pitchFamily="18" charset="0"/>
              </a:rPr>
              <a:t>德</a:t>
            </a:r>
            <a:r>
              <a:rPr lang="zh-CN" altLang="en-US" sz="2000" b="1" dirty="0" smtClean="0">
                <a:latin typeface="Times New Roman" pitchFamily="18" charset="0"/>
                <a:ea typeface="幼圆" pitchFamily="49" charset="-122"/>
                <a:cs typeface="Times New Roman" pitchFamily="18" charset="0"/>
              </a:rPr>
              <a:t>提出</a:t>
            </a:r>
            <a:r>
              <a:rPr lang="en-US" altLang="zh-CN" sz="2000" b="1" dirty="0" smtClean="0">
                <a:latin typeface="Times New Roman" pitchFamily="18" charset="0"/>
                <a:ea typeface="幼圆" pitchFamily="49" charset="-122"/>
                <a:cs typeface="Times New Roman" pitchFamily="18" charset="0"/>
              </a:rPr>
              <a:t>)</a:t>
            </a:r>
            <a:endParaRPr lang="en-US" altLang="zh-CN" sz="2000" b="1" baseline="-25000" dirty="0">
              <a:solidFill>
                <a:srgbClr val="A50021"/>
              </a:solidFill>
              <a:latin typeface="Times New Roman" pitchFamily="18" charset="0"/>
              <a:ea typeface="幼圆" pitchFamily="49" charset="-122"/>
              <a:cs typeface="Times New Roman" pitchFamily="18" charset="0"/>
            </a:endParaRPr>
          </a:p>
          <a:p>
            <a:pPr eaLnBrk="1" hangingPunct="1">
              <a:lnSpc>
                <a:spcPct val="115000"/>
              </a:lnSpc>
              <a:spcBef>
                <a:spcPts val="1200"/>
              </a:spcBef>
            </a:pPr>
            <a:r>
              <a:rPr lang="zh-CN" altLang="en-US" sz="2000" b="1" dirty="0" smtClean="0">
                <a:latin typeface="Times New Roman" pitchFamily="18" charset="0"/>
                <a:ea typeface="幼圆" pitchFamily="49" charset="-122"/>
                <a:cs typeface="Times New Roman" pitchFamily="18" charset="0"/>
              </a:rPr>
              <a:t>   设</a:t>
            </a:r>
            <a:r>
              <a:rPr lang="en-US" altLang="zh-CN" sz="2000" b="1" dirty="0">
                <a:latin typeface="Times New Roman" pitchFamily="18" charset="0"/>
                <a:ea typeface="幼圆" pitchFamily="49" charset="-122"/>
                <a:cs typeface="Times New Roman" pitchFamily="18" charset="0"/>
              </a:rPr>
              <a:t>F</a:t>
            </a:r>
            <a:r>
              <a:rPr lang="zh-CN" altLang="en-US" sz="2000" b="1" dirty="0">
                <a:latin typeface="Times New Roman" pitchFamily="18" charset="0"/>
                <a:ea typeface="幼圆" pitchFamily="49" charset="-122"/>
                <a:cs typeface="Times New Roman" pitchFamily="18" charset="0"/>
              </a:rPr>
              <a:t>和</a:t>
            </a:r>
            <a:r>
              <a:rPr lang="en-US" altLang="zh-CN" sz="2000" b="1" dirty="0">
                <a:latin typeface="Times New Roman" pitchFamily="18" charset="0"/>
                <a:ea typeface="幼圆" pitchFamily="49" charset="-122"/>
                <a:cs typeface="Times New Roman" pitchFamily="18" charset="0"/>
              </a:rPr>
              <a:t>G</a:t>
            </a:r>
            <a:r>
              <a:rPr lang="zh-CN" altLang="en-US" sz="2000" b="1" dirty="0">
                <a:latin typeface="Times New Roman" pitchFamily="18" charset="0"/>
                <a:ea typeface="幼圆" pitchFamily="49" charset="-122"/>
                <a:cs typeface="Times New Roman" pitchFamily="18" charset="0"/>
              </a:rPr>
              <a:t>分别是论域</a:t>
            </a:r>
            <a:r>
              <a:rPr lang="en-US" altLang="zh-CN" sz="2000" b="1" dirty="0">
                <a:latin typeface="Times New Roman" pitchFamily="18" charset="0"/>
                <a:ea typeface="幼圆" pitchFamily="49" charset="-122"/>
                <a:cs typeface="Times New Roman" pitchFamily="18" charset="0"/>
              </a:rPr>
              <a:t>U</a:t>
            </a:r>
            <a:r>
              <a:rPr lang="zh-CN" altLang="en-US" sz="2000" b="1" dirty="0">
                <a:latin typeface="Times New Roman" pitchFamily="18" charset="0"/>
                <a:ea typeface="幼圆" pitchFamily="49" charset="-122"/>
                <a:cs typeface="Times New Roman" pitchFamily="18" charset="0"/>
              </a:rPr>
              <a:t>和</a:t>
            </a:r>
            <a:r>
              <a:rPr lang="en-US" altLang="zh-CN" sz="2000" b="1" dirty="0">
                <a:latin typeface="Times New Roman" pitchFamily="18" charset="0"/>
                <a:ea typeface="幼圆" pitchFamily="49" charset="-122"/>
                <a:cs typeface="Times New Roman" pitchFamily="18" charset="0"/>
              </a:rPr>
              <a:t>V</a:t>
            </a:r>
            <a:r>
              <a:rPr lang="zh-CN" altLang="en-US" sz="2000" b="1" dirty="0">
                <a:latin typeface="Times New Roman" pitchFamily="18" charset="0"/>
                <a:ea typeface="幼圆" pitchFamily="49" charset="-122"/>
                <a:cs typeface="Times New Roman" pitchFamily="18" charset="0"/>
              </a:rPr>
              <a:t>上的两个模糊集，则</a:t>
            </a:r>
            <a:r>
              <a:rPr lang="en-US" altLang="zh-CN" sz="2000" b="1" dirty="0" err="1">
                <a:latin typeface="Times New Roman" pitchFamily="18" charset="0"/>
                <a:ea typeface="幼圆" pitchFamily="49" charset="-122"/>
                <a:cs typeface="Times New Roman" pitchFamily="18" charset="0"/>
              </a:rPr>
              <a:t>R</a:t>
            </a:r>
            <a:r>
              <a:rPr lang="en-US" altLang="zh-CN" sz="2000" b="1" baseline="-25000" dirty="0" err="1">
                <a:latin typeface="Times New Roman" pitchFamily="18" charset="0"/>
                <a:ea typeface="幼圆" pitchFamily="49" charset="-122"/>
                <a:cs typeface="Times New Roman" pitchFamily="18" charset="0"/>
              </a:rPr>
              <a:t>m</a:t>
            </a:r>
            <a:r>
              <a:rPr lang="zh-CN" altLang="en-US" sz="2000" b="1" dirty="0">
                <a:latin typeface="Times New Roman" pitchFamily="18" charset="0"/>
                <a:ea typeface="幼圆" pitchFamily="49" charset="-122"/>
                <a:cs typeface="Times New Roman" pitchFamily="18" charset="0"/>
              </a:rPr>
              <a:t>定义为 </a:t>
            </a:r>
          </a:p>
        </p:txBody>
      </p:sp>
      <p:graphicFrame>
        <p:nvGraphicFramePr>
          <p:cNvPr id="482307" name="Object 3"/>
          <p:cNvGraphicFramePr>
            <a:graphicFrameLocks noChangeAspect="1"/>
          </p:cNvGraphicFramePr>
          <p:nvPr>
            <p:extLst>
              <p:ext uri="{D42A27DB-BD31-4B8C-83A1-F6EECF244321}">
                <p14:modId xmlns:p14="http://schemas.microsoft.com/office/powerpoint/2010/main" val="3635175249"/>
              </p:ext>
            </p:extLst>
          </p:nvPr>
        </p:nvGraphicFramePr>
        <p:xfrm>
          <a:off x="1079612" y="2479675"/>
          <a:ext cx="4284662" cy="661987"/>
        </p:xfrm>
        <a:graphic>
          <a:graphicData uri="http://schemas.openxmlformats.org/presentationml/2006/ole">
            <mc:AlternateContent xmlns:mc="http://schemas.openxmlformats.org/markup-compatibility/2006">
              <mc:Choice xmlns:v="urn:schemas-microsoft-com:vml" Requires="v">
                <p:oleObj spid="_x0000_s482524" name="公式" r:id="rId4" imgW="2654280" imgH="380880" progId="Equation.3">
                  <p:embed/>
                </p:oleObj>
              </mc:Choice>
              <mc:Fallback>
                <p:oleObj name="公式" r:id="rId4" imgW="2654280" imgH="380880" progId="Equation.3">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79612" y="2479675"/>
                        <a:ext cx="4284662" cy="661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82308" name="Text Box 4"/>
          <p:cNvSpPr txBox="1">
            <a:spLocks noChangeArrowheads="1"/>
          </p:cNvSpPr>
          <p:nvPr/>
        </p:nvSpPr>
        <p:spPr bwMode="auto">
          <a:xfrm>
            <a:off x="179388" y="3249613"/>
            <a:ext cx="8785225" cy="18107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lnSpc>
                <a:spcPct val="105000"/>
              </a:lnSpc>
              <a:spcBef>
                <a:spcPct val="15000"/>
              </a:spcBef>
            </a:pPr>
            <a:r>
              <a:rPr lang="zh-CN" altLang="en-US" sz="2000" b="1" dirty="0" smtClean="0">
                <a:latin typeface="Times New Roman" pitchFamily="18" charset="0"/>
                <a:ea typeface="幼圆" pitchFamily="49" charset="-122"/>
                <a:cs typeface="Times New Roman" pitchFamily="18" charset="0"/>
              </a:rPr>
              <a:t>   其中</a:t>
            </a:r>
            <a:r>
              <a:rPr lang="zh-CN" altLang="en-US" sz="2000" b="1" dirty="0">
                <a:latin typeface="Times New Roman" pitchFamily="18" charset="0"/>
                <a:ea typeface="幼圆" pitchFamily="49" charset="-122"/>
                <a:cs typeface="Times New Roman" pitchFamily="18" charset="0"/>
              </a:rPr>
              <a:t>，</a:t>
            </a:r>
            <a:r>
              <a:rPr lang="en-US" altLang="zh-CN" sz="2000" b="1" dirty="0">
                <a:latin typeface="Times New Roman" pitchFamily="18" charset="0"/>
                <a:ea typeface="幼圆" pitchFamily="49" charset="-122"/>
                <a:cs typeface="Times New Roman" pitchFamily="18" charset="0"/>
              </a:rPr>
              <a:t>×</a:t>
            </a:r>
            <a:r>
              <a:rPr lang="zh-CN" altLang="en-US" sz="2000" b="1" dirty="0">
                <a:latin typeface="Times New Roman" pitchFamily="18" charset="0"/>
                <a:ea typeface="幼圆" pitchFamily="49" charset="-122"/>
                <a:cs typeface="Times New Roman" pitchFamily="18" charset="0"/>
              </a:rPr>
              <a:t>号表示模糊集的笛卡尔乘积</a:t>
            </a:r>
            <a:r>
              <a:rPr lang="zh-CN" altLang="en-US" sz="2000" b="1" dirty="0">
                <a:solidFill>
                  <a:srgbClr val="0000CC"/>
                </a:solidFill>
                <a:latin typeface="Times New Roman" pitchFamily="18" charset="0"/>
                <a:ea typeface="幼圆" pitchFamily="49" charset="-122"/>
                <a:cs typeface="Times New Roman" pitchFamily="18" charset="0"/>
              </a:rPr>
              <a:t>。</a:t>
            </a:r>
          </a:p>
          <a:p>
            <a:pPr eaLnBrk="1" hangingPunct="1">
              <a:lnSpc>
                <a:spcPct val="110000"/>
              </a:lnSpc>
              <a:spcBef>
                <a:spcPct val="5000"/>
              </a:spcBef>
            </a:pPr>
            <a:endParaRPr lang="en-US" altLang="zh-CN" sz="2000" b="1" dirty="0" smtClean="0">
              <a:solidFill>
                <a:srgbClr val="D60093"/>
              </a:solidFill>
              <a:latin typeface="Times New Roman" pitchFamily="18" charset="0"/>
              <a:ea typeface="幼圆" pitchFamily="49" charset="-122"/>
              <a:cs typeface="Times New Roman" pitchFamily="18" charset="0"/>
            </a:endParaRPr>
          </a:p>
          <a:p>
            <a:pPr eaLnBrk="1" hangingPunct="1">
              <a:lnSpc>
                <a:spcPct val="110000"/>
              </a:lnSpc>
              <a:spcBef>
                <a:spcPct val="5000"/>
              </a:spcBef>
            </a:pPr>
            <a:r>
              <a:rPr lang="zh-CN" altLang="en-US" sz="2000" b="1" dirty="0" smtClean="0">
                <a:solidFill>
                  <a:srgbClr val="00B050"/>
                </a:solidFill>
                <a:latin typeface="Times New Roman" pitchFamily="18" charset="0"/>
                <a:ea typeface="仿宋_GB2312" pitchFamily="49" charset="-122"/>
                <a:cs typeface="Times New Roman" pitchFamily="18" charset="0"/>
              </a:rPr>
              <a:t>例</a:t>
            </a:r>
            <a:r>
              <a:rPr lang="en-US" altLang="zh-CN" sz="2000" b="1" dirty="0">
                <a:solidFill>
                  <a:srgbClr val="00B050"/>
                </a:solidFill>
                <a:latin typeface="Times New Roman" pitchFamily="18" charset="0"/>
                <a:ea typeface="仿宋_GB2312" pitchFamily="49" charset="-122"/>
                <a:cs typeface="Times New Roman" pitchFamily="18" charset="0"/>
              </a:rPr>
              <a:t>6.12 </a:t>
            </a:r>
            <a:r>
              <a:rPr lang="zh-CN" altLang="en-US" sz="2000" b="1" dirty="0">
                <a:solidFill>
                  <a:srgbClr val="00B050"/>
                </a:solidFill>
                <a:latin typeface="Times New Roman" pitchFamily="18" charset="0"/>
                <a:ea typeface="仿宋_GB2312" pitchFamily="49" charset="-122"/>
                <a:cs typeface="Times New Roman" pitchFamily="18" charset="0"/>
              </a:rPr>
              <a:t>设</a:t>
            </a:r>
            <a:r>
              <a:rPr lang="en-US" altLang="zh-CN" sz="2000" b="1" dirty="0">
                <a:solidFill>
                  <a:srgbClr val="00B050"/>
                </a:solidFill>
                <a:latin typeface="Times New Roman" pitchFamily="18" charset="0"/>
                <a:ea typeface="仿宋_GB2312" pitchFamily="49" charset="-122"/>
                <a:cs typeface="Times New Roman" pitchFamily="18" charset="0"/>
              </a:rPr>
              <a:t>U=V={1</a:t>
            </a:r>
            <a:r>
              <a:rPr lang="zh-CN" altLang="en-US" sz="2000" b="1" dirty="0">
                <a:solidFill>
                  <a:srgbClr val="00B050"/>
                </a:solidFill>
                <a:latin typeface="Times New Roman" pitchFamily="18" charset="0"/>
                <a:ea typeface="仿宋_GB2312" pitchFamily="49" charset="-122"/>
                <a:cs typeface="Times New Roman" pitchFamily="18" charset="0"/>
              </a:rPr>
              <a:t>，</a:t>
            </a:r>
            <a:r>
              <a:rPr lang="en-US" altLang="zh-CN" sz="2000" b="1" dirty="0">
                <a:solidFill>
                  <a:srgbClr val="00B050"/>
                </a:solidFill>
                <a:latin typeface="Times New Roman" pitchFamily="18" charset="0"/>
                <a:ea typeface="仿宋_GB2312" pitchFamily="49" charset="-122"/>
                <a:cs typeface="Times New Roman" pitchFamily="18" charset="0"/>
              </a:rPr>
              <a:t>2</a:t>
            </a:r>
            <a:r>
              <a:rPr lang="zh-CN" altLang="en-US" sz="2000" b="1" dirty="0">
                <a:solidFill>
                  <a:srgbClr val="00B050"/>
                </a:solidFill>
                <a:latin typeface="Times New Roman" pitchFamily="18" charset="0"/>
                <a:ea typeface="仿宋_GB2312" pitchFamily="49" charset="-122"/>
                <a:cs typeface="Times New Roman" pitchFamily="18" charset="0"/>
              </a:rPr>
              <a:t>，</a:t>
            </a:r>
            <a:r>
              <a:rPr lang="en-US" altLang="zh-CN" sz="2000" b="1" dirty="0">
                <a:solidFill>
                  <a:srgbClr val="00B050"/>
                </a:solidFill>
                <a:latin typeface="Times New Roman" pitchFamily="18" charset="0"/>
                <a:ea typeface="仿宋_GB2312" pitchFamily="49" charset="-122"/>
                <a:cs typeface="Times New Roman" pitchFamily="18" charset="0"/>
              </a:rPr>
              <a:t>3}</a:t>
            </a:r>
            <a:r>
              <a:rPr lang="zh-CN" altLang="en-US" sz="2000" b="1" dirty="0">
                <a:solidFill>
                  <a:srgbClr val="00B050"/>
                </a:solidFill>
                <a:latin typeface="Times New Roman" pitchFamily="18" charset="0"/>
                <a:ea typeface="仿宋_GB2312" pitchFamily="49" charset="-122"/>
                <a:cs typeface="Times New Roman" pitchFamily="18" charset="0"/>
              </a:rPr>
              <a:t>，</a:t>
            </a:r>
            <a:r>
              <a:rPr lang="en-US" altLang="zh-CN" sz="2000" b="1" dirty="0">
                <a:solidFill>
                  <a:srgbClr val="00B050"/>
                </a:solidFill>
                <a:latin typeface="Times New Roman" pitchFamily="18" charset="0"/>
                <a:ea typeface="仿宋_GB2312" pitchFamily="49" charset="-122"/>
                <a:cs typeface="Times New Roman" pitchFamily="18" charset="0"/>
              </a:rPr>
              <a:t>F</a:t>
            </a:r>
            <a:r>
              <a:rPr lang="zh-CN" altLang="en-US" sz="2000" b="1" dirty="0">
                <a:solidFill>
                  <a:srgbClr val="00B050"/>
                </a:solidFill>
                <a:latin typeface="Times New Roman" pitchFamily="18" charset="0"/>
                <a:ea typeface="仿宋_GB2312" pitchFamily="49" charset="-122"/>
                <a:cs typeface="Times New Roman" pitchFamily="18" charset="0"/>
              </a:rPr>
              <a:t>和</a:t>
            </a:r>
            <a:r>
              <a:rPr lang="en-US" altLang="zh-CN" sz="2000" b="1" dirty="0">
                <a:solidFill>
                  <a:srgbClr val="00B050"/>
                </a:solidFill>
                <a:latin typeface="Times New Roman" pitchFamily="18" charset="0"/>
                <a:ea typeface="仿宋_GB2312" pitchFamily="49" charset="-122"/>
                <a:cs typeface="Times New Roman" pitchFamily="18" charset="0"/>
              </a:rPr>
              <a:t>G</a:t>
            </a:r>
            <a:r>
              <a:rPr lang="zh-CN" altLang="en-US" sz="2000" b="1" dirty="0">
                <a:solidFill>
                  <a:srgbClr val="00B050"/>
                </a:solidFill>
                <a:latin typeface="Times New Roman" pitchFamily="18" charset="0"/>
                <a:ea typeface="仿宋_GB2312" pitchFamily="49" charset="-122"/>
                <a:cs typeface="Times New Roman" pitchFamily="18" charset="0"/>
              </a:rPr>
              <a:t>分别是</a:t>
            </a:r>
            <a:r>
              <a:rPr lang="en-US" altLang="zh-CN" sz="2000" b="1" dirty="0">
                <a:solidFill>
                  <a:srgbClr val="00B050"/>
                </a:solidFill>
                <a:latin typeface="Times New Roman" pitchFamily="18" charset="0"/>
                <a:ea typeface="仿宋_GB2312" pitchFamily="49" charset="-122"/>
                <a:cs typeface="Times New Roman" pitchFamily="18" charset="0"/>
              </a:rPr>
              <a:t>U</a:t>
            </a:r>
            <a:r>
              <a:rPr lang="zh-CN" altLang="en-US" sz="2000" b="1" dirty="0">
                <a:solidFill>
                  <a:srgbClr val="00B050"/>
                </a:solidFill>
                <a:latin typeface="Times New Roman" pitchFamily="18" charset="0"/>
                <a:ea typeface="仿宋_GB2312" pitchFamily="49" charset="-122"/>
                <a:cs typeface="Times New Roman" pitchFamily="18" charset="0"/>
              </a:rPr>
              <a:t>和</a:t>
            </a:r>
            <a:r>
              <a:rPr lang="en-US" altLang="zh-CN" sz="2000" b="1" dirty="0">
                <a:solidFill>
                  <a:srgbClr val="00B050"/>
                </a:solidFill>
                <a:latin typeface="Times New Roman" pitchFamily="18" charset="0"/>
                <a:ea typeface="仿宋_GB2312" pitchFamily="49" charset="-122"/>
                <a:cs typeface="Times New Roman" pitchFamily="18" charset="0"/>
              </a:rPr>
              <a:t>V</a:t>
            </a:r>
            <a:r>
              <a:rPr lang="zh-CN" altLang="en-US" sz="2000" b="1" dirty="0">
                <a:solidFill>
                  <a:srgbClr val="00B050"/>
                </a:solidFill>
                <a:latin typeface="Times New Roman" pitchFamily="18" charset="0"/>
                <a:ea typeface="仿宋_GB2312" pitchFamily="49" charset="-122"/>
                <a:cs typeface="Times New Roman" pitchFamily="18" charset="0"/>
              </a:rPr>
              <a:t>上的两个模糊集，</a:t>
            </a:r>
            <a:r>
              <a:rPr lang="en-US" altLang="zh-CN" sz="2000" b="1" dirty="0">
                <a:solidFill>
                  <a:srgbClr val="00B050"/>
                </a:solidFill>
                <a:latin typeface="Times New Roman" pitchFamily="18" charset="0"/>
                <a:ea typeface="仿宋_GB2312" pitchFamily="49" charset="-122"/>
                <a:cs typeface="Times New Roman" pitchFamily="18" charset="0"/>
              </a:rPr>
              <a:t>F</a:t>
            </a:r>
            <a:r>
              <a:rPr lang="zh-CN" altLang="en-US" sz="2000" b="1" dirty="0">
                <a:solidFill>
                  <a:srgbClr val="00B050"/>
                </a:solidFill>
                <a:latin typeface="Times New Roman" pitchFamily="18" charset="0"/>
                <a:ea typeface="仿宋_GB2312" pitchFamily="49" charset="-122"/>
                <a:cs typeface="Times New Roman" pitchFamily="18" charset="0"/>
              </a:rPr>
              <a:t>表示“小”，</a:t>
            </a:r>
            <a:r>
              <a:rPr lang="en-US" altLang="zh-CN" sz="2000" b="1" dirty="0">
                <a:solidFill>
                  <a:srgbClr val="00B050"/>
                </a:solidFill>
                <a:latin typeface="Times New Roman" pitchFamily="18" charset="0"/>
                <a:ea typeface="仿宋_GB2312" pitchFamily="49" charset="-122"/>
                <a:cs typeface="Times New Roman" pitchFamily="18" charset="0"/>
              </a:rPr>
              <a:t>G</a:t>
            </a:r>
            <a:r>
              <a:rPr lang="zh-CN" altLang="en-US" sz="2000" b="1" dirty="0">
                <a:solidFill>
                  <a:srgbClr val="00B050"/>
                </a:solidFill>
                <a:latin typeface="Times New Roman" pitchFamily="18" charset="0"/>
                <a:ea typeface="仿宋_GB2312" pitchFamily="49" charset="-122"/>
                <a:cs typeface="Times New Roman" pitchFamily="18" charset="0"/>
              </a:rPr>
              <a:t>表示“大”，</a:t>
            </a:r>
            <a:r>
              <a:rPr lang="zh-CN" altLang="en-US" sz="2000" b="1" dirty="0" smtClean="0">
                <a:solidFill>
                  <a:srgbClr val="00B050"/>
                </a:solidFill>
                <a:latin typeface="Times New Roman" pitchFamily="18" charset="0"/>
                <a:ea typeface="仿宋_GB2312" pitchFamily="49" charset="-122"/>
                <a:cs typeface="Times New Roman" pitchFamily="18" charset="0"/>
              </a:rPr>
              <a:t>且 </a:t>
            </a:r>
            <a:r>
              <a:rPr lang="en-US" altLang="zh-CN" sz="2000" b="1" dirty="0">
                <a:solidFill>
                  <a:srgbClr val="00B050"/>
                </a:solidFill>
                <a:latin typeface="Times New Roman" pitchFamily="18" charset="0"/>
                <a:ea typeface="仿宋_GB2312" pitchFamily="49" charset="-122"/>
                <a:cs typeface="Times New Roman" pitchFamily="18" charset="0"/>
              </a:rPr>
              <a:t>F=1/1+0.6/2+0.1/3,    G=0.1/1+0.6/2+1/3</a:t>
            </a:r>
            <a:r>
              <a:rPr lang="zh-CN" altLang="en-US" sz="2000" b="1" dirty="0">
                <a:solidFill>
                  <a:srgbClr val="00B050"/>
                </a:solidFill>
                <a:latin typeface="Times New Roman" pitchFamily="18" charset="0"/>
                <a:ea typeface="仿宋_GB2312" pitchFamily="49" charset="-122"/>
                <a:cs typeface="Times New Roman" pitchFamily="18" charset="0"/>
              </a:rPr>
              <a:t>，求</a:t>
            </a:r>
            <a:r>
              <a:rPr lang="en-US" altLang="zh-CN" sz="2000" b="1" dirty="0">
                <a:solidFill>
                  <a:srgbClr val="00B050"/>
                </a:solidFill>
                <a:latin typeface="Times New Roman" pitchFamily="18" charset="0"/>
                <a:ea typeface="仿宋_GB2312" pitchFamily="49" charset="-122"/>
                <a:cs typeface="Times New Roman" pitchFamily="18" charset="0"/>
              </a:rPr>
              <a:t>U×V </a:t>
            </a:r>
            <a:r>
              <a:rPr lang="zh-CN" altLang="en-US" sz="2000" b="1" dirty="0">
                <a:solidFill>
                  <a:srgbClr val="00B050"/>
                </a:solidFill>
                <a:latin typeface="Times New Roman" pitchFamily="18" charset="0"/>
                <a:ea typeface="仿宋_GB2312" pitchFamily="49" charset="-122"/>
                <a:cs typeface="Times New Roman" pitchFamily="18" charset="0"/>
              </a:rPr>
              <a:t>上的 </a:t>
            </a:r>
            <a:r>
              <a:rPr lang="en-US" altLang="zh-CN" sz="2000" b="1" dirty="0" err="1">
                <a:solidFill>
                  <a:srgbClr val="00B050"/>
                </a:solidFill>
                <a:latin typeface="Times New Roman" pitchFamily="18" charset="0"/>
                <a:ea typeface="仿宋_GB2312" pitchFamily="49" charset="-122"/>
                <a:cs typeface="Times New Roman" pitchFamily="18" charset="0"/>
              </a:rPr>
              <a:t>R</a:t>
            </a:r>
            <a:r>
              <a:rPr lang="en-US" altLang="zh-CN" sz="2000" b="1" baseline="-25000" dirty="0" err="1">
                <a:solidFill>
                  <a:srgbClr val="00B050"/>
                </a:solidFill>
                <a:latin typeface="Times New Roman" pitchFamily="18" charset="0"/>
                <a:ea typeface="仿宋_GB2312" pitchFamily="49" charset="-122"/>
                <a:cs typeface="Times New Roman" pitchFamily="18" charset="0"/>
              </a:rPr>
              <a:t>m</a:t>
            </a:r>
            <a:r>
              <a:rPr lang="en-US" altLang="zh-CN" sz="2000" b="1" dirty="0">
                <a:solidFill>
                  <a:srgbClr val="00B050"/>
                </a:solidFill>
                <a:latin typeface="Times New Roman" pitchFamily="18" charset="0"/>
                <a:ea typeface="仿宋_GB2312" pitchFamily="49" charset="-122"/>
                <a:cs typeface="Times New Roman" pitchFamily="18" charset="0"/>
              </a:rPr>
              <a:t> </a:t>
            </a:r>
          </a:p>
          <a:p>
            <a:pPr eaLnBrk="1" hangingPunct="1">
              <a:lnSpc>
                <a:spcPct val="110000"/>
              </a:lnSpc>
              <a:spcBef>
                <a:spcPct val="5000"/>
              </a:spcBef>
            </a:pPr>
            <a:r>
              <a:rPr lang="en-US" altLang="zh-CN" sz="2000" b="1" dirty="0">
                <a:solidFill>
                  <a:srgbClr val="00B050"/>
                </a:solidFill>
                <a:latin typeface="Times New Roman" pitchFamily="18" charset="0"/>
                <a:ea typeface="仿宋_GB2312" pitchFamily="49" charset="-122"/>
                <a:cs typeface="Times New Roman" pitchFamily="18" charset="0"/>
              </a:rPr>
              <a:t>    </a:t>
            </a:r>
            <a:r>
              <a:rPr lang="zh-CN" altLang="en-US" sz="2000" b="1" dirty="0">
                <a:solidFill>
                  <a:srgbClr val="00B050"/>
                </a:solidFill>
                <a:latin typeface="Times New Roman" pitchFamily="18" charset="0"/>
                <a:ea typeface="仿宋_GB2312" pitchFamily="49" charset="-122"/>
                <a:cs typeface="Times New Roman" pitchFamily="18" charset="0"/>
              </a:rPr>
              <a:t>解：</a:t>
            </a:r>
          </a:p>
        </p:txBody>
      </p:sp>
      <p:graphicFrame>
        <p:nvGraphicFramePr>
          <p:cNvPr id="482310" name="Object 6"/>
          <p:cNvGraphicFramePr>
            <a:graphicFrameLocks noChangeAspect="1"/>
          </p:cNvGraphicFramePr>
          <p:nvPr>
            <p:extLst>
              <p:ext uri="{D42A27DB-BD31-4B8C-83A1-F6EECF244321}">
                <p14:modId xmlns:p14="http://schemas.microsoft.com/office/powerpoint/2010/main" val="1369376213"/>
              </p:ext>
            </p:extLst>
          </p:nvPr>
        </p:nvGraphicFramePr>
        <p:xfrm>
          <a:off x="2484438" y="4689475"/>
          <a:ext cx="2592387" cy="1343025"/>
        </p:xfrm>
        <a:graphic>
          <a:graphicData uri="http://schemas.openxmlformats.org/presentationml/2006/ole">
            <mc:AlternateContent xmlns:mc="http://schemas.openxmlformats.org/markup-compatibility/2006">
              <mc:Choice xmlns:v="urn:schemas-microsoft-com:vml" Requires="v">
                <p:oleObj spid="_x0000_s482525" name="Equation" r:id="rId6" imgW="1358640" imgH="711000" progId="Equation.3">
                  <p:embed/>
                </p:oleObj>
              </mc:Choice>
              <mc:Fallback>
                <p:oleObj name="Equation" r:id="rId6" imgW="1358640" imgH="711000" progId="Equation.3">
                  <p:embed/>
                  <p:pic>
                    <p:nvPicPr>
                      <p:cNvPr id="0" name="Object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484438" y="4689475"/>
                        <a:ext cx="2592387" cy="1343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82311" name="Text Box 7"/>
          <p:cNvSpPr txBox="1">
            <a:spLocks noChangeArrowheads="1"/>
          </p:cNvSpPr>
          <p:nvPr/>
        </p:nvSpPr>
        <p:spPr bwMode="auto">
          <a:xfrm>
            <a:off x="611894" y="6122092"/>
            <a:ext cx="7956550" cy="4032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lnSpc>
                <a:spcPct val="110000"/>
              </a:lnSpc>
              <a:spcBef>
                <a:spcPct val="5000"/>
              </a:spcBef>
            </a:pPr>
            <a:r>
              <a:rPr lang="zh-CN" altLang="en-US" sz="2000" b="1" dirty="0">
                <a:solidFill>
                  <a:srgbClr val="00B050"/>
                </a:solidFill>
                <a:latin typeface="Times New Roman" pitchFamily="18" charset="0"/>
                <a:ea typeface="仿宋_GB2312" pitchFamily="49" charset="-122"/>
                <a:cs typeface="Times New Roman" pitchFamily="18" charset="0"/>
              </a:rPr>
              <a:t>如：</a:t>
            </a:r>
            <a:r>
              <a:rPr lang="en-US" altLang="zh-CN" sz="2000" b="1" dirty="0" err="1">
                <a:solidFill>
                  <a:srgbClr val="00B050"/>
                </a:solidFill>
                <a:latin typeface="Times New Roman" pitchFamily="18" charset="0"/>
                <a:ea typeface="仿宋_GB2312" pitchFamily="49" charset="-122"/>
                <a:cs typeface="Times New Roman" pitchFamily="18" charset="0"/>
              </a:rPr>
              <a:t>Rm</a:t>
            </a:r>
            <a:r>
              <a:rPr lang="en-US" altLang="zh-CN" sz="2000" b="1" dirty="0">
                <a:solidFill>
                  <a:srgbClr val="00B050"/>
                </a:solidFill>
                <a:latin typeface="Times New Roman" pitchFamily="18" charset="0"/>
                <a:ea typeface="仿宋_GB2312" pitchFamily="49" charset="-122"/>
                <a:cs typeface="Times New Roman" pitchFamily="18" charset="0"/>
              </a:rPr>
              <a:t>(2, 3) =(0.6∧1)∨(1-0.6)=0.6∨0.4=0.6 </a:t>
            </a:r>
          </a:p>
        </p:txBody>
      </p:sp>
      <p:sp>
        <p:nvSpPr>
          <p:cNvPr id="10" name="Rectangle 2"/>
          <p:cNvSpPr>
            <a:spLocks noChangeArrowheads="1"/>
          </p:cNvSpPr>
          <p:nvPr/>
        </p:nvSpPr>
        <p:spPr bwMode="auto">
          <a:xfrm>
            <a:off x="978942" y="332656"/>
            <a:ext cx="7272338" cy="72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ctr" eaLnBrk="1" hangingPunct="1">
              <a:spcBef>
                <a:spcPct val="0"/>
              </a:spcBef>
            </a:pPr>
            <a:r>
              <a:rPr lang="zh-CN" altLang="en-US" sz="4400" b="1" dirty="0" smtClean="0">
                <a:solidFill>
                  <a:schemeClr val="accent2"/>
                </a:solidFill>
                <a:latin typeface="方正姚体" pitchFamily="2" charset="-122"/>
                <a:ea typeface="方正姚体" pitchFamily="2" charset="-122"/>
                <a:cs typeface="+mj-cs"/>
              </a:rPr>
              <a:t>模糊推理</a:t>
            </a:r>
            <a:r>
              <a:rPr lang="en-US" altLang="zh-CN" sz="4400" b="1" dirty="0" smtClean="0">
                <a:solidFill>
                  <a:schemeClr val="accent2"/>
                </a:solidFill>
                <a:latin typeface="方正姚体" pitchFamily="2" charset="-122"/>
                <a:ea typeface="方正姚体" pitchFamily="2" charset="-122"/>
                <a:cs typeface="+mj-cs"/>
              </a:rPr>
              <a:t>—</a:t>
            </a:r>
            <a:r>
              <a:rPr lang="zh-CN" altLang="en-US" sz="3600" b="1" dirty="0" smtClean="0">
                <a:solidFill>
                  <a:schemeClr val="accent2"/>
                </a:solidFill>
                <a:latin typeface="方正姚体" pitchFamily="2" charset="-122"/>
                <a:ea typeface="方正姚体" pitchFamily="2" charset="-122"/>
                <a:cs typeface="+mj-cs"/>
              </a:rPr>
              <a:t>模糊关系的构造</a:t>
            </a:r>
            <a:endParaRPr lang="zh-CN" altLang="en-US" sz="3600" b="1" dirty="0">
              <a:solidFill>
                <a:schemeClr val="accent2"/>
              </a:solidFill>
              <a:latin typeface="方正姚体" pitchFamily="2" charset="-122"/>
              <a:ea typeface="方正姚体" pitchFamily="2" charset="-122"/>
              <a:cs typeface="+mj-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灯片编号占位符 3"/>
          <p:cNvSpPr>
            <a:spLocks noGrp="1"/>
          </p:cNvSpPr>
          <p:nvPr>
            <p:ph type="sldNum" sz="quarter" idx="12"/>
          </p:nvPr>
        </p:nvSpPr>
        <p:spPr/>
        <p:txBody>
          <a:bodyPr/>
          <a:lstStyle/>
          <a:p>
            <a:fld id="{69A2EAE7-6A06-4F3F-AFBA-D412481903D3}" type="slidenum">
              <a:rPr lang="en-US" altLang="zh-CN"/>
              <a:pPr/>
              <a:t>132</a:t>
            </a:fld>
            <a:endParaRPr lang="en-US" altLang="zh-CN"/>
          </a:p>
        </p:txBody>
      </p:sp>
      <p:sp>
        <p:nvSpPr>
          <p:cNvPr id="483330" name="Text Box 2"/>
          <p:cNvSpPr txBox="1">
            <a:spLocks noChangeArrowheads="1"/>
          </p:cNvSpPr>
          <p:nvPr/>
        </p:nvSpPr>
        <p:spPr bwMode="auto">
          <a:xfrm>
            <a:off x="179388" y="1341438"/>
            <a:ext cx="8785225"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342900" indent="-342900" eaLnBrk="1" hangingPunct="1">
              <a:lnSpc>
                <a:spcPct val="115000"/>
              </a:lnSpc>
              <a:spcBef>
                <a:spcPct val="10000"/>
              </a:spcBef>
              <a:buFont typeface="Arial" pitchFamily="34" charset="0"/>
              <a:buChar char="•"/>
            </a:pPr>
            <a:r>
              <a:rPr lang="zh-CN" altLang="en-US" sz="2000" b="1" dirty="0" smtClean="0">
                <a:solidFill>
                  <a:srgbClr val="A50021"/>
                </a:solidFill>
                <a:latin typeface="幼圆" pitchFamily="49" charset="-122"/>
                <a:ea typeface="幼圆" pitchFamily="49" charset="-122"/>
              </a:rPr>
              <a:t>模糊</a:t>
            </a:r>
            <a:r>
              <a:rPr lang="zh-CN" altLang="en-US" sz="2000" b="1" dirty="0">
                <a:solidFill>
                  <a:srgbClr val="A50021"/>
                </a:solidFill>
                <a:latin typeface="幼圆" pitchFamily="49" charset="-122"/>
                <a:ea typeface="幼圆" pitchFamily="49" charset="-122"/>
              </a:rPr>
              <a:t>关系</a:t>
            </a:r>
            <a:r>
              <a:rPr lang="en-US" altLang="zh-CN" sz="2000" b="1" dirty="0" err="1" smtClean="0">
                <a:solidFill>
                  <a:srgbClr val="A50021"/>
                </a:solidFill>
                <a:latin typeface="幼圆" pitchFamily="49" charset="-122"/>
                <a:ea typeface="幼圆" pitchFamily="49" charset="-122"/>
              </a:rPr>
              <a:t>Rc</a:t>
            </a:r>
            <a:r>
              <a:rPr lang="en-US" altLang="zh-CN" sz="2000" b="1" dirty="0" smtClean="0">
                <a:solidFill>
                  <a:srgbClr val="A50021"/>
                </a:solidFill>
                <a:latin typeface="幼圆" pitchFamily="49" charset="-122"/>
                <a:ea typeface="幼圆" pitchFamily="49" charset="-122"/>
              </a:rPr>
              <a:t>  </a:t>
            </a:r>
            <a:r>
              <a:rPr lang="zh-CN" altLang="en-US" sz="2000" b="1" dirty="0" smtClean="0">
                <a:solidFill>
                  <a:srgbClr val="A50021"/>
                </a:solidFill>
                <a:latin typeface="幼圆" pitchFamily="49" charset="-122"/>
                <a:ea typeface="幼圆" pitchFamily="49" charset="-122"/>
              </a:rPr>
              <a:t>（</a:t>
            </a:r>
            <a:r>
              <a:rPr lang="zh-CN" altLang="en-US" sz="2000" b="1" dirty="0" smtClean="0">
                <a:solidFill>
                  <a:srgbClr val="0000CC"/>
                </a:solidFill>
                <a:latin typeface="幼圆" pitchFamily="49" charset="-122"/>
                <a:ea typeface="幼圆" pitchFamily="49" charset="-122"/>
              </a:rPr>
              <a:t>麦姆德尼提出）</a:t>
            </a:r>
            <a:endParaRPr lang="en-US" altLang="zh-CN" sz="2000" b="1" dirty="0">
              <a:solidFill>
                <a:srgbClr val="A50021"/>
              </a:solidFill>
              <a:latin typeface="幼圆" pitchFamily="49" charset="-122"/>
              <a:ea typeface="幼圆" pitchFamily="49" charset="-122"/>
            </a:endParaRPr>
          </a:p>
          <a:p>
            <a:pPr eaLnBrk="1" hangingPunct="1">
              <a:lnSpc>
                <a:spcPct val="115000"/>
              </a:lnSpc>
              <a:spcBef>
                <a:spcPct val="10000"/>
              </a:spcBef>
            </a:pPr>
            <a:r>
              <a:rPr lang="zh-CN" altLang="en-US" sz="2000" b="1" dirty="0" smtClean="0">
                <a:solidFill>
                  <a:srgbClr val="0000CC"/>
                </a:solidFill>
                <a:latin typeface="幼圆" pitchFamily="49" charset="-122"/>
                <a:ea typeface="幼圆" pitchFamily="49" charset="-122"/>
              </a:rPr>
              <a:t>     设</a:t>
            </a:r>
            <a:r>
              <a:rPr lang="en-US" altLang="zh-CN" sz="2000" b="1" dirty="0">
                <a:solidFill>
                  <a:srgbClr val="0000CC"/>
                </a:solidFill>
                <a:latin typeface="幼圆" pitchFamily="49" charset="-122"/>
                <a:ea typeface="幼圆" pitchFamily="49" charset="-122"/>
              </a:rPr>
              <a:t>F</a:t>
            </a:r>
            <a:r>
              <a:rPr lang="zh-CN" altLang="en-US" sz="2000" b="1" dirty="0">
                <a:solidFill>
                  <a:srgbClr val="0000CC"/>
                </a:solidFill>
                <a:latin typeface="幼圆" pitchFamily="49" charset="-122"/>
                <a:ea typeface="幼圆" pitchFamily="49" charset="-122"/>
              </a:rPr>
              <a:t>和</a:t>
            </a:r>
            <a:r>
              <a:rPr lang="en-US" altLang="zh-CN" sz="2000" b="1" dirty="0">
                <a:solidFill>
                  <a:srgbClr val="0000CC"/>
                </a:solidFill>
                <a:latin typeface="幼圆" pitchFamily="49" charset="-122"/>
                <a:ea typeface="幼圆" pitchFamily="49" charset="-122"/>
              </a:rPr>
              <a:t>G</a:t>
            </a:r>
            <a:r>
              <a:rPr lang="zh-CN" altLang="en-US" sz="2000" b="1" dirty="0">
                <a:solidFill>
                  <a:srgbClr val="0000CC"/>
                </a:solidFill>
                <a:latin typeface="幼圆" pitchFamily="49" charset="-122"/>
                <a:ea typeface="幼圆" pitchFamily="49" charset="-122"/>
              </a:rPr>
              <a:t>分别是论域</a:t>
            </a:r>
            <a:r>
              <a:rPr lang="en-US" altLang="zh-CN" sz="2000" b="1" dirty="0">
                <a:solidFill>
                  <a:srgbClr val="0000CC"/>
                </a:solidFill>
                <a:latin typeface="幼圆" pitchFamily="49" charset="-122"/>
                <a:ea typeface="幼圆" pitchFamily="49" charset="-122"/>
              </a:rPr>
              <a:t>U</a:t>
            </a:r>
            <a:r>
              <a:rPr lang="zh-CN" altLang="en-US" sz="2000" b="1" dirty="0">
                <a:solidFill>
                  <a:srgbClr val="0000CC"/>
                </a:solidFill>
                <a:latin typeface="幼圆" pitchFamily="49" charset="-122"/>
                <a:ea typeface="幼圆" pitchFamily="49" charset="-122"/>
              </a:rPr>
              <a:t>和</a:t>
            </a:r>
            <a:r>
              <a:rPr lang="en-US" altLang="zh-CN" sz="2000" b="1" dirty="0">
                <a:solidFill>
                  <a:srgbClr val="0000CC"/>
                </a:solidFill>
                <a:latin typeface="幼圆" pitchFamily="49" charset="-122"/>
                <a:ea typeface="幼圆" pitchFamily="49" charset="-122"/>
              </a:rPr>
              <a:t>V</a:t>
            </a:r>
            <a:r>
              <a:rPr lang="zh-CN" altLang="en-US" sz="2000" b="1" dirty="0">
                <a:solidFill>
                  <a:srgbClr val="0000CC"/>
                </a:solidFill>
                <a:latin typeface="幼圆" pitchFamily="49" charset="-122"/>
                <a:ea typeface="幼圆" pitchFamily="49" charset="-122"/>
              </a:rPr>
              <a:t>上的两个模糊集，则</a:t>
            </a:r>
            <a:r>
              <a:rPr lang="en-US" altLang="zh-CN" sz="2000" b="1" dirty="0" err="1">
                <a:solidFill>
                  <a:srgbClr val="0000CC"/>
                </a:solidFill>
                <a:latin typeface="幼圆" pitchFamily="49" charset="-122"/>
                <a:ea typeface="幼圆" pitchFamily="49" charset="-122"/>
              </a:rPr>
              <a:t>R</a:t>
            </a:r>
            <a:r>
              <a:rPr lang="en-US" altLang="zh-CN" sz="2000" b="1" baseline="-25000" dirty="0" err="1">
                <a:solidFill>
                  <a:srgbClr val="0000CC"/>
                </a:solidFill>
                <a:latin typeface="幼圆" pitchFamily="49" charset="-122"/>
                <a:ea typeface="幼圆" pitchFamily="49" charset="-122"/>
              </a:rPr>
              <a:t>c</a:t>
            </a:r>
            <a:r>
              <a:rPr lang="zh-CN" altLang="en-US" sz="2000" b="1" dirty="0">
                <a:solidFill>
                  <a:srgbClr val="0000CC"/>
                </a:solidFill>
                <a:latin typeface="幼圆" pitchFamily="49" charset="-122"/>
                <a:ea typeface="幼圆" pitchFamily="49" charset="-122"/>
              </a:rPr>
              <a:t>义为</a:t>
            </a:r>
            <a:r>
              <a:rPr lang="zh-CN" altLang="en-US" sz="2000" dirty="0">
                <a:latin typeface="幼圆" pitchFamily="49" charset="-122"/>
                <a:ea typeface="幼圆" pitchFamily="49" charset="-122"/>
              </a:rPr>
              <a:t> </a:t>
            </a:r>
          </a:p>
        </p:txBody>
      </p:sp>
      <p:graphicFrame>
        <p:nvGraphicFramePr>
          <p:cNvPr id="483331" name="Object 3"/>
          <p:cNvGraphicFramePr>
            <a:graphicFrameLocks noChangeAspect="1"/>
          </p:cNvGraphicFramePr>
          <p:nvPr>
            <p:extLst>
              <p:ext uri="{D42A27DB-BD31-4B8C-83A1-F6EECF244321}">
                <p14:modId xmlns:p14="http://schemas.microsoft.com/office/powerpoint/2010/main" val="2938018846"/>
              </p:ext>
            </p:extLst>
          </p:nvPr>
        </p:nvGraphicFramePr>
        <p:xfrm>
          <a:off x="1979712" y="2348880"/>
          <a:ext cx="3455988" cy="604837"/>
        </p:xfrm>
        <a:graphic>
          <a:graphicData uri="http://schemas.openxmlformats.org/presentationml/2006/ole">
            <mc:AlternateContent xmlns:mc="http://schemas.openxmlformats.org/markup-compatibility/2006">
              <mc:Choice xmlns:v="urn:schemas-microsoft-com:vml" Requires="v">
                <p:oleObj spid="_x0000_s483647" name="Equation" r:id="rId4" imgW="1841400" imgH="380880" progId="Equation.3">
                  <p:embed/>
                </p:oleObj>
              </mc:Choice>
              <mc:Fallback>
                <p:oleObj name="Equation" r:id="rId4" imgW="1841400" imgH="380880" progId="Equation.3">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79712" y="2348880"/>
                        <a:ext cx="3455988" cy="604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83332" name="Text Box 4"/>
          <p:cNvSpPr txBox="1">
            <a:spLocks noChangeArrowheads="1"/>
          </p:cNvSpPr>
          <p:nvPr/>
        </p:nvSpPr>
        <p:spPr bwMode="auto">
          <a:xfrm>
            <a:off x="179388" y="3284538"/>
            <a:ext cx="8785225" cy="1204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lnSpc>
                <a:spcPct val="115000"/>
              </a:lnSpc>
              <a:spcBef>
                <a:spcPct val="10000"/>
              </a:spcBef>
            </a:pPr>
            <a:r>
              <a:rPr lang="en-US" altLang="zh-CN" sz="2000" b="1" dirty="0">
                <a:solidFill>
                  <a:srgbClr val="00B050"/>
                </a:solidFill>
                <a:latin typeface="Times New Roman" pitchFamily="18" charset="0"/>
                <a:ea typeface="仿宋_GB2312" pitchFamily="49" charset="-122"/>
                <a:cs typeface="Times New Roman" pitchFamily="18" charset="0"/>
              </a:rPr>
              <a:t>    </a:t>
            </a:r>
            <a:r>
              <a:rPr lang="zh-CN" altLang="en-US" sz="2000" b="1" dirty="0">
                <a:solidFill>
                  <a:srgbClr val="00B050"/>
                </a:solidFill>
                <a:latin typeface="Times New Roman" pitchFamily="18" charset="0"/>
                <a:ea typeface="仿宋_GB2312" pitchFamily="49" charset="-122"/>
                <a:cs typeface="Times New Roman" pitchFamily="18" charset="0"/>
              </a:rPr>
              <a:t>例：对例</a:t>
            </a:r>
            <a:r>
              <a:rPr lang="en-US" altLang="zh-CN" sz="2000" b="1" dirty="0">
                <a:solidFill>
                  <a:srgbClr val="00B050"/>
                </a:solidFill>
                <a:latin typeface="Times New Roman" pitchFamily="18" charset="0"/>
                <a:ea typeface="仿宋_GB2312" pitchFamily="49" charset="-122"/>
                <a:cs typeface="Times New Roman" pitchFamily="18" charset="0"/>
              </a:rPr>
              <a:t>6.12</a:t>
            </a:r>
            <a:r>
              <a:rPr lang="zh-CN" altLang="en-US" sz="2000" b="1" dirty="0">
                <a:solidFill>
                  <a:srgbClr val="00B050"/>
                </a:solidFill>
                <a:latin typeface="Times New Roman" pitchFamily="18" charset="0"/>
                <a:ea typeface="仿宋_GB2312" pitchFamily="49" charset="-122"/>
                <a:cs typeface="Times New Roman" pitchFamily="18" charset="0"/>
              </a:rPr>
              <a:t>所给出的模糊集</a:t>
            </a:r>
          </a:p>
          <a:p>
            <a:pPr eaLnBrk="1" hangingPunct="1">
              <a:lnSpc>
                <a:spcPct val="115000"/>
              </a:lnSpc>
              <a:spcBef>
                <a:spcPct val="10000"/>
              </a:spcBef>
            </a:pPr>
            <a:r>
              <a:rPr lang="zh-CN" altLang="en-US" sz="2000" b="1" dirty="0">
                <a:solidFill>
                  <a:srgbClr val="00B050"/>
                </a:solidFill>
                <a:latin typeface="Times New Roman" pitchFamily="18" charset="0"/>
                <a:ea typeface="仿宋_GB2312" pitchFamily="49" charset="-122"/>
                <a:cs typeface="Times New Roman" pitchFamily="18" charset="0"/>
              </a:rPr>
              <a:t>    </a:t>
            </a:r>
            <a:r>
              <a:rPr lang="en-US" altLang="zh-CN" sz="2000" b="1" dirty="0">
                <a:solidFill>
                  <a:srgbClr val="00B050"/>
                </a:solidFill>
                <a:latin typeface="Times New Roman" pitchFamily="18" charset="0"/>
                <a:ea typeface="仿宋_GB2312" pitchFamily="49" charset="-122"/>
                <a:cs typeface="Times New Roman" pitchFamily="18" charset="0"/>
              </a:rPr>
              <a:t>F=1/1+0.6/2+0.1/3,    G=0.1/1+0.6/2+1/3 </a:t>
            </a:r>
          </a:p>
          <a:p>
            <a:pPr eaLnBrk="1" hangingPunct="1">
              <a:lnSpc>
                <a:spcPct val="115000"/>
              </a:lnSpc>
              <a:spcBef>
                <a:spcPct val="10000"/>
              </a:spcBef>
            </a:pPr>
            <a:r>
              <a:rPr lang="zh-CN" altLang="en-US" sz="2000" b="1" dirty="0">
                <a:solidFill>
                  <a:srgbClr val="00B050"/>
                </a:solidFill>
                <a:latin typeface="Times New Roman" pitchFamily="18" charset="0"/>
                <a:ea typeface="仿宋_GB2312" pitchFamily="49" charset="-122"/>
                <a:cs typeface="Times New Roman" pitchFamily="18" charset="0"/>
              </a:rPr>
              <a:t>其</a:t>
            </a:r>
            <a:r>
              <a:rPr lang="en-US" altLang="zh-CN" sz="2000" b="1" dirty="0" err="1">
                <a:solidFill>
                  <a:srgbClr val="00B050"/>
                </a:solidFill>
                <a:latin typeface="Times New Roman" pitchFamily="18" charset="0"/>
                <a:ea typeface="仿宋_GB2312" pitchFamily="49" charset="-122"/>
                <a:cs typeface="Times New Roman" pitchFamily="18" charset="0"/>
              </a:rPr>
              <a:t>R</a:t>
            </a:r>
            <a:r>
              <a:rPr lang="en-US" altLang="zh-CN" sz="2000" b="1" baseline="-25000" dirty="0" err="1">
                <a:solidFill>
                  <a:srgbClr val="00B050"/>
                </a:solidFill>
                <a:latin typeface="Times New Roman" pitchFamily="18" charset="0"/>
                <a:ea typeface="仿宋_GB2312" pitchFamily="49" charset="-122"/>
                <a:cs typeface="Times New Roman" pitchFamily="18" charset="0"/>
              </a:rPr>
              <a:t>c</a:t>
            </a:r>
            <a:r>
              <a:rPr lang="zh-CN" altLang="en-US" sz="2000" b="1" dirty="0">
                <a:solidFill>
                  <a:srgbClr val="00B050"/>
                </a:solidFill>
                <a:latin typeface="Times New Roman" pitchFamily="18" charset="0"/>
                <a:ea typeface="仿宋_GB2312" pitchFamily="49" charset="-122"/>
                <a:cs typeface="Times New Roman" pitchFamily="18" charset="0"/>
              </a:rPr>
              <a:t>为</a:t>
            </a:r>
          </a:p>
        </p:txBody>
      </p:sp>
      <p:graphicFrame>
        <p:nvGraphicFramePr>
          <p:cNvPr id="483333" name="Object 5"/>
          <p:cNvGraphicFramePr>
            <a:graphicFrameLocks noChangeAspect="1"/>
          </p:cNvGraphicFramePr>
          <p:nvPr/>
        </p:nvGraphicFramePr>
        <p:xfrm>
          <a:off x="2124075" y="4508500"/>
          <a:ext cx="2160588" cy="1052513"/>
        </p:xfrm>
        <a:graphic>
          <a:graphicData uri="http://schemas.openxmlformats.org/presentationml/2006/ole">
            <mc:AlternateContent xmlns:mc="http://schemas.openxmlformats.org/markup-compatibility/2006">
              <mc:Choice xmlns:v="urn:schemas-microsoft-com:vml" Requires="v">
                <p:oleObj spid="_x0000_s483648" name="Equation" r:id="rId6" imgW="1320480" imgH="711000" progId="Equation.3">
                  <p:embed/>
                </p:oleObj>
              </mc:Choice>
              <mc:Fallback>
                <p:oleObj name="Equation" r:id="rId6" imgW="1320480" imgH="711000" progId="Equation.3">
                  <p:embed/>
                  <p:pic>
                    <p:nvPicPr>
                      <p:cNvPr id="0"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124075" y="4508500"/>
                        <a:ext cx="2160588" cy="1052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83334" name="Text Box 6"/>
          <p:cNvSpPr txBox="1">
            <a:spLocks noChangeArrowheads="1"/>
          </p:cNvSpPr>
          <p:nvPr/>
        </p:nvSpPr>
        <p:spPr bwMode="auto">
          <a:xfrm>
            <a:off x="179388" y="5624513"/>
            <a:ext cx="1655762" cy="460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lnSpc>
                <a:spcPct val="110000"/>
              </a:lnSpc>
              <a:spcBef>
                <a:spcPct val="10000"/>
              </a:spcBef>
            </a:pPr>
            <a:r>
              <a:rPr lang="zh-CN" altLang="en-US" sz="2000" dirty="0">
                <a:solidFill>
                  <a:srgbClr val="00B050"/>
                </a:solidFill>
                <a:latin typeface="Times New Roman" pitchFamily="18" charset="0"/>
                <a:ea typeface="宋体" pitchFamily="2" charset="-122"/>
              </a:rPr>
              <a:t>如</a:t>
            </a:r>
            <a:r>
              <a:rPr lang="en-US" altLang="zh-CN" sz="2000" dirty="0" err="1">
                <a:solidFill>
                  <a:srgbClr val="00B050"/>
                </a:solidFill>
                <a:latin typeface="Times New Roman" pitchFamily="18" charset="0"/>
                <a:ea typeface="宋体" pitchFamily="2" charset="-122"/>
              </a:rPr>
              <a:t>R</a:t>
            </a:r>
            <a:r>
              <a:rPr lang="en-US" altLang="zh-CN" sz="2000" baseline="-25000" dirty="0" err="1">
                <a:solidFill>
                  <a:srgbClr val="00B050"/>
                </a:solidFill>
                <a:latin typeface="Times New Roman" pitchFamily="18" charset="0"/>
                <a:ea typeface="宋体" pitchFamily="2" charset="-122"/>
              </a:rPr>
              <a:t>c</a:t>
            </a:r>
            <a:r>
              <a:rPr lang="en-US" altLang="zh-CN" sz="2000" dirty="0">
                <a:solidFill>
                  <a:srgbClr val="00B050"/>
                </a:solidFill>
                <a:latin typeface="Times New Roman" pitchFamily="18" charset="0"/>
                <a:ea typeface="宋体" pitchFamily="2" charset="-122"/>
              </a:rPr>
              <a:t>(3, 2)</a:t>
            </a:r>
            <a:r>
              <a:rPr lang="zh-CN" altLang="en-US" sz="2000" dirty="0">
                <a:solidFill>
                  <a:srgbClr val="00B050"/>
                </a:solidFill>
                <a:latin typeface="Times New Roman" pitchFamily="18" charset="0"/>
                <a:ea typeface="宋体" pitchFamily="2" charset="-122"/>
              </a:rPr>
              <a:t>：</a:t>
            </a:r>
            <a:r>
              <a:rPr lang="zh-CN" altLang="en-US" sz="2400" dirty="0">
                <a:solidFill>
                  <a:srgbClr val="00B050"/>
                </a:solidFill>
                <a:latin typeface="Tahoma" pitchFamily="34" charset="0"/>
                <a:ea typeface="宋体" pitchFamily="2" charset="-122"/>
              </a:rPr>
              <a:t> </a:t>
            </a:r>
          </a:p>
        </p:txBody>
      </p:sp>
      <p:graphicFrame>
        <p:nvGraphicFramePr>
          <p:cNvPr id="483335" name="Object 7"/>
          <p:cNvGraphicFramePr>
            <a:graphicFrameLocks noChangeAspect="1"/>
          </p:cNvGraphicFramePr>
          <p:nvPr/>
        </p:nvGraphicFramePr>
        <p:xfrm>
          <a:off x="2016125" y="6092825"/>
          <a:ext cx="4211638" cy="433388"/>
        </p:xfrm>
        <a:graphic>
          <a:graphicData uri="http://schemas.openxmlformats.org/presentationml/2006/ole">
            <mc:AlternateContent xmlns:mc="http://schemas.openxmlformats.org/markup-compatibility/2006">
              <mc:Choice xmlns:v="urn:schemas-microsoft-com:vml" Requires="v">
                <p:oleObj spid="_x0000_s483649" name="Equation" r:id="rId8" imgW="2603160" imgH="228600" progId="Equation.3">
                  <p:embed/>
                </p:oleObj>
              </mc:Choice>
              <mc:Fallback>
                <p:oleObj name="Equation" r:id="rId8" imgW="2603160" imgH="228600" progId="Equation.3">
                  <p:embed/>
                  <p:pic>
                    <p:nvPicPr>
                      <p:cNvPr id="0" name="Object 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016125" y="6092825"/>
                        <a:ext cx="4211638" cy="433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1" name="Rectangle 2"/>
          <p:cNvSpPr>
            <a:spLocks noChangeArrowheads="1"/>
          </p:cNvSpPr>
          <p:nvPr/>
        </p:nvSpPr>
        <p:spPr bwMode="auto">
          <a:xfrm>
            <a:off x="978942" y="332656"/>
            <a:ext cx="7272338" cy="72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ctr" eaLnBrk="1" hangingPunct="1">
              <a:spcBef>
                <a:spcPct val="0"/>
              </a:spcBef>
            </a:pPr>
            <a:r>
              <a:rPr lang="zh-CN" altLang="en-US" sz="4400" b="1" dirty="0" smtClean="0">
                <a:solidFill>
                  <a:schemeClr val="accent2"/>
                </a:solidFill>
                <a:latin typeface="方正姚体" pitchFamily="2" charset="-122"/>
                <a:ea typeface="方正姚体" pitchFamily="2" charset="-122"/>
                <a:cs typeface="+mj-cs"/>
              </a:rPr>
              <a:t>模糊推理</a:t>
            </a:r>
            <a:r>
              <a:rPr lang="en-US" altLang="zh-CN" sz="4400" b="1" dirty="0" smtClean="0">
                <a:solidFill>
                  <a:schemeClr val="accent2"/>
                </a:solidFill>
                <a:latin typeface="方正姚体" pitchFamily="2" charset="-122"/>
                <a:ea typeface="方正姚体" pitchFamily="2" charset="-122"/>
                <a:cs typeface="+mj-cs"/>
              </a:rPr>
              <a:t>—</a:t>
            </a:r>
            <a:r>
              <a:rPr lang="zh-CN" altLang="en-US" sz="3600" b="1" dirty="0" smtClean="0">
                <a:solidFill>
                  <a:schemeClr val="accent2"/>
                </a:solidFill>
                <a:latin typeface="方正姚体" pitchFamily="2" charset="-122"/>
                <a:ea typeface="方正姚体" pitchFamily="2" charset="-122"/>
                <a:cs typeface="+mj-cs"/>
              </a:rPr>
              <a:t>模糊关系的构造</a:t>
            </a:r>
            <a:endParaRPr lang="zh-CN" altLang="en-US" sz="3600" b="1" dirty="0">
              <a:solidFill>
                <a:schemeClr val="accent2"/>
              </a:solidFill>
              <a:latin typeface="方正姚体" pitchFamily="2" charset="-122"/>
              <a:ea typeface="方正姚体" pitchFamily="2" charset="-122"/>
              <a:cs typeface="+mj-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灯片编号占位符 3"/>
          <p:cNvSpPr>
            <a:spLocks noGrp="1"/>
          </p:cNvSpPr>
          <p:nvPr>
            <p:ph type="sldNum" sz="quarter" idx="12"/>
          </p:nvPr>
        </p:nvSpPr>
        <p:spPr/>
        <p:txBody>
          <a:bodyPr/>
          <a:lstStyle/>
          <a:p>
            <a:fld id="{605CC972-C829-42B0-8D7C-1C2435E3F8A2}" type="slidenum">
              <a:rPr lang="en-US" altLang="zh-CN"/>
              <a:pPr/>
              <a:t>133</a:t>
            </a:fld>
            <a:endParaRPr lang="en-US" altLang="zh-CN"/>
          </a:p>
        </p:txBody>
      </p:sp>
      <p:sp>
        <p:nvSpPr>
          <p:cNvPr id="484354" name="Text Box 2"/>
          <p:cNvSpPr txBox="1">
            <a:spLocks noChangeArrowheads="1"/>
          </p:cNvSpPr>
          <p:nvPr/>
        </p:nvSpPr>
        <p:spPr bwMode="auto">
          <a:xfrm>
            <a:off x="179388" y="1233488"/>
            <a:ext cx="8785225"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342900" indent="-342900" eaLnBrk="1" hangingPunct="1">
              <a:lnSpc>
                <a:spcPct val="115000"/>
              </a:lnSpc>
              <a:spcBef>
                <a:spcPct val="10000"/>
              </a:spcBef>
              <a:buFont typeface="Arial" pitchFamily="34" charset="0"/>
              <a:buChar char="•"/>
            </a:pPr>
            <a:r>
              <a:rPr lang="zh-CN" altLang="en-US" sz="2000" b="1" dirty="0" smtClean="0">
                <a:solidFill>
                  <a:srgbClr val="A50021"/>
                </a:solidFill>
                <a:latin typeface="幼圆" pitchFamily="49" charset="-122"/>
                <a:ea typeface="幼圆" pitchFamily="49" charset="-122"/>
              </a:rPr>
              <a:t>模糊</a:t>
            </a:r>
            <a:r>
              <a:rPr lang="zh-CN" altLang="en-US" sz="2000" b="1" dirty="0">
                <a:solidFill>
                  <a:srgbClr val="A50021"/>
                </a:solidFill>
                <a:latin typeface="幼圆" pitchFamily="49" charset="-122"/>
                <a:ea typeface="幼圆" pitchFamily="49" charset="-122"/>
              </a:rPr>
              <a:t>关系</a:t>
            </a:r>
            <a:r>
              <a:rPr lang="en-US" altLang="zh-CN" sz="2000" b="1" dirty="0" err="1" smtClean="0">
                <a:solidFill>
                  <a:srgbClr val="A50021"/>
                </a:solidFill>
                <a:latin typeface="幼圆" pitchFamily="49" charset="-122"/>
                <a:ea typeface="幼圆" pitchFamily="49" charset="-122"/>
              </a:rPr>
              <a:t>Rg</a:t>
            </a:r>
            <a:r>
              <a:rPr lang="en-US" altLang="zh-CN" sz="2000" b="1" dirty="0" smtClean="0">
                <a:solidFill>
                  <a:srgbClr val="A50021"/>
                </a:solidFill>
                <a:latin typeface="幼圆" pitchFamily="49" charset="-122"/>
                <a:ea typeface="幼圆" pitchFamily="49" charset="-122"/>
              </a:rPr>
              <a:t> </a:t>
            </a:r>
            <a:r>
              <a:rPr lang="zh-CN" altLang="en-US" sz="2000" b="1" dirty="0" smtClean="0">
                <a:latin typeface="幼圆" pitchFamily="49" charset="-122"/>
                <a:ea typeface="幼圆" pitchFamily="49" charset="-122"/>
              </a:rPr>
              <a:t>（</a:t>
            </a:r>
            <a:r>
              <a:rPr lang="zh-CN" altLang="en-US" sz="2000" b="1" dirty="0">
                <a:latin typeface="幼圆" pitchFamily="49" charset="-122"/>
                <a:ea typeface="幼圆" pitchFamily="49" charset="-122"/>
              </a:rPr>
              <a:t>米祖莫托</a:t>
            </a:r>
            <a:r>
              <a:rPr lang="en-US" altLang="zh-CN" sz="2000" b="1" dirty="0">
                <a:latin typeface="幼圆" pitchFamily="49" charset="-122"/>
                <a:ea typeface="幼圆" pitchFamily="49" charset="-122"/>
              </a:rPr>
              <a:t>(</a:t>
            </a:r>
            <a:r>
              <a:rPr lang="en-US" altLang="zh-CN" sz="2000" b="1" dirty="0" err="1">
                <a:latin typeface="幼圆" pitchFamily="49" charset="-122"/>
                <a:ea typeface="幼圆" pitchFamily="49" charset="-122"/>
              </a:rPr>
              <a:t>Mizumoto</a:t>
            </a:r>
            <a:r>
              <a:rPr lang="en-US" altLang="zh-CN" sz="2000" b="1" dirty="0">
                <a:latin typeface="幼圆" pitchFamily="49" charset="-122"/>
                <a:ea typeface="幼圆" pitchFamily="49" charset="-122"/>
              </a:rPr>
              <a:t>)</a:t>
            </a:r>
            <a:r>
              <a:rPr lang="zh-CN" altLang="en-US" sz="2000" b="1" dirty="0">
                <a:latin typeface="幼圆" pitchFamily="49" charset="-122"/>
                <a:ea typeface="幼圆" pitchFamily="49" charset="-122"/>
              </a:rPr>
              <a:t>提出</a:t>
            </a:r>
            <a:r>
              <a:rPr lang="zh-CN" altLang="en-US" sz="2000" b="1" dirty="0" smtClean="0">
                <a:latin typeface="幼圆" pitchFamily="49" charset="-122"/>
                <a:ea typeface="幼圆" pitchFamily="49" charset="-122"/>
              </a:rPr>
              <a:t>）</a:t>
            </a:r>
            <a:endParaRPr lang="en-US" altLang="zh-CN" sz="2000" b="1" dirty="0">
              <a:latin typeface="幼圆" pitchFamily="49" charset="-122"/>
              <a:ea typeface="幼圆" pitchFamily="49" charset="-122"/>
            </a:endParaRPr>
          </a:p>
          <a:p>
            <a:pPr eaLnBrk="1" hangingPunct="1">
              <a:lnSpc>
                <a:spcPct val="115000"/>
              </a:lnSpc>
              <a:spcBef>
                <a:spcPct val="10000"/>
              </a:spcBef>
            </a:pPr>
            <a:r>
              <a:rPr lang="zh-CN" altLang="en-US" sz="2000" b="1" dirty="0" smtClean="0">
                <a:solidFill>
                  <a:srgbClr val="0000CC"/>
                </a:solidFill>
                <a:latin typeface="幼圆" pitchFamily="49" charset="-122"/>
                <a:ea typeface="幼圆" pitchFamily="49" charset="-122"/>
              </a:rPr>
              <a:t>    设</a:t>
            </a:r>
            <a:r>
              <a:rPr lang="en-US" altLang="zh-CN" sz="2000" b="1" dirty="0">
                <a:solidFill>
                  <a:srgbClr val="0000CC"/>
                </a:solidFill>
                <a:latin typeface="幼圆" pitchFamily="49" charset="-122"/>
                <a:ea typeface="幼圆" pitchFamily="49" charset="-122"/>
              </a:rPr>
              <a:t>F</a:t>
            </a:r>
            <a:r>
              <a:rPr lang="zh-CN" altLang="en-US" sz="2000" b="1" dirty="0">
                <a:solidFill>
                  <a:srgbClr val="0000CC"/>
                </a:solidFill>
                <a:latin typeface="幼圆" pitchFamily="49" charset="-122"/>
                <a:ea typeface="幼圆" pitchFamily="49" charset="-122"/>
              </a:rPr>
              <a:t>和</a:t>
            </a:r>
            <a:r>
              <a:rPr lang="en-US" altLang="zh-CN" sz="2000" b="1" dirty="0">
                <a:solidFill>
                  <a:srgbClr val="0000CC"/>
                </a:solidFill>
                <a:latin typeface="幼圆" pitchFamily="49" charset="-122"/>
                <a:ea typeface="幼圆" pitchFamily="49" charset="-122"/>
              </a:rPr>
              <a:t>G</a:t>
            </a:r>
            <a:r>
              <a:rPr lang="zh-CN" altLang="en-US" sz="2000" b="1" dirty="0">
                <a:solidFill>
                  <a:srgbClr val="0000CC"/>
                </a:solidFill>
                <a:latin typeface="幼圆" pitchFamily="49" charset="-122"/>
                <a:ea typeface="幼圆" pitchFamily="49" charset="-122"/>
              </a:rPr>
              <a:t>分别是论域</a:t>
            </a:r>
            <a:r>
              <a:rPr lang="en-US" altLang="zh-CN" sz="2000" b="1" dirty="0">
                <a:solidFill>
                  <a:srgbClr val="0000CC"/>
                </a:solidFill>
                <a:latin typeface="幼圆" pitchFamily="49" charset="-122"/>
                <a:ea typeface="幼圆" pitchFamily="49" charset="-122"/>
              </a:rPr>
              <a:t>U</a:t>
            </a:r>
            <a:r>
              <a:rPr lang="zh-CN" altLang="en-US" sz="2000" b="1" dirty="0">
                <a:solidFill>
                  <a:srgbClr val="0000CC"/>
                </a:solidFill>
                <a:latin typeface="幼圆" pitchFamily="49" charset="-122"/>
                <a:ea typeface="幼圆" pitchFamily="49" charset="-122"/>
              </a:rPr>
              <a:t>和</a:t>
            </a:r>
            <a:r>
              <a:rPr lang="en-US" altLang="zh-CN" sz="2000" b="1" dirty="0">
                <a:solidFill>
                  <a:srgbClr val="0000CC"/>
                </a:solidFill>
                <a:latin typeface="幼圆" pitchFamily="49" charset="-122"/>
                <a:ea typeface="幼圆" pitchFamily="49" charset="-122"/>
              </a:rPr>
              <a:t>V</a:t>
            </a:r>
            <a:r>
              <a:rPr lang="zh-CN" altLang="en-US" sz="2000" b="1" dirty="0">
                <a:solidFill>
                  <a:srgbClr val="0000CC"/>
                </a:solidFill>
                <a:latin typeface="幼圆" pitchFamily="49" charset="-122"/>
                <a:ea typeface="幼圆" pitchFamily="49" charset="-122"/>
              </a:rPr>
              <a:t>上的两个模糊集，则</a:t>
            </a:r>
            <a:r>
              <a:rPr lang="en-US" altLang="zh-CN" sz="2000" b="1" dirty="0" err="1">
                <a:solidFill>
                  <a:srgbClr val="0000CC"/>
                </a:solidFill>
                <a:latin typeface="幼圆" pitchFamily="49" charset="-122"/>
                <a:ea typeface="幼圆" pitchFamily="49" charset="-122"/>
              </a:rPr>
              <a:t>R</a:t>
            </a:r>
            <a:r>
              <a:rPr lang="en-US" altLang="zh-CN" sz="2000" b="1" baseline="-25000" dirty="0" err="1">
                <a:solidFill>
                  <a:srgbClr val="0000CC"/>
                </a:solidFill>
                <a:latin typeface="幼圆" pitchFamily="49" charset="-122"/>
                <a:ea typeface="幼圆" pitchFamily="49" charset="-122"/>
              </a:rPr>
              <a:t>g</a:t>
            </a:r>
            <a:r>
              <a:rPr lang="zh-CN" altLang="en-US" sz="2000" b="1" dirty="0">
                <a:solidFill>
                  <a:srgbClr val="0000CC"/>
                </a:solidFill>
                <a:latin typeface="幼圆" pitchFamily="49" charset="-122"/>
                <a:ea typeface="幼圆" pitchFamily="49" charset="-122"/>
              </a:rPr>
              <a:t>定义为 </a:t>
            </a:r>
          </a:p>
        </p:txBody>
      </p:sp>
      <p:graphicFrame>
        <p:nvGraphicFramePr>
          <p:cNvPr id="484355" name="Object 3"/>
          <p:cNvGraphicFramePr>
            <a:graphicFrameLocks noChangeAspect="1"/>
          </p:cNvGraphicFramePr>
          <p:nvPr>
            <p:extLst>
              <p:ext uri="{D42A27DB-BD31-4B8C-83A1-F6EECF244321}">
                <p14:modId xmlns:p14="http://schemas.microsoft.com/office/powerpoint/2010/main" val="2527730888"/>
              </p:ext>
            </p:extLst>
          </p:nvPr>
        </p:nvGraphicFramePr>
        <p:xfrm>
          <a:off x="1475656" y="2213556"/>
          <a:ext cx="4862704" cy="830712"/>
        </p:xfrm>
        <a:graphic>
          <a:graphicData uri="http://schemas.openxmlformats.org/presentationml/2006/ole">
            <mc:AlternateContent xmlns:mc="http://schemas.openxmlformats.org/markup-compatibility/2006">
              <mc:Choice xmlns:v="urn:schemas-microsoft-com:vml" Requires="v">
                <p:oleObj spid="_x0000_s484674" name="Equation" r:id="rId4" imgW="1930320" imgH="380880" progId="Equation.3">
                  <p:embed/>
                </p:oleObj>
              </mc:Choice>
              <mc:Fallback>
                <p:oleObj name="Equation" r:id="rId4" imgW="1930320" imgH="380880" progId="Equation.3">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75656" y="2213556"/>
                        <a:ext cx="4862704" cy="830712"/>
                      </a:xfrm>
                      <a:prstGeom prst="rect">
                        <a:avLst/>
                      </a:prstGeom>
                      <a:noFill/>
                      <a:ln>
                        <a:noFill/>
                      </a:ln>
                      <a:extLst/>
                    </p:spPr>
                  </p:pic>
                </p:oleObj>
              </mc:Fallback>
            </mc:AlternateContent>
          </a:graphicData>
        </a:graphic>
      </p:graphicFrame>
      <p:sp>
        <p:nvSpPr>
          <p:cNvPr id="484356" name="Text Box 4"/>
          <p:cNvSpPr txBox="1">
            <a:spLocks noChangeArrowheads="1"/>
          </p:cNvSpPr>
          <p:nvPr/>
        </p:nvSpPr>
        <p:spPr bwMode="auto">
          <a:xfrm>
            <a:off x="683568" y="2852739"/>
            <a:ext cx="9906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10000"/>
              </a:spcBef>
            </a:pPr>
            <a:r>
              <a:rPr lang="zh-CN" altLang="en-US" sz="2000" b="1" dirty="0">
                <a:solidFill>
                  <a:srgbClr val="0000CC"/>
                </a:solidFill>
                <a:latin typeface="Times New Roman" pitchFamily="18" charset="0"/>
                <a:ea typeface="宋体" pitchFamily="2" charset="-122"/>
              </a:rPr>
              <a:t>其中</a:t>
            </a:r>
            <a:r>
              <a:rPr lang="zh-CN" altLang="en-US" sz="2000" dirty="0">
                <a:solidFill>
                  <a:srgbClr val="0000CC"/>
                </a:solidFill>
                <a:latin typeface="Tahoma" pitchFamily="34" charset="0"/>
                <a:ea typeface="宋体" pitchFamily="2" charset="-122"/>
              </a:rPr>
              <a:t> </a:t>
            </a:r>
          </a:p>
        </p:txBody>
      </p:sp>
      <p:graphicFrame>
        <p:nvGraphicFramePr>
          <p:cNvPr id="484357" name="Object 5"/>
          <p:cNvGraphicFramePr>
            <a:graphicFrameLocks noChangeAspect="1"/>
          </p:cNvGraphicFramePr>
          <p:nvPr>
            <p:extLst>
              <p:ext uri="{D42A27DB-BD31-4B8C-83A1-F6EECF244321}">
                <p14:modId xmlns:p14="http://schemas.microsoft.com/office/powerpoint/2010/main" val="3465252947"/>
              </p:ext>
            </p:extLst>
          </p:nvPr>
        </p:nvGraphicFramePr>
        <p:xfrm>
          <a:off x="1475656" y="3284984"/>
          <a:ext cx="4854221" cy="754633"/>
        </p:xfrm>
        <a:graphic>
          <a:graphicData uri="http://schemas.openxmlformats.org/presentationml/2006/ole">
            <mc:AlternateContent xmlns:mc="http://schemas.openxmlformats.org/markup-compatibility/2006">
              <mc:Choice xmlns:v="urn:schemas-microsoft-com:vml" Requires="v">
                <p:oleObj spid="_x0000_s484675" name="Equation" r:id="rId6" imgW="3060360" imgH="482400" progId="Equation.3">
                  <p:embed/>
                </p:oleObj>
              </mc:Choice>
              <mc:Fallback>
                <p:oleObj name="Equation" r:id="rId6" imgW="3060360" imgH="482400" progId="Equation.3">
                  <p:embed/>
                  <p:pic>
                    <p:nvPicPr>
                      <p:cNvPr id="0"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475656" y="3284984"/>
                        <a:ext cx="4854221" cy="754633"/>
                      </a:xfrm>
                      <a:prstGeom prst="rect">
                        <a:avLst/>
                      </a:prstGeom>
                      <a:noFill/>
                      <a:ln>
                        <a:noFill/>
                      </a:ln>
                      <a:extLst/>
                    </p:spPr>
                  </p:pic>
                </p:oleObj>
              </mc:Fallback>
            </mc:AlternateContent>
          </a:graphicData>
        </a:graphic>
      </p:graphicFrame>
      <p:sp>
        <p:nvSpPr>
          <p:cNvPr id="484358" name="Text Box 6"/>
          <p:cNvSpPr txBox="1">
            <a:spLocks noChangeArrowheads="1"/>
          </p:cNvSpPr>
          <p:nvPr/>
        </p:nvSpPr>
        <p:spPr bwMode="auto">
          <a:xfrm>
            <a:off x="179388" y="4400550"/>
            <a:ext cx="8497068" cy="8002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1" hangingPunct="1">
              <a:lnSpc>
                <a:spcPct val="105000"/>
              </a:lnSpc>
              <a:spcBef>
                <a:spcPct val="10000"/>
              </a:spcBef>
            </a:pPr>
            <a:r>
              <a:rPr lang="zh-CN" altLang="en-US" sz="2000" b="1" dirty="0" smtClean="0">
                <a:solidFill>
                  <a:srgbClr val="00B050"/>
                </a:solidFill>
                <a:latin typeface="Times New Roman" pitchFamily="18" charset="0"/>
                <a:ea typeface="仿宋_GB2312" pitchFamily="49" charset="-122"/>
                <a:cs typeface="Times New Roman" pitchFamily="18" charset="0"/>
              </a:rPr>
              <a:t>例</a:t>
            </a:r>
            <a:r>
              <a:rPr lang="zh-CN" altLang="en-US" sz="2000" b="1" dirty="0">
                <a:solidFill>
                  <a:srgbClr val="00B050"/>
                </a:solidFill>
                <a:latin typeface="Times New Roman" pitchFamily="18" charset="0"/>
                <a:ea typeface="仿宋_GB2312" pitchFamily="49" charset="-122"/>
                <a:cs typeface="Times New Roman" pitchFamily="18" charset="0"/>
              </a:rPr>
              <a:t>：对例</a:t>
            </a:r>
            <a:r>
              <a:rPr lang="en-US" altLang="zh-CN" sz="2000" b="1" dirty="0">
                <a:solidFill>
                  <a:srgbClr val="00B050"/>
                </a:solidFill>
                <a:latin typeface="Times New Roman" pitchFamily="18" charset="0"/>
                <a:ea typeface="仿宋_GB2312" pitchFamily="49" charset="-122"/>
                <a:cs typeface="Times New Roman" pitchFamily="18" charset="0"/>
              </a:rPr>
              <a:t>6.12</a:t>
            </a:r>
            <a:r>
              <a:rPr lang="zh-CN" altLang="en-US" sz="2000" b="1" dirty="0">
                <a:solidFill>
                  <a:srgbClr val="00B050"/>
                </a:solidFill>
                <a:latin typeface="Times New Roman" pitchFamily="18" charset="0"/>
                <a:ea typeface="仿宋_GB2312" pitchFamily="49" charset="-122"/>
                <a:cs typeface="Times New Roman" pitchFamily="18" charset="0"/>
              </a:rPr>
              <a:t>所给出的模糊</a:t>
            </a:r>
            <a:r>
              <a:rPr lang="zh-CN" altLang="en-US" sz="2000" b="1" dirty="0" smtClean="0">
                <a:solidFill>
                  <a:srgbClr val="00B050"/>
                </a:solidFill>
                <a:latin typeface="Times New Roman" pitchFamily="18" charset="0"/>
                <a:ea typeface="仿宋_GB2312" pitchFamily="49" charset="-122"/>
                <a:cs typeface="Times New Roman" pitchFamily="18" charset="0"/>
              </a:rPr>
              <a:t>集    </a:t>
            </a:r>
            <a:r>
              <a:rPr lang="en-US" altLang="zh-CN" sz="2000" b="1" dirty="0">
                <a:solidFill>
                  <a:srgbClr val="00B050"/>
                </a:solidFill>
                <a:latin typeface="Times New Roman" pitchFamily="18" charset="0"/>
                <a:ea typeface="仿宋_GB2312" pitchFamily="49" charset="-122"/>
                <a:cs typeface="Times New Roman" pitchFamily="18" charset="0"/>
              </a:rPr>
              <a:t>F=1/1+0.6/2+0.1/3,    </a:t>
            </a:r>
            <a:r>
              <a:rPr lang="en-US" altLang="zh-CN" sz="2000" b="1" dirty="0" smtClean="0">
                <a:solidFill>
                  <a:srgbClr val="00B050"/>
                </a:solidFill>
                <a:latin typeface="Times New Roman" pitchFamily="18" charset="0"/>
                <a:ea typeface="仿宋_GB2312" pitchFamily="49" charset="-122"/>
                <a:cs typeface="Times New Roman" pitchFamily="18" charset="0"/>
              </a:rPr>
              <a:t>G=0.1/1+0.6/2+1/3 </a:t>
            </a:r>
            <a:endParaRPr lang="en-US" altLang="zh-CN" sz="2000" b="1" dirty="0">
              <a:solidFill>
                <a:srgbClr val="00B050"/>
              </a:solidFill>
              <a:latin typeface="Times New Roman" pitchFamily="18" charset="0"/>
              <a:ea typeface="仿宋_GB2312" pitchFamily="49" charset="-122"/>
              <a:cs typeface="Times New Roman" pitchFamily="18" charset="0"/>
            </a:endParaRPr>
          </a:p>
          <a:p>
            <a:pPr eaLnBrk="1" hangingPunct="1">
              <a:lnSpc>
                <a:spcPct val="115000"/>
              </a:lnSpc>
              <a:spcBef>
                <a:spcPct val="10000"/>
              </a:spcBef>
            </a:pPr>
            <a:r>
              <a:rPr lang="zh-CN" altLang="en-US" sz="2000" b="1" dirty="0">
                <a:solidFill>
                  <a:srgbClr val="00B050"/>
                </a:solidFill>
                <a:latin typeface="Times New Roman" pitchFamily="18" charset="0"/>
                <a:ea typeface="仿宋_GB2312" pitchFamily="49" charset="-122"/>
                <a:cs typeface="Times New Roman" pitchFamily="18" charset="0"/>
              </a:rPr>
              <a:t>其</a:t>
            </a:r>
            <a:r>
              <a:rPr lang="en-US" altLang="zh-CN" sz="2000" b="1" dirty="0" err="1">
                <a:solidFill>
                  <a:srgbClr val="00B050"/>
                </a:solidFill>
                <a:latin typeface="Times New Roman" pitchFamily="18" charset="0"/>
                <a:ea typeface="仿宋_GB2312" pitchFamily="49" charset="-122"/>
                <a:cs typeface="Times New Roman" pitchFamily="18" charset="0"/>
              </a:rPr>
              <a:t>R</a:t>
            </a:r>
            <a:r>
              <a:rPr lang="en-US" altLang="zh-CN" sz="2000" b="1" baseline="-25000" dirty="0" err="1">
                <a:solidFill>
                  <a:srgbClr val="00B050"/>
                </a:solidFill>
                <a:latin typeface="Times New Roman" pitchFamily="18" charset="0"/>
                <a:ea typeface="仿宋_GB2312" pitchFamily="49" charset="-122"/>
                <a:cs typeface="Times New Roman" pitchFamily="18" charset="0"/>
              </a:rPr>
              <a:t>g</a:t>
            </a:r>
            <a:r>
              <a:rPr lang="zh-CN" altLang="en-US" sz="2000" b="1" dirty="0">
                <a:solidFill>
                  <a:srgbClr val="00B050"/>
                </a:solidFill>
                <a:latin typeface="Times New Roman" pitchFamily="18" charset="0"/>
                <a:ea typeface="仿宋_GB2312" pitchFamily="49" charset="-122"/>
                <a:cs typeface="Times New Roman" pitchFamily="18" charset="0"/>
              </a:rPr>
              <a:t>为</a:t>
            </a:r>
          </a:p>
        </p:txBody>
      </p:sp>
      <p:graphicFrame>
        <p:nvGraphicFramePr>
          <p:cNvPr id="484359" name="Object 7"/>
          <p:cNvGraphicFramePr>
            <a:graphicFrameLocks noChangeAspect="1"/>
          </p:cNvGraphicFramePr>
          <p:nvPr>
            <p:extLst>
              <p:ext uri="{D42A27DB-BD31-4B8C-83A1-F6EECF244321}">
                <p14:modId xmlns:p14="http://schemas.microsoft.com/office/powerpoint/2010/main" val="2748819723"/>
              </p:ext>
            </p:extLst>
          </p:nvPr>
        </p:nvGraphicFramePr>
        <p:xfrm>
          <a:off x="3023828" y="5187089"/>
          <a:ext cx="2052228" cy="1353072"/>
        </p:xfrm>
        <a:graphic>
          <a:graphicData uri="http://schemas.openxmlformats.org/presentationml/2006/ole">
            <mc:AlternateContent xmlns:mc="http://schemas.openxmlformats.org/markup-compatibility/2006">
              <mc:Choice xmlns:v="urn:schemas-microsoft-com:vml" Requires="v">
                <p:oleObj spid="_x0000_s484676" name="Equation" r:id="rId8" imgW="1180800" imgH="711000" progId="Equation.3">
                  <p:embed/>
                </p:oleObj>
              </mc:Choice>
              <mc:Fallback>
                <p:oleObj name="Equation" r:id="rId8" imgW="1180800" imgH="711000" progId="Equation.3">
                  <p:embed/>
                  <p:pic>
                    <p:nvPicPr>
                      <p:cNvPr id="0" name="Object 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023828" y="5187089"/>
                        <a:ext cx="2052228" cy="1353072"/>
                      </a:xfrm>
                      <a:prstGeom prst="rect">
                        <a:avLst/>
                      </a:prstGeom>
                      <a:noFill/>
                      <a:ln>
                        <a:noFill/>
                      </a:ln>
                      <a:effectLst/>
                      <a:extLst/>
                    </p:spPr>
                  </p:pic>
                </p:oleObj>
              </mc:Fallback>
            </mc:AlternateContent>
          </a:graphicData>
        </a:graphic>
      </p:graphicFrame>
      <p:sp>
        <p:nvSpPr>
          <p:cNvPr id="11" name="Rectangle 2"/>
          <p:cNvSpPr>
            <a:spLocks noChangeArrowheads="1"/>
          </p:cNvSpPr>
          <p:nvPr/>
        </p:nvSpPr>
        <p:spPr bwMode="auto">
          <a:xfrm>
            <a:off x="978942" y="332656"/>
            <a:ext cx="7272338" cy="72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ctr" eaLnBrk="1" hangingPunct="1">
              <a:spcBef>
                <a:spcPct val="0"/>
              </a:spcBef>
            </a:pPr>
            <a:r>
              <a:rPr lang="zh-CN" altLang="en-US" sz="4400" b="1" dirty="0" smtClean="0">
                <a:solidFill>
                  <a:schemeClr val="accent2"/>
                </a:solidFill>
                <a:latin typeface="方正姚体" pitchFamily="2" charset="-122"/>
                <a:ea typeface="方正姚体" pitchFamily="2" charset="-122"/>
                <a:cs typeface="+mj-cs"/>
              </a:rPr>
              <a:t>模糊推理</a:t>
            </a:r>
            <a:r>
              <a:rPr lang="en-US" altLang="zh-CN" sz="4400" b="1" dirty="0" smtClean="0">
                <a:solidFill>
                  <a:schemeClr val="accent2"/>
                </a:solidFill>
                <a:latin typeface="方正姚体" pitchFamily="2" charset="-122"/>
                <a:ea typeface="方正姚体" pitchFamily="2" charset="-122"/>
                <a:cs typeface="+mj-cs"/>
              </a:rPr>
              <a:t>—</a:t>
            </a:r>
            <a:r>
              <a:rPr lang="zh-CN" altLang="en-US" sz="3600" b="1" dirty="0" smtClean="0">
                <a:solidFill>
                  <a:schemeClr val="accent2"/>
                </a:solidFill>
                <a:latin typeface="方正姚体" pitchFamily="2" charset="-122"/>
                <a:ea typeface="方正姚体" pitchFamily="2" charset="-122"/>
                <a:cs typeface="+mj-cs"/>
              </a:rPr>
              <a:t>模糊关系的构造</a:t>
            </a:r>
            <a:endParaRPr lang="zh-CN" altLang="en-US" sz="3600" b="1" dirty="0">
              <a:solidFill>
                <a:schemeClr val="accent2"/>
              </a:solidFill>
              <a:latin typeface="方正姚体" pitchFamily="2" charset="-122"/>
              <a:ea typeface="方正姚体" pitchFamily="2" charset="-122"/>
              <a:cs typeface="+mj-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灯片编号占位符 5"/>
          <p:cNvSpPr>
            <a:spLocks noGrp="1"/>
          </p:cNvSpPr>
          <p:nvPr>
            <p:ph type="sldNum" sz="quarter" idx="12"/>
          </p:nvPr>
        </p:nvSpPr>
        <p:spPr/>
        <p:txBody>
          <a:bodyPr/>
          <a:lstStyle/>
          <a:p>
            <a:fld id="{BAA80863-52F9-45F3-9F62-FB94762AA0E1}" type="slidenum">
              <a:rPr lang="en-US" altLang="zh-CN"/>
              <a:pPr/>
              <a:t>134</a:t>
            </a:fld>
            <a:endParaRPr lang="en-US" altLang="zh-CN"/>
          </a:p>
        </p:txBody>
      </p:sp>
      <p:sp>
        <p:nvSpPr>
          <p:cNvPr id="718850" name="Rectangle 2"/>
          <p:cNvSpPr>
            <a:spLocks noGrp="1" noChangeArrowheads="1"/>
          </p:cNvSpPr>
          <p:nvPr>
            <p:ph type="title"/>
          </p:nvPr>
        </p:nvSpPr>
        <p:spPr>
          <a:xfrm>
            <a:off x="468313" y="260350"/>
            <a:ext cx="8229600" cy="1143000"/>
          </a:xfrm>
        </p:spPr>
        <p:txBody>
          <a:bodyPr/>
          <a:lstStyle/>
          <a:p>
            <a:r>
              <a:rPr lang="zh-CN" altLang="en-US"/>
              <a:t>其他构造方法</a:t>
            </a:r>
          </a:p>
        </p:txBody>
      </p:sp>
      <p:graphicFrame>
        <p:nvGraphicFramePr>
          <p:cNvPr id="718852" name="Object 4"/>
          <p:cNvGraphicFramePr>
            <a:graphicFrameLocks noChangeAspect="1"/>
          </p:cNvGraphicFramePr>
          <p:nvPr>
            <p:extLst>
              <p:ext uri="{D42A27DB-BD31-4B8C-83A1-F6EECF244321}">
                <p14:modId xmlns:p14="http://schemas.microsoft.com/office/powerpoint/2010/main" val="1296491209"/>
              </p:ext>
            </p:extLst>
          </p:nvPr>
        </p:nvGraphicFramePr>
        <p:xfrm>
          <a:off x="575556" y="2384884"/>
          <a:ext cx="7479190" cy="576064"/>
        </p:xfrm>
        <a:graphic>
          <a:graphicData uri="http://schemas.openxmlformats.org/presentationml/2006/ole">
            <mc:AlternateContent xmlns:mc="http://schemas.openxmlformats.org/markup-compatibility/2006">
              <mc:Choice xmlns:v="urn:schemas-microsoft-com:vml" Requires="v">
                <p:oleObj spid="_x0000_s719064" name="公式" r:id="rId4" imgW="2971800" imgH="228600" progId="Equation.3">
                  <p:embed/>
                </p:oleObj>
              </mc:Choice>
              <mc:Fallback>
                <p:oleObj name="公式" r:id="rId4" imgW="2971800" imgH="228600" progId="Equation.3">
                  <p:embed/>
                  <p:pic>
                    <p:nvPicPr>
                      <p:cNvPr id="0" name="Object 4"/>
                      <p:cNvPicPr>
                        <a:picLocks noChangeAspect="1" noChangeArrowheads="1"/>
                      </p:cNvPicPr>
                      <p:nvPr/>
                    </p:nvPicPr>
                    <p:blipFill>
                      <a:blip r:embed="rId5"/>
                      <a:srcRect/>
                      <a:stretch>
                        <a:fillRect/>
                      </a:stretch>
                    </p:blipFill>
                    <p:spPr bwMode="auto">
                      <a:xfrm>
                        <a:off x="575556" y="2384884"/>
                        <a:ext cx="7479190" cy="576064"/>
                      </a:xfrm>
                      <a:prstGeom prst="rect">
                        <a:avLst/>
                      </a:prstGeom>
                      <a:noFill/>
                      <a:ln>
                        <a:noFill/>
                      </a:ln>
                      <a:effectLst/>
                      <a:extLst/>
                    </p:spPr>
                  </p:pic>
                </p:oleObj>
              </mc:Fallback>
            </mc:AlternateContent>
          </a:graphicData>
        </a:graphic>
      </p:graphicFrame>
      <p:graphicFrame>
        <p:nvGraphicFramePr>
          <p:cNvPr id="718853" name="Object 5"/>
          <p:cNvGraphicFramePr>
            <a:graphicFrameLocks noChangeAspect="1"/>
          </p:cNvGraphicFramePr>
          <p:nvPr>
            <p:extLst>
              <p:ext uri="{D42A27DB-BD31-4B8C-83A1-F6EECF244321}">
                <p14:modId xmlns:p14="http://schemas.microsoft.com/office/powerpoint/2010/main" val="3890255069"/>
              </p:ext>
            </p:extLst>
          </p:nvPr>
        </p:nvGraphicFramePr>
        <p:xfrm>
          <a:off x="647564" y="3609020"/>
          <a:ext cx="7311596" cy="576064"/>
        </p:xfrm>
        <a:graphic>
          <a:graphicData uri="http://schemas.openxmlformats.org/presentationml/2006/ole">
            <mc:AlternateContent xmlns:mc="http://schemas.openxmlformats.org/markup-compatibility/2006">
              <mc:Choice xmlns:v="urn:schemas-microsoft-com:vml" Requires="v">
                <p:oleObj spid="_x0000_s719065" name="公式" r:id="rId6" imgW="2908080" imgH="228600" progId="Equation.3">
                  <p:embed/>
                </p:oleObj>
              </mc:Choice>
              <mc:Fallback>
                <p:oleObj name="公式" r:id="rId6" imgW="2908080" imgH="228600" progId="Equation.3">
                  <p:embed/>
                  <p:pic>
                    <p:nvPicPr>
                      <p:cNvPr id="0" name="Object 5"/>
                      <p:cNvPicPr>
                        <a:picLocks noChangeAspect="1" noChangeArrowheads="1"/>
                      </p:cNvPicPr>
                      <p:nvPr/>
                    </p:nvPicPr>
                    <p:blipFill>
                      <a:blip r:embed="rId7"/>
                      <a:srcRect/>
                      <a:stretch>
                        <a:fillRect/>
                      </a:stretch>
                    </p:blipFill>
                    <p:spPr bwMode="auto">
                      <a:xfrm>
                        <a:off x="647564" y="3609020"/>
                        <a:ext cx="7311596" cy="576064"/>
                      </a:xfrm>
                      <a:prstGeom prst="rect">
                        <a:avLst/>
                      </a:prstGeom>
                      <a:noFill/>
                      <a:ln>
                        <a:noFill/>
                      </a:ln>
                      <a:effectLst/>
                      <a:extLst/>
                    </p:spPr>
                  </p:pic>
                </p:oleObj>
              </mc:Fallback>
            </mc:AlternateContent>
          </a:graphicData>
        </a:graphic>
      </p:graphicFrame>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718852"/>
                                        </p:tgtEl>
                                        <p:attrNameLst>
                                          <p:attrName>style.visibility</p:attrName>
                                        </p:attrNameLst>
                                      </p:cBhvr>
                                      <p:to>
                                        <p:strVal val="visible"/>
                                      </p:to>
                                    </p:set>
                                    <p:anim calcmode="lin" valueType="num">
                                      <p:cBhvr additive="base">
                                        <p:cTn id="7" dur="500" fill="hold"/>
                                        <p:tgtEl>
                                          <p:spTgt spid="718852"/>
                                        </p:tgtEl>
                                        <p:attrNameLst>
                                          <p:attrName>ppt_x</p:attrName>
                                        </p:attrNameLst>
                                      </p:cBhvr>
                                      <p:tavLst>
                                        <p:tav tm="0">
                                          <p:val>
                                            <p:strVal val="0-#ppt_w/2"/>
                                          </p:val>
                                        </p:tav>
                                        <p:tav tm="100000">
                                          <p:val>
                                            <p:strVal val="#ppt_x"/>
                                          </p:val>
                                        </p:tav>
                                      </p:tavLst>
                                    </p:anim>
                                    <p:anim calcmode="lin" valueType="num">
                                      <p:cBhvr additive="base">
                                        <p:cTn id="8" dur="500" fill="hold"/>
                                        <p:tgtEl>
                                          <p:spTgt spid="718852"/>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718853"/>
                                        </p:tgtEl>
                                        <p:attrNameLst>
                                          <p:attrName>style.visibility</p:attrName>
                                        </p:attrNameLst>
                                      </p:cBhvr>
                                      <p:to>
                                        <p:strVal val="visible"/>
                                      </p:to>
                                    </p:set>
                                    <p:anim calcmode="lin" valueType="num">
                                      <p:cBhvr additive="base">
                                        <p:cTn id="13" dur="500" fill="hold"/>
                                        <p:tgtEl>
                                          <p:spTgt spid="718853"/>
                                        </p:tgtEl>
                                        <p:attrNameLst>
                                          <p:attrName>ppt_x</p:attrName>
                                        </p:attrNameLst>
                                      </p:cBhvr>
                                      <p:tavLst>
                                        <p:tav tm="0">
                                          <p:val>
                                            <p:strVal val="0-#ppt_w/2"/>
                                          </p:val>
                                        </p:tav>
                                        <p:tav tm="100000">
                                          <p:val>
                                            <p:strVal val="#ppt_x"/>
                                          </p:val>
                                        </p:tav>
                                      </p:tavLst>
                                    </p:anim>
                                    <p:anim calcmode="lin" valueType="num">
                                      <p:cBhvr additive="base">
                                        <p:cTn id="14" dur="500" fill="hold"/>
                                        <p:tgtEl>
                                          <p:spTgt spid="71885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5378" name="Text Box 2"/>
          <p:cNvSpPr txBox="1">
            <a:spLocks noChangeArrowheads="1"/>
          </p:cNvSpPr>
          <p:nvPr/>
        </p:nvSpPr>
        <p:spPr bwMode="auto">
          <a:xfrm>
            <a:off x="228947" y="994866"/>
            <a:ext cx="8785225" cy="38164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342900" indent="-342900" eaLnBrk="1" hangingPunct="1">
              <a:lnSpc>
                <a:spcPct val="115000"/>
              </a:lnSpc>
              <a:spcBef>
                <a:spcPct val="0"/>
              </a:spcBef>
              <a:buFont typeface="Arial" pitchFamily="34" charset="0"/>
              <a:buChar char="•"/>
            </a:pPr>
            <a:r>
              <a:rPr lang="zh-CN" altLang="en-US" sz="2000" b="1" dirty="0" smtClean="0">
                <a:solidFill>
                  <a:srgbClr val="CC3300"/>
                </a:solidFill>
                <a:latin typeface="Times New Roman" pitchFamily="18" charset="0"/>
                <a:ea typeface="幼圆" pitchFamily="49" charset="-122"/>
                <a:cs typeface="Times New Roman" pitchFamily="18" charset="0"/>
              </a:rPr>
              <a:t>模糊</a:t>
            </a:r>
            <a:r>
              <a:rPr lang="zh-CN" altLang="en-US" sz="2000" b="1" dirty="0">
                <a:solidFill>
                  <a:srgbClr val="CC3300"/>
                </a:solidFill>
                <a:latin typeface="Times New Roman" pitchFamily="18" charset="0"/>
                <a:ea typeface="幼圆" pitchFamily="49" charset="-122"/>
                <a:cs typeface="Times New Roman" pitchFamily="18" charset="0"/>
              </a:rPr>
              <a:t>假言推理（近似推理或语言推理）</a:t>
            </a:r>
          </a:p>
          <a:p>
            <a:pPr eaLnBrk="1" hangingPunct="1">
              <a:lnSpc>
                <a:spcPct val="115000"/>
              </a:lnSpc>
              <a:spcBef>
                <a:spcPts val="600"/>
              </a:spcBef>
            </a:pPr>
            <a:r>
              <a:rPr lang="zh-CN" altLang="en-US" sz="2000" b="1" dirty="0">
                <a:latin typeface="Times New Roman" pitchFamily="18" charset="0"/>
                <a:ea typeface="幼圆" pitchFamily="49" charset="-122"/>
                <a:cs typeface="Times New Roman" pitchFamily="18" charset="0"/>
              </a:rPr>
              <a:t>    设</a:t>
            </a:r>
            <a:r>
              <a:rPr lang="en-US" altLang="zh-CN" sz="2000" b="1" dirty="0">
                <a:latin typeface="Times New Roman" pitchFamily="18" charset="0"/>
                <a:ea typeface="幼圆" pitchFamily="49" charset="-122"/>
                <a:cs typeface="Times New Roman" pitchFamily="18" charset="0"/>
              </a:rPr>
              <a:t>F</a:t>
            </a:r>
            <a:r>
              <a:rPr lang="zh-CN" altLang="en-US" sz="2000" b="1" dirty="0">
                <a:latin typeface="Times New Roman" pitchFamily="18" charset="0"/>
                <a:ea typeface="幼圆" pitchFamily="49" charset="-122"/>
                <a:cs typeface="Times New Roman" pitchFamily="18" charset="0"/>
              </a:rPr>
              <a:t>和</a:t>
            </a:r>
            <a:r>
              <a:rPr lang="en-US" altLang="zh-CN" sz="2000" b="1" dirty="0">
                <a:latin typeface="Times New Roman" pitchFamily="18" charset="0"/>
                <a:ea typeface="幼圆" pitchFamily="49" charset="-122"/>
                <a:cs typeface="Times New Roman" pitchFamily="18" charset="0"/>
              </a:rPr>
              <a:t>G</a:t>
            </a:r>
            <a:r>
              <a:rPr lang="zh-CN" altLang="en-US" sz="2000" b="1" dirty="0">
                <a:latin typeface="Times New Roman" pitchFamily="18" charset="0"/>
                <a:ea typeface="幼圆" pitchFamily="49" charset="-122"/>
                <a:cs typeface="Times New Roman" pitchFamily="18" charset="0"/>
              </a:rPr>
              <a:t>分别是</a:t>
            </a:r>
            <a:r>
              <a:rPr lang="en-US" altLang="zh-CN" sz="2000" b="1" dirty="0">
                <a:latin typeface="Times New Roman" pitchFamily="18" charset="0"/>
                <a:ea typeface="幼圆" pitchFamily="49" charset="-122"/>
                <a:cs typeface="Times New Roman" pitchFamily="18" charset="0"/>
              </a:rPr>
              <a:t>U</a:t>
            </a:r>
            <a:r>
              <a:rPr lang="zh-CN" altLang="en-US" sz="2000" b="1" dirty="0">
                <a:latin typeface="Times New Roman" pitchFamily="18" charset="0"/>
                <a:ea typeface="幼圆" pitchFamily="49" charset="-122"/>
                <a:cs typeface="Times New Roman" pitchFamily="18" charset="0"/>
              </a:rPr>
              <a:t>和</a:t>
            </a:r>
            <a:r>
              <a:rPr lang="en-US" altLang="zh-CN" sz="2000" b="1" dirty="0">
                <a:latin typeface="Times New Roman" pitchFamily="18" charset="0"/>
                <a:ea typeface="幼圆" pitchFamily="49" charset="-122"/>
                <a:cs typeface="Times New Roman" pitchFamily="18" charset="0"/>
              </a:rPr>
              <a:t>V</a:t>
            </a:r>
            <a:r>
              <a:rPr lang="zh-CN" altLang="en-US" sz="2000" b="1" dirty="0">
                <a:latin typeface="Times New Roman" pitchFamily="18" charset="0"/>
                <a:ea typeface="幼圆" pitchFamily="49" charset="-122"/>
                <a:cs typeface="Times New Roman" pitchFamily="18" charset="0"/>
              </a:rPr>
              <a:t>上的两个模糊集，且有知识</a:t>
            </a:r>
          </a:p>
          <a:p>
            <a:pPr algn="just" eaLnBrk="1" hangingPunct="1">
              <a:lnSpc>
                <a:spcPct val="115000"/>
              </a:lnSpc>
              <a:spcBef>
                <a:spcPts val="600"/>
              </a:spcBef>
            </a:pPr>
            <a:r>
              <a:rPr lang="zh-CN" altLang="en-US" sz="2000" b="1" dirty="0">
                <a:latin typeface="Times New Roman" pitchFamily="18" charset="0"/>
                <a:ea typeface="幼圆" pitchFamily="49" charset="-122"/>
                <a:cs typeface="Times New Roman" pitchFamily="18" charset="0"/>
              </a:rPr>
              <a:t>          </a:t>
            </a:r>
            <a:r>
              <a:rPr lang="en-US" altLang="zh-CN" sz="2000" b="1" dirty="0">
                <a:latin typeface="Times New Roman" pitchFamily="18" charset="0"/>
                <a:ea typeface="幼圆" pitchFamily="49" charset="-122"/>
                <a:cs typeface="Times New Roman" pitchFamily="18" charset="0"/>
              </a:rPr>
              <a:t>IF  x  is  F  THEN  y  is  G</a:t>
            </a:r>
          </a:p>
          <a:p>
            <a:pPr algn="just" eaLnBrk="1" hangingPunct="1">
              <a:lnSpc>
                <a:spcPct val="115000"/>
              </a:lnSpc>
              <a:spcBef>
                <a:spcPts val="600"/>
              </a:spcBef>
            </a:pPr>
            <a:r>
              <a:rPr lang="zh-CN" altLang="en-US" sz="2000" b="1" dirty="0">
                <a:latin typeface="Times New Roman" pitchFamily="18" charset="0"/>
                <a:ea typeface="幼圆" pitchFamily="49" charset="-122"/>
                <a:cs typeface="Times New Roman" pitchFamily="18" charset="0"/>
              </a:rPr>
              <a:t>若有</a:t>
            </a:r>
            <a:r>
              <a:rPr lang="en-US" altLang="zh-CN" sz="2000" b="1" dirty="0">
                <a:latin typeface="Times New Roman" pitchFamily="18" charset="0"/>
                <a:ea typeface="幼圆" pitchFamily="49" charset="-122"/>
                <a:cs typeface="Times New Roman" pitchFamily="18" charset="0"/>
              </a:rPr>
              <a:t>U</a:t>
            </a:r>
            <a:r>
              <a:rPr lang="zh-CN" altLang="en-US" sz="2000" b="1" dirty="0">
                <a:latin typeface="Times New Roman" pitchFamily="18" charset="0"/>
                <a:ea typeface="幼圆" pitchFamily="49" charset="-122"/>
                <a:cs typeface="Times New Roman" pitchFamily="18" charset="0"/>
              </a:rPr>
              <a:t>上的一个模糊集</a:t>
            </a:r>
            <a:r>
              <a:rPr lang="en-US" altLang="zh-CN" sz="2000" b="1" dirty="0">
                <a:latin typeface="Times New Roman" pitchFamily="18" charset="0"/>
                <a:ea typeface="幼圆" pitchFamily="49" charset="-122"/>
                <a:cs typeface="Times New Roman" pitchFamily="18" charset="0"/>
              </a:rPr>
              <a:t>F</a:t>
            </a:r>
            <a:r>
              <a:rPr lang="en-US" altLang="zh-CN" sz="2000" b="1" baseline="30000" dirty="0">
                <a:latin typeface="Times New Roman" pitchFamily="18" charset="0"/>
                <a:ea typeface="幼圆" pitchFamily="49" charset="-122"/>
                <a:cs typeface="Times New Roman" pitchFamily="18" charset="0"/>
              </a:rPr>
              <a:t>'</a:t>
            </a:r>
            <a:r>
              <a:rPr lang="zh-CN" altLang="en-US" sz="2000" b="1" dirty="0">
                <a:latin typeface="Times New Roman" pitchFamily="18" charset="0"/>
                <a:ea typeface="幼圆" pitchFamily="49" charset="-122"/>
                <a:cs typeface="Times New Roman" pitchFamily="18" charset="0"/>
              </a:rPr>
              <a:t>，且</a:t>
            </a:r>
            <a:r>
              <a:rPr lang="en-US" altLang="zh-CN" sz="2000" b="1" dirty="0">
                <a:latin typeface="Times New Roman" pitchFamily="18" charset="0"/>
                <a:ea typeface="幼圆" pitchFamily="49" charset="-122"/>
                <a:cs typeface="Times New Roman" pitchFamily="18" charset="0"/>
              </a:rPr>
              <a:t>F</a:t>
            </a:r>
            <a:r>
              <a:rPr lang="zh-CN" altLang="en-US" sz="2000" b="1" dirty="0">
                <a:latin typeface="Times New Roman" pitchFamily="18" charset="0"/>
                <a:ea typeface="幼圆" pitchFamily="49" charset="-122"/>
                <a:cs typeface="Times New Roman" pitchFamily="18" charset="0"/>
              </a:rPr>
              <a:t>可以和</a:t>
            </a:r>
            <a:r>
              <a:rPr lang="en-US" altLang="zh-CN" sz="2000" b="1" dirty="0">
                <a:latin typeface="Times New Roman" pitchFamily="18" charset="0"/>
                <a:ea typeface="幼圆" pitchFamily="49" charset="-122"/>
                <a:cs typeface="Times New Roman" pitchFamily="18" charset="0"/>
              </a:rPr>
              <a:t>F</a:t>
            </a:r>
            <a:r>
              <a:rPr lang="en-US" altLang="zh-CN" sz="2000" b="1" baseline="30000" dirty="0">
                <a:latin typeface="Times New Roman" pitchFamily="18" charset="0"/>
                <a:ea typeface="幼圆" pitchFamily="49" charset="-122"/>
                <a:cs typeface="Times New Roman" pitchFamily="18" charset="0"/>
              </a:rPr>
              <a:t>'</a:t>
            </a:r>
            <a:r>
              <a:rPr lang="zh-CN" altLang="en-US" sz="2000" b="1" dirty="0">
                <a:latin typeface="Times New Roman" pitchFamily="18" charset="0"/>
                <a:ea typeface="幼圆" pitchFamily="49" charset="-122"/>
                <a:cs typeface="Times New Roman" pitchFamily="18" charset="0"/>
              </a:rPr>
              <a:t>匹配，则可以推出</a:t>
            </a:r>
            <a:r>
              <a:rPr lang="en-US" altLang="zh-CN" sz="2000" b="1" dirty="0">
                <a:latin typeface="Times New Roman" pitchFamily="18" charset="0"/>
                <a:ea typeface="幼圆" pitchFamily="49" charset="-122"/>
                <a:cs typeface="Times New Roman" pitchFamily="18" charset="0"/>
              </a:rPr>
              <a:t>y  is  G</a:t>
            </a:r>
            <a:r>
              <a:rPr lang="en-US" altLang="zh-CN" sz="2000" b="1" baseline="30000" dirty="0">
                <a:latin typeface="Times New Roman" pitchFamily="18" charset="0"/>
                <a:ea typeface="幼圆" pitchFamily="49" charset="-122"/>
                <a:cs typeface="Times New Roman" pitchFamily="18" charset="0"/>
              </a:rPr>
              <a:t>'</a:t>
            </a:r>
            <a:r>
              <a:rPr lang="en-US" altLang="zh-CN" sz="2000" b="1" dirty="0">
                <a:latin typeface="Times New Roman" pitchFamily="18" charset="0"/>
                <a:ea typeface="幼圆" pitchFamily="49" charset="-122"/>
                <a:cs typeface="Times New Roman" pitchFamily="18" charset="0"/>
              </a:rPr>
              <a:t> </a:t>
            </a:r>
            <a:r>
              <a:rPr lang="zh-CN" altLang="en-US" sz="2000" b="1" dirty="0">
                <a:latin typeface="Times New Roman" pitchFamily="18" charset="0"/>
                <a:ea typeface="幼圆" pitchFamily="49" charset="-122"/>
                <a:cs typeface="Times New Roman" pitchFamily="18" charset="0"/>
              </a:rPr>
              <a:t>，且</a:t>
            </a:r>
            <a:r>
              <a:rPr lang="en-US" altLang="zh-CN" sz="2000" b="1" dirty="0">
                <a:latin typeface="Times New Roman" pitchFamily="18" charset="0"/>
                <a:ea typeface="幼圆" pitchFamily="49" charset="-122"/>
                <a:cs typeface="Times New Roman" pitchFamily="18" charset="0"/>
              </a:rPr>
              <a:t>G</a:t>
            </a:r>
            <a:r>
              <a:rPr lang="en-US" altLang="zh-CN" sz="2000" b="1" baseline="30000" dirty="0">
                <a:latin typeface="Times New Roman" pitchFamily="18" charset="0"/>
                <a:ea typeface="幼圆" pitchFamily="49" charset="-122"/>
                <a:cs typeface="Times New Roman" pitchFamily="18" charset="0"/>
              </a:rPr>
              <a:t>'</a:t>
            </a:r>
            <a:r>
              <a:rPr lang="zh-CN" altLang="en-US" sz="2000" b="1" dirty="0">
                <a:latin typeface="Times New Roman" pitchFamily="18" charset="0"/>
                <a:ea typeface="幼圆" pitchFamily="49" charset="-122"/>
                <a:cs typeface="Times New Roman" pitchFamily="18" charset="0"/>
              </a:rPr>
              <a:t>是</a:t>
            </a:r>
            <a:r>
              <a:rPr lang="en-US" altLang="zh-CN" sz="2000" b="1" dirty="0">
                <a:latin typeface="Times New Roman" pitchFamily="18" charset="0"/>
                <a:ea typeface="幼圆" pitchFamily="49" charset="-122"/>
                <a:cs typeface="Times New Roman" pitchFamily="18" charset="0"/>
              </a:rPr>
              <a:t>V</a:t>
            </a:r>
            <a:r>
              <a:rPr lang="zh-CN" altLang="en-US" sz="2000" b="1" dirty="0">
                <a:latin typeface="Times New Roman" pitchFamily="18" charset="0"/>
                <a:ea typeface="幼圆" pitchFamily="49" charset="-122"/>
                <a:cs typeface="Times New Roman" pitchFamily="18" charset="0"/>
              </a:rPr>
              <a:t>上的一个模糊集。这种推理模式称为模糊假言推理，其表示形式为：</a:t>
            </a:r>
          </a:p>
          <a:p>
            <a:pPr algn="just" eaLnBrk="1" hangingPunct="1">
              <a:lnSpc>
                <a:spcPct val="115000"/>
              </a:lnSpc>
              <a:spcBef>
                <a:spcPts val="600"/>
              </a:spcBef>
            </a:pPr>
            <a:r>
              <a:rPr lang="zh-CN" altLang="en-US" sz="2000" b="1" dirty="0">
                <a:latin typeface="Times New Roman" pitchFamily="18" charset="0"/>
                <a:ea typeface="幼圆" pitchFamily="49" charset="-122"/>
                <a:cs typeface="Times New Roman" pitchFamily="18" charset="0"/>
              </a:rPr>
              <a:t>   </a:t>
            </a:r>
            <a:r>
              <a:rPr lang="zh-CN" altLang="en-US" sz="2000" b="1" dirty="0" smtClean="0">
                <a:latin typeface="Times New Roman" pitchFamily="18" charset="0"/>
                <a:ea typeface="幼圆" pitchFamily="49" charset="-122"/>
                <a:cs typeface="Times New Roman" pitchFamily="18" charset="0"/>
              </a:rPr>
              <a:t> </a:t>
            </a:r>
            <a:r>
              <a:rPr lang="zh-CN" altLang="en-US" sz="2000" b="1" dirty="0">
                <a:latin typeface="Times New Roman" pitchFamily="18" charset="0"/>
                <a:ea typeface="幼圆" pitchFamily="49" charset="-122"/>
                <a:cs typeface="Times New Roman" pitchFamily="18" charset="0"/>
              </a:rPr>
              <a:t>知识：</a:t>
            </a:r>
            <a:r>
              <a:rPr lang="en-US" altLang="zh-CN" sz="2000" b="1" dirty="0">
                <a:latin typeface="Times New Roman" pitchFamily="18" charset="0"/>
                <a:ea typeface="幼圆" pitchFamily="49" charset="-122"/>
                <a:cs typeface="Times New Roman" pitchFamily="18" charset="0"/>
              </a:rPr>
              <a:t>IF   x  is  F   THEN   y  is  G</a:t>
            </a:r>
          </a:p>
          <a:p>
            <a:pPr algn="just" eaLnBrk="1" hangingPunct="1">
              <a:lnSpc>
                <a:spcPct val="115000"/>
              </a:lnSpc>
              <a:spcBef>
                <a:spcPts val="600"/>
              </a:spcBef>
            </a:pPr>
            <a:r>
              <a:rPr lang="en-US" altLang="zh-CN" sz="2000" b="1" dirty="0">
                <a:latin typeface="Times New Roman" pitchFamily="18" charset="0"/>
                <a:ea typeface="幼圆" pitchFamily="49" charset="-122"/>
                <a:cs typeface="Times New Roman" pitchFamily="18" charset="0"/>
              </a:rPr>
              <a:t>        </a:t>
            </a:r>
            <a:r>
              <a:rPr lang="zh-CN" altLang="en-US" sz="2000" b="1" dirty="0">
                <a:latin typeface="Times New Roman" pitchFamily="18" charset="0"/>
                <a:ea typeface="幼圆" pitchFamily="49" charset="-122"/>
                <a:cs typeface="Times New Roman" pitchFamily="18" charset="0"/>
              </a:rPr>
              <a:t>证据：</a:t>
            </a:r>
            <a:r>
              <a:rPr lang="en-US" altLang="zh-CN" sz="2000" b="1" dirty="0">
                <a:latin typeface="Times New Roman" pitchFamily="18" charset="0"/>
                <a:ea typeface="幼圆" pitchFamily="49" charset="-122"/>
                <a:cs typeface="Times New Roman" pitchFamily="18" charset="0"/>
              </a:rPr>
              <a:t>x  is  F</a:t>
            </a:r>
            <a:r>
              <a:rPr lang="en-US" altLang="zh-CN" sz="2000" b="1" baseline="30000" dirty="0">
                <a:latin typeface="Times New Roman" pitchFamily="18" charset="0"/>
                <a:ea typeface="幼圆" pitchFamily="49" charset="-122"/>
                <a:cs typeface="Times New Roman" pitchFamily="18" charset="0"/>
              </a:rPr>
              <a:t>'</a:t>
            </a:r>
          </a:p>
          <a:p>
            <a:pPr algn="just" eaLnBrk="1" hangingPunct="1">
              <a:lnSpc>
                <a:spcPct val="115000"/>
              </a:lnSpc>
              <a:spcBef>
                <a:spcPts val="600"/>
              </a:spcBef>
            </a:pPr>
            <a:r>
              <a:rPr lang="en-US" altLang="zh-CN" sz="2000" b="1" dirty="0">
                <a:latin typeface="Times New Roman" pitchFamily="18" charset="0"/>
                <a:ea typeface="幼圆" pitchFamily="49" charset="-122"/>
                <a:cs typeface="Times New Roman" pitchFamily="18" charset="0"/>
              </a:rPr>
              <a:t>       ---------------------------------------------------------</a:t>
            </a:r>
          </a:p>
          <a:p>
            <a:pPr algn="just" eaLnBrk="1" hangingPunct="1">
              <a:lnSpc>
                <a:spcPct val="115000"/>
              </a:lnSpc>
              <a:spcBef>
                <a:spcPts val="600"/>
              </a:spcBef>
            </a:pPr>
            <a:r>
              <a:rPr lang="en-US" altLang="zh-CN" sz="2000" b="1" dirty="0">
                <a:latin typeface="Times New Roman" pitchFamily="18" charset="0"/>
                <a:ea typeface="幼圆" pitchFamily="49" charset="-122"/>
                <a:cs typeface="Times New Roman" pitchFamily="18" charset="0"/>
              </a:rPr>
              <a:t>        </a:t>
            </a:r>
            <a:r>
              <a:rPr lang="en-US" altLang="zh-CN" sz="2000" b="1" dirty="0" smtClean="0">
                <a:latin typeface="Times New Roman" pitchFamily="18" charset="0"/>
                <a:ea typeface="幼圆" pitchFamily="49" charset="-122"/>
                <a:cs typeface="Times New Roman" pitchFamily="18" charset="0"/>
              </a:rPr>
              <a:t>                                    </a:t>
            </a:r>
            <a:r>
              <a:rPr lang="zh-CN" altLang="en-US" sz="2000" b="1" dirty="0" smtClean="0">
                <a:latin typeface="Times New Roman" pitchFamily="18" charset="0"/>
                <a:ea typeface="幼圆" pitchFamily="49" charset="-122"/>
                <a:cs typeface="Times New Roman" pitchFamily="18" charset="0"/>
              </a:rPr>
              <a:t>结论</a:t>
            </a:r>
            <a:r>
              <a:rPr lang="zh-CN" altLang="en-US" sz="2000" b="1" dirty="0">
                <a:latin typeface="Times New Roman" pitchFamily="18" charset="0"/>
                <a:ea typeface="幼圆" pitchFamily="49" charset="-122"/>
                <a:cs typeface="Times New Roman" pitchFamily="18" charset="0"/>
              </a:rPr>
              <a:t>：</a:t>
            </a:r>
            <a:r>
              <a:rPr lang="en-US" altLang="zh-CN" sz="2000" b="1" dirty="0">
                <a:latin typeface="Times New Roman" pitchFamily="18" charset="0"/>
                <a:ea typeface="幼圆" pitchFamily="49" charset="-122"/>
                <a:cs typeface="Times New Roman" pitchFamily="18" charset="0"/>
              </a:rPr>
              <a:t>y  is  G</a:t>
            </a:r>
            <a:r>
              <a:rPr lang="en-US" altLang="zh-CN" sz="2000" b="1" baseline="30000" dirty="0">
                <a:latin typeface="Times New Roman" pitchFamily="18" charset="0"/>
                <a:ea typeface="幼圆" pitchFamily="49" charset="-122"/>
                <a:cs typeface="Times New Roman" pitchFamily="18" charset="0"/>
              </a:rPr>
              <a:t>'</a:t>
            </a:r>
          </a:p>
        </p:txBody>
      </p:sp>
      <p:sp>
        <p:nvSpPr>
          <p:cNvPr id="485379" name="Rectangle 3"/>
          <p:cNvSpPr>
            <a:spLocks noChangeArrowheads="1"/>
          </p:cNvSpPr>
          <p:nvPr/>
        </p:nvSpPr>
        <p:spPr bwMode="auto">
          <a:xfrm>
            <a:off x="1727200" y="80628"/>
            <a:ext cx="5400675"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0"/>
              </a:spcBef>
            </a:pPr>
            <a:r>
              <a:rPr lang="zh-CN" altLang="en-US" sz="4400" b="1" dirty="0">
                <a:solidFill>
                  <a:schemeClr val="accent2"/>
                </a:solidFill>
                <a:latin typeface="方正姚体" pitchFamily="2" charset="-122"/>
                <a:ea typeface="方正姚体" pitchFamily="2" charset="-122"/>
                <a:cs typeface="+mj-cs"/>
              </a:rPr>
              <a:t>模糊推理的基本</a:t>
            </a:r>
            <a:r>
              <a:rPr lang="zh-CN" altLang="en-US" sz="4400" b="1" dirty="0" smtClean="0">
                <a:solidFill>
                  <a:schemeClr val="accent2"/>
                </a:solidFill>
                <a:latin typeface="方正姚体" pitchFamily="2" charset="-122"/>
                <a:ea typeface="方正姚体" pitchFamily="2" charset="-122"/>
                <a:cs typeface="+mj-cs"/>
              </a:rPr>
              <a:t>方法</a:t>
            </a:r>
            <a:endParaRPr lang="zh-CN" altLang="en-US" sz="4400" b="1" dirty="0">
              <a:solidFill>
                <a:schemeClr val="accent2"/>
              </a:solidFill>
              <a:latin typeface="方正姚体" pitchFamily="2" charset="-122"/>
              <a:ea typeface="方正姚体" pitchFamily="2" charset="-122"/>
              <a:cs typeface="+mj-cs"/>
            </a:endParaRPr>
          </a:p>
        </p:txBody>
      </p:sp>
      <p:sp>
        <p:nvSpPr>
          <p:cNvPr id="51" name="Text Box 230"/>
          <p:cNvSpPr txBox="1">
            <a:spLocks noChangeArrowheads="1"/>
          </p:cNvSpPr>
          <p:nvPr/>
        </p:nvSpPr>
        <p:spPr bwMode="auto">
          <a:xfrm>
            <a:off x="223402" y="4836696"/>
            <a:ext cx="8785225" cy="1916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lnSpc>
                <a:spcPct val="115000"/>
              </a:lnSpc>
              <a:spcBef>
                <a:spcPct val="0"/>
              </a:spcBef>
            </a:pPr>
            <a:r>
              <a:rPr lang="zh-CN" altLang="en-US" sz="2000" b="1" dirty="0" smtClean="0">
                <a:solidFill>
                  <a:srgbClr val="0000CC"/>
                </a:solidFill>
                <a:latin typeface="Times New Roman" pitchFamily="18" charset="0"/>
                <a:ea typeface="幼圆" pitchFamily="49" charset="-122"/>
                <a:cs typeface="Times New Roman" pitchFamily="18" charset="0"/>
              </a:rPr>
              <a:t>在这种</a:t>
            </a:r>
            <a:r>
              <a:rPr lang="zh-CN" altLang="en-US" sz="2000" b="1" dirty="0">
                <a:solidFill>
                  <a:srgbClr val="0000CC"/>
                </a:solidFill>
                <a:latin typeface="Times New Roman" pitchFamily="18" charset="0"/>
                <a:ea typeface="幼圆" pitchFamily="49" charset="-122"/>
                <a:cs typeface="Times New Roman" pitchFamily="18" charset="0"/>
              </a:rPr>
              <a:t>推理模式下，模糊知识</a:t>
            </a:r>
          </a:p>
          <a:p>
            <a:pPr eaLnBrk="1" hangingPunct="1">
              <a:lnSpc>
                <a:spcPct val="115000"/>
              </a:lnSpc>
              <a:spcBef>
                <a:spcPct val="0"/>
              </a:spcBef>
            </a:pPr>
            <a:r>
              <a:rPr lang="zh-CN" altLang="en-US" sz="2000" b="1" dirty="0">
                <a:solidFill>
                  <a:srgbClr val="0000CC"/>
                </a:solidFill>
                <a:latin typeface="Times New Roman" pitchFamily="18" charset="0"/>
                <a:ea typeface="幼圆" pitchFamily="49" charset="-122"/>
                <a:cs typeface="Times New Roman" pitchFamily="18" charset="0"/>
              </a:rPr>
              <a:t>        </a:t>
            </a:r>
            <a:r>
              <a:rPr lang="en-US" altLang="zh-CN" sz="2000" b="1" dirty="0">
                <a:solidFill>
                  <a:srgbClr val="0000CC"/>
                </a:solidFill>
                <a:latin typeface="Times New Roman" pitchFamily="18" charset="0"/>
                <a:ea typeface="幼圆" pitchFamily="49" charset="-122"/>
                <a:cs typeface="Times New Roman" pitchFamily="18" charset="0"/>
              </a:rPr>
              <a:t>IF   x  is  F   THEN   y  is  G</a:t>
            </a:r>
          </a:p>
          <a:p>
            <a:pPr eaLnBrk="1" hangingPunct="1">
              <a:lnSpc>
                <a:spcPct val="115000"/>
              </a:lnSpc>
              <a:spcBef>
                <a:spcPct val="0"/>
              </a:spcBef>
            </a:pPr>
            <a:r>
              <a:rPr lang="zh-CN" altLang="en-US" sz="2000" b="1" dirty="0">
                <a:solidFill>
                  <a:srgbClr val="0000CC"/>
                </a:solidFill>
                <a:latin typeface="Times New Roman" pitchFamily="18" charset="0"/>
                <a:ea typeface="幼圆" pitchFamily="49" charset="-122"/>
                <a:cs typeface="Times New Roman" pitchFamily="18" charset="0"/>
              </a:rPr>
              <a:t>表示在</a:t>
            </a:r>
            <a:r>
              <a:rPr lang="en-US" altLang="zh-CN" sz="2000" b="1" dirty="0">
                <a:solidFill>
                  <a:srgbClr val="0000CC"/>
                </a:solidFill>
                <a:latin typeface="Times New Roman" pitchFamily="18" charset="0"/>
                <a:ea typeface="幼圆" pitchFamily="49" charset="-122"/>
                <a:cs typeface="Times New Roman" pitchFamily="18" charset="0"/>
              </a:rPr>
              <a:t>F</a:t>
            </a:r>
            <a:r>
              <a:rPr lang="zh-CN" altLang="en-US" sz="2000" b="1" dirty="0">
                <a:solidFill>
                  <a:srgbClr val="0000CC"/>
                </a:solidFill>
                <a:latin typeface="Times New Roman" pitchFamily="18" charset="0"/>
                <a:ea typeface="幼圆" pitchFamily="49" charset="-122"/>
                <a:cs typeface="Times New Roman" pitchFamily="18" charset="0"/>
              </a:rPr>
              <a:t>与</a:t>
            </a:r>
            <a:r>
              <a:rPr lang="en-US" altLang="zh-CN" sz="2000" b="1" dirty="0">
                <a:solidFill>
                  <a:srgbClr val="0000CC"/>
                </a:solidFill>
                <a:latin typeface="Times New Roman" pitchFamily="18" charset="0"/>
                <a:ea typeface="幼圆" pitchFamily="49" charset="-122"/>
                <a:cs typeface="Times New Roman" pitchFamily="18" charset="0"/>
              </a:rPr>
              <a:t>G</a:t>
            </a:r>
            <a:r>
              <a:rPr lang="zh-CN" altLang="en-US" sz="2000" b="1" dirty="0">
                <a:solidFill>
                  <a:srgbClr val="0000CC"/>
                </a:solidFill>
                <a:latin typeface="Times New Roman" pitchFamily="18" charset="0"/>
                <a:ea typeface="幼圆" pitchFamily="49" charset="-122"/>
                <a:cs typeface="Times New Roman" pitchFamily="18" charset="0"/>
              </a:rPr>
              <a:t>之间存在着确定的因果关系，设此因果关系为</a:t>
            </a:r>
            <a:r>
              <a:rPr lang="en-US" altLang="zh-CN" sz="2000" b="1" dirty="0">
                <a:solidFill>
                  <a:srgbClr val="0000CC"/>
                </a:solidFill>
                <a:latin typeface="Times New Roman" pitchFamily="18" charset="0"/>
                <a:ea typeface="幼圆" pitchFamily="49" charset="-122"/>
                <a:cs typeface="Times New Roman" pitchFamily="18" charset="0"/>
              </a:rPr>
              <a:t>R</a:t>
            </a:r>
            <a:r>
              <a:rPr lang="zh-CN" altLang="en-US" sz="2000" b="1" dirty="0">
                <a:solidFill>
                  <a:srgbClr val="0000CC"/>
                </a:solidFill>
                <a:latin typeface="Times New Roman" pitchFamily="18" charset="0"/>
                <a:ea typeface="幼圆" pitchFamily="49" charset="-122"/>
                <a:cs typeface="Times New Roman" pitchFamily="18" charset="0"/>
              </a:rPr>
              <a:t>。则有</a:t>
            </a:r>
          </a:p>
          <a:p>
            <a:pPr eaLnBrk="1" hangingPunct="1">
              <a:lnSpc>
                <a:spcPct val="115000"/>
              </a:lnSpc>
              <a:spcBef>
                <a:spcPct val="0"/>
              </a:spcBef>
            </a:pPr>
            <a:r>
              <a:rPr lang="zh-CN" altLang="en-US" sz="2000" b="1" dirty="0">
                <a:solidFill>
                  <a:srgbClr val="0000CC"/>
                </a:solidFill>
                <a:latin typeface="Times New Roman" pitchFamily="18" charset="0"/>
                <a:ea typeface="幼圆" pitchFamily="49" charset="-122"/>
                <a:cs typeface="Times New Roman" pitchFamily="18" charset="0"/>
              </a:rPr>
              <a:t>       </a:t>
            </a:r>
            <a:r>
              <a:rPr lang="en-US" altLang="zh-CN" sz="2400" b="1" dirty="0">
                <a:solidFill>
                  <a:srgbClr val="FF0000"/>
                </a:solidFill>
                <a:latin typeface="Times New Roman" pitchFamily="18" charset="0"/>
                <a:ea typeface="幼圆" pitchFamily="49" charset="-122"/>
                <a:cs typeface="Times New Roman" pitchFamily="18" charset="0"/>
              </a:rPr>
              <a:t>G’=</a:t>
            </a:r>
            <a:r>
              <a:rPr lang="en-US" altLang="zh-CN" sz="2400" b="1" dirty="0" err="1">
                <a:solidFill>
                  <a:srgbClr val="FF0000"/>
                </a:solidFill>
                <a:latin typeface="Times New Roman" pitchFamily="18" charset="0"/>
                <a:ea typeface="幼圆" pitchFamily="49" charset="-122"/>
                <a:cs typeface="Times New Roman" pitchFamily="18" charset="0"/>
              </a:rPr>
              <a:t>F’οR</a:t>
            </a:r>
            <a:r>
              <a:rPr lang="en-US" altLang="zh-CN" sz="2400" b="1" dirty="0">
                <a:solidFill>
                  <a:srgbClr val="FF0000"/>
                </a:solidFill>
                <a:latin typeface="Times New Roman" pitchFamily="18" charset="0"/>
                <a:ea typeface="幼圆" pitchFamily="49" charset="-122"/>
                <a:cs typeface="Times New Roman" pitchFamily="18" charset="0"/>
              </a:rPr>
              <a:t>= </a:t>
            </a:r>
            <a:r>
              <a:rPr lang="en-US" altLang="zh-CN" sz="2400" b="1" dirty="0" err="1" smtClean="0">
                <a:solidFill>
                  <a:srgbClr val="FF0000"/>
                </a:solidFill>
                <a:latin typeface="Times New Roman" pitchFamily="18" charset="0"/>
                <a:ea typeface="幼圆" pitchFamily="49" charset="-122"/>
                <a:cs typeface="Times New Roman" pitchFamily="18" charset="0"/>
              </a:rPr>
              <a:t>F’ο</a:t>
            </a:r>
            <a:r>
              <a:rPr lang="en-US" altLang="zh-CN" sz="2400" b="1" dirty="0" smtClean="0">
                <a:solidFill>
                  <a:srgbClr val="FF0000"/>
                </a:solidFill>
                <a:latin typeface="Times New Roman" pitchFamily="18" charset="0"/>
                <a:ea typeface="幼圆" pitchFamily="49" charset="-122"/>
                <a:cs typeface="Times New Roman" pitchFamily="18" charset="0"/>
              </a:rPr>
              <a:t>(F</a:t>
            </a:r>
            <a:r>
              <a:rPr lang="en-US" altLang="zh-CN" sz="2400" b="1" dirty="0">
                <a:solidFill>
                  <a:srgbClr val="FF0000"/>
                </a:solidFill>
                <a:latin typeface="Times New Roman" pitchFamily="18" charset="0"/>
                <a:ea typeface="幼圆" pitchFamily="49" charset="-122"/>
                <a:cs typeface="Times New Roman" pitchFamily="18" charset="0"/>
              </a:rPr>
              <a:t>→G)</a:t>
            </a:r>
          </a:p>
          <a:p>
            <a:pPr eaLnBrk="1" hangingPunct="1">
              <a:lnSpc>
                <a:spcPct val="115000"/>
              </a:lnSpc>
              <a:spcBef>
                <a:spcPct val="0"/>
              </a:spcBef>
            </a:pPr>
            <a:r>
              <a:rPr lang="zh-CN" altLang="en-US" sz="2000" b="1" dirty="0">
                <a:solidFill>
                  <a:srgbClr val="0000CC"/>
                </a:solidFill>
                <a:latin typeface="Times New Roman" pitchFamily="18" charset="0"/>
                <a:ea typeface="幼圆" pitchFamily="49" charset="-122"/>
                <a:cs typeface="Times New Roman" pitchFamily="18" charset="0"/>
              </a:rPr>
              <a:t>其中的模糊关系</a:t>
            </a:r>
            <a:r>
              <a:rPr lang="en-US" altLang="zh-CN" sz="2000" b="1" dirty="0">
                <a:solidFill>
                  <a:srgbClr val="0000CC"/>
                </a:solidFill>
                <a:latin typeface="Times New Roman" pitchFamily="18" charset="0"/>
                <a:ea typeface="幼圆" pitchFamily="49" charset="-122"/>
                <a:cs typeface="Times New Roman" pitchFamily="18" charset="0"/>
              </a:rPr>
              <a:t>R</a:t>
            </a:r>
            <a:r>
              <a:rPr lang="zh-CN" altLang="en-US" sz="2000" b="1" dirty="0">
                <a:solidFill>
                  <a:srgbClr val="0000CC"/>
                </a:solidFill>
                <a:latin typeface="Times New Roman" pitchFamily="18" charset="0"/>
                <a:ea typeface="幼圆" pitchFamily="49" charset="-122"/>
                <a:cs typeface="Times New Roman" pitchFamily="18" charset="0"/>
              </a:rPr>
              <a:t>，可以是</a:t>
            </a:r>
            <a:r>
              <a:rPr lang="en-US" altLang="zh-CN" sz="2000" b="1" dirty="0" err="1">
                <a:solidFill>
                  <a:srgbClr val="0000CC"/>
                </a:solidFill>
                <a:latin typeface="Times New Roman" pitchFamily="18" charset="0"/>
                <a:ea typeface="幼圆" pitchFamily="49" charset="-122"/>
                <a:cs typeface="Times New Roman" pitchFamily="18" charset="0"/>
              </a:rPr>
              <a:t>R</a:t>
            </a:r>
            <a:r>
              <a:rPr lang="en-US" altLang="zh-CN" sz="2000" b="1" baseline="-25000" dirty="0" err="1">
                <a:solidFill>
                  <a:srgbClr val="0000CC"/>
                </a:solidFill>
                <a:latin typeface="Times New Roman" pitchFamily="18" charset="0"/>
                <a:ea typeface="幼圆" pitchFamily="49" charset="-122"/>
                <a:cs typeface="Times New Roman" pitchFamily="18" charset="0"/>
              </a:rPr>
              <a:t>m</a:t>
            </a:r>
            <a:r>
              <a:rPr lang="zh-CN" altLang="en-US" sz="2000" b="1" dirty="0">
                <a:solidFill>
                  <a:srgbClr val="0000CC"/>
                </a:solidFill>
                <a:latin typeface="Times New Roman" pitchFamily="18" charset="0"/>
                <a:ea typeface="幼圆" pitchFamily="49" charset="-122"/>
                <a:cs typeface="Times New Roman" pitchFamily="18" charset="0"/>
              </a:rPr>
              <a:t>、</a:t>
            </a:r>
            <a:r>
              <a:rPr lang="en-US" altLang="zh-CN" sz="2000" b="1" dirty="0" err="1">
                <a:solidFill>
                  <a:srgbClr val="0000CC"/>
                </a:solidFill>
                <a:latin typeface="Times New Roman" pitchFamily="18" charset="0"/>
                <a:ea typeface="幼圆" pitchFamily="49" charset="-122"/>
                <a:cs typeface="Times New Roman" pitchFamily="18" charset="0"/>
              </a:rPr>
              <a:t>R</a:t>
            </a:r>
            <a:r>
              <a:rPr lang="en-US" altLang="zh-CN" sz="2000" b="1" baseline="-25000" dirty="0" err="1">
                <a:solidFill>
                  <a:srgbClr val="0000CC"/>
                </a:solidFill>
                <a:latin typeface="Times New Roman" pitchFamily="18" charset="0"/>
                <a:ea typeface="幼圆" pitchFamily="49" charset="-122"/>
                <a:cs typeface="Times New Roman" pitchFamily="18" charset="0"/>
              </a:rPr>
              <a:t>c</a:t>
            </a:r>
            <a:r>
              <a:rPr lang="zh-CN" altLang="en-US" sz="2000" b="1" dirty="0">
                <a:solidFill>
                  <a:srgbClr val="0000CC"/>
                </a:solidFill>
                <a:latin typeface="Times New Roman" pitchFamily="18" charset="0"/>
                <a:ea typeface="幼圆" pitchFamily="49" charset="-122"/>
                <a:cs typeface="Times New Roman" pitchFamily="18" charset="0"/>
              </a:rPr>
              <a:t>或</a:t>
            </a:r>
            <a:r>
              <a:rPr lang="en-US" altLang="zh-CN" sz="2000" b="1" dirty="0" err="1">
                <a:solidFill>
                  <a:srgbClr val="0000CC"/>
                </a:solidFill>
                <a:latin typeface="Times New Roman" pitchFamily="18" charset="0"/>
                <a:ea typeface="幼圆" pitchFamily="49" charset="-122"/>
                <a:cs typeface="Times New Roman" pitchFamily="18" charset="0"/>
              </a:rPr>
              <a:t>R</a:t>
            </a:r>
            <a:r>
              <a:rPr lang="en-US" altLang="zh-CN" sz="2000" b="1" baseline="-25000" dirty="0" err="1">
                <a:solidFill>
                  <a:srgbClr val="0000CC"/>
                </a:solidFill>
                <a:latin typeface="Times New Roman" pitchFamily="18" charset="0"/>
                <a:ea typeface="幼圆" pitchFamily="49" charset="-122"/>
                <a:cs typeface="Times New Roman" pitchFamily="18" charset="0"/>
              </a:rPr>
              <a:t>g</a:t>
            </a:r>
            <a:r>
              <a:rPr lang="zh-CN" altLang="en-US" sz="2000" b="1" dirty="0">
                <a:solidFill>
                  <a:srgbClr val="0000CC"/>
                </a:solidFill>
                <a:latin typeface="Times New Roman" pitchFamily="18" charset="0"/>
                <a:ea typeface="幼圆" pitchFamily="49" charset="-122"/>
                <a:cs typeface="Times New Roman" pitchFamily="18" charset="0"/>
              </a:rPr>
              <a:t>中的任何一种。</a:t>
            </a:r>
            <a:r>
              <a:rPr lang="zh-CN" altLang="en-US" dirty="0">
                <a:latin typeface="Times New Roman" pitchFamily="18" charset="0"/>
                <a:ea typeface="幼圆" pitchFamily="49" charset="-122"/>
                <a:cs typeface="Times New Roman" pitchFamily="18" charset="0"/>
              </a:rPr>
              <a:t> </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灯片编号占位符 3"/>
          <p:cNvSpPr>
            <a:spLocks noGrp="1"/>
          </p:cNvSpPr>
          <p:nvPr>
            <p:ph type="sldNum" sz="quarter" idx="12"/>
          </p:nvPr>
        </p:nvSpPr>
        <p:spPr/>
        <p:txBody>
          <a:bodyPr/>
          <a:lstStyle/>
          <a:p>
            <a:fld id="{7434315A-3607-4813-8029-A343050AFD41}" type="slidenum">
              <a:rPr lang="en-US" altLang="zh-CN"/>
              <a:pPr/>
              <a:t>136</a:t>
            </a:fld>
            <a:endParaRPr lang="en-US" altLang="zh-CN"/>
          </a:p>
        </p:txBody>
      </p:sp>
      <p:sp>
        <p:nvSpPr>
          <p:cNvPr id="486402" name="Text Box 2"/>
          <p:cNvSpPr txBox="1">
            <a:spLocks noChangeArrowheads="1"/>
          </p:cNvSpPr>
          <p:nvPr/>
        </p:nvSpPr>
        <p:spPr bwMode="auto">
          <a:xfrm>
            <a:off x="179388" y="1592263"/>
            <a:ext cx="8785225" cy="19697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eaLnBrk="1" hangingPunct="1">
              <a:lnSpc>
                <a:spcPct val="120000"/>
              </a:lnSpc>
              <a:spcBef>
                <a:spcPct val="10000"/>
              </a:spcBef>
            </a:pPr>
            <a:r>
              <a:rPr lang="en-US" altLang="zh-CN" sz="2000" b="1" dirty="0">
                <a:solidFill>
                  <a:srgbClr val="00B050"/>
                </a:solidFill>
                <a:latin typeface="Times New Roman" pitchFamily="18" charset="0"/>
                <a:ea typeface="仿宋_GB2312" pitchFamily="49" charset="-122"/>
                <a:cs typeface="Times New Roman" pitchFamily="18" charset="0"/>
              </a:rPr>
              <a:t>    </a:t>
            </a:r>
            <a:r>
              <a:rPr lang="zh-CN" altLang="en-US" sz="2000" b="1" dirty="0">
                <a:solidFill>
                  <a:srgbClr val="00B050"/>
                </a:solidFill>
                <a:latin typeface="Times New Roman" pitchFamily="18" charset="0"/>
                <a:ea typeface="仿宋_GB2312" pitchFamily="49" charset="-122"/>
                <a:cs typeface="Times New Roman" pitchFamily="18" charset="0"/>
              </a:rPr>
              <a:t>例</a:t>
            </a:r>
            <a:r>
              <a:rPr lang="en-US" altLang="zh-CN" sz="2000" b="1" dirty="0">
                <a:solidFill>
                  <a:srgbClr val="00B050"/>
                </a:solidFill>
                <a:latin typeface="Times New Roman" pitchFamily="18" charset="0"/>
                <a:ea typeface="仿宋_GB2312" pitchFamily="49" charset="-122"/>
                <a:cs typeface="Times New Roman" pitchFamily="18" charset="0"/>
              </a:rPr>
              <a:t>6.13 </a:t>
            </a:r>
            <a:r>
              <a:rPr lang="zh-CN" altLang="en-US" sz="2000" b="1" dirty="0">
                <a:solidFill>
                  <a:srgbClr val="00B050"/>
                </a:solidFill>
                <a:latin typeface="Times New Roman" pitchFamily="18" charset="0"/>
                <a:ea typeface="仿宋_GB2312" pitchFamily="49" charset="-122"/>
                <a:cs typeface="Times New Roman" pitchFamily="18" charset="0"/>
              </a:rPr>
              <a:t>对例</a:t>
            </a:r>
            <a:r>
              <a:rPr lang="en-US" altLang="zh-CN" sz="2000" b="1" dirty="0">
                <a:solidFill>
                  <a:srgbClr val="00B050"/>
                </a:solidFill>
                <a:latin typeface="Times New Roman" pitchFamily="18" charset="0"/>
                <a:ea typeface="仿宋_GB2312" pitchFamily="49" charset="-122"/>
                <a:cs typeface="Times New Roman" pitchFamily="18" charset="0"/>
              </a:rPr>
              <a:t>6.12</a:t>
            </a:r>
            <a:r>
              <a:rPr lang="zh-CN" altLang="en-US" sz="2000" b="1" dirty="0">
                <a:solidFill>
                  <a:srgbClr val="00B050"/>
                </a:solidFill>
                <a:latin typeface="Times New Roman" pitchFamily="18" charset="0"/>
                <a:ea typeface="仿宋_GB2312" pitchFamily="49" charset="-122"/>
                <a:cs typeface="Times New Roman" pitchFamily="18" charset="0"/>
              </a:rPr>
              <a:t>所给出的</a:t>
            </a:r>
            <a:r>
              <a:rPr lang="en-US" altLang="zh-CN" sz="2000" b="1" dirty="0">
                <a:solidFill>
                  <a:srgbClr val="00B050"/>
                </a:solidFill>
                <a:latin typeface="Times New Roman" pitchFamily="18" charset="0"/>
                <a:ea typeface="仿宋_GB2312" pitchFamily="49" charset="-122"/>
                <a:cs typeface="Times New Roman" pitchFamily="18" charset="0"/>
              </a:rPr>
              <a:t>F</a:t>
            </a:r>
            <a:r>
              <a:rPr lang="zh-CN" altLang="en-US" sz="2000" b="1" dirty="0">
                <a:solidFill>
                  <a:srgbClr val="00B050"/>
                </a:solidFill>
                <a:latin typeface="Times New Roman" pitchFamily="18" charset="0"/>
                <a:ea typeface="仿宋_GB2312" pitchFamily="49" charset="-122"/>
                <a:cs typeface="Times New Roman" pitchFamily="18" charset="0"/>
              </a:rPr>
              <a:t>、</a:t>
            </a:r>
            <a:r>
              <a:rPr lang="en-US" altLang="zh-CN" sz="2000" b="1" dirty="0">
                <a:solidFill>
                  <a:srgbClr val="00B050"/>
                </a:solidFill>
                <a:latin typeface="Times New Roman" pitchFamily="18" charset="0"/>
                <a:ea typeface="仿宋_GB2312" pitchFamily="49" charset="-122"/>
                <a:cs typeface="Times New Roman" pitchFamily="18" charset="0"/>
              </a:rPr>
              <a:t>G</a:t>
            </a:r>
            <a:r>
              <a:rPr lang="zh-CN" altLang="en-US" sz="2000" b="1" dirty="0">
                <a:solidFill>
                  <a:srgbClr val="00B050"/>
                </a:solidFill>
                <a:latin typeface="Times New Roman" pitchFamily="18" charset="0"/>
                <a:ea typeface="仿宋_GB2312" pitchFamily="49" charset="-122"/>
                <a:cs typeface="Times New Roman" pitchFamily="18" charset="0"/>
              </a:rPr>
              <a:t>，以及所求出的</a:t>
            </a:r>
            <a:r>
              <a:rPr lang="en-US" altLang="zh-CN" sz="2000" b="1" dirty="0" err="1">
                <a:solidFill>
                  <a:srgbClr val="00B050"/>
                </a:solidFill>
                <a:latin typeface="Times New Roman" pitchFamily="18" charset="0"/>
                <a:ea typeface="仿宋_GB2312" pitchFamily="49" charset="-122"/>
                <a:cs typeface="Times New Roman" pitchFamily="18" charset="0"/>
              </a:rPr>
              <a:t>R</a:t>
            </a:r>
            <a:r>
              <a:rPr lang="en-US" altLang="zh-CN" sz="2000" b="1" baseline="-25000" dirty="0" err="1">
                <a:solidFill>
                  <a:srgbClr val="00B050"/>
                </a:solidFill>
                <a:latin typeface="Times New Roman" pitchFamily="18" charset="0"/>
                <a:ea typeface="仿宋_GB2312" pitchFamily="49" charset="-122"/>
                <a:cs typeface="Times New Roman" pitchFamily="18" charset="0"/>
              </a:rPr>
              <a:t>m</a:t>
            </a:r>
            <a:r>
              <a:rPr lang="zh-CN" altLang="en-US" sz="2000" b="1" dirty="0">
                <a:solidFill>
                  <a:srgbClr val="00B050"/>
                </a:solidFill>
                <a:latin typeface="Times New Roman" pitchFamily="18" charset="0"/>
                <a:ea typeface="仿宋_GB2312" pitchFamily="49" charset="-122"/>
                <a:cs typeface="Times New Roman" pitchFamily="18" charset="0"/>
              </a:rPr>
              <a:t>，设有已知事实：｛</a:t>
            </a:r>
            <a:r>
              <a:rPr lang="en-US" altLang="zh-CN" sz="2000" b="1" dirty="0">
                <a:solidFill>
                  <a:srgbClr val="00B050"/>
                </a:solidFill>
                <a:latin typeface="Times New Roman" pitchFamily="18" charset="0"/>
                <a:ea typeface="仿宋_GB2312" pitchFamily="49" charset="-122"/>
                <a:cs typeface="Times New Roman" pitchFamily="18" charset="0"/>
              </a:rPr>
              <a:t>x   is   </a:t>
            </a:r>
            <a:r>
              <a:rPr lang="zh-CN" altLang="en-US" sz="2000" b="1" dirty="0">
                <a:solidFill>
                  <a:srgbClr val="00B050"/>
                </a:solidFill>
                <a:latin typeface="Times New Roman" pitchFamily="18" charset="0"/>
                <a:ea typeface="仿宋_GB2312" pitchFamily="49" charset="-122"/>
                <a:cs typeface="Times New Roman" pitchFamily="18" charset="0"/>
              </a:rPr>
              <a:t>较小｝，并设“较小”的模糊集为：较小</a:t>
            </a:r>
            <a:r>
              <a:rPr lang="en-US" altLang="zh-CN" sz="2000" b="1" dirty="0">
                <a:solidFill>
                  <a:srgbClr val="00B050"/>
                </a:solidFill>
                <a:latin typeface="Times New Roman" pitchFamily="18" charset="0"/>
                <a:ea typeface="仿宋_GB2312" pitchFamily="49" charset="-122"/>
                <a:cs typeface="Times New Roman" pitchFamily="18" charset="0"/>
              </a:rPr>
              <a:t>=1/1+0.7/2+0.2/3</a:t>
            </a:r>
            <a:r>
              <a:rPr lang="zh-CN" altLang="en-US" sz="2000" b="1" dirty="0">
                <a:solidFill>
                  <a:srgbClr val="00B050"/>
                </a:solidFill>
                <a:latin typeface="Times New Roman" pitchFamily="18" charset="0"/>
                <a:ea typeface="仿宋_GB2312" pitchFamily="49" charset="-122"/>
                <a:cs typeface="Times New Roman" pitchFamily="18" charset="0"/>
              </a:rPr>
              <a:t>，求在此已知事实下的模糊结论。 </a:t>
            </a:r>
          </a:p>
          <a:p>
            <a:pPr algn="just" eaLnBrk="1" hangingPunct="1">
              <a:lnSpc>
                <a:spcPct val="120000"/>
              </a:lnSpc>
              <a:spcBef>
                <a:spcPct val="10000"/>
              </a:spcBef>
            </a:pPr>
            <a:r>
              <a:rPr lang="zh-CN" altLang="en-US" sz="2000" b="1" dirty="0">
                <a:solidFill>
                  <a:srgbClr val="00B050"/>
                </a:solidFill>
                <a:latin typeface="Times New Roman" pitchFamily="18" charset="0"/>
                <a:ea typeface="仿宋_GB2312" pitchFamily="49" charset="-122"/>
                <a:cs typeface="Times New Roman" pitchFamily="18" charset="0"/>
              </a:rPr>
              <a:t>     解：本例的模糊关系</a:t>
            </a:r>
            <a:r>
              <a:rPr lang="en-US" altLang="zh-CN" sz="2000" b="1" dirty="0" err="1">
                <a:solidFill>
                  <a:srgbClr val="00B050"/>
                </a:solidFill>
                <a:latin typeface="Times New Roman" pitchFamily="18" charset="0"/>
                <a:ea typeface="仿宋_GB2312" pitchFamily="49" charset="-122"/>
                <a:cs typeface="Times New Roman" pitchFamily="18" charset="0"/>
              </a:rPr>
              <a:t>R</a:t>
            </a:r>
            <a:r>
              <a:rPr lang="en-US" altLang="zh-CN" sz="2000" b="1" baseline="-25000" dirty="0" err="1">
                <a:solidFill>
                  <a:srgbClr val="00B050"/>
                </a:solidFill>
                <a:latin typeface="Times New Roman" pitchFamily="18" charset="0"/>
                <a:ea typeface="仿宋_GB2312" pitchFamily="49" charset="-122"/>
                <a:cs typeface="Times New Roman" pitchFamily="18" charset="0"/>
              </a:rPr>
              <a:t>m</a:t>
            </a:r>
            <a:r>
              <a:rPr lang="zh-CN" altLang="en-US" sz="2000" b="1" dirty="0">
                <a:solidFill>
                  <a:srgbClr val="00B050"/>
                </a:solidFill>
                <a:latin typeface="Times New Roman" pitchFamily="18" charset="0"/>
                <a:ea typeface="仿宋_GB2312" pitchFamily="49" charset="-122"/>
                <a:cs typeface="Times New Roman" pitchFamily="18" charset="0"/>
              </a:rPr>
              <a:t>已在例</a:t>
            </a:r>
            <a:r>
              <a:rPr lang="en-US" altLang="zh-CN" sz="2000" b="1" dirty="0">
                <a:solidFill>
                  <a:srgbClr val="00B050"/>
                </a:solidFill>
                <a:latin typeface="Times New Roman" pitchFamily="18" charset="0"/>
                <a:ea typeface="仿宋_GB2312" pitchFamily="49" charset="-122"/>
                <a:cs typeface="Times New Roman" pitchFamily="18" charset="0"/>
              </a:rPr>
              <a:t>6.12</a:t>
            </a:r>
            <a:r>
              <a:rPr lang="zh-CN" altLang="en-US" sz="2000" b="1" dirty="0">
                <a:solidFill>
                  <a:srgbClr val="00B050"/>
                </a:solidFill>
                <a:latin typeface="Times New Roman" pitchFamily="18" charset="0"/>
                <a:ea typeface="仿宋_GB2312" pitchFamily="49" charset="-122"/>
                <a:cs typeface="Times New Roman" pitchFamily="18" charset="0"/>
              </a:rPr>
              <a:t>中求出，设已知模糊事实“较小”为</a:t>
            </a:r>
            <a:r>
              <a:rPr lang="en-US" altLang="zh-CN" sz="2000" b="1" dirty="0">
                <a:solidFill>
                  <a:srgbClr val="00B050"/>
                </a:solidFill>
                <a:latin typeface="Times New Roman" pitchFamily="18" charset="0"/>
                <a:ea typeface="仿宋_GB2312" pitchFamily="49" charset="-122"/>
                <a:cs typeface="Times New Roman" pitchFamily="18" charset="0"/>
              </a:rPr>
              <a:t>F</a:t>
            </a:r>
            <a:r>
              <a:rPr lang="en-US" altLang="zh-CN" sz="2000" b="1" baseline="30000" dirty="0">
                <a:solidFill>
                  <a:srgbClr val="00B050"/>
                </a:solidFill>
                <a:latin typeface="Times New Roman" pitchFamily="18" charset="0"/>
                <a:ea typeface="仿宋_GB2312" pitchFamily="49" charset="-122"/>
                <a:cs typeface="Times New Roman" pitchFamily="18" charset="0"/>
              </a:rPr>
              <a:t>'</a:t>
            </a:r>
            <a:r>
              <a:rPr lang="zh-CN" altLang="en-US" sz="2000" b="1" dirty="0">
                <a:solidFill>
                  <a:srgbClr val="00B050"/>
                </a:solidFill>
                <a:latin typeface="Times New Roman" pitchFamily="18" charset="0"/>
                <a:ea typeface="仿宋_GB2312" pitchFamily="49" charset="-122"/>
                <a:cs typeface="Times New Roman" pitchFamily="18" charset="0"/>
              </a:rPr>
              <a:t>，</a:t>
            </a:r>
            <a:r>
              <a:rPr lang="en-US" altLang="zh-CN" sz="2000" b="1" dirty="0">
                <a:solidFill>
                  <a:srgbClr val="00B050"/>
                </a:solidFill>
                <a:latin typeface="Times New Roman" pitchFamily="18" charset="0"/>
                <a:ea typeface="仿宋_GB2312" pitchFamily="49" charset="-122"/>
                <a:cs typeface="Times New Roman" pitchFamily="18" charset="0"/>
              </a:rPr>
              <a:t>F</a:t>
            </a:r>
            <a:r>
              <a:rPr lang="en-US" altLang="zh-CN" sz="2000" b="1" baseline="30000" dirty="0">
                <a:solidFill>
                  <a:srgbClr val="00B050"/>
                </a:solidFill>
                <a:latin typeface="Times New Roman" pitchFamily="18" charset="0"/>
                <a:ea typeface="仿宋_GB2312" pitchFamily="49" charset="-122"/>
                <a:cs typeface="Times New Roman" pitchFamily="18" charset="0"/>
              </a:rPr>
              <a:t>'</a:t>
            </a:r>
            <a:r>
              <a:rPr lang="zh-CN" altLang="en-US" sz="2000" b="1" dirty="0">
                <a:solidFill>
                  <a:srgbClr val="00B050"/>
                </a:solidFill>
                <a:latin typeface="Times New Roman" pitchFamily="18" charset="0"/>
                <a:ea typeface="仿宋_GB2312" pitchFamily="49" charset="-122"/>
                <a:cs typeface="Times New Roman" pitchFamily="18" charset="0"/>
              </a:rPr>
              <a:t>与</a:t>
            </a:r>
            <a:r>
              <a:rPr lang="en-US" altLang="zh-CN" sz="2000" b="1" dirty="0" err="1">
                <a:solidFill>
                  <a:srgbClr val="00B050"/>
                </a:solidFill>
                <a:latin typeface="Times New Roman" pitchFamily="18" charset="0"/>
                <a:ea typeface="仿宋_GB2312" pitchFamily="49" charset="-122"/>
                <a:cs typeface="Times New Roman" pitchFamily="18" charset="0"/>
              </a:rPr>
              <a:t>R</a:t>
            </a:r>
            <a:r>
              <a:rPr lang="en-US" altLang="zh-CN" sz="2000" b="1" baseline="-25000" dirty="0" err="1">
                <a:solidFill>
                  <a:srgbClr val="00B050"/>
                </a:solidFill>
                <a:latin typeface="Times New Roman" pitchFamily="18" charset="0"/>
                <a:ea typeface="仿宋_GB2312" pitchFamily="49" charset="-122"/>
                <a:cs typeface="Times New Roman" pitchFamily="18" charset="0"/>
              </a:rPr>
              <a:t>m</a:t>
            </a:r>
            <a:r>
              <a:rPr lang="zh-CN" altLang="en-US" sz="2000" b="1" dirty="0">
                <a:solidFill>
                  <a:srgbClr val="00B050"/>
                </a:solidFill>
                <a:latin typeface="Times New Roman" pitchFamily="18" charset="0"/>
                <a:ea typeface="仿宋_GB2312" pitchFamily="49" charset="-122"/>
                <a:cs typeface="Times New Roman" pitchFamily="18" charset="0"/>
              </a:rPr>
              <a:t>的合成即为所求结论</a:t>
            </a:r>
            <a:r>
              <a:rPr lang="en-US" altLang="zh-CN" sz="2000" b="1" dirty="0">
                <a:solidFill>
                  <a:srgbClr val="00B050"/>
                </a:solidFill>
                <a:latin typeface="Times New Roman" pitchFamily="18" charset="0"/>
                <a:ea typeface="仿宋_GB2312" pitchFamily="49" charset="-122"/>
                <a:cs typeface="Times New Roman" pitchFamily="18" charset="0"/>
              </a:rPr>
              <a:t>G</a:t>
            </a:r>
            <a:r>
              <a:rPr lang="en-US" altLang="zh-CN" sz="2000" b="1" baseline="30000" dirty="0">
                <a:solidFill>
                  <a:srgbClr val="00B050"/>
                </a:solidFill>
                <a:latin typeface="Times New Roman" pitchFamily="18" charset="0"/>
                <a:ea typeface="仿宋_GB2312" pitchFamily="49" charset="-122"/>
                <a:cs typeface="Times New Roman" pitchFamily="18" charset="0"/>
              </a:rPr>
              <a:t>'</a:t>
            </a:r>
            <a:r>
              <a:rPr lang="zh-CN" altLang="en-US" sz="2000" b="1" dirty="0">
                <a:solidFill>
                  <a:srgbClr val="00B050"/>
                </a:solidFill>
                <a:latin typeface="Times New Roman" pitchFamily="18" charset="0"/>
                <a:ea typeface="仿宋_GB2312" pitchFamily="49" charset="-122"/>
                <a:cs typeface="Times New Roman" pitchFamily="18" charset="0"/>
              </a:rPr>
              <a:t>。 </a:t>
            </a:r>
          </a:p>
        </p:txBody>
      </p:sp>
      <p:graphicFrame>
        <p:nvGraphicFramePr>
          <p:cNvPr id="486403" name="Object 3"/>
          <p:cNvGraphicFramePr>
            <a:graphicFrameLocks noChangeAspect="1"/>
          </p:cNvGraphicFramePr>
          <p:nvPr/>
        </p:nvGraphicFramePr>
        <p:xfrm>
          <a:off x="900113" y="3933825"/>
          <a:ext cx="5472112" cy="1282700"/>
        </p:xfrm>
        <a:graphic>
          <a:graphicData uri="http://schemas.openxmlformats.org/presentationml/2006/ole">
            <mc:AlternateContent xmlns:mc="http://schemas.openxmlformats.org/markup-compatibility/2006">
              <mc:Choice xmlns:v="urn:schemas-microsoft-com:vml" Requires="v">
                <p:oleObj spid="_x0000_s486516" name="Equation" r:id="rId4" imgW="2628720" imgH="711000" progId="Equation.3">
                  <p:embed/>
                </p:oleObj>
              </mc:Choice>
              <mc:Fallback>
                <p:oleObj name="Equation" r:id="rId4" imgW="2628720" imgH="711000" progId="Equation.3">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00113" y="3933825"/>
                        <a:ext cx="5472112" cy="128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86404" name="Text Box 4"/>
          <p:cNvSpPr txBox="1">
            <a:spLocks noChangeArrowheads="1"/>
          </p:cNvSpPr>
          <p:nvPr/>
        </p:nvSpPr>
        <p:spPr bwMode="auto">
          <a:xfrm>
            <a:off x="179388" y="5337175"/>
            <a:ext cx="7696200" cy="85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eaLnBrk="1" hangingPunct="1">
              <a:lnSpc>
                <a:spcPct val="120000"/>
              </a:lnSpc>
              <a:spcBef>
                <a:spcPct val="10000"/>
              </a:spcBef>
            </a:pPr>
            <a:r>
              <a:rPr lang="zh-CN" altLang="en-US" sz="2000" b="1" dirty="0">
                <a:solidFill>
                  <a:srgbClr val="00B050"/>
                </a:solidFill>
                <a:latin typeface="Times New Roman" pitchFamily="18" charset="0"/>
                <a:ea typeface="仿宋_GB2312" pitchFamily="49" charset="-122"/>
                <a:cs typeface="Times New Roman" pitchFamily="18" charset="0"/>
              </a:rPr>
              <a:t>　　　　　　　　　</a:t>
            </a:r>
            <a:r>
              <a:rPr lang="en-US" altLang="zh-CN" sz="2000" b="1" dirty="0">
                <a:solidFill>
                  <a:srgbClr val="00B050"/>
                </a:solidFill>
                <a:latin typeface="Times New Roman" pitchFamily="18" charset="0"/>
                <a:ea typeface="仿宋_GB2312" pitchFamily="49" charset="-122"/>
                <a:cs typeface="Times New Roman" pitchFamily="18" charset="0"/>
              </a:rPr>
              <a:t>={0.4, 0.6,1}</a:t>
            </a:r>
          </a:p>
          <a:p>
            <a:pPr algn="just" eaLnBrk="1" hangingPunct="1">
              <a:lnSpc>
                <a:spcPct val="120000"/>
              </a:lnSpc>
              <a:spcBef>
                <a:spcPct val="10000"/>
              </a:spcBef>
            </a:pPr>
            <a:r>
              <a:rPr lang="zh-CN" altLang="en-US" sz="2000" b="1" dirty="0">
                <a:solidFill>
                  <a:srgbClr val="00B050"/>
                </a:solidFill>
                <a:latin typeface="Times New Roman" pitchFamily="18" charset="0"/>
                <a:ea typeface="仿宋_GB2312" pitchFamily="49" charset="-122"/>
                <a:cs typeface="Times New Roman" pitchFamily="18" charset="0"/>
              </a:rPr>
              <a:t>即所求出的模糊结论</a:t>
            </a:r>
            <a:r>
              <a:rPr lang="en-US" altLang="zh-CN" sz="2000" b="1" dirty="0">
                <a:solidFill>
                  <a:srgbClr val="00B050"/>
                </a:solidFill>
                <a:latin typeface="Times New Roman" pitchFamily="18" charset="0"/>
                <a:ea typeface="仿宋_GB2312" pitchFamily="49" charset="-122"/>
                <a:cs typeface="Times New Roman" pitchFamily="18" charset="0"/>
              </a:rPr>
              <a:t>G</a:t>
            </a:r>
            <a:r>
              <a:rPr lang="en-US" altLang="zh-CN" sz="2000" b="1" baseline="30000" dirty="0">
                <a:solidFill>
                  <a:srgbClr val="00B050"/>
                </a:solidFill>
                <a:latin typeface="Times New Roman" pitchFamily="18" charset="0"/>
                <a:ea typeface="仿宋_GB2312" pitchFamily="49" charset="-122"/>
                <a:cs typeface="Times New Roman" pitchFamily="18" charset="0"/>
              </a:rPr>
              <a:t>'</a:t>
            </a:r>
            <a:r>
              <a:rPr lang="zh-CN" altLang="en-US" sz="2000" b="1" dirty="0">
                <a:solidFill>
                  <a:srgbClr val="00B050"/>
                </a:solidFill>
                <a:latin typeface="Times New Roman" pitchFamily="18" charset="0"/>
                <a:ea typeface="仿宋_GB2312" pitchFamily="49" charset="-122"/>
                <a:cs typeface="Times New Roman" pitchFamily="18" charset="0"/>
              </a:rPr>
              <a:t>为     </a:t>
            </a:r>
            <a:r>
              <a:rPr lang="en-US" altLang="zh-CN" sz="2000" b="1" dirty="0">
                <a:solidFill>
                  <a:srgbClr val="00B050"/>
                </a:solidFill>
                <a:latin typeface="Times New Roman" pitchFamily="18" charset="0"/>
                <a:ea typeface="仿宋_GB2312" pitchFamily="49" charset="-122"/>
                <a:cs typeface="Times New Roman" pitchFamily="18" charset="0"/>
              </a:rPr>
              <a:t>G</a:t>
            </a:r>
            <a:r>
              <a:rPr lang="en-US" altLang="zh-CN" sz="2000" b="1" baseline="30000" dirty="0">
                <a:solidFill>
                  <a:srgbClr val="00B050"/>
                </a:solidFill>
                <a:latin typeface="Times New Roman" pitchFamily="18" charset="0"/>
                <a:ea typeface="仿宋_GB2312" pitchFamily="49" charset="-122"/>
                <a:cs typeface="Times New Roman" pitchFamily="18" charset="0"/>
              </a:rPr>
              <a:t>'</a:t>
            </a:r>
            <a:r>
              <a:rPr lang="en-US" altLang="zh-CN" sz="2000" b="1" dirty="0">
                <a:solidFill>
                  <a:srgbClr val="00B050"/>
                </a:solidFill>
                <a:latin typeface="Times New Roman" pitchFamily="18" charset="0"/>
                <a:ea typeface="仿宋_GB2312" pitchFamily="49" charset="-122"/>
                <a:cs typeface="Times New Roman" pitchFamily="18" charset="0"/>
              </a:rPr>
              <a:t>=0.4/1+0.6/2+1/3 </a:t>
            </a:r>
          </a:p>
        </p:txBody>
      </p:sp>
      <p:sp>
        <p:nvSpPr>
          <p:cNvPr id="8" name="Rectangle 3"/>
          <p:cNvSpPr>
            <a:spLocks noChangeArrowheads="1"/>
          </p:cNvSpPr>
          <p:nvPr/>
        </p:nvSpPr>
        <p:spPr bwMode="auto">
          <a:xfrm>
            <a:off x="1727200" y="80628"/>
            <a:ext cx="5400675"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0"/>
              </a:spcBef>
            </a:pPr>
            <a:r>
              <a:rPr lang="zh-CN" altLang="en-US" sz="4400" b="1" dirty="0">
                <a:solidFill>
                  <a:schemeClr val="accent2"/>
                </a:solidFill>
                <a:latin typeface="方正姚体" pitchFamily="2" charset="-122"/>
                <a:ea typeface="方正姚体" pitchFamily="2" charset="-122"/>
                <a:cs typeface="+mj-cs"/>
              </a:rPr>
              <a:t>模糊推理的基本</a:t>
            </a:r>
            <a:r>
              <a:rPr lang="zh-CN" altLang="en-US" sz="4400" b="1" dirty="0" smtClean="0">
                <a:solidFill>
                  <a:schemeClr val="accent2"/>
                </a:solidFill>
                <a:latin typeface="方正姚体" pitchFamily="2" charset="-122"/>
                <a:ea typeface="方正姚体" pitchFamily="2" charset="-122"/>
                <a:cs typeface="+mj-cs"/>
              </a:rPr>
              <a:t>方法</a:t>
            </a:r>
            <a:endParaRPr lang="zh-CN" altLang="en-US" sz="4400" b="1" dirty="0">
              <a:solidFill>
                <a:schemeClr val="accent2"/>
              </a:solidFill>
              <a:latin typeface="方正姚体" pitchFamily="2" charset="-122"/>
              <a:ea typeface="方正姚体" pitchFamily="2" charset="-122"/>
              <a:cs typeface="+mj-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3"/>
          <p:cNvSpPr>
            <a:spLocks noGrp="1"/>
          </p:cNvSpPr>
          <p:nvPr>
            <p:ph type="sldNum" sz="quarter" idx="12"/>
          </p:nvPr>
        </p:nvSpPr>
        <p:spPr/>
        <p:txBody>
          <a:bodyPr/>
          <a:lstStyle/>
          <a:p>
            <a:fld id="{E7B24726-9BE0-4A81-8C58-1F8AE7324F94}" type="slidenum">
              <a:rPr lang="en-US" altLang="zh-CN"/>
              <a:pPr/>
              <a:t>137</a:t>
            </a:fld>
            <a:endParaRPr lang="en-US" altLang="zh-CN"/>
          </a:p>
        </p:txBody>
      </p:sp>
      <p:sp>
        <p:nvSpPr>
          <p:cNvPr id="487426" name="Text Box 2"/>
          <p:cNvSpPr txBox="1">
            <a:spLocks noChangeArrowheads="1"/>
          </p:cNvSpPr>
          <p:nvPr/>
        </p:nvSpPr>
        <p:spPr bwMode="auto">
          <a:xfrm>
            <a:off x="215899" y="1196752"/>
            <a:ext cx="8748713" cy="5298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342900" indent="-342900" algn="just" eaLnBrk="1" hangingPunct="1">
              <a:lnSpc>
                <a:spcPct val="115000"/>
              </a:lnSpc>
              <a:spcBef>
                <a:spcPct val="0"/>
              </a:spcBef>
              <a:buFont typeface="Arial" pitchFamily="34" charset="0"/>
              <a:buChar char="•"/>
            </a:pPr>
            <a:r>
              <a:rPr lang="zh-CN" altLang="en-US" sz="2400" b="1" dirty="0" smtClean="0">
                <a:solidFill>
                  <a:srgbClr val="A50021"/>
                </a:solidFill>
                <a:latin typeface="Times New Roman" pitchFamily="18" charset="0"/>
                <a:ea typeface="幼圆" pitchFamily="49" charset="-122"/>
                <a:cs typeface="Times New Roman" pitchFamily="18" charset="0"/>
              </a:rPr>
              <a:t>模糊</a:t>
            </a:r>
            <a:r>
              <a:rPr lang="zh-CN" altLang="en-US" sz="2400" b="1" dirty="0">
                <a:solidFill>
                  <a:srgbClr val="A50021"/>
                </a:solidFill>
                <a:latin typeface="Times New Roman" pitchFamily="18" charset="0"/>
                <a:ea typeface="幼圆" pitchFamily="49" charset="-122"/>
                <a:cs typeface="Times New Roman" pitchFamily="18" charset="0"/>
              </a:rPr>
              <a:t>拒取式推理</a:t>
            </a:r>
          </a:p>
          <a:p>
            <a:pPr algn="just" eaLnBrk="1" hangingPunct="1">
              <a:lnSpc>
                <a:spcPct val="120000"/>
              </a:lnSpc>
              <a:spcBef>
                <a:spcPct val="5000"/>
              </a:spcBef>
            </a:pPr>
            <a:r>
              <a:rPr lang="zh-CN" altLang="en-US" sz="2000" b="1" dirty="0">
                <a:latin typeface="Times New Roman" pitchFamily="18" charset="0"/>
                <a:ea typeface="幼圆" pitchFamily="49" charset="-122"/>
                <a:cs typeface="Times New Roman" pitchFamily="18" charset="0"/>
              </a:rPr>
              <a:t>    设</a:t>
            </a:r>
            <a:r>
              <a:rPr lang="en-US" altLang="zh-CN" sz="2000" b="1" dirty="0">
                <a:latin typeface="Times New Roman" pitchFamily="18" charset="0"/>
                <a:ea typeface="幼圆" pitchFamily="49" charset="-122"/>
                <a:cs typeface="Times New Roman" pitchFamily="18" charset="0"/>
              </a:rPr>
              <a:t>F</a:t>
            </a:r>
            <a:r>
              <a:rPr lang="zh-CN" altLang="en-US" sz="2000" b="1" dirty="0">
                <a:latin typeface="Times New Roman" pitchFamily="18" charset="0"/>
                <a:ea typeface="幼圆" pitchFamily="49" charset="-122"/>
                <a:cs typeface="Times New Roman" pitchFamily="18" charset="0"/>
              </a:rPr>
              <a:t>和</a:t>
            </a:r>
            <a:r>
              <a:rPr lang="en-US" altLang="zh-CN" sz="2000" b="1" dirty="0">
                <a:latin typeface="Times New Roman" pitchFamily="18" charset="0"/>
                <a:ea typeface="幼圆" pitchFamily="49" charset="-122"/>
                <a:cs typeface="Times New Roman" pitchFamily="18" charset="0"/>
              </a:rPr>
              <a:t>G</a:t>
            </a:r>
            <a:r>
              <a:rPr lang="zh-CN" altLang="en-US" sz="2000" b="1" dirty="0">
                <a:latin typeface="Times New Roman" pitchFamily="18" charset="0"/>
                <a:ea typeface="幼圆" pitchFamily="49" charset="-122"/>
                <a:cs typeface="Times New Roman" pitchFamily="18" charset="0"/>
              </a:rPr>
              <a:t>分别是</a:t>
            </a:r>
            <a:r>
              <a:rPr lang="en-US" altLang="zh-CN" sz="2000" b="1" dirty="0">
                <a:latin typeface="Times New Roman" pitchFamily="18" charset="0"/>
                <a:ea typeface="幼圆" pitchFamily="49" charset="-122"/>
                <a:cs typeface="Times New Roman" pitchFamily="18" charset="0"/>
              </a:rPr>
              <a:t>U</a:t>
            </a:r>
            <a:r>
              <a:rPr lang="zh-CN" altLang="en-US" sz="2000" b="1" dirty="0">
                <a:latin typeface="Times New Roman" pitchFamily="18" charset="0"/>
                <a:ea typeface="幼圆" pitchFamily="49" charset="-122"/>
                <a:cs typeface="Times New Roman" pitchFamily="18" charset="0"/>
              </a:rPr>
              <a:t>和</a:t>
            </a:r>
            <a:r>
              <a:rPr lang="en-US" altLang="zh-CN" sz="2000" b="1" dirty="0">
                <a:latin typeface="Times New Roman" pitchFamily="18" charset="0"/>
                <a:ea typeface="幼圆" pitchFamily="49" charset="-122"/>
                <a:cs typeface="Times New Roman" pitchFamily="18" charset="0"/>
              </a:rPr>
              <a:t>V</a:t>
            </a:r>
            <a:r>
              <a:rPr lang="zh-CN" altLang="en-US" sz="2000" b="1" dirty="0">
                <a:latin typeface="Times New Roman" pitchFamily="18" charset="0"/>
                <a:ea typeface="幼圆" pitchFamily="49" charset="-122"/>
                <a:cs typeface="Times New Roman" pitchFamily="18" charset="0"/>
              </a:rPr>
              <a:t>上的两个模糊集，且有知识</a:t>
            </a:r>
          </a:p>
          <a:p>
            <a:pPr algn="just" eaLnBrk="1" hangingPunct="1">
              <a:lnSpc>
                <a:spcPct val="120000"/>
              </a:lnSpc>
              <a:spcBef>
                <a:spcPct val="5000"/>
              </a:spcBef>
            </a:pPr>
            <a:r>
              <a:rPr lang="zh-CN" altLang="en-US" sz="2000" b="1" dirty="0">
                <a:latin typeface="Times New Roman" pitchFamily="18" charset="0"/>
                <a:ea typeface="幼圆" pitchFamily="49" charset="-122"/>
                <a:cs typeface="Times New Roman" pitchFamily="18" charset="0"/>
              </a:rPr>
              <a:t>        </a:t>
            </a:r>
            <a:r>
              <a:rPr lang="en-US" altLang="zh-CN" sz="2000" b="1" dirty="0">
                <a:latin typeface="Times New Roman" pitchFamily="18" charset="0"/>
                <a:ea typeface="幼圆" pitchFamily="49" charset="-122"/>
                <a:cs typeface="Times New Roman" pitchFamily="18" charset="0"/>
              </a:rPr>
              <a:t>IF   x  is  F   THEN   y  is  G</a:t>
            </a:r>
          </a:p>
          <a:p>
            <a:pPr algn="just" eaLnBrk="1" hangingPunct="1">
              <a:lnSpc>
                <a:spcPct val="120000"/>
              </a:lnSpc>
              <a:spcBef>
                <a:spcPct val="5000"/>
              </a:spcBef>
            </a:pPr>
            <a:r>
              <a:rPr lang="zh-CN" altLang="en-US" sz="2000" b="1" dirty="0">
                <a:latin typeface="Times New Roman" pitchFamily="18" charset="0"/>
                <a:ea typeface="幼圆" pitchFamily="49" charset="-122"/>
                <a:cs typeface="Times New Roman" pitchFamily="18" charset="0"/>
              </a:rPr>
              <a:t>若有</a:t>
            </a:r>
            <a:r>
              <a:rPr lang="en-US" altLang="zh-CN" sz="2000" b="1" dirty="0">
                <a:latin typeface="Times New Roman" pitchFamily="18" charset="0"/>
                <a:ea typeface="幼圆" pitchFamily="49" charset="-122"/>
                <a:cs typeface="Times New Roman" pitchFamily="18" charset="0"/>
              </a:rPr>
              <a:t>V</a:t>
            </a:r>
            <a:r>
              <a:rPr lang="zh-CN" altLang="en-US" sz="2000" b="1" dirty="0">
                <a:latin typeface="Times New Roman" pitchFamily="18" charset="0"/>
                <a:ea typeface="幼圆" pitchFamily="49" charset="-122"/>
                <a:cs typeface="Times New Roman" pitchFamily="18" charset="0"/>
              </a:rPr>
              <a:t>上的一个模糊集</a:t>
            </a:r>
            <a:r>
              <a:rPr lang="en-US" altLang="zh-CN" sz="2000" b="1" dirty="0">
                <a:latin typeface="Times New Roman" pitchFamily="18" charset="0"/>
                <a:ea typeface="幼圆" pitchFamily="49" charset="-122"/>
                <a:cs typeface="Times New Roman" pitchFamily="18" charset="0"/>
              </a:rPr>
              <a:t>G</a:t>
            </a:r>
            <a:r>
              <a:rPr lang="en-US" altLang="zh-CN" sz="2000" b="1" baseline="30000" dirty="0">
                <a:latin typeface="Times New Roman" pitchFamily="18" charset="0"/>
                <a:ea typeface="幼圆" pitchFamily="49" charset="-122"/>
                <a:cs typeface="Times New Roman" pitchFamily="18" charset="0"/>
              </a:rPr>
              <a:t>’</a:t>
            </a:r>
            <a:r>
              <a:rPr lang="zh-CN" altLang="en-US" sz="2000" b="1" dirty="0">
                <a:latin typeface="Times New Roman" pitchFamily="18" charset="0"/>
                <a:ea typeface="幼圆" pitchFamily="49" charset="-122"/>
                <a:cs typeface="Times New Roman" pitchFamily="18" charset="0"/>
              </a:rPr>
              <a:t>，且</a:t>
            </a:r>
            <a:r>
              <a:rPr lang="en-US" altLang="zh-CN" sz="2000" b="1" dirty="0" smtClean="0">
                <a:solidFill>
                  <a:srgbClr val="FF0000"/>
                </a:solidFill>
                <a:latin typeface="Times New Roman" pitchFamily="18" charset="0"/>
                <a:ea typeface="幼圆" pitchFamily="49" charset="-122"/>
                <a:cs typeface="Times New Roman" pitchFamily="18" charset="0"/>
              </a:rPr>
              <a:t>G’</a:t>
            </a:r>
            <a:r>
              <a:rPr lang="zh-CN" altLang="en-US" sz="2000" b="1" dirty="0" smtClean="0">
                <a:solidFill>
                  <a:srgbClr val="FF0000"/>
                </a:solidFill>
                <a:latin typeface="Times New Roman" pitchFamily="18" charset="0"/>
                <a:ea typeface="幼圆" pitchFamily="49" charset="-122"/>
                <a:cs typeface="Times New Roman" pitchFamily="18" charset="0"/>
              </a:rPr>
              <a:t>可以和</a:t>
            </a:r>
            <a:r>
              <a:rPr lang="zh-CN" altLang="en-US" sz="2000" b="1" dirty="0">
                <a:solidFill>
                  <a:srgbClr val="FF0000"/>
                </a:solidFill>
                <a:latin typeface="Times New Roman" pitchFamily="18" charset="0"/>
                <a:ea typeface="幼圆" pitchFamily="49" charset="-122"/>
                <a:cs typeface="Times New Roman" pitchFamily="18" charset="0"/>
              </a:rPr>
              <a:t>非</a:t>
            </a:r>
            <a:r>
              <a:rPr lang="en-US" altLang="zh-CN" sz="2000" b="1" dirty="0" smtClean="0">
                <a:solidFill>
                  <a:srgbClr val="FF0000"/>
                </a:solidFill>
                <a:latin typeface="Times New Roman" pitchFamily="18" charset="0"/>
                <a:ea typeface="幼圆" pitchFamily="49" charset="-122"/>
                <a:cs typeface="Times New Roman" pitchFamily="18" charset="0"/>
              </a:rPr>
              <a:t>G</a:t>
            </a:r>
            <a:r>
              <a:rPr lang="zh-CN" altLang="en-US" sz="2000" b="1" dirty="0" smtClean="0">
                <a:solidFill>
                  <a:srgbClr val="FF0000"/>
                </a:solidFill>
                <a:latin typeface="Times New Roman" pitchFamily="18" charset="0"/>
                <a:ea typeface="幼圆" pitchFamily="49" charset="-122"/>
                <a:cs typeface="Times New Roman" pitchFamily="18" charset="0"/>
              </a:rPr>
              <a:t>匹配</a:t>
            </a:r>
            <a:r>
              <a:rPr lang="zh-CN" altLang="en-US" sz="2000" b="1" dirty="0">
                <a:latin typeface="Times New Roman" pitchFamily="18" charset="0"/>
                <a:ea typeface="幼圆" pitchFamily="49" charset="-122"/>
                <a:cs typeface="Times New Roman" pitchFamily="18" charset="0"/>
              </a:rPr>
              <a:t>，则可以推出</a:t>
            </a:r>
            <a:r>
              <a:rPr lang="en-US" altLang="zh-CN" sz="2000" b="1" dirty="0">
                <a:latin typeface="Times New Roman" pitchFamily="18" charset="0"/>
                <a:ea typeface="幼圆" pitchFamily="49" charset="-122"/>
                <a:cs typeface="Times New Roman" pitchFamily="18" charset="0"/>
              </a:rPr>
              <a:t>x  is  F</a:t>
            </a:r>
            <a:r>
              <a:rPr lang="en-US" altLang="zh-CN" sz="2000" b="1" baseline="30000" dirty="0">
                <a:latin typeface="Times New Roman" pitchFamily="18" charset="0"/>
                <a:ea typeface="幼圆" pitchFamily="49" charset="-122"/>
                <a:cs typeface="Times New Roman" pitchFamily="18" charset="0"/>
              </a:rPr>
              <a:t>’ </a:t>
            </a:r>
            <a:r>
              <a:rPr lang="zh-CN" altLang="en-US" sz="2000" b="1" dirty="0">
                <a:latin typeface="Times New Roman" pitchFamily="18" charset="0"/>
                <a:ea typeface="幼圆" pitchFamily="49" charset="-122"/>
                <a:cs typeface="Times New Roman" pitchFamily="18" charset="0"/>
              </a:rPr>
              <a:t>，且</a:t>
            </a:r>
            <a:r>
              <a:rPr lang="en-US" altLang="zh-CN" sz="2000" b="1" dirty="0">
                <a:latin typeface="Times New Roman" pitchFamily="18" charset="0"/>
                <a:ea typeface="幼圆" pitchFamily="49" charset="-122"/>
                <a:cs typeface="Times New Roman" pitchFamily="18" charset="0"/>
              </a:rPr>
              <a:t>F</a:t>
            </a:r>
            <a:r>
              <a:rPr lang="en-US" altLang="zh-CN" sz="2000" b="1" baseline="30000" dirty="0">
                <a:latin typeface="Times New Roman" pitchFamily="18" charset="0"/>
                <a:ea typeface="幼圆" pitchFamily="49" charset="-122"/>
                <a:cs typeface="Times New Roman" pitchFamily="18" charset="0"/>
              </a:rPr>
              <a:t>’</a:t>
            </a:r>
            <a:r>
              <a:rPr lang="zh-CN" altLang="en-US" sz="2000" b="1" dirty="0">
                <a:latin typeface="Times New Roman" pitchFamily="18" charset="0"/>
                <a:ea typeface="幼圆" pitchFamily="49" charset="-122"/>
                <a:cs typeface="Times New Roman" pitchFamily="18" charset="0"/>
              </a:rPr>
              <a:t>是</a:t>
            </a:r>
            <a:r>
              <a:rPr lang="en-US" altLang="zh-CN" sz="2000" b="1" dirty="0">
                <a:latin typeface="Times New Roman" pitchFamily="18" charset="0"/>
                <a:ea typeface="幼圆" pitchFamily="49" charset="-122"/>
                <a:cs typeface="Times New Roman" pitchFamily="18" charset="0"/>
              </a:rPr>
              <a:t>U</a:t>
            </a:r>
            <a:r>
              <a:rPr lang="zh-CN" altLang="en-US" sz="2000" b="1" dirty="0">
                <a:latin typeface="Times New Roman" pitchFamily="18" charset="0"/>
                <a:ea typeface="幼圆" pitchFamily="49" charset="-122"/>
                <a:cs typeface="Times New Roman" pitchFamily="18" charset="0"/>
              </a:rPr>
              <a:t>上的一个模糊集。这种推理模式称为模糊拒取式推理，其表示形式为：</a:t>
            </a:r>
          </a:p>
          <a:p>
            <a:pPr algn="just" eaLnBrk="1" hangingPunct="1">
              <a:lnSpc>
                <a:spcPct val="120000"/>
              </a:lnSpc>
              <a:spcBef>
                <a:spcPct val="5000"/>
              </a:spcBef>
            </a:pPr>
            <a:r>
              <a:rPr lang="zh-CN" altLang="en-US" sz="2000" b="1" dirty="0">
                <a:latin typeface="Times New Roman" pitchFamily="18" charset="0"/>
                <a:ea typeface="幼圆" pitchFamily="49" charset="-122"/>
                <a:cs typeface="Times New Roman" pitchFamily="18" charset="0"/>
              </a:rPr>
              <a:t>    </a:t>
            </a:r>
            <a:r>
              <a:rPr lang="zh-CN" altLang="en-US" sz="2000" b="1" dirty="0" smtClean="0">
                <a:latin typeface="Times New Roman" pitchFamily="18" charset="0"/>
                <a:ea typeface="幼圆" pitchFamily="49" charset="-122"/>
                <a:cs typeface="Times New Roman" pitchFamily="18" charset="0"/>
              </a:rPr>
              <a:t>知识</a:t>
            </a:r>
            <a:r>
              <a:rPr lang="zh-CN" altLang="en-US" sz="2000" b="1" dirty="0">
                <a:latin typeface="Times New Roman" pitchFamily="18" charset="0"/>
                <a:ea typeface="幼圆" pitchFamily="49" charset="-122"/>
                <a:cs typeface="Times New Roman" pitchFamily="18" charset="0"/>
              </a:rPr>
              <a:t>：</a:t>
            </a:r>
            <a:r>
              <a:rPr lang="en-US" altLang="zh-CN" sz="2000" b="1" dirty="0">
                <a:latin typeface="Times New Roman" pitchFamily="18" charset="0"/>
                <a:ea typeface="幼圆" pitchFamily="49" charset="-122"/>
                <a:cs typeface="Times New Roman" pitchFamily="18" charset="0"/>
              </a:rPr>
              <a:t>IF   x  is  F   THEN   y  is  G</a:t>
            </a:r>
          </a:p>
          <a:p>
            <a:pPr algn="just" eaLnBrk="1" hangingPunct="1">
              <a:lnSpc>
                <a:spcPct val="120000"/>
              </a:lnSpc>
              <a:spcBef>
                <a:spcPct val="5000"/>
              </a:spcBef>
            </a:pPr>
            <a:r>
              <a:rPr lang="en-US" altLang="zh-CN" sz="2000" b="1" dirty="0">
                <a:latin typeface="Times New Roman" pitchFamily="18" charset="0"/>
                <a:ea typeface="幼圆" pitchFamily="49" charset="-122"/>
                <a:cs typeface="Times New Roman" pitchFamily="18" charset="0"/>
              </a:rPr>
              <a:t>        </a:t>
            </a:r>
            <a:r>
              <a:rPr lang="zh-CN" altLang="en-US" sz="2000" b="1" dirty="0">
                <a:latin typeface="Times New Roman" pitchFamily="18" charset="0"/>
                <a:ea typeface="幼圆" pitchFamily="49" charset="-122"/>
                <a:cs typeface="Times New Roman" pitchFamily="18" charset="0"/>
              </a:rPr>
              <a:t>证据：                 </a:t>
            </a:r>
            <a:r>
              <a:rPr lang="en-US" altLang="zh-CN" sz="2000" b="1" dirty="0" smtClean="0">
                <a:latin typeface="Times New Roman" pitchFamily="18" charset="0"/>
                <a:ea typeface="幼圆" pitchFamily="49" charset="-122"/>
                <a:cs typeface="Times New Roman" pitchFamily="18" charset="0"/>
              </a:rPr>
              <a:t> y  </a:t>
            </a:r>
            <a:r>
              <a:rPr lang="en-US" altLang="zh-CN" sz="2000" b="1" dirty="0">
                <a:latin typeface="Times New Roman" pitchFamily="18" charset="0"/>
                <a:ea typeface="幼圆" pitchFamily="49" charset="-122"/>
                <a:cs typeface="Times New Roman" pitchFamily="18" charset="0"/>
              </a:rPr>
              <a:t>is  G</a:t>
            </a:r>
            <a:r>
              <a:rPr lang="en-US" altLang="zh-CN" sz="2000" b="1" baseline="30000" dirty="0">
                <a:latin typeface="Times New Roman" pitchFamily="18" charset="0"/>
                <a:ea typeface="幼圆" pitchFamily="49" charset="-122"/>
                <a:cs typeface="Times New Roman" pitchFamily="18" charset="0"/>
              </a:rPr>
              <a:t>'</a:t>
            </a:r>
          </a:p>
          <a:p>
            <a:pPr algn="just" eaLnBrk="1" hangingPunct="1">
              <a:lnSpc>
                <a:spcPct val="80000"/>
              </a:lnSpc>
              <a:spcBef>
                <a:spcPct val="0"/>
              </a:spcBef>
            </a:pPr>
            <a:r>
              <a:rPr lang="en-US" altLang="zh-CN" sz="2000" b="1" dirty="0">
                <a:latin typeface="Times New Roman" pitchFamily="18" charset="0"/>
                <a:ea typeface="幼圆" pitchFamily="49" charset="-122"/>
                <a:cs typeface="Times New Roman" pitchFamily="18" charset="0"/>
              </a:rPr>
              <a:t>       ---------------------------------------------------------</a:t>
            </a:r>
          </a:p>
          <a:p>
            <a:pPr eaLnBrk="1" hangingPunct="1">
              <a:lnSpc>
                <a:spcPct val="115000"/>
              </a:lnSpc>
              <a:spcBef>
                <a:spcPct val="0"/>
              </a:spcBef>
            </a:pPr>
            <a:r>
              <a:rPr lang="zh-CN" altLang="en-US" sz="2000" b="1" dirty="0" smtClean="0">
                <a:latin typeface="Times New Roman" pitchFamily="18" charset="0"/>
                <a:ea typeface="幼圆" pitchFamily="49" charset="-122"/>
                <a:cs typeface="Times New Roman" pitchFamily="18" charset="0"/>
              </a:rPr>
              <a:t>    结论</a:t>
            </a:r>
            <a:r>
              <a:rPr lang="zh-CN" altLang="en-US" sz="2000" b="1" dirty="0">
                <a:latin typeface="Times New Roman" pitchFamily="18" charset="0"/>
                <a:ea typeface="幼圆" pitchFamily="49" charset="-122"/>
                <a:cs typeface="Times New Roman" pitchFamily="18" charset="0"/>
              </a:rPr>
              <a:t>：</a:t>
            </a:r>
            <a:r>
              <a:rPr lang="en-US" altLang="zh-CN" sz="2000" b="1" dirty="0">
                <a:latin typeface="Times New Roman" pitchFamily="18" charset="0"/>
                <a:ea typeface="幼圆" pitchFamily="49" charset="-122"/>
                <a:cs typeface="Times New Roman" pitchFamily="18" charset="0"/>
              </a:rPr>
              <a:t>x  is  F</a:t>
            </a:r>
            <a:r>
              <a:rPr lang="en-US" altLang="zh-CN" sz="2000" b="1" baseline="30000" dirty="0">
                <a:latin typeface="Times New Roman" pitchFamily="18" charset="0"/>
                <a:ea typeface="幼圆" pitchFamily="49" charset="-122"/>
                <a:cs typeface="Times New Roman" pitchFamily="18" charset="0"/>
              </a:rPr>
              <a:t>'</a:t>
            </a:r>
            <a:r>
              <a:rPr lang="en-US" altLang="zh-CN" sz="2000" b="1" dirty="0">
                <a:latin typeface="Times New Roman" pitchFamily="18" charset="0"/>
                <a:ea typeface="幼圆" pitchFamily="49" charset="-122"/>
                <a:cs typeface="Times New Roman" pitchFamily="18" charset="0"/>
              </a:rPr>
              <a:t> </a:t>
            </a:r>
          </a:p>
          <a:p>
            <a:pPr eaLnBrk="1" hangingPunct="1">
              <a:lnSpc>
                <a:spcPct val="120000"/>
              </a:lnSpc>
              <a:spcBef>
                <a:spcPct val="5000"/>
              </a:spcBef>
            </a:pPr>
            <a:r>
              <a:rPr lang="en-US" altLang="zh-CN" sz="2000" b="1" dirty="0">
                <a:solidFill>
                  <a:srgbClr val="0000CC"/>
                </a:solidFill>
                <a:latin typeface="Times New Roman" pitchFamily="18" charset="0"/>
                <a:ea typeface="幼圆" pitchFamily="49" charset="-122"/>
                <a:cs typeface="Times New Roman" pitchFamily="18" charset="0"/>
              </a:rPr>
              <a:t>    </a:t>
            </a:r>
            <a:r>
              <a:rPr lang="zh-CN" altLang="en-US" sz="2000" b="1" dirty="0">
                <a:solidFill>
                  <a:srgbClr val="0000CC"/>
                </a:solidFill>
                <a:latin typeface="Times New Roman" pitchFamily="18" charset="0"/>
                <a:ea typeface="幼圆" pitchFamily="49" charset="-122"/>
                <a:cs typeface="Times New Roman" pitchFamily="18" charset="0"/>
              </a:rPr>
              <a:t>在这种推理模式下，模糊知识</a:t>
            </a:r>
          </a:p>
          <a:p>
            <a:pPr eaLnBrk="1" hangingPunct="1">
              <a:lnSpc>
                <a:spcPct val="120000"/>
              </a:lnSpc>
              <a:spcBef>
                <a:spcPct val="5000"/>
              </a:spcBef>
            </a:pPr>
            <a:r>
              <a:rPr lang="zh-CN" altLang="en-US" sz="2000" b="1" dirty="0">
                <a:solidFill>
                  <a:srgbClr val="0000CC"/>
                </a:solidFill>
                <a:latin typeface="Times New Roman" pitchFamily="18" charset="0"/>
                <a:ea typeface="幼圆" pitchFamily="49" charset="-122"/>
                <a:cs typeface="Times New Roman" pitchFamily="18" charset="0"/>
              </a:rPr>
              <a:t>        </a:t>
            </a:r>
            <a:r>
              <a:rPr lang="en-US" altLang="zh-CN" sz="2000" b="1" dirty="0">
                <a:solidFill>
                  <a:srgbClr val="0000CC"/>
                </a:solidFill>
                <a:latin typeface="Times New Roman" pitchFamily="18" charset="0"/>
                <a:ea typeface="幼圆" pitchFamily="49" charset="-122"/>
                <a:cs typeface="Times New Roman" pitchFamily="18" charset="0"/>
              </a:rPr>
              <a:t>IF   x  is  F   THEN   y  is  G</a:t>
            </a:r>
          </a:p>
          <a:p>
            <a:pPr eaLnBrk="1" hangingPunct="1">
              <a:lnSpc>
                <a:spcPct val="120000"/>
              </a:lnSpc>
              <a:spcBef>
                <a:spcPct val="5000"/>
              </a:spcBef>
            </a:pPr>
            <a:r>
              <a:rPr lang="zh-CN" altLang="en-US" sz="2000" b="1" dirty="0">
                <a:solidFill>
                  <a:srgbClr val="0000CC"/>
                </a:solidFill>
                <a:latin typeface="Times New Roman" pitchFamily="18" charset="0"/>
                <a:ea typeface="幼圆" pitchFamily="49" charset="-122"/>
                <a:cs typeface="Times New Roman" pitchFamily="18" charset="0"/>
              </a:rPr>
              <a:t>也表示在</a:t>
            </a:r>
            <a:r>
              <a:rPr lang="en-US" altLang="zh-CN" sz="2000" b="1" dirty="0">
                <a:solidFill>
                  <a:srgbClr val="0000CC"/>
                </a:solidFill>
                <a:latin typeface="Times New Roman" pitchFamily="18" charset="0"/>
                <a:ea typeface="幼圆" pitchFamily="49" charset="-122"/>
                <a:cs typeface="Times New Roman" pitchFamily="18" charset="0"/>
              </a:rPr>
              <a:t>F</a:t>
            </a:r>
            <a:r>
              <a:rPr lang="zh-CN" altLang="en-US" sz="2000" b="1" dirty="0">
                <a:solidFill>
                  <a:srgbClr val="0000CC"/>
                </a:solidFill>
                <a:latin typeface="Times New Roman" pitchFamily="18" charset="0"/>
                <a:ea typeface="幼圆" pitchFamily="49" charset="-122"/>
                <a:cs typeface="Times New Roman" pitchFamily="18" charset="0"/>
              </a:rPr>
              <a:t>与</a:t>
            </a:r>
            <a:r>
              <a:rPr lang="en-US" altLang="zh-CN" sz="2000" b="1" dirty="0">
                <a:solidFill>
                  <a:srgbClr val="0000CC"/>
                </a:solidFill>
                <a:latin typeface="Times New Roman" pitchFamily="18" charset="0"/>
                <a:ea typeface="幼圆" pitchFamily="49" charset="-122"/>
                <a:cs typeface="Times New Roman" pitchFamily="18" charset="0"/>
              </a:rPr>
              <a:t>G</a:t>
            </a:r>
            <a:r>
              <a:rPr lang="zh-CN" altLang="en-US" sz="2000" b="1" dirty="0">
                <a:solidFill>
                  <a:srgbClr val="0000CC"/>
                </a:solidFill>
                <a:latin typeface="Times New Roman" pitchFamily="18" charset="0"/>
                <a:ea typeface="幼圆" pitchFamily="49" charset="-122"/>
                <a:cs typeface="Times New Roman" pitchFamily="18" charset="0"/>
              </a:rPr>
              <a:t>之间存在着确定的因果关系，设此因果关系为</a:t>
            </a:r>
            <a:r>
              <a:rPr lang="en-US" altLang="zh-CN" sz="2000" b="1" dirty="0">
                <a:solidFill>
                  <a:srgbClr val="0000CC"/>
                </a:solidFill>
                <a:latin typeface="Times New Roman" pitchFamily="18" charset="0"/>
                <a:ea typeface="幼圆" pitchFamily="49" charset="-122"/>
                <a:cs typeface="Times New Roman" pitchFamily="18" charset="0"/>
              </a:rPr>
              <a:t>R</a:t>
            </a:r>
            <a:r>
              <a:rPr lang="zh-CN" altLang="en-US" sz="2000" b="1" dirty="0">
                <a:solidFill>
                  <a:srgbClr val="0000CC"/>
                </a:solidFill>
                <a:latin typeface="Times New Roman" pitchFamily="18" charset="0"/>
                <a:ea typeface="幼圆" pitchFamily="49" charset="-122"/>
                <a:cs typeface="Times New Roman" pitchFamily="18" charset="0"/>
              </a:rPr>
              <a:t>，则有</a:t>
            </a:r>
          </a:p>
          <a:p>
            <a:pPr eaLnBrk="1" hangingPunct="1">
              <a:lnSpc>
                <a:spcPct val="120000"/>
              </a:lnSpc>
              <a:spcBef>
                <a:spcPct val="5000"/>
              </a:spcBef>
            </a:pPr>
            <a:r>
              <a:rPr lang="zh-CN" altLang="en-US" sz="2000" b="1" dirty="0">
                <a:solidFill>
                  <a:srgbClr val="0000CC"/>
                </a:solidFill>
                <a:latin typeface="Times New Roman" pitchFamily="18" charset="0"/>
                <a:ea typeface="幼圆" pitchFamily="49" charset="-122"/>
                <a:cs typeface="Times New Roman" pitchFamily="18" charset="0"/>
              </a:rPr>
              <a:t>        </a:t>
            </a:r>
            <a:r>
              <a:rPr lang="en-US" altLang="zh-CN" sz="2000" b="1" dirty="0">
                <a:solidFill>
                  <a:srgbClr val="0000CC"/>
                </a:solidFill>
                <a:latin typeface="Times New Roman" pitchFamily="18" charset="0"/>
                <a:ea typeface="幼圆" pitchFamily="49" charset="-122"/>
                <a:cs typeface="Times New Roman" pitchFamily="18" charset="0"/>
              </a:rPr>
              <a:t>F</a:t>
            </a:r>
            <a:r>
              <a:rPr lang="en-US" altLang="zh-CN" sz="2000" b="1" baseline="30000" dirty="0">
                <a:solidFill>
                  <a:srgbClr val="0000CC"/>
                </a:solidFill>
                <a:latin typeface="Times New Roman" pitchFamily="18" charset="0"/>
                <a:ea typeface="幼圆" pitchFamily="49" charset="-122"/>
                <a:cs typeface="Times New Roman" pitchFamily="18" charset="0"/>
              </a:rPr>
              <a:t>'</a:t>
            </a:r>
            <a:r>
              <a:rPr lang="en-US" altLang="zh-CN" sz="2000" b="1" dirty="0">
                <a:solidFill>
                  <a:srgbClr val="0000CC"/>
                </a:solidFill>
                <a:latin typeface="Times New Roman" pitchFamily="18" charset="0"/>
                <a:ea typeface="幼圆" pitchFamily="49" charset="-122"/>
                <a:cs typeface="Times New Roman" pitchFamily="18" charset="0"/>
              </a:rPr>
              <a:t>=</a:t>
            </a:r>
            <a:r>
              <a:rPr lang="en-US" altLang="zh-CN" sz="2000" b="1" dirty="0" err="1">
                <a:solidFill>
                  <a:srgbClr val="0000CC"/>
                </a:solidFill>
                <a:latin typeface="Times New Roman" pitchFamily="18" charset="0"/>
                <a:ea typeface="幼圆" pitchFamily="49" charset="-122"/>
                <a:cs typeface="Times New Roman" pitchFamily="18" charset="0"/>
              </a:rPr>
              <a:t>RοG</a:t>
            </a:r>
            <a:r>
              <a:rPr lang="en-US" altLang="zh-CN" sz="2000" b="1" baseline="30000" dirty="0">
                <a:solidFill>
                  <a:srgbClr val="0000CC"/>
                </a:solidFill>
                <a:latin typeface="Times New Roman" pitchFamily="18" charset="0"/>
                <a:ea typeface="幼圆" pitchFamily="49" charset="-122"/>
                <a:cs typeface="Times New Roman" pitchFamily="18" charset="0"/>
              </a:rPr>
              <a:t>'</a:t>
            </a:r>
          </a:p>
          <a:p>
            <a:pPr eaLnBrk="1" hangingPunct="1">
              <a:lnSpc>
                <a:spcPct val="120000"/>
              </a:lnSpc>
              <a:spcBef>
                <a:spcPct val="5000"/>
              </a:spcBef>
            </a:pPr>
            <a:r>
              <a:rPr lang="zh-CN" altLang="en-US" sz="2000" b="1" dirty="0">
                <a:solidFill>
                  <a:srgbClr val="0000CC"/>
                </a:solidFill>
                <a:latin typeface="Times New Roman" pitchFamily="18" charset="0"/>
                <a:ea typeface="幼圆" pitchFamily="49" charset="-122"/>
                <a:cs typeface="Times New Roman" pitchFamily="18" charset="0"/>
              </a:rPr>
              <a:t>其中的模糊关系</a:t>
            </a:r>
            <a:r>
              <a:rPr lang="en-US" altLang="zh-CN" sz="2000" b="1" dirty="0">
                <a:solidFill>
                  <a:srgbClr val="0000CC"/>
                </a:solidFill>
                <a:latin typeface="Times New Roman" pitchFamily="18" charset="0"/>
                <a:ea typeface="幼圆" pitchFamily="49" charset="-122"/>
                <a:cs typeface="Times New Roman" pitchFamily="18" charset="0"/>
              </a:rPr>
              <a:t>R</a:t>
            </a:r>
            <a:r>
              <a:rPr lang="zh-CN" altLang="en-US" sz="2000" b="1" dirty="0">
                <a:solidFill>
                  <a:srgbClr val="0000CC"/>
                </a:solidFill>
                <a:latin typeface="Times New Roman" pitchFamily="18" charset="0"/>
                <a:ea typeface="幼圆" pitchFamily="49" charset="-122"/>
                <a:cs typeface="Times New Roman" pitchFamily="18" charset="0"/>
              </a:rPr>
              <a:t>，可以是</a:t>
            </a:r>
            <a:r>
              <a:rPr lang="en-US" altLang="zh-CN" sz="2000" b="1" dirty="0" err="1">
                <a:solidFill>
                  <a:srgbClr val="0000CC"/>
                </a:solidFill>
                <a:latin typeface="Times New Roman" pitchFamily="18" charset="0"/>
                <a:ea typeface="幼圆" pitchFamily="49" charset="-122"/>
                <a:cs typeface="Times New Roman" pitchFamily="18" charset="0"/>
              </a:rPr>
              <a:t>R</a:t>
            </a:r>
            <a:r>
              <a:rPr lang="en-US" altLang="zh-CN" sz="2000" b="1" baseline="-25000" dirty="0" err="1">
                <a:solidFill>
                  <a:srgbClr val="0000CC"/>
                </a:solidFill>
                <a:latin typeface="Times New Roman" pitchFamily="18" charset="0"/>
                <a:ea typeface="幼圆" pitchFamily="49" charset="-122"/>
                <a:cs typeface="Times New Roman" pitchFamily="18" charset="0"/>
              </a:rPr>
              <a:t>m</a:t>
            </a:r>
            <a:r>
              <a:rPr lang="zh-CN" altLang="en-US" sz="2000" b="1" dirty="0">
                <a:solidFill>
                  <a:srgbClr val="0000CC"/>
                </a:solidFill>
                <a:latin typeface="Times New Roman" pitchFamily="18" charset="0"/>
                <a:ea typeface="幼圆" pitchFamily="49" charset="-122"/>
                <a:cs typeface="Times New Roman" pitchFamily="18" charset="0"/>
              </a:rPr>
              <a:t>、</a:t>
            </a:r>
            <a:r>
              <a:rPr lang="en-US" altLang="zh-CN" sz="2000" b="1" dirty="0" err="1">
                <a:solidFill>
                  <a:srgbClr val="0000CC"/>
                </a:solidFill>
                <a:latin typeface="Times New Roman" pitchFamily="18" charset="0"/>
                <a:ea typeface="幼圆" pitchFamily="49" charset="-122"/>
                <a:cs typeface="Times New Roman" pitchFamily="18" charset="0"/>
              </a:rPr>
              <a:t>R</a:t>
            </a:r>
            <a:r>
              <a:rPr lang="en-US" altLang="zh-CN" sz="2000" b="1" baseline="-25000" dirty="0" err="1">
                <a:solidFill>
                  <a:srgbClr val="0000CC"/>
                </a:solidFill>
                <a:latin typeface="Times New Roman" pitchFamily="18" charset="0"/>
                <a:ea typeface="幼圆" pitchFamily="49" charset="-122"/>
                <a:cs typeface="Times New Roman" pitchFamily="18" charset="0"/>
              </a:rPr>
              <a:t>c</a:t>
            </a:r>
            <a:r>
              <a:rPr lang="zh-CN" altLang="en-US" sz="2000" b="1" dirty="0">
                <a:solidFill>
                  <a:srgbClr val="0000CC"/>
                </a:solidFill>
                <a:latin typeface="Times New Roman" pitchFamily="18" charset="0"/>
                <a:ea typeface="幼圆" pitchFamily="49" charset="-122"/>
                <a:cs typeface="Times New Roman" pitchFamily="18" charset="0"/>
              </a:rPr>
              <a:t>或</a:t>
            </a:r>
            <a:r>
              <a:rPr lang="en-US" altLang="zh-CN" sz="2000" b="1" dirty="0" err="1">
                <a:solidFill>
                  <a:srgbClr val="0000CC"/>
                </a:solidFill>
                <a:latin typeface="Times New Roman" pitchFamily="18" charset="0"/>
                <a:ea typeface="幼圆" pitchFamily="49" charset="-122"/>
                <a:cs typeface="Times New Roman" pitchFamily="18" charset="0"/>
              </a:rPr>
              <a:t>R</a:t>
            </a:r>
            <a:r>
              <a:rPr lang="en-US" altLang="zh-CN" sz="2000" b="1" baseline="-25000" dirty="0" err="1">
                <a:solidFill>
                  <a:srgbClr val="0000CC"/>
                </a:solidFill>
                <a:latin typeface="Times New Roman" pitchFamily="18" charset="0"/>
                <a:ea typeface="幼圆" pitchFamily="49" charset="-122"/>
                <a:cs typeface="Times New Roman" pitchFamily="18" charset="0"/>
              </a:rPr>
              <a:t>g</a:t>
            </a:r>
            <a:r>
              <a:rPr lang="zh-CN" altLang="en-US" sz="2000" b="1" dirty="0">
                <a:solidFill>
                  <a:srgbClr val="0000CC"/>
                </a:solidFill>
                <a:latin typeface="Times New Roman" pitchFamily="18" charset="0"/>
                <a:ea typeface="幼圆" pitchFamily="49" charset="-122"/>
                <a:cs typeface="Times New Roman" pitchFamily="18" charset="0"/>
              </a:rPr>
              <a:t>中的任何一种。</a:t>
            </a:r>
          </a:p>
        </p:txBody>
      </p:sp>
      <p:sp>
        <p:nvSpPr>
          <p:cNvPr id="6" name="Rectangle 3"/>
          <p:cNvSpPr>
            <a:spLocks noChangeArrowheads="1"/>
          </p:cNvSpPr>
          <p:nvPr/>
        </p:nvSpPr>
        <p:spPr bwMode="auto">
          <a:xfrm>
            <a:off x="1727200" y="80628"/>
            <a:ext cx="5400675"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0"/>
              </a:spcBef>
            </a:pPr>
            <a:r>
              <a:rPr lang="zh-CN" altLang="en-US" sz="4400" b="1" dirty="0">
                <a:solidFill>
                  <a:schemeClr val="accent2"/>
                </a:solidFill>
                <a:latin typeface="方正姚体" pitchFamily="2" charset="-122"/>
                <a:ea typeface="方正姚体" pitchFamily="2" charset="-122"/>
                <a:cs typeface="+mj-cs"/>
              </a:rPr>
              <a:t>模糊推理的基本</a:t>
            </a:r>
            <a:r>
              <a:rPr lang="zh-CN" altLang="en-US" sz="4400" b="1" dirty="0" smtClean="0">
                <a:solidFill>
                  <a:schemeClr val="accent2"/>
                </a:solidFill>
                <a:latin typeface="方正姚体" pitchFamily="2" charset="-122"/>
                <a:ea typeface="方正姚体" pitchFamily="2" charset="-122"/>
                <a:cs typeface="+mj-cs"/>
              </a:rPr>
              <a:t>方法</a:t>
            </a:r>
            <a:endParaRPr lang="zh-CN" altLang="en-US" sz="4400" b="1" dirty="0">
              <a:solidFill>
                <a:schemeClr val="accent2"/>
              </a:solidFill>
              <a:latin typeface="方正姚体" pitchFamily="2" charset="-122"/>
              <a:ea typeface="方正姚体" pitchFamily="2" charset="-122"/>
              <a:cs typeface="+mj-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灯片编号占位符 3"/>
          <p:cNvSpPr>
            <a:spLocks noGrp="1"/>
          </p:cNvSpPr>
          <p:nvPr>
            <p:ph type="sldNum" sz="quarter" idx="12"/>
          </p:nvPr>
        </p:nvSpPr>
        <p:spPr/>
        <p:txBody>
          <a:bodyPr/>
          <a:lstStyle/>
          <a:p>
            <a:fld id="{03BC9633-FF70-43EF-969D-08137EC72F41}" type="slidenum">
              <a:rPr lang="en-US" altLang="zh-CN"/>
              <a:pPr/>
              <a:t>138</a:t>
            </a:fld>
            <a:endParaRPr lang="en-US" altLang="zh-CN"/>
          </a:p>
        </p:txBody>
      </p:sp>
      <p:sp>
        <p:nvSpPr>
          <p:cNvPr id="488450" name="Text Box 2"/>
          <p:cNvSpPr txBox="1">
            <a:spLocks noChangeArrowheads="1"/>
          </p:cNvSpPr>
          <p:nvPr/>
        </p:nvSpPr>
        <p:spPr bwMode="auto">
          <a:xfrm>
            <a:off x="179388" y="1484313"/>
            <a:ext cx="8785225" cy="2365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eaLnBrk="1" hangingPunct="1">
              <a:lnSpc>
                <a:spcPct val="120000"/>
              </a:lnSpc>
              <a:spcBef>
                <a:spcPct val="15000"/>
              </a:spcBef>
            </a:pPr>
            <a:r>
              <a:rPr lang="en-US" altLang="zh-CN" sz="2000" b="1" dirty="0">
                <a:solidFill>
                  <a:srgbClr val="00B050"/>
                </a:solidFill>
                <a:latin typeface="Times New Roman" pitchFamily="18" charset="0"/>
                <a:ea typeface="仿宋_GB2312" pitchFamily="49" charset="-122"/>
                <a:cs typeface="Times New Roman" pitchFamily="18" charset="0"/>
              </a:rPr>
              <a:t>      </a:t>
            </a:r>
            <a:r>
              <a:rPr lang="zh-CN" altLang="en-US" sz="2000" b="1" dirty="0">
                <a:solidFill>
                  <a:srgbClr val="00B050"/>
                </a:solidFill>
                <a:latin typeface="Times New Roman" pitchFamily="18" charset="0"/>
                <a:ea typeface="仿宋_GB2312" pitchFamily="49" charset="-122"/>
                <a:cs typeface="Times New Roman" pitchFamily="18" charset="0"/>
              </a:rPr>
              <a:t>例</a:t>
            </a:r>
            <a:r>
              <a:rPr lang="en-US" altLang="zh-CN" sz="2000" b="1" dirty="0">
                <a:solidFill>
                  <a:srgbClr val="00B050"/>
                </a:solidFill>
                <a:latin typeface="Times New Roman" pitchFamily="18" charset="0"/>
                <a:ea typeface="仿宋_GB2312" pitchFamily="49" charset="-122"/>
                <a:cs typeface="Times New Roman" pitchFamily="18" charset="0"/>
              </a:rPr>
              <a:t>6.14 </a:t>
            </a:r>
            <a:r>
              <a:rPr lang="zh-CN" altLang="en-US" sz="2000" b="1" dirty="0">
                <a:solidFill>
                  <a:srgbClr val="00B050"/>
                </a:solidFill>
                <a:latin typeface="Times New Roman" pitchFamily="18" charset="0"/>
                <a:ea typeface="仿宋_GB2312" pitchFamily="49" charset="-122"/>
                <a:cs typeface="Times New Roman" pitchFamily="18" charset="0"/>
              </a:rPr>
              <a:t>设</a:t>
            </a:r>
            <a:r>
              <a:rPr lang="en-US" altLang="zh-CN" sz="2000" b="1" dirty="0">
                <a:solidFill>
                  <a:srgbClr val="00B050"/>
                </a:solidFill>
                <a:latin typeface="Times New Roman" pitchFamily="18" charset="0"/>
                <a:ea typeface="仿宋_GB2312" pitchFamily="49" charset="-122"/>
                <a:cs typeface="Times New Roman" pitchFamily="18" charset="0"/>
              </a:rPr>
              <a:t>F</a:t>
            </a:r>
            <a:r>
              <a:rPr lang="zh-CN" altLang="en-US" sz="2000" b="1" dirty="0">
                <a:solidFill>
                  <a:srgbClr val="00B050"/>
                </a:solidFill>
                <a:latin typeface="Times New Roman" pitchFamily="18" charset="0"/>
                <a:ea typeface="仿宋_GB2312" pitchFamily="49" charset="-122"/>
                <a:cs typeface="Times New Roman" pitchFamily="18" charset="0"/>
              </a:rPr>
              <a:t>、</a:t>
            </a:r>
            <a:r>
              <a:rPr lang="en-US" altLang="zh-CN" sz="2000" b="1" dirty="0">
                <a:solidFill>
                  <a:srgbClr val="00B050"/>
                </a:solidFill>
                <a:latin typeface="Times New Roman" pitchFamily="18" charset="0"/>
                <a:ea typeface="仿宋_GB2312" pitchFamily="49" charset="-122"/>
                <a:cs typeface="Times New Roman" pitchFamily="18" charset="0"/>
              </a:rPr>
              <a:t>G</a:t>
            </a:r>
            <a:r>
              <a:rPr lang="zh-CN" altLang="en-US" sz="2000" b="1" dirty="0">
                <a:solidFill>
                  <a:srgbClr val="00B050"/>
                </a:solidFill>
                <a:latin typeface="Times New Roman" pitchFamily="18" charset="0"/>
                <a:ea typeface="仿宋_GB2312" pitchFamily="49" charset="-122"/>
                <a:cs typeface="Times New Roman" pitchFamily="18" charset="0"/>
              </a:rPr>
              <a:t>如例</a:t>
            </a:r>
            <a:r>
              <a:rPr lang="en-US" altLang="zh-CN" sz="2000" b="1" dirty="0">
                <a:solidFill>
                  <a:srgbClr val="00B050"/>
                </a:solidFill>
                <a:latin typeface="Times New Roman" pitchFamily="18" charset="0"/>
                <a:ea typeface="仿宋_GB2312" pitchFamily="49" charset="-122"/>
                <a:cs typeface="Times New Roman" pitchFamily="18" charset="0"/>
              </a:rPr>
              <a:t>6.12</a:t>
            </a:r>
            <a:r>
              <a:rPr lang="zh-CN" altLang="en-US" sz="2000" b="1" dirty="0">
                <a:solidFill>
                  <a:srgbClr val="00B050"/>
                </a:solidFill>
                <a:latin typeface="Times New Roman" pitchFamily="18" charset="0"/>
                <a:ea typeface="仿宋_GB2312" pitchFamily="49" charset="-122"/>
                <a:cs typeface="Times New Roman" pitchFamily="18" charset="0"/>
              </a:rPr>
              <a:t>所示，已知事实为｛ </a:t>
            </a:r>
            <a:r>
              <a:rPr lang="en-US" altLang="zh-CN" sz="2000" b="1" dirty="0">
                <a:solidFill>
                  <a:srgbClr val="00B050"/>
                </a:solidFill>
                <a:latin typeface="Times New Roman" pitchFamily="18" charset="0"/>
                <a:ea typeface="仿宋_GB2312" pitchFamily="49" charset="-122"/>
                <a:cs typeface="Times New Roman" pitchFamily="18" charset="0"/>
              </a:rPr>
              <a:t>y  is  </a:t>
            </a:r>
            <a:r>
              <a:rPr lang="zh-CN" altLang="en-US" sz="2000" b="1" dirty="0">
                <a:solidFill>
                  <a:srgbClr val="00B050"/>
                </a:solidFill>
                <a:latin typeface="Times New Roman" pitchFamily="18" charset="0"/>
                <a:ea typeface="仿宋_GB2312" pitchFamily="49" charset="-122"/>
                <a:cs typeface="Times New Roman" pitchFamily="18" charset="0"/>
              </a:rPr>
              <a:t>较大｝且“较大”的模糊集为：较大</a:t>
            </a:r>
            <a:r>
              <a:rPr lang="en-US" altLang="zh-CN" sz="2000" b="1" dirty="0">
                <a:solidFill>
                  <a:srgbClr val="00B050"/>
                </a:solidFill>
                <a:latin typeface="Times New Roman" pitchFamily="18" charset="0"/>
                <a:ea typeface="仿宋_GB2312" pitchFamily="49" charset="-122"/>
                <a:cs typeface="Times New Roman" pitchFamily="18" charset="0"/>
              </a:rPr>
              <a:t>=0.2/1+0.7/2+1/3</a:t>
            </a:r>
            <a:r>
              <a:rPr lang="zh-CN" altLang="en-US" sz="2000" b="1" dirty="0">
                <a:solidFill>
                  <a:srgbClr val="00B050"/>
                </a:solidFill>
                <a:latin typeface="Times New Roman" pitchFamily="18" charset="0"/>
                <a:ea typeface="仿宋_GB2312" pitchFamily="49" charset="-122"/>
                <a:cs typeface="Times New Roman" pitchFamily="18" charset="0"/>
              </a:rPr>
              <a:t>，若已知事实与</a:t>
            </a:r>
            <a:r>
              <a:rPr lang="en-US" altLang="zh-CN" sz="2000" b="1" dirty="0">
                <a:solidFill>
                  <a:srgbClr val="00B050"/>
                </a:solidFill>
                <a:latin typeface="Times New Roman" pitchFamily="18" charset="0"/>
                <a:ea typeface="仿宋_GB2312" pitchFamily="49" charset="-122"/>
                <a:cs typeface="Times New Roman" pitchFamily="18" charset="0"/>
              </a:rPr>
              <a:t>G</a:t>
            </a:r>
            <a:r>
              <a:rPr lang="zh-CN" altLang="en-US" sz="2000" b="1" dirty="0">
                <a:solidFill>
                  <a:srgbClr val="00B050"/>
                </a:solidFill>
                <a:latin typeface="Times New Roman" pitchFamily="18" charset="0"/>
                <a:ea typeface="仿宋_GB2312" pitchFamily="49" charset="-122"/>
                <a:cs typeface="Times New Roman" pitchFamily="18" charset="0"/>
              </a:rPr>
              <a:t>匹配，以模糊关系</a:t>
            </a:r>
            <a:r>
              <a:rPr lang="en-US" altLang="zh-CN" sz="2000" b="1" dirty="0" err="1">
                <a:solidFill>
                  <a:srgbClr val="00B050"/>
                </a:solidFill>
                <a:latin typeface="Times New Roman" pitchFamily="18" charset="0"/>
                <a:ea typeface="仿宋_GB2312" pitchFamily="49" charset="-122"/>
                <a:cs typeface="Times New Roman" pitchFamily="18" charset="0"/>
              </a:rPr>
              <a:t>Rc</a:t>
            </a:r>
            <a:r>
              <a:rPr lang="zh-CN" altLang="en-US" sz="2000" b="1" dirty="0">
                <a:solidFill>
                  <a:srgbClr val="00B050"/>
                </a:solidFill>
                <a:latin typeface="Times New Roman" pitchFamily="18" charset="0"/>
                <a:ea typeface="仿宋_GB2312" pitchFamily="49" charset="-122"/>
                <a:cs typeface="Times New Roman" pitchFamily="18" charset="0"/>
              </a:rPr>
              <a:t>为例，在此已知事实下推出</a:t>
            </a:r>
            <a:r>
              <a:rPr lang="en-US" altLang="zh-CN" sz="2000" b="1" dirty="0">
                <a:solidFill>
                  <a:srgbClr val="00B050"/>
                </a:solidFill>
                <a:latin typeface="Times New Roman" pitchFamily="18" charset="0"/>
                <a:ea typeface="仿宋_GB2312" pitchFamily="49" charset="-122"/>
                <a:cs typeface="Times New Roman" pitchFamily="18" charset="0"/>
              </a:rPr>
              <a:t>F‘</a:t>
            </a:r>
            <a:r>
              <a:rPr lang="zh-CN" altLang="en-US" sz="2000" b="1" dirty="0" smtClean="0">
                <a:solidFill>
                  <a:srgbClr val="00B050"/>
                </a:solidFill>
                <a:latin typeface="Times New Roman" pitchFamily="18" charset="0"/>
                <a:ea typeface="仿宋_GB2312" pitchFamily="49" charset="-122"/>
                <a:cs typeface="Times New Roman" pitchFamily="18" charset="0"/>
              </a:rPr>
              <a:t>。</a:t>
            </a:r>
            <a:endParaRPr lang="en-US" altLang="zh-CN" sz="2000" b="1" dirty="0" smtClean="0">
              <a:solidFill>
                <a:srgbClr val="00B050"/>
              </a:solidFill>
              <a:latin typeface="Times New Roman" pitchFamily="18" charset="0"/>
              <a:ea typeface="仿宋_GB2312" pitchFamily="49" charset="-122"/>
              <a:cs typeface="Times New Roman" pitchFamily="18" charset="0"/>
            </a:endParaRPr>
          </a:p>
          <a:p>
            <a:pPr algn="just" eaLnBrk="1" hangingPunct="1">
              <a:lnSpc>
                <a:spcPct val="120000"/>
              </a:lnSpc>
              <a:spcBef>
                <a:spcPct val="15000"/>
              </a:spcBef>
            </a:pPr>
            <a:endParaRPr lang="zh-CN" altLang="en-US" sz="2000" b="1" dirty="0">
              <a:solidFill>
                <a:srgbClr val="00B050"/>
              </a:solidFill>
              <a:latin typeface="Times New Roman" pitchFamily="18" charset="0"/>
              <a:ea typeface="仿宋_GB2312" pitchFamily="49" charset="-122"/>
              <a:cs typeface="Times New Roman" pitchFamily="18" charset="0"/>
            </a:endParaRPr>
          </a:p>
          <a:p>
            <a:pPr algn="just" eaLnBrk="1" hangingPunct="1">
              <a:lnSpc>
                <a:spcPct val="120000"/>
              </a:lnSpc>
              <a:spcBef>
                <a:spcPct val="15000"/>
              </a:spcBef>
            </a:pPr>
            <a:r>
              <a:rPr lang="zh-CN" altLang="en-US" sz="2000" b="1" dirty="0">
                <a:solidFill>
                  <a:srgbClr val="00B050"/>
                </a:solidFill>
                <a:latin typeface="Times New Roman" pitchFamily="18" charset="0"/>
                <a:ea typeface="仿宋_GB2312" pitchFamily="49" charset="-122"/>
                <a:cs typeface="Times New Roman" pitchFamily="18" charset="0"/>
              </a:rPr>
              <a:t>  解：本例的模糊关系</a:t>
            </a:r>
            <a:r>
              <a:rPr lang="en-US" altLang="zh-CN" sz="2000" b="1" dirty="0" err="1">
                <a:solidFill>
                  <a:srgbClr val="00B050"/>
                </a:solidFill>
                <a:latin typeface="Times New Roman" pitchFamily="18" charset="0"/>
                <a:ea typeface="仿宋_GB2312" pitchFamily="49" charset="-122"/>
                <a:cs typeface="Times New Roman" pitchFamily="18" charset="0"/>
              </a:rPr>
              <a:t>Rc</a:t>
            </a:r>
            <a:r>
              <a:rPr lang="zh-CN" altLang="en-US" sz="2000" b="1" dirty="0">
                <a:solidFill>
                  <a:srgbClr val="00B050"/>
                </a:solidFill>
                <a:latin typeface="Times New Roman" pitchFamily="18" charset="0"/>
                <a:ea typeface="仿宋_GB2312" pitchFamily="49" charset="-122"/>
                <a:cs typeface="Times New Roman" pitchFamily="18" charset="0"/>
              </a:rPr>
              <a:t>已在前面求出，设模糊概念“较大”为</a:t>
            </a:r>
            <a:r>
              <a:rPr lang="en-US" altLang="zh-CN" sz="2000" b="1" dirty="0">
                <a:solidFill>
                  <a:srgbClr val="00B050"/>
                </a:solidFill>
                <a:latin typeface="Times New Roman" pitchFamily="18" charset="0"/>
                <a:ea typeface="仿宋_GB2312" pitchFamily="49" charset="-122"/>
                <a:cs typeface="Times New Roman" pitchFamily="18" charset="0"/>
              </a:rPr>
              <a:t>G'</a:t>
            </a:r>
            <a:r>
              <a:rPr lang="zh-CN" altLang="en-US" sz="2000" b="1" dirty="0">
                <a:solidFill>
                  <a:srgbClr val="00B050"/>
                </a:solidFill>
                <a:latin typeface="Times New Roman" pitchFamily="18" charset="0"/>
                <a:ea typeface="仿宋_GB2312" pitchFamily="49" charset="-122"/>
                <a:cs typeface="Times New Roman" pitchFamily="18" charset="0"/>
              </a:rPr>
              <a:t>，则 </a:t>
            </a:r>
            <a:r>
              <a:rPr lang="en-US" altLang="zh-CN" sz="2000" b="1" dirty="0" err="1">
                <a:solidFill>
                  <a:srgbClr val="00B050"/>
                </a:solidFill>
                <a:latin typeface="Times New Roman" pitchFamily="18" charset="0"/>
                <a:ea typeface="仿宋_GB2312" pitchFamily="49" charset="-122"/>
                <a:cs typeface="Times New Roman" pitchFamily="18" charset="0"/>
              </a:rPr>
              <a:t>Rc</a:t>
            </a:r>
            <a:r>
              <a:rPr lang="zh-CN" altLang="en-US" sz="2000" b="1" dirty="0">
                <a:solidFill>
                  <a:srgbClr val="00B050"/>
                </a:solidFill>
                <a:latin typeface="Times New Roman" pitchFamily="18" charset="0"/>
                <a:ea typeface="仿宋_GB2312" pitchFamily="49" charset="-122"/>
                <a:cs typeface="Times New Roman" pitchFamily="18" charset="0"/>
              </a:rPr>
              <a:t>与</a:t>
            </a:r>
            <a:r>
              <a:rPr lang="en-US" altLang="zh-CN" sz="2000" b="1" dirty="0">
                <a:solidFill>
                  <a:srgbClr val="00B050"/>
                </a:solidFill>
                <a:latin typeface="Times New Roman" pitchFamily="18" charset="0"/>
                <a:ea typeface="仿宋_GB2312" pitchFamily="49" charset="-122"/>
                <a:cs typeface="Times New Roman" pitchFamily="18" charset="0"/>
              </a:rPr>
              <a:t>G'</a:t>
            </a:r>
            <a:r>
              <a:rPr lang="zh-CN" altLang="en-US" sz="2000" b="1" dirty="0">
                <a:solidFill>
                  <a:srgbClr val="00B050"/>
                </a:solidFill>
                <a:latin typeface="Times New Roman" pitchFamily="18" charset="0"/>
                <a:ea typeface="仿宋_GB2312" pitchFamily="49" charset="-122"/>
                <a:cs typeface="Times New Roman" pitchFamily="18" charset="0"/>
              </a:rPr>
              <a:t>的合成即为所求的</a:t>
            </a:r>
            <a:r>
              <a:rPr lang="en-US" altLang="zh-CN" sz="2000" b="1" dirty="0">
                <a:solidFill>
                  <a:srgbClr val="00B050"/>
                </a:solidFill>
                <a:latin typeface="Times New Roman" pitchFamily="18" charset="0"/>
                <a:ea typeface="仿宋_GB2312" pitchFamily="49" charset="-122"/>
                <a:cs typeface="Times New Roman" pitchFamily="18" charset="0"/>
              </a:rPr>
              <a:t>F'</a:t>
            </a:r>
            <a:r>
              <a:rPr lang="zh-CN" altLang="en-US" sz="2000" b="1" dirty="0">
                <a:solidFill>
                  <a:srgbClr val="00B050"/>
                </a:solidFill>
                <a:latin typeface="Times New Roman" pitchFamily="18" charset="0"/>
                <a:ea typeface="仿宋_GB2312" pitchFamily="49" charset="-122"/>
                <a:cs typeface="Times New Roman" pitchFamily="18" charset="0"/>
              </a:rPr>
              <a:t>。</a:t>
            </a:r>
            <a:r>
              <a:rPr lang="zh-CN" altLang="en-US" dirty="0">
                <a:solidFill>
                  <a:srgbClr val="00B050"/>
                </a:solidFill>
                <a:latin typeface="Times New Roman" pitchFamily="18" charset="0"/>
                <a:ea typeface="仿宋_GB2312" pitchFamily="49" charset="-122"/>
                <a:cs typeface="Times New Roman" pitchFamily="18" charset="0"/>
              </a:rPr>
              <a:t> </a:t>
            </a:r>
          </a:p>
        </p:txBody>
      </p:sp>
      <p:graphicFrame>
        <p:nvGraphicFramePr>
          <p:cNvPr id="488451" name="Object 3"/>
          <p:cNvGraphicFramePr>
            <a:graphicFrameLocks noChangeAspect="1"/>
          </p:cNvGraphicFramePr>
          <p:nvPr/>
        </p:nvGraphicFramePr>
        <p:xfrm>
          <a:off x="1439863" y="4041775"/>
          <a:ext cx="5715000" cy="1274763"/>
        </p:xfrm>
        <a:graphic>
          <a:graphicData uri="http://schemas.openxmlformats.org/presentationml/2006/ole">
            <mc:AlternateContent xmlns:mc="http://schemas.openxmlformats.org/markup-compatibility/2006">
              <mc:Choice xmlns:v="urn:schemas-microsoft-com:vml" Requires="v">
                <p:oleObj spid="_x0000_s488564" name="Equation" r:id="rId4" imgW="2768400" imgH="711000" progId="Equation.3">
                  <p:embed/>
                </p:oleObj>
              </mc:Choice>
              <mc:Fallback>
                <p:oleObj name="Equation" r:id="rId4" imgW="2768400" imgH="711000" progId="Equation.3">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39863" y="4041775"/>
                        <a:ext cx="5715000" cy="1274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88452" name="Text Box 4"/>
          <p:cNvSpPr txBox="1">
            <a:spLocks noChangeArrowheads="1"/>
          </p:cNvSpPr>
          <p:nvPr/>
        </p:nvSpPr>
        <p:spPr bwMode="auto">
          <a:xfrm>
            <a:off x="179388" y="5589588"/>
            <a:ext cx="7696200" cy="4968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eaLnBrk="1" hangingPunct="1">
              <a:lnSpc>
                <a:spcPct val="120000"/>
              </a:lnSpc>
              <a:spcBef>
                <a:spcPct val="15000"/>
              </a:spcBef>
            </a:pPr>
            <a:r>
              <a:rPr lang="zh-CN" altLang="en-US" sz="2000" b="1" dirty="0">
                <a:solidFill>
                  <a:srgbClr val="00B050"/>
                </a:solidFill>
                <a:latin typeface="Times New Roman" pitchFamily="18" charset="0"/>
                <a:ea typeface="仿宋_GB2312" pitchFamily="49" charset="-122"/>
                <a:cs typeface="Times New Roman" pitchFamily="18" charset="0"/>
              </a:rPr>
              <a:t>即所求出的</a:t>
            </a:r>
            <a:r>
              <a:rPr lang="en-US" altLang="zh-CN" sz="2000" b="1" dirty="0">
                <a:solidFill>
                  <a:srgbClr val="00B050"/>
                </a:solidFill>
                <a:latin typeface="Times New Roman" pitchFamily="18" charset="0"/>
                <a:ea typeface="仿宋_GB2312" pitchFamily="49" charset="-122"/>
                <a:cs typeface="Times New Roman" pitchFamily="18" charset="0"/>
              </a:rPr>
              <a:t>F</a:t>
            </a:r>
            <a:r>
              <a:rPr lang="en-US" altLang="zh-CN" sz="2000" b="1" baseline="30000" dirty="0">
                <a:solidFill>
                  <a:srgbClr val="00B050"/>
                </a:solidFill>
                <a:latin typeface="Times New Roman" pitchFamily="18" charset="0"/>
                <a:ea typeface="仿宋_GB2312" pitchFamily="49" charset="-122"/>
                <a:cs typeface="Times New Roman" pitchFamily="18" charset="0"/>
              </a:rPr>
              <a:t>'</a:t>
            </a:r>
            <a:r>
              <a:rPr lang="zh-CN" altLang="en-US" sz="2000" b="1" dirty="0">
                <a:solidFill>
                  <a:srgbClr val="00B050"/>
                </a:solidFill>
                <a:latin typeface="Times New Roman" pitchFamily="18" charset="0"/>
                <a:ea typeface="仿宋_GB2312" pitchFamily="49" charset="-122"/>
                <a:cs typeface="Times New Roman" pitchFamily="18" charset="0"/>
              </a:rPr>
              <a:t>为       </a:t>
            </a:r>
            <a:r>
              <a:rPr lang="en-US" altLang="zh-CN" sz="2000" b="1" dirty="0">
                <a:solidFill>
                  <a:srgbClr val="00B050"/>
                </a:solidFill>
                <a:latin typeface="Times New Roman" pitchFamily="18" charset="0"/>
                <a:ea typeface="仿宋_GB2312" pitchFamily="49" charset="-122"/>
                <a:cs typeface="Times New Roman" pitchFamily="18" charset="0"/>
              </a:rPr>
              <a:t>F</a:t>
            </a:r>
            <a:r>
              <a:rPr lang="en-US" altLang="zh-CN" sz="2000" b="1" baseline="30000" dirty="0">
                <a:solidFill>
                  <a:srgbClr val="00B050"/>
                </a:solidFill>
                <a:latin typeface="Times New Roman" pitchFamily="18" charset="0"/>
                <a:ea typeface="仿宋_GB2312" pitchFamily="49" charset="-122"/>
                <a:cs typeface="Times New Roman" pitchFamily="18" charset="0"/>
              </a:rPr>
              <a:t>'</a:t>
            </a:r>
            <a:r>
              <a:rPr lang="en-US" altLang="zh-CN" sz="2000" b="1" dirty="0">
                <a:solidFill>
                  <a:srgbClr val="00B050"/>
                </a:solidFill>
                <a:latin typeface="Times New Roman" pitchFamily="18" charset="0"/>
                <a:ea typeface="仿宋_GB2312" pitchFamily="49" charset="-122"/>
                <a:cs typeface="Times New Roman" pitchFamily="18" charset="0"/>
              </a:rPr>
              <a:t>=1/1+0.6/2+0.1/3</a:t>
            </a:r>
            <a:r>
              <a:rPr lang="en-US" altLang="zh-CN" sz="2400" dirty="0">
                <a:solidFill>
                  <a:srgbClr val="00B050"/>
                </a:solidFill>
                <a:latin typeface="Times New Roman" pitchFamily="18" charset="0"/>
                <a:ea typeface="仿宋_GB2312" pitchFamily="49" charset="-122"/>
                <a:cs typeface="Times New Roman" pitchFamily="18" charset="0"/>
              </a:rPr>
              <a:t> </a:t>
            </a:r>
          </a:p>
        </p:txBody>
      </p:sp>
      <p:sp>
        <p:nvSpPr>
          <p:cNvPr id="8" name="Rectangle 3"/>
          <p:cNvSpPr>
            <a:spLocks noChangeArrowheads="1"/>
          </p:cNvSpPr>
          <p:nvPr/>
        </p:nvSpPr>
        <p:spPr bwMode="auto">
          <a:xfrm>
            <a:off x="1727200" y="319299"/>
            <a:ext cx="5400675"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0"/>
              </a:spcBef>
            </a:pPr>
            <a:r>
              <a:rPr lang="zh-CN" altLang="en-US" sz="4400" b="1" dirty="0">
                <a:solidFill>
                  <a:schemeClr val="accent2"/>
                </a:solidFill>
                <a:latin typeface="方正姚体" pitchFamily="2" charset="-122"/>
                <a:ea typeface="方正姚体" pitchFamily="2" charset="-122"/>
                <a:cs typeface="+mj-cs"/>
              </a:rPr>
              <a:t>模糊推理的基本</a:t>
            </a:r>
            <a:r>
              <a:rPr lang="zh-CN" altLang="en-US" sz="4400" b="1" dirty="0" smtClean="0">
                <a:solidFill>
                  <a:schemeClr val="accent2"/>
                </a:solidFill>
                <a:latin typeface="方正姚体" pitchFamily="2" charset="-122"/>
                <a:ea typeface="方正姚体" pitchFamily="2" charset="-122"/>
                <a:cs typeface="+mj-cs"/>
              </a:rPr>
              <a:t>方法</a:t>
            </a:r>
            <a:endParaRPr lang="zh-CN" altLang="en-US" sz="4400" b="1" dirty="0">
              <a:solidFill>
                <a:schemeClr val="accent2"/>
              </a:solidFill>
              <a:latin typeface="方正姚体" pitchFamily="2" charset="-122"/>
              <a:ea typeface="方正姚体" pitchFamily="2" charset="-122"/>
              <a:cs typeface="+mj-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3"/>
          <p:cNvSpPr>
            <a:spLocks noGrp="1"/>
          </p:cNvSpPr>
          <p:nvPr>
            <p:ph type="sldNum" sz="quarter" idx="12"/>
          </p:nvPr>
        </p:nvSpPr>
        <p:spPr/>
        <p:txBody>
          <a:bodyPr/>
          <a:lstStyle/>
          <a:p>
            <a:fld id="{B315D55D-1873-48BF-8512-F2436B28A96D}" type="slidenum">
              <a:rPr lang="en-US" altLang="zh-CN">
                <a:latin typeface="Times New Roman" pitchFamily="18" charset="0"/>
                <a:ea typeface="幼圆" pitchFamily="49" charset="-122"/>
                <a:cs typeface="Times New Roman" pitchFamily="18" charset="0"/>
              </a:rPr>
              <a:pPr/>
              <a:t>139</a:t>
            </a:fld>
            <a:endParaRPr lang="en-US" altLang="zh-CN">
              <a:latin typeface="Times New Roman" pitchFamily="18" charset="0"/>
              <a:ea typeface="幼圆" pitchFamily="49" charset="-122"/>
              <a:cs typeface="Times New Roman" pitchFamily="18" charset="0"/>
            </a:endParaRPr>
          </a:p>
        </p:txBody>
      </p:sp>
      <p:sp>
        <p:nvSpPr>
          <p:cNvPr id="489474" name="Text Box 2"/>
          <p:cNvSpPr txBox="1">
            <a:spLocks noChangeArrowheads="1"/>
          </p:cNvSpPr>
          <p:nvPr/>
        </p:nvSpPr>
        <p:spPr bwMode="auto">
          <a:xfrm>
            <a:off x="179388" y="1520825"/>
            <a:ext cx="8713787" cy="4770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342900" indent="-342900" algn="just" eaLnBrk="1" hangingPunct="1">
              <a:lnSpc>
                <a:spcPct val="120000"/>
              </a:lnSpc>
              <a:spcBef>
                <a:spcPct val="20000"/>
              </a:spcBef>
              <a:buFont typeface="Arial" pitchFamily="34" charset="0"/>
              <a:buChar char="•"/>
            </a:pPr>
            <a:r>
              <a:rPr lang="zh-CN" altLang="en-US" sz="2000" b="1" dirty="0" smtClean="0">
                <a:solidFill>
                  <a:srgbClr val="A50021"/>
                </a:solidFill>
                <a:latin typeface="Times New Roman" pitchFamily="18" charset="0"/>
                <a:ea typeface="幼圆" pitchFamily="49" charset="-122"/>
                <a:cs typeface="Times New Roman" pitchFamily="18" charset="0"/>
              </a:rPr>
              <a:t>模糊</a:t>
            </a:r>
            <a:r>
              <a:rPr lang="zh-CN" altLang="en-US" sz="2000" b="1" dirty="0">
                <a:solidFill>
                  <a:srgbClr val="A50021"/>
                </a:solidFill>
                <a:latin typeface="Times New Roman" pitchFamily="18" charset="0"/>
                <a:ea typeface="幼圆" pitchFamily="49" charset="-122"/>
                <a:cs typeface="Times New Roman" pitchFamily="18" charset="0"/>
              </a:rPr>
              <a:t>假言三段论推理</a:t>
            </a:r>
          </a:p>
          <a:p>
            <a:pPr algn="just" eaLnBrk="1" hangingPunct="1">
              <a:lnSpc>
                <a:spcPct val="120000"/>
              </a:lnSpc>
              <a:spcBef>
                <a:spcPct val="20000"/>
              </a:spcBef>
            </a:pPr>
            <a:r>
              <a:rPr lang="zh-CN" altLang="en-US" sz="2000" b="1" dirty="0">
                <a:latin typeface="Times New Roman" pitchFamily="18" charset="0"/>
                <a:ea typeface="幼圆" pitchFamily="49" charset="-122"/>
                <a:cs typeface="Times New Roman" pitchFamily="18" charset="0"/>
              </a:rPr>
              <a:t>    设</a:t>
            </a:r>
            <a:r>
              <a:rPr lang="en-US" altLang="zh-CN" sz="2000" b="1" dirty="0">
                <a:latin typeface="Times New Roman" pitchFamily="18" charset="0"/>
                <a:ea typeface="幼圆" pitchFamily="49" charset="-122"/>
                <a:cs typeface="Times New Roman" pitchFamily="18" charset="0"/>
              </a:rPr>
              <a:t>F</a:t>
            </a:r>
            <a:r>
              <a:rPr lang="zh-CN" altLang="en-US" sz="2000" b="1" dirty="0">
                <a:latin typeface="Times New Roman" pitchFamily="18" charset="0"/>
                <a:ea typeface="幼圆" pitchFamily="49" charset="-122"/>
                <a:cs typeface="Times New Roman" pitchFamily="18" charset="0"/>
              </a:rPr>
              <a:t>、</a:t>
            </a:r>
            <a:r>
              <a:rPr lang="en-US" altLang="zh-CN" sz="2000" b="1" dirty="0">
                <a:latin typeface="Times New Roman" pitchFamily="18" charset="0"/>
                <a:ea typeface="幼圆" pitchFamily="49" charset="-122"/>
                <a:cs typeface="Times New Roman" pitchFamily="18" charset="0"/>
              </a:rPr>
              <a:t>G</a:t>
            </a:r>
            <a:r>
              <a:rPr lang="zh-CN" altLang="en-US" sz="2000" b="1" dirty="0">
                <a:latin typeface="Times New Roman" pitchFamily="18" charset="0"/>
                <a:ea typeface="幼圆" pitchFamily="49" charset="-122"/>
                <a:cs typeface="Times New Roman" pitchFamily="18" charset="0"/>
              </a:rPr>
              <a:t>、</a:t>
            </a:r>
            <a:r>
              <a:rPr lang="en-US" altLang="zh-CN" sz="2000" b="1" dirty="0">
                <a:latin typeface="Times New Roman" pitchFamily="18" charset="0"/>
                <a:ea typeface="幼圆" pitchFamily="49" charset="-122"/>
                <a:cs typeface="Times New Roman" pitchFamily="18" charset="0"/>
              </a:rPr>
              <a:t>H</a:t>
            </a:r>
            <a:r>
              <a:rPr lang="zh-CN" altLang="en-US" sz="2000" b="1" dirty="0">
                <a:latin typeface="Times New Roman" pitchFamily="18" charset="0"/>
                <a:ea typeface="幼圆" pitchFamily="49" charset="-122"/>
                <a:cs typeface="Times New Roman" pitchFamily="18" charset="0"/>
              </a:rPr>
              <a:t>分别是</a:t>
            </a:r>
            <a:r>
              <a:rPr lang="en-US" altLang="zh-CN" sz="2000" b="1" dirty="0">
                <a:latin typeface="Times New Roman" pitchFamily="18" charset="0"/>
                <a:ea typeface="幼圆" pitchFamily="49" charset="-122"/>
                <a:cs typeface="Times New Roman" pitchFamily="18" charset="0"/>
              </a:rPr>
              <a:t>U</a:t>
            </a:r>
            <a:r>
              <a:rPr lang="zh-CN" altLang="en-US" sz="2000" b="1" dirty="0">
                <a:latin typeface="Times New Roman" pitchFamily="18" charset="0"/>
                <a:ea typeface="幼圆" pitchFamily="49" charset="-122"/>
                <a:cs typeface="Times New Roman" pitchFamily="18" charset="0"/>
              </a:rPr>
              <a:t>、</a:t>
            </a:r>
            <a:r>
              <a:rPr lang="en-US" altLang="zh-CN" sz="2000" b="1" dirty="0">
                <a:latin typeface="Times New Roman" pitchFamily="18" charset="0"/>
                <a:ea typeface="幼圆" pitchFamily="49" charset="-122"/>
                <a:cs typeface="Times New Roman" pitchFamily="18" charset="0"/>
              </a:rPr>
              <a:t>V</a:t>
            </a:r>
            <a:r>
              <a:rPr lang="zh-CN" altLang="en-US" sz="2000" b="1" dirty="0">
                <a:latin typeface="Times New Roman" pitchFamily="18" charset="0"/>
                <a:ea typeface="幼圆" pitchFamily="49" charset="-122"/>
                <a:cs typeface="Times New Roman" pitchFamily="18" charset="0"/>
              </a:rPr>
              <a:t>、</a:t>
            </a:r>
            <a:r>
              <a:rPr lang="en-US" altLang="zh-CN" sz="2000" b="1" dirty="0">
                <a:latin typeface="Times New Roman" pitchFamily="18" charset="0"/>
                <a:ea typeface="幼圆" pitchFamily="49" charset="-122"/>
                <a:cs typeface="Times New Roman" pitchFamily="18" charset="0"/>
              </a:rPr>
              <a:t>W</a:t>
            </a:r>
            <a:r>
              <a:rPr lang="zh-CN" altLang="en-US" sz="2000" b="1" dirty="0">
                <a:latin typeface="Times New Roman" pitchFamily="18" charset="0"/>
                <a:ea typeface="幼圆" pitchFamily="49" charset="-122"/>
                <a:cs typeface="Times New Roman" pitchFamily="18" charset="0"/>
              </a:rPr>
              <a:t>上的</a:t>
            </a:r>
            <a:r>
              <a:rPr lang="en-US" altLang="zh-CN" sz="2000" b="1" dirty="0">
                <a:latin typeface="Times New Roman" pitchFamily="18" charset="0"/>
                <a:ea typeface="幼圆" pitchFamily="49" charset="-122"/>
                <a:cs typeface="Times New Roman" pitchFamily="18" charset="0"/>
              </a:rPr>
              <a:t>3</a:t>
            </a:r>
            <a:r>
              <a:rPr lang="zh-CN" altLang="en-US" sz="2000" b="1" dirty="0">
                <a:latin typeface="Times New Roman" pitchFamily="18" charset="0"/>
                <a:ea typeface="幼圆" pitchFamily="49" charset="-122"/>
                <a:cs typeface="Times New Roman" pitchFamily="18" charset="0"/>
              </a:rPr>
              <a:t>个模糊集，且由知识</a:t>
            </a:r>
          </a:p>
          <a:p>
            <a:pPr algn="just" eaLnBrk="1" hangingPunct="1">
              <a:lnSpc>
                <a:spcPct val="120000"/>
              </a:lnSpc>
              <a:spcBef>
                <a:spcPct val="20000"/>
              </a:spcBef>
            </a:pPr>
            <a:r>
              <a:rPr lang="zh-CN" altLang="en-US" sz="2000" b="1" dirty="0">
                <a:latin typeface="Times New Roman" pitchFamily="18" charset="0"/>
                <a:ea typeface="幼圆" pitchFamily="49" charset="-122"/>
                <a:cs typeface="Times New Roman" pitchFamily="18" charset="0"/>
              </a:rPr>
              <a:t>    </a:t>
            </a:r>
            <a:r>
              <a:rPr lang="en-US" altLang="zh-CN" sz="2000" b="1" dirty="0" smtClean="0">
                <a:latin typeface="Times New Roman" pitchFamily="18" charset="0"/>
                <a:ea typeface="幼圆" pitchFamily="49" charset="-122"/>
                <a:cs typeface="Times New Roman" pitchFamily="18" charset="0"/>
              </a:rPr>
              <a:t>IF  </a:t>
            </a:r>
            <a:r>
              <a:rPr lang="en-US" altLang="zh-CN" sz="2000" b="1" dirty="0">
                <a:latin typeface="Times New Roman" pitchFamily="18" charset="0"/>
                <a:ea typeface="幼圆" pitchFamily="49" charset="-122"/>
                <a:cs typeface="Times New Roman" pitchFamily="18" charset="0"/>
              </a:rPr>
              <a:t>x  is  F  THEN  y  is  G</a:t>
            </a:r>
          </a:p>
          <a:p>
            <a:pPr algn="just" eaLnBrk="1" hangingPunct="1">
              <a:lnSpc>
                <a:spcPct val="120000"/>
              </a:lnSpc>
              <a:spcBef>
                <a:spcPct val="20000"/>
              </a:spcBef>
            </a:pPr>
            <a:r>
              <a:rPr lang="en-US" altLang="zh-CN" sz="2000" b="1" dirty="0">
                <a:latin typeface="Times New Roman" pitchFamily="18" charset="0"/>
                <a:ea typeface="幼圆" pitchFamily="49" charset="-122"/>
                <a:cs typeface="Times New Roman" pitchFamily="18" charset="0"/>
              </a:rPr>
              <a:t>        IF  y  is  G  THEN  z  is  H</a:t>
            </a:r>
          </a:p>
          <a:p>
            <a:pPr algn="just" eaLnBrk="1" hangingPunct="1">
              <a:lnSpc>
                <a:spcPct val="120000"/>
              </a:lnSpc>
              <a:spcBef>
                <a:spcPct val="20000"/>
              </a:spcBef>
            </a:pPr>
            <a:r>
              <a:rPr lang="zh-CN" altLang="en-US" sz="2000" b="1" dirty="0" smtClean="0">
                <a:latin typeface="Times New Roman" pitchFamily="18" charset="0"/>
                <a:ea typeface="幼圆" pitchFamily="49" charset="-122"/>
                <a:cs typeface="Times New Roman" pitchFamily="18" charset="0"/>
              </a:rPr>
              <a:t>    则</a:t>
            </a:r>
            <a:r>
              <a:rPr lang="zh-CN" altLang="en-US" sz="2000" b="1" dirty="0">
                <a:latin typeface="Times New Roman" pitchFamily="18" charset="0"/>
                <a:ea typeface="幼圆" pitchFamily="49" charset="-122"/>
                <a:cs typeface="Times New Roman" pitchFamily="18" charset="0"/>
              </a:rPr>
              <a:t>可推出</a:t>
            </a:r>
            <a:r>
              <a:rPr lang="en-US" altLang="zh-CN" sz="2000" b="1" dirty="0">
                <a:latin typeface="Times New Roman" pitchFamily="18" charset="0"/>
                <a:ea typeface="幼圆" pitchFamily="49" charset="-122"/>
                <a:cs typeface="Times New Roman" pitchFamily="18" charset="0"/>
              </a:rPr>
              <a:t>:</a:t>
            </a:r>
          </a:p>
          <a:p>
            <a:pPr algn="just" eaLnBrk="1" hangingPunct="1">
              <a:lnSpc>
                <a:spcPct val="120000"/>
              </a:lnSpc>
              <a:spcBef>
                <a:spcPct val="20000"/>
              </a:spcBef>
            </a:pPr>
            <a:r>
              <a:rPr lang="en-US" altLang="zh-CN" sz="2000" b="1" dirty="0">
                <a:latin typeface="Times New Roman" pitchFamily="18" charset="0"/>
                <a:ea typeface="幼圆" pitchFamily="49" charset="-122"/>
                <a:cs typeface="Times New Roman" pitchFamily="18" charset="0"/>
              </a:rPr>
              <a:t>        IF  x  is  F  THEN  z  is  H</a:t>
            </a:r>
          </a:p>
          <a:p>
            <a:pPr algn="just" eaLnBrk="1" hangingPunct="1">
              <a:lnSpc>
                <a:spcPct val="120000"/>
              </a:lnSpc>
              <a:spcBef>
                <a:spcPct val="20000"/>
              </a:spcBef>
            </a:pPr>
            <a:r>
              <a:rPr lang="en-US" altLang="zh-CN" sz="2000" b="1" dirty="0">
                <a:latin typeface="Times New Roman" pitchFamily="18" charset="0"/>
                <a:ea typeface="幼圆" pitchFamily="49" charset="-122"/>
                <a:cs typeface="Times New Roman" pitchFamily="18" charset="0"/>
              </a:rPr>
              <a:t>    </a:t>
            </a:r>
            <a:r>
              <a:rPr lang="zh-CN" altLang="en-US" sz="2000" b="1" dirty="0">
                <a:latin typeface="Times New Roman" pitchFamily="18" charset="0"/>
                <a:ea typeface="幼圆" pitchFamily="49" charset="-122"/>
                <a:cs typeface="Times New Roman" pitchFamily="18" charset="0"/>
              </a:rPr>
              <a:t>这种推理模式称为模糊假言三段论推理。它可表示为：</a:t>
            </a:r>
          </a:p>
          <a:p>
            <a:pPr algn="just" eaLnBrk="1" hangingPunct="1">
              <a:lnSpc>
                <a:spcPct val="120000"/>
              </a:lnSpc>
              <a:spcBef>
                <a:spcPct val="20000"/>
              </a:spcBef>
            </a:pPr>
            <a:r>
              <a:rPr lang="zh-CN" altLang="en-US" sz="2000" b="1" dirty="0">
                <a:latin typeface="Times New Roman" pitchFamily="18" charset="0"/>
                <a:ea typeface="幼圆" pitchFamily="49" charset="-122"/>
                <a:cs typeface="Times New Roman" pitchFamily="18" charset="0"/>
              </a:rPr>
              <a:t>    </a:t>
            </a:r>
            <a:r>
              <a:rPr lang="zh-CN" altLang="en-US" sz="2000" b="1" dirty="0" smtClean="0">
                <a:latin typeface="Times New Roman" pitchFamily="18" charset="0"/>
                <a:ea typeface="幼圆" pitchFamily="49" charset="-122"/>
                <a:cs typeface="Times New Roman" pitchFamily="18" charset="0"/>
              </a:rPr>
              <a:t>知识</a:t>
            </a:r>
            <a:r>
              <a:rPr lang="zh-CN" altLang="en-US" sz="2000" b="1" dirty="0">
                <a:latin typeface="Times New Roman" pitchFamily="18" charset="0"/>
                <a:ea typeface="幼圆" pitchFamily="49" charset="-122"/>
                <a:cs typeface="Times New Roman" pitchFamily="18" charset="0"/>
              </a:rPr>
              <a:t>：</a:t>
            </a:r>
            <a:r>
              <a:rPr lang="en-US" altLang="zh-CN" sz="2000" b="1" dirty="0">
                <a:latin typeface="Times New Roman" pitchFamily="18" charset="0"/>
                <a:ea typeface="幼圆" pitchFamily="49" charset="-122"/>
                <a:cs typeface="Times New Roman" pitchFamily="18" charset="0"/>
              </a:rPr>
              <a:t>IF  x  is  F  THEN  y  is  G</a:t>
            </a:r>
          </a:p>
          <a:p>
            <a:pPr algn="just" eaLnBrk="1" hangingPunct="1">
              <a:lnSpc>
                <a:spcPct val="120000"/>
              </a:lnSpc>
              <a:spcBef>
                <a:spcPct val="20000"/>
              </a:spcBef>
            </a:pPr>
            <a:r>
              <a:rPr lang="en-US" altLang="zh-CN" sz="2000" b="1" dirty="0">
                <a:latin typeface="Times New Roman" pitchFamily="18" charset="0"/>
                <a:ea typeface="幼圆" pitchFamily="49" charset="-122"/>
                <a:cs typeface="Times New Roman" pitchFamily="18" charset="0"/>
              </a:rPr>
              <a:t>        </a:t>
            </a:r>
            <a:r>
              <a:rPr lang="zh-CN" altLang="en-US" sz="2000" b="1" dirty="0">
                <a:latin typeface="Times New Roman" pitchFamily="18" charset="0"/>
                <a:ea typeface="幼圆" pitchFamily="49" charset="-122"/>
                <a:cs typeface="Times New Roman" pitchFamily="18" charset="0"/>
              </a:rPr>
              <a:t>证据：</a:t>
            </a:r>
            <a:r>
              <a:rPr lang="en-US" altLang="zh-CN" sz="2000" b="1" dirty="0">
                <a:latin typeface="Times New Roman" pitchFamily="18" charset="0"/>
                <a:ea typeface="幼圆" pitchFamily="49" charset="-122"/>
                <a:cs typeface="Times New Roman" pitchFamily="18" charset="0"/>
              </a:rPr>
              <a:t>IF  y  is  G  THEN  z  is  H</a:t>
            </a:r>
          </a:p>
          <a:p>
            <a:pPr algn="just" eaLnBrk="1" hangingPunct="1">
              <a:lnSpc>
                <a:spcPct val="120000"/>
              </a:lnSpc>
              <a:spcBef>
                <a:spcPct val="20000"/>
              </a:spcBef>
            </a:pPr>
            <a:r>
              <a:rPr lang="en-US" altLang="zh-CN" sz="2000" b="1" dirty="0">
                <a:latin typeface="Times New Roman" pitchFamily="18" charset="0"/>
                <a:ea typeface="幼圆" pitchFamily="49" charset="-122"/>
                <a:cs typeface="Times New Roman" pitchFamily="18" charset="0"/>
              </a:rPr>
              <a:t>       ---------------------------------------------------------</a:t>
            </a:r>
          </a:p>
          <a:p>
            <a:pPr eaLnBrk="1" hangingPunct="1">
              <a:lnSpc>
                <a:spcPct val="120000"/>
              </a:lnSpc>
              <a:spcBef>
                <a:spcPct val="20000"/>
              </a:spcBef>
            </a:pPr>
            <a:r>
              <a:rPr lang="en-US" altLang="zh-CN" sz="2000" b="1" dirty="0">
                <a:latin typeface="Times New Roman" pitchFamily="18" charset="0"/>
                <a:ea typeface="幼圆" pitchFamily="49" charset="-122"/>
                <a:cs typeface="Times New Roman" pitchFamily="18" charset="0"/>
              </a:rPr>
              <a:t>        </a:t>
            </a:r>
            <a:r>
              <a:rPr lang="zh-CN" altLang="en-US" sz="2000" b="1" dirty="0">
                <a:latin typeface="Times New Roman" pitchFamily="18" charset="0"/>
                <a:ea typeface="幼圆" pitchFamily="49" charset="-122"/>
                <a:cs typeface="Times New Roman" pitchFamily="18" charset="0"/>
              </a:rPr>
              <a:t>结论：</a:t>
            </a:r>
            <a:r>
              <a:rPr lang="en-US" altLang="zh-CN" sz="2000" b="1" dirty="0">
                <a:latin typeface="Times New Roman" pitchFamily="18" charset="0"/>
                <a:ea typeface="幼圆" pitchFamily="49" charset="-122"/>
                <a:cs typeface="Times New Roman" pitchFamily="18" charset="0"/>
              </a:rPr>
              <a:t>IF  x  is  F  THEN  z  is  H </a:t>
            </a:r>
          </a:p>
        </p:txBody>
      </p:sp>
      <p:sp>
        <p:nvSpPr>
          <p:cNvPr id="6" name="Rectangle 3"/>
          <p:cNvSpPr>
            <a:spLocks noChangeArrowheads="1"/>
          </p:cNvSpPr>
          <p:nvPr/>
        </p:nvSpPr>
        <p:spPr bwMode="auto">
          <a:xfrm>
            <a:off x="1727200" y="355303"/>
            <a:ext cx="5400675"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0"/>
              </a:spcBef>
            </a:pPr>
            <a:r>
              <a:rPr lang="zh-CN" altLang="en-US" sz="4400" b="1" dirty="0">
                <a:solidFill>
                  <a:schemeClr val="accent2"/>
                </a:solidFill>
                <a:latin typeface="方正姚体" pitchFamily="2" charset="-122"/>
                <a:ea typeface="方正姚体" pitchFamily="2" charset="-122"/>
                <a:cs typeface="+mj-cs"/>
              </a:rPr>
              <a:t>模糊推理的基本</a:t>
            </a:r>
            <a:r>
              <a:rPr lang="zh-CN" altLang="en-US" sz="4400" b="1" dirty="0" smtClean="0">
                <a:solidFill>
                  <a:schemeClr val="accent2"/>
                </a:solidFill>
                <a:latin typeface="方正姚体" pitchFamily="2" charset="-122"/>
                <a:ea typeface="方正姚体" pitchFamily="2" charset="-122"/>
                <a:cs typeface="+mj-cs"/>
              </a:rPr>
              <a:t>方法</a:t>
            </a:r>
            <a:endParaRPr lang="zh-CN" altLang="en-US" sz="4400" b="1" dirty="0">
              <a:solidFill>
                <a:schemeClr val="accent2"/>
              </a:solidFill>
              <a:latin typeface="方正姚体" pitchFamily="2" charset="-122"/>
              <a:ea typeface="方正姚体" pitchFamily="2" charset="-122"/>
              <a:cs typeface="+mj-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294" name="Group 30"/>
          <p:cNvGrpSpPr>
            <a:grpSpLocks/>
          </p:cNvGrpSpPr>
          <p:nvPr/>
        </p:nvGrpSpPr>
        <p:grpSpPr bwMode="auto">
          <a:xfrm>
            <a:off x="1008063" y="1916113"/>
            <a:ext cx="6480175" cy="4268787"/>
            <a:chOff x="635" y="1207"/>
            <a:chExt cx="4082" cy="2689"/>
          </a:xfrm>
        </p:grpSpPr>
        <p:sp>
          <p:nvSpPr>
            <p:cNvPr id="11270" name="AutoShape 6"/>
            <p:cNvSpPr>
              <a:spLocks/>
            </p:cNvSpPr>
            <p:nvPr/>
          </p:nvSpPr>
          <p:spPr bwMode="auto">
            <a:xfrm>
              <a:off x="1678" y="2795"/>
              <a:ext cx="144" cy="1006"/>
            </a:xfrm>
            <a:prstGeom prst="leftBrace">
              <a:avLst>
                <a:gd name="adj1" fmla="val 58218"/>
                <a:gd name="adj2" fmla="val 50000"/>
              </a:avLst>
            </a:pr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1271" name="Text Box 7"/>
            <p:cNvSpPr txBox="1">
              <a:spLocks noChangeArrowheads="1"/>
            </p:cNvSpPr>
            <p:nvPr/>
          </p:nvSpPr>
          <p:spPr bwMode="auto">
            <a:xfrm>
              <a:off x="1927" y="3657"/>
              <a:ext cx="891" cy="239"/>
            </a:xfrm>
            <a:prstGeom prst="rect">
              <a:avLst/>
            </a:prstGeom>
            <a:noFill/>
            <a:ln w="9525">
              <a:solidFill>
                <a:srgbClr val="000000"/>
              </a:solidFill>
              <a:miter lim="800000"/>
              <a:headEnd/>
              <a:tailEnd/>
            </a:ln>
            <a:extLst>
              <a:ext uri="{909E8E84-426E-40dd-AFC4-6F175D3DCCD1}">
                <a14:hiddenFill xmlns:a14="http://schemas.microsoft.com/office/drawing/2010/main">
                  <a:gradFill rotWithShape="0">
                    <a:gsLst>
                      <a:gs pos="0">
                        <a:srgbClr val="008000">
                          <a:gamma/>
                          <a:shade val="46275"/>
                          <a:invGamma/>
                        </a:srgbClr>
                      </a:gs>
                      <a:gs pos="50000">
                        <a:srgbClr val="008000"/>
                      </a:gs>
                      <a:gs pos="100000">
                        <a:srgbClr val="008000">
                          <a:gamma/>
                          <a:shade val="46275"/>
                          <a:invGamma/>
                        </a:srgbClr>
                      </a:gs>
                    </a:gsLst>
                    <a:lin ang="5400000" scaled="1"/>
                  </a:gradFill>
                </a14:hiddenFill>
              </a:ext>
            </a:extLst>
          </p:spPr>
          <p:txBody>
            <a:bodyPr/>
            <a:lstStyle/>
            <a:p>
              <a:pPr algn="just">
                <a:spcBef>
                  <a:spcPct val="0"/>
                </a:spcBef>
              </a:pPr>
              <a:r>
                <a:rPr kumimoji="0" lang="zh-CN" altLang="en-US" sz="2000" b="1">
                  <a:latin typeface="Times New Roman" pitchFamily="18" charset="0"/>
                  <a:ea typeface="宋体" pitchFamily="2" charset="-122"/>
                </a:rPr>
                <a:t>模糊推理</a:t>
              </a:r>
            </a:p>
          </p:txBody>
        </p:sp>
        <p:sp>
          <p:nvSpPr>
            <p:cNvPr id="11272" name="Text Box 8"/>
            <p:cNvSpPr txBox="1">
              <a:spLocks noChangeArrowheads="1"/>
            </p:cNvSpPr>
            <p:nvPr/>
          </p:nvSpPr>
          <p:spPr bwMode="auto">
            <a:xfrm>
              <a:off x="1882" y="2636"/>
              <a:ext cx="1248" cy="272"/>
            </a:xfrm>
            <a:prstGeom prst="rect">
              <a:avLst/>
            </a:prstGeom>
            <a:noFill/>
            <a:ln w="9525">
              <a:solidFill>
                <a:srgbClr val="000000"/>
              </a:solidFill>
              <a:miter lim="800000"/>
              <a:headEnd/>
              <a:tailEnd/>
            </a:ln>
            <a:extLst>
              <a:ext uri="{909E8E84-426E-40dd-AFC4-6F175D3DCCD1}">
                <a14:hiddenFill xmlns:a14="http://schemas.microsoft.com/office/drawing/2010/main">
                  <a:gradFill rotWithShape="0">
                    <a:gsLst>
                      <a:gs pos="0">
                        <a:srgbClr val="008000">
                          <a:gamma/>
                          <a:shade val="46275"/>
                          <a:invGamma/>
                        </a:srgbClr>
                      </a:gs>
                      <a:gs pos="50000">
                        <a:srgbClr val="008000"/>
                      </a:gs>
                      <a:gs pos="100000">
                        <a:srgbClr val="008000">
                          <a:gamma/>
                          <a:shade val="46275"/>
                          <a:invGamma/>
                        </a:srgbClr>
                      </a:gs>
                    </a:gsLst>
                    <a:lin ang="5400000" scaled="1"/>
                  </a:gradFill>
                </a14:hiddenFill>
              </a:ext>
            </a:extLst>
          </p:spPr>
          <p:txBody>
            <a:bodyPr/>
            <a:lstStyle/>
            <a:p>
              <a:pPr algn="just">
                <a:spcBef>
                  <a:spcPct val="0"/>
                </a:spcBef>
              </a:pPr>
              <a:r>
                <a:rPr kumimoji="0" lang="zh-CN" altLang="en-US" sz="2000" b="1">
                  <a:latin typeface="Times New Roman" pitchFamily="18" charset="0"/>
                  <a:ea typeface="宋体" pitchFamily="2" charset="-122"/>
                </a:rPr>
                <a:t>基于概率的方法</a:t>
              </a:r>
            </a:p>
          </p:txBody>
        </p:sp>
        <p:sp>
          <p:nvSpPr>
            <p:cNvPr id="11274" name="Text Box 10"/>
            <p:cNvSpPr txBox="1">
              <a:spLocks noChangeArrowheads="1"/>
            </p:cNvSpPr>
            <p:nvPr/>
          </p:nvSpPr>
          <p:spPr bwMode="auto">
            <a:xfrm>
              <a:off x="3492" y="2682"/>
              <a:ext cx="1225" cy="228"/>
            </a:xfrm>
            <a:prstGeom prst="rect">
              <a:avLst/>
            </a:prstGeom>
            <a:noFill/>
            <a:ln w="9525">
              <a:solidFill>
                <a:srgbClr val="000000"/>
              </a:solidFill>
              <a:miter lim="800000"/>
              <a:headEnd/>
              <a:tailEnd/>
            </a:ln>
            <a:extLst>
              <a:ext uri="{909E8E84-426E-40dd-AFC4-6F175D3DCCD1}">
                <a14:hiddenFill xmlns:a14="http://schemas.microsoft.com/office/drawing/2010/main">
                  <a:gradFill rotWithShape="0">
                    <a:gsLst>
                      <a:gs pos="0">
                        <a:srgbClr val="008000">
                          <a:gamma/>
                          <a:shade val="46275"/>
                          <a:invGamma/>
                        </a:srgbClr>
                      </a:gs>
                      <a:gs pos="50000">
                        <a:srgbClr val="008000"/>
                      </a:gs>
                      <a:gs pos="100000">
                        <a:srgbClr val="008000">
                          <a:gamma/>
                          <a:shade val="46275"/>
                          <a:invGamma/>
                        </a:srgbClr>
                      </a:gs>
                    </a:gsLst>
                    <a:lin ang="5400000" scaled="1"/>
                  </a:gradFill>
                </a14:hiddenFill>
              </a:ext>
            </a:extLst>
          </p:spPr>
          <p:txBody>
            <a:bodyPr/>
            <a:lstStyle/>
            <a:p>
              <a:pPr algn="just">
                <a:spcBef>
                  <a:spcPct val="0"/>
                </a:spcBef>
              </a:pPr>
              <a:r>
                <a:rPr kumimoji="0" lang="zh-CN" altLang="en-US" sz="2000" b="1">
                  <a:latin typeface="Times New Roman" pitchFamily="18" charset="0"/>
                  <a:ea typeface="宋体" pitchFamily="2" charset="-122"/>
                </a:rPr>
                <a:t>主观</a:t>
              </a:r>
              <a:r>
                <a:rPr kumimoji="0" lang="en-US" altLang="zh-CN" sz="2000" b="1">
                  <a:latin typeface="Times New Roman" pitchFamily="18" charset="0"/>
                  <a:ea typeface="宋体" pitchFamily="2" charset="-122"/>
                </a:rPr>
                <a:t>Bayes</a:t>
              </a:r>
              <a:r>
                <a:rPr kumimoji="0" lang="zh-CN" altLang="en-US" sz="2000" b="1">
                  <a:latin typeface="Times New Roman" pitchFamily="18" charset="0"/>
                  <a:ea typeface="宋体" pitchFamily="2" charset="-122"/>
                </a:rPr>
                <a:t>方法</a:t>
              </a:r>
            </a:p>
          </p:txBody>
        </p:sp>
        <p:sp>
          <p:nvSpPr>
            <p:cNvPr id="11276" name="AutoShape 12"/>
            <p:cNvSpPr>
              <a:spLocks/>
            </p:cNvSpPr>
            <p:nvPr/>
          </p:nvSpPr>
          <p:spPr bwMode="auto">
            <a:xfrm>
              <a:off x="3220" y="2387"/>
              <a:ext cx="132" cy="813"/>
            </a:xfrm>
            <a:prstGeom prst="leftBrace">
              <a:avLst>
                <a:gd name="adj1" fmla="val 51326"/>
                <a:gd name="adj2" fmla="val 50000"/>
              </a:avLst>
            </a:pr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1277" name="Text Box 13"/>
            <p:cNvSpPr txBox="1">
              <a:spLocks noChangeArrowheads="1"/>
            </p:cNvSpPr>
            <p:nvPr/>
          </p:nvSpPr>
          <p:spPr bwMode="auto">
            <a:xfrm>
              <a:off x="3492" y="2296"/>
              <a:ext cx="1089" cy="250"/>
            </a:xfrm>
            <a:prstGeom prst="rect">
              <a:avLst/>
            </a:prstGeom>
            <a:noFill/>
            <a:ln w="9525">
              <a:solidFill>
                <a:srgbClr val="000000"/>
              </a:solidFill>
              <a:miter lim="800000"/>
              <a:headEnd/>
              <a:tailEnd/>
            </a:ln>
            <a:extLst>
              <a:ext uri="{909E8E84-426E-40dd-AFC4-6F175D3DCCD1}">
                <a14:hiddenFill xmlns:a14="http://schemas.microsoft.com/office/drawing/2010/main">
                  <a:gradFill rotWithShape="0">
                    <a:gsLst>
                      <a:gs pos="0">
                        <a:srgbClr val="008000">
                          <a:gamma/>
                          <a:shade val="46275"/>
                          <a:invGamma/>
                        </a:srgbClr>
                      </a:gs>
                      <a:gs pos="50000">
                        <a:srgbClr val="008000"/>
                      </a:gs>
                      <a:gs pos="100000">
                        <a:srgbClr val="008000">
                          <a:gamma/>
                          <a:shade val="46275"/>
                          <a:invGamma/>
                        </a:srgbClr>
                      </a:gs>
                    </a:gsLst>
                    <a:lin ang="5400000" scaled="1"/>
                  </a:gradFill>
                </a14:hiddenFill>
              </a:ext>
            </a:extLst>
          </p:spPr>
          <p:txBody>
            <a:bodyPr/>
            <a:lstStyle/>
            <a:p>
              <a:pPr algn="just">
                <a:spcBef>
                  <a:spcPct val="0"/>
                </a:spcBef>
              </a:pPr>
              <a:r>
                <a:rPr kumimoji="0" lang="zh-CN" sz="2000" b="1">
                  <a:latin typeface="Times New Roman" pitchFamily="18" charset="0"/>
                  <a:ea typeface="宋体" pitchFamily="2" charset="-122"/>
                </a:rPr>
                <a:t>确定性理论</a:t>
              </a:r>
            </a:p>
          </p:txBody>
        </p:sp>
        <p:sp>
          <p:nvSpPr>
            <p:cNvPr id="11278" name="Text Box 14"/>
            <p:cNvSpPr txBox="1">
              <a:spLocks noChangeArrowheads="1"/>
            </p:cNvSpPr>
            <p:nvPr/>
          </p:nvSpPr>
          <p:spPr bwMode="auto">
            <a:xfrm>
              <a:off x="3560" y="3067"/>
              <a:ext cx="862" cy="272"/>
            </a:xfrm>
            <a:prstGeom prst="rect">
              <a:avLst/>
            </a:prstGeom>
            <a:noFill/>
            <a:ln w="9525">
              <a:solidFill>
                <a:srgbClr val="000000"/>
              </a:solidFill>
              <a:miter lim="800000"/>
              <a:headEnd/>
              <a:tailEnd/>
            </a:ln>
            <a:extLst>
              <a:ext uri="{909E8E84-426E-40dd-AFC4-6F175D3DCCD1}">
                <a14:hiddenFill xmlns:a14="http://schemas.microsoft.com/office/drawing/2010/main">
                  <a:gradFill rotWithShape="0">
                    <a:gsLst>
                      <a:gs pos="0">
                        <a:srgbClr val="008000">
                          <a:gamma/>
                          <a:shade val="46275"/>
                          <a:invGamma/>
                        </a:srgbClr>
                      </a:gs>
                      <a:gs pos="50000">
                        <a:srgbClr val="008000"/>
                      </a:gs>
                      <a:gs pos="100000">
                        <a:srgbClr val="008000">
                          <a:gamma/>
                          <a:shade val="46275"/>
                          <a:invGamma/>
                        </a:srgbClr>
                      </a:gs>
                    </a:gsLst>
                    <a:lin ang="5400000" scaled="1"/>
                  </a:gradFill>
                </a14:hiddenFill>
              </a:ext>
            </a:extLst>
          </p:spPr>
          <p:txBody>
            <a:bodyPr/>
            <a:lstStyle/>
            <a:p>
              <a:pPr algn="just">
                <a:spcBef>
                  <a:spcPct val="0"/>
                </a:spcBef>
              </a:pPr>
              <a:r>
                <a:rPr kumimoji="0" lang="zh-CN" sz="2000" b="1">
                  <a:latin typeface="Times New Roman" pitchFamily="18" charset="0"/>
                  <a:ea typeface="宋体" pitchFamily="2" charset="-122"/>
                </a:rPr>
                <a:t>证据理论</a:t>
              </a:r>
            </a:p>
          </p:txBody>
        </p:sp>
        <p:sp>
          <p:nvSpPr>
            <p:cNvPr id="11280" name="Text Box 16"/>
            <p:cNvSpPr txBox="1">
              <a:spLocks noChangeArrowheads="1"/>
            </p:cNvSpPr>
            <p:nvPr/>
          </p:nvSpPr>
          <p:spPr bwMode="auto">
            <a:xfrm>
              <a:off x="1270" y="2750"/>
              <a:ext cx="288" cy="763"/>
            </a:xfrm>
            <a:prstGeom prst="rect">
              <a:avLst/>
            </a:prstGeom>
            <a:noFill/>
            <a:ln w="9525">
              <a:solidFill>
                <a:srgbClr val="000000"/>
              </a:solidFill>
              <a:miter lim="800000"/>
              <a:headEnd/>
              <a:tailEnd/>
            </a:ln>
            <a:extLst>
              <a:ext uri="{909E8E84-426E-40dd-AFC4-6F175D3DCCD1}">
                <a14:hiddenFill xmlns:a14="http://schemas.microsoft.com/office/drawing/2010/main">
                  <a:gradFill rotWithShape="0">
                    <a:gsLst>
                      <a:gs pos="0">
                        <a:srgbClr val="008000">
                          <a:gamma/>
                          <a:shade val="46275"/>
                          <a:invGamma/>
                        </a:srgbClr>
                      </a:gs>
                      <a:gs pos="50000">
                        <a:srgbClr val="008000"/>
                      </a:gs>
                      <a:gs pos="100000">
                        <a:srgbClr val="008000">
                          <a:gamma/>
                          <a:shade val="46275"/>
                          <a:invGamma/>
                        </a:srgbClr>
                      </a:gs>
                    </a:gsLst>
                    <a:lin ang="5400000" scaled="1"/>
                  </a:gradFill>
                </a14:hiddenFill>
              </a:ext>
            </a:extLst>
          </p:spPr>
          <p:txBody>
            <a:bodyPr/>
            <a:lstStyle/>
            <a:p>
              <a:pPr algn="just">
                <a:spcBef>
                  <a:spcPct val="0"/>
                </a:spcBef>
              </a:pPr>
              <a:r>
                <a:rPr kumimoji="0" lang="zh-CN" altLang="en-US" sz="2000" b="1">
                  <a:latin typeface="Times New Roman" pitchFamily="18" charset="0"/>
                  <a:ea typeface="宋体" pitchFamily="2" charset="-122"/>
                </a:rPr>
                <a:t>数值方法</a:t>
              </a:r>
            </a:p>
          </p:txBody>
        </p:sp>
        <p:sp>
          <p:nvSpPr>
            <p:cNvPr id="11281" name="Text Box 17"/>
            <p:cNvSpPr txBox="1">
              <a:spLocks noChangeArrowheads="1"/>
            </p:cNvSpPr>
            <p:nvPr/>
          </p:nvSpPr>
          <p:spPr bwMode="auto">
            <a:xfrm>
              <a:off x="1270" y="1253"/>
              <a:ext cx="272" cy="1043"/>
            </a:xfrm>
            <a:prstGeom prst="rect">
              <a:avLst/>
            </a:prstGeom>
            <a:noFill/>
            <a:ln w="9525">
              <a:solidFill>
                <a:srgbClr val="000000"/>
              </a:solidFill>
              <a:miter lim="800000"/>
              <a:headEnd/>
              <a:tailEnd/>
            </a:ln>
            <a:extLst>
              <a:ext uri="{909E8E84-426E-40dd-AFC4-6F175D3DCCD1}">
                <a14:hiddenFill xmlns:a14="http://schemas.microsoft.com/office/drawing/2010/main">
                  <a:gradFill rotWithShape="0">
                    <a:gsLst>
                      <a:gs pos="0">
                        <a:srgbClr val="008000">
                          <a:gamma/>
                          <a:shade val="46275"/>
                          <a:invGamma/>
                        </a:srgbClr>
                      </a:gs>
                      <a:gs pos="50000">
                        <a:srgbClr val="008000"/>
                      </a:gs>
                      <a:gs pos="100000">
                        <a:srgbClr val="008000">
                          <a:gamma/>
                          <a:shade val="46275"/>
                          <a:invGamma/>
                        </a:srgbClr>
                      </a:gs>
                    </a:gsLst>
                    <a:lin ang="5400000" scaled="1"/>
                  </a:gradFill>
                </a14:hiddenFill>
              </a:ext>
            </a:extLst>
          </p:spPr>
          <p:txBody>
            <a:bodyPr/>
            <a:lstStyle/>
            <a:p>
              <a:pPr algn="just">
                <a:spcBef>
                  <a:spcPct val="0"/>
                </a:spcBef>
              </a:pPr>
              <a:r>
                <a:rPr kumimoji="0" lang="zh-CN" altLang="en-US" sz="2000" b="1">
                  <a:latin typeface="Times New Roman" pitchFamily="18" charset="0"/>
                  <a:ea typeface="宋体" pitchFamily="2" charset="-122"/>
                </a:rPr>
                <a:t>非数值方法</a:t>
              </a:r>
            </a:p>
          </p:txBody>
        </p:sp>
        <p:sp>
          <p:nvSpPr>
            <p:cNvPr id="11282" name="AutoShape 18"/>
            <p:cNvSpPr>
              <a:spLocks/>
            </p:cNvSpPr>
            <p:nvPr/>
          </p:nvSpPr>
          <p:spPr bwMode="auto">
            <a:xfrm>
              <a:off x="975" y="1661"/>
              <a:ext cx="192" cy="1488"/>
            </a:xfrm>
            <a:prstGeom prst="leftBrace">
              <a:avLst>
                <a:gd name="adj1" fmla="val 64583"/>
                <a:gd name="adj2" fmla="val 49463"/>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spcBef>
                  <a:spcPct val="0"/>
                </a:spcBef>
              </a:pPr>
              <a:endParaRPr lang="zh-CN" altLang="zh-CN" sz="2400">
                <a:latin typeface="Tahoma" pitchFamily="34" charset="0"/>
                <a:ea typeface="宋体" pitchFamily="2" charset="-122"/>
              </a:endParaRPr>
            </a:p>
          </p:txBody>
        </p:sp>
        <p:sp>
          <p:nvSpPr>
            <p:cNvPr id="11283" name="Text Box 19"/>
            <p:cNvSpPr txBox="1">
              <a:spLocks noChangeArrowheads="1"/>
            </p:cNvSpPr>
            <p:nvPr/>
          </p:nvSpPr>
          <p:spPr bwMode="auto">
            <a:xfrm>
              <a:off x="635" y="1774"/>
              <a:ext cx="288" cy="1247"/>
            </a:xfrm>
            <a:prstGeom prst="rect">
              <a:avLst/>
            </a:prstGeom>
            <a:noFill/>
            <a:ln w="9525">
              <a:solidFill>
                <a:srgbClr val="000000"/>
              </a:solidFill>
              <a:miter lim="800000"/>
              <a:headEnd/>
              <a:tailEnd/>
            </a:ln>
            <a:extLst>
              <a:ext uri="{909E8E84-426E-40dd-AFC4-6F175D3DCCD1}">
                <a14:hiddenFill xmlns:a14="http://schemas.microsoft.com/office/drawing/2010/main">
                  <a:gradFill rotWithShape="0">
                    <a:gsLst>
                      <a:gs pos="0">
                        <a:srgbClr val="008000">
                          <a:gamma/>
                          <a:shade val="46275"/>
                          <a:invGamma/>
                        </a:srgbClr>
                      </a:gs>
                      <a:gs pos="50000">
                        <a:srgbClr val="008000"/>
                      </a:gs>
                      <a:gs pos="100000">
                        <a:srgbClr val="008000">
                          <a:gamma/>
                          <a:shade val="46275"/>
                          <a:invGamma/>
                        </a:srgbClr>
                      </a:gs>
                    </a:gsLst>
                    <a:lin ang="5400000" scaled="1"/>
                  </a:gradFill>
                </a14:hiddenFill>
              </a:ext>
            </a:extLst>
          </p:spPr>
          <p:txBody>
            <a:bodyPr/>
            <a:lstStyle/>
            <a:p>
              <a:pPr algn="just">
                <a:spcBef>
                  <a:spcPct val="0"/>
                </a:spcBef>
              </a:pPr>
              <a:r>
                <a:rPr kumimoji="0" lang="zh-CN" altLang="en-US" sz="2000" b="1">
                  <a:latin typeface="Times New Roman" pitchFamily="18" charset="0"/>
                  <a:ea typeface="宋体" pitchFamily="2" charset="-122"/>
                </a:rPr>
                <a:t>不确定性推理</a:t>
              </a:r>
            </a:p>
          </p:txBody>
        </p:sp>
        <p:sp>
          <p:nvSpPr>
            <p:cNvPr id="11285" name="AutoShape 21"/>
            <p:cNvSpPr>
              <a:spLocks/>
            </p:cNvSpPr>
            <p:nvPr/>
          </p:nvSpPr>
          <p:spPr bwMode="auto">
            <a:xfrm>
              <a:off x="1655" y="1344"/>
              <a:ext cx="100" cy="989"/>
            </a:xfrm>
            <a:prstGeom prst="leftBrace">
              <a:avLst>
                <a:gd name="adj1" fmla="val 82417"/>
                <a:gd name="adj2" fmla="val 50000"/>
              </a:avLst>
            </a:pr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1286" name="Text Box 22"/>
            <p:cNvSpPr txBox="1">
              <a:spLocks noChangeArrowheads="1"/>
            </p:cNvSpPr>
            <p:nvPr/>
          </p:nvSpPr>
          <p:spPr bwMode="auto">
            <a:xfrm>
              <a:off x="1859" y="1207"/>
              <a:ext cx="1095" cy="252"/>
            </a:xfrm>
            <a:prstGeom prst="rect">
              <a:avLst/>
            </a:prstGeom>
            <a:noFill/>
            <a:ln w="9525">
              <a:solidFill>
                <a:srgbClr val="000000"/>
              </a:solidFill>
              <a:miter lim="800000"/>
              <a:headEnd/>
              <a:tailEnd/>
            </a:ln>
            <a:extLst>
              <a:ext uri="{909E8E84-426E-40dd-AFC4-6F175D3DCCD1}">
                <a14:hiddenFill xmlns:a14="http://schemas.microsoft.com/office/drawing/2010/main">
                  <a:solidFill>
                    <a:schemeClr val="bg1"/>
                  </a:solidFill>
                </a14:hiddenFill>
              </a:ext>
            </a:extLst>
          </p:spPr>
          <p:txBody>
            <a:bodyPr/>
            <a:lstStyle/>
            <a:p>
              <a:pPr algn="just">
                <a:spcBef>
                  <a:spcPct val="0"/>
                </a:spcBef>
              </a:pPr>
              <a:r>
                <a:rPr kumimoji="0" lang="zh-CN" altLang="en-US" sz="2000" b="1">
                  <a:latin typeface="宋体" pitchFamily="2" charset="-122"/>
                  <a:ea typeface="宋体" pitchFamily="2" charset="-122"/>
                </a:rPr>
                <a:t>框架推理</a:t>
              </a:r>
              <a:r>
                <a:rPr kumimoji="0" lang="zh-CN" altLang="en-US" sz="2000" b="1">
                  <a:latin typeface="Times New Roman" pitchFamily="18" charset="0"/>
                  <a:ea typeface="宋体" pitchFamily="2" charset="-122"/>
                </a:rPr>
                <a:t> </a:t>
              </a:r>
              <a:endParaRPr kumimoji="0" lang="zh-CN" sz="2000" b="1">
                <a:latin typeface="Times New Roman" pitchFamily="18" charset="0"/>
                <a:ea typeface="宋体" pitchFamily="2" charset="-122"/>
              </a:endParaRPr>
            </a:p>
          </p:txBody>
        </p:sp>
        <p:sp>
          <p:nvSpPr>
            <p:cNvPr id="11287" name="Text Box 23"/>
            <p:cNvSpPr txBox="1">
              <a:spLocks noChangeArrowheads="1"/>
            </p:cNvSpPr>
            <p:nvPr/>
          </p:nvSpPr>
          <p:spPr bwMode="auto">
            <a:xfrm>
              <a:off x="1905" y="1638"/>
              <a:ext cx="1156" cy="228"/>
            </a:xfrm>
            <a:prstGeom prst="rect">
              <a:avLst/>
            </a:prstGeom>
            <a:noFill/>
            <a:ln w="9525">
              <a:solidFill>
                <a:srgbClr val="000000"/>
              </a:solidFill>
              <a:miter lim="800000"/>
              <a:headEnd/>
              <a:tailEnd/>
            </a:ln>
            <a:extLst>
              <a:ext uri="{909E8E84-426E-40dd-AFC4-6F175D3DCCD1}">
                <a14:hiddenFill xmlns:a14="http://schemas.microsoft.com/office/drawing/2010/main">
                  <a:gradFill rotWithShape="0">
                    <a:gsLst>
                      <a:gs pos="0">
                        <a:srgbClr val="008000">
                          <a:gamma/>
                          <a:shade val="46275"/>
                          <a:invGamma/>
                        </a:srgbClr>
                      </a:gs>
                      <a:gs pos="50000">
                        <a:srgbClr val="008000"/>
                      </a:gs>
                      <a:gs pos="100000">
                        <a:srgbClr val="008000">
                          <a:gamma/>
                          <a:shade val="46275"/>
                          <a:invGamma/>
                        </a:srgbClr>
                      </a:gs>
                    </a:gsLst>
                    <a:lin ang="5400000" scaled="1"/>
                  </a:gradFill>
                </a14:hiddenFill>
              </a:ext>
            </a:extLst>
          </p:spPr>
          <p:txBody>
            <a:bodyPr/>
            <a:lstStyle/>
            <a:p>
              <a:pPr algn="just">
                <a:spcBef>
                  <a:spcPct val="0"/>
                </a:spcBef>
              </a:pPr>
              <a:r>
                <a:rPr kumimoji="0" lang="zh-CN" altLang="en-US" sz="2000" b="1">
                  <a:latin typeface="宋体" pitchFamily="2" charset="-122"/>
                  <a:ea typeface="宋体" pitchFamily="2" charset="-122"/>
                </a:rPr>
                <a:t>语义网络推理</a:t>
              </a:r>
              <a:r>
                <a:rPr kumimoji="0" lang="zh-CN" altLang="en-US" b="1">
                  <a:latin typeface="Times New Roman" pitchFamily="18" charset="0"/>
                  <a:ea typeface="宋体" pitchFamily="2" charset="-122"/>
                </a:rPr>
                <a:t> </a:t>
              </a:r>
              <a:endParaRPr kumimoji="0" lang="zh-CN" b="1">
                <a:latin typeface="Times New Roman" pitchFamily="18" charset="0"/>
                <a:ea typeface="宋体" pitchFamily="2" charset="-122"/>
              </a:endParaRPr>
            </a:p>
          </p:txBody>
        </p:sp>
        <p:sp>
          <p:nvSpPr>
            <p:cNvPr id="11288" name="Text Box 24"/>
            <p:cNvSpPr txBox="1">
              <a:spLocks noChangeArrowheads="1"/>
            </p:cNvSpPr>
            <p:nvPr/>
          </p:nvSpPr>
          <p:spPr bwMode="auto">
            <a:xfrm>
              <a:off x="1905" y="2137"/>
              <a:ext cx="1096" cy="228"/>
            </a:xfrm>
            <a:prstGeom prst="rect">
              <a:avLst/>
            </a:prstGeom>
            <a:noFill/>
            <a:ln w="9525">
              <a:solidFill>
                <a:srgbClr val="000000"/>
              </a:solidFill>
              <a:miter lim="800000"/>
              <a:headEnd/>
              <a:tailEnd/>
            </a:ln>
            <a:extLst>
              <a:ext uri="{909E8E84-426E-40dd-AFC4-6F175D3DCCD1}">
                <a14:hiddenFill xmlns:a14="http://schemas.microsoft.com/office/drawing/2010/main">
                  <a:gradFill rotWithShape="0">
                    <a:gsLst>
                      <a:gs pos="0">
                        <a:srgbClr val="008000">
                          <a:gamma/>
                          <a:shade val="46275"/>
                          <a:invGamma/>
                        </a:srgbClr>
                      </a:gs>
                      <a:gs pos="50000">
                        <a:srgbClr val="008000"/>
                      </a:gs>
                      <a:gs pos="100000">
                        <a:srgbClr val="008000">
                          <a:gamma/>
                          <a:shade val="46275"/>
                          <a:invGamma/>
                        </a:srgbClr>
                      </a:gs>
                    </a:gsLst>
                    <a:lin ang="5400000" scaled="1"/>
                  </a:gradFill>
                </a14:hiddenFill>
              </a:ext>
            </a:extLst>
          </p:spPr>
          <p:txBody>
            <a:bodyPr/>
            <a:lstStyle/>
            <a:p>
              <a:pPr algn="just">
                <a:spcBef>
                  <a:spcPct val="0"/>
                </a:spcBef>
              </a:pPr>
              <a:r>
                <a:rPr kumimoji="0" lang="zh-CN" altLang="en-US" sz="2000" b="1">
                  <a:latin typeface="宋体" pitchFamily="2" charset="-122"/>
                  <a:ea typeface="宋体" pitchFamily="2" charset="-122"/>
                </a:rPr>
                <a:t>常识推理</a:t>
              </a:r>
              <a:r>
                <a:rPr kumimoji="0" lang="en-US" altLang="zh-CN" sz="2000" b="1">
                  <a:latin typeface="Times New Roman"/>
                  <a:ea typeface="宋体" pitchFamily="2" charset="-122"/>
                </a:rPr>
                <a:t>…</a:t>
              </a:r>
              <a:endParaRPr kumimoji="0" lang="en-US" altLang="zh-CN" sz="2000" b="1">
                <a:latin typeface="宋体" pitchFamily="2" charset="-122"/>
                <a:ea typeface="宋体" pitchFamily="2" charset="-122"/>
              </a:endParaRPr>
            </a:p>
          </p:txBody>
        </p:sp>
      </p:grpSp>
      <p:sp>
        <p:nvSpPr>
          <p:cNvPr id="11293" name="Text Box 29"/>
          <p:cNvSpPr txBox="1">
            <a:spLocks noChangeArrowheads="1"/>
          </p:cNvSpPr>
          <p:nvPr/>
        </p:nvSpPr>
        <p:spPr bwMode="auto">
          <a:xfrm>
            <a:off x="358775" y="296652"/>
            <a:ext cx="8389938"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15000"/>
              </a:spcBef>
            </a:pPr>
            <a:r>
              <a:rPr lang="zh-CN" altLang="en-US" sz="4400" b="1" dirty="0">
                <a:solidFill>
                  <a:schemeClr val="accent2"/>
                </a:solidFill>
                <a:latin typeface="方正姚体" pitchFamily="2" charset="-122"/>
                <a:ea typeface="方正姚体" pitchFamily="2" charset="-122"/>
                <a:cs typeface="+mj-cs"/>
              </a:rPr>
              <a:t>不确定性推理的类型</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灯片编号占位符 3"/>
          <p:cNvSpPr>
            <a:spLocks noGrp="1"/>
          </p:cNvSpPr>
          <p:nvPr>
            <p:ph type="sldNum" sz="quarter" idx="12"/>
          </p:nvPr>
        </p:nvSpPr>
        <p:spPr/>
        <p:txBody>
          <a:bodyPr/>
          <a:lstStyle/>
          <a:p>
            <a:fld id="{C4B35A90-3F09-4E0F-9794-993D2B5F95D8}" type="slidenum">
              <a:rPr lang="en-US" altLang="zh-CN"/>
              <a:pPr/>
              <a:t>140</a:t>
            </a:fld>
            <a:endParaRPr lang="en-US" altLang="zh-CN"/>
          </a:p>
        </p:txBody>
      </p:sp>
      <p:sp>
        <p:nvSpPr>
          <p:cNvPr id="490498" name="Text Box 2"/>
          <p:cNvSpPr txBox="1">
            <a:spLocks noChangeArrowheads="1"/>
          </p:cNvSpPr>
          <p:nvPr/>
        </p:nvSpPr>
        <p:spPr bwMode="auto">
          <a:xfrm>
            <a:off x="223911" y="512676"/>
            <a:ext cx="8640763" cy="44627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lnSpc>
                <a:spcPct val="120000"/>
              </a:lnSpc>
              <a:spcBef>
                <a:spcPct val="10000"/>
              </a:spcBef>
            </a:pPr>
            <a:r>
              <a:rPr lang="zh-CN" altLang="en-US" sz="2000" b="1" dirty="0" smtClean="0">
                <a:solidFill>
                  <a:srgbClr val="0000CC"/>
                </a:solidFill>
                <a:latin typeface="Times New Roman" pitchFamily="18" charset="0"/>
                <a:ea typeface="幼圆" pitchFamily="49" charset="-122"/>
                <a:cs typeface="Times New Roman" pitchFamily="18" charset="0"/>
              </a:rPr>
              <a:t>在</a:t>
            </a:r>
            <a:r>
              <a:rPr lang="zh-CN" altLang="en-US" sz="2000" b="1" dirty="0">
                <a:solidFill>
                  <a:srgbClr val="0000CC"/>
                </a:solidFill>
                <a:latin typeface="Times New Roman" pitchFamily="18" charset="0"/>
                <a:ea typeface="幼圆" pitchFamily="49" charset="-122"/>
                <a:cs typeface="Times New Roman" pitchFamily="18" charset="0"/>
              </a:rPr>
              <a:t>模糊假言三段论推理模式下，模糊知识</a:t>
            </a:r>
          </a:p>
          <a:p>
            <a:pPr eaLnBrk="1" hangingPunct="1">
              <a:lnSpc>
                <a:spcPct val="120000"/>
              </a:lnSpc>
              <a:spcBef>
                <a:spcPct val="10000"/>
              </a:spcBef>
            </a:pPr>
            <a:r>
              <a:rPr lang="zh-CN" altLang="en-US" sz="2000" b="1" dirty="0">
                <a:solidFill>
                  <a:srgbClr val="0000CC"/>
                </a:solidFill>
                <a:latin typeface="Times New Roman" pitchFamily="18" charset="0"/>
                <a:ea typeface="幼圆" pitchFamily="49" charset="-122"/>
                <a:cs typeface="Times New Roman" pitchFamily="18" charset="0"/>
              </a:rPr>
              <a:t>         </a:t>
            </a:r>
            <a:r>
              <a:rPr lang="en-US" altLang="zh-CN" sz="2000" b="1" dirty="0">
                <a:solidFill>
                  <a:srgbClr val="0000CC"/>
                </a:solidFill>
                <a:latin typeface="Times New Roman" pitchFamily="18" charset="0"/>
                <a:ea typeface="幼圆" pitchFamily="49" charset="-122"/>
                <a:cs typeface="Times New Roman" pitchFamily="18" charset="0"/>
              </a:rPr>
              <a:t>r</a:t>
            </a:r>
            <a:r>
              <a:rPr lang="en-US" altLang="zh-CN" sz="2000" b="1" baseline="-25000" dirty="0">
                <a:solidFill>
                  <a:srgbClr val="0000CC"/>
                </a:solidFill>
                <a:latin typeface="Times New Roman" pitchFamily="18" charset="0"/>
                <a:ea typeface="幼圆" pitchFamily="49" charset="-122"/>
                <a:cs typeface="Times New Roman" pitchFamily="18" charset="0"/>
              </a:rPr>
              <a:t>1</a:t>
            </a:r>
            <a:r>
              <a:rPr lang="en-US" altLang="zh-CN" sz="2000" b="1" dirty="0">
                <a:solidFill>
                  <a:srgbClr val="0000CC"/>
                </a:solidFill>
                <a:latin typeface="Times New Roman" pitchFamily="18" charset="0"/>
                <a:ea typeface="幼圆" pitchFamily="49" charset="-122"/>
                <a:cs typeface="Times New Roman" pitchFamily="18" charset="0"/>
              </a:rPr>
              <a:t>:  IF   x  is  F   THEN   y  is  G</a:t>
            </a:r>
          </a:p>
          <a:p>
            <a:pPr eaLnBrk="1" hangingPunct="1">
              <a:lnSpc>
                <a:spcPct val="120000"/>
              </a:lnSpc>
              <a:spcBef>
                <a:spcPct val="10000"/>
              </a:spcBef>
            </a:pPr>
            <a:r>
              <a:rPr lang="zh-CN" altLang="en-US" sz="2000" b="1" dirty="0">
                <a:solidFill>
                  <a:srgbClr val="0000CC"/>
                </a:solidFill>
                <a:latin typeface="Times New Roman" pitchFamily="18" charset="0"/>
                <a:ea typeface="幼圆" pitchFamily="49" charset="-122"/>
                <a:cs typeface="Times New Roman" pitchFamily="18" charset="0"/>
              </a:rPr>
              <a:t>表示在</a:t>
            </a:r>
            <a:r>
              <a:rPr lang="en-US" altLang="zh-CN" sz="2000" b="1" dirty="0">
                <a:solidFill>
                  <a:srgbClr val="0000CC"/>
                </a:solidFill>
                <a:latin typeface="Times New Roman" pitchFamily="18" charset="0"/>
                <a:ea typeface="幼圆" pitchFamily="49" charset="-122"/>
                <a:cs typeface="Times New Roman" pitchFamily="18" charset="0"/>
              </a:rPr>
              <a:t>F</a:t>
            </a:r>
            <a:r>
              <a:rPr lang="zh-CN" altLang="en-US" sz="2000" b="1" dirty="0">
                <a:solidFill>
                  <a:srgbClr val="0000CC"/>
                </a:solidFill>
                <a:latin typeface="Times New Roman" pitchFamily="18" charset="0"/>
                <a:ea typeface="幼圆" pitchFamily="49" charset="-122"/>
                <a:cs typeface="Times New Roman" pitchFamily="18" charset="0"/>
              </a:rPr>
              <a:t>与</a:t>
            </a:r>
            <a:r>
              <a:rPr lang="en-US" altLang="zh-CN" sz="2000" b="1" dirty="0">
                <a:solidFill>
                  <a:srgbClr val="0000CC"/>
                </a:solidFill>
                <a:latin typeface="Times New Roman" pitchFamily="18" charset="0"/>
                <a:ea typeface="幼圆" pitchFamily="49" charset="-122"/>
                <a:cs typeface="Times New Roman" pitchFamily="18" charset="0"/>
              </a:rPr>
              <a:t>G</a:t>
            </a:r>
            <a:r>
              <a:rPr lang="zh-CN" altLang="en-US" sz="2000" b="1" dirty="0">
                <a:solidFill>
                  <a:srgbClr val="0000CC"/>
                </a:solidFill>
                <a:latin typeface="Times New Roman" pitchFamily="18" charset="0"/>
                <a:ea typeface="幼圆" pitchFamily="49" charset="-122"/>
                <a:cs typeface="Times New Roman" pitchFamily="18" charset="0"/>
              </a:rPr>
              <a:t>之间存在着确定的因果关系，设此因果关系为</a:t>
            </a:r>
            <a:r>
              <a:rPr lang="en-US" altLang="zh-CN" sz="2000" b="1" dirty="0">
                <a:solidFill>
                  <a:srgbClr val="0000CC"/>
                </a:solidFill>
                <a:latin typeface="Times New Roman" pitchFamily="18" charset="0"/>
                <a:ea typeface="幼圆" pitchFamily="49" charset="-122"/>
                <a:cs typeface="Times New Roman" pitchFamily="18" charset="0"/>
              </a:rPr>
              <a:t>R</a:t>
            </a:r>
            <a:r>
              <a:rPr lang="en-US" altLang="zh-CN" sz="2000" b="1" baseline="-25000" dirty="0">
                <a:solidFill>
                  <a:srgbClr val="0000CC"/>
                </a:solidFill>
                <a:latin typeface="Times New Roman" pitchFamily="18" charset="0"/>
                <a:ea typeface="幼圆" pitchFamily="49" charset="-122"/>
                <a:cs typeface="Times New Roman" pitchFamily="18" charset="0"/>
              </a:rPr>
              <a:t>1</a:t>
            </a:r>
            <a:r>
              <a:rPr lang="zh-CN" altLang="en-US" sz="2000" b="1" dirty="0">
                <a:solidFill>
                  <a:srgbClr val="0000CC"/>
                </a:solidFill>
                <a:latin typeface="Times New Roman" pitchFamily="18" charset="0"/>
                <a:ea typeface="幼圆" pitchFamily="49" charset="-122"/>
                <a:cs typeface="Times New Roman" pitchFamily="18" charset="0"/>
              </a:rPr>
              <a:t>。</a:t>
            </a:r>
          </a:p>
          <a:p>
            <a:pPr eaLnBrk="1" hangingPunct="1">
              <a:lnSpc>
                <a:spcPct val="120000"/>
              </a:lnSpc>
              <a:spcBef>
                <a:spcPct val="10000"/>
              </a:spcBef>
            </a:pPr>
            <a:r>
              <a:rPr lang="zh-CN" altLang="en-US" sz="2000" b="1" dirty="0" smtClean="0">
                <a:solidFill>
                  <a:srgbClr val="0000CC"/>
                </a:solidFill>
                <a:latin typeface="Times New Roman" pitchFamily="18" charset="0"/>
                <a:ea typeface="幼圆" pitchFamily="49" charset="-122"/>
                <a:cs typeface="Times New Roman" pitchFamily="18" charset="0"/>
              </a:rPr>
              <a:t>模糊</a:t>
            </a:r>
            <a:r>
              <a:rPr lang="zh-CN" altLang="en-US" sz="2000" b="1" dirty="0">
                <a:solidFill>
                  <a:srgbClr val="0000CC"/>
                </a:solidFill>
                <a:latin typeface="Times New Roman" pitchFamily="18" charset="0"/>
                <a:ea typeface="幼圆" pitchFamily="49" charset="-122"/>
                <a:cs typeface="Times New Roman" pitchFamily="18" charset="0"/>
              </a:rPr>
              <a:t>知识</a:t>
            </a:r>
          </a:p>
          <a:p>
            <a:pPr eaLnBrk="1" hangingPunct="1">
              <a:lnSpc>
                <a:spcPct val="120000"/>
              </a:lnSpc>
              <a:spcBef>
                <a:spcPct val="10000"/>
              </a:spcBef>
            </a:pPr>
            <a:r>
              <a:rPr lang="zh-CN" altLang="en-US" sz="2000" b="1" dirty="0">
                <a:solidFill>
                  <a:srgbClr val="0000CC"/>
                </a:solidFill>
                <a:latin typeface="Times New Roman" pitchFamily="18" charset="0"/>
                <a:ea typeface="幼圆" pitchFamily="49" charset="-122"/>
                <a:cs typeface="Times New Roman" pitchFamily="18" charset="0"/>
              </a:rPr>
              <a:t>         </a:t>
            </a:r>
            <a:r>
              <a:rPr lang="en-US" altLang="zh-CN" sz="2000" b="1" dirty="0">
                <a:solidFill>
                  <a:srgbClr val="0000CC"/>
                </a:solidFill>
                <a:latin typeface="Times New Roman" pitchFamily="18" charset="0"/>
                <a:ea typeface="幼圆" pitchFamily="49" charset="-122"/>
                <a:cs typeface="Times New Roman" pitchFamily="18" charset="0"/>
              </a:rPr>
              <a:t>r</a:t>
            </a:r>
            <a:r>
              <a:rPr lang="en-US" altLang="zh-CN" sz="2000" b="1" baseline="-25000" dirty="0">
                <a:solidFill>
                  <a:srgbClr val="0000CC"/>
                </a:solidFill>
                <a:latin typeface="Times New Roman" pitchFamily="18" charset="0"/>
                <a:ea typeface="幼圆" pitchFamily="49" charset="-122"/>
                <a:cs typeface="Times New Roman" pitchFamily="18" charset="0"/>
              </a:rPr>
              <a:t>2</a:t>
            </a:r>
            <a:r>
              <a:rPr lang="en-US" altLang="zh-CN" sz="2000" b="1" dirty="0">
                <a:solidFill>
                  <a:srgbClr val="0000CC"/>
                </a:solidFill>
                <a:latin typeface="Times New Roman" pitchFamily="18" charset="0"/>
                <a:ea typeface="幼圆" pitchFamily="49" charset="-122"/>
                <a:cs typeface="Times New Roman" pitchFamily="18" charset="0"/>
              </a:rPr>
              <a:t>:  IF   y  is  G   THEN   z is  H</a:t>
            </a:r>
          </a:p>
          <a:p>
            <a:pPr eaLnBrk="1" hangingPunct="1">
              <a:lnSpc>
                <a:spcPct val="120000"/>
              </a:lnSpc>
              <a:spcBef>
                <a:spcPct val="10000"/>
              </a:spcBef>
            </a:pPr>
            <a:r>
              <a:rPr lang="zh-CN" altLang="en-US" sz="2000" b="1" dirty="0">
                <a:solidFill>
                  <a:srgbClr val="0000CC"/>
                </a:solidFill>
                <a:latin typeface="Times New Roman" pitchFamily="18" charset="0"/>
                <a:ea typeface="幼圆" pitchFamily="49" charset="-122"/>
                <a:cs typeface="Times New Roman" pitchFamily="18" charset="0"/>
              </a:rPr>
              <a:t>表示在</a:t>
            </a:r>
            <a:r>
              <a:rPr lang="en-US" altLang="zh-CN" sz="2000" b="1" dirty="0">
                <a:solidFill>
                  <a:srgbClr val="0000CC"/>
                </a:solidFill>
                <a:latin typeface="Times New Roman" pitchFamily="18" charset="0"/>
                <a:ea typeface="幼圆" pitchFamily="49" charset="-122"/>
                <a:cs typeface="Times New Roman" pitchFamily="18" charset="0"/>
              </a:rPr>
              <a:t>G</a:t>
            </a:r>
            <a:r>
              <a:rPr lang="zh-CN" altLang="en-US" sz="2000" b="1" dirty="0">
                <a:solidFill>
                  <a:srgbClr val="0000CC"/>
                </a:solidFill>
                <a:latin typeface="Times New Roman" pitchFamily="18" charset="0"/>
                <a:ea typeface="幼圆" pitchFamily="49" charset="-122"/>
                <a:cs typeface="Times New Roman" pitchFamily="18" charset="0"/>
              </a:rPr>
              <a:t>与</a:t>
            </a:r>
            <a:r>
              <a:rPr lang="en-US" altLang="zh-CN" sz="2000" b="1" dirty="0">
                <a:solidFill>
                  <a:srgbClr val="0000CC"/>
                </a:solidFill>
                <a:latin typeface="Times New Roman" pitchFamily="18" charset="0"/>
                <a:ea typeface="幼圆" pitchFamily="49" charset="-122"/>
                <a:cs typeface="Times New Roman" pitchFamily="18" charset="0"/>
              </a:rPr>
              <a:t>H</a:t>
            </a:r>
            <a:r>
              <a:rPr lang="zh-CN" altLang="en-US" sz="2000" b="1" dirty="0">
                <a:solidFill>
                  <a:srgbClr val="0000CC"/>
                </a:solidFill>
                <a:latin typeface="Times New Roman" pitchFamily="18" charset="0"/>
                <a:ea typeface="幼圆" pitchFamily="49" charset="-122"/>
                <a:cs typeface="Times New Roman" pitchFamily="18" charset="0"/>
              </a:rPr>
              <a:t>之间存在着确定的因果关系，设此因果关系为</a:t>
            </a:r>
            <a:r>
              <a:rPr lang="en-US" altLang="zh-CN" sz="2000" b="1" dirty="0">
                <a:solidFill>
                  <a:srgbClr val="0000CC"/>
                </a:solidFill>
                <a:latin typeface="Times New Roman" pitchFamily="18" charset="0"/>
                <a:ea typeface="幼圆" pitchFamily="49" charset="-122"/>
                <a:cs typeface="Times New Roman" pitchFamily="18" charset="0"/>
              </a:rPr>
              <a:t>R</a:t>
            </a:r>
            <a:r>
              <a:rPr lang="en-US" altLang="zh-CN" sz="2000" b="1" baseline="-25000" dirty="0">
                <a:solidFill>
                  <a:srgbClr val="0000CC"/>
                </a:solidFill>
                <a:latin typeface="Times New Roman" pitchFamily="18" charset="0"/>
                <a:ea typeface="幼圆" pitchFamily="49" charset="-122"/>
                <a:cs typeface="Times New Roman" pitchFamily="18" charset="0"/>
              </a:rPr>
              <a:t>2</a:t>
            </a:r>
            <a:r>
              <a:rPr lang="zh-CN" altLang="en-US" sz="2000" b="1" dirty="0">
                <a:solidFill>
                  <a:srgbClr val="0000CC"/>
                </a:solidFill>
                <a:latin typeface="Times New Roman" pitchFamily="18" charset="0"/>
                <a:ea typeface="幼圆" pitchFamily="49" charset="-122"/>
                <a:cs typeface="Times New Roman" pitchFamily="18" charset="0"/>
              </a:rPr>
              <a:t>。</a:t>
            </a:r>
          </a:p>
          <a:p>
            <a:pPr eaLnBrk="1" hangingPunct="1">
              <a:lnSpc>
                <a:spcPct val="120000"/>
              </a:lnSpc>
              <a:spcBef>
                <a:spcPct val="10000"/>
              </a:spcBef>
            </a:pPr>
            <a:r>
              <a:rPr lang="zh-CN" altLang="en-US" sz="2000" b="1" dirty="0" smtClean="0">
                <a:solidFill>
                  <a:srgbClr val="0000CC"/>
                </a:solidFill>
                <a:latin typeface="Times New Roman" pitchFamily="18" charset="0"/>
                <a:ea typeface="幼圆" pitchFamily="49" charset="-122"/>
                <a:cs typeface="Times New Roman" pitchFamily="18" charset="0"/>
              </a:rPr>
              <a:t>若</a:t>
            </a:r>
            <a:r>
              <a:rPr lang="zh-CN" altLang="en-US" sz="2000" b="1" dirty="0">
                <a:solidFill>
                  <a:srgbClr val="0000CC"/>
                </a:solidFill>
                <a:latin typeface="Times New Roman" pitchFamily="18" charset="0"/>
                <a:ea typeface="幼圆" pitchFamily="49" charset="-122"/>
                <a:cs typeface="Times New Roman" pitchFamily="18" charset="0"/>
              </a:rPr>
              <a:t>模糊假言三段论成立，则模糊结论</a:t>
            </a:r>
          </a:p>
          <a:p>
            <a:pPr eaLnBrk="1" hangingPunct="1">
              <a:lnSpc>
                <a:spcPct val="120000"/>
              </a:lnSpc>
              <a:spcBef>
                <a:spcPct val="10000"/>
              </a:spcBef>
            </a:pPr>
            <a:r>
              <a:rPr lang="zh-CN" altLang="en-US" sz="2000" b="1" dirty="0">
                <a:solidFill>
                  <a:srgbClr val="0000CC"/>
                </a:solidFill>
                <a:latin typeface="Times New Roman" pitchFamily="18" charset="0"/>
                <a:ea typeface="幼圆" pitchFamily="49" charset="-122"/>
                <a:cs typeface="Times New Roman" pitchFamily="18" charset="0"/>
              </a:rPr>
              <a:t>        </a:t>
            </a:r>
            <a:r>
              <a:rPr lang="en-US" altLang="zh-CN" sz="2000" b="1" dirty="0">
                <a:solidFill>
                  <a:srgbClr val="0000CC"/>
                </a:solidFill>
                <a:latin typeface="Times New Roman" pitchFamily="18" charset="0"/>
                <a:ea typeface="幼圆" pitchFamily="49" charset="-122"/>
                <a:cs typeface="Times New Roman" pitchFamily="18" charset="0"/>
              </a:rPr>
              <a:t>r</a:t>
            </a:r>
            <a:r>
              <a:rPr lang="en-US" altLang="zh-CN" sz="2000" b="1" baseline="-25000" dirty="0">
                <a:solidFill>
                  <a:srgbClr val="0000CC"/>
                </a:solidFill>
                <a:latin typeface="Times New Roman" pitchFamily="18" charset="0"/>
                <a:ea typeface="幼圆" pitchFamily="49" charset="-122"/>
                <a:cs typeface="Times New Roman" pitchFamily="18" charset="0"/>
              </a:rPr>
              <a:t>3</a:t>
            </a:r>
            <a:r>
              <a:rPr lang="zh-CN" altLang="en-US" sz="2000" b="1" dirty="0">
                <a:solidFill>
                  <a:srgbClr val="0000CC"/>
                </a:solidFill>
                <a:latin typeface="Times New Roman" pitchFamily="18" charset="0"/>
                <a:ea typeface="幼圆" pitchFamily="49" charset="-122"/>
                <a:cs typeface="Times New Roman" pitchFamily="18" charset="0"/>
              </a:rPr>
              <a:t>： </a:t>
            </a:r>
            <a:r>
              <a:rPr lang="en-US" altLang="zh-CN" sz="2000" b="1" dirty="0">
                <a:solidFill>
                  <a:srgbClr val="0000CC"/>
                </a:solidFill>
                <a:latin typeface="Times New Roman" pitchFamily="18" charset="0"/>
                <a:ea typeface="幼圆" pitchFamily="49" charset="-122"/>
                <a:cs typeface="Times New Roman" pitchFamily="18" charset="0"/>
              </a:rPr>
              <a:t>IF   x  is  F   THEN   z  is  H</a:t>
            </a:r>
          </a:p>
          <a:p>
            <a:pPr eaLnBrk="1" hangingPunct="1">
              <a:lnSpc>
                <a:spcPct val="120000"/>
              </a:lnSpc>
              <a:spcBef>
                <a:spcPct val="10000"/>
              </a:spcBef>
            </a:pPr>
            <a:r>
              <a:rPr lang="zh-CN" altLang="en-US" sz="2000" b="1" dirty="0">
                <a:solidFill>
                  <a:srgbClr val="0000CC"/>
                </a:solidFill>
                <a:latin typeface="Times New Roman" pitchFamily="18" charset="0"/>
                <a:ea typeface="幼圆" pitchFamily="49" charset="-122"/>
                <a:cs typeface="Times New Roman" pitchFamily="18" charset="0"/>
              </a:rPr>
              <a:t>的模糊关系</a:t>
            </a:r>
            <a:r>
              <a:rPr lang="en-US" altLang="zh-CN" sz="2000" b="1" dirty="0">
                <a:solidFill>
                  <a:srgbClr val="0000CC"/>
                </a:solidFill>
                <a:latin typeface="Times New Roman" pitchFamily="18" charset="0"/>
                <a:ea typeface="幼圆" pitchFamily="49" charset="-122"/>
                <a:cs typeface="Times New Roman" pitchFamily="18" charset="0"/>
              </a:rPr>
              <a:t>R</a:t>
            </a:r>
            <a:r>
              <a:rPr lang="en-US" altLang="zh-CN" sz="2000" b="1" baseline="-25000" dirty="0">
                <a:solidFill>
                  <a:srgbClr val="0000CC"/>
                </a:solidFill>
                <a:latin typeface="Times New Roman" pitchFamily="18" charset="0"/>
                <a:ea typeface="幼圆" pitchFamily="49" charset="-122"/>
                <a:cs typeface="Times New Roman" pitchFamily="18" charset="0"/>
              </a:rPr>
              <a:t>3</a:t>
            </a:r>
            <a:r>
              <a:rPr lang="zh-CN" altLang="en-US" sz="2000" b="1" dirty="0">
                <a:solidFill>
                  <a:srgbClr val="0000CC"/>
                </a:solidFill>
                <a:latin typeface="Times New Roman" pitchFamily="18" charset="0"/>
                <a:ea typeface="幼圆" pitchFamily="49" charset="-122"/>
                <a:cs typeface="Times New Roman" pitchFamily="18" charset="0"/>
              </a:rPr>
              <a:t>可由</a:t>
            </a:r>
            <a:r>
              <a:rPr lang="en-US" altLang="zh-CN" sz="2000" b="1" dirty="0">
                <a:solidFill>
                  <a:srgbClr val="0000CC"/>
                </a:solidFill>
                <a:latin typeface="Times New Roman" pitchFamily="18" charset="0"/>
                <a:ea typeface="幼圆" pitchFamily="49" charset="-122"/>
                <a:cs typeface="Times New Roman" pitchFamily="18" charset="0"/>
              </a:rPr>
              <a:t>R</a:t>
            </a:r>
            <a:r>
              <a:rPr lang="en-US" altLang="zh-CN" sz="2000" b="1" baseline="-25000" dirty="0">
                <a:solidFill>
                  <a:srgbClr val="0000CC"/>
                </a:solidFill>
                <a:latin typeface="Times New Roman" pitchFamily="18" charset="0"/>
                <a:ea typeface="幼圆" pitchFamily="49" charset="-122"/>
                <a:cs typeface="Times New Roman" pitchFamily="18" charset="0"/>
              </a:rPr>
              <a:t>1</a:t>
            </a:r>
            <a:r>
              <a:rPr lang="zh-CN" altLang="en-US" sz="2000" b="1" dirty="0">
                <a:solidFill>
                  <a:srgbClr val="0000CC"/>
                </a:solidFill>
                <a:latin typeface="Times New Roman" pitchFamily="18" charset="0"/>
                <a:ea typeface="幼圆" pitchFamily="49" charset="-122"/>
                <a:cs typeface="Times New Roman" pitchFamily="18" charset="0"/>
              </a:rPr>
              <a:t>与</a:t>
            </a:r>
            <a:r>
              <a:rPr lang="en-US" altLang="zh-CN" sz="2000" b="1" dirty="0">
                <a:solidFill>
                  <a:srgbClr val="0000CC"/>
                </a:solidFill>
                <a:latin typeface="Times New Roman" pitchFamily="18" charset="0"/>
                <a:ea typeface="幼圆" pitchFamily="49" charset="-122"/>
                <a:cs typeface="Times New Roman" pitchFamily="18" charset="0"/>
              </a:rPr>
              <a:t>R</a:t>
            </a:r>
            <a:r>
              <a:rPr lang="en-US" altLang="zh-CN" sz="2000" b="1" baseline="-25000" dirty="0">
                <a:solidFill>
                  <a:srgbClr val="0000CC"/>
                </a:solidFill>
                <a:latin typeface="Times New Roman" pitchFamily="18" charset="0"/>
                <a:ea typeface="幼圆" pitchFamily="49" charset="-122"/>
                <a:cs typeface="Times New Roman" pitchFamily="18" charset="0"/>
              </a:rPr>
              <a:t>2</a:t>
            </a:r>
            <a:r>
              <a:rPr lang="zh-CN" altLang="en-US" sz="2000" b="1" dirty="0">
                <a:solidFill>
                  <a:srgbClr val="0000CC"/>
                </a:solidFill>
                <a:latin typeface="Times New Roman" pitchFamily="18" charset="0"/>
                <a:ea typeface="幼圆" pitchFamily="49" charset="-122"/>
                <a:cs typeface="Times New Roman" pitchFamily="18" charset="0"/>
              </a:rPr>
              <a:t>的合成得到。即</a:t>
            </a:r>
          </a:p>
          <a:p>
            <a:pPr eaLnBrk="1" hangingPunct="1">
              <a:lnSpc>
                <a:spcPct val="120000"/>
              </a:lnSpc>
              <a:spcBef>
                <a:spcPct val="10000"/>
              </a:spcBef>
            </a:pPr>
            <a:r>
              <a:rPr lang="zh-CN" altLang="en-US" sz="2000" b="1" dirty="0">
                <a:solidFill>
                  <a:srgbClr val="0000CC"/>
                </a:solidFill>
                <a:latin typeface="Times New Roman" pitchFamily="18" charset="0"/>
                <a:ea typeface="幼圆" pitchFamily="49" charset="-122"/>
                <a:cs typeface="Times New Roman" pitchFamily="18" charset="0"/>
              </a:rPr>
              <a:t>        </a:t>
            </a:r>
            <a:r>
              <a:rPr lang="en-US" altLang="zh-CN" sz="2000" b="1" dirty="0">
                <a:solidFill>
                  <a:srgbClr val="0000CC"/>
                </a:solidFill>
                <a:latin typeface="Times New Roman" pitchFamily="18" charset="0"/>
                <a:ea typeface="幼圆" pitchFamily="49" charset="-122"/>
                <a:cs typeface="Times New Roman" pitchFamily="18" charset="0"/>
              </a:rPr>
              <a:t>R</a:t>
            </a:r>
            <a:r>
              <a:rPr lang="en-US" altLang="zh-CN" sz="2000" b="1" baseline="-25000" dirty="0">
                <a:solidFill>
                  <a:srgbClr val="0000CC"/>
                </a:solidFill>
                <a:latin typeface="Times New Roman" pitchFamily="18" charset="0"/>
                <a:ea typeface="幼圆" pitchFamily="49" charset="-122"/>
                <a:cs typeface="Times New Roman" pitchFamily="18" charset="0"/>
              </a:rPr>
              <a:t>3</a:t>
            </a:r>
            <a:r>
              <a:rPr lang="en-US" altLang="zh-CN" sz="2000" b="1" dirty="0">
                <a:solidFill>
                  <a:srgbClr val="0000CC"/>
                </a:solidFill>
                <a:latin typeface="Times New Roman" pitchFamily="18" charset="0"/>
                <a:ea typeface="幼圆" pitchFamily="49" charset="-122"/>
                <a:cs typeface="Times New Roman" pitchFamily="18" charset="0"/>
              </a:rPr>
              <a:t>=R</a:t>
            </a:r>
            <a:r>
              <a:rPr lang="en-US" altLang="zh-CN" sz="2000" b="1" baseline="-25000" dirty="0">
                <a:solidFill>
                  <a:srgbClr val="0000CC"/>
                </a:solidFill>
                <a:latin typeface="Times New Roman" pitchFamily="18" charset="0"/>
                <a:ea typeface="幼圆" pitchFamily="49" charset="-122"/>
                <a:cs typeface="Times New Roman" pitchFamily="18" charset="0"/>
              </a:rPr>
              <a:t>1</a:t>
            </a:r>
            <a:r>
              <a:rPr lang="en-US" altLang="zh-CN" sz="2000" b="1" dirty="0">
                <a:solidFill>
                  <a:srgbClr val="0000CC"/>
                </a:solidFill>
                <a:latin typeface="Times New Roman" pitchFamily="18" charset="0"/>
                <a:ea typeface="幼圆" pitchFamily="49" charset="-122"/>
                <a:cs typeface="Times New Roman" pitchFamily="18" charset="0"/>
              </a:rPr>
              <a:t>οR</a:t>
            </a:r>
            <a:r>
              <a:rPr lang="en-US" altLang="zh-CN" sz="2000" b="1" baseline="-25000" dirty="0">
                <a:solidFill>
                  <a:srgbClr val="0000CC"/>
                </a:solidFill>
                <a:latin typeface="Times New Roman" pitchFamily="18" charset="0"/>
                <a:ea typeface="幼圆" pitchFamily="49" charset="-122"/>
                <a:cs typeface="Times New Roman" pitchFamily="18" charset="0"/>
              </a:rPr>
              <a:t>2     </a:t>
            </a:r>
            <a:r>
              <a:rPr lang="en-US" altLang="zh-CN" sz="2000" b="1" dirty="0">
                <a:latin typeface="Times New Roman" pitchFamily="18" charset="0"/>
                <a:ea typeface="幼圆" pitchFamily="49" charset="-122"/>
                <a:cs typeface="Times New Roman" pitchFamily="18" charset="0"/>
              </a:rPr>
              <a:t>(max-min</a:t>
            </a:r>
            <a:r>
              <a:rPr lang="zh-CN" altLang="en-US" sz="2000" b="1" dirty="0">
                <a:latin typeface="Times New Roman" pitchFamily="18" charset="0"/>
                <a:ea typeface="幼圆" pitchFamily="49" charset="-122"/>
                <a:cs typeface="Times New Roman" pitchFamily="18" charset="0"/>
              </a:rPr>
              <a:t>合成运算</a:t>
            </a:r>
            <a:r>
              <a:rPr lang="en-US" altLang="zh-CN" sz="2000" b="1" dirty="0">
                <a:latin typeface="Times New Roman" pitchFamily="18" charset="0"/>
                <a:ea typeface="幼圆" pitchFamily="49" charset="-122"/>
                <a:cs typeface="Times New Roman" pitchFamily="18" charset="0"/>
              </a:rPr>
              <a:t>)</a:t>
            </a:r>
          </a:p>
          <a:p>
            <a:pPr eaLnBrk="1" hangingPunct="1">
              <a:lnSpc>
                <a:spcPct val="120000"/>
              </a:lnSpc>
              <a:spcBef>
                <a:spcPct val="10000"/>
              </a:spcBef>
            </a:pPr>
            <a:r>
              <a:rPr lang="en-US" altLang="zh-CN" sz="2000" b="1" dirty="0">
                <a:solidFill>
                  <a:srgbClr val="0000CC"/>
                </a:solidFill>
                <a:latin typeface="Times New Roman" pitchFamily="18" charset="0"/>
                <a:ea typeface="幼圆" pitchFamily="49" charset="-122"/>
                <a:cs typeface="Times New Roman" pitchFamily="18" charset="0"/>
              </a:rPr>
              <a:t>    </a:t>
            </a:r>
            <a:endParaRPr kumimoji="0" lang="en-US" altLang="zh-CN" sz="2000" b="1" dirty="0">
              <a:solidFill>
                <a:srgbClr val="0000CC"/>
              </a:solidFill>
              <a:latin typeface="Times New Roman" pitchFamily="18" charset="0"/>
              <a:ea typeface="幼圆" pitchFamily="49" charset="-122"/>
              <a:cs typeface="Times New Roman" pitchFamily="18" charset="0"/>
            </a:endParaRPr>
          </a:p>
        </p:txBody>
      </p:sp>
      <p:graphicFrame>
        <p:nvGraphicFramePr>
          <p:cNvPr id="490500" name="Object 4"/>
          <p:cNvGraphicFramePr>
            <a:graphicFrameLocks noChangeAspect="1"/>
          </p:cNvGraphicFramePr>
          <p:nvPr>
            <p:extLst>
              <p:ext uri="{D42A27DB-BD31-4B8C-83A1-F6EECF244321}">
                <p14:modId xmlns:p14="http://schemas.microsoft.com/office/powerpoint/2010/main" val="297914205"/>
              </p:ext>
            </p:extLst>
          </p:nvPr>
        </p:nvGraphicFramePr>
        <p:xfrm>
          <a:off x="1187624" y="4689140"/>
          <a:ext cx="5873750" cy="1689100"/>
        </p:xfrm>
        <a:graphic>
          <a:graphicData uri="http://schemas.openxmlformats.org/presentationml/2006/ole">
            <mc:AlternateContent xmlns:mc="http://schemas.openxmlformats.org/markup-compatibility/2006">
              <mc:Choice xmlns:v="urn:schemas-microsoft-com:vml" Requires="v">
                <p:oleObj spid="_x0000_s490611" name="Equation" r:id="rId4" imgW="3441600" imgH="990360" progId="Equation.3">
                  <p:embed/>
                </p:oleObj>
              </mc:Choice>
              <mc:Fallback>
                <p:oleObj name="Equation" r:id="rId4" imgW="3441600" imgH="990360" progId="Equation.3">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87624" y="4689140"/>
                        <a:ext cx="5873750" cy="1689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灯片编号占位符 3"/>
          <p:cNvSpPr>
            <a:spLocks noGrp="1"/>
          </p:cNvSpPr>
          <p:nvPr>
            <p:ph type="sldNum" sz="quarter" idx="12"/>
          </p:nvPr>
        </p:nvSpPr>
        <p:spPr/>
        <p:txBody>
          <a:bodyPr/>
          <a:lstStyle/>
          <a:p>
            <a:fld id="{0B83C2D2-D256-49B7-8F7D-4235ED1C973F}" type="slidenum">
              <a:rPr lang="en-US" altLang="zh-CN"/>
              <a:pPr/>
              <a:t>141</a:t>
            </a:fld>
            <a:endParaRPr lang="en-US" altLang="zh-CN"/>
          </a:p>
        </p:txBody>
      </p:sp>
      <p:sp>
        <p:nvSpPr>
          <p:cNvPr id="491522" name="Text Box 2"/>
          <p:cNvSpPr txBox="1">
            <a:spLocks noChangeArrowheads="1"/>
          </p:cNvSpPr>
          <p:nvPr/>
        </p:nvSpPr>
        <p:spPr bwMode="auto">
          <a:xfrm>
            <a:off x="179388" y="1304925"/>
            <a:ext cx="8785225" cy="1160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eaLnBrk="1" hangingPunct="1">
              <a:lnSpc>
                <a:spcPct val="115000"/>
              </a:lnSpc>
              <a:spcBef>
                <a:spcPct val="5000"/>
              </a:spcBef>
            </a:pPr>
            <a:r>
              <a:rPr lang="en-US" altLang="zh-CN" sz="2000" b="1" dirty="0">
                <a:solidFill>
                  <a:srgbClr val="00B050"/>
                </a:solidFill>
                <a:latin typeface="Times New Roman" pitchFamily="18" charset="0"/>
                <a:ea typeface="仿宋_GB2312" pitchFamily="49" charset="-122"/>
                <a:cs typeface="Times New Roman" pitchFamily="18" charset="0"/>
              </a:rPr>
              <a:t>    </a:t>
            </a:r>
            <a:r>
              <a:rPr lang="zh-CN" altLang="en-US" sz="2000" b="1" dirty="0">
                <a:solidFill>
                  <a:srgbClr val="00B050"/>
                </a:solidFill>
                <a:latin typeface="Times New Roman" pitchFamily="18" charset="0"/>
                <a:ea typeface="仿宋_GB2312" pitchFamily="49" charset="-122"/>
                <a:cs typeface="Times New Roman" pitchFamily="18" charset="0"/>
              </a:rPr>
              <a:t>例</a:t>
            </a:r>
            <a:r>
              <a:rPr lang="en-US" altLang="zh-CN" sz="2000" b="1" dirty="0">
                <a:solidFill>
                  <a:srgbClr val="00B050"/>
                </a:solidFill>
                <a:latin typeface="Times New Roman" pitchFamily="18" charset="0"/>
                <a:ea typeface="仿宋_GB2312" pitchFamily="49" charset="-122"/>
                <a:cs typeface="Times New Roman" pitchFamily="18" charset="0"/>
              </a:rPr>
              <a:t>6.15 </a:t>
            </a:r>
            <a:r>
              <a:rPr lang="zh-CN" altLang="en-US" sz="2000" b="1" dirty="0">
                <a:solidFill>
                  <a:srgbClr val="00B050"/>
                </a:solidFill>
                <a:latin typeface="Times New Roman" pitchFamily="18" charset="0"/>
                <a:ea typeface="仿宋_GB2312" pitchFamily="49" charset="-122"/>
                <a:cs typeface="Times New Roman" pitchFamily="18" charset="0"/>
              </a:rPr>
              <a:t>设</a:t>
            </a:r>
            <a:r>
              <a:rPr lang="en-US" altLang="zh-CN" sz="2000" b="1" dirty="0">
                <a:solidFill>
                  <a:srgbClr val="00B050"/>
                </a:solidFill>
                <a:latin typeface="Times New Roman" pitchFamily="18" charset="0"/>
                <a:ea typeface="仿宋_GB2312" pitchFamily="49" charset="-122"/>
                <a:cs typeface="Times New Roman" pitchFamily="18" charset="0"/>
              </a:rPr>
              <a:t>U=W=V={1, 2, 3}</a:t>
            </a:r>
            <a:r>
              <a:rPr lang="zh-CN" altLang="en-US" sz="2000" b="1" dirty="0">
                <a:solidFill>
                  <a:srgbClr val="00B050"/>
                </a:solidFill>
                <a:latin typeface="Times New Roman" pitchFamily="18" charset="0"/>
                <a:ea typeface="仿宋_GB2312" pitchFamily="49" charset="-122"/>
                <a:cs typeface="Times New Roman" pitchFamily="18" charset="0"/>
              </a:rPr>
              <a:t>，</a:t>
            </a:r>
            <a:r>
              <a:rPr lang="en-US" altLang="zh-CN" sz="2000" b="1" dirty="0">
                <a:solidFill>
                  <a:srgbClr val="00B050"/>
                </a:solidFill>
                <a:latin typeface="Times New Roman" pitchFamily="18" charset="0"/>
                <a:ea typeface="仿宋_GB2312" pitchFamily="49" charset="-122"/>
                <a:cs typeface="Times New Roman" pitchFamily="18" charset="0"/>
              </a:rPr>
              <a:t>E=1/1+0.6/2+0.2/3</a:t>
            </a:r>
            <a:r>
              <a:rPr lang="zh-CN" altLang="en-US" sz="2000" b="1" dirty="0">
                <a:solidFill>
                  <a:srgbClr val="00B050"/>
                </a:solidFill>
                <a:latin typeface="Times New Roman" pitchFamily="18" charset="0"/>
                <a:ea typeface="仿宋_GB2312" pitchFamily="49" charset="-122"/>
                <a:cs typeface="Times New Roman" pitchFamily="18" charset="0"/>
              </a:rPr>
              <a:t>，</a:t>
            </a:r>
            <a:r>
              <a:rPr lang="en-US" altLang="zh-CN" sz="2000" b="1" dirty="0">
                <a:solidFill>
                  <a:srgbClr val="00B050"/>
                </a:solidFill>
                <a:latin typeface="Times New Roman" pitchFamily="18" charset="0"/>
                <a:ea typeface="仿宋_GB2312" pitchFamily="49" charset="-122"/>
                <a:cs typeface="Times New Roman" pitchFamily="18" charset="0"/>
              </a:rPr>
              <a:t>F=0.8/1+0.5</a:t>
            </a:r>
            <a:r>
              <a:rPr lang="en-US" altLang="zh-CN" b="1" dirty="0">
                <a:solidFill>
                  <a:srgbClr val="00B050"/>
                </a:solidFill>
                <a:latin typeface="Times New Roman" pitchFamily="18" charset="0"/>
                <a:ea typeface="仿宋_GB2312" pitchFamily="49" charset="-122"/>
                <a:cs typeface="Times New Roman" pitchFamily="18" charset="0"/>
              </a:rPr>
              <a:t>/2</a:t>
            </a:r>
            <a:r>
              <a:rPr lang="en-US" altLang="zh-CN" sz="2000" b="1" dirty="0">
                <a:solidFill>
                  <a:srgbClr val="00B050"/>
                </a:solidFill>
                <a:latin typeface="Times New Roman" pitchFamily="18" charset="0"/>
                <a:ea typeface="仿宋_GB2312" pitchFamily="49" charset="-122"/>
                <a:cs typeface="Times New Roman" pitchFamily="18" charset="0"/>
              </a:rPr>
              <a:t>+0.1/3</a:t>
            </a:r>
            <a:r>
              <a:rPr lang="zh-CN" altLang="en-US" sz="2000" b="1" dirty="0">
                <a:solidFill>
                  <a:srgbClr val="00B050"/>
                </a:solidFill>
                <a:latin typeface="Times New Roman" pitchFamily="18" charset="0"/>
                <a:ea typeface="仿宋_GB2312" pitchFamily="49" charset="-122"/>
                <a:cs typeface="Times New Roman" pitchFamily="18" charset="0"/>
              </a:rPr>
              <a:t>，</a:t>
            </a:r>
            <a:r>
              <a:rPr lang="en-US" altLang="zh-CN" sz="2000" b="1" dirty="0">
                <a:solidFill>
                  <a:srgbClr val="00B050"/>
                </a:solidFill>
                <a:latin typeface="Times New Roman" pitchFamily="18" charset="0"/>
                <a:ea typeface="仿宋_GB2312" pitchFamily="49" charset="-122"/>
                <a:cs typeface="Times New Roman" pitchFamily="18" charset="0"/>
              </a:rPr>
              <a:t>G=0.2/1+0.6</a:t>
            </a:r>
            <a:r>
              <a:rPr lang="en-US" altLang="zh-CN" b="1" dirty="0">
                <a:solidFill>
                  <a:srgbClr val="00B050"/>
                </a:solidFill>
                <a:latin typeface="Times New Roman" pitchFamily="18" charset="0"/>
                <a:ea typeface="仿宋_GB2312" pitchFamily="49" charset="-122"/>
                <a:cs typeface="Times New Roman" pitchFamily="18" charset="0"/>
              </a:rPr>
              <a:t>/2</a:t>
            </a:r>
            <a:r>
              <a:rPr lang="en-US" altLang="zh-CN" sz="2000" b="1" dirty="0">
                <a:solidFill>
                  <a:srgbClr val="00B050"/>
                </a:solidFill>
                <a:latin typeface="Times New Roman" pitchFamily="18" charset="0"/>
                <a:ea typeface="仿宋_GB2312" pitchFamily="49" charset="-122"/>
                <a:cs typeface="Times New Roman" pitchFamily="18" charset="0"/>
              </a:rPr>
              <a:t>+1/3</a:t>
            </a:r>
            <a:r>
              <a:rPr lang="zh-CN" altLang="en-US" sz="2000" b="1" dirty="0">
                <a:solidFill>
                  <a:srgbClr val="00B050"/>
                </a:solidFill>
                <a:latin typeface="Times New Roman" pitchFamily="18" charset="0"/>
                <a:ea typeface="仿宋_GB2312" pitchFamily="49" charset="-122"/>
                <a:cs typeface="Times New Roman" pitchFamily="18" charset="0"/>
              </a:rPr>
              <a:t>。按</a:t>
            </a:r>
            <a:r>
              <a:rPr lang="en-US" altLang="zh-CN" sz="2000" b="1" dirty="0" err="1">
                <a:solidFill>
                  <a:srgbClr val="00B050"/>
                </a:solidFill>
                <a:latin typeface="Times New Roman" pitchFamily="18" charset="0"/>
                <a:ea typeface="仿宋_GB2312" pitchFamily="49" charset="-122"/>
                <a:cs typeface="Times New Roman" pitchFamily="18" charset="0"/>
              </a:rPr>
              <a:t>R</a:t>
            </a:r>
            <a:r>
              <a:rPr lang="en-US" altLang="zh-CN" sz="2000" b="1" baseline="-25000" dirty="0" err="1">
                <a:solidFill>
                  <a:srgbClr val="00B050"/>
                </a:solidFill>
                <a:latin typeface="Times New Roman" pitchFamily="18" charset="0"/>
                <a:ea typeface="仿宋_GB2312" pitchFamily="49" charset="-122"/>
                <a:cs typeface="Times New Roman" pitchFamily="18" charset="0"/>
              </a:rPr>
              <a:t>g</a:t>
            </a:r>
            <a:r>
              <a:rPr lang="zh-CN" altLang="en-US" sz="2000" b="1" dirty="0">
                <a:solidFill>
                  <a:srgbClr val="00B050"/>
                </a:solidFill>
                <a:latin typeface="Times New Roman" pitchFamily="18" charset="0"/>
                <a:ea typeface="仿宋_GB2312" pitchFamily="49" charset="-122"/>
                <a:cs typeface="Times New Roman" pitchFamily="18" charset="0"/>
              </a:rPr>
              <a:t>求</a:t>
            </a:r>
            <a:r>
              <a:rPr lang="en-US" altLang="zh-CN" sz="2000" b="1" dirty="0">
                <a:solidFill>
                  <a:srgbClr val="00B050"/>
                </a:solidFill>
                <a:latin typeface="Times New Roman" pitchFamily="18" charset="0"/>
                <a:ea typeface="仿宋_GB2312" pitchFamily="49" charset="-122"/>
                <a:cs typeface="Times New Roman" pitchFamily="18" charset="0"/>
              </a:rPr>
              <a:t>E×F×G</a:t>
            </a:r>
            <a:r>
              <a:rPr lang="zh-CN" altLang="en-US" sz="2000" b="1" dirty="0">
                <a:solidFill>
                  <a:srgbClr val="00B050"/>
                </a:solidFill>
                <a:latin typeface="Times New Roman" pitchFamily="18" charset="0"/>
                <a:ea typeface="仿宋_GB2312" pitchFamily="49" charset="-122"/>
                <a:cs typeface="Times New Roman" pitchFamily="18" charset="0"/>
              </a:rPr>
              <a:t>上的关系</a:t>
            </a:r>
            <a:r>
              <a:rPr lang="en-US" altLang="zh-CN" sz="2000" b="1" dirty="0">
                <a:solidFill>
                  <a:srgbClr val="00B050"/>
                </a:solidFill>
                <a:latin typeface="Times New Roman" pitchFamily="18" charset="0"/>
                <a:ea typeface="仿宋_GB2312" pitchFamily="49" charset="-122"/>
                <a:cs typeface="Times New Roman" pitchFamily="18" charset="0"/>
              </a:rPr>
              <a:t>R</a:t>
            </a:r>
            <a:r>
              <a:rPr lang="zh-CN" altLang="en-US" sz="2000" b="1" dirty="0">
                <a:solidFill>
                  <a:srgbClr val="00B050"/>
                </a:solidFill>
                <a:latin typeface="Times New Roman" pitchFamily="18" charset="0"/>
                <a:ea typeface="仿宋_GB2312" pitchFamily="49" charset="-122"/>
                <a:cs typeface="Times New Roman" pitchFamily="18" charset="0"/>
              </a:rPr>
              <a:t>。</a:t>
            </a:r>
          </a:p>
          <a:p>
            <a:pPr algn="just" eaLnBrk="1" hangingPunct="1">
              <a:lnSpc>
                <a:spcPct val="115000"/>
              </a:lnSpc>
              <a:spcBef>
                <a:spcPct val="5000"/>
              </a:spcBef>
            </a:pPr>
            <a:r>
              <a:rPr lang="zh-CN" altLang="en-US" sz="2000" b="1" dirty="0">
                <a:solidFill>
                  <a:srgbClr val="00B050"/>
                </a:solidFill>
                <a:latin typeface="Times New Roman" pitchFamily="18" charset="0"/>
                <a:ea typeface="仿宋_GB2312" pitchFamily="49" charset="-122"/>
                <a:cs typeface="Times New Roman" pitchFamily="18" charset="0"/>
              </a:rPr>
              <a:t>    解：先求</a:t>
            </a:r>
            <a:r>
              <a:rPr lang="en-US" altLang="zh-CN" sz="2000" b="1" dirty="0">
                <a:solidFill>
                  <a:srgbClr val="00B050"/>
                </a:solidFill>
                <a:latin typeface="Times New Roman" pitchFamily="18" charset="0"/>
                <a:ea typeface="仿宋_GB2312" pitchFamily="49" charset="-122"/>
                <a:cs typeface="Times New Roman" pitchFamily="18" charset="0"/>
              </a:rPr>
              <a:t>E×F</a:t>
            </a:r>
            <a:r>
              <a:rPr lang="zh-CN" altLang="en-US" sz="2000" b="1" dirty="0">
                <a:solidFill>
                  <a:srgbClr val="00B050"/>
                </a:solidFill>
                <a:latin typeface="Times New Roman" pitchFamily="18" charset="0"/>
                <a:ea typeface="仿宋_GB2312" pitchFamily="49" charset="-122"/>
                <a:cs typeface="Times New Roman" pitchFamily="18" charset="0"/>
              </a:rPr>
              <a:t>上的关系</a:t>
            </a:r>
            <a:r>
              <a:rPr lang="en-US" altLang="zh-CN" sz="2000" b="1" dirty="0">
                <a:solidFill>
                  <a:srgbClr val="00B050"/>
                </a:solidFill>
                <a:latin typeface="Times New Roman" pitchFamily="18" charset="0"/>
                <a:ea typeface="仿宋_GB2312" pitchFamily="49" charset="-122"/>
                <a:cs typeface="Times New Roman" pitchFamily="18" charset="0"/>
              </a:rPr>
              <a:t>R</a:t>
            </a:r>
            <a:r>
              <a:rPr lang="en-US" altLang="zh-CN" sz="2000" b="1" baseline="-25000" dirty="0">
                <a:solidFill>
                  <a:srgbClr val="00B050"/>
                </a:solidFill>
                <a:latin typeface="Times New Roman" pitchFamily="18" charset="0"/>
                <a:ea typeface="仿宋_GB2312" pitchFamily="49" charset="-122"/>
                <a:cs typeface="Times New Roman" pitchFamily="18" charset="0"/>
              </a:rPr>
              <a:t>1</a:t>
            </a:r>
            <a:r>
              <a:rPr lang="en-US" altLang="zh-CN" sz="2000" b="1" dirty="0">
                <a:solidFill>
                  <a:srgbClr val="00B050"/>
                </a:solidFill>
                <a:latin typeface="Times New Roman" pitchFamily="18" charset="0"/>
                <a:ea typeface="仿宋_GB2312" pitchFamily="49" charset="-122"/>
                <a:cs typeface="Times New Roman" pitchFamily="18" charset="0"/>
              </a:rPr>
              <a:t> </a:t>
            </a:r>
          </a:p>
        </p:txBody>
      </p:sp>
      <p:graphicFrame>
        <p:nvGraphicFramePr>
          <p:cNvPr id="491523" name="Object 3"/>
          <p:cNvGraphicFramePr>
            <a:graphicFrameLocks noChangeAspect="1"/>
          </p:cNvGraphicFramePr>
          <p:nvPr/>
        </p:nvGraphicFramePr>
        <p:xfrm>
          <a:off x="3600450" y="2312988"/>
          <a:ext cx="2266950" cy="1031875"/>
        </p:xfrm>
        <a:graphic>
          <a:graphicData uri="http://schemas.openxmlformats.org/presentationml/2006/ole">
            <mc:AlternateContent xmlns:mc="http://schemas.openxmlformats.org/markup-compatibility/2006">
              <mc:Choice xmlns:v="urn:schemas-microsoft-com:vml" Requires="v">
                <p:oleObj spid="_x0000_s491836" name="Equation" r:id="rId4" imgW="1307880" imgH="711000" progId="Equation.3">
                  <p:embed/>
                </p:oleObj>
              </mc:Choice>
              <mc:Fallback>
                <p:oleObj name="Equation" r:id="rId4" imgW="1307880" imgH="711000" progId="Equation.3">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00450" y="2312988"/>
                        <a:ext cx="2266950" cy="1031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91524" name="Text Box 4"/>
          <p:cNvSpPr txBox="1">
            <a:spLocks noChangeArrowheads="1"/>
          </p:cNvSpPr>
          <p:nvPr/>
        </p:nvSpPr>
        <p:spPr bwMode="auto">
          <a:xfrm>
            <a:off x="179388" y="3213100"/>
            <a:ext cx="2987675" cy="4830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lnSpc>
                <a:spcPct val="115000"/>
              </a:lnSpc>
              <a:spcBef>
                <a:spcPct val="5000"/>
              </a:spcBef>
            </a:pPr>
            <a:r>
              <a:rPr lang="en-US" altLang="zh-CN" sz="2000" b="1">
                <a:solidFill>
                  <a:srgbClr val="00B050"/>
                </a:solidFill>
                <a:latin typeface="Times New Roman" pitchFamily="18" charset="0"/>
                <a:ea typeface="仿宋_GB2312" pitchFamily="49" charset="-122"/>
                <a:cs typeface="Times New Roman" pitchFamily="18" charset="0"/>
              </a:rPr>
              <a:t>    </a:t>
            </a:r>
            <a:r>
              <a:rPr lang="zh-CN" altLang="en-US" sz="2000" b="1">
                <a:solidFill>
                  <a:srgbClr val="00B050"/>
                </a:solidFill>
                <a:latin typeface="Times New Roman" pitchFamily="18" charset="0"/>
                <a:ea typeface="仿宋_GB2312" pitchFamily="49" charset="-122"/>
                <a:cs typeface="Times New Roman" pitchFamily="18" charset="0"/>
              </a:rPr>
              <a:t>再求</a:t>
            </a:r>
            <a:r>
              <a:rPr lang="en-US" altLang="zh-CN" sz="2000" b="1">
                <a:solidFill>
                  <a:srgbClr val="00B050"/>
                </a:solidFill>
                <a:latin typeface="Times New Roman" pitchFamily="18" charset="0"/>
                <a:ea typeface="仿宋_GB2312" pitchFamily="49" charset="-122"/>
                <a:cs typeface="Times New Roman" pitchFamily="18" charset="0"/>
              </a:rPr>
              <a:t>F×G</a:t>
            </a:r>
            <a:r>
              <a:rPr lang="zh-CN" altLang="en-US" sz="2000" b="1">
                <a:solidFill>
                  <a:srgbClr val="00B050"/>
                </a:solidFill>
                <a:latin typeface="Times New Roman" pitchFamily="18" charset="0"/>
                <a:ea typeface="仿宋_GB2312" pitchFamily="49" charset="-122"/>
                <a:cs typeface="Times New Roman" pitchFamily="18" charset="0"/>
              </a:rPr>
              <a:t>上的关系</a:t>
            </a:r>
            <a:r>
              <a:rPr lang="en-US" altLang="zh-CN" sz="2000" b="1">
                <a:solidFill>
                  <a:srgbClr val="00B050"/>
                </a:solidFill>
                <a:latin typeface="Times New Roman" pitchFamily="18" charset="0"/>
                <a:ea typeface="仿宋_GB2312" pitchFamily="49" charset="-122"/>
                <a:cs typeface="Times New Roman" pitchFamily="18" charset="0"/>
              </a:rPr>
              <a:t>R</a:t>
            </a:r>
            <a:r>
              <a:rPr lang="en-US" altLang="zh-CN" sz="2000" b="1" baseline="-25000">
                <a:solidFill>
                  <a:srgbClr val="00B050"/>
                </a:solidFill>
                <a:latin typeface="Times New Roman" pitchFamily="18" charset="0"/>
                <a:ea typeface="仿宋_GB2312" pitchFamily="49" charset="-122"/>
                <a:cs typeface="Times New Roman" pitchFamily="18" charset="0"/>
              </a:rPr>
              <a:t>2</a:t>
            </a:r>
            <a:r>
              <a:rPr lang="en-US" altLang="zh-CN" sz="2400">
                <a:solidFill>
                  <a:srgbClr val="00B050"/>
                </a:solidFill>
                <a:latin typeface="Times New Roman" pitchFamily="18" charset="0"/>
                <a:ea typeface="仿宋_GB2312" pitchFamily="49" charset="-122"/>
                <a:cs typeface="Times New Roman" pitchFamily="18" charset="0"/>
              </a:rPr>
              <a:t> </a:t>
            </a:r>
          </a:p>
        </p:txBody>
      </p:sp>
      <p:graphicFrame>
        <p:nvGraphicFramePr>
          <p:cNvPr id="491525" name="Object 5"/>
          <p:cNvGraphicFramePr>
            <a:graphicFrameLocks noChangeAspect="1"/>
          </p:cNvGraphicFramePr>
          <p:nvPr/>
        </p:nvGraphicFramePr>
        <p:xfrm>
          <a:off x="3492500" y="3614738"/>
          <a:ext cx="2447925" cy="1022350"/>
        </p:xfrm>
        <a:graphic>
          <a:graphicData uri="http://schemas.openxmlformats.org/presentationml/2006/ole">
            <mc:AlternateContent xmlns:mc="http://schemas.openxmlformats.org/markup-compatibility/2006">
              <mc:Choice xmlns:v="urn:schemas-microsoft-com:vml" Requires="v">
                <p:oleObj spid="_x0000_s491837" name="Equation" r:id="rId6" imgW="1193760" imgH="711000" progId="Equation.3">
                  <p:embed/>
                </p:oleObj>
              </mc:Choice>
              <mc:Fallback>
                <p:oleObj name="Equation" r:id="rId6" imgW="1193760" imgH="711000" progId="Equation.3">
                  <p:embed/>
                  <p:pic>
                    <p:nvPicPr>
                      <p:cNvPr id="0"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492500" y="3614738"/>
                        <a:ext cx="2447925" cy="102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91527" name="Text Box 7"/>
          <p:cNvSpPr txBox="1">
            <a:spLocks noChangeArrowheads="1"/>
          </p:cNvSpPr>
          <p:nvPr/>
        </p:nvSpPr>
        <p:spPr bwMode="auto">
          <a:xfrm>
            <a:off x="179388" y="4616450"/>
            <a:ext cx="3884612" cy="4553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lnSpc>
                <a:spcPct val="105000"/>
              </a:lnSpc>
              <a:spcBef>
                <a:spcPct val="10000"/>
              </a:spcBef>
            </a:pPr>
            <a:r>
              <a:rPr lang="en-US" altLang="zh-CN" sz="2000" b="1">
                <a:solidFill>
                  <a:srgbClr val="00B050"/>
                </a:solidFill>
                <a:latin typeface="Times New Roman" pitchFamily="18" charset="0"/>
                <a:ea typeface="仿宋_GB2312" pitchFamily="49" charset="-122"/>
                <a:cs typeface="Times New Roman" pitchFamily="18" charset="0"/>
              </a:rPr>
              <a:t>    </a:t>
            </a:r>
            <a:r>
              <a:rPr lang="zh-CN" altLang="en-US" sz="2000" b="1">
                <a:solidFill>
                  <a:srgbClr val="00B050"/>
                </a:solidFill>
                <a:latin typeface="Times New Roman" pitchFamily="18" charset="0"/>
                <a:ea typeface="仿宋_GB2312" pitchFamily="49" charset="-122"/>
                <a:cs typeface="Times New Roman" pitchFamily="18" charset="0"/>
              </a:rPr>
              <a:t>最后求</a:t>
            </a:r>
            <a:r>
              <a:rPr lang="en-US" altLang="zh-CN" sz="2000" b="1">
                <a:solidFill>
                  <a:srgbClr val="00B050"/>
                </a:solidFill>
                <a:latin typeface="Times New Roman" pitchFamily="18" charset="0"/>
                <a:ea typeface="仿宋_GB2312" pitchFamily="49" charset="-122"/>
                <a:cs typeface="Times New Roman" pitchFamily="18" charset="0"/>
              </a:rPr>
              <a:t>E×F×G</a:t>
            </a:r>
            <a:r>
              <a:rPr lang="zh-CN" altLang="en-US" sz="2000" b="1">
                <a:solidFill>
                  <a:srgbClr val="00B050"/>
                </a:solidFill>
                <a:latin typeface="Times New Roman" pitchFamily="18" charset="0"/>
                <a:ea typeface="仿宋_GB2312" pitchFamily="49" charset="-122"/>
                <a:cs typeface="Times New Roman" pitchFamily="18" charset="0"/>
              </a:rPr>
              <a:t>上的关系</a:t>
            </a:r>
            <a:r>
              <a:rPr lang="en-US" altLang="zh-CN" sz="2000" b="1">
                <a:solidFill>
                  <a:srgbClr val="00B050"/>
                </a:solidFill>
                <a:latin typeface="Times New Roman" pitchFamily="18" charset="0"/>
                <a:ea typeface="仿宋_GB2312" pitchFamily="49" charset="-122"/>
                <a:cs typeface="Times New Roman" pitchFamily="18" charset="0"/>
              </a:rPr>
              <a:t>R</a:t>
            </a:r>
            <a:r>
              <a:rPr lang="en-US" altLang="zh-CN" sz="2400">
                <a:solidFill>
                  <a:srgbClr val="00B050"/>
                </a:solidFill>
                <a:latin typeface="Times New Roman" pitchFamily="18" charset="0"/>
                <a:ea typeface="仿宋_GB2312" pitchFamily="49" charset="-122"/>
                <a:cs typeface="Times New Roman" pitchFamily="18" charset="0"/>
              </a:rPr>
              <a:t> </a:t>
            </a:r>
          </a:p>
        </p:txBody>
      </p:sp>
      <p:graphicFrame>
        <p:nvGraphicFramePr>
          <p:cNvPr id="491528" name="Object 8"/>
          <p:cNvGraphicFramePr>
            <a:graphicFrameLocks noChangeAspect="1"/>
          </p:cNvGraphicFramePr>
          <p:nvPr/>
        </p:nvGraphicFramePr>
        <p:xfrm>
          <a:off x="2484438" y="5229225"/>
          <a:ext cx="3419475" cy="1173163"/>
        </p:xfrm>
        <a:graphic>
          <a:graphicData uri="http://schemas.openxmlformats.org/presentationml/2006/ole">
            <mc:AlternateContent xmlns:mc="http://schemas.openxmlformats.org/markup-compatibility/2006">
              <mc:Choice xmlns:v="urn:schemas-microsoft-com:vml" Requires="v">
                <p:oleObj spid="_x0000_s491838" name="公式" r:id="rId8" imgW="1828800" imgH="711000" progId="Equation.3">
                  <p:embed/>
                </p:oleObj>
              </mc:Choice>
              <mc:Fallback>
                <p:oleObj name="公式" r:id="rId8" imgW="1828800" imgH="711000" progId="Equation.3">
                  <p:embed/>
                  <p:pic>
                    <p:nvPicPr>
                      <p:cNvPr id="0" name="Object 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484438" y="5229225"/>
                        <a:ext cx="3419475" cy="1173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1" name="Rectangle 3"/>
          <p:cNvSpPr>
            <a:spLocks noChangeArrowheads="1"/>
          </p:cNvSpPr>
          <p:nvPr/>
        </p:nvSpPr>
        <p:spPr bwMode="auto">
          <a:xfrm>
            <a:off x="1727200" y="152636"/>
            <a:ext cx="5400675"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0"/>
              </a:spcBef>
            </a:pPr>
            <a:r>
              <a:rPr lang="zh-CN" altLang="en-US" sz="4400" b="1" dirty="0">
                <a:solidFill>
                  <a:schemeClr val="accent2"/>
                </a:solidFill>
                <a:latin typeface="方正姚体" pitchFamily="2" charset="-122"/>
                <a:ea typeface="方正姚体" pitchFamily="2" charset="-122"/>
                <a:cs typeface="+mj-cs"/>
              </a:rPr>
              <a:t>模糊推理的基本</a:t>
            </a:r>
            <a:r>
              <a:rPr lang="zh-CN" altLang="en-US" sz="4400" b="1" dirty="0" smtClean="0">
                <a:solidFill>
                  <a:schemeClr val="accent2"/>
                </a:solidFill>
                <a:latin typeface="方正姚体" pitchFamily="2" charset="-122"/>
                <a:ea typeface="方正姚体" pitchFamily="2" charset="-122"/>
                <a:cs typeface="+mj-cs"/>
              </a:rPr>
              <a:t>方法</a:t>
            </a:r>
            <a:endParaRPr lang="zh-CN" altLang="en-US" sz="4400" b="1" dirty="0">
              <a:solidFill>
                <a:schemeClr val="accent2"/>
              </a:solidFill>
              <a:latin typeface="方正姚体" pitchFamily="2" charset="-122"/>
              <a:ea typeface="方正姚体" pitchFamily="2" charset="-122"/>
              <a:cs typeface="+mj-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5"/>
          <p:cNvSpPr>
            <a:spLocks noGrp="1"/>
          </p:cNvSpPr>
          <p:nvPr>
            <p:ph type="sldNum" sz="quarter" idx="12"/>
          </p:nvPr>
        </p:nvSpPr>
        <p:spPr/>
        <p:txBody>
          <a:bodyPr/>
          <a:lstStyle/>
          <a:p>
            <a:fld id="{71D7A49C-6377-4055-BDA9-436A27AD2F96}" type="slidenum">
              <a:rPr lang="en-US" altLang="zh-CN"/>
              <a:pPr/>
              <a:t>142</a:t>
            </a:fld>
            <a:endParaRPr lang="en-US" altLang="zh-CN"/>
          </a:p>
        </p:txBody>
      </p:sp>
      <p:sp>
        <p:nvSpPr>
          <p:cNvPr id="728066" name="Rectangle 2"/>
          <p:cNvSpPr>
            <a:spLocks noGrp="1" noChangeArrowheads="1"/>
          </p:cNvSpPr>
          <p:nvPr>
            <p:ph type="title"/>
          </p:nvPr>
        </p:nvSpPr>
        <p:spPr/>
        <p:txBody>
          <a:bodyPr/>
          <a:lstStyle/>
          <a:p>
            <a:r>
              <a:rPr lang="zh-CN" altLang="en-US" dirty="0"/>
              <a:t>关于</a:t>
            </a:r>
            <a:r>
              <a:rPr lang="en-US" altLang="zh-CN" dirty="0"/>
              <a:t>Fuzzy Set</a:t>
            </a:r>
            <a:r>
              <a:rPr lang="zh-CN" altLang="en-US" dirty="0"/>
              <a:t>的总结</a:t>
            </a:r>
          </a:p>
        </p:txBody>
      </p:sp>
      <p:sp>
        <p:nvSpPr>
          <p:cNvPr id="728067" name="Rectangle 3"/>
          <p:cNvSpPr>
            <a:spLocks noGrp="1" noChangeArrowheads="1"/>
          </p:cNvSpPr>
          <p:nvPr>
            <p:ph type="body" idx="1"/>
          </p:nvPr>
        </p:nvSpPr>
        <p:spPr>
          <a:xfrm>
            <a:off x="457200" y="1891369"/>
            <a:ext cx="8229600" cy="4525963"/>
          </a:xfrm>
        </p:spPr>
        <p:txBody>
          <a:bodyPr/>
          <a:lstStyle/>
          <a:p>
            <a:pPr>
              <a:lnSpc>
                <a:spcPct val="120000"/>
              </a:lnSpc>
              <a:spcBef>
                <a:spcPts val="2400"/>
              </a:spcBef>
            </a:pPr>
            <a:r>
              <a:rPr lang="en-US" altLang="zh-CN" dirty="0" err="1"/>
              <a:t>Zadeh</a:t>
            </a:r>
            <a:r>
              <a:rPr lang="zh-CN" altLang="en-US" dirty="0"/>
              <a:t>教授在</a:t>
            </a:r>
            <a:r>
              <a:rPr lang="en-US" altLang="zh-CN" dirty="0"/>
              <a:t>1995</a:t>
            </a:r>
            <a:r>
              <a:rPr lang="zh-CN" altLang="en-US" dirty="0"/>
              <a:t>年获颁 </a:t>
            </a:r>
            <a:r>
              <a:rPr lang="en-US" altLang="zh-CN" dirty="0"/>
              <a:t>IEEE 1995</a:t>
            </a:r>
            <a:r>
              <a:rPr lang="zh-CN" altLang="en-US" dirty="0"/>
              <a:t>年荣誉奖</a:t>
            </a:r>
            <a:r>
              <a:rPr lang="en-US" altLang="zh-CN" dirty="0"/>
              <a:t>(IEEE Medal of </a:t>
            </a:r>
            <a:r>
              <a:rPr lang="en-US" altLang="zh-CN" dirty="0" smtClean="0"/>
              <a:t>Honor)</a:t>
            </a:r>
          </a:p>
          <a:p>
            <a:pPr>
              <a:lnSpc>
                <a:spcPct val="120000"/>
              </a:lnSpc>
              <a:spcBef>
                <a:spcPts val="2400"/>
              </a:spcBef>
            </a:pPr>
            <a:endParaRPr lang="en-US" altLang="zh-CN" dirty="0"/>
          </a:p>
          <a:p>
            <a:pPr>
              <a:lnSpc>
                <a:spcPct val="120000"/>
              </a:lnSpc>
              <a:spcBef>
                <a:spcPts val="2400"/>
              </a:spcBef>
            </a:pPr>
            <a:r>
              <a:rPr lang="zh-CN" altLang="en-US" dirty="0"/>
              <a:t>模糊技术及其应用是非常重要的研究</a:t>
            </a:r>
            <a:r>
              <a:rPr lang="zh-CN" altLang="en-US" dirty="0" smtClean="0"/>
              <a:t>方向</a:t>
            </a:r>
            <a:endParaRPr lang="zh-CN" altLang="en-US"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en-US" altLang="en-US" dirty="0" smtClean="0"/>
              <a:t>课堂习题</a:t>
            </a:r>
            <a:endParaRPr kumimoji="1" lang="zh-CN" altLang="en-US" dirty="0"/>
          </a:p>
        </p:txBody>
      </p:sp>
      <p:sp>
        <p:nvSpPr>
          <p:cNvPr id="3" name="内容占位符 2"/>
          <p:cNvSpPr>
            <a:spLocks noGrp="1"/>
          </p:cNvSpPr>
          <p:nvPr>
            <p:ph idx="1"/>
          </p:nvPr>
        </p:nvSpPr>
        <p:spPr>
          <a:xfrm>
            <a:off x="457200" y="1600200"/>
            <a:ext cx="8831324" cy="4525963"/>
          </a:xfrm>
        </p:spPr>
        <p:txBody>
          <a:bodyPr/>
          <a:lstStyle/>
          <a:p>
            <a:pPr marL="0" indent="0">
              <a:buNone/>
            </a:pPr>
            <a:r>
              <a:rPr lang="zh-CN" altLang="zh-CN" sz="2400" dirty="0"/>
              <a:t>设有如下使用主观</a:t>
            </a:r>
            <a:r>
              <a:rPr lang="en-US" altLang="zh-CN" sz="2400" dirty="0"/>
              <a:t>Bayes</a:t>
            </a:r>
            <a:r>
              <a:rPr lang="zh-CN" altLang="zh-CN" sz="2400" dirty="0"/>
              <a:t>方法的推理规则</a:t>
            </a:r>
          </a:p>
          <a:p>
            <a:pPr marL="0" indent="0">
              <a:buNone/>
            </a:pPr>
            <a:r>
              <a:rPr lang="en-US" altLang="zh-CN" sz="2400" dirty="0"/>
              <a:t>    r</a:t>
            </a:r>
            <a:r>
              <a:rPr lang="en-US" altLang="zh-CN" sz="2400" baseline="-25000" dirty="0"/>
              <a:t>1:</a:t>
            </a:r>
            <a:r>
              <a:rPr lang="en-US" altLang="zh-CN" sz="2400" dirty="0"/>
              <a:t>  IF  E</a:t>
            </a:r>
            <a:r>
              <a:rPr lang="en-US" altLang="zh-CN" sz="2400" baseline="-25000" dirty="0"/>
              <a:t>1</a:t>
            </a:r>
            <a:r>
              <a:rPr lang="en-US" altLang="zh-CN" sz="2400" dirty="0"/>
              <a:t>  THEN  (100, 0.1)  H</a:t>
            </a:r>
            <a:r>
              <a:rPr lang="en-US" altLang="zh-CN" sz="2400" baseline="-25000" dirty="0"/>
              <a:t>1</a:t>
            </a:r>
            <a:endParaRPr lang="zh-CN" altLang="zh-CN" sz="2400" dirty="0"/>
          </a:p>
          <a:p>
            <a:pPr marL="0" indent="0">
              <a:buNone/>
            </a:pPr>
            <a:r>
              <a:rPr lang="zh-CN" altLang="en-US" sz="2400" dirty="0" smtClean="0"/>
              <a:t>    </a:t>
            </a:r>
            <a:r>
              <a:rPr lang="en-US" altLang="zh-CN" sz="2400" dirty="0" smtClean="0"/>
              <a:t>r</a:t>
            </a:r>
            <a:r>
              <a:rPr lang="en-US" altLang="zh-CN" sz="2400" baseline="-25000" dirty="0" smtClean="0"/>
              <a:t>2</a:t>
            </a:r>
            <a:r>
              <a:rPr lang="en-US" altLang="zh-CN" sz="2400" dirty="0"/>
              <a:t>:  IF  E</a:t>
            </a:r>
            <a:r>
              <a:rPr lang="en-US" altLang="zh-CN" sz="2400" baseline="-25000" dirty="0"/>
              <a:t>2</a:t>
            </a:r>
            <a:r>
              <a:rPr lang="en-US" altLang="zh-CN" sz="2400" dirty="0"/>
              <a:t>  THEN  (50, 0.5)  H</a:t>
            </a:r>
            <a:r>
              <a:rPr lang="en-US" altLang="zh-CN" sz="2400" baseline="-25000" dirty="0"/>
              <a:t>2</a:t>
            </a:r>
            <a:endParaRPr lang="zh-CN" altLang="zh-CN" sz="2400" dirty="0"/>
          </a:p>
          <a:p>
            <a:pPr marL="0" indent="0">
              <a:buNone/>
            </a:pPr>
            <a:r>
              <a:rPr lang="en-US" altLang="zh-CN" sz="2400" dirty="0"/>
              <a:t>    </a:t>
            </a:r>
            <a:r>
              <a:rPr lang="en-US" altLang="zh-CN" sz="2400" dirty="0" smtClean="0"/>
              <a:t>r</a:t>
            </a:r>
            <a:r>
              <a:rPr lang="en-US" altLang="zh-CN" sz="2400" baseline="-25000" dirty="0" smtClean="0"/>
              <a:t>3</a:t>
            </a:r>
            <a:r>
              <a:rPr lang="en-US" altLang="zh-CN" sz="2400" dirty="0"/>
              <a:t>:  IF  E</a:t>
            </a:r>
            <a:r>
              <a:rPr lang="en-US" altLang="zh-CN" sz="2400" baseline="-25000" dirty="0"/>
              <a:t>3</a:t>
            </a:r>
            <a:r>
              <a:rPr lang="en-US" altLang="zh-CN" sz="2400" dirty="0"/>
              <a:t>  THEN  (5, 0.05)  H</a:t>
            </a:r>
            <a:r>
              <a:rPr lang="en-US" altLang="zh-CN" sz="2400" baseline="-25000" dirty="0"/>
              <a:t>3</a:t>
            </a:r>
            <a:endParaRPr lang="zh-CN" altLang="zh-CN" sz="2400" dirty="0"/>
          </a:p>
          <a:p>
            <a:pPr marL="0" indent="0">
              <a:buNone/>
            </a:pPr>
            <a:r>
              <a:rPr lang="zh-CN" altLang="zh-CN" sz="2400" dirty="0"/>
              <a:t>且已知</a:t>
            </a:r>
            <a:r>
              <a:rPr lang="en-US" altLang="zh-CN" sz="2400" dirty="0"/>
              <a:t>P(H</a:t>
            </a:r>
            <a:r>
              <a:rPr lang="en-US" altLang="zh-CN" sz="2400" baseline="-25000" dirty="0"/>
              <a:t>1</a:t>
            </a:r>
            <a:r>
              <a:rPr lang="en-US" altLang="zh-CN" sz="2400" dirty="0"/>
              <a:t>)=0.02, P(H</a:t>
            </a:r>
            <a:r>
              <a:rPr lang="en-US" altLang="zh-CN" sz="2400" baseline="-25000" dirty="0"/>
              <a:t>2</a:t>
            </a:r>
            <a:r>
              <a:rPr lang="en-US" altLang="zh-CN" sz="2400" dirty="0"/>
              <a:t>)=0.2, P(H</a:t>
            </a:r>
            <a:r>
              <a:rPr lang="en-US" altLang="zh-CN" sz="2400" baseline="-25000" dirty="0"/>
              <a:t>3</a:t>
            </a:r>
            <a:r>
              <a:rPr lang="en-US" altLang="zh-CN" sz="2400" dirty="0"/>
              <a:t>)=0.4</a:t>
            </a:r>
            <a:r>
              <a:rPr lang="zh-CN" altLang="zh-CN" sz="2400" dirty="0"/>
              <a:t>，请计算：</a:t>
            </a:r>
          </a:p>
          <a:p>
            <a:pPr marL="0" lvl="0" indent="0">
              <a:buNone/>
            </a:pPr>
            <a:r>
              <a:rPr lang="en-US" altLang="zh-CN" sz="2400" dirty="0" smtClean="0"/>
              <a:t>(1)</a:t>
            </a:r>
            <a:r>
              <a:rPr lang="zh-CN" altLang="en-US" sz="2400" dirty="0" smtClean="0"/>
              <a:t> </a:t>
            </a:r>
            <a:r>
              <a:rPr lang="zh-CN" altLang="zh-CN" sz="2400" dirty="0" smtClean="0"/>
              <a:t>当证据</a:t>
            </a:r>
            <a:r>
              <a:rPr lang="en-US" altLang="zh-CN" sz="2400" dirty="0"/>
              <a:t>E</a:t>
            </a:r>
            <a:r>
              <a:rPr lang="en-US" altLang="zh-CN" sz="2400" baseline="-25000" dirty="0"/>
              <a:t>1</a:t>
            </a:r>
            <a:r>
              <a:rPr lang="en-US" altLang="zh-CN" sz="2400" dirty="0"/>
              <a:t>, E</a:t>
            </a:r>
            <a:r>
              <a:rPr lang="en-US" altLang="zh-CN" sz="2400" baseline="-25000" dirty="0"/>
              <a:t>2</a:t>
            </a:r>
            <a:r>
              <a:rPr lang="en-US" altLang="zh-CN" sz="2400" dirty="0"/>
              <a:t>, E</a:t>
            </a:r>
            <a:r>
              <a:rPr lang="en-US" altLang="zh-CN" sz="2400" baseline="-25000" dirty="0"/>
              <a:t>3</a:t>
            </a:r>
            <a:r>
              <a:rPr lang="zh-CN" altLang="zh-CN" sz="2400" dirty="0"/>
              <a:t>肯定存在时</a:t>
            </a:r>
            <a:r>
              <a:rPr lang="en-US" altLang="zh-CN" sz="2400" dirty="0"/>
              <a:t>P(H</a:t>
            </a:r>
            <a:r>
              <a:rPr lang="en-US" altLang="zh-CN" sz="2400" baseline="-25000" dirty="0"/>
              <a:t>i</a:t>
            </a:r>
            <a:r>
              <a:rPr lang="en-US" altLang="zh-CN" sz="2400" dirty="0"/>
              <a:t> | </a:t>
            </a:r>
            <a:r>
              <a:rPr lang="en-US" altLang="zh-CN" sz="2400" dirty="0" err="1"/>
              <a:t>E</a:t>
            </a:r>
            <a:r>
              <a:rPr lang="en-US" altLang="zh-CN" sz="2400" baseline="-25000" dirty="0" err="1"/>
              <a:t>i</a:t>
            </a:r>
            <a:r>
              <a:rPr lang="en-US" altLang="zh-CN" sz="2400" dirty="0"/>
              <a:t>)</a:t>
            </a:r>
            <a:r>
              <a:rPr lang="zh-CN" altLang="zh-CN" sz="2400" dirty="0"/>
              <a:t>的值 </a:t>
            </a:r>
            <a:r>
              <a:rPr lang="en-US" altLang="zh-CN" sz="2400" dirty="0"/>
              <a:t>(</a:t>
            </a:r>
            <a:r>
              <a:rPr lang="en-US" altLang="zh-CN" sz="2400" dirty="0" err="1"/>
              <a:t>i</a:t>
            </a:r>
            <a:r>
              <a:rPr lang="en-US" altLang="zh-CN" sz="2400" dirty="0"/>
              <a:t>=1, 2, 3)</a:t>
            </a:r>
            <a:r>
              <a:rPr lang="zh-CN" altLang="zh-CN" sz="2400" dirty="0"/>
              <a:t>；</a:t>
            </a:r>
          </a:p>
          <a:p>
            <a:pPr marL="0" indent="0">
              <a:buNone/>
            </a:pPr>
            <a:r>
              <a:rPr lang="en-US" altLang="zh-CN" sz="2400" dirty="0"/>
              <a:t>(2) </a:t>
            </a:r>
            <a:r>
              <a:rPr lang="zh-CN" altLang="zh-CN" sz="2400" dirty="0"/>
              <a:t>当证据</a:t>
            </a:r>
            <a:r>
              <a:rPr lang="en-US" altLang="zh-CN" sz="2400" dirty="0"/>
              <a:t>E</a:t>
            </a:r>
            <a:r>
              <a:rPr lang="en-US" altLang="zh-CN" sz="2400" baseline="-25000" dirty="0"/>
              <a:t>1</a:t>
            </a:r>
            <a:r>
              <a:rPr lang="en-US" altLang="zh-CN" sz="2400" dirty="0"/>
              <a:t>, E</a:t>
            </a:r>
            <a:r>
              <a:rPr lang="en-US" altLang="zh-CN" sz="2400" baseline="-25000" dirty="0"/>
              <a:t>2</a:t>
            </a:r>
            <a:r>
              <a:rPr lang="en-US" altLang="zh-CN" sz="2400" dirty="0"/>
              <a:t>, E</a:t>
            </a:r>
            <a:r>
              <a:rPr lang="en-US" altLang="zh-CN" sz="2400" baseline="-25000" dirty="0"/>
              <a:t>3</a:t>
            </a:r>
            <a:r>
              <a:rPr lang="zh-CN" altLang="zh-CN" sz="2400" dirty="0"/>
              <a:t>肯定不存在时</a:t>
            </a:r>
            <a:r>
              <a:rPr lang="en-US" altLang="zh-CN" sz="2400" dirty="0"/>
              <a:t>P(H</a:t>
            </a:r>
            <a:r>
              <a:rPr lang="en-US" altLang="zh-CN" sz="2400" baseline="-25000" dirty="0"/>
              <a:t>i </a:t>
            </a:r>
            <a:r>
              <a:rPr lang="en-US" altLang="zh-CN" sz="2400" dirty="0"/>
              <a:t>|</a:t>
            </a:r>
            <a:r>
              <a:rPr lang="zh-CN" altLang="zh-CN" sz="2400" dirty="0"/>
              <a:t>﹁</a:t>
            </a:r>
            <a:r>
              <a:rPr lang="en-US" altLang="zh-CN" sz="2400" dirty="0" err="1"/>
              <a:t>E</a:t>
            </a:r>
            <a:r>
              <a:rPr lang="en-US" altLang="zh-CN" sz="2400" baseline="-25000" dirty="0" err="1"/>
              <a:t>i</a:t>
            </a:r>
            <a:r>
              <a:rPr lang="en-US" altLang="zh-CN" sz="2400" dirty="0"/>
              <a:t>)</a:t>
            </a:r>
            <a:r>
              <a:rPr lang="zh-CN" altLang="zh-CN" sz="2400" dirty="0"/>
              <a:t>）的值 </a:t>
            </a:r>
            <a:r>
              <a:rPr lang="en-US" altLang="zh-CN" sz="2400" dirty="0"/>
              <a:t>(</a:t>
            </a:r>
            <a:r>
              <a:rPr lang="en-US" altLang="zh-CN" sz="2400" dirty="0" err="1"/>
              <a:t>i</a:t>
            </a:r>
            <a:r>
              <a:rPr lang="en-US" altLang="zh-CN" sz="2400" dirty="0"/>
              <a:t>=1, 2, 3)</a:t>
            </a:r>
            <a:r>
              <a:rPr lang="zh-CN" altLang="zh-CN" sz="2400" dirty="0"/>
              <a:t>。 </a:t>
            </a:r>
            <a:endParaRPr kumimoji="1" lang="zh-CN" altLang="en-US" sz="2400" dirty="0"/>
          </a:p>
        </p:txBody>
      </p:sp>
      <p:sp>
        <p:nvSpPr>
          <p:cNvPr id="4" name="幻灯片编号占位符 3"/>
          <p:cNvSpPr>
            <a:spLocks noGrp="1"/>
          </p:cNvSpPr>
          <p:nvPr>
            <p:ph type="sldNum" sz="quarter" idx="12"/>
          </p:nvPr>
        </p:nvSpPr>
        <p:spPr/>
        <p:txBody>
          <a:bodyPr/>
          <a:lstStyle/>
          <a:p>
            <a:fld id="{909146ED-F82D-4325-8D84-FFEC60261B23}" type="slidenum">
              <a:rPr lang="en-US" altLang="zh-CN" smtClean="0"/>
              <a:pPr/>
              <a:t>143</a:t>
            </a:fld>
            <a:endParaRPr lang="en-US" altLang="zh-CN"/>
          </a:p>
        </p:txBody>
      </p:sp>
    </p:spTree>
    <p:extLst>
      <p:ext uri="{BB962C8B-B14F-4D97-AF65-F5344CB8AC3E}">
        <p14:creationId xmlns:p14="http://schemas.microsoft.com/office/powerpoint/2010/main" val="3515479160"/>
      </p:ext>
    </p:extLst>
  </p:cSld>
  <p:clrMapOvr>
    <a:masterClrMapping/>
  </p:clrMapOvr>
  <p:transition xmlns:p14="http://schemas.microsoft.com/office/powerpoint/2010/main" spd="med">
    <p:pull dir="ld"/>
  </p:transition>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标题 1"/>
          <p:cNvSpPr>
            <a:spLocks noGrp="1"/>
          </p:cNvSpPr>
          <p:nvPr>
            <p:ph type="title"/>
          </p:nvPr>
        </p:nvSpPr>
        <p:spPr/>
        <p:txBody>
          <a:bodyPr/>
          <a:lstStyle/>
          <a:p>
            <a:endParaRPr lang="zh-CN" altLang="en-US" smtClean="0"/>
          </a:p>
        </p:txBody>
      </p:sp>
      <p:pic>
        <p:nvPicPr>
          <p:cNvPr id="120835" name="Picture 6" descr="j023400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14438" y="2286000"/>
            <a:ext cx="2857500" cy="2652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4714875" y="2643188"/>
            <a:ext cx="4071938" cy="1323975"/>
          </a:xfrm>
          <a:prstGeom prst="rect">
            <a:avLst/>
          </a:prstGeom>
          <a:noFill/>
        </p:spPr>
        <p:txBody>
          <a:bodyPr>
            <a:spAutoFit/>
          </a:bodyPr>
          <a:lstStyle/>
          <a:p>
            <a:pPr>
              <a:defRPr/>
            </a:pPr>
            <a:r>
              <a:rPr lang="en-US" altLang="zh-CN" sz="4000" b="1" dirty="0">
                <a:solidFill>
                  <a:srgbClr val="002EF0"/>
                </a:solidFill>
                <a:effectLst>
                  <a:outerShdw blurRad="38100" dist="38100" dir="2700000" algn="tl">
                    <a:srgbClr val="000000">
                      <a:alpha val="43137"/>
                    </a:srgbClr>
                  </a:outerShdw>
                </a:effectLst>
                <a:latin typeface="Comic Sans MS" pitchFamily="66" charset="0"/>
              </a:rPr>
              <a:t>Let’s move to </a:t>
            </a:r>
            <a:r>
              <a:rPr lang="en-US" altLang="zh-CN" sz="4000" b="1">
                <a:solidFill>
                  <a:srgbClr val="002EF0"/>
                </a:solidFill>
                <a:effectLst>
                  <a:outerShdw blurRad="38100" dist="38100" dir="2700000" algn="tl">
                    <a:srgbClr val="000000">
                      <a:alpha val="43137"/>
                    </a:srgbClr>
                  </a:outerShdw>
                </a:effectLst>
                <a:latin typeface="Comic Sans MS" pitchFamily="66" charset="0"/>
              </a:rPr>
              <a:t>Chapter 7</a:t>
            </a:r>
            <a:endParaRPr lang="zh-CN" altLang="en-US" sz="4000" b="1" dirty="0">
              <a:solidFill>
                <a:srgbClr val="002EF0"/>
              </a:solidFill>
              <a:effectLst>
                <a:outerShdw blurRad="38100" dist="38100" dir="2700000" algn="tl">
                  <a:srgbClr val="000000">
                    <a:alpha val="43137"/>
                  </a:srgbClr>
                </a:outerShdw>
              </a:effectLst>
              <a:latin typeface="Comic Sans MS" pitchFamily="66" charset="0"/>
            </a:endParaRPr>
          </a:p>
        </p:txBody>
      </p:sp>
    </p:spTree>
    <p:extLst>
      <p:ext uri="{BB962C8B-B14F-4D97-AF65-F5344CB8AC3E}">
        <p14:creationId xmlns:p14="http://schemas.microsoft.com/office/powerpoint/2010/main" val="740225041"/>
      </p:ext>
    </p:extLst>
  </p:cSld>
  <p:clrMapOvr>
    <a:masterClrMapping/>
  </p:clrMapOvr>
  <p:transition xmlns:p14="http://schemas.microsoft.com/office/powerpoint/2010/main" spd="med">
    <p:pull dir="ld"/>
  </p:transitio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31540" y="80628"/>
            <a:ext cx="8229600" cy="1143000"/>
          </a:xfrm>
        </p:spPr>
        <p:txBody>
          <a:bodyPr/>
          <a:lstStyle/>
          <a:p>
            <a:r>
              <a:rPr lang="zh-CN" altLang="en-US" b="1" dirty="0" smtClean="0"/>
              <a:t>本章内容</a:t>
            </a:r>
            <a:endParaRPr lang="zh-CN" altLang="en-US" b="1" dirty="0"/>
          </a:p>
        </p:txBody>
      </p:sp>
      <p:sp>
        <p:nvSpPr>
          <p:cNvPr id="5" name="Text Box 6"/>
          <p:cNvSpPr txBox="1">
            <a:spLocks noGrp="1" noChangeArrowheads="1"/>
          </p:cNvSpPr>
          <p:nvPr>
            <p:ph idx="1"/>
          </p:nvPr>
        </p:nvSpPr>
        <p:spPr bwMode="auto">
          <a:xfrm>
            <a:off x="1403648" y="1376772"/>
            <a:ext cx="6552728" cy="46935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50000"/>
              </a:lnSpc>
              <a:spcBef>
                <a:spcPct val="50000"/>
              </a:spcBef>
            </a:pPr>
            <a:r>
              <a:rPr lang="zh-CN" altLang="en-US" b="1" dirty="0" smtClean="0">
                <a:solidFill>
                  <a:schemeClr val="bg1">
                    <a:lumMod val="75000"/>
                  </a:schemeClr>
                </a:solidFill>
                <a:latin typeface="Times New Roman" pitchFamily="18" charset="0"/>
              </a:rPr>
              <a:t>不确定性</a:t>
            </a:r>
            <a:r>
              <a:rPr lang="zh-CN" altLang="en-US" b="1" dirty="0">
                <a:solidFill>
                  <a:schemeClr val="bg1">
                    <a:lumMod val="75000"/>
                  </a:schemeClr>
                </a:solidFill>
                <a:latin typeface="Times New Roman" pitchFamily="18" charset="0"/>
              </a:rPr>
              <a:t>推理的基本概念</a:t>
            </a:r>
          </a:p>
          <a:p>
            <a:pPr>
              <a:lnSpc>
                <a:spcPct val="150000"/>
              </a:lnSpc>
              <a:spcBef>
                <a:spcPct val="50000"/>
              </a:spcBef>
            </a:pPr>
            <a:r>
              <a:rPr lang="zh-CN" altLang="en-US" b="1" dirty="0" smtClean="0">
                <a:latin typeface="Times New Roman" pitchFamily="18" charset="0"/>
              </a:rPr>
              <a:t>不确定性</a:t>
            </a:r>
            <a:r>
              <a:rPr lang="zh-CN" altLang="en-US" b="1" dirty="0">
                <a:latin typeface="Times New Roman" pitchFamily="18" charset="0"/>
              </a:rPr>
              <a:t>推理的概率论基础</a:t>
            </a:r>
          </a:p>
          <a:p>
            <a:pPr>
              <a:lnSpc>
                <a:spcPct val="150000"/>
              </a:lnSpc>
              <a:spcBef>
                <a:spcPct val="50000"/>
              </a:spcBef>
            </a:pPr>
            <a:r>
              <a:rPr lang="zh-CN" altLang="en-US" b="1" dirty="0" smtClean="0">
                <a:solidFill>
                  <a:schemeClr val="bg1">
                    <a:lumMod val="75000"/>
                  </a:schemeClr>
                </a:solidFill>
                <a:latin typeface="Times New Roman" pitchFamily="18" charset="0"/>
              </a:rPr>
              <a:t>确定性</a:t>
            </a:r>
            <a:r>
              <a:rPr lang="zh-CN" altLang="en-US" b="1" dirty="0">
                <a:solidFill>
                  <a:schemeClr val="bg1">
                    <a:lumMod val="75000"/>
                  </a:schemeClr>
                </a:solidFill>
                <a:latin typeface="Times New Roman" pitchFamily="18" charset="0"/>
              </a:rPr>
              <a:t>理论</a:t>
            </a:r>
          </a:p>
          <a:p>
            <a:pPr>
              <a:lnSpc>
                <a:spcPct val="150000"/>
              </a:lnSpc>
              <a:spcBef>
                <a:spcPct val="50000"/>
              </a:spcBef>
            </a:pPr>
            <a:r>
              <a:rPr lang="zh-CN" altLang="en-US" b="1" dirty="0" smtClean="0">
                <a:solidFill>
                  <a:schemeClr val="bg1">
                    <a:lumMod val="75000"/>
                  </a:schemeClr>
                </a:solidFill>
                <a:latin typeface="Times New Roman" pitchFamily="18" charset="0"/>
              </a:rPr>
              <a:t>主观</a:t>
            </a:r>
            <a:r>
              <a:rPr lang="en-US" altLang="zh-CN" b="1" dirty="0">
                <a:solidFill>
                  <a:schemeClr val="bg1">
                    <a:lumMod val="75000"/>
                  </a:schemeClr>
                </a:solidFill>
                <a:latin typeface="Times New Roman" pitchFamily="18" charset="0"/>
              </a:rPr>
              <a:t>Bayes</a:t>
            </a:r>
            <a:r>
              <a:rPr lang="zh-CN" altLang="en-US" b="1" dirty="0">
                <a:solidFill>
                  <a:schemeClr val="bg1">
                    <a:lumMod val="75000"/>
                  </a:schemeClr>
                </a:solidFill>
                <a:latin typeface="Times New Roman" pitchFamily="18" charset="0"/>
              </a:rPr>
              <a:t>方法</a:t>
            </a:r>
          </a:p>
          <a:p>
            <a:pPr>
              <a:lnSpc>
                <a:spcPct val="150000"/>
              </a:lnSpc>
              <a:spcBef>
                <a:spcPct val="50000"/>
              </a:spcBef>
            </a:pPr>
            <a:r>
              <a:rPr lang="zh-CN" altLang="en-US" b="1" dirty="0" smtClean="0">
                <a:solidFill>
                  <a:schemeClr val="bg1">
                    <a:lumMod val="75000"/>
                  </a:schemeClr>
                </a:solidFill>
                <a:latin typeface="Times New Roman" pitchFamily="18" charset="0"/>
              </a:rPr>
              <a:t>证据理论</a:t>
            </a:r>
            <a:endParaRPr lang="zh-CN" altLang="en-US" b="1" dirty="0">
              <a:solidFill>
                <a:schemeClr val="bg1">
                  <a:lumMod val="75000"/>
                </a:schemeClr>
              </a:solidFill>
              <a:latin typeface="Times New Roman" pitchFamily="18" charset="0"/>
            </a:endParaRPr>
          </a:p>
          <a:p>
            <a:pPr>
              <a:lnSpc>
                <a:spcPct val="150000"/>
              </a:lnSpc>
              <a:spcBef>
                <a:spcPct val="50000"/>
              </a:spcBef>
            </a:pPr>
            <a:r>
              <a:rPr lang="zh-CN" altLang="en-US" b="1" dirty="0" smtClean="0">
                <a:solidFill>
                  <a:schemeClr val="bg1">
                    <a:lumMod val="75000"/>
                  </a:schemeClr>
                </a:solidFill>
                <a:latin typeface="Times New Roman" pitchFamily="18" charset="0"/>
              </a:rPr>
              <a:t>模糊推理</a:t>
            </a:r>
            <a:endParaRPr lang="zh-CN" altLang="en-US" b="1" dirty="0">
              <a:solidFill>
                <a:schemeClr val="bg1">
                  <a:lumMod val="75000"/>
                </a:schemeClr>
              </a:solidFill>
              <a:latin typeface="Times New Roman" pitchFamily="18" charset="0"/>
            </a:endParaRPr>
          </a:p>
        </p:txBody>
      </p:sp>
    </p:spTree>
    <p:extLst>
      <p:ext uri="{BB962C8B-B14F-4D97-AF65-F5344CB8AC3E}">
        <p14:creationId xmlns:p14="http://schemas.microsoft.com/office/powerpoint/2010/main" val="198615588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9330" name="Rectangle 2"/>
          <p:cNvSpPr>
            <a:spLocks noGrp="1" noChangeArrowheads="1"/>
          </p:cNvSpPr>
          <p:nvPr>
            <p:ph type="title"/>
          </p:nvPr>
        </p:nvSpPr>
        <p:spPr/>
        <p:txBody>
          <a:bodyPr/>
          <a:lstStyle/>
          <a:p>
            <a:r>
              <a:rPr kumimoji="1" lang="zh-CN" altLang="en-US" b="1" kern="1200" dirty="0"/>
              <a:t>概率论基础</a:t>
            </a:r>
          </a:p>
        </p:txBody>
      </p:sp>
      <p:sp>
        <p:nvSpPr>
          <p:cNvPr id="739331" name="Rectangle 3"/>
          <p:cNvSpPr>
            <a:spLocks noGrp="1" noChangeArrowheads="1"/>
          </p:cNvSpPr>
          <p:nvPr>
            <p:ph type="body" idx="1"/>
          </p:nvPr>
        </p:nvSpPr>
        <p:spPr>
          <a:xfrm>
            <a:off x="827584" y="1952836"/>
            <a:ext cx="7571184" cy="4525963"/>
          </a:xfrm>
        </p:spPr>
        <p:txBody>
          <a:bodyPr/>
          <a:lstStyle/>
          <a:p>
            <a:pPr algn="just"/>
            <a:r>
              <a:rPr lang="zh-CN" altLang="en-US" dirty="0" smtClean="0"/>
              <a:t>事件</a:t>
            </a:r>
            <a:r>
              <a:rPr lang="zh-CN" altLang="en-US" dirty="0"/>
              <a:t>的概率 </a:t>
            </a:r>
            <a:r>
              <a:rPr lang="zh-CN" altLang="en-US" sz="2000" dirty="0">
                <a:cs typeface="Times New Roman" pitchFamily="18" charset="0"/>
              </a:rPr>
              <a:t>事件发生可能性大小的数称为事件的概率</a:t>
            </a:r>
            <a:r>
              <a:rPr lang="zh-CN" altLang="en-US" sz="2000" dirty="0"/>
              <a:t> </a:t>
            </a:r>
            <a:endParaRPr lang="en-US" altLang="zh-CN" sz="2000" dirty="0" smtClean="0"/>
          </a:p>
          <a:p>
            <a:pPr algn="just"/>
            <a:endParaRPr lang="zh-CN" altLang="en-US" sz="2000" dirty="0"/>
          </a:p>
          <a:p>
            <a:pPr algn="just"/>
            <a:r>
              <a:rPr lang="zh-CN" altLang="en-US" dirty="0" smtClean="0"/>
              <a:t>条件概率   </a:t>
            </a:r>
            <a:r>
              <a:rPr lang="zh-CN" altLang="en-US" sz="2000" dirty="0">
                <a:cs typeface="Times New Roman" pitchFamily="18" charset="0"/>
              </a:rPr>
              <a:t>在事件</a:t>
            </a:r>
            <a:r>
              <a:rPr lang="en-US" altLang="zh-CN" sz="2000" dirty="0">
                <a:cs typeface="Times New Roman" pitchFamily="18" charset="0"/>
              </a:rPr>
              <a:t>B</a:t>
            </a:r>
            <a:r>
              <a:rPr lang="zh-CN" altLang="en-US" sz="2000" dirty="0">
                <a:cs typeface="Times New Roman" pitchFamily="18" charset="0"/>
              </a:rPr>
              <a:t>发生的条件下考虑事件</a:t>
            </a:r>
            <a:r>
              <a:rPr lang="en-US" altLang="zh-CN" sz="2000" dirty="0">
                <a:cs typeface="Times New Roman" pitchFamily="18" charset="0"/>
              </a:rPr>
              <a:t>A</a:t>
            </a:r>
            <a:r>
              <a:rPr lang="zh-CN" altLang="en-US" sz="2000" dirty="0">
                <a:cs typeface="Times New Roman" pitchFamily="18" charset="0"/>
              </a:rPr>
              <a:t>发生的概率</a:t>
            </a:r>
            <a:r>
              <a:rPr lang="zh-CN" altLang="en-US" dirty="0"/>
              <a:t>  </a:t>
            </a:r>
            <a:endParaRPr lang="en-US" altLang="zh-CN" dirty="0" smtClean="0"/>
          </a:p>
          <a:p>
            <a:pPr algn="just"/>
            <a:endParaRPr lang="zh-CN" altLang="en-US" dirty="0"/>
          </a:p>
          <a:p>
            <a:pPr algn="just"/>
            <a:r>
              <a:rPr lang="zh-CN" altLang="en-US" dirty="0" smtClean="0"/>
              <a:t>全概率公式</a:t>
            </a:r>
            <a:r>
              <a:rPr lang="zh-CN" altLang="en-US" dirty="0"/>
              <a:t>与</a:t>
            </a:r>
            <a:r>
              <a:rPr lang="en-US" altLang="zh-CN" dirty="0"/>
              <a:t>Bayes</a:t>
            </a:r>
            <a:r>
              <a:rPr lang="zh-CN" altLang="en-US" dirty="0"/>
              <a:t>公式</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0354" name="Rectangle 2"/>
          <p:cNvSpPr>
            <a:spLocks noChangeArrowheads="1"/>
          </p:cNvSpPr>
          <p:nvPr/>
        </p:nvSpPr>
        <p:spPr bwMode="auto">
          <a:xfrm>
            <a:off x="4395788" y="32146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zh-CN" altLang="en-US"/>
          </a:p>
        </p:txBody>
      </p:sp>
      <p:sp>
        <p:nvSpPr>
          <p:cNvPr id="740355" name="Text Box 3"/>
          <p:cNvSpPr txBox="1">
            <a:spLocks noChangeArrowheads="1"/>
          </p:cNvSpPr>
          <p:nvPr/>
        </p:nvSpPr>
        <p:spPr bwMode="auto">
          <a:xfrm>
            <a:off x="250825" y="1557338"/>
            <a:ext cx="8713788" cy="481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eaLnBrk="1" hangingPunct="1">
              <a:lnSpc>
                <a:spcPct val="125000"/>
              </a:lnSpc>
              <a:spcBef>
                <a:spcPct val="20000"/>
              </a:spcBef>
            </a:pPr>
            <a:r>
              <a:rPr lang="zh-CN" altLang="en-US" sz="2200" dirty="0" smtClean="0">
                <a:latin typeface="Times New Roman" pitchFamily="18" charset="0"/>
                <a:ea typeface="仿宋_GB2312" pitchFamily="49" charset="-122"/>
                <a:cs typeface="Times New Roman" pitchFamily="18" charset="0"/>
              </a:rPr>
              <a:t>设</a:t>
            </a:r>
            <a:r>
              <a:rPr lang="zh-CN" altLang="en-US" sz="2200" dirty="0">
                <a:latin typeface="Times New Roman" pitchFamily="18" charset="0"/>
                <a:ea typeface="仿宋_GB2312" pitchFamily="49" charset="-122"/>
                <a:cs typeface="Times New Roman" pitchFamily="18" charset="0"/>
              </a:rPr>
              <a:t>事件</a:t>
            </a:r>
            <a:r>
              <a:rPr lang="en-US" altLang="zh-CN" sz="2200" dirty="0">
                <a:latin typeface="Times New Roman" pitchFamily="18" charset="0"/>
                <a:ea typeface="仿宋_GB2312" pitchFamily="49" charset="-122"/>
                <a:cs typeface="Times New Roman" pitchFamily="18" charset="0"/>
              </a:rPr>
              <a:t>A</a:t>
            </a:r>
            <a:r>
              <a:rPr lang="en-US" altLang="zh-CN" sz="2200" baseline="-25000" dirty="0">
                <a:latin typeface="Times New Roman" pitchFamily="18" charset="0"/>
                <a:ea typeface="仿宋_GB2312" pitchFamily="49" charset="-122"/>
                <a:cs typeface="Times New Roman" pitchFamily="18" charset="0"/>
              </a:rPr>
              <a:t>1</a:t>
            </a:r>
            <a:r>
              <a:rPr lang="en-US" altLang="zh-CN" sz="2200" dirty="0">
                <a:latin typeface="Times New Roman" pitchFamily="18" charset="0"/>
                <a:ea typeface="仿宋_GB2312" pitchFamily="49" charset="-122"/>
                <a:cs typeface="Times New Roman" pitchFamily="18" charset="0"/>
              </a:rPr>
              <a:t>,A</a:t>
            </a:r>
            <a:r>
              <a:rPr lang="en-US" altLang="zh-CN" sz="2200" baseline="-25000" dirty="0">
                <a:latin typeface="Times New Roman" pitchFamily="18" charset="0"/>
                <a:ea typeface="仿宋_GB2312" pitchFamily="49" charset="-122"/>
                <a:cs typeface="Times New Roman" pitchFamily="18" charset="0"/>
              </a:rPr>
              <a:t>2</a:t>
            </a:r>
            <a:r>
              <a:rPr lang="en-US" altLang="zh-CN" sz="2200" dirty="0">
                <a:latin typeface="Times New Roman" pitchFamily="18" charset="0"/>
                <a:ea typeface="仿宋_GB2312" pitchFamily="49" charset="-122"/>
                <a:cs typeface="Times New Roman" pitchFamily="18" charset="0"/>
              </a:rPr>
              <a:t>,…,A</a:t>
            </a:r>
            <a:r>
              <a:rPr lang="en-US" altLang="zh-CN" sz="2200" baseline="-25000" dirty="0">
                <a:latin typeface="Times New Roman" pitchFamily="18" charset="0"/>
                <a:ea typeface="仿宋_GB2312" pitchFamily="49" charset="-122"/>
                <a:cs typeface="Times New Roman" pitchFamily="18" charset="0"/>
              </a:rPr>
              <a:t>n</a:t>
            </a:r>
            <a:r>
              <a:rPr lang="zh-CN" altLang="en-US" sz="2200" dirty="0">
                <a:latin typeface="Times New Roman" pitchFamily="18" charset="0"/>
                <a:ea typeface="仿宋_GB2312" pitchFamily="49" charset="-122"/>
                <a:cs typeface="Times New Roman" pitchFamily="18" charset="0"/>
              </a:rPr>
              <a:t>满足：</a:t>
            </a:r>
          </a:p>
          <a:p>
            <a:pPr algn="just" eaLnBrk="1" hangingPunct="1">
              <a:lnSpc>
                <a:spcPct val="125000"/>
              </a:lnSpc>
              <a:spcBef>
                <a:spcPct val="20000"/>
              </a:spcBef>
            </a:pPr>
            <a:r>
              <a:rPr lang="zh-CN" altLang="en-US" sz="2200" dirty="0">
                <a:latin typeface="Times New Roman" pitchFamily="18" charset="0"/>
                <a:ea typeface="仿宋_GB2312" pitchFamily="49" charset="-122"/>
                <a:cs typeface="Times New Roman" pitchFamily="18" charset="0"/>
              </a:rPr>
              <a:t>    </a:t>
            </a:r>
            <a:r>
              <a:rPr lang="en-US" altLang="zh-CN" sz="2200" dirty="0">
                <a:latin typeface="Times New Roman" pitchFamily="18" charset="0"/>
                <a:ea typeface="仿宋_GB2312" pitchFamily="49" charset="-122"/>
                <a:cs typeface="Times New Roman" pitchFamily="18" charset="0"/>
              </a:rPr>
              <a:t>(1)</a:t>
            </a:r>
            <a:r>
              <a:rPr lang="zh-CN" altLang="en-US" sz="2200" dirty="0">
                <a:latin typeface="Times New Roman" pitchFamily="18" charset="0"/>
                <a:ea typeface="仿宋_GB2312" pitchFamily="49" charset="-122"/>
                <a:cs typeface="Times New Roman" pitchFamily="18" charset="0"/>
              </a:rPr>
              <a:t>任意两个事件都互不相容，即当</a:t>
            </a:r>
            <a:r>
              <a:rPr lang="en-US" altLang="zh-CN" sz="2200" dirty="0" err="1">
                <a:latin typeface="Times New Roman" pitchFamily="18" charset="0"/>
                <a:ea typeface="仿宋_GB2312" pitchFamily="49" charset="-122"/>
                <a:cs typeface="Times New Roman" pitchFamily="18" charset="0"/>
              </a:rPr>
              <a:t>i≠j</a:t>
            </a:r>
            <a:r>
              <a:rPr lang="zh-CN" altLang="en-US" sz="2200" dirty="0">
                <a:latin typeface="Times New Roman" pitchFamily="18" charset="0"/>
                <a:ea typeface="仿宋_GB2312" pitchFamily="49" charset="-122"/>
                <a:cs typeface="Times New Roman" pitchFamily="18" charset="0"/>
              </a:rPr>
              <a:t>时，有</a:t>
            </a:r>
            <a:r>
              <a:rPr lang="en-US" altLang="zh-CN" sz="2200" dirty="0" err="1">
                <a:latin typeface="Times New Roman" pitchFamily="18" charset="0"/>
                <a:ea typeface="仿宋_GB2312" pitchFamily="49" charset="-122"/>
                <a:cs typeface="Times New Roman" pitchFamily="18" charset="0"/>
              </a:rPr>
              <a:t>A</a:t>
            </a:r>
            <a:r>
              <a:rPr lang="en-US" altLang="zh-CN" sz="2200" baseline="-25000" dirty="0" err="1">
                <a:latin typeface="Times New Roman" pitchFamily="18" charset="0"/>
                <a:ea typeface="仿宋_GB2312" pitchFamily="49" charset="-122"/>
                <a:cs typeface="Times New Roman" pitchFamily="18" charset="0"/>
              </a:rPr>
              <a:t>i</a:t>
            </a:r>
            <a:r>
              <a:rPr lang="en-US" altLang="zh-CN" sz="2200" dirty="0" err="1">
                <a:latin typeface="Times New Roman" pitchFamily="18" charset="0"/>
                <a:ea typeface="仿宋_GB2312" pitchFamily="49" charset="-122"/>
                <a:cs typeface="Times New Roman" pitchFamily="18" charset="0"/>
              </a:rPr>
              <a:t>∩A</a:t>
            </a:r>
            <a:r>
              <a:rPr lang="en-US" altLang="zh-CN" sz="2200" baseline="-25000" dirty="0" err="1">
                <a:latin typeface="Times New Roman" pitchFamily="18" charset="0"/>
                <a:ea typeface="仿宋_GB2312" pitchFamily="49" charset="-122"/>
                <a:cs typeface="Times New Roman" pitchFamily="18" charset="0"/>
              </a:rPr>
              <a:t>j</a:t>
            </a:r>
            <a:r>
              <a:rPr lang="en-US" altLang="zh-CN" sz="2200" dirty="0">
                <a:latin typeface="Times New Roman" pitchFamily="18" charset="0"/>
                <a:ea typeface="仿宋_GB2312" pitchFamily="49" charset="-122"/>
                <a:cs typeface="Times New Roman" pitchFamily="18" charset="0"/>
              </a:rPr>
              <a:t>=Φ</a:t>
            </a:r>
          </a:p>
          <a:p>
            <a:pPr algn="just" eaLnBrk="1" hangingPunct="1">
              <a:lnSpc>
                <a:spcPct val="125000"/>
              </a:lnSpc>
              <a:spcBef>
                <a:spcPct val="20000"/>
              </a:spcBef>
            </a:pPr>
            <a:r>
              <a:rPr lang="en-US" altLang="zh-CN" sz="2200" dirty="0">
                <a:latin typeface="Times New Roman" pitchFamily="18" charset="0"/>
                <a:ea typeface="仿宋_GB2312" pitchFamily="49" charset="-122"/>
                <a:cs typeface="Times New Roman" pitchFamily="18" charset="0"/>
              </a:rPr>
              <a:t> (i=1,2,…,n</a:t>
            </a:r>
            <a:r>
              <a:rPr lang="zh-CN" altLang="en-US" sz="2200" dirty="0">
                <a:latin typeface="Times New Roman" pitchFamily="18" charset="0"/>
                <a:ea typeface="仿宋_GB2312" pitchFamily="49" charset="-122"/>
                <a:cs typeface="Times New Roman" pitchFamily="18" charset="0"/>
              </a:rPr>
              <a:t>；</a:t>
            </a:r>
            <a:r>
              <a:rPr lang="en-US" altLang="zh-CN" sz="2200" dirty="0">
                <a:latin typeface="Times New Roman" pitchFamily="18" charset="0"/>
                <a:ea typeface="仿宋_GB2312" pitchFamily="49" charset="-122"/>
                <a:cs typeface="Times New Roman" pitchFamily="18" charset="0"/>
              </a:rPr>
              <a:t>j=1,2,…,n)</a:t>
            </a:r>
            <a:r>
              <a:rPr lang="zh-CN" altLang="en-US" sz="2200" dirty="0">
                <a:latin typeface="Times New Roman" pitchFamily="18" charset="0"/>
                <a:ea typeface="仿宋_GB2312" pitchFamily="49" charset="-122"/>
                <a:cs typeface="Times New Roman" pitchFamily="18" charset="0"/>
              </a:rPr>
              <a:t>；</a:t>
            </a:r>
          </a:p>
          <a:p>
            <a:pPr algn="just" eaLnBrk="1" hangingPunct="1">
              <a:lnSpc>
                <a:spcPct val="125000"/>
              </a:lnSpc>
              <a:spcBef>
                <a:spcPct val="20000"/>
              </a:spcBef>
            </a:pPr>
            <a:r>
              <a:rPr lang="zh-CN" altLang="en-US" sz="2200" dirty="0">
                <a:latin typeface="Times New Roman" pitchFamily="18" charset="0"/>
                <a:ea typeface="仿宋_GB2312" pitchFamily="49" charset="-122"/>
                <a:cs typeface="Times New Roman" pitchFamily="18" charset="0"/>
              </a:rPr>
              <a:t>    </a:t>
            </a:r>
            <a:r>
              <a:rPr lang="en-US" altLang="zh-CN" sz="2200" dirty="0">
                <a:latin typeface="Times New Roman" pitchFamily="18" charset="0"/>
                <a:ea typeface="仿宋_GB2312" pitchFamily="49" charset="-122"/>
                <a:cs typeface="Times New Roman" pitchFamily="18" charset="0"/>
              </a:rPr>
              <a:t>(2) P(A</a:t>
            </a:r>
            <a:r>
              <a:rPr lang="en-US" altLang="zh-CN" sz="2200" baseline="-25000" dirty="0">
                <a:latin typeface="Times New Roman" pitchFamily="18" charset="0"/>
                <a:ea typeface="仿宋_GB2312" pitchFamily="49" charset="-122"/>
                <a:cs typeface="Times New Roman" pitchFamily="18" charset="0"/>
              </a:rPr>
              <a:t>i</a:t>
            </a:r>
            <a:r>
              <a:rPr lang="en-US" altLang="zh-CN" sz="2200" dirty="0">
                <a:latin typeface="Times New Roman" pitchFamily="18" charset="0"/>
                <a:ea typeface="仿宋_GB2312" pitchFamily="49" charset="-122"/>
                <a:cs typeface="Times New Roman" pitchFamily="18" charset="0"/>
              </a:rPr>
              <a:t>)&gt;0 (i=1, 2, … ,n);</a:t>
            </a:r>
          </a:p>
          <a:p>
            <a:pPr algn="just" eaLnBrk="1" hangingPunct="1">
              <a:lnSpc>
                <a:spcPct val="125000"/>
              </a:lnSpc>
              <a:spcBef>
                <a:spcPct val="20000"/>
              </a:spcBef>
            </a:pPr>
            <a:r>
              <a:rPr lang="en-US" altLang="zh-CN" sz="2200" dirty="0">
                <a:latin typeface="Times New Roman" pitchFamily="18" charset="0"/>
                <a:ea typeface="仿宋_GB2312" pitchFamily="49" charset="-122"/>
                <a:cs typeface="Times New Roman" pitchFamily="18" charset="0"/>
              </a:rPr>
              <a:t>    (3) D= </a:t>
            </a:r>
          </a:p>
          <a:p>
            <a:pPr algn="just" eaLnBrk="1" hangingPunct="1">
              <a:lnSpc>
                <a:spcPct val="125000"/>
              </a:lnSpc>
              <a:spcBef>
                <a:spcPct val="20000"/>
              </a:spcBef>
            </a:pPr>
            <a:r>
              <a:rPr lang="en-US" altLang="zh-CN" sz="2200" dirty="0">
                <a:latin typeface="Times New Roman" pitchFamily="18" charset="0"/>
                <a:ea typeface="仿宋_GB2312" pitchFamily="49" charset="-122"/>
                <a:cs typeface="Times New Roman" pitchFamily="18" charset="0"/>
              </a:rPr>
              <a:t/>
            </a:r>
            <a:br>
              <a:rPr lang="en-US" altLang="zh-CN" sz="2200" dirty="0">
                <a:latin typeface="Times New Roman" pitchFamily="18" charset="0"/>
                <a:ea typeface="仿宋_GB2312" pitchFamily="49" charset="-122"/>
                <a:cs typeface="Times New Roman" pitchFamily="18" charset="0"/>
              </a:rPr>
            </a:br>
            <a:r>
              <a:rPr lang="zh-CN" altLang="en-US" sz="2200" dirty="0">
                <a:latin typeface="Times New Roman" pitchFamily="18" charset="0"/>
                <a:ea typeface="仿宋_GB2312" pitchFamily="49" charset="-122"/>
                <a:cs typeface="Times New Roman" pitchFamily="18" charset="0"/>
              </a:rPr>
              <a:t>则对任何事件</a:t>
            </a:r>
            <a:r>
              <a:rPr lang="en-US" altLang="zh-CN" sz="2200" dirty="0">
                <a:latin typeface="Times New Roman" pitchFamily="18" charset="0"/>
                <a:ea typeface="仿宋_GB2312" pitchFamily="49" charset="-122"/>
                <a:cs typeface="Times New Roman" pitchFamily="18" charset="0"/>
              </a:rPr>
              <a:t>B</a:t>
            </a:r>
            <a:r>
              <a:rPr lang="zh-CN" altLang="en-US" sz="2200" dirty="0">
                <a:latin typeface="Times New Roman" pitchFamily="18" charset="0"/>
                <a:ea typeface="仿宋_GB2312" pitchFamily="49" charset="-122"/>
                <a:cs typeface="Times New Roman" pitchFamily="18" charset="0"/>
              </a:rPr>
              <a:t>由下式成立：</a:t>
            </a:r>
          </a:p>
          <a:p>
            <a:pPr algn="just" eaLnBrk="1" hangingPunct="1">
              <a:lnSpc>
                <a:spcPct val="125000"/>
              </a:lnSpc>
              <a:spcBef>
                <a:spcPct val="20000"/>
              </a:spcBef>
            </a:pPr>
            <a:endParaRPr lang="zh-CN" altLang="en-US" sz="2200" dirty="0">
              <a:latin typeface="Times New Roman" pitchFamily="18" charset="0"/>
              <a:ea typeface="仿宋_GB2312" pitchFamily="49" charset="-122"/>
              <a:cs typeface="Times New Roman" pitchFamily="18" charset="0"/>
            </a:endParaRPr>
          </a:p>
          <a:p>
            <a:pPr algn="just" eaLnBrk="1" hangingPunct="1">
              <a:lnSpc>
                <a:spcPct val="125000"/>
              </a:lnSpc>
              <a:spcBef>
                <a:spcPct val="20000"/>
              </a:spcBef>
            </a:pPr>
            <a:endParaRPr lang="zh-CN" altLang="en-US" sz="2200" dirty="0">
              <a:latin typeface="Times New Roman" pitchFamily="18" charset="0"/>
              <a:ea typeface="仿宋_GB2312" pitchFamily="49" charset="-122"/>
              <a:cs typeface="Times New Roman" pitchFamily="18" charset="0"/>
            </a:endParaRPr>
          </a:p>
          <a:p>
            <a:pPr algn="just" eaLnBrk="1" hangingPunct="1">
              <a:lnSpc>
                <a:spcPct val="125000"/>
              </a:lnSpc>
              <a:spcBef>
                <a:spcPct val="20000"/>
              </a:spcBef>
            </a:pPr>
            <a:r>
              <a:rPr lang="zh-CN" altLang="en-US" sz="2200" dirty="0">
                <a:latin typeface="Times New Roman" pitchFamily="18" charset="0"/>
                <a:ea typeface="仿宋_GB2312" pitchFamily="49" charset="-122"/>
                <a:cs typeface="Times New Roman" pitchFamily="18" charset="0"/>
              </a:rPr>
              <a:t>   该公式称为全概率公式，它提供了一种计算</a:t>
            </a:r>
            <a:r>
              <a:rPr lang="en-US" altLang="zh-CN" sz="2200" dirty="0">
                <a:latin typeface="Times New Roman" pitchFamily="18" charset="0"/>
                <a:ea typeface="仿宋_GB2312" pitchFamily="49" charset="-122"/>
                <a:cs typeface="Times New Roman" pitchFamily="18" charset="0"/>
              </a:rPr>
              <a:t>P(B)</a:t>
            </a:r>
            <a:r>
              <a:rPr lang="zh-CN" altLang="en-US" sz="2200" dirty="0">
                <a:latin typeface="Times New Roman" pitchFamily="18" charset="0"/>
                <a:ea typeface="仿宋_GB2312" pitchFamily="49" charset="-122"/>
                <a:cs typeface="Times New Roman" pitchFamily="18" charset="0"/>
              </a:rPr>
              <a:t>的方法。 </a:t>
            </a:r>
          </a:p>
        </p:txBody>
      </p:sp>
      <p:graphicFrame>
        <p:nvGraphicFramePr>
          <p:cNvPr id="740356" name="Object 4"/>
          <p:cNvGraphicFramePr>
            <a:graphicFrameLocks noChangeAspect="1"/>
          </p:cNvGraphicFramePr>
          <p:nvPr>
            <p:extLst>
              <p:ext uri="{D42A27DB-BD31-4B8C-83A1-F6EECF244321}">
                <p14:modId xmlns:p14="http://schemas.microsoft.com/office/powerpoint/2010/main" val="1657139643"/>
              </p:ext>
            </p:extLst>
          </p:nvPr>
        </p:nvGraphicFramePr>
        <p:xfrm>
          <a:off x="1655676" y="3465004"/>
          <a:ext cx="536575" cy="720725"/>
        </p:xfrm>
        <a:graphic>
          <a:graphicData uri="http://schemas.openxmlformats.org/presentationml/2006/ole">
            <mc:AlternateContent xmlns:mc="http://schemas.openxmlformats.org/markup-compatibility/2006">
              <mc:Choice xmlns:v="urn:schemas-microsoft-com:vml" Requires="v">
                <p:oleObj spid="_x0000_s740569" name="公式" r:id="rId4" imgW="342720" imgH="431640" progId="Equation.3">
                  <p:embed/>
                </p:oleObj>
              </mc:Choice>
              <mc:Fallback>
                <p:oleObj name="公式" r:id="rId4" imgW="342720" imgH="431640" progId="Equation.3">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55676" y="3465004"/>
                        <a:ext cx="536575" cy="7207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40357" name="Object 5"/>
          <p:cNvGraphicFramePr>
            <a:graphicFrameLocks noChangeAspect="1"/>
          </p:cNvGraphicFramePr>
          <p:nvPr>
            <p:extLst>
              <p:ext uri="{D42A27DB-BD31-4B8C-83A1-F6EECF244321}">
                <p14:modId xmlns:p14="http://schemas.microsoft.com/office/powerpoint/2010/main" val="1449607232"/>
              </p:ext>
            </p:extLst>
          </p:nvPr>
        </p:nvGraphicFramePr>
        <p:xfrm>
          <a:off x="1206525" y="5013176"/>
          <a:ext cx="3179763" cy="660400"/>
        </p:xfrm>
        <a:graphic>
          <a:graphicData uri="http://schemas.openxmlformats.org/presentationml/2006/ole">
            <mc:AlternateContent xmlns:mc="http://schemas.openxmlformats.org/markup-compatibility/2006">
              <mc:Choice xmlns:v="urn:schemas-microsoft-com:vml" Requires="v">
                <p:oleObj spid="_x0000_s740570" name="Equation" r:id="rId6" imgW="1688760" imgH="431640" progId="Equation.DSMT4">
                  <p:embed/>
                </p:oleObj>
              </mc:Choice>
              <mc:Fallback>
                <p:oleObj name="Equation" r:id="rId6" imgW="1688760" imgH="431640" progId="Equation.DSMT4">
                  <p:embed/>
                  <p:pic>
                    <p:nvPicPr>
                      <p:cNvPr id="0"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206525" y="5013176"/>
                        <a:ext cx="3179763" cy="6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40358" name="Text Box 6"/>
          <p:cNvSpPr txBox="1">
            <a:spLocks noChangeArrowheads="1"/>
          </p:cNvSpPr>
          <p:nvPr/>
        </p:nvSpPr>
        <p:spPr bwMode="auto">
          <a:xfrm>
            <a:off x="358775" y="152400"/>
            <a:ext cx="8389938" cy="709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lnSpc>
                <a:spcPct val="105000"/>
              </a:lnSpc>
              <a:spcBef>
                <a:spcPct val="5000"/>
              </a:spcBef>
            </a:pPr>
            <a:r>
              <a:rPr lang="zh-CN" altLang="en-US" sz="4400" b="1" dirty="0">
                <a:solidFill>
                  <a:schemeClr val="accent2"/>
                </a:solidFill>
                <a:latin typeface="方正姚体" pitchFamily="2" charset="-122"/>
                <a:ea typeface="方正姚体" pitchFamily="2" charset="-122"/>
                <a:cs typeface="+mj-cs"/>
              </a:rPr>
              <a:t>全概率公式</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1378" name="Text Box 2"/>
          <p:cNvSpPr txBox="1">
            <a:spLocks noChangeArrowheads="1"/>
          </p:cNvSpPr>
          <p:nvPr/>
        </p:nvSpPr>
        <p:spPr bwMode="auto">
          <a:xfrm>
            <a:off x="142875" y="1304925"/>
            <a:ext cx="8821738" cy="5355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eaLnBrk="1" hangingPunct="1">
              <a:lnSpc>
                <a:spcPct val="120000"/>
              </a:lnSpc>
              <a:spcBef>
                <a:spcPct val="10000"/>
              </a:spcBef>
            </a:pPr>
            <a:r>
              <a:rPr lang="zh-CN" altLang="en-US" sz="2000" dirty="0" smtClean="0">
                <a:latin typeface="Times New Roman" pitchFamily="18" charset="0"/>
                <a:ea typeface="仿宋_GB2312" pitchFamily="49" charset="-122"/>
                <a:cs typeface="Times New Roman" pitchFamily="18" charset="0"/>
              </a:rPr>
              <a:t>设</a:t>
            </a:r>
            <a:r>
              <a:rPr lang="zh-CN" altLang="en-US" sz="2000" dirty="0">
                <a:latin typeface="Times New Roman" pitchFamily="18" charset="0"/>
                <a:ea typeface="仿宋_GB2312" pitchFamily="49" charset="-122"/>
                <a:cs typeface="Times New Roman" pitchFamily="18" charset="0"/>
              </a:rPr>
              <a:t>事件</a:t>
            </a:r>
            <a:r>
              <a:rPr lang="en-US" altLang="zh-CN" sz="2000" i="1" dirty="0">
                <a:latin typeface="Times New Roman" pitchFamily="18" charset="0"/>
                <a:ea typeface="仿宋_GB2312" pitchFamily="49" charset="-122"/>
                <a:cs typeface="Times New Roman" pitchFamily="18" charset="0"/>
              </a:rPr>
              <a:t>A</a:t>
            </a:r>
            <a:r>
              <a:rPr lang="en-US" altLang="zh-CN" sz="2000" baseline="-25000" dirty="0">
                <a:latin typeface="Times New Roman" pitchFamily="18" charset="0"/>
                <a:ea typeface="仿宋_GB2312" pitchFamily="49" charset="-122"/>
                <a:cs typeface="Times New Roman" pitchFamily="18" charset="0"/>
              </a:rPr>
              <a:t>1</a:t>
            </a:r>
            <a:r>
              <a:rPr lang="en-US" altLang="zh-CN" sz="2000" dirty="0">
                <a:latin typeface="Times New Roman" pitchFamily="18" charset="0"/>
                <a:ea typeface="仿宋_GB2312" pitchFamily="49" charset="-122"/>
                <a:cs typeface="Times New Roman" pitchFamily="18" charset="0"/>
              </a:rPr>
              <a:t>,</a:t>
            </a:r>
            <a:r>
              <a:rPr lang="en-US" altLang="zh-CN" sz="2000" i="1" dirty="0">
                <a:latin typeface="Times New Roman" pitchFamily="18" charset="0"/>
                <a:ea typeface="仿宋_GB2312" pitchFamily="49" charset="-122"/>
                <a:cs typeface="Times New Roman" pitchFamily="18" charset="0"/>
              </a:rPr>
              <a:t>A</a:t>
            </a:r>
            <a:r>
              <a:rPr lang="en-US" altLang="zh-CN" sz="2000" baseline="-25000" dirty="0">
                <a:latin typeface="Times New Roman" pitchFamily="18" charset="0"/>
                <a:ea typeface="仿宋_GB2312" pitchFamily="49" charset="-122"/>
                <a:cs typeface="Times New Roman" pitchFamily="18" charset="0"/>
              </a:rPr>
              <a:t>2</a:t>
            </a:r>
            <a:r>
              <a:rPr lang="en-US" altLang="zh-CN" sz="2000" dirty="0">
                <a:latin typeface="Times New Roman" pitchFamily="18" charset="0"/>
                <a:ea typeface="仿宋_GB2312" pitchFamily="49" charset="-122"/>
                <a:cs typeface="Times New Roman" pitchFamily="18" charset="0"/>
              </a:rPr>
              <a:t>,…,</a:t>
            </a:r>
            <a:r>
              <a:rPr lang="en-US" altLang="zh-CN" sz="2000" i="1" dirty="0">
                <a:latin typeface="Times New Roman" pitchFamily="18" charset="0"/>
                <a:ea typeface="仿宋_GB2312" pitchFamily="49" charset="-122"/>
                <a:cs typeface="Times New Roman" pitchFamily="18" charset="0"/>
              </a:rPr>
              <a:t>A</a:t>
            </a:r>
            <a:r>
              <a:rPr lang="en-US" altLang="zh-CN" sz="2000" baseline="-25000" dirty="0">
                <a:latin typeface="Times New Roman" pitchFamily="18" charset="0"/>
                <a:ea typeface="仿宋_GB2312" pitchFamily="49" charset="-122"/>
                <a:cs typeface="Times New Roman" pitchFamily="18" charset="0"/>
              </a:rPr>
              <a:t>n</a:t>
            </a:r>
            <a:r>
              <a:rPr lang="zh-CN" altLang="en-US" sz="2000" dirty="0">
                <a:latin typeface="Times New Roman" pitchFamily="18" charset="0"/>
                <a:ea typeface="仿宋_GB2312" pitchFamily="49" charset="-122"/>
                <a:cs typeface="Times New Roman" pitchFamily="18" charset="0"/>
              </a:rPr>
              <a:t>满足定理</a:t>
            </a:r>
            <a:r>
              <a:rPr lang="en-US" altLang="zh-CN" sz="2000" dirty="0">
                <a:latin typeface="Times New Roman" pitchFamily="18" charset="0"/>
                <a:ea typeface="仿宋_GB2312" pitchFamily="49" charset="-122"/>
                <a:cs typeface="Times New Roman" pitchFamily="18" charset="0"/>
              </a:rPr>
              <a:t>6.1</a:t>
            </a:r>
            <a:r>
              <a:rPr lang="zh-CN" altLang="en-US" sz="2000" dirty="0">
                <a:latin typeface="Times New Roman" pitchFamily="18" charset="0"/>
                <a:ea typeface="仿宋_GB2312" pitchFamily="49" charset="-122"/>
                <a:cs typeface="Times New Roman" pitchFamily="18" charset="0"/>
              </a:rPr>
              <a:t>规定的条件，则对任何事件</a:t>
            </a:r>
            <a:r>
              <a:rPr lang="en-US" altLang="zh-CN" sz="2000" i="1" dirty="0">
                <a:latin typeface="Times New Roman" pitchFamily="18" charset="0"/>
                <a:ea typeface="仿宋_GB2312" pitchFamily="49" charset="-122"/>
                <a:cs typeface="Times New Roman" pitchFamily="18" charset="0"/>
              </a:rPr>
              <a:t>B</a:t>
            </a:r>
            <a:r>
              <a:rPr lang="zh-CN" altLang="en-US" sz="2000" dirty="0">
                <a:latin typeface="Times New Roman" pitchFamily="18" charset="0"/>
                <a:ea typeface="仿宋_GB2312" pitchFamily="49" charset="-122"/>
                <a:cs typeface="Times New Roman" pitchFamily="18" charset="0"/>
              </a:rPr>
              <a:t>有下式成立：</a:t>
            </a:r>
          </a:p>
          <a:p>
            <a:pPr algn="just" eaLnBrk="1" hangingPunct="1">
              <a:lnSpc>
                <a:spcPct val="120000"/>
              </a:lnSpc>
              <a:spcBef>
                <a:spcPct val="10000"/>
              </a:spcBef>
            </a:pPr>
            <a:endParaRPr lang="zh-CN" altLang="en-US" sz="2000" dirty="0">
              <a:latin typeface="Times New Roman" pitchFamily="18" charset="0"/>
              <a:ea typeface="仿宋_GB2312" pitchFamily="49" charset="-122"/>
              <a:cs typeface="Times New Roman" pitchFamily="18" charset="0"/>
            </a:endParaRPr>
          </a:p>
          <a:p>
            <a:pPr algn="just" eaLnBrk="1" hangingPunct="1">
              <a:lnSpc>
                <a:spcPct val="120000"/>
              </a:lnSpc>
              <a:spcBef>
                <a:spcPct val="10000"/>
              </a:spcBef>
            </a:pPr>
            <a:endParaRPr lang="en-US" altLang="zh-CN" sz="2000" dirty="0" smtClean="0">
              <a:latin typeface="Times New Roman" pitchFamily="18" charset="0"/>
              <a:ea typeface="仿宋_GB2312" pitchFamily="49" charset="-122"/>
              <a:cs typeface="Times New Roman" pitchFamily="18" charset="0"/>
            </a:endParaRPr>
          </a:p>
          <a:p>
            <a:pPr algn="just" eaLnBrk="1" hangingPunct="1">
              <a:lnSpc>
                <a:spcPct val="120000"/>
              </a:lnSpc>
              <a:spcBef>
                <a:spcPct val="10000"/>
              </a:spcBef>
            </a:pPr>
            <a:endParaRPr lang="zh-CN" altLang="en-US" sz="2000" dirty="0">
              <a:latin typeface="Times New Roman" pitchFamily="18" charset="0"/>
              <a:ea typeface="仿宋_GB2312" pitchFamily="49" charset="-122"/>
              <a:cs typeface="Times New Roman" pitchFamily="18" charset="0"/>
            </a:endParaRPr>
          </a:p>
          <a:p>
            <a:pPr algn="just" eaLnBrk="1" hangingPunct="1">
              <a:lnSpc>
                <a:spcPct val="120000"/>
              </a:lnSpc>
              <a:spcBef>
                <a:spcPct val="10000"/>
              </a:spcBef>
            </a:pPr>
            <a:r>
              <a:rPr lang="zh-CN" altLang="en-US" sz="2000" dirty="0">
                <a:latin typeface="Times New Roman" pitchFamily="18" charset="0"/>
                <a:ea typeface="仿宋_GB2312" pitchFamily="49" charset="-122"/>
                <a:cs typeface="Times New Roman" pitchFamily="18" charset="0"/>
              </a:rPr>
              <a:t>该定理称为</a:t>
            </a:r>
            <a:r>
              <a:rPr lang="en-US" altLang="zh-CN" sz="2000" dirty="0">
                <a:latin typeface="Times New Roman" pitchFamily="18" charset="0"/>
                <a:ea typeface="仿宋_GB2312" pitchFamily="49" charset="-122"/>
                <a:cs typeface="Times New Roman" pitchFamily="18" charset="0"/>
              </a:rPr>
              <a:t>Bayes</a:t>
            </a:r>
            <a:r>
              <a:rPr lang="zh-CN" altLang="en-US" sz="2000" dirty="0">
                <a:latin typeface="Times New Roman" pitchFamily="18" charset="0"/>
                <a:ea typeface="仿宋_GB2312" pitchFamily="49" charset="-122"/>
                <a:cs typeface="Times New Roman" pitchFamily="18" charset="0"/>
              </a:rPr>
              <a:t>定理，上式称为</a:t>
            </a:r>
            <a:r>
              <a:rPr lang="en-US" altLang="zh-CN" sz="2000" dirty="0">
                <a:latin typeface="Times New Roman" pitchFamily="18" charset="0"/>
                <a:ea typeface="仿宋_GB2312" pitchFamily="49" charset="-122"/>
                <a:cs typeface="Times New Roman" pitchFamily="18" charset="0"/>
              </a:rPr>
              <a:t>Bayes</a:t>
            </a:r>
            <a:r>
              <a:rPr lang="zh-CN" altLang="en-US" sz="2000" dirty="0">
                <a:latin typeface="Times New Roman" pitchFamily="18" charset="0"/>
                <a:ea typeface="仿宋_GB2312" pitchFamily="49" charset="-122"/>
                <a:cs typeface="Times New Roman" pitchFamily="18" charset="0"/>
              </a:rPr>
              <a:t>公式。</a:t>
            </a:r>
          </a:p>
          <a:p>
            <a:pPr algn="just" eaLnBrk="1" hangingPunct="1">
              <a:lnSpc>
                <a:spcPct val="120000"/>
              </a:lnSpc>
              <a:spcBef>
                <a:spcPct val="10000"/>
              </a:spcBef>
            </a:pPr>
            <a:r>
              <a:rPr lang="zh-CN" altLang="en-US" sz="2000" dirty="0">
                <a:latin typeface="Times New Roman" pitchFamily="18" charset="0"/>
                <a:ea typeface="仿宋_GB2312" pitchFamily="49" charset="-122"/>
                <a:cs typeface="Times New Roman" pitchFamily="18" charset="0"/>
              </a:rPr>
              <a:t>    其中，</a:t>
            </a:r>
            <a:r>
              <a:rPr lang="en-US" altLang="zh-CN" sz="2000" i="1" dirty="0">
                <a:latin typeface="Times New Roman" pitchFamily="18" charset="0"/>
                <a:ea typeface="仿宋_GB2312" pitchFamily="49" charset="-122"/>
                <a:cs typeface="Times New Roman" pitchFamily="18" charset="0"/>
              </a:rPr>
              <a:t>P</a:t>
            </a:r>
            <a:r>
              <a:rPr lang="en-US" altLang="zh-CN" sz="2000" dirty="0">
                <a:latin typeface="Times New Roman" pitchFamily="18" charset="0"/>
                <a:ea typeface="仿宋_GB2312" pitchFamily="49" charset="-122"/>
                <a:cs typeface="Times New Roman" pitchFamily="18" charset="0"/>
              </a:rPr>
              <a:t>(</a:t>
            </a:r>
            <a:r>
              <a:rPr lang="en-US" altLang="zh-CN" sz="2000" i="1" dirty="0">
                <a:latin typeface="Times New Roman" pitchFamily="18" charset="0"/>
                <a:ea typeface="仿宋_GB2312" pitchFamily="49" charset="-122"/>
                <a:cs typeface="Times New Roman" pitchFamily="18" charset="0"/>
              </a:rPr>
              <a:t>A</a:t>
            </a:r>
            <a:r>
              <a:rPr lang="en-US" altLang="zh-CN" sz="2000" baseline="-25000" dirty="0">
                <a:latin typeface="Times New Roman" pitchFamily="18" charset="0"/>
                <a:ea typeface="仿宋_GB2312" pitchFamily="49" charset="-122"/>
                <a:cs typeface="Times New Roman" pitchFamily="18" charset="0"/>
              </a:rPr>
              <a:t>i</a:t>
            </a:r>
            <a:r>
              <a:rPr lang="en-US" altLang="zh-CN" sz="2000" dirty="0">
                <a:latin typeface="Times New Roman" pitchFamily="18" charset="0"/>
                <a:ea typeface="仿宋_GB2312" pitchFamily="49" charset="-122"/>
                <a:cs typeface="Times New Roman" pitchFamily="18" charset="0"/>
              </a:rPr>
              <a:t>)</a:t>
            </a:r>
            <a:r>
              <a:rPr lang="zh-CN" altLang="en-US" sz="2000" dirty="0">
                <a:latin typeface="Times New Roman" pitchFamily="18" charset="0"/>
                <a:ea typeface="仿宋_GB2312" pitchFamily="49" charset="-122"/>
                <a:cs typeface="Times New Roman" pitchFamily="18" charset="0"/>
              </a:rPr>
              <a:t>是事件</a:t>
            </a:r>
            <a:r>
              <a:rPr lang="en-US" altLang="zh-CN" sz="2000" i="1" dirty="0">
                <a:latin typeface="Times New Roman" pitchFamily="18" charset="0"/>
                <a:ea typeface="仿宋_GB2312" pitchFamily="49" charset="-122"/>
                <a:cs typeface="Times New Roman" pitchFamily="18" charset="0"/>
              </a:rPr>
              <a:t>A</a:t>
            </a:r>
            <a:r>
              <a:rPr lang="en-US" altLang="zh-CN" sz="2000" baseline="-25000" dirty="0">
                <a:latin typeface="Times New Roman" pitchFamily="18" charset="0"/>
                <a:ea typeface="仿宋_GB2312" pitchFamily="49" charset="-122"/>
                <a:cs typeface="Times New Roman" pitchFamily="18" charset="0"/>
              </a:rPr>
              <a:t>i</a:t>
            </a:r>
            <a:r>
              <a:rPr lang="zh-CN" altLang="en-US" sz="2000" dirty="0">
                <a:latin typeface="Times New Roman" pitchFamily="18" charset="0"/>
                <a:ea typeface="仿宋_GB2312" pitchFamily="49" charset="-122"/>
                <a:cs typeface="Times New Roman" pitchFamily="18" charset="0"/>
              </a:rPr>
              <a:t>的先验概率，</a:t>
            </a:r>
            <a:r>
              <a:rPr lang="en-US" altLang="zh-CN" sz="2000" i="1" dirty="0">
                <a:latin typeface="Times New Roman" pitchFamily="18" charset="0"/>
                <a:ea typeface="仿宋_GB2312" pitchFamily="49" charset="-122"/>
                <a:cs typeface="Times New Roman" pitchFamily="18" charset="0"/>
              </a:rPr>
              <a:t>P</a:t>
            </a:r>
            <a:r>
              <a:rPr lang="en-US" altLang="zh-CN" sz="2000" dirty="0">
                <a:latin typeface="Times New Roman" pitchFamily="18" charset="0"/>
                <a:ea typeface="仿宋_GB2312" pitchFamily="49" charset="-122"/>
                <a:cs typeface="Times New Roman" pitchFamily="18" charset="0"/>
              </a:rPr>
              <a:t>(</a:t>
            </a:r>
            <a:r>
              <a:rPr lang="en-US" altLang="zh-CN" sz="2000" i="1" dirty="0" err="1">
                <a:latin typeface="Times New Roman" pitchFamily="18" charset="0"/>
                <a:ea typeface="仿宋_GB2312" pitchFamily="49" charset="-122"/>
                <a:cs typeface="Times New Roman" pitchFamily="18" charset="0"/>
              </a:rPr>
              <a:t>B</a:t>
            </a:r>
            <a:r>
              <a:rPr lang="en-US" altLang="zh-CN" sz="2000" dirty="0" err="1">
                <a:latin typeface="Times New Roman" pitchFamily="18" charset="0"/>
                <a:ea typeface="仿宋_GB2312" pitchFamily="49" charset="-122"/>
                <a:cs typeface="Times New Roman" pitchFamily="18" charset="0"/>
              </a:rPr>
              <a:t>|</a:t>
            </a:r>
            <a:r>
              <a:rPr lang="en-US" altLang="zh-CN" sz="2000" i="1" dirty="0" err="1">
                <a:latin typeface="Times New Roman" pitchFamily="18" charset="0"/>
                <a:ea typeface="仿宋_GB2312" pitchFamily="49" charset="-122"/>
                <a:cs typeface="Times New Roman" pitchFamily="18" charset="0"/>
              </a:rPr>
              <a:t>A</a:t>
            </a:r>
            <a:r>
              <a:rPr lang="en-US" altLang="zh-CN" sz="2000" baseline="-25000" dirty="0" err="1">
                <a:latin typeface="Times New Roman" pitchFamily="18" charset="0"/>
                <a:ea typeface="仿宋_GB2312" pitchFamily="49" charset="-122"/>
                <a:cs typeface="Times New Roman" pitchFamily="18" charset="0"/>
              </a:rPr>
              <a:t>i</a:t>
            </a:r>
            <a:r>
              <a:rPr lang="en-US" altLang="zh-CN" sz="2000" dirty="0">
                <a:latin typeface="Times New Roman" pitchFamily="18" charset="0"/>
                <a:ea typeface="仿宋_GB2312" pitchFamily="49" charset="-122"/>
                <a:cs typeface="Times New Roman" pitchFamily="18" charset="0"/>
              </a:rPr>
              <a:t>)</a:t>
            </a:r>
            <a:r>
              <a:rPr lang="zh-CN" altLang="en-US" sz="2000" dirty="0">
                <a:latin typeface="Times New Roman" pitchFamily="18" charset="0"/>
                <a:ea typeface="仿宋_GB2312" pitchFamily="49" charset="-122"/>
                <a:cs typeface="Times New Roman" pitchFamily="18" charset="0"/>
              </a:rPr>
              <a:t>是在事件</a:t>
            </a:r>
            <a:r>
              <a:rPr lang="en-US" altLang="zh-CN" sz="2000" i="1" dirty="0">
                <a:latin typeface="Times New Roman" pitchFamily="18" charset="0"/>
                <a:ea typeface="仿宋_GB2312" pitchFamily="49" charset="-122"/>
                <a:cs typeface="Times New Roman" pitchFamily="18" charset="0"/>
              </a:rPr>
              <a:t>A</a:t>
            </a:r>
            <a:r>
              <a:rPr lang="en-US" altLang="zh-CN" sz="2000" baseline="-25000" dirty="0">
                <a:latin typeface="Times New Roman" pitchFamily="18" charset="0"/>
                <a:ea typeface="仿宋_GB2312" pitchFamily="49" charset="-122"/>
                <a:cs typeface="Times New Roman" pitchFamily="18" charset="0"/>
              </a:rPr>
              <a:t>i</a:t>
            </a:r>
            <a:r>
              <a:rPr lang="zh-CN" altLang="en-US" sz="2000" dirty="0">
                <a:latin typeface="Times New Roman" pitchFamily="18" charset="0"/>
                <a:ea typeface="仿宋_GB2312" pitchFamily="49" charset="-122"/>
                <a:cs typeface="Times New Roman" pitchFamily="18" charset="0"/>
              </a:rPr>
              <a:t>发生条件下事件</a:t>
            </a:r>
            <a:r>
              <a:rPr lang="en-US" altLang="zh-CN" sz="2000" i="1" dirty="0">
                <a:latin typeface="Times New Roman" pitchFamily="18" charset="0"/>
                <a:ea typeface="仿宋_GB2312" pitchFamily="49" charset="-122"/>
                <a:cs typeface="Times New Roman" pitchFamily="18" charset="0"/>
              </a:rPr>
              <a:t>B</a:t>
            </a:r>
            <a:r>
              <a:rPr lang="zh-CN" altLang="en-US" sz="2000" dirty="0">
                <a:latin typeface="Times New Roman" pitchFamily="18" charset="0"/>
                <a:ea typeface="仿宋_GB2312" pitchFamily="49" charset="-122"/>
                <a:cs typeface="Times New Roman" pitchFamily="18" charset="0"/>
              </a:rPr>
              <a:t>的条件概率；</a:t>
            </a:r>
            <a:r>
              <a:rPr lang="en-US" altLang="zh-CN" sz="2000" i="1" dirty="0">
                <a:latin typeface="Times New Roman" pitchFamily="18" charset="0"/>
                <a:ea typeface="仿宋_GB2312" pitchFamily="49" charset="-122"/>
                <a:cs typeface="Times New Roman" pitchFamily="18" charset="0"/>
              </a:rPr>
              <a:t>P</a:t>
            </a:r>
            <a:r>
              <a:rPr lang="en-US" altLang="zh-CN" sz="2000" dirty="0">
                <a:latin typeface="Times New Roman" pitchFamily="18" charset="0"/>
                <a:ea typeface="仿宋_GB2312" pitchFamily="49" charset="-122"/>
                <a:cs typeface="Times New Roman" pitchFamily="18" charset="0"/>
              </a:rPr>
              <a:t>(</a:t>
            </a:r>
            <a:r>
              <a:rPr lang="en-US" altLang="zh-CN" sz="2000" i="1" dirty="0" err="1">
                <a:latin typeface="Times New Roman" pitchFamily="18" charset="0"/>
                <a:ea typeface="仿宋_GB2312" pitchFamily="49" charset="-122"/>
                <a:cs typeface="Times New Roman" pitchFamily="18" charset="0"/>
              </a:rPr>
              <a:t>A</a:t>
            </a:r>
            <a:r>
              <a:rPr lang="en-US" altLang="zh-CN" sz="2000" baseline="-25000" dirty="0" err="1">
                <a:latin typeface="Times New Roman" pitchFamily="18" charset="0"/>
                <a:ea typeface="仿宋_GB2312" pitchFamily="49" charset="-122"/>
                <a:cs typeface="Times New Roman" pitchFamily="18" charset="0"/>
              </a:rPr>
              <a:t>i</a:t>
            </a:r>
            <a:r>
              <a:rPr lang="en-US" altLang="zh-CN" sz="2000" dirty="0" err="1">
                <a:latin typeface="Times New Roman" pitchFamily="18" charset="0"/>
                <a:ea typeface="仿宋_GB2312" pitchFamily="49" charset="-122"/>
                <a:cs typeface="Times New Roman" pitchFamily="18" charset="0"/>
              </a:rPr>
              <a:t>|B</a:t>
            </a:r>
            <a:r>
              <a:rPr lang="en-US" altLang="zh-CN" sz="2000" dirty="0">
                <a:latin typeface="Times New Roman" pitchFamily="18" charset="0"/>
                <a:ea typeface="仿宋_GB2312" pitchFamily="49" charset="-122"/>
                <a:cs typeface="Times New Roman" pitchFamily="18" charset="0"/>
              </a:rPr>
              <a:t>)</a:t>
            </a:r>
            <a:r>
              <a:rPr lang="zh-CN" altLang="en-US" sz="2000" dirty="0">
                <a:latin typeface="Times New Roman" pitchFamily="18" charset="0"/>
                <a:ea typeface="仿宋_GB2312" pitchFamily="49" charset="-122"/>
                <a:cs typeface="Times New Roman" pitchFamily="18" charset="0"/>
              </a:rPr>
              <a:t>是在事件</a:t>
            </a:r>
            <a:r>
              <a:rPr lang="en-US" altLang="zh-CN" sz="2000" i="1" dirty="0">
                <a:latin typeface="Times New Roman" pitchFamily="18" charset="0"/>
                <a:ea typeface="仿宋_GB2312" pitchFamily="49" charset="-122"/>
                <a:cs typeface="Times New Roman" pitchFamily="18" charset="0"/>
              </a:rPr>
              <a:t>B</a:t>
            </a:r>
            <a:r>
              <a:rPr lang="zh-CN" altLang="en-US" sz="2000" dirty="0">
                <a:latin typeface="Times New Roman" pitchFamily="18" charset="0"/>
                <a:ea typeface="仿宋_GB2312" pitchFamily="49" charset="-122"/>
                <a:cs typeface="Times New Roman" pitchFamily="18" charset="0"/>
              </a:rPr>
              <a:t>发生条件下事件</a:t>
            </a:r>
            <a:r>
              <a:rPr lang="en-US" altLang="zh-CN" sz="2000" i="1" dirty="0">
                <a:latin typeface="Times New Roman" pitchFamily="18" charset="0"/>
                <a:ea typeface="仿宋_GB2312" pitchFamily="49" charset="-122"/>
                <a:cs typeface="Times New Roman" pitchFamily="18" charset="0"/>
              </a:rPr>
              <a:t>A</a:t>
            </a:r>
            <a:r>
              <a:rPr lang="en-US" altLang="zh-CN" sz="2000" baseline="-25000" dirty="0">
                <a:latin typeface="Times New Roman" pitchFamily="18" charset="0"/>
                <a:ea typeface="仿宋_GB2312" pitchFamily="49" charset="-122"/>
                <a:cs typeface="Times New Roman" pitchFamily="18" charset="0"/>
              </a:rPr>
              <a:t>i</a:t>
            </a:r>
            <a:r>
              <a:rPr lang="zh-CN" altLang="en-US" sz="2000" dirty="0">
                <a:latin typeface="Times New Roman" pitchFamily="18" charset="0"/>
                <a:ea typeface="仿宋_GB2312" pitchFamily="49" charset="-122"/>
                <a:cs typeface="Times New Roman" pitchFamily="18" charset="0"/>
              </a:rPr>
              <a:t>的条件概率。</a:t>
            </a:r>
          </a:p>
          <a:p>
            <a:pPr eaLnBrk="1" hangingPunct="1">
              <a:spcBef>
                <a:spcPct val="0"/>
              </a:spcBef>
            </a:pPr>
            <a:r>
              <a:rPr lang="zh-CN" altLang="en-US" dirty="0">
                <a:latin typeface="Times New Roman" pitchFamily="18" charset="0"/>
                <a:ea typeface="仿宋_GB2312" pitchFamily="49" charset="-122"/>
                <a:cs typeface="Times New Roman" pitchFamily="18" charset="0"/>
              </a:rPr>
              <a:t>    如果把全概率公式代入</a:t>
            </a:r>
            <a:r>
              <a:rPr lang="en-US" altLang="zh-CN" dirty="0">
                <a:latin typeface="Times New Roman" pitchFamily="18" charset="0"/>
                <a:ea typeface="仿宋_GB2312" pitchFamily="49" charset="-122"/>
                <a:cs typeface="Times New Roman" pitchFamily="18" charset="0"/>
              </a:rPr>
              <a:t>Bayes</a:t>
            </a:r>
            <a:r>
              <a:rPr lang="zh-CN" altLang="en-US" dirty="0">
                <a:latin typeface="Times New Roman" pitchFamily="18" charset="0"/>
                <a:ea typeface="仿宋_GB2312" pitchFamily="49" charset="-122"/>
                <a:cs typeface="Times New Roman" pitchFamily="18" charset="0"/>
              </a:rPr>
              <a:t>公式，则有：</a:t>
            </a:r>
          </a:p>
          <a:p>
            <a:pPr eaLnBrk="1" hangingPunct="1">
              <a:spcBef>
                <a:spcPct val="0"/>
              </a:spcBef>
            </a:pPr>
            <a:endParaRPr lang="zh-CN" altLang="en-US" dirty="0">
              <a:latin typeface="Times New Roman" pitchFamily="18" charset="0"/>
              <a:ea typeface="仿宋_GB2312" pitchFamily="49" charset="-122"/>
              <a:cs typeface="Times New Roman" pitchFamily="18" charset="0"/>
            </a:endParaRPr>
          </a:p>
          <a:p>
            <a:pPr eaLnBrk="1" hangingPunct="1">
              <a:spcBef>
                <a:spcPct val="0"/>
              </a:spcBef>
            </a:pPr>
            <a:endParaRPr lang="zh-CN" altLang="en-US" dirty="0">
              <a:latin typeface="Times New Roman" pitchFamily="18" charset="0"/>
              <a:ea typeface="仿宋_GB2312" pitchFamily="49" charset="-122"/>
              <a:cs typeface="Times New Roman" pitchFamily="18" charset="0"/>
            </a:endParaRPr>
          </a:p>
          <a:p>
            <a:pPr eaLnBrk="1" hangingPunct="1">
              <a:spcBef>
                <a:spcPct val="0"/>
              </a:spcBef>
            </a:pPr>
            <a:endParaRPr lang="zh-CN" altLang="en-US" dirty="0">
              <a:latin typeface="Times New Roman" pitchFamily="18" charset="0"/>
              <a:ea typeface="仿宋_GB2312" pitchFamily="49" charset="-122"/>
              <a:cs typeface="Times New Roman" pitchFamily="18" charset="0"/>
            </a:endParaRPr>
          </a:p>
          <a:p>
            <a:pPr eaLnBrk="1" hangingPunct="1">
              <a:spcBef>
                <a:spcPct val="0"/>
              </a:spcBef>
            </a:pPr>
            <a:r>
              <a:rPr lang="zh-CN" altLang="en-US" dirty="0">
                <a:latin typeface="Times New Roman" pitchFamily="18" charset="0"/>
                <a:ea typeface="仿宋_GB2312" pitchFamily="49" charset="-122"/>
                <a:cs typeface="Times New Roman" pitchFamily="18" charset="0"/>
              </a:rPr>
              <a:t>即</a:t>
            </a:r>
          </a:p>
          <a:p>
            <a:pPr eaLnBrk="1" hangingPunct="1">
              <a:spcBef>
                <a:spcPct val="0"/>
              </a:spcBef>
            </a:pPr>
            <a:endParaRPr lang="zh-CN" altLang="en-US" dirty="0">
              <a:latin typeface="Times New Roman" pitchFamily="18" charset="0"/>
              <a:ea typeface="仿宋_GB2312" pitchFamily="49" charset="-122"/>
              <a:cs typeface="Times New Roman" pitchFamily="18" charset="0"/>
            </a:endParaRPr>
          </a:p>
          <a:p>
            <a:pPr eaLnBrk="1" hangingPunct="1">
              <a:spcBef>
                <a:spcPct val="0"/>
              </a:spcBef>
            </a:pPr>
            <a:endParaRPr lang="zh-CN" altLang="en-US" dirty="0">
              <a:latin typeface="Times New Roman" pitchFamily="18" charset="0"/>
              <a:ea typeface="仿宋_GB2312" pitchFamily="49" charset="-122"/>
              <a:cs typeface="Times New Roman" pitchFamily="18" charset="0"/>
            </a:endParaRPr>
          </a:p>
          <a:p>
            <a:pPr eaLnBrk="1" hangingPunct="1">
              <a:spcBef>
                <a:spcPct val="0"/>
              </a:spcBef>
            </a:pPr>
            <a:r>
              <a:rPr lang="zh-CN" altLang="en-US" dirty="0">
                <a:latin typeface="Times New Roman" pitchFamily="18" charset="0"/>
                <a:ea typeface="仿宋_GB2312" pitchFamily="49" charset="-122"/>
                <a:cs typeface="Times New Roman" pitchFamily="18" charset="0"/>
              </a:rPr>
              <a:t>这是</a:t>
            </a:r>
            <a:r>
              <a:rPr lang="en-US" altLang="zh-CN" dirty="0">
                <a:latin typeface="Times New Roman" pitchFamily="18" charset="0"/>
                <a:ea typeface="仿宋_GB2312" pitchFamily="49" charset="-122"/>
                <a:cs typeface="Times New Roman" pitchFamily="18" charset="0"/>
              </a:rPr>
              <a:t>Bayes</a:t>
            </a:r>
            <a:r>
              <a:rPr lang="zh-CN" altLang="en-US" dirty="0">
                <a:latin typeface="Times New Roman" pitchFamily="18" charset="0"/>
                <a:ea typeface="仿宋_GB2312" pitchFamily="49" charset="-122"/>
                <a:cs typeface="Times New Roman" pitchFamily="18" charset="0"/>
              </a:rPr>
              <a:t>公式的另一种形式。</a:t>
            </a:r>
          </a:p>
          <a:p>
            <a:pPr eaLnBrk="1" hangingPunct="1">
              <a:spcBef>
                <a:spcPct val="0"/>
              </a:spcBef>
            </a:pPr>
            <a:r>
              <a:rPr lang="zh-CN" altLang="en-US" dirty="0">
                <a:latin typeface="Times New Roman" pitchFamily="18" charset="0"/>
                <a:ea typeface="仿宋_GB2312" pitchFamily="49" charset="-122"/>
                <a:cs typeface="Times New Roman" pitchFamily="18" charset="0"/>
              </a:rPr>
              <a:t>    </a:t>
            </a:r>
            <a:r>
              <a:rPr lang="en-US" altLang="zh-CN" dirty="0">
                <a:latin typeface="Times New Roman" pitchFamily="18" charset="0"/>
                <a:ea typeface="仿宋_GB2312" pitchFamily="49" charset="-122"/>
                <a:cs typeface="Times New Roman" pitchFamily="18" charset="0"/>
              </a:rPr>
              <a:t>Bayes</a:t>
            </a:r>
            <a:r>
              <a:rPr lang="zh-CN" altLang="en-US" dirty="0">
                <a:latin typeface="Times New Roman" pitchFamily="18" charset="0"/>
                <a:ea typeface="仿宋_GB2312" pitchFamily="49" charset="-122"/>
                <a:cs typeface="Times New Roman" pitchFamily="18" charset="0"/>
              </a:rPr>
              <a:t>定理给出了用逆概率</a:t>
            </a:r>
            <a:r>
              <a:rPr lang="en-US" altLang="zh-CN" sz="2000" i="1" dirty="0">
                <a:latin typeface="Times New Roman" pitchFamily="18" charset="0"/>
                <a:ea typeface="仿宋_GB2312" pitchFamily="49" charset="-122"/>
                <a:cs typeface="Times New Roman" pitchFamily="18" charset="0"/>
              </a:rPr>
              <a:t>P</a:t>
            </a:r>
            <a:r>
              <a:rPr lang="en-US" altLang="zh-CN" sz="2000" dirty="0">
                <a:latin typeface="Times New Roman" pitchFamily="18" charset="0"/>
                <a:ea typeface="仿宋_GB2312" pitchFamily="49" charset="-122"/>
                <a:cs typeface="Times New Roman" pitchFamily="18" charset="0"/>
              </a:rPr>
              <a:t>(</a:t>
            </a:r>
            <a:r>
              <a:rPr lang="en-US" altLang="zh-CN" sz="2000" i="1" dirty="0" err="1">
                <a:latin typeface="Times New Roman" pitchFamily="18" charset="0"/>
                <a:ea typeface="仿宋_GB2312" pitchFamily="49" charset="-122"/>
                <a:cs typeface="Times New Roman" pitchFamily="18" charset="0"/>
              </a:rPr>
              <a:t>B</a:t>
            </a:r>
            <a:r>
              <a:rPr lang="en-US" altLang="zh-CN" sz="2000" dirty="0" err="1">
                <a:latin typeface="Times New Roman" pitchFamily="18" charset="0"/>
                <a:ea typeface="仿宋_GB2312" pitchFamily="49" charset="-122"/>
                <a:cs typeface="Times New Roman" pitchFamily="18" charset="0"/>
              </a:rPr>
              <a:t>|</a:t>
            </a:r>
            <a:r>
              <a:rPr lang="en-US" altLang="zh-CN" sz="2000" i="1" dirty="0" err="1">
                <a:latin typeface="Times New Roman" pitchFamily="18" charset="0"/>
                <a:ea typeface="仿宋_GB2312" pitchFamily="49" charset="-122"/>
                <a:cs typeface="Times New Roman" pitchFamily="18" charset="0"/>
              </a:rPr>
              <a:t>A</a:t>
            </a:r>
            <a:r>
              <a:rPr lang="en-US" altLang="zh-CN" sz="2000" baseline="-25000" dirty="0" err="1">
                <a:latin typeface="Times New Roman" pitchFamily="18" charset="0"/>
                <a:ea typeface="仿宋_GB2312" pitchFamily="49" charset="-122"/>
                <a:cs typeface="Times New Roman" pitchFamily="18" charset="0"/>
              </a:rPr>
              <a:t>i</a:t>
            </a:r>
            <a:r>
              <a:rPr lang="en-US" altLang="zh-CN" sz="2000" dirty="0">
                <a:latin typeface="Times New Roman" pitchFamily="18" charset="0"/>
                <a:ea typeface="仿宋_GB2312" pitchFamily="49" charset="-122"/>
                <a:cs typeface="Times New Roman" pitchFamily="18" charset="0"/>
              </a:rPr>
              <a:t>)</a:t>
            </a:r>
            <a:r>
              <a:rPr lang="zh-CN" altLang="en-US" dirty="0">
                <a:latin typeface="Times New Roman" pitchFamily="18" charset="0"/>
                <a:ea typeface="仿宋_GB2312" pitchFamily="49" charset="-122"/>
                <a:cs typeface="Times New Roman" pitchFamily="18" charset="0"/>
              </a:rPr>
              <a:t>求原概率</a:t>
            </a:r>
            <a:r>
              <a:rPr lang="en-US" altLang="zh-CN" sz="2000" i="1" dirty="0">
                <a:latin typeface="Times New Roman" pitchFamily="18" charset="0"/>
                <a:ea typeface="仿宋_GB2312" pitchFamily="49" charset="-122"/>
                <a:cs typeface="Times New Roman" pitchFamily="18" charset="0"/>
              </a:rPr>
              <a:t>P</a:t>
            </a:r>
            <a:r>
              <a:rPr lang="en-US" altLang="zh-CN" sz="2000" dirty="0">
                <a:latin typeface="Times New Roman" pitchFamily="18" charset="0"/>
                <a:ea typeface="仿宋_GB2312" pitchFamily="49" charset="-122"/>
                <a:cs typeface="Times New Roman" pitchFamily="18" charset="0"/>
              </a:rPr>
              <a:t>(</a:t>
            </a:r>
            <a:r>
              <a:rPr lang="en-US" altLang="zh-CN" sz="2000" i="1" dirty="0" err="1">
                <a:latin typeface="Times New Roman" pitchFamily="18" charset="0"/>
                <a:ea typeface="仿宋_GB2312" pitchFamily="49" charset="-122"/>
                <a:cs typeface="Times New Roman" pitchFamily="18" charset="0"/>
              </a:rPr>
              <a:t>A</a:t>
            </a:r>
            <a:r>
              <a:rPr lang="en-US" altLang="zh-CN" sz="2000" baseline="-25000" dirty="0" err="1">
                <a:latin typeface="Times New Roman" pitchFamily="18" charset="0"/>
                <a:ea typeface="仿宋_GB2312" pitchFamily="49" charset="-122"/>
                <a:cs typeface="Times New Roman" pitchFamily="18" charset="0"/>
              </a:rPr>
              <a:t>i</a:t>
            </a:r>
            <a:r>
              <a:rPr lang="en-US" altLang="zh-CN" sz="2000" dirty="0" err="1">
                <a:latin typeface="Times New Roman" pitchFamily="18" charset="0"/>
                <a:ea typeface="仿宋_GB2312" pitchFamily="49" charset="-122"/>
                <a:cs typeface="Times New Roman" pitchFamily="18" charset="0"/>
              </a:rPr>
              <a:t>|</a:t>
            </a:r>
            <a:r>
              <a:rPr lang="en-US" altLang="zh-CN" sz="2000" i="1" dirty="0" err="1">
                <a:latin typeface="Times New Roman" pitchFamily="18" charset="0"/>
                <a:ea typeface="仿宋_GB2312" pitchFamily="49" charset="-122"/>
                <a:cs typeface="Times New Roman" pitchFamily="18" charset="0"/>
              </a:rPr>
              <a:t>B</a:t>
            </a:r>
            <a:r>
              <a:rPr lang="en-US" altLang="zh-CN" sz="2000" dirty="0">
                <a:latin typeface="Times New Roman" pitchFamily="18" charset="0"/>
                <a:ea typeface="仿宋_GB2312" pitchFamily="49" charset="-122"/>
                <a:cs typeface="Times New Roman" pitchFamily="18" charset="0"/>
              </a:rPr>
              <a:t>)</a:t>
            </a:r>
            <a:r>
              <a:rPr lang="zh-CN" altLang="en-US" sz="2000" dirty="0">
                <a:latin typeface="Times New Roman" pitchFamily="18" charset="0"/>
                <a:ea typeface="仿宋_GB2312" pitchFamily="49" charset="-122"/>
                <a:cs typeface="Times New Roman" pitchFamily="18" charset="0"/>
              </a:rPr>
              <a:t>的方法。</a:t>
            </a:r>
          </a:p>
        </p:txBody>
      </p:sp>
      <p:graphicFrame>
        <p:nvGraphicFramePr>
          <p:cNvPr id="741379" name="Object 3"/>
          <p:cNvGraphicFramePr>
            <a:graphicFrameLocks noChangeAspect="1"/>
          </p:cNvGraphicFramePr>
          <p:nvPr/>
        </p:nvGraphicFramePr>
        <p:xfrm>
          <a:off x="971550" y="2060575"/>
          <a:ext cx="3527425" cy="868363"/>
        </p:xfrm>
        <a:graphic>
          <a:graphicData uri="http://schemas.openxmlformats.org/presentationml/2006/ole">
            <mc:AlternateContent xmlns:mc="http://schemas.openxmlformats.org/markup-compatibility/2006">
              <mc:Choice xmlns:v="urn:schemas-microsoft-com:vml" Requires="v">
                <p:oleObj spid="_x0000_s741693" name="公式" r:id="rId4" imgW="3124080" imgH="647640" progId="Equation.3">
                  <p:embed/>
                </p:oleObj>
              </mc:Choice>
              <mc:Fallback>
                <p:oleObj name="公式" r:id="rId4" imgW="3124080" imgH="647640" progId="Equation.3">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71550" y="2060575"/>
                        <a:ext cx="3527425" cy="868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41380" name="Text Box 4"/>
          <p:cNvSpPr txBox="1">
            <a:spLocks noChangeArrowheads="1"/>
          </p:cNvSpPr>
          <p:nvPr/>
        </p:nvSpPr>
        <p:spPr bwMode="auto">
          <a:xfrm>
            <a:off x="358775" y="152400"/>
            <a:ext cx="8389938" cy="709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lnSpc>
                <a:spcPct val="105000"/>
              </a:lnSpc>
              <a:spcBef>
                <a:spcPct val="5000"/>
              </a:spcBef>
            </a:pPr>
            <a:r>
              <a:rPr lang="en-US" altLang="zh-CN" sz="4400" b="1" dirty="0">
                <a:solidFill>
                  <a:schemeClr val="accent2"/>
                </a:solidFill>
                <a:latin typeface="方正姚体" pitchFamily="2" charset="-122"/>
                <a:ea typeface="方正姚体" pitchFamily="2" charset="-122"/>
                <a:cs typeface="+mj-cs"/>
              </a:rPr>
              <a:t>Bayes</a:t>
            </a:r>
            <a:r>
              <a:rPr lang="zh-CN" altLang="en-US" sz="4400" b="1" dirty="0">
                <a:solidFill>
                  <a:schemeClr val="accent2"/>
                </a:solidFill>
                <a:latin typeface="方正姚体" pitchFamily="2" charset="-122"/>
                <a:ea typeface="方正姚体" pitchFamily="2" charset="-122"/>
                <a:cs typeface="+mj-cs"/>
              </a:rPr>
              <a:t>公式</a:t>
            </a:r>
          </a:p>
        </p:txBody>
      </p:sp>
      <p:graphicFrame>
        <p:nvGraphicFramePr>
          <p:cNvPr id="741381" name="Object 5"/>
          <p:cNvGraphicFramePr>
            <a:graphicFrameLocks noChangeAspect="1"/>
          </p:cNvGraphicFramePr>
          <p:nvPr/>
        </p:nvGraphicFramePr>
        <p:xfrm>
          <a:off x="935038" y="4437063"/>
          <a:ext cx="3889375" cy="668337"/>
        </p:xfrm>
        <a:graphic>
          <a:graphicData uri="http://schemas.openxmlformats.org/presentationml/2006/ole">
            <mc:AlternateContent xmlns:mc="http://schemas.openxmlformats.org/markup-compatibility/2006">
              <mc:Choice xmlns:v="urn:schemas-microsoft-com:vml" Requires="v">
                <p:oleObj spid="_x0000_s741694" name="Equation" r:id="rId6" imgW="2895480" imgH="419040" progId="Equation.DSMT4">
                  <p:embed/>
                </p:oleObj>
              </mc:Choice>
              <mc:Fallback>
                <p:oleObj name="Equation" r:id="rId6" imgW="2895480" imgH="419040" progId="Equation.DSMT4">
                  <p:embed/>
                  <p:pic>
                    <p:nvPicPr>
                      <p:cNvPr id="0"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35038" y="4437063"/>
                        <a:ext cx="3889375" cy="66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41382" name="Object 6"/>
          <p:cNvGraphicFramePr>
            <a:graphicFrameLocks noChangeAspect="1"/>
          </p:cNvGraphicFramePr>
          <p:nvPr/>
        </p:nvGraphicFramePr>
        <p:xfrm>
          <a:off x="900113" y="5445125"/>
          <a:ext cx="4787900" cy="358775"/>
        </p:xfrm>
        <a:graphic>
          <a:graphicData uri="http://schemas.openxmlformats.org/presentationml/2006/ole">
            <mc:AlternateContent xmlns:mc="http://schemas.openxmlformats.org/markup-compatibility/2006">
              <mc:Choice xmlns:v="urn:schemas-microsoft-com:vml" Requires="v">
                <p:oleObj spid="_x0000_s741695" name="Equation" r:id="rId8" imgW="3047760" imgH="228600" progId="Equation.DSMT4">
                  <p:embed/>
                </p:oleObj>
              </mc:Choice>
              <mc:Fallback>
                <p:oleObj name="Equation" r:id="rId8" imgW="3047760" imgH="228600" progId="Equation.DSMT4">
                  <p:embed/>
                  <p:pic>
                    <p:nvPicPr>
                      <p:cNvPr id="0" name="Object 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00113" y="5445125"/>
                        <a:ext cx="4787900" cy="358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31540" y="80628"/>
            <a:ext cx="8229600" cy="1143000"/>
          </a:xfrm>
        </p:spPr>
        <p:txBody>
          <a:bodyPr/>
          <a:lstStyle/>
          <a:p>
            <a:r>
              <a:rPr lang="zh-CN" altLang="en-US" b="1" dirty="0" smtClean="0"/>
              <a:t>本章内容</a:t>
            </a:r>
            <a:endParaRPr lang="zh-CN" altLang="en-US" b="1" dirty="0"/>
          </a:p>
        </p:txBody>
      </p:sp>
      <p:sp>
        <p:nvSpPr>
          <p:cNvPr id="5" name="Text Box 6"/>
          <p:cNvSpPr txBox="1">
            <a:spLocks noGrp="1" noChangeArrowheads="1"/>
          </p:cNvSpPr>
          <p:nvPr>
            <p:ph idx="1"/>
          </p:nvPr>
        </p:nvSpPr>
        <p:spPr bwMode="auto">
          <a:xfrm>
            <a:off x="1403648" y="1376772"/>
            <a:ext cx="6552728" cy="46935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50000"/>
              </a:lnSpc>
              <a:spcBef>
                <a:spcPct val="50000"/>
              </a:spcBef>
            </a:pPr>
            <a:r>
              <a:rPr lang="zh-CN" altLang="en-US" b="1" dirty="0" smtClean="0">
                <a:solidFill>
                  <a:schemeClr val="bg1">
                    <a:lumMod val="75000"/>
                  </a:schemeClr>
                </a:solidFill>
                <a:latin typeface="Times New Roman" pitchFamily="18" charset="0"/>
              </a:rPr>
              <a:t>不确定性</a:t>
            </a:r>
            <a:r>
              <a:rPr lang="zh-CN" altLang="en-US" b="1" dirty="0">
                <a:solidFill>
                  <a:schemeClr val="bg1">
                    <a:lumMod val="75000"/>
                  </a:schemeClr>
                </a:solidFill>
                <a:latin typeface="Times New Roman" pitchFamily="18" charset="0"/>
              </a:rPr>
              <a:t>推理的基本概念</a:t>
            </a:r>
          </a:p>
          <a:p>
            <a:pPr>
              <a:lnSpc>
                <a:spcPct val="150000"/>
              </a:lnSpc>
              <a:spcBef>
                <a:spcPct val="50000"/>
              </a:spcBef>
            </a:pPr>
            <a:r>
              <a:rPr lang="zh-CN" altLang="en-US" b="1" dirty="0" smtClean="0">
                <a:solidFill>
                  <a:schemeClr val="bg1">
                    <a:lumMod val="75000"/>
                  </a:schemeClr>
                </a:solidFill>
                <a:latin typeface="Times New Roman" pitchFamily="18" charset="0"/>
              </a:rPr>
              <a:t>不确定性</a:t>
            </a:r>
            <a:r>
              <a:rPr lang="zh-CN" altLang="en-US" b="1" dirty="0">
                <a:solidFill>
                  <a:schemeClr val="bg1">
                    <a:lumMod val="75000"/>
                  </a:schemeClr>
                </a:solidFill>
                <a:latin typeface="Times New Roman" pitchFamily="18" charset="0"/>
              </a:rPr>
              <a:t>推理的概率论基础</a:t>
            </a:r>
          </a:p>
          <a:p>
            <a:pPr>
              <a:lnSpc>
                <a:spcPct val="150000"/>
              </a:lnSpc>
              <a:spcBef>
                <a:spcPct val="50000"/>
              </a:spcBef>
            </a:pPr>
            <a:r>
              <a:rPr lang="zh-CN" altLang="en-US" b="1" dirty="0" smtClean="0">
                <a:latin typeface="Times New Roman" pitchFamily="18" charset="0"/>
              </a:rPr>
              <a:t>确定性</a:t>
            </a:r>
            <a:r>
              <a:rPr lang="zh-CN" altLang="en-US" b="1" dirty="0">
                <a:latin typeface="Times New Roman" pitchFamily="18" charset="0"/>
              </a:rPr>
              <a:t>理论</a:t>
            </a:r>
          </a:p>
          <a:p>
            <a:pPr>
              <a:lnSpc>
                <a:spcPct val="150000"/>
              </a:lnSpc>
              <a:spcBef>
                <a:spcPct val="50000"/>
              </a:spcBef>
            </a:pPr>
            <a:r>
              <a:rPr lang="zh-CN" altLang="en-US" b="1" dirty="0" smtClean="0">
                <a:solidFill>
                  <a:schemeClr val="bg1">
                    <a:lumMod val="75000"/>
                  </a:schemeClr>
                </a:solidFill>
                <a:latin typeface="Times New Roman" pitchFamily="18" charset="0"/>
              </a:rPr>
              <a:t>主观</a:t>
            </a:r>
            <a:r>
              <a:rPr lang="en-US" altLang="zh-CN" b="1" dirty="0">
                <a:solidFill>
                  <a:schemeClr val="bg1">
                    <a:lumMod val="75000"/>
                  </a:schemeClr>
                </a:solidFill>
                <a:latin typeface="Times New Roman" pitchFamily="18" charset="0"/>
              </a:rPr>
              <a:t>Bayes</a:t>
            </a:r>
            <a:r>
              <a:rPr lang="zh-CN" altLang="en-US" b="1" dirty="0">
                <a:solidFill>
                  <a:schemeClr val="bg1">
                    <a:lumMod val="75000"/>
                  </a:schemeClr>
                </a:solidFill>
                <a:latin typeface="Times New Roman" pitchFamily="18" charset="0"/>
              </a:rPr>
              <a:t>方法</a:t>
            </a:r>
          </a:p>
          <a:p>
            <a:pPr>
              <a:lnSpc>
                <a:spcPct val="150000"/>
              </a:lnSpc>
              <a:spcBef>
                <a:spcPct val="50000"/>
              </a:spcBef>
            </a:pPr>
            <a:r>
              <a:rPr lang="zh-CN" altLang="en-US" b="1" dirty="0" smtClean="0">
                <a:solidFill>
                  <a:schemeClr val="bg1">
                    <a:lumMod val="75000"/>
                  </a:schemeClr>
                </a:solidFill>
                <a:latin typeface="Times New Roman" pitchFamily="18" charset="0"/>
              </a:rPr>
              <a:t>证据理论</a:t>
            </a:r>
            <a:endParaRPr lang="zh-CN" altLang="en-US" b="1" dirty="0">
              <a:solidFill>
                <a:schemeClr val="bg1">
                  <a:lumMod val="75000"/>
                </a:schemeClr>
              </a:solidFill>
              <a:latin typeface="Times New Roman" pitchFamily="18" charset="0"/>
            </a:endParaRPr>
          </a:p>
          <a:p>
            <a:pPr>
              <a:lnSpc>
                <a:spcPct val="150000"/>
              </a:lnSpc>
              <a:spcBef>
                <a:spcPct val="50000"/>
              </a:spcBef>
            </a:pPr>
            <a:r>
              <a:rPr lang="zh-CN" altLang="en-US" b="1" dirty="0" smtClean="0">
                <a:solidFill>
                  <a:schemeClr val="bg1">
                    <a:lumMod val="75000"/>
                  </a:schemeClr>
                </a:solidFill>
                <a:latin typeface="Times New Roman" pitchFamily="18" charset="0"/>
              </a:rPr>
              <a:t>模糊推理</a:t>
            </a:r>
            <a:endParaRPr lang="zh-CN" altLang="en-US" b="1" dirty="0">
              <a:solidFill>
                <a:schemeClr val="bg1">
                  <a:lumMod val="75000"/>
                </a:schemeClr>
              </a:solidFill>
              <a:latin typeface="Times New Roman" pitchFamily="18" charset="0"/>
            </a:endParaRPr>
          </a:p>
        </p:txBody>
      </p:sp>
    </p:spTree>
    <p:extLst>
      <p:ext uri="{BB962C8B-B14F-4D97-AF65-F5344CB8AC3E}">
        <p14:creationId xmlns:p14="http://schemas.microsoft.com/office/powerpoint/2010/main" val="198615588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31540" y="80628"/>
            <a:ext cx="8229600" cy="1143000"/>
          </a:xfrm>
        </p:spPr>
        <p:txBody>
          <a:bodyPr/>
          <a:lstStyle/>
          <a:p>
            <a:r>
              <a:rPr lang="zh-CN" altLang="en-US" b="1" dirty="0" smtClean="0"/>
              <a:t>本章内容</a:t>
            </a:r>
            <a:endParaRPr lang="zh-CN" altLang="en-US" b="1" dirty="0"/>
          </a:p>
        </p:txBody>
      </p:sp>
      <p:sp>
        <p:nvSpPr>
          <p:cNvPr id="4" name="灯片编号占位符 3"/>
          <p:cNvSpPr>
            <a:spLocks noGrp="1"/>
          </p:cNvSpPr>
          <p:nvPr>
            <p:ph type="sldNum" sz="quarter" idx="12"/>
          </p:nvPr>
        </p:nvSpPr>
        <p:spPr/>
        <p:txBody>
          <a:bodyPr/>
          <a:lstStyle/>
          <a:p>
            <a:fld id="{00B0F3DC-E6CF-48F7-934A-F431FB508C34}" type="slidenum">
              <a:rPr lang="en-US" altLang="zh-CN" smtClean="0"/>
              <a:pPr/>
              <a:t>2</a:t>
            </a:fld>
            <a:endParaRPr lang="en-US" altLang="zh-CN"/>
          </a:p>
        </p:txBody>
      </p:sp>
      <p:sp>
        <p:nvSpPr>
          <p:cNvPr id="5" name="Text Box 6"/>
          <p:cNvSpPr txBox="1">
            <a:spLocks noGrp="1" noChangeArrowheads="1"/>
          </p:cNvSpPr>
          <p:nvPr>
            <p:ph idx="1"/>
          </p:nvPr>
        </p:nvSpPr>
        <p:spPr bwMode="auto">
          <a:xfrm>
            <a:off x="1403648" y="1376772"/>
            <a:ext cx="6552728" cy="56619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50000"/>
              </a:lnSpc>
              <a:spcBef>
                <a:spcPct val="50000"/>
              </a:spcBef>
            </a:pPr>
            <a:r>
              <a:rPr lang="zh-CN" altLang="en-US" b="1" dirty="0" smtClean="0">
                <a:latin typeface="Times New Roman" pitchFamily="18" charset="0"/>
              </a:rPr>
              <a:t>不确定性</a:t>
            </a:r>
            <a:r>
              <a:rPr lang="zh-CN" altLang="en-US" b="1" dirty="0">
                <a:latin typeface="Times New Roman" pitchFamily="18" charset="0"/>
              </a:rPr>
              <a:t>推理的基本概念</a:t>
            </a:r>
          </a:p>
          <a:p>
            <a:pPr>
              <a:lnSpc>
                <a:spcPct val="150000"/>
              </a:lnSpc>
              <a:spcBef>
                <a:spcPct val="50000"/>
              </a:spcBef>
            </a:pPr>
            <a:r>
              <a:rPr lang="zh-CN" altLang="en-US" b="1" dirty="0" smtClean="0">
                <a:latin typeface="Times New Roman" pitchFamily="18" charset="0"/>
              </a:rPr>
              <a:t>不确定性</a:t>
            </a:r>
            <a:r>
              <a:rPr lang="zh-CN" altLang="en-US" b="1" dirty="0">
                <a:latin typeface="Times New Roman" pitchFamily="18" charset="0"/>
              </a:rPr>
              <a:t>推理的概率论基础</a:t>
            </a:r>
          </a:p>
          <a:p>
            <a:pPr>
              <a:lnSpc>
                <a:spcPct val="150000"/>
              </a:lnSpc>
              <a:spcBef>
                <a:spcPct val="50000"/>
              </a:spcBef>
            </a:pPr>
            <a:r>
              <a:rPr lang="zh-CN" altLang="en-US" b="1" dirty="0" smtClean="0">
                <a:latin typeface="Times New Roman" pitchFamily="18" charset="0"/>
              </a:rPr>
              <a:t>确定性</a:t>
            </a:r>
            <a:r>
              <a:rPr lang="zh-CN" altLang="en-US" b="1" dirty="0">
                <a:latin typeface="Times New Roman" pitchFamily="18" charset="0"/>
              </a:rPr>
              <a:t>理论</a:t>
            </a:r>
          </a:p>
          <a:p>
            <a:pPr>
              <a:lnSpc>
                <a:spcPct val="150000"/>
              </a:lnSpc>
              <a:spcBef>
                <a:spcPct val="50000"/>
              </a:spcBef>
            </a:pPr>
            <a:r>
              <a:rPr lang="zh-CN" altLang="en-US" b="1" dirty="0" smtClean="0">
                <a:latin typeface="Times New Roman" pitchFamily="18" charset="0"/>
              </a:rPr>
              <a:t>主观</a:t>
            </a:r>
            <a:r>
              <a:rPr lang="en-US" altLang="zh-CN" b="1" dirty="0">
                <a:latin typeface="Times New Roman" pitchFamily="18" charset="0"/>
              </a:rPr>
              <a:t>Bayes</a:t>
            </a:r>
            <a:r>
              <a:rPr lang="zh-CN" altLang="en-US" b="1" dirty="0">
                <a:latin typeface="Times New Roman" pitchFamily="18" charset="0"/>
              </a:rPr>
              <a:t>方法</a:t>
            </a:r>
          </a:p>
          <a:p>
            <a:pPr>
              <a:lnSpc>
                <a:spcPct val="150000"/>
              </a:lnSpc>
              <a:spcBef>
                <a:spcPct val="50000"/>
              </a:spcBef>
            </a:pPr>
            <a:r>
              <a:rPr lang="zh-CN" altLang="en-US" b="1" dirty="0" smtClean="0">
                <a:latin typeface="Times New Roman" pitchFamily="18" charset="0"/>
              </a:rPr>
              <a:t>证据理论</a:t>
            </a:r>
            <a:endParaRPr lang="zh-CN" altLang="en-US" b="1" dirty="0">
              <a:latin typeface="Times New Roman" pitchFamily="18" charset="0"/>
            </a:endParaRPr>
          </a:p>
          <a:p>
            <a:pPr>
              <a:lnSpc>
                <a:spcPct val="150000"/>
              </a:lnSpc>
              <a:spcBef>
                <a:spcPct val="50000"/>
              </a:spcBef>
            </a:pPr>
            <a:r>
              <a:rPr lang="zh-CN" altLang="en-US" b="1" dirty="0" smtClean="0">
                <a:latin typeface="Times New Roman" pitchFamily="18" charset="0"/>
              </a:rPr>
              <a:t>模糊推理</a:t>
            </a:r>
            <a:endParaRPr lang="zh-CN" altLang="en-US" b="1" dirty="0">
              <a:latin typeface="Times New Roman" pitchFamily="18" charset="0"/>
            </a:endParaRPr>
          </a:p>
        </p:txBody>
      </p:sp>
    </p:spTree>
    <p:extLst>
      <p:ext uri="{BB962C8B-B14F-4D97-AF65-F5344CB8AC3E}">
        <p14:creationId xmlns:p14="http://schemas.microsoft.com/office/powerpoint/2010/main" val="65696474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4" name="Text Box 4"/>
          <p:cNvSpPr txBox="1">
            <a:spLocks noChangeArrowheads="1"/>
          </p:cNvSpPr>
          <p:nvPr/>
        </p:nvSpPr>
        <p:spPr bwMode="auto">
          <a:xfrm>
            <a:off x="395288" y="1916113"/>
            <a:ext cx="8137525" cy="38087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342900" indent="-342900" eaLnBrk="1" hangingPunct="1">
              <a:lnSpc>
                <a:spcPct val="135000"/>
              </a:lnSpc>
              <a:spcBef>
                <a:spcPct val="35000"/>
              </a:spcBef>
              <a:buFont typeface="Arial" pitchFamily="34" charset="0"/>
              <a:buChar char="•"/>
            </a:pPr>
            <a:r>
              <a:rPr lang="zh-CN" altLang="en-US" sz="2200" b="1" dirty="0" smtClean="0">
                <a:solidFill>
                  <a:srgbClr val="0000FF"/>
                </a:solidFill>
                <a:latin typeface="幼圆" pitchFamily="49" charset="-122"/>
                <a:ea typeface="幼圆" pitchFamily="49" charset="-122"/>
              </a:rPr>
              <a:t>可信度</a:t>
            </a:r>
            <a:r>
              <a:rPr lang="zh-CN" altLang="en-US" sz="2200" b="1" dirty="0">
                <a:solidFill>
                  <a:srgbClr val="0000FF"/>
                </a:solidFill>
                <a:latin typeface="幼圆" pitchFamily="49" charset="-122"/>
                <a:ea typeface="幼圆" pitchFamily="49" charset="-122"/>
              </a:rPr>
              <a:t>是指人们根据以往经验对某个事物或现象为真的程度的一个判断，或者说是人们对某个事物或现象为真的相信程度</a:t>
            </a:r>
            <a:r>
              <a:rPr lang="zh-CN" altLang="en-US" sz="2200" b="1" dirty="0">
                <a:latin typeface="幼圆" pitchFamily="49" charset="-122"/>
                <a:ea typeface="幼圆" pitchFamily="49" charset="-122"/>
              </a:rPr>
              <a:t>。</a:t>
            </a:r>
          </a:p>
          <a:p>
            <a:pPr marL="800100" lvl="1" indent="-342900" eaLnBrk="1" hangingPunct="1">
              <a:lnSpc>
                <a:spcPct val="135000"/>
              </a:lnSpc>
              <a:spcBef>
                <a:spcPct val="35000"/>
              </a:spcBef>
              <a:buFont typeface="Arial" pitchFamily="34" charset="0"/>
              <a:buChar char="•"/>
            </a:pPr>
            <a:r>
              <a:rPr lang="zh-CN" altLang="en-US" sz="2000" b="1" dirty="0" smtClean="0">
                <a:solidFill>
                  <a:srgbClr val="00B050"/>
                </a:solidFill>
                <a:latin typeface="仿宋_GB2312" pitchFamily="49" charset="-122"/>
                <a:ea typeface="仿宋_GB2312" pitchFamily="49" charset="-122"/>
              </a:rPr>
              <a:t>例如</a:t>
            </a:r>
            <a:r>
              <a:rPr lang="zh-CN" altLang="en-US" sz="2000" b="1" dirty="0">
                <a:solidFill>
                  <a:srgbClr val="00B050"/>
                </a:solidFill>
                <a:latin typeface="仿宋_GB2312" pitchFamily="49" charset="-122"/>
                <a:ea typeface="仿宋_GB2312" pitchFamily="49" charset="-122"/>
              </a:rPr>
              <a:t>，沈强昨天没来上课，理由是头疼。就此理由，只有以下两种可能：一是真的头疼了，理由为真；二是没有头疼，理由为假。但就听话人而言，因不能确切知道，就只能某种程度上相信，即可信度。</a:t>
            </a:r>
          </a:p>
          <a:p>
            <a:pPr marL="342900" indent="-342900" eaLnBrk="1" hangingPunct="1">
              <a:lnSpc>
                <a:spcPct val="135000"/>
              </a:lnSpc>
              <a:spcBef>
                <a:spcPct val="35000"/>
              </a:spcBef>
              <a:buFont typeface="Arial" pitchFamily="34" charset="0"/>
              <a:buChar char="•"/>
            </a:pPr>
            <a:r>
              <a:rPr lang="zh-CN" altLang="en-US" sz="2200" b="1" dirty="0" smtClean="0">
                <a:solidFill>
                  <a:srgbClr val="FF66CC"/>
                </a:solidFill>
                <a:effectLst>
                  <a:outerShdw blurRad="38100" dist="38100" dir="2700000" algn="tl">
                    <a:srgbClr val="000000">
                      <a:alpha val="43137"/>
                    </a:srgbClr>
                  </a:outerShdw>
                </a:effectLst>
                <a:latin typeface="幼圆" pitchFamily="49" charset="-122"/>
                <a:ea typeface="幼圆" pitchFamily="49" charset="-122"/>
              </a:rPr>
              <a:t>可信度</a:t>
            </a:r>
            <a:r>
              <a:rPr lang="zh-CN" altLang="en-US" sz="2200" b="1" dirty="0">
                <a:solidFill>
                  <a:srgbClr val="FF66CC"/>
                </a:solidFill>
                <a:effectLst>
                  <a:outerShdw blurRad="38100" dist="38100" dir="2700000" algn="tl">
                    <a:srgbClr val="000000">
                      <a:alpha val="43137"/>
                    </a:srgbClr>
                  </a:outerShdw>
                </a:effectLst>
                <a:latin typeface="幼圆" pitchFamily="49" charset="-122"/>
                <a:ea typeface="幼圆" pitchFamily="49" charset="-122"/>
              </a:rPr>
              <a:t>具有一定的</a:t>
            </a:r>
            <a:r>
              <a:rPr lang="zh-CN" altLang="en-US" sz="2200" b="1" dirty="0">
                <a:solidFill>
                  <a:srgbClr val="FF0000"/>
                </a:solidFill>
                <a:effectLst>
                  <a:outerShdw blurRad="38100" dist="38100" dir="2700000" algn="tl">
                    <a:srgbClr val="000000">
                      <a:alpha val="43137"/>
                    </a:srgbClr>
                  </a:outerShdw>
                </a:effectLst>
                <a:latin typeface="幼圆" pitchFamily="49" charset="-122"/>
                <a:ea typeface="幼圆" pitchFamily="49" charset="-122"/>
              </a:rPr>
              <a:t>主观性</a:t>
            </a:r>
            <a:r>
              <a:rPr lang="zh-CN" altLang="en-US" sz="2200" b="1" dirty="0">
                <a:solidFill>
                  <a:srgbClr val="FF66CC"/>
                </a:solidFill>
                <a:effectLst>
                  <a:outerShdw blurRad="38100" dist="38100" dir="2700000" algn="tl">
                    <a:srgbClr val="000000">
                      <a:alpha val="43137"/>
                    </a:srgbClr>
                  </a:outerShdw>
                </a:effectLst>
                <a:latin typeface="幼圆" pitchFamily="49" charset="-122"/>
                <a:ea typeface="幼圆" pitchFamily="49" charset="-122"/>
              </a:rPr>
              <a:t>，较难把握。但对某一特定领域</a:t>
            </a:r>
            <a:r>
              <a:rPr lang="zh-CN" altLang="en-US" sz="2200" b="1" dirty="0" smtClean="0">
                <a:solidFill>
                  <a:srgbClr val="FF66CC"/>
                </a:solidFill>
                <a:effectLst>
                  <a:outerShdw blurRad="38100" dist="38100" dir="2700000" algn="tl">
                    <a:srgbClr val="000000">
                      <a:alpha val="43137"/>
                    </a:srgbClr>
                  </a:outerShdw>
                </a:effectLst>
                <a:latin typeface="幼圆" pitchFamily="49" charset="-122"/>
                <a:ea typeface="幼圆" pitchFamily="49" charset="-122"/>
              </a:rPr>
              <a:t>，可让</a:t>
            </a:r>
            <a:r>
              <a:rPr lang="zh-CN" altLang="en-US" sz="2200" b="1" dirty="0">
                <a:solidFill>
                  <a:srgbClr val="FF66CC"/>
                </a:solidFill>
                <a:effectLst>
                  <a:outerShdw blurRad="38100" dist="38100" dir="2700000" algn="tl">
                    <a:srgbClr val="000000">
                      <a:alpha val="43137"/>
                    </a:srgbClr>
                  </a:outerShdw>
                </a:effectLst>
                <a:latin typeface="幼圆" pitchFamily="49" charset="-122"/>
                <a:ea typeface="幼圆" pitchFamily="49" charset="-122"/>
              </a:rPr>
              <a:t>该领域专家给出</a:t>
            </a:r>
            <a:r>
              <a:rPr lang="zh-CN" altLang="en-US" sz="2200" b="1" dirty="0" smtClean="0">
                <a:solidFill>
                  <a:srgbClr val="FF66CC"/>
                </a:solidFill>
                <a:effectLst>
                  <a:outerShdw blurRad="38100" dist="38100" dir="2700000" algn="tl">
                    <a:srgbClr val="000000">
                      <a:alpha val="43137"/>
                    </a:srgbClr>
                  </a:outerShdw>
                </a:effectLst>
                <a:latin typeface="幼圆" pitchFamily="49" charset="-122"/>
                <a:ea typeface="幼圆" pitchFamily="49" charset="-122"/>
              </a:rPr>
              <a:t>可信度</a:t>
            </a:r>
            <a:r>
              <a:rPr lang="zh-CN" altLang="en-US" sz="2200" b="1" dirty="0" smtClean="0">
                <a:solidFill>
                  <a:srgbClr val="FF66CC"/>
                </a:solidFill>
                <a:effectLst>
                  <a:outerShdw blurRad="38100" dist="38100" dir="2700000" algn="tl">
                    <a:srgbClr val="000000">
                      <a:alpha val="43137"/>
                    </a:srgbClr>
                  </a:outerShdw>
                </a:effectLst>
                <a:latin typeface="Times New Roman" pitchFamily="18" charset="0"/>
                <a:ea typeface="宋体" pitchFamily="2" charset="-122"/>
              </a:rPr>
              <a:t> </a:t>
            </a:r>
            <a:endParaRPr lang="zh-CN" altLang="en-US" sz="2200" b="1" dirty="0">
              <a:solidFill>
                <a:srgbClr val="FF66CC"/>
              </a:solidFill>
              <a:effectLst>
                <a:outerShdw blurRad="38100" dist="38100" dir="2700000" algn="tl">
                  <a:srgbClr val="000000">
                    <a:alpha val="43137"/>
                  </a:srgbClr>
                </a:outerShdw>
              </a:effectLst>
              <a:latin typeface="Times New Roman" pitchFamily="18" charset="0"/>
              <a:ea typeface="宋体" pitchFamily="2" charset="-122"/>
            </a:endParaRPr>
          </a:p>
        </p:txBody>
      </p:sp>
      <p:sp>
        <p:nvSpPr>
          <p:cNvPr id="163845" name="Text Box 5"/>
          <p:cNvSpPr txBox="1">
            <a:spLocks noChangeArrowheads="1"/>
          </p:cNvSpPr>
          <p:nvPr/>
        </p:nvSpPr>
        <p:spPr bwMode="auto">
          <a:xfrm>
            <a:off x="395288" y="368300"/>
            <a:ext cx="8389937" cy="8032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lnSpc>
                <a:spcPct val="105000"/>
              </a:lnSpc>
              <a:spcBef>
                <a:spcPct val="5000"/>
              </a:spcBef>
            </a:pPr>
            <a:r>
              <a:rPr lang="zh-CN" altLang="en-US" sz="4400" b="1" dirty="0" smtClean="0">
                <a:solidFill>
                  <a:schemeClr val="accent2"/>
                </a:solidFill>
                <a:latin typeface="方正姚体" pitchFamily="2" charset="-122"/>
                <a:ea typeface="方正姚体" pitchFamily="2" charset="-122"/>
                <a:cs typeface="+mj-cs"/>
              </a:rPr>
              <a:t>可信度</a:t>
            </a:r>
            <a:r>
              <a:rPr lang="zh-CN" altLang="en-US" sz="4400" b="1" dirty="0">
                <a:solidFill>
                  <a:schemeClr val="accent2"/>
                </a:solidFill>
                <a:latin typeface="方正姚体" pitchFamily="2" charset="-122"/>
                <a:ea typeface="方正姚体" pitchFamily="2" charset="-122"/>
                <a:cs typeface="+mj-cs"/>
              </a:rPr>
              <a:t>的概念</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9" name="Text Box 5"/>
          <p:cNvSpPr txBox="1">
            <a:spLocks noChangeArrowheads="1"/>
          </p:cNvSpPr>
          <p:nvPr/>
        </p:nvSpPr>
        <p:spPr bwMode="auto">
          <a:xfrm>
            <a:off x="358775" y="152400"/>
            <a:ext cx="8389938" cy="709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lnSpc>
                <a:spcPct val="105000"/>
              </a:lnSpc>
              <a:spcBef>
                <a:spcPct val="5000"/>
              </a:spcBef>
            </a:pPr>
            <a:r>
              <a:rPr lang="en-US" altLang="zh-CN" sz="4400" b="1" dirty="0">
                <a:solidFill>
                  <a:schemeClr val="accent2"/>
                </a:solidFill>
                <a:latin typeface="方正姚体" pitchFamily="2" charset="-122"/>
                <a:ea typeface="方正姚体" pitchFamily="2" charset="-122"/>
                <a:cs typeface="+mj-cs"/>
              </a:rPr>
              <a:t>CF</a:t>
            </a:r>
            <a:r>
              <a:rPr lang="zh-CN" altLang="en-US" sz="4400" b="1" dirty="0">
                <a:solidFill>
                  <a:schemeClr val="accent2"/>
                </a:solidFill>
                <a:latin typeface="方正姚体" pitchFamily="2" charset="-122"/>
                <a:ea typeface="方正姚体" pitchFamily="2" charset="-122"/>
                <a:cs typeface="+mj-cs"/>
              </a:rPr>
              <a:t>模型</a:t>
            </a:r>
            <a:r>
              <a:rPr lang="en-US" altLang="zh-CN" sz="4400" b="1" dirty="0">
                <a:solidFill>
                  <a:schemeClr val="accent2"/>
                </a:solidFill>
                <a:latin typeface="方正姚体" pitchFamily="2" charset="-122"/>
                <a:ea typeface="方正姚体" pitchFamily="2" charset="-122"/>
                <a:cs typeface="+mj-cs"/>
              </a:rPr>
              <a:t>-- </a:t>
            </a:r>
            <a:r>
              <a:rPr lang="zh-CN" altLang="en-US" sz="4400" b="1" dirty="0">
                <a:solidFill>
                  <a:schemeClr val="accent2"/>
                </a:solidFill>
                <a:latin typeface="方正姚体" pitchFamily="2" charset="-122"/>
                <a:ea typeface="方正姚体" pitchFamily="2" charset="-122"/>
                <a:cs typeface="+mj-cs"/>
              </a:rPr>
              <a:t>知识不确定性的表示</a:t>
            </a:r>
          </a:p>
        </p:txBody>
      </p:sp>
      <p:sp>
        <p:nvSpPr>
          <p:cNvPr id="164870" name="Text Box 6"/>
          <p:cNvSpPr txBox="1">
            <a:spLocks noChangeArrowheads="1"/>
          </p:cNvSpPr>
          <p:nvPr/>
        </p:nvSpPr>
        <p:spPr bwMode="auto">
          <a:xfrm>
            <a:off x="193440" y="3032956"/>
            <a:ext cx="8821737" cy="3533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lnSpc>
                <a:spcPct val="105000"/>
              </a:lnSpc>
              <a:spcBef>
                <a:spcPts val="1200"/>
              </a:spcBef>
            </a:pPr>
            <a:r>
              <a:rPr kumimoji="0" lang="zh-CN" altLang="en-US" sz="2000" b="1" dirty="0" smtClean="0">
                <a:solidFill>
                  <a:srgbClr val="D60093"/>
                </a:solidFill>
                <a:latin typeface="Times New Roman" pitchFamily="18" charset="0"/>
                <a:ea typeface="仿宋_GB2312" pitchFamily="49" charset="-122"/>
                <a:cs typeface="Times New Roman" pitchFamily="18" charset="0"/>
              </a:rPr>
              <a:t>说明</a:t>
            </a:r>
            <a:r>
              <a:rPr kumimoji="0" lang="zh-CN" altLang="en-US" sz="2000" b="1" dirty="0">
                <a:solidFill>
                  <a:srgbClr val="D60093"/>
                </a:solidFill>
                <a:latin typeface="Times New Roman" pitchFamily="18" charset="0"/>
                <a:ea typeface="仿宋_GB2312" pitchFamily="49" charset="-122"/>
                <a:cs typeface="Times New Roman" pitchFamily="18" charset="0"/>
              </a:rPr>
              <a:t>：</a:t>
            </a:r>
          </a:p>
          <a:p>
            <a:pPr eaLnBrk="1" hangingPunct="1">
              <a:lnSpc>
                <a:spcPct val="105000"/>
              </a:lnSpc>
              <a:spcBef>
                <a:spcPts val="1200"/>
              </a:spcBef>
            </a:pPr>
            <a:r>
              <a:rPr kumimoji="0" lang="zh-CN" altLang="en-US" sz="2000" dirty="0">
                <a:latin typeface="Times New Roman" pitchFamily="18" charset="0"/>
                <a:ea typeface="仿宋_GB2312" pitchFamily="49" charset="-122"/>
                <a:cs typeface="Times New Roman" pitchFamily="18" charset="0"/>
              </a:rPr>
              <a:t>     </a:t>
            </a:r>
            <a:r>
              <a:rPr kumimoji="0" lang="en-US" altLang="zh-CN" sz="2000" dirty="0">
                <a:latin typeface="Times New Roman" pitchFamily="18" charset="0"/>
                <a:ea typeface="仿宋_GB2312" pitchFamily="49" charset="-122"/>
                <a:cs typeface="Times New Roman" pitchFamily="18" charset="0"/>
              </a:rPr>
              <a:t>(1) E</a:t>
            </a:r>
            <a:r>
              <a:rPr kumimoji="0" lang="zh-CN" altLang="en-US" sz="2000" dirty="0">
                <a:latin typeface="Times New Roman" pitchFamily="18" charset="0"/>
                <a:ea typeface="仿宋_GB2312" pitchFamily="49" charset="-122"/>
                <a:cs typeface="Times New Roman" pitchFamily="18" charset="0"/>
              </a:rPr>
              <a:t>可以是单一条件，也可以是复合条件</a:t>
            </a:r>
            <a:r>
              <a:rPr kumimoji="0" lang="zh-CN" altLang="en-US" sz="2000" dirty="0" smtClean="0">
                <a:latin typeface="Times New Roman" pitchFamily="18" charset="0"/>
                <a:ea typeface="仿宋_GB2312" pitchFamily="49" charset="-122"/>
                <a:cs typeface="Times New Roman" pitchFamily="18" charset="0"/>
              </a:rPr>
              <a:t>。</a:t>
            </a:r>
            <a:endParaRPr kumimoji="0" lang="en-US" altLang="zh-CN" sz="2000" dirty="0" smtClean="0">
              <a:latin typeface="Times New Roman" pitchFamily="18" charset="0"/>
              <a:ea typeface="仿宋_GB2312" pitchFamily="49" charset="-122"/>
              <a:cs typeface="Times New Roman" pitchFamily="18" charset="0"/>
            </a:endParaRPr>
          </a:p>
          <a:p>
            <a:pPr eaLnBrk="1" hangingPunct="1">
              <a:lnSpc>
                <a:spcPct val="105000"/>
              </a:lnSpc>
              <a:spcBef>
                <a:spcPts val="1200"/>
              </a:spcBef>
            </a:pPr>
            <a:r>
              <a:rPr kumimoji="0" lang="en-US" altLang="zh-CN" sz="2000" dirty="0">
                <a:latin typeface="Times New Roman" pitchFamily="18" charset="0"/>
                <a:ea typeface="仿宋_GB2312" pitchFamily="49" charset="-122"/>
                <a:cs typeface="Times New Roman" pitchFamily="18" charset="0"/>
              </a:rPr>
              <a:t> </a:t>
            </a:r>
            <a:r>
              <a:rPr kumimoji="0" lang="en-US" altLang="zh-CN" sz="2000" dirty="0" smtClean="0">
                <a:latin typeface="Times New Roman" pitchFamily="18" charset="0"/>
                <a:ea typeface="仿宋_GB2312" pitchFamily="49" charset="-122"/>
                <a:cs typeface="Times New Roman" pitchFamily="18" charset="0"/>
              </a:rPr>
              <a:t>              </a:t>
            </a:r>
            <a:r>
              <a:rPr kumimoji="0" lang="zh-CN" altLang="en-US" sz="2000" dirty="0" smtClean="0">
                <a:solidFill>
                  <a:srgbClr val="00B050"/>
                </a:solidFill>
                <a:latin typeface="Times New Roman" pitchFamily="18" charset="0"/>
                <a:ea typeface="仿宋_GB2312" pitchFamily="49" charset="-122"/>
                <a:cs typeface="Times New Roman" pitchFamily="18" charset="0"/>
              </a:rPr>
              <a:t>例如：  </a:t>
            </a:r>
            <a:r>
              <a:rPr kumimoji="0" lang="en-US" altLang="zh-CN" sz="2000" dirty="0" smtClean="0">
                <a:solidFill>
                  <a:srgbClr val="00B050"/>
                </a:solidFill>
                <a:latin typeface="Times New Roman" pitchFamily="18" charset="0"/>
                <a:ea typeface="仿宋_GB2312" pitchFamily="49" charset="-122"/>
                <a:cs typeface="Times New Roman" pitchFamily="18" charset="0"/>
              </a:rPr>
              <a:t>E=(E</a:t>
            </a:r>
            <a:r>
              <a:rPr kumimoji="0" lang="en-US" altLang="zh-CN" sz="2000" baseline="-25000" dirty="0" smtClean="0">
                <a:solidFill>
                  <a:srgbClr val="00B050"/>
                </a:solidFill>
                <a:latin typeface="Times New Roman" pitchFamily="18" charset="0"/>
                <a:ea typeface="仿宋_GB2312" pitchFamily="49" charset="-122"/>
                <a:cs typeface="Times New Roman" pitchFamily="18" charset="0"/>
              </a:rPr>
              <a:t>1</a:t>
            </a:r>
            <a:r>
              <a:rPr kumimoji="0" lang="en-US" altLang="zh-CN" sz="2000" dirty="0" smtClean="0">
                <a:solidFill>
                  <a:srgbClr val="00B050"/>
                </a:solidFill>
                <a:latin typeface="Times New Roman" pitchFamily="18" charset="0"/>
                <a:ea typeface="仿宋_GB2312" pitchFamily="49" charset="-122"/>
                <a:cs typeface="Times New Roman" pitchFamily="18" charset="0"/>
              </a:rPr>
              <a:t>  OR  E</a:t>
            </a:r>
            <a:r>
              <a:rPr kumimoji="0" lang="en-US" altLang="zh-CN" sz="2000" baseline="-25000" dirty="0" smtClean="0">
                <a:solidFill>
                  <a:srgbClr val="00B050"/>
                </a:solidFill>
                <a:latin typeface="Times New Roman" pitchFamily="18" charset="0"/>
                <a:ea typeface="仿宋_GB2312" pitchFamily="49" charset="-122"/>
                <a:cs typeface="Times New Roman" pitchFamily="18" charset="0"/>
              </a:rPr>
              <a:t>2</a:t>
            </a:r>
            <a:r>
              <a:rPr kumimoji="0" lang="en-US" altLang="zh-CN" sz="2000" dirty="0" smtClean="0">
                <a:solidFill>
                  <a:srgbClr val="00B050"/>
                </a:solidFill>
                <a:latin typeface="Times New Roman" pitchFamily="18" charset="0"/>
                <a:ea typeface="仿宋_GB2312" pitchFamily="49" charset="-122"/>
                <a:cs typeface="Times New Roman" pitchFamily="18" charset="0"/>
              </a:rPr>
              <a:t>)  AND  E</a:t>
            </a:r>
            <a:r>
              <a:rPr kumimoji="0" lang="en-US" altLang="zh-CN" sz="2000" baseline="-25000" dirty="0" smtClean="0">
                <a:solidFill>
                  <a:srgbClr val="00B050"/>
                </a:solidFill>
                <a:latin typeface="Times New Roman" pitchFamily="18" charset="0"/>
                <a:ea typeface="仿宋_GB2312" pitchFamily="49" charset="-122"/>
                <a:cs typeface="Times New Roman" pitchFamily="18" charset="0"/>
              </a:rPr>
              <a:t>3</a:t>
            </a:r>
            <a:r>
              <a:rPr kumimoji="0" lang="en-US" altLang="zh-CN" sz="2000" dirty="0" smtClean="0">
                <a:solidFill>
                  <a:srgbClr val="00B050"/>
                </a:solidFill>
                <a:latin typeface="Times New Roman" pitchFamily="18" charset="0"/>
                <a:ea typeface="仿宋_GB2312" pitchFamily="49" charset="-122"/>
                <a:cs typeface="Times New Roman" pitchFamily="18" charset="0"/>
              </a:rPr>
              <a:t>  AND  E</a:t>
            </a:r>
            <a:r>
              <a:rPr kumimoji="0" lang="en-US" altLang="zh-CN" sz="2000" baseline="-25000" dirty="0" smtClean="0">
                <a:solidFill>
                  <a:srgbClr val="00B050"/>
                </a:solidFill>
                <a:latin typeface="Times New Roman" pitchFamily="18" charset="0"/>
                <a:ea typeface="仿宋_GB2312" pitchFamily="49" charset="-122"/>
                <a:cs typeface="Times New Roman" pitchFamily="18" charset="0"/>
              </a:rPr>
              <a:t>4</a:t>
            </a:r>
          </a:p>
          <a:p>
            <a:pPr eaLnBrk="1" hangingPunct="1">
              <a:lnSpc>
                <a:spcPct val="105000"/>
              </a:lnSpc>
              <a:spcBef>
                <a:spcPts val="1200"/>
              </a:spcBef>
            </a:pPr>
            <a:r>
              <a:rPr kumimoji="0" lang="en-US" altLang="zh-CN" sz="2000" dirty="0" smtClean="0">
                <a:latin typeface="Times New Roman" pitchFamily="18" charset="0"/>
                <a:ea typeface="仿宋_GB2312" pitchFamily="49" charset="-122"/>
                <a:cs typeface="Times New Roman" pitchFamily="18" charset="0"/>
              </a:rPr>
              <a:t>           (</a:t>
            </a:r>
            <a:r>
              <a:rPr kumimoji="0" lang="en-US" altLang="zh-CN" sz="2000" dirty="0">
                <a:latin typeface="Times New Roman" pitchFamily="18" charset="0"/>
                <a:ea typeface="仿宋_GB2312" pitchFamily="49" charset="-122"/>
                <a:cs typeface="Times New Roman" pitchFamily="18" charset="0"/>
              </a:rPr>
              <a:t>2) H</a:t>
            </a:r>
            <a:r>
              <a:rPr kumimoji="0" lang="zh-CN" altLang="en-US" sz="2000" dirty="0">
                <a:latin typeface="Times New Roman" pitchFamily="18" charset="0"/>
                <a:ea typeface="仿宋_GB2312" pitchFamily="49" charset="-122"/>
                <a:cs typeface="Times New Roman" pitchFamily="18" charset="0"/>
              </a:rPr>
              <a:t>可以是单一结论，也可以是多个结论</a:t>
            </a:r>
          </a:p>
          <a:p>
            <a:pPr eaLnBrk="1" hangingPunct="1">
              <a:lnSpc>
                <a:spcPct val="105000"/>
              </a:lnSpc>
              <a:spcBef>
                <a:spcPts val="1200"/>
              </a:spcBef>
            </a:pPr>
            <a:r>
              <a:rPr kumimoji="0" lang="zh-CN" altLang="en-US" sz="2000" dirty="0">
                <a:latin typeface="Times New Roman" pitchFamily="18" charset="0"/>
                <a:ea typeface="仿宋_GB2312" pitchFamily="49" charset="-122"/>
                <a:cs typeface="Times New Roman" pitchFamily="18" charset="0"/>
              </a:rPr>
              <a:t>     </a:t>
            </a:r>
            <a:r>
              <a:rPr kumimoji="0" lang="en-US" altLang="zh-CN" sz="2000" dirty="0">
                <a:latin typeface="Times New Roman" pitchFamily="18" charset="0"/>
                <a:ea typeface="仿宋_GB2312" pitchFamily="49" charset="-122"/>
                <a:cs typeface="Times New Roman" pitchFamily="18" charset="0"/>
              </a:rPr>
              <a:t>(3) </a:t>
            </a:r>
            <a:r>
              <a:rPr lang="en-US" altLang="zh-CN" sz="2000" dirty="0">
                <a:latin typeface="Times New Roman" pitchFamily="18" charset="0"/>
                <a:ea typeface="仿宋_GB2312" pitchFamily="49" charset="-122"/>
                <a:cs typeface="Times New Roman" pitchFamily="18" charset="0"/>
              </a:rPr>
              <a:t>CF</a:t>
            </a:r>
            <a:r>
              <a:rPr kumimoji="0" lang="zh-CN" altLang="en-US" sz="2000" dirty="0">
                <a:latin typeface="Times New Roman" pitchFamily="18" charset="0"/>
                <a:ea typeface="仿宋_GB2312" pitchFamily="49" charset="-122"/>
                <a:cs typeface="Times New Roman" pitchFamily="18" charset="0"/>
              </a:rPr>
              <a:t>是知识的静态强度，</a:t>
            </a:r>
            <a:r>
              <a:rPr lang="en-US" altLang="zh-CN" sz="2000" dirty="0">
                <a:latin typeface="Times New Roman" pitchFamily="18" charset="0"/>
                <a:ea typeface="仿宋_GB2312" pitchFamily="49" charset="-122"/>
                <a:cs typeface="Times New Roman" pitchFamily="18" charset="0"/>
              </a:rPr>
              <a:t>CF(H, E)</a:t>
            </a:r>
            <a:r>
              <a:rPr lang="zh-CN" altLang="en-US" sz="2000" dirty="0">
                <a:latin typeface="Times New Roman" pitchFamily="18" charset="0"/>
                <a:ea typeface="仿宋_GB2312" pitchFamily="49" charset="-122"/>
                <a:cs typeface="Times New Roman" pitchFamily="18" charset="0"/>
              </a:rPr>
              <a:t>的取值为</a:t>
            </a:r>
            <a:r>
              <a:rPr lang="en-US" altLang="zh-CN" sz="2000" dirty="0">
                <a:latin typeface="Times New Roman" pitchFamily="18" charset="0"/>
                <a:ea typeface="仿宋_GB2312" pitchFamily="49" charset="-122"/>
                <a:cs typeface="Times New Roman" pitchFamily="18" charset="0"/>
              </a:rPr>
              <a:t>[-1, 1]</a:t>
            </a:r>
            <a:r>
              <a:rPr lang="zh-CN" altLang="en-US" sz="2000" dirty="0">
                <a:latin typeface="Times New Roman" pitchFamily="18" charset="0"/>
                <a:ea typeface="仿宋_GB2312" pitchFamily="49" charset="-122"/>
                <a:cs typeface="Times New Roman" pitchFamily="18" charset="0"/>
              </a:rPr>
              <a:t>，表示当</a:t>
            </a:r>
            <a:r>
              <a:rPr lang="en-US" altLang="zh-CN" sz="2000" dirty="0">
                <a:latin typeface="Times New Roman" pitchFamily="18" charset="0"/>
                <a:ea typeface="仿宋_GB2312" pitchFamily="49" charset="-122"/>
                <a:cs typeface="Times New Roman" pitchFamily="18" charset="0"/>
              </a:rPr>
              <a:t>E</a:t>
            </a:r>
            <a:r>
              <a:rPr lang="zh-CN" altLang="en-US" sz="2000" dirty="0">
                <a:latin typeface="Times New Roman" pitchFamily="18" charset="0"/>
                <a:ea typeface="仿宋_GB2312" pitchFamily="49" charset="-122"/>
                <a:cs typeface="Times New Roman" pitchFamily="18" charset="0"/>
              </a:rPr>
              <a:t>为真时，证据对</a:t>
            </a:r>
            <a:r>
              <a:rPr lang="en-US" altLang="zh-CN" sz="2000" dirty="0">
                <a:latin typeface="Times New Roman" pitchFamily="18" charset="0"/>
                <a:ea typeface="仿宋_GB2312" pitchFamily="49" charset="-122"/>
                <a:cs typeface="Times New Roman" pitchFamily="18" charset="0"/>
              </a:rPr>
              <a:t>H</a:t>
            </a:r>
            <a:r>
              <a:rPr lang="zh-CN" altLang="en-US" sz="2000" dirty="0">
                <a:latin typeface="Times New Roman" pitchFamily="18" charset="0"/>
                <a:ea typeface="仿宋_GB2312" pitchFamily="49" charset="-122"/>
                <a:cs typeface="Times New Roman" pitchFamily="18" charset="0"/>
              </a:rPr>
              <a:t>的支持程度，其值越大，支持程度越大。</a:t>
            </a:r>
            <a:endParaRPr kumimoji="0" lang="zh-CN" altLang="en-US" sz="2000" dirty="0">
              <a:latin typeface="Times New Roman" pitchFamily="18" charset="0"/>
              <a:ea typeface="仿宋_GB2312" pitchFamily="49" charset="-122"/>
              <a:cs typeface="Times New Roman" pitchFamily="18" charset="0"/>
            </a:endParaRPr>
          </a:p>
          <a:p>
            <a:pPr eaLnBrk="1" hangingPunct="1">
              <a:lnSpc>
                <a:spcPct val="105000"/>
              </a:lnSpc>
              <a:spcBef>
                <a:spcPct val="15000"/>
              </a:spcBef>
            </a:pPr>
            <a:endParaRPr lang="en-US" altLang="zh-CN" sz="800" b="1" dirty="0" smtClean="0">
              <a:solidFill>
                <a:srgbClr val="A50021"/>
              </a:solidFill>
              <a:latin typeface="仿宋_GB2312" pitchFamily="49" charset="-122"/>
              <a:ea typeface="仿宋_GB2312" pitchFamily="49" charset="-122"/>
            </a:endParaRPr>
          </a:p>
          <a:p>
            <a:pPr eaLnBrk="1" hangingPunct="1">
              <a:lnSpc>
                <a:spcPct val="105000"/>
              </a:lnSpc>
              <a:spcBef>
                <a:spcPct val="15000"/>
              </a:spcBef>
            </a:pPr>
            <a:r>
              <a:rPr lang="zh-CN" altLang="en-US" sz="2000" b="1" dirty="0" smtClean="0">
                <a:solidFill>
                  <a:srgbClr val="00B050"/>
                </a:solidFill>
                <a:latin typeface="仿宋_GB2312" pitchFamily="49" charset="-122"/>
                <a:ea typeface="仿宋_GB2312" pitchFamily="49" charset="-122"/>
              </a:rPr>
              <a:t>例：  </a:t>
            </a:r>
            <a:r>
              <a:rPr lang="en-US" altLang="zh-CN" sz="2000" b="1" dirty="0" smtClean="0">
                <a:solidFill>
                  <a:srgbClr val="00B050"/>
                </a:solidFill>
                <a:latin typeface="仿宋_GB2312" pitchFamily="49" charset="-122"/>
                <a:ea typeface="仿宋_GB2312" pitchFamily="49" charset="-122"/>
              </a:rPr>
              <a:t>IF   </a:t>
            </a:r>
            <a:r>
              <a:rPr lang="zh-CN" altLang="en-US" sz="2000" b="1" dirty="0">
                <a:solidFill>
                  <a:srgbClr val="00B050"/>
                </a:solidFill>
                <a:latin typeface="仿宋_GB2312" pitchFamily="49" charset="-122"/>
                <a:ea typeface="仿宋_GB2312" pitchFamily="49" charset="-122"/>
              </a:rPr>
              <a:t>发烧    </a:t>
            </a:r>
            <a:r>
              <a:rPr lang="en-US" altLang="zh-CN" sz="2000" b="1" dirty="0">
                <a:solidFill>
                  <a:srgbClr val="00B050"/>
                </a:solidFill>
                <a:latin typeface="仿宋_GB2312" pitchFamily="49" charset="-122"/>
                <a:ea typeface="仿宋_GB2312" pitchFamily="49" charset="-122"/>
              </a:rPr>
              <a:t>AND  </a:t>
            </a:r>
            <a:r>
              <a:rPr lang="zh-CN" altLang="en-US" sz="2000" b="1" dirty="0">
                <a:solidFill>
                  <a:srgbClr val="00B050"/>
                </a:solidFill>
                <a:latin typeface="仿宋_GB2312" pitchFamily="49" charset="-122"/>
                <a:ea typeface="仿宋_GB2312" pitchFamily="49" charset="-122"/>
              </a:rPr>
              <a:t>流鼻涕   </a:t>
            </a:r>
            <a:r>
              <a:rPr lang="en-US" altLang="zh-CN" sz="2000" b="1" dirty="0">
                <a:solidFill>
                  <a:srgbClr val="00B050"/>
                </a:solidFill>
                <a:latin typeface="仿宋_GB2312" pitchFamily="49" charset="-122"/>
                <a:ea typeface="仿宋_GB2312" pitchFamily="49" charset="-122"/>
              </a:rPr>
              <a:t>THEN   </a:t>
            </a:r>
            <a:r>
              <a:rPr lang="zh-CN" altLang="en-US" sz="2000" b="1" dirty="0">
                <a:solidFill>
                  <a:srgbClr val="00B050"/>
                </a:solidFill>
                <a:latin typeface="仿宋_GB2312" pitchFamily="49" charset="-122"/>
                <a:ea typeface="仿宋_GB2312" pitchFamily="49" charset="-122"/>
              </a:rPr>
              <a:t>感冒   </a:t>
            </a:r>
            <a:r>
              <a:rPr lang="en-US" altLang="zh-CN" sz="2000" b="1" dirty="0">
                <a:solidFill>
                  <a:srgbClr val="00B050"/>
                </a:solidFill>
                <a:latin typeface="仿宋_GB2312" pitchFamily="49" charset="-122"/>
                <a:ea typeface="仿宋_GB2312" pitchFamily="49" charset="-122"/>
              </a:rPr>
              <a:t>(0.8)</a:t>
            </a:r>
          </a:p>
          <a:p>
            <a:pPr eaLnBrk="1" hangingPunct="1">
              <a:lnSpc>
                <a:spcPct val="105000"/>
              </a:lnSpc>
              <a:spcBef>
                <a:spcPct val="15000"/>
              </a:spcBef>
            </a:pPr>
            <a:r>
              <a:rPr lang="zh-CN" altLang="en-US" sz="2000" b="1" dirty="0">
                <a:solidFill>
                  <a:srgbClr val="00B050"/>
                </a:solidFill>
                <a:latin typeface="仿宋_GB2312" pitchFamily="49" charset="-122"/>
                <a:ea typeface="仿宋_GB2312" pitchFamily="49" charset="-122"/>
              </a:rPr>
              <a:t>表示当某人确实有“发烧”及“流鼻涕”症状时，则有</a:t>
            </a:r>
            <a:r>
              <a:rPr lang="en-US" altLang="zh-CN" sz="2000" b="1" dirty="0">
                <a:solidFill>
                  <a:srgbClr val="00B050"/>
                </a:solidFill>
                <a:latin typeface="仿宋_GB2312" pitchFamily="49" charset="-122"/>
                <a:ea typeface="仿宋_GB2312" pitchFamily="49" charset="-122"/>
              </a:rPr>
              <a:t>80%</a:t>
            </a:r>
            <a:r>
              <a:rPr lang="zh-CN" altLang="en-US" sz="2000" b="1" dirty="0">
                <a:solidFill>
                  <a:srgbClr val="00B050"/>
                </a:solidFill>
                <a:latin typeface="仿宋_GB2312" pitchFamily="49" charset="-122"/>
                <a:ea typeface="仿宋_GB2312" pitchFamily="49" charset="-122"/>
              </a:rPr>
              <a:t>的把握是患了感冒</a:t>
            </a:r>
            <a:r>
              <a:rPr lang="zh-CN" altLang="en-US" sz="2000" b="1" dirty="0">
                <a:solidFill>
                  <a:srgbClr val="0000CC"/>
                </a:solidFill>
                <a:latin typeface="仿宋_GB2312" pitchFamily="49" charset="-122"/>
                <a:ea typeface="仿宋_GB2312" pitchFamily="49" charset="-122"/>
              </a:rPr>
              <a:t>。</a:t>
            </a:r>
          </a:p>
        </p:txBody>
      </p:sp>
      <p:grpSp>
        <p:nvGrpSpPr>
          <p:cNvPr id="4" name="组合 3"/>
          <p:cNvGrpSpPr/>
          <p:nvPr/>
        </p:nvGrpSpPr>
        <p:grpSpPr>
          <a:xfrm>
            <a:off x="575556" y="1186508"/>
            <a:ext cx="7755929" cy="1630424"/>
            <a:chOff x="176796" y="1186508"/>
            <a:chExt cx="7755929" cy="1630424"/>
          </a:xfrm>
        </p:grpSpPr>
        <p:sp>
          <p:nvSpPr>
            <p:cNvPr id="3" name="圆角矩形 2"/>
            <p:cNvSpPr/>
            <p:nvPr/>
          </p:nvSpPr>
          <p:spPr bwMode="auto">
            <a:xfrm>
              <a:off x="176796" y="1186508"/>
              <a:ext cx="7755929" cy="1630424"/>
            </a:xfrm>
            <a:prstGeom prst="roundRect">
              <a:avLst>
                <a:gd name="adj" fmla="val 9657"/>
              </a:avLst>
            </a:prstGeom>
            <a:solidFill>
              <a:srgbClr val="FFFFCC"/>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30000"/>
                </a:spcBef>
                <a:spcAft>
                  <a:spcPct val="0"/>
                </a:spcAft>
                <a:buClrTx/>
                <a:buSzTx/>
                <a:buFontTx/>
                <a:buNone/>
                <a:tabLst/>
              </a:pPr>
              <a:endParaRPr kumimoji="1" lang="zh-CN" altLang="en-US" sz="1800" b="0" i="0" u="none" strike="noStrike" cap="none" normalizeH="0" baseline="0" smtClean="0">
                <a:ln>
                  <a:noFill/>
                </a:ln>
                <a:solidFill>
                  <a:schemeClr val="tx1"/>
                </a:solidFill>
                <a:effectLst/>
                <a:latin typeface="Arial" charset="0"/>
                <a:ea typeface="PMingLiU" pitchFamily="18" charset="-120"/>
              </a:endParaRPr>
            </a:p>
          </p:txBody>
        </p:sp>
        <p:sp>
          <p:nvSpPr>
            <p:cNvPr id="2" name="矩形 1"/>
            <p:cNvSpPr/>
            <p:nvPr/>
          </p:nvSpPr>
          <p:spPr>
            <a:xfrm>
              <a:off x="364927" y="1263056"/>
              <a:ext cx="7393173" cy="1477328"/>
            </a:xfrm>
            <a:prstGeom prst="rect">
              <a:avLst/>
            </a:prstGeom>
          </p:spPr>
          <p:txBody>
            <a:bodyPr wrap="square">
              <a:spAutoFit/>
            </a:bodyPr>
            <a:lstStyle/>
            <a:p>
              <a:pPr eaLnBrk="1" hangingPunct="1">
                <a:lnSpc>
                  <a:spcPct val="105000"/>
                </a:lnSpc>
                <a:spcBef>
                  <a:spcPct val="15000"/>
                </a:spcBef>
              </a:pPr>
              <a:r>
                <a:rPr lang="zh-CN" altLang="en-US" sz="2000" b="1" dirty="0">
                  <a:latin typeface="Times New Roman" pitchFamily="18" charset="0"/>
                  <a:ea typeface="幼圆" pitchFamily="49" charset="-122"/>
                  <a:cs typeface="Times New Roman" pitchFamily="18" charset="0"/>
                </a:rPr>
                <a:t>在</a:t>
              </a:r>
              <a:r>
                <a:rPr lang="en-US" altLang="zh-CN" sz="2000" b="1" dirty="0">
                  <a:latin typeface="Times New Roman" pitchFamily="18" charset="0"/>
                  <a:ea typeface="幼圆" pitchFamily="49" charset="-122"/>
                  <a:cs typeface="Times New Roman" pitchFamily="18" charset="0"/>
                </a:rPr>
                <a:t>C-F</a:t>
              </a:r>
              <a:r>
                <a:rPr lang="zh-CN" altLang="en-US" sz="2000" b="1" dirty="0">
                  <a:latin typeface="Times New Roman" pitchFamily="18" charset="0"/>
                  <a:ea typeface="幼圆" pitchFamily="49" charset="-122"/>
                  <a:cs typeface="Times New Roman" pitchFamily="18" charset="0"/>
                </a:rPr>
                <a:t>模型中，知识是用产生式规则表示的，其一般形式为：</a:t>
              </a:r>
            </a:p>
            <a:p>
              <a:pPr eaLnBrk="1" hangingPunct="1">
                <a:lnSpc>
                  <a:spcPct val="105000"/>
                </a:lnSpc>
                <a:spcBef>
                  <a:spcPct val="15000"/>
                </a:spcBef>
              </a:pPr>
              <a:r>
                <a:rPr lang="zh-CN" altLang="en-US" sz="2000" b="1" dirty="0">
                  <a:latin typeface="Times New Roman" pitchFamily="18" charset="0"/>
                  <a:ea typeface="幼圆" pitchFamily="49" charset="-122"/>
                  <a:cs typeface="Times New Roman" pitchFamily="18" charset="0"/>
                </a:rPr>
                <a:t>            </a:t>
              </a:r>
              <a:r>
                <a:rPr lang="en-US" altLang="zh-CN" sz="2000" b="1" dirty="0">
                  <a:latin typeface="Times New Roman" pitchFamily="18" charset="0"/>
                  <a:ea typeface="幼圆" pitchFamily="49" charset="-122"/>
                  <a:cs typeface="Times New Roman" pitchFamily="18" charset="0"/>
                </a:rPr>
                <a:t>IF   E   THEN   H  </a:t>
              </a:r>
              <a:r>
                <a:rPr lang="en-US" altLang="zh-CN" sz="2000" b="1" dirty="0">
                  <a:solidFill>
                    <a:srgbClr val="FF0000"/>
                  </a:solidFill>
                  <a:latin typeface="Times New Roman" pitchFamily="18" charset="0"/>
                  <a:ea typeface="幼圆" pitchFamily="49" charset="-122"/>
                  <a:cs typeface="Times New Roman" pitchFamily="18" charset="0"/>
                </a:rPr>
                <a:t>(CF(H, E))</a:t>
              </a:r>
              <a:r>
                <a:rPr lang="zh-CN" altLang="en-US" sz="2000" b="1" dirty="0">
                  <a:latin typeface="Times New Roman" pitchFamily="18" charset="0"/>
                  <a:ea typeface="幼圆" pitchFamily="49" charset="-122"/>
                  <a:cs typeface="Times New Roman" pitchFamily="18" charset="0"/>
                </a:rPr>
                <a:t>　</a:t>
              </a:r>
            </a:p>
            <a:p>
              <a:pPr eaLnBrk="1" hangingPunct="1">
                <a:lnSpc>
                  <a:spcPct val="105000"/>
                </a:lnSpc>
                <a:spcBef>
                  <a:spcPct val="15000"/>
                </a:spcBef>
              </a:pPr>
              <a:r>
                <a:rPr lang="zh-CN" altLang="en-US" sz="2000" b="1" dirty="0">
                  <a:latin typeface="Times New Roman" pitchFamily="18" charset="0"/>
                  <a:ea typeface="幼圆" pitchFamily="49" charset="-122"/>
                  <a:cs typeface="Times New Roman" pitchFamily="18" charset="0"/>
                </a:rPr>
                <a:t>其中，</a:t>
              </a:r>
              <a:r>
                <a:rPr lang="en-US" altLang="zh-CN" sz="2000" b="1" dirty="0">
                  <a:latin typeface="Times New Roman" pitchFamily="18" charset="0"/>
                  <a:ea typeface="幼圆" pitchFamily="49" charset="-122"/>
                  <a:cs typeface="Times New Roman" pitchFamily="18" charset="0"/>
                </a:rPr>
                <a:t>E</a:t>
              </a:r>
              <a:r>
                <a:rPr lang="zh-CN" altLang="en-US" sz="2000" b="1" dirty="0">
                  <a:latin typeface="Times New Roman" pitchFamily="18" charset="0"/>
                  <a:ea typeface="幼圆" pitchFamily="49" charset="-122"/>
                  <a:cs typeface="Times New Roman" pitchFamily="18" charset="0"/>
                </a:rPr>
                <a:t>是知识的前提条件；</a:t>
              </a:r>
              <a:r>
                <a:rPr lang="en-US" altLang="zh-CN" sz="2000" b="1" dirty="0">
                  <a:latin typeface="Times New Roman" pitchFamily="18" charset="0"/>
                  <a:ea typeface="幼圆" pitchFamily="49" charset="-122"/>
                  <a:cs typeface="Times New Roman" pitchFamily="18" charset="0"/>
                </a:rPr>
                <a:t>H</a:t>
              </a:r>
              <a:r>
                <a:rPr lang="zh-CN" altLang="en-US" sz="2000" b="1" dirty="0">
                  <a:latin typeface="Times New Roman" pitchFamily="18" charset="0"/>
                  <a:ea typeface="幼圆" pitchFamily="49" charset="-122"/>
                  <a:cs typeface="Times New Roman" pitchFamily="18" charset="0"/>
                </a:rPr>
                <a:t>是知识的结论；</a:t>
              </a:r>
              <a:r>
                <a:rPr lang="en-US" altLang="zh-CN" sz="2000" b="1" dirty="0">
                  <a:latin typeface="Times New Roman" pitchFamily="18" charset="0"/>
                  <a:ea typeface="幼圆" pitchFamily="49" charset="-122"/>
                  <a:cs typeface="Times New Roman" pitchFamily="18" charset="0"/>
                </a:rPr>
                <a:t>CF(H, E)</a:t>
              </a:r>
              <a:r>
                <a:rPr lang="zh-CN" altLang="en-US" sz="2000" b="1" dirty="0">
                  <a:latin typeface="Times New Roman" pitchFamily="18" charset="0"/>
                  <a:ea typeface="幼圆" pitchFamily="49" charset="-122"/>
                  <a:cs typeface="Times New Roman" pitchFamily="18" charset="0"/>
                </a:rPr>
                <a:t>是知识的可信度。 </a:t>
              </a:r>
            </a:p>
          </p:txBody>
        </p:sp>
      </p:gr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8" name="Text Box 6"/>
          <p:cNvSpPr txBox="1">
            <a:spLocks noChangeArrowheads="1"/>
          </p:cNvSpPr>
          <p:nvPr/>
        </p:nvSpPr>
        <p:spPr bwMode="auto">
          <a:xfrm>
            <a:off x="179388" y="1412875"/>
            <a:ext cx="8785225" cy="50752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eaLnBrk="1" hangingPunct="1">
              <a:lnSpc>
                <a:spcPct val="115000"/>
              </a:lnSpc>
              <a:spcBef>
                <a:spcPct val="15000"/>
              </a:spcBef>
              <a:spcAft>
                <a:spcPct val="15000"/>
              </a:spcAft>
            </a:pPr>
            <a:r>
              <a:rPr lang="zh-CN" altLang="en-US" sz="2200" dirty="0" smtClean="0">
                <a:latin typeface="Times New Roman" pitchFamily="18" charset="0"/>
                <a:ea typeface="幼圆" pitchFamily="49" charset="-122"/>
                <a:cs typeface="Times New Roman" pitchFamily="18" charset="0"/>
              </a:rPr>
              <a:t>在</a:t>
            </a:r>
            <a:r>
              <a:rPr lang="en-US" altLang="zh-CN" sz="2200" dirty="0">
                <a:latin typeface="Times New Roman" pitchFamily="18" charset="0"/>
                <a:ea typeface="幼圆" pitchFamily="49" charset="-122"/>
                <a:cs typeface="Times New Roman" pitchFamily="18" charset="0"/>
              </a:rPr>
              <a:t>CF</a:t>
            </a:r>
            <a:r>
              <a:rPr lang="zh-CN" altLang="en-US" sz="2200" dirty="0">
                <a:latin typeface="Times New Roman" pitchFamily="18" charset="0"/>
                <a:ea typeface="幼圆" pitchFamily="49" charset="-122"/>
                <a:cs typeface="Times New Roman" pitchFamily="18" charset="0"/>
              </a:rPr>
              <a:t>模型中，把</a:t>
            </a:r>
            <a:r>
              <a:rPr lang="en-US" altLang="zh-CN" sz="2200" dirty="0">
                <a:latin typeface="Times New Roman" pitchFamily="18" charset="0"/>
                <a:ea typeface="幼圆" pitchFamily="49" charset="-122"/>
                <a:cs typeface="Times New Roman" pitchFamily="18" charset="0"/>
              </a:rPr>
              <a:t>CF(H, E)</a:t>
            </a:r>
            <a:r>
              <a:rPr lang="zh-CN" altLang="en-US" sz="2200" dirty="0">
                <a:latin typeface="Times New Roman" pitchFamily="18" charset="0"/>
                <a:ea typeface="幼圆" pitchFamily="49" charset="-122"/>
                <a:cs typeface="Times New Roman" pitchFamily="18" charset="0"/>
              </a:rPr>
              <a:t>定义为</a:t>
            </a:r>
          </a:p>
          <a:p>
            <a:pPr algn="just" eaLnBrk="1" hangingPunct="1">
              <a:lnSpc>
                <a:spcPct val="115000"/>
              </a:lnSpc>
              <a:spcBef>
                <a:spcPct val="15000"/>
              </a:spcBef>
            </a:pPr>
            <a:r>
              <a:rPr lang="zh-CN" altLang="en-US" sz="2200" b="1" dirty="0">
                <a:solidFill>
                  <a:srgbClr val="0000FF"/>
                </a:solidFill>
                <a:latin typeface="Times New Roman" pitchFamily="18" charset="0"/>
                <a:ea typeface="幼圆" pitchFamily="49" charset="-122"/>
                <a:cs typeface="Times New Roman" pitchFamily="18" charset="0"/>
              </a:rPr>
              <a:t>          </a:t>
            </a:r>
            <a:r>
              <a:rPr lang="en-US" altLang="zh-CN" sz="2200" b="1" dirty="0">
                <a:solidFill>
                  <a:srgbClr val="0000FF"/>
                </a:solidFill>
                <a:latin typeface="Times New Roman" pitchFamily="18" charset="0"/>
                <a:ea typeface="幼圆" pitchFamily="49" charset="-122"/>
                <a:cs typeface="Times New Roman" pitchFamily="18" charset="0"/>
              </a:rPr>
              <a:t>CF(H, E)=MB(H, E)-MD(H, E) </a:t>
            </a:r>
          </a:p>
          <a:p>
            <a:pPr algn="just" eaLnBrk="1" hangingPunct="1">
              <a:lnSpc>
                <a:spcPct val="115000"/>
              </a:lnSpc>
              <a:spcBef>
                <a:spcPct val="15000"/>
              </a:spcBef>
            </a:pPr>
            <a:endParaRPr lang="en-US" altLang="zh-CN" sz="2200" dirty="0" smtClean="0">
              <a:latin typeface="Times New Roman" pitchFamily="18" charset="0"/>
              <a:ea typeface="幼圆" pitchFamily="49" charset="-122"/>
              <a:cs typeface="Times New Roman" pitchFamily="18" charset="0"/>
            </a:endParaRPr>
          </a:p>
          <a:p>
            <a:pPr algn="just" eaLnBrk="1" hangingPunct="1">
              <a:lnSpc>
                <a:spcPct val="115000"/>
              </a:lnSpc>
              <a:spcBef>
                <a:spcPct val="15000"/>
              </a:spcBef>
            </a:pPr>
            <a:r>
              <a:rPr lang="zh-CN" altLang="en-US" sz="2200" dirty="0" smtClean="0">
                <a:latin typeface="Times New Roman" pitchFamily="18" charset="0"/>
                <a:ea typeface="幼圆" pitchFamily="49" charset="-122"/>
                <a:cs typeface="Times New Roman" pitchFamily="18" charset="0"/>
              </a:rPr>
              <a:t>中</a:t>
            </a:r>
            <a:r>
              <a:rPr lang="en-US" altLang="zh-CN" sz="2200" dirty="0">
                <a:latin typeface="Times New Roman" pitchFamily="18" charset="0"/>
                <a:ea typeface="幼圆" pitchFamily="49" charset="-122"/>
                <a:cs typeface="Times New Roman" pitchFamily="18" charset="0"/>
              </a:rPr>
              <a:t>MB </a:t>
            </a:r>
            <a:r>
              <a:rPr lang="zh-CN" altLang="en-US" dirty="0">
                <a:latin typeface="Times New Roman" pitchFamily="18" charset="0"/>
                <a:ea typeface="幼圆" pitchFamily="49" charset="-122"/>
                <a:cs typeface="Times New Roman" pitchFamily="18" charset="0"/>
              </a:rPr>
              <a:t>（</a:t>
            </a:r>
            <a:r>
              <a:rPr lang="en-US" altLang="zh-CN" dirty="0">
                <a:latin typeface="Times New Roman" pitchFamily="18" charset="0"/>
                <a:ea typeface="幼圆" pitchFamily="49" charset="-122"/>
                <a:cs typeface="Times New Roman" pitchFamily="18" charset="0"/>
              </a:rPr>
              <a:t>Measure Belief</a:t>
            </a:r>
            <a:r>
              <a:rPr lang="zh-CN" altLang="en-US" dirty="0">
                <a:latin typeface="Times New Roman" pitchFamily="18" charset="0"/>
                <a:ea typeface="幼圆" pitchFamily="49" charset="-122"/>
                <a:cs typeface="Times New Roman" pitchFamily="18" charset="0"/>
              </a:rPr>
              <a:t>）</a:t>
            </a:r>
            <a:r>
              <a:rPr lang="zh-CN" altLang="en-US" sz="2200" dirty="0">
                <a:latin typeface="Times New Roman" pitchFamily="18" charset="0"/>
                <a:ea typeface="幼圆" pitchFamily="49" charset="-122"/>
                <a:cs typeface="Times New Roman" pitchFamily="18" charset="0"/>
              </a:rPr>
              <a:t>称为信任增长度，</a:t>
            </a:r>
            <a:r>
              <a:rPr lang="en-US" altLang="zh-CN" sz="2200" dirty="0">
                <a:latin typeface="Times New Roman" pitchFamily="18" charset="0"/>
                <a:ea typeface="幼圆" pitchFamily="49" charset="-122"/>
                <a:cs typeface="Times New Roman" pitchFamily="18" charset="0"/>
              </a:rPr>
              <a:t>MB(H, E)</a:t>
            </a:r>
            <a:r>
              <a:rPr lang="zh-CN" altLang="en-US" sz="2200" dirty="0">
                <a:latin typeface="Times New Roman" pitchFamily="18" charset="0"/>
                <a:ea typeface="幼圆" pitchFamily="49" charset="-122"/>
                <a:cs typeface="Times New Roman" pitchFamily="18" charset="0"/>
              </a:rPr>
              <a:t>定义为</a:t>
            </a:r>
          </a:p>
          <a:p>
            <a:pPr algn="just" eaLnBrk="1" hangingPunct="1">
              <a:lnSpc>
                <a:spcPct val="115000"/>
              </a:lnSpc>
              <a:spcBef>
                <a:spcPct val="15000"/>
              </a:spcBef>
            </a:pPr>
            <a:endParaRPr lang="zh-CN" altLang="en-US" sz="2200" dirty="0">
              <a:latin typeface="Times New Roman" pitchFamily="18" charset="0"/>
              <a:ea typeface="幼圆" pitchFamily="49" charset="-122"/>
              <a:cs typeface="Times New Roman" pitchFamily="18" charset="0"/>
            </a:endParaRPr>
          </a:p>
          <a:p>
            <a:pPr algn="just" eaLnBrk="1" hangingPunct="1">
              <a:lnSpc>
                <a:spcPct val="115000"/>
              </a:lnSpc>
              <a:spcBef>
                <a:spcPct val="15000"/>
              </a:spcBef>
            </a:pPr>
            <a:endParaRPr lang="zh-CN" altLang="en-US" sz="2200" dirty="0">
              <a:latin typeface="Times New Roman" pitchFamily="18" charset="0"/>
              <a:ea typeface="幼圆" pitchFamily="49" charset="-122"/>
              <a:cs typeface="Times New Roman" pitchFamily="18" charset="0"/>
            </a:endParaRPr>
          </a:p>
          <a:p>
            <a:pPr algn="just" eaLnBrk="1" hangingPunct="1">
              <a:lnSpc>
                <a:spcPct val="115000"/>
              </a:lnSpc>
              <a:spcBef>
                <a:spcPct val="15000"/>
              </a:spcBef>
            </a:pPr>
            <a:endParaRPr lang="zh-CN" altLang="en-US" sz="2200" dirty="0">
              <a:latin typeface="Times New Roman" pitchFamily="18" charset="0"/>
              <a:ea typeface="幼圆" pitchFamily="49" charset="-122"/>
              <a:cs typeface="Times New Roman" pitchFamily="18" charset="0"/>
            </a:endParaRPr>
          </a:p>
          <a:p>
            <a:pPr algn="just" eaLnBrk="1" hangingPunct="1">
              <a:lnSpc>
                <a:spcPct val="115000"/>
              </a:lnSpc>
              <a:spcBef>
                <a:spcPct val="15000"/>
              </a:spcBef>
            </a:pPr>
            <a:r>
              <a:rPr lang="en-US" altLang="zh-CN" sz="2200" dirty="0">
                <a:latin typeface="Times New Roman" pitchFamily="18" charset="0"/>
                <a:ea typeface="幼圆" pitchFamily="49" charset="-122"/>
                <a:cs typeface="Times New Roman" pitchFamily="18" charset="0"/>
              </a:rPr>
              <a:t>MD </a:t>
            </a:r>
            <a:r>
              <a:rPr lang="zh-CN" altLang="en-US" dirty="0">
                <a:latin typeface="Times New Roman" pitchFamily="18" charset="0"/>
                <a:ea typeface="幼圆" pitchFamily="49" charset="-122"/>
                <a:cs typeface="Times New Roman" pitchFamily="18" charset="0"/>
              </a:rPr>
              <a:t>（</a:t>
            </a:r>
            <a:r>
              <a:rPr lang="en-US" altLang="zh-CN" dirty="0">
                <a:latin typeface="Times New Roman" pitchFamily="18" charset="0"/>
                <a:ea typeface="幼圆" pitchFamily="49" charset="-122"/>
                <a:cs typeface="Times New Roman" pitchFamily="18" charset="0"/>
              </a:rPr>
              <a:t>Measure Disbelief</a:t>
            </a:r>
            <a:r>
              <a:rPr lang="zh-CN" altLang="en-US" dirty="0">
                <a:latin typeface="Times New Roman" pitchFamily="18" charset="0"/>
                <a:ea typeface="幼圆" pitchFamily="49" charset="-122"/>
                <a:cs typeface="Times New Roman" pitchFamily="18" charset="0"/>
              </a:rPr>
              <a:t>）</a:t>
            </a:r>
            <a:r>
              <a:rPr lang="zh-CN" altLang="en-US" sz="2200" dirty="0">
                <a:latin typeface="Times New Roman" pitchFamily="18" charset="0"/>
                <a:ea typeface="幼圆" pitchFamily="49" charset="-122"/>
                <a:cs typeface="Times New Roman" pitchFamily="18" charset="0"/>
              </a:rPr>
              <a:t>称为不信任增长度，</a:t>
            </a:r>
            <a:r>
              <a:rPr lang="en-US" altLang="zh-CN" sz="2200" dirty="0">
                <a:latin typeface="Times New Roman" pitchFamily="18" charset="0"/>
                <a:ea typeface="幼圆" pitchFamily="49" charset="-122"/>
                <a:cs typeface="Times New Roman" pitchFamily="18" charset="0"/>
              </a:rPr>
              <a:t>MB(H, E)</a:t>
            </a:r>
            <a:r>
              <a:rPr lang="zh-CN" altLang="en-US" sz="2200" dirty="0">
                <a:latin typeface="Times New Roman" pitchFamily="18" charset="0"/>
                <a:ea typeface="幼圆" pitchFamily="49" charset="-122"/>
                <a:cs typeface="Times New Roman" pitchFamily="18" charset="0"/>
              </a:rPr>
              <a:t>定义为</a:t>
            </a:r>
          </a:p>
          <a:p>
            <a:pPr algn="just" eaLnBrk="1" hangingPunct="1">
              <a:lnSpc>
                <a:spcPct val="110000"/>
              </a:lnSpc>
              <a:spcBef>
                <a:spcPct val="15000"/>
              </a:spcBef>
            </a:pPr>
            <a:endParaRPr lang="zh-CN" altLang="en-US" sz="2200" dirty="0">
              <a:latin typeface="Times New Roman" pitchFamily="18" charset="0"/>
              <a:ea typeface="幼圆" pitchFamily="49" charset="-122"/>
              <a:cs typeface="Times New Roman" pitchFamily="18" charset="0"/>
            </a:endParaRPr>
          </a:p>
          <a:p>
            <a:pPr algn="just" eaLnBrk="1" hangingPunct="1">
              <a:lnSpc>
                <a:spcPct val="110000"/>
              </a:lnSpc>
              <a:spcBef>
                <a:spcPct val="15000"/>
              </a:spcBef>
            </a:pPr>
            <a:endParaRPr lang="zh-CN" altLang="en-US" dirty="0">
              <a:latin typeface="Times New Roman" pitchFamily="18" charset="0"/>
              <a:ea typeface="幼圆" pitchFamily="49" charset="-122"/>
              <a:cs typeface="Times New Roman" pitchFamily="18" charset="0"/>
            </a:endParaRPr>
          </a:p>
          <a:p>
            <a:pPr algn="just" eaLnBrk="1" hangingPunct="1">
              <a:lnSpc>
                <a:spcPct val="110000"/>
              </a:lnSpc>
              <a:spcBef>
                <a:spcPct val="15000"/>
              </a:spcBef>
            </a:pPr>
            <a:endParaRPr lang="zh-CN" altLang="en-US" dirty="0">
              <a:solidFill>
                <a:srgbClr val="008000"/>
              </a:solidFill>
              <a:ea typeface="宋体" pitchFamily="2" charset="-122"/>
            </a:endParaRPr>
          </a:p>
          <a:p>
            <a:pPr algn="just" eaLnBrk="1" hangingPunct="1">
              <a:lnSpc>
                <a:spcPct val="110000"/>
              </a:lnSpc>
              <a:spcBef>
                <a:spcPct val="15000"/>
              </a:spcBef>
            </a:pPr>
            <a:endParaRPr lang="en-US" altLang="zh-CN" dirty="0">
              <a:solidFill>
                <a:srgbClr val="008000"/>
              </a:solidFill>
              <a:ea typeface="宋体" pitchFamily="2" charset="-122"/>
            </a:endParaRPr>
          </a:p>
        </p:txBody>
      </p:sp>
      <p:graphicFrame>
        <p:nvGraphicFramePr>
          <p:cNvPr id="166928" name="Object 16"/>
          <p:cNvGraphicFramePr>
            <a:graphicFrameLocks noChangeAspect="1"/>
          </p:cNvGraphicFramePr>
          <p:nvPr/>
        </p:nvGraphicFramePr>
        <p:xfrm>
          <a:off x="1089025" y="3321050"/>
          <a:ext cx="5345113" cy="1012825"/>
        </p:xfrm>
        <a:graphic>
          <a:graphicData uri="http://schemas.openxmlformats.org/presentationml/2006/ole">
            <mc:AlternateContent xmlns:mc="http://schemas.openxmlformats.org/markup-compatibility/2006">
              <mc:Choice xmlns:v="urn:schemas-microsoft-com:vml" Requires="v">
                <p:oleObj spid="_x0000_s167140" name="Equation" r:id="rId4" imgW="3708360" imgH="685800" progId="Equation.DSMT4">
                  <p:embed/>
                </p:oleObj>
              </mc:Choice>
              <mc:Fallback>
                <p:oleObj name="Equation" r:id="rId4" imgW="3708360" imgH="685800" progId="Equation.DSMT4">
                  <p:embed/>
                  <p:pic>
                    <p:nvPicPr>
                      <p:cNvPr id="0" name="Object 1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89025" y="3321050"/>
                        <a:ext cx="5345113" cy="1012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66929" name="Object 17"/>
          <p:cNvGraphicFramePr>
            <a:graphicFrameLocks noChangeAspect="1"/>
          </p:cNvGraphicFramePr>
          <p:nvPr>
            <p:extLst>
              <p:ext uri="{D42A27DB-BD31-4B8C-83A1-F6EECF244321}">
                <p14:modId xmlns:p14="http://schemas.microsoft.com/office/powerpoint/2010/main" val="1163330062"/>
              </p:ext>
            </p:extLst>
          </p:nvPr>
        </p:nvGraphicFramePr>
        <p:xfrm>
          <a:off x="1033463" y="5121275"/>
          <a:ext cx="5260975" cy="1049338"/>
        </p:xfrm>
        <a:graphic>
          <a:graphicData uri="http://schemas.openxmlformats.org/presentationml/2006/ole">
            <mc:AlternateContent xmlns:mc="http://schemas.openxmlformats.org/markup-compatibility/2006">
              <mc:Choice xmlns:v="urn:schemas-microsoft-com:vml" Requires="v">
                <p:oleObj spid="_x0000_s167141" name="Equation" r:id="rId6" imgW="3848040" imgH="685800" progId="Equation.DSMT4">
                  <p:embed/>
                </p:oleObj>
              </mc:Choice>
              <mc:Fallback>
                <p:oleObj name="Equation" r:id="rId6" imgW="3848040" imgH="685800" progId="Equation.DSMT4">
                  <p:embed/>
                  <p:pic>
                    <p:nvPicPr>
                      <p:cNvPr id="0" name="Object 17"/>
                      <p:cNvPicPr>
                        <a:picLocks noChangeAspect="1" noChangeArrowheads="1"/>
                      </p:cNvPicPr>
                      <p:nvPr/>
                    </p:nvPicPr>
                    <p:blipFill>
                      <a:blip r:embed="rId7"/>
                      <a:srcRect/>
                      <a:stretch>
                        <a:fillRect/>
                      </a:stretch>
                    </p:blipFill>
                    <p:spPr bwMode="auto">
                      <a:xfrm>
                        <a:off x="1033463" y="5121275"/>
                        <a:ext cx="5260975" cy="1049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8" name="Text Box 5"/>
          <p:cNvSpPr txBox="1">
            <a:spLocks noChangeArrowheads="1"/>
          </p:cNvSpPr>
          <p:nvPr/>
        </p:nvSpPr>
        <p:spPr bwMode="auto">
          <a:xfrm>
            <a:off x="358775" y="152400"/>
            <a:ext cx="8389938" cy="8032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lnSpc>
                <a:spcPct val="105000"/>
              </a:lnSpc>
              <a:spcBef>
                <a:spcPct val="5000"/>
              </a:spcBef>
            </a:pPr>
            <a:r>
              <a:rPr lang="en-US" altLang="zh-CN" sz="4400" b="1" dirty="0">
                <a:solidFill>
                  <a:schemeClr val="accent2"/>
                </a:solidFill>
                <a:latin typeface="方正姚体" pitchFamily="2" charset="-122"/>
                <a:ea typeface="方正姚体" pitchFamily="2" charset="-122"/>
                <a:cs typeface="+mj-cs"/>
              </a:rPr>
              <a:t>CF</a:t>
            </a:r>
            <a:r>
              <a:rPr lang="zh-CN" altLang="en-US" sz="4400" b="1" dirty="0" smtClean="0">
                <a:solidFill>
                  <a:schemeClr val="accent2"/>
                </a:solidFill>
                <a:latin typeface="方正姚体" pitchFamily="2" charset="-122"/>
                <a:ea typeface="方正姚体" pitchFamily="2" charset="-122"/>
                <a:cs typeface="+mj-cs"/>
              </a:rPr>
              <a:t>模型</a:t>
            </a:r>
            <a:r>
              <a:rPr lang="en-US" altLang="zh-CN" sz="4400" b="1" dirty="0" smtClean="0">
                <a:solidFill>
                  <a:schemeClr val="accent2"/>
                </a:solidFill>
                <a:latin typeface="方正姚体" pitchFamily="2" charset="-122"/>
                <a:ea typeface="方正姚体" pitchFamily="2" charset="-122"/>
                <a:cs typeface="+mj-cs"/>
              </a:rPr>
              <a:t>– </a:t>
            </a:r>
            <a:r>
              <a:rPr lang="zh-CN" altLang="en-US" sz="4400" b="1" dirty="0" smtClean="0">
                <a:solidFill>
                  <a:schemeClr val="accent2"/>
                </a:solidFill>
                <a:latin typeface="方正姚体" pitchFamily="2" charset="-122"/>
                <a:ea typeface="方正姚体" pitchFamily="2" charset="-122"/>
                <a:cs typeface="+mj-cs"/>
              </a:rPr>
              <a:t>可</a:t>
            </a:r>
            <a:r>
              <a:rPr lang="zh-CN" altLang="en-US" sz="4400" b="1" dirty="0">
                <a:solidFill>
                  <a:schemeClr val="accent2"/>
                </a:solidFill>
                <a:latin typeface="方正姚体" pitchFamily="2" charset="-122"/>
                <a:ea typeface="方正姚体" pitchFamily="2" charset="-122"/>
              </a:rPr>
              <a:t>信</a:t>
            </a:r>
            <a:r>
              <a:rPr lang="zh-CN" altLang="en-US" sz="4400" b="1" dirty="0" smtClean="0">
                <a:solidFill>
                  <a:schemeClr val="accent2"/>
                </a:solidFill>
                <a:latin typeface="方正姚体" pitchFamily="2" charset="-122"/>
                <a:ea typeface="方正姚体" pitchFamily="2" charset="-122"/>
                <a:cs typeface="+mj-cs"/>
              </a:rPr>
              <a:t>度</a:t>
            </a:r>
            <a:r>
              <a:rPr lang="zh-CN" altLang="en-US" sz="4400" b="1" dirty="0">
                <a:solidFill>
                  <a:schemeClr val="accent2"/>
                </a:solidFill>
                <a:latin typeface="方正姚体" pitchFamily="2" charset="-122"/>
                <a:ea typeface="方正姚体" pitchFamily="2" charset="-122"/>
                <a:cs typeface="+mj-cs"/>
              </a:rPr>
              <a:t>的定义</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40" name="Text Box 4"/>
          <p:cNvSpPr txBox="1">
            <a:spLocks noChangeArrowheads="1"/>
          </p:cNvSpPr>
          <p:nvPr/>
        </p:nvSpPr>
        <p:spPr bwMode="auto">
          <a:xfrm>
            <a:off x="250825" y="1520825"/>
            <a:ext cx="8713788" cy="47197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lnSpc>
                <a:spcPct val="105000"/>
              </a:lnSpc>
              <a:spcBef>
                <a:spcPct val="15000"/>
              </a:spcBef>
            </a:pPr>
            <a:r>
              <a:rPr lang="en-US" altLang="zh-CN" sz="2400" b="1" dirty="0" smtClean="0">
                <a:solidFill>
                  <a:srgbClr val="0000FF"/>
                </a:solidFill>
                <a:latin typeface="幼圆" pitchFamily="49" charset="-122"/>
                <a:ea typeface="幼圆" pitchFamily="49" charset="-122"/>
              </a:rPr>
              <a:t>MB</a:t>
            </a:r>
            <a:r>
              <a:rPr lang="zh-CN" altLang="en-US" sz="2400" b="1" dirty="0">
                <a:solidFill>
                  <a:srgbClr val="0000FF"/>
                </a:solidFill>
                <a:latin typeface="幼圆" pitchFamily="49" charset="-122"/>
                <a:ea typeface="幼圆" pitchFamily="49" charset="-122"/>
              </a:rPr>
              <a:t>和</a:t>
            </a:r>
            <a:r>
              <a:rPr lang="en-US" altLang="zh-CN" sz="2400" b="1" dirty="0">
                <a:solidFill>
                  <a:srgbClr val="0000FF"/>
                </a:solidFill>
                <a:latin typeface="幼圆" pitchFamily="49" charset="-122"/>
                <a:ea typeface="幼圆" pitchFamily="49" charset="-122"/>
              </a:rPr>
              <a:t>MD</a:t>
            </a:r>
            <a:r>
              <a:rPr lang="zh-CN" altLang="en-US" sz="2400" b="1" dirty="0">
                <a:solidFill>
                  <a:srgbClr val="0000FF"/>
                </a:solidFill>
                <a:latin typeface="幼圆" pitchFamily="49" charset="-122"/>
                <a:ea typeface="幼圆" pitchFamily="49" charset="-122"/>
              </a:rPr>
              <a:t>的关系</a:t>
            </a:r>
          </a:p>
          <a:p>
            <a:pPr marL="342900" indent="-342900" eaLnBrk="1" hangingPunct="1">
              <a:lnSpc>
                <a:spcPct val="105000"/>
              </a:lnSpc>
              <a:spcBef>
                <a:spcPct val="15000"/>
              </a:spcBef>
              <a:buFont typeface="Arial" pitchFamily="34" charset="0"/>
              <a:buChar char="•"/>
            </a:pPr>
            <a:r>
              <a:rPr lang="zh-CN" altLang="en-US" sz="2100" b="1" dirty="0" smtClean="0">
                <a:solidFill>
                  <a:srgbClr val="D60093"/>
                </a:solidFill>
                <a:latin typeface="仿宋_GB2312" pitchFamily="49" charset="-122"/>
                <a:ea typeface="仿宋_GB2312" pitchFamily="49" charset="-122"/>
              </a:rPr>
              <a:t>当</a:t>
            </a:r>
            <a:r>
              <a:rPr lang="en-US" altLang="zh-CN" sz="2100" b="1" dirty="0">
                <a:solidFill>
                  <a:srgbClr val="D60093"/>
                </a:solidFill>
                <a:latin typeface="仿宋_GB2312" pitchFamily="49" charset="-122"/>
                <a:ea typeface="仿宋_GB2312" pitchFamily="49" charset="-122"/>
              </a:rPr>
              <a:t>MB(H, E)&gt;0</a:t>
            </a:r>
            <a:r>
              <a:rPr lang="zh-CN" altLang="en-US" sz="2100" b="1" dirty="0">
                <a:solidFill>
                  <a:srgbClr val="D60093"/>
                </a:solidFill>
                <a:latin typeface="仿宋_GB2312" pitchFamily="49" charset="-122"/>
                <a:ea typeface="仿宋_GB2312" pitchFamily="49" charset="-122"/>
              </a:rPr>
              <a:t>时，有</a:t>
            </a:r>
            <a:r>
              <a:rPr lang="en-US" altLang="zh-CN" sz="2100" b="1" dirty="0">
                <a:solidFill>
                  <a:srgbClr val="D60093"/>
                </a:solidFill>
                <a:latin typeface="仿宋_GB2312" pitchFamily="49" charset="-122"/>
                <a:ea typeface="仿宋_GB2312" pitchFamily="49" charset="-122"/>
              </a:rPr>
              <a:t>P(H|E)&gt;P(H)</a:t>
            </a:r>
            <a:r>
              <a:rPr lang="zh-CN" altLang="en-US" sz="2100" b="1" dirty="0">
                <a:solidFill>
                  <a:srgbClr val="D60093"/>
                </a:solidFill>
                <a:latin typeface="仿宋_GB2312" pitchFamily="49" charset="-122"/>
                <a:ea typeface="仿宋_GB2312" pitchFamily="49" charset="-122"/>
              </a:rPr>
              <a:t>，即</a:t>
            </a:r>
            <a:r>
              <a:rPr lang="en-US" altLang="zh-CN" sz="2100" b="1" dirty="0">
                <a:solidFill>
                  <a:srgbClr val="D60093"/>
                </a:solidFill>
                <a:latin typeface="仿宋_GB2312" pitchFamily="49" charset="-122"/>
                <a:ea typeface="仿宋_GB2312" pitchFamily="49" charset="-122"/>
              </a:rPr>
              <a:t>E</a:t>
            </a:r>
            <a:r>
              <a:rPr lang="zh-CN" altLang="en-US" sz="2100" b="1" dirty="0">
                <a:solidFill>
                  <a:srgbClr val="D60093"/>
                </a:solidFill>
                <a:latin typeface="仿宋_GB2312" pitchFamily="49" charset="-122"/>
                <a:ea typeface="仿宋_GB2312" pitchFamily="49" charset="-122"/>
              </a:rPr>
              <a:t>的出现增加了</a:t>
            </a:r>
            <a:r>
              <a:rPr lang="en-US" altLang="zh-CN" sz="2100" b="1" dirty="0">
                <a:solidFill>
                  <a:srgbClr val="D60093"/>
                </a:solidFill>
                <a:latin typeface="仿宋_GB2312" pitchFamily="49" charset="-122"/>
                <a:ea typeface="仿宋_GB2312" pitchFamily="49" charset="-122"/>
              </a:rPr>
              <a:t>H</a:t>
            </a:r>
            <a:r>
              <a:rPr lang="zh-CN" altLang="en-US" sz="2100" b="1" dirty="0">
                <a:solidFill>
                  <a:srgbClr val="D60093"/>
                </a:solidFill>
                <a:latin typeface="仿宋_GB2312" pitchFamily="49" charset="-122"/>
                <a:ea typeface="仿宋_GB2312" pitchFamily="49" charset="-122"/>
              </a:rPr>
              <a:t>的概率</a:t>
            </a:r>
          </a:p>
          <a:p>
            <a:pPr marL="342900" indent="-342900" eaLnBrk="1" hangingPunct="1">
              <a:lnSpc>
                <a:spcPct val="105000"/>
              </a:lnSpc>
              <a:spcBef>
                <a:spcPct val="15000"/>
              </a:spcBef>
              <a:buFont typeface="Arial" pitchFamily="34" charset="0"/>
              <a:buChar char="•"/>
            </a:pPr>
            <a:r>
              <a:rPr lang="zh-CN" altLang="en-US" sz="2100" b="1" dirty="0" smtClean="0">
                <a:solidFill>
                  <a:srgbClr val="D60093"/>
                </a:solidFill>
                <a:latin typeface="仿宋_GB2312" pitchFamily="49" charset="-122"/>
                <a:ea typeface="仿宋_GB2312" pitchFamily="49" charset="-122"/>
              </a:rPr>
              <a:t>当</a:t>
            </a:r>
            <a:r>
              <a:rPr lang="en-US" altLang="zh-CN" sz="2100" b="1" dirty="0">
                <a:solidFill>
                  <a:srgbClr val="D60093"/>
                </a:solidFill>
                <a:latin typeface="仿宋_GB2312" pitchFamily="49" charset="-122"/>
                <a:ea typeface="仿宋_GB2312" pitchFamily="49" charset="-122"/>
              </a:rPr>
              <a:t>MD(H, E)&gt;0</a:t>
            </a:r>
            <a:r>
              <a:rPr lang="zh-CN" altLang="en-US" sz="2100" b="1" dirty="0">
                <a:solidFill>
                  <a:srgbClr val="D60093"/>
                </a:solidFill>
                <a:latin typeface="仿宋_GB2312" pitchFamily="49" charset="-122"/>
                <a:ea typeface="仿宋_GB2312" pitchFamily="49" charset="-122"/>
              </a:rPr>
              <a:t>时，有</a:t>
            </a:r>
            <a:r>
              <a:rPr lang="en-US" altLang="zh-CN" sz="2100" b="1" dirty="0">
                <a:solidFill>
                  <a:srgbClr val="D60093"/>
                </a:solidFill>
                <a:latin typeface="仿宋_GB2312" pitchFamily="49" charset="-122"/>
                <a:ea typeface="仿宋_GB2312" pitchFamily="49" charset="-122"/>
              </a:rPr>
              <a:t>P(H|E)&lt;P(H) </a:t>
            </a:r>
            <a:r>
              <a:rPr lang="zh-CN" altLang="en-US" sz="2100" b="1" dirty="0">
                <a:solidFill>
                  <a:srgbClr val="D60093"/>
                </a:solidFill>
                <a:latin typeface="仿宋_GB2312" pitchFamily="49" charset="-122"/>
                <a:ea typeface="仿宋_GB2312" pitchFamily="49" charset="-122"/>
              </a:rPr>
              <a:t>，即</a:t>
            </a:r>
            <a:r>
              <a:rPr lang="en-US" altLang="zh-CN" sz="2100" b="1" dirty="0">
                <a:solidFill>
                  <a:srgbClr val="D60093"/>
                </a:solidFill>
                <a:latin typeface="仿宋_GB2312" pitchFamily="49" charset="-122"/>
                <a:ea typeface="仿宋_GB2312" pitchFamily="49" charset="-122"/>
              </a:rPr>
              <a:t>E</a:t>
            </a:r>
            <a:r>
              <a:rPr lang="zh-CN" altLang="en-US" sz="2100" b="1" dirty="0">
                <a:solidFill>
                  <a:srgbClr val="D60093"/>
                </a:solidFill>
                <a:latin typeface="仿宋_GB2312" pitchFamily="49" charset="-122"/>
                <a:ea typeface="仿宋_GB2312" pitchFamily="49" charset="-122"/>
              </a:rPr>
              <a:t>的出现降低了</a:t>
            </a:r>
            <a:r>
              <a:rPr lang="en-US" altLang="zh-CN" sz="2100" b="1" dirty="0">
                <a:solidFill>
                  <a:srgbClr val="D60093"/>
                </a:solidFill>
                <a:latin typeface="仿宋_GB2312" pitchFamily="49" charset="-122"/>
                <a:ea typeface="仿宋_GB2312" pitchFamily="49" charset="-122"/>
              </a:rPr>
              <a:t>H</a:t>
            </a:r>
            <a:r>
              <a:rPr lang="zh-CN" altLang="en-US" sz="2100" b="1" dirty="0">
                <a:solidFill>
                  <a:srgbClr val="D60093"/>
                </a:solidFill>
                <a:latin typeface="仿宋_GB2312" pitchFamily="49" charset="-122"/>
                <a:ea typeface="仿宋_GB2312" pitchFamily="49" charset="-122"/>
              </a:rPr>
              <a:t>的概率</a:t>
            </a:r>
          </a:p>
          <a:p>
            <a:pPr eaLnBrk="1" hangingPunct="1">
              <a:lnSpc>
                <a:spcPct val="115000"/>
              </a:lnSpc>
              <a:spcBef>
                <a:spcPct val="15000"/>
              </a:spcBef>
            </a:pPr>
            <a:endParaRPr lang="en-US" altLang="zh-CN" sz="2100" b="1" dirty="0" smtClean="0">
              <a:solidFill>
                <a:srgbClr val="0000CC"/>
              </a:solidFill>
              <a:latin typeface="幼圆" pitchFamily="49" charset="-122"/>
              <a:ea typeface="幼圆" pitchFamily="49" charset="-122"/>
            </a:endParaRPr>
          </a:p>
          <a:p>
            <a:pPr eaLnBrk="1" hangingPunct="1">
              <a:lnSpc>
                <a:spcPct val="105000"/>
              </a:lnSpc>
              <a:spcBef>
                <a:spcPct val="15000"/>
              </a:spcBef>
            </a:pPr>
            <a:r>
              <a:rPr lang="en-US" altLang="zh-CN" sz="2400" b="1" dirty="0">
                <a:latin typeface="幼圆" pitchFamily="49" charset="-122"/>
                <a:ea typeface="幼圆" pitchFamily="49" charset="-122"/>
              </a:rPr>
              <a:t>CF(H, E)</a:t>
            </a:r>
            <a:r>
              <a:rPr lang="zh-CN" altLang="en-US" sz="2400" b="1" dirty="0">
                <a:latin typeface="幼圆" pitchFamily="49" charset="-122"/>
                <a:ea typeface="幼圆" pitchFamily="49" charset="-122"/>
              </a:rPr>
              <a:t>的计算公式：</a:t>
            </a:r>
          </a:p>
          <a:p>
            <a:pPr eaLnBrk="1" hangingPunct="1">
              <a:lnSpc>
                <a:spcPct val="115000"/>
              </a:lnSpc>
              <a:spcBef>
                <a:spcPct val="15000"/>
              </a:spcBef>
            </a:pPr>
            <a:endParaRPr lang="zh-CN" altLang="en-US" sz="2100" b="1" dirty="0">
              <a:solidFill>
                <a:srgbClr val="0000CC"/>
              </a:solidFill>
              <a:latin typeface="幼圆" pitchFamily="49" charset="-122"/>
              <a:ea typeface="幼圆" pitchFamily="49" charset="-122"/>
            </a:endParaRPr>
          </a:p>
          <a:p>
            <a:pPr eaLnBrk="1" hangingPunct="1">
              <a:lnSpc>
                <a:spcPct val="115000"/>
              </a:lnSpc>
              <a:spcBef>
                <a:spcPct val="15000"/>
              </a:spcBef>
            </a:pPr>
            <a:endParaRPr lang="zh-CN" altLang="en-US" sz="2100" b="1" dirty="0">
              <a:solidFill>
                <a:srgbClr val="0000CC"/>
              </a:solidFill>
              <a:latin typeface="幼圆" pitchFamily="49" charset="-122"/>
              <a:ea typeface="幼圆" pitchFamily="49" charset="-122"/>
            </a:endParaRPr>
          </a:p>
          <a:p>
            <a:pPr eaLnBrk="1" hangingPunct="1">
              <a:lnSpc>
                <a:spcPct val="115000"/>
              </a:lnSpc>
              <a:spcBef>
                <a:spcPct val="15000"/>
              </a:spcBef>
            </a:pPr>
            <a:endParaRPr lang="zh-CN" altLang="en-US" sz="2200" b="1" dirty="0">
              <a:solidFill>
                <a:srgbClr val="0000CC"/>
              </a:solidFill>
              <a:latin typeface="幼圆" pitchFamily="49" charset="-122"/>
              <a:ea typeface="幼圆" pitchFamily="49" charset="-122"/>
            </a:endParaRPr>
          </a:p>
          <a:p>
            <a:pPr eaLnBrk="1" hangingPunct="1">
              <a:lnSpc>
                <a:spcPct val="115000"/>
              </a:lnSpc>
              <a:spcBef>
                <a:spcPct val="15000"/>
              </a:spcBef>
            </a:pPr>
            <a:endParaRPr lang="zh-CN" altLang="en-US" sz="2200" b="1" dirty="0">
              <a:solidFill>
                <a:srgbClr val="0000CC"/>
              </a:solidFill>
              <a:latin typeface="幼圆" pitchFamily="49" charset="-122"/>
              <a:ea typeface="幼圆" pitchFamily="49" charset="-122"/>
            </a:endParaRPr>
          </a:p>
          <a:p>
            <a:pPr eaLnBrk="1" hangingPunct="1">
              <a:lnSpc>
                <a:spcPct val="115000"/>
              </a:lnSpc>
              <a:spcBef>
                <a:spcPct val="15000"/>
              </a:spcBef>
            </a:pPr>
            <a:endParaRPr lang="zh-CN" altLang="en-US" sz="2200" b="1" dirty="0">
              <a:solidFill>
                <a:srgbClr val="0000CC"/>
              </a:solidFill>
              <a:latin typeface="幼圆" pitchFamily="49" charset="-122"/>
              <a:ea typeface="幼圆" pitchFamily="49" charset="-122"/>
            </a:endParaRPr>
          </a:p>
          <a:p>
            <a:pPr eaLnBrk="1" hangingPunct="1">
              <a:lnSpc>
                <a:spcPct val="115000"/>
              </a:lnSpc>
              <a:spcBef>
                <a:spcPct val="15000"/>
              </a:spcBef>
            </a:pPr>
            <a:endParaRPr lang="zh-CN" altLang="en-US" sz="2200" b="1" dirty="0">
              <a:solidFill>
                <a:srgbClr val="0000CC"/>
              </a:solidFill>
              <a:latin typeface="幼圆" pitchFamily="49" charset="-122"/>
              <a:ea typeface="幼圆" pitchFamily="49" charset="-122"/>
            </a:endParaRPr>
          </a:p>
        </p:txBody>
      </p:sp>
      <p:grpSp>
        <p:nvGrpSpPr>
          <p:cNvPr id="2" name="组合 1"/>
          <p:cNvGrpSpPr/>
          <p:nvPr/>
        </p:nvGrpSpPr>
        <p:grpSpPr>
          <a:xfrm>
            <a:off x="740838" y="3944054"/>
            <a:ext cx="7432675" cy="1869281"/>
            <a:chOff x="717550" y="3249613"/>
            <a:chExt cx="7853363" cy="2036762"/>
          </a:xfrm>
        </p:grpSpPr>
        <p:sp>
          <p:nvSpPr>
            <p:cNvPr id="167946" name="Line 10"/>
            <p:cNvSpPr>
              <a:spLocks noChangeShapeType="1"/>
            </p:cNvSpPr>
            <p:nvPr/>
          </p:nvSpPr>
          <p:spPr bwMode="auto">
            <a:xfrm>
              <a:off x="3895725" y="3640138"/>
              <a:ext cx="1792288" cy="1587"/>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67947" name="Line 11"/>
            <p:cNvSpPr>
              <a:spLocks noChangeShapeType="1"/>
            </p:cNvSpPr>
            <p:nvPr/>
          </p:nvSpPr>
          <p:spPr bwMode="auto">
            <a:xfrm>
              <a:off x="4105275" y="4872038"/>
              <a:ext cx="1792288" cy="1587"/>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67948" name="Rectangle 12"/>
            <p:cNvSpPr>
              <a:spLocks noChangeArrowheads="1"/>
            </p:cNvSpPr>
            <p:nvPr/>
          </p:nvSpPr>
          <p:spPr bwMode="auto">
            <a:xfrm>
              <a:off x="2046288" y="4868863"/>
              <a:ext cx="138112" cy="33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a:solidFill>
                    <a:srgbClr val="000000"/>
                  </a:solidFill>
                  <a:latin typeface="Symbol" pitchFamily="18" charset="2"/>
                  <a:ea typeface="宋体" pitchFamily="2" charset="-122"/>
                </a:rPr>
                <a:t>ï</a:t>
              </a:r>
              <a:endParaRPr lang="en-US" altLang="zh-CN" sz="2400">
                <a:latin typeface="Tahoma" pitchFamily="34" charset="0"/>
                <a:ea typeface="宋体" pitchFamily="2" charset="-122"/>
              </a:endParaRPr>
            </a:p>
          </p:txBody>
        </p:sp>
        <p:sp>
          <p:nvSpPr>
            <p:cNvPr id="167949" name="Rectangle 13"/>
            <p:cNvSpPr>
              <a:spLocks noChangeArrowheads="1"/>
            </p:cNvSpPr>
            <p:nvPr/>
          </p:nvSpPr>
          <p:spPr bwMode="auto">
            <a:xfrm>
              <a:off x="2046288" y="4648200"/>
              <a:ext cx="138112"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a:solidFill>
                    <a:srgbClr val="000000"/>
                  </a:solidFill>
                  <a:latin typeface="Symbol" pitchFamily="18" charset="2"/>
                  <a:ea typeface="宋体" pitchFamily="2" charset="-122"/>
                </a:rPr>
                <a:t>ï</a:t>
              </a:r>
              <a:endParaRPr lang="en-US" altLang="zh-CN" sz="2400">
                <a:latin typeface="Tahoma" pitchFamily="34" charset="0"/>
                <a:ea typeface="宋体" pitchFamily="2" charset="-122"/>
              </a:endParaRPr>
            </a:p>
          </p:txBody>
        </p:sp>
        <p:sp>
          <p:nvSpPr>
            <p:cNvPr id="167950" name="Rectangle 14"/>
            <p:cNvSpPr>
              <a:spLocks noChangeArrowheads="1"/>
            </p:cNvSpPr>
            <p:nvPr/>
          </p:nvSpPr>
          <p:spPr bwMode="auto">
            <a:xfrm>
              <a:off x="2046288" y="4379913"/>
              <a:ext cx="138112" cy="33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a:solidFill>
                    <a:srgbClr val="000000"/>
                  </a:solidFill>
                  <a:latin typeface="Symbol" pitchFamily="18" charset="2"/>
                  <a:ea typeface="宋体" pitchFamily="2" charset="-122"/>
                </a:rPr>
                <a:t>ï</a:t>
              </a:r>
              <a:endParaRPr lang="en-US" altLang="zh-CN" sz="2400">
                <a:latin typeface="Tahoma" pitchFamily="34" charset="0"/>
                <a:ea typeface="宋体" pitchFamily="2" charset="-122"/>
              </a:endParaRPr>
            </a:p>
          </p:txBody>
        </p:sp>
        <p:sp>
          <p:nvSpPr>
            <p:cNvPr id="167951" name="Rectangle 15"/>
            <p:cNvSpPr>
              <a:spLocks noChangeArrowheads="1"/>
            </p:cNvSpPr>
            <p:nvPr/>
          </p:nvSpPr>
          <p:spPr bwMode="auto">
            <a:xfrm>
              <a:off x="2046288" y="4951413"/>
              <a:ext cx="138112" cy="33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a:solidFill>
                    <a:srgbClr val="000000"/>
                  </a:solidFill>
                  <a:latin typeface="Symbol" pitchFamily="18" charset="2"/>
                  <a:ea typeface="宋体" pitchFamily="2" charset="-122"/>
                </a:rPr>
                <a:t>î</a:t>
              </a:r>
              <a:endParaRPr lang="en-US" altLang="zh-CN" sz="2400">
                <a:latin typeface="Tahoma" pitchFamily="34" charset="0"/>
                <a:ea typeface="宋体" pitchFamily="2" charset="-122"/>
              </a:endParaRPr>
            </a:p>
          </p:txBody>
        </p:sp>
        <p:sp>
          <p:nvSpPr>
            <p:cNvPr id="167952" name="Rectangle 16"/>
            <p:cNvSpPr>
              <a:spLocks noChangeArrowheads="1"/>
            </p:cNvSpPr>
            <p:nvPr/>
          </p:nvSpPr>
          <p:spPr bwMode="auto">
            <a:xfrm>
              <a:off x="2046288" y="3900488"/>
              <a:ext cx="138112" cy="33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a:solidFill>
                    <a:srgbClr val="000000"/>
                  </a:solidFill>
                  <a:latin typeface="Symbol" pitchFamily="18" charset="2"/>
                  <a:ea typeface="宋体" pitchFamily="2" charset="-122"/>
                </a:rPr>
                <a:t>ï</a:t>
              </a:r>
              <a:endParaRPr lang="en-US" altLang="zh-CN" sz="2400">
                <a:latin typeface="Tahoma" pitchFamily="34" charset="0"/>
                <a:ea typeface="宋体" pitchFamily="2" charset="-122"/>
              </a:endParaRPr>
            </a:p>
          </p:txBody>
        </p:sp>
        <p:sp>
          <p:nvSpPr>
            <p:cNvPr id="167953" name="Rectangle 17"/>
            <p:cNvSpPr>
              <a:spLocks noChangeArrowheads="1"/>
            </p:cNvSpPr>
            <p:nvPr/>
          </p:nvSpPr>
          <p:spPr bwMode="auto">
            <a:xfrm>
              <a:off x="2046288" y="3808413"/>
              <a:ext cx="138112" cy="33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a:solidFill>
                    <a:srgbClr val="000000"/>
                  </a:solidFill>
                  <a:latin typeface="Symbol" pitchFamily="18" charset="2"/>
                  <a:ea typeface="宋体" pitchFamily="2" charset="-122"/>
                </a:rPr>
                <a:t>ï</a:t>
              </a:r>
              <a:endParaRPr lang="en-US" altLang="zh-CN" sz="2400">
                <a:latin typeface="Tahoma" pitchFamily="34" charset="0"/>
                <a:ea typeface="宋体" pitchFamily="2" charset="-122"/>
              </a:endParaRPr>
            </a:p>
          </p:txBody>
        </p:sp>
        <p:sp>
          <p:nvSpPr>
            <p:cNvPr id="167954" name="Rectangle 18"/>
            <p:cNvSpPr>
              <a:spLocks noChangeArrowheads="1"/>
            </p:cNvSpPr>
            <p:nvPr/>
          </p:nvSpPr>
          <p:spPr bwMode="auto">
            <a:xfrm>
              <a:off x="2046288" y="3540125"/>
              <a:ext cx="138112"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a:solidFill>
                    <a:srgbClr val="000000"/>
                  </a:solidFill>
                  <a:latin typeface="Symbol" pitchFamily="18" charset="2"/>
                  <a:ea typeface="宋体" pitchFamily="2" charset="-122"/>
                </a:rPr>
                <a:t>ï</a:t>
              </a:r>
              <a:endParaRPr lang="en-US" altLang="zh-CN" sz="2400">
                <a:latin typeface="Tahoma" pitchFamily="34" charset="0"/>
                <a:ea typeface="宋体" pitchFamily="2" charset="-122"/>
              </a:endParaRPr>
            </a:p>
          </p:txBody>
        </p:sp>
        <p:sp>
          <p:nvSpPr>
            <p:cNvPr id="167955" name="Rectangle 19"/>
            <p:cNvSpPr>
              <a:spLocks noChangeArrowheads="1"/>
            </p:cNvSpPr>
            <p:nvPr/>
          </p:nvSpPr>
          <p:spPr bwMode="auto">
            <a:xfrm>
              <a:off x="2046288" y="4111625"/>
              <a:ext cx="138112"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a:solidFill>
                    <a:srgbClr val="000000"/>
                  </a:solidFill>
                  <a:latin typeface="Symbol" pitchFamily="18" charset="2"/>
                  <a:ea typeface="宋体" pitchFamily="2" charset="-122"/>
                </a:rPr>
                <a:t>í</a:t>
              </a:r>
              <a:endParaRPr lang="en-US" altLang="zh-CN" sz="2400">
                <a:latin typeface="Tahoma" pitchFamily="34" charset="0"/>
                <a:ea typeface="宋体" pitchFamily="2" charset="-122"/>
              </a:endParaRPr>
            </a:p>
          </p:txBody>
        </p:sp>
        <p:sp>
          <p:nvSpPr>
            <p:cNvPr id="167956" name="Rectangle 20"/>
            <p:cNvSpPr>
              <a:spLocks noChangeArrowheads="1"/>
            </p:cNvSpPr>
            <p:nvPr/>
          </p:nvSpPr>
          <p:spPr bwMode="auto">
            <a:xfrm>
              <a:off x="2046288" y="3270250"/>
              <a:ext cx="138112"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a:solidFill>
                    <a:srgbClr val="000000"/>
                  </a:solidFill>
                  <a:latin typeface="Symbol" pitchFamily="18" charset="2"/>
                  <a:ea typeface="宋体" pitchFamily="2" charset="-122"/>
                </a:rPr>
                <a:t>ì</a:t>
              </a:r>
              <a:endParaRPr lang="en-US" altLang="zh-CN" sz="2400">
                <a:latin typeface="Tahoma" pitchFamily="34" charset="0"/>
                <a:ea typeface="宋体" pitchFamily="2" charset="-122"/>
              </a:endParaRPr>
            </a:p>
          </p:txBody>
        </p:sp>
        <p:sp>
          <p:nvSpPr>
            <p:cNvPr id="167957" name="Rectangle 21"/>
            <p:cNvSpPr>
              <a:spLocks noChangeArrowheads="1"/>
            </p:cNvSpPr>
            <p:nvPr/>
          </p:nvSpPr>
          <p:spPr bwMode="auto">
            <a:xfrm>
              <a:off x="7761288" y="4497388"/>
              <a:ext cx="153987" cy="33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a:solidFill>
                    <a:srgbClr val="000000"/>
                  </a:solidFill>
                  <a:latin typeface="Symbol" pitchFamily="18" charset="2"/>
                  <a:ea typeface="宋体" pitchFamily="2" charset="-122"/>
                </a:rPr>
                <a:t>&lt;</a:t>
              </a:r>
              <a:endParaRPr lang="en-US" altLang="zh-CN" sz="2400">
                <a:latin typeface="Tahoma" pitchFamily="34" charset="0"/>
                <a:ea typeface="宋体" pitchFamily="2" charset="-122"/>
              </a:endParaRPr>
            </a:p>
          </p:txBody>
        </p:sp>
        <p:sp>
          <p:nvSpPr>
            <p:cNvPr id="167958" name="Rectangle 22"/>
            <p:cNvSpPr>
              <a:spLocks noChangeArrowheads="1"/>
            </p:cNvSpPr>
            <p:nvPr/>
          </p:nvSpPr>
          <p:spPr bwMode="auto">
            <a:xfrm>
              <a:off x="7764463" y="4062413"/>
              <a:ext cx="153987" cy="33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a:solidFill>
                    <a:srgbClr val="000000"/>
                  </a:solidFill>
                  <a:latin typeface="Symbol" pitchFamily="18" charset="2"/>
                  <a:ea typeface="宋体" pitchFamily="2" charset="-122"/>
                </a:rPr>
                <a:t>=</a:t>
              </a:r>
              <a:endParaRPr lang="en-US" altLang="zh-CN" sz="2400">
                <a:latin typeface="Tahoma" pitchFamily="34" charset="0"/>
                <a:ea typeface="宋体" pitchFamily="2" charset="-122"/>
              </a:endParaRPr>
            </a:p>
          </p:txBody>
        </p:sp>
        <p:sp>
          <p:nvSpPr>
            <p:cNvPr id="167959" name="Rectangle 23"/>
            <p:cNvSpPr>
              <a:spLocks noChangeArrowheads="1"/>
            </p:cNvSpPr>
            <p:nvPr/>
          </p:nvSpPr>
          <p:spPr bwMode="auto">
            <a:xfrm>
              <a:off x="7764463" y="3629025"/>
              <a:ext cx="153987"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a:solidFill>
                    <a:srgbClr val="000000"/>
                  </a:solidFill>
                  <a:latin typeface="Symbol" pitchFamily="18" charset="2"/>
                  <a:ea typeface="宋体" pitchFamily="2" charset="-122"/>
                </a:rPr>
                <a:t>&gt;</a:t>
              </a:r>
              <a:endParaRPr lang="en-US" altLang="zh-CN" sz="2400">
                <a:latin typeface="Tahoma" pitchFamily="34" charset="0"/>
                <a:ea typeface="宋体" pitchFamily="2" charset="-122"/>
              </a:endParaRPr>
            </a:p>
          </p:txBody>
        </p:sp>
        <p:sp>
          <p:nvSpPr>
            <p:cNvPr id="167960" name="Rectangle 24"/>
            <p:cNvSpPr>
              <a:spLocks noChangeArrowheads="1"/>
            </p:cNvSpPr>
            <p:nvPr/>
          </p:nvSpPr>
          <p:spPr bwMode="auto">
            <a:xfrm>
              <a:off x="4760913" y="4483100"/>
              <a:ext cx="153987"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a:solidFill>
                    <a:srgbClr val="000000"/>
                  </a:solidFill>
                  <a:latin typeface="Symbol" pitchFamily="18" charset="2"/>
                  <a:ea typeface="宋体" pitchFamily="2" charset="-122"/>
                </a:rPr>
                <a:t>-</a:t>
              </a:r>
              <a:endParaRPr lang="en-US" altLang="zh-CN" sz="2400">
                <a:latin typeface="Tahoma" pitchFamily="34" charset="0"/>
                <a:ea typeface="宋体" pitchFamily="2" charset="-122"/>
              </a:endParaRPr>
            </a:p>
          </p:txBody>
        </p:sp>
        <p:sp>
          <p:nvSpPr>
            <p:cNvPr id="167961" name="Rectangle 25"/>
            <p:cNvSpPr>
              <a:spLocks noChangeArrowheads="1"/>
            </p:cNvSpPr>
            <p:nvPr/>
          </p:nvSpPr>
          <p:spPr bwMode="auto">
            <a:xfrm>
              <a:off x="3919538" y="4660900"/>
              <a:ext cx="153987"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a:solidFill>
                    <a:srgbClr val="000000"/>
                  </a:solidFill>
                  <a:latin typeface="Symbol" pitchFamily="18" charset="2"/>
                  <a:ea typeface="宋体" pitchFamily="2" charset="-122"/>
                </a:rPr>
                <a:t>-</a:t>
              </a:r>
              <a:endParaRPr lang="en-US" altLang="zh-CN" sz="2400">
                <a:latin typeface="Tahoma" pitchFamily="34" charset="0"/>
                <a:ea typeface="宋体" pitchFamily="2" charset="-122"/>
              </a:endParaRPr>
            </a:p>
          </p:txBody>
        </p:sp>
        <p:sp>
          <p:nvSpPr>
            <p:cNvPr id="167962" name="Rectangle 26"/>
            <p:cNvSpPr>
              <a:spLocks noChangeArrowheads="1"/>
            </p:cNvSpPr>
            <p:nvPr/>
          </p:nvSpPr>
          <p:spPr bwMode="auto">
            <a:xfrm>
              <a:off x="3713163" y="4660900"/>
              <a:ext cx="153987"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a:solidFill>
                    <a:srgbClr val="000000"/>
                  </a:solidFill>
                  <a:latin typeface="Symbol" pitchFamily="18" charset="2"/>
                  <a:ea typeface="宋体" pitchFamily="2" charset="-122"/>
                </a:rPr>
                <a:t>=</a:t>
              </a:r>
              <a:endParaRPr lang="en-US" altLang="zh-CN" sz="2400">
                <a:latin typeface="Tahoma" pitchFamily="34" charset="0"/>
                <a:ea typeface="宋体" pitchFamily="2" charset="-122"/>
              </a:endParaRPr>
            </a:p>
          </p:txBody>
        </p:sp>
        <p:sp>
          <p:nvSpPr>
            <p:cNvPr id="167963" name="Rectangle 27"/>
            <p:cNvSpPr>
              <a:spLocks noChangeArrowheads="1"/>
            </p:cNvSpPr>
            <p:nvPr/>
          </p:nvSpPr>
          <p:spPr bwMode="auto">
            <a:xfrm>
              <a:off x="2347913" y="4660900"/>
              <a:ext cx="153987"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a:solidFill>
                    <a:srgbClr val="000000"/>
                  </a:solidFill>
                  <a:latin typeface="Symbol" pitchFamily="18" charset="2"/>
                  <a:ea typeface="宋体" pitchFamily="2" charset="-122"/>
                </a:rPr>
                <a:t>-</a:t>
              </a:r>
              <a:endParaRPr lang="en-US" altLang="zh-CN" sz="2400">
                <a:latin typeface="Tahoma" pitchFamily="34" charset="0"/>
                <a:ea typeface="宋体" pitchFamily="2" charset="-122"/>
              </a:endParaRPr>
            </a:p>
          </p:txBody>
        </p:sp>
        <p:sp>
          <p:nvSpPr>
            <p:cNvPr id="167964" name="Rectangle 28"/>
            <p:cNvSpPr>
              <a:spLocks noChangeArrowheads="1"/>
            </p:cNvSpPr>
            <p:nvPr/>
          </p:nvSpPr>
          <p:spPr bwMode="auto">
            <a:xfrm>
              <a:off x="4464050" y="3646488"/>
              <a:ext cx="153988" cy="33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a:solidFill>
                    <a:srgbClr val="000000"/>
                  </a:solidFill>
                  <a:latin typeface="Symbol" pitchFamily="18" charset="2"/>
                  <a:ea typeface="宋体" pitchFamily="2" charset="-122"/>
                </a:rPr>
                <a:t>-</a:t>
              </a:r>
              <a:endParaRPr lang="en-US" altLang="zh-CN" sz="2400">
                <a:latin typeface="Tahoma" pitchFamily="34" charset="0"/>
                <a:ea typeface="宋体" pitchFamily="2" charset="-122"/>
              </a:endParaRPr>
            </a:p>
          </p:txBody>
        </p:sp>
        <p:sp>
          <p:nvSpPr>
            <p:cNvPr id="167965" name="Rectangle 29"/>
            <p:cNvSpPr>
              <a:spLocks noChangeArrowheads="1"/>
            </p:cNvSpPr>
            <p:nvPr/>
          </p:nvSpPr>
          <p:spPr bwMode="auto">
            <a:xfrm>
              <a:off x="4892675" y="3249613"/>
              <a:ext cx="153988" cy="33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a:solidFill>
                    <a:srgbClr val="000000"/>
                  </a:solidFill>
                  <a:latin typeface="Symbol" pitchFamily="18" charset="2"/>
                  <a:ea typeface="宋体" pitchFamily="2" charset="-122"/>
                </a:rPr>
                <a:t>-</a:t>
              </a:r>
              <a:endParaRPr lang="en-US" altLang="zh-CN" sz="2400">
                <a:latin typeface="Tahoma" pitchFamily="34" charset="0"/>
                <a:ea typeface="宋体" pitchFamily="2" charset="-122"/>
              </a:endParaRPr>
            </a:p>
          </p:txBody>
        </p:sp>
        <p:sp>
          <p:nvSpPr>
            <p:cNvPr id="167966" name="Rectangle 30"/>
            <p:cNvSpPr>
              <a:spLocks noChangeArrowheads="1"/>
            </p:cNvSpPr>
            <p:nvPr/>
          </p:nvSpPr>
          <p:spPr bwMode="auto">
            <a:xfrm>
              <a:off x="3684588" y="3427413"/>
              <a:ext cx="153987" cy="33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a:solidFill>
                    <a:srgbClr val="000000"/>
                  </a:solidFill>
                  <a:latin typeface="Symbol" pitchFamily="18" charset="2"/>
                  <a:ea typeface="宋体" pitchFamily="2" charset="-122"/>
                </a:rPr>
                <a:t>=</a:t>
              </a:r>
              <a:endParaRPr lang="en-US" altLang="zh-CN" sz="2400">
                <a:latin typeface="Tahoma" pitchFamily="34" charset="0"/>
                <a:ea typeface="宋体" pitchFamily="2" charset="-122"/>
              </a:endParaRPr>
            </a:p>
          </p:txBody>
        </p:sp>
        <p:sp>
          <p:nvSpPr>
            <p:cNvPr id="167967" name="Rectangle 31"/>
            <p:cNvSpPr>
              <a:spLocks noChangeArrowheads="1"/>
            </p:cNvSpPr>
            <p:nvPr/>
          </p:nvSpPr>
          <p:spPr bwMode="auto">
            <a:xfrm>
              <a:off x="3309938" y="3427413"/>
              <a:ext cx="153987" cy="33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a:solidFill>
                    <a:srgbClr val="000000"/>
                  </a:solidFill>
                  <a:latin typeface="Symbol" pitchFamily="18" charset="2"/>
                  <a:ea typeface="宋体" pitchFamily="2" charset="-122"/>
                </a:rPr>
                <a:t>-</a:t>
              </a:r>
              <a:endParaRPr lang="en-US" altLang="zh-CN" sz="2400">
                <a:latin typeface="Tahoma" pitchFamily="34" charset="0"/>
                <a:ea typeface="宋体" pitchFamily="2" charset="-122"/>
              </a:endParaRPr>
            </a:p>
          </p:txBody>
        </p:sp>
        <p:sp>
          <p:nvSpPr>
            <p:cNvPr id="167968" name="Rectangle 32"/>
            <p:cNvSpPr>
              <a:spLocks noChangeArrowheads="1"/>
            </p:cNvSpPr>
            <p:nvPr/>
          </p:nvSpPr>
          <p:spPr bwMode="auto">
            <a:xfrm>
              <a:off x="1841500" y="4062413"/>
              <a:ext cx="153988" cy="33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a:solidFill>
                    <a:srgbClr val="000000"/>
                  </a:solidFill>
                  <a:latin typeface="Symbol" pitchFamily="18" charset="2"/>
                  <a:ea typeface="宋体" pitchFamily="2" charset="-122"/>
                </a:rPr>
                <a:t>=</a:t>
              </a:r>
              <a:endParaRPr lang="en-US" altLang="zh-CN" sz="2400">
                <a:latin typeface="Tahoma" pitchFamily="34" charset="0"/>
                <a:ea typeface="宋体" pitchFamily="2" charset="-122"/>
              </a:endParaRPr>
            </a:p>
          </p:txBody>
        </p:sp>
        <p:sp>
          <p:nvSpPr>
            <p:cNvPr id="167969" name="Rectangle 33"/>
            <p:cNvSpPr>
              <a:spLocks noChangeArrowheads="1"/>
            </p:cNvSpPr>
            <p:nvPr/>
          </p:nvSpPr>
          <p:spPr bwMode="auto">
            <a:xfrm>
              <a:off x="8472488" y="4530725"/>
              <a:ext cx="93662"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a:solidFill>
                    <a:srgbClr val="000000"/>
                  </a:solidFill>
                  <a:latin typeface="Times New Roman" pitchFamily="18" charset="0"/>
                  <a:ea typeface="宋体" pitchFamily="2" charset="-122"/>
                </a:rPr>
                <a:t>)</a:t>
              </a:r>
              <a:endParaRPr lang="en-US" altLang="zh-CN" sz="2400">
                <a:latin typeface="Tahoma" pitchFamily="34" charset="0"/>
                <a:ea typeface="宋体" pitchFamily="2" charset="-122"/>
              </a:endParaRPr>
            </a:p>
          </p:txBody>
        </p:sp>
        <p:sp>
          <p:nvSpPr>
            <p:cNvPr id="167970" name="Rectangle 34"/>
            <p:cNvSpPr>
              <a:spLocks noChangeArrowheads="1"/>
            </p:cNvSpPr>
            <p:nvPr/>
          </p:nvSpPr>
          <p:spPr bwMode="auto">
            <a:xfrm>
              <a:off x="8143875" y="4530725"/>
              <a:ext cx="93663"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a:solidFill>
                    <a:srgbClr val="000000"/>
                  </a:solidFill>
                  <a:latin typeface="Times New Roman" pitchFamily="18" charset="0"/>
                  <a:ea typeface="宋体" pitchFamily="2" charset="-122"/>
                </a:rPr>
                <a:t>(</a:t>
              </a:r>
              <a:endParaRPr lang="en-US" altLang="zh-CN" sz="2400">
                <a:latin typeface="Tahoma" pitchFamily="34" charset="0"/>
                <a:ea typeface="宋体" pitchFamily="2" charset="-122"/>
              </a:endParaRPr>
            </a:p>
          </p:txBody>
        </p:sp>
        <p:sp>
          <p:nvSpPr>
            <p:cNvPr id="167971" name="Rectangle 35"/>
            <p:cNvSpPr>
              <a:spLocks noChangeArrowheads="1"/>
            </p:cNvSpPr>
            <p:nvPr/>
          </p:nvSpPr>
          <p:spPr bwMode="auto">
            <a:xfrm>
              <a:off x="7616825" y="4530725"/>
              <a:ext cx="93663"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a:solidFill>
                    <a:srgbClr val="000000"/>
                  </a:solidFill>
                  <a:latin typeface="Times New Roman" pitchFamily="18" charset="0"/>
                  <a:ea typeface="宋体" pitchFamily="2" charset="-122"/>
                </a:rPr>
                <a:t>)</a:t>
              </a:r>
              <a:endParaRPr lang="en-US" altLang="zh-CN" sz="2400">
                <a:latin typeface="Tahoma" pitchFamily="34" charset="0"/>
                <a:ea typeface="宋体" pitchFamily="2" charset="-122"/>
              </a:endParaRPr>
            </a:p>
          </p:txBody>
        </p:sp>
        <p:sp>
          <p:nvSpPr>
            <p:cNvPr id="167972" name="Rectangle 36"/>
            <p:cNvSpPr>
              <a:spLocks noChangeArrowheads="1"/>
            </p:cNvSpPr>
            <p:nvPr/>
          </p:nvSpPr>
          <p:spPr bwMode="auto">
            <a:xfrm>
              <a:off x="7312025" y="4530725"/>
              <a:ext cx="55563"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a:solidFill>
                    <a:srgbClr val="000000"/>
                  </a:solidFill>
                  <a:latin typeface="Times New Roman" pitchFamily="18" charset="0"/>
                  <a:ea typeface="宋体" pitchFamily="2" charset="-122"/>
                </a:rPr>
                <a:t>|</a:t>
              </a:r>
              <a:endParaRPr lang="en-US" altLang="zh-CN" sz="2400">
                <a:latin typeface="Tahoma" pitchFamily="34" charset="0"/>
                <a:ea typeface="宋体" pitchFamily="2" charset="-122"/>
              </a:endParaRPr>
            </a:p>
          </p:txBody>
        </p:sp>
        <p:sp>
          <p:nvSpPr>
            <p:cNvPr id="167973" name="Rectangle 37"/>
            <p:cNvSpPr>
              <a:spLocks noChangeArrowheads="1"/>
            </p:cNvSpPr>
            <p:nvPr/>
          </p:nvSpPr>
          <p:spPr bwMode="auto">
            <a:xfrm>
              <a:off x="6945313" y="4530725"/>
              <a:ext cx="93662"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a:solidFill>
                    <a:srgbClr val="000000"/>
                  </a:solidFill>
                  <a:latin typeface="Times New Roman" pitchFamily="18" charset="0"/>
                  <a:ea typeface="宋体" pitchFamily="2" charset="-122"/>
                </a:rPr>
                <a:t>(</a:t>
              </a:r>
              <a:endParaRPr lang="en-US" altLang="zh-CN" sz="2400">
                <a:latin typeface="Tahoma" pitchFamily="34" charset="0"/>
                <a:ea typeface="宋体" pitchFamily="2" charset="-122"/>
              </a:endParaRPr>
            </a:p>
          </p:txBody>
        </p:sp>
        <p:sp>
          <p:nvSpPr>
            <p:cNvPr id="167974" name="Rectangle 38"/>
            <p:cNvSpPr>
              <a:spLocks noChangeArrowheads="1"/>
            </p:cNvSpPr>
            <p:nvPr/>
          </p:nvSpPr>
          <p:spPr bwMode="auto">
            <a:xfrm>
              <a:off x="8477250" y="4095750"/>
              <a:ext cx="93663"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a:solidFill>
                    <a:srgbClr val="000000"/>
                  </a:solidFill>
                  <a:latin typeface="Times New Roman" pitchFamily="18" charset="0"/>
                  <a:ea typeface="宋体" pitchFamily="2" charset="-122"/>
                </a:rPr>
                <a:t>)</a:t>
              </a:r>
              <a:endParaRPr lang="en-US" altLang="zh-CN" sz="2400">
                <a:latin typeface="Tahoma" pitchFamily="34" charset="0"/>
                <a:ea typeface="宋体" pitchFamily="2" charset="-122"/>
              </a:endParaRPr>
            </a:p>
          </p:txBody>
        </p:sp>
        <p:sp>
          <p:nvSpPr>
            <p:cNvPr id="167975" name="Rectangle 39"/>
            <p:cNvSpPr>
              <a:spLocks noChangeArrowheads="1"/>
            </p:cNvSpPr>
            <p:nvPr/>
          </p:nvSpPr>
          <p:spPr bwMode="auto">
            <a:xfrm>
              <a:off x="8147050" y="4095750"/>
              <a:ext cx="93663"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a:solidFill>
                    <a:srgbClr val="000000"/>
                  </a:solidFill>
                  <a:latin typeface="Times New Roman" pitchFamily="18" charset="0"/>
                  <a:ea typeface="宋体" pitchFamily="2" charset="-122"/>
                </a:rPr>
                <a:t>(</a:t>
              </a:r>
              <a:endParaRPr lang="en-US" altLang="zh-CN" sz="2400">
                <a:latin typeface="Tahoma" pitchFamily="34" charset="0"/>
                <a:ea typeface="宋体" pitchFamily="2" charset="-122"/>
              </a:endParaRPr>
            </a:p>
          </p:txBody>
        </p:sp>
        <p:sp>
          <p:nvSpPr>
            <p:cNvPr id="167976" name="Rectangle 40"/>
            <p:cNvSpPr>
              <a:spLocks noChangeArrowheads="1"/>
            </p:cNvSpPr>
            <p:nvPr/>
          </p:nvSpPr>
          <p:spPr bwMode="auto">
            <a:xfrm>
              <a:off x="7616825" y="4095750"/>
              <a:ext cx="93663"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a:solidFill>
                    <a:srgbClr val="000000"/>
                  </a:solidFill>
                  <a:latin typeface="Times New Roman" pitchFamily="18" charset="0"/>
                  <a:ea typeface="宋体" pitchFamily="2" charset="-122"/>
                </a:rPr>
                <a:t>)</a:t>
              </a:r>
              <a:endParaRPr lang="en-US" altLang="zh-CN" sz="2400">
                <a:latin typeface="Tahoma" pitchFamily="34" charset="0"/>
                <a:ea typeface="宋体" pitchFamily="2" charset="-122"/>
              </a:endParaRPr>
            </a:p>
          </p:txBody>
        </p:sp>
        <p:sp>
          <p:nvSpPr>
            <p:cNvPr id="167977" name="Rectangle 41"/>
            <p:cNvSpPr>
              <a:spLocks noChangeArrowheads="1"/>
            </p:cNvSpPr>
            <p:nvPr/>
          </p:nvSpPr>
          <p:spPr bwMode="auto">
            <a:xfrm>
              <a:off x="7312025" y="4095750"/>
              <a:ext cx="55563"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a:solidFill>
                    <a:srgbClr val="000000"/>
                  </a:solidFill>
                  <a:latin typeface="Times New Roman" pitchFamily="18" charset="0"/>
                  <a:ea typeface="宋体" pitchFamily="2" charset="-122"/>
                </a:rPr>
                <a:t>|</a:t>
              </a:r>
              <a:endParaRPr lang="en-US" altLang="zh-CN" sz="2400">
                <a:latin typeface="Tahoma" pitchFamily="34" charset="0"/>
                <a:ea typeface="宋体" pitchFamily="2" charset="-122"/>
              </a:endParaRPr>
            </a:p>
          </p:txBody>
        </p:sp>
        <p:sp>
          <p:nvSpPr>
            <p:cNvPr id="167978" name="Rectangle 42"/>
            <p:cNvSpPr>
              <a:spLocks noChangeArrowheads="1"/>
            </p:cNvSpPr>
            <p:nvPr/>
          </p:nvSpPr>
          <p:spPr bwMode="auto">
            <a:xfrm>
              <a:off x="6945313" y="4095750"/>
              <a:ext cx="93662"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a:solidFill>
                    <a:srgbClr val="000000"/>
                  </a:solidFill>
                  <a:latin typeface="Times New Roman" pitchFamily="18" charset="0"/>
                  <a:ea typeface="宋体" pitchFamily="2" charset="-122"/>
                </a:rPr>
                <a:t>(</a:t>
              </a:r>
              <a:endParaRPr lang="en-US" altLang="zh-CN" sz="2400">
                <a:latin typeface="Tahoma" pitchFamily="34" charset="0"/>
                <a:ea typeface="宋体" pitchFamily="2" charset="-122"/>
              </a:endParaRPr>
            </a:p>
          </p:txBody>
        </p:sp>
        <p:sp>
          <p:nvSpPr>
            <p:cNvPr id="167979" name="Rectangle 43"/>
            <p:cNvSpPr>
              <a:spLocks noChangeArrowheads="1"/>
            </p:cNvSpPr>
            <p:nvPr/>
          </p:nvSpPr>
          <p:spPr bwMode="auto">
            <a:xfrm>
              <a:off x="8477250" y="3662363"/>
              <a:ext cx="93663" cy="33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a:solidFill>
                    <a:srgbClr val="000000"/>
                  </a:solidFill>
                  <a:latin typeface="Times New Roman" pitchFamily="18" charset="0"/>
                  <a:ea typeface="宋体" pitchFamily="2" charset="-122"/>
                </a:rPr>
                <a:t>)</a:t>
              </a:r>
              <a:endParaRPr lang="en-US" altLang="zh-CN" sz="2400">
                <a:latin typeface="Tahoma" pitchFamily="34" charset="0"/>
                <a:ea typeface="宋体" pitchFamily="2" charset="-122"/>
              </a:endParaRPr>
            </a:p>
          </p:txBody>
        </p:sp>
        <p:sp>
          <p:nvSpPr>
            <p:cNvPr id="167980" name="Rectangle 44"/>
            <p:cNvSpPr>
              <a:spLocks noChangeArrowheads="1"/>
            </p:cNvSpPr>
            <p:nvPr/>
          </p:nvSpPr>
          <p:spPr bwMode="auto">
            <a:xfrm>
              <a:off x="8147050" y="3662363"/>
              <a:ext cx="93663" cy="33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a:solidFill>
                    <a:srgbClr val="000000"/>
                  </a:solidFill>
                  <a:latin typeface="Times New Roman" pitchFamily="18" charset="0"/>
                  <a:ea typeface="宋体" pitchFamily="2" charset="-122"/>
                </a:rPr>
                <a:t>(</a:t>
              </a:r>
              <a:endParaRPr lang="en-US" altLang="zh-CN" sz="2400">
                <a:latin typeface="Tahoma" pitchFamily="34" charset="0"/>
                <a:ea typeface="宋体" pitchFamily="2" charset="-122"/>
              </a:endParaRPr>
            </a:p>
          </p:txBody>
        </p:sp>
        <p:sp>
          <p:nvSpPr>
            <p:cNvPr id="167981" name="Rectangle 45"/>
            <p:cNvSpPr>
              <a:spLocks noChangeArrowheads="1"/>
            </p:cNvSpPr>
            <p:nvPr/>
          </p:nvSpPr>
          <p:spPr bwMode="auto">
            <a:xfrm>
              <a:off x="7616825" y="3662363"/>
              <a:ext cx="93663" cy="33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a:solidFill>
                    <a:srgbClr val="000000"/>
                  </a:solidFill>
                  <a:latin typeface="Times New Roman" pitchFamily="18" charset="0"/>
                  <a:ea typeface="宋体" pitchFamily="2" charset="-122"/>
                </a:rPr>
                <a:t>)</a:t>
              </a:r>
              <a:endParaRPr lang="en-US" altLang="zh-CN" sz="2400">
                <a:latin typeface="Tahoma" pitchFamily="34" charset="0"/>
                <a:ea typeface="宋体" pitchFamily="2" charset="-122"/>
              </a:endParaRPr>
            </a:p>
          </p:txBody>
        </p:sp>
        <p:sp>
          <p:nvSpPr>
            <p:cNvPr id="167982" name="Rectangle 46"/>
            <p:cNvSpPr>
              <a:spLocks noChangeArrowheads="1"/>
            </p:cNvSpPr>
            <p:nvPr/>
          </p:nvSpPr>
          <p:spPr bwMode="auto">
            <a:xfrm>
              <a:off x="7312025" y="3662363"/>
              <a:ext cx="55563" cy="33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a:solidFill>
                    <a:srgbClr val="000000"/>
                  </a:solidFill>
                  <a:latin typeface="Times New Roman" pitchFamily="18" charset="0"/>
                  <a:ea typeface="宋体" pitchFamily="2" charset="-122"/>
                </a:rPr>
                <a:t>|</a:t>
              </a:r>
              <a:endParaRPr lang="en-US" altLang="zh-CN" sz="2400">
                <a:latin typeface="Tahoma" pitchFamily="34" charset="0"/>
                <a:ea typeface="宋体" pitchFamily="2" charset="-122"/>
              </a:endParaRPr>
            </a:p>
          </p:txBody>
        </p:sp>
        <p:sp>
          <p:nvSpPr>
            <p:cNvPr id="167983" name="Rectangle 47"/>
            <p:cNvSpPr>
              <a:spLocks noChangeArrowheads="1"/>
            </p:cNvSpPr>
            <p:nvPr/>
          </p:nvSpPr>
          <p:spPr bwMode="auto">
            <a:xfrm>
              <a:off x="6945313" y="3662363"/>
              <a:ext cx="93662" cy="33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a:solidFill>
                    <a:srgbClr val="000000"/>
                  </a:solidFill>
                  <a:latin typeface="Times New Roman" pitchFamily="18" charset="0"/>
                  <a:ea typeface="宋体" pitchFamily="2" charset="-122"/>
                </a:rPr>
                <a:t>(</a:t>
              </a:r>
              <a:endParaRPr lang="en-US" altLang="zh-CN" sz="2400">
                <a:latin typeface="Tahoma" pitchFamily="34" charset="0"/>
                <a:ea typeface="宋体" pitchFamily="2" charset="-122"/>
              </a:endParaRPr>
            </a:p>
          </p:txBody>
        </p:sp>
        <p:sp>
          <p:nvSpPr>
            <p:cNvPr id="167984" name="Rectangle 48"/>
            <p:cNvSpPr>
              <a:spLocks noChangeArrowheads="1"/>
            </p:cNvSpPr>
            <p:nvPr/>
          </p:nvSpPr>
          <p:spPr bwMode="auto">
            <a:xfrm>
              <a:off x="5213350" y="4913313"/>
              <a:ext cx="93663" cy="33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a:solidFill>
                    <a:srgbClr val="000000"/>
                  </a:solidFill>
                  <a:latin typeface="Times New Roman" pitchFamily="18" charset="0"/>
                  <a:ea typeface="宋体" pitchFamily="2" charset="-122"/>
                </a:rPr>
                <a:t>)</a:t>
              </a:r>
              <a:endParaRPr lang="en-US" altLang="zh-CN" sz="2400">
                <a:latin typeface="Tahoma" pitchFamily="34" charset="0"/>
                <a:ea typeface="宋体" pitchFamily="2" charset="-122"/>
              </a:endParaRPr>
            </a:p>
          </p:txBody>
        </p:sp>
        <p:sp>
          <p:nvSpPr>
            <p:cNvPr id="167985" name="Rectangle 49"/>
            <p:cNvSpPr>
              <a:spLocks noChangeArrowheads="1"/>
            </p:cNvSpPr>
            <p:nvPr/>
          </p:nvSpPr>
          <p:spPr bwMode="auto">
            <a:xfrm>
              <a:off x="4884738" y="4913313"/>
              <a:ext cx="93662" cy="33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a:solidFill>
                    <a:srgbClr val="000000"/>
                  </a:solidFill>
                  <a:latin typeface="Times New Roman" pitchFamily="18" charset="0"/>
                  <a:ea typeface="宋体" pitchFamily="2" charset="-122"/>
                </a:rPr>
                <a:t>(</a:t>
              </a:r>
              <a:endParaRPr lang="en-US" altLang="zh-CN" sz="2400">
                <a:latin typeface="Tahoma" pitchFamily="34" charset="0"/>
                <a:ea typeface="宋体" pitchFamily="2" charset="-122"/>
              </a:endParaRPr>
            </a:p>
          </p:txBody>
        </p:sp>
        <p:sp>
          <p:nvSpPr>
            <p:cNvPr id="167986" name="Rectangle 50"/>
            <p:cNvSpPr>
              <a:spLocks noChangeArrowheads="1"/>
            </p:cNvSpPr>
            <p:nvPr/>
          </p:nvSpPr>
          <p:spPr bwMode="auto">
            <a:xfrm>
              <a:off x="5797550" y="4516438"/>
              <a:ext cx="93663" cy="33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a:solidFill>
                    <a:srgbClr val="000000"/>
                  </a:solidFill>
                  <a:latin typeface="Times New Roman" pitchFamily="18" charset="0"/>
                  <a:ea typeface="宋体" pitchFamily="2" charset="-122"/>
                </a:rPr>
                <a:t>)</a:t>
              </a:r>
              <a:endParaRPr lang="en-US" altLang="zh-CN" sz="2400">
                <a:latin typeface="Tahoma" pitchFamily="34" charset="0"/>
                <a:ea typeface="宋体" pitchFamily="2" charset="-122"/>
              </a:endParaRPr>
            </a:p>
          </p:txBody>
        </p:sp>
        <p:sp>
          <p:nvSpPr>
            <p:cNvPr id="167987" name="Rectangle 51"/>
            <p:cNvSpPr>
              <a:spLocks noChangeArrowheads="1"/>
            </p:cNvSpPr>
            <p:nvPr/>
          </p:nvSpPr>
          <p:spPr bwMode="auto">
            <a:xfrm>
              <a:off x="5492750" y="4516438"/>
              <a:ext cx="55563" cy="33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a:solidFill>
                    <a:srgbClr val="000000"/>
                  </a:solidFill>
                  <a:latin typeface="Times New Roman" pitchFamily="18" charset="0"/>
                  <a:ea typeface="宋体" pitchFamily="2" charset="-122"/>
                </a:rPr>
                <a:t>|</a:t>
              </a:r>
              <a:endParaRPr lang="en-US" altLang="zh-CN" sz="2400">
                <a:latin typeface="Tahoma" pitchFamily="34" charset="0"/>
                <a:ea typeface="宋体" pitchFamily="2" charset="-122"/>
              </a:endParaRPr>
            </a:p>
          </p:txBody>
        </p:sp>
        <p:sp>
          <p:nvSpPr>
            <p:cNvPr id="167988" name="Rectangle 52"/>
            <p:cNvSpPr>
              <a:spLocks noChangeArrowheads="1"/>
            </p:cNvSpPr>
            <p:nvPr/>
          </p:nvSpPr>
          <p:spPr bwMode="auto">
            <a:xfrm>
              <a:off x="5127625" y="4516438"/>
              <a:ext cx="93663" cy="33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a:solidFill>
                    <a:srgbClr val="000000"/>
                  </a:solidFill>
                  <a:latin typeface="Times New Roman" pitchFamily="18" charset="0"/>
                  <a:ea typeface="宋体" pitchFamily="2" charset="-122"/>
                </a:rPr>
                <a:t>(</a:t>
              </a:r>
              <a:endParaRPr lang="en-US" altLang="zh-CN" sz="2400">
                <a:latin typeface="Tahoma" pitchFamily="34" charset="0"/>
                <a:ea typeface="宋体" pitchFamily="2" charset="-122"/>
              </a:endParaRPr>
            </a:p>
          </p:txBody>
        </p:sp>
        <p:sp>
          <p:nvSpPr>
            <p:cNvPr id="167989" name="Rectangle 53"/>
            <p:cNvSpPr>
              <a:spLocks noChangeArrowheads="1"/>
            </p:cNvSpPr>
            <p:nvPr/>
          </p:nvSpPr>
          <p:spPr bwMode="auto">
            <a:xfrm>
              <a:off x="4629150" y="4516438"/>
              <a:ext cx="93663" cy="33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a:solidFill>
                    <a:srgbClr val="000000"/>
                  </a:solidFill>
                  <a:latin typeface="Times New Roman" pitchFamily="18" charset="0"/>
                  <a:ea typeface="宋体" pitchFamily="2" charset="-122"/>
                </a:rPr>
                <a:t>)</a:t>
              </a:r>
              <a:endParaRPr lang="en-US" altLang="zh-CN" sz="2400">
                <a:latin typeface="Tahoma" pitchFamily="34" charset="0"/>
                <a:ea typeface="宋体" pitchFamily="2" charset="-122"/>
              </a:endParaRPr>
            </a:p>
          </p:txBody>
        </p:sp>
        <p:sp>
          <p:nvSpPr>
            <p:cNvPr id="167990" name="Rectangle 54"/>
            <p:cNvSpPr>
              <a:spLocks noChangeArrowheads="1"/>
            </p:cNvSpPr>
            <p:nvPr/>
          </p:nvSpPr>
          <p:spPr bwMode="auto">
            <a:xfrm>
              <a:off x="4298950" y="4516438"/>
              <a:ext cx="93663" cy="33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a:solidFill>
                    <a:srgbClr val="000000"/>
                  </a:solidFill>
                  <a:latin typeface="Times New Roman" pitchFamily="18" charset="0"/>
                  <a:ea typeface="宋体" pitchFamily="2" charset="-122"/>
                </a:rPr>
                <a:t>(</a:t>
              </a:r>
              <a:endParaRPr lang="en-US" altLang="zh-CN" sz="2400">
                <a:latin typeface="Tahoma" pitchFamily="34" charset="0"/>
                <a:ea typeface="宋体" pitchFamily="2" charset="-122"/>
              </a:endParaRPr>
            </a:p>
          </p:txBody>
        </p:sp>
        <p:sp>
          <p:nvSpPr>
            <p:cNvPr id="167991" name="Rectangle 55"/>
            <p:cNvSpPr>
              <a:spLocks noChangeArrowheads="1"/>
            </p:cNvSpPr>
            <p:nvPr/>
          </p:nvSpPr>
          <p:spPr bwMode="auto">
            <a:xfrm>
              <a:off x="3565525" y="4694238"/>
              <a:ext cx="93663" cy="33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a:solidFill>
                    <a:srgbClr val="000000"/>
                  </a:solidFill>
                  <a:latin typeface="Times New Roman" pitchFamily="18" charset="0"/>
                  <a:ea typeface="宋体" pitchFamily="2" charset="-122"/>
                </a:rPr>
                <a:t>)</a:t>
              </a:r>
              <a:endParaRPr lang="en-US" altLang="zh-CN" sz="2400">
                <a:latin typeface="Tahoma" pitchFamily="34" charset="0"/>
                <a:ea typeface="宋体" pitchFamily="2" charset="-122"/>
              </a:endParaRPr>
            </a:p>
          </p:txBody>
        </p:sp>
        <p:sp>
          <p:nvSpPr>
            <p:cNvPr id="167992" name="Rectangle 56"/>
            <p:cNvSpPr>
              <a:spLocks noChangeArrowheads="1"/>
            </p:cNvSpPr>
            <p:nvPr/>
          </p:nvSpPr>
          <p:spPr bwMode="auto">
            <a:xfrm>
              <a:off x="3281363" y="4694238"/>
              <a:ext cx="69850" cy="33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a:solidFill>
                    <a:srgbClr val="000000"/>
                  </a:solidFill>
                  <a:latin typeface="Times New Roman" pitchFamily="18" charset="0"/>
                  <a:ea typeface="宋体" pitchFamily="2" charset="-122"/>
                </a:rPr>
                <a:t>,</a:t>
              </a:r>
              <a:endParaRPr lang="en-US" altLang="zh-CN" sz="2400">
                <a:latin typeface="Tahoma" pitchFamily="34" charset="0"/>
                <a:ea typeface="宋体" pitchFamily="2" charset="-122"/>
              </a:endParaRPr>
            </a:p>
          </p:txBody>
        </p:sp>
        <p:sp>
          <p:nvSpPr>
            <p:cNvPr id="167993" name="Rectangle 57"/>
            <p:cNvSpPr>
              <a:spLocks noChangeArrowheads="1"/>
            </p:cNvSpPr>
            <p:nvPr/>
          </p:nvSpPr>
          <p:spPr bwMode="auto">
            <a:xfrm>
              <a:off x="2955925" y="4694238"/>
              <a:ext cx="93663" cy="33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a:solidFill>
                    <a:srgbClr val="000000"/>
                  </a:solidFill>
                  <a:latin typeface="Times New Roman" pitchFamily="18" charset="0"/>
                  <a:ea typeface="宋体" pitchFamily="2" charset="-122"/>
                </a:rPr>
                <a:t>(</a:t>
              </a:r>
              <a:endParaRPr lang="en-US" altLang="zh-CN" sz="2400">
                <a:latin typeface="Tahoma" pitchFamily="34" charset="0"/>
                <a:ea typeface="宋体" pitchFamily="2" charset="-122"/>
              </a:endParaRPr>
            </a:p>
          </p:txBody>
        </p:sp>
        <p:sp>
          <p:nvSpPr>
            <p:cNvPr id="167994" name="Rectangle 58"/>
            <p:cNvSpPr>
              <a:spLocks noChangeArrowheads="1"/>
            </p:cNvSpPr>
            <p:nvPr/>
          </p:nvSpPr>
          <p:spPr bwMode="auto">
            <a:xfrm>
              <a:off x="2174875" y="4694238"/>
              <a:ext cx="139700" cy="33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a:solidFill>
                    <a:srgbClr val="000000"/>
                  </a:solidFill>
                  <a:latin typeface="Times New Roman" pitchFamily="18" charset="0"/>
                  <a:ea typeface="宋体" pitchFamily="2" charset="-122"/>
                </a:rPr>
                <a:t>0</a:t>
              </a:r>
              <a:endParaRPr lang="en-US" altLang="zh-CN" sz="2400">
                <a:latin typeface="Tahoma" pitchFamily="34" charset="0"/>
                <a:ea typeface="宋体" pitchFamily="2" charset="-122"/>
              </a:endParaRPr>
            </a:p>
          </p:txBody>
        </p:sp>
        <p:sp>
          <p:nvSpPr>
            <p:cNvPr id="167995" name="Rectangle 59"/>
            <p:cNvSpPr>
              <a:spLocks noChangeArrowheads="1"/>
            </p:cNvSpPr>
            <p:nvPr/>
          </p:nvSpPr>
          <p:spPr bwMode="auto">
            <a:xfrm>
              <a:off x="2174875" y="4095750"/>
              <a:ext cx="139700"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dirty="0">
                  <a:solidFill>
                    <a:srgbClr val="000000"/>
                  </a:solidFill>
                  <a:latin typeface="Times New Roman" pitchFamily="18" charset="0"/>
                  <a:ea typeface="宋体" pitchFamily="2" charset="-122"/>
                </a:rPr>
                <a:t>0</a:t>
              </a:r>
              <a:endParaRPr lang="en-US" altLang="zh-CN" sz="2400" dirty="0">
                <a:latin typeface="Tahoma" pitchFamily="34" charset="0"/>
                <a:ea typeface="宋体" pitchFamily="2" charset="-122"/>
              </a:endParaRPr>
            </a:p>
          </p:txBody>
        </p:sp>
        <p:sp>
          <p:nvSpPr>
            <p:cNvPr id="167996" name="Rectangle 60"/>
            <p:cNvSpPr>
              <a:spLocks noChangeArrowheads="1"/>
            </p:cNvSpPr>
            <p:nvPr/>
          </p:nvSpPr>
          <p:spPr bwMode="auto">
            <a:xfrm>
              <a:off x="5159375" y="3679825"/>
              <a:ext cx="93663"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a:solidFill>
                    <a:srgbClr val="000000"/>
                  </a:solidFill>
                  <a:latin typeface="Times New Roman" pitchFamily="18" charset="0"/>
                  <a:ea typeface="宋体" pitchFamily="2" charset="-122"/>
                </a:rPr>
                <a:t>)</a:t>
              </a:r>
              <a:endParaRPr lang="en-US" altLang="zh-CN" sz="2400">
                <a:latin typeface="Tahoma" pitchFamily="34" charset="0"/>
                <a:ea typeface="宋体" pitchFamily="2" charset="-122"/>
              </a:endParaRPr>
            </a:p>
          </p:txBody>
        </p:sp>
        <p:sp>
          <p:nvSpPr>
            <p:cNvPr id="167997" name="Rectangle 61"/>
            <p:cNvSpPr>
              <a:spLocks noChangeArrowheads="1"/>
            </p:cNvSpPr>
            <p:nvPr/>
          </p:nvSpPr>
          <p:spPr bwMode="auto">
            <a:xfrm>
              <a:off x="4830763" y="3679825"/>
              <a:ext cx="93662"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a:solidFill>
                    <a:srgbClr val="000000"/>
                  </a:solidFill>
                  <a:latin typeface="Times New Roman" pitchFamily="18" charset="0"/>
                  <a:ea typeface="宋体" pitchFamily="2" charset="-122"/>
                </a:rPr>
                <a:t>(</a:t>
              </a:r>
              <a:endParaRPr lang="en-US" altLang="zh-CN" sz="2400">
                <a:latin typeface="Tahoma" pitchFamily="34" charset="0"/>
                <a:ea typeface="宋体" pitchFamily="2" charset="-122"/>
              </a:endParaRPr>
            </a:p>
          </p:txBody>
        </p:sp>
        <p:sp>
          <p:nvSpPr>
            <p:cNvPr id="167998" name="Rectangle 62"/>
            <p:cNvSpPr>
              <a:spLocks noChangeArrowheads="1"/>
            </p:cNvSpPr>
            <p:nvPr/>
          </p:nvSpPr>
          <p:spPr bwMode="auto">
            <a:xfrm>
              <a:off x="4311650" y="3679825"/>
              <a:ext cx="139700"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a:solidFill>
                    <a:srgbClr val="000000"/>
                  </a:solidFill>
                  <a:latin typeface="Times New Roman" pitchFamily="18" charset="0"/>
                  <a:ea typeface="宋体" pitchFamily="2" charset="-122"/>
                </a:rPr>
                <a:t>1</a:t>
              </a:r>
              <a:endParaRPr lang="en-US" altLang="zh-CN" sz="2400">
                <a:latin typeface="Tahoma" pitchFamily="34" charset="0"/>
                <a:ea typeface="宋体" pitchFamily="2" charset="-122"/>
              </a:endParaRPr>
            </a:p>
          </p:txBody>
        </p:sp>
        <p:sp>
          <p:nvSpPr>
            <p:cNvPr id="167999" name="Rectangle 63"/>
            <p:cNvSpPr>
              <a:spLocks noChangeArrowheads="1"/>
            </p:cNvSpPr>
            <p:nvPr/>
          </p:nvSpPr>
          <p:spPr bwMode="auto">
            <a:xfrm>
              <a:off x="5588000" y="3282950"/>
              <a:ext cx="93663"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a:solidFill>
                    <a:srgbClr val="000000"/>
                  </a:solidFill>
                  <a:latin typeface="Times New Roman" pitchFamily="18" charset="0"/>
                  <a:ea typeface="宋体" pitchFamily="2" charset="-122"/>
                </a:rPr>
                <a:t>)</a:t>
              </a:r>
              <a:endParaRPr lang="en-US" altLang="zh-CN" sz="2400">
                <a:latin typeface="Tahoma" pitchFamily="34" charset="0"/>
                <a:ea typeface="宋体" pitchFamily="2" charset="-122"/>
              </a:endParaRPr>
            </a:p>
          </p:txBody>
        </p:sp>
        <p:sp>
          <p:nvSpPr>
            <p:cNvPr id="168000" name="Rectangle 64"/>
            <p:cNvSpPr>
              <a:spLocks noChangeArrowheads="1"/>
            </p:cNvSpPr>
            <p:nvPr/>
          </p:nvSpPr>
          <p:spPr bwMode="auto">
            <a:xfrm>
              <a:off x="5259388" y="3282950"/>
              <a:ext cx="93662"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a:solidFill>
                    <a:srgbClr val="000000"/>
                  </a:solidFill>
                  <a:latin typeface="Times New Roman" pitchFamily="18" charset="0"/>
                  <a:ea typeface="宋体" pitchFamily="2" charset="-122"/>
                </a:rPr>
                <a:t>(</a:t>
              </a:r>
              <a:endParaRPr lang="en-US" altLang="zh-CN" sz="2400">
                <a:latin typeface="Tahoma" pitchFamily="34" charset="0"/>
                <a:ea typeface="宋体" pitchFamily="2" charset="-122"/>
              </a:endParaRPr>
            </a:p>
          </p:txBody>
        </p:sp>
        <p:sp>
          <p:nvSpPr>
            <p:cNvPr id="168001" name="Rectangle 65"/>
            <p:cNvSpPr>
              <a:spLocks noChangeArrowheads="1"/>
            </p:cNvSpPr>
            <p:nvPr/>
          </p:nvSpPr>
          <p:spPr bwMode="auto">
            <a:xfrm>
              <a:off x="4760913" y="3282950"/>
              <a:ext cx="93662"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a:solidFill>
                    <a:srgbClr val="000000"/>
                  </a:solidFill>
                  <a:latin typeface="Times New Roman" pitchFamily="18" charset="0"/>
                  <a:ea typeface="宋体" pitchFamily="2" charset="-122"/>
                </a:rPr>
                <a:t>)</a:t>
              </a:r>
              <a:endParaRPr lang="en-US" altLang="zh-CN" sz="2400">
                <a:latin typeface="Tahoma" pitchFamily="34" charset="0"/>
                <a:ea typeface="宋体" pitchFamily="2" charset="-122"/>
              </a:endParaRPr>
            </a:p>
          </p:txBody>
        </p:sp>
        <p:sp>
          <p:nvSpPr>
            <p:cNvPr id="168002" name="Rectangle 66"/>
            <p:cNvSpPr>
              <a:spLocks noChangeArrowheads="1"/>
            </p:cNvSpPr>
            <p:nvPr/>
          </p:nvSpPr>
          <p:spPr bwMode="auto">
            <a:xfrm>
              <a:off x="4464050" y="3294063"/>
              <a:ext cx="55563" cy="33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a:solidFill>
                    <a:srgbClr val="000000"/>
                  </a:solidFill>
                  <a:latin typeface="Times New Roman" pitchFamily="18" charset="0"/>
                  <a:ea typeface="宋体" pitchFamily="2" charset="-122"/>
                </a:rPr>
                <a:t>|</a:t>
              </a:r>
              <a:endParaRPr lang="en-US" altLang="zh-CN" sz="2400">
                <a:latin typeface="Tahoma" pitchFamily="34" charset="0"/>
                <a:ea typeface="宋体" pitchFamily="2" charset="-122"/>
              </a:endParaRPr>
            </a:p>
          </p:txBody>
        </p:sp>
        <p:sp>
          <p:nvSpPr>
            <p:cNvPr id="168003" name="Rectangle 67"/>
            <p:cNvSpPr>
              <a:spLocks noChangeArrowheads="1"/>
            </p:cNvSpPr>
            <p:nvPr/>
          </p:nvSpPr>
          <p:spPr bwMode="auto">
            <a:xfrm>
              <a:off x="4089400" y="3282950"/>
              <a:ext cx="93663"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a:solidFill>
                    <a:srgbClr val="000000"/>
                  </a:solidFill>
                  <a:latin typeface="Times New Roman" pitchFamily="18" charset="0"/>
                  <a:ea typeface="宋体" pitchFamily="2" charset="-122"/>
                </a:rPr>
                <a:t>(</a:t>
              </a:r>
              <a:endParaRPr lang="en-US" altLang="zh-CN" sz="2400">
                <a:latin typeface="Tahoma" pitchFamily="34" charset="0"/>
                <a:ea typeface="宋体" pitchFamily="2" charset="-122"/>
              </a:endParaRPr>
            </a:p>
          </p:txBody>
        </p:sp>
        <p:sp>
          <p:nvSpPr>
            <p:cNvPr id="168004" name="Rectangle 68"/>
            <p:cNvSpPr>
              <a:spLocks noChangeArrowheads="1"/>
            </p:cNvSpPr>
            <p:nvPr/>
          </p:nvSpPr>
          <p:spPr bwMode="auto">
            <a:xfrm>
              <a:off x="3495675" y="3460750"/>
              <a:ext cx="139700"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a:solidFill>
                    <a:srgbClr val="000000"/>
                  </a:solidFill>
                  <a:latin typeface="Times New Roman" pitchFamily="18" charset="0"/>
                  <a:ea typeface="宋体" pitchFamily="2" charset="-122"/>
                </a:rPr>
                <a:t>0</a:t>
              </a:r>
              <a:endParaRPr lang="en-US" altLang="zh-CN" sz="2400">
                <a:latin typeface="Tahoma" pitchFamily="34" charset="0"/>
                <a:ea typeface="宋体" pitchFamily="2" charset="-122"/>
              </a:endParaRPr>
            </a:p>
          </p:txBody>
        </p:sp>
        <p:sp>
          <p:nvSpPr>
            <p:cNvPr id="168005" name="Rectangle 69"/>
            <p:cNvSpPr>
              <a:spLocks noChangeArrowheads="1"/>
            </p:cNvSpPr>
            <p:nvPr/>
          </p:nvSpPr>
          <p:spPr bwMode="auto">
            <a:xfrm>
              <a:off x="3178175" y="3460750"/>
              <a:ext cx="93663"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a:solidFill>
                    <a:srgbClr val="000000"/>
                  </a:solidFill>
                  <a:latin typeface="Times New Roman" pitchFamily="18" charset="0"/>
                  <a:ea typeface="宋体" pitchFamily="2" charset="-122"/>
                </a:rPr>
                <a:t>)</a:t>
              </a:r>
              <a:endParaRPr lang="en-US" altLang="zh-CN" sz="2400">
                <a:latin typeface="Tahoma" pitchFamily="34" charset="0"/>
                <a:ea typeface="宋体" pitchFamily="2" charset="-122"/>
              </a:endParaRPr>
            </a:p>
          </p:txBody>
        </p:sp>
        <p:sp>
          <p:nvSpPr>
            <p:cNvPr id="168006" name="Rectangle 70"/>
            <p:cNvSpPr>
              <a:spLocks noChangeArrowheads="1"/>
            </p:cNvSpPr>
            <p:nvPr/>
          </p:nvSpPr>
          <p:spPr bwMode="auto">
            <a:xfrm>
              <a:off x="2894013" y="3460750"/>
              <a:ext cx="69850"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a:solidFill>
                    <a:srgbClr val="000000"/>
                  </a:solidFill>
                  <a:latin typeface="Times New Roman" pitchFamily="18" charset="0"/>
                  <a:ea typeface="宋体" pitchFamily="2" charset="-122"/>
                </a:rPr>
                <a:t>,</a:t>
              </a:r>
              <a:endParaRPr lang="en-US" altLang="zh-CN" sz="2400">
                <a:latin typeface="Tahoma" pitchFamily="34" charset="0"/>
                <a:ea typeface="宋体" pitchFamily="2" charset="-122"/>
              </a:endParaRPr>
            </a:p>
          </p:txBody>
        </p:sp>
        <p:sp>
          <p:nvSpPr>
            <p:cNvPr id="168007" name="Rectangle 71"/>
            <p:cNvSpPr>
              <a:spLocks noChangeArrowheads="1"/>
            </p:cNvSpPr>
            <p:nvPr/>
          </p:nvSpPr>
          <p:spPr bwMode="auto">
            <a:xfrm>
              <a:off x="2570163" y="3460750"/>
              <a:ext cx="93662"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a:solidFill>
                    <a:srgbClr val="000000"/>
                  </a:solidFill>
                  <a:latin typeface="Times New Roman" pitchFamily="18" charset="0"/>
                  <a:ea typeface="宋体" pitchFamily="2" charset="-122"/>
                </a:rPr>
                <a:t>(</a:t>
              </a:r>
              <a:endParaRPr lang="en-US" altLang="zh-CN" sz="2400">
                <a:latin typeface="Tahoma" pitchFamily="34" charset="0"/>
                <a:ea typeface="宋体" pitchFamily="2" charset="-122"/>
              </a:endParaRPr>
            </a:p>
          </p:txBody>
        </p:sp>
        <p:sp>
          <p:nvSpPr>
            <p:cNvPr id="168008" name="Rectangle 72"/>
            <p:cNvSpPr>
              <a:spLocks noChangeArrowheads="1"/>
            </p:cNvSpPr>
            <p:nvPr/>
          </p:nvSpPr>
          <p:spPr bwMode="auto">
            <a:xfrm>
              <a:off x="1692275" y="4095750"/>
              <a:ext cx="93663"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dirty="0">
                  <a:solidFill>
                    <a:srgbClr val="000000"/>
                  </a:solidFill>
                  <a:latin typeface="Times New Roman" pitchFamily="18" charset="0"/>
                  <a:ea typeface="宋体" pitchFamily="2" charset="-122"/>
                </a:rPr>
                <a:t>)</a:t>
              </a:r>
              <a:endParaRPr lang="en-US" altLang="zh-CN" sz="2400" dirty="0">
                <a:latin typeface="Tahoma" pitchFamily="34" charset="0"/>
                <a:ea typeface="宋体" pitchFamily="2" charset="-122"/>
              </a:endParaRPr>
            </a:p>
          </p:txBody>
        </p:sp>
        <p:sp>
          <p:nvSpPr>
            <p:cNvPr id="168009" name="Rectangle 73"/>
            <p:cNvSpPr>
              <a:spLocks noChangeArrowheads="1"/>
            </p:cNvSpPr>
            <p:nvPr/>
          </p:nvSpPr>
          <p:spPr bwMode="auto">
            <a:xfrm>
              <a:off x="1408113" y="4095750"/>
              <a:ext cx="69850"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a:solidFill>
                    <a:srgbClr val="000000"/>
                  </a:solidFill>
                  <a:latin typeface="Times New Roman" pitchFamily="18" charset="0"/>
                  <a:ea typeface="宋体" pitchFamily="2" charset="-122"/>
                </a:rPr>
                <a:t>,</a:t>
              </a:r>
              <a:endParaRPr lang="en-US" altLang="zh-CN" sz="2400">
                <a:latin typeface="Tahoma" pitchFamily="34" charset="0"/>
                <a:ea typeface="宋体" pitchFamily="2" charset="-122"/>
              </a:endParaRPr>
            </a:p>
          </p:txBody>
        </p:sp>
        <p:sp>
          <p:nvSpPr>
            <p:cNvPr id="168010" name="Rectangle 74"/>
            <p:cNvSpPr>
              <a:spLocks noChangeArrowheads="1"/>
            </p:cNvSpPr>
            <p:nvPr/>
          </p:nvSpPr>
          <p:spPr bwMode="auto">
            <a:xfrm>
              <a:off x="1084263" y="4095750"/>
              <a:ext cx="93662"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a:solidFill>
                    <a:srgbClr val="000000"/>
                  </a:solidFill>
                  <a:latin typeface="Times New Roman" pitchFamily="18" charset="0"/>
                  <a:ea typeface="宋体" pitchFamily="2" charset="-122"/>
                </a:rPr>
                <a:t>(</a:t>
              </a:r>
              <a:endParaRPr lang="en-US" altLang="zh-CN" sz="2400">
                <a:latin typeface="Tahoma" pitchFamily="34" charset="0"/>
                <a:ea typeface="宋体" pitchFamily="2" charset="-122"/>
              </a:endParaRPr>
            </a:p>
          </p:txBody>
        </p:sp>
        <p:sp>
          <p:nvSpPr>
            <p:cNvPr id="168011" name="Rectangle 75"/>
            <p:cNvSpPr>
              <a:spLocks noChangeArrowheads="1"/>
            </p:cNvSpPr>
            <p:nvPr/>
          </p:nvSpPr>
          <p:spPr bwMode="auto">
            <a:xfrm>
              <a:off x="8247063" y="4530725"/>
              <a:ext cx="201612"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i="1">
                  <a:solidFill>
                    <a:srgbClr val="000000"/>
                  </a:solidFill>
                  <a:latin typeface="Times New Roman" pitchFamily="18" charset="0"/>
                  <a:ea typeface="宋体" pitchFamily="2" charset="-122"/>
                </a:rPr>
                <a:t>H</a:t>
              </a:r>
              <a:endParaRPr lang="en-US" altLang="zh-CN" sz="2400">
                <a:latin typeface="Tahoma" pitchFamily="34" charset="0"/>
                <a:ea typeface="宋体" pitchFamily="2" charset="-122"/>
              </a:endParaRPr>
            </a:p>
          </p:txBody>
        </p:sp>
        <p:sp>
          <p:nvSpPr>
            <p:cNvPr id="168012" name="Rectangle 76"/>
            <p:cNvSpPr>
              <a:spLocks noChangeArrowheads="1"/>
            </p:cNvSpPr>
            <p:nvPr/>
          </p:nvSpPr>
          <p:spPr bwMode="auto">
            <a:xfrm>
              <a:off x="7974013" y="4530725"/>
              <a:ext cx="171450"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i="1">
                  <a:solidFill>
                    <a:srgbClr val="000000"/>
                  </a:solidFill>
                  <a:latin typeface="Times New Roman" pitchFamily="18" charset="0"/>
                  <a:ea typeface="宋体" pitchFamily="2" charset="-122"/>
                </a:rPr>
                <a:t>P</a:t>
              </a:r>
              <a:endParaRPr lang="en-US" altLang="zh-CN" sz="2400">
                <a:latin typeface="Tahoma" pitchFamily="34" charset="0"/>
                <a:ea typeface="宋体" pitchFamily="2" charset="-122"/>
              </a:endParaRPr>
            </a:p>
          </p:txBody>
        </p:sp>
        <p:sp>
          <p:nvSpPr>
            <p:cNvPr id="168013" name="Rectangle 77"/>
            <p:cNvSpPr>
              <a:spLocks noChangeArrowheads="1"/>
            </p:cNvSpPr>
            <p:nvPr/>
          </p:nvSpPr>
          <p:spPr bwMode="auto">
            <a:xfrm>
              <a:off x="7439025" y="4530725"/>
              <a:ext cx="171450"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i="1">
                  <a:solidFill>
                    <a:srgbClr val="000000"/>
                  </a:solidFill>
                  <a:latin typeface="Times New Roman" pitchFamily="18" charset="0"/>
                  <a:ea typeface="宋体" pitchFamily="2" charset="-122"/>
                </a:rPr>
                <a:t>E</a:t>
              </a:r>
              <a:endParaRPr lang="en-US" altLang="zh-CN" sz="2400">
                <a:latin typeface="Tahoma" pitchFamily="34" charset="0"/>
                <a:ea typeface="宋体" pitchFamily="2" charset="-122"/>
              </a:endParaRPr>
            </a:p>
          </p:txBody>
        </p:sp>
        <p:sp>
          <p:nvSpPr>
            <p:cNvPr id="168014" name="Rectangle 78"/>
            <p:cNvSpPr>
              <a:spLocks noChangeArrowheads="1"/>
            </p:cNvSpPr>
            <p:nvPr/>
          </p:nvSpPr>
          <p:spPr bwMode="auto">
            <a:xfrm>
              <a:off x="7048500" y="4530725"/>
              <a:ext cx="201613"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i="1">
                  <a:solidFill>
                    <a:srgbClr val="000000"/>
                  </a:solidFill>
                  <a:latin typeface="Times New Roman" pitchFamily="18" charset="0"/>
                  <a:ea typeface="宋体" pitchFamily="2" charset="-122"/>
                </a:rPr>
                <a:t>H</a:t>
              </a:r>
              <a:endParaRPr lang="en-US" altLang="zh-CN" sz="2400">
                <a:latin typeface="Tahoma" pitchFamily="34" charset="0"/>
                <a:ea typeface="宋体" pitchFamily="2" charset="-122"/>
              </a:endParaRPr>
            </a:p>
          </p:txBody>
        </p:sp>
        <p:sp>
          <p:nvSpPr>
            <p:cNvPr id="168015" name="Rectangle 79"/>
            <p:cNvSpPr>
              <a:spLocks noChangeArrowheads="1"/>
            </p:cNvSpPr>
            <p:nvPr/>
          </p:nvSpPr>
          <p:spPr bwMode="auto">
            <a:xfrm>
              <a:off x="6777038" y="4530725"/>
              <a:ext cx="171450"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i="1">
                  <a:solidFill>
                    <a:srgbClr val="000000"/>
                  </a:solidFill>
                  <a:latin typeface="Times New Roman" pitchFamily="18" charset="0"/>
                  <a:ea typeface="宋体" pitchFamily="2" charset="-122"/>
                </a:rPr>
                <a:t>P</a:t>
              </a:r>
              <a:endParaRPr lang="en-US" altLang="zh-CN" sz="2400">
                <a:latin typeface="Tahoma" pitchFamily="34" charset="0"/>
                <a:ea typeface="宋体" pitchFamily="2" charset="-122"/>
              </a:endParaRPr>
            </a:p>
          </p:txBody>
        </p:sp>
        <p:sp>
          <p:nvSpPr>
            <p:cNvPr id="168016" name="Rectangle 80"/>
            <p:cNvSpPr>
              <a:spLocks noChangeArrowheads="1"/>
            </p:cNvSpPr>
            <p:nvPr/>
          </p:nvSpPr>
          <p:spPr bwMode="auto">
            <a:xfrm>
              <a:off x="8250238" y="4095750"/>
              <a:ext cx="201612"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i="1">
                  <a:solidFill>
                    <a:srgbClr val="000000"/>
                  </a:solidFill>
                  <a:latin typeface="Times New Roman" pitchFamily="18" charset="0"/>
                  <a:ea typeface="宋体" pitchFamily="2" charset="-122"/>
                </a:rPr>
                <a:t>H</a:t>
              </a:r>
              <a:endParaRPr lang="en-US" altLang="zh-CN" sz="2400">
                <a:latin typeface="Tahoma" pitchFamily="34" charset="0"/>
                <a:ea typeface="宋体" pitchFamily="2" charset="-122"/>
              </a:endParaRPr>
            </a:p>
          </p:txBody>
        </p:sp>
        <p:sp>
          <p:nvSpPr>
            <p:cNvPr id="168017" name="Rectangle 81"/>
            <p:cNvSpPr>
              <a:spLocks noChangeArrowheads="1"/>
            </p:cNvSpPr>
            <p:nvPr/>
          </p:nvSpPr>
          <p:spPr bwMode="auto">
            <a:xfrm>
              <a:off x="7978775" y="4095750"/>
              <a:ext cx="171450"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i="1">
                  <a:solidFill>
                    <a:srgbClr val="000000"/>
                  </a:solidFill>
                  <a:latin typeface="Times New Roman" pitchFamily="18" charset="0"/>
                  <a:ea typeface="宋体" pitchFamily="2" charset="-122"/>
                </a:rPr>
                <a:t>P</a:t>
              </a:r>
              <a:endParaRPr lang="en-US" altLang="zh-CN" sz="2400">
                <a:latin typeface="Tahoma" pitchFamily="34" charset="0"/>
                <a:ea typeface="宋体" pitchFamily="2" charset="-122"/>
              </a:endParaRPr>
            </a:p>
          </p:txBody>
        </p:sp>
        <p:sp>
          <p:nvSpPr>
            <p:cNvPr id="168018" name="Rectangle 82"/>
            <p:cNvSpPr>
              <a:spLocks noChangeArrowheads="1"/>
            </p:cNvSpPr>
            <p:nvPr/>
          </p:nvSpPr>
          <p:spPr bwMode="auto">
            <a:xfrm>
              <a:off x="7439025" y="4095750"/>
              <a:ext cx="171450"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i="1">
                  <a:solidFill>
                    <a:srgbClr val="000000"/>
                  </a:solidFill>
                  <a:latin typeface="Times New Roman" pitchFamily="18" charset="0"/>
                  <a:ea typeface="宋体" pitchFamily="2" charset="-122"/>
                </a:rPr>
                <a:t>E</a:t>
              </a:r>
              <a:endParaRPr lang="en-US" altLang="zh-CN" sz="2400">
                <a:latin typeface="Tahoma" pitchFamily="34" charset="0"/>
                <a:ea typeface="宋体" pitchFamily="2" charset="-122"/>
              </a:endParaRPr>
            </a:p>
          </p:txBody>
        </p:sp>
        <p:sp>
          <p:nvSpPr>
            <p:cNvPr id="168019" name="Rectangle 83"/>
            <p:cNvSpPr>
              <a:spLocks noChangeArrowheads="1"/>
            </p:cNvSpPr>
            <p:nvPr/>
          </p:nvSpPr>
          <p:spPr bwMode="auto">
            <a:xfrm>
              <a:off x="7048500" y="4095750"/>
              <a:ext cx="201613"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i="1">
                  <a:solidFill>
                    <a:srgbClr val="000000"/>
                  </a:solidFill>
                  <a:latin typeface="Times New Roman" pitchFamily="18" charset="0"/>
                  <a:ea typeface="宋体" pitchFamily="2" charset="-122"/>
                </a:rPr>
                <a:t>H</a:t>
              </a:r>
              <a:endParaRPr lang="en-US" altLang="zh-CN" sz="2400">
                <a:latin typeface="Tahoma" pitchFamily="34" charset="0"/>
                <a:ea typeface="宋体" pitchFamily="2" charset="-122"/>
              </a:endParaRPr>
            </a:p>
          </p:txBody>
        </p:sp>
        <p:sp>
          <p:nvSpPr>
            <p:cNvPr id="168020" name="Rectangle 84"/>
            <p:cNvSpPr>
              <a:spLocks noChangeArrowheads="1"/>
            </p:cNvSpPr>
            <p:nvPr/>
          </p:nvSpPr>
          <p:spPr bwMode="auto">
            <a:xfrm>
              <a:off x="6777038" y="4095750"/>
              <a:ext cx="171450"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i="1">
                  <a:solidFill>
                    <a:srgbClr val="000000"/>
                  </a:solidFill>
                  <a:latin typeface="Times New Roman" pitchFamily="18" charset="0"/>
                  <a:ea typeface="宋体" pitchFamily="2" charset="-122"/>
                </a:rPr>
                <a:t>P</a:t>
              </a:r>
              <a:endParaRPr lang="en-US" altLang="zh-CN" sz="2400">
                <a:latin typeface="Tahoma" pitchFamily="34" charset="0"/>
                <a:ea typeface="宋体" pitchFamily="2" charset="-122"/>
              </a:endParaRPr>
            </a:p>
          </p:txBody>
        </p:sp>
        <p:sp>
          <p:nvSpPr>
            <p:cNvPr id="168021" name="Rectangle 85"/>
            <p:cNvSpPr>
              <a:spLocks noChangeArrowheads="1"/>
            </p:cNvSpPr>
            <p:nvPr/>
          </p:nvSpPr>
          <p:spPr bwMode="auto">
            <a:xfrm>
              <a:off x="8250238" y="3662363"/>
              <a:ext cx="201612" cy="33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i="1">
                  <a:solidFill>
                    <a:srgbClr val="000000"/>
                  </a:solidFill>
                  <a:latin typeface="Times New Roman" pitchFamily="18" charset="0"/>
                  <a:ea typeface="宋体" pitchFamily="2" charset="-122"/>
                </a:rPr>
                <a:t>H</a:t>
              </a:r>
              <a:endParaRPr lang="en-US" altLang="zh-CN" sz="2400">
                <a:latin typeface="Tahoma" pitchFamily="34" charset="0"/>
                <a:ea typeface="宋体" pitchFamily="2" charset="-122"/>
              </a:endParaRPr>
            </a:p>
          </p:txBody>
        </p:sp>
        <p:sp>
          <p:nvSpPr>
            <p:cNvPr id="168022" name="Rectangle 86"/>
            <p:cNvSpPr>
              <a:spLocks noChangeArrowheads="1"/>
            </p:cNvSpPr>
            <p:nvPr/>
          </p:nvSpPr>
          <p:spPr bwMode="auto">
            <a:xfrm>
              <a:off x="7978775" y="3662363"/>
              <a:ext cx="171450" cy="33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i="1">
                  <a:solidFill>
                    <a:srgbClr val="000000"/>
                  </a:solidFill>
                  <a:latin typeface="Times New Roman" pitchFamily="18" charset="0"/>
                  <a:ea typeface="宋体" pitchFamily="2" charset="-122"/>
                </a:rPr>
                <a:t>P</a:t>
              </a:r>
              <a:endParaRPr lang="en-US" altLang="zh-CN" sz="2400">
                <a:latin typeface="Tahoma" pitchFamily="34" charset="0"/>
                <a:ea typeface="宋体" pitchFamily="2" charset="-122"/>
              </a:endParaRPr>
            </a:p>
          </p:txBody>
        </p:sp>
        <p:sp>
          <p:nvSpPr>
            <p:cNvPr id="168023" name="Rectangle 87"/>
            <p:cNvSpPr>
              <a:spLocks noChangeArrowheads="1"/>
            </p:cNvSpPr>
            <p:nvPr/>
          </p:nvSpPr>
          <p:spPr bwMode="auto">
            <a:xfrm>
              <a:off x="7439025" y="3662363"/>
              <a:ext cx="171450" cy="33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i="1">
                  <a:solidFill>
                    <a:srgbClr val="000000"/>
                  </a:solidFill>
                  <a:latin typeface="Times New Roman" pitchFamily="18" charset="0"/>
                  <a:ea typeface="宋体" pitchFamily="2" charset="-122"/>
                </a:rPr>
                <a:t>E</a:t>
              </a:r>
              <a:endParaRPr lang="en-US" altLang="zh-CN" sz="2400">
                <a:latin typeface="Tahoma" pitchFamily="34" charset="0"/>
                <a:ea typeface="宋体" pitchFamily="2" charset="-122"/>
              </a:endParaRPr>
            </a:p>
          </p:txBody>
        </p:sp>
        <p:sp>
          <p:nvSpPr>
            <p:cNvPr id="168024" name="Rectangle 88"/>
            <p:cNvSpPr>
              <a:spLocks noChangeArrowheads="1"/>
            </p:cNvSpPr>
            <p:nvPr/>
          </p:nvSpPr>
          <p:spPr bwMode="auto">
            <a:xfrm>
              <a:off x="7048500" y="3662363"/>
              <a:ext cx="201613" cy="33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i="1">
                  <a:solidFill>
                    <a:srgbClr val="000000"/>
                  </a:solidFill>
                  <a:latin typeface="Times New Roman" pitchFamily="18" charset="0"/>
                  <a:ea typeface="宋体" pitchFamily="2" charset="-122"/>
                </a:rPr>
                <a:t>H</a:t>
              </a:r>
              <a:endParaRPr lang="en-US" altLang="zh-CN" sz="2400">
                <a:latin typeface="Tahoma" pitchFamily="34" charset="0"/>
                <a:ea typeface="宋体" pitchFamily="2" charset="-122"/>
              </a:endParaRPr>
            </a:p>
          </p:txBody>
        </p:sp>
        <p:sp>
          <p:nvSpPr>
            <p:cNvPr id="168025" name="Rectangle 89"/>
            <p:cNvSpPr>
              <a:spLocks noChangeArrowheads="1"/>
            </p:cNvSpPr>
            <p:nvPr/>
          </p:nvSpPr>
          <p:spPr bwMode="auto">
            <a:xfrm>
              <a:off x="6777038" y="3662363"/>
              <a:ext cx="171450" cy="33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i="1">
                  <a:solidFill>
                    <a:srgbClr val="000000"/>
                  </a:solidFill>
                  <a:latin typeface="Times New Roman" pitchFamily="18" charset="0"/>
                  <a:ea typeface="宋体" pitchFamily="2" charset="-122"/>
                </a:rPr>
                <a:t>P</a:t>
              </a:r>
              <a:endParaRPr lang="en-US" altLang="zh-CN" sz="2400">
                <a:latin typeface="Tahoma" pitchFamily="34" charset="0"/>
                <a:ea typeface="宋体" pitchFamily="2" charset="-122"/>
              </a:endParaRPr>
            </a:p>
          </p:txBody>
        </p:sp>
        <p:sp>
          <p:nvSpPr>
            <p:cNvPr id="168026" name="Rectangle 90"/>
            <p:cNvSpPr>
              <a:spLocks noChangeArrowheads="1"/>
            </p:cNvSpPr>
            <p:nvPr/>
          </p:nvSpPr>
          <p:spPr bwMode="auto">
            <a:xfrm>
              <a:off x="4986338" y="4913313"/>
              <a:ext cx="201612" cy="33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i="1">
                  <a:solidFill>
                    <a:srgbClr val="000000"/>
                  </a:solidFill>
                  <a:latin typeface="Times New Roman" pitchFamily="18" charset="0"/>
                  <a:ea typeface="宋体" pitchFamily="2" charset="-122"/>
                </a:rPr>
                <a:t>H</a:t>
              </a:r>
              <a:endParaRPr lang="en-US" altLang="zh-CN" sz="2400">
                <a:latin typeface="Tahoma" pitchFamily="34" charset="0"/>
                <a:ea typeface="宋体" pitchFamily="2" charset="-122"/>
              </a:endParaRPr>
            </a:p>
          </p:txBody>
        </p:sp>
        <p:sp>
          <p:nvSpPr>
            <p:cNvPr id="168027" name="Rectangle 91"/>
            <p:cNvSpPr>
              <a:spLocks noChangeArrowheads="1"/>
            </p:cNvSpPr>
            <p:nvPr/>
          </p:nvSpPr>
          <p:spPr bwMode="auto">
            <a:xfrm>
              <a:off x="4714875" y="4913313"/>
              <a:ext cx="171450" cy="33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i="1">
                  <a:solidFill>
                    <a:srgbClr val="000000"/>
                  </a:solidFill>
                  <a:latin typeface="Times New Roman" pitchFamily="18" charset="0"/>
                  <a:ea typeface="宋体" pitchFamily="2" charset="-122"/>
                </a:rPr>
                <a:t>P</a:t>
              </a:r>
              <a:endParaRPr lang="en-US" altLang="zh-CN" sz="2400">
                <a:latin typeface="Tahoma" pitchFamily="34" charset="0"/>
                <a:ea typeface="宋体" pitchFamily="2" charset="-122"/>
              </a:endParaRPr>
            </a:p>
          </p:txBody>
        </p:sp>
        <p:sp>
          <p:nvSpPr>
            <p:cNvPr id="168028" name="Rectangle 92"/>
            <p:cNvSpPr>
              <a:spLocks noChangeArrowheads="1"/>
            </p:cNvSpPr>
            <p:nvPr/>
          </p:nvSpPr>
          <p:spPr bwMode="auto">
            <a:xfrm>
              <a:off x="5621338" y="4516438"/>
              <a:ext cx="171450" cy="33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i="1">
                  <a:solidFill>
                    <a:srgbClr val="000000"/>
                  </a:solidFill>
                  <a:latin typeface="Times New Roman" pitchFamily="18" charset="0"/>
                  <a:ea typeface="宋体" pitchFamily="2" charset="-122"/>
                </a:rPr>
                <a:t>E</a:t>
              </a:r>
              <a:endParaRPr lang="en-US" altLang="zh-CN" sz="2400">
                <a:latin typeface="Tahoma" pitchFamily="34" charset="0"/>
                <a:ea typeface="宋体" pitchFamily="2" charset="-122"/>
              </a:endParaRPr>
            </a:p>
          </p:txBody>
        </p:sp>
        <p:sp>
          <p:nvSpPr>
            <p:cNvPr id="168029" name="Rectangle 93"/>
            <p:cNvSpPr>
              <a:spLocks noChangeArrowheads="1"/>
            </p:cNvSpPr>
            <p:nvPr/>
          </p:nvSpPr>
          <p:spPr bwMode="auto">
            <a:xfrm>
              <a:off x="5229225" y="4516438"/>
              <a:ext cx="201613" cy="33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i="1">
                  <a:solidFill>
                    <a:srgbClr val="000000"/>
                  </a:solidFill>
                  <a:latin typeface="Times New Roman" pitchFamily="18" charset="0"/>
                  <a:ea typeface="宋体" pitchFamily="2" charset="-122"/>
                </a:rPr>
                <a:t>H</a:t>
              </a:r>
              <a:endParaRPr lang="en-US" altLang="zh-CN" sz="2400">
                <a:latin typeface="Tahoma" pitchFamily="34" charset="0"/>
                <a:ea typeface="宋体" pitchFamily="2" charset="-122"/>
              </a:endParaRPr>
            </a:p>
          </p:txBody>
        </p:sp>
        <p:sp>
          <p:nvSpPr>
            <p:cNvPr id="168030" name="Rectangle 94"/>
            <p:cNvSpPr>
              <a:spLocks noChangeArrowheads="1"/>
            </p:cNvSpPr>
            <p:nvPr/>
          </p:nvSpPr>
          <p:spPr bwMode="auto">
            <a:xfrm>
              <a:off x="4957763" y="4516438"/>
              <a:ext cx="171450" cy="33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i="1">
                  <a:solidFill>
                    <a:srgbClr val="000000"/>
                  </a:solidFill>
                  <a:latin typeface="Times New Roman" pitchFamily="18" charset="0"/>
                  <a:ea typeface="宋体" pitchFamily="2" charset="-122"/>
                </a:rPr>
                <a:t>P</a:t>
              </a:r>
              <a:endParaRPr lang="en-US" altLang="zh-CN" sz="2400">
                <a:latin typeface="Tahoma" pitchFamily="34" charset="0"/>
                <a:ea typeface="宋体" pitchFamily="2" charset="-122"/>
              </a:endParaRPr>
            </a:p>
          </p:txBody>
        </p:sp>
        <p:sp>
          <p:nvSpPr>
            <p:cNvPr id="168031" name="Rectangle 95"/>
            <p:cNvSpPr>
              <a:spLocks noChangeArrowheads="1"/>
            </p:cNvSpPr>
            <p:nvPr/>
          </p:nvSpPr>
          <p:spPr bwMode="auto">
            <a:xfrm>
              <a:off x="4402138" y="4516438"/>
              <a:ext cx="201612" cy="33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i="1">
                  <a:solidFill>
                    <a:srgbClr val="000000"/>
                  </a:solidFill>
                  <a:latin typeface="Times New Roman" pitchFamily="18" charset="0"/>
                  <a:ea typeface="宋体" pitchFamily="2" charset="-122"/>
                </a:rPr>
                <a:t>H</a:t>
              </a:r>
              <a:endParaRPr lang="en-US" altLang="zh-CN" sz="2400">
                <a:latin typeface="Tahoma" pitchFamily="34" charset="0"/>
                <a:ea typeface="宋体" pitchFamily="2" charset="-122"/>
              </a:endParaRPr>
            </a:p>
          </p:txBody>
        </p:sp>
        <p:sp>
          <p:nvSpPr>
            <p:cNvPr id="168032" name="Rectangle 96"/>
            <p:cNvSpPr>
              <a:spLocks noChangeArrowheads="1"/>
            </p:cNvSpPr>
            <p:nvPr/>
          </p:nvSpPr>
          <p:spPr bwMode="auto">
            <a:xfrm>
              <a:off x="4130675" y="4516438"/>
              <a:ext cx="171450" cy="33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i="1">
                  <a:solidFill>
                    <a:srgbClr val="000000"/>
                  </a:solidFill>
                  <a:latin typeface="Times New Roman" pitchFamily="18" charset="0"/>
                  <a:ea typeface="宋体" pitchFamily="2" charset="-122"/>
                </a:rPr>
                <a:t>P</a:t>
              </a:r>
              <a:endParaRPr lang="en-US" altLang="zh-CN" sz="2400">
                <a:latin typeface="Tahoma" pitchFamily="34" charset="0"/>
                <a:ea typeface="宋体" pitchFamily="2" charset="-122"/>
              </a:endParaRPr>
            </a:p>
          </p:txBody>
        </p:sp>
        <p:sp>
          <p:nvSpPr>
            <p:cNvPr id="168033" name="Rectangle 97"/>
            <p:cNvSpPr>
              <a:spLocks noChangeArrowheads="1"/>
            </p:cNvSpPr>
            <p:nvPr/>
          </p:nvSpPr>
          <p:spPr bwMode="auto">
            <a:xfrm>
              <a:off x="3389313" y="4694238"/>
              <a:ext cx="171450" cy="33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i="1">
                  <a:solidFill>
                    <a:srgbClr val="000000"/>
                  </a:solidFill>
                  <a:latin typeface="Times New Roman" pitchFamily="18" charset="0"/>
                  <a:ea typeface="宋体" pitchFamily="2" charset="-122"/>
                </a:rPr>
                <a:t>E</a:t>
              </a:r>
              <a:endParaRPr lang="en-US" altLang="zh-CN" sz="2400">
                <a:latin typeface="Tahoma" pitchFamily="34" charset="0"/>
                <a:ea typeface="宋体" pitchFamily="2" charset="-122"/>
              </a:endParaRPr>
            </a:p>
          </p:txBody>
        </p:sp>
        <p:sp>
          <p:nvSpPr>
            <p:cNvPr id="168034" name="Rectangle 98"/>
            <p:cNvSpPr>
              <a:spLocks noChangeArrowheads="1"/>
            </p:cNvSpPr>
            <p:nvPr/>
          </p:nvSpPr>
          <p:spPr bwMode="auto">
            <a:xfrm>
              <a:off x="3059113" y="4694238"/>
              <a:ext cx="201612" cy="33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i="1">
                  <a:solidFill>
                    <a:srgbClr val="000000"/>
                  </a:solidFill>
                  <a:latin typeface="Times New Roman" pitchFamily="18" charset="0"/>
                  <a:ea typeface="宋体" pitchFamily="2" charset="-122"/>
                </a:rPr>
                <a:t>H</a:t>
              </a:r>
              <a:endParaRPr lang="en-US" altLang="zh-CN" sz="2400">
                <a:latin typeface="Tahoma" pitchFamily="34" charset="0"/>
                <a:ea typeface="宋体" pitchFamily="2" charset="-122"/>
              </a:endParaRPr>
            </a:p>
          </p:txBody>
        </p:sp>
        <p:sp>
          <p:nvSpPr>
            <p:cNvPr id="168035" name="Rectangle 99"/>
            <p:cNvSpPr>
              <a:spLocks noChangeArrowheads="1"/>
            </p:cNvSpPr>
            <p:nvPr/>
          </p:nvSpPr>
          <p:spPr bwMode="auto">
            <a:xfrm>
              <a:off x="2540000" y="4694238"/>
              <a:ext cx="434975" cy="33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i="1">
                  <a:solidFill>
                    <a:srgbClr val="000000"/>
                  </a:solidFill>
                  <a:latin typeface="Times New Roman" pitchFamily="18" charset="0"/>
                  <a:ea typeface="宋体" pitchFamily="2" charset="-122"/>
                </a:rPr>
                <a:t>MD</a:t>
              </a:r>
              <a:endParaRPr lang="en-US" altLang="zh-CN" sz="2400">
                <a:latin typeface="Tahoma" pitchFamily="34" charset="0"/>
                <a:ea typeface="宋体" pitchFamily="2" charset="-122"/>
              </a:endParaRPr>
            </a:p>
          </p:txBody>
        </p:sp>
        <p:sp>
          <p:nvSpPr>
            <p:cNvPr id="168036" name="Rectangle 100"/>
            <p:cNvSpPr>
              <a:spLocks noChangeArrowheads="1"/>
            </p:cNvSpPr>
            <p:nvPr/>
          </p:nvSpPr>
          <p:spPr bwMode="auto">
            <a:xfrm>
              <a:off x="4933950" y="3679825"/>
              <a:ext cx="201613"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i="1">
                  <a:solidFill>
                    <a:srgbClr val="000000"/>
                  </a:solidFill>
                  <a:latin typeface="Times New Roman" pitchFamily="18" charset="0"/>
                  <a:ea typeface="宋体" pitchFamily="2" charset="-122"/>
                </a:rPr>
                <a:t>H</a:t>
              </a:r>
              <a:endParaRPr lang="en-US" altLang="zh-CN" sz="2400">
                <a:latin typeface="Tahoma" pitchFamily="34" charset="0"/>
                <a:ea typeface="宋体" pitchFamily="2" charset="-122"/>
              </a:endParaRPr>
            </a:p>
          </p:txBody>
        </p:sp>
        <p:sp>
          <p:nvSpPr>
            <p:cNvPr id="168037" name="Rectangle 101"/>
            <p:cNvSpPr>
              <a:spLocks noChangeArrowheads="1"/>
            </p:cNvSpPr>
            <p:nvPr/>
          </p:nvSpPr>
          <p:spPr bwMode="auto">
            <a:xfrm>
              <a:off x="4662488" y="3679825"/>
              <a:ext cx="171450"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i="1">
                  <a:solidFill>
                    <a:srgbClr val="000000"/>
                  </a:solidFill>
                  <a:latin typeface="Times New Roman" pitchFamily="18" charset="0"/>
                  <a:ea typeface="宋体" pitchFamily="2" charset="-122"/>
                </a:rPr>
                <a:t>P</a:t>
              </a:r>
              <a:endParaRPr lang="en-US" altLang="zh-CN" sz="2400">
                <a:latin typeface="Tahoma" pitchFamily="34" charset="0"/>
                <a:ea typeface="宋体" pitchFamily="2" charset="-122"/>
              </a:endParaRPr>
            </a:p>
          </p:txBody>
        </p:sp>
        <p:sp>
          <p:nvSpPr>
            <p:cNvPr id="168038" name="Rectangle 102"/>
            <p:cNvSpPr>
              <a:spLocks noChangeArrowheads="1"/>
            </p:cNvSpPr>
            <p:nvPr/>
          </p:nvSpPr>
          <p:spPr bwMode="auto">
            <a:xfrm>
              <a:off x="5360988" y="3282950"/>
              <a:ext cx="201612"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i="1">
                  <a:solidFill>
                    <a:srgbClr val="000000"/>
                  </a:solidFill>
                  <a:latin typeface="Times New Roman" pitchFamily="18" charset="0"/>
                  <a:ea typeface="宋体" pitchFamily="2" charset="-122"/>
                </a:rPr>
                <a:t>H</a:t>
              </a:r>
              <a:endParaRPr lang="en-US" altLang="zh-CN" sz="2400">
                <a:latin typeface="Tahoma" pitchFamily="34" charset="0"/>
                <a:ea typeface="宋体" pitchFamily="2" charset="-122"/>
              </a:endParaRPr>
            </a:p>
          </p:txBody>
        </p:sp>
        <p:sp>
          <p:nvSpPr>
            <p:cNvPr id="168039" name="Rectangle 103"/>
            <p:cNvSpPr>
              <a:spLocks noChangeArrowheads="1"/>
            </p:cNvSpPr>
            <p:nvPr/>
          </p:nvSpPr>
          <p:spPr bwMode="auto">
            <a:xfrm>
              <a:off x="5089525" y="3282950"/>
              <a:ext cx="171450"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i="1">
                  <a:solidFill>
                    <a:srgbClr val="000000"/>
                  </a:solidFill>
                  <a:latin typeface="Times New Roman" pitchFamily="18" charset="0"/>
                  <a:ea typeface="宋体" pitchFamily="2" charset="-122"/>
                </a:rPr>
                <a:t>P</a:t>
              </a:r>
              <a:endParaRPr lang="en-US" altLang="zh-CN" sz="2400">
                <a:latin typeface="Tahoma" pitchFamily="34" charset="0"/>
                <a:ea typeface="宋体" pitchFamily="2" charset="-122"/>
              </a:endParaRPr>
            </a:p>
          </p:txBody>
        </p:sp>
        <p:sp>
          <p:nvSpPr>
            <p:cNvPr id="168040" name="Rectangle 104"/>
            <p:cNvSpPr>
              <a:spLocks noChangeArrowheads="1"/>
            </p:cNvSpPr>
            <p:nvPr/>
          </p:nvSpPr>
          <p:spPr bwMode="auto">
            <a:xfrm>
              <a:off x="4583113" y="3282950"/>
              <a:ext cx="171450"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i="1">
                  <a:solidFill>
                    <a:srgbClr val="000000"/>
                  </a:solidFill>
                  <a:latin typeface="Times New Roman" pitchFamily="18" charset="0"/>
                  <a:ea typeface="宋体" pitchFamily="2" charset="-122"/>
                </a:rPr>
                <a:t>E</a:t>
              </a:r>
              <a:endParaRPr lang="en-US" altLang="zh-CN" sz="2400">
                <a:latin typeface="Tahoma" pitchFamily="34" charset="0"/>
                <a:ea typeface="宋体" pitchFamily="2" charset="-122"/>
              </a:endParaRPr>
            </a:p>
          </p:txBody>
        </p:sp>
        <p:sp>
          <p:nvSpPr>
            <p:cNvPr id="168041" name="Rectangle 105"/>
            <p:cNvSpPr>
              <a:spLocks noChangeArrowheads="1"/>
            </p:cNvSpPr>
            <p:nvPr/>
          </p:nvSpPr>
          <p:spPr bwMode="auto">
            <a:xfrm>
              <a:off x="4192588" y="3282950"/>
              <a:ext cx="201612"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i="1">
                  <a:solidFill>
                    <a:srgbClr val="000000"/>
                  </a:solidFill>
                  <a:latin typeface="Times New Roman" pitchFamily="18" charset="0"/>
                  <a:ea typeface="宋体" pitchFamily="2" charset="-122"/>
                </a:rPr>
                <a:t>H</a:t>
              </a:r>
              <a:endParaRPr lang="en-US" altLang="zh-CN" sz="2400">
                <a:latin typeface="Tahoma" pitchFamily="34" charset="0"/>
                <a:ea typeface="宋体" pitchFamily="2" charset="-122"/>
              </a:endParaRPr>
            </a:p>
          </p:txBody>
        </p:sp>
        <p:sp>
          <p:nvSpPr>
            <p:cNvPr id="168042" name="Rectangle 106"/>
            <p:cNvSpPr>
              <a:spLocks noChangeArrowheads="1"/>
            </p:cNvSpPr>
            <p:nvPr/>
          </p:nvSpPr>
          <p:spPr bwMode="auto">
            <a:xfrm>
              <a:off x="3921125" y="3282950"/>
              <a:ext cx="171450"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i="1">
                  <a:solidFill>
                    <a:srgbClr val="000000"/>
                  </a:solidFill>
                  <a:latin typeface="Times New Roman" pitchFamily="18" charset="0"/>
                  <a:ea typeface="宋体" pitchFamily="2" charset="-122"/>
                </a:rPr>
                <a:t>P</a:t>
              </a:r>
              <a:endParaRPr lang="en-US" altLang="zh-CN" sz="2400">
                <a:latin typeface="Tahoma" pitchFamily="34" charset="0"/>
                <a:ea typeface="宋体" pitchFamily="2" charset="-122"/>
              </a:endParaRPr>
            </a:p>
          </p:txBody>
        </p:sp>
        <p:sp>
          <p:nvSpPr>
            <p:cNvPr id="168043" name="Rectangle 107"/>
            <p:cNvSpPr>
              <a:spLocks noChangeArrowheads="1"/>
            </p:cNvSpPr>
            <p:nvPr/>
          </p:nvSpPr>
          <p:spPr bwMode="auto">
            <a:xfrm>
              <a:off x="3001963" y="3460750"/>
              <a:ext cx="171450"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i="1">
                  <a:solidFill>
                    <a:srgbClr val="000000"/>
                  </a:solidFill>
                  <a:latin typeface="Times New Roman" pitchFamily="18" charset="0"/>
                  <a:ea typeface="宋体" pitchFamily="2" charset="-122"/>
                </a:rPr>
                <a:t>E</a:t>
              </a:r>
              <a:endParaRPr lang="en-US" altLang="zh-CN" sz="2400">
                <a:latin typeface="Tahoma" pitchFamily="34" charset="0"/>
                <a:ea typeface="宋体" pitchFamily="2" charset="-122"/>
              </a:endParaRPr>
            </a:p>
          </p:txBody>
        </p:sp>
        <p:sp>
          <p:nvSpPr>
            <p:cNvPr id="168044" name="Rectangle 108"/>
            <p:cNvSpPr>
              <a:spLocks noChangeArrowheads="1"/>
            </p:cNvSpPr>
            <p:nvPr/>
          </p:nvSpPr>
          <p:spPr bwMode="auto">
            <a:xfrm>
              <a:off x="2671763" y="3460750"/>
              <a:ext cx="201612"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i="1">
                  <a:solidFill>
                    <a:srgbClr val="000000"/>
                  </a:solidFill>
                  <a:latin typeface="Times New Roman" pitchFamily="18" charset="0"/>
                  <a:ea typeface="宋体" pitchFamily="2" charset="-122"/>
                </a:rPr>
                <a:t>H</a:t>
              </a:r>
              <a:endParaRPr lang="en-US" altLang="zh-CN" sz="2400">
                <a:latin typeface="Tahoma" pitchFamily="34" charset="0"/>
                <a:ea typeface="宋体" pitchFamily="2" charset="-122"/>
              </a:endParaRPr>
            </a:p>
          </p:txBody>
        </p:sp>
        <p:sp>
          <p:nvSpPr>
            <p:cNvPr id="168045" name="Rectangle 109"/>
            <p:cNvSpPr>
              <a:spLocks noChangeArrowheads="1"/>
            </p:cNvSpPr>
            <p:nvPr/>
          </p:nvSpPr>
          <p:spPr bwMode="auto">
            <a:xfrm>
              <a:off x="2182813" y="3460750"/>
              <a:ext cx="404812"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i="1" dirty="0">
                  <a:solidFill>
                    <a:srgbClr val="000000"/>
                  </a:solidFill>
                  <a:latin typeface="Times New Roman" pitchFamily="18" charset="0"/>
                  <a:ea typeface="宋体" pitchFamily="2" charset="-122"/>
                </a:rPr>
                <a:t>MB</a:t>
              </a:r>
              <a:endParaRPr lang="en-US" altLang="zh-CN" sz="2400" dirty="0">
                <a:latin typeface="Tahoma" pitchFamily="34" charset="0"/>
                <a:ea typeface="宋体" pitchFamily="2" charset="-122"/>
              </a:endParaRPr>
            </a:p>
          </p:txBody>
        </p:sp>
        <p:sp>
          <p:nvSpPr>
            <p:cNvPr id="168046" name="Rectangle 110"/>
            <p:cNvSpPr>
              <a:spLocks noChangeArrowheads="1"/>
            </p:cNvSpPr>
            <p:nvPr/>
          </p:nvSpPr>
          <p:spPr bwMode="auto">
            <a:xfrm>
              <a:off x="1516063" y="4095750"/>
              <a:ext cx="171450"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i="1" dirty="0">
                  <a:solidFill>
                    <a:srgbClr val="000000"/>
                  </a:solidFill>
                  <a:latin typeface="Times New Roman" pitchFamily="18" charset="0"/>
                  <a:ea typeface="宋体" pitchFamily="2" charset="-122"/>
                </a:rPr>
                <a:t>E</a:t>
              </a:r>
              <a:endParaRPr lang="en-US" altLang="zh-CN" sz="2400" dirty="0">
                <a:latin typeface="Tahoma" pitchFamily="34" charset="0"/>
                <a:ea typeface="宋体" pitchFamily="2" charset="-122"/>
              </a:endParaRPr>
            </a:p>
          </p:txBody>
        </p:sp>
        <p:sp>
          <p:nvSpPr>
            <p:cNvPr id="168047" name="Rectangle 111"/>
            <p:cNvSpPr>
              <a:spLocks noChangeArrowheads="1"/>
            </p:cNvSpPr>
            <p:nvPr/>
          </p:nvSpPr>
          <p:spPr bwMode="auto">
            <a:xfrm>
              <a:off x="1185863" y="4095750"/>
              <a:ext cx="201612"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i="1">
                  <a:solidFill>
                    <a:srgbClr val="000000"/>
                  </a:solidFill>
                  <a:latin typeface="Times New Roman" pitchFamily="18" charset="0"/>
                  <a:ea typeface="宋体" pitchFamily="2" charset="-122"/>
                </a:rPr>
                <a:t>H</a:t>
              </a:r>
              <a:endParaRPr lang="en-US" altLang="zh-CN" sz="2400">
                <a:latin typeface="Tahoma" pitchFamily="34" charset="0"/>
                <a:ea typeface="宋体" pitchFamily="2" charset="-122"/>
              </a:endParaRPr>
            </a:p>
          </p:txBody>
        </p:sp>
        <p:sp>
          <p:nvSpPr>
            <p:cNvPr id="168048" name="Rectangle 112"/>
            <p:cNvSpPr>
              <a:spLocks noChangeArrowheads="1"/>
            </p:cNvSpPr>
            <p:nvPr/>
          </p:nvSpPr>
          <p:spPr bwMode="auto">
            <a:xfrm>
              <a:off x="717550" y="4095750"/>
              <a:ext cx="357188"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200" i="1">
                  <a:solidFill>
                    <a:srgbClr val="000000"/>
                  </a:solidFill>
                  <a:latin typeface="Times New Roman" pitchFamily="18" charset="0"/>
                  <a:ea typeface="宋体" pitchFamily="2" charset="-122"/>
                </a:rPr>
                <a:t>CF</a:t>
              </a:r>
              <a:endParaRPr lang="en-US" altLang="zh-CN" sz="2400">
                <a:latin typeface="Tahoma" pitchFamily="34" charset="0"/>
                <a:ea typeface="宋体" pitchFamily="2" charset="-122"/>
              </a:endParaRPr>
            </a:p>
          </p:txBody>
        </p:sp>
        <p:sp>
          <p:nvSpPr>
            <p:cNvPr id="168049" name="Rectangle 113"/>
            <p:cNvSpPr>
              <a:spLocks noChangeArrowheads="1"/>
            </p:cNvSpPr>
            <p:nvPr/>
          </p:nvSpPr>
          <p:spPr bwMode="auto">
            <a:xfrm>
              <a:off x="6513513" y="4538663"/>
              <a:ext cx="279400" cy="33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zh-CN" altLang="en-US" sz="2200">
                  <a:solidFill>
                    <a:srgbClr val="000000"/>
                  </a:solidFill>
                  <a:latin typeface="宋体" pitchFamily="2" charset="-122"/>
                  <a:ea typeface="宋体" pitchFamily="2" charset="-122"/>
                </a:rPr>
                <a:t>若</a:t>
              </a:r>
              <a:endParaRPr lang="zh-CN" altLang="en-US" sz="2400">
                <a:latin typeface="Tahoma" pitchFamily="34" charset="0"/>
                <a:ea typeface="宋体" pitchFamily="2" charset="-122"/>
              </a:endParaRPr>
            </a:p>
          </p:txBody>
        </p:sp>
        <p:sp>
          <p:nvSpPr>
            <p:cNvPr id="168050" name="Rectangle 114"/>
            <p:cNvSpPr>
              <a:spLocks noChangeArrowheads="1"/>
            </p:cNvSpPr>
            <p:nvPr/>
          </p:nvSpPr>
          <p:spPr bwMode="auto">
            <a:xfrm>
              <a:off x="6513513" y="4103688"/>
              <a:ext cx="279400" cy="33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zh-CN" altLang="en-US" sz="2200">
                  <a:solidFill>
                    <a:srgbClr val="000000"/>
                  </a:solidFill>
                  <a:latin typeface="宋体" pitchFamily="2" charset="-122"/>
                  <a:ea typeface="宋体" pitchFamily="2" charset="-122"/>
                </a:rPr>
                <a:t>若</a:t>
              </a:r>
              <a:endParaRPr lang="zh-CN" altLang="en-US" sz="2400">
                <a:latin typeface="Tahoma" pitchFamily="34" charset="0"/>
                <a:ea typeface="宋体" pitchFamily="2" charset="-122"/>
              </a:endParaRPr>
            </a:p>
          </p:txBody>
        </p:sp>
        <p:sp>
          <p:nvSpPr>
            <p:cNvPr id="168051" name="Rectangle 115"/>
            <p:cNvSpPr>
              <a:spLocks noChangeArrowheads="1"/>
            </p:cNvSpPr>
            <p:nvPr/>
          </p:nvSpPr>
          <p:spPr bwMode="auto">
            <a:xfrm>
              <a:off x="6513513" y="3670300"/>
              <a:ext cx="279400"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zh-CN" altLang="en-US" sz="2200">
                  <a:solidFill>
                    <a:srgbClr val="000000"/>
                  </a:solidFill>
                  <a:latin typeface="宋体" pitchFamily="2" charset="-122"/>
                  <a:ea typeface="宋体" pitchFamily="2" charset="-122"/>
                </a:rPr>
                <a:t>若</a:t>
              </a:r>
              <a:endParaRPr lang="zh-CN" altLang="en-US" sz="2400">
                <a:latin typeface="Tahoma" pitchFamily="34" charset="0"/>
                <a:ea typeface="宋体" pitchFamily="2" charset="-122"/>
              </a:endParaRPr>
            </a:p>
          </p:txBody>
        </p:sp>
      </p:grpSp>
      <p:sp>
        <p:nvSpPr>
          <p:cNvPr id="112" name="Text Box 5"/>
          <p:cNvSpPr txBox="1">
            <a:spLocks noChangeArrowheads="1"/>
          </p:cNvSpPr>
          <p:nvPr/>
        </p:nvSpPr>
        <p:spPr bwMode="auto">
          <a:xfrm>
            <a:off x="358775" y="152400"/>
            <a:ext cx="8389938" cy="8032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lnSpc>
                <a:spcPct val="105000"/>
              </a:lnSpc>
              <a:spcBef>
                <a:spcPct val="5000"/>
              </a:spcBef>
            </a:pPr>
            <a:r>
              <a:rPr lang="en-US" altLang="zh-CN" sz="4400" b="1" dirty="0">
                <a:solidFill>
                  <a:schemeClr val="accent2"/>
                </a:solidFill>
                <a:latin typeface="方正姚体" pitchFamily="2" charset="-122"/>
                <a:ea typeface="方正姚体" pitchFamily="2" charset="-122"/>
                <a:cs typeface="+mj-cs"/>
              </a:rPr>
              <a:t>CF</a:t>
            </a:r>
            <a:r>
              <a:rPr lang="zh-CN" altLang="en-US" sz="4400" b="1" dirty="0" smtClean="0">
                <a:solidFill>
                  <a:schemeClr val="accent2"/>
                </a:solidFill>
                <a:latin typeface="方正姚体" pitchFamily="2" charset="-122"/>
                <a:ea typeface="方正姚体" pitchFamily="2" charset="-122"/>
                <a:cs typeface="+mj-cs"/>
              </a:rPr>
              <a:t>模型</a:t>
            </a:r>
            <a:r>
              <a:rPr lang="en-US" altLang="zh-CN" sz="4400" b="1" dirty="0" smtClean="0">
                <a:solidFill>
                  <a:schemeClr val="accent2"/>
                </a:solidFill>
                <a:latin typeface="方正姚体" pitchFamily="2" charset="-122"/>
                <a:ea typeface="方正姚体" pitchFamily="2" charset="-122"/>
                <a:cs typeface="+mj-cs"/>
              </a:rPr>
              <a:t>– </a:t>
            </a:r>
            <a:r>
              <a:rPr lang="zh-CN" altLang="en-US" sz="4400" b="1" dirty="0" smtClean="0">
                <a:solidFill>
                  <a:schemeClr val="accent2"/>
                </a:solidFill>
                <a:latin typeface="方正姚体" pitchFamily="2" charset="-122"/>
                <a:ea typeface="方正姚体" pitchFamily="2" charset="-122"/>
                <a:cs typeface="+mj-cs"/>
              </a:rPr>
              <a:t>可</a:t>
            </a:r>
            <a:r>
              <a:rPr lang="zh-CN" altLang="en-US" sz="4400" b="1" dirty="0">
                <a:solidFill>
                  <a:schemeClr val="accent2"/>
                </a:solidFill>
                <a:latin typeface="方正姚体" pitchFamily="2" charset="-122"/>
                <a:ea typeface="方正姚体" pitchFamily="2" charset="-122"/>
              </a:rPr>
              <a:t>信</a:t>
            </a:r>
            <a:r>
              <a:rPr lang="zh-CN" altLang="en-US" sz="4400" b="1" dirty="0" smtClean="0">
                <a:solidFill>
                  <a:schemeClr val="accent2"/>
                </a:solidFill>
                <a:latin typeface="方正姚体" pitchFamily="2" charset="-122"/>
                <a:ea typeface="方正姚体" pitchFamily="2" charset="-122"/>
                <a:cs typeface="+mj-cs"/>
              </a:rPr>
              <a:t>度</a:t>
            </a:r>
            <a:r>
              <a:rPr lang="zh-CN" altLang="en-US" sz="4400" b="1" dirty="0">
                <a:solidFill>
                  <a:schemeClr val="accent2"/>
                </a:solidFill>
                <a:latin typeface="方正姚体" pitchFamily="2" charset="-122"/>
                <a:ea typeface="方正姚体" pitchFamily="2" charset="-122"/>
                <a:cs typeface="+mj-cs"/>
              </a:rPr>
              <a:t>的定义</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6" name="Text Box 8"/>
          <p:cNvSpPr txBox="1">
            <a:spLocks noChangeArrowheads="1"/>
          </p:cNvSpPr>
          <p:nvPr/>
        </p:nvSpPr>
        <p:spPr bwMode="auto">
          <a:xfrm>
            <a:off x="762000" y="3200400"/>
            <a:ext cx="777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pPr>
            <a:endParaRPr lang="zh-CN" altLang="zh-CN" sz="2400">
              <a:latin typeface="Tahoma" pitchFamily="34" charset="0"/>
              <a:ea typeface="宋体" pitchFamily="2" charset="-122"/>
            </a:endParaRPr>
          </a:p>
        </p:txBody>
      </p:sp>
      <p:sp>
        <p:nvSpPr>
          <p:cNvPr id="171017" name="Text Box 9"/>
          <p:cNvSpPr txBox="1">
            <a:spLocks noChangeArrowheads="1"/>
          </p:cNvSpPr>
          <p:nvPr/>
        </p:nvSpPr>
        <p:spPr bwMode="auto">
          <a:xfrm>
            <a:off x="142875" y="1088740"/>
            <a:ext cx="8821738" cy="564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342900" indent="-342900" eaLnBrk="1" hangingPunct="1">
              <a:spcBef>
                <a:spcPct val="10000"/>
              </a:spcBef>
              <a:buFont typeface="Arial" pitchFamily="34" charset="0"/>
              <a:buChar char="•"/>
            </a:pPr>
            <a:r>
              <a:rPr lang="zh-CN" altLang="en-US" sz="2000" b="1" dirty="0" smtClean="0">
                <a:solidFill>
                  <a:srgbClr val="D60093"/>
                </a:solidFill>
                <a:latin typeface="幼圆" pitchFamily="49" charset="-122"/>
                <a:ea typeface="幼圆" pitchFamily="49" charset="-122"/>
              </a:rPr>
              <a:t>互斥</a:t>
            </a:r>
            <a:r>
              <a:rPr lang="zh-CN" altLang="en-US" sz="2000" b="1" dirty="0">
                <a:solidFill>
                  <a:srgbClr val="D60093"/>
                </a:solidFill>
                <a:latin typeface="幼圆" pitchFamily="49" charset="-122"/>
                <a:ea typeface="幼圆" pitchFamily="49" charset="-122"/>
              </a:rPr>
              <a:t>性</a:t>
            </a:r>
          </a:p>
          <a:p>
            <a:pPr marL="800100" lvl="1" indent="-342900" eaLnBrk="1" hangingPunct="1">
              <a:spcBef>
                <a:spcPts val="600"/>
              </a:spcBef>
              <a:buFont typeface="Arial" pitchFamily="34" charset="0"/>
              <a:buChar char="•"/>
            </a:pPr>
            <a:r>
              <a:rPr lang="zh-CN" altLang="en-US" sz="2000" dirty="0">
                <a:latin typeface="Times New Roman" pitchFamily="18" charset="0"/>
                <a:ea typeface="仿宋_GB2312" pitchFamily="49" charset="-122"/>
                <a:cs typeface="Times New Roman" pitchFamily="18" charset="0"/>
              </a:rPr>
              <a:t>对同一证据，它不可能既增加对</a:t>
            </a:r>
            <a:r>
              <a:rPr lang="en-US" altLang="zh-CN" sz="2000" dirty="0">
                <a:latin typeface="Times New Roman" pitchFamily="18" charset="0"/>
                <a:ea typeface="仿宋_GB2312" pitchFamily="49" charset="-122"/>
                <a:cs typeface="Times New Roman" pitchFamily="18" charset="0"/>
              </a:rPr>
              <a:t>H</a:t>
            </a:r>
            <a:r>
              <a:rPr lang="zh-CN" altLang="en-US" sz="2000" dirty="0">
                <a:latin typeface="Times New Roman" pitchFamily="18" charset="0"/>
                <a:ea typeface="仿宋_GB2312" pitchFamily="49" charset="-122"/>
                <a:cs typeface="Times New Roman" pitchFamily="18" charset="0"/>
              </a:rPr>
              <a:t>的信任程度，又同时增加对</a:t>
            </a:r>
            <a:r>
              <a:rPr lang="en-US" altLang="zh-CN" sz="2000" dirty="0">
                <a:latin typeface="Times New Roman" pitchFamily="18" charset="0"/>
                <a:ea typeface="仿宋_GB2312" pitchFamily="49" charset="-122"/>
                <a:cs typeface="Times New Roman" pitchFamily="18" charset="0"/>
              </a:rPr>
              <a:t>H</a:t>
            </a:r>
            <a:r>
              <a:rPr lang="zh-CN" altLang="en-US" sz="2000" dirty="0">
                <a:latin typeface="Times New Roman" pitchFamily="18" charset="0"/>
                <a:ea typeface="仿宋_GB2312" pitchFamily="49" charset="-122"/>
                <a:cs typeface="Times New Roman" pitchFamily="18" charset="0"/>
              </a:rPr>
              <a:t>的不信任程度，这说明</a:t>
            </a:r>
            <a:r>
              <a:rPr lang="en-US" altLang="zh-CN" sz="2000" dirty="0">
                <a:latin typeface="Times New Roman" pitchFamily="18" charset="0"/>
                <a:ea typeface="仿宋_GB2312" pitchFamily="49" charset="-122"/>
                <a:cs typeface="Times New Roman" pitchFamily="18" charset="0"/>
              </a:rPr>
              <a:t>MB</a:t>
            </a:r>
            <a:r>
              <a:rPr lang="zh-CN" altLang="en-US" sz="2000" dirty="0">
                <a:latin typeface="Times New Roman" pitchFamily="18" charset="0"/>
                <a:ea typeface="仿宋_GB2312" pitchFamily="49" charset="-122"/>
                <a:cs typeface="Times New Roman" pitchFamily="18" charset="0"/>
              </a:rPr>
              <a:t>与</a:t>
            </a:r>
            <a:r>
              <a:rPr lang="en-US" altLang="zh-CN" sz="2000" dirty="0">
                <a:latin typeface="Times New Roman" pitchFamily="18" charset="0"/>
                <a:ea typeface="仿宋_GB2312" pitchFamily="49" charset="-122"/>
                <a:cs typeface="Times New Roman" pitchFamily="18" charset="0"/>
              </a:rPr>
              <a:t>MD</a:t>
            </a:r>
            <a:r>
              <a:rPr lang="zh-CN" altLang="en-US" sz="2000" dirty="0">
                <a:latin typeface="Times New Roman" pitchFamily="18" charset="0"/>
                <a:ea typeface="仿宋_GB2312" pitchFamily="49" charset="-122"/>
                <a:cs typeface="Times New Roman" pitchFamily="18" charset="0"/>
              </a:rPr>
              <a:t>是互斥的。即有如下互斥性：</a:t>
            </a:r>
          </a:p>
          <a:p>
            <a:pPr lvl="2" eaLnBrk="1" hangingPunct="1">
              <a:spcBef>
                <a:spcPts val="600"/>
              </a:spcBef>
            </a:pPr>
            <a:r>
              <a:rPr lang="zh-CN" altLang="en-US" sz="2000" dirty="0">
                <a:latin typeface="Times New Roman" pitchFamily="18" charset="0"/>
                <a:ea typeface="仿宋_GB2312" pitchFamily="49" charset="-122"/>
                <a:cs typeface="Times New Roman" pitchFamily="18" charset="0"/>
              </a:rPr>
              <a:t>         当</a:t>
            </a:r>
            <a:r>
              <a:rPr lang="en-US" altLang="zh-CN" sz="2000" dirty="0">
                <a:latin typeface="Times New Roman" pitchFamily="18" charset="0"/>
                <a:ea typeface="仿宋_GB2312" pitchFamily="49" charset="-122"/>
                <a:cs typeface="Times New Roman" pitchFamily="18" charset="0"/>
              </a:rPr>
              <a:t>MB(H, E)&gt;0</a:t>
            </a:r>
            <a:r>
              <a:rPr lang="zh-CN" altLang="en-US" sz="2000" dirty="0">
                <a:latin typeface="Times New Roman" pitchFamily="18" charset="0"/>
                <a:ea typeface="仿宋_GB2312" pitchFamily="49" charset="-122"/>
                <a:cs typeface="Times New Roman" pitchFamily="18" charset="0"/>
              </a:rPr>
              <a:t>时，</a:t>
            </a:r>
            <a:r>
              <a:rPr lang="en-US" altLang="zh-CN" sz="2000" dirty="0">
                <a:latin typeface="Times New Roman" pitchFamily="18" charset="0"/>
                <a:ea typeface="仿宋_GB2312" pitchFamily="49" charset="-122"/>
                <a:cs typeface="Times New Roman" pitchFamily="18" charset="0"/>
              </a:rPr>
              <a:t>MD(H, E)=0</a:t>
            </a:r>
          </a:p>
          <a:p>
            <a:pPr lvl="2" eaLnBrk="1" hangingPunct="1">
              <a:spcBef>
                <a:spcPts val="600"/>
              </a:spcBef>
            </a:pPr>
            <a:r>
              <a:rPr lang="en-US" altLang="zh-CN" sz="2000" dirty="0">
                <a:latin typeface="Times New Roman" pitchFamily="18" charset="0"/>
                <a:ea typeface="仿宋_GB2312" pitchFamily="49" charset="-122"/>
                <a:cs typeface="Times New Roman" pitchFamily="18" charset="0"/>
              </a:rPr>
              <a:t>         </a:t>
            </a:r>
            <a:r>
              <a:rPr lang="zh-CN" altLang="en-US" sz="2000" dirty="0">
                <a:latin typeface="Times New Roman" pitchFamily="18" charset="0"/>
                <a:ea typeface="仿宋_GB2312" pitchFamily="49" charset="-122"/>
                <a:cs typeface="Times New Roman" pitchFamily="18" charset="0"/>
              </a:rPr>
              <a:t>当</a:t>
            </a:r>
            <a:r>
              <a:rPr lang="en-US" altLang="zh-CN" sz="2000" dirty="0">
                <a:latin typeface="Times New Roman" pitchFamily="18" charset="0"/>
                <a:ea typeface="仿宋_GB2312" pitchFamily="49" charset="-122"/>
                <a:cs typeface="Times New Roman" pitchFamily="18" charset="0"/>
              </a:rPr>
              <a:t>MD(H, E)&gt;0</a:t>
            </a:r>
            <a:r>
              <a:rPr lang="zh-CN" altLang="en-US" sz="2000" dirty="0">
                <a:latin typeface="Times New Roman" pitchFamily="18" charset="0"/>
                <a:ea typeface="仿宋_GB2312" pitchFamily="49" charset="-122"/>
                <a:cs typeface="Times New Roman" pitchFamily="18" charset="0"/>
              </a:rPr>
              <a:t>时，</a:t>
            </a:r>
            <a:r>
              <a:rPr lang="en-US" altLang="zh-CN" sz="2000" dirty="0">
                <a:latin typeface="Times New Roman" pitchFamily="18" charset="0"/>
                <a:ea typeface="仿宋_GB2312" pitchFamily="49" charset="-122"/>
                <a:cs typeface="Times New Roman" pitchFamily="18" charset="0"/>
              </a:rPr>
              <a:t>MB(H, E)=0</a:t>
            </a:r>
          </a:p>
          <a:p>
            <a:pPr marL="342900" indent="-342900" eaLnBrk="1" hangingPunct="1">
              <a:spcBef>
                <a:spcPct val="10000"/>
              </a:spcBef>
              <a:buFont typeface="Arial" pitchFamily="34" charset="0"/>
              <a:buChar char="•"/>
            </a:pPr>
            <a:r>
              <a:rPr lang="zh-CN" altLang="en-US" sz="2000" b="1" dirty="0" smtClean="0">
                <a:solidFill>
                  <a:srgbClr val="D60093"/>
                </a:solidFill>
                <a:latin typeface="幼圆" pitchFamily="49" charset="-122"/>
                <a:ea typeface="幼圆" pitchFamily="49" charset="-122"/>
              </a:rPr>
              <a:t>值域</a:t>
            </a:r>
            <a:endParaRPr lang="zh-CN" altLang="en-US" sz="2000" b="1" dirty="0">
              <a:solidFill>
                <a:srgbClr val="D60093"/>
              </a:solidFill>
              <a:latin typeface="幼圆" pitchFamily="49" charset="-122"/>
              <a:ea typeface="幼圆" pitchFamily="49" charset="-122"/>
            </a:endParaRPr>
          </a:p>
          <a:p>
            <a:pPr eaLnBrk="1" hangingPunct="1">
              <a:spcBef>
                <a:spcPct val="10000"/>
              </a:spcBef>
            </a:pPr>
            <a:endParaRPr lang="zh-CN" altLang="en-US" sz="2000" b="1" dirty="0">
              <a:solidFill>
                <a:srgbClr val="D60093"/>
              </a:solidFill>
              <a:latin typeface="幼圆" pitchFamily="49" charset="-122"/>
              <a:ea typeface="幼圆" pitchFamily="49" charset="-122"/>
            </a:endParaRPr>
          </a:p>
          <a:p>
            <a:pPr eaLnBrk="1" hangingPunct="1">
              <a:spcBef>
                <a:spcPct val="10000"/>
              </a:spcBef>
            </a:pPr>
            <a:endParaRPr lang="zh-CN" altLang="en-US" sz="2000" dirty="0">
              <a:solidFill>
                <a:srgbClr val="D60093"/>
              </a:solidFill>
              <a:latin typeface="幼圆" pitchFamily="49" charset="-122"/>
              <a:ea typeface="幼圆" pitchFamily="49" charset="-122"/>
            </a:endParaRPr>
          </a:p>
          <a:p>
            <a:pPr marL="342900" indent="-342900" eaLnBrk="1" hangingPunct="1">
              <a:spcBef>
                <a:spcPts val="1200"/>
              </a:spcBef>
              <a:buFont typeface="Arial" pitchFamily="34" charset="0"/>
              <a:buChar char="•"/>
            </a:pPr>
            <a:r>
              <a:rPr lang="zh-CN" altLang="en-US" sz="2000" b="1" dirty="0" smtClean="0">
                <a:solidFill>
                  <a:srgbClr val="D60093"/>
                </a:solidFill>
                <a:latin typeface="幼圆" pitchFamily="49" charset="-122"/>
                <a:ea typeface="幼圆" pitchFamily="49" charset="-122"/>
              </a:rPr>
              <a:t>典型</a:t>
            </a:r>
            <a:r>
              <a:rPr lang="zh-CN" altLang="en-US" sz="2000" b="1" dirty="0">
                <a:solidFill>
                  <a:srgbClr val="D60093"/>
                </a:solidFill>
                <a:latin typeface="幼圆" pitchFamily="49" charset="-122"/>
                <a:ea typeface="幼圆" pitchFamily="49" charset="-122"/>
              </a:rPr>
              <a:t>值</a:t>
            </a:r>
          </a:p>
          <a:p>
            <a:pPr marL="800100" lvl="1" indent="-342900" eaLnBrk="1" hangingPunct="1">
              <a:spcBef>
                <a:spcPts val="1200"/>
              </a:spcBef>
              <a:buFont typeface="Arial" pitchFamily="34" charset="0"/>
              <a:buChar char="•"/>
            </a:pPr>
            <a:r>
              <a:rPr lang="zh-CN" altLang="en-US" sz="2000" dirty="0" smtClean="0">
                <a:latin typeface="Times New Roman" pitchFamily="18" charset="0"/>
                <a:ea typeface="仿宋_GB2312" pitchFamily="49" charset="-122"/>
                <a:cs typeface="Times New Roman" pitchFamily="18" charset="0"/>
              </a:rPr>
              <a:t>当</a:t>
            </a:r>
            <a:r>
              <a:rPr lang="en-US" altLang="zh-CN" sz="2000" dirty="0">
                <a:latin typeface="Times New Roman" pitchFamily="18" charset="0"/>
                <a:ea typeface="仿宋_GB2312" pitchFamily="49" charset="-122"/>
                <a:cs typeface="Times New Roman" pitchFamily="18" charset="0"/>
              </a:rPr>
              <a:t>CF(H,E)=1</a:t>
            </a:r>
            <a:r>
              <a:rPr lang="zh-CN" altLang="en-US" sz="2000" dirty="0">
                <a:latin typeface="Times New Roman" pitchFamily="18" charset="0"/>
                <a:ea typeface="仿宋_GB2312" pitchFamily="49" charset="-122"/>
                <a:cs typeface="Times New Roman" pitchFamily="18" charset="0"/>
              </a:rPr>
              <a:t>时，有</a:t>
            </a:r>
            <a:r>
              <a:rPr lang="en-US" altLang="zh-CN" sz="2000" dirty="0">
                <a:latin typeface="Times New Roman" pitchFamily="18" charset="0"/>
                <a:ea typeface="仿宋_GB2312" pitchFamily="49" charset="-122"/>
                <a:cs typeface="Times New Roman" pitchFamily="18" charset="0"/>
              </a:rPr>
              <a:t>P(H/E)=1</a:t>
            </a:r>
            <a:r>
              <a:rPr lang="zh-CN" altLang="en-US" sz="2000" dirty="0">
                <a:latin typeface="Times New Roman" pitchFamily="18" charset="0"/>
                <a:ea typeface="仿宋_GB2312" pitchFamily="49" charset="-122"/>
                <a:cs typeface="Times New Roman" pitchFamily="18" charset="0"/>
              </a:rPr>
              <a:t>，它说明</a:t>
            </a:r>
            <a:r>
              <a:rPr lang="zh-CN" altLang="en-US" sz="2000" b="1" dirty="0">
                <a:solidFill>
                  <a:srgbClr val="00B050"/>
                </a:solidFill>
                <a:latin typeface="Times New Roman" pitchFamily="18" charset="0"/>
                <a:ea typeface="仿宋_GB2312" pitchFamily="49" charset="-122"/>
                <a:cs typeface="Times New Roman" pitchFamily="18" charset="0"/>
              </a:rPr>
              <a:t>由于</a:t>
            </a:r>
            <a:r>
              <a:rPr lang="en-US" altLang="zh-CN" sz="2000" b="1" dirty="0">
                <a:solidFill>
                  <a:srgbClr val="00B050"/>
                </a:solidFill>
                <a:latin typeface="Times New Roman" pitchFamily="18" charset="0"/>
                <a:ea typeface="仿宋_GB2312" pitchFamily="49" charset="-122"/>
                <a:cs typeface="Times New Roman" pitchFamily="18" charset="0"/>
              </a:rPr>
              <a:t>E</a:t>
            </a:r>
            <a:r>
              <a:rPr lang="zh-CN" altLang="en-US" sz="2000" b="1" dirty="0">
                <a:solidFill>
                  <a:srgbClr val="00B050"/>
                </a:solidFill>
                <a:latin typeface="Times New Roman" pitchFamily="18" charset="0"/>
                <a:ea typeface="仿宋_GB2312" pitchFamily="49" charset="-122"/>
                <a:cs typeface="Times New Roman" pitchFamily="18" charset="0"/>
              </a:rPr>
              <a:t>所对应证据的出现使</a:t>
            </a:r>
            <a:r>
              <a:rPr lang="en-US" altLang="zh-CN" sz="2000" b="1" dirty="0">
                <a:solidFill>
                  <a:srgbClr val="00B050"/>
                </a:solidFill>
                <a:latin typeface="Times New Roman" pitchFamily="18" charset="0"/>
                <a:ea typeface="仿宋_GB2312" pitchFamily="49" charset="-122"/>
                <a:cs typeface="Times New Roman" pitchFamily="18" charset="0"/>
              </a:rPr>
              <a:t>H</a:t>
            </a:r>
            <a:r>
              <a:rPr lang="zh-CN" altLang="en-US" sz="2000" b="1" dirty="0">
                <a:solidFill>
                  <a:srgbClr val="00B050"/>
                </a:solidFill>
                <a:latin typeface="Times New Roman" pitchFamily="18" charset="0"/>
                <a:ea typeface="仿宋_GB2312" pitchFamily="49" charset="-122"/>
                <a:cs typeface="Times New Roman" pitchFamily="18" charset="0"/>
              </a:rPr>
              <a:t>为真</a:t>
            </a:r>
            <a:r>
              <a:rPr lang="zh-CN" altLang="en-US" sz="2000" dirty="0">
                <a:latin typeface="Times New Roman" pitchFamily="18" charset="0"/>
                <a:ea typeface="仿宋_GB2312" pitchFamily="49" charset="-122"/>
                <a:cs typeface="Times New Roman" pitchFamily="18" charset="0"/>
              </a:rPr>
              <a:t>。此时，</a:t>
            </a:r>
            <a:r>
              <a:rPr lang="en-US" altLang="zh-CN" sz="2000" dirty="0">
                <a:latin typeface="Times New Roman" pitchFamily="18" charset="0"/>
                <a:ea typeface="仿宋_GB2312" pitchFamily="49" charset="-122"/>
                <a:cs typeface="Times New Roman" pitchFamily="18" charset="0"/>
              </a:rPr>
              <a:t>MB(H, E)=1</a:t>
            </a:r>
            <a:r>
              <a:rPr lang="zh-CN" altLang="en-US" sz="2000" dirty="0">
                <a:latin typeface="Times New Roman" pitchFamily="18" charset="0"/>
                <a:ea typeface="仿宋_GB2312" pitchFamily="49" charset="-122"/>
                <a:cs typeface="Times New Roman" pitchFamily="18" charset="0"/>
              </a:rPr>
              <a:t>，</a:t>
            </a:r>
            <a:r>
              <a:rPr lang="en-US" altLang="zh-CN" sz="2000" dirty="0">
                <a:latin typeface="Times New Roman" pitchFamily="18" charset="0"/>
                <a:ea typeface="仿宋_GB2312" pitchFamily="49" charset="-122"/>
                <a:cs typeface="Times New Roman" pitchFamily="18" charset="0"/>
              </a:rPr>
              <a:t>MD(H, E)=0</a:t>
            </a:r>
            <a:r>
              <a:rPr lang="zh-CN" altLang="en-US" sz="2000" dirty="0">
                <a:latin typeface="Times New Roman" pitchFamily="18" charset="0"/>
                <a:ea typeface="仿宋_GB2312" pitchFamily="49" charset="-122"/>
                <a:cs typeface="Times New Roman" pitchFamily="18" charset="0"/>
              </a:rPr>
              <a:t>。</a:t>
            </a:r>
          </a:p>
          <a:p>
            <a:pPr marL="800100" lvl="1" indent="-342900" eaLnBrk="1" hangingPunct="1">
              <a:spcBef>
                <a:spcPts val="1200"/>
              </a:spcBef>
              <a:buFont typeface="Arial" pitchFamily="34" charset="0"/>
              <a:buChar char="•"/>
            </a:pPr>
            <a:r>
              <a:rPr lang="zh-CN" altLang="en-US" sz="2000" dirty="0" smtClean="0">
                <a:latin typeface="Times New Roman" pitchFamily="18" charset="0"/>
                <a:ea typeface="仿宋_GB2312" pitchFamily="49" charset="-122"/>
                <a:cs typeface="Times New Roman" pitchFamily="18" charset="0"/>
              </a:rPr>
              <a:t>当</a:t>
            </a:r>
            <a:r>
              <a:rPr lang="en-US" altLang="zh-CN" sz="2000" dirty="0">
                <a:latin typeface="Times New Roman" pitchFamily="18" charset="0"/>
                <a:ea typeface="仿宋_GB2312" pitchFamily="49" charset="-122"/>
                <a:cs typeface="Times New Roman" pitchFamily="18" charset="0"/>
              </a:rPr>
              <a:t>CF(H,E)= -1</a:t>
            </a:r>
            <a:r>
              <a:rPr lang="zh-CN" altLang="en-US" sz="2000" dirty="0">
                <a:latin typeface="Times New Roman" pitchFamily="18" charset="0"/>
                <a:ea typeface="仿宋_GB2312" pitchFamily="49" charset="-122"/>
                <a:cs typeface="Times New Roman" pitchFamily="18" charset="0"/>
              </a:rPr>
              <a:t>时，有</a:t>
            </a:r>
            <a:r>
              <a:rPr lang="en-US" altLang="zh-CN" sz="2000" dirty="0">
                <a:latin typeface="Times New Roman" pitchFamily="18" charset="0"/>
                <a:ea typeface="仿宋_GB2312" pitchFamily="49" charset="-122"/>
                <a:cs typeface="Times New Roman" pitchFamily="18" charset="0"/>
              </a:rPr>
              <a:t>P(H/E)=0</a:t>
            </a:r>
            <a:r>
              <a:rPr lang="zh-CN" altLang="en-US" sz="2000" dirty="0">
                <a:latin typeface="Times New Roman" pitchFamily="18" charset="0"/>
                <a:ea typeface="仿宋_GB2312" pitchFamily="49" charset="-122"/>
                <a:cs typeface="Times New Roman" pitchFamily="18" charset="0"/>
              </a:rPr>
              <a:t>，说明</a:t>
            </a:r>
            <a:r>
              <a:rPr lang="zh-CN" altLang="en-US" sz="2000" b="1" dirty="0">
                <a:solidFill>
                  <a:srgbClr val="00B050"/>
                </a:solidFill>
                <a:latin typeface="Times New Roman" pitchFamily="18" charset="0"/>
                <a:ea typeface="仿宋_GB2312" pitchFamily="49" charset="-122"/>
                <a:cs typeface="Times New Roman" pitchFamily="18" charset="0"/>
              </a:rPr>
              <a:t>由于</a:t>
            </a:r>
            <a:r>
              <a:rPr lang="en-US" altLang="zh-CN" sz="2000" b="1" dirty="0">
                <a:solidFill>
                  <a:srgbClr val="00B050"/>
                </a:solidFill>
                <a:latin typeface="Times New Roman" pitchFamily="18" charset="0"/>
                <a:ea typeface="仿宋_GB2312" pitchFamily="49" charset="-122"/>
                <a:cs typeface="Times New Roman" pitchFamily="18" charset="0"/>
              </a:rPr>
              <a:t>E</a:t>
            </a:r>
            <a:r>
              <a:rPr lang="zh-CN" altLang="en-US" sz="2000" b="1" dirty="0">
                <a:solidFill>
                  <a:srgbClr val="00B050"/>
                </a:solidFill>
                <a:latin typeface="Times New Roman" pitchFamily="18" charset="0"/>
                <a:ea typeface="仿宋_GB2312" pitchFamily="49" charset="-122"/>
                <a:cs typeface="Times New Roman" pitchFamily="18" charset="0"/>
              </a:rPr>
              <a:t>所对应证据的出现使</a:t>
            </a:r>
            <a:r>
              <a:rPr lang="en-US" altLang="zh-CN" sz="2000" b="1" dirty="0">
                <a:solidFill>
                  <a:srgbClr val="00B050"/>
                </a:solidFill>
                <a:latin typeface="Times New Roman" pitchFamily="18" charset="0"/>
                <a:ea typeface="仿宋_GB2312" pitchFamily="49" charset="-122"/>
                <a:cs typeface="Times New Roman" pitchFamily="18" charset="0"/>
              </a:rPr>
              <a:t>H</a:t>
            </a:r>
            <a:r>
              <a:rPr lang="zh-CN" altLang="en-US" sz="2000" b="1" dirty="0">
                <a:solidFill>
                  <a:srgbClr val="00B050"/>
                </a:solidFill>
                <a:latin typeface="Times New Roman" pitchFamily="18" charset="0"/>
                <a:ea typeface="仿宋_GB2312" pitchFamily="49" charset="-122"/>
                <a:cs typeface="Times New Roman" pitchFamily="18" charset="0"/>
              </a:rPr>
              <a:t>为假</a:t>
            </a:r>
            <a:r>
              <a:rPr lang="zh-CN" altLang="en-US" sz="2000" dirty="0">
                <a:latin typeface="Times New Roman" pitchFamily="18" charset="0"/>
                <a:ea typeface="仿宋_GB2312" pitchFamily="49" charset="-122"/>
                <a:cs typeface="Times New Roman" pitchFamily="18" charset="0"/>
              </a:rPr>
              <a:t>。此时，</a:t>
            </a:r>
            <a:r>
              <a:rPr lang="en-US" altLang="zh-CN" sz="2000" dirty="0">
                <a:latin typeface="Times New Roman" pitchFamily="18" charset="0"/>
                <a:ea typeface="仿宋_GB2312" pitchFamily="49" charset="-122"/>
                <a:cs typeface="Times New Roman" pitchFamily="18" charset="0"/>
              </a:rPr>
              <a:t>MB(H, E)=0</a:t>
            </a:r>
            <a:r>
              <a:rPr lang="zh-CN" altLang="en-US" sz="2000" dirty="0">
                <a:latin typeface="Times New Roman" pitchFamily="18" charset="0"/>
                <a:ea typeface="仿宋_GB2312" pitchFamily="49" charset="-122"/>
                <a:cs typeface="Times New Roman" pitchFamily="18" charset="0"/>
              </a:rPr>
              <a:t>，</a:t>
            </a:r>
            <a:r>
              <a:rPr lang="en-US" altLang="zh-CN" sz="2000" dirty="0">
                <a:latin typeface="Times New Roman" pitchFamily="18" charset="0"/>
                <a:ea typeface="仿宋_GB2312" pitchFamily="49" charset="-122"/>
                <a:cs typeface="Times New Roman" pitchFamily="18" charset="0"/>
              </a:rPr>
              <a:t>MD(H,E)=1</a:t>
            </a:r>
            <a:r>
              <a:rPr lang="zh-CN" altLang="en-US" sz="2000" dirty="0">
                <a:latin typeface="Times New Roman" pitchFamily="18" charset="0"/>
                <a:ea typeface="仿宋_GB2312" pitchFamily="49" charset="-122"/>
                <a:cs typeface="Times New Roman" pitchFamily="18" charset="0"/>
              </a:rPr>
              <a:t>。</a:t>
            </a:r>
          </a:p>
          <a:p>
            <a:pPr marL="800100" lvl="1" indent="-342900" eaLnBrk="1" hangingPunct="1">
              <a:spcBef>
                <a:spcPts val="1200"/>
              </a:spcBef>
              <a:buFont typeface="Arial" pitchFamily="34" charset="0"/>
              <a:buChar char="•"/>
            </a:pPr>
            <a:r>
              <a:rPr lang="zh-CN" altLang="en-US" sz="2000" dirty="0" smtClean="0">
                <a:latin typeface="Times New Roman" pitchFamily="18" charset="0"/>
                <a:ea typeface="仿宋_GB2312" pitchFamily="49" charset="-122"/>
                <a:cs typeface="Times New Roman" pitchFamily="18" charset="0"/>
              </a:rPr>
              <a:t>当</a:t>
            </a:r>
            <a:r>
              <a:rPr lang="en-US" altLang="zh-CN" sz="2000" dirty="0">
                <a:latin typeface="Times New Roman" pitchFamily="18" charset="0"/>
                <a:ea typeface="仿宋_GB2312" pitchFamily="49" charset="-122"/>
                <a:cs typeface="Times New Roman" pitchFamily="18" charset="0"/>
              </a:rPr>
              <a:t>CF(H,E)= 0</a:t>
            </a:r>
            <a:r>
              <a:rPr lang="zh-CN" altLang="en-US" sz="2000" dirty="0">
                <a:latin typeface="Times New Roman" pitchFamily="18" charset="0"/>
                <a:ea typeface="仿宋_GB2312" pitchFamily="49" charset="-122"/>
                <a:cs typeface="Times New Roman" pitchFamily="18" charset="0"/>
              </a:rPr>
              <a:t>时，有</a:t>
            </a:r>
            <a:r>
              <a:rPr lang="en-US" altLang="zh-CN" sz="2000" dirty="0">
                <a:latin typeface="Times New Roman" pitchFamily="18" charset="0"/>
                <a:ea typeface="仿宋_GB2312" pitchFamily="49" charset="-122"/>
                <a:cs typeface="Times New Roman" pitchFamily="18" charset="0"/>
              </a:rPr>
              <a:t>MB(H, E)=0</a:t>
            </a:r>
            <a:r>
              <a:rPr lang="zh-CN" altLang="en-US" sz="2000" dirty="0">
                <a:latin typeface="Times New Roman" pitchFamily="18" charset="0"/>
                <a:ea typeface="仿宋_GB2312" pitchFamily="49" charset="-122"/>
                <a:cs typeface="Times New Roman" pitchFamily="18" charset="0"/>
              </a:rPr>
              <a:t>、</a:t>
            </a:r>
            <a:r>
              <a:rPr lang="en-US" altLang="zh-CN" sz="2000" dirty="0">
                <a:latin typeface="Times New Roman" pitchFamily="18" charset="0"/>
                <a:ea typeface="仿宋_GB2312" pitchFamily="49" charset="-122"/>
                <a:cs typeface="Times New Roman" pitchFamily="18" charset="0"/>
              </a:rPr>
              <a:t>MD(H, E)=0</a:t>
            </a:r>
            <a:r>
              <a:rPr lang="zh-CN" altLang="en-US" sz="2000" dirty="0">
                <a:latin typeface="Times New Roman" pitchFamily="18" charset="0"/>
                <a:ea typeface="仿宋_GB2312" pitchFamily="49" charset="-122"/>
                <a:cs typeface="Times New Roman" pitchFamily="18" charset="0"/>
              </a:rPr>
              <a:t>。前者说明</a:t>
            </a:r>
            <a:r>
              <a:rPr lang="en-US" altLang="zh-CN" sz="2000" b="1" dirty="0">
                <a:solidFill>
                  <a:srgbClr val="00B050"/>
                </a:solidFill>
                <a:latin typeface="Times New Roman" pitchFamily="18" charset="0"/>
                <a:ea typeface="仿宋_GB2312" pitchFamily="49" charset="-122"/>
                <a:cs typeface="Times New Roman" pitchFamily="18" charset="0"/>
              </a:rPr>
              <a:t>E</a:t>
            </a:r>
            <a:r>
              <a:rPr lang="zh-CN" altLang="en-US" sz="2000" b="1" dirty="0">
                <a:solidFill>
                  <a:srgbClr val="00B050"/>
                </a:solidFill>
                <a:latin typeface="Times New Roman" pitchFamily="18" charset="0"/>
                <a:ea typeface="仿宋_GB2312" pitchFamily="49" charset="-122"/>
                <a:cs typeface="Times New Roman" pitchFamily="18" charset="0"/>
              </a:rPr>
              <a:t>所对应证据的出现不证实</a:t>
            </a:r>
            <a:r>
              <a:rPr lang="en-US" altLang="zh-CN" sz="2000" b="1" dirty="0">
                <a:solidFill>
                  <a:srgbClr val="00B050"/>
                </a:solidFill>
                <a:latin typeface="Times New Roman" pitchFamily="18" charset="0"/>
                <a:ea typeface="仿宋_GB2312" pitchFamily="49" charset="-122"/>
                <a:cs typeface="Times New Roman" pitchFamily="18" charset="0"/>
              </a:rPr>
              <a:t>H</a:t>
            </a:r>
            <a:r>
              <a:rPr lang="zh-CN" altLang="en-US" sz="2000" dirty="0">
                <a:latin typeface="Times New Roman" pitchFamily="18" charset="0"/>
                <a:ea typeface="仿宋_GB2312" pitchFamily="49" charset="-122"/>
                <a:cs typeface="Times New Roman" pitchFamily="18" charset="0"/>
              </a:rPr>
              <a:t>；后者说明</a:t>
            </a:r>
            <a:r>
              <a:rPr lang="en-US" altLang="zh-CN" sz="2000" dirty="0">
                <a:latin typeface="Times New Roman" pitchFamily="18" charset="0"/>
                <a:ea typeface="仿宋_GB2312" pitchFamily="49" charset="-122"/>
                <a:cs typeface="Times New Roman" pitchFamily="18" charset="0"/>
              </a:rPr>
              <a:t>E</a:t>
            </a:r>
            <a:r>
              <a:rPr lang="zh-CN" altLang="en-US" sz="2000" dirty="0">
                <a:latin typeface="Times New Roman" pitchFamily="18" charset="0"/>
                <a:ea typeface="仿宋_GB2312" pitchFamily="49" charset="-122"/>
                <a:cs typeface="Times New Roman" pitchFamily="18" charset="0"/>
              </a:rPr>
              <a:t>所对应证据的出现不否认</a:t>
            </a:r>
            <a:r>
              <a:rPr lang="en-US" altLang="zh-CN" sz="2000" dirty="0">
                <a:latin typeface="Times New Roman" pitchFamily="18" charset="0"/>
                <a:ea typeface="仿宋_GB2312" pitchFamily="49" charset="-122"/>
                <a:cs typeface="Times New Roman" pitchFamily="18" charset="0"/>
              </a:rPr>
              <a:t>H</a:t>
            </a:r>
            <a:r>
              <a:rPr lang="zh-CN" altLang="en-US" sz="2000" dirty="0">
                <a:latin typeface="Times New Roman" pitchFamily="18" charset="0"/>
                <a:ea typeface="仿宋_GB2312" pitchFamily="49" charset="-122"/>
                <a:cs typeface="Times New Roman" pitchFamily="18" charset="0"/>
              </a:rPr>
              <a:t>。</a:t>
            </a:r>
          </a:p>
        </p:txBody>
      </p:sp>
      <p:graphicFrame>
        <p:nvGraphicFramePr>
          <p:cNvPr id="171020" name="Object 12"/>
          <p:cNvGraphicFramePr>
            <a:graphicFrameLocks noChangeAspect="1"/>
          </p:cNvGraphicFramePr>
          <p:nvPr>
            <p:extLst>
              <p:ext uri="{D42A27DB-BD31-4B8C-83A1-F6EECF244321}">
                <p14:modId xmlns:p14="http://schemas.microsoft.com/office/powerpoint/2010/main" val="3175751009"/>
              </p:ext>
            </p:extLst>
          </p:nvPr>
        </p:nvGraphicFramePr>
        <p:xfrm>
          <a:off x="935596" y="3420864"/>
          <a:ext cx="7040562" cy="346075"/>
        </p:xfrm>
        <a:graphic>
          <a:graphicData uri="http://schemas.openxmlformats.org/presentationml/2006/ole">
            <mc:AlternateContent xmlns:mc="http://schemas.openxmlformats.org/markup-compatibility/2006">
              <mc:Choice xmlns:v="urn:schemas-microsoft-com:vml" Requires="v">
                <p:oleObj spid="_x0000_s171131" name="公式" r:id="rId4" imgW="3568680" imgH="215640" progId="Equation.3">
                  <p:embed/>
                </p:oleObj>
              </mc:Choice>
              <mc:Fallback>
                <p:oleObj name="公式" r:id="rId4" imgW="3568680" imgH="215640" progId="Equation.3">
                  <p:embed/>
                  <p:pic>
                    <p:nvPicPr>
                      <p:cNvPr id="0" name="Object 1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35596" y="3420864"/>
                        <a:ext cx="7040562" cy="34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8" name="Text Box 5"/>
          <p:cNvSpPr txBox="1">
            <a:spLocks noChangeArrowheads="1"/>
          </p:cNvSpPr>
          <p:nvPr/>
        </p:nvSpPr>
        <p:spPr bwMode="auto">
          <a:xfrm>
            <a:off x="358775" y="152400"/>
            <a:ext cx="8389938" cy="8032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lnSpc>
                <a:spcPct val="105000"/>
              </a:lnSpc>
              <a:spcBef>
                <a:spcPct val="5000"/>
              </a:spcBef>
            </a:pPr>
            <a:r>
              <a:rPr lang="en-US" altLang="zh-CN" sz="4400" b="1" dirty="0">
                <a:solidFill>
                  <a:schemeClr val="accent2"/>
                </a:solidFill>
                <a:latin typeface="方正姚体" pitchFamily="2" charset="-122"/>
                <a:ea typeface="方正姚体" pitchFamily="2" charset="-122"/>
                <a:cs typeface="+mj-cs"/>
              </a:rPr>
              <a:t>CF</a:t>
            </a:r>
            <a:r>
              <a:rPr lang="zh-CN" altLang="en-US" sz="4400" b="1" dirty="0" smtClean="0">
                <a:solidFill>
                  <a:schemeClr val="accent2"/>
                </a:solidFill>
                <a:latin typeface="方正姚体" pitchFamily="2" charset="-122"/>
                <a:ea typeface="方正姚体" pitchFamily="2" charset="-122"/>
                <a:cs typeface="+mj-cs"/>
              </a:rPr>
              <a:t>模型</a:t>
            </a:r>
            <a:r>
              <a:rPr lang="en-US" altLang="zh-CN" sz="4400" b="1" dirty="0" smtClean="0">
                <a:solidFill>
                  <a:schemeClr val="accent2"/>
                </a:solidFill>
                <a:latin typeface="方正姚体" pitchFamily="2" charset="-122"/>
                <a:ea typeface="方正姚体" pitchFamily="2" charset="-122"/>
                <a:cs typeface="+mj-cs"/>
              </a:rPr>
              <a:t>– </a:t>
            </a:r>
            <a:r>
              <a:rPr lang="zh-CN" altLang="en-US" sz="4400" b="1" dirty="0" smtClean="0">
                <a:solidFill>
                  <a:schemeClr val="accent2"/>
                </a:solidFill>
                <a:latin typeface="方正姚体" pitchFamily="2" charset="-122"/>
                <a:ea typeface="方正姚体" pitchFamily="2" charset="-122"/>
                <a:cs typeface="+mj-cs"/>
              </a:rPr>
              <a:t>可</a:t>
            </a:r>
            <a:r>
              <a:rPr lang="zh-CN" altLang="en-US" sz="4400" b="1" dirty="0">
                <a:solidFill>
                  <a:schemeClr val="accent2"/>
                </a:solidFill>
                <a:latin typeface="方正姚体" pitchFamily="2" charset="-122"/>
                <a:ea typeface="方正姚体" pitchFamily="2" charset="-122"/>
              </a:rPr>
              <a:t>信</a:t>
            </a:r>
            <a:r>
              <a:rPr lang="zh-CN" altLang="en-US" sz="4400" b="1" dirty="0" smtClean="0">
                <a:solidFill>
                  <a:schemeClr val="accent2"/>
                </a:solidFill>
                <a:latin typeface="方正姚体" pitchFamily="2" charset="-122"/>
                <a:ea typeface="方正姚体" pitchFamily="2" charset="-122"/>
                <a:cs typeface="+mj-cs"/>
              </a:rPr>
              <a:t>度的性质</a:t>
            </a:r>
            <a:endParaRPr lang="zh-CN" altLang="en-US" sz="4400" b="1" dirty="0">
              <a:solidFill>
                <a:schemeClr val="accent2"/>
              </a:solidFill>
              <a:latin typeface="方正姚体" pitchFamily="2" charset="-122"/>
              <a:ea typeface="方正姚体" pitchFamily="2" charset="-122"/>
              <a:cs typeface="+mj-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4" name="Text Box 4"/>
          <p:cNvSpPr txBox="1">
            <a:spLocks noChangeArrowheads="1"/>
          </p:cNvSpPr>
          <p:nvPr/>
        </p:nvSpPr>
        <p:spPr bwMode="auto">
          <a:xfrm>
            <a:off x="179388" y="1412776"/>
            <a:ext cx="8785225" cy="40934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342900" indent="-342900" algn="just" eaLnBrk="1" hangingPunct="1">
              <a:spcBef>
                <a:spcPct val="10000"/>
              </a:spcBef>
              <a:buFont typeface="Arial" pitchFamily="34" charset="0"/>
              <a:buChar char="•"/>
            </a:pPr>
            <a:r>
              <a:rPr lang="zh-CN" altLang="en-US" sz="2000" b="1" dirty="0">
                <a:solidFill>
                  <a:srgbClr val="D60093"/>
                </a:solidFill>
                <a:latin typeface="幼圆" pitchFamily="49" charset="-122"/>
                <a:ea typeface="幼圆" pitchFamily="49" charset="-122"/>
              </a:rPr>
              <a:t>对</a:t>
            </a:r>
            <a:r>
              <a:rPr lang="en-US" altLang="zh-CN" sz="2000" b="1" dirty="0">
                <a:solidFill>
                  <a:srgbClr val="D60093"/>
                </a:solidFill>
                <a:latin typeface="幼圆" pitchFamily="49" charset="-122"/>
                <a:ea typeface="幼圆" pitchFamily="49" charset="-122"/>
              </a:rPr>
              <a:t>H</a:t>
            </a:r>
            <a:r>
              <a:rPr lang="zh-CN" altLang="en-US" sz="2000" b="1" dirty="0">
                <a:solidFill>
                  <a:srgbClr val="D60093"/>
                </a:solidFill>
                <a:latin typeface="幼圆" pitchFamily="49" charset="-122"/>
                <a:ea typeface="幼圆" pitchFamily="49" charset="-122"/>
              </a:rPr>
              <a:t>的信任增长度等于对非</a:t>
            </a:r>
            <a:r>
              <a:rPr lang="en-US" altLang="zh-CN" sz="2000" b="1" dirty="0">
                <a:solidFill>
                  <a:srgbClr val="D60093"/>
                </a:solidFill>
                <a:latin typeface="幼圆" pitchFamily="49" charset="-122"/>
                <a:ea typeface="幼圆" pitchFamily="49" charset="-122"/>
              </a:rPr>
              <a:t>H</a:t>
            </a:r>
            <a:r>
              <a:rPr lang="zh-CN" altLang="en-US" sz="2000" b="1" dirty="0">
                <a:solidFill>
                  <a:srgbClr val="D60093"/>
                </a:solidFill>
                <a:latin typeface="幼圆" pitchFamily="49" charset="-122"/>
                <a:ea typeface="幼圆" pitchFamily="49" charset="-122"/>
              </a:rPr>
              <a:t>的不信任增长度</a:t>
            </a:r>
          </a:p>
          <a:p>
            <a:pPr marL="800100" lvl="1" indent="-342900" algn="just" eaLnBrk="1" hangingPunct="1">
              <a:spcBef>
                <a:spcPts val="1200"/>
              </a:spcBef>
              <a:buClr>
                <a:srgbClr val="006600"/>
              </a:buClr>
              <a:buFont typeface="Arial" pitchFamily="34" charset="0"/>
              <a:buChar char="•"/>
            </a:pPr>
            <a:r>
              <a:rPr lang="zh-CN" altLang="en-US" sz="2000" dirty="0">
                <a:latin typeface="仿宋_GB2312" pitchFamily="49" charset="-122"/>
                <a:ea typeface="仿宋_GB2312" pitchFamily="49" charset="-122"/>
              </a:rPr>
              <a:t>一个证据对某个假设的成立有利，必然对该假设的不成立不利</a:t>
            </a:r>
          </a:p>
          <a:p>
            <a:pPr marL="800100" lvl="1" indent="-342900" algn="just" eaLnBrk="1" hangingPunct="1">
              <a:spcBef>
                <a:spcPts val="1200"/>
              </a:spcBef>
              <a:buClr>
                <a:srgbClr val="006600"/>
              </a:buClr>
              <a:buFont typeface="Arial" pitchFamily="34" charset="0"/>
              <a:buChar char="•"/>
            </a:pPr>
            <a:r>
              <a:rPr lang="zh-CN" altLang="en-US" sz="2000" dirty="0">
                <a:latin typeface="仿宋_GB2312" pitchFamily="49" charset="-122"/>
                <a:ea typeface="仿宋_GB2312" pitchFamily="49" charset="-122"/>
              </a:rPr>
              <a:t>而且对两者的影响程度相同</a:t>
            </a:r>
            <a:endParaRPr lang="en-US" altLang="zh-CN" sz="2000" dirty="0">
              <a:latin typeface="仿宋_GB2312" pitchFamily="49" charset="-122"/>
              <a:ea typeface="仿宋_GB2312" pitchFamily="49" charset="-122"/>
            </a:endParaRPr>
          </a:p>
          <a:p>
            <a:pPr marL="800100" lvl="1" indent="-342900" algn="just" eaLnBrk="1" hangingPunct="1">
              <a:spcBef>
                <a:spcPts val="1200"/>
              </a:spcBef>
              <a:buClr>
                <a:srgbClr val="006600"/>
              </a:buClr>
              <a:buFont typeface="Arial" pitchFamily="34" charset="0"/>
              <a:buChar char="•"/>
            </a:pPr>
            <a:r>
              <a:rPr lang="zh-CN" altLang="en-US" sz="2000" dirty="0">
                <a:latin typeface="仿宋_GB2312" pitchFamily="49" charset="-122"/>
                <a:ea typeface="仿宋_GB2312" pitchFamily="49" charset="-122"/>
              </a:rPr>
              <a:t>根据</a:t>
            </a:r>
            <a:r>
              <a:rPr lang="en-US" altLang="zh-CN" sz="2000" dirty="0">
                <a:latin typeface="仿宋_GB2312" pitchFamily="49" charset="-122"/>
                <a:ea typeface="仿宋_GB2312" pitchFamily="49" charset="-122"/>
              </a:rPr>
              <a:t>MB</a:t>
            </a:r>
            <a:r>
              <a:rPr lang="zh-CN" altLang="en-US" sz="2000" dirty="0">
                <a:latin typeface="仿宋_GB2312" pitchFamily="49" charset="-122"/>
                <a:ea typeface="仿宋_GB2312" pitchFamily="49" charset="-122"/>
              </a:rPr>
              <a:t>、</a:t>
            </a:r>
            <a:r>
              <a:rPr lang="en-US" altLang="zh-CN" sz="2000" dirty="0">
                <a:latin typeface="仿宋_GB2312" pitchFamily="49" charset="-122"/>
                <a:ea typeface="仿宋_GB2312" pitchFamily="49" charset="-122"/>
              </a:rPr>
              <a:t>MD</a:t>
            </a:r>
            <a:r>
              <a:rPr lang="zh-CN" altLang="en-US" sz="2000" dirty="0">
                <a:latin typeface="仿宋_GB2312" pitchFamily="49" charset="-122"/>
                <a:ea typeface="仿宋_GB2312" pitchFamily="49" charset="-122"/>
              </a:rPr>
              <a:t>的定义及概率的性质有： </a:t>
            </a:r>
          </a:p>
          <a:p>
            <a:pPr algn="just" eaLnBrk="1" hangingPunct="1">
              <a:spcBef>
                <a:spcPct val="10000"/>
              </a:spcBef>
            </a:pPr>
            <a:endParaRPr lang="zh-CN" altLang="en-US" sz="2000" b="1" dirty="0">
              <a:solidFill>
                <a:srgbClr val="0000CC"/>
              </a:solidFill>
              <a:latin typeface="Times New Roman" pitchFamily="18" charset="0"/>
              <a:ea typeface="宋体" pitchFamily="2" charset="-122"/>
            </a:endParaRPr>
          </a:p>
          <a:p>
            <a:pPr algn="just" eaLnBrk="1" hangingPunct="1">
              <a:spcBef>
                <a:spcPct val="10000"/>
              </a:spcBef>
            </a:pPr>
            <a:endParaRPr lang="zh-CN" altLang="en-US" sz="2000" dirty="0">
              <a:latin typeface="Tahoma" pitchFamily="34" charset="0"/>
              <a:ea typeface="宋体" pitchFamily="2" charset="-122"/>
            </a:endParaRPr>
          </a:p>
          <a:p>
            <a:pPr algn="just" eaLnBrk="1" hangingPunct="1">
              <a:spcBef>
                <a:spcPct val="10000"/>
              </a:spcBef>
            </a:pPr>
            <a:endParaRPr lang="zh-CN" altLang="en-US" sz="2000" dirty="0">
              <a:latin typeface="Tahoma" pitchFamily="34" charset="0"/>
              <a:ea typeface="宋体" pitchFamily="2" charset="-122"/>
            </a:endParaRPr>
          </a:p>
          <a:p>
            <a:pPr algn="just" eaLnBrk="1" hangingPunct="1">
              <a:spcBef>
                <a:spcPct val="10000"/>
              </a:spcBef>
            </a:pPr>
            <a:endParaRPr lang="zh-CN" altLang="en-US" sz="2000" dirty="0">
              <a:latin typeface="Tahoma" pitchFamily="34" charset="0"/>
              <a:ea typeface="宋体" pitchFamily="2" charset="-122"/>
            </a:endParaRPr>
          </a:p>
          <a:p>
            <a:pPr algn="just" eaLnBrk="1" hangingPunct="1">
              <a:spcBef>
                <a:spcPct val="10000"/>
              </a:spcBef>
            </a:pPr>
            <a:endParaRPr lang="zh-CN" altLang="en-US" sz="2000" dirty="0">
              <a:latin typeface="Tahoma" pitchFamily="34" charset="0"/>
              <a:ea typeface="宋体" pitchFamily="2" charset="-122"/>
            </a:endParaRPr>
          </a:p>
          <a:p>
            <a:pPr eaLnBrk="1" hangingPunct="1">
              <a:spcBef>
                <a:spcPct val="0"/>
              </a:spcBef>
            </a:pPr>
            <a:endParaRPr lang="zh-CN" altLang="en-US" sz="2000" b="1" dirty="0">
              <a:solidFill>
                <a:srgbClr val="0000CC"/>
              </a:solidFill>
              <a:latin typeface="Times New Roman" pitchFamily="18" charset="0"/>
              <a:ea typeface="宋体" pitchFamily="2" charset="-122"/>
            </a:endParaRPr>
          </a:p>
          <a:p>
            <a:pPr eaLnBrk="1" hangingPunct="1">
              <a:spcBef>
                <a:spcPct val="0"/>
              </a:spcBef>
            </a:pPr>
            <a:r>
              <a:rPr lang="zh-CN" altLang="en-US" sz="2000" b="1" dirty="0">
                <a:solidFill>
                  <a:srgbClr val="0000CC"/>
                </a:solidFill>
                <a:latin typeface="Times New Roman" pitchFamily="18" charset="0"/>
                <a:ea typeface="宋体" pitchFamily="2" charset="-122"/>
              </a:rPr>
              <a:t>    </a:t>
            </a:r>
          </a:p>
        </p:txBody>
      </p:sp>
      <p:graphicFrame>
        <p:nvGraphicFramePr>
          <p:cNvPr id="174090" name="Object 10"/>
          <p:cNvGraphicFramePr>
            <a:graphicFrameLocks noChangeAspect="1"/>
          </p:cNvGraphicFramePr>
          <p:nvPr>
            <p:extLst>
              <p:ext uri="{D42A27DB-BD31-4B8C-83A1-F6EECF244321}">
                <p14:modId xmlns:p14="http://schemas.microsoft.com/office/powerpoint/2010/main" val="1187006057"/>
              </p:ext>
            </p:extLst>
          </p:nvPr>
        </p:nvGraphicFramePr>
        <p:xfrm>
          <a:off x="719572" y="3573016"/>
          <a:ext cx="6840537" cy="2420937"/>
        </p:xfrm>
        <a:graphic>
          <a:graphicData uri="http://schemas.openxmlformats.org/presentationml/2006/ole">
            <mc:AlternateContent xmlns:mc="http://schemas.openxmlformats.org/markup-compatibility/2006">
              <mc:Choice xmlns:v="urn:schemas-microsoft-com:vml" Requires="v">
                <p:oleObj spid="_x0000_s174201" name="Equation" r:id="rId4" imgW="3949560" imgH="1307880" progId="Equation.DSMT4">
                  <p:embed/>
                </p:oleObj>
              </mc:Choice>
              <mc:Fallback>
                <p:oleObj name="Equation" r:id="rId4" imgW="3949560" imgH="1307880" progId="Equation.DSMT4">
                  <p:embed/>
                  <p:pic>
                    <p:nvPicPr>
                      <p:cNvPr id="0" name="Object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9572" y="3573016"/>
                        <a:ext cx="6840537" cy="2420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Text Box 5"/>
          <p:cNvSpPr txBox="1">
            <a:spLocks noChangeArrowheads="1"/>
          </p:cNvSpPr>
          <p:nvPr/>
        </p:nvSpPr>
        <p:spPr bwMode="auto">
          <a:xfrm>
            <a:off x="358775" y="152400"/>
            <a:ext cx="8389938" cy="8032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lnSpc>
                <a:spcPct val="105000"/>
              </a:lnSpc>
              <a:spcBef>
                <a:spcPct val="5000"/>
              </a:spcBef>
            </a:pPr>
            <a:r>
              <a:rPr lang="en-US" altLang="zh-CN" sz="4400" b="1" dirty="0">
                <a:solidFill>
                  <a:schemeClr val="accent2"/>
                </a:solidFill>
                <a:latin typeface="方正姚体" pitchFamily="2" charset="-122"/>
                <a:ea typeface="方正姚体" pitchFamily="2" charset="-122"/>
                <a:cs typeface="+mj-cs"/>
              </a:rPr>
              <a:t>CF</a:t>
            </a:r>
            <a:r>
              <a:rPr lang="zh-CN" altLang="en-US" sz="4400" b="1" dirty="0" smtClean="0">
                <a:solidFill>
                  <a:schemeClr val="accent2"/>
                </a:solidFill>
                <a:latin typeface="方正姚体" pitchFamily="2" charset="-122"/>
                <a:ea typeface="方正姚体" pitchFamily="2" charset="-122"/>
                <a:cs typeface="+mj-cs"/>
              </a:rPr>
              <a:t>模型</a:t>
            </a:r>
            <a:r>
              <a:rPr lang="en-US" altLang="zh-CN" sz="4400" b="1" dirty="0" smtClean="0">
                <a:solidFill>
                  <a:schemeClr val="accent2"/>
                </a:solidFill>
                <a:latin typeface="方正姚体" pitchFamily="2" charset="-122"/>
                <a:ea typeface="方正姚体" pitchFamily="2" charset="-122"/>
                <a:cs typeface="+mj-cs"/>
              </a:rPr>
              <a:t>– </a:t>
            </a:r>
            <a:r>
              <a:rPr lang="zh-CN" altLang="en-US" sz="4400" b="1" dirty="0" smtClean="0">
                <a:solidFill>
                  <a:schemeClr val="accent2"/>
                </a:solidFill>
                <a:latin typeface="方正姚体" pitchFamily="2" charset="-122"/>
                <a:ea typeface="方正姚体" pitchFamily="2" charset="-122"/>
                <a:cs typeface="+mj-cs"/>
              </a:rPr>
              <a:t>可</a:t>
            </a:r>
            <a:r>
              <a:rPr lang="zh-CN" altLang="en-US" sz="4400" b="1" dirty="0">
                <a:solidFill>
                  <a:schemeClr val="accent2"/>
                </a:solidFill>
                <a:latin typeface="方正姚体" pitchFamily="2" charset="-122"/>
                <a:ea typeface="方正姚体" pitchFamily="2" charset="-122"/>
              </a:rPr>
              <a:t>信</a:t>
            </a:r>
            <a:r>
              <a:rPr lang="zh-CN" altLang="en-US" sz="4400" b="1" dirty="0" smtClean="0">
                <a:solidFill>
                  <a:schemeClr val="accent2"/>
                </a:solidFill>
                <a:latin typeface="方正姚体" pitchFamily="2" charset="-122"/>
                <a:ea typeface="方正姚体" pitchFamily="2" charset="-122"/>
                <a:cs typeface="+mj-cs"/>
              </a:rPr>
              <a:t>度的性质</a:t>
            </a:r>
            <a:endParaRPr lang="zh-CN" altLang="en-US" sz="4400" b="1" dirty="0">
              <a:solidFill>
                <a:schemeClr val="accent2"/>
              </a:solidFill>
              <a:latin typeface="方正姚体" pitchFamily="2" charset="-122"/>
              <a:ea typeface="方正姚体" pitchFamily="2" charset="-122"/>
              <a:cs typeface="+mj-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9" name="Rectangle 11"/>
          <p:cNvSpPr>
            <a:spLocks noChangeArrowheads="1"/>
          </p:cNvSpPr>
          <p:nvPr/>
        </p:nvSpPr>
        <p:spPr bwMode="auto">
          <a:xfrm>
            <a:off x="250825" y="1052513"/>
            <a:ext cx="8642350" cy="48628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ts val="1200"/>
              </a:spcBef>
            </a:pPr>
            <a:r>
              <a:rPr lang="zh-CN" altLang="en-US" sz="2200" dirty="0">
                <a:latin typeface="Times New Roman" pitchFamily="18" charset="0"/>
                <a:ea typeface="仿宋_GB2312" pitchFamily="49" charset="-122"/>
                <a:cs typeface="Times New Roman" pitchFamily="18" charset="0"/>
              </a:rPr>
              <a:t>再根据</a:t>
            </a:r>
            <a:r>
              <a:rPr lang="en-US" altLang="zh-CN" sz="2200" dirty="0">
                <a:latin typeface="Times New Roman" pitchFamily="18" charset="0"/>
                <a:ea typeface="仿宋_GB2312" pitchFamily="49" charset="-122"/>
                <a:cs typeface="Times New Roman" pitchFamily="18" charset="0"/>
              </a:rPr>
              <a:t>CF</a:t>
            </a:r>
            <a:r>
              <a:rPr lang="zh-CN" altLang="en-US" sz="2200" dirty="0">
                <a:latin typeface="Times New Roman" pitchFamily="18" charset="0"/>
                <a:ea typeface="仿宋_GB2312" pitchFamily="49" charset="-122"/>
                <a:cs typeface="Times New Roman" pitchFamily="18" charset="0"/>
              </a:rPr>
              <a:t>的定义和</a:t>
            </a:r>
            <a:r>
              <a:rPr lang="en-US" altLang="zh-CN" sz="2200" dirty="0">
                <a:latin typeface="Times New Roman" pitchFamily="18" charset="0"/>
                <a:ea typeface="仿宋_GB2312" pitchFamily="49" charset="-122"/>
                <a:cs typeface="Times New Roman" pitchFamily="18" charset="0"/>
              </a:rPr>
              <a:t>MB</a:t>
            </a:r>
            <a:r>
              <a:rPr lang="zh-CN" altLang="en-US" sz="2200" dirty="0">
                <a:latin typeface="Times New Roman" pitchFamily="18" charset="0"/>
                <a:ea typeface="仿宋_GB2312" pitchFamily="49" charset="-122"/>
                <a:cs typeface="Times New Roman" pitchFamily="18" charset="0"/>
              </a:rPr>
              <a:t>、</a:t>
            </a:r>
            <a:r>
              <a:rPr lang="en-US" altLang="zh-CN" sz="2200" dirty="0">
                <a:latin typeface="Times New Roman" pitchFamily="18" charset="0"/>
                <a:ea typeface="仿宋_GB2312" pitchFamily="49" charset="-122"/>
                <a:cs typeface="Times New Roman" pitchFamily="18" charset="0"/>
              </a:rPr>
              <a:t>MD</a:t>
            </a:r>
            <a:r>
              <a:rPr lang="zh-CN" altLang="en-US" sz="2200" dirty="0">
                <a:latin typeface="Times New Roman" pitchFamily="18" charset="0"/>
                <a:ea typeface="仿宋_GB2312" pitchFamily="49" charset="-122"/>
                <a:cs typeface="Times New Roman" pitchFamily="18" charset="0"/>
              </a:rPr>
              <a:t>的互斥性有 </a:t>
            </a:r>
          </a:p>
          <a:p>
            <a:pPr eaLnBrk="1" hangingPunct="1">
              <a:spcBef>
                <a:spcPts val="1200"/>
              </a:spcBef>
            </a:pPr>
            <a:r>
              <a:rPr lang="zh-CN" altLang="en-US" sz="2200" b="1" dirty="0">
                <a:solidFill>
                  <a:srgbClr val="0000FF"/>
                </a:solidFill>
                <a:latin typeface="Times New Roman" pitchFamily="18" charset="0"/>
                <a:ea typeface="仿宋_GB2312" pitchFamily="49" charset="-122"/>
                <a:cs typeface="Times New Roman" pitchFamily="18" charset="0"/>
              </a:rPr>
              <a:t>         </a:t>
            </a:r>
            <a:r>
              <a:rPr lang="zh-CN" altLang="en-US" sz="2200" b="1" dirty="0" smtClean="0">
                <a:solidFill>
                  <a:srgbClr val="0000FF"/>
                </a:solidFill>
                <a:latin typeface="Times New Roman" pitchFamily="18" charset="0"/>
                <a:ea typeface="仿宋_GB2312" pitchFamily="49" charset="-122"/>
                <a:cs typeface="Times New Roman" pitchFamily="18" charset="0"/>
              </a:rPr>
              <a:t>        </a:t>
            </a:r>
            <a:r>
              <a:rPr lang="en-US" altLang="zh-CN" sz="2200" b="1" dirty="0" smtClean="0">
                <a:solidFill>
                  <a:srgbClr val="0000FF"/>
                </a:solidFill>
                <a:latin typeface="Times New Roman" pitchFamily="18" charset="0"/>
                <a:ea typeface="仿宋_GB2312" pitchFamily="49" charset="-122"/>
                <a:cs typeface="Times New Roman" pitchFamily="18" charset="0"/>
              </a:rPr>
              <a:t>CF(H,E</a:t>
            </a:r>
            <a:r>
              <a:rPr lang="en-US" altLang="zh-CN" sz="2200" b="1" dirty="0">
                <a:solidFill>
                  <a:srgbClr val="0000FF"/>
                </a:solidFill>
                <a:latin typeface="Times New Roman" pitchFamily="18" charset="0"/>
                <a:ea typeface="仿宋_GB2312" pitchFamily="49" charset="-122"/>
                <a:cs typeface="Times New Roman" pitchFamily="18" charset="0"/>
              </a:rPr>
              <a:t>)+CF(﹁H,E)</a:t>
            </a:r>
          </a:p>
          <a:p>
            <a:pPr eaLnBrk="1" hangingPunct="1">
              <a:spcBef>
                <a:spcPts val="1200"/>
              </a:spcBef>
            </a:pPr>
            <a:r>
              <a:rPr lang="en-US" altLang="zh-CN" sz="2200" dirty="0">
                <a:latin typeface="Times New Roman" pitchFamily="18" charset="0"/>
                <a:ea typeface="仿宋_GB2312" pitchFamily="49" charset="-122"/>
                <a:cs typeface="Times New Roman" pitchFamily="18" charset="0"/>
              </a:rPr>
              <a:t>              </a:t>
            </a:r>
            <a:r>
              <a:rPr lang="en-US" altLang="zh-CN" sz="2200" dirty="0" smtClean="0">
                <a:latin typeface="Times New Roman" pitchFamily="18" charset="0"/>
                <a:ea typeface="仿宋_GB2312" pitchFamily="49" charset="-122"/>
                <a:cs typeface="Times New Roman" pitchFamily="18" charset="0"/>
              </a:rPr>
              <a:t>= (</a:t>
            </a:r>
            <a:r>
              <a:rPr lang="en-US" altLang="zh-CN" sz="2200" dirty="0">
                <a:latin typeface="Times New Roman" pitchFamily="18" charset="0"/>
                <a:ea typeface="仿宋_GB2312" pitchFamily="49" charset="-122"/>
                <a:cs typeface="Times New Roman" pitchFamily="18" charset="0"/>
              </a:rPr>
              <a:t>MB(H,E)-MD(H,E))+(MB(﹁H,E)-MD(﹁H,E))</a:t>
            </a:r>
          </a:p>
          <a:p>
            <a:pPr eaLnBrk="1" hangingPunct="1">
              <a:spcBef>
                <a:spcPts val="1200"/>
              </a:spcBef>
            </a:pPr>
            <a:r>
              <a:rPr lang="en-US" altLang="zh-CN" sz="2200" dirty="0">
                <a:latin typeface="Times New Roman" pitchFamily="18" charset="0"/>
                <a:ea typeface="仿宋_GB2312" pitchFamily="49" charset="-122"/>
                <a:cs typeface="Times New Roman" pitchFamily="18" charset="0"/>
              </a:rPr>
              <a:t>              </a:t>
            </a:r>
            <a:r>
              <a:rPr lang="en-US" altLang="zh-CN" sz="2200" dirty="0" smtClean="0">
                <a:latin typeface="Times New Roman" pitchFamily="18" charset="0"/>
                <a:ea typeface="仿宋_GB2312" pitchFamily="49" charset="-122"/>
                <a:cs typeface="Times New Roman" pitchFamily="18" charset="0"/>
              </a:rPr>
              <a:t>= (</a:t>
            </a:r>
            <a:r>
              <a:rPr lang="en-US" altLang="zh-CN" sz="2200" dirty="0">
                <a:latin typeface="Times New Roman" pitchFamily="18" charset="0"/>
                <a:ea typeface="仿宋_GB2312" pitchFamily="49" charset="-122"/>
                <a:cs typeface="Times New Roman" pitchFamily="18" charset="0"/>
              </a:rPr>
              <a:t>MB(H,E)-0)+(0-MD(﹁H,E)) </a:t>
            </a:r>
            <a:r>
              <a:rPr lang="en-US" altLang="zh-CN" sz="2200" dirty="0" smtClean="0">
                <a:latin typeface="Times New Roman" pitchFamily="18" charset="0"/>
                <a:ea typeface="仿宋_GB2312" pitchFamily="49" charset="-122"/>
                <a:cs typeface="Times New Roman" pitchFamily="18" charset="0"/>
              </a:rPr>
              <a:t>(</a:t>
            </a:r>
            <a:r>
              <a:rPr lang="zh-CN" altLang="en-US" sz="2200" dirty="0">
                <a:latin typeface="Times New Roman" pitchFamily="18" charset="0"/>
                <a:ea typeface="仿宋_GB2312" pitchFamily="49" charset="-122"/>
                <a:cs typeface="Times New Roman" pitchFamily="18" charset="0"/>
              </a:rPr>
              <a:t>由互斥性</a:t>
            </a:r>
            <a:r>
              <a:rPr lang="en-US" altLang="zh-CN" sz="2200" dirty="0">
                <a:latin typeface="Times New Roman" pitchFamily="18" charset="0"/>
                <a:ea typeface="仿宋_GB2312" pitchFamily="49" charset="-122"/>
                <a:cs typeface="Times New Roman" pitchFamily="18" charset="0"/>
              </a:rPr>
              <a:t>)</a:t>
            </a:r>
          </a:p>
          <a:p>
            <a:pPr eaLnBrk="1" hangingPunct="1">
              <a:spcBef>
                <a:spcPts val="1200"/>
              </a:spcBef>
            </a:pPr>
            <a:r>
              <a:rPr lang="en-US" altLang="zh-CN" sz="2200" dirty="0">
                <a:latin typeface="Times New Roman" pitchFamily="18" charset="0"/>
                <a:ea typeface="仿宋_GB2312" pitchFamily="49" charset="-122"/>
                <a:cs typeface="Times New Roman" pitchFamily="18" charset="0"/>
              </a:rPr>
              <a:t>              </a:t>
            </a:r>
            <a:r>
              <a:rPr lang="en-US" altLang="zh-CN" sz="2200" dirty="0" smtClean="0">
                <a:latin typeface="Times New Roman" pitchFamily="18" charset="0"/>
                <a:ea typeface="仿宋_GB2312" pitchFamily="49" charset="-122"/>
                <a:cs typeface="Times New Roman" pitchFamily="18" charset="0"/>
              </a:rPr>
              <a:t>= MB(H,E</a:t>
            </a:r>
            <a:r>
              <a:rPr lang="en-US" altLang="zh-CN" sz="2200" dirty="0">
                <a:latin typeface="Times New Roman" pitchFamily="18" charset="0"/>
                <a:ea typeface="仿宋_GB2312" pitchFamily="49" charset="-122"/>
                <a:cs typeface="Times New Roman" pitchFamily="18" charset="0"/>
              </a:rPr>
              <a:t>)-MD(﹁H,E)=</a:t>
            </a:r>
            <a:r>
              <a:rPr lang="en-US" altLang="zh-CN" sz="2200" b="1" dirty="0">
                <a:solidFill>
                  <a:srgbClr val="0000FF"/>
                </a:solidFill>
                <a:latin typeface="Times New Roman" pitchFamily="18" charset="0"/>
                <a:ea typeface="仿宋_GB2312" pitchFamily="49" charset="-122"/>
                <a:cs typeface="Times New Roman" pitchFamily="18" charset="0"/>
              </a:rPr>
              <a:t>0</a:t>
            </a:r>
          </a:p>
          <a:p>
            <a:pPr eaLnBrk="1" hangingPunct="1">
              <a:spcBef>
                <a:spcPts val="1200"/>
              </a:spcBef>
            </a:pPr>
            <a:r>
              <a:rPr lang="zh-CN" altLang="en-US" sz="2200" dirty="0" smtClean="0">
                <a:latin typeface="Times New Roman" pitchFamily="18" charset="0"/>
                <a:ea typeface="仿宋_GB2312" pitchFamily="49" charset="-122"/>
                <a:cs typeface="Times New Roman" pitchFamily="18" charset="0"/>
              </a:rPr>
              <a:t>说明</a:t>
            </a:r>
            <a:r>
              <a:rPr lang="zh-CN" altLang="en-US" sz="2200" dirty="0">
                <a:latin typeface="Times New Roman" pitchFamily="18" charset="0"/>
                <a:ea typeface="仿宋_GB2312" pitchFamily="49" charset="-122"/>
                <a:cs typeface="Times New Roman" pitchFamily="18" charset="0"/>
              </a:rPr>
              <a:t>：</a:t>
            </a:r>
          </a:p>
          <a:p>
            <a:pPr eaLnBrk="1" hangingPunct="1">
              <a:spcBef>
                <a:spcPts val="1200"/>
              </a:spcBef>
            </a:pPr>
            <a:r>
              <a:rPr lang="zh-CN" altLang="en-US" sz="2200" dirty="0">
                <a:solidFill>
                  <a:srgbClr val="0000FF"/>
                </a:solidFill>
                <a:latin typeface="Times New Roman" pitchFamily="18" charset="0"/>
                <a:ea typeface="仿宋_GB2312" pitchFamily="49" charset="-122"/>
                <a:cs typeface="Times New Roman" pitchFamily="18" charset="0"/>
              </a:rPr>
              <a:t>        </a:t>
            </a:r>
            <a:r>
              <a:rPr lang="en-US" altLang="zh-CN" sz="2200" dirty="0">
                <a:solidFill>
                  <a:srgbClr val="0000FF"/>
                </a:solidFill>
                <a:latin typeface="Times New Roman" pitchFamily="18" charset="0"/>
                <a:ea typeface="仿宋_GB2312" pitchFamily="49" charset="-122"/>
                <a:cs typeface="Times New Roman" pitchFamily="18" charset="0"/>
              </a:rPr>
              <a:t>(1)</a:t>
            </a:r>
            <a:r>
              <a:rPr lang="zh-CN" altLang="en-US" sz="2200" dirty="0">
                <a:solidFill>
                  <a:srgbClr val="0000FF"/>
                </a:solidFill>
                <a:latin typeface="Times New Roman" pitchFamily="18" charset="0"/>
                <a:ea typeface="仿宋_GB2312" pitchFamily="49" charset="-122"/>
                <a:cs typeface="Times New Roman" pitchFamily="18" charset="0"/>
              </a:rPr>
              <a:t>对</a:t>
            </a:r>
            <a:r>
              <a:rPr lang="en-US" altLang="zh-CN" sz="2200" dirty="0">
                <a:solidFill>
                  <a:srgbClr val="0000FF"/>
                </a:solidFill>
                <a:latin typeface="Times New Roman" pitchFamily="18" charset="0"/>
                <a:ea typeface="仿宋_GB2312" pitchFamily="49" charset="-122"/>
                <a:cs typeface="Times New Roman" pitchFamily="18" charset="0"/>
              </a:rPr>
              <a:t>H</a:t>
            </a:r>
            <a:r>
              <a:rPr lang="zh-CN" altLang="en-US" sz="2200" dirty="0">
                <a:solidFill>
                  <a:srgbClr val="0000FF"/>
                </a:solidFill>
                <a:latin typeface="Times New Roman" pitchFamily="18" charset="0"/>
                <a:ea typeface="仿宋_GB2312" pitchFamily="49" charset="-122"/>
                <a:cs typeface="Times New Roman" pitchFamily="18" charset="0"/>
              </a:rPr>
              <a:t>的信任增长度等于对非</a:t>
            </a:r>
            <a:r>
              <a:rPr lang="en-US" altLang="zh-CN" sz="2200" dirty="0">
                <a:solidFill>
                  <a:srgbClr val="0000FF"/>
                </a:solidFill>
                <a:latin typeface="Times New Roman" pitchFamily="18" charset="0"/>
                <a:ea typeface="仿宋_GB2312" pitchFamily="49" charset="-122"/>
                <a:cs typeface="Times New Roman" pitchFamily="18" charset="0"/>
              </a:rPr>
              <a:t>H</a:t>
            </a:r>
            <a:r>
              <a:rPr lang="zh-CN" altLang="en-US" sz="2200" dirty="0">
                <a:solidFill>
                  <a:srgbClr val="0000FF"/>
                </a:solidFill>
                <a:latin typeface="Times New Roman" pitchFamily="18" charset="0"/>
                <a:ea typeface="仿宋_GB2312" pitchFamily="49" charset="-122"/>
                <a:cs typeface="Times New Roman" pitchFamily="18" charset="0"/>
              </a:rPr>
              <a:t>的不信任增长度</a:t>
            </a:r>
          </a:p>
          <a:p>
            <a:pPr eaLnBrk="1" hangingPunct="1">
              <a:spcBef>
                <a:spcPts val="1200"/>
              </a:spcBef>
            </a:pPr>
            <a:r>
              <a:rPr lang="zh-CN" altLang="en-US" sz="2200" dirty="0">
                <a:solidFill>
                  <a:srgbClr val="0000FF"/>
                </a:solidFill>
                <a:latin typeface="Times New Roman" pitchFamily="18" charset="0"/>
                <a:ea typeface="仿宋_GB2312" pitchFamily="49" charset="-122"/>
                <a:cs typeface="Times New Roman" pitchFamily="18" charset="0"/>
              </a:rPr>
              <a:t>        </a:t>
            </a:r>
            <a:r>
              <a:rPr lang="en-US" altLang="zh-CN" sz="2200" dirty="0">
                <a:solidFill>
                  <a:srgbClr val="0000FF"/>
                </a:solidFill>
                <a:latin typeface="Times New Roman" pitchFamily="18" charset="0"/>
                <a:ea typeface="仿宋_GB2312" pitchFamily="49" charset="-122"/>
                <a:cs typeface="Times New Roman" pitchFamily="18" charset="0"/>
              </a:rPr>
              <a:t>(2)</a:t>
            </a:r>
            <a:r>
              <a:rPr lang="zh-CN" altLang="en-US" sz="2200" dirty="0">
                <a:solidFill>
                  <a:srgbClr val="0000FF"/>
                </a:solidFill>
                <a:latin typeface="Times New Roman" pitchFamily="18" charset="0"/>
                <a:ea typeface="仿宋_GB2312" pitchFamily="49" charset="-122"/>
                <a:cs typeface="Times New Roman" pitchFamily="18" charset="0"/>
              </a:rPr>
              <a:t>对</a:t>
            </a:r>
            <a:r>
              <a:rPr lang="en-US" altLang="zh-CN" sz="2200" dirty="0">
                <a:solidFill>
                  <a:srgbClr val="0000FF"/>
                </a:solidFill>
                <a:latin typeface="Times New Roman" pitchFamily="18" charset="0"/>
                <a:ea typeface="仿宋_GB2312" pitchFamily="49" charset="-122"/>
                <a:cs typeface="Times New Roman" pitchFamily="18" charset="0"/>
              </a:rPr>
              <a:t>H</a:t>
            </a:r>
            <a:r>
              <a:rPr lang="zh-CN" altLang="en-US" sz="2200" dirty="0">
                <a:solidFill>
                  <a:srgbClr val="0000FF"/>
                </a:solidFill>
                <a:latin typeface="Times New Roman" pitchFamily="18" charset="0"/>
                <a:ea typeface="仿宋_GB2312" pitchFamily="49" charset="-122"/>
                <a:cs typeface="Times New Roman" pitchFamily="18" charset="0"/>
              </a:rPr>
              <a:t>的可信度与非</a:t>
            </a:r>
            <a:r>
              <a:rPr lang="en-US" altLang="zh-CN" sz="2200" dirty="0">
                <a:solidFill>
                  <a:srgbClr val="0000FF"/>
                </a:solidFill>
                <a:latin typeface="Times New Roman" pitchFamily="18" charset="0"/>
                <a:ea typeface="仿宋_GB2312" pitchFamily="49" charset="-122"/>
                <a:cs typeface="Times New Roman" pitchFamily="18" charset="0"/>
              </a:rPr>
              <a:t>H</a:t>
            </a:r>
            <a:r>
              <a:rPr lang="zh-CN" altLang="en-US" sz="2200" dirty="0">
                <a:solidFill>
                  <a:srgbClr val="0000FF"/>
                </a:solidFill>
                <a:latin typeface="Times New Roman" pitchFamily="18" charset="0"/>
                <a:ea typeface="仿宋_GB2312" pitchFamily="49" charset="-122"/>
                <a:cs typeface="Times New Roman" pitchFamily="18" charset="0"/>
              </a:rPr>
              <a:t>的可信度之和等于</a:t>
            </a:r>
            <a:r>
              <a:rPr lang="en-US" altLang="zh-CN" sz="2200" dirty="0">
                <a:solidFill>
                  <a:srgbClr val="0000FF"/>
                </a:solidFill>
                <a:latin typeface="Times New Roman" pitchFamily="18" charset="0"/>
                <a:ea typeface="仿宋_GB2312" pitchFamily="49" charset="-122"/>
                <a:cs typeface="Times New Roman" pitchFamily="18" charset="0"/>
              </a:rPr>
              <a:t>0</a:t>
            </a:r>
          </a:p>
          <a:p>
            <a:pPr eaLnBrk="1" hangingPunct="1">
              <a:spcBef>
                <a:spcPts val="1200"/>
              </a:spcBef>
            </a:pPr>
            <a:r>
              <a:rPr lang="en-US" altLang="zh-CN" sz="2200" dirty="0">
                <a:solidFill>
                  <a:srgbClr val="C00000"/>
                </a:solidFill>
                <a:latin typeface="Times New Roman" pitchFamily="18" charset="0"/>
                <a:ea typeface="仿宋_GB2312" pitchFamily="49" charset="-122"/>
                <a:cs typeface="Times New Roman" pitchFamily="18" charset="0"/>
              </a:rPr>
              <a:t>        (3)</a:t>
            </a:r>
            <a:r>
              <a:rPr lang="zh-CN" altLang="en-US" sz="2200" dirty="0">
                <a:solidFill>
                  <a:srgbClr val="C00000"/>
                </a:solidFill>
                <a:latin typeface="Times New Roman" pitchFamily="18" charset="0"/>
                <a:ea typeface="仿宋_GB2312" pitchFamily="49" charset="-122"/>
                <a:cs typeface="Times New Roman" pitchFamily="18" charset="0"/>
              </a:rPr>
              <a:t>可信度不是概率，不满足下面的概率的条件</a:t>
            </a:r>
          </a:p>
          <a:p>
            <a:pPr eaLnBrk="1" hangingPunct="1">
              <a:spcBef>
                <a:spcPts val="1200"/>
              </a:spcBef>
            </a:pPr>
            <a:r>
              <a:rPr lang="zh-CN" altLang="en-US" sz="2200" dirty="0">
                <a:solidFill>
                  <a:srgbClr val="C00000"/>
                </a:solidFill>
                <a:latin typeface="Times New Roman" pitchFamily="18" charset="0"/>
                <a:ea typeface="仿宋_GB2312" pitchFamily="49" charset="-122"/>
                <a:cs typeface="Times New Roman" pitchFamily="18" charset="0"/>
              </a:rPr>
              <a:t>              </a:t>
            </a:r>
            <a:r>
              <a:rPr lang="en-US" altLang="zh-CN" sz="2200" dirty="0">
                <a:solidFill>
                  <a:srgbClr val="C00000"/>
                </a:solidFill>
                <a:latin typeface="Times New Roman" pitchFamily="18" charset="0"/>
                <a:ea typeface="仿宋_GB2312" pitchFamily="49" charset="-122"/>
                <a:cs typeface="Times New Roman" pitchFamily="18" charset="0"/>
              </a:rPr>
              <a:t>P(H)+P(﹁H)=1 </a:t>
            </a:r>
            <a:r>
              <a:rPr lang="zh-CN" altLang="en-US" sz="2200" dirty="0">
                <a:solidFill>
                  <a:srgbClr val="C00000"/>
                </a:solidFill>
                <a:latin typeface="Times New Roman" pitchFamily="18" charset="0"/>
                <a:ea typeface="仿宋_GB2312" pitchFamily="49" charset="-122"/>
                <a:cs typeface="Times New Roman" pitchFamily="18" charset="0"/>
              </a:rPr>
              <a:t>和 </a:t>
            </a:r>
            <a:r>
              <a:rPr lang="en-US" altLang="zh-CN" sz="2200" dirty="0">
                <a:solidFill>
                  <a:srgbClr val="C00000"/>
                </a:solidFill>
                <a:latin typeface="Times New Roman" pitchFamily="18" charset="0"/>
                <a:ea typeface="仿宋_GB2312" pitchFamily="49" charset="-122"/>
                <a:cs typeface="Times New Roman" pitchFamily="18" charset="0"/>
              </a:rPr>
              <a:t>0≤P(H),P(﹁H)≤ 1</a:t>
            </a:r>
          </a:p>
        </p:txBody>
      </p:sp>
      <p:sp>
        <p:nvSpPr>
          <p:cNvPr id="8" name="Text Box 5"/>
          <p:cNvSpPr txBox="1">
            <a:spLocks noChangeArrowheads="1"/>
          </p:cNvSpPr>
          <p:nvPr/>
        </p:nvSpPr>
        <p:spPr bwMode="auto">
          <a:xfrm>
            <a:off x="358775" y="152400"/>
            <a:ext cx="8389938" cy="8032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lnSpc>
                <a:spcPct val="105000"/>
              </a:lnSpc>
              <a:spcBef>
                <a:spcPct val="5000"/>
              </a:spcBef>
            </a:pPr>
            <a:r>
              <a:rPr lang="en-US" altLang="zh-CN" sz="4400" b="1" dirty="0">
                <a:solidFill>
                  <a:schemeClr val="accent2"/>
                </a:solidFill>
                <a:latin typeface="方正姚体" pitchFamily="2" charset="-122"/>
                <a:ea typeface="方正姚体" pitchFamily="2" charset="-122"/>
                <a:cs typeface="+mj-cs"/>
              </a:rPr>
              <a:t>CF</a:t>
            </a:r>
            <a:r>
              <a:rPr lang="zh-CN" altLang="en-US" sz="4400" b="1" dirty="0" smtClean="0">
                <a:solidFill>
                  <a:schemeClr val="accent2"/>
                </a:solidFill>
                <a:latin typeface="方正姚体" pitchFamily="2" charset="-122"/>
                <a:ea typeface="方正姚体" pitchFamily="2" charset="-122"/>
                <a:cs typeface="+mj-cs"/>
              </a:rPr>
              <a:t>模型</a:t>
            </a:r>
            <a:r>
              <a:rPr lang="en-US" altLang="zh-CN" sz="4400" b="1" dirty="0" smtClean="0">
                <a:solidFill>
                  <a:schemeClr val="accent2"/>
                </a:solidFill>
                <a:latin typeface="方正姚体" pitchFamily="2" charset="-122"/>
                <a:ea typeface="方正姚体" pitchFamily="2" charset="-122"/>
                <a:cs typeface="+mj-cs"/>
              </a:rPr>
              <a:t>– </a:t>
            </a:r>
            <a:r>
              <a:rPr lang="zh-CN" altLang="en-US" sz="4400" b="1" dirty="0" smtClean="0">
                <a:solidFill>
                  <a:schemeClr val="accent2"/>
                </a:solidFill>
                <a:latin typeface="方正姚体" pitchFamily="2" charset="-122"/>
                <a:ea typeface="方正姚体" pitchFamily="2" charset="-122"/>
                <a:cs typeface="+mj-cs"/>
              </a:rPr>
              <a:t>可</a:t>
            </a:r>
            <a:r>
              <a:rPr lang="zh-CN" altLang="en-US" sz="4400" b="1" dirty="0">
                <a:solidFill>
                  <a:schemeClr val="accent2"/>
                </a:solidFill>
                <a:latin typeface="方正姚体" pitchFamily="2" charset="-122"/>
                <a:ea typeface="方正姚体" pitchFamily="2" charset="-122"/>
              </a:rPr>
              <a:t>信</a:t>
            </a:r>
            <a:r>
              <a:rPr lang="zh-CN" altLang="en-US" sz="4400" b="1" dirty="0" smtClean="0">
                <a:solidFill>
                  <a:schemeClr val="accent2"/>
                </a:solidFill>
                <a:latin typeface="方正姚体" pitchFamily="2" charset="-122"/>
                <a:ea typeface="方正姚体" pitchFamily="2" charset="-122"/>
                <a:cs typeface="+mj-cs"/>
              </a:rPr>
              <a:t>度的性质</a:t>
            </a:r>
            <a:endParaRPr lang="zh-CN" altLang="en-US" sz="4400" b="1" dirty="0">
              <a:solidFill>
                <a:schemeClr val="accent2"/>
              </a:solidFill>
              <a:latin typeface="方正姚体" pitchFamily="2" charset="-122"/>
              <a:ea typeface="方正姚体" pitchFamily="2" charset="-122"/>
              <a:cs typeface="+mj-cs"/>
            </a:endParaRPr>
          </a:p>
        </p:txBody>
      </p:sp>
    </p:spTree>
    <p:extLst>
      <p:ext uri="{BB962C8B-B14F-4D97-AF65-F5344CB8AC3E}">
        <p14:creationId xmlns:p14="http://schemas.microsoft.com/office/powerpoint/2010/main" val="217156524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灯片编号占位符 3"/>
          <p:cNvSpPr>
            <a:spLocks noGrp="1"/>
          </p:cNvSpPr>
          <p:nvPr>
            <p:ph type="sldNum" sz="quarter" idx="12"/>
          </p:nvPr>
        </p:nvSpPr>
        <p:spPr/>
        <p:txBody>
          <a:bodyPr/>
          <a:lstStyle/>
          <a:p>
            <a:fld id="{B507BD7D-9242-420B-9384-D800ED0A9D27}" type="slidenum">
              <a:rPr lang="en-US" altLang="zh-CN"/>
              <a:pPr/>
              <a:t>27</a:t>
            </a:fld>
            <a:endParaRPr lang="en-US" altLang="zh-CN"/>
          </a:p>
        </p:txBody>
      </p:sp>
      <p:sp>
        <p:nvSpPr>
          <p:cNvPr id="176132" name="Text Box 4"/>
          <p:cNvSpPr txBox="1">
            <a:spLocks noChangeArrowheads="1"/>
          </p:cNvSpPr>
          <p:nvPr/>
        </p:nvSpPr>
        <p:spPr bwMode="auto">
          <a:xfrm>
            <a:off x="629941" y="1736812"/>
            <a:ext cx="8118772" cy="34624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342900" indent="-342900" eaLnBrk="1" hangingPunct="1">
              <a:lnSpc>
                <a:spcPct val="115000"/>
              </a:lnSpc>
              <a:spcBef>
                <a:spcPct val="15000"/>
              </a:spcBef>
              <a:buFont typeface="Arial" pitchFamily="34" charset="0"/>
              <a:buChar char="•"/>
            </a:pPr>
            <a:r>
              <a:rPr lang="zh-CN" altLang="en-US" sz="2400" b="1" dirty="0" smtClean="0">
                <a:solidFill>
                  <a:srgbClr val="D60093"/>
                </a:solidFill>
                <a:latin typeface="幼圆" pitchFamily="49" charset="-122"/>
                <a:ea typeface="幼圆" pitchFamily="49" charset="-122"/>
              </a:rPr>
              <a:t>对</a:t>
            </a:r>
            <a:r>
              <a:rPr lang="zh-CN" altLang="en-US" sz="2400" b="1" dirty="0">
                <a:solidFill>
                  <a:srgbClr val="D60093"/>
                </a:solidFill>
                <a:latin typeface="幼圆" pitchFamily="49" charset="-122"/>
                <a:ea typeface="幼圆" pitchFamily="49" charset="-122"/>
              </a:rPr>
              <a:t>同一前提</a:t>
            </a:r>
            <a:r>
              <a:rPr lang="en-US" altLang="zh-CN" sz="2400" b="1" dirty="0">
                <a:solidFill>
                  <a:srgbClr val="D60093"/>
                </a:solidFill>
                <a:latin typeface="幼圆" pitchFamily="49" charset="-122"/>
                <a:ea typeface="幼圆" pitchFamily="49" charset="-122"/>
              </a:rPr>
              <a:t>E</a:t>
            </a:r>
            <a:r>
              <a:rPr lang="zh-CN" altLang="en-US" sz="2400" b="1" dirty="0">
                <a:solidFill>
                  <a:srgbClr val="D60093"/>
                </a:solidFill>
                <a:latin typeface="幼圆" pitchFamily="49" charset="-122"/>
                <a:ea typeface="幼圆" pitchFamily="49" charset="-122"/>
              </a:rPr>
              <a:t>，若支持若干个不同的结论</a:t>
            </a:r>
            <a:r>
              <a:rPr lang="en-US" altLang="zh-CN" sz="2400" b="1" dirty="0">
                <a:solidFill>
                  <a:srgbClr val="D60093"/>
                </a:solidFill>
                <a:latin typeface="幼圆" pitchFamily="49" charset="-122"/>
                <a:ea typeface="幼圆" pitchFamily="49" charset="-122"/>
              </a:rPr>
              <a:t>Hi(i=1,2,…,n)</a:t>
            </a:r>
            <a:r>
              <a:rPr lang="zh-CN" altLang="en-US" sz="2400" b="1" dirty="0">
                <a:solidFill>
                  <a:srgbClr val="D60093"/>
                </a:solidFill>
                <a:latin typeface="幼圆" pitchFamily="49" charset="-122"/>
                <a:ea typeface="幼圆" pitchFamily="49" charset="-122"/>
              </a:rPr>
              <a:t>，则</a:t>
            </a:r>
          </a:p>
          <a:p>
            <a:pPr eaLnBrk="1" hangingPunct="1">
              <a:lnSpc>
                <a:spcPct val="115000"/>
              </a:lnSpc>
              <a:spcBef>
                <a:spcPct val="15000"/>
              </a:spcBef>
            </a:pPr>
            <a:endParaRPr lang="zh-CN" altLang="en-US" sz="2200" b="1" dirty="0">
              <a:solidFill>
                <a:srgbClr val="008000"/>
              </a:solidFill>
              <a:latin typeface="Times New Roman" pitchFamily="18" charset="0"/>
              <a:ea typeface="宋体" pitchFamily="2" charset="-122"/>
            </a:endParaRPr>
          </a:p>
          <a:p>
            <a:pPr eaLnBrk="1" hangingPunct="1">
              <a:lnSpc>
                <a:spcPct val="115000"/>
              </a:lnSpc>
              <a:spcBef>
                <a:spcPct val="15000"/>
              </a:spcBef>
            </a:pPr>
            <a:endParaRPr lang="en-US" altLang="zh-CN" sz="2200" dirty="0" smtClean="0">
              <a:solidFill>
                <a:schemeClr val="folHlink"/>
              </a:solidFill>
              <a:latin typeface="Times New Roman" pitchFamily="18" charset="0"/>
              <a:ea typeface="宋体" pitchFamily="2" charset="-122"/>
            </a:endParaRPr>
          </a:p>
          <a:p>
            <a:pPr eaLnBrk="1" hangingPunct="1">
              <a:lnSpc>
                <a:spcPct val="115000"/>
              </a:lnSpc>
              <a:spcBef>
                <a:spcPct val="15000"/>
              </a:spcBef>
            </a:pPr>
            <a:endParaRPr lang="zh-CN" altLang="en-US" sz="2200" dirty="0">
              <a:solidFill>
                <a:schemeClr val="folHlink"/>
              </a:solidFill>
              <a:latin typeface="Times New Roman" pitchFamily="18" charset="0"/>
              <a:ea typeface="宋体" pitchFamily="2" charset="-122"/>
            </a:endParaRPr>
          </a:p>
          <a:p>
            <a:pPr lvl="1" eaLnBrk="1" hangingPunct="1">
              <a:lnSpc>
                <a:spcPct val="115000"/>
              </a:lnSpc>
              <a:spcBef>
                <a:spcPct val="15000"/>
              </a:spcBef>
            </a:pPr>
            <a:r>
              <a:rPr lang="zh-CN" altLang="en-US" sz="2000" b="1" dirty="0" smtClean="0">
                <a:solidFill>
                  <a:srgbClr val="00B050"/>
                </a:solidFill>
                <a:latin typeface="Times New Roman" pitchFamily="18" charset="0"/>
                <a:ea typeface="仿宋_GB2312" pitchFamily="49" charset="-122"/>
                <a:cs typeface="Times New Roman" pitchFamily="18" charset="0"/>
              </a:rPr>
              <a:t>如果</a:t>
            </a:r>
            <a:r>
              <a:rPr lang="zh-CN" altLang="en-US" sz="2000" b="1" dirty="0">
                <a:solidFill>
                  <a:srgbClr val="00B050"/>
                </a:solidFill>
                <a:latin typeface="Times New Roman" pitchFamily="18" charset="0"/>
                <a:ea typeface="仿宋_GB2312" pitchFamily="49" charset="-122"/>
                <a:cs typeface="Times New Roman" pitchFamily="18" charset="0"/>
              </a:rPr>
              <a:t>发现专家给出的知识有如下情况</a:t>
            </a:r>
          </a:p>
          <a:p>
            <a:pPr lvl="1" eaLnBrk="1" hangingPunct="1">
              <a:lnSpc>
                <a:spcPct val="115000"/>
              </a:lnSpc>
              <a:spcBef>
                <a:spcPct val="15000"/>
              </a:spcBef>
            </a:pPr>
            <a:r>
              <a:rPr lang="zh-CN" altLang="en-US" sz="2000" b="1" dirty="0">
                <a:solidFill>
                  <a:srgbClr val="00B050"/>
                </a:solidFill>
                <a:latin typeface="Times New Roman" pitchFamily="18" charset="0"/>
                <a:ea typeface="仿宋_GB2312" pitchFamily="49" charset="-122"/>
                <a:cs typeface="Times New Roman" pitchFamily="18" charset="0"/>
              </a:rPr>
              <a:t>        </a:t>
            </a:r>
            <a:r>
              <a:rPr lang="en-US" altLang="zh-CN" sz="2000" b="1" dirty="0">
                <a:solidFill>
                  <a:srgbClr val="00B050"/>
                </a:solidFill>
                <a:latin typeface="Times New Roman" pitchFamily="18" charset="0"/>
                <a:ea typeface="仿宋_GB2312" pitchFamily="49" charset="-122"/>
                <a:cs typeface="Times New Roman" pitchFamily="18" charset="0"/>
              </a:rPr>
              <a:t>CF(H</a:t>
            </a:r>
            <a:r>
              <a:rPr lang="en-US" altLang="zh-CN" sz="2000" b="1" baseline="-25000" dirty="0">
                <a:solidFill>
                  <a:srgbClr val="00B050"/>
                </a:solidFill>
                <a:latin typeface="Times New Roman" pitchFamily="18" charset="0"/>
                <a:ea typeface="仿宋_GB2312" pitchFamily="49" charset="-122"/>
                <a:cs typeface="Times New Roman" pitchFamily="18" charset="0"/>
              </a:rPr>
              <a:t>1</a:t>
            </a:r>
            <a:r>
              <a:rPr lang="en-US" altLang="zh-CN" sz="2000" b="1" dirty="0">
                <a:solidFill>
                  <a:srgbClr val="00B050"/>
                </a:solidFill>
                <a:latin typeface="Times New Roman" pitchFamily="18" charset="0"/>
                <a:ea typeface="仿宋_GB2312" pitchFamily="49" charset="-122"/>
                <a:cs typeface="Times New Roman" pitchFamily="18" charset="0"/>
              </a:rPr>
              <a:t>, E)=0.7,  CF(H</a:t>
            </a:r>
            <a:r>
              <a:rPr lang="en-US" altLang="zh-CN" sz="2000" b="1" baseline="-25000" dirty="0">
                <a:solidFill>
                  <a:srgbClr val="00B050"/>
                </a:solidFill>
                <a:latin typeface="Times New Roman" pitchFamily="18" charset="0"/>
                <a:ea typeface="仿宋_GB2312" pitchFamily="49" charset="-122"/>
                <a:cs typeface="Times New Roman" pitchFamily="18" charset="0"/>
              </a:rPr>
              <a:t>2</a:t>
            </a:r>
            <a:r>
              <a:rPr lang="en-US" altLang="zh-CN" sz="2000" b="1" dirty="0">
                <a:solidFill>
                  <a:srgbClr val="00B050"/>
                </a:solidFill>
                <a:latin typeface="Times New Roman" pitchFamily="18" charset="0"/>
                <a:ea typeface="仿宋_GB2312" pitchFamily="49" charset="-122"/>
                <a:cs typeface="Times New Roman" pitchFamily="18" charset="0"/>
              </a:rPr>
              <a:t>, E)=0.4</a:t>
            </a:r>
          </a:p>
          <a:p>
            <a:pPr lvl="1" eaLnBrk="1" hangingPunct="1">
              <a:lnSpc>
                <a:spcPct val="115000"/>
              </a:lnSpc>
              <a:spcBef>
                <a:spcPct val="15000"/>
              </a:spcBef>
            </a:pPr>
            <a:r>
              <a:rPr lang="zh-CN" altLang="en-US" sz="2000" b="1" dirty="0">
                <a:solidFill>
                  <a:srgbClr val="00B050"/>
                </a:solidFill>
                <a:latin typeface="Times New Roman" pitchFamily="18" charset="0"/>
                <a:ea typeface="仿宋_GB2312" pitchFamily="49" charset="-122"/>
                <a:cs typeface="Times New Roman" pitchFamily="18" charset="0"/>
              </a:rPr>
              <a:t>则因</a:t>
            </a:r>
            <a:r>
              <a:rPr lang="en-US" altLang="zh-CN" sz="2000" b="1" dirty="0">
                <a:solidFill>
                  <a:srgbClr val="00B050"/>
                </a:solidFill>
                <a:latin typeface="Times New Roman" pitchFamily="18" charset="0"/>
                <a:ea typeface="仿宋_GB2312" pitchFamily="49" charset="-122"/>
                <a:cs typeface="Times New Roman" pitchFamily="18" charset="0"/>
              </a:rPr>
              <a:t>0.7+0.4=1.1&gt;1</a:t>
            </a:r>
            <a:r>
              <a:rPr lang="zh-CN" altLang="en-US" sz="2000" b="1" dirty="0">
                <a:solidFill>
                  <a:srgbClr val="00B050"/>
                </a:solidFill>
                <a:latin typeface="Times New Roman" pitchFamily="18" charset="0"/>
                <a:ea typeface="仿宋_GB2312" pitchFamily="49" charset="-122"/>
                <a:cs typeface="Times New Roman" pitchFamily="18" charset="0"/>
              </a:rPr>
              <a:t>为非法，应进行调整或规范化。</a:t>
            </a:r>
          </a:p>
        </p:txBody>
      </p:sp>
      <p:graphicFrame>
        <p:nvGraphicFramePr>
          <p:cNvPr id="176133" name="Object 5"/>
          <p:cNvGraphicFramePr>
            <a:graphicFrameLocks noChangeAspect="1"/>
          </p:cNvGraphicFramePr>
          <p:nvPr>
            <p:extLst>
              <p:ext uri="{D42A27DB-BD31-4B8C-83A1-F6EECF244321}">
                <p14:modId xmlns:p14="http://schemas.microsoft.com/office/powerpoint/2010/main" val="205160542"/>
              </p:ext>
            </p:extLst>
          </p:nvPr>
        </p:nvGraphicFramePr>
        <p:xfrm>
          <a:off x="2879812" y="2528900"/>
          <a:ext cx="2376487" cy="771525"/>
        </p:xfrm>
        <a:graphic>
          <a:graphicData uri="http://schemas.openxmlformats.org/presentationml/2006/ole">
            <mc:AlternateContent xmlns:mc="http://schemas.openxmlformats.org/markup-compatibility/2006">
              <mc:Choice xmlns:v="urn:schemas-microsoft-com:vml" Requires="v">
                <p:oleObj spid="_x0000_s176250" name="Equation" r:id="rId4" imgW="1079280" imgH="431640" progId="Equation.3">
                  <p:embed/>
                </p:oleObj>
              </mc:Choice>
              <mc:Fallback>
                <p:oleObj name="Equation" r:id="rId4" imgW="1079280" imgH="431640" progId="Equation.3">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79812" y="2528900"/>
                        <a:ext cx="2376487" cy="771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8" name="Text Box 5"/>
          <p:cNvSpPr txBox="1">
            <a:spLocks noChangeArrowheads="1"/>
          </p:cNvSpPr>
          <p:nvPr/>
        </p:nvSpPr>
        <p:spPr bwMode="auto">
          <a:xfrm>
            <a:off x="358775" y="548680"/>
            <a:ext cx="8389938" cy="8032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lnSpc>
                <a:spcPct val="105000"/>
              </a:lnSpc>
              <a:spcBef>
                <a:spcPct val="5000"/>
              </a:spcBef>
            </a:pPr>
            <a:r>
              <a:rPr lang="en-US" altLang="zh-CN" sz="4400" b="1" dirty="0">
                <a:solidFill>
                  <a:schemeClr val="accent2"/>
                </a:solidFill>
                <a:latin typeface="方正姚体" pitchFamily="2" charset="-122"/>
                <a:ea typeface="方正姚体" pitchFamily="2" charset="-122"/>
                <a:cs typeface="+mj-cs"/>
              </a:rPr>
              <a:t>CF</a:t>
            </a:r>
            <a:r>
              <a:rPr lang="zh-CN" altLang="en-US" sz="4400" b="1" dirty="0" smtClean="0">
                <a:solidFill>
                  <a:schemeClr val="accent2"/>
                </a:solidFill>
                <a:latin typeface="方正姚体" pitchFamily="2" charset="-122"/>
                <a:ea typeface="方正姚体" pitchFamily="2" charset="-122"/>
                <a:cs typeface="+mj-cs"/>
              </a:rPr>
              <a:t>模型</a:t>
            </a:r>
            <a:r>
              <a:rPr lang="en-US" altLang="zh-CN" sz="4400" b="1" dirty="0" smtClean="0">
                <a:solidFill>
                  <a:schemeClr val="accent2"/>
                </a:solidFill>
                <a:latin typeface="方正姚体" pitchFamily="2" charset="-122"/>
                <a:ea typeface="方正姚体" pitchFamily="2" charset="-122"/>
                <a:cs typeface="+mj-cs"/>
              </a:rPr>
              <a:t>– </a:t>
            </a:r>
            <a:r>
              <a:rPr lang="zh-CN" altLang="en-US" sz="4400" b="1" dirty="0" smtClean="0">
                <a:solidFill>
                  <a:schemeClr val="accent2"/>
                </a:solidFill>
                <a:latin typeface="方正姚体" pitchFamily="2" charset="-122"/>
                <a:ea typeface="方正姚体" pitchFamily="2" charset="-122"/>
                <a:cs typeface="+mj-cs"/>
              </a:rPr>
              <a:t>可信度的性质</a:t>
            </a:r>
            <a:endParaRPr lang="zh-CN" altLang="en-US" sz="4400" b="1" dirty="0">
              <a:solidFill>
                <a:schemeClr val="accent2"/>
              </a:solidFill>
              <a:latin typeface="方正姚体" pitchFamily="2" charset="-122"/>
              <a:ea typeface="方正姚体" pitchFamily="2" charset="-122"/>
              <a:cs typeface="+mj-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61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613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4051" name="Rectangle 3"/>
          <p:cNvSpPr>
            <a:spLocks noGrp="1" noChangeArrowheads="1"/>
          </p:cNvSpPr>
          <p:nvPr>
            <p:ph type="body" idx="1"/>
          </p:nvPr>
        </p:nvSpPr>
        <p:spPr/>
        <p:txBody>
          <a:bodyPr/>
          <a:lstStyle/>
          <a:p>
            <a:pPr algn="just"/>
            <a:r>
              <a:rPr lang="zh-CN" altLang="en-US" b="1" dirty="0" smtClean="0">
                <a:solidFill>
                  <a:srgbClr val="000000"/>
                </a:solidFill>
                <a:latin typeface="宋体" pitchFamily="2" charset="-122"/>
                <a:cs typeface="Times New Roman" pitchFamily="18" charset="0"/>
              </a:rPr>
              <a:t>在</a:t>
            </a:r>
            <a:r>
              <a:rPr lang="zh-CN" altLang="en-US" b="1" dirty="0">
                <a:solidFill>
                  <a:srgbClr val="000000"/>
                </a:solidFill>
                <a:latin typeface="宋体" pitchFamily="2" charset="-122"/>
                <a:cs typeface="Times New Roman" pitchFamily="18" charset="0"/>
              </a:rPr>
              <a:t>实际应用</a:t>
            </a:r>
            <a:r>
              <a:rPr lang="zh-CN" altLang="en-US" b="1" dirty="0">
                <a:solidFill>
                  <a:srgbClr val="000000"/>
                </a:solidFill>
                <a:latin typeface="宋体" pitchFamily="2" charset="-122"/>
              </a:rPr>
              <a:t>中，</a:t>
            </a:r>
            <a:r>
              <a:rPr lang="en-US" altLang="zh-CN" b="1" dirty="0">
                <a:solidFill>
                  <a:srgbClr val="000000"/>
                </a:solidFill>
                <a:latin typeface="宋体" pitchFamily="2" charset="-122"/>
                <a:cs typeface="Times New Roman" pitchFamily="18" charset="0"/>
              </a:rPr>
              <a:t>P(H)</a:t>
            </a:r>
            <a:r>
              <a:rPr lang="zh-CN" altLang="en-US" b="1" dirty="0">
                <a:solidFill>
                  <a:srgbClr val="000000"/>
                </a:solidFill>
                <a:latin typeface="宋体" pitchFamily="2" charset="-122"/>
                <a:cs typeface="Times New Roman" pitchFamily="18" charset="0"/>
              </a:rPr>
              <a:t>和</a:t>
            </a:r>
            <a:r>
              <a:rPr lang="en-US" altLang="zh-CN" b="1" dirty="0">
                <a:solidFill>
                  <a:srgbClr val="000000"/>
                </a:solidFill>
                <a:latin typeface="宋体" pitchFamily="2" charset="-122"/>
                <a:cs typeface="Times New Roman" pitchFamily="18" charset="0"/>
              </a:rPr>
              <a:t>P(H|E)</a:t>
            </a:r>
            <a:r>
              <a:rPr lang="zh-CN" altLang="en-US" b="1" dirty="0">
                <a:solidFill>
                  <a:srgbClr val="000000"/>
                </a:solidFill>
                <a:latin typeface="宋体" pitchFamily="2" charset="-122"/>
                <a:cs typeface="Times New Roman" pitchFamily="18" charset="0"/>
              </a:rPr>
              <a:t>的值是难以获得的，因此</a:t>
            </a:r>
            <a:r>
              <a:rPr lang="en-US" altLang="zh-CN" b="1" dirty="0">
                <a:solidFill>
                  <a:srgbClr val="FF0000"/>
                </a:solidFill>
                <a:effectLst>
                  <a:outerShdw blurRad="38100" dist="38100" dir="2700000" algn="tl">
                    <a:srgbClr val="C0C0C0"/>
                  </a:outerShdw>
                </a:effectLst>
                <a:latin typeface="宋体" pitchFamily="2" charset="-122"/>
                <a:cs typeface="Times New Roman" pitchFamily="18" charset="0"/>
              </a:rPr>
              <a:t>CF(H,E)</a:t>
            </a:r>
            <a:r>
              <a:rPr lang="zh-CN" altLang="en-US" b="1" dirty="0">
                <a:solidFill>
                  <a:srgbClr val="000000"/>
                </a:solidFill>
                <a:latin typeface="宋体" pitchFamily="2" charset="-122"/>
                <a:cs typeface="Times New Roman" pitchFamily="18" charset="0"/>
              </a:rPr>
              <a:t>的值要求由领域专家</a:t>
            </a:r>
            <a:r>
              <a:rPr lang="zh-CN" altLang="en-US" b="1" dirty="0">
                <a:solidFill>
                  <a:srgbClr val="FF0000"/>
                </a:solidFill>
                <a:latin typeface="宋体" pitchFamily="2" charset="-122"/>
                <a:cs typeface="Times New Roman" pitchFamily="18" charset="0"/>
              </a:rPr>
              <a:t>直接给出</a:t>
            </a:r>
          </a:p>
          <a:p>
            <a:pPr algn="just">
              <a:spcBef>
                <a:spcPts val="1800"/>
              </a:spcBef>
            </a:pPr>
            <a:r>
              <a:rPr lang="zh-CN" altLang="en-US" b="1" dirty="0" smtClean="0">
                <a:solidFill>
                  <a:srgbClr val="FF0000"/>
                </a:solidFill>
                <a:latin typeface="宋体" pitchFamily="2" charset="-122"/>
                <a:cs typeface="Times New Roman" pitchFamily="18" charset="0"/>
              </a:rPr>
              <a:t>原则</a:t>
            </a:r>
            <a:r>
              <a:rPr lang="zh-CN" altLang="en-US" b="1" dirty="0" smtClean="0">
                <a:solidFill>
                  <a:srgbClr val="000000"/>
                </a:solidFill>
                <a:latin typeface="宋体" pitchFamily="2" charset="-122"/>
                <a:cs typeface="Times New Roman" pitchFamily="18" charset="0"/>
              </a:rPr>
              <a:t>：</a:t>
            </a:r>
            <a:endParaRPr lang="zh-CN" altLang="en-US" b="1" dirty="0">
              <a:solidFill>
                <a:srgbClr val="000000"/>
              </a:solidFill>
              <a:latin typeface="宋体" pitchFamily="2" charset="-122"/>
              <a:cs typeface="Times New Roman" pitchFamily="18" charset="0"/>
            </a:endParaRPr>
          </a:p>
          <a:p>
            <a:pPr marL="990600" lvl="1" indent="-533400" algn="just">
              <a:lnSpc>
                <a:spcPct val="120000"/>
              </a:lnSpc>
              <a:spcBef>
                <a:spcPts val="1200"/>
              </a:spcBef>
              <a:buFont typeface="Wingdings" pitchFamily="2" charset="2"/>
              <a:buAutoNum type="arabicPlain"/>
            </a:pPr>
            <a:r>
              <a:rPr lang="zh-CN" altLang="en-US" sz="2200" b="1" dirty="0">
                <a:solidFill>
                  <a:srgbClr val="0000FF"/>
                </a:solidFill>
                <a:latin typeface="宋体" pitchFamily="2" charset="-122"/>
                <a:cs typeface="Times New Roman" pitchFamily="18" charset="0"/>
              </a:rPr>
              <a:t>若由于相应证据的出现</a:t>
            </a:r>
            <a:r>
              <a:rPr lang="zh-CN" altLang="en-US" sz="2200" b="1" dirty="0">
                <a:solidFill>
                  <a:srgbClr val="0000FF"/>
                </a:solidFill>
                <a:latin typeface="宋体" pitchFamily="2" charset="-122"/>
              </a:rPr>
              <a:t>将</a:t>
            </a:r>
            <a:r>
              <a:rPr lang="zh-CN" altLang="en-US" sz="2200" b="1" dirty="0">
                <a:solidFill>
                  <a:srgbClr val="0000FF"/>
                </a:solidFill>
                <a:latin typeface="宋体" pitchFamily="2" charset="-122"/>
                <a:cs typeface="Times New Roman" pitchFamily="18" charset="0"/>
              </a:rPr>
              <a:t>增加结论</a:t>
            </a:r>
            <a:r>
              <a:rPr lang="en-US" altLang="zh-CN" sz="2200" b="1" dirty="0">
                <a:solidFill>
                  <a:srgbClr val="0000FF"/>
                </a:solidFill>
                <a:latin typeface="宋体" pitchFamily="2" charset="-122"/>
                <a:cs typeface="Times New Roman" pitchFamily="18" charset="0"/>
              </a:rPr>
              <a:t>H</a:t>
            </a:r>
            <a:r>
              <a:rPr lang="zh-CN" altLang="en-US" sz="2200" b="1" dirty="0">
                <a:solidFill>
                  <a:srgbClr val="0000FF"/>
                </a:solidFill>
                <a:latin typeface="宋体" pitchFamily="2" charset="-122"/>
                <a:cs typeface="Times New Roman" pitchFamily="18" charset="0"/>
              </a:rPr>
              <a:t>为真的可信度，则使</a:t>
            </a:r>
            <a:r>
              <a:rPr lang="en-US" altLang="zh-CN" sz="2200" b="1" dirty="0">
                <a:solidFill>
                  <a:srgbClr val="0000FF"/>
                </a:solidFill>
                <a:latin typeface="宋体" pitchFamily="2" charset="-122"/>
                <a:cs typeface="Times New Roman" pitchFamily="18" charset="0"/>
              </a:rPr>
              <a:t>CF(H,E)&gt;0</a:t>
            </a:r>
            <a:r>
              <a:rPr lang="zh-CN" altLang="en-US" sz="2200" b="1" dirty="0">
                <a:solidFill>
                  <a:srgbClr val="000000"/>
                </a:solidFill>
                <a:latin typeface="宋体" pitchFamily="2" charset="-122"/>
                <a:cs typeface="Times New Roman" pitchFamily="18" charset="0"/>
              </a:rPr>
              <a:t>，证据的出现越是支持</a:t>
            </a:r>
            <a:r>
              <a:rPr lang="en-US" altLang="zh-CN" sz="2200" b="1" dirty="0">
                <a:solidFill>
                  <a:srgbClr val="000000"/>
                </a:solidFill>
                <a:latin typeface="宋体" pitchFamily="2" charset="-122"/>
                <a:cs typeface="Times New Roman" pitchFamily="18" charset="0"/>
              </a:rPr>
              <a:t>H</a:t>
            </a:r>
            <a:r>
              <a:rPr lang="zh-CN" altLang="en-US" sz="2200" b="1" dirty="0">
                <a:solidFill>
                  <a:srgbClr val="000000"/>
                </a:solidFill>
                <a:latin typeface="宋体" pitchFamily="2" charset="-122"/>
                <a:cs typeface="Times New Roman" pitchFamily="18" charset="0"/>
              </a:rPr>
              <a:t>为真，就使</a:t>
            </a:r>
            <a:r>
              <a:rPr lang="en-US" altLang="zh-CN" sz="2200" b="1" dirty="0">
                <a:solidFill>
                  <a:srgbClr val="000000"/>
                </a:solidFill>
                <a:latin typeface="宋体" pitchFamily="2" charset="-122"/>
                <a:cs typeface="Times New Roman" pitchFamily="18" charset="0"/>
              </a:rPr>
              <a:t>CF(H,E)</a:t>
            </a:r>
            <a:r>
              <a:rPr lang="zh-CN" altLang="en-US" sz="2200" b="1" dirty="0">
                <a:solidFill>
                  <a:srgbClr val="000000"/>
                </a:solidFill>
                <a:latin typeface="宋体" pitchFamily="2" charset="-122"/>
                <a:cs typeface="Times New Roman" pitchFamily="18" charset="0"/>
              </a:rPr>
              <a:t>的值越大；</a:t>
            </a:r>
          </a:p>
          <a:p>
            <a:pPr marL="990600" lvl="1" indent="-533400" algn="just">
              <a:lnSpc>
                <a:spcPct val="120000"/>
              </a:lnSpc>
              <a:spcBef>
                <a:spcPts val="1200"/>
              </a:spcBef>
              <a:buFont typeface="Wingdings" pitchFamily="2" charset="2"/>
              <a:buAutoNum type="arabicPlain"/>
            </a:pPr>
            <a:r>
              <a:rPr lang="zh-CN" altLang="en-US" sz="2200" b="1" dirty="0" smtClean="0">
                <a:solidFill>
                  <a:srgbClr val="0000FF"/>
                </a:solidFill>
                <a:latin typeface="宋体" pitchFamily="2" charset="-122"/>
                <a:cs typeface="Times New Roman" pitchFamily="18" charset="0"/>
              </a:rPr>
              <a:t>证据</a:t>
            </a:r>
            <a:r>
              <a:rPr lang="zh-CN" altLang="en-US" sz="2200" b="1" dirty="0">
                <a:solidFill>
                  <a:srgbClr val="0000FF"/>
                </a:solidFill>
                <a:latin typeface="宋体" pitchFamily="2" charset="-122"/>
                <a:cs typeface="Times New Roman" pitchFamily="18" charset="0"/>
              </a:rPr>
              <a:t>的出现越是支持</a:t>
            </a:r>
            <a:r>
              <a:rPr lang="en-US" altLang="zh-CN" sz="2200" b="1" dirty="0">
                <a:solidFill>
                  <a:srgbClr val="0000FF"/>
                </a:solidFill>
                <a:latin typeface="宋体" pitchFamily="2" charset="-122"/>
                <a:cs typeface="Times New Roman" pitchFamily="18" charset="0"/>
              </a:rPr>
              <a:t>H</a:t>
            </a:r>
            <a:r>
              <a:rPr lang="zh-CN" altLang="en-US" sz="2200" b="1" dirty="0">
                <a:solidFill>
                  <a:srgbClr val="0000FF"/>
                </a:solidFill>
                <a:latin typeface="宋体" pitchFamily="2" charset="-122"/>
                <a:cs typeface="Times New Roman" pitchFamily="18" charset="0"/>
              </a:rPr>
              <a:t>为假，使</a:t>
            </a:r>
            <a:r>
              <a:rPr lang="en-US" altLang="zh-CN" sz="2200" b="1" dirty="0">
                <a:solidFill>
                  <a:srgbClr val="0000FF"/>
                </a:solidFill>
                <a:latin typeface="宋体" pitchFamily="2" charset="-122"/>
                <a:cs typeface="Times New Roman" pitchFamily="18" charset="0"/>
              </a:rPr>
              <a:t>CF(H,E)&lt;0</a:t>
            </a:r>
            <a:r>
              <a:rPr lang="zh-CN" altLang="en-US" sz="2200" b="1" dirty="0">
                <a:solidFill>
                  <a:srgbClr val="000000"/>
                </a:solidFill>
                <a:latin typeface="宋体" pitchFamily="2" charset="-122"/>
                <a:cs typeface="Times New Roman" pitchFamily="18" charset="0"/>
              </a:rPr>
              <a:t>，</a:t>
            </a:r>
            <a:r>
              <a:rPr lang="en-US" altLang="zh-CN" sz="2200" b="1" dirty="0">
                <a:solidFill>
                  <a:srgbClr val="000000"/>
                </a:solidFill>
                <a:latin typeface="宋体" pitchFamily="2" charset="-122"/>
                <a:cs typeface="Times New Roman" pitchFamily="18" charset="0"/>
              </a:rPr>
              <a:t>CF(H,E)</a:t>
            </a:r>
            <a:r>
              <a:rPr lang="zh-CN" altLang="en-US" sz="2200" b="1" dirty="0">
                <a:solidFill>
                  <a:srgbClr val="000000"/>
                </a:solidFill>
                <a:latin typeface="宋体" pitchFamily="2" charset="-122"/>
                <a:cs typeface="Times New Roman" pitchFamily="18" charset="0"/>
              </a:rPr>
              <a:t>的值越小；</a:t>
            </a:r>
          </a:p>
          <a:p>
            <a:pPr marL="990600" lvl="1" indent="-533400" algn="just">
              <a:lnSpc>
                <a:spcPct val="120000"/>
              </a:lnSpc>
              <a:spcBef>
                <a:spcPts val="1200"/>
              </a:spcBef>
              <a:buFont typeface="Wingdings" pitchFamily="2" charset="2"/>
              <a:buAutoNum type="arabicPlain"/>
            </a:pPr>
            <a:r>
              <a:rPr lang="zh-CN" altLang="en-US" sz="2200" b="1" dirty="0">
                <a:solidFill>
                  <a:srgbClr val="0000FF"/>
                </a:solidFill>
                <a:latin typeface="宋体" pitchFamily="2" charset="-122"/>
                <a:cs typeface="Times New Roman" pitchFamily="18" charset="0"/>
              </a:rPr>
              <a:t>若证据的出现与否与</a:t>
            </a:r>
            <a:r>
              <a:rPr lang="en-US" altLang="zh-CN" sz="2200" b="1" dirty="0">
                <a:solidFill>
                  <a:srgbClr val="0000FF"/>
                </a:solidFill>
                <a:latin typeface="宋体" pitchFamily="2" charset="-122"/>
                <a:cs typeface="Times New Roman" pitchFamily="18" charset="0"/>
              </a:rPr>
              <a:t>H</a:t>
            </a:r>
            <a:r>
              <a:rPr lang="zh-CN" altLang="en-US" sz="2200" b="1" dirty="0">
                <a:solidFill>
                  <a:srgbClr val="0000FF"/>
                </a:solidFill>
                <a:latin typeface="宋体" pitchFamily="2" charset="-122"/>
                <a:cs typeface="Times New Roman" pitchFamily="18" charset="0"/>
              </a:rPr>
              <a:t>无关</a:t>
            </a:r>
            <a:r>
              <a:rPr lang="zh-CN" altLang="en-US" sz="2200" b="1" dirty="0">
                <a:solidFill>
                  <a:srgbClr val="000000"/>
                </a:solidFill>
                <a:latin typeface="宋体" pitchFamily="2" charset="-122"/>
                <a:cs typeface="Times New Roman" pitchFamily="18" charset="0"/>
              </a:rPr>
              <a:t>，则使</a:t>
            </a:r>
            <a:r>
              <a:rPr lang="en-US" altLang="zh-CN" sz="2200" b="1" dirty="0">
                <a:solidFill>
                  <a:srgbClr val="000000"/>
                </a:solidFill>
                <a:latin typeface="宋体" pitchFamily="2" charset="-122"/>
                <a:cs typeface="Times New Roman" pitchFamily="18" charset="0"/>
              </a:rPr>
              <a:t>CF(H,E)=0</a:t>
            </a:r>
          </a:p>
        </p:txBody>
      </p:sp>
      <p:sp>
        <p:nvSpPr>
          <p:cNvPr id="7" name="Text Box 5"/>
          <p:cNvSpPr txBox="1">
            <a:spLocks noChangeArrowheads="1"/>
          </p:cNvSpPr>
          <p:nvPr/>
        </p:nvSpPr>
        <p:spPr bwMode="auto">
          <a:xfrm>
            <a:off x="358775" y="368660"/>
            <a:ext cx="8389938" cy="8032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lnSpc>
                <a:spcPct val="105000"/>
              </a:lnSpc>
              <a:spcBef>
                <a:spcPct val="5000"/>
              </a:spcBef>
            </a:pPr>
            <a:r>
              <a:rPr lang="en-US" altLang="zh-CN" sz="4400" b="1" dirty="0">
                <a:solidFill>
                  <a:schemeClr val="accent2"/>
                </a:solidFill>
                <a:latin typeface="方正姚体" pitchFamily="2" charset="-122"/>
                <a:ea typeface="方正姚体" pitchFamily="2" charset="-122"/>
                <a:cs typeface="+mj-cs"/>
              </a:rPr>
              <a:t>CF</a:t>
            </a:r>
            <a:r>
              <a:rPr lang="zh-CN" altLang="en-US" sz="4400" b="1" dirty="0" smtClean="0">
                <a:solidFill>
                  <a:schemeClr val="accent2"/>
                </a:solidFill>
                <a:latin typeface="方正姚体" pitchFamily="2" charset="-122"/>
                <a:ea typeface="方正姚体" pitchFamily="2" charset="-122"/>
                <a:cs typeface="+mj-cs"/>
              </a:rPr>
              <a:t>模型</a:t>
            </a:r>
            <a:r>
              <a:rPr lang="en-US" altLang="zh-CN" sz="4400" b="1" dirty="0" smtClean="0">
                <a:solidFill>
                  <a:schemeClr val="accent2"/>
                </a:solidFill>
                <a:latin typeface="方正姚体" pitchFamily="2" charset="-122"/>
                <a:ea typeface="方正姚体" pitchFamily="2" charset="-122"/>
                <a:cs typeface="+mj-cs"/>
              </a:rPr>
              <a:t>– </a:t>
            </a:r>
            <a:r>
              <a:rPr lang="zh-CN" altLang="en-US" sz="4400" b="1" dirty="0" smtClean="0">
                <a:solidFill>
                  <a:schemeClr val="accent2"/>
                </a:solidFill>
                <a:latin typeface="方正姚体" pitchFamily="2" charset="-122"/>
                <a:ea typeface="方正姚体" pitchFamily="2" charset="-122"/>
                <a:cs typeface="+mj-cs"/>
              </a:rPr>
              <a:t>可信度的性质</a:t>
            </a:r>
            <a:endParaRPr lang="zh-CN" altLang="en-US" sz="4400" b="1" dirty="0">
              <a:solidFill>
                <a:schemeClr val="accent2"/>
              </a:solidFill>
              <a:latin typeface="方正姚体" pitchFamily="2" charset="-122"/>
              <a:ea typeface="方正姚体" pitchFamily="2" charset="-122"/>
              <a:cs typeface="+mj-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8" name="Text Box 6"/>
          <p:cNvSpPr txBox="1">
            <a:spLocks noChangeArrowheads="1"/>
          </p:cNvSpPr>
          <p:nvPr/>
        </p:nvSpPr>
        <p:spPr bwMode="auto">
          <a:xfrm>
            <a:off x="142875" y="1412875"/>
            <a:ext cx="8785225" cy="51460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342900" indent="-342900" eaLnBrk="1" hangingPunct="1">
              <a:lnSpc>
                <a:spcPct val="110000"/>
              </a:lnSpc>
              <a:spcBef>
                <a:spcPct val="15000"/>
              </a:spcBef>
              <a:buFont typeface="Arial" pitchFamily="34" charset="0"/>
              <a:buChar char="•"/>
            </a:pPr>
            <a:r>
              <a:rPr lang="zh-CN" altLang="en-US" sz="2400" b="1" dirty="0" smtClean="0">
                <a:latin typeface="幼圆" pitchFamily="49" charset="-122"/>
                <a:ea typeface="幼圆" pitchFamily="49" charset="-122"/>
              </a:rPr>
              <a:t>证据</a:t>
            </a:r>
            <a:r>
              <a:rPr lang="zh-CN" altLang="en-US" sz="2400" b="1" dirty="0">
                <a:latin typeface="幼圆" pitchFamily="49" charset="-122"/>
                <a:ea typeface="幼圆" pitchFamily="49" charset="-122"/>
              </a:rPr>
              <a:t>的不确定性也是</a:t>
            </a:r>
            <a:r>
              <a:rPr lang="zh-CN" altLang="en-US" sz="2400" b="1" dirty="0">
                <a:solidFill>
                  <a:srgbClr val="0000FF"/>
                </a:solidFill>
                <a:latin typeface="幼圆" pitchFamily="49" charset="-122"/>
                <a:ea typeface="幼圆" pitchFamily="49" charset="-122"/>
              </a:rPr>
              <a:t>用可信度来表示</a:t>
            </a:r>
            <a:r>
              <a:rPr lang="zh-CN" altLang="en-US" sz="2400" b="1" dirty="0">
                <a:latin typeface="幼圆" pitchFamily="49" charset="-122"/>
                <a:ea typeface="幼圆" pitchFamily="49" charset="-122"/>
              </a:rPr>
              <a:t>的，其取值范围也为</a:t>
            </a:r>
            <a:r>
              <a:rPr lang="en-US" altLang="zh-CN" sz="2400" b="1" dirty="0">
                <a:latin typeface="幼圆" pitchFamily="49" charset="-122"/>
                <a:ea typeface="幼圆" pitchFamily="49" charset="-122"/>
              </a:rPr>
              <a:t>[-1,1]</a:t>
            </a:r>
            <a:r>
              <a:rPr lang="zh-CN" altLang="en-US" sz="2000" b="1" dirty="0">
                <a:latin typeface="幼圆" pitchFamily="49" charset="-122"/>
                <a:ea typeface="幼圆" pitchFamily="49" charset="-122"/>
              </a:rPr>
              <a:t>　</a:t>
            </a:r>
          </a:p>
          <a:p>
            <a:pPr marL="800100" lvl="1" indent="-342900" eaLnBrk="1" hangingPunct="1">
              <a:lnSpc>
                <a:spcPct val="110000"/>
              </a:lnSpc>
              <a:spcBef>
                <a:spcPct val="15000"/>
              </a:spcBef>
              <a:buFont typeface="Arial" pitchFamily="34" charset="0"/>
              <a:buChar char="•"/>
            </a:pPr>
            <a:r>
              <a:rPr lang="zh-CN" altLang="en-US" sz="2000" b="1" dirty="0" smtClean="0">
                <a:solidFill>
                  <a:srgbClr val="7030A0"/>
                </a:solidFill>
                <a:latin typeface="仿宋_GB2312" pitchFamily="49" charset="-122"/>
                <a:ea typeface="仿宋_GB2312" pitchFamily="49" charset="-122"/>
              </a:rPr>
              <a:t>若</a:t>
            </a:r>
            <a:r>
              <a:rPr lang="en-US" altLang="zh-CN" sz="2000" b="1" dirty="0">
                <a:solidFill>
                  <a:srgbClr val="7030A0"/>
                </a:solidFill>
                <a:latin typeface="仿宋_GB2312" pitchFamily="49" charset="-122"/>
                <a:ea typeface="仿宋_GB2312" pitchFamily="49" charset="-122"/>
              </a:rPr>
              <a:t>E</a:t>
            </a:r>
            <a:r>
              <a:rPr lang="zh-CN" altLang="en-US" sz="2000" b="1" dirty="0">
                <a:solidFill>
                  <a:srgbClr val="7030A0"/>
                </a:solidFill>
                <a:latin typeface="仿宋_GB2312" pitchFamily="49" charset="-122"/>
                <a:ea typeface="仿宋_GB2312" pitchFamily="49" charset="-122"/>
              </a:rPr>
              <a:t>为初始证据，其值由用户给出。</a:t>
            </a:r>
          </a:p>
          <a:p>
            <a:pPr marL="800100" lvl="1" indent="-342900" eaLnBrk="1" hangingPunct="1">
              <a:lnSpc>
                <a:spcPct val="110000"/>
              </a:lnSpc>
              <a:spcBef>
                <a:spcPct val="15000"/>
              </a:spcBef>
              <a:buFont typeface="Arial" pitchFamily="34" charset="0"/>
              <a:buChar char="•"/>
            </a:pPr>
            <a:r>
              <a:rPr lang="zh-CN" altLang="en-US" sz="2000" b="1" dirty="0" smtClean="0">
                <a:solidFill>
                  <a:srgbClr val="7030A0"/>
                </a:solidFill>
                <a:latin typeface="仿宋_GB2312" pitchFamily="49" charset="-122"/>
                <a:ea typeface="仿宋_GB2312" pitchFamily="49" charset="-122"/>
              </a:rPr>
              <a:t>若</a:t>
            </a:r>
            <a:r>
              <a:rPr lang="en-US" altLang="zh-CN" sz="2000" b="1" dirty="0">
                <a:solidFill>
                  <a:srgbClr val="7030A0"/>
                </a:solidFill>
                <a:latin typeface="仿宋_GB2312" pitchFamily="49" charset="-122"/>
                <a:ea typeface="仿宋_GB2312" pitchFamily="49" charset="-122"/>
              </a:rPr>
              <a:t>E</a:t>
            </a:r>
            <a:r>
              <a:rPr lang="zh-CN" altLang="en-US" sz="2000" b="1" dirty="0">
                <a:solidFill>
                  <a:srgbClr val="7030A0"/>
                </a:solidFill>
                <a:latin typeface="仿宋_GB2312" pitchFamily="49" charset="-122"/>
                <a:ea typeface="仿宋_GB2312" pitchFamily="49" charset="-122"/>
              </a:rPr>
              <a:t>为中间结论，其值可通过计算得到。</a:t>
            </a:r>
          </a:p>
          <a:p>
            <a:pPr marL="342900" indent="-342900" eaLnBrk="1" hangingPunct="1">
              <a:lnSpc>
                <a:spcPct val="110000"/>
              </a:lnSpc>
              <a:spcBef>
                <a:spcPts val="1200"/>
              </a:spcBef>
              <a:buFont typeface="Arial" pitchFamily="34" charset="0"/>
              <a:buChar char="•"/>
            </a:pPr>
            <a:r>
              <a:rPr kumimoji="0" lang="zh-CN" altLang="en-US" sz="2200" b="1" dirty="0" smtClean="0">
                <a:solidFill>
                  <a:srgbClr val="0000FF"/>
                </a:solidFill>
                <a:latin typeface="幼圆" pitchFamily="49" charset="-122"/>
                <a:ea typeface="幼圆" pitchFamily="49" charset="-122"/>
              </a:rPr>
              <a:t>证据</a:t>
            </a:r>
            <a:r>
              <a:rPr kumimoji="0" lang="en-US" altLang="zh-CN" sz="2200" b="1" dirty="0">
                <a:solidFill>
                  <a:srgbClr val="0000FF"/>
                </a:solidFill>
                <a:latin typeface="幼圆" pitchFamily="49" charset="-122"/>
                <a:ea typeface="幼圆" pitchFamily="49" charset="-122"/>
              </a:rPr>
              <a:t>E</a:t>
            </a:r>
            <a:r>
              <a:rPr kumimoji="0" lang="zh-CN" altLang="en-US" sz="2200" b="1" dirty="0">
                <a:solidFill>
                  <a:srgbClr val="0000FF"/>
                </a:solidFill>
                <a:latin typeface="幼圆" pitchFamily="49" charset="-122"/>
                <a:ea typeface="幼圆" pitchFamily="49" charset="-122"/>
              </a:rPr>
              <a:t>的可信度</a:t>
            </a:r>
            <a:r>
              <a:rPr kumimoji="0" lang="en-US" altLang="zh-CN" sz="2200" b="1" dirty="0">
                <a:solidFill>
                  <a:srgbClr val="0000FF"/>
                </a:solidFill>
                <a:latin typeface="幼圆" pitchFamily="49" charset="-122"/>
                <a:ea typeface="幼圆" pitchFamily="49" charset="-122"/>
              </a:rPr>
              <a:t>CF(E)</a:t>
            </a:r>
            <a:r>
              <a:rPr kumimoji="0" lang="zh-CN" altLang="en-US" sz="2200" b="1" dirty="0">
                <a:solidFill>
                  <a:srgbClr val="0000FF"/>
                </a:solidFill>
                <a:latin typeface="幼圆" pitchFamily="49" charset="-122"/>
                <a:ea typeface="幼圆" pitchFamily="49" charset="-122"/>
              </a:rPr>
              <a:t>的取值范围与</a:t>
            </a:r>
            <a:r>
              <a:rPr kumimoji="0" lang="en-US" altLang="zh-CN" sz="2200" b="1" dirty="0">
                <a:solidFill>
                  <a:srgbClr val="0000FF"/>
                </a:solidFill>
                <a:latin typeface="幼圆" pitchFamily="49" charset="-122"/>
                <a:ea typeface="幼圆" pitchFamily="49" charset="-122"/>
              </a:rPr>
              <a:t>CF(H, E)</a:t>
            </a:r>
            <a:r>
              <a:rPr kumimoji="0" lang="zh-CN" altLang="en-US" sz="2200" b="1" dirty="0">
                <a:solidFill>
                  <a:srgbClr val="0000FF"/>
                </a:solidFill>
                <a:latin typeface="幼圆" pitchFamily="49" charset="-122"/>
                <a:ea typeface="幼圆" pitchFamily="49" charset="-122"/>
              </a:rPr>
              <a:t>相同</a:t>
            </a:r>
            <a:r>
              <a:rPr kumimoji="0" lang="zh-CN" altLang="en-US" sz="2200" b="1" dirty="0">
                <a:solidFill>
                  <a:srgbClr val="000000"/>
                </a:solidFill>
                <a:latin typeface="幼圆" pitchFamily="49" charset="-122"/>
                <a:ea typeface="幼圆" pitchFamily="49" charset="-122"/>
              </a:rPr>
              <a:t>，即</a:t>
            </a:r>
            <a:r>
              <a:rPr kumimoji="0" lang="en-US" altLang="zh-CN" sz="2200" b="1" dirty="0">
                <a:solidFill>
                  <a:srgbClr val="000000"/>
                </a:solidFill>
                <a:latin typeface="幼圆" pitchFamily="49" charset="-122"/>
                <a:ea typeface="幼圆" pitchFamily="49" charset="-122"/>
              </a:rPr>
              <a:t>-</a:t>
            </a:r>
            <a:r>
              <a:rPr kumimoji="0" lang="en-US" altLang="zh-CN" sz="2200" b="1" dirty="0">
                <a:solidFill>
                  <a:srgbClr val="FF0000"/>
                </a:solidFill>
                <a:latin typeface="幼圆" pitchFamily="49" charset="-122"/>
                <a:ea typeface="幼圆" pitchFamily="49" charset="-122"/>
              </a:rPr>
              <a:t>1≤CF(E) ≤1</a:t>
            </a:r>
            <a:endParaRPr lang="en-US" altLang="zh-CN" sz="2200" b="1" dirty="0">
              <a:solidFill>
                <a:srgbClr val="0000CC"/>
              </a:solidFill>
              <a:latin typeface="幼圆" pitchFamily="49" charset="-122"/>
              <a:ea typeface="幼圆" pitchFamily="49" charset="-122"/>
            </a:endParaRPr>
          </a:p>
          <a:p>
            <a:pPr marL="342900" indent="-342900" eaLnBrk="1" hangingPunct="1">
              <a:lnSpc>
                <a:spcPct val="110000"/>
              </a:lnSpc>
              <a:spcBef>
                <a:spcPct val="50000"/>
              </a:spcBef>
              <a:buFont typeface="Arial" pitchFamily="34" charset="0"/>
              <a:buChar char="•"/>
            </a:pPr>
            <a:r>
              <a:rPr lang="zh-CN" altLang="en-US" sz="2200" b="1" dirty="0" smtClean="0">
                <a:solidFill>
                  <a:srgbClr val="C00000"/>
                </a:solidFill>
                <a:latin typeface="幼圆" pitchFamily="49" charset="-122"/>
                <a:ea typeface="幼圆" pitchFamily="49" charset="-122"/>
              </a:rPr>
              <a:t>不确定性</a:t>
            </a:r>
            <a:r>
              <a:rPr lang="zh-CN" altLang="en-US" sz="2200" b="1" dirty="0">
                <a:solidFill>
                  <a:srgbClr val="C00000"/>
                </a:solidFill>
                <a:latin typeface="幼圆" pitchFamily="49" charset="-122"/>
                <a:ea typeface="幼圆" pitchFamily="49" charset="-122"/>
              </a:rPr>
              <a:t>的含义</a:t>
            </a:r>
            <a:r>
              <a:rPr lang="zh-CN" altLang="en-US" sz="2200" b="1" dirty="0" smtClean="0">
                <a:solidFill>
                  <a:srgbClr val="C00000"/>
                </a:solidFill>
                <a:latin typeface="幼圆" pitchFamily="49" charset="-122"/>
                <a:ea typeface="幼圆" pitchFamily="49" charset="-122"/>
              </a:rPr>
              <a:t>：</a:t>
            </a:r>
            <a:r>
              <a:rPr lang="zh-CN" altLang="en-US" sz="2000" b="1" dirty="0" smtClean="0">
                <a:solidFill>
                  <a:srgbClr val="0000CC"/>
                </a:solidFill>
                <a:latin typeface="幼圆" pitchFamily="49" charset="-122"/>
                <a:ea typeface="幼圆" pitchFamily="49" charset="-122"/>
              </a:rPr>
              <a:t>    </a:t>
            </a:r>
            <a:endParaRPr lang="en-US" altLang="zh-CN" sz="2000" b="1" dirty="0" smtClean="0">
              <a:solidFill>
                <a:srgbClr val="0000CC"/>
              </a:solidFill>
              <a:latin typeface="幼圆" pitchFamily="49" charset="-122"/>
              <a:ea typeface="幼圆" pitchFamily="49" charset="-122"/>
            </a:endParaRPr>
          </a:p>
          <a:p>
            <a:pPr marL="800100" lvl="1" indent="-342900" eaLnBrk="1" hangingPunct="1">
              <a:lnSpc>
                <a:spcPct val="110000"/>
              </a:lnSpc>
              <a:spcBef>
                <a:spcPct val="50000"/>
              </a:spcBef>
              <a:buFont typeface="Arial" pitchFamily="34" charset="0"/>
              <a:buChar char="•"/>
            </a:pPr>
            <a:r>
              <a:rPr lang="en-US" altLang="zh-CN" sz="2000" b="1" dirty="0" smtClean="0">
                <a:solidFill>
                  <a:srgbClr val="00B050"/>
                </a:solidFill>
                <a:latin typeface="Times New Roman" pitchFamily="18" charset="0"/>
                <a:ea typeface="仿宋_GB2312" pitchFamily="49" charset="-122"/>
                <a:cs typeface="Times New Roman" pitchFamily="18" charset="0"/>
              </a:rPr>
              <a:t>CF(E</a:t>
            </a:r>
            <a:r>
              <a:rPr lang="en-US" altLang="zh-CN" sz="2000" b="1" dirty="0">
                <a:solidFill>
                  <a:srgbClr val="00B050"/>
                </a:solidFill>
                <a:latin typeface="Times New Roman" pitchFamily="18" charset="0"/>
                <a:ea typeface="仿宋_GB2312" pitchFamily="49" charset="-122"/>
                <a:cs typeface="Times New Roman" pitchFamily="18" charset="0"/>
              </a:rPr>
              <a:t>)=1</a:t>
            </a:r>
            <a:r>
              <a:rPr lang="zh-CN" altLang="en-US" sz="2000" b="1" dirty="0">
                <a:solidFill>
                  <a:srgbClr val="00B050"/>
                </a:solidFill>
                <a:latin typeface="Times New Roman" pitchFamily="18" charset="0"/>
                <a:ea typeface="仿宋_GB2312" pitchFamily="49" charset="-122"/>
                <a:cs typeface="Times New Roman" pitchFamily="18" charset="0"/>
              </a:rPr>
              <a:t>，证据</a:t>
            </a:r>
            <a:r>
              <a:rPr lang="en-US" altLang="zh-CN" sz="2000" b="1" dirty="0">
                <a:solidFill>
                  <a:srgbClr val="00B050"/>
                </a:solidFill>
                <a:latin typeface="Times New Roman" pitchFamily="18" charset="0"/>
                <a:ea typeface="仿宋_GB2312" pitchFamily="49" charset="-122"/>
                <a:cs typeface="Times New Roman" pitchFamily="18" charset="0"/>
              </a:rPr>
              <a:t>E</a:t>
            </a:r>
            <a:r>
              <a:rPr lang="zh-CN" altLang="en-US" sz="2000" b="1" dirty="0">
                <a:solidFill>
                  <a:srgbClr val="00B050"/>
                </a:solidFill>
                <a:latin typeface="Times New Roman" pitchFamily="18" charset="0"/>
                <a:ea typeface="仿宋_GB2312" pitchFamily="49" charset="-122"/>
                <a:cs typeface="Times New Roman" pitchFamily="18" charset="0"/>
              </a:rPr>
              <a:t>肯定它为真</a:t>
            </a:r>
          </a:p>
          <a:p>
            <a:pPr marL="800100" lvl="1" indent="-342900" eaLnBrk="1" hangingPunct="1">
              <a:lnSpc>
                <a:spcPct val="110000"/>
              </a:lnSpc>
              <a:spcBef>
                <a:spcPct val="15000"/>
              </a:spcBef>
              <a:buFont typeface="Arial" pitchFamily="34" charset="0"/>
              <a:buChar char="•"/>
            </a:pPr>
            <a:r>
              <a:rPr lang="en-US" altLang="zh-CN" sz="2000" b="1" dirty="0" smtClean="0">
                <a:solidFill>
                  <a:srgbClr val="00B050"/>
                </a:solidFill>
                <a:latin typeface="Times New Roman" pitchFamily="18" charset="0"/>
                <a:ea typeface="仿宋_GB2312" pitchFamily="49" charset="-122"/>
                <a:cs typeface="Times New Roman" pitchFamily="18" charset="0"/>
              </a:rPr>
              <a:t>CF(E</a:t>
            </a:r>
            <a:r>
              <a:rPr lang="en-US" altLang="zh-CN" sz="2000" b="1" dirty="0">
                <a:solidFill>
                  <a:srgbClr val="00B050"/>
                </a:solidFill>
                <a:latin typeface="Times New Roman" pitchFamily="18" charset="0"/>
                <a:ea typeface="仿宋_GB2312" pitchFamily="49" charset="-122"/>
                <a:cs typeface="Times New Roman" pitchFamily="18" charset="0"/>
              </a:rPr>
              <a:t>)=-1</a:t>
            </a:r>
            <a:r>
              <a:rPr lang="zh-CN" altLang="en-US" sz="2000" b="1" dirty="0">
                <a:solidFill>
                  <a:srgbClr val="00B050"/>
                </a:solidFill>
                <a:latin typeface="Times New Roman" pitchFamily="18" charset="0"/>
                <a:ea typeface="仿宋_GB2312" pitchFamily="49" charset="-122"/>
                <a:cs typeface="Times New Roman" pitchFamily="18" charset="0"/>
              </a:rPr>
              <a:t>，证据</a:t>
            </a:r>
            <a:r>
              <a:rPr lang="en-US" altLang="zh-CN" sz="2000" b="1" dirty="0">
                <a:solidFill>
                  <a:srgbClr val="00B050"/>
                </a:solidFill>
                <a:latin typeface="Times New Roman" pitchFamily="18" charset="0"/>
                <a:ea typeface="仿宋_GB2312" pitchFamily="49" charset="-122"/>
                <a:cs typeface="Times New Roman" pitchFamily="18" charset="0"/>
              </a:rPr>
              <a:t>E</a:t>
            </a:r>
            <a:r>
              <a:rPr lang="zh-CN" altLang="en-US" sz="2000" b="1" dirty="0">
                <a:solidFill>
                  <a:srgbClr val="00B050"/>
                </a:solidFill>
                <a:latin typeface="Times New Roman" pitchFamily="18" charset="0"/>
                <a:ea typeface="仿宋_GB2312" pitchFamily="49" charset="-122"/>
                <a:cs typeface="Times New Roman" pitchFamily="18" charset="0"/>
              </a:rPr>
              <a:t>肯定它为假</a:t>
            </a:r>
          </a:p>
          <a:p>
            <a:pPr marL="800100" lvl="1" indent="-342900" eaLnBrk="1" hangingPunct="1">
              <a:lnSpc>
                <a:spcPct val="110000"/>
              </a:lnSpc>
              <a:spcBef>
                <a:spcPct val="15000"/>
              </a:spcBef>
              <a:buFont typeface="Arial" pitchFamily="34" charset="0"/>
              <a:buChar char="•"/>
            </a:pPr>
            <a:r>
              <a:rPr lang="en-US" altLang="zh-CN" sz="2000" b="1" dirty="0" smtClean="0">
                <a:solidFill>
                  <a:srgbClr val="00B050"/>
                </a:solidFill>
                <a:latin typeface="Times New Roman" pitchFamily="18" charset="0"/>
                <a:ea typeface="仿宋_GB2312" pitchFamily="49" charset="-122"/>
                <a:cs typeface="Times New Roman" pitchFamily="18" charset="0"/>
              </a:rPr>
              <a:t>CF(E</a:t>
            </a:r>
            <a:r>
              <a:rPr lang="en-US" altLang="zh-CN" sz="2000" b="1" dirty="0">
                <a:solidFill>
                  <a:srgbClr val="00B050"/>
                </a:solidFill>
                <a:latin typeface="Times New Roman" pitchFamily="18" charset="0"/>
                <a:ea typeface="仿宋_GB2312" pitchFamily="49" charset="-122"/>
                <a:cs typeface="Times New Roman" pitchFamily="18" charset="0"/>
              </a:rPr>
              <a:t>)=0</a:t>
            </a:r>
            <a:r>
              <a:rPr lang="zh-CN" altLang="en-US" sz="2000" b="1" dirty="0">
                <a:solidFill>
                  <a:srgbClr val="00B050"/>
                </a:solidFill>
                <a:latin typeface="Times New Roman" pitchFamily="18" charset="0"/>
                <a:ea typeface="仿宋_GB2312" pitchFamily="49" charset="-122"/>
                <a:cs typeface="Times New Roman" pitchFamily="18" charset="0"/>
              </a:rPr>
              <a:t>，对证据</a:t>
            </a:r>
            <a:r>
              <a:rPr lang="en-US" altLang="zh-CN" sz="2000" b="1" dirty="0">
                <a:solidFill>
                  <a:srgbClr val="00B050"/>
                </a:solidFill>
                <a:latin typeface="Times New Roman" pitchFamily="18" charset="0"/>
                <a:ea typeface="仿宋_GB2312" pitchFamily="49" charset="-122"/>
                <a:cs typeface="Times New Roman" pitchFamily="18" charset="0"/>
              </a:rPr>
              <a:t>E</a:t>
            </a:r>
            <a:r>
              <a:rPr lang="zh-CN" altLang="en-US" sz="2000" b="1" dirty="0">
                <a:solidFill>
                  <a:srgbClr val="00B050"/>
                </a:solidFill>
                <a:latin typeface="Times New Roman" pitchFamily="18" charset="0"/>
                <a:ea typeface="仿宋_GB2312" pitchFamily="49" charset="-122"/>
                <a:cs typeface="Times New Roman" pitchFamily="18" charset="0"/>
              </a:rPr>
              <a:t>一无所知</a:t>
            </a:r>
          </a:p>
          <a:p>
            <a:pPr marL="800100" lvl="1" indent="-342900" eaLnBrk="1" hangingPunct="1">
              <a:lnSpc>
                <a:spcPct val="110000"/>
              </a:lnSpc>
              <a:spcBef>
                <a:spcPct val="15000"/>
              </a:spcBef>
              <a:buFont typeface="Arial" pitchFamily="34" charset="0"/>
              <a:buChar char="•"/>
            </a:pPr>
            <a:r>
              <a:rPr lang="en-US" altLang="zh-CN" sz="2000" b="1" dirty="0" smtClean="0">
                <a:solidFill>
                  <a:srgbClr val="00B050"/>
                </a:solidFill>
                <a:latin typeface="Times New Roman" pitchFamily="18" charset="0"/>
                <a:ea typeface="仿宋_GB2312" pitchFamily="49" charset="-122"/>
                <a:cs typeface="Times New Roman" pitchFamily="18" charset="0"/>
              </a:rPr>
              <a:t>0&lt;CF(E</a:t>
            </a:r>
            <a:r>
              <a:rPr lang="en-US" altLang="zh-CN" sz="2000" b="1" dirty="0">
                <a:solidFill>
                  <a:srgbClr val="00B050"/>
                </a:solidFill>
                <a:latin typeface="Times New Roman" pitchFamily="18" charset="0"/>
                <a:ea typeface="仿宋_GB2312" pitchFamily="49" charset="-122"/>
                <a:cs typeface="Times New Roman" pitchFamily="18" charset="0"/>
              </a:rPr>
              <a:t>)&lt;1</a:t>
            </a:r>
            <a:r>
              <a:rPr lang="zh-CN" altLang="en-US" sz="2000" b="1" dirty="0">
                <a:solidFill>
                  <a:srgbClr val="00B050"/>
                </a:solidFill>
                <a:latin typeface="Times New Roman" pitchFamily="18" charset="0"/>
                <a:ea typeface="仿宋_GB2312" pitchFamily="49" charset="-122"/>
                <a:cs typeface="Times New Roman" pitchFamily="18" charset="0"/>
              </a:rPr>
              <a:t>，证据</a:t>
            </a:r>
            <a:r>
              <a:rPr lang="en-US" altLang="zh-CN" sz="2000" b="1" dirty="0">
                <a:solidFill>
                  <a:srgbClr val="00B050"/>
                </a:solidFill>
                <a:latin typeface="Times New Roman" pitchFamily="18" charset="0"/>
                <a:ea typeface="仿宋_GB2312" pitchFamily="49" charset="-122"/>
                <a:cs typeface="Times New Roman" pitchFamily="18" charset="0"/>
              </a:rPr>
              <a:t>E</a:t>
            </a:r>
            <a:r>
              <a:rPr lang="zh-CN" altLang="en-US" sz="2000" b="1" dirty="0">
                <a:solidFill>
                  <a:srgbClr val="00B050"/>
                </a:solidFill>
                <a:latin typeface="Times New Roman" pitchFamily="18" charset="0"/>
                <a:ea typeface="仿宋_GB2312" pitchFamily="49" charset="-122"/>
                <a:cs typeface="Times New Roman" pitchFamily="18" charset="0"/>
              </a:rPr>
              <a:t>以</a:t>
            </a:r>
            <a:r>
              <a:rPr kumimoji="0" lang="zh-CN" altLang="en-US" sz="2000" b="1" dirty="0">
                <a:solidFill>
                  <a:srgbClr val="00B050"/>
                </a:solidFill>
                <a:latin typeface="Times New Roman" pitchFamily="18" charset="0"/>
                <a:ea typeface="仿宋_GB2312" pitchFamily="49" charset="-122"/>
                <a:cs typeface="Times New Roman" pitchFamily="18" charset="0"/>
              </a:rPr>
              <a:t>某种</a:t>
            </a:r>
            <a:r>
              <a:rPr lang="zh-CN" altLang="en-US" sz="2000" b="1" dirty="0">
                <a:solidFill>
                  <a:srgbClr val="00B050"/>
                </a:solidFill>
                <a:latin typeface="Times New Roman" pitchFamily="18" charset="0"/>
                <a:ea typeface="仿宋_GB2312" pitchFamily="49" charset="-122"/>
                <a:cs typeface="Times New Roman" pitchFamily="18" charset="0"/>
              </a:rPr>
              <a:t>程度</a:t>
            </a:r>
            <a:r>
              <a:rPr lang="en-US" altLang="zh-CN" sz="2000" b="1" dirty="0">
                <a:solidFill>
                  <a:srgbClr val="00B050"/>
                </a:solidFill>
                <a:latin typeface="Times New Roman" pitchFamily="18" charset="0"/>
                <a:ea typeface="仿宋_GB2312" pitchFamily="49" charset="-122"/>
                <a:cs typeface="Times New Roman" pitchFamily="18" charset="0"/>
              </a:rPr>
              <a:t>(</a:t>
            </a:r>
            <a:r>
              <a:rPr lang="zh-CN" altLang="en-US" sz="2000" b="1" dirty="0">
                <a:solidFill>
                  <a:srgbClr val="00B050"/>
                </a:solidFill>
                <a:latin typeface="Times New Roman" pitchFamily="18" charset="0"/>
                <a:ea typeface="仿宋_GB2312" pitchFamily="49" charset="-122"/>
                <a:cs typeface="Times New Roman" pitchFamily="18" charset="0"/>
              </a:rPr>
              <a:t>大小为</a:t>
            </a:r>
            <a:r>
              <a:rPr lang="en-US" altLang="zh-CN" b="1" dirty="0">
                <a:solidFill>
                  <a:srgbClr val="00B050"/>
                </a:solidFill>
                <a:latin typeface="Times New Roman" pitchFamily="18" charset="0"/>
                <a:ea typeface="仿宋_GB2312" pitchFamily="49" charset="-122"/>
                <a:cs typeface="Times New Roman" pitchFamily="18" charset="0"/>
              </a:rPr>
              <a:t>CF(E))</a:t>
            </a:r>
            <a:r>
              <a:rPr lang="zh-CN" altLang="en-US" sz="2000" b="1" dirty="0">
                <a:solidFill>
                  <a:srgbClr val="00B050"/>
                </a:solidFill>
                <a:latin typeface="Times New Roman" pitchFamily="18" charset="0"/>
                <a:ea typeface="仿宋_GB2312" pitchFamily="49" charset="-122"/>
                <a:cs typeface="Times New Roman" pitchFamily="18" charset="0"/>
              </a:rPr>
              <a:t>为真</a:t>
            </a:r>
          </a:p>
          <a:p>
            <a:pPr marL="800100" lvl="1" indent="-342900" eaLnBrk="1" hangingPunct="1">
              <a:lnSpc>
                <a:spcPct val="110000"/>
              </a:lnSpc>
              <a:spcBef>
                <a:spcPct val="15000"/>
              </a:spcBef>
              <a:buFont typeface="Arial" pitchFamily="34" charset="0"/>
              <a:buChar char="•"/>
            </a:pPr>
            <a:r>
              <a:rPr lang="en-US" altLang="zh-CN" sz="2000" b="1" dirty="0" smtClean="0">
                <a:solidFill>
                  <a:srgbClr val="00B050"/>
                </a:solidFill>
                <a:latin typeface="Times New Roman" pitchFamily="18" charset="0"/>
                <a:ea typeface="仿宋_GB2312" pitchFamily="49" charset="-122"/>
                <a:cs typeface="Times New Roman" pitchFamily="18" charset="0"/>
              </a:rPr>
              <a:t>-</a:t>
            </a:r>
            <a:r>
              <a:rPr lang="en-US" altLang="zh-CN" sz="2000" b="1" dirty="0">
                <a:solidFill>
                  <a:srgbClr val="00B050"/>
                </a:solidFill>
                <a:latin typeface="Times New Roman" pitchFamily="18" charset="0"/>
                <a:ea typeface="仿宋_GB2312" pitchFamily="49" charset="-122"/>
                <a:cs typeface="Times New Roman" pitchFamily="18" charset="0"/>
              </a:rPr>
              <a:t>1&lt;CF(E)&lt;0</a:t>
            </a:r>
            <a:r>
              <a:rPr lang="zh-CN" altLang="en-US" sz="2000" b="1" dirty="0">
                <a:solidFill>
                  <a:srgbClr val="00B050"/>
                </a:solidFill>
                <a:latin typeface="Times New Roman" pitchFamily="18" charset="0"/>
                <a:ea typeface="仿宋_GB2312" pitchFamily="49" charset="-122"/>
                <a:cs typeface="Times New Roman" pitchFamily="18" charset="0"/>
              </a:rPr>
              <a:t>，证据</a:t>
            </a:r>
            <a:r>
              <a:rPr lang="en-US" altLang="zh-CN" sz="2000" b="1" dirty="0">
                <a:solidFill>
                  <a:srgbClr val="00B050"/>
                </a:solidFill>
                <a:latin typeface="Times New Roman" pitchFamily="18" charset="0"/>
                <a:ea typeface="仿宋_GB2312" pitchFamily="49" charset="-122"/>
                <a:cs typeface="Times New Roman" pitchFamily="18" charset="0"/>
              </a:rPr>
              <a:t>E</a:t>
            </a:r>
            <a:r>
              <a:rPr lang="zh-CN" altLang="en-US" sz="2000" b="1" dirty="0">
                <a:solidFill>
                  <a:srgbClr val="00B050"/>
                </a:solidFill>
                <a:latin typeface="Times New Roman" pitchFamily="18" charset="0"/>
                <a:ea typeface="仿宋_GB2312" pitchFamily="49" charset="-122"/>
                <a:cs typeface="Times New Roman" pitchFamily="18" charset="0"/>
              </a:rPr>
              <a:t>以</a:t>
            </a:r>
            <a:r>
              <a:rPr kumimoji="0" lang="zh-CN" altLang="en-US" b="1" dirty="0">
                <a:solidFill>
                  <a:srgbClr val="00B050"/>
                </a:solidFill>
                <a:latin typeface="Times New Roman" pitchFamily="18" charset="0"/>
                <a:ea typeface="仿宋_GB2312" pitchFamily="49" charset="-122"/>
                <a:cs typeface="Times New Roman" pitchFamily="18" charset="0"/>
              </a:rPr>
              <a:t>某种</a:t>
            </a:r>
            <a:r>
              <a:rPr lang="zh-CN" altLang="en-US" b="1" dirty="0">
                <a:solidFill>
                  <a:srgbClr val="00B050"/>
                </a:solidFill>
                <a:latin typeface="Times New Roman" pitchFamily="18" charset="0"/>
                <a:ea typeface="仿宋_GB2312" pitchFamily="49" charset="-122"/>
                <a:cs typeface="Times New Roman" pitchFamily="18" charset="0"/>
              </a:rPr>
              <a:t>程度</a:t>
            </a:r>
            <a:r>
              <a:rPr lang="en-US" altLang="zh-CN" b="1" dirty="0">
                <a:solidFill>
                  <a:srgbClr val="00B050"/>
                </a:solidFill>
                <a:latin typeface="Times New Roman" pitchFamily="18" charset="0"/>
                <a:ea typeface="仿宋_GB2312" pitchFamily="49" charset="-122"/>
                <a:cs typeface="Times New Roman" pitchFamily="18" charset="0"/>
              </a:rPr>
              <a:t>(</a:t>
            </a:r>
            <a:r>
              <a:rPr lang="zh-CN" altLang="en-US" b="1" dirty="0">
                <a:solidFill>
                  <a:srgbClr val="00B050"/>
                </a:solidFill>
                <a:latin typeface="Times New Roman" pitchFamily="18" charset="0"/>
                <a:ea typeface="仿宋_GB2312" pitchFamily="49" charset="-122"/>
                <a:cs typeface="Times New Roman" pitchFamily="18" charset="0"/>
              </a:rPr>
              <a:t>大小为</a:t>
            </a:r>
            <a:r>
              <a:rPr lang="en-US" altLang="zh-CN" b="1" dirty="0">
                <a:solidFill>
                  <a:srgbClr val="00B050"/>
                </a:solidFill>
                <a:latin typeface="Times New Roman" pitchFamily="18" charset="0"/>
                <a:ea typeface="仿宋_GB2312" pitchFamily="49" charset="-122"/>
                <a:cs typeface="Times New Roman" pitchFamily="18" charset="0"/>
              </a:rPr>
              <a:t>CF(E))</a:t>
            </a:r>
            <a:r>
              <a:rPr lang="zh-CN" altLang="en-US" sz="2000" b="1" dirty="0">
                <a:solidFill>
                  <a:srgbClr val="00B050"/>
                </a:solidFill>
                <a:latin typeface="Times New Roman" pitchFamily="18" charset="0"/>
                <a:ea typeface="仿宋_GB2312" pitchFamily="49" charset="-122"/>
                <a:cs typeface="Times New Roman" pitchFamily="18" charset="0"/>
              </a:rPr>
              <a:t>为假</a:t>
            </a:r>
          </a:p>
        </p:txBody>
      </p:sp>
      <p:sp>
        <p:nvSpPr>
          <p:cNvPr id="6" name="Text Box 5"/>
          <p:cNvSpPr txBox="1">
            <a:spLocks noChangeArrowheads="1"/>
          </p:cNvSpPr>
          <p:nvPr/>
        </p:nvSpPr>
        <p:spPr bwMode="auto">
          <a:xfrm>
            <a:off x="363463" y="332656"/>
            <a:ext cx="8389938" cy="8032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lnSpc>
                <a:spcPct val="105000"/>
              </a:lnSpc>
              <a:spcBef>
                <a:spcPct val="5000"/>
              </a:spcBef>
            </a:pPr>
            <a:r>
              <a:rPr lang="en-US" altLang="zh-CN" sz="4400" b="1" dirty="0">
                <a:solidFill>
                  <a:schemeClr val="accent2"/>
                </a:solidFill>
                <a:latin typeface="方正姚体" pitchFamily="2" charset="-122"/>
                <a:ea typeface="方正姚体" pitchFamily="2" charset="-122"/>
                <a:cs typeface="+mj-cs"/>
              </a:rPr>
              <a:t>CF</a:t>
            </a:r>
            <a:r>
              <a:rPr lang="zh-CN" altLang="en-US" sz="4400" b="1" dirty="0" smtClean="0">
                <a:solidFill>
                  <a:schemeClr val="accent2"/>
                </a:solidFill>
                <a:latin typeface="方正姚体" pitchFamily="2" charset="-122"/>
                <a:ea typeface="方正姚体" pitchFamily="2" charset="-122"/>
                <a:cs typeface="+mj-cs"/>
              </a:rPr>
              <a:t>模型</a:t>
            </a:r>
            <a:r>
              <a:rPr lang="en-US" altLang="zh-CN" sz="4400" b="1" dirty="0" smtClean="0">
                <a:solidFill>
                  <a:schemeClr val="accent2"/>
                </a:solidFill>
                <a:latin typeface="方正姚体" pitchFamily="2" charset="-122"/>
                <a:ea typeface="方正姚体" pitchFamily="2" charset="-122"/>
                <a:cs typeface="+mj-cs"/>
              </a:rPr>
              <a:t>– </a:t>
            </a:r>
            <a:r>
              <a:rPr lang="zh-CN" altLang="en-US" sz="4400" b="1" dirty="0" smtClean="0">
                <a:solidFill>
                  <a:schemeClr val="accent2"/>
                </a:solidFill>
                <a:latin typeface="方正姚体" pitchFamily="2" charset="-122"/>
                <a:ea typeface="方正姚体" pitchFamily="2" charset="-122"/>
                <a:cs typeface="+mj-cs"/>
              </a:rPr>
              <a:t>证据不确定性的表示</a:t>
            </a:r>
            <a:endParaRPr lang="zh-CN" altLang="en-US" sz="4400" b="1" dirty="0">
              <a:solidFill>
                <a:schemeClr val="accent2"/>
              </a:solidFill>
              <a:latin typeface="方正姚体" pitchFamily="2" charset="-122"/>
              <a:ea typeface="方正姚体" pitchFamily="2" charset="-122"/>
              <a:cs typeface="+mj-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31540" y="80628"/>
            <a:ext cx="8229600" cy="1143000"/>
          </a:xfrm>
        </p:spPr>
        <p:txBody>
          <a:bodyPr/>
          <a:lstStyle/>
          <a:p>
            <a:r>
              <a:rPr lang="zh-CN" altLang="en-US" b="1" dirty="0" smtClean="0"/>
              <a:t>本章内容</a:t>
            </a:r>
            <a:endParaRPr lang="zh-CN" altLang="en-US" b="1" dirty="0"/>
          </a:p>
        </p:txBody>
      </p:sp>
      <p:sp>
        <p:nvSpPr>
          <p:cNvPr id="4" name="灯片编号占位符 3"/>
          <p:cNvSpPr>
            <a:spLocks noGrp="1"/>
          </p:cNvSpPr>
          <p:nvPr>
            <p:ph type="sldNum" sz="quarter" idx="12"/>
          </p:nvPr>
        </p:nvSpPr>
        <p:spPr/>
        <p:txBody>
          <a:bodyPr/>
          <a:lstStyle/>
          <a:p>
            <a:fld id="{00B0F3DC-E6CF-48F7-934A-F431FB508C34}" type="slidenum">
              <a:rPr lang="en-US" altLang="zh-CN" smtClean="0"/>
              <a:pPr/>
              <a:t>3</a:t>
            </a:fld>
            <a:endParaRPr lang="en-US" altLang="zh-CN"/>
          </a:p>
        </p:txBody>
      </p:sp>
      <p:sp>
        <p:nvSpPr>
          <p:cNvPr id="5" name="Text Box 6"/>
          <p:cNvSpPr txBox="1">
            <a:spLocks noGrp="1" noChangeArrowheads="1"/>
          </p:cNvSpPr>
          <p:nvPr>
            <p:ph idx="1"/>
          </p:nvPr>
        </p:nvSpPr>
        <p:spPr bwMode="auto">
          <a:xfrm>
            <a:off x="1403648" y="1376772"/>
            <a:ext cx="6552728" cy="46935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50000"/>
              </a:lnSpc>
              <a:spcBef>
                <a:spcPct val="50000"/>
              </a:spcBef>
            </a:pPr>
            <a:r>
              <a:rPr lang="zh-CN" altLang="en-US" b="1" dirty="0" smtClean="0">
                <a:latin typeface="Times New Roman" pitchFamily="18" charset="0"/>
              </a:rPr>
              <a:t>不确定性</a:t>
            </a:r>
            <a:r>
              <a:rPr lang="zh-CN" altLang="en-US" b="1" dirty="0">
                <a:latin typeface="Times New Roman" pitchFamily="18" charset="0"/>
              </a:rPr>
              <a:t>推理的基本概念</a:t>
            </a:r>
          </a:p>
          <a:p>
            <a:pPr>
              <a:lnSpc>
                <a:spcPct val="150000"/>
              </a:lnSpc>
              <a:spcBef>
                <a:spcPct val="50000"/>
              </a:spcBef>
            </a:pPr>
            <a:r>
              <a:rPr lang="zh-CN" altLang="en-US" b="1" dirty="0" smtClean="0">
                <a:solidFill>
                  <a:schemeClr val="bg1">
                    <a:lumMod val="75000"/>
                  </a:schemeClr>
                </a:solidFill>
                <a:latin typeface="Times New Roman" pitchFamily="18" charset="0"/>
              </a:rPr>
              <a:t>不确定性</a:t>
            </a:r>
            <a:r>
              <a:rPr lang="zh-CN" altLang="en-US" b="1" dirty="0">
                <a:solidFill>
                  <a:schemeClr val="bg1">
                    <a:lumMod val="75000"/>
                  </a:schemeClr>
                </a:solidFill>
                <a:latin typeface="Times New Roman" pitchFamily="18" charset="0"/>
              </a:rPr>
              <a:t>推理的概率论基础</a:t>
            </a:r>
          </a:p>
          <a:p>
            <a:pPr>
              <a:lnSpc>
                <a:spcPct val="150000"/>
              </a:lnSpc>
              <a:spcBef>
                <a:spcPct val="50000"/>
              </a:spcBef>
            </a:pPr>
            <a:r>
              <a:rPr lang="zh-CN" altLang="en-US" b="1" dirty="0" smtClean="0">
                <a:solidFill>
                  <a:schemeClr val="bg1">
                    <a:lumMod val="75000"/>
                  </a:schemeClr>
                </a:solidFill>
                <a:latin typeface="Times New Roman" pitchFamily="18" charset="0"/>
              </a:rPr>
              <a:t>确定性</a:t>
            </a:r>
            <a:r>
              <a:rPr lang="zh-CN" altLang="en-US" b="1" dirty="0">
                <a:solidFill>
                  <a:schemeClr val="bg1">
                    <a:lumMod val="75000"/>
                  </a:schemeClr>
                </a:solidFill>
                <a:latin typeface="Times New Roman" pitchFamily="18" charset="0"/>
              </a:rPr>
              <a:t>理论</a:t>
            </a:r>
          </a:p>
          <a:p>
            <a:pPr>
              <a:lnSpc>
                <a:spcPct val="150000"/>
              </a:lnSpc>
              <a:spcBef>
                <a:spcPct val="50000"/>
              </a:spcBef>
            </a:pPr>
            <a:r>
              <a:rPr lang="zh-CN" altLang="en-US" b="1" dirty="0" smtClean="0">
                <a:solidFill>
                  <a:schemeClr val="bg1">
                    <a:lumMod val="75000"/>
                  </a:schemeClr>
                </a:solidFill>
                <a:latin typeface="Times New Roman" pitchFamily="18" charset="0"/>
              </a:rPr>
              <a:t>主观</a:t>
            </a:r>
            <a:r>
              <a:rPr lang="en-US" altLang="zh-CN" b="1" dirty="0">
                <a:solidFill>
                  <a:schemeClr val="bg1">
                    <a:lumMod val="75000"/>
                  </a:schemeClr>
                </a:solidFill>
                <a:latin typeface="Times New Roman" pitchFamily="18" charset="0"/>
              </a:rPr>
              <a:t>Bayes</a:t>
            </a:r>
            <a:r>
              <a:rPr lang="zh-CN" altLang="en-US" b="1" dirty="0">
                <a:solidFill>
                  <a:schemeClr val="bg1">
                    <a:lumMod val="75000"/>
                  </a:schemeClr>
                </a:solidFill>
                <a:latin typeface="Times New Roman" pitchFamily="18" charset="0"/>
              </a:rPr>
              <a:t>方法</a:t>
            </a:r>
          </a:p>
          <a:p>
            <a:pPr>
              <a:lnSpc>
                <a:spcPct val="150000"/>
              </a:lnSpc>
              <a:spcBef>
                <a:spcPct val="50000"/>
              </a:spcBef>
            </a:pPr>
            <a:r>
              <a:rPr lang="zh-CN" altLang="en-US" b="1" dirty="0" smtClean="0">
                <a:solidFill>
                  <a:schemeClr val="bg1">
                    <a:lumMod val="75000"/>
                  </a:schemeClr>
                </a:solidFill>
                <a:latin typeface="Times New Roman" pitchFamily="18" charset="0"/>
              </a:rPr>
              <a:t>证据理论</a:t>
            </a:r>
            <a:endParaRPr lang="zh-CN" altLang="en-US" b="1" dirty="0">
              <a:solidFill>
                <a:schemeClr val="bg1">
                  <a:lumMod val="75000"/>
                </a:schemeClr>
              </a:solidFill>
              <a:latin typeface="Times New Roman" pitchFamily="18" charset="0"/>
            </a:endParaRPr>
          </a:p>
          <a:p>
            <a:pPr>
              <a:lnSpc>
                <a:spcPct val="150000"/>
              </a:lnSpc>
              <a:spcBef>
                <a:spcPct val="50000"/>
              </a:spcBef>
            </a:pPr>
            <a:r>
              <a:rPr lang="zh-CN" altLang="en-US" b="1" dirty="0" smtClean="0">
                <a:solidFill>
                  <a:schemeClr val="bg1">
                    <a:lumMod val="75000"/>
                  </a:schemeClr>
                </a:solidFill>
                <a:latin typeface="Times New Roman" pitchFamily="18" charset="0"/>
              </a:rPr>
              <a:t>模糊推理</a:t>
            </a:r>
            <a:endParaRPr lang="zh-CN" altLang="en-US" b="1" dirty="0">
              <a:solidFill>
                <a:schemeClr val="bg1">
                  <a:lumMod val="75000"/>
                </a:schemeClr>
              </a:solidFill>
              <a:latin typeface="Times New Roman" pitchFamily="18" charset="0"/>
            </a:endParaRPr>
          </a:p>
        </p:txBody>
      </p:sp>
    </p:spTree>
    <p:extLst>
      <p:ext uri="{BB962C8B-B14F-4D97-AF65-F5344CB8AC3E}">
        <p14:creationId xmlns:p14="http://schemas.microsoft.com/office/powerpoint/2010/main" val="277598968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3"/>
          <p:cNvSpPr>
            <a:spLocks noGrp="1"/>
          </p:cNvSpPr>
          <p:nvPr>
            <p:ph type="sldNum" sz="quarter" idx="12"/>
          </p:nvPr>
        </p:nvSpPr>
        <p:spPr/>
        <p:txBody>
          <a:bodyPr/>
          <a:lstStyle/>
          <a:p>
            <a:fld id="{AF4FB7E3-9203-499D-AB19-53F51FA50266}" type="slidenum">
              <a:rPr lang="en-US" altLang="zh-CN"/>
              <a:pPr/>
              <a:t>30</a:t>
            </a:fld>
            <a:endParaRPr lang="en-US" altLang="zh-CN"/>
          </a:p>
        </p:txBody>
      </p:sp>
      <p:sp>
        <p:nvSpPr>
          <p:cNvPr id="178183" name="Text Box 7"/>
          <p:cNvSpPr txBox="1">
            <a:spLocks noChangeArrowheads="1"/>
          </p:cNvSpPr>
          <p:nvPr/>
        </p:nvSpPr>
        <p:spPr bwMode="auto">
          <a:xfrm>
            <a:off x="179388" y="1304925"/>
            <a:ext cx="8785225" cy="4748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342900" indent="-342900" eaLnBrk="1" hangingPunct="1">
              <a:lnSpc>
                <a:spcPct val="110000"/>
              </a:lnSpc>
              <a:spcBef>
                <a:spcPct val="15000"/>
              </a:spcBef>
              <a:buFont typeface="Arial" pitchFamily="34" charset="0"/>
              <a:buChar char="•"/>
            </a:pPr>
            <a:r>
              <a:rPr lang="zh-CN" altLang="en-US" sz="2200" b="1" dirty="0" smtClean="0">
                <a:solidFill>
                  <a:srgbClr val="A50021"/>
                </a:solidFill>
                <a:latin typeface="幼圆" pitchFamily="49" charset="-122"/>
                <a:ea typeface="幼圆" pitchFamily="49" charset="-122"/>
              </a:rPr>
              <a:t>否定</a:t>
            </a:r>
            <a:r>
              <a:rPr lang="zh-CN" altLang="en-US" sz="2200" b="1" dirty="0">
                <a:solidFill>
                  <a:srgbClr val="A50021"/>
                </a:solidFill>
                <a:latin typeface="幼圆" pitchFamily="49" charset="-122"/>
                <a:ea typeface="幼圆" pitchFamily="49" charset="-122"/>
              </a:rPr>
              <a:t>证据不确定性的计算</a:t>
            </a:r>
          </a:p>
          <a:p>
            <a:pPr eaLnBrk="1" hangingPunct="1">
              <a:lnSpc>
                <a:spcPct val="110000"/>
              </a:lnSpc>
              <a:spcBef>
                <a:spcPts val="600"/>
              </a:spcBef>
            </a:pPr>
            <a:r>
              <a:rPr lang="zh-CN" altLang="en-US" sz="2200" b="1" dirty="0">
                <a:solidFill>
                  <a:srgbClr val="0000FF"/>
                </a:solidFill>
                <a:latin typeface="Times New Roman" pitchFamily="18" charset="0"/>
                <a:ea typeface="幼圆" pitchFamily="49" charset="-122"/>
                <a:cs typeface="Times New Roman" pitchFamily="18" charset="0"/>
              </a:rPr>
              <a:t>        </a:t>
            </a:r>
            <a:r>
              <a:rPr lang="zh-CN" altLang="en-US" sz="2200" b="1" dirty="0" smtClean="0">
                <a:solidFill>
                  <a:srgbClr val="0000FF"/>
                </a:solidFill>
                <a:latin typeface="Times New Roman" pitchFamily="18" charset="0"/>
                <a:ea typeface="幼圆" pitchFamily="49" charset="-122"/>
                <a:cs typeface="Times New Roman" pitchFamily="18" charset="0"/>
              </a:rPr>
              <a:t>             </a:t>
            </a:r>
            <a:r>
              <a:rPr lang="en-US" altLang="zh-CN" sz="2200" b="1" dirty="0">
                <a:solidFill>
                  <a:srgbClr val="0000FF"/>
                </a:solidFill>
                <a:latin typeface="Times New Roman" pitchFamily="18" charset="0"/>
                <a:ea typeface="幼圆" pitchFamily="49" charset="-122"/>
                <a:cs typeface="Times New Roman" pitchFamily="18" charset="0"/>
              </a:rPr>
              <a:t>CF(¬E) = - CF(E)</a:t>
            </a:r>
          </a:p>
          <a:p>
            <a:pPr marL="342900" indent="-342900" eaLnBrk="1" hangingPunct="1">
              <a:lnSpc>
                <a:spcPct val="110000"/>
              </a:lnSpc>
              <a:spcBef>
                <a:spcPts val="1800"/>
              </a:spcBef>
              <a:buFont typeface="Arial" pitchFamily="34" charset="0"/>
              <a:buChar char="•"/>
            </a:pPr>
            <a:r>
              <a:rPr lang="zh-CN" altLang="en-US" sz="2200" b="1" dirty="0" smtClean="0">
                <a:solidFill>
                  <a:srgbClr val="A50021"/>
                </a:solidFill>
                <a:latin typeface="幼圆" pitchFamily="49" charset="-122"/>
                <a:ea typeface="幼圆" pitchFamily="49" charset="-122"/>
              </a:rPr>
              <a:t>组合</a:t>
            </a:r>
            <a:r>
              <a:rPr lang="zh-CN" altLang="en-US" sz="2200" b="1" dirty="0">
                <a:solidFill>
                  <a:srgbClr val="A50021"/>
                </a:solidFill>
                <a:latin typeface="幼圆" pitchFamily="49" charset="-122"/>
                <a:ea typeface="幼圆" pitchFamily="49" charset="-122"/>
              </a:rPr>
              <a:t>证据不确定性的计算</a:t>
            </a:r>
          </a:p>
          <a:p>
            <a:pPr marL="342900" indent="-342900" eaLnBrk="1" hangingPunct="1">
              <a:lnSpc>
                <a:spcPct val="120000"/>
              </a:lnSpc>
              <a:spcBef>
                <a:spcPct val="15000"/>
              </a:spcBef>
              <a:buFont typeface="Arial" pitchFamily="34" charset="0"/>
              <a:buChar char="•"/>
            </a:pPr>
            <a:r>
              <a:rPr lang="zh-CN" altLang="en-US" sz="2000" b="1" dirty="0" smtClean="0">
                <a:solidFill>
                  <a:srgbClr val="D60093"/>
                </a:solidFill>
                <a:latin typeface="Times New Roman" pitchFamily="18" charset="0"/>
                <a:ea typeface="仿宋_GB2312" pitchFamily="49" charset="-122"/>
                <a:cs typeface="Times New Roman" pitchFamily="18" charset="0"/>
              </a:rPr>
              <a:t>合取</a:t>
            </a:r>
            <a:endParaRPr lang="zh-CN" altLang="en-US" sz="2000" b="1" dirty="0">
              <a:solidFill>
                <a:srgbClr val="D60093"/>
              </a:solidFill>
              <a:latin typeface="Times New Roman" pitchFamily="18" charset="0"/>
              <a:ea typeface="仿宋_GB2312" pitchFamily="49" charset="-122"/>
              <a:cs typeface="Times New Roman" pitchFamily="18" charset="0"/>
            </a:endParaRPr>
          </a:p>
          <a:p>
            <a:pPr marL="800100" lvl="1" indent="-342900" eaLnBrk="1" hangingPunct="1">
              <a:lnSpc>
                <a:spcPct val="120000"/>
              </a:lnSpc>
              <a:spcBef>
                <a:spcPct val="15000"/>
              </a:spcBef>
              <a:buFont typeface="Arial" pitchFamily="34" charset="0"/>
              <a:buChar char="•"/>
            </a:pPr>
            <a:r>
              <a:rPr lang="zh-CN" altLang="en-US" sz="2000" dirty="0" smtClean="0">
                <a:latin typeface="Times New Roman" pitchFamily="18" charset="0"/>
                <a:ea typeface="仿宋_GB2312" pitchFamily="49" charset="-122"/>
                <a:cs typeface="Times New Roman" pitchFamily="18" charset="0"/>
              </a:rPr>
              <a:t>当</a:t>
            </a:r>
            <a:r>
              <a:rPr lang="zh-CN" altLang="en-US" sz="2000" dirty="0">
                <a:latin typeface="Times New Roman" pitchFamily="18" charset="0"/>
                <a:ea typeface="仿宋_GB2312" pitchFamily="49" charset="-122"/>
                <a:cs typeface="Times New Roman" pitchFamily="18" charset="0"/>
              </a:rPr>
              <a:t>组合证据是多个单一证据的组合时，即 </a:t>
            </a:r>
            <a:r>
              <a:rPr lang="en-US" altLang="zh-CN" sz="2000" dirty="0">
                <a:latin typeface="Times New Roman" pitchFamily="18" charset="0"/>
                <a:ea typeface="仿宋_GB2312" pitchFamily="49" charset="-122"/>
                <a:cs typeface="Times New Roman" pitchFamily="18" charset="0"/>
              </a:rPr>
              <a:t>E=E</a:t>
            </a:r>
            <a:r>
              <a:rPr lang="en-US" altLang="zh-CN" sz="2000" baseline="-25000" dirty="0">
                <a:latin typeface="Times New Roman" pitchFamily="18" charset="0"/>
                <a:ea typeface="仿宋_GB2312" pitchFamily="49" charset="-122"/>
                <a:cs typeface="Times New Roman" pitchFamily="18" charset="0"/>
              </a:rPr>
              <a:t>1</a:t>
            </a:r>
            <a:r>
              <a:rPr lang="en-US" altLang="zh-CN" sz="2000" dirty="0">
                <a:latin typeface="Times New Roman" pitchFamily="18" charset="0"/>
                <a:ea typeface="仿宋_GB2312" pitchFamily="49" charset="-122"/>
                <a:cs typeface="Times New Roman" pitchFamily="18" charset="0"/>
              </a:rPr>
              <a:t>  AND  E</a:t>
            </a:r>
            <a:r>
              <a:rPr lang="en-US" altLang="zh-CN" sz="2000" baseline="-25000" dirty="0">
                <a:latin typeface="Times New Roman" pitchFamily="18" charset="0"/>
                <a:ea typeface="仿宋_GB2312" pitchFamily="49" charset="-122"/>
                <a:cs typeface="Times New Roman" pitchFamily="18" charset="0"/>
              </a:rPr>
              <a:t>2</a:t>
            </a:r>
            <a:r>
              <a:rPr lang="en-US" altLang="zh-CN" sz="2000" dirty="0">
                <a:latin typeface="Times New Roman" pitchFamily="18" charset="0"/>
                <a:ea typeface="仿宋_GB2312" pitchFamily="49" charset="-122"/>
                <a:cs typeface="Times New Roman" pitchFamily="18" charset="0"/>
              </a:rPr>
              <a:t>  AND  …  AND  E</a:t>
            </a:r>
            <a:r>
              <a:rPr lang="en-US" altLang="zh-CN" sz="2000" baseline="-25000" dirty="0">
                <a:latin typeface="Times New Roman" pitchFamily="18" charset="0"/>
                <a:ea typeface="仿宋_GB2312" pitchFamily="49" charset="-122"/>
                <a:cs typeface="Times New Roman" pitchFamily="18" charset="0"/>
              </a:rPr>
              <a:t>n</a:t>
            </a:r>
            <a:r>
              <a:rPr lang="zh-CN" altLang="en-US" sz="2000" dirty="0">
                <a:latin typeface="Times New Roman" pitchFamily="18" charset="0"/>
                <a:ea typeface="仿宋_GB2312" pitchFamily="49" charset="-122"/>
                <a:cs typeface="Times New Roman" pitchFamily="18" charset="0"/>
              </a:rPr>
              <a:t>时，若已知</a:t>
            </a:r>
            <a:r>
              <a:rPr lang="en-US" altLang="zh-CN" sz="2000" dirty="0">
                <a:latin typeface="Times New Roman" pitchFamily="18" charset="0"/>
                <a:ea typeface="仿宋_GB2312" pitchFamily="49" charset="-122"/>
                <a:cs typeface="Times New Roman" pitchFamily="18" charset="0"/>
              </a:rPr>
              <a:t>CF(E</a:t>
            </a:r>
            <a:r>
              <a:rPr lang="en-US" altLang="zh-CN" sz="2000" baseline="-25000" dirty="0">
                <a:latin typeface="Times New Roman" pitchFamily="18" charset="0"/>
                <a:ea typeface="仿宋_GB2312" pitchFamily="49" charset="-122"/>
                <a:cs typeface="Times New Roman" pitchFamily="18" charset="0"/>
              </a:rPr>
              <a:t>1</a:t>
            </a:r>
            <a:r>
              <a:rPr lang="en-US" altLang="zh-CN" sz="2000" dirty="0">
                <a:latin typeface="Times New Roman" pitchFamily="18" charset="0"/>
                <a:ea typeface="仿宋_GB2312" pitchFamily="49" charset="-122"/>
                <a:cs typeface="Times New Roman" pitchFamily="18" charset="0"/>
              </a:rPr>
              <a:t>)</a:t>
            </a:r>
            <a:r>
              <a:rPr lang="zh-CN" altLang="en-US" sz="2000" dirty="0">
                <a:latin typeface="Times New Roman" pitchFamily="18" charset="0"/>
                <a:ea typeface="仿宋_GB2312" pitchFamily="49" charset="-122"/>
                <a:cs typeface="Times New Roman" pitchFamily="18" charset="0"/>
              </a:rPr>
              <a:t>，</a:t>
            </a:r>
            <a:r>
              <a:rPr lang="en-US" altLang="zh-CN" sz="2000" dirty="0">
                <a:latin typeface="Times New Roman" pitchFamily="18" charset="0"/>
                <a:ea typeface="仿宋_GB2312" pitchFamily="49" charset="-122"/>
                <a:cs typeface="Times New Roman" pitchFamily="18" charset="0"/>
              </a:rPr>
              <a:t>CF(E</a:t>
            </a:r>
            <a:r>
              <a:rPr lang="en-US" altLang="zh-CN" sz="2000" baseline="-25000" dirty="0">
                <a:latin typeface="Times New Roman" pitchFamily="18" charset="0"/>
                <a:ea typeface="仿宋_GB2312" pitchFamily="49" charset="-122"/>
                <a:cs typeface="Times New Roman" pitchFamily="18" charset="0"/>
              </a:rPr>
              <a:t>2</a:t>
            </a:r>
            <a:r>
              <a:rPr lang="en-US" altLang="zh-CN" sz="2000" dirty="0">
                <a:latin typeface="Times New Roman" pitchFamily="18" charset="0"/>
                <a:ea typeface="仿宋_GB2312" pitchFamily="49" charset="-122"/>
                <a:cs typeface="Times New Roman" pitchFamily="18" charset="0"/>
              </a:rPr>
              <a:t>)</a:t>
            </a:r>
            <a:r>
              <a:rPr lang="zh-CN" altLang="en-US" sz="2000" dirty="0">
                <a:latin typeface="Times New Roman" pitchFamily="18" charset="0"/>
                <a:ea typeface="仿宋_GB2312" pitchFamily="49" charset="-122"/>
                <a:cs typeface="Times New Roman" pitchFamily="18" charset="0"/>
              </a:rPr>
              <a:t>，</a:t>
            </a:r>
            <a:r>
              <a:rPr lang="en-US" altLang="zh-CN" sz="2000" dirty="0">
                <a:latin typeface="Times New Roman" pitchFamily="18" charset="0"/>
                <a:ea typeface="仿宋_GB2312" pitchFamily="49" charset="-122"/>
                <a:cs typeface="Times New Roman" pitchFamily="18" charset="0"/>
              </a:rPr>
              <a:t>…</a:t>
            </a:r>
            <a:r>
              <a:rPr lang="zh-CN" altLang="en-US" sz="2000" dirty="0">
                <a:latin typeface="Times New Roman" pitchFamily="18" charset="0"/>
                <a:ea typeface="仿宋_GB2312" pitchFamily="49" charset="-122"/>
                <a:cs typeface="Times New Roman" pitchFamily="18" charset="0"/>
              </a:rPr>
              <a:t>，</a:t>
            </a:r>
            <a:r>
              <a:rPr lang="en-US" altLang="zh-CN" sz="2000" dirty="0">
                <a:latin typeface="Times New Roman" pitchFamily="18" charset="0"/>
                <a:ea typeface="仿宋_GB2312" pitchFamily="49" charset="-122"/>
                <a:cs typeface="Times New Roman" pitchFamily="18" charset="0"/>
              </a:rPr>
              <a:t>CF(E</a:t>
            </a:r>
            <a:r>
              <a:rPr lang="en-US" altLang="zh-CN" sz="2000" baseline="-25000" dirty="0">
                <a:latin typeface="Times New Roman" pitchFamily="18" charset="0"/>
                <a:ea typeface="仿宋_GB2312" pitchFamily="49" charset="-122"/>
                <a:cs typeface="Times New Roman" pitchFamily="18" charset="0"/>
              </a:rPr>
              <a:t>n</a:t>
            </a:r>
            <a:r>
              <a:rPr lang="en-US" altLang="zh-CN" sz="2000" dirty="0">
                <a:latin typeface="Times New Roman" pitchFamily="18" charset="0"/>
                <a:ea typeface="仿宋_GB2312" pitchFamily="49" charset="-122"/>
                <a:cs typeface="Times New Roman" pitchFamily="18" charset="0"/>
              </a:rPr>
              <a:t>)</a:t>
            </a:r>
            <a:r>
              <a:rPr lang="zh-CN" altLang="en-US" sz="2000" dirty="0">
                <a:latin typeface="Times New Roman" pitchFamily="18" charset="0"/>
                <a:ea typeface="仿宋_GB2312" pitchFamily="49" charset="-122"/>
                <a:cs typeface="Times New Roman" pitchFamily="18" charset="0"/>
              </a:rPr>
              <a:t>，则</a:t>
            </a:r>
          </a:p>
          <a:p>
            <a:pPr eaLnBrk="1" hangingPunct="1">
              <a:lnSpc>
                <a:spcPct val="120000"/>
              </a:lnSpc>
              <a:spcBef>
                <a:spcPct val="15000"/>
              </a:spcBef>
            </a:pPr>
            <a:r>
              <a:rPr lang="zh-CN" altLang="en-US" sz="2000" dirty="0">
                <a:solidFill>
                  <a:srgbClr val="0000FF"/>
                </a:solidFill>
                <a:latin typeface="Times New Roman" pitchFamily="18" charset="0"/>
                <a:ea typeface="仿宋_GB2312" pitchFamily="49" charset="-122"/>
                <a:cs typeface="Times New Roman" pitchFamily="18" charset="0"/>
              </a:rPr>
              <a:t>           </a:t>
            </a:r>
            <a:r>
              <a:rPr lang="zh-CN" altLang="en-US" sz="2000" dirty="0" smtClean="0">
                <a:solidFill>
                  <a:srgbClr val="0000FF"/>
                </a:solidFill>
                <a:latin typeface="Times New Roman" pitchFamily="18" charset="0"/>
                <a:ea typeface="仿宋_GB2312" pitchFamily="49" charset="-122"/>
                <a:cs typeface="Times New Roman" pitchFamily="18" charset="0"/>
              </a:rPr>
              <a:t> </a:t>
            </a:r>
            <a:r>
              <a:rPr lang="zh-CN" altLang="en-US" sz="2000" b="1" dirty="0" smtClean="0">
                <a:solidFill>
                  <a:srgbClr val="D60093"/>
                </a:solidFill>
                <a:latin typeface="Times New Roman" pitchFamily="18" charset="0"/>
                <a:ea typeface="仿宋_GB2312" pitchFamily="49" charset="-122"/>
                <a:cs typeface="Times New Roman" pitchFamily="18" charset="0"/>
              </a:rPr>
              <a:t> </a:t>
            </a:r>
            <a:r>
              <a:rPr lang="en-US" altLang="zh-CN" sz="2000" b="1" dirty="0" smtClean="0">
                <a:solidFill>
                  <a:srgbClr val="D60093"/>
                </a:solidFill>
                <a:latin typeface="Times New Roman" pitchFamily="18" charset="0"/>
                <a:ea typeface="仿宋_GB2312" pitchFamily="49" charset="-122"/>
                <a:cs typeface="Times New Roman" pitchFamily="18" charset="0"/>
              </a:rPr>
              <a:t>CF(E</a:t>
            </a:r>
            <a:r>
              <a:rPr lang="en-US" altLang="zh-CN" sz="2000" b="1" dirty="0">
                <a:solidFill>
                  <a:srgbClr val="D60093"/>
                </a:solidFill>
                <a:latin typeface="Times New Roman" pitchFamily="18" charset="0"/>
                <a:ea typeface="仿宋_GB2312" pitchFamily="49" charset="-122"/>
                <a:cs typeface="Times New Roman" pitchFamily="18" charset="0"/>
              </a:rPr>
              <a:t>)=min{CF(E</a:t>
            </a:r>
            <a:r>
              <a:rPr lang="en-US" altLang="zh-CN" sz="2000" b="1" baseline="-25000" dirty="0">
                <a:solidFill>
                  <a:srgbClr val="D60093"/>
                </a:solidFill>
                <a:latin typeface="Times New Roman" pitchFamily="18" charset="0"/>
                <a:ea typeface="仿宋_GB2312" pitchFamily="49" charset="-122"/>
                <a:cs typeface="Times New Roman" pitchFamily="18" charset="0"/>
              </a:rPr>
              <a:t>1</a:t>
            </a:r>
            <a:r>
              <a:rPr lang="en-US" altLang="zh-CN" sz="2000" b="1" dirty="0">
                <a:solidFill>
                  <a:srgbClr val="D60093"/>
                </a:solidFill>
                <a:latin typeface="Times New Roman" pitchFamily="18" charset="0"/>
                <a:ea typeface="仿宋_GB2312" pitchFamily="49" charset="-122"/>
                <a:cs typeface="Times New Roman" pitchFamily="18" charset="0"/>
              </a:rPr>
              <a:t>), CF(E</a:t>
            </a:r>
            <a:r>
              <a:rPr lang="en-US" altLang="zh-CN" sz="2000" b="1" baseline="-25000" dirty="0">
                <a:solidFill>
                  <a:srgbClr val="D60093"/>
                </a:solidFill>
                <a:latin typeface="Times New Roman" pitchFamily="18" charset="0"/>
                <a:ea typeface="仿宋_GB2312" pitchFamily="49" charset="-122"/>
                <a:cs typeface="Times New Roman" pitchFamily="18" charset="0"/>
              </a:rPr>
              <a:t>2</a:t>
            </a:r>
            <a:r>
              <a:rPr lang="en-US" altLang="zh-CN" sz="2000" b="1" dirty="0">
                <a:solidFill>
                  <a:srgbClr val="D60093"/>
                </a:solidFill>
                <a:latin typeface="Times New Roman" pitchFamily="18" charset="0"/>
                <a:ea typeface="仿宋_GB2312" pitchFamily="49" charset="-122"/>
                <a:cs typeface="Times New Roman" pitchFamily="18" charset="0"/>
              </a:rPr>
              <a:t>), … ,CF(E</a:t>
            </a:r>
            <a:r>
              <a:rPr lang="en-US" altLang="zh-CN" sz="2000" b="1" baseline="-25000" dirty="0">
                <a:solidFill>
                  <a:srgbClr val="D60093"/>
                </a:solidFill>
                <a:latin typeface="Times New Roman" pitchFamily="18" charset="0"/>
                <a:ea typeface="仿宋_GB2312" pitchFamily="49" charset="-122"/>
                <a:cs typeface="Times New Roman" pitchFamily="18" charset="0"/>
              </a:rPr>
              <a:t>n</a:t>
            </a:r>
            <a:r>
              <a:rPr lang="en-US" altLang="zh-CN" sz="2000" b="1" dirty="0">
                <a:solidFill>
                  <a:srgbClr val="D60093"/>
                </a:solidFill>
                <a:latin typeface="Times New Roman" pitchFamily="18" charset="0"/>
                <a:ea typeface="仿宋_GB2312" pitchFamily="49" charset="-122"/>
                <a:cs typeface="Times New Roman" pitchFamily="18" charset="0"/>
              </a:rPr>
              <a:t>)}</a:t>
            </a:r>
          </a:p>
          <a:p>
            <a:pPr marL="342900" indent="-342900" eaLnBrk="1" hangingPunct="1">
              <a:lnSpc>
                <a:spcPct val="120000"/>
              </a:lnSpc>
              <a:spcBef>
                <a:spcPct val="15000"/>
              </a:spcBef>
              <a:buFont typeface="Arial" pitchFamily="34" charset="0"/>
              <a:buChar char="•"/>
            </a:pPr>
            <a:r>
              <a:rPr lang="zh-CN" altLang="en-US" sz="2000" b="1" dirty="0" smtClean="0">
                <a:solidFill>
                  <a:srgbClr val="D60093"/>
                </a:solidFill>
                <a:latin typeface="Times New Roman" pitchFamily="18" charset="0"/>
                <a:ea typeface="仿宋_GB2312" pitchFamily="49" charset="-122"/>
                <a:cs typeface="Times New Roman" pitchFamily="18" charset="0"/>
              </a:rPr>
              <a:t>析取</a:t>
            </a:r>
            <a:endParaRPr lang="zh-CN" altLang="en-US" sz="2000" b="1" dirty="0">
              <a:solidFill>
                <a:srgbClr val="D60093"/>
              </a:solidFill>
              <a:latin typeface="Times New Roman" pitchFamily="18" charset="0"/>
              <a:ea typeface="仿宋_GB2312" pitchFamily="49" charset="-122"/>
              <a:cs typeface="Times New Roman" pitchFamily="18" charset="0"/>
            </a:endParaRPr>
          </a:p>
          <a:p>
            <a:pPr marL="800100" lvl="1" indent="-342900" eaLnBrk="1" hangingPunct="1">
              <a:lnSpc>
                <a:spcPct val="120000"/>
              </a:lnSpc>
              <a:spcBef>
                <a:spcPct val="15000"/>
              </a:spcBef>
              <a:buFont typeface="Arial" pitchFamily="34" charset="0"/>
              <a:buChar char="•"/>
            </a:pPr>
            <a:r>
              <a:rPr lang="zh-CN" altLang="en-US" sz="2000" dirty="0" smtClean="0">
                <a:latin typeface="Times New Roman" pitchFamily="18" charset="0"/>
                <a:ea typeface="仿宋_GB2312" pitchFamily="49" charset="-122"/>
                <a:cs typeface="Times New Roman" pitchFamily="18" charset="0"/>
              </a:rPr>
              <a:t>当</a:t>
            </a:r>
            <a:r>
              <a:rPr lang="zh-CN" altLang="en-US" sz="2000" dirty="0">
                <a:latin typeface="Times New Roman" pitchFamily="18" charset="0"/>
                <a:ea typeface="仿宋_GB2312" pitchFamily="49" charset="-122"/>
                <a:cs typeface="Times New Roman" pitchFamily="18" charset="0"/>
              </a:rPr>
              <a:t>组合证据是多个单一证据的析取时，即</a:t>
            </a:r>
            <a:r>
              <a:rPr lang="en-US" altLang="zh-CN" sz="2000" dirty="0">
                <a:latin typeface="Times New Roman" pitchFamily="18" charset="0"/>
                <a:ea typeface="仿宋_GB2312" pitchFamily="49" charset="-122"/>
                <a:cs typeface="Times New Roman" pitchFamily="18" charset="0"/>
              </a:rPr>
              <a:t>E=E</a:t>
            </a:r>
            <a:r>
              <a:rPr lang="en-US" altLang="zh-CN" sz="2000" baseline="-25000" dirty="0">
                <a:latin typeface="Times New Roman" pitchFamily="18" charset="0"/>
                <a:ea typeface="仿宋_GB2312" pitchFamily="49" charset="-122"/>
                <a:cs typeface="Times New Roman" pitchFamily="18" charset="0"/>
              </a:rPr>
              <a:t>1</a:t>
            </a:r>
            <a:r>
              <a:rPr lang="en-US" altLang="zh-CN" sz="2000" dirty="0">
                <a:latin typeface="Times New Roman" pitchFamily="18" charset="0"/>
                <a:ea typeface="仿宋_GB2312" pitchFamily="49" charset="-122"/>
                <a:cs typeface="Times New Roman" pitchFamily="18" charset="0"/>
              </a:rPr>
              <a:t>  OR  E</a:t>
            </a:r>
            <a:r>
              <a:rPr lang="en-US" altLang="zh-CN" sz="2000" baseline="-25000" dirty="0">
                <a:latin typeface="Times New Roman" pitchFamily="18" charset="0"/>
                <a:ea typeface="仿宋_GB2312" pitchFamily="49" charset="-122"/>
                <a:cs typeface="Times New Roman" pitchFamily="18" charset="0"/>
              </a:rPr>
              <a:t>2</a:t>
            </a:r>
            <a:r>
              <a:rPr lang="en-US" altLang="zh-CN" sz="2000" dirty="0">
                <a:latin typeface="Times New Roman" pitchFamily="18" charset="0"/>
                <a:ea typeface="仿宋_GB2312" pitchFamily="49" charset="-122"/>
                <a:cs typeface="Times New Roman" pitchFamily="18" charset="0"/>
              </a:rPr>
              <a:t>  OR  …  OR  E</a:t>
            </a:r>
            <a:r>
              <a:rPr lang="en-US" altLang="zh-CN" sz="2000" baseline="-25000" dirty="0">
                <a:latin typeface="Times New Roman" pitchFamily="18" charset="0"/>
                <a:ea typeface="仿宋_GB2312" pitchFamily="49" charset="-122"/>
                <a:cs typeface="Times New Roman" pitchFamily="18" charset="0"/>
              </a:rPr>
              <a:t>n</a:t>
            </a:r>
            <a:r>
              <a:rPr lang="zh-CN" altLang="en-US" sz="2000" dirty="0">
                <a:latin typeface="Times New Roman" pitchFamily="18" charset="0"/>
                <a:ea typeface="仿宋_GB2312" pitchFamily="49" charset="-122"/>
                <a:cs typeface="Times New Roman" pitchFamily="18" charset="0"/>
              </a:rPr>
              <a:t>时，若已知</a:t>
            </a:r>
            <a:r>
              <a:rPr lang="en-US" altLang="zh-CN" sz="2000" dirty="0">
                <a:latin typeface="Times New Roman" pitchFamily="18" charset="0"/>
                <a:ea typeface="仿宋_GB2312" pitchFamily="49" charset="-122"/>
                <a:cs typeface="Times New Roman" pitchFamily="18" charset="0"/>
              </a:rPr>
              <a:t>CF(E</a:t>
            </a:r>
            <a:r>
              <a:rPr lang="en-US" altLang="zh-CN" sz="2000" baseline="-25000" dirty="0">
                <a:latin typeface="Times New Roman" pitchFamily="18" charset="0"/>
                <a:ea typeface="仿宋_GB2312" pitchFamily="49" charset="-122"/>
                <a:cs typeface="Times New Roman" pitchFamily="18" charset="0"/>
              </a:rPr>
              <a:t>1</a:t>
            </a:r>
            <a:r>
              <a:rPr lang="en-US" altLang="zh-CN" sz="2000" dirty="0">
                <a:latin typeface="Times New Roman" pitchFamily="18" charset="0"/>
                <a:ea typeface="仿宋_GB2312" pitchFamily="49" charset="-122"/>
                <a:cs typeface="Times New Roman" pitchFamily="18" charset="0"/>
              </a:rPr>
              <a:t>)</a:t>
            </a:r>
            <a:r>
              <a:rPr lang="zh-CN" altLang="en-US" sz="2000" dirty="0">
                <a:latin typeface="Times New Roman" pitchFamily="18" charset="0"/>
                <a:ea typeface="仿宋_GB2312" pitchFamily="49" charset="-122"/>
                <a:cs typeface="Times New Roman" pitchFamily="18" charset="0"/>
              </a:rPr>
              <a:t>，</a:t>
            </a:r>
            <a:r>
              <a:rPr lang="en-US" altLang="zh-CN" sz="2000" dirty="0">
                <a:latin typeface="Times New Roman" pitchFamily="18" charset="0"/>
                <a:ea typeface="仿宋_GB2312" pitchFamily="49" charset="-122"/>
                <a:cs typeface="Times New Roman" pitchFamily="18" charset="0"/>
              </a:rPr>
              <a:t>CF(E</a:t>
            </a:r>
            <a:r>
              <a:rPr lang="en-US" altLang="zh-CN" sz="2000" baseline="-25000" dirty="0">
                <a:latin typeface="Times New Roman" pitchFamily="18" charset="0"/>
                <a:ea typeface="仿宋_GB2312" pitchFamily="49" charset="-122"/>
                <a:cs typeface="Times New Roman" pitchFamily="18" charset="0"/>
              </a:rPr>
              <a:t>2</a:t>
            </a:r>
            <a:r>
              <a:rPr lang="en-US" altLang="zh-CN" sz="2000" dirty="0">
                <a:latin typeface="Times New Roman" pitchFamily="18" charset="0"/>
                <a:ea typeface="仿宋_GB2312" pitchFamily="49" charset="-122"/>
                <a:cs typeface="Times New Roman" pitchFamily="18" charset="0"/>
              </a:rPr>
              <a:t>)</a:t>
            </a:r>
            <a:r>
              <a:rPr lang="zh-CN" altLang="en-US" sz="2000" dirty="0">
                <a:latin typeface="Times New Roman" pitchFamily="18" charset="0"/>
                <a:ea typeface="仿宋_GB2312" pitchFamily="49" charset="-122"/>
                <a:cs typeface="Times New Roman" pitchFamily="18" charset="0"/>
              </a:rPr>
              <a:t>，</a:t>
            </a:r>
            <a:r>
              <a:rPr lang="en-US" altLang="zh-CN" sz="2000" dirty="0">
                <a:latin typeface="Times New Roman" pitchFamily="18" charset="0"/>
                <a:ea typeface="仿宋_GB2312" pitchFamily="49" charset="-122"/>
                <a:cs typeface="Times New Roman" pitchFamily="18" charset="0"/>
              </a:rPr>
              <a:t>…</a:t>
            </a:r>
            <a:r>
              <a:rPr lang="zh-CN" altLang="en-US" sz="2000" dirty="0">
                <a:latin typeface="Times New Roman" pitchFamily="18" charset="0"/>
                <a:ea typeface="仿宋_GB2312" pitchFamily="49" charset="-122"/>
                <a:cs typeface="Times New Roman" pitchFamily="18" charset="0"/>
              </a:rPr>
              <a:t>，</a:t>
            </a:r>
            <a:r>
              <a:rPr lang="en-US" altLang="zh-CN" sz="2000" dirty="0">
                <a:latin typeface="Times New Roman" pitchFamily="18" charset="0"/>
                <a:ea typeface="仿宋_GB2312" pitchFamily="49" charset="-122"/>
                <a:cs typeface="Times New Roman" pitchFamily="18" charset="0"/>
              </a:rPr>
              <a:t>CF(E</a:t>
            </a:r>
            <a:r>
              <a:rPr lang="en-US" altLang="zh-CN" sz="2000" baseline="-25000" dirty="0">
                <a:latin typeface="Times New Roman" pitchFamily="18" charset="0"/>
                <a:ea typeface="仿宋_GB2312" pitchFamily="49" charset="-122"/>
                <a:cs typeface="Times New Roman" pitchFamily="18" charset="0"/>
              </a:rPr>
              <a:t>n</a:t>
            </a:r>
            <a:r>
              <a:rPr lang="en-US" altLang="zh-CN" sz="2000" dirty="0">
                <a:latin typeface="Times New Roman" pitchFamily="18" charset="0"/>
                <a:ea typeface="仿宋_GB2312" pitchFamily="49" charset="-122"/>
                <a:cs typeface="Times New Roman" pitchFamily="18" charset="0"/>
              </a:rPr>
              <a:t>)</a:t>
            </a:r>
            <a:r>
              <a:rPr lang="zh-CN" altLang="en-US" sz="2000" dirty="0">
                <a:latin typeface="Times New Roman" pitchFamily="18" charset="0"/>
                <a:ea typeface="仿宋_GB2312" pitchFamily="49" charset="-122"/>
                <a:cs typeface="Times New Roman" pitchFamily="18" charset="0"/>
              </a:rPr>
              <a:t>，则</a:t>
            </a:r>
          </a:p>
          <a:p>
            <a:pPr eaLnBrk="1" hangingPunct="1">
              <a:lnSpc>
                <a:spcPct val="120000"/>
              </a:lnSpc>
              <a:spcBef>
                <a:spcPct val="15000"/>
              </a:spcBef>
            </a:pPr>
            <a:r>
              <a:rPr lang="zh-CN" altLang="en-US" sz="2000" dirty="0">
                <a:solidFill>
                  <a:srgbClr val="0000FF"/>
                </a:solidFill>
                <a:latin typeface="Times New Roman" pitchFamily="18" charset="0"/>
                <a:ea typeface="仿宋_GB2312" pitchFamily="49" charset="-122"/>
                <a:cs typeface="Times New Roman" pitchFamily="18" charset="0"/>
              </a:rPr>
              <a:t>          </a:t>
            </a:r>
            <a:r>
              <a:rPr lang="zh-CN" altLang="en-US" sz="2000" dirty="0" smtClean="0">
                <a:solidFill>
                  <a:srgbClr val="0000FF"/>
                </a:solidFill>
                <a:latin typeface="Times New Roman" pitchFamily="18" charset="0"/>
                <a:ea typeface="仿宋_GB2312" pitchFamily="49" charset="-122"/>
                <a:cs typeface="Times New Roman" pitchFamily="18" charset="0"/>
              </a:rPr>
              <a:t>    </a:t>
            </a:r>
            <a:r>
              <a:rPr lang="en-US" altLang="zh-CN" sz="2000" b="1" dirty="0" smtClean="0">
                <a:solidFill>
                  <a:srgbClr val="D60093"/>
                </a:solidFill>
                <a:latin typeface="Times New Roman" pitchFamily="18" charset="0"/>
                <a:ea typeface="仿宋_GB2312" pitchFamily="49" charset="-122"/>
                <a:cs typeface="Times New Roman" pitchFamily="18" charset="0"/>
              </a:rPr>
              <a:t>CF(E</a:t>
            </a:r>
            <a:r>
              <a:rPr lang="en-US" altLang="zh-CN" sz="2000" b="1" dirty="0">
                <a:solidFill>
                  <a:srgbClr val="D60093"/>
                </a:solidFill>
                <a:latin typeface="Times New Roman" pitchFamily="18" charset="0"/>
                <a:ea typeface="仿宋_GB2312" pitchFamily="49" charset="-122"/>
                <a:cs typeface="Times New Roman" pitchFamily="18" charset="0"/>
              </a:rPr>
              <a:t>)=max{CF(E</a:t>
            </a:r>
            <a:r>
              <a:rPr lang="en-US" altLang="zh-CN" sz="2000" b="1" baseline="-25000" dirty="0">
                <a:solidFill>
                  <a:srgbClr val="D60093"/>
                </a:solidFill>
                <a:latin typeface="Times New Roman" pitchFamily="18" charset="0"/>
                <a:ea typeface="仿宋_GB2312" pitchFamily="49" charset="-122"/>
                <a:cs typeface="Times New Roman" pitchFamily="18" charset="0"/>
              </a:rPr>
              <a:t>1</a:t>
            </a:r>
            <a:r>
              <a:rPr lang="en-US" altLang="zh-CN" sz="2000" b="1" dirty="0">
                <a:solidFill>
                  <a:srgbClr val="D60093"/>
                </a:solidFill>
                <a:latin typeface="Times New Roman" pitchFamily="18" charset="0"/>
                <a:ea typeface="仿宋_GB2312" pitchFamily="49" charset="-122"/>
                <a:cs typeface="Times New Roman" pitchFamily="18" charset="0"/>
              </a:rPr>
              <a:t>), CF(E</a:t>
            </a:r>
            <a:r>
              <a:rPr lang="en-US" altLang="zh-CN" sz="2000" b="1" baseline="-25000" dirty="0">
                <a:solidFill>
                  <a:srgbClr val="D60093"/>
                </a:solidFill>
                <a:latin typeface="Times New Roman" pitchFamily="18" charset="0"/>
                <a:ea typeface="仿宋_GB2312" pitchFamily="49" charset="-122"/>
                <a:cs typeface="Times New Roman" pitchFamily="18" charset="0"/>
              </a:rPr>
              <a:t>2</a:t>
            </a:r>
            <a:r>
              <a:rPr lang="en-US" altLang="zh-CN" sz="2000" b="1" dirty="0">
                <a:solidFill>
                  <a:srgbClr val="D60093"/>
                </a:solidFill>
                <a:latin typeface="Times New Roman" pitchFamily="18" charset="0"/>
                <a:ea typeface="仿宋_GB2312" pitchFamily="49" charset="-122"/>
                <a:cs typeface="Times New Roman" pitchFamily="18" charset="0"/>
              </a:rPr>
              <a:t>), … ,CF(E</a:t>
            </a:r>
            <a:r>
              <a:rPr lang="en-US" altLang="zh-CN" sz="2000" b="1" baseline="-25000" dirty="0">
                <a:solidFill>
                  <a:srgbClr val="D60093"/>
                </a:solidFill>
                <a:latin typeface="Times New Roman" pitchFamily="18" charset="0"/>
                <a:ea typeface="仿宋_GB2312" pitchFamily="49" charset="-122"/>
                <a:cs typeface="Times New Roman" pitchFamily="18" charset="0"/>
              </a:rPr>
              <a:t>n</a:t>
            </a:r>
            <a:r>
              <a:rPr lang="en-US" altLang="zh-CN" sz="2000" b="1" dirty="0">
                <a:solidFill>
                  <a:srgbClr val="D60093"/>
                </a:solidFill>
                <a:latin typeface="Times New Roman" pitchFamily="18" charset="0"/>
                <a:ea typeface="仿宋_GB2312" pitchFamily="49" charset="-122"/>
                <a:cs typeface="Times New Roman" pitchFamily="18" charset="0"/>
              </a:rPr>
              <a:t>)} </a:t>
            </a:r>
          </a:p>
        </p:txBody>
      </p:sp>
      <p:sp>
        <p:nvSpPr>
          <p:cNvPr id="6" name="Text Box 5"/>
          <p:cNvSpPr txBox="1">
            <a:spLocks noChangeArrowheads="1"/>
          </p:cNvSpPr>
          <p:nvPr/>
        </p:nvSpPr>
        <p:spPr bwMode="auto">
          <a:xfrm>
            <a:off x="363463" y="332656"/>
            <a:ext cx="8389938" cy="8032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lnSpc>
                <a:spcPct val="105000"/>
              </a:lnSpc>
              <a:spcBef>
                <a:spcPct val="5000"/>
              </a:spcBef>
            </a:pPr>
            <a:r>
              <a:rPr lang="en-US" altLang="zh-CN" sz="4400" b="1" dirty="0">
                <a:solidFill>
                  <a:schemeClr val="accent2"/>
                </a:solidFill>
                <a:latin typeface="方正姚体" pitchFamily="2" charset="-122"/>
                <a:ea typeface="方正姚体" pitchFamily="2" charset="-122"/>
                <a:cs typeface="+mj-cs"/>
              </a:rPr>
              <a:t>CF</a:t>
            </a:r>
            <a:r>
              <a:rPr lang="zh-CN" altLang="en-US" sz="4400" b="1" dirty="0" smtClean="0">
                <a:solidFill>
                  <a:schemeClr val="accent2"/>
                </a:solidFill>
                <a:latin typeface="方正姚体" pitchFamily="2" charset="-122"/>
                <a:ea typeface="方正姚体" pitchFamily="2" charset="-122"/>
                <a:cs typeface="+mj-cs"/>
              </a:rPr>
              <a:t>模型</a:t>
            </a:r>
            <a:r>
              <a:rPr lang="en-US" altLang="zh-CN" sz="4400" b="1" dirty="0" smtClean="0">
                <a:solidFill>
                  <a:schemeClr val="accent2"/>
                </a:solidFill>
                <a:latin typeface="方正姚体" pitchFamily="2" charset="-122"/>
                <a:ea typeface="方正姚体" pitchFamily="2" charset="-122"/>
                <a:cs typeface="+mj-cs"/>
              </a:rPr>
              <a:t>–</a:t>
            </a:r>
            <a:r>
              <a:rPr lang="zh-CN" altLang="en-US" sz="4400" b="1" dirty="0">
                <a:solidFill>
                  <a:schemeClr val="accent2"/>
                </a:solidFill>
                <a:latin typeface="方正姚体" pitchFamily="2" charset="-122"/>
                <a:ea typeface="方正姚体" pitchFamily="2" charset="-122"/>
                <a:cs typeface="+mj-cs"/>
              </a:rPr>
              <a:t>否定、不确定证据的计算</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6" name="Text Box 6"/>
          <p:cNvSpPr txBox="1">
            <a:spLocks noChangeArrowheads="1"/>
          </p:cNvSpPr>
          <p:nvPr/>
        </p:nvSpPr>
        <p:spPr bwMode="auto">
          <a:xfrm>
            <a:off x="251520" y="1700808"/>
            <a:ext cx="8224502" cy="37887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342900" indent="-342900" algn="just" eaLnBrk="1" hangingPunct="1">
              <a:lnSpc>
                <a:spcPct val="115000"/>
              </a:lnSpc>
              <a:spcBef>
                <a:spcPct val="20000"/>
              </a:spcBef>
              <a:buFont typeface="Arial" pitchFamily="34" charset="0"/>
              <a:buChar char="•"/>
            </a:pPr>
            <a:r>
              <a:rPr lang="zh-CN" altLang="en-US" sz="2200" b="1" dirty="0" smtClean="0">
                <a:latin typeface="Times New Roman" pitchFamily="18" charset="0"/>
                <a:ea typeface="幼圆" pitchFamily="49" charset="-122"/>
                <a:cs typeface="Times New Roman" pitchFamily="18" charset="0"/>
              </a:rPr>
              <a:t>每</a:t>
            </a:r>
            <a:r>
              <a:rPr lang="zh-CN" altLang="en-US" sz="2200" b="1" dirty="0">
                <a:latin typeface="Times New Roman" pitchFamily="18" charset="0"/>
                <a:ea typeface="幼圆" pitchFamily="49" charset="-122"/>
                <a:cs typeface="Times New Roman" pitchFamily="18" charset="0"/>
              </a:rPr>
              <a:t>一次运用不确定性知识，都需要由</a:t>
            </a:r>
            <a:r>
              <a:rPr lang="zh-CN" altLang="en-US" sz="2200" b="1" dirty="0">
                <a:solidFill>
                  <a:srgbClr val="0000FF"/>
                </a:solidFill>
                <a:latin typeface="Times New Roman" pitchFamily="18" charset="0"/>
                <a:ea typeface="幼圆" pitchFamily="49" charset="-122"/>
                <a:cs typeface="Times New Roman" pitchFamily="18" charset="0"/>
              </a:rPr>
              <a:t>证据的不确定性和知识的不确定性去计算结论的不确定性。</a:t>
            </a:r>
          </a:p>
          <a:p>
            <a:pPr marL="342900" indent="-342900" algn="just" eaLnBrk="1" hangingPunct="1">
              <a:lnSpc>
                <a:spcPct val="115000"/>
              </a:lnSpc>
              <a:spcBef>
                <a:spcPts val="3000"/>
              </a:spcBef>
              <a:buFont typeface="Arial" pitchFamily="34" charset="0"/>
              <a:buChar char="•"/>
            </a:pPr>
            <a:r>
              <a:rPr lang="zh-CN" altLang="en-US" sz="2200" b="1" dirty="0" smtClean="0">
                <a:solidFill>
                  <a:srgbClr val="D60093"/>
                </a:solidFill>
                <a:latin typeface="Times New Roman" pitchFamily="18" charset="0"/>
                <a:ea typeface="幼圆" pitchFamily="49" charset="-122"/>
                <a:cs typeface="Times New Roman" pitchFamily="18" charset="0"/>
              </a:rPr>
              <a:t>不确定性</a:t>
            </a:r>
            <a:r>
              <a:rPr lang="zh-CN" altLang="en-US" sz="2200" b="1" dirty="0">
                <a:solidFill>
                  <a:srgbClr val="D60093"/>
                </a:solidFill>
                <a:latin typeface="Times New Roman" pitchFamily="18" charset="0"/>
                <a:ea typeface="幼圆" pitchFamily="49" charset="-122"/>
                <a:cs typeface="Times New Roman" pitchFamily="18" charset="0"/>
              </a:rPr>
              <a:t>的更新公式</a:t>
            </a:r>
          </a:p>
          <a:p>
            <a:pPr eaLnBrk="1" hangingPunct="1">
              <a:lnSpc>
                <a:spcPct val="115000"/>
              </a:lnSpc>
              <a:spcBef>
                <a:spcPts val="1800"/>
              </a:spcBef>
            </a:pPr>
            <a:r>
              <a:rPr lang="zh-CN" altLang="en-US" sz="2200" b="1" dirty="0">
                <a:solidFill>
                  <a:srgbClr val="D60093"/>
                </a:solidFill>
                <a:latin typeface="Times New Roman" pitchFamily="18" charset="0"/>
                <a:ea typeface="幼圆" pitchFamily="49" charset="-122"/>
                <a:cs typeface="Times New Roman" pitchFamily="18" charset="0"/>
              </a:rPr>
              <a:t>           </a:t>
            </a:r>
            <a:r>
              <a:rPr lang="en-US" altLang="zh-CN" sz="2200" b="1" dirty="0">
                <a:solidFill>
                  <a:srgbClr val="D60093"/>
                </a:solidFill>
                <a:latin typeface="Times New Roman" pitchFamily="18" charset="0"/>
                <a:ea typeface="幼圆" pitchFamily="49" charset="-122"/>
                <a:cs typeface="Times New Roman" pitchFamily="18" charset="0"/>
              </a:rPr>
              <a:t>CF(H)=CF(H, E)×max{0, CF(E)} </a:t>
            </a:r>
          </a:p>
          <a:p>
            <a:pPr marL="800100" lvl="1" indent="-342900" eaLnBrk="1" hangingPunct="1">
              <a:lnSpc>
                <a:spcPct val="115000"/>
              </a:lnSpc>
              <a:spcBef>
                <a:spcPts val="1800"/>
              </a:spcBef>
              <a:buFont typeface="Arial" pitchFamily="34" charset="0"/>
              <a:buChar char="•"/>
            </a:pPr>
            <a:r>
              <a:rPr lang="zh-CN" altLang="en-US" sz="2000" b="1" dirty="0" smtClean="0">
                <a:solidFill>
                  <a:srgbClr val="008000"/>
                </a:solidFill>
                <a:latin typeface="Times New Roman" pitchFamily="18" charset="0"/>
                <a:ea typeface="仿宋_GB2312" pitchFamily="49" charset="-122"/>
                <a:cs typeface="Times New Roman" pitchFamily="18" charset="0"/>
              </a:rPr>
              <a:t>若</a:t>
            </a:r>
            <a:r>
              <a:rPr lang="en-US" altLang="zh-CN" sz="2000" b="1" dirty="0">
                <a:solidFill>
                  <a:srgbClr val="008000"/>
                </a:solidFill>
                <a:latin typeface="Times New Roman" pitchFamily="18" charset="0"/>
                <a:ea typeface="仿宋_GB2312" pitchFamily="49" charset="-122"/>
                <a:cs typeface="Times New Roman" pitchFamily="18" charset="0"/>
              </a:rPr>
              <a:t>CF(E)&lt;0</a:t>
            </a:r>
            <a:r>
              <a:rPr lang="zh-CN" altLang="en-US" sz="2000" b="1" dirty="0">
                <a:solidFill>
                  <a:srgbClr val="008000"/>
                </a:solidFill>
                <a:latin typeface="Times New Roman" pitchFamily="18" charset="0"/>
                <a:ea typeface="仿宋_GB2312" pitchFamily="49" charset="-122"/>
                <a:cs typeface="Times New Roman" pitchFamily="18" charset="0"/>
              </a:rPr>
              <a:t>，</a:t>
            </a:r>
            <a:r>
              <a:rPr lang="zh-CN" altLang="en-US" sz="2000" b="1" dirty="0" smtClean="0">
                <a:solidFill>
                  <a:srgbClr val="008000"/>
                </a:solidFill>
                <a:latin typeface="Times New Roman" pitchFamily="18" charset="0"/>
                <a:ea typeface="仿宋_GB2312" pitchFamily="49" charset="-122"/>
                <a:cs typeface="Times New Roman" pitchFamily="18" charset="0"/>
              </a:rPr>
              <a:t>则</a:t>
            </a:r>
            <a:r>
              <a:rPr lang="zh-CN" altLang="en-US" sz="2000" b="1" dirty="0" smtClean="0">
                <a:solidFill>
                  <a:srgbClr val="0000CC"/>
                </a:solidFill>
                <a:latin typeface="Times New Roman" pitchFamily="18" charset="0"/>
                <a:ea typeface="仿宋_GB2312" pitchFamily="49" charset="-122"/>
                <a:cs typeface="Times New Roman" pitchFamily="18" charset="0"/>
              </a:rPr>
              <a:t>   </a:t>
            </a:r>
            <a:r>
              <a:rPr lang="en-US" altLang="zh-CN" sz="2000" b="1" dirty="0">
                <a:solidFill>
                  <a:srgbClr val="0000CC"/>
                </a:solidFill>
                <a:latin typeface="Times New Roman" pitchFamily="18" charset="0"/>
                <a:ea typeface="仿宋_GB2312" pitchFamily="49" charset="-122"/>
                <a:cs typeface="Times New Roman" pitchFamily="18" charset="0"/>
              </a:rPr>
              <a:t>CF(H)=</a:t>
            </a:r>
            <a:r>
              <a:rPr lang="en-US" altLang="zh-CN" sz="2000" b="1" dirty="0" smtClean="0">
                <a:solidFill>
                  <a:srgbClr val="0000CC"/>
                </a:solidFill>
                <a:latin typeface="Times New Roman" pitchFamily="18" charset="0"/>
                <a:ea typeface="仿宋_GB2312" pitchFamily="49" charset="-122"/>
                <a:cs typeface="Times New Roman" pitchFamily="18" charset="0"/>
              </a:rPr>
              <a:t>0</a:t>
            </a:r>
            <a:r>
              <a:rPr lang="zh-CN" altLang="en-US" sz="2000" b="1" dirty="0" smtClean="0">
                <a:solidFill>
                  <a:srgbClr val="0000CC"/>
                </a:solidFill>
                <a:latin typeface="Times New Roman" pitchFamily="18" charset="0"/>
                <a:ea typeface="仿宋_GB2312" pitchFamily="49" charset="-122"/>
                <a:cs typeface="Times New Roman" pitchFamily="18" charset="0"/>
              </a:rPr>
              <a:t>， 即</a:t>
            </a:r>
            <a:r>
              <a:rPr lang="zh-CN" altLang="en-US" sz="2000" b="1" dirty="0">
                <a:solidFill>
                  <a:srgbClr val="0000CC"/>
                </a:solidFill>
                <a:latin typeface="Times New Roman" pitchFamily="18" charset="0"/>
                <a:ea typeface="仿宋_GB2312" pitchFamily="49" charset="-122"/>
                <a:cs typeface="Times New Roman" pitchFamily="18" charset="0"/>
              </a:rPr>
              <a:t>该模型没考虑</a:t>
            </a:r>
            <a:r>
              <a:rPr lang="en-US" altLang="zh-CN" sz="2000" b="1" dirty="0">
                <a:solidFill>
                  <a:srgbClr val="0000CC"/>
                </a:solidFill>
                <a:latin typeface="Times New Roman" pitchFamily="18" charset="0"/>
                <a:ea typeface="仿宋_GB2312" pitchFamily="49" charset="-122"/>
                <a:cs typeface="Times New Roman" pitchFamily="18" charset="0"/>
              </a:rPr>
              <a:t>E</a:t>
            </a:r>
            <a:r>
              <a:rPr lang="zh-CN" altLang="en-US" sz="2000" b="1" dirty="0">
                <a:solidFill>
                  <a:srgbClr val="0000CC"/>
                </a:solidFill>
                <a:latin typeface="Times New Roman" pitchFamily="18" charset="0"/>
                <a:ea typeface="仿宋_GB2312" pitchFamily="49" charset="-122"/>
                <a:cs typeface="Times New Roman" pitchFamily="18" charset="0"/>
              </a:rPr>
              <a:t>为假对</a:t>
            </a:r>
            <a:r>
              <a:rPr lang="en-US" altLang="zh-CN" sz="2000" b="1" dirty="0">
                <a:solidFill>
                  <a:srgbClr val="0000CC"/>
                </a:solidFill>
                <a:latin typeface="Times New Roman" pitchFamily="18" charset="0"/>
                <a:ea typeface="仿宋_GB2312" pitchFamily="49" charset="-122"/>
                <a:cs typeface="Times New Roman" pitchFamily="18" charset="0"/>
              </a:rPr>
              <a:t>H</a:t>
            </a:r>
            <a:r>
              <a:rPr lang="zh-CN" altLang="en-US" sz="2000" b="1" dirty="0">
                <a:solidFill>
                  <a:srgbClr val="0000CC"/>
                </a:solidFill>
                <a:latin typeface="Times New Roman" pitchFamily="18" charset="0"/>
                <a:ea typeface="仿宋_GB2312" pitchFamily="49" charset="-122"/>
                <a:cs typeface="Times New Roman" pitchFamily="18" charset="0"/>
              </a:rPr>
              <a:t>的影响。</a:t>
            </a:r>
          </a:p>
          <a:p>
            <a:pPr marL="800100" lvl="1" indent="-342900" eaLnBrk="1" hangingPunct="1">
              <a:lnSpc>
                <a:spcPct val="115000"/>
              </a:lnSpc>
              <a:spcBef>
                <a:spcPts val="1800"/>
              </a:spcBef>
              <a:buFont typeface="Arial" pitchFamily="34" charset="0"/>
              <a:buChar char="•"/>
            </a:pPr>
            <a:r>
              <a:rPr lang="zh-CN" altLang="en-US" sz="2000" b="1" dirty="0" smtClean="0">
                <a:solidFill>
                  <a:srgbClr val="008000"/>
                </a:solidFill>
                <a:latin typeface="Times New Roman" pitchFamily="18" charset="0"/>
                <a:ea typeface="仿宋_GB2312" pitchFamily="49" charset="-122"/>
                <a:cs typeface="Times New Roman" pitchFamily="18" charset="0"/>
              </a:rPr>
              <a:t>若</a:t>
            </a:r>
            <a:r>
              <a:rPr lang="en-US" altLang="zh-CN" sz="2000" b="1" dirty="0">
                <a:solidFill>
                  <a:srgbClr val="008000"/>
                </a:solidFill>
                <a:latin typeface="Times New Roman" pitchFamily="18" charset="0"/>
                <a:ea typeface="仿宋_GB2312" pitchFamily="49" charset="-122"/>
                <a:cs typeface="Times New Roman" pitchFamily="18" charset="0"/>
              </a:rPr>
              <a:t>CF(E)=1</a:t>
            </a:r>
            <a:r>
              <a:rPr lang="zh-CN" altLang="en-US" sz="2000" b="1" dirty="0">
                <a:solidFill>
                  <a:srgbClr val="008000"/>
                </a:solidFill>
                <a:latin typeface="Times New Roman" pitchFamily="18" charset="0"/>
                <a:ea typeface="仿宋_GB2312" pitchFamily="49" charset="-122"/>
                <a:cs typeface="Times New Roman" pitchFamily="18" charset="0"/>
              </a:rPr>
              <a:t>，</a:t>
            </a:r>
            <a:r>
              <a:rPr lang="zh-CN" altLang="en-US" sz="2000" b="1" dirty="0" smtClean="0">
                <a:solidFill>
                  <a:srgbClr val="008000"/>
                </a:solidFill>
                <a:latin typeface="Times New Roman" pitchFamily="18" charset="0"/>
                <a:ea typeface="仿宋_GB2312" pitchFamily="49" charset="-122"/>
                <a:cs typeface="Times New Roman" pitchFamily="18" charset="0"/>
              </a:rPr>
              <a:t>则  </a:t>
            </a:r>
            <a:r>
              <a:rPr lang="zh-CN" altLang="en-US" sz="2000" b="1" dirty="0" smtClean="0">
                <a:solidFill>
                  <a:srgbClr val="0000CC"/>
                </a:solidFill>
                <a:latin typeface="Times New Roman" pitchFamily="18" charset="0"/>
                <a:ea typeface="仿宋_GB2312" pitchFamily="49" charset="-122"/>
                <a:cs typeface="Times New Roman" pitchFamily="18" charset="0"/>
              </a:rPr>
              <a:t> </a:t>
            </a:r>
            <a:r>
              <a:rPr lang="en-US" altLang="zh-CN" sz="2000" b="1" dirty="0">
                <a:solidFill>
                  <a:srgbClr val="0000CC"/>
                </a:solidFill>
                <a:latin typeface="Times New Roman" pitchFamily="18" charset="0"/>
                <a:ea typeface="仿宋_GB2312" pitchFamily="49" charset="-122"/>
                <a:cs typeface="Times New Roman" pitchFamily="18" charset="0"/>
              </a:rPr>
              <a:t>CF(H)=CF(H,E</a:t>
            </a:r>
            <a:r>
              <a:rPr lang="en-US" altLang="zh-CN" sz="2000" b="1" dirty="0" smtClean="0">
                <a:solidFill>
                  <a:srgbClr val="0000CC"/>
                </a:solidFill>
                <a:latin typeface="Times New Roman" pitchFamily="18" charset="0"/>
                <a:ea typeface="仿宋_GB2312" pitchFamily="49" charset="-122"/>
                <a:cs typeface="Times New Roman" pitchFamily="18" charset="0"/>
              </a:rPr>
              <a:t>)</a:t>
            </a:r>
            <a:r>
              <a:rPr lang="zh-CN" altLang="en-US" sz="2000" b="1" dirty="0" smtClean="0">
                <a:solidFill>
                  <a:srgbClr val="0000CC"/>
                </a:solidFill>
                <a:latin typeface="Times New Roman" pitchFamily="18" charset="0"/>
                <a:ea typeface="仿宋_GB2312" pitchFamily="49" charset="-122"/>
                <a:cs typeface="Times New Roman" pitchFamily="18" charset="0"/>
              </a:rPr>
              <a:t>， 即</a:t>
            </a:r>
            <a:r>
              <a:rPr lang="zh-CN" altLang="en-US" sz="2000" b="1" dirty="0">
                <a:solidFill>
                  <a:srgbClr val="0000CC"/>
                </a:solidFill>
                <a:latin typeface="Times New Roman" pitchFamily="18" charset="0"/>
                <a:ea typeface="仿宋_GB2312" pitchFamily="49" charset="-122"/>
                <a:cs typeface="Times New Roman" pitchFamily="18" charset="0"/>
              </a:rPr>
              <a:t>规则强度</a:t>
            </a:r>
            <a:r>
              <a:rPr lang="en-US" altLang="zh-CN" sz="2000" b="1" dirty="0">
                <a:solidFill>
                  <a:srgbClr val="0000CC"/>
                </a:solidFill>
                <a:latin typeface="Times New Roman" pitchFamily="18" charset="0"/>
                <a:ea typeface="仿宋_GB2312" pitchFamily="49" charset="-122"/>
                <a:cs typeface="Times New Roman" pitchFamily="18" charset="0"/>
              </a:rPr>
              <a:t>CF(H,E)</a:t>
            </a:r>
            <a:r>
              <a:rPr lang="zh-CN" altLang="en-US" sz="2000" b="1" dirty="0">
                <a:solidFill>
                  <a:srgbClr val="0000CC"/>
                </a:solidFill>
                <a:latin typeface="Times New Roman" pitchFamily="18" charset="0"/>
                <a:ea typeface="仿宋_GB2312" pitchFamily="49" charset="-122"/>
                <a:cs typeface="Times New Roman" pitchFamily="18" charset="0"/>
              </a:rPr>
              <a:t>实际上是在</a:t>
            </a:r>
            <a:r>
              <a:rPr lang="en-US" altLang="zh-CN" sz="2000" b="1" dirty="0">
                <a:solidFill>
                  <a:srgbClr val="0000CC"/>
                </a:solidFill>
                <a:latin typeface="Times New Roman" pitchFamily="18" charset="0"/>
                <a:ea typeface="仿宋_GB2312" pitchFamily="49" charset="-122"/>
                <a:cs typeface="Times New Roman" pitchFamily="18" charset="0"/>
              </a:rPr>
              <a:t>E</a:t>
            </a:r>
            <a:r>
              <a:rPr lang="zh-CN" altLang="en-US" sz="2000" b="1" dirty="0">
                <a:solidFill>
                  <a:srgbClr val="0000CC"/>
                </a:solidFill>
                <a:latin typeface="Times New Roman" pitchFamily="18" charset="0"/>
                <a:ea typeface="仿宋_GB2312" pitchFamily="49" charset="-122"/>
                <a:cs typeface="Times New Roman" pitchFamily="18" charset="0"/>
              </a:rPr>
              <a:t>为真时，</a:t>
            </a:r>
            <a:r>
              <a:rPr lang="en-US" altLang="zh-CN" sz="2000" b="1" dirty="0">
                <a:solidFill>
                  <a:srgbClr val="0000CC"/>
                </a:solidFill>
                <a:latin typeface="Times New Roman" pitchFamily="18" charset="0"/>
                <a:ea typeface="仿宋_GB2312" pitchFamily="49" charset="-122"/>
                <a:cs typeface="Times New Roman" pitchFamily="18" charset="0"/>
              </a:rPr>
              <a:t>H</a:t>
            </a:r>
            <a:r>
              <a:rPr lang="zh-CN" altLang="en-US" sz="2000" b="1" dirty="0">
                <a:solidFill>
                  <a:srgbClr val="0000CC"/>
                </a:solidFill>
                <a:latin typeface="Times New Roman" pitchFamily="18" charset="0"/>
                <a:ea typeface="仿宋_GB2312" pitchFamily="49" charset="-122"/>
                <a:cs typeface="Times New Roman" pitchFamily="18" charset="0"/>
              </a:rPr>
              <a:t>的可信度</a:t>
            </a:r>
          </a:p>
        </p:txBody>
      </p:sp>
      <p:sp>
        <p:nvSpPr>
          <p:cNvPr id="6" name="Text Box 5"/>
          <p:cNvSpPr txBox="1">
            <a:spLocks noChangeArrowheads="1"/>
          </p:cNvSpPr>
          <p:nvPr/>
        </p:nvSpPr>
        <p:spPr bwMode="auto">
          <a:xfrm>
            <a:off x="353479" y="440668"/>
            <a:ext cx="8389938" cy="8032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lnSpc>
                <a:spcPct val="105000"/>
              </a:lnSpc>
              <a:spcBef>
                <a:spcPct val="5000"/>
              </a:spcBef>
            </a:pPr>
            <a:r>
              <a:rPr lang="en-US" altLang="zh-CN" sz="4400" b="1" dirty="0">
                <a:solidFill>
                  <a:schemeClr val="accent2"/>
                </a:solidFill>
                <a:latin typeface="方正姚体" pitchFamily="2" charset="-122"/>
                <a:ea typeface="方正姚体" pitchFamily="2" charset="-122"/>
                <a:cs typeface="+mj-cs"/>
              </a:rPr>
              <a:t>CF</a:t>
            </a:r>
            <a:r>
              <a:rPr lang="zh-CN" altLang="en-US" sz="4400" b="1" dirty="0" smtClean="0">
                <a:solidFill>
                  <a:schemeClr val="accent2"/>
                </a:solidFill>
                <a:latin typeface="方正姚体" pitchFamily="2" charset="-122"/>
                <a:ea typeface="方正姚体" pitchFamily="2" charset="-122"/>
                <a:cs typeface="+mj-cs"/>
              </a:rPr>
              <a:t>模型</a:t>
            </a:r>
            <a:r>
              <a:rPr lang="en-US" altLang="zh-CN" sz="4400" b="1" dirty="0" smtClean="0">
                <a:solidFill>
                  <a:schemeClr val="accent2"/>
                </a:solidFill>
                <a:latin typeface="方正姚体" pitchFamily="2" charset="-122"/>
                <a:ea typeface="方正姚体" pitchFamily="2" charset="-122"/>
                <a:cs typeface="+mj-cs"/>
              </a:rPr>
              <a:t>–</a:t>
            </a:r>
            <a:r>
              <a:rPr lang="zh-CN" altLang="en-US" sz="4400" b="1" dirty="0" smtClean="0">
                <a:solidFill>
                  <a:schemeClr val="accent2"/>
                </a:solidFill>
                <a:latin typeface="方正姚体" pitchFamily="2" charset="-122"/>
                <a:ea typeface="方正姚体" pitchFamily="2" charset="-122"/>
                <a:cs typeface="+mj-cs"/>
              </a:rPr>
              <a:t>不确定性的</a:t>
            </a:r>
            <a:r>
              <a:rPr lang="zh-CN" altLang="en-US" sz="4400" b="1" dirty="0">
                <a:solidFill>
                  <a:schemeClr val="accent2"/>
                </a:solidFill>
                <a:latin typeface="方正姚体" pitchFamily="2" charset="-122"/>
                <a:ea typeface="方正姚体" pitchFamily="2" charset="-122"/>
                <a:cs typeface="+mj-cs"/>
              </a:rPr>
              <a:t>更新</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30" name="Text Box 6"/>
          <p:cNvSpPr txBox="1">
            <a:spLocks noChangeArrowheads="1"/>
          </p:cNvSpPr>
          <p:nvPr/>
        </p:nvSpPr>
        <p:spPr bwMode="auto">
          <a:xfrm>
            <a:off x="142875" y="1016000"/>
            <a:ext cx="8785225" cy="51503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342900" indent="-342900" algn="just" eaLnBrk="1" hangingPunct="1">
              <a:lnSpc>
                <a:spcPct val="115000"/>
              </a:lnSpc>
              <a:spcBef>
                <a:spcPct val="0"/>
              </a:spcBef>
              <a:buFont typeface="Arial" pitchFamily="34" charset="0"/>
              <a:buChar char="•"/>
            </a:pPr>
            <a:r>
              <a:rPr lang="zh-CN" altLang="en-US" sz="2000" b="1" dirty="0" smtClean="0">
                <a:latin typeface="幼圆" pitchFamily="49" charset="-122"/>
                <a:ea typeface="幼圆" pitchFamily="49" charset="-122"/>
              </a:rPr>
              <a:t>当</a:t>
            </a:r>
            <a:r>
              <a:rPr lang="zh-CN" altLang="en-US" sz="2000" b="1" dirty="0">
                <a:latin typeface="幼圆" pitchFamily="49" charset="-122"/>
                <a:ea typeface="幼圆" pitchFamily="49" charset="-122"/>
              </a:rPr>
              <a:t>有多条知识支持同一个结论，且这些知识的前提相互独立，结论的可信度又不相同时，可利用不确定性的合成算法求出结论的综合可信度</a:t>
            </a:r>
            <a:r>
              <a:rPr lang="zh-CN" altLang="en-US" sz="2000" b="1" dirty="0" smtClean="0">
                <a:latin typeface="幼圆" pitchFamily="49" charset="-122"/>
                <a:ea typeface="幼圆" pitchFamily="49" charset="-122"/>
              </a:rPr>
              <a:t>。</a:t>
            </a:r>
            <a:endParaRPr lang="en-US" altLang="zh-CN" sz="2000" b="1" dirty="0" smtClean="0">
              <a:latin typeface="幼圆" pitchFamily="49" charset="-122"/>
              <a:ea typeface="幼圆" pitchFamily="49" charset="-122"/>
            </a:endParaRPr>
          </a:p>
          <a:p>
            <a:pPr marL="342900" indent="-342900" algn="just" eaLnBrk="1" hangingPunct="1">
              <a:lnSpc>
                <a:spcPct val="115000"/>
              </a:lnSpc>
              <a:spcBef>
                <a:spcPct val="0"/>
              </a:spcBef>
              <a:buFont typeface="Arial" pitchFamily="34" charset="0"/>
              <a:buChar char="•"/>
            </a:pPr>
            <a:endParaRPr lang="zh-CN" altLang="en-US" sz="900" b="1" dirty="0">
              <a:latin typeface="幼圆" pitchFamily="49" charset="-122"/>
              <a:ea typeface="幼圆" pitchFamily="49" charset="-122"/>
            </a:endParaRPr>
          </a:p>
          <a:p>
            <a:pPr marL="342900" indent="-342900" algn="just" eaLnBrk="1" hangingPunct="1">
              <a:lnSpc>
                <a:spcPct val="115000"/>
              </a:lnSpc>
              <a:spcBef>
                <a:spcPct val="0"/>
              </a:spcBef>
              <a:buFont typeface="Arial" pitchFamily="34" charset="0"/>
              <a:buChar char="•"/>
            </a:pPr>
            <a:r>
              <a:rPr lang="zh-CN" altLang="en-US" sz="2000" b="1" dirty="0" smtClean="0">
                <a:latin typeface="Times New Roman" pitchFamily="18" charset="0"/>
                <a:ea typeface="幼圆" pitchFamily="49" charset="-122"/>
                <a:cs typeface="Times New Roman" pitchFamily="18" charset="0"/>
              </a:rPr>
              <a:t>设有</a:t>
            </a:r>
            <a:r>
              <a:rPr lang="zh-CN" altLang="en-US" sz="2000" b="1" dirty="0">
                <a:latin typeface="Times New Roman" pitchFamily="18" charset="0"/>
                <a:ea typeface="幼圆" pitchFamily="49" charset="-122"/>
                <a:cs typeface="Times New Roman" pitchFamily="18" charset="0"/>
              </a:rPr>
              <a:t>知识</a:t>
            </a:r>
            <a:r>
              <a:rPr lang="zh-CN" altLang="en-US" sz="2000" b="1" dirty="0" smtClean="0">
                <a:latin typeface="Times New Roman" pitchFamily="18" charset="0"/>
                <a:ea typeface="幼圆" pitchFamily="49" charset="-122"/>
                <a:cs typeface="Times New Roman" pitchFamily="18" charset="0"/>
              </a:rPr>
              <a:t>：  </a:t>
            </a:r>
            <a:r>
              <a:rPr lang="en-US" altLang="zh-CN" sz="2000" b="1" dirty="0" smtClean="0">
                <a:solidFill>
                  <a:srgbClr val="00B050"/>
                </a:solidFill>
                <a:latin typeface="Times New Roman" pitchFamily="18" charset="0"/>
                <a:ea typeface="幼圆" pitchFamily="49" charset="-122"/>
                <a:cs typeface="Times New Roman" pitchFamily="18" charset="0"/>
              </a:rPr>
              <a:t>IF  </a:t>
            </a:r>
            <a:r>
              <a:rPr lang="en-US" altLang="zh-CN" sz="2000" b="1" dirty="0">
                <a:solidFill>
                  <a:srgbClr val="00B050"/>
                </a:solidFill>
                <a:latin typeface="Times New Roman" pitchFamily="18" charset="0"/>
                <a:ea typeface="幼圆" pitchFamily="49" charset="-122"/>
                <a:cs typeface="Times New Roman" pitchFamily="18" charset="0"/>
              </a:rPr>
              <a:t>E</a:t>
            </a:r>
            <a:r>
              <a:rPr lang="en-US" altLang="zh-CN" sz="2000" b="1" baseline="-25000" dirty="0">
                <a:solidFill>
                  <a:srgbClr val="00B050"/>
                </a:solidFill>
                <a:latin typeface="Times New Roman" pitchFamily="18" charset="0"/>
                <a:ea typeface="幼圆" pitchFamily="49" charset="-122"/>
                <a:cs typeface="Times New Roman" pitchFamily="18" charset="0"/>
              </a:rPr>
              <a:t>1</a:t>
            </a:r>
            <a:r>
              <a:rPr lang="en-US" altLang="zh-CN" sz="2000" b="1" dirty="0">
                <a:solidFill>
                  <a:srgbClr val="00B050"/>
                </a:solidFill>
                <a:latin typeface="Times New Roman" pitchFamily="18" charset="0"/>
                <a:ea typeface="幼圆" pitchFamily="49" charset="-122"/>
                <a:cs typeface="Times New Roman" pitchFamily="18" charset="0"/>
              </a:rPr>
              <a:t>   THEN   H  (CF(H, E</a:t>
            </a:r>
            <a:r>
              <a:rPr lang="en-US" altLang="zh-CN" sz="2000" b="1" baseline="-25000" dirty="0">
                <a:solidFill>
                  <a:srgbClr val="00B050"/>
                </a:solidFill>
                <a:latin typeface="Times New Roman" pitchFamily="18" charset="0"/>
                <a:ea typeface="幼圆" pitchFamily="49" charset="-122"/>
                <a:cs typeface="Times New Roman" pitchFamily="18" charset="0"/>
              </a:rPr>
              <a:t>1</a:t>
            </a:r>
            <a:r>
              <a:rPr lang="en-US" altLang="zh-CN" sz="2000" b="1" dirty="0">
                <a:solidFill>
                  <a:srgbClr val="00B050"/>
                </a:solidFill>
                <a:latin typeface="Times New Roman" pitchFamily="18" charset="0"/>
                <a:ea typeface="幼圆" pitchFamily="49" charset="-122"/>
                <a:cs typeface="Times New Roman" pitchFamily="18" charset="0"/>
              </a:rPr>
              <a:t>))</a:t>
            </a:r>
          </a:p>
          <a:p>
            <a:pPr algn="just" eaLnBrk="1" hangingPunct="1">
              <a:lnSpc>
                <a:spcPct val="115000"/>
              </a:lnSpc>
              <a:spcBef>
                <a:spcPct val="0"/>
              </a:spcBef>
            </a:pPr>
            <a:r>
              <a:rPr lang="zh-CN" altLang="en-US" sz="2000" b="1" dirty="0">
                <a:solidFill>
                  <a:srgbClr val="00B050"/>
                </a:solidFill>
                <a:latin typeface="Times New Roman" pitchFamily="18" charset="0"/>
                <a:ea typeface="幼圆" pitchFamily="49" charset="-122"/>
                <a:cs typeface="Times New Roman" pitchFamily="18" charset="0"/>
              </a:rPr>
              <a:t>　　　　　   </a:t>
            </a:r>
            <a:r>
              <a:rPr lang="zh-CN" altLang="en-US" sz="2000" b="1" dirty="0" smtClean="0">
                <a:solidFill>
                  <a:srgbClr val="00B050"/>
                </a:solidFill>
                <a:latin typeface="Times New Roman" pitchFamily="18" charset="0"/>
                <a:ea typeface="幼圆" pitchFamily="49" charset="-122"/>
                <a:cs typeface="Times New Roman" pitchFamily="18" charset="0"/>
              </a:rPr>
              <a:t>     </a:t>
            </a:r>
            <a:r>
              <a:rPr lang="en-US" altLang="zh-CN" sz="2000" b="1" dirty="0" smtClean="0">
                <a:solidFill>
                  <a:srgbClr val="00B050"/>
                </a:solidFill>
                <a:latin typeface="Times New Roman" pitchFamily="18" charset="0"/>
                <a:ea typeface="幼圆" pitchFamily="49" charset="-122"/>
                <a:cs typeface="Times New Roman" pitchFamily="18" charset="0"/>
              </a:rPr>
              <a:t>IF  </a:t>
            </a:r>
            <a:r>
              <a:rPr lang="en-US" altLang="zh-CN" sz="2000" b="1" dirty="0">
                <a:solidFill>
                  <a:srgbClr val="00B050"/>
                </a:solidFill>
                <a:latin typeface="Times New Roman" pitchFamily="18" charset="0"/>
                <a:ea typeface="幼圆" pitchFamily="49" charset="-122"/>
                <a:cs typeface="Times New Roman" pitchFamily="18" charset="0"/>
              </a:rPr>
              <a:t>E</a:t>
            </a:r>
            <a:r>
              <a:rPr lang="en-US" altLang="zh-CN" sz="2000" b="1" baseline="-25000" dirty="0">
                <a:solidFill>
                  <a:srgbClr val="00B050"/>
                </a:solidFill>
                <a:latin typeface="Times New Roman" pitchFamily="18" charset="0"/>
                <a:ea typeface="幼圆" pitchFamily="49" charset="-122"/>
                <a:cs typeface="Times New Roman" pitchFamily="18" charset="0"/>
              </a:rPr>
              <a:t>2</a:t>
            </a:r>
            <a:r>
              <a:rPr lang="en-US" altLang="zh-CN" sz="2000" b="1" dirty="0">
                <a:solidFill>
                  <a:srgbClr val="00B050"/>
                </a:solidFill>
                <a:latin typeface="Times New Roman" pitchFamily="18" charset="0"/>
                <a:ea typeface="幼圆" pitchFamily="49" charset="-122"/>
                <a:cs typeface="Times New Roman" pitchFamily="18" charset="0"/>
              </a:rPr>
              <a:t>   THEN   H  (CF(H, E</a:t>
            </a:r>
            <a:r>
              <a:rPr lang="en-US" altLang="zh-CN" sz="2000" b="1" baseline="-25000" dirty="0">
                <a:solidFill>
                  <a:srgbClr val="00B050"/>
                </a:solidFill>
                <a:latin typeface="Times New Roman" pitchFamily="18" charset="0"/>
                <a:ea typeface="幼圆" pitchFamily="49" charset="-122"/>
                <a:cs typeface="Times New Roman" pitchFamily="18" charset="0"/>
              </a:rPr>
              <a:t>2</a:t>
            </a:r>
            <a:r>
              <a:rPr lang="en-US" altLang="zh-CN" sz="2000" b="1" dirty="0">
                <a:solidFill>
                  <a:srgbClr val="00B050"/>
                </a:solidFill>
                <a:latin typeface="Times New Roman" pitchFamily="18" charset="0"/>
                <a:ea typeface="幼圆" pitchFamily="49" charset="-122"/>
                <a:cs typeface="Times New Roman" pitchFamily="18" charset="0"/>
              </a:rPr>
              <a:t>))</a:t>
            </a:r>
          </a:p>
          <a:p>
            <a:pPr algn="just" eaLnBrk="1" hangingPunct="1">
              <a:lnSpc>
                <a:spcPct val="115000"/>
              </a:lnSpc>
              <a:spcBef>
                <a:spcPct val="0"/>
              </a:spcBef>
            </a:pPr>
            <a:r>
              <a:rPr lang="zh-CN" altLang="en-US" sz="2000" b="1" dirty="0" smtClean="0">
                <a:latin typeface="幼圆" pitchFamily="49" charset="-122"/>
                <a:ea typeface="幼圆" pitchFamily="49" charset="-122"/>
              </a:rPr>
              <a:t>   则</a:t>
            </a:r>
            <a:r>
              <a:rPr lang="zh-CN" altLang="en-US" sz="2000" b="1" dirty="0">
                <a:latin typeface="幼圆" pitchFamily="49" charset="-122"/>
                <a:ea typeface="幼圆" pitchFamily="49" charset="-122"/>
              </a:rPr>
              <a:t>结论</a:t>
            </a:r>
            <a:r>
              <a:rPr lang="en-US" altLang="zh-CN" sz="2000" b="1" dirty="0">
                <a:latin typeface="幼圆" pitchFamily="49" charset="-122"/>
                <a:ea typeface="幼圆" pitchFamily="49" charset="-122"/>
              </a:rPr>
              <a:t>H </a:t>
            </a:r>
            <a:r>
              <a:rPr lang="zh-CN" altLang="en-US" sz="2000" b="1" dirty="0">
                <a:latin typeface="幼圆" pitchFamily="49" charset="-122"/>
                <a:ea typeface="幼圆" pitchFamily="49" charset="-122"/>
              </a:rPr>
              <a:t>的综合可信度可分以下两步计算：</a:t>
            </a:r>
          </a:p>
          <a:p>
            <a:pPr algn="just" eaLnBrk="1" hangingPunct="1">
              <a:lnSpc>
                <a:spcPct val="115000"/>
              </a:lnSpc>
              <a:spcBef>
                <a:spcPts val="1200"/>
              </a:spcBef>
            </a:pPr>
            <a:r>
              <a:rPr lang="zh-CN" altLang="en-US" sz="2000" b="1" dirty="0">
                <a:latin typeface="幼圆" pitchFamily="49" charset="-122"/>
                <a:ea typeface="幼圆" pitchFamily="49" charset="-122"/>
              </a:rPr>
              <a:t>    </a:t>
            </a:r>
            <a:r>
              <a:rPr lang="en-US" altLang="zh-CN" sz="2000" b="1" dirty="0">
                <a:solidFill>
                  <a:srgbClr val="0000FF"/>
                </a:solidFill>
                <a:latin typeface="幼圆" pitchFamily="49" charset="-122"/>
                <a:ea typeface="幼圆" pitchFamily="49" charset="-122"/>
              </a:rPr>
              <a:t>(1) </a:t>
            </a:r>
            <a:r>
              <a:rPr lang="zh-CN" altLang="en-US" sz="2000" b="1" dirty="0">
                <a:solidFill>
                  <a:srgbClr val="0000FF"/>
                </a:solidFill>
                <a:latin typeface="幼圆" pitchFamily="49" charset="-122"/>
                <a:ea typeface="幼圆" pitchFamily="49" charset="-122"/>
              </a:rPr>
              <a:t>分别对每条知识求出其</a:t>
            </a:r>
            <a:r>
              <a:rPr lang="en-US" altLang="zh-CN" sz="2000" b="1" dirty="0">
                <a:solidFill>
                  <a:srgbClr val="0000FF"/>
                </a:solidFill>
                <a:latin typeface="幼圆" pitchFamily="49" charset="-122"/>
                <a:ea typeface="幼圆" pitchFamily="49" charset="-122"/>
              </a:rPr>
              <a:t>CF(H)</a:t>
            </a:r>
            <a:r>
              <a:rPr lang="zh-CN" altLang="en-US" sz="2000" b="1" dirty="0">
                <a:latin typeface="幼圆" pitchFamily="49" charset="-122"/>
                <a:ea typeface="幼圆" pitchFamily="49" charset="-122"/>
              </a:rPr>
              <a:t>。即</a:t>
            </a:r>
          </a:p>
          <a:p>
            <a:pPr algn="just" eaLnBrk="1" hangingPunct="1">
              <a:lnSpc>
                <a:spcPct val="115000"/>
              </a:lnSpc>
              <a:spcBef>
                <a:spcPct val="0"/>
              </a:spcBef>
            </a:pPr>
            <a:r>
              <a:rPr lang="zh-CN" altLang="en-US" sz="2000" dirty="0">
                <a:latin typeface="Times New Roman" pitchFamily="18" charset="0"/>
                <a:ea typeface="幼圆" pitchFamily="49" charset="-122"/>
                <a:cs typeface="Times New Roman" pitchFamily="18" charset="0"/>
              </a:rPr>
              <a:t>       </a:t>
            </a:r>
            <a:r>
              <a:rPr lang="en-US" altLang="zh-CN" sz="2000" dirty="0" smtClean="0">
                <a:latin typeface="Times New Roman" pitchFamily="18" charset="0"/>
                <a:ea typeface="幼圆" pitchFamily="49" charset="-122"/>
                <a:cs typeface="Times New Roman" pitchFamily="18" charset="0"/>
              </a:rPr>
              <a:t>	</a:t>
            </a:r>
            <a:r>
              <a:rPr lang="zh-CN" altLang="en-US" sz="2000" dirty="0" smtClean="0">
                <a:latin typeface="Times New Roman" pitchFamily="18" charset="0"/>
                <a:ea typeface="幼圆" pitchFamily="49" charset="-122"/>
                <a:cs typeface="Times New Roman" pitchFamily="18" charset="0"/>
              </a:rPr>
              <a:t>  </a:t>
            </a:r>
            <a:r>
              <a:rPr lang="en-US" altLang="zh-CN" sz="2000" dirty="0">
                <a:latin typeface="Times New Roman" pitchFamily="18" charset="0"/>
                <a:ea typeface="幼圆" pitchFamily="49" charset="-122"/>
                <a:cs typeface="Times New Roman" pitchFamily="18" charset="0"/>
              </a:rPr>
              <a:t>CF</a:t>
            </a:r>
            <a:r>
              <a:rPr lang="en-US" altLang="zh-CN" sz="2000" baseline="-25000" dirty="0">
                <a:latin typeface="Times New Roman" pitchFamily="18" charset="0"/>
                <a:ea typeface="幼圆" pitchFamily="49" charset="-122"/>
                <a:cs typeface="Times New Roman" pitchFamily="18" charset="0"/>
              </a:rPr>
              <a:t>1</a:t>
            </a:r>
            <a:r>
              <a:rPr lang="en-US" altLang="zh-CN" sz="2000" dirty="0">
                <a:latin typeface="Times New Roman" pitchFamily="18" charset="0"/>
                <a:ea typeface="幼圆" pitchFamily="49" charset="-122"/>
                <a:cs typeface="Times New Roman" pitchFamily="18" charset="0"/>
              </a:rPr>
              <a:t>(H)=CF(H, E</a:t>
            </a:r>
            <a:r>
              <a:rPr lang="en-US" altLang="zh-CN" sz="2000" baseline="-25000" dirty="0">
                <a:latin typeface="Times New Roman" pitchFamily="18" charset="0"/>
                <a:ea typeface="幼圆" pitchFamily="49" charset="-122"/>
                <a:cs typeface="Times New Roman" pitchFamily="18" charset="0"/>
              </a:rPr>
              <a:t>1</a:t>
            </a:r>
            <a:r>
              <a:rPr lang="en-US" altLang="zh-CN" sz="2000" dirty="0">
                <a:latin typeface="Times New Roman" pitchFamily="18" charset="0"/>
                <a:ea typeface="幼圆" pitchFamily="49" charset="-122"/>
                <a:cs typeface="Times New Roman" pitchFamily="18" charset="0"/>
              </a:rPr>
              <a:t>) ×max{0, CF(E</a:t>
            </a:r>
            <a:r>
              <a:rPr lang="en-US" altLang="zh-CN" sz="2000" baseline="-25000" dirty="0">
                <a:latin typeface="Times New Roman" pitchFamily="18" charset="0"/>
                <a:ea typeface="幼圆" pitchFamily="49" charset="-122"/>
                <a:cs typeface="Times New Roman" pitchFamily="18" charset="0"/>
              </a:rPr>
              <a:t>1</a:t>
            </a:r>
            <a:r>
              <a:rPr lang="en-US" altLang="zh-CN" sz="2000" dirty="0">
                <a:latin typeface="Times New Roman" pitchFamily="18" charset="0"/>
                <a:ea typeface="幼圆" pitchFamily="49" charset="-122"/>
                <a:cs typeface="Times New Roman" pitchFamily="18" charset="0"/>
              </a:rPr>
              <a:t>)}</a:t>
            </a:r>
          </a:p>
          <a:p>
            <a:pPr algn="just" eaLnBrk="1" hangingPunct="1">
              <a:lnSpc>
                <a:spcPct val="115000"/>
              </a:lnSpc>
              <a:spcBef>
                <a:spcPct val="0"/>
              </a:spcBef>
            </a:pPr>
            <a:r>
              <a:rPr lang="en-US" altLang="zh-CN" sz="2000" dirty="0">
                <a:latin typeface="Times New Roman" pitchFamily="18" charset="0"/>
                <a:ea typeface="幼圆" pitchFamily="49" charset="-122"/>
                <a:cs typeface="Times New Roman" pitchFamily="18" charset="0"/>
              </a:rPr>
              <a:t>       </a:t>
            </a:r>
            <a:r>
              <a:rPr lang="en-US" altLang="zh-CN" sz="2000" dirty="0" smtClean="0">
                <a:latin typeface="Times New Roman" pitchFamily="18" charset="0"/>
                <a:ea typeface="幼圆" pitchFamily="49" charset="-122"/>
                <a:cs typeface="Times New Roman" pitchFamily="18" charset="0"/>
              </a:rPr>
              <a:t>	  </a:t>
            </a:r>
            <a:r>
              <a:rPr lang="en-US" altLang="zh-CN" sz="2000" dirty="0">
                <a:latin typeface="Times New Roman" pitchFamily="18" charset="0"/>
                <a:ea typeface="幼圆" pitchFamily="49" charset="-122"/>
                <a:cs typeface="Times New Roman" pitchFamily="18" charset="0"/>
              </a:rPr>
              <a:t>CF</a:t>
            </a:r>
            <a:r>
              <a:rPr lang="en-US" altLang="zh-CN" sz="2000" baseline="-25000" dirty="0">
                <a:latin typeface="Times New Roman" pitchFamily="18" charset="0"/>
                <a:ea typeface="幼圆" pitchFamily="49" charset="-122"/>
                <a:cs typeface="Times New Roman" pitchFamily="18" charset="0"/>
              </a:rPr>
              <a:t>2</a:t>
            </a:r>
            <a:r>
              <a:rPr lang="en-US" altLang="zh-CN" sz="2000" dirty="0">
                <a:latin typeface="Times New Roman" pitchFamily="18" charset="0"/>
                <a:ea typeface="幼圆" pitchFamily="49" charset="-122"/>
                <a:cs typeface="Times New Roman" pitchFamily="18" charset="0"/>
              </a:rPr>
              <a:t>(H)=CF(H, E</a:t>
            </a:r>
            <a:r>
              <a:rPr lang="en-US" altLang="zh-CN" sz="2000" baseline="-25000" dirty="0">
                <a:latin typeface="Times New Roman" pitchFamily="18" charset="0"/>
                <a:ea typeface="幼圆" pitchFamily="49" charset="-122"/>
                <a:cs typeface="Times New Roman" pitchFamily="18" charset="0"/>
              </a:rPr>
              <a:t>2</a:t>
            </a:r>
            <a:r>
              <a:rPr lang="en-US" altLang="zh-CN" sz="2000" dirty="0">
                <a:latin typeface="Times New Roman" pitchFamily="18" charset="0"/>
                <a:ea typeface="幼圆" pitchFamily="49" charset="-122"/>
                <a:cs typeface="Times New Roman" pitchFamily="18" charset="0"/>
              </a:rPr>
              <a:t>) ×max{0, CF(E</a:t>
            </a:r>
            <a:r>
              <a:rPr lang="en-US" altLang="zh-CN" sz="2000" baseline="-25000" dirty="0">
                <a:latin typeface="Times New Roman" pitchFamily="18" charset="0"/>
                <a:ea typeface="幼圆" pitchFamily="49" charset="-122"/>
                <a:cs typeface="Times New Roman" pitchFamily="18" charset="0"/>
              </a:rPr>
              <a:t>2</a:t>
            </a:r>
            <a:r>
              <a:rPr lang="en-US" altLang="zh-CN" sz="2000" dirty="0">
                <a:latin typeface="Times New Roman" pitchFamily="18" charset="0"/>
                <a:ea typeface="幼圆" pitchFamily="49" charset="-122"/>
                <a:cs typeface="Times New Roman" pitchFamily="18" charset="0"/>
              </a:rPr>
              <a:t>)}</a:t>
            </a:r>
          </a:p>
          <a:p>
            <a:pPr algn="just" eaLnBrk="1" hangingPunct="1">
              <a:lnSpc>
                <a:spcPct val="115000"/>
              </a:lnSpc>
              <a:spcBef>
                <a:spcPct val="0"/>
              </a:spcBef>
            </a:pPr>
            <a:r>
              <a:rPr lang="en-US" altLang="zh-CN" sz="2000" b="1" dirty="0">
                <a:solidFill>
                  <a:srgbClr val="0000FF"/>
                </a:solidFill>
                <a:latin typeface="幼圆" pitchFamily="49" charset="-122"/>
                <a:ea typeface="幼圆" pitchFamily="49" charset="-122"/>
              </a:rPr>
              <a:t>    (2) </a:t>
            </a:r>
            <a:r>
              <a:rPr lang="zh-CN" altLang="en-US" sz="2000" b="1" dirty="0">
                <a:solidFill>
                  <a:srgbClr val="0000FF"/>
                </a:solidFill>
                <a:latin typeface="幼圆" pitchFamily="49" charset="-122"/>
                <a:ea typeface="幼圆" pitchFamily="49" charset="-122"/>
              </a:rPr>
              <a:t>用如下公式求</a:t>
            </a:r>
            <a:r>
              <a:rPr lang="en-US" altLang="zh-CN" sz="2000" b="1" dirty="0">
                <a:solidFill>
                  <a:srgbClr val="0000FF"/>
                </a:solidFill>
                <a:latin typeface="幼圆" pitchFamily="49" charset="-122"/>
                <a:ea typeface="幼圆" pitchFamily="49" charset="-122"/>
              </a:rPr>
              <a:t>E1</a:t>
            </a:r>
            <a:r>
              <a:rPr lang="zh-CN" altLang="en-US" sz="2000" b="1" dirty="0">
                <a:solidFill>
                  <a:srgbClr val="0000FF"/>
                </a:solidFill>
                <a:latin typeface="幼圆" pitchFamily="49" charset="-122"/>
                <a:ea typeface="幼圆" pitchFamily="49" charset="-122"/>
              </a:rPr>
              <a:t>与</a:t>
            </a:r>
            <a:r>
              <a:rPr lang="en-US" altLang="zh-CN" sz="2000" b="1" dirty="0">
                <a:solidFill>
                  <a:srgbClr val="0000FF"/>
                </a:solidFill>
                <a:latin typeface="幼圆" pitchFamily="49" charset="-122"/>
                <a:ea typeface="幼圆" pitchFamily="49" charset="-122"/>
              </a:rPr>
              <a:t>E2</a:t>
            </a:r>
            <a:r>
              <a:rPr lang="zh-CN" altLang="en-US" sz="2000" b="1" dirty="0">
                <a:solidFill>
                  <a:srgbClr val="0000FF"/>
                </a:solidFill>
                <a:latin typeface="幼圆" pitchFamily="49" charset="-122"/>
                <a:ea typeface="幼圆" pitchFamily="49" charset="-122"/>
              </a:rPr>
              <a:t>对</a:t>
            </a:r>
            <a:r>
              <a:rPr lang="en-US" altLang="zh-CN" sz="2000" b="1" dirty="0">
                <a:solidFill>
                  <a:srgbClr val="0000FF"/>
                </a:solidFill>
                <a:latin typeface="幼圆" pitchFamily="49" charset="-122"/>
                <a:ea typeface="幼圆" pitchFamily="49" charset="-122"/>
              </a:rPr>
              <a:t>H</a:t>
            </a:r>
            <a:r>
              <a:rPr lang="zh-CN" altLang="en-US" sz="2000" b="1" dirty="0">
                <a:solidFill>
                  <a:srgbClr val="0000FF"/>
                </a:solidFill>
                <a:latin typeface="幼圆" pitchFamily="49" charset="-122"/>
                <a:ea typeface="幼圆" pitchFamily="49" charset="-122"/>
              </a:rPr>
              <a:t>的综合可信度 </a:t>
            </a:r>
          </a:p>
          <a:p>
            <a:pPr algn="just" eaLnBrk="1" hangingPunct="1">
              <a:lnSpc>
                <a:spcPct val="120000"/>
              </a:lnSpc>
              <a:spcBef>
                <a:spcPct val="15000"/>
              </a:spcBef>
            </a:pPr>
            <a:endParaRPr lang="zh-CN" altLang="en-US" sz="2000" b="1" dirty="0">
              <a:solidFill>
                <a:srgbClr val="0000CC"/>
              </a:solidFill>
              <a:latin typeface="Times New Roman" pitchFamily="18" charset="0"/>
              <a:ea typeface="宋体" pitchFamily="2" charset="-122"/>
            </a:endParaRPr>
          </a:p>
          <a:p>
            <a:pPr algn="just" eaLnBrk="1" hangingPunct="1">
              <a:lnSpc>
                <a:spcPct val="120000"/>
              </a:lnSpc>
              <a:spcBef>
                <a:spcPct val="5000"/>
              </a:spcBef>
            </a:pPr>
            <a:endParaRPr lang="zh-CN" altLang="en-US" sz="2000" dirty="0">
              <a:solidFill>
                <a:schemeClr val="folHlink"/>
              </a:solidFill>
              <a:latin typeface="Tahoma" pitchFamily="34" charset="0"/>
              <a:ea typeface="宋体" pitchFamily="2" charset="-122"/>
            </a:endParaRPr>
          </a:p>
          <a:p>
            <a:pPr algn="just" eaLnBrk="1" hangingPunct="1">
              <a:lnSpc>
                <a:spcPct val="120000"/>
              </a:lnSpc>
              <a:spcBef>
                <a:spcPct val="5000"/>
              </a:spcBef>
            </a:pPr>
            <a:endParaRPr lang="zh-CN" altLang="en-US" sz="2000" dirty="0">
              <a:solidFill>
                <a:schemeClr val="folHlink"/>
              </a:solidFill>
              <a:latin typeface="Tahoma" pitchFamily="34" charset="0"/>
              <a:ea typeface="宋体" pitchFamily="2" charset="-122"/>
            </a:endParaRPr>
          </a:p>
          <a:p>
            <a:pPr algn="just" eaLnBrk="1" hangingPunct="1">
              <a:lnSpc>
                <a:spcPct val="120000"/>
              </a:lnSpc>
              <a:spcBef>
                <a:spcPct val="5000"/>
              </a:spcBef>
            </a:pPr>
            <a:endParaRPr lang="zh-CN" altLang="en-US" sz="2000" dirty="0">
              <a:solidFill>
                <a:schemeClr val="folHlink"/>
              </a:solidFill>
              <a:latin typeface="Tahoma" pitchFamily="34" charset="0"/>
              <a:ea typeface="宋体" pitchFamily="2" charset="-122"/>
            </a:endParaRPr>
          </a:p>
        </p:txBody>
      </p:sp>
      <p:graphicFrame>
        <p:nvGraphicFramePr>
          <p:cNvPr id="180233" name="Object 9"/>
          <p:cNvGraphicFramePr>
            <a:graphicFrameLocks noChangeAspect="1"/>
          </p:cNvGraphicFramePr>
          <p:nvPr>
            <p:extLst>
              <p:ext uri="{D42A27DB-BD31-4B8C-83A1-F6EECF244321}">
                <p14:modId xmlns:p14="http://schemas.microsoft.com/office/powerpoint/2010/main" val="2589400968"/>
              </p:ext>
            </p:extLst>
          </p:nvPr>
        </p:nvGraphicFramePr>
        <p:xfrm>
          <a:off x="1475656" y="4689140"/>
          <a:ext cx="4176464" cy="1812256"/>
        </p:xfrm>
        <a:graphic>
          <a:graphicData uri="http://schemas.openxmlformats.org/presentationml/2006/ole">
            <mc:AlternateContent xmlns:mc="http://schemas.openxmlformats.org/markup-compatibility/2006">
              <mc:Choice xmlns:v="urn:schemas-microsoft-com:vml" Requires="v">
                <p:oleObj spid="_x0000_s180344" name="Equation" r:id="rId4" imgW="4356000" imgH="1625400" progId="Equation.DSMT4">
                  <p:embed/>
                </p:oleObj>
              </mc:Choice>
              <mc:Fallback>
                <p:oleObj name="Equation" r:id="rId4" imgW="4356000" imgH="1625400" progId="Equation.DSMT4">
                  <p:embed/>
                  <p:pic>
                    <p:nvPicPr>
                      <p:cNvPr id="0" name="Object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75656" y="4689140"/>
                        <a:ext cx="4176464" cy="1812256"/>
                      </a:xfrm>
                      <a:prstGeom prst="rect">
                        <a:avLst/>
                      </a:prstGeom>
                      <a:noFill/>
                      <a:ln>
                        <a:noFill/>
                      </a:ln>
                      <a:extLst/>
                    </p:spPr>
                  </p:pic>
                </p:oleObj>
              </mc:Fallback>
            </mc:AlternateContent>
          </a:graphicData>
        </a:graphic>
      </p:graphicFrame>
      <p:sp>
        <p:nvSpPr>
          <p:cNvPr id="8" name="Text Box 5"/>
          <p:cNvSpPr txBox="1">
            <a:spLocks noChangeArrowheads="1"/>
          </p:cNvSpPr>
          <p:nvPr/>
        </p:nvSpPr>
        <p:spPr bwMode="auto">
          <a:xfrm>
            <a:off x="353479" y="212703"/>
            <a:ext cx="8389938" cy="8032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lnSpc>
                <a:spcPct val="105000"/>
              </a:lnSpc>
              <a:spcBef>
                <a:spcPct val="5000"/>
              </a:spcBef>
            </a:pPr>
            <a:r>
              <a:rPr lang="en-US" altLang="zh-CN" sz="4400" b="1" dirty="0">
                <a:solidFill>
                  <a:schemeClr val="accent2"/>
                </a:solidFill>
                <a:latin typeface="方正姚体" pitchFamily="2" charset="-122"/>
                <a:ea typeface="方正姚体" pitchFamily="2" charset="-122"/>
                <a:cs typeface="+mj-cs"/>
              </a:rPr>
              <a:t>CF</a:t>
            </a:r>
            <a:r>
              <a:rPr lang="zh-CN" altLang="en-US" sz="4400" b="1" dirty="0" smtClean="0">
                <a:solidFill>
                  <a:schemeClr val="accent2"/>
                </a:solidFill>
                <a:latin typeface="方正姚体" pitchFamily="2" charset="-122"/>
                <a:ea typeface="方正姚体" pitchFamily="2" charset="-122"/>
                <a:cs typeface="+mj-cs"/>
              </a:rPr>
              <a:t>模型</a:t>
            </a:r>
            <a:r>
              <a:rPr lang="en-US" altLang="zh-CN" sz="4400" b="1" dirty="0" smtClean="0">
                <a:solidFill>
                  <a:schemeClr val="accent2"/>
                </a:solidFill>
                <a:latin typeface="方正姚体" pitchFamily="2" charset="-122"/>
                <a:ea typeface="方正姚体" pitchFamily="2" charset="-122"/>
                <a:cs typeface="+mj-cs"/>
              </a:rPr>
              <a:t>–</a:t>
            </a:r>
            <a:r>
              <a:rPr lang="zh-CN" altLang="en-US" sz="4400" b="1" dirty="0" smtClean="0">
                <a:solidFill>
                  <a:schemeClr val="accent2"/>
                </a:solidFill>
                <a:latin typeface="方正姚体" pitchFamily="2" charset="-122"/>
                <a:ea typeface="方正姚体" pitchFamily="2" charset="-122"/>
                <a:cs typeface="+mj-cs"/>
              </a:rPr>
              <a:t>结论不确定性的合成</a:t>
            </a:r>
            <a:endParaRPr lang="zh-CN" altLang="en-US" sz="4400" b="1" dirty="0">
              <a:solidFill>
                <a:schemeClr val="accent2"/>
              </a:solidFill>
              <a:latin typeface="方正姚体" pitchFamily="2" charset="-122"/>
              <a:ea typeface="方正姚体" pitchFamily="2" charset="-122"/>
              <a:cs typeface="+mj-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80230"/>
                                        </p:tgtEl>
                                        <p:attrNameLst>
                                          <p:attrName>style.visibility</p:attrName>
                                        </p:attrNameLst>
                                      </p:cBhvr>
                                      <p:to>
                                        <p:strVal val="visible"/>
                                      </p:to>
                                    </p:set>
                                    <p:animEffect transition="in" filter="wipe(up)">
                                      <p:cBhvr>
                                        <p:cTn id="7" dur="500"/>
                                        <p:tgtEl>
                                          <p:spTgt spid="180230"/>
                                        </p:tgtEl>
                                      </p:cBhvr>
                                    </p:animEffect>
                                  </p:childTnLst>
                                  <p:subTnLst>
                                    <p:set>
                                      <p:cBhvr override="childStyle">
                                        <p:cTn dur="1" fill="hold" display="0" masterRel="nextClick" afterEffect="1"/>
                                        <p:tgtEl>
                                          <p:spTgt spid="180230"/>
                                        </p:tgtEl>
                                        <p:attrNameLst>
                                          <p:attrName>style.visibility</p:attrName>
                                        </p:attrNameLst>
                                      </p:cBhvr>
                                      <p:to>
                                        <p:strVal val="hidden"/>
                                      </p:to>
                                    </p:set>
                                  </p:sub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1" fill="hold" nodeType="clickEffect">
                                  <p:stCondLst>
                                    <p:cond delay="0"/>
                                  </p:stCondLst>
                                  <p:childTnLst>
                                    <p:set>
                                      <p:cBhvr>
                                        <p:cTn id="11" dur="1" fill="hold">
                                          <p:stCondLst>
                                            <p:cond delay="0"/>
                                          </p:stCondLst>
                                        </p:cTn>
                                        <p:tgtEl>
                                          <p:spTgt spid="180233"/>
                                        </p:tgtEl>
                                        <p:attrNameLst>
                                          <p:attrName>style.visibility</p:attrName>
                                        </p:attrNameLst>
                                      </p:cBhvr>
                                      <p:to>
                                        <p:strVal val="visible"/>
                                      </p:to>
                                    </p:set>
                                    <p:animEffect transition="in" filter="wipe(up)">
                                      <p:cBhvr>
                                        <p:cTn id="12" dur="500"/>
                                        <p:tgtEl>
                                          <p:spTgt spid="180233"/>
                                        </p:tgtEl>
                                      </p:cBhvr>
                                    </p:animEffect>
                                  </p:childTnLst>
                                  <p:subTnLst>
                                    <p:set>
                                      <p:cBhvr override="childStyle">
                                        <p:cTn dur="1" fill="hold" display="0" masterRel="nextClick" afterEffect="1"/>
                                        <p:tgtEl>
                                          <p:spTgt spid="180233"/>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0230" grpId="0"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6" name="Text Box 4"/>
          <p:cNvSpPr txBox="1">
            <a:spLocks noChangeArrowheads="1"/>
          </p:cNvSpPr>
          <p:nvPr/>
        </p:nvSpPr>
        <p:spPr bwMode="auto">
          <a:xfrm>
            <a:off x="179512" y="1304764"/>
            <a:ext cx="8785225" cy="54476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eaLnBrk="1" hangingPunct="1">
              <a:lnSpc>
                <a:spcPct val="120000"/>
              </a:lnSpc>
              <a:spcBef>
                <a:spcPct val="10000"/>
              </a:spcBef>
            </a:pPr>
            <a:r>
              <a:rPr lang="en-US" altLang="zh-CN" sz="2000" b="1" dirty="0">
                <a:solidFill>
                  <a:srgbClr val="00B050"/>
                </a:solidFill>
                <a:latin typeface="Times New Roman" pitchFamily="18" charset="0"/>
                <a:ea typeface="宋体" pitchFamily="2" charset="-122"/>
              </a:rPr>
              <a:t>    </a:t>
            </a:r>
            <a:r>
              <a:rPr lang="zh-CN" altLang="en-US" sz="2000" b="1" dirty="0" smtClean="0">
                <a:solidFill>
                  <a:srgbClr val="00B050"/>
                </a:solidFill>
                <a:latin typeface="Times New Roman" pitchFamily="18" charset="0"/>
                <a:ea typeface="宋体" pitchFamily="2" charset="-122"/>
              </a:rPr>
              <a:t>例</a:t>
            </a:r>
            <a:r>
              <a:rPr lang="en-US" altLang="zh-CN" sz="2000" b="1" dirty="0" smtClean="0">
                <a:solidFill>
                  <a:srgbClr val="00B050"/>
                </a:solidFill>
                <a:latin typeface="Times New Roman" pitchFamily="18" charset="0"/>
                <a:ea typeface="宋体" pitchFamily="2" charset="-122"/>
              </a:rPr>
              <a:t> </a:t>
            </a:r>
            <a:r>
              <a:rPr lang="zh-CN" altLang="en-US" sz="2000" b="1" dirty="0">
                <a:solidFill>
                  <a:srgbClr val="00B050"/>
                </a:solidFill>
                <a:latin typeface="Times New Roman" pitchFamily="18" charset="0"/>
                <a:ea typeface="宋体" pitchFamily="2" charset="-122"/>
              </a:rPr>
              <a:t>设有如下一组知识：</a:t>
            </a:r>
          </a:p>
          <a:p>
            <a:pPr algn="just" eaLnBrk="1" hangingPunct="1">
              <a:lnSpc>
                <a:spcPct val="115000"/>
              </a:lnSpc>
              <a:spcBef>
                <a:spcPct val="10000"/>
              </a:spcBef>
            </a:pPr>
            <a:r>
              <a:rPr lang="zh-CN" altLang="en-US" sz="2000" b="1" dirty="0">
                <a:solidFill>
                  <a:srgbClr val="00B050"/>
                </a:solidFill>
                <a:latin typeface="Times New Roman" pitchFamily="18" charset="0"/>
                <a:ea typeface="宋体" pitchFamily="2" charset="-122"/>
              </a:rPr>
              <a:t>   </a:t>
            </a:r>
            <a:r>
              <a:rPr lang="en-US" altLang="zh-CN" sz="2000" b="1" dirty="0" smtClean="0">
                <a:solidFill>
                  <a:srgbClr val="00B050"/>
                </a:solidFill>
                <a:latin typeface="Times New Roman" pitchFamily="18" charset="0"/>
                <a:ea typeface="宋体" pitchFamily="2" charset="-122"/>
              </a:rPr>
              <a:t>r</a:t>
            </a:r>
            <a:r>
              <a:rPr lang="en-US" altLang="zh-CN" sz="2000" b="1" baseline="-25000" dirty="0" smtClean="0">
                <a:solidFill>
                  <a:srgbClr val="00B050"/>
                </a:solidFill>
                <a:latin typeface="Times New Roman" pitchFamily="18" charset="0"/>
                <a:ea typeface="宋体" pitchFamily="2" charset="-122"/>
              </a:rPr>
              <a:t>1</a:t>
            </a:r>
            <a:r>
              <a:rPr lang="zh-CN" altLang="en-US" sz="2000" b="1" dirty="0">
                <a:solidFill>
                  <a:srgbClr val="00B050"/>
                </a:solidFill>
                <a:latin typeface="Times New Roman" pitchFamily="18" charset="0"/>
                <a:ea typeface="宋体" pitchFamily="2" charset="-122"/>
              </a:rPr>
              <a:t>：</a:t>
            </a:r>
            <a:r>
              <a:rPr lang="en-US" altLang="zh-CN" sz="2000" b="1" dirty="0">
                <a:solidFill>
                  <a:srgbClr val="00B050"/>
                </a:solidFill>
                <a:latin typeface="Times New Roman" pitchFamily="18" charset="0"/>
                <a:ea typeface="宋体" pitchFamily="2" charset="-122"/>
              </a:rPr>
              <a:t>IF  E</a:t>
            </a:r>
            <a:r>
              <a:rPr lang="en-US" altLang="zh-CN" sz="2000" b="1" baseline="-25000" dirty="0">
                <a:solidFill>
                  <a:srgbClr val="00B050"/>
                </a:solidFill>
                <a:latin typeface="Times New Roman" pitchFamily="18" charset="0"/>
                <a:ea typeface="宋体" pitchFamily="2" charset="-122"/>
              </a:rPr>
              <a:t>1</a:t>
            </a:r>
            <a:r>
              <a:rPr lang="en-US" altLang="zh-CN" sz="2000" b="1" dirty="0">
                <a:solidFill>
                  <a:srgbClr val="00B050"/>
                </a:solidFill>
                <a:latin typeface="Times New Roman" pitchFamily="18" charset="0"/>
                <a:ea typeface="宋体" pitchFamily="2" charset="-122"/>
              </a:rPr>
              <a:t>  THEN  H  (0.9)</a:t>
            </a:r>
          </a:p>
          <a:p>
            <a:pPr algn="just" eaLnBrk="1" hangingPunct="1">
              <a:lnSpc>
                <a:spcPct val="115000"/>
              </a:lnSpc>
              <a:spcBef>
                <a:spcPct val="10000"/>
              </a:spcBef>
            </a:pPr>
            <a:r>
              <a:rPr lang="en-US" altLang="zh-CN" sz="2000" b="1" dirty="0">
                <a:solidFill>
                  <a:srgbClr val="00B050"/>
                </a:solidFill>
                <a:latin typeface="Times New Roman" pitchFamily="18" charset="0"/>
                <a:ea typeface="宋体" pitchFamily="2" charset="-122"/>
              </a:rPr>
              <a:t>     r</a:t>
            </a:r>
            <a:r>
              <a:rPr lang="en-US" altLang="zh-CN" sz="2000" b="1" baseline="-25000" dirty="0">
                <a:solidFill>
                  <a:srgbClr val="00B050"/>
                </a:solidFill>
                <a:latin typeface="Times New Roman" pitchFamily="18" charset="0"/>
                <a:ea typeface="宋体" pitchFamily="2" charset="-122"/>
              </a:rPr>
              <a:t>2</a:t>
            </a:r>
            <a:r>
              <a:rPr lang="zh-CN" altLang="en-US" sz="2000" b="1" dirty="0">
                <a:solidFill>
                  <a:srgbClr val="00B050"/>
                </a:solidFill>
                <a:latin typeface="Times New Roman" pitchFamily="18" charset="0"/>
                <a:ea typeface="宋体" pitchFamily="2" charset="-122"/>
              </a:rPr>
              <a:t>：</a:t>
            </a:r>
            <a:r>
              <a:rPr lang="en-US" altLang="zh-CN" sz="2000" b="1" dirty="0">
                <a:solidFill>
                  <a:srgbClr val="00B050"/>
                </a:solidFill>
                <a:latin typeface="Times New Roman" pitchFamily="18" charset="0"/>
                <a:ea typeface="宋体" pitchFamily="2" charset="-122"/>
              </a:rPr>
              <a:t>IF  E</a:t>
            </a:r>
            <a:r>
              <a:rPr lang="en-US" altLang="zh-CN" sz="2000" b="1" baseline="-25000" dirty="0">
                <a:solidFill>
                  <a:srgbClr val="00B050"/>
                </a:solidFill>
                <a:latin typeface="Times New Roman" pitchFamily="18" charset="0"/>
                <a:ea typeface="宋体" pitchFamily="2" charset="-122"/>
              </a:rPr>
              <a:t>2</a:t>
            </a:r>
            <a:r>
              <a:rPr lang="en-US" altLang="zh-CN" sz="2000" b="1" dirty="0">
                <a:solidFill>
                  <a:srgbClr val="00B050"/>
                </a:solidFill>
                <a:latin typeface="Times New Roman" pitchFamily="18" charset="0"/>
                <a:ea typeface="宋体" pitchFamily="2" charset="-122"/>
              </a:rPr>
              <a:t>  THEN  H  (0.6)</a:t>
            </a:r>
          </a:p>
          <a:p>
            <a:pPr algn="just" eaLnBrk="1" hangingPunct="1">
              <a:lnSpc>
                <a:spcPct val="115000"/>
              </a:lnSpc>
              <a:spcBef>
                <a:spcPct val="10000"/>
              </a:spcBef>
            </a:pPr>
            <a:r>
              <a:rPr lang="en-US" altLang="zh-CN" sz="2000" b="1" dirty="0">
                <a:solidFill>
                  <a:srgbClr val="00B050"/>
                </a:solidFill>
                <a:latin typeface="Times New Roman" pitchFamily="18" charset="0"/>
                <a:ea typeface="宋体" pitchFamily="2" charset="-122"/>
              </a:rPr>
              <a:t>     r</a:t>
            </a:r>
            <a:r>
              <a:rPr lang="en-US" altLang="zh-CN" sz="2000" b="1" baseline="-25000" dirty="0">
                <a:solidFill>
                  <a:srgbClr val="00B050"/>
                </a:solidFill>
                <a:latin typeface="Times New Roman" pitchFamily="18" charset="0"/>
                <a:ea typeface="宋体" pitchFamily="2" charset="-122"/>
              </a:rPr>
              <a:t>3</a:t>
            </a:r>
            <a:r>
              <a:rPr lang="zh-CN" altLang="en-US" sz="2000" b="1" dirty="0">
                <a:solidFill>
                  <a:srgbClr val="00B050"/>
                </a:solidFill>
                <a:latin typeface="Times New Roman" pitchFamily="18" charset="0"/>
                <a:ea typeface="宋体" pitchFamily="2" charset="-122"/>
              </a:rPr>
              <a:t>：</a:t>
            </a:r>
            <a:r>
              <a:rPr lang="en-US" altLang="zh-CN" sz="2000" b="1" dirty="0">
                <a:solidFill>
                  <a:srgbClr val="00B050"/>
                </a:solidFill>
                <a:latin typeface="Times New Roman" pitchFamily="18" charset="0"/>
                <a:ea typeface="宋体" pitchFamily="2" charset="-122"/>
              </a:rPr>
              <a:t>IF  E</a:t>
            </a:r>
            <a:r>
              <a:rPr lang="en-US" altLang="zh-CN" sz="2000" b="1" baseline="-25000" dirty="0">
                <a:solidFill>
                  <a:srgbClr val="00B050"/>
                </a:solidFill>
                <a:latin typeface="Times New Roman" pitchFamily="18" charset="0"/>
                <a:ea typeface="宋体" pitchFamily="2" charset="-122"/>
              </a:rPr>
              <a:t>3</a:t>
            </a:r>
            <a:r>
              <a:rPr lang="en-US" altLang="zh-CN" sz="2000" b="1" dirty="0">
                <a:solidFill>
                  <a:srgbClr val="00B050"/>
                </a:solidFill>
                <a:latin typeface="Times New Roman" pitchFamily="18" charset="0"/>
                <a:ea typeface="宋体" pitchFamily="2" charset="-122"/>
              </a:rPr>
              <a:t>  THEN  H  (-0.5)</a:t>
            </a:r>
          </a:p>
          <a:p>
            <a:pPr algn="just" eaLnBrk="1" hangingPunct="1">
              <a:lnSpc>
                <a:spcPct val="115000"/>
              </a:lnSpc>
              <a:spcBef>
                <a:spcPct val="10000"/>
              </a:spcBef>
            </a:pPr>
            <a:r>
              <a:rPr lang="en-US" altLang="zh-CN" sz="2000" b="1" dirty="0">
                <a:solidFill>
                  <a:srgbClr val="00B050"/>
                </a:solidFill>
                <a:latin typeface="Times New Roman" pitchFamily="18" charset="0"/>
                <a:ea typeface="宋体" pitchFamily="2" charset="-122"/>
              </a:rPr>
              <a:t>     r</a:t>
            </a:r>
            <a:r>
              <a:rPr lang="en-US" altLang="zh-CN" sz="2000" b="1" baseline="-25000" dirty="0">
                <a:solidFill>
                  <a:srgbClr val="00B050"/>
                </a:solidFill>
                <a:latin typeface="Times New Roman" pitchFamily="18" charset="0"/>
                <a:ea typeface="宋体" pitchFamily="2" charset="-122"/>
              </a:rPr>
              <a:t>4</a:t>
            </a:r>
            <a:r>
              <a:rPr lang="zh-CN" altLang="en-US" sz="2000" b="1" dirty="0">
                <a:solidFill>
                  <a:srgbClr val="00B050"/>
                </a:solidFill>
                <a:latin typeface="Times New Roman" pitchFamily="18" charset="0"/>
                <a:ea typeface="宋体" pitchFamily="2" charset="-122"/>
              </a:rPr>
              <a:t>：</a:t>
            </a:r>
            <a:r>
              <a:rPr lang="en-US" altLang="zh-CN" sz="2000" b="1" dirty="0">
                <a:solidFill>
                  <a:srgbClr val="00B050"/>
                </a:solidFill>
                <a:latin typeface="Times New Roman" pitchFamily="18" charset="0"/>
                <a:ea typeface="宋体" pitchFamily="2" charset="-122"/>
              </a:rPr>
              <a:t>IF  E</a:t>
            </a:r>
            <a:r>
              <a:rPr lang="en-US" altLang="zh-CN" sz="2000" b="1" baseline="-25000" dirty="0">
                <a:solidFill>
                  <a:srgbClr val="00B050"/>
                </a:solidFill>
                <a:latin typeface="Times New Roman" pitchFamily="18" charset="0"/>
                <a:ea typeface="宋体" pitchFamily="2" charset="-122"/>
              </a:rPr>
              <a:t>4</a:t>
            </a:r>
            <a:r>
              <a:rPr lang="en-US" altLang="zh-CN" sz="2000" b="1" dirty="0">
                <a:solidFill>
                  <a:srgbClr val="00B050"/>
                </a:solidFill>
                <a:latin typeface="Times New Roman" pitchFamily="18" charset="0"/>
                <a:ea typeface="宋体" pitchFamily="2" charset="-122"/>
              </a:rPr>
              <a:t>  AND  ( E</a:t>
            </a:r>
            <a:r>
              <a:rPr lang="en-US" altLang="zh-CN" sz="2000" b="1" baseline="-25000" dirty="0">
                <a:solidFill>
                  <a:srgbClr val="00B050"/>
                </a:solidFill>
                <a:latin typeface="Times New Roman" pitchFamily="18" charset="0"/>
                <a:ea typeface="宋体" pitchFamily="2" charset="-122"/>
              </a:rPr>
              <a:t>5</a:t>
            </a:r>
            <a:r>
              <a:rPr lang="en-US" altLang="zh-CN" sz="2000" b="1" dirty="0">
                <a:solidFill>
                  <a:srgbClr val="00B050"/>
                </a:solidFill>
                <a:latin typeface="Times New Roman" pitchFamily="18" charset="0"/>
                <a:ea typeface="宋体" pitchFamily="2" charset="-122"/>
              </a:rPr>
              <a:t>  OR  E</a:t>
            </a:r>
            <a:r>
              <a:rPr lang="en-US" altLang="zh-CN" sz="2000" b="1" baseline="-25000" dirty="0">
                <a:solidFill>
                  <a:srgbClr val="00B050"/>
                </a:solidFill>
                <a:latin typeface="Times New Roman" pitchFamily="18" charset="0"/>
                <a:ea typeface="宋体" pitchFamily="2" charset="-122"/>
              </a:rPr>
              <a:t>6</a:t>
            </a:r>
            <a:r>
              <a:rPr lang="en-US" altLang="zh-CN" sz="2000" b="1" dirty="0">
                <a:solidFill>
                  <a:srgbClr val="00B050"/>
                </a:solidFill>
                <a:latin typeface="Times New Roman" pitchFamily="18" charset="0"/>
                <a:ea typeface="宋体" pitchFamily="2" charset="-122"/>
              </a:rPr>
              <a:t>)  THEN  E</a:t>
            </a:r>
            <a:r>
              <a:rPr lang="en-US" altLang="zh-CN" sz="2000" b="1" baseline="-25000" dirty="0">
                <a:solidFill>
                  <a:srgbClr val="00B050"/>
                </a:solidFill>
                <a:latin typeface="Times New Roman" pitchFamily="18" charset="0"/>
                <a:ea typeface="宋体" pitchFamily="2" charset="-122"/>
              </a:rPr>
              <a:t>1</a:t>
            </a:r>
            <a:r>
              <a:rPr lang="en-US" altLang="zh-CN" sz="2000" b="1" dirty="0">
                <a:solidFill>
                  <a:srgbClr val="00B050"/>
                </a:solidFill>
                <a:latin typeface="Times New Roman" pitchFamily="18" charset="0"/>
                <a:ea typeface="宋体" pitchFamily="2" charset="-122"/>
              </a:rPr>
              <a:t>  (0.8)</a:t>
            </a:r>
          </a:p>
          <a:p>
            <a:pPr algn="just" eaLnBrk="1" hangingPunct="1">
              <a:lnSpc>
                <a:spcPct val="115000"/>
              </a:lnSpc>
              <a:spcBef>
                <a:spcPct val="10000"/>
              </a:spcBef>
            </a:pPr>
            <a:r>
              <a:rPr lang="en-US" altLang="zh-CN" sz="2000" b="1" dirty="0">
                <a:solidFill>
                  <a:srgbClr val="00B050"/>
                </a:solidFill>
                <a:latin typeface="Times New Roman" pitchFamily="18" charset="0"/>
                <a:ea typeface="宋体" pitchFamily="2" charset="-122"/>
              </a:rPr>
              <a:t>    </a:t>
            </a:r>
            <a:r>
              <a:rPr lang="zh-CN" altLang="en-US" sz="2000" b="1" dirty="0">
                <a:solidFill>
                  <a:srgbClr val="00B050"/>
                </a:solidFill>
                <a:latin typeface="Times New Roman" pitchFamily="18" charset="0"/>
                <a:ea typeface="宋体" pitchFamily="2" charset="-122"/>
              </a:rPr>
              <a:t>已知：</a:t>
            </a:r>
            <a:r>
              <a:rPr lang="en-US" altLang="zh-CN" sz="2000" b="1" dirty="0">
                <a:solidFill>
                  <a:srgbClr val="00B050"/>
                </a:solidFill>
                <a:latin typeface="Times New Roman" pitchFamily="18" charset="0"/>
                <a:ea typeface="宋体" pitchFamily="2" charset="-122"/>
              </a:rPr>
              <a:t>CF(E</a:t>
            </a:r>
            <a:r>
              <a:rPr lang="en-US" altLang="zh-CN" sz="2000" b="1" baseline="-25000" dirty="0">
                <a:solidFill>
                  <a:srgbClr val="00B050"/>
                </a:solidFill>
                <a:latin typeface="Times New Roman" pitchFamily="18" charset="0"/>
                <a:ea typeface="宋体" pitchFamily="2" charset="-122"/>
              </a:rPr>
              <a:t>2</a:t>
            </a:r>
            <a:r>
              <a:rPr lang="en-US" altLang="zh-CN" sz="2000" b="1" dirty="0">
                <a:solidFill>
                  <a:srgbClr val="00B050"/>
                </a:solidFill>
                <a:latin typeface="Times New Roman" pitchFamily="18" charset="0"/>
                <a:ea typeface="宋体" pitchFamily="2" charset="-122"/>
              </a:rPr>
              <a:t>)=0.8</a:t>
            </a:r>
            <a:r>
              <a:rPr lang="zh-CN" altLang="en-US" sz="2000" b="1" dirty="0">
                <a:solidFill>
                  <a:srgbClr val="00B050"/>
                </a:solidFill>
                <a:latin typeface="Times New Roman" pitchFamily="18" charset="0"/>
                <a:ea typeface="宋体" pitchFamily="2" charset="-122"/>
              </a:rPr>
              <a:t>，</a:t>
            </a:r>
            <a:r>
              <a:rPr lang="en-US" altLang="zh-CN" sz="2000" b="1" dirty="0">
                <a:solidFill>
                  <a:srgbClr val="00B050"/>
                </a:solidFill>
                <a:latin typeface="Times New Roman" pitchFamily="18" charset="0"/>
                <a:ea typeface="宋体" pitchFamily="2" charset="-122"/>
              </a:rPr>
              <a:t>CF(E</a:t>
            </a:r>
            <a:r>
              <a:rPr lang="en-US" altLang="zh-CN" sz="2000" b="1" baseline="-25000" dirty="0">
                <a:solidFill>
                  <a:srgbClr val="00B050"/>
                </a:solidFill>
                <a:latin typeface="Times New Roman" pitchFamily="18" charset="0"/>
                <a:ea typeface="宋体" pitchFamily="2" charset="-122"/>
              </a:rPr>
              <a:t>3</a:t>
            </a:r>
            <a:r>
              <a:rPr lang="en-US" altLang="zh-CN" sz="2000" b="1" dirty="0">
                <a:solidFill>
                  <a:srgbClr val="00B050"/>
                </a:solidFill>
                <a:latin typeface="Times New Roman" pitchFamily="18" charset="0"/>
                <a:ea typeface="宋体" pitchFamily="2" charset="-122"/>
              </a:rPr>
              <a:t>)=0.6</a:t>
            </a:r>
            <a:r>
              <a:rPr lang="zh-CN" altLang="en-US" sz="2000" b="1" dirty="0">
                <a:solidFill>
                  <a:srgbClr val="00B050"/>
                </a:solidFill>
                <a:latin typeface="Times New Roman" pitchFamily="18" charset="0"/>
                <a:ea typeface="宋体" pitchFamily="2" charset="-122"/>
              </a:rPr>
              <a:t>，</a:t>
            </a:r>
            <a:r>
              <a:rPr lang="en-US" altLang="zh-CN" sz="2000" b="1" dirty="0">
                <a:solidFill>
                  <a:srgbClr val="00B050"/>
                </a:solidFill>
                <a:latin typeface="Times New Roman" pitchFamily="18" charset="0"/>
                <a:ea typeface="宋体" pitchFamily="2" charset="-122"/>
              </a:rPr>
              <a:t>CF(E</a:t>
            </a:r>
            <a:r>
              <a:rPr lang="en-US" altLang="zh-CN" sz="2000" b="1" baseline="-25000" dirty="0">
                <a:solidFill>
                  <a:srgbClr val="00B050"/>
                </a:solidFill>
                <a:latin typeface="Times New Roman" pitchFamily="18" charset="0"/>
                <a:ea typeface="宋体" pitchFamily="2" charset="-122"/>
              </a:rPr>
              <a:t>4</a:t>
            </a:r>
            <a:r>
              <a:rPr lang="en-US" altLang="zh-CN" sz="2000" b="1" dirty="0">
                <a:solidFill>
                  <a:srgbClr val="00B050"/>
                </a:solidFill>
                <a:latin typeface="Times New Roman" pitchFamily="18" charset="0"/>
                <a:ea typeface="宋体" pitchFamily="2" charset="-122"/>
              </a:rPr>
              <a:t>)=0.5</a:t>
            </a:r>
            <a:r>
              <a:rPr lang="zh-CN" altLang="en-US" sz="2000" b="1" dirty="0">
                <a:solidFill>
                  <a:srgbClr val="00B050"/>
                </a:solidFill>
                <a:latin typeface="Times New Roman" pitchFamily="18" charset="0"/>
                <a:ea typeface="宋体" pitchFamily="2" charset="-122"/>
              </a:rPr>
              <a:t>，</a:t>
            </a:r>
            <a:r>
              <a:rPr lang="en-US" altLang="zh-CN" sz="2000" b="1" dirty="0">
                <a:solidFill>
                  <a:srgbClr val="00B050"/>
                </a:solidFill>
                <a:latin typeface="Times New Roman" pitchFamily="18" charset="0"/>
                <a:ea typeface="宋体" pitchFamily="2" charset="-122"/>
              </a:rPr>
              <a:t>CF(E</a:t>
            </a:r>
            <a:r>
              <a:rPr lang="en-US" altLang="zh-CN" sz="2000" b="1" baseline="-25000" dirty="0">
                <a:solidFill>
                  <a:srgbClr val="00B050"/>
                </a:solidFill>
                <a:latin typeface="Times New Roman" pitchFamily="18" charset="0"/>
                <a:ea typeface="宋体" pitchFamily="2" charset="-122"/>
              </a:rPr>
              <a:t>5</a:t>
            </a:r>
            <a:r>
              <a:rPr lang="en-US" altLang="zh-CN" sz="2000" b="1" dirty="0">
                <a:solidFill>
                  <a:srgbClr val="00B050"/>
                </a:solidFill>
                <a:latin typeface="Times New Roman" pitchFamily="18" charset="0"/>
                <a:ea typeface="宋体" pitchFamily="2" charset="-122"/>
              </a:rPr>
              <a:t>)=0.6,  CF(E</a:t>
            </a:r>
            <a:r>
              <a:rPr lang="en-US" altLang="zh-CN" sz="2000" b="1" baseline="-25000" dirty="0">
                <a:solidFill>
                  <a:srgbClr val="00B050"/>
                </a:solidFill>
                <a:latin typeface="Times New Roman" pitchFamily="18" charset="0"/>
                <a:ea typeface="宋体" pitchFamily="2" charset="-122"/>
              </a:rPr>
              <a:t>6</a:t>
            </a:r>
            <a:r>
              <a:rPr lang="en-US" altLang="zh-CN" sz="2000" b="1" dirty="0">
                <a:solidFill>
                  <a:srgbClr val="00B050"/>
                </a:solidFill>
                <a:latin typeface="Times New Roman" pitchFamily="18" charset="0"/>
                <a:ea typeface="宋体" pitchFamily="2" charset="-122"/>
              </a:rPr>
              <a:t>)=0.8</a:t>
            </a:r>
          </a:p>
          <a:p>
            <a:pPr eaLnBrk="1" hangingPunct="1">
              <a:lnSpc>
                <a:spcPct val="110000"/>
              </a:lnSpc>
              <a:spcBef>
                <a:spcPct val="10000"/>
              </a:spcBef>
            </a:pPr>
            <a:r>
              <a:rPr lang="en-US" altLang="zh-CN" sz="2000" b="1" dirty="0">
                <a:solidFill>
                  <a:srgbClr val="00B050"/>
                </a:solidFill>
                <a:latin typeface="Times New Roman" pitchFamily="18" charset="0"/>
                <a:ea typeface="宋体" pitchFamily="2" charset="-122"/>
              </a:rPr>
              <a:t>    </a:t>
            </a:r>
            <a:r>
              <a:rPr lang="zh-CN" altLang="en-US" sz="2000" b="1" dirty="0">
                <a:solidFill>
                  <a:srgbClr val="00B050"/>
                </a:solidFill>
                <a:latin typeface="Times New Roman" pitchFamily="18" charset="0"/>
                <a:ea typeface="宋体" pitchFamily="2" charset="-122"/>
              </a:rPr>
              <a:t>求：</a:t>
            </a:r>
            <a:r>
              <a:rPr lang="en-US" altLang="zh-CN" sz="2000" b="1" dirty="0">
                <a:solidFill>
                  <a:srgbClr val="00B050"/>
                </a:solidFill>
                <a:latin typeface="Times New Roman" pitchFamily="18" charset="0"/>
                <a:ea typeface="宋体" pitchFamily="2" charset="-122"/>
              </a:rPr>
              <a:t>CF(H)=? </a:t>
            </a:r>
          </a:p>
          <a:p>
            <a:pPr eaLnBrk="1" hangingPunct="1">
              <a:lnSpc>
                <a:spcPct val="115000"/>
              </a:lnSpc>
              <a:spcBef>
                <a:spcPct val="10000"/>
              </a:spcBef>
            </a:pPr>
            <a:r>
              <a:rPr lang="en-US" altLang="zh-CN" sz="2000" dirty="0">
                <a:latin typeface="Times New Roman" pitchFamily="18" charset="0"/>
                <a:ea typeface="宋体" pitchFamily="2" charset="-122"/>
              </a:rPr>
              <a:t>    </a:t>
            </a:r>
            <a:r>
              <a:rPr lang="zh-CN" altLang="en-US" sz="2000" dirty="0">
                <a:latin typeface="Times New Roman" pitchFamily="18" charset="0"/>
                <a:ea typeface="宋体" pitchFamily="2" charset="-122"/>
              </a:rPr>
              <a:t>解：由</a:t>
            </a:r>
            <a:r>
              <a:rPr lang="en-US" altLang="zh-CN" sz="2000" dirty="0">
                <a:latin typeface="Times New Roman" pitchFamily="18" charset="0"/>
                <a:ea typeface="宋体" pitchFamily="2" charset="-122"/>
              </a:rPr>
              <a:t>r</a:t>
            </a:r>
            <a:r>
              <a:rPr lang="en-US" altLang="zh-CN" sz="2000" baseline="-25000" dirty="0">
                <a:latin typeface="Times New Roman" pitchFamily="18" charset="0"/>
                <a:ea typeface="宋体" pitchFamily="2" charset="-122"/>
              </a:rPr>
              <a:t>4</a:t>
            </a:r>
            <a:r>
              <a:rPr lang="zh-CN" altLang="en-US" sz="2000" dirty="0">
                <a:latin typeface="Times New Roman" pitchFamily="18" charset="0"/>
                <a:ea typeface="宋体" pitchFamily="2" charset="-122"/>
              </a:rPr>
              <a:t>得到：</a:t>
            </a:r>
          </a:p>
          <a:p>
            <a:pPr eaLnBrk="1" hangingPunct="1">
              <a:lnSpc>
                <a:spcPct val="115000"/>
              </a:lnSpc>
              <a:spcBef>
                <a:spcPct val="10000"/>
              </a:spcBef>
            </a:pPr>
            <a:r>
              <a:rPr lang="zh-CN" altLang="en-US" sz="2000" dirty="0">
                <a:latin typeface="Times New Roman" pitchFamily="18" charset="0"/>
                <a:ea typeface="宋体" pitchFamily="2" charset="-122"/>
              </a:rPr>
              <a:t>    </a:t>
            </a:r>
            <a:r>
              <a:rPr lang="en-US" altLang="zh-CN" sz="2000" dirty="0">
                <a:latin typeface="Times New Roman" pitchFamily="18" charset="0"/>
                <a:ea typeface="宋体" pitchFamily="2" charset="-122"/>
              </a:rPr>
              <a:t>CF(E</a:t>
            </a:r>
            <a:r>
              <a:rPr lang="en-US" altLang="zh-CN" sz="2000" baseline="-25000" dirty="0">
                <a:latin typeface="Times New Roman" pitchFamily="18" charset="0"/>
                <a:ea typeface="宋体" pitchFamily="2" charset="-122"/>
              </a:rPr>
              <a:t>1</a:t>
            </a:r>
            <a:r>
              <a:rPr lang="en-US" altLang="zh-CN" sz="2000" dirty="0">
                <a:latin typeface="Times New Roman" pitchFamily="18" charset="0"/>
                <a:ea typeface="宋体" pitchFamily="2" charset="-122"/>
              </a:rPr>
              <a:t>)=0.8×max{0, CF(E</a:t>
            </a:r>
            <a:r>
              <a:rPr lang="en-US" altLang="zh-CN" sz="2000" baseline="-25000" dirty="0">
                <a:latin typeface="Times New Roman" pitchFamily="18" charset="0"/>
                <a:ea typeface="宋体" pitchFamily="2" charset="-122"/>
              </a:rPr>
              <a:t>4</a:t>
            </a:r>
            <a:r>
              <a:rPr lang="en-US" altLang="zh-CN" sz="2000" dirty="0">
                <a:latin typeface="Times New Roman" pitchFamily="18" charset="0"/>
                <a:ea typeface="宋体" pitchFamily="2" charset="-122"/>
              </a:rPr>
              <a:t>  AND  (E</a:t>
            </a:r>
            <a:r>
              <a:rPr lang="en-US" altLang="zh-CN" sz="2000" baseline="-25000" dirty="0">
                <a:latin typeface="Times New Roman" pitchFamily="18" charset="0"/>
                <a:ea typeface="宋体" pitchFamily="2" charset="-122"/>
              </a:rPr>
              <a:t>5</a:t>
            </a:r>
            <a:r>
              <a:rPr lang="en-US" altLang="zh-CN" sz="2000" dirty="0">
                <a:latin typeface="Times New Roman" pitchFamily="18" charset="0"/>
                <a:ea typeface="宋体" pitchFamily="2" charset="-122"/>
              </a:rPr>
              <a:t>  OR   E</a:t>
            </a:r>
            <a:r>
              <a:rPr lang="en-US" altLang="zh-CN" sz="2000" baseline="-25000" dirty="0">
                <a:latin typeface="Times New Roman" pitchFamily="18" charset="0"/>
                <a:ea typeface="宋体" pitchFamily="2" charset="-122"/>
              </a:rPr>
              <a:t>6</a:t>
            </a:r>
            <a:r>
              <a:rPr lang="en-US" altLang="zh-CN" sz="2000" dirty="0">
                <a:latin typeface="Times New Roman" pitchFamily="18" charset="0"/>
                <a:ea typeface="宋体" pitchFamily="2" charset="-122"/>
              </a:rPr>
              <a:t>))}</a:t>
            </a:r>
          </a:p>
          <a:p>
            <a:pPr eaLnBrk="1" hangingPunct="1">
              <a:lnSpc>
                <a:spcPct val="115000"/>
              </a:lnSpc>
              <a:spcBef>
                <a:spcPct val="10000"/>
              </a:spcBef>
            </a:pPr>
            <a:r>
              <a:rPr lang="en-US" altLang="zh-CN" sz="2000" dirty="0">
                <a:latin typeface="Times New Roman" pitchFamily="18" charset="0"/>
                <a:ea typeface="宋体" pitchFamily="2" charset="-122"/>
              </a:rPr>
              <a:t>          = 0.8×max{0, min{CF(E</a:t>
            </a:r>
            <a:r>
              <a:rPr lang="en-US" altLang="zh-CN" sz="2000" baseline="-25000" dirty="0">
                <a:latin typeface="Times New Roman" pitchFamily="18" charset="0"/>
                <a:ea typeface="宋体" pitchFamily="2" charset="-122"/>
              </a:rPr>
              <a:t>4</a:t>
            </a:r>
            <a:r>
              <a:rPr lang="en-US" altLang="zh-CN" sz="2000" dirty="0">
                <a:latin typeface="Times New Roman" pitchFamily="18" charset="0"/>
                <a:ea typeface="宋体" pitchFamily="2" charset="-122"/>
              </a:rPr>
              <a:t>),  CF(E</a:t>
            </a:r>
            <a:r>
              <a:rPr lang="en-US" altLang="zh-CN" sz="2000" baseline="-25000" dirty="0">
                <a:latin typeface="Times New Roman" pitchFamily="18" charset="0"/>
                <a:ea typeface="宋体" pitchFamily="2" charset="-122"/>
              </a:rPr>
              <a:t>5</a:t>
            </a:r>
            <a:r>
              <a:rPr lang="en-US" altLang="zh-CN" sz="2000" dirty="0">
                <a:latin typeface="Times New Roman" pitchFamily="18" charset="0"/>
                <a:ea typeface="宋体" pitchFamily="2" charset="-122"/>
              </a:rPr>
              <a:t>  OR   E</a:t>
            </a:r>
            <a:r>
              <a:rPr lang="en-US" altLang="zh-CN" sz="2000" baseline="-25000" dirty="0">
                <a:latin typeface="Times New Roman" pitchFamily="18" charset="0"/>
                <a:ea typeface="宋体" pitchFamily="2" charset="-122"/>
              </a:rPr>
              <a:t>6</a:t>
            </a:r>
            <a:r>
              <a:rPr lang="en-US" altLang="zh-CN" sz="2000" dirty="0">
                <a:latin typeface="Times New Roman" pitchFamily="18" charset="0"/>
                <a:ea typeface="宋体" pitchFamily="2" charset="-122"/>
              </a:rPr>
              <a:t>)}} </a:t>
            </a:r>
          </a:p>
          <a:p>
            <a:pPr eaLnBrk="1" hangingPunct="1">
              <a:lnSpc>
                <a:spcPct val="115000"/>
              </a:lnSpc>
              <a:spcBef>
                <a:spcPct val="10000"/>
              </a:spcBef>
            </a:pPr>
            <a:r>
              <a:rPr lang="en-US" altLang="zh-CN" sz="2000" dirty="0">
                <a:latin typeface="Times New Roman" pitchFamily="18" charset="0"/>
                <a:ea typeface="宋体" pitchFamily="2" charset="-122"/>
              </a:rPr>
              <a:t>          =0.8×max{0, min{CF(E</a:t>
            </a:r>
            <a:r>
              <a:rPr lang="en-US" altLang="zh-CN" sz="2000" baseline="-25000" dirty="0">
                <a:latin typeface="Times New Roman" pitchFamily="18" charset="0"/>
                <a:ea typeface="宋体" pitchFamily="2" charset="-122"/>
              </a:rPr>
              <a:t>4</a:t>
            </a:r>
            <a:r>
              <a:rPr lang="en-US" altLang="zh-CN" sz="2000" dirty="0">
                <a:latin typeface="Times New Roman" pitchFamily="18" charset="0"/>
                <a:ea typeface="宋体" pitchFamily="2" charset="-122"/>
              </a:rPr>
              <a:t>),  max{CF(E</a:t>
            </a:r>
            <a:r>
              <a:rPr lang="en-US" altLang="zh-CN" sz="2000" baseline="-25000" dirty="0">
                <a:latin typeface="Times New Roman" pitchFamily="18" charset="0"/>
                <a:ea typeface="宋体" pitchFamily="2" charset="-122"/>
              </a:rPr>
              <a:t>5</a:t>
            </a:r>
            <a:r>
              <a:rPr lang="en-US" altLang="zh-CN" sz="2000" dirty="0">
                <a:latin typeface="Times New Roman" pitchFamily="18" charset="0"/>
                <a:ea typeface="宋体" pitchFamily="2" charset="-122"/>
              </a:rPr>
              <a:t>),  CF(E</a:t>
            </a:r>
            <a:r>
              <a:rPr lang="en-US" altLang="zh-CN" sz="2000" baseline="-25000" dirty="0">
                <a:latin typeface="Times New Roman" pitchFamily="18" charset="0"/>
                <a:ea typeface="宋体" pitchFamily="2" charset="-122"/>
              </a:rPr>
              <a:t>6</a:t>
            </a:r>
            <a:r>
              <a:rPr lang="en-US" altLang="zh-CN" sz="2000" dirty="0">
                <a:latin typeface="Times New Roman" pitchFamily="18" charset="0"/>
                <a:ea typeface="宋体" pitchFamily="2" charset="-122"/>
              </a:rPr>
              <a:t>)}}}</a:t>
            </a:r>
          </a:p>
          <a:p>
            <a:pPr eaLnBrk="1" hangingPunct="1">
              <a:lnSpc>
                <a:spcPct val="115000"/>
              </a:lnSpc>
              <a:spcBef>
                <a:spcPct val="10000"/>
              </a:spcBef>
            </a:pPr>
            <a:r>
              <a:rPr lang="en-US" altLang="zh-CN" sz="2000" dirty="0">
                <a:latin typeface="Times New Roman" pitchFamily="18" charset="0"/>
                <a:ea typeface="宋体" pitchFamily="2" charset="-122"/>
              </a:rPr>
              <a:t>          =0.8×max{0, min{CF(E</a:t>
            </a:r>
            <a:r>
              <a:rPr lang="en-US" altLang="zh-CN" sz="2000" baseline="-25000" dirty="0">
                <a:latin typeface="Times New Roman" pitchFamily="18" charset="0"/>
                <a:ea typeface="宋体" pitchFamily="2" charset="-122"/>
              </a:rPr>
              <a:t>4</a:t>
            </a:r>
            <a:r>
              <a:rPr lang="en-US" altLang="zh-CN" sz="2000" dirty="0">
                <a:latin typeface="Times New Roman" pitchFamily="18" charset="0"/>
                <a:ea typeface="宋体" pitchFamily="2" charset="-122"/>
              </a:rPr>
              <a:t>),  max{0.6,  0.8}}}</a:t>
            </a:r>
          </a:p>
          <a:p>
            <a:pPr eaLnBrk="1" hangingPunct="1">
              <a:lnSpc>
                <a:spcPct val="115000"/>
              </a:lnSpc>
              <a:spcBef>
                <a:spcPct val="10000"/>
              </a:spcBef>
            </a:pPr>
            <a:r>
              <a:rPr lang="en-US" altLang="zh-CN" sz="2000" dirty="0">
                <a:latin typeface="Times New Roman" pitchFamily="18" charset="0"/>
                <a:ea typeface="宋体" pitchFamily="2" charset="-122"/>
              </a:rPr>
              <a:t>          =0.8×max{0, min{0.5,  0.8}}</a:t>
            </a:r>
          </a:p>
          <a:p>
            <a:pPr eaLnBrk="1" hangingPunct="1">
              <a:lnSpc>
                <a:spcPct val="115000"/>
              </a:lnSpc>
              <a:spcBef>
                <a:spcPct val="10000"/>
              </a:spcBef>
            </a:pPr>
            <a:r>
              <a:rPr lang="en-US" altLang="zh-CN" sz="2000" dirty="0">
                <a:latin typeface="Times New Roman" pitchFamily="18" charset="0"/>
                <a:ea typeface="宋体" pitchFamily="2" charset="-122"/>
              </a:rPr>
              <a:t>          =0.8×max{0,  0.5} = 0.4 </a:t>
            </a:r>
          </a:p>
        </p:txBody>
      </p:sp>
      <p:sp>
        <p:nvSpPr>
          <p:cNvPr id="6" name="Text Box 5"/>
          <p:cNvSpPr txBox="1">
            <a:spLocks noChangeArrowheads="1"/>
          </p:cNvSpPr>
          <p:nvPr/>
        </p:nvSpPr>
        <p:spPr bwMode="auto">
          <a:xfrm>
            <a:off x="353479" y="212703"/>
            <a:ext cx="8389938" cy="8032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lnSpc>
                <a:spcPct val="105000"/>
              </a:lnSpc>
              <a:spcBef>
                <a:spcPct val="5000"/>
              </a:spcBef>
            </a:pPr>
            <a:r>
              <a:rPr lang="en-US" altLang="zh-CN" sz="4400" b="1" dirty="0">
                <a:solidFill>
                  <a:schemeClr val="accent2"/>
                </a:solidFill>
                <a:latin typeface="方正姚体" pitchFamily="2" charset="-122"/>
                <a:ea typeface="方正姚体" pitchFamily="2" charset="-122"/>
                <a:cs typeface="+mj-cs"/>
              </a:rPr>
              <a:t>CF</a:t>
            </a:r>
            <a:r>
              <a:rPr lang="zh-CN" altLang="en-US" sz="4400" b="1" dirty="0" smtClean="0">
                <a:solidFill>
                  <a:schemeClr val="accent2"/>
                </a:solidFill>
                <a:latin typeface="方正姚体" pitchFamily="2" charset="-122"/>
                <a:ea typeface="方正姚体" pitchFamily="2" charset="-122"/>
                <a:cs typeface="+mj-cs"/>
              </a:rPr>
              <a:t>模型</a:t>
            </a:r>
            <a:r>
              <a:rPr lang="en-US" altLang="zh-CN" sz="4400" b="1" dirty="0" smtClean="0">
                <a:solidFill>
                  <a:schemeClr val="accent2"/>
                </a:solidFill>
                <a:latin typeface="方正姚体" pitchFamily="2" charset="-122"/>
                <a:ea typeface="方正姚体" pitchFamily="2" charset="-122"/>
                <a:cs typeface="+mj-cs"/>
              </a:rPr>
              <a:t>–</a:t>
            </a:r>
            <a:r>
              <a:rPr lang="zh-CN" altLang="en-US" sz="4400" b="1" dirty="0" smtClean="0">
                <a:solidFill>
                  <a:schemeClr val="accent2"/>
                </a:solidFill>
                <a:latin typeface="方正姚体" pitchFamily="2" charset="-122"/>
                <a:ea typeface="方正姚体" pitchFamily="2" charset="-122"/>
                <a:cs typeface="+mj-cs"/>
              </a:rPr>
              <a:t>例子</a:t>
            </a:r>
            <a:endParaRPr lang="zh-CN" altLang="en-US" sz="4400" b="1" dirty="0">
              <a:solidFill>
                <a:schemeClr val="accent2"/>
              </a:solidFill>
              <a:latin typeface="方正姚体" pitchFamily="2" charset="-122"/>
              <a:ea typeface="方正姚体" pitchFamily="2" charset="-122"/>
              <a:cs typeface="+mj-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82276">
                                            <p:txEl>
                                              <p:pRg st="7" end="7"/>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82276">
                                            <p:txEl>
                                              <p:pRg st="8" end="8"/>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82276">
                                            <p:txEl>
                                              <p:pRg st="9" end="9"/>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82276">
                                            <p:txEl>
                                              <p:pRg st="10" end="1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82276">
                                            <p:txEl>
                                              <p:pRg st="11" end="1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82276">
                                            <p:txEl>
                                              <p:pRg st="12" end="1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82276">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4" name="Text Box 4"/>
          <p:cNvSpPr txBox="1">
            <a:spLocks noChangeArrowheads="1"/>
          </p:cNvSpPr>
          <p:nvPr/>
        </p:nvSpPr>
        <p:spPr bwMode="auto">
          <a:xfrm>
            <a:off x="179388" y="260350"/>
            <a:ext cx="8821737" cy="6234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eaLnBrk="1" hangingPunct="1">
              <a:lnSpc>
                <a:spcPct val="115000"/>
              </a:lnSpc>
              <a:spcBef>
                <a:spcPct val="10000"/>
              </a:spcBef>
            </a:pPr>
            <a:r>
              <a:rPr lang="en-US" altLang="zh-CN" sz="2000" dirty="0">
                <a:latin typeface="Times New Roman" pitchFamily="18" charset="0"/>
                <a:ea typeface="宋体" pitchFamily="2" charset="-122"/>
              </a:rPr>
              <a:t>    </a:t>
            </a:r>
            <a:r>
              <a:rPr lang="zh-CN" altLang="en-US" sz="2000" dirty="0">
                <a:latin typeface="Times New Roman" pitchFamily="18" charset="0"/>
                <a:ea typeface="宋体" pitchFamily="2" charset="-122"/>
              </a:rPr>
              <a:t>由</a:t>
            </a:r>
            <a:r>
              <a:rPr lang="en-US" altLang="zh-CN" sz="2000" dirty="0">
                <a:latin typeface="Times New Roman" pitchFamily="18" charset="0"/>
                <a:ea typeface="宋体" pitchFamily="2" charset="-122"/>
              </a:rPr>
              <a:t>r</a:t>
            </a:r>
            <a:r>
              <a:rPr lang="en-US" altLang="zh-CN" sz="2000" baseline="-25000" dirty="0">
                <a:latin typeface="Times New Roman" pitchFamily="18" charset="0"/>
                <a:ea typeface="宋体" pitchFamily="2" charset="-122"/>
              </a:rPr>
              <a:t>1</a:t>
            </a:r>
            <a:r>
              <a:rPr lang="zh-CN" altLang="en-US" sz="2000" dirty="0">
                <a:latin typeface="Times New Roman" pitchFamily="18" charset="0"/>
                <a:ea typeface="宋体" pitchFamily="2" charset="-122"/>
              </a:rPr>
              <a:t>得到：</a:t>
            </a:r>
            <a:r>
              <a:rPr lang="en-US" altLang="zh-CN" sz="2000" dirty="0">
                <a:latin typeface="Times New Roman" pitchFamily="18" charset="0"/>
                <a:ea typeface="宋体" pitchFamily="2" charset="-122"/>
              </a:rPr>
              <a:t>CF</a:t>
            </a:r>
            <a:r>
              <a:rPr lang="en-US" altLang="zh-CN" sz="2000" baseline="-30000" dirty="0">
                <a:latin typeface="Times New Roman" pitchFamily="18" charset="0"/>
                <a:ea typeface="宋体" pitchFamily="2" charset="-122"/>
              </a:rPr>
              <a:t>1</a:t>
            </a:r>
            <a:r>
              <a:rPr lang="en-US" altLang="zh-CN" sz="2000" dirty="0">
                <a:latin typeface="Times New Roman" pitchFamily="18" charset="0"/>
                <a:ea typeface="宋体" pitchFamily="2" charset="-122"/>
              </a:rPr>
              <a:t>(H)=CF(H, E</a:t>
            </a:r>
            <a:r>
              <a:rPr lang="en-US" altLang="zh-CN" sz="2000" baseline="-25000" dirty="0">
                <a:latin typeface="Times New Roman" pitchFamily="18" charset="0"/>
                <a:ea typeface="宋体" pitchFamily="2" charset="-122"/>
              </a:rPr>
              <a:t>1</a:t>
            </a:r>
            <a:r>
              <a:rPr lang="en-US" altLang="zh-CN" sz="2000" dirty="0">
                <a:latin typeface="Times New Roman" pitchFamily="18" charset="0"/>
                <a:ea typeface="宋体" pitchFamily="2" charset="-122"/>
              </a:rPr>
              <a:t>)×max{0,  CF(E</a:t>
            </a:r>
            <a:r>
              <a:rPr lang="en-US" altLang="zh-CN" sz="2000" baseline="-25000" dirty="0">
                <a:latin typeface="Times New Roman" pitchFamily="18" charset="0"/>
                <a:ea typeface="宋体" pitchFamily="2" charset="-122"/>
              </a:rPr>
              <a:t>1</a:t>
            </a:r>
            <a:r>
              <a:rPr lang="en-US" altLang="zh-CN" sz="2000" dirty="0">
                <a:latin typeface="Times New Roman" pitchFamily="18" charset="0"/>
                <a:ea typeface="宋体" pitchFamily="2" charset="-122"/>
              </a:rPr>
              <a:t>)}</a:t>
            </a:r>
          </a:p>
          <a:p>
            <a:pPr algn="just" eaLnBrk="1" hangingPunct="1">
              <a:lnSpc>
                <a:spcPct val="115000"/>
              </a:lnSpc>
              <a:spcBef>
                <a:spcPct val="10000"/>
              </a:spcBef>
            </a:pPr>
            <a:r>
              <a:rPr lang="en-US" altLang="zh-CN" sz="2000" dirty="0">
                <a:latin typeface="Times New Roman" pitchFamily="18" charset="0"/>
                <a:ea typeface="宋体" pitchFamily="2" charset="-122"/>
              </a:rPr>
              <a:t>         </a:t>
            </a:r>
            <a:r>
              <a:rPr lang="zh-CN" altLang="en-US" sz="2000" dirty="0">
                <a:latin typeface="Times New Roman" pitchFamily="18" charset="0"/>
                <a:ea typeface="宋体" pitchFamily="2" charset="-122"/>
              </a:rPr>
              <a:t>　　　　　  </a:t>
            </a:r>
            <a:r>
              <a:rPr lang="en-US" altLang="zh-CN" sz="2000" dirty="0">
                <a:latin typeface="Times New Roman" pitchFamily="18" charset="0"/>
                <a:ea typeface="宋体" pitchFamily="2" charset="-122"/>
              </a:rPr>
              <a:t>=0.9×max{0,  0.4} = 0.36</a:t>
            </a:r>
          </a:p>
          <a:p>
            <a:pPr algn="just" eaLnBrk="1" hangingPunct="1">
              <a:lnSpc>
                <a:spcPct val="115000"/>
              </a:lnSpc>
              <a:spcBef>
                <a:spcPct val="10000"/>
              </a:spcBef>
            </a:pPr>
            <a:r>
              <a:rPr lang="en-US" altLang="zh-CN" sz="2000" dirty="0">
                <a:latin typeface="Times New Roman" pitchFamily="18" charset="0"/>
                <a:ea typeface="宋体" pitchFamily="2" charset="-122"/>
              </a:rPr>
              <a:t>    </a:t>
            </a:r>
            <a:r>
              <a:rPr lang="zh-CN" altLang="en-US" sz="2000" dirty="0">
                <a:latin typeface="Times New Roman" pitchFamily="18" charset="0"/>
                <a:ea typeface="宋体" pitchFamily="2" charset="-122"/>
              </a:rPr>
              <a:t>由</a:t>
            </a:r>
            <a:r>
              <a:rPr lang="en-US" altLang="zh-CN" sz="2000" dirty="0">
                <a:latin typeface="Times New Roman" pitchFamily="18" charset="0"/>
                <a:ea typeface="宋体" pitchFamily="2" charset="-122"/>
              </a:rPr>
              <a:t>r</a:t>
            </a:r>
            <a:r>
              <a:rPr lang="en-US" altLang="zh-CN" sz="2000" baseline="-25000" dirty="0">
                <a:latin typeface="Times New Roman" pitchFamily="18" charset="0"/>
                <a:ea typeface="宋体" pitchFamily="2" charset="-122"/>
              </a:rPr>
              <a:t>2</a:t>
            </a:r>
            <a:r>
              <a:rPr lang="zh-CN" altLang="en-US" sz="2000" dirty="0">
                <a:latin typeface="Times New Roman" pitchFamily="18" charset="0"/>
                <a:ea typeface="宋体" pitchFamily="2" charset="-122"/>
              </a:rPr>
              <a:t>得到：</a:t>
            </a:r>
            <a:r>
              <a:rPr lang="en-US" altLang="zh-CN" sz="2000" dirty="0">
                <a:latin typeface="Times New Roman" pitchFamily="18" charset="0"/>
                <a:ea typeface="宋体" pitchFamily="2" charset="-122"/>
              </a:rPr>
              <a:t>CF</a:t>
            </a:r>
            <a:r>
              <a:rPr lang="en-US" altLang="zh-CN" sz="2000" baseline="-30000" dirty="0">
                <a:latin typeface="Times New Roman" pitchFamily="18" charset="0"/>
                <a:ea typeface="宋体" pitchFamily="2" charset="-122"/>
              </a:rPr>
              <a:t>2</a:t>
            </a:r>
            <a:r>
              <a:rPr lang="en-US" altLang="zh-CN" sz="2000" dirty="0">
                <a:latin typeface="Times New Roman" pitchFamily="18" charset="0"/>
                <a:ea typeface="宋体" pitchFamily="2" charset="-122"/>
              </a:rPr>
              <a:t>(H)=CF(H, E</a:t>
            </a:r>
            <a:r>
              <a:rPr lang="en-US" altLang="zh-CN" sz="2000" baseline="-25000" dirty="0">
                <a:latin typeface="Times New Roman" pitchFamily="18" charset="0"/>
                <a:ea typeface="宋体" pitchFamily="2" charset="-122"/>
              </a:rPr>
              <a:t>2</a:t>
            </a:r>
            <a:r>
              <a:rPr lang="en-US" altLang="zh-CN" sz="2000" dirty="0">
                <a:latin typeface="Times New Roman" pitchFamily="18" charset="0"/>
                <a:ea typeface="宋体" pitchFamily="2" charset="-122"/>
              </a:rPr>
              <a:t>)×max{0,  CF(E</a:t>
            </a:r>
            <a:r>
              <a:rPr lang="en-US" altLang="zh-CN" sz="2000" baseline="-25000" dirty="0">
                <a:latin typeface="Times New Roman" pitchFamily="18" charset="0"/>
                <a:ea typeface="宋体" pitchFamily="2" charset="-122"/>
              </a:rPr>
              <a:t>2</a:t>
            </a:r>
            <a:r>
              <a:rPr lang="en-US" altLang="zh-CN" sz="2000" dirty="0">
                <a:latin typeface="Times New Roman" pitchFamily="18" charset="0"/>
                <a:ea typeface="宋体" pitchFamily="2" charset="-122"/>
              </a:rPr>
              <a:t>)}</a:t>
            </a:r>
          </a:p>
          <a:p>
            <a:pPr algn="just" eaLnBrk="1" hangingPunct="1">
              <a:lnSpc>
                <a:spcPct val="115000"/>
              </a:lnSpc>
              <a:spcBef>
                <a:spcPct val="10000"/>
              </a:spcBef>
            </a:pPr>
            <a:r>
              <a:rPr lang="en-US" altLang="zh-CN" sz="2000" dirty="0">
                <a:latin typeface="Times New Roman" pitchFamily="18" charset="0"/>
                <a:ea typeface="宋体" pitchFamily="2" charset="-122"/>
              </a:rPr>
              <a:t>          </a:t>
            </a:r>
            <a:r>
              <a:rPr lang="zh-CN" altLang="en-US" sz="2000" dirty="0">
                <a:latin typeface="Times New Roman" pitchFamily="18" charset="0"/>
                <a:ea typeface="宋体" pitchFamily="2" charset="-122"/>
              </a:rPr>
              <a:t>　　　　　</a:t>
            </a:r>
            <a:r>
              <a:rPr lang="en-US" altLang="zh-CN" sz="2000" dirty="0">
                <a:latin typeface="Times New Roman" pitchFamily="18" charset="0"/>
                <a:ea typeface="宋体" pitchFamily="2" charset="-122"/>
              </a:rPr>
              <a:t>=0.6×max{0,  0.8} = 0.48</a:t>
            </a:r>
          </a:p>
          <a:p>
            <a:pPr algn="just" eaLnBrk="1" hangingPunct="1">
              <a:lnSpc>
                <a:spcPct val="115000"/>
              </a:lnSpc>
              <a:spcBef>
                <a:spcPct val="10000"/>
              </a:spcBef>
            </a:pPr>
            <a:r>
              <a:rPr lang="en-US" altLang="zh-CN" sz="2000" dirty="0">
                <a:latin typeface="Times New Roman" pitchFamily="18" charset="0"/>
                <a:ea typeface="宋体" pitchFamily="2" charset="-122"/>
              </a:rPr>
              <a:t>    </a:t>
            </a:r>
            <a:r>
              <a:rPr lang="zh-CN" altLang="en-US" sz="2000" dirty="0">
                <a:latin typeface="Times New Roman" pitchFamily="18" charset="0"/>
                <a:ea typeface="宋体" pitchFamily="2" charset="-122"/>
              </a:rPr>
              <a:t>由</a:t>
            </a:r>
            <a:r>
              <a:rPr lang="en-US" altLang="zh-CN" sz="2000" dirty="0">
                <a:latin typeface="Times New Roman" pitchFamily="18" charset="0"/>
                <a:ea typeface="宋体" pitchFamily="2" charset="-122"/>
              </a:rPr>
              <a:t>r</a:t>
            </a:r>
            <a:r>
              <a:rPr lang="en-US" altLang="zh-CN" sz="2000" baseline="-25000" dirty="0">
                <a:latin typeface="Times New Roman" pitchFamily="18" charset="0"/>
                <a:ea typeface="宋体" pitchFamily="2" charset="-122"/>
              </a:rPr>
              <a:t>3</a:t>
            </a:r>
            <a:r>
              <a:rPr lang="zh-CN" altLang="en-US" sz="2000" dirty="0">
                <a:latin typeface="Times New Roman" pitchFamily="18" charset="0"/>
                <a:ea typeface="宋体" pitchFamily="2" charset="-122"/>
              </a:rPr>
              <a:t>得到：</a:t>
            </a:r>
            <a:r>
              <a:rPr lang="en-US" altLang="zh-CN" sz="2000" dirty="0">
                <a:latin typeface="Times New Roman" pitchFamily="18" charset="0"/>
                <a:ea typeface="宋体" pitchFamily="2" charset="-122"/>
              </a:rPr>
              <a:t>CF</a:t>
            </a:r>
            <a:r>
              <a:rPr lang="en-US" altLang="zh-CN" sz="2000" baseline="-30000" dirty="0">
                <a:latin typeface="Times New Roman" pitchFamily="18" charset="0"/>
                <a:ea typeface="宋体" pitchFamily="2" charset="-122"/>
              </a:rPr>
              <a:t>3</a:t>
            </a:r>
            <a:r>
              <a:rPr lang="en-US" altLang="zh-CN" sz="2000" dirty="0">
                <a:latin typeface="Times New Roman" pitchFamily="18" charset="0"/>
                <a:ea typeface="宋体" pitchFamily="2" charset="-122"/>
              </a:rPr>
              <a:t>(H)=CF(H, E</a:t>
            </a:r>
            <a:r>
              <a:rPr lang="en-US" altLang="zh-CN" sz="2000" baseline="-25000" dirty="0">
                <a:latin typeface="Times New Roman" pitchFamily="18" charset="0"/>
                <a:ea typeface="宋体" pitchFamily="2" charset="-122"/>
              </a:rPr>
              <a:t>3</a:t>
            </a:r>
            <a:r>
              <a:rPr lang="en-US" altLang="zh-CN" sz="2000" dirty="0">
                <a:latin typeface="Times New Roman" pitchFamily="18" charset="0"/>
                <a:ea typeface="宋体" pitchFamily="2" charset="-122"/>
              </a:rPr>
              <a:t>)×max{0,  CF(E</a:t>
            </a:r>
            <a:r>
              <a:rPr lang="en-US" altLang="zh-CN" sz="2000" baseline="-25000" dirty="0">
                <a:latin typeface="Times New Roman" pitchFamily="18" charset="0"/>
                <a:ea typeface="宋体" pitchFamily="2" charset="-122"/>
              </a:rPr>
              <a:t>3</a:t>
            </a:r>
            <a:r>
              <a:rPr lang="en-US" altLang="zh-CN" sz="2000" dirty="0">
                <a:latin typeface="Times New Roman" pitchFamily="18" charset="0"/>
                <a:ea typeface="宋体" pitchFamily="2" charset="-122"/>
              </a:rPr>
              <a:t>)}</a:t>
            </a:r>
          </a:p>
          <a:p>
            <a:pPr algn="just" eaLnBrk="1" hangingPunct="1">
              <a:lnSpc>
                <a:spcPct val="115000"/>
              </a:lnSpc>
              <a:spcBef>
                <a:spcPct val="10000"/>
              </a:spcBef>
            </a:pPr>
            <a:r>
              <a:rPr lang="en-US" altLang="zh-CN" sz="2000" dirty="0">
                <a:latin typeface="Times New Roman" pitchFamily="18" charset="0"/>
                <a:ea typeface="宋体" pitchFamily="2" charset="-122"/>
              </a:rPr>
              <a:t>         </a:t>
            </a:r>
            <a:r>
              <a:rPr lang="zh-CN" altLang="en-US" sz="2000" dirty="0">
                <a:latin typeface="Times New Roman" pitchFamily="18" charset="0"/>
                <a:ea typeface="宋体" pitchFamily="2" charset="-122"/>
              </a:rPr>
              <a:t>　　　　　 </a:t>
            </a:r>
            <a:r>
              <a:rPr lang="en-US" altLang="zh-CN" sz="2000" dirty="0">
                <a:latin typeface="Times New Roman" pitchFamily="18" charset="0"/>
                <a:ea typeface="宋体" pitchFamily="2" charset="-122"/>
              </a:rPr>
              <a:t>=-0.5×max{0,  0.6} = -0.3</a:t>
            </a:r>
          </a:p>
          <a:p>
            <a:pPr algn="just" eaLnBrk="1" hangingPunct="1">
              <a:lnSpc>
                <a:spcPct val="115000"/>
              </a:lnSpc>
              <a:spcBef>
                <a:spcPct val="10000"/>
              </a:spcBef>
            </a:pPr>
            <a:r>
              <a:rPr lang="en-US" altLang="zh-CN" sz="2000" dirty="0">
                <a:latin typeface="Times New Roman" pitchFamily="18" charset="0"/>
                <a:ea typeface="宋体" pitchFamily="2" charset="-122"/>
              </a:rPr>
              <a:t>    </a:t>
            </a:r>
            <a:r>
              <a:rPr lang="zh-CN" altLang="en-US" sz="2000" dirty="0">
                <a:latin typeface="Times New Roman" pitchFamily="18" charset="0"/>
                <a:ea typeface="宋体" pitchFamily="2" charset="-122"/>
              </a:rPr>
              <a:t>根据结论不精确性的合成算法，</a:t>
            </a:r>
            <a:r>
              <a:rPr lang="en-US" altLang="zh-CN" sz="2000" dirty="0">
                <a:latin typeface="Times New Roman" pitchFamily="18" charset="0"/>
                <a:ea typeface="宋体" pitchFamily="2" charset="-122"/>
              </a:rPr>
              <a:t>CF</a:t>
            </a:r>
            <a:r>
              <a:rPr lang="en-US" altLang="zh-CN" sz="2000" baseline="-25000" dirty="0">
                <a:latin typeface="Times New Roman" pitchFamily="18" charset="0"/>
                <a:ea typeface="宋体" pitchFamily="2" charset="-122"/>
              </a:rPr>
              <a:t>1</a:t>
            </a:r>
            <a:r>
              <a:rPr lang="en-US" altLang="zh-CN" sz="2000" dirty="0">
                <a:latin typeface="Times New Roman" pitchFamily="18" charset="0"/>
                <a:ea typeface="宋体" pitchFamily="2" charset="-122"/>
              </a:rPr>
              <a:t>(H)</a:t>
            </a:r>
            <a:r>
              <a:rPr lang="zh-CN" altLang="en-US" sz="2000" dirty="0">
                <a:latin typeface="Times New Roman" pitchFamily="18" charset="0"/>
                <a:ea typeface="宋体" pitchFamily="2" charset="-122"/>
              </a:rPr>
              <a:t>和</a:t>
            </a:r>
            <a:r>
              <a:rPr lang="en-US" altLang="zh-CN" sz="2000" dirty="0">
                <a:latin typeface="Times New Roman" pitchFamily="18" charset="0"/>
                <a:ea typeface="宋体" pitchFamily="2" charset="-122"/>
              </a:rPr>
              <a:t>CF</a:t>
            </a:r>
            <a:r>
              <a:rPr lang="en-US" altLang="zh-CN" sz="2000" baseline="-25000" dirty="0">
                <a:latin typeface="Times New Roman" pitchFamily="18" charset="0"/>
                <a:ea typeface="宋体" pitchFamily="2" charset="-122"/>
              </a:rPr>
              <a:t>2</a:t>
            </a:r>
            <a:r>
              <a:rPr lang="en-US" altLang="zh-CN" sz="2000" dirty="0">
                <a:latin typeface="Times New Roman" pitchFamily="18" charset="0"/>
                <a:ea typeface="宋体" pitchFamily="2" charset="-122"/>
              </a:rPr>
              <a:t>(H)</a:t>
            </a:r>
            <a:r>
              <a:rPr lang="zh-CN" altLang="en-US" sz="2000" dirty="0">
                <a:latin typeface="Times New Roman" pitchFamily="18" charset="0"/>
                <a:ea typeface="宋体" pitchFamily="2" charset="-122"/>
              </a:rPr>
              <a:t>同号，有：</a:t>
            </a:r>
          </a:p>
          <a:p>
            <a:pPr algn="just" eaLnBrk="1" hangingPunct="1">
              <a:lnSpc>
                <a:spcPct val="115000"/>
              </a:lnSpc>
              <a:spcBef>
                <a:spcPct val="10000"/>
              </a:spcBef>
            </a:pPr>
            <a:endParaRPr lang="zh-CN" altLang="en-US" sz="2000" dirty="0">
              <a:latin typeface="Times New Roman" pitchFamily="18" charset="0"/>
              <a:ea typeface="宋体" pitchFamily="2" charset="-122"/>
            </a:endParaRPr>
          </a:p>
          <a:p>
            <a:pPr algn="just" eaLnBrk="1" hangingPunct="1">
              <a:lnSpc>
                <a:spcPct val="115000"/>
              </a:lnSpc>
              <a:spcBef>
                <a:spcPct val="10000"/>
              </a:spcBef>
            </a:pPr>
            <a:endParaRPr lang="zh-CN" altLang="en-US" sz="2000" dirty="0">
              <a:latin typeface="Times New Roman" pitchFamily="18" charset="0"/>
              <a:ea typeface="宋体" pitchFamily="2" charset="-122"/>
            </a:endParaRPr>
          </a:p>
          <a:p>
            <a:pPr algn="just" eaLnBrk="1" hangingPunct="1">
              <a:lnSpc>
                <a:spcPct val="115000"/>
              </a:lnSpc>
              <a:spcBef>
                <a:spcPct val="10000"/>
              </a:spcBef>
            </a:pPr>
            <a:endParaRPr lang="zh-CN" altLang="en-US" sz="2000" dirty="0">
              <a:latin typeface="Times New Roman" pitchFamily="18" charset="0"/>
              <a:ea typeface="宋体" pitchFamily="2" charset="-122"/>
            </a:endParaRPr>
          </a:p>
          <a:p>
            <a:pPr algn="just" eaLnBrk="1" hangingPunct="1">
              <a:lnSpc>
                <a:spcPct val="115000"/>
              </a:lnSpc>
              <a:spcBef>
                <a:spcPct val="10000"/>
              </a:spcBef>
            </a:pPr>
            <a:r>
              <a:rPr lang="zh-CN" altLang="en-US" sz="2000" dirty="0">
                <a:latin typeface="Times New Roman" pitchFamily="18" charset="0"/>
                <a:ea typeface="宋体" pitchFamily="2" charset="-122"/>
              </a:rPr>
              <a:t>    </a:t>
            </a:r>
            <a:r>
              <a:rPr lang="en-US" altLang="zh-CN" sz="2000" dirty="0">
                <a:latin typeface="Times New Roman" pitchFamily="18" charset="0"/>
                <a:ea typeface="宋体" pitchFamily="2" charset="-122"/>
              </a:rPr>
              <a:t>CF</a:t>
            </a:r>
            <a:r>
              <a:rPr lang="en-US" altLang="zh-CN" sz="2000" baseline="-25000" dirty="0">
                <a:latin typeface="Times New Roman" pitchFamily="18" charset="0"/>
                <a:ea typeface="宋体" pitchFamily="2" charset="-122"/>
              </a:rPr>
              <a:t>12</a:t>
            </a:r>
            <a:r>
              <a:rPr lang="en-US" altLang="zh-CN" sz="2000" dirty="0">
                <a:latin typeface="Times New Roman" pitchFamily="18" charset="0"/>
                <a:ea typeface="宋体" pitchFamily="2" charset="-122"/>
              </a:rPr>
              <a:t>(H)</a:t>
            </a:r>
            <a:r>
              <a:rPr lang="zh-CN" altLang="en-US" sz="2000" dirty="0">
                <a:latin typeface="Times New Roman" pitchFamily="18" charset="0"/>
                <a:ea typeface="宋体" pitchFamily="2" charset="-122"/>
              </a:rPr>
              <a:t>和</a:t>
            </a:r>
            <a:r>
              <a:rPr lang="en-US" altLang="zh-CN" sz="2000" dirty="0">
                <a:latin typeface="Times New Roman" pitchFamily="18" charset="0"/>
                <a:ea typeface="宋体" pitchFamily="2" charset="-122"/>
              </a:rPr>
              <a:t>CF</a:t>
            </a:r>
            <a:r>
              <a:rPr lang="en-US" altLang="zh-CN" sz="2000" baseline="-25000" dirty="0">
                <a:latin typeface="Times New Roman" pitchFamily="18" charset="0"/>
                <a:ea typeface="宋体" pitchFamily="2" charset="-122"/>
              </a:rPr>
              <a:t>3</a:t>
            </a:r>
            <a:r>
              <a:rPr lang="en-US" altLang="zh-CN" sz="2000" dirty="0">
                <a:latin typeface="Times New Roman" pitchFamily="18" charset="0"/>
                <a:ea typeface="宋体" pitchFamily="2" charset="-122"/>
              </a:rPr>
              <a:t>(H)</a:t>
            </a:r>
            <a:r>
              <a:rPr lang="zh-CN" altLang="en-US" sz="2000" dirty="0">
                <a:latin typeface="Times New Roman" pitchFamily="18" charset="0"/>
                <a:ea typeface="宋体" pitchFamily="2" charset="-122"/>
              </a:rPr>
              <a:t>异号，有：</a:t>
            </a:r>
          </a:p>
          <a:p>
            <a:pPr algn="just" eaLnBrk="1" hangingPunct="1">
              <a:lnSpc>
                <a:spcPct val="115000"/>
              </a:lnSpc>
              <a:spcBef>
                <a:spcPct val="10000"/>
              </a:spcBef>
            </a:pPr>
            <a:endParaRPr lang="zh-CN" altLang="en-US" sz="2000" dirty="0">
              <a:latin typeface="Times New Roman" pitchFamily="18" charset="0"/>
              <a:ea typeface="宋体" pitchFamily="2" charset="-122"/>
            </a:endParaRPr>
          </a:p>
          <a:p>
            <a:pPr algn="just" eaLnBrk="1" hangingPunct="1">
              <a:lnSpc>
                <a:spcPct val="115000"/>
              </a:lnSpc>
              <a:spcBef>
                <a:spcPct val="10000"/>
              </a:spcBef>
            </a:pPr>
            <a:endParaRPr lang="zh-CN" altLang="en-US" sz="2000" dirty="0">
              <a:latin typeface="Times New Roman" pitchFamily="18" charset="0"/>
              <a:ea typeface="宋体" pitchFamily="2" charset="-122"/>
            </a:endParaRPr>
          </a:p>
          <a:p>
            <a:pPr algn="just" eaLnBrk="1" hangingPunct="1">
              <a:lnSpc>
                <a:spcPct val="115000"/>
              </a:lnSpc>
              <a:spcBef>
                <a:spcPct val="10000"/>
              </a:spcBef>
            </a:pPr>
            <a:endParaRPr lang="zh-CN" altLang="en-US" sz="2000" dirty="0">
              <a:latin typeface="Times New Roman" pitchFamily="18" charset="0"/>
              <a:ea typeface="宋体" pitchFamily="2" charset="-122"/>
            </a:endParaRPr>
          </a:p>
          <a:p>
            <a:pPr algn="just" eaLnBrk="1" hangingPunct="1">
              <a:lnSpc>
                <a:spcPct val="115000"/>
              </a:lnSpc>
              <a:spcBef>
                <a:spcPct val="10000"/>
              </a:spcBef>
            </a:pPr>
            <a:endParaRPr lang="zh-CN" altLang="en-US" sz="2000" dirty="0">
              <a:latin typeface="Times New Roman" pitchFamily="18" charset="0"/>
              <a:ea typeface="宋体" pitchFamily="2" charset="-122"/>
            </a:endParaRPr>
          </a:p>
          <a:p>
            <a:pPr algn="just" eaLnBrk="1" hangingPunct="1">
              <a:lnSpc>
                <a:spcPct val="115000"/>
              </a:lnSpc>
              <a:spcBef>
                <a:spcPct val="35000"/>
              </a:spcBef>
            </a:pPr>
            <a:r>
              <a:rPr lang="zh-CN" altLang="en-US" sz="2000" dirty="0">
                <a:latin typeface="Times New Roman" pitchFamily="18" charset="0"/>
                <a:ea typeface="宋体" pitchFamily="2" charset="-122"/>
              </a:rPr>
              <a:t>即综合可信度为</a:t>
            </a:r>
            <a:r>
              <a:rPr lang="en-US" altLang="zh-CN" sz="2000" dirty="0">
                <a:latin typeface="Times New Roman" pitchFamily="18" charset="0"/>
                <a:ea typeface="宋体" pitchFamily="2" charset="-122"/>
              </a:rPr>
              <a:t>CF(H)=0.53</a:t>
            </a:r>
          </a:p>
        </p:txBody>
      </p:sp>
      <p:graphicFrame>
        <p:nvGraphicFramePr>
          <p:cNvPr id="184328" name="Object 8"/>
          <p:cNvGraphicFramePr>
            <a:graphicFrameLocks noChangeAspect="1"/>
          </p:cNvGraphicFramePr>
          <p:nvPr/>
        </p:nvGraphicFramePr>
        <p:xfrm>
          <a:off x="1079500" y="3068638"/>
          <a:ext cx="4824413" cy="1030287"/>
        </p:xfrm>
        <a:graphic>
          <a:graphicData uri="http://schemas.openxmlformats.org/presentationml/2006/ole">
            <mc:AlternateContent xmlns:mc="http://schemas.openxmlformats.org/markup-compatibility/2006">
              <mc:Choice xmlns:v="urn:schemas-microsoft-com:vml" Requires="v">
                <p:oleObj spid="_x0000_s184540" name="Equation" r:id="rId4" imgW="3035160" imgH="685800" progId="Equation.3">
                  <p:embed/>
                </p:oleObj>
              </mc:Choice>
              <mc:Fallback>
                <p:oleObj name="Equation" r:id="rId4" imgW="3035160" imgH="685800" progId="Equation.3">
                  <p:embed/>
                  <p:pic>
                    <p:nvPicPr>
                      <p:cNvPr id="0" name="Object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79500" y="3068638"/>
                        <a:ext cx="4824413" cy="1030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84329" name="Object 9"/>
          <p:cNvGraphicFramePr>
            <a:graphicFrameLocks noChangeAspect="1"/>
          </p:cNvGraphicFramePr>
          <p:nvPr>
            <p:extLst>
              <p:ext uri="{D42A27DB-BD31-4B8C-83A1-F6EECF244321}">
                <p14:modId xmlns:p14="http://schemas.microsoft.com/office/powerpoint/2010/main" val="2637041811"/>
              </p:ext>
            </p:extLst>
          </p:nvPr>
        </p:nvGraphicFramePr>
        <p:xfrm>
          <a:off x="1331640" y="4509120"/>
          <a:ext cx="5185196" cy="1459382"/>
        </p:xfrm>
        <a:graphic>
          <a:graphicData uri="http://schemas.openxmlformats.org/presentationml/2006/ole">
            <mc:AlternateContent xmlns:mc="http://schemas.openxmlformats.org/markup-compatibility/2006">
              <mc:Choice xmlns:v="urn:schemas-microsoft-com:vml" Requires="v">
                <p:oleObj spid="_x0000_s184541" name="公式" r:id="rId6" imgW="2514600" imgH="1143000" progId="Equation.3">
                  <p:embed/>
                </p:oleObj>
              </mc:Choice>
              <mc:Fallback>
                <p:oleObj name="公式" r:id="rId6" imgW="2514600" imgH="1143000" progId="Equation.3">
                  <p:embed/>
                  <p:pic>
                    <p:nvPicPr>
                      <p:cNvPr id="0" name="Object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331640" y="4509120"/>
                        <a:ext cx="5185196" cy="1459382"/>
                      </a:xfrm>
                      <a:prstGeom prst="rect">
                        <a:avLst/>
                      </a:prstGeom>
                      <a:noFill/>
                      <a:ln>
                        <a:noFill/>
                      </a:ln>
                      <a:extLst/>
                    </p:spPr>
                  </p:pic>
                </p:oleObj>
              </mc:Fallback>
            </mc:AlternateContent>
          </a:graphicData>
        </a:graphic>
      </p:graphicFrame>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6099" name="Rectangle 3"/>
          <p:cNvSpPr>
            <a:spLocks noGrp="1" noChangeArrowheads="1"/>
          </p:cNvSpPr>
          <p:nvPr>
            <p:ph type="body" idx="1"/>
          </p:nvPr>
        </p:nvSpPr>
        <p:spPr>
          <a:xfrm>
            <a:off x="142875" y="152400"/>
            <a:ext cx="8229600" cy="4525963"/>
          </a:xfrm>
        </p:spPr>
        <p:txBody>
          <a:bodyPr/>
          <a:lstStyle/>
          <a:p>
            <a:pPr algn="just">
              <a:lnSpc>
                <a:spcPct val="90000"/>
              </a:lnSpc>
              <a:buFontTx/>
              <a:buNone/>
            </a:pPr>
            <a:r>
              <a:rPr lang="zh-CN" altLang="en-US" sz="2400" b="1" dirty="0">
                <a:solidFill>
                  <a:srgbClr val="000000"/>
                </a:solidFill>
                <a:latin typeface="宋体" pitchFamily="2" charset="-122"/>
              </a:rPr>
              <a:t>练习：设有如下规则：</a:t>
            </a:r>
          </a:p>
          <a:p>
            <a:pPr algn="just">
              <a:lnSpc>
                <a:spcPct val="90000"/>
              </a:lnSpc>
              <a:buFontTx/>
              <a:buNone/>
            </a:pPr>
            <a:r>
              <a:rPr lang="zh-CN" altLang="en-US" sz="2400" b="1" dirty="0">
                <a:solidFill>
                  <a:srgbClr val="000000"/>
                </a:solidFill>
                <a:latin typeface="Arial"/>
              </a:rPr>
              <a:t> </a:t>
            </a:r>
            <a:r>
              <a:rPr lang="zh-CN" altLang="en-US" sz="2400" b="1" dirty="0">
                <a:solidFill>
                  <a:srgbClr val="000000"/>
                </a:solidFill>
                <a:latin typeface="宋体" pitchFamily="2" charset="-122"/>
              </a:rPr>
              <a:t>			</a:t>
            </a:r>
            <a:r>
              <a:rPr lang="en-US" altLang="zh-CN" sz="2400" b="1" dirty="0">
                <a:solidFill>
                  <a:srgbClr val="000000"/>
                </a:solidFill>
                <a:latin typeface="宋体" pitchFamily="2" charset="-122"/>
              </a:rPr>
              <a:t>R</a:t>
            </a:r>
            <a:r>
              <a:rPr lang="en-US" altLang="zh-CN" sz="2400" b="1" baseline="-30000" dirty="0">
                <a:solidFill>
                  <a:srgbClr val="000000"/>
                </a:solidFill>
                <a:latin typeface="宋体" pitchFamily="2" charset="-122"/>
              </a:rPr>
              <a:t>1</a:t>
            </a:r>
            <a:r>
              <a:rPr lang="zh-CN" altLang="en-US" sz="2400" b="1" dirty="0">
                <a:solidFill>
                  <a:srgbClr val="000000"/>
                </a:solidFill>
                <a:latin typeface="宋体" pitchFamily="2" charset="-122"/>
              </a:rPr>
              <a:t>：</a:t>
            </a:r>
            <a:r>
              <a:rPr lang="en-US" altLang="zh-CN" sz="2400" b="1" dirty="0">
                <a:solidFill>
                  <a:srgbClr val="000000"/>
                </a:solidFill>
                <a:latin typeface="宋体" pitchFamily="2" charset="-122"/>
              </a:rPr>
              <a:t>IF E</a:t>
            </a:r>
            <a:r>
              <a:rPr lang="en-US" altLang="zh-CN" sz="2400" b="1" baseline="-30000" dirty="0">
                <a:solidFill>
                  <a:srgbClr val="000000"/>
                </a:solidFill>
                <a:latin typeface="宋体" pitchFamily="2" charset="-122"/>
              </a:rPr>
              <a:t>1</a:t>
            </a:r>
            <a:r>
              <a:rPr lang="en-US" altLang="zh-CN" sz="2400" b="1" dirty="0">
                <a:solidFill>
                  <a:srgbClr val="000000"/>
                </a:solidFill>
                <a:latin typeface="宋体" pitchFamily="2" charset="-122"/>
              </a:rPr>
              <a:t> THEN H </a:t>
            </a:r>
            <a:r>
              <a:rPr lang="zh-CN" altLang="en-US" sz="2400" b="1" dirty="0">
                <a:solidFill>
                  <a:srgbClr val="000000"/>
                </a:solidFill>
                <a:latin typeface="宋体" pitchFamily="2" charset="-122"/>
              </a:rPr>
              <a:t>（</a:t>
            </a:r>
            <a:r>
              <a:rPr lang="en-US" altLang="zh-CN" sz="2400" b="1" dirty="0">
                <a:solidFill>
                  <a:srgbClr val="000000"/>
                </a:solidFill>
                <a:latin typeface="宋体" pitchFamily="2" charset="-122"/>
              </a:rPr>
              <a:t>0.8</a:t>
            </a:r>
            <a:r>
              <a:rPr lang="zh-CN" altLang="en-US" sz="2400" b="1" dirty="0">
                <a:solidFill>
                  <a:srgbClr val="000000"/>
                </a:solidFill>
                <a:latin typeface="宋体" pitchFamily="2" charset="-122"/>
              </a:rPr>
              <a:t>）</a:t>
            </a:r>
          </a:p>
          <a:p>
            <a:pPr algn="just">
              <a:lnSpc>
                <a:spcPct val="90000"/>
              </a:lnSpc>
              <a:buFontTx/>
              <a:buNone/>
            </a:pPr>
            <a:r>
              <a:rPr lang="zh-CN" altLang="en-US" sz="2400" b="1" dirty="0">
                <a:solidFill>
                  <a:srgbClr val="000000"/>
                </a:solidFill>
                <a:latin typeface="宋体" pitchFamily="2" charset="-122"/>
              </a:rPr>
              <a:t>			</a:t>
            </a:r>
            <a:r>
              <a:rPr lang="en-US" altLang="zh-CN" sz="2400" b="1" dirty="0">
                <a:solidFill>
                  <a:srgbClr val="000000"/>
                </a:solidFill>
                <a:latin typeface="宋体" pitchFamily="2" charset="-122"/>
              </a:rPr>
              <a:t>R</a:t>
            </a:r>
            <a:r>
              <a:rPr lang="en-US" altLang="zh-CN" sz="2400" b="1" baseline="-30000" dirty="0">
                <a:solidFill>
                  <a:srgbClr val="000000"/>
                </a:solidFill>
                <a:latin typeface="宋体" pitchFamily="2" charset="-122"/>
              </a:rPr>
              <a:t>2</a:t>
            </a:r>
            <a:r>
              <a:rPr lang="zh-CN" altLang="en-US" sz="2400" b="1" dirty="0">
                <a:solidFill>
                  <a:srgbClr val="000000"/>
                </a:solidFill>
                <a:latin typeface="宋体" pitchFamily="2" charset="-122"/>
              </a:rPr>
              <a:t>：</a:t>
            </a:r>
            <a:r>
              <a:rPr lang="en-US" altLang="zh-CN" sz="2400" b="1" dirty="0">
                <a:solidFill>
                  <a:srgbClr val="000000"/>
                </a:solidFill>
                <a:latin typeface="宋体" pitchFamily="2" charset="-122"/>
              </a:rPr>
              <a:t>IF E</a:t>
            </a:r>
            <a:r>
              <a:rPr lang="en-US" altLang="zh-CN" sz="2400" b="1" baseline="-30000" dirty="0">
                <a:solidFill>
                  <a:srgbClr val="000000"/>
                </a:solidFill>
                <a:latin typeface="宋体" pitchFamily="2" charset="-122"/>
              </a:rPr>
              <a:t>2</a:t>
            </a:r>
            <a:r>
              <a:rPr lang="en-US" altLang="zh-CN" sz="2400" b="1" dirty="0">
                <a:solidFill>
                  <a:srgbClr val="000000"/>
                </a:solidFill>
                <a:latin typeface="宋体" pitchFamily="2" charset="-122"/>
              </a:rPr>
              <a:t> THEN H </a:t>
            </a:r>
            <a:r>
              <a:rPr lang="zh-CN" altLang="en-US" sz="2400" b="1" dirty="0">
                <a:solidFill>
                  <a:srgbClr val="000000"/>
                </a:solidFill>
                <a:latin typeface="宋体" pitchFamily="2" charset="-122"/>
              </a:rPr>
              <a:t>（</a:t>
            </a:r>
            <a:r>
              <a:rPr lang="en-US" altLang="zh-CN" sz="2400" b="1" dirty="0">
                <a:solidFill>
                  <a:srgbClr val="000000"/>
                </a:solidFill>
                <a:latin typeface="宋体" pitchFamily="2" charset="-122"/>
              </a:rPr>
              <a:t>0.6</a:t>
            </a:r>
            <a:r>
              <a:rPr lang="zh-CN" altLang="en-US" sz="2400" b="1" dirty="0">
                <a:solidFill>
                  <a:srgbClr val="000000"/>
                </a:solidFill>
                <a:latin typeface="宋体" pitchFamily="2" charset="-122"/>
              </a:rPr>
              <a:t>）</a:t>
            </a:r>
          </a:p>
          <a:p>
            <a:pPr algn="just">
              <a:lnSpc>
                <a:spcPct val="90000"/>
              </a:lnSpc>
              <a:buFontTx/>
              <a:buNone/>
            </a:pPr>
            <a:r>
              <a:rPr lang="zh-CN" altLang="en-US" sz="2400" b="1" dirty="0">
                <a:solidFill>
                  <a:srgbClr val="000000"/>
                </a:solidFill>
                <a:latin typeface="宋体" pitchFamily="2" charset="-122"/>
              </a:rPr>
              <a:t>			</a:t>
            </a:r>
            <a:r>
              <a:rPr lang="en-US" altLang="zh-CN" sz="2400" b="1" dirty="0">
                <a:solidFill>
                  <a:srgbClr val="000000"/>
                </a:solidFill>
                <a:latin typeface="宋体" pitchFamily="2" charset="-122"/>
              </a:rPr>
              <a:t>R</a:t>
            </a:r>
            <a:r>
              <a:rPr lang="en-US" altLang="zh-CN" sz="2400" b="1" baseline="-30000" dirty="0">
                <a:solidFill>
                  <a:srgbClr val="000000"/>
                </a:solidFill>
                <a:latin typeface="宋体" pitchFamily="2" charset="-122"/>
              </a:rPr>
              <a:t>3</a:t>
            </a:r>
            <a:r>
              <a:rPr lang="zh-CN" altLang="en-US" sz="2400" b="1" dirty="0">
                <a:solidFill>
                  <a:srgbClr val="000000"/>
                </a:solidFill>
                <a:latin typeface="宋体" pitchFamily="2" charset="-122"/>
              </a:rPr>
              <a:t>：</a:t>
            </a:r>
            <a:r>
              <a:rPr lang="en-US" altLang="zh-CN" sz="2400" b="1" dirty="0">
                <a:solidFill>
                  <a:srgbClr val="000000"/>
                </a:solidFill>
                <a:latin typeface="宋体" pitchFamily="2" charset="-122"/>
              </a:rPr>
              <a:t>IF E</a:t>
            </a:r>
            <a:r>
              <a:rPr lang="en-US" altLang="zh-CN" sz="2400" b="1" baseline="-30000" dirty="0">
                <a:solidFill>
                  <a:srgbClr val="000000"/>
                </a:solidFill>
                <a:latin typeface="宋体" pitchFamily="2" charset="-122"/>
              </a:rPr>
              <a:t>3</a:t>
            </a:r>
            <a:r>
              <a:rPr lang="en-US" altLang="zh-CN" sz="2400" b="1" dirty="0">
                <a:solidFill>
                  <a:srgbClr val="000000"/>
                </a:solidFill>
                <a:latin typeface="宋体" pitchFamily="2" charset="-122"/>
              </a:rPr>
              <a:t> THEN H </a:t>
            </a:r>
            <a:r>
              <a:rPr lang="zh-CN" altLang="en-US" sz="2400" b="1" dirty="0">
                <a:solidFill>
                  <a:srgbClr val="000000"/>
                </a:solidFill>
                <a:latin typeface="宋体" pitchFamily="2" charset="-122"/>
              </a:rPr>
              <a:t>（</a:t>
            </a:r>
            <a:r>
              <a:rPr lang="en-US" altLang="zh-CN" sz="2400" b="1" dirty="0">
                <a:solidFill>
                  <a:srgbClr val="000000"/>
                </a:solidFill>
                <a:latin typeface="宋体" pitchFamily="2" charset="-122"/>
              </a:rPr>
              <a:t>-0.5</a:t>
            </a:r>
            <a:r>
              <a:rPr lang="zh-CN" altLang="en-US" sz="2400" b="1" dirty="0">
                <a:solidFill>
                  <a:srgbClr val="000000"/>
                </a:solidFill>
                <a:latin typeface="宋体" pitchFamily="2" charset="-122"/>
              </a:rPr>
              <a:t>）</a:t>
            </a:r>
          </a:p>
          <a:p>
            <a:pPr algn="just">
              <a:lnSpc>
                <a:spcPct val="90000"/>
              </a:lnSpc>
              <a:buFontTx/>
              <a:buNone/>
            </a:pPr>
            <a:r>
              <a:rPr lang="zh-CN" altLang="en-US" sz="2400" b="1" dirty="0">
                <a:solidFill>
                  <a:srgbClr val="000000"/>
                </a:solidFill>
                <a:latin typeface="宋体" pitchFamily="2" charset="-122"/>
              </a:rPr>
              <a:t>			</a:t>
            </a:r>
            <a:r>
              <a:rPr lang="en-US" altLang="zh-CN" sz="2400" b="1" dirty="0">
                <a:solidFill>
                  <a:srgbClr val="000000"/>
                </a:solidFill>
                <a:latin typeface="宋体" pitchFamily="2" charset="-122"/>
              </a:rPr>
              <a:t>R</a:t>
            </a:r>
            <a:r>
              <a:rPr lang="en-US" altLang="zh-CN" sz="2400" b="1" baseline="-30000" dirty="0">
                <a:solidFill>
                  <a:srgbClr val="000000"/>
                </a:solidFill>
                <a:latin typeface="宋体" pitchFamily="2" charset="-122"/>
              </a:rPr>
              <a:t>4</a:t>
            </a:r>
            <a:r>
              <a:rPr lang="zh-CN" altLang="en-US" sz="2400" b="1" dirty="0">
                <a:solidFill>
                  <a:srgbClr val="000000"/>
                </a:solidFill>
                <a:latin typeface="宋体" pitchFamily="2" charset="-122"/>
              </a:rPr>
              <a:t>：</a:t>
            </a:r>
            <a:r>
              <a:rPr lang="en-US" altLang="zh-CN" sz="2400" b="1" dirty="0">
                <a:solidFill>
                  <a:srgbClr val="000000"/>
                </a:solidFill>
                <a:latin typeface="宋体" pitchFamily="2" charset="-122"/>
              </a:rPr>
              <a:t>IF E</a:t>
            </a:r>
            <a:r>
              <a:rPr lang="en-US" altLang="zh-CN" sz="2400" b="1" baseline="-30000" dirty="0">
                <a:solidFill>
                  <a:srgbClr val="000000"/>
                </a:solidFill>
                <a:latin typeface="宋体" pitchFamily="2" charset="-122"/>
              </a:rPr>
              <a:t>4</a:t>
            </a:r>
            <a:r>
              <a:rPr lang="en-US" altLang="zh-CN" sz="2400" b="1" dirty="0">
                <a:solidFill>
                  <a:srgbClr val="000000"/>
                </a:solidFill>
                <a:latin typeface="宋体" pitchFamily="2" charset="-122"/>
              </a:rPr>
              <a:t> AND </a:t>
            </a:r>
            <a:r>
              <a:rPr lang="zh-CN" altLang="en-US" sz="2400" b="1" dirty="0">
                <a:solidFill>
                  <a:srgbClr val="000000"/>
                </a:solidFill>
                <a:latin typeface="宋体" pitchFamily="2" charset="-122"/>
              </a:rPr>
              <a:t>（</a:t>
            </a:r>
            <a:r>
              <a:rPr lang="en-US" altLang="zh-CN" sz="2400" b="1" dirty="0">
                <a:solidFill>
                  <a:srgbClr val="000000"/>
                </a:solidFill>
                <a:latin typeface="宋体" pitchFamily="2" charset="-122"/>
              </a:rPr>
              <a:t>E</a:t>
            </a:r>
            <a:r>
              <a:rPr lang="en-US" altLang="zh-CN" sz="2400" b="1" baseline="-30000" dirty="0">
                <a:solidFill>
                  <a:srgbClr val="000000"/>
                </a:solidFill>
                <a:latin typeface="宋体" pitchFamily="2" charset="-122"/>
              </a:rPr>
              <a:t>5</a:t>
            </a:r>
            <a:r>
              <a:rPr lang="en-US" altLang="zh-CN" sz="2400" b="1" dirty="0">
                <a:solidFill>
                  <a:srgbClr val="000000"/>
                </a:solidFill>
                <a:latin typeface="宋体" pitchFamily="2" charset="-122"/>
              </a:rPr>
              <a:t> OR E</a:t>
            </a:r>
            <a:r>
              <a:rPr lang="en-US" altLang="zh-CN" sz="2400" b="1" baseline="-30000" dirty="0">
                <a:solidFill>
                  <a:srgbClr val="000000"/>
                </a:solidFill>
                <a:latin typeface="宋体" pitchFamily="2" charset="-122"/>
              </a:rPr>
              <a:t>6</a:t>
            </a:r>
            <a:r>
              <a:rPr lang="zh-CN" altLang="en-US" sz="2400" b="1" dirty="0">
                <a:solidFill>
                  <a:srgbClr val="000000"/>
                </a:solidFill>
                <a:latin typeface="宋体" pitchFamily="2" charset="-122"/>
              </a:rPr>
              <a:t>）</a:t>
            </a:r>
            <a:r>
              <a:rPr lang="en-US" altLang="zh-CN" sz="2400" b="1" dirty="0">
                <a:solidFill>
                  <a:srgbClr val="000000"/>
                </a:solidFill>
                <a:latin typeface="宋体" pitchFamily="2" charset="-122"/>
              </a:rPr>
              <a:t>THEN E</a:t>
            </a:r>
            <a:r>
              <a:rPr lang="en-US" altLang="zh-CN" sz="2400" b="1" baseline="-30000" dirty="0">
                <a:solidFill>
                  <a:srgbClr val="000000"/>
                </a:solidFill>
                <a:latin typeface="宋体" pitchFamily="2" charset="-122"/>
              </a:rPr>
              <a:t>1</a:t>
            </a:r>
            <a:r>
              <a:rPr lang="en-US" altLang="zh-CN" sz="2400" b="1" dirty="0">
                <a:solidFill>
                  <a:srgbClr val="000000"/>
                </a:solidFill>
                <a:latin typeface="宋体" pitchFamily="2" charset="-122"/>
              </a:rPr>
              <a:t> </a:t>
            </a:r>
            <a:r>
              <a:rPr lang="zh-CN" altLang="en-US" sz="2400" b="1" dirty="0">
                <a:solidFill>
                  <a:srgbClr val="000000"/>
                </a:solidFill>
                <a:latin typeface="宋体" pitchFamily="2" charset="-122"/>
              </a:rPr>
              <a:t>（</a:t>
            </a:r>
            <a:r>
              <a:rPr lang="en-US" altLang="zh-CN" sz="2400" b="1" dirty="0">
                <a:solidFill>
                  <a:srgbClr val="000000"/>
                </a:solidFill>
                <a:latin typeface="宋体" pitchFamily="2" charset="-122"/>
              </a:rPr>
              <a:t>0.7</a:t>
            </a:r>
            <a:r>
              <a:rPr lang="zh-CN" altLang="en-US" sz="2400" b="1" dirty="0">
                <a:solidFill>
                  <a:srgbClr val="000000"/>
                </a:solidFill>
                <a:latin typeface="宋体" pitchFamily="2" charset="-122"/>
              </a:rPr>
              <a:t>）</a:t>
            </a:r>
          </a:p>
          <a:p>
            <a:pPr algn="just">
              <a:lnSpc>
                <a:spcPct val="90000"/>
              </a:lnSpc>
              <a:buFontTx/>
              <a:buNone/>
            </a:pPr>
            <a:r>
              <a:rPr lang="zh-CN" altLang="en-US" sz="2400" b="1" dirty="0">
                <a:solidFill>
                  <a:srgbClr val="000000"/>
                </a:solidFill>
                <a:latin typeface="宋体" pitchFamily="2" charset="-122"/>
              </a:rPr>
              <a:t>			</a:t>
            </a:r>
            <a:r>
              <a:rPr lang="en-US" altLang="zh-CN" sz="2400" b="1" dirty="0">
                <a:solidFill>
                  <a:srgbClr val="000000"/>
                </a:solidFill>
                <a:latin typeface="宋体" pitchFamily="2" charset="-122"/>
              </a:rPr>
              <a:t>R</a:t>
            </a:r>
            <a:r>
              <a:rPr lang="en-US" altLang="zh-CN" sz="2400" b="1" baseline="-30000" dirty="0">
                <a:solidFill>
                  <a:srgbClr val="000000"/>
                </a:solidFill>
                <a:latin typeface="宋体" pitchFamily="2" charset="-122"/>
              </a:rPr>
              <a:t>5</a:t>
            </a:r>
            <a:r>
              <a:rPr lang="zh-CN" altLang="en-US" sz="2400" b="1" dirty="0">
                <a:solidFill>
                  <a:srgbClr val="000000"/>
                </a:solidFill>
                <a:latin typeface="宋体" pitchFamily="2" charset="-122"/>
              </a:rPr>
              <a:t>：</a:t>
            </a:r>
            <a:r>
              <a:rPr lang="en-US" altLang="zh-CN" sz="2400" b="1" dirty="0">
                <a:solidFill>
                  <a:srgbClr val="000000"/>
                </a:solidFill>
                <a:latin typeface="宋体" pitchFamily="2" charset="-122"/>
              </a:rPr>
              <a:t>IF E</a:t>
            </a:r>
            <a:r>
              <a:rPr lang="en-US" altLang="zh-CN" sz="2400" b="1" baseline="-30000" dirty="0">
                <a:solidFill>
                  <a:srgbClr val="000000"/>
                </a:solidFill>
                <a:latin typeface="宋体" pitchFamily="2" charset="-122"/>
              </a:rPr>
              <a:t>7</a:t>
            </a:r>
            <a:r>
              <a:rPr lang="en-US" altLang="zh-CN" sz="2400" b="1" dirty="0">
                <a:solidFill>
                  <a:srgbClr val="000000"/>
                </a:solidFill>
                <a:latin typeface="宋体" pitchFamily="2" charset="-122"/>
              </a:rPr>
              <a:t> AND E</a:t>
            </a:r>
            <a:r>
              <a:rPr lang="en-US" altLang="zh-CN" sz="2400" b="1" baseline="-30000" dirty="0">
                <a:solidFill>
                  <a:srgbClr val="000000"/>
                </a:solidFill>
                <a:latin typeface="宋体" pitchFamily="2" charset="-122"/>
              </a:rPr>
              <a:t>8</a:t>
            </a:r>
            <a:r>
              <a:rPr lang="en-US" altLang="zh-CN" sz="2400" b="1" dirty="0">
                <a:solidFill>
                  <a:srgbClr val="000000"/>
                </a:solidFill>
                <a:latin typeface="宋体" pitchFamily="2" charset="-122"/>
              </a:rPr>
              <a:t> THEN E</a:t>
            </a:r>
            <a:r>
              <a:rPr lang="en-US" altLang="zh-CN" sz="2400" b="1" baseline="-30000" dirty="0">
                <a:solidFill>
                  <a:srgbClr val="000000"/>
                </a:solidFill>
                <a:latin typeface="宋体" pitchFamily="2" charset="-122"/>
              </a:rPr>
              <a:t>3</a:t>
            </a:r>
            <a:r>
              <a:rPr lang="en-US" altLang="zh-CN" sz="2400" b="1" dirty="0">
                <a:solidFill>
                  <a:srgbClr val="000000"/>
                </a:solidFill>
                <a:latin typeface="宋体" pitchFamily="2" charset="-122"/>
              </a:rPr>
              <a:t> </a:t>
            </a:r>
            <a:r>
              <a:rPr lang="zh-CN" altLang="en-US" sz="2400" b="1" dirty="0">
                <a:solidFill>
                  <a:srgbClr val="000000"/>
                </a:solidFill>
                <a:latin typeface="宋体" pitchFamily="2" charset="-122"/>
              </a:rPr>
              <a:t>（</a:t>
            </a:r>
            <a:r>
              <a:rPr lang="en-US" altLang="zh-CN" sz="2400" b="1" dirty="0">
                <a:solidFill>
                  <a:srgbClr val="000000"/>
                </a:solidFill>
                <a:latin typeface="宋体" pitchFamily="2" charset="-122"/>
              </a:rPr>
              <a:t>0.9</a:t>
            </a:r>
            <a:r>
              <a:rPr lang="zh-CN" altLang="en-US" sz="2400" b="1" dirty="0">
                <a:solidFill>
                  <a:srgbClr val="000000"/>
                </a:solidFill>
                <a:latin typeface="宋体" pitchFamily="2" charset="-122"/>
              </a:rPr>
              <a:t>）</a:t>
            </a:r>
          </a:p>
          <a:p>
            <a:pPr algn="just">
              <a:lnSpc>
                <a:spcPct val="90000"/>
              </a:lnSpc>
              <a:buFontTx/>
              <a:buNone/>
            </a:pPr>
            <a:r>
              <a:rPr lang="zh-CN" altLang="en-US" sz="2400" b="1" dirty="0">
                <a:solidFill>
                  <a:srgbClr val="000000"/>
                </a:solidFill>
                <a:latin typeface="宋体" pitchFamily="2" charset="-122"/>
              </a:rPr>
              <a:t>在系统运行中已从用户处得：</a:t>
            </a:r>
          </a:p>
          <a:p>
            <a:pPr algn="just">
              <a:lnSpc>
                <a:spcPct val="90000"/>
              </a:lnSpc>
              <a:buFontTx/>
              <a:buNone/>
            </a:pPr>
            <a:r>
              <a:rPr lang="zh-CN" altLang="en-US" sz="2400" b="1" dirty="0">
                <a:solidFill>
                  <a:srgbClr val="000000"/>
                </a:solidFill>
                <a:latin typeface="宋体" pitchFamily="2" charset="-122"/>
              </a:rPr>
              <a:t>			</a:t>
            </a:r>
            <a:r>
              <a:rPr lang="en-US" altLang="zh-CN" sz="2400" b="1" dirty="0">
                <a:solidFill>
                  <a:srgbClr val="000000"/>
                </a:solidFill>
                <a:latin typeface="宋体" pitchFamily="2" charset="-122"/>
              </a:rPr>
              <a:t>CF(E</a:t>
            </a:r>
            <a:r>
              <a:rPr lang="en-US" altLang="zh-CN" sz="2400" b="1" baseline="-30000" dirty="0">
                <a:solidFill>
                  <a:srgbClr val="000000"/>
                </a:solidFill>
                <a:latin typeface="宋体" pitchFamily="2" charset="-122"/>
              </a:rPr>
              <a:t>2</a:t>
            </a:r>
            <a:r>
              <a:rPr lang="en-US" altLang="zh-CN" sz="2400" b="1" dirty="0">
                <a:solidFill>
                  <a:srgbClr val="000000"/>
                </a:solidFill>
                <a:latin typeface="宋体" pitchFamily="2" charset="-122"/>
              </a:rPr>
              <a:t>)=0.8</a:t>
            </a:r>
            <a:r>
              <a:rPr lang="zh-CN" altLang="en-US" sz="2400" b="1" dirty="0">
                <a:solidFill>
                  <a:srgbClr val="000000"/>
                </a:solidFill>
                <a:latin typeface="宋体" pitchFamily="2" charset="-122"/>
              </a:rPr>
              <a:t>，	</a:t>
            </a:r>
            <a:r>
              <a:rPr lang="en-US" altLang="zh-CN" sz="2400" b="1" dirty="0">
                <a:solidFill>
                  <a:srgbClr val="000000"/>
                </a:solidFill>
                <a:latin typeface="宋体" pitchFamily="2" charset="-122"/>
              </a:rPr>
              <a:t>CF(E</a:t>
            </a:r>
            <a:r>
              <a:rPr lang="en-US" altLang="zh-CN" sz="2400" b="1" baseline="-30000" dirty="0">
                <a:solidFill>
                  <a:srgbClr val="000000"/>
                </a:solidFill>
                <a:latin typeface="宋体" pitchFamily="2" charset="-122"/>
              </a:rPr>
              <a:t>4</a:t>
            </a:r>
            <a:r>
              <a:rPr lang="en-US" altLang="zh-CN" sz="2400" b="1" dirty="0">
                <a:solidFill>
                  <a:srgbClr val="000000"/>
                </a:solidFill>
                <a:latin typeface="宋体" pitchFamily="2" charset="-122"/>
              </a:rPr>
              <a:t>)=0.5</a:t>
            </a:r>
            <a:r>
              <a:rPr lang="zh-CN" altLang="en-US" sz="2400" b="1" dirty="0">
                <a:solidFill>
                  <a:srgbClr val="000000"/>
                </a:solidFill>
                <a:latin typeface="宋体" pitchFamily="2" charset="-122"/>
              </a:rPr>
              <a:t>，	</a:t>
            </a:r>
            <a:r>
              <a:rPr lang="en-US" altLang="zh-CN" sz="2400" b="1" dirty="0">
                <a:solidFill>
                  <a:srgbClr val="000000"/>
                </a:solidFill>
                <a:latin typeface="宋体" pitchFamily="2" charset="-122"/>
              </a:rPr>
              <a:t>CF(E</a:t>
            </a:r>
            <a:r>
              <a:rPr lang="en-US" altLang="zh-CN" sz="2400" b="1" baseline="-30000" dirty="0">
                <a:solidFill>
                  <a:srgbClr val="000000"/>
                </a:solidFill>
                <a:latin typeface="宋体" pitchFamily="2" charset="-122"/>
              </a:rPr>
              <a:t>5</a:t>
            </a:r>
            <a:r>
              <a:rPr lang="en-US" altLang="zh-CN" sz="2400" b="1" dirty="0">
                <a:solidFill>
                  <a:srgbClr val="000000"/>
                </a:solidFill>
                <a:latin typeface="宋体" pitchFamily="2" charset="-122"/>
              </a:rPr>
              <a:t>)=0.6</a:t>
            </a:r>
            <a:r>
              <a:rPr lang="zh-CN" altLang="en-US" sz="2400" b="1" dirty="0">
                <a:solidFill>
                  <a:srgbClr val="000000"/>
                </a:solidFill>
                <a:latin typeface="宋体" pitchFamily="2" charset="-122"/>
              </a:rPr>
              <a:t>，</a:t>
            </a:r>
          </a:p>
          <a:p>
            <a:pPr algn="just">
              <a:lnSpc>
                <a:spcPct val="90000"/>
              </a:lnSpc>
              <a:buFontTx/>
              <a:buNone/>
            </a:pPr>
            <a:r>
              <a:rPr lang="zh-CN" altLang="en-US" sz="2400" b="1" dirty="0">
                <a:solidFill>
                  <a:srgbClr val="000000"/>
                </a:solidFill>
                <a:latin typeface="宋体" pitchFamily="2" charset="-122"/>
              </a:rPr>
              <a:t>            </a:t>
            </a:r>
            <a:r>
              <a:rPr lang="en-US" altLang="zh-CN" sz="2400" b="1" dirty="0" smtClean="0">
                <a:solidFill>
                  <a:srgbClr val="000000"/>
                </a:solidFill>
                <a:latin typeface="宋体" pitchFamily="2" charset="-122"/>
              </a:rPr>
              <a:t>CF(E</a:t>
            </a:r>
            <a:r>
              <a:rPr lang="en-US" altLang="zh-CN" sz="2400" b="1" baseline="-30000" dirty="0" smtClean="0">
                <a:solidFill>
                  <a:srgbClr val="000000"/>
                </a:solidFill>
                <a:latin typeface="宋体" pitchFamily="2" charset="-122"/>
              </a:rPr>
              <a:t>6</a:t>
            </a:r>
            <a:r>
              <a:rPr lang="en-US" altLang="zh-CN" sz="2400" b="1" dirty="0">
                <a:solidFill>
                  <a:srgbClr val="000000"/>
                </a:solidFill>
                <a:latin typeface="宋体" pitchFamily="2" charset="-122"/>
              </a:rPr>
              <a:t>)=0.7</a:t>
            </a:r>
            <a:r>
              <a:rPr lang="zh-CN" altLang="en-US" sz="2400" b="1" dirty="0">
                <a:solidFill>
                  <a:srgbClr val="000000"/>
                </a:solidFill>
                <a:latin typeface="宋体" pitchFamily="2" charset="-122"/>
              </a:rPr>
              <a:t>，	</a:t>
            </a:r>
            <a:r>
              <a:rPr lang="en-US" altLang="zh-CN" sz="2400" b="1" dirty="0">
                <a:solidFill>
                  <a:srgbClr val="000000"/>
                </a:solidFill>
                <a:latin typeface="宋体" pitchFamily="2" charset="-122"/>
              </a:rPr>
              <a:t>CF(E</a:t>
            </a:r>
            <a:r>
              <a:rPr lang="en-US" altLang="zh-CN" sz="2400" b="1" baseline="-30000" dirty="0">
                <a:solidFill>
                  <a:srgbClr val="000000"/>
                </a:solidFill>
                <a:latin typeface="宋体" pitchFamily="2" charset="-122"/>
              </a:rPr>
              <a:t>7</a:t>
            </a:r>
            <a:r>
              <a:rPr lang="en-US" altLang="zh-CN" sz="2400" b="1" dirty="0">
                <a:solidFill>
                  <a:srgbClr val="000000"/>
                </a:solidFill>
                <a:latin typeface="宋体" pitchFamily="2" charset="-122"/>
              </a:rPr>
              <a:t>)=0.6</a:t>
            </a:r>
            <a:r>
              <a:rPr lang="zh-CN" altLang="en-US" sz="2400" b="1" dirty="0">
                <a:solidFill>
                  <a:srgbClr val="000000"/>
                </a:solidFill>
                <a:latin typeface="宋体" pitchFamily="2" charset="-122"/>
              </a:rPr>
              <a:t>，	</a:t>
            </a:r>
            <a:r>
              <a:rPr lang="en-US" altLang="zh-CN" sz="2400" b="1" dirty="0">
                <a:solidFill>
                  <a:srgbClr val="000000"/>
                </a:solidFill>
                <a:latin typeface="宋体" pitchFamily="2" charset="-122"/>
              </a:rPr>
              <a:t>CF(E</a:t>
            </a:r>
            <a:r>
              <a:rPr lang="en-US" altLang="zh-CN" sz="2400" b="1" baseline="-30000" dirty="0">
                <a:solidFill>
                  <a:srgbClr val="000000"/>
                </a:solidFill>
                <a:latin typeface="宋体" pitchFamily="2" charset="-122"/>
              </a:rPr>
              <a:t>8</a:t>
            </a:r>
            <a:r>
              <a:rPr lang="en-US" altLang="zh-CN" sz="2400" b="1" dirty="0">
                <a:solidFill>
                  <a:srgbClr val="000000"/>
                </a:solidFill>
                <a:latin typeface="宋体" pitchFamily="2" charset="-122"/>
              </a:rPr>
              <a:t>)=0.9</a:t>
            </a:r>
          </a:p>
          <a:p>
            <a:pPr algn="just">
              <a:lnSpc>
                <a:spcPct val="90000"/>
              </a:lnSpc>
              <a:buFontTx/>
              <a:buNone/>
            </a:pPr>
            <a:r>
              <a:rPr lang="en-US" altLang="zh-CN" sz="2400" b="1" dirty="0">
                <a:solidFill>
                  <a:srgbClr val="000000"/>
                </a:solidFill>
                <a:latin typeface="宋体" pitchFamily="2" charset="-122"/>
                <a:cs typeface="Times New Roman" pitchFamily="18" charset="0"/>
              </a:rPr>
              <a:t>	</a:t>
            </a:r>
            <a:r>
              <a:rPr lang="zh-CN" altLang="en-US" sz="2400" b="1" dirty="0">
                <a:solidFill>
                  <a:srgbClr val="000000"/>
                </a:solidFill>
                <a:latin typeface="宋体" pitchFamily="2" charset="-122"/>
                <a:cs typeface="Times New Roman" pitchFamily="18" charset="0"/>
              </a:rPr>
              <a:t>求</a:t>
            </a:r>
            <a:r>
              <a:rPr lang="en-US" altLang="zh-CN" sz="2400" b="1" dirty="0">
                <a:solidFill>
                  <a:srgbClr val="000000"/>
                </a:solidFill>
                <a:latin typeface="宋体" pitchFamily="2" charset="-122"/>
                <a:cs typeface="Times New Roman" pitchFamily="18" charset="0"/>
              </a:rPr>
              <a:t>H</a:t>
            </a:r>
            <a:r>
              <a:rPr lang="zh-CN" altLang="en-US" sz="2400" b="1" dirty="0">
                <a:solidFill>
                  <a:srgbClr val="000000"/>
                </a:solidFill>
                <a:latin typeface="宋体" pitchFamily="2" charset="-122"/>
                <a:cs typeface="Times New Roman" pitchFamily="18" charset="0"/>
              </a:rPr>
              <a:t>的</a:t>
            </a:r>
            <a:r>
              <a:rPr lang="zh-CN" altLang="en-US" sz="2400" b="1" dirty="0">
                <a:solidFill>
                  <a:srgbClr val="FF0000"/>
                </a:solidFill>
                <a:latin typeface="宋体" pitchFamily="2" charset="-122"/>
                <a:cs typeface="Times New Roman" pitchFamily="18" charset="0"/>
              </a:rPr>
              <a:t>综合可信度</a:t>
            </a:r>
            <a:r>
              <a:rPr lang="en-US" altLang="zh-CN" sz="2400" b="1" dirty="0">
                <a:solidFill>
                  <a:srgbClr val="FF0000"/>
                </a:solidFill>
                <a:latin typeface="宋体" pitchFamily="2" charset="-122"/>
                <a:cs typeface="Times New Roman" pitchFamily="18" charset="0"/>
              </a:rPr>
              <a:t>CF(H)</a:t>
            </a:r>
            <a:r>
              <a:rPr lang="zh-CN" altLang="en-US" sz="2400" b="1" dirty="0">
                <a:solidFill>
                  <a:srgbClr val="FF0000"/>
                </a:solidFill>
                <a:latin typeface="宋体" pitchFamily="2" charset="-122"/>
                <a:cs typeface="Times New Roman" pitchFamily="18" charset="0"/>
              </a:rPr>
              <a:t>？</a:t>
            </a:r>
            <a:r>
              <a:rPr lang="zh-CN" altLang="en-US" sz="2400" b="1" dirty="0">
                <a:solidFill>
                  <a:srgbClr val="000000"/>
                </a:solidFill>
                <a:latin typeface="宋体" pitchFamily="2" charset="-122"/>
              </a:rPr>
              <a:t> </a:t>
            </a:r>
          </a:p>
          <a:p>
            <a:pPr>
              <a:lnSpc>
                <a:spcPct val="90000"/>
              </a:lnSpc>
            </a:pPr>
            <a:endParaRPr lang="en-US" altLang="zh-CN" sz="2400" dirty="0"/>
          </a:p>
        </p:txBody>
      </p:sp>
      <p:grpSp>
        <p:nvGrpSpPr>
          <p:cNvPr id="516100" name="Group 4"/>
          <p:cNvGrpSpPr>
            <a:grpSpLocks/>
          </p:cNvGrpSpPr>
          <p:nvPr/>
        </p:nvGrpSpPr>
        <p:grpSpPr bwMode="auto">
          <a:xfrm>
            <a:off x="1143000" y="4149725"/>
            <a:ext cx="6561138" cy="2478088"/>
            <a:chOff x="2340" y="11112"/>
            <a:chExt cx="5580" cy="3816"/>
          </a:xfrm>
        </p:grpSpPr>
        <p:grpSp>
          <p:nvGrpSpPr>
            <p:cNvPr id="516101" name="Group 5"/>
            <p:cNvGrpSpPr>
              <a:grpSpLocks/>
            </p:cNvGrpSpPr>
            <p:nvPr/>
          </p:nvGrpSpPr>
          <p:grpSpPr bwMode="auto">
            <a:xfrm>
              <a:off x="2340" y="11112"/>
              <a:ext cx="5580" cy="3816"/>
              <a:chOff x="2340" y="7680"/>
              <a:chExt cx="5580" cy="3816"/>
            </a:xfrm>
          </p:grpSpPr>
          <p:sp>
            <p:nvSpPr>
              <p:cNvPr id="516102" name="Oval 6"/>
              <p:cNvSpPr>
                <a:spLocks noChangeArrowheads="1"/>
              </p:cNvSpPr>
              <p:nvPr/>
            </p:nvSpPr>
            <p:spPr bwMode="auto">
              <a:xfrm>
                <a:off x="3960" y="10176"/>
                <a:ext cx="180" cy="180"/>
              </a:xfrm>
              <a:prstGeom prst="ellipse">
                <a:avLst/>
              </a:prstGeom>
              <a:solidFill>
                <a:srgbClr val="FFFFFF"/>
              </a:solidFill>
              <a:ln w="9525">
                <a:solidFill>
                  <a:srgbClr val="000000"/>
                </a:solidFill>
                <a:round/>
                <a:headEnd/>
                <a:tailEnd type="none" w="sm" len="sm"/>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nvGrpSpPr>
              <p:cNvPr id="516103" name="Group 7"/>
              <p:cNvGrpSpPr>
                <a:grpSpLocks/>
              </p:cNvGrpSpPr>
              <p:nvPr/>
            </p:nvGrpSpPr>
            <p:grpSpPr bwMode="auto">
              <a:xfrm>
                <a:off x="2340" y="7680"/>
                <a:ext cx="5580" cy="3816"/>
                <a:chOff x="2340" y="7680"/>
                <a:chExt cx="5580" cy="3816"/>
              </a:xfrm>
            </p:grpSpPr>
            <p:sp>
              <p:nvSpPr>
                <p:cNvPr id="516104" name="Oval 8"/>
                <p:cNvSpPr>
                  <a:spLocks noChangeArrowheads="1"/>
                </p:cNvSpPr>
                <p:nvPr/>
              </p:nvSpPr>
              <p:spPr bwMode="auto">
                <a:xfrm>
                  <a:off x="4860" y="7680"/>
                  <a:ext cx="540" cy="540"/>
                </a:xfrm>
                <a:prstGeom prst="ellipse">
                  <a:avLst/>
                </a:prstGeom>
                <a:solidFill>
                  <a:srgbClr val="FFFFFF"/>
                </a:solidFill>
                <a:ln w="9525">
                  <a:solidFill>
                    <a:srgbClr val="000000"/>
                  </a:solidFill>
                  <a:round/>
                  <a:headEnd/>
                  <a:tailEnd type="none" w="sm" len="sm"/>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ctr">
                    <a:spcBef>
                      <a:spcPct val="0"/>
                    </a:spcBef>
                  </a:pPr>
                  <a:r>
                    <a:rPr kumimoji="0" lang="en-US" altLang="zh-CN" b="1">
                      <a:latin typeface="Times New Roman" pitchFamily="18" charset="0"/>
                      <a:ea typeface="宋体" pitchFamily="2" charset="-122"/>
                    </a:rPr>
                    <a:t>H</a:t>
                  </a:r>
                </a:p>
              </p:txBody>
            </p:sp>
            <p:sp>
              <p:nvSpPr>
                <p:cNvPr id="516105" name="Oval 9"/>
                <p:cNvSpPr>
                  <a:spLocks noChangeArrowheads="1"/>
                </p:cNvSpPr>
                <p:nvPr/>
              </p:nvSpPr>
              <p:spPr bwMode="auto">
                <a:xfrm>
                  <a:off x="4860" y="8460"/>
                  <a:ext cx="540" cy="540"/>
                </a:xfrm>
                <a:prstGeom prst="ellipse">
                  <a:avLst/>
                </a:prstGeom>
                <a:solidFill>
                  <a:srgbClr val="FFFFFF"/>
                </a:solidFill>
                <a:ln w="9525">
                  <a:solidFill>
                    <a:srgbClr val="000000"/>
                  </a:solidFill>
                  <a:round/>
                  <a:headEnd/>
                  <a:tailEnd type="none" w="sm" len="sm"/>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ctr">
                    <a:spcBef>
                      <a:spcPct val="0"/>
                    </a:spcBef>
                  </a:pPr>
                  <a:r>
                    <a:rPr kumimoji="0" lang="en-US" altLang="zh-CN" b="1">
                      <a:latin typeface="Times New Roman" pitchFamily="18" charset="0"/>
                      <a:ea typeface="宋体" pitchFamily="2" charset="-122"/>
                    </a:rPr>
                    <a:t>E</a:t>
                  </a:r>
                  <a:r>
                    <a:rPr kumimoji="0" lang="en-US" altLang="zh-CN" b="1" baseline="-25000">
                      <a:latin typeface="Times New Roman" pitchFamily="18" charset="0"/>
                      <a:ea typeface="宋体" pitchFamily="2" charset="-122"/>
                    </a:rPr>
                    <a:t>2</a:t>
                  </a:r>
                  <a:endParaRPr kumimoji="0" lang="en-US" altLang="zh-CN" b="1">
                    <a:latin typeface="Times New Roman" pitchFamily="18" charset="0"/>
                    <a:ea typeface="宋体" pitchFamily="2" charset="-122"/>
                  </a:endParaRPr>
                </a:p>
              </p:txBody>
            </p:sp>
            <p:sp>
              <p:nvSpPr>
                <p:cNvPr id="516106" name="Oval 10"/>
                <p:cNvSpPr>
                  <a:spLocks noChangeArrowheads="1"/>
                </p:cNvSpPr>
                <p:nvPr/>
              </p:nvSpPr>
              <p:spPr bwMode="auto">
                <a:xfrm>
                  <a:off x="3060" y="8460"/>
                  <a:ext cx="540" cy="540"/>
                </a:xfrm>
                <a:prstGeom prst="ellipse">
                  <a:avLst/>
                </a:prstGeom>
                <a:solidFill>
                  <a:srgbClr val="FFFFFF"/>
                </a:solidFill>
                <a:ln w="9525">
                  <a:solidFill>
                    <a:srgbClr val="000000"/>
                  </a:solidFill>
                  <a:round/>
                  <a:headEnd/>
                  <a:tailEnd type="none" w="sm" len="sm"/>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ctr">
                    <a:spcBef>
                      <a:spcPct val="0"/>
                    </a:spcBef>
                  </a:pPr>
                  <a:r>
                    <a:rPr kumimoji="0" lang="en-US" altLang="zh-CN" b="1">
                      <a:latin typeface="Times New Roman" pitchFamily="18" charset="0"/>
                      <a:ea typeface="宋体" pitchFamily="2" charset="-122"/>
                    </a:rPr>
                    <a:t>E</a:t>
                  </a:r>
                  <a:r>
                    <a:rPr kumimoji="0" lang="en-US" altLang="zh-CN" b="1" baseline="-25000">
                      <a:latin typeface="Times New Roman" pitchFamily="18" charset="0"/>
                      <a:ea typeface="宋体" pitchFamily="2" charset="-122"/>
                    </a:rPr>
                    <a:t>1</a:t>
                  </a:r>
                  <a:endParaRPr kumimoji="0" lang="en-US" altLang="zh-CN" b="1">
                    <a:latin typeface="Times New Roman" pitchFamily="18" charset="0"/>
                    <a:ea typeface="宋体" pitchFamily="2" charset="-122"/>
                  </a:endParaRPr>
                </a:p>
              </p:txBody>
            </p:sp>
            <p:sp>
              <p:nvSpPr>
                <p:cNvPr id="516107" name="Oval 11"/>
                <p:cNvSpPr>
                  <a:spLocks noChangeArrowheads="1"/>
                </p:cNvSpPr>
                <p:nvPr/>
              </p:nvSpPr>
              <p:spPr bwMode="auto">
                <a:xfrm>
                  <a:off x="6300" y="8460"/>
                  <a:ext cx="540" cy="540"/>
                </a:xfrm>
                <a:prstGeom prst="ellipse">
                  <a:avLst/>
                </a:prstGeom>
                <a:solidFill>
                  <a:srgbClr val="FFFFFF"/>
                </a:solidFill>
                <a:ln w="9525">
                  <a:solidFill>
                    <a:srgbClr val="000000"/>
                  </a:solidFill>
                  <a:round/>
                  <a:headEnd/>
                  <a:tailEnd type="none" w="sm" len="sm"/>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ctr">
                    <a:spcBef>
                      <a:spcPct val="0"/>
                    </a:spcBef>
                  </a:pPr>
                  <a:r>
                    <a:rPr kumimoji="0" lang="en-US" altLang="zh-CN" b="1">
                      <a:latin typeface="Times New Roman" pitchFamily="18" charset="0"/>
                      <a:ea typeface="宋体" pitchFamily="2" charset="-122"/>
                    </a:rPr>
                    <a:t>E</a:t>
                  </a:r>
                  <a:r>
                    <a:rPr kumimoji="0" lang="en-US" altLang="zh-CN" b="1" baseline="-25000">
                      <a:latin typeface="Times New Roman" pitchFamily="18" charset="0"/>
                      <a:ea typeface="宋体" pitchFamily="2" charset="-122"/>
                    </a:rPr>
                    <a:t>3</a:t>
                  </a:r>
                  <a:endParaRPr kumimoji="0" lang="en-US" altLang="zh-CN" b="1">
                    <a:latin typeface="Times New Roman" pitchFamily="18" charset="0"/>
                    <a:ea typeface="宋体" pitchFamily="2" charset="-122"/>
                  </a:endParaRPr>
                </a:p>
              </p:txBody>
            </p:sp>
            <p:sp>
              <p:nvSpPr>
                <p:cNvPr id="516108" name="Oval 12"/>
                <p:cNvSpPr>
                  <a:spLocks noChangeArrowheads="1"/>
                </p:cNvSpPr>
                <p:nvPr/>
              </p:nvSpPr>
              <p:spPr bwMode="auto">
                <a:xfrm>
                  <a:off x="2340" y="10020"/>
                  <a:ext cx="540" cy="540"/>
                </a:xfrm>
                <a:prstGeom prst="ellipse">
                  <a:avLst/>
                </a:prstGeom>
                <a:solidFill>
                  <a:srgbClr val="FFFFFF"/>
                </a:solidFill>
                <a:ln w="9525">
                  <a:solidFill>
                    <a:srgbClr val="000000"/>
                  </a:solidFill>
                  <a:round/>
                  <a:headEnd/>
                  <a:tailEnd type="none" w="sm" len="sm"/>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ctr">
                    <a:spcBef>
                      <a:spcPct val="0"/>
                    </a:spcBef>
                  </a:pPr>
                  <a:r>
                    <a:rPr kumimoji="0" lang="en-US" altLang="zh-CN" b="1">
                      <a:latin typeface="Times New Roman" pitchFamily="18" charset="0"/>
                      <a:ea typeface="宋体" pitchFamily="2" charset="-122"/>
                    </a:rPr>
                    <a:t>E</a:t>
                  </a:r>
                  <a:r>
                    <a:rPr kumimoji="0" lang="en-US" altLang="zh-CN" b="1" baseline="-25000">
                      <a:latin typeface="Times New Roman" pitchFamily="18" charset="0"/>
                      <a:ea typeface="宋体" pitchFamily="2" charset="-122"/>
                    </a:rPr>
                    <a:t>4</a:t>
                  </a:r>
                  <a:endParaRPr kumimoji="0" lang="en-US" altLang="zh-CN" b="1">
                    <a:latin typeface="Times New Roman" pitchFamily="18" charset="0"/>
                    <a:ea typeface="宋体" pitchFamily="2" charset="-122"/>
                  </a:endParaRPr>
                </a:p>
              </p:txBody>
            </p:sp>
            <p:sp>
              <p:nvSpPr>
                <p:cNvPr id="516109" name="Oval 13"/>
                <p:cNvSpPr>
                  <a:spLocks noChangeArrowheads="1"/>
                </p:cNvSpPr>
                <p:nvPr/>
              </p:nvSpPr>
              <p:spPr bwMode="auto">
                <a:xfrm>
                  <a:off x="3240" y="9396"/>
                  <a:ext cx="180" cy="180"/>
                </a:xfrm>
                <a:prstGeom prst="ellipse">
                  <a:avLst/>
                </a:prstGeom>
                <a:solidFill>
                  <a:srgbClr val="FFFFFF"/>
                </a:solidFill>
                <a:ln w="9525">
                  <a:solidFill>
                    <a:srgbClr val="000000"/>
                  </a:solidFill>
                  <a:round/>
                  <a:headEnd/>
                  <a:tailEnd type="none" w="sm" len="sm"/>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516110" name="Oval 14"/>
                <p:cNvSpPr>
                  <a:spLocks noChangeArrowheads="1"/>
                </p:cNvSpPr>
                <p:nvPr/>
              </p:nvSpPr>
              <p:spPr bwMode="auto">
                <a:xfrm>
                  <a:off x="3420" y="10956"/>
                  <a:ext cx="540" cy="540"/>
                </a:xfrm>
                <a:prstGeom prst="ellipse">
                  <a:avLst/>
                </a:prstGeom>
                <a:solidFill>
                  <a:srgbClr val="FFFFFF"/>
                </a:solidFill>
                <a:ln w="9525">
                  <a:solidFill>
                    <a:srgbClr val="000000"/>
                  </a:solidFill>
                  <a:round/>
                  <a:headEnd/>
                  <a:tailEnd type="none" w="sm" len="sm"/>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ctr">
                    <a:spcBef>
                      <a:spcPct val="0"/>
                    </a:spcBef>
                  </a:pPr>
                  <a:r>
                    <a:rPr kumimoji="0" lang="en-US" altLang="zh-CN" b="1">
                      <a:latin typeface="Times New Roman" pitchFamily="18" charset="0"/>
                      <a:ea typeface="宋体" pitchFamily="2" charset="-122"/>
                    </a:rPr>
                    <a:t>E</a:t>
                  </a:r>
                  <a:r>
                    <a:rPr kumimoji="0" lang="en-US" altLang="zh-CN" b="1" baseline="-25000">
                      <a:latin typeface="Times New Roman" pitchFamily="18" charset="0"/>
                      <a:ea typeface="宋体" pitchFamily="2" charset="-122"/>
                    </a:rPr>
                    <a:t>5</a:t>
                  </a:r>
                  <a:endParaRPr kumimoji="0" lang="en-US" altLang="zh-CN" b="1">
                    <a:latin typeface="Times New Roman" pitchFamily="18" charset="0"/>
                    <a:ea typeface="宋体" pitchFamily="2" charset="-122"/>
                  </a:endParaRPr>
                </a:p>
              </p:txBody>
            </p:sp>
            <p:sp>
              <p:nvSpPr>
                <p:cNvPr id="516111" name="Oval 15"/>
                <p:cNvSpPr>
                  <a:spLocks noChangeArrowheads="1"/>
                </p:cNvSpPr>
                <p:nvPr/>
              </p:nvSpPr>
              <p:spPr bwMode="auto">
                <a:xfrm>
                  <a:off x="4500" y="10956"/>
                  <a:ext cx="540" cy="540"/>
                </a:xfrm>
                <a:prstGeom prst="ellipse">
                  <a:avLst/>
                </a:prstGeom>
                <a:solidFill>
                  <a:srgbClr val="FFFFFF"/>
                </a:solidFill>
                <a:ln w="9525">
                  <a:solidFill>
                    <a:srgbClr val="000000"/>
                  </a:solidFill>
                  <a:round/>
                  <a:headEnd/>
                  <a:tailEnd type="none" w="sm" len="sm"/>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ctr">
                    <a:spcBef>
                      <a:spcPct val="0"/>
                    </a:spcBef>
                  </a:pPr>
                  <a:r>
                    <a:rPr kumimoji="0" lang="en-US" altLang="zh-CN" b="1">
                      <a:latin typeface="Times New Roman" pitchFamily="18" charset="0"/>
                      <a:ea typeface="宋体" pitchFamily="2" charset="-122"/>
                    </a:rPr>
                    <a:t>E</a:t>
                  </a:r>
                  <a:r>
                    <a:rPr kumimoji="0" lang="en-US" altLang="zh-CN" b="1" baseline="-25000">
                      <a:latin typeface="Times New Roman" pitchFamily="18" charset="0"/>
                      <a:ea typeface="宋体" pitchFamily="2" charset="-122"/>
                    </a:rPr>
                    <a:t>6</a:t>
                  </a:r>
                  <a:endParaRPr kumimoji="0" lang="en-US" altLang="zh-CN" b="1">
                    <a:latin typeface="Times New Roman" pitchFamily="18" charset="0"/>
                    <a:ea typeface="宋体" pitchFamily="2" charset="-122"/>
                  </a:endParaRPr>
                </a:p>
              </p:txBody>
            </p:sp>
            <p:sp>
              <p:nvSpPr>
                <p:cNvPr id="516112" name="Oval 16"/>
                <p:cNvSpPr>
                  <a:spLocks noChangeArrowheads="1"/>
                </p:cNvSpPr>
                <p:nvPr/>
              </p:nvSpPr>
              <p:spPr bwMode="auto">
                <a:xfrm>
                  <a:off x="6480" y="9396"/>
                  <a:ext cx="180" cy="180"/>
                </a:xfrm>
                <a:prstGeom prst="ellipse">
                  <a:avLst/>
                </a:prstGeom>
                <a:solidFill>
                  <a:srgbClr val="FFFFFF"/>
                </a:solidFill>
                <a:ln w="9525">
                  <a:solidFill>
                    <a:srgbClr val="000000"/>
                  </a:solidFill>
                  <a:round/>
                  <a:headEnd/>
                  <a:tailEnd type="none" w="sm" len="sm"/>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516113" name="Oval 17"/>
                <p:cNvSpPr>
                  <a:spLocks noChangeArrowheads="1"/>
                </p:cNvSpPr>
                <p:nvPr/>
              </p:nvSpPr>
              <p:spPr bwMode="auto">
                <a:xfrm>
                  <a:off x="5580" y="10020"/>
                  <a:ext cx="540" cy="540"/>
                </a:xfrm>
                <a:prstGeom prst="ellipse">
                  <a:avLst/>
                </a:prstGeom>
                <a:solidFill>
                  <a:srgbClr val="FFFFFF"/>
                </a:solidFill>
                <a:ln w="9525">
                  <a:solidFill>
                    <a:srgbClr val="000000"/>
                  </a:solidFill>
                  <a:round/>
                  <a:headEnd/>
                  <a:tailEnd type="none" w="sm" len="sm"/>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ctr">
                    <a:spcBef>
                      <a:spcPct val="0"/>
                    </a:spcBef>
                  </a:pPr>
                  <a:r>
                    <a:rPr kumimoji="0" lang="en-US" altLang="zh-CN" b="1">
                      <a:latin typeface="Times New Roman" pitchFamily="18" charset="0"/>
                      <a:ea typeface="宋体" pitchFamily="2" charset="-122"/>
                    </a:rPr>
                    <a:t>E</a:t>
                  </a:r>
                  <a:r>
                    <a:rPr kumimoji="0" lang="en-US" altLang="zh-CN" b="1" baseline="-25000">
                      <a:latin typeface="Times New Roman" pitchFamily="18" charset="0"/>
                      <a:ea typeface="宋体" pitchFamily="2" charset="-122"/>
                    </a:rPr>
                    <a:t>7</a:t>
                  </a:r>
                  <a:endParaRPr kumimoji="0" lang="en-US" altLang="zh-CN" b="1">
                    <a:latin typeface="Times New Roman" pitchFamily="18" charset="0"/>
                    <a:ea typeface="宋体" pitchFamily="2" charset="-122"/>
                  </a:endParaRPr>
                </a:p>
              </p:txBody>
            </p:sp>
            <p:sp>
              <p:nvSpPr>
                <p:cNvPr id="516114" name="Oval 18"/>
                <p:cNvSpPr>
                  <a:spLocks noChangeArrowheads="1"/>
                </p:cNvSpPr>
                <p:nvPr/>
              </p:nvSpPr>
              <p:spPr bwMode="auto">
                <a:xfrm>
                  <a:off x="7380" y="10020"/>
                  <a:ext cx="540" cy="540"/>
                </a:xfrm>
                <a:prstGeom prst="ellipse">
                  <a:avLst/>
                </a:prstGeom>
                <a:solidFill>
                  <a:srgbClr val="FFFFFF"/>
                </a:solidFill>
                <a:ln w="9525">
                  <a:solidFill>
                    <a:srgbClr val="000000"/>
                  </a:solidFill>
                  <a:round/>
                  <a:headEnd/>
                  <a:tailEnd type="none" w="sm" len="sm"/>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ctr">
                    <a:spcBef>
                      <a:spcPct val="0"/>
                    </a:spcBef>
                  </a:pPr>
                  <a:r>
                    <a:rPr kumimoji="0" lang="en-US" altLang="zh-CN" b="1">
                      <a:latin typeface="Times New Roman" pitchFamily="18" charset="0"/>
                      <a:ea typeface="宋体" pitchFamily="2" charset="-122"/>
                    </a:rPr>
                    <a:t>E</a:t>
                  </a:r>
                  <a:r>
                    <a:rPr kumimoji="0" lang="en-US" altLang="zh-CN" b="1" baseline="-25000">
                      <a:latin typeface="Times New Roman" pitchFamily="18" charset="0"/>
                      <a:ea typeface="宋体" pitchFamily="2" charset="-122"/>
                    </a:rPr>
                    <a:t>8</a:t>
                  </a:r>
                  <a:endParaRPr kumimoji="0" lang="en-US" altLang="zh-CN" b="1">
                    <a:latin typeface="Times New Roman" pitchFamily="18" charset="0"/>
                    <a:ea typeface="宋体" pitchFamily="2" charset="-122"/>
                  </a:endParaRPr>
                </a:p>
              </p:txBody>
            </p:sp>
            <p:sp>
              <p:nvSpPr>
                <p:cNvPr id="516115" name="Line 19"/>
                <p:cNvSpPr>
                  <a:spLocks noChangeShapeType="1"/>
                </p:cNvSpPr>
                <p:nvPr/>
              </p:nvSpPr>
              <p:spPr bwMode="auto">
                <a:xfrm flipV="1">
                  <a:off x="3240" y="7992"/>
                  <a:ext cx="1620" cy="468"/>
                </a:xfrm>
                <a:prstGeom prst="line">
                  <a:avLst/>
                </a:prstGeom>
                <a:noFill/>
                <a:ln w="9525">
                  <a:solidFill>
                    <a:srgbClr val="000000"/>
                  </a:solidFill>
                  <a:round/>
                  <a:headEnd/>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516116" name="Line 20"/>
                <p:cNvSpPr>
                  <a:spLocks noChangeShapeType="1"/>
                </p:cNvSpPr>
                <p:nvPr/>
              </p:nvSpPr>
              <p:spPr bwMode="auto">
                <a:xfrm>
                  <a:off x="5400" y="7992"/>
                  <a:ext cx="1080" cy="468"/>
                </a:xfrm>
                <a:prstGeom prst="line">
                  <a:avLst/>
                </a:prstGeom>
                <a:noFill/>
                <a:ln w="9525">
                  <a:solidFill>
                    <a:srgbClr val="000000"/>
                  </a:solidFill>
                  <a:round/>
                  <a:headEnd/>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516117" name="Freeform 21"/>
                <p:cNvSpPr>
                  <a:spLocks/>
                </p:cNvSpPr>
                <p:nvPr/>
              </p:nvSpPr>
              <p:spPr bwMode="auto">
                <a:xfrm>
                  <a:off x="5121" y="8202"/>
                  <a:ext cx="1" cy="250"/>
                </a:xfrm>
                <a:custGeom>
                  <a:avLst/>
                  <a:gdLst>
                    <a:gd name="T0" fmla="*/ 0 w 1"/>
                    <a:gd name="T1" fmla="*/ 0 h 250"/>
                    <a:gd name="T2" fmla="*/ 0 w 1"/>
                    <a:gd name="T3" fmla="*/ 250 h 250"/>
                  </a:gdLst>
                  <a:ahLst/>
                  <a:cxnLst>
                    <a:cxn ang="0">
                      <a:pos x="T0" y="T1"/>
                    </a:cxn>
                    <a:cxn ang="0">
                      <a:pos x="T2" y="T3"/>
                    </a:cxn>
                  </a:cxnLst>
                  <a:rect l="0" t="0" r="r" b="b"/>
                  <a:pathLst>
                    <a:path w="1" h="250">
                      <a:moveTo>
                        <a:pt x="0" y="0"/>
                      </a:moveTo>
                      <a:lnTo>
                        <a:pt x="0" y="250"/>
                      </a:lnTo>
                    </a:path>
                  </a:pathLst>
                </a:custGeom>
                <a:noFill/>
                <a:ln w="9525" cap="flat" cmpd="sng">
                  <a:solidFill>
                    <a:srgbClr val="000000"/>
                  </a:solidFill>
                  <a:prstDash val="solid"/>
                  <a:round/>
                  <a:headEnd type="none" w="med" len="med"/>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516118" name="Freeform 22"/>
                <p:cNvSpPr>
                  <a:spLocks/>
                </p:cNvSpPr>
                <p:nvPr/>
              </p:nvSpPr>
              <p:spPr bwMode="auto">
                <a:xfrm>
                  <a:off x="3306" y="8991"/>
                  <a:ext cx="1" cy="400"/>
                </a:xfrm>
                <a:custGeom>
                  <a:avLst/>
                  <a:gdLst>
                    <a:gd name="T0" fmla="*/ 0 w 1"/>
                    <a:gd name="T1" fmla="*/ 0 h 400"/>
                    <a:gd name="T2" fmla="*/ 0 w 1"/>
                    <a:gd name="T3" fmla="*/ 400 h 400"/>
                  </a:gdLst>
                  <a:ahLst/>
                  <a:cxnLst>
                    <a:cxn ang="0">
                      <a:pos x="T0" y="T1"/>
                    </a:cxn>
                    <a:cxn ang="0">
                      <a:pos x="T2" y="T3"/>
                    </a:cxn>
                  </a:cxnLst>
                  <a:rect l="0" t="0" r="r" b="b"/>
                  <a:pathLst>
                    <a:path w="1" h="400">
                      <a:moveTo>
                        <a:pt x="0" y="0"/>
                      </a:moveTo>
                      <a:lnTo>
                        <a:pt x="0" y="400"/>
                      </a:lnTo>
                    </a:path>
                  </a:pathLst>
                </a:custGeom>
                <a:noFill/>
                <a:ln w="9525" cap="flat" cmpd="sng">
                  <a:solidFill>
                    <a:srgbClr val="000000"/>
                  </a:solidFill>
                  <a:prstDash val="solid"/>
                  <a:round/>
                  <a:headEnd type="none" w="med" len="med"/>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516119" name="Freeform 23"/>
                <p:cNvSpPr>
                  <a:spLocks/>
                </p:cNvSpPr>
                <p:nvPr/>
              </p:nvSpPr>
              <p:spPr bwMode="auto">
                <a:xfrm>
                  <a:off x="6586" y="9016"/>
                  <a:ext cx="1" cy="388"/>
                </a:xfrm>
                <a:custGeom>
                  <a:avLst/>
                  <a:gdLst>
                    <a:gd name="T0" fmla="*/ 0 w 1"/>
                    <a:gd name="T1" fmla="*/ 0 h 388"/>
                    <a:gd name="T2" fmla="*/ 0 w 1"/>
                    <a:gd name="T3" fmla="*/ 388 h 388"/>
                  </a:gdLst>
                  <a:ahLst/>
                  <a:cxnLst>
                    <a:cxn ang="0">
                      <a:pos x="T0" y="T1"/>
                    </a:cxn>
                    <a:cxn ang="0">
                      <a:pos x="T2" y="T3"/>
                    </a:cxn>
                  </a:cxnLst>
                  <a:rect l="0" t="0" r="r" b="b"/>
                  <a:pathLst>
                    <a:path w="1" h="388">
                      <a:moveTo>
                        <a:pt x="0" y="0"/>
                      </a:moveTo>
                      <a:lnTo>
                        <a:pt x="0" y="388"/>
                      </a:lnTo>
                    </a:path>
                  </a:pathLst>
                </a:custGeom>
                <a:noFill/>
                <a:ln w="9525" cap="flat" cmpd="sng">
                  <a:solidFill>
                    <a:srgbClr val="000000"/>
                  </a:solidFill>
                  <a:prstDash val="solid"/>
                  <a:round/>
                  <a:headEnd type="none" w="med" len="med"/>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516120" name="Line 24"/>
                <p:cNvSpPr>
                  <a:spLocks noChangeShapeType="1"/>
                </p:cNvSpPr>
                <p:nvPr/>
              </p:nvSpPr>
              <p:spPr bwMode="auto">
                <a:xfrm flipH="1">
                  <a:off x="5940" y="9552"/>
                  <a:ext cx="540" cy="468"/>
                </a:xfrm>
                <a:prstGeom prst="line">
                  <a:avLst/>
                </a:prstGeom>
                <a:noFill/>
                <a:ln w="9525">
                  <a:solidFill>
                    <a:srgbClr val="000000"/>
                  </a:solidFill>
                  <a:round/>
                  <a:headEnd/>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516121" name="Line 25"/>
                <p:cNvSpPr>
                  <a:spLocks noChangeShapeType="1"/>
                </p:cNvSpPr>
                <p:nvPr/>
              </p:nvSpPr>
              <p:spPr bwMode="auto">
                <a:xfrm>
                  <a:off x="6660" y="9552"/>
                  <a:ext cx="900" cy="468"/>
                </a:xfrm>
                <a:prstGeom prst="line">
                  <a:avLst/>
                </a:prstGeom>
                <a:noFill/>
                <a:ln w="9525">
                  <a:solidFill>
                    <a:srgbClr val="000000"/>
                  </a:solidFill>
                  <a:round/>
                  <a:headEnd/>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516122" name="Line 26"/>
                <p:cNvSpPr>
                  <a:spLocks noChangeShapeType="1"/>
                </p:cNvSpPr>
                <p:nvPr/>
              </p:nvSpPr>
              <p:spPr bwMode="auto">
                <a:xfrm flipH="1">
                  <a:off x="3600" y="10332"/>
                  <a:ext cx="360" cy="624"/>
                </a:xfrm>
                <a:prstGeom prst="line">
                  <a:avLst/>
                </a:prstGeom>
                <a:noFill/>
                <a:ln w="9525">
                  <a:solidFill>
                    <a:srgbClr val="000000"/>
                  </a:solidFill>
                  <a:round/>
                  <a:headEnd/>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516123" name="Line 27"/>
                <p:cNvSpPr>
                  <a:spLocks noChangeShapeType="1"/>
                </p:cNvSpPr>
                <p:nvPr/>
              </p:nvSpPr>
              <p:spPr bwMode="auto">
                <a:xfrm>
                  <a:off x="4140" y="10332"/>
                  <a:ext cx="540" cy="624"/>
                </a:xfrm>
                <a:prstGeom prst="line">
                  <a:avLst/>
                </a:prstGeom>
                <a:noFill/>
                <a:ln w="9525">
                  <a:solidFill>
                    <a:srgbClr val="000000"/>
                  </a:solidFill>
                  <a:round/>
                  <a:headEnd/>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516124" name="Freeform 28"/>
                <p:cNvSpPr>
                  <a:spLocks/>
                </p:cNvSpPr>
                <p:nvPr/>
              </p:nvSpPr>
              <p:spPr bwMode="auto">
                <a:xfrm>
                  <a:off x="2717" y="9552"/>
                  <a:ext cx="523" cy="503"/>
                </a:xfrm>
                <a:custGeom>
                  <a:avLst/>
                  <a:gdLst>
                    <a:gd name="T0" fmla="*/ 523 w 523"/>
                    <a:gd name="T1" fmla="*/ 0 h 503"/>
                    <a:gd name="T2" fmla="*/ 0 w 523"/>
                    <a:gd name="T3" fmla="*/ 503 h 503"/>
                  </a:gdLst>
                  <a:ahLst/>
                  <a:cxnLst>
                    <a:cxn ang="0">
                      <a:pos x="T0" y="T1"/>
                    </a:cxn>
                    <a:cxn ang="0">
                      <a:pos x="T2" y="T3"/>
                    </a:cxn>
                  </a:cxnLst>
                  <a:rect l="0" t="0" r="r" b="b"/>
                  <a:pathLst>
                    <a:path w="523" h="503">
                      <a:moveTo>
                        <a:pt x="523" y="0"/>
                      </a:moveTo>
                      <a:lnTo>
                        <a:pt x="0" y="503"/>
                      </a:lnTo>
                    </a:path>
                  </a:pathLst>
                </a:custGeom>
                <a:noFill/>
                <a:ln w="9525" cap="flat" cmpd="sng">
                  <a:solidFill>
                    <a:srgbClr val="000000"/>
                  </a:solidFill>
                  <a:prstDash val="solid"/>
                  <a:round/>
                  <a:headEnd type="none" w="med" len="med"/>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516125" name="Freeform 29"/>
                <p:cNvSpPr>
                  <a:spLocks/>
                </p:cNvSpPr>
                <p:nvPr/>
              </p:nvSpPr>
              <p:spPr bwMode="auto">
                <a:xfrm>
                  <a:off x="3420" y="9552"/>
                  <a:ext cx="637" cy="653"/>
                </a:xfrm>
                <a:custGeom>
                  <a:avLst/>
                  <a:gdLst>
                    <a:gd name="T0" fmla="*/ 0 w 637"/>
                    <a:gd name="T1" fmla="*/ 0 h 653"/>
                    <a:gd name="T2" fmla="*/ 637 w 637"/>
                    <a:gd name="T3" fmla="*/ 653 h 653"/>
                  </a:gdLst>
                  <a:ahLst/>
                  <a:cxnLst>
                    <a:cxn ang="0">
                      <a:pos x="T0" y="T1"/>
                    </a:cxn>
                    <a:cxn ang="0">
                      <a:pos x="T2" y="T3"/>
                    </a:cxn>
                  </a:cxnLst>
                  <a:rect l="0" t="0" r="r" b="b"/>
                  <a:pathLst>
                    <a:path w="637" h="653">
                      <a:moveTo>
                        <a:pt x="0" y="0"/>
                      </a:moveTo>
                      <a:lnTo>
                        <a:pt x="637" y="653"/>
                      </a:lnTo>
                    </a:path>
                  </a:pathLst>
                </a:custGeom>
                <a:noFill/>
                <a:ln w="9525" cap="flat" cmpd="sng">
                  <a:solidFill>
                    <a:srgbClr val="000000"/>
                  </a:solidFill>
                  <a:prstDash val="solid"/>
                  <a:round/>
                  <a:headEnd type="none" w="med" len="med"/>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516126" name="Text Box 30"/>
                <p:cNvSpPr txBox="1">
                  <a:spLocks noChangeArrowheads="1"/>
                </p:cNvSpPr>
                <p:nvPr/>
              </p:nvSpPr>
              <p:spPr bwMode="auto">
                <a:xfrm>
                  <a:off x="3960" y="7836"/>
                  <a:ext cx="363" cy="312"/>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36000" rIns="18000" bIns="36000"/>
                <a:lstStyle/>
                <a:p>
                  <a:pPr algn="just">
                    <a:spcBef>
                      <a:spcPct val="0"/>
                    </a:spcBef>
                  </a:pPr>
                  <a:r>
                    <a:rPr kumimoji="0" lang="en-US" altLang="zh-CN">
                      <a:latin typeface="Times New Roman" pitchFamily="18" charset="0"/>
                      <a:ea typeface="宋体" pitchFamily="2" charset="-122"/>
                    </a:rPr>
                    <a:t>R1</a:t>
                  </a:r>
                </a:p>
              </p:txBody>
            </p:sp>
            <p:sp>
              <p:nvSpPr>
                <p:cNvPr id="516127" name="Text Box 31"/>
                <p:cNvSpPr txBox="1">
                  <a:spLocks noChangeArrowheads="1"/>
                </p:cNvSpPr>
                <p:nvPr/>
              </p:nvSpPr>
              <p:spPr bwMode="auto">
                <a:xfrm>
                  <a:off x="4680" y="8151"/>
                  <a:ext cx="180" cy="312"/>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just">
                    <a:spcBef>
                      <a:spcPct val="0"/>
                    </a:spcBef>
                  </a:pPr>
                  <a:r>
                    <a:rPr kumimoji="0" lang="en-US" altLang="zh-CN" sz="1400">
                      <a:latin typeface="Times New Roman" pitchFamily="18" charset="0"/>
                      <a:ea typeface="宋体" pitchFamily="2" charset="-122"/>
                    </a:rPr>
                    <a:t>R2</a:t>
                  </a:r>
                </a:p>
              </p:txBody>
            </p:sp>
            <p:sp>
              <p:nvSpPr>
                <p:cNvPr id="516128" name="Text Box 32"/>
                <p:cNvSpPr txBox="1">
                  <a:spLocks noChangeArrowheads="1"/>
                </p:cNvSpPr>
                <p:nvPr/>
              </p:nvSpPr>
              <p:spPr bwMode="auto">
                <a:xfrm>
                  <a:off x="6120" y="7992"/>
                  <a:ext cx="363" cy="312"/>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36000" rIns="18000" bIns="36000"/>
                <a:lstStyle/>
                <a:p>
                  <a:pPr algn="just">
                    <a:spcBef>
                      <a:spcPct val="0"/>
                    </a:spcBef>
                  </a:pPr>
                  <a:r>
                    <a:rPr kumimoji="0" lang="en-US" altLang="zh-CN">
                      <a:latin typeface="Times New Roman" pitchFamily="18" charset="0"/>
                      <a:ea typeface="宋体" pitchFamily="2" charset="-122"/>
                    </a:rPr>
                    <a:t>R3</a:t>
                  </a:r>
                </a:p>
              </p:txBody>
            </p:sp>
            <p:sp>
              <p:nvSpPr>
                <p:cNvPr id="516129" name="Text Box 33"/>
                <p:cNvSpPr txBox="1">
                  <a:spLocks noChangeArrowheads="1"/>
                </p:cNvSpPr>
                <p:nvPr/>
              </p:nvSpPr>
              <p:spPr bwMode="auto">
                <a:xfrm>
                  <a:off x="3420" y="9084"/>
                  <a:ext cx="363" cy="312"/>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36000" rIns="18000" bIns="36000"/>
                <a:lstStyle/>
                <a:p>
                  <a:pPr algn="just">
                    <a:spcBef>
                      <a:spcPct val="0"/>
                    </a:spcBef>
                  </a:pPr>
                  <a:r>
                    <a:rPr kumimoji="0" lang="en-US" altLang="zh-CN">
                      <a:latin typeface="Times New Roman" pitchFamily="18" charset="0"/>
                      <a:ea typeface="宋体" pitchFamily="2" charset="-122"/>
                    </a:rPr>
                    <a:t>R4</a:t>
                  </a:r>
                </a:p>
              </p:txBody>
            </p:sp>
            <p:sp>
              <p:nvSpPr>
                <p:cNvPr id="516130" name="Text Box 34"/>
                <p:cNvSpPr txBox="1">
                  <a:spLocks noChangeArrowheads="1"/>
                </p:cNvSpPr>
                <p:nvPr/>
              </p:nvSpPr>
              <p:spPr bwMode="auto">
                <a:xfrm>
                  <a:off x="6660" y="9084"/>
                  <a:ext cx="363" cy="312"/>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36000" rIns="18000" bIns="36000"/>
                <a:lstStyle/>
                <a:p>
                  <a:pPr algn="just">
                    <a:spcBef>
                      <a:spcPct val="0"/>
                    </a:spcBef>
                  </a:pPr>
                  <a:r>
                    <a:rPr kumimoji="0" lang="en-US" altLang="zh-CN">
                      <a:latin typeface="Times New Roman" pitchFamily="18" charset="0"/>
                      <a:ea typeface="宋体" pitchFamily="2" charset="-122"/>
                    </a:rPr>
                    <a:t>R5</a:t>
                  </a:r>
                </a:p>
              </p:txBody>
            </p:sp>
            <p:sp>
              <p:nvSpPr>
                <p:cNvPr id="516131" name="Text Box 35"/>
                <p:cNvSpPr txBox="1">
                  <a:spLocks noChangeArrowheads="1"/>
                </p:cNvSpPr>
                <p:nvPr/>
              </p:nvSpPr>
              <p:spPr bwMode="auto">
                <a:xfrm>
                  <a:off x="3060" y="9708"/>
                  <a:ext cx="363" cy="312"/>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36000" rIns="18000" bIns="36000"/>
                <a:lstStyle/>
                <a:p>
                  <a:pPr algn="just">
                    <a:spcBef>
                      <a:spcPct val="0"/>
                    </a:spcBef>
                  </a:pPr>
                  <a:r>
                    <a:rPr kumimoji="0" lang="en-US" altLang="zh-CN" sz="1400" b="1">
                      <a:latin typeface="Times New Roman" pitchFamily="18" charset="0"/>
                      <a:ea typeface="宋体" pitchFamily="2" charset="-122"/>
                    </a:rPr>
                    <a:t>AND</a:t>
                  </a:r>
                </a:p>
              </p:txBody>
            </p:sp>
            <p:sp>
              <p:nvSpPr>
                <p:cNvPr id="516132" name="Text Box 36"/>
                <p:cNvSpPr txBox="1">
                  <a:spLocks noChangeArrowheads="1"/>
                </p:cNvSpPr>
                <p:nvPr/>
              </p:nvSpPr>
              <p:spPr bwMode="auto">
                <a:xfrm>
                  <a:off x="6480" y="9708"/>
                  <a:ext cx="363" cy="312"/>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36000" rIns="18000" bIns="36000"/>
                <a:lstStyle/>
                <a:p>
                  <a:pPr algn="just">
                    <a:spcBef>
                      <a:spcPct val="0"/>
                    </a:spcBef>
                  </a:pPr>
                  <a:r>
                    <a:rPr kumimoji="0" lang="en-US" altLang="zh-CN" sz="1400" b="1">
                      <a:latin typeface="Times New Roman" pitchFamily="18" charset="0"/>
                      <a:ea typeface="宋体" pitchFamily="2" charset="-122"/>
                    </a:rPr>
                    <a:t>AND</a:t>
                  </a:r>
                </a:p>
              </p:txBody>
            </p:sp>
            <p:sp>
              <p:nvSpPr>
                <p:cNvPr id="516133" name="Text Box 37"/>
                <p:cNvSpPr txBox="1">
                  <a:spLocks noChangeArrowheads="1"/>
                </p:cNvSpPr>
                <p:nvPr/>
              </p:nvSpPr>
              <p:spPr bwMode="auto">
                <a:xfrm>
                  <a:off x="3960" y="10488"/>
                  <a:ext cx="363" cy="312"/>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36000" rIns="18000" bIns="36000"/>
                <a:lstStyle/>
                <a:p>
                  <a:pPr algn="just">
                    <a:spcBef>
                      <a:spcPct val="0"/>
                    </a:spcBef>
                  </a:pPr>
                  <a:r>
                    <a:rPr kumimoji="0" lang="en-US" altLang="zh-CN" sz="1600" b="1">
                      <a:latin typeface="Times New Roman" pitchFamily="18" charset="0"/>
                      <a:ea typeface="宋体" pitchFamily="2" charset="-122"/>
                    </a:rPr>
                    <a:t>OR</a:t>
                  </a:r>
                </a:p>
              </p:txBody>
            </p:sp>
          </p:grpSp>
        </p:grpSp>
        <p:sp>
          <p:nvSpPr>
            <p:cNvPr id="516134" name="Freeform 38"/>
            <p:cNvSpPr>
              <a:spLocks/>
            </p:cNvSpPr>
            <p:nvPr/>
          </p:nvSpPr>
          <p:spPr bwMode="auto">
            <a:xfrm>
              <a:off x="3168" y="13060"/>
              <a:ext cx="326" cy="90"/>
            </a:xfrm>
            <a:custGeom>
              <a:avLst/>
              <a:gdLst>
                <a:gd name="T0" fmla="*/ 0 w 326"/>
                <a:gd name="T1" fmla="*/ 0 h 90"/>
                <a:gd name="T2" fmla="*/ 163 w 326"/>
                <a:gd name="T3" fmla="*/ 88 h 90"/>
                <a:gd name="T4" fmla="*/ 326 w 326"/>
                <a:gd name="T5" fmla="*/ 13 h 90"/>
              </a:gdLst>
              <a:ahLst/>
              <a:cxnLst>
                <a:cxn ang="0">
                  <a:pos x="T0" y="T1"/>
                </a:cxn>
                <a:cxn ang="0">
                  <a:pos x="T2" y="T3"/>
                </a:cxn>
                <a:cxn ang="0">
                  <a:pos x="T4" y="T5"/>
                </a:cxn>
              </a:cxnLst>
              <a:rect l="0" t="0" r="r" b="b"/>
              <a:pathLst>
                <a:path w="326" h="90">
                  <a:moveTo>
                    <a:pt x="0" y="0"/>
                  </a:moveTo>
                  <a:cubicBezTo>
                    <a:pt x="27" y="15"/>
                    <a:pt x="109" y="86"/>
                    <a:pt x="163" y="88"/>
                  </a:cubicBezTo>
                  <a:cubicBezTo>
                    <a:pt x="217" y="90"/>
                    <a:pt x="292" y="29"/>
                    <a:pt x="326" y="13"/>
                  </a:cubicBezTo>
                </a:path>
              </a:pathLst>
            </a:custGeom>
            <a:noFill/>
            <a:ln w="9525" cap="flat" cmpd="sng">
              <a:solidFill>
                <a:srgbClr val="000000"/>
              </a:solidFill>
              <a:prstDash val="solid"/>
              <a:round/>
              <a:headEnd type="none" w="med" len="med"/>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516135" name="Freeform 39"/>
            <p:cNvSpPr>
              <a:spLocks/>
            </p:cNvSpPr>
            <p:nvPr/>
          </p:nvSpPr>
          <p:spPr bwMode="auto">
            <a:xfrm>
              <a:off x="6411" y="13073"/>
              <a:ext cx="363" cy="89"/>
            </a:xfrm>
            <a:custGeom>
              <a:avLst/>
              <a:gdLst>
                <a:gd name="T0" fmla="*/ 0 w 363"/>
                <a:gd name="T1" fmla="*/ 12 h 89"/>
                <a:gd name="T2" fmla="*/ 188 w 363"/>
                <a:gd name="T3" fmla="*/ 87 h 89"/>
                <a:gd name="T4" fmla="*/ 363 w 363"/>
                <a:gd name="T5" fmla="*/ 0 h 89"/>
              </a:gdLst>
              <a:ahLst/>
              <a:cxnLst>
                <a:cxn ang="0">
                  <a:pos x="T0" y="T1"/>
                </a:cxn>
                <a:cxn ang="0">
                  <a:pos x="T2" y="T3"/>
                </a:cxn>
                <a:cxn ang="0">
                  <a:pos x="T4" y="T5"/>
                </a:cxn>
              </a:cxnLst>
              <a:rect l="0" t="0" r="r" b="b"/>
              <a:pathLst>
                <a:path w="363" h="89">
                  <a:moveTo>
                    <a:pt x="0" y="12"/>
                  </a:moveTo>
                  <a:cubicBezTo>
                    <a:pt x="29" y="25"/>
                    <a:pt x="128" y="89"/>
                    <a:pt x="188" y="87"/>
                  </a:cubicBezTo>
                  <a:cubicBezTo>
                    <a:pt x="248" y="85"/>
                    <a:pt x="327" y="18"/>
                    <a:pt x="363" y="0"/>
                  </a:cubicBezTo>
                </a:path>
              </a:pathLst>
            </a:custGeom>
            <a:noFill/>
            <a:ln w="9525" cap="flat" cmpd="sng">
              <a:solidFill>
                <a:srgbClr val="000000"/>
              </a:solidFill>
              <a:prstDash val="solid"/>
              <a:round/>
              <a:headEnd type="none" w="med" len="med"/>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5011" name="Rectangle 3"/>
          <p:cNvSpPr>
            <a:spLocks noGrp="1" noChangeArrowheads="1"/>
          </p:cNvSpPr>
          <p:nvPr>
            <p:ph type="body" idx="1"/>
          </p:nvPr>
        </p:nvSpPr>
        <p:spPr>
          <a:xfrm>
            <a:off x="518864" y="1160463"/>
            <a:ext cx="8229600" cy="1223962"/>
          </a:xfrm>
        </p:spPr>
        <p:txBody>
          <a:bodyPr/>
          <a:lstStyle/>
          <a:p>
            <a:pPr>
              <a:lnSpc>
                <a:spcPct val="120000"/>
              </a:lnSpc>
            </a:pPr>
            <a:r>
              <a:rPr kumimoji="1" lang="en-US" altLang="zh-CN" sz="2400" b="1" dirty="0"/>
              <a:t>MYCIN</a:t>
            </a:r>
            <a:r>
              <a:rPr kumimoji="1" lang="zh-CN" altLang="en-US" sz="2400" b="1" dirty="0"/>
              <a:t>系统是第一个采用了不确定推理逻辑的专家系统</a:t>
            </a:r>
          </a:p>
          <a:p>
            <a:pPr lvl="1">
              <a:lnSpc>
                <a:spcPct val="120000"/>
              </a:lnSpc>
            </a:pPr>
            <a:r>
              <a:rPr kumimoji="1" lang="zh-CN" altLang="en-US" sz="2000" b="1" dirty="0"/>
              <a:t>斯坦福大学开发，对细菌感染疾病的诊断和治疗提供咨询</a:t>
            </a:r>
          </a:p>
          <a:p>
            <a:pPr lvl="1">
              <a:lnSpc>
                <a:spcPct val="120000"/>
              </a:lnSpc>
            </a:pPr>
            <a:r>
              <a:rPr kumimoji="1" lang="zh-CN" altLang="en-US" sz="2200" b="1" dirty="0" smtClean="0">
                <a:solidFill>
                  <a:srgbClr val="0000FF"/>
                </a:solidFill>
              </a:rPr>
              <a:t>核心</a:t>
            </a:r>
            <a:r>
              <a:rPr kumimoji="1" lang="zh-CN" altLang="en-US" sz="2200" b="1" dirty="0">
                <a:solidFill>
                  <a:srgbClr val="0000FF"/>
                </a:solidFill>
              </a:rPr>
              <a:t>就是</a:t>
            </a:r>
            <a:r>
              <a:rPr kumimoji="1" lang="en-US" altLang="zh-CN" sz="2200" b="1" dirty="0">
                <a:solidFill>
                  <a:srgbClr val="0000FF"/>
                </a:solidFill>
              </a:rPr>
              <a:t>CF</a:t>
            </a:r>
            <a:r>
              <a:rPr kumimoji="1" lang="zh-CN" altLang="en-US" sz="2200" b="1" dirty="0">
                <a:solidFill>
                  <a:srgbClr val="0000FF"/>
                </a:solidFill>
              </a:rPr>
              <a:t>模型</a:t>
            </a:r>
          </a:p>
        </p:txBody>
      </p:sp>
      <p:sp>
        <p:nvSpPr>
          <p:cNvPr id="555012" name="Text Box 4"/>
          <p:cNvSpPr txBox="1">
            <a:spLocks noChangeArrowheads="1"/>
          </p:cNvSpPr>
          <p:nvPr/>
        </p:nvSpPr>
        <p:spPr bwMode="auto">
          <a:xfrm>
            <a:off x="3657600" y="2709863"/>
            <a:ext cx="990600" cy="427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pPr>
            <a:r>
              <a:rPr lang="en-US" altLang="zh-CN" sz="2200">
                <a:latin typeface="Times New Roman" pitchFamily="18" charset="0"/>
                <a:ea typeface="宋体" pitchFamily="2" charset="-122"/>
              </a:rPr>
              <a:t> </a:t>
            </a:r>
            <a:r>
              <a:rPr lang="zh-CN" altLang="en-US" sz="2200" b="1">
                <a:latin typeface="Times New Roman" pitchFamily="18" charset="0"/>
                <a:ea typeface="宋体" pitchFamily="2" charset="-122"/>
              </a:rPr>
              <a:t>用  户</a:t>
            </a:r>
          </a:p>
        </p:txBody>
      </p:sp>
      <p:sp>
        <p:nvSpPr>
          <p:cNvPr id="555013" name="Text Box 5"/>
          <p:cNvSpPr txBox="1">
            <a:spLocks noChangeArrowheads="1"/>
          </p:cNvSpPr>
          <p:nvPr/>
        </p:nvSpPr>
        <p:spPr bwMode="auto">
          <a:xfrm>
            <a:off x="3429000" y="5072063"/>
            <a:ext cx="1447800" cy="436562"/>
          </a:xfrm>
          <a:prstGeom prst="rect">
            <a:avLst/>
          </a:prstGeom>
          <a:noFill/>
          <a:ln w="9525">
            <a:solidFill>
              <a:srgbClr val="FF00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pPr>
            <a:r>
              <a:rPr lang="en-US" altLang="zh-CN" sz="2200" b="1">
                <a:latin typeface="Times New Roman" pitchFamily="18" charset="0"/>
                <a:ea typeface="宋体" pitchFamily="2" charset="-122"/>
              </a:rPr>
              <a:t> </a:t>
            </a:r>
            <a:r>
              <a:rPr lang="zh-CN" altLang="en-US" sz="2200" b="1">
                <a:latin typeface="Times New Roman" pitchFamily="18" charset="0"/>
                <a:ea typeface="宋体" pitchFamily="2" charset="-122"/>
              </a:rPr>
              <a:t>解释模块</a:t>
            </a:r>
          </a:p>
        </p:txBody>
      </p:sp>
      <p:sp>
        <p:nvSpPr>
          <p:cNvPr id="555014" name="Text Box 6"/>
          <p:cNvSpPr txBox="1">
            <a:spLocks noChangeArrowheads="1"/>
          </p:cNvSpPr>
          <p:nvPr/>
        </p:nvSpPr>
        <p:spPr bwMode="auto">
          <a:xfrm>
            <a:off x="3505200" y="3700463"/>
            <a:ext cx="1371600" cy="436562"/>
          </a:xfrm>
          <a:prstGeom prst="rect">
            <a:avLst/>
          </a:prstGeom>
          <a:noFill/>
          <a:ln w="9525">
            <a:solidFill>
              <a:srgbClr val="FF00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pPr>
            <a:r>
              <a:rPr lang="zh-CN" altLang="en-US" sz="2200" b="1">
                <a:latin typeface="Times New Roman" pitchFamily="18" charset="0"/>
                <a:ea typeface="宋体" pitchFamily="2" charset="-122"/>
              </a:rPr>
              <a:t>咨询模块</a:t>
            </a:r>
          </a:p>
        </p:txBody>
      </p:sp>
      <p:sp>
        <p:nvSpPr>
          <p:cNvPr id="555015" name="Text Box 7"/>
          <p:cNvSpPr txBox="1">
            <a:spLocks noChangeArrowheads="1"/>
          </p:cNvSpPr>
          <p:nvPr/>
        </p:nvSpPr>
        <p:spPr bwMode="auto">
          <a:xfrm>
            <a:off x="5562600" y="4995863"/>
            <a:ext cx="1981200" cy="436562"/>
          </a:xfrm>
          <a:prstGeom prst="rect">
            <a:avLst/>
          </a:prstGeom>
          <a:noFill/>
          <a:ln w="9525">
            <a:solidFill>
              <a:srgbClr val="FF00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pPr>
            <a:r>
              <a:rPr lang="en-US" altLang="zh-CN" sz="2200" b="1">
                <a:latin typeface="Times New Roman" pitchFamily="18" charset="0"/>
                <a:ea typeface="宋体" pitchFamily="2" charset="-122"/>
              </a:rPr>
              <a:t> </a:t>
            </a:r>
            <a:r>
              <a:rPr lang="zh-CN" altLang="en-US" sz="2200" b="1">
                <a:latin typeface="Times New Roman" pitchFamily="18" charset="0"/>
                <a:ea typeface="宋体" pitchFamily="2" charset="-122"/>
              </a:rPr>
              <a:t>知识获取模块</a:t>
            </a:r>
          </a:p>
        </p:txBody>
      </p:sp>
      <p:sp>
        <p:nvSpPr>
          <p:cNvPr id="555016" name="Text Box 8"/>
          <p:cNvSpPr txBox="1">
            <a:spLocks noChangeArrowheads="1"/>
          </p:cNvSpPr>
          <p:nvPr/>
        </p:nvSpPr>
        <p:spPr bwMode="auto">
          <a:xfrm>
            <a:off x="5105400" y="6062663"/>
            <a:ext cx="3352800" cy="427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pPr>
            <a:r>
              <a:rPr lang="zh-CN" altLang="en-US" sz="2200">
                <a:latin typeface="Times New Roman" pitchFamily="18" charset="0"/>
                <a:ea typeface="宋体" pitchFamily="2" charset="-122"/>
              </a:rPr>
              <a:t>感染病专家</a:t>
            </a:r>
            <a:r>
              <a:rPr lang="zh-CN" altLang="en-US" sz="2200">
                <a:latin typeface="宋体" pitchFamily="2" charset="-122"/>
                <a:ea typeface="宋体" pitchFamily="2" charset="-122"/>
              </a:rPr>
              <a:t>与知识工程师</a:t>
            </a:r>
            <a:endParaRPr lang="zh-CN" altLang="en-US" sz="2200">
              <a:latin typeface="Times New Roman" pitchFamily="18" charset="0"/>
              <a:ea typeface="宋体" pitchFamily="2" charset="-122"/>
            </a:endParaRPr>
          </a:p>
        </p:txBody>
      </p:sp>
      <p:sp>
        <p:nvSpPr>
          <p:cNvPr id="555017" name="Oval 9"/>
          <p:cNvSpPr>
            <a:spLocks noChangeArrowheads="1"/>
          </p:cNvSpPr>
          <p:nvPr/>
        </p:nvSpPr>
        <p:spPr bwMode="auto">
          <a:xfrm>
            <a:off x="5867400" y="3395663"/>
            <a:ext cx="1371600" cy="7620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spcBef>
                <a:spcPct val="0"/>
              </a:spcBef>
            </a:pPr>
            <a:r>
              <a:rPr lang="zh-CN" altLang="en-US" sz="2200">
                <a:latin typeface="Times New Roman" pitchFamily="18" charset="0"/>
                <a:ea typeface="宋体" pitchFamily="2" charset="-122"/>
              </a:rPr>
              <a:t>知识库</a:t>
            </a:r>
          </a:p>
        </p:txBody>
      </p:sp>
      <p:sp>
        <p:nvSpPr>
          <p:cNvPr id="555018" name="Oval 10"/>
          <p:cNvSpPr>
            <a:spLocks noChangeArrowheads="1"/>
          </p:cNvSpPr>
          <p:nvPr/>
        </p:nvSpPr>
        <p:spPr bwMode="auto">
          <a:xfrm>
            <a:off x="762000" y="4691063"/>
            <a:ext cx="1676400" cy="10668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spcBef>
                <a:spcPct val="0"/>
              </a:spcBef>
            </a:pPr>
            <a:r>
              <a:rPr lang="zh-CN" altLang="en-US" sz="2200">
                <a:latin typeface="Times New Roman" pitchFamily="18" charset="0"/>
                <a:ea typeface="宋体" pitchFamily="2" charset="-122"/>
              </a:rPr>
              <a:t>动态数据库</a:t>
            </a:r>
          </a:p>
          <a:p>
            <a:pPr algn="ctr" eaLnBrk="1" hangingPunct="1">
              <a:spcBef>
                <a:spcPct val="0"/>
              </a:spcBef>
            </a:pPr>
            <a:r>
              <a:rPr lang="en-US" altLang="zh-CN" sz="2200">
                <a:latin typeface="Times New Roman" pitchFamily="18" charset="0"/>
                <a:ea typeface="宋体" pitchFamily="2" charset="-122"/>
              </a:rPr>
              <a:t>(</a:t>
            </a:r>
            <a:r>
              <a:rPr lang="zh-CN" altLang="en-US" sz="2200">
                <a:latin typeface="Times New Roman" pitchFamily="18" charset="0"/>
                <a:ea typeface="宋体" pitchFamily="2" charset="-122"/>
              </a:rPr>
              <a:t>推理记录</a:t>
            </a:r>
            <a:r>
              <a:rPr lang="en-US" altLang="zh-CN" sz="2200" b="1">
                <a:latin typeface="Times New Roman" pitchFamily="18" charset="0"/>
                <a:ea typeface="宋体" pitchFamily="2" charset="-122"/>
              </a:rPr>
              <a:t>)</a:t>
            </a:r>
          </a:p>
        </p:txBody>
      </p:sp>
      <p:sp>
        <p:nvSpPr>
          <p:cNvPr id="555019" name="Oval 11"/>
          <p:cNvSpPr>
            <a:spLocks noChangeArrowheads="1"/>
          </p:cNvSpPr>
          <p:nvPr/>
        </p:nvSpPr>
        <p:spPr bwMode="auto">
          <a:xfrm>
            <a:off x="685800" y="3319463"/>
            <a:ext cx="1828800" cy="9906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spcBef>
                <a:spcPct val="0"/>
              </a:spcBef>
            </a:pPr>
            <a:r>
              <a:rPr lang="zh-CN" altLang="en-US" sz="2200">
                <a:latin typeface="Times New Roman" pitchFamily="18" charset="0"/>
                <a:ea typeface="宋体" pitchFamily="2" charset="-122"/>
              </a:rPr>
              <a:t>患者数据库</a:t>
            </a:r>
          </a:p>
          <a:p>
            <a:pPr algn="ctr" eaLnBrk="1" hangingPunct="1">
              <a:spcBef>
                <a:spcPct val="0"/>
              </a:spcBef>
            </a:pPr>
            <a:r>
              <a:rPr lang="en-US" altLang="zh-CN" sz="2200">
                <a:latin typeface="Times New Roman" pitchFamily="18" charset="0"/>
                <a:ea typeface="宋体" pitchFamily="2" charset="-122"/>
              </a:rPr>
              <a:t>(</a:t>
            </a:r>
            <a:r>
              <a:rPr lang="zh-CN" altLang="en-US" sz="2200">
                <a:latin typeface="Times New Roman" pitchFamily="18" charset="0"/>
                <a:ea typeface="宋体" pitchFamily="2" charset="-122"/>
              </a:rPr>
              <a:t>原始数据库</a:t>
            </a:r>
            <a:r>
              <a:rPr lang="en-US" altLang="zh-CN" sz="2200">
                <a:latin typeface="Times New Roman" pitchFamily="18" charset="0"/>
                <a:ea typeface="宋体" pitchFamily="2" charset="-122"/>
              </a:rPr>
              <a:t>)</a:t>
            </a:r>
          </a:p>
        </p:txBody>
      </p:sp>
      <p:sp>
        <p:nvSpPr>
          <p:cNvPr id="555021" name="Line 13"/>
          <p:cNvSpPr>
            <a:spLocks noChangeShapeType="1"/>
          </p:cNvSpPr>
          <p:nvPr/>
        </p:nvSpPr>
        <p:spPr bwMode="auto">
          <a:xfrm>
            <a:off x="2514600" y="3852863"/>
            <a:ext cx="990600"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555022" name="Line 14"/>
          <p:cNvSpPr>
            <a:spLocks noChangeShapeType="1"/>
          </p:cNvSpPr>
          <p:nvPr/>
        </p:nvSpPr>
        <p:spPr bwMode="auto">
          <a:xfrm>
            <a:off x="2438400" y="5300663"/>
            <a:ext cx="990600"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555023" name="Line 15"/>
          <p:cNvSpPr>
            <a:spLocks noChangeShapeType="1"/>
          </p:cNvSpPr>
          <p:nvPr/>
        </p:nvSpPr>
        <p:spPr bwMode="auto">
          <a:xfrm flipV="1">
            <a:off x="2209800" y="4157663"/>
            <a:ext cx="1371600" cy="685800"/>
          </a:xfrm>
          <a:prstGeom prst="line">
            <a:avLst/>
          </a:prstGeom>
          <a:noFill/>
          <a:ln w="2857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555024" name="Line 16"/>
          <p:cNvSpPr>
            <a:spLocks noChangeShapeType="1"/>
          </p:cNvSpPr>
          <p:nvPr/>
        </p:nvSpPr>
        <p:spPr bwMode="auto">
          <a:xfrm flipH="1">
            <a:off x="4876800" y="3852863"/>
            <a:ext cx="990600"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555025" name="Line 17"/>
          <p:cNvSpPr>
            <a:spLocks noChangeShapeType="1"/>
          </p:cNvSpPr>
          <p:nvPr/>
        </p:nvSpPr>
        <p:spPr bwMode="auto">
          <a:xfrm flipH="1">
            <a:off x="4343400" y="4081463"/>
            <a:ext cx="1828800" cy="99060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555026" name="Line 18"/>
          <p:cNvSpPr>
            <a:spLocks noChangeShapeType="1"/>
          </p:cNvSpPr>
          <p:nvPr/>
        </p:nvSpPr>
        <p:spPr bwMode="auto">
          <a:xfrm>
            <a:off x="6553200" y="4157663"/>
            <a:ext cx="0" cy="838200"/>
          </a:xfrm>
          <a:prstGeom prst="line">
            <a:avLst/>
          </a:prstGeom>
          <a:noFill/>
          <a:ln w="2857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555027" name="AutoShape 19"/>
          <p:cNvSpPr>
            <a:spLocks noChangeArrowheads="1"/>
          </p:cNvSpPr>
          <p:nvPr/>
        </p:nvSpPr>
        <p:spPr bwMode="auto">
          <a:xfrm>
            <a:off x="4038600" y="4157663"/>
            <a:ext cx="152400" cy="914400"/>
          </a:xfrm>
          <a:prstGeom prst="upDownArrow">
            <a:avLst>
              <a:gd name="adj1" fmla="val 50000"/>
              <a:gd name="adj2" fmla="val 1200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55028" name="AutoShape 20"/>
          <p:cNvSpPr>
            <a:spLocks noChangeArrowheads="1"/>
          </p:cNvSpPr>
          <p:nvPr/>
        </p:nvSpPr>
        <p:spPr bwMode="auto">
          <a:xfrm>
            <a:off x="4038600" y="3090863"/>
            <a:ext cx="152400" cy="533400"/>
          </a:xfrm>
          <a:prstGeom prst="downArrow">
            <a:avLst>
              <a:gd name="adj1" fmla="val 50000"/>
              <a:gd name="adj2" fmla="val 875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55029" name="AutoShape 21"/>
          <p:cNvSpPr>
            <a:spLocks noChangeArrowheads="1"/>
          </p:cNvSpPr>
          <p:nvPr/>
        </p:nvSpPr>
        <p:spPr bwMode="auto">
          <a:xfrm>
            <a:off x="6477000" y="5453063"/>
            <a:ext cx="152400" cy="685800"/>
          </a:xfrm>
          <a:prstGeom prst="upArrow">
            <a:avLst>
              <a:gd name="adj1" fmla="val 50000"/>
              <a:gd name="adj2" fmla="val 1125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3" name="Text Box 5"/>
          <p:cNvSpPr txBox="1">
            <a:spLocks noChangeArrowheads="1"/>
          </p:cNvSpPr>
          <p:nvPr/>
        </p:nvSpPr>
        <p:spPr bwMode="auto">
          <a:xfrm>
            <a:off x="353479" y="212703"/>
            <a:ext cx="8389938" cy="8032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lnSpc>
                <a:spcPct val="105000"/>
              </a:lnSpc>
              <a:spcBef>
                <a:spcPct val="5000"/>
              </a:spcBef>
            </a:pPr>
            <a:r>
              <a:rPr lang="en-US" altLang="zh-CN" sz="4400" b="1" dirty="0">
                <a:solidFill>
                  <a:schemeClr val="accent2"/>
                </a:solidFill>
                <a:latin typeface="方正姚体" pitchFamily="2" charset="-122"/>
                <a:ea typeface="方正姚体" pitchFamily="2" charset="-122"/>
                <a:cs typeface="+mj-cs"/>
              </a:rPr>
              <a:t>CF</a:t>
            </a:r>
            <a:r>
              <a:rPr lang="zh-CN" altLang="en-US" sz="4400" b="1" dirty="0" smtClean="0">
                <a:solidFill>
                  <a:schemeClr val="accent2"/>
                </a:solidFill>
                <a:latin typeface="方正姚体" pitchFamily="2" charset="-122"/>
                <a:ea typeface="方正姚体" pitchFamily="2" charset="-122"/>
                <a:cs typeface="+mj-cs"/>
              </a:rPr>
              <a:t>模型</a:t>
            </a:r>
            <a:r>
              <a:rPr lang="en-US" altLang="zh-CN" sz="4400" b="1" dirty="0" smtClean="0">
                <a:solidFill>
                  <a:schemeClr val="accent2"/>
                </a:solidFill>
                <a:latin typeface="方正姚体" pitchFamily="2" charset="-122"/>
                <a:ea typeface="方正姚体" pitchFamily="2" charset="-122"/>
                <a:cs typeface="+mj-cs"/>
              </a:rPr>
              <a:t>–</a:t>
            </a:r>
            <a:r>
              <a:rPr lang="zh-CN" altLang="en-US" sz="4400" b="1" dirty="0" smtClean="0">
                <a:solidFill>
                  <a:schemeClr val="accent2"/>
                </a:solidFill>
                <a:latin typeface="方正姚体" pitchFamily="2" charset="-122"/>
                <a:ea typeface="方正姚体" pitchFamily="2" charset="-122"/>
                <a:cs typeface="+mj-cs"/>
              </a:rPr>
              <a:t>应用</a:t>
            </a:r>
            <a:endParaRPr lang="zh-CN" altLang="en-US" sz="4400" b="1" dirty="0">
              <a:solidFill>
                <a:schemeClr val="accent2"/>
              </a:solidFill>
              <a:latin typeface="方正姚体" pitchFamily="2" charset="-122"/>
              <a:ea typeface="方正姚体" pitchFamily="2" charset="-122"/>
              <a:cs typeface="+mj-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7122" name="Rectangle 2"/>
          <p:cNvSpPr>
            <a:spLocks noGrp="1" noChangeArrowheads="1"/>
          </p:cNvSpPr>
          <p:nvPr>
            <p:ph type="title"/>
          </p:nvPr>
        </p:nvSpPr>
        <p:spPr/>
        <p:txBody>
          <a:bodyPr/>
          <a:lstStyle/>
          <a:p>
            <a:r>
              <a:rPr kumimoji="1" lang="en-US" altLang="zh-CN" b="1" kern="1200" dirty="0"/>
              <a:t>CF</a:t>
            </a:r>
            <a:r>
              <a:rPr kumimoji="1" lang="zh-CN" altLang="en-US" b="1" kern="1200" dirty="0"/>
              <a:t>模型：讨论</a:t>
            </a:r>
          </a:p>
        </p:txBody>
      </p:sp>
      <p:sp>
        <p:nvSpPr>
          <p:cNvPr id="517123" name="Rectangle 3"/>
          <p:cNvSpPr>
            <a:spLocks noGrp="1" noChangeArrowheads="1"/>
          </p:cNvSpPr>
          <p:nvPr>
            <p:ph type="body" idx="1"/>
          </p:nvPr>
        </p:nvSpPr>
        <p:spPr>
          <a:xfrm>
            <a:off x="431540" y="1808821"/>
            <a:ext cx="8229600" cy="3672408"/>
          </a:xfrm>
        </p:spPr>
        <p:txBody>
          <a:bodyPr/>
          <a:lstStyle/>
          <a:p>
            <a:pPr algn="just">
              <a:lnSpc>
                <a:spcPct val="120000"/>
              </a:lnSpc>
              <a:spcBef>
                <a:spcPts val="1800"/>
              </a:spcBef>
            </a:pPr>
            <a:r>
              <a:rPr lang="zh-CN" altLang="en-US" b="1" dirty="0">
                <a:solidFill>
                  <a:srgbClr val="000000"/>
                </a:solidFill>
                <a:latin typeface="宋体" pitchFamily="2" charset="-122"/>
                <a:cs typeface="Times New Roman" pitchFamily="18" charset="0"/>
              </a:rPr>
              <a:t>基于可信度的不精确推理的最大特点是</a:t>
            </a:r>
            <a:r>
              <a:rPr lang="zh-CN" altLang="en-US" b="1" dirty="0">
                <a:solidFill>
                  <a:srgbClr val="FF0000"/>
                </a:solidFill>
                <a:latin typeface="宋体" pitchFamily="2" charset="-122"/>
                <a:cs typeface="Times New Roman" pitchFamily="18" charset="0"/>
              </a:rPr>
              <a:t>计算</a:t>
            </a:r>
            <a:r>
              <a:rPr lang="zh-CN" altLang="en-US" b="1" dirty="0" smtClean="0">
                <a:solidFill>
                  <a:srgbClr val="FF0000"/>
                </a:solidFill>
                <a:latin typeface="宋体" pitchFamily="2" charset="-122"/>
                <a:cs typeface="Times New Roman" pitchFamily="18" charset="0"/>
              </a:rPr>
              <a:t>简单。</a:t>
            </a:r>
            <a:r>
              <a:rPr lang="zh-CN" altLang="en-US" b="1" dirty="0" smtClean="0">
                <a:latin typeface="宋体" pitchFamily="2" charset="-122"/>
                <a:cs typeface="Times New Roman" pitchFamily="18" charset="0"/>
              </a:rPr>
              <a:t>但是</a:t>
            </a:r>
            <a:r>
              <a:rPr lang="zh-CN" altLang="en-US" b="1" dirty="0">
                <a:latin typeface="宋体" pitchFamily="2" charset="-122"/>
                <a:cs typeface="Times New Roman" pitchFamily="18" charset="0"/>
              </a:rPr>
              <a:t>，现实世界中的问题是复杂多样的</a:t>
            </a:r>
            <a:r>
              <a:rPr lang="zh-CN" altLang="en-US" b="1" dirty="0" smtClean="0">
                <a:latin typeface="宋体" pitchFamily="2" charset="-122"/>
                <a:cs typeface="Times New Roman" pitchFamily="18" charset="0"/>
              </a:rPr>
              <a:t>，只</a:t>
            </a:r>
            <a:r>
              <a:rPr lang="zh-CN" altLang="en-US" b="1" dirty="0">
                <a:latin typeface="宋体" pitchFamily="2" charset="-122"/>
                <a:cs typeface="Times New Roman" pitchFamily="18" charset="0"/>
              </a:rPr>
              <a:t>适用于特定的情况和范围</a:t>
            </a:r>
          </a:p>
          <a:p>
            <a:pPr algn="just">
              <a:lnSpc>
                <a:spcPct val="120000"/>
              </a:lnSpc>
              <a:spcBef>
                <a:spcPts val="1800"/>
              </a:spcBef>
            </a:pPr>
            <a:r>
              <a:rPr lang="zh-CN" altLang="en-US" b="1" dirty="0">
                <a:solidFill>
                  <a:srgbClr val="000000"/>
                </a:solidFill>
                <a:latin typeface="宋体" pitchFamily="2" charset="-122"/>
                <a:cs typeface="Times New Roman" pitchFamily="18" charset="0"/>
              </a:rPr>
              <a:t>为了用可信度方法求解更多的问题，人们在上述方法的基础上又提出了</a:t>
            </a:r>
            <a:r>
              <a:rPr lang="zh-CN" altLang="en-US" b="1" dirty="0">
                <a:latin typeface="宋体" pitchFamily="2" charset="-122"/>
                <a:cs typeface="Times New Roman" pitchFamily="18" charset="0"/>
              </a:rPr>
              <a:t>带有阈值限度的不精确推理，即改进的可信度方法</a:t>
            </a:r>
            <a:endParaRPr lang="zh-CN" altLang="en-US"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31540" y="80628"/>
            <a:ext cx="8229600" cy="1143000"/>
          </a:xfrm>
        </p:spPr>
        <p:txBody>
          <a:bodyPr/>
          <a:lstStyle/>
          <a:p>
            <a:r>
              <a:rPr lang="zh-CN" altLang="en-US" b="1" dirty="0" smtClean="0"/>
              <a:t>本章内容</a:t>
            </a:r>
            <a:endParaRPr lang="zh-CN" altLang="en-US" b="1" dirty="0"/>
          </a:p>
        </p:txBody>
      </p:sp>
      <p:sp>
        <p:nvSpPr>
          <p:cNvPr id="5" name="Text Box 6"/>
          <p:cNvSpPr txBox="1">
            <a:spLocks noGrp="1" noChangeArrowheads="1"/>
          </p:cNvSpPr>
          <p:nvPr>
            <p:ph idx="1"/>
          </p:nvPr>
        </p:nvSpPr>
        <p:spPr bwMode="auto">
          <a:xfrm>
            <a:off x="1403648" y="1376772"/>
            <a:ext cx="6552728" cy="46935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50000"/>
              </a:lnSpc>
              <a:spcBef>
                <a:spcPct val="50000"/>
              </a:spcBef>
            </a:pPr>
            <a:r>
              <a:rPr lang="zh-CN" altLang="en-US" b="1" dirty="0" smtClean="0">
                <a:solidFill>
                  <a:schemeClr val="bg1">
                    <a:lumMod val="75000"/>
                  </a:schemeClr>
                </a:solidFill>
                <a:latin typeface="Times New Roman" pitchFamily="18" charset="0"/>
              </a:rPr>
              <a:t>不确定性</a:t>
            </a:r>
            <a:r>
              <a:rPr lang="zh-CN" altLang="en-US" b="1" dirty="0">
                <a:solidFill>
                  <a:schemeClr val="bg1">
                    <a:lumMod val="75000"/>
                  </a:schemeClr>
                </a:solidFill>
                <a:latin typeface="Times New Roman" pitchFamily="18" charset="0"/>
              </a:rPr>
              <a:t>推理的基本概念</a:t>
            </a:r>
          </a:p>
          <a:p>
            <a:pPr>
              <a:lnSpc>
                <a:spcPct val="150000"/>
              </a:lnSpc>
              <a:spcBef>
                <a:spcPct val="50000"/>
              </a:spcBef>
            </a:pPr>
            <a:r>
              <a:rPr lang="zh-CN" altLang="en-US" b="1" dirty="0" smtClean="0">
                <a:solidFill>
                  <a:schemeClr val="bg1">
                    <a:lumMod val="75000"/>
                  </a:schemeClr>
                </a:solidFill>
                <a:latin typeface="Times New Roman" pitchFamily="18" charset="0"/>
              </a:rPr>
              <a:t>不确定性</a:t>
            </a:r>
            <a:r>
              <a:rPr lang="zh-CN" altLang="en-US" b="1" dirty="0">
                <a:solidFill>
                  <a:schemeClr val="bg1">
                    <a:lumMod val="75000"/>
                  </a:schemeClr>
                </a:solidFill>
                <a:latin typeface="Times New Roman" pitchFamily="18" charset="0"/>
              </a:rPr>
              <a:t>推理的概率论基础</a:t>
            </a:r>
          </a:p>
          <a:p>
            <a:pPr>
              <a:lnSpc>
                <a:spcPct val="150000"/>
              </a:lnSpc>
              <a:spcBef>
                <a:spcPct val="50000"/>
              </a:spcBef>
            </a:pPr>
            <a:r>
              <a:rPr lang="zh-CN" altLang="en-US" b="1" dirty="0" smtClean="0">
                <a:solidFill>
                  <a:schemeClr val="bg1">
                    <a:lumMod val="75000"/>
                  </a:schemeClr>
                </a:solidFill>
                <a:latin typeface="Times New Roman" pitchFamily="18" charset="0"/>
              </a:rPr>
              <a:t>确定性</a:t>
            </a:r>
            <a:r>
              <a:rPr lang="zh-CN" altLang="en-US" b="1" dirty="0">
                <a:solidFill>
                  <a:schemeClr val="bg1">
                    <a:lumMod val="75000"/>
                  </a:schemeClr>
                </a:solidFill>
                <a:latin typeface="Times New Roman" pitchFamily="18" charset="0"/>
              </a:rPr>
              <a:t>理论</a:t>
            </a:r>
          </a:p>
          <a:p>
            <a:pPr>
              <a:lnSpc>
                <a:spcPct val="150000"/>
              </a:lnSpc>
              <a:spcBef>
                <a:spcPct val="50000"/>
              </a:spcBef>
            </a:pPr>
            <a:r>
              <a:rPr lang="zh-CN" altLang="en-US" b="1" dirty="0" smtClean="0">
                <a:latin typeface="Times New Roman" pitchFamily="18" charset="0"/>
              </a:rPr>
              <a:t>主观</a:t>
            </a:r>
            <a:r>
              <a:rPr lang="en-US" altLang="zh-CN" b="1" dirty="0">
                <a:latin typeface="Times New Roman" pitchFamily="18" charset="0"/>
              </a:rPr>
              <a:t>Bayes</a:t>
            </a:r>
            <a:r>
              <a:rPr lang="zh-CN" altLang="en-US" b="1" dirty="0">
                <a:latin typeface="Times New Roman" pitchFamily="18" charset="0"/>
              </a:rPr>
              <a:t>方法</a:t>
            </a:r>
          </a:p>
          <a:p>
            <a:pPr>
              <a:lnSpc>
                <a:spcPct val="150000"/>
              </a:lnSpc>
              <a:spcBef>
                <a:spcPct val="50000"/>
              </a:spcBef>
            </a:pPr>
            <a:r>
              <a:rPr lang="zh-CN" altLang="en-US" b="1" dirty="0" smtClean="0">
                <a:solidFill>
                  <a:schemeClr val="bg1">
                    <a:lumMod val="75000"/>
                  </a:schemeClr>
                </a:solidFill>
                <a:latin typeface="Times New Roman" pitchFamily="18" charset="0"/>
              </a:rPr>
              <a:t>证据理论</a:t>
            </a:r>
            <a:endParaRPr lang="zh-CN" altLang="en-US" b="1" dirty="0">
              <a:solidFill>
                <a:schemeClr val="bg1">
                  <a:lumMod val="75000"/>
                </a:schemeClr>
              </a:solidFill>
              <a:latin typeface="Times New Roman" pitchFamily="18" charset="0"/>
            </a:endParaRPr>
          </a:p>
          <a:p>
            <a:pPr>
              <a:lnSpc>
                <a:spcPct val="150000"/>
              </a:lnSpc>
              <a:spcBef>
                <a:spcPct val="50000"/>
              </a:spcBef>
            </a:pPr>
            <a:r>
              <a:rPr lang="zh-CN" altLang="en-US" b="1" dirty="0" smtClean="0">
                <a:solidFill>
                  <a:schemeClr val="bg1">
                    <a:lumMod val="75000"/>
                  </a:schemeClr>
                </a:solidFill>
                <a:latin typeface="Times New Roman" pitchFamily="18" charset="0"/>
              </a:rPr>
              <a:t>模糊推理</a:t>
            </a:r>
            <a:endParaRPr lang="zh-CN" altLang="en-US" b="1" dirty="0">
              <a:solidFill>
                <a:schemeClr val="bg1">
                  <a:lumMod val="75000"/>
                </a:schemeClr>
              </a:solidFill>
              <a:latin typeface="Times New Roman" pitchFamily="18" charset="0"/>
            </a:endParaRPr>
          </a:p>
        </p:txBody>
      </p:sp>
    </p:spTree>
    <p:extLst>
      <p:ext uri="{BB962C8B-B14F-4D97-AF65-F5344CB8AC3E}">
        <p14:creationId xmlns:p14="http://schemas.microsoft.com/office/powerpoint/2010/main" val="57005074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43" name="Text Box 7"/>
          <p:cNvSpPr txBox="1">
            <a:spLocks noChangeArrowheads="1"/>
          </p:cNvSpPr>
          <p:nvPr/>
        </p:nvSpPr>
        <p:spPr bwMode="auto">
          <a:xfrm>
            <a:off x="250777" y="1381944"/>
            <a:ext cx="8389938" cy="11326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342900" indent="-342900" algn="just" eaLnBrk="1" hangingPunct="1">
              <a:lnSpc>
                <a:spcPct val="120000"/>
              </a:lnSpc>
              <a:spcBef>
                <a:spcPts val="1200"/>
              </a:spcBef>
              <a:buFont typeface="Arial" pitchFamily="34" charset="0"/>
              <a:buChar char="•"/>
            </a:pPr>
            <a:r>
              <a:rPr lang="zh-CN" altLang="en-US" sz="2400" b="1" dirty="0" smtClean="0">
                <a:latin typeface="Times New Roman" pitchFamily="18" charset="0"/>
                <a:ea typeface="幼圆" pitchFamily="49" charset="-122"/>
                <a:cs typeface="Times New Roman" pitchFamily="18" charset="0"/>
              </a:rPr>
              <a:t>在</a:t>
            </a:r>
            <a:r>
              <a:rPr lang="zh-CN" altLang="en-US" sz="2400" b="1" dirty="0">
                <a:latin typeface="Times New Roman" pitchFamily="18" charset="0"/>
                <a:ea typeface="幼圆" pitchFamily="49" charset="-122"/>
                <a:cs typeface="Times New Roman" pitchFamily="18" charset="0"/>
              </a:rPr>
              <a:t>主观</a:t>
            </a:r>
            <a:r>
              <a:rPr lang="en-US" altLang="zh-CN" sz="2400" b="1" dirty="0">
                <a:latin typeface="Times New Roman" pitchFamily="18" charset="0"/>
                <a:ea typeface="幼圆" pitchFamily="49" charset="-122"/>
                <a:cs typeface="Times New Roman" pitchFamily="18" charset="0"/>
              </a:rPr>
              <a:t>Bayes</a:t>
            </a:r>
            <a:r>
              <a:rPr lang="zh-CN" altLang="en-US" sz="2400" b="1" dirty="0">
                <a:latin typeface="Times New Roman" pitchFamily="18" charset="0"/>
                <a:ea typeface="幼圆" pitchFamily="49" charset="-122"/>
                <a:cs typeface="Times New Roman" pitchFamily="18" charset="0"/>
              </a:rPr>
              <a:t>方法中，</a:t>
            </a:r>
            <a:r>
              <a:rPr lang="zh-CN" altLang="en-US" sz="2400" b="1" dirty="0">
                <a:solidFill>
                  <a:srgbClr val="0000FF"/>
                </a:solidFill>
                <a:latin typeface="Times New Roman" pitchFamily="18" charset="0"/>
                <a:ea typeface="幼圆" pitchFamily="49" charset="-122"/>
                <a:cs typeface="Times New Roman" pitchFamily="18" charset="0"/>
              </a:rPr>
              <a:t>知识是用产生式表示</a:t>
            </a:r>
            <a:r>
              <a:rPr lang="zh-CN" altLang="en-US" sz="2400" b="1" dirty="0" smtClean="0">
                <a:latin typeface="Times New Roman" pitchFamily="18" charset="0"/>
                <a:ea typeface="幼圆" pitchFamily="49" charset="-122"/>
                <a:cs typeface="Times New Roman" pitchFamily="18" charset="0"/>
              </a:rPr>
              <a:t>的</a:t>
            </a:r>
            <a:endParaRPr lang="en-US" altLang="zh-CN" sz="2400" b="1" dirty="0" smtClean="0">
              <a:latin typeface="Times New Roman" pitchFamily="18" charset="0"/>
              <a:ea typeface="幼圆" pitchFamily="49" charset="-122"/>
              <a:cs typeface="Times New Roman" pitchFamily="18" charset="0"/>
            </a:endParaRPr>
          </a:p>
          <a:p>
            <a:pPr algn="just" eaLnBrk="1" hangingPunct="1">
              <a:lnSpc>
                <a:spcPct val="120000"/>
              </a:lnSpc>
              <a:spcBef>
                <a:spcPts val="1200"/>
              </a:spcBef>
            </a:pPr>
            <a:r>
              <a:rPr lang="en-US" altLang="zh-CN" sz="2000" b="1" dirty="0">
                <a:solidFill>
                  <a:srgbClr val="0000CC"/>
                </a:solidFill>
                <a:latin typeface="Times New Roman" pitchFamily="18" charset="0"/>
                <a:ea typeface="幼圆" pitchFamily="49" charset="-122"/>
                <a:cs typeface="Times New Roman" pitchFamily="18" charset="0"/>
              </a:rPr>
              <a:t> </a:t>
            </a:r>
            <a:r>
              <a:rPr lang="zh-CN" altLang="en-US" sz="2000" b="1" dirty="0" smtClean="0">
                <a:solidFill>
                  <a:srgbClr val="0000CC"/>
                </a:solidFill>
                <a:latin typeface="Times New Roman" pitchFamily="18" charset="0"/>
                <a:ea typeface="幼圆" pitchFamily="49" charset="-122"/>
                <a:cs typeface="Times New Roman" pitchFamily="18" charset="0"/>
              </a:rPr>
              <a:t>           </a:t>
            </a:r>
            <a:r>
              <a:rPr lang="en-US" altLang="zh-CN" sz="2400" b="1" dirty="0">
                <a:solidFill>
                  <a:srgbClr val="0000CC"/>
                </a:solidFill>
                <a:latin typeface="Times New Roman" pitchFamily="18" charset="0"/>
                <a:ea typeface="幼圆" pitchFamily="49" charset="-122"/>
                <a:cs typeface="Times New Roman" pitchFamily="18" charset="0"/>
              </a:rPr>
              <a:t>IF  E  THEN  </a:t>
            </a:r>
            <a:r>
              <a:rPr lang="en-US" altLang="zh-CN" sz="2400" b="1" dirty="0">
                <a:solidFill>
                  <a:srgbClr val="FF0000"/>
                </a:solidFill>
                <a:latin typeface="Times New Roman" pitchFamily="18" charset="0"/>
                <a:ea typeface="幼圆" pitchFamily="49" charset="-122"/>
                <a:cs typeface="Times New Roman" pitchFamily="18" charset="0"/>
              </a:rPr>
              <a:t>(LS, LN)</a:t>
            </a:r>
            <a:r>
              <a:rPr lang="en-US" altLang="zh-CN" sz="2400" b="1" dirty="0">
                <a:solidFill>
                  <a:srgbClr val="0000CC"/>
                </a:solidFill>
                <a:latin typeface="Times New Roman" pitchFamily="18" charset="0"/>
                <a:ea typeface="幼圆" pitchFamily="49" charset="-122"/>
                <a:cs typeface="Times New Roman" pitchFamily="18" charset="0"/>
              </a:rPr>
              <a:t>   H </a:t>
            </a:r>
          </a:p>
        </p:txBody>
      </p:sp>
      <p:sp>
        <p:nvSpPr>
          <p:cNvPr id="193545" name="Text Box 9"/>
          <p:cNvSpPr txBox="1">
            <a:spLocks noChangeArrowheads="1"/>
          </p:cNvSpPr>
          <p:nvPr/>
        </p:nvSpPr>
        <p:spPr bwMode="auto">
          <a:xfrm>
            <a:off x="358775" y="152400"/>
            <a:ext cx="8389938"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0"/>
              </a:spcBef>
            </a:pPr>
            <a:r>
              <a:rPr lang="zh-CN" altLang="en-US" sz="4400" b="1" dirty="0" smtClean="0">
                <a:solidFill>
                  <a:schemeClr val="accent2"/>
                </a:solidFill>
                <a:latin typeface="方正姚体" pitchFamily="2" charset="-122"/>
                <a:ea typeface="方正姚体" pitchFamily="2" charset="-122"/>
                <a:cs typeface="+mj-cs"/>
              </a:rPr>
              <a:t>主观</a:t>
            </a:r>
            <a:r>
              <a:rPr lang="en-US" altLang="zh-CN" sz="4400" b="1" dirty="0" smtClean="0">
                <a:solidFill>
                  <a:schemeClr val="accent2"/>
                </a:solidFill>
                <a:latin typeface="方正姚体" pitchFamily="2" charset="-122"/>
                <a:ea typeface="方正姚体" pitchFamily="2" charset="-122"/>
                <a:cs typeface="+mj-cs"/>
              </a:rPr>
              <a:t>Bayes</a:t>
            </a:r>
            <a:r>
              <a:rPr lang="zh-CN" altLang="en-US" sz="4400" b="1" dirty="0" smtClean="0">
                <a:solidFill>
                  <a:schemeClr val="accent2"/>
                </a:solidFill>
                <a:latin typeface="方正姚体" pitchFamily="2" charset="-122"/>
                <a:ea typeface="方正姚体" pitchFamily="2" charset="-122"/>
                <a:cs typeface="+mj-cs"/>
              </a:rPr>
              <a:t>模型：</a:t>
            </a:r>
            <a:r>
              <a:rPr lang="zh-CN" altLang="en-US" sz="3200" b="1" dirty="0" smtClean="0">
                <a:solidFill>
                  <a:schemeClr val="accent2"/>
                </a:solidFill>
                <a:latin typeface="方正姚体" pitchFamily="2" charset="-122"/>
                <a:ea typeface="方正姚体" pitchFamily="2" charset="-122"/>
                <a:cs typeface="+mj-cs"/>
              </a:rPr>
              <a:t>知识</a:t>
            </a:r>
            <a:r>
              <a:rPr lang="zh-CN" altLang="en-US" sz="3200" b="1" dirty="0">
                <a:solidFill>
                  <a:schemeClr val="accent2"/>
                </a:solidFill>
                <a:latin typeface="方正姚体" pitchFamily="2" charset="-122"/>
                <a:ea typeface="方正姚体" pitchFamily="2" charset="-122"/>
                <a:cs typeface="+mj-cs"/>
              </a:rPr>
              <a:t>不确定性的表示</a:t>
            </a:r>
          </a:p>
        </p:txBody>
      </p:sp>
      <p:grpSp>
        <p:nvGrpSpPr>
          <p:cNvPr id="193550" name="Group 14"/>
          <p:cNvGrpSpPr>
            <a:grpSpLocks/>
          </p:cNvGrpSpPr>
          <p:nvPr/>
        </p:nvGrpSpPr>
        <p:grpSpPr bwMode="auto">
          <a:xfrm>
            <a:off x="1807292" y="3052430"/>
            <a:ext cx="3962400" cy="1074738"/>
            <a:chOff x="3780" y="3312"/>
            <a:chExt cx="2880" cy="1092"/>
          </a:xfrm>
        </p:grpSpPr>
        <p:sp>
          <p:nvSpPr>
            <p:cNvPr id="193551" name="Text Box 15"/>
            <p:cNvSpPr txBox="1">
              <a:spLocks noChangeArrowheads="1"/>
            </p:cNvSpPr>
            <p:nvPr/>
          </p:nvSpPr>
          <p:spPr bwMode="auto">
            <a:xfrm>
              <a:off x="3780" y="3780"/>
              <a:ext cx="540" cy="468"/>
            </a:xfrm>
            <a:prstGeom prst="rect">
              <a:avLst/>
            </a:prstGeom>
            <a:solidFill>
              <a:srgbClr val="FFFFFF"/>
            </a:solidFill>
            <a:ln w="9525">
              <a:solidFill>
                <a:srgbClr val="000000"/>
              </a:solidFill>
              <a:miter lim="800000"/>
              <a:headEnd/>
              <a:tailEnd/>
            </a:ln>
          </p:spPr>
          <p:txBody>
            <a:bodyPr/>
            <a:lstStyle/>
            <a:p>
              <a:pPr algn="ctr">
                <a:spcBef>
                  <a:spcPct val="0"/>
                </a:spcBef>
              </a:pPr>
              <a:r>
                <a:rPr kumimoji="0" lang="en-US" altLang="zh-CN" sz="2400">
                  <a:latin typeface="Times New Roman" pitchFamily="18" charset="0"/>
                  <a:ea typeface="幼圆" pitchFamily="49" charset="-122"/>
                  <a:cs typeface="Times New Roman" pitchFamily="18" charset="0"/>
                </a:rPr>
                <a:t>E</a:t>
              </a:r>
            </a:p>
          </p:txBody>
        </p:sp>
        <p:sp>
          <p:nvSpPr>
            <p:cNvPr id="193552" name="Text Box 16"/>
            <p:cNvSpPr txBox="1">
              <a:spLocks noChangeArrowheads="1"/>
            </p:cNvSpPr>
            <p:nvPr/>
          </p:nvSpPr>
          <p:spPr bwMode="auto">
            <a:xfrm>
              <a:off x="5760" y="3780"/>
              <a:ext cx="540" cy="468"/>
            </a:xfrm>
            <a:prstGeom prst="rect">
              <a:avLst/>
            </a:prstGeom>
            <a:solidFill>
              <a:srgbClr val="FFFFFF"/>
            </a:solidFill>
            <a:ln w="9525">
              <a:solidFill>
                <a:srgbClr val="000000"/>
              </a:solidFill>
              <a:miter lim="800000"/>
              <a:headEnd/>
              <a:tailEnd/>
            </a:ln>
          </p:spPr>
          <p:txBody>
            <a:bodyPr/>
            <a:lstStyle/>
            <a:p>
              <a:pPr algn="ctr">
                <a:spcBef>
                  <a:spcPct val="0"/>
                </a:spcBef>
              </a:pPr>
              <a:r>
                <a:rPr kumimoji="0" lang="en-US" altLang="zh-CN" sz="2400">
                  <a:latin typeface="Times New Roman" pitchFamily="18" charset="0"/>
                  <a:ea typeface="幼圆" pitchFamily="49" charset="-122"/>
                  <a:cs typeface="Times New Roman" pitchFamily="18" charset="0"/>
                </a:rPr>
                <a:t>H</a:t>
              </a:r>
            </a:p>
          </p:txBody>
        </p:sp>
        <p:sp>
          <p:nvSpPr>
            <p:cNvPr id="193553" name="Freeform 17"/>
            <p:cNvSpPr>
              <a:spLocks/>
            </p:cNvSpPr>
            <p:nvPr/>
          </p:nvSpPr>
          <p:spPr bwMode="auto">
            <a:xfrm>
              <a:off x="4312" y="4000"/>
              <a:ext cx="1440" cy="1"/>
            </a:xfrm>
            <a:custGeom>
              <a:avLst/>
              <a:gdLst>
                <a:gd name="T0" fmla="*/ 0 w 1440"/>
                <a:gd name="T1" fmla="*/ 0 h 1"/>
                <a:gd name="T2" fmla="*/ 1440 w 1440"/>
                <a:gd name="T3" fmla="*/ 0 h 1"/>
              </a:gdLst>
              <a:ahLst/>
              <a:cxnLst>
                <a:cxn ang="0">
                  <a:pos x="T0" y="T1"/>
                </a:cxn>
                <a:cxn ang="0">
                  <a:pos x="T2" y="T3"/>
                </a:cxn>
              </a:cxnLst>
              <a:rect l="0" t="0" r="r" b="b"/>
              <a:pathLst>
                <a:path w="1440" h="1">
                  <a:moveTo>
                    <a:pt x="0" y="0"/>
                  </a:moveTo>
                  <a:lnTo>
                    <a:pt x="1440" y="0"/>
                  </a:lnTo>
                </a:path>
              </a:pathLst>
            </a:custGeom>
            <a:noFill/>
            <a:ln w="9525">
              <a:solidFill>
                <a:srgbClr val="000000"/>
              </a:solidFill>
              <a:round/>
              <a:headEnd type="none" w="med" len="med"/>
              <a:tailEnd type="triangle" w="sm" len="sm"/>
            </a:ln>
            <a:extLst>
              <a:ext uri="{909E8E84-426E-40dd-AFC4-6F175D3DCCD1}">
                <a14:hiddenFill xmlns:a14="http://schemas.microsoft.com/office/drawing/2010/main">
                  <a:solidFill>
                    <a:srgbClr val="FFFFFF"/>
                  </a:solidFill>
                </a14:hiddenFill>
              </a:ext>
            </a:extLst>
          </p:spPr>
          <p:txBody>
            <a:bodyPr/>
            <a:lstStyle/>
            <a:p>
              <a:endParaRPr lang="zh-CN" altLang="en-US">
                <a:latin typeface="Times New Roman" pitchFamily="18" charset="0"/>
                <a:ea typeface="幼圆" pitchFamily="49" charset="-122"/>
                <a:cs typeface="Times New Roman" pitchFamily="18" charset="0"/>
              </a:endParaRPr>
            </a:p>
          </p:txBody>
        </p:sp>
        <p:sp>
          <p:nvSpPr>
            <p:cNvPr id="193554" name="Text Box 18"/>
            <p:cNvSpPr txBox="1">
              <a:spLocks noChangeArrowheads="1"/>
            </p:cNvSpPr>
            <p:nvPr/>
          </p:nvSpPr>
          <p:spPr bwMode="auto">
            <a:xfrm>
              <a:off x="4590" y="3624"/>
              <a:ext cx="900" cy="312"/>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tIns="0" bIns="0"/>
            <a:lstStyle/>
            <a:p>
              <a:pPr algn="just">
                <a:spcBef>
                  <a:spcPct val="0"/>
                </a:spcBef>
              </a:pPr>
              <a:r>
                <a:rPr kumimoji="0" lang="en-US" altLang="zh-CN" sz="2400" dirty="0">
                  <a:latin typeface="Times New Roman" pitchFamily="18" charset="0"/>
                  <a:ea typeface="幼圆" pitchFamily="49" charset="-122"/>
                  <a:cs typeface="Times New Roman" pitchFamily="18" charset="0"/>
                </a:rPr>
                <a:t>LS, LN</a:t>
              </a:r>
            </a:p>
          </p:txBody>
        </p:sp>
        <p:sp>
          <p:nvSpPr>
            <p:cNvPr id="193555" name="Text Box 19"/>
            <p:cNvSpPr txBox="1">
              <a:spLocks noChangeArrowheads="1"/>
            </p:cNvSpPr>
            <p:nvPr/>
          </p:nvSpPr>
          <p:spPr bwMode="auto">
            <a:xfrm>
              <a:off x="3780" y="3312"/>
              <a:ext cx="900" cy="312"/>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tIns="0" bIns="0"/>
            <a:lstStyle/>
            <a:p>
              <a:pPr algn="just">
                <a:spcBef>
                  <a:spcPct val="0"/>
                </a:spcBef>
              </a:pPr>
              <a:r>
                <a:rPr kumimoji="0" lang="en-US" altLang="zh-CN" sz="2400">
                  <a:latin typeface="Times New Roman" pitchFamily="18" charset="0"/>
                  <a:ea typeface="幼圆" pitchFamily="49" charset="-122"/>
                  <a:cs typeface="Times New Roman" pitchFamily="18" charset="0"/>
                </a:rPr>
                <a:t>P(E)</a:t>
              </a:r>
            </a:p>
          </p:txBody>
        </p:sp>
        <p:sp>
          <p:nvSpPr>
            <p:cNvPr id="193556" name="Text Box 20"/>
            <p:cNvSpPr txBox="1">
              <a:spLocks noChangeArrowheads="1"/>
            </p:cNvSpPr>
            <p:nvPr/>
          </p:nvSpPr>
          <p:spPr bwMode="auto">
            <a:xfrm>
              <a:off x="5760" y="3312"/>
              <a:ext cx="900" cy="312"/>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tIns="0" bIns="0"/>
            <a:lstStyle/>
            <a:p>
              <a:pPr algn="just">
                <a:spcBef>
                  <a:spcPct val="0"/>
                </a:spcBef>
              </a:pPr>
              <a:r>
                <a:rPr kumimoji="0" lang="en-US" altLang="zh-CN" sz="2400" dirty="0">
                  <a:latin typeface="Times New Roman" pitchFamily="18" charset="0"/>
                  <a:ea typeface="幼圆" pitchFamily="49" charset="-122"/>
                  <a:cs typeface="Times New Roman" pitchFamily="18" charset="0"/>
                </a:rPr>
                <a:t>P(H)</a:t>
              </a:r>
            </a:p>
          </p:txBody>
        </p:sp>
        <p:sp>
          <p:nvSpPr>
            <p:cNvPr id="193557" name="Text Box 21"/>
            <p:cNvSpPr txBox="1">
              <a:spLocks noChangeArrowheads="1"/>
            </p:cNvSpPr>
            <p:nvPr/>
          </p:nvSpPr>
          <p:spPr bwMode="auto">
            <a:xfrm>
              <a:off x="4500" y="4092"/>
              <a:ext cx="1080" cy="312"/>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tIns="0" bIns="0"/>
            <a:lstStyle/>
            <a:p>
              <a:pPr algn="just">
                <a:spcBef>
                  <a:spcPct val="0"/>
                </a:spcBef>
              </a:pPr>
              <a:r>
                <a:rPr kumimoji="0" lang="en-US" altLang="zh-CN" sz="2400" dirty="0">
                  <a:latin typeface="Times New Roman" pitchFamily="18" charset="0"/>
                  <a:ea typeface="幼圆" pitchFamily="49" charset="-122"/>
                  <a:cs typeface="Times New Roman" pitchFamily="18" charset="0"/>
                </a:rPr>
                <a:t>&lt;</a:t>
              </a:r>
              <a:r>
                <a:rPr kumimoji="0" lang="zh-CN" altLang="en-US" sz="2400" dirty="0">
                  <a:latin typeface="Times New Roman" pitchFamily="18" charset="0"/>
                  <a:ea typeface="幼圆" pitchFamily="49" charset="-122"/>
                  <a:cs typeface="Times New Roman" pitchFamily="18" charset="0"/>
                </a:rPr>
                <a:t>规则名</a:t>
              </a:r>
              <a:r>
                <a:rPr kumimoji="0" lang="en-US" altLang="zh-CN" sz="2400" dirty="0">
                  <a:latin typeface="Times New Roman" pitchFamily="18" charset="0"/>
                  <a:ea typeface="幼圆" pitchFamily="49" charset="-122"/>
                  <a:cs typeface="Times New Roman" pitchFamily="18" charset="0"/>
                </a:rPr>
                <a:t>&gt;</a:t>
              </a:r>
            </a:p>
          </p:txBody>
        </p:sp>
      </p:grpSp>
      <p:grpSp>
        <p:nvGrpSpPr>
          <p:cNvPr id="5" name="组合 4"/>
          <p:cNvGrpSpPr/>
          <p:nvPr/>
        </p:nvGrpSpPr>
        <p:grpSpPr>
          <a:xfrm>
            <a:off x="5824253" y="2518571"/>
            <a:ext cx="2922376" cy="871005"/>
            <a:chOff x="5826337" y="2384688"/>
            <a:chExt cx="2922376" cy="871005"/>
          </a:xfrm>
        </p:grpSpPr>
        <p:sp>
          <p:nvSpPr>
            <p:cNvPr id="4" name="矩形标注 3"/>
            <p:cNvSpPr/>
            <p:nvPr/>
          </p:nvSpPr>
          <p:spPr bwMode="auto">
            <a:xfrm>
              <a:off x="5826337" y="2384688"/>
              <a:ext cx="2922376" cy="871005"/>
            </a:xfrm>
            <a:prstGeom prst="wedgeRectCallout">
              <a:avLst>
                <a:gd name="adj1" fmla="val -117309"/>
                <a:gd name="adj2" fmla="val -55605"/>
              </a:avLst>
            </a:prstGeom>
            <a:solidFill>
              <a:srgbClr val="FFFFCC"/>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30000"/>
                </a:spcBef>
                <a:spcAft>
                  <a:spcPct val="0"/>
                </a:spcAft>
                <a:buClrTx/>
                <a:buSzTx/>
                <a:buFontTx/>
                <a:buNone/>
                <a:tabLst/>
              </a:pPr>
              <a:endParaRPr kumimoji="1" lang="zh-CN" altLang="en-US" sz="1800" b="0" i="0" u="none" strike="noStrike" cap="none" normalizeH="0" baseline="0" smtClean="0">
                <a:ln>
                  <a:noFill/>
                </a:ln>
                <a:solidFill>
                  <a:schemeClr val="tx1"/>
                </a:solidFill>
                <a:effectLst/>
                <a:latin typeface="Arial" charset="0"/>
                <a:ea typeface="PMingLiU" pitchFamily="18" charset="-120"/>
              </a:endParaRPr>
            </a:p>
          </p:txBody>
        </p:sp>
        <p:sp>
          <p:nvSpPr>
            <p:cNvPr id="2" name="矩形 1"/>
            <p:cNvSpPr/>
            <p:nvPr/>
          </p:nvSpPr>
          <p:spPr>
            <a:xfrm>
              <a:off x="5950162" y="2413979"/>
              <a:ext cx="2700549" cy="757130"/>
            </a:xfrm>
            <a:prstGeom prst="rect">
              <a:avLst/>
            </a:prstGeom>
          </p:spPr>
          <p:txBody>
            <a:bodyPr wrap="square">
              <a:spAutoFit/>
            </a:bodyPr>
            <a:lstStyle/>
            <a:p>
              <a:pPr algn="just" eaLnBrk="1" hangingPunct="1">
                <a:lnSpc>
                  <a:spcPct val="120000"/>
                </a:lnSpc>
                <a:spcBef>
                  <a:spcPts val="1200"/>
                </a:spcBef>
              </a:pPr>
              <a:r>
                <a:rPr lang="zh-CN" altLang="en-US" b="1" dirty="0" smtClean="0">
                  <a:latin typeface="Times New Roman" pitchFamily="18" charset="0"/>
                  <a:ea typeface="幼圆" pitchFamily="49" charset="-122"/>
                  <a:cs typeface="Times New Roman" pitchFamily="18" charset="0"/>
                </a:rPr>
                <a:t>知识</a:t>
              </a:r>
              <a:r>
                <a:rPr lang="zh-CN" altLang="en-US" b="1" dirty="0">
                  <a:latin typeface="Times New Roman" pitchFamily="18" charset="0"/>
                  <a:ea typeface="幼圆" pitchFamily="49" charset="-122"/>
                  <a:cs typeface="Times New Roman" pitchFamily="18" charset="0"/>
                </a:rPr>
                <a:t>的知识强度 </a:t>
              </a:r>
              <a:r>
                <a:rPr lang="en-US" altLang="zh-CN" b="1" dirty="0">
                  <a:solidFill>
                    <a:srgbClr val="000000"/>
                  </a:solidFill>
                  <a:latin typeface="Times New Roman" pitchFamily="18" charset="0"/>
                  <a:ea typeface="幼圆" pitchFamily="49" charset="-122"/>
                  <a:cs typeface="Times New Roman" pitchFamily="18" charset="0"/>
                </a:rPr>
                <a:t>(</a:t>
              </a:r>
              <a:r>
                <a:rPr lang="zh-CN" altLang="en-US" b="1" dirty="0">
                  <a:solidFill>
                    <a:srgbClr val="FF66CC"/>
                  </a:solidFill>
                  <a:effectLst>
                    <a:outerShdw blurRad="38100" dist="38100" dir="2700000" algn="tl">
                      <a:srgbClr val="000000">
                        <a:alpha val="43137"/>
                      </a:srgbClr>
                    </a:outerShdw>
                  </a:effectLst>
                  <a:latin typeface="Times New Roman" pitchFamily="18" charset="0"/>
                  <a:ea typeface="幼圆" pitchFamily="49" charset="-122"/>
                  <a:cs typeface="Times New Roman" pitchFamily="18" charset="0"/>
                </a:rPr>
                <a:t>这两个数值由领域专家给出</a:t>
              </a:r>
              <a:r>
                <a:rPr lang="zh-CN" altLang="en-US" b="1" dirty="0">
                  <a:solidFill>
                    <a:srgbClr val="000000"/>
                  </a:solidFill>
                  <a:latin typeface="Times New Roman" pitchFamily="18" charset="0"/>
                  <a:ea typeface="幼圆" pitchFamily="49" charset="-122"/>
                  <a:cs typeface="Times New Roman" pitchFamily="18" charset="0"/>
                </a:rPr>
                <a:t>）</a:t>
              </a:r>
              <a:r>
                <a:rPr lang="zh-CN" altLang="en-US" dirty="0">
                  <a:latin typeface="Times New Roman" pitchFamily="18" charset="0"/>
                  <a:ea typeface="幼圆" pitchFamily="49" charset="-122"/>
                  <a:cs typeface="Times New Roman" pitchFamily="18" charset="0"/>
                </a:rPr>
                <a:t> </a:t>
              </a:r>
            </a:p>
          </p:txBody>
        </p:sp>
      </p:grpSp>
      <p:grpSp>
        <p:nvGrpSpPr>
          <p:cNvPr id="6" name="组合 5"/>
          <p:cNvGrpSpPr/>
          <p:nvPr/>
        </p:nvGrpSpPr>
        <p:grpSpPr>
          <a:xfrm>
            <a:off x="1630150" y="4759581"/>
            <a:ext cx="5059633" cy="1689608"/>
            <a:chOff x="358775" y="3409079"/>
            <a:chExt cx="5059633" cy="1689608"/>
          </a:xfrm>
        </p:grpSpPr>
        <p:graphicFrame>
          <p:nvGraphicFramePr>
            <p:cNvPr id="193544" name="Object 8"/>
            <p:cNvGraphicFramePr>
              <a:graphicFrameLocks noChangeAspect="1"/>
            </p:cNvGraphicFramePr>
            <p:nvPr>
              <p:extLst>
                <p:ext uri="{D42A27DB-BD31-4B8C-83A1-F6EECF244321}">
                  <p14:modId xmlns:p14="http://schemas.microsoft.com/office/powerpoint/2010/main" val="3966606949"/>
                </p:ext>
              </p:extLst>
            </p:nvPr>
          </p:nvGraphicFramePr>
          <p:xfrm>
            <a:off x="1875108" y="4509725"/>
            <a:ext cx="3543300" cy="588962"/>
          </p:xfrm>
          <a:graphic>
            <a:graphicData uri="http://schemas.openxmlformats.org/presentationml/2006/ole">
              <mc:AlternateContent xmlns:mc="http://schemas.openxmlformats.org/markup-compatibility/2006">
                <mc:Choice xmlns:v="urn:schemas-microsoft-com:vml" Requires="v">
                  <p:oleObj spid="_x0000_s193789" name="Equation" r:id="rId4" imgW="2171520" imgH="419040" progId="Equation.DSMT4">
                    <p:embed/>
                  </p:oleObj>
                </mc:Choice>
                <mc:Fallback>
                  <p:oleObj name="Equation" r:id="rId4" imgW="2171520" imgH="419040" progId="Equation.DSMT4">
                    <p:embed/>
                    <p:pic>
                      <p:nvPicPr>
                        <p:cNvPr id="0" name="Object 8"/>
                        <p:cNvPicPr>
                          <a:picLocks noChangeAspect="1" noChangeArrowheads="1"/>
                        </p:cNvPicPr>
                        <p:nvPr/>
                      </p:nvPicPr>
                      <p:blipFill>
                        <a:blip r:embed="rId5"/>
                        <a:srcRect/>
                        <a:stretch>
                          <a:fillRect/>
                        </a:stretch>
                      </p:blipFill>
                      <p:spPr bwMode="auto">
                        <a:xfrm>
                          <a:off x="1875108" y="4509725"/>
                          <a:ext cx="3543300" cy="588962"/>
                        </a:xfrm>
                        <a:prstGeom prst="rect">
                          <a:avLst/>
                        </a:prstGeom>
                        <a:noFill/>
                        <a:ln>
                          <a:noFill/>
                        </a:ln>
                        <a:extLst/>
                      </p:spPr>
                    </p:pic>
                  </p:oleObj>
                </mc:Fallback>
              </mc:AlternateContent>
            </a:graphicData>
          </a:graphic>
        </p:graphicFrame>
        <p:sp>
          <p:nvSpPr>
            <p:cNvPr id="3" name="矩形 2"/>
            <p:cNvSpPr/>
            <p:nvPr/>
          </p:nvSpPr>
          <p:spPr>
            <a:xfrm>
              <a:off x="358775" y="3507096"/>
              <a:ext cx="2088232" cy="392928"/>
            </a:xfrm>
            <a:prstGeom prst="rect">
              <a:avLst/>
            </a:prstGeom>
          </p:spPr>
          <p:txBody>
            <a:bodyPr wrap="square">
              <a:spAutoFit/>
            </a:bodyPr>
            <a:lstStyle/>
            <a:p>
              <a:pPr marL="285750" indent="-285750" algn="just" eaLnBrk="1" hangingPunct="1">
                <a:lnSpc>
                  <a:spcPct val="120000"/>
                </a:lnSpc>
                <a:spcBef>
                  <a:spcPts val="1200"/>
                </a:spcBef>
                <a:buFont typeface="Arial" pitchFamily="34" charset="0"/>
                <a:buChar char="•"/>
              </a:pPr>
              <a:r>
                <a:rPr lang="en-US" altLang="zh-CN" b="1" dirty="0" smtClean="0">
                  <a:solidFill>
                    <a:srgbClr val="7030A0"/>
                  </a:solidFill>
                  <a:latin typeface="Times New Roman" pitchFamily="18" charset="0"/>
                  <a:ea typeface="幼圆" pitchFamily="49" charset="-122"/>
                  <a:cs typeface="Times New Roman" pitchFamily="18" charset="0"/>
                </a:rPr>
                <a:t>LS</a:t>
              </a:r>
              <a:endParaRPr lang="zh-CN" altLang="en-US" b="1" dirty="0">
                <a:solidFill>
                  <a:srgbClr val="7030A0"/>
                </a:solidFill>
                <a:latin typeface="Times New Roman" pitchFamily="18" charset="0"/>
                <a:ea typeface="幼圆" pitchFamily="49" charset="-122"/>
                <a:cs typeface="Times New Roman" pitchFamily="18" charset="0"/>
              </a:endParaRPr>
            </a:p>
          </p:txBody>
        </p:sp>
        <p:graphicFrame>
          <p:nvGraphicFramePr>
            <p:cNvPr id="22" name="Object 8"/>
            <p:cNvGraphicFramePr>
              <a:graphicFrameLocks noChangeAspect="1"/>
            </p:cNvGraphicFramePr>
            <p:nvPr>
              <p:extLst>
                <p:ext uri="{D42A27DB-BD31-4B8C-83A1-F6EECF244321}">
                  <p14:modId xmlns:p14="http://schemas.microsoft.com/office/powerpoint/2010/main" val="3261630922"/>
                </p:ext>
              </p:extLst>
            </p:nvPr>
          </p:nvGraphicFramePr>
          <p:xfrm>
            <a:off x="1862644" y="3409079"/>
            <a:ext cx="1698625" cy="588962"/>
          </p:xfrm>
          <a:graphic>
            <a:graphicData uri="http://schemas.openxmlformats.org/presentationml/2006/ole">
              <mc:AlternateContent xmlns:mc="http://schemas.openxmlformats.org/markup-compatibility/2006">
                <mc:Choice xmlns:v="urn:schemas-microsoft-com:vml" Requires="v">
                  <p:oleObj spid="_x0000_s193790" name="Equation" r:id="rId6" imgW="1041120" imgH="419040" progId="Equation.DSMT4">
                    <p:embed/>
                  </p:oleObj>
                </mc:Choice>
                <mc:Fallback>
                  <p:oleObj name="Equation" r:id="rId6" imgW="1041120" imgH="419040" progId="Equation.DSMT4">
                    <p:embed/>
                    <p:pic>
                      <p:nvPicPr>
                        <p:cNvPr id="0" name=""/>
                        <p:cNvPicPr>
                          <a:picLocks noChangeAspect="1" noChangeArrowheads="1"/>
                        </p:cNvPicPr>
                        <p:nvPr/>
                      </p:nvPicPr>
                      <p:blipFill>
                        <a:blip r:embed="rId7"/>
                        <a:srcRect/>
                        <a:stretch>
                          <a:fillRect/>
                        </a:stretch>
                      </p:blipFill>
                      <p:spPr bwMode="auto">
                        <a:xfrm>
                          <a:off x="1862644" y="3409079"/>
                          <a:ext cx="1698625" cy="588962"/>
                        </a:xfrm>
                        <a:prstGeom prst="rect">
                          <a:avLst/>
                        </a:prstGeom>
                        <a:noFill/>
                        <a:ln>
                          <a:noFill/>
                        </a:ln>
                        <a:extLst/>
                      </p:spPr>
                    </p:pic>
                  </p:oleObj>
                </mc:Fallback>
              </mc:AlternateContent>
            </a:graphicData>
          </a:graphic>
        </p:graphicFrame>
        <p:sp>
          <p:nvSpPr>
            <p:cNvPr id="23" name="矩形 22"/>
            <p:cNvSpPr/>
            <p:nvPr/>
          </p:nvSpPr>
          <p:spPr>
            <a:xfrm>
              <a:off x="363575" y="4607742"/>
              <a:ext cx="2124979" cy="392928"/>
            </a:xfrm>
            <a:prstGeom prst="rect">
              <a:avLst/>
            </a:prstGeom>
          </p:spPr>
          <p:txBody>
            <a:bodyPr wrap="square">
              <a:spAutoFit/>
            </a:bodyPr>
            <a:lstStyle/>
            <a:p>
              <a:pPr marL="285750" indent="-285750" algn="just" eaLnBrk="1" hangingPunct="1">
                <a:lnSpc>
                  <a:spcPct val="120000"/>
                </a:lnSpc>
                <a:spcBef>
                  <a:spcPts val="1200"/>
                </a:spcBef>
                <a:buFont typeface="Arial" pitchFamily="34" charset="0"/>
                <a:buChar char="•"/>
              </a:pPr>
              <a:r>
                <a:rPr lang="en-US" altLang="zh-CN" b="1" dirty="0" smtClean="0">
                  <a:solidFill>
                    <a:srgbClr val="7030A0"/>
                  </a:solidFill>
                  <a:latin typeface="Times New Roman" pitchFamily="18" charset="0"/>
                  <a:ea typeface="幼圆" pitchFamily="49" charset="-122"/>
                  <a:cs typeface="Times New Roman" pitchFamily="18" charset="0"/>
                </a:rPr>
                <a:t>LN</a:t>
              </a:r>
              <a:endParaRPr lang="zh-CN" altLang="en-US" b="1" dirty="0">
                <a:solidFill>
                  <a:srgbClr val="7030A0"/>
                </a:solidFill>
                <a:latin typeface="Times New Roman" pitchFamily="18" charset="0"/>
                <a:ea typeface="幼圆" pitchFamily="49" charset="-122"/>
                <a:cs typeface="Times New Roman" pitchFamily="18" charset="0"/>
              </a:endParaRPr>
            </a:p>
          </p:txBody>
        </p:sp>
      </p:gr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5"/>
          <p:cNvSpPr>
            <a:spLocks noGrp="1"/>
          </p:cNvSpPr>
          <p:nvPr>
            <p:ph type="sldNum" sz="quarter" idx="12"/>
          </p:nvPr>
        </p:nvSpPr>
        <p:spPr/>
        <p:txBody>
          <a:bodyPr/>
          <a:lstStyle/>
          <a:p>
            <a:fld id="{93B9E019-CFE0-4F4E-9DE6-26D12051928F}" type="slidenum">
              <a:rPr lang="en-US" altLang="zh-CN"/>
              <a:pPr/>
              <a:t>4</a:t>
            </a:fld>
            <a:endParaRPr lang="en-US" altLang="zh-CN"/>
          </a:p>
        </p:txBody>
      </p:sp>
      <p:sp>
        <p:nvSpPr>
          <p:cNvPr id="537602" name="Rectangle 2"/>
          <p:cNvSpPr>
            <a:spLocks noGrp="1" noChangeArrowheads="1"/>
          </p:cNvSpPr>
          <p:nvPr>
            <p:ph type="body" idx="1"/>
          </p:nvPr>
        </p:nvSpPr>
        <p:spPr>
          <a:xfrm>
            <a:off x="142875" y="1268760"/>
            <a:ext cx="8540750" cy="5087938"/>
          </a:xfrm>
          <a:noFill/>
          <a:ln/>
        </p:spPr>
        <p:txBody>
          <a:bodyPr/>
          <a:lstStyle/>
          <a:p>
            <a:pPr marL="533400" indent="-533400">
              <a:lnSpc>
                <a:spcPct val="120000"/>
              </a:lnSpc>
              <a:spcBef>
                <a:spcPts val="1200"/>
              </a:spcBef>
            </a:pPr>
            <a:r>
              <a:rPr lang="zh-CN" altLang="en-US" sz="2400" dirty="0">
                <a:solidFill>
                  <a:srgbClr val="C00000"/>
                </a:solidFill>
                <a:latin typeface="宋体" pitchFamily="2" charset="-122"/>
              </a:rPr>
              <a:t>确定性（精确）</a:t>
            </a:r>
            <a:r>
              <a:rPr lang="zh-CN" altLang="en-US" sz="2400" dirty="0" smtClean="0">
                <a:solidFill>
                  <a:srgbClr val="C00000"/>
                </a:solidFill>
                <a:latin typeface="宋体" pitchFamily="2" charset="-122"/>
              </a:rPr>
              <a:t>推理：</a:t>
            </a:r>
            <a:r>
              <a:rPr lang="zh-CN" altLang="en-US" sz="2400" dirty="0" smtClean="0">
                <a:latin typeface="宋体" pitchFamily="2" charset="-122"/>
              </a:rPr>
              <a:t>逻辑推理方法以</a:t>
            </a:r>
            <a:r>
              <a:rPr lang="zh-CN" altLang="en-US" sz="2400" dirty="0">
                <a:latin typeface="宋体" pitchFamily="2" charset="-122"/>
              </a:rPr>
              <a:t>数理逻辑为基础，所处理的事实与结论之间存在着确定的因果关系，同时，事实也是确定的，所以得出的结论是</a:t>
            </a:r>
            <a:r>
              <a:rPr lang="zh-CN" altLang="en-US" sz="2400" dirty="0" smtClean="0">
                <a:latin typeface="宋体" pitchFamily="2" charset="-122"/>
              </a:rPr>
              <a:t>确定</a:t>
            </a:r>
            <a:endParaRPr lang="en-US" altLang="zh-CN" sz="2400" dirty="0">
              <a:latin typeface="宋体" pitchFamily="2" charset="-122"/>
            </a:endParaRPr>
          </a:p>
          <a:p>
            <a:pPr marL="533400" indent="-533400">
              <a:lnSpc>
                <a:spcPct val="120000"/>
              </a:lnSpc>
              <a:spcBef>
                <a:spcPts val="1200"/>
              </a:spcBef>
            </a:pPr>
            <a:r>
              <a:rPr lang="zh-CN" altLang="en-US" sz="2400" dirty="0">
                <a:solidFill>
                  <a:srgbClr val="C00000"/>
                </a:solidFill>
                <a:latin typeface="宋体" pitchFamily="2" charset="-122"/>
              </a:rPr>
              <a:t>不确定性（不精确）</a:t>
            </a:r>
            <a:r>
              <a:rPr lang="zh-CN" altLang="en-US" sz="2400" dirty="0" smtClean="0">
                <a:solidFill>
                  <a:srgbClr val="C00000"/>
                </a:solidFill>
                <a:latin typeface="宋体" pitchFamily="2" charset="-122"/>
              </a:rPr>
              <a:t>推理：</a:t>
            </a:r>
            <a:r>
              <a:rPr lang="zh-CN" altLang="en-US" sz="2400" dirty="0" smtClean="0">
                <a:latin typeface="宋体" pitchFamily="2" charset="-122"/>
              </a:rPr>
              <a:t>现实</a:t>
            </a:r>
            <a:r>
              <a:rPr lang="zh-CN" altLang="en-US" sz="2400" dirty="0">
                <a:latin typeface="宋体" pitchFamily="2" charset="-122"/>
              </a:rPr>
              <a:t>世界中的事物以及事物之间的关系是极其复杂的，在人类知识中，有相当一部分是不精确的、模糊的	</a:t>
            </a:r>
            <a:endParaRPr lang="en-US" altLang="zh-CN" sz="2400" i="1" dirty="0" smtClean="0">
              <a:latin typeface="宋体" pitchFamily="2" charset="-122"/>
            </a:endParaRPr>
          </a:p>
          <a:p>
            <a:pPr lvl="1" indent="-342900">
              <a:lnSpc>
                <a:spcPct val="120000"/>
              </a:lnSpc>
              <a:spcBef>
                <a:spcPts val="1200"/>
              </a:spcBef>
            </a:pPr>
            <a:r>
              <a:rPr lang="zh-CN" altLang="en-US" sz="2200" dirty="0" smtClean="0">
                <a:solidFill>
                  <a:srgbClr val="00B050"/>
                </a:solidFill>
                <a:latin typeface="宋体" pitchFamily="2" charset="-122"/>
              </a:rPr>
              <a:t>例如：专家系统中领域知识</a:t>
            </a:r>
            <a:r>
              <a:rPr lang="zh-CN" altLang="en-US" sz="2200" dirty="0">
                <a:solidFill>
                  <a:srgbClr val="00B050"/>
                </a:solidFill>
                <a:latin typeface="宋体" pitchFamily="2" charset="-122"/>
              </a:rPr>
              <a:t>很难表示成确定的因果关系，有些是经验性知识，有些甚至是</a:t>
            </a:r>
            <a:r>
              <a:rPr lang="zh-CN" altLang="en-US" sz="2200" dirty="0" smtClean="0">
                <a:solidFill>
                  <a:srgbClr val="00B050"/>
                </a:solidFill>
                <a:latin typeface="宋体" pitchFamily="2" charset="-122"/>
              </a:rPr>
              <a:t>直觉</a:t>
            </a:r>
            <a:endParaRPr lang="en-US" altLang="zh-CN" sz="2200" dirty="0" smtClean="0">
              <a:solidFill>
                <a:srgbClr val="00B050"/>
              </a:solidFill>
              <a:latin typeface="宋体" pitchFamily="2" charset="-122"/>
            </a:endParaRPr>
          </a:p>
          <a:p>
            <a:pPr marL="533400" indent="-533400">
              <a:lnSpc>
                <a:spcPct val="120000"/>
              </a:lnSpc>
              <a:spcBef>
                <a:spcPts val="1200"/>
              </a:spcBef>
            </a:pPr>
            <a:r>
              <a:rPr lang="zh-CN" altLang="en-US" sz="2400" b="1" dirty="0" smtClean="0">
                <a:latin typeface="宋体" pitchFamily="2" charset="-122"/>
              </a:rPr>
              <a:t>实际上</a:t>
            </a:r>
            <a:r>
              <a:rPr lang="zh-CN" altLang="en-US" sz="2400" b="1" dirty="0">
                <a:latin typeface="宋体" pitchFamily="2" charset="-122"/>
              </a:rPr>
              <a:t>，人工智能系统的智能主要反映在</a:t>
            </a:r>
            <a:r>
              <a:rPr lang="zh-CN" altLang="en-US" sz="2400" b="1" dirty="0">
                <a:solidFill>
                  <a:srgbClr val="0000FF"/>
                </a:solidFill>
                <a:latin typeface="宋体" pitchFamily="2" charset="-122"/>
              </a:rPr>
              <a:t>求解不确定性问题的能力</a:t>
            </a:r>
            <a:r>
              <a:rPr lang="zh-CN" altLang="en-US" sz="2400" b="1" dirty="0">
                <a:latin typeface="宋体" pitchFamily="2" charset="-122"/>
              </a:rPr>
              <a:t>上。因此，</a:t>
            </a:r>
            <a:r>
              <a:rPr lang="zh-CN" altLang="en-US" sz="2400" b="1" dirty="0">
                <a:solidFill>
                  <a:srgbClr val="FF66CC"/>
                </a:solidFill>
                <a:effectLst>
                  <a:outerShdw blurRad="38100" dist="38100" dir="2700000" algn="tl">
                    <a:srgbClr val="000000">
                      <a:alpha val="43137"/>
                    </a:srgbClr>
                  </a:outerShdw>
                </a:effectLst>
                <a:latin typeface="宋体" pitchFamily="2" charset="-122"/>
              </a:rPr>
              <a:t>不确定性推理模型</a:t>
            </a:r>
            <a:r>
              <a:rPr lang="zh-CN" altLang="en-US" sz="2400" b="1" dirty="0" smtClean="0">
                <a:solidFill>
                  <a:srgbClr val="FF66CC"/>
                </a:solidFill>
                <a:effectLst>
                  <a:outerShdw blurRad="38100" dist="38100" dir="2700000" algn="tl">
                    <a:srgbClr val="000000">
                      <a:alpha val="43137"/>
                    </a:srgbClr>
                  </a:outerShdw>
                </a:effectLst>
                <a:latin typeface="宋体" pitchFamily="2" charset="-122"/>
              </a:rPr>
              <a:t>是专家系统</a:t>
            </a:r>
            <a:r>
              <a:rPr lang="zh-CN" altLang="en-US" sz="2400" b="1" dirty="0">
                <a:solidFill>
                  <a:srgbClr val="FF66CC"/>
                </a:solidFill>
                <a:effectLst>
                  <a:outerShdw blurRad="38100" dist="38100" dir="2700000" algn="tl">
                    <a:srgbClr val="000000">
                      <a:alpha val="43137"/>
                    </a:srgbClr>
                  </a:outerShdw>
                </a:effectLst>
                <a:latin typeface="宋体" pitchFamily="2" charset="-122"/>
              </a:rPr>
              <a:t>的一个核心研究问题</a:t>
            </a:r>
          </a:p>
        </p:txBody>
      </p:sp>
      <p:sp>
        <p:nvSpPr>
          <p:cNvPr id="537603" name="Text Box 3"/>
          <p:cNvSpPr txBox="1">
            <a:spLocks noChangeArrowheads="1"/>
          </p:cNvSpPr>
          <p:nvPr/>
        </p:nvSpPr>
        <p:spPr bwMode="auto">
          <a:xfrm>
            <a:off x="287338" y="260350"/>
            <a:ext cx="8461375"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0"/>
              </a:spcBef>
            </a:pPr>
            <a:r>
              <a:rPr lang="zh-CN" altLang="en-US" sz="4400" b="1" dirty="0" smtClean="0">
                <a:solidFill>
                  <a:schemeClr val="accent2"/>
                </a:solidFill>
                <a:latin typeface="方正姚体" pitchFamily="2" charset="-122"/>
                <a:ea typeface="方正姚体" pitchFamily="2" charset="-122"/>
                <a:cs typeface="+mj-cs"/>
              </a:rPr>
              <a:t>推理</a:t>
            </a:r>
            <a:endParaRPr lang="zh-CN" altLang="en-US" sz="4400" b="1" dirty="0">
              <a:solidFill>
                <a:schemeClr val="accent2"/>
              </a:solidFill>
              <a:latin typeface="方正姚体" pitchFamily="2" charset="-122"/>
              <a:ea typeface="方正姚体" pitchFamily="2" charset="-122"/>
              <a:cs typeface="+mj-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46" name="Text Box 10"/>
          <p:cNvSpPr txBox="1">
            <a:spLocks noChangeArrowheads="1"/>
          </p:cNvSpPr>
          <p:nvPr/>
        </p:nvSpPr>
        <p:spPr bwMode="auto">
          <a:xfrm>
            <a:off x="349522" y="1085528"/>
            <a:ext cx="81375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10000"/>
              </a:spcBef>
            </a:pPr>
            <a:r>
              <a:rPr lang="zh-CN" altLang="en-US" sz="2000" b="1" dirty="0" smtClean="0">
                <a:latin typeface="Times New Roman" pitchFamily="18" charset="0"/>
                <a:ea typeface="幼圆" pitchFamily="49" charset="-122"/>
                <a:cs typeface="Times New Roman" pitchFamily="18" charset="0"/>
              </a:rPr>
              <a:t>由</a:t>
            </a:r>
            <a:r>
              <a:rPr lang="en-US" altLang="zh-CN" sz="2000" b="1" dirty="0">
                <a:latin typeface="Times New Roman" pitchFamily="18" charset="0"/>
                <a:ea typeface="幼圆" pitchFamily="49" charset="-122"/>
                <a:cs typeface="Times New Roman" pitchFamily="18" charset="0"/>
              </a:rPr>
              <a:t>Bayes</a:t>
            </a:r>
            <a:r>
              <a:rPr lang="zh-CN" altLang="en-US" sz="2000" b="1" dirty="0">
                <a:latin typeface="Times New Roman" pitchFamily="18" charset="0"/>
                <a:ea typeface="幼圆" pitchFamily="49" charset="-122"/>
                <a:cs typeface="Times New Roman" pitchFamily="18" charset="0"/>
              </a:rPr>
              <a:t>公式可知：</a:t>
            </a:r>
            <a:r>
              <a:rPr lang="zh-CN" altLang="en-US" sz="2400" dirty="0">
                <a:latin typeface="Times New Roman" pitchFamily="18" charset="0"/>
                <a:ea typeface="幼圆" pitchFamily="49" charset="-122"/>
                <a:cs typeface="Times New Roman" pitchFamily="18" charset="0"/>
              </a:rPr>
              <a:t> </a:t>
            </a:r>
          </a:p>
        </p:txBody>
      </p:sp>
      <p:graphicFrame>
        <p:nvGraphicFramePr>
          <p:cNvPr id="193547" name="Object 11"/>
          <p:cNvGraphicFramePr>
            <a:graphicFrameLocks noChangeAspect="1"/>
          </p:cNvGraphicFramePr>
          <p:nvPr>
            <p:extLst>
              <p:ext uri="{D42A27DB-BD31-4B8C-83A1-F6EECF244321}">
                <p14:modId xmlns:p14="http://schemas.microsoft.com/office/powerpoint/2010/main" val="1825753018"/>
              </p:ext>
            </p:extLst>
          </p:nvPr>
        </p:nvGraphicFramePr>
        <p:xfrm>
          <a:off x="1312862" y="1664804"/>
          <a:ext cx="2535238" cy="579438"/>
        </p:xfrm>
        <a:graphic>
          <a:graphicData uri="http://schemas.openxmlformats.org/presentationml/2006/ole">
            <mc:AlternateContent xmlns:mc="http://schemas.openxmlformats.org/markup-compatibility/2006">
              <mc:Choice xmlns:v="urn:schemas-microsoft-com:vml" Requires="v">
                <p:oleObj spid="_x0000_s761184" name="Equation" r:id="rId4" imgW="1765080" imgH="419040" progId="Equation.DSMT4">
                  <p:embed/>
                </p:oleObj>
              </mc:Choice>
              <mc:Fallback>
                <p:oleObj name="Equation" r:id="rId4" imgW="1765080" imgH="419040" progId="Equation.DSMT4">
                  <p:embed/>
                  <p:pic>
                    <p:nvPicPr>
                      <p:cNvPr id="0" name=""/>
                      <p:cNvPicPr>
                        <a:picLocks noChangeAspect="1" noChangeArrowheads="1"/>
                      </p:cNvPicPr>
                      <p:nvPr/>
                    </p:nvPicPr>
                    <p:blipFill>
                      <a:blip r:embed="rId5"/>
                      <a:srcRect/>
                      <a:stretch>
                        <a:fillRect/>
                      </a:stretch>
                    </p:blipFill>
                    <p:spPr bwMode="auto">
                      <a:xfrm>
                        <a:off x="1312862" y="1664804"/>
                        <a:ext cx="2535238" cy="579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93548" name="Rectangle 12"/>
          <p:cNvSpPr>
            <a:spLocks noChangeArrowheads="1"/>
          </p:cNvSpPr>
          <p:nvPr/>
        </p:nvSpPr>
        <p:spPr bwMode="auto">
          <a:xfrm>
            <a:off x="349522" y="2366466"/>
            <a:ext cx="19081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10000"/>
              </a:spcBef>
            </a:pPr>
            <a:r>
              <a:rPr lang="zh-CN" altLang="en-US" sz="2000" b="1" dirty="0">
                <a:latin typeface="Times New Roman" pitchFamily="18" charset="0"/>
                <a:ea typeface="幼圆" pitchFamily="49" charset="-122"/>
                <a:cs typeface="Times New Roman" pitchFamily="18" charset="0"/>
              </a:rPr>
              <a:t>两式相除得：</a:t>
            </a:r>
          </a:p>
        </p:txBody>
      </p:sp>
      <p:graphicFrame>
        <p:nvGraphicFramePr>
          <p:cNvPr id="193549" name="Object 13"/>
          <p:cNvGraphicFramePr>
            <a:graphicFrameLocks noChangeAspect="1"/>
          </p:cNvGraphicFramePr>
          <p:nvPr>
            <p:extLst>
              <p:ext uri="{D42A27DB-BD31-4B8C-83A1-F6EECF244321}">
                <p14:modId xmlns:p14="http://schemas.microsoft.com/office/powerpoint/2010/main" val="1653693293"/>
              </p:ext>
            </p:extLst>
          </p:nvPr>
        </p:nvGraphicFramePr>
        <p:xfrm>
          <a:off x="2254609" y="2564903"/>
          <a:ext cx="2663825" cy="587375"/>
        </p:xfrm>
        <a:graphic>
          <a:graphicData uri="http://schemas.openxmlformats.org/presentationml/2006/ole">
            <mc:AlternateContent xmlns:mc="http://schemas.openxmlformats.org/markup-compatibility/2006">
              <mc:Choice xmlns:v="urn:schemas-microsoft-com:vml" Requires="v">
                <p:oleObj spid="_x0000_s761185" name="Equation" r:id="rId6" imgW="2108160" imgH="419040" progId="Equation.DSMT4">
                  <p:embed/>
                </p:oleObj>
              </mc:Choice>
              <mc:Fallback>
                <p:oleObj name="Equation" r:id="rId6" imgW="2108160" imgH="419040" progId="Equation.DSMT4">
                  <p:embed/>
                  <p:pic>
                    <p:nvPicPr>
                      <p:cNvPr id="0" name=""/>
                      <p:cNvPicPr>
                        <a:picLocks noChangeAspect="1" noChangeArrowheads="1"/>
                      </p:cNvPicPr>
                      <p:nvPr/>
                    </p:nvPicPr>
                    <p:blipFill>
                      <a:blip r:embed="rId7"/>
                      <a:srcRect/>
                      <a:stretch>
                        <a:fillRect/>
                      </a:stretch>
                    </p:blipFill>
                    <p:spPr bwMode="auto">
                      <a:xfrm>
                        <a:off x="2254609" y="2564903"/>
                        <a:ext cx="2663825" cy="58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9" name="Object 11"/>
          <p:cNvGraphicFramePr>
            <a:graphicFrameLocks noChangeAspect="1"/>
          </p:cNvGraphicFramePr>
          <p:nvPr>
            <p:extLst>
              <p:ext uri="{D42A27DB-BD31-4B8C-83A1-F6EECF244321}">
                <p14:modId xmlns:p14="http://schemas.microsoft.com/office/powerpoint/2010/main" val="2578050356"/>
              </p:ext>
            </p:extLst>
          </p:nvPr>
        </p:nvGraphicFramePr>
        <p:xfrm>
          <a:off x="4752020" y="1664804"/>
          <a:ext cx="2971800" cy="579438"/>
        </p:xfrm>
        <a:graphic>
          <a:graphicData uri="http://schemas.openxmlformats.org/presentationml/2006/ole">
            <mc:AlternateContent xmlns:mc="http://schemas.openxmlformats.org/markup-compatibility/2006">
              <mc:Choice xmlns:v="urn:schemas-microsoft-com:vml" Requires="v">
                <p:oleObj spid="_x0000_s761186" name="Equation" r:id="rId8" imgW="2070000" imgH="419040" progId="Equation.DSMT4">
                  <p:embed/>
                </p:oleObj>
              </mc:Choice>
              <mc:Fallback>
                <p:oleObj name="Equation" r:id="rId8" imgW="2070000" imgH="419040" progId="Equation.DSMT4">
                  <p:embed/>
                  <p:pic>
                    <p:nvPicPr>
                      <p:cNvPr id="0" name=""/>
                      <p:cNvPicPr>
                        <a:picLocks noChangeAspect="1" noChangeArrowheads="1"/>
                      </p:cNvPicPr>
                      <p:nvPr/>
                    </p:nvPicPr>
                    <p:blipFill>
                      <a:blip r:embed="rId9"/>
                      <a:srcRect/>
                      <a:stretch>
                        <a:fillRect/>
                      </a:stretch>
                    </p:blipFill>
                    <p:spPr bwMode="auto">
                      <a:xfrm>
                        <a:off x="4752020" y="1664804"/>
                        <a:ext cx="2971800" cy="579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矩形 1"/>
          <p:cNvSpPr/>
          <p:nvPr/>
        </p:nvSpPr>
        <p:spPr>
          <a:xfrm>
            <a:off x="370123" y="3573016"/>
            <a:ext cx="7839484" cy="2636876"/>
          </a:xfrm>
          <a:prstGeom prst="rect">
            <a:avLst/>
          </a:prstGeom>
        </p:spPr>
        <p:txBody>
          <a:bodyPr wrap="square">
            <a:spAutoFit/>
          </a:bodyPr>
          <a:lstStyle/>
          <a:p>
            <a:pPr eaLnBrk="1" hangingPunct="1">
              <a:spcBef>
                <a:spcPct val="15000"/>
              </a:spcBef>
            </a:pPr>
            <a:r>
              <a:rPr lang="zh-CN" altLang="en-US" sz="2000" b="1" dirty="0" smtClean="0">
                <a:latin typeface="Times New Roman" pitchFamily="18" charset="0"/>
                <a:ea typeface="幼圆" pitchFamily="49" charset="-122"/>
                <a:cs typeface="Times New Roman" pitchFamily="18" charset="0"/>
              </a:rPr>
              <a:t>引入</a:t>
            </a:r>
            <a:r>
              <a:rPr lang="zh-CN" altLang="en-US" sz="2000" b="1" dirty="0">
                <a:latin typeface="Times New Roman" pitchFamily="18" charset="0"/>
                <a:ea typeface="幼圆" pitchFamily="49" charset="-122"/>
                <a:cs typeface="Times New Roman" pitchFamily="18" charset="0"/>
              </a:rPr>
              <a:t>几率函数 </a:t>
            </a:r>
            <a:endParaRPr lang="en-US" altLang="zh-CN" sz="2000" b="1" dirty="0" smtClean="0">
              <a:latin typeface="Times New Roman" pitchFamily="18" charset="0"/>
              <a:ea typeface="幼圆" pitchFamily="49" charset="-122"/>
              <a:cs typeface="Times New Roman" pitchFamily="18" charset="0"/>
            </a:endParaRPr>
          </a:p>
          <a:p>
            <a:pPr eaLnBrk="1" hangingPunct="1">
              <a:spcBef>
                <a:spcPct val="15000"/>
              </a:spcBef>
            </a:pPr>
            <a:endParaRPr lang="zh-CN" altLang="en-US" sz="2000" b="1" dirty="0">
              <a:latin typeface="Times New Roman" pitchFamily="18" charset="0"/>
              <a:ea typeface="幼圆" pitchFamily="49" charset="-122"/>
              <a:cs typeface="Times New Roman" pitchFamily="18" charset="0"/>
            </a:endParaRPr>
          </a:p>
          <a:p>
            <a:pPr eaLnBrk="1" hangingPunct="1">
              <a:spcBef>
                <a:spcPct val="15000"/>
              </a:spcBef>
            </a:pPr>
            <a:endParaRPr lang="zh-CN" altLang="en-US" sz="900" b="1" dirty="0">
              <a:latin typeface="Times New Roman" pitchFamily="18" charset="0"/>
              <a:ea typeface="幼圆" pitchFamily="49" charset="-122"/>
              <a:cs typeface="Times New Roman" pitchFamily="18" charset="0"/>
            </a:endParaRPr>
          </a:p>
          <a:p>
            <a:pPr eaLnBrk="1" hangingPunct="1">
              <a:spcBef>
                <a:spcPct val="15000"/>
              </a:spcBef>
            </a:pPr>
            <a:endParaRPr lang="zh-CN" altLang="en-US" sz="2000" b="1" dirty="0">
              <a:latin typeface="Times New Roman" pitchFamily="18" charset="0"/>
              <a:ea typeface="幼圆" pitchFamily="49" charset="-122"/>
              <a:cs typeface="Times New Roman" pitchFamily="18" charset="0"/>
            </a:endParaRPr>
          </a:p>
          <a:p>
            <a:pPr lvl="1" eaLnBrk="1" hangingPunct="1">
              <a:spcBef>
                <a:spcPct val="15000"/>
              </a:spcBef>
            </a:pPr>
            <a:r>
              <a:rPr lang="en-US" altLang="zh-CN" sz="2000" b="1" dirty="0" smtClean="0">
                <a:solidFill>
                  <a:srgbClr val="00B050"/>
                </a:solidFill>
                <a:latin typeface="Times New Roman" pitchFamily="18" charset="0"/>
                <a:ea typeface="仿宋_GB2312" pitchFamily="49" charset="-122"/>
                <a:cs typeface="Times New Roman" pitchFamily="18" charset="0"/>
              </a:rPr>
              <a:t>X</a:t>
            </a:r>
            <a:r>
              <a:rPr lang="zh-CN" altLang="en-US" sz="2000" b="1" dirty="0">
                <a:solidFill>
                  <a:srgbClr val="00B050"/>
                </a:solidFill>
                <a:latin typeface="Times New Roman" pitchFamily="18" charset="0"/>
                <a:ea typeface="仿宋_GB2312" pitchFamily="49" charset="-122"/>
                <a:cs typeface="Times New Roman" pitchFamily="18" charset="0"/>
              </a:rPr>
              <a:t>的几率等于</a:t>
            </a:r>
            <a:r>
              <a:rPr lang="en-US" altLang="zh-CN" sz="2000" b="1" dirty="0">
                <a:solidFill>
                  <a:srgbClr val="00B050"/>
                </a:solidFill>
                <a:latin typeface="Times New Roman" pitchFamily="18" charset="0"/>
                <a:ea typeface="仿宋_GB2312" pitchFamily="49" charset="-122"/>
                <a:cs typeface="Times New Roman" pitchFamily="18" charset="0"/>
              </a:rPr>
              <a:t>X</a:t>
            </a:r>
            <a:r>
              <a:rPr lang="zh-CN" altLang="en-US" sz="2000" b="1" dirty="0">
                <a:solidFill>
                  <a:srgbClr val="00B050"/>
                </a:solidFill>
                <a:latin typeface="Times New Roman" pitchFamily="18" charset="0"/>
                <a:ea typeface="仿宋_GB2312" pitchFamily="49" charset="-122"/>
                <a:cs typeface="Times New Roman" pitchFamily="18" charset="0"/>
              </a:rPr>
              <a:t>出现的概率与</a:t>
            </a:r>
            <a:r>
              <a:rPr lang="en-US" altLang="zh-CN" sz="2000" b="1" dirty="0">
                <a:solidFill>
                  <a:srgbClr val="00B050"/>
                </a:solidFill>
                <a:latin typeface="Times New Roman" pitchFamily="18" charset="0"/>
                <a:ea typeface="仿宋_GB2312" pitchFamily="49" charset="-122"/>
                <a:cs typeface="Times New Roman" pitchFamily="18" charset="0"/>
              </a:rPr>
              <a:t>X</a:t>
            </a:r>
            <a:r>
              <a:rPr lang="zh-CN" altLang="en-US" sz="2000" b="1" dirty="0">
                <a:solidFill>
                  <a:srgbClr val="00B050"/>
                </a:solidFill>
                <a:latin typeface="Times New Roman" pitchFamily="18" charset="0"/>
                <a:ea typeface="仿宋_GB2312" pitchFamily="49" charset="-122"/>
                <a:cs typeface="Times New Roman" pitchFamily="18" charset="0"/>
              </a:rPr>
              <a:t>不出现的概率之比，</a:t>
            </a:r>
            <a:r>
              <a:rPr lang="en-US" altLang="zh-CN" sz="2000" b="1" dirty="0">
                <a:solidFill>
                  <a:srgbClr val="00B050"/>
                </a:solidFill>
                <a:latin typeface="Times New Roman" pitchFamily="18" charset="0"/>
                <a:ea typeface="仿宋_GB2312" pitchFamily="49" charset="-122"/>
                <a:cs typeface="Times New Roman" pitchFamily="18" charset="0"/>
              </a:rPr>
              <a:t>P(X)</a:t>
            </a:r>
            <a:r>
              <a:rPr lang="zh-CN" altLang="en-US" sz="2000" b="1" dirty="0">
                <a:solidFill>
                  <a:srgbClr val="00B050"/>
                </a:solidFill>
                <a:latin typeface="Times New Roman" pitchFamily="18" charset="0"/>
                <a:ea typeface="仿宋_GB2312" pitchFamily="49" charset="-122"/>
                <a:cs typeface="Times New Roman" pitchFamily="18" charset="0"/>
              </a:rPr>
              <a:t>与</a:t>
            </a:r>
            <a:r>
              <a:rPr lang="en-US" altLang="zh-CN" sz="2000" b="1" dirty="0">
                <a:solidFill>
                  <a:srgbClr val="00B050"/>
                </a:solidFill>
                <a:latin typeface="Times New Roman" pitchFamily="18" charset="0"/>
                <a:ea typeface="仿宋_GB2312" pitchFamily="49" charset="-122"/>
                <a:cs typeface="Times New Roman" pitchFamily="18" charset="0"/>
              </a:rPr>
              <a:t>O(X)</a:t>
            </a:r>
            <a:r>
              <a:rPr lang="zh-CN" altLang="en-US" sz="2000" b="1" dirty="0">
                <a:solidFill>
                  <a:srgbClr val="00B050"/>
                </a:solidFill>
                <a:latin typeface="Times New Roman" pitchFamily="18" charset="0"/>
                <a:ea typeface="仿宋_GB2312" pitchFamily="49" charset="-122"/>
                <a:cs typeface="Times New Roman" pitchFamily="18" charset="0"/>
              </a:rPr>
              <a:t>的变化一致，且有：</a:t>
            </a:r>
          </a:p>
          <a:p>
            <a:pPr lvl="1" eaLnBrk="1" hangingPunct="1">
              <a:spcBef>
                <a:spcPct val="15000"/>
              </a:spcBef>
            </a:pPr>
            <a:r>
              <a:rPr lang="zh-CN" altLang="en-US" sz="2000" b="1" dirty="0">
                <a:solidFill>
                  <a:srgbClr val="00B050"/>
                </a:solidFill>
                <a:latin typeface="Times New Roman" pitchFamily="18" charset="0"/>
                <a:ea typeface="仿宋_GB2312" pitchFamily="49" charset="-122"/>
                <a:cs typeface="Times New Roman" pitchFamily="18" charset="0"/>
              </a:rPr>
              <a:t>           </a:t>
            </a:r>
            <a:r>
              <a:rPr lang="en-US" altLang="zh-CN" sz="2000" b="1" dirty="0">
                <a:solidFill>
                  <a:srgbClr val="00B050"/>
                </a:solidFill>
                <a:latin typeface="Times New Roman" pitchFamily="18" charset="0"/>
                <a:ea typeface="仿宋_GB2312" pitchFamily="49" charset="-122"/>
                <a:cs typeface="Times New Roman" pitchFamily="18" charset="0"/>
              </a:rPr>
              <a:t>P(X)=0  </a:t>
            </a:r>
            <a:r>
              <a:rPr lang="zh-CN" altLang="en-US" sz="2000" b="1" dirty="0">
                <a:solidFill>
                  <a:srgbClr val="00B050"/>
                </a:solidFill>
                <a:latin typeface="Times New Roman" pitchFamily="18" charset="0"/>
                <a:ea typeface="仿宋_GB2312" pitchFamily="49" charset="-122"/>
                <a:cs typeface="Times New Roman" pitchFamily="18" charset="0"/>
              </a:rPr>
              <a:t>时有  </a:t>
            </a:r>
            <a:r>
              <a:rPr lang="en-US" altLang="zh-CN" sz="2000" b="1" dirty="0">
                <a:solidFill>
                  <a:srgbClr val="00B050"/>
                </a:solidFill>
                <a:latin typeface="Times New Roman" pitchFamily="18" charset="0"/>
                <a:ea typeface="仿宋_GB2312" pitchFamily="49" charset="-122"/>
                <a:cs typeface="Times New Roman" pitchFamily="18" charset="0"/>
              </a:rPr>
              <a:t>O(X)=</a:t>
            </a:r>
            <a:r>
              <a:rPr lang="en-US" altLang="zh-CN" sz="2000" b="1" dirty="0" smtClean="0">
                <a:solidFill>
                  <a:srgbClr val="00B050"/>
                </a:solidFill>
                <a:latin typeface="Times New Roman" pitchFamily="18" charset="0"/>
                <a:ea typeface="仿宋_GB2312" pitchFamily="49" charset="-122"/>
                <a:cs typeface="Times New Roman" pitchFamily="18" charset="0"/>
              </a:rPr>
              <a:t>0;        </a:t>
            </a:r>
            <a:r>
              <a:rPr lang="en-US" altLang="zh-CN" sz="2000" b="1" dirty="0">
                <a:solidFill>
                  <a:srgbClr val="00B050"/>
                </a:solidFill>
                <a:latin typeface="Times New Roman" pitchFamily="18" charset="0"/>
                <a:ea typeface="仿宋_GB2312" pitchFamily="49" charset="-122"/>
                <a:cs typeface="Times New Roman" pitchFamily="18" charset="0"/>
              </a:rPr>
              <a:t>P(X)=1  </a:t>
            </a:r>
            <a:r>
              <a:rPr lang="zh-CN" altLang="en-US" sz="2000" b="1" dirty="0">
                <a:solidFill>
                  <a:srgbClr val="00B050"/>
                </a:solidFill>
                <a:latin typeface="Times New Roman" pitchFamily="18" charset="0"/>
                <a:ea typeface="仿宋_GB2312" pitchFamily="49" charset="-122"/>
                <a:cs typeface="Times New Roman" pitchFamily="18" charset="0"/>
              </a:rPr>
              <a:t>时有  </a:t>
            </a:r>
            <a:r>
              <a:rPr lang="en-US" altLang="zh-CN" sz="2000" b="1" dirty="0">
                <a:solidFill>
                  <a:srgbClr val="00B050"/>
                </a:solidFill>
                <a:latin typeface="Times New Roman" pitchFamily="18" charset="0"/>
                <a:ea typeface="仿宋_GB2312" pitchFamily="49" charset="-122"/>
                <a:cs typeface="Times New Roman" pitchFamily="18" charset="0"/>
              </a:rPr>
              <a:t>O(X)=+∞</a:t>
            </a:r>
          </a:p>
          <a:p>
            <a:pPr lvl="1" eaLnBrk="1" hangingPunct="1">
              <a:spcBef>
                <a:spcPct val="15000"/>
              </a:spcBef>
            </a:pPr>
            <a:r>
              <a:rPr lang="zh-CN" altLang="en-US" sz="2000" b="1" dirty="0">
                <a:solidFill>
                  <a:srgbClr val="00B050"/>
                </a:solidFill>
                <a:latin typeface="Times New Roman" pitchFamily="18" charset="0"/>
                <a:ea typeface="仿宋_GB2312" pitchFamily="49" charset="-122"/>
                <a:cs typeface="Times New Roman" pitchFamily="18" charset="0"/>
              </a:rPr>
              <a:t>即把取值为</a:t>
            </a:r>
            <a:r>
              <a:rPr lang="en-US" altLang="zh-CN" sz="2000" b="1" dirty="0">
                <a:solidFill>
                  <a:srgbClr val="00B050"/>
                </a:solidFill>
                <a:latin typeface="Times New Roman" pitchFamily="18" charset="0"/>
                <a:ea typeface="仿宋_GB2312" pitchFamily="49" charset="-122"/>
                <a:cs typeface="Times New Roman" pitchFamily="18" charset="0"/>
              </a:rPr>
              <a:t>[0,1]</a:t>
            </a:r>
            <a:r>
              <a:rPr lang="zh-CN" altLang="en-US" sz="2000" b="1" dirty="0">
                <a:solidFill>
                  <a:srgbClr val="00B050"/>
                </a:solidFill>
                <a:latin typeface="Times New Roman" pitchFamily="18" charset="0"/>
                <a:ea typeface="仿宋_GB2312" pitchFamily="49" charset="-122"/>
                <a:cs typeface="Times New Roman" pitchFamily="18" charset="0"/>
              </a:rPr>
              <a:t>的</a:t>
            </a:r>
            <a:r>
              <a:rPr lang="en-US" altLang="zh-CN" sz="2000" b="1" dirty="0">
                <a:solidFill>
                  <a:srgbClr val="00B050"/>
                </a:solidFill>
                <a:latin typeface="Times New Roman" pitchFamily="18" charset="0"/>
                <a:ea typeface="仿宋_GB2312" pitchFamily="49" charset="-122"/>
                <a:cs typeface="Times New Roman" pitchFamily="18" charset="0"/>
              </a:rPr>
              <a:t>P(X)</a:t>
            </a:r>
            <a:r>
              <a:rPr lang="zh-CN" altLang="en-US" sz="2000" b="1" dirty="0">
                <a:solidFill>
                  <a:srgbClr val="00B050"/>
                </a:solidFill>
                <a:latin typeface="Times New Roman" pitchFamily="18" charset="0"/>
                <a:ea typeface="仿宋_GB2312" pitchFamily="49" charset="-122"/>
                <a:cs typeface="Times New Roman" pitchFamily="18" charset="0"/>
              </a:rPr>
              <a:t>放大为取值为</a:t>
            </a:r>
            <a:r>
              <a:rPr lang="en-US" altLang="zh-CN" sz="2000" b="1" dirty="0">
                <a:solidFill>
                  <a:srgbClr val="00B050"/>
                </a:solidFill>
                <a:latin typeface="Times New Roman" pitchFamily="18" charset="0"/>
                <a:ea typeface="仿宋_GB2312" pitchFamily="49" charset="-122"/>
                <a:cs typeface="Times New Roman" pitchFamily="18" charset="0"/>
              </a:rPr>
              <a:t>[0,+∞]</a:t>
            </a:r>
            <a:r>
              <a:rPr lang="zh-CN" altLang="en-US" sz="2000" b="1" dirty="0">
                <a:solidFill>
                  <a:srgbClr val="00B050"/>
                </a:solidFill>
                <a:latin typeface="Times New Roman" pitchFamily="18" charset="0"/>
                <a:ea typeface="仿宋_GB2312" pitchFamily="49" charset="-122"/>
                <a:cs typeface="Times New Roman" pitchFamily="18" charset="0"/>
              </a:rPr>
              <a:t>的</a:t>
            </a:r>
            <a:r>
              <a:rPr lang="en-US" altLang="zh-CN" sz="2000" b="1" dirty="0">
                <a:solidFill>
                  <a:srgbClr val="00B050"/>
                </a:solidFill>
                <a:latin typeface="Times New Roman" pitchFamily="18" charset="0"/>
                <a:ea typeface="仿宋_GB2312" pitchFamily="49" charset="-122"/>
                <a:cs typeface="Times New Roman" pitchFamily="18" charset="0"/>
              </a:rPr>
              <a:t>O(X)</a:t>
            </a:r>
            <a:endParaRPr lang="zh-CN" altLang="en-US" sz="2000" dirty="0">
              <a:solidFill>
                <a:srgbClr val="00B050"/>
              </a:solidFill>
              <a:latin typeface="Times New Roman" pitchFamily="18" charset="0"/>
              <a:ea typeface="仿宋_GB2312" pitchFamily="49" charset="-122"/>
              <a:cs typeface="Times New Roman" pitchFamily="18" charset="0"/>
            </a:endParaRPr>
          </a:p>
        </p:txBody>
      </p:sp>
      <p:graphicFrame>
        <p:nvGraphicFramePr>
          <p:cNvPr id="3" name="对象 2"/>
          <p:cNvGraphicFramePr>
            <a:graphicFrameLocks noChangeAspect="1"/>
          </p:cNvGraphicFramePr>
          <p:nvPr>
            <p:extLst>
              <p:ext uri="{D42A27DB-BD31-4B8C-83A1-F6EECF244321}">
                <p14:modId xmlns:p14="http://schemas.microsoft.com/office/powerpoint/2010/main" val="4272686394"/>
              </p:ext>
            </p:extLst>
          </p:nvPr>
        </p:nvGraphicFramePr>
        <p:xfrm>
          <a:off x="2263252" y="3933056"/>
          <a:ext cx="4310063" cy="601662"/>
        </p:xfrm>
        <a:graphic>
          <a:graphicData uri="http://schemas.openxmlformats.org/presentationml/2006/ole">
            <mc:AlternateContent xmlns:mc="http://schemas.openxmlformats.org/markup-compatibility/2006">
              <mc:Choice xmlns:v="urn:schemas-microsoft-com:vml" Requires="v">
                <p:oleObj spid="_x0000_s761187" name="公式" r:id="rId10" imgW="3377880" imgH="419040" progId="Equation.3">
                  <p:embed/>
                </p:oleObj>
              </mc:Choice>
              <mc:Fallback>
                <p:oleObj name="公式" r:id="rId10" imgW="3377880" imgH="419040" progId="Equation.3">
                  <p:embed/>
                  <p:pic>
                    <p:nvPicPr>
                      <p:cNvPr id="0" name="Object 5"/>
                      <p:cNvPicPr>
                        <a:picLocks noChangeAspect="1" noChangeArrowheads="1"/>
                      </p:cNvPicPr>
                      <p:nvPr/>
                    </p:nvPicPr>
                    <p:blipFill>
                      <a:blip r:embed="rId11"/>
                      <a:srcRect/>
                      <a:stretch>
                        <a:fillRect/>
                      </a:stretch>
                    </p:blipFill>
                    <p:spPr bwMode="auto">
                      <a:xfrm>
                        <a:off x="2263252" y="3933056"/>
                        <a:ext cx="4310063" cy="60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1" name="Text Box 9"/>
          <p:cNvSpPr txBox="1">
            <a:spLocks noChangeArrowheads="1"/>
          </p:cNvSpPr>
          <p:nvPr/>
        </p:nvSpPr>
        <p:spPr bwMode="auto">
          <a:xfrm>
            <a:off x="358775" y="152400"/>
            <a:ext cx="8389938"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0"/>
              </a:spcBef>
            </a:pPr>
            <a:r>
              <a:rPr lang="zh-CN" altLang="en-US" sz="4400" b="1" dirty="0" smtClean="0">
                <a:solidFill>
                  <a:schemeClr val="accent2"/>
                </a:solidFill>
                <a:latin typeface="方正姚体" pitchFamily="2" charset="-122"/>
                <a:ea typeface="方正姚体" pitchFamily="2" charset="-122"/>
                <a:cs typeface="+mj-cs"/>
              </a:rPr>
              <a:t>主观</a:t>
            </a:r>
            <a:r>
              <a:rPr lang="en-US" altLang="zh-CN" sz="4400" b="1" dirty="0" smtClean="0">
                <a:solidFill>
                  <a:schemeClr val="accent2"/>
                </a:solidFill>
                <a:latin typeface="方正姚体" pitchFamily="2" charset="-122"/>
                <a:ea typeface="方正姚体" pitchFamily="2" charset="-122"/>
                <a:cs typeface="+mj-cs"/>
              </a:rPr>
              <a:t>Bayes</a:t>
            </a:r>
            <a:r>
              <a:rPr lang="zh-CN" altLang="en-US" sz="4400" b="1" dirty="0" smtClean="0">
                <a:solidFill>
                  <a:schemeClr val="accent2"/>
                </a:solidFill>
                <a:latin typeface="方正姚体" pitchFamily="2" charset="-122"/>
                <a:ea typeface="方正姚体" pitchFamily="2" charset="-122"/>
                <a:cs typeface="+mj-cs"/>
              </a:rPr>
              <a:t>模型：</a:t>
            </a:r>
            <a:r>
              <a:rPr lang="zh-CN" altLang="en-US" sz="3200" b="1" dirty="0" smtClean="0">
                <a:solidFill>
                  <a:schemeClr val="accent2"/>
                </a:solidFill>
                <a:latin typeface="方正姚体" pitchFamily="2" charset="-122"/>
                <a:ea typeface="方正姚体" pitchFamily="2" charset="-122"/>
                <a:cs typeface="+mj-cs"/>
              </a:rPr>
              <a:t>知识</a:t>
            </a:r>
            <a:r>
              <a:rPr lang="zh-CN" altLang="en-US" sz="3200" b="1" dirty="0">
                <a:solidFill>
                  <a:schemeClr val="accent2"/>
                </a:solidFill>
                <a:latin typeface="方正姚体" pitchFamily="2" charset="-122"/>
                <a:ea typeface="方正姚体" pitchFamily="2" charset="-122"/>
                <a:cs typeface="+mj-cs"/>
              </a:rPr>
              <a:t>不确定性的表示</a:t>
            </a:r>
          </a:p>
        </p:txBody>
      </p:sp>
    </p:spTree>
    <p:extLst>
      <p:ext uri="{BB962C8B-B14F-4D97-AF65-F5344CB8AC3E}">
        <p14:creationId xmlns:p14="http://schemas.microsoft.com/office/powerpoint/2010/main" val="69156448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8" name="Text Box 4"/>
          <p:cNvSpPr txBox="1">
            <a:spLocks noChangeArrowheads="1"/>
          </p:cNvSpPr>
          <p:nvPr/>
        </p:nvSpPr>
        <p:spPr bwMode="auto">
          <a:xfrm>
            <a:off x="188020" y="1340768"/>
            <a:ext cx="8821737" cy="47182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15000"/>
              </a:spcBef>
            </a:pPr>
            <a:r>
              <a:rPr lang="zh-CN" altLang="en-US" sz="2000" b="1" dirty="0" smtClean="0">
                <a:latin typeface="Times New Roman" pitchFamily="18" charset="0"/>
                <a:ea typeface="幼圆" pitchFamily="49" charset="-122"/>
                <a:cs typeface="Times New Roman" pitchFamily="18" charset="0"/>
              </a:rPr>
              <a:t>用几率作替换，得：</a:t>
            </a:r>
          </a:p>
          <a:p>
            <a:pPr eaLnBrk="1" hangingPunct="1">
              <a:spcBef>
                <a:spcPct val="15000"/>
              </a:spcBef>
            </a:pPr>
            <a:endParaRPr lang="zh-CN" altLang="en-US" sz="2000" b="1" dirty="0">
              <a:latin typeface="Times New Roman" pitchFamily="18" charset="0"/>
              <a:ea typeface="幼圆" pitchFamily="49" charset="-122"/>
              <a:cs typeface="Times New Roman" pitchFamily="18" charset="0"/>
            </a:endParaRPr>
          </a:p>
          <a:p>
            <a:pPr eaLnBrk="1" hangingPunct="1">
              <a:spcBef>
                <a:spcPct val="15000"/>
              </a:spcBef>
            </a:pPr>
            <a:endParaRPr lang="zh-CN" altLang="en-US" sz="2400" dirty="0">
              <a:latin typeface="Times New Roman" pitchFamily="18" charset="0"/>
              <a:ea typeface="幼圆" pitchFamily="49" charset="-122"/>
              <a:cs typeface="Times New Roman" pitchFamily="18" charset="0"/>
            </a:endParaRPr>
          </a:p>
          <a:p>
            <a:pPr eaLnBrk="1" hangingPunct="1">
              <a:spcBef>
                <a:spcPct val="15000"/>
              </a:spcBef>
            </a:pPr>
            <a:r>
              <a:rPr lang="zh-CN" altLang="en-US" sz="2000" b="1" dirty="0">
                <a:latin typeface="Times New Roman" pitchFamily="18" charset="0"/>
                <a:ea typeface="幼圆" pitchFamily="49" charset="-122"/>
                <a:cs typeface="Times New Roman" pitchFamily="18" charset="0"/>
              </a:rPr>
              <a:t>    再把</a:t>
            </a:r>
            <a:r>
              <a:rPr lang="en-US" altLang="zh-CN" sz="2000" b="1" dirty="0">
                <a:latin typeface="Times New Roman" pitchFamily="18" charset="0"/>
                <a:ea typeface="幼圆" pitchFamily="49" charset="-122"/>
                <a:cs typeface="Times New Roman" pitchFamily="18" charset="0"/>
              </a:rPr>
              <a:t>LS</a:t>
            </a:r>
            <a:r>
              <a:rPr lang="zh-CN" altLang="en-US" sz="2000" b="1" dirty="0">
                <a:latin typeface="Times New Roman" pitchFamily="18" charset="0"/>
                <a:ea typeface="幼圆" pitchFamily="49" charset="-122"/>
                <a:cs typeface="Times New Roman" pitchFamily="18" charset="0"/>
              </a:rPr>
              <a:t>代入此式，可得</a:t>
            </a:r>
            <a:r>
              <a:rPr lang="zh-CN" altLang="en-US" sz="2000" b="1" dirty="0" smtClean="0">
                <a:latin typeface="Times New Roman" pitchFamily="18" charset="0"/>
                <a:ea typeface="幼圆" pitchFamily="49" charset="-122"/>
                <a:cs typeface="Times New Roman" pitchFamily="18" charset="0"/>
              </a:rPr>
              <a:t>：</a:t>
            </a:r>
            <a:endParaRPr lang="en-US" altLang="zh-CN" sz="2000" b="1" dirty="0" smtClean="0">
              <a:latin typeface="Times New Roman" pitchFamily="18" charset="0"/>
              <a:ea typeface="幼圆" pitchFamily="49" charset="-122"/>
              <a:cs typeface="Times New Roman" pitchFamily="18" charset="0"/>
            </a:endParaRPr>
          </a:p>
          <a:p>
            <a:pPr eaLnBrk="1" hangingPunct="1">
              <a:spcBef>
                <a:spcPct val="15000"/>
              </a:spcBef>
            </a:pPr>
            <a:endParaRPr lang="zh-CN" altLang="en-US" sz="2000" b="1" dirty="0">
              <a:latin typeface="Times New Roman" pitchFamily="18" charset="0"/>
              <a:ea typeface="幼圆" pitchFamily="49" charset="-122"/>
              <a:cs typeface="Times New Roman" pitchFamily="18" charset="0"/>
            </a:endParaRPr>
          </a:p>
          <a:p>
            <a:pPr eaLnBrk="1" hangingPunct="1">
              <a:spcBef>
                <a:spcPct val="15000"/>
              </a:spcBef>
            </a:pPr>
            <a:endParaRPr lang="zh-CN" altLang="en-US" sz="2000" b="1" dirty="0">
              <a:latin typeface="Times New Roman" pitchFamily="18" charset="0"/>
              <a:ea typeface="幼圆" pitchFamily="49" charset="-122"/>
              <a:cs typeface="Times New Roman" pitchFamily="18" charset="0"/>
            </a:endParaRPr>
          </a:p>
          <a:p>
            <a:pPr eaLnBrk="1" hangingPunct="1">
              <a:spcBef>
                <a:spcPct val="15000"/>
              </a:spcBef>
            </a:pPr>
            <a:r>
              <a:rPr lang="zh-CN" altLang="en-US" sz="2000" b="1" dirty="0">
                <a:latin typeface="Times New Roman" pitchFamily="18" charset="0"/>
                <a:ea typeface="幼圆" pitchFamily="49" charset="-122"/>
                <a:cs typeface="Times New Roman" pitchFamily="18" charset="0"/>
              </a:rPr>
              <a:t>    同理可得到关于</a:t>
            </a:r>
            <a:r>
              <a:rPr lang="en-US" altLang="zh-CN" sz="2000" b="1" dirty="0">
                <a:latin typeface="Times New Roman" pitchFamily="18" charset="0"/>
                <a:ea typeface="幼圆" pitchFamily="49" charset="-122"/>
                <a:cs typeface="Times New Roman" pitchFamily="18" charset="0"/>
              </a:rPr>
              <a:t>LN</a:t>
            </a:r>
            <a:r>
              <a:rPr lang="zh-CN" altLang="en-US" sz="2000" b="1" dirty="0">
                <a:latin typeface="Times New Roman" pitchFamily="18" charset="0"/>
                <a:ea typeface="幼圆" pitchFamily="49" charset="-122"/>
                <a:cs typeface="Times New Roman" pitchFamily="18" charset="0"/>
              </a:rPr>
              <a:t>的公式：</a:t>
            </a:r>
          </a:p>
          <a:p>
            <a:pPr eaLnBrk="1" hangingPunct="1">
              <a:spcBef>
                <a:spcPct val="15000"/>
              </a:spcBef>
            </a:pPr>
            <a:endParaRPr lang="zh-CN" altLang="en-US" sz="2000" b="1" dirty="0">
              <a:latin typeface="Times New Roman" pitchFamily="18" charset="0"/>
              <a:ea typeface="幼圆" pitchFamily="49" charset="-122"/>
              <a:cs typeface="Times New Roman" pitchFamily="18" charset="0"/>
            </a:endParaRPr>
          </a:p>
          <a:p>
            <a:pPr eaLnBrk="1" hangingPunct="1">
              <a:spcBef>
                <a:spcPct val="15000"/>
              </a:spcBef>
            </a:pPr>
            <a:endParaRPr lang="en-US" altLang="zh-CN" sz="2000" b="1" dirty="0" smtClean="0">
              <a:latin typeface="Times New Roman" pitchFamily="18" charset="0"/>
              <a:ea typeface="幼圆" pitchFamily="49" charset="-122"/>
              <a:cs typeface="Times New Roman" pitchFamily="18" charset="0"/>
            </a:endParaRPr>
          </a:p>
          <a:p>
            <a:pPr eaLnBrk="1" hangingPunct="1">
              <a:spcBef>
                <a:spcPct val="15000"/>
              </a:spcBef>
            </a:pPr>
            <a:endParaRPr lang="en-US" altLang="zh-CN" sz="2000" b="1" dirty="0">
              <a:latin typeface="Times New Roman" pitchFamily="18" charset="0"/>
              <a:ea typeface="幼圆" pitchFamily="49" charset="-122"/>
              <a:cs typeface="Times New Roman" pitchFamily="18" charset="0"/>
            </a:endParaRPr>
          </a:p>
          <a:p>
            <a:pPr eaLnBrk="1" hangingPunct="1">
              <a:spcBef>
                <a:spcPct val="15000"/>
              </a:spcBef>
            </a:pPr>
            <a:endParaRPr lang="zh-CN" altLang="en-US" sz="2000" b="1" dirty="0">
              <a:latin typeface="Times New Roman" pitchFamily="18" charset="0"/>
              <a:ea typeface="幼圆" pitchFamily="49" charset="-122"/>
              <a:cs typeface="Times New Roman" pitchFamily="18" charset="0"/>
            </a:endParaRPr>
          </a:p>
          <a:p>
            <a:pPr eaLnBrk="1" hangingPunct="1">
              <a:spcBef>
                <a:spcPct val="15000"/>
              </a:spcBef>
            </a:pPr>
            <a:endParaRPr lang="zh-CN" altLang="en-US" sz="2000" b="1" dirty="0">
              <a:latin typeface="Times New Roman" pitchFamily="18" charset="0"/>
              <a:ea typeface="幼圆" pitchFamily="49" charset="-122"/>
              <a:cs typeface="Times New Roman" pitchFamily="18" charset="0"/>
            </a:endParaRPr>
          </a:p>
          <a:p>
            <a:pPr eaLnBrk="1" hangingPunct="1">
              <a:spcBef>
                <a:spcPct val="15000"/>
              </a:spcBef>
            </a:pPr>
            <a:r>
              <a:rPr lang="zh-CN" altLang="en-US" sz="2000" b="1" dirty="0">
                <a:latin typeface="Times New Roman" pitchFamily="18" charset="0"/>
                <a:ea typeface="幼圆" pitchFamily="49" charset="-122"/>
                <a:cs typeface="Times New Roman" pitchFamily="18" charset="0"/>
              </a:rPr>
              <a:t>    式</a:t>
            </a:r>
            <a:r>
              <a:rPr lang="en-US" altLang="zh-CN" sz="2000" b="1" dirty="0">
                <a:latin typeface="Times New Roman" pitchFamily="18" charset="0"/>
                <a:ea typeface="幼圆" pitchFamily="49" charset="-122"/>
                <a:cs typeface="Times New Roman" pitchFamily="18" charset="0"/>
              </a:rPr>
              <a:t>(6.3)</a:t>
            </a:r>
            <a:r>
              <a:rPr lang="zh-CN" altLang="en-US" sz="2000" b="1" dirty="0">
                <a:latin typeface="Times New Roman" pitchFamily="18" charset="0"/>
                <a:ea typeface="幼圆" pitchFamily="49" charset="-122"/>
                <a:cs typeface="Times New Roman" pitchFamily="18" charset="0"/>
              </a:rPr>
              <a:t>和</a:t>
            </a:r>
            <a:r>
              <a:rPr lang="en-US" altLang="zh-CN" sz="2000" b="1" dirty="0">
                <a:latin typeface="Times New Roman" pitchFamily="18" charset="0"/>
                <a:ea typeface="幼圆" pitchFamily="49" charset="-122"/>
                <a:cs typeface="Times New Roman" pitchFamily="18" charset="0"/>
              </a:rPr>
              <a:t>(6.4)</a:t>
            </a:r>
            <a:r>
              <a:rPr lang="zh-CN" altLang="en-US" sz="2000" b="1" dirty="0">
                <a:latin typeface="Times New Roman" pitchFamily="18" charset="0"/>
                <a:ea typeface="幼圆" pitchFamily="49" charset="-122"/>
                <a:cs typeface="Times New Roman" pitchFamily="18" charset="0"/>
              </a:rPr>
              <a:t>就是修改的</a:t>
            </a:r>
            <a:r>
              <a:rPr lang="en-US" altLang="zh-CN" sz="2000" b="1" dirty="0">
                <a:latin typeface="Times New Roman" pitchFamily="18" charset="0"/>
                <a:ea typeface="幼圆" pitchFamily="49" charset="-122"/>
                <a:cs typeface="Times New Roman" pitchFamily="18" charset="0"/>
              </a:rPr>
              <a:t>Bayes</a:t>
            </a:r>
            <a:r>
              <a:rPr lang="zh-CN" altLang="en-US" sz="2000" b="1" dirty="0">
                <a:latin typeface="Times New Roman" pitchFamily="18" charset="0"/>
                <a:ea typeface="幼圆" pitchFamily="49" charset="-122"/>
                <a:cs typeface="Times New Roman" pitchFamily="18" charset="0"/>
              </a:rPr>
              <a:t>公式。</a:t>
            </a:r>
          </a:p>
        </p:txBody>
      </p:sp>
      <p:graphicFrame>
        <p:nvGraphicFramePr>
          <p:cNvPr id="195591" name="Object 7"/>
          <p:cNvGraphicFramePr>
            <a:graphicFrameLocks noChangeAspect="1"/>
          </p:cNvGraphicFramePr>
          <p:nvPr>
            <p:extLst>
              <p:ext uri="{D42A27DB-BD31-4B8C-83A1-F6EECF244321}">
                <p14:modId xmlns:p14="http://schemas.microsoft.com/office/powerpoint/2010/main" val="49723412"/>
              </p:ext>
            </p:extLst>
          </p:nvPr>
        </p:nvGraphicFramePr>
        <p:xfrm>
          <a:off x="2963069" y="1520788"/>
          <a:ext cx="3181350" cy="641350"/>
        </p:xfrm>
        <a:graphic>
          <a:graphicData uri="http://schemas.openxmlformats.org/presentationml/2006/ole">
            <mc:AlternateContent xmlns:mc="http://schemas.openxmlformats.org/markup-compatibility/2006">
              <mc:Choice xmlns:v="urn:schemas-microsoft-com:vml" Requires="v">
                <p:oleObj spid="_x0000_s195947" name="Equation" r:id="rId4" imgW="1879560" imgH="419040" progId="Equation.DSMT4">
                  <p:embed/>
                </p:oleObj>
              </mc:Choice>
              <mc:Fallback>
                <p:oleObj name="Equation" r:id="rId4" imgW="1879560" imgH="419040" progId="Equation.DSMT4">
                  <p:embed/>
                  <p:pic>
                    <p:nvPicPr>
                      <p:cNvPr id="0" name="Object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63069" y="1520788"/>
                        <a:ext cx="31813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95595" name="Object 11"/>
          <p:cNvGraphicFramePr>
            <a:graphicFrameLocks noChangeAspect="1"/>
          </p:cNvGraphicFramePr>
          <p:nvPr>
            <p:extLst>
              <p:ext uri="{D42A27DB-BD31-4B8C-83A1-F6EECF244321}">
                <p14:modId xmlns:p14="http://schemas.microsoft.com/office/powerpoint/2010/main" val="2518675670"/>
              </p:ext>
            </p:extLst>
          </p:nvPr>
        </p:nvGraphicFramePr>
        <p:xfrm>
          <a:off x="3131840" y="3003032"/>
          <a:ext cx="1908175" cy="342900"/>
        </p:xfrm>
        <a:graphic>
          <a:graphicData uri="http://schemas.openxmlformats.org/presentationml/2006/ole">
            <mc:AlternateContent xmlns:mc="http://schemas.openxmlformats.org/markup-compatibility/2006">
              <mc:Choice xmlns:v="urn:schemas-microsoft-com:vml" Requires="v">
                <p:oleObj spid="_x0000_s195948" name="Equation" r:id="rId6" imgW="1396800" imgH="203040" progId="Equation.DSMT4">
                  <p:embed/>
                </p:oleObj>
              </mc:Choice>
              <mc:Fallback>
                <p:oleObj name="Equation" r:id="rId6" imgW="1396800" imgH="203040" progId="Equation.DSMT4">
                  <p:embed/>
                  <p:pic>
                    <p:nvPicPr>
                      <p:cNvPr id="0" name="Object 11"/>
                      <p:cNvPicPr>
                        <a:picLocks noChangeAspect="1" noChangeArrowheads="1"/>
                      </p:cNvPicPr>
                      <p:nvPr/>
                    </p:nvPicPr>
                    <p:blipFill>
                      <a:blip r:embed="rId7"/>
                      <a:srcRect/>
                      <a:stretch>
                        <a:fillRect/>
                      </a:stretch>
                    </p:blipFill>
                    <p:spPr bwMode="auto">
                      <a:xfrm>
                        <a:off x="3131840" y="3003032"/>
                        <a:ext cx="1908175" cy="342900"/>
                      </a:xfrm>
                      <a:prstGeom prst="rect">
                        <a:avLst/>
                      </a:prstGeom>
                      <a:noFill/>
                      <a:ln>
                        <a:noFill/>
                      </a:ln>
                      <a:extLst/>
                    </p:spPr>
                  </p:pic>
                </p:oleObj>
              </mc:Fallback>
            </mc:AlternateContent>
          </a:graphicData>
        </a:graphic>
      </p:graphicFrame>
      <p:graphicFrame>
        <p:nvGraphicFramePr>
          <p:cNvPr id="195596" name="Object 12"/>
          <p:cNvGraphicFramePr>
            <a:graphicFrameLocks noChangeAspect="1"/>
          </p:cNvGraphicFramePr>
          <p:nvPr>
            <p:extLst>
              <p:ext uri="{D42A27DB-BD31-4B8C-83A1-F6EECF244321}">
                <p14:modId xmlns:p14="http://schemas.microsoft.com/office/powerpoint/2010/main" val="2770931838"/>
              </p:ext>
            </p:extLst>
          </p:nvPr>
        </p:nvGraphicFramePr>
        <p:xfrm>
          <a:off x="3311860" y="4257092"/>
          <a:ext cx="2997200" cy="974725"/>
        </p:xfrm>
        <a:graphic>
          <a:graphicData uri="http://schemas.openxmlformats.org/presentationml/2006/ole">
            <mc:AlternateContent xmlns:mc="http://schemas.openxmlformats.org/markup-compatibility/2006">
              <mc:Choice xmlns:v="urn:schemas-microsoft-com:vml" Requires="v">
                <p:oleObj spid="_x0000_s195949" name="Equation" r:id="rId8" imgW="2323800" imgH="660240" progId="Equation.DSMT4">
                  <p:embed/>
                </p:oleObj>
              </mc:Choice>
              <mc:Fallback>
                <p:oleObj name="Equation" r:id="rId8" imgW="2323800" imgH="660240" progId="Equation.DSMT4">
                  <p:embed/>
                  <p:pic>
                    <p:nvPicPr>
                      <p:cNvPr id="0" name="Object 12"/>
                      <p:cNvPicPr>
                        <a:picLocks noChangeAspect="1" noChangeArrowheads="1"/>
                      </p:cNvPicPr>
                      <p:nvPr/>
                    </p:nvPicPr>
                    <p:blipFill>
                      <a:blip r:embed="rId9"/>
                      <a:srcRect/>
                      <a:stretch>
                        <a:fillRect/>
                      </a:stretch>
                    </p:blipFill>
                    <p:spPr bwMode="auto">
                      <a:xfrm>
                        <a:off x="3311860" y="4257092"/>
                        <a:ext cx="2997200" cy="974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 name="Text Box 9"/>
          <p:cNvSpPr txBox="1">
            <a:spLocks noChangeArrowheads="1"/>
          </p:cNvSpPr>
          <p:nvPr/>
        </p:nvSpPr>
        <p:spPr bwMode="auto">
          <a:xfrm>
            <a:off x="358775" y="152400"/>
            <a:ext cx="8389938"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0"/>
              </a:spcBef>
            </a:pPr>
            <a:r>
              <a:rPr lang="zh-CN" altLang="en-US" sz="4400" b="1" dirty="0" smtClean="0">
                <a:solidFill>
                  <a:schemeClr val="accent2"/>
                </a:solidFill>
                <a:latin typeface="方正姚体" pitchFamily="2" charset="-122"/>
                <a:ea typeface="方正姚体" pitchFamily="2" charset="-122"/>
                <a:cs typeface="+mj-cs"/>
              </a:rPr>
              <a:t>主观</a:t>
            </a:r>
            <a:r>
              <a:rPr lang="en-US" altLang="zh-CN" sz="4400" b="1" dirty="0" smtClean="0">
                <a:solidFill>
                  <a:schemeClr val="accent2"/>
                </a:solidFill>
                <a:latin typeface="方正姚体" pitchFamily="2" charset="-122"/>
                <a:ea typeface="方正姚体" pitchFamily="2" charset="-122"/>
                <a:cs typeface="+mj-cs"/>
              </a:rPr>
              <a:t>Bayes</a:t>
            </a:r>
            <a:r>
              <a:rPr lang="zh-CN" altLang="en-US" sz="4400" b="1" dirty="0" smtClean="0">
                <a:solidFill>
                  <a:schemeClr val="accent2"/>
                </a:solidFill>
                <a:latin typeface="方正姚体" pitchFamily="2" charset="-122"/>
                <a:ea typeface="方正姚体" pitchFamily="2" charset="-122"/>
                <a:cs typeface="+mj-cs"/>
              </a:rPr>
              <a:t>模型：</a:t>
            </a:r>
            <a:r>
              <a:rPr lang="zh-CN" altLang="en-US" sz="3200" b="1" dirty="0" smtClean="0">
                <a:solidFill>
                  <a:schemeClr val="accent2"/>
                </a:solidFill>
                <a:latin typeface="方正姚体" pitchFamily="2" charset="-122"/>
                <a:ea typeface="方正姚体" pitchFamily="2" charset="-122"/>
                <a:cs typeface="+mj-cs"/>
              </a:rPr>
              <a:t>知识</a:t>
            </a:r>
            <a:r>
              <a:rPr lang="zh-CN" altLang="en-US" sz="3200" b="1" dirty="0">
                <a:solidFill>
                  <a:schemeClr val="accent2"/>
                </a:solidFill>
                <a:latin typeface="方正姚体" pitchFamily="2" charset="-122"/>
                <a:ea typeface="方正姚体" pitchFamily="2" charset="-122"/>
                <a:cs typeface="+mj-cs"/>
              </a:rPr>
              <a:t>不确定性的表示</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9" name="Text Box 7"/>
          <p:cNvSpPr txBox="1">
            <a:spLocks noChangeArrowheads="1"/>
          </p:cNvSpPr>
          <p:nvPr/>
        </p:nvSpPr>
        <p:spPr bwMode="auto">
          <a:xfrm>
            <a:off x="179388" y="1233488"/>
            <a:ext cx="8569325" cy="51983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457200" indent="-457200" algn="just" eaLnBrk="1" hangingPunct="1">
              <a:spcBef>
                <a:spcPct val="0"/>
              </a:spcBef>
              <a:buFont typeface="Arial" pitchFamily="34" charset="0"/>
              <a:buChar char="•"/>
            </a:pPr>
            <a:r>
              <a:rPr lang="en-US" altLang="zh-CN" sz="2800" b="1" dirty="0" smtClean="0">
                <a:solidFill>
                  <a:srgbClr val="A50021"/>
                </a:solidFill>
                <a:latin typeface="Times New Roman" pitchFamily="18" charset="0"/>
                <a:ea typeface="幼圆" pitchFamily="49" charset="-122"/>
                <a:cs typeface="Times New Roman" pitchFamily="18" charset="0"/>
              </a:rPr>
              <a:t>LS</a:t>
            </a:r>
            <a:endParaRPr lang="en-US" altLang="zh-CN" sz="2800" b="1" dirty="0">
              <a:solidFill>
                <a:srgbClr val="A50021"/>
              </a:solidFill>
              <a:latin typeface="Times New Roman" pitchFamily="18" charset="0"/>
              <a:ea typeface="幼圆" pitchFamily="49" charset="-122"/>
              <a:cs typeface="Times New Roman" pitchFamily="18" charset="0"/>
            </a:endParaRPr>
          </a:p>
          <a:p>
            <a:pPr marL="800100" lvl="1" indent="-342900" algn="just" eaLnBrk="1" hangingPunct="1">
              <a:lnSpc>
                <a:spcPct val="120000"/>
              </a:lnSpc>
              <a:spcBef>
                <a:spcPts val="600"/>
              </a:spcBef>
              <a:buClr>
                <a:srgbClr val="006600"/>
              </a:buClr>
              <a:buFont typeface="Times New Roman" pitchFamily="18" charset="0"/>
              <a:buChar char="−"/>
            </a:pPr>
            <a:r>
              <a:rPr lang="en-US" altLang="zh-CN" sz="2400" b="1" dirty="0" smtClean="0">
                <a:solidFill>
                  <a:srgbClr val="0000FF"/>
                </a:solidFill>
                <a:latin typeface="Times New Roman" pitchFamily="18" charset="0"/>
                <a:ea typeface="幼圆" pitchFamily="49" charset="-122"/>
                <a:cs typeface="Times New Roman" pitchFamily="18" charset="0"/>
              </a:rPr>
              <a:t>LS&gt;1</a:t>
            </a:r>
            <a:r>
              <a:rPr lang="zh-CN" altLang="en-US" sz="2400" b="1" dirty="0">
                <a:solidFill>
                  <a:srgbClr val="0000FF"/>
                </a:solidFill>
                <a:latin typeface="Times New Roman" pitchFamily="18" charset="0"/>
                <a:ea typeface="幼圆" pitchFamily="49" charset="-122"/>
                <a:cs typeface="Times New Roman" pitchFamily="18" charset="0"/>
              </a:rPr>
              <a:t>：</a:t>
            </a:r>
            <a:r>
              <a:rPr lang="en-US" altLang="zh-CN" sz="2400" b="1" dirty="0" smtClean="0">
                <a:latin typeface="Times New Roman" pitchFamily="18" charset="0"/>
                <a:ea typeface="幼圆" pitchFamily="49" charset="-122"/>
                <a:cs typeface="Times New Roman" pitchFamily="18" charset="0"/>
              </a:rPr>
              <a:t>O(H|E</a:t>
            </a:r>
            <a:r>
              <a:rPr lang="en-US" altLang="zh-CN" sz="2400" b="1" dirty="0">
                <a:latin typeface="Times New Roman" pitchFamily="18" charset="0"/>
                <a:ea typeface="幼圆" pitchFamily="49" charset="-122"/>
                <a:cs typeface="Times New Roman" pitchFamily="18" charset="0"/>
              </a:rPr>
              <a:t>)&gt;O(H)</a:t>
            </a:r>
            <a:r>
              <a:rPr lang="zh-CN" altLang="en-US" sz="2400" b="1" dirty="0" smtClean="0">
                <a:latin typeface="Times New Roman" pitchFamily="18" charset="0"/>
                <a:ea typeface="幼圆" pitchFamily="49" charset="-122"/>
                <a:cs typeface="Times New Roman" pitchFamily="18" charset="0"/>
              </a:rPr>
              <a:t>，</a:t>
            </a:r>
            <a:r>
              <a:rPr lang="zh-CN" altLang="en-US" sz="2400" b="1" dirty="0" smtClean="0">
                <a:solidFill>
                  <a:srgbClr val="0000FF"/>
                </a:solidFill>
                <a:latin typeface="Times New Roman" pitchFamily="18" charset="0"/>
                <a:ea typeface="幼圆" pitchFamily="49" charset="-122"/>
                <a:cs typeface="Times New Roman" pitchFamily="18" charset="0"/>
              </a:rPr>
              <a:t>说明</a:t>
            </a:r>
            <a:r>
              <a:rPr lang="en-US" altLang="zh-CN" sz="2400" b="1" dirty="0" smtClean="0">
                <a:solidFill>
                  <a:srgbClr val="0000FF"/>
                </a:solidFill>
                <a:latin typeface="Times New Roman" pitchFamily="18" charset="0"/>
                <a:ea typeface="幼圆" pitchFamily="49" charset="-122"/>
                <a:cs typeface="Times New Roman" pitchFamily="18" charset="0"/>
              </a:rPr>
              <a:t>E</a:t>
            </a:r>
            <a:r>
              <a:rPr lang="zh-CN" altLang="en-US" sz="2400" b="1" dirty="0">
                <a:solidFill>
                  <a:srgbClr val="0000FF"/>
                </a:solidFill>
                <a:latin typeface="Times New Roman" pitchFamily="18" charset="0"/>
                <a:ea typeface="幼圆" pitchFamily="49" charset="-122"/>
                <a:cs typeface="Times New Roman" pitchFamily="18" charset="0"/>
              </a:rPr>
              <a:t>支持</a:t>
            </a:r>
            <a:r>
              <a:rPr lang="en-US" altLang="zh-CN" sz="2400" b="1" dirty="0">
                <a:solidFill>
                  <a:srgbClr val="0000FF"/>
                </a:solidFill>
                <a:latin typeface="Times New Roman" pitchFamily="18" charset="0"/>
                <a:ea typeface="幼圆" pitchFamily="49" charset="-122"/>
                <a:cs typeface="Times New Roman" pitchFamily="18" charset="0"/>
              </a:rPr>
              <a:t>H</a:t>
            </a:r>
          </a:p>
          <a:p>
            <a:pPr marL="1257300" lvl="2" indent="-342900" algn="just" eaLnBrk="1" hangingPunct="1">
              <a:lnSpc>
                <a:spcPct val="120000"/>
              </a:lnSpc>
              <a:spcBef>
                <a:spcPts val="600"/>
              </a:spcBef>
              <a:buClr>
                <a:srgbClr val="006600"/>
              </a:buClr>
              <a:buFont typeface="Arial" pitchFamily="34" charset="0"/>
              <a:buChar char="•"/>
            </a:pPr>
            <a:r>
              <a:rPr lang="en-US" altLang="zh-CN" sz="2000" b="1" dirty="0">
                <a:solidFill>
                  <a:srgbClr val="00B050"/>
                </a:solidFill>
                <a:latin typeface="Times New Roman" pitchFamily="18" charset="0"/>
                <a:ea typeface="仿宋_GB2312" pitchFamily="49" charset="-122"/>
                <a:cs typeface="Times New Roman" pitchFamily="18" charset="0"/>
              </a:rPr>
              <a:t>LS</a:t>
            </a:r>
            <a:r>
              <a:rPr lang="zh-CN" altLang="en-US" sz="2000" b="1" dirty="0">
                <a:solidFill>
                  <a:srgbClr val="00B050"/>
                </a:solidFill>
                <a:latin typeface="Times New Roman" pitchFamily="18" charset="0"/>
                <a:ea typeface="仿宋_GB2312" pitchFamily="49" charset="-122"/>
                <a:cs typeface="Times New Roman" pitchFamily="18" charset="0"/>
              </a:rPr>
              <a:t>越大，</a:t>
            </a:r>
            <a:r>
              <a:rPr lang="en-US" altLang="zh-CN" sz="2000" b="1" dirty="0">
                <a:solidFill>
                  <a:srgbClr val="00B050"/>
                </a:solidFill>
                <a:latin typeface="Times New Roman" pitchFamily="18" charset="0"/>
                <a:ea typeface="仿宋_GB2312" pitchFamily="49" charset="-122"/>
                <a:cs typeface="Times New Roman" pitchFamily="18" charset="0"/>
              </a:rPr>
              <a:t>O(H|E)</a:t>
            </a:r>
            <a:r>
              <a:rPr lang="zh-CN" altLang="en-US" sz="2000" b="1" dirty="0">
                <a:solidFill>
                  <a:srgbClr val="00B050"/>
                </a:solidFill>
                <a:latin typeface="Times New Roman" pitchFamily="18" charset="0"/>
                <a:ea typeface="仿宋_GB2312" pitchFamily="49" charset="-122"/>
                <a:cs typeface="Times New Roman" pitchFamily="18" charset="0"/>
              </a:rPr>
              <a:t>比</a:t>
            </a:r>
            <a:r>
              <a:rPr lang="en-US" altLang="zh-CN" sz="2000" b="1" dirty="0">
                <a:solidFill>
                  <a:srgbClr val="00B050"/>
                </a:solidFill>
                <a:latin typeface="Times New Roman" pitchFamily="18" charset="0"/>
                <a:ea typeface="仿宋_GB2312" pitchFamily="49" charset="-122"/>
                <a:cs typeface="Times New Roman" pitchFamily="18" charset="0"/>
              </a:rPr>
              <a:t>O(H)</a:t>
            </a:r>
            <a:r>
              <a:rPr lang="zh-CN" altLang="en-US" sz="2000" b="1" dirty="0">
                <a:solidFill>
                  <a:srgbClr val="00B050"/>
                </a:solidFill>
                <a:latin typeface="Times New Roman" pitchFamily="18" charset="0"/>
                <a:ea typeface="仿宋_GB2312" pitchFamily="49" charset="-122"/>
                <a:cs typeface="Times New Roman" pitchFamily="18" charset="0"/>
              </a:rPr>
              <a:t>大得越多，即</a:t>
            </a:r>
            <a:r>
              <a:rPr lang="en-US" altLang="zh-CN" sz="2000" b="1" dirty="0">
                <a:solidFill>
                  <a:srgbClr val="00B050"/>
                </a:solidFill>
                <a:latin typeface="Times New Roman" pitchFamily="18" charset="0"/>
                <a:ea typeface="仿宋_GB2312" pitchFamily="49" charset="-122"/>
                <a:cs typeface="Times New Roman" pitchFamily="18" charset="0"/>
              </a:rPr>
              <a:t>LS</a:t>
            </a:r>
            <a:r>
              <a:rPr lang="zh-CN" altLang="en-US" sz="2000" b="1" dirty="0">
                <a:solidFill>
                  <a:srgbClr val="00B050"/>
                </a:solidFill>
                <a:latin typeface="Times New Roman" pitchFamily="18" charset="0"/>
                <a:ea typeface="仿宋_GB2312" pitchFamily="49" charset="-122"/>
                <a:cs typeface="Times New Roman" pitchFamily="18" charset="0"/>
              </a:rPr>
              <a:t>越大，</a:t>
            </a:r>
            <a:r>
              <a:rPr lang="en-US" altLang="zh-CN" sz="2000" b="1" dirty="0">
                <a:solidFill>
                  <a:srgbClr val="00B050"/>
                </a:solidFill>
                <a:latin typeface="Times New Roman" pitchFamily="18" charset="0"/>
                <a:ea typeface="仿宋_GB2312" pitchFamily="49" charset="-122"/>
                <a:cs typeface="Times New Roman" pitchFamily="18" charset="0"/>
              </a:rPr>
              <a:t>E</a:t>
            </a:r>
            <a:r>
              <a:rPr lang="zh-CN" altLang="en-US" sz="2000" b="1" dirty="0">
                <a:solidFill>
                  <a:srgbClr val="00B050"/>
                </a:solidFill>
                <a:latin typeface="Times New Roman" pitchFamily="18" charset="0"/>
                <a:ea typeface="仿宋_GB2312" pitchFamily="49" charset="-122"/>
                <a:cs typeface="Times New Roman" pitchFamily="18" charset="0"/>
              </a:rPr>
              <a:t>对</a:t>
            </a:r>
            <a:r>
              <a:rPr lang="en-US" altLang="zh-CN" sz="2000" b="1" dirty="0">
                <a:solidFill>
                  <a:srgbClr val="00B050"/>
                </a:solidFill>
                <a:latin typeface="Times New Roman" pitchFamily="18" charset="0"/>
                <a:ea typeface="仿宋_GB2312" pitchFamily="49" charset="-122"/>
                <a:cs typeface="Times New Roman" pitchFamily="18" charset="0"/>
              </a:rPr>
              <a:t>H</a:t>
            </a:r>
            <a:r>
              <a:rPr lang="zh-CN" altLang="en-US" sz="2000" b="1" dirty="0">
                <a:solidFill>
                  <a:srgbClr val="00B050"/>
                </a:solidFill>
                <a:latin typeface="Times New Roman" pitchFamily="18" charset="0"/>
                <a:ea typeface="仿宋_GB2312" pitchFamily="49" charset="-122"/>
                <a:cs typeface="Times New Roman" pitchFamily="18" charset="0"/>
              </a:rPr>
              <a:t>的支持越充分。</a:t>
            </a:r>
          </a:p>
          <a:p>
            <a:pPr marL="1257300" lvl="2" indent="-342900" algn="just" eaLnBrk="1" hangingPunct="1">
              <a:lnSpc>
                <a:spcPct val="120000"/>
              </a:lnSpc>
              <a:spcBef>
                <a:spcPts val="600"/>
              </a:spcBef>
              <a:buClr>
                <a:srgbClr val="006600"/>
              </a:buClr>
              <a:buFont typeface="Arial" pitchFamily="34" charset="0"/>
              <a:buChar char="•"/>
            </a:pPr>
            <a:r>
              <a:rPr lang="zh-CN" altLang="en-US" sz="2000" b="1" dirty="0">
                <a:solidFill>
                  <a:srgbClr val="00B050"/>
                </a:solidFill>
                <a:latin typeface="Times New Roman" pitchFamily="18" charset="0"/>
                <a:ea typeface="仿宋_GB2312" pitchFamily="49" charset="-122"/>
                <a:cs typeface="Times New Roman" pitchFamily="18" charset="0"/>
              </a:rPr>
              <a:t>当</a:t>
            </a:r>
            <a:r>
              <a:rPr lang="en-US" altLang="zh-CN" sz="2000" b="1" dirty="0">
                <a:solidFill>
                  <a:srgbClr val="00B050"/>
                </a:solidFill>
                <a:latin typeface="Times New Roman" pitchFamily="18" charset="0"/>
                <a:ea typeface="仿宋_GB2312" pitchFamily="49" charset="-122"/>
                <a:cs typeface="Times New Roman" pitchFamily="18" charset="0"/>
              </a:rPr>
              <a:t>LS→∝</a:t>
            </a:r>
            <a:r>
              <a:rPr lang="zh-CN" altLang="en-US" sz="2000" b="1" dirty="0">
                <a:solidFill>
                  <a:srgbClr val="00B050"/>
                </a:solidFill>
                <a:latin typeface="Times New Roman" pitchFamily="18" charset="0"/>
                <a:ea typeface="仿宋_GB2312" pitchFamily="49" charset="-122"/>
                <a:cs typeface="Times New Roman" pitchFamily="18" charset="0"/>
              </a:rPr>
              <a:t>时，</a:t>
            </a:r>
            <a:r>
              <a:rPr lang="en-US" altLang="zh-CN" sz="2000" b="1" dirty="0">
                <a:solidFill>
                  <a:srgbClr val="00B050"/>
                </a:solidFill>
                <a:latin typeface="Times New Roman" pitchFamily="18" charset="0"/>
                <a:ea typeface="仿宋_GB2312" pitchFamily="49" charset="-122"/>
                <a:cs typeface="Times New Roman" pitchFamily="18" charset="0"/>
              </a:rPr>
              <a:t>O(H|E)→∝</a:t>
            </a:r>
            <a:r>
              <a:rPr lang="zh-CN" altLang="en-US" sz="2000" b="1" dirty="0">
                <a:solidFill>
                  <a:srgbClr val="00B050"/>
                </a:solidFill>
                <a:latin typeface="Times New Roman" pitchFamily="18" charset="0"/>
                <a:ea typeface="仿宋_GB2312" pitchFamily="49" charset="-122"/>
                <a:cs typeface="Times New Roman" pitchFamily="18" charset="0"/>
              </a:rPr>
              <a:t>，即</a:t>
            </a:r>
            <a:r>
              <a:rPr lang="en-US" altLang="zh-CN" sz="2000" b="1" dirty="0">
                <a:solidFill>
                  <a:srgbClr val="00B050"/>
                </a:solidFill>
                <a:latin typeface="Times New Roman" pitchFamily="18" charset="0"/>
                <a:ea typeface="仿宋_GB2312" pitchFamily="49" charset="-122"/>
                <a:cs typeface="Times New Roman" pitchFamily="18" charset="0"/>
              </a:rPr>
              <a:t>P(H/E)→1</a:t>
            </a:r>
            <a:r>
              <a:rPr lang="zh-CN" altLang="en-US" sz="2000" b="1" dirty="0">
                <a:solidFill>
                  <a:srgbClr val="00B050"/>
                </a:solidFill>
                <a:latin typeface="Times New Roman" pitchFamily="18" charset="0"/>
                <a:ea typeface="仿宋_GB2312" pitchFamily="49" charset="-122"/>
                <a:cs typeface="Times New Roman" pitchFamily="18" charset="0"/>
              </a:rPr>
              <a:t>，表示由于</a:t>
            </a:r>
            <a:r>
              <a:rPr lang="en-US" altLang="zh-CN" sz="2000" b="1" dirty="0">
                <a:solidFill>
                  <a:srgbClr val="00B050"/>
                </a:solidFill>
                <a:latin typeface="Times New Roman" pitchFamily="18" charset="0"/>
                <a:ea typeface="仿宋_GB2312" pitchFamily="49" charset="-122"/>
                <a:cs typeface="Times New Roman" pitchFamily="18" charset="0"/>
              </a:rPr>
              <a:t>E</a:t>
            </a:r>
            <a:r>
              <a:rPr lang="zh-CN" altLang="en-US" sz="2000" b="1" dirty="0">
                <a:solidFill>
                  <a:srgbClr val="00B050"/>
                </a:solidFill>
                <a:latin typeface="Times New Roman" pitchFamily="18" charset="0"/>
                <a:ea typeface="仿宋_GB2312" pitchFamily="49" charset="-122"/>
                <a:cs typeface="Times New Roman" pitchFamily="18" charset="0"/>
              </a:rPr>
              <a:t>的存在，将导致</a:t>
            </a:r>
            <a:r>
              <a:rPr lang="en-US" altLang="zh-CN" sz="2000" b="1" dirty="0">
                <a:solidFill>
                  <a:srgbClr val="00B050"/>
                </a:solidFill>
                <a:latin typeface="Times New Roman" pitchFamily="18" charset="0"/>
                <a:ea typeface="仿宋_GB2312" pitchFamily="49" charset="-122"/>
                <a:cs typeface="Times New Roman" pitchFamily="18" charset="0"/>
              </a:rPr>
              <a:t>H</a:t>
            </a:r>
            <a:r>
              <a:rPr lang="zh-CN" altLang="en-US" sz="2000" b="1" dirty="0">
                <a:solidFill>
                  <a:srgbClr val="00B050"/>
                </a:solidFill>
                <a:latin typeface="Times New Roman" pitchFamily="18" charset="0"/>
                <a:ea typeface="仿宋_GB2312" pitchFamily="49" charset="-122"/>
                <a:cs typeface="Times New Roman" pitchFamily="18" charset="0"/>
              </a:rPr>
              <a:t>为真。</a:t>
            </a:r>
          </a:p>
          <a:p>
            <a:pPr lvl="2" algn="just" eaLnBrk="1" hangingPunct="1">
              <a:spcBef>
                <a:spcPct val="0"/>
              </a:spcBef>
              <a:buClr>
                <a:srgbClr val="006600"/>
              </a:buClr>
              <a:buFont typeface="Wingdings" pitchFamily="2" charset="2"/>
              <a:buChar char="ü"/>
            </a:pPr>
            <a:endParaRPr lang="zh-CN" altLang="en-US" sz="2400" b="1" dirty="0">
              <a:solidFill>
                <a:srgbClr val="0000CC"/>
              </a:solidFill>
              <a:latin typeface="Times New Roman" pitchFamily="18" charset="0"/>
              <a:ea typeface="幼圆" pitchFamily="49" charset="-122"/>
              <a:cs typeface="Times New Roman" pitchFamily="18" charset="0"/>
            </a:endParaRPr>
          </a:p>
          <a:p>
            <a:pPr marL="800100" lvl="1" indent="-342900" algn="just" eaLnBrk="1" hangingPunct="1">
              <a:spcBef>
                <a:spcPct val="0"/>
              </a:spcBef>
              <a:buClr>
                <a:srgbClr val="006600"/>
              </a:buClr>
              <a:buFont typeface="Times New Roman" pitchFamily="18" charset="0"/>
              <a:buChar char="−"/>
            </a:pPr>
            <a:r>
              <a:rPr lang="en-US" altLang="zh-CN" sz="2400" b="1" dirty="0">
                <a:solidFill>
                  <a:srgbClr val="0000FF"/>
                </a:solidFill>
                <a:latin typeface="Times New Roman" pitchFamily="18" charset="0"/>
                <a:ea typeface="幼圆" pitchFamily="49" charset="-122"/>
                <a:cs typeface="Times New Roman" pitchFamily="18" charset="0"/>
              </a:rPr>
              <a:t>LS=1</a:t>
            </a:r>
            <a:r>
              <a:rPr lang="zh-CN" altLang="en-US" sz="2400" b="1" dirty="0">
                <a:latin typeface="Times New Roman" pitchFamily="18" charset="0"/>
                <a:ea typeface="幼圆" pitchFamily="49" charset="-122"/>
                <a:cs typeface="Times New Roman" pitchFamily="18" charset="0"/>
              </a:rPr>
              <a:t>：</a:t>
            </a:r>
            <a:r>
              <a:rPr lang="en-US" altLang="zh-CN" sz="2400" b="1" dirty="0" smtClean="0">
                <a:latin typeface="Times New Roman" pitchFamily="18" charset="0"/>
                <a:ea typeface="幼圆" pitchFamily="49" charset="-122"/>
                <a:cs typeface="Times New Roman" pitchFamily="18" charset="0"/>
              </a:rPr>
              <a:t>O(H|E</a:t>
            </a:r>
            <a:r>
              <a:rPr lang="en-US" altLang="zh-CN" sz="2400" b="1" dirty="0">
                <a:latin typeface="Times New Roman" pitchFamily="18" charset="0"/>
                <a:ea typeface="幼圆" pitchFamily="49" charset="-122"/>
                <a:cs typeface="Times New Roman" pitchFamily="18" charset="0"/>
              </a:rPr>
              <a:t>)=O(H)</a:t>
            </a:r>
            <a:r>
              <a:rPr lang="zh-CN" altLang="en-US" sz="2400" b="1" dirty="0">
                <a:latin typeface="Times New Roman" pitchFamily="18" charset="0"/>
                <a:ea typeface="幼圆" pitchFamily="49" charset="-122"/>
                <a:cs typeface="Times New Roman" pitchFamily="18" charset="0"/>
              </a:rPr>
              <a:t>，</a:t>
            </a:r>
            <a:r>
              <a:rPr lang="zh-CN" altLang="en-US" sz="2400" b="1" dirty="0">
                <a:solidFill>
                  <a:srgbClr val="0000FF"/>
                </a:solidFill>
                <a:latin typeface="Times New Roman" pitchFamily="18" charset="0"/>
                <a:ea typeface="幼圆" pitchFamily="49" charset="-122"/>
                <a:cs typeface="Times New Roman" pitchFamily="18" charset="0"/>
              </a:rPr>
              <a:t>说明</a:t>
            </a:r>
            <a:r>
              <a:rPr lang="en-US" altLang="zh-CN" sz="2400" b="1" dirty="0">
                <a:solidFill>
                  <a:srgbClr val="0000FF"/>
                </a:solidFill>
                <a:latin typeface="Times New Roman" pitchFamily="18" charset="0"/>
                <a:ea typeface="幼圆" pitchFamily="49" charset="-122"/>
                <a:cs typeface="Times New Roman" pitchFamily="18" charset="0"/>
              </a:rPr>
              <a:t>E</a:t>
            </a:r>
            <a:r>
              <a:rPr lang="zh-CN" altLang="en-US" sz="2400" b="1" dirty="0">
                <a:solidFill>
                  <a:srgbClr val="0000FF"/>
                </a:solidFill>
                <a:latin typeface="Times New Roman" pitchFamily="18" charset="0"/>
                <a:ea typeface="幼圆" pitchFamily="49" charset="-122"/>
                <a:cs typeface="Times New Roman" pitchFamily="18" charset="0"/>
              </a:rPr>
              <a:t>对</a:t>
            </a:r>
            <a:r>
              <a:rPr lang="en-US" altLang="zh-CN" sz="2400" b="1" dirty="0">
                <a:solidFill>
                  <a:srgbClr val="0000FF"/>
                </a:solidFill>
                <a:latin typeface="Times New Roman" pitchFamily="18" charset="0"/>
                <a:ea typeface="幼圆" pitchFamily="49" charset="-122"/>
                <a:cs typeface="Times New Roman" pitchFamily="18" charset="0"/>
              </a:rPr>
              <a:t>H</a:t>
            </a:r>
            <a:r>
              <a:rPr lang="zh-CN" altLang="en-US" sz="2400" b="1" dirty="0">
                <a:solidFill>
                  <a:srgbClr val="0000FF"/>
                </a:solidFill>
                <a:latin typeface="Times New Roman" pitchFamily="18" charset="0"/>
                <a:ea typeface="幼圆" pitchFamily="49" charset="-122"/>
                <a:cs typeface="Times New Roman" pitchFamily="18" charset="0"/>
              </a:rPr>
              <a:t>没有</a:t>
            </a:r>
            <a:r>
              <a:rPr lang="zh-CN" altLang="en-US" sz="2400" b="1" dirty="0" smtClean="0">
                <a:solidFill>
                  <a:srgbClr val="0000FF"/>
                </a:solidFill>
                <a:latin typeface="Times New Roman" pitchFamily="18" charset="0"/>
                <a:ea typeface="幼圆" pitchFamily="49" charset="-122"/>
                <a:cs typeface="Times New Roman" pitchFamily="18" charset="0"/>
              </a:rPr>
              <a:t>影响</a:t>
            </a:r>
            <a:endParaRPr lang="zh-CN" altLang="en-US" sz="2400" b="1" dirty="0">
              <a:solidFill>
                <a:srgbClr val="0000FF"/>
              </a:solidFill>
              <a:latin typeface="Times New Roman" pitchFamily="18" charset="0"/>
              <a:ea typeface="幼圆" pitchFamily="49" charset="-122"/>
              <a:cs typeface="Times New Roman" pitchFamily="18" charset="0"/>
            </a:endParaRPr>
          </a:p>
          <a:p>
            <a:pPr marL="800100" lvl="1" indent="-342900" algn="just" eaLnBrk="1" hangingPunct="1">
              <a:spcBef>
                <a:spcPct val="0"/>
              </a:spcBef>
              <a:buClr>
                <a:srgbClr val="006600"/>
              </a:buClr>
              <a:buFont typeface="Times New Roman" pitchFamily="18" charset="0"/>
              <a:buChar char="−"/>
            </a:pPr>
            <a:endParaRPr lang="zh-CN" altLang="en-US" sz="2400" b="1" dirty="0">
              <a:latin typeface="Times New Roman" pitchFamily="18" charset="0"/>
              <a:ea typeface="幼圆" pitchFamily="49" charset="-122"/>
              <a:cs typeface="Times New Roman" pitchFamily="18" charset="0"/>
            </a:endParaRPr>
          </a:p>
          <a:p>
            <a:pPr marL="800100" lvl="1" indent="-342900" algn="just" eaLnBrk="1" hangingPunct="1">
              <a:spcBef>
                <a:spcPct val="0"/>
              </a:spcBef>
              <a:buClr>
                <a:srgbClr val="006600"/>
              </a:buClr>
              <a:buFont typeface="Times New Roman" pitchFamily="18" charset="0"/>
              <a:buChar char="−"/>
            </a:pPr>
            <a:r>
              <a:rPr lang="en-US" altLang="zh-CN" sz="2400" b="1" dirty="0">
                <a:solidFill>
                  <a:srgbClr val="0000FF"/>
                </a:solidFill>
                <a:latin typeface="Times New Roman" pitchFamily="18" charset="0"/>
                <a:ea typeface="幼圆" pitchFamily="49" charset="-122"/>
                <a:cs typeface="Times New Roman" pitchFamily="18" charset="0"/>
              </a:rPr>
              <a:t>LS&lt;1</a:t>
            </a:r>
            <a:r>
              <a:rPr lang="zh-CN" altLang="en-US" sz="2400" b="1" dirty="0">
                <a:latin typeface="Times New Roman" pitchFamily="18" charset="0"/>
                <a:ea typeface="幼圆" pitchFamily="49" charset="-122"/>
                <a:cs typeface="Times New Roman" pitchFamily="18" charset="0"/>
              </a:rPr>
              <a:t>：</a:t>
            </a:r>
            <a:r>
              <a:rPr lang="en-US" altLang="zh-CN" sz="2400" b="1" dirty="0" smtClean="0">
                <a:latin typeface="Times New Roman" pitchFamily="18" charset="0"/>
                <a:ea typeface="幼圆" pitchFamily="49" charset="-122"/>
                <a:cs typeface="Times New Roman" pitchFamily="18" charset="0"/>
              </a:rPr>
              <a:t>O(H|E</a:t>
            </a:r>
            <a:r>
              <a:rPr lang="en-US" altLang="zh-CN" sz="2400" b="1" dirty="0">
                <a:latin typeface="Times New Roman" pitchFamily="18" charset="0"/>
                <a:ea typeface="幼圆" pitchFamily="49" charset="-122"/>
                <a:cs typeface="Times New Roman" pitchFamily="18" charset="0"/>
              </a:rPr>
              <a:t>)&lt;O(H)</a:t>
            </a:r>
            <a:r>
              <a:rPr lang="zh-CN" altLang="en-US" sz="2400" b="1" dirty="0">
                <a:latin typeface="Times New Roman" pitchFamily="18" charset="0"/>
                <a:ea typeface="幼圆" pitchFamily="49" charset="-122"/>
                <a:cs typeface="Times New Roman" pitchFamily="18" charset="0"/>
              </a:rPr>
              <a:t>，</a:t>
            </a:r>
            <a:r>
              <a:rPr lang="zh-CN" altLang="en-US" sz="2400" b="1" dirty="0">
                <a:solidFill>
                  <a:srgbClr val="0000FF"/>
                </a:solidFill>
                <a:latin typeface="Times New Roman" pitchFamily="18" charset="0"/>
                <a:ea typeface="幼圆" pitchFamily="49" charset="-122"/>
                <a:cs typeface="Times New Roman" pitchFamily="18" charset="0"/>
              </a:rPr>
              <a:t>说明</a:t>
            </a:r>
            <a:r>
              <a:rPr lang="en-US" altLang="zh-CN" sz="2400" b="1" dirty="0">
                <a:solidFill>
                  <a:srgbClr val="0000FF"/>
                </a:solidFill>
                <a:latin typeface="Times New Roman" pitchFamily="18" charset="0"/>
                <a:ea typeface="幼圆" pitchFamily="49" charset="-122"/>
                <a:cs typeface="Times New Roman" pitchFamily="18" charset="0"/>
              </a:rPr>
              <a:t>E</a:t>
            </a:r>
            <a:r>
              <a:rPr lang="zh-CN" altLang="en-US" sz="2400" b="1" dirty="0">
                <a:solidFill>
                  <a:srgbClr val="0000FF"/>
                </a:solidFill>
                <a:latin typeface="Times New Roman" pitchFamily="18" charset="0"/>
                <a:ea typeface="幼圆" pitchFamily="49" charset="-122"/>
                <a:cs typeface="Times New Roman" pitchFamily="18" charset="0"/>
              </a:rPr>
              <a:t>不支持</a:t>
            </a:r>
            <a:r>
              <a:rPr lang="en-US" altLang="zh-CN" sz="2400" b="1" dirty="0" smtClean="0">
                <a:solidFill>
                  <a:srgbClr val="0000FF"/>
                </a:solidFill>
                <a:latin typeface="Times New Roman" pitchFamily="18" charset="0"/>
                <a:ea typeface="幼圆" pitchFamily="49" charset="-122"/>
                <a:cs typeface="Times New Roman" pitchFamily="18" charset="0"/>
              </a:rPr>
              <a:t>H</a:t>
            </a:r>
            <a:endParaRPr lang="zh-CN" altLang="en-US" sz="2400" b="1" dirty="0">
              <a:solidFill>
                <a:srgbClr val="0000FF"/>
              </a:solidFill>
              <a:latin typeface="Times New Roman" pitchFamily="18" charset="0"/>
              <a:ea typeface="幼圆" pitchFamily="49" charset="-122"/>
              <a:cs typeface="Times New Roman" pitchFamily="18" charset="0"/>
            </a:endParaRPr>
          </a:p>
          <a:p>
            <a:pPr marL="800100" lvl="1" indent="-342900" algn="just" eaLnBrk="1" hangingPunct="1">
              <a:spcBef>
                <a:spcPct val="0"/>
              </a:spcBef>
              <a:buClr>
                <a:srgbClr val="006600"/>
              </a:buClr>
              <a:buFont typeface="Times New Roman" pitchFamily="18" charset="0"/>
              <a:buChar char="−"/>
            </a:pPr>
            <a:endParaRPr lang="zh-CN" altLang="en-US" sz="2400" b="1" dirty="0">
              <a:latin typeface="Times New Roman" pitchFamily="18" charset="0"/>
              <a:ea typeface="幼圆" pitchFamily="49" charset="-122"/>
              <a:cs typeface="Times New Roman" pitchFamily="18" charset="0"/>
            </a:endParaRPr>
          </a:p>
          <a:p>
            <a:pPr marL="800100" lvl="1" indent="-342900" algn="just" eaLnBrk="1" hangingPunct="1">
              <a:spcBef>
                <a:spcPct val="0"/>
              </a:spcBef>
              <a:buClr>
                <a:srgbClr val="006600"/>
              </a:buClr>
              <a:buFont typeface="Times New Roman" pitchFamily="18" charset="0"/>
              <a:buChar char="−"/>
            </a:pPr>
            <a:r>
              <a:rPr lang="en-US" altLang="zh-CN" sz="2400" b="1" dirty="0">
                <a:solidFill>
                  <a:srgbClr val="0000FF"/>
                </a:solidFill>
                <a:latin typeface="Times New Roman" pitchFamily="18" charset="0"/>
                <a:ea typeface="幼圆" pitchFamily="49" charset="-122"/>
                <a:cs typeface="Times New Roman" pitchFamily="18" charset="0"/>
              </a:rPr>
              <a:t>LS=0</a:t>
            </a:r>
            <a:r>
              <a:rPr lang="zh-CN" altLang="en-US" sz="2400" b="1" dirty="0">
                <a:latin typeface="Times New Roman" pitchFamily="18" charset="0"/>
                <a:ea typeface="幼圆" pitchFamily="49" charset="-122"/>
                <a:cs typeface="Times New Roman" pitchFamily="18" charset="0"/>
              </a:rPr>
              <a:t>：</a:t>
            </a:r>
            <a:r>
              <a:rPr lang="en-US" altLang="zh-CN" sz="2400" b="1" dirty="0" smtClean="0">
                <a:latin typeface="Times New Roman" pitchFamily="18" charset="0"/>
                <a:ea typeface="幼圆" pitchFamily="49" charset="-122"/>
                <a:cs typeface="Times New Roman" pitchFamily="18" charset="0"/>
              </a:rPr>
              <a:t>O(H|E</a:t>
            </a:r>
            <a:r>
              <a:rPr lang="en-US" altLang="zh-CN" sz="2400" b="1" dirty="0">
                <a:latin typeface="Times New Roman" pitchFamily="18" charset="0"/>
                <a:ea typeface="幼圆" pitchFamily="49" charset="-122"/>
                <a:cs typeface="Times New Roman" pitchFamily="18" charset="0"/>
              </a:rPr>
              <a:t>)=0</a:t>
            </a:r>
            <a:r>
              <a:rPr lang="zh-CN" altLang="en-US" sz="2400" b="1" dirty="0">
                <a:latin typeface="Times New Roman" pitchFamily="18" charset="0"/>
                <a:ea typeface="幼圆" pitchFamily="49" charset="-122"/>
                <a:cs typeface="Times New Roman" pitchFamily="18" charset="0"/>
              </a:rPr>
              <a:t>，</a:t>
            </a:r>
            <a:r>
              <a:rPr lang="zh-CN" altLang="en-US" sz="2400" b="1" dirty="0">
                <a:solidFill>
                  <a:srgbClr val="0000FF"/>
                </a:solidFill>
                <a:latin typeface="Times New Roman" pitchFamily="18" charset="0"/>
                <a:ea typeface="幼圆" pitchFamily="49" charset="-122"/>
                <a:cs typeface="Times New Roman" pitchFamily="18" charset="0"/>
              </a:rPr>
              <a:t>说明</a:t>
            </a:r>
            <a:r>
              <a:rPr lang="en-US" altLang="zh-CN" sz="2400" b="1" dirty="0">
                <a:solidFill>
                  <a:srgbClr val="0000FF"/>
                </a:solidFill>
                <a:latin typeface="Times New Roman" pitchFamily="18" charset="0"/>
                <a:ea typeface="幼圆" pitchFamily="49" charset="-122"/>
                <a:cs typeface="Times New Roman" pitchFamily="18" charset="0"/>
              </a:rPr>
              <a:t>E</a:t>
            </a:r>
            <a:r>
              <a:rPr lang="zh-CN" altLang="en-US" sz="2400" b="1" dirty="0">
                <a:solidFill>
                  <a:srgbClr val="0000FF"/>
                </a:solidFill>
                <a:latin typeface="Times New Roman" pitchFamily="18" charset="0"/>
                <a:ea typeface="幼圆" pitchFamily="49" charset="-122"/>
                <a:cs typeface="Times New Roman" pitchFamily="18" charset="0"/>
              </a:rPr>
              <a:t>的存在使</a:t>
            </a:r>
            <a:r>
              <a:rPr lang="en-US" altLang="zh-CN" sz="2400" b="1" dirty="0">
                <a:solidFill>
                  <a:srgbClr val="0000FF"/>
                </a:solidFill>
                <a:latin typeface="Times New Roman" pitchFamily="18" charset="0"/>
                <a:ea typeface="幼圆" pitchFamily="49" charset="-122"/>
                <a:cs typeface="Times New Roman" pitchFamily="18" charset="0"/>
              </a:rPr>
              <a:t>H</a:t>
            </a:r>
            <a:r>
              <a:rPr lang="zh-CN" altLang="en-US" sz="2400" b="1" dirty="0">
                <a:solidFill>
                  <a:srgbClr val="0000FF"/>
                </a:solidFill>
                <a:latin typeface="Times New Roman" pitchFamily="18" charset="0"/>
                <a:ea typeface="幼圆" pitchFamily="49" charset="-122"/>
                <a:cs typeface="Times New Roman" pitchFamily="18" charset="0"/>
              </a:rPr>
              <a:t>为</a:t>
            </a:r>
            <a:r>
              <a:rPr lang="zh-CN" altLang="en-US" sz="2400" b="1" dirty="0" smtClean="0">
                <a:solidFill>
                  <a:srgbClr val="0000FF"/>
                </a:solidFill>
                <a:latin typeface="Times New Roman" pitchFamily="18" charset="0"/>
                <a:ea typeface="幼圆" pitchFamily="49" charset="-122"/>
                <a:cs typeface="Times New Roman" pitchFamily="18" charset="0"/>
              </a:rPr>
              <a:t>假</a:t>
            </a:r>
            <a:endParaRPr lang="zh-CN" altLang="en-US" sz="2400" b="1" dirty="0">
              <a:solidFill>
                <a:srgbClr val="0000FF"/>
              </a:solidFill>
              <a:latin typeface="Times New Roman" pitchFamily="18" charset="0"/>
              <a:ea typeface="幼圆" pitchFamily="49" charset="-122"/>
              <a:cs typeface="Times New Roman" pitchFamily="18" charset="0"/>
            </a:endParaRPr>
          </a:p>
          <a:p>
            <a:pPr eaLnBrk="1" hangingPunct="1">
              <a:spcBef>
                <a:spcPct val="0"/>
              </a:spcBef>
            </a:pPr>
            <a:r>
              <a:rPr lang="zh-CN" altLang="en-US" sz="2000" b="1" dirty="0">
                <a:solidFill>
                  <a:srgbClr val="A50021"/>
                </a:solidFill>
                <a:latin typeface="Times New Roman" pitchFamily="18" charset="0"/>
                <a:ea typeface="幼圆" pitchFamily="49" charset="-122"/>
                <a:cs typeface="Times New Roman" pitchFamily="18" charset="0"/>
              </a:rPr>
              <a:t>　</a:t>
            </a:r>
            <a:endParaRPr lang="zh-CN" altLang="en-US" sz="2000" b="1" dirty="0">
              <a:solidFill>
                <a:srgbClr val="0000CC"/>
              </a:solidFill>
              <a:latin typeface="Times New Roman" pitchFamily="18" charset="0"/>
              <a:ea typeface="幼圆" pitchFamily="49" charset="-122"/>
              <a:cs typeface="Times New Roman" pitchFamily="18" charset="0"/>
            </a:endParaRPr>
          </a:p>
        </p:txBody>
      </p:sp>
      <p:sp>
        <p:nvSpPr>
          <p:cNvPr id="6" name="Text Box 9"/>
          <p:cNvSpPr txBox="1">
            <a:spLocks noChangeArrowheads="1"/>
          </p:cNvSpPr>
          <p:nvPr/>
        </p:nvSpPr>
        <p:spPr bwMode="auto">
          <a:xfrm>
            <a:off x="358775" y="152400"/>
            <a:ext cx="8389938"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0"/>
              </a:spcBef>
            </a:pPr>
            <a:r>
              <a:rPr lang="zh-CN" altLang="en-US" sz="4400" b="1" dirty="0" smtClean="0">
                <a:solidFill>
                  <a:schemeClr val="accent2"/>
                </a:solidFill>
                <a:latin typeface="方正姚体" pitchFamily="2" charset="-122"/>
                <a:ea typeface="方正姚体" pitchFamily="2" charset="-122"/>
                <a:cs typeface="+mj-cs"/>
              </a:rPr>
              <a:t>主观</a:t>
            </a:r>
            <a:r>
              <a:rPr lang="en-US" altLang="zh-CN" sz="4400" b="1" dirty="0" smtClean="0">
                <a:solidFill>
                  <a:schemeClr val="accent2"/>
                </a:solidFill>
                <a:latin typeface="方正姚体" pitchFamily="2" charset="-122"/>
                <a:ea typeface="方正姚体" pitchFamily="2" charset="-122"/>
                <a:cs typeface="+mj-cs"/>
              </a:rPr>
              <a:t>Bayes</a:t>
            </a:r>
            <a:r>
              <a:rPr lang="zh-CN" altLang="en-US" sz="4400" b="1" dirty="0" smtClean="0">
                <a:solidFill>
                  <a:schemeClr val="accent2"/>
                </a:solidFill>
                <a:latin typeface="方正姚体" pitchFamily="2" charset="-122"/>
                <a:ea typeface="方正姚体" pitchFamily="2" charset="-122"/>
                <a:cs typeface="+mj-cs"/>
              </a:rPr>
              <a:t>模型：</a:t>
            </a:r>
            <a:r>
              <a:rPr lang="en-US" altLang="zh-CN" sz="4000" b="1" dirty="0" smtClean="0">
                <a:solidFill>
                  <a:schemeClr val="accent2"/>
                </a:solidFill>
                <a:latin typeface="方正姚体" pitchFamily="2" charset="-122"/>
                <a:ea typeface="方正姚体" pitchFamily="2" charset="-122"/>
                <a:cs typeface="+mj-cs"/>
              </a:rPr>
              <a:t>LS</a:t>
            </a:r>
            <a:r>
              <a:rPr lang="zh-CN" altLang="en-US" sz="4000" b="1" dirty="0" smtClean="0">
                <a:solidFill>
                  <a:schemeClr val="accent2"/>
                </a:solidFill>
                <a:latin typeface="方正姚体" pitchFamily="2" charset="-122"/>
                <a:ea typeface="方正姚体" pitchFamily="2" charset="-122"/>
                <a:cs typeface="+mj-cs"/>
              </a:rPr>
              <a:t>和</a:t>
            </a:r>
            <a:r>
              <a:rPr lang="en-US" altLang="zh-CN" sz="4000" b="1" dirty="0" smtClean="0">
                <a:solidFill>
                  <a:schemeClr val="accent2"/>
                </a:solidFill>
                <a:latin typeface="方正姚体" pitchFamily="2" charset="-122"/>
                <a:ea typeface="方正姚体" pitchFamily="2" charset="-122"/>
                <a:cs typeface="+mj-cs"/>
              </a:rPr>
              <a:t>LN</a:t>
            </a:r>
            <a:r>
              <a:rPr lang="zh-CN" altLang="en-US" sz="4000" b="1" dirty="0" smtClean="0">
                <a:solidFill>
                  <a:schemeClr val="accent2"/>
                </a:solidFill>
                <a:latin typeface="方正姚体" pitchFamily="2" charset="-122"/>
                <a:ea typeface="方正姚体" pitchFamily="2" charset="-122"/>
                <a:cs typeface="+mj-cs"/>
              </a:rPr>
              <a:t>的性质</a:t>
            </a:r>
            <a:endParaRPr lang="zh-CN" altLang="en-US" sz="4000" b="1" dirty="0">
              <a:solidFill>
                <a:schemeClr val="accent2"/>
              </a:solidFill>
              <a:latin typeface="方正姚体" pitchFamily="2" charset="-122"/>
              <a:ea typeface="方正姚体" pitchFamily="2" charset="-122"/>
              <a:cs typeface="+mj-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97639">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7955" name="Rectangle 3"/>
          <p:cNvSpPr>
            <a:spLocks noGrp="1" noChangeArrowheads="1"/>
          </p:cNvSpPr>
          <p:nvPr>
            <p:ph type="body" idx="1"/>
          </p:nvPr>
        </p:nvSpPr>
        <p:spPr>
          <a:xfrm>
            <a:off x="241300" y="980728"/>
            <a:ext cx="8507413" cy="5545138"/>
          </a:xfrm>
        </p:spPr>
        <p:txBody>
          <a:bodyPr/>
          <a:lstStyle/>
          <a:p>
            <a:pPr>
              <a:lnSpc>
                <a:spcPct val="120000"/>
              </a:lnSpc>
              <a:spcBef>
                <a:spcPts val="1200"/>
              </a:spcBef>
            </a:pPr>
            <a:r>
              <a:rPr kumimoji="1" lang="en-US" altLang="zh-CN" sz="2400" b="1" dirty="0" smtClean="0">
                <a:solidFill>
                  <a:srgbClr val="A50021"/>
                </a:solidFill>
                <a:latin typeface="Times New Roman" pitchFamily="18" charset="0"/>
                <a:cs typeface="Times New Roman" pitchFamily="18" charset="0"/>
              </a:rPr>
              <a:t>LN</a:t>
            </a:r>
            <a:endParaRPr kumimoji="1" lang="en-US" altLang="zh-CN" sz="2400" b="1" dirty="0">
              <a:solidFill>
                <a:srgbClr val="A50021"/>
              </a:solidFill>
              <a:latin typeface="Times New Roman" pitchFamily="18" charset="0"/>
              <a:cs typeface="Times New Roman" pitchFamily="18" charset="0"/>
            </a:endParaRPr>
          </a:p>
          <a:p>
            <a:pPr lvl="1">
              <a:lnSpc>
                <a:spcPct val="120000"/>
              </a:lnSpc>
              <a:spcBef>
                <a:spcPts val="0"/>
              </a:spcBef>
            </a:pPr>
            <a:r>
              <a:rPr kumimoji="1" lang="en-US" altLang="zh-CN" sz="2200" dirty="0">
                <a:solidFill>
                  <a:srgbClr val="0000FF"/>
                </a:solidFill>
                <a:latin typeface="Times New Roman" pitchFamily="18" charset="0"/>
                <a:ea typeface="幼圆" pitchFamily="49" charset="-122"/>
                <a:cs typeface="Times New Roman" pitchFamily="18" charset="0"/>
              </a:rPr>
              <a:t>LN&gt;1</a:t>
            </a:r>
            <a:r>
              <a:rPr kumimoji="1" lang="zh-CN" altLang="en-US" sz="2200" dirty="0" smtClean="0">
                <a:latin typeface="Times New Roman" pitchFamily="18" charset="0"/>
                <a:ea typeface="幼圆" pitchFamily="49" charset="-122"/>
                <a:cs typeface="Times New Roman" pitchFamily="18" charset="0"/>
              </a:rPr>
              <a:t>：</a:t>
            </a:r>
            <a:r>
              <a:rPr kumimoji="1" lang="en-US" altLang="zh-CN" sz="2200" b="1" dirty="0" smtClean="0">
                <a:latin typeface="Times New Roman" pitchFamily="18" charset="0"/>
                <a:ea typeface="幼圆" pitchFamily="49" charset="-122"/>
                <a:cs typeface="Times New Roman" pitchFamily="18" charset="0"/>
              </a:rPr>
              <a:t>O(H</a:t>
            </a:r>
            <a:r>
              <a:rPr kumimoji="1" lang="en-US" altLang="zh-CN" sz="2200" b="1" dirty="0">
                <a:latin typeface="Times New Roman" pitchFamily="18" charset="0"/>
                <a:ea typeface="幼圆" pitchFamily="49" charset="-122"/>
                <a:cs typeface="Times New Roman" pitchFamily="18" charset="0"/>
              </a:rPr>
              <a:t>|﹁E)&gt;O(H)</a:t>
            </a:r>
            <a:r>
              <a:rPr kumimoji="1" lang="zh-CN" altLang="en-US" sz="2200" b="1" dirty="0">
                <a:latin typeface="Times New Roman" pitchFamily="18" charset="0"/>
                <a:ea typeface="幼圆" pitchFamily="49" charset="-122"/>
                <a:cs typeface="Times New Roman" pitchFamily="18" charset="0"/>
              </a:rPr>
              <a:t>，</a:t>
            </a:r>
            <a:r>
              <a:rPr kumimoji="1" lang="zh-CN" altLang="en-US" sz="2200" b="1" dirty="0">
                <a:solidFill>
                  <a:srgbClr val="0000FF"/>
                </a:solidFill>
                <a:latin typeface="Times New Roman" pitchFamily="18" charset="0"/>
                <a:ea typeface="幼圆" pitchFamily="49" charset="-122"/>
                <a:cs typeface="Times New Roman" pitchFamily="18" charset="0"/>
              </a:rPr>
              <a:t>说明</a:t>
            </a:r>
            <a:r>
              <a:rPr kumimoji="1" lang="en-US" altLang="zh-CN" sz="2200" b="1" dirty="0">
                <a:solidFill>
                  <a:srgbClr val="0000FF"/>
                </a:solidFill>
                <a:latin typeface="Times New Roman" pitchFamily="18" charset="0"/>
                <a:ea typeface="幼圆" pitchFamily="49" charset="-122"/>
                <a:cs typeface="Times New Roman" pitchFamily="18" charset="0"/>
              </a:rPr>
              <a:t>﹁E</a:t>
            </a:r>
            <a:r>
              <a:rPr kumimoji="1" lang="zh-CN" altLang="en-US" sz="2200" b="1" dirty="0">
                <a:solidFill>
                  <a:srgbClr val="0000FF"/>
                </a:solidFill>
                <a:latin typeface="Times New Roman" pitchFamily="18" charset="0"/>
                <a:ea typeface="幼圆" pitchFamily="49" charset="-122"/>
                <a:cs typeface="Times New Roman" pitchFamily="18" charset="0"/>
              </a:rPr>
              <a:t>支持</a:t>
            </a:r>
            <a:r>
              <a:rPr kumimoji="1" lang="en-US" altLang="zh-CN" sz="2200" b="1" dirty="0">
                <a:solidFill>
                  <a:srgbClr val="0000FF"/>
                </a:solidFill>
                <a:latin typeface="Times New Roman" pitchFamily="18" charset="0"/>
                <a:ea typeface="幼圆" pitchFamily="49" charset="-122"/>
                <a:cs typeface="Times New Roman" pitchFamily="18" charset="0"/>
              </a:rPr>
              <a:t>H</a:t>
            </a:r>
            <a:r>
              <a:rPr kumimoji="1" lang="zh-CN" altLang="en-US" sz="2200" b="1" dirty="0">
                <a:latin typeface="Times New Roman" pitchFamily="18" charset="0"/>
                <a:ea typeface="幼圆" pitchFamily="49" charset="-122"/>
                <a:cs typeface="Times New Roman" pitchFamily="18" charset="0"/>
              </a:rPr>
              <a:t>，即由于</a:t>
            </a:r>
            <a:r>
              <a:rPr kumimoji="1" lang="en-US" altLang="zh-CN" sz="2200" b="1" dirty="0">
                <a:latin typeface="Times New Roman" pitchFamily="18" charset="0"/>
                <a:ea typeface="幼圆" pitchFamily="49" charset="-122"/>
                <a:cs typeface="Times New Roman" pitchFamily="18" charset="0"/>
              </a:rPr>
              <a:t>E</a:t>
            </a:r>
            <a:r>
              <a:rPr kumimoji="1" lang="zh-CN" altLang="en-US" sz="2200" b="1" dirty="0">
                <a:latin typeface="Times New Roman" pitchFamily="18" charset="0"/>
                <a:ea typeface="幼圆" pitchFamily="49" charset="-122"/>
                <a:cs typeface="Times New Roman" pitchFamily="18" charset="0"/>
              </a:rPr>
              <a:t>的不出现，增大了</a:t>
            </a:r>
            <a:r>
              <a:rPr kumimoji="1" lang="en-US" altLang="zh-CN" sz="2200" b="1" dirty="0">
                <a:latin typeface="Times New Roman" pitchFamily="18" charset="0"/>
                <a:ea typeface="幼圆" pitchFamily="49" charset="-122"/>
                <a:cs typeface="Times New Roman" pitchFamily="18" charset="0"/>
              </a:rPr>
              <a:t>H</a:t>
            </a:r>
            <a:r>
              <a:rPr kumimoji="1" lang="zh-CN" altLang="en-US" sz="2200" b="1" dirty="0">
                <a:latin typeface="Times New Roman" pitchFamily="18" charset="0"/>
                <a:ea typeface="幼圆" pitchFamily="49" charset="-122"/>
                <a:cs typeface="Times New Roman" pitchFamily="18" charset="0"/>
              </a:rPr>
              <a:t>为真的概率。</a:t>
            </a:r>
          </a:p>
          <a:p>
            <a:pPr lvl="2">
              <a:lnSpc>
                <a:spcPct val="120000"/>
              </a:lnSpc>
              <a:spcBef>
                <a:spcPts val="0"/>
              </a:spcBef>
            </a:pPr>
            <a:r>
              <a:rPr kumimoji="1" lang="en-US" altLang="zh-CN" sz="2000" b="1" dirty="0">
                <a:solidFill>
                  <a:srgbClr val="00B050"/>
                </a:solidFill>
                <a:latin typeface="Times New Roman" pitchFamily="18" charset="0"/>
                <a:cs typeface="Times New Roman" pitchFamily="18" charset="0"/>
              </a:rPr>
              <a:t>LN</a:t>
            </a:r>
            <a:r>
              <a:rPr kumimoji="1" lang="zh-CN" altLang="en-US" sz="2000" b="1" dirty="0">
                <a:solidFill>
                  <a:srgbClr val="00B050"/>
                </a:solidFill>
                <a:latin typeface="Times New Roman" pitchFamily="18" charset="0"/>
                <a:cs typeface="Times New Roman" pitchFamily="18" charset="0"/>
              </a:rPr>
              <a:t>越大，</a:t>
            </a:r>
            <a:r>
              <a:rPr kumimoji="1" lang="en-US" altLang="zh-CN" sz="2000" b="1" dirty="0">
                <a:solidFill>
                  <a:srgbClr val="00B050"/>
                </a:solidFill>
                <a:latin typeface="Times New Roman" pitchFamily="18" charset="0"/>
                <a:cs typeface="Times New Roman" pitchFamily="18" charset="0"/>
              </a:rPr>
              <a:t>P(H|﹁E)</a:t>
            </a:r>
            <a:r>
              <a:rPr kumimoji="1" lang="zh-CN" altLang="en-US" sz="2000" b="1" dirty="0">
                <a:solidFill>
                  <a:srgbClr val="00B050"/>
                </a:solidFill>
                <a:latin typeface="Times New Roman" pitchFamily="18" charset="0"/>
                <a:cs typeface="Times New Roman" pitchFamily="18" charset="0"/>
              </a:rPr>
              <a:t>就越大，即</a:t>
            </a:r>
            <a:r>
              <a:rPr kumimoji="1" lang="en-US" altLang="zh-CN" sz="2000" b="1" dirty="0">
                <a:solidFill>
                  <a:srgbClr val="00B050"/>
                </a:solidFill>
                <a:latin typeface="Times New Roman" pitchFamily="18" charset="0"/>
                <a:cs typeface="Times New Roman" pitchFamily="18" charset="0"/>
              </a:rPr>
              <a:t>﹁E</a:t>
            </a:r>
            <a:r>
              <a:rPr kumimoji="1" lang="zh-CN" altLang="en-US" sz="2000" b="1" dirty="0">
                <a:solidFill>
                  <a:srgbClr val="00B050"/>
                </a:solidFill>
                <a:latin typeface="Times New Roman" pitchFamily="18" charset="0"/>
                <a:cs typeface="Times New Roman" pitchFamily="18" charset="0"/>
              </a:rPr>
              <a:t>对</a:t>
            </a:r>
            <a:r>
              <a:rPr kumimoji="1" lang="en-US" altLang="zh-CN" sz="2000" b="1" dirty="0">
                <a:solidFill>
                  <a:srgbClr val="00B050"/>
                </a:solidFill>
                <a:latin typeface="Times New Roman" pitchFamily="18" charset="0"/>
                <a:cs typeface="Times New Roman" pitchFamily="18" charset="0"/>
              </a:rPr>
              <a:t>H</a:t>
            </a:r>
            <a:r>
              <a:rPr kumimoji="1" lang="zh-CN" altLang="en-US" sz="2000" b="1" dirty="0">
                <a:solidFill>
                  <a:srgbClr val="00B050"/>
                </a:solidFill>
                <a:latin typeface="Times New Roman" pitchFamily="18" charset="0"/>
                <a:cs typeface="Times New Roman" pitchFamily="18" charset="0"/>
              </a:rPr>
              <a:t>为真的支持就越强。</a:t>
            </a:r>
          </a:p>
          <a:p>
            <a:pPr lvl="2">
              <a:lnSpc>
                <a:spcPct val="120000"/>
              </a:lnSpc>
              <a:spcBef>
                <a:spcPts val="0"/>
              </a:spcBef>
            </a:pPr>
            <a:r>
              <a:rPr kumimoji="1" lang="zh-CN" altLang="en-US" sz="2000" b="1" dirty="0">
                <a:solidFill>
                  <a:srgbClr val="00B050"/>
                </a:solidFill>
                <a:latin typeface="Times New Roman" pitchFamily="18" charset="0"/>
                <a:cs typeface="Times New Roman" pitchFamily="18" charset="0"/>
              </a:rPr>
              <a:t>当</a:t>
            </a:r>
            <a:r>
              <a:rPr kumimoji="1" lang="en-US" altLang="zh-CN" sz="2000" b="1" dirty="0">
                <a:solidFill>
                  <a:srgbClr val="00B050"/>
                </a:solidFill>
                <a:latin typeface="Times New Roman" pitchFamily="18" charset="0"/>
                <a:cs typeface="Times New Roman" pitchFamily="18" charset="0"/>
              </a:rPr>
              <a:t>LN→∝</a:t>
            </a:r>
            <a:r>
              <a:rPr kumimoji="1" lang="zh-CN" altLang="en-US" sz="2000" b="1" dirty="0">
                <a:solidFill>
                  <a:srgbClr val="00B050"/>
                </a:solidFill>
                <a:latin typeface="Times New Roman" pitchFamily="18" charset="0"/>
                <a:cs typeface="Times New Roman" pitchFamily="18" charset="0"/>
              </a:rPr>
              <a:t>时，</a:t>
            </a:r>
            <a:r>
              <a:rPr kumimoji="1" lang="en-US" altLang="zh-CN" sz="2000" b="1" dirty="0">
                <a:solidFill>
                  <a:srgbClr val="00B050"/>
                </a:solidFill>
                <a:latin typeface="Times New Roman" pitchFamily="18" charset="0"/>
                <a:cs typeface="Times New Roman" pitchFamily="18" charset="0"/>
              </a:rPr>
              <a:t>O(H|﹁E)→∝</a:t>
            </a:r>
            <a:r>
              <a:rPr kumimoji="1" lang="zh-CN" altLang="en-US" sz="2000" b="1" dirty="0">
                <a:solidFill>
                  <a:srgbClr val="00B050"/>
                </a:solidFill>
                <a:latin typeface="Times New Roman" pitchFamily="18" charset="0"/>
                <a:cs typeface="Times New Roman" pitchFamily="18" charset="0"/>
              </a:rPr>
              <a:t>，即</a:t>
            </a:r>
            <a:r>
              <a:rPr kumimoji="1" lang="en-US" altLang="zh-CN" sz="2000" b="1" dirty="0">
                <a:solidFill>
                  <a:srgbClr val="00B050"/>
                </a:solidFill>
                <a:latin typeface="Times New Roman" pitchFamily="18" charset="0"/>
                <a:cs typeface="Times New Roman" pitchFamily="18" charset="0"/>
              </a:rPr>
              <a:t>P(H|﹁E)→1</a:t>
            </a:r>
            <a:r>
              <a:rPr kumimoji="1" lang="zh-CN" altLang="en-US" sz="2000" b="1" dirty="0">
                <a:solidFill>
                  <a:srgbClr val="00B050"/>
                </a:solidFill>
                <a:latin typeface="Times New Roman" pitchFamily="18" charset="0"/>
                <a:cs typeface="Times New Roman" pitchFamily="18" charset="0"/>
              </a:rPr>
              <a:t>，表示由于</a:t>
            </a:r>
            <a:r>
              <a:rPr kumimoji="1" lang="en-US" altLang="zh-CN" sz="2000" b="1" dirty="0">
                <a:solidFill>
                  <a:srgbClr val="00B050"/>
                </a:solidFill>
                <a:latin typeface="Times New Roman" pitchFamily="18" charset="0"/>
                <a:cs typeface="Times New Roman" pitchFamily="18" charset="0"/>
              </a:rPr>
              <a:t>﹁E</a:t>
            </a:r>
            <a:r>
              <a:rPr kumimoji="1" lang="zh-CN" altLang="en-US" sz="2000" b="1" dirty="0">
                <a:solidFill>
                  <a:srgbClr val="00B050"/>
                </a:solidFill>
                <a:latin typeface="Times New Roman" pitchFamily="18" charset="0"/>
                <a:cs typeface="Times New Roman" pitchFamily="18" charset="0"/>
              </a:rPr>
              <a:t>的存在，将导致</a:t>
            </a:r>
            <a:r>
              <a:rPr kumimoji="1" lang="en-US" altLang="zh-CN" sz="2000" b="1" dirty="0">
                <a:solidFill>
                  <a:srgbClr val="00B050"/>
                </a:solidFill>
                <a:latin typeface="Times New Roman" pitchFamily="18" charset="0"/>
                <a:cs typeface="Times New Roman" pitchFamily="18" charset="0"/>
              </a:rPr>
              <a:t>H</a:t>
            </a:r>
            <a:r>
              <a:rPr kumimoji="1" lang="zh-CN" altLang="en-US" sz="2000" b="1" dirty="0">
                <a:solidFill>
                  <a:srgbClr val="00B050"/>
                </a:solidFill>
                <a:latin typeface="Times New Roman" pitchFamily="18" charset="0"/>
                <a:cs typeface="Times New Roman" pitchFamily="18" charset="0"/>
              </a:rPr>
              <a:t>为真</a:t>
            </a:r>
            <a:r>
              <a:rPr kumimoji="1" lang="zh-CN" altLang="en-US" sz="2000" b="1" dirty="0" smtClean="0">
                <a:solidFill>
                  <a:srgbClr val="00B050"/>
                </a:solidFill>
                <a:latin typeface="Times New Roman" pitchFamily="18" charset="0"/>
                <a:cs typeface="Times New Roman" pitchFamily="18" charset="0"/>
              </a:rPr>
              <a:t>。</a:t>
            </a:r>
            <a:endParaRPr kumimoji="1" lang="zh-CN" altLang="en-US" sz="2000" b="1" dirty="0">
              <a:solidFill>
                <a:srgbClr val="00B050"/>
              </a:solidFill>
              <a:latin typeface="Times New Roman" pitchFamily="18" charset="0"/>
              <a:cs typeface="Times New Roman" pitchFamily="18" charset="0"/>
            </a:endParaRPr>
          </a:p>
          <a:p>
            <a:pPr lvl="1">
              <a:lnSpc>
                <a:spcPct val="120000"/>
              </a:lnSpc>
              <a:spcBef>
                <a:spcPts val="600"/>
              </a:spcBef>
            </a:pPr>
            <a:r>
              <a:rPr kumimoji="1" lang="en-US" altLang="zh-CN" sz="2200" dirty="0" smtClean="0">
                <a:solidFill>
                  <a:srgbClr val="0000FF"/>
                </a:solidFill>
                <a:latin typeface="Times New Roman" pitchFamily="18" charset="0"/>
                <a:ea typeface="幼圆" pitchFamily="49" charset="-122"/>
                <a:cs typeface="Times New Roman" pitchFamily="18" charset="0"/>
              </a:rPr>
              <a:t>LN=1</a:t>
            </a:r>
            <a:r>
              <a:rPr kumimoji="1" lang="zh-CN" altLang="en-US" sz="2200" dirty="0">
                <a:latin typeface="Times New Roman" pitchFamily="18" charset="0"/>
                <a:ea typeface="幼圆" pitchFamily="49" charset="-122"/>
                <a:cs typeface="Times New Roman" pitchFamily="18" charset="0"/>
              </a:rPr>
              <a:t>：</a:t>
            </a:r>
            <a:r>
              <a:rPr kumimoji="1" lang="en-US" altLang="zh-CN" sz="2200" dirty="0" smtClean="0">
                <a:latin typeface="Times New Roman" pitchFamily="18" charset="0"/>
                <a:ea typeface="幼圆" pitchFamily="49" charset="-122"/>
                <a:cs typeface="Times New Roman" pitchFamily="18" charset="0"/>
              </a:rPr>
              <a:t>O(H</a:t>
            </a:r>
            <a:r>
              <a:rPr kumimoji="1" lang="en-US" altLang="zh-CN" sz="2200" dirty="0">
                <a:latin typeface="Times New Roman" pitchFamily="18" charset="0"/>
                <a:ea typeface="幼圆" pitchFamily="49" charset="-122"/>
                <a:cs typeface="Times New Roman" pitchFamily="18" charset="0"/>
              </a:rPr>
              <a:t>|﹁E)=O(H)</a:t>
            </a:r>
            <a:r>
              <a:rPr kumimoji="1" lang="zh-CN" altLang="en-US" sz="2200" dirty="0">
                <a:latin typeface="Times New Roman" pitchFamily="18" charset="0"/>
                <a:ea typeface="幼圆" pitchFamily="49" charset="-122"/>
                <a:cs typeface="Times New Roman" pitchFamily="18" charset="0"/>
              </a:rPr>
              <a:t>，</a:t>
            </a:r>
            <a:r>
              <a:rPr kumimoji="1" lang="zh-CN" altLang="en-US" sz="2200" dirty="0">
                <a:solidFill>
                  <a:srgbClr val="0000FF"/>
                </a:solidFill>
                <a:latin typeface="Times New Roman" pitchFamily="18" charset="0"/>
                <a:ea typeface="幼圆" pitchFamily="49" charset="-122"/>
                <a:cs typeface="Times New Roman" pitchFamily="18" charset="0"/>
              </a:rPr>
              <a:t>说明</a:t>
            </a:r>
            <a:r>
              <a:rPr kumimoji="1" lang="en-US" altLang="zh-CN" sz="2200" dirty="0">
                <a:solidFill>
                  <a:srgbClr val="0000FF"/>
                </a:solidFill>
                <a:latin typeface="Times New Roman" pitchFamily="18" charset="0"/>
                <a:ea typeface="幼圆" pitchFamily="49" charset="-122"/>
                <a:cs typeface="Times New Roman" pitchFamily="18" charset="0"/>
              </a:rPr>
              <a:t>﹁E</a:t>
            </a:r>
            <a:r>
              <a:rPr kumimoji="1" lang="zh-CN" altLang="en-US" sz="2200" dirty="0">
                <a:solidFill>
                  <a:srgbClr val="0000FF"/>
                </a:solidFill>
                <a:latin typeface="Times New Roman" pitchFamily="18" charset="0"/>
                <a:ea typeface="幼圆" pitchFamily="49" charset="-122"/>
                <a:cs typeface="Times New Roman" pitchFamily="18" charset="0"/>
              </a:rPr>
              <a:t>对</a:t>
            </a:r>
            <a:r>
              <a:rPr kumimoji="1" lang="en-US" altLang="zh-CN" sz="2200" dirty="0">
                <a:solidFill>
                  <a:srgbClr val="0000FF"/>
                </a:solidFill>
                <a:latin typeface="Times New Roman" pitchFamily="18" charset="0"/>
                <a:ea typeface="幼圆" pitchFamily="49" charset="-122"/>
                <a:cs typeface="Times New Roman" pitchFamily="18" charset="0"/>
              </a:rPr>
              <a:t>H</a:t>
            </a:r>
            <a:r>
              <a:rPr kumimoji="1" lang="zh-CN" altLang="en-US" sz="2200" dirty="0">
                <a:solidFill>
                  <a:srgbClr val="0000FF"/>
                </a:solidFill>
                <a:latin typeface="Times New Roman" pitchFamily="18" charset="0"/>
                <a:ea typeface="幼圆" pitchFamily="49" charset="-122"/>
                <a:cs typeface="Times New Roman" pitchFamily="18" charset="0"/>
              </a:rPr>
              <a:t>没有影响</a:t>
            </a:r>
            <a:r>
              <a:rPr kumimoji="1" lang="zh-CN" altLang="en-US" sz="2200" dirty="0">
                <a:latin typeface="Times New Roman" pitchFamily="18" charset="0"/>
                <a:ea typeface="幼圆" pitchFamily="49" charset="-122"/>
                <a:cs typeface="Times New Roman" pitchFamily="18" charset="0"/>
              </a:rPr>
              <a:t>。</a:t>
            </a:r>
          </a:p>
          <a:p>
            <a:pPr lvl="1">
              <a:lnSpc>
                <a:spcPct val="120000"/>
              </a:lnSpc>
              <a:spcBef>
                <a:spcPts val="600"/>
              </a:spcBef>
            </a:pPr>
            <a:r>
              <a:rPr kumimoji="1" lang="en-US" altLang="zh-CN" sz="2200" dirty="0" smtClean="0">
                <a:solidFill>
                  <a:srgbClr val="0000FF"/>
                </a:solidFill>
                <a:latin typeface="Times New Roman" pitchFamily="18" charset="0"/>
                <a:ea typeface="幼圆" pitchFamily="49" charset="-122"/>
                <a:cs typeface="Times New Roman" pitchFamily="18" charset="0"/>
              </a:rPr>
              <a:t>LN&lt;1</a:t>
            </a:r>
            <a:r>
              <a:rPr kumimoji="1" lang="zh-CN" altLang="en-US" sz="2200" dirty="0">
                <a:latin typeface="Times New Roman" pitchFamily="18" charset="0"/>
                <a:ea typeface="幼圆" pitchFamily="49" charset="-122"/>
                <a:cs typeface="Times New Roman" pitchFamily="18" charset="0"/>
              </a:rPr>
              <a:t>：</a:t>
            </a:r>
            <a:r>
              <a:rPr kumimoji="1" lang="en-US" altLang="zh-CN" sz="2200" dirty="0" smtClean="0">
                <a:latin typeface="Times New Roman" pitchFamily="18" charset="0"/>
                <a:ea typeface="幼圆" pitchFamily="49" charset="-122"/>
                <a:cs typeface="Times New Roman" pitchFamily="18" charset="0"/>
              </a:rPr>
              <a:t>O(H</a:t>
            </a:r>
            <a:r>
              <a:rPr kumimoji="1" lang="en-US" altLang="zh-CN" sz="2200" dirty="0">
                <a:latin typeface="Times New Roman" pitchFamily="18" charset="0"/>
                <a:ea typeface="幼圆" pitchFamily="49" charset="-122"/>
                <a:cs typeface="Times New Roman" pitchFamily="18" charset="0"/>
              </a:rPr>
              <a:t>|﹁E)&lt;O(H)</a:t>
            </a:r>
            <a:r>
              <a:rPr kumimoji="1" lang="zh-CN" altLang="en-US" sz="2200" dirty="0">
                <a:latin typeface="Times New Roman" pitchFamily="18" charset="0"/>
                <a:ea typeface="幼圆" pitchFamily="49" charset="-122"/>
                <a:cs typeface="Times New Roman" pitchFamily="18" charset="0"/>
              </a:rPr>
              <a:t>，</a:t>
            </a:r>
            <a:r>
              <a:rPr kumimoji="1" lang="zh-CN" altLang="en-US" sz="2200" dirty="0">
                <a:solidFill>
                  <a:srgbClr val="0000FF"/>
                </a:solidFill>
                <a:latin typeface="Times New Roman" pitchFamily="18" charset="0"/>
                <a:ea typeface="幼圆" pitchFamily="49" charset="-122"/>
                <a:cs typeface="Times New Roman" pitchFamily="18" charset="0"/>
              </a:rPr>
              <a:t>说明</a:t>
            </a:r>
            <a:r>
              <a:rPr kumimoji="1" lang="en-US" altLang="zh-CN" sz="2200" dirty="0">
                <a:solidFill>
                  <a:srgbClr val="0000FF"/>
                </a:solidFill>
                <a:latin typeface="Times New Roman" pitchFamily="18" charset="0"/>
                <a:ea typeface="幼圆" pitchFamily="49" charset="-122"/>
                <a:cs typeface="Times New Roman" pitchFamily="18" charset="0"/>
              </a:rPr>
              <a:t>﹁E</a:t>
            </a:r>
            <a:r>
              <a:rPr kumimoji="1" lang="zh-CN" altLang="en-US" sz="2200" dirty="0">
                <a:solidFill>
                  <a:srgbClr val="0000FF"/>
                </a:solidFill>
                <a:latin typeface="Times New Roman" pitchFamily="18" charset="0"/>
                <a:ea typeface="幼圆" pitchFamily="49" charset="-122"/>
                <a:cs typeface="Times New Roman" pitchFamily="18" charset="0"/>
              </a:rPr>
              <a:t>不支持</a:t>
            </a:r>
            <a:r>
              <a:rPr kumimoji="1" lang="en-US" altLang="zh-CN" sz="2200" dirty="0">
                <a:solidFill>
                  <a:srgbClr val="0000FF"/>
                </a:solidFill>
                <a:latin typeface="Times New Roman" pitchFamily="18" charset="0"/>
                <a:ea typeface="幼圆" pitchFamily="49" charset="-122"/>
                <a:cs typeface="Times New Roman" pitchFamily="18" charset="0"/>
              </a:rPr>
              <a:t>H</a:t>
            </a:r>
            <a:r>
              <a:rPr kumimoji="1" lang="zh-CN" altLang="en-US" sz="2200" dirty="0">
                <a:latin typeface="Times New Roman" pitchFamily="18" charset="0"/>
                <a:ea typeface="幼圆" pitchFamily="49" charset="-122"/>
                <a:cs typeface="Times New Roman" pitchFamily="18" charset="0"/>
              </a:rPr>
              <a:t>，即由于</a:t>
            </a:r>
            <a:r>
              <a:rPr kumimoji="1" lang="en-US" altLang="zh-CN" sz="2200" dirty="0">
                <a:latin typeface="Times New Roman" pitchFamily="18" charset="0"/>
                <a:ea typeface="幼圆" pitchFamily="49" charset="-122"/>
                <a:cs typeface="Times New Roman" pitchFamily="18" charset="0"/>
              </a:rPr>
              <a:t>﹁E</a:t>
            </a:r>
            <a:r>
              <a:rPr kumimoji="1" lang="zh-CN" altLang="en-US" sz="2200" dirty="0">
                <a:latin typeface="Times New Roman" pitchFamily="18" charset="0"/>
                <a:ea typeface="幼圆" pitchFamily="49" charset="-122"/>
                <a:cs typeface="Times New Roman" pitchFamily="18" charset="0"/>
              </a:rPr>
              <a:t>的存在，使</a:t>
            </a:r>
            <a:r>
              <a:rPr kumimoji="1" lang="en-US" altLang="zh-CN" sz="2200" dirty="0">
                <a:latin typeface="Times New Roman" pitchFamily="18" charset="0"/>
                <a:ea typeface="幼圆" pitchFamily="49" charset="-122"/>
                <a:cs typeface="Times New Roman" pitchFamily="18" charset="0"/>
              </a:rPr>
              <a:t>H</a:t>
            </a:r>
            <a:r>
              <a:rPr kumimoji="1" lang="zh-CN" altLang="en-US" sz="2200" dirty="0">
                <a:latin typeface="Times New Roman" pitchFamily="18" charset="0"/>
                <a:ea typeface="幼圆" pitchFamily="49" charset="-122"/>
                <a:cs typeface="Times New Roman" pitchFamily="18" charset="0"/>
              </a:rPr>
              <a:t>为真的可能性下降，或者说由于</a:t>
            </a:r>
            <a:r>
              <a:rPr kumimoji="1" lang="en-US" altLang="zh-CN" sz="2200" dirty="0">
                <a:latin typeface="Times New Roman" pitchFamily="18" charset="0"/>
                <a:ea typeface="幼圆" pitchFamily="49" charset="-122"/>
                <a:cs typeface="Times New Roman" pitchFamily="18" charset="0"/>
              </a:rPr>
              <a:t>E</a:t>
            </a:r>
            <a:r>
              <a:rPr kumimoji="1" lang="zh-CN" altLang="en-US" sz="2200" dirty="0">
                <a:latin typeface="Times New Roman" pitchFamily="18" charset="0"/>
                <a:ea typeface="幼圆" pitchFamily="49" charset="-122"/>
                <a:cs typeface="Times New Roman" pitchFamily="18" charset="0"/>
              </a:rPr>
              <a:t>不存在，将反对</a:t>
            </a:r>
            <a:r>
              <a:rPr kumimoji="1" lang="en-US" altLang="zh-CN" sz="2200" dirty="0">
                <a:latin typeface="Times New Roman" pitchFamily="18" charset="0"/>
                <a:ea typeface="幼圆" pitchFamily="49" charset="-122"/>
                <a:cs typeface="Times New Roman" pitchFamily="18" charset="0"/>
              </a:rPr>
              <a:t>H</a:t>
            </a:r>
            <a:r>
              <a:rPr kumimoji="1" lang="zh-CN" altLang="en-US" sz="2200" dirty="0">
                <a:latin typeface="Times New Roman" pitchFamily="18" charset="0"/>
                <a:ea typeface="幼圆" pitchFamily="49" charset="-122"/>
                <a:cs typeface="Times New Roman" pitchFamily="18" charset="0"/>
              </a:rPr>
              <a:t>为真。</a:t>
            </a:r>
          </a:p>
          <a:p>
            <a:pPr lvl="2">
              <a:lnSpc>
                <a:spcPct val="120000"/>
              </a:lnSpc>
              <a:spcBef>
                <a:spcPts val="0"/>
              </a:spcBef>
            </a:pPr>
            <a:r>
              <a:rPr kumimoji="1" lang="zh-CN" altLang="en-US" sz="2000" b="1" dirty="0">
                <a:solidFill>
                  <a:srgbClr val="00B050"/>
                </a:solidFill>
                <a:latin typeface="Times New Roman" pitchFamily="18" charset="0"/>
                <a:cs typeface="Times New Roman" pitchFamily="18" charset="0"/>
              </a:rPr>
              <a:t>当</a:t>
            </a:r>
            <a:r>
              <a:rPr kumimoji="1" lang="en-US" altLang="zh-CN" sz="2000" b="1" dirty="0">
                <a:solidFill>
                  <a:srgbClr val="00B050"/>
                </a:solidFill>
                <a:latin typeface="Times New Roman" pitchFamily="18" charset="0"/>
                <a:cs typeface="Times New Roman" pitchFamily="18" charset="0"/>
              </a:rPr>
              <a:t>LN→0</a:t>
            </a:r>
            <a:r>
              <a:rPr kumimoji="1" lang="zh-CN" altLang="en-US" sz="2000" b="1" dirty="0">
                <a:solidFill>
                  <a:srgbClr val="00B050"/>
                </a:solidFill>
                <a:latin typeface="Times New Roman" pitchFamily="18" charset="0"/>
                <a:cs typeface="Times New Roman" pitchFamily="18" charset="0"/>
              </a:rPr>
              <a:t>时</a:t>
            </a:r>
            <a:r>
              <a:rPr kumimoji="1" lang="en-US" altLang="zh-CN" sz="2000" b="1" dirty="0">
                <a:solidFill>
                  <a:srgbClr val="00B050"/>
                </a:solidFill>
                <a:latin typeface="Times New Roman" pitchFamily="18" charset="0"/>
                <a:cs typeface="Times New Roman" pitchFamily="18" charset="0"/>
              </a:rPr>
              <a:t>O(H|﹁E) →0</a:t>
            </a:r>
            <a:r>
              <a:rPr kumimoji="1" lang="zh-CN" altLang="en-US" sz="2000" b="1" dirty="0">
                <a:solidFill>
                  <a:srgbClr val="00B050"/>
                </a:solidFill>
                <a:latin typeface="Times New Roman" pitchFamily="18" charset="0"/>
                <a:cs typeface="Times New Roman" pitchFamily="18" charset="0"/>
              </a:rPr>
              <a:t>，即</a:t>
            </a:r>
            <a:r>
              <a:rPr kumimoji="1" lang="en-US" altLang="zh-CN" sz="2000" b="1" dirty="0">
                <a:solidFill>
                  <a:srgbClr val="00B050"/>
                </a:solidFill>
                <a:latin typeface="Times New Roman" pitchFamily="18" charset="0"/>
                <a:cs typeface="Times New Roman" pitchFamily="18" charset="0"/>
              </a:rPr>
              <a:t>LN</a:t>
            </a:r>
            <a:r>
              <a:rPr kumimoji="1" lang="zh-CN" altLang="en-US" sz="2000" b="1" dirty="0">
                <a:solidFill>
                  <a:srgbClr val="00B050"/>
                </a:solidFill>
                <a:latin typeface="Times New Roman" pitchFamily="18" charset="0"/>
                <a:cs typeface="Times New Roman" pitchFamily="18" charset="0"/>
              </a:rPr>
              <a:t>越小，</a:t>
            </a:r>
            <a:r>
              <a:rPr kumimoji="1" lang="en-US" altLang="zh-CN" sz="2000" b="1" dirty="0">
                <a:solidFill>
                  <a:srgbClr val="00B050"/>
                </a:solidFill>
                <a:latin typeface="Times New Roman" pitchFamily="18" charset="0"/>
                <a:cs typeface="Times New Roman" pitchFamily="18" charset="0"/>
              </a:rPr>
              <a:t>E</a:t>
            </a:r>
            <a:r>
              <a:rPr kumimoji="1" lang="zh-CN" altLang="en-US" sz="2000" b="1" dirty="0">
                <a:solidFill>
                  <a:srgbClr val="00B050"/>
                </a:solidFill>
                <a:latin typeface="Times New Roman" pitchFamily="18" charset="0"/>
                <a:cs typeface="Times New Roman" pitchFamily="18" charset="0"/>
              </a:rPr>
              <a:t>的不出现就越反对</a:t>
            </a:r>
            <a:r>
              <a:rPr kumimoji="1" lang="en-US" altLang="zh-CN" sz="2000" b="1" dirty="0">
                <a:solidFill>
                  <a:srgbClr val="00B050"/>
                </a:solidFill>
                <a:latin typeface="Times New Roman" pitchFamily="18" charset="0"/>
                <a:cs typeface="Times New Roman" pitchFamily="18" charset="0"/>
              </a:rPr>
              <a:t>H</a:t>
            </a:r>
            <a:r>
              <a:rPr kumimoji="1" lang="zh-CN" altLang="en-US" sz="2000" b="1" dirty="0">
                <a:solidFill>
                  <a:srgbClr val="00B050"/>
                </a:solidFill>
                <a:latin typeface="Times New Roman" pitchFamily="18" charset="0"/>
                <a:cs typeface="Times New Roman" pitchFamily="18" charset="0"/>
              </a:rPr>
              <a:t>为真，这说明</a:t>
            </a:r>
            <a:r>
              <a:rPr kumimoji="1" lang="en-US" altLang="zh-CN" sz="2000" b="1" dirty="0">
                <a:solidFill>
                  <a:srgbClr val="00B050"/>
                </a:solidFill>
                <a:latin typeface="Times New Roman" pitchFamily="18" charset="0"/>
                <a:cs typeface="Times New Roman" pitchFamily="18" charset="0"/>
              </a:rPr>
              <a:t>H</a:t>
            </a:r>
            <a:r>
              <a:rPr kumimoji="1" lang="zh-CN" altLang="en-US" sz="2000" b="1" dirty="0">
                <a:solidFill>
                  <a:srgbClr val="00B050"/>
                </a:solidFill>
                <a:latin typeface="Times New Roman" pitchFamily="18" charset="0"/>
                <a:cs typeface="Times New Roman" pitchFamily="18" charset="0"/>
              </a:rPr>
              <a:t>越需要</a:t>
            </a:r>
            <a:r>
              <a:rPr kumimoji="1" lang="en-US" altLang="zh-CN" sz="2000" b="1" dirty="0">
                <a:solidFill>
                  <a:srgbClr val="00B050"/>
                </a:solidFill>
                <a:latin typeface="Times New Roman" pitchFamily="18" charset="0"/>
                <a:cs typeface="Times New Roman" pitchFamily="18" charset="0"/>
              </a:rPr>
              <a:t>E</a:t>
            </a:r>
            <a:r>
              <a:rPr kumimoji="1" lang="zh-CN" altLang="en-US" sz="2000" b="1" dirty="0">
                <a:solidFill>
                  <a:srgbClr val="00B050"/>
                </a:solidFill>
                <a:latin typeface="Times New Roman" pitchFamily="18" charset="0"/>
                <a:cs typeface="Times New Roman" pitchFamily="18" charset="0"/>
              </a:rPr>
              <a:t>的</a:t>
            </a:r>
            <a:r>
              <a:rPr kumimoji="1" lang="zh-CN" altLang="en-US" sz="2000" b="1" dirty="0" smtClean="0">
                <a:solidFill>
                  <a:srgbClr val="00B050"/>
                </a:solidFill>
                <a:latin typeface="Times New Roman" pitchFamily="18" charset="0"/>
                <a:cs typeface="Times New Roman" pitchFamily="18" charset="0"/>
              </a:rPr>
              <a:t>出现</a:t>
            </a:r>
            <a:endParaRPr kumimoji="1" lang="zh-CN" altLang="en-US" sz="2000" b="1" dirty="0">
              <a:solidFill>
                <a:srgbClr val="006600"/>
              </a:solidFill>
              <a:latin typeface="Times New Roman" pitchFamily="18" charset="0"/>
              <a:cs typeface="Times New Roman" pitchFamily="18" charset="0"/>
            </a:endParaRPr>
          </a:p>
          <a:p>
            <a:pPr lvl="1">
              <a:lnSpc>
                <a:spcPct val="120000"/>
              </a:lnSpc>
              <a:spcBef>
                <a:spcPts val="1200"/>
              </a:spcBef>
            </a:pPr>
            <a:r>
              <a:rPr kumimoji="1" lang="en-US" altLang="zh-CN" sz="2200" dirty="0" smtClean="0">
                <a:solidFill>
                  <a:srgbClr val="0000FF"/>
                </a:solidFill>
                <a:latin typeface="Times New Roman" pitchFamily="18" charset="0"/>
                <a:ea typeface="幼圆" pitchFamily="49" charset="-122"/>
                <a:cs typeface="Times New Roman" pitchFamily="18" charset="0"/>
              </a:rPr>
              <a:t>LN=0</a:t>
            </a:r>
            <a:r>
              <a:rPr kumimoji="1" lang="zh-CN" altLang="en-US" sz="2200" dirty="0">
                <a:latin typeface="Times New Roman" pitchFamily="18" charset="0"/>
                <a:ea typeface="幼圆" pitchFamily="49" charset="-122"/>
                <a:cs typeface="Times New Roman" pitchFamily="18" charset="0"/>
              </a:rPr>
              <a:t>：</a:t>
            </a:r>
            <a:r>
              <a:rPr kumimoji="1" lang="en-US" altLang="zh-CN" sz="2200" dirty="0" smtClean="0">
                <a:latin typeface="Times New Roman" pitchFamily="18" charset="0"/>
                <a:ea typeface="幼圆" pitchFamily="49" charset="-122"/>
                <a:cs typeface="Times New Roman" pitchFamily="18" charset="0"/>
              </a:rPr>
              <a:t>O(H</a:t>
            </a:r>
            <a:r>
              <a:rPr kumimoji="1" lang="en-US" altLang="zh-CN" sz="2200" dirty="0">
                <a:latin typeface="Times New Roman" pitchFamily="18" charset="0"/>
                <a:ea typeface="幼圆" pitchFamily="49" charset="-122"/>
                <a:cs typeface="Times New Roman" pitchFamily="18" charset="0"/>
              </a:rPr>
              <a:t>|﹁E)=0</a:t>
            </a:r>
            <a:r>
              <a:rPr kumimoji="1" lang="zh-CN" altLang="en-US" sz="2200" dirty="0">
                <a:latin typeface="Times New Roman" pitchFamily="18" charset="0"/>
                <a:ea typeface="幼圆" pitchFamily="49" charset="-122"/>
                <a:cs typeface="Times New Roman" pitchFamily="18" charset="0"/>
              </a:rPr>
              <a:t>，说明</a:t>
            </a:r>
            <a:r>
              <a:rPr kumimoji="1" lang="en-US" altLang="zh-CN" sz="2200" dirty="0">
                <a:latin typeface="Times New Roman" pitchFamily="18" charset="0"/>
                <a:ea typeface="幼圆" pitchFamily="49" charset="-122"/>
                <a:cs typeface="Times New Roman" pitchFamily="18" charset="0"/>
              </a:rPr>
              <a:t>﹁</a:t>
            </a:r>
            <a:r>
              <a:rPr kumimoji="1" lang="en-US" altLang="zh-CN" sz="2200" dirty="0">
                <a:solidFill>
                  <a:srgbClr val="0000FF"/>
                </a:solidFill>
                <a:latin typeface="Times New Roman" pitchFamily="18" charset="0"/>
                <a:ea typeface="幼圆" pitchFamily="49" charset="-122"/>
                <a:cs typeface="Times New Roman" pitchFamily="18" charset="0"/>
              </a:rPr>
              <a:t>E</a:t>
            </a:r>
            <a:r>
              <a:rPr kumimoji="1" lang="zh-CN" altLang="en-US" sz="2200" dirty="0">
                <a:solidFill>
                  <a:srgbClr val="0000FF"/>
                </a:solidFill>
                <a:latin typeface="Times New Roman" pitchFamily="18" charset="0"/>
                <a:ea typeface="幼圆" pitchFamily="49" charset="-122"/>
                <a:cs typeface="Times New Roman" pitchFamily="18" charset="0"/>
              </a:rPr>
              <a:t>的存在（即</a:t>
            </a:r>
            <a:r>
              <a:rPr kumimoji="1" lang="en-US" altLang="zh-CN" sz="2200" dirty="0">
                <a:solidFill>
                  <a:srgbClr val="0000FF"/>
                </a:solidFill>
                <a:latin typeface="Times New Roman" pitchFamily="18" charset="0"/>
                <a:ea typeface="幼圆" pitchFamily="49" charset="-122"/>
                <a:cs typeface="Times New Roman" pitchFamily="18" charset="0"/>
              </a:rPr>
              <a:t>E</a:t>
            </a:r>
            <a:r>
              <a:rPr kumimoji="1" lang="zh-CN" altLang="en-US" sz="2200" dirty="0">
                <a:solidFill>
                  <a:srgbClr val="0000FF"/>
                </a:solidFill>
                <a:latin typeface="Times New Roman" pitchFamily="18" charset="0"/>
                <a:ea typeface="幼圆" pitchFamily="49" charset="-122"/>
                <a:cs typeface="Times New Roman" pitchFamily="18" charset="0"/>
              </a:rPr>
              <a:t>不存在）将导致</a:t>
            </a:r>
            <a:r>
              <a:rPr kumimoji="1" lang="en-US" altLang="zh-CN" sz="2200" dirty="0">
                <a:solidFill>
                  <a:srgbClr val="0000FF"/>
                </a:solidFill>
                <a:latin typeface="Times New Roman" pitchFamily="18" charset="0"/>
                <a:ea typeface="幼圆" pitchFamily="49" charset="-122"/>
                <a:cs typeface="Times New Roman" pitchFamily="18" charset="0"/>
              </a:rPr>
              <a:t>H</a:t>
            </a:r>
            <a:r>
              <a:rPr kumimoji="1" lang="zh-CN" altLang="en-US" sz="2200" dirty="0">
                <a:solidFill>
                  <a:srgbClr val="0000FF"/>
                </a:solidFill>
                <a:latin typeface="Times New Roman" pitchFamily="18" charset="0"/>
                <a:ea typeface="幼圆" pitchFamily="49" charset="-122"/>
                <a:cs typeface="Times New Roman" pitchFamily="18" charset="0"/>
              </a:rPr>
              <a:t>为</a:t>
            </a:r>
            <a:r>
              <a:rPr kumimoji="1" lang="zh-CN" altLang="en-US" sz="2200" dirty="0" smtClean="0">
                <a:solidFill>
                  <a:srgbClr val="0000FF"/>
                </a:solidFill>
                <a:latin typeface="Times New Roman" pitchFamily="18" charset="0"/>
                <a:ea typeface="幼圆" pitchFamily="49" charset="-122"/>
                <a:cs typeface="Times New Roman" pitchFamily="18" charset="0"/>
              </a:rPr>
              <a:t>假</a:t>
            </a:r>
            <a:endParaRPr kumimoji="1" lang="zh-CN" altLang="en-US" sz="2200" dirty="0">
              <a:latin typeface="Times New Roman" pitchFamily="18" charset="0"/>
              <a:ea typeface="幼圆" pitchFamily="49" charset="-122"/>
              <a:cs typeface="Times New Roman" pitchFamily="18" charset="0"/>
            </a:endParaRPr>
          </a:p>
        </p:txBody>
      </p:sp>
      <p:sp>
        <p:nvSpPr>
          <p:cNvPr id="6" name="Text Box 9"/>
          <p:cNvSpPr txBox="1">
            <a:spLocks noChangeArrowheads="1"/>
          </p:cNvSpPr>
          <p:nvPr/>
        </p:nvSpPr>
        <p:spPr bwMode="auto">
          <a:xfrm>
            <a:off x="358775" y="80628"/>
            <a:ext cx="8389938"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0"/>
              </a:spcBef>
            </a:pPr>
            <a:r>
              <a:rPr lang="zh-CN" altLang="en-US" sz="4400" b="1" dirty="0" smtClean="0">
                <a:solidFill>
                  <a:schemeClr val="accent2"/>
                </a:solidFill>
                <a:latin typeface="方正姚体" pitchFamily="2" charset="-122"/>
                <a:ea typeface="方正姚体" pitchFamily="2" charset="-122"/>
                <a:cs typeface="+mj-cs"/>
              </a:rPr>
              <a:t>主观</a:t>
            </a:r>
            <a:r>
              <a:rPr lang="en-US" altLang="zh-CN" sz="4400" b="1" dirty="0" smtClean="0">
                <a:solidFill>
                  <a:schemeClr val="accent2"/>
                </a:solidFill>
                <a:latin typeface="方正姚体" pitchFamily="2" charset="-122"/>
                <a:ea typeface="方正姚体" pitchFamily="2" charset="-122"/>
                <a:cs typeface="+mj-cs"/>
              </a:rPr>
              <a:t>Bayes</a:t>
            </a:r>
            <a:r>
              <a:rPr lang="zh-CN" altLang="en-US" sz="4400" b="1" dirty="0" smtClean="0">
                <a:solidFill>
                  <a:schemeClr val="accent2"/>
                </a:solidFill>
                <a:latin typeface="方正姚体" pitchFamily="2" charset="-122"/>
                <a:ea typeface="方正姚体" pitchFamily="2" charset="-122"/>
                <a:cs typeface="+mj-cs"/>
              </a:rPr>
              <a:t>模型：</a:t>
            </a:r>
            <a:r>
              <a:rPr lang="en-US" altLang="zh-CN" sz="4000" b="1" dirty="0" smtClean="0">
                <a:solidFill>
                  <a:schemeClr val="accent2"/>
                </a:solidFill>
                <a:latin typeface="方正姚体" pitchFamily="2" charset="-122"/>
                <a:ea typeface="方正姚体" pitchFamily="2" charset="-122"/>
                <a:cs typeface="+mj-cs"/>
              </a:rPr>
              <a:t>LS</a:t>
            </a:r>
            <a:r>
              <a:rPr lang="zh-CN" altLang="en-US" sz="4000" b="1" dirty="0" smtClean="0">
                <a:solidFill>
                  <a:schemeClr val="accent2"/>
                </a:solidFill>
                <a:latin typeface="方正姚体" pitchFamily="2" charset="-122"/>
                <a:ea typeface="方正姚体" pitchFamily="2" charset="-122"/>
                <a:cs typeface="+mj-cs"/>
              </a:rPr>
              <a:t>和</a:t>
            </a:r>
            <a:r>
              <a:rPr lang="en-US" altLang="zh-CN" sz="4000" b="1" dirty="0" smtClean="0">
                <a:solidFill>
                  <a:schemeClr val="accent2"/>
                </a:solidFill>
                <a:latin typeface="方正姚体" pitchFamily="2" charset="-122"/>
                <a:ea typeface="方正姚体" pitchFamily="2" charset="-122"/>
                <a:cs typeface="+mj-cs"/>
              </a:rPr>
              <a:t>LN</a:t>
            </a:r>
            <a:r>
              <a:rPr lang="zh-CN" altLang="en-US" sz="4000" b="1" dirty="0" smtClean="0">
                <a:solidFill>
                  <a:schemeClr val="accent2"/>
                </a:solidFill>
                <a:latin typeface="方正姚体" pitchFamily="2" charset="-122"/>
                <a:ea typeface="方正姚体" pitchFamily="2" charset="-122"/>
                <a:cs typeface="+mj-cs"/>
              </a:rPr>
              <a:t>的性质</a:t>
            </a:r>
            <a:endParaRPr lang="zh-CN" altLang="en-US" sz="4000" b="1" dirty="0">
              <a:solidFill>
                <a:schemeClr val="accent2"/>
              </a:solidFill>
              <a:latin typeface="方正姚体" pitchFamily="2" charset="-122"/>
              <a:ea typeface="方正姚体" pitchFamily="2" charset="-122"/>
              <a:cs typeface="+mj-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62" name="Text Box 2"/>
          <p:cNvSpPr txBox="1">
            <a:spLocks noChangeArrowheads="1"/>
          </p:cNvSpPr>
          <p:nvPr/>
        </p:nvSpPr>
        <p:spPr bwMode="auto">
          <a:xfrm>
            <a:off x="179388" y="1233488"/>
            <a:ext cx="8785225"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eaLnBrk="1" hangingPunct="1">
              <a:spcBef>
                <a:spcPct val="0"/>
              </a:spcBef>
            </a:pPr>
            <a:r>
              <a:rPr lang="en-US" altLang="zh-CN" sz="2000" b="1">
                <a:solidFill>
                  <a:srgbClr val="A50021"/>
                </a:solidFill>
                <a:latin typeface="Times New Roman" pitchFamily="18" charset="0"/>
                <a:ea typeface="宋体" pitchFamily="2" charset="-122"/>
              </a:rPr>
              <a:t>    </a:t>
            </a:r>
          </a:p>
          <a:p>
            <a:pPr algn="just" eaLnBrk="1" hangingPunct="1">
              <a:spcBef>
                <a:spcPct val="0"/>
              </a:spcBef>
            </a:pPr>
            <a:endParaRPr lang="en-US" altLang="zh-CN" sz="2000" b="1">
              <a:solidFill>
                <a:srgbClr val="0000CC"/>
              </a:solidFill>
              <a:latin typeface="Times New Roman" pitchFamily="18" charset="0"/>
              <a:ea typeface="宋体" pitchFamily="2" charset="-122"/>
            </a:endParaRPr>
          </a:p>
        </p:txBody>
      </p:sp>
      <p:sp>
        <p:nvSpPr>
          <p:cNvPr id="348164" name="Text Box 4"/>
          <p:cNvSpPr txBox="1">
            <a:spLocks noChangeArrowheads="1"/>
          </p:cNvSpPr>
          <p:nvPr/>
        </p:nvSpPr>
        <p:spPr bwMode="auto">
          <a:xfrm>
            <a:off x="319410" y="1247776"/>
            <a:ext cx="8640763" cy="49613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342900" indent="-342900" eaLnBrk="1" hangingPunct="1">
              <a:lnSpc>
                <a:spcPct val="110000"/>
              </a:lnSpc>
              <a:spcBef>
                <a:spcPts val="1200"/>
              </a:spcBef>
              <a:buFont typeface="Arial" pitchFamily="34" charset="0"/>
              <a:buChar char="•"/>
            </a:pPr>
            <a:r>
              <a:rPr lang="en-US" altLang="zh-CN" sz="2400" b="1" dirty="0" smtClean="0">
                <a:solidFill>
                  <a:srgbClr val="CC3300"/>
                </a:solidFill>
                <a:latin typeface="Times New Roman" pitchFamily="18" charset="0"/>
                <a:ea typeface="幼圆" pitchFamily="49" charset="-122"/>
                <a:cs typeface="Times New Roman" pitchFamily="18" charset="0"/>
              </a:rPr>
              <a:t>LS</a:t>
            </a:r>
            <a:r>
              <a:rPr lang="zh-CN" altLang="en-US" sz="2400" b="1" dirty="0">
                <a:solidFill>
                  <a:srgbClr val="CC3300"/>
                </a:solidFill>
                <a:latin typeface="Times New Roman" pitchFamily="18" charset="0"/>
                <a:ea typeface="幼圆" pitchFamily="49" charset="-122"/>
                <a:cs typeface="Times New Roman" pitchFamily="18" charset="0"/>
              </a:rPr>
              <a:t>与</a:t>
            </a:r>
            <a:r>
              <a:rPr lang="en-US" altLang="zh-CN" sz="2400" b="1" dirty="0">
                <a:solidFill>
                  <a:srgbClr val="CC3300"/>
                </a:solidFill>
                <a:latin typeface="Times New Roman" pitchFamily="18" charset="0"/>
                <a:ea typeface="幼圆" pitchFamily="49" charset="-122"/>
                <a:cs typeface="Times New Roman" pitchFamily="18" charset="0"/>
              </a:rPr>
              <a:t>LN</a:t>
            </a:r>
            <a:r>
              <a:rPr lang="zh-CN" altLang="en-US" sz="2400" b="1" dirty="0">
                <a:solidFill>
                  <a:srgbClr val="CC3300"/>
                </a:solidFill>
                <a:latin typeface="Times New Roman" pitchFamily="18" charset="0"/>
                <a:ea typeface="幼圆" pitchFamily="49" charset="-122"/>
                <a:cs typeface="Times New Roman" pitchFamily="18" charset="0"/>
              </a:rPr>
              <a:t>的</a:t>
            </a:r>
            <a:r>
              <a:rPr lang="zh-CN" altLang="en-US" sz="2400" b="1" dirty="0" smtClean="0">
                <a:solidFill>
                  <a:srgbClr val="CC3300"/>
                </a:solidFill>
                <a:latin typeface="Times New Roman" pitchFamily="18" charset="0"/>
                <a:ea typeface="幼圆" pitchFamily="49" charset="-122"/>
                <a:cs typeface="Times New Roman" pitchFamily="18" charset="0"/>
              </a:rPr>
              <a:t>关系</a:t>
            </a:r>
            <a:endParaRPr lang="en-US" altLang="zh-CN" sz="2400" b="1" dirty="0" smtClean="0">
              <a:solidFill>
                <a:srgbClr val="CC3300"/>
              </a:solidFill>
              <a:latin typeface="Times New Roman" pitchFamily="18" charset="0"/>
              <a:ea typeface="幼圆" pitchFamily="49" charset="-122"/>
              <a:cs typeface="Times New Roman" pitchFamily="18" charset="0"/>
            </a:endParaRPr>
          </a:p>
          <a:p>
            <a:pPr eaLnBrk="1" hangingPunct="1">
              <a:lnSpc>
                <a:spcPct val="110000"/>
              </a:lnSpc>
              <a:spcBef>
                <a:spcPts val="1200"/>
              </a:spcBef>
            </a:pPr>
            <a:r>
              <a:rPr lang="en-US" altLang="zh-CN" sz="2000" b="1" dirty="0" smtClean="0">
                <a:solidFill>
                  <a:srgbClr val="0000CC"/>
                </a:solidFill>
                <a:latin typeface="Times New Roman" pitchFamily="18" charset="0"/>
                <a:ea typeface="幼圆" pitchFamily="49" charset="-122"/>
                <a:cs typeface="Times New Roman" pitchFamily="18" charset="0"/>
              </a:rPr>
              <a:t>      E</a:t>
            </a:r>
            <a:r>
              <a:rPr lang="zh-CN" altLang="en-US" sz="2000" b="1" dirty="0">
                <a:solidFill>
                  <a:srgbClr val="0000CC"/>
                </a:solidFill>
                <a:latin typeface="Times New Roman" pitchFamily="18" charset="0"/>
                <a:ea typeface="幼圆" pitchFamily="49" charset="-122"/>
                <a:cs typeface="Times New Roman" pitchFamily="18" charset="0"/>
              </a:rPr>
              <a:t>和</a:t>
            </a:r>
            <a:r>
              <a:rPr lang="en-US" altLang="zh-CN" sz="2000" b="1" dirty="0">
                <a:solidFill>
                  <a:srgbClr val="0000CC"/>
                </a:solidFill>
                <a:latin typeface="Times New Roman" pitchFamily="18" charset="0"/>
                <a:ea typeface="幼圆" pitchFamily="49" charset="-122"/>
                <a:cs typeface="Times New Roman" pitchFamily="18" charset="0"/>
              </a:rPr>
              <a:t>﹁E</a:t>
            </a:r>
            <a:r>
              <a:rPr lang="zh-CN" altLang="en-US" sz="2000" b="1" dirty="0">
                <a:solidFill>
                  <a:srgbClr val="0000CC"/>
                </a:solidFill>
                <a:latin typeface="Times New Roman" pitchFamily="18" charset="0"/>
                <a:ea typeface="幼圆" pitchFamily="49" charset="-122"/>
                <a:cs typeface="Times New Roman" pitchFamily="18" charset="0"/>
              </a:rPr>
              <a:t>不会同时支持或同时排斥</a:t>
            </a:r>
            <a:r>
              <a:rPr lang="en-US" altLang="zh-CN" sz="2000" b="1" dirty="0">
                <a:solidFill>
                  <a:srgbClr val="0000CC"/>
                </a:solidFill>
                <a:latin typeface="Times New Roman" pitchFamily="18" charset="0"/>
                <a:ea typeface="幼圆" pitchFamily="49" charset="-122"/>
                <a:cs typeface="Times New Roman" pitchFamily="18" charset="0"/>
              </a:rPr>
              <a:t>H</a:t>
            </a:r>
            <a:r>
              <a:rPr lang="zh-CN" altLang="en-US" sz="2000" b="1" dirty="0">
                <a:solidFill>
                  <a:srgbClr val="0000CC"/>
                </a:solidFill>
                <a:latin typeface="Times New Roman" pitchFamily="18" charset="0"/>
                <a:ea typeface="幼圆" pitchFamily="49" charset="-122"/>
                <a:cs typeface="Times New Roman" pitchFamily="18" charset="0"/>
              </a:rPr>
              <a:t>，因此只有下述三种情况存在：</a:t>
            </a:r>
          </a:p>
          <a:p>
            <a:pPr lvl="1" eaLnBrk="1" hangingPunct="1">
              <a:lnSpc>
                <a:spcPct val="110000"/>
              </a:lnSpc>
              <a:spcBef>
                <a:spcPts val="1200"/>
              </a:spcBef>
            </a:pPr>
            <a:r>
              <a:rPr lang="zh-CN" altLang="en-US" sz="2000" b="1" dirty="0" smtClean="0">
                <a:solidFill>
                  <a:srgbClr val="0000CC"/>
                </a:solidFill>
                <a:latin typeface="Times New Roman" pitchFamily="18" charset="0"/>
                <a:ea typeface="幼圆" pitchFamily="49" charset="-122"/>
                <a:cs typeface="Times New Roman" pitchFamily="18" charset="0"/>
              </a:rPr>
              <a:t>① </a:t>
            </a:r>
            <a:r>
              <a:rPr lang="en-US" altLang="zh-CN" sz="2000" b="1" dirty="0">
                <a:solidFill>
                  <a:srgbClr val="0000CC"/>
                </a:solidFill>
                <a:latin typeface="Times New Roman" pitchFamily="18" charset="0"/>
                <a:ea typeface="幼圆" pitchFamily="49" charset="-122"/>
                <a:cs typeface="Times New Roman" pitchFamily="18" charset="0"/>
              </a:rPr>
              <a:t>LS&gt;1</a:t>
            </a:r>
            <a:r>
              <a:rPr lang="zh-CN" altLang="en-US" sz="2000" b="1" dirty="0">
                <a:solidFill>
                  <a:srgbClr val="0000CC"/>
                </a:solidFill>
                <a:latin typeface="Times New Roman" pitchFamily="18" charset="0"/>
                <a:ea typeface="幼圆" pitchFamily="49" charset="-122"/>
                <a:cs typeface="Times New Roman" pitchFamily="18" charset="0"/>
              </a:rPr>
              <a:t>且</a:t>
            </a:r>
            <a:r>
              <a:rPr lang="en-US" altLang="zh-CN" sz="2000" b="1" dirty="0">
                <a:solidFill>
                  <a:srgbClr val="0000CC"/>
                </a:solidFill>
                <a:latin typeface="Times New Roman" pitchFamily="18" charset="0"/>
                <a:ea typeface="幼圆" pitchFamily="49" charset="-122"/>
                <a:cs typeface="Times New Roman" pitchFamily="18" charset="0"/>
              </a:rPr>
              <a:t>LN&lt;1                        </a:t>
            </a:r>
          </a:p>
          <a:p>
            <a:pPr lvl="1" eaLnBrk="1" hangingPunct="1">
              <a:lnSpc>
                <a:spcPct val="110000"/>
              </a:lnSpc>
              <a:spcBef>
                <a:spcPts val="1200"/>
              </a:spcBef>
            </a:pPr>
            <a:r>
              <a:rPr lang="en-US" altLang="zh-CN" sz="2000" b="1" dirty="0" smtClean="0">
                <a:solidFill>
                  <a:srgbClr val="0000CC"/>
                </a:solidFill>
                <a:latin typeface="Times New Roman" pitchFamily="18" charset="0"/>
                <a:ea typeface="幼圆" pitchFamily="49" charset="-122"/>
                <a:cs typeface="Times New Roman" pitchFamily="18" charset="0"/>
              </a:rPr>
              <a:t>② </a:t>
            </a:r>
            <a:r>
              <a:rPr lang="en-US" altLang="zh-CN" sz="2000" b="1" dirty="0">
                <a:solidFill>
                  <a:srgbClr val="0000CC"/>
                </a:solidFill>
                <a:latin typeface="Times New Roman" pitchFamily="18" charset="0"/>
                <a:ea typeface="幼圆" pitchFamily="49" charset="-122"/>
                <a:cs typeface="Times New Roman" pitchFamily="18" charset="0"/>
              </a:rPr>
              <a:t>LS&lt;1</a:t>
            </a:r>
            <a:r>
              <a:rPr lang="zh-CN" altLang="en-US" sz="2000" b="1" dirty="0">
                <a:solidFill>
                  <a:srgbClr val="0000CC"/>
                </a:solidFill>
                <a:latin typeface="Times New Roman" pitchFamily="18" charset="0"/>
                <a:ea typeface="幼圆" pitchFamily="49" charset="-122"/>
                <a:cs typeface="Times New Roman" pitchFamily="18" charset="0"/>
              </a:rPr>
              <a:t>且</a:t>
            </a:r>
            <a:r>
              <a:rPr lang="en-US" altLang="zh-CN" sz="2000" b="1" dirty="0">
                <a:solidFill>
                  <a:srgbClr val="0000CC"/>
                </a:solidFill>
                <a:latin typeface="Times New Roman" pitchFamily="18" charset="0"/>
                <a:ea typeface="幼圆" pitchFamily="49" charset="-122"/>
                <a:cs typeface="Times New Roman" pitchFamily="18" charset="0"/>
              </a:rPr>
              <a:t>LN&gt;1                </a:t>
            </a:r>
            <a:r>
              <a:rPr lang="zh-CN" altLang="en-US" sz="2000" b="1" dirty="0">
                <a:solidFill>
                  <a:srgbClr val="0000CC"/>
                </a:solidFill>
                <a:latin typeface="Times New Roman" pitchFamily="18" charset="0"/>
                <a:ea typeface="幼圆" pitchFamily="49" charset="-122"/>
                <a:cs typeface="Times New Roman" pitchFamily="18" charset="0"/>
              </a:rPr>
              <a:t>　      </a:t>
            </a:r>
          </a:p>
          <a:p>
            <a:pPr lvl="1" eaLnBrk="1" hangingPunct="1">
              <a:lnSpc>
                <a:spcPct val="110000"/>
              </a:lnSpc>
              <a:spcBef>
                <a:spcPts val="1200"/>
              </a:spcBef>
            </a:pPr>
            <a:r>
              <a:rPr lang="zh-CN" altLang="en-US" sz="2000" b="1" dirty="0" smtClean="0">
                <a:solidFill>
                  <a:srgbClr val="0000CC"/>
                </a:solidFill>
                <a:latin typeface="Times New Roman" pitchFamily="18" charset="0"/>
                <a:ea typeface="幼圆" pitchFamily="49" charset="-122"/>
                <a:cs typeface="Times New Roman" pitchFamily="18" charset="0"/>
              </a:rPr>
              <a:t>③ </a:t>
            </a:r>
            <a:r>
              <a:rPr lang="en-US" altLang="zh-CN" sz="2000" b="1" dirty="0">
                <a:solidFill>
                  <a:srgbClr val="0000CC"/>
                </a:solidFill>
                <a:latin typeface="Times New Roman" pitchFamily="18" charset="0"/>
                <a:ea typeface="幼圆" pitchFamily="49" charset="-122"/>
                <a:cs typeface="Times New Roman" pitchFamily="18" charset="0"/>
              </a:rPr>
              <a:t>LS=LN=1</a:t>
            </a:r>
          </a:p>
          <a:p>
            <a:pPr eaLnBrk="1" hangingPunct="1">
              <a:lnSpc>
                <a:spcPct val="110000"/>
              </a:lnSpc>
              <a:spcBef>
                <a:spcPts val="1200"/>
              </a:spcBef>
            </a:pPr>
            <a:r>
              <a:rPr lang="en-US" altLang="zh-CN" sz="2000" b="1" dirty="0">
                <a:solidFill>
                  <a:srgbClr val="00B050"/>
                </a:solidFill>
                <a:latin typeface="Times New Roman" pitchFamily="18" charset="0"/>
                <a:ea typeface="幼圆" pitchFamily="49" charset="-122"/>
                <a:cs typeface="Times New Roman" pitchFamily="18" charset="0"/>
              </a:rPr>
              <a:t>    </a:t>
            </a:r>
            <a:r>
              <a:rPr lang="zh-CN" altLang="en-US" sz="2000" b="1" dirty="0" smtClean="0">
                <a:solidFill>
                  <a:srgbClr val="00B050"/>
                </a:solidFill>
                <a:latin typeface="Times New Roman" pitchFamily="18" charset="0"/>
                <a:ea typeface="幼圆" pitchFamily="49" charset="-122"/>
                <a:cs typeface="Times New Roman" pitchFamily="18" charset="0"/>
              </a:rPr>
              <a:t>证：对①：    </a:t>
            </a:r>
            <a:r>
              <a:rPr lang="en-US" altLang="zh-CN" sz="2000" b="1" dirty="0">
                <a:solidFill>
                  <a:srgbClr val="00B050"/>
                </a:solidFill>
                <a:latin typeface="Times New Roman" pitchFamily="18" charset="0"/>
                <a:ea typeface="幼圆" pitchFamily="49" charset="-122"/>
                <a:cs typeface="Times New Roman" pitchFamily="18" charset="0"/>
              </a:rPr>
              <a:t>LS&gt;1 </a:t>
            </a:r>
            <a:r>
              <a:rPr kumimoji="0" lang="en-US" altLang="zh-CN" sz="2000" b="1" dirty="0">
                <a:solidFill>
                  <a:srgbClr val="00B050"/>
                </a:solidFill>
                <a:latin typeface="Times New Roman" pitchFamily="18" charset="0"/>
                <a:ea typeface="幼圆" pitchFamily="49" charset="-122"/>
                <a:cs typeface="Times New Roman" pitchFamily="18" charset="0"/>
              </a:rPr>
              <a:t>⇔ P(E|H)/P(E|¬H)&gt;1 ⇔P(E|H) &gt;P(E|¬H) </a:t>
            </a:r>
          </a:p>
          <a:p>
            <a:pPr eaLnBrk="1" hangingPunct="1">
              <a:lnSpc>
                <a:spcPct val="110000"/>
              </a:lnSpc>
              <a:spcBef>
                <a:spcPct val="20000"/>
              </a:spcBef>
            </a:pPr>
            <a:r>
              <a:rPr kumimoji="0" lang="en-US" altLang="zh-CN" sz="2000" b="1" dirty="0">
                <a:solidFill>
                  <a:srgbClr val="00B050"/>
                </a:solidFill>
                <a:latin typeface="Times New Roman" pitchFamily="18" charset="0"/>
                <a:ea typeface="幼圆" pitchFamily="49" charset="-122"/>
                <a:cs typeface="Times New Roman" pitchFamily="18" charset="0"/>
              </a:rPr>
              <a:t>           </a:t>
            </a:r>
            <a:r>
              <a:rPr kumimoji="0" lang="en-US" altLang="zh-CN" sz="2000" b="1" dirty="0" smtClean="0">
                <a:solidFill>
                  <a:srgbClr val="00B050"/>
                </a:solidFill>
                <a:latin typeface="Times New Roman" pitchFamily="18" charset="0"/>
                <a:ea typeface="幼圆" pitchFamily="49" charset="-122"/>
                <a:cs typeface="Times New Roman" pitchFamily="18" charset="0"/>
              </a:rPr>
              <a:t>                           </a:t>
            </a:r>
            <a:r>
              <a:rPr kumimoji="0" lang="en-US" altLang="zh-CN" sz="2000" b="1" dirty="0">
                <a:solidFill>
                  <a:srgbClr val="00B050"/>
                </a:solidFill>
                <a:latin typeface="Times New Roman" pitchFamily="18" charset="0"/>
                <a:ea typeface="幼圆" pitchFamily="49" charset="-122"/>
                <a:cs typeface="Times New Roman" pitchFamily="18" charset="0"/>
              </a:rPr>
              <a:t>⇔ 1-P(E|H) &lt; 1-P(E|¬H)</a:t>
            </a:r>
          </a:p>
          <a:p>
            <a:pPr eaLnBrk="1" hangingPunct="1">
              <a:lnSpc>
                <a:spcPct val="110000"/>
              </a:lnSpc>
              <a:spcBef>
                <a:spcPct val="20000"/>
              </a:spcBef>
            </a:pPr>
            <a:r>
              <a:rPr kumimoji="0" lang="en-US" altLang="zh-CN" sz="2000" b="1" dirty="0">
                <a:solidFill>
                  <a:srgbClr val="00B050"/>
                </a:solidFill>
                <a:latin typeface="Times New Roman" pitchFamily="18" charset="0"/>
                <a:ea typeface="幼圆" pitchFamily="49" charset="-122"/>
                <a:cs typeface="Times New Roman" pitchFamily="18" charset="0"/>
              </a:rPr>
              <a:t>          </a:t>
            </a:r>
            <a:r>
              <a:rPr kumimoji="0" lang="en-US" altLang="zh-CN" sz="2000" b="1" dirty="0" smtClean="0">
                <a:solidFill>
                  <a:srgbClr val="00B050"/>
                </a:solidFill>
                <a:latin typeface="Times New Roman" pitchFamily="18" charset="0"/>
                <a:ea typeface="幼圆" pitchFamily="49" charset="-122"/>
                <a:cs typeface="Times New Roman" pitchFamily="18" charset="0"/>
              </a:rPr>
              <a:t>                            </a:t>
            </a:r>
            <a:r>
              <a:rPr kumimoji="0" lang="en-US" altLang="zh-CN" sz="2000" b="1" dirty="0">
                <a:solidFill>
                  <a:srgbClr val="00B050"/>
                </a:solidFill>
                <a:latin typeface="Times New Roman" pitchFamily="18" charset="0"/>
                <a:ea typeface="幼圆" pitchFamily="49" charset="-122"/>
                <a:cs typeface="Times New Roman" pitchFamily="18" charset="0"/>
              </a:rPr>
              <a:t>⇔ P(¬E|H) &lt; P(¬E|¬H)</a:t>
            </a:r>
          </a:p>
          <a:p>
            <a:pPr eaLnBrk="1" hangingPunct="1">
              <a:lnSpc>
                <a:spcPct val="110000"/>
              </a:lnSpc>
              <a:spcBef>
                <a:spcPct val="20000"/>
              </a:spcBef>
            </a:pPr>
            <a:r>
              <a:rPr kumimoji="0" lang="en-US" altLang="zh-CN" sz="2000" b="1" dirty="0">
                <a:solidFill>
                  <a:srgbClr val="00B050"/>
                </a:solidFill>
                <a:latin typeface="Times New Roman" pitchFamily="18" charset="0"/>
                <a:ea typeface="幼圆" pitchFamily="49" charset="-122"/>
                <a:cs typeface="Times New Roman" pitchFamily="18" charset="0"/>
              </a:rPr>
              <a:t>            </a:t>
            </a:r>
            <a:r>
              <a:rPr kumimoji="0" lang="en-US" altLang="zh-CN" sz="2000" b="1" dirty="0" smtClean="0">
                <a:solidFill>
                  <a:srgbClr val="00B050"/>
                </a:solidFill>
                <a:latin typeface="Times New Roman" pitchFamily="18" charset="0"/>
                <a:ea typeface="幼圆" pitchFamily="49" charset="-122"/>
                <a:cs typeface="Times New Roman" pitchFamily="18" charset="0"/>
              </a:rPr>
              <a:t>                          </a:t>
            </a:r>
            <a:r>
              <a:rPr kumimoji="0" lang="en-US" altLang="zh-CN" sz="2000" b="1" dirty="0">
                <a:solidFill>
                  <a:srgbClr val="00B050"/>
                </a:solidFill>
                <a:latin typeface="Times New Roman" pitchFamily="18" charset="0"/>
                <a:ea typeface="幼圆" pitchFamily="49" charset="-122"/>
                <a:cs typeface="Times New Roman" pitchFamily="18" charset="0"/>
              </a:rPr>
              <a:t>⇔ P(¬E|H) /P(¬E|¬H) &lt;1</a:t>
            </a:r>
          </a:p>
          <a:p>
            <a:pPr eaLnBrk="1" hangingPunct="1">
              <a:lnSpc>
                <a:spcPct val="110000"/>
              </a:lnSpc>
              <a:spcBef>
                <a:spcPct val="20000"/>
              </a:spcBef>
            </a:pPr>
            <a:r>
              <a:rPr kumimoji="0" lang="en-US" altLang="zh-CN" sz="2000" b="1" dirty="0">
                <a:solidFill>
                  <a:srgbClr val="00B050"/>
                </a:solidFill>
                <a:latin typeface="Times New Roman" pitchFamily="18" charset="0"/>
                <a:ea typeface="幼圆" pitchFamily="49" charset="-122"/>
                <a:cs typeface="Times New Roman" pitchFamily="18" charset="0"/>
              </a:rPr>
              <a:t>           </a:t>
            </a:r>
            <a:r>
              <a:rPr kumimoji="0" lang="en-US" altLang="zh-CN" sz="2000" b="1" dirty="0" smtClean="0">
                <a:solidFill>
                  <a:srgbClr val="00B050"/>
                </a:solidFill>
                <a:latin typeface="Times New Roman" pitchFamily="18" charset="0"/>
                <a:ea typeface="幼圆" pitchFamily="49" charset="-122"/>
                <a:cs typeface="Times New Roman" pitchFamily="18" charset="0"/>
              </a:rPr>
              <a:t>                           </a:t>
            </a:r>
            <a:r>
              <a:rPr kumimoji="0" lang="en-US" altLang="zh-CN" sz="2000" b="1" dirty="0">
                <a:solidFill>
                  <a:srgbClr val="00B050"/>
                </a:solidFill>
                <a:latin typeface="Times New Roman" pitchFamily="18" charset="0"/>
                <a:ea typeface="幼圆" pitchFamily="49" charset="-122"/>
                <a:cs typeface="Times New Roman" pitchFamily="18" charset="0"/>
              </a:rPr>
              <a:t>⇔ LN &lt;1</a:t>
            </a:r>
          </a:p>
          <a:p>
            <a:pPr eaLnBrk="1" hangingPunct="1">
              <a:lnSpc>
                <a:spcPct val="110000"/>
              </a:lnSpc>
              <a:spcBef>
                <a:spcPct val="20000"/>
              </a:spcBef>
            </a:pPr>
            <a:r>
              <a:rPr lang="en-US" altLang="zh-CN" sz="2000" b="1" dirty="0">
                <a:solidFill>
                  <a:srgbClr val="00B050"/>
                </a:solidFill>
                <a:latin typeface="Times New Roman" pitchFamily="18" charset="0"/>
                <a:ea typeface="幼圆" pitchFamily="49" charset="-122"/>
                <a:cs typeface="Times New Roman" pitchFamily="18" charset="0"/>
              </a:rPr>
              <a:t>    </a:t>
            </a:r>
            <a:r>
              <a:rPr lang="en-US" altLang="zh-CN" sz="2000" b="1" dirty="0" smtClean="0">
                <a:solidFill>
                  <a:srgbClr val="00B050"/>
                </a:solidFill>
                <a:latin typeface="Times New Roman" pitchFamily="18" charset="0"/>
                <a:ea typeface="幼圆" pitchFamily="49" charset="-122"/>
                <a:cs typeface="Times New Roman" pitchFamily="18" charset="0"/>
              </a:rPr>
              <a:t>                   </a:t>
            </a:r>
            <a:r>
              <a:rPr lang="zh-CN" altLang="en-US" sz="2000" b="1" dirty="0" smtClean="0">
                <a:solidFill>
                  <a:srgbClr val="00B050"/>
                </a:solidFill>
                <a:latin typeface="Times New Roman" pitchFamily="18" charset="0"/>
                <a:ea typeface="幼圆" pitchFamily="49" charset="-122"/>
                <a:cs typeface="Times New Roman" pitchFamily="18" charset="0"/>
              </a:rPr>
              <a:t>同理</a:t>
            </a:r>
            <a:r>
              <a:rPr lang="zh-CN" altLang="en-US" sz="2000" b="1" dirty="0">
                <a:solidFill>
                  <a:srgbClr val="00B050"/>
                </a:solidFill>
                <a:latin typeface="Times New Roman" pitchFamily="18" charset="0"/>
                <a:ea typeface="幼圆" pitchFamily="49" charset="-122"/>
                <a:cs typeface="Times New Roman" pitchFamily="18" charset="0"/>
              </a:rPr>
              <a:t>可证②、 ③，证明略</a:t>
            </a:r>
            <a:endParaRPr lang="zh-CN" altLang="en-US" sz="2000" dirty="0">
              <a:solidFill>
                <a:srgbClr val="00B050"/>
              </a:solidFill>
              <a:latin typeface="Times New Roman" pitchFamily="18" charset="0"/>
              <a:ea typeface="幼圆" pitchFamily="49" charset="-122"/>
              <a:cs typeface="Times New Roman" pitchFamily="18" charset="0"/>
            </a:endParaRPr>
          </a:p>
        </p:txBody>
      </p:sp>
      <p:sp>
        <p:nvSpPr>
          <p:cNvPr id="7" name="Text Box 9"/>
          <p:cNvSpPr txBox="1">
            <a:spLocks noChangeArrowheads="1"/>
          </p:cNvSpPr>
          <p:nvPr/>
        </p:nvSpPr>
        <p:spPr bwMode="auto">
          <a:xfrm>
            <a:off x="358775" y="80628"/>
            <a:ext cx="8389938"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0"/>
              </a:spcBef>
            </a:pPr>
            <a:r>
              <a:rPr lang="zh-CN" altLang="en-US" sz="4400" b="1" dirty="0" smtClean="0">
                <a:solidFill>
                  <a:schemeClr val="accent2"/>
                </a:solidFill>
                <a:latin typeface="方正姚体" pitchFamily="2" charset="-122"/>
                <a:ea typeface="方正姚体" pitchFamily="2" charset="-122"/>
                <a:cs typeface="+mj-cs"/>
              </a:rPr>
              <a:t>主观</a:t>
            </a:r>
            <a:r>
              <a:rPr lang="en-US" altLang="zh-CN" sz="4400" b="1" dirty="0" smtClean="0">
                <a:solidFill>
                  <a:schemeClr val="accent2"/>
                </a:solidFill>
                <a:latin typeface="方正姚体" pitchFamily="2" charset="-122"/>
                <a:ea typeface="方正姚体" pitchFamily="2" charset="-122"/>
                <a:cs typeface="+mj-cs"/>
              </a:rPr>
              <a:t>Bayes</a:t>
            </a:r>
            <a:r>
              <a:rPr lang="zh-CN" altLang="en-US" sz="4400" b="1" dirty="0" smtClean="0">
                <a:solidFill>
                  <a:schemeClr val="accent2"/>
                </a:solidFill>
                <a:latin typeface="方正姚体" pitchFamily="2" charset="-122"/>
                <a:ea typeface="方正姚体" pitchFamily="2" charset="-122"/>
                <a:cs typeface="+mj-cs"/>
              </a:rPr>
              <a:t>模型：</a:t>
            </a:r>
            <a:r>
              <a:rPr lang="en-US" altLang="zh-CN" sz="4000" b="1" dirty="0" smtClean="0">
                <a:solidFill>
                  <a:schemeClr val="accent2"/>
                </a:solidFill>
                <a:latin typeface="方正姚体" pitchFamily="2" charset="-122"/>
                <a:ea typeface="方正姚体" pitchFamily="2" charset="-122"/>
                <a:cs typeface="+mj-cs"/>
              </a:rPr>
              <a:t>LS</a:t>
            </a:r>
            <a:r>
              <a:rPr lang="zh-CN" altLang="en-US" sz="4000" b="1" dirty="0" smtClean="0">
                <a:solidFill>
                  <a:schemeClr val="accent2"/>
                </a:solidFill>
                <a:latin typeface="方正姚体" pitchFamily="2" charset="-122"/>
                <a:ea typeface="方正姚体" pitchFamily="2" charset="-122"/>
                <a:cs typeface="+mj-cs"/>
              </a:rPr>
              <a:t>和</a:t>
            </a:r>
            <a:r>
              <a:rPr lang="en-US" altLang="zh-CN" sz="4000" b="1" dirty="0" smtClean="0">
                <a:solidFill>
                  <a:schemeClr val="accent2"/>
                </a:solidFill>
                <a:latin typeface="方正姚体" pitchFamily="2" charset="-122"/>
                <a:ea typeface="方正姚体" pitchFamily="2" charset="-122"/>
                <a:cs typeface="+mj-cs"/>
              </a:rPr>
              <a:t>LN</a:t>
            </a:r>
            <a:r>
              <a:rPr lang="zh-CN" altLang="en-US" sz="4000" b="1" dirty="0" smtClean="0">
                <a:solidFill>
                  <a:schemeClr val="accent2"/>
                </a:solidFill>
                <a:latin typeface="方正姚体" pitchFamily="2" charset="-122"/>
                <a:ea typeface="方正姚体" pitchFamily="2" charset="-122"/>
                <a:cs typeface="+mj-cs"/>
              </a:rPr>
              <a:t>的性质</a:t>
            </a:r>
            <a:endParaRPr lang="zh-CN" altLang="en-US" sz="4000" b="1" dirty="0">
              <a:solidFill>
                <a:schemeClr val="accent2"/>
              </a:solidFill>
              <a:latin typeface="方正姚体" pitchFamily="2" charset="-122"/>
              <a:ea typeface="方正姚体" pitchFamily="2" charset="-122"/>
              <a:cs typeface="+mj-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8978" name="Rectangle 2"/>
          <p:cNvSpPr>
            <a:spLocks noGrp="1" noChangeArrowheads="1"/>
          </p:cNvSpPr>
          <p:nvPr>
            <p:ph type="title"/>
          </p:nvPr>
        </p:nvSpPr>
        <p:spPr/>
        <p:txBody>
          <a:bodyPr/>
          <a:lstStyle/>
          <a:p>
            <a:r>
              <a:rPr lang="en-US" altLang="zh-CN" dirty="0"/>
              <a:t>LS</a:t>
            </a:r>
            <a:r>
              <a:rPr lang="zh-CN" altLang="en-US" dirty="0"/>
              <a:t>、</a:t>
            </a:r>
            <a:r>
              <a:rPr lang="en-US" altLang="zh-CN" dirty="0"/>
              <a:t>LN</a:t>
            </a:r>
            <a:r>
              <a:rPr lang="zh-CN" altLang="en-US" dirty="0"/>
              <a:t>值的获取</a:t>
            </a:r>
          </a:p>
        </p:txBody>
      </p:sp>
      <p:sp>
        <p:nvSpPr>
          <p:cNvPr id="638979" name="Rectangle 3"/>
          <p:cNvSpPr>
            <a:spLocks noGrp="1" noChangeArrowheads="1"/>
          </p:cNvSpPr>
          <p:nvPr>
            <p:ph type="body" idx="1"/>
          </p:nvPr>
        </p:nvSpPr>
        <p:spPr>
          <a:xfrm>
            <a:off x="1223628" y="1592796"/>
            <a:ext cx="7355160" cy="4852988"/>
          </a:xfrm>
        </p:spPr>
        <p:txBody>
          <a:bodyPr/>
          <a:lstStyle/>
          <a:p>
            <a:pPr>
              <a:spcBef>
                <a:spcPts val="1800"/>
              </a:spcBef>
            </a:pPr>
            <a:r>
              <a:rPr lang="zh-CN" altLang="en-US" b="1" dirty="0">
                <a:solidFill>
                  <a:srgbClr val="0000CC"/>
                </a:solidFill>
              </a:rPr>
              <a:t>实际系统中，</a:t>
            </a:r>
            <a:r>
              <a:rPr lang="en-US" altLang="zh-CN" b="1" dirty="0">
                <a:solidFill>
                  <a:srgbClr val="0000CC"/>
                </a:solidFill>
              </a:rPr>
              <a:t>LS</a:t>
            </a:r>
            <a:r>
              <a:rPr lang="zh-CN" altLang="en-US" b="1" dirty="0">
                <a:solidFill>
                  <a:srgbClr val="0000CC"/>
                </a:solidFill>
              </a:rPr>
              <a:t>、</a:t>
            </a:r>
            <a:r>
              <a:rPr lang="en-US" altLang="zh-CN" b="1" dirty="0">
                <a:solidFill>
                  <a:srgbClr val="0000CC"/>
                </a:solidFill>
              </a:rPr>
              <a:t>LN</a:t>
            </a:r>
            <a:r>
              <a:rPr lang="zh-CN" altLang="en-US" b="1" dirty="0">
                <a:solidFill>
                  <a:srgbClr val="0000CC"/>
                </a:solidFill>
              </a:rPr>
              <a:t>的值均由领域专家根据经验直接给出</a:t>
            </a:r>
          </a:p>
          <a:p>
            <a:pPr>
              <a:spcBef>
                <a:spcPts val="1800"/>
              </a:spcBef>
            </a:pPr>
            <a:r>
              <a:rPr lang="zh-CN" altLang="en-US" dirty="0">
                <a:solidFill>
                  <a:srgbClr val="0000FF"/>
                </a:solidFill>
              </a:rPr>
              <a:t>并非由其计算公式直接计算</a:t>
            </a:r>
          </a:p>
          <a:p>
            <a:pPr>
              <a:spcBef>
                <a:spcPts val="1800"/>
              </a:spcBef>
            </a:pPr>
            <a:r>
              <a:rPr lang="zh-CN" altLang="en-US" dirty="0" smtClean="0"/>
              <a:t>计算</a:t>
            </a:r>
            <a:r>
              <a:rPr lang="zh-CN" altLang="en-US" dirty="0"/>
              <a:t>公式可以作为领域专家赋值的依据</a:t>
            </a:r>
          </a:p>
          <a:p>
            <a:pPr>
              <a:spcBef>
                <a:spcPts val="1800"/>
              </a:spcBef>
            </a:pPr>
            <a:r>
              <a:rPr lang="zh-CN" altLang="en-US" dirty="0">
                <a:solidFill>
                  <a:srgbClr val="7030A0"/>
                </a:solidFill>
              </a:rPr>
              <a:t>证据</a:t>
            </a:r>
            <a:r>
              <a:rPr lang="en-US" altLang="zh-CN" dirty="0">
                <a:solidFill>
                  <a:srgbClr val="7030A0"/>
                </a:solidFill>
              </a:rPr>
              <a:t>E</a:t>
            </a:r>
            <a:r>
              <a:rPr lang="zh-CN" altLang="en-US" dirty="0">
                <a:solidFill>
                  <a:srgbClr val="7030A0"/>
                </a:solidFill>
              </a:rPr>
              <a:t>越是支持</a:t>
            </a:r>
            <a:r>
              <a:rPr lang="en-US" altLang="zh-CN" dirty="0">
                <a:solidFill>
                  <a:srgbClr val="7030A0"/>
                </a:solidFill>
              </a:rPr>
              <a:t>H</a:t>
            </a:r>
            <a:r>
              <a:rPr lang="zh-CN" altLang="en-US" dirty="0">
                <a:solidFill>
                  <a:srgbClr val="7030A0"/>
                </a:solidFill>
              </a:rPr>
              <a:t>为真时，</a:t>
            </a:r>
            <a:r>
              <a:rPr lang="en-US" altLang="zh-CN" dirty="0">
                <a:solidFill>
                  <a:srgbClr val="7030A0"/>
                </a:solidFill>
              </a:rPr>
              <a:t>LS</a:t>
            </a:r>
            <a:r>
              <a:rPr lang="zh-CN" altLang="en-US" dirty="0">
                <a:solidFill>
                  <a:srgbClr val="7030A0"/>
                </a:solidFill>
              </a:rPr>
              <a:t>的值应越大</a:t>
            </a:r>
          </a:p>
          <a:p>
            <a:pPr>
              <a:spcBef>
                <a:spcPts val="1800"/>
              </a:spcBef>
            </a:pPr>
            <a:r>
              <a:rPr lang="zh-CN" altLang="en-US" dirty="0">
                <a:solidFill>
                  <a:srgbClr val="7030A0"/>
                </a:solidFill>
              </a:rPr>
              <a:t>证据</a:t>
            </a:r>
            <a:r>
              <a:rPr lang="en-US" altLang="zh-CN" dirty="0">
                <a:solidFill>
                  <a:srgbClr val="7030A0"/>
                </a:solidFill>
              </a:rPr>
              <a:t>E</a:t>
            </a:r>
            <a:r>
              <a:rPr lang="zh-CN" altLang="en-US" dirty="0">
                <a:solidFill>
                  <a:srgbClr val="7030A0"/>
                </a:solidFill>
              </a:rPr>
              <a:t>对</a:t>
            </a:r>
            <a:r>
              <a:rPr lang="en-US" altLang="zh-CN" dirty="0">
                <a:solidFill>
                  <a:srgbClr val="7030A0"/>
                </a:solidFill>
              </a:rPr>
              <a:t>H</a:t>
            </a:r>
            <a:r>
              <a:rPr lang="zh-CN" altLang="en-US" dirty="0">
                <a:solidFill>
                  <a:srgbClr val="7030A0"/>
                </a:solidFill>
              </a:rPr>
              <a:t>越重要，</a:t>
            </a:r>
            <a:r>
              <a:rPr lang="en-US" altLang="zh-CN" dirty="0">
                <a:solidFill>
                  <a:srgbClr val="7030A0"/>
                </a:solidFill>
              </a:rPr>
              <a:t>LN</a:t>
            </a:r>
            <a:r>
              <a:rPr lang="zh-CN" altLang="en-US" dirty="0">
                <a:solidFill>
                  <a:srgbClr val="7030A0"/>
                </a:solidFill>
              </a:rPr>
              <a:t>的值应该越小</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8" name="Text Box 4"/>
          <p:cNvSpPr txBox="1">
            <a:spLocks noChangeArrowheads="1"/>
          </p:cNvSpPr>
          <p:nvPr/>
        </p:nvSpPr>
        <p:spPr bwMode="auto">
          <a:xfrm>
            <a:off x="362483" y="1208212"/>
            <a:ext cx="8461573" cy="904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1" hangingPunct="1">
              <a:lnSpc>
                <a:spcPct val="110000"/>
              </a:lnSpc>
              <a:spcBef>
                <a:spcPct val="20000"/>
              </a:spcBef>
            </a:pPr>
            <a:r>
              <a:rPr lang="zh-CN" altLang="en-US" sz="2400" b="1" dirty="0" smtClean="0">
                <a:latin typeface="Times New Roman" pitchFamily="18" charset="0"/>
                <a:ea typeface="幼圆" pitchFamily="49" charset="-122"/>
                <a:cs typeface="Times New Roman" pitchFamily="18" charset="0"/>
              </a:rPr>
              <a:t>在</a:t>
            </a:r>
            <a:r>
              <a:rPr lang="zh-CN" altLang="en-US" sz="2400" b="1" dirty="0">
                <a:latin typeface="Times New Roman" pitchFamily="18" charset="0"/>
                <a:ea typeface="幼圆" pitchFamily="49" charset="-122"/>
                <a:cs typeface="Times New Roman" pitchFamily="18" charset="0"/>
              </a:rPr>
              <a:t>主观</a:t>
            </a:r>
            <a:r>
              <a:rPr lang="en-US" altLang="zh-CN" sz="2400" b="1" dirty="0">
                <a:latin typeface="Times New Roman" pitchFamily="18" charset="0"/>
                <a:ea typeface="幼圆" pitchFamily="49" charset="-122"/>
                <a:cs typeface="Times New Roman" pitchFamily="18" charset="0"/>
              </a:rPr>
              <a:t>Bayes</a:t>
            </a:r>
            <a:r>
              <a:rPr lang="zh-CN" altLang="en-US" sz="2400" b="1" dirty="0">
                <a:latin typeface="Times New Roman" pitchFamily="18" charset="0"/>
                <a:ea typeface="幼圆" pitchFamily="49" charset="-122"/>
                <a:cs typeface="Times New Roman" pitchFamily="18" charset="0"/>
              </a:rPr>
              <a:t>方法中，证据</a:t>
            </a:r>
            <a:r>
              <a:rPr lang="en-US" altLang="zh-CN" sz="2400" b="1" dirty="0">
                <a:latin typeface="Times New Roman" pitchFamily="18" charset="0"/>
                <a:ea typeface="幼圆" pitchFamily="49" charset="-122"/>
                <a:cs typeface="Times New Roman" pitchFamily="18" charset="0"/>
              </a:rPr>
              <a:t>E</a:t>
            </a:r>
            <a:r>
              <a:rPr lang="zh-CN" altLang="en-US" sz="2400" b="1" dirty="0">
                <a:latin typeface="Times New Roman" pitchFamily="18" charset="0"/>
                <a:ea typeface="幼圆" pitchFamily="49" charset="-122"/>
                <a:cs typeface="Times New Roman" pitchFamily="18" charset="0"/>
              </a:rPr>
              <a:t>的不精确性是用其概率或几率来表示的。概率与几率之间的关系为： </a:t>
            </a:r>
          </a:p>
        </p:txBody>
      </p:sp>
      <p:graphicFrame>
        <p:nvGraphicFramePr>
          <p:cNvPr id="200709" name="Object 5"/>
          <p:cNvGraphicFramePr>
            <a:graphicFrameLocks noChangeAspect="1"/>
          </p:cNvGraphicFramePr>
          <p:nvPr>
            <p:extLst>
              <p:ext uri="{D42A27DB-BD31-4B8C-83A1-F6EECF244321}">
                <p14:modId xmlns:p14="http://schemas.microsoft.com/office/powerpoint/2010/main" val="1925121541"/>
              </p:ext>
            </p:extLst>
          </p:nvPr>
        </p:nvGraphicFramePr>
        <p:xfrm>
          <a:off x="1403648" y="2276872"/>
          <a:ext cx="5544616" cy="1326477"/>
        </p:xfrm>
        <a:graphic>
          <a:graphicData uri="http://schemas.openxmlformats.org/presentationml/2006/ole">
            <mc:AlternateContent xmlns:mc="http://schemas.openxmlformats.org/markup-compatibility/2006">
              <mc:Choice xmlns:v="urn:schemas-microsoft-com:vml" Requires="v">
                <p:oleObj spid="_x0000_s200824" name="公式" r:id="rId4" imgW="3200400" imgH="736560" progId="Equation.3">
                  <p:embed/>
                </p:oleObj>
              </mc:Choice>
              <mc:Fallback>
                <p:oleObj name="公式" r:id="rId4" imgW="3200400" imgH="736560" progId="Equation.3">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03648" y="2276872"/>
                        <a:ext cx="5544616" cy="1326477"/>
                      </a:xfrm>
                      <a:prstGeom prst="rect">
                        <a:avLst/>
                      </a:prstGeom>
                      <a:noFill/>
                      <a:ln>
                        <a:noFill/>
                      </a:ln>
                      <a:extLst/>
                    </p:spPr>
                  </p:pic>
                </p:oleObj>
              </mc:Fallback>
            </mc:AlternateContent>
          </a:graphicData>
        </a:graphic>
      </p:graphicFrame>
      <p:sp>
        <p:nvSpPr>
          <p:cNvPr id="200711" name="Text Box 7"/>
          <p:cNvSpPr txBox="1">
            <a:spLocks noChangeArrowheads="1"/>
          </p:cNvSpPr>
          <p:nvPr/>
        </p:nvSpPr>
        <p:spPr bwMode="auto">
          <a:xfrm>
            <a:off x="183952" y="3933056"/>
            <a:ext cx="8785099" cy="2351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1" hangingPunct="1">
              <a:lnSpc>
                <a:spcPct val="120000"/>
              </a:lnSpc>
              <a:spcBef>
                <a:spcPts val="1200"/>
              </a:spcBef>
            </a:pPr>
            <a:r>
              <a:rPr kumimoji="0" lang="zh-CN" altLang="en-US" sz="2400" b="1" dirty="0" smtClean="0">
                <a:solidFill>
                  <a:srgbClr val="0000CC"/>
                </a:solidFill>
                <a:latin typeface="Times New Roman" pitchFamily="18" charset="0"/>
                <a:ea typeface="幼圆" pitchFamily="49" charset="-122"/>
                <a:cs typeface="Times New Roman" pitchFamily="18" charset="0"/>
              </a:rPr>
              <a:t>在</a:t>
            </a:r>
            <a:r>
              <a:rPr kumimoji="0" lang="zh-CN" altLang="en-US" sz="2400" b="1" dirty="0">
                <a:solidFill>
                  <a:srgbClr val="0000CC"/>
                </a:solidFill>
                <a:latin typeface="Times New Roman" pitchFamily="18" charset="0"/>
                <a:ea typeface="幼圆" pitchFamily="49" charset="-122"/>
                <a:cs typeface="Times New Roman" pitchFamily="18" charset="0"/>
              </a:rPr>
              <a:t>实际应用中，除了需要考虑</a:t>
            </a:r>
            <a:r>
              <a:rPr kumimoji="0" lang="zh-CN" altLang="en-US" sz="2400" b="1" dirty="0">
                <a:solidFill>
                  <a:srgbClr val="FF0000"/>
                </a:solidFill>
                <a:latin typeface="Times New Roman" pitchFamily="18" charset="0"/>
                <a:ea typeface="幼圆" pitchFamily="49" charset="-122"/>
                <a:cs typeface="Times New Roman" pitchFamily="18" charset="0"/>
              </a:rPr>
              <a:t>证据</a:t>
            </a:r>
            <a:r>
              <a:rPr kumimoji="0" lang="en-US" altLang="zh-CN" sz="2400" b="1" dirty="0">
                <a:solidFill>
                  <a:srgbClr val="FF0000"/>
                </a:solidFill>
                <a:latin typeface="Times New Roman" pitchFamily="18" charset="0"/>
                <a:ea typeface="幼圆" pitchFamily="49" charset="-122"/>
                <a:cs typeface="Times New Roman" pitchFamily="18" charset="0"/>
              </a:rPr>
              <a:t>E</a:t>
            </a:r>
            <a:r>
              <a:rPr kumimoji="0" lang="zh-CN" altLang="en-US" sz="2400" b="1" dirty="0">
                <a:solidFill>
                  <a:srgbClr val="FF0000"/>
                </a:solidFill>
                <a:latin typeface="Times New Roman" pitchFamily="18" charset="0"/>
                <a:ea typeface="幼圆" pitchFamily="49" charset="-122"/>
                <a:cs typeface="Times New Roman" pitchFamily="18" charset="0"/>
              </a:rPr>
              <a:t>的先验概率</a:t>
            </a:r>
            <a:r>
              <a:rPr kumimoji="0" lang="zh-CN" altLang="en-US" sz="2400" b="1" dirty="0">
                <a:solidFill>
                  <a:srgbClr val="0000CC"/>
                </a:solidFill>
                <a:latin typeface="Times New Roman" pitchFamily="18" charset="0"/>
                <a:ea typeface="幼圆" pitchFamily="49" charset="-122"/>
                <a:cs typeface="Times New Roman" pitchFamily="18" charset="0"/>
              </a:rPr>
              <a:t>与先验几率外，往往还需要考虑在当前</a:t>
            </a:r>
            <a:r>
              <a:rPr kumimoji="0" lang="zh-CN" altLang="en-US" sz="2400" b="1" dirty="0">
                <a:solidFill>
                  <a:srgbClr val="006600"/>
                </a:solidFill>
                <a:latin typeface="Times New Roman" pitchFamily="18" charset="0"/>
                <a:ea typeface="幼圆" pitchFamily="49" charset="-122"/>
                <a:cs typeface="Times New Roman" pitchFamily="18" charset="0"/>
              </a:rPr>
              <a:t>观察</a:t>
            </a:r>
            <a:r>
              <a:rPr kumimoji="0" lang="zh-CN" altLang="en-US" sz="2400" b="1" dirty="0">
                <a:solidFill>
                  <a:srgbClr val="0000CC"/>
                </a:solidFill>
                <a:latin typeface="Times New Roman" pitchFamily="18" charset="0"/>
                <a:ea typeface="幼圆" pitchFamily="49" charset="-122"/>
                <a:cs typeface="Times New Roman" pitchFamily="18" charset="0"/>
              </a:rPr>
              <a:t>下</a:t>
            </a:r>
            <a:r>
              <a:rPr kumimoji="0" lang="zh-CN" altLang="en-US" sz="2400" b="1" dirty="0">
                <a:solidFill>
                  <a:srgbClr val="FF0000"/>
                </a:solidFill>
                <a:latin typeface="Times New Roman" pitchFamily="18" charset="0"/>
                <a:ea typeface="幼圆" pitchFamily="49" charset="-122"/>
                <a:cs typeface="Times New Roman" pitchFamily="18" charset="0"/>
              </a:rPr>
              <a:t>证据</a:t>
            </a:r>
            <a:r>
              <a:rPr kumimoji="0" lang="en-US" altLang="zh-CN" sz="2400" b="1" dirty="0">
                <a:solidFill>
                  <a:srgbClr val="FF0000"/>
                </a:solidFill>
                <a:latin typeface="Times New Roman" pitchFamily="18" charset="0"/>
                <a:ea typeface="幼圆" pitchFamily="49" charset="-122"/>
                <a:cs typeface="Times New Roman" pitchFamily="18" charset="0"/>
              </a:rPr>
              <a:t>E</a:t>
            </a:r>
            <a:r>
              <a:rPr kumimoji="0" lang="zh-CN" altLang="en-US" sz="2400" b="1" dirty="0">
                <a:solidFill>
                  <a:srgbClr val="FF0000"/>
                </a:solidFill>
                <a:latin typeface="Times New Roman" pitchFamily="18" charset="0"/>
                <a:ea typeface="幼圆" pitchFamily="49" charset="-122"/>
                <a:cs typeface="Times New Roman" pitchFamily="18" charset="0"/>
              </a:rPr>
              <a:t>的后验概率</a:t>
            </a:r>
            <a:r>
              <a:rPr kumimoji="0" lang="zh-CN" altLang="en-US" sz="2400" b="1" dirty="0">
                <a:solidFill>
                  <a:srgbClr val="0000CC"/>
                </a:solidFill>
                <a:latin typeface="Times New Roman" pitchFamily="18" charset="0"/>
                <a:ea typeface="幼圆" pitchFamily="49" charset="-122"/>
                <a:cs typeface="Times New Roman" pitchFamily="18" charset="0"/>
              </a:rPr>
              <a:t>或后验几率。</a:t>
            </a:r>
          </a:p>
          <a:p>
            <a:pPr marL="800100" lvl="1" indent="-342900" eaLnBrk="1" hangingPunct="1">
              <a:lnSpc>
                <a:spcPct val="120000"/>
              </a:lnSpc>
              <a:spcBef>
                <a:spcPts val="1200"/>
              </a:spcBef>
              <a:buFont typeface="Arial" pitchFamily="34" charset="0"/>
              <a:buChar char="•"/>
            </a:pPr>
            <a:r>
              <a:rPr kumimoji="0" lang="zh-CN" altLang="en-US" sz="2200" b="1" dirty="0" smtClean="0">
                <a:solidFill>
                  <a:srgbClr val="7030A0"/>
                </a:solidFill>
                <a:latin typeface="仿宋_GB2312" pitchFamily="49" charset="-122"/>
                <a:ea typeface="仿宋_GB2312" pitchFamily="49" charset="-122"/>
                <a:cs typeface="Times New Roman" pitchFamily="18" charset="0"/>
              </a:rPr>
              <a:t>以</a:t>
            </a:r>
            <a:r>
              <a:rPr kumimoji="0" lang="zh-CN" altLang="en-US" sz="2200" b="1" dirty="0">
                <a:solidFill>
                  <a:srgbClr val="7030A0"/>
                </a:solidFill>
                <a:latin typeface="仿宋_GB2312" pitchFamily="49" charset="-122"/>
                <a:ea typeface="仿宋_GB2312" pitchFamily="49" charset="-122"/>
                <a:cs typeface="Times New Roman" pitchFamily="18" charset="0"/>
              </a:rPr>
              <a:t>概率情况为例，对初始证据</a:t>
            </a:r>
            <a:r>
              <a:rPr kumimoji="0" lang="en-US" altLang="zh-CN" sz="2200" b="1" dirty="0">
                <a:solidFill>
                  <a:srgbClr val="7030A0"/>
                </a:solidFill>
                <a:latin typeface="仿宋_GB2312" pitchFamily="49" charset="-122"/>
                <a:ea typeface="仿宋_GB2312" pitchFamily="49" charset="-122"/>
                <a:cs typeface="Times New Roman" pitchFamily="18" charset="0"/>
              </a:rPr>
              <a:t>E</a:t>
            </a:r>
            <a:r>
              <a:rPr kumimoji="0" lang="zh-CN" altLang="en-US" sz="2200" b="1" dirty="0">
                <a:solidFill>
                  <a:srgbClr val="7030A0"/>
                </a:solidFill>
                <a:latin typeface="仿宋_GB2312" pitchFamily="49" charset="-122"/>
                <a:ea typeface="仿宋_GB2312" pitchFamily="49" charset="-122"/>
                <a:cs typeface="Times New Roman" pitchFamily="18" charset="0"/>
              </a:rPr>
              <a:t>，用户可以根据当前观察</a:t>
            </a:r>
            <a:r>
              <a:rPr kumimoji="0" lang="en-US" altLang="zh-CN" sz="2200" b="1" dirty="0">
                <a:solidFill>
                  <a:srgbClr val="7030A0"/>
                </a:solidFill>
                <a:latin typeface="仿宋_GB2312" pitchFamily="49" charset="-122"/>
                <a:ea typeface="仿宋_GB2312" pitchFamily="49" charset="-122"/>
                <a:cs typeface="Times New Roman" pitchFamily="18" charset="0"/>
              </a:rPr>
              <a:t>S</a:t>
            </a:r>
            <a:r>
              <a:rPr kumimoji="0" lang="zh-CN" altLang="en-US" sz="2200" b="1" dirty="0">
                <a:solidFill>
                  <a:srgbClr val="7030A0"/>
                </a:solidFill>
                <a:latin typeface="仿宋_GB2312" pitchFamily="49" charset="-122"/>
                <a:ea typeface="仿宋_GB2312" pitchFamily="49" charset="-122"/>
                <a:cs typeface="Times New Roman" pitchFamily="18" charset="0"/>
              </a:rPr>
              <a:t>将其先验概率</a:t>
            </a:r>
            <a:r>
              <a:rPr kumimoji="0" lang="en-US" altLang="zh-CN" sz="2200" b="1" dirty="0">
                <a:solidFill>
                  <a:srgbClr val="7030A0"/>
                </a:solidFill>
                <a:latin typeface="仿宋_GB2312" pitchFamily="49" charset="-122"/>
                <a:ea typeface="仿宋_GB2312" pitchFamily="49" charset="-122"/>
                <a:cs typeface="Times New Roman" pitchFamily="18" charset="0"/>
              </a:rPr>
              <a:t>P(E)</a:t>
            </a:r>
            <a:r>
              <a:rPr kumimoji="0" lang="zh-CN" altLang="en-US" sz="2200" b="1" dirty="0">
                <a:solidFill>
                  <a:srgbClr val="7030A0"/>
                </a:solidFill>
                <a:latin typeface="仿宋_GB2312" pitchFamily="49" charset="-122"/>
                <a:ea typeface="仿宋_GB2312" pitchFamily="49" charset="-122"/>
                <a:cs typeface="Times New Roman" pitchFamily="18" charset="0"/>
              </a:rPr>
              <a:t>更改为后验概率</a:t>
            </a:r>
            <a:r>
              <a:rPr kumimoji="0" lang="en-US" altLang="zh-CN" sz="2200" b="1" dirty="0">
                <a:solidFill>
                  <a:srgbClr val="7030A0"/>
                </a:solidFill>
                <a:latin typeface="仿宋_GB2312" pitchFamily="49" charset="-122"/>
                <a:ea typeface="仿宋_GB2312" pitchFamily="49" charset="-122"/>
                <a:cs typeface="Times New Roman" pitchFamily="18" charset="0"/>
              </a:rPr>
              <a:t>P(E|S)</a:t>
            </a:r>
            <a:r>
              <a:rPr kumimoji="0" lang="zh-CN" altLang="en-US" sz="2200" b="1" dirty="0">
                <a:solidFill>
                  <a:srgbClr val="7030A0"/>
                </a:solidFill>
                <a:latin typeface="仿宋_GB2312" pitchFamily="49" charset="-122"/>
                <a:ea typeface="仿宋_GB2312" pitchFamily="49" charset="-122"/>
                <a:cs typeface="Times New Roman" pitchFamily="18" charset="0"/>
              </a:rPr>
              <a:t>，即相当于给出证据</a:t>
            </a:r>
            <a:r>
              <a:rPr kumimoji="0" lang="en-US" altLang="zh-CN" sz="2200" b="1" dirty="0">
                <a:solidFill>
                  <a:srgbClr val="7030A0"/>
                </a:solidFill>
                <a:latin typeface="仿宋_GB2312" pitchFamily="49" charset="-122"/>
                <a:ea typeface="仿宋_GB2312" pitchFamily="49" charset="-122"/>
                <a:cs typeface="Times New Roman" pitchFamily="18" charset="0"/>
              </a:rPr>
              <a:t>E</a:t>
            </a:r>
            <a:r>
              <a:rPr kumimoji="0" lang="zh-CN" altLang="en-US" sz="2200" b="1" dirty="0">
                <a:solidFill>
                  <a:srgbClr val="7030A0"/>
                </a:solidFill>
                <a:latin typeface="仿宋_GB2312" pitchFamily="49" charset="-122"/>
                <a:ea typeface="仿宋_GB2312" pitchFamily="49" charset="-122"/>
                <a:cs typeface="Times New Roman" pitchFamily="18" charset="0"/>
              </a:rPr>
              <a:t>的动态强度。</a:t>
            </a:r>
          </a:p>
        </p:txBody>
      </p:sp>
      <p:sp>
        <p:nvSpPr>
          <p:cNvPr id="8" name="Text Box 9"/>
          <p:cNvSpPr txBox="1">
            <a:spLocks noChangeArrowheads="1"/>
          </p:cNvSpPr>
          <p:nvPr/>
        </p:nvSpPr>
        <p:spPr bwMode="auto">
          <a:xfrm>
            <a:off x="358775" y="152400"/>
            <a:ext cx="8389938"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0"/>
              </a:spcBef>
            </a:pPr>
            <a:r>
              <a:rPr lang="zh-CN" altLang="en-US" sz="4400" b="1" dirty="0" smtClean="0">
                <a:solidFill>
                  <a:schemeClr val="accent2"/>
                </a:solidFill>
                <a:latin typeface="方正姚体" pitchFamily="2" charset="-122"/>
                <a:ea typeface="方正姚体" pitchFamily="2" charset="-122"/>
                <a:cs typeface="+mj-cs"/>
              </a:rPr>
              <a:t>主观</a:t>
            </a:r>
            <a:r>
              <a:rPr lang="en-US" altLang="zh-CN" sz="4400" b="1" dirty="0" smtClean="0">
                <a:solidFill>
                  <a:schemeClr val="accent2"/>
                </a:solidFill>
                <a:latin typeface="方正姚体" pitchFamily="2" charset="-122"/>
                <a:ea typeface="方正姚体" pitchFamily="2" charset="-122"/>
                <a:cs typeface="+mj-cs"/>
              </a:rPr>
              <a:t>Bayes</a:t>
            </a:r>
            <a:r>
              <a:rPr lang="zh-CN" altLang="en-US" sz="4400" b="1" dirty="0" smtClean="0">
                <a:solidFill>
                  <a:schemeClr val="accent2"/>
                </a:solidFill>
                <a:latin typeface="方正姚体" pitchFamily="2" charset="-122"/>
                <a:ea typeface="方正姚体" pitchFamily="2" charset="-122"/>
                <a:cs typeface="+mj-cs"/>
              </a:rPr>
              <a:t>模型：</a:t>
            </a:r>
            <a:r>
              <a:rPr lang="zh-CN" altLang="en-US" sz="3200" b="1" dirty="0">
                <a:solidFill>
                  <a:schemeClr val="accent2"/>
                </a:solidFill>
                <a:latin typeface="方正姚体" pitchFamily="2" charset="-122"/>
                <a:ea typeface="方正姚体" pitchFamily="2" charset="-122"/>
                <a:cs typeface="+mj-cs"/>
              </a:rPr>
              <a:t>证据</a:t>
            </a:r>
            <a:r>
              <a:rPr lang="zh-CN" altLang="en-US" sz="3200" b="1" dirty="0" smtClean="0">
                <a:solidFill>
                  <a:schemeClr val="accent2"/>
                </a:solidFill>
                <a:latin typeface="方正姚体" pitchFamily="2" charset="-122"/>
                <a:ea typeface="方正姚体" pitchFamily="2" charset="-122"/>
                <a:cs typeface="+mj-cs"/>
              </a:rPr>
              <a:t>不确定性</a:t>
            </a:r>
            <a:r>
              <a:rPr lang="zh-CN" altLang="en-US" sz="3200" b="1" dirty="0">
                <a:solidFill>
                  <a:schemeClr val="accent2"/>
                </a:solidFill>
                <a:latin typeface="方正姚体" pitchFamily="2" charset="-122"/>
                <a:ea typeface="方正姚体" pitchFamily="2" charset="-122"/>
                <a:cs typeface="+mj-cs"/>
              </a:rPr>
              <a:t>的表示</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8" name="Text Box 4"/>
          <p:cNvSpPr txBox="1">
            <a:spLocks noChangeArrowheads="1"/>
          </p:cNvSpPr>
          <p:nvPr/>
        </p:nvSpPr>
        <p:spPr bwMode="auto">
          <a:xfrm>
            <a:off x="142875" y="1196975"/>
            <a:ext cx="8858250" cy="50182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eaLnBrk="1" hangingPunct="1">
              <a:lnSpc>
                <a:spcPct val="125000"/>
              </a:lnSpc>
              <a:spcBef>
                <a:spcPct val="10000"/>
              </a:spcBef>
            </a:pPr>
            <a:r>
              <a:rPr lang="zh-CN" altLang="en-US" sz="2200" b="1" dirty="0" smtClean="0">
                <a:latin typeface="Times New Roman" pitchFamily="18" charset="0"/>
                <a:ea typeface="幼圆" pitchFamily="49" charset="-122"/>
                <a:cs typeface="Times New Roman" pitchFamily="18" charset="0"/>
              </a:rPr>
              <a:t>证据</a:t>
            </a:r>
            <a:r>
              <a:rPr lang="zh-CN" altLang="en-US" sz="2200" b="1" dirty="0">
                <a:latin typeface="Times New Roman" pitchFamily="18" charset="0"/>
                <a:ea typeface="幼圆" pitchFamily="49" charset="-122"/>
                <a:cs typeface="Times New Roman" pitchFamily="18" charset="0"/>
              </a:rPr>
              <a:t>的基本组合方式只有合取和析取两种。</a:t>
            </a:r>
          </a:p>
          <a:p>
            <a:pPr marL="342900" indent="-342900" algn="just" eaLnBrk="1" hangingPunct="1">
              <a:lnSpc>
                <a:spcPct val="125000"/>
              </a:lnSpc>
              <a:spcBef>
                <a:spcPct val="10000"/>
              </a:spcBef>
              <a:buFont typeface="Arial" pitchFamily="34" charset="0"/>
              <a:buChar char="•"/>
            </a:pPr>
            <a:r>
              <a:rPr lang="zh-CN" altLang="en-US" sz="2200" b="1" dirty="0" smtClean="0">
                <a:solidFill>
                  <a:srgbClr val="0000FF"/>
                </a:solidFill>
                <a:latin typeface="Times New Roman" pitchFamily="18" charset="0"/>
                <a:ea typeface="幼圆" pitchFamily="49" charset="-122"/>
                <a:cs typeface="Times New Roman" pitchFamily="18" charset="0"/>
              </a:rPr>
              <a:t>当</a:t>
            </a:r>
            <a:r>
              <a:rPr lang="zh-CN" altLang="en-US" sz="2200" b="1" dirty="0">
                <a:solidFill>
                  <a:srgbClr val="0000FF"/>
                </a:solidFill>
                <a:latin typeface="Times New Roman" pitchFamily="18" charset="0"/>
                <a:ea typeface="幼圆" pitchFamily="49" charset="-122"/>
                <a:cs typeface="Times New Roman" pitchFamily="18" charset="0"/>
              </a:rPr>
              <a:t>组合证据是多个单一证据的合取时</a:t>
            </a:r>
            <a:r>
              <a:rPr lang="zh-CN" altLang="en-US" sz="2200" b="1" dirty="0" smtClean="0">
                <a:solidFill>
                  <a:srgbClr val="0000FF"/>
                </a:solidFill>
                <a:latin typeface="Times New Roman" pitchFamily="18" charset="0"/>
                <a:ea typeface="幼圆" pitchFamily="49" charset="-122"/>
                <a:cs typeface="Times New Roman" pitchFamily="18" charset="0"/>
              </a:rPr>
              <a:t>，</a:t>
            </a:r>
            <a:endParaRPr lang="en-US" altLang="zh-CN" sz="2200" b="1" dirty="0" smtClean="0">
              <a:solidFill>
                <a:srgbClr val="0000FF"/>
              </a:solidFill>
              <a:latin typeface="Times New Roman" pitchFamily="18" charset="0"/>
              <a:ea typeface="幼圆" pitchFamily="49" charset="-122"/>
              <a:cs typeface="Times New Roman" pitchFamily="18" charset="0"/>
            </a:endParaRPr>
          </a:p>
          <a:p>
            <a:pPr algn="just" eaLnBrk="1" hangingPunct="1">
              <a:lnSpc>
                <a:spcPct val="125000"/>
              </a:lnSpc>
              <a:spcBef>
                <a:spcPct val="10000"/>
              </a:spcBef>
            </a:pPr>
            <a:r>
              <a:rPr lang="zh-CN" altLang="en-US" sz="2200" b="1" dirty="0" smtClean="0">
                <a:solidFill>
                  <a:srgbClr val="0000CC"/>
                </a:solidFill>
                <a:latin typeface="Times New Roman" pitchFamily="18" charset="0"/>
                <a:ea typeface="幼圆" pitchFamily="49" charset="-122"/>
                <a:cs typeface="Times New Roman" pitchFamily="18" charset="0"/>
              </a:rPr>
              <a:t>         </a:t>
            </a:r>
            <a:r>
              <a:rPr lang="zh-CN" altLang="en-US" sz="2200" b="1" dirty="0" smtClean="0">
                <a:latin typeface="Times New Roman" pitchFamily="18" charset="0"/>
                <a:ea typeface="幼圆" pitchFamily="49" charset="-122"/>
                <a:cs typeface="Times New Roman" pitchFamily="18" charset="0"/>
              </a:rPr>
              <a:t> </a:t>
            </a:r>
            <a:r>
              <a:rPr lang="en-US" altLang="zh-CN" sz="2200" b="1" dirty="0">
                <a:latin typeface="Times New Roman" pitchFamily="18" charset="0"/>
                <a:ea typeface="幼圆" pitchFamily="49" charset="-122"/>
                <a:cs typeface="Times New Roman" pitchFamily="18" charset="0"/>
              </a:rPr>
              <a:t>E=E</a:t>
            </a:r>
            <a:r>
              <a:rPr lang="en-US" altLang="zh-CN" sz="2200" b="1" baseline="-25000" dirty="0">
                <a:latin typeface="Times New Roman" pitchFamily="18" charset="0"/>
                <a:ea typeface="幼圆" pitchFamily="49" charset="-122"/>
                <a:cs typeface="Times New Roman" pitchFamily="18" charset="0"/>
              </a:rPr>
              <a:t>1</a:t>
            </a:r>
            <a:r>
              <a:rPr lang="en-US" altLang="zh-CN" sz="2200" b="1" dirty="0">
                <a:latin typeface="Times New Roman" pitchFamily="18" charset="0"/>
                <a:ea typeface="幼圆" pitchFamily="49" charset="-122"/>
                <a:cs typeface="Times New Roman" pitchFamily="18" charset="0"/>
              </a:rPr>
              <a:t>  AND   E</a:t>
            </a:r>
            <a:r>
              <a:rPr lang="en-US" altLang="zh-CN" sz="2200" b="1" baseline="-25000" dirty="0">
                <a:latin typeface="Times New Roman" pitchFamily="18" charset="0"/>
                <a:ea typeface="幼圆" pitchFamily="49" charset="-122"/>
                <a:cs typeface="Times New Roman" pitchFamily="18" charset="0"/>
              </a:rPr>
              <a:t>2</a:t>
            </a:r>
            <a:r>
              <a:rPr lang="en-US" altLang="zh-CN" sz="2200" b="1" dirty="0">
                <a:latin typeface="Times New Roman" pitchFamily="18" charset="0"/>
                <a:ea typeface="幼圆" pitchFamily="49" charset="-122"/>
                <a:cs typeface="Times New Roman" pitchFamily="18" charset="0"/>
              </a:rPr>
              <a:t>  AND  …  AND  E</a:t>
            </a:r>
            <a:r>
              <a:rPr lang="en-US" altLang="zh-CN" sz="2200" b="1" baseline="-25000" dirty="0">
                <a:latin typeface="Times New Roman" pitchFamily="18" charset="0"/>
                <a:ea typeface="幼圆" pitchFamily="49" charset="-122"/>
                <a:cs typeface="Times New Roman" pitchFamily="18" charset="0"/>
              </a:rPr>
              <a:t>n</a:t>
            </a:r>
          </a:p>
          <a:p>
            <a:pPr algn="just" eaLnBrk="1" hangingPunct="1">
              <a:lnSpc>
                <a:spcPct val="125000"/>
              </a:lnSpc>
              <a:spcBef>
                <a:spcPct val="10000"/>
              </a:spcBef>
            </a:pPr>
            <a:r>
              <a:rPr lang="zh-CN" altLang="en-US" sz="2200" b="1" dirty="0">
                <a:latin typeface="Times New Roman" pitchFamily="18" charset="0"/>
                <a:ea typeface="幼圆" pitchFamily="49" charset="-122"/>
                <a:cs typeface="Times New Roman" pitchFamily="18" charset="0"/>
              </a:rPr>
              <a:t>　如果已知在当前观察</a:t>
            </a:r>
            <a:r>
              <a:rPr lang="en-US" altLang="zh-CN" sz="2200" b="1" dirty="0">
                <a:latin typeface="Times New Roman" pitchFamily="18" charset="0"/>
                <a:ea typeface="幼圆" pitchFamily="49" charset="-122"/>
                <a:cs typeface="Times New Roman" pitchFamily="18" charset="0"/>
              </a:rPr>
              <a:t>S</a:t>
            </a:r>
            <a:r>
              <a:rPr lang="zh-CN" altLang="en-US" sz="2200" b="1" dirty="0">
                <a:latin typeface="Times New Roman" pitchFamily="18" charset="0"/>
                <a:ea typeface="幼圆" pitchFamily="49" charset="-122"/>
                <a:cs typeface="Times New Roman" pitchFamily="18" charset="0"/>
              </a:rPr>
              <a:t>下，每个单一证据</a:t>
            </a:r>
            <a:r>
              <a:rPr lang="en-US" altLang="zh-CN" sz="2200" b="1" dirty="0" err="1">
                <a:latin typeface="Times New Roman" pitchFamily="18" charset="0"/>
                <a:ea typeface="幼圆" pitchFamily="49" charset="-122"/>
                <a:cs typeface="Times New Roman" pitchFamily="18" charset="0"/>
              </a:rPr>
              <a:t>E</a:t>
            </a:r>
            <a:r>
              <a:rPr lang="en-US" altLang="zh-CN" sz="2200" b="1" baseline="-25000" dirty="0" err="1">
                <a:latin typeface="Times New Roman" pitchFamily="18" charset="0"/>
                <a:ea typeface="幼圆" pitchFamily="49" charset="-122"/>
                <a:cs typeface="Times New Roman" pitchFamily="18" charset="0"/>
              </a:rPr>
              <a:t>i</a:t>
            </a:r>
            <a:r>
              <a:rPr lang="zh-CN" altLang="en-US" sz="2200" b="1" dirty="0">
                <a:latin typeface="Times New Roman" pitchFamily="18" charset="0"/>
                <a:ea typeface="幼圆" pitchFamily="49" charset="-122"/>
                <a:cs typeface="Times New Roman" pitchFamily="18" charset="0"/>
              </a:rPr>
              <a:t>有概率</a:t>
            </a:r>
            <a:r>
              <a:rPr lang="en-US" altLang="zh-CN" sz="2200" b="1" dirty="0">
                <a:latin typeface="Times New Roman" pitchFamily="18" charset="0"/>
                <a:ea typeface="幼圆" pitchFamily="49" charset="-122"/>
                <a:cs typeface="Times New Roman" pitchFamily="18" charset="0"/>
              </a:rPr>
              <a:t>P(E</a:t>
            </a:r>
            <a:r>
              <a:rPr lang="en-US" altLang="zh-CN" sz="2200" b="1" baseline="-25000" dirty="0">
                <a:latin typeface="Times New Roman" pitchFamily="18" charset="0"/>
                <a:ea typeface="幼圆" pitchFamily="49" charset="-122"/>
                <a:cs typeface="Times New Roman" pitchFamily="18" charset="0"/>
              </a:rPr>
              <a:t>1</a:t>
            </a:r>
            <a:r>
              <a:rPr lang="en-US" altLang="zh-CN" sz="2200" b="1" dirty="0">
                <a:latin typeface="Times New Roman" pitchFamily="18" charset="0"/>
                <a:ea typeface="幼圆" pitchFamily="49" charset="-122"/>
                <a:cs typeface="Times New Roman" pitchFamily="18" charset="0"/>
              </a:rPr>
              <a:t>|S), P(E</a:t>
            </a:r>
            <a:r>
              <a:rPr lang="en-US" altLang="zh-CN" sz="2200" b="1" baseline="-25000" dirty="0">
                <a:latin typeface="Times New Roman" pitchFamily="18" charset="0"/>
                <a:ea typeface="幼圆" pitchFamily="49" charset="-122"/>
                <a:cs typeface="Times New Roman" pitchFamily="18" charset="0"/>
              </a:rPr>
              <a:t>2</a:t>
            </a:r>
            <a:r>
              <a:rPr lang="en-US" altLang="zh-CN" sz="2200" b="1" dirty="0">
                <a:latin typeface="Times New Roman" pitchFamily="18" charset="0"/>
                <a:ea typeface="幼圆" pitchFamily="49" charset="-122"/>
                <a:cs typeface="Times New Roman" pitchFamily="18" charset="0"/>
              </a:rPr>
              <a:t>|S), … ,P(</a:t>
            </a:r>
            <a:r>
              <a:rPr lang="en-US" altLang="zh-CN" sz="2200" b="1" dirty="0" err="1">
                <a:latin typeface="Times New Roman" pitchFamily="18" charset="0"/>
                <a:ea typeface="幼圆" pitchFamily="49" charset="-122"/>
                <a:cs typeface="Times New Roman" pitchFamily="18" charset="0"/>
              </a:rPr>
              <a:t>E</a:t>
            </a:r>
            <a:r>
              <a:rPr lang="en-US" altLang="zh-CN" sz="2200" b="1" baseline="-25000" dirty="0" err="1">
                <a:latin typeface="Times New Roman" pitchFamily="18" charset="0"/>
                <a:ea typeface="幼圆" pitchFamily="49" charset="-122"/>
                <a:cs typeface="Times New Roman" pitchFamily="18" charset="0"/>
              </a:rPr>
              <a:t>n</a:t>
            </a:r>
            <a:r>
              <a:rPr lang="en-US" altLang="zh-CN" sz="2200" b="1" dirty="0" err="1">
                <a:latin typeface="Times New Roman" pitchFamily="18" charset="0"/>
                <a:ea typeface="幼圆" pitchFamily="49" charset="-122"/>
                <a:cs typeface="Times New Roman" pitchFamily="18" charset="0"/>
              </a:rPr>
              <a:t>|S</a:t>
            </a:r>
            <a:r>
              <a:rPr lang="en-US" altLang="zh-CN" sz="2200" b="1" dirty="0">
                <a:latin typeface="Times New Roman" pitchFamily="18" charset="0"/>
                <a:ea typeface="幼圆" pitchFamily="49" charset="-122"/>
                <a:cs typeface="Times New Roman" pitchFamily="18" charset="0"/>
              </a:rPr>
              <a:t>)</a:t>
            </a:r>
            <a:r>
              <a:rPr lang="zh-CN" altLang="en-US" sz="2200" b="1" dirty="0">
                <a:latin typeface="Times New Roman" pitchFamily="18" charset="0"/>
                <a:ea typeface="幼圆" pitchFamily="49" charset="-122"/>
                <a:cs typeface="Times New Roman" pitchFamily="18" charset="0"/>
              </a:rPr>
              <a:t>，则</a:t>
            </a:r>
          </a:p>
          <a:p>
            <a:pPr algn="just" eaLnBrk="1" hangingPunct="1">
              <a:lnSpc>
                <a:spcPct val="125000"/>
              </a:lnSpc>
              <a:spcBef>
                <a:spcPct val="10000"/>
              </a:spcBef>
            </a:pPr>
            <a:r>
              <a:rPr lang="zh-CN" altLang="en-US" sz="2200" b="1" dirty="0">
                <a:solidFill>
                  <a:srgbClr val="0000CC"/>
                </a:solidFill>
                <a:latin typeface="Times New Roman" pitchFamily="18" charset="0"/>
                <a:ea typeface="幼圆" pitchFamily="49" charset="-122"/>
                <a:cs typeface="Times New Roman" pitchFamily="18" charset="0"/>
              </a:rPr>
              <a:t>　　</a:t>
            </a:r>
            <a:r>
              <a:rPr lang="zh-CN" altLang="en-US" sz="2200" b="1" dirty="0">
                <a:solidFill>
                  <a:srgbClr val="0000FF"/>
                </a:solidFill>
                <a:latin typeface="Times New Roman" pitchFamily="18" charset="0"/>
                <a:ea typeface="幼圆" pitchFamily="49" charset="-122"/>
                <a:cs typeface="Times New Roman" pitchFamily="18" charset="0"/>
              </a:rPr>
              <a:t>    </a:t>
            </a:r>
            <a:r>
              <a:rPr lang="en-US" altLang="zh-CN" sz="2200" b="1" dirty="0">
                <a:solidFill>
                  <a:srgbClr val="0000FF"/>
                </a:solidFill>
                <a:latin typeface="Times New Roman" pitchFamily="18" charset="0"/>
                <a:ea typeface="幼圆" pitchFamily="49" charset="-122"/>
                <a:cs typeface="Times New Roman" pitchFamily="18" charset="0"/>
              </a:rPr>
              <a:t>P(E|S)=</a:t>
            </a:r>
            <a:r>
              <a:rPr lang="en-US" altLang="zh-CN" sz="2200" b="1" dirty="0">
                <a:solidFill>
                  <a:srgbClr val="FF0000"/>
                </a:solidFill>
                <a:latin typeface="Times New Roman" pitchFamily="18" charset="0"/>
                <a:ea typeface="幼圆" pitchFamily="49" charset="-122"/>
                <a:cs typeface="Times New Roman" pitchFamily="18" charset="0"/>
              </a:rPr>
              <a:t>min</a:t>
            </a:r>
            <a:r>
              <a:rPr lang="en-US" altLang="zh-CN" sz="2200" b="1" dirty="0">
                <a:solidFill>
                  <a:srgbClr val="0000FF"/>
                </a:solidFill>
                <a:latin typeface="Times New Roman" pitchFamily="18" charset="0"/>
                <a:ea typeface="幼圆" pitchFamily="49" charset="-122"/>
                <a:cs typeface="Times New Roman" pitchFamily="18" charset="0"/>
              </a:rPr>
              <a:t>{ P(E</a:t>
            </a:r>
            <a:r>
              <a:rPr lang="en-US" altLang="zh-CN" sz="2200" b="1" baseline="-25000" dirty="0">
                <a:solidFill>
                  <a:srgbClr val="0000FF"/>
                </a:solidFill>
                <a:latin typeface="Times New Roman" pitchFamily="18" charset="0"/>
                <a:ea typeface="幼圆" pitchFamily="49" charset="-122"/>
                <a:cs typeface="Times New Roman" pitchFamily="18" charset="0"/>
              </a:rPr>
              <a:t>1</a:t>
            </a:r>
            <a:r>
              <a:rPr lang="en-US" altLang="zh-CN" sz="2200" b="1" dirty="0">
                <a:solidFill>
                  <a:srgbClr val="0000FF"/>
                </a:solidFill>
                <a:latin typeface="Times New Roman" pitchFamily="18" charset="0"/>
                <a:ea typeface="幼圆" pitchFamily="49" charset="-122"/>
                <a:cs typeface="Times New Roman" pitchFamily="18" charset="0"/>
              </a:rPr>
              <a:t>|S), P(E</a:t>
            </a:r>
            <a:r>
              <a:rPr lang="en-US" altLang="zh-CN" sz="2200" b="1" baseline="-25000" dirty="0">
                <a:solidFill>
                  <a:srgbClr val="0000FF"/>
                </a:solidFill>
                <a:latin typeface="Times New Roman" pitchFamily="18" charset="0"/>
                <a:ea typeface="幼圆" pitchFamily="49" charset="-122"/>
                <a:cs typeface="Times New Roman" pitchFamily="18" charset="0"/>
              </a:rPr>
              <a:t>2</a:t>
            </a:r>
            <a:r>
              <a:rPr lang="en-US" altLang="zh-CN" sz="2200" b="1" dirty="0">
                <a:solidFill>
                  <a:srgbClr val="0000FF"/>
                </a:solidFill>
                <a:latin typeface="Times New Roman" pitchFamily="18" charset="0"/>
                <a:ea typeface="幼圆" pitchFamily="49" charset="-122"/>
                <a:cs typeface="Times New Roman" pitchFamily="18" charset="0"/>
              </a:rPr>
              <a:t>|S), … ,P(</a:t>
            </a:r>
            <a:r>
              <a:rPr lang="en-US" altLang="zh-CN" sz="2200" b="1" dirty="0" err="1">
                <a:solidFill>
                  <a:srgbClr val="0000FF"/>
                </a:solidFill>
                <a:latin typeface="Times New Roman" pitchFamily="18" charset="0"/>
                <a:ea typeface="幼圆" pitchFamily="49" charset="-122"/>
                <a:cs typeface="Times New Roman" pitchFamily="18" charset="0"/>
              </a:rPr>
              <a:t>E</a:t>
            </a:r>
            <a:r>
              <a:rPr lang="en-US" altLang="zh-CN" sz="2200" b="1" baseline="-25000" dirty="0" err="1">
                <a:solidFill>
                  <a:srgbClr val="0000FF"/>
                </a:solidFill>
                <a:latin typeface="Times New Roman" pitchFamily="18" charset="0"/>
                <a:ea typeface="幼圆" pitchFamily="49" charset="-122"/>
                <a:cs typeface="Times New Roman" pitchFamily="18" charset="0"/>
              </a:rPr>
              <a:t>n</a:t>
            </a:r>
            <a:r>
              <a:rPr lang="en-US" altLang="zh-CN" sz="2200" b="1" dirty="0" err="1">
                <a:solidFill>
                  <a:srgbClr val="0000FF"/>
                </a:solidFill>
                <a:latin typeface="Times New Roman" pitchFamily="18" charset="0"/>
                <a:ea typeface="幼圆" pitchFamily="49" charset="-122"/>
                <a:cs typeface="Times New Roman" pitchFamily="18" charset="0"/>
              </a:rPr>
              <a:t>|S</a:t>
            </a:r>
            <a:r>
              <a:rPr lang="en-US" altLang="zh-CN" sz="2200" b="1" dirty="0">
                <a:solidFill>
                  <a:srgbClr val="0000FF"/>
                </a:solidFill>
                <a:latin typeface="Times New Roman" pitchFamily="18" charset="0"/>
                <a:ea typeface="幼圆" pitchFamily="49" charset="-122"/>
                <a:cs typeface="Times New Roman" pitchFamily="18" charset="0"/>
              </a:rPr>
              <a:t>)}</a:t>
            </a:r>
          </a:p>
          <a:p>
            <a:pPr marL="342900" indent="-342900" algn="just" eaLnBrk="1" hangingPunct="1">
              <a:lnSpc>
                <a:spcPct val="125000"/>
              </a:lnSpc>
              <a:spcBef>
                <a:spcPct val="10000"/>
              </a:spcBef>
              <a:buFont typeface="Arial" pitchFamily="34" charset="0"/>
              <a:buChar char="•"/>
            </a:pPr>
            <a:r>
              <a:rPr lang="zh-CN" altLang="en-US" sz="2200" b="1" dirty="0">
                <a:solidFill>
                  <a:srgbClr val="0000FF"/>
                </a:solidFill>
                <a:latin typeface="Times New Roman" pitchFamily="18" charset="0"/>
                <a:ea typeface="幼圆" pitchFamily="49" charset="-122"/>
                <a:cs typeface="Times New Roman" pitchFamily="18" charset="0"/>
              </a:rPr>
              <a:t>　当组合证据是多个单一证据的析取</a:t>
            </a:r>
            <a:r>
              <a:rPr lang="zh-CN" altLang="en-US" sz="2200" b="1" dirty="0" smtClean="0">
                <a:solidFill>
                  <a:srgbClr val="0000FF"/>
                </a:solidFill>
                <a:latin typeface="Times New Roman" pitchFamily="18" charset="0"/>
                <a:ea typeface="幼圆" pitchFamily="49" charset="-122"/>
                <a:cs typeface="Times New Roman" pitchFamily="18" charset="0"/>
              </a:rPr>
              <a:t>时</a:t>
            </a:r>
            <a:endParaRPr lang="en-US" altLang="zh-CN" sz="2200" b="1" dirty="0" smtClean="0">
              <a:solidFill>
                <a:srgbClr val="0000FF"/>
              </a:solidFill>
              <a:latin typeface="Times New Roman" pitchFamily="18" charset="0"/>
              <a:ea typeface="幼圆" pitchFamily="49" charset="-122"/>
              <a:cs typeface="Times New Roman" pitchFamily="18" charset="0"/>
            </a:endParaRPr>
          </a:p>
          <a:p>
            <a:pPr algn="just" eaLnBrk="1" hangingPunct="1">
              <a:lnSpc>
                <a:spcPct val="125000"/>
              </a:lnSpc>
              <a:spcBef>
                <a:spcPct val="10000"/>
              </a:spcBef>
            </a:pPr>
            <a:r>
              <a:rPr lang="zh-CN" altLang="en-US" sz="2200" b="1" dirty="0" smtClean="0">
                <a:latin typeface="Times New Roman" pitchFamily="18" charset="0"/>
                <a:ea typeface="幼圆" pitchFamily="49" charset="-122"/>
                <a:cs typeface="Times New Roman" pitchFamily="18" charset="0"/>
              </a:rPr>
              <a:t>             </a:t>
            </a:r>
            <a:r>
              <a:rPr lang="en-US" altLang="zh-CN" sz="2200" b="1" dirty="0">
                <a:latin typeface="Times New Roman" pitchFamily="18" charset="0"/>
                <a:ea typeface="幼圆" pitchFamily="49" charset="-122"/>
                <a:cs typeface="Times New Roman" pitchFamily="18" charset="0"/>
              </a:rPr>
              <a:t>E=E</a:t>
            </a:r>
            <a:r>
              <a:rPr lang="en-US" altLang="zh-CN" sz="2200" b="1" baseline="-25000" dirty="0">
                <a:latin typeface="Times New Roman" pitchFamily="18" charset="0"/>
                <a:ea typeface="幼圆" pitchFamily="49" charset="-122"/>
                <a:cs typeface="Times New Roman" pitchFamily="18" charset="0"/>
              </a:rPr>
              <a:t>1</a:t>
            </a:r>
            <a:r>
              <a:rPr lang="en-US" altLang="zh-CN" sz="2200" b="1" dirty="0">
                <a:latin typeface="Times New Roman" pitchFamily="18" charset="0"/>
                <a:ea typeface="幼圆" pitchFamily="49" charset="-122"/>
                <a:cs typeface="Times New Roman" pitchFamily="18" charset="0"/>
              </a:rPr>
              <a:t>  OR   E</a:t>
            </a:r>
            <a:r>
              <a:rPr lang="en-US" altLang="zh-CN" sz="2200" b="1" baseline="-25000" dirty="0">
                <a:latin typeface="Times New Roman" pitchFamily="18" charset="0"/>
                <a:ea typeface="幼圆" pitchFamily="49" charset="-122"/>
                <a:cs typeface="Times New Roman" pitchFamily="18" charset="0"/>
              </a:rPr>
              <a:t>2</a:t>
            </a:r>
            <a:r>
              <a:rPr lang="en-US" altLang="zh-CN" sz="2200" b="1" dirty="0">
                <a:latin typeface="Times New Roman" pitchFamily="18" charset="0"/>
                <a:ea typeface="幼圆" pitchFamily="49" charset="-122"/>
                <a:cs typeface="Times New Roman" pitchFamily="18" charset="0"/>
              </a:rPr>
              <a:t>  OR  …  OR  E</a:t>
            </a:r>
            <a:r>
              <a:rPr lang="en-US" altLang="zh-CN" sz="2200" b="1" baseline="-25000" dirty="0">
                <a:latin typeface="Times New Roman" pitchFamily="18" charset="0"/>
                <a:ea typeface="幼圆" pitchFamily="49" charset="-122"/>
                <a:cs typeface="Times New Roman" pitchFamily="18" charset="0"/>
              </a:rPr>
              <a:t>n</a:t>
            </a:r>
          </a:p>
          <a:p>
            <a:pPr algn="just" eaLnBrk="1" hangingPunct="1">
              <a:lnSpc>
                <a:spcPct val="125000"/>
              </a:lnSpc>
              <a:spcBef>
                <a:spcPct val="10000"/>
              </a:spcBef>
            </a:pPr>
            <a:r>
              <a:rPr lang="en-US" altLang="zh-CN" sz="2200" b="1" dirty="0">
                <a:latin typeface="Times New Roman" pitchFamily="18" charset="0"/>
                <a:ea typeface="幼圆" pitchFamily="49" charset="-122"/>
                <a:cs typeface="Times New Roman" pitchFamily="18" charset="0"/>
              </a:rPr>
              <a:t>    </a:t>
            </a:r>
            <a:r>
              <a:rPr lang="zh-CN" altLang="en-US" sz="2200" b="1" dirty="0">
                <a:latin typeface="Times New Roman" pitchFamily="18" charset="0"/>
                <a:ea typeface="幼圆" pitchFamily="49" charset="-122"/>
                <a:cs typeface="Times New Roman" pitchFamily="18" charset="0"/>
              </a:rPr>
              <a:t>如果已知在当前观察</a:t>
            </a:r>
            <a:r>
              <a:rPr lang="en-US" altLang="zh-CN" sz="2200" b="1" dirty="0">
                <a:latin typeface="Times New Roman" pitchFamily="18" charset="0"/>
                <a:ea typeface="幼圆" pitchFamily="49" charset="-122"/>
                <a:cs typeface="Times New Roman" pitchFamily="18" charset="0"/>
              </a:rPr>
              <a:t>S</a:t>
            </a:r>
            <a:r>
              <a:rPr lang="zh-CN" altLang="en-US" sz="2200" b="1" dirty="0">
                <a:latin typeface="Times New Roman" pitchFamily="18" charset="0"/>
                <a:ea typeface="幼圆" pitchFamily="49" charset="-122"/>
                <a:cs typeface="Times New Roman" pitchFamily="18" charset="0"/>
              </a:rPr>
              <a:t>下，每个单一证据</a:t>
            </a:r>
            <a:r>
              <a:rPr lang="en-US" altLang="zh-CN" sz="2200" b="1" dirty="0" err="1">
                <a:latin typeface="Times New Roman" pitchFamily="18" charset="0"/>
                <a:ea typeface="幼圆" pitchFamily="49" charset="-122"/>
                <a:cs typeface="Times New Roman" pitchFamily="18" charset="0"/>
              </a:rPr>
              <a:t>E</a:t>
            </a:r>
            <a:r>
              <a:rPr lang="en-US" altLang="zh-CN" sz="2200" b="1" baseline="-25000" dirty="0" err="1">
                <a:latin typeface="Times New Roman" pitchFamily="18" charset="0"/>
                <a:ea typeface="幼圆" pitchFamily="49" charset="-122"/>
                <a:cs typeface="Times New Roman" pitchFamily="18" charset="0"/>
              </a:rPr>
              <a:t>i</a:t>
            </a:r>
            <a:r>
              <a:rPr lang="zh-CN" altLang="en-US" sz="2200" b="1" dirty="0">
                <a:latin typeface="Times New Roman" pitchFamily="18" charset="0"/>
                <a:ea typeface="幼圆" pitchFamily="49" charset="-122"/>
                <a:cs typeface="Times New Roman" pitchFamily="18" charset="0"/>
              </a:rPr>
              <a:t>有概率</a:t>
            </a:r>
            <a:r>
              <a:rPr lang="en-US" altLang="zh-CN" sz="2200" b="1" dirty="0">
                <a:latin typeface="Times New Roman" pitchFamily="18" charset="0"/>
                <a:ea typeface="幼圆" pitchFamily="49" charset="-122"/>
                <a:cs typeface="Times New Roman" pitchFamily="18" charset="0"/>
              </a:rPr>
              <a:t>P(E</a:t>
            </a:r>
            <a:r>
              <a:rPr lang="en-US" altLang="zh-CN" sz="2200" b="1" baseline="-25000" dirty="0">
                <a:latin typeface="Times New Roman" pitchFamily="18" charset="0"/>
                <a:ea typeface="幼圆" pitchFamily="49" charset="-122"/>
                <a:cs typeface="Times New Roman" pitchFamily="18" charset="0"/>
              </a:rPr>
              <a:t>1</a:t>
            </a:r>
            <a:r>
              <a:rPr lang="en-US" altLang="zh-CN" sz="2200" b="1" dirty="0">
                <a:latin typeface="Times New Roman" pitchFamily="18" charset="0"/>
                <a:ea typeface="幼圆" pitchFamily="49" charset="-122"/>
                <a:cs typeface="Times New Roman" pitchFamily="18" charset="0"/>
              </a:rPr>
              <a:t>|S), P(E</a:t>
            </a:r>
            <a:r>
              <a:rPr lang="en-US" altLang="zh-CN" sz="2200" b="1" baseline="-25000" dirty="0">
                <a:latin typeface="Times New Roman" pitchFamily="18" charset="0"/>
                <a:ea typeface="幼圆" pitchFamily="49" charset="-122"/>
                <a:cs typeface="Times New Roman" pitchFamily="18" charset="0"/>
              </a:rPr>
              <a:t>2</a:t>
            </a:r>
            <a:r>
              <a:rPr lang="en-US" altLang="zh-CN" sz="2200" b="1" dirty="0">
                <a:latin typeface="Times New Roman" pitchFamily="18" charset="0"/>
                <a:ea typeface="幼圆" pitchFamily="49" charset="-122"/>
                <a:cs typeface="Times New Roman" pitchFamily="18" charset="0"/>
              </a:rPr>
              <a:t>|S), … ,P(</a:t>
            </a:r>
            <a:r>
              <a:rPr lang="en-US" altLang="zh-CN" sz="2200" b="1" dirty="0" err="1">
                <a:latin typeface="Times New Roman" pitchFamily="18" charset="0"/>
                <a:ea typeface="幼圆" pitchFamily="49" charset="-122"/>
                <a:cs typeface="Times New Roman" pitchFamily="18" charset="0"/>
              </a:rPr>
              <a:t>E</a:t>
            </a:r>
            <a:r>
              <a:rPr lang="en-US" altLang="zh-CN" sz="2200" b="1" baseline="-25000" dirty="0" err="1">
                <a:latin typeface="Times New Roman" pitchFamily="18" charset="0"/>
                <a:ea typeface="幼圆" pitchFamily="49" charset="-122"/>
                <a:cs typeface="Times New Roman" pitchFamily="18" charset="0"/>
              </a:rPr>
              <a:t>n</a:t>
            </a:r>
            <a:r>
              <a:rPr lang="en-US" altLang="zh-CN" sz="2200" b="1" dirty="0" err="1">
                <a:latin typeface="Times New Roman" pitchFamily="18" charset="0"/>
                <a:ea typeface="幼圆" pitchFamily="49" charset="-122"/>
                <a:cs typeface="Times New Roman" pitchFamily="18" charset="0"/>
              </a:rPr>
              <a:t>|S</a:t>
            </a:r>
            <a:r>
              <a:rPr lang="en-US" altLang="zh-CN" sz="2200" b="1" dirty="0">
                <a:latin typeface="Times New Roman" pitchFamily="18" charset="0"/>
                <a:ea typeface="幼圆" pitchFamily="49" charset="-122"/>
                <a:cs typeface="Times New Roman" pitchFamily="18" charset="0"/>
              </a:rPr>
              <a:t>)</a:t>
            </a:r>
            <a:r>
              <a:rPr lang="zh-CN" altLang="en-US" sz="2200" b="1" dirty="0">
                <a:latin typeface="Times New Roman" pitchFamily="18" charset="0"/>
                <a:ea typeface="幼圆" pitchFamily="49" charset="-122"/>
                <a:cs typeface="Times New Roman" pitchFamily="18" charset="0"/>
              </a:rPr>
              <a:t>，则</a:t>
            </a:r>
          </a:p>
          <a:p>
            <a:pPr algn="just" eaLnBrk="1" hangingPunct="1">
              <a:lnSpc>
                <a:spcPct val="125000"/>
              </a:lnSpc>
              <a:spcBef>
                <a:spcPct val="10000"/>
              </a:spcBef>
            </a:pPr>
            <a:r>
              <a:rPr lang="zh-CN" altLang="en-US" sz="2200" b="1" dirty="0">
                <a:solidFill>
                  <a:srgbClr val="0000CC"/>
                </a:solidFill>
                <a:latin typeface="Times New Roman" pitchFamily="18" charset="0"/>
                <a:ea typeface="幼圆" pitchFamily="49" charset="-122"/>
                <a:cs typeface="Times New Roman" pitchFamily="18" charset="0"/>
              </a:rPr>
              <a:t>　　</a:t>
            </a:r>
            <a:r>
              <a:rPr lang="en-US" altLang="zh-CN" sz="2200" b="1" dirty="0">
                <a:solidFill>
                  <a:srgbClr val="0000FF"/>
                </a:solidFill>
                <a:latin typeface="Times New Roman" pitchFamily="18" charset="0"/>
                <a:ea typeface="幼圆" pitchFamily="49" charset="-122"/>
                <a:cs typeface="Times New Roman" pitchFamily="18" charset="0"/>
              </a:rPr>
              <a:t>P(E|S)=</a:t>
            </a:r>
            <a:r>
              <a:rPr lang="en-US" altLang="zh-CN" sz="2200" b="1" dirty="0">
                <a:solidFill>
                  <a:srgbClr val="FF0000"/>
                </a:solidFill>
                <a:latin typeface="Times New Roman" pitchFamily="18" charset="0"/>
                <a:ea typeface="幼圆" pitchFamily="49" charset="-122"/>
                <a:cs typeface="Times New Roman" pitchFamily="18" charset="0"/>
              </a:rPr>
              <a:t>max</a:t>
            </a:r>
            <a:r>
              <a:rPr lang="en-US" altLang="zh-CN" sz="2200" b="1" dirty="0">
                <a:solidFill>
                  <a:srgbClr val="0000FF"/>
                </a:solidFill>
                <a:latin typeface="Times New Roman" pitchFamily="18" charset="0"/>
                <a:ea typeface="幼圆" pitchFamily="49" charset="-122"/>
                <a:cs typeface="Times New Roman" pitchFamily="18" charset="0"/>
              </a:rPr>
              <a:t>{ P(E</a:t>
            </a:r>
            <a:r>
              <a:rPr lang="en-US" altLang="zh-CN" sz="2200" b="1" baseline="-25000" dirty="0">
                <a:solidFill>
                  <a:srgbClr val="0000FF"/>
                </a:solidFill>
                <a:latin typeface="Times New Roman" pitchFamily="18" charset="0"/>
                <a:ea typeface="幼圆" pitchFamily="49" charset="-122"/>
                <a:cs typeface="Times New Roman" pitchFamily="18" charset="0"/>
              </a:rPr>
              <a:t>1</a:t>
            </a:r>
            <a:r>
              <a:rPr lang="en-US" altLang="zh-CN" sz="2200" b="1" dirty="0">
                <a:solidFill>
                  <a:srgbClr val="0000FF"/>
                </a:solidFill>
                <a:latin typeface="Times New Roman" pitchFamily="18" charset="0"/>
                <a:ea typeface="幼圆" pitchFamily="49" charset="-122"/>
                <a:cs typeface="Times New Roman" pitchFamily="18" charset="0"/>
              </a:rPr>
              <a:t>|S), P(E</a:t>
            </a:r>
            <a:r>
              <a:rPr lang="en-US" altLang="zh-CN" sz="2200" b="1" baseline="-25000" dirty="0">
                <a:solidFill>
                  <a:srgbClr val="0000FF"/>
                </a:solidFill>
                <a:latin typeface="Times New Roman" pitchFamily="18" charset="0"/>
                <a:ea typeface="幼圆" pitchFamily="49" charset="-122"/>
                <a:cs typeface="Times New Roman" pitchFamily="18" charset="0"/>
              </a:rPr>
              <a:t>2</a:t>
            </a:r>
            <a:r>
              <a:rPr lang="en-US" altLang="zh-CN" sz="2200" b="1" dirty="0">
                <a:solidFill>
                  <a:srgbClr val="0000FF"/>
                </a:solidFill>
                <a:latin typeface="Times New Roman" pitchFamily="18" charset="0"/>
                <a:ea typeface="幼圆" pitchFamily="49" charset="-122"/>
                <a:cs typeface="Times New Roman" pitchFamily="18" charset="0"/>
              </a:rPr>
              <a:t>|S), … ,P(</a:t>
            </a:r>
            <a:r>
              <a:rPr lang="en-US" altLang="zh-CN" sz="2200" b="1" dirty="0" err="1">
                <a:solidFill>
                  <a:srgbClr val="0000FF"/>
                </a:solidFill>
                <a:latin typeface="Times New Roman" pitchFamily="18" charset="0"/>
                <a:ea typeface="幼圆" pitchFamily="49" charset="-122"/>
                <a:cs typeface="Times New Roman" pitchFamily="18" charset="0"/>
              </a:rPr>
              <a:t>E</a:t>
            </a:r>
            <a:r>
              <a:rPr lang="en-US" altLang="zh-CN" sz="2200" b="1" baseline="-25000" dirty="0" err="1">
                <a:solidFill>
                  <a:srgbClr val="0000FF"/>
                </a:solidFill>
                <a:latin typeface="Times New Roman" pitchFamily="18" charset="0"/>
                <a:ea typeface="幼圆" pitchFamily="49" charset="-122"/>
                <a:cs typeface="Times New Roman" pitchFamily="18" charset="0"/>
              </a:rPr>
              <a:t>n</a:t>
            </a:r>
            <a:r>
              <a:rPr lang="en-US" altLang="zh-CN" sz="2200" b="1" dirty="0" err="1">
                <a:solidFill>
                  <a:srgbClr val="0000FF"/>
                </a:solidFill>
                <a:latin typeface="Times New Roman" pitchFamily="18" charset="0"/>
                <a:ea typeface="幼圆" pitchFamily="49" charset="-122"/>
                <a:cs typeface="Times New Roman" pitchFamily="18" charset="0"/>
              </a:rPr>
              <a:t>|S</a:t>
            </a:r>
            <a:r>
              <a:rPr lang="en-US" altLang="zh-CN" sz="2200" b="1" dirty="0">
                <a:solidFill>
                  <a:srgbClr val="0000FF"/>
                </a:solidFill>
                <a:latin typeface="Times New Roman" pitchFamily="18" charset="0"/>
                <a:ea typeface="幼圆" pitchFamily="49" charset="-122"/>
                <a:cs typeface="Times New Roman" pitchFamily="18" charset="0"/>
              </a:rPr>
              <a:t>)} </a:t>
            </a:r>
          </a:p>
        </p:txBody>
      </p:sp>
      <p:sp>
        <p:nvSpPr>
          <p:cNvPr id="6" name="Text Box 9"/>
          <p:cNvSpPr txBox="1">
            <a:spLocks noChangeArrowheads="1"/>
          </p:cNvSpPr>
          <p:nvPr/>
        </p:nvSpPr>
        <p:spPr bwMode="auto">
          <a:xfrm>
            <a:off x="358775" y="152400"/>
            <a:ext cx="8389938"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0"/>
              </a:spcBef>
            </a:pPr>
            <a:r>
              <a:rPr lang="zh-CN" altLang="en-US" sz="4400" b="1" dirty="0" smtClean="0">
                <a:solidFill>
                  <a:schemeClr val="accent2"/>
                </a:solidFill>
                <a:latin typeface="方正姚体" pitchFamily="2" charset="-122"/>
                <a:ea typeface="方正姚体" pitchFamily="2" charset="-122"/>
                <a:cs typeface="+mj-cs"/>
              </a:rPr>
              <a:t>主观</a:t>
            </a:r>
            <a:r>
              <a:rPr lang="en-US" altLang="zh-CN" sz="4400" b="1" dirty="0" smtClean="0">
                <a:solidFill>
                  <a:schemeClr val="accent2"/>
                </a:solidFill>
                <a:latin typeface="方正姚体" pitchFamily="2" charset="-122"/>
                <a:ea typeface="方正姚体" pitchFamily="2" charset="-122"/>
                <a:cs typeface="+mj-cs"/>
              </a:rPr>
              <a:t>Bayes</a:t>
            </a:r>
            <a:r>
              <a:rPr lang="zh-CN" altLang="en-US" sz="4400" b="1" dirty="0" smtClean="0">
                <a:solidFill>
                  <a:schemeClr val="accent2"/>
                </a:solidFill>
                <a:latin typeface="方正姚体" pitchFamily="2" charset="-122"/>
                <a:ea typeface="方正姚体" pitchFamily="2" charset="-122"/>
                <a:cs typeface="+mj-cs"/>
              </a:rPr>
              <a:t>模型：</a:t>
            </a:r>
            <a:r>
              <a:rPr lang="zh-CN" altLang="en-US" sz="2800" b="1" dirty="0" smtClean="0">
                <a:solidFill>
                  <a:schemeClr val="accent2"/>
                </a:solidFill>
                <a:latin typeface="方正姚体" pitchFamily="2" charset="-122"/>
                <a:ea typeface="方正姚体" pitchFamily="2" charset="-122"/>
                <a:cs typeface="+mj-cs"/>
              </a:rPr>
              <a:t>组合证据不确定性的计算</a:t>
            </a:r>
            <a:endParaRPr lang="zh-CN" altLang="en-US" sz="2800" b="1" dirty="0">
              <a:solidFill>
                <a:schemeClr val="accent2"/>
              </a:solidFill>
              <a:latin typeface="方正姚体" pitchFamily="2" charset="-122"/>
              <a:ea typeface="方正姚体" pitchFamily="2" charset="-122"/>
              <a:cs typeface="+mj-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灯片编号占位符 3"/>
          <p:cNvSpPr>
            <a:spLocks noGrp="1"/>
          </p:cNvSpPr>
          <p:nvPr>
            <p:ph type="sldNum" sz="quarter" idx="12"/>
          </p:nvPr>
        </p:nvSpPr>
        <p:spPr/>
        <p:txBody>
          <a:bodyPr/>
          <a:lstStyle/>
          <a:p>
            <a:fld id="{8A9B28B7-F38B-41D9-A459-6DCC13BA0F1A}" type="slidenum">
              <a:rPr lang="en-US" altLang="zh-CN"/>
              <a:pPr/>
              <a:t>48</a:t>
            </a:fld>
            <a:endParaRPr lang="en-US" altLang="zh-CN"/>
          </a:p>
        </p:txBody>
      </p:sp>
      <p:sp>
        <p:nvSpPr>
          <p:cNvPr id="349187" name="Text Box 3"/>
          <p:cNvSpPr txBox="1">
            <a:spLocks noChangeArrowheads="1"/>
          </p:cNvSpPr>
          <p:nvPr/>
        </p:nvSpPr>
        <p:spPr bwMode="auto">
          <a:xfrm>
            <a:off x="250825" y="2852738"/>
            <a:ext cx="7467600" cy="53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eaLnBrk="1" hangingPunct="1">
              <a:lnSpc>
                <a:spcPct val="120000"/>
              </a:lnSpc>
              <a:spcBef>
                <a:spcPct val="10000"/>
              </a:spcBef>
            </a:pPr>
            <a:r>
              <a:rPr lang="zh-CN" altLang="en-US" sz="2400">
                <a:solidFill>
                  <a:schemeClr val="folHlink"/>
                </a:solidFill>
                <a:latin typeface="Times New Roman" pitchFamily="18" charset="0"/>
                <a:ea typeface="宋体" pitchFamily="2" charset="-122"/>
              </a:rPr>
              <a:t>　</a:t>
            </a:r>
            <a:endParaRPr lang="zh-CN" altLang="en-US" sz="2400">
              <a:latin typeface="Tahoma" pitchFamily="34" charset="0"/>
              <a:ea typeface="宋体" pitchFamily="2" charset="-122"/>
            </a:endParaRPr>
          </a:p>
        </p:txBody>
      </p:sp>
      <p:sp>
        <p:nvSpPr>
          <p:cNvPr id="349222" name="Text Box 38"/>
          <p:cNvSpPr txBox="1">
            <a:spLocks noChangeArrowheads="1"/>
          </p:cNvSpPr>
          <p:nvPr/>
        </p:nvSpPr>
        <p:spPr bwMode="auto">
          <a:xfrm>
            <a:off x="287338" y="1592263"/>
            <a:ext cx="867727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pPr>
            <a:endParaRPr kumimoji="0" lang="zh-CN" altLang="zh-CN">
              <a:ea typeface="宋体" pitchFamily="2" charset="-122"/>
            </a:endParaRPr>
          </a:p>
        </p:txBody>
      </p:sp>
      <p:sp>
        <p:nvSpPr>
          <p:cNvPr id="349223" name="Text Box 39"/>
          <p:cNvSpPr txBox="1">
            <a:spLocks noChangeArrowheads="1"/>
          </p:cNvSpPr>
          <p:nvPr/>
        </p:nvSpPr>
        <p:spPr bwMode="auto">
          <a:xfrm>
            <a:off x="323850" y="1449388"/>
            <a:ext cx="8461375" cy="496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lnSpc>
                <a:spcPct val="105000"/>
              </a:lnSpc>
              <a:spcBef>
                <a:spcPct val="35000"/>
              </a:spcBef>
            </a:pPr>
            <a:r>
              <a:rPr kumimoji="0" lang="zh-CN" altLang="en-US" sz="2400" b="1" dirty="0" smtClean="0">
                <a:solidFill>
                  <a:srgbClr val="0000CC"/>
                </a:solidFill>
                <a:latin typeface="幼圆" pitchFamily="49" charset="-122"/>
                <a:ea typeface="幼圆" pitchFamily="49" charset="-122"/>
              </a:rPr>
              <a:t>根据</a:t>
            </a:r>
            <a:r>
              <a:rPr kumimoji="0" lang="en-US" altLang="zh-CN" sz="2400" b="1" dirty="0">
                <a:solidFill>
                  <a:srgbClr val="0000CC"/>
                </a:solidFill>
                <a:latin typeface="幼圆" pitchFamily="49" charset="-122"/>
                <a:ea typeface="幼圆" pitchFamily="49" charset="-122"/>
              </a:rPr>
              <a:t>E</a:t>
            </a:r>
            <a:r>
              <a:rPr kumimoji="0" lang="zh-CN" altLang="en-US" sz="2400" b="1" dirty="0">
                <a:solidFill>
                  <a:srgbClr val="0000CC"/>
                </a:solidFill>
                <a:latin typeface="幼圆" pitchFamily="49" charset="-122"/>
                <a:ea typeface="幼圆" pitchFamily="49" charset="-122"/>
              </a:rPr>
              <a:t>的概率</a:t>
            </a:r>
            <a:r>
              <a:rPr kumimoji="0" lang="en-US" altLang="zh-CN" sz="2400" b="1" dirty="0">
                <a:solidFill>
                  <a:srgbClr val="0000CC"/>
                </a:solidFill>
                <a:latin typeface="幼圆" pitchFamily="49" charset="-122"/>
                <a:ea typeface="幼圆" pitchFamily="49" charset="-122"/>
              </a:rPr>
              <a:t>P(E)</a:t>
            </a:r>
            <a:r>
              <a:rPr kumimoji="0" lang="zh-CN" altLang="en-US" sz="2400" b="1" dirty="0">
                <a:solidFill>
                  <a:srgbClr val="0000CC"/>
                </a:solidFill>
                <a:latin typeface="幼圆" pitchFamily="49" charset="-122"/>
                <a:ea typeface="幼圆" pitchFamily="49" charset="-122"/>
              </a:rPr>
              <a:t>及</a:t>
            </a:r>
            <a:r>
              <a:rPr kumimoji="0" lang="en-US" altLang="zh-CN" sz="2400" b="1" dirty="0">
                <a:solidFill>
                  <a:srgbClr val="0000CC"/>
                </a:solidFill>
                <a:latin typeface="幼圆" pitchFamily="49" charset="-122"/>
                <a:ea typeface="幼圆" pitchFamily="49" charset="-122"/>
              </a:rPr>
              <a:t>LS</a:t>
            </a:r>
            <a:r>
              <a:rPr kumimoji="0" lang="zh-CN" altLang="en-US" sz="2400" b="1" dirty="0">
                <a:solidFill>
                  <a:srgbClr val="0000CC"/>
                </a:solidFill>
                <a:latin typeface="幼圆" pitchFamily="49" charset="-122"/>
                <a:ea typeface="幼圆" pitchFamily="49" charset="-122"/>
              </a:rPr>
              <a:t>和</a:t>
            </a:r>
            <a:r>
              <a:rPr kumimoji="0" lang="en-US" altLang="zh-CN" sz="2400" b="1" dirty="0">
                <a:solidFill>
                  <a:srgbClr val="0000CC"/>
                </a:solidFill>
                <a:latin typeface="幼圆" pitchFamily="49" charset="-122"/>
                <a:ea typeface="幼圆" pitchFamily="49" charset="-122"/>
              </a:rPr>
              <a:t>LN</a:t>
            </a:r>
            <a:r>
              <a:rPr kumimoji="0" lang="zh-CN" altLang="en-US" sz="2400" b="1" dirty="0">
                <a:solidFill>
                  <a:srgbClr val="0000CC"/>
                </a:solidFill>
                <a:latin typeface="幼圆" pitchFamily="49" charset="-122"/>
                <a:ea typeface="幼圆" pitchFamily="49" charset="-122"/>
              </a:rPr>
              <a:t>的值，把</a:t>
            </a:r>
            <a:r>
              <a:rPr kumimoji="0" lang="en-US" altLang="zh-CN" sz="2400" b="1" dirty="0">
                <a:solidFill>
                  <a:srgbClr val="0000CC"/>
                </a:solidFill>
                <a:latin typeface="幼圆" pitchFamily="49" charset="-122"/>
                <a:ea typeface="幼圆" pitchFamily="49" charset="-122"/>
              </a:rPr>
              <a:t>H</a:t>
            </a:r>
            <a:r>
              <a:rPr kumimoji="0" lang="zh-CN" altLang="en-US" sz="2400" b="1" dirty="0">
                <a:solidFill>
                  <a:srgbClr val="0000CC"/>
                </a:solidFill>
                <a:latin typeface="幼圆" pitchFamily="49" charset="-122"/>
                <a:ea typeface="幼圆" pitchFamily="49" charset="-122"/>
              </a:rPr>
              <a:t>的先验概率</a:t>
            </a:r>
            <a:r>
              <a:rPr kumimoji="0" lang="en-US" altLang="zh-CN" sz="2400" b="1" dirty="0">
                <a:solidFill>
                  <a:srgbClr val="0000CC"/>
                </a:solidFill>
                <a:latin typeface="幼圆" pitchFamily="49" charset="-122"/>
                <a:ea typeface="幼圆" pitchFamily="49" charset="-122"/>
              </a:rPr>
              <a:t>P(H)</a:t>
            </a:r>
            <a:r>
              <a:rPr kumimoji="0" lang="zh-CN" altLang="en-US" sz="2400" b="1" dirty="0">
                <a:solidFill>
                  <a:srgbClr val="0000CC"/>
                </a:solidFill>
                <a:latin typeface="幼圆" pitchFamily="49" charset="-122"/>
                <a:ea typeface="幼圆" pitchFamily="49" charset="-122"/>
              </a:rPr>
              <a:t>或先验几率</a:t>
            </a:r>
            <a:r>
              <a:rPr kumimoji="0" lang="en-US" altLang="zh-CN" sz="2400" b="1" dirty="0">
                <a:solidFill>
                  <a:srgbClr val="0000CC"/>
                </a:solidFill>
                <a:latin typeface="幼圆" pitchFamily="49" charset="-122"/>
                <a:ea typeface="幼圆" pitchFamily="49" charset="-122"/>
              </a:rPr>
              <a:t>O(H)</a:t>
            </a:r>
            <a:r>
              <a:rPr kumimoji="0" lang="zh-CN" altLang="en-US" sz="2400" b="1" dirty="0">
                <a:solidFill>
                  <a:srgbClr val="0000CC"/>
                </a:solidFill>
                <a:latin typeface="幼圆" pitchFamily="49" charset="-122"/>
                <a:ea typeface="幼圆" pitchFamily="49" charset="-122"/>
              </a:rPr>
              <a:t>更新为后验概率</a:t>
            </a:r>
            <a:r>
              <a:rPr kumimoji="0" lang="en-US" altLang="zh-CN" sz="2400" b="1" dirty="0">
                <a:solidFill>
                  <a:srgbClr val="FF0000"/>
                </a:solidFill>
                <a:latin typeface="幼圆" pitchFamily="49" charset="-122"/>
                <a:ea typeface="幼圆" pitchFamily="49" charset="-122"/>
              </a:rPr>
              <a:t>P(H|E)</a:t>
            </a:r>
            <a:r>
              <a:rPr kumimoji="0" lang="zh-CN" altLang="en-US" sz="2400" b="1" dirty="0">
                <a:solidFill>
                  <a:srgbClr val="0000CC"/>
                </a:solidFill>
                <a:latin typeface="幼圆" pitchFamily="49" charset="-122"/>
                <a:ea typeface="幼圆" pitchFamily="49" charset="-122"/>
              </a:rPr>
              <a:t>或后验几率</a:t>
            </a:r>
            <a:r>
              <a:rPr kumimoji="0" lang="en-US" altLang="zh-CN" sz="2400" b="1" dirty="0">
                <a:solidFill>
                  <a:srgbClr val="FF0000"/>
                </a:solidFill>
                <a:latin typeface="幼圆" pitchFamily="49" charset="-122"/>
                <a:ea typeface="幼圆" pitchFamily="49" charset="-122"/>
              </a:rPr>
              <a:t>O(H|E)</a:t>
            </a:r>
            <a:r>
              <a:rPr kumimoji="0" lang="en-US" altLang="zh-CN" dirty="0">
                <a:latin typeface="幼圆" pitchFamily="49" charset="-122"/>
                <a:ea typeface="幼圆" pitchFamily="49" charset="-122"/>
              </a:rPr>
              <a:t> </a:t>
            </a:r>
            <a:r>
              <a:rPr kumimoji="0" lang="zh-CN" altLang="en-US" sz="2400" b="1" dirty="0">
                <a:solidFill>
                  <a:srgbClr val="0000CC"/>
                </a:solidFill>
                <a:latin typeface="幼圆" pitchFamily="49" charset="-122"/>
                <a:ea typeface="幼圆" pitchFamily="49" charset="-122"/>
              </a:rPr>
              <a:t>。</a:t>
            </a:r>
          </a:p>
          <a:p>
            <a:pPr eaLnBrk="1" hangingPunct="1">
              <a:lnSpc>
                <a:spcPct val="105000"/>
              </a:lnSpc>
              <a:spcBef>
                <a:spcPct val="35000"/>
              </a:spcBef>
            </a:pPr>
            <a:endParaRPr kumimoji="0" lang="zh-CN" altLang="en-US" sz="2400" b="1" dirty="0">
              <a:solidFill>
                <a:srgbClr val="0000CC"/>
              </a:solidFill>
              <a:latin typeface="幼圆" pitchFamily="49" charset="-122"/>
              <a:ea typeface="幼圆" pitchFamily="49" charset="-122"/>
            </a:endParaRPr>
          </a:p>
          <a:p>
            <a:pPr eaLnBrk="1" hangingPunct="1">
              <a:lnSpc>
                <a:spcPct val="105000"/>
              </a:lnSpc>
              <a:spcBef>
                <a:spcPct val="35000"/>
              </a:spcBef>
            </a:pPr>
            <a:endParaRPr kumimoji="0" lang="zh-CN" altLang="en-US" sz="2400" b="1" dirty="0">
              <a:solidFill>
                <a:srgbClr val="0000CC"/>
              </a:solidFill>
              <a:latin typeface="幼圆" pitchFamily="49" charset="-122"/>
              <a:ea typeface="幼圆" pitchFamily="49" charset="-122"/>
            </a:endParaRPr>
          </a:p>
          <a:p>
            <a:pPr eaLnBrk="1" hangingPunct="1">
              <a:lnSpc>
                <a:spcPct val="105000"/>
              </a:lnSpc>
              <a:spcBef>
                <a:spcPct val="35000"/>
              </a:spcBef>
            </a:pPr>
            <a:endParaRPr kumimoji="0" lang="zh-CN" altLang="en-US" sz="2400" b="1" dirty="0">
              <a:solidFill>
                <a:srgbClr val="0000CC"/>
              </a:solidFill>
              <a:latin typeface="幼圆" pitchFamily="49" charset="-122"/>
              <a:ea typeface="幼圆" pitchFamily="49" charset="-122"/>
            </a:endParaRPr>
          </a:p>
          <a:p>
            <a:pPr eaLnBrk="1" hangingPunct="1">
              <a:lnSpc>
                <a:spcPct val="105000"/>
              </a:lnSpc>
              <a:spcBef>
                <a:spcPct val="35000"/>
              </a:spcBef>
            </a:pPr>
            <a:endParaRPr kumimoji="0" lang="zh-CN" altLang="en-US" sz="2400" b="1" dirty="0">
              <a:solidFill>
                <a:srgbClr val="0000CC"/>
              </a:solidFill>
              <a:latin typeface="幼圆" pitchFamily="49" charset="-122"/>
              <a:ea typeface="幼圆" pitchFamily="49" charset="-122"/>
            </a:endParaRPr>
          </a:p>
          <a:p>
            <a:pPr eaLnBrk="1" hangingPunct="1">
              <a:lnSpc>
                <a:spcPct val="105000"/>
              </a:lnSpc>
              <a:spcBef>
                <a:spcPct val="35000"/>
              </a:spcBef>
            </a:pPr>
            <a:r>
              <a:rPr kumimoji="0" lang="zh-CN" altLang="en-US" sz="2400" b="1" dirty="0" smtClean="0">
                <a:solidFill>
                  <a:srgbClr val="0000CC"/>
                </a:solidFill>
                <a:latin typeface="幼圆" pitchFamily="49" charset="-122"/>
                <a:ea typeface="幼圆" pitchFamily="49" charset="-122"/>
              </a:rPr>
              <a:t>分</a:t>
            </a:r>
            <a:r>
              <a:rPr kumimoji="0" lang="zh-CN" altLang="en-US" sz="2400" b="1" dirty="0">
                <a:solidFill>
                  <a:srgbClr val="0000CC"/>
                </a:solidFill>
                <a:latin typeface="幼圆" pitchFamily="49" charset="-122"/>
                <a:ea typeface="幼圆" pitchFamily="49" charset="-122"/>
              </a:rPr>
              <a:t>以下</a:t>
            </a:r>
            <a:r>
              <a:rPr kumimoji="0" lang="en-US" altLang="zh-CN" sz="2400" b="1" dirty="0">
                <a:solidFill>
                  <a:srgbClr val="0000CC"/>
                </a:solidFill>
                <a:latin typeface="幼圆" pitchFamily="49" charset="-122"/>
                <a:ea typeface="幼圆" pitchFamily="49" charset="-122"/>
              </a:rPr>
              <a:t>3</a:t>
            </a:r>
            <a:r>
              <a:rPr kumimoji="0" lang="zh-CN" altLang="en-US" sz="2400" b="1" dirty="0">
                <a:solidFill>
                  <a:srgbClr val="0000CC"/>
                </a:solidFill>
                <a:latin typeface="幼圆" pitchFamily="49" charset="-122"/>
                <a:ea typeface="幼圆" pitchFamily="49" charset="-122"/>
              </a:rPr>
              <a:t>种情况讨论：</a:t>
            </a:r>
          </a:p>
          <a:p>
            <a:pPr eaLnBrk="1" hangingPunct="1">
              <a:lnSpc>
                <a:spcPct val="105000"/>
              </a:lnSpc>
              <a:spcBef>
                <a:spcPct val="35000"/>
              </a:spcBef>
            </a:pPr>
            <a:r>
              <a:rPr kumimoji="0" lang="zh-CN" altLang="en-US" sz="2400" b="1" dirty="0">
                <a:solidFill>
                  <a:srgbClr val="006600"/>
                </a:solidFill>
                <a:latin typeface="幼圆" pitchFamily="49" charset="-122"/>
                <a:ea typeface="幼圆" pitchFamily="49" charset="-122"/>
              </a:rPr>
              <a:t>    </a:t>
            </a:r>
            <a:r>
              <a:rPr kumimoji="0" lang="en-US" altLang="zh-CN" sz="2400" b="1" dirty="0">
                <a:solidFill>
                  <a:srgbClr val="006600"/>
                </a:solidFill>
                <a:latin typeface="幼圆" pitchFamily="49" charset="-122"/>
                <a:ea typeface="幼圆" pitchFamily="49" charset="-122"/>
              </a:rPr>
              <a:t>1. </a:t>
            </a:r>
            <a:r>
              <a:rPr kumimoji="0" lang="zh-CN" altLang="en-US" sz="2400" b="1" dirty="0">
                <a:solidFill>
                  <a:srgbClr val="006600"/>
                </a:solidFill>
                <a:latin typeface="幼圆" pitchFamily="49" charset="-122"/>
                <a:ea typeface="幼圆" pitchFamily="49" charset="-122"/>
              </a:rPr>
              <a:t>证据肯定为真</a:t>
            </a:r>
          </a:p>
          <a:p>
            <a:pPr eaLnBrk="1" hangingPunct="1">
              <a:lnSpc>
                <a:spcPct val="105000"/>
              </a:lnSpc>
              <a:spcBef>
                <a:spcPct val="35000"/>
              </a:spcBef>
            </a:pPr>
            <a:r>
              <a:rPr kumimoji="0" lang="zh-CN" altLang="en-US" sz="2400" b="1" dirty="0">
                <a:solidFill>
                  <a:srgbClr val="006600"/>
                </a:solidFill>
                <a:latin typeface="幼圆" pitchFamily="49" charset="-122"/>
                <a:ea typeface="幼圆" pitchFamily="49" charset="-122"/>
              </a:rPr>
              <a:t>    </a:t>
            </a:r>
            <a:r>
              <a:rPr kumimoji="0" lang="en-US" altLang="zh-CN" sz="2400" b="1" dirty="0">
                <a:solidFill>
                  <a:srgbClr val="006600"/>
                </a:solidFill>
                <a:latin typeface="幼圆" pitchFamily="49" charset="-122"/>
                <a:ea typeface="幼圆" pitchFamily="49" charset="-122"/>
              </a:rPr>
              <a:t>2. </a:t>
            </a:r>
            <a:r>
              <a:rPr kumimoji="0" lang="zh-CN" altLang="en-US" sz="2400" b="1" dirty="0">
                <a:solidFill>
                  <a:srgbClr val="006600"/>
                </a:solidFill>
                <a:latin typeface="幼圆" pitchFamily="49" charset="-122"/>
                <a:ea typeface="幼圆" pitchFamily="49" charset="-122"/>
              </a:rPr>
              <a:t>证据肯定为假</a:t>
            </a:r>
          </a:p>
          <a:p>
            <a:pPr eaLnBrk="1" hangingPunct="1">
              <a:lnSpc>
                <a:spcPct val="105000"/>
              </a:lnSpc>
              <a:spcBef>
                <a:spcPct val="35000"/>
              </a:spcBef>
            </a:pPr>
            <a:r>
              <a:rPr kumimoji="0" lang="zh-CN" altLang="en-US" sz="2400" b="1" dirty="0">
                <a:solidFill>
                  <a:srgbClr val="006600"/>
                </a:solidFill>
                <a:latin typeface="幼圆" pitchFamily="49" charset="-122"/>
                <a:ea typeface="幼圆" pitchFamily="49" charset="-122"/>
              </a:rPr>
              <a:t>    </a:t>
            </a:r>
            <a:r>
              <a:rPr kumimoji="0" lang="en-US" altLang="zh-CN" sz="2400" b="1" dirty="0">
                <a:solidFill>
                  <a:srgbClr val="006600"/>
                </a:solidFill>
                <a:latin typeface="幼圆" pitchFamily="49" charset="-122"/>
                <a:ea typeface="幼圆" pitchFamily="49" charset="-122"/>
              </a:rPr>
              <a:t>3. </a:t>
            </a:r>
            <a:r>
              <a:rPr kumimoji="0" lang="zh-CN" altLang="en-US" sz="2400" b="1" dirty="0">
                <a:solidFill>
                  <a:srgbClr val="006600"/>
                </a:solidFill>
                <a:latin typeface="幼圆" pitchFamily="49" charset="-122"/>
                <a:ea typeface="幼圆" pitchFamily="49" charset="-122"/>
              </a:rPr>
              <a:t>证据既非为真又非为假</a:t>
            </a:r>
          </a:p>
        </p:txBody>
      </p:sp>
      <p:grpSp>
        <p:nvGrpSpPr>
          <p:cNvPr id="349224" name="Group 40"/>
          <p:cNvGrpSpPr>
            <a:grpSpLocks/>
          </p:cNvGrpSpPr>
          <p:nvPr/>
        </p:nvGrpSpPr>
        <p:grpSpPr bwMode="auto">
          <a:xfrm>
            <a:off x="1331913" y="2528888"/>
            <a:ext cx="6553200" cy="1676400"/>
            <a:chOff x="3060" y="3000"/>
            <a:chExt cx="4320" cy="780"/>
          </a:xfrm>
        </p:grpSpPr>
        <p:sp>
          <p:nvSpPr>
            <p:cNvPr id="349225" name="Text Box 41"/>
            <p:cNvSpPr txBox="1">
              <a:spLocks noChangeArrowheads="1"/>
            </p:cNvSpPr>
            <p:nvPr/>
          </p:nvSpPr>
          <p:spPr bwMode="auto">
            <a:xfrm>
              <a:off x="3060" y="3156"/>
              <a:ext cx="720" cy="312"/>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tIns="0" bIns="0"/>
            <a:lstStyle/>
            <a:p>
              <a:pPr algn="ctr">
                <a:spcBef>
                  <a:spcPct val="0"/>
                </a:spcBef>
              </a:pPr>
              <a:r>
                <a:rPr kumimoji="0" lang="en-US" altLang="zh-CN" sz="2400">
                  <a:latin typeface="Times New Roman" pitchFamily="18" charset="0"/>
                  <a:ea typeface="宋体" pitchFamily="2" charset="-122"/>
                </a:rPr>
                <a:t>P(H)</a:t>
              </a:r>
            </a:p>
          </p:txBody>
        </p:sp>
        <p:sp>
          <p:nvSpPr>
            <p:cNvPr id="349226" name="Freeform 42"/>
            <p:cNvSpPr>
              <a:spLocks/>
            </p:cNvSpPr>
            <p:nvPr/>
          </p:nvSpPr>
          <p:spPr bwMode="auto">
            <a:xfrm>
              <a:off x="3782" y="3368"/>
              <a:ext cx="1101" cy="1"/>
            </a:xfrm>
            <a:custGeom>
              <a:avLst/>
              <a:gdLst>
                <a:gd name="T0" fmla="*/ 0 w 1101"/>
                <a:gd name="T1" fmla="*/ 0 h 1"/>
                <a:gd name="T2" fmla="*/ 1101 w 1101"/>
                <a:gd name="T3" fmla="*/ 0 h 1"/>
              </a:gdLst>
              <a:ahLst/>
              <a:cxnLst>
                <a:cxn ang="0">
                  <a:pos x="T0" y="T1"/>
                </a:cxn>
                <a:cxn ang="0">
                  <a:pos x="T2" y="T3"/>
                </a:cxn>
              </a:cxnLst>
              <a:rect l="0" t="0" r="r" b="b"/>
              <a:pathLst>
                <a:path w="1101" h="1">
                  <a:moveTo>
                    <a:pt x="0" y="0"/>
                  </a:moveTo>
                  <a:lnTo>
                    <a:pt x="1101" y="0"/>
                  </a:lnTo>
                </a:path>
              </a:pathLst>
            </a:custGeom>
            <a:noFill/>
            <a:ln w="9525" cap="flat" cmpd="sng">
              <a:solidFill>
                <a:srgbClr val="000000"/>
              </a:solidFill>
              <a:prstDash val="solid"/>
              <a:round/>
              <a:headEnd type="none" w="med" len="med"/>
              <a:tailEnd type="triangl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349227" name="Text Box 43"/>
            <p:cNvSpPr txBox="1">
              <a:spLocks noChangeArrowheads="1"/>
            </p:cNvSpPr>
            <p:nvPr/>
          </p:nvSpPr>
          <p:spPr bwMode="auto">
            <a:xfrm>
              <a:off x="5040" y="3156"/>
              <a:ext cx="2340" cy="468"/>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a:spcBef>
                  <a:spcPct val="0"/>
                </a:spcBef>
              </a:pPr>
              <a:r>
                <a:rPr kumimoji="0" lang="en-US" altLang="zh-CN" sz="2400">
                  <a:latin typeface="Times New Roman" pitchFamily="18" charset="0"/>
                  <a:ea typeface="宋体" pitchFamily="2" charset="-122"/>
                </a:rPr>
                <a:t>P(H | E)</a:t>
              </a:r>
              <a:r>
                <a:rPr kumimoji="0" lang="zh-CN" altLang="en-US" sz="2400">
                  <a:latin typeface="Times New Roman" pitchFamily="18" charset="0"/>
                  <a:ea typeface="宋体" pitchFamily="2" charset="-122"/>
                </a:rPr>
                <a:t>或</a:t>
              </a:r>
              <a:r>
                <a:rPr kumimoji="0" lang="en-US" altLang="zh-CN" sz="2400">
                  <a:latin typeface="Times New Roman" pitchFamily="18" charset="0"/>
                  <a:ea typeface="宋体" pitchFamily="2" charset="-122"/>
                </a:rPr>
                <a:t>P(H | </a:t>
              </a:r>
              <a:r>
                <a:rPr kumimoji="0" lang="en-US" altLang="zh-CN" sz="2400">
                  <a:latin typeface="Times New Roman" pitchFamily="18" charset="0"/>
                  <a:ea typeface="宋体" pitchFamily="2" charset="-122"/>
                  <a:sym typeface="Symbol" pitchFamily="18" charset="2"/>
                </a:rPr>
                <a:t></a:t>
              </a:r>
              <a:r>
                <a:rPr kumimoji="0" lang="en-US" altLang="zh-CN" sz="2400">
                  <a:latin typeface="Times New Roman" pitchFamily="18" charset="0"/>
                  <a:ea typeface="宋体" pitchFamily="2" charset="-122"/>
                </a:rPr>
                <a:t>E)</a:t>
              </a:r>
            </a:p>
          </p:txBody>
        </p:sp>
        <p:sp>
          <p:nvSpPr>
            <p:cNvPr id="349228" name="Text Box 44"/>
            <p:cNvSpPr txBox="1">
              <a:spLocks noChangeArrowheads="1"/>
            </p:cNvSpPr>
            <p:nvPr/>
          </p:nvSpPr>
          <p:spPr bwMode="auto">
            <a:xfrm>
              <a:off x="3960" y="3000"/>
              <a:ext cx="720" cy="312"/>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tIns="0" bIns="0"/>
            <a:lstStyle/>
            <a:p>
              <a:pPr algn="just">
                <a:spcBef>
                  <a:spcPct val="0"/>
                </a:spcBef>
              </a:pPr>
              <a:r>
                <a:rPr kumimoji="0" lang="en-US" altLang="zh-CN" sz="2400">
                  <a:latin typeface="Times New Roman" pitchFamily="18" charset="0"/>
                  <a:ea typeface="宋体" pitchFamily="2" charset="-122"/>
                </a:rPr>
                <a:t>P(E)</a:t>
              </a:r>
            </a:p>
          </p:txBody>
        </p:sp>
        <p:sp>
          <p:nvSpPr>
            <p:cNvPr id="349229" name="Text Box 45"/>
            <p:cNvSpPr txBox="1">
              <a:spLocks noChangeArrowheads="1"/>
            </p:cNvSpPr>
            <p:nvPr/>
          </p:nvSpPr>
          <p:spPr bwMode="auto">
            <a:xfrm>
              <a:off x="3780" y="3468"/>
              <a:ext cx="1080" cy="312"/>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tIns="0" bIns="0"/>
            <a:lstStyle/>
            <a:p>
              <a:pPr algn="just">
                <a:spcBef>
                  <a:spcPct val="0"/>
                </a:spcBef>
              </a:pPr>
              <a:r>
                <a:rPr kumimoji="0" lang="en-US" altLang="zh-CN" sz="2400">
                  <a:latin typeface="Times New Roman" pitchFamily="18" charset="0"/>
                  <a:ea typeface="宋体" pitchFamily="2" charset="-122"/>
                </a:rPr>
                <a:t>LS</a:t>
              </a:r>
              <a:r>
                <a:rPr kumimoji="0" lang="zh-CN" altLang="en-US" sz="2400">
                  <a:latin typeface="Times New Roman" pitchFamily="18" charset="0"/>
                  <a:ea typeface="宋体" pitchFamily="2" charset="-122"/>
                </a:rPr>
                <a:t>，</a:t>
              </a:r>
              <a:r>
                <a:rPr kumimoji="0" lang="en-US" altLang="zh-CN" sz="2400">
                  <a:latin typeface="Times New Roman" pitchFamily="18" charset="0"/>
                  <a:ea typeface="宋体" pitchFamily="2" charset="-122"/>
                </a:rPr>
                <a:t>LN</a:t>
              </a:r>
            </a:p>
          </p:txBody>
        </p:sp>
      </p:grpSp>
      <p:sp>
        <p:nvSpPr>
          <p:cNvPr id="14" name="Text Box 9"/>
          <p:cNvSpPr txBox="1">
            <a:spLocks noChangeArrowheads="1"/>
          </p:cNvSpPr>
          <p:nvPr/>
        </p:nvSpPr>
        <p:spPr bwMode="auto">
          <a:xfrm>
            <a:off x="358775" y="152400"/>
            <a:ext cx="8389938"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0"/>
              </a:spcBef>
            </a:pPr>
            <a:r>
              <a:rPr lang="zh-CN" altLang="en-US" sz="4400" b="1" dirty="0" smtClean="0">
                <a:solidFill>
                  <a:schemeClr val="accent2"/>
                </a:solidFill>
                <a:latin typeface="方正姚体" pitchFamily="2" charset="-122"/>
                <a:ea typeface="方正姚体" pitchFamily="2" charset="-122"/>
                <a:cs typeface="+mj-cs"/>
              </a:rPr>
              <a:t>主观</a:t>
            </a:r>
            <a:r>
              <a:rPr lang="en-US" altLang="zh-CN" sz="4400" b="1" dirty="0" smtClean="0">
                <a:solidFill>
                  <a:schemeClr val="accent2"/>
                </a:solidFill>
                <a:latin typeface="方正姚体" pitchFamily="2" charset="-122"/>
                <a:ea typeface="方正姚体" pitchFamily="2" charset="-122"/>
                <a:cs typeface="+mj-cs"/>
              </a:rPr>
              <a:t>Bayes</a:t>
            </a:r>
            <a:r>
              <a:rPr lang="zh-CN" altLang="en-US" sz="4400" b="1" dirty="0" smtClean="0">
                <a:solidFill>
                  <a:schemeClr val="accent2"/>
                </a:solidFill>
                <a:latin typeface="方正姚体" pitchFamily="2" charset="-122"/>
                <a:ea typeface="方正姚体" pitchFamily="2" charset="-122"/>
                <a:cs typeface="+mj-cs"/>
              </a:rPr>
              <a:t>模型：</a:t>
            </a:r>
            <a:r>
              <a:rPr lang="zh-CN" altLang="en-US" sz="3600" b="1" dirty="0" smtClean="0">
                <a:solidFill>
                  <a:schemeClr val="accent2"/>
                </a:solidFill>
                <a:latin typeface="方正姚体" pitchFamily="2" charset="-122"/>
                <a:ea typeface="方正姚体" pitchFamily="2" charset="-122"/>
                <a:cs typeface="+mj-cs"/>
              </a:rPr>
              <a:t>不确定性更新</a:t>
            </a:r>
            <a:endParaRPr lang="zh-CN" altLang="en-US" sz="3600" b="1" dirty="0">
              <a:solidFill>
                <a:schemeClr val="accent2"/>
              </a:solidFill>
              <a:latin typeface="方正姚体" pitchFamily="2" charset="-122"/>
              <a:ea typeface="方正姚体" pitchFamily="2" charset="-122"/>
              <a:cs typeface="+mj-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6" name="Text Box 8"/>
          <p:cNvSpPr txBox="1">
            <a:spLocks noChangeArrowheads="1"/>
          </p:cNvSpPr>
          <p:nvPr/>
        </p:nvSpPr>
        <p:spPr bwMode="auto">
          <a:xfrm>
            <a:off x="179388" y="1233488"/>
            <a:ext cx="8785225" cy="52014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eaLnBrk="1" hangingPunct="1">
              <a:lnSpc>
                <a:spcPct val="120000"/>
              </a:lnSpc>
              <a:spcBef>
                <a:spcPts val="1200"/>
              </a:spcBef>
            </a:pPr>
            <a:r>
              <a:rPr lang="en-US" altLang="zh-CN" sz="2000" b="1" dirty="0" smtClean="0">
                <a:solidFill>
                  <a:srgbClr val="A50021"/>
                </a:solidFill>
                <a:latin typeface="Times New Roman" pitchFamily="18" charset="0"/>
                <a:ea typeface="幼圆" pitchFamily="49" charset="-122"/>
                <a:cs typeface="Times New Roman" pitchFamily="18" charset="0"/>
              </a:rPr>
              <a:t>1. </a:t>
            </a:r>
            <a:r>
              <a:rPr lang="zh-CN" altLang="en-US" sz="2000" b="1" dirty="0" smtClean="0">
                <a:solidFill>
                  <a:srgbClr val="A50021"/>
                </a:solidFill>
                <a:latin typeface="Times New Roman" pitchFamily="18" charset="0"/>
                <a:ea typeface="幼圆" pitchFamily="49" charset="-122"/>
                <a:cs typeface="Times New Roman" pitchFamily="18" charset="0"/>
              </a:rPr>
              <a:t>证据肯定为真</a:t>
            </a:r>
            <a:r>
              <a:rPr lang="zh-CN" altLang="en-US" sz="2000" b="1" dirty="0" smtClean="0">
                <a:solidFill>
                  <a:srgbClr val="0000FF"/>
                </a:solidFill>
                <a:latin typeface="Times New Roman" pitchFamily="18" charset="0"/>
                <a:ea typeface="幼圆" pitchFamily="49" charset="-122"/>
                <a:cs typeface="Times New Roman" pitchFamily="18" charset="0"/>
              </a:rPr>
              <a:t>：</a:t>
            </a:r>
            <a:r>
              <a:rPr lang="en-US" altLang="zh-CN" sz="2000" b="1" dirty="0" smtClean="0">
                <a:solidFill>
                  <a:srgbClr val="0000FF"/>
                </a:solidFill>
                <a:latin typeface="Times New Roman" pitchFamily="18" charset="0"/>
                <a:ea typeface="幼圆" pitchFamily="49" charset="-122"/>
                <a:cs typeface="Times New Roman" pitchFamily="18" charset="0"/>
              </a:rPr>
              <a:t>P(E</a:t>
            </a:r>
            <a:r>
              <a:rPr lang="en-US" altLang="zh-CN" sz="2000" b="1" dirty="0">
                <a:solidFill>
                  <a:srgbClr val="0000FF"/>
                </a:solidFill>
                <a:latin typeface="Times New Roman" pitchFamily="18" charset="0"/>
                <a:ea typeface="幼圆" pitchFamily="49" charset="-122"/>
                <a:cs typeface="Times New Roman" pitchFamily="18" charset="0"/>
              </a:rPr>
              <a:t>)=P(E|S)=1</a:t>
            </a:r>
            <a:r>
              <a:rPr lang="zh-CN" altLang="en-US" sz="2000" b="1" dirty="0">
                <a:solidFill>
                  <a:srgbClr val="0000FF"/>
                </a:solidFill>
                <a:latin typeface="Times New Roman" pitchFamily="18" charset="0"/>
                <a:ea typeface="幼圆" pitchFamily="49" charset="-122"/>
                <a:cs typeface="Times New Roman" pitchFamily="18" charset="0"/>
              </a:rPr>
              <a:t>。</a:t>
            </a:r>
            <a:r>
              <a:rPr lang="zh-CN" altLang="en-US" sz="2000" b="1" dirty="0">
                <a:latin typeface="Times New Roman" pitchFamily="18" charset="0"/>
                <a:ea typeface="幼圆" pitchFamily="49" charset="-122"/>
                <a:cs typeface="Times New Roman" pitchFamily="18" charset="0"/>
              </a:rPr>
              <a:t>将</a:t>
            </a:r>
            <a:r>
              <a:rPr lang="en-US" altLang="zh-CN" sz="2000" b="1" dirty="0">
                <a:latin typeface="Times New Roman" pitchFamily="18" charset="0"/>
                <a:ea typeface="幼圆" pitchFamily="49" charset="-122"/>
                <a:cs typeface="Times New Roman" pitchFamily="18" charset="0"/>
              </a:rPr>
              <a:t>H</a:t>
            </a:r>
            <a:r>
              <a:rPr lang="zh-CN" altLang="en-US" sz="2000" b="1" dirty="0">
                <a:latin typeface="Times New Roman" pitchFamily="18" charset="0"/>
                <a:ea typeface="幼圆" pitchFamily="49" charset="-122"/>
                <a:cs typeface="Times New Roman" pitchFamily="18" charset="0"/>
              </a:rPr>
              <a:t>的先验几率更新为后验几率的公式为</a:t>
            </a:r>
          </a:p>
          <a:p>
            <a:pPr algn="just" eaLnBrk="1" hangingPunct="1">
              <a:lnSpc>
                <a:spcPct val="120000"/>
              </a:lnSpc>
              <a:spcBef>
                <a:spcPts val="1200"/>
              </a:spcBef>
            </a:pPr>
            <a:r>
              <a:rPr lang="zh-CN" altLang="en-US" sz="2000" b="1" dirty="0" smtClean="0">
                <a:latin typeface="Times New Roman" pitchFamily="18" charset="0"/>
                <a:ea typeface="幼圆" pitchFamily="49" charset="-122"/>
                <a:cs typeface="Times New Roman" pitchFamily="18" charset="0"/>
              </a:rPr>
              <a:t>                   </a:t>
            </a:r>
            <a:r>
              <a:rPr lang="en-US" altLang="zh-CN" sz="2000" b="1" dirty="0" smtClean="0">
                <a:latin typeface="Times New Roman" pitchFamily="18" charset="0"/>
                <a:ea typeface="幼圆" pitchFamily="49" charset="-122"/>
                <a:cs typeface="Times New Roman" pitchFamily="18" charset="0"/>
              </a:rPr>
              <a:t>O</a:t>
            </a:r>
            <a:r>
              <a:rPr lang="en-US" altLang="zh-CN" sz="2000" b="1" dirty="0">
                <a:latin typeface="Times New Roman" pitchFamily="18" charset="0"/>
                <a:ea typeface="幼圆" pitchFamily="49" charset="-122"/>
                <a:cs typeface="Times New Roman" pitchFamily="18" charset="0"/>
              </a:rPr>
              <a:t>(H|E)=LS×O(H) </a:t>
            </a:r>
          </a:p>
          <a:p>
            <a:pPr algn="just" eaLnBrk="1" hangingPunct="1">
              <a:lnSpc>
                <a:spcPct val="120000"/>
              </a:lnSpc>
              <a:spcBef>
                <a:spcPts val="1200"/>
              </a:spcBef>
            </a:pPr>
            <a:r>
              <a:rPr lang="zh-CN" altLang="en-US" sz="2000" b="1" dirty="0" smtClean="0">
                <a:latin typeface="Times New Roman" pitchFamily="18" charset="0"/>
                <a:ea typeface="幼圆" pitchFamily="49" charset="-122"/>
                <a:cs typeface="Times New Roman" pitchFamily="18" charset="0"/>
              </a:rPr>
              <a:t>把</a:t>
            </a:r>
            <a:r>
              <a:rPr lang="en-US" altLang="zh-CN" sz="2000" b="1" dirty="0">
                <a:latin typeface="Times New Roman" pitchFamily="18" charset="0"/>
                <a:ea typeface="幼圆" pitchFamily="49" charset="-122"/>
                <a:cs typeface="Times New Roman" pitchFamily="18" charset="0"/>
              </a:rPr>
              <a:t>H</a:t>
            </a:r>
            <a:r>
              <a:rPr lang="zh-CN" altLang="en-US" sz="2000" b="1" dirty="0">
                <a:latin typeface="Times New Roman" pitchFamily="18" charset="0"/>
                <a:ea typeface="幼圆" pitchFamily="49" charset="-122"/>
                <a:cs typeface="Times New Roman" pitchFamily="18" charset="0"/>
              </a:rPr>
              <a:t>的先验概率</a:t>
            </a:r>
            <a:r>
              <a:rPr lang="en-US" altLang="zh-CN" sz="2000" b="1" dirty="0">
                <a:latin typeface="Times New Roman" pitchFamily="18" charset="0"/>
                <a:ea typeface="幼圆" pitchFamily="49" charset="-122"/>
                <a:cs typeface="Times New Roman" pitchFamily="18" charset="0"/>
              </a:rPr>
              <a:t>P(H)</a:t>
            </a:r>
            <a:r>
              <a:rPr lang="zh-CN" altLang="en-US" sz="2000" b="1" dirty="0">
                <a:latin typeface="Times New Roman" pitchFamily="18" charset="0"/>
                <a:ea typeface="幼圆" pitchFamily="49" charset="-122"/>
                <a:cs typeface="Times New Roman" pitchFamily="18" charset="0"/>
              </a:rPr>
              <a:t>更新为后验概率</a:t>
            </a:r>
            <a:r>
              <a:rPr lang="en-US" altLang="zh-CN" sz="2000" b="1" dirty="0">
                <a:latin typeface="Times New Roman" pitchFamily="18" charset="0"/>
                <a:ea typeface="幼圆" pitchFamily="49" charset="-122"/>
                <a:cs typeface="Times New Roman" pitchFamily="18" charset="0"/>
              </a:rPr>
              <a:t>P(H|E)</a:t>
            </a:r>
            <a:r>
              <a:rPr lang="zh-CN" altLang="en-US" sz="2000" b="1" dirty="0">
                <a:latin typeface="Times New Roman" pitchFamily="18" charset="0"/>
                <a:ea typeface="幼圆" pitchFamily="49" charset="-122"/>
                <a:cs typeface="Times New Roman" pitchFamily="18" charset="0"/>
              </a:rPr>
              <a:t>的计算公式</a:t>
            </a:r>
            <a:r>
              <a:rPr lang="zh-CN" altLang="en-US" sz="2000" b="1" dirty="0" smtClean="0">
                <a:latin typeface="Times New Roman" pitchFamily="18" charset="0"/>
                <a:ea typeface="幼圆" pitchFamily="49" charset="-122"/>
                <a:cs typeface="Times New Roman" pitchFamily="18" charset="0"/>
              </a:rPr>
              <a:t>，根据定义代入得到</a:t>
            </a:r>
            <a:r>
              <a:rPr lang="zh-CN" altLang="en-US" sz="2000" b="1" dirty="0">
                <a:latin typeface="Times New Roman" pitchFamily="18" charset="0"/>
                <a:ea typeface="幼圆" pitchFamily="49" charset="-122"/>
                <a:cs typeface="Times New Roman" pitchFamily="18" charset="0"/>
              </a:rPr>
              <a:t>：</a:t>
            </a:r>
          </a:p>
          <a:p>
            <a:pPr algn="just" eaLnBrk="1" hangingPunct="1">
              <a:lnSpc>
                <a:spcPct val="120000"/>
              </a:lnSpc>
              <a:spcBef>
                <a:spcPts val="1200"/>
              </a:spcBef>
            </a:pPr>
            <a:endParaRPr lang="en-US" altLang="zh-CN" sz="2000" b="1" dirty="0" smtClean="0">
              <a:solidFill>
                <a:srgbClr val="0000CC"/>
              </a:solidFill>
              <a:latin typeface="Times New Roman" pitchFamily="18" charset="0"/>
              <a:ea typeface="幼圆" pitchFamily="49" charset="-122"/>
              <a:cs typeface="Times New Roman" pitchFamily="18" charset="0"/>
            </a:endParaRPr>
          </a:p>
          <a:p>
            <a:pPr algn="just" eaLnBrk="1" hangingPunct="1">
              <a:lnSpc>
                <a:spcPct val="120000"/>
              </a:lnSpc>
              <a:spcBef>
                <a:spcPts val="1200"/>
              </a:spcBef>
            </a:pPr>
            <a:endParaRPr lang="zh-CN" altLang="en-US" sz="2000" b="1" dirty="0">
              <a:solidFill>
                <a:srgbClr val="0000CC"/>
              </a:solidFill>
              <a:latin typeface="Times New Roman" pitchFamily="18" charset="0"/>
              <a:ea typeface="幼圆" pitchFamily="49" charset="-122"/>
              <a:cs typeface="Times New Roman" pitchFamily="18" charset="0"/>
            </a:endParaRPr>
          </a:p>
          <a:p>
            <a:pPr eaLnBrk="1" hangingPunct="1">
              <a:lnSpc>
                <a:spcPct val="120000"/>
              </a:lnSpc>
              <a:spcBef>
                <a:spcPts val="1200"/>
              </a:spcBef>
            </a:pPr>
            <a:r>
              <a:rPr lang="en-US" altLang="zh-CN" sz="2000" b="1" dirty="0" smtClean="0">
                <a:solidFill>
                  <a:srgbClr val="A50021"/>
                </a:solidFill>
                <a:latin typeface="Times New Roman" pitchFamily="18" charset="0"/>
                <a:ea typeface="幼圆" pitchFamily="49" charset="-122"/>
                <a:cs typeface="Times New Roman" pitchFamily="18" charset="0"/>
              </a:rPr>
              <a:t>2</a:t>
            </a:r>
            <a:r>
              <a:rPr lang="en-US" altLang="zh-CN" sz="2000" b="1" dirty="0">
                <a:solidFill>
                  <a:srgbClr val="A50021"/>
                </a:solidFill>
                <a:latin typeface="Times New Roman" pitchFamily="18" charset="0"/>
                <a:ea typeface="幼圆" pitchFamily="49" charset="-122"/>
                <a:cs typeface="Times New Roman" pitchFamily="18" charset="0"/>
              </a:rPr>
              <a:t>. </a:t>
            </a:r>
            <a:r>
              <a:rPr lang="zh-CN" altLang="en-US" sz="2000" b="1" dirty="0">
                <a:solidFill>
                  <a:srgbClr val="A50021"/>
                </a:solidFill>
                <a:latin typeface="Times New Roman" pitchFamily="18" charset="0"/>
                <a:ea typeface="幼圆" pitchFamily="49" charset="-122"/>
                <a:cs typeface="Times New Roman" pitchFamily="18" charset="0"/>
              </a:rPr>
              <a:t>当证据</a:t>
            </a:r>
            <a:r>
              <a:rPr lang="en-US" altLang="zh-CN" sz="2000" b="1" dirty="0">
                <a:solidFill>
                  <a:srgbClr val="A50021"/>
                </a:solidFill>
                <a:latin typeface="Times New Roman" pitchFamily="18" charset="0"/>
                <a:ea typeface="幼圆" pitchFamily="49" charset="-122"/>
                <a:cs typeface="Times New Roman" pitchFamily="18" charset="0"/>
              </a:rPr>
              <a:t>E</a:t>
            </a:r>
            <a:r>
              <a:rPr lang="zh-CN" altLang="en-US" sz="2000" b="1" dirty="0">
                <a:solidFill>
                  <a:srgbClr val="A50021"/>
                </a:solidFill>
                <a:latin typeface="Times New Roman" pitchFamily="18" charset="0"/>
                <a:ea typeface="幼圆" pitchFamily="49" charset="-122"/>
                <a:cs typeface="Times New Roman" pitchFamily="18" charset="0"/>
              </a:rPr>
              <a:t>肯定为</a:t>
            </a:r>
            <a:r>
              <a:rPr lang="zh-CN" altLang="en-US" sz="2000" b="1" dirty="0" smtClean="0">
                <a:solidFill>
                  <a:srgbClr val="A50021"/>
                </a:solidFill>
                <a:latin typeface="Times New Roman" pitchFamily="18" charset="0"/>
                <a:ea typeface="幼圆" pitchFamily="49" charset="-122"/>
                <a:cs typeface="Times New Roman" pitchFamily="18" charset="0"/>
              </a:rPr>
              <a:t>假：</a:t>
            </a:r>
            <a:r>
              <a:rPr lang="en-US" altLang="zh-CN" sz="2000" b="1" dirty="0" smtClean="0">
                <a:solidFill>
                  <a:srgbClr val="0000FF"/>
                </a:solidFill>
                <a:latin typeface="Times New Roman" pitchFamily="18" charset="0"/>
                <a:ea typeface="幼圆" pitchFamily="49" charset="-122"/>
                <a:cs typeface="Times New Roman" pitchFamily="18" charset="0"/>
              </a:rPr>
              <a:t>P(E</a:t>
            </a:r>
            <a:r>
              <a:rPr lang="en-US" altLang="zh-CN" sz="2000" b="1" dirty="0">
                <a:solidFill>
                  <a:srgbClr val="0000FF"/>
                </a:solidFill>
                <a:latin typeface="Times New Roman" pitchFamily="18" charset="0"/>
                <a:ea typeface="幼圆" pitchFamily="49" charset="-122"/>
                <a:cs typeface="Times New Roman" pitchFamily="18" charset="0"/>
              </a:rPr>
              <a:t>)=P(E|S)=0</a:t>
            </a:r>
            <a:r>
              <a:rPr lang="zh-CN" altLang="en-US" sz="2000" b="1" dirty="0">
                <a:solidFill>
                  <a:srgbClr val="0000FF"/>
                </a:solidFill>
                <a:latin typeface="Times New Roman" pitchFamily="18" charset="0"/>
                <a:ea typeface="幼圆" pitchFamily="49" charset="-122"/>
                <a:cs typeface="Times New Roman" pitchFamily="18" charset="0"/>
              </a:rPr>
              <a:t>，</a:t>
            </a:r>
            <a:r>
              <a:rPr lang="en-US" altLang="zh-CN" sz="2000" b="1" dirty="0">
                <a:solidFill>
                  <a:srgbClr val="0000FF"/>
                </a:solidFill>
                <a:latin typeface="Times New Roman" pitchFamily="18" charset="0"/>
                <a:ea typeface="幼圆" pitchFamily="49" charset="-122"/>
                <a:cs typeface="Times New Roman" pitchFamily="18" charset="0"/>
              </a:rPr>
              <a:t>P(﹁E)=1</a:t>
            </a:r>
            <a:r>
              <a:rPr lang="zh-CN" altLang="en-US" sz="2000" b="1" dirty="0">
                <a:solidFill>
                  <a:srgbClr val="0000FF"/>
                </a:solidFill>
                <a:latin typeface="Times New Roman" pitchFamily="18" charset="0"/>
                <a:ea typeface="幼圆" pitchFamily="49" charset="-122"/>
                <a:cs typeface="Times New Roman" pitchFamily="18" charset="0"/>
              </a:rPr>
              <a:t>。</a:t>
            </a:r>
            <a:r>
              <a:rPr lang="zh-CN" altLang="en-US" sz="2000" b="1" dirty="0">
                <a:latin typeface="Times New Roman" pitchFamily="18" charset="0"/>
                <a:ea typeface="幼圆" pitchFamily="49" charset="-122"/>
                <a:cs typeface="Times New Roman" pitchFamily="18" charset="0"/>
              </a:rPr>
              <a:t>将</a:t>
            </a:r>
            <a:r>
              <a:rPr lang="en-US" altLang="zh-CN" sz="2000" b="1" dirty="0">
                <a:latin typeface="Times New Roman" pitchFamily="18" charset="0"/>
                <a:ea typeface="幼圆" pitchFamily="49" charset="-122"/>
                <a:cs typeface="Times New Roman" pitchFamily="18" charset="0"/>
              </a:rPr>
              <a:t>H</a:t>
            </a:r>
            <a:r>
              <a:rPr lang="zh-CN" altLang="en-US" sz="2000" b="1" dirty="0">
                <a:latin typeface="Times New Roman" pitchFamily="18" charset="0"/>
                <a:ea typeface="幼圆" pitchFamily="49" charset="-122"/>
                <a:cs typeface="Times New Roman" pitchFamily="18" charset="0"/>
              </a:rPr>
              <a:t>的先验几率更新为后验几率的公式为</a:t>
            </a:r>
          </a:p>
          <a:p>
            <a:pPr eaLnBrk="1" hangingPunct="1">
              <a:lnSpc>
                <a:spcPct val="120000"/>
              </a:lnSpc>
              <a:spcBef>
                <a:spcPts val="1200"/>
              </a:spcBef>
            </a:pPr>
            <a:r>
              <a:rPr lang="en-US" altLang="zh-CN" sz="2000" b="1" dirty="0" smtClean="0">
                <a:latin typeface="Times New Roman" pitchFamily="18" charset="0"/>
                <a:ea typeface="幼圆" pitchFamily="49" charset="-122"/>
                <a:cs typeface="Times New Roman" pitchFamily="18" charset="0"/>
              </a:rPr>
              <a:t>                                      O</a:t>
            </a:r>
            <a:r>
              <a:rPr lang="en-US" altLang="zh-CN" sz="2000" b="1" dirty="0">
                <a:latin typeface="Times New Roman" pitchFamily="18" charset="0"/>
                <a:ea typeface="幼圆" pitchFamily="49" charset="-122"/>
                <a:cs typeface="Times New Roman" pitchFamily="18" charset="0"/>
              </a:rPr>
              <a:t>(H|﹁E)=LN×O(H) </a:t>
            </a:r>
          </a:p>
          <a:p>
            <a:pPr eaLnBrk="1" hangingPunct="1">
              <a:lnSpc>
                <a:spcPct val="120000"/>
              </a:lnSpc>
              <a:spcBef>
                <a:spcPts val="1200"/>
              </a:spcBef>
            </a:pPr>
            <a:r>
              <a:rPr lang="en-US" altLang="zh-CN" sz="2000" b="1" dirty="0">
                <a:latin typeface="Times New Roman" pitchFamily="18" charset="0"/>
                <a:ea typeface="幼圆" pitchFamily="49" charset="-122"/>
                <a:cs typeface="Times New Roman" pitchFamily="18" charset="0"/>
              </a:rPr>
              <a:t>    </a:t>
            </a:r>
            <a:r>
              <a:rPr lang="zh-CN" altLang="en-US" sz="2000" b="1" dirty="0">
                <a:latin typeface="Times New Roman" pitchFamily="18" charset="0"/>
                <a:ea typeface="幼圆" pitchFamily="49" charset="-122"/>
                <a:cs typeface="Times New Roman" pitchFamily="18" charset="0"/>
              </a:rPr>
              <a:t>把先验概率</a:t>
            </a:r>
            <a:r>
              <a:rPr lang="en-US" altLang="zh-CN" sz="2000" b="1" dirty="0">
                <a:latin typeface="Times New Roman" pitchFamily="18" charset="0"/>
                <a:ea typeface="幼圆" pitchFamily="49" charset="-122"/>
                <a:cs typeface="Times New Roman" pitchFamily="18" charset="0"/>
              </a:rPr>
              <a:t>P(H)</a:t>
            </a:r>
            <a:r>
              <a:rPr lang="zh-CN" altLang="en-US" sz="2000" b="1" dirty="0">
                <a:latin typeface="Times New Roman" pitchFamily="18" charset="0"/>
                <a:ea typeface="幼圆" pitchFamily="49" charset="-122"/>
                <a:cs typeface="Times New Roman" pitchFamily="18" charset="0"/>
              </a:rPr>
              <a:t>更新为后验概率</a:t>
            </a:r>
            <a:r>
              <a:rPr lang="en-US" altLang="zh-CN" sz="2000" b="1" dirty="0">
                <a:latin typeface="Times New Roman" pitchFamily="18" charset="0"/>
                <a:ea typeface="幼圆" pitchFamily="49" charset="-122"/>
                <a:cs typeface="Times New Roman" pitchFamily="18" charset="0"/>
              </a:rPr>
              <a:t>P(H|﹁E)</a:t>
            </a:r>
            <a:r>
              <a:rPr lang="zh-CN" altLang="en-US" sz="2000" b="1" dirty="0">
                <a:latin typeface="Times New Roman" pitchFamily="18" charset="0"/>
                <a:ea typeface="幼圆" pitchFamily="49" charset="-122"/>
                <a:cs typeface="Times New Roman" pitchFamily="18" charset="0"/>
              </a:rPr>
              <a:t>的计算公式 ，根据定义代入</a:t>
            </a:r>
            <a:r>
              <a:rPr lang="zh-CN" altLang="en-US" sz="2000" b="1" dirty="0" smtClean="0">
                <a:latin typeface="Times New Roman" pitchFamily="18" charset="0"/>
                <a:ea typeface="幼圆" pitchFamily="49" charset="-122"/>
                <a:cs typeface="Times New Roman" pitchFamily="18" charset="0"/>
              </a:rPr>
              <a:t>得到：</a:t>
            </a:r>
            <a:endParaRPr lang="zh-CN" altLang="en-US" sz="2000" b="1" dirty="0">
              <a:latin typeface="Times New Roman" pitchFamily="18" charset="0"/>
              <a:ea typeface="幼圆" pitchFamily="49" charset="-122"/>
              <a:cs typeface="Times New Roman" pitchFamily="18" charset="0"/>
            </a:endParaRPr>
          </a:p>
          <a:p>
            <a:pPr algn="just" eaLnBrk="1" hangingPunct="1">
              <a:lnSpc>
                <a:spcPct val="105000"/>
              </a:lnSpc>
              <a:spcBef>
                <a:spcPct val="10000"/>
              </a:spcBef>
            </a:pPr>
            <a:endParaRPr lang="zh-CN" altLang="en-US" sz="2000" b="1" dirty="0">
              <a:solidFill>
                <a:srgbClr val="0000CC"/>
              </a:solidFill>
              <a:latin typeface="Times New Roman" pitchFamily="18" charset="0"/>
              <a:ea typeface="幼圆" pitchFamily="49" charset="-122"/>
              <a:cs typeface="Times New Roman" pitchFamily="18" charset="0"/>
            </a:endParaRPr>
          </a:p>
          <a:p>
            <a:pPr algn="just" eaLnBrk="1" hangingPunct="1">
              <a:lnSpc>
                <a:spcPct val="105000"/>
              </a:lnSpc>
              <a:spcBef>
                <a:spcPct val="10000"/>
              </a:spcBef>
            </a:pPr>
            <a:endParaRPr lang="en-US" altLang="zh-CN" sz="2000" b="1" dirty="0">
              <a:latin typeface="Times New Roman" pitchFamily="18" charset="0"/>
              <a:ea typeface="幼圆" pitchFamily="49" charset="-122"/>
              <a:cs typeface="Times New Roman" pitchFamily="18" charset="0"/>
            </a:endParaRPr>
          </a:p>
        </p:txBody>
      </p:sp>
      <p:graphicFrame>
        <p:nvGraphicFramePr>
          <p:cNvPr id="206892" name="Object 44"/>
          <p:cNvGraphicFramePr>
            <a:graphicFrameLocks noChangeAspect="1"/>
          </p:cNvGraphicFramePr>
          <p:nvPr>
            <p:extLst>
              <p:ext uri="{D42A27DB-BD31-4B8C-83A1-F6EECF244321}">
                <p14:modId xmlns:p14="http://schemas.microsoft.com/office/powerpoint/2010/main" val="3577659306"/>
              </p:ext>
            </p:extLst>
          </p:nvPr>
        </p:nvGraphicFramePr>
        <p:xfrm>
          <a:off x="2555776" y="5840374"/>
          <a:ext cx="2530475" cy="679450"/>
        </p:xfrm>
        <a:graphic>
          <a:graphicData uri="http://schemas.openxmlformats.org/presentationml/2006/ole">
            <mc:AlternateContent xmlns:mc="http://schemas.openxmlformats.org/markup-compatibility/2006">
              <mc:Choice xmlns:v="urn:schemas-microsoft-com:vml" Requires="v">
                <p:oleObj spid="_x0000_s207106" name="Equation" r:id="rId4" imgW="2006280" imgH="419040" progId="Equation.DSMT4">
                  <p:embed/>
                </p:oleObj>
              </mc:Choice>
              <mc:Fallback>
                <p:oleObj name="Equation" r:id="rId4" imgW="2006280" imgH="419040" progId="Equation.DSMT4">
                  <p:embed/>
                  <p:pic>
                    <p:nvPicPr>
                      <p:cNvPr id="0" name="Object 44"/>
                      <p:cNvPicPr>
                        <a:picLocks noChangeAspect="1" noChangeArrowheads="1"/>
                      </p:cNvPicPr>
                      <p:nvPr/>
                    </p:nvPicPr>
                    <p:blipFill>
                      <a:blip r:embed="rId5"/>
                      <a:srcRect/>
                      <a:stretch>
                        <a:fillRect/>
                      </a:stretch>
                    </p:blipFill>
                    <p:spPr bwMode="auto">
                      <a:xfrm>
                        <a:off x="2555776" y="5840374"/>
                        <a:ext cx="2530475" cy="679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06893" name="Object 45"/>
          <p:cNvGraphicFramePr>
            <a:graphicFrameLocks noChangeAspect="1"/>
          </p:cNvGraphicFramePr>
          <p:nvPr>
            <p:extLst>
              <p:ext uri="{D42A27DB-BD31-4B8C-83A1-F6EECF244321}">
                <p14:modId xmlns:p14="http://schemas.microsoft.com/office/powerpoint/2010/main" val="1905888132"/>
              </p:ext>
            </p:extLst>
          </p:nvPr>
        </p:nvGraphicFramePr>
        <p:xfrm>
          <a:off x="2375756" y="2780928"/>
          <a:ext cx="2370137" cy="679450"/>
        </p:xfrm>
        <a:graphic>
          <a:graphicData uri="http://schemas.openxmlformats.org/presentationml/2006/ole">
            <mc:AlternateContent xmlns:mc="http://schemas.openxmlformats.org/markup-compatibility/2006">
              <mc:Choice xmlns:v="urn:schemas-microsoft-com:vml" Requires="v">
                <p:oleObj spid="_x0000_s207107" name="Equation" r:id="rId6" imgW="1879560" imgH="419040" progId="Equation.DSMT4">
                  <p:embed/>
                </p:oleObj>
              </mc:Choice>
              <mc:Fallback>
                <p:oleObj name="Equation" r:id="rId6" imgW="1879560" imgH="419040" progId="Equation.DSMT4">
                  <p:embed/>
                  <p:pic>
                    <p:nvPicPr>
                      <p:cNvPr id="0" name="Object 45"/>
                      <p:cNvPicPr>
                        <a:picLocks noChangeAspect="1" noChangeArrowheads="1"/>
                      </p:cNvPicPr>
                      <p:nvPr/>
                    </p:nvPicPr>
                    <p:blipFill>
                      <a:blip r:embed="rId7"/>
                      <a:srcRect/>
                      <a:stretch>
                        <a:fillRect/>
                      </a:stretch>
                    </p:blipFill>
                    <p:spPr bwMode="auto">
                      <a:xfrm>
                        <a:off x="2375756" y="2780928"/>
                        <a:ext cx="2370137" cy="679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8" name="Text Box 9"/>
          <p:cNvSpPr txBox="1">
            <a:spLocks noChangeArrowheads="1"/>
          </p:cNvSpPr>
          <p:nvPr/>
        </p:nvSpPr>
        <p:spPr bwMode="auto">
          <a:xfrm>
            <a:off x="358775" y="152400"/>
            <a:ext cx="8389938"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0"/>
              </a:spcBef>
            </a:pPr>
            <a:r>
              <a:rPr lang="zh-CN" altLang="en-US" sz="4400" b="1" dirty="0" smtClean="0">
                <a:solidFill>
                  <a:schemeClr val="accent2"/>
                </a:solidFill>
                <a:latin typeface="方正姚体" pitchFamily="2" charset="-122"/>
                <a:ea typeface="方正姚体" pitchFamily="2" charset="-122"/>
                <a:cs typeface="+mj-cs"/>
              </a:rPr>
              <a:t>主观</a:t>
            </a:r>
            <a:r>
              <a:rPr lang="en-US" altLang="zh-CN" sz="4400" b="1" dirty="0" smtClean="0">
                <a:solidFill>
                  <a:schemeClr val="accent2"/>
                </a:solidFill>
                <a:latin typeface="方正姚体" pitchFamily="2" charset="-122"/>
                <a:ea typeface="方正姚体" pitchFamily="2" charset="-122"/>
                <a:cs typeface="+mj-cs"/>
              </a:rPr>
              <a:t>Bayes</a:t>
            </a:r>
            <a:r>
              <a:rPr lang="zh-CN" altLang="en-US" sz="4400" b="1" dirty="0" smtClean="0">
                <a:solidFill>
                  <a:schemeClr val="accent2"/>
                </a:solidFill>
                <a:latin typeface="方正姚体" pitchFamily="2" charset="-122"/>
                <a:ea typeface="方正姚体" pitchFamily="2" charset="-122"/>
                <a:cs typeface="+mj-cs"/>
              </a:rPr>
              <a:t>模型：</a:t>
            </a:r>
            <a:r>
              <a:rPr lang="zh-CN" altLang="en-US" sz="3600" b="1" dirty="0" smtClean="0">
                <a:solidFill>
                  <a:schemeClr val="accent2"/>
                </a:solidFill>
                <a:latin typeface="方正姚体" pitchFamily="2" charset="-122"/>
                <a:ea typeface="方正姚体" pitchFamily="2" charset="-122"/>
                <a:cs typeface="+mj-cs"/>
              </a:rPr>
              <a:t>不确定性更新</a:t>
            </a:r>
            <a:endParaRPr lang="zh-CN" altLang="en-US" sz="3600" b="1" dirty="0">
              <a:solidFill>
                <a:schemeClr val="accent2"/>
              </a:solidFill>
              <a:latin typeface="方正姚体" pitchFamily="2" charset="-122"/>
              <a:ea typeface="方正姚体" pitchFamily="2" charset="-122"/>
              <a:cs typeface="+mj-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3"/>
          <p:cNvSpPr>
            <a:spLocks noGrp="1"/>
          </p:cNvSpPr>
          <p:nvPr>
            <p:ph type="sldNum" sz="quarter" idx="12"/>
          </p:nvPr>
        </p:nvSpPr>
        <p:spPr/>
        <p:txBody>
          <a:bodyPr/>
          <a:lstStyle/>
          <a:p>
            <a:fld id="{5658B37C-2050-4B52-9358-A327A8729A30}" type="slidenum">
              <a:rPr lang="en-US" altLang="zh-CN"/>
              <a:pPr/>
              <a:t>5</a:t>
            </a:fld>
            <a:endParaRPr lang="en-US" altLang="zh-CN"/>
          </a:p>
        </p:txBody>
      </p:sp>
      <p:sp>
        <p:nvSpPr>
          <p:cNvPr id="344068" name="Text Box 4"/>
          <p:cNvSpPr txBox="1">
            <a:spLocks noChangeArrowheads="1"/>
          </p:cNvSpPr>
          <p:nvPr/>
        </p:nvSpPr>
        <p:spPr bwMode="auto">
          <a:xfrm>
            <a:off x="287338" y="1125538"/>
            <a:ext cx="8534400" cy="43888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lnSpc>
                <a:spcPct val="120000"/>
              </a:lnSpc>
              <a:spcBef>
                <a:spcPts val="600"/>
              </a:spcBef>
            </a:pPr>
            <a:endParaRPr kumimoji="0" lang="zh-CN" altLang="en-US" sz="2400" dirty="0">
              <a:solidFill>
                <a:srgbClr val="FF0000"/>
              </a:solidFill>
              <a:ea typeface="宋体" pitchFamily="2" charset="-122"/>
            </a:endParaRPr>
          </a:p>
          <a:p>
            <a:pPr marL="342900" indent="-342900" eaLnBrk="1" hangingPunct="1">
              <a:lnSpc>
                <a:spcPct val="120000"/>
              </a:lnSpc>
              <a:spcBef>
                <a:spcPts val="600"/>
              </a:spcBef>
              <a:buFont typeface="Arial" pitchFamily="34" charset="0"/>
              <a:buChar char="•"/>
            </a:pPr>
            <a:r>
              <a:rPr kumimoji="0" lang="zh-CN" altLang="en-US" sz="2400" b="1" dirty="0">
                <a:solidFill>
                  <a:srgbClr val="C00000"/>
                </a:solidFill>
                <a:latin typeface="幼圆" pitchFamily="49" charset="-122"/>
                <a:ea typeface="幼圆" pitchFamily="49" charset="-122"/>
              </a:rPr>
              <a:t>不确定性</a:t>
            </a:r>
            <a:r>
              <a:rPr kumimoji="0" lang="zh-CN" altLang="en-US" sz="2400" b="1" dirty="0" smtClean="0">
                <a:solidFill>
                  <a:srgbClr val="C00000"/>
                </a:solidFill>
                <a:latin typeface="幼圆" pitchFamily="49" charset="-122"/>
                <a:ea typeface="幼圆" pitchFamily="49" charset="-122"/>
              </a:rPr>
              <a:t>推理</a:t>
            </a:r>
            <a:r>
              <a:rPr kumimoji="0" lang="zh-CN" altLang="en-US" sz="2400" b="1" dirty="0">
                <a:solidFill>
                  <a:srgbClr val="C00000"/>
                </a:solidFill>
                <a:latin typeface="幼圆" pitchFamily="49" charset="-122"/>
                <a:ea typeface="幼圆" pitchFamily="49" charset="-122"/>
              </a:rPr>
              <a:t>：</a:t>
            </a:r>
            <a:r>
              <a:rPr kumimoji="0" lang="zh-CN" altLang="en-US" sz="2400" b="1" dirty="0" smtClean="0">
                <a:latin typeface="幼圆" pitchFamily="49" charset="-122"/>
                <a:ea typeface="幼圆" pitchFamily="49" charset="-122"/>
              </a:rPr>
              <a:t>建立</a:t>
            </a:r>
            <a:r>
              <a:rPr kumimoji="0" lang="zh-CN" altLang="en-US" sz="2400" b="1" dirty="0">
                <a:latin typeface="幼圆" pitchFamily="49" charset="-122"/>
                <a:ea typeface="幼圆" pitchFamily="49" charset="-122"/>
              </a:rPr>
              <a:t>在</a:t>
            </a:r>
            <a:r>
              <a:rPr kumimoji="0" lang="zh-CN" altLang="en-US" sz="2400" b="1" dirty="0">
                <a:solidFill>
                  <a:srgbClr val="0000FF"/>
                </a:solidFill>
                <a:latin typeface="幼圆" pitchFamily="49" charset="-122"/>
                <a:ea typeface="幼圆" pitchFamily="49" charset="-122"/>
              </a:rPr>
              <a:t>非经典逻辑</a:t>
            </a:r>
            <a:r>
              <a:rPr kumimoji="0" lang="zh-CN" altLang="en-US" sz="2400" b="1" dirty="0">
                <a:latin typeface="幼圆" pitchFamily="49" charset="-122"/>
                <a:ea typeface="幼圆" pitchFamily="49" charset="-122"/>
              </a:rPr>
              <a:t>基础上的一种推理</a:t>
            </a:r>
            <a:r>
              <a:rPr kumimoji="0" lang="en-US" altLang="zh-CN" sz="2400" b="1" dirty="0">
                <a:latin typeface="幼圆" pitchFamily="49" charset="-122"/>
                <a:ea typeface="幼圆" pitchFamily="49" charset="-122"/>
              </a:rPr>
              <a:t>, </a:t>
            </a:r>
            <a:r>
              <a:rPr kumimoji="0" lang="zh-CN" altLang="en-US" sz="2400" b="1" dirty="0">
                <a:latin typeface="幼圆" pitchFamily="49" charset="-122"/>
                <a:ea typeface="幼圆" pitchFamily="49" charset="-122"/>
              </a:rPr>
              <a:t>是基于不确定性知识的</a:t>
            </a:r>
            <a:r>
              <a:rPr kumimoji="0" lang="zh-CN" altLang="en-US" sz="2400" b="1" dirty="0" smtClean="0">
                <a:latin typeface="幼圆" pitchFamily="49" charset="-122"/>
                <a:ea typeface="幼圆" pitchFamily="49" charset="-122"/>
              </a:rPr>
              <a:t>推理</a:t>
            </a:r>
            <a:endParaRPr kumimoji="0" lang="zh-CN" altLang="en-US" sz="2400" b="1" dirty="0">
              <a:latin typeface="幼圆" pitchFamily="49" charset="-122"/>
              <a:ea typeface="幼圆" pitchFamily="49" charset="-122"/>
            </a:endParaRPr>
          </a:p>
          <a:p>
            <a:pPr marL="800100" lvl="1" indent="-342900" eaLnBrk="1" hangingPunct="1">
              <a:lnSpc>
                <a:spcPct val="120000"/>
              </a:lnSpc>
              <a:spcBef>
                <a:spcPts val="600"/>
              </a:spcBef>
              <a:buFont typeface="Arial" pitchFamily="34" charset="0"/>
              <a:buChar char="•"/>
            </a:pPr>
            <a:r>
              <a:rPr lang="zh-CN" altLang="en-US" sz="2400" b="1" dirty="0">
                <a:solidFill>
                  <a:srgbClr val="00B050"/>
                </a:solidFill>
                <a:latin typeface="仿宋_GB2312" pitchFamily="49" charset="-122"/>
                <a:ea typeface="仿宋_GB2312" pitchFamily="49" charset="-122"/>
              </a:rPr>
              <a:t>泛指除精确推理以外的其它各种推理问题。包括不完备、不精确知识的推理，模糊知识的推理，非单调性推理等。</a:t>
            </a:r>
          </a:p>
          <a:p>
            <a:pPr eaLnBrk="1" hangingPunct="1">
              <a:lnSpc>
                <a:spcPct val="120000"/>
              </a:lnSpc>
              <a:spcBef>
                <a:spcPts val="600"/>
              </a:spcBef>
            </a:pPr>
            <a:endParaRPr kumimoji="0" lang="zh-CN" altLang="en-US" sz="2400" b="1" dirty="0">
              <a:latin typeface="幼圆" pitchFamily="49" charset="-122"/>
              <a:ea typeface="幼圆" pitchFamily="49" charset="-122"/>
            </a:endParaRPr>
          </a:p>
          <a:p>
            <a:pPr marL="342900" indent="-342900" eaLnBrk="1" hangingPunct="1">
              <a:lnSpc>
                <a:spcPct val="120000"/>
              </a:lnSpc>
              <a:spcBef>
                <a:spcPts val="600"/>
              </a:spcBef>
              <a:buFont typeface="Arial" pitchFamily="34" charset="0"/>
              <a:buChar char="•"/>
            </a:pPr>
            <a:r>
              <a:rPr kumimoji="0" lang="en-US" altLang="en-US" sz="2400" b="1" dirty="0" smtClean="0">
                <a:solidFill>
                  <a:srgbClr val="FF0000"/>
                </a:solidFill>
                <a:latin typeface="幼圆" pitchFamily="49" charset="-122"/>
                <a:ea typeface="幼圆" pitchFamily="49" charset="-122"/>
              </a:rPr>
              <a:t>非</a:t>
            </a:r>
            <a:r>
              <a:rPr kumimoji="0" lang="zh-CN" altLang="en-US" sz="2400" b="1" dirty="0" smtClean="0">
                <a:solidFill>
                  <a:srgbClr val="FF0000"/>
                </a:solidFill>
                <a:latin typeface="幼圆" pitchFamily="49" charset="-122"/>
                <a:ea typeface="幼圆" pitchFamily="49" charset="-122"/>
              </a:rPr>
              <a:t>精确推理</a:t>
            </a:r>
            <a:r>
              <a:rPr kumimoji="0" lang="zh-CN" altLang="en-US" sz="2400" b="1" dirty="0" smtClean="0">
                <a:latin typeface="幼圆" pitchFamily="49" charset="-122"/>
                <a:ea typeface="幼圆" pitchFamily="49" charset="-122"/>
              </a:rPr>
              <a:t>就是从</a:t>
            </a:r>
            <a:r>
              <a:rPr kumimoji="0" lang="zh-CN" altLang="en-US" sz="2400" b="1" dirty="0" smtClean="0">
                <a:solidFill>
                  <a:srgbClr val="0000FF"/>
                </a:solidFill>
                <a:latin typeface="幼圆" pitchFamily="49" charset="-122"/>
                <a:ea typeface="幼圆" pitchFamily="49" charset="-122"/>
              </a:rPr>
              <a:t>不确</a:t>
            </a:r>
            <a:r>
              <a:rPr kumimoji="0" lang="zh-CN" altLang="en-US" sz="2400" b="1" dirty="0">
                <a:solidFill>
                  <a:srgbClr val="0000FF"/>
                </a:solidFill>
                <a:latin typeface="幼圆" pitchFamily="49" charset="-122"/>
                <a:ea typeface="幼圆" pitchFamily="49" charset="-122"/>
              </a:rPr>
              <a:t>定性的初始事实（证据）出发</a:t>
            </a:r>
            <a:r>
              <a:rPr kumimoji="0" lang="zh-CN" altLang="en-US" sz="2400" b="1" dirty="0">
                <a:latin typeface="幼圆" pitchFamily="49" charset="-122"/>
                <a:ea typeface="幼圆" pitchFamily="49" charset="-122"/>
              </a:rPr>
              <a:t>，通过</a:t>
            </a:r>
            <a:r>
              <a:rPr kumimoji="0" lang="zh-CN" altLang="en-US" sz="2400" b="1" dirty="0">
                <a:solidFill>
                  <a:srgbClr val="0000FF"/>
                </a:solidFill>
                <a:latin typeface="幼圆" pitchFamily="49" charset="-122"/>
                <a:ea typeface="幼圆" pitchFamily="49" charset="-122"/>
              </a:rPr>
              <a:t>运用不确定性的知识</a:t>
            </a:r>
            <a:r>
              <a:rPr kumimoji="0" lang="zh-CN" altLang="en-US" sz="2400" b="1" dirty="0">
                <a:latin typeface="幼圆" pitchFamily="49" charset="-122"/>
                <a:ea typeface="幼圆" pitchFamily="49" charset="-122"/>
              </a:rPr>
              <a:t>，最终推出具有</a:t>
            </a:r>
            <a:r>
              <a:rPr kumimoji="0" lang="zh-CN" altLang="en-US" sz="2400" b="1" dirty="0">
                <a:solidFill>
                  <a:srgbClr val="0000FF"/>
                </a:solidFill>
                <a:latin typeface="幼圆" pitchFamily="49" charset="-122"/>
                <a:ea typeface="幼圆" pitchFamily="49" charset="-122"/>
              </a:rPr>
              <a:t>一定程度的不确定性</a:t>
            </a:r>
            <a:r>
              <a:rPr kumimoji="0" lang="zh-CN" altLang="en-US" sz="2400" b="1" dirty="0">
                <a:latin typeface="幼圆" pitchFamily="49" charset="-122"/>
                <a:ea typeface="幼圆" pitchFamily="49" charset="-122"/>
              </a:rPr>
              <a:t>却是合理或者近乎合理的结论的思维过程</a:t>
            </a:r>
            <a:r>
              <a:rPr lang="zh-CN" altLang="en-US" sz="2400" b="1" dirty="0">
                <a:solidFill>
                  <a:srgbClr val="0000CC"/>
                </a:solidFill>
                <a:latin typeface="幼圆" pitchFamily="49" charset="-122"/>
                <a:ea typeface="幼圆" pitchFamily="49" charset="-122"/>
              </a:rPr>
              <a:t> </a:t>
            </a:r>
          </a:p>
        </p:txBody>
      </p:sp>
      <p:sp>
        <p:nvSpPr>
          <p:cNvPr id="6" name="Text Box 3"/>
          <p:cNvSpPr txBox="1">
            <a:spLocks noChangeArrowheads="1"/>
          </p:cNvSpPr>
          <p:nvPr/>
        </p:nvSpPr>
        <p:spPr bwMode="auto">
          <a:xfrm>
            <a:off x="287338" y="260350"/>
            <a:ext cx="8461375"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0"/>
              </a:spcBef>
            </a:pPr>
            <a:r>
              <a:rPr lang="zh-CN" altLang="en-US" sz="4400" b="1" dirty="0" smtClean="0">
                <a:solidFill>
                  <a:schemeClr val="accent2"/>
                </a:solidFill>
                <a:latin typeface="方正姚体" pitchFamily="2" charset="-122"/>
                <a:ea typeface="方正姚体" pitchFamily="2" charset="-122"/>
                <a:cs typeface="+mj-cs"/>
              </a:rPr>
              <a:t>什么是不确定性</a:t>
            </a:r>
            <a:r>
              <a:rPr lang="zh-CN" altLang="en-US" sz="4400" b="1" dirty="0">
                <a:solidFill>
                  <a:schemeClr val="accent2"/>
                </a:solidFill>
                <a:latin typeface="方正姚体" pitchFamily="2" charset="-122"/>
                <a:ea typeface="方正姚体" pitchFamily="2" charset="-122"/>
                <a:cs typeface="+mj-cs"/>
              </a:rPr>
              <a:t>推理</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900" name="Text Box 4"/>
          <p:cNvSpPr txBox="1">
            <a:spLocks noChangeArrowheads="1"/>
          </p:cNvSpPr>
          <p:nvPr/>
        </p:nvSpPr>
        <p:spPr bwMode="auto">
          <a:xfrm>
            <a:off x="161131" y="1217700"/>
            <a:ext cx="8785225" cy="50629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
              </a:spcBef>
            </a:pPr>
            <a:r>
              <a:rPr lang="en-US" altLang="zh-CN" sz="2000" b="1" dirty="0" smtClean="0">
                <a:solidFill>
                  <a:srgbClr val="C00000"/>
                </a:solidFill>
                <a:latin typeface="Times New Roman" pitchFamily="18" charset="0"/>
                <a:ea typeface="幼圆" pitchFamily="49" charset="-122"/>
                <a:cs typeface="Times New Roman" pitchFamily="18" charset="0"/>
              </a:rPr>
              <a:t>3. </a:t>
            </a:r>
            <a:r>
              <a:rPr lang="zh-CN" altLang="en-US" sz="2000" b="1" dirty="0" smtClean="0">
                <a:solidFill>
                  <a:srgbClr val="C00000"/>
                </a:solidFill>
                <a:latin typeface="Times New Roman" pitchFamily="18" charset="0"/>
                <a:ea typeface="幼圆" pitchFamily="49" charset="-122"/>
                <a:cs typeface="Times New Roman" pitchFamily="18" charset="0"/>
              </a:rPr>
              <a:t>当</a:t>
            </a:r>
            <a:r>
              <a:rPr lang="zh-CN" altLang="en-US" sz="2000" b="1" dirty="0">
                <a:solidFill>
                  <a:srgbClr val="C00000"/>
                </a:solidFill>
                <a:latin typeface="Times New Roman" pitchFamily="18" charset="0"/>
                <a:ea typeface="幼圆" pitchFamily="49" charset="-122"/>
                <a:cs typeface="Times New Roman" pitchFamily="18" charset="0"/>
              </a:rPr>
              <a:t>证据既非真假时，需要使用杜达等人给出的公式：</a:t>
            </a:r>
          </a:p>
          <a:p>
            <a:pPr eaLnBrk="1" hangingPunct="1">
              <a:spcBef>
                <a:spcPct val="5000"/>
              </a:spcBef>
            </a:pPr>
            <a:r>
              <a:rPr lang="zh-CN" altLang="en-US" sz="2000" b="1" dirty="0">
                <a:solidFill>
                  <a:srgbClr val="0000CC"/>
                </a:solidFill>
                <a:latin typeface="Times New Roman" pitchFamily="18" charset="0"/>
                <a:ea typeface="幼圆" pitchFamily="49" charset="-122"/>
                <a:cs typeface="Times New Roman" pitchFamily="18" charset="0"/>
              </a:rPr>
              <a:t>            </a:t>
            </a:r>
            <a:r>
              <a:rPr lang="en-US" altLang="zh-CN" sz="2000" b="1" dirty="0">
                <a:solidFill>
                  <a:srgbClr val="0000FF"/>
                </a:solidFill>
                <a:latin typeface="Times New Roman" pitchFamily="18" charset="0"/>
                <a:ea typeface="幼圆" pitchFamily="49" charset="-122"/>
                <a:cs typeface="Times New Roman" pitchFamily="18" charset="0"/>
              </a:rPr>
              <a:t>P(H|S)=P(H|E)×P(E|S)+P(H|﹁E)×P(﹁E|S</a:t>
            </a:r>
            <a:r>
              <a:rPr lang="en-US" altLang="zh-CN" sz="2000" b="1" dirty="0" smtClean="0">
                <a:solidFill>
                  <a:srgbClr val="0000FF"/>
                </a:solidFill>
                <a:latin typeface="Times New Roman" pitchFamily="18" charset="0"/>
                <a:ea typeface="幼圆" pitchFamily="49" charset="-122"/>
                <a:cs typeface="Times New Roman" pitchFamily="18" charset="0"/>
              </a:rPr>
              <a:t>)</a:t>
            </a:r>
            <a:endParaRPr lang="en-US" altLang="zh-CN" sz="2000" b="1" dirty="0">
              <a:solidFill>
                <a:srgbClr val="0000FF"/>
              </a:solidFill>
              <a:latin typeface="Times New Roman" pitchFamily="18" charset="0"/>
              <a:ea typeface="幼圆" pitchFamily="49" charset="-122"/>
              <a:cs typeface="Times New Roman" pitchFamily="18" charset="0"/>
            </a:endParaRPr>
          </a:p>
          <a:p>
            <a:pPr eaLnBrk="1" hangingPunct="1">
              <a:spcBef>
                <a:spcPct val="5000"/>
              </a:spcBef>
            </a:pPr>
            <a:endParaRPr lang="en-US" altLang="zh-CN" sz="2000" b="1" dirty="0">
              <a:solidFill>
                <a:srgbClr val="0000CC"/>
              </a:solidFill>
              <a:latin typeface="Times New Roman" pitchFamily="18" charset="0"/>
              <a:ea typeface="幼圆" pitchFamily="49" charset="-122"/>
              <a:cs typeface="Times New Roman" pitchFamily="18" charset="0"/>
            </a:endParaRPr>
          </a:p>
          <a:p>
            <a:pPr eaLnBrk="1" hangingPunct="1">
              <a:spcBef>
                <a:spcPct val="5000"/>
              </a:spcBef>
            </a:pPr>
            <a:r>
              <a:rPr lang="zh-CN" altLang="en-US" sz="2000" b="1" dirty="0" smtClean="0">
                <a:latin typeface="Times New Roman" pitchFamily="18" charset="0"/>
                <a:ea typeface="幼圆" pitchFamily="49" charset="-122"/>
                <a:cs typeface="Times New Roman" pitchFamily="18" charset="0"/>
              </a:rPr>
              <a:t>下面</a:t>
            </a:r>
            <a:r>
              <a:rPr lang="zh-CN" altLang="en-US" sz="2000" b="1" dirty="0">
                <a:latin typeface="Times New Roman" pitchFamily="18" charset="0"/>
                <a:ea typeface="幼圆" pitchFamily="49" charset="-122"/>
                <a:cs typeface="Times New Roman" pitchFamily="18" charset="0"/>
              </a:rPr>
              <a:t>分四种情况讨论：</a:t>
            </a:r>
          </a:p>
          <a:p>
            <a:pPr eaLnBrk="1" hangingPunct="1">
              <a:spcBef>
                <a:spcPts val="1200"/>
              </a:spcBef>
            </a:pPr>
            <a:r>
              <a:rPr lang="zh-CN" altLang="en-US" sz="2000" b="1" dirty="0">
                <a:solidFill>
                  <a:srgbClr val="CC3300"/>
                </a:solidFill>
                <a:latin typeface="Times New Roman" pitchFamily="18" charset="0"/>
                <a:ea typeface="幼圆" pitchFamily="49" charset="-122"/>
                <a:cs typeface="Times New Roman" pitchFamily="18" charset="0"/>
              </a:rPr>
              <a:t>    </a:t>
            </a:r>
            <a:r>
              <a:rPr lang="en-US" altLang="zh-CN" sz="2000" b="1" dirty="0">
                <a:solidFill>
                  <a:srgbClr val="00B050"/>
                </a:solidFill>
                <a:latin typeface="Times New Roman" pitchFamily="18" charset="0"/>
                <a:ea typeface="幼圆" pitchFamily="49" charset="-122"/>
                <a:cs typeface="Times New Roman" pitchFamily="18" charset="0"/>
              </a:rPr>
              <a:t>(1)P(E|S)=</a:t>
            </a:r>
            <a:r>
              <a:rPr lang="en-US" altLang="zh-CN" sz="2000" b="1" dirty="0" smtClean="0">
                <a:solidFill>
                  <a:srgbClr val="00B050"/>
                </a:solidFill>
                <a:latin typeface="Times New Roman" pitchFamily="18" charset="0"/>
                <a:ea typeface="幼圆" pitchFamily="49" charset="-122"/>
                <a:cs typeface="Times New Roman" pitchFamily="18" charset="0"/>
              </a:rPr>
              <a:t>1:</a:t>
            </a:r>
            <a:r>
              <a:rPr lang="zh-CN" altLang="en-US" sz="2000" b="1" dirty="0">
                <a:solidFill>
                  <a:srgbClr val="0000FF"/>
                </a:solidFill>
                <a:latin typeface="Times New Roman" pitchFamily="18" charset="0"/>
                <a:ea typeface="幼圆" pitchFamily="49" charset="-122"/>
                <a:cs typeface="Times New Roman" pitchFamily="18" charset="0"/>
              </a:rPr>
              <a:t>证据肯定</a:t>
            </a:r>
            <a:r>
              <a:rPr lang="zh-CN" altLang="en-US" sz="2000" b="1" dirty="0" smtClean="0">
                <a:solidFill>
                  <a:srgbClr val="0000FF"/>
                </a:solidFill>
                <a:latin typeface="Times New Roman" pitchFamily="18" charset="0"/>
                <a:ea typeface="幼圆" pitchFamily="49" charset="-122"/>
                <a:cs typeface="Times New Roman" pitchFamily="18" charset="0"/>
              </a:rPr>
              <a:t>存在</a:t>
            </a:r>
            <a:r>
              <a:rPr lang="en-US" altLang="zh-CN" sz="2000" b="1" dirty="0" smtClean="0">
                <a:solidFill>
                  <a:srgbClr val="0000FF"/>
                </a:solidFill>
                <a:latin typeface="Times New Roman" pitchFamily="18" charset="0"/>
                <a:ea typeface="幼圆" pitchFamily="49" charset="-122"/>
                <a:cs typeface="Times New Roman" pitchFamily="18" charset="0"/>
              </a:rPr>
              <a:t>,  P(﹁</a:t>
            </a:r>
            <a:r>
              <a:rPr lang="en-US" altLang="zh-CN" sz="2000" b="1" dirty="0">
                <a:solidFill>
                  <a:srgbClr val="0000FF"/>
                </a:solidFill>
                <a:latin typeface="Times New Roman" pitchFamily="18" charset="0"/>
                <a:ea typeface="幼圆" pitchFamily="49" charset="-122"/>
                <a:cs typeface="Times New Roman" pitchFamily="18" charset="0"/>
              </a:rPr>
              <a:t>E|S)=0</a:t>
            </a:r>
            <a:r>
              <a:rPr lang="zh-CN" altLang="en-US" sz="2000" b="1" dirty="0" smtClean="0">
                <a:solidFill>
                  <a:srgbClr val="0000FF"/>
                </a:solidFill>
                <a:latin typeface="Times New Roman" pitchFamily="18" charset="0"/>
                <a:ea typeface="幼圆" pitchFamily="49" charset="-122"/>
                <a:cs typeface="Times New Roman" pitchFamily="18" charset="0"/>
              </a:rPr>
              <a:t>。</a:t>
            </a:r>
            <a:r>
              <a:rPr lang="zh-CN" altLang="en-US" sz="2000" b="1" dirty="0" smtClean="0">
                <a:latin typeface="Times New Roman" pitchFamily="18" charset="0"/>
                <a:ea typeface="幼圆" pitchFamily="49" charset="-122"/>
                <a:cs typeface="Times New Roman" pitchFamily="18" charset="0"/>
              </a:rPr>
              <a:t>可</a:t>
            </a:r>
            <a:r>
              <a:rPr lang="zh-CN" altLang="en-US" sz="2000" b="1" dirty="0">
                <a:latin typeface="Times New Roman" pitchFamily="18" charset="0"/>
                <a:ea typeface="幼圆" pitchFamily="49" charset="-122"/>
                <a:cs typeface="Times New Roman" pitchFamily="18" charset="0"/>
              </a:rPr>
              <a:t>得 </a:t>
            </a:r>
          </a:p>
          <a:p>
            <a:pPr eaLnBrk="1" hangingPunct="1">
              <a:spcBef>
                <a:spcPct val="5000"/>
              </a:spcBef>
            </a:pPr>
            <a:endParaRPr lang="zh-CN" altLang="en-US" sz="2000" b="1" dirty="0">
              <a:solidFill>
                <a:srgbClr val="0000CC"/>
              </a:solidFill>
              <a:latin typeface="Times New Roman" pitchFamily="18" charset="0"/>
              <a:ea typeface="幼圆" pitchFamily="49" charset="-122"/>
              <a:cs typeface="Times New Roman" pitchFamily="18" charset="0"/>
            </a:endParaRPr>
          </a:p>
          <a:p>
            <a:pPr eaLnBrk="1" hangingPunct="1">
              <a:spcBef>
                <a:spcPct val="5000"/>
              </a:spcBef>
            </a:pPr>
            <a:endParaRPr lang="zh-CN" altLang="en-US" sz="2000" b="1" dirty="0">
              <a:solidFill>
                <a:srgbClr val="0000CC"/>
              </a:solidFill>
              <a:latin typeface="Times New Roman" pitchFamily="18" charset="0"/>
              <a:ea typeface="幼圆" pitchFamily="49" charset="-122"/>
              <a:cs typeface="Times New Roman" pitchFamily="18" charset="0"/>
            </a:endParaRPr>
          </a:p>
          <a:p>
            <a:pPr eaLnBrk="1" hangingPunct="1">
              <a:spcBef>
                <a:spcPct val="5000"/>
              </a:spcBef>
            </a:pPr>
            <a:endParaRPr lang="en-US" altLang="zh-CN" sz="2000" b="1" dirty="0" smtClean="0">
              <a:solidFill>
                <a:srgbClr val="CC3300"/>
              </a:solidFill>
              <a:latin typeface="Times New Roman" pitchFamily="18" charset="0"/>
              <a:ea typeface="幼圆" pitchFamily="49" charset="-122"/>
              <a:cs typeface="Times New Roman" pitchFamily="18" charset="0"/>
            </a:endParaRPr>
          </a:p>
          <a:p>
            <a:pPr eaLnBrk="1" hangingPunct="1">
              <a:spcBef>
                <a:spcPct val="5000"/>
              </a:spcBef>
            </a:pPr>
            <a:r>
              <a:rPr lang="zh-CN" altLang="en-US" sz="2000" b="1" dirty="0">
                <a:solidFill>
                  <a:srgbClr val="00B050"/>
                </a:solidFill>
                <a:latin typeface="Times New Roman" pitchFamily="18" charset="0"/>
                <a:ea typeface="幼圆" pitchFamily="49" charset="-122"/>
                <a:cs typeface="Times New Roman" pitchFamily="18" charset="0"/>
              </a:rPr>
              <a:t>   </a:t>
            </a:r>
            <a:r>
              <a:rPr lang="en-US" altLang="zh-CN" sz="2000" b="1" dirty="0" smtClean="0">
                <a:solidFill>
                  <a:srgbClr val="00B050"/>
                </a:solidFill>
                <a:latin typeface="Times New Roman" pitchFamily="18" charset="0"/>
                <a:ea typeface="幼圆" pitchFamily="49" charset="-122"/>
                <a:cs typeface="Times New Roman" pitchFamily="18" charset="0"/>
              </a:rPr>
              <a:t>  </a:t>
            </a:r>
            <a:r>
              <a:rPr lang="zh-CN" altLang="en-US" sz="2000" b="1" dirty="0" smtClean="0">
                <a:solidFill>
                  <a:srgbClr val="00B050"/>
                </a:solidFill>
                <a:latin typeface="Times New Roman" pitchFamily="18" charset="0"/>
                <a:ea typeface="幼圆" pitchFamily="49" charset="-122"/>
                <a:cs typeface="Times New Roman" pitchFamily="18" charset="0"/>
              </a:rPr>
              <a:t> </a:t>
            </a:r>
            <a:r>
              <a:rPr lang="en-US" altLang="zh-CN" sz="2000" b="1" dirty="0">
                <a:solidFill>
                  <a:srgbClr val="00B050"/>
                </a:solidFill>
                <a:latin typeface="Times New Roman" pitchFamily="18" charset="0"/>
                <a:ea typeface="幼圆" pitchFamily="49" charset="-122"/>
                <a:cs typeface="Times New Roman" pitchFamily="18" charset="0"/>
              </a:rPr>
              <a:t>(2)P(E|S)=</a:t>
            </a:r>
            <a:r>
              <a:rPr lang="en-US" altLang="zh-CN" sz="2000" b="1" dirty="0" smtClean="0">
                <a:solidFill>
                  <a:srgbClr val="00B050"/>
                </a:solidFill>
                <a:latin typeface="Times New Roman" pitchFamily="18" charset="0"/>
                <a:ea typeface="幼圆" pitchFamily="49" charset="-122"/>
                <a:cs typeface="Times New Roman" pitchFamily="18" charset="0"/>
              </a:rPr>
              <a:t>0: </a:t>
            </a:r>
            <a:r>
              <a:rPr lang="en-US" altLang="zh-CN" sz="2000" b="1" dirty="0" smtClean="0">
                <a:solidFill>
                  <a:srgbClr val="0000FF"/>
                </a:solidFill>
                <a:latin typeface="Times New Roman" pitchFamily="18" charset="0"/>
                <a:ea typeface="幼圆" pitchFamily="49" charset="-122"/>
                <a:cs typeface="Times New Roman" pitchFamily="18" charset="0"/>
              </a:rPr>
              <a:t>(﹁</a:t>
            </a:r>
            <a:r>
              <a:rPr lang="en-US" altLang="zh-CN" sz="2000" b="1" dirty="0">
                <a:solidFill>
                  <a:srgbClr val="0000FF"/>
                </a:solidFill>
                <a:latin typeface="Times New Roman" pitchFamily="18" charset="0"/>
                <a:ea typeface="幼圆" pitchFamily="49" charset="-122"/>
                <a:cs typeface="Times New Roman" pitchFamily="18" charset="0"/>
              </a:rPr>
              <a:t>E|S)=1</a:t>
            </a:r>
            <a:r>
              <a:rPr lang="zh-CN" altLang="en-US" sz="2000" b="1" dirty="0" smtClean="0">
                <a:latin typeface="Times New Roman" pitchFamily="18" charset="0"/>
                <a:ea typeface="幼圆" pitchFamily="49" charset="-122"/>
                <a:cs typeface="Times New Roman" pitchFamily="18" charset="0"/>
              </a:rPr>
              <a:t>。可</a:t>
            </a:r>
            <a:r>
              <a:rPr lang="zh-CN" altLang="en-US" sz="2000" b="1" dirty="0">
                <a:latin typeface="Times New Roman" pitchFamily="18" charset="0"/>
                <a:ea typeface="幼圆" pitchFamily="49" charset="-122"/>
                <a:cs typeface="Times New Roman" pitchFamily="18" charset="0"/>
              </a:rPr>
              <a:t>得</a:t>
            </a:r>
          </a:p>
          <a:p>
            <a:pPr eaLnBrk="1" hangingPunct="1">
              <a:spcBef>
                <a:spcPct val="5000"/>
              </a:spcBef>
            </a:pPr>
            <a:endParaRPr lang="zh-CN" altLang="en-US" sz="2000" b="1" dirty="0">
              <a:solidFill>
                <a:srgbClr val="0000CC"/>
              </a:solidFill>
              <a:latin typeface="Times New Roman" pitchFamily="18" charset="0"/>
              <a:ea typeface="幼圆" pitchFamily="49" charset="-122"/>
              <a:cs typeface="Times New Roman" pitchFamily="18" charset="0"/>
            </a:endParaRPr>
          </a:p>
          <a:p>
            <a:pPr eaLnBrk="1" hangingPunct="1">
              <a:spcBef>
                <a:spcPct val="5000"/>
              </a:spcBef>
            </a:pPr>
            <a:endParaRPr lang="en-US" altLang="zh-CN" sz="2000" b="1" dirty="0" smtClean="0">
              <a:solidFill>
                <a:schemeClr val="folHlink"/>
              </a:solidFill>
              <a:latin typeface="Times New Roman" pitchFamily="18" charset="0"/>
              <a:ea typeface="幼圆" pitchFamily="49" charset="-122"/>
              <a:cs typeface="Times New Roman" pitchFamily="18" charset="0"/>
            </a:endParaRPr>
          </a:p>
          <a:p>
            <a:pPr eaLnBrk="1" hangingPunct="1">
              <a:spcBef>
                <a:spcPct val="5000"/>
              </a:spcBef>
            </a:pPr>
            <a:endParaRPr lang="zh-CN" altLang="en-US" sz="2000" b="1" dirty="0">
              <a:solidFill>
                <a:schemeClr val="folHlink"/>
              </a:solidFill>
              <a:latin typeface="Times New Roman" pitchFamily="18" charset="0"/>
              <a:ea typeface="幼圆" pitchFamily="49" charset="-122"/>
              <a:cs typeface="Times New Roman" pitchFamily="18" charset="0"/>
            </a:endParaRPr>
          </a:p>
          <a:p>
            <a:pPr eaLnBrk="1" hangingPunct="1">
              <a:spcBef>
                <a:spcPct val="5000"/>
              </a:spcBef>
            </a:pPr>
            <a:r>
              <a:rPr lang="zh-CN" altLang="en-US" sz="2000" b="1" dirty="0">
                <a:solidFill>
                  <a:srgbClr val="00B050"/>
                </a:solidFill>
                <a:latin typeface="Times New Roman" pitchFamily="18" charset="0"/>
                <a:ea typeface="幼圆" pitchFamily="49" charset="-122"/>
                <a:cs typeface="Times New Roman" pitchFamily="18" charset="0"/>
              </a:rPr>
              <a:t>    </a:t>
            </a:r>
            <a:r>
              <a:rPr lang="en-US" altLang="zh-CN" sz="2000" b="1" dirty="0">
                <a:solidFill>
                  <a:srgbClr val="00B050"/>
                </a:solidFill>
                <a:latin typeface="Times New Roman" pitchFamily="18" charset="0"/>
                <a:ea typeface="幼圆" pitchFamily="49" charset="-122"/>
                <a:cs typeface="Times New Roman" pitchFamily="18" charset="0"/>
              </a:rPr>
              <a:t>(3)P(E|S)=P(E</a:t>
            </a:r>
            <a:r>
              <a:rPr lang="en-US" altLang="zh-CN" sz="2000" b="1" dirty="0" smtClean="0">
                <a:solidFill>
                  <a:srgbClr val="00B050"/>
                </a:solidFill>
                <a:latin typeface="Times New Roman" pitchFamily="18" charset="0"/>
                <a:ea typeface="幼圆" pitchFamily="49" charset="-122"/>
                <a:cs typeface="Times New Roman" pitchFamily="18" charset="0"/>
              </a:rPr>
              <a:t>):  </a:t>
            </a:r>
            <a:r>
              <a:rPr lang="zh-CN" altLang="en-US" sz="2000" b="1" dirty="0" smtClean="0">
                <a:solidFill>
                  <a:srgbClr val="0000FF"/>
                </a:solidFill>
                <a:latin typeface="Times New Roman" pitchFamily="18" charset="0"/>
                <a:ea typeface="幼圆" pitchFamily="49" charset="-122"/>
                <a:cs typeface="Times New Roman" pitchFamily="18" charset="0"/>
              </a:rPr>
              <a:t>表示</a:t>
            </a:r>
            <a:r>
              <a:rPr lang="en-US" altLang="zh-CN" sz="2000" b="1" dirty="0">
                <a:solidFill>
                  <a:srgbClr val="0000FF"/>
                </a:solidFill>
                <a:latin typeface="Times New Roman" pitchFamily="18" charset="0"/>
                <a:ea typeface="幼圆" pitchFamily="49" charset="-122"/>
                <a:cs typeface="Times New Roman" pitchFamily="18" charset="0"/>
              </a:rPr>
              <a:t>E</a:t>
            </a:r>
            <a:r>
              <a:rPr lang="zh-CN" altLang="en-US" sz="2000" b="1" dirty="0">
                <a:solidFill>
                  <a:srgbClr val="0000FF"/>
                </a:solidFill>
                <a:latin typeface="Times New Roman" pitchFamily="18" charset="0"/>
                <a:ea typeface="幼圆" pitchFamily="49" charset="-122"/>
                <a:cs typeface="Times New Roman" pitchFamily="18" charset="0"/>
              </a:rPr>
              <a:t>与</a:t>
            </a:r>
            <a:r>
              <a:rPr lang="en-US" altLang="zh-CN" sz="2000" b="1" dirty="0">
                <a:solidFill>
                  <a:srgbClr val="0000FF"/>
                </a:solidFill>
                <a:latin typeface="Times New Roman" pitchFamily="18" charset="0"/>
                <a:ea typeface="幼圆" pitchFamily="49" charset="-122"/>
                <a:cs typeface="Times New Roman" pitchFamily="18" charset="0"/>
              </a:rPr>
              <a:t>S</a:t>
            </a:r>
            <a:r>
              <a:rPr lang="zh-CN" altLang="en-US" sz="2000" b="1" dirty="0">
                <a:solidFill>
                  <a:srgbClr val="0000FF"/>
                </a:solidFill>
                <a:latin typeface="Times New Roman" pitchFamily="18" charset="0"/>
                <a:ea typeface="幼圆" pitchFamily="49" charset="-122"/>
                <a:cs typeface="Times New Roman" pitchFamily="18" charset="0"/>
              </a:rPr>
              <a:t>无关</a:t>
            </a:r>
            <a:r>
              <a:rPr lang="zh-CN" altLang="en-US" sz="2000" b="1" dirty="0" smtClean="0">
                <a:latin typeface="Times New Roman" pitchFamily="18" charset="0"/>
                <a:ea typeface="幼圆" pitchFamily="49" charset="-122"/>
                <a:cs typeface="Times New Roman" pitchFamily="18" charset="0"/>
              </a:rPr>
              <a:t>。可</a:t>
            </a:r>
            <a:r>
              <a:rPr lang="zh-CN" altLang="en-US" sz="2000" b="1" dirty="0">
                <a:latin typeface="Times New Roman" pitchFamily="18" charset="0"/>
                <a:ea typeface="幼圆" pitchFamily="49" charset="-122"/>
                <a:cs typeface="Times New Roman" pitchFamily="18" charset="0"/>
              </a:rPr>
              <a:t>得</a:t>
            </a:r>
          </a:p>
          <a:p>
            <a:pPr eaLnBrk="1" hangingPunct="1">
              <a:spcBef>
                <a:spcPct val="0"/>
              </a:spcBef>
            </a:pPr>
            <a:endParaRPr lang="zh-CN" altLang="en-US" sz="2000" b="1" dirty="0">
              <a:latin typeface="Times New Roman" pitchFamily="18" charset="0"/>
              <a:ea typeface="幼圆" pitchFamily="49" charset="-122"/>
              <a:cs typeface="Times New Roman" pitchFamily="18" charset="0"/>
            </a:endParaRPr>
          </a:p>
          <a:p>
            <a:pPr eaLnBrk="1" hangingPunct="1">
              <a:spcBef>
                <a:spcPct val="10000"/>
              </a:spcBef>
            </a:pPr>
            <a:endParaRPr lang="en-US" altLang="zh-CN" sz="2000" b="1" dirty="0">
              <a:solidFill>
                <a:srgbClr val="0000CC"/>
              </a:solidFill>
              <a:latin typeface="Times New Roman" pitchFamily="18" charset="0"/>
              <a:ea typeface="幼圆" pitchFamily="49" charset="-122"/>
              <a:cs typeface="Times New Roman" pitchFamily="18" charset="0"/>
            </a:endParaRPr>
          </a:p>
        </p:txBody>
      </p:sp>
      <p:graphicFrame>
        <p:nvGraphicFramePr>
          <p:cNvPr id="208904" name="Object 8"/>
          <p:cNvGraphicFramePr>
            <a:graphicFrameLocks noChangeAspect="1"/>
          </p:cNvGraphicFramePr>
          <p:nvPr>
            <p:extLst>
              <p:ext uri="{D42A27DB-BD31-4B8C-83A1-F6EECF244321}">
                <p14:modId xmlns:p14="http://schemas.microsoft.com/office/powerpoint/2010/main" val="3636300820"/>
              </p:ext>
            </p:extLst>
          </p:nvPr>
        </p:nvGraphicFramePr>
        <p:xfrm>
          <a:off x="1043608" y="3074474"/>
          <a:ext cx="4083050" cy="674688"/>
        </p:xfrm>
        <a:graphic>
          <a:graphicData uri="http://schemas.openxmlformats.org/presentationml/2006/ole">
            <mc:AlternateContent xmlns:mc="http://schemas.openxmlformats.org/markup-compatibility/2006">
              <mc:Choice xmlns:v="urn:schemas-microsoft-com:vml" Requires="v">
                <p:oleObj spid="_x0000_s209226" name="Equation" r:id="rId4" imgW="2552400" imgH="419040" progId="Equation.DSMT4">
                  <p:embed/>
                </p:oleObj>
              </mc:Choice>
              <mc:Fallback>
                <p:oleObj name="Equation" r:id="rId4" imgW="2552400" imgH="419040" progId="Equation.DSMT4">
                  <p:embed/>
                  <p:pic>
                    <p:nvPicPr>
                      <p:cNvPr id="0" name="Object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43608" y="3074474"/>
                        <a:ext cx="4083050" cy="67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08905" name="Text Box 9"/>
          <p:cNvSpPr txBox="1">
            <a:spLocks noChangeArrowheads="1"/>
          </p:cNvSpPr>
          <p:nvPr/>
        </p:nvSpPr>
        <p:spPr bwMode="auto">
          <a:xfrm>
            <a:off x="431800" y="5768975"/>
            <a:ext cx="32400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pPr>
            <a:endParaRPr lang="zh-CN" altLang="zh-CN" sz="2400">
              <a:latin typeface="Tahoma" pitchFamily="34" charset="0"/>
              <a:ea typeface="宋体" pitchFamily="2" charset="-122"/>
            </a:endParaRPr>
          </a:p>
        </p:txBody>
      </p:sp>
      <p:graphicFrame>
        <p:nvGraphicFramePr>
          <p:cNvPr id="208908" name="Object 12"/>
          <p:cNvGraphicFramePr>
            <a:graphicFrameLocks noChangeAspect="1"/>
          </p:cNvGraphicFramePr>
          <p:nvPr>
            <p:extLst>
              <p:ext uri="{D42A27DB-BD31-4B8C-83A1-F6EECF244321}">
                <p14:modId xmlns:p14="http://schemas.microsoft.com/office/powerpoint/2010/main" val="3685587652"/>
              </p:ext>
            </p:extLst>
          </p:nvPr>
        </p:nvGraphicFramePr>
        <p:xfrm>
          <a:off x="971600" y="4293096"/>
          <a:ext cx="4371975" cy="660400"/>
        </p:xfrm>
        <a:graphic>
          <a:graphicData uri="http://schemas.openxmlformats.org/presentationml/2006/ole">
            <mc:AlternateContent xmlns:mc="http://schemas.openxmlformats.org/markup-compatibility/2006">
              <mc:Choice xmlns:v="urn:schemas-microsoft-com:vml" Requires="v">
                <p:oleObj spid="_x0000_s209227" name="Equation" r:id="rId6" imgW="2679480" imgH="419040" progId="Equation.DSMT4">
                  <p:embed/>
                </p:oleObj>
              </mc:Choice>
              <mc:Fallback>
                <p:oleObj name="Equation" r:id="rId6" imgW="2679480" imgH="419040" progId="Equation.DSMT4">
                  <p:embed/>
                  <p:pic>
                    <p:nvPicPr>
                      <p:cNvPr id="0" name="Object 1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71600" y="4293096"/>
                        <a:ext cx="4371975" cy="6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08909" name="Object 13"/>
          <p:cNvGraphicFramePr>
            <a:graphicFrameLocks noChangeAspect="1"/>
          </p:cNvGraphicFramePr>
          <p:nvPr>
            <p:extLst>
              <p:ext uri="{D42A27DB-BD31-4B8C-83A1-F6EECF244321}">
                <p14:modId xmlns:p14="http://schemas.microsoft.com/office/powerpoint/2010/main" val="2262804453"/>
              </p:ext>
            </p:extLst>
          </p:nvPr>
        </p:nvGraphicFramePr>
        <p:xfrm>
          <a:off x="1079612" y="5664993"/>
          <a:ext cx="4368800" cy="665163"/>
        </p:xfrm>
        <a:graphic>
          <a:graphicData uri="http://schemas.openxmlformats.org/presentationml/2006/ole">
            <mc:AlternateContent xmlns:mc="http://schemas.openxmlformats.org/markup-compatibility/2006">
              <mc:Choice xmlns:v="urn:schemas-microsoft-com:vml" Requires="v">
                <p:oleObj spid="_x0000_s209228" name="Equation" r:id="rId8" imgW="3429000" imgH="431640" progId="Equation.DSMT4">
                  <p:embed/>
                </p:oleObj>
              </mc:Choice>
              <mc:Fallback>
                <p:oleObj name="Equation" r:id="rId8" imgW="3429000" imgH="431640" progId="Equation.DSMT4">
                  <p:embed/>
                  <p:pic>
                    <p:nvPicPr>
                      <p:cNvPr id="0" name="Object 1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079612" y="5664993"/>
                        <a:ext cx="4368800" cy="665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 name="Text Box 9"/>
          <p:cNvSpPr txBox="1">
            <a:spLocks noChangeArrowheads="1"/>
          </p:cNvSpPr>
          <p:nvPr/>
        </p:nvSpPr>
        <p:spPr bwMode="auto">
          <a:xfrm>
            <a:off x="358775" y="152400"/>
            <a:ext cx="8389938"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0"/>
              </a:spcBef>
            </a:pPr>
            <a:r>
              <a:rPr lang="zh-CN" altLang="en-US" sz="4400" b="1" dirty="0" smtClean="0">
                <a:solidFill>
                  <a:schemeClr val="accent2"/>
                </a:solidFill>
                <a:latin typeface="方正姚体" pitchFamily="2" charset="-122"/>
                <a:ea typeface="方正姚体" pitchFamily="2" charset="-122"/>
                <a:cs typeface="+mj-cs"/>
              </a:rPr>
              <a:t>主观</a:t>
            </a:r>
            <a:r>
              <a:rPr lang="en-US" altLang="zh-CN" sz="4400" b="1" dirty="0" smtClean="0">
                <a:solidFill>
                  <a:schemeClr val="accent2"/>
                </a:solidFill>
                <a:latin typeface="方正姚体" pitchFamily="2" charset="-122"/>
                <a:ea typeface="方正姚体" pitchFamily="2" charset="-122"/>
                <a:cs typeface="+mj-cs"/>
              </a:rPr>
              <a:t>Bayes</a:t>
            </a:r>
            <a:r>
              <a:rPr lang="zh-CN" altLang="en-US" sz="4400" b="1" dirty="0" smtClean="0">
                <a:solidFill>
                  <a:schemeClr val="accent2"/>
                </a:solidFill>
                <a:latin typeface="方正姚体" pitchFamily="2" charset="-122"/>
                <a:ea typeface="方正姚体" pitchFamily="2" charset="-122"/>
                <a:cs typeface="+mj-cs"/>
              </a:rPr>
              <a:t>模型：</a:t>
            </a:r>
            <a:r>
              <a:rPr lang="zh-CN" altLang="en-US" sz="3600" b="1" dirty="0" smtClean="0">
                <a:solidFill>
                  <a:schemeClr val="accent2"/>
                </a:solidFill>
                <a:latin typeface="方正姚体" pitchFamily="2" charset="-122"/>
                <a:ea typeface="方正姚体" pitchFamily="2" charset="-122"/>
                <a:cs typeface="+mj-cs"/>
              </a:rPr>
              <a:t>不确定性更新</a:t>
            </a:r>
            <a:endParaRPr lang="zh-CN" altLang="en-US" sz="3600" b="1" dirty="0">
              <a:solidFill>
                <a:schemeClr val="accent2"/>
              </a:solidFill>
              <a:latin typeface="方正姚体" pitchFamily="2" charset="-122"/>
              <a:ea typeface="方正姚体" pitchFamily="2" charset="-122"/>
              <a:cs typeface="+mj-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257855" y="3480625"/>
            <a:ext cx="5580670" cy="2944019"/>
            <a:chOff x="971550" y="2997200"/>
            <a:chExt cx="6408738" cy="3195638"/>
          </a:xfrm>
        </p:grpSpPr>
        <p:sp>
          <p:nvSpPr>
            <p:cNvPr id="211972" name="Line 4"/>
            <p:cNvSpPr>
              <a:spLocks noChangeShapeType="1"/>
            </p:cNvSpPr>
            <p:nvPr/>
          </p:nvSpPr>
          <p:spPr bwMode="auto">
            <a:xfrm flipV="1">
              <a:off x="1692275" y="5661025"/>
              <a:ext cx="4464050" cy="0"/>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211973" name="Line 5"/>
            <p:cNvSpPr>
              <a:spLocks noChangeShapeType="1"/>
            </p:cNvSpPr>
            <p:nvPr/>
          </p:nvSpPr>
          <p:spPr bwMode="auto">
            <a:xfrm flipV="1">
              <a:off x="2195513" y="3500438"/>
              <a:ext cx="0" cy="2376487"/>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211974" name="Text Box 6"/>
            <p:cNvSpPr txBox="1">
              <a:spLocks noChangeArrowheads="1"/>
            </p:cNvSpPr>
            <p:nvPr/>
          </p:nvSpPr>
          <p:spPr bwMode="auto">
            <a:xfrm>
              <a:off x="1835150" y="5805488"/>
              <a:ext cx="288925" cy="387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tIns="10800" rIns="18000" bIns="10800">
              <a:spAutoFit/>
            </a:bodyPr>
            <a:lstStyle/>
            <a:p>
              <a:pPr eaLnBrk="1" hangingPunct="1">
                <a:spcBef>
                  <a:spcPct val="50000"/>
                </a:spcBef>
              </a:pPr>
              <a:r>
                <a:rPr lang="en-US" altLang="zh-CN" sz="2400">
                  <a:latin typeface="Tahoma" pitchFamily="34" charset="0"/>
                  <a:ea typeface="宋体" pitchFamily="2" charset="-122"/>
                </a:rPr>
                <a:t>0</a:t>
              </a:r>
            </a:p>
          </p:txBody>
        </p:sp>
        <p:sp>
          <p:nvSpPr>
            <p:cNvPr id="211975" name="Text Box 7"/>
            <p:cNvSpPr txBox="1">
              <a:spLocks noChangeArrowheads="1"/>
            </p:cNvSpPr>
            <p:nvPr/>
          </p:nvSpPr>
          <p:spPr bwMode="auto">
            <a:xfrm>
              <a:off x="3276600" y="5734050"/>
              <a:ext cx="647700" cy="387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10800" rIns="0" bIns="10800">
              <a:spAutoFit/>
            </a:bodyPr>
            <a:lstStyle/>
            <a:p>
              <a:pPr eaLnBrk="1" hangingPunct="1">
                <a:spcBef>
                  <a:spcPct val="50000"/>
                </a:spcBef>
              </a:pPr>
              <a:r>
                <a:rPr lang="en-US" altLang="zh-CN" sz="2400">
                  <a:latin typeface="Times New Roman" pitchFamily="18" charset="0"/>
                  <a:ea typeface="宋体" pitchFamily="2" charset="-122"/>
                </a:rPr>
                <a:t>P(E)</a:t>
              </a:r>
            </a:p>
          </p:txBody>
        </p:sp>
        <p:sp>
          <p:nvSpPr>
            <p:cNvPr id="211976" name="Rectangle 8"/>
            <p:cNvSpPr>
              <a:spLocks noChangeArrowheads="1"/>
            </p:cNvSpPr>
            <p:nvPr/>
          </p:nvSpPr>
          <p:spPr bwMode="auto">
            <a:xfrm>
              <a:off x="5364163" y="5734050"/>
              <a:ext cx="288925" cy="43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8000" tIns="10800" rIns="18000" bIns="10800" anchor="ctr"/>
            <a:lstStyle/>
            <a:p>
              <a:pPr algn="ctr" eaLnBrk="1" hangingPunct="1">
                <a:spcBef>
                  <a:spcPct val="0"/>
                </a:spcBef>
              </a:pPr>
              <a:r>
                <a:rPr lang="en-US" altLang="zh-CN" sz="2400">
                  <a:latin typeface="Tahoma" pitchFamily="34" charset="0"/>
                  <a:ea typeface="宋体" pitchFamily="2" charset="-122"/>
                </a:rPr>
                <a:t>1</a:t>
              </a:r>
            </a:p>
          </p:txBody>
        </p:sp>
        <p:sp>
          <p:nvSpPr>
            <p:cNvPr id="211977" name="Rectangle 9"/>
            <p:cNvSpPr>
              <a:spLocks noChangeArrowheads="1"/>
            </p:cNvSpPr>
            <p:nvPr/>
          </p:nvSpPr>
          <p:spPr bwMode="auto">
            <a:xfrm>
              <a:off x="6443663" y="5373688"/>
              <a:ext cx="936625" cy="503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8000" tIns="10800" rIns="18000" bIns="10800" anchor="ctr"/>
            <a:lstStyle/>
            <a:p>
              <a:pPr algn="ctr" eaLnBrk="1" hangingPunct="1">
                <a:spcBef>
                  <a:spcPct val="0"/>
                </a:spcBef>
              </a:pPr>
              <a:r>
                <a:rPr lang="en-US" altLang="zh-CN" sz="2400">
                  <a:latin typeface="Times New Roman" pitchFamily="18" charset="0"/>
                  <a:ea typeface="宋体" pitchFamily="2" charset="-122"/>
                </a:rPr>
                <a:t>P(E|S)</a:t>
              </a:r>
            </a:p>
          </p:txBody>
        </p:sp>
        <p:sp>
          <p:nvSpPr>
            <p:cNvPr id="211978" name="Rectangle 10"/>
            <p:cNvSpPr>
              <a:spLocks noChangeArrowheads="1"/>
            </p:cNvSpPr>
            <p:nvPr/>
          </p:nvSpPr>
          <p:spPr bwMode="auto">
            <a:xfrm>
              <a:off x="971550" y="5013325"/>
              <a:ext cx="1008063" cy="43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8000" tIns="10800" rIns="18000" bIns="10800" anchor="ctr"/>
            <a:lstStyle/>
            <a:p>
              <a:pPr algn="ctr" eaLnBrk="1" hangingPunct="1">
                <a:spcBef>
                  <a:spcPct val="0"/>
                </a:spcBef>
              </a:pPr>
              <a:r>
                <a:rPr lang="en-US" altLang="zh-CN" sz="2400">
                  <a:latin typeface="Times New Roman" pitchFamily="18" charset="0"/>
                  <a:ea typeface="宋体" pitchFamily="2" charset="-122"/>
                </a:rPr>
                <a:t>P(H|﹁E)</a:t>
              </a:r>
            </a:p>
          </p:txBody>
        </p:sp>
        <p:sp>
          <p:nvSpPr>
            <p:cNvPr id="211979" name="Rectangle 11"/>
            <p:cNvSpPr>
              <a:spLocks noChangeArrowheads="1"/>
            </p:cNvSpPr>
            <p:nvPr/>
          </p:nvSpPr>
          <p:spPr bwMode="auto">
            <a:xfrm>
              <a:off x="1116013" y="4257675"/>
              <a:ext cx="863600" cy="358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spcBef>
                  <a:spcPct val="0"/>
                </a:spcBef>
              </a:pPr>
              <a:r>
                <a:rPr lang="en-US" altLang="zh-CN" sz="2400">
                  <a:latin typeface="Times New Roman" pitchFamily="18" charset="0"/>
                  <a:ea typeface="宋体" pitchFamily="2" charset="-122"/>
                </a:rPr>
                <a:t>P(H)</a:t>
              </a:r>
            </a:p>
          </p:txBody>
        </p:sp>
        <p:sp>
          <p:nvSpPr>
            <p:cNvPr id="211980" name="Rectangle 12"/>
            <p:cNvSpPr>
              <a:spLocks noChangeArrowheads="1"/>
            </p:cNvSpPr>
            <p:nvPr/>
          </p:nvSpPr>
          <p:spPr bwMode="auto">
            <a:xfrm>
              <a:off x="1150938" y="3608388"/>
              <a:ext cx="863600" cy="360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spcBef>
                  <a:spcPct val="0"/>
                </a:spcBef>
              </a:pPr>
              <a:r>
                <a:rPr lang="en-US" altLang="zh-CN" sz="2400">
                  <a:latin typeface="Times New Roman" pitchFamily="18" charset="0"/>
                  <a:ea typeface="宋体" pitchFamily="2" charset="-122"/>
                </a:rPr>
                <a:t>P(H|E)</a:t>
              </a:r>
            </a:p>
          </p:txBody>
        </p:sp>
        <p:sp>
          <p:nvSpPr>
            <p:cNvPr id="211981" name="Line 13"/>
            <p:cNvSpPr>
              <a:spLocks noChangeShapeType="1"/>
            </p:cNvSpPr>
            <p:nvPr/>
          </p:nvSpPr>
          <p:spPr bwMode="auto">
            <a:xfrm>
              <a:off x="2195513" y="4437063"/>
              <a:ext cx="1368425" cy="0"/>
            </a:xfrm>
            <a:prstGeom prst="line">
              <a:avLst/>
            </a:prstGeom>
            <a:noFill/>
            <a:ln w="9525">
              <a:solidFill>
                <a:schemeClr val="tx1"/>
              </a:solidFill>
              <a:prstDash val="dash"/>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211982" name="Line 14"/>
            <p:cNvSpPr>
              <a:spLocks noChangeShapeType="1"/>
            </p:cNvSpPr>
            <p:nvPr/>
          </p:nvSpPr>
          <p:spPr bwMode="auto">
            <a:xfrm>
              <a:off x="3563938" y="4437063"/>
              <a:ext cx="0" cy="1223962"/>
            </a:xfrm>
            <a:prstGeom prst="line">
              <a:avLst/>
            </a:prstGeom>
            <a:noFill/>
            <a:ln w="9525">
              <a:solidFill>
                <a:schemeClr val="tx1"/>
              </a:solidFill>
              <a:prstDash val="dash"/>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211983" name="Line 15"/>
            <p:cNvSpPr>
              <a:spLocks noChangeShapeType="1"/>
            </p:cNvSpPr>
            <p:nvPr/>
          </p:nvSpPr>
          <p:spPr bwMode="auto">
            <a:xfrm>
              <a:off x="2232025" y="3789363"/>
              <a:ext cx="3313113" cy="0"/>
            </a:xfrm>
            <a:prstGeom prst="line">
              <a:avLst/>
            </a:prstGeom>
            <a:noFill/>
            <a:ln w="9525">
              <a:solidFill>
                <a:schemeClr val="tx1"/>
              </a:solidFill>
              <a:prstDash val="dash"/>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211984" name="Line 16"/>
            <p:cNvSpPr>
              <a:spLocks noChangeShapeType="1"/>
            </p:cNvSpPr>
            <p:nvPr/>
          </p:nvSpPr>
          <p:spPr bwMode="auto">
            <a:xfrm flipV="1">
              <a:off x="5508625" y="3716338"/>
              <a:ext cx="0" cy="1871662"/>
            </a:xfrm>
            <a:prstGeom prst="line">
              <a:avLst/>
            </a:prstGeom>
            <a:noFill/>
            <a:ln w="9525">
              <a:solidFill>
                <a:schemeClr val="tx1"/>
              </a:solidFill>
              <a:prstDash val="dash"/>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211985" name="Line 17"/>
            <p:cNvSpPr>
              <a:spLocks noChangeShapeType="1"/>
            </p:cNvSpPr>
            <p:nvPr/>
          </p:nvSpPr>
          <p:spPr bwMode="auto">
            <a:xfrm flipV="1">
              <a:off x="2195513" y="4437063"/>
              <a:ext cx="1368425" cy="792162"/>
            </a:xfrm>
            <a:prstGeom prst="line">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211986" name="Line 18"/>
            <p:cNvSpPr>
              <a:spLocks noChangeShapeType="1"/>
            </p:cNvSpPr>
            <p:nvPr/>
          </p:nvSpPr>
          <p:spPr bwMode="auto">
            <a:xfrm flipV="1">
              <a:off x="3563938" y="3789363"/>
              <a:ext cx="1944687" cy="647700"/>
            </a:xfrm>
            <a:prstGeom prst="line">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211987" name="Rectangle 19"/>
            <p:cNvSpPr>
              <a:spLocks noChangeArrowheads="1"/>
            </p:cNvSpPr>
            <p:nvPr/>
          </p:nvSpPr>
          <p:spPr bwMode="auto">
            <a:xfrm>
              <a:off x="1835150" y="2997200"/>
              <a:ext cx="1081088" cy="503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prstDash val="dash"/>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spcBef>
                  <a:spcPct val="0"/>
                </a:spcBef>
              </a:pPr>
              <a:r>
                <a:rPr lang="en-US" altLang="zh-CN" sz="2400">
                  <a:latin typeface="Times New Roman" pitchFamily="18" charset="0"/>
                  <a:ea typeface="宋体" pitchFamily="2" charset="-122"/>
                </a:rPr>
                <a:t>P(H|S)</a:t>
              </a:r>
            </a:p>
          </p:txBody>
        </p:sp>
      </p:grpSp>
      <p:sp>
        <p:nvSpPr>
          <p:cNvPr id="211988" name="Text Box 20"/>
          <p:cNvSpPr txBox="1">
            <a:spLocks noChangeArrowheads="1"/>
          </p:cNvSpPr>
          <p:nvPr/>
        </p:nvSpPr>
        <p:spPr bwMode="auto">
          <a:xfrm>
            <a:off x="179388" y="1114286"/>
            <a:ext cx="8748712"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10000"/>
              </a:spcBef>
            </a:pPr>
            <a:r>
              <a:rPr lang="en-US" altLang="zh-CN" sz="2000" b="1" dirty="0">
                <a:solidFill>
                  <a:srgbClr val="00B050"/>
                </a:solidFill>
                <a:latin typeface="Times New Roman" pitchFamily="18" charset="0"/>
                <a:ea typeface="幼圆" pitchFamily="49" charset="-122"/>
                <a:cs typeface="Times New Roman" pitchFamily="18" charset="0"/>
              </a:rPr>
              <a:t>    (4) P(E/S)</a:t>
            </a:r>
            <a:r>
              <a:rPr lang="zh-CN" altLang="en-US" sz="2000" b="1" dirty="0">
                <a:solidFill>
                  <a:srgbClr val="00B050"/>
                </a:solidFill>
                <a:latin typeface="Times New Roman" pitchFamily="18" charset="0"/>
                <a:ea typeface="幼圆" pitchFamily="49" charset="-122"/>
                <a:cs typeface="Times New Roman" pitchFamily="18" charset="0"/>
              </a:rPr>
              <a:t>为其它</a:t>
            </a:r>
            <a:r>
              <a:rPr lang="zh-CN" altLang="en-US" sz="2000" b="1" dirty="0" smtClean="0">
                <a:solidFill>
                  <a:srgbClr val="00B050"/>
                </a:solidFill>
                <a:latin typeface="Times New Roman" pitchFamily="18" charset="0"/>
                <a:ea typeface="幼圆" pitchFamily="49" charset="-122"/>
                <a:cs typeface="Times New Roman" pitchFamily="18" charset="0"/>
              </a:rPr>
              <a:t>值</a:t>
            </a:r>
            <a:r>
              <a:rPr lang="en-US" altLang="zh-CN" sz="2000" b="1" dirty="0" smtClean="0">
                <a:solidFill>
                  <a:srgbClr val="00B050"/>
                </a:solidFill>
                <a:latin typeface="Times New Roman" pitchFamily="18" charset="0"/>
                <a:ea typeface="幼圆" pitchFamily="49" charset="-122"/>
                <a:cs typeface="Times New Roman" pitchFamily="18" charset="0"/>
              </a:rPr>
              <a:t>:  </a:t>
            </a:r>
            <a:r>
              <a:rPr kumimoji="0" lang="en-US" altLang="zh-CN" sz="2000" b="1" dirty="0" smtClean="0">
                <a:solidFill>
                  <a:srgbClr val="0000FF"/>
                </a:solidFill>
                <a:latin typeface="幼圆" pitchFamily="49" charset="-122"/>
                <a:ea typeface="幼圆" pitchFamily="49" charset="-122"/>
              </a:rPr>
              <a:t>P(E|S)</a:t>
            </a:r>
            <a:r>
              <a:rPr kumimoji="0" lang="zh-CN" altLang="en-US" sz="2000" b="1" dirty="0">
                <a:solidFill>
                  <a:srgbClr val="0000FF"/>
                </a:solidFill>
                <a:latin typeface="幼圆" pitchFamily="49" charset="-122"/>
                <a:ea typeface="幼圆" pitchFamily="49" charset="-122"/>
              </a:rPr>
              <a:t>有</a:t>
            </a:r>
            <a:r>
              <a:rPr kumimoji="0" lang="en-US" altLang="zh-CN" sz="2000" b="1" dirty="0" smtClean="0">
                <a:solidFill>
                  <a:srgbClr val="FF0000"/>
                </a:solidFill>
                <a:latin typeface="幼圆" pitchFamily="49" charset="-122"/>
                <a:ea typeface="幼圆" pitchFamily="49" charset="-122"/>
              </a:rPr>
              <a:t>3</a:t>
            </a:r>
            <a:r>
              <a:rPr kumimoji="0" lang="zh-CN" altLang="en-US" sz="2000" b="1" dirty="0">
                <a:solidFill>
                  <a:srgbClr val="FF0000"/>
                </a:solidFill>
                <a:latin typeface="幼圆" pitchFamily="49" charset="-122"/>
                <a:ea typeface="幼圆" pitchFamily="49" charset="-122"/>
              </a:rPr>
              <a:t>个特殊值</a:t>
            </a:r>
            <a:r>
              <a:rPr kumimoji="0" lang="zh-CN" altLang="en-US" sz="2000" b="1" dirty="0">
                <a:solidFill>
                  <a:srgbClr val="006600"/>
                </a:solidFill>
                <a:latin typeface="幼圆" pitchFamily="49" charset="-122"/>
                <a:ea typeface="幼圆" pitchFamily="49" charset="-122"/>
              </a:rPr>
              <a:t>：</a:t>
            </a:r>
            <a:r>
              <a:rPr kumimoji="0" lang="en-US" altLang="zh-CN" sz="2000" b="1" dirty="0">
                <a:solidFill>
                  <a:srgbClr val="FF0000"/>
                </a:solidFill>
                <a:latin typeface="幼圆" pitchFamily="49" charset="-122"/>
                <a:ea typeface="幼圆" pitchFamily="49" charset="-122"/>
              </a:rPr>
              <a:t>0</a:t>
            </a:r>
            <a:r>
              <a:rPr kumimoji="0" lang="zh-CN" altLang="en-US" sz="2000" b="1" dirty="0">
                <a:solidFill>
                  <a:srgbClr val="006600"/>
                </a:solidFill>
                <a:latin typeface="幼圆" pitchFamily="49" charset="-122"/>
                <a:ea typeface="幼圆" pitchFamily="49" charset="-122"/>
              </a:rPr>
              <a:t>，</a:t>
            </a:r>
            <a:r>
              <a:rPr kumimoji="0" lang="en-US" altLang="zh-CN" sz="2000" b="1" dirty="0">
                <a:solidFill>
                  <a:srgbClr val="FF0000"/>
                </a:solidFill>
                <a:latin typeface="幼圆" pitchFamily="49" charset="-122"/>
                <a:ea typeface="幼圆" pitchFamily="49" charset="-122"/>
              </a:rPr>
              <a:t>P(E)</a:t>
            </a:r>
            <a:r>
              <a:rPr kumimoji="0" lang="en-US" altLang="zh-CN" sz="2000" b="1" dirty="0">
                <a:solidFill>
                  <a:srgbClr val="006600"/>
                </a:solidFill>
                <a:latin typeface="幼圆" pitchFamily="49" charset="-122"/>
                <a:ea typeface="幼圆" pitchFamily="49" charset="-122"/>
              </a:rPr>
              <a:t>, </a:t>
            </a:r>
            <a:r>
              <a:rPr kumimoji="0" lang="en-US" altLang="zh-CN" sz="2000" b="1" dirty="0">
                <a:solidFill>
                  <a:srgbClr val="FF0000"/>
                </a:solidFill>
                <a:latin typeface="幼圆" pitchFamily="49" charset="-122"/>
                <a:ea typeface="幼圆" pitchFamily="49" charset="-122"/>
              </a:rPr>
              <a:t>1</a:t>
            </a:r>
            <a:r>
              <a:rPr kumimoji="0" lang="zh-CN" altLang="en-US" sz="2000" b="1" dirty="0">
                <a:latin typeface="幼圆" pitchFamily="49" charset="-122"/>
                <a:ea typeface="幼圆" pitchFamily="49" charset="-122"/>
              </a:rPr>
              <a:t>；它们分别对应的</a:t>
            </a:r>
            <a:r>
              <a:rPr kumimoji="0" lang="en-US" altLang="zh-CN" sz="2000" b="1" dirty="0">
                <a:latin typeface="幼圆" pitchFamily="49" charset="-122"/>
                <a:ea typeface="幼圆" pitchFamily="49" charset="-122"/>
              </a:rPr>
              <a:t>3</a:t>
            </a:r>
            <a:r>
              <a:rPr kumimoji="0" lang="zh-CN" altLang="en-US" sz="2000" b="1" dirty="0">
                <a:latin typeface="幼圆" pitchFamily="49" charset="-122"/>
                <a:ea typeface="幼圆" pitchFamily="49" charset="-122"/>
              </a:rPr>
              <a:t>个值为</a:t>
            </a:r>
            <a:r>
              <a:rPr kumimoji="0" lang="en-US" altLang="zh-CN" sz="2000" b="1" dirty="0">
                <a:solidFill>
                  <a:srgbClr val="FF0000"/>
                </a:solidFill>
                <a:latin typeface="幼圆" pitchFamily="49" charset="-122"/>
                <a:ea typeface="幼圆" pitchFamily="49" charset="-122"/>
              </a:rPr>
              <a:t>P(H|﹁E),P(H),P(H|E)</a:t>
            </a:r>
            <a:r>
              <a:rPr kumimoji="0" lang="zh-CN" altLang="en-US" sz="2000" b="1" dirty="0">
                <a:latin typeface="幼圆" pitchFamily="49" charset="-122"/>
                <a:ea typeface="幼圆" pitchFamily="49" charset="-122"/>
              </a:rPr>
              <a:t>。由此构造的</a:t>
            </a:r>
            <a:r>
              <a:rPr kumimoji="0" lang="zh-CN" altLang="en-US" sz="2000" b="1" dirty="0">
                <a:solidFill>
                  <a:srgbClr val="FF0000"/>
                </a:solidFill>
                <a:latin typeface="幼圆" pitchFamily="49" charset="-122"/>
                <a:ea typeface="幼圆" pitchFamily="49" charset="-122"/>
              </a:rPr>
              <a:t>分段线性插值函数</a:t>
            </a:r>
            <a:r>
              <a:rPr kumimoji="0" lang="zh-CN" altLang="en-US" sz="2000" b="1" dirty="0">
                <a:latin typeface="幼圆" pitchFamily="49" charset="-122"/>
                <a:ea typeface="幼圆" pitchFamily="49" charset="-122"/>
              </a:rPr>
              <a:t>为</a:t>
            </a:r>
            <a:r>
              <a:rPr kumimoji="0" lang="zh-CN" altLang="en-US" sz="2000" b="1" dirty="0" smtClean="0">
                <a:latin typeface="幼圆" pitchFamily="49" charset="-122"/>
                <a:ea typeface="幼圆" pitchFamily="49" charset="-122"/>
              </a:rPr>
              <a:t>：</a:t>
            </a:r>
            <a:endParaRPr kumimoji="0" lang="en-US" altLang="zh-CN" sz="2000" b="1" dirty="0">
              <a:solidFill>
                <a:schemeClr val="folHlink"/>
              </a:solidFill>
              <a:ea typeface="宋体" pitchFamily="2" charset="-122"/>
            </a:endParaRPr>
          </a:p>
        </p:txBody>
      </p:sp>
      <p:graphicFrame>
        <p:nvGraphicFramePr>
          <p:cNvPr id="211989" name="Object 21"/>
          <p:cNvGraphicFramePr>
            <a:graphicFrameLocks noGrp="1" noChangeAspect="1"/>
          </p:cNvGraphicFramePr>
          <p:nvPr>
            <p:ph/>
            <p:extLst>
              <p:ext uri="{D42A27DB-BD31-4B8C-83A1-F6EECF244321}">
                <p14:modId xmlns:p14="http://schemas.microsoft.com/office/powerpoint/2010/main" val="1696781307"/>
              </p:ext>
            </p:extLst>
          </p:nvPr>
        </p:nvGraphicFramePr>
        <p:xfrm>
          <a:off x="665163" y="1952836"/>
          <a:ext cx="7777162" cy="1400175"/>
        </p:xfrm>
        <a:graphic>
          <a:graphicData uri="http://schemas.openxmlformats.org/presentationml/2006/ole">
            <mc:AlternateContent xmlns:mc="http://schemas.openxmlformats.org/markup-compatibility/2006">
              <mc:Choice xmlns:v="urn:schemas-microsoft-com:vml" Requires="v">
                <p:oleObj spid="_x0000_s212103" name="Equation" r:id="rId4" imgW="4940280" imgH="888840" progId="Equation.DSMT4">
                  <p:embed/>
                </p:oleObj>
              </mc:Choice>
              <mc:Fallback>
                <p:oleObj name="Equation" r:id="rId4" imgW="4940280" imgH="888840" progId="Equation.DSMT4">
                  <p:embed/>
                  <p:pic>
                    <p:nvPicPr>
                      <p:cNvPr id="0" name="Object 21"/>
                      <p:cNvPicPr>
                        <a:picLocks noChangeAspect="1" noChangeArrowheads="1"/>
                      </p:cNvPicPr>
                      <p:nvPr/>
                    </p:nvPicPr>
                    <p:blipFill>
                      <a:blip r:embed="rId5"/>
                      <a:srcRect/>
                      <a:stretch>
                        <a:fillRect/>
                      </a:stretch>
                    </p:blipFill>
                    <p:spPr bwMode="auto">
                      <a:xfrm>
                        <a:off x="665163" y="1952836"/>
                        <a:ext cx="7777162" cy="1400175"/>
                      </a:xfrm>
                      <a:prstGeom prst="rect">
                        <a:avLst/>
                      </a:prstGeom>
                      <a:noFill/>
                      <a:ln>
                        <a:noFill/>
                      </a:ln>
                      <a:effectLst/>
                      <a:extLst/>
                    </p:spPr>
                  </p:pic>
                </p:oleObj>
              </mc:Fallback>
            </mc:AlternateContent>
          </a:graphicData>
        </a:graphic>
      </p:graphicFrame>
      <p:sp>
        <p:nvSpPr>
          <p:cNvPr id="23" name="Text Box 9"/>
          <p:cNvSpPr txBox="1">
            <a:spLocks noChangeArrowheads="1"/>
          </p:cNvSpPr>
          <p:nvPr/>
        </p:nvSpPr>
        <p:spPr bwMode="auto">
          <a:xfrm>
            <a:off x="358775" y="152400"/>
            <a:ext cx="8389938"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0"/>
              </a:spcBef>
            </a:pPr>
            <a:r>
              <a:rPr lang="zh-CN" altLang="en-US" sz="4400" b="1" dirty="0" smtClean="0">
                <a:solidFill>
                  <a:schemeClr val="accent2"/>
                </a:solidFill>
                <a:latin typeface="方正姚体" pitchFamily="2" charset="-122"/>
                <a:ea typeface="方正姚体" pitchFamily="2" charset="-122"/>
                <a:cs typeface="+mj-cs"/>
              </a:rPr>
              <a:t>主观</a:t>
            </a:r>
            <a:r>
              <a:rPr lang="en-US" altLang="zh-CN" sz="4400" b="1" dirty="0" smtClean="0">
                <a:solidFill>
                  <a:schemeClr val="accent2"/>
                </a:solidFill>
                <a:latin typeface="方正姚体" pitchFamily="2" charset="-122"/>
                <a:ea typeface="方正姚体" pitchFamily="2" charset="-122"/>
                <a:cs typeface="+mj-cs"/>
              </a:rPr>
              <a:t>Bayes</a:t>
            </a:r>
            <a:r>
              <a:rPr lang="zh-CN" altLang="en-US" sz="4400" b="1" dirty="0" smtClean="0">
                <a:solidFill>
                  <a:schemeClr val="accent2"/>
                </a:solidFill>
                <a:latin typeface="方正姚体" pitchFamily="2" charset="-122"/>
                <a:ea typeface="方正姚体" pitchFamily="2" charset="-122"/>
                <a:cs typeface="+mj-cs"/>
              </a:rPr>
              <a:t>模型：</a:t>
            </a:r>
            <a:r>
              <a:rPr lang="zh-CN" altLang="en-US" sz="3600" b="1" dirty="0" smtClean="0">
                <a:solidFill>
                  <a:schemeClr val="accent2"/>
                </a:solidFill>
                <a:latin typeface="方正姚体" pitchFamily="2" charset="-122"/>
                <a:ea typeface="方正姚体" pitchFamily="2" charset="-122"/>
                <a:cs typeface="+mj-cs"/>
              </a:rPr>
              <a:t>不确定性更新</a:t>
            </a:r>
            <a:endParaRPr lang="zh-CN" altLang="en-US" sz="3600" b="1" dirty="0">
              <a:solidFill>
                <a:schemeClr val="accent2"/>
              </a:solidFill>
              <a:latin typeface="方正姚体" pitchFamily="2" charset="-122"/>
              <a:ea typeface="方正姚体" pitchFamily="2" charset="-122"/>
              <a:cs typeface="+mj-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灯片编号占位符 3"/>
          <p:cNvSpPr>
            <a:spLocks noGrp="1"/>
          </p:cNvSpPr>
          <p:nvPr>
            <p:ph type="sldNum" sz="quarter" idx="12"/>
          </p:nvPr>
        </p:nvSpPr>
        <p:spPr/>
        <p:txBody>
          <a:bodyPr/>
          <a:lstStyle/>
          <a:p>
            <a:fld id="{49AEA825-855E-4496-9CD4-05F042110382}" type="slidenum">
              <a:rPr lang="en-US" altLang="zh-CN"/>
              <a:pPr/>
              <a:t>52</a:t>
            </a:fld>
            <a:endParaRPr lang="en-US" altLang="zh-CN"/>
          </a:p>
        </p:txBody>
      </p:sp>
      <p:sp>
        <p:nvSpPr>
          <p:cNvPr id="214020" name="Text Box 4"/>
          <p:cNvSpPr txBox="1">
            <a:spLocks noChangeArrowheads="1"/>
          </p:cNvSpPr>
          <p:nvPr/>
        </p:nvSpPr>
        <p:spPr bwMode="auto">
          <a:xfrm>
            <a:off x="215900" y="1304925"/>
            <a:ext cx="8712200" cy="29854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lnSpc>
                <a:spcPct val="120000"/>
              </a:lnSpc>
              <a:spcBef>
                <a:spcPts val="1200"/>
              </a:spcBef>
            </a:pPr>
            <a:r>
              <a:rPr lang="zh-CN" altLang="en-US" sz="2400" dirty="0">
                <a:latin typeface="Times New Roman" pitchFamily="18" charset="0"/>
                <a:ea typeface="幼圆" pitchFamily="49" charset="-122"/>
                <a:cs typeface="Times New Roman" pitchFamily="18" charset="0"/>
              </a:rPr>
              <a:t>　 </a:t>
            </a:r>
            <a:r>
              <a:rPr lang="zh-CN" altLang="en-US" sz="2400" b="1" dirty="0">
                <a:latin typeface="Times New Roman" pitchFamily="18" charset="0"/>
                <a:ea typeface="幼圆" pitchFamily="49" charset="-122"/>
                <a:cs typeface="Times New Roman" pitchFamily="18" charset="0"/>
              </a:rPr>
              <a:t>假设有</a:t>
            </a:r>
            <a:r>
              <a:rPr lang="en-US" altLang="zh-CN" sz="2400" b="1" dirty="0">
                <a:solidFill>
                  <a:srgbClr val="0000FF"/>
                </a:solidFill>
                <a:latin typeface="Times New Roman" pitchFamily="18" charset="0"/>
                <a:ea typeface="幼圆" pitchFamily="49" charset="-122"/>
                <a:cs typeface="Times New Roman" pitchFamily="18" charset="0"/>
              </a:rPr>
              <a:t>n</a:t>
            </a:r>
            <a:r>
              <a:rPr lang="zh-CN" altLang="en-US" sz="2400" b="1" dirty="0">
                <a:solidFill>
                  <a:srgbClr val="0000FF"/>
                </a:solidFill>
                <a:latin typeface="Times New Roman" pitchFamily="18" charset="0"/>
                <a:ea typeface="幼圆" pitchFamily="49" charset="-122"/>
                <a:cs typeface="Times New Roman" pitchFamily="18" charset="0"/>
              </a:rPr>
              <a:t>条知识都支持同一结论</a:t>
            </a:r>
            <a:r>
              <a:rPr lang="en-US" altLang="zh-CN" sz="2400" b="1" dirty="0">
                <a:solidFill>
                  <a:srgbClr val="0000FF"/>
                </a:solidFill>
                <a:latin typeface="Times New Roman" pitchFamily="18" charset="0"/>
                <a:ea typeface="幼圆" pitchFamily="49" charset="-122"/>
                <a:cs typeface="Times New Roman" pitchFamily="18" charset="0"/>
              </a:rPr>
              <a:t>H</a:t>
            </a:r>
            <a:r>
              <a:rPr lang="zh-CN" altLang="en-US" sz="2400" b="1" dirty="0">
                <a:latin typeface="Times New Roman" pitchFamily="18" charset="0"/>
                <a:ea typeface="幼圆" pitchFamily="49" charset="-122"/>
                <a:cs typeface="Times New Roman" pitchFamily="18" charset="0"/>
              </a:rPr>
              <a:t>，并且这些知识的前提条件分别是</a:t>
            </a:r>
            <a:r>
              <a:rPr lang="en-US" altLang="zh-CN" sz="2400" b="1" dirty="0">
                <a:solidFill>
                  <a:srgbClr val="0000FF"/>
                </a:solidFill>
                <a:latin typeface="Times New Roman" pitchFamily="18" charset="0"/>
                <a:ea typeface="幼圆" pitchFamily="49" charset="-122"/>
                <a:cs typeface="Times New Roman" pitchFamily="18" charset="0"/>
              </a:rPr>
              <a:t>n</a:t>
            </a:r>
            <a:r>
              <a:rPr lang="zh-CN" altLang="en-US" sz="2400" b="1" dirty="0">
                <a:solidFill>
                  <a:srgbClr val="0000FF"/>
                </a:solidFill>
                <a:latin typeface="Times New Roman" pitchFamily="18" charset="0"/>
                <a:ea typeface="幼圆" pitchFamily="49" charset="-122"/>
                <a:cs typeface="Times New Roman" pitchFamily="18" charset="0"/>
              </a:rPr>
              <a:t>个相互独立的证据</a:t>
            </a:r>
            <a:r>
              <a:rPr lang="en-US" altLang="zh-CN" sz="2400" b="1" dirty="0">
                <a:solidFill>
                  <a:srgbClr val="0000FF"/>
                </a:solidFill>
                <a:latin typeface="Times New Roman" pitchFamily="18" charset="0"/>
                <a:ea typeface="幼圆" pitchFamily="49" charset="-122"/>
                <a:cs typeface="Times New Roman" pitchFamily="18" charset="0"/>
              </a:rPr>
              <a:t>E</a:t>
            </a:r>
            <a:r>
              <a:rPr lang="en-US" altLang="zh-CN" sz="2400" b="1" baseline="-25000" dirty="0">
                <a:solidFill>
                  <a:srgbClr val="0000FF"/>
                </a:solidFill>
                <a:latin typeface="Times New Roman" pitchFamily="18" charset="0"/>
                <a:ea typeface="幼圆" pitchFamily="49" charset="-122"/>
                <a:cs typeface="Times New Roman" pitchFamily="18" charset="0"/>
              </a:rPr>
              <a:t>1</a:t>
            </a:r>
            <a:r>
              <a:rPr lang="zh-CN" altLang="en-US" sz="2400" b="1" dirty="0">
                <a:solidFill>
                  <a:srgbClr val="0000FF"/>
                </a:solidFill>
                <a:latin typeface="Times New Roman" pitchFamily="18" charset="0"/>
                <a:ea typeface="幼圆" pitchFamily="49" charset="-122"/>
                <a:cs typeface="Times New Roman" pitchFamily="18" charset="0"/>
              </a:rPr>
              <a:t>、</a:t>
            </a:r>
            <a:r>
              <a:rPr lang="en-US" altLang="zh-CN" sz="2400" b="1" dirty="0">
                <a:solidFill>
                  <a:srgbClr val="0000FF"/>
                </a:solidFill>
                <a:latin typeface="Times New Roman" pitchFamily="18" charset="0"/>
                <a:ea typeface="幼圆" pitchFamily="49" charset="-122"/>
                <a:cs typeface="Times New Roman" pitchFamily="18" charset="0"/>
              </a:rPr>
              <a:t>E</a:t>
            </a:r>
            <a:r>
              <a:rPr lang="en-US" altLang="zh-CN" sz="2400" b="1" baseline="-25000" dirty="0">
                <a:solidFill>
                  <a:srgbClr val="0000FF"/>
                </a:solidFill>
                <a:latin typeface="Times New Roman" pitchFamily="18" charset="0"/>
                <a:ea typeface="幼圆" pitchFamily="49" charset="-122"/>
                <a:cs typeface="Times New Roman" pitchFamily="18" charset="0"/>
              </a:rPr>
              <a:t>2</a:t>
            </a:r>
            <a:r>
              <a:rPr lang="zh-CN" altLang="en-US" sz="2400" b="1" dirty="0">
                <a:solidFill>
                  <a:srgbClr val="0000FF"/>
                </a:solidFill>
                <a:latin typeface="Times New Roman" pitchFamily="18" charset="0"/>
                <a:ea typeface="幼圆" pitchFamily="49" charset="-122"/>
                <a:cs typeface="Times New Roman" pitchFamily="18" charset="0"/>
              </a:rPr>
              <a:t>、</a:t>
            </a:r>
            <a:r>
              <a:rPr lang="en-US" altLang="zh-CN" sz="2400" b="1" dirty="0">
                <a:solidFill>
                  <a:srgbClr val="0000FF"/>
                </a:solidFill>
                <a:latin typeface="Times New Roman" pitchFamily="18" charset="0"/>
                <a:ea typeface="幼圆" pitchFamily="49" charset="-122"/>
                <a:cs typeface="Times New Roman" pitchFamily="18" charset="0"/>
              </a:rPr>
              <a:t>…</a:t>
            </a:r>
            <a:r>
              <a:rPr lang="zh-CN" altLang="en-US" sz="2400" b="1" dirty="0">
                <a:solidFill>
                  <a:srgbClr val="0000FF"/>
                </a:solidFill>
                <a:latin typeface="Times New Roman" pitchFamily="18" charset="0"/>
                <a:ea typeface="幼圆" pitchFamily="49" charset="-122"/>
                <a:cs typeface="Times New Roman" pitchFamily="18" charset="0"/>
              </a:rPr>
              <a:t>、</a:t>
            </a:r>
            <a:r>
              <a:rPr lang="en-US" altLang="zh-CN" sz="2400" b="1" dirty="0">
                <a:solidFill>
                  <a:srgbClr val="0000FF"/>
                </a:solidFill>
                <a:latin typeface="Times New Roman" pitchFamily="18" charset="0"/>
                <a:ea typeface="幼圆" pitchFamily="49" charset="-122"/>
                <a:cs typeface="Times New Roman" pitchFamily="18" charset="0"/>
              </a:rPr>
              <a:t>E</a:t>
            </a:r>
            <a:r>
              <a:rPr lang="en-US" altLang="zh-CN" sz="2400" b="1" baseline="-25000" dirty="0">
                <a:solidFill>
                  <a:srgbClr val="0000FF"/>
                </a:solidFill>
                <a:latin typeface="Times New Roman" pitchFamily="18" charset="0"/>
                <a:ea typeface="幼圆" pitchFamily="49" charset="-122"/>
                <a:cs typeface="Times New Roman" pitchFamily="18" charset="0"/>
              </a:rPr>
              <a:t>n</a:t>
            </a:r>
            <a:r>
              <a:rPr lang="zh-CN" altLang="en-US" sz="2400" b="1" dirty="0">
                <a:latin typeface="Times New Roman" pitchFamily="18" charset="0"/>
                <a:ea typeface="幼圆" pitchFamily="49" charset="-122"/>
                <a:cs typeface="Times New Roman" pitchFamily="18" charset="0"/>
              </a:rPr>
              <a:t>，而</a:t>
            </a:r>
            <a:r>
              <a:rPr lang="zh-CN" altLang="en-US" sz="2400" b="1" dirty="0">
                <a:solidFill>
                  <a:srgbClr val="0000FF"/>
                </a:solidFill>
                <a:latin typeface="Times New Roman" pitchFamily="18" charset="0"/>
                <a:ea typeface="幼圆" pitchFamily="49" charset="-122"/>
                <a:cs typeface="Times New Roman" pitchFamily="18" charset="0"/>
              </a:rPr>
              <a:t>每个证据所对应的观察又分别是</a:t>
            </a:r>
            <a:r>
              <a:rPr lang="en-US" altLang="zh-CN" sz="2400" b="1" dirty="0">
                <a:solidFill>
                  <a:srgbClr val="0000FF"/>
                </a:solidFill>
                <a:latin typeface="Times New Roman" pitchFamily="18" charset="0"/>
                <a:ea typeface="幼圆" pitchFamily="49" charset="-122"/>
                <a:cs typeface="Times New Roman" pitchFamily="18" charset="0"/>
              </a:rPr>
              <a:t>S</a:t>
            </a:r>
            <a:r>
              <a:rPr lang="en-US" altLang="zh-CN" sz="2400" b="1" baseline="-25000" dirty="0">
                <a:solidFill>
                  <a:srgbClr val="0000FF"/>
                </a:solidFill>
                <a:latin typeface="Times New Roman" pitchFamily="18" charset="0"/>
                <a:ea typeface="幼圆" pitchFamily="49" charset="-122"/>
                <a:cs typeface="Times New Roman" pitchFamily="18" charset="0"/>
              </a:rPr>
              <a:t>1</a:t>
            </a:r>
            <a:r>
              <a:rPr lang="zh-CN" altLang="en-US" sz="2400" b="1" dirty="0">
                <a:solidFill>
                  <a:srgbClr val="0000FF"/>
                </a:solidFill>
                <a:latin typeface="Times New Roman" pitchFamily="18" charset="0"/>
                <a:ea typeface="幼圆" pitchFamily="49" charset="-122"/>
                <a:cs typeface="Times New Roman" pitchFamily="18" charset="0"/>
              </a:rPr>
              <a:t>、</a:t>
            </a:r>
            <a:r>
              <a:rPr lang="en-US" altLang="zh-CN" sz="2400" b="1" dirty="0">
                <a:solidFill>
                  <a:srgbClr val="0000FF"/>
                </a:solidFill>
                <a:latin typeface="Times New Roman" pitchFamily="18" charset="0"/>
                <a:ea typeface="幼圆" pitchFamily="49" charset="-122"/>
                <a:cs typeface="Times New Roman" pitchFamily="18" charset="0"/>
              </a:rPr>
              <a:t>S</a:t>
            </a:r>
            <a:r>
              <a:rPr lang="en-US" altLang="zh-CN" sz="2400" b="1" baseline="-25000" dirty="0">
                <a:solidFill>
                  <a:srgbClr val="0000FF"/>
                </a:solidFill>
                <a:latin typeface="Times New Roman" pitchFamily="18" charset="0"/>
                <a:ea typeface="幼圆" pitchFamily="49" charset="-122"/>
                <a:cs typeface="Times New Roman" pitchFamily="18" charset="0"/>
              </a:rPr>
              <a:t>2</a:t>
            </a:r>
            <a:r>
              <a:rPr lang="zh-CN" altLang="en-US" sz="2400" b="1" dirty="0">
                <a:solidFill>
                  <a:srgbClr val="0000FF"/>
                </a:solidFill>
                <a:latin typeface="Times New Roman" pitchFamily="18" charset="0"/>
                <a:ea typeface="幼圆" pitchFamily="49" charset="-122"/>
                <a:cs typeface="Times New Roman" pitchFamily="18" charset="0"/>
              </a:rPr>
              <a:t>、</a:t>
            </a:r>
            <a:r>
              <a:rPr lang="en-US" altLang="zh-CN" sz="2400" b="1" dirty="0">
                <a:solidFill>
                  <a:srgbClr val="0000FF"/>
                </a:solidFill>
                <a:latin typeface="Times New Roman" pitchFamily="18" charset="0"/>
                <a:ea typeface="幼圆" pitchFamily="49" charset="-122"/>
                <a:cs typeface="Times New Roman" pitchFamily="18" charset="0"/>
              </a:rPr>
              <a:t>…</a:t>
            </a:r>
            <a:r>
              <a:rPr lang="zh-CN" altLang="en-US" sz="2400" b="1" dirty="0">
                <a:solidFill>
                  <a:srgbClr val="0000FF"/>
                </a:solidFill>
                <a:latin typeface="Times New Roman" pitchFamily="18" charset="0"/>
                <a:ea typeface="幼圆" pitchFamily="49" charset="-122"/>
                <a:cs typeface="Times New Roman" pitchFamily="18" charset="0"/>
              </a:rPr>
              <a:t>、</a:t>
            </a:r>
            <a:r>
              <a:rPr lang="en-US" altLang="zh-CN" sz="2400" b="1" dirty="0" err="1">
                <a:solidFill>
                  <a:srgbClr val="0000FF"/>
                </a:solidFill>
                <a:latin typeface="Times New Roman" pitchFamily="18" charset="0"/>
                <a:ea typeface="幼圆" pitchFamily="49" charset="-122"/>
                <a:cs typeface="Times New Roman" pitchFamily="18" charset="0"/>
              </a:rPr>
              <a:t>S</a:t>
            </a:r>
            <a:r>
              <a:rPr lang="en-US" altLang="zh-CN" sz="2400" b="1" baseline="-25000" dirty="0" err="1">
                <a:solidFill>
                  <a:srgbClr val="0000FF"/>
                </a:solidFill>
                <a:latin typeface="Times New Roman" pitchFamily="18" charset="0"/>
                <a:ea typeface="幼圆" pitchFamily="49" charset="-122"/>
                <a:cs typeface="Times New Roman" pitchFamily="18" charset="0"/>
              </a:rPr>
              <a:t>n</a:t>
            </a:r>
            <a:r>
              <a:rPr lang="zh-CN" altLang="en-US" sz="2400" b="1" dirty="0">
                <a:latin typeface="Times New Roman" pitchFamily="18" charset="0"/>
                <a:ea typeface="幼圆" pitchFamily="49" charset="-122"/>
                <a:cs typeface="Times New Roman" pitchFamily="18" charset="0"/>
              </a:rPr>
              <a:t>。在这些观察下，求</a:t>
            </a:r>
            <a:r>
              <a:rPr lang="en-US" altLang="zh-CN" sz="2400" b="1" dirty="0">
                <a:latin typeface="Times New Roman" pitchFamily="18" charset="0"/>
                <a:ea typeface="幼圆" pitchFamily="49" charset="-122"/>
                <a:cs typeface="Times New Roman" pitchFamily="18" charset="0"/>
              </a:rPr>
              <a:t>H</a:t>
            </a:r>
            <a:r>
              <a:rPr lang="zh-CN" altLang="en-US" sz="2400" b="1" dirty="0">
                <a:latin typeface="Times New Roman" pitchFamily="18" charset="0"/>
                <a:ea typeface="幼圆" pitchFamily="49" charset="-122"/>
                <a:cs typeface="Times New Roman" pitchFamily="18" charset="0"/>
              </a:rPr>
              <a:t>的后验概率的方法是：</a:t>
            </a:r>
          </a:p>
          <a:p>
            <a:pPr marL="342900" indent="-342900" eaLnBrk="1" hangingPunct="1">
              <a:lnSpc>
                <a:spcPct val="120000"/>
              </a:lnSpc>
              <a:spcBef>
                <a:spcPts val="1200"/>
              </a:spcBef>
              <a:buFont typeface="Arial" pitchFamily="34" charset="0"/>
              <a:buChar char="•"/>
            </a:pPr>
            <a:r>
              <a:rPr lang="zh-CN" altLang="en-US" sz="2200" b="1" dirty="0" smtClean="0">
                <a:solidFill>
                  <a:srgbClr val="0000FF"/>
                </a:solidFill>
                <a:latin typeface="仿宋_GB2312" pitchFamily="49" charset="-122"/>
                <a:ea typeface="仿宋_GB2312" pitchFamily="49" charset="-122"/>
                <a:cs typeface="Times New Roman" pitchFamily="18" charset="0"/>
              </a:rPr>
              <a:t>对</a:t>
            </a:r>
            <a:r>
              <a:rPr lang="zh-CN" altLang="en-US" sz="2200" b="1" dirty="0">
                <a:solidFill>
                  <a:srgbClr val="0000FF"/>
                </a:solidFill>
                <a:latin typeface="仿宋_GB2312" pitchFamily="49" charset="-122"/>
                <a:ea typeface="仿宋_GB2312" pitchFamily="49" charset="-122"/>
                <a:cs typeface="Times New Roman" pitchFamily="18" charset="0"/>
              </a:rPr>
              <a:t>每条知识分别求出</a:t>
            </a:r>
            <a:r>
              <a:rPr lang="en-US" altLang="zh-CN" sz="2200" b="1" dirty="0">
                <a:solidFill>
                  <a:srgbClr val="0000FF"/>
                </a:solidFill>
                <a:latin typeface="仿宋_GB2312" pitchFamily="49" charset="-122"/>
                <a:ea typeface="仿宋_GB2312" pitchFamily="49" charset="-122"/>
                <a:cs typeface="Times New Roman" pitchFamily="18" charset="0"/>
              </a:rPr>
              <a:t>H</a:t>
            </a:r>
            <a:r>
              <a:rPr lang="zh-CN" altLang="en-US" sz="2200" b="1" dirty="0">
                <a:solidFill>
                  <a:srgbClr val="0000FF"/>
                </a:solidFill>
                <a:latin typeface="仿宋_GB2312" pitchFamily="49" charset="-122"/>
                <a:ea typeface="仿宋_GB2312" pitchFamily="49" charset="-122"/>
                <a:cs typeface="Times New Roman" pitchFamily="18" charset="0"/>
              </a:rPr>
              <a:t>的后验几率</a:t>
            </a:r>
            <a:r>
              <a:rPr lang="en-US" altLang="zh-CN" sz="2200" b="1" dirty="0">
                <a:solidFill>
                  <a:srgbClr val="0000FF"/>
                </a:solidFill>
                <a:latin typeface="仿宋_GB2312" pitchFamily="49" charset="-122"/>
                <a:ea typeface="仿宋_GB2312" pitchFamily="49" charset="-122"/>
                <a:cs typeface="Times New Roman" pitchFamily="18" charset="0"/>
              </a:rPr>
              <a:t>O(</a:t>
            </a:r>
            <a:r>
              <a:rPr lang="en-US" altLang="zh-CN" sz="2200" b="1" dirty="0" err="1">
                <a:solidFill>
                  <a:srgbClr val="0000FF"/>
                </a:solidFill>
                <a:latin typeface="仿宋_GB2312" pitchFamily="49" charset="-122"/>
                <a:ea typeface="仿宋_GB2312" pitchFamily="49" charset="-122"/>
                <a:cs typeface="Times New Roman" pitchFamily="18" charset="0"/>
              </a:rPr>
              <a:t>H|S</a:t>
            </a:r>
            <a:r>
              <a:rPr lang="en-US" altLang="zh-CN" sz="2200" b="1" baseline="-25000" dirty="0" err="1">
                <a:solidFill>
                  <a:srgbClr val="0000FF"/>
                </a:solidFill>
                <a:latin typeface="仿宋_GB2312" pitchFamily="49" charset="-122"/>
                <a:ea typeface="仿宋_GB2312" pitchFamily="49" charset="-122"/>
                <a:cs typeface="Times New Roman" pitchFamily="18" charset="0"/>
              </a:rPr>
              <a:t>i</a:t>
            </a:r>
            <a:r>
              <a:rPr lang="en-US" altLang="zh-CN" sz="2200" b="1" dirty="0">
                <a:solidFill>
                  <a:srgbClr val="0000FF"/>
                </a:solidFill>
                <a:latin typeface="仿宋_GB2312" pitchFamily="49" charset="-122"/>
                <a:ea typeface="仿宋_GB2312" pitchFamily="49" charset="-122"/>
                <a:cs typeface="Times New Roman" pitchFamily="18" charset="0"/>
              </a:rPr>
              <a:t>)</a:t>
            </a:r>
          </a:p>
          <a:p>
            <a:pPr marL="342900" indent="-342900" eaLnBrk="1" hangingPunct="1">
              <a:lnSpc>
                <a:spcPct val="120000"/>
              </a:lnSpc>
              <a:spcBef>
                <a:spcPts val="1200"/>
              </a:spcBef>
              <a:buFont typeface="Arial" pitchFamily="34" charset="0"/>
              <a:buChar char="•"/>
            </a:pPr>
            <a:r>
              <a:rPr lang="zh-CN" altLang="en-US" sz="2200" b="1" dirty="0" smtClean="0">
                <a:solidFill>
                  <a:srgbClr val="0000FF"/>
                </a:solidFill>
                <a:latin typeface="仿宋_GB2312" pitchFamily="49" charset="-122"/>
                <a:ea typeface="仿宋_GB2312" pitchFamily="49" charset="-122"/>
                <a:cs typeface="Times New Roman" pitchFamily="18" charset="0"/>
              </a:rPr>
              <a:t>利用</a:t>
            </a:r>
            <a:r>
              <a:rPr lang="zh-CN" altLang="en-US" sz="2200" b="1" dirty="0">
                <a:solidFill>
                  <a:srgbClr val="0000FF"/>
                </a:solidFill>
                <a:latin typeface="仿宋_GB2312" pitchFamily="49" charset="-122"/>
                <a:ea typeface="仿宋_GB2312" pitchFamily="49" charset="-122"/>
                <a:cs typeface="Times New Roman" pitchFamily="18" charset="0"/>
              </a:rPr>
              <a:t>这些后验几率按下述公式求出在所有观察下</a:t>
            </a:r>
            <a:r>
              <a:rPr lang="en-US" altLang="zh-CN" sz="2200" b="1" dirty="0">
                <a:solidFill>
                  <a:srgbClr val="0000FF"/>
                </a:solidFill>
                <a:latin typeface="仿宋_GB2312" pitchFamily="49" charset="-122"/>
                <a:ea typeface="仿宋_GB2312" pitchFamily="49" charset="-122"/>
                <a:cs typeface="Times New Roman" pitchFamily="18" charset="0"/>
              </a:rPr>
              <a:t>H</a:t>
            </a:r>
            <a:r>
              <a:rPr lang="zh-CN" altLang="en-US" sz="2200" b="1" dirty="0">
                <a:solidFill>
                  <a:srgbClr val="0000FF"/>
                </a:solidFill>
                <a:latin typeface="仿宋_GB2312" pitchFamily="49" charset="-122"/>
                <a:ea typeface="仿宋_GB2312" pitchFamily="49" charset="-122"/>
                <a:cs typeface="Times New Roman" pitchFamily="18" charset="0"/>
              </a:rPr>
              <a:t>的后验几率</a:t>
            </a:r>
            <a:r>
              <a:rPr lang="zh-CN" altLang="en-US" sz="2200" b="1" dirty="0">
                <a:solidFill>
                  <a:srgbClr val="0000FF"/>
                </a:solidFill>
                <a:latin typeface="仿宋_GB2312" pitchFamily="49" charset="-122"/>
                <a:ea typeface="仿宋_GB2312" pitchFamily="49" charset="-122"/>
                <a:cs typeface="Times New Roman" pitchFamily="18" charset="0"/>
                <a:sym typeface="Wingdings" pitchFamily="2" charset="2"/>
              </a:rPr>
              <a:t>：</a:t>
            </a:r>
            <a:endParaRPr lang="zh-CN" altLang="en-US" sz="2200" i="1" dirty="0">
              <a:solidFill>
                <a:srgbClr val="0000FF"/>
              </a:solidFill>
              <a:latin typeface="仿宋_GB2312" pitchFamily="49" charset="-122"/>
              <a:ea typeface="仿宋_GB2312" pitchFamily="49" charset="-122"/>
              <a:cs typeface="Times New Roman" pitchFamily="18" charset="0"/>
            </a:endParaRPr>
          </a:p>
        </p:txBody>
      </p:sp>
      <p:grpSp>
        <p:nvGrpSpPr>
          <p:cNvPr id="214023" name="Group 7"/>
          <p:cNvGrpSpPr>
            <a:grpSpLocks noChangeAspect="1"/>
          </p:cNvGrpSpPr>
          <p:nvPr/>
        </p:nvGrpSpPr>
        <p:grpSpPr bwMode="auto">
          <a:xfrm>
            <a:off x="532591" y="4681775"/>
            <a:ext cx="8424863" cy="882650"/>
            <a:chOff x="295" y="2880"/>
            <a:chExt cx="5266" cy="602"/>
          </a:xfrm>
        </p:grpSpPr>
        <p:sp>
          <p:nvSpPr>
            <p:cNvPr id="214022" name="AutoShape 6"/>
            <p:cNvSpPr>
              <a:spLocks noChangeAspect="1" noChangeArrowheads="1" noTextEdit="1"/>
            </p:cNvSpPr>
            <p:nvPr/>
          </p:nvSpPr>
          <p:spPr bwMode="auto">
            <a:xfrm>
              <a:off x="295" y="2880"/>
              <a:ext cx="5266" cy="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14024" name="Line 8"/>
            <p:cNvSpPr>
              <a:spLocks noChangeShapeType="1"/>
            </p:cNvSpPr>
            <p:nvPr/>
          </p:nvSpPr>
          <p:spPr bwMode="auto">
            <a:xfrm>
              <a:off x="1795" y="3171"/>
              <a:ext cx="652" cy="1"/>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14025" name="Line 9"/>
            <p:cNvSpPr>
              <a:spLocks noChangeShapeType="1"/>
            </p:cNvSpPr>
            <p:nvPr/>
          </p:nvSpPr>
          <p:spPr bwMode="auto">
            <a:xfrm>
              <a:off x="2589" y="3171"/>
              <a:ext cx="670" cy="1"/>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14026" name="Line 10"/>
            <p:cNvSpPr>
              <a:spLocks noChangeShapeType="1"/>
            </p:cNvSpPr>
            <p:nvPr/>
          </p:nvSpPr>
          <p:spPr bwMode="auto">
            <a:xfrm>
              <a:off x="3675" y="3171"/>
              <a:ext cx="672" cy="1"/>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14032" name="Rectangle 16"/>
            <p:cNvSpPr>
              <a:spLocks noChangeArrowheads="1"/>
            </p:cNvSpPr>
            <p:nvPr/>
          </p:nvSpPr>
          <p:spPr bwMode="auto">
            <a:xfrm>
              <a:off x="4818" y="3031"/>
              <a:ext cx="71" cy="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700">
                  <a:solidFill>
                    <a:srgbClr val="000000"/>
                  </a:solidFill>
                  <a:latin typeface="Times New Roman" pitchFamily="18" charset="0"/>
                  <a:ea typeface="宋体" pitchFamily="2" charset="-122"/>
                </a:rPr>
                <a:t>)</a:t>
              </a:r>
              <a:endParaRPr lang="en-US" altLang="zh-CN" sz="2400">
                <a:latin typeface="Tahoma" pitchFamily="34" charset="0"/>
                <a:ea typeface="宋体" pitchFamily="2" charset="-122"/>
              </a:endParaRPr>
            </a:p>
          </p:txBody>
        </p:sp>
        <p:sp>
          <p:nvSpPr>
            <p:cNvPr id="214033" name="Rectangle 17"/>
            <p:cNvSpPr>
              <a:spLocks noChangeArrowheads="1"/>
            </p:cNvSpPr>
            <p:nvPr/>
          </p:nvSpPr>
          <p:spPr bwMode="auto">
            <a:xfrm>
              <a:off x="4608" y="3031"/>
              <a:ext cx="72" cy="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700">
                  <a:solidFill>
                    <a:srgbClr val="000000"/>
                  </a:solidFill>
                  <a:latin typeface="Times New Roman" pitchFamily="18" charset="0"/>
                  <a:ea typeface="宋体" pitchFamily="2" charset="-122"/>
                </a:rPr>
                <a:t>(</a:t>
              </a:r>
              <a:endParaRPr lang="en-US" altLang="zh-CN" sz="2400">
                <a:latin typeface="Tahoma" pitchFamily="34" charset="0"/>
                <a:ea typeface="宋体" pitchFamily="2" charset="-122"/>
              </a:endParaRPr>
            </a:p>
          </p:txBody>
        </p:sp>
        <p:sp>
          <p:nvSpPr>
            <p:cNvPr id="214034" name="Rectangle 18"/>
            <p:cNvSpPr>
              <a:spLocks noChangeArrowheads="1"/>
            </p:cNvSpPr>
            <p:nvPr/>
          </p:nvSpPr>
          <p:spPr bwMode="auto">
            <a:xfrm>
              <a:off x="4150" y="3202"/>
              <a:ext cx="71" cy="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700">
                  <a:solidFill>
                    <a:srgbClr val="000000"/>
                  </a:solidFill>
                  <a:latin typeface="Times New Roman" pitchFamily="18" charset="0"/>
                  <a:ea typeface="宋体" pitchFamily="2" charset="-122"/>
                </a:rPr>
                <a:t>)</a:t>
              </a:r>
              <a:endParaRPr lang="en-US" altLang="zh-CN" sz="2400">
                <a:latin typeface="Tahoma" pitchFamily="34" charset="0"/>
                <a:ea typeface="宋体" pitchFamily="2" charset="-122"/>
              </a:endParaRPr>
            </a:p>
          </p:txBody>
        </p:sp>
        <p:sp>
          <p:nvSpPr>
            <p:cNvPr id="214035" name="Rectangle 19"/>
            <p:cNvSpPr>
              <a:spLocks noChangeArrowheads="1"/>
            </p:cNvSpPr>
            <p:nvPr/>
          </p:nvSpPr>
          <p:spPr bwMode="auto">
            <a:xfrm>
              <a:off x="3940" y="3202"/>
              <a:ext cx="71" cy="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700">
                  <a:solidFill>
                    <a:srgbClr val="000000"/>
                  </a:solidFill>
                  <a:latin typeface="Times New Roman" pitchFamily="18" charset="0"/>
                  <a:ea typeface="宋体" pitchFamily="2" charset="-122"/>
                </a:rPr>
                <a:t>(</a:t>
              </a:r>
              <a:endParaRPr lang="en-US" altLang="zh-CN" sz="2400">
                <a:latin typeface="Tahoma" pitchFamily="34" charset="0"/>
                <a:ea typeface="宋体" pitchFamily="2" charset="-122"/>
              </a:endParaRPr>
            </a:p>
          </p:txBody>
        </p:sp>
        <p:sp>
          <p:nvSpPr>
            <p:cNvPr id="214036" name="Rectangle 20"/>
            <p:cNvSpPr>
              <a:spLocks noChangeArrowheads="1"/>
            </p:cNvSpPr>
            <p:nvPr/>
          </p:nvSpPr>
          <p:spPr bwMode="auto">
            <a:xfrm>
              <a:off x="4282" y="2893"/>
              <a:ext cx="71" cy="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700">
                  <a:solidFill>
                    <a:srgbClr val="000000"/>
                  </a:solidFill>
                  <a:latin typeface="Times New Roman" pitchFamily="18" charset="0"/>
                  <a:ea typeface="宋体" pitchFamily="2" charset="-122"/>
                </a:rPr>
                <a:t>)</a:t>
              </a:r>
              <a:endParaRPr lang="en-US" altLang="zh-CN" sz="2400">
                <a:latin typeface="Tahoma" pitchFamily="34" charset="0"/>
                <a:ea typeface="宋体" pitchFamily="2" charset="-122"/>
              </a:endParaRPr>
            </a:p>
          </p:txBody>
        </p:sp>
        <p:sp>
          <p:nvSpPr>
            <p:cNvPr id="214037" name="Rectangle 21"/>
            <p:cNvSpPr>
              <a:spLocks noChangeArrowheads="1"/>
            </p:cNvSpPr>
            <p:nvPr/>
          </p:nvSpPr>
          <p:spPr bwMode="auto">
            <a:xfrm>
              <a:off x="4042" y="2893"/>
              <a:ext cx="42" cy="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700">
                  <a:solidFill>
                    <a:srgbClr val="000000"/>
                  </a:solidFill>
                  <a:latin typeface="Times New Roman" pitchFamily="18" charset="0"/>
                  <a:ea typeface="宋体" pitchFamily="2" charset="-122"/>
                </a:rPr>
                <a:t>|</a:t>
              </a:r>
              <a:endParaRPr lang="en-US" altLang="zh-CN" sz="2400">
                <a:latin typeface="Tahoma" pitchFamily="34" charset="0"/>
                <a:ea typeface="宋体" pitchFamily="2" charset="-122"/>
              </a:endParaRPr>
            </a:p>
          </p:txBody>
        </p:sp>
        <p:sp>
          <p:nvSpPr>
            <p:cNvPr id="214038" name="Rectangle 22"/>
            <p:cNvSpPr>
              <a:spLocks noChangeArrowheads="1"/>
            </p:cNvSpPr>
            <p:nvPr/>
          </p:nvSpPr>
          <p:spPr bwMode="auto">
            <a:xfrm>
              <a:off x="3810" y="2893"/>
              <a:ext cx="71" cy="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700">
                  <a:solidFill>
                    <a:srgbClr val="000000"/>
                  </a:solidFill>
                  <a:latin typeface="Times New Roman" pitchFamily="18" charset="0"/>
                  <a:ea typeface="宋体" pitchFamily="2" charset="-122"/>
                </a:rPr>
                <a:t>(</a:t>
              </a:r>
              <a:endParaRPr lang="en-US" altLang="zh-CN" sz="2400">
                <a:latin typeface="Tahoma" pitchFamily="34" charset="0"/>
                <a:ea typeface="宋体" pitchFamily="2" charset="-122"/>
              </a:endParaRPr>
            </a:p>
          </p:txBody>
        </p:sp>
        <p:sp>
          <p:nvSpPr>
            <p:cNvPr id="214039" name="Rectangle 23"/>
            <p:cNvSpPr>
              <a:spLocks noChangeArrowheads="1"/>
            </p:cNvSpPr>
            <p:nvPr/>
          </p:nvSpPr>
          <p:spPr bwMode="auto">
            <a:xfrm>
              <a:off x="3064" y="3202"/>
              <a:ext cx="72" cy="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700">
                  <a:solidFill>
                    <a:srgbClr val="000000"/>
                  </a:solidFill>
                  <a:latin typeface="Times New Roman" pitchFamily="18" charset="0"/>
                  <a:ea typeface="宋体" pitchFamily="2" charset="-122"/>
                </a:rPr>
                <a:t>)</a:t>
              </a:r>
              <a:endParaRPr lang="en-US" altLang="zh-CN" sz="2400">
                <a:latin typeface="Tahoma" pitchFamily="34" charset="0"/>
                <a:ea typeface="宋体" pitchFamily="2" charset="-122"/>
              </a:endParaRPr>
            </a:p>
          </p:txBody>
        </p:sp>
        <p:sp>
          <p:nvSpPr>
            <p:cNvPr id="214040" name="Rectangle 24"/>
            <p:cNvSpPr>
              <a:spLocks noChangeArrowheads="1"/>
            </p:cNvSpPr>
            <p:nvPr/>
          </p:nvSpPr>
          <p:spPr bwMode="auto">
            <a:xfrm>
              <a:off x="2854" y="3202"/>
              <a:ext cx="72" cy="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700">
                  <a:solidFill>
                    <a:srgbClr val="000000"/>
                  </a:solidFill>
                  <a:latin typeface="Times New Roman" pitchFamily="18" charset="0"/>
                  <a:ea typeface="宋体" pitchFamily="2" charset="-122"/>
                </a:rPr>
                <a:t>(</a:t>
              </a:r>
              <a:endParaRPr lang="en-US" altLang="zh-CN" sz="2400">
                <a:latin typeface="Tahoma" pitchFamily="34" charset="0"/>
                <a:ea typeface="宋体" pitchFamily="2" charset="-122"/>
              </a:endParaRPr>
            </a:p>
          </p:txBody>
        </p:sp>
        <p:sp>
          <p:nvSpPr>
            <p:cNvPr id="214041" name="Rectangle 25"/>
            <p:cNvSpPr>
              <a:spLocks noChangeArrowheads="1"/>
            </p:cNvSpPr>
            <p:nvPr/>
          </p:nvSpPr>
          <p:spPr bwMode="auto">
            <a:xfrm>
              <a:off x="3195" y="2894"/>
              <a:ext cx="72" cy="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700">
                  <a:solidFill>
                    <a:srgbClr val="000000"/>
                  </a:solidFill>
                  <a:latin typeface="Times New Roman" pitchFamily="18" charset="0"/>
                  <a:ea typeface="宋体" pitchFamily="2" charset="-122"/>
                </a:rPr>
                <a:t>)</a:t>
              </a:r>
              <a:endParaRPr lang="en-US" altLang="zh-CN" sz="2400">
                <a:latin typeface="Tahoma" pitchFamily="34" charset="0"/>
                <a:ea typeface="宋体" pitchFamily="2" charset="-122"/>
              </a:endParaRPr>
            </a:p>
          </p:txBody>
        </p:sp>
        <p:sp>
          <p:nvSpPr>
            <p:cNvPr id="214042" name="Rectangle 26"/>
            <p:cNvSpPr>
              <a:spLocks noChangeArrowheads="1"/>
            </p:cNvSpPr>
            <p:nvPr/>
          </p:nvSpPr>
          <p:spPr bwMode="auto">
            <a:xfrm>
              <a:off x="2956" y="2894"/>
              <a:ext cx="44" cy="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700">
                  <a:solidFill>
                    <a:srgbClr val="000000"/>
                  </a:solidFill>
                  <a:latin typeface="Times New Roman" pitchFamily="18" charset="0"/>
                  <a:ea typeface="宋体" pitchFamily="2" charset="-122"/>
                </a:rPr>
                <a:t>|</a:t>
              </a:r>
              <a:endParaRPr lang="en-US" altLang="zh-CN" sz="2400">
                <a:latin typeface="Tahoma" pitchFamily="34" charset="0"/>
                <a:ea typeface="宋体" pitchFamily="2" charset="-122"/>
              </a:endParaRPr>
            </a:p>
          </p:txBody>
        </p:sp>
        <p:sp>
          <p:nvSpPr>
            <p:cNvPr id="214043" name="Rectangle 27"/>
            <p:cNvSpPr>
              <a:spLocks noChangeArrowheads="1"/>
            </p:cNvSpPr>
            <p:nvPr/>
          </p:nvSpPr>
          <p:spPr bwMode="auto">
            <a:xfrm>
              <a:off x="2722" y="2894"/>
              <a:ext cx="72" cy="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700">
                  <a:solidFill>
                    <a:srgbClr val="000000"/>
                  </a:solidFill>
                  <a:latin typeface="Times New Roman" pitchFamily="18" charset="0"/>
                  <a:ea typeface="宋体" pitchFamily="2" charset="-122"/>
                </a:rPr>
                <a:t>(</a:t>
              </a:r>
              <a:endParaRPr lang="en-US" altLang="zh-CN" sz="2400">
                <a:latin typeface="Tahoma" pitchFamily="34" charset="0"/>
                <a:ea typeface="宋体" pitchFamily="2" charset="-122"/>
              </a:endParaRPr>
            </a:p>
          </p:txBody>
        </p:sp>
        <p:sp>
          <p:nvSpPr>
            <p:cNvPr id="214044" name="Rectangle 28"/>
            <p:cNvSpPr>
              <a:spLocks noChangeArrowheads="1"/>
            </p:cNvSpPr>
            <p:nvPr/>
          </p:nvSpPr>
          <p:spPr bwMode="auto">
            <a:xfrm>
              <a:off x="2261" y="3202"/>
              <a:ext cx="71" cy="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700">
                  <a:solidFill>
                    <a:srgbClr val="000000"/>
                  </a:solidFill>
                  <a:latin typeface="Times New Roman" pitchFamily="18" charset="0"/>
                  <a:ea typeface="宋体" pitchFamily="2" charset="-122"/>
                </a:rPr>
                <a:t>)</a:t>
              </a:r>
              <a:endParaRPr lang="en-US" altLang="zh-CN" sz="2400">
                <a:latin typeface="Tahoma" pitchFamily="34" charset="0"/>
                <a:ea typeface="宋体" pitchFamily="2" charset="-122"/>
              </a:endParaRPr>
            </a:p>
          </p:txBody>
        </p:sp>
        <p:sp>
          <p:nvSpPr>
            <p:cNvPr id="214045" name="Rectangle 29"/>
            <p:cNvSpPr>
              <a:spLocks noChangeArrowheads="1"/>
            </p:cNvSpPr>
            <p:nvPr/>
          </p:nvSpPr>
          <p:spPr bwMode="auto">
            <a:xfrm>
              <a:off x="2050" y="3202"/>
              <a:ext cx="72" cy="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700">
                  <a:solidFill>
                    <a:srgbClr val="000000"/>
                  </a:solidFill>
                  <a:latin typeface="Times New Roman" pitchFamily="18" charset="0"/>
                  <a:ea typeface="宋体" pitchFamily="2" charset="-122"/>
                </a:rPr>
                <a:t>(</a:t>
              </a:r>
              <a:endParaRPr lang="en-US" altLang="zh-CN" sz="2400">
                <a:latin typeface="Tahoma" pitchFamily="34" charset="0"/>
                <a:ea typeface="宋体" pitchFamily="2" charset="-122"/>
              </a:endParaRPr>
            </a:p>
          </p:txBody>
        </p:sp>
        <p:sp>
          <p:nvSpPr>
            <p:cNvPr id="214046" name="Rectangle 30"/>
            <p:cNvSpPr>
              <a:spLocks noChangeArrowheads="1"/>
            </p:cNvSpPr>
            <p:nvPr/>
          </p:nvSpPr>
          <p:spPr bwMode="auto">
            <a:xfrm>
              <a:off x="2383" y="2894"/>
              <a:ext cx="71" cy="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700">
                  <a:solidFill>
                    <a:srgbClr val="000000"/>
                  </a:solidFill>
                  <a:latin typeface="Times New Roman" pitchFamily="18" charset="0"/>
                  <a:ea typeface="宋体" pitchFamily="2" charset="-122"/>
                </a:rPr>
                <a:t>)</a:t>
              </a:r>
              <a:endParaRPr lang="en-US" altLang="zh-CN" sz="2400">
                <a:latin typeface="Tahoma" pitchFamily="34" charset="0"/>
                <a:ea typeface="宋体" pitchFamily="2" charset="-122"/>
              </a:endParaRPr>
            </a:p>
          </p:txBody>
        </p:sp>
        <p:sp>
          <p:nvSpPr>
            <p:cNvPr id="214047" name="Rectangle 31"/>
            <p:cNvSpPr>
              <a:spLocks noChangeArrowheads="1"/>
            </p:cNvSpPr>
            <p:nvPr/>
          </p:nvSpPr>
          <p:spPr bwMode="auto">
            <a:xfrm>
              <a:off x="2162" y="2894"/>
              <a:ext cx="43" cy="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700">
                  <a:solidFill>
                    <a:srgbClr val="000000"/>
                  </a:solidFill>
                  <a:latin typeface="Times New Roman" pitchFamily="18" charset="0"/>
                  <a:ea typeface="宋体" pitchFamily="2" charset="-122"/>
                </a:rPr>
                <a:t>|</a:t>
              </a:r>
              <a:endParaRPr lang="en-US" altLang="zh-CN" sz="2400">
                <a:latin typeface="Tahoma" pitchFamily="34" charset="0"/>
                <a:ea typeface="宋体" pitchFamily="2" charset="-122"/>
              </a:endParaRPr>
            </a:p>
          </p:txBody>
        </p:sp>
        <p:sp>
          <p:nvSpPr>
            <p:cNvPr id="214048" name="Rectangle 32"/>
            <p:cNvSpPr>
              <a:spLocks noChangeArrowheads="1"/>
            </p:cNvSpPr>
            <p:nvPr/>
          </p:nvSpPr>
          <p:spPr bwMode="auto">
            <a:xfrm>
              <a:off x="1927" y="2894"/>
              <a:ext cx="72" cy="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700">
                  <a:solidFill>
                    <a:srgbClr val="000000"/>
                  </a:solidFill>
                  <a:latin typeface="Times New Roman" pitchFamily="18" charset="0"/>
                  <a:ea typeface="宋体" pitchFamily="2" charset="-122"/>
                </a:rPr>
                <a:t>(</a:t>
              </a:r>
              <a:endParaRPr lang="en-US" altLang="zh-CN" sz="2400">
                <a:latin typeface="Tahoma" pitchFamily="34" charset="0"/>
                <a:ea typeface="宋体" pitchFamily="2" charset="-122"/>
              </a:endParaRPr>
            </a:p>
          </p:txBody>
        </p:sp>
        <p:sp>
          <p:nvSpPr>
            <p:cNvPr id="214049" name="Rectangle 33"/>
            <p:cNvSpPr>
              <a:spLocks noChangeArrowheads="1"/>
            </p:cNvSpPr>
            <p:nvPr/>
          </p:nvSpPr>
          <p:spPr bwMode="auto">
            <a:xfrm>
              <a:off x="1566" y="3031"/>
              <a:ext cx="72" cy="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700">
                  <a:solidFill>
                    <a:srgbClr val="000000"/>
                  </a:solidFill>
                  <a:latin typeface="Times New Roman" pitchFamily="18" charset="0"/>
                  <a:ea typeface="宋体" pitchFamily="2" charset="-122"/>
                </a:rPr>
                <a:t>)</a:t>
              </a:r>
              <a:endParaRPr lang="en-US" altLang="zh-CN" sz="2400">
                <a:latin typeface="Tahoma" pitchFamily="34" charset="0"/>
                <a:ea typeface="宋体" pitchFamily="2" charset="-122"/>
              </a:endParaRPr>
            </a:p>
          </p:txBody>
        </p:sp>
        <p:sp>
          <p:nvSpPr>
            <p:cNvPr id="214050" name="Rectangle 34"/>
            <p:cNvSpPr>
              <a:spLocks noChangeArrowheads="1"/>
            </p:cNvSpPr>
            <p:nvPr/>
          </p:nvSpPr>
          <p:spPr bwMode="auto">
            <a:xfrm>
              <a:off x="1339" y="3031"/>
              <a:ext cx="53" cy="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700">
                  <a:solidFill>
                    <a:srgbClr val="000000"/>
                  </a:solidFill>
                  <a:latin typeface="Times New Roman" pitchFamily="18" charset="0"/>
                  <a:ea typeface="宋体" pitchFamily="2" charset="-122"/>
                </a:rPr>
                <a:t>,</a:t>
              </a:r>
              <a:endParaRPr lang="en-US" altLang="zh-CN" sz="2400">
                <a:latin typeface="Tahoma" pitchFamily="34" charset="0"/>
                <a:ea typeface="宋体" pitchFamily="2" charset="-122"/>
              </a:endParaRPr>
            </a:p>
          </p:txBody>
        </p:sp>
        <p:sp>
          <p:nvSpPr>
            <p:cNvPr id="214051" name="Rectangle 35"/>
            <p:cNvSpPr>
              <a:spLocks noChangeArrowheads="1"/>
            </p:cNvSpPr>
            <p:nvPr/>
          </p:nvSpPr>
          <p:spPr bwMode="auto">
            <a:xfrm>
              <a:off x="1117" y="3031"/>
              <a:ext cx="53" cy="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700">
                  <a:solidFill>
                    <a:srgbClr val="000000"/>
                  </a:solidFill>
                  <a:latin typeface="Times New Roman" pitchFamily="18" charset="0"/>
                  <a:ea typeface="宋体" pitchFamily="2" charset="-122"/>
                </a:rPr>
                <a:t>,</a:t>
              </a:r>
              <a:endParaRPr lang="en-US" altLang="zh-CN" sz="2400">
                <a:latin typeface="Tahoma" pitchFamily="34" charset="0"/>
                <a:ea typeface="宋体" pitchFamily="2" charset="-122"/>
              </a:endParaRPr>
            </a:p>
          </p:txBody>
        </p:sp>
        <p:sp>
          <p:nvSpPr>
            <p:cNvPr id="214052" name="Rectangle 36"/>
            <p:cNvSpPr>
              <a:spLocks noChangeArrowheads="1"/>
            </p:cNvSpPr>
            <p:nvPr/>
          </p:nvSpPr>
          <p:spPr bwMode="auto">
            <a:xfrm>
              <a:off x="894" y="3031"/>
              <a:ext cx="54" cy="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700">
                  <a:solidFill>
                    <a:srgbClr val="000000"/>
                  </a:solidFill>
                  <a:latin typeface="Times New Roman" pitchFamily="18" charset="0"/>
                  <a:ea typeface="宋体" pitchFamily="2" charset="-122"/>
                </a:rPr>
                <a:t>,</a:t>
              </a:r>
              <a:endParaRPr lang="en-US" altLang="zh-CN" sz="2400">
                <a:latin typeface="Tahoma" pitchFamily="34" charset="0"/>
                <a:ea typeface="宋体" pitchFamily="2" charset="-122"/>
              </a:endParaRPr>
            </a:p>
          </p:txBody>
        </p:sp>
        <p:sp>
          <p:nvSpPr>
            <p:cNvPr id="214053" name="Rectangle 37"/>
            <p:cNvSpPr>
              <a:spLocks noChangeArrowheads="1"/>
            </p:cNvSpPr>
            <p:nvPr/>
          </p:nvSpPr>
          <p:spPr bwMode="auto">
            <a:xfrm>
              <a:off x="675" y="3031"/>
              <a:ext cx="43" cy="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700">
                  <a:solidFill>
                    <a:srgbClr val="000000"/>
                  </a:solidFill>
                  <a:latin typeface="Times New Roman" pitchFamily="18" charset="0"/>
                  <a:ea typeface="宋体" pitchFamily="2" charset="-122"/>
                </a:rPr>
                <a:t>|</a:t>
              </a:r>
              <a:endParaRPr lang="en-US" altLang="zh-CN" sz="2400">
                <a:latin typeface="Tahoma" pitchFamily="34" charset="0"/>
                <a:ea typeface="宋体" pitchFamily="2" charset="-122"/>
              </a:endParaRPr>
            </a:p>
          </p:txBody>
        </p:sp>
        <p:sp>
          <p:nvSpPr>
            <p:cNvPr id="214054" name="Rectangle 38"/>
            <p:cNvSpPr>
              <a:spLocks noChangeArrowheads="1"/>
            </p:cNvSpPr>
            <p:nvPr/>
          </p:nvSpPr>
          <p:spPr bwMode="auto">
            <a:xfrm>
              <a:off x="442" y="3031"/>
              <a:ext cx="71" cy="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700">
                  <a:solidFill>
                    <a:srgbClr val="000000"/>
                  </a:solidFill>
                  <a:latin typeface="Times New Roman" pitchFamily="18" charset="0"/>
                  <a:ea typeface="宋体" pitchFamily="2" charset="-122"/>
                </a:rPr>
                <a:t>(</a:t>
              </a:r>
              <a:endParaRPr lang="en-US" altLang="zh-CN" sz="2400">
                <a:latin typeface="Tahoma" pitchFamily="34" charset="0"/>
                <a:ea typeface="宋体" pitchFamily="2" charset="-122"/>
              </a:endParaRPr>
            </a:p>
          </p:txBody>
        </p:sp>
        <p:sp>
          <p:nvSpPr>
            <p:cNvPr id="214055" name="Rectangle 39"/>
            <p:cNvSpPr>
              <a:spLocks noChangeArrowheads="1"/>
            </p:cNvSpPr>
            <p:nvPr/>
          </p:nvSpPr>
          <p:spPr bwMode="auto">
            <a:xfrm>
              <a:off x="3127" y="3031"/>
              <a:ext cx="63" cy="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1600">
                  <a:solidFill>
                    <a:srgbClr val="000000"/>
                  </a:solidFill>
                  <a:latin typeface="Times New Roman" pitchFamily="18" charset="0"/>
                  <a:ea typeface="宋体" pitchFamily="2" charset="-122"/>
                </a:rPr>
                <a:t>2</a:t>
              </a:r>
              <a:endParaRPr lang="en-US" altLang="zh-CN" sz="2400">
                <a:latin typeface="Tahoma" pitchFamily="34" charset="0"/>
                <a:ea typeface="宋体" pitchFamily="2" charset="-122"/>
              </a:endParaRPr>
            </a:p>
          </p:txBody>
        </p:sp>
        <p:sp>
          <p:nvSpPr>
            <p:cNvPr id="214056" name="Rectangle 40"/>
            <p:cNvSpPr>
              <a:spLocks noChangeArrowheads="1"/>
            </p:cNvSpPr>
            <p:nvPr/>
          </p:nvSpPr>
          <p:spPr bwMode="auto">
            <a:xfrm>
              <a:off x="2322" y="3031"/>
              <a:ext cx="64" cy="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1600">
                  <a:solidFill>
                    <a:srgbClr val="000000"/>
                  </a:solidFill>
                  <a:latin typeface="Times New Roman" pitchFamily="18" charset="0"/>
                  <a:ea typeface="宋体" pitchFamily="2" charset="-122"/>
                </a:rPr>
                <a:t>1</a:t>
              </a:r>
              <a:endParaRPr lang="en-US" altLang="zh-CN" sz="2400">
                <a:latin typeface="Tahoma" pitchFamily="34" charset="0"/>
                <a:ea typeface="宋体" pitchFamily="2" charset="-122"/>
              </a:endParaRPr>
            </a:p>
          </p:txBody>
        </p:sp>
        <p:sp>
          <p:nvSpPr>
            <p:cNvPr id="214057" name="Rectangle 41"/>
            <p:cNvSpPr>
              <a:spLocks noChangeArrowheads="1"/>
            </p:cNvSpPr>
            <p:nvPr/>
          </p:nvSpPr>
          <p:spPr bwMode="auto">
            <a:xfrm>
              <a:off x="1053" y="3166"/>
              <a:ext cx="64" cy="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1600">
                  <a:solidFill>
                    <a:srgbClr val="000000"/>
                  </a:solidFill>
                  <a:latin typeface="Times New Roman" pitchFamily="18" charset="0"/>
                  <a:ea typeface="宋体" pitchFamily="2" charset="-122"/>
                </a:rPr>
                <a:t>2</a:t>
              </a:r>
              <a:endParaRPr lang="en-US" altLang="zh-CN" sz="2400">
                <a:latin typeface="Tahoma" pitchFamily="34" charset="0"/>
                <a:ea typeface="宋体" pitchFamily="2" charset="-122"/>
              </a:endParaRPr>
            </a:p>
          </p:txBody>
        </p:sp>
        <p:sp>
          <p:nvSpPr>
            <p:cNvPr id="214058" name="Rectangle 42"/>
            <p:cNvSpPr>
              <a:spLocks noChangeArrowheads="1"/>
            </p:cNvSpPr>
            <p:nvPr/>
          </p:nvSpPr>
          <p:spPr bwMode="auto">
            <a:xfrm>
              <a:off x="836" y="3166"/>
              <a:ext cx="63" cy="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1600">
                  <a:solidFill>
                    <a:srgbClr val="000000"/>
                  </a:solidFill>
                  <a:latin typeface="Times New Roman" pitchFamily="18" charset="0"/>
                  <a:ea typeface="宋体" pitchFamily="2" charset="-122"/>
                </a:rPr>
                <a:t>1</a:t>
              </a:r>
              <a:endParaRPr lang="en-US" altLang="zh-CN" sz="2400">
                <a:latin typeface="Tahoma" pitchFamily="34" charset="0"/>
                <a:ea typeface="宋体" pitchFamily="2" charset="-122"/>
              </a:endParaRPr>
            </a:p>
          </p:txBody>
        </p:sp>
        <p:sp>
          <p:nvSpPr>
            <p:cNvPr id="214059" name="Rectangle 43"/>
            <p:cNvSpPr>
              <a:spLocks noChangeArrowheads="1"/>
            </p:cNvSpPr>
            <p:nvPr/>
          </p:nvSpPr>
          <p:spPr bwMode="auto">
            <a:xfrm>
              <a:off x="4674" y="3031"/>
              <a:ext cx="155" cy="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700" i="1">
                  <a:solidFill>
                    <a:srgbClr val="000000"/>
                  </a:solidFill>
                  <a:latin typeface="Times New Roman" pitchFamily="18" charset="0"/>
                  <a:ea typeface="宋体" pitchFamily="2" charset="-122"/>
                </a:rPr>
                <a:t>H</a:t>
              </a:r>
              <a:endParaRPr lang="en-US" altLang="zh-CN" sz="2400">
                <a:latin typeface="Tahoma" pitchFamily="34" charset="0"/>
                <a:ea typeface="宋体" pitchFamily="2" charset="-122"/>
              </a:endParaRPr>
            </a:p>
          </p:txBody>
        </p:sp>
        <p:sp>
          <p:nvSpPr>
            <p:cNvPr id="214060" name="Rectangle 44"/>
            <p:cNvSpPr>
              <a:spLocks noChangeArrowheads="1"/>
            </p:cNvSpPr>
            <p:nvPr/>
          </p:nvSpPr>
          <p:spPr bwMode="auto">
            <a:xfrm>
              <a:off x="4480" y="3031"/>
              <a:ext cx="155" cy="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700" i="1">
                  <a:solidFill>
                    <a:srgbClr val="000000"/>
                  </a:solidFill>
                  <a:latin typeface="Times New Roman" pitchFamily="18" charset="0"/>
                  <a:ea typeface="宋体" pitchFamily="2" charset="-122"/>
                </a:rPr>
                <a:t>O</a:t>
              </a:r>
              <a:endParaRPr lang="en-US" altLang="zh-CN" sz="2400">
                <a:latin typeface="Tahoma" pitchFamily="34" charset="0"/>
                <a:ea typeface="宋体" pitchFamily="2" charset="-122"/>
              </a:endParaRPr>
            </a:p>
          </p:txBody>
        </p:sp>
        <p:sp>
          <p:nvSpPr>
            <p:cNvPr id="214061" name="Rectangle 45"/>
            <p:cNvSpPr>
              <a:spLocks noChangeArrowheads="1"/>
            </p:cNvSpPr>
            <p:nvPr/>
          </p:nvSpPr>
          <p:spPr bwMode="auto">
            <a:xfrm>
              <a:off x="4006" y="3202"/>
              <a:ext cx="155" cy="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700" i="1">
                  <a:solidFill>
                    <a:srgbClr val="000000"/>
                  </a:solidFill>
                  <a:latin typeface="Times New Roman" pitchFamily="18" charset="0"/>
                  <a:ea typeface="宋体" pitchFamily="2" charset="-122"/>
                </a:rPr>
                <a:t>H</a:t>
              </a:r>
              <a:endParaRPr lang="en-US" altLang="zh-CN" sz="2400">
                <a:latin typeface="Tahoma" pitchFamily="34" charset="0"/>
                <a:ea typeface="宋体" pitchFamily="2" charset="-122"/>
              </a:endParaRPr>
            </a:p>
          </p:txBody>
        </p:sp>
        <p:sp>
          <p:nvSpPr>
            <p:cNvPr id="214062" name="Rectangle 46"/>
            <p:cNvSpPr>
              <a:spLocks noChangeArrowheads="1"/>
            </p:cNvSpPr>
            <p:nvPr/>
          </p:nvSpPr>
          <p:spPr bwMode="auto">
            <a:xfrm>
              <a:off x="3814" y="3202"/>
              <a:ext cx="154" cy="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700" i="1">
                  <a:solidFill>
                    <a:srgbClr val="000000"/>
                  </a:solidFill>
                  <a:latin typeface="Times New Roman" pitchFamily="18" charset="0"/>
                  <a:ea typeface="宋体" pitchFamily="2" charset="-122"/>
                </a:rPr>
                <a:t>O</a:t>
              </a:r>
              <a:endParaRPr lang="en-US" altLang="zh-CN" sz="2400">
                <a:latin typeface="Tahoma" pitchFamily="34" charset="0"/>
                <a:ea typeface="宋体" pitchFamily="2" charset="-122"/>
              </a:endParaRPr>
            </a:p>
          </p:txBody>
        </p:sp>
        <p:sp>
          <p:nvSpPr>
            <p:cNvPr id="214063" name="Rectangle 47"/>
            <p:cNvSpPr>
              <a:spLocks noChangeArrowheads="1"/>
            </p:cNvSpPr>
            <p:nvPr/>
          </p:nvSpPr>
          <p:spPr bwMode="auto">
            <a:xfrm>
              <a:off x="4121" y="2893"/>
              <a:ext cx="107" cy="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700" i="1">
                  <a:solidFill>
                    <a:srgbClr val="000000"/>
                  </a:solidFill>
                  <a:latin typeface="Times New Roman" pitchFamily="18" charset="0"/>
                  <a:ea typeface="宋体" pitchFamily="2" charset="-122"/>
                </a:rPr>
                <a:t>S</a:t>
              </a:r>
              <a:endParaRPr lang="en-US" altLang="zh-CN" sz="2400">
                <a:latin typeface="Tahoma" pitchFamily="34" charset="0"/>
                <a:ea typeface="宋体" pitchFamily="2" charset="-122"/>
              </a:endParaRPr>
            </a:p>
          </p:txBody>
        </p:sp>
        <p:sp>
          <p:nvSpPr>
            <p:cNvPr id="214064" name="Rectangle 48"/>
            <p:cNvSpPr>
              <a:spLocks noChangeArrowheads="1"/>
            </p:cNvSpPr>
            <p:nvPr/>
          </p:nvSpPr>
          <p:spPr bwMode="auto">
            <a:xfrm>
              <a:off x="3873" y="2893"/>
              <a:ext cx="155" cy="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700" i="1">
                  <a:solidFill>
                    <a:srgbClr val="000000"/>
                  </a:solidFill>
                  <a:latin typeface="Times New Roman" pitchFamily="18" charset="0"/>
                  <a:ea typeface="宋体" pitchFamily="2" charset="-122"/>
                </a:rPr>
                <a:t>H</a:t>
              </a:r>
              <a:endParaRPr lang="en-US" altLang="zh-CN" sz="2400">
                <a:latin typeface="Tahoma" pitchFamily="34" charset="0"/>
                <a:ea typeface="宋体" pitchFamily="2" charset="-122"/>
              </a:endParaRPr>
            </a:p>
          </p:txBody>
        </p:sp>
        <p:sp>
          <p:nvSpPr>
            <p:cNvPr id="214065" name="Rectangle 49"/>
            <p:cNvSpPr>
              <a:spLocks noChangeArrowheads="1"/>
            </p:cNvSpPr>
            <p:nvPr/>
          </p:nvSpPr>
          <p:spPr bwMode="auto">
            <a:xfrm>
              <a:off x="3682" y="2893"/>
              <a:ext cx="154" cy="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700" i="1">
                  <a:solidFill>
                    <a:srgbClr val="000000"/>
                  </a:solidFill>
                  <a:latin typeface="Times New Roman" pitchFamily="18" charset="0"/>
                  <a:ea typeface="宋体" pitchFamily="2" charset="-122"/>
                </a:rPr>
                <a:t>O</a:t>
              </a:r>
              <a:endParaRPr lang="en-US" altLang="zh-CN" sz="2400">
                <a:latin typeface="Tahoma" pitchFamily="34" charset="0"/>
                <a:ea typeface="宋体" pitchFamily="2" charset="-122"/>
              </a:endParaRPr>
            </a:p>
          </p:txBody>
        </p:sp>
        <p:sp>
          <p:nvSpPr>
            <p:cNvPr id="214066" name="Rectangle 50"/>
            <p:cNvSpPr>
              <a:spLocks noChangeArrowheads="1"/>
            </p:cNvSpPr>
            <p:nvPr/>
          </p:nvSpPr>
          <p:spPr bwMode="auto">
            <a:xfrm>
              <a:off x="2919" y="3202"/>
              <a:ext cx="154" cy="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700" i="1">
                  <a:solidFill>
                    <a:srgbClr val="000000"/>
                  </a:solidFill>
                  <a:latin typeface="Times New Roman" pitchFamily="18" charset="0"/>
                  <a:ea typeface="宋体" pitchFamily="2" charset="-122"/>
                </a:rPr>
                <a:t>H</a:t>
              </a:r>
              <a:endParaRPr lang="en-US" altLang="zh-CN" sz="2400">
                <a:latin typeface="Tahoma" pitchFamily="34" charset="0"/>
                <a:ea typeface="宋体" pitchFamily="2" charset="-122"/>
              </a:endParaRPr>
            </a:p>
          </p:txBody>
        </p:sp>
        <p:sp>
          <p:nvSpPr>
            <p:cNvPr id="214067" name="Rectangle 51"/>
            <p:cNvSpPr>
              <a:spLocks noChangeArrowheads="1"/>
            </p:cNvSpPr>
            <p:nvPr/>
          </p:nvSpPr>
          <p:spPr bwMode="auto">
            <a:xfrm>
              <a:off x="2727" y="3202"/>
              <a:ext cx="155" cy="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700" i="1">
                  <a:solidFill>
                    <a:srgbClr val="000000"/>
                  </a:solidFill>
                  <a:latin typeface="Times New Roman" pitchFamily="18" charset="0"/>
                  <a:ea typeface="宋体" pitchFamily="2" charset="-122"/>
                </a:rPr>
                <a:t>O</a:t>
              </a:r>
              <a:endParaRPr lang="en-US" altLang="zh-CN" sz="2400">
                <a:latin typeface="Tahoma" pitchFamily="34" charset="0"/>
                <a:ea typeface="宋体" pitchFamily="2" charset="-122"/>
              </a:endParaRPr>
            </a:p>
          </p:txBody>
        </p:sp>
        <p:sp>
          <p:nvSpPr>
            <p:cNvPr id="214068" name="Rectangle 52"/>
            <p:cNvSpPr>
              <a:spLocks noChangeArrowheads="1"/>
            </p:cNvSpPr>
            <p:nvPr/>
          </p:nvSpPr>
          <p:spPr bwMode="auto">
            <a:xfrm>
              <a:off x="3035" y="2894"/>
              <a:ext cx="107" cy="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700" i="1">
                  <a:solidFill>
                    <a:srgbClr val="000000"/>
                  </a:solidFill>
                  <a:latin typeface="Times New Roman" pitchFamily="18" charset="0"/>
                  <a:ea typeface="宋体" pitchFamily="2" charset="-122"/>
                </a:rPr>
                <a:t>S</a:t>
              </a:r>
              <a:endParaRPr lang="en-US" altLang="zh-CN" sz="2400">
                <a:latin typeface="Tahoma" pitchFamily="34" charset="0"/>
                <a:ea typeface="宋体" pitchFamily="2" charset="-122"/>
              </a:endParaRPr>
            </a:p>
          </p:txBody>
        </p:sp>
        <p:sp>
          <p:nvSpPr>
            <p:cNvPr id="214069" name="Rectangle 53"/>
            <p:cNvSpPr>
              <a:spLocks noChangeArrowheads="1"/>
            </p:cNvSpPr>
            <p:nvPr/>
          </p:nvSpPr>
          <p:spPr bwMode="auto">
            <a:xfrm>
              <a:off x="2787" y="2894"/>
              <a:ext cx="154" cy="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700" i="1" dirty="0">
                  <a:solidFill>
                    <a:srgbClr val="000000"/>
                  </a:solidFill>
                  <a:latin typeface="Times New Roman" pitchFamily="18" charset="0"/>
                  <a:ea typeface="宋体" pitchFamily="2" charset="-122"/>
                </a:rPr>
                <a:t>H</a:t>
              </a:r>
              <a:endParaRPr lang="en-US" altLang="zh-CN" sz="2400" dirty="0">
                <a:latin typeface="Tahoma" pitchFamily="34" charset="0"/>
                <a:ea typeface="宋体" pitchFamily="2" charset="-122"/>
              </a:endParaRPr>
            </a:p>
          </p:txBody>
        </p:sp>
        <p:sp>
          <p:nvSpPr>
            <p:cNvPr id="214070" name="Rectangle 54"/>
            <p:cNvSpPr>
              <a:spLocks noChangeArrowheads="1"/>
            </p:cNvSpPr>
            <p:nvPr/>
          </p:nvSpPr>
          <p:spPr bwMode="auto">
            <a:xfrm>
              <a:off x="2595" y="2894"/>
              <a:ext cx="155" cy="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700" i="1">
                  <a:solidFill>
                    <a:srgbClr val="000000"/>
                  </a:solidFill>
                  <a:latin typeface="Times New Roman" pitchFamily="18" charset="0"/>
                  <a:ea typeface="宋体" pitchFamily="2" charset="-122"/>
                </a:rPr>
                <a:t>O</a:t>
              </a:r>
              <a:endParaRPr lang="en-US" altLang="zh-CN" sz="2400">
                <a:latin typeface="Tahoma" pitchFamily="34" charset="0"/>
                <a:ea typeface="宋体" pitchFamily="2" charset="-122"/>
              </a:endParaRPr>
            </a:p>
          </p:txBody>
        </p:sp>
        <p:sp>
          <p:nvSpPr>
            <p:cNvPr id="214071" name="Rectangle 55"/>
            <p:cNvSpPr>
              <a:spLocks noChangeArrowheads="1"/>
            </p:cNvSpPr>
            <p:nvPr/>
          </p:nvSpPr>
          <p:spPr bwMode="auto">
            <a:xfrm>
              <a:off x="2115" y="3202"/>
              <a:ext cx="155" cy="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700" i="1">
                  <a:solidFill>
                    <a:srgbClr val="000000"/>
                  </a:solidFill>
                  <a:latin typeface="Times New Roman" pitchFamily="18" charset="0"/>
                  <a:ea typeface="宋体" pitchFamily="2" charset="-122"/>
                </a:rPr>
                <a:t>H</a:t>
              </a:r>
              <a:endParaRPr lang="en-US" altLang="zh-CN" sz="2400">
                <a:latin typeface="Tahoma" pitchFamily="34" charset="0"/>
                <a:ea typeface="宋体" pitchFamily="2" charset="-122"/>
              </a:endParaRPr>
            </a:p>
          </p:txBody>
        </p:sp>
        <p:sp>
          <p:nvSpPr>
            <p:cNvPr id="214072" name="Rectangle 56"/>
            <p:cNvSpPr>
              <a:spLocks noChangeArrowheads="1"/>
            </p:cNvSpPr>
            <p:nvPr/>
          </p:nvSpPr>
          <p:spPr bwMode="auto">
            <a:xfrm>
              <a:off x="1924" y="3202"/>
              <a:ext cx="155" cy="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700" i="1">
                  <a:solidFill>
                    <a:srgbClr val="000000"/>
                  </a:solidFill>
                  <a:latin typeface="Times New Roman" pitchFamily="18" charset="0"/>
                  <a:ea typeface="宋体" pitchFamily="2" charset="-122"/>
                </a:rPr>
                <a:t>O</a:t>
              </a:r>
              <a:endParaRPr lang="en-US" altLang="zh-CN" sz="2400">
                <a:latin typeface="Tahoma" pitchFamily="34" charset="0"/>
                <a:ea typeface="宋体" pitchFamily="2" charset="-122"/>
              </a:endParaRPr>
            </a:p>
          </p:txBody>
        </p:sp>
        <p:sp>
          <p:nvSpPr>
            <p:cNvPr id="214073" name="Rectangle 57"/>
            <p:cNvSpPr>
              <a:spLocks noChangeArrowheads="1"/>
            </p:cNvSpPr>
            <p:nvPr/>
          </p:nvSpPr>
          <p:spPr bwMode="auto">
            <a:xfrm>
              <a:off x="2241" y="2894"/>
              <a:ext cx="107" cy="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700" i="1">
                  <a:solidFill>
                    <a:srgbClr val="000000"/>
                  </a:solidFill>
                  <a:latin typeface="Times New Roman" pitchFamily="18" charset="0"/>
                  <a:ea typeface="宋体" pitchFamily="2" charset="-122"/>
                </a:rPr>
                <a:t>S</a:t>
              </a:r>
              <a:endParaRPr lang="en-US" altLang="zh-CN" sz="2400">
                <a:latin typeface="Tahoma" pitchFamily="34" charset="0"/>
                <a:ea typeface="宋体" pitchFamily="2" charset="-122"/>
              </a:endParaRPr>
            </a:p>
          </p:txBody>
        </p:sp>
        <p:sp>
          <p:nvSpPr>
            <p:cNvPr id="214074" name="Rectangle 58"/>
            <p:cNvSpPr>
              <a:spLocks noChangeArrowheads="1"/>
            </p:cNvSpPr>
            <p:nvPr/>
          </p:nvSpPr>
          <p:spPr bwMode="auto">
            <a:xfrm>
              <a:off x="1994" y="2894"/>
              <a:ext cx="155" cy="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700" i="1">
                  <a:solidFill>
                    <a:srgbClr val="000000"/>
                  </a:solidFill>
                  <a:latin typeface="Times New Roman" pitchFamily="18" charset="0"/>
                  <a:ea typeface="宋体" pitchFamily="2" charset="-122"/>
                </a:rPr>
                <a:t>H</a:t>
              </a:r>
              <a:endParaRPr lang="en-US" altLang="zh-CN" sz="2400">
                <a:latin typeface="Tahoma" pitchFamily="34" charset="0"/>
                <a:ea typeface="宋体" pitchFamily="2" charset="-122"/>
              </a:endParaRPr>
            </a:p>
          </p:txBody>
        </p:sp>
        <p:sp>
          <p:nvSpPr>
            <p:cNvPr id="214075" name="Rectangle 59"/>
            <p:cNvSpPr>
              <a:spLocks noChangeArrowheads="1"/>
            </p:cNvSpPr>
            <p:nvPr/>
          </p:nvSpPr>
          <p:spPr bwMode="auto">
            <a:xfrm>
              <a:off x="1802" y="2894"/>
              <a:ext cx="155" cy="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700" i="1">
                  <a:solidFill>
                    <a:srgbClr val="000000"/>
                  </a:solidFill>
                  <a:latin typeface="Times New Roman" pitchFamily="18" charset="0"/>
                  <a:ea typeface="宋体" pitchFamily="2" charset="-122"/>
                </a:rPr>
                <a:t>O</a:t>
              </a:r>
              <a:endParaRPr lang="en-US" altLang="zh-CN" sz="2400">
                <a:latin typeface="Tahoma" pitchFamily="34" charset="0"/>
                <a:ea typeface="宋体" pitchFamily="2" charset="-122"/>
              </a:endParaRPr>
            </a:p>
          </p:txBody>
        </p:sp>
        <p:sp>
          <p:nvSpPr>
            <p:cNvPr id="214076" name="Rectangle 60"/>
            <p:cNvSpPr>
              <a:spLocks noChangeArrowheads="1"/>
            </p:cNvSpPr>
            <p:nvPr/>
          </p:nvSpPr>
          <p:spPr bwMode="auto">
            <a:xfrm>
              <a:off x="1403" y="3031"/>
              <a:ext cx="108" cy="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700" i="1">
                  <a:solidFill>
                    <a:srgbClr val="000000"/>
                  </a:solidFill>
                  <a:latin typeface="Times New Roman" pitchFamily="18" charset="0"/>
                  <a:ea typeface="宋体" pitchFamily="2" charset="-122"/>
                </a:rPr>
                <a:t>S</a:t>
              </a:r>
              <a:endParaRPr lang="en-US" altLang="zh-CN" sz="2400">
                <a:latin typeface="Tahoma" pitchFamily="34" charset="0"/>
                <a:ea typeface="宋体" pitchFamily="2" charset="-122"/>
              </a:endParaRPr>
            </a:p>
          </p:txBody>
        </p:sp>
        <p:sp>
          <p:nvSpPr>
            <p:cNvPr id="214077" name="Rectangle 61"/>
            <p:cNvSpPr>
              <a:spLocks noChangeArrowheads="1"/>
            </p:cNvSpPr>
            <p:nvPr/>
          </p:nvSpPr>
          <p:spPr bwMode="auto">
            <a:xfrm>
              <a:off x="959" y="3031"/>
              <a:ext cx="107" cy="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700" i="1">
                  <a:solidFill>
                    <a:srgbClr val="000000"/>
                  </a:solidFill>
                  <a:latin typeface="Times New Roman" pitchFamily="18" charset="0"/>
                  <a:ea typeface="宋体" pitchFamily="2" charset="-122"/>
                </a:rPr>
                <a:t>S</a:t>
              </a:r>
              <a:endParaRPr lang="en-US" altLang="zh-CN" sz="2400">
                <a:latin typeface="Tahoma" pitchFamily="34" charset="0"/>
                <a:ea typeface="宋体" pitchFamily="2" charset="-122"/>
              </a:endParaRPr>
            </a:p>
          </p:txBody>
        </p:sp>
        <p:sp>
          <p:nvSpPr>
            <p:cNvPr id="214078" name="Rectangle 62"/>
            <p:cNvSpPr>
              <a:spLocks noChangeArrowheads="1"/>
            </p:cNvSpPr>
            <p:nvPr/>
          </p:nvSpPr>
          <p:spPr bwMode="auto">
            <a:xfrm>
              <a:off x="755" y="3031"/>
              <a:ext cx="108" cy="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700" i="1">
                  <a:solidFill>
                    <a:srgbClr val="000000"/>
                  </a:solidFill>
                  <a:latin typeface="Times New Roman" pitchFamily="18" charset="0"/>
                  <a:ea typeface="宋体" pitchFamily="2" charset="-122"/>
                </a:rPr>
                <a:t>S</a:t>
              </a:r>
              <a:endParaRPr lang="en-US" altLang="zh-CN" sz="2400">
                <a:latin typeface="Tahoma" pitchFamily="34" charset="0"/>
                <a:ea typeface="宋体" pitchFamily="2" charset="-122"/>
              </a:endParaRPr>
            </a:p>
          </p:txBody>
        </p:sp>
        <p:sp>
          <p:nvSpPr>
            <p:cNvPr id="214079" name="Rectangle 63"/>
            <p:cNvSpPr>
              <a:spLocks noChangeArrowheads="1"/>
            </p:cNvSpPr>
            <p:nvPr/>
          </p:nvSpPr>
          <p:spPr bwMode="auto">
            <a:xfrm>
              <a:off x="508" y="3031"/>
              <a:ext cx="155" cy="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700" i="1">
                  <a:solidFill>
                    <a:srgbClr val="000000"/>
                  </a:solidFill>
                  <a:latin typeface="Times New Roman" pitchFamily="18" charset="0"/>
                  <a:ea typeface="宋体" pitchFamily="2" charset="-122"/>
                </a:rPr>
                <a:t>H</a:t>
              </a:r>
              <a:endParaRPr lang="en-US" altLang="zh-CN" sz="2400">
                <a:latin typeface="Tahoma" pitchFamily="34" charset="0"/>
                <a:ea typeface="宋体" pitchFamily="2" charset="-122"/>
              </a:endParaRPr>
            </a:p>
          </p:txBody>
        </p:sp>
        <p:sp>
          <p:nvSpPr>
            <p:cNvPr id="214080" name="Rectangle 64"/>
            <p:cNvSpPr>
              <a:spLocks noChangeArrowheads="1"/>
            </p:cNvSpPr>
            <p:nvPr/>
          </p:nvSpPr>
          <p:spPr bwMode="auto">
            <a:xfrm>
              <a:off x="316" y="3031"/>
              <a:ext cx="155" cy="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700" i="1">
                  <a:solidFill>
                    <a:srgbClr val="000000"/>
                  </a:solidFill>
                  <a:latin typeface="Times New Roman" pitchFamily="18" charset="0"/>
                  <a:ea typeface="宋体" pitchFamily="2" charset="-122"/>
                </a:rPr>
                <a:t>O</a:t>
              </a:r>
              <a:endParaRPr lang="en-US" altLang="zh-CN" sz="2400">
                <a:latin typeface="Tahoma" pitchFamily="34" charset="0"/>
                <a:ea typeface="宋体" pitchFamily="2" charset="-122"/>
              </a:endParaRPr>
            </a:p>
          </p:txBody>
        </p:sp>
        <p:sp>
          <p:nvSpPr>
            <p:cNvPr id="214081" name="Rectangle 65"/>
            <p:cNvSpPr>
              <a:spLocks noChangeArrowheads="1"/>
            </p:cNvSpPr>
            <p:nvPr/>
          </p:nvSpPr>
          <p:spPr bwMode="auto">
            <a:xfrm>
              <a:off x="4213" y="3028"/>
              <a:ext cx="64" cy="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1600" i="1">
                  <a:solidFill>
                    <a:srgbClr val="000000"/>
                  </a:solidFill>
                  <a:latin typeface="Times New Roman" pitchFamily="18" charset="0"/>
                  <a:ea typeface="宋体" pitchFamily="2" charset="-122"/>
                </a:rPr>
                <a:t>n</a:t>
              </a:r>
              <a:endParaRPr lang="en-US" altLang="zh-CN" sz="2400">
                <a:latin typeface="Tahoma" pitchFamily="34" charset="0"/>
                <a:ea typeface="宋体" pitchFamily="2" charset="-122"/>
              </a:endParaRPr>
            </a:p>
          </p:txBody>
        </p:sp>
        <p:sp>
          <p:nvSpPr>
            <p:cNvPr id="214082" name="Rectangle 66"/>
            <p:cNvSpPr>
              <a:spLocks noChangeArrowheads="1"/>
            </p:cNvSpPr>
            <p:nvPr/>
          </p:nvSpPr>
          <p:spPr bwMode="auto">
            <a:xfrm>
              <a:off x="1496" y="3166"/>
              <a:ext cx="63" cy="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1600" i="1">
                  <a:solidFill>
                    <a:srgbClr val="000000"/>
                  </a:solidFill>
                  <a:latin typeface="Times New Roman" pitchFamily="18" charset="0"/>
                  <a:ea typeface="宋体" pitchFamily="2" charset="-122"/>
                </a:rPr>
                <a:t>n</a:t>
              </a:r>
              <a:endParaRPr lang="en-US" altLang="zh-CN" sz="2400">
                <a:latin typeface="Tahoma" pitchFamily="34" charset="0"/>
                <a:ea typeface="宋体" pitchFamily="2" charset="-122"/>
              </a:endParaRPr>
            </a:p>
          </p:txBody>
        </p:sp>
        <p:sp>
          <p:nvSpPr>
            <p:cNvPr id="214083" name="Rectangle 67"/>
            <p:cNvSpPr>
              <a:spLocks noChangeArrowheads="1"/>
            </p:cNvSpPr>
            <p:nvPr/>
          </p:nvSpPr>
          <p:spPr bwMode="auto">
            <a:xfrm>
              <a:off x="4371" y="3006"/>
              <a:ext cx="118" cy="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700">
                  <a:solidFill>
                    <a:srgbClr val="000000"/>
                  </a:solidFill>
                  <a:latin typeface="Symbol" pitchFamily="18" charset="2"/>
                  <a:ea typeface="宋体" pitchFamily="2" charset="-122"/>
                  <a:sym typeface="Symbol" pitchFamily="18" charset="2"/>
                </a:rPr>
                <a:t></a:t>
              </a:r>
              <a:endParaRPr lang="en-US" altLang="zh-CN" sz="2400">
                <a:latin typeface="Tahoma" pitchFamily="34" charset="0"/>
                <a:ea typeface="宋体" pitchFamily="2" charset="-122"/>
                <a:sym typeface="Symbol" pitchFamily="18" charset="2"/>
              </a:endParaRPr>
            </a:p>
          </p:txBody>
        </p:sp>
        <p:sp>
          <p:nvSpPr>
            <p:cNvPr id="214084" name="Rectangle 68"/>
            <p:cNvSpPr>
              <a:spLocks noChangeArrowheads="1"/>
            </p:cNvSpPr>
            <p:nvPr/>
          </p:nvSpPr>
          <p:spPr bwMode="auto">
            <a:xfrm>
              <a:off x="3557" y="3006"/>
              <a:ext cx="118" cy="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700">
                  <a:solidFill>
                    <a:srgbClr val="000000"/>
                  </a:solidFill>
                  <a:latin typeface="Symbol" pitchFamily="18" charset="2"/>
                  <a:ea typeface="宋体" pitchFamily="2" charset="-122"/>
                  <a:sym typeface="Symbol" pitchFamily="18" charset="2"/>
                </a:rPr>
                <a:t></a:t>
              </a:r>
              <a:endParaRPr lang="en-US" altLang="zh-CN" sz="2400">
                <a:latin typeface="Tahoma" pitchFamily="34" charset="0"/>
                <a:ea typeface="宋体" pitchFamily="2" charset="-122"/>
                <a:sym typeface="Symbol" pitchFamily="18" charset="2"/>
              </a:endParaRPr>
            </a:p>
          </p:txBody>
        </p:sp>
        <p:sp>
          <p:nvSpPr>
            <p:cNvPr id="214085" name="Rectangle 69"/>
            <p:cNvSpPr>
              <a:spLocks noChangeArrowheads="1"/>
            </p:cNvSpPr>
            <p:nvPr/>
          </p:nvSpPr>
          <p:spPr bwMode="auto">
            <a:xfrm>
              <a:off x="3283" y="3006"/>
              <a:ext cx="118" cy="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700">
                  <a:solidFill>
                    <a:srgbClr val="000000"/>
                  </a:solidFill>
                  <a:latin typeface="Symbol" pitchFamily="18" charset="2"/>
                  <a:ea typeface="宋体" pitchFamily="2" charset="-122"/>
                  <a:sym typeface="Symbol" pitchFamily="18" charset="2"/>
                </a:rPr>
                <a:t></a:t>
              </a:r>
              <a:endParaRPr lang="en-US" altLang="zh-CN" sz="2400">
                <a:latin typeface="Tahoma" pitchFamily="34" charset="0"/>
                <a:ea typeface="宋体" pitchFamily="2" charset="-122"/>
                <a:sym typeface="Symbol" pitchFamily="18" charset="2"/>
              </a:endParaRPr>
            </a:p>
          </p:txBody>
        </p:sp>
        <p:sp>
          <p:nvSpPr>
            <p:cNvPr id="214086" name="Rectangle 70"/>
            <p:cNvSpPr>
              <a:spLocks noChangeArrowheads="1"/>
            </p:cNvSpPr>
            <p:nvPr/>
          </p:nvSpPr>
          <p:spPr bwMode="auto">
            <a:xfrm>
              <a:off x="2471" y="3006"/>
              <a:ext cx="118" cy="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700">
                  <a:solidFill>
                    <a:srgbClr val="000000"/>
                  </a:solidFill>
                  <a:latin typeface="Symbol" pitchFamily="18" charset="2"/>
                  <a:ea typeface="宋体" pitchFamily="2" charset="-122"/>
                  <a:sym typeface="Symbol" pitchFamily="18" charset="2"/>
                </a:rPr>
                <a:t></a:t>
              </a:r>
              <a:endParaRPr lang="en-US" altLang="zh-CN" sz="2400">
                <a:latin typeface="Tahoma" pitchFamily="34" charset="0"/>
                <a:ea typeface="宋体" pitchFamily="2" charset="-122"/>
                <a:sym typeface="Symbol" pitchFamily="18" charset="2"/>
              </a:endParaRPr>
            </a:p>
          </p:txBody>
        </p:sp>
        <p:sp>
          <p:nvSpPr>
            <p:cNvPr id="214087" name="Rectangle 71"/>
            <p:cNvSpPr>
              <a:spLocks noChangeArrowheads="1"/>
            </p:cNvSpPr>
            <p:nvPr/>
          </p:nvSpPr>
          <p:spPr bwMode="auto">
            <a:xfrm>
              <a:off x="1661" y="3006"/>
              <a:ext cx="118" cy="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700">
                  <a:solidFill>
                    <a:srgbClr val="000000"/>
                  </a:solidFill>
                  <a:latin typeface="Symbol" pitchFamily="18" charset="2"/>
                  <a:ea typeface="宋体" pitchFamily="2" charset="-122"/>
                </a:rPr>
                <a:t>=</a:t>
              </a:r>
              <a:endParaRPr lang="en-US" altLang="zh-CN" sz="2400">
                <a:latin typeface="Tahoma" pitchFamily="34" charset="0"/>
                <a:ea typeface="宋体" pitchFamily="2" charset="-122"/>
              </a:endParaRPr>
            </a:p>
          </p:txBody>
        </p:sp>
        <p:sp>
          <p:nvSpPr>
            <p:cNvPr id="214088" name="Rectangle 72"/>
            <p:cNvSpPr>
              <a:spLocks noChangeArrowheads="1"/>
            </p:cNvSpPr>
            <p:nvPr/>
          </p:nvSpPr>
          <p:spPr bwMode="auto">
            <a:xfrm>
              <a:off x="3383" y="3051"/>
              <a:ext cx="214" cy="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700" dirty="0">
                  <a:solidFill>
                    <a:srgbClr val="000000"/>
                  </a:solidFill>
                  <a:latin typeface="MT Extra" pitchFamily="18" charset="2"/>
                  <a:ea typeface="宋体" pitchFamily="2" charset="-122"/>
                </a:rPr>
                <a:t>L</a:t>
              </a:r>
              <a:endParaRPr lang="en-US" altLang="zh-CN" sz="2400" dirty="0">
                <a:latin typeface="Tahoma" pitchFamily="34" charset="0"/>
                <a:ea typeface="宋体" pitchFamily="2" charset="-122"/>
              </a:endParaRPr>
            </a:p>
          </p:txBody>
        </p:sp>
        <p:sp>
          <p:nvSpPr>
            <p:cNvPr id="214089" name="Rectangle 73"/>
            <p:cNvSpPr>
              <a:spLocks noChangeArrowheads="1"/>
            </p:cNvSpPr>
            <p:nvPr/>
          </p:nvSpPr>
          <p:spPr bwMode="auto">
            <a:xfrm>
              <a:off x="1165" y="3051"/>
              <a:ext cx="215" cy="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spcBef>
                  <a:spcPct val="0"/>
                </a:spcBef>
              </a:pPr>
              <a:r>
                <a:rPr lang="en-US" altLang="zh-CN" sz="2700">
                  <a:solidFill>
                    <a:srgbClr val="000000"/>
                  </a:solidFill>
                  <a:latin typeface="MT Extra" pitchFamily="18" charset="2"/>
                  <a:ea typeface="宋体" pitchFamily="2" charset="-122"/>
                </a:rPr>
                <a:t>L</a:t>
              </a:r>
              <a:endParaRPr lang="en-US" altLang="zh-CN" sz="2400">
                <a:latin typeface="Tahoma" pitchFamily="34" charset="0"/>
                <a:ea typeface="宋体" pitchFamily="2" charset="-122"/>
              </a:endParaRPr>
            </a:p>
          </p:txBody>
        </p:sp>
      </p:grpSp>
      <p:sp>
        <p:nvSpPr>
          <p:cNvPr id="74" name="Text Box 9"/>
          <p:cNvSpPr txBox="1">
            <a:spLocks noChangeArrowheads="1"/>
          </p:cNvSpPr>
          <p:nvPr/>
        </p:nvSpPr>
        <p:spPr bwMode="auto">
          <a:xfrm>
            <a:off x="358775" y="152400"/>
            <a:ext cx="8389938"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0"/>
              </a:spcBef>
            </a:pPr>
            <a:r>
              <a:rPr lang="zh-CN" altLang="en-US" sz="4400" b="1" dirty="0" smtClean="0">
                <a:solidFill>
                  <a:schemeClr val="accent2"/>
                </a:solidFill>
                <a:latin typeface="方正姚体" pitchFamily="2" charset="-122"/>
                <a:ea typeface="方正姚体" pitchFamily="2" charset="-122"/>
                <a:cs typeface="+mj-cs"/>
              </a:rPr>
              <a:t>主观</a:t>
            </a:r>
            <a:r>
              <a:rPr lang="en-US" altLang="zh-CN" sz="4400" b="1" dirty="0" smtClean="0">
                <a:solidFill>
                  <a:schemeClr val="accent2"/>
                </a:solidFill>
                <a:latin typeface="方正姚体" pitchFamily="2" charset="-122"/>
                <a:ea typeface="方正姚体" pitchFamily="2" charset="-122"/>
                <a:cs typeface="+mj-cs"/>
              </a:rPr>
              <a:t>Bayes</a:t>
            </a:r>
            <a:r>
              <a:rPr lang="zh-CN" altLang="en-US" sz="4400" b="1" dirty="0" smtClean="0">
                <a:solidFill>
                  <a:schemeClr val="accent2"/>
                </a:solidFill>
                <a:latin typeface="方正姚体" pitchFamily="2" charset="-122"/>
                <a:ea typeface="方正姚体" pitchFamily="2" charset="-122"/>
                <a:cs typeface="+mj-cs"/>
              </a:rPr>
              <a:t>模型：</a:t>
            </a:r>
            <a:r>
              <a:rPr lang="zh-CN" altLang="en-US" sz="3200" b="1" dirty="0" smtClean="0">
                <a:solidFill>
                  <a:schemeClr val="accent2"/>
                </a:solidFill>
                <a:latin typeface="方正姚体" pitchFamily="2" charset="-122"/>
                <a:ea typeface="方正姚体" pitchFamily="2" charset="-122"/>
                <a:cs typeface="+mj-cs"/>
              </a:rPr>
              <a:t>结论不确定性的合成</a:t>
            </a:r>
            <a:endParaRPr lang="zh-CN" altLang="en-US" sz="3200" b="1" dirty="0">
              <a:solidFill>
                <a:schemeClr val="accent2"/>
              </a:solidFill>
              <a:latin typeface="方正姚体" pitchFamily="2" charset="-122"/>
              <a:ea typeface="方正姚体" pitchFamily="2" charset="-122"/>
              <a:cs typeface="+mj-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8387" name="Rectangle 3"/>
          <p:cNvSpPr>
            <a:spLocks noGrp="1" noChangeArrowheads="1"/>
          </p:cNvSpPr>
          <p:nvPr>
            <p:ph type="body" idx="1"/>
          </p:nvPr>
        </p:nvSpPr>
        <p:spPr>
          <a:xfrm>
            <a:off x="431540" y="1892300"/>
            <a:ext cx="8229600" cy="4965700"/>
          </a:xfrm>
        </p:spPr>
        <p:txBody>
          <a:bodyPr/>
          <a:lstStyle/>
          <a:p>
            <a:pPr algn="just">
              <a:lnSpc>
                <a:spcPct val="120000"/>
              </a:lnSpc>
              <a:spcBef>
                <a:spcPts val="1800"/>
              </a:spcBef>
            </a:pPr>
            <a:r>
              <a:rPr lang="zh-CN" altLang="en-US" b="1" dirty="0" smtClean="0">
                <a:solidFill>
                  <a:srgbClr val="000000"/>
                </a:solidFill>
                <a:latin typeface="宋体" pitchFamily="2" charset="-122"/>
                <a:cs typeface="Times New Roman" pitchFamily="18" charset="0"/>
              </a:rPr>
              <a:t>运用</a:t>
            </a:r>
            <a:r>
              <a:rPr lang="zh-CN" altLang="en-US" b="1" dirty="0">
                <a:solidFill>
                  <a:srgbClr val="000000"/>
                </a:solidFill>
                <a:latin typeface="宋体" pitchFamily="2" charset="-122"/>
                <a:cs typeface="Times New Roman" pitchFamily="18" charset="0"/>
              </a:rPr>
              <a:t>上述一系列公式就可以从初始证据出发，根据规则的</a:t>
            </a:r>
            <a:r>
              <a:rPr lang="en-US" altLang="zh-CN" b="1" dirty="0">
                <a:solidFill>
                  <a:srgbClr val="000000"/>
                </a:solidFill>
                <a:latin typeface="宋体" pitchFamily="2" charset="-122"/>
                <a:cs typeface="Times New Roman" pitchFamily="18" charset="0"/>
              </a:rPr>
              <a:t>LN</a:t>
            </a:r>
            <a:r>
              <a:rPr lang="zh-CN" altLang="en-US" b="1" dirty="0">
                <a:solidFill>
                  <a:srgbClr val="000000"/>
                </a:solidFill>
                <a:latin typeface="宋体" pitchFamily="2" charset="-122"/>
                <a:cs typeface="Times New Roman" pitchFamily="18" charset="0"/>
              </a:rPr>
              <a:t>、</a:t>
            </a:r>
            <a:r>
              <a:rPr lang="en-US" altLang="zh-CN" b="1" dirty="0">
                <a:solidFill>
                  <a:srgbClr val="000000"/>
                </a:solidFill>
                <a:latin typeface="宋体" pitchFamily="2" charset="-122"/>
                <a:cs typeface="Times New Roman" pitchFamily="18" charset="0"/>
              </a:rPr>
              <a:t>LS</a:t>
            </a:r>
            <a:r>
              <a:rPr lang="zh-CN" altLang="en-US" b="1" dirty="0">
                <a:solidFill>
                  <a:srgbClr val="000000"/>
                </a:solidFill>
                <a:latin typeface="宋体" pitchFamily="2" charset="-122"/>
                <a:cs typeface="Times New Roman" pitchFamily="18" charset="0"/>
              </a:rPr>
              <a:t>求得规则结论的概率。</a:t>
            </a:r>
          </a:p>
          <a:p>
            <a:pPr algn="just">
              <a:lnSpc>
                <a:spcPct val="120000"/>
              </a:lnSpc>
              <a:spcBef>
                <a:spcPts val="1800"/>
              </a:spcBef>
            </a:pPr>
            <a:r>
              <a:rPr lang="zh-CN" altLang="en-US" b="1" dirty="0" smtClean="0">
                <a:solidFill>
                  <a:srgbClr val="000000"/>
                </a:solidFill>
                <a:latin typeface="宋体" pitchFamily="2" charset="-122"/>
                <a:cs typeface="Times New Roman" pitchFamily="18" charset="0"/>
              </a:rPr>
              <a:t>这个</a:t>
            </a:r>
            <a:r>
              <a:rPr lang="zh-CN" altLang="en-US" b="1" dirty="0">
                <a:solidFill>
                  <a:srgbClr val="000000"/>
                </a:solidFill>
                <a:latin typeface="宋体" pitchFamily="2" charset="-122"/>
                <a:cs typeface="Times New Roman" pitchFamily="18" charset="0"/>
              </a:rPr>
              <a:t>结论又可能是另一条规则的前提，以它作为证据又可求得进一步结论的概率。</a:t>
            </a:r>
          </a:p>
          <a:p>
            <a:pPr algn="just">
              <a:lnSpc>
                <a:spcPct val="120000"/>
              </a:lnSpc>
              <a:spcBef>
                <a:spcPts val="1800"/>
              </a:spcBef>
            </a:pPr>
            <a:r>
              <a:rPr lang="zh-CN" altLang="en-US" b="1" dirty="0" smtClean="0">
                <a:solidFill>
                  <a:srgbClr val="000000"/>
                </a:solidFill>
                <a:latin typeface="宋体" pitchFamily="2" charset="-122"/>
                <a:cs typeface="Times New Roman" pitchFamily="18" charset="0"/>
              </a:rPr>
              <a:t>这些</a:t>
            </a:r>
            <a:r>
              <a:rPr lang="zh-CN" altLang="en-US" b="1" dirty="0">
                <a:solidFill>
                  <a:srgbClr val="000000"/>
                </a:solidFill>
                <a:latin typeface="宋体" pitchFamily="2" charset="-122"/>
                <a:cs typeface="Times New Roman" pitchFamily="18" charset="0"/>
              </a:rPr>
              <a:t>规则的</a:t>
            </a:r>
            <a:r>
              <a:rPr lang="zh-CN" altLang="en-US" b="1" dirty="0">
                <a:solidFill>
                  <a:srgbClr val="FF0000"/>
                </a:solidFill>
                <a:latin typeface="宋体" pitchFamily="2" charset="-122"/>
                <a:cs typeface="Times New Roman" pitchFamily="18" charset="0"/>
              </a:rPr>
              <a:t>连续应用</a:t>
            </a:r>
            <a:r>
              <a:rPr lang="zh-CN" altLang="en-US" b="1" dirty="0">
                <a:solidFill>
                  <a:srgbClr val="000000"/>
                </a:solidFill>
                <a:latin typeface="宋体" pitchFamily="2" charset="-122"/>
                <a:cs typeface="Times New Roman" pitchFamily="18" charset="0"/>
              </a:rPr>
              <a:t>形成了一个推理网，概率值在推理网络中传播</a:t>
            </a:r>
          </a:p>
        </p:txBody>
      </p:sp>
      <p:sp>
        <p:nvSpPr>
          <p:cNvPr id="5" name="Text Box 9"/>
          <p:cNvSpPr txBox="1">
            <a:spLocks noChangeArrowheads="1"/>
          </p:cNvSpPr>
          <p:nvPr/>
        </p:nvSpPr>
        <p:spPr bwMode="auto">
          <a:xfrm>
            <a:off x="358775" y="152400"/>
            <a:ext cx="8389938"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0"/>
              </a:spcBef>
            </a:pPr>
            <a:r>
              <a:rPr lang="zh-CN" altLang="en-US" sz="4400" b="1" dirty="0" smtClean="0">
                <a:solidFill>
                  <a:schemeClr val="accent2"/>
                </a:solidFill>
                <a:latin typeface="方正姚体" pitchFamily="2" charset="-122"/>
                <a:ea typeface="方正姚体" pitchFamily="2" charset="-122"/>
                <a:cs typeface="+mj-cs"/>
              </a:rPr>
              <a:t>主观</a:t>
            </a:r>
            <a:r>
              <a:rPr lang="en-US" altLang="zh-CN" sz="4400" b="1" dirty="0" smtClean="0">
                <a:solidFill>
                  <a:schemeClr val="accent2"/>
                </a:solidFill>
                <a:latin typeface="方正姚体" pitchFamily="2" charset="-122"/>
                <a:ea typeface="方正姚体" pitchFamily="2" charset="-122"/>
                <a:cs typeface="+mj-cs"/>
              </a:rPr>
              <a:t>Bayes</a:t>
            </a:r>
            <a:r>
              <a:rPr lang="zh-CN" altLang="en-US" sz="4400" b="1" dirty="0" smtClean="0">
                <a:solidFill>
                  <a:schemeClr val="accent2"/>
                </a:solidFill>
                <a:latin typeface="方正姚体" pitchFamily="2" charset="-122"/>
                <a:ea typeface="方正姚体" pitchFamily="2" charset="-122"/>
                <a:cs typeface="+mj-cs"/>
              </a:rPr>
              <a:t>模型：</a:t>
            </a:r>
            <a:r>
              <a:rPr lang="zh-CN" altLang="en-US" sz="3200" b="1" dirty="0" smtClean="0">
                <a:solidFill>
                  <a:schemeClr val="accent2"/>
                </a:solidFill>
                <a:latin typeface="方正姚体" pitchFamily="2" charset="-122"/>
                <a:ea typeface="方正姚体" pitchFamily="2" charset="-122"/>
                <a:cs typeface="+mj-cs"/>
              </a:rPr>
              <a:t>结论不确定性的合成</a:t>
            </a:r>
            <a:endParaRPr lang="zh-CN" altLang="en-US" sz="3200" b="1" dirty="0">
              <a:solidFill>
                <a:schemeClr val="accent2"/>
              </a:solidFill>
              <a:latin typeface="方正姚体" pitchFamily="2" charset="-122"/>
              <a:ea typeface="方正姚体" pitchFamily="2" charset="-122"/>
              <a:cs typeface="+mj-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4" name="Text Box 4"/>
          <p:cNvSpPr txBox="1">
            <a:spLocks noChangeArrowheads="1"/>
          </p:cNvSpPr>
          <p:nvPr/>
        </p:nvSpPr>
        <p:spPr bwMode="auto">
          <a:xfrm>
            <a:off x="250825" y="152400"/>
            <a:ext cx="8389938"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0"/>
              </a:spcBef>
            </a:pPr>
            <a:r>
              <a:rPr lang="zh-CN" altLang="en-US" sz="4400" b="1" dirty="0">
                <a:solidFill>
                  <a:schemeClr val="accent2"/>
                </a:solidFill>
                <a:latin typeface="方正姚体" pitchFamily="2" charset="-122"/>
                <a:ea typeface="方正姚体" pitchFamily="2" charset="-122"/>
                <a:cs typeface="+mj-cs"/>
              </a:rPr>
              <a:t>例 子</a:t>
            </a:r>
          </a:p>
        </p:txBody>
      </p:sp>
      <p:sp>
        <p:nvSpPr>
          <p:cNvPr id="215045" name="Text Box 5"/>
          <p:cNvSpPr txBox="1">
            <a:spLocks noChangeArrowheads="1"/>
          </p:cNvSpPr>
          <p:nvPr/>
        </p:nvSpPr>
        <p:spPr bwMode="auto">
          <a:xfrm>
            <a:off x="215900" y="1665288"/>
            <a:ext cx="8713788" cy="4260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lnSpc>
                <a:spcPct val="125000"/>
              </a:lnSpc>
              <a:spcBef>
                <a:spcPct val="20000"/>
              </a:spcBef>
            </a:pPr>
            <a:r>
              <a:rPr kumimoji="0" lang="en-US" altLang="zh-CN" sz="2400" b="1" dirty="0">
                <a:latin typeface="Times New Roman" pitchFamily="18" charset="0"/>
                <a:ea typeface="宋体" pitchFamily="2" charset="-122"/>
              </a:rPr>
              <a:t>    </a:t>
            </a:r>
            <a:r>
              <a:rPr kumimoji="0" lang="zh-CN" altLang="en-US" sz="2400" b="1" dirty="0">
                <a:latin typeface="Times New Roman" pitchFamily="18" charset="0"/>
                <a:ea typeface="宋体" pitchFamily="2" charset="-122"/>
              </a:rPr>
              <a:t>例</a:t>
            </a:r>
            <a:r>
              <a:rPr kumimoji="0" lang="en-US" altLang="zh-CN" sz="2400" b="1" dirty="0">
                <a:latin typeface="Times New Roman" pitchFamily="18" charset="0"/>
                <a:ea typeface="宋体" pitchFamily="2" charset="-122"/>
              </a:rPr>
              <a:t>6.3 </a:t>
            </a:r>
            <a:r>
              <a:rPr kumimoji="0" lang="zh-CN" altLang="en-US" sz="2400" b="1" dirty="0">
                <a:latin typeface="Times New Roman" pitchFamily="18" charset="0"/>
                <a:ea typeface="宋体" pitchFamily="2" charset="-122"/>
              </a:rPr>
              <a:t>设有规则</a:t>
            </a:r>
          </a:p>
          <a:p>
            <a:pPr eaLnBrk="1" hangingPunct="1">
              <a:lnSpc>
                <a:spcPct val="125000"/>
              </a:lnSpc>
              <a:spcBef>
                <a:spcPct val="20000"/>
              </a:spcBef>
            </a:pPr>
            <a:r>
              <a:rPr kumimoji="0" lang="en-US" altLang="zh-CN" sz="2400" b="1" dirty="0" smtClean="0">
                <a:latin typeface="Times New Roman" pitchFamily="18" charset="0"/>
                <a:ea typeface="宋体" pitchFamily="2" charset="-122"/>
              </a:rPr>
              <a:t>        r</a:t>
            </a:r>
            <a:r>
              <a:rPr kumimoji="0" lang="en-US" altLang="zh-CN" sz="2400" b="1" baseline="-25000" dirty="0" smtClean="0">
                <a:latin typeface="Times New Roman" pitchFamily="18" charset="0"/>
                <a:ea typeface="宋体" pitchFamily="2" charset="-122"/>
              </a:rPr>
              <a:t>1</a:t>
            </a:r>
            <a:r>
              <a:rPr kumimoji="0" lang="en-US" altLang="zh-CN" sz="2400" b="1" dirty="0">
                <a:latin typeface="Times New Roman" pitchFamily="18" charset="0"/>
                <a:ea typeface="宋体" pitchFamily="2" charset="-122"/>
              </a:rPr>
              <a:t>: IF  E</a:t>
            </a:r>
            <a:r>
              <a:rPr kumimoji="0" lang="en-US" altLang="zh-CN" sz="2400" b="1" baseline="-25000" dirty="0">
                <a:latin typeface="Times New Roman" pitchFamily="18" charset="0"/>
                <a:ea typeface="宋体" pitchFamily="2" charset="-122"/>
              </a:rPr>
              <a:t>1 </a:t>
            </a:r>
            <a:r>
              <a:rPr kumimoji="0" lang="en-US" altLang="zh-CN" sz="2400" b="1" dirty="0">
                <a:latin typeface="Times New Roman" pitchFamily="18" charset="0"/>
                <a:ea typeface="宋体" pitchFamily="2" charset="-122"/>
              </a:rPr>
              <a:t>THEN  (2,  0.0001)  H</a:t>
            </a:r>
            <a:r>
              <a:rPr kumimoji="0" lang="en-US" altLang="zh-CN" sz="2400" b="1" baseline="-25000" dirty="0">
                <a:latin typeface="Times New Roman" pitchFamily="18" charset="0"/>
                <a:ea typeface="宋体" pitchFamily="2" charset="-122"/>
              </a:rPr>
              <a:t>1</a:t>
            </a:r>
          </a:p>
          <a:p>
            <a:pPr eaLnBrk="1" hangingPunct="1">
              <a:lnSpc>
                <a:spcPct val="125000"/>
              </a:lnSpc>
              <a:spcBef>
                <a:spcPct val="20000"/>
              </a:spcBef>
            </a:pPr>
            <a:r>
              <a:rPr kumimoji="0" lang="en-US" altLang="zh-CN" sz="2400" b="1" dirty="0">
                <a:latin typeface="Times New Roman" pitchFamily="18" charset="0"/>
                <a:ea typeface="宋体" pitchFamily="2" charset="-122"/>
              </a:rPr>
              <a:t>        r</a:t>
            </a:r>
            <a:r>
              <a:rPr kumimoji="0" lang="en-US" altLang="zh-CN" sz="2400" b="1" baseline="-25000" dirty="0">
                <a:latin typeface="Times New Roman" pitchFamily="18" charset="0"/>
                <a:ea typeface="宋体" pitchFamily="2" charset="-122"/>
              </a:rPr>
              <a:t>2</a:t>
            </a:r>
            <a:r>
              <a:rPr kumimoji="0" lang="en-US" altLang="zh-CN" sz="2400" b="1" dirty="0">
                <a:latin typeface="Times New Roman" pitchFamily="18" charset="0"/>
                <a:ea typeface="宋体" pitchFamily="2" charset="-122"/>
              </a:rPr>
              <a:t>: IF E</a:t>
            </a:r>
            <a:r>
              <a:rPr kumimoji="0" lang="en-US" altLang="zh-CN" sz="2400" b="1" baseline="-25000" dirty="0">
                <a:latin typeface="Times New Roman" pitchFamily="18" charset="0"/>
                <a:ea typeface="宋体" pitchFamily="2" charset="-122"/>
              </a:rPr>
              <a:t>1</a:t>
            </a:r>
            <a:r>
              <a:rPr kumimoji="0" lang="en-US" altLang="zh-CN" sz="2400" b="1" dirty="0">
                <a:latin typeface="Times New Roman" pitchFamily="18" charset="0"/>
                <a:ea typeface="宋体" pitchFamily="2" charset="-122"/>
              </a:rPr>
              <a:t> AND  E</a:t>
            </a:r>
            <a:r>
              <a:rPr kumimoji="0" lang="en-US" altLang="zh-CN" sz="2400" b="1" baseline="-25000" dirty="0">
                <a:latin typeface="Times New Roman" pitchFamily="18" charset="0"/>
                <a:ea typeface="宋体" pitchFamily="2" charset="-122"/>
              </a:rPr>
              <a:t>2</a:t>
            </a:r>
            <a:r>
              <a:rPr kumimoji="0" lang="en-US" altLang="zh-CN" sz="2400" b="1" dirty="0">
                <a:latin typeface="Times New Roman" pitchFamily="18" charset="0"/>
                <a:ea typeface="宋体" pitchFamily="2" charset="-122"/>
              </a:rPr>
              <a:t> THEN (100, 0.001) H</a:t>
            </a:r>
            <a:r>
              <a:rPr kumimoji="0" lang="en-US" altLang="zh-CN" sz="2400" b="1" baseline="-25000" dirty="0">
                <a:latin typeface="Times New Roman" pitchFamily="18" charset="0"/>
                <a:ea typeface="宋体" pitchFamily="2" charset="-122"/>
              </a:rPr>
              <a:t>1</a:t>
            </a:r>
          </a:p>
          <a:p>
            <a:pPr eaLnBrk="1" hangingPunct="1">
              <a:lnSpc>
                <a:spcPct val="125000"/>
              </a:lnSpc>
              <a:spcBef>
                <a:spcPct val="20000"/>
              </a:spcBef>
            </a:pPr>
            <a:r>
              <a:rPr kumimoji="0" lang="en-US" altLang="zh-CN" sz="2400" b="1" dirty="0">
                <a:latin typeface="Times New Roman" pitchFamily="18" charset="0"/>
                <a:ea typeface="宋体" pitchFamily="2" charset="-122"/>
              </a:rPr>
              <a:t>        r</a:t>
            </a:r>
            <a:r>
              <a:rPr kumimoji="0" lang="en-US" altLang="zh-CN" sz="2400" b="1" baseline="-25000" dirty="0">
                <a:latin typeface="Times New Roman" pitchFamily="18" charset="0"/>
                <a:ea typeface="宋体" pitchFamily="2" charset="-122"/>
              </a:rPr>
              <a:t>3</a:t>
            </a:r>
            <a:r>
              <a:rPr kumimoji="0" lang="en-US" altLang="zh-CN" sz="2400" b="1" dirty="0">
                <a:latin typeface="Times New Roman" pitchFamily="18" charset="0"/>
                <a:ea typeface="宋体" pitchFamily="2" charset="-122"/>
              </a:rPr>
              <a:t>: IF  H</a:t>
            </a:r>
            <a:r>
              <a:rPr kumimoji="0" lang="en-US" altLang="zh-CN" sz="2400" b="1" baseline="-25000" dirty="0">
                <a:latin typeface="Times New Roman" pitchFamily="18" charset="0"/>
                <a:ea typeface="宋体" pitchFamily="2" charset="-122"/>
              </a:rPr>
              <a:t>1</a:t>
            </a:r>
            <a:r>
              <a:rPr kumimoji="0" lang="en-US" altLang="zh-CN" sz="2400" b="1" dirty="0">
                <a:latin typeface="Times New Roman" pitchFamily="18" charset="0"/>
                <a:ea typeface="宋体" pitchFamily="2" charset="-122"/>
              </a:rPr>
              <a:t>  THEN  (200, 0.01) H</a:t>
            </a:r>
            <a:r>
              <a:rPr kumimoji="0" lang="en-US" altLang="zh-CN" sz="2400" b="1" baseline="-25000" dirty="0">
                <a:latin typeface="Times New Roman" pitchFamily="18" charset="0"/>
                <a:ea typeface="宋体" pitchFamily="2" charset="-122"/>
              </a:rPr>
              <a:t>2</a:t>
            </a:r>
          </a:p>
          <a:p>
            <a:pPr eaLnBrk="1" hangingPunct="1">
              <a:lnSpc>
                <a:spcPct val="125000"/>
              </a:lnSpc>
              <a:spcBef>
                <a:spcPct val="20000"/>
              </a:spcBef>
            </a:pPr>
            <a:r>
              <a:rPr kumimoji="0" lang="en-US" altLang="zh-CN" sz="2400" b="1" dirty="0">
                <a:latin typeface="Times New Roman" pitchFamily="18" charset="0"/>
                <a:ea typeface="宋体" pitchFamily="2" charset="-122"/>
              </a:rPr>
              <a:t>    </a:t>
            </a:r>
            <a:r>
              <a:rPr kumimoji="0" lang="zh-CN" altLang="en-US" sz="2400" b="1" dirty="0">
                <a:latin typeface="Times New Roman" pitchFamily="18" charset="0"/>
                <a:ea typeface="宋体" pitchFamily="2" charset="-122"/>
              </a:rPr>
              <a:t>已知：</a:t>
            </a:r>
            <a:r>
              <a:rPr kumimoji="0" lang="en-US" altLang="zh-CN" sz="2400" b="1" dirty="0">
                <a:latin typeface="Times New Roman" pitchFamily="18" charset="0"/>
                <a:ea typeface="宋体" pitchFamily="2" charset="-122"/>
              </a:rPr>
              <a:t>P(E</a:t>
            </a:r>
            <a:r>
              <a:rPr kumimoji="0" lang="en-US" altLang="zh-CN" sz="2400" b="1" baseline="-25000" dirty="0">
                <a:latin typeface="Times New Roman" pitchFamily="18" charset="0"/>
                <a:ea typeface="宋体" pitchFamily="2" charset="-122"/>
              </a:rPr>
              <a:t>1</a:t>
            </a:r>
            <a:r>
              <a:rPr kumimoji="0" lang="en-US" altLang="zh-CN" sz="2400" b="1" dirty="0">
                <a:latin typeface="Times New Roman" pitchFamily="18" charset="0"/>
                <a:ea typeface="宋体" pitchFamily="2" charset="-122"/>
              </a:rPr>
              <a:t>)=P(E</a:t>
            </a:r>
            <a:r>
              <a:rPr kumimoji="0" lang="en-US" altLang="zh-CN" sz="2400" b="1" baseline="-25000" dirty="0">
                <a:latin typeface="Times New Roman" pitchFamily="18" charset="0"/>
                <a:ea typeface="宋体" pitchFamily="2" charset="-122"/>
              </a:rPr>
              <a:t>2</a:t>
            </a:r>
            <a:r>
              <a:rPr kumimoji="0" lang="en-US" altLang="zh-CN" sz="2400" b="1" dirty="0">
                <a:latin typeface="Times New Roman" pitchFamily="18" charset="0"/>
                <a:ea typeface="宋体" pitchFamily="2" charset="-122"/>
              </a:rPr>
              <a:t>)=0.6</a:t>
            </a:r>
          </a:p>
          <a:p>
            <a:pPr eaLnBrk="1" hangingPunct="1">
              <a:lnSpc>
                <a:spcPct val="125000"/>
              </a:lnSpc>
              <a:spcBef>
                <a:spcPct val="20000"/>
              </a:spcBef>
            </a:pPr>
            <a:r>
              <a:rPr kumimoji="0" lang="en-US" altLang="zh-CN" sz="2400" b="1" dirty="0">
                <a:latin typeface="Times New Roman" pitchFamily="18" charset="0"/>
                <a:ea typeface="宋体" pitchFamily="2" charset="-122"/>
              </a:rPr>
              <a:t>         P(H</a:t>
            </a:r>
            <a:r>
              <a:rPr kumimoji="0" lang="en-US" altLang="zh-CN" sz="2400" b="1" baseline="-25000" dirty="0">
                <a:latin typeface="Times New Roman" pitchFamily="18" charset="0"/>
                <a:ea typeface="宋体" pitchFamily="2" charset="-122"/>
              </a:rPr>
              <a:t>1</a:t>
            </a:r>
            <a:r>
              <a:rPr kumimoji="0" lang="en-US" altLang="zh-CN" sz="2400" b="1" dirty="0">
                <a:latin typeface="Times New Roman" pitchFamily="18" charset="0"/>
                <a:ea typeface="宋体" pitchFamily="2" charset="-122"/>
              </a:rPr>
              <a:t>)=0.091</a:t>
            </a:r>
            <a:r>
              <a:rPr kumimoji="0" lang="zh-CN" altLang="en-US" sz="2400" b="1" dirty="0">
                <a:latin typeface="Times New Roman" pitchFamily="18" charset="0"/>
                <a:ea typeface="宋体" pitchFamily="2" charset="-122"/>
              </a:rPr>
              <a:t>，</a:t>
            </a:r>
            <a:r>
              <a:rPr kumimoji="0" lang="en-US" altLang="zh-CN" sz="2400" b="1" dirty="0">
                <a:latin typeface="Times New Roman" pitchFamily="18" charset="0"/>
                <a:ea typeface="宋体" pitchFamily="2" charset="-122"/>
              </a:rPr>
              <a:t>P(H</a:t>
            </a:r>
            <a:r>
              <a:rPr kumimoji="0" lang="en-US" altLang="zh-CN" sz="2400" b="1" baseline="-25000" dirty="0">
                <a:latin typeface="Times New Roman" pitchFamily="18" charset="0"/>
                <a:ea typeface="宋体" pitchFamily="2" charset="-122"/>
              </a:rPr>
              <a:t>2</a:t>
            </a:r>
            <a:r>
              <a:rPr kumimoji="0" lang="en-US" altLang="zh-CN" sz="2400" b="1" dirty="0">
                <a:latin typeface="Times New Roman" pitchFamily="18" charset="0"/>
                <a:ea typeface="宋体" pitchFamily="2" charset="-122"/>
              </a:rPr>
              <a:t>)=0.01      </a:t>
            </a:r>
          </a:p>
          <a:p>
            <a:pPr eaLnBrk="1" hangingPunct="1">
              <a:lnSpc>
                <a:spcPct val="125000"/>
              </a:lnSpc>
              <a:spcBef>
                <a:spcPct val="20000"/>
              </a:spcBef>
            </a:pPr>
            <a:r>
              <a:rPr kumimoji="0" lang="en-US" altLang="zh-CN" sz="2400" b="1" dirty="0">
                <a:latin typeface="Times New Roman" pitchFamily="18" charset="0"/>
                <a:ea typeface="宋体" pitchFamily="2" charset="-122"/>
              </a:rPr>
              <a:t>    </a:t>
            </a:r>
            <a:r>
              <a:rPr kumimoji="0" lang="zh-CN" altLang="en-US" sz="2400" b="1" dirty="0">
                <a:latin typeface="Times New Roman" pitchFamily="18" charset="0"/>
                <a:ea typeface="宋体" pitchFamily="2" charset="-122"/>
              </a:rPr>
              <a:t>用户回答</a:t>
            </a:r>
            <a:r>
              <a:rPr kumimoji="0" lang="en-US" altLang="zh-CN" sz="2400" b="1" dirty="0">
                <a:latin typeface="Times New Roman" pitchFamily="18" charset="0"/>
                <a:ea typeface="宋体" pitchFamily="2" charset="-122"/>
              </a:rPr>
              <a:t>: P(E</a:t>
            </a:r>
            <a:r>
              <a:rPr kumimoji="0" lang="en-US" altLang="zh-CN" sz="2400" b="1" baseline="-25000" dirty="0">
                <a:latin typeface="Times New Roman" pitchFamily="18" charset="0"/>
                <a:ea typeface="宋体" pitchFamily="2" charset="-122"/>
              </a:rPr>
              <a:t>1</a:t>
            </a:r>
            <a:r>
              <a:rPr kumimoji="0" lang="en-US" altLang="zh-CN" sz="2400" b="1" dirty="0">
                <a:latin typeface="Times New Roman" pitchFamily="18" charset="0"/>
                <a:ea typeface="宋体" pitchFamily="2" charset="-122"/>
              </a:rPr>
              <a:t>|S</a:t>
            </a:r>
            <a:r>
              <a:rPr kumimoji="0" lang="en-US" altLang="zh-CN" sz="2400" b="1" baseline="-25000" dirty="0">
                <a:latin typeface="Times New Roman" pitchFamily="18" charset="0"/>
                <a:ea typeface="宋体" pitchFamily="2" charset="-122"/>
              </a:rPr>
              <a:t>1</a:t>
            </a:r>
            <a:r>
              <a:rPr kumimoji="0" lang="en-US" altLang="zh-CN" sz="2400" b="1" dirty="0">
                <a:latin typeface="Times New Roman" pitchFamily="18" charset="0"/>
                <a:ea typeface="宋体" pitchFamily="2" charset="-122"/>
              </a:rPr>
              <a:t>)=0.76,  P(E</a:t>
            </a:r>
            <a:r>
              <a:rPr kumimoji="0" lang="en-US" altLang="zh-CN" sz="2400" b="1" baseline="-25000" dirty="0">
                <a:latin typeface="Times New Roman" pitchFamily="18" charset="0"/>
                <a:ea typeface="宋体" pitchFamily="2" charset="-122"/>
              </a:rPr>
              <a:t>2</a:t>
            </a:r>
            <a:r>
              <a:rPr kumimoji="0" lang="en-US" altLang="zh-CN" sz="2400" b="1" dirty="0">
                <a:latin typeface="Times New Roman" pitchFamily="18" charset="0"/>
                <a:ea typeface="宋体" pitchFamily="2" charset="-122"/>
              </a:rPr>
              <a:t>|S</a:t>
            </a:r>
            <a:r>
              <a:rPr kumimoji="0" lang="en-US" altLang="zh-CN" sz="2400" b="1" baseline="-25000" dirty="0">
                <a:latin typeface="Times New Roman" pitchFamily="18" charset="0"/>
                <a:ea typeface="宋体" pitchFamily="2" charset="-122"/>
              </a:rPr>
              <a:t>2</a:t>
            </a:r>
            <a:r>
              <a:rPr kumimoji="0" lang="en-US" altLang="zh-CN" sz="2400" b="1" dirty="0">
                <a:latin typeface="Times New Roman" pitchFamily="18" charset="0"/>
                <a:ea typeface="宋体" pitchFamily="2" charset="-122"/>
              </a:rPr>
              <a:t>)=0.68</a:t>
            </a:r>
          </a:p>
          <a:p>
            <a:pPr eaLnBrk="1" hangingPunct="1">
              <a:lnSpc>
                <a:spcPct val="125000"/>
              </a:lnSpc>
              <a:spcBef>
                <a:spcPct val="20000"/>
              </a:spcBef>
            </a:pPr>
            <a:r>
              <a:rPr kumimoji="0" lang="en-US" altLang="zh-CN" sz="2400" b="1" dirty="0">
                <a:latin typeface="Times New Roman" pitchFamily="18" charset="0"/>
                <a:ea typeface="宋体" pitchFamily="2" charset="-122"/>
              </a:rPr>
              <a:t>    </a:t>
            </a:r>
            <a:r>
              <a:rPr kumimoji="0" lang="zh-CN" altLang="en-US" sz="2400" b="1" dirty="0">
                <a:latin typeface="Times New Roman" pitchFamily="18" charset="0"/>
                <a:ea typeface="宋体" pitchFamily="2" charset="-122"/>
              </a:rPr>
              <a:t>求：</a:t>
            </a:r>
            <a:r>
              <a:rPr kumimoji="0" lang="en-US" altLang="zh-CN" sz="2400" b="1" dirty="0">
                <a:latin typeface="Times New Roman" pitchFamily="18" charset="0"/>
                <a:ea typeface="宋体" pitchFamily="2" charset="-122"/>
              </a:rPr>
              <a:t>P(H</a:t>
            </a:r>
            <a:r>
              <a:rPr kumimoji="0" lang="en-US" altLang="zh-CN" sz="2400" b="1" baseline="-25000" dirty="0">
                <a:latin typeface="Times New Roman" pitchFamily="18" charset="0"/>
                <a:ea typeface="宋体" pitchFamily="2" charset="-122"/>
              </a:rPr>
              <a:t>2</a:t>
            </a:r>
            <a:r>
              <a:rPr kumimoji="0" lang="en-US" altLang="zh-CN" sz="2400" b="1" dirty="0">
                <a:latin typeface="Times New Roman" pitchFamily="18" charset="0"/>
                <a:ea typeface="宋体" pitchFamily="2" charset="-122"/>
              </a:rPr>
              <a:t>|S</a:t>
            </a:r>
            <a:r>
              <a:rPr kumimoji="0" lang="en-US" altLang="zh-CN" sz="2400" b="1" baseline="-25000" dirty="0">
                <a:latin typeface="Times New Roman" pitchFamily="18" charset="0"/>
                <a:ea typeface="宋体" pitchFamily="2" charset="-122"/>
              </a:rPr>
              <a:t>1</a:t>
            </a:r>
            <a:r>
              <a:rPr kumimoji="0" lang="en-US" altLang="zh-CN" sz="2400" b="1" dirty="0">
                <a:latin typeface="Times New Roman" pitchFamily="18" charset="0"/>
                <a:ea typeface="宋体" pitchFamily="2" charset="-122"/>
              </a:rPr>
              <a:t>,S</a:t>
            </a:r>
            <a:r>
              <a:rPr kumimoji="0" lang="en-US" altLang="zh-CN" sz="2400" b="1" baseline="-25000" dirty="0">
                <a:latin typeface="Times New Roman" pitchFamily="18" charset="0"/>
                <a:ea typeface="宋体" pitchFamily="2" charset="-122"/>
              </a:rPr>
              <a:t>2</a:t>
            </a:r>
            <a:r>
              <a:rPr kumimoji="0" lang="en-US" altLang="zh-CN" sz="2400" b="1" dirty="0">
                <a:latin typeface="Times New Roman" pitchFamily="18" charset="0"/>
                <a:ea typeface="宋体" pitchFamily="2" charset="-122"/>
              </a:rPr>
              <a:t>)=?</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灯片编号占位符 7"/>
          <p:cNvSpPr>
            <a:spLocks noGrp="1"/>
          </p:cNvSpPr>
          <p:nvPr>
            <p:ph type="sldNum" sz="quarter" idx="12"/>
          </p:nvPr>
        </p:nvSpPr>
        <p:spPr/>
        <p:txBody>
          <a:bodyPr/>
          <a:lstStyle/>
          <a:p>
            <a:fld id="{6E260396-633B-4802-9BE4-D33934EEAE21}" type="slidenum">
              <a:rPr lang="en-US" altLang="zh-CN"/>
              <a:pPr/>
              <a:t>55</a:t>
            </a:fld>
            <a:endParaRPr lang="en-US" altLang="zh-CN"/>
          </a:p>
        </p:txBody>
      </p:sp>
      <p:sp>
        <p:nvSpPr>
          <p:cNvPr id="216067" name="Rectangle 3"/>
          <p:cNvSpPr>
            <a:spLocks noGrp="1" noChangeArrowheads="1"/>
          </p:cNvSpPr>
          <p:nvPr>
            <p:ph type="body" sz="half" idx="1"/>
          </p:nvPr>
        </p:nvSpPr>
        <p:spPr>
          <a:xfrm>
            <a:off x="250825" y="873125"/>
            <a:ext cx="8424863" cy="431800"/>
          </a:xfrm>
        </p:spPr>
        <p:txBody>
          <a:bodyPr/>
          <a:lstStyle/>
          <a:p>
            <a:pPr>
              <a:lnSpc>
                <a:spcPct val="90000"/>
              </a:lnSpc>
              <a:buFontTx/>
              <a:buNone/>
            </a:pPr>
            <a:r>
              <a:rPr lang="en-US" altLang="zh-CN" sz="2000" b="1">
                <a:solidFill>
                  <a:srgbClr val="D60093"/>
                </a:solidFill>
              </a:rPr>
              <a:t>    </a:t>
            </a:r>
            <a:r>
              <a:rPr lang="zh-CN" altLang="en-US" sz="2000" b="1">
                <a:solidFill>
                  <a:srgbClr val="D60093"/>
                </a:solidFill>
              </a:rPr>
              <a:t>解：</a:t>
            </a:r>
            <a:r>
              <a:rPr lang="zh-CN" altLang="en-US" sz="2000" b="1">
                <a:solidFill>
                  <a:srgbClr val="0000CC"/>
                </a:solidFill>
              </a:rPr>
              <a:t>由已知知识得到的推理网络如下图所示。</a:t>
            </a:r>
            <a:endParaRPr lang="zh-CN" altLang="en-US" sz="2000">
              <a:solidFill>
                <a:srgbClr val="0000CC"/>
              </a:solidFill>
            </a:endParaRPr>
          </a:p>
        </p:txBody>
      </p:sp>
      <p:sp>
        <p:nvSpPr>
          <p:cNvPr id="216088" name="Text Box 24"/>
          <p:cNvSpPr txBox="1">
            <a:spLocks noChangeArrowheads="1"/>
          </p:cNvSpPr>
          <p:nvPr/>
        </p:nvSpPr>
        <p:spPr bwMode="auto">
          <a:xfrm>
            <a:off x="4427538" y="2960688"/>
            <a:ext cx="684212" cy="327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tIns="10800" rIns="0" bIns="10800">
            <a:spAutoFit/>
          </a:bodyPr>
          <a:lstStyle/>
          <a:p>
            <a:pPr eaLnBrk="1" hangingPunct="1">
              <a:spcBef>
                <a:spcPct val="50000"/>
              </a:spcBef>
            </a:pPr>
            <a:r>
              <a:rPr lang="en-US" altLang="zh-CN" sz="2000">
                <a:latin typeface="Times New Roman" pitchFamily="18" charset="0"/>
                <a:ea typeface="宋体" pitchFamily="2" charset="-122"/>
              </a:rPr>
              <a:t>0.091</a:t>
            </a:r>
          </a:p>
        </p:txBody>
      </p:sp>
      <p:grpSp>
        <p:nvGrpSpPr>
          <p:cNvPr id="216098" name="Group 34"/>
          <p:cNvGrpSpPr>
            <a:grpSpLocks/>
          </p:cNvGrpSpPr>
          <p:nvPr/>
        </p:nvGrpSpPr>
        <p:grpSpPr bwMode="auto">
          <a:xfrm>
            <a:off x="1258888" y="2060575"/>
            <a:ext cx="5654675" cy="3387725"/>
            <a:chOff x="521" y="1684"/>
            <a:chExt cx="3516" cy="2134"/>
          </a:xfrm>
        </p:grpSpPr>
        <p:sp>
          <p:nvSpPr>
            <p:cNvPr id="216072" name="Rectangle 8"/>
            <p:cNvSpPr>
              <a:spLocks noChangeArrowheads="1"/>
            </p:cNvSpPr>
            <p:nvPr/>
          </p:nvSpPr>
          <p:spPr bwMode="auto">
            <a:xfrm>
              <a:off x="1882" y="1752"/>
              <a:ext cx="522" cy="204"/>
            </a:xfrm>
            <a:prstGeom prst="rect">
              <a:avLst/>
            </a:prstGeom>
            <a:solidFill>
              <a:srgbClr val="CC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spcBef>
                  <a:spcPct val="0"/>
                </a:spcBef>
              </a:pPr>
              <a:r>
                <a:rPr lang="en-US" altLang="zh-CN" sz="2000">
                  <a:latin typeface="Times New Roman" pitchFamily="18" charset="0"/>
                  <a:ea typeface="宋体" pitchFamily="2" charset="-122"/>
                </a:rPr>
                <a:t>H</a:t>
              </a:r>
              <a:r>
                <a:rPr lang="en-US" altLang="zh-CN" sz="2000" baseline="-25000">
                  <a:latin typeface="Times New Roman" pitchFamily="18" charset="0"/>
                  <a:ea typeface="宋体" pitchFamily="2" charset="-122"/>
                </a:rPr>
                <a:t>2</a:t>
              </a:r>
            </a:p>
          </p:txBody>
        </p:sp>
        <p:sp>
          <p:nvSpPr>
            <p:cNvPr id="216073" name="Rectangle 9"/>
            <p:cNvSpPr>
              <a:spLocks noChangeArrowheads="1"/>
            </p:cNvSpPr>
            <p:nvPr/>
          </p:nvSpPr>
          <p:spPr bwMode="auto">
            <a:xfrm>
              <a:off x="1882" y="2273"/>
              <a:ext cx="521" cy="205"/>
            </a:xfrm>
            <a:prstGeom prst="rect">
              <a:avLst/>
            </a:prstGeom>
            <a:solidFill>
              <a:srgbClr val="CC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spcBef>
                  <a:spcPct val="0"/>
                </a:spcBef>
              </a:pPr>
              <a:r>
                <a:rPr lang="en-US" altLang="zh-CN" sz="2000">
                  <a:latin typeface="Times New Roman" pitchFamily="18" charset="0"/>
                  <a:ea typeface="宋体" pitchFamily="2" charset="-122"/>
                </a:rPr>
                <a:t>H</a:t>
              </a:r>
              <a:r>
                <a:rPr lang="en-US" altLang="zh-CN" sz="2000" baseline="-25000">
                  <a:latin typeface="Times New Roman" pitchFamily="18" charset="0"/>
                  <a:ea typeface="宋体" pitchFamily="2" charset="-122"/>
                </a:rPr>
                <a:t>1</a:t>
              </a:r>
            </a:p>
          </p:txBody>
        </p:sp>
        <p:sp>
          <p:nvSpPr>
            <p:cNvPr id="216074" name="Rectangle 10"/>
            <p:cNvSpPr>
              <a:spLocks noChangeArrowheads="1"/>
            </p:cNvSpPr>
            <p:nvPr/>
          </p:nvSpPr>
          <p:spPr bwMode="auto">
            <a:xfrm>
              <a:off x="2200" y="2795"/>
              <a:ext cx="499" cy="227"/>
            </a:xfrm>
            <a:prstGeom prst="rect">
              <a:avLst/>
            </a:prstGeom>
            <a:solidFill>
              <a:srgbClr val="CCFFCC"/>
            </a:solidFill>
            <a:ln w="9525">
              <a:solidFill>
                <a:schemeClr val="tx1"/>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spcBef>
                  <a:spcPct val="0"/>
                </a:spcBef>
              </a:pPr>
              <a:r>
                <a:rPr lang="en-US" altLang="zh-CN" sz="2000">
                  <a:latin typeface="Times New Roman" pitchFamily="18" charset="0"/>
                  <a:ea typeface="宋体" pitchFamily="2" charset="-122"/>
                </a:rPr>
                <a:t>AND</a:t>
              </a:r>
            </a:p>
          </p:txBody>
        </p:sp>
        <p:sp>
          <p:nvSpPr>
            <p:cNvPr id="216075" name="Rectangle 11"/>
            <p:cNvSpPr>
              <a:spLocks noChangeArrowheads="1"/>
            </p:cNvSpPr>
            <p:nvPr/>
          </p:nvSpPr>
          <p:spPr bwMode="auto">
            <a:xfrm>
              <a:off x="816" y="3249"/>
              <a:ext cx="522" cy="226"/>
            </a:xfrm>
            <a:prstGeom prst="rect">
              <a:avLst/>
            </a:prstGeom>
            <a:solidFill>
              <a:srgbClr val="CC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spcBef>
                  <a:spcPct val="0"/>
                </a:spcBef>
              </a:pPr>
              <a:r>
                <a:rPr lang="en-US" altLang="zh-CN" sz="2000">
                  <a:latin typeface="Times New Roman" pitchFamily="18" charset="0"/>
                  <a:ea typeface="宋体" pitchFamily="2" charset="-122"/>
                </a:rPr>
                <a:t>E</a:t>
              </a:r>
              <a:r>
                <a:rPr lang="en-US" altLang="zh-CN" sz="2000" baseline="-25000">
                  <a:latin typeface="Times New Roman" pitchFamily="18" charset="0"/>
                  <a:ea typeface="宋体" pitchFamily="2" charset="-122"/>
                </a:rPr>
                <a:t>1</a:t>
              </a:r>
            </a:p>
          </p:txBody>
        </p:sp>
        <p:sp>
          <p:nvSpPr>
            <p:cNvPr id="216076" name="Rectangle 12"/>
            <p:cNvSpPr>
              <a:spLocks noChangeArrowheads="1"/>
            </p:cNvSpPr>
            <p:nvPr/>
          </p:nvSpPr>
          <p:spPr bwMode="auto">
            <a:xfrm>
              <a:off x="3266" y="3317"/>
              <a:ext cx="499" cy="204"/>
            </a:xfrm>
            <a:prstGeom prst="rect">
              <a:avLst/>
            </a:prstGeom>
            <a:solidFill>
              <a:srgbClr val="CC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spcBef>
                  <a:spcPct val="0"/>
                </a:spcBef>
              </a:pPr>
              <a:r>
                <a:rPr lang="en-US" altLang="zh-CN" sz="2000">
                  <a:latin typeface="Times New Roman" pitchFamily="18" charset="0"/>
                  <a:ea typeface="宋体" pitchFamily="2" charset="-122"/>
                </a:rPr>
                <a:t>E</a:t>
              </a:r>
              <a:r>
                <a:rPr lang="en-US" altLang="zh-CN" sz="2000" baseline="-25000">
                  <a:latin typeface="Times New Roman" pitchFamily="18" charset="0"/>
                  <a:ea typeface="宋体" pitchFamily="2" charset="-122"/>
                </a:rPr>
                <a:t>2</a:t>
              </a:r>
            </a:p>
          </p:txBody>
        </p:sp>
        <p:sp>
          <p:nvSpPr>
            <p:cNvPr id="216077" name="Line 13"/>
            <p:cNvSpPr>
              <a:spLocks noChangeShapeType="1"/>
            </p:cNvSpPr>
            <p:nvPr/>
          </p:nvSpPr>
          <p:spPr bwMode="auto">
            <a:xfrm flipV="1">
              <a:off x="1088" y="3022"/>
              <a:ext cx="1384" cy="227"/>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216078" name="Line 14"/>
            <p:cNvSpPr>
              <a:spLocks noChangeShapeType="1"/>
            </p:cNvSpPr>
            <p:nvPr/>
          </p:nvSpPr>
          <p:spPr bwMode="auto">
            <a:xfrm flipH="1" flipV="1">
              <a:off x="2494" y="3022"/>
              <a:ext cx="1044" cy="295"/>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216079" name="Line 15"/>
            <p:cNvSpPr>
              <a:spLocks noChangeShapeType="1"/>
            </p:cNvSpPr>
            <p:nvPr/>
          </p:nvSpPr>
          <p:spPr bwMode="auto">
            <a:xfrm flipH="1" flipV="1">
              <a:off x="2154" y="2478"/>
              <a:ext cx="318" cy="317"/>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216080" name="Line 16"/>
            <p:cNvSpPr>
              <a:spLocks noChangeShapeType="1"/>
            </p:cNvSpPr>
            <p:nvPr/>
          </p:nvSpPr>
          <p:spPr bwMode="auto">
            <a:xfrm flipV="1">
              <a:off x="1088" y="2478"/>
              <a:ext cx="1021" cy="771"/>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216081" name="Line 17"/>
            <p:cNvSpPr>
              <a:spLocks noChangeShapeType="1"/>
            </p:cNvSpPr>
            <p:nvPr/>
          </p:nvSpPr>
          <p:spPr bwMode="auto">
            <a:xfrm flipV="1">
              <a:off x="2132" y="1933"/>
              <a:ext cx="0" cy="340"/>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216082" name="Text Box 18"/>
            <p:cNvSpPr txBox="1">
              <a:spLocks noChangeArrowheads="1"/>
            </p:cNvSpPr>
            <p:nvPr/>
          </p:nvSpPr>
          <p:spPr bwMode="auto">
            <a:xfrm>
              <a:off x="2562" y="1684"/>
              <a:ext cx="295" cy="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tIns="10800" rIns="0" bIns="10800">
              <a:spAutoFit/>
            </a:bodyPr>
            <a:lstStyle/>
            <a:p>
              <a:pPr eaLnBrk="1" hangingPunct="1">
                <a:spcBef>
                  <a:spcPct val="50000"/>
                </a:spcBef>
              </a:pPr>
              <a:r>
                <a:rPr lang="en-US" altLang="zh-CN" sz="2000">
                  <a:latin typeface="Times New Roman" pitchFamily="18" charset="0"/>
                  <a:ea typeface="宋体" pitchFamily="2" charset="-122"/>
                </a:rPr>
                <a:t>0.01</a:t>
              </a:r>
            </a:p>
          </p:txBody>
        </p:sp>
        <p:sp>
          <p:nvSpPr>
            <p:cNvPr id="216083" name="Text Box 19"/>
            <p:cNvSpPr txBox="1">
              <a:spLocks noChangeArrowheads="1"/>
            </p:cNvSpPr>
            <p:nvPr/>
          </p:nvSpPr>
          <p:spPr bwMode="auto">
            <a:xfrm>
              <a:off x="521" y="2750"/>
              <a:ext cx="908"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pPr>
              <a:r>
                <a:rPr lang="en-US" altLang="zh-CN" sz="2000">
                  <a:latin typeface="Times New Roman" pitchFamily="18" charset="0"/>
                  <a:ea typeface="宋体" pitchFamily="2" charset="-122"/>
                </a:rPr>
                <a:t>(2,0.001)</a:t>
              </a:r>
            </a:p>
          </p:txBody>
        </p:sp>
        <p:sp>
          <p:nvSpPr>
            <p:cNvPr id="216084" name="Text Box 20"/>
            <p:cNvSpPr txBox="1">
              <a:spLocks noChangeArrowheads="1"/>
            </p:cNvSpPr>
            <p:nvPr/>
          </p:nvSpPr>
          <p:spPr bwMode="auto">
            <a:xfrm>
              <a:off x="2472" y="2478"/>
              <a:ext cx="1021"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pPr>
              <a:r>
                <a:rPr lang="en-US" altLang="zh-CN" sz="2000">
                  <a:latin typeface="Times New Roman" pitchFamily="18" charset="0"/>
                  <a:ea typeface="宋体" pitchFamily="2" charset="-122"/>
                </a:rPr>
                <a:t>(100,0.001)</a:t>
              </a:r>
            </a:p>
          </p:txBody>
        </p:sp>
        <p:sp>
          <p:nvSpPr>
            <p:cNvPr id="216085" name="Text Box 21"/>
            <p:cNvSpPr txBox="1">
              <a:spLocks noChangeArrowheads="1"/>
            </p:cNvSpPr>
            <p:nvPr/>
          </p:nvSpPr>
          <p:spPr bwMode="auto">
            <a:xfrm>
              <a:off x="2222" y="2001"/>
              <a:ext cx="930"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pPr>
              <a:r>
                <a:rPr lang="en-US" altLang="zh-CN" sz="2000">
                  <a:latin typeface="Times New Roman" pitchFamily="18" charset="0"/>
                  <a:ea typeface="宋体" pitchFamily="2" charset="-122"/>
                </a:rPr>
                <a:t>(200,0.01)</a:t>
              </a:r>
            </a:p>
          </p:txBody>
        </p:sp>
        <p:sp>
          <p:nvSpPr>
            <p:cNvPr id="216089" name="Text Box 25"/>
            <p:cNvSpPr txBox="1">
              <a:spLocks noChangeArrowheads="1"/>
            </p:cNvSpPr>
            <p:nvPr/>
          </p:nvSpPr>
          <p:spPr bwMode="auto">
            <a:xfrm>
              <a:off x="1383" y="3271"/>
              <a:ext cx="227" cy="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tIns="10800" rIns="0" bIns="10800">
              <a:spAutoFit/>
            </a:bodyPr>
            <a:lstStyle/>
            <a:p>
              <a:pPr eaLnBrk="1" hangingPunct="1">
                <a:spcBef>
                  <a:spcPct val="50000"/>
                </a:spcBef>
              </a:pPr>
              <a:r>
                <a:rPr lang="en-US" altLang="zh-CN" sz="2000">
                  <a:latin typeface="Times New Roman" pitchFamily="18" charset="0"/>
                  <a:ea typeface="宋体" pitchFamily="2" charset="-122"/>
                </a:rPr>
                <a:t>0.6</a:t>
              </a:r>
            </a:p>
          </p:txBody>
        </p:sp>
        <p:sp>
          <p:nvSpPr>
            <p:cNvPr id="216090" name="Text Box 26"/>
            <p:cNvSpPr txBox="1">
              <a:spLocks noChangeArrowheads="1"/>
            </p:cNvSpPr>
            <p:nvPr/>
          </p:nvSpPr>
          <p:spPr bwMode="auto">
            <a:xfrm>
              <a:off x="3810" y="3294"/>
              <a:ext cx="227" cy="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tIns="10800" rIns="0" bIns="10800">
              <a:spAutoFit/>
            </a:bodyPr>
            <a:lstStyle/>
            <a:p>
              <a:pPr eaLnBrk="1" hangingPunct="1">
                <a:spcBef>
                  <a:spcPct val="50000"/>
                </a:spcBef>
              </a:pPr>
              <a:r>
                <a:rPr lang="en-US" altLang="zh-CN" sz="2000">
                  <a:latin typeface="Times New Roman" pitchFamily="18" charset="0"/>
                  <a:ea typeface="宋体" pitchFamily="2" charset="-122"/>
                </a:rPr>
                <a:t>0.6</a:t>
              </a:r>
            </a:p>
          </p:txBody>
        </p:sp>
        <p:sp>
          <p:nvSpPr>
            <p:cNvPr id="216095" name="Text Box 31"/>
            <p:cNvSpPr txBox="1">
              <a:spLocks noChangeArrowheads="1"/>
            </p:cNvSpPr>
            <p:nvPr/>
          </p:nvSpPr>
          <p:spPr bwMode="auto">
            <a:xfrm>
              <a:off x="952" y="3543"/>
              <a:ext cx="340" cy="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tIns="10800" rIns="0" bIns="10800">
              <a:spAutoFit/>
            </a:bodyPr>
            <a:lstStyle/>
            <a:p>
              <a:pPr eaLnBrk="1" hangingPunct="1">
                <a:spcBef>
                  <a:spcPct val="50000"/>
                </a:spcBef>
              </a:pPr>
              <a:r>
                <a:rPr lang="en-US" altLang="zh-CN" sz="2000">
                  <a:latin typeface="Times New Roman" pitchFamily="18" charset="0"/>
                  <a:ea typeface="宋体" pitchFamily="2" charset="-122"/>
                </a:rPr>
                <a:t>0.76</a:t>
              </a:r>
            </a:p>
          </p:txBody>
        </p:sp>
        <p:sp>
          <p:nvSpPr>
            <p:cNvPr id="216096" name="Text Box 32"/>
            <p:cNvSpPr txBox="1">
              <a:spLocks noChangeArrowheads="1"/>
            </p:cNvSpPr>
            <p:nvPr/>
          </p:nvSpPr>
          <p:spPr bwMode="auto">
            <a:xfrm>
              <a:off x="3311" y="3612"/>
              <a:ext cx="408" cy="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tIns="10800" rIns="0" bIns="10800">
              <a:spAutoFit/>
            </a:bodyPr>
            <a:lstStyle/>
            <a:p>
              <a:pPr eaLnBrk="1" hangingPunct="1">
                <a:spcBef>
                  <a:spcPct val="50000"/>
                </a:spcBef>
              </a:pPr>
              <a:r>
                <a:rPr lang="en-US" altLang="zh-CN" sz="2000">
                  <a:latin typeface="Times New Roman" pitchFamily="18" charset="0"/>
                  <a:ea typeface="宋体" pitchFamily="2" charset="-122"/>
                </a:rPr>
                <a:t>0.68</a:t>
              </a:r>
            </a:p>
          </p:txBody>
        </p:sp>
      </p:gr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灯片编号占位符 7"/>
          <p:cNvSpPr>
            <a:spLocks noGrp="1"/>
          </p:cNvSpPr>
          <p:nvPr>
            <p:ph type="sldNum" sz="quarter" idx="12"/>
          </p:nvPr>
        </p:nvSpPr>
        <p:spPr/>
        <p:txBody>
          <a:bodyPr/>
          <a:lstStyle/>
          <a:p>
            <a:fld id="{8B24E0AE-C765-4819-A1FD-C86D65296F3F}" type="slidenum">
              <a:rPr lang="en-US" altLang="zh-CN">
                <a:latin typeface="幼圆" pitchFamily="49" charset="-122"/>
                <a:ea typeface="幼圆" pitchFamily="49" charset="-122"/>
              </a:rPr>
              <a:pPr/>
              <a:t>56</a:t>
            </a:fld>
            <a:endParaRPr lang="en-US" altLang="zh-CN">
              <a:latin typeface="幼圆" pitchFamily="49" charset="-122"/>
              <a:ea typeface="幼圆" pitchFamily="49" charset="-122"/>
            </a:endParaRPr>
          </a:p>
        </p:txBody>
      </p:sp>
      <p:graphicFrame>
        <p:nvGraphicFramePr>
          <p:cNvPr id="333836" name="Object 12"/>
          <p:cNvGraphicFramePr>
            <a:graphicFrameLocks noGrp="1" noChangeAspect="1"/>
          </p:cNvGraphicFramePr>
          <p:nvPr>
            <p:ph sz="quarter" idx="2"/>
            <p:extLst>
              <p:ext uri="{D42A27DB-BD31-4B8C-83A1-F6EECF244321}">
                <p14:modId xmlns:p14="http://schemas.microsoft.com/office/powerpoint/2010/main" val="3260387597"/>
              </p:ext>
            </p:extLst>
          </p:nvPr>
        </p:nvGraphicFramePr>
        <p:xfrm>
          <a:off x="1047750" y="2960688"/>
          <a:ext cx="5824538" cy="1670050"/>
        </p:xfrm>
        <a:graphic>
          <a:graphicData uri="http://schemas.openxmlformats.org/presentationml/2006/ole">
            <mc:AlternateContent xmlns:mc="http://schemas.openxmlformats.org/markup-compatibility/2006">
              <mc:Choice xmlns:v="urn:schemas-microsoft-com:vml" Requires="v">
                <p:oleObj spid="_x0000_s334157" name="Equation" r:id="rId4" imgW="3720960" imgH="1066680" progId="Equation.DSMT4">
                  <p:embed/>
                </p:oleObj>
              </mc:Choice>
              <mc:Fallback>
                <p:oleObj name="Equation" r:id="rId4" imgW="3720960" imgH="1066680" progId="Equation.DSMT4">
                  <p:embed/>
                  <p:pic>
                    <p:nvPicPr>
                      <p:cNvPr id="0" name="Object 1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47750" y="2960688"/>
                        <a:ext cx="5824538" cy="16700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33830" name="Text Box 6"/>
          <p:cNvSpPr txBox="1">
            <a:spLocks noChangeArrowheads="1"/>
          </p:cNvSpPr>
          <p:nvPr/>
        </p:nvSpPr>
        <p:spPr bwMode="auto">
          <a:xfrm>
            <a:off x="417513" y="184150"/>
            <a:ext cx="8712200" cy="4263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lnSpc>
                <a:spcPct val="120000"/>
              </a:lnSpc>
              <a:spcBef>
                <a:spcPct val="10000"/>
              </a:spcBef>
            </a:pPr>
            <a:r>
              <a:rPr kumimoji="0" lang="en-US" altLang="zh-CN" sz="2000" b="1" dirty="0">
                <a:solidFill>
                  <a:srgbClr val="008000"/>
                </a:solidFill>
                <a:latin typeface="幼圆" pitchFamily="49" charset="-122"/>
                <a:ea typeface="幼圆" pitchFamily="49" charset="-122"/>
              </a:rPr>
              <a:t>    </a:t>
            </a:r>
            <a:r>
              <a:rPr kumimoji="0" lang="en-US" altLang="zh-CN" sz="2000" b="1" dirty="0">
                <a:solidFill>
                  <a:srgbClr val="C00000"/>
                </a:solidFill>
                <a:latin typeface="Times New Roman" pitchFamily="18" charset="0"/>
                <a:ea typeface="幼圆" pitchFamily="49" charset="-122"/>
                <a:cs typeface="Times New Roman" pitchFamily="18" charset="0"/>
              </a:rPr>
              <a:t>(1) </a:t>
            </a:r>
            <a:r>
              <a:rPr kumimoji="0" lang="zh-CN" altLang="en-US" sz="2000" b="1" dirty="0">
                <a:solidFill>
                  <a:srgbClr val="C00000"/>
                </a:solidFill>
                <a:latin typeface="Times New Roman" pitchFamily="18" charset="0"/>
                <a:ea typeface="幼圆" pitchFamily="49" charset="-122"/>
                <a:cs typeface="Times New Roman" pitchFamily="18" charset="0"/>
              </a:rPr>
              <a:t>计算</a:t>
            </a:r>
            <a:r>
              <a:rPr kumimoji="0" lang="en-US" altLang="zh-CN" sz="2000" b="1" dirty="0">
                <a:solidFill>
                  <a:srgbClr val="C00000"/>
                </a:solidFill>
                <a:latin typeface="Times New Roman" pitchFamily="18" charset="0"/>
                <a:ea typeface="幼圆" pitchFamily="49" charset="-122"/>
                <a:cs typeface="Times New Roman" pitchFamily="18" charset="0"/>
              </a:rPr>
              <a:t>O(H1|S1)    </a:t>
            </a:r>
          </a:p>
        </p:txBody>
      </p:sp>
      <p:sp>
        <p:nvSpPr>
          <p:cNvPr id="333832" name="Text Box 8"/>
          <p:cNvSpPr txBox="1">
            <a:spLocks noChangeArrowheads="1"/>
          </p:cNvSpPr>
          <p:nvPr/>
        </p:nvSpPr>
        <p:spPr bwMode="auto">
          <a:xfrm>
            <a:off x="179388" y="2384425"/>
            <a:ext cx="87852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lnSpc>
                <a:spcPct val="120000"/>
              </a:lnSpc>
              <a:spcBef>
                <a:spcPct val="10000"/>
              </a:spcBef>
            </a:pPr>
            <a:r>
              <a:rPr kumimoji="0" lang="en-US" altLang="zh-CN" sz="2000" b="1">
                <a:solidFill>
                  <a:srgbClr val="0000CC"/>
                </a:solidFill>
                <a:latin typeface="幼圆" pitchFamily="49" charset="-122"/>
                <a:ea typeface="幼圆" pitchFamily="49" charset="-122"/>
              </a:rPr>
              <a:t>    </a:t>
            </a:r>
            <a:r>
              <a:rPr kumimoji="0" lang="zh-CN" altLang="en-US" sz="2000" b="1">
                <a:solidFill>
                  <a:srgbClr val="0000CC"/>
                </a:solidFill>
                <a:latin typeface="幼圆" pitchFamily="49" charset="-122"/>
                <a:ea typeface="幼圆" pitchFamily="49" charset="-122"/>
              </a:rPr>
              <a:t>由于</a:t>
            </a:r>
            <a:r>
              <a:rPr kumimoji="0" lang="en-US" altLang="zh-CN" sz="2000" b="1">
                <a:solidFill>
                  <a:srgbClr val="0000CC"/>
                </a:solidFill>
                <a:latin typeface="幼圆" pitchFamily="49" charset="-122"/>
                <a:ea typeface="幼圆" pitchFamily="49" charset="-122"/>
              </a:rPr>
              <a:t>P(E</a:t>
            </a:r>
            <a:r>
              <a:rPr kumimoji="0" lang="en-US" altLang="zh-CN" sz="2000" b="1" baseline="-25000">
                <a:solidFill>
                  <a:srgbClr val="0000CC"/>
                </a:solidFill>
                <a:latin typeface="幼圆" pitchFamily="49" charset="-122"/>
                <a:ea typeface="幼圆" pitchFamily="49" charset="-122"/>
              </a:rPr>
              <a:t>1</a:t>
            </a:r>
            <a:r>
              <a:rPr kumimoji="0" lang="en-US" altLang="zh-CN" sz="2000" b="1">
                <a:solidFill>
                  <a:srgbClr val="0000CC"/>
                </a:solidFill>
                <a:latin typeface="幼圆" pitchFamily="49" charset="-122"/>
                <a:ea typeface="幼圆" pitchFamily="49" charset="-122"/>
              </a:rPr>
              <a:t>|S</a:t>
            </a:r>
            <a:r>
              <a:rPr kumimoji="0" lang="en-US" altLang="zh-CN" sz="2000" b="1" baseline="-25000">
                <a:solidFill>
                  <a:srgbClr val="0000CC"/>
                </a:solidFill>
                <a:latin typeface="幼圆" pitchFamily="49" charset="-122"/>
                <a:ea typeface="幼圆" pitchFamily="49" charset="-122"/>
              </a:rPr>
              <a:t>1</a:t>
            </a:r>
            <a:r>
              <a:rPr kumimoji="0" lang="en-US" altLang="zh-CN" sz="2000" b="1">
                <a:solidFill>
                  <a:srgbClr val="0000CC"/>
                </a:solidFill>
                <a:latin typeface="幼圆" pitchFamily="49" charset="-122"/>
                <a:ea typeface="幼圆" pitchFamily="49" charset="-122"/>
              </a:rPr>
              <a:t>)=0.76&gt;P(E)</a:t>
            </a:r>
            <a:r>
              <a:rPr kumimoji="0" lang="zh-CN" altLang="en-US" sz="2000" b="1">
                <a:solidFill>
                  <a:srgbClr val="0000CC"/>
                </a:solidFill>
                <a:latin typeface="幼圆" pitchFamily="49" charset="-122"/>
                <a:ea typeface="幼圆" pitchFamily="49" charset="-122"/>
              </a:rPr>
              <a:t>，使用</a:t>
            </a:r>
            <a:r>
              <a:rPr kumimoji="0" lang="en-US" altLang="zh-CN" sz="2000" b="1">
                <a:solidFill>
                  <a:srgbClr val="0000CC"/>
                </a:solidFill>
                <a:latin typeface="幼圆" pitchFamily="49" charset="-122"/>
                <a:ea typeface="幼圆" pitchFamily="49" charset="-122"/>
              </a:rPr>
              <a:t>(6.8)</a:t>
            </a:r>
            <a:r>
              <a:rPr kumimoji="0" lang="zh-CN" altLang="en-US" sz="2000" b="1">
                <a:solidFill>
                  <a:srgbClr val="0000CC"/>
                </a:solidFill>
                <a:latin typeface="幼圆" pitchFamily="49" charset="-122"/>
                <a:ea typeface="幼圆" pitchFamily="49" charset="-122"/>
              </a:rPr>
              <a:t>式的后半部分，得</a:t>
            </a:r>
            <a:r>
              <a:rPr kumimoji="0" lang="en-US" altLang="zh-CN" sz="2000" b="1">
                <a:solidFill>
                  <a:srgbClr val="0000CC"/>
                </a:solidFill>
                <a:latin typeface="幼圆" pitchFamily="49" charset="-122"/>
                <a:ea typeface="幼圆" pitchFamily="49" charset="-122"/>
              </a:rPr>
              <a:t>P(H</a:t>
            </a:r>
            <a:r>
              <a:rPr kumimoji="0" lang="en-US" altLang="zh-CN" sz="2000" b="1" baseline="-25000">
                <a:solidFill>
                  <a:srgbClr val="0000CC"/>
                </a:solidFill>
                <a:latin typeface="幼圆" pitchFamily="49" charset="-122"/>
                <a:ea typeface="幼圆" pitchFamily="49" charset="-122"/>
              </a:rPr>
              <a:t>1</a:t>
            </a:r>
            <a:r>
              <a:rPr kumimoji="0" lang="en-US" altLang="zh-CN" sz="2000" b="1">
                <a:solidFill>
                  <a:srgbClr val="0000CC"/>
                </a:solidFill>
                <a:latin typeface="幼圆" pitchFamily="49" charset="-122"/>
                <a:ea typeface="幼圆" pitchFamily="49" charset="-122"/>
              </a:rPr>
              <a:t>|S</a:t>
            </a:r>
            <a:r>
              <a:rPr kumimoji="0" lang="en-US" altLang="zh-CN" sz="2000" b="1" baseline="-25000">
                <a:solidFill>
                  <a:srgbClr val="0000CC"/>
                </a:solidFill>
                <a:latin typeface="幼圆" pitchFamily="49" charset="-122"/>
                <a:ea typeface="幼圆" pitchFamily="49" charset="-122"/>
              </a:rPr>
              <a:t>1</a:t>
            </a:r>
            <a:r>
              <a:rPr kumimoji="0" lang="en-US" altLang="zh-CN" sz="2000" b="1">
                <a:solidFill>
                  <a:srgbClr val="0000CC"/>
                </a:solidFill>
                <a:latin typeface="幼圆" pitchFamily="49" charset="-122"/>
                <a:ea typeface="幼圆" pitchFamily="49" charset="-122"/>
              </a:rPr>
              <a:t>)</a:t>
            </a:r>
            <a:r>
              <a:rPr kumimoji="0" lang="zh-CN" altLang="en-US" sz="2000" b="1">
                <a:solidFill>
                  <a:srgbClr val="0000CC"/>
                </a:solidFill>
                <a:latin typeface="幼圆" pitchFamily="49" charset="-122"/>
                <a:ea typeface="幼圆" pitchFamily="49" charset="-122"/>
              </a:rPr>
              <a:t>为：</a:t>
            </a:r>
          </a:p>
        </p:txBody>
      </p:sp>
      <p:graphicFrame>
        <p:nvGraphicFramePr>
          <p:cNvPr id="333839" name="Object 15"/>
          <p:cNvGraphicFramePr>
            <a:graphicFrameLocks noGrp="1" noChangeAspect="1"/>
          </p:cNvGraphicFramePr>
          <p:nvPr>
            <p:ph sz="quarter" idx="3"/>
            <p:extLst>
              <p:ext uri="{D42A27DB-BD31-4B8C-83A1-F6EECF244321}">
                <p14:modId xmlns:p14="http://schemas.microsoft.com/office/powerpoint/2010/main" val="3480942749"/>
              </p:ext>
            </p:extLst>
          </p:nvPr>
        </p:nvGraphicFramePr>
        <p:xfrm>
          <a:off x="1025525" y="5084763"/>
          <a:ext cx="4356100" cy="679450"/>
        </p:xfrm>
        <a:graphic>
          <a:graphicData uri="http://schemas.openxmlformats.org/presentationml/2006/ole">
            <mc:AlternateContent xmlns:mc="http://schemas.openxmlformats.org/markup-compatibility/2006">
              <mc:Choice xmlns:v="urn:schemas-microsoft-com:vml" Requires="v">
                <p:oleObj spid="_x0000_s334158" name="Equation" r:id="rId6" imgW="2768400" imgH="431640" progId="Equation.DSMT4">
                  <p:embed/>
                </p:oleObj>
              </mc:Choice>
              <mc:Fallback>
                <p:oleObj name="Equation" r:id="rId6" imgW="2768400" imgH="431640" progId="Equation.DSMT4">
                  <p:embed/>
                  <p:pic>
                    <p:nvPicPr>
                      <p:cNvPr id="0" name="Object 1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25525" y="5084763"/>
                        <a:ext cx="4356100" cy="679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solidFill>
                              <a:schemeClr val="tx1"/>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333843" name="Group 19"/>
          <p:cNvGrpSpPr>
            <a:grpSpLocks/>
          </p:cNvGrpSpPr>
          <p:nvPr/>
        </p:nvGrpSpPr>
        <p:grpSpPr bwMode="auto">
          <a:xfrm>
            <a:off x="981075" y="836613"/>
            <a:ext cx="5057775" cy="1479550"/>
            <a:chOff x="618" y="527"/>
            <a:chExt cx="3186" cy="932"/>
          </a:xfrm>
        </p:grpSpPr>
        <p:graphicFrame>
          <p:nvGraphicFramePr>
            <p:cNvPr id="333828" name="Object 4"/>
            <p:cNvGraphicFramePr>
              <a:graphicFrameLocks noChangeAspect="1"/>
            </p:cNvGraphicFramePr>
            <p:nvPr/>
          </p:nvGraphicFramePr>
          <p:xfrm>
            <a:off x="618" y="799"/>
            <a:ext cx="3186" cy="660"/>
          </p:xfrm>
          <a:graphic>
            <a:graphicData uri="http://schemas.openxmlformats.org/presentationml/2006/ole">
              <mc:AlternateContent xmlns:mc="http://schemas.openxmlformats.org/markup-compatibility/2006">
                <mc:Choice xmlns:v="urn:schemas-microsoft-com:vml" Requires="v">
                  <p:oleObj spid="_x0000_s334159" name="Equation" r:id="rId8" imgW="3187440" imgH="660240" progId="Equation.DSMT4">
                    <p:embed/>
                  </p:oleObj>
                </mc:Choice>
                <mc:Fallback>
                  <p:oleObj name="Equation" r:id="rId8" imgW="3187440" imgH="660240" progId="Equation.DSMT4">
                    <p:embed/>
                    <p:pic>
                      <p:nvPicPr>
                        <p:cNvPr id="0" name="Object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18" y="799"/>
                          <a:ext cx="3186" cy="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solidFill>
                                <a:schemeClr val="tx1"/>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33842" name="Rectangle 18"/>
            <p:cNvSpPr>
              <a:spLocks noChangeArrowheads="1"/>
            </p:cNvSpPr>
            <p:nvPr/>
          </p:nvSpPr>
          <p:spPr bwMode="auto">
            <a:xfrm>
              <a:off x="657" y="527"/>
              <a:ext cx="284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0" lang="zh-CN" altLang="en-US" b="1">
                  <a:solidFill>
                    <a:srgbClr val="0000CC"/>
                  </a:solidFill>
                  <a:latin typeface="幼圆" pitchFamily="49" charset="-122"/>
                  <a:ea typeface="幼圆" pitchFamily="49" charset="-122"/>
                </a:rPr>
                <a:t>先把</a:t>
              </a:r>
              <a:r>
                <a:rPr kumimoji="0" lang="en-US" altLang="zh-CN" b="1">
                  <a:solidFill>
                    <a:srgbClr val="FF0000"/>
                  </a:solidFill>
                  <a:latin typeface="幼圆" pitchFamily="49" charset="-122"/>
                  <a:ea typeface="幼圆" pitchFamily="49" charset="-122"/>
                </a:rPr>
                <a:t>P(H1)</a:t>
              </a:r>
              <a:r>
                <a:rPr kumimoji="0" lang="zh-CN" altLang="en-US" b="1">
                  <a:solidFill>
                    <a:srgbClr val="0000CC"/>
                  </a:solidFill>
                  <a:latin typeface="幼圆" pitchFamily="49" charset="-122"/>
                  <a:ea typeface="幼圆" pitchFamily="49" charset="-122"/>
                </a:rPr>
                <a:t>更新为</a:t>
              </a:r>
              <a:r>
                <a:rPr kumimoji="0" lang="en-US" altLang="zh-CN" b="1">
                  <a:solidFill>
                    <a:srgbClr val="0000CC"/>
                  </a:solidFill>
                  <a:latin typeface="幼圆" pitchFamily="49" charset="-122"/>
                  <a:ea typeface="幼圆" pitchFamily="49" charset="-122"/>
                </a:rPr>
                <a:t>E1</a:t>
              </a:r>
              <a:r>
                <a:rPr kumimoji="0" lang="zh-CN" altLang="en-US" b="1">
                  <a:solidFill>
                    <a:srgbClr val="0000CC"/>
                  </a:solidFill>
                  <a:latin typeface="幼圆" pitchFamily="49" charset="-122"/>
                  <a:ea typeface="幼圆" pitchFamily="49" charset="-122"/>
                </a:rPr>
                <a:t>下的后验概率</a:t>
              </a:r>
              <a:r>
                <a:rPr kumimoji="0" lang="en-US" altLang="zh-CN" b="1">
                  <a:solidFill>
                    <a:srgbClr val="FF0000"/>
                  </a:solidFill>
                  <a:latin typeface="幼圆" pitchFamily="49" charset="-122"/>
                  <a:ea typeface="幼圆" pitchFamily="49" charset="-122"/>
                </a:rPr>
                <a:t>P(H1|E1)</a:t>
              </a:r>
            </a:p>
          </p:txBody>
        </p:sp>
      </p:gr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灯片编号占位符 7"/>
          <p:cNvSpPr>
            <a:spLocks noGrp="1"/>
          </p:cNvSpPr>
          <p:nvPr>
            <p:ph type="sldNum" sz="quarter" idx="12"/>
          </p:nvPr>
        </p:nvSpPr>
        <p:spPr/>
        <p:txBody>
          <a:bodyPr/>
          <a:lstStyle/>
          <a:p>
            <a:fld id="{00ED6830-B7F4-4603-94C7-9F35B19016F3}" type="slidenum">
              <a:rPr lang="en-US" altLang="zh-CN">
                <a:latin typeface="Times New Roman" pitchFamily="18" charset="0"/>
                <a:ea typeface="幼圆" pitchFamily="49" charset="-122"/>
                <a:cs typeface="Times New Roman" pitchFamily="18" charset="0"/>
              </a:rPr>
              <a:pPr/>
              <a:t>57</a:t>
            </a:fld>
            <a:endParaRPr lang="en-US" altLang="zh-CN">
              <a:latin typeface="Times New Roman" pitchFamily="18" charset="0"/>
              <a:ea typeface="幼圆" pitchFamily="49" charset="-122"/>
              <a:cs typeface="Times New Roman" pitchFamily="18" charset="0"/>
            </a:endParaRPr>
          </a:p>
        </p:txBody>
      </p:sp>
      <p:sp>
        <p:nvSpPr>
          <p:cNvPr id="218117" name="Text Box 5"/>
          <p:cNvSpPr txBox="1">
            <a:spLocks noChangeArrowheads="1"/>
          </p:cNvSpPr>
          <p:nvPr/>
        </p:nvSpPr>
        <p:spPr bwMode="auto">
          <a:xfrm>
            <a:off x="215900" y="225425"/>
            <a:ext cx="8748713" cy="2008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lnSpc>
                <a:spcPct val="120000"/>
              </a:lnSpc>
              <a:spcBef>
                <a:spcPct val="10000"/>
              </a:spcBef>
            </a:pPr>
            <a:r>
              <a:rPr kumimoji="0" lang="en-US" altLang="zh-CN" sz="2000" b="1" dirty="0">
                <a:solidFill>
                  <a:srgbClr val="C00000"/>
                </a:solidFill>
                <a:latin typeface="Times New Roman" pitchFamily="18" charset="0"/>
                <a:ea typeface="幼圆" pitchFamily="49" charset="-122"/>
                <a:cs typeface="Times New Roman" pitchFamily="18" charset="0"/>
              </a:rPr>
              <a:t>    (2) </a:t>
            </a:r>
            <a:r>
              <a:rPr kumimoji="0" lang="zh-CN" altLang="en-US" sz="2000" b="1" dirty="0">
                <a:solidFill>
                  <a:srgbClr val="C00000"/>
                </a:solidFill>
                <a:latin typeface="Times New Roman" pitchFamily="18" charset="0"/>
                <a:ea typeface="幼圆" pitchFamily="49" charset="-122"/>
                <a:cs typeface="Times New Roman" pitchFamily="18" charset="0"/>
              </a:rPr>
              <a:t>计算</a:t>
            </a:r>
            <a:r>
              <a:rPr kumimoji="0" lang="en-US" altLang="zh-CN" sz="2000" b="1" dirty="0">
                <a:solidFill>
                  <a:srgbClr val="C00000"/>
                </a:solidFill>
                <a:latin typeface="Times New Roman" pitchFamily="18" charset="0"/>
                <a:ea typeface="幼圆" pitchFamily="49" charset="-122"/>
                <a:cs typeface="Times New Roman" pitchFamily="18" charset="0"/>
              </a:rPr>
              <a:t>O(H1|(S1  AND  S2))</a:t>
            </a:r>
          </a:p>
          <a:p>
            <a:pPr eaLnBrk="1" hangingPunct="1">
              <a:lnSpc>
                <a:spcPct val="120000"/>
              </a:lnSpc>
              <a:spcBef>
                <a:spcPct val="10000"/>
              </a:spcBef>
            </a:pPr>
            <a:r>
              <a:rPr kumimoji="0" lang="en-US" altLang="zh-CN" sz="2000" b="1" dirty="0">
                <a:solidFill>
                  <a:srgbClr val="0000CC"/>
                </a:solidFill>
                <a:latin typeface="Times New Roman" pitchFamily="18" charset="0"/>
                <a:ea typeface="幼圆" pitchFamily="49" charset="-122"/>
                <a:cs typeface="Times New Roman" pitchFamily="18" charset="0"/>
              </a:rPr>
              <a:t>    </a:t>
            </a:r>
            <a:r>
              <a:rPr kumimoji="0" lang="zh-CN" altLang="en-US" sz="2000" b="1" dirty="0">
                <a:solidFill>
                  <a:srgbClr val="0000CC"/>
                </a:solidFill>
                <a:latin typeface="Times New Roman" pitchFamily="18" charset="0"/>
                <a:ea typeface="幼圆" pitchFamily="49" charset="-122"/>
                <a:cs typeface="Times New Roman" pitchFamily="18" charset="0"/>
              </a:rPr>
              <a:t>由于</a:t>
            </a:r>
            <a:r>
              <a:rPr kumimoji="0" lang="en-US" altLang="zh-CN" sz="2000" b="1" dirty="0">
                <a:solidFill>
                  <a:srgbClr val="0000CC"/>
                </a:solidFill>
                <a:latin typeface="Times New Roman" pitchFamily="18" charset="0"/>
                <a:ea typeface="幼圆" pitchFamily="49" charset="-122"/>
                <a:cs typeface="Times New Roman" pitchFamily="18" charset="0"/>
              </a:rPr>
              <a:t>r</a:t>
            </a:r>
            <a:r>
              <a:rPr kumimoji="0" lang="en-US" altLang="zh-CN" sz="2000" b="1" baseline="-25000" dirty="0">
                <a:solidFill>
                  <a:srgbClr val="0000CC"/>
                </a:solidFill>
                <a:latin typeface="Times New Roman" pitchFamily="18" charset="0"/>
                <a:ea typeface="幼圆" pitchFamily="49" charset="-122"/>
                <a:cs typeface="Times New Roman" pitchFamily="18" charset="0"/>
              </a:rPr>
              <a:t>2</a:t>
            </a:r>
            <a:r>
              <a:rPr kumimoji="0" lang="zh-CN" altLang="en-US" sz="2000" b="1" dirty="0">
                <a:solidFill>
                  <a:srgbClr val="0000CC"/>
                </a:solidFill>
                <a:latin typeface="Times New Roman" pitchFamily="18" charset="0"/>
                <a:ea typeface="幼圆" pitchFamily="49" charset="-122"/>
                <a:cs typeface="Times New Roman" pitchFamily="18" charset="0"/>
              </a:rPr>
              <a:t>的前件是</a:t>
            </a:r>
            <a:r>
              <a:rPr kumimoji="0" lang="en-US" altLang="zh-CN" sz="2000" b="1" dirty="0">
                <a:solidFill>
                  <a:srgbClr val="0000CC"/>
                </a:solidFill>
                <a:latin typeface="Times New Roman" pitchFamily="18" charset="0"/>
                <a:ea typeface="幼圆" pitchFamily="49" charset="-122"/>
                <a:cs typeface="Times New Roman" pitchFamily="18" charset="0"/>
              </a:rPr>
              <a:t>E</a:t>
            </a:r>
            <a:r>
              <a:rPr kumimoji="0" lang="en-US" altLang="zh-CN" sz="2000" b="1" baseline="-25000" dirty="0">
                <a:solidFill>
                  <a:srgbClr val="0000CC"/>
                </a:solidFill>
                <a:latin typeface="Times New Roman" pitchFamily="18" charset="0"/>
                <a:ea typeface="幼圆" pitchFamily="49" charset="-122"/>
                <a:cs typeface="Times New Roman" pitchFamily="18" charset="0"/>
              </a:rPr>
              <a:t>1</a:t>
            </a:r>
            <a:r>
              <a:rPr kumimoji="0" lang="zh-CN" altLang="en-US" sz="2000" b="1" dirty="0">
                <a:solidFill>
                  <a:srgbClr val="0000CC"/>
                </a:solidFill>
                <a:latin typeface="Times New Roman" pitchFamily="18" charset="0"/>
                <a:ea typeface="幼圆" pitchFamily="49" charset="-122"/>
                <a:cs typeface="Times New Roman" pitchFamily="18" charset="0"/>
              </a:rPr>
              <a:t>、</a:t>
            </a:r>
            <a:r>
              <a:rPr kumimoji="0" lang="en-US" altLang="zh-CN" sz="2000" b="1" dirty="0">
                <a:solidFill>
                  <a:srgbClr val="0000CC"/>
                </a:solidFill>
                <a:latin typeface="Times New Roman" pitchFamily="18" charset="0"/>
                <a:ea typeface="幼圆" pitchFamily="49" charset="-122"/>
                <a:cs typeface="Times New Roman" pitchFamily="18" charset="0"/>
              </a:rPr>
              <a:t>E</a:t>
            </a:r>
            <a:r>
              <a:rPr kumimoji="0" lang="en-US" altLang="zh-CN" sz="2000" b="1" baseline="-25000" dirty="0">
                <a:solidFill>
                  <a:srgbClr val="0000CC"/>
                </a:solidFill>
                <a:latin typeface="Times New Roman" pitchFamily="18" charset="0"/>
                <a:ea typeface="幼圆" pitchFamily="49" charset="-122"/>
                <a:cs typeface="Times New Roman" pitchFamily="18" charset="0"/>
              </a:rPr>
              <a:t>2</a:t>
            </a:r>
            <a:r>
              <a:rPr kumimoji="0" lang="zh-CN" altLang="en-US" sz="2000" b="1" dirty="0">
                <a:solidFill>
                  <a:srgbClr val="0000CC"/>
                </a:solidFill>
                <a:latin typeface="Times New Roman" pitchFamily="18" charset="0"/>
                <a:ea typeface="幼圆" pitchFamily="49" charset="-122"/>
                <a:cs typeface="Times New Roman" pitchFamily="18" charset="0"/>
              </a:rPr>
              <a:t>的合取关系，且已知</a:t>
            </a:r>
          </a:p>
          <a:p>
            <a:pPr eaLnBrk="1" hangingPunct="1">
              <a:lnSpc>
                <a:spcPct val="120000"/>
              </a:lnSpc>
              <a:spcBef>
                <a:spcPct val="10000"/>
              </a:spcBef>
            </a:pPr>
            <a:r>
              <a:rPr kumimoji="0" lang="zh-CN" altLang="en-US" sz="2000" b="1" dirty="0">
                <a:solidFill>
                  <a:srgbClr val="0000CC"/>
                </a:solidFill>
                <a:latin typeface="Times New Roman" pitchFamily="18" charset="0"/>
                <a:ea typeface="幼圆" pitchFamily="49" charset="-122"/>
                <a:cs typeface="Times New Roman" pitchFamily="18" charset="0"/>
              </a:rPr>
              <a:t>             </a:t>
            </a:r>
            <a:r>
              <a:rPr kumimoji="0" lang="en-US" altLang="zh-CN" sz="2000" b="1" dirty="0">
                <a:solidFill>
                  <a:srgbClr val="0000CC"/>
                </a:solidFill>
                <a:latin typeface="Times New Roman" pitchFamily="18" charset="0"/>
                <a:ea typeface="幼圆" pitchFamily="49" charset="-122"/>
                <a:cs typeface="Times New Roman" pitchFamily="18" charset="0"/>
              </a:rPr>
              <a:t>P(E</a:t>
            </a:r>
            <a:r>
              <a:rPr kumimoji="0" lang="en-US" altLang="zh-CN" sz="2000" b="1" baseline="-25000" dirty="0">
                <a:solidFill>
                  <a:srgbClr val="0000CC"/>
                </a:solidFill>
                <a:latin typeface="Times New Roman" pitchFamily="18" charset="0"/>
                <a:ea typeface="幼圆" pitchFamily="49" charset="-122"/>
                <a:cs typeface="Times New Roman" pitchFamily="18" charset="0"/>
              </a:rPr>
              <a:t>1</a:t>
            </a:r>
            <a:r>
              <a:rPr kumimoji="0" lang="en-US" altLang="zh-CN" sz="2000" b="1" dirty="0">
                <a:solidFill>
                  <a:srgbClr val="0000CC"/>
                </a:solidFill>
                <a:latin typeface="Times New Roman" pitchFamily="18" charset="0"/>
                <a:ea typeface="幼圆" pitchFamily="49" charset="-122"/>
                <a:cs typeface="Times New Roman" pitchFamily="18" charset="0"/>
              </a:rPr>
              <a:t>|S</a:t>
            </a:r>
            <a:r>
              <a:rPr kumimoji="0" lang="en-US" altLang="zh-CN" sz="2000" b="1" baseline="-25000" dirty="0">
                <a:solidFill>
                  <a:srgbClr val="0000CC"/>
                </a:solidFill>
                <a:latin typeface="Times New Roman" pitchFamily="18" charset="0"/>
                <a:ea typeface="幼圆" pitchFamily="49" charset="-122"/>
                <a:cs typeface="Times New Roman" pitchFamily="18" charset="0"/>
              </a:rPr>
              <a:t>1</a:t>
            </a:r>
            <a:r>
              <a:rPr kumimoji="0" lang="en-US" altLang="zh-CN" sz="2000" b="1" dirty="0">
                <a:solidFill>
                  <a:srgbClr val="0000CC"/>
                </a:solidFill>
                <a:latin typeface="Times New Roman" pitchFamily="18" charset="0"/>
                <a:ea typeface="幼圆" pitchFamily="49" charset="-122"/>
                <a:cs typeface="Times New Roman" pitchFamily="18" charset="0"/>
              </a:rPr>
              <a:t>)=0.76</a:t>
            </a:r>
            <a:r>
              <a:rPr kumimoji="0" lang="zh-CN" altLang="en-US" sz="2000" b="1" dirty="0">
                <a:solidFill>
                  <a:srgbClr val="0000CC"/>
                </a:solidFill>
                <a:latin typeface="Times New Roman" pitchFamily="18" charset="0"/>
                <a:ea typeface="幼圆" pitchFamily="49" charset="-122"/>
                <a:cs typeface="Times New Roman" pitchFamily="18" charset="0"/>
              </a:rPr>
              <a:t>，</a:t>
            </a:r>
            <a:r>
              <a:rPr kumimoji="0" lang="en-US" altLang="zh-CN" sz="2000" b="1" dirty="0">
                <a:solidFill>
                  <a:srgbClr val="0000CC"/>
                </a:solidFill>
                <a:latin typeface="Times New Roman" pitchFamily="18" charset="0"/>
                <a:ea typeface="幼圆" pitchFamily="49" charset="-122"/>
                <a:cs typeface="Times New Roman" pitchFamily="18" charset="0"/>
              </a:rPr>
              <a:t>P(E</a:t>
            </a:r>
            <a:r>
              <a:rPr kumimoji="0" lang="en-US" altLang="zh-CN" sz="2000" b="1" baseline="-25000" dirty="0">
                <a:solidFill>
                  <a:srgbClr val="0000CC"/>
                </a:solidFill>
                <a:latin typeface="Times New Roman" pitchFamily="18" charset="0"/>
                <a:ea typeface="幼圆" pitchFamily="49" charset="-122"/>
                <a:cs typeface="Times New Roman" pitchFamily="18" charset="0"/>
              </a:rPr>
              <a:t>2</a:t>
            </a:r>
            <a:r>
              <a:rPr kumimoji="0" lang="en-US" altLang="zh-CN" sz="2000" b="1" dirty="0">
                <a:solidFill>
                  <a:srgbClr val="0000CC"/>
                </a:solidFill>
                <a:latin typeface="Times New Roman" pitchFamily="18" charset="0"/>
                <a:ea typeface="幼圆" pitchFamily="49" charset="-122"/>
                <a:cs typeface="Times New Roman" pitchFamily="18" charset="0"/>
              </a:rPr>
              <a:t>|S</a:t>
            </a:r>
            <a:r>
              <a:rPr kumimoji="0" lang="en-US" altLang="zh-CN" sz="2000" b="1" baseline="-25000" dirty="0">
                <a:solidFill>
                  <a:srgbClr val="0000CC"/>
                </a:solidFill>
                <a:latin typeface="Times New Roman" pitchFamily="18" charset="0"/>
                <a:ea typeface="幼圆" pitchFamily="49" charset="-122"/>
                <a:cs typeface="Times New Roman" pitchFamily="18" charset="0"/>
              </a:rPr>
              <a:t>2</a:t>
            </a:r>
            <a:r>
              <a:rPr kumimoji="0" lang="en-US" altLang="zh-CN" sz="2000" b="1" dirty="0">
                <a:solidFill>
                  <a:srgbClr val="0000CC"/>
                </a:solidFill>
                <a:latin typeface="Times New Roman" pitchFamily="18" charset="0"/>
                <a:ea typeface="幼圆" pitchFamily="49" charset="-122"/>
                <a:cs typeface="Times New Roman" pitchFamily="18" charset="0"/>
              </a:rPr>
              <a:t>)=0.68</a:t>
            </a:r>
            <a:r>
              <a:rPr kumimoji="0" lang="zh-CN" altLang="en-US" sz="2000" b="1" dirty="0">
                <a:solidFill>
                  <a:srgbClr val="0000CC"/>
                </a:solidFill>
                <a:latin typeface="Times New Roman" pitchFamily="18" charset="0"/>
                <a:ea typeface="幼圆" pitchFamily="49" charset="-122"/>
                <a:cs typeface="Times New Roman" pitchFamily="18" charset="0"/>
              </a:rPr>
              <a:t>，</a:t>
            </a:r>
          </a:p>
          <a:p>
            <a:pPr eaLnBrk="1" hangingPunct="1">
              <a:lnSpc>
                <a:spcPct val="120000"/>
              </a:lnSpc>
              <a:spcBef>
                <a:spcPct val="10000"/>
              </a:spcBef>
            </a:pPr>
            <a:r>
              <a:rPr kumimoji="0" lang="zh-CN" altLang="en-US" sz="2000" b="1" dirty="0">
                <a:solidFill>
                  <a:srgbClr val="0000CC"/>
                </a:solidFill>
                <a:latin typeface="Times New Roman" pitchFamily="18" charset="0"/>
                <a:ea typeface="幼圆" pitchFamily="49" charset="-122"/>
                <a:cs typeface="Times New Roman" pitchFamily="18" charset="0"/>
              </a:rPr>
              <a:t>即</a:t>
            </a:r>
            <a:r>
              <a:rPr kumimoji="0" lang="en-US" altLang="zh-CN" sz="2000" b="1" dirty="0">
                <a:solidFill>
                  <a:srgbClr val="0000CC"/>
                </a:solidFill>
                <a:latin typeface="Times New Roman" pitchFamily="18" charset="0"/>
                <a:ea typeface="幼圆" pitchFamily="49" charset="-122"/>
                <a:cs typeface="Times New Roman" pitchFamily="18" charset="0"/>
              </a:rPr>
              <a:t>P(E</a:t>
            </a:r>
            <a:r>
              <a:rPr kumimoji="0" lang="en-US" altLang="zh-CN" sz="2000" b="1" baseline="-25000" dirty="0">
                <a:solidFill>
                  <a:srgbClr val="0000CC"/>
                </a:solidFill>
                <a:latin typeface="Times New Roman" pitchFamily="18" charset="0"/>
                <a:ea typeface="幼圆" pitchFamily="49" charset="-122"/>
                <a:cs typeface="Times New Roman" pitchFamily="18" charset="0"/>
              </a:rPr>
              <a:t>2</a:t>
            </a:r>
            <a:r>
              <a:rPr kumimoji="0" lang="en-US" altLang="zh-CN" sz="2000" b="1" dirty="0">
                <a:solidFill>
                  <a:srgbClr val="0000CC"/>
                </a:solidFill>
                <a:latin typeface="Times New Roman" pitchFamily="18" charset="0"/>
                <a:ea typeface="幼圆" pitchFamily="49" charset="-122"/>
                <a:cs typeface="Times New Roman" pitchFamily="18" charset="0"/>
              </a:rPr>
              <a:t>|S</a:t>
            </a:r>
            <a:r>
              <a:rPr kumimoji="0" lang="en-US" altLang="zh-CN" sz="2000" b="1" baseline="-25000" dirty="0">
                <a:solidFill>
                  <a:srgbClr val="0000CC"/>
                </a:solidFill>
                <a:latin typeface="Times New Roman" pitchFamily="18" charset="0"/>
                <a:ea typeface="幼圆" pitchFamily="49" charset="-122"/>
                <a:cs typeface="Times New Roman" pitchFamily="18" charset="0"/>
              </a:rPr>
              <a:t>2</a:t>
            </a:r>
            <a:r>
              <a:rPr kumimoji="0" lang="en-US" altLang="zh-CN" sz="2000" b="1" dirty="0">
                <a:solidFill>
                  <a:srgbClr val="0000CC"/>
                </a:solidFill>
                <a:latin typeface="Times New Roman" pitchFamily="18" charset="0"/>
                <a:ea typeface="幼圆" pitchFamily="49" charset="-122"/>
                <a:cs typeface="Times New Roman" pitchFamily="18" charset="0"/>
              </a:rPr>
              <a:t>)&lt;P(E</a:t>
            </a:r>
            <a:r>
              <a:rPr kumimoji="0" lang="en-US" altLang="zh-CN" sz="2000" b="1" baseline="-25000" dirty="0">
                <a:solidFill>
                  <a:srgbClr val="0000CC"/>
                </a:solidFill>
                <a:latin typeface="Times New Roman" pitchFamily="18" charset="0"/>
                <a:ea typeface="幼圆" pitchFamily="49" charset="-122"/>
                <a:cs typeface="Times New Roman" pitchFamily="18" charset="0"/>
              </a:rPr>
              <a:t>1</a:t>
            </a:r>
            <a:r>
              <a:rPr kumimoji="0" lang="en-US" altLang="zh-CN" sz="2000" b="1" dirty="0">
                <a:solidFill>
                  <a:srgbClr val="0000CC"/>
                </a:solidFill>
                <a:latin typeface="Times New Roman" pitchFamily="18" charset="0"/>
                <a:ea typeface="幼圆" pitchFamily="49" charset="-122"/>
                <a:cs typeface="Times New Roman" pitchFamily="18" charset="0"/>
              </a:rPr>
              <a:t>|S</a:t>
            </a:r>
            <a:r>
              <a:rPr kumimoji="0" lang="en-US" altLang="zh-CN" sz="2000" b="1" baseline="-25000" dirty="0">
                <a:solidFill>
                  <a:srgbClr val="0000CC"/>
                </a:solidFill>
                <a:latin typeface="Times New Roman" pitchFamily="18" charset="0"/>
                <a:ea typeface="幼圆" pitchFamily="49" charset="-122"/>
                <a:cs typeface="Times New Roman" pitchFamily="18" charset="0"/>
              </a:rPr>
              <a:t>1</a:t>
            </a:r>
            <a:r>
              <a:rPr kumimoji="0" lang="en-US" altLang="zh-CN" sz="2000" b="1" dirty="0">
                <a:solidFill>
                  <a:srgbClr val="0000CC"/>
                </a:solidFill>
                <a:latin typeface="Times New Roman" pitchFamily="18" charset="0"/>
                <a:ea typeface="幼圆" pitchFamily="49" charset="-122"/>
                <a:cs typeface="Times New Roman" pitchFamily="18" charset="0"/>
              </a:rPr>
              <a:t>)</a:t>
            </a:r>
            <a:r>
              <a:rPr kumimoji="0" lang="zh-CN" altLang="en-US" sz="2000" b="1" dirty="0">
                <a:solidFill>
                  <a:srgbClr val="0000CC"/>
                </a:solidFill>
                <a:latin typeface="Times New Roman" pitchFamily="18" charset="0"/>
                <a:ea typeface="幼圆" pitchFamily="49" charset="-122"/>
                <a:cs typeface="Times New Roman" pitchFamily="18" charset="0"/>
              </a:rPr>
              <a:t>。按</a:t>
            </a:r>
            <a:r>
              <a:rPr kumimoji="0" lang="zh-CN" altLang="en-US" sz="2000" b="1" dirty="0">
                <a:solidFill>
                  <a:srgbClr val="006600"/>
                </a:solidFill>
                <a:latin typeface="Times New Roman" pitchFamily="18" charset="0"/>
                <a:ea typeface="幼圆" pitchFamily="49" charset="-122"/>
                <a:cs typeface="Times New Roman" pitchFamily="18" charset="0"/>
              </a:rPr>
              <a:t>合取取最小</a:t>
            </a:r>
            <a:r>
              <a:rPr kumimoji="0" lang="zh-CN" altLang="en-US" sz="2000" b="1" dirty="0">
                <a:solidFill>
                  <a:srgbClr val="0000CC"/>
                </a:solidFill>
                <a:latin typeface="Times New Roman" pitchFamily="18" charset="0"/>
                <a:ea typeface="幼圆" pitchFamily="49" charset="-122"/>
                <a:cs typeface="Times New Roman" pitchFamily="18" charset="0"/>
              </a:rPr>
              <a:t>的原则，这里仅考虑</a:t>
            </a:r>
            <a:r>
              <a:rPr kumimoji="0" lang="en-US" altLang="zh-CN" sz="2000" b="1" dirty="0">
                <a:solidFill>
                  <a:srgbClr val="0000CC"/>
                </a:solidFill>
                <a:latin typeface="Times New Roman" pitchFamily="18" charset="0"/>
                <a:ea typeface="幼圆" pitchFamily="49" charset="-122"/>
                <a:cs typeface="Times New Roman" pitchFamily="18" charset="0"/>
              </a:rPr>
              <a:t>E</a:t>
            </a:r>
            <a:r>
              <a:rPr kumimoji="0" lang="en-US" altLang="zh-CN" sz="2000" b="1" baseline="-25000" dirty="0">
                <a:solidFill>
                  <a:srgbClr val="0000CC"/>
                </a:solidFill>
                <a:latin typeface="Times New Roman" pitchFamily="18" charset="0"/>
                <a:ea typeface="幼圆" pitchFamily="49" charset="-122"/>
                <a:cs typeface="Times New Roman" pitchFamily="18" charset="0"/>
              </a:rPr>
              <a:t>2</a:t>
            </a:r>
            <a:r>
              <a:rPr kumimoji="0" lang="zh-CN" altLang="en-US" sz="2000" b="1" dirty="0">
                <a:solidFill>
                  <a:srgbClr val="0000CC"/>
                </a:solidFill>
                <a:latin typeface="Times New Roman" pitchFamily="18" charset="0"/>
                <a:ea typeface="幼圆" pitchFamily="49" charset="-122"/>
                <a:cs typeface="Times New Roman" pitchFamily="18" charset="0"/>
              </a:rPr>
              <a:t>对</a:t>
            </a:r>
            <a:r>
              <a:rPr kumimoji="0" lang="en-US" altLang="zh-CN" sz="2000" b="1" dirty="0">
                <a:solidFill>
                  <a:srgbClr val="0000CC"/>
                </a:solidFill>
                <a:latin typeface="Times New Roman" pitchFamily="18" charset="0"/>
                <a:ea typeface="幼圆" pitchFamily="49" charset="-122"/>
                <a:cs typeface="Times New Roman" pitchFamily="18" charset="0"/>
              </a:rPr>
              <a:t>H</a:t>
            </a:r>
            <a:r>
              <a:rPr kumimoji="0" lang="en-US" altLang="zh-CN" sz="2000" b="1" baseline="-25000" dirty="0">
                <a:solidFill>
                  <a:srgbClr val="0000CC"/>
                </a:solidFill>
                <a:latin typeface="Times New Roman" pitchFamily="18" charset="0"/>
                <a:ea typeface="幼圆" pitchFamily="49" charset="-122"/>
                <a:cs typeface="Times New Roman" pitchFamily="18" charset="0"/>
              </a:rPr>
              <a:t>1</a:t>
            </a:r>
            <a:r>
              <a:rPr kumimoji="0" lang="zh-CN" altLang="en-US" sz="2000" b="1" dirty="0">
                <a:solidFill>
                  <a:srgbClr val="0000CC"/>
                </a:solidFill>
                <a:latin typeface="Times New Roman" pitchFamily="18" charset="0"/>
                <a:ea typeface="幼圆" pitchFamily="49" charset="-122"/>
                <a:cs typeface="Times New Roman" pitchFamily="18" charset="0"/>
              </a:rPr>
              <a:t>的影响，即把计算</a:t>
            </a:r>
            <a:r>
              <a:rPr kumimoji="0" lang="en-US" altLang="zh-CN" sz="2000" b="1" dirty="0">
                <a:solidFill>
                  <a:srgbClr val="0000CC"/>
                </a:solidFill>
                <a:latin typeface="Times New Roman" pitchFamily="18" charset="0"/>
                <a:ea typeface="幼圆" pitchFamily="49" charset="-122"/>
                <a:cs typeface="Times New Roman" pitchFamily="18" charset="0"/>
              </a:rPr>
              <a:t>P(H</a:t>
            </a:r>
            <a:r>
              <a:rPr kumimoji="0" lang="en-US" altLang="zh-CN" sz="2000" b="1" baseline="-25000" dirty="0">
                <a:solidFill>
                  <a:srgbClr val="0000CC"/>
                </a:solidFill>
                <a:latin typeface="Times New Roman" pitchFamily="18" charset="0"/>
                <a:ea typeface="幼圆" pitchFamily="49" charset="-122"/>
                <a:cs typeface="Times New Roman" pitchFamily="18" charset="0"/>
              </a:rPr>
              <a:t>1</a:t>
            </a:r>
            <a:r>
              <a:rPr kumimoji="0" lang="en-US" altLang="zh-CN" sz="2000" b="1" dirty="0">
                <a:solidFill>
                  <a:srgbClr val="0000CC"/>
                </a:solidFill>
                <a:latin typeface="Times New Roman" pitchFamily="18" charset="0"/>
                <a:ea typeface="幼圆" pitchFamily="49" charset="-122"/>
                <a:cs typeface="Times New Roman" pitchFamily="18" charset="0"/>
              </a:rPr>
              <a:t>|(S</a:t>
            </a:r>
            <a:r>
              <a:rPr kumimoji="0" lang="en-US" altLang="zh-CN" sz="2000" b="1" baseline="-25000" dirty="0">
                <a:solidFill>
                  <a:srgbClr val="0000CC"/>
                </a:solidFill>
                <a:latin typeface="Times New Roman" pitchFamily="18" charset="0"/>
                <a:ea typeface="幼圆" pitchFamily="49" charset="-122"/>
                <a:cs typeface="Times New Roman" pitchFamily="18" charset="0"/>
              </a:rPr>
              <a:t>1</a:t>
            </a:r>
            <a:r>
              <a:rPr kumimoji="0" lang="en-US" altLang="zh-CN" sz="2000" b="1" dirty="0">
                <a:solidFill>
                  <a:srgbClr val="0000CC"/>
                </a:solidFill>
                <a:latin typeface="Times New Roman" pitchFamily="18" charset="0"/>
                <a:ea typeface="幼圆" pitchFamily="49" charset="-122"/>
                <a:cs typeface="Times New Roman" pitchFamily="18" charset="0"/>
              </a:rPr>
              <a:t> AND S</a:t>
            </a:r>
            <a:r>
              <a:rPr kumimoji="0" lang="en-US" altLang="zh-CN" sz="2000" b="1" baseline="-25000" dirty="0">
                <a:solidFill>
                  <a:srgbClr val="0000CC"/>
                </a:solidFill>
                <a:latin typeface="Times New Roman" pitchFamily="18" charset="0"/>
                <a:ea typeface="幼圆" pitchFamily="49" charset="-122"/>
                <a:cs typeface="Times New Roman" pitchFamily="18" charset="0"/>
              </a:rPr>
              <a:t>2</a:t>
            </a:r>
            <a:r>
              <a:rPr kumimoji="0" lang="en-US" altLang="zh-CN" sz="2000" b="1" dirty="0">
                <a:solidFill>
                  <a:srgbClr val="0000CC"/>
                </a:solidFill>
                <a:latin typeface="Times New Roman" pitchFamily="18" charset="0"/>
                <a:ea typeface="幼圆" pitchFamily="49" charset="-122"/>
                <a:cs typeface="Times New Roman" pitchFamily="18" charset="0"/>
              </a:rPr>
              <a:t>))</a:t>
            </a:r>
            <a:r>
              <a:rPr kumimoji="0" lang="zh-CN" altLang="en-US" sz="2000" b="1" dirty="0">
                <a:solidFill>
                  <a:srgbClr val="0000CC"/>
                </a:solidFill>
                <a:latin typeface="Times New Roman" pitchFamily="18" charset="0"/>
                <a:ea typeface="幼圆" pitchFamily="49" charset="-122"/>
                <a:cs typeface="Times New Roman" pitchFamily="18" charset="0"/>
              </a:rPr>
              <a:t>的问题转化为计算</a:t>
            </a:r>
            <a:r>
              <a:rPr kumimoji="0" lang="en-US" altLang="zh-CN" sz="2000" b="1" dirty="0">
                <a:solidFill>
                  <a:srgbClr val="006600"/>
                </a:solidFill>
                <a:latin typeface="Times New Roman" pitchFamily="18" charset="0"/>
                <a:ea typeface="幼圆" pitchFamily="49" charset="-122"/>
                <a:cs typeface="Times New Roman" pitchFamily="18" charset="0"/>
              </a:rPr>
              <a:t>O(H</a:t>
            </a:r>
            <a:r>
              <a:rPr kumimoji="0" lang="en-US" altLang="zh-CN" sz="2000" b="1" baseline="-25000" dirty="0">
                <a:solidFill>
                  <a:srgbClr val="006600"/>
                </a:solidFill>
                <a:latin typeface="Times New Roman" pitchFamily="18" charset="0"/>
                <a:ea typeface="幼圆" pitchFamily="49" charset="-122"/>
                <a:cs typeface="Times New Roman" pitchFamily="18" charset="0"/>
              </a:rPr>
              <a:t>1</a:t>
            </a:r>
            <a:r>
              <a:rPr kumimoji="0" lang="en-US" altLang="zh-CN" sz="2000" b="1" dirty="0">
                <a:solidFill>
                  <a:srgbClr val="006600"/>
                </a:solidFill>
                <a:latin typeface="Times New Roman" pitchFamily="18" charset="0"/>
                <a:ea typeface="幼圆" pitchFamily="49" charset="-122"/>
                <a:cs typeface="Times New Roman" pitchFamily="18" charset="0"/>
              </a:rPr>
              <a:t>|S</a:t>
            </a:r>
            <a:r>
              <a:rPr kumimoji="0" lang="en-US" altLang="zh-CN" sz="2000" b="1" baseline="-25000" dirty="0">
                <a:solidFill>
                  <a:srgbClr val="006600"/>
                </a:solidFill>
                <a:latin typeface="Times New Roman" pitchFamily="18" charset="0"/>
                <a:ea typeface="幼圆" pitchFamily="49" charset="-122"/>
                <a:cs typeface="Times New Roman" pitchFamily="18" charset="0"/>
              </a:rPr>
              <a:t>2</a:t>
            </a:r>
            <a:r>
              <a:rPr kumimoji="0" lang="en-US" altLang="zh-CN" sz="2000" b="1" dirty="0">
                <a:solidFill>
                  <a:srgbClr val="006600"/>
                </a:solidFill>
                <a:latin typeface="Times New Roman" pitchFamily="18" charset="0"/>
                <a:ea typeface="幼圆" pitchFamily="49" charset="-122"/>
                <a:cs typeface="Times New Roman" pitchFamily="18" charset="0"/>
              </a:rPr>
              <a:t>)</a:t>
            </a:r>
            <a:r>
              <a:rPr kumimoji="0" lang="zh-CN" altLang="en-US" sz="2000" b="1" dirty="0">
                <a:solidFill>
                  <a:srgbClr val="0000CC"/>
                </a:solidFill>
                <a:latin typeface="Times New Roman" pitchFamily="18" charset="0"/>
                <a:ea typeface="幼圆" pitchFamily="49" charset="-122"/>
                <a:cs typeface="Times New Roman" pitchFamily="18" charset="0"/>
              </a:rPr>
              <a:t>的问题。    </a:t>
            </a:r>
            <a:endParaRPr kumimoji="0" lang="zh-CN" altLang="en-US" sz="2000" b="1" dirty="0">
              <a:solidFill>
                <a:srgbClr val="FF0000"/>
              </a:solidFill>
              <a:latin typeface="Times New Roman" pitchFamily="18" charset="0"/>
              <a:ea typeface="幼圆" pitchFamily="49" charset="-122"/>
              <a:cs typeface="Times New Roman" pitchFamily="18" charset="0"/>
            </a:endParaRPr>
          </a:p>
        </p:txBody>
      </p:sp>
      <p:graphicFrame>
        <p:nvGraphicFramePr>
          <p:cNvPr id="218121" name="Object 9"/>
          <p:cNvGraphicFramePr>
            <a:graphicFrameLocks noGrp="1" noChangeAspect="1"/>
          </p:cNvGraphicFramePr>
          <p:nvPr>
            <p:ph sz="quarter" idx="2"/>
            <p:extLst>
              <p:ext uri="{D42A27DB-BD31-4B8C-83A1-F6EECF244321}">
                <p14:modId xmlns:p14="http://schemas.microsoft.com/office/powerpoint/2010/main" val="212466620"/>
              </p:ext>
            </p:extLst>
          </p:nvPr>
        </p:nvGraphicFramePr>
        <p:xfrm>
          <a:off x="928688" y="4076700"/>
          <a:ext cx="6242050" cy="1373188"/>
        </p:xfrm>
        <a:graphic>
          <a:graphicData uri="http://schemas.openxmlformats.org/presentationml/2006/ole">
            <mc:AlternateContent xmlns:mc="http://schemas.openxmlformats.org/markup-compatibility/2006">
              <mc:Choice xmlns:v="urn:schemas-microsoft-com:vml" Requires="v">
                <p:oleObj spid="_x0000_s218443" name="Equation" r:id="rId4" imgW="3809880" imgH="838080" progId="Equation.DSMT4">
                  <p:embed/>
                </p:oleObj>
              </mc:Choice>
              <mc:Fallback>
                <p:oleObj name="Equation" r:id="rId4" imgW="3809880" imgH="838080" progId="Equation.DSMT4">
                  <p:embed/>
                  <p:pic>
                    <p:nvPicPr>
                      <p:cNvPr id="0" name="Object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28688" y="4076700"/>
                        <a:ext cx="6242050" cy="13731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18124" name="Object 12"/>
          <p:cNvGraphicFramePr>
            <a:graphicFrameLocks noGrp="1" noChangeAspect="1"/>
          </p:cNvGraphicFramePr>
          <p:nvPr>
            <p:ph sz="quarter" idx="3"/>
            <p:extLst>
              <p:ext uri="{D42A27DB-BD31-4B8C-83A1-F6EECF244321}">
                <p14:modId xmlns:p14="http://schemas.microsoft.com/office/powerpoint/2010/main" val="3323486162"/>
              </p:ext>
            </p:extLst>
          </p:nvPr>
        </p:nvGraphicFramePr>
        <p:xfrm>
          <a:off x="1025525" y="5661025"/>
          <a:ext cx="4498975" cy="688975"/>
        </p:xfrm>
        <a:graphic>
          <a:graphicData uri="http://schemas.openxmlformats.org/presentationml/2006/ole">
            <mc:AlternateContent xmlns:mc="http://schemas.openxmlformats.org/markup-compatibility/2006">
              <mc:Choice xmlns:v="urn:schemas-microsoft-com:vml" Requires="v">
                <p:oleObj spid="_x0000_s218444" name="Equation" r:id="rId6" imgW="2819160" imgH="431640" progId="Equation.DSMT4">
                  <p:embed/>
                </p:oleObj>
              </mc:Choice>
              <mc:Fallback>
                <p:oleObj name="Equation" r:id="rId6" imgW="2819160" imgH="431640" progId="Equation.DSMT4">
                  <p:embed/>
                  <p:pic>
                    <p:nvPicPr>
                      <p:cNvPr id="0" name="Object 1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25525" y="5661025"/>
                        <a:ext cx="4498975" cy="688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18127" name="Text Box 15"/>
          <p:cNvSpPr txBox="1">
            <a:spLocks noChangeArrowheads="1"/>
          </p:cNvSpPr>
          <p:nvPr/>
        </p:nvSpPr>
        <p:spPr bwMode="auto">
          <a:xfrm>
            <a:off x="179388" y="3465513"/>
            <a:ext cx="8785225" cy="4263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lnSpc>
                <a:spcPct val="120000"/>
              </a:lnSpc>
              <a:spcBef>
                <a:spcPct val="10000"/>
              </a:spcBef>
            </a:pPr>
            <a:r>
              <a:rPr kumimoji="0" lang="en-US" altLang="zh-CN" sz="2000" b="1">
                <a:solidFill>
                  <a:srgbClr val="0000CC"/>
                </a:solidFill>
                <a:latin typeface="Times New Roman" pitchFamily="18" charset="0"/>
                <a:ea typeface="幼圆" pitchFamily="49" charset="-122"/>
                <a:cs typeface="Times New Roman" pitchFamily="18" charset="0"/>
              </a:rPr>
              <a:t>    </a:t>
            </a:r>
            <a:r>
              <a:rPr kumimoji="0" lang="zh-CN" altLang="en-US" sz="2000" b="1">
                <a:solidFill>
                  <a:srgbClr val="0000CC"/>
                </a:solidFill>
                <a:latin typeface="Times New Roman" pitchFamily="18" charset="0"/>
                <a:ea typeface="幼圆" pitchFamily="49" charset="-122"/>
                <a:cs typeface="Times New Roman" pitchFamily="18" charset="0"/>
              </a:rPr>
              <a:t>又由于</a:t>
            </a:r>
            <a:r>
              <a:rPr kumimoji="0" lang="en-US" altLang="zh-CN" sz="2000" b="1">
                <a:solidFill>
                  <a:srgbClr val="0000CC"/>
                </a:solidFill>
                <a:latin typeface="Times New Roman" pitchFamily="18" charset="0"/>
                <a:ea typeface="幼圆" pitchFamily="49" charset="-122"/>
                <a:cs typeface="Times New Roman" pitchFamily="18" charset="0"/>
              </a:rPr>
              <a:t>P(E</a:t>
            </a:r>
            <a:r>
              <a:rPr kumimoji="0" lang="en-US" altLang="zh-CN" sz="2000" b="1" baseline="-25000">
                <a:solidFill>
                  <a:srgbClr val="0000CC"/>
                </a:solidFill>
                <a:latin typeface="Times New Roman" pitchFamily="18" charset="0"/>
                <a:ea typeface="幼圆" pitchFamily="49" charset="-122"/>
                <a:cs typeface="Times New Roman" pitchFamily="18" charset="0"/>
              </a:rPr>
              <a:t>2</a:t>
            </a:r>
            <a:r>
              <a:rPr kumimoji="0" lang="en-US" altLang="zh-CN" sz="2000" b="1">
                <a:solidFill>
                  <a:srgbClr val="0000CC"/>
                </a:solidFill>
                <a:latin typeface="Times New Roman" pitchFamily="18" charset="0"/>
                <a:ea typeface="幼圆" pitchFamily="49" charset="-122"/>
                <a:cs typeface="Times New Roman" pitchFamily="18" charset="0"/>
              </a:rPr>
              <a:t>|S</a:t>
            </a:r>
            <a:r>
              <a:rPr kumimoji="0" lang="en-US" altLang="zh-CN" sz="2000" b="1" baseline="-25000">
                <a:solidFill>
                  <a:srgbClr val="0000CC"/>
                </a:solidFill>
                <a:latin typeface="Times New Roman" pitchFamily="18" charset="0"/>
                <a:ea typeface="幼圆" pitchFamily="49" charset="-122"/>
                <a:cs typeface="Times New Roman" pitchFamily="18" charset="0"/>
              </a:rPr>
              <a:t>2</a:t>
            </a:r>
            <a:r>
              <a:rPr kumimoji="0" lang="en-US" altLang="zh-CN" sz="2000" b="1">
                <a:solidFill>
                  <a:srgbClr val="0000CC"/>
                </a:solidFill>
                <a:latin typeface="Times New Roman" pitchFamily="18" charset="0"/>
                <a:ea typeface="幼圆" pitchFamily="49" charset="-122"/>
                <a:cs typeface="Times New Roman" pitchFamily="18" charset="0"/>
              </a:rPr>
              <a:t>)=0. 68&gt;P(E</a:t>
            </a:r>
            <a:r>
              <a:rPr kumimoji="0" lang="en-US" altLang="zh-CN" sz="2000" b="1" baseline="-25000">
                <a:solidFill>
                  <a:srgbClr val="0000CC"/>
                </a:solidFill>
                <a:latin typeface="Times New Roman" pitchFamily="18" charset="0"/>
                <a:ea typeface="幼圆" pitchFamily="49" charset="-122"/>
                <a:cs typeface="Times New Roman" pitchFamily="18" charset="0"/>
              </a:rPr>
              <a:t>2</a:t>
            </a:r>
            <a:r>
              <a:rPr kumimoji="0" lang="en-US" altLang="zh-CN" sz="2000" b="1">
                <a:solidFill>
                  <a:srgbClr val="0000CC"/>
                </a:solidFill>
                <a:latin typeface="Times New Roman" pitchFamily="18" charset="0"/>
                <a:ea typeface="幼圆" pitchFamily="49" charset="-122"/>
                <a:cs typeface="Times New Roman" pitchFamily="18" charset="0"/>
              </a:rPr>
              <a:t>)</a:t>
            </a:r>
            <a:r>
              <a:rPr kumimoji="0" lang="zh-CN" altLang="en-US" sz="2000" b="1">
                <a:solidFill>
                  <a:srgbClr val="0000CC"/>
                </a:solidFill>
                <a:latin typeface="Times New Roman" pitchFamily="18" charset="0"/>
                <a:ea typeface="幼圆" pitchFamily="49" charset="-122"/>
                <a:cs typeface="Times New Roman" pitchFamily="18" charset="0"/>
              </a:rPr>
              <a:t>，还使用</a:t>
            </a:r>
            <a:r>
              <a:rPr kumimoji="0" lang="en-US" altLang="zh-CN" sz="2000" b="1">
                <a:solidFill>
                  <a:srgbClr val="0000CC"/>
                </a:solidFill>
                <a:latin typeface="Times New Roman" pitchFamily="18" charset="0"/>
                <a:ea typeface="幼圆" pitchFamily="49" charset="-122"/>
                <a:cs typeface="Times New Roman" pitchFamily="18" charset="0"/>
              </a:rPr>
              <a:t>(6.8)</a:t>
            </a:r>
            <a:r>
              <a:rPr kumimoji="0" lang="zh-CN" altLang="en-US" sz="2000" b="1">
                <a:solidFill>
                  <a:srgbClr val="0000CC"/>
                </a:solidFill>
                <a:latin typeface="Times New Roman" pitchFamily="18" charset="0"/>
                <a:ea typeface="幼圆" pitchFamily="49" charset="-122"/>
                <a:cs typeface="Times New Roman" pitchFamily="18" charset="0"/>
              </a:rPr>
              <a:t>式的后半部分，得</a:t>
            </a:r>
            <a:r>
              <a:rPr kumimoji="0" lang="en-US" altLang="zh-CN" sz="2000" b="1">
                <a:solidFill>
                  <a:srgbClr val="0000CC"/>
                </a:solidFill>
                <a:latin typeface="Times New Roman" pitchFamily="18" charset="0"/>
                <a:ea typeface="幼圆" pitchFamily="49" charset="-122"/>
                <a:cs typeface="Times New Roman" pitchFamily="18" charset="0"/>
              </a:rPr>
              <a:t>P(H</a:t>
            </a:r>
            <a:r>
              <a:rPr kumimoji="0" lang="en-US" altLang="zh-CN" sz="2000" b="1" baseline="-25000">
                <a:solidFill>
                  <a:srgbClr val="0000CC"/>
                </a:solidFill>
                <a:latin typeface="Times New Roman" pitchFamily="18" charset="0"/>
                <a:ea typeface="幼圆" pitchFamily="49" charset="-122"/>
                <a:cs typeface="Times New Roman" pitchFamily="18" charset="0"/>
              </a:rPr>
              <a:t>1</a:t>
            </a:r>
            <a:r>
              <a:rPr kumimoji="0" lang="en-US" altLang="zh-CN" sz="2000" b="1">
                <a:solidFill>
                  <a:srgbClr val="0000CC"/>
                </a:solidFill>
                <a:latin typeface="Times New Roman" pitchFamily="18" charset="0"/>
                <a:ea typeface="幼圆" pitchFamily="49" charset="-122"/>
                <a:cs typeface="Times New Roman" pitchFamily="18" charset="0"/>
              </a:rPr>
              <a:t>|S</a:t>
            </a:r>
            <a:r>
              <a:rPr kumimoji="0" lang="en-US" altLang="zh-CN" sz="2000" b="1" baseline="-25000">
                <a:solidFill>
                  <a:srgbClr val="0000CC"/>
                </a:solidFill>
                <a:latin typeface="Times New Roman" pitchFamily="18" charset="0"/>
                <a:ea typeface="幼圆" pitchFamily="49" charset="-122"/>
                <a:cs typeface="Times New Roman" pitchFamily="18" charset="0"/>
              </a:rPr>
              <a:t>2</a:t>
            </a:r>
            <a:r>
              <a:rPr kumimoji="0" lang="en-US" altLang="zh-CN" sz="2000" b="1">
                <a:solidFill>
                  <a:srgbClr val="0000CC"/>
                </a:solidFill>
                <a:latin typeface="Times New Roman" pitchFamily="18" charset="0"/>
                <a:ea typeface="幼圆" pitchFamily="49" charset="-122"/>
                <a:cs typeface="Times New Roman" pitchFamily="18" charset="0"/>
              </a:rPr>
              <a:t>)</a:t>
            </a:r>
            <a:r>
              <a:rPr kumimoji="0" lang="zh-CN" altLang="en-US" sz="2000" b="1">
                <a:solidFill>
                  <a:srgbClr val="0000CC"/>
                </a:solidFill>
                <a:latin typeface="Times New Roman" pitchFamily="18" charset="0"/>
                <a:ea typeface="幼圆" pitchFamily="49" charset="-122"/>
                <a:cs typeface="Times New Roman" pitchFamily="18" charset="0"/>
              </a:rPr>
              <a:t>为：</a:t>
            </a:r>
          </a:p>
        </p:txBody>
      </p:sp>
      <p:grpSp>
        <p:nvGrpSpPr>
          <p:cNvPr id="218129" name="Group 17"/>
          <p:cNvGrpSpPr>
            <a:grpSpLocks/>
          </p:cNvGrpSpPr>
          <p:nvPr/>
        </p:nvGrpSpPr>
        <p:grpSpPr bwMode="auto">
          <a:xfrm>
            <a:off x="982663" y="2312988"/>
            <a:ext cx="6169025" cy="1087437"/>
            <a:chOff x="619" y="1457"/>
            <a:chExt cx="3886" cy="685"/>
          </a:xfrm>
        </p:grpSpPr>
        <p:graphicFrame>
          <p:nvGraphicFramePr>
            <p:cNvPr id="218119" name="Object 7"/>
            <p:cNvGraphicFramePr>
              <a:graphicFrameLocks noChangeAspect="1"/>
            </p:cNvGraphicFramePr>
            <p:nvPr/>
          </p:nvGraphicFramePr>
          <p:xfrm>
            <a:off x="619" y="1706"/>
            <a:ext cx="3886" cy="436"/>
          </p:xfrm>
          <a:graphic>
            <a:graphicData uri="http://schemas.openxmlformats.org/presentationml/2006/ole">
              <mc:AlternateContent xmlns:mc="http://schemas.openxmlformats.org/markup-compatibility/2006">
                <mc:Choice xmlns:v="urn:schemas-microsoft-com:vml" Requires="v">
                  <p:oleObj spid="_x0000_s218445" name="Equation" r:id="rId8" imgW="3848040" imgH="431640" progId="Equation.DSMT4">
                    <p:embed/>
                  </p:oleObj>
                </mc:Choice>
                <mc:Fallback>
                  <p:oleObj name="Equation" r:id="rId8" imgW="3848040" imgH="431640" progId="Equation.DSMT4">
                    <p:embed/>
                    <p:pic>
                      <p:nvPicPr>
                        <p:cNvPr id="0" name="Object 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19" y="1706"/>
                          <a:ext cx="3886" cy="43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18128" name="Rectangle 16"/>
            <p:cNvSpPr>
              <a:spLocks noChangeArrowheads="1"/>
            </p:cNvSpPr>
            <p:nvPr/>
          </p:nvSpPr>
          <p:spPr bwMode="auto">
            <a:xfrm>
              <a:off x="635" y="1457"/>
              <a:ext cx="374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0" lang="zh-CN" altLang="en-US" b="1">
                  <a:solidFill>
                    <a:srgbClr val="0000CC"/>
                  </a:solidFill>
                  <a:latin typeface="Times New Roman" pitchFamily="18" charset="0"/>
                  <a:ea typeface="幼圆" pitchFamily="49" charset="-122"/>
                  <a:cs typeface="Times New Roman" pitchFamily="18" charset="0"/>
                </a:rPr>
                <a:t>把</a:t>
              </a:r>
              <a:r>
                <a:rPr kumimoji="0" lang="en-US" altLang="zh-CN" b="1">
                  <a:solidFill>
                    <a:srgbClr val="0000CC"/>
                  </a:solidFill>
                  <a:latin typeface="Times New Roman" pitchFamily="18" charset="0"/>
                  <a:ea typeface="幼圆" pitchFamily="49" charset="-122"/>
                  <a:cs typeface="Times New Roman" pitchFamily="18" charset="0"/>
                </a:rPr>
                <a:t>H1</a:t>
              </a:r>
              <a:r>
                <a:rPr kumimoji="0" lang="zh-CN" altLang="en-US" b="1">
                  <a:solidFill>
                    <a:srgbClr val="0000CC"/>
                  </a:solidFill>
                  <a:latin typeface="Times New Roman" pitchFamily="18" charset="0"/>
                  <a:ea typeface="幼圆" pitchFamily="49" charset="-122"/>
                  <a:cs typeface="Times New Roman" pitchFamily="18" charset="0"/>
                </a:rPr>
                <a:t>的先验概率</a:t>
              </a:r>
              <a:r>
                <a:rPr kumimoji="0" lang="en-US" altLang="zh-CN" b="1">
                  <a:solidFill>
                    <a:srgbClr val="FF0000"/>
                  </a:solidFill>
                  <a:latin typeface="Times New Roman" pitchFamily="18" charset="0"/>
                  <a:ea typeface="幼圆" pitchFamily="49" charset="-122"/>
                  <a:cs typeface="Times New Roman" pitchFamily="18" charset="0"/>
                </a:rPr>
                <a:t>P(H1)</a:t>
              </a:r>
              <a:r>
                <a:rPr kumimoji="0" lang="zh-CN" altLang="en-US" b="1">
                  <a:solidFill>
                    <a:srgbClr val="0000CC"/>
                  </a:solidFill>
                  <a:latin typeface="Times New Roman" pitchFamily="18" charset="0"/>
                  <a:ea typeface="幼圆" pitchFamily="49" charset="-122"/>
                  <a:cs typeface="Times New Roman" pitchFamily="18" charset="0"/>
                </a:rPr>
                <a:t>更新为在</a:t>
              </a:r>
              <a:r>
                <a:rPr kumimoji="0" lang="en-US" altLang="zh-CN" b="1">
                  <a:solidFill>
                    <a:srgbClr val="0000CC"/>
                  </a:solidFill>
                  <a:latin typeface="Times New Roman" pitchFamily="18" charset="0"/>
                  <a:ea typeface="幼圆" pitchFamily="49" charset="-122"/>
                  <a:cs typeface="Times New Roman" pitchFamily="18" charset="0"/>
                </a:rPr>
                <a:t>E2</a:t>
              </a:r>
              <a:r>
                <a:rPr kumimoji="0" lang="zh-CN" altLang="en-US" b="1">
                  <a:solidFill>
                    <a:srgbClr val="0000CC"/>
                  </a:solidFill>
                  <a:latin typeface="Times New Roman" pitchFamily="18" charset="0"/>
                  <a:ea typeface="幼圆" pitchFamily="49" charset="-122"/>
                  <a:cs typeface="Times New Roman" pitchFamily="18" charset="0"/>
                </a:rPr>
                <a:t>下的后验概率</a:t>
              </a:r>
              <a:r>
                <a:rPr kumimoji="0" lang="en-US" altLang="zh-CN" b="1">
                  <a:solidFill>
                    <a:srgbClr val="FF0000"/>
                  </a:solidFill>
                  <a:latin typeface="Times New Roman" pitchFamily="18" charset="0"/>
                  <a:ea typeface="幼圆" pitchFamily="49" charset="-122"/>
                  <a:cs typeface="Times New Roman" pitchFamily="18" charset="0"/>
                </a:rPr>
                <a:t>P(H1/E2)</a:t>
              </a:r>
            </a:p>
          </p:txBody>
        </p:sp>
      </p:gr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灯片编号占位符 7"/>
          <p:cNvSpPr>
            <a:spLocks noGrp="1"/>
          </p:cNvSpPr>
          <p:nvPr>
            <p:ph type="sldNum" sz="quarter" idx="12"/>
          </p:nvPr>
        </p:nvSpPr>
        <p:spPr/>
        <p:txBody>
          <a:bodyPr/>
          <a:lstStyle/>
          <a:p>
            <a:fld id="{E3696DB3-D850-4EE9-A786-6C24DDABA3F2}" type="slidenum">
              <a:rPr lang="en-US" altLang="zh-CN">
                <a:latin typeface="Times New Roman" pitchFamily="18" charset="0"/>
                <a:ea typeface="幼圆" pitchFamily="49" charset="-122"/>
                <a:cs typeface="Times New Roman" pitchFamily="18" charset="0"/>
              </a:rPr>
              <a:pPr/>
              <a:t>58</a:t>
            </a:fld>
            <a:endParaRPr lang="en-US" altLang="zh-CN">
              <a:latin typeface="Times New Roman" pitchFamily="18" charset="0"/>
              <a:ea typeface="幼圆" pitchFamily="49" charset="-122"/>
              <a:cs typeface="Times New Roman" pitchFamily="18" charset="0"/>
            </a:endParaRPr>
          </a:p>
        </p:txBody>
      </p:sp>
      <p:graphicFrame>
        <p:nvGraphicFramePr>
          <p:cNvPr id="220164" name="Object 4"/>
          <p:cNvGraphicFramePr>
            <a:graphicFrameLocks noGrp="1" noChangeAspect="1"/>
          </p:cNvGraphicFramePr>
          <p:nvPr>
            <p:ph sz="quarter" idx="2"/>
            <p:extLst>
              <p:ext uri="{D42A27DB-BD31-4B8C-83A1-F6EECF244321}">
                <p14:modId xmlns:p14="http://schemas.microsoft.com/office/powerpoint/2010/main" val="3603755985"/>
              </p:ext>
            </p:extLst>
          </p:nvPr>
        </p:nvGraphicFramePr>
        <p:xfrm>
          <a:off x="1116013" y="2795588"/>
          <a:ext cx="5219700" cy="1517650"/>
        </p:xfrm>
        <a:graphic>
          <a:graphicData uri="http://schemas.openxmlformats.org/presentationml/2006/ole">
            <mc:AlternateContent xmlns:mc="http://schemas.openxmlformats.org/markup-compatibility/2006">
              <mc:Choice xmlns:v="urn:schemas-microsoft-com:vml" Requires="v">
                <p:oleObj spid="_x0000_s220484" name="Equation" r:id="rId4" imgW="2882880" imgH="838080" progId="Equation.DSMT4">
                  <p:embed/>
                </p:oleObj>
              </mc:Choice>
              <mc:Fallback>
                <p:oleObj name="Equation" r:id="rId4" imgW="2882880" imgH="838080" progId="Equation.DSMT4">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16013" y="2795588"/>
                        <a:ext cx="5219700" cy="151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solidFill>
                              <a:schemeClr val="tx1"/>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20165" name="Object 5"/>
          <p:cNvGraphicFramePr>
            <a:graphicFrameLocks noGrp="1" noChangeAspect="1"/>
          </p:cNvGraphicFramePr>
          <p:nvPr>
            <p:ph sz="quarter" idx="3"/>
            <p:extLst>
              <p:ext uri="{D42A27DB-BD31-4B8C-83A1-F6EECF244321}">
                <p14:modId xmlns:p14="http://schemas.microsoft.com/office/powerpoint/2010/main" val="923813747"/>
              </p:ext>
            </p:extLst>
          </p:nvPr>
        </p:nvGraphicFramePr>
        <p:xfrm>
          <a:off x="1150938" y="1233488"/>
          <a:ext cx="3636962" cy="741362"/>
        </p:xfrm>
        <a:graphic>
          <a:graphicData uri="http://schemas.openxmlformats.org/presentationml/2006/ole">
            <mc:AlternateContent xmlns:mc="http://schemas.openxmlformats.org/markup-compatibility/2006">
              <mc:Choice xmlns:v="urn:schemas-microsoft-com:vml" Requires="v">
                <p:oleObj spid="_x0000_s220485" name="公式" r:id="rId6" imgW="2197080" imgH="431640" progId="Equation.3">
                  <p:embed/>
                </p:oleObj>
              </mc:Choice>
              <mc:Fallback>
                <p:oleObj name="公式" r:id="rId6" imgW="2197080" imgH="431640" progId="Equation.3">
                  <p:embed/>
                  <p:pic>
                    <p:nvPicPr>
                      <p:cNvPr id="0"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50938" y="1233488"/>
                        <a:ext cx="3636962" cy="7413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20167" name="Object 7"/>
          <p:cNvGraphicFramePr>
            <a:graphicFrameLocks noChangeAspect="1"/>
          </p:cNvGraphicFramePr>
          <p:nvPr>
            <p:extLst>
              <p:ext uri="{D42A27DB-BD31-4B8C-83A1-F6EECF244321}">
                <p14:modId xmlns:p14="http://schemas.microsoft.com/office/powerpoint/2010/main" val="1560535008"/>
              </p:ext>
            </p:extLst>
          </p:nvPr>
        </p:nvGraphicFramePr>
        <p:xfrm>
          <a:off x="1149350" y="5192713"/>
          <a:ext cx="5476875" cy="741362"/>
        </p:xfrm>
        <a:graphic>
          <a:graphicData uri="http://schemas.openxmlformats.org/presentationml/2006/ole">
            <mc:AlternateContent xmlns:mc="http://schemas.openxmlformats.org/markup-compatibility/2006">
              <mc:Choice xmlns:v="urn:schemas-microsoft-com:vml" Requires="v">
                <p:oleObj spid="_x0000_s220486" name="Equation" r:id="rId8" imgW="3174840" imgH="431640" progId="Equation.DSMT4">
                  <p:embed/>
                </p:oleObj>
              </mc:Choice>
              <mc:Fallback>
                <p:oleObj name="Equation" r:id="rId8" imgW="3174840" imgH="431640" progId="Equation.DSMT4">
                  <p:embed/>
                  <p:pic>
                    <p:nvPicPr>
                      <p:cNvPr id="0" name="Object 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149350" y="5192713"/>
                        <a:ext cx="5476875" cy="741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20170" name="Text Box 10"/>
          <p:cNvSpPr txBox="1">
            <a:spLocks noChangeArrowheads="1"/>
          </p:cNvSpPr>
          <p:nvPr/>
        </p:nvSpPr>
        <p:spPr bwMode="auto">
          <a:xfrm>
            <a:off x="215900" y="225425"/>
            <a:ext cx="8785225" cy="8264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eaLnBrk="1" hangingPunct="1">
              <a:lnSpc>
                <a:spcPct val="120000"/>
              </a:lnSpc>
              <a:spcBef>
                <a:spcPct val="10000"/>
              </a:spcBef>
            </a:pPr>
            <a:r>
              <a:rPr kumimoji="0" lang="en-US" altLang="zh-CN" sz="2000" b="1" dirty="0">
                <a:solidFill>
                  <a:srgbClr val="C00000"/>
                </a:solidFill>
                <a:latin typeface="Times New Roman" pitchFamily="18" charset="0"/>
                <a:ea typeface="幼圆" pitchFamily="49" charset="-122"/>
                <a:cs typeface="Times New Roman" pitchFamily="18" charset="0"/>
              </a:rPr>
              <a:t>    (3) </a:t>
            </a:r>
            <a:r>
              <a:rPr kumimoji="0" lang="zh-CN" altLang="en-US" sz="2000" b="1" dirty="0">
                <a:solidFill>
                  <a:srgbClr val="C00000"/>
                </a:solidFill>
                <a:latin typeface="Times New Roman" pitchFamily="18" charset="0"/>
                <a:ea typeface="幼圆" pitchFamily="49" charset="-122"/>
                <a:cs typeface="Times New Roman" pitchFamily="18" charset="0"/>
              </a:rPr>
              <a:t>计算</a:t>
            </a:r>
            <a:r>
              <a:rPr kumimoji="0" lang="en-US" altLang="zh-CN" sz="2000" b="1" dirty="0">
                <a:solidFill>
                  <a:srgbClr val="C00000"/>
                </a:solidFill>
                <a:latin typeface="Times New Roman" pitchFamily="18" charset="0"/>
                <a:ea typeface="幼圆" pitchFamily="49" charset="-122"/>
                <a:cs typeface="Times New Roman" pitchFamily="18" charset="0"/>
              </a:rPr>
              <a:t>O(H1|S1, S2)</a:t>
            </a:r>
          </a:p>
          <a:p>
            <a:pPr eaLnBrk="1" hangingPunct="1">
              <a:lnSpc>
                <a:spcPct val="120000"/>
              </a:lnSpc>
              <a:spcBef>
                <a:spcPct val="10000"/>
              </a:spcBef>
            </a:pPr>
            <a:r>
              <a:rPr kumimoji="0" lang="en-US" altLang="zh-CN" sz="2000" b="1" dirty="0">
                <a:solidFill>
                  <a:srgbClr val="0000CC"/>
                </a:solidFill>
                <a:latin typeface="Times New Roman" pitchFamily="18" charset="0"/>
                <a:ea typeface="幼圆" pitchFamily="49" charset="-122"/>
                <a:cs typeface="Times New Roman" pitchFamily="18" charset="0"/>
              </a:rPr>
              <a:t>    </a:t>
            </a:r>
            <a:r>
              <a:rPr kumimoji="0" lang="zh-CN" altLang="en-US" sz="2000" b="1" dirty="0">
                <a:solidFill>
                  <a:srgbClr val="0000CC"/>
                </a:solidFill>
                <a:latin typeface="Times New Roman" pitchFamily="18" charset="0"/>
                <a:ea typeface="幼圆" pitchFamily="49" charset="-122"/>
                <a:cs typeface="Times New Roman" pitchFamily="18" charset="0"/>
              </a:rPr>
              <a:t>先将</a:t>
            </a:r>
            <a:r>
              <a:rPr kumimoji="0" lang="en-US" altLang="zh-CN" sz="2000" b="1" dirty="0">
                <a:solidFill>
                  <a:srgbClr val="0000CC"/>
                </a:solidFill>
                <a:latin typeface="Times New Roman" pitchFamily="18" charset="0"/>
                <a:ea typeface="幼圆" pitchFamily="49" charset="-122"/>
                <a:cs typeface="Times New Roman" pitchFamily="18" charset="0"/>
              </a:rPr>
              <a:t>H</a:t>
            </a:r>
            <a:r>
              <a:rPr kumimoji="0" lang="en-US" altLang="zh-CN" sz="2000" b="1" baseline="-25000" dirty="0">
                <a:solidFill>
                  <a:srgbClr val="0000CC"/>
                </a:solidFill>
                <a:latin typeface="Times New Roman" pitchFamily="18" charset="0"/>
                <a:ea typeface="幼圆" pitchFamily="49" charset="-122"/>
                <a:cs typeface="Times New Roman" pitchFamily="18" charset="0"/>
              </a:rPr>
              <a:t>1</a:t>
            </a:r>
            <a:r>
              <a:rPr kumimoji="0" lang="zh-CN" altLang="en-US" sz="2000" b="1" dirty="0">
                <a:solidFill>
                  <a:srgbClr val="0000CC"/>
                </a:solidFill>
                <a:latin typeface="Times New Roman" pitchFamily="18" charset="0"/>
                <a:ea typeface="幼圆" pitchFamily="49" charset="-122"/>
                <a:cs typeface="Times New Roman" pitchFamily="18" charset="0"/>
              </a:rPr>
              <a:t>的先验概率转换为先验几率</a:t>
            </a:r>
          </a:p>
        </p:txBody>
      </p:sp>
      <p:sp>
        <p:nvSpPr>
          <p:cNvPr id="220171" name="Text Box 11"/>
          <p:cNvSpPr txBox="1">
            <a:spLocks noChangeArrowheads="1"/>
          </p:cNvSpPr>
          <p:nvPr/>
        </p:nvSpPr>
        <p:spPr bwMode="auto">
          <a:xfrm>
            <a:off x="179388" y="2097088"/>
            <a:ext cx="8677275" cy="427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lnSpc>
                <a:spcPct val="110000"/>
              </a:lnSpc>
              <a:spcBef>
                <a:spcPct val="10000"/>
              </a:spcBef>
            </a:pPr>
            <a:r>
              <a:rPr kumimoji="0" lang="en-US" altLang="zh-CN" sz="2000" b="1">
                <a:solidFill>
                  <a:srgbClr val="0000CC"/>
                </a:solidFill>
                <a:latin typeface="Times New Roman" pitchFamily="18" charset="0"/>
                <a:ea typeface="幼圆" pitchFamily="49" charset="-122"/>
                <a:cs typeface="Times New Roman" pitchFamily="18" charset="0"/>
              </a:rPr>
              <a:t>    </a:t>
            </a:r>
            <a:r>
              <a:rPr kumimoji="0" lang="zh-CN" altLang="en-US" sz="2000" b="1">
                <a:solidFill>
                  <a:srgbClr val="0000CC"/>
                </a:solidFill>
                <a:latin typeface="Times New Roman" pitchFamily="18" charset="0"/>
                <a:ea typeface="幼圆" pitchFamily="49" charset="-122"/>
                <a:cs typeface="Times New Roman" pitchFamily="18" charset="0"/>
              </a:rPr>
              <a:t>再根据合成公式计算</a:t>
            </a:r>
            <a:r>
              <a:rPr kumimoji="0" lang="en-US" altLang="zh-CN" sz="2000" b="1">
                <a:solidFill>
                  <a:srgbClr val="0000CC"/>
                </a:solidFill>
                <a:latin typeface="Times New Roman" pitchFamily="18" charset="0"/>
                <a:ea typeface="幼圆" pitchFamily="49" charset="-122"/>
                <a:cs typeface="Times New Roman" pitchFamily="18" charset="0"/>
              </a:rPr>
              <a:t>H</a:t>
            </a:r>
            <a:r>
              <a:rPr kumimoji="0" lang="en-US" altLang="zh-CN" sz="2000" b="1" baseline="-25000">
                <a:solidFill>
                  <a:srgbClr val="0000CC"/>
                </a:solidFill>
                <a:latin typeface="Times New Roman" pitchFamily="18" charset="0"/>
                <a:ea typeface="幼圆" pitchFamily="49" charset="-122"/>
                <a:cs typeface="Times New Roman" pitchFamily="18" charset="0"/>
              </a:rPr>
              <a:t>1</a:t>
            </a:r>
            <a:r>
              <a:rPr kumimoji="0" lang="zh-CN" altLang="en-US" sz="2000" b="1">
                <a:solidFill>
                  <a:srgbClr val="0000CC"/>
                </a:solidFill>
                <a:latin typeface="Times New Roman" pitchFamily="18" charset="0"/>
                <a:ea typeface="幼圆" pitchFamily="49" charset="-122"/>
                <a:cs typeface="Times New Roman" pitchFamily="18" charset="0"/>
              </a:rPr>
              <a:t>的后验几率</a:t>
            </a:r>
          </a:p>
        </p:txBody>
      </p:sp>
      <p:sp>
        <p:nvSpPr>
          <p:cNvPr id="220172" name="Text Box 12"/>
          <p:cNvSpPr txBox="1">
            <a:spLocks noChangeArrowheads="1"/>
          </p:cNvSpPr>
          <p:nvPr/>
        </p:nvSpPr>
        <p:spPr bwMode="auto">
          <a:xfrm>
            <a:off x="179388" y="4473575"/>
            <a:ext cx="87487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lnSpc>
                <a:spcPct val="120000"/>
              </a:lnSpc>
              <a:spcBef>
                <a:spcPct val="10000"/>
              </a:spcBef>
            </a:pPr>
            <a:r>
              <a:rPr kumimoji="0" lang="en-US" altLang="zh-CN" sz="2000" b="1">
                <a:solidFill>
                  <a:srgbClr val="0000CC"/>
                </a:solidFill>
                <a:latin typeface="Times New Roman" pitchFamily="18" charset="0"/>
                <a:ea typeface="幼圆" pitchFamily="49" charset="-122"/>
                <a:cs typeface="Times New Roman" pitchFamily="18" charset="0"/>
              </a:rPr>
              <a:t>    </a:t>
            </a:r>
            <a:r>
              <a:rPr kumimoji="0" lang="zh-CN" altLang="en-US" sz="2000" b="1">
                <a:solidFill>
                  <a:srgbClr val="0000CC"/>
                </a:solidFill>
                <a:latin typeface="Times New Roman" pitchFamily="18" charset="0"/>
                <a:ea typeface="幼圆" pitchFamily="49" charset="-122"/>
                <a:cs typeface="Times New Roman" pitchFamily="18" charset="0"/>
              </a:rPr>
              <a:t>然后再将后验几率转换为后验概率</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灯片编号占位符 7"/>
          <p:cNvSpPr>
            <a:spLocks noGrp="1"/>
          </p:cNvSpPr>
          <p:nvPr>
            <p:ph type="sldNum" sz="quarter" idx="12"/>
          </p:nvPr>
        </p:nvSpPr>
        <p:spPr/>
        <p:txBody>
          <a:bodyPr/>
          <a:lstStyle/>
          <a:p>
            <a:fld id="{2426E1D9-DF25-4DBF-A4E5-28C09FEB5773}" type="slidenum">
              <a:rPr lang="en-US" altLang="zh-CN">
                <a:latin typeface="Times New Roman" pitchFamily="18" charset="0"/>
                <a:ea typeface="幼圆" pitchFamily="49" charset="-122"/>
                <a:cs typeface="Times New Roman" pitchFamily="18" charset="0"/>
              </a:rPr>
              <a:pPr/>
              <a:t>59</a:t>
            </a:fld>
            <a:endParaRPr lang="en-US" altLang="zh-CN">
              <a:latin typeface="Times New Roman" pitchFamily="18" charset="0"/>
              <a:ea typeface="幼圆" pitchFamily="49" charset="-122"/>
              <a:cs typeface="Times New Roman" pitchFamily="18" charset="0"/>
            </a:endParaRPr>
          </a:p>
        </p:txBody>
      </p:sp>
      <p:sp>
        <p:nvSpPr>
          <p:cNvPr id="221192" name="Text Box 8"/>
          <p:cNvSpPr txBox="1">
            <a:spLocks noChangeArrowheads="1"/>
          </p:cNvSpPr>
          <p:nvPr/>
        </p:nvSpPr>
        <p:spPr bwMode="auto">
          <a:xfrm>
            <a:off x="215900" y="188913"/>
            <a:ext cx="8640763" cy="4263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lnSpc>
                <a:spcPct val="120000"/>
              </a:lnSpc>
              <a:spcBef>
                <a:spcPct val="10000"/>
              </a:spcBef>
            </a:pPr>
            <a:r>
              <a:rPr kumimoji="0" lang="en-US" altLang="zh-CN" sz="2000" b="1" dirty="0">
                <a:solidFill>
                  <a:srgbClr val="C00000"/>
                </a:solidFill>
                <a:latin typeface="Times New Roman" pitchFamily="18" charset="0"/>
                <a:ea typeface="幼圆" pitchFamily="49" charset="-122"/>
                <a:cs typeface="Times New Roman" pitchFamily="18" charset="0"/>
              </a:rPr>
              <a:t>    (4) </a:t>
            </a:r>
            <a:r>
              <a:rPr kumimoji="0" lang="zh-CN" altLang="en-US" sz="2000" b="1" dirty="0">
                <a:solidFill>
                  <a:srgbClr val="C00000"/>
                </a:solidFill>
                <a:latin typeface="Times New Roman" pitchFamily="18" charset="0"/>
                <a:ea typeface="幼圆" pitchFamily="49" charset="-122"/>
                <a:cs typeface="Times New Roman" pitchFamily="18" charset="0"/>
              </a:rPr>
              <a:t>计算</a:t>
            </a:r>
            <a:r>
              <a:rPr kumimoji="0" lang="en-US" altLang="zh-CN" sz="2000" b="1" dirty="0">
                <a:solidFill>
                  <a:srgbClr val="C00000"/>
                </a:solidFill>
                <a:latin typeface="Times New Roman" pitchFamily="18" charset="0"/>
                <a:ea typeface="幼圆" pitchFamily="49" charset="-122"/>
                <a:cs typeface="Times New Roman" pitchFamily="18" charset="0"/>
              </a:rPr>
              <a:t>P(H</a:t>
            </a:r>
            <a:r>
              <a:rPr kumimoji="0" lang="en-US" altLang="zh-CN" sz="2000" b="1" baseline="-25000" dirty="0">
                <a:solidFill>
                  <a:srgbClr val="C00000"/>
                </a:solidFill>
                <a:latin typeface="Times New Roman" pitchFamily="18" charset="0"/>
                <a:ea typeface="幼圆" pitchFamily="49" charset="-122"/>
                <a:cs typeface="Times New Roman" pitchFamily="18" charset="0"/>
              </a:rPr>
              <a:t>2</a:t>
            </a:r>
            <a:r>
              <a:rPr kumimoji="0" lang="en-US" altLang="zh-CN" sz="2000" b="1" dirty="0">
                <a:solidFill>
                  <a:srgbClr val="C00000"/>
                </a:solidFill>
                <a:latin typeface="Times New Roman" pitchFamily="18" charset="0"/>
                <a:ea typeface="幼圆" pitchFamily="49" charset="-122"/>
                <a:cs typeface="Times New Roman" pitchFamily="18" charset="0"/>
              </a:rPr>
              <a:t>|S</a:t>
            </a:r>
            <a:r>
              <a:rPr kumimoji="0" lang="en-US" altLang="zh-CN" sz="2000" b="1" baseline="-25000" dirty="0">
                <a:solidFill>
                  <a:srgbClr val="C00000"/>
                </a:solidFill>
                <a:latin typeface="Times New Roman" pitchFamily="18" charset="0"/>
                <a:ea typeface="幼圆" pitchFamily="49" charset="-122"/>
                <a:cs typeface="Times New Roman" pitchFamily="18" charset="0"/>
              </a:rPr>
              <a:t>1</a:t>
            </a:r>
            <a:r>
              <a:rPr kumimoji="0" lang="en-US" altLang="zh-CN" sz="2000" b="1" dirty="0">
                <a:solidFill>
                  <a:srgbClr val="C00000"/>
                </a:solidFill>
                <a:latin typeface="Times New Roman" pitchFamily="18" charset="0"/>
                <a:ea typeface="幼圆" pitchFamily="49" charset="-122"/>
                <a:cs typeface="Times New Roman" pitchFamily="18" charset="0"/>
              </a:rPr>
              <a:t>,S</a:t>
            </a:r>
            <a:r>
              <a:rPr kumimoji="0" lang="en-US" altLang="zh-CN" sz="2000" b="1" baseline="-25000" dirty="0">
                <a:solidFill>
                  <a:srgbClr val="C00000"/>
                </a:solidFill>
                <a:latin typeface="Times New Roman" pitchFamily="18" charset="0"/>
                <a:ea typeface="幼圆" pitchFamily="49" charset="-122"/>
                <a:cs typeface="Times New Roman" pitchFamily="18" charset="0"/>
              </a:rPr>
              <a:t>2</a:t>
            </a:r>
            <a:r>
              <a:rPr kumimoji="0" lang="en-US" altLang="zh-CN" sz="2000" b="1" dirty="0">
                <a:solidFill>
                  <a:srgbClr val="C00000"/>
                </a:solidFill>
                <a:latin typeface="Times New Roman" pitchFamily="18" charset="0"/>
                <a:ea typeface="幼圆" pitchFamily="49" charset="-122"/>
                <a:cs typeface="Times New Roman" pitchFamily="18" charset="0"/>
              </a:rPr>
              <a:t>)    </a:t>
            </a:r>
          </a:p>
        </p:txBody>
      </p:sp>
      <p:sp>
        <p:nvSpPr>
          <p:cNvPr id="221193" name="Text Box 9"/>
          <p:cNvSpPr txBox="1">
            <a:spLocks noChangeArrowheads="1"/>
          </p:cNvSpPr>
          <p:nvPr/>
        </p:nvSpPr>
        <p:spPr bwMode="auto">
          <a:xfrm>
            <a:off x="179388" y="2205038"/>
            <a:ext cx="8785225" cy="1231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lnSpc>
                <a:spcPct val="120000"/>
              </a:lnSpc>
              <a:spcBef>
                <a:spcPct val="10000"/>
              </a:spcBef>
            </a:pPr>
            <a:r>
              <a:rPr kumimoji="0" lang="en-US" altLang="zh-CN" sz="2000" b="1">
                <a:solidFill>
                  <a:srgbClr val="0000CC"/>
                </a:solidFill>
                <a:latin typeface="Times New Roman" pitchFamily="18" charset="0"/>
                <a:ea typeface="幼圆" pitchFamily="49" charset="-122"/>
                <a:cs typeface="Times New Roman" pitchFamily="18" charset="0"/>
              </a:rPr>
              <a:t>    </a:t>
            </a:r>
            <a:r>
              <a:rPr kumimoji="0" lang="zh-CN" altLang="en-US" sz="2000" b="1">
                <a:solidFill>
                  <a:srgbClr val="0000CC"/>
                </a:solidFill>
                <a:latin typeface="Times New Roman" pitchFamily="18" charset="0"/>
                <a:ea typeface="幼圆" pitchFamily="49" charset="-122"/>
                <a:cs typeface="Times New Roman" pitchFamily="18" charset="0"/>
              </a:rPr>
              <a:t>由于</a:t>
            </a:r>
            <a:r>
              <a:rPr kumimoji="0" lang="en-US" altLang="zh-CN" sz="2000" b="1">
                <a:solidFill>
                  <a:srgbClr val="FF0000"/>
                </a:solidFill>
                <a:latin typeface="Times New Roman" pitchFamily="18" charset="0"/>
                <a:ea typeface="幼圆" pitchFamily="49" charset="-122"/>
                <a:cs typeface="Times New Roman" pitchFamily="18" charset="0"/>
              </a:rPr>
              <a:t>P(H</a:t>
            </a:r>
            <a:r>
              <a:rPr kumimoji="0" lang="en-US" altLang="zh-CN" sz="2000" b="1" baseline="-25000">
                <a:solidFill>
                  <a:srgbClr val="FF0000"/>
                </a:solidFill>
                <a:latin typeface="Times New Roman" pitchFamily="18" charset="0"/>
                <a:ea typeface="幼圆" pitchFamily="49" charset="-122"/>
                <a:cs typeface="Times New Roman" pitchFamily="18" charset="0"/>
              </a:rPr>
              <a:t>1</a:t>
            </a:r>
            <a:r>
              <a:rPr kumimoji="0" lang="en-US" altLang="zh-CN" sz="2000" b="1">
                <a:solidFill>
                  <a:srgbClr val="FF0000"/>
                </a:solidFill>
                <a:latin typeface="Times New Roman" pitchFamily="18" charset="0"/>
                <a:ea typeface="幼圆" pitchFamily="49" charset="-122"/>
                <a:cs typeface="Times New Roman" pitchFamily="18" charset="0"/>
              </a:rPr>
              <a:t>|S</a:t>
            </a:r>
            <a:r>
              <a:rPr kumimoji="0" lang="en-US" altLang="zh-CN" sz="2000" b="1" baseline="-25000">
                <a:solidFill>
                  <a:srgbClr val="FF0000"/>
                </a:solidFill>
                <a:latin typeface="Times New Roman" pitchFamily="18" charset="0"/>
                <a:ea typeface="幼圆" pitchFamily="49" charset="-122"/>
                <a:cs typeface="Times New Roman" pitchFamily="18" charset="0"/>
              </a:rPr>
              <a:t>1</a:t>
            </a:r>
            <a:r>
              <a:rPr kumimoji="0" lang="en-US" altLang="zh-CN" sz="2000" b="1">
                <a:solidFill>
                  <a:srgbClr val="FF0000"/>
                </a:solidFill>
                <a:latin typeface="Times New Roman" pitchFamily="18" charset="0"/>
                <a:ea typeface="幼圆" pitchFamily="49" charset="-122"/>
                <a:cs typeface="Times New Roman" pitchFamily="18" charset="0"/>
              </a:rPr>
              <a:t>,S</a:t>
            </a:r>
            <a:r>
              <a:rPr kumimoji="0" lang="en-US" altLang="zh-CN" sz="2000" b="1" baseline="-25000">
                <a:solidFill>
                  <a:srgbClr val="FF0000"/>
                </a:solidFill>
                <a:latin typeface="Times New Roman" pitchFamily="18" charset="0"/>
                <a:ea typeface="幼圆" pitchFamily="49" charset="-122"/>
                <a:cs typeface="Times New Roman" pitchFamily="18" charset="0"/>
              </a:rPr>
              <a:t>2</a:t>
            </a:r>
            <a:r>
              <a:rPr kumimoji="0" lang="en-US" altLang="zh-CN" sz="2000" b="1">
                <a:solidFill>
                  <a:srgbClr val="FF0000"/>
                </a:solidFill>
                <a:latin typeface="Times New Roman" pitchFamily="18" charset="0"/>
                <a:ea typeface="幼圆" pitchFamily="49" charset="-122"/>
                <a:cs typeface="Times New Roman" pitchFamily="18" charset="0"/>
              </a:rPr>
              <a:t>) =0.321&gt; P(H</a:t>
            </a:r>
            <a:r>
              <a:rPr kumimoji="0" lang="en-US" altLang="zh-CN" sz="2000" b="1" baseline="-25000">
                <a:solidFill>
                  <a:srgbClr val="FF0000"/>
                </a:solidFill>
                <a:latin typeface="Times New Roman" pitchFamily="18" charset="0"/>
                <a:ea typeface="幼圆" pitchFamily="49" charset="-122"/>
                <a:cs typeface="Times New Roman" pitchFamily="18" charset="0"/>
              </a:rPr>
              <a:t>1</a:t>
            </a:r>
            <a:r>
              <a:rPr kumimoji="0" lang="en-US" altLang="zh-CN" sz="2000" b="1">
                <a:solidFill>
                  <a:srgbClr val="FF0000"/>
                </a:solidFill>
                <a:latin typeface="Times New Roman" pitchFamily="18" charset="0"/>
                <a:ea typeface="幼圆" pitchFamily="49" charset="-122"/>
                <a:cs typeface="Times New Roman" pitchFamily="18" charset="0"/>
              </a:rPr>
              <a:t>)</a:t>
            </a:r>
            <a:r>
              <a:rPr kumimoji="0" lang="zh-CN" altLang="en-US" sz="2000" b="1">
                <a:solidFill>
                  <a:srgbClr val="0000CC"/>
                </a:solidFill>
                <a:latin typeface="Times New Roman" pitchFamily="18" charset="0"/>
                <a:ea typeface="幼圆" pitchFamily="49" charset="-122"/>
                <a:cs typeface="Times New Roman" pitchFamily="18" charset="0"/>
              </a:rPr>
              <a:t>，仍使用</a:t>
            </a:r>
            <a:r>
              <a:rPr kumimoji="0" lang="en-US" altLang="zh-CN" sz="2000" b="1">
                <a:solidFill>
                  <a:srgbClr val="0000CC"/>
                </a:solidFill>
                <a:latin typeface="Times New Roman" pitchFamily="18" charset="0"/>
                <a:ea typeface="幼圆" pitchFamily="49" charset="-122"/>
                <a:cs typeface="Times New Roman" pitchFamily="18" charset="0"/>
              </a:rPr>
              <a:t>(6.8)</a:t>
            </a:r>
            <a:r>
              <a:rPr kumimoji="0" lang="zh-CN" altLang="en-US" sz="2000" b="1">
                <a:solidFill>
                  <a:srgbClr val="0000CC"/>
                </a:solidFill>
                <a:latin typeface="Times New Roman" pitchFamily="18" charset="0"/>
                <a:ea typeface="幼圆" pitchFamily="49" charset="-122"/>
                <a:cs typeface="Times New Roman" pitchFamily="18" charset="0"/>
              </a:rPr>
              <a:t>式的后半部分，得到在当前观察</a:t>
            </a:r>
            <a:r>
              <a:rPr kumimoji="0" lang="en-US" altLang="zh-CN" sz="2000" b="1">
                <a:solidFill>
                  <a:srgbClr val="0000CC"/>
                </a:solidFill>
                <a:latin typeface="Times New Roman" pitchFamily="18" charset="0"/>
                <a:ea typeface="幼圆" pitchFamily="49" charset="-122"/>
                <a:cs typeface="Times New Roman" pitchFamily="18" charset="0"/>
              </a:rPr>
              <a:t>S</a:t>
            </a:r>
            <a:r>
              <a:rPr kumimoji="0" lang="en-US" altLang="zh-CN" sz="2000" b="1" baseline="-25000">
                <a:solidFill>
                  <a:srgbClr val="0000CC"/>
                </a:solidFill>
                <a:latin typeface="Times New Roman" pitchFamily="18" charset="0"/>
                <a:ea typeface="幼圆" pitchFamily="49" charset="-122"/>
                <a:cs typeface="Times New Roman" pitchFamily="18" charset="0"/>
              </a:rPr>
              <a:t>1</a:t>
            </a:r>
            <a:r>
              <a:rPr kumimoji="0" lang="zh-CN" altLang="en-US" sz="2000" b="1">
                <a:solidFill>
                  <a:srgbClr val="0000CC"/>
                </a:solidFill>
                <a:latin typeface="Times New Roman" pitchFamily="18" charset="0"/>
                <a:ea typeface="幼圆" pitchFamily="49" charset="-122"/>
                <a:cs typeface="Times New Roman" pitchFamily="18" charset="0"/>
              </a:rPr>
              <a:t>、</a:t>
            </a:r>
            <a:r>
              <a:rPr kumimoji="0" lang="en-US" altLang="zh-CN" sz="2000" b="1">
                <a:solidFill>
                  <a:srgbClr val="0000CC"/>
                </a:solidFill>
                <a:latin typeface="Times New Roman" pitchFamily="18" charset="0"/>
                <a:ea typeface="幼圆" pitchFamily="49" charset="-122"/>
                <a:cs typeface="Times New Roman" pitchFamily="18" charset="0"/>
              </a:rPr>
              <a:t>S</a:t>
            </a:r>
            <a:r>
              <a:rPr kumimoji="0" lang="en-US" altLang="zh-CN" sz="2000" b="1" baseline="-25000">
                <a:solidFill>
                  <a:srgbClr val="0000CC"/>
                </a:solidFill>
                <a:latin typeface="Times New Roman" pitchFamily="18" charset="0"/>
                <a:ea typeface="幼圆" pitchFamily="49" charset="-122"/>
                <a:cs typeface="Times New Roman" pitchFamily="18" charset="0"/>
              </a:rPr>
              <a:t>2</a:t>
            </a:r>
            <a:r>
              <a:rPr kumimoji="0" lang="zh-CN" altLang="en-US" sz="2000" b="1">
                <a:solidFill>
                  <a:srgbClr val="0000CC"/>
                </a:solidFill>
                <a:latin typeface="Times New Roman" pitchFamily="18" charset="0"/>
                <a:ea typeface="幼圆" pitchFamily="49" charset="-122"/>
                <a:cs typeface="Times New Roman" pitchFamily="18" charset="0"/>
              </a:rPr>
              <a:t>下</a:t>
            </a:r>
            <a:r>
              <a:rPr kumimoji="0" lang="en-US" altLang="zh-CN" sz="2000" b="1">
                <a:solidFill>
                  <a:srgbClr val="0000CC"/>
                </a:solidFill>
                <a:latin typeface="Times New Roman" pitchFamily="18" charset="0"/>
                <a:ea typeface="幼圆" pitchFamily="49" charset="-122"/>
                <a:cs typeface="Times New Roman" pitchFamily="18" charset="0"/>
              </a:rPr>
              <a:t>H</a:t>
            </a:r>
            <a:r>
              <a:rPr kumimoji="0" lang="en-US" altLang="zh-CN" sz="2000" b="1" baseline="-25000">
                <a:solidFill>
                  <a:srgbClr val="0000CC"/>
                </a:solidFill>
                <a:latin typeface="Times New Roman" pitchFamily="18" charset="0"/>
                <a:ea typeface="幼圆" pitchFamily="49" charset="-122"/>
                <a:cs typeface="Times New Roman" pitchFamily="18" charset="0"/>
              </a:rPr>
              <a:t>2</a:t>
            </a:r>
            <a:r>
              <a:rPr kumimoji="0" lang="zh-CN" altLang="en-US" sz="2000" b="1">
                <a:solidFill>
                  <a:srgbClr val="0000CC"/>
                </a:solidFill>
                <a:latin typeface="Times New Roman" pitchFamily="18" charset="0"/>
                <a:ea typeface="幼圆" pitchFamily="49" charset="-122"/>
                <a:cs typeface="Times New Roman" pitchFamily="18" charset="0"/>
              </a:rPr>
              <a:t>的后验概率</a:t>
            </a:r>
            <a:r>
              <a:rPr kumimoji="0" lang="en-US" altLang="zh-CN" sz="2000" b="1">
                <a:solidFill>
                  <a:srgbClr val="0000CC"/>
                </a:solidFill>
                <a:latin typeface="Times New Roman" pitchFamily="18" charset="0"/>
                <a:ea typeface="幼圆" pitchFamily="49" charset="-122"/>
                <a:cs typeface="Times New Roman" pitchFamily="18" charset="0"/>
              </a:rPr>
              <a:t>P(H</a:t>
            </a:r>
            <a:r>
              <a:rPr kumimoji="0" lang="en-US" altLang="zh-CN" sz="2000" b="1" baseline="-25000">
                <a:solidFill>
                  <a:srgbClr val="0000CC"/>
                </a:solidFill>
                <a:latin typeface="Times New Roman" pitchFamily="18" charset="0"/>
                <a:ea typeface="幼圆" pitchFamily="49" charset="-122"/>
                <a:cs typeface="Times New Roman" pitchFamily="18" charset="0"/>
              </a:rPr>
              <a:t>2</a:t>
            </a:r>
            <a:r>
              <a:rPr kumimoji="0" lang="en-US" altLang="zh-CN" sz="2000" b="1">
                <a:solidFill>
                  <a:srgbClr val="0000CC"/>
                </a:solidFill>
                <a:latin typeface="Times New Roman" pitchFamily="18" charset="0"/>
                <a:ea typeface="幼圆" pitchFamily="49" charset="-122"/>
                <a:cs typeface="Times New Roman" pitchFamily="18" charset="0"/>
              </a:rPr>
              <a:t>|S</a:t>
            </a:r>
            <a:r>
              <a:rPr kumimoji="0" lang="en-US" altLang="zh-CN" sz="2000" b="1" baseline="-25000">
                <a:solidFill>
                  <a:srgbClr val="0000CC"/>
                </a:solidFill>
                <a:latin typeface="Times New Roman" pitchFamily="18" charset="0"/>
                <a:ea typeface="幼圆" pitchFamily="49" charset="-122"/>
                <a:cs typeface="Times New Roman" pitchFamily="18" charset="0"/>
              </a:rPr>
              <a:t>1</a:t>
            </a:r>
            <a:r>
              <a:rPr kumimoji="0" lang="en-US" altLang="zh-CN" sz="2000" b="1">
                <a:solidFill>
                  <a:srgbClr val="0000CC"/>
                </a:solidFill>
                <a:latin typeface="Times New Roman" pitchFamily="18" charset="0"/>
                <a:ea typeface="幼圆" pitchFamily="49" charset="-122"/>
                <a:cs typeface="Times New Roman" pitchFamily="18" charset="0"/>
              </a:rPr>
              <a:t>,S</a:t>
            </a:r>
            <a:r>
              <a:rPr kumimoji="0" lang="en-US" altLang="zh-CN" sz="2000" b="1" baseline="-25000">
                <a:solidFill>
                  <a:srgbClr val="0000CC"/>
                </a:solidFill>
                <a:latin typeface="Times New Roman" pitchFamily="18" charset="0"/>
                <a:ea typeface="幼圆" pitchFamily="49" charset="-122"/>
                <a:cs typeface="Times New Roman" pitchFamily="18" charset="0"/>
              </a:rPr>
              <a:t>2</a:t>
            </a:r>
            <a:r>
              <a:rPr kumimoji="0" lang="en-US" altLang="zh-CN" sz="2000" b="1">
                <a:solidFill>
                  <a:srgbClr val="0000CC"/>
                </a:solidFill>
                <a:latin typeface="Times New Roman" pitchFamily="18" charset="0"/>
                <a:ea typeface="幼圆" pitchFamily="49" charset="-122"/>
                <a:cs typeface="Times New Roman" pitchFamily="18" charset="0"/>
              </a:rPr>
              <a:t>)</a:t>
            </a:r>
          </a:p>
          <a:p>
            <a:pPr eaLnBrk="1" hangingPunct="1">
              <a:lnSpc>
                <a:spcPct val="120000"/>
              </a:lnSpc>
              <a:spcBef>
                <a:spcPct val="10000"/>
              </a:spcBef>
            </a:pPr>
            <a:endParaRPr kumimoji="0" lang="en-US" altLang="zh-CN" sz="2000" b="1">
              <a:solidFill>
                <a:srgbClr val="0000CC"/>
              </a:solidFill>
              <a:latin typeface="Times New Roman" pitchFamily="18" charset="0"/>
              <a:ea typeface="幼圆" pitchFamily="49" charset="-122"/>
              <a:cs typeface="Times New Roman" pitchFamily="18" charset="0"/>
            </a:endParaRPr>
          </a:p>
        </p:txBody>
      </p:sp>
      <p:sp>
        <p:nvSpPr>
          <p:cNvPr id="221194" name="Text Box 10"/>
          <p:cNvSpPr txBox="1">
            <a:spLocks noChangeArrowheads="1"/>
          </p:cNvSpPr>
          <p:nvPr/>
        </p:nvSpPr>
        <p:spPr bwMode="auto">
          <a:xfrm>
            <a:off x="287337" y="4977172"/>
            <a:ext cx="8677275" cy="7956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lnSpc>
                <a:spcPct val="120000"/>
              </a:lnSpc>
              <a:spcBef>
                <a:spcPct val="10000"/>
              </a:spcBef>
            </a:pPr>
            <a:r>
              <a:rPr kumimoji="0" lang="en-US" altLang="zh-CN" sz="2000" b="1" dirty="0" smtClean="0">
                <a:solidFill>
                  <a:srgbClr val="00B050"/>
                </a:solidFill>
                <a:latin typeface="Times New Roman" pitchFamily="18" charset="0"/>
                <a:ea typeface="仿宋_GB2312" pitchFamily="49" charset="-122"/>
                <a:cs typeface="Times New Roman" pitchFamily="18" charset="0"/>
              </a:rPr>
              <a:t>H</a:t>
            </a:r>
            <a:r>
              <a:rPr kumimoji="0" lang="en-US" altLang="zh-CN" sz="2000" b="1" baseline="-25000" dirty="0" smtClean="0">
                <a:solidFill>
                  <a:srgbClr val="00B050"/>
                </a:solidFill>
                <a:latin typeface="Times New Roman" pitchFamily="18" charset="0"/>
                <a:ea typeface="仿宋_GB2312" pitchFamily="49" charset="-122"/>
                <a:cs typeface="Times New Roman" pitchFamily="18" charset="0"/>
              </a:rPr>
              <a:t>2</a:t>
            </a:r>
            <a:r>
              <a:rPr kumimoji="0" lang="zh-CN" altLang="en-US" sz="2000" b="1" dirty="0">
                <a:solidFill>
                  <a:srgbClr val="00B050"/>
                </a:solidFill>
                <a:latin typeface="Times New Roman" pitchFamily="18" charset="0"/>
                <a:ea typeface="仿宋_GB2312" pitchFamily="49" charset="-122"/>
                <a:cs typeface="Times New Roman" pitchFamily="18" charset="0"/>
              </a:rPr>
              <a:t>的先验概率是</a:t>
            </a:r>
            <a:r>
              <a:rPr kumimoji="0" lang="en-US" altLang="zh-CN" sz="2000" b="1" dirty="0">
                <a:solidFill>
                  <a:srgbClr val="00B050"/>
                </a:solidFill>
                <a:latin typeface="Times New Roman" pitchFamily="18" charset="0"/>
                <a:ea typeface="仿宋_GB2312" pitchFamily="49" charset="-122"/>
                <a:cs typeface="Times New Roman" pitchFamily="18" charset="0"/>
              </a:rPr>
              <a:t>0.01</a:t>
            </a:r>
            <a:r>
              <a:rPr kumimoji="0" lang="zh-CN" altLang="en-US" sz="2000" b="1" dirty="0">
                <a:solidFill>
                  <a:srgbClr val="00B050"/>
                </a:solidFill>
                <a:latin typeface="Times New Roman" pitchFamily="18" charset="0"/>
                <a:ea typeface="仿宋_GB2312" pitchFamily="49" charset="-122"/>
                <a:cs typeface="Times New Roman" pitchFamily="18" charset="0"/>
              </a:rPr>
              <a:t>，通过</a:t>
            </a:r>
            <a:r>
              <a:rPr kumimoji="0" lang="en-US" altLang="zh-CN" sz="2000" b="1" dirty="0">
                <a:solidFill>
                  <a:srgbClr val="00B050"/>
                </a:solidFill>
                <a:latin typeface="Times New Roman" pitchFamily="18" charset="0"/>
                <a:ea typeface="仿宋_GB2312" pitchFamily="49" charset="-122"/>
                <a:cs typeface="Times New Roman" pitchFamily="18" charset="0"/>
              </a:rPr>
              <a:t>r</a:t>
            </a:r>
            <a:r>
              <a:rPr kumimoji="0" lang="en-US" altLang="zh-CN" sz="2000" b="1" baseline="-25000" dirty="0">
                <a:solidFill>
                  <a:srgbClr val="00B050"/>
                </a:solidFill>
                <a:latin typeface="Times New Roman" pitchFamily="18" charset="0"/>
                <a:ea typeface="仿宋_GB2312" pitchFamily="49" charset="-122"/>
                <a:cs typeface="Times New Roman" pitchFamily="18" charset="0"/>
              </a:rPr>
              <a:t>1</a:t>
            </a:r>
            <a:r>
              <a:rPr kumimoji="0" lang="zh-CN" altLang="en-US" sz="2000" b="1" dirty="0">
                <a:solidFill>
                  <a:srgbClr val="00B050"/>
                </a:solidFill>
                <a:latin typeface="Times New Roman" pitchFamily="18" charset="0"/>
                <a:ea typeface="仿宋_GB2312" pitchFamily="49" charset="-122"/>
                <a:cs typeface="Times New Roman" pitchFamily="18" charset="0"/>
              </a:rPr>
              <a:t>、</a:t>
            </a:r>
            <a:r>
              <a:rPr kumimoji="0" lang="en-US" altLang="zh-CN" sz="2000" b="1" dirty="0">
                <a:solidFill>
                  <a:srgbClr val="00B050"/>
                </a:solidFill>
                <a:latin typeface="Times New Roman" pitchFamily="18" charset="0"/>
                <a:ea typeface="仿宋_GB2312" pitchFamily="49" charset="-122"/>
                <a:cs typeface="Times New Roman" pitchFamily="18" charset="0"/>
              </a:rPr>
              <a:t>r</a:t>
            </a:r>
            <a:r>
              <a:rPr kumimoji="0" lang="en-US" altLang="zh-CN" sz="2000" b="1" baseline="-25000" dirty="0">
                <a:solidFill>
                  <a:srgbClr val="00B050"/>
                </a:solidFill>
                <a:latin typeface="Times New Roman" pitchFamily="18" charset="0"/>
                <a:ea typeface="仿宋_GB2312" pitchFamily="49" charset="-122"/>
                <a:cs typeface="Times New Roman" pitchFamily="18" charset="0"/>
              </a:rPr>
              <a:t>2</a:t>
            </a:r>
            <a:r>
              <a:rPr kumimoji="0" lang="zh-CN" altLang="en-US" sz="2000" b="1" dirty="0">
                <a:solidFill>
                  <a:srgbClr val="00B050"/>
                </a:solidFill>
                <a:latin typeface="Times New Roman" pitchFamily="18" charset="0"/>
                <a:ea typeface="仿宋_GB2312" pitchFamily="49" charset="-122"/>
                <a:cs typeface="Times New Roman" pitchFamily="18" charset="0"/>
              </a:rPr>
              <a:t>、</a:t>
            </a:r>
            <a:r>
              <a:rPr kumimoji="0" lang="en-US" altLang="zh-CN" sz="2000" b="1" dirty="0">
                <a:solidFill>
                  <a:srgbClr val="00B050"/>
                </a:solidFill>
                <a:latin typeface="Times New Roman" pitchFamily="18" charset="0"/>
                <a:ea typeface="仿宋_GB2312" pitchFamily="49" charset="-122"/>
                <a:cs typeface="Times New Roman" pitchFamily="18" charset="0"/>
              </a:rPr>
              <a:t>r</a:t>
            </a:r>
            <a:r>
              <a:rPr kumimoji="0" lang="en-US" altLang="zh-CN" sz="2000" b="1" baseline="-25000" dirty="0">
                <a:solidFill>
                  <a:srgbClr val="00B050"/>
                </a:solidFill>
                <a:latin typeface="Times New Roman" pitchFamily="18" charset="0"/>
                <a:ea typeface="仿宋_GB2312" pitchFamily="49" charset="-122"/>
                <a:cs typeface="Times New Roman" pitchFamily="18" charset="0"/>
              </a:rPr>
              <a:t>3</a:t>
            </a:r>
            <a:r>
              <a:rPr kumimoji="0" lang="zh-CN" altLang="en-US" sz="2000" b="1" dirty="0">
                <a:solidFill>
                  <a:srgbClr val="00B050"/>
                </a:solidFill>
                <a:latin typeface="Times New Roman" pitchFamily="18" charset="0"/>
                <a:ea typeface="仿宋_GB2312" pitchFamily="49" charset="-122"/>
                <a:cs typeface="Times New Roman" pitchFamily="18" charset="0"/>
              </a:rPr>
              <a:t>及初始证据进行推理，最后推出</a:t>
            </a:r>
            <a:r>
              <a:rPr kumimoji="0" lang="en-US" altLang="zh-CN" sz="2000" b="1" dirty="0">
                <a:solidFill>
                  <a:srgbClr val="00B050"/>
                </a:solidFill>
                <a:latin typeface="Times New Roman" pitchFamily="18" charset="0"/>
                <a:ea typeface="仿宋_GB2312" pitchFamily="49" charset="-122"/>
                <a:cs typeface="Times New Roman" pitchFamily="18" charset="0"/>
              </a:rPr>
              <a:t>H</a:t>
            </a:r>
            <a:r>
              <a:rPr kumimoji="0" lang="en-US" altLang="zh-CN" sz="2000" b="1" baseline="-25000" dirty="0">
                <a:solidFill>
                  <a:srgbClr val="00B050"/>
                </a:solidFill>
                <a:latin typeface="Times New Roman" pitchFamily="18" charset="0"/>
                <a:ea typeface="仿宋_GB2312" pitchFamily="49" charset="-122"/>
                <a:cs typeface="Times New Roman" pitchFamily="18" charset="0"/>
              </a:rPr>
              <a:t>2</a:t>
            </a:r>
            <a:r>
              <a:rPr kumimoji="0" lang="zh-CN" altLang="en-US" sz="2000" b="1" dirty="0">
                <a:solidFill>
                  <a:srgbClr val="00B050"/>
                </a:solidFill>
                <a:latin typeface="Times New Roman" pitchFamily="18" charset="0"/>
                <a:ea typeface="仿宋_GB2312" pitchFamily="49" charset="-122"/>
                <a:cs typeface="Times New Roman" pitchFamily="18" charset="0"/>
              </a:rPr>
              <a:t>的后验概率为</a:t>
            </a:r>
            <a:r>
              <a:rPr kumimoji="0" lang="en-US" altLang="zh-CN" sz="2000" b="1" dirty="0">
                <a:solidFill>
                  <a:srgbClr val="00B050"/>
                </a:solidFill>
                <a:latin typeface="Times New Roman" pitchFamily="18" charset="0"/>
                <a:ea typeface="仿宋_GB2312" pitchFamily="49" charset="-122"/>
                <a:cs typeface="Times New Roman" pitchFamily="18" charset="0"/>
              </a:rPr>
              <a:t>0.177</a:t>
            </a:r>
            <a:r>
              <a:rPr kumimoji="0" lang="zh-CN" altLang="en-US" sz="2000" b="1" dirty="0">
                <a:solidFill>
                  <a:srgbClr val="00B050"/>
                </a:solidFill>
                <a:latin typeface="Times New Roman" pitchFamily="18" charset="0"/>
                <a:ea typeface="仿宋_GB2312" pitchFamily="49" charset="-122"/>
                <a:cs typeface="Times New Roman" pitchFamily="18" charset="0"/>
              </a:rPr>
              <a:t>，相当于概率增加了</a:t>
            </a:r>
            <a:r>
              <a:rPr kumimoji="0" lang="en-US" altLang="zh-CN" sz="2000" b="1" dirty="0">
                <a:solidFill>
                  <a:srgbClr val="00B050"/>
                </a:solidFill>
                <a:latin typeface="Times New Roman" pitchFamily="18" charset="0"/>
                <a:ea typeface="仿宋_GB2312" pitchFamily="49" charset="-122"/>
                <a:cs typeface="Times New Roman" pitchFamily="18" charset="0"/>
              </a:rPr>
              <a:t>16</a:t>
            </a:r>
            <a:r>
              <a:rPr kumimoji="0" lang="zh-CN" altLang="en-US" sz="2000" b="1" dirty="0">
                <a:solidFill>
                  <a:srgbClr val="00B050"/>
                </a:solidFill>
                <a:latin typeface="Times New Roman" pitchFamily="18" charset="0"/>
                <a:ea typeface="仿宋_GB2312" pitchFamily="49" charset="-122"/>
                <a:cs typeface="Times New Roman" pitchFamily="18" charset="0"/>
              </a:rPr>
              <a:t>倍多。</a:t>
            </a:r>
            <a:r>
              <a:rPr lang="zh-CN" altLang="en-US" sz="2000" b="1" dirty="0">
                <a:solidFill>
                  <a:srgbClr val="00B050"/>
                </a:solidFill>
                <a:latin typeface="Times New Roman" pitchFamily="18" charset="0"/>
                <a:ea typeface="仿宋_GB2312" pitchFamily="49" charset="-122"/>
                <a:cs typeface="Times New Roman" pitchFamily="18" charset="0"/>
              </a:rPr>
              <a:t>    </a:t>
            </a:r>
          </a:p>
        </p:txBody>
      </p:sp>
      <p:grpSp>
        <p:nvGrpSpPr>
          <p:cNvPr id="221204" name="Group 20"/>
          <p:cNvGrpSpPr>
            <a:grpSpLocks/>
          </p:cNvGrpSpPr>
          <p:nvPr/>
        </p:nvGrpSpPr>
        <p:grpSpPr bwMode="auto">
          <a:xfrm>
            <a:off x="827088" y="1016000"/>
            <a:ext cx="6194425" cy="1192213"/>
            <a:chOff x="521" y="640"/>
            <a:chExt cx="3902" cy="751"/>
          </a:xfrm>
        </p:grpSpPr>
        <p:graphicFrame>
          <p:nvGraphicFramePr>
            <p:cNvPr id="221189" name="Object 5"/>
            <p:cNvGraphicFramePr>
              <a:graphicFrameLocks noChangeAspect="1"/>
            </p:cNvGraphicFramePr>
            <p:nvPr/>
          </p:nvGraphicFramePr>
          <p:xfrm>
            <a:off x="612" y="958"/>
            <a:ext cx="3811" cy="433"/>
          </p:xfrm>
          <a:graphic>
            <a:graphicData uri="http://schemas.openxmlformats.org/presentationml/2006/ole">
              <mc:AlternateContent xmlns:mc="http://schemas.openxmlformats.org/markup-compatibility/2006">
                <mc:Choice xmlns:v="urn:schemas-microsoft-com:vml" Requires="v">
                  <p:oleObj spid="_x0000_s221319" name="Equation" r:id="rId4" imgW="3797280" imgH="431640" progId="Equation.DSMT4">
                    <p:embed/>
                  </p:oleObj>
                </mc:Choice>
                <mc:Fallback>
                  <p:oleObj name="Equation" r:id="rId4" imgW="3797280" imgH="431640" progId="Equation.DSMT4">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2" y="958"/>
                          <a:ext cx="3811" cy="43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21201" name="Rectangle 17"/>
            <p:cNvSpPr>
              <a:spLocks noChangeArrowheads="1"/>
            </p:cNvSpPr>
            <p:nvPr/>
          </p:nvSpPr>
          <p:spPr bwMode="auto">
            <a:xfrm>
              <a:off x="521" y="640"/>
              <a:ext cx="3764" cy="2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lnSpc>
                  <a:spcPct val="120000"/>
                </a:lnSpc>
                <a:spcBef>
                  <a:spcPct val="10000"/>
                </a:spcBef>
              </a:pPr>
              <a:r>
                <a:rPr kumimoji="0" lang="zh-CN" altLang="en-US" b="1">
                  <a:solidFill>
                    <a:srgbClr val="0000CC"/>
                  </a:solidFill>
                  <a:latin typeface="Times New Roman" pitchFamily="18" charset="0"/>
                  <a:ea typeface="幼圆" pitchFamily="49" charset="-122"/>
                  <a:cs typeface="Times New Roman" pitchFamily="18" charset="0"/>
                </a:rPr>
                <a:t>将</a:t>
              </a:r>
              <a:r>
                <a:rPr kumimoji="0" lang="en-US" altLang="zh-CN" b="1">
                  <a:solidFill>
                    <a:srgbClr val="0000CC"/>
                  </a:solidFill>
                  <a:latin typeface="Times New Roman" pitchFamily="18" charset="0"/>
                  <a:ea typeface="幼圆" pitchFamily="49" charset="-122"/>
                  <a:cs typeface="Times New Roman" pitchFamily="18" charset="0"/>
                </a:rPr>
                <a:t>H2</a:t>
              </a:r>
              <a:r>
                <a:rPr kumimoji="0" lang="zh-CN" altLang="en-US" b="1">
                  <a:solidFill>
                    <a:srgbClr val="0000CC"/>
                  </a:solidFill>
                  <a:latin typeface="Times New Roman" pitchFamily="18" charset="0"/>
                  <a:ea typeface="幼圆" pitchFamily="49" charset="-122"/>
                  <a:cs typeface="Times New Roman" pitchFamily="18" charset="0"/>
                </a:rPr>
                <a:t>的先验概率</a:t>
              </a:r>
              <a:r>
                <a:rPr kumimoji="0" lang="en-US" altLang="zh-CN" b="1">
                  <a:solidFill>
                    <a:srgbClr val="0000CC"/>
                  </a:solidFill>
                  <a:latin typeface="Times New Roman" pitchFamily="18" charset="0"/>
                  <a:ea typeface="幼圆" pitchFamily="49" charset="-122"/>
                  <a:cs typeface="Times New Roman" pitchFamily="18" charset="0"/>
                </a:rPr>
                <a:t>P(H2)</a:t>
              </a:r>
              <a:r>
                <a:rPr kumimoji="0" lang="zh-CN" altLang="en-US" b="1">
                  <a:solidFill>
                    <a:srgbClr val="0000CC"/>
                  </a:solidFill>
                  <a:latin typeface="Times New Roman" pitchFamily="18" charset="0"/>
                  <a:ea typeface="幼圆" pitchFamily="49" charset="-122"/>
                  <a:cs typeface="Times New Roman" pitchFamily="18" charset="0"/>
                </a:rPr>
                <a:t>更新为在</a:t>
              </a:r>
              <a:r>
                <a:rPr kumimoji="0" lang="en-US" altLang="zh-CN" b="1">
                  <a:solidFill>
                    <a:srgbClr val="0000CC"/>
                  </a:solidFill>
                  <a:latin typeface="Times New Roman" pitchFamily="18" charset="0"/>
                  <a:ea typeface="幼圆" pitchFamily="49" charset="-122"/>
                  <a:cs typeface="Times New Roman" pitchFamily="18" charset="0"/>
                </a:rPr>
                <a:t>H1</a:t>
              </a:r>
              <a:r>
                <a:rPr kumimoji="0" lang="zh-CN" altLang="en-US" b="1">
                  <a:solidFill>
                    <a:srgbClr val="0000CC"/>
                  </a:solidFill>
                  <a:latin typeface="Times New Roman" pitchFamily="18" charset="0"/>
                  <a:ea typeface="幼圆" pitchFamily="49" charset="-122"/>
                  <a:cs typeface="Times New Roman" pitchFamily="18" charset="0"/>
                </a:rPr>
                <a:t>下的后验概率</a:t>
              </a:r>
              <a:r>
                <a:rPr kumimoji="0" lang="en-US" altLang="zh-CN" b="1">
                  <a:solidFill>
                    <a:srgbClr val="0000CC"/>
                  </a:solidFill>
                  <a:latin typeface="Times New Roman" pitchFamily="18" charset="0"/>
                  <a:ea typeface="幼圆" pitchFamily="49" charset="-122"/>
                  <a:cs typeface="Times New Roman" pitchFamily="18" charset="0"/>
                </a:rPr>
                <a:t>P(H2|H1)</a:t>
              </a:r>
            </a:p>
          </p:txBody>
        </p:sp>
      </p:grpSp>
      <p:sp>
        <p:nvSpPr>
          <p:cNvPr id="221203" name="Rectangle 19"/>
          <p:cNvSpPr>
            <a:spLocks noChangeArrowheads="1"/>
          </p:cNvSpPr>
          <p:nvPr/>
        </p:nvSpPr>
        <p:spPr bwMode="auto">
          <a:xfrm>
            <a:off x="900113" y="657225"/>
            <a:ext cx="430438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0" lang="zh-CN" altLang="en-US" b="1">
                <a:solidFill>
                  <a:srgbClr val="0000CC"/>
                </a:solidFill>
                <a:latin typeface="Times New Roman" pitchFamily="18" charset="0"/>
                <a:ea typeface="幼圆" pitchFamily="49" charset="-122"/>
                <a:cs typeface="Times New Roman" pitchFamily="18" charset="0"/>
              </a:rPr>
              <a:t>对</a:t>
            </a:r>
            <a:r>
              <a:rPr kumimoji="0" lang="en-US" altLang="zh-CN" b="1">
                <a:solidFill>
                  <a:srgbClr val="0000CC"/>
                </a:solidFill>
                <a:latin typeface="Times New Roman" pitchFamily="18" charset="0"/>
                <a:ea typeface="幼圆" pitchFamily="49" charset="-122"/>
                <a:cs typeface="Times New Roman" pitchFamily="18" charset="0"/>
              </a:rPr>
              <a:t>r3 </a:t>
            </a:r>
            <a:r>
              <a:rPr kumimoji="0" lang="zh-CN" altLang="en-US" b="1">
                <a:solidFill>
                  <a:srgbClr val="0000CC"/>
                </a:solidFill>
                <a:latin typeface="Times New Roman" pitchFamily="18" charset="0"/>
                <a:ea typeface="幼圆" pitchFamily="49" charset="-122"/>
                <a:cs typeface="Times New Roman" pitchFamily="18" charset="0"/>
              </a:rPr>
              <a:t>，</a:t>
            </a:r>
            <a:r>
              <a:rPr kumimoji="0" lang="en-US" altLang="zh-CN" b="1">
                <a:solidFill>
                  <a:srgbClr val="0000CC"/>
                </a:solidFill>
                <a:latin typeface="Times New Roman" pitchFamily="18" charset="0"/>
                <a:ea typeface="幼圆" pitchFamily="49" charset="-122"/>
                <a:cs typeface="Times New Roman" pitchFamily="18" charset="0"/>
              </a:rPr>
              <a:t>H1</a:t>
            </a:r>
            <a:r>
              <a:rPr kumimoji="0" lang="zh-CN" altLang="en-US" b="1">
                <a:solidFill>
                  <a:srgbClr val="0000CC"/>
                </a:solidFill>
                <a:latin typeface="Times New Roman" pitchFamily="18" charset="0"/>
                <a:ea typeface="幼圆" pitchFamily="49" charset="-122"/>
                <a:cs typeface="Times New Roman" pitchFamily="18" charset="0"/>
              </a:rPr>
              <a:t>相当于已知事实，</a:t>
            </a:r>
            <a:r>
              <a:rPr kumimoji="0" lang="en-US" altLang="zh-CN" b="1">
                <a:solidFill>
                  <a:srgbClr val="0000CC"/>
                </a:solidFill>
                <a:latin typeface="Times New Roman" pitchFamily="18" charset="0"/>
                <a:ea typeface="幼圆" pitchFamily="49" charset="-122"/>
                <a:cs typeface="Times New Roman" pitchFamily="18" charset="0"/>
              </a:rPr>
              <a:t>H2</a:t>
            </a:r>
            <a:r>
              <a:rPr kumimoji="0" lang="zh-CN" altLang="en-US" b="1">
                <a:solidFill>
                  <a:srgbClr val="0000CC"/>
                </a:solidFill>
                <a:latin typeface="Times New Roman" pitchFamily="18" charset="0"/>
                <a:ea typeface="幼圆" pitchFamily="49" charset="-122"/>
                <a:cs typeface="Times New Roman" pitchFamily="18" charset="0"/>
              </a:rPr>
              <a:t>为结论。</a:t>
            </a:r>
          </a:p>
        </p:txBody>
      </p:sp>
      <p:pic>
        <p:nvPicPr>
          <p:cNvPr id="221207" name="Picture 2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5891" y="3249972"/>
            <a:ext cx="7848600" cy="172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5"/>
          <p:cNvSpPr>
            <a:spLocks noGrp="1"/>
          </p:cNvSpPr>
          <p:nvPr>
            <p:ph type="sldNum" sz="quarter" idx="12"/>
          </p:nvPr>
        </p:nvSpPr>
        <p:spPr/>
        <p:txBody>
          <a:bodyPr/>
          <a:lstStyle/>
          <a:p>
            <a:fld id="{20DDEE8F-ADA2-4ACC-B6DB-AC423BFEF300}" type="slidenum">
              <a:rPr lang="en-US" altLang="zh-CN"/>
              <a:pPr/>
              <a:t>6</a:t>
            </a:fld>
            <a:endParaRPr lang="en-US" altLang="zh-CN"/>
          </a:p>
        </p:txBody>
      </p:sp>
      <p:sp>
        <p:nvSpPr>
          <p:cNvPr id="636931" name="Rectangle 3"/>
          <p:cNvSpPr>
            <a:spLocks noGrp="1" noChangeArrowheads="1"/>
          </p:cNvSpPr>
          <p:nvPr>
            <p:ph type="body" idx="1"/>
          </p:nvPr>
        </p:nvSpPr>
        <p:spPr>
          <a:xfrm>
            <a:off x="431540" y="1214152"/>
            <a:ext cx="8507413" cy="5653088"/>
          </a:xfrm>
        </p:spPr>
        <p:txBody>
          <a:bodyPr/>
          <a:lstStyle/>
          <a:p>
            <a:pPr>
              <a:lnSpc>
                <a:spcPct val="120000"/>
              </a:lnSpc>
              <a:spcBef>
                <a:spcPts val="1200"/>
              </a:spcBef>
            </a:pPr>
            <a:r>
              <a:rPr kumimoji="1" lang="zh-CN" altLang="en-US" sz="2400" b="1" dirty="0" smtClean="0"/>
              <a:t>所</a:t>
            </a:r>
            <a:r>
              <a:rPr kumimoji="1" lang="zh-CN" altLang="en-US" sz="2400" b="1" dirty="0"/>
              <a:t>需知识不完备、不精确</a:t>
            </a:r>
          </a:p>
          <a:p>
            <a:pPr lvl="1">
              <a:lnSpc>
                <a:spcPct val="120000"/>
              </a:lnSpc>
              <a:spcBef>
                <a:spcPts val="1200"/>
              </a:spcBef>
            </a:pPr>
            <a:r>
              <a:rPr kumimoji="1" lang="zh-CN" altLang="en-US" sz="2200" b="1" dirty="0">
                <a:solidFill>
                  <a:srgbClr val="00B050"/>
                </a:solidFill>
              </a:rPr>
              <a:t>医生看病（部分症状，专家经验）</a:t>
            </a:r>
          </a:p>
          <a:p>
            <a:pPr>
              <a:lnSpc>
                <a:spcPct val="120000"/>
              </a:lnSpc>
              <a:spcBef>
                <a:spcPts val="1200"/>
              </a:spcBef>
            </a:pPr>
            <a:r>
              <a:rPr kumimoji="1" lang="zh-CN" altLang="en-US" sz="2400" dirty="0"/>
              <a:t>所需知识描述模糊</a:t>
            </a:r>
          </a:p>
          <a:p>
            <a:pPr>
              <a:lnSpc>
                <a:spcPct val="120000"/>
              </a:lnSpc>
              <a:spcBef>
                <a:spcPts val="1200"/>
              </a:spcBef>
            </a:pPr>
            <a:r>
              <a:rPr kumimoji="1" lang="zh-CN" altLang="en-US" sz="2400" dirty="0"/>
              <a:t>多种原因导致同一结论</a:t>
            </a:r>
          </a:p>
          <a:p>
            <a:pPr lvl="1">
              <a:lnSpc>
                <a:spcPct val="120000"/>
              </a:lnSpc>
              <a:spcBef>
                <a:spcPts val="1200"/>
              </a:spcBef>
            </a:pPr>
            <a:r>
              <a:rPr kumimoji="1" lang="zh-CN" altLang="en-US" sz="2200" dirty="0">
                <a:solidFill>
                  <a:srgbClr val="00B050"/>
                </a:solidFill>
              </a:rPr>
              <a:t>病因 </a:t>
            </a:r>
            <a:r>
              <a:rPr kumimoji="1" lang="en-US" altLang="zh-CN" sz="2200" dirty="0" err="1">
                <a:solidFill>
                  <a:srgbClr val="00B050"/>
                </a:solidFill>
              </a:rPr>
              <a:t>vs</a:t>
            </a:r>
            <a:r>
              <a:rPr kumimoji="1" lang="en-US" altLang="zh-CN" sz="2200" dirty="0">
                <a:solidFill>
                  <a:srgbClr val="00B050"/>
                </a:solidFill>
              </a:rPr>
              <a:t> </a:t>
            </a:r>
            <a:r>
              <a:rPr kumimoji="1" lang="zh-CN" altLang="en-US" sz="2200" dirty="0">
                <a:solidFill>
                  <a:srgbClr val="00B050"/>
                </a:solidFill>
              </a:rPr>
              <a:t>症状 （逐个猜测推断） </a:t>
            </a:r>
          </a:p>
          <a:p>
            <a:pPr>
              <a:lnSpc>
                <a:spcPct val="120000"/>
              </a:lnSpc>
              <a:spcBef>
                <a:spcPts val="1200"/>
              </a:spcBef>
            </a:pPr>
            <a:r>
              <a:rPr kumimoji="1" lang="zh-CN" altLang="en-US" sz="2400" dirty="0"/>
              <a:t>问题的背景知识不足</a:t>
            </a:r>
          </a:p>
          <a:p>
            <a:pPr lvl="1">
              <a:lnSpc>
                <a:spcPct val="120000"/>
              </a:lnSpc>
              <a:spcBef>
                <a:spcPts val="1200"/>
              </a:spcBef>
            </a:pPr>
            <a:r>
              <a:rPr kumimoji="1" lang="en-US" altLang="zh-CN" sz="2200" dirty="0">
                <a:solidFill>
                  <a:srgbClr val="00B050"/>
                </a:solidFill>
              </a:rPr>
              <a:t>Swine Flu</a:t>
            </a:r>
            <a:r>
              <a:rPr kumimoji="1" lang="zh-CN" altLang="en-US" sz="2200" dirty="0">
                <a:solidFill>
                  <a:srgbClr val="00B050"/>
                </a:solidFill>
              </a:rPr>
              <a:t>，</a:t>
            </a:r>
            <a:r>
              <a:rPr kumimoji="1" lang="en-US" altLang="zh-CN" sz="2200" dirty="0">
                <a:solidFill>
                  <a:srgbClr val="00B050"/>
                </a:solidFill>
              </a:rPr>
              <a:t>SARS</a:t>
            </a:r>
          </a:p>
          <a:p>
            <a:pPr>
              <a:lnSpc>
                <a:spcPct val="120000"/>
              </a:lnSpc>
              <a:spcBef>
                <a:spcPts val="1200"/>
              </a:spcBef>
            </a:pPr>
            <a:r>
              <a:rPr kumimoji="1" lang="zh-CN" altLang="en-US" sz="2400" dirty="0"/>
              <a:t>解题方案不唯一</a:t>
            </a:r>
          </a:p>
          <a:p>
            <a:pPr lvl="1">
              <a:lnSpc>
                <a:spcPct val="120000"/>
              </a:lnSpc>
              <a:spcBef>
                <a:spcPts val="1200"/>
              </a:spcBef>
            </a:pPr>
            <a:r>
              <a:rPr kumimoji="1" lang="zh-CN" altLang="en-US" sz="2200" dirty="0">
                <a:solidFill>
                  <a:srgbClr val="00B050"/>
                </a:solidFill>
              </a:rPr>
              <a:t>主观最优</a:t>
            </a:r>
            <a:r>
              <a:rPr kumimoji="1" lang="en-US" altLang="zh-CN" sz="2200" dirty="0">
                <a:solidFill>
                  <a:srgbClr val="00B050"/>
                </a:solidFill>
              </a:rPr>
              <a:t>(</a:t>
            </a:r>
            <a:r>
              <a:rPr kumimoji="1" lang="zh-CN" altLang="en-US" sz="2200" dirty="0">
                <a:solidFill>
                  <a:srgbClr val="00B050"/>
                </a:solidFill>
              </a:rPr>
              <a:t>因人而异</a:t>
            </a:r>
            <a:r>
              <a:rPr kumimoji="1" lang="en-US" altLang="zh-CN" sz="2200" dirty="0">
                <a:solidFill>
                  <a:srgbClr val="00B050"/>
                </a:solidFill>
              </a:rPr>
              <a:t>)</a:t>
            </a:r>
          </a:p>
        </p:txBody>
      </p:sp>
      <p:sp>
        <p:nvSpPr>
          <p:cNvPr id="6" name="Text Box 3"/>
          <p:cNvSpPr txBox="1">
            <a:spLocks noChangeArrowheads="1"/>
          </p:cNvSpPr>
          <p:nvPr/>
        </p:nvSpPr>
        <p:spPr bwMode="auto">
          <a:xfrm>
            <a:off x="273162" y="152636"/>
            <a:ext cx="8461375"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0"/>
              </a:spcBef>
            </a:pPr>
            <a:r>
              <a:rPr lang="zh-CN" altLang="en-US" sz="4400" b="1" dirty="0" smtClean="0">
                <a:solidFill>
                  <a:schemeClr val="accent2"/>
                </a:solidFill>
                <a:latin typeface="方正姚体" pitchFamily="2" charset="-122"/>
                <a:ea typeface="方正姚体" pitchFamily="2" charset="-122"/>
                <a:cs typeface="+mj-cs"/>
              </a:rPr>
              <a:t>为什么要用不确定性</a:t>
            </a:r>
            <a:r>
              <a:rPr lang="zh-CN" altLang="en-US" sz="4400" b="1" dirty="0">
                <a:solidFill>
                  <a:schemeClr val="accent2"/>
                </a:solidFill>
                <a:latin typeface="方正姚体" pitchFamily="2" charset="-122"/>
                <a:ea typeface="方正姚体" pitchFamily="2" charset="-122"/>
                <a:cs typeface="+mj-cs"/>
              </a:rPr>
              <a:t>推理</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5"/>
          <p:cNvSpPr>
            <a:spLocks noGrp="1"/>
          </p:cNvSpPr>
          <p:nvPr>
            <p:ph type="sldNum" sz="quarter" idx="12"/>
          </p:nvPr>
        </p:nvSpPr>
        <p:spPr/>
        <p:txBody>
          <a:bodyPr/>
          <a:lstStyle/>
          <a:p>
            <a:fld id="{383B4A3E-0154-4C03-A07F-1DEE3D5C4C83}" type="slidenum">
              <a:rPr lang="en-US" altLang="zh-CN"/>
              <a:pPr/>
              <a:t>60</a:t>
            </a:fld>
            <a:endParaRPr lang="en-US" altLang="zh-CN"/>
          </a:p>
        </p:txBody>
      </p:sp>
      <p:sp>
        <p:nvSpPr>
          <p:cNvPr id="536578" name="Rectangle 2"/>
          <p:cNvSpPr>
            <a:spLocks noGrp="1" noChangeArrowheads="1"/>
          </p:cNvSpPr>
          <p:nvPr>
            <p:ph type="title"/>
          </p:nvPr>
        </p:nvSpPr>
        <p:spPr>
          <a:xfrm>
            <a:off x="468313" y="0"/>
            <a:ext cx="8229600" cy="692150"/>
          </a:xfrm>
        </p:spPr>
        <p:txBody>
          <a:bodyPr/>
          <a:lstStyle/>
          <a:p>
            <a:r>
              <a:rPr lang="zh-CN" altLang="en-US" dirty="0"/>
              <a:t>主观</a:t>
            </a:r>
            <a:r>
              <a:rPr lang="en-US" altLang="zh-CN" dirty="0"/>
              <a:t>Bayes</a:t>
            </a:r>
            <a:r>
              <a:rPr lang="zh-CN" altLang="en-US" dirty="0"/>
              <a:t>方法</a:t>
            </a:r>
            <a:r>
              <a:rPr lang="zh-CN" altLang="en-US" dirty="0" smtClean="0"/>
              <a:t>的优缺点</a:t>
            </a:r>
            <a:endParaRPr lang="zh-CN" altLang="en-US" dirty="0"/>
          </a:p>
        </p:txBody>
      </p:sp>
      <p:sp>
        <p:nvSpPr>
          <p:cNvPr id="536579" name="Rectangle 3"/>
          <p:cNvSpPr>
            <a:spLocks noGrp="1" noChangeArrowheads="1"/>
          </p:cNvSpPr>
          <p:nvPr>
            <p:ph type="body" idx="1"/>
          </p:nvPr>
        </p:nvSpPr>
        <p:spPr>
          <a:xfrm>
            <a:off x="431800" y="936637"/>
            <a:ext cx="8399463" cy="6200775"/>
          </a:xfrm>
        </p:spPr>
        <p:txBody>
          <a:bodyPr/>
          <a:lstStyle/>
          <a:p>
            <a:pPr algn="just">
              <a:lnSpc>
                <a:spcPct val="80000"/>
              </a:lnSpc>
            </a:pPr>
            <a:r>
              <a:rPr lang="zh-CN" altLang="en-US" sz="2800" b="1" dirty="0">
                <a:solidFill>
                  <a:srgbClr val="FF0000"/>
                </a:solidFill>
                <a:latin typeface="宋体" pitchFamily="2" charset="-122"/>
              </a:rPr>
              <a:t>主观</a:t>
            </a:r>
            <a:r>
              <a:rPr lang="en-US" altLang="zh-CN" sz="2800" b="1" dirty="0">
                <a:solidFill>
                  <a:srgbClr val="FF0000"/>
                </a:solidFill>
                <a:latin typeface="宋体" pitchFamily="2" charset="-122"/>
              </a:rPr>
              <a:t>Bayes</a:t>
            </a:r>
            <a:r>
              <a:rPr lang="zh-CN" altLang="en-US" sz="2800" b="1" dirty="0">
                <a:solidFill>
                  <a:srgbClr val="FF0000"/>
                </a:solidFill>
                <a:latin typeface="宋体" pitchFamily="2" charset="-122"/>
              </a:rPr>
              <a:t>方法的主要优点：</a:t>
            </a:r>
            <a:r>
              <a:rPr kumimoji="1" lang="zh-CN" altLang="en-US" sz="2400" b="1" dirty="0">
                <a:solidFill>
                  <a:srgbClr val="FF0000"/>
                </a:solidFill>
              </a:rPr>
              <a:t>理论模型精确，灵敏度</a:t>
            </a:r>
            <a:r>
              <a:rPr kumimoji="1" lang="zh-CN" altLang="en-US" sz="2400" b="1" dirty="0" smtClean="0">
                <a:solidFill>
                  <a:srgbClr val="FF0000"/>
                </a:solidFill>
              </a:rPr>
              <a:t>高</a:t>
            </a:r>
            <a:endParaRPr lang="zh-CN" altLang="en-US" sz="1000" b="1" dirty="0">
              <a:solidFill>
                <a:srgbClr val="000000"/>
              </a:solidFill>
              <a:latin typeface="宋体" pitchFamily="2" charset="-122"/>
            </a:endParaRPr>
          </a:p>
          <a:p>
            <a:pPr lvl="1" algn="just">
              <a:lnSpc>
                <a:spcPct val="120000"/>
              </a:lnSpc>
              <a:spcBef>
                <a:spcPts val="1200"/>
              </a:spcBef>
            </a:pPr>
            <a:r>
              <a:rPr lang="zh-CN" altLang="en-US" sz="2000" b="1" dirty="0" smtClean="0">
                <a:solidFill>
                  <a:srgbClr val="000000"/>
                </a:solidFill>
                <a:latin typeface="仿宋_GB2312" pitchFamily="49" charset="-122"/>
                <a:ea typeface="仿宋_GB2312" pitchFamily="49" charset="-122"/>
              </a:rPr>
              <a:t>计算</a:t>
            </a:r>
            <a:r>
              <a:rPr lang="zh-CN" altLang="en-US" sz="2000" b="1" dirty="0">
                <a:solidFill>
                  <a:srgbClr val="000000"/>
                </a:solidFill>
                <a:latin typeface="仿宋_GB2312" pitchFamily="49" charset="-122"/>
                <a:ea typeface="仿宋_GB2312" pitchFamily="49" charset="-122"/>
              </a:rPr>
              <a:t>公式大多在概率论基础上推导出来的，具有较坚实的</a:t>
            </a:r>
            <a:r>
              <a:rPr lang="zh-CN" altLang="en-US" sz="2000" b="1" dirty="0">
                <a:solidFill>
                  <a:srgbClr val="FF0000"/>
                </a:solidFill>
                <a:latin typeface="仿宋_GB2312" pitchFamily="49" charset="-122"/>
                <a:ea typeface="仿宋_GB2312" pitchFamily="49" charset="-122"/>
              </a:rPr>
              <a:t>理论</a:t>
            </a:r>
            <a:r>
              <a:rPr lang="zh-CN" altLang="en-US" sz="2000" b="1" dirty="0" smtClean="0">
                <a:solidFill>
                  <a:srgbClr val="FF0000"/>
                </a:solidFill>
                <a:latin typeface="仿宋_GB2312" pitchFamily="49" charset="-122"/>
                <a:ea typeface="仿宋_GB2312" pitchFamily="49" charset="-122"/>
              </a:rPr>
              <a:t>基础</a:t>
            </a:r>
            <a:endParaRPr lang="zh-CN" altLang="en-US" sz="2000" b="1" dirty="0">
              <a:solidFill>
                <a:srgbClr val="FF0000"/>
              </a:solidFill>
              <a:latin typeface="仿宋_GB2312" pitchFamily="49" charset="-122"/>
              <a:ea typeface="仿宋_GB2312" pitchFamily="49" charset="-122"/>
            </a:endParaRPr>
          </a:p>
          <a:p>
            <a:pPr lvl="1" algn="just">
              <a:lnSpc>
                <a:spcPct val="120000"/>
              </a:lnSpc>
              <a:spcBef>
                <a:spcPts val="1200"/>
              </a:spcBef>
            </a:pPr>
            <a:r>
              <a:rPr kumimoji="1" lang="zh-CN" altLang="en-US" sz="2000" b="1" dirty="0" smtClean="0">
                <a:solidFill>
                  <a:srgbClr val="0000CC"/>
                </a:solidFill>
                <a:latin typeface="仿宋_GB2312" pitchFamily="49" charset="-122"/>
                <a:ea typeface="仿宋_GB2312" pitchFamily="49" charset="-122"/>
              </a:rPr>
              <a:t>不仅</a:t>
            </a:r>
            <a:r>
              <a:rPr kumimoji="1" lang="zh-CN" altLang="en-US" sz="2000" b="1" dirty="0">
                <a:solidFill>
                  <a:srgbClr val="0000CC"/>
                </a:solidFill>
                <a:latin typeface="仿宋_GB2312" pitchFamily="49" charset="-122"/>
                <a:ea typeface="仿宋_GB2312" pitchFamily="49" charset="-122"/>
              </a:rPr>
              <a:t>考虑了证据间的关系，而且考虑了证据存在与否对假设的</a:t>
            </a:r>
            <a:r>
              <a:rPr kumimoji="1" lang="zh-CN" altLang="en-US" sz="2000" b="1" dirty="0" smtClean="0">
                <a:solidFill>
                  <a:srgbClr val="0000CC"/>
                </a:solidFill>
                <a:latin typeface="仿宋_GB2312" pitchFamily="49" charset="-122"/>
                <a:ea typeface="仿宋_GB2312" pitchFamily="49" charset="-122"/>
              </a:rPr>
              <a:t>影响</a:t>
            </a:r>
            <a:endParaRPr lang="zh-CN" altLang="en-US" sz="2000" b="1" dirty="0">
              <a:solidFill>
                <a:srgbClr val="FF0000"/>
              </a:solidFill>
              <a:latin typeface="仿宋_GB2312" pitchFamily="49" charset="-122"/>
              <a:ea typeface="仿宋_GB2312" pitchFamily="49" charset="-122"/>
            </a:endParaRPr>
          </a:p>
          <a:p>
            <a:pPr lvl="1" algn="just">
              <a:lnSpc>
                <a:spcPct val="120000"/>
              </a:lnSpc>
              <a:spcBef>
                <a:spcPts val="1200"/>
              </a:spcBef>
            </a:pPr>
            <a:r>
              <a:rPr lang="zh-CN" altLang="en-US" sz="2000" b="1" smtClean="0">
                <a:solidFill>
                  <a:srgbClr val="000000"/>
                </a:solidFill>
                <a:latin typeface="仿宋_GB2312" pitchFamily="49" charset="-122"/>
                <a:ea typeface="仿宋_GB2312" pitchFamily="49" charset="-122"/>
              </a:rPr>
              <a:t>用</a:t>
            </a:r>
            <a:r>
              <a:rPr lang="en-US" altLang="zh-CN" sz="2000" b="1" dirty="0">
                <a:solidFill>
                  <a:srgbClr val="000000"/>
                </a:solidFill>
                <a:latin typeface="仿宋_GB2312" pitchFamily="49" charset="-122"/>
                <a:ea typeface="仿宋_GB2312" pitchFamily="49" charset="-122"/>
              </a:rPr>
              <a:t>LS</a:t>
            </a:r>
            <a:r>
              <a:rPr lang="zh-CN" altLang="en-US" sz="2000" b="1" dirty="0">
                <a:solidFill>
                  <a:srgbClr val="000000"/>
                </a:solidFill>
                <a:latin typeface="仿宋_GB2312" pitchFamily="49" charset="-122"/>
                <a:ea typeface="仿宋_GB2312" pitchFamily="49" charset="-122"/>
              </a:rPr>
              <a:t>指出了证据</a:t>
            </a:r>
            <a:r>
              <a:rPr lang="en-US" altLang="zh-CN" sz="2000" b="1" dirty="0">
                <a:solidFill>
                  <a:srgbClr val="000000"/>
                </a:solidFill>
                <a:latin typeface="仿宋_GB2312" pitchFamily="49" charset="-122"/>
                <a:ea typeface="仿宋_GB2312" pitchFamily="49" charset="-122"/>
              </a:rPr>
              <a:t>E</a:t>
            </a:r>
            <a:r>
              <a:rPr lang="zh-CN" altLang="en-US" sz="2000" b="1" dirty="0">
                <a:solidFill>
                  <a:srgbClr val="000000"/>
                </a:solidFill>
                <a:latin typeface="仿宋_GB2312" pitchFamily="49" charset="-122"/>
                <a:ea typeface="仿宋_GB2312" pitchFamily="49" charset="-122"/>
              </a:rPr>
              <a:t>对结论</a:t>
            </a:r>
            <a:r>
              <a:rPr lang="en-US" altLang="zh-CN" sz="2000" b="1" dirty="0">
                <a:solidFill>
                  <a:srgbClr val="000000"/>
                </a:solidFill>
                <a:latin typeface="仿宋_GB2312" pitchFamily="49" charset="-122"/>
                <a:ea typeface="仿宋_GB2312" pitchFamily="49" charset="-122"/>
              </a:rPr>
              <a:t>H</a:t>
            </a:r>
            <a:r>
              <a:rPr lang="zh-CN" altLang="en-US" sz="2000" b="1" dirty="0">
                <a:solidFill>
                  <a:srgbClr val="000000"/>
                </a:solidFill>
                <a:latin typeface="仿宋_GB2312" pitchFamily="49" charset="-122"/>
                <a:ea typeface="仿宋_GB2312" pitchFamily="49" charset="-122"/>
              </a:rPr>
              <a:t>的</a:t>
            </a:r>
            <a:r>
              <a:rPr lang="zh-CN" altLang="en-US" sz="2000" b="1" dirty="0">
                <a:solidFill>
                  <a:srgbClr val="FF0000"/>
                </a:solidFill>
                <a:latin typeface="仿宋_GB2312" pitchFamily="49" charset="-122"/>
                <a:ea typeface="仿宋_GB2312" pitchFamily="49" charset="-122"/>
              </a:rPr>
              <a:t>支持程度</a:t>
            </a:r>
            <a:r>
              <a:rPr lang="zh-CN" altLang="en-US" sz="2000" b="1" dirty="0">
                <a:solidFill>
                  <a:srgbClr val="000000"/>
                </a:solidFill>
                <a:latin typeface="仿宋_GB2312" pitchFamily="49" charset="-122"/>
                <a:ea typeface="仿宋_GB2312" pitchFamily="49" charset="-122"/>
              </a:rPr>
              <a:t>，又用</a:t>
            </a:r>
            <a:r>
              <a:rPr lang="en-US" altLang="zh-CN" sz="2000" b="1" dirty="0">
                <a:solidFill>
                  <a:srgbClr val="000000"/>
                </a:solidFill>
                <a:latin typeface="仿宋_GB2312" pitchFamily="49" charset="-122"/>
                <a:ea typeface="仿宋_GB2312" pitchFamily="49" charset="-122"/>
              </a:rPr>
              <a:t>LN</a:t>
            </a:r>
            <a:r>
              <a:rPr lang="zh-CN" altLang="en-US" sz="2000" b="1" dirty="0">
                <a:solidFill>
                  <a:srgbClr val="000000"/>
                </a:solidFill>
                <a:latin typeface="仿宋_GB2312" pitchFamily="49" charset="-122"/>
                <a:ea typeface="仿宋_GB2312" pitchFamily="49" charset="-122"/>
              </a:rPr>
              <a:t>指出了</a:t>
            </a:r>
            <a:r>
              <a:rPr lang="en-US" altLang="zh-CN" sz="2000" b="1" dirty="0">
                <a:solidFill>
                  <a:srgbClr val="000000"/>
                </a:solidFill>
                <a:latin typeface="仿宋_GB2312" pitchFamily="49" charset="-122"/>
                <a:ea typeface="仿宋_GB2312" pitchFamily="49" charset="-122"/>
              </a:rPr>
              <a:t>E</a:t>
            </a:r>
            <a:r>
              <a:rPr lang="zh-CN" altLang="en-US" sz="2000" b="1" dirty="0">
                <a:solidFill>
                  <a:srgbClr val="000000"/>
                </a:solidFill>
                <a:latin typeface="仿宋_GB2312" pitchFamily="49" charset="-122"/>
                <a:ea typeface="仿宋_GB2312" pitchFamily="49" charset="-122"/>
              </a:rPr>
              <a:t>对</a:t>
            </a:r>
            <a:r>
              <a:rPr lang="en-US" altLang="zh-CN" sz="2000" b="1" dirty="0">
                <a:solidFill>
                  <a:srgbClr val="000000"/>
                </a:solidFill>
                <a:latin typeface="仿宋_GB2312" pitchFamily="49" charset="-122"/>
                <a:ea typeface="仿宋_GB2312" pitchFamily="49" charset="-122"/>
              </a:rPr>
              <a:t>H</a:t>
            </a:r>
            <a:r>
              <a:rPr lang="zh-CN" altLang="en-US" sz="2000" b="1" dirty="0">
                <a:solidFill>
                  <a:srgbClr val="000000"/>
                </a:solidFill>
                <a:latin typeface="仿宋_GB2312" pitchFamily="49" charset="-122"/>
                <a:ea typeface="仿宋_GB2312" pitchFamily="49" charset="-122"/>
              </a:rPr>
              <a:t>的</a:t>
            </a:r>
            <a:r>
              <a:rPr lang="zh-CN" altLang="en-US" sz="2000" b="1" dirty="0">
                <a:solidFill>
                  <a:srgbClr val="FF0000"/>
                </a:solidFill>
                <a:latin typeface="仿宋_GB2312" pitchFamily="49" charset="-122"/>
                <a:ea typeface="仿宋_GB2312" pitchFamily="49" charset="-122"/>
              </a:rPr>
              <a:t>必要性程度</a:t>
            </a:r>
            <a:r>
              <a:rPr lang="zh-CN" altLang="en-US" sz="2000" b="1" dirty="0">
                <a:solidFill>
                  <a:srgbClr val="000000"/>
                </a:solidFill>
                <a:latin typeface="仿宋_GB2312" pitchFamily="49" charset="-122"/>
                <a:ea typeface="仿宋_GB2312" pitchFamily="49" charset="-122"/>
              </a:rPr>
              <a:t>，比较</a:t>
            </a:r>
            <a:r>
              <a:rPr lang="zh-CN" altLang="en-US" sz="2000" b="1" dirty="0">
                <a:solidFill>
                  <a:srgbClr val="FF0000"/>
                </a:solidFill>
                <a:latin typeface="仿宋_GB2312" pitchFamily="49" charset="-122"/>
                <a:ea typeface="仿宋_GB2312" pitchFamily="49" charset="-122"/>
              </a:rPr>
              <a:t>全面地反映</a:t>
            </a:r>
            <a:r>
              <a:rPr lang="zh-CN" altLang="en-US" sz="2000" b="1" dirty="0">
                <a:solidFill>
                  <a:srgbClr val="000000"/>
                </a:solidFill>
                <a:latin typeface="仿宋_GB2312" pitchFamily="49" charset="-122"/>
                <a:ea typeface="仿宋_GB2312" pitchFamily="49" charset="-122"/>
              </a:rPr>
              <a:t>了证据与结论间的因果关系，符合现实实际情况，使推出的结论具有较准确的</a:t>
            </a:r>
            <a:r>
              <a:rPr lang="zh-CN" altLang="en-US" sz="2000" b="1" dirty="0" smtClean="0">
                <a:solidFill>
                  <a:srgbClr val="FF0000"/>
                </a:solidFill>
                <a:latin typeface="仿宋_GB2312" pitchFamily="49" charset="-122"/>
                <a:ea typeface="仿宋_GB2312" pitchFamily="49" charset="-122"/>
              </a:rPr>
              <a:t>确定性</a:t>
            </a:r>
            <a:endParaRPr lang="zh-CN" altLang="en-US" sz="2000" b="1" dirty="0">
              <a:solidFill>
                <a:srgbClr val="000000"/>
              </a:solidFill>
              <a:latin typeface="仿宋_GB2312" pitchFamily="49" charset="-122"/>
              <a:ea typeface="仿宋_GB2312" pitchFamily="49" charset="-122"/>
            </a:endParaRPr>
          </a:p>
          <a:p>
            <a:pPr lvl="1" algn="just">
              <a:lnSpc>
                <a:spcPct val="120000"/>
              </a:lnSpc>
              <a:spcBef>
                <a:spcPts val="1200"/>
              </a:spcBef>
            </a:pPr>
            <a:r>
              <a:rPr lang="zh-CN" altLang="en-US" sz="2000" b="1" dirty="0" smtClean="0">
                <a:solidFill>
                  <a:srgbClr val="000000"/>
                </a:solidFill>
                <a:latin typeface="仿宋_GB2312" pitchFamily="49" charset="-122"/>
                <a:ea typeface="仿宋_GB2312" pitchFamily="49" charset="-122"/>
                <a:cs typeface="Times New Roman" pitchFamily="18" charset="0"/>
              </a:rPr>
              <a:t>同时</a:t>
            </a:r>
            <a:r>
              <a:rPr lang="zh-CN" altLang="en-US" sz="2000" b="1" dirty="0">
                <a:solidFill>
                  <a:srgbClr val="000000"/>
                </a:solidFill>
                <a:latin typeface="仿宋_GB2312" pitchFamily="49" charset="-122"/>
                <a:ea typeface="仿宋_GB2312" pitchFamily="49" charset="-122"/>
                <a:cs typeface="Times New Roman" pitchFamily="18" charset="0"/>
              </a:rPr>
              <a:t>给出了在</a:t>
            </a:r>
            <a:r>
              <a:rPr lang="zh-CN" altLang="en-US" sz="2000" b="1" dirty="0">
                <a:solidFill>
                  <a:srgbClr val="006600"/>
                </a:solidFill>
                <a:latin typeface="仿宋_GB2312" pitchFamily="49" charset="-122"/>
                <a:ea typeface="仿宋_GB2312" pitchFamily="49" charset="-122"/>
                <a:cs typeface="Times New Roman" pitchFamily="18" charset="0"/>
              </a:rPr>
              <a:t>证据确定、证据不确定</a:t>
            </a:r>
            <a:r>
              <a:rPr lang="zh-CN" altLang="en-US" sz="2000" b="1" dirty="0">
                <a:solidFill>
                  <a:srgbClr val="000000"/>
                </a:solidFill>
                <a:latin typeface="仿宋_GB2312" pitchFamily="49" charset="-122"/>
                <a:ea typeface="仿宋_GB2312" pitchFamily="49" charset="-122"/>
                <a:cs typeface="Times New Roman" pitchFamily="18" charset="0"/>
              </a:rPr>
              <a:t>的情况下由</a:t>
            </a:r>
            <a:r>
              <a:rPr lang="en-US" altLang="zh-CN" sz="2000" b="1" dirty="0">
                <a:solidFill>
                  <a:srgbClr val="000000"/>
                </a:solidFill>
                <a:latin typeface="仿宋_GB2312" pitchFamily="49" charset="-122"/>
                <a:ea typeface="仿宋_GB2312" pitchFamily="49" charset="-122"/>
                <a:cs typeface="Times New Roman" pitchFamily="18" charset="0"/>
              </a:rPr>
              <a:t>H</a:t>
            </a:r>
            <a:r>
              <a:rPr lang="zh-CN" altLang="en-US" sz="2000" b="1" dirty="0">
                <a:solidFill>
                  <a:srgbClr val="000000"/>
                </a:solidFill>
                <a:latin typeface="仿宋_GB2312" pitchFamily="49" charset="-122"/>
                <a:ea typeface="仿宋_GB2312" pitchFamily="49" charset="-122"/>
                <a:cs typeface="Times New Roman" pitchFamily="18" charset="0"/>
              </a:rPr>
              <a:t>的先验概率更新为后验概率</a:t>
            </a:r>
            <a:r>
              <a:rPr lang="zh-CN" altLang="en-US" sz="2000" b="1" dirty="0" smtClean="0">
                <a:solidFill>
                  <a:srgbClr val="000000"/>
                </a:solidFill>
                <a:latin typeface="仿宋_GB2312" pitchFamily="49" charset="-122"/>
                <a:ea typeface="仿宋_GB2312" pitchFamily="49" charset="-122"/>
                <a:cs typeface="Times New Roman" pitchFamily="18" charset="0"/>
              </a:rPr>
              <a:t>。</a:t>
            </a:r>
            <a:endParaRPr lang="zh-CN" altLang="en-US" sz="2000" b="1" dirty="0">
              <a:solidFill>
                <a:srgbClr val="000000"/>
              </a:solidFill>
              <a:latin typeface="仿宋_GB2312" pitchFamily="49" charset="-122"/>
              <a:ea typeface="仿宋_GB2312" pitchFamily="49" charset="-122"/>
              <a:cs typeface="Times New Roman" pitchFamily="18" charset="0"/>
            </a:endParaRPr>
          </a:p>
          <a:p>
            <a:pPr lvl="1" algn="just">
              <a:lnSpc>
                <a:spcPct val="120000"/>
              </a:lnSpc>
              <a:spcBef>
                <a:spcPts val="1200"/>
              </a:spcBef>
            </a:pPr>
            <a:r>
              <a:rPr lang="zh-CN" altLang="en-US" sz="2000" b="1" dirty="0" smtClean="0">
                <a:solidFill>
                  <a:srgbClr val="000000"/>
                </a:solidFill>
                <a:latin typeface="仿宋_GB2312" pitchFamily="49" charset="-122"/>
                <a:ea typeface="仿宋_GB2312" pitchFamily="49" charset="-122"/>
                <a:cs typeface="Times New Roman" pitchFamily="18" charset="0"/>
              </a:rPr>
              <a:t>由</a:t>
            </a:r>
            <a:r>
              <a:rPr lang="zh-CN" altLang="en-US" sz="2000" b="1" dirty="0">
                <a:solidFill>
                  <a:srgbClr val="000000"/>
                </a:solidFill>
                <a:latin typeface="仿宋_GB2312" pitchFamily="49" charset="-122"/>
                <a:ea typeface="仿宋_GB2312" pitchFamily="49" charset="-122"/>
                <a:cs typeface="Times New Roman" pitchFamily="18" charset="0"/>
              </a:rPr>
              <a:t>其推理过程可以看出，它实现了不确定性的逐级传递。</a:t>
            </a:r>
          </a:p>
          <a:p>
            <a:pPr algn="just">
              <a:lnSpc>
                <a:spcPct val="120000"/>
              </a:lnSpc>
              <a:spcBef>
                <a:spcPts val="1800"/>
              </a:spcBef>
              <a:buFontTx/>
              <a:buNone/>
            </a:pPr>
            <a:r>
              <a:rPr lang="zh-CN" altLang="en-US" sz="2400" b="1" dirty="0" smtClean="0">
                <a:solidFill>
                  <a:srgbClr val="FF66CC"/>
                </a:solidFill>
                <a:effectLst>
                  <a:outerShdw blurRad="38100" dist="38100" dir="2700000" algn="tl">
                    <a:srgbClr val="000000">
                      <a:alpha val="43137"/>
                    </a:srgbClr>
                  </a:outerShdw>
                </a:effectLst>
                <a:cs typeface="Times New Roman" pitchFamily="18" charset="0"/>
              </a:rPr>
              <a:t>       一</a:t>
            </a:r>
            <a:r>
              <a:rPr lang="zh-CN" altLang="en-US" sz="2400" b="1" dirty="0">
                <a:solidFill>
                  <a:srgbClr val="FF66CC"/>
                </a:solidFill>
                <a:effectLst>
                  <a:outerShdw blurRad="38100" dist="38100" dir="2700000" algn="tl">
                    <a:srgbClr val="000000">
                      <a:alpha val="43137"/>
                    </a:srgbClr>
                  </a:outerShdw>
                </a:effectLst>
                <a:cs typeface="Times New Roman" pitchFamily="18" charset="0"/>
              </a:rPr>
              <a:t>种比较实用且较灵活的不确定性推理方法</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5"/>
          <p:cNvSpPr>
            <a:spLocks noGrp="1"/>
          </p:cNvSpPr>
          <p:nvPr>
            <p:ph type="sldNum" sz="quarter" idx="12"/>
          </p:nvPr>
        </p:nvSpPr>
        <p:spPr/>
        <p:txBody>
          <a:bodyPr/>
          <a:lstStyle/>
          <a:p>
            <a:fld id="{12C4FDAF-F3AE-4ECD-A516-F4CC68D0977D}" type="slidenum">
              <a:rPr lang="en-US" altLang="zh-CN"/>
              <a:pPr/>
              <a:t>61</a:t>
            </a:fld>
            <a:endParaRPr lang="en-US" altLang="zh-CN"/>
          </a:p>
        </p:txBody>
      </p:sp>
      <p:sp>
        <p:nvSpPr>
          <p:cNvPr id="640003" name="Rectangle 3"/>
          <p:cNvSpPr>
            <a:spLocks noGrp="1" noChangeArrowheads="1"/>
          </p:cNvSpPr>
          <p:nvPr>
            <p:ph type="body" idx="1"/>
          </p:nvPr>
        </p:nvSpPr>
        <p:spPr>
          <a:xfrm>
            <a:off x="468313" y="1772816"/>
            <a:ext cx="7920111" cy="4784725"/>
          </a:xfrm>
        </p:spPr>
        <p:txBody>
          <a:bodyPr/>
          <a:lstStyle/>
          <a:p>
            <a:pPr algn="just">
              <a:lnSpc>
                <a:spcPct val="120000"/>
              </a:lnSpc>
              <a:spcBef>
                <a:spcPts val="1800"/>
              </a:spcBef>
              <a:buFontTx/>
              <a:buNone/>
            </a:pPr>
            <a:r>
              <a:rPr lang="zh-CN" altLang="en-US" sz="2800" b="1" dirty="0">
                <a:latin typeface="宋体" pitchFamily="2" charset="-122"/>
              </a:rPr>
              <a:t>主观</a:t>
            </a:r>
            <a:r>
              <a:rPr lang="en-US" altLang="zh-CN" sz="2800" b="1" dirty="0">
                <a:latin typeface="宋体" pitchFamily="2" charset="-122"/>
              </a:rPr>
              <a:t>Bayes</a:t>
            </a:r>
            <a:r>
              <a:rPr lang="zh-CN" altLang="en-US" sz="2800" b="1" dirty="0">
                <a:latin typeface="宋体" pitchFamily="2" charset="-122"/>
              </a:rPr>
              <a:t>方法的主要缺点：</a:t>
            </a:r>
          </a:p>
          <a:p>
            <a:pPr lvl="1" algn="just">
              <a:lnSpc>
                <a:spcPct val="120000"/>
              </a:lnSpc>
              <a:spcBef>
                <a:spcPts val="1800"/>
              </a:spcBef>
            </a:pPr>
            <a:r>
              <a:rPr lang="zh-CN" altLang="en-US" b="1" dirty="0" smtClean="0">
                <a:solidFill>
                  <a:srgbClr val="000000"/>
                </a:solidFill>
                <a:latin typeface="宋体" pitchFamily="2" charset="-122"/>
              </a:rPr>
              <a:t>要求</a:t>
            </a:r>
            <a:r>
              <a:rPr lang="zh-CN" altLang="en-US" b="1" dirty="0">
                <a:solidFill>
                  <a:srgbClr val="000000"/>
                </a:solidFill>
                <a:latin typeface="宋体" pitchFamily="2" charset="-122"/>
              </a:rPr>
              <a:t>领域专家在给出规则的同时，给出</a:t>
            </a:r>
            <a:r>
              <a:rPr lang="en-US" altLang="zh-CN" b="1" dirty="0">
                <a:solidFill>
                  <a:srgbClr val="000000"/>
                </a:solidFill>
                <a:latin typeface="宋体" pitchFamily="2" charset="-122"/>
              </a:rPr>
              <a:t>H</a:t>
            </a:r>
            <a:r>
              <a:rPr lang="zh-CN" altLang="en-US" b="1" dirty="0">
                <a:solidFill>
                  <a:srgbClr val="000000"/>
                </a:solidFill>
                <a:latin typeface="宋体" pitchFamily="2" charset="-122"/>
              </a:rPr>
              <a:t>的</a:t>
            </a:r>
            <a:r>
              <a:rPr lang="zh-CN" altLang="en-US" b="1" dirty="0">
                <a:solidFill>
                  <a:srgbClr val="FF0000"/>
                </a:solidFill>
                <a:latin typeface="宋体" pitchFamily="2" charset="-122"/>
              </a:rPr>
              <a:t>先验概率</a:t>
            </a:r>
            <a:r>
              <a:rPr lang="en-US" altLang="zh-CN" b="1" dirty="0">
                <a:solidFill>
                  <a:srgbClr val="FF0000"/>
                </a:solidFill>
                <a:latin typeface="宋体" pitchFamily="2" charset="-122"/>
              </a:rPr>
              <a:t>P(H)</a:t>
            </a:r>
            <a:r>
              <a:rPr lang="zh-CN" altLang="en-US" b="1" dirty="0">
                <a:solidFill>
                  <a:srgbClr val="000000"/>
                </a:solidFill>
                <a:latin typeface="宋体" pitchFamily="2" charset="-122"/>
              </a:rPr>
              <a:t>，这是比较</a:t>
            </a:r>
            <a:r>
              <a:rPr lang="zh-CN" altLang="en-US" b="1" dirty="0">
                <a:solidFill>
                  <a:srgbClr val="FF0000"/>
                </a:solidFill>
                <a:latin typeface="宋体" pitchFamily="2" charset="-122"/>
              </a:rPr>
              <a:t>困难</a:t>
            </a:r>
            <a:r>
              <a:rPr lang="zh-CN" altLang="en-US" b="1" dirty="0">
                <a:solidFill>
                  <a:srgbClr val="000000"/>
                </a:solidFill>
                <a:latin typeface="宋体" pitchFamily="2" charset="-122"/>
              </a:rPr>
              <a:t>的</a:t>
            </a:r>
          </a:p>
          <a:p>
            <a:pPr lvl="1" algn="just">
              <a:lnSpc>
                <a:spcPct val="120000"/>
              </a:lnSpc>
              <a:spcBef>
                <a:spcPts val="1800"/>
              </a:spcBef>
            </a:pPr>
            <a:r>
              <a:rPr kumimoji="1" lang="zh-CN" altLang="en-US" b="1" dirty="0" smtClean="0">
                <a:solidFill>
                  <a:srgbClr val="0000CC"/>
                </a:solidFill>
              </a:rPr>
              <a:t>所</a:t>
            </a:r>
            <a:r>
              <a:rPr kumimoji="1" lang="zh-CN" altLang="en-US" b="1" dirty="0">
                <a:solidFill>
                  <a:srgbClr val="0000CC"/>
                </a:solidFill>
              </a:rPr>
              <a:t>需要的主观概率太多，专家不易给出</a:t>
            </a:r>
            <a:endParaRPr lang="zh-CN" altLang="en-US" b="1" dirty="0">
              <a:solidFill>
                <a:srgbClr val="000000"/>
              </a:solidFill>
              <a:latin typeface="宋体" pitchFamily="2" charset="-122"/>
              <a:cs typeface="Times New Roman" pitchFamily="18" charset="0"/>
            </a:endParaRPr>
          </a:p>
          <a:p>
            <a:pPr lvl="1" algn="just">
              <a:lnSpc>
                <a:spcPct val="120000"/>
              </a:lnSpc>
              <a:spcBef>
                <a:spcPts val="1800"/>
              </a:spcBef>
            </a:pPr>
            <a:r>
              <a:rPr lang="en-US" altLang="zh-CN" b="1" dirty="0" smtClean="0">
                <a:solidFill>
                  <a:srgbClr val="000000"/>
                </a:solidFill>
                <a:latin typeface="宋体" pitchFamily="2" charset="-122"/>
                <a:cs typeface="Times New Roman" pitchFamily="18" charset="0"/>
              </a:rPr>
              <a:t>Bayes</a:t>
            </a:r>
            <a:r>
              <a:rPr lang="zh-CN" altLang="en-US" b="1" dirty="0">
                <a:solidFill>
                  <a:srgbClr val="000000"/>
                </a:solidFill>
                <a:latin typeface="宋体" pitchFamily="2" charset="-122"/>
                <a:cs typeface="Times New Roman" pitchFamily="18" charset="0"/>
              </a:rPr>
              <a:t>定理中关于事件间</a:t>
            </a:r>
            <a:r>
              <a:rPr lang="zh-CN" altLang="en-US" b="1" dirty="0">
                <a:solidFill>
                  <a:srgbClr val="FF0000"/>
                </a:solidFill>
                <a:latin typeface="宋体" pitchFamily="2" charset="-122"/>
                <a:cs typeface="Times New Roman" pitchFamily="18" charset="0"/>
              </a:rPr>
              <a:t>独立性的要求</a:t>
            </a:r>
            <a:r>
              <a:rPr lang="zh-CN" altLang="en-US" b="1" dirty="0">
                <a:solidFill>
                  <a:srgbClr val="000000"/>
                </a:solidFill>
                <a:latin typeface="宋体" pitchFamily="2" charset="-122"/>
                <a:cs typeface="Times New Roman" pitchFamily="18" charset="0"/>
              </a:rPr>
              <a:t>使主观</a:t>
            </a:r>
            <a:r>
              <a:rPr lang="en-US" altLang="zh-CN" b="1" dirty="0">
                <a:solidFill>
                  <a:srgbClr val="000000"/>
                </a:solidFill>
                <a:latin typeface="宋体" pitchFamily="2" charset="-122"/>
                <a:cs typeface="Times New Roman" pitchFamily="18" charset="0"/>
              </a:rPr>
              <a:t>Bayes</a:t>
            </a:r>
            <a:r>
              <a:rPr lang="zh-CN" altLang="en-US" b="1" dirty="0">
                <a:solidFill>
                  <a:srgbClr val="000000"/>
                </a:solidFill>
                <a:latin typeface="宋体" pitchFamily="2" charset="-122"/>
                <a:cs typeface="Times New Roman" pitchFamily="18" charset="0"/>
              </a:rPr>
              <a:t>方法的应用受到了</a:t>
            </a:r>
            <a:r>
              <a:rPr lang="zh-CN" altLang="en-US" b="1" dirty="0">
                <a:solidFill>
                  <a:srgbClr val="FF0000"/>
                </a:solidFill>
                <a:latin typeface="宋体" pitchFamily="2" charset="-122"/>
                <a:cs typeface="Times New Roman" pitchFamily="18" charset="0"/>
              </a:rPr>
              <a:t>限制</a:t>
            </a:r>
          </a:p>
          <a:p>
            <a:endParaRPr lang="en-US" altLang="zh-CN" dirty="0"/>
          </a:p>
        </p:txBody>
      </p:sp>
      <p:sp>
        <p:nvSpPr>
          <p:cNvPr id="6" name="Rectangle 2"/>
          <p:cNvSpPr txBox="1">
            <a:spLocks noChangeArrowheads="1"/>
          </p:cNvSpPr>
          <p:nvPr/>
        </p:nvSpPr>
        <p:spPr bwMode="auto">
          <a:xfrm>
            <a:off x="468313" y="346075"/>
            <a:ext cx="8229600" cy="692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a:solidFill>
                  <a:schemeClr val="accent2"/>
                </a:solidFill>
                <a:latin typeface="方正姚体" pitchFamily="2" charset="-122"/>
                <a:ea typeface="方正姚体" pitchFamily="2" charset="-122"/>
                <a:cs typeface="+mj-cs"/>
              </a:defRPr>
            </a:lvl1pPr>
            <a:lvl2pPr algn="ctr" rtl="0" fontAlgn="base">
              <a:spcBef>
                <a:spcPct val="0"/>
              </a:spcBef>
              <a:spcAft>
                <a:spcPct val="0"/>
              </a:spcAft>
              <a:defRPr sz="4400">
                <a:solidFill>
                  <a:schemeClr val="tx2"/>
                </a:solidFill>
                <a:latin typeface="Arial" charset="0"/>
                <a:ea typeface="宋体" pitchFamily="2" charset="-122"/>
              </a:defRPr>
            </a:lvl2pPr>
            <a:lvl3pPr algn="ctr" rtl="0" fontAlgn="base">
              <a:spcBef>
                <a:spcPct val="0"/>
              </a:spcBef>
              <a:spcAft>
                <a:spcPct val="0"/>
              </a:spcAft>
              <a:defRPr sz="4400">
                <a:solidFill>
                  <a:schemeClr val="tx2"/>
                </a:solidFill>
                <a:latin typeface="Arial" charset="0"/>
                <a:ea typeface="宋体" pitchFamily="2" charset="-122"/>
              </a:defRPr>
            </a:lvl3pPr>
            <a:lvl4pPr algn="ctr" rtl="0" fontAlgn="base">
              <a:spcBef>
                <a:spcPct val="0"/>
              </a:spcBef>
              <a:spcAft>
                <a:spcPct val="0"/>
              </a:spcAft>
              <a:defRPr sz="4400">
                <a:solidFill>
                  <a:schemeClr val="tx2"/>
                </a:solidFill>
                <a:latin typeface="Arial" charset="0"/>
                <a:ea typeface="宋体" pitchFamily="2" charset="-122"/>
              </a:defRPr>
            </a:lvl4pPr>
            <a:lvl5pPr algn="ctr" rtl="0" fontAlgn="base">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a:lstStyle>
          <a:p>
            <a:r>
              <a:rPr lang="zh-CN" altLang="en-US" dirty="0" smtClean="0"/>
              <a:t>主观</a:t>
            </a:r>
            <a:r>
              <a:rPr lang="en-US" altLang="zh-CN" dirty="0" smtClean="0"/>
              <a:t>Bayes</a:t>
            </a:r>
            <a:r>
              <a:rPr lang="zh-CN" altLang="en-US" dirty="0" smtClean="0"/>
              <a:t>方法的优缺点</a:t>
            </a:r>
            <a:endParaRPr lang="zh-CN" altLang="en-US"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31540" y="80628"/>
            <a:ext cx="8229600" cy="1143000"/>
          </a:xfrm>
        </p:spPr>
        <p:txBody>
          <a:bodyPr/>
          <a:lstStyle/>
          <a:p>
            <a:r>
              <a:rPr lang="zh-CN" altLang="en-US" b="1" dirty="0" smtClean="0"/>
              <a:t>本章内容</a:t>
            </a:r>
            <a:endParaRPr lang="zh-CN" altLang="en-US" b="1" dirty="0"/>
          </a:p>
        </p:txBody>
      </p:sp>
      <p:sp>
        <p:nvSpPr>
          <p:cNvPr id="4" name="灯片编号占位符 3"/>
          <p:cNvSpPr>
            <a:spLocks noGrp="1"/>
          </p:cNvSpPr>
          <p:nvPr>
            <p:ph type="sldNum" sz="quarter" idx="12"/>
          </p:nvPr>
        </p:nvSpPr>
        <p:spPr/>
        <p:txBody>
          <a:bodyPr/>
          <a:lstStyle/>
          <a:p>
            <a:fld id="{00B0F3DC-E6CF-48F7-934A-F431FB508C34}" type="slidenum">
              <a:rPr lang="en-US" altLang="zh-CN" smtClean="0"/>
              <a:pPr/>
              <a:t>62</a:t>
            </a:fld>
            <a:endParaRPr lang="en-US" altLang="zh-CN"/>
          </a:p>
        </p:txBody>
      </p:sp>
      <p:sp>
        <p:nvSpPr>
          <p:cNvPr id="5" name="Text Box 6"/>
          <p:cNvSpPr txBox="1">
            <a:spLocks noGrp="1" noChangeArrowheads="1"/>
          </p:cNvSpPr>
          <p:nvPr>
            <p:ph idx="1"/>
          </p:nvPr>
        </p:nvSpPr>
        <p:spPr bwMode="auto">
          <a:xfrm>
            <a:off x="1403648" y="1376772"/>
            <a:ext cx="6552728" cy="46935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50000"/>
              </a:lnSpc>
              <a:spcBef>
                <a:spcPct val="50000"/>
              </a:spcBef>
            </a:pPr>
            <a:r>
              <a:rPr lang="zh-CN" altLang="en-US" b="1" dirty="0" smtClean="0">
                <a:solidFill>
                  <a:schemeClr val="bg1">
                    <a:lumMod val="75000"/>
                  </a:schemeClr>
                </a:solidFill>
                <a:latin typeface="Times New Roman" pitchFamily="18" charset="0"/>
              </a:rPr>
              <a:t>不确定性</a:t>
            </a:r>
            <a:r>
              <a:rPr lang="zh-CN" altLang="en-US" b="1" dirty="0">
                <a:solidFill>
                  <a:schemeClr val="bg1">
                    <a:lumMod val="75000"/>
                  </a:schemeClr>
                </a:solidFill>
                <a:latin typeface="Times New Roman" pitchFamily="18" charset="0"/>
              </a:rPr>
              <a:t>推理的基本概念</a:t>
            </a:r>
          </a:p>
          <a:p>
            <a:pPr>
              <a:lnSpc>
                <a:spcPct val="150000"/>
              </a:lnSpc>
              <a:spcBef>
                <a:spcPct val="50000"/>
              </a:spcBef>
            </a:pPr>
            <a:r>
              <a:rPr lang="zh-CN" altLang="en-US" b="1" dirty="0" smtClean="0">
                <a:solidFill>
                  <a:schemeClr val="bg1">
                    <a:lumMod val="75000"/>
                  </a:schemeClr>
                </a:solidFill>
                <a:latin typeface="Times New Roman" pitchFamily="18" charset="0"/>
              </a:rPr>
              <a:t>不确定性</a:t>
            </a:r>
            <a:r>
              <a:rPr lang="zh-CN" altLang="en-US" b="1" dirty="0">
                <a:solidFill>
                  <a:schemeClr val="bg1">
                    <a:lumMod val="75000"/>
                  </a:schemeClr>
                </a:solidFill>
                <a:latin typeface="Times New Roman" pitchFamily="18" charset="0"/>
              </a:rPr>
              <a:t>推理的概率论基础</a:t>
            </a:r>
          </a:p>
          <a:p>
            <a:pPr>
              <a:lnSpc>
                <a:spcPct val="150000"/>
              </a:lnSpc>
              <a:spcBef>
                <a:spcPct val="50000"/>
              </a:spcBef>
            </a:pPr>
            <a:r>
              <a:rPr lang="zh-CN" altLang="en-US" b="1" dirty="0" smtClean="0">
                <a:solidFill>
                  <a:schemeClr val="bg1">
                    <a:lumMod val="75000"/>
                  </a:schemeClr>
                </a:solidFill>
                <a:latin typeface="Times New Roman" pitchFamily="18" charset="0"/>
              </a:rPr>
              <a:t>确定性</a:t>
            </a:r>
            <a:r>
              <a:rPr lang="zh-CN" altLang="en-US" b="1" dirty="0">
                <a:solidFill>
                  <a:schemeClr val="bg1">
                    <a:lumMod val="75000"/>
                  </a:schemeClr>
                </a:solidFill>
                <a:latin typeface="Times New Roman" pitchFamily="18" charset="0"/>
              </a:rPr>
              <a:t>理论</a:t>
            </a:r>
          </a:p>
          <a:p>
            <a:pPr>
              <a:lnSpc>
                <a:spcPct val="150000"/>
              </a:lnSpc>
              <a:spcBef>
                <a:spcPct val="50000"/>
              </a:spcBef>
            </a:pPr>
            <a:r>
              <a:rPr lang="zh-CN" altLang="en-US" dirty="0">
                <a:solidFill>
                  <a:schemeClr val="bg1">
                    <a:lumMod val="75000"/>
                  </a:schemeClr>
                </a:solidFill>
                <a:latin typeface="Times New Roman" pitchFamily="18" charset="0"/>
              </a:rPr>
              <a:t>主观</a:t>
            </a:r>
            <a:r>
              <a:rPr lang="en-US" altLang="zh-CN" dirty="0">
                <a:solidFill>
                  <a:schemeClr val="bg1">
                    <a:lumMod val="75000"/>
                  </a:schemeClr>
                </a:solidFill>
                <a:latin typeface="Times New Roman" pitchFamily="18" charset="0"/>
              </a:rPr>
              <a:t>Bayes</a:t>
            </a:r>
            <a:r>
              <a:rPr lang="zh-CN" altLang="en-US" dirty="0">
                <a:solidFill>
                  <a:schemeClr val="bg1">
                    <a:lumMod val="75000"/>
                  </a:schemeClr>
                </a:solidFill>
                <a:latin typeface="Times New Roman" pitchFamily="18" charset="0"/>
              </a:rPr>
              <a:t>方法</a:t>
            </a:r>
          </a:p>
          <a:p>
            <a:pPr>
              <a:lnSpc>
                <a:spcPct val="150000"/>
              </a:lnSpc>
              <a:spcBef>
                <a:spcPct val="50000"/>
              </a:spcBef>
            </a:pPr>
            <a:r>
              <a:rPr lang="zh-CN" altLang="en-US" b="1" dirty="0" smtClean="0">
                <a:latin typeface="Times New Roman" pitchFamily="18" charset="0"/>
              </a:rPr>
              <a:t>证据理论</a:t>
            </a:r>
            <a:endParaRPr lang="zh-CN" altLang="en-US" b="1" dirty="0">
              <a:latin typeface="Times New Roman" pitchFamily="18" charset="0"/>
            </a:endParaRPr>
          </a:p>
          <a:p>
            <a:pPr>
              <a:lnSpc>
                <a:spcPct val="150000"/>
              </a:lnSpc>
              <a:spcBef>
                <a:spcPct val="50000"/>
              </a:spcBef>
            </a:pPr>
            <a:r>
              <a:rPr lang="zh-CN" altLang="en-US" b="1" dirty="0" smtClean="0">
                <a:solidFill>
                  <a:schemeClr val="bg1">
                    <a:lumMod val="75000"/>
                  </a:schemeClr>
                </a:solidFill>
                <a:latin typeface="Times New Roman" pitchFamily="18" charset="0"/>
              </a:rPr>
              <a:t>模糊推理</a:t>
            </a:r>
            <a:endParaRPr lang="zh-CN" altLang="en-US" b="1" dirty="0">
              <a:solidFill>
                <a:schemeClr val="bg1">
                  <a:lumMod val="75000"/>
                </a:schemeClr>
              </a:solidFill>
              <a:latin typeface="Times New Roman" pitchFamily="18" charset="0"/>
            </a:endParaRPr>
          </a:p>
        </p:txBody>
      </p:sp>
    </p:spTree>
    <p:extLst>
      <p:ext uri="{BB962C8B-B14F-4D97-AF65-F5344CB8AC3E}">
        <p14:creationId xmlns:p14="http://schemas.microsoft.com/office/powerpoint/2010/main" val="110613857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3"/>
          <p:cNvSpPr>
            <a:spLocks noGrp="1"/>
          </p:cNvSpPr>
          <p:nvPr>
            <p:ph type="sldNum" sz="quarter" idx="12"/>
          </p:nvPr>
        </p:nvSpPr>
        <p:spPr/>
        <p:txBody>
          <a:bodyPr/>
          <a:lstStyle/>
          <a:p>
            <a:fld id="{5D36635E-DF2B-4A96-B8AA-375FEC96CCEF}" type="slidenum">
              <a:rPr lang="en-US" altLang="zh-CN"/>
              <a:pPr/>
              <a:t>63</a:t>
            </a:fld>
            <a:endParaRPr lang="en-US" altLang="zh-CN"/>
          </a:p>
        </p:txBody>
      </p:sp>
      <p:sp>
        <p:nvSpPr>
          <p:cNvPr id="437250" name="Text Box 2"/>
          <p:cNvSpPr txBox="1">
            <a:spLocks noChangeArrowheads="1"/>
          </p:cNvSpPr>
          <p:nvPr/>
        </p:nvSpPr>
        <p:spPr bwMode="auto">
          <a:xfrm>
            <a:off x="471637" y="1484784"/>
            <a:ext cx="7920111" cy="42103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342900" indent="-342900" eaLnBrk="1" hangingPunct="1">
              <a:lnSpc>
                <a:spcPct val="110000"/>
              </a:lnSpc>
              <a:spcBef>
                <a:spcPts val="1800"/>
              </a:spcBef>
              <a:buClr>
                <a:schemeClr val="tx2"/>
              </a:buClr>
              <a:buSzPct val="60000"/>
              <a:buFont typeface="Wingdings" pitchFamily="2" charset="2"/>
              <a:buChar char="l"/>
            </a:pPr>
            <a:r>
              <a:rPr kumimoji="0" lang="zh-CN" altLang="en-US" sz="2400" b="1" dirty="0" smtClean="0">
                <a:latin typeface="幼圆" pitchFamily="49" charset="-122"/>
                <a:ea typeface="幼圆" pitchFamily="49" charset="-122"/>
              </a:rPr>
              <a:t>由</a:t>
            </a:r>
            <a:r>
              <a:rPr kumimoji="0" lang="zh-CN" altLang="en-US" sz="2400" b="1" dirty="0">
                <a:latin typeface="幼圆" pitchFamily="49" charset="-122"/>
                <a:ea typeface="幼圆" pitchFamily="49" charset="-122"/>
              </a:rPr>
              <a:t>德普斯特</a:t>
            </a:r>
            <a:r>
              <a:rPr kumimoji="0" lang="en-US" altLang="zh-CN" sz="2400" b="1" dirty="0">
                <a:latin typeface="幼圆" pitchFamily="49" charset="-122"/>
                <a:ea typeface="幼圆" pitchFamily="49" charset="-122"/>
              </a:rPr>
              <a:t>(</a:t>
            </a:r>
            <a:r>
              <a:rPr kumimoji="0" lang="en-US" altLang="zh-CN" sz="2400" b="1" dirty="0" err="1">
                <a:latin typeface="幼圆" pitchFamily="49" charset="-122"/>
                <a:ea typeface="幼圆" pitchFamily="49" charset="-122"/>
              </a:rPr>
              <a:t>A.P.Dempster</a:t>
            </a:r>
            <a:r>
              <a:rPr kumimoji="0" lang="en-US" altLang="zh-CN" sz="2400" b="1" dirty="0">
                <a:latin typeface="幼圆" pitchFamily="49" charset="-122"/>
                <a:ea typeface="幼圆" pitchFamily="49" charset="-122"/>
              </a:rPr>
              <a:t>)</a:t>
            </a:r>
            <a:r>
              <a:rPr kumimoji="0" lang="zh-CN" altLang="en-US" sz="2400" b="1" dirty="0">
                <a:latin typeface="幼圆" pitchFamily="49" charset="-122"/>
                <a:ea typeface="幼圆" pitchFamily="49" charset="-122"/>
              </a:rPr>
              <a:t>首先提出，并有沙佛</a:t>
            </a:r>
            <a:r>
              <a:rPr kumimoji="0" lang="en-US" altLang="zh-CN" sz="2400" b="1" dirty="0">
                <a:latin typeface="幼圆" pitchFamily="49" charset="-122"/>
                <a:ea typeface="幼圆" pitchFamily="49" charset="-122"/>
              </a:rPr>
              <a:t>(</a:t>
            </a:r>
            <a:r>
              <a:rPr kumimoji="0" lang="en-US" altLang="zh-CN" sz="2400" b="1" dirty="0" err="1">
                <a:latin typeface="幼圆" pitchFamily="49" charset="-122"/>
                <a:ea typeface="幼圆" pitchFamily="49" charset="-122"/>
              </a:rPr>
              <a:t>G.Shafer</a:t>
            </a:r>
            <a:r>
              <a:rPr kumimoji="0" lang="en-US" altLang="zh-CN" sz="2400" b="1" dirty="0">
                <a:latin typeface="幼圆" pitchFamily="49" charset="-122"/>
                <a:ea typeface="幼圆" pitchFamily="49" charset="-122"/>
              </a:rPr>
              <a:t>)</a:t>
            </a:r>
            <a:r>
              <a:rPr kumimoji="0" lang="zh-CN" altLang="en-US" sz="2400" b="1" dirty="0">
                <a:latin typeface="幼圆" pitchFamily="49" charset="-122"/>
                <a:ea typeface="幼圆" pitchFamily="49" charset="-122"/>
              </a:rPr>
              <a:t>进一步发展起来的用于处理不确定性的一种理论，</a:t>
            </a:r>
            <a:r>
              <a:rPr lang="zh-CN" altLang="en-US" sz="2400" b="1" dirty="0">
                <a:latin typeface="幼圆" pitchFamily="49" charset="-122"/>
                <a:ea typeface="幼圆" pitchFamily="49" charset="-122"/>
              </a:rPr>
              <a:t>也称</a:t>
            </a:r>
            <a:r>
              <a:rPr lang="en-US" altLang="zh-CN" sz="2400" b="1" dirty="0">
                <a:solidFill>
                  <a:srgbClr val="0000FF"/>
                </a:solidFill>
                <a:latin typeface="幼圆" pitchFamily="49" charset="-122"/>
                <a:ea typeface="幼圆" pitchFamily="49" charset="-122"/>
              </a:rPr>
              <a:t>DS </a:t>
            </a:r>
            <a:r>
              <a:rPr kumimoji="0" lang="en-US" altLang="zh-CN" sz="2400" b="1" dirty="0">
                <a:solidFill>
                  <a:srgbClr val="0000FF"/>
                </a:solidFill>
                <a:latin typeface="幼圆" pitchFamily="49" charset="-122"/>
                <a:ea typeface="幼圆" pitchFamily="49" charset="-122"/>
              </a:rPr>
              <a:t>(</a:t>
            </a:r>
            <a:r>
              <a:rPr kumimoji="0" lang="en-US" altLang="zh-CN" sz="2400" b="1" dirty="0" err="1">
                <a:solidFill>
                  <a:srgbClr val="0000FF"/>
                </a:solidFill>
                <a:latin typeface="幼圆" pitchFamily="49" charset="-122"/>
                <a:ea typeface="幼圆" pitchFamily="49" charset="-122"/>
              </a:rPr>
              <a:t>Dempster</a:t>
            </a:r>
            <a:r>
              <a:rPr kumimoji="0" lang="en-US" altLang="zh-CN" sz="2400" b="1" dirty="0">
                <a:solidFill>
                  <a:srgbClr val="0000FF"/>
                </a:solidFill>
                <a:latin typeface="幼圆" pitchFamily="49" charset="-122"/>
                <a:ea typeface="幼圆" pitchFamily="49" charset="-122"/>
              </a:rPr>
              <a:t>-Shafer)</a:t>
            </a:r>
            <a:r>
              <a:rPr lang="zh-CN" altLang="en-US" sz="2400" b="1" dirty="0">
                <a:solidFill>
                  <a:srgbClr val="0000FF"/>
                </a:solidFill>
                <a:latin typeface="幼圆" pitchFamily="49" charset="-122"/>
                <a:ea typeface="幼圆" pitchFamily="49" charset="-122"/>
              </a:rPr>
              <a:t>理论</a:t>
            </a:r>
            <a:r>
              <a:rPr lang="zh-CN" altLang="en-US" sz="2400" b="1" dirty="0" smtClean="0">
                <a:latin typeface="幼圆" pitchFamily="49" charset="-122"/>
                <a:ea typeface="幼圆" pitchFamily="49" charset="-122"/>
              </a:rPr>
              <a:t>。</a:t>
            </a:r>
            <a:endParaRPr lang="en-US" altLang="zh-CN" sz="2400" b="1" dirty="0" smtClean="0">
              <a:latin typeface="幼圆" pitchFamily="49" charset="-122"/>
              <a:ea typeface="幼圆" pitchFamily="49" charset="-122"/>
            </a:endParaRPr>
          </a:p>
          <a:p>
            <a:pPr marL="342900" indent="-342900" eaLnBrk="1" hangingPunct="1">
              <a:lnSpc>
                <a:spcPct val="110000"/>
              </a:lnSpc>
              <a:spcBef>
                <a:spcPts val="1800"/>
              </a:spcBef>
              <a:buClr>
                <a:schemeClr val="tx2"/>
              </a:buClr>
              <a:buSzPct val="60000"/>
              <a:buFont typeface="Wingdings" pitchFamily="2" charset="2"/>
              <a:buChar char="l"/>
            </a:pPr>
            <a:r>
              <a:rPr lang="zh-CN" altLang="en-US" sz="2400" b="1" dirty="0" smtClean="0">
                <a:latin typeface="幼圆" pitchFamily="49" charset="-122"/>
                <a:ea typeface="幼圆" pitchFamily="49" charset="-122"/>
              </a:rPr>
              <a:t>它</a:t>
            </a:r>
            <a:r>
              <a:rPr lang="zh-CN" altLang="en-US" sz="2400" b="1" dirty="0">
                <a:latin typeface="幼圆" pitchFamily="49" charset="-122"/>
                <a:ea typeface="幼圆" pitchFamily="49" charset="-122"/>
              </a:rPr>
              <a:t>将概率论中的</a:t>
            </a:r>
            <a:r>
              <a:rPr lang="zh-CN" altLang="en-US" sz="2400" b="1" dirty="0">
                <a:solidFill>
                  <a:srgbClr val="0000FF"/>
                </a:solidFill>
                <a:latin typeface="幼圆" pitchFamily="49" charset="-122"/>
                <a:ea typeface="幼圆" pitchFamily="49" charset="-122"/>
              </a:rPr>
              <a:t>单点赋值扩展为集合赋值</a:t>
            </a:r>
            <a:r>
              <a:rPr lang="zh-CN" altLang="en-US" sz="2400" b="1" dirty="0">
                <a:latin typeface="幼圆" pitchFamily="49" charset="-122"/>
                <a:ea typeface="幼圆" pitchFamily="49" charset="-122"/>
              </a:rPr>
              <a:t>，可以处理由</a:t>
            </a:r>
            <a:r>
              <a:rPr lang="zh-CN" altLang="en-US" sz="2400" b="1" dirty="0">
                <a:solidFill>
                  <a:srgbClr val="0000FF"/>
                </a:solidFill>
                <a:latin typeface="幼圆" pitchFamily="49" charset="-122"/>
                <a:ea typeface="幼圆" pitchFamily="49" charset="-122"/>
              </a:rPr>
              <a:t>“不知道”所引起的不确定性</a:t>
            </a:r>
            <a:r>
              <a:rPr lang="zh-CN" altLang="en-US" sz="2400" b="1" dirty="0">
                <a:latin typeface="幼圆" pitchFamily="49" charset="-122"/>
                <a:ea typeface="幼圆" pitchFamily="49" charset="-122"/>
              </a:rPr>
              <a:t>，比主观</a:t>
            </a:r>
            <a:r>
              <a:rPr lang="en-US" altLang="zh-CN" sz="2400" b="1" dirty="0">
                <a:latin typeface="幼圆" pitchFamily="49" charset="-122"/>
                <a:ea typeface="幼圆" pitchFamily="49" charset="-122"/>
              </a:rPr>
              <a:t>Bayes</a:t>
            </a:r>
            <a:r>
              <a:rPr lang="zh-CN" altLang="en-US" sz="2400" b="1" dirty="0">
                <a:latin typeface="幼圆" pitchFamily="49" charset="-122"/>
                <a:ea typeface="幼圆" pitchFamily="49" charset="-122"/>
              </a:rPr>
              <a:t>方法有着更大的灵活性</a:t>
            </a:r>
            <a:r>
              <a:rPr lang="zh-CN" altLang="en-US" sz="2400" b="1" dirty="0" smtClean="0">
                <a:latin typeface="幼圆" pitchFamily="49" charset="-122"/>
                <a:ea typeface="幼圆" pitchFamily="49" charset="-122"/>
              </a:rPr>
              <a:t>。</a:t>
            </a:r>
            <a:endParaRPr lang="en-US" altLang="zh-CN" sz="2400" b="1" dirty="0" smtClean="0">
              <a:latin typeface="幼圆" pitchFamily="49" charset="-122"/>
              <a:ea typeface="幼圆" pitchFamily="49" charset="-122"/>
            </a:endParaRPr>
          </a:p>
          <a:p>
            <a:pPr marL="342900" indent="-342900" eaLnBrk="1" hangingPunct="1">
              <a:lnSpc>
                <a:spcPct val="110000"/>
              </a:lnSpc>
              <a:spcBef>
                <a:spcPts val="1800"/>
              </a:spcBef>
              <a:buClr>
                <a:schemeClr val="tx2"/>
              </a:buClr>
              <a:buSzPct val="60000"/>
              <a:buFont typeface="Wingdings" pitchFamily="2" charset="2"/>
              <a:buChar char="l"/>
            </a:pPr>
            <a:r>
              <a:rPr kumimoji="0" lang="zh-CN" altLang="en-US" sz="2400" b="1" dirty="0" smtClean="0">
                <a:latin typeface="幼圆" pitchFamily="49" charset="-122"/>
                <a:ea typeface="幼圆" pitchFamily="49" charset="-122"/>
              </a:rPr>
              <a:t>在</a:t>
            </a:r>
            <a:r>
              <a:rPr kumimoji="0" lang="en-US" altLang="zh-CN" sz="2400" b="1" dirty="0">
                <a:latin typeface="幼圆" pitchFamily="49" charset="-122"/>
                <a:ea typeface="幼圆" pitchFamily="49" charset="-122"/>
              </a:rPr>
              <a:t>DS</a:t>
            </a:r>
            <a:r>
              <a:rPr kumimoji="0" lang="zh-CN" altLang="en-US" sz="2400" b="1" dirty="0">
                <a:latin typeface="幼圆" pitchFamily="49" charset="-122"/>
                <a:ea typeface="幼圆" pitchFamily="49" charset="-122"/>
              </a:rPr>
              <a:t>理论中，可以分别用</a:t>
            </a:r>
            <a:r>
              <a:rPr kumimoji="0" lang="zh-CN" altLang="en-US" sz="2400" b="1" dirty="0">
                <a:solidFill>
                  <a:srgbClr val="0000FF"/>
                </a:solidFill>
                <a:latin typeface="幼圆" pitchFamily="49" charset="-122"/>
                <a:ea typeface="幼圆" pitchFamily="49" charset="-122"/>
              </a:rPr>
              <a:t>信任函数、似然函数及类概率函数来描述知识的精确信任度、不可驳斥信任度及估计信任度</a:t>
            </a:r>
            <a:r>
              <a:rPr kumimoji="0" lang="zh-CN" altLang="en-US" sz="2400" b="1" dirty="0" smtClean="0">
                <a:latin typeface="幼圆" pitchFamily="49" charset="-122"/>
                <a:ea typeface="幼圆" pitchFamily="49" charset="-122"/>
              </a:rPr>
              <a:t>。</a:t>
            </a:r>
            <a:endParaRPr lang="zh-CN" altLang="en-US" sz="2400" b="1" dirty="0">
              <a:latin typeface="幼圆" pitchFamily="49" charset="-122"/>
              <a:ea typeface="幼圆" pitchFamily="49" charset="-122"/>
            </a:endParaRPr>
          </a:p>
        </p:txBody>
      </p:sp>
      <p:sp>
        <p:nvSpPr>
          <p:cNvPr id="6" name="标题 1"/>
          <p:cNvSpPr txBox="1">
            <a:spLocks/>
          </p:cNvSpPr>
          <p:nvPr/>
        </p:nvSpPr>
        <p:spPr>
          <a:xfrm>
            <a:off x="431540" y="80628"/>
            <a:ext cx="8229600" cy="1143000"/>
          </a:xfrm>
          <a:prstGeom prst="rect">
            <a:avLst/>
          </a:prstGeom>
        </p:spPr>
        <p:txBody>
          <a:bodyPr/>
          <a:lstStyle>
            <a:lvl1pPr algn="ctr" rtl="0" fontAlgn="base">
              <a:spcBef>
                <a:spcPct val="0"/>
              </a:spcBef>
              <a:spcAft>
                <a:spcPct val="0"/>
              </a:spcAft>
              <a:defRPr sz="4400">
                <a:solidFill>
                  <a:schemeClr val="tx2"/>
                </a:solidFill>
                <a:latin typeface="方正姚体" pitchFamily="2" charset="-122"/>
                <a:ea typeface="方正姚体" pitchFamily="2" charset="-122"/>
                <a:cs typeface="+mj-cs"/>
              </a:defRPr>
            </a:lvl1pPr>
            <a:lvl2pPr algn="ctr" rtl="0" fontAlgn="base">
              <a:spcBef>
                <a:spcPct val="0"/>
              </a:spcBef>
              <a:spcAft>
                <a:spcPct val="0"/>
              </a:spcAft>
              <a:defRPr sz="4400">
                <a:solidFill>
                  <a:schemeClr val="tx2"/>
                </a:solidFill>
                <a:latin typeface="Arial" charset="0"/>
                <a:ea typeface="宋体" pitchFamily="2" charset="-122"/>
              </a:defRPr>
            </a:lvl2pPr>
            <a:lvl3pPr algn="ctr" rtl="0" fontAlgn="base">
              <a:spcBef>
                <a:spcPct val="0"/>
              </a:spcBef>
              <a:spcAft>
                <a:spcPct val="0"/>
              </a:spcAft>
              <a:defRPr sz="4400">
                <a:solidFill>
                  <a:schemeClr val="tx2"/>
                </a:solidFill>
                <a:latin typeface="Arial" charset="0"/>
                <a:ea typeface="宋体" pitchFamily="2" charset="-122"/>
              </a:defRPr>
            </a:lvl3pPr>
            <a:lvl4pPr algn="ctr" rtl="0" fontAlgn="base">
              <a:spcBef>
                <a:spcPct val="0"/>
              </a:spcBef>
              <a:spcAft>
                <a:spcPct val="0"/>
              </a:spcAft>
              <a:defRPr sz="4400">
                <a:solidFill>
                  <a:schemeClr val="tx2"/>
                </a:solidFill>
                <a:latin typeface="Arial" charset="0"/>
                <a:ea typeface="宋体" pitchFamily="2" charset="-122"/>
              </a:defRPr>
            </a:lvl4pPr>
            <a:lvl5pPr algn="ctr" rtl="0" fontAlgn="base">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a:lstStyle>
          <a:p>
            <a:r>
              <a:rPr lang="zh-CN" altLang="en-US" b="1" dirty="0" smtClean="0">
                <a:solidFill>
                  <a:schemeClr val="accent2"/>
                </a:solidFill>
              </a:rPr>
              <a:t>证据理论</a:t>
            </a:r>
            <a:endParaRPr lang="zh-CN" altLang="en-US" b="1" dirty="0">
              <a:solidFill>
                <a:schemeClr val="accent2"/>
              </a:solidFill>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8274" name="Rectangle 2"/>
          <p:cNvSpPr>
            <a:spLocks noGrp="1" noChangeArrowheads="1"/>
          </p:cNvSpPr>
          <p:nvPr>
            <p:ph type="title"/>
          </p:nvPr>
        </p:nvSpPr>
        <p:spPr>
          <a:xfrm>
            <a:off x="503548" y="188640"/>
            <a:ext cx="8229600" cy="922337"/>
          </a:xfrm>
        </p:spPr>
        <p:txBody>
          <a:bodyPr/>
          <a:lstStyle/>
          <a:p>
            <a:r>
              <a:rPr kumimoji="1" lang="en-US" altLang="zh-CN" b="1" kern="1200" dirty="0"/>
              <a:t>DS</a:t>
            </a:r>
            <a:r>
              <a:rPr kumimoji="1" lang="zh-CN" altLang="en-US" b="1" kern="1200" dirty="0"/>
              <a:t>理论</a:t>
            </a:r>
            <a:r>
              <a:rPr kumimoji="1" lang="en-US" altLang="zh-CN" b="1" kern="1200" dirty="0"/>
              <a:t>- </a:t>
            </a:r>
            <a:r>
              <a:rPr kumimoji="1" lang="zh-CN" altLang="en-US" b="1" kern="1200" dirty="0"/>
              <a:t>概率分配函数</a:t>
            </a:r>
          </a:p>
        </p:txBody>
      </p:sp>
      <p:sp>
        <p:nvSpPr>
          <p:cNvPr id="438275" name="Text Box 3"/>
          <p:cNvSpPr txBox="1">
            <a:spLocks noChangeArrowheads="1"/>
          </p:cNvSpPr>
          <p:nvPr/>
        </p:nvSpPr>
        <p:spPr bwMode="auto">
          <a:xfrm>
            <a:off x="215516" y="1324496"/>
            <a:ext cx="8785225" cy="52829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342900" indent="-342900" eaLnBrk="1" hangingPunct="1">
              <a:lnSpc>
                <a:spcPct val="125000"/>
              </a:lnSpc>
              <a:spcBef>
                <a:spcPct val="20000"/>
              </a:spcBef>
              <a:buFont typeface="Arial" pitchFamily="34" charset="0"/>
              <a:buChar char="•"/>
            </a:pPr>
            <a:r>
              <a:rPr kumimoji="0" lang="en-US" altLang="zh-CN" sz="2200" b="1" dirty="0" smtClean="0">
                <a:latin typeface="幼圆" pitchFamily="49" charset="-122"/>
                <a:ea typeface="幼圆" pitchFamily="49" charset="-122"/>
              </a:rPr>
              <a:t>DS</a:t>
            </a:r>
            <a:r>
              <a:rPr kumimoji="0" lang="zh-CN" altLang="en-US" sz="2200" b="1" dirty="0">
                <a:latin typeface="幼圆" pitchFamily="49" charset="-122"/>
                <a:ea typeface="幼圆" pitchFamily="49" charset="-122"/>
              </a:rPr>
              <a:t>理论处理的是</a:t>
            </a:r>
            <a:r>
              <a:rPr kumimoji="0" lang="zh-CN" altLang="en-US" sz="2200" b="1" dirty="0">
                <a:solidFill>
                  <a:srgbClr val="0000FF"/>
                </a:solidFill>
                <a:latin typeface="幼圆" pitchFamily="49" charset="-122"/>
                <a:ea typeface="幼圆" pitchFamily="49" charset="-122"/>
              </a:rPr>
              <a:t>集合上的不确定性</a:t>
            </a:r>
            <a:r>
              <a:rPr kumimoji="0" lang="zh-CN" altLang="en-US" sz="2200" b="1" dirty="0">
                <a:latin typeface="幼圆" pitchFamily="49" charset="-122"/>
                <a:ea typeface="幼圆" pitchFamily="49" charset="-122"/>
              </a:rPr>
              <a:t>问题，为此需要先建立</a:t>
            </a:r>
            <a:r>
              <a:rPr kumimoji="0" lang="zh-CN" altLang="en-US" sz="2200" b="1" dirty="0">
                <a:solidFill>
                  <a:srgbClr val="0000FF"/>
                </a:solidFill>
                <a:latin typeface="幼圆" pitchFamily="49" charset="-122"/>
                <a:ea typeface="幼圆" pitchFamily="49" charset="-122"/>
              </a:rPr>
              <a:t>命题与集合之间的一一对应关系</a:t>
            </a:r>
            <a:r>
              <a:rPr kumimoji="0" lang="zh-CN" altLang="en-US" sz="2200" b="1" dirty="0">
                <a:latin typeface="幼圆" pitchFamily="49" charset="-122"/>
                <a:ea typeface="幼圆" pitchFamily="49" charset="-122"/>
              </a:rPr>
              <a:t>，以</a:t>
            </a:r>
            <a:r>
              <a:rPr kumimoji="0" lang="zh-CN" altLang="en-US" sz="2200" b="1" dirty="0">
                <a:solidFill>
                  <a:srgbClr val="FF0000"/>
                </a:solidFill>
                <a:latin typeface="幼圆" pitchFamily="49" charset="-122"/>
                <a:ea typeface="幼圆" pitchFamily="49" charset="-122"/>
              </a:rPr>
              <a:t>把命题的不确定性问题转化为集合的不确定性问题</a:t>
            </a:r>
            <a:r>
              <a:rPr kumimoji="0" lang="zh-CN" altLang="en-US" sz="2200" b="1" dirty="0">
                <a:latin typeface="幼圆" pitchFamily="49" charset="-122"/>
                <a:ea typeface="幼圆" pitchFamily="49" charset="-122"/>
              </a:rPr>
              <a:t>。</a:t>
            </a:r>
          </a:p>
          <a:p>
            <a:pPr marL="800100" lvl="1" indent="-342900" eaLnBrk="1" hangingPunct="1">
              <a:lnSpc>
                <a:spcPct val="125000"/>
              </a:lnSpc>
              <a:spcBef>
                <a:spcPct val="20000"/>
              </a:spcBef>
              <a:buFont typeface="Arial" pitchFamily="34" charset="0"/>
              <a:buChar char="•"/>
            </a:pPr>
            <a:r>
              <a:rPr kumimoji="0" lang="zh-CN" altLang="en-US" sz="2200" b="1" dirty="0" smtClean="0">
                <a:latin typeface="仿宋_GB2312" pitchFamily="49" charset="-122"/>
                <a:ea typeface="仿宋_GB2312" pitchFamily="49" charset="-122"/>
              </a:rPr>
              <a:t>设</a:t>
            </a:r>
            <a:r>
              <a:rPr kumimoji="0" lang="en-US" altLang="zh-CN" sz="2200" b="1" dirty="0">
                <a:latin typeface="仿宋_GB2312" pitchFamily="49" charset="-122"/>
                <a:ea typeface="仿宋_GB2312" pitchFamily="49" charset="-122"/>
              </a:rPr>
              <a:t>Ω</a:t>
            </a:r>
            <a:r>
              <a:rPr kumimoji="0" lang="zh-CN" altLang="en-US" sz="2200" b="1" dirty="0">
                <a:latin typeface="仿宋_GB2312" pitchFamily="49" charset="-122"/>
                <a:ea typeface="仿宋_GB2312" pitchFamily="49" charset="-122"/>
              </a:rPr>
              <a:t>为样本空间，且</a:t>
            </a:r>
            <a:r>
              <a:rPr kumimoji="0" lang="en-US" altLang="zh-CN" sz="2200" b="1" dirty="0">
                <a:latin typeface="仿宋_GB2312" pitchFamily="49" charset="-122"/>
                <a:ea typeface="仿宋_GB2312" pitchFamily="49" charset="-122"/>
              </a:rPr>
              <a:t>Ω</a:t>
            </a:r>
            <a:r>
              <a:rPr kumimoji="0" lang="zh-CN" altLang="en-US" sz="2200" b="1" dirty="0">
                <a:latin typeface="仿宋_GB2312" pitchFamily="49" charset="-122"/>
                <a:ea typeface="仿宋_GB2312" pitchFamily="49" charset="-122"/>
              </a:rPr>
              <a:t>中的每个元素都相互独立，则由</a:t>
            </a:r>
            <a:r>
              <a:rPr kumimoji="0" lang="en-US" altLang="zh-CN" sz="2200" b="1" dirty="0">
                <a:latin typeface="仿宋_GB2312" pitchFamily="49" charset="-122"/>
                <a:ea typeface="仿宋_GB2312" pitchFamily="49" charset="-122"/>
              </a:rPr>
              <a:t>Ω</a:t>
            </a:r>
            <a:r>
              <a:rPr kumimoji="0" lang="zh-CN" altLang="en-US" sz="2200" b="1" dirty="0">
                <a:latin typeface="仿宋_GB2312" pitchFamily="49" charset="-122"/>
                <a:ea typeface="仿宋_GB2312" pitchFamily="49" charset="-122"/>
              </a:rPr>
              <a:t>的所有子集构成的幂集记为</a:t>
            </a:r>
            <a:r>
              <a:rPr kumimoji="0" lang="en-US" altLang="zh-CN" sz="2200" b="1" dirty="0">
                <a:latin typeface="仿宋_GB2312" pitchFamily="49" charset="-122"/>
                <a:ea typeface="仿宋_GB2312" pitchFamily="49" charset="-122"/>
              </a:rPr>
              <a:t>2</a:t>
            </a:r>
            <a:r>
              <a:rPr kumimoji="0" lang="en-US" altLang="zh-CN" sz="2200" b="1" baseline="30000" dirty="0">
                <a:latin typeface="仿宋_GB2312" pitchFamily="49" charset="-122"/>
                <a:ea typeface="仿宋_GB2312" pitchFamily="49" charset="-122"/>
              </a:rPr>
              <a:t>Ω</a:t>
            </a:r>
            <a:r>
              <a:rPr kumimoji="0" lang="zh-CN" altLang="en-US" sz="2200" b="1" dirty="0">
                <a:latin typeface="仿宋_GB2312" pitchFamily="49" charset="-122"/>
                <a:ea typeface="仿宋_GB2312" pitchFamily="49" charset="-122"/>
              </a:rPr>
              <a:t>。</a:t>
            </a:r>
          </a:p>
          <a:p>
            <a:pPr marL="800100" lvl="1" indent="-342900" eaLnBrk="1" hangingPunct="1">
              <a:lnSpc>
                <a:spcPct val="125000"/>
              </a:lnSpc>
              <a:spcBef>
                <a:spcPct val="20000"/>
              </a:spcBef>
              <a:buFont typeface="Arial" pitchFamily="34" charset="0"/>
              <a:buChar char="•"/>
            </a:pPr>
            <a:r>
              <a:rPr kumimoji="0" lang="zh-CN" altLang="en-US" sz="2200" b="1" dirty="0" smtClean="0">
                <a:latin typeface="仿宋_GB2312" pitchFamily="49" charset="-122"/>
                <a:ea typeface="仿宋_GB2312" pitchFamily="49" charset="-122"/>
              </a:rPr>
              <a:t>当</a:t>
            </a:r>
            <a:r>
              <a:rPr kumimoji="0" lang="en-US" altLang="zh-CN" sz="2200" b="1" dirty="0">
                <a:latin typeface="仿宋_GB2312" pitchFamily="49" charset="-122"/>
                <a:ea typeface="仿宋_GB2312" pitchFamily="49" charset="-122"/>
              </a:rPr>
              <a:t>Ω</a:t>
            </a:r>
            <a:r>
              <a:rPr kumimoji="0" lang="zh-CN" altLang="en-US" sz="2200" b="1" dirty="0">
                <a:latin typeface="仿宋_GB2312" pitchFamily="49" charset="-122"/>
                <a:ea typeface="仿宋_GB2312" pitchFamily="49" charset="-122"/>
              </a:rPr>
              <a:t>中的元素个数为</a:t>
            </a:r>
            <a:r>
              <a:rPr kumimoji="0" lang="en-US" altLang="zh-CN" sz="2200" b="1" dirty="0">
                <a:latin typeface="仿宋_GB2312" pitchFamily="49" charset="-122"/>
                <a:ea typeface="仿宋_GB2312" pitchFamily="49" charset="-122"/>
              </a:rPr>
              <a:t>N</a:t>
            </a:r>
            <a:r>
              <a:rPr kumimoji="0" lang="zh-CN" altLang="en-US" sz="2200" b="1" dirty="0">
                <a:latin typeface="仿宋_GB2312" pitchFamily="49" charset="-122"/>
                <a:ea typeface="仿宋_GB2312" pitchFamily="49" charset="-122"/>
              </a:rPr>
              <a:t>时，则其幂集</a:t>
            </a:r>
            <a:r>
              <a:rPr kumimoji="0" lang="en-US" altLang="zh-CN" sz="2200" b="1" dirty="0">
                <a:latin typeface="仿宋_GB2312" pitchFamily="49" charset="-122"/>
                <a:ea typeface="仿宋_GB2312" pitchFamily="49" charset="-122"/>
              </a:rPr>
              <a:t>2</a:t>
            </a:r>
            <a:r>
              <a:rPr kumimoji="0" lang="en-US" altLang="zh-CN" sz="2200" b="1" baseline="30000" dirty="0">
                <a:latin typeface="仿宋_GB2312" pitchFamily="49" charset="-122"/>
                <a:ea typeface="仿宋_GB2312" pitchFamily="49" charset="-122"/>
              </a:rPr>
              <a:t>Ω</a:t>
            </a:r>
            <a:r>
              <a:rPr kumimoji="0" lang="zh-CN" altLang="en-US" sz="2200" b="1" dirty="0">
                <a:latin typeface="仿宋_GB2312" pitchFamily="49" charset="-122"/>
                <a:ea typeface="仿宋_GB2312" pitchFamily="49" charset="-122"/>
              </a:rPr>
              <a:t>的元素个数为</a:t>
            </a:r>
            <a:r>
              <a:rPr kumimoji="0" lang="en-US" altLang="zh-CN" sz="2200" b="1" dirty="0">
                <a:latin typeface="仿宋_GB2312" pitchFamily="49" charset="-122"/>
                <a:ea typeface="仿宋_GB2312" pitchFamily="49" charset="-122"/>
              </a:rPr>
              <a:t>2</a:t>
            </a:r>
            <a:r>
              <a:rPr kumimoji="0" lang="en-US" altLang="zh-CN" sz="2200" b="1" baseline="30000" dirty="0">
                <a:latin typeface="仿宋_GB2312" pitchFamily="49" charset="-122"/>
                <a:ea typeface="仿宋_GB2312" pitchFamily="49" charset="-122"/>
              </a:rPr>
              <a:t>N</a:t>
            </a:r>
            <a:r>
              <a:rPr kumimoji="0" lang="zh-CN" altLang="en-US" sz="2200" b="1" dirty="0">
                <a:latin typeface="仿宋_GB2312" pitchFamily="49" charset="-122"/>
                <a:ea typeface="仿宋_GB2312" pitchFamily="49" charset="-122"/>
              </a:rPr>
              <a:t>，且其中的每一个元素都对应于一个关于</a:t>
            </a:r>
            <a:r>
              <a:rPr kumimoji="0" lang="en-US" altLang="zh-CN" sz="2200" b="1" dirty="0">
                <a:latin typeface="仿宋_GB2312" pitchFamily="49" charset="-122"/>
                <a:ea typeface="仿宋_GB2312" pitchFamily="49" charset="-122"/>
              </a:rPr>
              <a:t>x</a:t>
            </a:r>
            <a:r>
              <a:rPr kumimoji="0" lang="zh-CN" altLang="en-US" sz="2200" b="1" dirty="0">
                <a:latin typeface="仿宋_GB2312" pitchFamily="49" charset="-122"/>
                <a:ea typeface="仿宋_GB2312" pitchFamily="49" charset="-122"/>
              </a:rPr>
              <a:t>取值情况的命题。</a:t>
            </a:r>
          </a:p>
          <a:p>
            <a:pPr lvl="1" eaLnBrk="1" hangingPunct="1">
              <a:lnSpc>
                <a:spcPct val="110000"/>
              </a:lnSpc>
              <a:spcBef>
                <a:spcPts val="1200"/>
              </a:spcBef>
            </a:pPr>
            <a:r>
              <a:rPr kumimoji="0" lang="zh-CN" altLang="en-US" sz="2000" b="1" dirty="0">
                <a:solidFill>
                  <a:srgbClr val="00B050"/>
                </a:solidFill>
                <a:latin typeface="Times New Roman" pitchFamily="18" charset="0"/>
                <a:ea typeface="仿宋_GB2312" pitchFamily="49" charset="-122"/>
                <a:cs typeface="Times New Roman" pitchFamily="18" charset="0"/>
              </a:rPr>
              <a:t>    例</a:t>
            </a:r>
            <a:r>
              <a:rPr kumimoji="0" lang="en-US" altLang="zh-CN" sz="2000" b="1" dirty="0">
                <a:solidFill>
                  <a:srgbClr val="00B050"/>
                </a:solidFill>
                <a:latin typeface="Times New Roman" pitchFamily="18" charset="0"/>
                <a:ea typeface="仿宋_GB2312" pitchFamily="49" charset="-122"/>
                <a:cs typeface="Times New Roman" pitchFamily="18" charset="0"/>
              </a:rPr>
              <a:t>6.4 </a:t>
            </a:r>
            <a:r>
              <a:rPr kumimoji="0" lang="zh-CN" altLang="en-US" sz="2000" b="1" dirty="0">
                <a:solidFill>
                  <a:srgbClr val="00B050"/>
                </a:solidFill>
                <a:latin typeface="Times New Roman" pitchFamily="18" charset="0"/>
                <a:ea typeface="仿宋_GB2312" pitchFamily="49" charset="-122"/>
                <a:cs typeface="Times New Roman" pitchFamily="18" charset="0"/>
              </a:rPr>
              <a:t>设</a:t>
            </a:r>
            <a:r>
              <a:rPr kumimoji="0" lang="en-US" altLang="zh-CN" sz="2000" b="1" dirty="0">
                <a:solidFill>
                  <a:srgbClr val="00B050"/>
                </a:solidFill>
                <a:latin typeface="Times New Roman" pitchFamily="18" charset="0"/>
                <a:ea typeface="仿宋_GB2312" pitchFamily="49" charset="-122"/>
                <a:cs typeface="Times New Roman" pitchFamily="18" charset="0"/>
              </a:rPr>
              <a:t>Ω={</a:t>
            </a:r>
            <a:r>
              <a:rPr kumimoji="0" lang="zh-CN" altLang="en-US" sz="2000" b="1" dirty="0">
                <a:solidFill>
                  <a:srgbClr val="00B050"/>
                </a:solidFill>
                <a:latin typeface="Times New Roman" pitchFamily="18" charset="0"/>
                <a:ea typeface="仿宋_GB2312" pitchFamily="49" charset="-122"/>
                <a:cs typeface="Times New Roman" pitchFamily="18" charset="0"/>
              </a:rPr>
              <a:t>红，黄，白</a:t>
            </a:r>
            <a:r>
              <a:rPr kumimoji="0" lang="en-US" altLang="zh-CN" sz="2000" b="1" dirty="0">
                <a:solidFill>
                  <a:srgbClr val="00B050"/>
                </a:solidFill>
                <a:latin typeface="Times New Roman" pitchFamily="18" charset="0"/>
                <a:ea typeface="仿宋_GB2312" pitchFamily="49" charset="-122"/>
                <a:cs typeface="Times New Roman" pitchFamily="18" charset="0"/>
              </a:rPr>
              <a:t>}</a:t>
            </a:r>
            <a:r>
              <a:rPr kumimoji="0" lang="zh-CN" altLang="en-US" sz="2000" b="1" dirty="0">
                <a:solidFill>
                  <a:srgbClr val="00B050"/>
                </a:solidFill>
                <a:latin typeface="Times New Roman" pitchFamily="18" charset="0"/>
                <a:ea typeface="仿宋_GB2312" pitchFamily="49" charset="-122"/>
                <a:cs typeface="Times New Roman" pitchFamily="18" charset="0"/>
              </a:rPr>
              <a:t>，求</a:t>
            </a:r>
            <a:r>
              <a:rPr kumimoji="0" lang="en-US" altLang="zh-CN" sz="2000" b="1" dirty="0">
                <a:solidFill>
                  <a:srgbClr val="00B050"/>
                </a:solidFill>
                <a:latin typeface="Times New Roman" pitchFamily="18" charset="0"/>
                <a:ea typeface="仿宋_GB2312" pitchFamily="49" charset="-122"/>
                <a:cs typeface="Times New Roman" pitchFamily="18" charset="0"/>
              </a:rPr>
              <a:t>Ω</a:t>
            </a:r>
            <a:r>
              <a:rPr kumimoji="0" lang="zh-CN" altLang="en-US" sz="2000" b="1" dirty="0">
                <a:solidFill>
                  <a:srgbClr val="00B050"/>
                </a:solidFill>
                <a:latin typeface="Times New Roman" pitchFamily="18" charset="0"/>
                <a:ea typeface="仿宋_GB2312" pitchFamily="49" charset="-122"/>
                <a:cs typeface="Times New Roman" pitchFamily="18" charset="0"/>
              </a:rPr>
              <a:t>的幂集</a:t>
            </a:r>
            <a:r>
              <a:rPr kumimoji="0" lang="en-US" altLang="zh-CN" sz="2000" b="1" dirty="0">
                <a:solidFill>
                  <a:srgbClr val="00B050"/>
                </a:solidFill>
                <a:latin typeface="Times New Roman" pitchFamily="18" charset="0"/>
                <a:ea typeface="仿宋_GB2312" pitchFamily="49" charset="-122"/>
                <a:cs typeface="Times New Roman" pitchFamily="18" charset="0"/>
              </a:rPr>
              <a:t>2</a:t>
            </a:r>
            <a:r>
              <a:rPr kumimoji="0" lang="en-US" altLang="zh-CN" sz="2000" b="1" baseline="30000" dirty="0">
                <a:solidFill>
                  <a:srgbClr val="00B050"/>
                </a:solidFill>
                <a:latin typeface="Times New Roman" pitchFamily="18" charset="0"/>
                <a:ea typeface="仿宋_GB2312" pitchFamily="49" charset="-122"/>
                <a:cs typeface="Times New Roman" pitchFamily="18" charset="0"/>
              </a:rPr>
              <a:t>Ω</a:t>
            </a:r>
            <a:r>
              <a:rPr kumimoji="0" lang="zh-CN" altLang="en-US" sz="2000" b="1" dirty="0">
                <a:solidFill>
                  <a:srgbClr val="00B050"/>
                </a:solidFill>
                <a:latin typeface="Times New Roman" pitchFamily="18" charset="0"/>
                <a:ea typeface="仿宋_GB2312" pitchFamily="49" charset="-122"/>
                <a:cs typeface="Times New Roman" pitchFamily="18" charset="0"/>
              </a:rPr>
              <a:t>。</a:t>
            </a:r>
          </a:p>
          <a:p>
            <a:pPr lvl="1" eaLnBrk="1" hangingPunct="1">
              <a:lnSpc>
                <a:spcPct val="110000"/>
              </a:lnSpc>
              <a:spcBef>
                <a:spcPct val="20000"/>
              </a:spcBef>
            </a:pPr>
            <a:r>
              <a:rPr kumimoji="0" lang="zh-CN" altLang="en-US" sz="2000" b="1" dirty="0">
                <a:solidFill>
                  <a:srgbClr val="00B050"/>
                </a:solidFill>
                <a:latin typeface="Times New Roman" pitchFamily="18" charset="0"/>
                <a:ea typeface="仿宋_GB2312" pitchFamily="49" charset="-122"/>
                <a:cs typeface="Times New Roman" pitchFamily="18" charset="0"/>
              </a:rPr>
              <a:t>    解：</a:t>
            </a:r>
            <a:r>
              <a:rPr kumimoji="0" lang="en-US" altLang="zh-CN" sz="2000" b="1" dirty="0">
                <a:solidFill>
                  <a:srgbClr val="00B050"/>
                </a:solidFill>
                <a:latin typeface="Times New Roman" pitchFamily="18" charset="0"/>
                <a:ea typeface="仿宋_GB2312" pitchFamily="49" charset="-122"/>
                <a:cs typeface="Times New Roman" pitchFamily="18" charset="0"/>
              </a:rPr>
              <a:t>Ω</a:t>
            </a:r>
            <a:r>
              <a:rPr kumimoji="0" lang="zh-CN" altLang="en-US" sz="2000" b="1" dirty="0">
                <a:solidFill>
                  <a:srgbClr val="00B050"/>
                </a:solidFill>
                <a:latin typeface="Times New Roman" pitchFamily="18" charset="0"/>
                <a:ea typeface="仿宋_GB2312" pitchFamily="49" charset="-122"/>
                <a:cs typeface="Times New Roman" pitchFamily="18" charset="0"/>
              </a:rPr>
              <a:t>的幂集可包括如下子集：</a:t>
            </a:r>
          </a:p>
          <a:p>
            <a:pPr lvl="1" eaLnBrk="1" hangingPunct="1">
              <a:lnSpc>
                <a:spcPct val="110000"/>
              </a:lnSpc>
              <a:spcBef>
                <a:spcPct val="20000"/>
              </a:spcBef>
            </a:pPr>
            <a:r>
              <a:rPr kumimoji="0" lang="zh-CN" altLang="en-US" sz="2000" b="1" dirty="0">
                <a:solidFill>
                  <a:srgbClr val="00B050"/>
                </a:solidFill>
                <a:latin typeface="Times New Roman" pitchFamily="18" charset="0"/>
                <a:ea typeface="仿宋_GB2312" pitchFamily="49" charset="-122"/>
                <a:cs typeface="Times New Roman" pitchFamily="18" charset="0"/>
              </a:rPr>
              <a:t>       </a:t>
            </a:r>
            <a:r>
              <a:rPr kumimoji="0" lang="en-US" altLang="zh-CN" sz="2000" b="1" dirty="0">
                <a:solidFill>
                  <a:srgbClr val="00B050"/>
                </a:solidFill>
                <a:latin typeface="Times New Roman" pitchFamily="18" charset="0"/>
                <a:ea typeface="仿宋_GB2312" pitchFamily="49" charset="-122"/>
                <a:cs typeface="Times New Roman" pitchFamily="18" charset="0"/>
              </a:rPr>
              <a:t>A</a:t>
            </a:r>
            <a:r>
              <a:rPr kumimoji="0" lang="en-US" altLang="zh-CN" sz="2000" b="1" baseline="-25000" dirty="0">
                <a:solidFill>
                  <a:srgbClr val="00B050"/>
                </a:solidFill>
                <a:latin typeface="Times New Roman" pitchFamily="18" charset="0"/>
                <a:ea typeface="仿宋_GB2312" pitchFamily="49" charset="-122"/>
                <a:cs typeface="Times New Roman" pitchFamily="18" charset="0"/>
              </a:rPr>
              <a:t>0</a:t>
            </a:r>
            <a:r>
              <a:rPr kumimoji="0" lang="en-US" altLang="zh-CN" sz="2000" b="1" dirty="0">
                <a:solidFill>
                  <a:srgbClr val="00B050"/>
                </a:solidFill>
                <a:latin typeface="Times New Roman" pitchFamily="18" charset="0"/>
                <a:ea typeface="仿宋_GB2312" pitchFamily="49" charset="-122"/>
                <a:cs typeface="Times New Roman" pitchFamily="18" charset="0"/>
              </a:rPr>
              <a:t>=Φ,             A</a:t>
            </a:r>
            <a:r>
              <a:rPr kumimoji="0" lang="en-US" altLang="zh-CN" sz="2000" b="1" baseline="-25000" dirty="0">
                <a:solidFill>
                  <a:srgbClr val="00B050"/>
                </a:solidFill>
                <a:latin typeface="Times New Roman" pitchFamily="18" charset="0"/>
                <a:ea typeface="仿宋_GB2312" pitchFamily="49" charset="-122"/>
                <a:cs typeface="Times New Roman" pitchFamily="18" charset="0"/>
              </a:rPr>
              <a:t>1</a:t>
            </a:r>
            <a:r>
              <a:rPr kumimoji="0" lang="en-US" altLang="zh-CN" sz="2000" b="1" dirty="0">
                <a:solidFill>
                  <a:srgbClr val="00B050"/>
                </a:solidFill>
                <a:latin typeface="Times New Roman" pitchFamily="18" charset="0"/>
                <a:ea typeface="仿宋_GB2312" pitchFamily="49" charset="-122"/>
                <a:cs typeface="Times New Roman" pitchFamily="18" charset="0"/>
              </a:rPr>
              <a:t>={</a:t>
            </a:r>
            <a:r>
              <a:rPr kumimoji="0" lang="zh-CN" altLang="en-US" sz="2000" b="1" dirty="0">
                <a:solidFill>
                  <a:srgbClr val="00B050"/>
                </a:solidFill>
                <a:latin typeface="Times New Roman" pitchFamily="18" charset="0"/>
                <a:ea typeface="仿宋_GB2312" pitchFamily="49" charset="-122"/>
                <a:cs typeface="Times New Roman" pitchFamily="18" charset="0"/>
              </a:rPr>
              <a:t>红</a:t>
            </a:r>
            <a:r>
              <a:rPr kumimoji="0" lang="en-US" altLang="zh-CN" sz="2000" b="1" dirty="0">
                <a:solidFill>
                  <a:srgbClr val="00B050"/>
                </a:solidFill>
                <a:latin typeface="Times New Roman" pitchFamily="18" charset="0"/>
                <a:ea typeface="仿宋_GB2312" pitchFamily="49" charset="-122"/>
                <a:cs typeface="Times New Roman" pitchFamily="18" charset="0"/>
              </a:rPr>
              <a:t>},         A</a:t>
            </a:r>
            <a:r>
              <a:rPr kumimoji="0" lang="en-US" altLang="zh-CN" sz="2000" b="1" baseline="-25000" dirty="0">
                <a:solidFill>
                  <a:srgbClr val="00B050"/>
                </a:solidFill>
                <a:latin typeface="Times New Roman" pitchFamily="18" charset="0"/>
                <a:ea typeface="仿宋_GB2312" pitchFamily="49" charset="-122"/>
                <a:cs typeface="Times New Roman" pitchFamily="18" charset="0"/>
              </a:rPr>
              <a:t>2</a:t>
            </a:r>
            <a:r>
              <a:rPr kumimoji="0" lang="en-US" altLang="zh-CN" sz="2000" b="1" dirty="0">
                <a:solidFill>
                  <a:srgbClr val="00B050"/>
                </a:solidFill>
                <a:latin typeface="Times New Roman" pitchFamily="18" charset="0"/>
                <a:ea typeface="仿宋_GB2312" pitchFamily="49" charset="-122"/>
                <a:cs typeface="Times New Roman" pitchFamily="18" charset="0"/>
              </a:rPr>
              <a:t>={</a:t>
            </a:r>
            <a:r>
              <a:rPr kumimoji="0" lang="zh-CN" altLang="en-US" sz="2000" b="1" dirty="0">
                <a:solidFill>
                  <a:srgbClr val="00B050"/>
                </a:solidFill>
                <a:latin typeface="Times New Roman" pitchFamily="18" charset="0"/>
                <a:ea typeface="仿宋_GB2312" pitchFamily="49" charset="-122"/>
                <a:cs typeface="Times New Roman" pitchFamily="18" charset="0"/>
              </a:rPr>
              <a:t>黄</a:t>
            </a:r>
            <a:r>
              <a:rPr kumimoji="0" lang="en-US" altLang="zh-CN" sz="2000" b="1" dirty="0">
                <a:solidFill>
                  <a:srgbClr val="00B050"/>
                </a:solidFill>
                <a:latin typeface="Times New Roman" pitchFamily="18" charset="0"/>
                <a:ea typeface="仿宋_GB2312" pitchFamily="49" charset="-122"/>
                <a:cs typeface="Times New Roman" pitchFamily="18" charset="0"/>
              </a:rPr>
              <a:t>},         A</a:t>
            </a:r>
            <a:r>
              <a:rPr kumimoji="0" lang="en-US" altLang="zh-CN" sz="2000" b="1" baseline="-25000" dirty="0">
                <a:solidFill>
                  <a:srgbClr val="00B050"/>
                </a:solidFill>
                <a:latin typeface="Times New Roman" pitchFamily="18" charset="0"/>
                <a:ea typeface="仿宋_GB2312" pitchFamily="49" charset="-122"/>
                <a:cs typeface="Times New Roman" pitchFamily="18" charset="0"/>
              </a:rPr>
              <a:t>3</a:t>
            </a:r>
            <a:r>
              <a:rPr kumimoji="0" lang="en-US" altLang="zh-CN" sz="2000" b="1" dirty="0">
                <a:solidFill>
                  <a:srgbClr val="00B050"/>
                </a:solidFill>
                <a:latin typeface="Times New Roman" pitchFamily="18" charset="0"/>
                <a:ea typeface="仿宋_GB2312" pitchFamily="49" charset="-122"/>
                <a:cs typeface="Times New Roman" pitchFamily="18" charset="0"/>
              </a:rPr>
              <a:t>={</a:t>
            </a:r>
            <a:r>
              <a:rPr kumimoji="0" lang="zh-CN" altLang="en-US" sz="2000" b="1" dirty="0">
                <a:solidFill>
                  <a:srgbClr val="00B050"/>
                </a:solidFill>
                <a:latin typeface="Times New Roman" pitchFamily="18" charset="0"/>
                <a:ea typeface="仿宋_GB2312" pitchFamily="49" charset="-122"/>
                <a:cs typeface="Times New Roman" pitchFamily="18" charset="0"/>
              </a:rPr>
              <a:t>白</a:t>
            </a:r>
            <a:r>
              <a:rPr kumimoji="0" lang="en-US" altLang="zh-CN" sz="2000" b="1" dirty="0">
                <a:solidFill>
                  <a:srgbClr val="00B050"/>
                </a:solidFill>
                <a:latin typeface="Times New Roman" pitchFamily="18" charset="0"/>
                <a:ea typeface="仿宋_GB2312" pitchFamily="49" charset="-122"/>
                <a:cs typeface="Times New Roman" pitchFamily="18" charset="0"/>
              </a:rPr>
              <a:t>},</a:t>
            </a:r>
          </a:p>
          <a:p>
            <a:pPr lvl="1" eaLnBrk="1" hangingPunct="1">
              <a:lnSpc>
                <a:spcPct val="110000"/>
              </a:lnSpc>
              <a:spcBef>
                <a:spcPct val="20000"/>
              </a:spcBef>
            </a:pPr>
            <a:r>
              <a:rPr kumimoji="0" lang="en-US" altLang="zh-CN" sz="2000" b="1" dirty="0">
                <a:solidFill>
                  <a:srgbClr val="00B050"/>
                </a:solidFill>
                <a:latin typeface="Times New Roman" pitchFamily="18" charset="0"/>
                <a:ea typeface="仿宋_GB2312" pitchFamily="49" charset="-122"/>
                <a:cs typeface="Times New Roman" pitchFamily="18" charset="0"/>
              </a:rPr>
              <a:t>       A</a:t>
            </a:r>
            <a:r>
              <a:rPr kumimoji="0" lang="en-US" altLang="zh-CN" sz="2000" b="1" baseline="-25000" dirty="0">
                <a:solidFill>
                  <a:srgbClr val="00B050"/>
                </a:solidFill>
                <a:latin typeface="Times New Roman" pitchFamily="18" charset="0"/>
                <a:ea typeface="仿宋_GB2312" pitchFamily="49" charset="-122"/>
                <a:cs typeface="Times New Roman" pitchFamily="18" charset="0"/>
              </a:rPr>
              <a:t>4</a:t>
            </a:r>
            <a:r>
              <a:rPr kumimoji="0" lang="en-US" altLang="zh-CN" sz="2000" b="1" dirty="0">
                <a:solidFill>
                  <a:srgbClr val="00B050"/>
                </a:solidFill>
                <a:latin typeface="Times New Roman" pitchFamily="18" charset="0"/>
                <a:ea typeface="仿宋_GB2312" pitchFamily="49" charset="-122"/>
                <a:cs typeface="Times New Roman" pitchFamily="18" charset="0"/>
              </a:rPr>
              <a:t>={</a:t>
            </a:r>
            <a:r>
              <a:rPr kumimoji="0" lang="zh-CN" altLang="en-US" sz="2000" b="1" dirty="0">
                <a:solidFill>
                  <a:srgbClr val="00B050"/>
                </a:solidFill>
                <a:latin typeface="Times New Roman" pitchFamily="18" charset="0"/>
                <a:ea typeface="仿宋_GB2312" pitchFamily="49" charset="-122"/>
                <a:cs typeface="Times New Roman" pitchFamily="18" charset="0"/>
              </a:rPr>
              <a:t>红，黄</a:t>
            </a:r>
            <a:r>
              <a:rPr kumimoji="0" lang="en-US" altLang="zh-CN" sz="2000" b="1" dirty="0">
                <a:solidFill>
                  <a:srgbClr val="00B050"/>
                </a:solidFill>
                <a:latin typeface="Times New Roman" pitchFamily="18" charset="0"/>
                <a:ea typeface="仿宋_GB2312" pitchFamily="49" charset="-122"/>
                <a:cs typeface="Times New Roman" pitchFamily="18" charset="0"/>
              </a:rPr>
              <a:t>},       A</a:t>
            </a:r>
            <a:r>
              <a:rPr kumimoji="0" lang="en-US" altLang="zh-CN" sz="2000" b="1" baseline="-25000" dirty="0">
                <a:solidFill>
                  <a:srgbClr val="00B050"/>
                </a:solidFill>
                <a:latin typeface="Times New Roman" pitchFamily="18" charset="0"/>
                <a:ea typeface="仿宋_GB2312" pitchFamily="49" charset="-122"/>
                <a:cs typeface="Times New Roman" pitchFamily="18" charset="0"/>
              </a:rPr>
              <a:t>5</a:t>
            </a:r>
            <a:r>
              <a:rPr kumimoji="0" lang="en-US" altLang="zh-CN" sz="2000" b="1" dirty="0">
                <a:solidFill>
                  <a:srgbClr val="00B050"/>
                </a:solidFill>
                <a:latin typeface="Times New Roman" pitchFamily="18" charset="0"/>
                <a:ea typeface="仿宋_GB2312" pitchFamily="49" charset="-122"/>
                <a:cs typeface="Times New Roman" pitchFamily="18" charset="0"/>
              </a:rPr>
              <a:t>={</a:t>
            </a:r>
            <a:r>
              <a:rPr kumimoji="0" lang="zh-CN" altLang="en-US" sz="2000" b="1" dirty="0">
                <a:solidFill>
                  <a:srgbClr val="00B050"/>
                </a:solidFill>
                <a:latin typeface="Times New Roman" pitchFamily="18" charset="0"/>
                <a:ea typeface="仿宋_GB2312" pitchFamily="49" charset="-122"/>
                <a:cs typeface="Times New Roman" pitchFamily="18" charset="0"/>
              </a:rPr>
              <a:t>红，白</a:t>
            </a:r>
            <a:r>
              <a:rPr kumimoji="0" lang="en-US" altLang="zh-CN" sz="2000" b="1" dirty="0">
                <a:solidFill>
                  <a:srgbClr val="00B050"/>
                </a:solidFill>
                <a:latin typeface="Times New Roman" pitchFamily="18" charset="0"/>
                <a:ea typeface="仿宋_GB2312" pitchFamily="49" charset="-122"/>
                <a:cs typeface="Times New Roman" pitchFamily="18" charset="0"/>
              </a:rPr>
              <a:t>},     A</a:t>
            </a:r>
            <a:r>
              <a:rPr kumimoji="0" lang="en-US" altLang="zh-CN" sz="2000" b="1" baseline="-25000" dirty="0">
                <a:solidFill>
                  <a:srgbClr val="00B050"/>
                </a:solidFill>
                <a:latin typeface="Times New Roman" pitchFamily="18" charset="0"/>
                <a:ea typeface="仿宋_GB2312" pitchFamily="49" charset="-122"/>
                <a:cs typeface="Times New Roman" pitchFamily="18" charset="0"/>
              </a:rPr>
              <a:t>6</a:t>
            </a:r>
            <a:r>
              <a:rPr kumimoji="0" lang="en-US" altLang="zh-CN" sz="2000" b="1" dirty="0">
                <a:solidFill>
                  <a:srgbClr val="00B050"/>
                </a:solidFill>
                <a:latin typeface="Times New Roman" pitchFamily="18" charset="0"/>
                <a:ea typeface="仿宋_GB2312" pitchFamily="49" charset="-122"/>
                <a:cs typeface="Times New Roman" pitchFamily="18" charset="0"/>
              </a:rPr>
              <a:t>={</a:t>
            </a:r>
            <a:r>
              <a:rPr kumimoji="0" lang="zh-CN" altLang="en-US" sz="2000" b="1" dirty="0">
                <a:solidFill>
                  <a:srgbClr val="00B050"/>
                </a:solidFill>
                <a:latin typeface="Times New Roman" pitchFamily="18" charset="0"/>
                <a:ea typeface="仿宋_GB2312" pitchFamily="49" charset="-122"/>
                <a:cs typeface="Times New Roman" pitchFamily="18" charset="0"/>
              </a:rPr>
              <a:t>黄，白</a:t>
            </a:r>
            <a:r>
              <a:rPr kumimoji="0" lang="en-US" altLang="zh-CN" sz="2000" b="1" dirty="0">
                <a:solidFill>
                  <a:srgbClr val="00B050"/>
                </a:solidFill>
                <a:latin typeface="Times New Roman" pitchFamily="18" charset="0"/>
                <a:ea typeface="仿宋_GB2312" pitchFamily="49" charset="-122"/>
                <a:cs typeface="Times New Roman" pitchFamily="18" charset="0"/>
              </a:rPr>
              <a:t>},     A</a:t>
            </a:r>
            <a:r>
              <a:rPr kumimoji="0" lang="en-US" altLang="zh-CN" sz="2000" b="1" baseline="-25000" dirty="0">
                <a:solidFill>
                  <a:srgbClr val="00B050"/>
                </a:solidFill>
                <a:latin typeface="Times New Roman" pitchFamily="18" charset="0"/>
                <a:ea typeface="仿宋_GB2312" pitchFamily="49" charset="-122"/>
                <a:cs typeface="Times New Roman" pitchFamily="18" charset="0"/>
              </a:rPr>
              <a:t>7</a:t>
            </a:r>
            <a:r>
              <a:rPr kumimoji="0" lang="en-US" altLang="zh-CN" sz="2000" b="1" dirty="0">
                <a:solidFill>
                  <a:srgbClr val="00B050"/>
                </a:solidFill>
                <a:latin typeface="Times New Roman" pitchFamily="18" charset="0"/>
                <a:ea typeface="仿宋_GB2312" pitchFamily="49" charset="-122"/>
                <a:cs typeface="Times New Roman" pitchFamily="18" charset="0"/>
              </a:rPr>
              <a:t>={</a:t>
            </a:r>
            <a:r>
              <a:rPr kumimoji="0" lang="zh-CN" altLang="en-US" sz="2000" b="1" dirty="0">
                <a:solidFill>
                  <a:srgbClr val="00B050"/>
                </a:solidFill>
                <a:latin typeface="Times New Roman" pitchFamily="18" charset="0"/>
                <a:ea typeface="仿宋_GB2312" pitchFamily="49" charset="-122"/>
                <a:cs typeface="Times New Roman" pitchFamily="18" charset="0"/>
              </a:rPr>
              <a:t>红，黄，白</a:t>
            </a:r>
            <a:r>
              <a:rPr kumimoji="0" lang="en-US" altLang="zh-CN" sz="2000" b="1" dirty="0">
                <a:solidFill>
                  <a:srgbClr val="00B050"/>
                </a:solidFill>
                <a:latin typeface="Times New Roman" pitchFamily="18" charset="0"/>
                <a:ea typeface="仿宋_GB2312" pitchFamily="49" charset="-122"/>
                <a:cs typeface="Times New Roman" pitchFamily="18" charset="0"/>
              </a:rPr>
              <a:t>}</a:t>
            </a:r>
          </a:p>
          <a:p>
            <a:pPr lvl="1" eaLnBrk="1" hangingPunct="1">
              <a:lnSpc>
                <a:spcPct val="110000"/>
              </a:lnSpc>
              <a:spcBef>
                <a:spcPct val="20000"/>
              </a:spcBef>
            </a:pPr>
            <a:r>
              <a:rPr kumimoji="0" lang="zh-CN" altLang="en-US" sz="2000" b="1" dirty="0" smtClean="0">
                <a:solidFill>
                  <a:srgbClr val="00B050"/>
                </a:solidFill>
                <a:latin typeface="Times New Roman" pitchFamily="18" charset="0"/>
                <a:ea typeface="仿宋_GB2312" pitchFamily="49" charset="-122"/>
                <a:cs typeface="Times New Roman" pitchFamily="18" charset="0"/>
              </a:rPr>
              <a:t>  </a:t>
            </a:r>
            <a:r>
              <a:rPr kumimoji="0" lang="zh-CN" altLang="en-US" sz="2000" b="1" smtClean="0">
                <a:solidFill>
                  <a:srgbClr val="00B050"/>
                </a:solidFill>
                <a:latin typeface="Times New Roman" pitchFamily="18" charset="0"/>
                <a:ea typeface="仿宋_GB2312" pitchFamily="49" charset="-122"/>
                <a:cs typeface="Times New Roman" pitchFamily="18" charset="0"/>
              </a:rPr>
              <a:t> 其</a:t>
            </a:r>
            <a:r>
              <a:rPr kumimoji="0" lang="zh-CN" altLang="en-US" sz="2000" b="1" dirty="0" smtClean="0">
                <a:solidFill>
                  <a:srgbClr val="00B050"/>
                </a:solidFill>
                <a:latin typeface="Times New Roman" pitchFamily="18" charset="0"/>
                <a:ea typeface="仿宋_GB2312" pitchFamily="49" charset="-122"/>
                <a:cs typeface="Times New Roman" pitchFamily="18" charset="0"/>
              </a:rPr>
              <a:t>中</a:t>
            </a:r>
            <a:r>
              <a:rPr kumimoji="0" lang="zh-CN" altLang="en-US" sz="2000" b="1" dirty="0">
                <a:solidFill>
                  <a:srgbClr val="00B050"/>
                </a:solidFill>
                <a:latin typeface="Times New Roman" pitchFamily="18" charset="0"/>
                <a:ea typeface="仿宋_GB2312" pitchFamily="49" charset="-122"/>
                <a:cs typeface="Times New Roman" pitchFamily="18" charset="0"/>
              </a:rPr>
              <a:t>，</a:t>
            </a:r>
            <a:r>
              <a:rPr kumimoji="0" lang="en-US" altLang="zh-CN" sz="2000" b="1" dirty="0">
                <a:solidFill>
                  <a:srgbClr val="00B050"/>
                </a:solidFill>
                <a:latin typeface="Times New Roman" pitchFamily="18" charset="0"/>
                <a:ea typeface="仿宋_GB2312" pitchFamily="49" charset="-122"/>
                <a:cs typeface="Times New Roman" pitchFamily="18" charset="0"/>
              </a:rPr>
              <a:t>Φ</a:t>
            </a:r>
            <a:r>
              <a:rPr kumimoji="0" lang="zh-CN" altLang="en-US" sz="2000" b="1" dirty="0">
                <a:solidFill>
                  <a:srgbClr val="00B050"/>
                </a:solidFill>
                <a:latin typeface="Times New Roman" pitchFamily="18" charset="0"/>
                <a:ea typeface="仿宋_GB2312" pitchFamily="49" charset="-122"/>
                <a:cs typeface="Times New Roman" pitchFamily="18" charset="0"/>
              </a:rPr>
              <a:t>表示空集，空集也可表示为</a:t>
            </a:r>
            <a:r>
              <a:rPr kumimoji="0" lang="en-US" altLang="zh-CN" sz="2000" b="1" dirty="0">
                <a:solidFill>
                  <a:srgbClr val="00B050"/>
                </a:solidFill>
                <a:latin typeface="Times New Roman" pitchFamily="18" charset="0"/>
                <a:ea typeface="仿宋_GB2312" pitchFamily="49" charset="-122"/>
                <a:cs typeface="Times New Roman" pitchFamily="18" charset="0"/>
              </a:rPr>
              <a:t>{}</a:t>
            </a:r>
            <a:r>
              <a:rPr kumimoji="0" lang="zh-CN" altLang="en-US" sz="2000" b="1" dirty="0">
                <a:solidFill>
                  <a:srgbClr val="00B050"/>
                </a:solidFill>
                <a:latin typeface="Times New Roman" pitchFamily="18" charset="0"/>
                <a:ea typeface="仿宋_GB2312" pitchFamily="49" charset="-122"/>
                <a:cs typeface="Times New Roman" pitchFamily="18" charset="0"/>
              </a:rPr>
              <a:t>。上述子集的个数正好是</a:t>
            </a:r>
            <a:r>
              <a:rPr kumimoji="0" lang="en-US" altLang="zh-CN" sz="2000" b="1" dirty="0">
                <a:solidFill>
                  <a:srgbClr val="00B050"/>
                </a:solidFill>
                <a:latin typeface="Times New Roman" pitchFamily="18" charset="0"/>
                <a:ea typeface="仿宋_GB2312" pitchFamily="49" charset="-122"/>
                <a:cs typeface="Times New Roman" pitchFamily="18" charset="0"/>
              </a:rPr>
              <a:t>2</a:t>
            </a:r>
            <a:r>
              <a:rPr kumimoji="0" lang="en-US" altLang="zh-CN" sz="2000" b="1" baseline="30000" dirty="0">
                <a:solidFill>
                  <a:srgbClr val="00B050"/>
                </a:solidFill>
                <a:latin typeface="Times New Roman" pitchFamily="18" charset="0"/>
                <a:ea typeface="仿宋_GB2312" pitchFamily="49" charset="-122"/>
                <a:cs typeface="Times New Roman" pitchFamily="18" charset="0"/>
              </a:rPr>
              <a:t>3</a:t>
            </a:r>
            <a:r>
              <a:rPr kumimoji="0" lang="en-US" altLang="zh-CN" sz="2000" b="1" dirty="0">
                <a:solidFill>
                  <a:srgbClr val="00B050"/>
                </a:solidFill>
                <a:latin typeface="Times New Roman" pitchFamily="18" charset="0"/>
                <a:ea typeface="仿宋_GB2312" pitchFamily="49" charset="-122"/>
                <a:cs typeface="Times New Roman" pitchFamily="18" charset="0"/>
              </a:rPr>
              <a:t> =8</a:t>
            </a:r>
            <a:endParaRPr kumimoji="0" lang="en-US" altLang="zh-CN" sz="2000" dirty="0">
              <a:solidFill>
                <a:srgbClr val="00B050"/>
              </a:solidFill>
              <a:latin typeface="Times New Roman" pitchFamily="18" charset="0"/>
              <a:ea typeface="仿宋_GB2312" pitchFamily="49" charset="-122"/>
              <a:cs typeface="Times New Roman" pitchFamily="18" charset="0"/>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9299" name="Text Box 3"/>
          <p:cNvSpPr txBox="1">
            <a:spLocks noChangeArrowheads="1"/>
          </p:cNvSpPr>
          <p:nvPr/>
        </p:nvSpPr>
        <p:spPr bwMode="auto">
          <a:xfrm>
            <a:off x="255474" y="4401108"/>
            <a:ext cx="8785225" cy="217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lnSpc>
                <a:spcPct val="120000"/>
              </a:lnSpc>
              <a:spcBef>
                <a:spcPct val="15000"/>
              </a:spcBef>
            </a:pPr>
            <a:r>
              <a:rPr kumimoji="0" lang="zh-CN" altLang="en-US" sz="2100" b="1" dirty="0" smtClean="0">
                <a:solidFill>
                  <a:srgbClr val="00B050"/>
                </a:solidFill>
                <a:latin typeface="Times New Roman" pitchFamily="18" charset="0"/>
                <a:ea typeface="仿宋_GB2312" pitchFamily="49" charset="-122"/>
                <a:cs typeface="Times New Roman" pitchFamily="18" charset="0"/>
              </a:rPr>
              <a:t>    </a:t>
            </a:r>
            <a:r>
              <a:rPr kumimoji="0" lang="zh-CN" altLang="en-US" sz="2100" b="1" dirty="0">
                <a:solidFill>
                  <a:srgbClr val="00B050"/>
                </a:solidFill>
                <a:latin typeface="Times New Roman" pitchFamily="18" charset="0"/>
                <a:ea typeface="仿宋_GB2312" pitchFamily="49" charset="-122"/>
                <a:cs typeface="Times New Roman" pitchFamily="18" charset="0"/>
              </a:rPr>
              <a:t>对例</a:t>
            </a:r>
            <a:r>
              <a:rPr kumimoji="0" lang="en-US" altLang="zh-CN" b="1" dirty="0">
                <a:solidFill>
                  <a:srgbClr val="00B050"/>
                </a:solidFill>
                <a:latin typeface="Times New Roman" pitchFamily="18" charset="0"/>
                <a:ea typeface="仿宋_GB2312" pitchFamily="49" charset="-122"/>
                <a:cs typeface="Times New Roman" pitchFamily="18" charset="0"/>
              </a:rPr>
              <a:t>6.4</a:t>
            </a:r>
            <a:r>
              <a:rPr kumimoji="0" lang="en-US" altLang="zh-CN" dirty="0">
                <a:solidFill>
                  <a:srgbClr val="00B050"/>
                </a:solidFill>
                <a:latin typeface="Times New Roman" pitchFamily="18" charset="0"/>
                <a:ea typeface="仿宋_GB2312" pitchFamily="49" charset="-122"/>
                <a:cs typeface="Times New Roman" pitchFamily="18" charset="0"/>
              </a:rPr>
              <a:t> </a:t>
            </a:r>
            <a:r>
              <a:rPr kumimoji="0" lang="zh-CN" altLang="en-US" sz="2100" b="1" dirty="0">
                <a:solidFill>
                  <a:srgbClr val="00B050"/>
                </a:solidFill>
                <a:latin typeface="Times New Roman" pitchFamily="18" charset="0"/>
                <a:ea typeface="仿宋_GB2312" pitchFamily="49" charset="-122"/>
                <a:cs typeface="Times New Roman" pitchFamily="18" charset="0"/>
              </a:rPr>
              <a:t>，若定义</a:t>
            </a:r>
            <a:r>
              <a:rPr kumimoji="0" lang="en-US" altLang="zh-CN" sz="2100" b="1" dirty="0">
                <a:solidFill>
                  <a:srgbClr val="00B050"/>
                </a:solidFill>
                <a:latin typeface="Times New Roman" pitchFamily="18" charset="0"/>
                <a:ea typeface="仿宋_GB2312" pitchFamily="49" charset="-122"/>
                <a:cs typeface="Times New Roman" pitchFamily="18" charset="0"/>
              </a:rPr>
              <a:t>2</a:t>
            </a:r>
            <a:r>
              <a:rPr kumimoji="0" lang="en-US" altLang="zh-CN" sz="2100" b="1" baseline="30000" dirty="0">
                <a:solidFill>
                  <a:srgbClr val="00B050"/>
                </a:solidFill>
                <a:latin typeface="Times New Roman" pitchFamily="18" charset="0"/>
                <a:ea typeface="仿宋_GB2312" pitchFamily="49" charset="-122"/>
                <a:cs typeface="Times New Roman" pitchFamily="18" charset="0"/>
              </a:rPr>
              <a:t>Ω</a:t>
            </a:r>
            <a:r>
              <a:rPr kumimoji="0" lang="zh-CN" altLang="en-US" sz="2100" b="1" dirty="0">
                <a:solidFill>
                  <a:srgbClr val="00B050"/>
                </a:solidFill>
                <a:latin typeface="Times New Roman" pitchFamily="18" charset="0"/>
                <a:ea typeface="仿宋_GB2312" pitchFamily="49" charset="-122"/>
                <a:cs typeface="Times New Roman" pitchFamily="18" charset="0"/>
              </a:rPr>
              <a:t>上的一个基本函数</a:t>
            </a:r>
            <a:r>
              <a:rPr kumimoji="0" lang="en-US" altLang="zh-CN" sz="2100" b="1" dirty="0">
                <a:solidFill>
                  <a:srgbClr val="00B050"/>
                </a:solidFill>
                <a:latin typeface="Times New Roman" pitchFamily="18" charset="0"/>
                <a:ea typeface="仿宋_GB2312" pitchFamily="49" charset="-122"/>
                <a:cs typeface="Times New Roman" pitchFamily="18" charset="0"/>
              </a:rPr>
              <a:t>m</a:t>
            </a:r>
            <a:r>
              <a:rPr kumimoji="0" lang="zh-CN" altLang="en-US" sz="2100" b="1" dirty="0">
                <a:solidFill>
                  <a:srgbClr val="00B050"/>
                </a:solidFill>
                <a:latin typeface="Times New Roman" pitchFamily="18" charset="0"/>
                <a:ea typeface="仿宋_GB2312" pitchFamily="49" charset="-122"/>
                <a:cs typeface="Times New Roman" pitchFamily="18" charset="0"/>
              </a:rPr>
              <a:t>：</a:t>
            </a:r>
          </a:p>
          <a:p>
            <a:pPr eaLnBrk="1" hangingPunct="1">
              <a:lnSpc>
                <a:spcPct val="120000"/>
              </a:lnSpc>
              <a:spcBef>
                <a:spcPct val="15000"/>
              </a:spcBef>
            </a:pPr>
            <a:r>
              <a:rPr kumimoji="0" lang="en-US" altLang="zh-CN" sz="2100" b="1" dirty="0" smtClean="0">
                <a:solidFill>
                  <a:srgbClr val="00B050"/>
                </a:solidFill>
                <a:latin typeface="Times New Roman" pitchFamily="18" charset="0"/>
                <a:ea typeface="仿宋_GB2312" pitchFamily="49" charset="-122"/>
                <a:cs typeface="Times New Roman" pitchFamily="18" charset="0"/>
              </a:rPr>
              <a:t>         m</a:t>
            </a:r>
            <a:r>
              <a:rPr kumimoji="0" lang="en-US" altLang="zh-CN" sz="2100" b="1" dirty="0">
                <a:solidFill>
                  <a:srgbClr val="00B050"/>
                </a:solidFill>
                <a:latin typeface="Times New Roman" pitchFamily="18" charset="0"/>
                <a:ea typeface="仿宋_GB2312" pitchFamily="49" charset="-122"/>
                <a:cs typeface="Times New Roman" pitchFamily="18" charset="0"/>
              </a:rPr>
              <a:t>( {}, {</a:t>
            </a:r>
            <a:r>
              <a:rPr kumimoji="0" lang="zh-CN" altLang="en-US" sz="2100" b="1" dirty="0">
                <a:solidFill>
                  <a:srgbClr val="00B050"/>
                </a:solidFill>
                <a:latin typeface="Times New Roman" pitchFamily="18" charset="0"/>
                <a:ea typeface="仿宋_GB2312" pitchFamily="49" charset="-122"/>
                <a:cs typeface="Times New Roman" pitchFamily="18" charset="0"/>
              </a:rPr>
              <a:t>红</a:t>
            </a:r>
            <a:r>
              <a:rPr kumimoji="0" lang="en-US" altLang="zh-CN" sz="2100" b="1" dirty="0">
                <a:solidFill>
                  <a:srgbClr val="00B050"/>
                </a:solidFill>
                <a:latin typeface="Times New Roman" pitchFamily="18" charset="0"/>
                <a:ea typeface="仿宋_GB2312" pitchFamily="49" charset="-122"/>
                <a:cs typeface="Times New Roman" pitchFamily="18" charset="0"/>
              </a:rPr>
              <a:t>}, {</a:t>
            </a:r>
            <a:r>
              <a:rPr kumimoji="0" lang="zh-CN" altLang="en-US" sz="2100" b="1" dirty="0">
                <a:solidFill>
                  <a:srgbClr val="00B050"/>
                </a:solidFill>
                <a:latin typeface="Times New Roman" pitchFamily="18" charset="0"/>
                <a:ea typeface="仿宋_GB2312" pitchFamily="49" charset="-122"/>
                <a:cs typeface="Times New Roman" pitchFamily="18" charset="0"/>
              </a:rPr>
              <a:t>黄</a:t>
            </a:r>
            <a:r>
              <a:rPr kumimoji="0" lang="en-US" altLang="zh-CN" sz="2100" b="1" dirty="0">
                <a:solidFill>
                  <a:srgbClr val="00B050"/>
                </a:solidFill>
                <a:latin typeface="Times New Roman" pitchFamily="18" charset="0"/>
                <a:ea typeface="仿宋_GB2312" pitchFamily="49" charset="-122"/>
                <a:cs typeface="Times New Roman" pitchFamily="18" charset="0"/>
              </a:rPr>
              <a:t>}, {</a:t>
            </a:r>
            <a:r>
              <a:rPr kumimoji="0" lang="zh-CN" altLang="en-US" sz="2100" b="1" dirty="0">
                <a:solidFill>
                  <a:srgbClr val="00B050"/>
                </a:solidFill>
                <a:latin typeface="Times New Roman" pitchFamily="18" charset="0"/>
                <a:ea typeface="仿宋_GB2312" pitchFamily="49" charset="-122"/>
                <a:cs typeface="Times New Roman" pitchFamily="18" charset="0"/>
              </a:rPr>
              <a:t>白</a:t>
            </a:r>
            <a:r>
              <a:rPr kumimoji="0" lang="en-US" altLang="zh-CN" sz="2100" b="1" dirty="0">
                <a:solidFill>
                  <a:srgbClr val="00B050"/>
                </a:solidFill>
                <a:latin typeface="Times New Roman" pitchFamily="18" charset="0"/>
                <a:ea typeface="仿宋_GB2312" pitchFamily="49" charset="-122"/>
                <a:cs typeface="Times New Roman" pitchFamily="18" charset="0"/>
              </a:rPr>
              <a:t>}, {</a:t>
            </a:r>
            <a:r>
              <a:rPr kumimoji="0" lang="zh-CN" altLang="en-US" sz="2100" b="1" dirty="0">
                <a:solidFill>
                  <a:srgbClr val="00B050"/>
                </a:solidFill>
                <a:latin typeface="Times New Roman" pitchFamily="18" charset="0"/>
                <a:ea typeface="仿宋_GB2312" pitchFamily="49" charset="-122"/>
                <a:cs typeface="Times New Roman" pitchFamily="18" charset="0"/>
              </a:rPr>
              <a:t>红，黄</a:t>
            </a:r>
            <a:r>
              <a:rPr kumimoji="0" lang="en-US" altLang="zh-CN" sz="2100" b="1" dirty="0">
                <a:solidFill>
                  <a:srgbClr val="00B050"/>
                </a:solidFill>
                <a:latin typeface="Times New Roman" pitchFamily="18" charset="0"/>
                <a:ea typeface="仿宋_GB2312" pitchFamily="49" charset="-122"/>
                <a:cs typeface="Times New Roman" pitchFamily="18" charset="0"/>
              </a:rPr>
              <a:t>}, {</a:t>
            </a:r>
            <a:r>
              <a:rPr kumimoji="0" lang="zh-CN" altLang="en-US" sz="2100" b="1" dirty="0">
                <a:solidFill>
                  <a:srgbClr val="00B050"/>
                </a:solidFill>
                <a:latin typeface="Times New Roman" pitchFamily="18" charset="0"/>
                <a:ea typeface="仿宋_GB2312" pitchFamily="49" charset="-122"/>
                <a:cs typeface="Times New Roman" pitchFamily="18" charset="0"/>
              </a:rPr>
              <a:t>红，白</a:t>
            </a:r>
            <a:r>
              <a:rPr kumimoji="0" lang="en-US" altLang="zh-CN" sz="2100" b="1" dirty="0">
                <a:solidFill>
                  <a:srgbClr val="00B050"/>
                </a:solidFill>
                <a:latin typeface="Times New Roman" pitchFamily="18" charset="0"/>
                <a:ea typeface="仿宋_GB2312" pitchFamily="49" charset="-122"/>
                <a:cs typeface="Times New Roman" pitchFamily="18" charset="0"/>
              </a:rPr>
              <a:t>}, {</a:t>
            </a:r>
            <a:r>
              <a:rPr kumimoji="0" lang="zh-CN" altLang="en-US" sz="2100" b="1" dirty="0">
                <a:solidFill>
                  <a:srgbClr val="00B050"/>
                </a:solidFill>
                <a:latin typeface="Times New Roman" pitchFamily="18" charset="0"/>
                <a:ea typeface="仿宋_GB2312" pitchFamily="49" charset="-122"/>
                <a:cs typeface="Times New Roman" pitchFamily="18" charset="0"/>
              </a:rPr>
              <a:t>黄，白</a:t>
            </a:r>
            <a:r>
              <a:rPr kumimoji="0" lang="en-US" altLang="zh-CN" sz="2100" b="1" dirty="0">
                <a:solidFill>
                  <a:srgbClr val="00B050"/>
                </a:solidFill>
                <a:latin typeface="Times New Roman" pitchFamily="18" charset="0"/>
                <a:ea typeface="仿宋_GB2312" pitchFamily="49" charset="-122"/>
                <a:cs typeface="Times New Roman" pitchFamily="18" charset="0"/>
              </a:rPr>
              <a:t>}, {</a:t>
            </a:r>
            <a:r>
              <a:rPr kumimoji="0" lang="zh-CN" altLang="en-US" sz="2100" b="1" dirty="0">
                <a:solidFill>
                  <a:srgbClr val="00B050"/>
                </a:solidFill>
                <a:latin typeface="Times New Roman" pitchFamily="18" charset="0"/>
                <a:ea typeface="仿宋_GB2312" pitchFamily="49" charset="-122"/>
                <a:cs typeface="Times New Roman" pitchFamily="18" charset="0"/>
              </a:rPr>
              <a:t>红，黄，白</a:t>
            </a:r>
            <a:r>
              <a:rPr kumimoji="0" lang="en-US" altLang="zh-CN" sz="2100" b="1" dirty="0">
                <a:solidFill>
                  <a:srgbClr val="00B050"/>
                </a:solidFill>
                <a:latin typeface="Times New Roman" pitchFamily="18" charset="0"/>
                <a:ea typeface="仿宋_GB2312" pitchFamily="49" charset="-122"/>
                <a:cs typeface="Times New Roman" pitchFamily="18" charset="0"/>
              </a:rPr>
              <a:t>})</a:t>
            </a:r>
          </a:p>
          <a:p>
            <a:pPr eaLnBrk="1" hangingPunct="1">
              <a:lnSpc>
                <a:spcPct val="120000"/>
              </a:lnSpc>
              <a:spcBef>
                <a:spcPct val="15000"/>
              </a:spcBef>
            </a:pPr>
            <a:r>
              <a:rPr kumimoji="0" lang="en-US" altLang="zh-CN" sz="2100" b="1" dirty="0">
                <a:solidFill>
                  <a:srgbClr val="00B050"/>
                </a:solidFill>
                <a:latin typeface="Times New Roman" pitchFamily="18" charset="0"/>
                <a:ea typeface="仿宋_GB2312" pitchFamily="49" charset="-122"/>
                <a:cs typeface="Times New Roman" pitchFamily="18" charset="0"/>
              </a:rPr>
              <a:t>        =(0, 0.3, 0, 0.1, 0.2, 0.2, 0, 0.2)</a:t>
            </a:r>
          </a:p>
          <a:p>
            <a:pPr eaLnBrk="1" hangingPunct="1">
              <a:lnSpc>
                <a:spcPct val="120000"/>
              </a:lnSpc>
              <a:spcBef>
                <a:spcPct val="15000"/>
              </a:spcBef>
            </a:pPr>
            <a:r>
              <a:rPr kumimoji="0" lang="zh-CN" altLang="en-US" sz="2100" b="1" dirty="0" smtClean="0">
                <a:solidFill>
                  <a:srgbClr val="00B050"/>
                </a:solidFill>
                <a:latin typeface="Times New Roman" pitchFamily="18" charset="0"/>
                <a:ea typeface="仿宋_GB2312" pitchFamily="49" charset="-122"/>
                <a:cs typeface="Times New Roman" pitchFamily="18" charset="0"/>
              </a:rPr>
              <a:t>    其中</a:t>
            </a:r>
            <a:r>
              <a:rPr kumimoji="0" lang="zh-CN" altLang="en-US" sz="2100" b="1" dirty="0">
                <a:solidFill>
                  <a:srgbClr val="00B050"/>
                </a:solidFill>
                <a:latin typeface="Times New Roman" pitchFamily="18" charset="0"/>
                <a:ea typeface="仿宋_GB2312" pitchFamily="49" charset="-122"/>
                <a:cs typeface="Times New Roman" pitchFamily="18" charset="0"/>
              </a:rPr>
              <a:t>，</a:t>
            </a:r>
            <a:r>
              <a:rPr kumimoji="0" lang="en-US" altLang="zh-CN" sz="2100" b="1" dirty="0">
                <a:solidFill>
                  <a:srgbClr val="00B050"/>
                </a:solidFill>
                <a:latin typeface="Times New Roman" pitchFamily="18" charset="0"/>
                <a:ea typeface="仿宋_GB2312" pitchFamily="49" charset="-122"/>
                <a:cs typeface="Times New Roman" pitchFamily="18" charset="0"/>
              </a:rPr>
              <a:t>(0, 0.3, 0, 0.1, 0.2, 0.2, 0, 0.2)</a:t>
            </a:r>
            <a:r>
              <a:rPr kumimoji="0" lang="zh-CN" altLang="en-US" sz="2100" b="1" dirty="0">
                <a:solidFill>
                  <a:srgbClr val="00B050"/>
                </a:solidFill>
                <a:latin typeface="Times New Roman" pitchFamily="18" charset="0"/>
                <a:ea typeface="仿宋_GB2312" pitchFamily="49" charset="-122"/>
                <a:cs typeface="Times New Roman" pitchFamily="18" charset="0"/>
              </a:rPr>
              <a:t>分别是幂集</a:t>
            </a:r>
            <a:r>
              <a:rPr kumimoji="0" lang="en-US" altLang="zh-CN" sz="2100" b="1" dirty="0">
                <a:solidFill>
                  <a:srgbClr val="00B050"/>
                </a:solidFill>
                <a:latin typeface="Times New Roman" pitchFamily="18" charset="0"/>
                <a:ea typeface="仿宋_GB2312" pitchFamily="49" charset="-122"/>
                <a:cs typeface="Times New Roman" pitchFamily="18" charset="0"/>
              </a:rPr>
              <a:t>2</a:t>
            </a:r>
            <a:r>
              <a:rPr kumimoji="0" lang="en-US" altLang="zh-CN" sz="2100" b="1" baseline="30000" dirty="0">
                <a:solidFill>
                  <a:srgbClr val="00B050"/>
                </a:solidFill>
                <a:latin typeface="Times New Roman" pitchFamily="18" charset="0"/>
                <a:ea typeface="仿宋_GB2312" pitchFamily="49" charset="-122"/>
                <a:cs typeface="Times New Roman" pitchFamily="18" charset="0"/>
              </a:rPr>
              <a:t>Ω</a:t>
            </a:r>
            <a:r>
              <a:rPr kumimoji="0" lang="zh-CN" altLang="en-US" sz="2100" b="1" dirty="0">
                <a:solidFill>
                  <a:srgbClr val="00B050"/>
                </a:solidFill>
                <a:latin typeface="Times New Roman" pitchFamily="18" charset="0"/>
                <a:ea typeface="仿宋_GB2312" pitchFamily="49" charset="-122"/>
                <a:cs typeface="Times New Roman" pitchFamily="18" charset="0"/>
              </a:rPr>
              <a:t>中各个子集的基本概率数</a:t>
            </a:r>
            <a:r>
              <a:rPr kumimoji="0" lang="zh-CN" altLang="en-US" sz="2100" b="1" dirty="0" smtClean="0">
                <a:solidFill>
                  <a:srgbClr val="00B050"/>
                </a:solidFill>
                <a:latin typeface="Times New Roman" pitchFamily="18" charset="0"/>
                <a:ea typeface="仿宋_GB2312" pitchFamily="49" charset="-122"/>
                <a:cs typeface="Times New Roman" pitchFamily="18" charset="0"/>
              </a:rPr>
              <a:t>。显</a:t>
            </a:r>
            <a:r>
              <a:rPr kumimoji="0" lang="zh-CN" altLang="en-US" sz="2100" b="1" dirty="0">
                <a:solidFill>
                  <a:srgbClr val="00B050"/>
                </a:solidFill>
                <a:latin typeface="Times New Roman" pitchFamily="18" charset="0"/>
                <a:ea typeface="仿宋_GB2312" pitchFamily="49" charset="-122"/>
                <a:cs typeface="Times New Roman" pitchFamily="18" charset="0"/>
              </a:rPr>
              <a:t>然</a:t>
            </a:r>
            <a:r>
              <a:rPr kumimoji="0" lang="en-US" altLang="zh-CN" sz="2100" b="1" dirty="0">
                <a:solidFill>
                  <a:srgbClr val="00B050"/>
                </a:solidFill>
                <a:latin typeface="Times New Roman" pitchFamily="18" charset="0"/>
                <a:ea typeface="仿宋_GB2312" pitchFamily="49" charset="-122"/>
                <a:cs typeface="Times New Roman" pitchFamily="18" charset="0"/>
              </a:rPr>
              <a:t>m</a:t>
            </a:r>
            <a:r>
              <a:rPr kumimoji="0" lang="zh-CN" altLang="en-US" sz="2100" b="1" dirty="0">
                <a:solidFill>
                  <a:srgbClr val="00B050"/>
                </a:solidFill>
                <a:latin typeface="Times New Roman" pitchFamily="18" charset="0"/>
                <a:ea typeface="仿宋_GB2312" pitchFamily="49" charset="-122"/>
                <a:cs typeface="Times New Roman" pitchFamily="18" charset="0"/>
              </a:rPr>
              <a:t>满足概率分配函数的定义。</a:t>
            </a:r>
          </a:p>
        </p:txBody>
      </p:sp>
      <p:grpSp>
        <p:nvGrpSpPr>
          <p:cNvPr id="3" name="组合 2"/>
          <p:cNvGrpSpPr/>
          <p:nvPr/>
        </p:nvGrpSpPr>
        <p:grpSpPr>
          <a:xfrm>
            <a:off x="770123" y="1592796"/>
            <a:ext cx="8626413" cy="2566528"/>
            <a:chOff x="323528" y="1829063"/>
            <a:chExt cx="8626413" cy="2566528"/>
          </a:xfrm>
        </p:grpSpPr>
        <p:sp>
          <p:nvSpPr>
            <p:cNvPr id="7" name="圆角矩形 6"/>
            <p:cNvSpPr/>
            <p:nvPr/>
          </p:nvSpPr>
          <p:spPr bwMode="auto">
            <a:xfrm>
              <a:off x="323528" y="1829063"/>
              <a:ext cx="7755929" cy="2566528"/>
            </a:xfrm>
            <a:prstGeom prst="roundRect">
              <a:avLst>
                <a:gd name="adj" fmla="val 9657"/>
              </a:avLst>
            </a:prstGeom>
            <a:solidFill>
              <a:srgbClr val="FFFFCC"/>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30000"/>
                </a:spcBef>
                <a:spcAft>
                  <a:spcPct val="0"/>
                </a:spcAft>
                <a:buClrTx/>
                <a:buSzTx/>
                <a:buFontTx/>
                <a:buNone/>
                <a:tabLst/>
              </a:pPr>
              <a:endParaRPr kumimoji="1" lang="zh-CN" altLang="en-US" sz="1800" b="0" i="0" u="none" strike="noStrike" cap="none" normalizeH="0" baseline="0" smtClean="0">
                <a:ln>
                  <a:noFill/>
                </a:ln>
                <a:solidFill>
                  <a:schemeClr val="tx1"/>
                </a:solidFill>
                <a:effectLst/>
                <a:latin typeface="Arial" charset="0"/>
                <a:ea typeface="PMingLiU" pitchFamily="18" charset="-120"/>
              </a:endParaRPr>
            </a:p>
          </p:txBody>
        </p:sp>
        <p:sp>
          <p:nvSpPr>
            <p:cNvPr id="2" name="矩形 1"/>
            <p:cNvSpPr/>
            <p:nvPr/>
          </p:nvSpPr>
          <p:spPr>
            <a:xfrm>
              <a:off x="633525" y="1948932"/>
              <a:ext cx="8316416" cy="2326791"/>
            </a:xfrm>
            <a:prstGeom prst="rect">
              <a:avLst/>
            </a:prstGeom>
          </p:spPr>
          <p:txBody>
            <a:bodyPr wrap="square">
              <a:spAutoFit/>
            </a:bodyPr>
            <a:lstStyle/>
            <a:p>
              <a:pPr eaLnBrk="1" hangingPunct="1">
                <a:lnSpc>
                  <a:spcPct val="120000"/>
                </a:lnSpc>
                <a:spcBef>
                  <a:spcPct val="15000"/>
                </a:spcBef>
              </a:pPr>
              <a:r>
                <a:rPr kumimoji="0" lang="en-US" altLang="zh-CN" sz="2200" b="1" dirty="0">
                  <a:solidFill>
                    <a:srgbClr val="C00000"/>
                  </a:solidFill>
                  <a:latin typeface="Times New Roman" pitchFamily="18" charset="0"/>
                  <a:ea typeface="幼圆" pitchFamily="49" charset="-122"/>
                  <a:cs typeface="Times New Roman" pitchFamily="18" charset="0"/>
                </a:rPr>
                <a:t> </a:t>
              </a:r>
              <a:r>
                <a:rPr kumimoji="0" lang="zh-CN" altLang="en-US" sz="2200" b="1" dirty="0" smtClean="0">
                  <a:solidFill>
                    <a:srgbClr val="C00000"/>
                  </a:solidFill>
                  <a:latin typeface="Times New Roman" pitchFamily="18" charset="0"/>
                  <a:ea typeface="幼圆" pitchFamily="49" charset="-122"/>
                  <a:cs typeface="Times New Roman" pitchFamily="18" charset="0"/>
                </a:rPr>
                <a:t>定义：</a:t>
              </a:r>
              <a:r>
                <a:rPr kumimoji="0" lang="zh-CN" altLang="en-US" sz="2200" b="1" dirty="0" smtClean="0">
                  <a:latin typeface="Times New Roman" pitchFamily="18" charset="0"/>
                  <a:ea typeface="幼圆" pitchFamily="49" charset="-122"/>
                  <a:cs typeface="Times New Roman" pitchFamily="18" charset="0"/>
                </a:rPr>
                <a:t>设</a:t>
              </a:r>
              <a:r>
                <a:rPr kumimoji="0" lang="zh-CN" altLang="en-US" sz="2200" b="1" dirty="0">
                  <a:latin typeface="Times New Roman" pitchFamily="18" charset="0"/>
                  <a:ea typeface="幼圆" pitchFamily="49" charset="-122"/>
                  <a:cs typeface="Times New Roman" pitchFamily="18" charset="0"/>
                </a:rPr>
                <a:t>函数</a:t>
              </a:r>
              <a:r>
                <a:rPr kumimoji="0" lang="en-US" altLang="zh-CN" sz="2200" b="1" i="1" dirty="0">
                  <a:latin typeface="Times New Roman" pitchFamily="18" charset="0"/>
                  <a:ea typeface="幼圆" pitchFamily="49" charset="-122"/>
                  <a:cs typeface="Times New Roman" pitchFamily="18" charset="0"/>
                </a:rPr>
                <a:t>m</a:t>
              </a:r>
              <a:r>
                <a:rPr kumimoji="0" lang="zh-CN" altLang="en-US" sz="2200" b="1" dirty="0">
                  <a:latin typeface="Times New Roman" pitchFamily="18" charset="0"/>
                  <a:ea typeface="幼圆" pitchFamily="49" charset="-122"/>
                  <a:cs typeface="Times New Roman" pitchFamily="18" charset="0"/>
                </a:rPr>
                <a:t>：</a:t>
              </a:r>
              <a:r>
                <a:rPr kumimoji="0" lang="en-US" altLang="zh-CN" sz="2200" b="1" dirty="0">
                  <a:latin typeface="Times New Roman" pitchFamily="18" charset="0"/>
                  <a:ea typeface="幼圆" pitchFamily="49" charset="-122"/>
                  <a:cs typeface="Times New Roman" pitchFamily="18" charset="0"/>
                </a:rPr>
                <a:t>2</a:t>
              </a:r>
              <a:r>
                <a:rPr kumimoji="0" lang="en-US" altLang="zh-CN" sz="2200" b="1" baseline="30000" dirty="0">
                  <a:latin typeface="Times New Roman" pitchFamily="18" charset="0"/>
                  <a:ea typeface="幼圆" pitchFamily="49" charset="-122"/>
                  <a:cs typeface="Times New Roman" pitchFamily="18" charset="0"/>
                </a:rPr>
                <a:t>Ω</a:t>
              </a:r>
              <a:r>
                <a:rPr kumimoji="0" lang="en-US" altLang="zh-CN" sz="2200" b="1" dirty="0">
                  <a:latin typeface="Times New Roman" pitchFamily="18" charset="0"/>
                  <a:ea typeface="幼圆" pitchFamily="49" charset="-122"/>
                  <a:cs typeface="Times New Roman" pitchFamily="18" charset="0"/>
                </a:rPr>
                <a:t>→[0</a:t>
              </a:r>
              <a:r>
                <a:rPr kumimoji="0" lang="zh-CN" altLang="en-US" sz="2200" b="1" dirty="0">
                  <a:latin typeface="Times New Roman" pitchFamily="18" charset="0"/>
                  <a:ea typeface="幼圆" pitchFamily="49" charset="-122"/>
                  <a:cs typeface="Times New Roman" pitchFamily="18" charset="0"/>
                </a:rPr>
                <a:t>，</a:t>
              </a:r>
              <a:r>
                <a:rPr kumimoji="0" lang="en-US" altLang="zh-CN" sz="2200" b="1" dirty="0">
                  <a:latin typeface="Times New Roman" pitchFamily="18" charset="0"/>
                  <a:ea typeface="幼圆" pitchFamily="49" charset="-122"/>
                  <a:cs typeface="Times New Roman" pitchFamily="18" charset="0"/>
                </a:rPr>
                <a:t>1]</a:t>
              </a:r>
              <a:r>
                <a:rPr kumimoji="0" lang="zh-CN" altLang="en-US" sz="2200" b="1" dirty="0">
                  <a:latin typeface="Times New Roman" pitchFamily="18" charset="0"/>
                  <a:ea typeface="幼圆" pitchFamily="49" charset="-122"/>
                  <a:cs typeface="Times New Roman" pitchFamily="18" charset="0"/>
                </a:rPr>
                <a:t>，且满足</a:t>
              </a:r>
            </a:p>
            <a:p>
              <a:pPr eaLnBrk="1" hangingPunct="1">
                <a:lnSpc>
                  <a:spcPct val="120000"/>
                </a:lnSpc>
                <a:spcBef>
                  <a:spcPct val="15000"/>
                </a:spcBef>
              </a:pPr>
              <a:endParaRPr kumimoji="0" lang="zh-CN" altLang="en-US" sz="2200" b="1" dirty="0">
                <a:latin typeface="Times New Roman" pitchFamily="18" charset="0"/>
                <a:ea typeface="幼圆" pitchFamily="49" charset="-122"/>
                <a:cs typeface="Times New Roman" pitchFamily="18" charset="0"/>
              </a:endParaRPr>
            </a:p>
            <a:p>
              <a:pPr eaLnBrk="1" hangingPunct="1">
                <a:lnSpc>
                  <a:spcPct val="120000"/>
                </a:lnSpc>
                <a:spcBef>
                  <a:spcPct val="15000"/>
                </a:spcBef>
              </a:pPr>
              <a:endParaRPr kumimoji="0" lang="zh-CN" altLang="en-US" sz="2200" b="1" dirty="0">
                <a:latin typeface="Times New Roman" pitchFamily="18" charset="0"/>
                <a:ea typeface="幼圆" pitchFamily="49" charset="-122"/>
                <a:cs typeface="Times New Roman" pitchFamily="18" charset="0"/>
              </a:endParaRPr>
            </a:p>
            <a:p>
              <a:pPr eaLnBrk="1" hangingPunct="1">
                <a:lnSpc>
                  <a:spcPct val="120000"/>
                </a:lnSpc>
                <a:spcBef>
                  <a:spcPct val="15000"/>
                </a:spcBef>
              </a:pPr>
              <a:endParaRPr kumimoji="0" lang="zh-CN" altLang="en-US" sz="2200" b="1" dirty="0">
                <a:latin typeface="Times New Roman" pitchFamily="18" charset="0"/>
                <a:ea typeface="幼圆" pitchFamily="49" charset="-122"/>
                <a:cs typeface="Times New Roman" pitchFamily="18" charset="0"/>
              </a:endParaRPr>
            </a:p>
            <a:p>
              <a:pPr eaLnBrk="1" hangingPunct="1">
                <a:lnSpc>
                  <a:spcPct val="120000"/>
                </a:lnSpc>
                <a:spcBef>
                  <a:spcPct val="15000"/>
                </a:spcBef>
              </a:pPr>
              <a:r>
                <a:rPr kumimoji="0" lang="zh-CN" altLang="en-US" sz="2200" b="1" dirty="0">
                  <a:latin typeface="Times New Roman" pitchFamily="18" charset="0"/>
                  <a:ea typeface="幼圆" pitchFamily="49" charset="-122"/>
                  <a:cs typeface="Times New Roman" pitchFamily="18" charset="0"/>
                </a:rPr>
                <a:t>则称</a:t>
              </a:r>
              <a:r>
                <a:rPr kumimoji="0" lang="en-US" altLang="zh-CN" sz="2200" b="1" i="1" dirty="0">
                  <a:latin typeface="Times New Roman" pitchFamily="18" charset="0"/>
                  <a:ea typeface="幼圆" pitchFamily="49" charset="-122"/>
                  <a:cs typeface="Times New Roman" pitchFamily="18" charset="0"/>
                </a:rPr>
                <a:t>m</a:t>
              </a:r>
              <a:r>
                <a:rPr kumimoji="0" lang="zh-CN" altLang="en-US" sz="2200" b="1" dirty="0">
                  <a:latin typeface="Times New Roman" pitchFamily="18" charset="0"/>
                  <a:ea typeface="幼圆" pitchFamily="49" charset="-122"/>
                  <a:cs typeface="Times New Roman" pitchFamily="18" charset="0"/>
                </a:rPr>
                <a:t>是</a:t>
              </a:r>
              <a:r>
                <a:rPr kumimoji="0" lang="en-US" altLang="zh-CN" sz="2200" b="1" dirty="0">
                  <a:latin typeface="Times New Roman" pitchFamily="18" charset="0"/>
                  <a:ea typeface="幼圆" pitchFamily="49" charset="-122"/>
                  <a:cs typeface="Times New Roman" pitchFamily="18" charset="0"/>
                </a:rPr>
                <a:t>2</a:t>
              </a:r>
              <a:r>
                <a:rPr kumimoji="0" lang="en-US" altLang="zh-CN" sz="2200" b="1" baseline="30000" dirty="0">
                  <a:latin typeface="Times New Roman" pitchFamily="18" charset="0"/>
                  <a:ea typeface="幼圆" pitchFamily="49" charset="-122"/>
                  <a:cs typeface="Times New Roman" pitchFamily="18" charset="0"/>
                </a:rPr>
                <a:t>Ω</a:t>
              </a:r>
              <a:r>
                <a:rPr kumimoji="0" lang="zh-CN" altLang="en-US" sz="2200" b="1" dirty="0">
                  <a:latin typeface="Times New Roman" pitchFamily="18" charset="0"/>
                  <a:ea typeface="幼圆" pitchFamily="49" charset="-122"/>
                  <a:cs typeface="Times New Roman" pitchFamily="18" charset="0"/>
                </a:rPr>
                <a:t>上的概率分配函数，</a:t>
              </a:r>
              <a:r>
                <a:rPr kumimoji="0" lang="en-US" altLang="zh-CN" sz="2200" b="1" dirty="0">
                  <a:latin typeface="Times New Roman" pitchFamily="18" charset="0"/>
                  <a:ea typeface="幼圆" pitchFamily="49" charset="-122"/>
                  <a:cs typeface="Times New Roman" pitchFamily="18" charset="0"/>
                </a:rPr>
                <a:t>m(A)</a:t>
              </a:r>
              <a:r>
                <a:rPr kumimoji="0" lang="zh-CN" altLang="en-US" sz="2200" b="1" dirty="0">
                  <a:latin typeface="Times New Roman" pitchFamily="18" charset="0"/>
                  <a:ea typeface="幼圆" pitchFamily="49" charset="-122"/>
                  <a:cs typeface="Times New Roman" pitchFamily="18" charset="0"/>
                </a:rPr>
                <a:t>称为</a:t>
              </a:r>
              <a:r>
                <a:rPr kumimoji="0" lang="en-US" altLang="zh-CN" sz="2200" b="1" dirty="0">
                  <a:latin typeface="Times New Roman" pitchFamily="18" charset="0"/>
                  <a:ea typeface="幼圆" pitchFamily="49" charset="-122"/>
                  <a:cs typeface="Times New Roman" pitchFamily="18" charset="0"/>
                </a:rPr>
                <a:t>A</a:t>
              </a:r>
              <a:r>
                <a:rPr kumimoji="0" lang="zh-CN" altLang="en-US" sz="2200" b="1" dirty="0">
                  <a:latin typeface="Times New Roman" pitchFamily="18" charset="0"/>
                  <a:ea typeface="幼圆" pitchFamily="49" charset="-122"/>
                  <a:cs typeface="Times New Roman" pitchFamily="18" charset="0"/>
                </a:rPr>
                <a:t>的基本概率</a:t>
              </a:r>
              <a:r>
                <a:rPr kumimoji="0" lang="zh-CN" altLang="en-US" sz="2200" b="1" dirty="0" smtClean="0">
                  <a:latin typeface="Times New Roman" pitchFamily="18" charset="0"/>
                  <a:ea typeface="幼圆" pitchFamily="49" charset="-122"/>
                  <a:cs typeface="Times New Roman" pitchFamily="18" charset="0"/>
                </a:rPr>
                <a:t>数</a:t>
              </a:r>
              <a:endParaRPr lang="zh-CN" altLang="en-US" sz="2200" dirty="0"/>
            </a:p>
          </p:txBody>
        </p:sp>
        <p:graphicFrame>
          <p:nvGraphicFramePr>
            <p:cNvPr id="439300" name="Object 4"/>
            <p:cNvGraphicFramePr>
              <a:graphicFrameLocks noChangeAspect="1"/>
            </p:cNvGraphicFramePr>
            <p:nvPr>
              <p:extLst>
                <p:ext uri="{D42A27DB-BD31-4B8C-83A1-F6EECF244321}">
                  <p14:modId xmlns:p14="http://schemas.microsoft.com/office/powerpoint/2010/main" val="722178922"/>
                </p:ext>
              </p:extLst>
            </p:nvPr>
          </p:nvGraphicFramePr>
          <p:xfrm>
            <a:off x="2422526" y="2551145"/>
            <a:ext cx="2160587" cy="1122363"/>
          </p:xfrm>
          <a:graphic>
            <a:graphicData uri="http://schemas.openxmlformats.org/presentationml/2006/ole">
              <mc:AlternateContent xmlns:mc="http://schemas.openxmlformats.org/markup-compatibility/2006">
                <mc:Choice xmlns:v="urn:schemas-microsoft-com:vml" Requires="v">
                  <p:oleObj spid="_x0000_s439412" name="公式" r:id="rId4" imgW="774360" imgH="583920" progId="Equation.3">
                    <p:embed/>
                  </p:oleObj>
                </mc:Choice>
                <mc:Fallback>
                  <p:oleObj name="公式" r:id="rId4" imgW="774360" imgH="583920" progId="Equation.3">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22526" y="2551145"/>
                          <a:ext cx="2160587" cy="1122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sp>
        <p:nvSpPr>
          <p:cNvPr id="9" name="Rectangle 2"/>
          <p:cNvSpPr txBox="1">
            <a:spLocks noChangeArrowheads="1"/>
          </p:cNvSpPr>
          <p:nvPr/>
        </p:nvSpPr>
        <p:spPr>
          <a:xfrm>
            <a:off x="503548" y="188640"/>
            <a:ext cx="8229600" cy="922337"/>
          </a:xfrm>
          <a:prstGeom prst="rect">
            <a:avLst/>
          </a:prstGeom>
        </p:spPr>
        <p:txBody>
          <a:bodyPr/>
          <a:lstStyle>
            <a:lvl1pPr algn="ctr" rtl="0" fontAlgn="base">
              <a:spcBef>
                <a:spcPct val="0"/>
              </a:spcBef>
              <a:spcAft>
                <a:spcPct val="0"/>
              </a:spcAft>
              <a:defRPr sz="4400">
                <a:solidFill>
                  <a:schemeClr val="tx2"/>
                </a:solidFill>
                <a:latin typeface="方正姚体" pitchFamily="2" charset="-122"/>
                <a:ea typeface="方正姚体" pitchFamily="2" charset="-122"/>
                <a:cs typeface="+mj-cs"/>
              </a:defRPr>
            </a:lvl1pPr>
            <a:lvl2pPr algn="ctr" rtl="0" fontAlgn="base">
              <a:spcBef>
                <a:spcPct val="0"/>
              </a:spcBef>
              <a:spcAft>
                <a:spcPct val="0"/>
              </a:spcAft>
              <a:defRPr sz="4400">
                <a:solidFill>
                  <a:schemeClr val="tx2"/>
                </a:solidFill>
                <a:latin typeface="Arial" charset="0"/>
                <a:ea typeface="宋体" pitchFamily="2" charset="-122"/>
              </a:defRPr>
            </a:lvl2pPr>
            <a:lvl3pPr algn="ctr" rtl="0" fontAlgn="base">
              <a:spcBef>
                <a:spcPct val="0"/>
              </a:spcBef>
              <a:spcAft>
                <a:spcPct val="0"/>
              </a:spcAft>
              <a:defRPr sz="4400">
                <a:solidFill>
                  <a:schemeClr val="tx2"/>
                </a:solidFill>
                <a:latin typeface="Arial" charset="0"/>
                <a:ea typeface="宋体" pitchFamily="2" charset="-122"/>
              </a:defRPr>
            </a:lvl3pPr>
            <a:lvl4pPr algn="ctr" rtl="0" fontAlgn="base">
              <a:spcBef>
                <a:spcPct val="0"/>
              </a:spcBef>
              <a:spcAft>
                <a:spcPct val="0"/>
              </a:spcAft>
              <a:defRPr sz="4400">
                <a:solidFill>
                  <a:schemeClr val="tx2"/>
                </a:solidFill>
                <a:latin typeface="Arial" charset="0"/>
                <a:ea typeface="宋体" pitchFamily="2" charset="-122"/>
              </a:defRPr>
            </a:lvl4pPr>
            <a:lvl5pPr algn="ctr" rtl="0" fontAlgn="base">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a:lstStyle>
          <a:p>
            <a:r>
              <a:rPr kumimoji="1" lang="en-US" altLang="zh-CN" b="1" kern="1200" dirty="0" smtClean="0">
                <a:solidFill>
                  <a:schemeClr val="accent2"/>
                </a:solidFill>
              </a:rPr>
              <a:t>DS</a:t>
            </a:r>
            <a:r>
              <a:rPr kumimoji="1" lang="zh-CN" altLang="en-US" b="1" kern="1200" dirty="0" smtClean="0">
                <a:solidFill>
                  <a:schemeClr val="accent2"/>
                </a:solidFill>
              </a:rPr>
              <a:t>理论</a:t>
            </a:r>
            <a:r>
              <a:rPr kumimoji="1" lang="en-US" altLang="zh-CN" b="1" kern="1200" dirty="0" smtClean="0">
                <a:solidFill>
                  <a:schemeClr val="accent2"/>
                </a:solidFill>
              </a:rPr>
              <a:t>- </a:t>
            </a:r>
            <a:r>
              <a:rPr kumimoji="1" lang="zh-CN" altLang="en-US" b="1" kern="1200" dirty="0" smtClean="0">
                <a:solidFill>
                  <a:schemeClr val="accent2"/>
                </a:solidFill>
              </a:rPr>
              <a:t>概率分配函数</a:t>
            </a:r>
            <a:endParaRPr kumimoji="1" lang="zh-CN" altLang="en-US" b="1" kern="1200" dirty="0">
              <a:solidFill>
                <a:schemeClr val="accent2"/>
              </a:solidFill>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灯片编号占位符 3"/>
          <p:cNvSpPr>
            <a:spLocks noGrp="1"/>
          </p:cNvSpPr>
          <p:nvPr>
            <p:ph type="sldNum" sz="quarter" idx="12"/>
          </p:nvPr>
        </p:nvSpPr>
        <p:spPr/>
        <p:txBody>
          <a:bodyPr/>
          <a:lstStyle/>
          <a:p>
            <a:fld id="{4DAA1609-77EC-4153-8567-987CB4C50AFC}" type="slidenum">
              <a:rPr lang="en-US" altLang="zh-CN"/>
              <a:pPr/>
              <a:t>66</a:t>
            </a:fld>
            <a:endParaRPr lang="en-US" altLang="zh-CN"/>
          </a:p>
        </p:txBody>
      </p:sp>
      <p:sp>
        <p:nvSpPr>
          <p:cNvPr id="44032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zh-CN" altLang="en-US"/>
          </a:p>
        </p:txBody>
      </p:sp>
      <p:grpSp>
        <p:nvGrpSpPr>
          <p:cNvPr id="2" name="组合 1"/>
          <p:cNvGrpSpPr/>
          <p:nvPr/>
        </p:nvGrpSpPr>
        <p:grpSpPr>
          <a:xfrm>
            <a:off x="225735" y="1340768"/>
            <a:ext cx="8785225" cy="4851072"/>
            <a:chOff x="352847" y="2744924"/>
            <a:chExt cx="8785225" cy="4851072"/>
          </a:xfrm>
        </p:grpSpPr>
        <p:sp>
          <p:nvSpPr>
            <p:cNvPr id="440326" name="Text Box 6"/>
            <p:cNvSpPr txBox="1">
              <a:spLocks noChangeArrowheads="1"/>
            </p:cNvSpPr>
            <p:nvPr/>
          </p:nvSpPr>
          <p:spPr bwMode="auto">
            <a:xfrm>
              <a:off x="352847" y="2744924"/>
              <a:ext cx="8785225" cy="48510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lnSpc>
                  <a:spcPct val="105000"/>
                </a:lnSpc>
                <a:spcBef>
                  <a:spcPts val="1200"/>
                </a:spcBef>
              </a:pPr>
              <a:r>
                <a:rPr kumimoji="0" lang="en-US" altLang="zh-CN" sz="2400" b="1" dirty="0" smtClean="0">
                  <a:solidFill>
                    <a:srgbClr val="D60093"/>
                  </a:solidFill>
                  <a:latin typeface="Times New Roman" pitchFamily="18" charset="0"/>
                  <a:ea typeface="幼圆" pitchFamily="49" charset="-122"/>
                  <a:cs typeface="Times New Roman" pitchFamily="18" charset="0"/>
                </a:rPr>
                <a:t>(</a:t>
              </a:r>
              <a:r>
                <a:rPr kumimoji="0" lang="en-US" altLang="zh-CN" sz="2400" b="1" dirty="0">
                  <a:solidFill>
                    <a:srgbClr val="D60093"/>
                  </a:solidFill>
                  <a:latin typeface="Times New Roman" pitchFamily="18" charset="0"/>
                  <a:ea typeface="幼圆" pitchFamily="49" charset="-122"/>
                  <a:cs typeface="Times New Roman" pitchFamily="18" charset="0"/>
                </a:rPr>
                <a:t>1) </a:t>
              </a:r>
              <a:r>
                <a:rPr kumimoji="0" lang="zh-CN" altLang="en-US" sz="2400" b="1" dirty="0">
                  <a:solidFill>
                    <a:srgbClr val="D60093"/>
                  </a:solidFill>
                  <a:latin typeface="Times New Roman" pitchFamily="18" charset="0"/>
                  <a:ea typeface="幼圆" pitchFamily="49" charset="-122"/>
                  <a:cs typeface="Times New Roman" pitchFamily="18" charset="0"/>
                </a:rPr>
                <a:t>概率分配函数的作用是把</a:t>
              </a:r>
              <a:r>
                <a:rPr kumimoji="0" lang="en-US" altLang="zh-CN" sz="2400" b="1" dirty="0">
                  <a:solidFill>
                    <a:srgbClr val="D60093"/>
                  </a:solidFill>
                  <a:latin typeface="Times New Roman" pitchFamily="18" charset="0"/>
                  <a:ea typeface="幼圆" pitchFamily="49" charset="-122"/>
                  <a:cs typeface="Times New Roman" pitchFamily="18" charset="0"/>
                </a:rPr>
                <a:t>Ω</a:t>
              </a:r>
              <a:r>
                <a:rPr kumimoji="0" lang="zh-CN" altLang="en-US" sz="2400" b="1" dirty="0">
                  <a:solidFill>
                    <a:srgbClr val="D60093"/>
                  </a:solidFill>
                  <a:latin typeface="Times New Roman" pitchFamily="18" charset="0"/>
                  <a:ea typeface="幼圆" pitchFamily="49" charset="-122"/>
                  <a:cs typeface="Times New Roman" pitchFamily="18" charset="0"/>
                </a:rPr>
                <a:t>的任一子集映射为</a:t>
              </a:r>
              <a:r>
                <a:rPr kumimoji="0" lang="en-US" altLang="zh-CN" sz="2400" b="1" dirty="0">
                  <a:solidFill>
                    <a:srgbClr val="D60093"/>
                  </a:solidFill>
                  <a:latin typeface="Times New Roman" pitchFamily="18" charset="0"/>
                  <a:ea typeface="幼圆" pitchFamily="49" charset="-122"/>
                  <a:cs typeface="Times New Roman" pitchFamily="18" charset="0"/>
                </a:rPr>
                <a:t>[0</a:t>
              </a:r>
              <a:r>
                <a:rPr kumimoji="0" lang="zh-CN" altLang="en-US" sz="2400" b="1" dirty="0">
                  <a:solidFill>
                    <a:srgbClr val="D60093"/>
                  </a:solidFill>
                  <a:latin typeface="Times New Roman" pitchFamily="18" charset="0"/>
                  <a:ea typeface="幼圆" pitchFamily="49" charset="-122"/>
                  <a:cs typeface="Times New Roman" pitchFamily="18" charset="0"/>
                </a:rPr>
                <a:t>，</a:t>
              </a:r>
              <a:r>
                <a:rPr kumimoji="0" lang="en-US" altLang="zh-CN" sz="2400" b="1" dirty="0">
                  <a:solidFill>
                    <a:srgbClr val="D60093"/>
                  </a:solidFill>
                  <a:latin typeface="Times New Roman" pitchFamily="18" charset="0"/>
                  <a:ea typeface="幼圆" pitchFamily="49" charset="-122"/>
                  <a:cs typeface="Times New Roman" pitchFamily="18" charset="0"/>
                </a:rPr>
                <a:t>1]</a:t>
              </a:r>
              <a:r>
                <a:rPr kumimoji="0" lang="zh-CN" altLang="en-US" sz="2400" b="1" dirty="0">
                  <a:solidFill>
                    <a:srgbClr val="D60093"/>
                  </a:solidFill>
                  <a:latin typeface="Times New Roman" pitchFamily="18" charset="0"/>
                  <a:ea typeface="幼圆" pitchFamily="49" charset="-122"/>
                  <a:cs typeface="Times New Roman" pitchFamily="18" charset="0"/>
                </a:rPr>
                <a:t>上的一个数</a:t>
              </a:r>
              <a:r>
                <a:rPr kumimoji="0" lang="en-US" altLang="zh-CN" sz="2400" b="1" dirty="0">
                  <a:solidFill>
                    <a:srgbClr val="D60093"/>
                  </a:solidFill>
                  <a:latin typeface="Times New Roman" pitchFamily="18" charset="0"/>
                  <a:ea typeface="幼圆" pitchFamily="49" charset="-122"/>
                  <a:cs typeface="Times New Roman" pitchFamily="18" charset="0"/>
                </a:rPr>
                <a:t>m(A)</a:t>
              </a:r>
            </a:p>
            <a:p>
              <a:pPr marL="800100" lvl="1" indent="-342900" eaLnBrk="1" hangingPunct="1">
                <a:lnSpc>
                  <a:spcPct val="105000"/>
                </a:lnSpc>
                <a:spcBef>
                  <a:spcPts val="1200"/>
                </a:spcBef>
                <a:buFont typeface="Arial" pitchFamily="34" charset="0"/>
                <a:buChar char="•"/>
              </a:pPr>
              <a:r>
                <a:rPr kumimoji="0" lang="zh-CN" altLang="en-US" sz="2000" dirty="0" smtClean="0">
                  <a:latin typeface="Times New Roman" pitchFamily="18" charset="0"/>
                  <a:ea typeface="幼圆" pitchFamily="49" charset="-122"/>
                  <a:cs typeface="Times New Roman" pitchFamily="18" charset="0"/>
                </a:rPr>
                <a:t>当</a:t>
              </a:r>
              <a:r>
                <a:rPr kumimoji="0" lang="en-US" altLang="zh-CN" sz="2000" dirty="0">
                  <a:latin typeface="Times New Roman" pitchFamily="18" charset="0"/>
                  <a:ea typeface="幼圆" pitchFamily="49" charset="-122"/>
                  <a:cs typeface="Times New Roman" pitchFamily="18" charset="0"/>
                </a:rPr>
                <a:t>A    Ω</a:t>
              </a:r>
              <a:r>
                <a:rPr kumimoji="0" lang="zh-CN" altLang="en-US" sz="2000" dirty="0">
                  <a:latin typeface="Times New Roman" pitchFamily="18" charset="0"/>
                  <a:ea typeface="幼圆" pitchFamily="49" charset="-122"/>
                  <a:cs typeface="Times New Roman" pitchFamily="18" charset="0"/>
                </a:rPr>
                <a:t>，且</a:t>
              </a:r>
              <a:r>
                <a:rPr kumimoji="0" lang="en-US" altLang="zh-CN" sz="2000" dirty="0">
                  <a:latin typeface="Times New Roman" pitchFamily="18" charset="0"/>
                  <a:ea typeface="幼圆" pitchFamily="49" charset="-122"/>
                  <a:cs typeface="Times New Roman" pitchFamily="18" charset="0"/>
                </a:rPr>
                <a:t>A</a:t>
              </a:r>
              <a:r>
                <a:rPr kumimoji="0" lang="zh-CN" altLang="en-US" sz="2000" dirty="0">
                  <a:latin typeface="Times New Roman" pitchFamily="18" charset="0"/>
                  <a:ea typeface="幼圆" pitchFamily="49" charset="-122"/>
                  <a:cs typeface="Times New Roman" pitchFamily="18" charset="0"/>
                </a:rPr>
                <a:t>由单个元素组成时，则</a:t>
              </a:r>
              <a:r>
                <a:rPr kumimoji="0" lang="en-US" altLang="zh-CN" sz="2000" dirty="0">
                  <a:latin typeface="Times New Roman" pitchFamily="18" charset="0"/>
                  <a:ea typeface="幼圆" pitchFamily="49" charset="-122"/>
                  <a:cs typeface="Times New Roman" pitchFamily="18" charset="0"/>
                </a:rPr>
                <a:t>m(A)</a:t>
              </a:r>
              <a:r>
                <a:rPr kumimoji="0" lang="zh-CN" altLang="en-US" sz="2000" dirty="0">
                  <a:latin typeface="Times New Roman" pitchFamily="18" charset="0"/>
                  <a:ea typeface="幼圆" pitchFamily="49" charset="-122"/>
                  <a:cs typeface="Times New Roman" pitchFamily="18" charset="0"/>
                </a:rPr>
                <a:t>表示对</a:t>
              </a:r>
              <a:r>
                <a:rPr kumimoji="0" lang="en-US" altLang="zh-CN" sz="2000" dirty="0">
                  <a:latin typeface="Times New Roman" pitchFamily="18" charset="0"/>
                  <a:ea typeface="幼圆" pitchFamily="49" charset="-122"/>
                  <a:cs typeface="Times New Roman" pitchFamily="18" charset="0"/>
                </a:rPr>
                <a:t>A</a:t>
              </a:r>
              <a:r>
                <a:rPr kumimoji="0" lang="zh-CN" altLang="en-US" sz="2000" dirty="0">
                  <a:latin typeface="Times New Roman" pitchFamily="18" charset="0"/>
                  <a:ea typeface="幼圆" pitchFamily="49" charset="-122"/>
                  <a:cs typeface="Times New Roman" pitchFamily="18" charset="0"/>
                </a:rPr>
                <a:t>的</a:t>
              </a:r>
              <a:r>
                <a:rPr kumimoji="0" lang="zh-CN" altLang="en-US" sz="2000" b="1" dirty="0">
                  <a:solidFill>
                    <a:srgbClr val="0000FF"/>
                  </a:solidFill>
                  <a:latin typeface="Times New Roman" pitchFamily="18" charset="0"/>
                  <a:ea typeface="幼圆" pitchFamily="49" charset="-122"/>
                  <a:cs typeface="Times New Roman" pitchFamily="18" charset="0"/>
                </a:rPr>
                <a:t>精确信任度</a:t>
              </a:r>
              <a:r>
                <a:rPr kumimoji="0" lang="zh-CN" altLang="en-US" sz="2000" dirty="0">
                  <a:latin typeface="Times New Roman" pitchFamily="18" charset="0"/>
                  <a:ea typeface="幼圆" pitchFamily="49" charset="-122"/>
                  <a:cs typeface="Times New Roman" pitchFamily="18" charset="0"/>
                </a:rPr>
                <a:t>；</a:t>
              </a:r>
            </a:p>
            <a:p>
              <a:pPr marL="800100" lvl="1" indent="-342900" eaLnBrk="1" hangingPunct="1">
                <a:lnSpc>
                  <a:spcPct val="105000"/>
                </a:lnSpc>
                <a:spcBef>
                  <a:spcPts val="1200"/>
                </a:spcBef>
                <a:buFont typeface="Arial" pitchFamily="34" charset="0"/>
                <a:buChar char="•"/>
              </a:pPr>
              <a:r>
                <a:rPr kumimoji="0" lang="zh-CN" altLang="en-US" sz="2000" dirty="0" smtClean="0">
                  <a:latin typeface="Times New Roman" pitchFamily="18" charset="0"/>
                  <a:ea typeface="幼圆" pitchFamily="49" charset="-122"/>
                  <a:cs typeface="Times New Roman" pitchFamily="18" charset="0"/>
                </a:rPr>
                <a:t>当</a:t>
              </a:r>
              <a:r>
                <a:rPr kumimoji="0" lang="en-US" altLang="zh-CN" sz="2000" dirty="0">
                  <a:latin typeface="Times New Roman" pitchFamily="18" charset="0"/>
                  <a:ea typeface="幼圆" pitchFamily="49" charset="-122"/>
                  <a:cs typeface="Times New Roman" pitchFamily="18" charset="0"/>
                </a:rPr>
                <a:t>A    Ω</a:t>
              </a:r>
              <a:r>
                <a:rPr kumimoji="0" lang="zh-CN" altLang="en-US" sz="2000" dirty="0">
                  <a:latin typeface="Times New Roman" pitchFamily="18" charset="0"/>
                  <a:ea typeface="幼圆" pitchFamily="49" charset="-122"/>
                  <a:cs typeface="Times New Roman" pitchFamily="18" charset="0"/>
                </a:rPr>
                <a:t>、</a:t>
              </a:r>
              <a:r>
                <a:rPr kumimoji="0" lang="en-US" altLang="zh-CN" sz="2000" dirty="0">
                  <a:latin typeface="Times New Roman" pitchFamily="18" charset="0"/>
                  <a:ea typeface="幼圆" pitchFamily="49" charset="-122"/>
                  <a:cs typeface="Times New Roman" pitchFamily="18" charset="0"/>
                </a:rPr>
                <a:t>A≠Ω</a:t>
              </a:r>
              <a:r>
                <a:rPr kumimoji="0" lang="zh-CN" altLang="en-US" sz="2000" dirty="0">
                  <a:latin typeface="Times New Roman" pitchFamily="18" charset="0"/>
                  <a:ea typeface="幼圆" pitchFamily="49" charset="-122"/>
                  <a:cs typeface="Times New Roman" pitchFamily="18" charset="0"/>
                </a:rPr>
                <a:t>，且</a:t>
              </a:r>
              <a:r>
                <a:rPr kumimoji="0" lang="en-US" altLang="zh-CN" sz="2000" dirty="0">
                  <a:latin typeface="Times New Roman" pitchFamily="18" charset="0"/>
                  <a:ea typeface="幼圆" pitchFamily="49" charset="-122"/>
                  <a:cs typeface="Times New Roman" pitchFamily="18" charset="0"/>
                </a:rPr>
                <a:t>A</a:t>
              </a:r>
              <a:r>
                <a:rPr kumimoji="0" lang="zh-CN" altLang="en-US" sz="2000" dirty="0">
                  <a:latin typeface="Times New Roman" pitchFamily="18" charset="0"/>
                  <a:ea typeface="幼圆" pitchFamily="49" charset="-122"/>
                  <a:cs typeface="Times New Roman" pitchFamily="18" charset="0"/>
                </a:rPr>
                <a:t>由多个元素组成时，</a:t>
              </a:r>
              <a:r>
                <a:rPr kumimoji="0" lang="en-US" altLang="zh-CN" sz="2000" dirty="0">
                  <a:latin typeface="Times New Roman" pitchFamily="18" charset="0"/>
                  <a:ea typeface="幼圆" pitchFamily="49" charset="-122"/>
                  <a:cs typeface="Times New Roman" pitchFamily="18" charset="0"/>
                </a:rPr>
                <a:t>m(A)</a:t>
              </a:r>
              <a:r>
                <a:rPr kumimoji="0" lang="zh-CN" altLang="en-US" sz="2000" b="1" dirty="0">
                  <a:solidFill>
                    <a:srgbClr val="0000FF"/>
                  </a:solidFill>
                  <a:latin typeface="Times New Roman" pitchFamily="18" charset="0"/>
                  <a:ea typeface="幼圆" pitchFamily="49" charset="-122"/>
                  <a:cs typeface="Times New Roman" pitchFamily="18" charset="0"/>
                </a:rPr>
                <a:t>也表示对</a:t>
              </a:r>
              <a:r>
                <a:rPr kumimoji="0" lang="en-US" altLang="zh-CN" sz="2000" b="1" dirty="0">
                  <a:solidFill>
                    <a:srgbClr val="0000FF"/>
                  </a:solidFill>
                  <a:latin typeface="Times New Roman" pitchFamily="18" charset="0"/>
                  <a:ea typeface="幼圆" pitchFamily="49" charset="-122"/>
                  <a:cs typeface="Times New Roman" pitchFamily="18" charset="0"/>
                </a:rPr>
                <a:t>A</a:t>
              </a:r>
              <a:r>
                <a:rPr kumimoji="0" lang="zh-CN" altLang="en-US" sz="2000" b="1" dirty="0">
                  <a:solidFill>
                    <a:srgbClr val="0000FF"/>
                  </a:solidFill>
                  <a:latin typeface="Times New Roman" pitchFamily="18" charset="0"/>
                  <a:ea typeface="幼圆" pitchFamily="49" charset="-122"/>
                  <a:cs typeface="Times New Roman" pitchFamily="18" charset="0"/>
                </a:rPr>
                <a:t>的精确信任度</a:t>
              </a:r>
              <a:r>
                <a:rPr kumimoji="0" lang="zh-CN" altLang="en-US" sz="2000" dirty="0">
                  <a:latin typeface="Times New Roman" pitchFamily="18" charset="0"/>
                  <a:ea typeface="幼圆" pitchFamily="49" charset="-122"/>
                  <a:cs typeface="Times New Roman" pitchFamily="18" charset="0"/>
                </a:rPr>
                <a:t>，</a:t>
              </a:r>
              <a:r>
                <a:rPr kumimoji="0" lang="zh-CN" altLang="en-US" sz="2000" b="1" dirty="0">
                  <a:solidFill>
                    <a:srgbClr val="0000FF"/>
                  </a:solidFill>
                  <a:latin typeface="Times New Roman" pitchFamily="18" charset="0"/>
                  <a:ea typeface="幼圆" pitchFamily="49" charset="-122"/>
                  <a:cs typeface="Times New Roman" pitchFamily="18" charset="0"/>
                </a:rPr>
                <a:t>但却不知道这部分信任度该分给</a:t>
              </a:r>
              <a:r>
                <a:rPr kumimoji="0" lang="en-US" altLang="zh-CN" sz="2000" b="1" dirty="0">
                  <a:solidFill>
                    <a:srgbClr val="0000FF"/>
                  </a:solidFill>
                  <a:latin typeface="Times New Roman" pitchFamily="18" charset="0"/>
                  <a:ea typeface="幼圆" pitchFamily="49" charset="-122"/>
                  <a:cs typeface="Times New Roman" pitchFamily="18" charset="0"/>
                </a:rPr>
                <a:t>A</a:t>
              </a:r>
              <a:r>
                <a:rPr kumimoji="0" lang="zh-CN" altLang="en-US" sz="2000" b="1" dirty="0">
                  <a:solidFill>
                    <a:srgbClr val="0000FF"/>
                  </a:solidFill>
                  <a:latin typeface="Times New Roman" pitchFamily="18" charset="0"/>
                  <a:ea typeface="幼圆" pitchFamily="49" charset="-122"/>
                  <a:cs typeface="Times New Roman" pitchFamily="18" charset="0"/>
                </a:rPr>
                <a:t>中哪些元素</a:t>
              </a:r>
              <a:r>
                <a:rPr kumimoji="0" lang="zh-CN" altLang="en-US" sz="2000" dirty="0">
                  <a:latin typeface="Times New Roman" pitchFamily="18" charset="0"/>
                  <a:ea typeface="幼圆" pitchFamily="49" charset="-122"/>
                  <a:cs typeface="Times New Roman" pitchFamily="18" charset="0"/>
                </a:rPr>
                <a:t>；</a:t>
              </a:r>
            </a:p>
            <a:p>
              <a:pPr marL="800100" lvl="1" indent="-342900" eaLnBrk="1" hangingPunct="1">
                <a:lnSpc>
                  <a:spcPct val="105000"/>
                </a:lnSpc>
                <a:spcBef>
                  <a:spcPts val="1200"/>
                </a:spcBef>
                <a:buFont typeface="Arial" pitchFamily="34" charset="0"/>
                <a:buChar char="•"/>
              </a:pPr>
              <a:r>
                <a:rPr kumimoji="0" lang="zh-CN" altLang="en-US" sz="2000" dirty="0" smtClean="0">
                  <a:latin typeface="Times New Roman" pitchFamily="18" charset="0"/>
                  <a:ea typeface="幼圆" pitchFamily="49" charset="-122"/>
                  <a:cs typeface="Times New Roman" pitchFamily="18" charset="0"/>
                </a:rPr>
                <a:t>当</a:t>
              </a:r>
              <a:r>
                <a:rPr kumimoji="0" lang="en-US" altLang="zh-CN" sz="2000" dirty="0">
                  <a:latin typeface="Times New Roman" pitchFamily="18" charset="0"/>
                  <a:ea typeface="幼圆" pitchFamily="49" charset="-122"/>
                  <a:cs typeface="Times New Roman" pitchFamily="18" charset="0"/>
                </a:rPr>
                <a:t>A=Ω</a:t>
              </a:r>
              <a:r>
                <a:rPr kumimoji="0" lang="zh-CN" altLang="en-US" sz="2000" dirty="0">
                  <a:latin typeface="Times New Roman" pitchFamily="18" charset="0"/>
                  <a:ea typeface="幼圆" pitchFamily="49" charset="-122"/>
                  <a:cs typeface="Times New Roman" pitchFamily="18" charset="0"/>
                </a:rPr>
                <a:t>时，则</a:t>
              </a:r>
              <a:r>
                <a:rPr kumimoji="0" lang="en-US" altLang="zh-CN" sz="2000" b="1" dirty="0">
                  <a:solidFill>
                    <a:srgbClr val="0000FF"/>
                  </a:solidFill>
                  <a:latin typeface="Times New Roman" pitchFamily="18" charset="0"/>
                  <a:ea typeface="幼圆" pitchFamily="49" charset="-122"/>
                  <a:cs typeface="Times New Roman" pitchFamily="18" charset="0"/>
                </a:rPr>
                <a:t>m(A)</a:t>
              </a:r>
              <a:r>
                <a:rPr kumimoji="0" lang="zh-CN" altLang="en-US" sz="2000" b="1" dirty="0">
                  <a:solidFill>
                    <a:srgbClr val="0000FF"/>
                  </a:solidFill>
                  <a:latin typeface="Times New Roman" pitchFamily="18" charset="0"/>
                  <a:ea typeface="幼圆" pitchFamily="49" charset="-122"/>
                  <a:cs typeface="Times New Roman" pitchFamily="18" charset="0"/>
                </a:rPr>
                <a:t>也表示不知道该如何分配的</a:t>
              </a:r>
              <a:r>
                <a:rPr kumimoji="0" lang="zh-CN" altLang="en-US" sz="2000" b="1" dirty="0" smtClean="0">
                  <a:solidFill>
                    <a:srgbClr val="0000FF"/>
                  </a:solidFill>
                  <a:latin typeface="Times New Roman" pitchFamily="18" charset="0"/>
                  <a:ea typeface="幼圆" pitchFamily="49" charset="-122"/>
                  <a:cs typeface="Times New Roman" pitchFamily="18" charset="0"/>
                </a:rPr>
                <a:t>部分</a:t>
              </a:r>
              <a:endParaRPr kumimoji="0" lang="zh-CN" altLang="en-US" sz="2000" b="1" dirty="0" smtClean="0">
                <a:solidFill>
                  <a:srgbClr val="0000CC"/>
                </a:solidFill>
                <a:latin typeface="Times New Roman" pitchFamily="18" charset="0"/>
                <a:ea typeface="幼圆" pitchFamily="49" charset="-122"/>
                <a:cs typeface="Times New Roman" pitchFamily="18" charset="0"/>
              </a:endParaRPr>
            </a:p>
            <a:p>
              <a:pPr eaLnBrk="1" hangingPunct="1">
                <a:lnSpc>
                  <a:spcPct val="105000"/>
                </a:lnSpc>
                <a:spcBef>
                  <a:spcPts val="1200"/>
                </a:spcBef>
              </a:pPr>
              <a:r>
                <a:rPr kumimoji="0" lang="zh-CN" altLang="en-US" sz="2000" b="1" dirty="0" smtClean="0">
                  <a:solidFill>
                    <a:srgbClr val="00B050"/>
                  </a:solidFill>
                  <a:latin typeface="Times New Roman" pitchFamily="18" charset="0"/>
                  <a:ea typeface="仿宋_GB2312" pitchFamily="49" charset="-122"/>
                  <a:cs typeface="Times New Roman" pitchFamily="18" charset="0"/>
                </a:rPr>
                <a:t>    </a:t>
              </a:r>
              <a:r>
                <a:rPr kumimoji="0" lang="zh-CN" altLang="en-US" sz="2000" b="1" dirty="0">
                  <a:solidFill>
                    <a:srgbClr val="00B050"/>
                  </a:solidFill>
                  <a:latin typeface="Times New Roman" pitchFamily="18" charset="0"/>
                  <a:ea typeface="仿宋_GB2312" pitchFamily="49" charset="-122"/>
                  <a:cs typeface="Times New Roman" pitchFamily="18" charset="0"/>
                </a:rPr>
                <a:t>例如，对上例所给出的有限集</a:t>
              </a:r>
              <a:r>
                <a:rPr kumimoji="0" lang="en-US" altLang="zh-CN" sz="2000" b="1" dirty="0">
                  <a:solidFill>
                    <a:srgbClr val="00B050"/>
                  </a:solidFill>
                  <a:latin typeface="Times New Roman" pitchFamily="18" charset="0"/>
                  <a:ea typeface="仿宋_GB2312" pitchFamily="49" charset="-122"/>
                  <a:cs typeface="Times New Roman" pitchFamily="18" charset="0"/>
                </a:rPr>
                <a:t>Ω</a:t>
              </a:r>
              <a:r>
                <a:rPr kumimoji="0" lang="zh-CN" altLang="en-US" sz="2000" b="1" dirty="0">
                  <a:solidFill>
                    <a:srgbClr val="00B050"/>
                  </a:solidFill>
                  <a:latin typeface="Times New Roman" pitchFamily="18" charset="0"/>
                  <a:ea typeface="仿宋_GB2312" pitchFamily="49" charset="-122"/>
                  <a:cs typeface="Times New Roman" pitchFamily="18" charset="0"/>
                </a:rPr>
                <a:t>及基本函数</a:t>
              </a:r>
              <a:r>
                <a:rPr kumimoji="0" lang="en-US" altLang="zh-CN" sz="2000" b="1" dirty="0">
                  <a:solidFill>
                    <a:srgbClr val="00B050"/>
                  </a:solidFill>
                  <a:latin typeface="Times New Roman" pitchFamily="18" charset="0"/>
                  <a:ea typeface="仿宋_GB2312" pitchFamily="49" charset="-122"/>
                  <a:cs typeface="Times New Roman" pitchFamily="18" charset="0"/>
                </a:rPr>
                <a:t>m</a:t>
              </a:r>
              <a:r>
                <a:rPr kumimoji="0" lang="zh-CN" altLang="en-US" sz="2000" b="1" dirty="0">
                  <a:solidFill>
                    <a:srgbClr val="00B050"/>
                  </a:solidFill>
                  <a:latin typeface="Times New Roman" pitchFamily="18" charset="0"/>
                  <a:ea typeface="仿宋_GB2312" pitchFamily="49" charset="-122"/>
                  <a:cs typeface="Times New Roman" pitchFamily="18" charset="0"/>
                </a:rPr>
                <a:t>，当</a:t>
              </a:r>
            </a:p>
            <a:p>
              <a:pPr eaLnBrk="1" hangingPunct="1">
                <a:lnSpc>
                  <a:spcPct val="105000"/>
                </a:lnSpc>
                <a:spcBef>
                  <a:spcPts val="1200"/>
                </a:spcBef>
              </a:pPr>
              <a:r>
                <a:rPr kumimoji="0" lang="zh-CN" altLang="en-US" sz="2000" b="1" dirty="0">
                  <a:solidFill>
                    <a:srgbClr val="00B050"/>
                  </a:solidFill>
                  <a:latin typeface="Times New Roman" pitchFamily="18" charset="0"/>
                  <a:ea typeface="仿宋_GB2312" pitchFamily="49" charset="-122"/>
                  <a:cs typeface="Times New Roman" pitchFamily="18" charset="0"/>
                </a:rPr>
                <a:t>    </a:t>
              </a:r>
              <a:r>
                <a:rPr kumimoji="0" lang="en-US" altLang="zh-CN" sz="2000" b="1" dirty="0">
                  <a:solidFill>
                    <a:srgbClr val="00B050"/>
                  </a:solidFill>
                  <a:latin typeface="Times New Roman" pitchFamily="18" charset="0"/>
                  <a:ea typeface="仿宋_GB2312" pitchFamily="49" charset="-122"/>
                  <a:cs typeface="Times New Roman" pitchFamily="18" charset="0"/>
                </a:rPr>
                <a:t>A={</a:t>
              </a:r>
              <a:r>
                <a:rPr kumimoji="0" lang="zh-CN" altLang="en-US" sz="2000" b="1" dirty="0">
                  <a:solidFill>
                    <a:srgbClr val="00B050"/>
                  </a:solidFill>
                  <a:latin typeface="Times New Roman" pitchFamily="18" charset="0"/>
                  <a:ea typeface="仿宋_GB2312" pitchFamily="49" charset="-122"/>
                  <a:cs typeface="Times New Roman" pitchFamily="18" charset="0"/>
                </a:rPr>
                <a:t>红</a:t>
              </a:r>
              <a:r>
                <a:rPr kumimoji="0" lang="en-US" altLang="zh-CN" sz="2000" b="1" dirty="0">
                  <a:solidFill>
                    <a:srgbClr val="00B050"/>
                  </a:solidFill>
                  <a:latin typeface="Times New Roman" pitchFamily="18" charset="0"/>
                  <a:ea typeface="仿宋_GB2312" pitchFamily="49" charset="-122"/>
                  <a:cs typeface="Times New Roman" pitchFamily="18" charset="0"/>
                </a:rPr>
                <a:t>}</a:t>
              </a:r>
              <a:r>
                <a:rPr kumimoji="0" lang="zh-CN" altLang="en-US" sz="2000" b="1" dirty="0">
                  <a:solidFill>
                    <a:srgbClr val="00B050"/>
                  </a:solidFill>
                  <a:latin typeface="Times New Roman" pitchFamily="18" charset="0"/>
                  <a:ea typeface="仿宋_GB2312" pitchFamily="49" charset="-122"/>
                  <a:cs typeface="Times New Roman" pitchFamily="18" charset="0"/>
                </a:rPr>
                <a:t>时，有</a:t>
              </a:r>
              <a:r>
                <a:rPr kumimoji="0" lang="en-US" altLang="zh-CN" sz="2000" b="1" dirty="0">
                  <a:solidFill>
                    <a:srgbClr val="00B050"/>
                  </a:solidFill>
                  <a:latin typeface="Times New Roman" pitchFamily="18" charset="0"/>
                  <a:ea typeface="仿宋_GB2312" pitchFamily="49" charset="-122"/>
                  <a:cs typeface="Times New Roman" pitchFamily="18" charset="0"/>
                </a:rPr>
                <a:t>m(A)=0.3</a:t>
              </a:r>
              <a:r>
                <a:rPr kumimoji="0" lang="zh-CN" altLang="en-US" sz="2000" b="1" dirty="0">
                  <a:solidFill>
                    <a:srgbClr val="00B050"/>
                  </a:solidFill>
                  <a:latin typeface="Times New Roman" pitchFamily="18" charset="0"/>
                  <a:ea typeface="仿宋_GB2312" pitchFamily="49" charset="-122"/>
                  <a:cs typeface="Times New Roman" pitchFamily="18" charset="0"/>
                </a:rPr>
                <a:t>，它表示对命题“</a:t>
              </a:r>
              <a:r>
                <a:rPr kumimoji="0" lang="en-US" altLang="zh-CN" sz="2000" b="1" dirty="0">
                  <a:solidFill>
                    <a:srgbClr val="00B050"/>
                  </a:solidFill>
                  <a:latin typeface="Times New Roman" pitchFamily="18" charset="0"/>
                  <a:ea typeface="仿宋_GB2312" pitchFamily="49" charset="-122"/>
                  <a:cs typeface="Times New Roman" pitchFamily="18" charset="0"/>
                </a:rPr>
                <a:t>x</a:t>
              </a:r>
              <a:r>
                <a:rPr kumimoji="0" lang="zh-CN" altLang="en-US" sz="2000" b="1" dirty="0">
                  <a:solidFill>
                    <a:srgbClr val="00B050"/>
                  </a:solidFill>
                  <a:latin typeface="Times New Roman" pitchFamily="18" charset="0"/>
                  <a:ea typeface="仿宋_GB2312" pitchFamily="49" charset="-122"/>
                  <a:cs typeface="Times New Roman" pitchFamily="18" charset="0"/>
                </a:rPr>
                <a:t>是红色”的精确信任度为</a:t>
              </a:r>
              <a:r>
                <a:rPr kumimoji="0" lang="en-US" altLang="zh-CN" sz="2000" b="1" dirty="0">
                  <a:solidFill>
                    <a:srgbClr val="00B050"/>
                  </a:solidFill>
                  <a:latin typeface="Times New Roman" pitchFamily="18" charset="0"/>
                  <a:ea typeface="仿宋_GB2312" pitchFamily="49" charset="-122"/>
                  <a:cs typeface="Times New Roman" pitchFamily="18" charset="0"/>
                </a:rPr>
                <a:t>0.3</a:t>
              </a:r>
              <a:r>
                <a:rPr kumimoji="0" lang="zh-CN" altLang="en-US" sz="2000" b="1" dirty="0">
                  <a:solidFill>
                    <a:srgbClr val="00B050"/>
                  </a:solidFill>
                  <a:latin typeface="Times New Roman" pitchFamily="18" charset="0"/>
                  <a:ea typeface="仿宋_GB2312" pitchFamily="49" charset="-122"/>
                  <a:cs typeface="Times New Roman" pitchFamily="18" charset="0"/>
                </a:rPr>
                <a:t>。</a:t>
              </a:r>
            </a:p>
            <a:p>
              <a:pPr eaLnBrk="1" hangingPunct="1">
                <a:lnSpc>
                  <a:spcPct val="105000"/>
                </a:lnSpc>
                <a:spcBef>
                  <a:spcPts val="1200"/>
                </a:spcBef>
              </a:pPr>
              <a:r>
                <a:rPr kumimoji="0" lang="zh-CN" altLang="en-US" sz="2000" b="1" dirty="0">
                  <a:solidFill>
                    <a:srgbClr val="00B050"/>
                  </a:solidFill>
                  <a:latin typeface="Times New Roman" pitchFamily="18" charset="0"/>
                  <a:ea typeface="仿宋_GB2312" pitchFamily="49" charset="-122"/>
                  <a:cs typeface="Times New Roman" pitchFamily="18" charset="0"/>
                </a:rPr>
                <a:t>    </a:t>
              </a:r>
              <a:r>
                <a:rPr kumimoji="0" lang="en-US" altLang="zh-CN" sz="2000" b="1" dirty="0">
                  <a:solidFill>
                    <a:srgbClr val="00B050"/>
                  </a:solidFill>
                  <a:latin typeface="Times New Roman" pitchFamily="18" charset="0"/>
                  <a:ea typeface="仿宋_GB2312" pitchFamily="49" charset="-122"/>
                  <a:cs typeface="Times New Roman" pitchFamily="18" charset="0"/>
                </a:rPr>
                <a:t>B= {</a:t>
              </a:r>
              <a:r>
                <a:rPr kumimoji="0" lang="zh-CN" altLang="en-US" sz="2000" b="1" dirty="0">
                  <a:solidFill>
                    <a:srgbClr val="00B050"/>
                  </a:solidFill>
                  <a:latin typeface="Times New Roman" pitchFamily="18" charset="0"/>
                  <a:ea typeface="仿宋_GB2312" pitchFamily="49" charset="-122"/>
                  <a:cs typeface="Times New Roman" pitchFamily="18" charset="0"/>
                </a:rPr>
                <a:t>红，黄</a:t>
              </a:r>
              <a:r>
                <a:rPr kumimoji="0" lang="en-US" altLang="zh-CN" sz="2000" b="1" dirty="0">
                  <a:solidFill>
                    <a:srgbClr val="00B050"/>
                  </a:solidFill>
                  <a:latin typeface="Times New Roman" pitchFamily="18" charset="0"/>
                  <a:ea typeface="仿宋_GB2312" pitchFamily="49" charset="-122"/>
                  <a:cs typeface="Times New Roman" pitchFamily="18" charset="0"/>
                </a:rPr>
                <a:t>}</a:t>
              </a:r>
              <a:r>
                <a:rPr kumimoji="0" lang="zh-CN" altLang="en-US" sz="2000" b="1" dirty="0">
                  <a:solidFill>
                    <a:srgbClr val="00B050"/>
                  </a:solidFill>
                  <a:latin typeface="Times New Roman" pitchFamily="18" charset="0"/>
                  <a:ea typeface="仿宋_GB2312" pitchFamily="49" charset="-122"/>
                  <a:cs typeface="Times New Roman" pitchFamily="18" charset="0"/>
                </a:rPr>
                <a:t>时，有</a:t>
              </a:r>
              <a:r>
                <a:rPr kumimoji="0" lang="en-US" altLang="zh-CN" sz="2000" b="1" dirty="0">
                  <a:solidFill>
                    <a:srgbClr val="00B050"/>
                  </a:solidFill>
                  <a:latin typeface="Times New Roman" pitchFamily="18" charset="0"/>
                  <a:ea typeface="仿宋_GB2312" pitchFamily="49" charset="-122"/>
                  <a:cs typeface="Times New Roman" pitchFamily="18" charset="0"/>
                </a:rPr>
                <a:t>m(B)=0.2</a:t>
              </a:r>
              <a:r>
                <a:rPr kumimoji="0" lang="zh-CN" altLang="en-US" sz="2000" b="1" dirty="0">
                  <a:solidFill>
                    <a:srgbClr val="00B050"/>
                  </a:solidFill>
                  <a:latin typeface="Times New Roman" pitchFamily="18" charset="0"/>
                  <a:ea typeface="仿宋_GB2312" pitchFamily="49" charset="-122"/>
                  <a:cs typeface="Times New Roman" pitchFamily="18" charset="0"/>
                </a:rPr>
                <a:t>，它表示对命题“</a:t>
              </a:r>
              <a:r>
                <a:rPr kumimoji="0" lang="en-US" altLang="zh-CN" sz="2000" b="1" dirty="0">
                  <a:solidFill>
                    <a:srgbClr val="00B050"/>
                  </a:solidFill>
                  <a:latin typeface="Times New Roman" pitchFamily="18" charset="0"/>
                  <a:ea typeface="仿宋_GB2312" pitchFamily="49" charset="-122"/>
                  <a:cs typeface="Times New Roman" pitchFamily="18" charset="0"/>
                </a:rPr>
                <a:t>x</a:t>
              </a:r>
              <a:r>
                <a:rPr kumimoji="0" lang="zh-CN" altLang="en-US" sz="2000" b="1" dirty="0">
                  <a:solidFill>
                    <a:srgbClr val="00B050"/>
                  </a:solidFill>
                  <a:latin typeface="Times New Roman" pitchFamily="18" charset="0"/>
                  <a:ea typeface="仿宋_GB2312" pitchFamily="49" charset="-122"/>
                  <a:cs typeface="Times New Roman" pitchFamily="18" charset="0"/>
                </a:rPr>
                <a:t>或者是红色，或者是黄色”的精确信任度为</a:t>
              </a:r>
              <a:r>
                <a:rPr kumimoji="0" lang="en-US" altLang="zh-CN" sz="2000" b="1" dirty="0">
                  <a:solidFill>
                    <a:srgbClr val="00B050"/>
                  </a:solidFill>
                  <a:latin typeface="Times New Roman" pitchFamily="18" charset="0"/>
                  <a:ea typeface="仿宋_GB2312" pitchFamily="49" charset="-122"/>
                  <a:cs typeface="Times New Roman" pitchFamily="18" charset="0"/>
                </a:rPr>
                <a:t>0.2</a:t>
              </a:r>
              <a:r>
                <a:rPr kumimoji="0" lang="zh-CN" altLang="en-US" sz="2000" b="1" dirty="0">
                  <a:solidFill>
                    <a:srgbClr val="00B050"/>
                  </a:solidFill>
                  <a:latin typeface="Times New Roman" pitchFamily="18" charset="0"/>
                  <a:ea typeface="仿宋_GB2312" pitchFamily="49" charset="-122"/>
                  <a:cs typeface="Times New Roman" pitchFamily="18" charset="0"/>
                </a:rPr>
                <a:t>，却不知道该把这</a:t>
              </a:r>
              <a:r>
                <a:rPr kumimoji="0" lang="en-US" altLang="zh-CN" sz="2000" b="1" dirty="0">
                  <a:solidFill>
                    <a:srgbClr val="00B050"/>
                  </a:solidFill>
                  <a:latin typeface="Times New Roman" pitchFamily="18" charset="0"/>
                  <a:ea typeface="仿宋_GB2312" pitchFamily="49" charset="-122"/>
                  <a:cs typeface="Times New Roman" pitchFamily="18" charset="0"/>
                </a:rPr>
                <a:t>0.2</a:t>
              </a:r>
              <a:r>
                <a:rPr kumimoji="0" lang="zh-CN" altLang="en-US" sz="2000" b="1" dirty="0">
                  <a:solidFill>
                    <a:srgbClr val="00B050"/>
                  </a:solidFill>
                  <a:latin typeface="Times New Roman" pitchFamily="18" charset="0"/>
                  <a:ea typeface="仿宋_GB2312" pitchFamily="49" charset="-122"/>
                  <a:cs typeface="Times New Roman" pitchFamily="18" charset="0"/>
                </a:rPr>
                <a:t>分给</a:t>
              </a:r>
              <a:r>
                <a:rPr kumimoji="0" lang="en-US" altLang="zh-CN" sz="2000" b="1" dirty="0">
                  <a:solidFill>
                    <a:srgbClr val="00B050"/>
                  </a:solidFill>
                  <a:latin typeface="Times New Roman" pitchFamily="18" charset="0"/>
                  <a:ea typeface="仿宋_GB2312" pitchFamily="49" charset="-122"/>
                  <a:cs typeface="Times New Roman" pitchFamily="18" charset="0"/>
                </a:rPr>
                <a:t>{</a:t>
              </a:r>
              <a:r>
                <a:rPr kumimoji="0" lang="zh-CN" altLang="en-US" sz="2000" b="1" dirty="0">
                  <a:solidFill>
                    <a:srgbClr val="00B050"/>
                  </a:solidFill>
                  <a:latin typeface="Times New Roman" pitchFamily="18" charset="0"/>
                  <a:ea typeface="仿宋_GB2312" pitchFamily="49" charset="-122"/>
                  <a:cs typeface="Times New Roman" pitchFamily="18" charset="0"/>
                </a:rPr>
                <a:t>红</a:t>
              </a:r>
              <a:r>
                <a:rPr kumimoji="0" lang="en-US" altLang="zh-CN" sz="2000" b="1" dirty="0">
                  <a:solidFill>
                    <a:srgbClr val="00B050"/>
                  </a:solidFill>
                  <a:latin typeface="Times New Roman" pitchFamily="18" charset="0"/>
                  <a:ea typeface="仿宋_GB2312" pitchFamily="49" charset="-122"/>
                  <a:cs typeface="Times New Roman" pitchFamily="18" charset="0"/>
                </a:rPr>
                <a:t>}</a:t>
              </a:r>
              <a:r>
                <a:rPr kumimoji="0" lang="zh-CN" altLang="en-US" sz="2000" b="1" dirty="0">
                  <a:solidFill>
                    <a:srgbClr val="00B050"/>
                  </a:solidFill>
                  <a:latin typeface="Times New Roman" pitchFamily="18" charset="0"/>
                  <a:ea typeface="仿宋_GB2312" pitchFamily="49" charset="-122"/>
                  <a:cs typeface="Times New Roman" pitchFamily="18" charset="0"/>
                </a:rPr>
                <a:t>还是分给</a:t>
              </a:r>
              <a:r>
                <a:rPr kumimoji="0" lang="en-US" altLang="zh-CN" sz="2000" b="1" dirty="0">
                  <a:solidFill>
                    <a:srgbClr val="00B050"/>
                  </a:solidFill>
                  <a:latin typeface="Times New Roman" pitchFamily="18" charset="0"/>
                  <a:ea typeface="仿宋_GB2312" pitchFamily="49" charset="-122"/>
                  <a:cs typeface="Times New Roman" pitchFamily="18" charset="0"/>
                </a:rPr>
                <a:t>{</a:t>
              </a:r>
              <a:r>
                <a:rPr kumimoji="0" lang="zh-CN" altLang="en-US" sz="2000" b="1" dirty="0">
                  <a:solidFill>
                    <a:srgbClr val="00B050"/>
                  </a:solidFill>
                  <a:latin typeface="Times New Roman" pitchFamily="18" charset="0"/>
                  <a:ea typeface="仿宋_GB2312" pitchFamily="49" charset="-122"/>
                  <a:cs typeface="Times New Roman" pitchFamily="18" charset="0"/>
                </a:rPr>
                <a:t>黄</a:t>
              </a:r>
              <a:r>
                <a:rPr kumimoji="0" lang="en-US" altLang="zh-CN" sz="2000" b="1" dirty="0">
                  <a:solidFill>
                    <a:srgbClr val="00B050"/>
                  </a:solidFill>
                  <a:latin typeface="Times New Roman" pitchFamily="18" charset="0"/>
                  <a:ea typeface="仿宋_GB2312" pitchFamily="49" charset="-122"/>
                  <a:cs typeface="Times New Roman" pitchFamily="18" charset="0"/>
                </a:rPr>
                <a:t>}</a:t>
              </a:r>
              <a:r>
                <a:rPr kumimoji="0" lang="zh-CN" altLang="en-US" sz="2000" b="1" dirty="0">
                  <a:solidFill>
                    <a:srgbClr val="00B050"/>
                  </a:solidFill>
                  <a:latin typeface="Times New Roman" pitchFamily="18" charset="0"/>
                  <a:ea typeface="仿宋_GB2312" pitchFamily="49" charset="-122"/>
                  <a:cs typeface="Times New Roman" pitchFamily="18" charset="0"/>
                </a:rPr>
                <a:t>。</a:t>
              </a:r>
            </a:p>
            <a:p>
              <a:pPr eaLnBrk="1" hangingPunct="1">
                <a:lnSpc>
                  <a:spcPct val="105000"/>
                </a:lnSpc>
                <a:spcBef>
                  <a:spcPts val="1200"/>
                </a:spcBef>
              </a:pPr>
              <a:r>
                <a:rPr kumimoji="0" lang="zh-CN" altLang="en-US" sz="2000" b="1" dirty="0">
                  <a:solidFill>
                    <a:srgbClr val="00B050"/>
                  </a:solidFill>
                  <a:latin typeface="Times New Roman" pitchFamily="18" charset="0"/>
                  <a:ea typeface="仿宋_GB2312" pitchFamily="49" charset="-122"/>
                  <a:cs typeface="Times New Roman" pitchFamily="18" charset="0"/>
                </a:rPr>
                <a:t>    </a:t>
              </a:r>
              <a:r>
                <a:rPr kumimoji="0" lang="en-US" altLang="zh-CN" sz="2000" b="1" dirty="0">
                  <a:solidFill>
                    <a:srgbClr val="00B050"/>
                  </a:solidFill>
                  <a:latin typeface="Times New Roman" pitchFamily="18" charset="0"/>
                  <a:ea typeface="仿宋_GB2312" pitchFamily="49" charset="-122"/>
                  <a:cs typeface="Times New Roman" pitchFamily="18" charset="0"/>
                </a:rPr>
                <a:t>C=Ω={</a:t>
              </a:r>
              <a:r>
                <a:rPr kumimoji="0" lang="zh-CN" altLang="en-US" sz="2000" b="1" dirty="0">
                  <a:solidFill>
                    <a:srgbClr val="00B050"/>
                  </a:solidFill>
                  <a:latin typeface="Times New Roman" pitchFamily="18" charset="0"/>
                  <a:ea typeface="仿宋_GB2312" pitchFamily="49" charset="-122"/>
                  <a:cs typeface="Times New Roman" pitchFamily="18" charset="0"/>
                </a:rPr>
                <a:t>红，黄，白</a:t>
              </a:r>
              <a:r>
                <a:rPr kumimoji="0" lang="en-US" altLang="zh-CN" sz="2000" b="1" dirty="0">
                  <a:solidFill>
                    <a:srgbClr val="00B050"/>
                  </a:solidFill>
                  <a:latin typeface="Times New Roman" pitchFamily="18" charset="0"/>
                  <a:ea typeface="仿宋_GB2312" pitchFamily="49" charset="-122"/>
                  <a:cs typeface="Times New Roman" pitchFamily="18" charset="0"/>
                </a:rPr>
                <a:t>}</a:t>
              </a:r>
              <a:r>
                <a:rPr kumimoji="0" lang="zh-CN" altLang="en-US" sz="2000" b="1" dirty="0">
                  <a:solidFill>
                    <a:srgbClr val="00B050"/>
                  </a:solidFill>
                  <a:latin typeface="Times New Roman" pitchFamily="18" charset="0"/>
                  <a:ea typeface="仿宋_GB2312" pitchFamily="49" charset="-122"/>
                  <a:cs typeface="Times New Roman" pitchFamily="18" charset="0"/>
                </a:rPr>
                <a:t>时，有</a:t>
              </a:r>
              <a:r>
                <a:rPr kumimoji="0" lang="en-US" altLang="zh-CN" sz="2000" b="1" dirty="0">
                  <a:solidFill>
                    <a:srgbClr val="00B050"/>
                  </a:solidFill>
                  <a:latin typeface="Times New Roman" pitchFamily="18" charset="0"/>
                  <a:ea typeface="仿宋_GB2312" pitchFamily="49" charset="-122"/>
                  <a:cs typeface="Times New Roman" pitchFamily="18" charset="0"/>
                </a:rPr>
                <a:t>m(Ω)=0.2</a:t>
              </a:r>
              <a:r>
                <a:rPr kumimoji="0" lang="zh-CN" altLang="en-US" sz="2000" b="1" dirty="0">
                  <a:solidFill>
                    <a:srgbClr val="00B050"/>
                  </a:solidFill>
                  <a:latin typeface="Times New Roman" pitchFamily="18" charset="0"/>
                  <a:ea typeface="仿宋_GB2312" pitchFamily="49" charset="-122"/>
                  <a:cs typeface="Times New Roman" pitchFamily="18" charset="0"/>
                </a:rPr>
                <a:t>，表示不知道该对这</a:t>
              </a:r>
              <a:r>
                <a:rPr kumimoji="0" lang="en-US" altLang="zh-CN" sz="2000" b="1" dirty="0">
                  <a:solidFill>
                    <a:srgbClr val="00B050"/>
                  </a:solidFill>
                  <a:latin typeface="Times New Roman" pitchFamily="18" charset="0"/>
                  <a:ea typeface="仿宋_GB2312" pitchFamily="49" charset="-122"/>
                  <a:cs typeface="Times New Roman" pitchFamily="18" charset="0"/>
                </a:rPr>
                <a:t>0.2</a:t>
              </a:r>
              <a:r>
                <a:rPr kumimoji="0" lang="zh-CN" altLang="en-US" sz="2000" b="1" dirty="0">
                  <a:solidFill>
                    <a:srgbClr val="00B050"/>
                  </a:solidFill>
                  <a:latin typeface="Times New Roman" pitchFamily="18" charset="0"/>
                  <a:ea typeface="仿宋_GB2312" pitchFamily="49" charset="-122"/>
                  <a:cs typeface="Times New Roman" pitchFamily="18" charset="0"/>
                </a:rPr>
                <a:t>如何</a:t>
              </a:r>
              <a:r>
                <a:rPr kumimoji="0" lang="zh-CN" altLang="en-US" sz="2000" b="1" dirty="0" smtClean="0">
                  <a:solidFill>
                    <a:srgbClr val="00B050"/>
                  </a:solidFill>
                  <a:latin typeface="Times New Roman" pitchFamily="18" charset="0"/>
                  <a:ea typeface="仿宋_GB2312" pitchFamily="49" charset="-122"/>
                  <a:cs typeface="Times New Roman" pitchFamily="18" charset="0"/>
                </a:rPr>
                <a:t>分配。</a:t>
              </a:r>
              <a:endParaRPr kumimoji="0" lang="zh-CN" altLang="en-US" sz="2000" b="1" dirty="0">
                <a:solidFill>
                  <a:srgbClr val="00B050"/>
                </a:solidFill>
                <a:latin typeface="Times New Roman" pitchFamily="18" charset="0"/>
                <a:ea typeface="仿宋_GB2312" pitchFamily="49" charset="-122"/>
                <a:cs typeface="Times New Roman" pitchFamily="18" charset="0"/>
              </a:endParaRPr>
            </a:p>
          </p:txBody>
        </p:sp>
        <p:graphicFrame>
          <p:nvGraphicFramePr>
            <p:cNvPr id="440323" name="Object 3"/>
            <p:cNvGraphicFramePr>
              <a:graphicFrameLocks noChangeAspect="1"/>
            </p:cNvGraphicFramePr>
            <p:nvPr>
              <p:extLst>
                <p:ext uri="{D42A27DB-BD31-4B8C-83A1-F6EECF244321}">
                  <p14:modId xmlns:p14="http://schemas.microsoft.com/office/powerpoint/2010/main" val="3242274384"/>
                </p:ext>
              </p:extLst>
            </p:nvPr>
          </p:nvGraphicFramePr>
          <p:xfrm>
            <a:off x="1602768" y="4185084"/>
            <a:ext cx="323850" cy="282575"/>
          </p:xfrm>
          <a:graphic>
            <a:graphicData uri="http://schemas.openxmlformats.org/presentationml/2006/ole">
              <mc:AlternateContent xmlns:mc="http://schemas.openxmlformats.org/markup-compatibility/2006">
                <mc:Choice xmlns:v="urn:schemas-microsoft-com:vml" Requires="v">
                  <p:oleObj spid="_x0000_s440537" name="公式" r:id="rId4" imgW="152202" imgH="126835" progId="Equation.3">
                    <p:embed/>
                  </p:oleObj>
                </mc:Choice>
                <mc:Fallback>
                  <p:oleObj name="公式" r:id="rId4" imgW="152202" imgH="126835" progId="Equation.3">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02768" y="4185084"/>
                          <a:ext cx="323850" cy="2825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40324" name="Object 4"/>
            <p:cNvGraphicFramePr>
              <a:graphicFrameLocks noChangeAspect="1"/>
            </p:cNvGraphicFramePr>
            <p:nvPr>
              <p:extLst>
                <p:ext uri="{D42A27DB-BD31-4B8C-83A1-F6EECF244321}">
                  <p14:modId xmlns:p14="http://schemas.microsoft.com/office/powerpoint/2010/main" val="2334650744"/>
                </p:ext>
              </p:extLst>
            </p:nvPr>
          </p:nvGraphicFramePr>
          <p:xfrm>
            <a:off x="1602768" y="3681028"/>
            <a:ext cx="323850" cy="282575"/>
          </p:xfrm>
          <a:graphic>
            <a:graphicData uri="http://schemas.openxmlformats.org/presentationml/2006/ole">
              <mc:AlternateContent xmlns:mc="http://schemas.openxmlformats.org/markup-compatibility/2006">
                <mc:Choice xmlns:v="urn:schemas-microsoft-com:vml" Requires="v">
                  <p:oleObj spid="_x0000_s440538" name="公式" r:id="rId6" imgW="152202" imgH="126835" progId="Equation.3">
                    <p:embed/>
                  </p:oleObj>
                </mc:Choice>
                <mc:Fallback>
                  <p:oleObj name="公式" r:id="rId6" imgW="152202" imgH="126835" progId="Equation.3">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02768" y="3681028"/>
                          <a:ext cx="323850" cy="2825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
        <p:nvSpPr>
          <p:cNvPr id="9" name="Rectangle 2"/>
          <p:cNvSpPr txBox="1">
            <a:spLocks noChangeArrowheads="1"/>
          </p:cNvSpPr>
          <p:nvPr/>
        </p:nvSpPr>
        <p:spPr>
          <a:xfrm>
            <a:off x="503548" y="188640"/>
            <a:ext cx="8229600" cy="922337"/>
          </a:xfrm>
          <a:prstGeom prst="rect">
            <a:avLst/>
          </a:prstGeom>
        </p:spPr>
        <p:txBody>
          <a:bodyPr/>
          <a:lstStyle>
            <a:lvl1pPr algn="ctr" rtl="0" fontAlgn="base">
              <a:spcBef>
                <a:spcPct val="0"/>
              </a:spcBef>
              <a:spcAft>
                <a:spcPct val="0"/>
              </a:spcAft>
              <a:defRPr sz="4400">
                <a:solidFill>
                  <a:schemeClr val="tx2"/>
                </a:solidFill>
                <a:latin typeface="方正姚体" pitchFamily="2" charset="-122"/>
                <a:ea typeface="方正姚体" pitchFamily="2" charset="-122"/>
                <a:cs typeface="+mj-cs"/>
              </a:defRPr>
            </a:lvl1pPr>
            <a:lvl2pPr algn="ctr" rtl="0" fontAlgn="base">
              <a:spcBef>
                <a:spcPct val="0"/>
              </a:spcBef>
              <a:spcAft>
                <a:spcPct val="0"/>
              </a:spcAft>
              <a:defRPr sz="4400">
                <a:solidFill>
                  <a:schemeClr val="tx2"/>
                </a:solidFill>
                <a:latin typeface="Arial" charset="0"/>
                <a:ea typeface="宋体" pitchFamily="2" charset="-122"/>
              </a:defRPr>
            </a:lvl2pPr>
            <a:lvl3pPr algn="ctr" rtl="0" fontAlgn="base">
              <a:spcBef>
                <a:spcPct val="0"/>
              </a:spcBef>
              <a:spcAft>
                <a:spcPct val="0"/>
              </a:spcAft>
              <a:defRPr sz="4400">
                <a:solidFill>
                  <a:schemeClr val="tx2"/>
                </a:solidFill>
                <a:latin typeface="Arial" charset="0"/>
                <a:ea typeface="宋体" pitchFamily="2" charset="-122"/>
              </a:defRPr>
            </a:lvl3pPr>
            <a:lvl4pPr algn="ctr" rtl="0" fontAlgn="base">
              <a:spcBef>
                <a:spcPct val="0"/>
              </a:spcBef>
              <a:spcAft>
                <a:spcPct val="0"/>
              </a:spcAft>
              <a:defRPr sz="4400">
                <a:solidFill>
                  <a:schemeClr val="tx2"/>
                </a:solidFill>
                <a:latin typeface="Arial" charset="0"/>
                <a:ea typeface="宋体" pitchFamily="2" charset="-122"/>
              </a:defRPr>
            </a:lvl4pPr>
            <a:lvl5pPr algn="ctr" rtl="0" fontAlgn="base">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a:lstStyle>
          <a:p>
            <a:r>
              <a:rPr kumimoji="1" lang="en-US" altLang="zh-CN" b="1" kern="1200" dirty="0" smtClean="0">
                <a:solidFill>
                  <a:schemeClr val="accent2"/>
                </a:solidFill>
              </a:rPr>
              <a:t>DS</a:t>
            </a:r>
            <a:r>
              <a:rPr kumimoji="1" lang="zh-CN" altLang="en-US" b="1" kern="1200" dirty="0" smtClean="0">
                <a:solidFill>
                  <a:schemeClr val="accent2"/>
                </a:solidFill>
              </a:rPr>
              <a:t>理论</a:t>
            </a:r>
            <a:r>
              <a:rPr kumimoji="1" lang="en-US" altLang="zh-CN" b="1" kern="1200" dirty="0" smtClean="0">
                <a:solidFill>
                  <a:schemeClr val="accent2"/>
                </a:solidFill>
              </a:rPr>
              <a:t>- </a:t>
            </a:r>
            <a:r>
              <a:rPr kumimoji="1" lang="zh-CN" altLang="en-US" b="1" kern="1200" dirty="0" smtClean="0">
                <a:solidFill>
                  <a:schemeClr val="accent2"/>
                </a:solidFill>
              </a:rPr>
              <a:t>概率分配函数</a:t>
            </a:r>
            <a:endParaRPr kumimoji="1" lang="zh-CN" altLang="en-US" b="1" kern="1200" dirty="0">
              <a:solidFill>
                <a:schemeClr val="accent2"/>
              </a:solidFill>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灯片编号占位符 3"/>
          <p:cNvSpPr>
            <a:spLocks noGrp="1"/>
          </p:cNvSpPr>
          <p:nvPr>
            <p:ph type="sldNum" sz="quarter" idx="12"/>
          </p:nvPr>
        </p:nvSpPr>
        <p:spPr/>
        <p:txBody>
          <a:bodyPr/>
          <a:lstStyle/>
          <a:p>
            <a:fld id="{4DAA1609-77EC-4153-8567-987CB4C50AFC}" type="slidenum">
              <a:rPr lang="en-US" altLang="zh-CN"/>
              <a:pPr/>
              <a:t>67</a:t>
            </a:fld>
            <a:endParaRPr lang="en-US" altLang="zh-CN"/>
          </a:p>
        </p:txBody>
      </p:sp>
      <p:sp>
        <p:nvSpPr>
          <p:cNvPr id="44032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zh-CN" altLang="en-US"/>
          </a:p>
        </p:txBody>
      </p:sp>
      <p:sp>
        <p:nvSpPr>
          <p:cNvPr id="440326" name="Text Box 6"/>
          <p:cNvSpPr txBox="1">
            <a:spLocks noChangeArrowheads="1"/>
          </p:cNvSpPr>
          <p:nvPr/>
        </p:nvSpPr>
        <p:spPr bwMode="auto">
          <a:xfrm>
            <a:off x="358775" y="1808820"/>
            <a:ext cx="8785225" cy="2862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lnSpc>
                <a:spcPct val="150000"/>
              </a:lnSpc>
              <a:spcBef>
                <a:spcPts val="1800"/>
              </a:spcBef>
            </a:pPr>
            <a:r>
              <a:rPr kumimoji="0" lang="en-US" altLang="zh-CN" sz="2400" b="1" dirty="0" smtClean="0">
                <a:solidFill>
                  <a:srgbClr val="D60093"/>
                </a:solidFill>
                <a:latin typeface="Times New Roman" pitchFamily="18" charset="0"/>
                <a:ea typeface="幼圆" pitchFamily="49" charset="-122"/>
                <a:cs typeface="Times New Roman" pitchFamily="18" charset="0"/>
              </a:rPr>
              <a:t>(</a:t>
            </a:r>
            <a:r>
              <a:rPr kumimoji="0" lang="en-US" altLang="zh-CN" sz="2400" b="1" dirty="0">
                <a:solidFill>
                  <a:srgbClr val="D60093"/>
                </a:solidFill>
                <a:latin typeface="Times New Roman" pitchFamily="18" charset="0"/>
                <a:ea typeface="幼圆" pitchFamily="49" charset="-122"/>
                <a:cs typeface="Times New Roman" pitchFamily="18" charset="0"/>
              </a:rPr>
              <a:t>2) </a:t>
            </a:r>
            <a:r>
              <a:rPr kumimoji="0" lang="zh-CN" altLang="en-US" sz="2400" b="1" dirty="0">
                <a:solidFill>
                  <a:srgbClr val="D60093"/>
                </a:solidFill>
                <a:latin typeface="Times New Roman" pitchFamily="18" charset="0"/>
                <a:ea typeface="幼圆" pitchFamily="49" charset="-122"/>
                <a:cs typeface="Times New Roman" pitchFamily="18" charset="0"/>
              </a:rPr>
              <a:t>概率分配函数不是概率</a:t>
            </a:r>
          </a:p>
          <a:p>
            <a:pPr eaLnBrk="1" hangingPunct="1">
              <a:lnSpc>
                <a:spcPct val="150000"/>
              </a:lnSpc>
              <a:spcBef>
                <a:spcPts val="1800"/>
              </a:spcBef>
            </a:pPr>
            <a:r>
              <a:rPr kumimoji="0" lang="zh-CN" altLang="en-US" sz="2200" b="1" dirty="0">
                <a:solidFill>
                  <a:srgbClr val="00B050"/>
                </a:solidFill>
                <a:latin typeface="仿宋_GB2312" pitchFamily="49" charset="-122"/>
                <a:ea typeface="仿宋_GB2312" pitchFamily="49" charset="-122"/>
                <a:cs typeface="Times New Roman" pitchFamily="18" charset="0"/>
              </a:rPr>
              <a:t>    例如</a:t>
            </a:r>
            <a:r>
              <a:rPr kumimoji="0" lang="zh-CN" altLang="en-US" sz="2200" b="1" dirty="0" smtClean="0">
                <a:solidFill>
                  <a:srgbClr val="00B050"/>
                </a:solidFill>
                <a:latin typeface="仿宋_GB2312" pitchFamily="49" charset="-122"/>
                <a:ea typeface="仿宋_GB2312" pitchFamily="49" charset="-122"/>
                <a:cs typeface="Times New Roman" pitchFamily="18" charset="0"/>
              </a:rPr>
              <a:t>，　</a:t>
            </a:r>
            <a:r>
              <a:rPr kumimoji="0" lang="en-US" altLang="zh-CN" sz="2200" b="1" dirty="0" smtClean="0">
                <a:solidFill>
                  <a:srgbClr val="00B050"/>
                </a:solidFill>
                <a:latin typeface="仿宋_GB2312" pitchFamily="49" charset="-122"/>
                <a:ea typeface="仿宋_GB2312" pitchFamily="49" charset="-122"/>
                <a:cs typeface="Times New Roman" pitchFamily="18" charset="0"/>
              </a:rPr>
              <a:t>m</a:t>
            </a:r>
            <a:r>
              <a:rPr kumimoji="0" lang="zh-CN" altLang="en-US" sz="2200" b="1" dirty="0">
                <a:solidFill>
                  <a:srgbClr val="00B050"/>
                </a:solidFill>
                <a:latin typeface="仿宋_GB2312" pitchFamily="49" charset="-122"/>
                <a:ea typeface="仿宋_GB2312" pitchFamily="49" charset="-122"/>
                <a:cs typeface="Times New Roman" pitchFamily="18" charset="0"/>
              </a:rPr>
              <a:t>符合概率分配函数的定义，但</a:t>
            </a:r>
          </a:p>
          <a:p>
            <a:pPr eaLnBrk="1" hangingPunct="1">
              <a:lnSpc>
                <a:spcPct val="150000"/>
              </a:lnSpc>
              <a:spcBef>
                <a:spcPts val="1800"/>
              </a:spcBef>
            </a:pPr>
            <a:r>
              <a:rPr kumimoji="0" lang="zh-CN" altLang="en-US" sz="2200" b="1" dirty="0">
                <a:solidFill>
                  <a:srgbClr val="00B050"/>
                </a:solidFill>
                <a:latin typeface="仿宋_GB2312" pitchFamily="49" charset="-122"/>
                <a:ea typeface="仿宋_GB2312" pitchFamily="49" charset="-122"/>
                <a:cs typeface="Times New Roman" pitchFamily="18" charset="0"/>
              </a:rPr>
              <a:t>            </a:t>
            </a:r>
            <a:r>
              <a:rPr kumimoji="0" lang="en-US" altLang="zh-CN" sz="2200" b="1" dirty="0">
                <a:solidFill>
                  <a:srgbClr val="00B050"/>
                </a:solidFill>
                <a:latin typeface="仿宋_GB2312" pitchFamily="49" charset="-122"/>
                <a:ea typeface="仿宋_GB2312" pitchFamily="49" charset="-122"/>
                <a:cs typeface="Times New Roman" pitchFamily="18" charset="0"/>
              </a:rPr>
              <a:t>m({</a:t>
            </a:r>
            <a:r>
              <a:rPr kumimoji="0" lang="zh-CN" altLang="en-US" sz="2200" b="1" dirty="0">
                <a:solidFill>
                  <a:srgbClr val="00B050"/>
                </a:solidFill>
                <a:latin typeface="仿宋_GB2312" pitchFamily="49" charset="-122"/>
                <a:ea typeface="仿宋_GB2312" pitchFamily="49" charset="-122"/>
                <a:cs typeface="Times New Roman" pitchFamily="18" charset="0"/>
              </a:rPr>
              <a:t>红</a:t>
            </a:r>
            <a:r>
              <a:rPr kumimoji="0" lang="en-US" altLang="zh-CN" sz="2200" b="1" dirty="0">
                <a:solidFill>
                  <a:srgbClr val="00B050"/>
                </a:solidFill>
                <a:latin typeface="仿宋_GB2312" pitchFamily="49" charset="-122"/>
                <a:ea typeface="仿宋_GB2312" pitchFamily="49" charset="-122"/>
                <a:cs typeface="Times New Roman" pitchFamily="18" charset="0"/>
              </a:rPr>
              <a:t>})+m({</a:t>
            </a:r>
            <a:r>
              <a:rPr kumimoji="0" lang="zh-CN" altLang="en-US" sz="2200" b="1" dirty="0">
                <a:solidFill>
                  <a:srgbClr val="00B050"/>
                </a:solidFill>
                <a:latin typeface="仿宋_GB2312" pitchFamily="49" charset="-122"/>
                <a:ea typeface="仿宋_GB2312" pitchFamily="49" charset="-122"/>
                <a:cs typeface="Times New Roman" pitchFamily="18" charset="0"/>
              </a:rPr>
              <a:t>黄</a:t>
            </a:r>
            <a:r>
              <a:rPr kumimoji="0" lang="en-US" altLang="zh-CN" sz="2200" b="1" dirty="0">
                <a:solidFill>
                  <a:srgbClr val="00B050"/>
                </a:solidFill>
                <a:latin typeface="仿宋_GB2312" pitchFamily="49" charset="-122"/>
                <a:ea typeface="仿宋_GB2312" pitchFamily="49" charset="-122"/>
                <a:cs typeface="Times New Roman" pitchFamily="18" charset="0"/>
              </a:rPr>
              <a:t>})+m({</a:t>
            </a:r>
            <a:r>
              <a:rPr kumimoji="0" lang="zh-CN" altLang="en-US" sz="2200" b="1" dirty="0">
                <a:solidFill>
                  <a:srgbClr val="00B050"/>
                </a:solidFill>
                <a:latin typeface="仿宋_GB2312" pitchFamily="49" charset="-122"/>
                <a:ea typeface="仿宋_GB2312" pitchFamily="49" charset="-122"/>
                <a:cs typeface="Times New Roman" pitchFamily="18" charset="0"/>
              </a:rPr>
              <a:t>白</a:t>
            </a:r>
            <a:r>
              <a:rPr kumimoji="0" lang="en-US" altLang="zh-CN" sz="2200" b="1" dirty="0">
                <a:solidFill>
                  <a:srgbClr val="00B050"/>
                </a:solidFill>
                <a:latin typeface="仿宋_GB2312" pitchFamily="49" charset="-122"/>
                <a:ea typeface="仿宋_GB2312" pitchFamily="49" charset="-122"/>
                <a:cs typeface="Times New Roman" pitchFamily="18" charset="0"/>
              </a:rPr>
              <a:t>})=0.3+0+0.1=0.4&lt;1</a:t>
            </a:r>
          </a:p>
          <a:p>
            <a:pPr eaLnBrk="1" hangingPunct="1">
              <a:lnSpc>
                <a:spcPct val="150000"/>
              </a:lnSpc>
              <a:spcBef>
                <a:spcPts val="1800"/>
              </a:spcBef>
            </a:pPr>
            <a:r>
              <a:rPr kumimoji="0" lang="zh-CN" altLang="en-US" sz="2200" b="1" dirty="0" smtClean="0">
                <a:solidFill>
                  <a:srgbClr val="00B050"/>
                </a:solidFill>
                <a:latin typeface="仿宋_GB2312" pitchFamily="49" charset="-122"/>
                <a:ea typeface="仿宋_GB2312" pitchFamily="49" charset="-122"/>
                <a:cs typeface="Times New Roman" pitchFamily="18" charset="0"/>
              </a:rPr>
              <a:t>　　因此</a:t>
            </a:r>
            <a:r>
              <a:rPr kumimoji="0" lang="en-US" altLang="zh-CN" sz="2200" b="1" dirty="0">
                <a:solidFill>
                  <a:srgbClr val="00B050"/>
                </a:solidFill>
                <a:latin typeface="仿宋_GB2312" pitchFamily="49" charset="-122"/>
                <a:ea typeface="仿宋_GB2312" pitchFamily="49" charset="-122"/>
                <a:cs typeface="Times New Roman" pitchFamily="18" charset="0"/>
              </a:rPr>
              <a:t>m</a:t>
            </a:r>
            <a:r>
              <a:rPr kumimoji="0" lang="zh-CN" altLang="en-US" sz="2200" b="1" dirty="0">
                <a:solidFill>
                  <a:srgbClr val="00B050"/>
                </a:solidFill>
                <a:latin typeface="仿宋_GB2312" pitchFamily="49" charset="-122"/>
                <a:ea typeface="仿宋_GB2312" pitchFamily="49" charset="-122"/>
                <a:cs typeface="Times New Roman" pitchFamily="18" charset="0"/>
              </a:rPr>
              <a:t>不是概率，因为概率</a:t>
            </a:r>
            <a:r>
              <a:rPr kumimoji="0" lang="en-US" altLang="zh-CN" sz="2200" b="1" dirty="0">
                <a:solidFill>
                  <a:srgbClr val="00B050"/>
                </a:solidFill>
                <a:latin typeface="仿宋_GB2312" pitchFamily="49" charset="-122"/>
                <a:ea typeface="仿宋_GB2312" pitchFamily="49" charset="-122"/>
                <a:cs typeface="Times New Roman" pitchFamily="18" charset="0"/>
              </a:rPr>
              <a:t>P</a:t>
            </a:r>
            <a:r>
              <a:rPr kumimoji="0" lang="zh-CN" altLang="en-US" sz="2200" b="1" dirty="0">
                <a:solidFill>
                  <a:srgbClr val="00B050"/>
                </a:solidFill>
                <a:latin typeface="仿宋_GB2312" pitchFamily="49" charset="-122"/>
                <a:ea typeface="仿宋_GB2312" pitchFamily="49" charset="-122"/>
                <a:cs typeface="Times New Roman" pitchFamily="18" charset="0"/>
              </a:rPr>
              <a:t>要求：</a:t>
            </a:r>
            <a:r>
              <a:rPr kumimoji="0" lang="en-US" altLang="zh-CN" sz="2200" b="1" dirty="0">
                <a:solidFill>
                  <a:srgbClr val="00B050"/>
                </a:solidFill>
                <a:latin typeface="仿宋_GB2312" pitchFamily="49" charset="-122"/>
                <a:ea typeface="仿宋_GB2312" pitchFamily="49" charset="-122"/>
                <a:cs typeface="Times New Roman" pitchFamily="18" charset="0"/>
              </a:rPr>
              <a:t>P(</a:t>
            </a:r>
            <a:r>
              <a:rPr kumimoji="0" lang="zh-CN" altLang="en-US" sz="2200" b="1" dirty="0">
                <a:solidFill>
                  <a:srgbClr val="00B050"/>
                </a:solidFill>
                <a:latin typeface="仿宋_GB2312" pitchFamily="49" charset="-122"/>
                <a:ea typeface="仿宋_GB2312" pitchFamily="49" charset="-122"/>
                <a:cs typeface="Times New Roman" pitchFamily="18" charset="0"/>
              </a:rPr>
              <a:t>红</a:t>
            </a:r>
            <a:r>
              <a:rPr kumimoji="0" lang="en-US" altLang="zh-CN" sz="2200" b="1" dirty="0">
                <a:solidFill>
                  <a:srgbClr val="00B050"/>
                </a:solidFill>
                <a:latin typeface="仿宋_GB2312" pitchFamily="49" charset="-122"/>
                <a:ea typeface="仿宋_GB2312" pitchFamily="49" charset="-122"/>
                <a:cs typeface="Times New Roman" pitchFamily="18" charset="0"/>
              </a:rPr>
              <a:t>)+P(</a:t>
            </a:r>
            <a:r>
              <a:rPr kumimoji="0" lang="zh-CN" altLang="en-US" sz="2200" b="1" dirty="0">
                <a:solidFill>
                  <a:srgbClr val="00B050"/>
                </a:solidFill>
                <a:latin typeface="仿宋_GB2312" pitchFamily="49" charset="-122"/>
                <a:ea typeface="仿宋_GB2312" pitchFamily="49" charset="-122"/>
                <a:cs typeface="Times New Roman" pitchFamily="18" charset="0"/>
              </a:rPr>
              <a:t>黄</a:t>
            </a:r>
            <a:r>
              <a:rPr kumimoji="0" lang="en-US" altLang="zh-CN" sz="2200" b="1" dirty="0">
                <a:solidFill>
                  <a:srgbClr val="00B050"/>
                </a:solidFill>
                <a:latin typeface="仿宋_GB2312" pitchFamily="49" charset="-122"/>
                <a:ea typeface="仿宋_GB2312" pitchFamily="49" charset="-122"/>
                <a:cs typeface="Times New Roman" pitchFamily="18" charset="0"/>
              </a:rPr>
              <a:t>)+P(</a:t>
            </a:r>
            <a:r>
              <a:rPr kumimoji="0" lang="zh-CN" altLang="en-US" sz="2200" b="1" dirty="0">
                <a:solidFill>
                  <a:srgbClr val="00B050"/>
                </a:solidFill>
                <a:latin typeface="仿宋_GB2312" pitchFamily="49" charset="-122"/>
                <a:ea typeface="仿宋_GB2312" pitchFamily="49" charset="-122"/>
                <a:cs typeface="Times New Roman" pitchFamily="18" charset="0"/>
              </a:rPr>
              <a:t>白</a:t>
            </a:r>
            <a:r>
              <a:rPr kumimoji="0" lang="en-US" altLang="zh-CN" sz="2200" b="1" dirty="0">
                <a:solidFill>
                  <a:srgbClr val="00B050"/>
                </a:solidFill>
                <a:latin typeface="仿宋_GB2312" pitchFamily="49" charset="-122"/>
                <a:ea typeface="仿宋_GB2312" pitchFamily="49" charset="-122"/>
                <a:cs typeface="Times New Roman" pitchFamily="18" charset="0"/>
              </a:rPr>
              <a:t>)=1</a:t>
            </a:r>
            <a:endParaRPr kumimoji="0" lang="en-US" altLang="zh-CN" sz="2200" dirty="0">
              <a:solidFill>
                <a:srgbClr val="00B050"/>
              </a:solidFill>
              <a:latin typeface="仿宋_GB2312" pitchFamily="49" charset="-122"/>
              <a:ea typeface="仿宋_GB2312" pitchFamily="49" charset="-122"/>
              <a:cs typeface="Times New Roman" pitchFamily="18" charset="0"/>
            </a:endParaRPr>
          </a:p>
        </p:txBody>
      </p:sp>
      <p:sp>
        <p:nvSpPr>
          <p:cNvPr id="9" name="Rectangle 2"/>
          <p:cNvSpPr txBox="1">
            <a:spLocks noChangeArrowheads="1"/>
          </p:cNvSpPr>
          <p:nvPr/>
        </p:nvSpPr>
        <p:spPr>
          <a:xfrm>
            <a:off x="503548" y="440668"/>
            <a:ext cx="8229600" cy="922337"/>
          </a:xfrm>
          <a:prstGeom prst="rect">
            <a:avLst/>
          </a:prstGeom>
        </p:spPr>
        <p:txBody>
          <a:bodyPr/>
          <a:lstStyle>
            <a:lvl1pPr algn="ctr" rtl="0" fontAlgn="base">
              <a:spcBef>
                <a:spcPct val="0"/>
              </a:spcBef>
              <a:spcAft>
                <a:spcPct val="0"/>
              </a:spcAft>
              <a:defRPr sz="4400">
                <a:solidFill>
                  <a:schemeClr val="tx2"/>
                </a:solidFill>
                <a:latin typeface="方正姚体" pitchFamily="2" charset="-122"/>
                <a:ea typeface="方正姚体" pitchFamily="2" charset="-122"/>
                <a:cs typeface="+mj-cs"/>
              </a:defRPr>
            </a:lvl1pPr>
            <a:lvl2pPr algn="ctr" rtl="0" fontAlgn="base">
              <a:spcBef>
                <a:spcPct val="0"/>
              </a:spcBef>
              <a:spcAft>
                <a:spcPct val="0"/>
              </a:spcAft>
              <a:defRPr sz="4400">
                <a:solidFill>
                  <a:schemeClr val="tx2"/>
                </a:solidFill>
                <a:latin typeface="Arial" charset="0"/>
                <a:ea typeface="宋体" pitchFamily="2" charset="-122"/>
              </a:defRPr>
            </a:lvl2pPr>
            <a:lvl3pPr algn="ctr" rtl="0" fontAlgn="base">
              <a:spcBef>
                <a:spcPct val="0"/>
              </a:spcBef>
              <a:spcAft>
                <a:spcPct val="0"/>
              </a:spcAft>
              <a:defRPr sz="4400">
                <a:solidFill>
                  <a:schemeClr val="tx2"/>
                </a:solidFill>
                <a:latin typeface="Arial" charset="0"/>
                <a:ea typeface="宋体" pitchFamily="2" charset="-122"/>
              </a:defRPr>
            </a:lvl3pPr>
            <a:lvl4pPr algn="ctr" rtl="0" fontAlgn="base">
              <a:spcBef>
                <a:spcPct val="0"/>
              </a:spcBef>
              <a:spcAft>
                <a:spcPct val="0"/>
              </a:spcAft>
              <a:defRPr sz="4400">
                <a:solidFill>
                  <a:schemeClr val="tx2"/>
                </a:solidFill>
                <a:latin typeface="Arial" charset="0"/>
                <a:ea typeface="宋体" pitchFamily="2" charset="-122"/>
              </a:defRPr>
            </a:lvl4pPr>
            <a:lvl5pPr algn="ctr" rtl="0" fontAlgn="base">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a:lstStyle>
          <a:p>
            <a:r>
              <a:rPr kumimoji="1" lang="en-US" altLang="zh-CN" b="1" kern="1200" dirty="0" smtClean="0">
                <a:solidFill>
                  <a:schemeClr val="accent2"/>
                </a:solidFill>
              </a:rPr>
              <a:t>DS</a:t>
            </a:r>
            <a:r>
              <a:rPr kumimoji="1" lang="zh-CN" altLang="en-US" b="1" kern="1200" dirty="0" smtClean="0">
                <a:solidFill>
                  <a:schemeClr val="accent2"/>
                </a:solidFill>
              </a:rPr>
              <a:t>理论</a:t>
            </a:r>
            <a:r>
              <a:rPr kumimoji="1" lang="en-US" altLang="zh-CN" b="1" kern="1200" dirty="0" smtClean="0">
                <a:solidFill>
                  <a:schemeClr val="accent2"/>
                </a:solidFill>
              </a:rPr>
              <a:t>- </a:t>
            </a:r>
            <a:r>
              <a:rPr kumimoji="1" lang="zh-CN" altLang="en-US" b="1" kern="1200" dirty="0" smtClean="0">
                <a:solidFill>
                  <a:schemeClr val="accent2"/>
                </a:solidFill>
              </a:rPr>
              <a:t>概率分配函数</a:t>
            </a:r>
            <a:endParaRPr kumimoji="1" lang="zh-CN" altLang="en-US" b="1" kern="1200" dirty="0">
              <a:solidFill>
                <a:schemeClr val="accent2"/>
              </a:solidFill>
            </a:endParaRPr>
          </a:p>
        </p:txBody>
      </p:sp>
    </p:spTree>
    <p:extLst>
      <p:ext uri="{BB962C8B-B14F-4D97-AF65-F5344CB8AC3E}">
        <p14:creationId xmlns:p14="http://schemas.microsoft.com/office/powerpoint/2010/main" val="337214103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1348" name="Text Box 4"/>
          <p:cNvSpPr txBox="1">
            <a:spLocks noChangeArrowheads="1"/>
          </p:cNvSpPr>
          <p:nvPr/>
        </p:nvSpPr>
        <p:spPr bwMode="auto">
          <a:xfrm>
            <a:off x="161131" y="3465004"/>
            <a:ext cx="8785225" cy="3323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eaLnBrk="1" hangingPunct="1">
              <a:lnSpc>
                <a:spcPct val="110000"/>
              </a:lnSpc>
              <a:spcBef>
                <a:spcPct val="50000"/>
              </a:spcBef>
            </a:pPr>
            <a:r>
              <a:rPr lang="zh-CN" altLang="en-US" sz="2000" b="1" dirty="0" smtClean="0">
                <a:solidFill>
                  <a:srgbClr val="00B050"/>
                </a:solidFill>
                <a:latin typeface="Times New Roman" pitchFamily="18" charset="0"/>
                <a:ea typeface="仿宋_GB2312" pitchFamily="49" charset="-122"/>
                <a:cs typeface="Times New Roman" pitchFamily="18" charset="0"/>
              </a:rPr>
              <a:t>例如，   </a:t>
            </a:r>
            <a:r>
              <a:rPr lang="en-US" altLang="zh-CN" sz="2000" b="1" dirty="0" err="1">
                <a:solidFill>
                  <a:srgbClr val="00B050"/>
                </a:solidFill>
                <a:latin typeface="Times New Roman" pitchFamily="18" charset="0"/>
                <a:ea typeface="仿宋_GB2312" pitchFamily="49" charset="-122"/>
                <a:cs typeface="Times New Roman" pitchFamily="18" charset="0"/>
              </a:rPr>
              <a:t>Bel</a:t>
            </a:r>
            <a:r>
              <a:rPr lang="en-US" altLang="zh-CN" sz="2000" b="1" dirty="0">
                <a:solidFill>
                  <a:srgbClr val="00B050"/>
                </a:solidFill>
                <a:latin typeface="Times New Roman" pitchFamily="18" charset="0"/>
                <a:ea typeface="仿宋_GB2312" pitchFamily="49" charset="-122"/>
                <a:cs typeface="Times New Roman" pitchFamily="18" charset="0"/>
              </a:rPr>
              <a:t>({</a:t>
            </a:r>
            <a:r>
              <a:rPr lang="zh-CN" altLang="en-US" sz="2000" b="1" dirty="0">
                <a:solidFill>
                  <a:srgbClr val="00B050"/>
                </a:solidFill>
                <a:latin typeface="Times New Roman" pitchFamily="18" charset="0"/>
                <a:ea typeface="仿宋_GB2312" pitchFamily="49" charset="-122"/>
                <a:cs typeface="Times New Roman" pitchFamily="18" charset="0"/>
              </a:rPr>
              <a:t>红</a:t>
            </a:r>
            <a:r>
              <a:rPr lang="en-US" altLang="zh-CN" sz="2000" b="1" dirty="0">
                <a:solidFill>
                  <a:srgbClr val="00B050"/>
                </a:solidFill>
                <a:latin typeface="Times New Roman" pitchFamily="18" charset="0"/>
                <a:ea typeface="仿宋_GB2312" pitchFamily="49" charset="-122"/>
                <a:cs typeface="Times New Roman" pitchFamily="18" charset="0"/>
              </a:rPr>
              <a:t>})=</a:t>
            </a:r>
            <a:r>
              <a:rPr lang="en-US" altLang="zh-CN" sz="2000" b="1" dirty="0" smtClean="0">
                <a:solidFill>
                  <a:srgbClr val="00B050"/>
                </a:solidFill>
                <a:latin typeface="Times New Roman" pitchFamily="18" charset="0"/>
                <a:ea typeface="仿宋_GB2312" pitchFamily="49" charset="-122"/>
                <a:cs typeface="Times New Roman" pitchFamily="18" charset="0"/>
              </a:rPr>
              <a:t>0.3    </a:t>
            </a:r>
          </a:p>
          <a:p>
            <a:pPr algn="just" eaLnBrk="1" hangingPunct="1">
              <a:lnSpc>
                <a:spcPct val="110000"/>
              </a:lnSpc>
              <a:spcBef>
                <a:spcPct val="50000"/>
              </a:spcBef>
            </a:pPr>
            <a:r>
              <a:rPr lang="en-US" altLang="zh-CN" sz="2000" b="1" dirty="0">
                <a:solidFill>
                  <a:srgbClr val="00B050"/>
                </a:solidFill>
                <a:latin typeface="Times New Roman" pitchFamily="18" charset="0"/>
                <a:ea typeface="仿宋_GB2312" pitchFamily="49" charset="-122"/>
                <a:cs typeface="Times New Roman" pitchFamily="18" charset="0"/>
              </a:rPr>
              <a:t> </a:t>
            </a:r>
            <a:r>
              <a:rPr lang="en-US" altLang="zh-CN" sz="2000" b="1" dirty="0" smtClean="0">
                <a:solidFill>
                  <a:srgbClr val="00B050"/>
                </a:solidFill>
                <a:latin typeface="Times New Roman" pitchFamily="18" charset="0"/>
                <a:ea typeface="仿宋_GB2312" pitchFamily="49" charset="-122"/>
                <a:cs typeface="Times New Roman" pitchFamily="18" charset="0"/>
              </a:rPr>
              <a:t>              </a:t>
            </a:r>
            <a:r>
              <a:rPr lang="en-US" altLang="zh-CN" sz="2000" b="1" dirty="0" err="1">
                <a:solidFill>
                  <a:srgbClr val="00B050"/>
                </a:solidFill>
                <a:latin typeface="Times New Roman" pitchFamily="18" charset="0"/>
                <a:ea typeface="仿宋_GB2312" pitchFamily="49" charset="-122"/>
                <a:cs typeface="Times New Roman" pitchFamily="18" charset="0"/>
              </a:rPr>
              <a:t>Bel</a:t>
            </a:r>
            <a:r>
              <a:rPr lang="en-US" altLang="zh-CN" sz="2000" b="1" dirty="0">
                <a:solidFill>
                  <a:srgbClr val="00B050"/>
                </a:solidFill>
                <a:latin typeface="Times New Roman" pitchFamily="18" charset="0"/>
                <a:ea typeface="仿宋_GB2312" pitchFamily="49" charset="-122"/>
                <a:cs typeface="Times New Roman" pitchFamily="18" charset="0"/>
              </a:rPr>
              <a:t>({</a:t>
            </a:r>
            <a:r>
              <a:rPr lang="zh-CN" altLang="en-US" sz="2000" b="1" dirty="0">
                <a:solidFill>
                  <a:srgbClr val="00B050"/>
                </a:solidFill>
                <a:latin typeface="Times New Roman" pitchFamily="18" charset="0"/>
                <a:ea typeface="仿宋_GB2312" pitchFamily="49" charset="-122"/>
                <a:cs typeface="Times New Roman" pitchFamily="18" charset="0"/>
              </a:rPr>
              <a:t>红，白</a:t>
            </a:r>
            <a:r>
              <a:rPr lang="en-US" altLang="zh-CN" sz="2000" b="1" dirty="0">
                <a:solidFill>
                  <a:srgbClr val="00B050"/>
                </a:solidFill>
                <a:latin typeface="Times New Roman" pitchFamily="18" charset="0"/>
                <a:ea typeface="仿宋_GB2312" pitchFamily="49" charset="-122"/>
                <a:cs typeface="Times New Roman" pitchFamily="18" charset="0"/>
              </a:rPr>
              <a:t>})=m({</a:t>
            </a:r>
            <a:r>
              <a:rPr lang="zh-CN" altLang="en-US" sz="2000" b="1" dirty="0">
                <a:solidFill>
                  <a:srgbClr val="00B050"/>
                </a:solidFill>
                <a:latin typeface="Times New Roman" pitchFamily="18" charset="0"/>
                <a:ea typeface="仿宋_GB2312" pitchFamily="49" charset="-122"/>
                <a:cs typeface="Times New Roman" pitchFamily="18" charset="0"/>
              </a:rPr>
              <a:t>红</a:t>
            </a:r>
            <a:r>
              <a:rPr lang="en-US" altLang="zh-CN" sz="2000" b="1" dirty="0">
                <a:solidFill>
                  <a:srgbClr val="00B050"/>
                </a:solidFill>
                <a:latin typeface="Times New Roman" pitchFamily="18" charset="0"/>
                <a:ea typeface="仿宋_GB2312" pitchFamily="49" charset="-122"/>
                <a:cs typeface="Times New Roman" pitchFamily="18" charset="0"/>
              </a:rPr>
              <a:t>}) +m({</a:t>
            </a:r>
            <a:r>
              <a:rPr lang="zh-CN" altLang="en-US" sz="2000" b="1" dirty="0">
                <a:solidFill>
                  <a:srgbClr val="00B050"/>
                </a:solidFill>
                <a:latin typeface="Times New Roman" pitchFamily="18" charset="0"/>
                <a:ea typeface="仿宋_GB2312" pitchFamily="49" charset="-122"/>
                <a:cs typeface="Times New Roman" pitchFamily="18" charset="0"/>
              </a:rPr>
              <a:t>白</a:t>
            </a:r>
            <a:r>
              <a:rPr lang="en-US" altLang="zh-CN" sz="2000" b="1" dirty="0">
                <a:solidFill>
                  <a:srgbClr val="00B050"/>
                </a:solidFill>
                <a:latin typeface="Times New Roman" pitchFamily="18" charset="0"/>
                <a:ea typeface="仿宋_GB2312" pitchFamily="49" charset="-122"/>
                <a:cs typeface="Times New Roman" pitchFamily="18" charset="0"/>
              </a:rPr>
              <a:t>})+ m({</a:t>
            </a:r>
            <a:r>
              <a:rPr lang="zh-CN" altLang="en-US" sz="2000" b="1" dirty="0">
                <a:solidFill>
                  <a:srgbClr val="00B050"/>
                </a:solidFill>
                <a:latin typeface="Times New Roman" pitchFamily="18" charset="0"/>
                <a:ea typeface="仿宋_GB2312" pitchFamily="49" charset="-122"/>
                <a:cs typeface="Times New Roman" pitchFamily="18" charset="0"/>
              </a:rPr>
              <a:t>红，白</a:t>
            </a:r>
            <a:r>
              <a:rPr lang="en-US" altLang="zh-CN" sz="2000" b="1" dirty="0">
                <a:solidFill>
                  <a:srgbClr val="00B050"/>
                </a:solidFill>
                <a:latin typeface="Times New Roman" pitchFamily="18" charset="0"/>
                <a:ea typeface="仿宋_GB2312" pitchFamily="49" charset="-122"/>
                <a:cs typeface="Times New Roman" pitchFamily="18" charset="0"/>
              </a:rPr>
              <a:t>})=0.3+0.1+0.2=0.6</a:t>
            </a:r>
          </a:p>
          <a:p>
            <a:pPr algn="just" eaLnBrk="1" hangingPunct="1">
              <a:lnSpc>
                <a:spcPct val="70000"/>
              </a:lnSpc>
              <a:spcBef>
                <a:spcPct val="50000"/>
              </a:spcBef>
            </a:pPr>
            <a:r>
              <a:rPr lang="en-US" altLang="zh-CN" sz="2000" b="1" dirty="0">
                <a:solidFill>
                  <a:srgbClr val="00B050"/>
                </a:solidFill>
                <a:latin typeface="Times New Roman" pitchFamily="18" charset="0"/>
                <a:ea typeface="仿宋_GB2312" pitchFamily="49" charset="-122"/>
                <a:cs typeface="Times New Roman" pitchFamily="18" charset="0"/>
              </a:rPr>
              <a:t>    </a:t>
            </a:r>
            <a:r>
              <a:rPr lang="zh-CN" altLang="en-US" sz="2000" b="1" dirty="0">
                <a:solidFill>
                  <a:srgbClr val="00B050"/>
                </a:solidFill>
                <a:latin typeface="Times New Roman" pitchFamily="18" charset="0"/>
                <a:ea typeface="仿宋_GB2312" pitchFamily="49" charset="-122"/>
                <a:cs typeface="Times New Roman" pitchFamily="18" charset="0"/>
              </a:rPr>
              <a:t>根据定义还可以得到：</a:t>
            </a:r>
          </a:p>
          <a:p>
            <a:pPr algn="just" eaLnBrk="1" hangingPunct="1">
              <a:lnSpc>
                <a:spcPct val="70000"/>
              </a:lnSpc>
              <a:spcBef>
                <a:spcPct val="50000"/>
              </a:spcBef>
            </a:pPr>
            <a:endParaRPr lang="zh-CN" altLang="en-US" sz="2000" b="1" dirty="0">
              <a:solidFill>
                <a:srgbClr val="00B050"/>
              </a:solidFill>
              <a:latin typeface="Times New Roman" pitchFamily="18" charset="0"/>
              <a:ea typeface="仿宋_GB2312" pitchFamily="49" charset="-122"/>
              <a:cs typeface="Times New Roman" pitchFamily="18" charset="0"/>
            </a:endParaRPr>
          </a:p>
          <a:p>
            <a:pPr algn="just" eaLnBrk="1" hangingPunct="1">
              <a:lnSpc>
                <a:spcPct val="70000"/>
              </a:lnSpc>
              <a:spcBef>
                <a:spcPct val="50000"/>
              </a:spcBef>
            </a:pPr>
            <a:endParaRPr lang="zh-CN" altLang="en-US" sz="2000" b="1" dirty="0">
              <a:solidFill>
                <a:srgbClr val="00B050"/>
              </a:solidFill>
              <a:latin typeface="Times New Roman" pitchFamily="18" charset="0"/>
              <a:ea typeface="仿宋_GB2312" pitchFamily="49" charset="-122"/>
              <a:cs typeface="Times New Roman" pitchFamily="18" charset="0"/>
            </a:endParaRPr>
          </a:p>
          <a:p>
            <a:pPr algn="just" eaLnBrk="1" hangingPunct="1">
              <a:lnSpc>
                <a:spcPct val="70000"/>
              </a:lnSpc>
              <a:spcBef>
                <a:spcPct val="50000"/>
              </a:spcBef>
            </a:pPr>
            <a:r>
              <a:rPr lang="zh-CN" altLang="en-US" sz="2000" b="1" dirty="0" smtClean="0">
                <a:solidFill>
                  <a:srgbClr val="00B050"/>
                </a:solidFill>
                <a:latin typeface="Times New Roman" pitchFamily="18" charset="0"/>
                <a:ea typeface="仿宋_GB2312" pitchFamily="49" charset="-122"/>
                <a:cs typeface="Times New Roman" pitchFamily="18" charset="0"/>
              </a:rPr>
              <a:t>例如， </a:t>
            </a:r>
            <a:r>
              <a:rPr lang="en-US" altLang="zh-CN" sz="2000" b="1" dirty="0" err="1">
                <a:solidFill>
                  <a:srgbClr val="00B050"/>
                </a:solidFill>
                <a:latin typeface="Times New Roman" pitchFamily="18" charset="0"/>
                <a:ea typeface="仿宋_GB2312" pitchFamily="49" charset="-122"/>
                <a:cs typeface="Times New Roman" pitchFamily="18" charset="0"/>
              </a:rPr>
              <a:t>Bel</a:t>
            </a:r>
            <a:r>
              <a:rPr lang="en-US" altLang="zh-CN" sz="2000" b="1" dirty="0">
                <a:solidFill>
                  <a:srgbClr val="00B050"/>
                </a:solidFill>
                <a:latin typeface="Times New Roman" pitchFamily="18" charset="0"/>
                <a:ea typeface="仿宋_GB2312" pitchFamily="49" charset="-122"/>
                <a:cs typeface="Times New Roman" pitchFamily="18" charset="0"/>
              </a:rPr>
              <a:t>(Φ) = m(Φ)=0</a:t>
            </a:r>
          </a:p>
          <a:p>
            <a:pPr eaLnBrk="1" hangingPunct="1">
              <a:spcBef>
                <a:spcPct val="0"/>
              </a:spcBef>
            </a:pPr>
            <a:r>
              <a:rPr lang="zh-CN" altLang="en-US" sz="2000" b="1" dirty="0">
                <a:solidFill>
                  <a:srgbClr val="00B050"/>
                </a:solidFill>
                <a:latin typeface="Times New Roman" pitchFamily="18" charset="0"/>
                <a:ea typeface="仿宋_GB2312" pitchFamily="49" charset="-122"/>
                <a:cs typeface="Times New Roman" pitchFamily="18" charset="0"/>
              </a:rPr>
              <a:t>　   </a:t>
            </a:r>
            <a:r>
              <a:rPr lang="zh-CN" altLang="en-US" sz="2000" b="1" dirty="0" smtClean="0">
                <a:solidFill>
                  <a:srgbClr val="00B050"/>
                </a:solidFill>
                <a:latin typeface="Times New Roman" pitchFamily="18" charset="0"/>
                <a:ea typeface="仿宋_GB2312" pitchFamily="49" charset="-122"/>
                <a:cs typeface="Times New Roman" pitchFamily="18" charset="0"/>
              </a:rPr>
              <a:t>      </a:t>
            </a:r>
            <a:r>
              <a:rPr lang="en-US" altLang="zh-CN" sz="2000" b="1" dirty="0" err="1" smtClean="0">
                <a:solidFill>
                  <a:srgbClr val="00B050"/>
                </a:solidFill>
                <a:latin typeface="Times New Roman" pitchFamily="18" charset="0"/>
                <a:ea typeface="仿宋_GB2312" pitchFamily="49" charset="-122"/>
                <a:cs typeface="Times New Roman" pitchFamily="18" charset="0"/>
              </a:rPr>
              <a:t>Bel</a:t>
            </a:r>
            <a:r>
              <a:rPr lang="en-US" altLang="zh-CN" sz="2000" b="1" dirty="0">
                <a:solidFill>
                  <a:srgbClr val="00B050"/>
                </a:solidFill>
                <a:latin typeface="Times New Roman" pitchFamily="18" charset="0"/>
                <a:ea typeface="仿宋_GB2312" pitchFamily="49" charset="-122"/>
                <a:cs typeface="Times New Roman" pitchFamily="18" charset="0"/>
              </a:rPr>
              <a:t>({</a:t>
            </a:r>
            <a:r>
              <a:rPr lang="zh-CN" altLang="en-US" sz="2000" b="1" dirty="0">
                <a:solidFill>
                  <a:srgbClr val="00B050"/>
                </a:solidFill>
                <a:latin typeface="Times New Roman" pitchFamily="18" charset="0"/>
                <a:ea typeface="仿宋_GB2312" pitchFamily="49" charset="-122"/>
                <a:cs typeface="Times New Roman" pitchFamily="18" charset="0"/>
              </a:rPr>
              <a:t>红，黄，白</a:t>
            </a:r>
            <a:r>
              <a:rPr lang="en-US" altLang="zh-CN" sz="2000" b="1" dirty="0">
                <a:solidFill>
                  <a:srgbClr val="00B050"/>
                </a:solidFill>
                <a:latin typeface="Times New Roman" pitchFamily="18" charset="0"/>
                <a:ea typeface="仿宋_GB2312" pitchFamily="49" charset="-122"/>
                <a:cs typeface="Times New Roman" pitchFamily="18" charset="0"/>
              </a:rPr>
              <a:t>})=m(Φ)+m({</a:t>
            </a:r>
            <a:r>
              <a:rPr lang="zh-CN" altLang="en-US" sz="2000" b="1" dirty="0">
                <a:solidFill>
                  <a:srgbClr val="00B050"/>
                </a:solidFill>
                <a:latin typeface="Times New Roman" pitchFamily="18" charset="0"/>
                <a:ea typeface="仿宋_GB2312" pitchFamily="49" charset="-122"/>
                <a:cs typeface="Times New Roman" pitchFamily="18" charset="0"/>
              </a:rPr>
              <a:t>红</a:t>
            </a:r>
            <a:r>
              <a:rPr lang="en-US" altLang="zh-CN" sz="2000" b="1" dirty="0">
                <a:solidFill>
                  <a:srgbClr val="00B050"/>
                </a:solidFill>
                <a:latin typeface="Times New Roman" pitchFamily="18" charset="0"/>
                <a:ea typeface="仿宋_GB2312" pitchFamily="49" charset="-122"/>
                <a:cs typeface="Times New Roman" pitchFamily="18" charset="0"/>
              </a:rPr>
              <a:t>})+m({</a:t>
            </a:r>
            <a:r>
              <a:rPr lang="zh-CN" altLang="en-US" sz="2000" b="1" dirty="0">
                <a:solidFill>
                  <a:srgbClr val="00B050"/>
                </a:solidFill>
                <a:latin typeface="Times New Roman" pitchFamily="18" charset="0"/>
                <a:ea typeface="仿宋_GB2312" pitchFamily="49" charset="-122"/>
                <a:cs typeface="Times New Roman" pitchFamily="18" charset="0"/>
              </a:rPr>
              <a:t>黄</a:t>
            </a:r>
            <a:r>
              <a:rPr lang="en-US" altLang="zh-CN" sz="2000" b="1" dirty="0">
                <a:solidFill>
                  <a:srgbClr val="00B050"/>
                </a:solidFill>
                <a:latin typeface="Times New Roman" pitchFamily="18" charset="0"/>
                <a:ea typeface="仿宋_GB2312" pitchFamily="49" charset="-122"/>
                <a:cs typeface="Times New Roman" pitchFamily="18" charset="0"/>
              </a:rPr>
              <a:t>})+m({</a:t>
            </a:r>
            <a:r>
              <a:rPr lang="zh-CN" altLang="en-US" sz="2000" b="1" dirty="0">
                <a:solidFill>
                  <a:srgbClr val="00B050"/>
                </a:solidFill>
                <a:latin typeface="Times New Roman" pitchFamily="18" charset="0"/>
                <a:ea typeface="仿宋_GB2312" pitchFamily="49" charset="-122"/>
                <a:cs typeface="Times New Roman" pitchFamily="18" charset="0"/>
              </a:rPr>
              <a:t>白</a:t>
            </a:r>
            <a:r>
              <a:rPr lang="en-US" altLang="zh-CN" sz="2000" b="1" dirty="0">
                <a:solidFill>
                  <a:srgbClr val="00B050"/>
                </a:solidFill>
                <a:latin typeface="Times New Roman" pitchFamily="18" charset="0"/>
                <a:ea typeface="仿宋_GB2312" pitchFamily="49" charset="-122"/>
                <a:cs typeface="Times New Roman" pitchFamily="18" charset="0"/>
              </a:rPr>
              <a:t>})+m({</a:t>
            </a:r>
            <a:r>
              <a:rPr lang="zh-CN" altLang="en-US" sz="2000" b="1" dirty="0">
                <a:solidFill>
                  <a:srgbClr val="00B050"/>
                </a:solidFill>
                <a:latin typeface="Times New Roman" pitchFamily="18" charset="0"/>
                <a:ea typeface="仿宋_GB2312" pitchFamily="49" charset="-122"/>
                <a:cs typeface="Times New Roman" pitchFamily="18" charset="0"/>
              </a:rPr>
              <a:t>红，黄</a:t>
            </a:r>
            <a:r>
              <a:rPr lang="en-US" altLang="zh-CN" sz="2000" b="1" dirty="0">
                <a:solidFill>
                  <a:srgbClr val="00B050"/>
                </a:solidFill>
                <a:latin typeface="Times New Roman" pitchFamily="18" charset="0"/>
                <a:ea typeface="仿宋_GB2312" pitchFamily="49" charset="-122"/>
                <a:cs typeface="Times New Roman" pitchFamily="18" charset="0"/>
              </a:rPr>
              <a:t>})</a:t>
            </a:r>
          </a:p>
          <a:p>
            <a:pPr eaLnBrk="1" hangingPunct="1">
              <a:spcBef>
                <a:spcPct val="0"/>
              </a:spcBef>
            </a:pPr>
            <a:r>
              <a:rPr lang="en-US" altLang="zh-CN" sz="2000" b="1" dirty="0">
                <a:solidFill>
                  <a:srgbClr val="00B050"/>
                </a:solidFill>
                <a:latin typeface="Times New Roman" pitchFamily="18" charset="0"/>
                <a:ea typeface="仿宋_GB2312" pitchFamily="49" charset="-122"/>
                <a:cs typeface="Times New Roman" pitchFamily="18" charset="0"/>
              </a:rPr>
              <a:t>                                     +({</a:t>
            </a:r>
            <a:r>
              <a:rPr lang="zh-CN" altLang="en-US" sz="2000" b="1" dirty="0">
                <a:solidFill>
                  <a:srgbClr val="00B050"/>
                </a:solidFill>
                <a:latin typeface="Times New Roman" pitchFamily="18" charset="0"/>
                <a:ea typeface="仿宋_GB2312" pitchFamily="49" charset="-122"/>
                <a:cs typeface="Times New Roman" pitchFamily="18" charset="0"/>
              </a:rPr>
              <a:t>红，白</a:t>
            </a:r>
            <a:r>
              <a:rPr lang="en-US" altLang="zh-CN" sz="2000" b="1" dirty="0">
                <a:solidFill>
                  <a:srgbClr val="00B050"/>
                </a:solidFill>
                <a:latin typeface="Times New Roman" pitchFamily="18" charset="0"/>
                <a:ea typeface="仿宋_GB2312" pitchFamily="49" charset="-122"/>
                <a:cs typeface="Times New Roman" pitchFamily="18" charset="0"/>
              </a:rPr>
              <a:t>})+({</a:t>
            </a:r>
            <a:r>
              <a:rPr lang="zh-CN" altLang="en-US" sz="2000" b="1" dirty="0">
                <a:solidFill>
                  <a:srgbClr val="00B050"/>
                </a:solidFill>
                <a:latin typeface="Times New Roman" pitchFamily="18" charset="0"/>
                <a:ea typeface="仿宋_GB2312" pitchFamily="49" charset="-122"/>
                <a:cs typeface="Times New Roman" pitchFamily="18" charset="0"/>
              </a:rPr>
              <a:t>黄，白</a:t>
            </a:r>
            <a:r>
              <a:rPr lang="en-US" altLang="zh-CN" sz="2000" b="1" dirty="0">
                <a:solidFill>
                  <a:srgbClr val="00B050"/>
                </a:solidFill>
                <a:latin typeface="Times New Roman" pitchFamily="18" charset="0"/>
                <a:ea typeface="仿宋_GB2312" pitchFamily="49" charset="-122"/>
                <a:cs typeface="Times New Roman" pitchFamily="18" charset="0"/>
              </a:rPr>
              <a:t>})+({</a:t>
            </a:r>
            <a:r>
              <a:rPr lang="zh-CN" altLang="en-US" sz="2000" b="1" dirty="0">
                <a:solidFill>
                  <a:srgbClr val="00B050"/>
                </a:solidFill>
                <a:latin typeface="Times New Roman" pitchFamily="18" charset="0"/>
                <a:ea typeface="仿宋_GB2312" pitchFamily="49" charset="-122"/>
                <a:cs typeface="Times New Roman" pitchFamily="18" charset="0"/>
              </a:rPr>
              <a:t>红，黄，白</a:t>
            </a:r>
            <a:r>
              <a:rPr lang="en-US" altLang="zh-CN" sz="2000" b="1" dirty="0">
                <a:solidFill>
                  <a:srgbClr val="00B050"/>
                </a:solidFill>
                <a:latin typeface="Times New Roman" pitchFamily="18" charset="0"/>
                <a:ea typeface="仿宋_GB2312" pitchFamily="49" charset="-122"/>
                <a:cs typeface="Times New Roman" pitchFamily="18" charset="0"/>
              </a:rPr>
              <a:t>})</a:t>
            </a:r>
          </a:p>
          <a:p>
            <a:pPr eaLnBrk="1" hangingPunct="1">
              <a:spcBef>
                <a:spcPct val="0"/>
              </a:spcBef>
            </a:pPr>
            <a:r>
              <a:rPr lang="zh-CN" altLang="en-US" sz="2000" b="1" dirty="0">
                <a:solidFill>
                  <a:srgbClr val="00B050"/>
                </a:solidFill>
                <a:latin typeface="Times New Roman" pitchFamily="18" charset="0"/>
                <a:ea typeface="仿宋_GB2312" pitchFamily="49" charset="-122"/>
                <a:cs typeface="Times New Roman" pitchFamily="18" charset="0"/>
              </a:rPr>
              <a:t>　　</a:t>
            </a:r>
            <a:r>
              <a:rPr lang="zh-CN" altLang="en-US" sz="2000" b="1" dirty="0" smtClean="0">
                <a:solidFill>
                  <a:srgbClr val="00B050"/>
                </a:solidFill>
                <a:latin typeface="Times New Roman" pitchFamily="18" charset="0"/>
                <a:ea typeface="仿宋_GB2312" pitchFamily="49" charset="-122"/>
                <a:cs typeface="Times New Roman" pitchFamily="18" charset="0"/>
              </a:rPr>
              <a:t>               </a:t>
            </a:r>
            <a:r>
              <a:rPr lang="en-US" altLang="zh-CN" sz="2000" b="1" dirty="0" smtClean="0">
                <a:solidFill>
                  <a:srgbClr val="00B050"/>
                </a:solidFill>
                <a:latin typeface="Times New Roman" pitchFamily="18" charset="0"/>
                <a:ea typeface="仿宋_GB2312" pitchFamily="49" charset="-122"/>
                <a:cs typeface="Times New Roman" pitchFamily="18" charset="0"/>
              </a:rPr>
              <a:t>=</a:t>
            </a:r>
            <a:r>
              <a:rPr lang="en-US" altLang="zh-CN" sz="2000" b="1" dirty="0">
                <a:solidFill>
                  <a:srgbClr val="00B050"/>
                </a:solidFill>
                <a:latin typeface="Times New Roman" pitchFamily="18" charset="0"/>
                <a:ea typeface="仿宋_GB2312" pitchFamily="49" charset="-122"/>
                <a:cs typeface="Times New Roman" pitchFamily="18" charset="0"/>
              </a:rPr>
              <a:t>0+0.3+0+0.1+0.2+0.2+0+0.2=1</a:t>
            </a:r>
          </a:p>
        </p:txBody>
      </p:sp>
      <p:graphicFrame>
        <p:nvGraphicFramePr>
          <p:cNvPr id="441350" name="Object 6"/>
          <p:cNvGraphicFramePr>
            <a:graphicFrameLocks noChangeAspect="1"/>
          </p:cNvGraphicFramePr>
          <p:nvPr>
            <p:extLst>
              <p:ext uri="{D42A27DB-BD31-4B8C-83A1-F6EECF244321}">
                <p14:modId xmlns:p14="http://schemas.microsoft.com/office/powerpoint/2010/main" val="314323233"/>
              </p:ext>
            </p:extLst>
          </p:nvPr>
        </p:nvGraphicFramePr>
        <p:xfrm>
          <a:off x="3010668" y="4543213"/>
          <a:ext cx="2771775" cy="922338"/>
        </p:xfrm>
        <a:graphic>
          <a:graphicData uri="http://schemas.openxmlformats.org/presentationml/2006/ole">
            <mc:AlternateContent xmlns:mc="http://schemas.openxmlformats.org/markup-compatibility/2006">
              <mc:Choice xmlns:v="urn:schemas-microsoft-com:vml" Requires="v">
                <p:oleObj spid="_x0000_s441563" name="Equation" r:id="rId4" imgW="1358640" imgH="583920" progId="Equation.3">
                  <p:embed/>
                </p:oleObj>
              </mc:Choice>
              <mc:Fallback>
                <p:oleObj name="Equation" r:id="rId4" imgW="1358640" imgH="583920" progId="Equation.3">
                  <p:embed/>
                  <p:pic>
                    <p:nvPicPr>
                      <p:cNvPr id="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10668" y="4543213"/>
                        <a:ext cx="2771775" cy="92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9" name="Rectangle 2"/>
          <p:cNvSpPr txBox="1">
            <a:spLocks noChangeArrowheads="1"/>
          </p:cNvSpPr>
          <p:nvPr/>
        </p:nvSpPr>
        <p:spPr>
          <a:xfrm>
            <a:off x="438944" y="164444"/>
            <a:ext cx="8229600" cy="922337"/>
          </a:xfrm>
          <a:prstGeom prst="rect">
            <a:avLst/>
          </a:prstGeom>
        </p:spPr>
        <p:txBody>
          <a:bodyPr/>
          <a:lstStyle>
            <a:lvl1pPr algn="ctr" rtl="0" fontAlgn="base">
              <a:spcBef>
                <a:spcPct val="0"/>
              </a:spcBef>
              <a:spcAft>
                <a:spcPct val="0"/>
              </a:spcAft>
              <a:defRPr sz="4400">
                <a:solidFill>
                  <a:schemeClr val="tx2"/>
                </a:solidFill>
                <a:latin typeface="方正姚体" pitchFamily="2" charset="-122"/>
                <a:ea typeface="方正姚体" pitchFamily="2" charset="-122"/>
                <a:cs typeface="+mj-cs"/>
              </a:defRPr>
            </a:lvl1pPr>
            <a:lvl2pPr algn="ctr" rtl="0" fontAlgn="base">
              <a:spcBef>
                <a:spcPct val="0"/>
              </a:spcBef>
              <a:spcAft>
                <a:spcPct val="0"/>
              </a:spcAft>
              <a:defRPr sz="4400">
                <a:solidFill>
                  <a:schemeClr val="tx2"/>
                </a:solidFill>
                <a:latin typeface="Arial" charset="0"/>
                <a:ea typeface="宋体" pitchFamily="2" charset="-122"/>
              </a:defRPr>
            </a:lvl2pPr>
            <a:lvl3pPr algn="ctr" rtl="0" fontAlgn="base">
              <a:spcBef>
                <a:spcPct val="0"/>
              </a:spcBef>
              <a:spcAft>
                <a:spcPct val="0"/>
              </a:spcAft>
              <a:defRPr sz="4400">
                <a:solidFill>
                  <a:schemeClr val="tx2"/>
                </a:solidFill>
                <a:latin typeface="Arial" charset="0"/>
                <a:ea typeface="宋体" pitchFamily="2" charset="-122"/>
              </a:defRPr>
            </a:lvl3pPr>
            <a:lvl4pPr algn="ctr" rtl="0" fontAlgn="base">
              <a:spcBef>
                <a:spcPct val="0"/>
              </a:spcBef>
              <a:spcAft>
                <a:spcPct val="0"/>
              </a:spcAft>
              <a:defRPr sz="4400">
                <a:solidFill>
                  <a:schemeClr val="tx2"/>
                </a:solidFill>
                <a:latin typeface="Arial" charset="0"/>
                <a:ea typeface="宋体" pitchFamily="2" charset="-122"/>
              </a:defRPr>
            </a:lvl4pPr>
            <a:lvl5pPr algn="ctr" rtl="0" fontAlgn="base">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a:lstStyle>
          <a:p>
            <a:r>
              <a:rPr kumimoji="1" lang="en-US" altLang="zh-CN" b="1" kern="1200" dirty="0" smtClean="0">
                <a:solidFill>
                  <a:schemeClr val="accent2"/>
                </a:solidFill>
              </a:rPr>
              <a:t>DS</a:t>
            </a:r>
            <a:r>
              <a:rPr kumimoji="1" lang="zh-CN" altLang="en-US" b="1" kern="1200" dirty="0" smtClean="0">
                <a:solidFill>
                  <a:schemeClr val="accent2"/>
                </a:solidFill>
              </a:rPr>
              <a:t>理论</a:t>
            </a:r>
            <a:r>
              <a:rPr kumimoji="1" lang="en-US" altLang="zh-CN" b="1" kern="1200" dirty="0" smtClean="0">
                <a:solidFill>
                  <a:schemeClr val="accent2"/>
                </a:solidFill>
              </a:rPr>
              <a:t>- </a:t>
            </a:r>
            <a:r>
              <a:rPr lang="zh-CN" altLang="en-US" b="1" dirty="0">
                <a:solidFill>
                  <a:schemeClr val="accent2"/>
                </a:solidFill>
              </a:rPr>
              <a:t>信任度</a:t>
            </a:r>
            <a:r>
              <a:rPr kumimoji="1" lang="zh-CN" altLang="en-US" b="1" kern="1200" dirty="0" smtClean="0">
                <a:solidFill>
                  <a:schemeClr val="accent2"/>
                </a:solidFill>
              </a:rPr>
              <a:t>函数</a:t>
            </a:r>
            <a:endParaRPr kumimoji="1" lang="zh-CN" altLang="en-US" b="1" kern="1200" dirty="0">
              <a:solidFill>
                <a:schemeClr val="accent2"/>
              </a:solidFill>
            </a:endParaRPr>
          </a:p>
        </p:txBody>
      </p:sp>
      <p:grpSp>
        <p:nvGrpSpPr>
          <p:cNvPr id="4" name="组合 3"/>
          <p:cNvGrpSpPr/>
          <p:nvPr/>
        </p:nvGrpSpPr>
        <p:grpSpPr>
          <a:xfrm>
            <a:off x="359532" y="1086781"/>
            <a:ext cx="7992888" cy="2154918"/>
            <a:chOff x="359532" y="1094062"/>
            <a:chExt cx="7992888" cy="2154918"/>
          </a:xfrm>
        </p:grpSpPr>
        <p:sp>
          <p:nvSpPr>
            <p:cNvPr id="11" name="圆角矩形 10"/>
            <p:cNvSpPr/>
            <p:nvPr/>
          </p:nvSpPr>
          <p:spPr bwMode="auto">
            <a:xfrm>
              <a:off x="359532" y="1094062"/>
              <a:ext cx="7992888" cy="2154918"/>
            </a:xfrm>
            <a:prstGeom prst="roundRect">
              <a:avLst>
                <a:gd name="adj" fmla="val 9657"/>
              </a:avLst>
            </a:prstGeom>
            <a:solidFill>
              <a:srgbClr val="FFFFCC"/>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30000"/>
                </a:spcBef>
                <a:spcAft>
                  <a:spcPct val="0"/>
                </a:spcAft>
                <a:buClrTx/>
                <a:buSzTx/>
                <a:buFontTx/>
                <a:buNone/>
                <a:tabLst/>
              </a:pPr>
              <a:endParaRPr kumimoji="1" lang="zh-CN" altLang="en-US" sz="1800" b="0" i="0" u="none" strike="noStrike" cap="none" normalizeH="0" baseline="0" smtClean="0">
                <a:ln>
                  <a:noFill/>
                </a:ln>
                <a:solidFill>
                  <a:schemeClr val="tx1"/>
                </a:solidFill>
                <a:effectLst/>
                <a:latin typeface="Arial" charset="0"/>
                <a:ea typeface="PMingLiU" pitchFamily="18" charset="-120"/>
              </a:endParaRPr>
            </a:p>
          </p:txBody>
        </p:sp>
        <p:grpSp>
          <p:nvGrpSpPr>
            <p:cNvPr id="3" name="组合 2"/>
            <p:cNvGrpSpPr/>
            <p:nvPr/>
          </p:nvGrpSpPr>
          <p:grpSpPr>
            <a:xfrm>
              <a:off x="634138" y="1094062"/>
              <a:ext cx="7524836" cy="2055966"/>
              <a:chOff x="634138" y="1094062"/>
              <a:chExt cx="7524836" cy="2055966"/>
            </a:xfrm>
          </p:grpSpPr>
          <p:sp>
            <p:nvSpPr>
              <p:cNvPr id="441346" name="Text Box 2"/>
              <p:cNvSpPr txBox="1">
                <a:spLocks noChangeArrowheads="1"/>
              </p:cNvSpPr>
              <p:nvPr/>
            </p:nvSpPr>
            <p:spPr bwMode="auto">
              <a:xfrm>
                <a:off x="642634" y="1094062"/>
                <a:ext cx="6624861"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1" hangingPunct="1">
                  <a:spcBef>
                    <a:spcPct val="50000"/>
                  </a:spcBef>
                </a:pPr>
                <a:r>
                  <a:rPr lang="zh-CN" altLang="en-US" sz="2200" b="1" dirty="0" smtClean="0">
                    <a:solidFill>
                      <a:srgbClr val="C00000"/>
                    </a:solidFill>
                    <a:latin typeface="Times New Roman" pitchFamily="18" charset="0"/>
                    <a:ea typeface="幼圆" pitchFamily="49" charset="-122"/>
                    <a:cs typeface="Times New Roman" pitchFamily="18" charset="0"/>
                  </a:rPr>
                  <a:t>定义</a:t>
                </a:r>
                <a:r>
                  <a:rPr lang="zh-CN" altLang="en-US" sz="2200" b="1" dirty="0">
                    <a:solidFill>
                      <a:srgbClr val="C00000"/>
                    </a:solidFill>
                    <a:latin typeface="Times New Roman" pitchFamily="18" charset="0"/>
                    <a:ea typeface="幼圆" pitchFamily="49" charset="-122"/>
                    <a:cs typeface="Times New Roman" pitchFamily="18" charset="0"/>
                  </a:rPr>
                  <a:t>：</a:t>
                </a:r>
                <a:r>
                  <a:rPr lang="en-US" altLang="zh-CN" sz="2200" b="1" dirty="0" smtClean="0">
                    <a:solidFill>
                      <a:srgbClr val="C00000"/>
                    </a:solidFill>
                    <a:latin typeface="Times New Roman" pitchFamily="18" charset="0"/>
                    <a:ea typeface="幼圆" pitchFamily="49" charset="-122"/>
                    <a:cs typeface="Times New Roman" pitchFamily="18" charset="0"/>
                  </a:rPr>
                  <a:t> </a:t>
                </a:r>
                <a:r>
                  <a:rPr lang="zh-CN" altLang="en-US" sz="2200" dirty="0">
                    <a:latin typeface="Times New Roman" pitchFamily="18" charset="0"/>
                    <a:ea typeface="幼圆" pitchFamily="49" charset="-122"/>
                    <a:cs typeface="Times New Roman" pitchFamily="18" charset="0"/>
                  </a:rPr>
                  <a:t>信任函数</a:t>
                </a:r>
                <a:r>
                  <a:rPr lang="en-US" altLang="zh-CN" sz="2200" dirty="0" err="1">
                    <a:latin typeface="Times New Roman" pitchFamily="18" charset="0"/>
                    <a:ea typeface="幼圆" pitchFamily="49" charset="-122"/>
                    <a:cs typeface="Times New Roman" pitchFamily="18" charset="0"/>
                  </a:rPr>
                  <a:t>Bel</a:t>
                </a:r>
                <a:r>
                  <a:rPr lang="en-US" altLang="zh-CN" sz="2200" dirty="0">
                    <a:latin typeface="Times New Roman" pitchFamily="18" charset="0"/>
                    <a:ea typeface="幼圆" pitchFamily="49" charset="-122"/>
                    <a:cs typeface="Times New Roman" pitchFamily="18" charset="0"/>
                  </a:rPr>
                  <a:t> :2</a:t>
                </a:r>
                <a:r>
                  <a:rPr lang="en-US" altLang="zh-CN" sz="2200" baseline="30000" dirty="0">
                    <a:latin typeface="Times New Roman" pitchFamily="18" charset="0"/>
                    <a:ea typeface="幼圆" pitchFamily="49" charset="-122"/>
                    <a:cs typeface="Times New Roman" pitchFamily="18" charset="0"/>
                  </a:rPr>
                  <a:t>Ω</a:t>
                </a:r>
                <a:r>
                  <a:rPr lang="en-US" altLang="zh-CN" sz="2200" dirty="0">
                    <a:latin typeface="Times New Roman" pitchFamily="18" charset="0"/>
                    <a:ea typeface="幼圆" pitchFamily="49" charset="-122"/>
                    <a:cs typeface="Times New Roman" pitchFamily="18" charset="0"/>
                  </a:rPr>
                  <a:t> →[0</a:t>
                </a:r>
                <a:r>
                  <a:rPr lang="zh-CN" altLang="en-US" sz="2200" dirty="0">
                    <a:latin typeface="Times New Roman" pitchFamily="18" charset="0"/>
                    <a:ea typeface="幼圆" pitchFamily="49" charset="-122"/>
                    <a:cs typeface="Times New Roman" pitchFamily="18" charset="0"/>
                  </a:rPr>
                  <a:t>，</a:t>
                </a:r>
                <a:r>
                  <a:rPr lang="en-US" altLang="zh-CN" sz="2200" dirty="0">
                    <a:latin typeface="Times New Roman" pitchFamily="18" charset="0"/>
                    <a:ea typeface="幼圆" pitchFamily="49" charset="-122"/>
                    <a:cs typeface="Times New Roman" pitchFamily="18" charset="0"/>
                  </a:rPr>
                  <a:t>1]</a:t>
                </a:r>
                <a:r>
                  <a:rPr lang="zh-CN" altLang="en-US" sz="2200" dirty="0">
                    <a:latin typeface="Times New Roman" pitchFamily="18" charset="0"/>
                    <a:ea typeface="幼圆" pitchFamily="49" charset="-122"/>
                    <a:cs typeface="Times New Roman" pitchFamily="18" charset="0"/>
                  </a:rPr>
                  <a:t>为 </a:t>
                </a:r>
              </a:p>
            </p:txBody>
          </p:sp>
          <p:graphicFrame>
            <p:nvGraphicFramePr>
              <p:cNvPr id="441347" name="Object 3"/>
              <p:cNvGraphicFramePr>
                <a:graphicFrameLocks noChangeAspect="1"/>
              </p:cNvGraphicFramePr>
              <p:nvPr>
                <p:extLst>
                  <p:ext uri="{D42A27DB-BD31-4B8C-83A1-F6EECF244321}">
                    <p14:modId xmlns:p14="http://schemas.microsoft.com/office/powerpoint/2010/main" val="983180071"/>
                  </p:ext>
                </p:extLst>
              </p:nvPr>
            </p:nvGraphicFramePr>
            <p:xfrm>
              <a:off x="1583668" y="1704566"/>
              <a:ext cx="4608513" cy="603250"/>
            </p:xfrm>
            <a:graphic>
              <a:graphicData uri="http://schemas.openxmlformats.org/presentationml/2006/ole">
                <mc:AlternateContent xmlns:mc="http://schemas.openxmlformats.org/markup-compatibility/2006">
                  <mc:Choice xmlns:v="urn:schemas-microsoft-com:vml" Requires="v">
                    <p:oleObj spid="_x0000_s441564" name="公式" r:id="rId6" imgW="2577960" imgH="355320" progId="Equation.3">
                      <p:embed/>
                    </p:oleObj>
                  </mc:Choice>
                  <mc:Fallback>
                    <p:oleObj name="公式" r:id="rId6" imgW="2577960" imgH="355320" progId="Equation.3">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83668" y="1704566"/>
                            <a:ext cx="4608513" cy="60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 name="矩形 1"/>
              <p:cNvSpPr/>
              <p:nvPr/>
            </p:nvSpPr>
            <p:spPr>
              <a:xfrm>
                <a:off x="634138" y="2312876"/>
                <a:ext cx="7524836" cy="837152"/>
              </a:xfrm>
              <a:prstGeom prst="rect">
                <a:avLst/>
              </a:prstGeom>
            </p:spPr>
            <p:txBody>
              <a:bodyPr wrap="square">
                <a:spAutoFit/>
              </a:bodyPr>
              <a:lstStyle/>
              <a:p>
                <a:pPr algn="just" eaLnBrk="1" hangingPunct="1">
                  <a:lnSpc>
                    <a:spcPct val="110000"/>
                  </a:lnSpc>
                  <a:spcBef>
                    <a:spcPct val="50000"/>
                  </a:spcBef>
                </a:pPr>
                <a:r>
                  <a:rPr lang="zh-CN" altLang="en-US" sz="2200" dirty="0">
                    <a:latin typeface="Times New Roman" pitchFamily="18" charset="0"/>
                    <a:ea typeface="幼圆" pitchFamily="49" charset="-122"/>
                    <a:cs typeface="Times New Roman" pitchFamily="18" charset="0"/>
                  </a:rPr>
                  <a:t>其中，</a:t>
                </a:r>
                <a:r>
                  <a:rPr lang="en-US" altLang="zh-CN" sz="2200" dirty="0">
                    <a:latin typeface="Times New Roman" pitchFamily="18" charset="0"/>
                    <a:ea typeface="幼圆" pitchFamily="49" charset="-122"/>
                    <a:cs typeface="Times New Roman" pitchFamily="18" charset="0"/>
                  </a:rPr>
                  <a:t>2</a:t>
                </a:r>
                <a:r>
                  <a:rPr lang="en-US" altLang="zh-CN" sz="2200" baseline="30000" dirty="0">
                    <a:latin typeface="Times New Roman" pitchFamily="18" charset="0"/>
                    <a:ea typeface="幼圆" pitchFamily="49" charset="-122"/>
                    <a:cs typeface="Times New Roman" pitchFamily="18" charset="0"/>
                  </a:rPr>
                  <a:t>Ω</a:t>
                </a:r>
                <a:r>
                  <a:rPr lang="zh-CN" altLang="en-US" sz="2200" dirty="0">
                    <a:latin typeface="Times New Roman" pitchFamily="18" charset="0"/>
                    <a:ea typeface="幼圆" pitchFamily="49" charset="-122"/>
                    <a:cs typeface="Times New Roman" pitchFamily="18" charset="0"/>
                  </a:rPr>
                  <a:t>是</a:t>
                </a:r>
                <a:r>
                  <a:rPr lang="en-US" altLang="zh-CN" sz="2200" dirty="0">
                    <a:latin typeface="Times New Roman" pitchFamily="18" charset="0"/>
                    <a:ea typeface="幼圆" pitchFamily="49" charset="-122"/>
                    <a:cs typeface="Times New Roman" pitchFamily="18" charset="0"/>
                  </a:rPr>
                  <a:t>Ω</a:t>
                </a:r>
                <a:r>
                  <a:rPr lang="zh-CN" altLang="en-US" sz="2200" dirty="0">
                    <a:latin typeface="Times New Roman" pitchFamily="18" charset="0"/>
                    <a:ea typeface="幼圆" pitchFamily="49" charset="-122"/>
                    <a:cs typeface="Times New Roman" pitchFamily="18" charset="0"/>
                  </a:rPr>
                  <a:t>的幂集。</a:t>
                </a:r>
                <a:r>
                  <a:rPr lang="en-US" altLang="zh-CN" sz="2200" dirty="0" err="1">
                    <a:latin typeface="Times New Roman" pitchFamily="18" charset="0"/>
                    <a:ea typeface="幼圆" pitchFamily="49" charset="-122"/>
                    <a:cs typeface="Times New Roman" pitchFamily="18" charset="0"/>
                  </a:rPr>
                  <a:t>Bel</a:t>
                </a:r>
                <a:r>
                  <a:rPr lang="zh-CN" altLang="en-US" sz="2200" dirty="0">
                    <a:latin typeface="Times New Roman" pitchFamily="18" charset="0"/>
                    <a:ea typeface="幼圆" pitchFamily="49" charset="-122"/>
                    <a:cs typeface="Times New Roman" pitchFamily="18" charset="0"/>
                  </a:rPr>
                  <a:t>又称为下限函数，</a:t>
                </a:r>
                <a:r>
                  <a:rPr lang="en-US" altLang="zh-CN" sz="2200" dirty="0" err="1">
                    <a:latin typeface="Times New Roman" pitchFamily="18" charset="0"/>
                    <a:ea typeface="幼圆" pitchFamily="49" charset="-122"/>
                    <a:cs typeface="Times New Roman" pitchFamily="18" charset="0"/>
                  </a:rPr>
                  <a:t>Bel</a:t>
                </a:r>
                <a:r>
                  <a:rPr lang="en-US" altLang="zh-CN" sz="2200" dirty="0">
                    <a:latin typeface="Times New Roman" pitchFamily="18" charset="0"/>
                    <a:ea typeface="幼圆" pitchFamily="49" charset="-122"/>
                    <a:cs typeface="Times New Roman" pitchFamily="18" charset="0"/>
                  </a:rPr>
                  <a:t>(A)</a:t>
                </a:r>
                <a:r>
                  <a:rPr lang="zh-CN" altLang="en-US" sz="2200" dirty="0">
                    <a:latin typeface="Times New Roman" pitchFamily="18" charset="0"/>
                    <a:ea typeface="幼圆" pitchFamily="49" charset="-122"/>
                    <a:cs typeface="Times New Roman" pitchFamily="18" charset="0"/>
                  </a:rPr>
                  <a:t>表示对</a:t>
                </a:r>
                <a:r>
                  <a:rPr lang="en-US" altLang="zh-CN" sz="2200" dirty="0">
                    <a:latin typeface="Times New Roman" pitchFamily="18" charset="0"/>
                    <a:ea typeface="幼圆" pitchFamily="49" charset="-122"/>
                    <a:cs typeface="Times New Roman" pitchFamily="18" charset="0"/>
                  </a:rPr>
                  <a:t>A</a:t>
                </a:r>
                <a:r>
                  <a:rPr lang="zh-CN" altLang="en-US" sz="2200" dirty="0">
                    <a:latin typeface="Times New Roman" pitchFamily="18" charset="0"/>
                    <a:ea typeface="幼圆" pitchFamily="49" charset="-122"/>
                    <a:cs typeface="Times New Roman" pitchFamily="18" charset="0"/>
                  </a:rPr>
                  <a:t>的总的信任度。</a:t>
                </a:r>
              </a:p>
            </p:txBody>
          </p:sp>
        </p:grpSp>
      </p:gr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圆角矩形 7"/>
          <p:cNvSpPr/>
          <p:nvPr/>
        </p:nvSpPr>
        <p:spPr bwMode="auto">
          <a:xfrm>
            <a:off x="359532" y="1449387"/>
            <a:ext cx="8309012" cy="896155"/>
          </a:xfrm>
          <a:prstGeom prst="roundRect">
            <a:avLst>
              <a:gd name="adj" fmla="val 9657"/>
            </a:avLst>
          </a:prstGeom>
          <a:solidFill>
            <a:srgbClr val="FFFFCC"/>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30000"/>
              </a:spcBef>
              <a:spcAft>
                <a:spcPct val="0"/>
              </a:spcAft>
              <a:buClrTx/>
              <a:buSzTx/>
              <a:buFontTx/>
              <a:buNone/>
              <a:tabLst/>
            </a:pPr>
            <a:endParaRPr kumimoji="1" lang="zh-CN" altLang="en-US" sz="1800" b="0" i="0" u="none" strike="noStrike" cap="none" normalizeH="0" baseline="0" smtClean="0">
              <a:ln>
                <a:noFill/>
              </a:ln>
              <a:solidFill>
                <a:schemeClr val="tx1"/>
              </a:solidFill>
              <a:effectLst/>
              <a:latin typeface="Arial" charset="0"/>
              <a:ea typeface="PMingLiU" pitchFamily="18" charset="-120"/>
            </a:endParaRPr>
          </a:p>
        </p:txBody>
      </p:sp>
      <p:sp>
        <p:nvSpPr>
          <p:cNvPr id="442371" name="Text Box 3"/>
          <p:cNvSpPr txBox="1">
            <a:spLocks noChangeArrowheads="1"/>
          </p:cNvSpPr>
          <p:nvPr/>
        </p:nvSpPr>
        <p:spPr bwMode="auto">
          <a:xfrm>
            <a:off x="179263" y="1449387"/>
            <a:ext cx="8785225" cy="4401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lnSpc>
                <a:spcPct val="120000"/>
              </a:lnSpc>
              <a:spcBef>
                <a:spcPct val="5000"/>
              </a:spcBef>
            </a:pPr>
            <a:r>
              <a:rPr kumimoji="0" lang="en-US" altLang="zh-CN" sz="2000" b="1" dirty="0">
                <a:solidFill>
                  <a:srgbClr val="C00000"/>
                </a:solidFill>
                <a:latin typeface="Times New Roman" pitchFamily="18" charset="0"/>
                <a:ea typeface="幼圆" pitchFamily="49" charset="-122"/>
                <a:cs typeface="Times New Roman" pitchFamily="18" charset="0"/>
              </a:rPr>
              <a:t>    </a:t>
            </a:r>
            <a:r>
              <a:rPr kumimoji="0" lang="zh-CN" altLang="en-US" sz="2000" b="1" dirty="0" smtClean="0">
                <a:solidFill>
                  <a:srgbClr val="C00000"/>
                </a:solidFill>
                <a:latin typeface="Times New Roman" pitchFamily="18" charset="0"/>
                <a:ea typeface="幼圆" pitchFamily="49" charset="-122"/>
                <a:cs typeface="Times New Roman" pitchFamily="18" charset="0"/>
              </a:rPr>
              <a:t>定义：</a:t>
            </a:r>
            <a:r>
              <a:rPr kumimoji="0" lang="zh-CN" altLang="en-US" sz="2000" b="1" dirty="0" smtClean="0">
                <a:latin typeface="Times New Roman" pitchFamily="18" charset="0"/>
                <a:ea typeface="幼圆" pitchFamily="49" charset="-122"/>
                <a:cs typeface="Times New Roman" pitchFamily="18" charset="0"/>
              </a:rPr>
              <a:t>似</a:t>
            </a:r>
            <a:r>
              <a:rPr kumimoji="0" lang="zh-CN" altLang="en-US" sz="2000" b="1" dirty="0">
                <a:latin typeface="Times New Roman" pitchFamily="18" charset="0"/>
                <a:ea typeface="幼圆" pitchFamily="49" charset="-122"/>
                <a:cs typeface="Times New Roman" pitchFamily="18" charset="0"/>
              </a:rPr>
              <a:t>然函数</a:t>
            </a:r>
            <a:r>
              <a:rPr kumimoji="0" lang="en-US" altLang="zh-CN" sz="2000" b="1" dirty="0">
                <a:latin typeface="Times New Roman" pitchFamily="18" charset="0"/>
                <a:ea typeface="幼圆" pitchFamily="49" charset="-122"/>
                <a:cs typeface="Times New Roman" pitchFamily="18" charset="0"/>
              </a:rPr>
              <a:t>Pl</a:t>
            </a:r>
            <a:r>
              <a:rPr kumimoji="0" lang="zh-CN" altLang="en-US" sz="2000" b="1" dirty="0">
                <a:latin typeface="Times New Roman" pitchFamily="18" charset="0"/>
                <a:ea typeface="幼圆" pitchFamily="49" charset="-122"/>
                <a:cs typeface="Times New Roman" pitchFamily="18" charset="0"/>
              </a:rPr>
              <a:t>：</a:t>
            </a:r>
            <a:r>
              <a:rPr kumimoji="0" lang="en-US" altLang="zh-CN" sz="2000" b="1" dirty="0">
                <a:latin typeface="Times New Roman" pitchFamily="18" charset="0"/>
                <a:ea typeface="幼圆" pitchFamily="49" charset="-122"/>
                <a:cs typeface="Times New Roman" pitchFamily="18" charset="0"/>
              </a:rPr>
              <a:t>2</a:t>
            </a:r>
            <a:r>
              <a:rPr kumimoji="0" lang="en-US" altLang="zh-CN" sz="2000" b="1" baseline="30000" dirty="0">
                <a:latin typeface="Times New Roman" pitchFamily="18" charset="0"/>
                <a:ea typeface="幼圆" pitchFamily="49" charset="-122"/>
                <a:cs typeface="Times New Roman" pitchFamily="18" charset="0"/>
              </a:rPr>
              <a:t>Ω</a:t>
            </a:r>
            <a:r>
              <a:rPr kumimoji="0" lang="en-US" altLang="zh-CN" sz="2000" b="1" dirty="0">
                <a:latin typeface="Times New Roman" pitchFamily="18" charset="0"/>
                <a:ea typeface="幼圆" pitchFamily="49" charset="-122"/>
                <a:cs typeface="Times New Roman" pitchFamily="18" charset="0"/>
              </a:rPr>
              <a:t>→[0</a:t>
            </a:r>
            <a:r>
              <a:rPr kumimoji="0" lang="zh-CN" altLang="en-US" sz="2000" b="1" dirty="0">
                <a:latin typeface="Times New Roman" pitchFamily="18" charset="0"/>
                <a:ea typeface="幼圆" pitchFamily="49" charset="-122"/>
                <a:cs typeface="Times New Roman" pitchFamily="18" charset="0"/>
              </a:rPr>
              <a:t>，</a:t>
            </a:r>
            <a:r>
              <a:rPr kumimoji="0" lang="en-US" altLang="zh-CN" sz="2000" b="1" dirty="0">
                <a:latin typeface="Times New Roman" pitchFamily="18" charset="0"/>
                <a:ea typeface="幼圆" pitchFamily="49" charset="-122"/>
                <a:cs typeface="Times New Roman" pitchFamily="18" charset="0"/>
              </a:rPr>
              <a:t>1]</a:t>
            </a:r>
            <a:r>
              <a:rPr kumimoji="0" lang="zh-CN" altLang="en-US" sz="2000" b="1" dirty="0" smtClean="0">
                <a:latin typeface="Times New Roman" pitchFamily="18" charset="0"/>
                <a:ea typeface="幼圆" pitchFamily="49" charset="-122"/>
                <a:cs typeface="Times New Roman" pitchFamily="18" charset="0"/>
              </a:rPr>
              <a:t>为 </a:t>
            </a:r>
            <a:r>
              <a:rPr kumimoji="0" lang="en-US" altLang="zh-CN" sz="2000" b="1" dirty="0" smtClean="0">
                <a:latin typeface="Times New Roman" pitchFamily="18" charset="0"/>
                <a:ea typeface="幼圆" pitchFamily="49" charset="-122"/>
                <a:cs typeface="Times New Roman" pitchFamily="18" charset="0"/>
              </a:rPr>
              <a:t>Pl</a:t>
            </a:r>
            <a:r>
              <a:rPr kumimoji="0" lang="en-US" altLang="zh-CN" sz="2000" b="1" dirty="0">
                <a:latin typeface="Times New Roman" pitchFamily="18" charset="0"/>
                <a:ea typeface="幼圆" pitchFamily="49" charset="-122"/>
                <a:cs typeface="Times New Roman" pitchFamily="18" charset="0"/>
              </a:rPr>
              <a:t>(A)=1-Bel(﹁A</a:t>
            </a:r>
            <a:r>
              <a:rPr kumimoji="0" lang="en-US" altLang="zh-CN" sz="2000" b="1" dirty="0" smtClean="0">
                <a:latin typeface="Times New Roman" pitchFamily="18" charset="0"/>
                <a:ea typeface="幼圆" pitchFamily="49" charset="-122"/>
                <a:cs typeface="Times New Roman" pitchFamily="18" charset="0"/>
              </a:rPr>
              <a:t>)</a:t>
            </a:r>
            <a:r>
              <a:rPr kumimoji="0" lang="zh-CN" altLang="en-US" sz="2000" b="1" dirty="0" smtClean="0">
                <a:latin typeface="Times New Roman" pitchFamily="18" charset="0"/>
                <a:ea typeface="幼圆" pitchFamily="49" charset="-122"/>
                <a:cs typeface="Times New Roman" pitchFamily="18" charset="0"/>
              </a:rPr>
              <a:t>，</a:t>
            </a:r>
            <a:r>
              <a:rPr kumimoji="0" lang="en-US" altLang="zh-CN" sz="2000" b="1" dirty="0" smtClean="0">
                <a:latin typeface="Times New Roman" pitchFamily="18" charset="0"/>
                <a:ea typeface="幼圆" pitchFamily="49" charset="-122"/>
                <a:cs typeface="Times New Roman" pitchFamily="18" charset="0"/>
              </a:rPr>
              <a:t> </a:t>
            </a:r>
            <a:r>
              <a:rPr kumimoji="0" lang="zh-CN" altLang="en-US" sz="2000" b="1" dirty="0">
                <a:latin typeface="Times New Roman" pitchFamily="18" charset="0"/>
                <a:ea typeface="幼圆" pitchFamily="49" charset="-122"/>
                <a:cs typeface="Times New Roman" pitchFamily="18" charset="0"/>
              </a:rPr>
              <a:t>对所有的</a:t>
            </a:r>
            <a:r>
              <a:rPr kumimoji="0" lang="en-US" altLang="zh-CN" sz="2000" b="1" dirty="0">
                <a:latin typeface="Times New Roman" pitchFamily="18" charset="0"/>
                <a:ea typeface="幼圆" pitchFamily="49" charset="-122"/>
                <a:cs typeface="Times New Roman" pitchFamily="18" charset="0"/>
              </a:rPr>
              <a:t>A    </a:t>
            </a:r>
            <a:r>
              <a:rPr kumimoji="0" lang="en-US" altLang="zh-CN" sz="2000" b="1" dirty="0" smtClean="0">
                <a:latin typeface="Times New Roman" pitchFamily="18" charset="0"/>
                <a:ea typeface="幼圆" pitchFamily="49" charset="-122"/>
                <a:cs typeface="Times New Roman" pitchFamily="18" charset="0"/>
              </a:rPr>
              <a:t>  </a:t>
            </a:r>
            <a:r>
              <a:rPr kumimoji="0" lang="en-US" altLang="zh-CN" sz="2000" b="1" dirty="0" err="1" smtClean="0">
                <a:latin typeface="Times New Roman" pitchFamily="18" charset="0"/>
                <a:ea typeface="幼圆" pitchFamily="49" charset="-122"/>
                <a:cs typeface="Times New Roman" pitchFamily="18" charset="0"/>
              </a:rPr>
              <a:t>Ω</a:t>
            </a:r>
            <a:endParaRPr kumimoji="0" lang="en-US" altLang="zh-CN" sz="2000" b="1" dirty="0">
              <a:latin typeface="Times New Roman" pitchFamily="18" charset="0"/>
              <a:ea typeface="幼圆" pitchFamily="49" charset="-122"/>
              <a:cs typeface="Times New Roman" pitchFamily="18" charset="0"/>
            </a:endParaRPr>
          </a:p>
          <a:p>
            <a:pPr eaLnBrk="1" hangingPunct="1">
              <a:lnSpc>
                <a:spcPct val="120000"/>
              </a:lnSpc>
              <a:spcBef>
                <a:spcPct val="5000"/>
              </a:spcBef>
            </a:pPr>
            <a:r>
              <a:rPr kumimoji="0" lang="zh-CN" altLang="en-US" sz="2000" b="1" dirty="0" smtClean="0">
                <a:latin typeface="Times New Roman" pitchFamily="18" charset="0"/>
                <a:ea typeface="幼圆" pitchFamily="49" charset="-122"/>
                <a:cs typeface="Times New Roman" pitchFamily="18" charset="0"/>
              </a:rPr>
              <a:t>    其中</a:t>
            </a:r>
            <a:r>
              <a:rPr kumimoji="0" lang="zh-CN" altLang="en-US" sz="2000" b="1" dirty="0">
                <a:latin typeface="Times New Roman" pitchFamily="18" charset="0"/>
                <a:ea typeface="幼圆" pitchFamily="49" charset="-122"/>
                <a:cs typeface="Times New Roman" pitchFamily="18" charset="0"/>
              </a:rPr>
              <a:t>，</a:t>
            </a:r>
            <a:r>
              <a:rPr kumimoji="0" lang="en-US" altLang="zh-CN" sz="2000" b="1" dirty="0">
                <a:latin typeface="Times New Roman" pitchFamily="18" charset="0"/>
                <a:ea typeface="幼圆" pitchFamily="49" charset="-122"/>
                <a:cs typeface="Times New Roman" pitchFamily="18" charset="0"/>
              </a:rPr>
              <a:t>﹁A=Ω-A</a:t>
            </a:r>
            <a:r>
              <a:rPr kumimoji="0" lang="zh-CN" altLang="en-US" sz="2000" b="1" dirty="0">
                <a:latin typeface="Times New Roman" pitchFamily="18" charset="0"/>
                <a:ea typeface="幼圆" pitchFamily="49" charset="-122"/>
                <a:cs typeface="Times New Roman" pitchFamily="18" charset="0"/>
              </a:rPr>
              <a:t>。</a:t>
            </a:r>
          </a:p>
          <a:p>
            <a:pPr eaLnBrk="1" hangingPunct="1">
              <a:lnSpc>
                <a:spcPct val="120000"/>
              </a:lnSpc>
              <a:spcBef>
                <a:spcPct val="5000"/>
              </a:spcBef>
            </a:pPr>
            <a:r>
              <a:rPr kumimoji="0" lang="zh-CN" altLang="en-US" sz="2000" b="1" dirty="0">
                <a:solidFill>
                  <a:srgbClr val="0000CC"/>
                </a:solidFill>
                <a:latin typeface="Times New Roman" pitchFamily="18" charset="0"/>
                <a:ea typeface="幼圆" pitchFamily="49" charset="-122"/>
                <a:cs typeface="Times New Roman" pitchFamily="18" charset="0"/>
              </a:rPr>
              <a:t>     </a:t>
            </a:r>
            <a:endParaRPr kumimoji="0" lang="en-US" altLang="zh-CN" sz="2000" b="1" dirty="0" smtClean="0">
              <a:solidFill>
                <a:srgbClr val="0000CC"/>
              </a:solidFill>
              <a:latin typeface="Times New Roman" pitchFamily="18" charset="0"/>
              <a:ea typeface="幼圆" pitchFamily="49" charset="-122"/>
              <a:cs typeface="Times New Roman" pitchFamily="18" charset="0"/>
            </a:endParaRPr>
          </a:p>
          <a:p>
            <a:pPr eaLnBrk="1" hangingPunct="1">
              <a:lnSpc>
                <a:spcPct val="120000"/>
              </a:lnSpc>
              <a:spcBef>
                <a:spcPct val="5000"/>
              </a:spcBef>
            </a:pPr>
            <a:r>
              <a:rPr kumimoji="0" lang="zh-CN" altLang="en-US" sz="2000" b="1" dirty="0" smtClean="0">
                <a:solidFill>
                  <a:srgbClr val="0000CC"/>
                </a:solidFill>
                <a:latin typeface="Times New Roman" pitchFamily="18" charset="0"/>
                <a:ea typeface="幼圆" pitchFamily="49" charset="-122"/>
                <a:cs typeface="Times New Roman" pitchFamily="18" charset="0"/>
              </a:rPr>
              <a:t>似然函数</a:t>
            </a:r>
            <a:r>
              <a:rPr kumimoji="0" lang="zh-CN" altLang="en-US" sz="2000" b="1" dirty="0">
                <a:solidFill>
                  <a:srgbClr val="0000CC"/>
                </a:solidFill>
                <a:latin typeface="Times New Roman" pitchFamily="18" charset="0"/>
                <a:ea typeface="幼圆" pitchFamily="49" charset="-122"/>
                <a:cs typeface="Times New Roman" pitchFamily="18" charset="0"/>
              </a:rPr>
              <a:t>又称为不可驳斥函数或上限函数。</a:t>
            </a:r>
            <a:r>
              <a:rPr kumimoji="0" lang="zh-CN" altLang="en-US" sz="2000" b="1" dirty="0">
                <a:latin typeface="Times New Roman" pitchFamily="18" charset="0"/>
                <a:ea typeface="幼圆" pitchFamily="49" charset="-122"/>
                <a:cs typeface="Times New Roman" pitchFamily="18" charset="0"/>
              </a:rPr>
              <a:t>由于</a:t>
            </a:r>
            <a:r>
              <a:rPr kumimoji="0" lang="en-US" altLang="zh-CN" sz="2000" b="1" dirty="0" err="1">
                <a:latin typeface="Times New Roman" pitchFamily="18" charset="0"/>
                <a:ea typeface="幼圆" pitchFamily="49" charset="-122"/>
                <a:cs typeface="Times New Roman" pitchFamily="18" charset="0"/>
              </a:rPr>
              <a:t>Bel</a:t>
            </a:r>
            <a:r>
              <a:rPr kumimoji="0" lang="en-US" altLang="zh-CN" sz="2000" b="1" dirty="0">
                <a:latin typeface="Times New Roman" pitchFamily="18" charset="0"/>
                <a:ea typeface="幼圆" pitchFamily="49" charset="-122"/>
                <a:cs typeface="Times New Roman" pitchFamily="18" charset="0"/>
              </a:rPr>
              <a:t>(﹁A)</a:t>
            </a:r>
            <a:r>
              <a:rPr kumimoji="0" lang="zh-CN" altLang="en-US" sz="2000" b="1" dirty="0">
                <a:latin typeface="Times New Roman" pitchFamily="18" charset="0"/>
                <a:ea typeface="幼圆" pitchFamily="49" charset="-122"/>
                <a:cs typeface="Times New Roman" pitchFamily="18" charset="0"/>
              </a:rPr>
              <a:t>表示对</a:t>
            </a:r>
            <a:r>
              <a:rPr kumimoji="0" lang="en-US" altLang="zh-CN" sz="2000" b="1" dirty="0">
                <a:latin typeface="Times New Roman" pitchFamily="18" charset="0"/>
                <a:ea typeface="幼圆" pitchFamily="49" charset="-122"/>
                <a:cs typeface="Times New Roman" pitchFamily="18" charset="0"/>
              </a:rPr>
              <a:t>﹁A</a:t>
            </a:r>
            <a:r>
              <a:rPr kumimoji="0" lang="zh-CN" altLang="en-US" sz="2000" b="1" dirty="0">
                <a:latin typeface="Times New Roman" pitchFamily="18" charset="0"/>
                <a:ea typeface="幼圆" pitchFamily="49" charset="-122"/>
                <a:cs typeface="Times New Roman" pitchFamily="18" charset="0"/>
              </a:rPr>
              <a:t>的信任度，即</a:t>
            </a:r>
            <a:r>
              <a:rPr kumimoji="0" lang="en-US" altLang="zh-CN" sz="2000" b="1" dirty="0">
                <a:latin typeface="Times New Roman" pitchFamily="18" charset="0"/>
                <a:ea typeface="幼圆" pitchFamily="49" charset="-122"/>
                <a:cs typeface="Times New Roman" pitchFamily="18" charset="0"/>
              </a:rPr>
              <a:t>A</a:t>
            </a:r>
            <a:r>
              <a:rPr kumimoji="0" lang="zh-CN" altLang="en-US" sz="2000" b="1" dirty="0">
                <a:latin typeface="Times New Roman" pitchFamily="18" charset="0"/>
                <a:ea typeface="幼圆" pitchFamily="49" charset="-122"/>
                <a:cs typeface="Times New Roman" pitchFamily="18" charset="0"/>
              </a:rPr>
              <a:t>为假的信任度，因此，</a:t>
            </a:r>
            <a:r>
              <a:rPr kumimoji="0" lang="en-US" altLang="zh-CN" sz="2000" b="1" dirty="0">
                <a:solidFill>
                  <a:srgbClr val="FF66CC"/>
                </a:solidFill>
                <a:effectLst>
                  <a:outerShdw blurRad="38100" dist="38100" dir="2700000" algn="tl">
                    <a:srgbClr val="000000">
                      <a:alpha val="43137"/>
                    </a:srgbClr>
                  </a:outerShdw>
                </a:effectLst>
                <a:latin typeface="Times New Roman" pitchFamily="18" charset="0"/>
                <a:ea typeface="幼圆" pitchFamily="49" charset="-122"/>
                <a:cs typeface="Times New Roman" pitchFamily="18" charset="0"/>
              </a:rPr>
              <a:t>Pl(A)</a:t>
            </a:r>
            <a:r>
              <a:rPr kumimoji="0" lang="zh-CN" altLang="en-US" sz="2000" b="1" dirty="0">
                <a:solidFill>
                  <a:srgbClr val="FF66CC"/>
                </a:solidFill>
                <a:effectLst>
                  <a:outerShdw blurRad="38100" dist="38100" dir="2700000" algn="tl">
                    <a:srgbClr val="000000">
                      <a:alpha val="43137"/>
                    </a:srgbClr>
                  </a:outerShdw>
                </a:effectLst>
                <a:latin typeface="Times New Roman" pitchFamily="18" charset="0"/>
                <a:ea typeface="幼圆" pitchFamily="49" charset="-122"/>
                <a:cs typeface="Times New Roman" pitchFamily="18" charset="0"/>
              </a:rPr>
              <a:t>表示对</a:t>
            </a:r>
            <a:r>
              <a:rPr kumimoji="0" lang="en-US" altLang="zh-CN" sz="2000" b="1" dirty="0">
                <a:solidFill>
                  <a:srgbClr val="FF66CC"/>
                </a:solidFill>
                <a:effectLst>
                  <a:outerShdw blurRad="38100" dist="38100" dir="2700000" algn="tl">
                    <a:srgbClr val="000000">
                      <a:alpha val="43137"/>
                    </a:srgbClr>
                  </a:outerShdw>
                </a:effectLst>
                <a:latin typeface="Times New Roman" pitchFamily="18" charset="0"/>
                <a:ea typeface="幼圆" pitchFamily="49" charset="-122"/>
                <a:cs typeface="Times New Roman" pitchFamily="18" charset="0"/>
              </a:rPr>
              <a:t>A</a:t>
            </a:r>
            <a:r>
              <a:rPr kumimoji="0" lang="zh-CN" altLang="en-US" sz="2000" b="1" dirty="0">
                <a:solidFill>
                  <a:srgbClr val="FF66CC"/>
                </a:solidFill>
                <a:effectLst>
                  <a:outerShdw blurRad="38100" dist="38100" dir="2700000" algn="tl">
                    <a:srgbClr val="000000">
                      <a:alpha val="43137"/>
                    </a:srgbClr>
                  </a:outerShdw>
                </a:effectLst>
                <a:latin typeface="Times New Roman" pitchFamily="18" charset="0"/>
                <a:ea typeface="幼圆" pitchFamily="49" charset="-122"/>
                <a:cs typeface="Times New Roman" pitchFamily="18" charset="0"/>
              </a:rPr>
              <a:t>为非假的信任度</a:t>
            </a:r>
            <a:r>
              <a:rPr kumimoji="0" lang="zh-CN" altLang="en-US" sz="2000" b="1" dirty="0">
                <a:latin typeface="Times New Roman" pitchFamily="18" charset="0"/>
                <a:ea typeface="幼圆" pitchFamily="49" charset="-122"/>
                <a:cs typeface="Times New Roman" pitchFamily="18" charset="0"/>
              </a:rPr>
              <a:t>。</a:t>
            </a:r>
          </a:p>
          <a:p>
            <a:pPr eaLnBrk="1" hangingPunct="1">
              <a:lnSpc>
                <a:spcPct val="120000"/>
              </a:lnSpc>
              <a:spcBef>
                <a:spcPts val="2400"/>
              </a:spcBef>
            </a:pPr>
            <a:r>
              <a:rPr kumimoji="0" lang="zh-CN" altLang="en-US" sz="2000" b="1" dirty="0" smtClean="0">
                <a:solidFill>
                  <a:srgbClr val="00B050"/>
                </a:solidFill>
                <a:latin typeface="Times New Roman" pitchFamily="18" charset="0"/>
                <a:ea typeface="仿宋_GB2312" pitchFamily="49" charset="-122"/>
                <a:cs typeface="Times New Roman" pitchFamily="18" charset="0"/>
              </a:rPr>
              <a:t>例：   </a:t>
            </a:r>
            <a:r>
              <a:rPr kumimoji="0" lang="en-US" altLang="zh-CN" sz="2000" b="1" dirty="0">
                <a:solidFill>
                  <a:srgbClr val="00B050"/>
                </a:solidFill>
                <a:latin typeface="Times New Roman" pitchFamily="18" charset="0"/>
                <a:ea typeface="仿宋_GB2312" pitchFamily="49" charset="-122"/>
                <a:cs typeface="Times New Roman" pitchFamily="18" charset="0"/>
              </a:rPr>
              <a:t>Pl({</a:t>
            </a:r>
            <a:r>
              <a:rPr kumimoji="0" lang="zh-CN" altLang="en-US" sz="2000" b="1" dirty="0">
                <a:solidFill>
                  <a:srgbClr val="00B050"/>
                </a:solidFill>
                <a:latin typeface="Times New Roman" pitchFamily="18" charset="0"/>
                <a:ea typeface="仿宋_GB2312" pitchFamily="49" charset="-122"/>
                <a:cs typeface="Times New Roman" pitchFamily="18" charset="0"/>
              </a:rPr>
              <a:t>红</a:t>
            </a:r>
            <a:r>
              <a:rPr kumimoji="0" lang="en-US" altLang="zh-CN" sz="2000" b="1" dirty="0">
                <a:solidFill>
                  <a:srgbClr val="00B050"/>
                </a:solidFill>
                <a:latin typeface="Times New Roman" pitchFamily="18" charset="0"/>
                <a:ea typeface="仿宋_GB2312" pitchFamily="49" charset="-122"/>
                <a:cs typeface="Times New Roman" pitchFamily="18" charset="0"/>
              </a:rPr>
              <a:t>})=1-Bel(﹁{</a:t>
            </a:r>
            <a:r>
              <a:rPr kumimoji="0" lang="zh-CN" altLang="en-US" sz="2000" b="1" dirty="0">
                <a:solidFill>
                  <a:srgbClr val="00B050"/>
                </a:solidFill>
                <a:latin typeface="Times New Roman" pitchFamily="18" charset="0"/>
                <a:ea typeface="仿宋_GB2312" pitchFamily="49" charset="-122"/>
                <a:cs typeface="Times New Roman" pitchFamily="18" charset="0"/>
              </a:rPr>
              <a:t>红</a:t>
            </a:r>
            <a:r>
              <a:rPr kumimoji="0" lang="en-US" altLang="zh-CN" sz="2000" b="1" dirty="0">
                <a:solidFill>
                  <a:srgbClr val="00B050"/>
                </a:solidFill>
                <a:latin typeface="Times New Roman" pitchFamily="18" charset="0"/>
                <a:ea typeface="仿宋_GB2312" pitchFamily="49" charset="-122"/>
                <a:cs typeface="Times New Roman" pitchFamily="18" charset="0"/>
              </a:rPr>
              <a:t>})=1-Bel({</a:t>
            </a:r>
            <a:r>
              <a:rPr kumimoji="0" lang="zh-CN" altLang="en-US" sz="2000" b="1" dirty="0">
                <a:solidFill>
                  <a:srgbClr val="00B050"/>
                </a:solidFill>
                <a:latin typeface="Times New Roman" pitchFamily="18" charset="0"/>
                <a:ea typeface="仿宋_GB2312" pitchFamily="49" charset="-122"/>
                <a:cs typeface="Times New Roman" pitchFamily="18" charset="0"/>
              </a:rPr>
              <a:t>黄，白</a:t>
            </a:r>
            <a:r>
              <a:rPr kumimoji="0" lang="en-US" altLang="zh-CN" sz="2000" b="1" dirty="0">
                <a:solidFill>
                  <a:srgbClr val="00B050"/>
                </a:solidFill>
                <a:latin typeface="Times New Roman" pitchFamily="18" charset="0"/>
                <a:ea typeface="仿宋_GB2312" pitchFamily="49" charset="-122"/>
                <a:cs typeface="Times New Roman" pitchFamily="18" charset="0"/>
              </a:rPr>
              <a:t>})</a:t>
            </a:r>
          </a:p>
          <a:p>
            <a:pPr eaLnBrk="1" hangingPunct="1">
              <a:lnSpc>
                <a:spcPct val="120000"/>
              </a:lnSpc>
              <a:spcBef>
                <a:spcPct val="5000"/>
              </a:spcBef>
            </a:pPr>
            <a:r>
              <a:rPr kumimoji="0" lang="en-US" altLang="zh-CN" sz="2000" b="1" dirty="0">
                <a:solidFill>
                  <a:srgbClr val="00B050"/>
                </a:solidFill>
                <a:latin typeface="Times New Roman" pitchFamily="18" charset="0"/>
                <a:ea typeface="仿宋_GB2312" pitchFamily="49" charset="-122"/>
                <a:cs typeface="Times New Roman" pitchFamily="18" charset="0"/>
              </a:rPr>
              <a:t>                  =1-(m{</a:t>
            </a:r>
            <a:r>
              <a:rPr kumimoji="0" lang="zh-CN" altLang="en-US" sz="2000" b="1" dirty="0">
                <a:solidFill>
                  <a:srgbClr val="00B050"/>
                </a:solidFill>
                <a:latin typeface="Times New Roman" pitchFamily="18" charset="0"/>
                <a:ea typeface="仿宋_GB2312" pitchFamily="49" charset="-122"/>
                <a:cs typeface="Times New Roman" pitchFamily="18" charset="0"/>
              </a:rPr>
              <a:t>黄</a:t>
            </a:r>
            <a:r>
              <a:rPr kumimoji="0" lang="en-US" altLang="zh-CN" sz="2000" b="1" dirty="0">
                <a:solidFill>
                  <a:srgbClr val="00B050"/>
                </a:solidFill>
                <a:latin typeface="Times New Roman" pitchFamily="18" charset="0"/>
                <a:ea typeface="仿宋_GB2312" pitchFamily="49" charset="-122"/>
                <a:cs typeface="Times New Roman" pitchFamily="18" charset="0"/>
              </a:rPr>
              <a:t>}+m{</a:t>
            </a:r>
            <a:r>
              <a:rPr kumimoji="0" lang="zh-CN" altLang="en-US" sz="2000" b="1" dirty="0">
                <a:solidFill>
                  <a:srgbClr val="00B050"/>
                </a:solidFill>
                <a:latin typeface="Times New Roman" pitchFamily="18" charset="0"/>
                <a:ea typeface="仿宋_GB2312" pitchFamily="49" charset="-122"/>
                <a:cs typeface="Times New Roman" pitchFamily="18" charset="0"/>
              </a:rPr>
              <a:t>白</a:t>
            </a:r>
            <a:r>
              <a:rPr kumimoji="0" lang="en-US" altLang="zh-CN" sz="2000" b="1" dirty="0">
                <a:solidFill>
                  <a:srgbClr val="00B050"/>
                </a:solidFill>
                <a:latin typeface="Times New Roman" pitchFamily="18" charset="0"/>
                <a:ea typeface="仿宋_GB2312" pitchFamily="49" charset="-122"/>
                <a:cs typeface="Times New Roman" pitchFamily="18" charset="0"/>
              </a:rPr>
              <a:t>}+m{</a:t>
            </a:r>
            <a:r>
              <a:rPr kumimoji="0" lang="zh-CN" altLang="en-US" sz="2000" b="1" dirty="0">
                <a:solidFill>
                  <a:srgbClr val="00B050"/>
                </a:solidFill>
                <a:latin typeface="Times New Roman" pitchFamily="18" charset="0"/>
                <a:ea typeface="仿宋_GB2312" pitchFamily="49" charset="-122"/>
                <a:cs typeface="Times New Roman" pitchFamily="18" charset="0"/>
              </a:rPr>
              <a:t>黄，白</a:t>
            </a:r>
            <a:r>
              <a:rPr kumimoji="0" lang="en-US" altLang="zh-CN" sz="2000" b="1" dirty="0">
                <a:solidFill>
                  <a:srgbClr val="00B050"/>
                </a:solidFill>
                <a:latin typeface="Times New Roman" pitchFamily="18" charset="0"/>
                <a:ea typeface="仿宋_GB2312" pitchFamily="49" charset="-122"/>
                <a:cs typeface="Times New Roman" pitchFamily="18" charset="0"/>
              </a:rPr>
              <a:t>})=1-(0+0.1+0)=0.9</a:t>
            </a:r>
          </a:p>
          <a:p>
            <a:pPr eaLnBrk="1" hangingPunct="1">
              <a:lnSpc>
                <a:spcPct val="120000"/>
              </a:lnSpc>
              <a:spcBef>
                <a:spcPct val="5000"/>
              </a:spcBef>
            </a:pPr>
            <a:r>
              <a:rPr kumimoji="0" lang="en-US" altLang="zh-CN" sz="2000" b="1" dirty="0">
                <a:solidFill>
                  <a:srgbClr val="00B050"/>
                </a:solidFill>
                <a:latin typeface="Times New Roman" pitchFamily="18" charset="0"/>
                <a:ea typeface="仿宋_GB2312" pitchFamily="49" charset="-122"/>
                <a:cs typeface="Times New Roman" pitchFamily="18" charset="0"/>
              </a:rPr>
              <a:t>     </a:t>
            </a:r>
            <a:r>
              <a:rPr kumimoji="0" lang="zh-CN" altLang="en-US" sz="2000" b="1" dirty="0">
                <a:solidFill>
                  <a:srgbClr val="00B050"/>
                </a:solidFill>
                <a:latin typeface="Times New Roman" pitchFamily="18" charset="0"/>
                <a:ea typeface="仿宋_GB2312" pitchFamily="49" charset="-122"/>
                <a:cs typeface="Times New Roman" pitchFamily="18" charset="0"/>
              </a:rPr>
              <a:t>这里的</a:t>
            </a:r>
            <a:r>
              <a:rPr kumimoji="0" lang="en-US" altLang="zh-CN" sz="2000" b="1" dirty="0">
                <a:solidFill>
                  <a:srgbClr val="00B050"/>
                </a:solidFill>
                <a:latin typeface="Times New Roman" pitchFamily="18" charset="0"/>
                <a:ea typeface="仿宋_GB2312" pitchFamily="49" charset="-122"/>
                <a:cs typeface="Times New Roman" pitchFamily="18" charset="0"/>
              </a:rPr>
              <a:t>0.9</a:t>
            </a:r>
            <a:r>
              <a:rPr kumimoji="0" lang="zh-CN" altLang="en-US" sz="2000" b="1" dirty="0">
                <a:solidFill>
                  <a:srgbClr val="00B050"/>
                </a:solidFill>
                <a:latin typeface="Times New Roman" pitchFamily="18" charset="0"/>
                <a:ea typeface="仿宋_GB2312" pitchFamily="49" charset="-122"/>
                <a:cs typeface="Times New Roman" pitchFamily="18" charset="0"/>
              </a:rPr>
              <a:t>是“红”为非假的信任度。由于“红”为真的精确信任度为</a:t>
            </a:r>
            <a:r>
              <a:rPr kumimoji="0" lang="en-US" altLang="zh-CN" sz="2000" b="1" dirty="0">
                <a:solidFill>
                  <a:srgbClr val="00B050"/>
                </a:solidFill>
                <a:latin typeface="Times New Roman" pitchFamily="18" charset="0"/>
                <a:ea typeface="仿宋_GB2312" pitchFamily="49" charset="-122"/>
                <a:cs typeface="Times New Roman" pitchFamily="18" charset="0"/>
              </a:rPr>
              <a:t>0.3</a:t>
            </a:r>
            <a:r>
              <a:rPr kumimoji="0" lang="zh-CN" altLang="en-US" sz="2000" b="1" dirty="0">
                <a:solidFill>
                  <a:srgbClr val="00B050"/>
                </a:solidFill>
                <a:latin typeface="Times New Roman" pitchFamily="18" charset="0"/>
                <a:ea typeface="仿宋_GB2312" pitchFamily="49" charset="-122"/>
                <a:cs typeface="Times New Roman" pitchFamily="18" charset="0"/>
              </a:rPr>
              <a:t>，而剩下的</a:t>
            </a:r>
            <a:r>
              <a:rPr kumimoji="0" lang="en-US" altLang="zh-CN" sz="2000" b="1" dirty="0">
                <a:solidFill>
                  <a:srgbClr val="00B050"/>
                </a:solidFill>
                <a:latin typeface="Times New Roman" pitchFamily="18" charset="0"/>
                <a:ea typeface="仿宋_GB2312" pitchFamily="49" charset="-122"/>
                <a:cs typeface="Times New Roman" pitchFamily="18" charset="0"/>
              </a:rPr>
              <a:t>0.9-0.3=0.6</a:t>
            </a:r>
            <a:r>
              <a:rPr kumimoji="0" lang="zh-CN" altLang="en-US" sz="2000" b="1" dirty="0">
                <a:solidFill>
                  <a:srgbClr val="00B050"/>
                </a:solidFill>
                <a:latin typeface="Times New Roman" pitchFamily="18" charset="0"/>
                <a:ea typeface="仿宋_GB2312" pitchFamily="49" charset="-122"/>
                <a:cs typeface="Times New Roman" pitchFamily="18" charset="0"/>
              </a:rPr>
              <a:t>，则是知道非假，但却不能肯定为真的那部分。</a:t>
            </a:r>
          </a:p>
          <a:p>
            <a:pPr eaLnBrk="1" hangingPunct="1">
              <a:lnSpc>
                <a:spcPct val="120000"/>
              </a:lnSpc>
              <a:spcBef>
                <a:spcPts val="1800"/>
              </a:spcBef>
            </a:pPr>
            <a:r>
              <a:rPr kumimoji="0" lang="zh-CN" altLang="en-US" sz="2000" b="1" dirty="0">
                <a:solidFill>
                  <a:srgbClr val="00B050"/>
                </a:solidFill>
                <a:latin typeface="Times New Roman" pitchFamily="18" charset="0"/>
                <a:ea typeface="仿宋_GB2312" pitchFamily="49" charset="-122"/>
                <a:cs typeface="Times New Roman" pitchFamily="18" charset="0"/>
              </a:rPr>
              <a:t>    再如</a:t>
            </a:r>
            <a:r>
              <a:rPr kumimoji="0" lang="zh-CN" altLang="en-US" sz="2000" b="1" dirty="0" smtClean="0">
                <a:solidFill>
                  <a:srgbClr val="00B050"/>
                </a:solidFill>
                <a:latin typeface="Times New Roman" pitchFamily="18" charset="0"/>
                <a:ea typeface="仿宋_GB2312" pitchFamily="49" charset="-122"/>
                <a:cs typeface="Times New Roman" pitchFamily="18" charset="0"/>
              </a:rPr>
              <a:t>：   </a:t>
            </a:r>
            <a:r>
              <a:rPr kumimoji="0" lang="en-US" altLang="zh-CN" sz="2000" b="1" dirty="0">
                <a:solidFill>
                  <a:srgbClr val="00B050"/>
                </a:solidFill>
                <a:latin typeface="Times New Roman" pitchFamily="18" charset="0"/>
                <a:ea typeface="仿宋_GB2312" pitchFamily="49" charset="-122"/>
                <a:cs typeface="Times New Roman" pitchFamily="18" charset="0"/>
              </a:rPr>
              <a:t>Pl({</a:t>
            </a:r>
            <a:r>
              <a:rPr kumimoji="0" lang="zh-CN" altLang="en-US" sz="2000" b="1" dirty="0">
                <a:solidFill>
                  <a:srgbClr val="00B050"/>
                </a:solidFill>
                <a:latin typeface="Times New Roman" pitchFamily="18" charset="0"/>
                <a:ea typeface="仿宋_GB2312" pitchFamily="49" charset="-122"/>
                <a:cs typeface="Times New Roman" pitchFamily="18" charset="0"/>
              </a:rPr>
              <a:t>黄，白</a:t>
            </a:r>
            <a:r>
              <a:rPr kumimoji="0" lang="en-US" altLang="zh-CN" sz="2000" b="1" dirty="0">
                <a:solidFill>
                  <a:srgbClr val="00B050"/>
                </a:solidFill>
                <a:latin typeface="Times New Roman" pitchFamily="18" charset="0"/>
                <a:ea typeface="仿宋_GB2312" pitchFamily="49" charset="-122"/>
                <a:cs typeface="Times New Roman" pitchFamily="18" charset="0"/>
              </a:rPr>
              <a:t>})=1-Bel(﹁{</a:t>
            </a:r>
            <a:r>
              <a:rPr kumimoji="0" lang="zh-CN" altLang="en-US" sz="2000" b="1" dirty="0">
                <a:solidFill>
                  <a:srgbClr val="00B050"/>
                </a:solidFill>
                <a:latin typeface="Times New Roman" pitchFamily="18" charset="0"/>
                <a:ea typeface="仿宋_GB2312" pitchFamily="49" charset="-122"/>
                <a:cs typeface="Times New Roman" pitchFamily="18" charset="0"/>
              </a:rPr>
              <a:t>黄，白</a:t>
            </a:r>
            <a:r>
              <a:rPr kumimoji="0" lang="en-US" altLang="zh-CN" sz="2000" b="1" dirty="0">
                <a:solidFill>
                  <a:srgbClr val="00B050"/>
                </a:solidFill>
                <a:latin typeface="Times New Roman" pitchFamily="18" charset="0"/>
                <a:ea typeface="仿宋_GB2312" pitchFamily="49" charset="-122"/>
                <a:cs typeface="Times New Roman" pitchFamily="18" charset="0"/>
              </a:rPr>
              <a:t>})=1-Bel({</a:t>
            </a:r>
            <a:r>
              <a:rPr kumimoji="0" lang="zh-CN" altLang="en-US" sz="2000" b="1" dirty="0">
                <a:solidFill>
                  <a:srgbClr val="00B050"/>
                </a:solidFill>
                <a:latin typeface="Times New Roman" pitchFamily="18" charset="0"/>
                <a:ea typeface="仿宋_GB2312" pitchFamily="49" charset="-122"/>
                <a:cs typeface="Times New Roman" pitchFamily="18" charset="0"/>
              </a:rPr>
              <a:t>红</a:t>
            </a:r>
            <a:r>
              <a:rPr kumimoji="0" lang="en-US" altLang="zh-CN" sz="2000" b="1" dirty="0">
                <a:solidFill>
                  <a:srgbClr val="00B050"/>
                </a:solidFill>
                <a:latin typeface="Times New Roman" pitchFamily="18" charset="0"/>
                <a:ea typeface="仿宋_GB2312" pitchFamily="49" charset="-122"/>
                <a:cs typeface="Times New Roman" pitchFamily="18" charset="0"/>
              </a:rPr>
              <a:t>})=</a:t>
            </a:r>
            <a:r>
              <a:rPr kumimoji="0" lang="en-US" altLang="zh-CN" sz="2000" b="1" dirty="0" smtClean="0">
                <a:solidFill>
                  <a:srgbClr val="00B050"/>
                </a:solidFill>
                <a:latin typeface="Times New Roman" pitchFamily="18" charset="0"/>
                <a:ea typeface="仿宋_GB2312" pitchFamily="49" charset="-122"/>
                <a:cs typeface="Times New Roman" pitchFamily="18" charset="0"/>
              </a:rPr>
              <a:t>1-0.3=0.7</a:t>
            </a:r>
            <a:endParaRPr kumimoji="0" lang="en-US" altLang="zh-CN" sz="2000" b="1" dirty="0">
              <a:solidFill>
                <a:srgbClr val="00B050"/>
              </a:solidFill>
              <a:latin typeface="Times New Roman" pitchFamily="18" charset="0"/>
              <a:ea typeface="仿宋_GB2312" pitchFamily="49" charset="-122"/>
              <a:cs typeface="Times New Roman" pitchFamily="18" charset="0"/>
            </a:endParaRPr>
          </a:p>
        </p:txBody>
      </p:sp>
      <p:sp>
        <p:nvSpPr>
          <p:cNvPr id="6" name="灯片编号占位符 3"/>
          <p:cNvSpPr>
            <a:spLocks noGrp="1"/>
          </p:cNvSpPr>
          <p:nvPr>
            <p:ph type="sldNum" sz="quarter" idx="12"/>
          </p:nvPr>
        </p:nvSpPr>
        <p:spPr/>
        <p:txBody>
          <a:bodyPr/>
          <a:lstStyle/>
          <a:p>
            <a:fld id="{CFE4D602-E582-4C91-9DD4-D8EE12E46F6A}" type="slidenum">
              <a:rPr lang="en-US" altLang="zh-CN"/>
              <a:pPr/>
              <a:t>69</a:t>
            </a:fld>
            <a:endParaRPr lang="en-US" altLang="zh-CN" dirty="0"/>
          </a:p>
        </p:txBody>
      </p:sp>
      <p:graphicFrame>
        <p:nvGraphicFramePr>
          <p:cNvPr id="442372" name="Object 4"/>
          <p:cNvGraphicFramePr>
            <a:graphicFrameLocks noChangeAspect="1"/>
          </p:cNvGraphicFramePr>
          <p:nvPr>
            <p:extLst>
              <p:ext uri="{D42A27DB-BD31-4B8C-83A1-F6EECF244321}">
                <p14:modId xmlns:p14="http://schemas.microsoft.com/office/powerpoint/2010/main" val="4171324912"/>
              </p:ext>
            </p:extLst>
          </p:nvPr>
        </p:nvGraphicFramePr>
        <p:xfrm>
          <a:off x="7848364" y="1592796"/>
          <a:ext cx="255588" cy="265112"/>
        </p:xfrm>
        <a:graphic>
          <a:graphicData uri="http://schemas.openxmlformats.org/presentationml/2006/ole">
            <mc:AlternateContent xmlns:mc="http://schemas.openxmlformats.org/markup-compatibility/2006">
              <mc:Choice xmlns:v="urn:schemas-microsoft-com:vml" Requires="v">
                <p:oleObj spid="_x0000_s442484" name="公式" r:id="rId4" imgW="152280" imgH="152280" progId="Equation.3">
                  <p:embed/>
                </p:oleObj>
              </mc:Choice>
              <mc:Fallback>
                <p:oleObj name="公式" r:id="rId4" imgW="152280" imgH="152280" progId="Equation.3">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848364" y="1592796"/>
                        <a:ext cx="255588" cy="2651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7" name="Rectangle 2"/>
          <p:cNvSpPr txBox="1">
            <a:spLocks noChangeArrowheads="1"/>
          </p:cNvSpPr>
          <p:nvPr/>
        </p:nvSpPr>
        <p:spPr>
          <a:xfrm>
            <a:off x="438944" y="164444"/>
            <a:ext cx="8229600" cy="922337"/>
          </a:xfrm>
          <a:prstGeom prst="rect">
            <a:avLst/>
          </a:prstGeom>
        </p:spPr>
        <p:txBody>
          <a:bodyPr/>
          <a:lstStyle>
            <a:lvl1pPr algn="ctr" rtl="0" fontAlgn="base">
              <a:spcBef>
                <a:spcPct val="0"/>
              </a:spcBef>
              <a:spcAft>
                <a:spcPct val="0"/>
              </a:spcAft>
              <a:defRPr sz="4400">
                <a:solidFill>
                  <a:schemeClr val="tx2"/>
                </a:solidFill>
                <a:latin typeface="方正姚体" pitchFamily="2" charset="-122"/>
                <a:ea typeface="方正姚体" pitchFamily="2" charset="-122"/>
                <a:cs typeface="+mj-cs"/>
              </a:defRPr>
            </a:lvl1pPr>
            <a:lvl2pPr algn="ctr" rtl="0" fontAlgn="base">
              <a:spcBef>
                <a:spcPct val="0"/>
              </a:spcBef>
              <a:spcAft>
                <a:spcPct val="0"/>
              </a:spcAft>
              <a:defRPr sz="4400">
                <a:solidFill>
                  <a:schemeClr val="tx2"/>
                </a:solidFill>
                <a:latin typeface="Arial" charset="0"/>
                <a:ea typeface="宋体" pitchFamily="2" charset="-122"/>
              </a:defRPr>
            </a:lvl2pPr>
            <a:lvl3pPr algn="ctr" rtl="0" fontAlgn="base">
              <a:spcBef>
                <a:spcPct val="0"/>
              </a:spcBef>
              <a:spcAft>
                <a:spcPct val="0"/>
              </a:spcAft>
              <a:defRPr sz="4400">
                <a:solidFill>
                  <a:schemeClr val="tx2"/>
                </a:solidFill>
                <a:latin typeface="Arial" charset="0"/>
                <a:ea typeface="宋体" pitchFamily="2" charset="-122"/>
              </a:defRPr>
            </a:lvl3pPr>
            <a:lvl4pPr algn="ctr" rtl="0" fontAlgn="base">
              <a:spcBef>
                <a:spcPct val="0"/>
              </a:spcBef>
              <a:spcAft>
                <a:spcPct val="0"/>
              </a:spcAft>
              <a:defRPr sz="4400">
                <a:solidFill>
                  <a:schemeClr val="tx2"/>
                </a:solidFill>
                <a:latin typeface="Arial" charset="0"/>
                <a:ea typeface="宋体" pitchFamily="2" charset="-122"/>
              </a:defRPr>
            </a:lvl4pPr>
            <a:lvl5pPr algn="ctr" rtl="0" fontAlgn="base">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a:lstStyle>
          <a:p>
            <a:r>
              <a:rPr kumimoji="1" lang="en-US" altLang="zh-CN" b="1" kern="1200" dirty="0" smtClean="0">
                <a:solidFill>
                  <a:schemeClr val="accent2"/>
                </a:solidFill>
              </a:rPr>
              <a:t>DS</a:t>
            </a:r>
            <a:r>
              <a:rPr kumimoji="1" lang="zh-CN" altLang="en-US" b="1" kern="1200" dirty="0" smtClean="0">
                <a:solidFill>
                  <a:schemeClr val="accent2"/>
                </a:solidFill>
              </a:rPr>
              <a:t>理论</a:t>
            </a:r>
            <a:r>
              <a:rPr kumimoji="1" lang="en-US" altLang="zh-CN" b="1" kern="1200" dirty="0" smtClean="0">
                <a:solidFill>
                  <a:schemeClr val="accent2"/>
                </a:solidFill>
              </a:rPr>
              <a:t>- </a:t>
            </a:r>
            <a:r>
              <a:rPr lang="zh-CN" altLang="en-US" b="1" dirty="0">
                <a:solidFill>
                  <a:schemeClr val="accent2"/>
                </a:solidFill>
              </a:rPr>
              <a:t>似然</a:t>
            </a:r>
            <a:r>
              <a:rPr kumimoji="1" lang="zh-CN" altLang="en-US" b="1" kern="1200" dirty="0" smtClean="0">
                <a:solidFill>
                  <a:schemeClr val="accent2"/>
                </a:solidFill>
              </a:rPr>
              <a:t>函数</a:t>
            </a:r>
            <a:endParaRPr kumimoji="1" lang="zh-CN" altLang="en-US" b="1" kern="1200" dirty="0">
              <a:solidFill>
                <a:schemeClr val="accent2"/>
              </a:solidFill>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5"/>
          <p:cNvSpPr>
            <a:spLocks noGrp="1"/>
          </p:cNvSpPr>
          <p:nvPr>
            <p:ph type="sldNum" sz="quarter" idx="12"/>
          </p:nvPr>
        </p:nvSpPr>
        <p:spPr/>
        <p:txBody>
          <a:bodyPr/>
          <a:lstStyle/>
          <a:p>
            <a:fld id="{D6B1D503-9724-4B50-B44A-EFB8576DB2FC}" type="slidenum">
              <a:rPr lang="en-US" altLang="zh-CN"/>
              <a:pPr/>
              <a:t>7</a:t>
            </a:fld>
            <a:endParaRPr lang="en-US" altLang="zh-CN"/>
          </a:p>
        </p:txBody>
      </p:sp>
      <p:sp>
        <p:nvSpPr>
          <p:cNvPr id="538627" name="Rectangle 3"/>
          <p:cNvSpPr>
            <a:spLocks noGrp="1" noChangeArrowheads="1"/>
          </p:cNvSpPr>
          <p:nvPr>
            <p:ph type="body" idx="1"/>
          </p:nvPr>
        </p:nvSpPr>
        <p:spPr/>
        <p:txBody>
          <a:bodyPr/>
          <a:lstStyle/>
          <a:p>
            <a:pPr>
              <a:lnSpc>
                <a:spcPct val="120000"/>
              </a:lnSpc>
              <a:spcBef>
                <a:spcPts val="1800"/>
              </a:spcBef>
            </a:pPr>
            <a:r>
              <a:rPr lang="zh-CN" altLang="en-US" dirty="0" smtClean="0">
                <a:latin typeface="宋体" pitchFamily="2" charset="-122"/>
              </a:rPr>
              <a:t>在确定性推理</a:t>
            </a:r>
            <a:r>
              <a:rPr lang="zh-CN" altLang="en-US" dirty="0">
                <a:latin typeface="宋体" pitchFamily="2" charset="-122"/>
              </a:rPr>
              <a:t>中，知识和证据都具有</a:t>
            </a:r>
            <a:r>
              <a:rPr lang="zh-CN" altLang="en-US" dirty="0" smtClean="0">
                <a:latin typeface="宋体" pitchFamily="2" charset="-122"/>
              </a:rPr>
              <a:t>不确定性，导致推理机</a:t>
            </a:r>
            <a:r>
              <a:rPr lang="zh-CN" altLang="en-US" dirty="0">
                <a:latin typeface="宋体" pitchFamily="2" charset="-122"/>
              </a:rPr>
              <a:t>的设计与</a:t>
            </a:r>
            <a:r>
              <a:rPr lang="zh-CN" altLang="en-US" dirty="0" smtClean="0">
                <a:latin typeface="宋体" pitchFamily="2" charset="-122"/>
              </a:rPr>
              <a:t>实现复杂</a:t>
            </a:r>
            <a:r>
              <a:rPr lang="zh-CN" altLang="en-US" dirty="0">
                <a:latin typeface="宋体" pitchFamily="2" charset="-122"/>
              </a:rPr>
              <a:t>度和</a:t>
            </a:r>
            <a:r>
              <a:rPr lang="zh-CN" altLang="en-US" dirty="0" smtClean="0">
                <a:latin typeface="宋体" pitchFamily="2" charset="-122"/>
              </a:rPr>
              <a:t>难度增高。</a:t>
            </a:r>
            <a:endParaRPr lang="zh-CN" altLang="en-US" dirty="0">
              <a:latin typeface="宋体" pitchFamily="2" charset="-122"/>
            </a:endParaRPr>
          </a:p>
          <a:p>
            <a:pPr>
              <a:lnSpc>
                <a:spcPct val="120000"/>
              </a:lnSpc>
              <a:spcBef>
                <a:spcPts val="1800"/>
              </a:spcBef>
            </a:pPr>
            <a:r>
              <a:rPr lang="zh-CN" altLang="en-US" dirty="0">
                <a:latin typeface="宋体" pitchFamily="2" charset="-122"/>
              </a:rPr>
              <a:t>重点</a:t>
            </a:r>
            <a:r>
              <a:rPr lang="zh-CN" altLang="en-US" dirty="0" smtClean="0">
                <a:latin typeface="宋体" pitchFamily="2" charset="-122"/>
              </a:rPr>
              <a:t>：</a:t>
            </a:r>
            <a:r>
              <a:rPr lang="zh-CN" altLang="en-US" dirty="0" smtClean="0">
                <a:solidFill>
                  <a:srgbClr val="0000FF"/>
                </a:solidFill>
                <a:latin typeface="宋体" pitchFamily="2" charset="-122"/>
              </a:rPr>
              <a:t>推理</a:t>
            </a:r>
            <a:r>
              <a:rPr lang="zh-CN" altLang="en-US" dirty="0">
                <a:solidFill>
                  <a:srgbClr val="0000FF"/>
                </a:solidFill>
                <a:latin typeface="宋体" pitchFamily="2" charset="-122"/>
              </a:rPr>
              <a:t>方向、推理方法</a:t>
            </a:r>
            <a:r>
              <a:rPr lang="zh-CN" altLang="en-US" dirty="0">
                <a:latin typeface="宋体" pitchFamily="2" charset="-122"/>
              </a:rPr>
              <a:t>和</a:t>
            </a:r>
            <a:r>
              <a:rPr lang="zh-CN" altLang="en-US" dirty="0">
                <a:solidFill>
                  <a:srgbClr val="0000FF"/>
                </a:solidFill>
                <a:latin typeface="宋体" pitchFamily="2" charset="-122"/>
              </a:rPr>
              <a:t>控制策略</a:t>
            </a:r>
            <a:r>
              <a:rPr lang="zh-CN" altLang="en-US" dirty="0" smtClean="0">
                <a:latin typeface="宋体" pitchFamily="2" charset="-122"/>
              </a:rPr>
              <a:t>等</a:t>
            </a:r>
            <a:endParaRPr lang="en-US" altLang="zh-CN" dirty="0" smtClean="0">
              <a:latin typeface="宋体" pitchFamily="2" charset="-122"/>
            </a:endParaRPr>
          </a:p>
          <a:p>
            <a:pPr>
              <a:lnSpc>
                <a:spcPct val="120000"/>
              </a:lnSpc>
              <a:spcBef>
                <a:spcPts val="1800"/>
              </a:spcBef>
            </a:pPr>
            <a:r>
              <a:rPr lang="zh-CN" altLang="en-US" dirty="0" smtClean="0">
                <a:latin typeface="宋体" pitchFamily="2" charset="-122"/>
              </a:rPr>
              <a:t>基本问题：</a:t>
            </a:r>
            <a:endParaRPr lang="en-US" altLang="zh-CN" dirty="0" smtClean="0">
              <a:latin typeface="宋体" pitchFamily="2" charset="-122"/>
            </a:endParaRPr>
          </a:p>
          <a:p>
            <a:pPr lvl="1">
              <a:lnSpc>
                <a:spcPct val="120000"/>
              </a:lnSpc>
              <a:spcBef>
                <a:spcPts val="1800"/>
              </a:spcBef>
            </a:pPr>
            <a:r>
              <a:rPr lang="zh-CN" altLang="en-US" b="1" dirty="0" smtClean="0">
                <a:solidFill>
                  <a:srgbClr val="0000FF"/>
                </a:solidFill>
                <a:latin typeface="宋体" pitchFamily="2" charset="-122"/>
              </a:rPr>
              <a:t>不确定性</a:t>
            </a:r>
            <a:r>
              <a:rPr lang="zh-CN" altLang="en-US" b="1" dirty="0">
                <a:solidFill>
                  <a:srgbClr val="0000FF"/>
                </a:solidFill>
                <a:latin typeface="宋体" pitchFamily="2" charset="-122"/>
              </a:rPr>
              <a:t>的</a:t>
            </a:r>
            <a:r>
              <a:rPr lang="zh-CN" altLang="en-US" b="1" dirty="0" smtClean="0">
                <a:solidFill>
                  <a:srgbClr val="0000FF"/>
                </a:solidFill>
                <a:latin typeface="宋体" pitchFamily="2" charset="-122"/>
              </a:rPr>
              <a:t>表示</a:t>
            </a:r>
            <a:endParaRPr lang="en-US" altLang="zh-CN" b="1" dirty="0" smtClean="0">
              <a:solidFill>
                <a:srgbClr val="0000FF"/>
              </a:solidFill>
              <a:latin typeface="宋体" pitchFamily="2" charset="-122"/>
            </a:endParaRPr>
          </a:p>
          <a:p>
            <a:pPr lvl="1">
              <a:lnSpc>
                <a:spcPct val="120000"/>
              </a:lnSpc>
              <a:spcBef>
                <a:spcPts val="1800"/>
              </a:spcBef>
            </a:pPr>
            <a:r>
              <a:rPr lang="zh-CN" altLang="en-US" b="1" dirty="0" smtClean="0">
                <a:solidFill>
                  <a:srgbClr val="0000FF"/>
                </a:solidFill>
                <a:latin typeface="宋体" pitchFamily="2" charset="-122"/>
              </a:rPr>
              <a:t>不确定性</a:t>
            </a:r>
            <a:r>
              <a:rPr lang="zh-CN" altLang="en-US" b="1" dirty="0">
                <a:solidFill>
                  <a:srgbClr val="0000FF"/>
                </a:solidFill>
                <a:latin typeface="宋体" pitchFamily="2" charset="-122"/>
              </a:rPr>
              <a:t>的</a:t>
            </a:r>
            <a:r>
              <a:rPr lang="zh-CN" altLang="en-US" b="1" dirty="0" smtClean="0">
                <a:solidFill>
                  <a:srgbClr val="0000FF"/>
                </a:solidFill>
                <a:latin typeface="宋体" pitchFamily="2" charset="-122"/>
              </a:rPr>
              <a:t>匹配</a:t>
            </a:r>
            <a:endParaRPr lang="en-US" altLang="zh-CN" dirty="0">
              <a:solidFill>
                <a:srgbClr val="0000FF"/>
              </a:solidFill>
              <a:latin typeface="宋体" pitchFamily="2" charset="-122"/>
            </a:endParaRPr>
          </a:p>
          <a:p>
            <a:pPr lvl="1">
              <a:lnSpc>
                <a:spcPct val="120000"/>
              </a:lnSpc>
              <a:spcBef>
                <a:spcPts val="1800"/>
              </a:spcBef>
            </a:pPr>
            <a:r>
              <a:rPr lang="zh-CN" altLang="en-US" b="1" dirty="0" smtClean="0">
                <a:solidFill>
                  <a:srgbClr val="0000FF"/>
                </a:solidFill>
                <a:latin typeface="宋体" pitchFamily="2" charset="-122"/>
              </a:rPr>
              <a:t>不确定性</a:t>
            </a:r>
            <a:r>
              <a:rPr lang="zh-CN" altLang="en-US" b="1" dirty="0">
                <a:solidFill>
                  <a:srgbClr val="0000FF"/>
                </a:solidFill>
                <a:latin typeface="宋体" pitchFamily="2" charset="-122"/>
              </a:rPr>
              <a:t>的更新</a:t>
            </a:r>
            <a:r>
              <a:rPr lang="zh-CN" altLang="en-US" b="1" dirty="0" smtClean="0">
                <a:solidFill>
                  <a:srgbClr val="0000FF"/>
                </a:solidFill>
                <a:latin typeface="宋体" pitchFamily="2" charset="-122"/>
              </a:rPr>
              <a:t>算法</a:t>
            </a:r>
            <a:endParaRPr lang="zh-CN" altLang="en-US" dirty="0">
              <a:solidFill>
                <a:srgbClr val="0000FF"/>
              </a:solidFill>
              <a:latin typeface="宋体" pitchFamily="2" charset="-122"/>
            </a:endParaRPr>
          </a:p>
        </p:txBody>
      </p:sp>
      <p:sp>
        <p:nvSpPr>
          <p:cNvPr id="6" name="Text Box 3"/>
          <p:cNvSpPr txBox="1">
            <a:spLocks noChangeArrowheads="1"/>
          </p:cNvSpPr>
          <p:nvPr/>
        </p:nvSpPr>
        <p:spPr bwMode="auto">
          <a:xfrm>
            <a:off x="287338" y="260350"/>
            <a:ext cx="8461375"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0"/>
              </a:spcBef>
            </a:pPr>
            <a:r>
              <a:rPr lang="zh-CN" altLang="en-US" sz="4400" b="1" dirty="0" smtClean="0">
                <a:solidFill>
                  <a:schemeClr val="accent2"/>
                </a:solidFill>
                <a:latin typeface="方正姚体" pitchFamily="2" charset="-122"/>
                <a:ea typeface="方正姚体" pitchFamily="2" charset="-122"/>
                <a:cs typeface="+mj-cs"/>
              </a:rPr>
              <a:t>不确定性</a:t>
            </a:r>
            <a:r>
              <a:rPr lang="zh-CN" altLang="en-US" sz="4400" b="1" dirty="0">
                <a:solidFill>
                  <a:schemeClr val="accent2"/>
                </a:solidFill>
                <a:latin typeface="方正姚体" pitchFamily="2" charset="-122"/>
                <a:ea typeface="方正姚体" pitchFamily="2" charset="-122"/>
                <a:cs typeface="+mj-cs"/>
              </a:rPr>
              <a:t>推理</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灯片编号占位符 3"/>
          <p:cNvSpPr>
            <a:spLocks noGrp="1"/>
          </p:cNvSpPr>
          <p:nvPr>
            <p:ph type="sldNum" sz="quarter" idx="12"/>
          </p:nvPr>
        </p:nvSpPr>
        <p:spPr/>
        <p:txBody>
          <a:bodyPr/>
          <a:lstStyle/>
          <a:p>
            <a:fld id="{75723840-7B34-4CDA-95E2-0AC40726D837}" type="slidenum">
              <a:rPr lang="en-US" altLang="zh-CN"/>
              <a:pPr/>
              <a:t>70</a:t>
            </a:fld>
            <a:endParaRPr lang="en-US" altLang="zh-CN"/>
          </a:p>
        </p:txBody>
      </p:sp>
      <p:sp>
        <p:nvSpPr>
          <p:cNvPr id="443395" name="Text Box 3"/>
          <p:cNvSpPr txBox="1">
            <a:spLocks noChangeArrowheads="1"/>
          </p:cNvSpPr>
          <p:nvPr/>
        </p:nvSpPr>
        <p:spPr bwMode="auto">
          <a:xfrm>
            <a:off x="179388" y="1268413"/>
            <a:ext cx="8785225" cy="53214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lnSpc>
                <a:spcPct val="105000"/>
              </a:lnSpc>
              <a:spcBef>
                <a:spcPct val="5000"/>
              </a:spcBef>
            </a:pPr>
            <a:r>
              <a:rPr kumimoji="0" lang="zh-CN" altLang="en-US" sz="2400" b="1" dirty="0" smtClean="0">
                <a:solidFill>
                  <a:srgbClr val="A50021"/>
                </a:solidFill>
                <a:latin typeface="幼圆" pitchFamily="49" charset="-122"/>
                <a:ea typeface="幼圆" pitchFamily="49" charset="-122"/>
              </a:rPr>
              <a:t>另外</a:t>
            </a:r>
            <a:r>
              <a:rPr kumimoji="0" lang="zh-CN" altLang="en-US" sz="2400" b="1" dirty="0">
                <a:solidFill>
                  <a:srgbClr val="A50021"/>
                </a:solidFill>
                <a:latin typeface="幼圆" pitchFamily="49" charset="-122"/>
                <a:ea typeface="幼圆" pitchFamily="49" charset="-122"/>
              </a:rPr>
              <a:t>一种计算办法</a:t>
            </a:r>
            <a:r>
              <a:rPr kumimoji="0" lang="zh-CN" altLang="en-US" sz="2400" b="1" dirty="0" smtClean="0">
                <a:solidFill>
                  <a:srgbClr val="A50021"/>
                </a:solidFill>
                <a:latin typeface="幼圆" pitchFamily="49" charset="-122"/>
                <a:ea typeface="幼圆" pitchFamily="49" charset="-122"/>
              </a:rPr>
              <a:t>：</a:t>
            </a:r>
            <a:endParaRPr kumimoji="0" lang="en-US" altLang="zh-CN" sz="2400" b="1" dirty="0" smtClean="0">
              <a:solidFill>
                <a:srgbClr val="A50021"/>
              </a:solidFill>
              <a:latin typeface="幼圆" pitchFamily="49" charset="-122"/>
              <a:ea typeface="幼圆" pitchFamily="49" charset="-122"/>
            </a:endParaRPr>
          </a:p>
          <a:p>
            <a:pPr eaLnBrk="1" hangingPunct="1">
              <a:lnSpc>
                <a:spcPct val="105000"/>
              </a:lnSpc>
              <a:spcBef>
                <a:spcPct val="5000"/>
              </a:spcBef>
            </a:pPr>
            <a:endParaRPr kumimoji="0" lang="zh-CN" altLang="en-US" sz="800" b="1" dirty="0">
              <a:solidFill>
                <a:srgbClr val="A50021"/>
              </a:solidFill>
              <a:latin typeface="幼圆" pitchFamily="49" charset="-122"/>
              <a:ea typeface="幼圆" pitchFamily="49" charset="-122"/>
            </a:endParaRPr>
          </a:p>
          <a:p>
            <a:pPr eaLnBrk="1" hangingPunct="1">
              <a:lnSpc>
                <a:spcPct val="105000"/>
              </a:lnSpc>
              <a:spcBef>
                <a:spcPct val="5000"/>
              </a:spcBef>
            </a:pPr>
            <a:r>
              <a:rPr kumimoji="0" lang="zh-CN" altLang="en-US" sz="2000" b="1" dirty="0">
                <a:latin typeface="幼圆" pitchFamily="49" charset="-122"/>
                <a:ea typeface="幼圆" pitchFamily="49" charset="-122"/>
              </a:rPr>
              <a:t>    由于</a:t>
            </a:r>
          </a:p>
          <a:p>
            <a:pPr eaLnBrk="1" hangingPunct="1">
              <a:lnSpc>
                <a:spcPct val="105000"/>
              </a:lnSpc>
              <a:spcBef>
                <a:spcPct val="5000"/>
              </a:spcBef>
            </a:pPr>
            <a:endParaRPr kumimoji="0" lang="zh-CN" altLang="en-US" sz="2000" dirty="0">
              <a:latin typeface="幼圆" pitchFamily="49" charset="-122"/>
              <a:ea typeface="幼圆" pitchFamily="49" charset="-122"/>
            </a:endParaRPr>
          </a:p>
          <a:p>
            <a:pPr eaLnBrk="1" hangingPunct="1">
              <a:lnSpc>
                <a:spcPct val="105000"/>
              </a:lnSpc>
              <a:spcBef>
                <a:spcPct val="5000"/>
              </a:spcBef>
            </a:pPr>
            <a:endParaRPr kumimoji="0" lang="zh-CN" altLang="en-US" sz="2000" dirty="0">
              <a:latin typeface="幼圆" pitchFamily="49" charset="-122"/>
              <a:ea typeface="幼圆" pitchFamily="49" charset="-122"/>
            </a:endParaRPr>
          </a:p>
          <a:p>
            <a:pPr eaLnBrk="1" hangingPunct="1">
              <a:lnSpc>
                <a:spcPct val="105000"/>
              </a:lnSpc>
              <a:spcBef>
                <a:spcPct val="5000"/>
              </a:spcBef>
            </a:pPr>
            <a:endParaRPr kumimoji="0" lang="zh-CN" altLang="en-US" sz="2000" dirty="0">
              <a:latin typeface="幼圆" pitchFamily="49" charset="-122"/>
              <a:ea typeface="幼圆" pitchFamily="49" charset="-122"/>
            </a:endParaRPr>
          </a:p>
          <a:p>
            <a:pPr eaLnBrk="1" hangingPunct="1">
              <a:lnSpc>
                <a:spcPct val="105000"/>
              </a:lnSpc>
              <a:spcBef>
                <a:spcPct val="5000"/>
              </a:spcBef>
            </a:pPr>
            <a:endParaRPr kumimoji="0" lang="zh-CN" altLang="en-US" sz="2000" dirty="0">
              <a:latin typeface="幼圆" pitchFamily="49" charset="-122"/>
              <a:ea typeface="幼圆" pitchFamily="49" charset="-122"/>
            </a:endParaRPr>
          </a:p>
          <a:p>
            <a:pPr eaLnBrk="1" hangingPunct="1">
              <a:lnSpc>
                <a:spcPct val="105000"/>
              </a:lnSpc>
              <a:spcBef>
                <a:spcPct val="5000"/>
              </a:spcBef>
            </a:pPr>
            <a:endParaRPr kumimoji="0" lang="zh-CN" altLang="en-US" sz="2000" dirty="0">
              <a:latin typeface="幼圆" pitchFamily="49" charset="-122"/>
              <a:ea typeface="幼圆" pitchFamily="49" charset="-122"/>
            </a:endParaRPr>
          </a:p>
          <a:p>
            <a:pPr eaLnBrk="1" hangingPunct="1">
              <a:lnSpc>
                <a:spcPct val="105000"/>
              </a:lnSpc>
              <a:spcBef>
                <a:spcPct val="5000"/>
              </a:spcBef>
            </a:pPr>
            <a:endParaRPr kumimoji="0" lang="zh-CN" altLang="en-US" sz="2000" dirty="0">
              <a:latin typeface="幼圆" pitchFamily="49" charset="-122"/>
              <a:ea typeface="幼圆" pitchFamily="49" charset="-122"/>
            </a:endParaRPr>
          </a:p>
          <a:p>
            <a:pPr eaLnBrk="1" hangingPunct="1">
              <a:lnSpc>
                <a:spcPct val="105000"/>
              </a:lnSpc>
              <a:spcBef>
                <a:spcPct val="5000"/>
              </a:spcBef>
            </a:pPr>
            <a:r>
              <a:rPr kumimoji="0" lang="zh-CN" altLang="en-US" sz="2000" b="1" dirty="0">
                <a:latin typeface="幼圆" pitchFamily="49" charset="-122"/>
                <a:ea typeface="幼圆" pitchFamily="49" charset="-122"/>
              </a:rPr>
              <a:t>可见，</a:t>
            </a:r>
            <a:r>
              <a:rPr kumimoji="0" lang="en-US" altLang="zh-CN" sz="2000" b="1" dirty="0">
                <a:latin typeface="幼圆" pitchFamily="49" charset="-122"/>
                <a:ea typeface="幼圆" pitchFamily="49" charset="-122"/>
              </a:rPr>
              <a:t>Pl({</a:t>
            </a:r>
            <a:r>
              <a:rPr kumimoji="0" lang="zh-CN" altLang="en-US" sz="2000" b="1" dirty="0">
                <a:latin typeface="幼圆" pitchFamily="49" charset="-122"/>
                <a:ea typeface="幼圆" pitchFamily="49" charset="-122"/>
              </a:rPr>
              <a:t>红</a:t>
            </a:r>
            <a:r>
              <a:rPr kumimoji="0" lang="en-US" altLang="zh-CN" sz="2000" b="1" dirty="0">
                <a:latin typeface="幼圆" pitchFamily="49" charset="-122"/>
                <a:ea typeface="幼圆" pitchFamily="49" charset="-122"/>
              </a:rPr>
              <a:t>})</a:t>
            </a:r>
            <a:r>
              <a:rPr kumimoji="0" lang="zh-CN" altLang="en-US" sz="2000" b="1" dirty="0">
                <a:latin typeface="幼圆" pitchFamily="49" charset="-122"/>
                <a:ea typeface="幼圆" pitchFamily="49" charset="-122"/>
              </a:rPr>
              <a:t>，</a:t>
            </a:r>
            <a:r>
              <a:rPr kumimoji="0" lang="en-US" altLang="zh-CN" sz="2000" b="1" dirty="0">
                <a:latin typeface="幼圆" pitchFamily="49" charset="-122"/>
                <a:ea typeface="幼圆" pitchFamily="49" charset="-122"/>
              </a:rPr>
              <a:t>Pl({</a:t>
            </a:r>
            <a:r>
              <a:rPr kumimoji="0" lang="zh-CN" altLang="en-US" sz="2000" b="1" dirty="0">
                <a:latin typeface="幼圆" pitchFamily="49" charset="-122"/>
                <a:ea typeface="幼圆" pitchFamily="49" charset="-122"/>
              </a:rPr>
              <a:t>黄，白</a:t>
            </a:r>
            <a:r>
              <a:rPr kumimoji="0" lang="en-US" altLang="zh-CN" sz="2000" b="1" dirty="0">
                <a:latin typeface="幼圆" pitchFamily="49" charset="-122"/>
                <a:ea typeface="幼圆" pitchFamily="49" charset="-122"/>
              </a:rPr>
              <a:t>})</a:t>
            </a:r>
            <a:r>
              <a:rPr kumimoji="0" lang="zh-CN" altLang="en-US" sz="2000" b="1" dirty="0">
                <a:latin typeface="幼圆" pitchFamily="49" charset="-122"/>
                <a:ea typeface="幼圆" pitchFamily="49" charset="-122"/>
              </a:rPr>
              <a:t>亦可分别用下式计算：</a:t>
            </a:r>
            <a:endParaRPr kumimoji="0" lang="zh-CN" altLang="en-US" sz="2000" dirty="0">
              <a:latin typeface="幼圆" pitchFamily="49" charset="-122"/>
              <a:ea typeface="幼圆" pitchFamily="49" charset="-122"/>
            </a:endParaRPr>
          </a:p>
          <a:p>
            <a:pPr eaLnBrk="1" hangingPunct="1">
              <a:lnSpc>
                <a:spcPct val="105000"/>
              </a:lnSpc>
              <a:spcBef>
                <a:spcPct val="5000"/>
              </a:spcBef>
            </a:pPr>
            <a:endParaRPr kumimoji="0" lang="zh-CN" altLang="en-US" sz="2000" dirty="0">
              <a:latin typeface="幼圆" pitchFamily="49" charset="-122"/>
              <a:ea typeface="幼圆" pitchFamily="49" charset="-122"/>
            </a:endParaRPr>
          </a:p>
          <a:p>
            <a:pPr eaLnBrk="1" hangingPunct="1">
              <a:lnSpc>
                <a:spcPct val="105000"/>
              </a:lnSpc>
              <a:spcBef>
                <a:spcPct val="5000"/>
              </a:spcBef>
            </a:pPr>
            <a:endParaRPr kumimoji="0" lang="zh-CN" altLang="en-US" sz="2000" dirty="0">
              <a:latin typeface="幼圆" pitchFamily="49" charset="-122"/>
              <a:ea typeface="幼圆" pitchFamily="49" charset="-122"/>
            </a:endParaRPr>
          </a:p>
          <a:p>
            <a:pPr eaLnBrk="1" hangingPunct="1">
              <a:lnSpc>
                <a:spcPct val="105000"/>
              </a:lnSpc>
              <a:spcBef>
                <a:spcPct val="5000"/>
              </a:spcBef>
            </a:pPr>
            <a:endParaRPr kumimoji="0" lang="zh-CN" altLang="en-US" sz="2000" dirty="0">
              <a:latin typeface="幼圆" pitchFamily="49" charset="-122"/>
              <a:ea typeface="幼圆" pitchFamily="49" charset="-122"/>
            </a:endParaRPr>
          </a:p>
          <a:p>
            <a:pPr eaLnBrk="1" hangingPunct="1">
              <a:lnSpc>
                <a:spcPct val="90000"/>
              </a:lnSpc>
              <a:spcBef>
                <a:spcPct val="20000"/>
              </a:spcBef>
            </a:pPr>
            <a:r>
              <a:rPr kumimoji="0" lang="zh-CN" altLang="en-US" b="1" dirty="0" smtClean="0">
                <a:latin typeface="幼圆" pitchFamily="49" charset="-122"/>
                <a:ea typeface="幼圆" pitchFamily="49" charset="-122"/>
              </a:rPr>
              <a:t>如果</a:t>
            </a:r>
            <a:r>
              <a:rPr kumimoji="0" lang="zh-CN" altLang="en-US" b="1" dirty="0">
                <a:latin typeface="幼圆" pitchFamily="49" charset="-122"/>
                <a:ea typeface="幼圆" pitchFamily="49" charset="-122"/>
              </a:rPr>
              <a:t>把它推广到一般可得公式：</a:t>
            </a:r>
          </a:p>
          <a:p>
            <a:pPr eaLnBrk="1" hangingPunct="1">
              <a:lnSpc>
                <a:spcPct val="105000"/>
              </a:lnSpc>
              <a:spcBef>
                <a:spcPct val="5000"/>
              </a:spcBef>
            </a:pPr>
            <a:endParaRPr kumimoji="0" lang="zh-CN" altLang="en-US" sz="2000" dirty="0">
              <a:latin typeface="幼圆" pitchFamily="49" charset="-122"/>
              <a:ea typeface="幼圆" pitchFamily="49" charset="-122"/>
            </a:endParaRPr>
          </a:p>
          <a:p>
            <a:pPr eaLnBrk="1" hangingPunct="1">
              <a:lnSpc>
                <a:spcPct val="105000"/>
              </a:lnSpc>
              <a:spcBef>
                <a:spcPct val="5000"/>
              </a:spcBef>
            </a:pPr>
            <a:endParaRPr kumimoji="0" lang="zh-CN" altLang="en-US" sz="2000" dirty="0">
              <a:latin typeface="幼圆" pitchFamily="49" charset="-122"/>
              <a:ea typeface="幼圆" pitchFamily="49" charset="-122"/>
            </a:endParaRPr>
          </a:p>
        </p:txBody>
      </p:sp>
      <p:graphicFrame>
        <p:nvGraphicFramePr>
          <p:cNvPr id="443396" name="Object 4"/>
          <p:cNvGraphicFramePr>
            <a:graphicFrameLocks noChangeAspect="1"/>
          </p:cNvGraphicFramePr>
          <p:nvPr>
            <p:extLst>
              <p:ext uri="{D42A27DB-BD31-4B8C-83A1-F6EECF244321}">
                <p14:modId xmlns:p14="http://schemas.microsoft.com/office/powerpoint/2010/main" val="2344991158"/>
              </p:ext>
            </p:extLst>
          </p:nvPr>
        </p:nvGraphicFramePr>
        <p:xfrm>
          <a:off x="1475656" y="1772816"/>
          <a:ext cx="6156684" cy="935037"/>
        </p:xfrm>
        <a:graphic>
          <a:graphicData uri="http://schemas.openxmlformats.org/presentationml/2006/ole">
            <mc:AlternateContent xmlns:mc="http://schemas.openxmlformats.org/markup-compatibility/2006">
              <mc:Choice xmlns:v="urn:schemas-microsoft-com:vml" Requires="v">
                <p:oleObj spid="_x0000_s443911" name="公式" r:id="rId4" imgW="3987720" imgH="583920" progId="Equation.3">
                  <p:embed/>
                </p:oleObj>
              </mc:Choice>
              <mc:Fallback>
                <p:oleObj name="公式" r:id="rId4" imgW="3987720" imgH="583920" progId="Equation.3">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75656" y="1772816"/>
                        <a:ext cx="6156684" cy="935037"/>
                      </a:xfrm>
                      <a:prstGeom prst="rect">
                        <a:avLst/>
                      </a:prstGeom>
                      <a:noFill/>
                      <a:ln>
                        <a:noFill/>
                      </a:ln>
                      <a:effectLst/>
                      <a:extLst/>
                    </p:spPr>
                  </p:pic>
                </p:oleObj>
              </mc:Fallback>
            </mc:AlternateContent>
          </a:graphicData>
        </a:graphic>
      </p:graphicFrame>
      <p:graphicFrame>
        <p:nvGraphicFramePr>
          <p:cNvPr id="443397" name="Object 5"/>
          <p:cNvGraphicFramePr>
            <a:graphicFrameLocks noChangeAspect="1"/>
          </p:cNvGraphicFramePr>
          <p:nvPr>
            <p:extLst>
              <p:ext uri="{D42A27DB-BD31-4B8C-83A1-F6EECF244321}">
                <p14:modId xmlns:p14="http://schemas.microsoft.com/office/powerpoint/2010/main" val="595140972"/>
              </p:ext>
            </p:extLst>
          </p:nvPr>
        </p:nvGraphicFramePr>
        <p:xfrm>
          <a:off x="305272" y="3068960"/>
          <a:ext cx="8496944" cy="917575"/>
        </p:xfrm>
        <a:graphic>
          <a:graphicData uri="http://schemas.openxmlformats.org/presentationml/2006/ole">
            <mc:AlternateContent xmlns:mc="http://schemas.openxmlformats.org/markup-compatibility/2006">
              <mc:Choice xmlns:v="urn:schemas-microsoft-com:vml" Requires="v">
                <p:oleObj spid="_x0000_s443912" name="Equation" r:id="rId6" imgW="5574960" imgH="583920" progId="Equation.DSMT4">
                  <p:embed/>
                </p:oleObj>
              </mc:Choice>
              <mc:Fallback>
                <p:oleObj name="Equation" r:id="rId6" imgW="5574960" imgH="583920" progId="Equation.DSMT4">
                  <p:embed/>
                  <p:pic>
                    <p:nvPicPr>
                      <p:cNvPr id="0"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5272" y="3068960"/>
                        <a:ext cx="8496944" cy="917575"/>
                      </a:xfrm>
                      <a:prstGeom prst="rect">
                        <a:avLst/>
                      </a:prstGeom>
                      <a:noFill/>
                      <a:ln>
                        <a:noFill/>
                      </a:ln>
                      <a:effectLst/>
                      <a:extLst/>
                    </p:spPr>
                  </p:pic>
                </p:oleObj>
              </mc:Fallback>
            </mc:AlternateContent>
          </a:graphicData>
        </a:graphic>
      </p:graphicFrame>
      <p:graphicFrame>
        <p:nvGraphicFramePr>
          <p:cNvPr id="443398" name="Object 6"/>
          <p:cNvGraphicFramePr>
            <a:graphicFrameLocks noChangeAspect="1"/>
          </p:cNvGraphicFramePr>
          <p:nvPr>
            <p:extLst>
              <p:ext uri="{D42A27DB-BD31-4B8C-83A1-F6EECF244321}">
                <p14:modId xmlns:p14="http://schemas.microsoft.com/office/powerpoint/2010/main" val="3265891259"/>
              </p:ext>
            </p:extLst>
          </p:nvPr>
        </p:nvGraphicFramePr>
        <p:xfrm>
          <a:off x="1331640" y="4689140"/>
          <a:ext cx="2016125" cy="528638"/>
        </p:xfrm>
        <a:graphic>
          <a:graphicData uri="http://schemas.openxmlformats.org/presentationml/2006/ole">
            <mc:AlternateContent xmlns:mc="http://schemas.openxmlformats.org/markup-compatibility/2006">
              <mc:Choice xmlns:v="urn:schemas-microsoft-com:vml" Requires="v">
                <p:oleObj spid="_x0000_s443913" name="公式" r:id="rId8" imgW="1358640" imgH="355320" progId="Equation.3">
                  <p:embed/>
                </p:oleObj>
              </mc:Choice>
              <mc:Fallback>
                <p:oleObj name="公式" r:id="rId8" imgW="1358640" imgH="355320" progId="Equation.3">
                  <p:embed/>
                  <p:pic>
                    <p:nvPicPr>
                      <p:cNvPr id="0" name="Object 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331640" y="4689140"/>
                        <a:ext cx="2016125" cy="528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443399" name="Object 7"/>
          <p:cNvGraphicFramePr>
            <a:graphicFrameLocks noChangeAspect="1"/>
          </p:cNvGraphicFramePr>
          <p:nvPr>
            <p:extLst>
              <p:ext uri="{D42A27DB-BD31-4B8C-83A1-F6EECF244321}">
                <p14:modId xmlns:p14="http://schemas.microsoft.com/office/powerpoint/2010/main" val="3504945334"/>
              </p:ext>
            </p:extLst>
          </p:nvPr>
        </p:nvGraphicFramePr>
        <p:xfrm>
          <a:off x="3635896" y="4725144"/>
          <a:ext cx="2268537" cy="508000"/>
        </p:xfrm>
        <a:graphic>
          <a:graphicData uri="http://schemas.openxmlformats.org/presentationml/2006/ole">
            <mc:AlternateContent xmlns:mc="http://schemas.openxmlformats.org/markup-compatibility/2006">
              <mc:Choice xmlns:v="urn:schemas-microsoft-com:vml" Requires="v">
                <p:oleObj spid="_x0000_s443914" name="公式" r:id="rId10" imgW="1587240" imgH="355320" progId="Equation.3">
                  <p:embed/>
                </p:oleObj>
              </mc:Choice>
              <mc:Fallback>
                <p:oleObj name="公式" r:id="rId10" imgW="1587240" imgH="355320" progId="Equation.3">
                  <p:embed/>
                  <p:pic>
                    <p:nvPicPr>
                      <p:cNvPr id="0" name="Object 7"/>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635896" y="4725144"/>
                        <a:ext cx="2268537" cy="50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443400" name="Object 8"/>
          <p:cNvGraphicFramePr>
            <a:graphicFrameLocks noChangeAspect="1"/>
          </p:cNvGraphicFramePr>
          <p:nvPr>
            <p:extLst>
              <p:ext uri="{D42A27DB-BD31-4B8C-83A1-F6EECF244321}">
                <p14:modId xmlns:p14="http://schemas.microsoft.com/office/powerpoint/2010/main" val="3671219384"/>
              </p:ext>
            </p:extLst>
          </p:nvPr>
        </p:nvGraphicFramePr>
        <p:xfrm>
          <a:off x="4175956" y="5733256"/>
          <a:ext cx="1835150" cy="549275"/>
        </p:xfrm>
        <a:graphic>
          <a:graphicData uri="http://schemas.openxmlformats.org/presentationml/2006/ole">
            <mc:AlternateContent xmlns:mc="http://schemas.openxmlformats.org/markup-compatibility/2006">
              <mc:Choice xmlns:v="urn:schemas-microsoft-com:vml" Requires="v">
                <p:oleObj spid="_x0000_s443915" name="公式" r:id="rId12" imgW="1143000" imgH="342720" progId="Equation.3">
                  <p:embed/>
                </p:oleObj>
              </mc:Choice>
              <mc:Fallback>
                <p:oleObj name="公式" r:id="rId12" imgW="1143000" imgH="342720" progId="Equation.3">
                  <p:embed/>
                  <p:pic>
                    <p:nvPicPr>
                      <p:cNvPr id="0" name="Object 8"/>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175956" y="5733256"/>
                        <a:ext cx="1835150"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 name="Rectangle 2"/>
          <p:cNvSpPr txBox="1">
            <a:spLocks noChangeArrowheads="1"/>
          </p:cNvSpPr>
          <p:nvPr/>
        </p:nvSpPr>
        <p:spPr>
          <a:xfrm>
            <a:off x="438944" y="164444"/>
            <a:ext cx="8229600" cy="922337"/>
          </a:xfrm>
          <a:prstGeom prst="rect">
            <a:avLst/>
          </a:prstGeom>
        </p:spPr>
        <p:txBody>
          <a:bodyPr/>
          <a:lstStyle>
            <a:lvl1pPr algn="ctr" rtl="0" fontAlgn="base">
              <a:spcBef>
                <a:spcPct val="0"/>
              </a:spcBef>
              <a:spcAft>
                <a:spcPct val="0"/>
              </a:spcAft>
              <a:defRPr sz="4400">
                <a:solidFill>
                  <a:schemeClr val="tx2"/>
                </a:solidFill>
                <a:latin typeface="方正姚体" pitchFamily="2" charset="-122"/>
                <a:ea typeface="方正姚体" pitchFamily="2" charset="-122"/>
                <a:cs typeface="+mj-cs"/>
              </a:defRPr>
            </a:lvl1pPr>
            <a:lvl2pPr algn="ctr" rtl="0" fontAlgn="base">
              <a:spcBef>
                <a:spcPct val="0"/>
              </a:spcBef>
              <a:spcAft>
                <a:spcPct val="0"/>
              </a:spcAft>
              <a:defRPr sz="4400">
                <a:solidFill>
                  <a:schemeClr val="tx2"/>
                </a:solidFill>
                <a:latin typeface="Arial" charset="0"/>
                <a:ea typeface="宋体" pitchFamily="2" charset="-122"/>
              </a:defRPr>
            </a:lvl2pPr>
            <a:lvl3pPr algn="ctr" rtl="0" fontAlgn="base">
              <a:spcBef>
                <a:spcPct val="0"/>
              </a:spcBef>
              <a:spcAft>
                <a:spcPct val="0"/>
              </a:spcAft>
              <a:defRPr sz="4400">
                <a:solidFill>
                  <a:schemeClr val="tx2"/>
                </a:solidFill>
                <a:latin typeface="Arial" charset="0"/>
                <a:ea typeface="宋体" pitchFamily="2" charset="-122"/>
              </a:defRPr>
            </a:lvl3pPr>
            <a:lvl4pPr algn="ctr" rtl="0" fontAlgn="base">
              <a:spcBef>
                <a:spcPct val="0"/>
              </a:spcBef>
              <a:spcAft>
                <a:spcPct val="0"/>
              </a:spcAft>
              <a:defRPr sz="4400">
                <a:solidFill>
                  <a:schemeClr val="tx2"/>
                </a:solidFill>
                <a:latin typeface="Arial" charset="0"/>
                <a:ea typeface="宋体" pitchFamily="2" charset="-122"/>
              </a:defRPr>
            </a:lvl4pPr>
            <a:lvl5pPr algn="ctr" rtl="0" fontAlgn="base">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a:lstStyle>
          <a:p>
            <a:r>
              <a:rPr kumimoji="1" lang="en-US" altLang="zh-CN" b="1" kern="1200" dirty="0" smtClean="0">
                <a:solidFill>
                  <a:schemeClr val="accent2"/>
                </a:solidFill>
              </a:rPr>
              <a:t>DS</a:t>
            </a:r>
            <a:r>
              <a:rPr kumimoji="1" lang="zh-CN" altLang="en-US" b="1" kern="1200" dirty="0" smtClean="0">
                <a:solidFill>
                  <a:schemeClr val="accent2"/>
                </a:solidFill>
              </a:rPr>
              <a:t>理论</a:t>
            </a:r>
            <a:r>
              <a:rPr kumimoji="1" lang="en-US" altLang="zh-CN" b="1" kern="1200" dirty="0" smtClean="0">
                <a:solidFill>
                  <a:schemeClr val="accent2"/>
                </a:solidFill>
              </a:rPr>
              <a:t>- </a:t>
            </a:r>
            <a:r>
              <a:rPr lang="zh-CN" altLang="en-US" b="1" dirty="0">
                <a:solidFill>
                  <a:schemeClr val="accent2"/>
                </a:solidFill>
              </a:rPr>
              <a:t>似然</a:t>
            </a:r>
            <a:r>
              <a:rPr kumimoji="1" lang="zh-CN" altLang="en-US" b="1" kern="1200" dirty="0" smtClean="0">
                <a:solidFill>
                  <a:schemeClr val="accent2"/>
                </a:solidFill>
              </a:rPr>
              <a:t>函数</a:t>
            </a:r>
            <a:endParaRPr kumimoji="1" lang="zh-CN" altLang="en-US" b="1" kern="1200" dirty="0">
              <a:solidFill>
                <a:schemeClr val="accent2"/>
              </a:solidFill>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灯片编号占位符 3"/>
          <p:cNvSpPr>
            <a:spLocks noGrp="1"/>
          </p:cNvSpPr>
          <p:nvPr>
            <p:ph type="sldNum" sz="quarter" idx="12"/>
          </p:nvPr>
        </p:nvSpPr>
        <p:spPr/>
        <p:txBody>
          <a:bodyPr/>
          <a:lstStyle/>
          <a:p>
            <a:fld id="{7E73BA62-991E-4933-9989-4074D8AC6F07}" type="slidenum">
              <a:rPr lang="en-US" altLang="zh-CN"/>
              <a:pPr/>
              <a:t>71</a:t>
            </a:fld>
            <a:endParaRPr lang="en-US" altLang="zh-CN"/>
          </a:p>
        </p:txBody>
      </p:sp>
      <p:sp>
        <p:nvSpPr>
          <p:cNvPr id="444419" name="Text Box 3"/>
          <p:cNvSpPr txBox="1">
            <a:spLocks noChangeArrowheads="1"/>
          </p:cNvSpPr>
          <p:nvPr/>
        </p:nvSpPr>
        <p:spPr bwMode="auto">
          <a:xfrm>
            <a:off x="215900" y="1520825"/>
            <a:ext cx="8677275" cy="44535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342900" indent="-342900" eaLnBrk="1" hangingPunct="1">
              <a:lnSpc>
                <a:spcPct val="110000"/>
              </a:lnSpc>
              <a:spcBef>
                <a:spcPct val="10000"/>
              </a:spcBef>
              <a:buFont typeface="Arial" pitchFamily="34" charset="0"/>
              <a:buChar char="•"/>
            </a:pPr>
            <a:r>
              <a:rPr kumimoji="0" lang="zh-CN" altLang="en-US" sz="2400" b="1" dirty="0" smtClean="0">
                <a:latin typeface="Times New Roman" pitchFamily="18" charset="0"/>
                <a:ea typeface="幼圆" pitchFamily="49" charset="-122"/>
                <a:cs typeface="Times New Roman" pitchFamily="18" charset="0"/>
              </a:rPr>
              <a:t>信任</a:t>
            </a:r>
            <a:r>
              <a:rPr kumimoji="0" lang="zh-CN" altLang="en-US" sz="2400" b="1" dirty="0">
                <a:latin typeface="Times New Roman" pitchFamily="18" charset="0"/>
                <a:ea typeface="幼圆" pitchFamily="49" charset="-122"/>
                <a:cs typeface="Times New Roman" pitchFamily="18" charset="0"/>
              </a:rPr>
              <a:t>函数和似然函数之间存在关系</a:t>
            </a:r>
            <a:r>
              <a:rPr kumimoji="0" lang="zh-CN" altLang="en-US" sz="2400" b="1" dirty="0" smtClean="0">
                <a:latin typeface="Times New Roman" pitchFamily="18" charset="0"/>
                <a:ea typeface="幼圆" pitchFamily="49" charset="-122"/>
                <a:cs typeface="Times New Roman" pitchFamily="18" charset="0"/>
              </a:rPr>
              <a:t>：</a:t>
            </a:r>
            <a:r>
              <a:rPr kumimoji="0" lang="zh-CN" altLang="en-US" sz="2400" b="1" dirty="0" smtClean="0">
                <a:solidFill>
                  <a:srgbClr val="0000CC"/>
                </a:solidFill>
                <a:latin typeface="Times New Roman" pitchFamily="18" charset="0"/>
                <a:ea typeface="幼圆" pitchFamily="49" charset="-122"/>
                <a:cs typeface="Times New Roman" pitchFamily="18" charset="0"/>
              </a:rPr>
              <a:t>  </a:t>
            </a:r>
            <a:r>
              <a:rPr kumimoji="0" lang="en-US" altLang="zh-CN" sz="2400" b="1" dirty="0">
                <a:solidFill>
                  <a:srgbClr val="0000FF"/>
                </a:solidFill>
                <a:latin typeface="Times New Roman" pitchFamily="18" charset="0"/>
                <a:ea typeface="幼圆" pitchFamily="49" charset="-122"/>
                <a:cs typeface="Times New Roman" pitchFamily="18" charset="0"/>
              </a:rPr>
              <a:t>Pl(A)≥</a:t>
            </a:r>
            <a:r>
              <a:rPr kumimoji="0" lang="en-US" altLang="zh-CN" sz="2400" b="1" dirty="0" err="1">
                <a:solidFill>
                  <a:srgbClr val="0000FF"/>
                </a:solidFill>
                <a:latin typeface="Times New Roman" pitchFamily="18" charset="0"/>
                <a:ea typeface="幼圆" pitchFamily="49" charset="-122"/>
                <a:cs typeface="Times New Roman" pitchFamily="18" charset="0"/>
              </a:rPr>
              <a:t>Bel</a:t>
            </a:r>
            <a:r>
              <a:rPr kumimoji="0" lang="en-US" altLang="zh-CN" sz="2400" b="1" dirty="0">
                <a:solidFill>
                  <a:srgbClr val="0000FF"/>
                </a:solidFill>
                <a:latin typeface="Times New Roman" pitchFamily="18" charset="0"/>
                <a:ea typeface="幼圆" pitchFamily="49" charset="-122"/>
                <a:cs typeface="Times New Roman" pitchFamily="18" charset="0"/>
              </a:rPr>
              <a:t>(A)</a:t>
            </a:r>
          </a:p>
          <a:p>
            <a:pPr eaLnBrk="1" hangingPunct="1">
              <a:lnSpc>
                <a:spcPct val="110000"/>
              </a:lnSpc>
              <a:spcBef>
                <a:spcPct val="10000"/>
              </a:spcBef>
            </a:pPr>
            <a:r>
              <a:rPr kumimoji="0" lang="en-US" altLang="zh-CN" sz="2000" b="1" dirty="0">
                <a:solidFill>
                  <a:srgbClr val="D60093"/>
                </a:solidFill>
                <a:latin typeface="Times New Roman" pitchFamily="18" charset="0"/>
                <a:ea typeface="幼圆" pitchFamily="49" charset="-122"/>
                <a:cs typeface="Times New Roman" pitchFamily="18" charset="0"/>
              </a:rPr>
              <a:t>    </a:t>
            </a:r>
            <a:endParaRPr kumimoji="0" lang="en-US" altLang="zh-CN" sz="2000" b="1" dirty="0" smtClean="0">
              <a:solidFill>
                <a:srgbClr val="D60093"/>
              </a:solidFill>
              <a:latin typeface="Times New Roman" pitchFamily="18" charset="0"/>
              <a:ea typeface="幼圆" pitchFamily="49" charset="-122"/>
              <a:cs typeface="Times New Roman" pitchFamily="18" charset="0"/>
            </a:endParaRPr>
          </a:p>
          <a:p>
            <a:pPr eaLnBrk="1" hangingPunct="1">
              <a:lnSpc>
                <a:spcPct val="110000"/>
              </a:lnSpc>
              <a:spcBef>
                <a:spcPct val="10000"/>
              </a:spcBef>
            </a:pPr>
            <a:r>
              <a:rPr kumimoji="0" lang="zh-CN" altLang="en-US" sz="2000" b="1" dirty="0" smtClean="0">
                <a:solidFill>
                  <a:srgbClr val="D60093"/>
                </a:solidFill>
                <a:latin typeface="Times New Roman" pitchFamily="18" charset="0"/>
                <a:ea typeface="幼圆" pitchFamily="49" charset="-122"/>
                <a:cs typeface="Times New Roman" pitchFamily="18" charset="0"/>
              </a:rPr>
              <a:t>证明：</a:t>
            </a:r>
            <a:endParaRPr kumimoji="0" lang="zh-CN" altLang="en-US" sz="2000" dirty="0">
              <a:solidFill>
                <a:srgbClr val="D60093"/>
              </a:solidFill>
              <a:latin typeface="Times New Roman" pitchFamily="18" charset="0"/>
              <a:ea typeface="幼圆" pitchFamily="49" charset="-122"/>
              <a:cs typeface="Times New Roman" pitchFamily="18" charset="0"/>
            </a:endParaRPr>
          </a:p>
          <a:p>
            <a:pPr eaLnBrk="1" hangingPunct="1">
              <a:spcBef>
                <a:spcPct val="50000"/>
              </a:spcBef>
            </a:pPr>
            <a:endParaRPr kumimoji="0" lang="zh-CN" altLang="en-US" sz="2000" dirty="0">
              <a:latin typeface="Times New Roman" pitchFamily="18" charset="0"/>
              <a:ea typeface="幼圆" pitchFamily="49" charset="-122"/>
              <a:cs typeface="Times New Roman" pitchFamily="18" charset="0"/>
            </a:endParaRPr>
          </a:p>
          <a:p>
            <a:pPr eaLnBrk="1" hangingPunct="1">
              <a:spcBef>
                <a:spcPct val="50000"/>
              </a:spcBef>
            </a:pPr>
            <a:endParaRPr kumimoji="0" lang="zh-CN" altLang="en-US" dirty="0">
              <a:latin typeface="Times New Roman" pitchFamily="18" charset="0"/>
              <a:ea typeface="幼圆" pitchFamily="49" charset="-122"/>
              <a:cs typeface="Times New Roman" pitchFamily="18" charset="0"/>
            </a:endParaRPr>
          </a:p>
          <a:p>
            <a:pPr eaLnBrk="1" hangingPunct="1">
              <a:spcBef>
                <a:spcPct val="50000"/>
              </a:spcBef>
            </a:pPr>
            <a:endParaRPr kumimoji="0" lang="zh-CN" altLang="en-US" dirty="0">
              <a:latin typeface="Times New Roman" pitchFamily="18" charset="0"/>
              <a:ea typeface="幼圆" pitchFamily="49" charset="-122"/>
              <a:cs typeface="Times New Roman" pitchFamily="18" charset="0"/>
            </a:endParaRPr>
          </a:p>
          <a:p>
            <a:pPr eaLnBrk="1" hangingPunct="1">
              <a:spcBef>
                <a:spcPct val="50000"/>
              </a:spcBef>
            </a:pPr>
            <a:endParaRPr kumimoji="0" lang="zh-CN" altLang="en-US" dirty="0">
              <a:latin typeface="Times New Roman" pitchFamily="18" charset="0"/>
              <a:ea typeface="幼圆" pitchFamily="49" charset="-122"/>
              <a:cs typeface="Times New Roman" pitchFamily="18" charset="0"/>
            </a:endParaRPr>
          </a:p>
          <a:p>
            <a:pPr eaLnBrk="1" hangingPunct="1">
              <a:spcBef>
                <a:spcPct val="50000"/>
              </a:spcBef>
            </a:pPr>
            <a:endParaRPr kumimoji="0" lang="zh-CN" altLang="en-US" dirty="0">
              <a:latin typeface="Times New Roman" pitchFamily="18" charset="0"/>
              <a:ea typeface="幼圆" pitchFamily="49" charset="-122"/>
              <a:cs typeface="Times New Roman" pitchFamily="18" charset="0"/>
            </a:endParaRPr>
          </a:p>
          <a:p>
            <a:pPr eaLnBrk="1" hangingPunct="1">
              <a:lnSpc>
                <a:spcPct val="115000"/>
              </a:lnSpc>
              <a:spcBef>
                <a:spcPct val="5000"/>
              </a:spcBef>
            </a:pPr>
            <a:endParaRPr kumimoji="0" lang="en-US" altLang="zh-CN" sz="2000" b="1" dirty="0" smtClean="0">
              <a:solidFill>
                <a:srgbClr val="0000CC"/>
              </a:solidFill>
              <a:latin typeface="Times New Roman" pitchFamily="18" charset="0"/>
              <a:ea typeface="幼圆" pitchFamily="49" charset="-122"/>
              <a:cs typeface="Times New Roman" pitchFamily="18" charset="0"/>
            </a:endParaRPr>
          </a:p>
          <a:p>
            <a:pPr eaLnBrk="1" hangingPunct="1">
              <a:lnSpc>
                <a:spcPct val="115000"/>
              </a:lnSpc>
              <a:spcBef>
                <a:spcPct val="5000"/>
              </a:spcBef>
            </a:pPr>
            <a:r>
              <a:rPr kumimoji="0" lang="zh-CN" altLang="en-US" sz="2000" b="1" dirty="0" smtClean="0">
                <a:solidFill>
                  <a:srgbClr val="0000CC"/>
                </a:solidFill>
                <a:latin typeface="Times New Roman" pitchFamily="18" charset="0"/>
                <a:ea typeface="幼圆" pitchFamily="49" charset="-122"/>
                <a:cs typeface="Times New Roman" pitchFamily="18" charset="0"/>
              </a:rPr>
              <a:t>由于</a:t>
            </a:r>
            <a:r>
              <a:rPr kumimoji="0" lang="en-US" altLang="zh-CN" sz="2000" b="1" dirty="0" err="1">
                <a:solidFill>
                  <a:srgbClr val="0000CC"/>
                </a:solidFill>
                <a:latin typeface="Times New Roman" pitchFamily="18" charset="0"/>
                <a:ea typeface="幼圆" pitchFamily="49" charset="-122"/>
                <a:cs typeface="Times New Roman" pitchFamily="18" charset="0"/>
              </a:rPr>
              <a:t>Bel</a:t>
            </a:r>
            <a:r>
              <a:rPr kumimoji="0" lang="en-US" altLang="zh-CN" sz="2000" b="1" dirty="0">
                <a:solidFill>
                  <a:srgbClr val="0000CC"/>
                </a:solidFill>
                <a:latin typeface="Times New Roman" pitchFamily="18" charset="0"/>
                <a:ea typeface="幼圆" pitchFamily="49" charset="-122"/>
                <a:cs typeface="Times New Roman" pitchFamily="18" charset="0"/>
              </a:rPr>
              <a:t>(A)</a:t>
            </a:r>
            <a:r>
              <a:rPr kumimoji="0" lang="zh-CN" altLang="en-US" sz="2000" b="1" dirty="0">
                <a:solidFill>
                  <a:srgbClr val="0000CC"/>
                </a:solidFill>
                <a:latin typeface="Times New Roman" pitchFamily="18" charset="0"/>
                <a:ea typeface="幼圆" pitchFamily="49" charset="-122"/>
                <a:cs typeface="Times New Roman" pitchFamily="18" charset="0"/>
              </a:rPr>
              <a:t>和</a:t>
            </a:r>
            <a:r>
              <a:rPr kumimoji="0" lang="en-US" altLang="zh-CN" sz="2000" b="1" dirty="0">
                <a:solidFill>
                  <a:srgbClr val="0000CC"/>
                </a:solidFill>
                <a:latin typeface="Times New Roman" pitchFamily="18" charset="0"/>
                <a:ea typeface="幼圆" pitchFamily="49" charset="-122"/>
                <a:cs typeface="Times New Roman" pitchFamily="18" charset="0"/>
              </a:rPr>
              <a:t>Pl(A)</a:t>
            </a:r>
            <a:r>
              <a:rPr kumimoji="0" lang="zh-CN" altLang="en-US" sz="2000" b="1" dirty="0">
                <a:solidFill>
                  <a:srgbClr val="0000CC"/>
                </a:solidFill>
                <a:latin typeface="Times New Roman" pitchFamily="18" charset="0"/>
                <a:ea typeface="幼圆" pitchFamily="49" charset="-122"/>
                <a:cs typeface="Times New Roman" pitchFamily="18" charset="0"/>
              </a:rPr>
              <a:t>分别表示</a:t>
            </a:r>
            <a:r>
              <a:rPr kumimoji="0" lang="en-US" altLang="zh-CN" sz="2000" b="1" dirty="0">
                <a:solidFill>
                  <a:srgbClr val="0000CC"/>
                </a:solidFill>
                <a:latin typeface="Times New Roman" pitchFamily="18" charset="0"/>
                <a:ea typeface="幼圆" pitchFamily="49" charset="-122"/>
                <a:cs typeface="Times New Roman" pitchFamily="18" charset="0"/>
              </a:rPr>
              <a:t>A</a:t>
            </a:r>
            <a:r>
              <a:rPr kumimoji="0" lang="zh-CN" altLang="en-US" sz="2000" b="1" dirty="0">
                <a:solidFill>
                  <a:srgbClr val="0000CC"/>
                </a:solidFill>
                <a:latin typeface="Times New Roman" pitchFamily="18" charset="0"/>
                <a:ea typeface="幼圆" pitchFamily="49" charset="-122"/>
                <a:cs typeface="Times New Roman" pitchFamily="18" charset="0"/>
              </a:rPr>
              <a:t>为真的信任度和</a:t>
            </a:r>
            <a:r>
              <a:rPr kumimoji="0" lang="en-US" altLang="zh-CN" sz="2000" b="1" dirty="0">
                <a:solidFill>
                  <a:srgbClr val="0000CC"/>
                </a:solidFill>
                <a:latin typeface="Times New Roman" pitchFamily="18" charset="0"/>
                <a:ea typeface="幼圆" pitchFamily="49" charset="-122"/>
                <a:cs typeface="Times New Roman" pitchFamily="18" charset="0"/>
              </a:rPr>
              <a:t>A</a:t>
            </a:r>
            <a:r>
              <a:rPr kumimoji="0" lang="zh-CN" altLang="en-US" sz="2000" b="1" dirty="0">
                <a:solidFill>
                  <a:srgbClr val="0000CC"/>
                </a:solidFill>
                <a:latin typeface="Times New Roman" pitchFamily="18" charset="0"/>
                <a:ea typeface="幼圆" pitchFamily="49" charset="-122"/>
                <a:cs typeface="Times New Roman" pitchFamily="18" charset="0"/>
              </a:rPr>
              <a:t>为非假的信任度，因此，可分别称</a:t>
            </a:r>
            <a:r>
              <a:rPr kumimoji="0" lang="en-US" altLang="zh-CN" sz="2000" b="1" dirty="0" err="1">
                <a:solidFill>
                  <a:srgbClr val="0000CC"/>
                </a:solidFill>
                <a:latin typeface="Times New Roman" pitchFamily="18" charset="0"/>
                <a:ea typeface="幼圆" pitchFamily="49" charset="-122"/>
                <a:cs typeface="Times New Roman" pitchFamily="18" charset="0"/>
              </a:rPr>
              <a:t>Bel</a:t>
            </a:r>
            <a:r>
              <a:rPr kumimoji="0" lang="en-US" altLang="zh-CN" sz="2000" b="1" dirty="0">
                <a:solidFill>
                  <a:srgbClr val="0000CC"/>
                </a:solidFill>
                <a:latin typeface="Times New Roman" pitchFamily="18" charset="0"/>
                <a:ea typeface="幼圆" pitchFamily="49" charset="-122"/>
                <a:cs typeface="Times New Roman" pitchFamily="18" charset="0"/>
              </a:rPr>
              <a:t>(A)</a:t>
            </a:r>
            <a:r>
              <a:rPr kumimoji="0" lang="zh-CN" altLang="en-US" sz="2000" b="1" dirty="0">
                <a:solidFill>
                  <a:srgbClr val="0000CC"/>
                </a:solidFill>
                <a:latin typeface="Times New Roman" pitchFamily="18" charset="0"/>
                <a:ea typeface="幼圆" pitchFamily="49" charset="-122"/>
                <a:cs typeface="Times New Roman" pitchFamily="18" charset="0"/>
              </a:rPr>
              <a:t>和</a:t>
            </a:r>
            <a:r>
              <a:rPr kumimoji="0" lang="en-US" altLang="zh-CN" sz="2000" b="1" dirty="0">
                <a:solidFill>
                  <a:srgbClr val="0000CC"/>
                </a:solidFill>
                <a:latin typeface="Times New Roman" pitchFamily="18" charset="0"/>
                <a:ea typeface="幼圆" pitchFamily="49" charset="-122"/>
                <a:cs typeface="Times New Roman" pitchFamily="18" charset="0"/>
              </a:rPr>
              <a:t>Pl(A)</a:t>
            </a:r>
            <a:r>
              <a:rPr kumimoji="0" lang="zh-CN" altLang="en-US" sz="2000" b="1" dirty="0">
                <a:solidFill>
                  <a:srgbClr val="0000CC"/>
                </a:solidFill>
                <a:latin typeface="Times New Roman" pitchFamily="18" charset="0"/>
                <a:ea typeface="幼圆" pitchFamily="49" charset="-122"/>
                <a:cs typeface="Times New Roman" pitchFamily="18" charset="0"/>
              </a:rPr>
              <a:t>为对</a:t>
            </a:r>
            <a:r>
              <a:rPr kumimoji="0" lang="en-US" altLang="zh-CN" sz="2000" b="1" dirty="0">
                <a:solidFill>
                  <a:srgbClr val="0000CC"/>
                </a:solidFill>
                <a:latin typeface="Times New Roman" pitchFamily="18" charset="0"/>
                <a:ea typeface="幼圆" pitchFamily="49" charset="-122"/>
                <a:cs typeface="Times New Roman" pitchFamily="18" charset="0"/>
              </a:rPr>
              <a:t>A</a:t>
            </a:r>
            <a:r>
              <a:rPr kumimoji="0" lang="zh-CN" altLang="en-US" sz="2000" b="1" dirty="0">
                <a:solidFill>
                  <a:srgbClr val="0000CC"/>
                </a:solidFill>
                <a:latin typeface="Times New Roman" pitchFamily="18" charset="0"/>
                <a:ea typeface="幼圆" pitchFamily="49" charset="-122"/>
                <a:cs typeface="Times New Roman" pitchFamily="18" charset="0"/>
              </a:rPr>
              <a:t>信任程度的下限和上限，记为</a:t>
            </a:r>
            <a:r>
              <a:rPr kumimoji="0" lang="zh-CN" altLang="en-US" sz="2000" b="1" dirty="0" smtClean="0">
                <a:solidFill>
                  <a:srgbClr val="0000CC"/>
                </a:solidFill>
                <a:latin typeface="Times New Roman" pitchFamily="18" charset="0"/>
                <a:ea typeface="幼圆" pitchFamily="49" charset="-122"/>
                <a:cs typeface="Times New Roman" pitchFamily="18" charset="0"/>
              </a:rPr>
              <a:t>：</a:t>
            </a:r>
            <a:r>
              <a:rPr kumimoji="0" lang="en-US" altLang="zh-CN" sz="2000" b="1" dirty="0" smtClean="0">
                <a:solidFill>
                  <a:srgbClr val="006600"/>
                </a:solidFill>
                <a:latin typeface="Times New Roman" pitchFamily="18" charset="0"/>
                <a:ea typeface="幼圆" pitchFamily="49" charset="-122"/>
                <a:cs typeface="Times New Roman" pitchFamily="18" charset="0"/>
              </a:rPr>
              <a:t>A[</a:t>
            </a:r>
            <a:r>
              <a:rPr kumimoji="0" lang="en-US" altLang="zh-CN" sz="2000" b="1" dirty="0" err="1" smtClean="0">
                <a:solidFill>
                  <a:srgbClr val="006600"/>
                </a:solidFill>
                <a:latin typeface="Times New Roman" pitchFamily="18" charset="0"/>
                <a:ea typeface="幼圆" pitchFamily="49" charset="-122"/>
                <a:cs typeface="Times New Roman" pitchFamily="18" charset="0"/>
              </a:rPr>
              <a:t>Bel</a:t>
            </a:r>
            <a:r>
              <a:rPr kumimoji="0" lang="en-US" altLang="zh-CN" sz="2000" b="1" dirty="0" smtClean="0">
                <a:solidFill>
                  <a:srgbClr val="006600"/>
                </a:solidFill>
                <a:latin typeface="Times New Roman" pitchFamily="18" charset="0"/>
                <a:ea typeface="幼圆" pitchFamily="49" charset="-122"/>
                <a:cs typeface="Times New Roman" pitchFamily="18" charset="0"/>
              </a:rPr>
              <a:t>(A</a:t>
            </a:r>
            <a:r>
              <a:rPr kumimoji="0" lang="en-US" altLang="zh-CN" sz="2000" b="1" dirty="0">
                <a:solidFill>
                  <a:srgbClr val="006600"/>
                </a:solidFill>
                <a:latin typeface="Times New Roman" pitchFamily="18" charset="0"/>
                <a:ea typeface="幼圆" pitchFamily="49" charset="-122"/>
                <a:cs typeface="Times New Roman" pitchFamily="18" charset="0"/>
              </a:rPr>
              <a:t>), Pl(A)]</a:t>
            </a:r>
          </a:p>
        </p:txBody>
      </p:sp>
      <p:graphicFrame>
        <p:nvGraphicFramePr>
          <p:cNvPr id="444420" name="Object 4"/>
          <p:cNvGraphicFramePr>
            <a:graphicFrameLocks noChangeAspect="1"/>
          </p:cNvGraphicFramePr>
          <p:nvPr>
            <p:extLst>
              <p:ext uri="{D42A27DB-BD31-4B8C-83A1-F6EECF244321}">
                <p14:modId xmlns:p14="http://schemas.microsoft.com/office/powerpoint/2010/main" val="2853207226"/>
              </p:ext>
            </p:extLst>
          </p:nvPr>
        </p:nvGraphicFramePr>
        <p:xfrm>
          <a:off x="1259632" y="2348880"/>
          <a:ext cx="6084888" cy="642938"/>
        </p:xfrm>
        <a:graphic>
          <a:graphicData uri="http://schemas.openxmlformats.org/presentationml/2006/ole">
            <mc:AlternateContent xmlns:mc="http://schemas.openxmlformats.org/markup-compatibility/2006">
              <mc:Choice xmlns:v="urn:schemas-microsoft-com:vml" Requires="v">
                <p:oleObj spid="_x0000_s444630" name="公式" r:id="rId4" imgW="3619440" imgH="355320" progId="Equation.3">
                  <p:embed/>
                </p:oleObj>
              </mc:Choice>
              <mc:Fallback>
                <p:oleObj name="公式" r:id="rId4" imgW="3619440" imgH="355320" progId="Equation.3">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59632" y="2348880"/>
                        <a:ext cx="6084888" cy="642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444421" name="Object 5"/>
          <p:cNvGraphicFramePr>
            <a:graphicFrameLocks noChangeAspect="1"/>
          </p:cNvGraphicFramePr>
          <p:nvPr>
            <p:extLst>
              <p:ext uri="{D42A27DB-BD31-4B8C-83A1-F6EECF244321}">
                <p14:modId xmlns:p14="http://schemas.microsoft.com/office/powerpoint/2010/main" val="452012250"/>
              </p:ext>
            </p:extLst>
          </p:nvPr>
        </p:nvGraphicFramePr>
        <p:xfrm>
          <a:off x="1439652" y="3392996"/>
          <a:ext cx="6011863" cy="1373188"/>
        </p:xfrm>
        <a:graphic>
          <a:graphicData uri="http://schemas.openxmlformats.org/presentationml/2006/ole">
            <mc:AlternateContent xmlns:mc="http://schemas.openxmlformats.org/markup-compatibility/2006">
              <mc:Choice xmlns:v="urn:schemas-microsoft-com:vml" Requires="v">
                <p:oleObj spid="_x0000_s444631" name="公式" r:id="rId6" imgW="2946240" imgH="672840" progId="Equation.3">
                  <p:embed/>
                </p:oleObj>
              </mc:Choice>
              <mc:Fallback>
                <p:oleObj name="公式" r:id="rId6" imgW="2946240" imgH="672840" progId="Equation.3">
                  <p:embed/>
                  <p:pic>
                    <p:nvPicPr>
                      <p:cNvPr id="0"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439652" y="3392996"/>
                        <a:ext cx="6011863" cy="1373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 name="Rectangle 2"/>
          <p:cNvSpPr txBox="1">
            <a:spLocks noChangeArrowheads="1"/>
          </p:cNvSpPr>
          <p:nvPr/>
        </p:nvSpPr>
        <p:spPr>
          <a:xfrm>
            <a:off x="438944" y="164444"/>
            <a:ext cx="8229600" cy="922337"/>
          </a:xfrm>
          <a:prstGeom prst="rect">
            <a:avLst/>
          </a:prstGeom>
        </p:spPr>
        <p:txBody>
          <a:bodyPr/>
          <a:lstStyle>
            <a:lvl1pPr algn="ctr" rtl="0" fontAlgn="base">
              <a:spcBef>
                <a:spcPct val="0"/>
              </a:spcBef>
              <a:spcAft>
                <a:spcPct val="0"/>
              </a:spcAft>
              <a:defRPr sz="4400">
                <a:solidFill>
                  <a:schemeClr val="tx2"/>
                </a:solidFill>
                <a:latin typeface="方正姚体" pitchFamily="2" charset="-122"/>
                <a:ea typeface="方正姚体" pitchFamily="2" charset="-122"/>
                <a:cs typeface="+mj-cs"/>
              </a:defRPr>
            </a:lvl1pPr>
            <a:lvl2pPr algn="ctr" rtl="0" fontAlgn="base">
              <a:spcBef>
                <a:spcPct val="0"/>
              </a:spcBef>
              <a:spcAft>
                <a:spcPct val="0"/>
              </a:spcAft>
              <a:defRPr sz="4400">
                <a:solidFill>
                  <a:schemeClr val="tx2"/>
                </a:solidFill>
                <a:latin typeface="Arial" charset="0"/>
                <a:ea typeface="宋体" pitchFamily="2" charset="-122"/>
              </a:defRPr>
            </a:lvl2pPr>
            <a:lvl3pPr algn="ctr" rtl="0" fontAlgn="base">
              <a:spcBef>
                <a:spcPct val="0"/>
              </a:spcBef>
              <a:spcAft>
                <a:spcPct val="0"/>
              </a:spcAft>
              <a:defRPr sz="4400">
                <a:solidFill>
                  <a:schemeClr val="tx2"/>
                </a:solidFill>
                <a:latin typeface="Arial" charset="0"/>
                <a:ea typeface="宋体" pitchFamily="2" charset="-122"/>
              </a:defRPr>
            </a:lvl3pPr>
            <a:lvl4pPr algn="ctr" rtl="0" fontAlgn="base">
              <a:spcBef>
                <a:spcPct val="0"/>
              </a:spcBef>
              <a:spcAft>
                <a:spcPct val="0"/>
              </a:spcAft>
              <a:defRPr sz="4400">
                <a:solidFill>
                  <a:schemeClr val="tx2"/>
                </a:solidFill>
                <a:latin typeface="Arial" charset="0"/>
                <a:ea typeface="宋体" pitchFamily="2" charset="-122"/>
              </a:defRPr>
            </a:lvl4pPr>
            <a:lvl5pPr algn="ctr" rtl="0" fontAlgn="base">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a:lstStyle>
          <a:p>
            <a:r>
              <a:rPr kumimoji="1" lang="en-US" altLang="zh-CN" b="1" kern="1200" dirty="0" smtClean="0">
                <a:solidFill>
                  <a:schemeClr val="accent2"/>
                </a:solidFill>
              </a:rPr>
              <a:t>DS</a:t>
            </a:r>
            <a:r>
              <a:rPr kumimoji="1" lang="zh-CN" altLang="en-US" b="1" kern="1200" dirty="0" smtClean="0">
                <a:solidFill>
                  <a:schemeClr val="accent2"/>
                </a:solidFill>
              </a:rPr>
              <a:t>理论</a:t>
            </a:r>
            <a:r>
              <a:rPr kumimoji="1" lang="en-US" altLang="zh-CN" b="1" kern="1200" dirty="0" smtClean="0">
                <a:solidFill>
                  <a:schemeClr val="accent2"/>
                </a:solidFill>
              </a:rPr>
              <a:t>- </a:t>
            </a:r>
            <a:r>
              <a:rPr kumimoji="1" lang="zh-CN" altLang="en-US" sz="3600" b="1" kern="1200" dirty="0" smtClean="0">
                <a:solidFill>
                  <a:schemeClr val="accent2"/>
                </a:solidFill>
              </a:rPr>
              <a:t>信任函数与</a:t>
            </a:r>
            <a:r>
              <a:rPr lang="zh-CN" altLang="en-US" sz="3600" b="1" dirty="0" smtClean="0">
                <a:solidFill>
                  <a:schemeClr val="accent2"/>
                </a:solidFill>
              </a:rPr>
              <a:t>似然</a:t>
            </a:r>
            <a:r>
              <a:rPr kumimoji="1" lang="zh-CN" altLang="en-US" sz="3600" b="1" kern="1200" dirty="0" smtClean="0">
                <a:solidFill>
                  <a:schemeClr val="accent2"/>
                </a:solidFill>
              </a:rPr>
              <a:t>函数的关系</a:t>
            </a:r>
            <a:endParaRPr kumimoji="1" lang="zh-CN" altLang="en-US" sz="3600" b="1" kern="1200" dirty="0">
              <a:solidFill>
                <a:schemeClr val="accent2"/>
              </a:solidFill>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3"/>
          <p:cNvSpPr>
            <a:spLocks noGrp="1"/>
          </p:cNvSpPr>
          <p:nvPr>
            <p:ph type="sldNum" sz="quarter" idx="12"/>
          </p:nvPr>
        </p:nvSpPr>
        <p:spPr/>
        <p:txBody>
          <a:bodyPr/>
          <a:lstStyle/>
          <a:p>
            <a:fld id="{C406C301-7171-42E9-A599-787C69A402EB}" type="slidenum">
              <a:rPr lang="en-US" altLang="zh-CN"/>
              <a:pPr/>
              <a:t>72</a:t>
            </a:fld>
            <a:endParaRPr lang="en-US" altLang="zh-CN"/>
          </a:p>
        </p:txBody>
      </p:sp>
      <p:sp>
        <p:nvSpPr>
          <p:cNvPr id="445442" name="Text Box 2"/>
          <p:cNvSpPr txBox="1">
            <a:spLocks noChangeArrowheads="1"/>
          </p:cNvSpPr>
          <p:nvPr/>
        </p:nvSpPr>
        <p:spPr bwMode="auto">
          <a:xfrm>
            <a:off x="215900" y="1808163"/>
            <a:ext cx="8748713" cy="4642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lnSpc>
                <a:spcPct val="115000"/>
              </a:lnSpc>
              <a:spcBef>
                <a:spcPts val="1200"/>
              </a:spcBef>
            </a:pPr>
            <a:r>
              <a:rPr kumimoji="0" lang="zh-CN" altLang="en-US" sz="2200" b="1" dirty="0" smtClean="0">
                <a:solidFill>
                  <a:srgbClr val="00B050"/>
                </a:solidFill>
                <a:latin typeface="Times New Roman" pitchFamily="18" charset="0"/>
                <a:ea typeface="仿宋_GB2312" pitchFamily="49" charset="-122"/>
                <a:cs typeface="Times New Roman" pitchFamily="18" charset="0"/>
              </a:rPr>
              <a:t>例如</a:t>
            </a:r>
            <a:r>
              <a:rPr kumimoji="0" lang="zh-CN" altLang="en-US" sz="2200" b="1" dirty="0">
                <a:solidFill>
                  <a:srgbClr val="00B050"/>
                </a:solidFill>
                <a:latin typeface="Times New Roman" pitchFamily="18" charset="0"/>
                <a:ea typeface="仿宋_GB2312" pitchFamily="49" charset="-122"/>
                <a:cs typeface="Times New Roman" pitchFamily="18" charset="0"/>
              </a:rPr>
              <a:t>，在前面的例子</a:t>
            </a:r>
            <a:r>
              <a:rPr kumimoji="0" lang="zh-CN" altLang="en-US" sz="2200" b="1" dirty="0" smtClean="0">
                <a:solidFill>
                  <a:srgbClr val="00B050"/>
                </a:solidFill>
                <a:latin typeface="Times New Roman" pitchFamily="18" charset="0"/>
                <a:ea typeface="仿宋_GB2312" pitchFamily="49" charset="-122"/>
                <a:cs typeface="Times New Roman" pitchFamily="18" charset="0"/>
              </a:rPr>
              <a:t>中，  </a:t>
            </a:r>
            <a:r>
              <a:rPr kumimoji="0" lang="en-US" altLang="zh-CN" sz="2200" b="1" dirty="0" err="1">
                <a:solidFill>
                  <a:srgbClr val="00B050"/>
                </a:solidFill>
                <a:latin typeface="Times New Roman" pitchFamily="18" charset="0"/>
                <a:ea typeface="仿宋_GB2312" pitchFamily="49" charset="-122"/>
                <a:cs typeface="Times New Roman" pitchFamily="18" charset="0"/>
              </a:rPr>
              <a:t>Bel</a:t>
            </a:r>
            <a:r>
              <a:rPr kumimoji="0" lang="en-US" altLang="zh-CN" sz="2200" b="1" dirty="0">
                <a:solidFill>
                  <a:srgbClr val="00B050"/>
                </a:solidFill>
                <a:latin typeface="Times New Roman" pitchFamily="18" charset="0"/>
                <a:ea typeface="仿宋_GB2312" pitchFamily="49" charset="-122"/>
                <a:cs typeface="Times New Roman" pitchFamily="18" charset="0"/>
              </a:rPr>
              <a:t>({</a:t>
            </a:r>
            <a:r>
              <a:rPr kumimoji="0" lang="zh-CN" altLang="en-US" sz="2200" b="1" dirty="0">
                <a:solidFill>
                  <a:srgbClr val="00B050"/>
                </a:solidFill>
                <a:latin typeface="Times New Roman" pitchFamily="18" charset="0"/>
                <a:ea typeface="仿宋_GB2312" pitchFamily="49" charset="-122"/>
                <a:cs typeface="Times New Roman" pitchFamily="18" charset="0"/>
              </a:rPr>
              <a:t>红</a:t>
            </a:r>
            <a:r>
              <a:rPr kumimoji="0" lang="en-US" altLang="zh-CN" sz="2200" b="1" dirty="0">
                <a:solidFill>
                  <a:srgbClr val="00B050"/>
                </a:solidFill>
                <a:latin typeface="Times New Roman" pitchFamily="18" charset="0"/>
                <a:ea typeface="仿宋_GB2312" pitchFamily="49" charset="-122"/>
                <a:cs typeface="Times New Roman" pitchFamily="18" charset="0"/>
              </a:rPr>
              <a:t>})=</a:t>
            </a:r>
            <a:r>
              <a:rPr kumimoji="0" lang="en-US" altLang="zh-CN" sz="2200" b="1" dirty="0" smtClean="0">
                <a:solidFill>
                  <a:srgbClr val="00B050"/>
                </a:solidFill>
                <a:latin typeface="Times New Roman" pitchFamily="18" charset="0"/>
                <a:ea typeface="仿宋_GB2312" pitchFamily="49" charset="-122"/>
                <a:cs typeface="Times New Roman" pitchFamily="18" charset="0"/>
              </a:rPr>
              <a:t>0.3</a:t>
            </a:r>
            <a:r>
              <a:rPr kumimoji="0" lang="zh-CN" altLang="en-US" sz="2200" b="1" dirty="0" smtClean="0">
                <a:solidFill>
                  <a:srgbClr val="00B050"/>
                </a:solidFill>
                <a:latin typeface="Times New Roman" pitchFamily="18" charset="0"/>
                <a:ea typeface="仿宋_GB2312" pitchFamily="49" charset="-122"/>
                <a:cs typeface="Times New Roman" pitchFamily="18" charset="0"/>
              </a:rPr>
              <a:t>， </a:t>
            </a:r>
            <a:r>
              <a:rPr kumimoji="0" lang="en-US" altLang="zh-CN" sz="2200" b="1" dirty="0" smtClean="0">
                <a:solidFill>
                  <a:srgbClr val="00B050"/>
                </a:solidFill>
                <a:latin typeface="Times New Roman" pitchFamily="18" charset="0"/>
                <a:ea typeface="仿宋_GB2312" pitchFamily="49" charset="-122"/>
                <a:cs typeface="Times New Roman" pitchFamily="18" charset="0"/>
              </a:rPr>
              <a:t>   </a:t>
            </a:r>
            <a:r>
              <a:rPr kumimoji="0" lang="en-US" altLang="zh-CN" sz="2200" b="1" dirty="0">
                <a:solidFill>
                  <a:srgbClr val="00B050"/>
                </a:solidFill>
                <a:latin typeface="Times New Roman" pitchFamily="18" charset="0"/>
                <a:ea typeface="仿宋_GB2312" pitchFamily="49" charset="-122"/>
                <a:cs typeface="Times New Roman" pitchFamily="18" charset="0"/>
              </a:rPr>
              <a:t>Pl({</a:t>
            </a:r>
            <a:r>
              <a:rPr kumimoji="0" lang="zh-CN" altLang="en-US" sz="2200" b="1" dirty="0">
                <a:solidFill>
                  <a:srgbClr val="00B050"/>
                </a:solidFill>
                <a:latin typeface="Times New Roman" pitchFamily="18" charset="0"/>
                <a:ea typeface="仿宋_GB2312" pitchFamily="49" charset="-122"/>
                <a:cs typeface="Times New Roman" pitchFamily="18" charset="0"/>
              </a:rPr>
              <a:t>红</a:t>
            </a:r>
            <a:r>
              <a:rPr kumimoji="0" lang="en-US" altLang="zh-CN" sz="2200" b="1" dirty="0">
                <a:solidFill>
                  <a:srgbClr val="00B050"/>
                </a:solidFill>
                <a:latin typeface="Times New Roman" pitchFamily="18" charset="0"/>
                <a:ea typeface="仿宋_GB2312" pitchFamily="49" charset="-122"/>
                <a:cs typeface="Times New Roman" pitchFamily="18" charset="0"/>
              </a:rPr>
              <a:t>})=</a:t>
            </a:r>
            <a:r>
              <a:rPr kumimoji="0" lang="en-US" altLang="zh-CN" sz="2200" b="1" dirty="0" smtClean="0">
                <a:solidFill>
                  <a:srgbClr val="00B050"/>
                </a:solidFill>
                <a:latin typeface="Times New Roman" pitchFamily="18" charset="0"/>
                <a:ea typeface="仿宋_GB2312" pitchFamily="49" charset="-122"/>
                <a:cs typeface="Times New Roman" pitchFamily="18" charset="0"/>
              </a:rPr>
              <a:t>0.9</a:t>
            </a:r>
            <a:r>
              <a:rPr kumimoji="0" lang="zh-CN" altLang="en-US" sz="2200" b="1" dirty="0" smtClean="0">
                <a:solidFill>
                  <a:srgbClr val="00B050"/>
                </a:solidFill>
                <a:latin typeface="Times New Roman" pitchFamily="18" charset="0"/>
                <a:ea typeface="仿宋_GB2312" pitchFamily="49" charset="-122"/>
                <a:cs typeface="Times New Roman" pitchFamily="18" charset="0"/>
              </a:rPr>
              <a:t>。  即</a:t>
            </a:r>
            <a:r>
              <a:rPr kumimoji="0" lang="zh-CN" altLang="en-US" sz="2200" b="1" dirty="0">
                <a:solidFill>
                  <a:srgbClr val="00B050"/>
                </a:solidFill>
                <a:latin typeface="Times New Roman" pitchFamily="18" charset="0"/>
                <a:ea typeface="仿宋_GB2312" pitchFamily="49" charset="-122"/>
                <a:cs typeface="Times New Roman" pitchFamily="18" charset="0"/>
              </a:rPr>
              <a:t>： </a:t>
            </a:r>
            <a:r>
              <a:rPr kumimoji="0" lang="en-US" altLang="zh-CN" sz="2200" b="1" dirty="0">
                <a:solidFill>
                  <a:srgbClr val="00B050"/>
                </a:solidFill>
                <a:latin typeface="Times New Roman" pitchFamily="18" charset="0"/>
                <a:ea typeface="仿宋_GB2312" pitchFamily="49" charset="-122"/>
                <a:cs typeface="Times New Roman" pitchFamily="18" charset="0"/>
              </a:rPr>
              <a:t>{</a:t>
            </a:r>
            <a:r>
              <a:rPr kumimoji="0" lang="zh-CN" altLang="en-US" sz="2200" b="1" dirty="0">
                <a:solidFill>
                  <a:srgbClr val="00B050"/>
                </a:solidFill>
                <a:latin typeface="Times New Roman" pitchFamily="18" charset="0"/>
                <a:ea typeface="仿宋_GB2312" pitchFamily="49" charset="-122"/>
                <a:cs typeface="Times New Roman" pitchFamily="18" charset="0"/>
              </a:rPr>
              <a:t>红</a:t>
            </a:r>
            <a:r>
              <a:rPr kumimoji="0" lang="en-US" altLang="zh-CN" sz="2200" b="1" dirty="0">
                <a:solidFill>
                  <a:srgbClr val="00B050"/>
                </a:solidFill>
                <a:latin typeface="Times New Roman" pitchFamily="18" charset="0"/>
                <a:ea typeface="仿宋_GB2312" pitchFamily="49" charset="-122"/>
                <a:cs typeface="Times New Roman" pitchFamily="18" charset="0"/>
              </a:rPr>
              <a:t>}[0.3,  0.9]</a:t>
            </a:r>
          </a:p>
          <a:p>
            <a:pPr eaLnBrk="1" hangingPunct="1">
              <a:lnSpc>
                <a:spcPct val="115000"/>
              </a:lnSpc>
              <a:spcBef>
                <a:spcPts val="1200"/>
              </a:spcBef>
            </a:pPr>
            <a:r>
              <a:rPr kumimoji="0" lang="zh-CN" altLang="en-US" sz="2200" b="1" dirty="0" smtClean="0">
                <a:solidFill>
                  <a:srgbClr val="00B050"/>
                </a:solidFill>
                <a:latin typeface="Times New Roman" pitchFamily="18" charset="0"/>
                <a:ea typeface="仿宋_GB2312" pitchFamily="49" charset="-122"/>
                <a:cs typeface="Times New Roman" pitchFamily="18" charset="0"/>
              </a:rPr>
              <a:t>它表示</a:t>
            </a:r>
            <a:r>
              <a:rPr kumimoji="0" lang="zh-CN" altLang="en-US" sz="2200" b="1" dirty="0">
                <a:solidFill>
                  <a:srgbClr val="00B050"/>
                </a:solidFill>
                <a:latin typeface="Times New Roman" pitchFamily="18" charset="0"/>
                <a:ea typeface="仿宋_GB2312" pitchFamily="49" charset="-122"/>
                <a:cs typeface="Times New Roman" pitchFamily="18" charset="0"/>
              </a:rPr>
              <a:t>对</a:t>
            </a:r>
            <a:r>
              <a:rPr kumimoji="0" lang="en-US" altLang="zh-CN" sz="2200" b="1" dirty="0">
                <a:solidFill>
                  <a:srgbClr val="00B050"/>
                </a:solidFill>
                <a:latin typeface="Times New Roman" pitchFamily="18" charset="0"/>
                <a:ea typeface="仿宋_GB2312" pitchFamily="49" charset="-122"/>
                <a:cs typeface="Times New Roman" pitchFamily="18" charset="0"/>
              </a:rPr>
              <a:t>{</a:t>
            </a:r>
            <a:r>
              <a:rPr kumimoji="0" lang="zh-CN" altLang="en-US" sz="2200" b="1" dirty="0">
                <a:solidFill>
                  <a:srgbClr val="00B050"/>
                </a:solidFill>
                <a:latin typeface="Times New Roman" pitchFamily="18" charset="0"/>
                <a:ea typeface="仿宋_GB2312" pitchFamily="49" charset="-122"/>
                <a:cs typeface="Times New Roman" pitchFamily="18" charset="0"/>
              </a:rPr>
              <a:t>红</a:t>
            </a:r>
            <a:r>
              <a:rPr kumimoji="0" lang="en-US" altLang="zh-CN" sz="2200" b="1" dirty="0">
                <a:solidFill>
                  <a:srgbClr val="00B050"/>
                </a:solidFill>
                <a:latin typeface="Times New Roman" pitchFamily="18" charset="0"/>
                <a:ea typeface="仿宋_GB2312" pitchFamily="49" charset="-122"/>
                <a:cs typeface="Times New Roman" pitchFamily="18" charset="0"/>
              </a:rPr>
              <a:t>}</a:t>
            </a:r>
            <a:r>
              <a:rPr kumimoji="0" lang="zh-CN" altLang="en-US" sz="2200" b="1" dirty="0">
                <a:solidFill>
                  <a:srgbClr val="00B050"/>
                </a:solidFill>
                <a:latin typeface="Times New Roman" pitchFamily="18" charset="0"/>
                <a:ea typeface="仿宋_GB2312" pitchFamily="49" charset="-122"/>
                <a:cs typeface="Times New Roman" pitchFamily="18" charset="0"/>
              </a:rPr>
              <a:t>的精确信任度为</a:t>
            </a:r>
            <a:r>
              <a:rPr kumimoji="0" lang="en-US" altLang="zh-CN" sz="2200" b="1" dirty="0">
                <a:solidFill>
                  <a:srgbClr val="00B050"/>
                </a:solidFill>
                <a:latin typeface="Times New Roman" pitchFamily="18" charset="0"/>
                <a:ea typeface="仿宋_GB2312" pitchFamily="49" charset="-122"/>
                <a:cs typeface="Times New Roman" pitchFamily="18" charset="0"/>
              </a:rPr>
              <a:t>0.3</a:t>
            </a:r>
            <a:r>
              <a:rPr kumimoji="0" lang="zh-CN" altLang="en-US" sz="2200" b="1" dirty="0">
                <a:solidFill>
                  <a:srgbClr val="00B050"/>
                </a:solidFill>
                <a:latin typeface="Times New Roman" pitchFamily="18" charset="0"/>
                <a:ea typeface="仿宋_GB2312" pitchFamily="49" charset="-122"/>
                <a:cs typeface="Times New Roman" pitchFamily="18" charset="0"/>
              </a:rPr>
              <a:t>，不可驳斥部分为</a:t>
            </a:r>
            <a:r>
              <a:rPr kumimoji="0" lang="en-US" altLang="zh-CN" sz="2200" b="1" dirty="0">
                <a:solidFill>
                  <a:srgbClr val="00B050"/>
                </a:solidFill>
                <a:latin typeface="Times New Roman" pitchFamily="18" charset="0"/>
                <a:ea typeface="仿宋_GB2312" pitchFamily="49" charset="-122"/>
                <a:cs typeface="Times New Roman" pitchFamily="18" charset="0"/>
              </a:rPr>
              <a:t>0.9</a:t>
            </a:r>
            <a:r>
              <a:rPr kumimoji="0" lang="zh-CN" altLang="en-US" sz="2200" b="1" dirty="0">
                <a:solidFill>
                  <a:srgbClr val="00B050"/>
                </a:solidFill>
                <a:latin typeface="Times New Roman" pitchFamily="18" charset="0"/>
                <a:ea typeface="仿宋_GB2312" pitchFamily="49" charset="-122"/>
                <a:cs typeface="Times New Roman" pitchFamily="18" charset="0"/>
              </a:rPr>
              <a:t>，肯定不是</a:t>
            </a:r>
            <a:r>
              <a:rPr kumimoji="0" lang="en-US" altLang="zh-CN" sz="2200" b="1" dirty="0">
                <a:solidFill>
                  <a:srgbClr val="00B050"/>
                </a:solidFill>
                <a:latin typeface="Times New Roman" pitchFamily="18" charset="0"/>
                <a:ea typeface="仿宋_GB2312" pitchFamily="49" charset="-122"/>
                <a:cs typeface="Times New Roman" pitchFamily="18" charset="0"/>
              </a:rPr>
              <a:t>{</a:t>
            </a:r>
            <a:r>
              <a:rPr kumimoji="0" lang="zh-CN" altLang="en-US" sz="2200" b="1" dirty="0">
                <a:solidFill>
                  <a:srgbClr val="00B050"/>
                </a:solidFill>
                <a:latin typeface="Times New Roman" pitchFamily="18" charset="0"/>
                <a:ea typeface="仿宋_GB2312" pitchFamily="49" charset="-122"/>
                <a:cs typeface="Times New Roman" pitchFamily="18" charset="0"/>
              </a:rPr>
              <a:t>红</a:t>
            </a:r>
            <a:r>
              <a:rPr kumimoji="0" lang="en-US" altLang="zh-CN" sz="2200" b="1" dirty="0">
                <a:solidFill>
                  <a:srgbClr val="00B050"/>
                </a:solidFill>
                <a:latin typeface="Times New Roman" pitchFamily="18" charset="0"/>
                <a:ea typeface="仿宋_GB2312" pitchFamily="49" charset="-122"/>
                <a:cs typeface="Times New Roman" pitchFamily="18" charset="0"/>
              </a:rPr>
              <a:t>}</a:t>
            </a:r>
            <a:r>
              <a:rPr kumimoji="0" lang="zh-CN" altLang="en-US" sz="2200" b="1" dirty="0">
                <a:solidFill>
                  <a:srgbClr val="00B050"/>
                </a:solidFill>
                <a:latin typeface="Times New Roman" pitchFamily="18" charset="0"/>
                <a:ea typeface="仿宋_GB2312" pitchFamily="49" charset="-122"/>
                <a:cs typeface="Times New Roman" pitchFamily="18" charset="0"/>
              </a:rPr>
              <a:t>的为</a:t>
            </a:r>
            <a:r>
              <a:rPr kumimoji="0" lang="en-US" altLang="zh-CN" sz="2200" b="1" dirty="0">
                <a:solidFill>
                  <a:srgbClr val="00B050"/>
                </a:solidFill>
                <a:latin typeface="Times New Roman" pitchFamily="18" charset="0"/>
                <a:ea typeface="仿宋_GB2312" pitchFamily="49" charset="-122"/>
                <a:cs typeface="Times New Roman" pitchFamily="18" charset="0"/>
              </a:rPr>
              <a:t>0.1</a:t>
            </a:r>
            <a:r>
              <a:rPr kumimoji="0" lang="zh-CN" altLang="en-US" sz="2200" b="1" dirty="0">
                <a:solidFill>
                  <a:srgbClr val="00B050"/>
                </a:solidFill>
                <a:latin typeface="Times New Roman" pitchFamily="18" charset="0"/>
                <a:ea typeface="仿宋_GB2312" pitchFamily="49" charset="-122"/>
                <a:cs typeface="Times New Roman" pitchFamily="18" charset="0"/>
              </a:rPr>
              <a:t>。</a:t>
            </a:r>
          </a:p>
          <a:p>
            <a:pPr eaLnBrk="1" hangingPunct="1">
              <a:lnSpc>
                <a:spcPct val="115000"/>
              </a:lnSpc>
              <a:spcBef>
                <a:spcPts val="1200"/>
              </a:spcBef>
            </a:pPr>
            <a:r>
              <a:rPr kumimoji="0" lang="zh-CN" altLang="en-US" sz="2200" b="1" dirty="0">
                <a:solidFill>
                  <a:srgbClr val="00B050"/>
                </a:solidFill>
                <a:latin typeface="Times New Roman" pitchFamily="18" charset="0"/>
                <a:ea typeface="仿宋_GB2312" pitchFamily="49" charset="-122"/>
                <a:cs typeface="Times New Roman" pitchFamily="18" charset="0"/>
              </a:rPr>
              <a:t>    同理可以求得</a:t>
            </a:r>
          </a:p>
          <a:p>
            <a:pPr eaLnBrk="1" hangingPunct="1">
              <a:lnSpc>
                <a:spcPct val="115000"/>
              </a:lnSpc>
              <a:spcBef>
                <a:spcPts val="1200"/>
              </a:spcBef>
            </a:pPr>
            <a:r>
              <a:rPr kumimoji="0" lang="zh-CN" altLang="en-US" sz="2200" b="1" dirty="0">
                <a:solidFill>
                  <a:srgbClr val="00B050"/>
                </a:solidFill>
                <a:latin typeface="Times New Roman" pitchFamily="18" charset="0"/>
                <a:ea typeface="仿宋_GB2312" pitchFamily="49" charset="-122"/>
                <a:cs typeface="Times New Roman" pitchFamily="18" charset="0"/>
              </a:rPr>
              <a:t>   </a:t>
            </a:r>
            <a:r>
              <a:rPr kumimoji="0" lang="en-US" altLang="zh-CN" sz="2200" b="1" dirty="0" smtClean="0">
                <a:solidFill>
                  <a:srgbClr val="00B050"/>
                </a:solidFill>
                <a:latin typeface="Times New Roman" pitchFamily="18" charset="0"/>
                <a:ea typeface="仿宋_GB2312" pitchFamily="49" charset="-122"/>
                <a:cs typeface="Times New Roman" pitchFamily="18" charset="0"/>
              </a:rPr>
              <a:t> {</a:t>
            </a:r>
            <a:r>
              <a:rPr kumimoji="0" lang="zh-CN" altLang="en-US" sz="2200" b="1" dirty="0">
                <a:solidFill>
                  <a:srgbClr val="00B050"/>
                </a:solidFill>
                <a:latin typeface="Times New Roman" pitchFamily="18" charset="0"/>
                <a:ea typeface="仿宋_GB2312" pitchFamily="49" charset="-122"/>
                <a:cs typeface="Times New Roman" pitchFamily="18" charset="0"/>
              </a:rPr>
              <a:t>黄</a:t>
            </a:r>
            <a:r>
              <a:rPr kumimoji="0" lang="en-US" altLang="zh-CN" sz="2200" b="1" dirty="0">
                <a:solidFill>
                  <a:srgbClr val="00B050"/>
                </a:solidFill>
                <a:latin typeface="Times New Roman" pitchFamily="18" charset="0"/>
                <a:ea typeface="仿宋_GB2312" pitchFamily="49" charset="-122"/>
                <a:cs typeface="Times New Roman" pitchFamily="18" charset="0"/>
              </a:rPr>
              <a:t>}[0, 0.4]                       {</a:t>
            </a:r>
            <a:r>
              <a:rPr kumimoji="0" lang="zh-CN" altLang="en-US" sz="2200" b="1" dirty="0">
                <a:solidFill>
                  <a:srgbClr val="00B050"/>
                </a:solidFill>
                <a:latin typeface="Times New Roman" pitchFamily="18" charset="0"/>
                <a:ea typeface="仿宋_GB2312" pitchFamily="49" charset="-122"/>
                <a:cs typeface="Times New Roman" pitchFamily="18" charset="0"/>
              </a:rPr>
              <a:t>白</a:t>
            </a:r>
            <a:r>
              <a:rPr kumimoji="0" lang="en-US" altLang="zh-CN" sz="2200" b="1" dirty="0">
                <a:solidFill>
                  <a:srgbClr val="00B050"/>
                </a:solidFill>
                <a:latin typeface="Times New Roman" pitchFamily="18" charset="0"/>
                <a:ea typeface="仿宋_GB2312" pitchFamily="49" charset="-122"/>
                <a:cs typeface="Times New Roman" pitchFamily="18" charset="0"/>
              </a:rPr>
              <a:t>}[0.1,  0.5]</a:t>
            </a:r>
          </a:p>
          <a:p>
            <a:pPr eaLnBrk="1" hangingPunct="1">
              <a:lnSpc>
                <a:spcPct val="115000"/>
              </a:lnSpc>
              <a:spcBef>
                <a:spcPts val="1200"/>
              </a:spcBef>
            </a:pPr>
            <a:r>
              <a:rPr kumimoji="0" lang="en-US" altLang="zh-CN" sz="2200" b="1" dirty="0">
                <a:solidFill>
                  <a:srgbClr val="00B050"/>
                </a:solidFill>
                <a:latin typeface="Times New Roman" pitchFamily="18" charset="0"/>
                <a:ea typeface="仿宋_GB2312" pitchFamily="49" charset="-122"/>
                <a:cs typeface="Times New Roman" pitchFamily="18" charset="0"/>
              </a:rPr>
              <a:t>       {</a:t>
            </a:r>
            <a:r>
              <a:rPr kumimoji="0" lang="zh-CN" altLang="en-US" sz="2200" b="1" dirty="0">
                <a:solidFill>
                  <a:srgbClr val="00B050"/>
                </a:solidFill>
                <a:latin typeface="Times New Roman" pitchFamily="18" charset="0"/>
                <a:ea typeface="仿宋_GB2312" pitchFamily="49" charset="-122"/>
                <a:cs typeface="Times New Roman" pitchFamily="18" charset="0"/>
              </a:rPr>
              <a:t>红，黄</a:t>
            </a:r>
            <a:r>
              <a:rPr kumimoji="0" lang="en-US" altLang="zh-CN" sz="2200" b="1" dirty="0">
                <a:solidFill>
                  <a:srgbClr val="00B050"/>
                </a:solidFill>
                <a:latin typeface="Times New Roman" pitchFamily="18" charset="0"/>
                <a:ea typeface="仿宋_GB2312" pitchFamily="49" charset="-122"/>
                <a:cs typeface="Times New Roman" pitchFamily="18" charset="0"/>
              </a:rPr>
              <a:t>}[0.5,  0.9]           {</a:t>
            </a:r>
            <a:r>
              <a:rPr kumimoji="0" lang="zh-CN" altLang="en-US" sz="2200" b="1" dirty="0">
                <a:solidFill>
                  <a:srgbClr val="00B050"/>
                </a:solidFill>
                <a:latin typeface="Times New Roman" pitchFamily="18" charset="0"/>
                <a:ea typeface="仿宋_GB2312" pitchFamily="49" charset="-122"/>
                <a:cs typeface="Times New Roman" pitchFamily="18" charset="0"/>
              </a:rPr>
              <a:t>红，白</a:t>
            </a:r>
            <a:r>
              <a:rPr kumimoji="0" lang="en-US" altLang="zh-CN" sz="2200" b="1" dirty="0">
                <a:solidFill>
                  <a:srgbClr val="00B050"/>
                </a:solidFill>
                <a:latin typeface="Times New Roman" pitchFamily="18" charset="0"/>
                <a:ea typeface="仿宋_GB2312" pitchFamily="49" charset="-122"/>
                <a:cs typeface="Times New Roman" pitchFamily="18" charset="0"/>
              </a:rPr>
              <a:t>}[0.6,  1]</a:t>
            </a:r>
          </a:p>
          <a:p>
            <a:pPr eaLnBrk="1" hangingPunct="1">
              <a:lnSpc>
                <a:spcPct val="115000"/>
              </a:lnSpc>
              <a:spcBef>
                <a:spcPts val="1200"/>
              </a:spcBef>
            </a:pPr>
            <a:r>
              <a:rPr kumimoji="0" lang="en-US" altLang="zh-CN" sz="2200" b="1" dirty="0">
                <a:solidFill>
                  <a:srgbClr val="00B050"/>
                </a:solidFill>
                <a:latin typeface="Times New Roman" pitchFamily="18" charset="0"/>
                <a:ea typeface="仿宋_GB2312" pitchFamily="49" charset="-122"/>
                <a:cs typeface="Times New Roman" pitchFamily="18" charset="0"/>
              </a:rPr>
              <a:t>       {</a:t>
            </a:r>
            <a:r>
              <a:rPr kumimoji="0" lang="zh-CN" altLang="en-US" sz="2200" b="1" dirty="0">
                <a:solidFill>
                  <a:srgbClr val="00B050"/>
                </a:solidFill>
                <a:latin typeface="Times New Roman" pitchFamily="18" charset="0"/>
                <a:ea typeface="仿宋_GB2312" pitchFamily="49" charset="-122"/>
                <a:cs typeface="Times New Roman" pitchFamily="18" charset="0"/>
              </a:rPr>
              <a:t>黄，白</a:t>
            </a:r>
            <a:r>
              <a:rPr kumimoji="0" lang="en-US" altLang="zh-CN" sz="2200" b="1" dirty="0">
                <a:solidFill>
                  <a:srgbClr val="00B050"/>
                </a:solidFill>
                <a:latin typeface="Times New Roman" pitchFamily="18" charset="0"/>
                <a:ea typeface="仿宋_GB2312" pitchFamily="49" charset="-122"/>
                <a:cs typeface="Times New Roman" pitchFamily="18" charset="0"/>
              </a:rPr>
              <a:t>}[0.1,  0.7]           {</a:t>
            </a:r>
            <a:r>
              <a:rPr kumimoji="0" lang="zh-CN" altLang="en-US" sz="2200" b="1" dirty="0">
                <a:solidFill>
                  <a:srgbClr val="00B050"/>
                </a:solidFill>
                <a:latin typeface="Times New Roman" pitchFamily="18" charset="0"/>
                <a:ea typeface="仿宋_GB2312" pitchFamily="49" charset="-122"/>
                <a:cs typeface="Times New Roman" pitchFamily="18" charset="0"/>
              </a:rPr>
              <a:t>红，黄，白</a:t>
            </a:r>
            <a:r>
              <a:rPr kumimoji="0" lang="en-US" altLang="zh-CN" sz="2200" b="1" dirty="0">
                <a:solidFill>
                  <a:srgbClr val="00B050"/>
                </a:solidFill>
                <a:latin typeface="Times New Roman" pitchFamily="18" charset="0"/>
                <a:ea typeface="仿宋_GB2312" pitchFamily="49" charset="-122"/>
                <a:cs typeface="Times New Roman" pitchFamily="18" charset="0"/>
              </a:rPr>
              <a:t>}[1, 1]</a:t>
            </a:r>
          </a:p>
          <a:p>
            <a:pPr eaLnBrk="1" hangingPunct="1">
              <a:lnSpc>
                <a:spcPct val="115000"/>
              </a:lnSpc>
              <a:spcBef>
                <a:spcPts val="1200"/>
              </a:spcBef>
            </a:pPr>
            <a:r>
              <a:rPr kumimoji="0" lang="en-US" altLang="zh-CN" sz="2200" b="1" dirty="0">
                <a:solidFill>
                  <a:srgbClr val="00B050"/>
                </a:solidFill>
                <a:latin typeface="Times New Roman" pitchFamily="18" charset="0"/>
                <a:ea typeface="仿宋_GB2312" pitchFamily="49" charset="-122"/>
                <a:cs typeface="Times New Roman" pitchFamily="18" charset="0"/>
              </a:rPr>
              <a:t>       { }[0,  0]</a:t>
            </a:r>
            <a:endParaRPr kumimoji="0" lang="en-US" altLang="zh-CN" sz="2200" dirty="0">
              <a:solidFill>
                <a:srgbClr val="00B050"/>
              </a:solidFill>
              <a:latin typeface="Times New Roman" pitchFamily="18" charset="0"/>
              <a:ea typeface="仿宋_GB2312" pitchFamily="49" charset="-122"/>
              <a:cs typeface="Times New Roman" pitchFamily="18" charset="0"/>
            </a:endParaRPr>
          </a:p>
        </p:txBody>
      </p:sp>
      <p:sp>
        <p:nvSpPr>
          <p:cNvPr id="6" name="Rectangle 2"/>
          <p:cNvSpPr txBox="1">
            <a:spLocks noChangeArrowheads="1"/>
          </p:cNvSpPr>
          <p:nvPr/>
        </p:nvSpPr>
        <p:spPr>
          <a:xfrm>
            <a:off x="438944" y="164444"/>
            <a:ext cx="8229600" cy="922337"/>
          </a:xfrm>
          <a:prstGeom prst="rect">
            <a:avLst/>
          </a:prstGeom>
        </p:spPr>
        <p:txBody>
          <a:bodyPr/>
          <a:lstStyle>
            <a:lvl1pPr algn="ctr" rtl="0" fontAlgn="base">
              <a:spcBef>
                <a:spcPct val="0"/>
              </a:spcBef>
              <a:spcAft>
                <a:spcPct val="0"/>
              </a:spcAft>
              <a:defRPr sz="4400">
                <a:solidFill>
                  <a:schemeClr val="tx2"/>
                </a:solidFill>
                <a:latin typeface="方正姚体" pitchFamily="2" charset="-122"/>
                <a:ea typeface="方正姚体" pitchFamily="2" charset="-122"/>
                <a:cs typeface="+mj-cs"/>
              </a:defRPr>
            </a:lvl1pPr>
            <a:lvl2pPr algn="ctr" rtl="0" fontAlgn="base">
              <a:spcBef>
                <a:spcPct val="0"/>
              </a:spcBef>
              <a:spcAft>
                <a:spcPct val="0"/>
              </a:spcAft>
              <a:defRPr sz="4400">
                <a:solidFill>
                  <a:schemeClr val="tx2"/>
                </a:solidFill>
                <a:latin typeface="Arial" charset="0"/>
                <a:ea typeface="宋体" pitchFamily="2" charset="-122"/>
              </a:defRPr>
            </a:lvl2pPr>
            <a:lvl3pPr algn="ctr" rtl="0" fontAlgn="base">
              <a:spcBef>
                <a:spcPct val="0"/>
              </a:spcBef>
              <a:spcAft>
                <a:spcPct val="0"/>
              </a:spcAft>
              <a:defRPr sz="4400">
                <a:solidFill>
                  <a:schemeClr val="tx2"/>
                </a:solidFill>
                <a:latin typeface="Arial" charset="0"/>
                <a:ea typeface="宋体" pitchFamily="2" charset="-122"/>
              </a:defRPr>
            </a:lvl3pPr>
            <a:lvl4pPr algn="ctr" rtl="0" fontAlgn="base">
              <a:spcBef>
                <a:spcPct val="0"/>
              </a:spcBef>
              <a:spcAft>
                <a:spcPct val="0"/>
              </a:spcAft>
              <a:defRPr sz="4400">
                <a:solidFill>
                  <a:schemeClr val="tx2"/>
                </a:solidFill>
                <a:latin typeface="Arial" charset="0"/>
                <a:ea typeface="宋体" pitchFamily="2" charset="-122"/>
              </a:defRPr>
            </a:lvl4pPr>
            <a:lvl5pPr algn="ctr" rtl="0" fontAlgn="base">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a:lstStyle>
          <a:p>
            <a:r>
              <a:rPr kumimoji="1" lang="en-US" altLang="zh-CN" b="1" kern="1200" dirty="0" smtClean="0">
                <a:solidFill>
                  <a:schemeClr val="accent2"/>
                </a:solidFill>
              </a:rPr>
              <a:t>DS</a:t>
            </a:r>
            <a:r>
              <a:rPr kumimoji="1" lang="zh-CN" altLang="en-US" b="1" kern="1200" dirty="0" smtClean="0">
                <a:solidFill>
                  <a:schemeClr val="accent2"/>
                </a:solidFill>
              </a:rPr>
              <a:t>理论</a:t>
            </a:r>
            <a:r>
              <a:rPr kumimoji="1" lang="en-US" altLang="zh-CN" b="1" kern="1200" dirty="0" smtClean="0">
                <a:solidFill>
                  <a:schemeClr val="accent2"/>
                </a:solidFill>
              </a:rPr>
              <a:t>- </a:t>
            </a:r>
            <a:r>
              <a:rPr kumimoji="1" lang="zh-CN" altLang="en-US" sz="3600" b="1" kern="1200" dirty="0" smtClean="0">
                <a:solidFill>
                  <a:schemeClr val="accent2"/>
                </a:solidFill>
              </a:rPr>
              <a:t>信任函数与</a:t>
            </a:r>
            <a:r>
              <a:rPr lang="zh-CN" altLang="en-US" sz="3600" b="1" dirty="0" smtClean="0">
                <a:solidFill>
                  <a:schemeClr val="accent2"/>
                </a:solidFill>
              </a:rPr>
              <a:t>似然</a:t>
            </a:r>
            <a:r>
              <a:rPr kumimoji="1" lang="zh-CN" altLang="en-US" sz="3600" b="1" kern="1200" dirty="0" smtClean="0">
                <a:solidFill>
                  <a:schemeClr val="accent2"/>
                </a:solidFill>
              </a:rPr>
              <a:t>函数的关系</a:t>
            </a:r>
            <a:endParaRPr kumimoji="1" lang="zh-CN" altLang="en-US" sz="3600" b="1" kern="1200" dirty="0">
              <a:solidFill>
                <a:schemeClr val="accent2"/>
              </a:solidFill>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6466" name="Text Box 2"/>
          <p:cNvSpPr txBox="1">
            <a:spLocks noChangeArrowheads="1"/>
          </p:cNvSpPr>
          <p:nvPr/>
        </p:nvSpPr>
        <p:spPr bwMode="auto">
          <a:xfrm>
            <a:off x="327422" y="1304764"/>
            <a:ext cx="8452643" cy="47828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1" hangingPunct="1">
              <a:lnSpc>
                <a:spcPct val="120000"/>
              </a:lnSpc>
              <a:spcBef>
                <a:spcPct val="5000"/>
              </a:spcBef>
            </a:pPr>
            <a:r>
              <a:rPr kumimoji="0" lang="zh-CN" altLang="en-US" sz="2200" b="1" dirty="0" smtClean="0">
                <a:solidFill>
                  <a:srgbClr val="A50021"/>
                </a:solidFill>
                <a:latin typeface="Times New Roman" pitchFamily="18" charset="0"/>
                <a:ea typeface="幼圆" pitchFamily="49" charset="-122"/>
                <a:cs typeface="Times New Roman" pitchFamily="18" charset="0"/>
              </a:rPr>
              <a:t>一些</a:t>
            </a:r>
            <a:r>
              <a:rPr kumimoji="0" lang="zh-CN" altLang="en-US" sz="2200" b="1" dirty="0">
                <a:solidFill>
                  <a:srgbClr val="A50021"/>
                </a:solidFill>
                <a:latin typeface="Times New Roman" pitchFamily="18" charset="0"/>
                <a:ea typeface="幼圆" pitchFamily="49" charset="-122"/>
                <a:cs typeface="Times New Roman" pitchFamily="18" charset="0"/>
              </a:rPr>
              <a:t>典型值的含义：</a:t>
            </a:r>
          </a:p>
          <a:p>
            <a:pPr marL="342900" indent="-342900" eaLnBrk="1" hangingPunct="1">
              <a:lnSpc>
                <a:spcPct val="120000"/>
              </a:lnSpc>
              <a:spcBef>
                <a:spcPts val="1200"/>
              </a:spcBef>
              <a:buFont typeface="Arial" pitchFamily="34" charset="0"/>
              <a:buChar char="•"/>
            </a:pPr>
            <a:r>
              <a:rPr kumimoji="0" lang="en-US" altLang="zh-CN" sz="2000" b="1" dirty="0">
                <a:solidFill>
                  <a:srgbClr val="0000FF"/>
                </a:solidFill>
                <a:latin typeface="Times New Roman" pitchFamily="18" charset="0"/>
                <a:ea typeface="仿宋_GB2312" pitchFamily="49" charset="-122"/>
                <a:cs typeface="Times New Roman" pitchFamily="18" charset="0"/>
              </a:rPr>
              <a:t>A[0,  1]</a:t>
            </a:r>
            <a:r>
              <a:rPr kumimoji="0" lang="zh-CN" altLang="en-US" sz="2000" b="1" dirty="0">
                <a:solidFill>
                  <a:srgbClr val="0000FF"/>
                </a:solidFill>
                <a:latin typeface="Times New Roman" pitchFamily="18" charset="0"/>
                <a:ea typeface="仿宋_GB2312" pitchFamily="49" charset="-122"/>
                <a:cs typeface="Times New Roman" pitchFamily="18" charset="0"/>
              </a:rPr>
              <a:t>：说明对</a:t>
            </a:r>
            <a:r>
              <a:rPr kumimoji="0" lang="en-US" altLang="zh-CN" sz="2000" b="1" dirty="0">
                <a:solidFill>
                  <a:srgbClr val="0000FF"/>
                </a:solidFill>
                <a:latin typeface="Times New Roman" pitchFamily="18" charset="0"/>
                <a:ea typeface="仿宋_GB2312" pitchFamily="49" charset="-122"/>
                <a:cs typeface="Times New Roman" pitchFamily="18" charset="0"/>
              </a:rPr>
              <a:t>A </a:t>
            </a:r>
            <a:r>
              <a:rPr kumimoji="0" lang="zh-CN" altLang="en-US" sz="2000" b="1" dirty="0">
                <a:solidFill>
                  <a:srgbClr val="0000FF"/>
                </a:solidFill>
                <a:latin typeface="Times New Roman" pitchFamily="18" charset="0"/>
                <a:ea typeface="仿宋_GB2312" pitchFamily="49" charset="-122"/>
                <a:cs typeface="Times New Roman" pitchFamily="18" charset="0"/>
              </a:rPr>
              <a:t>一无所知</a:t>
            </a:r>
            <a:r>
              <a:rPr kumimoji="0" lang="zh-CN" altLang="en-US" sz="2000" dirty="0">
                <a:latin typeface="Times New Roman" pitchFamily="18" charset="0"/>
                <a:ea typeface="仿宋_GB2312" pitchFamily="49" charset="-122"/>
                <a:cs typeface="Times New Roman" pitchFamily="18" charset="0"/>
              </a:rPr>
              <a:t>。其中，</a:t>
            </a:r>
            <a:r>
              <a:rPr kumimoji="0" lang="en-US" altLang="zh-CN" sz="2000" dirty="0" err="1">
                <a:latin typeface="Times New Roman" pitchFamily="18" charset="0"/>
                <a:ea typeface="仿宋_GB2312" pitchFamily="49" charset="-122"/>
                <a:cs typeface="Times New Roman" pitchFamily="18" charset="0"/>
              </a:rPr>
              <a:t>Bel</a:t>
            </a:r>
            <a:r>
              <a:rPr kumimoji="0" lang="en-US" altLang="zh-CN" sz="2000" dirty="0">
                <a:latin typeface="Times New Roman" pitchFamily="18" charset="0"/>
                <a:ea typeface="仿宋_GB2312" pitchFamily="49" charset="-122"/>
                <a:cs typeface="Times New Roman" pitchFamily="18" charset="0"/>
              </a:rPr>
              <a:t>(A)=0</a:t>
            </a:r>
            <a:r>
              <a:rPr kumimoji="0" lang="zh-CN" altLang="en-US" sz="2000" dirty="0">
                <a:latin typeface="Times New Roman" pitchFamily="18" charset="0"/>
                <a:ea typeface="仿宋_GB2312" pitchFamily="49" charset="-122"/>
                <a:cs typeface="Times New Roman" pitchFamily="18" charset="0"/>
              </a:rPr>
              <a:t>，说明对</a:t>
            </a:r>
            <a:r>
              <a:rPr kumimoji="0" lang="en-US" altLang="zh-CN" sz="2000" dirty="0">
                <a:latin typeface="Times New Roman" pitchFamily="18" charset="0"/>
                <a:ea typeface="仿宋_GB2312" pitchFamily="49" charset="-122"/>
                <a:cs typeface="Times New Roman" pitchFamily="18" charset="0"/>
              </a:rPr>
              <a:t>A</a:t>
            </a:r>
            <a:r>
              <a:rPr kumimoji="0" lang="zh-CN" altLang="en-US" sz="2000" dirty="0">
                <a:latin typeface="Times New Roman" pitchFamily="18" charset="0"/>
                <a:ea typeface="仿宋_GB2312" pitchFamily="49" charset="-122"/>
                <a:cs typeface="Times New Roman" pitchFamily="18" charset="0"/>
              </a:rPr>
              <a:t>无信任；再由</a:t>
            </a:r>
            <a:r>
              <a:rPr kumimoji="0" lang="en-US" altLang="zh-CN" sz="2000" dirty="0">
                <a:latin typeface="Times New Roman" pitchFamily="18" charset="0"/>
                <a:ea typeface="仿宋_GB2312" pitchFamily="49" charset="-122"/>
                <a:cs typeface="Times New Roman" pitchFamily="18" charset="0"/>
              </a:rPr>
              <a:t>Pl(A)=1-Bel(﹁A)=1</a:t>
            </a:r>
            <a:r>
              <a:rPr kumimoji="0" lang="zh-CN" altLang="en-US" sz="2000" dirty="0">
                <a:latin typeface="Times New Roman" pitchFamily="18" charset="0"/>
                <a:ea typeface="仿宋_GB2312" pitchFamily="49" charset="-122"/>
                <a:cs typeface="Times New Roman" pitchFamily="18" charset="0"/>
              </a:rPr>
              <a:t>，可知</a:t>
            </a:r>
            <a:r>
              <a:rPr kumimoji="0" lang="en-US" altLang="zh-CN" sz="2000" dirty="0" err="1">
                <a:latin typeface="Times New Roman" pitchFamily="18" charset="0"/>
                <a:ea typeface="仿宋_GB2312" pitchFamily="49" charset="-122"/>
                <a:cs typeface="Times New Roman" pitchFamily="18" charset="0"/>
              </a:rPr>
              <a:t>Bel</a:t>
            </a:r>
            <a:r>
              <a:rPr kumimoji="0" lang="en-US" altLang="zh-CN" sz="2000" dirty="0">
                <a:latin typeface="Times New Roman" pitchFamily="18" charset="0"/>
                <a:ea typeface="仿宋_GB2312" pitchFamily="49" charset="-122"/>
                <a:cs typeface="Times New Roman" pitchFamily="18" charset="0"/>
              </a:rPr>
              <a:t>(﹁A)=0</a:t>
            </a:r>
            <a:r>
              <a:rPr kumimoji="0" lang="zh-CN" altLang="en-US" sz="2000" dirty="0">
                <a:latin typeface="Times New Roman" pitchFamily="18" charset="0"/>
                <a:ea typeface="仿宋_GB2312" pitchFamily="49" charset="-122"/>
                <a:cs typeface="Times New Roman" pitchFamily="18" charset="0"/>
              </a:rPr>
              <a:t>，说明对</a:t>
            </a:r>
            <a:r>
              <a:rPr kumimoji="0" lang="en-US" altLang="zh-CN" sz="2000" dirty="0">
                <a:latin typeface="Times New Roman" pitchFamily="18" charset="0"/>
                <a:ea typeface="仿宋_GB2312" pitchFamily="49" charset="-122"/>
                <a:cs typeface="Times New Roman" pitchFamily="18" charset="0"/>
              </a:rPr>
              <a:t>﹁A</a:t>
            </a:r>
            <a:r>
              <a:rPr kumimoji="0" lang="zh-CN" altLang="en-US" sz="2000" dirty="0">
                <a:latin typeface="Times New Roman" pitchFamily="18" charset="0"/>
                <a:ea typeface="仿宋_GB2312" pitchFamily="49" charset="-122"/>
                <a:cs typeface="Times New Roman" pitchFamily="18" charset="0"/>
              </a:rPr>
              <a:t>也没有信任。</a:t>
            </a:r>
          </a:p>
          <a:p>
            <a:pPr marL="342900" indent="-342900" eaLnBrk="1" hangingPunct="1">
              <a:lnSpc>
                <a:spcPct val="120000"/>
              </a:lnSpc>
              <a:spcBef>
                <a:spcPts val="1200"/>
              </a:spcBef>
              <a:buFont typeface="Arial" pitchFamily="34" charset="0"/>
              <a:buChar char="•"/>
            </a:pPr>
            <a:r>
              <a:rPr kumimoji="0" lang="en-US" altLang="zh-CN" sz="2000" b="1" dirty="0">
                <a:solidFill>
                  <a:srgbClr val="0000FF"/>
                </a:solidFill>
                <a:latin typeface="Times New Roman" pitchFamily="18" charset="0"/>
                <a:ea typeface="仿宋_GB2312" pitchFamily="49" charset="-122"/>
                <a:cs typeface="Times New Roman" pitchFamily="18" charset="0"/>
              </a:rPr>
              <a:t>A[0,  0]</a:t>
            </a:r>
            <a:r>
              <a:rPr kumimoji="0" lang="zh-CN" altLang="en-US" sz="2000" b="1" dirty="0">
                <a:solidFill>
                  <a:srgbClr val="0000FF"/>
                </a:solidFill>
                <a:latin typeface="Times New Roman" pitchFamily="18" charset="0"/>
                <a:ea typeface="仿宋_GB2312" pitchFamily="49" charset="-122"/>
                <a:cs typeface="Times New Roman" pitchFamily="18" charset="0"/>
              </a:rPr>
              <a:t>：说明</a:t>
            </a:r>
            <a:r>
              <a:rPr kumimoji="0" lang="en-US" altLang="zh-CN" sz="2000" b="1" dirty="0">
                <a:solidFill>
                  <a:srgbClr val="0000FF"/>
                </a:solidFill>
                <a:latin typeface="Times New Roman" pitchFamily="18" charset="0"/>
                <a:ea typeface="仿宋_GB2312" pitchFamily="49" charset="-122"/>
                <a:cs typeface="Times New Roman" pitchFamily="18" charset="0"/>
              </a:rPr>
              <a:t>A</a:t>
            </a:r>
            <a:r>
              <a:rPr kumimoji="0" lang="zh-CN" altLang="en-US" sz="2000" b="1" dirty="0">
                <a:solidFill>
                  <a:srgbClr val="0000FF"/>
                </a:solidFill>
                <a:latin typeface="Times New Roman" pitchFamily="18" charset="0"/>
                <a:ea typeface="仿宋_GB2312" pitchFamily="49" charset="-122"/>
                <a:cs typeface="Times New Roman" pitchFamily="18" charset="0"/>
              </a:rPr>
              <a:t>为假</a:t>
            </a:r>
            <a:r>
              <a:rPr kumimoji="0" lang="zh-CN" altLang="en-US" sz="2000" dirty="0">
                <a:latin typeface="Times New Roman" pitchFamily="18" charset="0"/>
                <a:ea typeface="仿宋_GB2312" pitchFamily="49" charset="-122"/>
                <a:cs typeface="Times New Roman" pitchFamily="18" charset="0"/>
              </a:rPr>
              <a:t>。即</a:t>
            </a:r>
            <a:r>
              <a:rPr kumimoji="0" lang="en-US" altLang="zh-CN" sz="2000" dirty="0" err="1">
                <a:latin typeface="Times New Roman" pitchFamily="18" charset="0"/>
                <a:ea typeface="仿宋_GB2312" pitchFamily="49" charset="-122"/>
                <a:cs typeface="Times New Roman" pitchFamily="18" charset="0"/>
              </a:rPr>
              <a:t>Bel</a:t>
            </a:r>
            <a:r>
              <a:rPr kumimoji="0" lang="en-US" altLang="zh-CN" sz="2000" dirty="0">
                <a:latin typeface="Times New Roman" pitchFamily="18" charset="0"/>
                <a:ea typeface="仿宋_GB2312" pitchFamily="49" charset="-122"/>
                <a:cs typeface="Times New Roman" pitchFamily="18" charset="0"/>
              </a:rPr>
              <a:t>(A)=0</a:t>
            </a:r>
            <a:r>
              <a:rPr kumimoji="0" lang="zh-CN" altLang="en-US" sz="2000" dirty="0">
                <a:latin typeface="Times New Roman" pitchFamily="18" charset="0"/>
                <a:ea typeface="仿宋_GB2312" pitchFamily="49" charset="-122"/>
                <a:cs typeface="Times New Roman" pitchFamily="18" charset="0"/>
              </a:rPr>
              <a:t>，</a:t>
            </a:r>
            <a:r>
              <a:rPr kumimoji="0" lang="en-US" altLang="zh-CN" sz="2000" dirty="0" err="1">
                <a:latin typeface="Times New Roman" pitchFamily="18" charset="0"/>
                <a:ea typeface="仿宋_GB2312" pitchFamily="49" charset="-122"/>
                <a:cs typeface="Times New Roman" pitchFamily="18" charset="0"/>
              </a:rPr>
              <a:t>Bel</a:t>
            </a:r>
            <a:r>
              <a:rPr kumimoji="0" lang="en-US" altLang="zh-CN" sz="2000" dirty="0">
                <a:latin typeface="Times New Roman" pitchFamily="18" charset="0"/>
                <a:ea typeface="仿宋_GB2312" pitchFamily="49" charset="-122"/>
                <a:cs typeface="Times New Roman" pitchFamily="18" charset="0"/>
              </a:rPr>
              <a:t>(﹁A)=1</a:t>
            </a:r>
            <a:r>
              <a:rPr kumimoji="0" lang="zh-CN" altLang="en-US" sz="2000" dirty="0">
                <a:latin typeface="Times New Roman" pitchFamily="18" charset="0"/>
                <a:ea typeface="仿宋_GB2312" pitchFamily="49" charset="-122"/>
                <a:cs typeface="Times New Roman" pitchFamily="18" charset="0"/>
              </a:rPr>
              <a:t>。</a:t>
            </a:r>
          </a:p>
          <a:p>
            <a:pPr marL="342900" indent="-342900" eaLnBrk="1" hangingPunct="1">
              <a:lnSpc>
                <a:spcPct val="120000"/>
              </a:lnSpc>
              <a:spcBef>
                <a:spcPts val="1200"/>
              </a:spcBef>
              <a:buFont typeface="Arial" pitchFamily="34" charset="0"/>
              <a:buChar char="•"/>
            </a:pPr>
            <a:r>
              <a:rPr kumimoji="0" lang="en-US" altLang="zh-CN" sz="2000" b="1" dirty="0">
                <a:solidFill>
                  <a:srgbClr val="0000FF"/>
                </a:solidFill>
                <a:latin typeface="Times New Roman" pitchFamily="18" charset="0"/>
                <a:ea typeface="仿宋_GB2312" pitchFamily="49" charset="-122"/>
                <a:cs typeface="Times New Roman" pitchFamily="18" charset="0"/>
              </a:rPr>
              <a:t>A[1,  1]</a:t>
            </a:r>
            <a:r>
              <a:rPr kumimoji="0" lang="zh-CN" altLang="en-US" sz="2000" b="1" dirty="0">
                <a:solidFill>
                  <a:srgbClr val="0000FF"/>
                </a:solidFill>
                <a:latin typeface="Times New Roman" pitchFamily="18" charset="0"/>
                <a:ea typeface="仿宋_GB2312" pitchFamily="49" charset="-122"/>
                <a:cs typeface="Times New Roman" pitchFamily="18" charset="0"/>
              </a:rPr>
              <a:t>：说明</a:t>
            </a:r>
            <a:r>
              <a:rPr kumimoji="0" lang="en-US" altLang="zh-CN" sz="2000" b="1" dirty="0">
                <a:solidFill>
                  <a:srgbClr val="0000FF"/>
                </a:solidFill>
                <a:latin typeface="Times New Roman" pitchFamily="18" charset="0"/>
                <a:ea typeface="仿宋_GB2312" pitchFamily="49" charset="-122"/>
                <a:cs typeface="Times New Roman" pitchFamily="18" charset="0"/>
              </a:rPr>
              <a:t>A</a:t>
            </a:r>
            <a:r>
              <a:rPr kumimoji="0" lang="zh-CN" altLang="en-US" sz="2000" b="1" dirty="0">
                <a:solidFill>
                  <a:srgbClr val="0000FF"/>
                </a:solidFill>
                <a:latin typeface="Times New Roman" pitchFamily="18" charset="0"/>
                <a:ea typeface="仿宋_GB2312" pitchFamily="49" charset="-122"/>
                <a:cs typeface="Times New Roman" pitchFamily="18" charset="0"/>
              </a:rPr>
              <a:t>为真</a:t>
            </a:r>
            <a:r>
              <a:rPr kumimoji="0" lang="zh-CN" altLang="en-US" sz="2000" dirty="0">
                <a:latin typeface="Times New Roman" pitchFamily="18" charset="0"/>
                <a:ea typeface="仿宋_GB2312" pitchFamily="49" charset="-122"/>
                <a:cs typeface="Times New Roman" pitchFamily="18" charset="0"/>
              </a:rPr>
              <a:t>。即</a:t>
            </a:r>
            <a:r>
              <a:rPr kumimoji="0" lang="en-US" altLang="zh-CN" sz="2000" dirty="0" err="1">
                <a:latin typeface="Times New Roman" pitchFamily="18" charset="0"/>
                <a:ea typeface="仿宋_GB2312" pitchFamily="49" charset="-122"/>
                <a:cs typeface="Times New Roman" pitchFamily="18" charset="0"/>
              </a:rPr>
              <a:t>Bel</a:t>
            </a:r>
            <a:r>
              <a:rPr kumimoji="0" lang="en-US" altLang="zh-CN" sz="2000" dirty="0">
                <a:latin typeface="Times New Roman" pitchFamily="18" charset="0"/>
                <a:ea typeface="仿宋_GB2312" pitchFamily="49" charset="-122"/>
                <a:cs typeface="Times New Roman" pitchFamily="18" charset="0"/>
              </a:rPr>
              <a:t>(A)=1</a:t>
            </a:r>
            <a:r>
              <a:rPr kumimoji="0" lang="zh-CN" altLang="en-US" sz="2000" dirty="0">
                <a:latin typeface="Times New Roman" pitchFamily="18" charset="0"/>
                <a:ea typeface="仿宋_GB2312" pitchFamily="49" charset="-122"/>
                <a:cs typeface="Times New Roman" pitchFamily="18" charset="0"/>
              </a:rPr>
              <a:t>，</a:t>
            </a:r>
            <a:r>
              <a:rPr kumimoji="0" lang="en-US" altLang="zh-CN" sz="2000" dirty="0" err="1">
                <a:latin typeface="Times New Roman" pitchFamily="18" charset="0"/>
                <a:ea typeface="仿宋_GB2312" pitchFamily="49" charset="-122"/>
                <a:cs typeface="Times New Roman" pitchFamily="18" charset="0"/>
              </a:rPr>
              <a:t>Bel</a:t>
            </a:r>
            <a:r>
              <a:rPr kumimoji="0" lang="en-US" altLang="zh-CN" sz="2000" dirty="0">
                <a:latin typeface="Times New Roman" pitchFamily="18" charset="0"/>
                <a:ea typeface="仿宋_GB2312" pitchFamily="49" charset="-122"/>
                <a:cs typeface="Times New Roman" pitchFamily="18" charset="0"/>
              </a:rPr>
              <a:t>(﹁A)=0</a:t>
            </a:r>
            <a:r>
              <a:rPr kumimoji="0" lang="zh-CN" altLang="en-US" sz="2000" dirty="0">
                <a:latin typeface="Times New Roman" pitchFamily="18" charset="0"/>
                <a:ea typeface="仿宋_GB2312" pitchFamily="49" charset="-122"/>
                <a:cs typeface="Times New Roman" pitchFamily="18" charset="0"/>
              </a:rPr>
              <a:t>。</a:t>
            </a:r>
          </a:p>
          <a:p>
            <a:pPr marL="342900" indent="-342900" eaLnBrk="1" hangingPunct="1">
              <a:lnSpc>
                <a:spcPct val="120000"/>
              </a:lnSpc>
              <a:spcBef>
                <a:spcPts val="1200"/>
              </a:spcBef>
              <a:buFont typeface="Arial" pitchFamily="34" charset="0"/>
              <a:buChar char="•"/>
            </a:pPr>
            <a:r>
              <a:rPr kumimoji="0" lang="en-US" altLang="zh-CN" sz="2000" b="1" dirty="0">
                <a:solidFill>
                  <a:srgbClr val="0000FF"/>
                </a:solidFill>
                <a:latin typeface="Times New Roman" pitchFamily="18" charset="0"/>
                <a:ea typeface="仿宋_GB2312" pitchFamily="49" charset="-122"/>
                <a:cs typeface="Times New Roman" pitchFamily="18" charset="0"/>
              </a:rPr>
              <a:t>A[0.6, 1]</a:t>
            </a:r>
            <a:r>
              <a:rPr kumimoji="0" lang="zh-CN" altLang="en-US" sz="2000" b="1" dirty="0">
                <a:solidFill>
                  <a:srgbClr val="0000FF"/>
                </a:solidFill>
                <a:latin typeface="Times New Roman" pitchFamily="18" charset="0"/>
                <a:ea typeface="仿宋_GB2312" pitchFamily="49" charset="-122"/>
                <a:cs typeface="Times New Roman" pitchFamily="18" charset="0"/>
              </a:rPr>
              <a:t>：说明对</a:t>
            </a:r>
            <a:r>
              <a:rPr kumimoji="0" lang="en-US" altLang="zh-CN" sz="2000" b="1" dirty="0">
                <a:solidFill>
                  <a:srgbClr val="0000FF"/>
                </a:solidFill>
                <a:latin typeface="Times New Roman" pitchFamily="18" charset="0"/>
                <a:ea typeface="仿宋_GB2312" pitchFamily="49" charset="-122"/>
                <a:cs typeface="Times New Roman" pitchFamily="18" charset="0"/>
              </a:rPr>
              <a:t>A</a:t>
            </a:r>
            <a:r>
              <a:rPr kumimoji="0" lang="zh-CN" altLang="en-US" sz="2000" b="1" dirty="0">
                <a:solidFill>
                  <a:srgbClr val="0000FF"/>
                </a:solidFill>
                <a:latin typeface="Times New Roman" pitchFamily="18" charset="0"/>
                <a:ea typeface="仿宋_GB2312" pitchFamily="49" charset="-122"/>
                <a:cs typeface="Times New Roman" pitchFamily="18" charset="0"/>
              </a:rPr>
              <a:t>部分信任</a:t>
            </a:r>
            <a:r>
              <a:rPr kumimoji="0" lang="zh-CN" altLang="en-US" sz="2000" dirty="0">
                <a:latin typeface="Times New Roman" pitchFamily="18" charset="0"/>
                <a:ea typeface="仿宋_GB2312" pitchFamily="49" charset="-122"/>
                <a:cs typeface="Times New Roman" pitchFamily="18" charset="0"/>
              </a:rPr>
              <a:t>。即</a:t>
            </a:r>
            <a:r>
              <a:rPr kumimoji="0" lang="en-US" altLang="zh-CN" sz="2000" dirty="0" err="1">
                <a:latin typeface="Times New Roman" pitchFamily="18" charset="0"/>
                <a:ea typeface="仿宋_GB2312" pitchFamily="49" charset="-122"/>
                <a:cs typeface="Times New Roman" pitchFamily="18" charset="0"/>
              </a:rPr>
              <a:t>Bel</a:t>
            </a:r>
            <a:r>
              <a:rPr kumimoji="0" lang="en-US" altLang="zh-CN" sz="2000" dirty="0">
                <a:latin typeface="Times New Roman" pitchFamily="18" charset="0"/>
                <a:ea typeface="仿宋_GB2312" pitchFamily="49" charset="-122"/>
                <a:cs typeface="Times New Roman" pitchFamily="18" charset="0"/>
              </a:rPr>
              <a:t>(A)=0.6</a:t>
            </a:r>
            <a:r>
              <a:rPr kumimoji="0" lang="zh-CN" altLang="en-US" sz="2000" dirty="0">
                <a:latin typeface="Times New Roman" pitchFamily="18" charset="0"/>
                <a:ea typeface="仿宋_GB2312" pitchFamily="49" charset="-122"/>
                <a:cs typeface="Times New Roman" pitchFamily="18" charset="0"/>
              </a:rPr>
              <a:t>，</a:t>
            </a:r>
            <a:r>
              <a:rPr kumimoji="0" lang="en-US" altLang="zh-CN" sz="2000" dirty="0" err="1">
                <a:latin typeface="Times New Roman" pitchFamily="18" charset="0"/>
                <a:ea typeface="仿宋_GB2312" pitchFamily="49" charset="-122"/>
                <a:cs typeface="Times New Roman" pitchFamily="18" charset="0"/>
              </a:rPr>
              <a:t>Bel</a:t>
            </a:r>
            <a:r>
              <a:rPr kumimoji="0" lang="en-US" altLang="zh-CN" sz="2000" dirty="0">
                <a:latin typeface="Times New Roman" pitchFamily="18" charset="0"/>
                <a:ea typeface="仿宋_GB2312" pitchFamily="49" charset="-122"/>
                <a:cs typeface="Times New Roman" pitchFamily="18" charset="0"/>
              </a:rPr>
              <a:t>(﹁A)=0</a:t>
            </a:r>
            <a:r>
              <a:rPr kumimoji="0" lang="zh-CN" altLang="en-US" sz="2000" dirty="0">
                <a:latin typeface="Times New Roman" pitchFamily="18" charset="0"/>
                <a:ea typeface="仿宋_GB2312" pitchFamily="49" charset="-122"/>
                <a:cs typeface="Times New Roman" pitchFamily="18" charset="0"/>
              </a:rPr>
              <a:t>。</a:t>
            </a:r>
          </a:p>
          <a:p>
            <a:pPr marL="342900" indent="-342900" eaLnBrk="1" hangingPunct="1">
              <a:lnSpc>
                <a:spcPct val="120000"/>
              </a:lnSpc>
              <a:spcBef>
                <a:spcPts val="1200"/>
              </a:spcBef>
              <a:buFont typeface="Arial" pitchFamily="34" charset="0"/>
              <a:buChar char="•"/>
            </a:pPr>
            <a:r>
              <a:rPr kumimoji="0" lang="en-US" altLang="zh-CN" sz="2000" b="1" dirty="0">
                <a:solidFill>
                  <a:srgbClr val="0000FF"/>
                </a:solidFill>
                <a:latin typeface="Times New Roman" pitchFamily="18" charset="0"/>
                <a:ea typeface="仿宋_GB2312" pitchFamily="49" charset="-122"/>
                <a:cs typeface="Times New Roman" pitchFamily="18" charset="0"/>
              </a:rPr>
              <a:t>A[0, 0.4]</a:t>
            </a:r>
            <a:r>
              <a:rPr kumimoji="0" lang="zh-CN" altLang="en-US" sz="2000" b="1" dirty="0">
                <a:solidFill>
                  <a:srgbClr val="0000FF"/>
                </a:solidFill>
                <a:latin typeface="Times New Roman" pitchFamily="18" charset="0"/>
                <a:ea typeface="仿宋_GB2312" pitchFamily="49" charset="-122"/>
                <a:cs typeface="Times New Roman" pitchFamily="18" charset="0"/>
              </a:rPr>
              <a:t>：说明对</a:t>
            </a:r>
            <a:r>
              <a:rPr kumimoji="0" lang="en-US" altLang="zh-CN" sz="2000" b="1" dirty="0">
                <a:solidFill>
                  <a:srgbClr val="0000FF"/>
                </a:solidFill>
                <a:latin typeface="Times New Roman" pitchFamily="18" charset="0"/>
                <a:ea typeface="仿宋_GB2312" pitchFamily="49" charset="-122"/>
                <a:cs typeface="Times New Roman" pitchFamily="18" charset="0"/>
              </a:rPr>
              <a:t>﹁A</a:t>
            </a:r>
            <a:r>
              <a:rPr kumimoji="0" lang="zh-CN" altLang="en-US" sz="2000" b="1" dirty="0">
                <a:solidFill>
                  <a:srgbClr val="0000FF"/>
                </a:solidFill>
                <a:latin typeface="Times New Roman" pitchFamily="18" charset="0"/>
                <a:ea typeface="仿宋_GB2312" pitchFamily="49" charset="-122"/>
                <a:cs typeface="Times New Roman" pitchFamily="18" charset="0"/>
              </a:rPr>
              <a:t>部分信任</a:t>
            </a:r>
            <a:r>
              <a:rPr kumimoji="0" lang="zh-CN" altLang="en-US" sz="2000" dirty="0">
                <a:latin typeface="Times New Roman" pitchFamily="18" charset="0"/>
                <a:ea typeface="仿宋_GB2312" pitchFamily="49" charset="-122"/>
                <a:cs typeface="Times New Roman" pitchFamily="18" charset="0"/>
              </a:rPr>
              <a:t>。即</a:t>
            </a:r>
            <a:r>
              <a:rPr kumimoji="0" lang="en-US" altLang="zh-CN" sz="2000" dirty="0" err="1">
                <a:latin typeface="Times New Roman" pitchFamily="18" charset="0"/>
                <a:ea typeface="仿宋_GB2312" pitchFamily="49" charset="-122"/>
                <a:cs typeface="Times New Roman" pitchFamily="18" charset="0"/>
              </a:rPr>
              <a:t>Bel</a:t>
            </a:r>
            <a:r>
              <a:rPr kumimoji="0" lang="en-US" altLang="zh-CN" sz="2000" dirty="0">
                <a:latin typeface="Times New Roman" pitchFamily="18" charset="0"/>
                <a:ea typeface="仿宋_GB2312" pitchFamily="49" charset="-122"/>
                <a:cs typeface="Times New Roman" pitchFamily="18" charset="0"/>
              </a:rPr>
              <a:t>(A)=0</a:t>
            </a:r>
            <a:r>
              <a:rPr kumimoji="0" lang="zh-CN" altLang="en-US" sz="2000" dirty="0">
                <a:latin typeface="Times New Roman" pitchFamily="18" charset="0"/>
                <a:ea typeface="仿宋_GB2312" pitchFamily="49" charset="-122"/>
                <a:cs typeface="Times New Roman" pitchFamily="18" charset="0"/>
              </a:rPr>
              <a:t>，</a:t>
            </a:r>
            <a:r>
              <a:rPr kumimoji="0" lang="en-US" altLang="zh-CN" sz="2000" dirty="0" err="1">
                <a:latin typeface="Times New Roman" pitchFamily="18" charset="0"/>
                <a:ea typeface="仿宋_GB2312" pitchFamily="49" charset="-122"/>
                <a:cs typeface="Times New Roman" pitchFamily="18" charset="0"/>
              </a:rPr>
              <a:t>Bel</a:t>
            </a:r>
            <a:r>
              <a:rPr kumimoji="0" lang="en-US" altLang="zh-CN" sz="2000" dirty="0">
                <a:latin typeface="Times New Roman" pitchFamily="18" charset="0"/>
                <a:ea typeface="仿宋_GB2312" pitchFamily="49" charset="-122"/>
                <a:cs typeface="Times New Roman" pitchFamily="18" charset="0"/>
              </a:rPr>
              <a:t>(﹁A)=0.6</a:t>
            </a:r>
            <a:r>
              <a:rPr kumimoji="0" lang="zh-CN" altLang="en-US" sz="2000" dirty="0">
                <a:latin typeface="Times New Roman" pitchFamily="18" charset="0"/>
                <a:ea typeface="仿宋_GB2312" pitchFamily="49" charset="-122"/>
                <a:cs typeface="Times New Roman" pitchFamily="18" charset="0"/>
              </a:rPr>
              <a:t>。</a:t>
            </a:r>
          </a:p>
          <a:p>
            <a:pPr marL="342900" indent="-342900" eaLnBrk="1" hangingPunct="1">
              <a:lnSpc>
                <a:spcPct val="120000"/>
              </a:lnSpc>
              <a:spcBef>
                <a:spcPts val="1200"/>
              </a:spcBef>
              <a:buFont typeface="Arial" pitchFamily="34" charset="0"/>
              <a:buChar char="•"/>
            </a:pPr>
            <a:r>
              <a:rPr kumimoji="0" lang="en-US" altLang="zh-CN" sz="2000" b="1" dirty="0">
                <a:solidFill>
                  <a:srgbClr val="0000FF"/>
                </a:solidFill>
                <a:latin typeface="Times New Roman" pitchFamily="18" charset="0"/>
                <a:ea typeface="仿宋_GB2312" pitchFamily="49" charset="-122"/>
                <a:cs typeface="Times New Roman" pitchFamily="18" charset="0"/>
              </a:rPr>
              <a:t>A[0.3, 0.9]</a:t>
            </a:r>
            <a:r>
              <a:rPr kumimoji="0" lang="zh-CN" altLang="en-US" sz="2000" b="1" dirty="0">
                <a:solidFill>
                  <a:srgbClr val="0000FF"/>
                </a:solidFill>
                <a:latin typeface="Times New Roman" pitchFamily="18" charset="0"/>
                <a:ea typeface="仿宋_GB2312" pitchFamily="49" charset="-122"/>
                <a:cs typeface="Times New Roman" pitchFamily="18" charset="0"/>
              </a:rPr>
              <a:t>：说明对</a:t>
            </a:r>
            <a:r>
              <a:rPr kumimoji="0" lang="en-US" altLang="zh-CN" sz="2000" b="1" dirty="0">
                <a:solidFill>
                  <a:srgbClr val="0000FF"/>
                </a:solidFill>
                <a:latin typeface="Times New Roman" pitchFamily="18" charset="0"/>
                <a:ea typeface="仿宋_GB2312" pitchFamily="49" charset="-122"/>
                <a:cs typeface="Times New Roman" pitchFamily="18" charset="0"/>
              </a:rPr>
              <a:t>A</a:t>
            </a:r>
            <a:r>
              <a:rPr kumimoji="0" lang="zh-CN" altLang="en-US" sz="2000" b="1" dirty="0">
                <a:solidFill>
                  <a:srgbClr val="0000FF"/>
                </a:solidFill>
                <a:latin typeface="Times New Roman" pitchFamily="18" charset="0"/>
                <a:ea typeface="仿宋_GB2312" pitchFamily="49" charset="-122"/>
                <a:cs typeface="Times New Roman" pitchFamily="18" charset="0"/>
              </a:rPr>
              <a:t>和</a:t>
            </a:r>
            <a:r>
              <a:rPr kumimoji="0" lang="en-US" altLang="zh-CN" sz="2000" b="1" dirty="0">
                <a:solidFill>
                  <a:srgbClr val="0000FF"/>
                </a:solidFill>
                <a:latin typeface="Times New Roman" pitchFamily="18" charset="0"/>
                <a:ea typeface="仿宋_GB2312" pitchFamily="49" charset="-122"/>
                <a:cs typeface="Times New Roman" pitchFamily="18" charset="0"/>
              </a:rPr>
              <a:t>﹁A</a:t>
            </a:r>
            <a:r>
              <a:rPr kumimoji="0" lang="zh-CN" altLang="en-US" sz="2000" b="1" dirty="0">
                <a:solidFill>
                  <a:srgbClr val="0000FF"/>
                </a:solidFill>
                <a:latin typeface="Times New Roman" pitchFamily="18" charset="0"/>
                <a:ea typeface="仿宋_GB2312" pitchFamily="49" charset="-122"/>
                <a:cs typeface="Times New Roman" pitchFamily="18" charset="0"/>
              </a:rPr>
              <a:t>都有部分信任</a:t>
            </a:r>
            <a:r>
              <a:rPr kumimoji="0" lang="zh-CN" altLang="en-US" sz="2000" dirty="0">
                <a:latin typeface="Times New Roman" pitchFamily="18" charset="0"/>
                <a:ea typeface="仿宋_GB2312" pitchFamily="49" charset="-122"/>
                <a:cs typeface="Times New Roman" pitchFamily="18" charset="0"/>
              </a:rPr>
              <a:t>。其中，</a:t>
            </a:r>
            <a:r>
              <a:rPr kumimoji="0" lang="en-US" altLang="zh-CN" sz="2000" dirty="0" err="1">
                <a:latin typeface="Times New Roman" pitchFamily="18" charset="0"/>
                <a:ea typeface="仿宋_GB2312" pitchFamily="49" charset="-122"/>
                <a:cs typeface="Times New Roman" pitchFamily="18" charset="0"/>
              </a:rPr>
              <a:t>Bel</a:t>
            </a:r>
            <a:r>
              <a:rPr kumimoji="0" lang="en-US" altLang="zh-CN" sz="2000" dirty="0">
                <a:latin typeface="Times New Roman" pitchFamily="18" charset="0"/>
                <a:ea typeface="仿宋_GB2312" pitchFamily="49" charset="-122"/>
                <a:cs typeface="Times New Roman" pitchFamily="18" charset="0"/>
              </a:rPr>
              <a:t>(A)=0.3</a:t>
            </a:r>
            <a:r>
              <a:rPr kumimoji="0" lang="zh-CN" altLang="en-US" sz="2000" dirty="0">
                <a:latin typeface="Times New Roman" pitchFamily="18" charset="0"/>
                <a:ea typeface="仿宋_GB2312" pitchFamily="49" charset="-122"/>
                <a:cs typeface="Times New Roman" pitchFamily="18" charset="0"/>
              </a:rPr>
              <a:t>，说明对</a:t>
            </a:r>
            <a:r>
              <a:rPr kumimoji="0" lang="en-US" altLang="zh-CN" sz="2000" dirty="0">
                <a:latin typeface="Times New Roman" pitchFamily="18" charset="0"/>
                <a:ea typeface="仿宋_GB2312" pitchFamily="49" charset="-122"/>
                <a:cs typeface="Times New Roman" pitchFamily="18" charset="0"/>
              </a:rPr>
              <a:t>A </a:t>
            </a:r>
            <a:r>
              <a:rPr kumimoji="0" lang="zh-CN" altLang="en-US" sz="2000" dirty="0">
                <a:latin typeface="Times New Roman" pitchFamily="18" charset="0"/>
                <a:ea typeface="仿宋_GB2312" pitchFamily="49" charset="-122"/>
                <a:cs typeface="Times New Roman" pitchFamily="18" charset="0"/>
              </a:rPr>
              <a:t>为真有</a:t>
            </a:r>
            <a:r>
              <a:rPr kumimoji="0" lang="en-US" altLang="zh-CN" sz="2000" dirty="0">
                <a:latin typeface="Times New Roman" pitchFamily="18" charset="0"/>
                <a:ea typeface="仿宋_GB2312" pitchFamily="49" charset="-122"/>
                <a:cs typeface="Times New Roman" pitchFamily="18" charset="0"/>
              </a:rPr>
              <a:t>0.3</a:t>
            </a:r>
            <a:r>
              <a:rPr kumimoji="0" lang="zh-CN" altLang="en-US" sz="2000" dirty="0">
                <a:latin typeface="Times New Roman" pitchFamily="18" charset="0"/>
                <a:ea typeface="仿宋_GB2312" pitchFamily="49" charset="-122"/>
                <a:cs typeface="Times New Roman" pitchFamily="18" charset="0"/>
              </a:rPr>
              <a:t>的信任度；</a:t>
            </a:r>
            <a:r>
              <a:rPr kumimoji="0" lang="en-US" altLang="zh-CN" sz="2000" dirty="0" err="1">
                <a:latin typeface="Times New Roman" pitchFamily="18" charset="0"/>
                <a:ea typeface="仿宋_GB2312" pitchFamily="49" charset="-122"/>
                <a:cs typeface="Times New Roman" pitchFamily="18" charset="0"/>
              </a:rPr>
              <a:t>Bel</a:t>
            </a:r>
            <a:r>
              <a:rPr kumimoji="0" lang="en-US" altLang="zh-CN" sz="2000" dirty="0">
                <a:latin typeface="Times New Roman" pitchFamily="18" charset="0"/>
                <a:ea typeface="仿宋_GB2312" pitchFamily="49" charset="-122"/>
                <a:cs typeface="Times New Roman" pitchFamily="18" charset="0"/>
              </a:rPr>
              <a:t>(﹁A)=1-0.9=0.1</a:t>
            </a:r>
            <a:r>
              <a:rPr kumimoji="0" lang="zh-CN" altLang="en-US" sz="2000" dirty="0">
                <a:latin typeface="Times New Roman" pitchFamily="18" charset="0"/>
                <a:ea typeface="仿宋_GB2312" pitchFamily="49" charset="-122"/>
                <a:cs typeface="Times New Roman" pitchFamily="18" charset="0"/>
              </a:rPr>
              <a:t>，说明对</a:t>
            </a:r>
            <a:r>
              <a:rPr kumimoji="0" lang="en-US" altLang="zh-CN" sz="2000" dirty="0">
                <a:latin typeface="Times New Roman" pitchFamily="18" charset="0"/>
                <a:ea typeface="仿宋_GB2312" pitchFamily="49" charset="-122"/>
                <a:cs typeface="Times New Roman" pitchFamily="18" charset="0"/>
              </a:rPr>
              <a:t>A</a:t>
            </a:r>
            <a:r>
              <a:rPr kumimoji="0" lang="zh-CN" altLang="en-US" sz="2000" dirty="0">
                <a:latin typeface="Times New Roman" pitchFamily="18" charset="0"/>
                <a:ea typeface="仿宋_GB2312" pitchFamily="49" charset="-122"/>
                <a:cs typeface="Times New Roman" pitchFamily="18" charset="0"/>
              </a:rPr>
              <a:t>为假有</a:t>
            </a:r>
            <a:r>
              <a:rPr kumimoji="0" lang="en-US" altLang="zh-CN" sz="2000" dirty="0">
                <a:latin typeface="Times New Roman" pitchFamily="18" charset="0"/>
                <a:ea typeface="仿宋_GB2312" pitchFamily="49" charset="-122"/>
                <a:cs typeface="Times New Roman" pitchFamily="18" charset="0"/>
              </a:rPr>
              <a:t>0.1</a:t>
            </a:r>
            <a:r>
              <a:rPr kumimoji="0" lang="zh-CN" altLang="en-US" sz="2000" dirty="0">
                <a:latin typeface="Times New Roman" pitchFamily="18" charset="0"/>
                <a:ea typeface="仿宋_GB2312" pitchFamily="49" charset="-122"/>
                <a:cs typeface="Times New Roman" pitchFamily="18" charset="0"/>
              </a:rPr>
              <a:t>的信任度。因此，</a:t>
            </a:r>
            <a:r>
              <a:rPr kumimoji="0" lang="en-US" altLang="zh-CN" sz="2000" dirty="0">
                <a:latin typeface="Times New Roman" pitchFamily="18" charset="0"/>
                <a:ea typeface="仿宋_GB2312" pitchFamily="49" charset="-122"/>
                <a:cs typeface="Times New Roman" pitchFamily="18" charset="0"/>
              </a:rPr>
              <a:t>A[0.3, 0.9]</a:t>
            </a:r>
            <a:r>
              <a:rPr kumimoji="0" lang="zh-CN" altLang="en-US" sz="2000" dirty="0">
                <a:latin typeface="Times New Roman" pitchFamily="18" charset="0"/>
                <a:ea typeface="仿宋_GB2312" pitchFamily="49" charset="-122"/>
                <a:cs typeface="Times New Roman" pitchFamily="18" charset="0"/>
              </a:rPr>
              <a:t>表示对</a:t>
            </a:r>
            <a:r>
              <a:rPr kumimoji="0" lang="en-US" altLang="zh-CN" sz="2000" dirty="0">
                <a:latin typeface="Times New Roman" pitchFamily="18" charset="0"/>
                <a:ea typeface="仿宋_GB2312" pitchFamily="49" charset="-122"/>
                <a:cs typeface="Times New Roman" pitchFamily="18" charset="0"/>
              </a:rPr>
              <a:t>A</a:t>
            </a:r>
            <a:r>
              <a:rPr kumimoji="0" lang="zh-CN" altLang="en-US" sz="2000" dirty="0">
                <a:latin typeface="Times New Roman" pitchFamily="18" charset="0"/>
                <a:ea typeface="仿宋_GB2312" pitchFamily="49" charset="-122"/>
                <a:cs typeface="Times New Roman" pitchFamily="18" charset="0"/>
              </a:rPr>
              <a:t>为真的信任度比</a:t>
            </a:r>
            <a:r>
              <a:rPr kumimoji="0" lang="en-US" altLang="zh-CN" sz="2000" dirty="0">
                <a:latin typeface="Times New Roman" pitchFamily="18" charset="0"/>
                <a:ea typeface="仿宋_GB2312" pitchFamily="49" charset="-122"/>
                <a:cs typeface="Times New Roman" pitchFamily="18" charset="0"/>
              </a:rPr>
              <a:t>A</a:t>
            </a:r>
            <a:r>
              <a:rPr kumimoji="0" lang="zh-CN" altLang="en-US" sz="2000" dirty="0">
                <a:latin typeface="Times New Roman" pitchFamily="18" charset="0"/>
                <a:ea typeface="仿宋_GB2312" pitchFamily="49" charset="-122"/>
                <a:cs typeface="Times New Roman" pitchFamily="18" charset="0"/>
              </a:rPr>
              <a:t>为假的信任度稍高一些</a:t>
            </a:r>
            <a:r>
              <a:rPr kumimoji="0" lang="zh-CN" altLang="en-US" sz="2200" b="1" dirty="0">
                <a:latin typeface="Times New Roman" pitchFamily="18" charset="0"/>
                <a:ea typeface="仿宋_GB2312" pitchFamily="49" charset="-122"/>
                <a:cs typeface="Times New Roman" pitchFamily="18" charset="0"/>
              </a:rPr>
              <a:t>。</a:t>
            </a:r>
          </a:p>
        </p:txBody>
      </p:sp>
      <p:sp>
        <p:nvSpPr>
          <p:cNvPr id="6" name="Rectangle 2"/>
          <p:cNvSpPr txBox="1">
            <a:spLocks noChangeArrowheads="1"/>
          </p:cNvSpPr>
          <p:nvPr/>
        </p:nvSpPr>
        <p:spPr>
          <a:xfrm>
            <a:off x="438944" y="164444"/>
            <a:ext cx="8229600" cy="922337"/>
          </a:xfrm>
          <a:prstGeom prst="rect">
            <a:avLst/>
          </a:prstGeom>
        </p:spPr>
        <p:txBody>
          <a:bodyPr/>
          <a:lstStyle>
            <a:lvl1pPr algn="ctr" rtl="0" fontAlgn="base">
              <a:spcBef>
                <a:spcPct val="0"/>
              </a:spcBef>
              <a:spcAft>
                <a:spcPct val="0"/>
              </a:spcAft>
              <a:defRPr sz="4400">
                <a:solidFill>
                  <a:schemeClr val="tx2"/>
                </a:solidFill>
                <a:latin typeface="方正姚体" pitchFamily="2" charset="-122"/>
                <a:ea typeface="方正姚体" pitchFamily="2" charset="-122"/>
                <a:cs typeface="+mj-cs"/>
              </a:defRPr>
            </a:lvl1pPr>
            <a:lvl2pPr algn="ctr" rtl="0" fontAlgn="base">
              <a:spcBef>
                <a:spcPct val="0"/>
              </a:spcBef>
              <a:spcAft>
                <a:spcPct val="0"/>
              </a:spcAft>
              <a:defRPr sz="4400">
                <a:solidFill>
                  <a:schemeClr val="tx2"/>
                </a:solidFill>
                <a:latin typeface="Arial" charset="0"/>
                <a:ea typeface="宋体" pitchFamily="2" charset="-122"/>
              </a:defRPr>
            </a:lvl2pPr>
            <a:lvl3pPr algn="ctr" rtl="0" fontAlgn="base">
              <a:spcBef>
                <a:spcPct val="0"/>
              </a:spcBef>
              <a:spcAft>
                <a:spcPct val="0"/>
              </a:spcAft>
              <a:defRPr sz="4400">
                <a:solidFill>
                  <a:schemeClr val="tx2"/>
                </a:solidFill>
                <a:latin typeface="Arial" charset="0"/>
                <a:ea typeface="宋体" pitchFamily="2" charset="-122"/>
              </a:defRPr>
            </a:lvl3pPr>
            <a:lvl4pPr algn="ctr" rtl="0" fontAlgn="base">
              <a:spcBef>
                <a:spcPct val="0"/>
              </a:spcBef>
              <a:spcAft>
                <a:spcPct val="0"/>
              </a:spcAft>
              <a:defRPr sz="4400">
                <a:solidFill>
                  <a:schemeClr val="tx2"/>
                </a:solidFill>
                <a:latin typeface="Arial" charset="0"/>
                <a:ea typeface="宋体" pitchFamily="2" charset="-122"/>
              </a:defRPr>
            </a:lvl4pPr>
            <a:lvl5pPr algn="ctr" rtl="0" fontAlgn="base">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a:lstStyle>
          <a:p>
            <a:r>
              <a:rPr kumimoji="1" lang="en-US" altLang="zh-CN" b="1" kern="1200" dirty="0" smtClean="0">
                <a:solidFill>
                  <a:schemeClr val="accent2"/>
                </a:solidFill>
              </a:rPr>
              <a:t>DS</a:t>
            </a:r>
            <a:r>
              <a:rPr kumimoji="1" lang="zh-CN" altLang="en-US" b="1" kern="1200" dirty="0" smtClean="0">
                <a:solidFill>
                  <a:schemeClr val="accent2"/>
                </a:solidFill>
              </a:rPr>
              <a:t>理论</a:t>
            </a:r>
            <a:r>
              <a:rPr kumimoji="1" lang="en-US" altLang="zh-CN" b="1" kern="1200" dirty="0" smtClean="0">
                <a:solidFill>
                  <a:schemeClr val="accent2"/>
                </a:solidFill>
              </a:rPr>
              <a:t>- </a:t>
            </a:r>
            <a:r>
              <a:rPr kumimoji="1" lang="zh-CN" altLang="en-US" sz="3600" b="1" kern="1200" dirty="0" smtClean="0">
                <a:solidFill>
                  <a:schemeClr val="accent2"/>
                </a:solidFill>
              </a:rPr>
              <a:t>信任函数与</a:t>
            </a:r>
            <a:r>
              <a:rPr lang="zh-CN" altLang="en-US" sz="3600" b="1" dirty="0" smtClean="0">
                <a:solidFill>
                  <a:schemeClr val="accent2"/>
                </a:solidFill>
              </a:rPr>
              <a:t>似然</a:t>
            </a:r>
            <a:r>
              <a:rPr kumimoji="1" lang="zh-CN" altLang="en-US" sz="3600" b="1" kern="1200" dirty="0" smtClean="0">
                <a:solidFill>
                  <a:schemeClr val="accent2"/>
                </a:solidFill>
              </a:rPr>
              <a:t>函数的关系</a:t>
            </a:r>
            <a:endParaRPr kumimoji="1" lang="zh-CN" altLang="en-US" sz="3600" b="1" kern="1200" dirty="0">
              <a:solidFill>
                <a:schemeClr val="accent2"/>
              </a:solidFill>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圆角矩形 9"/>
          <p:cNvSpPr/>
          <p:nvPr/>
        </p:nvSpPr>
        <p:spPr bwMode="auto">
          <a:xfrm>
            <a:off x="190612" y="3573016"/>
            <a:ext cx="8477932" cy="2304256"/>
          </a:xfrm>
          <a:prstGeom prst="roundRect">
            <a:avLst>
              <a:gd name="adj" fmla="val 9657"/>
            </a:avLst>
          </a:prstGeom>
          <a:solidFill>
            <a:srgbClr val="FFFFCC"/>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30000"/>
              </a:spcBef>
              <a:spcAft>
                <a:spcPct val="0"/>
              </a:spcAft>
              <a:buClrTx/>
              <a:buSzTx/>
              <a:buFontTx/>
              <a:buNone/>
              <a:tabLst/>
            </a:pPr>
            <a:endParaRPr kumimoji="1" lang="zh-CN" altLang="en-US" sz="1800" b="0" i="0" u="none" strike="noStrike" cap="none" normalizeH="0" baseline="0" smtClean="0">
              <a:ln>
                <a:noFill/>
              </a:ln>
              <a:solidFill>
                <a:schemeClr val="tx1"/>
              </a:solidFill>
              <a:effectLst/>
              <a:latin typeface="Arial" charset="0"/>
              <a:ea typeface="PMingLiU" pitchFamily="18" charset="-120"/>
            </a:endParaRPr>
          </a:p>
        </p:txBody>
      </p:sp>
      <p:graphicFrame>
        <p:nvGraphicFramePr>
          <p:cNvPr id="447492" name="Object 4"/>
          <p:cNvGraphicFramePr>
            <a:graphicFrameLocks noChangeAspect="1"/>
          </p:cNvGraphicFramePr>
          <p:nvPr>
            <p:extLst>
              <p:ext uri="{D42A27DB-BD31-4B8C-83A1-F6EECF244321}">
                <p14:modId xmlns:p14="http://schemas.microsoft.com/office/powerpoint/2010/main" val="4243857016"/>
              </p:ext>
            </p:extLst>
          </p:nvPr>
        </p:nvGraphicFramePr>
        <p:xfrm>
          <a:off x="2807804" y="4257092"/>
          <a:ext cx="2772308" cy="833545"/>
        </p:xfrm>
        <a:graphic>
          <a:graphicData uri="http://schemas.openxmlformats.org/presentationml/2006/ole">
            <mc:AlternateContent xmlns:mc="http://schemas.openxmlformats.org/markup-compatibility/2006">
              <mc:Choice xmlns:v="urn:schemas-microsoft-com:vml" Requires="v">
                <p:oleObj spid="_x0000_s447802" name="公式" r:id="rId4" imgW="1942920" imgH="583920" progId="Equation.3">
                  <p:embed/>
                </p:oleObj>
              </mc:Choice>
              <mc:Fallback>
                <p:oleObj name="公式" r:id="rId4" imgW="1942920" imgH="583920" progId="Equation.3">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07804" y="4257092"/>
                        <a:ext cx="2772308" cy="833545"/>
                      </a:xfrm>
                      <a:prstGeom prst="rect">
                        <a:avLst/>
                      </a:prstGeom>
                      <a:noFill/>
                      <a:ln>
                        <a:noFill/>
                      </a:ln>
                      <a:effectLst/>
                      <a:extLst/>
                    </p:spPr>
                  </p:pic>
                </p:oleObj>
              </mc:Fallback>
            </mc:AlternateContent>
          </a:graphicData>
        </a:graphic>
      </p:graphicFrame>
      <p:graphicFrame>
        <p:nvGraphicFramePr>
          <p:cNvPr id="447493" name="Object 5"/>
          <p:cNvGraphicFramePr>
            <a:graphicFrameLocks noChangeAspect="1"/>
          </p:cNvGraphicFramePr>
          <p:nvPr>
            <p:extLst>
              <p:ext uri="{D42A27DB-BD31-4B8C-83A1-F6EECF244321}">
                <p14:modId xmlns:p14="http://schemas.microsoft.com/office/powerpoint/2010/main" val="1850656714"/>
              </p:ext>
            </p:extLst>
          </p:nvPr>
        </p:nvGraphicFramePr>
        <p:xfrm>
          <a:off x="2051720" y="5157192"/>
          <a:ext cx="4176191" cy="525552"/>
        </p:xfrm>
        <a:graphic>
          <a:graphicData uri="http://schemas.openxmlformats.org/presentationml/2006/ole">
            <mc:AlternateContent xmlns:mc="http://schemas.openxmlformats.org/markup-compatibility/2006">
              <mc:Choice xmlns:v="urn:schemas-microsoft-com:vml" Requires="v">
                <p:oleObj spid="_x0000_s447803" name="公式" r:id="rId6" imgW="2819160" imgH="355320" progId="Equation.3">
                  <p:embed/>
                </p:oleObj>
              </mc:Choice>
              <mc:Fallback>
                <p:oleObj name="公式" r:id="rId6" imgW="2819160" imgH="355320" progId="Equation.3">
                  <p:embed/>
                  <p:pic>
                    <p:nvPicPr>
                      <p:cNvPr id="0"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051720" y="5157192"/>
                        <a:ext cx="4176191" cy="525552"/>
                      </a:xfrm>
                      <a:prstGeom prst="rect">
                        <a:avLst/>
                      </a:prstGeom>
                      <a:noFill/>
                      <a:ln>
                        <a:noFill/>
                      </a:ln>
                      <a:effectLst/>
                      <a:extLst/>
                    </p:spPr>
                  </p:pic>
                </p:oleObj>
              </mc:Fallback>
            </mc:AlternateContent>
          </a:graphicData>
        </a:graphic>
      </p:graphicFrame>
      <p:graphicFrame>
        <p:nvGraphicFramePr>
          <p:cNvPr id="447494" name="Object 6"/>
          <p:cNvGraphicFramePr>
            <a:graphicFrameLocks noChangeAspect="1"/>
          </p:cNvGraphicFramePr>
          <p:nvPr>
            <p:extLst>
              <p:ext uri="{D42A27DB-BD31-4B8C-83A1-F6EECF244321}">
                <p14:modId xmlns:p14="http://schemas.microsoft.com/office/powerpoint/2010/main" val="4009550368"/>
              </p:ext>
            </p:extLst>
          </p:nvPr>
        </p:nvGraphicFramePr>
        <p:xfrm>
          <a:off x="7492193" y="3861048"/>
          <a:ext cx="284163" cy="319088"/>
        </p:xfrm>
        <a:graphic>
          <a:graphicData uri="http://schemas.openxmlformats.org/presentationml/2006/ole">
            <mc:AlternateContent xmlns:mc="http://schemas.openxmlformats.org/markup-compatibility/2006">
              <mc:Choice xmlns:v="urn:schemas-microsoft-com:vml" Requires="v">
                <p:oleObj spid="_x0000_s447804" name="公式" r:id="rId8" imgW="164814" imgH="177492" progId="Equation.3">
                  <p:embed/>
                </p:oleObj>
              </mc:Choice>
              <mc:Fallback>
                <p:oleObj name="公式" r:id="rId8" imgW="164814" imgH="177492" progId="Equation.3">
                  <p:embed/>
                  <p:pic>
                    <p:nvPicPr>
                      <p:cNvPr id="0" name="Object 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492193" y="3861048"/>
                        <a:ext cx="284163" cy="31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9" name="Rectangle 2"/>
          <p:cNvSpPr txBox="1">
            <a:spLocks noChangeArrowheads="1"/>
          </p:cNvSpPr>
          <p:nvPr/>
        </p:nvSpPr>
        <p:spPr>
          <a:xfrm>
            <a:off x="438944" y="164444"/>
            <a:ext cx="8229600" cy="922337"/>
          </a:xfrm>
          <a:prstGeom prst="rect">
            <a:avLst/>
          </a:prstGeom>
        </p:spPr>
        <p:txBody>
          <a:bodyPr/>
          <a:lstStyle>
            <a:lvl1pPr algn="ctr" rtl="0" fontAlgn="base">
              <a:spcBef>
                <a:spcPct val="0"/>
              </a:spcBef>
              <a:spcAft>
                <a:spcPct val="0"/>
              </a:spcAft>
              <a:defRPr sz="4400">
                <a:solidFill>
                  <a:schemeClr val="tx2"/>
                </a:solidFill>
                <a:latin typeface="方正姚体" pitchFamily="2" charset="-122"/>
                <a:ea typeface="方正姚体" pitchFamily="2" charset="-122"/>
                <a:cs typeface="+mj-cs"/>
              </a:defRPr>
            </a:lvl1pPr>
            <a:lvl2pPr algn="ctr" rtl="0" fontAlgn="base">
              <a:spcBef>
                <a:spcPct val="0"/>
              </a:spcBef>
              <a:spcAft>
                <a:spcPct val="0"/>
              </a:spcAft>
              <a:defRPr sz="4400">
                <a:solidFill>
                  <a:schemeClr val="tx2"/>
                </a:solidFill>
                <a:latin typeface="Arial" charset="0"/>
                <a:ea typeface="宋体" pitchFamily="2" charset="-122"/>
              </a:defRPr>
            </a:lvl2pPr>
            <a:lvl3pPr algn="ctr" rtl="0" fontAlgn="base">
              <a:spcBef>
                <a:spcPct val="0"/>
              </a:spcBef>
              <a:spcAft>
                <a:spcPct val="0"/>
              </a:spcAft>
              <a:defRPr sz="4400">
                <a:solidFill>
                  <a:schemeClr val="tx2"/>
                </a:solidFill>
                <a:latin typeface="Arial" charset="0"/>
                <a:ea typeface="宋体" pitchFamily="2" charset="-122"/>
              </a:defRPr>
            </a:lvl3pPr>
            <a:lvl4pPr algn="ctr" rtl="0" fontAlgn="base">
              <a:spcBef>
                <a:spcPct val="0"/>
              </a:spcBef>
              <a:spcAft>
                <a:spcPct val="0"/>
              </a:spcAft>
              <a:defRPr sz="4400">
                <a:solidFill>
                  <a:schemeClr val="tx2"/>
                </a:solidFill>
                <a:latin typeface="Arial" charset="0"/>
                <a:ea typeface="宋体" pitchFamily="2" charset="-122"/>
              </a:defRPr>
            </a:lvl4pPr>
            <a:lvl5pPr algn="ctr" rtl="0" fontAlgn="base">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a:lstStyle>
          <a:p>
            <a:r>
              <a:rPr kumimoji="1" lang="en-US" altLang="zh-CN" b="1" kern="1200" dirty="0" smtClean="0">
                <a:solidFill>
                  <a:schemeClr val="accent2"/>
                </a:solidFill>
              </a:rPr>
              <a:t>DS</a:t>
            </a:r>
            <a:r>
              <a:rPr kumimoji="1" lang="zh-CN" altLang="en-US" b="1" kern="1200" dirty="0" smtClean="0">
                <a:solidFill>
                  <a:schemeClr val="accent2"/>
                </a:solidFill>
              </a:rPr>
              <a:t>理论</a:t>
            </a:r>
            <a:r>
              <a:rPr kumimoji="1" lang="en-US" altLang="zh-CN" b="1" kern="1200" dirty="0" smtClean="0">
                <a:solidFill>
                  <a:schemeClr val="accent2"/>
                </a:solidFill>
              </a:rPr>
              <a:t>- </a:t>
            </a:r>
            <a:r>
              <a:rPr lang="zh-CN" altLang="en-US" sz="3600" b="1" dirty="0">
                <a:solidFill>
                  <a:schemeClr val="accent2"/>
                </a:solidFill>
              </a:rPr>
              <a:t>概率</a:t>
            </a:r>
            <a:r>
              <a:rPr lang="zh-CN" altLang="en-US" sz="3600" b="1" dirty="0" smtClean="0">
                <a:solidFill>
                  <a:schemeClr val="accent2"/>
                </a:solidFill>
              </a:rPr>
              <a:t>分配</a:t>
            </a:r>
            <a:r>
              <a:rPr kumimoji="1" lang="zh-CN" altLang="en-US" sz="3600" b="1" kern="1200" dirty="0" smtClean="0">
                <a:solidFill>
                  <a:schemeClr val="accent2"/>
                </a:solidFill>
              </a:rPr>
              <a:t>函数的正交和</a:t>
            </a:r>
            <a:endParaRPr kumimoji="1" lang="zh-CN" altLang="en-US" sz="3600" b="1" kern="1200" dirty="0">
              <a:solidFill>
                <a:schemeClr val="accent2"/>
              </a:solidFill>
            </a:endParaRPr>
          </a:p>
        </p:txBody>
      </p:sp>
      <p:sp>
        <p:nvSpPr>
          <p:cNvPr id="2" name="矩形标注 1"/>
          <p:cNvSpPr/>
          <p:nvPr/>
        </p:nvSpPr>
        <p:spPr bwMode="auto">
          <a:xfrm>
            <a:off x="6620265" y="4771896"/>
            <a:ext cx="1655924" cy="648072"/>
          </a:xfrm>
          <a:prstGeom prst="wedgeRectCallout">
            <a:avLst>
              <a:gd name="adj1" fmla="val -115957"/>
              <a:gd name="adj2" fmla="val -53097"/>
            </a:avLst>
          </a:prstGeom>
          <a:ln>
            <a:headEnd type="none" w="med" len="med"/>
            <a:tailEnd type="none" w="med" len="med"/>
          </a:ln>
          <a:effectLst>
            <a:outerShdw blurRad="165100" dist="139700" dir="2700000" algn="tl" rotWithShape="0">
              <a:prstClr val="black">
                <a:alpha val="40000"/>
              </a:prstClr>
            </a:outerShdw>
          </a:effectLst>
          <a:extLst/>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30000"/>
              </a:spcBef>
              <a:spcAft>
                <a:spcPct val="0"/>
              </a:spcAft>
              <a:buClrTx/>
              <a:buSzTx/>
              <a:buFontTx/>
              <a:buNone/>
              <a:tabLst/>
            </a:pPr>
            <a:r>
              <a:rPr lang="zh-CN" altLang="en-US" b="1" dirty="0" smtClean="0">
                <a:latin typeface="楷体_GB2312" panose="02010609030101010101" pitchFamily="49" charset="-122"/>
                <a:ea typeface="楷体_GB2312" panose="02010609030101010101" pitchFamily="49" charset="-122"/>
              </a:rPr>
              <a:t>计算概率分配相容的部分</a:t>
            </a:r>
            <a:endParaRPr kumimoji="1" lang="zh-CN" altLang="en-US" sz="1800" b="1" i="0" u="none" strike="noStrike" cap="none" normalizeH="0" baseline="0" dirty="0" smtClean="0">
              <a:ln>
                <a:noFill/>
              </a:ln>
              <a:solidFill>
                <a:schemeClr val="tx1"/>
              </a:solidFill>
              <a:effectLst/>
              <a:latin typeface="楷体_GB2312" panose="02010609030101010101" pitchFamily="49" charset="-122"/>
              <a:ea typeface="楷体_GB2312" panose="02010609030101010101" pitchFamily="49" charset="-122"/>
            </a:endParaRPr>
          </a:p>
        </p:txBody>
      </p:sp>
      <p:sp>
        <p:nvSpPr>
          <p:cNvPr id="447491" name="Text Box 3"/>
          <p:cNvSpPr txBox="1">
            <a:spLocks noChangeArrowheads="1"/>
          </p:cNvSpPr>
          <p:nvPr/>
        </p:nvSpPr>
        <p:spPr bwMode="auto">
          <a:xfrm>
            <a:off x="251780" y="1154933"/>
            <a:ext cx="8748712" cy="54784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342900" indent="-342900" eaLnBrk="1" hangingPunct="1">
              <a:spcBef>
                <a:spcPts val="600"/>
              </a:spcBef>
              <a:buFont typeface="Arial" pitchFamily="34" charset="0"/>
              <a:buChar char="•"/>
            </a:pPr>
            <a:r>
              <a:rPr kumimoji="0" lang="zh-CN" altLang="en-US" sz="2000" b="1" dirty="0" smtClean="0">
                <a:solidFill>
                  <a:srgbClr val="0000FF"/>
                </a:solidFill>
                <a:latin typeface="Times New Roman" pitchFamily="18" charset="0"/>
                <a:ea typeface="幼圆" pitchFamily="49" charset="-122"/>
                <a:cs typeface="Times New Roman" pitchFamily="18" charset="0"/>
              </a:rPr>
              <a:t>当</a:t>
            </a:r>
            <a:r>
              <a:rPr kumimoji="0" lang="zh-CN" altLang="en-US" sz="2000" b="1" dirty="0">
                <a:solidFill>
                  <a:srgbClr val="0000FF"/>
                </a:solidFill>
                <a:latin typeface="Times New Roman" pitchFamily="18" charset="0"/>
                <a:ea typeface="幼圆" pitchFamily="49" charset="-122"/>
                <a:cs typeface="Times New Roman" pitchFamily="18" charset="0"/>
              </a:rPr>
              <a:t>证据来源不同时，可能会得到不同的概率分配函数</a:t>
            </a:r>
            <a:r>
              <a:rPr kumimoji="0" lang="zh-CN" altLang="en-US" sz="2000" b="1" dirty="0" smtClean="0">
                <a:solidFill>
                  <a:srgbClr val="0000FF"/>
                </a:solidFill>
                <a:latin typeface="Times New Roman" pitchFamily="18" charset="0"/>
                <a:ea typeface="幼圆" pitchFamily="49" charset="-122"/>
                <a:cs typeface="Times New Roman" pitchFamily="18" charset="0"/>
              </a:rPr>
              <a:t>。</a:t>
            </a:r>
            <a:endParaRPr kumimoji="0" lang="en-US" altLang="zh-CN" sz="2000" b="1" dirty="0" smtClean="0">
              <a:solidFill>
                <a:srgbClr val="0000FF"/>
              </a:solidFill>
              <a:latin typeface="Times New Roman" pitchFamily="18" charset="0"/>
              <a:ea typeface="幼圆" pitchFamily="49" charset="-122"/>
              <a:cs typeface="Times New Roman" pitchFamily="18" charset="0"/>
            </a:endParaRPr>
          </a:p>
          <a:p>
            <a:pPr lvl="1" eaLnBrk="1" hangingPunct="1">
              <a:spcBef>
                <a:spcPts val="600"/>
              </a:spcBef>
            </a:pPr>
            <a:r>
              <a:rPr kumimoji="0" lang="zh-CN" altLang="en-US" sz="2000" b="1" dirty="0" smtClean="0">
                <a:solidFill>
                  <a:srgbClr val="00B050"/>
                </a:solidFill>
                <a:latin typeface="Times New Roman" pitchFamily="18" charset="0"/>
                <a:ea typeface="仿宋_GB2312" pitchFamily="49" charset="-122"/>
                <a:cs typeface="Times New Roman" pitchFamily="18" charset="0"/>
              </a:rPr>
              <a:t>例如</a:t>
            </a:r>
            <a:r>
              <a:rPr kumimoji="0" lang="zh-CN" altLang="en-US" sz="2000" b="1" dirty="0">
                <a:solidFill>
                  <a:srgbClr val="00B050"/>
                </a:solidFill>
                <a:latin typeface="Times New Roman" pitchFamily="18" charset="0"/>
                <a:ea typeface="仿宋_GB2312" pitchFamily="49" charset="-122"/>
                <a:cs typeface="Times New Roman" pitchFamily="18" charset="0"/>
              </a:rPr>
              <a:t>，</a:t>
            </a:r>
            <a:r>
              <a:rPr kumimoji="0" lang="zh-CN" altLang="en-US" sz="2000" b="1" dirty="0" smtClean="0">
                <a:solidFill>
                  <a:srgbClr val="00B050"/>
                </a:solidFill>
                <a:latin typeface="Times New Roman" pitchFamily="18" charset="0"/>
                <a:ea typeface="仿宋_GB2312" pitchFamily="49" charset="-122"/>
                <a:cs typeface="Times New Roman" pitchFamily="18" charset="0"/>
              </a:rPr>
              <a:t>对      </a:t>
            </a:r>
            <a:r>
              <a:rPr kumimoji="0" lang="en-US" altLang="zh-CN" sz="2000" b="1" dirty="0">
                <a:solidFill>
                  <a:srgbClr val="00B050"/>
                </a:solidFill>
                <a:latin typeface="Times New Roman" pitchFamily="18" charset="0"/>
                <a:ea typeface="仿宋_GB2312" pitchFamily="49" charset="-122"/>
                <a:cs typeface="Times New Roman" pitchFamily="18" charset="0"/>
              </a:rPr>
              <a:t>Ω={</a:t>
            </a:r>
            <a:r>
              <a:rPr kumimoji="0" lang="zh-CN" altLang="en-US" sz="2000" b="1" dirty="0">
                <a:solidFill>
                  <a:srgbClr val="00B050"/>
                </a:solidFill>
                <a:latin typeface="Times New Roman" pitchFamily="18" charset="0"/>
                <a:ea typeface="仿宋_GB2312" pitchFamily="49" charset="-122"/>
                <a:cs typeface="Times New Roman" pitchFamily="18" charset="0"/>
              </a:rPr>
              <a:t>红，黄</a:t>
            </a:r>
            <a:r>
              <a:rPr kumimoji="0" lang="en-US" altLang="zh-CN" sz="2000" b="1" dirty="0">
                <a:solidFill>
                  <a:srgbClr val="00B050"/>
                </a:solidFill>
                <a:latin typeface="Times New Roman" pitchFamily="18" charset="0"/>
                <a:ea typeface="仿宋_GB2312" pitchFamily="49" charset="-122"/>
                <a:cs typeface="Times New Roman" pitchFamily="18" charset="0"/>
              </a:rPr>
              <a:t>}</a:t>
            </a:r>
          </a:p>
          <a:p>
            <a:pPr lvl="1" eaLnBrk="1" hangingPunct="1">
              <a:spcBef>
                <a:spcPts val="600"/>
              </a:spcBef>
            </a:pPr>
            <a:r>
              <a:rPr kumimoji="0" lang="zh-CN" altLang="en-US" sz="2000" b="1" dirty="0">
                <a:solidFill>
                  <a:srgbClr val="00B050"/>
                </a:solidFill>
                <a:latin typeface="Times New Roman" pitchFamily="18" charset="0"/>
                <a:ea typeface="仿宋_GB2312" pitchFamily="49" charset="-122"/>
                <a:cs typeface="Times New Roman" pitchFamily="18" charset="0"/>
              </a:rPr>
              <a:t>假设从不同知识源得到的两个概率分配函数分别为：</a:t>
            </a:r>
          </a:p>
          <a:p>
            <a:pPr lvl="1" eaLnBrk="1" hangingPunct="1">
              <a:spcBef>
                <a:spcPts val="600"/>
              </a:spcBef>
            </a:pPr>
            <a:r>
              <a:rPr kumimoji="0" lang="zh-CN" altLang="en-US" sz="2000" b="1" dirty="0">
                <a:solidFill>
                  <a:srgbClr val="00B050"/>
                </a:solidFill>
                <a:latin typeface="Times New Roman" pitchFamily="18" charset="0"/>
                <a:ea typeface="仿宋_GB2312" pitchFamily="49" charset="-122"/>
                <a:cs typeface="Times New Roman" pitchFamily="18" charset="0"/>
              </a:rPr>
              <a:t>        </a:t>
            </a:r>
            <a:r>
              <a:rPr kumimoji="0" lang="en-US" altLang="zh-CN" sz="2000" b="1" dirty="0">
                <a:solidFill>
                  <a:srgbClr val="00B050"/>
                </a:solidFill>
                <a:latin typeface="Times New Roman" pitchFamily="18" charset="0"/>
                <a:ea typeface="仿宋_GB2312" pitchFamily="49" charset="-122"/>
                <a:cs typeface="Times New Roman" pitchFamily="18" charset="0"/>
              </a:rPr>
              <a:t>m</a:t>
            </a:r>
            <a:r>
              <a:rPr kumimoji="0" lang="en-US" altLang="zh-CN" sz="2000" b="1" baseline="-25000" dirty="0">
                <a:solidFill>
                  <a:srgbClr val="00B050"/>
                </a:solidFill>
                <a:latin typeface="Times New Roman" pitchFamily="18" charset="0"/>
                <a:ea typeface="仿宋_GB2312" pitchFamily="49" charset="-122"/>
                <a:cs typeface="Times New Roman" pitchFamily="18" charset="0"/>
              </a:rPr>
              <a:t>1</a:t>
            </a:r>
            <a:r>
              <a:rPr kumimoji="0" lang="en-US" altLang="zh-CN" sz="2000" b="1" dirty="0">
                <a:solidFill>
                  <a:srgbClr val="00B050"/>
                </a:solidFill>
                <a:latin typeface="Times New Roman" pitchFamily="18" charset="0"/>
                <a:ea typeface="仿宋_GB2312" pitchFamily="49" charset="-122"/>
                <a:cs typeface="Times New Roman" pitchFamily="18" charset="0"/>
              </a:rPr>
              <a:t>({ }, {</a:t>
            </a:r>
            <a:r>
              <a:rPr kumimoji="0" lang="zh-CN" altLang="en-US" sz="2000" b="1" dirty="0">
                <a:solidFill>
                  <a:srgbClr val="00B050"/>
                </a:solidFill>
                <a:latin typeface="Times New Roman" pitchFamily="18" charset="0"/>
                <a:ea typeface="仿宋_GB2312" pitchFamily="49" charset="-122"/>
                <a:cs typeface="Times New Roman" pitchFamily="18" charset="0"/>
              </a:rPr>
              <a:t>红</a:t>
            </a:r>
            <a:r>
              <a:rPr kumimoji="0" lang="en-US" altLang="zh-CN" sz="2000" b="1" dirty="0">
                <a:solidFill>
                  <a:srgbClr val="00B050"/>
                </a:solidFill>
                <a:latin typeface="Times New Roman" pitchFamily="18" charset="0"/>
                <a:ea typeface="仿宋_GB2312" pitchFamily="49" charset="-122"/>
                <a:cs typeface="Times New Roman" pitchFamily="18" charset="0"/>
              </a:rPr>
              <a:t>}, {</a:t>
            </a:r>
            <a:r>
              <a:rPr kumimoji="0" lang="zh-CN" altLang="en-US" sz="2000" b="1" dirty="0">
                <a:solidFill>
                  <a:srgbClr val="00B050"/>
                </a:solidFill>
                <a:latin typeface="Times New Roman" pitchFamily="18" charset="0"/>
                <a:ea typeface="仿宋_GB2312" pitchFamily="49" charset="-122"/>
                <a:cs typeface="Times New Roman" pitchFamily="18" charset="0"/>
              </a:rPr>
              <a:t>黄</a:t>
            </a:r>
            <a:r>
              <a:rPr kumimoji="0" lang="en-US" altLang="zh-CN" sz="2000" b="1" dirty="0">
                <a:solidFill>
                  <a:srgbClr val="00B050"/>
                </a:solidFill>
                <a:latin typeface="Times New Roman" pitchFamily="18" charset="0"/>
                <a:ea typeface="仿宋_GB2312" pitchFamily="49" charset="-122"/>
                <a:cs typeface="Times New Roman" pitchFamily="18" charset="0"/>
              </a:rPr>
              <a:t>}, {</a:t>
            </a:r>
            <a:r>
              <a:rPr kumimoji="0" lang="zh-CN" altLang="en-US" sz="2000" b="1" dirty="0">
                <a:solidFill>
                  <a:srgbClr val="00B050"/>
                </a:solidFill>
                <a:latin typeface="Times New Roman" pitchFamily="18" charset="0"/>
                <a:ea typeface="仿宋_GB2312" pitchFamily="49" charset="-122"/>
                <a:cs typeface="Times New Roman" pitchFamily="18" charset="0"/>
              </a:rPr>
              <a:t>红</a:t>
            </a:r>
            <a:r>
              <a:rPr kumimoji="0" lang="en-US" altLang="zh-CN" sz="2000" b="1" dirty="0">
                <a:solidFill>
                  <a:srgbClr val="00B050"/>
                </a:solidFill>
                <a:latin typeface="Times New Roman" pitchFamily="18" charset="0"/>
                <a:ea typeface="仿宋_GB2312" pitchFamily="49" charset="-122"/>
                <a:cs typeface="Times New Roman" pitchFamily="18" charset="0"/>
              </a:rPr>
              <a:t>, </a:t>
            </a:r>
            <a:r>
              <a:rPr kumimoji="0" lang="zh-CN" altLang="en-US" sz="2000" b="1" dirty="0">
                <a:solidFill>
                  <a:srgbClr val="00B050"/>
                </a:solidFill>
                <a:latin typeface="Times New Roman" pitchFamily="18" charset="0"/>
                <a:ea typeface="仿宋_GB2312" pitchFamily="49" charset="-122"/>
                <a:cs typeface="Times New Roman" pitchFamily="18" charset="0"/>
              </a:rPr>
              <a:t>黄</a:t>
            </a:r>
            <a:r>
              <a:rPr kumimoji="0" lang="en-US" altLang="zh-CN" sz="2000" b="1" dirty="0">
                <a:solidFill>
                  <a:srgbClr val="00B050"/>
                </a:solidFill>
                <a:latin typeface="Times New Roman" pitchFamily="18" charset="0"/>
                <a:ea typeface="仿宋_GB2312" pitchFamily="49" charset="-122"/>
                <a:cs typeface="Times New Roman" pitchFamily="18" charset="0"/>
              </a:rPr>
              <a:t>})=(0, 0.4, 0.5, 0.1)</a:t>
            </a:r>
          </a:p>
          <a:p>
            <a:pPr lvl="1" eaLnBrk="1" hangingPunct="1">
              <a:spcBef>
                <a:spcPts val="600"/>
              </a:spcBef>
            </a:pPr>
            <a:r>
              <a:rPr kumimoji="0" lang="en-US" altLang="zh-CN" sz="2000" b="1" dirty="0">
                <a:solidFill>
                  <a:srgbClr val="00B050"/>
                </a:solidFill>
                <a:latin typeface="Times New Roman" pitchFamily="18" charset="0"/>
                <a:ea typeface="仿宋_GB2312" pitchFamily="49" charset="-122"/>
                <a:cs typeface="Times New Roman" pitchFamily="18" charset="0"/>
              </a:rPr>
              <a:t>        m</a:t>
            </a:r>
            <a:r>
              <a:rPr kumimoji="0" lang="en-US" altLang="zh-CN" sz="2000" b="1" baseline="-25000" dirty="0">
                <a:solidFill>
                  <a:srgbClr val="00B050"/>
                </a:solidFill>
                <a:latin typeface="Times New Roman" pitchFamily="18" charset="0"/>
                <a:ea typeface="仿宋_GB2312" pitchFamily="49" charset="-122"/>
                <a:cs typeface="Times New Roman" pitchFamily="18" charset="0"/>
              </a:rPr>
              <a:t>2</a:t>
            </a:r>
            <a:r>
              <a:rPr kumimoji="0" lang="en-US" altLang="zh-CN" sz="2000" b="1" dirty="0">
                <a:solidFill>
                  <a:srgbClr val="00B050"/>
                </a:solidFill>
                <a:latin typeface="Times New Roman" pitchFamily="18" charset="0"/>
                <a:ea typeface="仿宋_GB2312" pitchFamily="49" charset="-122"/>
                <a:cs typeface="Times New Roman" pitchFamily="18" charset="0"/>
              </a:rPr>
              <a:t>({ }, {</a:t>
            </a:r>
            <a:r>
              <a:rPr kumimoji="0" lang="zh-CN" altLang="en-US" sz="2000" b="1" dirty="0">
                <a:solidFill>
                  <a:srgbClr val="00B050"/>
                </a:solidFill>
                <a:latin typeface="Times New Roman" pitchFamily="18" charset="0"/>
                <a:ea typeface="仿宋_GB2312" pitchFamily="49" charset="-122"/>
                <a:cs typeface="Times New Roman" pitchFamily="18" charset="0"/>
              </a:rPr>
              <a:t>红</a:t>
            </a:r>
            <a:r>
              <a:rPr kumimoji="0" lang="en-US" altLang="zh-CN" sz="2000" b="1" dirty="0">
                <a:solidFill>
                  <a:srgbClr val="00B050"/>
                </a:solidFill>
                <a:latin typeface="Times New Roman" pitchFamily="18" charset="0"/>
                <a:ea typeface="仿宋_GB2312" pitchFamily="49" charset="-122"/>
                <a:cs typeface="Times New Roman" pitchFamily="18" charset="0"/>
              </a:rPr>
              <a:t>}, {</a:t>
            </a:r>
            <a:r>
              <a:rPr kumimoji="0" lang="zh-CN" altLang="en-US" sz="2000" b="1" dirty="0">
                <a:solidFill>
                  <a:srgbClr val="00B050"/>
                </a:solidFill>
                <a:latin typeface="Times New Roman" pitchFamily="18" charset="0"/>
                <a:ea typeface="仿宋_GB2312" pitchFamily="49" charset="-122"/>
                <a:cs typeface="Times New Roman" pitchFamily="18" charset="0"/>
              </a:rPr>
              <a:t>黄</a:t>
            </a:r>
            <a:r>
              <a:rPr kumimoji="0" lang="en-US" altLang="zh-CN" sz="2000" b="1" dirty="0">
                <a:solidFill>
                  <a:srgbClr val="00B050"/>
                </a:solidFill>
                <a:latin typeface="Times New Roman" pitchFamily="18" charset="0"/>
                <a:ea typeface="仿宋_GB2312" pitchFamily="49" charset="-122"/>
                <a:cs typeface="Times New Roman" pitchFamily="18" charset="0"/>
              </a:rPr>
              <a:t>}, {</a:t>
            </a:r>
            <a:r>
              <a:rPr kumimoji="0" lang="zh-CN" altLang="en-US" sz="2000" b="1" dirty="0">
                <a:solidFill>
                  <a:srgbClr val="00B050"/>
                </a:solidFill>
                <a:latin typeface="Times New Roman" pitchFamily="18" charset="0"/>
                <a:ea typeface="仿宋_GB2312" pitchFamily="49" charset="-122"/>
                <a:cs typeface="Times New Roman" pitchFamily="18" charset="0"/>
              </a:rPr>
              <a:t>红</a:t>
            </a:r>
            <a:r>
              <a:rPr kumimoji="0" lang="en-US" altLang="zh-CN" sz="2000" b="1" dirty="0">
                <a:solidFill>
                  <a:srgbClr val="00B050"/>
                </a:solidFill>
                <a:latin typeface="Times New Roman" pitchFamily="18" charset="0"/>
                <a:ea typeface="仿宋_GB2312" pitchFamily="49" charset="-122"/>
                <a:cs typeface="Times New Roman" pitchFamily="18" charset="0"/>
              </a:rPr>
              <a:t>, </a:t>
            </a:r>
            <a:r>
              <a:rPr kumimoji="0" lang="zh-CN" altLang="en-US" sz="2000" b="1" dirty="0">
                <a:solidFill>
                  <a:srgbClr val="00B050"/>
                </a:solidFill>
                <a:latin typeface="Times New Roman" pitchFamily="18" charset="0"/>
                <a:ea typeface="仿宋_GB2312" pitchFamily="49" charset="-122"/>
                <a:cs typeface="Times New Roman" pitchFamily="18" charset="0"/>
              </a:rPr>
              <a:t>黄</a:t>
            </a:r>
            <a:r>
              <a:rPr kumimoji="0" lang="en-US" altLang="zh-CN" sz="2000" b="1" dirty="0">
                <a:solidFill>
                  <a:srgbClr val="00B050"/>
                </a:solidFill>
                <a:latin typeface="Times New Roman" pitchFamily="18" charset="0"/>
                <a:ea typeface="仿宋_GB2312" pitchFamily="49" charset="-122"/>
                <a:cs typeface="Times New Roman" pitchFamily="18" charset="0"/>
              </a:rPr>
              <a:t>})=(0, 0.6, 0.2, 0.2)</a:t>
            </a:r>
          </a:p>
          <a:p>
            <a:pPr marL="342900" indent="-342900" eaLnBrk="1" hangingPunct="1">
              <a:spcBef>
                <a:spcPts val="600"/>
              </a:spcBef>
              <a:buFont typeface="Arial" pitchFamily="34" charset="0"/>
              <a:buChar char="•"/>
            </a:pPr>
            <a:r>
              <a:rPr kumimoji="0" lang="zh-CN" altLang="en-US" sz="2000" b="1" dirty="0">
                <a:solidFill>
                  <a:srgbClr val="C00000"/>
                </a:solidFill>
                <a:latin typeface="Times New Roman" pitchFamily="18" charset="0"/>
                <a:ea typeface="幼圆" pitchFamily="49" charset="-122"/>
                <a:cs typeface="Times New Roman" pitchFamily="18" charset="0"/>
              </a:rPr>
              <a:t>可采用德普斯特提出的求正交和的方法来组合这些</a:t>
            </a:r>
            <a:r>
              <a:rPr kumimoji="0" lang="zh-CN" altLang="en-US" sz="2000" b="1" dirty="0" smtClean="0">
                <a:solidFill>
                  <a:srgbClr val="C00000"/>
                </a:solidFill>
                <a:latin typeface="Times New Roman" pitchFamily="18" charset="0"/>
                <a:ea typeface="幼圆" pitchFamily="49" charset="-122"/>
                <a:cs typeface="Times New Roman" pitchFamily="18" charset="0"/>
              </a:rPr>
              <a:t>函数</a:t>
            </a:r>
            <a:endParaRPr kumimoji="0" lang="en-US" altLang="zh-CN" sz="2000" b="1" dirty="0" smtClean="0">
              <a:solidFill>
                <a:srgbClr val="C00000"/>
              </a:solidFill>
              <a:latin typeface="Times New Roman" pitchFamily="18" charset="0"/>
              <a:ea typeface="幼圆" pitchFamily="49" charset="-122"/>
              <a:cs typeface="Times New Roman" pitchFamily="18" charset="0"/>
            </a:endParaRPr>
          </a:p>
          <a:p>
            <a:pPr marL="342900" indent="-342900" eaLnBrk="1" hangingPunct="1">
              <a:spcBef>
                <a:spcPts val="600"/>
              </a:spcBef>
              <a:buFont typeface="Arial" pitchFamily="34" charset="0"/>
              <a:buChar char="•"/>
            </a:pPr>
            <a:endParaRPr kumimoji="0" lang="zh-CN" altLang="en-US" sz="2000" b="1" dirty="0">
              <a:solidFill>
                <a:srgbClr val="C00000"/>
              </a:solidFill>
              <a:latin typeface="Times New Roman" pitchFamily="18" charset="0"/>
              <a:ea typeface="幼圆" pitchFamily="49" charset="-122"/>
              <a:cs typeface="Times New Roman" pitchFamily="18" charset="0"/>
            </a:endParaRPr>
          </a:p>
          <a:p>
            <a:pPr eaLnBrk="1" hangingPunct="1">
              <a:spcBef>
                <a:spcPct val="0"/>
              </a:spcBef>
            </a:pPr>
            <a:r>
              <a:rPr kumimoji="0" lang="zh-CN" altLang="en-US" sz="2000" b="1" dirty="0" smtClean="0">
                <a:latin typeface="Times New Roman" pitchFamily="18" charset="0"/>
                <a:ea typeface="幼圆" pitchFamily="49" charset="-122"/>
                <a:cs typeface="Times New Roman" pitchFamily="18" charset="0"/>
              </a:rPr>
              <a:t>定义：设</a:t>
            </a:r>
            <a:r>
              <a:rPr kumimoji="0" lang="en-US" altLang="zh-CN" sz="2000" b="1" dirty="0">
                <a:latin typeface="Times New Roman" pitchFamily="18" charset="0"/>
                <a:ea typeface="幼圆" pitchFamily="49" charset="-122"/>
                <a:cs typeface="Times New Roman" pitchFamily="18" charset="0"/>
              </a:rPr>
              <a:t>m</a:t>
            </a:r>
            <a:r>
              <a:rPr kumimoji="0" lang="en-US" altLang="zh-CN" sz="2000" b="1" baseline="-25000" dirty="0">
                <a:latin typeface="Times New Roman" pitchFamily="18" charset="0"/>
                <a:ea typeface="幼圆" pitchFamily="49" charset="-122"/>
                <a:cs typeface="Times New Roman" pitchFamily="18" charset="0"/>
              </a:rPr>
              <a:t>1</a:t>
            </a:r>
            <a:r>
              <a:rPr kumimoji="0" lang="zh-CN" altLang="en-US" sz="2000" b="1" dirty="0">
                <a:latin typeface="Times New Roman" pitchFamily="18" charset="0"/>
                <a:ea typeface="幼圆" pitchFamily="49" charset="-122"/>
                <a:cs typeface="Times New Roman" pitchFamily="18" charset="0"/>
              </a:rPr>
              <a:t>和</a:t>
            </a:r>
            <a:r>
              <a:rPr kumimoji="0" lang="en-US" altLang="zh-CN" sz="2000" b="1" dirty="0">
                <a:latin typeface="Times New Roman" pitchFamily="18" charset="0"/>
                <a:ea typeface="幼圆" pitchFamily="49" charset="-122"/>
                <a:cs typeface="Times New Roman" pitchFamily="18" charset="0"/>
              </a:rPr>
              <a:t>m</a:t>
            </a:r>
            <a:r>
              <a:rPr kumimoji="0" lang="en-US" altLang="zh-CN" sz="2000" b="1" baseline="-25000" dirty="0">
                <a:latin typeface="Times New Roman" pitchFamily="18" charset="0"/>
                <a:ea typeface="幼圆" pitchFamily="49" charset="-122"/>
                <a:cs typeface="Times New Roman" pitchFamily="18" charset="0"/>
              </a:rPr>
              <a:t>2</a:t>
            </a:r>
            <a:r>
              <a:rPr kumimoji="0" lang="zh-CN" altLang="en-US" sz="2000" b="1" dirty="0">
                <a:latin typeface="Times New Roman" pitchFamily="18" charset="0"/>
                <a:ea typeface="幼圆" pitchFamily="49" charset="-122"/>
                <a:cs typeface="Times New Roman" pitchFamily="18" charset="0"/>
              </a:rPr>
              <a:t>是两个不同的概率分配函数，则其正交和</a:t>
            </a:r>
            <a:r>
              <a:rPr kumimoji="0" lang="en-US" altLang="zh-CN" sz="2000" b="1" dirty="0">
                <a:latin typeface="Times New Roman" pitchFamily="18" charset="0"/>
                <a:ea typeface="幼圆" pitchFamily="49" charset="-122"/>
                <a:cs typeface="Times New Roman" pitchFamily="18" charset="0"/>
              </a:rPr>
              <a:t>m=m</a:t>
            </a:r>
            <a:r>
              <a:rPr kumimoji="0" lang="en-US" altLang="zh-CN" sz="2000" b="1" baseline="-25000" dirty="0">
                <a:latin typeface="Times New Roman" pitchFamily="18" charset="0"/>
                <a:ea typeface="幼圆" pitchFamily="49" charset="-122"/>
                <a:cs typeface="Times New Roman" pitchFamily="18" charset="0"/>
              </a:rPr>
              <a:t>1</a:t>
            </a:r>
            <a:r>
              <a:rPr kumimoji="0" lang="en-US" altLang="zh-CN" sz="2000" b="1" dirty="0">
                <a:latin typeface="Times New Roman" pitchFamily="18" charset="0"/>
                <a:ea typeface="幼圆" pitchFamily="49" charset="-122"/>
                <a:cs typeface="Times New Roman" pitchFamily="18" charset="0"/>
              </a:rPr>
              <a:t>     m</a:t>
            </a:r>
            <a:r>
              <a:rPr kumimoji="0" lang="en-US" altLang="zh-CN" sz="2000" b="1" baseline="-25000" dirty="0">
                <a:latin typeface="Times New Roman" pitchFamily="18" charset="0"/>
                <a:ea typeface="幼圆" pitchFamily="49" charset="-122"/>
                <a:cs typeface="Times New Roman" pitchFamily="18" charset="0"/>
              </a:rPr>
              <a:t>2</a:t>
            </a:r>
            <a:r>
              <a:rPr kumimoji="0" lang="zh-CN" altLang="en-US" sz="2000" b="1" dirty="0">
                <a:latin typeface="Times New Roman" pitchFamily="18" charset="0"/>
                <a:ea typeface="幼圆" pitchFamily="49" charset="-122"/>
                <a:cs typeface="Times New Roman" pitchFamily="18" charset="0"/>
              </a:rPr>
              <a:t>满足</a:t>
            </a:r>
            <a:endParaRPr kumimoji="0" lang="zh-CN" altLang="en-US" sz="2000" dirty="0">
              <a:latin typeface="Times New Roman" pitchFamily="18" charset="0"/>
              <a:ea typeface="幼圆" pitchFamily="49" charset="-122"/>
              <a:cs typeface="Times New Roman" pitchFamily="18" charset="0"/>
            </a:endParaRPr>
          </a:p>
          <a:p>
            <a:pPr eaLnBrk="1" hangingPunct="1">
              <a:spcBef>
                <a:spcPct val="0"/>
              </a:spcBef>
            </a:pPr>
            <a:r>
              <a:rPr kumimoji="0" lang="zh-CN" altLang="en-US" sz="2000" dirty="0">
                <a:latin typeface="Times New Roman" pitchFamily="18" charset="0"/>
                <a:ea typeface="幼圆" pitchFamily="49" charset="-122"/>
                <a:cs typeface="Times New Roman" pitchFamily="18" charset="0"/>
              </a:rPr>
              <a:t/>
            </a:r>
            <a:br>
              <a:rPr kumimoji="0" lang="zh-CN" altLang="en-US" sz="2000" dirty="0">
                <a:latin typeface="Times New Roman" pitchFamily="18" charset="0"/>
                <a:ea typeface="幼圆" pitchFamily="49" charset="-122"/>
                <a:cs typeface="Times New Roman" pitchFamily="18" charset="0"/>
              </a:rPr>
            </a:br>
            <a:endParaRPr kumimoji="0" lang="zh-CN" altLang="en-US" sz="2000" dirty="0">
              <a:latin typeface="Times New Roman" pitchFamily="18" charset="0"/>
              <a:ea typeface="幼圆" pitchFamily="49" charset="-122"/>
              <a:cs typeface="Times New Roman" pitchFamily="18" charset="0"/>
            </a:endParaRPr>
          </a:p>
          <a:p>
            <a:pPr eaLnBrk="1" hangingPunct="1">
              <a:spcBef>
                <a:spcPct val="0"/>
              </a:spcBef>
            </a:pPr>
            <a:r>
              <a:rPr kumimoji="0" lang="zh-CN" altLang="en-US" sz="2000" b="1" dirty="0">
                <a:latin typeface="Times New Roman" pitchFamily="18" charset="0"/>
                <a:ea typeface="幼圆" pitchFamily="49" charset="-122"/>
                <a:cs typeface="Times New Roman" pitchFamily="18" charset="0"/>
              </a:rPr>
              <a:t>其中：</a:t>
            </a:r>
          </a:p>
          <a:p>
            <a:pPr eaLnBrk="1" hangingPunct="1">
              <a:spcBef>
                <a:spcPct val="0"/>
              </a:spcBef>
            </a:pPr>
            <a:endParaRPr kumimoji="0" lang="zh-CN" altLang="en-US" sz="2000" b="1" dirty="0">
              <a:latin typeface="Times New Roman" pitchFamily="18" charset="0"/>
              <a:ea typeface="幼圆" pitchFamily="49" charset="-122"/>
              <a:cs typeface="Times New Roman" pitchFamily="18" charset="0"/>
            </a:endParaRPr>
          </a:p>
          <a:p>
            <a:pPr eaLnBrk="1" hangingPunct="1">
              <a:spcBef>
                <a:spcPct val="0"/>
              </a:spcBef>
            </a:pPr>
            <a:endParaRPr kumimoji="0" lang="zh-CN" altLang="en-US" sz="2000" b="1" dirty="0">
              <a:latin typeface="Times New Roman" pitchFamily="18" charset="0"/>
              <a:ea typeface="幼圆" pitchFamily="49" charset="-122"/>
              <a:cs typeface="Times New Roman" pitchFamily="18" charset="0"/>
            </a:endParaRPr>
          </a:p>
          <a:p>
            <a:pPr eaLnBrk="1" hangingPunct="1">
              <a:spcBef>
                <a:spcPct val="0"/>
              </a:spcBef>
            </a:pPr>
            <a:endParaRPr kumimoji="0" lang="zh-CN" altLang="en-US" sz="2000" b="1" dirty="0">
              <a:latin typeface="Times New Roman" pitchFamily="18" charset="0"/>
              <a:ea typeface="幼圆" pitchFamily="49" charset="-122"/>
              <a:cs typeface="Times New Roman" pitchFamily="18" charset="0"/>
            </a:endParaRPr>
          </a:p>
          <a:p>
            <a:pPr marL="342900" indent="-342900" eaLnBrk="1" hangingPunct="1">
              <a:spcBef>
                <a:spcPct val="0"/>
              </a:spcBef>
              <a:buFont typeface="Arial" pitchFamily="34" charset="0"/>
              <a:buChar char="•"/>
            </a:pPr>
            <a:r>
              <a:rPr kumimoji="0" lang="zh-CN" altLang="en-US" sz="2000" b="1" dirty="0" smtClean="0">
                <a:solidFill>
                  <a:srgbClr val="FF0000"/>
                </a:solidFill>
                <a:latin typeface="Times New Roman" pitchFamily="18" charset="0"/>
                <a:ea typeface="幼圆" pitchFamily="49" charset="-122"/>
                <a:cs typeface="Times New Roman" pitchFamily="18" charset="0"/>
              </a:rPr>
              <a:t>如果</a:t>
            </a:r>
            <a:r>
              <a:rPr kumimoji="0" lang="en-US" altLang="zh-CN" sz="2000" b="1" dirty="0">
                <a:solidFill>
                  <a:srgbClr val="FF0000"/>
                </a:solidFill>
                <a:latin typeface="Times New Roman" pitchFamily="18" charset="0"/>
                <a:ea typeface="幼圆" pitchFamily="49" charset="-122"/>
                <a:cs typeface="Times New Roman" pitchFamily="18" charset="0"/>
              </a:rPr>
              <a:t>K≠0</a:t>
            </a:r>
            <a:r>
              <a:rPr kumimoji="0" lang="zh-CN" altLang="en-US" sz="2000" b="1" dirty="0">
                <a:solidFill>
                  <a:srgbClr val="FF0000"/>
                </a:solidFill>
                <a:latin typeface="Times New Roman" pitchFamily="18" charset="0"/>
                <a:ea typeface="幼圆" pitchFamily="49" charset="-122"/>
                <a:cs typeface="Times New Roman" pitchFamily="18" charset="0"/>
              </a:rPr>
              <a:t>，则正交和也是一个概率分配函数；如果</a:t>
            </a:r>
            <a:r>
              <a:rPr kumimoji="0" lang="en-US" altLang="zh-CN" sz="2000" b="1" dirty="0">
                <a:solidFill>
                  <a:srgbClr val="FF0000"/>
                </a:solidFill>
                <a:latin typeface="Times New Roman" pitchFamily="18" charset="0"/>
                <a:ea typeface="幼圆" pitchFamily="49" charset="-122"/>
                <a:cs typeface="Times New Roman" pitchFamily="18" charset="0"/>
              </a:rPr>
              <a:t>K=0</a:t>
            </a:r>
            <a:r>
              <a:rPr kumimoji="0" lang="zh-CN" altLang="en-US" sz="2000" b="1" dirty="0">
                <a:solidFill>
                  <a:srgbClr val="FF0000"/>
                </a:solidFill>
                <a:latin typeface="Times New Roman" pitchFamily="18" charset="0"/>
                <a:ea typeface="幼圆" pitchFamily="49" charset="-122"/>
                <a:cs typeface="Times New Roman" pitchFamily="18" charset="0"/>
              </a:rPr>
              <a:t>，则不存在正交和</a:t>
            </a:r>
            <a:r>
              <a:rPr kumimoji="0" lang="en-US" altLang="zh-CN" sz="2000" b="1" dirty="0">
                <a:solidFill>
                  <a:srgbClr val="FF0000"/>
                </a:solidFill>
                <a:latin typeface="Times New Roman" pitchFamily="18" charset="0"/>
                <a:ea typeface="幼圆" pitchFamily="49" charset="-122"/>
                <a:cs typeface="Times New Roman" pitchFamily="18" charset="0"/>
              </a:rPr>
              <a:t>m</a:t>
            </a:r>
            <a:r>
              <a:rPr kumimoji="0" lang="zh-CN" altLang="en-US" sz="2000" b="1" dirty="0">
                <a:solidFill>
                  <a:srgbClr val="FF0000"/>
                </a:solidFill>
                <a:latin typeface="Times New Roman" pitchFamily="18" charset="0"/>
                <a:ea typeface="幼圆" pitchFamily="49" charset="-122"/>
                <a:cs typeface="Times New Roman" pitchFamily="18" charset="0"/>
              </a:rPr>
              <a:t>，称</a:t>
            </a:r>
            <a:r>
              <a:rPr kumimoji="0" lang="en-US" altLang="zh-CN" sz="2000" b="1" dirty="0">
                <a:solidFill>
                  <a:srgbClr val="FF0000"/>
                </a:solidFill>
                <a:latin typeface="Times New Roman" pitchFamily="18" charset="0"/>
                <a:ea typeface="幼圆" pitchFamily="49" charset="-122"/>
                <a:cs typeface="Times New Roman" pitchFamily="18" charset="0"/>
              </a:rPr>
              <a:t>m</a:t>
            </a:r>
            <a:r>
              <a:rPr kumimoji="0" lang="en-US" altLang="zh-CN" sz="2000" b="1" baseline="-25000" dirty="0">
                <a:solidFill>
                  <a:srgbClr val="FF0000"/>
                </a:solidFill>
                <a:latin typeface="Times New Roman" pitchFamily="18" charset="0"/>
                <a:ea typeface="幼圆" pitchFamily="49" charset="-122"/>
                <a:cs typeface="Times New Roman" pitchFamily="18" charset="0"/>
              </a:rPr>
              <a:t>1</a:t>
            </a:r>
            <a:r>
              <a:rPr kumimoji="0" lang="zh-CN" altLang="en-US" sz="2000" b="1" dirty="0">
                <a:solidFill>
                  <a:srgbClr val="FF0000"/>
                </a:solidFill>
                <a:latin typeface="Times New Roman" pitchFamily="18" charset="0"/>
                <a:ea typeface="幼圆" pitchFamily="49" charset="-122"/>
                <a:cs typeface="Times New Roman" pitchFamily="18" charset="0"/>
              </a:rPr>
              <a:t>与</a:t>
            </a:r>
            <a:r>
              <a:rPr kumimoji="0" lang="en-US" altLang="zh-CN" sz="2000" b="1" dirty="0">
                <a:solidFill>
                  <a:srgbClr val="FF0000"/>
                </a:solidFill>
                <a:latin typeface="Times New Roman" pitchFamily="18" charset="0"/>
                <a:ea typeface="幼圆" pitchFamily="49" charset="-122"/>
                <a:cs typeface="Times New Roman" pitchFamily="18" charset="0"/>
              </a:rPr>
              <a:t>m</a:t>
            </a:r>
            <a:r>
              <a:rPr kumimoji="0" lang="en-US" altLang="zh-CN" sz="2000" b="1" baseline="-25000" dirty="0">
                <a:solidFill>
                  <a:srgbClr val="FF0000"/>
                </a:solidFill>
                <a:latin typeface="Times New Roman" pitchFamily="18" charset="0"/>
                <a:ea typeface="幼圆" pitchFamily="49" charset="-122"/>
                <a:cs typeface="Times New Roman" pitchFamily="18" charset="0"/>
              </a:rPr>
              <a:t>2</a:t>
            </a:r>
            <a:r>
              <a:rPr kumimoji="0" lang="zh-CN" altLang="en-US" sz="2000" b="1" dirty="0">
                <a:solidFill>
                  <a:srgbClr val="FF0000"/>
                </a:solidFill>
                <a:latin typeface="Times New Roman" pitchFamily="18" charset="0"/>
                <a:ea typeface="幼圆" pitchFamily="49" charset="-122"/>
                <a:cs typeface="Times New Roman" pitchFamily="18" charset="0"/>
              </a:rPr>
              <a:t>矛盾。</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righ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灯片编号占位符 3"/>
          <p:cNvSpPr>
            <a:spLocks noGrp="1"/>
          </p:cNvSpPr>
          <p:nvPr>
            <p:ph type="sldNum" sz="quarter" idx="12"/>
          </p:nvPr>
        </p:nvSpPr>
        <p:spPr/>
        <p:txBody>
          <a:bodyPr/>
          <a:lstStyle/>
          <a:p>
            <a:fld id="{16542E11-8BF8-468E-B08A-F6A5E537E001}" type="slidenum">
              <a:rPr lang="en-US" altLang="zh-CN"/>
              <a:pPr/>
              <a:t>75</a:t>
            </a:fld>
            <a:endParaRPr lang="en-US" altLang="zh-CN"/>
          </a:p>
        </p:txBody>
      </p:sp>
      <p:sp>
        <p:nvSpPr>
          <p:cNvPr id="448515" name="Text Box 3"/>
          <p:cNvSpPr txBox="1">
            <a:spLocks noChangeArrowheads="1"/>
          </p:cNvSpPr>
          <p:nvPr/>
        </p:nvSpPr>
        <p:spPr bwMode="auto">
          <a:xfrm>
            <a:off x="215900" y="1484313"/>
            <a:ext cx="8748713" cy="5287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lnSpc>
                <a:spcPct val="120000"/>
              </a:lnSpc>
              <a:spcBef>
                <a:spcPct val="10000"/>
              </a:spcBef>
            </a:pPr>
            <a:r>
              <a:rPr kumimoji="0" lang="zh-CN" altLang="en-US" sz="2200" dirty="0" smtClean="0">
                <a:latin typeface="Times New Roman" panose="02020603050405020304" pitchFamily="18" charset="0"/>
                <a:ea typeface="仿宋_GB2312" panose="02010609030101010101" pitchFamily="49" charset="-122"/>
                <a:cs typeface="Times New Roman" panose="02020603050405020304" pitchFamily="18" charset="0"/>
              </a:rPr>
              <a:t>例</a:t>
            </a:r>
            <a:r>
              <a:rPr kumimoji="0" lang="en-US" altLang="zh-CN" sz="2200" dirty="0">
                <a:latin typeface="Times New Roman" panose="02020603050405020304" pitchFamily="18" charset="0"/>
                <a:ea typeface="仿宋_GB2312" panose="02010609030101010101" pitchFamily="49" charset="-122"/>
                <a:cs typeface="Times New Roman" panose="02020603050405020304" pitchFamily="18" charset="0"/>
              </a:rPr>
              <a:t>6.5 </a:t>
            </a:r>
            <a:r>
              <a:rPr kumimoji="0" lang="zh-CN" altLang="en-US" sz="2200" dirty="0">
                <a:latin typeface="Times New Roman" panose="02020603050405020304" pitchFamily="18" charset="0"/>
                <a:ea typeface="仿宋_GB2312" panose="02010609030101010101" pitchFamily="49" charset="-122"/>
                <a:cs typeface="Times New Roman" panose="02020603050405020304" pitchFamily="18" charset="0"/>
              </a:rPr>
              <a:t>设</a:t>
            </a:r>
            <a:r>
              <a:rPr kumimoji="0" lang="en-US" altLang="zh-CN" sz="2200" dirty="0">
                <a:latin typeface="Times New Roman" panose="02020603050405020304" pitchFamily="18" charset="0"/>
                <a:ea typeface="仿宋_GB2312" panose="02010609030101010101" pitchFamily="49" charset="-122"/>
                <a:cs typeface="Times New Roman" panose="02020603050405020304" pitchFamily="18" charset="0"/>
              </a:rPr>
              <a:t>Ω={a</a:t>
            </a:r>
            <a:r>
              <a:rPr kumimoji="0" lang="zh-CN" altLang="en-US" sz="2200" dirty="0">
                <a:latin typeface="Times New Roman" panose="02020603050405020304" pitchFamily="18" charset="0"/>
                <a:ea typeface="仿宋_GB2312" panose="02010609030101010101" pitchFamily="49" charset="-122"/>
                <a:cs typeface="Times New Roman" panose="02020603050405020304" pitchFamily="18" charset="0"/>
              </a:rPr>
              <a:t>，</a:t>
            </a:r>
            <a:r>
              <a:rPr kumimoji="0" lang="en-US" altLang="zh-CN" sz="2200" dirty="0">
                <a:latin typeface="Times New Roman" panose="02020603050405020304" pitchFamily="18" charset="0"/>
                <a:ea typeface="仿宋_GB2312" panose="02010609030101010101" pitchFamily="49" charset="-122"/>
                <a:cs typeface="Times New Roman" panose="02020603050405020304" pitchFamily="18" charset="0"/>
              </a:rPr>
              <a:t>b}</a:t>
            </a:r>
            <a:r>
              <a:rPr kumimoji="0" lang="zh-CN" altLang="en-US" sz="2200" dirty="0">
                <a:latin typeface="Times New Roman" panose="02020603050405020304" pitchFamily="18" charset="0"/>
                <a:ea typeface="仿宋_GB2312" panose="02010609030101010101" pitchFamily="49" charset="-122"/>
                <a:cs typeface="Times New Roman" panose="02020603050405020304" pitchFamily="18" charset="0"/>
              </a:rPr>
              <a:t>，且从不同知识源得到的概率分配函数分别为</a:t>
            </a:r>
          </a:p>
          <a:p>
            <a:pPr eaLnBrk="1" hangingPunct="1">
              <a:lnSpc>
                <a:spcPct val="120000"/>
              </a:lnSpc>
              <a:spcBef>
                <a:spcPct val="10000"/>
              </a:spcBef>
            </a:pPr>
            <a:r>
              <a:rPr kumimoji="0" lang="zh-CN" altLang="en-US" sz="2200" dirty="0">
                <a:latin typeface="Times New Roman" panose="02020603050405020304" pitchFamily="18" charset="0"/>
                <a:ea typeface="仿宋_GB2312" panose="02010609030101010101" pitchFamily="49" charset="-122"/>
                <a:cs typeface="Times New Roman" panose="02020603050405020304" pitchFamily="18" charset="0"/>
              </a:rPr>
              <a:t>        </a:t>
            </a:r>
            <a:r>
              <a:rPr kumimoji="0" lang="en-US" altLang="zh-CN" sz="2200" dirty="0">
                <a:latin typeface="Times New Roman" panose="02020603050405020304" pitchFamily="18" charset="0"/>
                <a:ea typeface="仿宋_GB2312" panose="02010609030101010101" pitchFamily="49" charset="-122"/>
                <a:cs typeface="Times New Roman" panose="02020603050405020304" pitchFamily="18" charset="0"/>
              </a:rPr>
              <a:t>m</a:t>
            </a:r>
            <a:r>
              <a:rPr kumimoji="0" lang="en-US" altLang="zh-CN" sz="2200" baseline="-25000" dirty="0">
                <a:latin typeface="Times New Roman" panose="02020603050405020304" pitchFamily="18" charset="0"/>
                <a:ea typeface="仿宋_GB2312" panose="02010609030101010101" pitchFamily="49" charset="-122"/>
                <a:cs typeface="Times New Roman" panose="02020603050405020304" pitchFamily="18" charset="0"/>
              </a:rPr>
              <a:t>1</a:t>
            </a:r>
            <a:r>
              <a:rPr kumimoji="0" lang="en-US" altLang="zh-CN" sz="2200" dirty="0">
                <a:latin typeface="Times New Roman" panose="02020603050405020304" pitchFamily="18" charset="0"/>
                <a:ea typeface="仿宋_GB2312" panose="02010609030101010101" pitchFamily="49" charset="-122"/>
                <a:cs typeface="Times New Roman" panose="02020603050405020304" pitchFamily="18" charset="0"/>
              </a:rPr>
              <a:t>({}, {a}, {b}, {a, b})=(0, 0.3, 0.5, 0.2)</a:t>
            </a:r>
          </a:p>
          <a:p>
            <a:pPr eaLnBrk="1" hangingPunct="1">
              <a:lnSpc>
                <a:spcPct val="120000"/>
              </a:lnSpc>
              <a:spcBef>
                <a:spcPct val="10000"/>
              </a:spcBef>
            </a:pPr>
            <a:r>
              <a:rPr kumimoji="0" lang="en-US" altLang="zh-CN" sz="2200" dirty="0">
                <a:latin typeface="Times New Roman" panose="02020603050405020304" pitchFamily="18" charset="0"/>
                <a:ea typeface="仿宋_GB2312" panose="02010609030101010101" pitchFamily="49" charset="-122"/>
                <a:cs typeface="Times New Roman" panose="02020603050405020304" pitchFamily="18" charset="0"/>
              </a:rPr>
              <a:t>    </a:t>
            </a:r>
            <a:r>
              <a:rPr kumimoji="0" lang="en-US" altLang="zh-CN" sz="2200" dirty="0" smtClean="0">
                <a:latin typeface="Times New Roman" panose="02020603050405020304" pitchFamily="18" charset="0"/>
                <a:ea typeface="仿宋_GB2312" panose="02010609030101010101" pitchFamily="49" charset="-122"/>
                <a:cs typeface="Times New Roman" panose="02020603050405020304" pitchFamily="18" charset="0"/>
              </a:rPr>
              <a:t>            </a:t>
            </a:r>
            <a:r>
              <a:rPr kumimoji="0" lang="en-US" altLang="zh-CN" sz="2200" dirty="0">
                <a:latin typeface="Times New Roman" panose="02020603050405020304" pitchFamily="18" charset="0"/>
                <a:ea typeface="仿宋_GB2312" panose="02010609030101010101" pitchFamily="49" charset="-122"/>
                <a:cs typeface="Times New Roman" panose="02020603050405020304" pitchFamily="18" charset="0"/>
              </a:rPr>
              <a:t>m</a:t>
            </a:r>
            <a:r>
              <a:rPr kumimoji="0" lang="en-US" altLang="zh-CN" sz="2200" baseline="-25000" dirty="0">
                <a:latin typeface="Times New Roman" panose="02020603050405020304" pitchFamily="18" charset="0"/>
                <a:ea typeface="仿宋_GB2312" panose="02010609030101010101" pitchFamily="49" charset="-122"/>
                <a:cs typeface="Times New Roman" panose="02020603050405020304" pitchFamily="18" charset="0"/>
              </a:rPr>
              <a:t>2</a:t>
            </a:r>
            <a:r>
              <a:rPr kumimoji="0" lang="en-US" altLang="zh-CN" sz="2200" dirty="0">
                <a:latin typeface="Times New Roman" panose="02020603050405020304" pitchFamily="18" charset="0"/>
                <a:ea typeface="仿宋_GB2312" panose="02010609030101010101" pitchFamily="49" charset="-122"/>
                <a:cs typeface="Times New Roman" panose="02020603050405020304" pitchFamily="18" charset="0"/>
              </a:rPr>
              <a:t>({}, {a}, {b}, {a, b})=(0, 0.6, 0.3, 0.1)</a:t>
            </a:r>
          </a:p>
          <a:p>
            <a:pPr eaLnBrk="1" hangingPunct="1">
              <a:lnSpc>
                <a:spcPct val="120000"/>
              </a:lnSpc>
              <a:spcBef>
                <a:spcPct val="10000"/>
              </a:spcBef>
            </a:pPr>
            <a:r>
              <a:rPr kumimoji="0" lang="zh-CN" altLang="en-US" sz="2200" dirty="0">
                <a:latin typeface="Times New Roman" panose="02020603050405020304" pitchFamily="18" charset="0"/>
                <a:ea typeface="仿宋_GB2312" panose="02010609030101010101" pitchFamily="49" charset="-122"/>
                <a:cs typeface="Times New Roman" panose="02020603050405020304" pitchFamily="18" charset="0"/>
              </a:rPr>
              <a:t>求正交和</a:t>
            </a:r>
            <a:r>
              <a:rPr kumimoji="0" lang="en-US" altLang="zh-CN" sz="2200" dirty="0">
                <a:latin typeface="Times New Roman" panose="02020603050405020304" pitchFamily="18" charset="0"/>
                <a:ea typeface="仿宋_GB2312" panose="02010609030101010101" pitchFamily="49" charset="-122"/>
                <a:cs typeface="Times New Roman" panose="02020603050405020304" pitchFamily="18" charset="0"/>
              </a:rPr>
              <a:t>m=m</a:t>
            </a:r>
            <a:r>
              <a:rPr kumimoji="0" lang="en-US" altLang="zh-CN" sz="2200" baseline="-25000" dirty="0">
                <a:latin typeface="Times New Roman" panose="02020603050405020304" pitchFamily="18" charset="0"/>
                <a:ea typeface="仿宋_GB2312" panose="02010609030101010101" pitchFamily="49" charset="-122"/>
                <a:cs typeface="Times New Roman" panose="02020603050405020304" pitchFamily="18" charset="0"/>
              </a:rPr>
              <a:t>1</a:t>
            </a:r>
            <a:r>
              <a:rPr kumimoji="0" lang="en-US" altLang="zh-CN" sz="2200" dirty="0">
                <a:latin typeface="Times New Roman" panose="02020603050405020304" pitchFamily="18" charset="0"/>
                <a:ea typeface="仿宋_GB2312" panose="02010609030101010101" pitchFamily="49" charset="-122"/>
                <a:cs typeface="Times New Roman" panose="02020603050405020304" pitchFamily="18" charset="0"/>
              </a:rPr>
              <a:t>    m</a:t>
            </a:r>
            <a:r>
              <a:rPr kumimoji="0" lang="en-US" altLang="zh-CN" sz="2200" baseline="-25000" dirty="0">
                <a:latin typeface="Times New Roman" panose="02020603050405020304" pitchFamily="18" charset="0"/>
                <a:ea typeface="仿宋_GB2312" panose="02010609030101010101" pitchFamily="49" charset="-122"/>
                <a:cs typeface="Times New Roman" panose="02020603050405020304" pitchFamily="18" charset="0"/>
              </a:rPr>
              <a:t>2</a:t>
            </a:r>
            <a:r>
              <a:rPr kumimoji="0" lang="zh-CN" altLang="en-US" sz="2200" dirty="0" smtClean="0">
                <a:latin typeface="Times New Roman" panose="02020603050405020304" pitchFamily="18" charset="0"/>
                <a:ea typeface="仿宋_GB2312" panose="02010609030101010101" pitchFamily="49" charset="-122"/>
                <a:cs typeface="Times New Roman" panose="02020603050405020304" pitchFamily="18" charset="0"/>
              </a:rPr>
              <a:t>。</a:t>
            </a:r>
            <a:endParaRPr kumimoji="0" lang="en-US" altLang="zh-CN" sz="2200" dirty="0" smtClean="0">
              <a:latin typeface="Times New Roman" panose="02020603050405020304" pitchFamily="18" charset="0"/>
              <a:ea typeface="仿宋_GB2312" panose="02010609030101010101" pitchFamily="49" charset="-122"/>
              <a:cs typeface="Times New Roman" panose="02020603050405020304" pitchFamily="18" charset="0"/>
            </a:endParaRPr>
          </a:p>
          <a:p>
            <a:pPr eaLnBrk="1" hangingPunct="1">
              <a:lnSpc>
                <a:spcPct val="120000"/>
              </a:lnSpc>
              <a:spcBef>
                <a:spcPct val="10000"/>
              </a:spcBef>
            </a:pPr>
            <a:endParaRPr kumimoji="0" lang="zh-CN" altLang="en-US" sz="2200" dirty="0">
              <a:solidFill>
                <a:srgbClr val="0000CC"/>
              </a:solidFill>
              <a:latin typeface="Times New Roman" pitchFamily="18" charset="0"/>
              <a:ea typeface="宋体" pitchFamily="2" charset="-122"/>
            </a:endParaRPr>
          </a:p>
          <a:p>
            <a:pPr eaLnBrk="1" hangingPunct="1">
              <a:lnSpc>
                <a:spcPct val="120000"/>
              </a:lnSpc>
              <a:spcBef>
                <a:spcPct val="10000"/>
              </a:spcBef>
            </a:pPr>
            <a:r>
              <a:rPr kumimoji="0" lang="zh-CN" altLang="en-US" sz="2200" b="1" dirty="0">
                <a:latin typeface="Times New Roman" pitchFamily="18" charset="0"/>
                <a:ea typeface="宋体" pitchFamily="2" charset="-122"/>
              </a:rPr>
              <a:t>    解：先求</a:t>
            </a:r>
            <a:r>
              <a:rPr kumimoji="0" lang="en-US" altLang="zh-CN" sz="2200" b="1" dirty="0">
                <a:latin typeface="Times New Roman" pitchFamily="18" charset="0"/>
                <a:ea typeface="宋体" pitchFamily="2" charset="-122"/>
              </a:rPr>
              <a:t>K</a:t>
            </a:r>
          </a:p>
          <a:p>
            <a:pPr eaLnBrk="1" hangingPunct="1">
              <a:lnSpc>
                <a:spcPct val="120000"/>
              </a:lnSpc>
              <a:spcBef>
                <a:spcPct val="0"/>
              </a:spcBef>
            </a:pPr>
            <a:endParaRPr kumimoji="0" lang="en-US" altLang="zh-CN" sz="2200" dirty="0">
              <a:solidFill>
                <a:srgbClr val="0000CC"/>
              </a:solidFill>
              <a:latin typeface="Times New Roman" pitchFamily="18" charset="0"/>
              <a:ea typeface="宋体" pitchFamily="2" charset="-122"/>
            </a:endParaRPr>
          </a:p>
          <a:p>
            <a:pPr eaLnBrk="1" hangingPunct="1">
              <a:lnSpc>
                <a:spcPct val="120000"/>
              </a:lnSpc>
              <a:spcBef>
                <a:spcPct val="0"/>
              </a:spcBef>
            </a:pPr>
            <a:endParaRPr kumimoji="0" lang="en-US" altLang="zh-CN" sz="2000" dirty="0">
              <a:solidFill>
                <a:srgbClr val="0000CC"/>
              </a:solidFill>
              <a:ea typeface="宋体" pitchFamily="2" charset="-122"/>
            </a:endParaRPr>
          </a:p>
          <a:p>
            <a:pPr eaLnBrk="1" hangingPunct="1">
              <a:lnSpc>
                <a:spcPct val="120000"/>
              </a:lnSpc>
              <a:spcBef>
                <a:spcPct val="0"/>
              </a:spcBef>
            </a:pPr>
            <a:endParaRPr kumimoji="0" lang="en-US" altLang="zh-CN" sz="2000" dirty="0">
              <a:solidFill>
                <a:srgbClr val="0000CC"/>
              </a:solidFill>
              <a:ea typeface="宋体" pitchFamily="2" charset="-122"/>
            </a:endParaRPr>
          </a:p>
          <a:p>
            <a:pPr eaLnBrk="1" hangingPunct="1">
              <a:lnSpc>
                <a:spcPct val="120000"/>
              </a:lnSpc>
              <a:spcBef>
                <a:spcPct val="0"/>
              </a:spcBef>
            </a:pPr>
            <a:endParaRPr kumimoji="0" lang="en-US" altLang="zh-CN" sz="2000" dirty="0">
              <a:solidFill>
                <a:srgbClr val="0000CC"/>
              </a:solidFill>
              <a:ea typeface="宋体" pitchFamily="2" charset="-122"/>
            </a:endParaRPr>
          </a:p>
          <a:p>
            <a:pPr eaLnBrk="1" hangingPunct="1">
              <a:lnSpc>
                <a:spcPct val="120000"/>
              </a:lnSpc>
              <a:spcBef>
                <a:spcPct val="0"/>
              </a:spcBef>
            </a:pPr>
            <a:endParaRPr kumimoji="0" lang="en-US" altLang="zh-CN" sz="2000" dirty="0">
              <a:solidFill>
                <a:srgbClr val="0000CC"/>
              </a:solidFill>
              <a:ea typeface="宋体" pitchFamily="2" charset="-122"/>
            </a:endParaRPr>
          </a:p>
          <a:p>
            <a:pPr eaLnBrk="1" hangingPunct="1">
              <a:lnSpc>
                <a:spcPct val="120000"/>
              </a:lnSpc>
              <a:spcBef>
                <a:spcPct val="0"/>
              </a:spcBef>
            </a:pPr>
            <a:endParaRPr kumimoji="0" lang="en-US" altLang="zh-CN" sz="2000" dirty="0">
              <a:solidFill>
                <a:srgbClr val="0000CC"/>
              </a:solidFill>
              <a:ea typeface="宋体" pitchFamily="2" charset="-122"/>
            </a:endParaRPr>
          </a:p>
          <a:p>
            <a:pPr eaLnBrk="1" hangingPunct="1">
              <a:lnSpc>
                <a:spcPct val="120000"/>
              </a:lnSpc>
              <a:spcBef>
                <a:spcPct val="0"/>
              </a:spcBef>
            </a:pPr>
            <a:endParaRPr kumimoji="0" lang="en-US" altLang="zh-CN" sz="2000" dirty="0">
              <a:solidFill>
                <a:srgbClr val="0000CC"/>
              </a:solidFill>
              <a:ea typeface="宋体" pitchFamily="2" charset="-122"/>
            </a:endParaRPr>
          </a:p>
        </p:txBody>
      </p:sp>
      <p:graphicFrame>
        <p:nvGraphicFramePr>
          <p:cNvPr id="448516" name="Object 4"/>
          <p:cNvGraphicFramePr>
            <a:graphicFrameLocks noChangeAspect="1"/>
          </p:cNvGraphicFramePr>
          <p:nvPr>
            <p:extLst>
              <p:ext uri="{D42A27DB-BD31-4B8C-83A1-F6EECF244321}">
                <p14:modId xmlns:p14="http://schemas.microsoft.com/office/powerpoint/2010/main" val="994210458"/>
              </p:ext>
            </p:extLst>
          </p:nvPr>
        </p:nvGraphicFramePr>
        <p:xfrm>
          <a:off x="1042989" y="4209711"/>
          <a:ext cx="5905276" cy="1678327"/>
        </p:xfrm>
        <a:graphic>
          <a:graphicData uri="http://schemas.openxmlformats.org/presentationml/2006/ole">
            <mc:AlternateContent xmlns:mc="http://schemas.openxmlformats.org/markup-compatibility/2006">
              <mc:Choice xmlns:v="urn:schemas-microsoft-com:vml" Requires="v">
                <p:oleObj spid="_x0000_s448726" name="公式" r:id="rId4" imgW="2971800" imgH="812520" progId="Equation.3">
                  <p:embed/>
                </p:oleObj>
              </mc:Choice>
              <mc:Fallback>
                <p:oleObj name="公式" r:id="rId4" imgW="2971800" imgH="812520" progId="Equation.3">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42989" y="4209711"/>
                        <a:ext cx="5905276" cy="1678327"/>
                      </a:xfrm>
                      <a:prstGeom prst="rect">
                        <a:avLst/>
                      </a:prstGeom>
                      <a:noFill/>
                      <a:ln>
                        <a:noFill/>
                      </a:ln>
                      <a:effectLst/>
                      <a:extLst/>
                    </p:spPr>
                  </p:pic>
                </p:oleObj>
              </mc:Fallback>
            </mc:AlternateContent>
          </a:graphicData>
        </a:graphic>
      </p:graphicFrame>
      <p:graphicFrame>
        <p:nvGraphicFramePr>
          <p:cNvPr id="448517" name="Object 5"/>
          <p:cNvGraphicFramePr>
            <a:graphicFrameLocks noChangeAspect="1"/>
          </p:cNvGraphicFramePr>
          <p:nvPr/>
        </p:nvGraphicFramePr>
        <p:xfrm>
          <a:off x="2124075" y="2960688"/>
          <a:ext cx="284163" cy="319087"/>
        </p:xfrm>
        <a:graphic>
          <a:graphicData uri="http://schemas.openxmlformats.org/presentationml/2006/ole">
            <mc:AlternateContent xmlns:mc="http://schemas.openxmlformats.org/markup-compatibility/2006">
              <mc:Choice xmlns:v="urn:schemas-microsoft-com:vml" Requires="v">
                <p:oleObj spid="_x0000_s448727" name="公式" r:id="rId6" imgW="164814" imgH="177492" progId="Equation.3">
                  <p:embed/>
                </p:oleObj>
              </mc:Choice>
              <mc:Fallback>
                <p:oleObj name="公式" r:id="rId6" imgW="164814" imgH="177492" progId="Equation.3">
                  <p:embed/>
                  <p:pic>
                    <p:nvPicPr>
                      <p:cNvPr id="0"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124075" y="2960688"/>
                        <a:ext cx="284163" cy="319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8" name="Rectangle 2"/>
          <p:cNvSpPr txBox="1">
            <a:spLocks noChangeArrowheads="1"/>
          </p:cNvSpPr>
          <p:nvPr/>
        </p:nvSpPr>
        <p:spPr>
          <a:xfrm>
            <a:off x="438944" y="164444"/>
            <a:ext cx="8229600" cy="922337"/>
          </a:xfrm>
          <a:prstGeom prst="rect">
            <a:avLst/>
          </a:prstGeom>
        </p:spPr>
        <p:txBody>
          <a:bodyPr/>
          <a:lstStyle>
            <a:lvl1pPr algn="ctr" rtl="0" fontAlgn="base">
              <a:spcBef>
                <a:spcPct val="0"/>
              </a:spcBef>
              <a:spcAft>
                <a:spcPct val="0"/>
              </a:spcAft>
              <a:defRPr sz="4400">
                <a:solidFill>
                  <a:schemeClr val="tx2"/>
                </a:solidFill>
                <a:latin typeface="方正姚体" pitchFamily="2" charset="-122"/>
                <a:ea typeface="方正姚体" pitchFamily="2" charset="-122"/>
                <a:cs typeface="+mj-cs"/>
              </a:defRPr>
            </a:lvl1pPr>
            <a:lvl2pPr algn="ctr" rtl="0" fontAlgn="base">
              <a:spcBef>
                <a:spcPct val="0"/>
              </a:spcBef>
              <a:spcAft>
                <a:spcPct val="0"/>
              </a:spcAft>
              <a:defRPr sz="4400">
                <a:solidFill>
                  <a:schemeClr val="tx2"/>
                </a:solidFill>
                <a:latin typeface="Arial" charset="0"/>
                <a:ea typeface="宋体" pitchFamily="2" charset="-122"/>
              </a:defRPr>
            </a:lvl2pPr>
            <a:lvl3pPr algn="ctr" rtl="0" fontAlgn="base">
              <a:spcBef>
                <a:spcPct val="0"/>
              </a:spcBef>
              <a:spcAft>
                <a:spcPct val="0"/>
              </a:spcAft>
              <a:defRPr sz="4400">
                <a:solidFill>
                  <a:schemeClr val="tx2"/>
                </a:solidFill>
                <a:latin typeface="Arial" charset="0"/>
                <a:ea typeface="宋体" pitchFamily="2" charset="-122"/>
              </a:defRPr>
            </a:lvl3pPr>
            <a:lvl4pPr algn="ctr" rtl="0" fontAlgn="base">
              <a:spcBef>
                <a:spcPct val="0"/>
              </a:spcBef>
              <a:spcAft>
                <a:spcPct val="0"/>
              </a:spcAft>
              <a:defRPr sz="4400">
                <a:solidFill>
                  <a:schemeClr val="tx2"/>
                </a:solidFill>
                <a:latin typeface="Arial" charset="0"/>
                <a:ea typeface="宋体" pitchFamily="2" charset="-122"/>
              </a:defRPr>
            </a:lvl4pPr>
            <a:lvl5pPr algn="ctr" rtl="0" fontAlgn="base">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a:lstStyle>
          <a:p>
            <a:r>
              <a:rPr kumimoji="1" lang="en-US" altLang="zh-CN" b="1" kern="1200" dirty="0" smtClean="0">
                <a:solidFill>
                  <a:schemeClr val="accent2"/>
                </a:solidFill>
              </a:rPr>
              <a:t>DS</a:t>
            </a:r>
            <a:r>
              <a:rPr kumimoji="1" lang="zh-CN" altLang="en-US" b="1" kern="1200" dirty="0" smtClean="0">
                <a:solidFill>
                  <a:schemeClr val="accent2"/>
                </a:solidFill>
              </a:rPr>
              <a:t>理论</a:t>
            </a:r>
            <a:r>
              <a:rPr kumimoji="1" lang="en-US" altLang="zh-CN" b="1" kern="1200" dirty="0" smtClean="0">
                <a:solidFill>
                  <a:schemeClr val="accent2"/>
                </a:solidFill>
              </a:rPr>
              <a:t>- </a:t>
            </a:r>
            <a:r>
              <a:rPr lang="zh-CN" altLang="en-US" sz="3600" b="1" dirty="0">
                <a:solidFill>
                  <a:schemeClr val="accent2"/>
                </a:solidFill>
              </a:rPr>
              <a:t>概率</a:t>
            </a:r>
            <a:r>
              <a:rPr lang="zh-CN" altLang="en-US" sz="3600" b="1" dirty="0" smtClean="0">
                <a:solidFill>
                  <a:schemeClr val="accent2"/>
                </a:solidFill>
              </a:rPr>
              <a:t>分配</a:t>
            </a:r>
            <a:r>
              <a:rPr kumimoji="1" lang="zh-CN" altLang="en-US" sz="3600" b="1" kern="1200" dirty="0" smtClean="0">
                <a:solidFill>
                  <a:schemeClr val="accent2"/>
                </a:solidFill>
              </a:rPr>
              <a:t>函数的正交和</a:t>
            </a:r>
            <a:endParaRPr kumimoji="1" lang="zh-CN" altLang="en-US" sz="3600" b="1" kern="1200" dirty="0">
              <a:solidFill>
                <a:schemeClr val="accent2"/>
              </a:solidFill>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48515">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485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灯片编号占位符 3"/>
          <p:cNvSpPr>
            <a:spLocks noGrp="1"/>
          </p:cNvSpPr>
          <p:nvPr>
            <p:ph type="sldNum" sz="quarter" idx="12"/>
          </p:nvPr>
        </p:nvSpPr>
        <p:spPr/>
        <p:txBody>
          <a:bodyPr/>
          <a:lstStyle/>
          <a:p>
            <a:fld id="{E713CA50-5BC9-48C0-9CC5-3188E84CFA69}" type="slidenum">
              <a:rPr lang="en-US" altLang="zh-CN"/>
              <a:pPr/>
              <a:t>76</a:t>
            </a:fld>
            <a:endParaRPr lang="en-US" altLang="zh-CN"/>
          </a:p>
        </p:txBody>
      </p:sp>
      <p:sp>
        <p:nvSpPr>
          <p:cNvPr id="449539" name="Text Box 3"/>
          <p:cNvSpPr txBox="1">
            <a:spLocks noChangeArrowheads="1"/>
          </p:cNvSpPr>
          <p:nvPr/>
        </p:nvSpPr>
        <p:spPr bwMode="auto">
          <a:xfrm>
            <a:off x="179388" y="1520825"/>
            <a:ext cx="8785225" cy="5086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lnSpc>
                <a:spcPct val="120000"/>
              </a:lnSpc>
              <a:spcBef>
                <a:spcPct val="0"/>
              </a:spcBef>
            </a:pPr>
            <a:r>
              <a:rPr kumimoji="0" lang="en-US" altLang="zh-CN" sz="2100" dirty="0">
                <a:latin typeface="Times New Roman" pitchFamily="18" charset="0"/>
                <a:ea typeface="宋体" pitchFamily="2" charset="-122"/>
              </a:rPr>
              <a:t>    </a:t>
            </a:r>
            <a:r>
              <a:rPr kumimoji="0" lang="zh-CN" altLang="en-US" sz="2100" dirty="0">
                <a:latin typeface="Times New Roman" pitchFamily="18" charset="0"/>
                <a:ea typeface="宋体" pitchFamily="2" charset="-122"/>
              </a:rPr>
              <a:t>再求</a:t>
            </a:r>
            <a:r>
              <a:rPr kumimoji="0" lang="en-US" altLang="zh-CN" sz="2100" dirty="0">
                <a:latin typeface="Times New Roman" pitchFamily="18" charset="0"/>
                <a:ea typeface="宋体" pitchFamily="2" charset="-122"/>
              </a:rPr>
              <a:t>m({}, {a}, {b}, {a, b})</a:t>
            </a:r>
            <a:r>
              <a:rPr kumimoji="0" lang="zh-CN" altLang="en-US" sz="2100" dirty="0">
                <a:latin typeface="Times New Roman" pitchFamily="18" charset="0"/>
                <a:ea typeface="宋体" pitchFamily="2" charset="-122"/>
              </a:rPr>
              <a:t>，由于</a:t>
            </a:r>
          </a:p>
          <a:p>
            <a:pPr eaLnBrk="1" hangingPunct="1">
              <a:lnSpc>
                <a:spcPct val="120000"/>
              </a:lnSpc>
              <a:spcBef>
                <a:spcPct val="0"/>
              </a:spcBef>
            </a:pPr>
            <a:endParaRPr kumimoji="0" lang="zh-CN" altLang="en-US" sz="2100" dirty="0">
              <a:latin typeface="Times New Roman" pitchFamily="18" charset="0"/>
              <a:ea typeface="宋体" pitchFamily="2" charset="-122"/>
            </a:endParaRPr>
          </a:p>
          <a:p>
            <a:pPr eaLnBrk="1" hangingPunct="1">
              <a:lnSpc>
                <a:spcPct val="120000"/>
              </a:lnSpc>
              <a:spcBef>
                <a:spcPct val="0"/>
              </a:spcBef>
            </a:pPr>
            <a:endParaRPr kumimoji="0" lang="zh-CN" altLang="en-US" sz="2100" dirty="0">
              <a:latin typeface="Times New Roman" pitchFamily="18" charset="0"/>
              <a:ea typeface="宋体" pitchFamily="2" charset="-122"/>
            </a:endParaRPr>
          </a:p>
          <a:p>
            <a:pPr eaLnBrk="1" hangingPunct="1">
              <a:lnSpc>
                <a:spcPct val="120000"/>
              </a:lnSpc>
              <a:spcBef>
                <a:spcPct val="0"/>
              </a:spcBef>
            </a:pPr>
            <a:endParaRPr kumimoji="0" lang="zh-CN" altLang="en-US" sz="2100" dirty="0">
              <a:latin typeface="Times New Roman" pitchFamily="18" charset="0"/>
              <a:ea typeface="宋体" pitchFamily="2" charset="-122"/>
            </a:endParaRPr>
          </a:p>
          <a:p>
            <a:pPr eaLnBrk="1" hangingPunct="1">
              <a:lnSpc>
                <a:spcPct val="120000"/>
              </a:lnSpc>
              <a:spcBef>
                <a:spcPct val="0"/>
              </a:spcBef>
            </a:pPr>
            <a:endParaRPr kumimoji="0" lang="zh-CN" altLang="en-US" sz="2100" dirty="0">
              <a:latin typeface="Times New Roman" pitchFamily="18" charset="0"/>
              <a:ea typeface="宋体" pitchFamily="2" charset="-122"/>
            </a:endParaRPr>
          </a:p>
          <a:p>
            <a:pPr eaLnBrk="1" hangingPunct="1">
              <a:lnSpc>
                <a:spcPct val="120000"/>
              </a:lnSpc>
              <a:spcBef>
                <a:spcPct val="0"/>
              </a:spcBef>
            </a:pPr>
            <a:endParaRPr kumimoji="0" lang="zh-CN" altLang="en-US" sz="2100" dirty="0">
              <a:latin typeface="Times New Roman" pitchFamily="18" charset="0"/>
              <a:ea typeface="宋体" pitchFamily="2" charset="-122"/>
            </a:endParaRPr>
          </a:p>
          <a:p>
            <a:pPr eaLnBrk="1" hangingPunct="1">
              <a:lnSpc>
                <a:spcPct val="120000"/>
              </a:lnSpc>
              <a:spcBef>
                <a:spcPct val="0"/>
              </a:spcBef>
            </a:pPr>
            <a:endParaRPr kumimoji="0" lang="zh-CN" altLang="en-US" sz="2100" dirty="0">
              <a:latin typeface="Times New Roman" pitchFamily="18" charset="0"/>
              <a:ea typeface="宋体" pitchFamily="2" charset="-122"/>
            </a:endParaRPr>
          </a:p>
          <a:p>
            <a:pPr eaLnBrk="1" hangingPunct="1">
              <a:lnSpc>
                <a:spcPct val="120000"/>
              </a:lnSpc>
              <a:spcBef>
                <a:spcPct val="0"/>
              </a:spcBef>
            </a:pPr>
            <a:r>
              <a:rPr kumimoji="0" lang="zh-CN" altLang="en-US" sz="2100" dirty="0">
                <a:latin typeface="Times New Roman" pitchFamily="18" charset="0"/>
                <a:ea typeface="宋体" pitchFamily="2" charset="-122"/>
              </a:rPr>
              <a:t>    同理可求得</a:t>
            </a:r>
          </a:p>
          <a:p>
            <a:pPr eaLnBrk="1" hangingPunct="1">
              <a:lnSpc>
                <a:spcPct val="120000"/>
              </a:lnSpc>
              <a:spcBef>
                <a:spcPct val="0"/>
              </a:spcBef>
            </a:pPr>
            <a:r>
              <a:rPr kumimoji="0" lang="zh-CN" altLang="en-US" sz="2100" dirty="0">
                <a:latin typeface="Times New Roman" pitchFamily="18" charset="0"/>
                <a:ea typeface="宋体" pitchFamily="2" charset="-122"/>
              </a:rPr>
              <a:t>         </a:t>
            </a:r>
            <a:r>
              <a:rPr kumimoji="0" lang="en-US" altLang="zh-CN" sz="2100" dirty="0">
                <a:latin typeface="Times New Roman" pitchFamily="18" charset="0"/>
                <a:ea typeface="宋体" pitchFamily="2" charset="-122"/>
              </a:rPr>
              <a:t>m({b})=0.43</a:t>
            </a:r>
          </a:p>
          <a:p>
            <a:pPr eaLnBrk="1" hangingPunct="1">
              <a:lnSpc>
                <a:spcPct val="120000"/>
              </a:lnSpc>
              <a:spcBef>
                <a:spcPct val="0"/>
              </a:spcBef>
            </a:pPr>
            <a:r>
              <a:rPr kumimoji="0" lang="en-US" altLang="zh-CN" sz="2100" dirty="0">
                <a:latin typeface="Times New Roman" pitchFamily="18" charset="0"/>
                <a:ea typeface="宋体" pitchFamily="2" charset="-122"/>
              </a:rPr>
              <a:t>        </a:t>
            </a:r>
            <a:r>
              <a:rPr kumimoji="0" lang="en-US" altLang="zh-CN" sz="2100" dirty="0" smtClean="0">
                <a:latin typeface="Times New Roman" pitchFamily="18" charset="0"/>
                <a:ea typeface="宋体" pitchFamily="2" charset="-122"/>
              </a:rPr>
              <a:t>          </a:t>
            </a:r>
            <a:r>
              <a:rPr kumimoji="0" lang="en-US" altLang="zh-CN" sz="2100" dirty="0">
                <a:latin typeface="Times New Roman" pitchFamily="18" charset="0"/>
                <a:ea typeface="宋体" pitchFamily="2" charset="-122"/>
              </a:rPr>
              <a:t>m({a, b})=0.03</a:t>
            </a:r>
          </a:p>
          <a:p>
            <a:pPr eaLnBrk="1" hangingPunct="1">
              <a:lnSpc>
                <a:spcPct val="120000"/>
              </a:lnSpc>
              <a:spcBef>
                <a:spcPct val="0"/>
              </a:spcBef>
            </a:pPr>
            <a:r>
              <a:rPr kumimoji="0" lang="zh-CN" altLang="en-US" sz="2100" dirty="0">
                <a:latin typeface="Times New Roman" pitchFamily="18" charset="0"/>
                <a:ea typeface="宋体" pitchFamily="2" charset="-122"/>
              </a:rPr>
              <a:t>故有</a:t>
            </a:r>
          </a:p>
          <a:p>
            <a:pPr eaLnBrk="1" hangingPunct="1">
              <a:lnSpc>
                <a:spcPct val="120000"/>
              </a:lnSpc>
              <a:spcBef>
                <a:spcPct val="0"/>
              </a:spcBef>
            </a:pPr>
            <a:r>
              <a:rPr kumimoji="0" lang="zh-CN" altLang="en-US" sz="2100" dirty="0">
                <a:latin typeface="Times New Roman" pitchFamily="18" charset="0"/>
                <a:ea typeface="宋体" pitchFamily="2" charset="-122"/>
              </a:rPr>
              <a:t>        </a:t>
            </a:r>
            <a:r>
              <a:rPr kumimoji="0" lang="en-US" altLang="zh-CN" sz="2100" dirty="0">
                <a:latin typeface="Times New Roman" pitchFamily="18" charset="0"/>
                <a:ea typeface="宋体" pitchFamily="2" charset="-122"/>
              </a:rPr>
              <a:t>m({}, {a}, {b}, {a, b})={0, 0.54, 0.43, 0.03}</a:t>
            </a:r>
          </a:p>
          <a:p>
            <a:pPr eaLnBrk="1" hangingPunct="1">
              <a:lnSpc>
                <a:spcPct val="120000"/>
              </a:lnSpc>
              <a:spcBef>
                <a:spcPct val="0"/>
              </a:spcBef>
            </a:pPr>
            <a:r>
              <a:rPr kumimoji="0" lang="en-US" altLang="zh-CN" sz="2100" dirty="0">
                <a:latin typeface="Times New Roman" pitchFamily="18" charset="0"/>
                <a:ea typeface="宋体" pitchFamily="2" charset="-122"/>
              </a:rPr>
              <a:t>    </a:t>
            </a:r>
            <a:r>
              <a:rPr kumimoji="0" lang="zh-CN" altLang="en-US" sz="2100" dirty="0">
                <a:latin typeface="Times New Roman" pitchFamily="18" charset="0"/>
                <a:ea typeface="宋体" pitchFamily="2" charset="-122"/>
              </a:rPr>
              <a:t>对于多个概率分配函数的组合，方法类似</a:t>
            </a:r>
            <a:r>
              <a:rPr kumimoji="0" lang="zh-CN" altLang="en-US" sz="2100" b="1" dirty="0">
                <a:solidFill>
                  <a:srgbClr val="0000CC"/>
                </a:solidFill>
                <a:latin typeface="Times New Roman" pitchFamily="18" charset="0"/>
                <a:ea typeface="宋体" pitchFamily="2" charset="-122"/>
              </a:rPr>
              <a:t>。</a:t>
            </a:r>
            <a:r>
              <a:rPr kumimoji="0" lang="zh-CN" altLang="en-US" sz="2100" dirty="0">
                <a:solidFill>
                  <a:srgbClr val="0000CC"/>
                </a:solidFill>
                <a:latin typeface="Times New Roman" pitchFamily="18" charset="0"/>
                <a:ea typeface="宋体" pitchFamily="2" charset="-122"/>
              </a:rPr>
              <a:t> </a:t>
            </a:r>
          </a:p>
        </p:txBody>
      </p:sp>
      <p:graphicFrame>
        <p:nvGraphicFramePr>
          <p:cNvPr id="449540" name="Object 4"/>
          <p:cNvGraphicFramePr>
            <a:graphicFrameLocks noChangeAspect="1"/>
          </p:cNvGraphicFramePr>
          <p:nvPr>
            <p:extLst>
              <p:ext uri="{D42A27DB-BD31-4B8C-83A1-F6EECF244321}">
                <p14:modId xmlns:p14="http://schemas.microsoft.com/office/powerpoint/2010/main" val="2961234034"/>
              </p:ext>
            </p:extLst>
          </p:nvPr>
        </p:nvGraphicFramePr>
        <p:xfrm>
          <a:off x="1187624" y="2132856"/>
          <a:ext cx="7182123" cy="1810716"/>
        </p:xfrm>
        <a:graphic>
          <a:graphicData uri="http://schemas.openxmlformats.org/presentationml/2006/ole">
            <mc:AlternateContent xmlns:mc="http://schemas.openxmlformats.org/markup-compatibility/2006">
              <mc:Choice xmlns:v="urn:schemas-microsoft-com:vml" Requires="v">
                <p:oleObj spid="_x0000_s449650" name="公式" r:id="rId4" imgW="4902120" imgH="1257120" progId="Equation.3">
                  <p:embed/>
                </p:oleObj>
              </mc:Choice>
              <mc:Fallback>
                <p:oleObj name="公式" r:id="rId4" imgW="4902120" imgH="1257120" progId="Equation.3">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87624" y="2132856"/>
                        <a:ext cx="7182123" cy="1810716"/>
                      </a:xfrm>
                      <a:prstGeom prst="rect">
                        <a:avLst/>
                      </a:prstGeom>
                      <a:noFill/>
                      <a:ln>
                        <a:noFill/>
                      </a:ln>
                      <a:effectLst/>
                      <a:extLst/>
                    </p:spPr>
                  </p:pic>
                </p:oleObj>
              </mc:Fallback>
            </mc:AlternateContent>
          </a:graphicData>
        </a:graphic>
      </p:graphicFrame>
      <p:sp>
        <p:nvSpPr>
          <p:cNvPr id="7" name="Rectangle 2"/>
          <p:cNvSpPr txBox="1">
            <a:spLocks noChangeArrowheads="1"/>
          </p:cNvSpPr>
          <p:nvPr/>
        </p:nvSpPr>
        <p:spPr>
          <a:xfrm>
            <a:off x="438944" y="164444"/>
            <a:ext cx="8229600" cy="922337"/>
          </a:xfrm>
          <a:prstGeom prst="rect">
            <a:avLst/>
          </a:prstGeom>
        </p:spPr>
        <p:txBody>
          <a:bodyPr/>
          <a:lstStyle>
            <a:lvl1pPr algn="ctr" rtl="0" fontAlgn="base">
              <a:spcBef>
                <a:spcPct val="0"/>
              </a:spcBef>
              <a:spcAft>
                <a:spcPct val="0"/>
              </a:spcAft>
              <a:defRPr sz="4400">
                <a:solidFill>
                  <a:schemeClr val="tx2"/>
                </a:solidFill>
                <a:latin typeface="方正姚体" pitchFamily="2" charset="-122"/>
                <a:ea typeface="方正姚体" pitchFamily="2" charset="-122"/>
                <a:cs typeface="+mj-cs"/>
              </a:defRPr>
            </a:lvl1pPr>
            <a:lvl2pPr algn="ctr" rtl="0" fontAlgn="base">
              <a:spcBef>
                <a:spcPct val="0"/>
              </a:spcBef>
              <a:spcAft>
                <a:spcPct val="0"/>
              </a:spcAft>
              <a:defRPr sz="4400">
                <a:solidFill>
                  <a:schemeClr val="tx2"/>
                </a:solidFill>
                <a:latin typeface="Arial" charset="0"/>
                <a:ea typeface="宋体" pitchFamily="2" charset="-122"/>
              </a:defRPr>
            </a:lvl2pPr>
            <a:lvl3pPr algn="ctr" rtl="0" fontAlgn="base">
              <a:spcBef>
                <a:spcPct val="0"/>
              </a:spcBef>
              <a:spcAft>
                <a:spcPct val="0"/>
              </a:spcAft>
              <a:defRPr sz="4400">
                <a:solidFill>
                  <a:schemeClr val="tx2"/>
                </a:solidFill>
                <a:latin typeface="Arial" charset="0"/>
                <a:ea typeface="宋体" pitchFamily="2" charset="-122"/>
              </a:defRPr>
            </a:lvl3pPr>
            <a:lvl4pPr algn="ctr" rtl="0" fontAlgn="base">
              <a:spcBef>
                <a:spcPct val="0"/>
              </a:spcBef>
              <a:spcAft>
                <a:spcPct val="0"/>
              </a:spcAft>
              <a:defRPr sz="4400">
                <a:solidFill>
                  <a:schemeClr val="tx2"/>
                </a:solidFill>
                <a:latin typeface="Arial" charset="0"/>
                <a:ea typeface="宋体" pitchFamily="2" charset="-122"/>
              </a:defRPr>
            </a:lvl4pPr>
            <a:lvl5pPr algn="ctr" rtl="0" fontAlgn="base">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a:lstStyle>
          <a:p>
            <a:r>
              <a:rPr kumimoji="1" lang="en-US" altLang="zh-CN" b="1" kern="1200" dirty="0" smtClean="0">
                <a:solidFill>
                  <a:schemeClr val="accent2"/>
                </a:solidFill>
              </a:rPr>
              <a:t>DS</a:t>
            </a:r>
            <a:r>
              <a:rPr kumimoji="1" lang="zh-CN" altLang="en-US" b="1" kern="1200" dirty="0" smtClean="0">
                <a:solidFill>
                  <a:schemeClr val="accent2"/>
                </a:solidFill>
              </a:rPr>
              <a:t>理论</a:t>
            </a:r>
            <a:r>
              <a:rPr kumimoji="1" lang="en-US" altLang="zh-CN" b="1" kern="1200" dirty="0" smtClean="0">
                <a:solidFill>
                  <a:schemeClr val="accent2"/>
                </a:solidFill>
              </a:rPr>
              <a:t>- </a:t>
            </a:r>
            <a:r>
              <a:rPr lang="zh-CN" altLang="en-US" sz="3600" b="1" dirty="0">
                <a:solidFill>
                  <a:schemeClr val="accent2"/>
                </a:solidFill>
              </a:rPr>
              <a:t>概率</a:t>
            </a:r>
            <a:r>
              <a:rPr lang="zh-CN" altLang="en-US" sz="3600" b="1" dirty="0" smtClean="0">
                <a:solidFill>
                  <a:schemeClr val="accent2"/>
                </a:solidFill>
              </a:rPr>
              <a:t>分配</a:t>
            </a:r>
            <a:r>
              <a:rPr kumimoji="1" lang="zh-CN" altLang="en-US" sz="3600" b="1" kern="1200" dirty="0" smtClean="0">
                <a:solidFill>
                  <a:schemeClr val="accent2"/>
                </a:solidFill>
              </a:rPr>
              <a:t>函数的正交和</a:t>
            </a:r>
            <a:endParaRPr kumimoji="1" lang="zh-CN" altLang="en-US" sz="3600" b="1" kern="1200" dirty="0">
              <a:solidFill>
                <a:schemeClr val="accent2"/>
              </a:solidFill>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灯片编号占位符 5"/>
          <p:cNvSpPr>
            <a:spLocks noGrp="1"/>
          </p:cNvSpPr>
          <p:nvPr>
            <p:ph type="sldNum" sz="quarter" idx="12"/>
          </p:nvPr>
        </p:nvSpPr>
        <p:spPr/>
        <p:txBody>
          <a:bodyPr/>
          <a:lstStyle/>
          <a:p>
            <a:fld id="{EA770F49-55CF-4566-9FE9-8D1802E52916}" type="slidenum">
              <a:rPr lang="en-US" altLang="zh-CN"/>
              <a:pPr/>
              <a:t>77</a:t>
            </a:fld>
            <a:endParaRPr lang="en-US" altLang="zh-CN"/>
          </a:p>
        </p:txBody>
      </p:sp>
      <p:sp>
        <p:nvSpPr>
          <p:cNvPr id="561154" name="Rectangle 2"/>
          <p:cNvSpPr>
            <a:spLocks noGrp="1" noChangeArrowheads="1"/>
          </p:cNvSpPr>
          <p:nvPr>
            <p:ph type="title"/>
          </p:nvPr>
        </p:nvSpPr>
        <p:spPr/>
        <p:txBody>
          <a:bodyPr/>
          <a:lstStyle/>
          <a:p>
            <a:r>
              <a:rPr kumimoji="1" lang="en-US" altLang="zh-CN" b="1" kern="1200" dirty="0"/>
              <a:t>D-S</a:t>
            </a:r>
            <a:r>
              <a:rPr kumimoji="1" lang="zh-CN" altLang="en-US" b="1" kern="1200" dirty="0"/>
              <a:t>理论的应用实例</a:t>
            </a:r>
          </a:p>
        </p:txBody>
      </p:sp>
      <p:sp>
        <p:nvSpPr>
          <p:cNvPr id="561155" name="Rectangle 3"/>
          <p:cNvSpPr>
            <a:spLocks noGrp="1" noChangeArrowheads="1"/>
          </p:cNvSpPr>
          <p:nvPr>
            <p:ph type="body" idx="1"/>
          </p:nvPr>
        </p:nvSpPr>
        <p:spPr/>
        <p:txBody>
          <a:bodyPr/>
          <a:lstStyle/>
          <a:p>
            <a:r>
              <a:rPr lang="zh-CN" altLang="en-US" dirty="0"/>
              <a:t>常用于医疗诊断，例如：黄疸病</a:t>
            </a:r>
            <a:r>
              <a:rPr lang="zh-CN" altLang="en-US" dirty="0" smtClean="0"/>
              <a:t>诊断</a:t>
            </a:r>
            <a:endParaRPr lang="en-US" altLang="zh-CN" dirty="0" smtClean="0"/>
          </a:p>
          <a:p>
            <a:endParaRPr lang="zh-CN" altLang="en-US" sz="900" dirty="0"/>
          </a:p>
          <a:p>
            <a:pPr>
              <a:spcBef>
                <a:spcPts val="2400"/>
              </a:spcBef>
            </a:pPr>
            <a:r>
              <a:rPr lang="zh-CN" altLang="en-US" dirty="0"/>
              <a:t>引发黄疸病的主要原因</a:t>
            </a:r>
            <a:r>
              <a:rPr lang="en-US" altLang="zh-CN" dirty="0"/>
              <a:t>:</a:t>
            </a:r>
          </a:p>
          <a:p>
            <a:pPr lvl="1">
              <a:spcBef>
                <a:spcPts val="2400"/>
              </a:spcBef>
            </a:pPr>
            <a:r>
              <a:rPr lang="zh-CN" altLang="en-US" dirty="0"/>
              <a:t>肝炎</a:t>
            </a:r>
            <a:r>
              <a:rPr lang="en-US" altLang="zh-CN" dirty="0"/>
              <a:t>(</a:t>
            </a:r>
            <a:r>
              <a:rPr lang="en-US" altLang="zh-CN" dirty="0" err="1"/>
              <a:t>Hepatitis,</a:t>
            </a:r>
            <a:r>
              <a:rPr lang="en-US" altLang="zh-CN" dirty="0" err="1">
                <a:solidFill>
                  <a:srgbClr val="006600"/>
                </a:solidFill>
              </a:rPr>
              <a:t>hep</a:t>
            </a:r>
            <a:r>
              <a:rPr lang="en-US" altLang="zh-CN" dirty="0"/>
              <a:t>)</a:t>
            </a:r>
          </a:p>
          <a:p>
            <a:pPr lvl="1">
              <a:spcBef>
                <a:spcPts val="2400"/>
              </a:spcBef>
            </a:pPr>
            <a:r>
              <a:rPr lang="zh-CN" altLang="en-US" dirty="0"/>
              <a:t>肝硬化</a:t>
            </a:r>
            <a:r>
              <a:rPr lang="en-US" altLang="zh-CN" dirty="0"/>
              <a:t>(Cirrhosis, </a:t>
            </a:r>
            <a:r>
              <a:rPr lang="en-US" altLang="zh-CN" dirty="0" err="1">
                <a:solidFill>
                  <a:srgbClr val="006600"/>
                </a:solidFill>
              </a:rPr>
              <a:t>cirr</a:t>
            </a:r>
            <a:r>
              <a:rPr lang="en-US" altLang="zh-CN" dirty="0"/>
              <a:t>)</a:t>
            </a:r>
          </a:p>
          <a:p>
            <a:pPr lvl="1">
              <a:spcBef>
                <a:spcPts val="2400"/>
              </a:spcBef>
            </a:pPr>
            <a:r>
              <a:rPr lang="zh-CN" altLang="en-US" dirty="0"/>
              <a:t>肝结石</a:t>
            </a:r>
            <a:r>
              <a:rPr lang="en-US" altLang="zh-CN" dirty="0"/>
              <a:t>(Gallstone, </a:t>
            </a:r>
            <a:r>
              <a:rPr lang="en-US" altLang="zh-CN" dirty="0">
                <a:solidFill>
                  <a:srgbClr val="006600"/>
                </a:solidFill>
              </a:rPr>
              <a:t>gall</a:t>
            </a:r>
            <a:r>
              <a:rPr lang="en-US" altLang="zh-CN" dirty="0"/>
              <a:t>)</a:t>
            </a:r>
          </a:p>
          <a:p>
            <a:pPr lvl="1">
              <a:spcBef>
                <a:spcPts val="2400"/>
              </a:spcBef>
            </a:pPr>
            <a:r>
              <a:rPr lang="zh-CN" altLang="en-US" dirty="0"/>
              <a:t>胰腺癌</a:t>
            </a:r>
            <a:r>
              <a:rPr lang="en-US" altLang="zh-CN" dirty="0"/>
              <a:t>(Pancreatic cancer, </a:t>
            </a:r>
            <a:r>
              <a:rPr lang="en-US" altLang="zh-CN" dirty="0">
                <a:solidFill>
                  <a:srgbClr val="006600"/>
                </a:solidFill>
              </a:rPr>
              <a:t>pan</a:t>
            </a:r>
            <a:r>
              <a:rPr lang="en-US" altLang="zh-CN" dirty="0"/>
              <a:t>)</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灯片编号占位符 5"/>
          <p:cNvSpPr>
            <a:spLocks noGrp="1"/>
          </p:cNvSpPr>
          <p:nvPr>
            <p:ph type="sldNum" sz="quarter" idx="12"/>
          </p:nvPr>
        </p:nvSpPr>
        <p:spPr/>
        <p:txBody>
          <a:bodyPr/>
          <a:lstStyle/>
          <a:p>
            <a:fld id="{9E3B9A32-D29E-42B0-B516-37DC37EB87A2}" type="slidenum">
              <a:rPr lang="en-US" altLang="zh-CN"/>
              <a:pPr/>
              <a:t>78</a:t>
            </a:fld>
            <a:endParaRPr lang="en-US" altLang="zh-CN"/>
          </a:p>
        </p:txBody>
      </p:sp>
      <p:sp>
        <p:nvSpPr>
          <p:cNvPr id="562178" name="Rectangle 2"/>
          <p:cNvSpPr>
            <a:spLocks noGrp="1" noChangeArrowheads="1"/>
          </p:cNvSpPr>
          <p:nvPr>
            <p:ph type="title"/>
          </p:nvPr>
        </p:nvSpPr>
        <p:spPr/>
        <p:txBody>
          <a:bodyPr/>
          <a:lstStyle/>
          <a:p>
            <a:r>
              <a:rPr lang="en-US" altLang="zh-CN" b="1" dirty="0"/>
              <a:t>D-S</a:t>
            </a:r>
            <a:r>
              <a:rPr lang="zh-CN" altLang="en-US" b="1" dirty="0"/>
              <a:t>理论的应用实例</a:t>
            </a:r>
          </a:p>
        </p:txBody>
      </p:sp>
      <p:sp>
        <p:nvSpPr>
          <p:cNvPr id="562179" name="Rectangle 3"/>
          <p:cNvSpPr>
            <a:spLocks noGrp="1" noChangeArrowheads="1"/>
          </p:cNvSpPr>
          <p:nvPr>
            <p:ph type="body" idx="1"/>
          </p:nvPr>
        </p:nvSpPr>
        <p:spPr>
          <a:xfrm>
            <a:off x="457200" y="1585118"/>
            <a:ext cx="8229600" cy="4754563"/>
          </a:xfrm>
        </p:spPr>
        <p:txBody>
          <a:bodyPr/>
          <a:lstStyle/>
          <a:p>
            <a:r>
              <a:rPr lang="zh-CN" altLang="en-US" dirty="0"/>
              <a:t>所有致病原因，可由幂集来表示</a:t>
            </a:r>
            <a:endParaRPr lang="zh-CN" altLang="el-GR" dirty="0">
              <a:cs typeface="Arial" charset="0"/>
            </a:endParaRPr>
          </a:p>
        </p:txBody>
      </p:sp>
      <p:sp>
        <p:nvSpPr>
          <p:cNvPr id="562180" name="Text Box 4"/>
          <p:cNvSpPr txBox="1">
            <a:spLocks noChangeArrowheads="1"/>
          </p:cNvSpPr>
          <p:nvPr/>
        </p:nvSpPr>
        <p:spPr bwMode="auto">
          <a:xfrm>
            <a:off x="3581400" y="2514600"/>
            <a:ext cx="21526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1" hangingPunct="1">
              <a:spcBef>
                <a:spcPct val="0"/>
              </a:spcBef>
            </a:pPr>
            <a:r>
              <a:rPr kumimoji="0" lang="en-US" altLang="zh-CN">
                <a:ea typeface="宋体" pitchFamily="2" charset="-122"/>
              </a:rPr>
              <a:t>{hep, cirr, gall, pan}</a:t>
            </a:r>
          </a:p>
        </p:txBody>
      </p:sp>
      <p:sp>
        <p:nvSpPr>
          <p:cNvPr id="562181" name="Line 5"/>
          <p:cNvSpPr>
            <a:spLocks noChangeShapeType="1"/>
          </p:cNvSpPr>
          <p:nvPr/>
        </p:nvSpPr>
        <p:spPr bwMode="auto">
          <a:xfrm flipH="1">
            <a:off x="1752600" y="2819400"/>
            <a:ext cx="2895600" cy="609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62182" name="Line 6"/>
          <p:cNvSpPr>
            <a:spLocks noChangeShapeType="1"/>
          </p:cNvSpPr>
          <p:nvPr/>
        </p:nvSpPr>
        <p:spPr bwMode="auto">
          <a:xfrm flipH="1">
            <a:off x="3733800" y="2819400"/>
            <a:ext cx="914400" cy="609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62183" name="Line 7"/>
          <p:cNvSpPr>
            <a:spLocks noChangeShapeType="1"/>
          </p:cNvSpPr>
          <p:nvPr/>
        </p:nvSpPr>
        <p:spPr bwMode="auto">
          <a:xfrm>
            <a:off x="4648200" y="2819400"/>
            <a:ext cx="990600" cy="609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62184" name="Line 8"/>
          <p:cNvSpPr>
            <a:spLocks noChangeShapeType="1"/>
          </p:cNvSpPr>
          <p:nvPr/>
        </p:nvSpPr>
        <p:spPr bwMode="auto">
          <a:xfrm>
            <a:off x="4648200" y="2819400"/>
            <a:ext cx="2819400" cy="609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62185" name="Text Box 9"/>
          <p:cNvSpPr txBox="1">
            <a:spLocks noChangeArrowheads="1"/>
          </p:cNvSpPr>
          <p:nvPr/>
        </p:nvSpPr>
        <p:spPr bwMode="auto">
          <a:xfrm>
            <a:off x="914400" y="3352800"/>
            <a:ext cx="16446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spcBef>
                <a:spcPct val="0"/>
              </a:spcBef>
            </a:pPr>
            <a:r>
              <a:rPr kumimoji="0" lang="en-US" altLang="zh-CN">
                <a:ea typeface="宋体" pitchFamily="2" charset="-122"/>
              </a:rPr>
              <a:t>{hep, cirr, gall}</a:t>
            </a:r>
          </a:p>
        </p:txBody>
      </p:sp>
      <p:sp>
        <p:nvSpPr>
          <p:cNvPr id="562186" name="Text Box 10"/>
          <p:cNvSpPr txBox="1">
            <a:spLocks noChangeArrowheads="1"/>
          </p:cNvSpPr>
          <p:nvPr/>
        </p:nvSpPr>
        <p:spPr bwMode="auto">
          <a:xfrm>
            <a:off x="2895600" y="3352800"/>
            <a:ext cx="16700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spcBef>
                <a:spcPct val="0"/>
              </a:spcBef>
            </a:pPr>
            <a:r>
              <a:rPr kumimoji="0" lang="en-US" altLang="zh-CN">
                <a:ea typeface="宋体" pitchFamily="2" charset="-122"/>
              </a:rPr>
              <a:t>{hep, cirr, pan}</a:t>
            </a:r>
          </a:p>
        </p:txBody>
      </p:sp>
      <p:sp>
        <p:nvSpPr>
          <p:cNvPr id="562187" name="Text Box 11"/>
          <p:cNvSpPr txBox="1">
            <a:spLocks noChangeArrowheads="1"/>
          </p:cNvSpPr>
          <p:nvPr/>
        </p:nvSpPr>
        <p:spPr bwMode="auto">
          <a:xfrm>
            <a:off x="4800600" y="3352800"/>
            <a:ext cx="1708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spcBef>
                <a:spcPct val="0"/>
              </a:spcBef>
            </a:pPr>
            <a:r>
              <a:rPr kumimoji="0" lang="en-US" altLang="zh-CN">
                <a:ea typeface="宋体" pitchFamily="2" charset="-122"/>
              </a:rPr>
              <a:t>{hep, gall, pan}</a:t>
            </a:r>
          </a:p>
        </p:txBody>
      </p:sp>
      <p:sp>
        <p:nvSpPr>
          <p:cNvPr id="562188" name="Text Box 12"/>
          <p:cNvSpPr txBox="1">
            <a:spLocks noChangeArrowheads="1"/>
          </p:cNvSpPr>
          <p:nvPr/>
        </p:nvSpPr>
        <p:spPr bwMode="auto">
          <a:xfrm>
            <a:off x="6629400" y="3352800"/>
            <a:ext cx="16446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spcBef>
                <a:spcPct val="0"/>
              </a:spcBef>
            </a:pPr>
            <a:r>
              <a:rPr kumimoji="0" lang="en-US" altLang="zh-CN">
                <a:ea typeface="宋体" pitchFamily="2" charset="-122"/>
              </a:rPr>
              <a:t>{cirr, gall, pan}</a:t>
            </a:r>
          </a:p>
        </p:txBody>
      </p:sp>
      <p:sp>
        <p:nvSpPr>
          <p:cNvPr id="562189" name="Text Box 13"/>
          <p:cNvSpPr txBox="1">
            <a:spLocks noChangeArrowheads="1"/>
          </p:cNvSpPr>
          <p:nvPr/>
        </p:nvSpPr>
        <p:spPr bwMode="auto">
          <a:xfrm>
            <a:off x="457200" y="4267200"/>
            <a:ext cx="11620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spcBef>
                <a:spcPct val="0"/>
              </a:spcBef>
            </a:pPr>
            <a:r>
              <a:rPr kumimoji="0" lang="en-US" altLang="zh-CN">
                <a:ea typeface="宋体" pitchFamily="2" charset="-122"/>
              </a:rPr>
              <a:t>{hep, cirr}</a:t>
            </a:r>
          </a:p>
        </p:txBody>
      </p:sp>
      <p:sp>
        <p:nvSpPr>
          <p:cNvPr id="562190" name="Text Box 14"/>
          <p:cNvSpPr txBox="1">
            <a:spLocks noChangeArrowheads="1"/>
          </p:cNvSpPr>
          <p:nvPr/>
        </p:nvSpPr>
        <p:spPr bwMode="auto">
          <a:xfrm>
            <a:off x="1752600" y="4267200"/>
            <a:ext cx="1200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spcBef>
                <a:spcPct val="0"/>
              </a:spcBef>
            </a:pPr>
            <a:r>
              <a:rPr kumimoji="0" lang="en-US" altLang="zh-CN">
                <a:ea typeface="宋体" pitchFamily="2" charset="-122"/>
              </a:rPr>
              <a:t>{hep, gall}</a:t>
            </a:r>
          </a:p>
        </p:txBody>
      </p:sp>
      <p:sp>
        <p:nvSpPr>
          <p:cNvPr id="562191" name="Text Box 15"/>
          <p:cNvSpPr txBox="1">
            <a:spLocks noChangeArrowheads="1"/>
          </p:cNvSpPr>
          <p:nvPr/>
        </p:nvSpPr>
        <p:spPr bwMode="auto">
          <a:xfrm>
            <a:off x="3048000" y="4267200"/>
            <a:ext cx="11366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spcBef>
                <a:spcPct val="0"/>
              </a:spcBef>
            </a:pPr>
            <a:r>
              <a:rPr kumimoji="0" lang="en-US" altLang="zh-CN">
                <a:ea typeface="宋体" pitchFamily="2" charset="-122"/>
              </a:rPr>
              <a:t>{cirr, gall}</a:t>
            </a:r>
          </a:p>
        </p:txBody>
      </p:sp>
      <p:sp>
        <p:nvSpPr>
          <p:cNvPr id="562192" name="Text Box 16"/>
          <p:cNvSpPr txBox="1">
            <a:spLocks noChangeArrowheads="1"/>
          </p:cNvSpPr>
          <p:nvPr/>
        </p:nvSpPr>
        <p:spPr bwMode="auto">
          <a:xfrm>
            <a:off x="4343400" y="4267200"/>
            <a:ext cx="1225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spcBef>
                <a:spcPct val="0"/>
              </a:spcBef>
            </a:pPr>
            <a:r>
              <a:rPr kumimoji="0" lang="en-US" altLang="zh-CN">
                <a:ea typeface="宋体" pitchFamily="2" charset="-122"/>
              </a:rPr>
              <a:t>{hep, pan}</a:t>
            </a:r>
          </a:p>
        </p:txBody>
      </p:sp>
      <p:sp>
        <p:nvSpPr>
          <p:cNvPr id="562193" name="Text Box 17"/>
          <p:cNvSpPr txBox="1">
            <a:spLocks noChangeArrowheads="1"/>
          </p:cNvSpPr>
          <p:nvPr/>
        </p:nvSpPr>
        <p:spPr bwMode="auto">
          <a:xfrm>
            <a:off x="5791200" y="4267200"/>
            <a:ext cx="11620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spcBef>
                <a:spcPct val="0"/>
              </a:spcBef>
            </a:pPr>
            <a:r>
              <a:rPr kumimoji="0" lang="en-US" altLang="zh-CN">
                <a:ea typeface="宋体" pitchFamily="2" charset="-122"/>
              </a:rPr>
              <a:t>{cirr, pan}</a:t>
            </a:r>
          </a:p>
        </p:txBody>
      </p:sp>
      <p:sp>
        <p:nvSpPr>
          <p:cNvPr id="562194" name="Text Box 18"/>
          <p:cNvSpPr txBox="1">
            <a:spLocks noChangeArrowheads="1"/>
          </p:cNvSpPr>
          <p:nvPr/>
        </p:nvSpPr>
        <p:spPr bwMode="auto">
          <a:xfrm>
            <a:off x="7239000" y="4267200"/>
            <a:ext cx="1200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spcBef>
                <a:spcPct val="0"/>
              </a:spcBef>
            </a:pPr>
            <a:r>
              <a:rPr kumimoji="0" lang="en-US" altLang="zh-CN">
                <a:ea typeface="宋体" pitchFamily="2" charset="-122"/>
              </a:rPr>
              <a:t>{gall, pan}</a:t>
            </a:r>
          </a:p>
        </p:txBody>
      </p:sp>
      <p:sp>
        <p:nvSpPr>
          <p:cNvPr id="562195" name="Line 19"/>
          <p:cNvSpPr>
            <a:spLocks noChangeShapeType="1"/>
          </p:cNvSpPr>
          <p:nvPr/>
        </p:nvSpPr>
        <p:spPr bwMode="auto">
          <a:xfrm flipH="1">
            <a:off x="1066800" y="3733800"/>
            <a:ext cx="609600" cy="609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62196" name="Line 20"/>
          <p:cNvSpPr>
            <a:spLocks noChangeShapeType="1"/>
          </p:cNvSpPr>
          <p:nvPr/>
        </p:nvSpPr>
        <p:spPr bwMode="auto">
          <a:xfrm>
            <a:off x="1676400" y="3733800"/>
            <a:ext cx="685800" cy="609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62197" name="Line 21"/>
          <p:cNvSpPr>
            <a:spLocks noChangeShapeType="1"/>
          </p:cNvSpPr>
          <p:nvPr/>
        </p:nvSpPr>
        <p:spPr bwMode="auto">
          <a:xfrm>
            <a:off x="1676400" y="3733800"/>
            <a:ext cx="1905000" cy="609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62198" name="Line 22"/>
          <p:cNvSpPr>
            <a:spLocks noChangeShapeType="1"/>
          </p:cNvSpPr>
          <p:nvPr/>
        </p:nvSpPr>
        <p:spPr bwMode="auto">
          <a:xfrm flipH="1">
            <a:off x="1066800" y="3733800"/>
            <a:ext cx="2667000" cy="609600"/>
          </a:xfrm>
          <a:prstGeom prst="line">
            <a:avLst/>
          </a:prstGeom>
          <a:noFill/>
          <a:ln w="9525">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62199" name="Line 23"/>
          <p:cNvSpPr>
            <a:spLocks noChangeShapeType="1"/>
          </p:cNvSpPr>
          <p:nvPr/>
        </p:nvSpPr>
        <p:spPr bwMode="auto">
          <a:xfrm>
            <a:off x="3733800" y="3733800"/>
            <a:ext cx="1143000" cy="609600"/>
          </a:xfrm>
          <a:prstGeom prst="line">
            <a:avLst/>
          </a:prstGeom>
          <a:noFill/>
          <a:ln w="9525">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62200" name="Line 24"/>
          <p:cNvSpPr>
            <a:spLocks noChangeShapeType="1"/>
          </p:cNvSpPr>
          <p:nvPr/>
        </p:nvSpPr>
        <p:spPr bwMode="auto">
          <a:xfrm>
            <a:off x="3733800" y="3733800"/>
            <a:ext cx="2590800" cy="609600"/>
          </a:xfrm>
          <a:prstGeom prst="line">
            <a:avLst/>
          </a:prstGeom>
          <a:noFill/>
          <a:ln w="9525">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62201" name="Line 25"/>
          <p:cNvSpPr>
            <a:spLocks noChangeShapeType="1"/>
          </p:cNvSpPr>
          <p:nvPr/>
        </p:nvSpPr>
        <p:spPr bwMode="auto">
          <a:xfrm flipH="1">
            <a:off x="2362200" y="3657600"/>
            <a:ext cx="3276600" cy="685800"/>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62202" name="Line 26"/>
          <p:cNvSpPr>
            <a:spLocks noChangeShapeType="1"/>
          </p:cNvSpPr>
          <p:nvPr/>
        </p:nvSpPr>
        <p:spPr bwMode="auto">
          <a:xfrm flipH="1">
            <a:off x="4876800" y="3657600"/>
            <a:ext cx="762000" cy="685800"/>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62203" name="Line 27"/>
          <p:cNvSpPr>
            <a:spLocks noChangeShapeType="1"/>
          </p:cNvSpPr>
          <p:nvPr/>
        </p:nvSpPr>
        <p:spPr bwMode="auto">
          <a:xfrm>
            <a:off x="5638800" y="3657600"/>
            <a:ext cx="2209800" cy="609600"/>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62204" name="Line 28"/>
          <p:cNvSpPr>
            <a:spLocks noChangeShapeType="1"/>
          </p:cNvSpPr>
          <p:nvPr/>
        </p:nvSpPr>
        <p:spPr bwMode="auto">
          <a:xfrm flipH="1">
            <a:off x="3581400" y="3733800"/>
            <a:ext cx="3733800" cy="609600"/>
          </a:xfrm>
          <a:prstGeom prst="line">
            <a:avLst/>
          </a:prstGeom>
          <a:noFill/>
          <a:ln w="9525">
            <a:solidFill>
              <a:srgbClr val="3399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62205" name="Line 29"/>
          <p:cNvSpPr>
            <a:spLocks noChangeShapeType="1"/>
          </p:cNvSpPr>
          <p:nvPr/>
        </p:nvSpPr>
        <p:spPr bwMode="auto">
          <a:xfrm flipH="1">
            <a:off x="6324600" y="3733800"/>
            <a:ext cx="990600" cy="609600"/>
          </a:xfrm>
          <a:prstGeom prst="line">
            <a:avLst/>
          </a:prstGeom>
          <a:noFill/>
          <a:ln w="9525">
            <a:solidFill>
              <a:srgbClr val="3399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62206" name="Line 30"/>
          <p:cNvSpPr>
            <a:spLocks noChangeShapeType="1"/>
          </p:cNvSpPr>
          <p:nvPr/>
        </p:nvSpPr>
        <p:spPr bwMode="auto">
          <a:xfrm>
            <a:off x="7315200" y="3733800"/>
            <a:ext cx="533400" cy="533400"/>
          </a:xfrm>
          <a:prstGeom prst="line">
            <a:avLst/>
          </a:prstGeom>
          <a:noFill/>
          <a:ln w="9525">
            <a:solidFill>
              <a:srgbClr val="3399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62207" name="Text Box 31"/>
          <p:cNvSpPr txBox="1">
            <a:spLocks noChangeArrowheads="1"/>
          </p:cNvSpPr>
          <p:nvPr/>
        </p:nvSpPr>
        <p:spPr bwMode="auto">
          <a:xfrm>
            <a:off x="1143000" y="5486400"/>
            <a:ext cx="717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spcBef>
                <a:spcPct val="0"/>
              </a:spcBef>
            </a:pPr>
            <a:r>
              <a:rPr kumimoji="0" lang="en-US" altLang="zh-CN">
                <a:ea typeface="宋体" pitchFamily="2" charset="-122"/>
              </a:rPr>
              <a:t>{hep}</a:t>
            </a:r>
          </a:p>
        </p:txBody>
      </p:sp>
      <p:sp>
        <p:nvSpPr>
          <p:cNvPr id="562208" name="Text Box 32"/>
          <p:cNvSpPr txBox="1">
            <a:spLocks noChangeArrowheads="1"/>
          </p:cNvSpPr>
          <p:nvPr/>
        </p:nvSpPr>
        <p:spPr bwMode="auto">
          <a:xfrm>
            <a:off x="3200400" y="5486400"/>
            <a:ext cx="6540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spcBef>
                <a:spcPct val="0"/>
              </a:spcBef>
            </a:pPr>
            <a:r>
              <a:rPr kumimoji="0" lang="en-US" altLang="zh-CN">
                <a:ea typeface="宋体" pitchFamily="2" charset="-122"/>
              </a:rPr>
              <a:t>{cirr}</a:t>
            </a:r>
          </a:p>
        </p:txBody>
      </p:sp>
      <p:sp>
        <p:nvSpPr>
          <p:cNvPr id="562209" name="Text Box 33"/>
          <p:cNvSpPr txBox="1">
            <a:spLocks noChangeArrowheads="1"/>
          </p:cNvSpPr>
          <p:nvPr/>
        </p:nvSpPr>
        <p:spPr bwMode="auto">
          <a:xfrm>
            <a:off x="5334000" y="5486400"/>
            <a:ext cx="692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spcBef>
                <a:spcPct val="0"/>
              </a:spcBef>
            </a:pPr>
            <a:r>
              <a:rPr kumimoji="0" lang="en-US" altLang="zh-CN">
                <a:ea typeface="宋体" pitchFamily="2" charset="-122"/>
              </a:rPr>
              <a:t>{gall}</a:t>
            </a:r>
          </a:p>
        </p:txBody>
      </p:sp>
      <p:sp>
        <p:nvSpPr>
          <p:cNvPr id="562210" name="Text Box 34"/>
          <p:cNvSpPr txBox="1">
            <a:spLocks noChangeArrowheads="1"/>
          </p:cNvSpPr>
          <p:nvPr/>
        </p:nvSpPr>
        <p:spPr bwMode="auto">
          <a:xfrm>
            <a:off x="6934200" y="5486400"/>
            <a:ext cx="717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spcBef>
                <a:spcPct val="0"/>
              </a:spcBef>
            </a:pPr>
            <a:r>
              <a:rPr kumimoji="0" lang="en-US" altLang="zh-CN">
                <a:ea typeface="宋体" pitchFamily="2" charset="-122"/>
              </a:rPr>
              <a:t>{pan}</a:t>
            </a:r>
          </a:p>
        </p:txBody>
      </p:sp>
      <p:sp>
        <p:nvSpPr>
          <p:cNvPr id="562211" name="Line 35"/>
          <p:cNvSpPr>
            <a:spLocks noChangeShapeType="1"/>
          </p:cNvSpPr>
          <p:nvPr/>
        </p:nvSpPr>
        <p:spPr bwMode="auto">
          <a:xfrm>
            <a:off x="1143000" y="4648200"/>
            <a:ext cx="304800" cy="914400"/>
          </a:xfrm>
          <a:prstGeom prst="line">
            <a:avLst/>
          </a:prstGeom>
          <a:noFill/>
          <a:ln w="9525">
            <a:solidFill>
              <a:srgbClr val="CC99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62212" name="Line 36"/>
          <p:cNvSpPr>
            <a:spLocks noChangeShapeType="1"/>
          </p:cNvSpPr>
          <p:nvPr/>
        </p:nvSpPr>
        <p:spPr bwMode="auto">
          <a:xfrm>
            <a:off x="1143000" y="4648200"/>
            <a:ext cx="2362200" cy="914400"/>
          </a:xfrm>
          <a:prstGeom prst="line">
            <a:avLst/>
          </a:prstGeom>
          <a:noFill/>
          <a:ln w="9525">
            <a:solidFill>
              <a:srgbClr val="CC99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62213" name="Line 37"/>
          <p:cNvSpPr>
            <a:spLocks noChangeShapeType="1"/>
          </p:cNvSpPr>
          <p:nvPr/>
        </p:nvSpPr>
        <p:spPr bwMode="auto">
          <a:xfrm flipH="1">
            <a:off x="1447800" y="4572000"/>
            <a:ext cx="914400" cy="990600"/>
          </a:xfrm>
          <a:prstGeom prst="line">
            <a:avLst/>
          </a:prstGeom>
          <a:noFill/>
          <a:ln w="9525">
            <a:solidFill>
              <a:srgbClr val="9933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62214" name="Line 38"/>
          <p:cNvSpPr>
            <a:spLocks noChangeShapeType="1"/>
          </p:cNvSpPr>
          <p:nvPr/>
        </p:nvSpPr>
        <p:spPr bwMode="auto">
          <a:xfrm>
            <a:off x="2362200" y="4572000"/>
            <a:ext cx="3276600" cy="990600"/>
          </a:xfrm>
          <a:prstGeom prst="line">
            <a:avLst/>
          </a:prstGeom>
          <a:noFill/>
          <a:ln w="9525">
            <a:solidFill>
              <a:srgbClr val="9933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62215" name="Line 39"/>
          <p:cNvSpPr>
            <a:spLocks noChangeShapeType="1"/>
          </p:cNvSpPr>
          <p:nvPr/>
        </p:nvSpPr>
        <p:spPr bwMode="auto">
          <a:xfrm flipH="1">
            <a:off x="3505200" y="4572000"/>
            <a:ext cx="76200" cy="990600"/>
          </a:xfrm>
          <a:prstGeom prst="line">
            <a:avLst/>
          </a:prstGeom>
          <a:noFill/>
          <a:ln w="9525">
            <a:solidFill>
              <a:srgbClr val="00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62216" name="Line 40"/>
          <p:cNvSpPr>
            <a:spLocks noChangeShapeType="1"/>
          </p:cNvSpPr>
          <p:nvPr/>
        </p:nvSpPr>
        <p:spPr bwMode="auto">
          <a:xfrm>
            <a:off x="3581400" y="4572000"/>
            <a:ext cx="2057400" cy="990600"/>
          </a:xfrm>
          <a:prstGeom prst="line">
            <a:avLst/>
          </a:prstGeom>
          <a:noFill/>
          <a:ln w="9525">
            <a:solidFill>
              <a:srgbClr val="00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62217" name="Line 41"/>
          <p:cNvSpPr>
            <a:spLocks noChangeShapeType="1"/>
          </p:cNvSpPr>
          <p:nvPr/>
        </p:nvSpPr>
        <p:spPr bwMode="auto">
          <a:xfrm flipH="1">
            <a:off x="1447800" y="4572000"/>
            <a:ext cx="3505200" cy="990600"/>
          </a:xfrm>
          <a:prstGeom prst="line">
            <a:avLst/>
          </a:prstGeom>
          <a:noFill/>
          <a:ln w="9525">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62218" name="Line 42"/>
          <p:cNvSpPr>
            <a:spLocks noChangeShapeType="1"/>
          </p:cNvSpPr>
          <p:nvPr/>
        </p:nvSpPr>
        <p:spPr bwMode="auto">
          <a:xfrm>
            <a:off x="4953000" y="4572000"/>
            <a:ext cx="2362200" cy="990600"/>
          </a:xfrm>
          <a:prstGeom prst="line">
            <a:avLst/>
          </a:prstGeom>
          <a:noFill/>
          <a:ln w="9525">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62219" name="Line 43"/>
          <p:cNvSpPr>
            <a:spLocks noChangeShapeType="1"/>
          </p:cNvSpPr>
          <p:nvPr/>
        </p:nvSpPr>
        <p:spPr bwMode="auto">
          <a:xfrm flipH="1">
            <a:off x="3505200" y="4572000"/>
            <a:ext cx="2819400" cy="990600"/>
          </a:xfrm>
          <a:prstGeom prst="line">
            <a:avLst/>
          </a:prstGeom>
          <a:noFill/>
          <a:ln w="9525">
            <a:solidFill>
              <a:srgbClr val="FF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62220" name="Line 44"/>
          <p:cNvSpPr>
            <a:spLocks noChangeShapeType="1"/>
          </p:cNvSpPr>
          <p:nvPr/>
        </p:nvSpPr>
        <p:spPr bwMode="auto">
          <a:xfrm>
            <a:off x="6324600" y="4572000"/>
            <a:ext cx="990600" cy="990600"/>
          </a:xfrm>
          <a:prstGeom prst="line">
            <a:avLst/>
          </a:prstGeom>
          <a:noFill/>
          <a:ln w="9525">
            <a:solidFill>
              <a:srgbClr val="FF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62221" name="Line 45"/>
          <p:cNvSpPr>
            <a:spLocks noChangeShapeType="1"/>
          </p:cNvSpPr>
          <p:nvPr/>
        </p:nvSpPr>
        <p:spPr bwMode="auto">
          <a:xfrm flipH="1">
            <a:off x="5638800" y="4495800"/>
            <a:ext cx="2133600" cy="1066800"/>
          </a:xfrm>
          <a:prstGeom prst="line">
            <a:avLst/>
          </a:prstGeom>
          <a:noFill/>
          <a:ln w="9525">
            <a:solidFill>
              <a:srgbClr val="8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62222" name="Line 46"/>
          <p:cNvSpPr>
            <a:spLocks noChangeShapeType="1"/>
          </p:cNvSpPr>
          <p:nvPr/>
        </p:nvSpPr>
        <p:spPr bwMode="auto">
          <a:xfrm flipH="1">
            <a:off x="7315200" y="4495800"/>
            <a:ext cx="457200" cy="1066800"/>
          </a:xfrm>
          <a:prstGeom prst="line">
            <a:avLst/>
          </a:prstGeom>
          <a:noFill/>
          <a:ln w="9525">
            <a:solidFill>
              <a:srgbClr val="8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6218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6218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6218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6218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6218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6218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6218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62188"/>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56219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62198"/>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562196"/>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562197"/>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562199"/>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562200"/>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562201"/>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562202"/>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562203"/>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562204"/>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562205"/>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562206"/>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562189"/>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562190"/>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562191"/>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562192"/>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562193"/>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562194"/>
                                        </p:tgtEl>
                                        <p:attrNameLst>
                                          <p:attrName>style.visibility</p:attrName>
                                        </p:attrNameLst>
                                      </p:cBhvr>
                                      <p:to>
                                        <p:strVal val="visible"/>
                                      </p:to>
                                    </p:set>
                                  </p:childTnLst>
                                </p:cTn>
                              </p:par>
                            </p:childTnLst>
                          </p:cTn>
                        </p:par>
                      </p:childTnLst>
                    </p:cTn>
                  </p:par>
                  <p:par>
                    <p:cTn id="59" fill="hold" nodeType="clickPar">
                      <p:stCondLst>
                        <p:cond delay="indefinite"/>
                      </p:stCondLst>
                      <p:childTnLst>
                        <p:par>
                          <p:cTn id="60" fill="hold" nodeType="withGroup">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562211"/>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562212"/>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562213"/>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562214"/>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562215"/>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562216"/>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562217"/>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562218"/>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562219"/>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562220"/>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562221"/>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562222"/>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562207"/>
                                        </p:tgtEl>
                                        <p:attrNameLst>
                                          <p:attrName>style.visibility</p:attrName>
                                        </p:attrNameLst>
                                      </p:cBhvr>
                                      <p:to>
                                        <p:strVal val="visible"/>
                                      </p:to>
                                    </p:set>
                                  </p:childTnLst>
                                </p:cTn>
                              </p:par>
                              <p:par>
                                <p:cTn id="87" presetID="1" presetClass="entr" presetSubtype="0" fill="hold" grpId="0" nodeType="withEffect">
                                  <p:stCondLst>
                                    <p:cond delay="0"/>
                                  </p:stCondLst>
                                  <p:childTnLst>
                                    <p:set>
                                      <p:cBhvr>
                                        <p:cTn id="88" dur="1" fill="hold">
                                          <p:stCondLst>
                                            <p:cond delay="0"/>
                                          </p:stCondLst>
                                        </p:cTn>
                                        <p:tgtEl>
                                          <p:spTgt spid="562208"/>
                                        </p:tgtEl>
                                        <p:attrNameLst>
                                          <p:attrName>style.visibility</p:attrName>
                                        </p:attrNameLst>
                                      </p:cBhvr>
                                      <p:to>
                                        <p:strVal val="visible"/>
                                      </p:to>
                                    </p:set>
                                  </p:childTnLst>
                                </p:cTn>
                              </p:par>
                              <p:par>
                                <p:cTn id="89" presetID="1" presetClass="entr" presetSubtype="0" fill="hold" grpId="0" nodeType="withEffect">
                                  <p:stCondLst>
                                    <p:cond delay="0"/>
                                  </p:stCondLst>
                                  <p:childTnLst>
                                    <p:set>
                                      <p:cBhvr>
                                        <p:cTn id="90" dur="1" fill="hold">
                                          <p:stCondLst>
                                            <p:cond delay="0"/>
                                          </p:stCondLst>
                                        </p:cTn>
                                        <p:tgtEl>
                                          <p:spTgt spid="562209"/>
                                        </p:tgtEl>
                                        <p:attrNameLst>
                                          <p:attrName>style.visibility</p:attrName>
                                        </p:attrNameLst>
                                      </p:cBhvr>
                                      <p:to>
                                        <p:strVal val="visible"/>
                                      </p:to>
                                    </p:set>
                                  </p:childTnLst>
                                </p:cTn>
                              </p:par>
                              <p:par>
                                <p:cTn id="91" presetID="1" presetClass="entr" presetSubtype="0" fill="hold" grpId="0" nodeType="withEffect">
                                  <p:stCondLst>
                                    <p:cond delay="0"/>
                                  </p:stCondLst>
                                  <p:childTnLst>
                                    <p:set>
                                      <p:cBhvr>
                                        <p:cTn id="92" dur="1" fill="hold">
                                          <p:stCondLst>
                                            <p:cond delay="0"/>
                                          </p:stCondLst>
                                        </p:cTn>
                                        <p:tgtEl>
                                          <p:spTgt spid="5622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2181" grpId="0" animBg="1"/>
      <p:bldP spid="562182" grpId="0" animBg="1"/>
      <p:bldP spid="562183" grpId="0" animBg="1"/>
      <p:bldP spid="562184" grpId="0" animBg="1"/>
      <p:bldP spid="562185" grpId="0"/>
      <p:bldP spid="562186" grpId="0"/>
      <p:bldP spid="562187" grpId="0"/>
      <p:bldP spid="562188" grpId="0"/>
      <p:bldP spid="562189" grpId="0"/>
      <p:bldP spid="562190" grpId="0"/>
      <p:bldP spid="562191" grpId="0"/>
      <p:bldP spid="562192" grpId="0"/>
      <p:bldP spid="562193" grpId="0"/>
      <p:bldP spid="562194" grpId="0"/>
      <p:bldP spid="562195" grpId="0" animBg="1"/>
      <p:bldP spid="562196" grpId="0" animBg="1"/>
      <p:bldP spid="562197" grpId="0" animBg="1"/>
      <p:bldP spid="562198" grpId="0" animBg="1"/>
      <p:bldP spid="562199" grpId="0" animBg="1"/>
      <p:bldP spid="562200" grpId="0" animBg="1"/>
      <p:bldP spid="562201" grpId="0" animBg="1"/>
      <p:bldP spid="562202" grpId="0" animBg="1"/>
      <p:bldP spid="562203" grpId="0" animBg="1"/>
      <p:bldP spid="562204" grpId="0" animBg="1"/>
      <p:bldP spid="562205" grpId="0" animBg="1"/>
      <p:bldP spid="562206" grpId="0" animBg="1"/>
      <p:bldP spid="562207" grpId="0"/>
      <p:bldP spid="562208" grpId="0"/>
      <p:bldP spid="562209" grpId="0"/>
      <p:bldP spid="562210" grpId="0"/>
      <p:bldP spid="562211" grpId="0" animBg="1"/>
      <p:bldP spid="562212" grpId="0" animBg="1"/>
      <p:bldP spid="562213" grpId="0" animBg="1"/>
      <p:bldP spid="562214" grpId="0" animBg="1"/>
      <p:bldP spid="562215" grpId="0" animBg="1"/>
      <p:bldP spid="562216" grpId="0" animBg="1"/>
      <p:bldP spid="562217" grpId="0" animBg="1"/>
      <p:bldP spid="562218" grpId="0" animBg="1"/>
      <p:bldP spid="562219" grpId="0" animBg="1"/>
      <p:bldP spid="562220" grpId="0" animBg="1"/>
      <p:bldP spid="562221" grpId="0" animBg="1"/>
      <p:bldP spid="562222" grpId="0" animBg="1"/>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5"/>
          <p:cNvSpPr>
            <a:spLocks noGrp="1"/>
          </p:cNvSpPr>
          <p:nvPr>
            <p:ph type="sldNum" sz="quarter" idx="12"/>
          </p:nvPr>
        </p:nvSpPr>
        <p:spPr/>
        <p:txBody>
          <a:bodyPr/>
          <a:lstStyle/>
          <a:p>
            <a:fld id="{8C43355B-689D-40C1-A5C2-DB59DBFD8FBE}" type="slidenum">
              <a:rPr lang="en-US" altLang="zh-CN"/>
              <a:pPr/>
              <a:t>79</a:t>
            </a:fld>
            <a:endParaRPr lang="en-US" altLang="zh-CN"/>
          </a:p>
        </p:txBody>
      </p:sp>
      <p:sp>
        <p:nvSpPr>
          <p:cNvPr id="565250" name="Rectangle 2"/>
          <p:cNvSpPr>
            <a:spLocks noGrp="1" noChangeArrowheads="1"/>
          </p:cNvSpPr>
          <p:nvPr>
            <p:ph type="title"/>
          </p:nvPr>
        </p:nvSpPr>
        <p:spPr/>
        <p:txBody>
          <a:bodyPr/>
          <a:lstStyle/>
          <a:p>
            <a:r>
              <a:rPr lang="en-US" altLang="zh-CN"/>
              <a:t>D-S</a:t>
            </a:r>
            <a:r>
              <a:rPr lang="zh-CN" altLang="en-US"/>
              <a:t>理论的应用实例</a:t>
            </a:r>
          </a:p>
        </p:txBody>
      </p:sp>
      <p:sp>
        <p:nvSpPr>
          <p:cNvPr id="565251" name="Rectangle 3"/>
          <p:cNvSpPr>
            <a:spLocks noGrp="1" noChangeArrowheads="1"/>
          </p:cNvSpPr>
          <p:nvPr>
            <p:ph type="body" idx="1"/>
          </p:nvPr>
        </p:nvSpPr>
        <p:spPr/>
        <p:txBody>
          <a:bodyPr/>
          <a:lstStyle/>
          <a:p>
            <a:pPr>
              <a:spcBef>
                <a:spcPts val="1800"/>
              </a:spcBef>
            </a:pPr>
            <a:r>
              <a:rPr lang="zh-CN" altLang="en-US" dirty="0">
                <a:latin typeface="Times New Roman" pitchFamily="18" charset="0"/>
                <a:cs typeface="Times New Roman" pitchFamily="18" charset="0"/>
              </a:rPr>
              <a:t>场景</a:t>
            </a:r>
            <a:r>
              <a:rPr lang="en-US" altLang="zh-CN" dirty="0">
                <a:latin typeface="Times New Roman" pitchFamily="18" charset="0"/>
                <a:cs typeface="Times New Roman" pitchFamily="18" charset="0"/>
              </a:rPr>
              <a:t>1</a:t>
            </a:r>
            <a:r>
              <a:rPr lang="zh-CN" altLang="en-US" dirty="0">
                <a:latin typeface="Times New Roman" pitchFamily="18" charset="0"/>
                <a:cs typeface="Times New Roman" pitchFamily="18" charset="0"/>
              </a:rPr>
              <a:t>：</a:t>
            </a:r>
          </a:p>
          <a:p>
            <a:pPr lvl="1">
              <a:spcBef>
                <a:spcPts val="1800"/>
              </a:spcBef>
            </a:pPr>
            <a:r>
              <a:rPr lang="zh-CN" altLang="en-US" dirty="0">
                <a:latin typeface="Times New Roman" pitchFamily="18" charset="0"/>
                <a:cs typeface="Times New Roman" pitchFamily="18" charset="0"/>
              </a:rPr>
              <a:t>没有发现病人得黄疸病的致病原因</a:t>
            </a:r>
          </a:p>
          <a:p>
            <a:pPr lvl="1">
              <a:spcBef>
                <a:spcPts val="1800"/>
              </a:spcBef>
            </a:pPr>
            <a:r>
              <a:rPr lang="zh-CN" altLang="en-US" dirty="0">
                <a:latin typeface="Times New Roman" pitchFamily="18" charset="0"/>
                <a:cs typeface="Times New Roman" pitchFamily="18" charset="0"/>
              </a:rPr>
              <a:t>概率分配函数为</a:t>
            </a:r>
            <a:r>
              <a:rPr lang="zh-CN" altLang="en-US" dirty="0" smtClean="0">
                <a:latin typeface="Times New Roman" pitchFamily="18" charset="0"/>
                <a:cs typeface="Times New Roman" pitchFamily="18" charset="0"/>
              </a:rPr>
              <a:t>：</a:t>
            </a:r>
            <a:endParaRPr lang="en-US" altLang="zh-CN" dirty="0" smtClean="0">
              <a:latin typeface="Times New Roman" pitchFamily="18" charset="0"/>
              <a:cs typeface="Times New Roman" pitchFamily="18" charset="0"/>
            </a:endParaRPr>
          </a:p>
          <a:p>
            <a:pPr marL="457200" lvl="1" indent="0">
              <a:spcBef>
                <a:spcPts val="1800"/>
              </a:spcBef>
              <a:buNone/>
            </a:pPr>
            <a:r>
              <a:rPr lang="zh-CN" altLang="en-US" i="1" dirty="0">
                <a:latin typeface="Times New Roman" pitchFamily="18" charset="0"/>
                <a:cs typeface="Times New Roman" pitchFamily="18" charset="0"/>
              </a:rPr>
              <a:t>　</a:t>
            </a:r>
            <a:r>
              <a:rPr lang="en-US" altLang="zh-CN" i="1" dirty="0" smtClean="0">
                <a:latin typeface="Times New Roman" pitchFamily="18" charset="0"/>
                <a:cs typeface="Times New Roman" pitchFamily="18" charset="0"/>
              </a:rPr>
              <a:t>m</a:t>
            </a:r>
            <a:r>
              <a:rPr lang="en-US" altLang="zh-CN" dirty="0" smtClean="0">
                <a:latin typeface="Times New Roman" pitchFamily="18" charset="0"/>
                <a:cs typeface="Times New Roman" pitchFamily="18" charset="0"/>
              </a:rPr>
              <a:t>(</a:t>
            </a:r>
            <a:r>
              <a:rPr lang="en-US" altLang="zh-CN" b="1" dirty="0" smtClean="0">
                <a:solidFill>
                  <a:srgbClr val="0000CC"/>
                </a:solidFill>
                <a:latin typeface="Times New Roman" pitchFamily="18" charset="0"/>
                <a:cs typeface="Times New Roman" pitchFamily="18" charset="0"/>
              </a:rPr>
              <a:t>Ω</a:t>
            </a:r>
            <a:r>
              <a:rPr lang="en-US" altLang="zh-CN" dirty="0">
                <a:latin typeface="Times New Roman" pitchFamily="18" charset="0"/>
                <a:cs typeface="Times New Roman" pitchFamily="18" charset="0"/>
              </a:rPr>
              <a:t>) = </a:t>
            </a:r>
            <a:r>
              <a:rPr lang="en-US" altLang="zh-CN" dirty="0" smtClean="0">
                <a:latin typeface="Times New Roman" pitchFamily="18" charset="0"/>
                <a:cs typeface="Times New Roman" pitchFamily="18" charset="0"/>
              </a:rPr>
              <a:t>  </a:t>
            </a:r>
            <a:r>
              <a:rPr lang="en-US" altLang="zh-CN" i="1" dirty="0">
                <a:latin typeface="Times New Roman" pitchFamily="18" charset="0"/>
                <a:cs typeface="Times New Roman" pitchFamily="18" charset="0"/>
              </a:rPr>
              <a:t>m</a:t>
            </a:r>
            <a:r>
              <a:rPr lang="en-US" altLang="zh-CN" dirty="0">
                <a:latin typeface="Times New Roman" pitchFamily="18" charset="0"/>
                <a:cs typeface="Times New Roman" pitchFamily="18" charset="0"/>
              </a:rPr>
              <a:t>({</a:t>
            </a:r>
            <a:r>
              <a:rPr lang="en-US" altLang="zh-CN" dirty="0" err="1">
                <a:latin typeface="Times New Roman" pitchFamily="18" charset="0"/>
                <a:cs typeface="Times New Roman" pitchFamily="18" charset="0"/>
              </a:rPr>
              <a:t>hep</a:t>
            </a:r>
            <a:r>
              <a:rPr lang="en-US" altLang="zh-CN" dirty="0">
                <a:latin typeface="Times New Roman" pitchFamily="18" charset="0"/>
                <a:cs typeface="Times New Roman" pitchFamily="18" charset="0"/>
              </a:rPr>
              <a:t>, </a:t>
            </a:r>
            <a:r>
              <a:rPr lang="en-US" altLang="zh-CN" dirty="0" err="1">
                <a:latin typeface="Times New Roman" pitchFamily="18" charset="0"/>
                <a:cs typeface="Times New Roman" pitchFamily="18" charset="0"/>
              </a:rPr>
              <a:t>cirr</a:t>
            </a:r>
            <a:r>
              <a:rPr lang="en-US" altLang="zh-CN" dirty="0">
                <a:latin typeface="Times New Roman" pitchFamily="18" charset="0"/>
                <a:cs typeface="Times New Roman" pitchFamily="18" charset="0"/>
              </a:rPr>
              <a:t>, gall, pan}) = 1, </a:t>
            </a:r>
            <a:r>
              <a:rPr lang="zh-CN" altLang="en-US" dirty="0">
                <a:latin typeface="Times New Roman" pitchFamily="18" charset="0"/>
                <a:cs typeface="Times New Roman" pitchFamily="18" charset="0"/>
              </a:rPr>
              <a:t>对其余所有的集合</a:t>
            </a:r>
            <a:r>
              <a:rPr lang="en-US" altLang="zh-CN" dirty="0">
                <a:latin typeface="Times New Roman" pitchFamily="18" charset="0"/>
                <a:cs typeface="Times New Roman" pitchFamily="18" charset="0"/>
              </a:rPr>
              <a:t>A</a:t>
            </a:r>
            <a:r>
              <a:rPr lang="zh-CN" altLang="en-US" dirty="0">
                <a:latin typeface="Times New Roman" pitchFamily="18" charset="0"/>
                <a:cs typeface="Times New Roman" pitchFamily="18" charset="0"/>
              </a:rPr>
              <a:t>，都有</a:t>
            </a:r>
            <a:r>
              <a:rPr lang="en-US" altLang="zh-CN" dirty="0">
                <a:latin typeface="Times New Roman" pitchFamily="18" charset="0"/>
                <a:cs typeface="Times New Roman" pitchFamily="18" charset="0"/>
              </a:rPr>
              <a:t>m(A)=0;</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65251">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6525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3"/>
          <p:cNvSpPr>
            <a:spLocks noGrp="1"/>
          </p:cNvSpPr>
          <p:nvPr>
            <p:ph type="sldNum" sz="quarter" idx="12"/>
          </p:nvPr>
        </p:nvSpPr>
        <p:spPr/>
        <p:txBody>
          <a:bodyPr/>
          <a:lstStyle/>
          <a:p>
            <a:fld id="{C2068F83-1778-4B75-9BC6-4FD6874AB3BA}" type="slidenum">
              <a:rPr lang="en-US" altLang="zh-CN"/>
              <a:pPr/>
              <a:t>8</a:t>
            </a:fld>
            <a:endParaRPr lang="en-US" altLang="zh-CN"/>
          </a:p>
        </p:txBody>
      </p:sp>
      <p:sp>
        <p:nvSpPr>
          <p:cNvPr id="9221" name="Text Box 5"/>
          <p:cNvSpPr txBox="1">
            <a:spLocks noChangeArrowheads="1"/>
          </p:cNvSpPr>
          <p:nvPr/>
        </p:nvSpPr>
        <p:spPr bwMode="auto">
          <a:xfrm>
            <a:off x="468313" y="1628800"/>
            <a:ext cx="8064500" cy="376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spcBef>
                <a:spcPct val="0"/>
              </a:spcBef>
              <a:defRPr kumimoji="1" sz="2400">
                <a:solidFill>
                  <a:schemeClr val="tx1"/>
                </a:solidFill>
                <a:latin typeface="Times New Roman" pitchFamily="18" charset="0"/>
                <a:ea typeface="宋体" pitchFamily="2" charset="-122"/>
              </a:defRPr>
            </a:lvl1pPr>
            <a:lvl2pPr marL="914400" indent="-457200">
              <a:spcBef>
                <a:spcPct val="0"/>
              </a:spcBef>
              <a:defRPr kumimoji="1" sz="2400">
                <a:solidFill>
                  <a:schemeClr val="tx1"/>
                </a:solidFill>
                <a:latin typeface="Times New Roman" pitchFamily="18" charset="0"/>
                <a:ea typeface="宋体" pitchFamily="2" charset="-122"/>
              </a:defRPr>
            </a:lvl2pPr>
            <a:lvl3pPr marL="1371600" indent="-457200">
              <a:spcBef>
                <a:spcPct val="0"/>
              </a:spcBef>
              <a:defRPr kumimoji="1" sz="2400">
                <a:solidFill>
                  <a:schemeClr val="tx1"/>
                </a:solidFill>
                <a:latin typeface="Times New Roman" pitchFamily="18" charset="0"/>
                <a:ea typeface="宋体" pitchFamily="2" charset="-122"/>
              </a:defRPr>
            </a:lvl3pPr>
            <a:lvl4pPr marL="1828800" indent="-457200">
              <a:spcBef>
                <a:spcPct val="0"/>
              </a:spcBef>
              <a:defRPr kumimoji="1" sz="2400">
                <a:solidFill>
                  <a:schemeClr val="tx1"/>
                </a:solidFill>
                <a:latin typeface="Times New Roman" pitchFamily="18" charset="0"/>
                <a:ea typeface="宋体" pitchFamily="2" charset="-122"/>
              </a:defRPr>
            </a:lvl4pPr>
            <a:lvl5pPr marL="2286000" indent="-457200">
              <a:spcBef>
                <a:spcPct val="0"/>
              </a:spcBef>
              <a:defRPr kumimoji="1" sz="2400">
                <a:solidFill>
                  <a:schemeClr val="tx1"/>
                </a:solidFill>
                <a:latin typeface="Times New Roman" pitchFamily="18" charset="0"/>
                <a:ea typeface="宋体" pitchFamily="2" charset="-122"/>
              </a:defRPr>
            </a:lvl5pPr>
            <a:lvl6pPr marL="2743200" indent="-457200" fontAlgn="base">
              <a:spcBef>
                <a:spcPct val="0"/>
              </a:spcBef>
              <a:spcAft>
                <a:spcPct val="0"/>
              </a:spcAft>
              <a:defRPr kumimoji="1" sz="2400">
                <a:solidFill>
                  <a:schemeClr val="tx1"/>
                </a:solidFill>
                <a:latin typeface="Times New Roman" pitchFamily="18" charset="0"/>
                <a:ea typeface="宋体" pitchFamily="2" charset="-122"/>
              </a:defRPr>
            </a:lvl6pPr>
            <a:lvl7pPr marL="3200400" indent="-457200" fontAlgn="base">
              <a:spcBef>
                <a:spcPct val="0"/>
              </a:spcBef>
              <a:spcAft>
                <a:spcPct val="0"/>
              </a:spcAft>
              <a:defRPr kumimoji="1" sz="2400">
                <a:solidFill>
                  <a:schemeClr val="tx1"/>
                </a:solidFill>
                <a:latin typeface="Times New Roman" pitchFamily="18" charset="0"/>
                <a:ea typeface="宋体" pitchFamily="2" charset="-122"/>
              </a:defRPr>
            </a:lvl7pPr>
            <a:lvl8pPr marL="3657600" indent="-457200" fontAlgn="base">
              <a:spcBef>
                <a:spcPct val="0"/>
              </a:spcBef>
              <a:spcAft>
                <a:spcPct val="0"/>
              </a:spcAft>
              <a:defRPr kumimoji="1" sz="2400">
                <a:solidFill>
                  <a:schemeClr val="tx1"/>
                </a:solidFill>
                <a:latin typeface="Times New Roman" pitchFamily="18" charset="0"/>
                <a:ea typeface="宋体" pitchFamily="2" charset="-122"/>
              </a:defRPr>
            </a:lvl8pPr>
            <a:lvl9pPr marL="4114800" indent="-457200" fontAlgn="base">
              <a:spcBef>
                <a:spcPct val="0"/>
              </a:spcBef>
              <a:spcAft>
                <a:spcPct val="0"/>
              </a:spcAft>
              <a:defRPr kumimoji="1" sz="2400">
                <a:solidFill>
                  <a:schemeClr val="tx1"/>
                </a:solidFill>
                <a:latin typeface="Times New Roman" pitchFamily="18" charset="0"/>
                <a:ea typeface="宋体" pitchFamily="2" charset="-122"/>
              </a:defRPr>
            </a:lvl9pPr>
          </a:lstStyle>
          <a:p>
            <a:pPr marL="342900" indent="-342900" eaLnBrk="1" hangingPunct="1">
              <a:spcBef>
                <a:spcPct val="20000"/>
              </a:spcBef>
              <a:buClr>
                <a:schemeClr val="hlink"/>
              </a:buClr>
              <a:buFont typeface="Arial" pitchFamily="34" charset="0"/>
              <a:buChar char="•"/>
            </a:pPr>
            <a:r>
              <a:rPr lang="zh-CN" altLang="en-US" sz="2200" b="1" dirty="0" smtClean="0">
                <a:solidFill>
                  <a:srgbClr val="C00000"/>
                </a:solidFill>
                <a:latin typeface="幼圆" pitchFamily="49" charset="-122"/>
                <a:ea typeface="幼圆" pitchFamily="49" charset="-122"/>
              </a:rPr>
              <a:t>知识不确定性</a:t>
            </a:r>
            <a:r>
              <a:rPr lang="zh-CN" altLang="en-US" sz="2200" b="1" dirty="0">
                <a:solidFill>
                  <a:srgbClr val="C00000"/>
                </a:solidFill>
                <a:latin typeface="幼圆" pitchFamily="49" charset="-122"/>
                <a:ea typeface="幼圆" pitchFamily="49" charset="-122"/>
              </a:rPr>
              <a:t>的表示 </a:t>
            </a:r>
          </a:p>
          <a:p>
            <a:pPr lvl="1" eaLnBrk="1" hangingPunct="1">
              <a:spcBef>
                <a:spcPts val="1800"/>
              </a:spcBef>
              <a:buClr>
                <a:schemeClr val="accent2"/>
              </a:buClr>
              <a:buFont typeface="Wingdings" pitchFamily="2" charset="2"/>
              <a:buNone/>
            </a:pPr>
            <a:r>
              <a:rPr lang="zh-CN" altLang="en-US" sz="2200" b="1" dirty="0" smtClean="0">
                <a:latin typeface="幼圆" pitchFamily="49" charset="-122"/>
                <a:ea typeface="幼圆" pitchFamily="49" charset="-122"/>
              </a:rPr>
              <a:t>考虑</a:t>
            </a:r>
            <a:r>
              <a:rPr lang="zh-CN" altLang="en-US" sz="2200" b="1" dirty="0">
                <a:latin typeface="幼圆" pitchFamily="49" charset="-122"/>
                <a:ea typeface="幼圆" pitchFamily="49" charset="-122"/>
              </a:rPr>
              <a:t>因素</a:t>
            </a:r>
            <a:r>
              <a:rPr lang="zh-CN" altLang="en-US" sz="2200" b="1" dirty="0" smtClean="0">
                <a:latin typeface="幼圆" pitchFamily="49" charset="-122"/>
                <a:ea typeface="幼圆" pitchFamily="49" charset="-122"/>
              </a:rPr>
              <a:t>：</a:t>
            </a:r>
            <a:endParaRPr lang="en-US" altLang="zh-CN" sz="2200" b="1" dirty="0" smtClean="0">
              <a:latin typeface="幼圆" pitchFamily="49" charset="-122"/>
              <a:ea typeface="幼圆" pitchFamily="49" charset="-122"/>
            </a:endParaRPr>
          </a:p>
          <a:p>
            <a:pPr marL="1257300" lvl="2" indent="-342900" eaLnBrk="1" hangingPunct="1">
              <a:spcBef>
                <a:spcPct val="20000"/>
              </a:spcBef>
              <a:buClr>
                <a:schemeClr val="accent2"/>
              </a:buClr>
              <a:buFont typeface="Arial" pitchFamily="34" charset="0"/>
              <a:buChar char="•"/>
            </a:pPr>
            <a:r>
              <a:rPr lang="zh-CN" altLang="en-US" sz="2200" b="1" dirty="0" smtClean="0">
                <a:solidFill>
                  <a:srgbClr val="7030A0"/>
                </a:solidFill>
                <a:latin typeface="仿宋_GB2312" pitchFamily="49" charset="-122"/>
                <a:ea typeface="仿宋_GB2312" pitchFamily="49" charset="-122"/>
              </a:rPr>
              <a:t>问题</a:t>
            </a:r>
            <a:r>
              <a:rPr lang="zh-CN" altLang="en-US" sz="2200" b="1" dirty="0">
                <a:solidFill>
                  <a:srgbClr val="7030A0"/>
                </a:solidFill>
                <a:latin typeface="仿宋_GB2312" pitchFamily="49" charset="-122"/>
                <a:ea typeface="仿宋_GB2312" pitchFamily="49" charset="-122"/>
              </a:rPr>
              <a:t>的描述能力</a:t>
            </a:r>
          </a:p>
          <a:p>
            <a:pPr marL="1257300" lvl="2" indent="-342900" eaLnBrk="1" hangingPunct="1">
              <a:spcBef>
                <a:spcPct val="20000"/>
              </a:spcBef>
              <a:buClr>
                <a:schemeClr val="accent2"/>
              </a:buClr>
              <a:buFont typeface="Arial" pitchFamily="34" charset="0"/>
              <a:buChar char="•"/>
            </a:pPr>
            <a:r>
              <a:rPr lang="zh-CN" altLang="en-US" sz="2200" b="1" dirty="0" smtClean="0">
                <a:solidFill>
                  <a:srgbClr val="7030A0"/>
                </a:solidFill>
                <a:latin typeface="仿宋_GB2312" pitchFamily="49" charset="-122"/>
                <a:ea typeface="仿宋_GB2312" pitchFamily="49" charset="-122"/>
              </a:rPr>
              <a:t>推理</a:t>
            </a:r>
            <a:r>
              <a:rPr lang="zh-CN" altLang="en-US" sz="2200" b="1" dirty="0">
                <a:solidFill>
                  <a:srgbClr val="7030A0"/>
                </a:solidFill>
                <a:latin typeface="仿宋_GB2312" pitchFamily="49" charset="-122"/>
                <a:ea typeface="仿宋_GB2312" pitchFamily="49" charset="-122"/>
              </a:rPr>
              <a:t>中不确定性的计算</a:t>
            </a:r>
          </a:p>
          <a:p>
            <a:pPr lvl="1" eaLnBrk="1" hangingPunct="1">
              <a:spcBef>
                <a:spcPts val="1800"/>
              </a:spcBef>
              <a:buClr>
                <a:schemeClr val="accent2"/>
              </a:buClr>
              <a:buFont typeface="Wingdings" pitchFamily="2" charset="2"/>
              <a:buNone/>
            </a:pPr>
            <a:r>
              <a:rPr lang="zh-CN" altLang="en-US" sz="2200" b="1" dirty="0" smtClean="0">
                <a:latin typeface="幼圆" pitchFamily="49" charset="-122"/>
                <a:ea typeface="幼圆" pitchFamily="49" charset="-122"/>
              </a:rPr>
              <a:t>表示方法：用数值表示知识确定性程度</a:t>
            </a:r>
            <a:endParaRPr lang="en-US" altLang="zh-CN" sz="2200" b="1" dirty="0">
              <a:solidFill>
                <a:srgbClr val="006600"/>
              </a:solidFill>
              <a:latin typeface="幼圆" pitchFamily="49" charset="-122"/>
              <a:ea typeface="幼圆" pitchFamily="49" charset="-122"/>
            </a:endParaRPr>
          </a:p>
          <a:p>
            <a:pPr marL="1257300" lvl="2" indent="-342900" eaLnBrk="1" hangingPunct="1">
              <a:spcBef>
                <a:spcPct val="20000"/>
              </a:spcBef>
              <a:buClr>
                <a:schemeClr val="accent2"/>
              </a:buClr>
              <a:buFont typeface="Arial" pitchFamily="34" charset="0"/>
              <a:buChar char="•"/>
            </a:pPr>
            <a:r>
              <a:rPr lang="zh-CN" altLang="en-US" sz="2200" b="1" dirty="0">
                <a:solidFill>
                  <a:srgbClr val="7030A0"/>
                </a:solidFill>
                <a:latin typeface="仿宋_GB2312" pitchFamily="49" charset="-122"/>
                <a:ea typeface="仿宋_GB2312" pitchFamily="49" charset="-122"/>
              </a:rPr>
              <a:t>概率，</a:t>
            </a:r>
            <a:r>
              <a:rPr lang="en-US" altLang="zh-CN" sz="2200" b="1" dirty="0">
                <a:solidFill>
                  <a:srgbClr val="7030A0"/>
                </a:solidFill>
                <a:latin typeface="仿宋_GB2312" pitchFamily="49" charset="-122"/>
                <a:ea typeface="仿宋_GB2312" pitchFamily="49" charset="-122"/>
              </a:rPr>
              <a:t>[0,1]</a:t>
            </a:r>
            <a:r>
              <a:rPr lang="zh-CN" altLang="en-US" sz="2200" b="1" dirty="0">
                <a:solidFill>
                  <a:srgbClr val="7030A0"/>
                </a:solidFill>
                <a:latin typeface="仿宋_GB2312" pitchFamily="49" charset="-122"/>
                <a:ea typeface="仿宋_GB2312" pitchFamily="49" charset="-122"/>
              </a:rPr>
              <a:t>，</a:t>
            </a:r>
            <a:r>
              <a:rPr lang="en-US" altLang="zh-CN" sz="2200" b="1" dirty="0">
                <a:solidFill>
                  <a:srgbClr val="7030A0"/>
                </a:solidFill>
                <a:latin typeface="仿宋_GB2312" pitchFamily="49" charset="-122"/>
                <a:ea typeface="仿宋_GB2312" pitchFamily="49" charset="-122"/>
              </a:rPr>
              <a:t>0</a:t>
            </a:r>
            <a:r>
              <a:rPr lang="zh-CN" altLang="en-US" sz="2200" b="1" dirty="0">
                <a:solidFill>
                  <a:srgbClr val="7030A0"/>
                </a:solidFill>
                <a:latin typeface="仿宋_GB2312" pitchFamily="49" charset="-122"/>
                <a:ea typeface="仿宋_GB2312" pitchFamily="49" charset="-122"/>
              </a:rPr>
              <a:t>接近于假，</a:t>
            </a:r>
            <a:r>
              <a:rPr lang="en-US" altLang="zh-CN" sz="2200" b="1" dirty="0">
                <a:solidFill>
                  <a:srgbClr val="7030A0"/>
                </a:solidFill>
                <a:latin typeface="仿宋_GB2312" pitchFamily="49" charset="-122"/>
                <a:ea typeface="仿宋_GB2312" pitchFamily="49" charset="-122"/>
              </a:rPr>
              <a:t>1</a:t>
            </a:r>
            <a:r>
              <a:rPr lang="zh-CN" altLang="en-US" sz="2200" b="1" dirty="0">
                <a:solidFill>
                  <a:srgbClr val="7030A0"/>
                </a:solidFill>
                <a:latin typeface="仿宋_GB2312" pitchFamily="49" charset="-122"/>
                <a:ea typeface="仿宋_GB2312" pitchFamily="49" charset="-122"/>
              </a:rPr>
              <a:t>接近于真</a:t>
            </a:r>
          </a:p>
          <a:p>
            <a:pPr marL="1257300" lvl="2" indent="-342900" eaLnBrk="1" hangingPunct="1">
              <a:spcBef>
                <a:spcPct val="20000"/>
              </a:spcBef>
              <a:buClr>
                <a:schemeClr val="accent2"/>
              </a:buClr>
              <a:buFont typeface="Arial" pitchFamily="34" charset="0"/>
              <a:buChar char="•"/>
            </a:pPr>
            <a:r>
              <a:rPr lang="zh-CN" altLang="en-US" sz="2200" b="1" dirty="0">
                <a:solidFill>
                  <a:srgbClr val="7030A0"/>
                </a:solidFill>
                <a:latin typeface="仿宋_GB2312" pitchFamily="49" charset="-122"/>
                <a:ea typeface="仿宋_GB2312" pitchFamily="49" charset="-122"/>
              </a:rPr>
              <a:t>用可信度，</a:t>
            </a:r>
            <a:r>
              <a:rPr lang="en-US" altLang="zh-CN" sz="2200" b="1" dirty="0">
                <a:solidFill>
                  <a:srgbClr val="7030A0"/>
                </a:solidFill>
                <a:latin typeface="仿宋_GB2312" pitchFamily="49" charset="-122"/>
                <a:ea typeface="仿宋_GB2312" pitchFamily="49" charset="-122"/>
              </a:rPr>
              <a:t>[-1,1]</a:t>
            </a:r>
            <a:r>
              <a:rPr lang="zh-CN" altLang="en-US" sz="2200" b="1" dirty="0">
                <a:solidFill>
                  <a:srgbClr val="7030A0"/>
                </a:solidFill>
                <a:latin typeface="仿宋_GB2312" pitchFamily="49" charset="-122"/>
                <a:ea typeface="仿宋_GB2312" pitchFamily="49" charset="-122"/>
              </a:rPr>
              <a:t>，大于</a:t>
            </a:r>
            <a:r>
              <a:rPr lang="en-US" altLang="zh-CN" sz="2200" b="1" dirty="0">
                <a:solidFill>
                  <a:srgbClr val="7030A0"/>
                </a:solidFill>
                <a:latin typeface="仿宋_GB2312" pitchFamily="49" charset="-122"/>
                <a:ea typeface="仿宋_GB2312" pitchFamily="49" charset="-122"/>
              </a:rPr>
              <a:t>0</a:t>
            </a:r>
            <a:r>
              <a:rPr lang="zh-CN" altLang="en-US" sz="2200" b="1" dirty="0">
                <a:solidFill>
                  <a:srgbClr val="7030A0"/>
                </a:solidFill>
                <a:latin typeface="仿宋_GB2312" pitchFamily="49" charset="-122"/>
                <a:ea typeface="仿宋_GB2312" pitchFamily="49" charset="-122"/>
              </a:rPr>
              <a:t>接近于</a:t>
            </a:r>
            <a:r>
              <a:rPr lang="zh-CN" altLang="en-US" sz="2200" b="1" dirty="0" smtClean="0">
                <a:solidFill>
                  <a:srgbClr val="7030A0"/>
                </a:solidFill>
                <a:latin typeface="仿宋_GB2312" pitchFamily="49" charset="-122"/>
                <a:ea typeface="仿宋_GB2312" pitchFamily="49" charset="-122"/>
              </a:rPr>
              <a:t>真，小于</a:t>
            </a:r>
            <a:r>
              <a:rPr lang="en-US" altLang="zh-CN" sz="2200" b="1" dirty="0">
                <a:solidFill>
                  <a:srgbClr val="7030A0"/>
                </a:solidFill>
                <a:latin typeface="仿宋_GB2312" pitchFamily="49" charset="-122"/>
                <a:ea typeface="仿宋_GB2312" pitchFamily="49" charset="-122"/>
              </a:rPr>
              <a:t>0</a:t>
            </a:r>
            <a:r>
              <a:rPr lang="zh-CN" altLang="en-US" sz="2200" b="1" dirty="0">
                <a:solidFill>
                  <a:srgbClr val="7030A0"/>
                </a:solidFill>
                <a:latin typeface="仿宋_GB2312" pitchFamily="49" charset="-122"/>
                <a:ea typeface="仿宋_GB2312" pitchFamily="49" charset="-122"/>
              </a:rPr>
              <a:t>接近于假</a:t>
            </a:r>
            <a:endParaRPr lang="en-US" altLang="zh-CN" sz="2200" b="1" dirty="0">
              <a:solidFill>
                <a:srgbClr val="7030A0"/>
              </a:solidFill>
              <a:latin typeface="仿宋_GB2312" pitchFamily="49" charset="-122"/>
              <a:ea typeface="仿宋_GB2312" pitchFamily="49" charset="-122"/>
            </a:endParaRPr>
          </a:p>
          <a:p>
            <a:pPr lvl="1" eaLnBrk="1" hangingPunct="1">
              <a:spcBef>
                <a:spcPts val="1800"/>
              </a:spcBef>
              <a:buClr>
                <a:schemeClr val="accent2"/>
              </a:buClr>
              <a:buFont typeface="Wingdings" pitchFamily="2" charset="2"/>
              <a:buNone/>
            </a:pPr>
            <a:r>
              <a:rPr lang="zh-CN" altLang="en-US" sz="2200" b="1" dirty="0" smtClean="0">
                <a:solidFill>
                  <a:srgbClr val="006600"/>
                </a:solidFill>
                <a:latin typeface="幼圆" pitchFamily="49" charset="-122"/>
                <a:ea typeface="幼圆" pitchFamily="49" charset="-122"/>
              </a:rPr>
              <a:t>如何</a:t>
            </a:r>
            <a:r>
              <a:rPr lang="zh-CN" altLang="en-US" sz="2200" b="1" dirty="0">
                <a:solidFill>
                  <a:srgbClr val="006600"/>
                </a:solidFill>
                <a:latin typeface="幼圆" pitchFamily="49" charset="-122"/>
                <a:ea typeface="幼圆" pitchFamily="49" charset="-122"/>
              </a:rPr>
              <a:t>得到：</a:t>
            </a:r>
            <a:r>
              <a:rPr lang="zh-CN" altLang="en-US" sz="2200" b="1" dirty="0">
                <a:solidFill>
                  <a:srgbClr val="0000CC"/>
                </a:solidFill>
                <a:latin typeface="幼圆" pitchFamily="49" charset="-122"/>
                <a:ea typeface="幼圆" pitchFamily="49" charset="-122"/>
              </a:rPr>
              <a:t>领域专家给出</a:t>
            </a:r>
          </a:p>
        </p:txBody>
      </p:sp>
      <p:sp>
        <p:nvSpPr>
          <p:cNvPr id="9223" name="Text Box 7"/>
          <p:cNvSpPr txBox="1">
            <a:spLocks noChangeArrowheads="1"/>
          </p:cNvSpPr>
          <p:nvPr/>
        </p:nvSpPr>
        <p:spPr bwMode="auto">
          <a:xfrm>
            <a:off x="382700" y="284647"/>
            <a:ext cx="8389937"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15000"/>
              </a:spcBef>
            </a:pPr>
            <a:r>
              <a:rPr lang="zh-CN" altLang="en-US" sz="4400" b="1" dirty="0">
                <a:solidFill>
                  <a:schemeClr val="accent2"/>
                </a:solidFill>
                <a:latin typeface="方正姚体" pitchFamily="2" charset="-122"/>
                <a:ea typeface="方正姚体" pitchFamily="2" charset="-122"/>
                <a:cs typeface="+mj-cs"/>
              </a:rPr>
              <a:t>不确定性的表示</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5"/>
          <p:cNvSpPr>
            <a:spLocks noGrp="1"/>
          </p:cNvSpPr>
          <p:nvPr>
            <p:ph type="sldNum" sz="quarter" idx="12"/>
          </p:nvPr>
        </p:nvSpPr>
        <p:spPr/>
        <p:txBody>
          <a:bodyPr/>
          <a:lstStyle/>
          <a:p>
            <a:fld id="{1A9E4C85-5290-4573-B53F-70029449CD39}" type="slidenum">
              <a:rPr lang="en-US" altLang="zh-CN"/>
              <a:pPr/>
              <a:t>80</a:t>
            </a:fld>
            <a:endParaRPr lang="en-US" altLang="zh-CN"/>
          </a:p>
        </p:txBody>
      </p:sp>
      <p:sp>
        <p:nvSpPr>
          <p:cNvPr id="566274" name="Rectangle 2"/>
          <p:cNvSpPr>
            <a:spLocks noGrp="1" noChangeArrowheads="1"/>
          </p:cNvSpPr>
          <p:nvPr>
            <p:ph type="title"/>
          </p:nvPr>
        </p:nvSpPr>
        <p:spPr/>
        <p:txBody>
          <a:bodyPr/>
          <a:lstStyle/>
          <a:p>
            <a:r>
              <a:rPr lang="en-US" altLang="zh-CN"/>
              <a:t>D-S</a:t>
            </a:r>
            <a:r>
              <a:rPr lang="zh-CN" altLang="en-US"/>
              <a:t>理论的应用实例</a:t>
            </a:r>
          </a:p>
        </p:txBody>
      </p:sp>
      <p:sp>
        <p:nvSpPr>
          <p:cNvPr id="566275" name="Rectangle 3"/>
          <p:cNvSpPr>
            <a:spLocks noGrp="1" noChangeArrowheads="1"/>
          </p:cNvSpPr>
          <p:nvPr>
            <p:ph type="body" idx="1"/>
          </p:nvPr>
        </p:nvSpPr>
        <p:spPr/>
        <p:txBody>
          <a:bodyPr/>
          <a:lstStyle/>
          <a:p>
            <a:pPr>
              <a:spcBef>
                <a:spcPts val="2400"/>
              </a:spcBef>
            </a:pPr>
            <a:r>
              <a:rPr lang="zh-CN" altLang="en-US" dirty="0">
                <a:latin typeface="Times New Roman" pitchFamily="18" charset="0"/>
                <a:cs typeface="Times New Roman" pitchFamily="18" charset="0"/>
              </a:rPr>
              <a:t>场景</a:t>
            </a:r>
            <a:r>
              <a:rPr lang="en-US" altLang="zh-CN" dirty="0">
                <a:latin typeface="Times New Roman" pitchFamily="18" charset="0"/>
                <a:cs typeface="Times New Roman" pitchFamily="18" charset="0"/>
              </a:rPr>
              <a:t>2:</a:t>
            </a:r>
          </a:p>
          <a:p>
            <a:pPr lvl="1">
              <a:spcBef>
                <a:spcPts val="2400"/>
              </a:spcBef>
            </a:pPr>
            <a:r>
              <a:rPr lang="zh-CN" altLang="en-US" dirty="0">
                <a:latin typeface="Times New Roman" pitchFamily="18" charset="0"/>
                <a:cs typeface="Times New Roman" pitchFamily="18" charset="0"/>
              </a:rPr>
              <a:t>如果专家给出：因肝炎和肝硬化而导致黄疸的证据为</a:t>
            </a:r>
            <a:r>
              <a:rPr lang="en-US" altLang="zh-CN" dirty="0">
                <a:latin typeface="Times New Roman" pitchFamily="18" charset="0"/>
                <a:cs typeface="Times New Roman" pitchFamily="18" charset="0"/>
              </a:rPr>
              <a:t>0.6</a:t>
            </a:r>
            <a:r>
              <a:rPr lang="zh-CN" altLang="en-US" dirty="0">
                <a:latin typeface="Times New Roman" pitchFamily="18" charset="0"/>
                <a:cs typeface="Times New Roman" pitchFamily="18" charset="0"/>
              </a:rPr>
              <a:t>，但无法确认到底是二者中的那一种原因</a:t>
            </a:r>
          </a:p>
          <a:p>
            <a:pPr lvl="1">
              <a:spcBef>
                <a:spcPts val="2400"/>
              </a:spcBef>
            </a:pPr>
            <a:r>
              <a:rPr lang="en-US" altLang="zh-CN" i="1" dirty="0">
                <a:latin typeface="Times New Roman" pitchFamily="18" charset="0"/>
                <a:cs typeface="Times New Roman" pitchFamily="18" charset="0"/>
              </a:rPr>
              <a:t>m</a:t>
            </a:r>
            <a:r>
              <a:rPr lang="en-US" altLang="zh-CN" dirty="0">
                <a:latin typeface="Times New Roman" pitchFamily="18" charset="0"/>
                <a:cs typeface="Times New Roman" pitchFamily="18" charset="0"/>
              </a:rPr>
              <a:t>(</a:t>
            </a:r>
            <a:r>
              <a:rPr lang="en-US" altLang="zh-CN" dirty="0">
                <a:solidFill>
                  <a:srgbClr val="006600"/>
                </a:solidFill>
                <a:latin typeface="Times New Roman" pitchFamily="18" charset="0"/>
                <a:cs typeface="Times New Roman" pitchFamily="18" charset="0"/>
              </a:rPr>
              <a:t>{</a:t>
            </a:r>
            <a:r>
              <a:rPr lang="en-US" altLang="zh-CN" dirty="0" err="1">
                <a:solidFill>
                  <a:srgbClr val="006600"/>
                </a:solidFill>
                <a:latin typeface="Times New Roman" pitchFamily="18" charset="0"/>
                <a:cs typeface="Times New Roman" pitchFamily="18" charset="0"/>
              </a:rPr>
              <a:t>hep</a:t>
            </a:r>
            <a:r>
              <a:rPr lang="en-US" altLang="zh-CN" dirty="0">
                <a:solidFill>
                  <a:srgbClr val="006600"/>
                </a:solidFill>
                <a:latin typeface="Times New Roman" pitchFamily="18" charset="0"/>
                <a:cs typeface="Times New Roman" pitchFamily="18" charset="0"/>
              </a:rPr>
              <a:t>, </a:t>
            </a:r>
            <a:r>
              <a:rPr lang="en-US" altLang="zh-CN" dirty="0" err="1">
                <a:solidFill>
                  <a:srgbClr val="006600"/>
                </a:solidFill>
                <a:latin typeface="Times New Roman" pitchFamily="18" charset="0"/>
                <a:cs typeface="Times New Roman" pitchFamily="18" charset="0"/>
              </a:rPr>
              <a:t>cirr</a:t>
            </a:r>
            <a:r>
              <a:rPr lang="en-US" altLang="zh-CN" dirty="0">
                <a:solidFill>
                  <a:srgbClr val="006600"/>
                </a:solidFill>
                <a:latin typeface="Times New Roman" pitchFamily="18" charset="0"/>
                <a:cs typeface="Times New Roman" pitchFamily="18" charset="0"/>
              </a:rPr>
              <a:t>}</a:t>
            </a:r>
            <a:r>
              <a:rPr lang="en-US" altLang="zh-CN" dirty="0">
                <a:latin typeface="Times New Roman" pitchFamily="18" charset="0"/>
                <a:cs typeface="Times New Roman" pitchFamily="18" charset="0"/>
              </a:rPr>
              <a:t>) = 0.6    </a:t>
            </a:r>
            <a:r>
              <a:rPr lang="zh-CN" altLang="en-US" dirty="0">
                <a:latin typeface="Times New Roman" pitchFamily="18" charset="0"/>
                <a:cs typeface="Times New Roman" pitchFamily="18" charset="0"/>
              </a:rPr>
              <a:t>（知道的证据）</a:t>
            </a:r>
          </a:p>
          <a:p>
            <a:pPr lvl="1">
              <a:spcBef>
                <a:spcPts val="2400"/>
              </a:spcBef>
            </a:pPr>
            <a:r>
              <a:rPr lang="en-US" altLang="zh-CN" i="1" dirty="0">
                <a:latin typeface="Times New Roman" pitchFamily="18" charset="0"/>
                <a:cs typeface="Times New Roman" pitchFamily="18" charset="0"/>
              </a:rPr>
              <a:t>m</a:t>
            </a:r>
            <a:r>
              <a:rPr lang="en-US" altLang="zh-CN" dirty="0">
                <a:latin typeface="Times New Roman" pitchFamily="18" charset="0"/>
                <a:cs typeface="Times New Roman" pitchFamily="18" charset="0"/>
              </a:rPr>
              <a:t>(</a:t>
            </a:r>
            <a:r>
              <a:rPr lang="en-US" altLang="zh-CN" b="1" dirty="0">
                <a:solidFill>
                  <a:srgbClr val="0000CC"/>
                </a:solidFill>
                <a:latin typeface="Times New Roman" pitchFamily="18" charset="0"/>
                <a:cs typeface="Times New Roman" pitchFamily="18" charset="0"/>
              </a:rPr>
              <a:t>Ω</a:t>
            </a:r>
            <a:r>
              <a:rPr lang="en-US" altLang="zh-CN" dirty="0">
                <a:latin typeface="Times New Roman" pitchFamily="18" charset="0"/>
                <a:cs typeface="Times New Roman" pitchFamily="18" charset="0"/>
              </a:rPr>
              <a:t>) = </a:t>
            </a:r>
            <a:r>
              <a:rPr lang="en-US" altLang="zh-CN" i="1" dirty="0">
                <a:latin typeface="Times New Roman" pitchFamily="18" charset="0"/>
                <a:cs typeface="Times New Roman" pitchFamily="18" charset="0"/>
              </a:rPr>
              <a:t>m</a:t>
            </a:r>
            <a:r>
              <a:rPr lang="en-US" altLang="zh-CN" dirty="0">
                <a:latin typeface="Times New Roman" pitchFamily="18" charset="0"/>
                <a:cs typeface="Times New Roman" pitchFamily="18" charset="0"/>
              </a:rPr>
              <a:t>({</a:t>
            </a:r>
            <a:r>
              <a:rPr lang="en-US" altLang="zh-CN" dirty="0" err="1">
                <a:latin typeface="Times New Roman" pitchFamily="18" charset="0"/>
                <a:cs typeface="Times New Roman" pitchFamily="18" charset="0"/>
              </a:rPr>
              <a:t>hep</a:t>
            </a:r>
            <a:r>
              <a:rPr lang="en-US" altLang="zh-CN" dirty="0">
                <a:latin typeface="Times New Roman" pitchFamily="18" charset="0"/>
                <a:cs typeface="Times New Roman" pitchFamily="18" charset="0"/>
              </a:rPr>
              <a:t>, </a:t>
            </a:r>
            <a:r>
              <a:rPr lang="en-US" altLang="zh-CN" dirty="0" err="1">
                <a:latin typeface="Times New Roman" pitchFamily="18" charset="0"/>
                <a:cs typeface="Times New Roman" pitchFamily="18" charset="0"/>
              </a:rPr>
              <a:t>cirr</a:t>
            </a:r>
            <a:r>
              <a:rPr lang="en-US" altLang="zh-CN" dirty="0">
                <a:latin typeface="Times New Roman" pitchFamily="18" charset="0"/>
                <a:cs typeface="Times New Roman" pitchFamily="18" charset="0"/>
              </a:rPr>
              <a:t>, gall, pan}) = 1 - 0.6 = 0.4</a:t>
            </a:r>
          </a:p>
          <a:p>
            <a:pPr lvl="1">
              <a:spcBef>
                <a:spcPts val="2400"/>
              </a:spcBef>
              <a:buFontTx/>
              <a:buNone/>
            </a:pPr>
            <a:r>
              <a:rPr lang="en-US" altLang="zh-CN" dirty="0">
                <a:latin typeface="Times New Roman" pitchFamily="18" charset="0"/>
                <a:cs typeface="Times New Roman" pitchFamily="18" charset="0"/>
              </a:rPr>
              <a:t>    </a:t>
            </a:r>
            <a:r>
              <a:rPr lang="zh-CN" altLang="en-US" dirty="0">
                <a:latin typeface="Times New Roman" pitchFamily="18" charset="0"/>
                <a:cs typeface="Times New Roman" pitchFamily="18" charset="0"/>
              </a:rPr>
              <a:t>（</a:t>
            </a:r>
            <a:r>
              <a:rPr lang="zh-CN" altLang="en-US" dirty="0">
                <a:solidFill>
                  <a:srgbClr val="FF0000"/>
                </a:solidFill>
                <a:latin typeface="Times New Roman" pitchFamily="18" charset="0"/>
                <a:cs typeface="Times New Roman" pitchFamily="18" charset="0"/>
              </a:rPr>
              <a:t>不知道如何分配的部分</a:t>
            </a:r>
            <a:r>
              <a:rPr lang="zh-CN" altLang="en-US" dirty="0">
                <a:latin typeface="Times New Roman" pitchFamily="18" charset="0"/>
                <a:cs typeface="Times New Roman" pitchFamily="18" charset="0"/>
              </a:rPr>
              <a:t>）</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66275">
                                            <p:txEl>
                                              <p:pRg st="2" end="2"/>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566275">
                                            <p:txEl>
                                              <p:pRg st="3" end="3"/>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56627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5"/>
          <p:cNvSpPr>
            <a:spLocks noGrp="1"/>
          </p:cNvSpPr>
          <p:nvPr>
            <p:ph type="sldNum" sz="quarter" idx="12"/>
          </p:nvPr>
        </p:nvSpPr>
        <p:spPr/>
        <p:txBody>
          <a:bodyPr/>
          <a:lstStyle/>
          <a:p>
            <a:fld id="{4EE2E242-150E-4C51-8F1A-7343D787C6EE}" type="slidenum">
              <a:rPr lang="en-US" altLang="zh-CN"/>
              <a:pPr/>
              <a:t>81</a:t>
            </a:fld>
            <a:endParaRPr lang="en-US" altLang="zh-CN"/>
          </a:p>
        </p:txBody>
      </p:sp>
      <p:sp>
        <p:nvSpPr>
          <p:cNvPr id="567298" name="Rectangle 2"/>
          <p:cNvSpPr>
            <a:spLocks noGrp="1" noChangeArrowheads="1"/>
          </p:cNvSpPr>
          <p:nvPr>
            <p:ph type="title"/>
          </p:nvPr>
        </p:nvSpPr>
        <p:spPr/>
        <p:txBody>
          <a:bodyPr/>
          <a:lstStyle/>
          <a:p>
            <a:r>
              <a:rPr lang="en-US" altLang="zh-CN"/>
              <a:t>D-S</a:t>
            </a:r>
            <a:r>
              <a:rPr lang="zh-CN" altLang="en-US"/>
              <a:t>理论的应用实例</a:t>
            </a:r>
          </a:p>
        </p:txBody>
      </p:sp>
      <p:sp>
        <p:nvSpPr>
          <p:cNvPr id="567299" name="Rectangle 3"/>
          <p:cNvSpPr>
            <a:spLocks noGrp="1" noChangeArrowheads="1"/>
          </p:cNvSpPr>
          <p:nvPr>
            <p:ph type="body" idx="1"/>
          </p:nvPr>
        </p:nvSpPr>
        <p:spPr/>
        <p:txBody>
          <a:bodyPr/>
          <a:lstStyle/>
          <a:p>
            <a:pPr>
              <a:spcBef>
                <a:spcPts val="2400"/>
              </a:spcBef>
            </a:pPr>
            <a:r>
              <a:rPr lang="zh-CN" altLang="en-US" dirty="0">
                <a:latin typeface="Times New Roman" pitchFamily="18" charset="0"/>
                <a:cs typeface="Times New Roman" pitchFamily="18" charset="0"/>
              </a:rPr>
              <a:t>场景</a:t>
            </a:r>
            <a:r>
              <a:rPr lang="en-US" altLang="zh-CN" dirty="0">
                <a:latin typeface="Times New Roman" pitchFamily="18" charset="0"/>
                <a:cs typeface="Times New Roman" pitchFamily="18" charset="0"/>
              </a:rPr>
              <a:t>3:</a:t>
            </a:r>
          </a:p>
          <a:p>
            <a:pPr lvl="1">
              <a:spcBef>
                <a:spcPts val="2400"/>
              </a:spcBef>
            </a:pPr>
            <a:r>
              <a:rPr lang="zh-CN" altLang="en-US" dirty="0">
                <a:latin typeface="Times New Roman" pitchFamily="18" charset="0"/>
                <a:cs typeface="Times New Roman" pitchFamily="18" charset="0"/>
              </a:rPr>
              <a:t>黄疸病人没有得肝炎的可信程度是</a:t>
            </a:r>
            <a:r>
              <a:rPr lang="en-US" altLang="zh-CN" dirty="0">
                <a:latin typeface="Times New Roman" pitchFamily="18" charset="0"/>
                <a:cs typeface="Times New Roman" pitchFamily="18" charset="0"/>
              </a:rPr>
              <a:t>0.7</a:t>
            </a:r>
          </a:p>
          <a:p>
            <a:pPr lvl="1">
              <a:spcBef>
                <a:spcPts val="2400"/>
              </a:spcBef>
            </a:pPr>
            <a:r>
              <a:rPr lang="zh-CN" altLang="en-US" dirty="0">
                <a:latin typeface="Times New Roman" pitchFamily="18" charset="0"/>
                <a:cs typeface="Times New Roman" pitchFamily="18" charset="0"/>
              </a:rPr>
              <a:t>没有肝炎的证据为</a:t>
            </a:r>
            <a:r>
              <a:rPr lang="en-US" altLang="zh-CN" dirty="0">
                <a:latin typeface="Times New Roman" pitchFamily="18" charset="0"/>
                <a:cs typeface="Times New Roman" pitchFamily="18" charset="0"/>
              </a:rPr>
              <a:t>m(</a:t>
            </a:r>
            <a:r>
              <a:rPr lang="en-US" altLang="zh-CN" b="1" dirty="0">
                <a:solidFill>
                  <a:srgbClr val="0000CC"/>
                </a:solidFill>
                <a:latin typeface="Times New Roman" pitchFamily="18" charset="0"/>
                <a:cs typeface="Times New Roman" pitchFamily="18" charset="0"/>
              </a:rPr>
              <a:t>﹁</a:t>
            </a:r>
            <a:r>
              <a:rPr lang="en-US" altLang="zh-CN" dirty="0" err="1">
                <a:latin typeface="Times New Roman" pitchFamily="18" charset="0"/>
                <a:cs typeface="Times New Roman" pitchFamily="18" charset="0"/>
              </a:rPr>
              <a:t>hep</a:t>
            </a:r>
            <a:r>
              <a:rPr lang="en-US" altLang="zh-CN" dirty="0">
                <a:latin typeface="Times New Roman" pitchFamily="18" charset="0"/>
                <a:cs typeface="Times New Roman" pitchFamily="18" charset="0"/>
              </a:rPr>
              <a:t>) </a:t>
            </a:r>
          </a:p>
          <a:p>
            <a:pPr lvl="1">
              <a:spcBef>
                <a:spcPts val="2400"/>
              </a:spcBef>
            </a:pPr>
            <a:r>
              <a:rPr lang="en-US" altLang="zh-CN" dirty="0">
                <a:latin typeface="Times New Roman" pitchFamily="18" charset="0"/>
                <a:cs typeface="Times New Roman" pitchFamily="18" charset="0"/>
              </a:rPr>
              <a:t>m(</a:t>
            </a:r>
            <a:r>
              <a:rPr lang="en-US" altLang="zh-CN" b="1" dirty="0">
                <a:solidFill>
                  <a:srgbClr val="0000CC"/>
                </a:solidFill>
                <a:latin typeface="Times New Roman" pitchFamily="18" charset="0"/>
                <a:cs typeface="Times New Roman" pitchFamily="18" charset="0"/>
              </a:rPr>
              <a:t>﹁</a:t>
            </a:r>
            <a:r>
              <a:rPr lang="en-US" altLang="zh-CN" dirty="0" err="1">
                <a:latin typeface="Times New Roman" pitchFamily="18" charset="0"/>
                <a:cs typeface="Times New Roman" pitchFamily="18" charset="0"/>
              </a:rPr>
              <a:t>hep</a:t>
            </a:r>
            <a:r>
              <a:rPr lang="en-US" altLang="zh-CN" dirty="0">
                <a:latin typeface="Times New Roman" pitchFamily="18" charset="0"/>
                <a:cs typeface="Times New Roman" pitchFamily="18" charset="0"/>
              </a:rPr>
              <a:t>) = </a:t>
            </a:r>
            <a:r>
              <a:rPr lang="en-US" altLang="zh-CN" i="1" dirty="0">
                <a:latin typeface="Times New Roman" pitchFamily="18" charset="0"/>
                <a:cs typeface="Times New Roman" pitchFamily="18" charset="0"/>
              </a:rPr>
              <a:t>m</a:t>
            </a:r>
            <a:r>
              <a:rPr lang="en-US" altLang="zh-CN" dirty="0">
                <a:latin typeface="Times New Roman" pitchFamily="18" charset="0"/>
                <a:cs typeface="Times New Roman" pitchFamily="18" charset="0"/>
              </a:rPr>
              <a:t>({</a:t>
            </a:r>
            <a:r>
              <a:rPr lang="en-US" altLang="zh-CN" dirty="0" err="1">
                <a:latin typeface="Times New Roman" pitchFamily="18" charset="0"/>
                <a:cs typeface="Times New Roman" pitchFamily="18" charset="0"/>
              </a:rPr>
              <a:t>cirr</a:t>
            </a:r>
            <a:r>
              <a:rPr lang="en-US" altLang="zh-CN" dirty="0">
                <a:latin typeface="Times New Roman" pitchFamily="18" charset="0"/>
                <a:cs typeface="Times New Roman" pitchFamily="18" charset="0"/>
              </a:rPr>
              <a:t>, gall, pan}) = 0.7</a:t>
            </a:r>
          </a:p>
          <a:p>
            <a:pPr lvl="1">
              <a:spcBef>
                <a:spcPts val="2400"/>
              </a:spcBef>
            </a:pPr>
            <a:r>
              <a:rPr lang="en-US" altLang="zh-CN" i="1" dirty="0">
                <a:latin typeface="Times New Roman" pitchFamily="18" charset="0"/>
                <a:cs typeface="Times New Roman" pitchFamily="18" charset="0"/>
              </a:rPr>
              <a:t>m</a:t>
            </a:r>
            <a:r>
              <a:rPr lang="en-US" altLang="zh-CN" dirty="0">
                <a:latin typeface="Times New Roman" pitchFamily="18" charset="0"/>
                <a:cs typeface="Times New Roman" pitchFamily="18" charset="0"/>
              </a:rPr>
              <a:t>(</a:t>
            </a:r>
            <a:r>
              <a:rPr lang="en-US" altLang="zh-CN" b="1" dirty="0">
                <a:solidFill>
                  <a:srgbClr val="0000CC"/>
                </a:solidFill>
                <a:latin typeface="Times New Roman" pitchFamily="18" charset="0"/>
                <a:cs typeface="Times New Roman" pitchFamily="18" charset="0"/>
              </a:rPr>
              <a:t>Ω</a:t>
            </a:r>
            <a:r>
              <a:rPr lang="en-US" altLang="zh-CN" dirty="0">
                <a:latin typeface="Times New Roman" pitchFamily="18" charset="0"/>
                <a:cs typeface="Times New Roman" pitchFamily="18" charset="0"/>
              </a:rPr>
              <a:t>) = 0.3</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67299">
                                            <p:txEl>
                                              <p:pRg st="2" end="2"/>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567299">
                                            <p:txEl>
                                              <p:pRg st="3" end="3"/>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56729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5"/>
          <p:cNvSpPr>
            <a:spLocks noGrp="1"/>
          </p:cNvSpPr>
          <p:nvPr>
            <p:ph type="sldNum" sz="quarter" idx="12"/>
          </p:nvPr>
        </p:nvSpPr>
        <p:spPr/>
        <p:txBody>
          <a:bodyPr/>
          <a:lstStyle/>
          <a:p>
            <a:fld id="{22203561-9F5F-4568-8DD9-1C07503DDF56}" type="slidenum">
              <a:rPr lang="en-US" altLang="zh-CN"/>
              <a:pPr/>
              <a:t>82</a:t>
            </a:fld>
            <a:endParaRPr lang="en-US" altLang="zh-CN"/>
          </a:p>
        </p:txBody>
      </p:sp>
      <p:sp>
        <p:nvSpPr>
          <p:cNvPr id="568322" name="Rectangle 2"/>
          <p:cNvSpPr>
            <a:spLocks noGrp="1" noChangeArrowheads="1"/>
          </p:cNvSpPr>
          <p:nvPr>
            <p:ph type="title"/>
          </p:nvPr>
        </p:nvSpPr>
        <p:spPr/>
        <p:txBody>
          <a:bodyPr/>
          <a:lstStyle/>
          <a:p>
            <a:r>
              <a:rPr lang="en-US" altLang="zh-CN"/>
              <a:t>D-S</a:t>
            </a:r>
            <a:r>
              <a:rPr lang="zh-CN" altLang="en-US"/>
              <a:t>理论的应用实例</a:t>
            </a:r>
          </a:p>
        </p:txBody>
      </p:sp>
      <p:sp>
        <p:nvSpPr>
          <p:cNvPr id="568323" name="Rectangle 3"/>
          <p:cNvSpPr>
            <a:spLocks noGrp="1" noChangeArrowheads="1"/>
          </p:cNvSpPr>
          <p:nvPr>
            <p:ph type="body" idx="1"/>
          </p:nvPr>
        </p:nvSpPr>
        <p:spPr/>
        <p:txBody>
          <a:bodyPr/>
          <a:lstStyle/>
          <a:p>
            <a:pPr>
              <a:spcBef>
                <a:spcPts val="1800"/>
              </a:spcBef>
            </a:pPr>
            <a:r>
              <a:rPr lang="zh-CN" altLang="en-US" dirty="0">
                <a:latin typeface="Times New Roman" pitchFamily="18" charset="0"/>
                <a:cs typeface="Times New Roman" pitchFamily="18" charset="0"/>
              </a:rPr>
              <a:t>场景</a:t>
            </a:r>
            <a:r>
              <a:rPr lang="en-US" altLang="zh-CN" dirty="0">
                <a:latin typeface="Times New Roman" pitchFamily="18" charset="0"/>
                <a:cs typeface="Times New Roman" pitchFamily="18" charset="0"/>
              </a:rPr>
              <a:t>4:</a:t>
            </a:r>
          </a:p>
          <a:p>
            <a:pPr lvl="1">
              <a:spcBef>
                <a:spcPts val="1800"/>
              </a:spcBef>
            </a:pPr>
            <a:r>
              <a:rPr lang="zh-CN" altLang="en-US" dirty="0">
                <a:latin typeface="Times New Roman" pitchFamily="18" charset="0"/>
                <a:cs typeface="Times New Roman" pitchFamily="18" charset="0"/>
              </a:rPr>
              <a:t>黄疸病人得肝炎的可信程度是</a:t>
            </a:r>
            <a:r>
              <a:rPr lang="en-US" altLang="zh-CN" dirty="0">
                <a:latin typeface="Times New Roman" pitchFamily="18" charset="0"/>
                <a:cs typeface="Times New Roman" pitchFamily="18" charset="0"/>
              </a:rPr>
              <a:t>0.8</a:t>
            </a:r>
          </a:p>
          <a:p>
            <a:pPr lvl="1">
              <a:spcBef>
                <a:spcPts val="1800"/>
              </a:spcBef>
            </a:pPr>
            <a:r>
              <a:rPr lang="en-US" altLang="zh-CN" i="1" dirty="0">
                <a:latin typeface="Times New Roman" pitchFamily="18" charset="0"/>
                <a:cs typeface="Times New Roman" pitchFamily="18" charset="0"/>
              </a:rPr>
              <a:t>m</a:t>
            </a:r>
            <a:r>
              <a:rPr lang="en-US" altLang="zh-CN" dirty="0">
                <a:latin typeface="Times New Roman" pitchFamily="18" charset="0"/>
                <a:cs typeface="Times New Roman" pitchFamily="18" charset="0"/>
              </a:rPr>
              <a:t>({</a:t>
            </a:r>
            <a:r>
              <a:rPr lang="en-US" altLang="zh-CN" dirty="0" err="1">
                <a:latin typeface="Times New Roman" pitchFamily="18" charset="0"/>
                <a:cs typeface="Times New Roman" pitchFamily="18" charset="0"/>
              </a:rPr>
              <a:t>hep</a:t>
            </a:r>
            <a:r>
              <a:rPr lang="en-US" altLang="zh-CN" dirty="0">
                <a:latin typeface="Times New Roman" pitchFamily="18" charset="0"/>
                <a:cs typeface="Times New Roman" pitchFamily="18" charset="0"/>
              </a:rPr>
              <a:t>}) = 0.8</a:t>
            </a:r>
          </a:p>
          <a:p>
            <a:pPr lvl="1">
              <a:spcBef>
                <a:spcPts val="1800"/>
              </a:spcBef>
            </a:pPr>
            <a:r>
              <a:rPr lang="en-US" altLang="zh-CN" i="1" dirty="0">
                <a:latin typeface="Times New Roman" pitchFamily="18" charset="0"/>
                <a:cs typeface="Times New Roman" pitchFamily="18" charset="0"/>
              </a:rPr>
              <a:t>m</a:t>
            </a:r>
            <a:r>
              <a:rPr lang="en-US" altLang="zh-CN" dirty="0">
                <a:latin typeface="Times New Roman" pitchFamily="18" charset="0"/>
                <a:cs typeface="Times New Roman" pitchFamily="18" charset="0"/>
              </a:rPr>
              <a:t>(</a:t>
            </a:r>
            <a:r>
              <a:rPr lang="en-US" altLang="zh-CN" b="1" dirty="0">
                <a:solidFill>
                  <a:srgbClr val="0000CC"/>
                </a:solidFill>
                <a:latin typeface="Times New Roman" pitchFamily="18" charset="0"/>
                <a:cs typeface="Times New Roman" pitchFamily="18" charset="0"/>
              </a:rPr>
              <a:t>Ω</a:t>
            </a:r>
            <a:r>
              <a:rPr lang="en-US" altLang="zh-CN" dirty="0">
                <a:latin typeface="Times New Roman" pitchFamily="18" charset="0"/>
                <a:cs typeface="Times New Roman" pitchFamily="18" charset="0"/>
              </a:rPr>
              <a:t>) = 0.2</a:t>
            </a:r>
          </a:p>
          <a:p>
            <a:pPr lvl="1"/>
            <a:endParaRPr lang="en-US" altLang="zh-CN" dirty="0"/>
          </a:p>
          <a:p>
            <a:r>
              <a:rPr lang="zh-CN" altLang="en-US" dirty="0"/>
              <a:t>以上场景说明如何根据专家知识设定概率分配函数</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68323">
                                            <p:txEl>
                                              <p:pRg st="2" end="2"/>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568323">
                                            <p:txEl>
                                              <p:pRg st="3" end="3"/>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56832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5"/>
          <p:cNvSpPr>
            <a:spLocks noGrp="1"/>
          </p:cNvSpPr>
          <p:nvPr>
            <p:ph type="sldNum" sz="quarter" idx="12"/>
          </p:nvPr>
        </p:nvSpPr>
        <p:spPr/>
        <p:txBody>
          <a:bodyPr/>
          <a:lstStyle/>
          <a:p>
            <a:fld id="{2265CD9C-6F71-46E9-A082-755A8DED9677}" type="slidenum">
              <a:rPr lang="en-US" altLang="zh-CN"/>
              <a:pPr/>
              <a:t>83</a:t>
            </a:fld>
            <a:endParaRPr lang="en-US" altLang="zh-CN"/>
          </a:p>
        </p:txBody>
      </p:sp>
      <p:sp>
        <p:nvSpPr>
          <p:cNvPr id="572418" name="Rectangle 2"/>
          <p:cNvSpPr>
            <a:spLocks noGrp="1" noChangeArrowheads="1"/>
          </p:cNvSpPr>
          <p:nvPr>
            <p:ph type="title"/>
          </p:nvPr>
        </p:nvSpPr>
        <p:spPr>
          <a:xfrm>
            <a:off x="468313" y="115888"/>
            <a:ext cx="8229600" cy="885825"/>
          </a:xfrm>
        </p:spPr>
        <p:txBody>
          <a:bodyPr/>
          <a:lstStyle/>
          <a:p>
            <a:r>
              <a:rPr lang="en-US" altLang="zh-CN"/>
              <a:t>D-S</a:t>
            </a:r>
            <a:r>
              <a:rPr lang="zh-CN" altLang="en-US"/>
              <a:t>理论的应用实例</a:t>
            </a:r>
          </a:p>
        </p:txBody>
      </p:sp>
      <p:sp>
        <p:nvSpPr>
          <p:cNvPr id="572419" name="Rectangle 3"/>
          <p:cNvSpPr>
            <a:spLocks noGrp="1" noChangeArrowheads="1"/>
          </p:cNvSpPr>
          <p:nvPr>
            <p:ph type="body" idx="1"/>
          </p:nvPr>
        </p:nvSpPr>
        <p:spPr>
          <a:xfrm>
            <a:off x="468313" y="1089025"/>
            <a:ext cx="8229600" cy="4535488"/>
          </a:xfrm>
        </p:spPr>
        <p:txBody>
          <a:bodyPr/>
          <a:lstStyle/>
          <a:p>
            <a:pPr>
              <a:spcBef>
                <a:spcPts val="1800"/>
              </a:spcBef>
            </a:pPr>
            <a:r>
              <a:rPr lang="zh-CN" altLang="en-US" dirty="0">
                <a:latin typeface="Times New Roman" pitchFamily="18" charset="0"/>
                <a:cs typeface="Times New Roman" pitchFamily="18" charset="0"/>
              </a:rPr>
              <a:t>场景</a:t>
            </a:r>
            <a:r>
              <a:rPr lang="en-US" altLang="zh-CN" dirty="0">
                <a:latin typeface="Times New Roman" pitchFamily="18" charset="0"/>
                <a:cs typeface="Times New Roman" pitchFamily="18" charset="0"/>
              </a:rPr>
              <a:t>5:</a:t>
            </a:r>
          </a:p>
          <a:p>
            <a:pPr lvl="1">
              <a:spcBef>
                <a:spcPts val="1800"/>
              </a:spcBef>
            </a:pPr>
            <a:r>
              <a:rPr lang="zh-CN" altLang="en-US" dirty="0">
                <a:latin typeface="Times New Roman" pitchFamily="18" charset="0"/>
                <a:cs typeface="Times New Roman" pitchFamily="18" charset="0"/>
              </a:rPr>
              <a:t>医生对一个黄疸病人进行了</a:t>
            </a:r>
            <a:r>
              <a:rPr lang="en-US" altLang="zh-CN" dirty="0">
                <a:latin typeface="Times New Roman" pitchFamily="18" charset="0"/>
                <a:cs typeface="Times New Roman" pitchFamily="18" charset="0"/>
              </a:rPr>
              <a:t>2</a:t>
            </a:r>
            <a:r>
              <a:rPr lang="zh-CN" altLang="en-US" dirty="0">
                <a:latin typeface="Times New Roman" pitchFamily="18" charset="0"/>
                <a:cs typeface="Times New Roman" pitchFamily="18" charset="0"/>
              </a:rPr>
              <a:t>次诊断。第一次诊断发现可能是肝炎和肝硬化</a:t>
            </a:r>
            <a:r>
              <a:rPr lang="en-US" altLang="zh-CN" dirty="0">
                <a:solidFill>
                  <a:srgbClr val="006600"/>
                </a:solidFill>
                <a:latin typeface="Times New Roman" pitchFamily="18" charset="0"/>
                <a:cs typeface="Times New Roman" pitchFamily="18" charset="0"/>
              </a:rPr>
              <a:t>({</a:t>
            </a:r>
            <a:r>
              <a:rPr lang="en-US" altLang="zh-CN" dirty="0" err="1">
                <a:solidFill>
                  <a:srgbClr val="006600"/>
                </a:solidFill>
                <a:latin typeface="Times New Roman" pitchFamily="18" charset="0"/>
                <a:cs typeface="Times New Roman" pitchFamily="18" charset="0"/>
              </a:rPr>
              <a:t>hep</a:t>
            </a:r>
            <a:r>
              <a:rPr lang="en-US" altLang="zh-CN" dirty="0">
                <a:solidFill>
                  <a:srgbClr val="006600"/>
                </a:solidFill>
                <a:latin typeface="Times New Roman" pitchFamily="18" charset="0"/>
                <a:cs typeface="Times New Roman" pitchFamily="18" charset="0"/>
              </a:rPr>
              <a:t>, </a:t>
            </a:r>
            <a:r>
              <a:rPr lang="en-US" altLang="zh-CN" dirty="0" err="1">
                <a:solidFill>
                  <a:srgbClr val="006600"/>
                </a:solidFill>
                <a:latin typeface="Times New Roman" pitchFamily="18" charset="0"/>
                <a:cs typeface="Times New Roman" pitchFamily="18" charset="0"/>
              </a:rPr>
              <a:t>cirr</a:t>
            </a:r>
            <a:r>
              <a:rPr lang="en-US" altLang="zh-CN" dirty="0">
                <a:solidFill>
                  <a:srgbClr val="006600"/>
                </a:solidFill>
                <a:latin typeface="Times New Roman" pitchFamily="18" charset="0"/>
                <a:cs typeface="Times New Roman" pitchFamily="18" charset="0"/>
              </a:rPr>
              <a:t>})</a:t>
            </a:r>
            <a:r>
              <a:rPr lang="zh-CN" altLang="en-US" dirty="0">
                <a:latin typeface="Times New Roman" pitchFamily="18" charset="0"/>
                <a:cs typeface="Times New Roman" pitchFamily="18" charset="0"/>
              </a:rPr>
              <a:t>导致，可信程度</a:t>
            </a:r>
            <a:r>
              <a:rPr lang="en-US" altLang="zh-CN" dirty="0">
                <a:latin typeface="Times New Roman" pitchFamily="18" charset="0"/>
                <a:cs typeface="Times New Roman" pitchFamily="18" charset="0"/>
              </a:rPr>
              <a:t>0.6</a:t>
            </a:r>
            <a:r>
              <a:rPr lang="zh-CN" altLang="en-US" dirty="0">
                <a:latin typeface="Times New Roman" pitchFamily="18" charset="0"/>
                <a:cs typeface="Times New Roman" pitchFamily="18" charset="0"/>
              </a:rPr>
              <a:t>；第二次诊断发现不是肝炎</a:t>
            </a:r>
            <a:r>
              <a:rPr lang="en-US" altLang="zh-CN" dirty="0">
                <a:solidFill>
                  <a:srgbClr val="006600"/>
                </a:solidFill>
                <a:latin typeface="Times New Roman" pitchFamily="18" charset="0"/>
                <a:cs typeface="Times New Roman" pitchFamily="18" charset="0"/>
              </a:rPr>
              <a:t>({</a:t>
            </a:r>
            <a:r>
              <a:rPr lang="en-US" altLang="zh-CN" b="1" dirty="0">
                <a:solidFill>
                  <a:srgbClr val="006600"/>
                </a:solidFill>
                <a:latin typeface="Times New Roman" pitchFamily="18" charset="0"/>
                <a:cs typeface="Times New Roman" pitchFamily="18" charset="0"/>
              </a:rPr>
              <a:t>﹁</a:t>
            </a:r>
            <a:r>
              <a:rPr lang="en-US" altLang="zh-CN" dirty="0" err="1">
                <a:solidFill>
                  <a:srgbClr val="006600"/>
                </a:solidFill>
                <a:latin typeface="Times New Roman" pitchFamily="18" charset="0"/>
                <a:cs typeface="Times New Roman" pitchFamily="18" charset="0"/>
              </a:rPr>
              <a:t>hep</a:t>
            </a:r>
            <a:r>
              <a:rPr lang="en-US" altLang="zh-CN" dirty="0">
                <a:solidFill>
                  <a:srgbClr val="006600"/>
                </a:solidFill>
                <a:latin typeface="Times New Roman" pitchFamily="18" charset="0"/>
                <a:cs typeface="Times New Roman" pitchFamily="18" charset="0"/>
              </a:rPr>
              <a:t>})</a:t>
            </a:r>
            <a:r>
              <a:rPr lang="zh-CN" altLang="en-US" dirty="0">
                <a:latin typeface="Times New Roman" pitchFamily="18" charset="0"/>
                <a:cs typeface="Times New Roman" pitchFamily="18" charset="0"/>
              </a:rPr>
              <a:t>的可能性是</a:t>
            </a:r>
            <a:r>
              <a:rPr lang="en-US" altLang="zh-CN" dirty="0">
                <a:latin typeface="Times New Roman" pitchFamily="18" charset="0"/>
                <a:cs typeface="Times New Roman" pitchFamily="18" charset="0"/>
              </a:rPr>
              <a:t>0.7</a:t>
            </a:r>
          </a:p>
          <a:p>
            <a:pPr lvl="1">
              <a:spcBef>
                <a:spcPts val="1800"/>
              </a:spcBef>
            </a:pPr>
            <a:r>
              <a:rPr lang="en-US" altLang="zh-CN" dirty="0">
                <a:solidFill>
                  <a:srgbClr val="006600"/>
                </a:solidFill>
                <a:latin typeface="Times New Roman" pitchFamily="18" charset="0"/>
                <a:cs typeface="Times New Roman" pitchFamily="18" charset="0"/>
              </a:rPr>
              <a:t>{</a:t>
            </a:r>
            <a:r>
              <a:rPr lang="en-US" altLang="zh-CN" b="1" dirty="0">
                <a:solidFill>
                  <a:srgbClr val="006600"/>
                </a:solidFill>
                <a:latin typeface="Times New Roman" pitchFamily="18" charset="0"/>
                <a:cs typeface="Times New Roman" pitchFamily="18" charset="0"/>
              </a:rPr>
              <a:t>﹁</a:t>
            </a:r>
            <a:r>
              <a:rPr lang="en-US" altLang="zh-CN" dirty="0" err="1">
                <a:solidFill>
                  <a:srgbClr val="006600"/>
                </a:solidFill>
                <a:latin typeface="Times New Roman" pitchFamily="18" charset="0"/>
                <a:cs typeface="Times New Roman" pitchFamily="18" charset="0"/>
              </a:rPr>
              <a:t>hep</a:t>
            </a:r>
            <a:r>
              <a:rPr lang="en-US" altLang="zh-CN" dirty="0">
                <a:solidFill>
                  <a:srgbClr val="006600"/>
                </a:solidFill>
                <a:latin typeface="Times New Roman" pitchFamily="18" charset="0"/>
                <a:cs typeface="Times New Roman" pitchFamily="18" charset="0"/>
              </a:rPr>
              <a:t>}= </a:t>
            </a:r>
            <a:r>
              <a:rPr lang="en-US" altLang="zh-CN" b="1" dirty="0">
                <a:latin typeface="Times New Roman" pitchFamily="18" charset="0"/>
                <a:cs typeface="Times New Roman" pitchFamily="18" charset="0"/>
              </a:rPr>
              <a:t>{</a:t>
            </a:r>
            <a:r>
              <a:rPr lang="en-US" altLang="zh-CN" b="1" dirty="0" err="1">
                <a:latin typeface="Times New Roman" pitchFamily="18" charset="0"/>
                <a:cs typeface="Times New Roman" pitchFamily="18" charset="0"/>
              </a:rPr>
              <a:t>cirr</a:t>
            </a:r>
            <a:r>
              <a:rPr lang="en-US" altLang="zh-CN" b="1" dirty="0">
                <a:latin typeface="Times New Roman" pitchFamily="18" charset="0"/>
                <a:cs typeface="Times New Roman" pitchFamily="18" charset="0"/>
              </a:rPr>
              <a:t>, gall, pan}</a:t>
            </a:r>
          </a:p>
          <a:p>
            <a:pPr lvl="1">
              <a:spcBef>
                <a:spcPts val="1800"/>
              </a:spcBef>
            </a:pPr>
            <a:r>
              <a:rPr lang="en-US" altLang="zh-CN" b="1" dirty="0">
                <a:latin typeface="Times New Roman" pitchFamily="18" charset="0"/>
                <a:cs typeface="Times New Roman" pitchFamily="18" charset="0"/>
              </a:rPr>
              <a:t>m1</a:t>
            </a:r>
            <a:r>
              <a:rPr lang="zh-CN" altLang="en-US" b="1" dirty="0">
                <a:latin typeface="Times New Roman" pitchFamily="18" charset="0"/>
                <a:cs typeface="Times New Roman" pitchFamily="18" charset="0"/>
              </a:rPr>
              <a:t>：</a:t>
            </a:r>
            <a:r>
              <a:rPr lang="en-US" altLang="zh-CN" b="1" dirty="0">
                <a:solidFill>
                  <a:srgbClr val="006600"/>
                </a:solidFill>
                <a:latin typeface="Times New Roman" pitchFamily="18" charset="0"/>
                <a:cs typeface="Times New Roman" pitchFamily="18" charset="0"/>
              </a:rPr>
              <a:t>m</a:t>
            </a:r>
            <a:r>
              <a:rPr lang="en-US" altLang="zh-CN" dirty="0">
                <a:solidFill>
                  <a:srgbClr val="006600"/>
                </a:solidFill>
                <a:latin typeface="Times New Roman" pitchFamily="18" charset="0"/>
                <a:cs typeface="Times New Roman" pitchFamily="18" charset="0"/>
              </a:rPr>
              <a:t>{</a:t>
            </a:r>
            <a:r>
              <a:rPr lang="en-US" altLang="zh-CN" dirty="0" err="1">
                <a:solidFill>
                  <a:srgbClr val="006600"/>
                </a:solidFill>
                <a:latin typeface="Times New Roman" pitchFamily="18" charset="0"/>
                <a:cs typeface="Times New Roman" pitchFamily="18" charset="0"/>
              </a:rPr>
              <a:t>hep</a:t>
            </a:r>
            <a:r>
              <a:rPr lang="en-US" altLang="zh-CN" dirty="0">
                <a:solidFill>
                  <a:srgbClr val="006600"/>
                </a:solidFill>
                <a:latin typeface="Times New Roman" pitchFamily="18" charset="0"/>
                <a:cs typeface="Times New Roman" pitchFamily="18" charset="0"/>
              </a:rPr>
              <a:t>, </a:t>
            </a:r>
            <a:r>
              <a:rPr lang="en-US" altLang="zh-CN" dirty="0" err="1">
                <a:solidFill>
                  <a:srgbClr val="006600"/>
                </a:solidFill>
                <a:latin typeface="Times New Roman" pitchFamily="18" charset="0"/>
                <a:cs typeface="Times New Roman" pitchFamily="18" charset="0"/>
              </a:rPr>
              <a:t>cirr</a:t>
            </a:r>
            <a:r>
              <a:rPr lang="en-US" altLang="zh-CN" dirty="0">
                <a:solidFill>
                  <a:srgbClr val="006600"/>
                </a:solidFill>
                <a:latin typeface="Times New Roman" pitchFamily="18" charset="0"/>
                <a:cs typeface="Times New Roman" pitchFamily="18" charset="0"/>
              </a:rPr>
              <a:t>}=0.6</a:t>
            </a:r>
            <a:r>
              <a:rPr lang="zh-CN" altLang="en-US" dirty="0">
                <a:solidFill>
                  <a:srgbClr val="006600"/>
                </a:solidFill>
                <a:latin typeface="Times New Roman" pitchFamily="18" charset="0"/>
                <a:cs typeface="Times New Roman" pitchFamily="18" charset="0"/>
              </a:rPr>
              <a:t>，</a:t>
            </a:r>
            <a:r>
              <a:rPr lang="en-US" altLang="zh-CN" dirty="0">
                <a:solidFill>
                  <a:srgbClr val="006600"/>
                </a:solidFill>
                <a:latin typeface="Times New Roman" pitchFamily="18" charset="0"/>
                <a:cs typeface="Times New Roman" pitchFamily="18" charset="0"/>
              </a:rPr>
              <a:t>m(Ω)=0.4</a:t>
            </a:r>
            <a:endParaRPr lang="en-US" altLang="zh-CN" b="1" dirty="0">
              <a:latin typeface="Times New Roman" pitchFamily="18" charset="0"/>
              <a:cs typeface="Times New Roman" pitchFamily="18" charset="0"/>
            </a:endParaRPr>
          </a:p>
          <a:p>
            <a:pPr lvl="1">
              <a:spcBef>
                <a:spcPts val="1800"/>
              </a:spcBef>
            </a:pPr>
            <a:r>
              <a:rPr lang="en-US" altLang="zh-CN" dirty="0">
                <a:latin typeface="Times New Roman" pitchFamily="18" charset="0"/>
                <a:cs typeface="Times New Roman" pitchFamily="18" charset="0"/>
              </a:rPr>
              <a:t>m2</a:t>
            </a:r>
            <a:r>
              <a:rPr lang="zh-CN" altLang="en-US" dirty="0">
                <a:latin typeface="Times New Roman" pitchFamily="18" charset="0"/>
                <a:cs typeface="Times New Roman" pitchFamily="18" charset="0"/>
              </a:rPr>
              <a:t>：</a:t>
            </a:r>
            <a:r>
              <a:rPr lang="en-US" altLang="zh-CN" dirty="0">
                <a:solidFill>
                  <a:srgbClr val="006600"/>
                </a:solidFill>
                <a:latin typeface="Times New Roman" pitchFamily="18" charset="0"/>
                <a:cs typeface="Times New Roman" pitchFamily="18" charset="0"/>
              </a:rPr>
              <a:t>m{</a:t>
            </a:r>
            <a:r>
              <a:rPr lang="en-US" altLang="zh-CN" b="1" dirty="0">
                <a:solidFill>
                  <a:srgbClr val="006600"/>
                </a:solidFill>
                <a:latin typeface="Times New Roman" pitchFamily="18" charset="0"/>
                <a:cs typeface="Times New Roman" pitchFamily="18" charset="0"/>
              </a:rPr>
              <a:t>﹁</a:t>
            </a:r>
            <a:r>
              <a:rPr lang="en-US" altLang="zh-CN" dirty="0" err="1">
                <a:solidFill>
                  <a:srgbClr val="006600"/>
                </a:solidFill>
                <a:latin typeface="Times New Roman" pitchFamily="18" charset="0"/>
                <a:cs typeface="Times New Roman" pitchFamily="18" charset="0"/>
              </a:rPr>
              <a:t>hep</a:t>
            </a:r>
            <a:r>
              <a:rPr lang="en-US" altLang="zh-CN" dirty="0">
                <a:solidFill>
                  <a:srgbClr val="006600"/>
                </a:solidFill>
                <a:latin typeface="Times New Roman" pitchFamily="18" charset="0"/>
                <a:cs typeface="Times New Roman" pitchFamily="18" charset="0"/>
              </a:rPr>
              <a:t>}=m</a:t>
            </a:r>
            <a:r>
              <a:rPr lang="en-US" altLang="zh-CN" b="1" dirty="0">
                <a:solidFill>
                  <a:srgbClr val="006600"/>
                </a:solidFill>
                <a:latin typeface="Times New Roman" pitchFamily="18" charset="0"/>
                <a:cs typeface="Times New Roman" pitchFamily="18" charset="0"/>
              </a:rPr>
              <a:t>{</a:t>
            </a:r>
            <a:r>
              <a:rPr lang="en-US" altLang="zh-CN" b="1" dirty="0" err="1">
                <a:solidFill>
                  <a:srgbClr val="006600"/>
                </a:solidFill>
                <a:latin typeface="Times New Roman" pitchFamily="18" charset="0"/>
                <a:cs typeface="Times New Roman" pitchFamily="18" charset="0"/>
              </a:rPr>
              <a:t>cirr</a:t>
            </a:r>
            <a:r>
              <a:rPr lang="en-US" altLang="zh-CN" b="1" dirty="0">
                <a:solidFill>
                  <a:srgbClr val="006600"/>
                </a:solidFill>
                <a:latin typeface="Times New Roman" pitchFamily="18" charset="0"/>
                <a:cs typeface="Times New Roman" pitchFamily="18" charset="0"/>
              </a:rPr>
              <a:t>, gall, pan}=0.7</a:t>
            </a:r>
            <a:br>
              <a:rPr lang="en-US" altLang="zh-CN" b="1" dirty="0">
                <a:solidFill>
                  <a:srgbClr val="006600"/>
                </a:solidFill>
                <a:latin typeface="Times New Roman" pitchFamily="18" charset="0"/>
                <a:cs typeface="Times New Roman" pitchFamily="18" charset="0"/>
              </a:rPr>
            </a:br>
            <a:r>
              <a:rPr lang="en-US" altLang="zh-CN" b="1" dirty="0">
                <a:solidFill>
                  <a:srgbClr val="006600"/>
                </a:solidFill>
                <a:latin typeface="Times New Roman" pitchFamily="18" charset="0"/>
                <a:cs typeface="Times New Roman" pitchFamily="18" charset="0"/>
              </a:rPr>
              <a:t>        </a:t>
            </a:r>
            <a:r>
              <a:rPr lang="en-US" altLang="zh-CN" dirty="0">
                <a:solidFill>
                  <a:srgbClr val="006600"/>
                </a:solidFill>
                <a:latin typeface="Times New Roman" pitchFamily="18" charset="0"/>
                <a:cs typeface="Times New Roman" pitchFamily="18" charset="0"/>
              </a:rPr>
              <a:t>m(Ω)=0.3</a:t>
            </a:r>
            <a:r>
              <a:rPr lang="en-US" altLang="zh-CN" b="1" dirty="0">
                <a:latin typeface="Times New Roman" pitchFamily="18" charset="0"/>
                <a:cs typeface="Times New Roman" pitchFamily="18" charset="0"/>
              </a:rPr>
              <a:t> </a:t>
            </a:r>
            <a:endParaRPr lang="en-US" altLang="zh-CN" dirty="0">
              <a:latin typeface="Times New Roman" pitchFamily="18" charset="0"/>
              <a:cs typeface="Times New Roman" pitchFamily="18" charset="0"/>
            </a:endParaRPr>
          </a:p>
          <a:p>
            <a:pPr lvl="1"/>
            <a:endParaRPr lang="en-US" altLang="zh-CN"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灯片编号占位符 4"/>
          <p:cNvSpPr>
            <a:spLocks noGrp="1"/>
          </p:cNvSpPr>
          <p:nvPr>
            <p:ph type="sldNum" sz="quarter" idx="12"/>
          </p:nvPr>
        </p:nvSpPr>
        <p:spPr/>
        <p:txBody>
          <a:bodyPr/>
          <a:lstStyle/>
          <a:p>
            <a:fld id="{028CACB7-8C48-46AF-B2E6-FC5784ED4E4B}" type="slidenum">
              <a:rPr lang="en-US" altLang="zh-CN"/>
              <a:pPr/>
              <a:t>84</a:t>
            </a:fld>
            <a:endParaRPr lang="en-US" altLang="zh-CN"/>
          </a:p>
        </p:txBody>
      </p:sp>
      <p:graphicFrame>
        <p:nvGraphicFramePr>
          <p:cNvPr id="581636" name="Group 4"/>
          <p:cNvGraphicFramePr>
            <a:graphicFrameLocks noGrp="1"/>
          </p:cNvGraphicFramePr>
          <p:nvPr>
            <p:ph/>
          </p:nvPr>
        </p:nvGraphicFramePr>
        <p:xfrm>
          <a:off x="457200" y="274638"/>
          <a:ext cx="8229600" cy="5851526"/>
        </p:xfrm>
        <a:graphic>
          <a:graphicData uri="http://schemas.openxmlformats.org/drawingml/2006/table">
            <a:tbl>
              <a:tblPr/>
              <a:tblGrid>
                <a:gridCol w="1066800"/>
                <a:gridCol w="2057400"/>
                <a:gridCol w="2819400"/>
                <a:gridCol w="2286000"/>
              </a:tblGrid>
              <a:tr h="1443038">
                <a:tc rowSpan="4">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altLang="zh-CN" sz="2800" b="0" i="1" u="none" strike="noStrike" cap="none" normalizeH="0" baseline="0" smtClean="0">
                        <a:ln>
                          <a:noFill/>
                        </a:ln>
                        <a:solidFill>
                          <a:schemeClr val="tx1"/>
                        </a:solidFill>
                        <a:effectLst/>
                        <a:latin typeface="Arial" charset="0"/>
                        <a:ea typeface="宋体" pitchFamily="2" charset="-122"/>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altLang="zh-CN" sz="2800" b="0" i="1" u="none" strike="noStrike" cap="none" normalizeH="0" baseline="0" smtClean="0">
                        <a:ln>
                          <a:noFill/>
                        </a:ln>
                        <a:solidFill>
                          <a:schemeClr val="tx1"/>
                        </a:solidFill>
                        <a:effectLst/>
                        <a:latin typeface="Arial" charset="0"/>
                        <a:ea typeface="宋体" pitchFamily="2" charset="-122"/>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altLang="zh-CN" sz="2800" b="0" i="1" u="none" strike="noStrike" cap="none" normalizeH="0" baseline="0" smtClean="0">
                        <a:ln>
                          <a:noFill/>
                        </a:ln>
                        <a:solidFill>
                          <a:schemeClr val="tx1"/>
                        </a:solidFill>
                        <a:effectLst/>
                        <a:latin typeface="Arial" charset="0"/>
                        <a:ea typeface="宋体" pitchFamily="2" charset="-122"/>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altLang="zh-CN" sz="2800" b="0" i="1" u="none" strike="noStrike" cap="none" normalizeH="0" baseline="0" smtClean="0">
                        <a:ln>
                          <a:noFill/>
                        </a:ln>
                        <a:solidFill>
                          <a:schemeClr val="tx1"/>
                        </a:solidFill>
                        <a:effectLst/>
                        <a:latin typeface="Arial" charset="0"/>
                        <a:ea typeface="宋体" pitchFamily="2" charset="-122"/>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altLang="zh-CN" sz="2800" b="0" i="1" u="none" strike="noStrike" cap="none" normalizeH="0" baseline="0" smtClean="0">
                        <a:ln>
                          <a:noFill/>
                        </a:ln>
                        <a:solidFill>
                          <a:schemeClr val="tx1"/>
                        </a:solidFill>
                        <a:effectLst/>
                        <a:latin typeface="Arial" charset="0"/>
                        <a:ea typeface="宋体" pitchFamily="2" charset="-122"/>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altLang="zh-CN" sz="2800" b="0" i="1" u="none" strike="noStrike" cap="none" normalizeH="0" baseline="0" smtClean="0">
                        <a:ln>
                          <a:noFill/>
                        </a:ln>
                        <a:solidFill>
                          <a:schemeClr val="tx1"/>
                        </a:solidFill>
                        <a:effectLst/>
                        <a:latin typeface="Arial" charset="0"/>
                        <a:ea typeface="宋体" pitchFamily="2" charset="-122"/>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800" b="0" i="1" u="none" strike="noStrike" cap="none" normalizeH="0" baseline="0" smtClean="0">
                          <a:ln>
                            <a:noFill/>
                          </a:ln>
                          <a:solidFill>
                            <a:schemeClr val="tx1"/>
                          </a:solidFill>
                          <a:effectLst/>
                          <a:latin typeface="Arial" charset="0"/>
                          <a:ea typeface="宋体" pitchFamily="2" charset="-122"/>
                        </a:rPr>
                        <a:t>m</a:t>
                      </a:r>
                      <a:r>
                        <a:rPr kumimoji="0" lang="en-US" altLang="zh-CN" sz="2800" b="0" i="1" u="none" strike="noStrike" cap="none" normalizeH="0" baseline="-25000" smtClean="0">
                          <a:ln>
                            <a:noFill/>
                          </a:ln>
                          <a:solidFill>
                            <a:schemeClr val="tx1"/>
                          </a:solidFill>
                          <a:effectLst/>
                          <a:latin typeface="Arial" charset="0"/>
                          <a:ea typeface="宋体" pitchFamily="2" charset="-122"/>
                        </a:rPr>
                        <a:t>1</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altLang="zh-CN" sz="2800" b="0" i="0" u="none" strike="noStrike" cap="none" normalizeH="0" baseline="-25000" smtClean="0">
                        <a:ln>
                          <a:noFill/>
                        </a:ln>
                        <a:solidFill>
                          <a:schemeClr val="tx1"/>
                        </a:solidFill>
                        <a:effectLst/>
                        <a:latin typeface="Arial" charset="0"/>
                        <a:ea typeface="宋体" pitchFamily="2" charset="-122"/>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altLang="zh-CN" sz="2800" b="0" i="0" u="none" strike="noStrike" cap="none" normalizeH="0" baseline="-25000" smtClean="0">
                        <a:ln>
                          <a:noFill/>
                        </a:ln>
                        <a:solidFill>
                          <a:schemeClr val="tx1"/>
                        </a:solidFill>
                        <a:effectLst/>
                        <a:latin typeface="Arial" charset="0"/>
                        <a:ea typeface="宋体" pitchFamily="2" charset="-122"/>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altLang="zh-CN" sz="2800" b="0" i="0" u="none" strike="noStrike" cap="none" normalizeH="0" baseline="-25000" smtClean="0">
                        <a:ln>
                          <a:noFill/>
                        </a:ln>
                        <a:solidFill>
                          <a:schemeClr val="tx1"/>
                        </a:solidFill>
                        <a:effectLst/>
                        <a:latin typeface="Arial" charset="0"/>
                        <a:ea typeface="宋体" pitchFamily="2" charset="-122"/>
                      </a:endParaRPr>
                    </a:p>
                  </a:txBody>
                  <a:tcPr horzOverflow="overflow">
                    <a:lnL cap="flat">
                      <a:noFill/>
                    </a:lnL>
                    <a:lnR>
                      <a:noFill/>
                    </a:lnR>
                    <a:lnT cap="flat">
                      <a:noFill/>
                    </a:lnT>
                    <a:lnB cap="flat">
                      <a:noFill/>
                    </a:lnB>
                    <a:lnTlToBr>
                      <a:noFill/>
                    </a:lnTlToBr>
                    <a:lnBlToTr>
                      <a:noFill/>
                    </a:lnBlToTr>
                    <a:noFill/>
                  </a:tcPr>
                </a:tc>
                <a:tc row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smtClean="0">
                        <a:ln>
                          <a:noFill/>
                        </a:ln>
                        <a:solidFill>
                          <a:schemeClr val="tx1"/>
                        </a:solidFill>
                        <a:effectLst/>
                        <a:latin typeface="Arial" charset="0"/>
                        <a:ea typeface="宋体" pitchFamily="2" charset="-122"/>
                      </a:endParaRPr>
                    </a:p>
                  </a:txBody>
                  <a:tcPr horzOverflow="overflow">
                    <a:lnL>
                      <a:noFill/>
                    </a:lnL>
                    <a:lnR>
                      <a:noFill/>
                    </a:lnR>
                    <a:lnT cap="flat">
                      <a:noFill/>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altLang="zh-CN" sz="2800" b="0" i="1" u="none" strike="noStrike" cap="none" normalizeH="0" baseline="0" smtClean="0">
                        <a:ln>
                          <a:noFill/>
                        </a:ln>
                        <a:solidFill>
                          <a:schemeClr val="tx1"/>
                        </a:solidFill>
                        <a:effectLst/>
                        <a:latin typeface="Arial" charset="0"/>
                        <a:ea typeface="宋体" pitchFamily="2" charset="-122"/>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800" b="0" i="1" u="none" strike="noStrike" cap="none" normalizeH="0" baseline="0" smtClean="0">
                          <a:ln>
                            <a:noFill/>
                          </a:ln>
                          <a:solidFill>
                            <a:schemeClr val="tx1"/>
                          </a:solidFill>
                          <a:effectLst/>
                          <a:latin typeface="Arial" charset="0"/>
                          <a:ea typeface="宋体" pitchFamily="2" charset="-122"/>
                        </a:rPr>
                        <a:t>m</a:t>
                      </a:r>
                      <a:r>
                        <a:rPr kumimoji="0" lang="en-US" altLang="zh-CN" sz="2800" b="0" i="0" u="none" strike="noStrike" cap="none" normalizeH="0" baseline="-25000" smtClean="0">
                          <a:ln>
                            <a:noFill/>
                          </a:ln>
                          <a:solidFill>
                            <a:schemeClr val="tx1"/>
                          </a:solidFill>
                          <a:effectLst/>
                          <a:latin typeface="Arial" charset="0"/>
                          <a:ea typeface="宋体" pitchFamily="2" charset="-122"/>
                        </a:rPr>
                        <a:t>2</a:t>
                      </a:r>
                    </a:p>
                  </a:txBody>
                  <a:tcPr horzOverflow="overflow">
                    <a:lnL>
                      <a:noFill/>
                    </a:lnL>
                    <a:lnR cap="flat">
                      <a:noFill/>
                    </a:lnR>
                    <a:lnT cap="flat">
                      <a:noFill/>
                    </a:lnT>
                    <a:lnB>
                      <a:noFill/>
                    </a:lnB>
                    <a:lnTlToBr>
                      <a:noFill/>
                    </a:lnTlToBr>
                    <a:lnBlToTr>
                      <a:noFill/>
                    </a:lnBlToTr>
                    <a:noFill/>
                  </a:tcPr>
                </a:tc>
                <a:tc hMerge="1">
                  <a:txBody>
                    <a:bodyPr/>
                    <a:lstStyle/>
                    <a:p>
                      <a:endParaRPr lang="zh-CN" altLang="en-US"/>
                    </a:p>
                  </a:txBody>
                  <a:tcPr/>
                </a:tc>
              </a:tr>
              <a:tr h="1347788">
                <a:tc vMerge="1">
                  <a:txBody>
                    <a:bodyPr/>
                    <a:lstStyle/>
                    <a:p>
                      <a:endParaRPr lang="zh-CN" altLang="en-US"/>
                    </a:p>
                  </a:txBody>
                  <a:tcPr/>
                </a:tc>
                <a:tc vMerge="1">
                  <a:txBody>
                    <a:bodyPr/>
                    <a:lstStyle/>
                    <a:p>
                      <a:endParaRPr lang="zh-CN" altLang="en-US"/>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charset="0"/>
                          <a:ea typeface="宋体" pitchFamily="2" charset="-122"/>
                        </a:rPr>
                        <a:t>{cirr, gall, pan} (0.7)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l-GR" altLang="zh-CN" sz="2800" b="1" i="0" u="none" strike="noStrike" cap="none" normalizeH="0" baseline="0" smtClean="0">
                          <a:ln>
                            <a:noFill/>
                          </a:ln>
                          <a:solidFill>
                            <a:schemeClr val="tx1"/>
                          </a:solidFill>
                          <a:effectLst/>
                          <a:latin typeface="Arial" charset="0"/>
                          <a:ea typeface="宋体" pitchFamily="2" charset="-122"/>
                        </a:rPr>
                        <a:t>Ω</a:t>
                      </a:r>
                      <a:r>
                        <a:rPr kumimoji="0" lang="en-US" altLang="zh-CN" sz="2800" b="1" i="0" u="none" strike="noStrike" cap="none" normalizeH="0" baseline="0" smtClean="0">
                          <a:ln>
                            <a:noFill/>
                          </a:ln>
                          <a:solidFill>
                            <a:schemeClr val="tx1"/>
                          </a:solidFill>
                          <a:effectLst/>
                          <a:latin typeface="Arial" charset="0"/>
                          <a:ea typeface="宋体" pitchFamily="2" charset="-122"/>
                        </a:rPr>
                        <a:t> </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charset="0"/>
                          <a:ea typeface="宋体" pitchFamily="2" charset="-122"/>
                        </a:rPr>
                        <a:t>(0.3)</a:t>
                      </a:r>
                    </a:p>
                  </a:txBody>
                  <a:tcPr horzOverflow="overflow">
                    <a:lnL w="12700" cap="flat" cmpd="sng" algn="ctr">
                      <a:solidFill>
                        <a:schemeClr val="tx1"/>
                      </a:solidFill>
                      <a:prstDash val="solid"/>
                      <a:round/>
                      <a:headEnd type="none" w="med" len="med"/>
                      <a:tailEnd type="none" w="med" len="med"/>
                    </a:lnL>
                    <a:lnR cap="flat">
                      <a:noFill/>
                    </a:lnR>
                    <a:lnT>
                      <a:noFill/>
                    </a:lnT>
                    <a:lnB w="12700" cap="flat" cmpd="sng" algn="ctr">
                      <a:solidFill>
                        <a:schemeClr val="tx1"/>
                      </a:solidFill>
                      <a:prstDash val="solid"/>
                      <a:round/>
                      <a:headEnd type="none" w="med" len="med"/>
                      <a:tailEnd type="none" w="med" len="med"/>
                    </a:lnB>
                    <a:lnTlToBr>
                      <a:noFill/>
                    </a:lnTlToBr>
                    <a:lnBlToTr>
                      <a:noFill/>
                    </a:lnBlToTr>
                    <a:noFill/>
                  </a:tcPr>
                </a:tc>
              </a:tr>
              <a:tr h="1428750">
                <a:tc vMerge="1">
                  <a:txBody>
                    <a:bodyPr/>
                    <a:lstStyle/>
                    <a:p>
                      <a:endParaRPr lang="zh-CN" altLang="en-US"/>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charset="0"/>
                          <a:ea typeface="宋体" pitchFamily="2" charset="-122"/>
                        </a:rPr>
                        <a:t>{hep, cirr}  (0.6)</a:t>
                      </a:r>
                    </a:p>
                  </a:txBody>
                  <a:tcP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631950">
                <a:tc vMerge="1">
                  <a:txBody>
                    <a:bodyPr/>
                    <a:lstStyle/>
                    <a:p>
                      <a:endParaRPr lang="zh-CN" altLang="en-US"/>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l-GR" altLang="zh-CN" sz="2800" b="1" i="0" u="none" strike="noStrike" cap="none" normalizeH="0" baseline="0" smtClean="0">
                          <a:ln>
                            <a:noFill/>
                          </a:ln>
                          <a:solidFill>
                            <a:schemeClr val="tx1"/>
                          </a:solidFill>
                          <a:effectLst/>
                          <a:latin typeface="Arial" charset="0"/>
                          <a:ea typeface="宋体" pitchFamily="2" charset="-122"/>
                        </a:rPr>
                        <a:t>Ω</a:t>
                      </a:r>
                      <a:r>
                        <a:rPr kumimoji="0" lang="en-US" altLang="zh-CN" sz="2800" b="1" i="0" u="none" strike="noStrike" cap="none" normalizeH="0" baseline="0" smtClean="0">
                          <a:ln>
                            <a:noFill/>
                          </a:ln>
                          <a:solidFill>
                            <a:schemeClr val="tx1"/>
                          </a:solidFill>
                          <a:effectLst/>
                          <a:latin typeface="Arial" charset="0"/>
                          <a:ea typeface="宋体" pitchFamily="2" charset="-122"/>
                        </a:rPr>
                        <a:t> </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charset="0"/>
                          <a:ea typeface="宋体" pitchFamily="2" charset="-122"/>
                        </a:rPr>
                        <a:t>(0.4)</a:t>
                      </a:r>
                    </a:p>
                  </a:txBody>
                  <a:tcP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cap="flat">
                      <a:noFill/>
                    </a:lnR>
                    <a:lnT w="12700"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sp>
        <p:nvSpPr>
          <p:cNvPr id="581666" name="Text Box 34"/>
          <p:cNvSpPr txBox="1">
            <a:spLocks noChangeArrowheads="1"/>
          </p:cNvSpPr>
          <p:nvPr/>
        </p:nvSpPr>
        <p:spPr bwMode="auto">
          <a:xfrm>
            <a:off x="4784725" y="2627313"/>
            <a:ext cx="184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spcBef>
                <a:spcPct val="0"/>
              </a:spcBef>
            </a:pPr>
            <a:endParaRPr kumimoji="0" lang="zh-CN" altLang="zh-CN">
              <a:ea typeface="宋体" pitchFamily="2" charset="-122"/>
            </a:endParaRPr>
          </a:p>
        </p:txBody>
      </p:sp>
      <p:sp>
        <p:nvSpPr>
          <p:cNvPr id="581667" name="Text Box 35"/>
          <p:cNvSpPr txBox="1">
            <a:spLocks noChangeArrowheads="1"/>
          </p:cNvSpPr>
          <p:nvPr/>
        </p:nvSpPr>
        <p:spPr bwMode="auto">
          <a:xfrm>
            <a:off x="3657600" y="3429000"/>
            <a:ext cx="1787525"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spcBef>
                <a:spcPct val="0"/>
              </a:spcBef>
            </a:pPr>
            <a:r>
              <a:rPr kumimoji="0" lang="en-US" altLang="zh-CN" sz="2800">
                <a:ea typeface="宋体" pitchFamily="2" charset="-122"/>
              </a:rPr>
              <a:t>(0.6 x 0.7)</a:t>
            </a:r>
          </a:p>
        </p:txBody>
      </p:sp>
      <p:sp>
        <p:nvSpPr>
          <p:cNvPr id="581668" name="Text Box 36"/>
          <p:cNvSpPr txBox="1">
            <a:spLocks noChangeArrowheads="1"/>
          </p:cNvSpPr>
          <p:nvPr/>
        </p:nvSpPr>
        <p:spPr bwMode="auto">
          <a:xfrm>
            <a:off x="4114800" y="2971800"/>
            <a:ext cx="917575"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spcBef>
                <a:spcPct val="0"/>
              </a:spcBef>
            </a:pPr>
            <a:r>
              <a:rPr kumimoji="0" lang="en-US" altLang="zh-CN" sz="2800">
                <a:solidFill>
                  <a:srgbClr val="006600"/>
                </a:solidFill>
                <a:ea typeface="宋体" pitchFamily="2" charset="-122"/>
              </a:rPr>
              <a:t>{cirr}</a:t>
            </a:r>
          </a:p>
        </p:txBody>
      </p:sp>
      <p:sp>
        <p:nvSpPr>
          <p:cNvPr id="581669" name="Text Box 37"/>
          <p:cNvSpPr txBox="1">
            <a:spLocks noChangeArrowheads="1"/>
          </p:cNvSpPr>
          <p:nvPr/>
        </p:nvSpPr>
        <p:spPr bwMode="auto">
          <a:xfrm>
            <a:off x="4248150" y="3933825"/>
            <a:ext cx="1323975"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spcBef>
                <a:spcPct val="0"/>
              </a:spcBef>
            </a:pPr>
            <a:r>
              <a:rPr kumimoji="0" lang="en-US" altLang="zh-CN" sz="2800">
                <a:ea typeface="宋体" pitchFamily="2" charset="-122"/>
              </a:rPr>
              <a:t>=(0.42)</a:t>
            </a:r>
          </a:p>
        </p:txBody>
      </p:sp>
      <p:sp>
        <p:nvSpPr>
          <p:cNvPr id="581670" name="Text Box 38"/>
          <p:cNvSpPr txBox="1">
            <a:spLocks noChangeArrowheads="1"/>
          </p:cNvSpPr>
          <p:nvPr/>
        </p:nvSpPr>
        <p:spPr bwMode="auto">
          <a:xfrm>
            <a:off x="6588125" y="2997200"/>
            <a:ext cx="1709738"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spcBef>
                <a:spcPct val="0"/>
              </a:spcBef>
            </a:pPr>
            <a:r>
              <a:rPr kumimoji="0" lang="en-US" altLang="zh-CN" sz="2800">
                <a:solidFill>
                  <a:srgbClr val="006600"/>
                </a:solidFill>
                <a:ea typeface="宋体" pitchFamily="2" charset="-122"/>
              </a:rPr>
              <a:t>{hep, cirr}</a:t>
            </a:r>
          </a:p>
        </p:txBody>
      </p:sp>
      <p:sp>
        <p:nvSpPr>
          <p:cNvPr id="581671" name="Text Box 39"/>
          <p:cNvSpPr txBox="1">
            <a:spLocks noChangeArrowheads="1"/>
          </p:cNvSpPr>
          <p:nvPr/>
        </p:nvSpPr>
        <p:spPr bwMode="auto">
          <a:xfrm>
            <a:off x="6516688" y="3465513"/>
            <a:ext cx="1787525"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spcBef>
                <a:spcPct val="0"/>
              </a:spcBef>
            </a:pPr>
            <a:r>
              <a:rPr kumimoji="0" lang="en-US" altLang="zh-CN" sz="2800">
                <a:ea typeface="宋体" pitchFamily="2" charset="-122"/>
              </a:rPr>
              <a:t>(0.6 x 0.3)</a:t>
            </a:r>
          </a:p>
        </p:txBody>
      </p:sp>
      <p:sp>
        <p:nvSpPr>
          <p:cNvPr id="581672" name="Text Box 40"/>
          <p:cNvSpPr txBox="1">
            <a:spLocks noChangeArrowheads="1"/>
          </p:cNvSpPr>
          <p:nvPr/>
        </p:nvSpPr>
        <p:spPr bwMode="auto">
          <a:xfrm>
            <a:off x="7416800" y="3897313"/>
            <a:ext cx="1323975"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spcBef>
                <a:spcPct val="0"/>
              </a:spcBef>
            </a:pPr>
            <a:r>
              <a:rPr kumimoji="0" lang="en-US" altLang="zh-CN" sz="2800">
                <a:ea typeface="宋体" pitchFamily="2" charset="-122"/>
              </a:rPr>
              <a:t>=(0.18)</a:t>
            </a:r>
          </a:p>
        </p:txBody>
      </p:sp>
      <p:sp>
        <p:nvSpPr>
          <p:cNvPr id="581673" name="Text Box 41"/>
          <p:cNvSpPr txBox="1">
            <a:spLocks noChangeArrowheads="1"/>
          </p:cNvSpPr>
          <p:nvPr/>
        </p:nvSpPr>
        <p:spPr bwMode="auto">
          <a:xfrm>
            <a:off x="3743325" y="4616450"/>
            <a:ext cx="2462213"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spcBef>
                <a:spcPct val="0"/>
              </a:spcBef>
            </a:pPr>
            <a:r>
              <a:rPr kumimoji="0" lang="en-US" altLang="zh-CN" sz="2800">
                <a:solidFill>
                  <a:srgbClr val="006600"/>
                </a:solidFill>
                <a:ea typeface="宋体" pitchFamily="2" charset="-122"/>
              </a:rPr>
              <a:t>{cirr, gall, pan}</a:t>
            </a:r>
          </a:p>
        </p:txBody>
      </p:sp>
      <p:sp>
        <p:nvSpPr>
          <p:cNvPr id="581674" name="Text Box 42"/>
          <p:cNvSpPr txBox="1">
            <a:spLocks noChangeArrowheads="1"/>
          </p:cNvSpPr>
          <p:nvPr/>
        </p:nvSpPr>
        <p:spPr bwMode="auto">
          <a:xfrm>
            <a:off x="4319588" y="5192713"/>
            <a:ext cx="1116012"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spcBef>
                <a:spcPct val="0"/>
              </a:spcBef>
            </a:pPr>
            <a:r>
              <a:rPr kumimoji="0" lang="en-US" altLang="zh-CN" sz="2800">
                <a:ea typeface="宋体" pitchFamily="2" charset="-122"/>
              </a:rPr>
              <a:t>(0.28)</a:t>
            </a:r>
          </a:p>
        </p:txBody>
      </p:sp>
      <p:sp>
        <p:nvSpPr>
          <p:cNvPr id="581675" name="Text Box 43"/>
          <p:cNvSpPr txBox="1">
            <a:spLocks noChangeArrowheads="1"/>
          </p:cNvSpPr>
          <p:nvPr/>
        </p:nvSpPr>
        <p:spPr bwMode="auto">
          <a:xfrm>
            <a:off x="7200900" y="4616450"/>
            <a:ext cx="449263"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spcBef>
                <a:spcPct val="0"/>
              </a:spcBef>
            </a:pPr>
            <a:r>
              <a:rPr kumimoji="0" lang="el-GR" altLang="zh-CN" sz="2800">
                <a:solidFill>
                  <a:srgbClr val="006600"/>
                </a:solidFill>
                <a:ea typeface="宋体" pitchFamily="2" charset="-122"/>
              </a:rPr>
              <a:t>Ω</a:t>
            </a:r>
            <a:endParaRPr kumimoji="0" lang="en-US" altLang="zh-CN" sz="2800">
              <a:solidFill>
                <a:srgbClr val="006600"/>
              </a:solidFill>
              <a:ea typeface="宋体" pitchFamily="2" charset="-122"/>
            </a:endParaRPr>
          </a:p>
        </p:txBody>
      </p:sp>
      <p:sp>
        <p:nvSpPr>
          <p:cNvPr id="581676" name="Text Box 44"/>
          <p:cNvSpPr txBox="1">
            <a:spLocks noChangeArrowheads="1"/>
          </p:cNvSpPr>
          <p:nvPr/>
        </p:nvSpPr>
        <p:spPr bwMode="auto">
          <a:xfrm>
            <a:off x="6877050" y="5229225"/>
            <a:ext cx="1116013"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spcBef>
                <a:spcPct val="0"/>
              </a:spcBef>
            </a:pPr>
            <a:r>
              <a:rPr kumimoji="0" lang="en-US" altLang="zh-CN" sz="2800">
                <a:ea typeface="宋体" pitchFamily="2" charset="-122"/>
              </a:rPr>
              <a:t>(0.12)</a:t>
            </a:r>
          </a:p>
        </p:txBody>
      </p:sp>
      <p:sp>
        <p:nvSpPr>
          <p:cNvPr id="581677" name="Text Box 45"/>
          <p:cNvSpPr txBox="1">
            <a:spLocks noChangeArrowheads="1"/>
          </p:cNvSpPr>
          <p:nvPr/>
        </p:nvSpPr>
        <p:spPr bwMode="auto">
          <a:xfrm>
            <a:off x="381000" y="6113463"/>
            <a:ext cx="5478463"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spcBef>
                <a:spcPct val="0"/>
              </a:spcBef>
            </a:pPr>
            <a:r>
              <a:rPr kumimoji="0" lang="en-US" altLang="zh-CN" sz="2800">
                <a:ea typeface="宋体" pitchFamily="2" charset="-122"/>
              </a:rPr>
              <a:t>m = 0.42 + 0.18 + 0.28 + 0.12 = 1</a:t>
            </a:r>
            <a:endParaRPr kumimoji="0" lang="el-GR" sz="2800">
              <a:ea typeface="宋体" pitchFamily="2" charset="-122"/>
            </a:endParaRPr>
          </a:p>
        </p:txBody>
      </p:sp>
      <p:sp>
        <p:nvSpPr>
          <p:cNvPr id="581678" name="Text Box 46"/>
          <p:cNvSpPr txBox="1">
            <a:spLocks noChangeArrowheads="1"/>
          </p:cNvSpPr>
          <p:nvPr/>
        </p:nvSpPr>
        <p:spPr bwMode="auto">
          <a:xfrm>
            <a:off x="1511300" y="368300"/>
            <a:ext cx="36734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pPr>
            <a:r>
              <a:rPr kumimoji="0" lang="zh-CN" altLang="en-US" sz="3600" b="1">
                <a:ea typeface="宋体" pitchFamily="2" charset="-122"/>
              </a:rPr>
              <a:t>求正交和</a:t>
            </a:r>
            <a:r>
              <a:rPr kumimoji="0" lang="en-US" altLang="zh-CN" sz="3600" b="1">
                <a:ea typeface="宋体" pitchFamily="2" charset="-122"/>
                <a:sym typeface="Wingdings" pitchFamily="2" charset="2"/>
              </a:rPr>
              <a:t>: (k=1)</a:t>
            </a:r>
            <a:endParaRPr kumimoji="0" lang="en-US" altLang="zh-CN" sz="3600" b="1">
              <a:ea typeface="宋体" pitchFamily="2" charset="-122"/>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8166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81667"/>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xit" presetSubtype="0" fill="hold" grpId="1" nodeType="clickEffect">
                                  <p:stCondLst>
                                    <p:cond delay="0"/>
                                  </p:stCondLst>
                                  <p:childTnLst>
                                    <p:set>
                                      <p:cBhvr>
                                        <p:cTn id="14" dur="1" fill="hold">
                                          <p:stCondLst>
                                            <p:cond delay="0"/>
                                          </p:stCondLst>
                                        </p:cTn>
                                        <p:tgtEl>
                                          <p:spTgt spid="581667"/>
                                        </p:tgtEl>
                                        <p:attrNameLst>
                                          <p:attrName>style.visibility</p:attrName>
                                        </p:attrNameLst>
                                      </p:cBhvr>
                                      <p:to>
                                        <p:strVal val="hidden"/>
                                      </p:to>
                                    </p:set>
                                  </p:childTnLst>
                                </p:cTn>
                              </p:par>
                              <p:par>
                                <p:cTn id="15" presetID="1" presetClass="entr" presetSubtype="0" fill="hold" grpId="0" nodeType="withEffect">
                                  <p:stCondLst>
                                    <p:cond delay="0"/>
                                  </p:stCondLst>
                                  <p:childTnLst>
                                    <p:set>
                                      <p:cBhvr>
                                        <p:cTn id="16" dur="1" fill="hold">
                                          <p:stCondLst>
                                            <p:cond delay="0"/>
                                          </p:stCondLst>
                                        </p:cTn>
                                        <p:tgtEl>
                                          <p:spTgt spid="581669"/>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581670"/>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581671"/>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xit" presetSubtype="0" fill="hold" grpId="1" nodeType="clickEffect">
                                  <p:stCondLst>
                                    <p:cond delay="0"/>
                                  </p:stCondLst>
                                  <p:childTnLst>
                                    <p:set>
                                      <p:cBhvr>
                                        <p:cTn id="28" dur="1" fill="hold">
                                          <p:stCondLst>
                                            <p:cond delay="0"/>
                                          </p:stCondLst>
                                        </p:cTn>
                                        <p:tgtEl>
                                          <p:spTgt spid="581671"/>
                                        </p:tgtEl>
                                        <p:attrNameLst>
                                          <p:attrName>style.visibility</p:attrName>
                                        </p:attrNameLst>
                                      </p:cBhvr>
                                      <p:to>
                                        <p:strVal val="hidden"/>
                                      </p:to>
                                    </p:set>
                                  </p:childTnLst>
                                </p:cTn>
                              </p:par>
                              <p:par>
                                <p:cTn id="29" presetID="1" presetClass="entr" presetSubtype="0" fill="hold" grpId="0" nodeType="withEffect">
                                  <p:stCondLst>
                                    <p:cond delay="0"/>
                                  </p:stCondLst>
                                  <p:childTnLst>
                                    <p:set>
                                      <p:cBhvr>
                                        <p:cTn id="30" dur="1" fill="hold">
                                          <p:stCondLst>
                                            <p:cond delay="0"/>
                                          </p:stCondLst>
                                        </p:cTn>
                                        <p:tgtEl>
                                          <p:spTgt spid="581672"/>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81673"/>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581674"/>
                                        </p:tgtEl>
                                        <p:attrNameLst>
                                          <p:attrName>style.visibility</p:attrName>
                                        </p:attrNameLst>
                                      </p:cBhvr>
                                      <p:to>
                                        <p:strVal val="visible"/>
                                      </p:to>
                                    </p:set>
                                  </p:childTnLst>
                                </p:cTn>
                              </p:par>
                            </p:childTnLst>
                          </p:cTn>
                        </p:par>
                      </p:childTnLst>
                    </p:cTn>
                  </p:par>
                  <p:par>
                    <p:cTn id="39" fill="hold" nodeType="clickPar">
                      <p:stCondLst>
                        <p:cond delay="indefinite"/>
                      </p:stCondLst>
                      <p:childTnLst>
                        <p:par>
                          <p:cTn id="40" fill="hold" nodeType="withGroup">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581675"/>
                                        </p:tgtEl>
                                        <p:attrNameLst>
                                          <p:attrName>style.visibility</p:attrName>
                                        </p:attrNameLst>
                                      </p:cBhvr>
                                      <p:to>
                                        <p:strVal val="visible"/>
                                      </p:to>
                                    </p:set>
                                  </p:childTnLst>
                                </p:cTn>
                              </p:par>
                            </p:childTnLst>
                          </p:cTn>
                        </p:par>
                      </p:childTnLst>
                    </p:cTn>
                  </p:par>
                  <p:par>
                    <p:cTn id="43" fill="hold" nodeType="clickPar">
                      <p:stCondLst>
                        <p:cond delay="indefinite"/>
                      </p:stCondLst>
                      <p:childTnLst>
                        <p:par>
                          <p:cTn id="44" fill="hold" nodeType="withGroup">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581676"/>
                                        </p:tgtEl>
                                        <p:attrNameLst>
                                          <p:attrName>style.visibility</p:attrName>
                                        </p:attrNameLst>
                                      </p:cBhvr>
                                      <p:to>
                                        <p:strVal val="visible"/>
                                      </p:to>
                                    </p:set>
                                  </p:childTnLst>
                                </p:cTn>
                              </p:par>
                            </p:childTnLst>
                          </p:cTn>
                        </p:par>
                      </p:childTnLst>
                    </p:cTn>
                  </p:par>
                  <p:par>
                    <p:cTn id="47" fill="hold" nodeType="clickPar">
                      <p:stCondLst>
                        <p:cond delay="indefinite"/>
                      </p:stCondLst>
                      <p:childTnLst>
                        <p:par>
                          <p:cTn id="48" fill="hold" nodeType="withGroup">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58167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1667" grpId="0"/>
      <p:bldP spid="581667" grpId="1"/>
      <p:bldP spid="581668" grpId="0"/>
      <p:bldP spid="581669" grpId="0"/>
      <p:bldP spid="581670" grpId="0"/>
      <p:bldP spid="581671" grpId="0"/>
      <p:bldP spid="581671" grpId="1"/>
      <p:bldP spid="581672" grpId="0"/>
      <p:bldP spid="581673" grpId="0"/>
      <p:bldP spid="581674" grpId="0"/>
      <p:bldP spid="581675" grpId="0"/>
      <p:bldP spid="581676" grpId="0"/>
      <p:bldP spid="581677" grpId="0"/>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5"/>
          <p:cNvSpPr>
            <a:spLocks noGrp="1"/>
          </p:cNvSpPr>
          <p:nvPr>
            <p:ph type="sldNum" sz="quarter" idx="12"/>
          </p:nvPr>
        </p:nvSpPr>
        <p:spPr/>
        <p:txBody>
          <a:bodyPr/>
          <a:lstStyle/>
          <a:p>
            <a:fld id="{BDB55B5C-3C24-4877-9F96-178861516455}" type="slidenum">
              <a:rPr lang="en-US" altLang="zh-CN"/>
              <a:pPr/>
              <a:t>85</a:t>
            </a:fld>
            <a:endParaRPr lang="en-US" altLang="zh-CN"/>
          </a:p>
        </p:txBody>
      </p:sp>
      <p:sp>
        <p:nvSpPr>
          <p:cNvPr id="607234" name="Rectangle 2"/>
          <p:cNvSpPr>
            <a:spLocks noGrp="1" noChangeArrowheads="1"/>
          </p:cNvSpPr>
          <p:nvPr>
            <p:ph type="title"/>
          </p:nvPr>
        </p:nvSpPr>
        <p:spPr/>
        <p:txBody>
          <a:bodyPr/>
          <a:lstStyle/>
          <a:p>
            <a:r>
              <a:rPr lang="en-US" altLang="zh-CN" dirty="0"/>
              <a:t>D-S</a:t>
            </a:r>
            <a:r>
              <a:rPr lang="zh-CN" altLang="en-US" dirty="0"/>
              <a:t>理论</a:t>
            </a:r>
            <a:r>
              <a:rPr lang="zh-CN" altLang="en-US" dirty="0" smtClean="0"/>
              <a:t>优缺点</a:t>
            </a:r>
            <a:endParaRPr lang="zh-CN" altLang="en-US" dirty="0"/>
          </a:p>
        </p:txBody>
      </p:sp>
      <p:sp>
        <p:nvSpPr>
          <p:cNvPr id="607235" name="Rectangle 3"/>
          <p:cNvSpPr>
            <a:spLocks noGrp="1" noChangeArrowheads="1"/>
          </p:cNvSpPr>
          <p:nvPr>
            <p:ph type="body" idx="1"/>
          </p:nvPr>
        </p:nvSpPr>
        <p:spPr>
          <a:xfrm>
            <a:off x="395536" y="1844824"/>
            <a:ext cx="8229600" cy="3845024"/>
          </a:xfrm>
        </p:spPr>
        <p:txBody>
          <a:bodyPr/>
          <a:lstStyle/>
          <a:p>
            <a:pPr>
              <a:lnSpc>
                <a:spcPct val="120000"/>
              </a:lnSpc>
              <a:spcBef>
                <a:spcPts val="2400"/>
              </a:spcBef>
            </a:pPr>
            <a:r>
              <a:rPr lang="zh-CN" altLang="en-US" sz="2400" b="1" dirty="0">
                <a:solidFill>
                  <a:srgbClr val="FF0000"/>
                </a:solidFill>
              </a:rPr>
              <a:t>优点：</a:t>
            </a:r>
            <a:r>
              <a:rPr kumimoji="1" lang="zh-CN" altLang="en-US" sz="2400" b="1" dirty="0">
                <a:solidFill>
                  <a:srgbClr val="0000CC"/>
                </a:solidFill>
              </a:rPr>
              <a:t>能处理由“不知道”所引起的非精确性</a:t>
            </a:r>
            <a:r>
              <a:rPr kumimoji="1" lang="zh-CN" altLang="en-US" sz="2400" b="1" dirty="0" smtClean="0">
                <a:solidFill>
                  <a:srgbClr val="0000CC"/>
                </a:solidFill>
              </a:rPr>
              <a:t>；样本空间的子集可以是多个</a:t>
            </a:r>
            <a:r>
              <a:rPr kumimoji="1" lang="zh-CN" altLang="en-US" sz="2400" b="1" dirty="0">
                <a:solidFill>
                  <a:srgbClr val="0000CC"/>
                </a:solidFill>
              </a:rPr>
              <a:t>元素的集合，这样更有利于领域专家在不同层次上进行知识表示。</a:t>
            </a:r>
          </a:p>
          <a:p>
            <a:pPr>
              <a:lnSpc>
                <a:spcPct val="120000"/>
              </a:lnSpc>
              <a:spcBef>
                <a:spcPts val="2400"/>
              </a:spcBef>
            </a:pPr>
            <a:r>
              <a:rPr kumimoji="1" lang="zh-CN" altLang="en-US" sz="2400" b="1" dirty="0"/>
              <a:t>缺点：</a:t>
            </a:r>
            <a:r>
              <a:rPr kumimoji="1" lang="zh-CN" altLang="en-US" sz="2400" b="1" dirty="0" smtClean="0">
                <a:solidFill>
                  <a:srgbClr val="0000CC"/>
                </a:solidFill>
              </a:rPr>
              <a:t>要求元素</a:t>
            </a:r>
            <a:r>
              <a:rPr kumimoji="1" lang="en-US" altLang="zh-CN" sz="2400" b="1" dirty="0">
                <a:solidFill>
                  <a:srgbClr val="0000CC"/>
                </a:solidFill>
              </a:rPr>
              <a:t>(</a:t>
            </a:r>
            <a:r>
              <a:rPr kumimoji="1" lang="zh-CN" altLang="en-US" sz="2400" b="1" dirty="0">
                <a:solidFill>
                  <a:srgbClr val="0000CC"/>
                </a:solidFill>
              </a:rPr>
              <a:t>即证据</a:t>
            </a:r>
            <a:r>
              <a:rPr kumimoji="1" lang="en-US" altLang="zh-CN" sz="2400" b="1" dirty="0">
                <a:solidFill>
                  <a:srgbClr val="0000CC"/>
                </a:solidFill>
              </a:rPr>
              <a:t>)</a:t>
            </a:r>
            <a:r>
              <a:rPr kumimoji="1" lang="zh-CN" altLang="en-US" sz="2400" b="1" dirty="0">
                <a:solidFill>
                  <a:srgbClr val="0000CC"/>
                </a:solidFill>
              </a:rPr>
              <a:t>满足互斥条件，这在实际系统中不易实现；并且，需要给出的概率分配数太多，计算比较复杂；</a:t>
            </a:r>
            <a:r>
              <a:rPr kumimoji="1" lang="zh-CN" altLang="en-US" sz="2400" dirty="0">
                <a:solidFill>
                  <a:srgbClr val="FF66CC"/>
                </a:solidFill>
                <a:effectLst>
                  <a:outerShdw blurRad="38100" dist="38100" dir="2700000" algn="tl">
                    <a:srgbClr val="000000">
                      <a:alpha val="43137"/>
                    </a:srgbClr>
                  </a:outerShdw>
                </a:effectLst>
              </a:rPr>
              <a:t>证据合成规则没有非常坚固的理论支持，其</a:t>
            </a:r>
            <a:r>
              <a:rPr kumimoji="1" lang="zh-CN" altLang="en-US" sz="2400" b="1" dirty="0">
                <a:solidFill>
                  <a:srgbClr val="FF66CC"/>
                </a:solidFill>
                <a:effectLst>
                  <a:outerShdw blurRad="38100" dist="38100" dir="2700000" algn="tl">
                    <a:srgbClr val="000000">
                      <a:alpha val="43137"/>
                    </a:srgbClr>
                  </a:outerShdw>
                </a:effectLst>
              </a:rPr>
              <a:t>合理性和有效性还存在较大的争议</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8258" name="Text Box 2"/>
          <p:cNvSpPr txBox="1">
            <a:spLocks noChangeArrowheads="1"/>
          </p:cNvSpPr>
          <p:nvPr/>
        </p:nvSpPr>
        <p:spPr bwMode="auto">
          <a:xfrm>
            <a:off x="611188" y="1125538"/>
            <a:ext cx="8353425"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pPr>
            <a:r>
              <a:rPr lang="en-US" altLang="zh-CN" sz="2400" b="1" dirty="0" err="1" smtClean="0">
                <a:solidFill>
                  <a:schemeClr val="tx2"/>
                </a:solidFill>
                <a:latin typeface="Times New Roman" pitchFamily="18" charset="0"/>
                <a:ea typeface="Tahoma" pitchFamily="34" charset="0"/>
                <a:cs typeface="Times New Roman" pitchFamily="18" charset="0"/>
                <a:sym typeface="Symbol" pitchFamily="18" charset="2"/>
              </a:rPr>
              <a:t>Zadeh</a:t>
            </a:r>
            <a:r>
              <a:rPr lang="zh-CN" altLang="en-US" sz="2400" b="1" dirty="0" smtClean="0">
                <a:solidFill>
                  <a:schemeClr val="tx2"/>
                </a:solidFill>
                <a:latin typeface="Times New Roman" pitchFamily="18" charset="0"/>
                <a:ea typeface="幼圆" pitchFamily="49" charset="-122"/>
                <a:cs typeface="Times New Roman" pitchFamily="18" charset="0"/>
                <a:sym typeface="Symbol" pitchFamily="18" charset="2"/>
              </a:rPr>
              <a:t>悖论</a:t>
            </a:r>
            <a:r>
              <a:rPr lang="zh-CN" altLang="en-US" sz="2400" dirty="0" smtClean="0">
                <a:latin typeface="Times New Roman" pitchFamily="18" charset="0"/>
                <a:ea typeface="幼圆" pitchFamily="49" charset="-122"/>
                <a:cs typeface="Times New Roman" pitchFamily="18" charset="0"/>
              </a:rPr>
              <a:t>对</a:t>
            </a:r>
            <a:r>
              <a:rPr lang="zh-CN" altLang="en-US" sz="2400" dirty="0">
                <a:latin typeface="Times New Roman" pitchFamily="18" charset="0"/>
                <a:ea typeface="幼圆" pitchFamily="49" charset="-122"/>
                <a:cs typeface="Times New Roman" pitchFamily="18" charset="0"/>
              </a:rPr>
              <a:t>证据理论的合成公式的合理性进行质疑。</a:t>
            </a:r>
          </a:p>
          <a:p>
            <a:pPr eaLnBrk="1" hangingPunct="1">
              <a:spcBef>
                <a:spcPct val="50000"/>
              </a:spcBef>
            </a:pPr>
            <a:r>
              <a:rPr lang="zh-CN" altLang="en-US" sz="2400" dirty="0" smtClean="0">
                <a:latin typeface="Times New Roman" pitchFamily="18" charset="0"/>
                <a:ea typeface="幼圆" pitchFamily="49" charset="-122"/>
                <a:cs typeface="Times New Roman" pitchFamily="18" charset="0"/>
              </a:rPr>
              <a:t>。</a:t>
            </a:r>
            <a:endParaRPr lang="zh-CN" altLang="en-US" sz="2400" dirty="0">
              <a:latin typeface="Times New Roman" pitchFamily="18" charset="0"/>
              <a:ea typeface="幼圆" pitchFamily="49" charset="-122"/>
              <a:cs typeface="Times New Roman" pitchFamily="18" charset="0"/>
            </a:endParaRPr>
          </a:p>
        </p:txBody>
      </p:sp>
      <p:graphicFrame>
        <p:nvGraphicFramePr>
          <p:cNvPr id="608259" name="Group 3"/>
          <p:cNvGraphicFramePr>
            <a:graphicFrameLocks noGrp="1"/>
          </p:cNvGraphicFramePr>
          <p:nvPr>
            <p:extLst>
              <p:ext uri="{D42A27DB-BD31-4B8C-83A1-F6EECF244321}">
                <p14:modId xmlns:p14="http://schemas.microsoft.com/office/powerpoint/2010/main" val="611660169"/>
              </p:ext>
            </p:extLst>
          </p:nvPr>
        </p:nvGraphicFramePr>
        <p:xfrm>
          <a:off x="1619250" y="4184650"/>
          <a:ext cx="6096000" cy="1828800"/>
        </p:xfrm>
        <a:graphic>
          <a:graphicData uri="http://schemas.openxmlformats.org/drawingml/2006/table">
            <a:tbl>
              <a:tblPr/>
              <a:tblGrid>
                <a:gridCol w="1524000"/>
                <a:gridCol w="1524000"/>
                <a:gridCol w="1524000"/>
                <a:gridCol w="1524000"/>
              </a:tblGrid>
              <a:tr h="2794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400" b="0" i="0" u="none" strike="noStrike" cap="none" normalizeH="0" baseline="0" dirty="0" smtClean="0">
                        <a:ln>
                          <a:noFill/>
                        </a:ln>
                        <a:solidFill>
                          <a:schemeClr val="tx2"/>
                        </a:solidFill>
                        <a:effectLst/>
                        <a:latin typeface="Times New Roman" pitchFamily="18" charset="0"/>
                        <a:ea typeface="宋体" pitchFamily="2" charset="-122"/>
                      </a:endParaRP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0" i="0" u="none" strike="noStrike" cap="none" normalizeH="0" baseline="0" dirty="0" smtClean="0">
                          <a:ln>
                            <a:noFill/>
                          </a:ln>
                          <a:solidFill>
                            <a:schemeClr val="tx2"/>
                          </a:solidFill>
                          <a:effectLst/>
                          <a:latin typeface="Times New Roman" pitchFamily="18" charset="0"/>
                          <a:ea typeface="宋体" pitchFamily="2" charset="-122"/>
                        </a:rPr>
                        <a:t>m</a:t>
                      </a:r>
                      <a:r>
                        <a:rPr kumimoji="0" lang="en-US" altLang="zh-CN" sz="2400" b="0" i="0" u="none" strike="noStrike" cap="none" normalizeH="0" baseline="-25000" dirty="0" smtClean="0">
                          <a:ln>
                            <a:noFill/>
                          </a:ln>
                          <a:solidFill>
                            <a:schemeClr val="tx2"/>
                          </a:solidFill>
                          <a:effectLst/>
                          <a:latin typeface="Times New Roman" pitchFamily="18" charset="0"/>
                          <a:ea typeface="宋体" pitchFamily="2" charset="-122"/>
                        </a:rPr>
                        <a:t>1</a:t>
                      </a:r>
                      <a:r>
                        <a:rPr kumimoji="0" lang="en-US" altLang="zh-CN" sz="2400" b="0" i="0" u="none" strike="noStrike" cap="none" normalizeH="0" baseline="0" dirty="0" smtClean="0">
                          <a:ln>
                            <a:noFill/>
                          </a:ln>
                          <a:solidFill>
                            <a:schemeClr val="tx2"/>
                          </a:solidFill>
                          <a:effectLst/>
                          <a:latin typeface="Times New Roman" pitchFamily="18" charset="0"/>
                          <a:ea typeface="宋体" pitchFamily="2" charset="-122"/>
                        </a:rPr>
                        <a:t>()</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0" i="0" u="none" strike="noStrike" cap="none" normalizeH="0" baseline="0" dirty="0" smtClean="0">
                          <a:ln>
                            <a:noFill/>
                          </a:ln>
                          <a:solidFill>
                            <a:schemeClr val="tx2"/>
                          </a:solidFill>
                          <a:effectLst/>
                          <a:latin typeface="Times New Roman" pitchFamily="18" charset="0"/>
                          <a:ea typeface="宋体" pitchFamily="2" charset="-122"/>
                        </a:rPr>
                        <a:t>m</a:t>
                      </a:r>
                      <a:r>
                        <a:rPr kumimoji="0" lang="en-US" altLang="zh-CN" sz="2400" b="0" i="0" u="none" strike="noStrike" cap="none" normalizeH="0" baseline="-25000" dirty="0" smtClean="0">
                          <a:ln>
                            <a:noFill/>
                          </a:ln>
                          <a:solidFill>
                            <a:schemeClr val="tx2"/>
                          </a:solidFill>
                          <a:effectLst/>
                          <a:latin typeface="Times New Roman" pitchFamily="18" charset="0"/>
                          <a:ea typeface="宋体" pitchFamily="2" charset="-122"/>
                        </a:rPr>
                        <a:t>2</a:t>
                      </a:r>
                      <a:r>
                        <a:rPr kumimoji="0" lang="en-US" altLang="zh-CN" sz="2400" b="0" i="0" u="none" strike="noStrike" cap="none" normalizeH="0" baseline="0" dirty="0" smtClean="0">
                          <a:ln>
                            <a:noFill/>
                          </a:ln>
                          <a:solidFill>
                            <a:schemeClr val="tx2"/>
                          </a:solidFill>
                          <a:effectLst/>
                          <a:latin typeface="Times New Roman" pitchFamily="18" charset="0"/>
                          <a:ea typeface="宋体" pitchFamily="2" charset="-122"/>
                        </a:rPr>
                        <a:t>()</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altLang="zh-CN" sz="2400" b="0" i="1" u="none" strike="noStrike" cap="none" normalizeH="0" baseline="0" dirty="0" smtClean="0">
                        <a:ln>
                          <a:noFill/>
                        </a:ln>
                        <a:solidFill>
                          <a:srgbClr val="0000FF"/>
                        </a:solidFill>
                        <a:effectLst>
                          <a:outerShdw blurRad="38100" dist="38100" dir="2700000" algn="tl">
                            <a:srgbClr val="C0C0C0"/>
                          </a:outerShdw>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431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0" i="0" u="none" strike="noStrike" cap="none" normalizeH="0" baseline="0" smtClean="0">
                          <a:ln>
                            <a:noFill/>
                          </a:ln>
                          <a:solidFill>
                            <a:schemeClr val="tx2"/>
                          </a:solidFill>
                          <a:effectLst/>
                          <a:latin typeface="Times New Roman" pitchFamily="18" charset="0"/>
                          <a:ea typeface="宋体" pitchFamily="2" charset="-122"/>
                        </a:rPr>
                        <a:t>Peter</a:t>
                      </a: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0" i="0" u="none" strike="noStrike" cap="none" normalizeH="0" baseline="0" smtClean="0">
                          <a:ln>
                            <a:noFill/>
                          </a:ln>
                          <a:solidFill>
                            <a:schemeClr val="tx2"/>
                          </a:solidFill>
                          <a:effectLst/>
                          <a:latin typeface="Times New Roman" pitchFamily="18" charset="0"/>
                          <a:ea typeface="宋体" pitchFamily="2" charset="-122"/>
                        </a:rPr>
                        <a:t>0.99</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0" i="0" u="none" strike="noStrike" cap="none" normalizeH="0" baseline="0" smtClean="0">
                          <a:ln>
                            <a:noFill/>
                          </a:ln>
                          <a:solidFill>
                            <a:schemeClr val="tx2"/>
                          </a:solidFill>
                          <a:effectLst/>
                          <a:latin typeface="Times New Roman" pitchFamily="18" charset="0"/>
                          <a:ea typeface="宋体" pitchFamily="2" charset="-122"/>
                        </a:rPr>
                        <a:t>0.00</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altLang="zh-CN" sz="2400" b="0" i="1" u="none" strike="noStrike" cap="none" normalizeH="0" baseline="0" dirty="0" smtClean="0">
                        <a:ln>
                          <a:noFill/>
                        </a:ln>
                        <a:solidFill>
                          <a:srgbClr val="0000FF"/>
                        </a:solidFill>
                        <a:effectLst>
                          <a:outerShdw blurRad="38100" dist="38100" dir="2700000" algn="tl">
                            <a:srgbClr val="C0C0C0"/>
                          </a:outerShdw>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431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0" i="0" u="none" strike="noStrike" cap="none" normalizeH="0" baseline="0" smtClean="0">
                          <a:ln>
                            <a:noFill/>
                          </a:ln>
                          <a:solidFill>
                            <a:schemeClr val="tx2"/>
                          </a:solidFill>
                          <a:effectLst/>
                          <a:latin typeface="Times New Roman" pitchFamily="18" charset="0"/>
                          <a:ea typeface="宋体" pitchFamily="2" charset="-122"/>
                        </a:rPr>
                        <a:t>Paul</a:t>
                      </a: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0" i="0" u="none" strike="noStrike" cap="none" normalizeH="0" baseline="0" smtClean="0">
                          <a:ln>
                            <a:noFill/>
                          </a:ln>
                          <a:solidFill>
                            <a:schemeClr val="tx2"/>
                          </a:solidFill>
                          <a:effectLst/>
                          <a:latin typeface="Times New Roman" pitchFamily="18" charset="0"/>
                          <a:ea typeface="宋体" pitchFamily="2" charset="-122"/>
                        </a:rPr>
                        <a:t>0.01</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0" i="0" u="none" strike="noStrike" cap="none" normalizeH="0" baseline="0" smtClean="0">
                          <a:ln>
                            <a:noFill/>
                          </a:ln>
                          <a:solidFill>
                            <a:schemeClr val="tx2"/>
                          </a:solidFill>
                          <a:effectLst/>
                          <a:latin typeface="Times New Roman" pitchFamily="18" charset="0"/>
                          <a:ea typeface="宋体" pitchFamily="2" charset="-122"/>
                        </a:rPr>
                        <a:t>0.01</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altLang="zh-CN" sz="2400" b="0" i="1" u="none" strike="noStrike" cap="none" normalizeH="0" baseline="0" dirty="0" smtClean="0">
                        <a:ln>
                          <a:noFill/>
                        </a:ln>
                        <a:solidFill>
                          <a:srgbClr val="0000FF"/>
                        </a:solidFill>
                        <a:effectLst>
                          <a:outerShdw blurRad="38100" dist="38100" dir="2700000" algn="tl">
                            <a:srgbClr val="C0C0C0"/>
                          </a:outerShdw>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2762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0" i="0" u="none" strike="noStrike" cap="none" normalizeH="0" baseline="0" smtClean="0">
                          <a:ln>
                            <a:noFill/>
                          </a:ln>
                          <a:solidFill>
                            <a:schemeClr val="tx2"/>
                          </a:solidFill>
                          <a:effectLst/>
                          <a:latin typeface="Times New Roman" pitchFamily="18" charset="0"/>
                          <a:ea typeface="宋体" pitchFamily="2" charset="-122"/>
                        </a:rPr>
                        <a:t>Mary</a:t>
                      </a: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0" i="0" u="none" strike="noStrike" cap="none" normalizeH="0" baseline="0" dirty="0" smtClean="0">
                          <a:ln>
                            <a:noFill/>
                          </a:ln>
                          <a:solidFill>
                            <a:schemeClr val="tx2"/>
                          </a:solidFill>
                          <a:effectLst/>
                          <a:latin typeface="Times New Roman" pitchFamily="18" charset="0"/>
                          <a:ea typeface="宋体" pitchFamily="2" charset="-122"/>
                        </a:rPr>
                        <a:t>0.00</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0" i="0" u="none" strike="noStrike" cap="none" normalizeH="0" baseline="0" smtClean="0">
                          <a:ln>
                            <a:noFill/>
                          </a:ln>
                          <a:solidFill>
                            <a:schemeClr val="tx2"/>
                          </a:solidFill>
                          <a:effectLst/>
                          <a:latin typeface="Times New Roman" pitchFamily="18" charset="0"/>
                          <a:ea typeface="宋体" pitchFamily="2" charset="-122"/>
                        </a:rPr>
                        <a:t>0.99</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altLang="zh-CN" sz="2400" b="0" i="1" u="none" strike="noStrike" cap="none" normalizeH="0" baseline="0" dirty="0" smtClean="0">
                        <a:ln>
                          <a:noFill/>
                        </a:ln>
                        <a:solidFill>
                          <a:srgbClr val="0000FF"/>
                        </a:solidFill>
                        <a:effectLst>
                          <a:outerShdw blurRad="38100" dist="38100" dir="2700000" algn="tl">
                            <a:srgbClr val="C0C0C0"/>
                          </a:outerShdw>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r>
            </a:tbl>
          </a:graphicData>
        </a:graphic>
      </p:graphicFrame>
      <p:sp>
        <p:nvSpPr>
          <p:cNvPr id="5" name="Rectangle 2"/>
          <p:cNvSpPr txBox="1">
            <a:spLocks noChangeArrowheads="1"/>
          </p:cNvSpPr>
          <p:nvPr/>
        </p:nvSpPr>
        <p:spPr>
          <a:xfrm>
            <a:off x="457200" y="260648"/>
            <a:ext cx="8229600" cy="1143000"/>
          </a:xfrm>
          <a:prstGeom prst="rect">
            <a:avLst/>
          </a:prstGeom>
        </p:spPr>
        <p:txBody>
          <a:bodyPr/>
          <a:lstStyle>
            <a:lvl1pPr algn="ctr" rtl="0" fontAlgn="base">
              <a:spcBef>
                <a:spcPct val="0"/>
              </a:spcBef>
              <a:spcAft>
                <a:spcPct val="0"/>
              </a:spcAft>
              <a:defRPr sz="4400">
                <a:solidFill>
                  <a:schemeClr val="tx2"/>
                </a:solidFill>
                <a:latin typeface="方正姚体" pitchFamily="2" charset="-122"/>
                <a:ea typeface="方正姚体" pitchFamily="2" charset="-122"/>
                <a:cs typeface="+mj-cs"/>
              </a:defRPr>
            </a:lvl1pPr>
            <a:lvl2pPr algn="ctr" rtl="0" fontAlgn="base">
              <a:spcBef>
                <a:spcPct val="0"/>
              </a:spcBef>
              <a:spcAft>
                <a:spcPct val="0"/>
              </a:spcAft>
              <a:defRPr sz="4400">
                <a:solidFill>
                  <a:schemeClr val="tx2"/>
                </a:solidFill>
                <a:latin typeface="Arial" charset="0"/>
                <a:ea typeface="宋体" pitchFamily="2" charset="-122"/>
              </a:defRPr>
            </a:lvl2pPr>
            <a:lvl3pPr algn="ctr" rtl="0" fontAlgn="base">
              <a:spcBef>
                <a:spcPct val="0"/>
              </a:spcBef>
              <a:spcAft>
                <a:spcPct val="0"/>
              </a:spcAft>
              <a:defRPr sz="4400">
                <a:solidFill>
                  <a:schemeClr val="tx2"/>
                </a:solidFill>
                <a:latin typeface="Arial" charset="0"/>
                <a:ea typeface="宋体" pitchFamily="2" charset="-122"/>
              </a:defRPr>
            </a:lvl3pPr>
            <a:lvl4pPr algn="ctr" rtl="0" fontAlgn="base">
              <a:spcBef>
                <a:spcPct val="0"/>
              </a:spcBef>
              <a:spcAft>
                <a:spcPct val="0"/>
              </a:spcAft>
              <a:defRPr sz="4400">
                <a:solidFill>
                  <a:schemeClr val="tx2"/>
                </a:solidFill>
                <a:latin typeface="Arial" charset="0"/>
                <a:ea typeface="宋体" pitchFamily="2" charset="-122"/>
              </a:defRPr>
            </a:lvl4pPr>
            <a:lvl5pPr algn="ctr" rtl="0" fontAlgn="base">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a:lstStyle>
          <a:p>
            <a:r>
              <a:rPr lang="en-US" altLang="zh-CN" dirty="0" err="1" smtClean="0">
                <a:solidFill>
                  <a:schemeClr val="accent2"/>
                </a:solidFill>
              </a:rPr>
              <a:t>Zadeh</a:t>
            </a:r>
            <a:r>
              <a:rPr lang="zh-CN" altLang="en-US" dirty="0" smtClean="0">
                <a:solidFill>
                  <a:schemeClr val="accent2"/>
                </a:solidFill>
              </a:rPr>
              <a:t>悖论</a:t>
            </a:r>
            <a:endParaRPr lang="zh-CN" altLang="en-US" dirty="0">
              <a:solidFill>
                <a:schemeClr val="accent2"/>
              </a:solidFill>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8258" name="Text Box 2"/>
          <p:cNvSpPr txBox="1">
            <a:spLocks noChangeArrowheads="1"/>
          </p:cNvSpPr>
          <p:nvPr/>
        </p:nvSpPr>
        <p:spPr bwMode="auto">
          <a:xfrm>
            <a:off x="611188" y="1125538"/>
            <a:ext cx="8353425" cy="2492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pPr>
            <a:r>
              <a:rPr lang="en-US" altLang="zh-CN" sz="2400" b="1" dirty="0" err="1" smtClean="0">
                <a:solidFill>
                  <a:schemeClr val="tx2"/>
                </a:solidFill>
                <a:latin typeface="Times New Roman" pitchFamily="18" charset="0"/>
                <a:ea typeface="Tahoma" pitchFamily="34" charset="0"/>
                <a:cs typeface="Times New Roman" pitchFamily="18" charset="0"/>
                <a:sym typeface="Symbol" pitchFamily="18" charset="2"/>
              </a:rPr>
              <a:t>Zadeh</a:t>
            </a:r>
            <a:r>
              <a:rPr lang="zh-CN" altLang="en-US" sz="2400" b="1" dirty="0" smtClean="0">
                <a:solidFill>
                  <a:schemeClr val="tx2"/>
                </a:solidFill>
                <a:latin typeface="Times New Roman" pitchFamily="18" charset="0"/>
                <a:ea typeface="幼圆" pitchFamily="49" charset="-122"/>
                <a:cs typeface="Times New Roman" pitchFamily="18" charset="0"/>
                <a:sym typeface="Symbol" pitchFamily="18" charset="2"/>
              </a:rPr>
              <a:t>悖论</a:t>
            </a:r>
            <a:r>
              <a:rPr lang="zh-CN" altLang="en-US" sz="2400" dirty="0" smtClean="0">
                <a:latin typeface="Times New Roman" pitchFamily="18" charset="0"/>
                <a:ea typeface="幼圆" pitchFamily="49" charset="-122"/>
                <a:cs typeface="Times New Roman" pitchFamily="18" charset="0"/>
              </a:rPr>
              <a:t>对</a:t>
            </a:r>
            <a:r>
              <a:rPr lang="zh-CN" altLang="en-US" sz="2400" dirty="0">
                <a:latin typeface="Times New Roman" pitchFamily="18" charset="0"/>
                <a:ea typeface="幼圆" pitchFamily="49" charset="-122"/>
                <a:cs typeface="Times New Roman" pitchFamily="18" charset="0"/>
              </a:rPr>
              <a:t>证据理论的合成公式的合理性进行质疑</a:t>
            </a:r>
            <a:r>
              <a:rPr lang="zh-CN" altLang="en-US" sz="2400" dirty="0" smtClean="0">
                <a:latin typeface="Times New Roman" pitchFamily="18" charset="0"/>
                <a:ea typeface="幼圆" pitchFamily="49" charset="-122"/>
                <a:cs typeface="Times New Roman" pitchFamily="18" charset="0"/>
              </a:rPr>
              <a:t>。</a:t>
            </a:r>
          </a:p>
          <a:p>
            <a:pPr eaLnBrk="1" hangingPunct="1">
              <a:spcBef>
                <a:spcPct val="50000"/>
              </a:spcBef>
            </a:pPr>
            <a:r>
              <a:rPr lang="zh-CN" altLang="en-US" sz="2400" dirty="0" smtClean="0">
                <a:solidFill>
                  <a:srgbClr val="0000FF"/>
                </a:solidFill>
                <a:latin typeface="Times New Roman" pitchFamily="18" charset="0"/>
                <a:ea typeface="幼圆" pitchFamily="49" charset="-122"/>
                <a:cs typeface="Times New Roman" pitchFamily="18" charset="0"/>
                <a:sym typeface="Symbol" pitchFamily="18" charset="2"/>
              </a:rPr>
              <a:t> </a:t>
            </a:r>
            <a:r>
              <a:rPr lang="zh-CN" altLang="en-US" sz="2400" b="1" dirty="0" smtClean="0">
                <a:solidFill>
                  <a:srgbClr val="0000FF"/>
                </a:solidFill>
                <a:latin typeface="Times New Roman" pitchFamily="18" charset="0"/>
                <a:ea typeface="幼圆" pitchFamily="49" charset="-122"/>
                <a:cs typeface="Times New Roman" pitchFamily="18" charset="0"/>
                <a:sym typeface="Symbol" pitchFamily="18" charset="2"/>
              </a:rPr>
              <a:t>例子</a:t>
            </a:r>
            <a:r>
              <a:rPr lang="zh-CN" altLang="en-US" sz="2400" dirty="0" smtClean="0">
                <a:solidFill>
                  <a:srgbClr val="0000FF"/>
                </a:solidFill>
                <a:latin typeface="Times New Roman" pitchFamily="18" charset="0"/>
                <a:ea typeface="幼圆" pitchFamily="49" charset="-122"/>
                <a:cs typeface="Times New Roman" pitchFamily="18" charset="0"/>
                <a:sym typeface="Symbol" pitchFamily="18" charset="2"/>
              </a:rPr>
              <a:t>：</a:t>
            </a:r>
            <a:r>
              <a:rPr lang="zh-CN" altLang="en-US" sz="2400" dirty="0" smtClean="0">
                <a:latin typeface="Times New Roman" pitchFamily="18" charset="0"/>
                <a:ea typeface="幼圆" pitchFamily="49" charset="-122"/>
                <a:cs typeface="Times New Roman" pitchFamily="18" charset="0"/>
              </a:rPr>
              <a:t>利用</a:t>
            </a:r>
            <a:r>
              <a:rPr lang="en-US" altLang="zh-CN" sz="2400" dirty="0" err="1" smtClean="0">
                <a:latin typeface="Times New Roman" pitchFamily="18" charset="0"/>
                <a:ea typeface="Tahoma" pitchFamily="34" charset="0"/>
                <a:cs typeface="Times New Roman" pitchFamily="18" charset="0"/>
              </a:rPr>
              <a:t>Dempster</a:t>
            </a:r>
            <a:r>
              <a:rPr lang="zh-CN" altLang="en-US" sz="2400" dirty="0" smtClean="0">
                <a:latin typeface="Times New Roman" pitchFamily="18" charset="0"/>
                <a:ea typeface="幼圆" pitchFamily="49" charset="-122"/>
                <a:cs typeface="Times New Roman" pitchFamily="18" charset="0"/>
              </a:rPr>
              <a:t>证据合成规则对两个目击证人（</a:t>
            </a:r>
            <a:r>
              <a:rPr lang="en-US" altLang="zh-CN" sz="2400" dirty="0" smtClean="0">
                <a:latin typeface="Times New Roman" pitchFamily="18" charset="0"/>
                <a:ea typeface="幼圆" pitchFamily="49" charset="-122"/>
                <a:cs typeface="Times New Roman" pitchFamily="18" charset="0"/>
              </a:rPr>
              <a:t>m</a:t>
            </a:r>
            <a:r>
              <a:rPr lang="en-US" altLang="zh-CN" sz="2400" dirty="0" smtClean="0">
                <a:latin typeface="Times New Roman" pitchFamily="18" charset="0"/>
                <a:ea typeface="Tahoma" pitchFamily="34" charset="0"/>
                <a:cs typeface="Times New Roman" pitchFamily="18" charset="0"/>
              </a:rPr>
              <a:t>1, m2</a:t>
            </a:r>
            <a:r>
              <a:rPr lang="zh-CN" altLang="en-US" sz="2400" dirty="0" smtClean="0">
                <a:latin typeface="Times New Roman" pitchFamily="18" charset="0"/>
                <a:ea typeface="幼圆" pitchFamily="49" charset="-122"/>
                <a:cs typeface="Times New Roman" pitchFamily="18" charset="0"/>
              </a:rPr>
              <a:t>）判断某宗“谋杀案” 的三个犯罪嫌疑人（</a:t>
            </a:r>
            <a:r>
              <a:rPr lang="en-US" altLang="zh-CN" sz="2400" dirty="0" smtClean="0">
                <a:latin typeface="Times New Roman" pitchFamily="18" charset="0"/>
                <a:ea typeface="Tahoma" pitchFamily="34" charset="0"/>
                <a:cs typeface="Times New Roman" pitchFamily="18" charset="0"/>
              </a:rPr>
              <a:t>Peter, Paul, Mary</a:t>
            </a:r>
            <a:r>
              <a:rPr lang="zh-CN" altLang="en-US" sz="2400" dirty="0" smtClean="0">
                <a:latin typeface="Times New Roman" pitchFamily="18" charset="0"/>
                <a:ea typeface="幼圆" pitchFamily="49" charset="-122"/>
                <a:cs typeface="Times New Roman" pitchFamily="18" charset="0"/>
              </a:rPr>
              <a:t>）中究竟谁是真正的凶手，得到的结果（认定</a:t>
            </a:r>
            <a:r>
              <a:rPr lang="en-US" altLang="zh-CN" sz="2400" dirty="0" smtClean="0">
                <a:latin typeface="Times New Roman" pitchFamily="18" charset="0"/>
                <a:ea typeface="Tahoma" pitchFamily="34" charset="0"/>
                <a:cs typeface="Times New Roman" pitchFamily="18" charset="0"/>
              </a:rPr>
              <a:t>Paul</a:t>
            </a:r>
            <a:r>
              <a:rPr lang="zh-CN" altLang="en-US" sz="2400" dirty="0" smtClean="0">
                <a:latin typeface="Times New Roman" pitchFamily="18" charset="0"/>
                <a:ea typeface="幼圆" pitchFamily="49" charset="-122"/>
                <a:cs typeface="Times New Roman" pitchFamily="18" charset="0"/>
              </a:rPr>
              <a:t>是凶手）却违背了人的常识推理结果，</a:t>
            </a:r>
            <a:r>
              <a:rPr lang="en-US" altLang="zh-CN" sz="2400" dirty="0" err="1" smtClean="0">
                <a:latin typeface="Times New Roman" pitchFamily="18" charset="0"/>
                <a:ea typeface="Tahoma" pitchFamily="34" charset="0"/>
                <a:cs typeface="Times New Roman" pitchFamily="18" charset="0"/>
              </a:rPr>
              <a:t>Zadeh</a:t>
            </a:r>
            <a:r>
              <a:rPr lang="zh-CN" altLang="en-US" sz="2400" dirty="0" smtClean="0">
                <a:latin typeface="Times New Roman" pitchFamily="18" charset="0"/>
                <a:ea typeface="幼圆" pitchFamily="49" charset="-122"/>
                <a:cs typeface="Times New Roman" pitchFamily="18" charset="0"/>
              </a:rPr>
              <a:t>认为这样的结果无法接受。</a:t>
            </a:r>
            <a:endParaRPr lang="zh-CN" altLang="en-US" sz="2400" dirty="0">
              <a:latin typeface="Times New Roman" pitchFamily="18" charset="0"/>
              <a:ea typeface="幼圆" pitchFamily="49" charset="-122"/>
              <a:cs typeface="Times New Roman" pitchFamily="18" charset="0"/>
            </a:endParaRPr>
          </a:p>
        </p:txBody>
      </p:sp>
      <p:graphicFrame>
        <p:nvGraphicFramePr>
          <p:cNvPr id="608259" name="Group 3"/>
          <p:cNvGraphicFramePr>
            <a:graphicFrameLocks noGrp="1"/>
          </p:cNvGraphicFramePr>
          <p:nvPr>
            <p:extLst>
              <p:ext uri="{D42A27DB-BD31-4B8C-83A1-F6EECF244321}">
                <p14:modId xmlns:p14="http://schemas.microsoft.com/office/powerpoint/2010/main" val="1296927670"/>
              </p:ext>
            </p:extLst>
          </p:nvPr>
        </p:nvGraphicFramePr>
        <p:xfrm>
          <a:off x="1619250" y="4184650"/>
          <a:ext cx="6096000" cy="1828800"/>
        </p:xfrm>
        <a:graphic>
          <a:graphicData uri="http://schemas.openxmlformats.org/drawingml/2006/table">
            <a:tbl>
              <a:tblPr/>
              <a:tblGrid>
                <a:gridCol w="1524000"/>
                <a:gridCol w="1524000"/>
                <a:gridCol w="1524000"/>
                <a:gridCol w="1524000"/>
              </a:tblGrid>
              <a:tr h="2794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400" b="0" i="0" u="none" strike="noStrike" cap="none" normalizeH="0" baseline="0" dirty="0" smtClean="0">
                        <a:ln>
                          <a:noFill/>
                        </a:ln>
                        <a:solidFill>
                          <a:schemeClr val="tx2"/>
                        </a:solidFill>
                        <a:effectLst/>
                        <a:latin typeface="Times New Roman" pitchFamily="18" charset="0"/>
                        <a:ea typeface="宋体" pitchFamily="2" charset="-122"/>
                      </a:endParaRP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0" i="0" u="none" strike="noStrike" cap="none" normalizeH="0" baseline="0" dirty="0" smtClean="0">
                          <a:ln>
                            <a:noFill/>
                          </a:ln>
                          <a:solidFill>
                            <a:schemeClr val="tx2"/>
                          </a:solidFill>
                          <a:effectLst/>
                          <a:latin typeface="Times New Roman" pitchFamily="18" charset="0"/>
                          <a:ea typeface="宋体" pitchFamily="2" charset="-122"/>
                        </a:rPr>
                        <a:t>m</a:t>
                      </a:r>
                      <a:r>
                        <a:rPr kumimoji="0" lang="en-US" altLang="zh-CN" sz="2400" b="0" i="0" u="none" strike="noStrike" cap="none" normalizeH="0" baseline="-25000" dirty="0" smtClean="0">
                          <a:ln>
                            <a:noFill/>
                          </a:ln>
                          <a:solidFill>
                            <a:schemeClr val="tx2"/>
                          </a:solidFill>
                          <a:effectLst/>
                          <a:latin typeface="Times New Roman" pitchFamily="18" charset="0"/>
                          <a:ea typeface="宋体" pitchFamily="2" charset="-122"/>
                        </a:rPr>
                        <a:t>1</a:t>
                      </a:r>
                      <a:r>
                        <a:rPr kumimoji="0" lang="en-US" altLang="zh-CN" sz="2400" b="0" i="0" u="none" strike="noStrike" cap="none" normalizeH="0" baseline="0" dirty="0" smtClean="0">
                          <a:ln>
                            <a:noFill/>
                          </a:ln>
                          <a:solidFill>
                            <a:schemeClr val="tx2"/>
                          </a:solidFill>
                          <a:effectLst/>
                          <a:latin typeface="Times New Roman" pitchFamily="18" charset="0"/>
                          <a:ea typeface="宋体" pitchFamily="2" charset="-122"/>
                        </a:rPr>
                        <a:t>()</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0" i="0" u="none" strike="noStrike" cap="none" normalizeH="0" baseline="0" dirty="0" smtClean="0">
                          <a:ln>
                            <a:noFill/>
                          </a:ln>
                          <a:solidFill>
                            <a:schemeClr val="tx2"/>
                          </a:solidFill>
                          <a:effectLst/>
                          <a:latin typeface="Times New Roman" pitchFamily="18" charset="0"/>
                          <a:ea typeface="宋体" pitchFamily="2" charset="-122"/>
                        </a:rPr>
                        <a:t>m</a:t>
                      </a:r>
                      <a:r>
                        <a:rPr kumimoji="0" lang="en-US" altLang="zh-CN" sz="2400" b="0" i="0" u="none" strike="noStrike" cap="none" normalizeH="0" baseline="-25000" dirty="0" smtClean="0">
                          <a:ln>
                            <a:noFill/>
                          </a:ln>
                          <a:solidFill>
                            <a:schemeClr val="tx2"/>
                          </a:solidFill>
                          <a:effectLst/>
                          <a:latin typeface="Times New Roman" pitchFamily="18" charset="0"/>
                          <a:ea typeface="宋体" pitchFamily="2" charset="-122"/>
                        </a:rPr>
                        <a:t>2</a:t>
                      </a:r>
                      <a:r>
                        <a:rPr kumimoji="0" lang="en-US" altLang="zh-CN" sz="2400" b="0" i="0" u="none" strike="noStrike" cap="none" normalizeH="0" baseline="0" dirty="0" smtClean="0">
                          <a:ln>
                            <a:noFill/>
                          </a:ln>
                          <a:solidFill>
                            <a:schemeClr val="tx2"/>
                          </a:solidFill>
                          <a:effectLst/>
                          <a:latin typeface="Times New Roman" pitchFamily="18" charset="0"/>
                          <a:ea typeface="宋体" pitchFamily="2" charset="-122"/>
                        </a:rPr>
                        <a:t>()</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0" i="1" u="none" strike="noStrike" cap="none" normalizeH="0" baseline="0" dirty="0" smtClean="0">
                          <a:ln>
                            <a:noFill/>
                          </a:ln>
                          <a:solidFill>
                            <a:srgbClr val="0000FF"/>
                          </a:solidFill>
                          <a:effectLst>
                            <a:outerShdw blurRad="38100" dist="38100" dir="2700000" algn="tl">
                              <a:srgbClr val="C0C0C0"/>
                            </a:outerShdw>
                          </a:effectLst>
                          <a:latin typeface="Times New Roman" pitchFamily="18" charset="0"/>
                          <a:ea typeface="宋体" pitchFamily="2" charset="-122"/>
                        </a:rPr>
                        <a:t>m</a:t>
                      </a:r>
                      <a:r>
                        <a:rPr kumimoji="0" lang="en-US" altLang="zh-CN" sz="2400" b="0" i="1" u="none" strike="noStrike" cap="none" normalizeH="0" baseline="-25000" dirty="0" smtClean="0">
                          <a:ln>
                            <a:noFill/>
                          </a:ln>
                          <a:solidFill>
                            <a:srgbClr val="0000FF"/>
                          </a:solidFill>
                          <a:effectLst>
                            <a:outerShdw blurRad="38100" dist="38100" dir="2700000" algn="tl">
                              <a:srgbClr val="C0C0C0"/>
                            </a:outerShdw>
                          </a:effectLst>
                          <a:latin typeface="Times New Roman" pitchFamily="18" charset="0"/>
                          <a:ea typeface="宋体" pitchFamily="2" charset="-122"/>
                        </a:rPr>
                        <a:t>12</a:t>
                      </a:r>
                      <a:r>
                        <a:rPr kumimoji="0" lang="en-US" altLang="zh-CN" sz="2400" b="0" i="1" u="none" strike="noStrike" cap="none" normalizeH="0" baseline="0" dirty="0" smtClean="0">
                          <a:ln>
                            <a:noFill/>
                          </a:ln>
                          <a:solidFill>
                            <a:srgbClr val="0000FF"/>
                          </a:solidFill>
                          <a:effectLst>
                            <a:outerShdw blurRad="38100" dist="38100" dir="2700000" algn="tl">
                              <a:srgbClr val="C0C0C0"/>
                            </a:outerShdw>
                          </a:effectLst>
                          <a:latin typeface="Times New Roman" pitchFamily="18" charset="0"/>
                          <a:ea typeface="宋体" pitchFamily="2" charset="-122"/>
                        </a:rPr>
                        <a:t>()</a:t>
                      </a: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431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0" i="0" u="none" strike="noStrike" cap="none" normalizeH="0" baseline="0" smtClean="0">
                          <a:ln>
                            <a:noFill/>
                          </a:ln>
                          <a:solidFill>
                            <a:schemeClr val="tx2"/>
                          </a:solidFill>
                          <a:effectLst/>
                          <a:latin typeface="Times New Roman" pitchFamily="18" charset="0"/>
                          <a:ea typeface="宋体" pitchFamily="2" charset="-122"/>
                        </a:rPr>
                        <a:t>Peter</a:t>
                      </a: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0" i="0" u="none" strike="noStrike" cap="none" normalizeH="0" baseline="0" smtClean="0">
                          <a:ln>
                            <a:noFill/>
                          </a:ln>
                          <a:solidFill>
                            <a:schemeClr val="tx2"/>
                          </a:solidFill>
                          <a:effectLst/>
                          <a:latin typeface="Times New Roman" pitchFamily="18" charset="0"/>
                          <a:ea typeface="宋体" pitchFamily="2" charset="-122"/>
                        </a:rPr>
                        <a:t>0.99</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0" i="0" u="none" strike="noStrike" cap="none" normalizeH="0" baseline="0" smtClean="0">
                          <a:ln>
                            <a:noFill/>
                          </a:ln>
                          <a:solidFill>
                            <a:schemeClr val="tx2"/>
                          </a:solidFill>
                          <a:effectLst/>
                          <a:latin typeface="Times New Roman" pitchFamily="18" charset="0"/>
                          <a:ea typeface="宋体" pitchFamily="2" charset="-122"/>
                        </a:rPr>
                        <a:t>0.00</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0" i="1" u="none" strike="noStrike" cap="none" normalizeH="0" baseline="0" dirty="0" smtClean="0">
                          <a:ln>
                            <a:noFill/>
                          </a:ln>
                          <a:solidFill>
                            <a:srgbClr val="0000FF"/>
                          </a:solidFill>
                          <a:effectLst>
                            <a:outerShdw blurRad="38100" dist="38100" dir="2700000" algn="tl">
                              <a:srgbClr val="C0C0C0"/>
                            </a:outerShdw>
                          </a:effectLst>
                          <a:latin typeface="Times New Roman" pitchFamily="18" charset="0"/>
                          <a:ea typeface="宋体" pitchFamily="2" charset="-122"/>
                        </a:rPr>
                        <a:t>0.00</a:t>
                      </a: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431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0" i="0" u="none" strike="noStrike" cap="none" normalizeH="0" baseline="0" smtClean="0">
                          <a:ln>
                            <a:noFill/>
                          </a:ln>
                          <a:solidFill>
                            <a:schemeClr val="tx2"/>
                          </a:solidFill>
                          <a:effectLst/>
                          <a:latin typeface="Times New Roman" pitchFamily="18" charset="0"/>
                          <a:ea typeface="宋体" pitchFamily="2" charset="-122"/>
                        </a:rPr>
                        <a:t>Paul</a:t>
                      </a: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0" i="0" u="none" strike="noStrike" cap="none" normalizeH="0" baseline="0" smtClean="0">
                          <a:ln>
                            <a:noFill/>
                          </a:ln>
                          <a:solidFill>
                            <a:schemeClr val="tx2"/>
                          </a:solidFill>
                          <a:effectLst/>
                          <a:latin typeface="Times New Roman" pitchFamily="18" charset="0"/>
                          <a:ea typeface="宋体" pitchFamily="2" charset="-122"/>
                        </a:rPr>
                        <a:t>0.01</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0" i="0" u="none" strike="noStrike" cap="none" normalizeH="0" baseline="0" smtClean="0">
                          <a:ln>
                            <a:noFill/>
                          </a:ln>
                          <a:solidFill>
                            <a:schemeClr val="tx2"/>
                          </a:solidFill>
                          <a:effectLst/>
                          <a:latin typeface="Times New Roman" pitchFamily="18" charset="0"/>
                          <a:ea typeface="宋体" pitchFamily="2" charset="-122"/>
                        </a:rPr>
                        <a:t>0.01</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0" i="1" u="none" strike="noStrike" cap="none" normalizeH="0" baseline="0" dirty="0" smtClean="0">
                          <a:ln>
                            <a:noFill/>
                          </a:ln>
                          <a:solidFill>
                            <a:srgbClr val="0000FF"/>
                          </a:solidFill>
                          <a:effectLst>
                            <a:outerShdw blurRad="38100" dist="38100" dir="2700000" algn="tl">
                              <a:srgbClr val="C0C0C0"/>
                            </a:outerShdw>
                          </a:effectLst>
                          <a:latin typeface="Times New Roman" pitchFamily="18" charset="0"/>
                          <a:ea typeface="宋体" pitchFamily="2" charset="-122"/>
                        </a:rPr>
                        <a:t>1.00</a:t>
                      </a: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2762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0" i="0" u="none" strike="noStrike" cap="none" normalizeH="0" baseline="0" smtClean="0">
                          <a:ln>
                            <a:noFill/>
                          </a:ln>
                          <a:solidFill>
                            <a:schemeClr val="tx2"/>
                          </a:solidFill>
                          <a:effectLst/>
                          <a:latin typeface="Times New Roman" pitchFamily="18" charset="0"/>
                          <a:ea typeface="宋体" pitchFamily="2" charset="-122"/>
                        </a:rPr>
                        <a:t>Mary</a:t>
                      </a: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0" i="0" u="none" strike="noStrike" cap="none" normalizeH="0" baseline="0" dirty="0" smtClean="0">
                          <a:ln>
                            <a:noFill/>
                          </a:ln>
                          <a:solidFill>
                            <a:schemeClr val="tx2"/>
                          </a:solidFill>
                          <a:effectLst/>
                          <a:latin typeface="Times New Roman" pitchFamily="18" charset="0"/>
                          <a:ea typeface="宋体" pitchFamily="2" charset="-122"/>
                        </a:rPr>
                        <a:t>0.00</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0" i="0" u="none" strike="noStrike" cap="none" normalizeH="0" baseline="0" smtClean="0">
                          <a:ln>
                            <a:noFill/>
                          </a:ln>
                          <a:solidFill>
                            <a:schemeClr val="tx2"/>
                          </a:solidFill>
                          <a:effectLst/>
                          <a:latin typeface="Times New Roman" pitchFamily="18" charset="0"/>
                          <a:ea typeface="宋体" pitchFamily="2" charset="-122"/>
                        </a:rPr>
                        <a:t>0.99</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0" i="1" u="none" strike="noStrike" cap="none" normalizeH="0" baseline="0" dirty="0" smtClean="0">
                          <a:ln>
                            <a:noFill/>
                          </a:ln>
                          <a:solidFill>
                            <a:srgbClr val="0000FF"/>
                          </a:solidFill>
                          <a:effectLst>
                            <a:outerShdw blurRad="38100" dist="38100" dir="2700000" algn="tl">
                              <a:srgbClr val="C0C0C0"/>
                            </a:outerShdw>
                          </a:effectLst>
                          <a:latin typeface="Times New Roman" pitchFamily="18" charset="0"/>
                          <a:ea typeface="宋体" pitchFamily="2" charset="-122"/>
                        </a:rPr>
                        <a:t>0.00</a:t>
                      </a: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r>
            </a:tbl>
          </a:graphicData>
        </a:graphic>
      </p:graphicFrame>
      <p:sp>
        <p:nvSpPr>
          <p:cNvPr id="5" name="Rectangle 2"/>
          <p:cNvSpPr txBox="1">
            <a:spLocks noChangeArrowheads="1"/>
          </p:cNvSpPr>
          <p:nvPr/>
        </p:nvSpPr>
        <p:spPr>
          <a:xfrm>
            <a:off x="457200" y="260648"/>
            <a:ext cx="8229600" cy="1143000"/>
          </a:xfrm>
          <a:prstGeom prst="rect">
            <a:avLst/>
          </a:prstGeom>
        </p:spPr>
        <p:txBody>
          <a:bodyPr/>
          <a:lstStyle>
            <a:lvl1pPr algn="ctr" rtl="0" fontAlgn="base">
              <a:spcBef>
                <a:spcPct val="0"/>
              </a:spcBef>
              <a:spcAft>
                <a:spcPct val="0"/>
              </a:spcAft>
              <a:defRPr sz="4400">
                <a:solidFill>
                  <a:schemeClr val="tx2"/>
                </a:solidFill>
                <a:latin typeface="方正姚体" pitchFamily="2" charset="-122"/>
                <a:ea typeface="方正姚体" pitchFamily="2" charset="-122"/>
                <a:cs typeface="+mj-cs"/>
              </a:defRPr>
            </a:lvl1pPr>
            <a:lvl2pPr algn="ctr" rtl="0" fontAlgn="base">
              <a:spcBef>
                <a:spcPct val="0"/>
              </a:spcBef>
              <a:spcAft>
                <a:spcPct val="0"/>
              </a:spcAft>
              <a:defRPr sz="4400">
                <a:solidFill>
                  <a:schemeClr val="tx2"/>
                </a:solidFill>
                <a:latin typeface="Arial" charset="0"/>
                <a:ea typeface="宋体" pitchFamily="2" charset="-122"/>
              </a:defRPr>
            </a:lvl2pPr>
            <a:lvl3pPr algn="ctr" rtl="0" fontAlgn="base">
              <a:spcBef>
                <a:spcPct val="0"/>
              </a:spcBef>
              <a:spcAft>
                <a:spcPct val="0"/>
              </a:spcAft>
              <a:defRPr sz="4400">
                <a:solidFill>
                  <a:schemeClr val="tx2"/>
                </a:solidFill>
                <a:latin typeface="Arial" charset="0"/>
                <a:ea typeface="宋体" pitchFamily="2" charset="-122"/>
              </a:defRPr>
            </a:lvl3pPr>
            <a:lvl4pPr algn="ctr" rtl="0" fontAlgn="base">
              <a:spcBef>
                <a:spcPct val="0"/>
              </a:spcBef>
              <a:spcAft>
                <a:spcPct val="0"/>
              </a:spcAft>
              <a:defRPr sz="4400">
                <a:solidFill>
                  <a:schemeClr val="tx2"/>
                </a:solidFill>
                <a:latin typeface="Arial" charset="0"/>
                <a:ea typeface="宋体" pitchFamily="2" charset="-122"/>
              </a:defRPr>
            </a:lvl4pPr>
            <a:lvl5pPr algn="ctr" rtl="0" fontAlgn="base">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a:lstStyle>
          <a:p>
            <a:r>
              <a:rPr lang="en-US" altLang="zh-CN" dirty="0" err="1" smtClean="0">
                <a:solidFill>
                  <a:schemeClr val="accent2"/>
                </a:solidFill>
              </a:rPr>
              <a:t>Zadeh</a:t>
            </a:r>
            <a:r>
              <a:rPr lang="zh-CN" altLang="en-US" dirty="0" smtClean="0">
                <a:solidFill>
                  <a:schemeClr val="accent2"/>
                </a:solidFill>
              </a:rPr>
              <a:t>悖论</a:t>
            </a:r>
            <a:endParaRPr lang="zh-CN" altLang="en-US" dirty="0">
              <a:solidFill>
                <a:schemeClr val="accent2"/>
              </a:solidFill>
            </a:endParaRPr>
          </a:p>
        </p:txBody>
      </p:sp>
    </p:spTree>
    <p:extLst>
      <p:ext uri="{BB962C8B-B14F-4D97-AF65-F5344CB8AC3E}">
        <p14:creationId xmlns:p14="http://schemas.microsoft.com/office/powerpoint/2010/main" val="136112982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9310" name="Text Box 30"/>
          <p:cNvSpPr txBox="1">
            <a:spLocks noChangeArrowheads="1"/>
          </p:cNvSpPr>
          <p:nvPr/>
        </p:nvSpPr>
        <p:spPr bwMode="auto">
          <a:xfrm>
            <a:off x="971600" y="3897052"/>
            <a:ext cx="8001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pPr>
            <a:r>
              <a:rPr lang="zh-CN" altLang="en-US" sz="2400" b="1" dirty="0" smtClean="0">
                <a:latin typeface="仿宋_GB2312" pitchFamily="49" charset="-122"/>
                <a:ea typeface="仿宋_GB2312" pitchFamily="49" charset="-122"/>
              </a:rPr>
              <a:t>解</a:t>
            </a:r>
            <a:r>
              <a:rPr lang="en-US" altLang="zh-CN" sz="2400" b="1" dirty="0" smtClean="0">
                <a:latin typeface="仿宋_GB2312" pitchFamily="49" charset="-122"/>
                <a:ea typeface="仿宋_GB2312" pitchFamily="49" charset="-122"/>
              </a:rPr>
              <a:t>: </a:t>
            </a:r>
            <a:r>
              <a:rPr lang="en-US" altLang="zh-CN" sz="2400" b="1" dirty="0" smtClean="0">
                <a:latin typeface="仿宋_GB2312" pitchFamily="49" charset="-122"/>
                <a:ea typeface="仿宋_GB2312" pitchFamily="49" charset="-122"/>
                <a:sym typeface="Wingdings" pitchFamily="2" charset="2"/>
              </a:rPr>
              <a:t>1.</a:t>
            </a:r>
            <a:r>
              <a:rPr lang="zh-CN" altLang="en-US" sz="2400" b="1" dirty="0" smtClean="0">
                <a:latin typeface="仿宋_GB2312" pitchFamily="49" charset="-122"/>
                <a:ea typeface="仿宋_GB2312" pitchFamily="49" charset="-122"/>
              </a:rPr>
              <a:t>计算</a:t>
            </a:r>
            <a:r>
              <a:rPr lang="zh-CN" altLang="en-US" sz="2400" b="1" dirty="0">
                <a:latin typeface="仿宋_GB2312" pitchFamily="49" charset="-122"/>
                <a:ea typeface="仿宋_GB2312" pitchFamily="49" charset="-122"/>
              </a:rPr>
              <a:t>归一化常数</a:t>
            </a:r>
            <a:r>
              <a:rPr lang="en-US" altLang="zh-CN" sz="2400" b="1" dirty="0" smtClean="0">
                <a:latin typeface="仿宋_GB2312" pitchFamily="49" charset="-122"/>
                <a:ea typeface="仿宋_GB2312" pitchFamily="49" charset="-122"/>
              </a:rPr>
              <a:t>K</a:t>
            </a:r>
            <a:endParaRPr lang="zh-CN" altLang="en-US" sz="2400" b="1" dirty="0">
              <a:latin typeface="仿宋_GB2312" pitchFamily="49" charset="-122"/>
              <a:ea typeface="仿宋_GB2312" pitchFamily="49" charset="-122"/>
            </a:endParaRPr>
          </a:p>
        </p:txBody>
      </p:sp>
      <p:graphicFrame>
        <p:nvGraphicFramePr>
          <p:cNvPr id="609311" name="Object 31"/>
          <p:cNvGraphicFramePr>
            <a:graphicFrameLocks noChangeAspect="1"/>
          </p:cNvGraphicFramePr>
          <p:nvPr>
            <p:extLst>
              <p:ext uri="{D42A27DB-BD31-4B8C-83A1-F6EECF244321}">
                <p14:modId xmlns:p14="http://schemas.microsoft.com/office/powerpoint/2010/main" val="2644868740"/>
              </p:ext>
            </p:extLst>
          </p:nvPr>
        </p:nvGraphicFramePr>
        <p:xfrm>
          <a:off x="863588" y="4725144"/>
          <a:ext cx="7980362" cy="1452563"/>
        </p:xfrm>
        <a:graphic>
          <a:graphicData uri="http://schemas.openxmlformats.org/presentationml/2006/ole">
            <mc:AlternateContent xmlns:mc="http://schemas.openxmlformats.org/markup-compatibility/2006">
              <mc:Choice xmlns:v="urn:schemas-microsoft-com:vml" Requires="v">
                <p:oleObj spid="_x0000_s609421" name="Equation" r:id="rId4" imgW="4228920" imgH="774360" progId="Equation.DSMT4">
                  <p:embed/>
                </p:oleObj>
              </mc:Choice>
              <mc:Fallback>
                <p:oleObj name="Equation" r:id="rId4" imgW="4228920" imgH="774360" progId="Equation.DSMT4">
                  <p:embed/>
                  <p:pic>
                    <p:nvPicPr>
                      <p:cNvPr id="0" name="Object 3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63588" y="4725144"/>
                        <a:ext cx="7980362" cy="1452563"/>
                      </a:xfrm>
                      <a:prstGeom prst="rect">
                        <a:avLst/>
                      </a:prstGeom>
                      <a:solidFill>
                        <a:schemeClr val="bg1"/>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7" name="Rectangle 2"/>
          <p:cNvSpPr txBox="1">
            <a:spLocks noChangeArrowheads="1"/>
          </p:cNvSpPr>
          <p:nvPr/>
        </p:nvSpPr>
        <p:spPr>
          <a:xfrm>
            <a:off x="457200" y="260648"/>
            <a:ext cx="8229600" cy="1143000"/>
          </a:xfrm>
          <a:prstGeom prst="rect">
            <a:avLst/>
          </a:prstGeom>
        </p:spPr>
        <p:txBody>
          <a:bodyPr/>
          <a:lstStyle>
            <a:lvl1pPr algn="ctr" rtl="0" fontAlgn="base">
              <a:spcBef>
                <a:spcPct val="0"/>
              </a:spcBef>
              <a:spcAft>
                <a:spcPct val="0"/>
              </a:spcAft>
              <a:defRPr sz="4400">
                <a:solidFill>
                  <a:schemeClr val="tx2"/>
                </a:solidFill>
                <a:latin typeface="方正姚体" pitchFamily="2" charset="-122"/>
                <a:ea typeface="方正姚体" pitchFamily="2" charset="-122"/>
                <a:cs typeface="+mj-cs"/>
              </a:defRPr>
            </a:lvl1pPr>
            <a:lvl2pPr algn="ctr" rtl="0" fontAlgn="base">
              <a:spcBef>
                <a:spcPct val="0"/>
              </a:spcBef>
              <a:spcAft>
                <a:spcPct val="0"/>
              </a:spcAft>
              <a:defRPr sz="4400">
                <a:solidFill>
                  <a:schemeClr val="tx2"/>
                </a:solidFill>
                <a:latin typeface="Arial" charset="0"/>
                <a:ea typeface="宋体" pitchFamily="2" charset="-122"/>
              </a:defRPr>
            </a:lvl2pPr>
            <a:lvl3pPr algn="ctr" rtl="0" fontAlgn="base">
              <a:spcBef>
                <a:spcPct val="0"/>
              </a:spcBef>
              <a:spcAft>
                <a:spcPct val="0"/>
              </a:spcAft>
              <a:defRPr sz="4400">
                <a:solidFill>
                  <a:schemeClr val="tx2"/>
                </a:solidFill>
                <a:latin typeface="Arial" charset="0"/>
                <a:ea typeface="宋体" pitchFamily="2" charset="-122"/>
              </a:defRPr>
            </a:lvl3pPr>
            <a:lvl4pPr algn="ctr" rtl="0" fontAlgn="base">
              <a:spcBef>
                <a:spcPct val="0"/>
              </a:spcBef>
              <a:spcAft>
                <a:spcPct val="0"/>
              </a:spcAft>
              <a:defRPr sz="4400">
                <a:solidFill>
                  <a:schemeClr val="tx2"/>
                </a:solidFill>
                <a:latin typeface="Arial" charset="0"/>
                <a:ea typeface="宋体" pitchFamily="2" charset="-122"/>
              </a:defRPr>
            </a:lvl4pPr>
            <a:lvl5pPr algn="ctr" rtl="0" fontAlgn="base">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a:lstStyle>
          <a:p>
            <a:r>
              <a:rPr lang="en-US" altLang="zh-CN" dirty="0" err="1" smtClean="0">
                <a:solidFill>
                  <a:schemeClr val="accent2"/>
                </a:solidFill>
              </a:rPr>
              <a:t>Zadeh</a:t>
            </a:r>
            <a:r>
              <a:rPr lang="zh-CN" altLang="en-US" dirty="0" smtClean="0">
                <a:solidFill>
                  <a:schemeClr val="accent2"/>
                </a:solidFill>
              </a:rPr>
              <a:t>悖论</a:t>
            </a:r>
            <a:endParaRPr lang="zh-CN" altLang="en-US" dirty="0">
              <a:solidFill>
                <a:schemeClr val="accent2"/>
              </a:solidFill>
            </a:endParaRPr>
          </a:p>
        </p:txBody>
      </p:sp>
      <p:graphicFrame>
        <p:nvGraphicFramePr>
          <p:cNvPr id="8" name="Group 3"/>
          <p:cNvGraphicFramePr>
            <a:graphicFrameLocks noGrp="1"/>
          </p:cNvGraphicFramePr>
          <p:nvPr>
            <p:extLst>
              <p:ext uri="{D42A27DB-BD31-4B8C-83A1-F6EECF244321}">
                <p14:modId xmlns:p14="http://schemas.microsoft.com/office/powerpoint/2010/main" val="1254887552"/>
              </p:ext>
            </p:extLst>
          </p:nvPr>
        </p:nvGraphicFramePr>
        <p:xfrm>
          <a:off x="1619250" y="1700808"/>
          <a:ext cx="6096000" cy="1828800"/>
        </p:xfrm>
        <a:graphic>
          <a:graphicData uri="http://schemas.openxmlformats.org/drawingml/2006/table">
            <a:tbl>
              <a:tblPr/>
              <a:tblGrid>
                <a:gridCol w="1524000"/>
                <a:gridCol w="1524000"/>
                <a:gridCol w="1524000"/>
                <a:gridCol w="1524000"/>
              </a:tblGrid>
              <a:tr h="2794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400" b="0" i="0" u="none" strike="noStrike" cap="none" normalizeH="0" baseline="0" dirty="0" smtClean="0">
                        <a:ln>
                          <a:noFill/>
                        </a:ln>
                        <a:solidFill>
                          <a:schemeClr val="tx2"/>
                        </a:solidFill>
                        <a:effectLst/>
                        <a:latin typeface="Times New Roman" pitchFamily="18" charset="0"/>
                        <a:ea typeface="宋体" pitchFamily="2" charset="-122"/>
                      </a:endParaRP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0" i="0" u="none" strike="noStrike" cap="none" normalizeH="0" baseline="0" dirty="0" smtClean="0">
                          <a:ln>
                            <a:noFill/>
                          </a:ln>
                          <a:solidFill>
                            <a:schemeClr val="tx2"/>
                          </a:solidFill>
                          <a:effectLst/>
                          <a:latin typeface="Times New Roman" pitchFamily="18" charset="0"/>
                          <a:ea typeface="宋体" pitchFamily="2" charset="-122"/>
                        </a:rPr>
                        <a:t>m</a:t>
                      </a:r>
                      <a:r>
                        <a:rPr kumimoji="0" lang="en-US" altLang="zh-CN" sz="2400" b="0" i="0" u="none" strike="noStrike" cap="none" normalizeH="0" baseline="-25000" dirty="0" smtClean="0">
                          <a:ln>
                            <a:noFill/>
                          </a:ln>
                          <a:solidFill>
                            <a:schemeClr val="tx2"/>
                          </a:solidFill>
                          <a:effectLst/>
                          <a:latin typeface="Times New Roman" pitchFamily="18" charset="0"/>
                          <a:ea typeface="宋体" pitchFamily="2" charset="-122"/>
                        </a:rPr>
                        <a:t>1</a:t>
                      </a:r>
                      <a:r>
                        <a:rPr kumimoji="0" lang="en-US" altLang="zh-CN" sz="2400" b="0" i="0" u="none" strike="noStrike" cap="none" normalizeH="0" baseline="0" dirty="0" smtClean="0">
                          <a:ln>
                            <a:noFill/>
                          </a:ln>
                          <a:solidFill>
                            <a:schemeClr val="tx2"/>
                          </a:solidFill>
                          <a:effectLst/>
                          <a:latin typeface="Times New Roman" pitchFamily="18" charset="0"/>
                          <a:ea typeface="宋体" pitchFamily="2" charset="-122"/>
                        </a:rPr>
                        <a:t>()</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0" i="0" u="none" strike="noStrike" cap="none" normalizeH="0" baseline="0" dirty="0" smtClean="0">
                          <a:ln>
                            <a:noFill/>
                          </a:ln>
                          <a:solidFill>
                            <a:schemeClr val="tx2"/>
                          </a:solidFill>
                          <a:effectLst/>
                          <a:latin typeface="Times New Roman" pitchFamily="18" charset="0"/>
                          <a:ea typeface="宋体" pitchFamily="2" charset="-122"/>
                        </a:rPr>
                        <a:t>m</a:t>
                      </a:r>
                      <a:r>
                        <a:rPr kumimoji="0" lang="en-US" altLang="zh-CN" sz="2400" b="0" i="0" u="none" strike="noStrike" cap="none" normalizeH="0" baseline="-25000" dirty="0" smtClean="0">
                          <a:ln>
                            <a:noFill/>
                          </a:ln>
                          <a:solidFill>
                            <a:schemeClr val="tx2"/>
                          </a:solidFill>
                          <a:effectLst/>
                          <a:latin typeface="Times New Roman" pitchFamily="18" charset="0"/>
                          <a:ea typeface="宋体" pitchFamily="2" charset="-122"/>
                        </a:rPr>
                        <a:t>2</a:t>
                      </a:r>
                      <a:r>
                        <a:rPr kumimoji="0" lang="en-US" altLang="zh-CN" sz="2400" b="0" i="0" u="none" strike="noStrike" cap="none" normalizeH="0" baseline="0" dirty="0" smtClean="0">
                          <a:ln>
                            <a:noFill/>
                          </a:ln>
                          <a:solidFill>
                            <a:schemeClr val="tx2"/>
                          </a:solidFill>
                          <a:effectLst/>
                          <a:latin typeface="Times New Roman" pitchFamily="18" charset="0"/>
                          <a:ea typeface="宋体" pitchFamily="2" charset="-122"/>
                        </a:rPr>
                        <a:t>()</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0" i="1" u="none" strike="noStrike" cap="none" normalizeH="0" baseline="0" dirty="0" smtClean="0">
                          <a:ln>
                            <a:noFill/>
                          </a:ln>
                          <a:solidFill>
                            <a:srgbClr val="0000FF"/>
                          </a:solidFill>
                          <a:effectLst>
                            <a:outerShdw blurRad="38100" dist="38100" dir="2700000" algn="tl">
                              <a:srgbClr val="C0C0C0"/>
                            </a:outerShdw>
                          </a:effectLst>
                          <a:latin typeface="Times New Roman" pitchFamily="18" charset="0"/>
                          <a:ea typeface="宋体" pitchFamily="2" charset="-122"/>
                        </a:rPr>
                        <a:t>m</a:t>
                      </a:r>
                      <a:r>
                        <a:rPr kumimoji="0" lang="en-US" altLang="zh-CN" sz="2400" b="0" i="1" u="none" strike="noStrike" cap="none" normalizeH="0" baseline="-25000" dirty="0" smtClean="0">
                          <a:ln>
                            <a:noFill/>
                          </a:ln>
                          <a:solidFill>
                            <a:srgbClr val="0000FF"/>
                          </a:solidFill>
                          <a:effectLst>
                            <a:outerShdw blurRad="38100" dist="38100" dir="2700000" algn="tl">
                              <a:srgbClr val="C0C0C0"/>
                            </a:outerShdw>
                          </a:effectLst>
                          <a:latin typeface="Times New Roman" pitchFamily="18" charset="0"/>
                          <a:ea typeface="宋体" pitchFamily="2" charset="-122"/>
                        </a:rPr>
                        <a:t>12</a:t>
                      </a:r>
                      <a:r>
                        <a:rPr kumimoji="0" lang="en-US" altLang="zh-CN" sz="2400" b="0" i="1" u="none" strike="noStrike" cap="none" normalizeH="0" baseline="0" dirty="0" smtClean="0">
                          <a:ln>
                            <a:noFill/>
                          </a:ln>
                          <a:solidFill>
                            <a:srgbClr val="0000FF"/>
                          </a:solidFill>
                          <a:effectLst>
                            <a:outerShdw blurRad="38100" dist="38100" dir="2700000" algn="tl">
                              <a:srgbClr val="C0C0C0"/>
                            </a:outerShdw>
                          </a:effectLst>
                          <a:latin typeface="Times New Roman" pitchFamily="18" charset="0"/>
                          <a:ea typeface="宋体" pitchFamily="2" charset="-122"/>
                        </a:rPr>
                        <a:t>()</a:t>
                      </a: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431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0" i="0" u="none" strike="noStrike" cap="none" normalizeH="0" baseline="0" smtClean="0">
                          <a:ln>
                            <a:noFill/>
                          </a:ln>
                          <a:solidFill>
                            <a:schemeClr val="tx2"/>
                          </a:solidFill>
                          <a:effectLst/>
                          <a:latin typeface="Times New Roman" pitchFamily="18" charset="0"/>
                          <a:ea typeface="宋体" pitchFamily="2" charset="-122"/>
                        </a:rPr>
                        <a:t>Peter</a:t>
                      </a: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0" i="0" u="none" strike="noStrike" cap="none" normalizeH="0" baseline="0" smtClean="0">
                          <a:ln>
                            <a:noFill/>
                          </a:ln>
                          <a:solidFill>
                            <a:schemeClr val="tx2"/>
                          </a:solidFill>
                          <a:effectLst/>
                          <a:latin typeface="Times New Roman" pitchFamily="18" charset="0"/>
                          <a:ea typeface="宋体" pitchFamily="2" charset="-122"/>
                        </a:rPr>
                        <a:t>0.99</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0" i="0" u="none" strike="noStrike" cap="none" normalizeH="0" baseline="0" smtClean="0">
                          <a:ln>
                            <a:noFill/>
                          </a:ln>
                          <a:solidFill>
                            <a:schemeClr val="tx2"/>
                          </a:solidFill>
                          <a:effectLst/>
                          <a:latin typeface="Times New Roman" pitchFamily="18" charset="0"/>
                          <a:ea typeface="宋体" pitchFamily="2" charset="-122"/>
                        </a:rPr>
                        <a:t>0.00</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400" b="0" i="1" u="none" strike="noStrike" cap="none" normalizeH="0" baseline="0" dirty="0" smtClean="0">
                          <a:ln>
                            <a:noFill/>
                          </a:ln>
                          <a:solidFill>
                            <a:srgbClr val="0000FF"/>
                          </a:solidFill>
                          <a:effectLst>
                            <a:outerShdw blurRad="38100" dist="38100" dir="2700000" algn="tl">
                              <a:srgbClr val="C0C0C0"/>
                            </a:outerShdw>
                          </a:effectLst>
                          <a:latin typeface="Times New Roman" pitchFamily="18" charset="0"/>
                          <a:ea typeface="宋体" pitchFamily="2" charset="-122"/>
                        </a:rPr>
                        <a:t>？</a:t>
                      </a:r>
                      <a:endParaRPr kumimoji="0" lang="en-US" altLang="zh-CN" sz="2400" b="0" i="1" u="none" strike="noStrike" cap="none" normalizeH="0" baseline="0" dirty="0" smtClean="0">
                        <a:ln>
                          <a:noFill/>
                        </a:ln>
                        <a:solidFill>
                          <a:srgbClr val="0000FF"/>
                        </a:solidFill>
                        <a:effectLst>
                          <a:outerShdw blurRad="38100" dist="38100" dir="2700000" algn="tl">
                            <a:srgbClr val="C0C0C0"/>
                          </a:outerShdw>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431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0" i="0" u="none" strike="noStrike" cap="none" normalizeH="0" baseline="0" smtClean="0">
                          <a:ln>
                            <a:noFill/>
                          </a:ln>
                          <a:solidFill>
                            <a:schemeClr val="tx2"/>
                          </a:solidFill>
                          <a:effectLst/>
                          <a:latin typeface="Times New Roman" pitchFamily="18" charset="0"/>
                          <a:ea typeface="宋体" pitchFamily="2" charset="-122"/>
                        </a:rPr>
                        <a:t>Paul</a:t>
                      </a: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0" i="0" u="none" strike="noStrike" cap="none" normalizeH="0" baseline="0" smtClean="0">
                          <a:ln>
                            <a:noFill/>
                          </a:ln>
                          <a:solidFill>
                            <a:schemeClr val="tx2"/>
                          </a:solidFill>
                          <a:effectLst/>
                          <a:latin typeface="Times New Roman" pitchFamily="18" charset="0"/>
                          <a:ea typeface="宋体" pitchFamily="2" charset="-122"/>
                        </a:rPr>
                        <a:t>0.01</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0" i="0" u="none" strike="noStrike" cap="none" normalizeH="0" baseline="0" smtClean="0">
                          <a:ln>
                            <a:noFill/>
                          </a:ln>
                          <a:solidFill>
                            <a:schemeClr val="tx2"/>
                          </a:solidFill>
                          <a:effectLst/>
                          <a:latin typeface="Times New Roman" pitchFamily="18" charset="0"/>
                          <a:ea typeface="宋体" pitchFamily="2" charset="-122"/>
                        </a:rPr>
                        <a:t>0.01</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400" b="0" i="1" u="none" strike="noStrike" cap="none" normalizeH="0" baseline="0" dirty="0" smtClean="0">
                          <a:ln>
                            <a:noFill/>
                          </a:ln>
                          <a:solidFill>
                            <a:srgbClr val="0000FF"/>
                          </a:solidFill>
                          <a:effectLst>
                            <a:outerShdw blurRad="38100" dist="38100" dir="2700000" algn="tl">
                              <a:srgbClr val="C0C0C0"/>
                            </a:outerShdw>
                          </a:effectLst>
                          <a:latin typeface="Times New Roman" pitchFamily="18" charset="0"/>
                          <a:ea typeface="宋体" pitchFamily="2" charset="-122"/>
                        </a:rPr>
                        <a:t>？</a:t>
                      </a:r>
                      <a:endParaRPr kumimoji="0" lang="en-US" altLang="zh-CN" sz="2400" b="0" i="1" u="none" strike="noStrike" cap="none" normalizeH="0" baseline="0" dirty="0" smtClean="0">
                        <a:ln>
                          <a:noFill/>
                        </a:ln>
                        <a:solidFill>
                          <a:srgbClr val="0000FF"/>
                        </a:solidFill>
                        <a:effectLst>
                          <a:outerShdw blurRad="38100" dist="38100" dir="2700000" algn="tl">
                            <a:srgbClr val="C0C0C0"/>
                          </a:outerShdw>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2762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0" i="0" u="none" strike="noStrike" cap="none" normalizeH="0" baseline="0" smtClean="0">
                          <a:ln>
                            <a:noFill/>
                          </a:ln>
                          <a:solidFill>
                            <a:schemeClr val="tx2"/>
                          </a:solidFill>
                          <a:effectLst/>
                          <a:latin typeface="Times New Roman" pitchFamily="18" charset="0"/>
                          <a:ea typeface="宋体" pitchFamily="2" charset="-122"/>
                        </a:rPr>
                        <a:t>Mary</a:t>
                      </a: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0" i="0" u="none" strike="noStrike" cap="none" normalizeH="0" baseline="0" dirty="0" smtClean="0">
                          <a:ln>
                            <a:noFill/>
                          </a:ln>
                          <a:solidFill>
                            <a:schemeClr val="tx2"/>
                          </a:solidFill>
                          <a:effectLst/>
                          <a:latin typeface="Times New Roman" pitchFamily="18" charset="0"/>
                          <a:ea typeface="宋体" pitchFamily="2" charset="-122"/>
                        </a:rPr>
                        <a:t>0.00</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0" i="0" u="none" strike="noStrike" cap="none" normalizeH="0" baseline="0" smtClean="0">
                          <a:ln>
                            <a:noFill/>
                          </a:ln>
                          <a:solidFill>
                            <a:schemeClr val="tx2"/>
                          </a:solidFill>
                          <a:effectLst/>
                          <a:latin typeface="Times New Roman" pitchFamily="18" charset="0"/>
                          <a:ea typeface="宋体" pitchFamily="2" charset="-122"/>
                        </a:rPr>
                        <a:t>0.99</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400" b="0" i="1" u="none" strike="noStrike" cap="none" normalizeH="0" baseline="0" dirty="0" smtClean="0">
                          <a:ln>
                            <a:noFill/>
                          </a:ln>
                          <a:solidFill>
                            <a:srgbClr val="0000FF"/>
                          </a:solidFill>
                          <a:effectLst>
                            <a:outerShdw blurRad="38100" dist="38100" dir="2700000" algn="tl">
                              <a:srgbClr val="C0C0C0"/>
                            </a:outerShdw>
                          </a:effectLst>
                          <a:latin typeface="Times New Roman" pitchFamily="18" charset="0"/>
                          <a:ea typeface="宋体" pitchFamily="2" charset="-122"/>
                        </a:rPr>
                        <a:t>？</a:t>
                      </a:r>
                      <a:endParaRPr kumimoji="0" lang="en-US" altLang="zh-CN" sz="2400" b="0" i="1" u="none" strike="noStrike" cap="none" normalizeH="0" baseline="0" dirty="0" smtClean="0">
                        <a:ln>
                          <a:noFill/>
                        </a:ln>
                        <a:solidFill>
                          <a:srgbClr val="0000FF"/>
                        </a:solidFill>
                        <a:effectLst>
                          <a:outerShdw blurRad="38100" dist="38100" dir="2700000" algn="tl">
                            <a:srgbClr val="C0C0C0"/>
                          </a:outerShdw>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r>
            </a:tbl>
          </a:graphicData>
        </a:graphic>
      </p:graphicFrame>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灯片编号占位符 3"/>
          <p:cNvSpPr>
            <a:spLocks noGrp="1"/>
          </p:cNvSpPr>
          <p:nvPr>
            <p:ph type="sldNum" sz="quarter" idx="12"/>
          </p:nvPr>
        </p:nvSpPr>
        <p:spPr/>
        <p:txBody>
          <a:bodyPr/>
          <a:lstStyle/>
          <a:p>
            <a:fld id="{7773D014-839D-41AA-9021-C6088F7130C7}" type="slidenum">
              <a:rPr lang="en-US" altLang="zh-CN">
                <a:latin typeface="仿宋_GB2312" pitchFamily="49" charset="-122"/>
                <a:ea typeface="仿宋_GB2312" pitchFamily="49" charset="-122"/>
              </a:rPr>
              <a:pPr/>
              <a:t>89</a:t>
            </a:fld>
            <a:endParaRPr lang="en-US" altLang="zh-CN">
              <a:latin typeface="仿宋_GB2312" pitchFamily="49" charset="-122"/>
              <a:ea typeface="仿宋_GB2312" pitchFamily="49" charset="-122"/>
            </a:endParaRPr>
          </a:p>
        </p:txBody>
      </p:sp>
      <p:sp>
        <p:nvSpPr>
          <p:cNvPr id="610306" name="Text Box 2"/>
          <p:cNvSpPr txBox="1">
            <a:spLocks noChangeArrowheads="1"/>
          </p:cNvSpPr>
          <p:nvPr/>
        </p:nvSpPr>
        <p:spPr bwMode="auto">
          <a:xfrm>
            <a:off x="1143000" y="0"/>
            <a:ext cx="8001000" cy="1384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pPr>
            <a:r>
              <a:rPr lang="en-US" altLang="zh-CN" sz="2400" b="1" dirty="0" smtClean="0">
                <a:latin typeface="仿宋_GB2312" pitchFamily="49" charset="-122"/>
                <a:ea typeface="仿宋_GB2312" pitchFamily="49" charset="-122"/>
              </a:rPr>
              <a:t>2. </a:t>
            </a:r>
            <a:r>
              <a:rPr lang="zh-CN" altLang="en-US" sz="2400" b="1" dirty="0" smtClean="0">
                <a:latin typeface="仿宋_GB2312" pitchFamily="49" charset="-122"/>
                <a:ea typeface="仿宋_GB2312" pitchFamily="49" charset="-122"/>
              </a:rPr>
              <a:t>利用</a:t>
            </a:r>
            <a:r>
              <a:rPr lang="en-US" altLang="zh-CN" sz="2400" b="1" dirty="0" err="1">
                <a:latin typeface="仿宋_GB2312" pitchFamily="49" charset="-122"/>
                <a:ea typeface="仿宋_GB2312" pitchFamily="49" charset="-122"/>
              </a:rPr>
              <a:t>Dempster</a:t>
            </a:r>
            <a:r>
              <a:rPr lang="zh-CN" altLang="en-US" sz="2400" b="1" dirty="0">
                <a:latin typeface="仿宋_GB2312" pitchFamily="49" charset="-122"/>
                <a:ea typeface="仿宋_GB2312" pitchFamily="49" charset="-122"/>
              </a:rPr>
              <a:t>证据合成规则分别计算</a:t>
            </a:r>
            <a:r>
              <a:rPr lang="en-US" altLang="zh-CN" sz="2400" b="1" dirty="0">
                <a:latin typeface="仿宋_GB2312" pitchFamily="49" charset="-122"/>
                <a:ea typeface="仿宋_GB2312" pitchFamily="49" charset="-122"/>
              </a:rPr>
              <a:t>Peter, Paul, Mary</a:t>
            </a:r>
            <a:r>
              <a:rPr lang="zh-CN" altLang="en-US" sz="2400" b="1" dirty="0">
                <a:latin typeface="仿宋_GB2312" pitchFamily="49" charset="-122"/>
                <a:ea typeface="仿宋_GB2312" pitchFamily="49" charset="-122"/>
              </a:rPr>
              <a:t>的组合概率函数。</a:t>
            </a:r>
          </a:p>
          <a:p>
            <a:pPr eaLnBrk="1" hangingPunct="1">
              <a:spcBef>
                <a:spcPct val="50000"/>
              </a:spcBef>
            </a:pPr>
            <a:r>
              <a:rPr lang="zh-CN" altLang="en-US" sz="2400" dirty="0">
                <a:latin typeface="仿宋_GB2312" pitchFamily="49" charset="-122"/>
                <a:ea typeface="仿宋_GB2312" pitchFamily="49" charset="-122"/>
              </a:rPr>
              <a:t>（</a:t>
            </a:r>
            <a:r>
              <a:rPr lang="en-US" altLang="zh-CN" sz="2400" dirty="0">
                <a:latin typeface="仿宋_GB2312" pitchFamily="49" charset="-122"/>
                <a:ea typeface="仿宋_GB2312" pitchFamily="49" charset="-122"/>
              </a:rPr>
              <a:t>1</a:t>
            </a:r>
            <a:r>
              <a:rPr lang="zh-CN" altLang="en-US" sz="2400" dirty="0">
                <a:latin typeface="仿宋_GB2312" pitchFamily="49" charset="-122"/>
                <a:ea typeface="仿宋_GB2312" pitchFamily="49" charset="-122"/>
              </a:rPr>
              <a:t>）关于</a:t>
            </a:r>
            <a:r>
              <a:rPr lang="en-US" altLang="zh-CN" sz="2400" dirty="0">
                <a:latin typeface="仿宋_GB2312" pitchFamily="49" charset="-122"/>
                <a:ea typeface="仿宋_GB2312" pitchFamily="49" charset="-122"/>
              </a:rPr>
              <a:t>Peter</a:t>
            </a:r>
            <a:r>
              <a:rPr lang="zh-CN" altLang="en-US" sz="2400" dirty="0">
                <a:latin typeface="仿宋_GB2312" pitchFamily="49" charset="-122"/>
                <a:ea typeface="仿宋_GB2312" pitchFamily="49" charset="-122"/>
              </a:rPr>
              <a:t>的组合</a:t>
            </a:r>
          </a:p>
        </p:txBody>
      </p:sp>
      <p:graphicFrame>
        <p:nvGraphicFramePr>
          <p:cNvPr id="610307" name="Object 3"/>
          <p:cNvGraphicFramePr>
            <a:graphicFrameLocks noChangeAspect="1"/>
          </p:cNvGraphicFramePr>
          <p:nvPr>
            <p:extLst>
              <p:ext uri="{D42A27DB-BD31-4B8C-83A1-F6EECF244321}">
                <p14:modId xmlns:p14="http://schemas.microsoft.com/office/powerpoint/2010/main" val="3727591109"/>
              </p:ext>
            </p:extLst>
          </p:nvPr>
        </p:nvGraphicFramePr>
        <p:xfrm>
          <a:off x="1905000" y="1447800"/>
          <a:ext cx="6459538" cy="2695575"/>
        </p:xfrm>
        <a:graphic>
          <a:graphicData uri="http://schemas.openxmlformats.org/presentationml/2006/ole">
            <mc:AlternateContent xmlns:mc="http://schemas.openxmlformats.org/markup-compatibility/2006">
              <mc:Choice xmlns:v="urn:schemas-microsoft-com:vml" Requires="v">
                <p:oleObj spid="_x0000_s610518" name="Equation" r:id="rId4" imgW="2781000" imgH="1257120" progId="Equation.DSMT4">
                  <p:embed/>
                </p:oleObj>
              </mc:Choice>
              <mc:Fallback>
                <p:oleObj name="Equation" r:id="rId4" imgW="2781000" imgH="1257120" progId="Equation.DSMT4">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05000" y="1447800"/>
                        <a:ext cx="6459538" cy="2695575"/>
                      </a:xfrm>
                      <a:prstGeom prst="rect">
                        <a:avLst/>
                      </a:prstGeom>
                      <a:solidFill>
                        <a:schemeClr val="bg1"/>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10308" name="Text Box 4"/>
          <p:cNvSpPr txBox="1">
            <a:spLocks noChangeArrowheads="1"/>
          </p:cNvSpPr>
          <p:nvPr/>
        </p:nvSpPr>
        <p:spPr bwMode="auto">
          <a:xfrm>
            <a:off x="1143000" y="4419600"/>
            <a:ext cx="8001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pPr>
            <a:r>
              <a:rPr lang="zh-CN" altLang="en-US" sz="2400">
                <a:latin typeface="仿宋_GB2312" pitchFamily="49" charset="-122"/>
                <a:ea typeface="仿宋_GB2312" pitchFamily="49" charset="-122"/>
              </a:rPr>
              <a:t>（</a:t>
            </a:r>
            <a:r>
              <a:rPr lang="en-US" altLang="zh-CN" sz="2400">
                <a:latin typeface="仿宋_GB2312" pitchFamily="49" charset="-122"/>
                <a:ea typeface="仿宋_GB2312" pitchFamily="49" charset="-122"/>
              </a:rPr>
              <a:t>2</a:t>
            </a:r>
            <a:r>
              <a:rPr lang="zh-CN" altLang="en-US" sz="2400">
                <a:latin typeface="仿宋_GB2312" pitchFamily="49" charset="-122"/>
                <a:ea typeface="仿宋_GB2312" pitchFamily="49" charset="-122"/>
              </a:rPr>
              <a:t>）关于</a:t>
            </a:r>
            <a:r>
              <a:rPr lang="en-US" altLang="zh-CN" sz="2400">
                <a:latin typeface="仿宋_GB2312" pitchFamily="49" charset="-122"/>
                <a:ea typeface="仿宋_GB2312" pitchFamily="49" charset="-122"/>
              </a:rPr>
              <a:t>Paul</a:t>
            </a:r>
            <a:r>
              <a:rPr lang="zh-CN" altLang="en-US" sz="2400">
                <a:latin typeface="仿宋_GB2312" pitchFamily="49" charset="-122"/>
                <a:ea typeface="仿宋_GB2312" pitchFamily="49" charset="-122"/>
              </a:rPr>
              <a:t>的组合</a:t>
            </a:r>
          </a:p>
        </p:txBody>
      </p:sp>
      <p:graphicFrame>
        <p:nvGraphicFramePr>
          <p:cNvPr id="610309" name="Object 5"/>
          <p:cNvGraphicFramePr>
            <a:graphicFrameLocks noChangeAspect="1"/>
          </p:cNvGraphicFramePr>
          <p:nvPr>
            <p:extLst>
              <p:ext uri="{D42A27DB-BD31-4B8C-83A1-F6EECF244321}">
                <p14:modId xmlns:p14="http://schemas.microsoft.com/office/powerpoint/2010/main" val="3959266550"/>
              </p:ext>
            </p:extLst>
          </p:nvPr>
        </p:nvGraphicFramePr>
        <p:xfrm>
          <a:off x="1855788" y="4953000"/>
          <a:ext cx="6754812" cy="1743075"/>
        </p:xfrm>
        <a:graphic>
          <a:graphicData uri="http://schemas.openxmlformats.org/presentationml/2006/ole">
            <mc:AlternateContent xmlns:mc="http://schemas.openxmlformats.org/markup-compatibility/2006">
              <mc:Choice xmlns:v="urn:schemas-microsoft-com:vml" Requires="v">
                <p:oleObj spid="_x0000_s610519" name="Equation" r:id="rId6" imgW="2908080" imgH="812520" progId="Equation.DSMT4">
                  <p:embed/>
                </p:oleObj>
              </mc:Choice>
              <mc:Fallback>
                <p:oleObj name="Equation" r:id="rId6" imgW="2908080" imgH="812520" progId="Equation.DSMT4">
                  <p:embed/>
                  <p:pic>
                    <p:nvPicPr>
                      <p:cNvPr id="0"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855788" y="4953000"/>
                        <a:ext cx="6754812" cy="1743075"/>
                      </a:xfrm>
                      <a:prstGeom prst="rect">
                        <a:avLst/>
                      </a:prstGeom>
                      <a:solidFill>
                        <a:schemeClr val="bg1"/>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1699" name="Rectangle 3"/>
          <p:cNvSpPr>
            <a:spLocks noGrp="1" noChangeArrowheads="1"/>
          </p:cNvSpPr>
          <p:nvPr>
            <p:ph type="body" idx="1"/>
          </p:nvPr>
        </p:nvSpPr>
        <p:spPr>
          <a:xfrm>
            <a:off x="468312" y="1449388"/>
            <a:ext cx="8460171" cy="4852987"/>
          </a:xfrm>
        </p:spPr>
        <p:txBody>
          <a:bodyPr/>
          <a:lstStyle/>
          <a:p>
            <a:r>
              <a:rPr kumimoji="1" lang="zh-CN" altLang="en-US" kern="1200" dirty="0" smtClean="0">
                <a:solidFill>
                  <a:srgbClr val="C00000"/>
                </a:solidFill>
              </a:rPr>
              <a:t>证据不确定性的表示 </a:t>
            </a:r>
            <a:endParaRPr kumimoji="1" lang="zh-CN" altLang="en-US" kern="1200" dirty="0">
              <a:solidFill>
                <a:srgbClr val="C00000"/>
              </a:solidFill>
            </a:endParaRPr>
          </a:p>
          <a:p>
            <a:pPr lvl="1">
              <a:lnSpc>
                <a:spcPct val="120000"/>
              </a:lnSpc>
              <a:spcBef>
                <a:spcPts val="1200"/>
              </a:spcBef>
            </a:pPr>
            <a:r>
              <a:rPr kumimoji="1" lang="zh-CN" altLang="en-US" b="1" dirty="0" smtClean="0"/>
              <a:t>证据</a:t>
            </a:r>
            <a:r>
              <a:rPr kumimoji="1" lang="zh-CN" altLang="en-US" b="1" dirty="0"/>
              <a:t>通常有两类</a:t>
            </a:r>
          </a:p>
          <a:p>
            <a:pPr lvl="2">
              <a:lnSpc>
                <a:spcPct val="120000"/>
              </a:lnSpc>
              <a:spcBef>
                <a:spcPts val="1200"/>
              </a:spcBef>
            </a:pPr>
            <a:r>
              <a:rPr kumimoji="1" lang="zh-CN" altLang="en-US" sz="2200" b="1" dirty="0">
                <a:solidFill>
                  <a:srgbClr val="0000FF"/>
                </a:solidFill>
              </a:rPr>
              <a:t>初始</a:t>
            </a:r>
            <a:r>
              <a:rPr kumimoji="1" lang="zh-CN" altLang="en-US" sz="2200" b="1" dirty="0" smtClean="0">
                <a:solidFill>
                  <a:srgbClr val="0000FF"/>
                </a:solidFill>
              </a:rPr>
              <a:t>事实：</a:t>
            </a:r>
            <a:r>
              <a:rPr kumimoji="1" lang="zh-CN" altLang="en-US" sz="2200" b="1" dirty="0" smtClean="0"/>
              <a:t>来源于</a:t>
            </a:r>
            <a:r>
              <a:rPr kumimoji="1" lang="zh-CN" altLang="en-US" sz="2200" b="1" dirty="0"/>
              <a:t>观察，具有不确定性</a:t>
            </a:r>
            <a:r>
              <a:rPr kumimoji="1" lang="en-US" altLang="zh-CN" sz="2200" b="1" dirty="0"/>
              <a:t>; </a:t>
            </a:r>
            <a:endParaRPr kumimoji="1" lang="en-US" altLang="zh-CN" sz="2200" b="1" dirty="0" smtClean="0"/>
          </a:p>
          <a:p>
            <a:pPr lvl="3">
              <a:lnSpc>
                <a:spcPct val="120000"/>
              </a:lnSpc>
              <a:spcBef>
                <a:spcPts val="1200"/>
              </a:spcBef>
            </a:pPr>
            <a:r>
              <a:rPr kumimoji="1" lang="zh-CN" altLang="en-US" b="1" dirty="0">
                <a:solidFill>
                  <a:srgbClr val="00B050"/>
                </a:solidFill>
              </a:rPr>
              <a:t>医疗诊断中的症状、化验结果等数据</a:t>
            </a:r>
            <a:endParaRPr kumimoji="1" lang="en-US" altLang="zh-CN" sz="2000" b="1" dirty="0">
              <a:solidFill>
                <a:srgbClr val="00B050"/>
              </a:solidFill>
            </a:endParaRPr>
          </a:p>
          <a:p>
            <a:pPr lvl="2">
              <a:lnSpc>
                <a:spcPct val="120000"/>
              </a:lnSpc>
              <a:spcBef>
                <a:spcPts val="1200"/>
              </a:spcBef>
            </a:pPr>
            <a:r>
              <a:rPr kumimoji="1" lang="zh-CN" altLang="en-US" b="1" dirty="0">
                <a:solidFill>
                  <a:srgbClr val="0000FF"/>
                </a:solidFill>
              </a:rPr>
              <a:t>中间结果：</a:t>
            </a:r>
            <a:r>
              <a:rPr kumimoji="1" lang="zh-CN" altLang="en-US" sz="2200" b="1" dirty="0" smtClean="0"/>
              <a:t>因为</a:t>
            </a:r>
            <a:r>
              <a:rPr kumimoji="1" lang="zh-CN" altLang="en-US" sz="2200" b="1" dirty="0"/>
              <a:t>初始事实具有不确定性，推理中所使用的知识也具有不确定性，所以推出的中间结果同样带有不确定性</a:t>
            </a:r>
          </a:p>
          <a:p>
            <a:pPr lvl="1">
              <a:lnSpc>
                <a:spcPct val="120000"/>
              </a:lnSpc>
              <a:spcBef>
                <a:spcPts val="1200"/>
              </a:spcBef>
            </a:pPr>
            <a:r>
              <a:rPr kumimoji="1" lang="zh-CN" altLang="en-US" b="1" dirty="0" smtClean="0">
                <a:solidFill>
                  <a:srgbClr val="0000FF"/>
                </a:solidFill>
              </a:rPr>
              <a:t>证据的表示：数值形式</a:t>
            </a:r>
            <a:endParaRPr kumimoji="1" lang="en-US" altLang="zh-CN" b="1" dirty="0" smtClean="0">
              <a:solidFill>
                <a:srgbClr val="0000FF"/>
              </a:solidFill>
            </a:endParaRPr>
          </a:p>
          <a:p>
            <a:pPr lvl="1">
              <a:lnSpc>
                <a:spcPct val="120000"/>
              </a:lnSpc>
              <a:spcBef>
                <a:spcPts val="1200"/>
              </a:spcBef>
            </a:pPr>
            <a:r>
              <a:rPr kumimoji="1" lang="zh-CN" altLang="en-US" b="1" dirty="0" smtClean="0">
                <a:solidFill>
                  <a:srgbClr val="0000FF"/>
                </a:solidFill>
              </a:rPr>
              <a:t>证据</a:t>
            </a:r>
            <a:r>
              <a:rPr kumimoji="1" lang="zh-CN" altLang="en-US" b="1" dirty="0">
                <a:solidFill>
                  <a:srgbClr val="0000FF"/>
                </a:solidFill>
              </a:rPr>
              <a:t>的不确定性表示应与知识的不确定性表示保持</a:t>
            </a:r>
            <a:r>
              <a:rPr kumimoji="1" lang="zh-CN" altLang="en-US" b="1" dirty="0" smtClean="0">
                <a:solidFill>
                  <a:srgbClr val="0000FF"/>
                </a:solidFill>
              </a:rPr>
              <a:t>一致。</a:t>
            </a:r>
            <a:endParaRPr kumimoji="1" lang="zh-CN" altLang="en-US" b="1" dirty="0">
              <a:solidFill>
                <a:srgbClr val="0000FF"/>
              </a:solidFill>
            </a:endParaRPr>
          </a:p>
        </p:txBody>
      </p:sp>
      <p:sp>
        <p:nvSpPr>
          <p:cNvPr id="6" name="Text Box 7"/>
          <p:cNvSpPr txBox="1">
            <a:spLocks noChangeArrowheads="1"/>
          </p:cNvSpPr>
          <p:nvPr/>
        </p:nvSpPr>
        <p:spPr bwMode="auto">
          <a:xfrm>
            <a:off x="382700" y="284647"/>
            <a:ext cx="8389937"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15000"/>
              </a:spcBef>
            </a:pPr>
            <a:r>
              <a:rPr lang="zh-CN" altLang="en-US" sz="4400" b="1" dirty="0">
                <a:solidFill>
                  <a:schemeClr val="accent2"/>
                </a:solidFill>
                <a:latin typeface="方正姚体" pitchFamily="2" charset="-122"/>
                <a:ea typeface="方正姚体" pitchFamily="2" charset="-122"/>
                <a:cs typeface="+mj-cs"/>
              </a:rPr>
              <a:t>不确定性的表示</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1330" name="Text Box 2"/>
          <p:cNvSpPr txBox="1">
            <a:spLocks noChangeArrowheads="1"/>
          </p:cNvSpPr>
          <p:nvPr/>
        </p:nvSpPr>
        <p:spPr bwMode="auto">
          <a:xfrm>
            <a:off x="1143000" y="0"/>
            <a:ext cx="8001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pPr>
            <a:r>
              <a:rPr lang="zh-CN" altLang="en-US" sz="2400">
                <a:latin typeface="Times New Roman" pitchFamily="18" charset="0"/>
                <a:ea typeface="仿宋_GB2312" pitchFamily="49" charset="-122"/>
                <a:cs typeface="Times New Roman" pitchFamily="18" charset="0"/>
              </a:rPr>
              <a:t>（</a:t>
            </a:r>
            <a:r>
              <a:rPr lang="en-US" altLang="zh-CN" sz="2400">
                <a:latin typeface="Times New Roman" pitchFamily="18" charset="0"/>
                <a:ea typeface="仿宋_GB2312" pitchFamily="49" charset="-122"/>
                <a:cs typeface="Times New Roman" pitchFamily="18" charset="0"/>
              </a:rPr>
              <a:t>3</a:t>
            </a:r>
            <a:r>
              <a:rPr lang="zh-CN" altLang="en-US" sz="2400">
                <a:latin typeface="Times New Roman" pitchFamily="18" charset="0"/>
                <a:ea typeface="仿宋_GB2312" pitchFamily="49" charset="-122"/>
                <a:cs typeface="Times New Roman" pitchFamily="18" charset="0"/>
              </a:rPr>
              <a:t>）关于</a:t>
            </a:r>
            <a:r>
              <a:rPr lang="en-US" altLang="zh-CN" sz="2400">
                <a:latin typeface="Times New Roman" pitchFamily="18" charset="0"/>
                <a:ea typeface="仿宋_GB2312" pitchFamily="49" charset="-122"/>
                <a:cs typeface="Times New Roman" pitchFamily="18" charset="0"/>
              </a:rPr>
              <a:t>Mary</a:t>
            </a:r>
            <a:r>
              <a:rPr lang="zh-CN" altLang="en-US" sz="2400">
                <a:latin typeface="Times New Roman" pitchFamily="18" charset="0"/>
                <a:ea typeface="仿宋_GB2312" pitchFamily="49" charset="-122"/>
                <a:cs typeface="Times New Roman" pitchFamily="18" charset="0"/>
              </a:rPr>
              <a:t>的组合</a:t>
            </a:r>
          </a:p>
        </p:txBody>
      </p:sp>
      <p:graphicFrame>
        <p:nvGraphicFramePr>
          <p:cNvPr id="611331" name="Object 3"/>
          <p:cNvGraphicFramePr>
            <a:graphicFrameLocks noChangeAspect="1"/>
          </p:cNvGraphicFramePr>
          <p:nvPr>
            <p:extLst>
              <p:ext uri="{D42A27DB-BD31-4B8C-83A1-F6EECF244321}">
                <p14:modId xmlns:p14="http://schemas.microsoft.com/office/powerpoint/2010/main" val="2927528428"/>
              </p:ext>
            </p:extLst>
          </p:nvPr>
        </p:nvGraphicFramePr>
        <p:xfrm>
          <a:off x="1981200" y="533400"/>
          <a:ext cx="6459538" cy="2695575"/>
        </p:xfrm>
        <a:graphic>
          <a:graphicData uri="http://schemas.openxmlformats.org/presentationml/2006/ole">
            <mc:AlternateContent xmlns:mc="http://schemas.openxmlformats.org/markup-compatibility/2006">
              <mc:Choice xmlns:v="urn:schemas-microsoft-com:vml" Requires="v">
                <p:oleObj spid="_x0000_s611442" name="Equation" r:id="rId4" imgW="2781000" imgH="1257120" progId="Equation.DSMT4">
                  <p:embed/>
                </p:oleObj>
              </mc:Choice>
              <mc:Fallback>
                <p:oleObj name="Equation" r:id="rId4" imgW="2781000" imgH="1257120" progId="Equation.DSMT4">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81200" y="533400"/>
                        <a:ext cx="6459538" cy="2695575"/>
                      </a:xfrm>
                      <a:prstGeom prst="rect">
                        <a:avLst/>
                      </a:prstGeom>
                      <a:solidFill>
                        <a:schemeClr val="bg1"/>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11332" name="Text Box 4"/>
          <p:cNvSpPr txBox="1">
            <a:spLocks noChangeArrowheads="1"/>
          </p:cNvSpPr>
          <p:nvPr/>
        </p:nvSpPr>
        <p:spPr bwMode="auto">
          <a:xfrm>
            <a:off x="1143000" y="3573463"/>
            <a:ext cx="8001000" cy="3046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pPr>
            <a:r>
              <a:rPr lang="en-US" altLang="zh-CN" sz="2400" dirty="0">
                <a:latin typeface="Times New Roman" pitchFamily="18" charset="0"/>
                <a:ea typeface="仿宋_GB2312" pitchFamily="49" charset="-122"/>
                <a:cs typeface="Times New Roman" pitchFamily="18" charset="0"/>
              </a:rPr>
              <a:t>【</a:t>
            </a:r>
            <a:r>
              <a:rPr lang="zh-CN" altLang="en-US" sz="2400" dirty="0">
                <a:latin typeface="Times New Roman" pitchFamily="18" charset="0"/>
                <a:ea typeface="仿宋_GB2312" pitchFamily="49" charset="-122"/>
                <a:cs typeface="Times New Roman" pitchFamily="18" charset="0"/>
              </a:rPr>
              <a:t>说明</a:t>
            </a:r>
            <a:r>
              <a:rPr lang="en-US" altLang="zh-CN" sz="2400" dirty="0">
                <a:latin typeface="Times New Roman" pitchFamily="18" charset="0"/>
                <a:ea typeface="仿宋_GB2312" pitchFamily="49" charset="-122"/>
                <a:cs typeface="Times New Roman" pitchFamily="18" charset="0"/>
              </a:rPr>
              <a:t>】</a:t>
            </a:r>
            <a:r>
              <a:rPr lang="zh-CN" altLang="en-US" sz="2400" dirty="0">
                <a:latin typeface="Times New Roman" pitchFamily="18" charset="0"/>
                <a:ea typeface="仿宋_GB2312" pitchFamily="49" charset="-122"/>
                <a:cs typeface="Times New Roman" pitchFamily="18" charset="0"/>
              </a:rPr>
              <a:t>：对于这个简单的实例而言，对于</a:t>
            </a:r>
            <a:r>
              <a:rPr lang="en-US" altLang="zh-CN" sz="2400" dirty="0">
                <a:latin typeface="Times New Roman" pitchFamily="18" charset="0"/>
                <a:ea typeface="仿宋_GB2312" pitchFamily="49" charset="-122"/>
                <a:cs typeface="Times New Roman" pitchFamily="18" charset="0"/>
              </a:rPr>
              <a:t>Peter, Paul, Mary</a:t>
            </a:r>
            <a:r>
              <a:rPr lang="zh-CN" altLang="en-US" sz="2400" dirty="0">
                <a:latin typeface="Times New Roman" pitchFamily="18" charset="0"/>
                <a:ea typeface="仿宋_GB2312" pitchFamily="49" charset="-122"/>
                <a:cs typeface="Times New Roman" pitchFamily="18" charset="0"/>
              </a:rPr>
              <a:t>的组合概率函数，再求信任函数、似然函数，可知：</a:t>
            </a:r>
          </a:p>
          <a:p>
            <a:pPr algn="ctr" eaLnBrk="1" hangingPunct="1">
              <a:spcBef>
                <a:spcPct val="50000"/>
              </a:spcBef>
            </a:pPr>
            <a:r>
              <a:rPr lang="zh-CN" altLang="en-US" sz="2400" b="1" dirty="0">
                <a:solidFill>
                  <a:srgbClr val="7030A0"/>
                </a:solidFill>
                <a:latin typeface="Times New Roman" pitchFamily="18" charset="0"/>
                <a:ea typeface="仿宋_GB2312" pitchFamily="49" charset="-122"/>
                <a:cs typeface="Times New Roman" pitchFamily="18" charset="0"/>
              </a:rPr>
              <a:t>信任函数值＝似然函数值＝组合后的概率函数值</a:t>
            </a:r>
          </a:p>
          <a:p>
            <a:pPr eaLnBrk="1" hangingPunct="1">
              <a:spcBef>
                <a:spcPct val="50000"/>
              </a:spcBef>
            </a:pPr>
            <a:r>
              <a:rPr lang="zh-CN" altLang="en-US" sz="2400" dirty="0">
                <a:latin typeface="Times New Roman" pitchFamily="18" charset="0"/>
                <a:ea typeface="仿宋_GB2312" pitchFamily="49" charset="-122"/>
                <a:cs typeface="Times New Roman" pitchFamily="18" charset="0"/>
              </a:rPr>
              <a:t>即， </a:t>
            </a:r>
            <a:r>
              <a:rPr lang="en-US" altLang="zh-CN" sz="2400" dirty="0" err="1">
                <a:latin typeface="Times New Roman" pitchFamily="18" charset="0"/>
                <a:ea typeface="仿宋_GB2312" pitchFamily="49" charset="-122"/>
                <a:cs typeface="Times New Roman" pitchFamily="18" charset="0"/>
              </a:rPr>
              <a:t>Bel</a:t>
            </a:r>
            <a:r>
              <a:rPr lang="en-US" altLang="zh-CN" sz="2400" dirty="0">
                <a:latin typeface="Times New Roman" pitchFamily="18" charset="0"/>
                <a:ea typeface="仿宋_GB2312" pitchFamily="49" charset="-122"/>
                <a:cs typeface="Times New Roman" pitchFamily="18" charset="0"/>
              </a:rPr>
              <a:t>({Peter}) = Pl({Peter}) = m</a:t>
            </a:r>
            <a:r>
              <a:rPr lang="en-US" altLang="zh-CN" sz="2400" baseline="-25000" dirty="0">
                <a:latin typeface="Times New Roman" pitchFamily="18" charset="0"/>
                <a:ea typeface="仿宋_GB2312" pitchFamily="49" charset="-122"/>
                <a:cs typeface="Times New Roman" pitchFamily="18" charset="0"/>
              </a:rPr>
              <a:t>12</a:t>
            </a:r>
            <a:r>
              <a:rPr lang="en-US" altLang="zh-CN" sz="2400" dirty="0">
                <a:latin typeface="Times New Roman" pitchFamily="18" charset="0"/>
                <a:ea typeface="仿宋_GB2312" pitchFamily="49" charset="-122"/>
                <a:cs typeface="Times New Roman" pitchFamily="18" charset="0"/>
              </a:rPr>
              <a:t>({Peter}) = 0</a:t>
            </a:r>
          </a:p>
          <a:p>
            <a:pPr eaLnBrk="1" hangingPunct="1">
              <a:spcBef>
                <a:spcPct val="50000"/>
              </a:spcBef>
            </a:pPr>
            <a:r>
              <a:rPr lang="en-US" altLang="zh-CN" sz="2400" dirty="0">
                <a:latin typeface="Times New Roman" pitchFamily="18" charset="0"/>
                <a:ea typeface="仿宋_GB2312" pitchFamily="49" charset="-122"/>
                <a:cs typeface="Times New Roman" pitchFamily="18" charset="0"/>
              </a:rPr>
              <a:t>         </a:t>
            </a:r>
            <a:r>
              <a:rPr lang="en-US" altLang="zh-CN" sz="2400" dirty="0" err="1">
                <a:latin typeface="Times New Roman" pitchFamily="18" charset="0"/>
                <a:ea typeface="仿宋_GB2312" pitchFamily="49" charset="-122"/>
                <a:cs typeface="Times New Roman" pitchFamily="18" charset="0"/>
              </a:rPr>
              <a:t>Bel</a:t>
            </a:r>
            <a:r>
              <a:rPr lang="en-US" altLang="zh-CN" sz="2400" dirty="0">
                <a:latin typeface="Times New Roman" pitchFamily="18" charset="0"/>
                <a:ea typeface="仿宋_GB2312" pitchFamily="49" charset="-122"/>
                <a:cs typeface="Times New Roman" pitchFamily="18" charset="0"/>
              </a:rPr>
              <a:t>({Paul}) = Pl({Paul}) = m</a:t>
            </a:r>
            <a:r>
              <a:rPr lang="en-US" altLang="zh-CN" sz="2400" baseline="-25000" dirty="0">
                <a:latin typeface="Times New Roman" pitchFamily="18" charset="0"/>
                <a:ea typeface="仿宋_GB2312" pitchFamily="49" charset="-122"/>
                <a:cs typeface="Times New Roman" pitchFamily="18" charset="0"/>
              </a:rPr>
              <a:t>12</a:t>
            </a:r>
            <a:r>
              <a:rPr lang="en-US" altLang="zh-CN" sz="2400" dirty="0">
                <a:latin typeface="Times New Roman" pitchFamily="18" charset="0"/>
                <a:ea typeface="仿宋_GB2312" pitchFamily="49" charset="-122"/>
                <a:cs typeface="Times New Roman" pitchFamily="18" charset="0"/>
              </a:rPr>
              <a:t>({Paul}) = 1</a:t>
            </a:r>
          </a:p>
          <a:p>
            <a:pPr eaLnBrk="1" hangingPunct="1">
              <a:spcBef>
                <a:spcPct val="50000"/>
              </a:spcBef>
            </a:pPr>
            <a:r>
              <a:rPr lang="en-US" altLang="zh-CN" sz="2400" dirty="0">
                <a:latin typeface="Times New Roman" pitchFamily="18" charset="0"/>
                <a:ea typeface="仿宋_GB2312" pitchFamily="49" charset="-122"/>
                <a:cs typeface="Times New Roman" pitchFamily="18" charset="0"/>
              </a:rPr>
              <a:t>         </a:t>
            </a:r>
            <a:r>
              <a:rPr lang="en-US" altLang="zh-CN" sz="2400" dirty="0" err="1">
                <a:latin typeface="Times New Roman" pitchFamily="18" charset="0"/>
                <a:ea typeface="仿宋_GB2312" pitchFamily="49" charset="-122"/>
                <a:cs typeface="Times New Roman" pitchFamily="18" charset="0"/>
              </a:rPr>
              <a:t>Bel</a:t>
            </a:r>
            <a:r>
              <a:rPr lang="en-US" altLang="zh-CN" sz="2400" dirty="0">
                <a:latin typeface="Times New Roman" pitchFamily="18" charset="0"/>
                <a:ea typeface="仿宋_GB2312" pitchFamily="49" charset="-122"/>
                <a:cs typeface="Times New Roman" pitchFamily="18" charset="0"/>
              </a:rPr>
              <a:t>({Mary}) = Pl({Mary}) = m</a:t>
            </a:r>
            <a:r>
              <a:rPr lang="en-US" altLang="zh-CN" sz="2400" baseline="-25000" dirty="0">
                <a:latin typeface="Times New Roman" pitchFamily="18" charset="0"/>
                <a:ea typeface="仿宋_GB2312" pitchFamily="49" charset="-122"/>
                <a:cs typeface="Times New Roman" pitchFamily="18" charset="0"/>
              </a:rPr>
              <a:t>12</a:t>
            </a:r>
            <a:r>
              <a:rPr lang="en-US" altLang="zh-CN" sz="2400" dirty="0">
                <a:latin typeface="Times New Roman" pitchFamily="18" charset="0"/>
                <a:ea typeface="仿宋_GB2312" pitchFamily="49" charset="-122"/>
                <a:cs typeface="Times New Roman" pitchFamily="18" charset="0"/>
              </a:rPr>
              <a:t>({Mary}) = 0</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灯片编号占位符 3"/>
          <p:cNvSpPr>
            <a:spLocks noGrp="1"/>
          </p:cNvSpPr>
          <p:nvPr>
            <p:ph type="sldNum" sz="quarter" idx="12"/>
          </p:nvPr>
        </p:nvSpPr>
        <p:spPr/>
        <p:txBody>
          <a:bodyPr/>
          <a:lstStyle/>
          <a:p>
            <a:fld id="{88D51752-1FE3-4626-BCA8-FFDE6196BD29}" type="slidenum">
              <a:rPr lang="en-US" altLang="zh-CN">
                <a:latin typeface="仿宋_GB2312" pitchFamily="49" charset="-122"/>
                <a:ea typeface="仿宋_GB2312" pitchFamily="49" charset="-122"/>
              </a:rPr>
              <a:pPr/>
              <a:t>91</a:t>
            </a:fld>
            <a:endParaRPr lang="en-US" altLang="zh-CN">
              <a:latin typeface="仿宋_GB2312" pitchFamily="49" charset="-122"/>
              <a:ea typeface="仿宋_GB2312" pitchFamily="49" charset="-122"/>
            </a:endParaRPr>
          </a:p>
        </p:txBody>
      </p:sp>
      <p:sp>
        <p:nvSpPr>
          <p:cNvPr id="612354" name="Text Box 2"/>
          <p:cNvSpPr txBox="1">
            <a:spLocks noChangeArrowheads="1"/>
          </p:cNvSpPr>
          <p:nvPr/>
        </p:nvSpPr>
        <p:spPr bwMode="auto">
          <a:xfrm>
            <a:off x="431539" y="260350"/>
            <a:ext cx="8290185"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1" hangingPunct="1">
              <a:spcBef>
                <a:spcPct val="50000"/>
              </a:spcBef>
            </a:pPr>
            <a:r>
              <a:rPr lang="zh-CN" altLang="en-US" sz="2400" dirty="0">
                <a:solidFill>
                  <a:srgbClr val="0000FF"/>
                </a:solidFill>
                <a:latin typeface="仿宋_GB2312" pitchFamily="49" charset="-122"/>
                <a:ea typeface="仿宋_GB2312" pitchFamily="49" charset="-122"/>
                <a:sym typeface="Symbol" pitchFamily="18" charset="2"/>
              </a:rPr>
              <a:t>若修改</a:t>
            </a:r>
            <a:r>
              <a:rPr lang="zh-CN" altLang="en-US" sz="2400" dirty="0">
                <a:solidFill>
                  <a:srgbClr val="0000FF"/>
                </a:solidFill>
                <a:latin typeface="仿宋_GB2312" pitchFamily="49" charset="-122"/>
                <a:ea typeface="仿宋_GB2312" pitchFamily="49" charset="-122"/>
              </a:rPr>
              <a:t>“</a:t>
            </a:r>
            <a:r>
              <a:rPr lang="en-US" altLang="zh-CN" sz="2400" b="1" dirty="0" err="1">
                <a:solidFill>
                  <a:srgbClr val="0000FF"/>
                </a:solidFill>
                <a:latin typeface="仿宋_GB2312" pitchFamily="49" charset="-122"/>
                <a:ea typeface="仿宋_GB2312" pitchFamily="49" charset="-122"/>
              </a:rPr>
              <a:t>Zadeh</a:t>
            </a:r>
            <a:r>
              <a:rPr lang="zh-CN" altLang="en-US" sz="2400" b="1" dirty="0">
                <a:solidFill>
                  <a:srgbClr val="0000FF"/>
                </a:solidFill>
                <a:latin typeface="仿宋_GB2312" pitchFamily="49" charset="-122"/>
                <a:ea typeface="仿宋_GB2312" pitchFamily="49" charset="-122"/>
              </a:rPr>
              <a:t>悖论</a:t>
            </a:r>
            <a:r>
              <a:rPr lang="zh-CN" altLang="en-US" sz="2400" dirty="0">
                <a:solidFill>
                  <a:srgbClr val="0000FF"/>
                </a:solidFill>
                <a:latin typeface="仿宋_GB2312" pitchFamily="49" charset="-122"/>
                <a:ea typeface="仿宋_GB2312" pitchFamily="49" charset="-122"/>
              </a:rPr>
              <a:t>” 表中的部分数据，如下表所示</a:t>
            </a:r>
            <a:r>
              <a:rPr lang="zh-CN" altLang="en-US" sz="2400" dirty="0" smtClean="0">
                <a:solidFill>
                  <a:srgbClr val="0000FF"/>
                </a:solidFill>
                <a:latin typeface="仿宋_GB2312" pitchFamily="49" charset="-122"/>
                <a:ea typeface="仿宋_GB2312" pitchFamily="49" charset="-122"/>
              </a:rPr>
              <a:t>。</a:t>
            </a:r>
            <a:r>
              <a:rPr lang="zh-CN" altLang="en-US" sz="2400" dirty="0" smtClean="0">
                <a:solidFill>
                  <a:srgbClr val="0000FF"/>
                </a:solidFill>
                <a:latin typeface="仿宋_GB2312" pitchFamily="49" charset="-122"/>
                <a:ea typeface="仿宋_GB2312" pitchFamily="49" charset="-122"/>
                <a:sym typeface="Symbol" pitchFamily="18" charset="2"/>
              </a:rPr>
              <a:t>重新</a:t>
            </a:r>
            <a:r>
              <a:rPr lang="zh-CN" altLang="en-US" sz="2400" dirty="0">
                <a:solidFill>
                  <a:srgbClr val="0000FF"/>
                </a:solidFill>
                <a:latin typeface="仿宋_GB2312" pitchFamily="49" charset="-122"/>
                <a:ea typeface="仿宋_GB2312" pitchFamily="49" charset="-122"/>
                <a:sym typeface="Symbol" pitchFamily="18" charset="2"/>
              </a:rPr>
              <a:t>计算证人</a:t>
            </a:r>
            <a:r>
              <a:rPr lang="en-US" altLang="zh-CN" sz="2400" dirty="0">
                <a:solidFill>
                  <a:srgbClr val="0000FF"/>
                </a:solidFill>
                <a:latin typeface="仿宋_GB2312" pitchFamily="49" charset="-122"/>
                <a:ea typeface="仿宋_GB2312" pitchFamily="49" charset="-122"/>
                <a:sym typeface="Symbol" pitchFamily="18" charset="2"/>
              </a:rPr>
              <a:t>W1</a:t>
            </a:r>
            <a:r>
              <a:rPr lang="zh-CN" altLang="en-US" sz="2400" dirty="0">
                <a:solidFill>
                  <a:srgbClr val="0000FF"/>
                </a:solidFill>
                <a:latin typeface="仿宋_GB2312" pitchFamily="49" charset="-122"/>
                <a:ea typeface="仿宋_GB2312" pitchFamily="49" charset="-122"/>
                <a:sym typeface="Symbol" pitchFamily="18" charset="2"/>
              </a:rPr>
              <a:t>和</a:t>
            </a:r>
            <a:r>
              <a:rPr lang="en-US" altLang="zh-CN" sz="2400" dirty="0">
                <a:solidFill>
                  <a:srgbClr val="0000FF"/>
                </a:solidFill>
                <a:latin typeface="仿宋_GB2312" pitchFamily="49" charset="-122"/>
                <a:ea typeface="仿宋_GB2312" pitchFamily="49" charset="-122"/>
                <a:sym typeface="Symbol" pitchFamily="18" charset="2"/>
              </a:rPr>
              <a:t>W2</a:t>
            </a:r>
            <a:r>
              <a:rPr lang="zh-CN" altLang="en-US" sz="2400" dirty="0">
                <a:solidFill>
                  <a:srgbClr val="0000FF"/>
                </a:solidFill>
                <a:latin typeface="仿宋_GB2312" pitchFamily="49" charset="-122"/>
                <a:ea typeface="仿宋_GB2312" pitchFamily="49" charset="-122"/>
                <a:sym typeface="Symbol" pitchFamily="18" charset="2"/>
              </a:rPr>
              <a:t>提供证据的组合结果。</a:t>
            </a:r>
          </a:p>
        </p:txBody>
      </p:sp>
      <p:sp>
        <p:nvSpPr>
          <p:cNvPr id="612355" name="Text Box 3"/>
          <p:cNvSpPr txBox="1">
            <a:spLocks noChangeArrowheads="1"/>
          </p:cNvSpPr>
          <p:nvPr/>
        </p:nvSpPr>
        <p:spPr bwMode="auto">
          <a:xfrm>
            <a:off x="1116013" y="3789363"/>
            <a:ext cx="76057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pPr>
            <a:r>
              <a:rPr lang="zh-CN" altLang="en-US" sz="2400" b="1" dirty="0" smtClean="0">
                <a:latin typeface="仿宋_GB2312" pitchFamily="49" charset="-122"/>
                <a:ea typeface="仿宋_GB2312" pitchFamily="49" charset="-122"/>
              </a:rPr>
              <a:t>解</a:t>
            </a:r>
            <a:r>
              <a:rPr lang="zh-CN" altLang="en-US" sz="2400" dirty="0" smtClean="0">
                <a:latin typeface="仿宋_GB2312" pitchFamily="49" charset="-122"/>
                <a:ea typeface="仿宋_GB2312" pitchFamily="49" charset="-122"/>
              </a:rPr>
              <a:t>：</a:t>
            </a:r>
            <a:r>
              <a:rPr lang="en-US" altLang="zh-CN" sz="2400" dirty="0" smtClean="0">
                <a:latin typeface="仿宋_GB2312" pitchFamily="49" charset="-122"/>
                <a:ea typeface="仿宋_GB2312" pitchFamily="49" charset="-122"/>
              </a:rPr>
              <a:t>1.</a:t>
            </a:r>
            <a:r>
              <a:rPr lang="zh-CN" altLang="en-US" sz="2400" dirty="0" smtClean="0">
                <a:latin typeface="仿宋_GB2312" pitchFamily="49" charset="-122"/>
                <a:ea typeface="仿宋_GB2312" pitchFamily="49" charset="-122"/>
              </a:rPr>
              <a:t>计算</a:t>
            </a:r>
            <a:r>
              <a:rPr lang="zh-CN" altLang="en-US" sz="2400" dirty="0">
                <a:latin typeface="仿宋_GB2312" pitchFamily="49" charset="-122"/>
                <a:ea typeface="仿宋_GB2312" pitchFamily="49" charset="-122"/>
              </a:rPr>
              <a:t>归一化常数</a:t>
            </a:r>
            <a:r>
              <a:rPr lang="en-US" altLang="zh-CN" sz="2400" dirty="0">
                <a:latin typeface="仿宋_GB2312" pitchFamily="49" charset="-122"/>
                <a:ea typeface="仿宋_GB2312" pitchFamily="49" charset="-122"/>
              </a:rPr>
              <a:t>K</a:t>
            </a:r>
            <a:r>
              <a:rPr lang="zh-CN" altLang="en-US" sz="2400" dirty="0">
                <a:latin typeface="仿宋_GB2312" pitchFamily="49" charset="-122"/>
                <a:ea typeface="仿宋_GB2312" pitchFamily="49" charset="-122"/>
              </a:rPr>
              <a:t>。</a:t>
            </a:r>
          </a:p>
        </p:txBody>
      </p:sp>
      <p:graphicFrame>
        <p:nvGraphicFramePr>
          <p:cNvPr id="612356" name="Object 4"/>
          <p:cNvGraphicFramePr>
            <a:graphicFrameLocks noChangeAspect="1"/>
          </p:cNvGraphicFramePr>
          <p:nvPr>
            <p:extLst>
              <p:ext uri="{D42A27DB-BD31-4B8C-83A1-F6EECF244321}">
                <p14:modId xmlns:p14="http://schemas.microsoft.com/office/powerpoint/2010/main" val="2941312381"/>
              </p:ext>
            </p:extLst>
          </p:nvPr>
        </p:nvGraphicFramePr>
        <p:xfrm>
          <a:off x="1692275" y="4365625"/>
          <a:ext cx="6896100" cy="2209800"/>
        </p:xfrm>
        <a:graphic>
          <a:graphicData uri="http://schemas.openxmlformats.org/presentationml/2006/ole">
            <mc:AlternateContent xmlns:mc="http://schemas.openxmlformats.org/markup-compatibility/2006">
              <mc:Choice xmlns:v="urn:schemas-microsoft-com:vml" Requires="v">
                <p:oleObj spid="_x0000_s612498" name="Equation" r:id="rId4" imgW="3073320" imgH="1041120" progId="Equation.DSMT4">
                  <p:embed/>
                </p:oleObj>
              </mc:Choice>
              <mc:Fallback>
                <p:oleObj name="Equation" r:id="rId4" imgW="3073320" imgH="1041120" progId="Equation.DSMT4">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92275" y="4365625"/>
                        <a:ext cx="6896100" cy="2209800"/>
                      </a:xfrm>
                      <a:prstGeom prst="rect">
                        <a:avLst/>
                      </a:prstGeom>
                      <a:solidFill>
                        <a:schemeClr val="bg1"/>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612357" name="Group 5"/>
          <p:cNvGraphicFramePr>
            <a:graphicFrameLocks noGrp="1"/>
          </p:cNvGraphicFramePr>
          <p:nvPr>
            <p:extLst>
              <p:ext uri="{D42A27DB-BD31-4B8C-83A1-F6EECF244321}">
                <p14:modId xmlns:p14="http://schemas.microsoft.com/office/powerpoint/2010/main" val="3752374777"/>
              </p:ext>
            </p:extLst>
          </p:nvPr>
        </p:nvGraphicFramePr>
        <p:xfrm>
          <a:off x="1476375" y="1341438"/>
          <a:ext cx="7391400" cy="2286000"/>
        </p:xfrm>
        <a:graphic>
          <a:graphicData uri="http://schemas.openxmlformats.org/drawingml/2006/table">
            <a:tbl>
              <a:tblPr/>
              <a:tblGrid>
                <a:gridCol w="3276600"/>
                <a:gridCol w="1447800"/>
                <a:gridCol w="1295400"/>
                <a:gridCol w="1371600"/>
              </a:tblGrid>
              <a:tr h="4572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400" b="0" i="0" u="none" strike="noStrike" cap="none" normalizeH="0" baseline="0" smtClean="0">
                        <a:ln>
                          <a:noFill/>
                        </a:ln>
                        <a:solidFill>
                          <a:schemeClr val="tx1"/>
                        </a:solidFill>
                        <a:effectLst/>
                        <a:latin typeface="Times New Roman" pitchFamily="18" charset="0"/>
                        <a:ea typeface="宋体" pitchFamily="2" charset="-122"/>
                      </a:endParaRP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0" i="0" u="none" strike="noStrike" cap="none" normalizeH="0" baseline="0" smtClean="0">
                          <a:ln>
                            <a:noFill/>
                          </a:ln>
                          <a:solidFill>
                            <a:schemeClr val="tx1"/>
                          </a:solidFill>
                          <a:effectLst/>
                          <a:latin typeface="Times New Roman" pitchFamily="18" charset="0"/>
                          <a:ea typeface="宋体" pitchFamily="2" charset="-122"/>
                        </a:rPr>
                        <a:t>m</a:t>
                      </a:r>
                      <a:r>
                        <a:rPr kumimoji="0" lang="en-US" altLang="zh-CN" sz="2400" b="0" i="0" u="none" strike="noStrike" cap="none" normalizeH="0" baseline="-25000" smtClean="0">
                          <a:ln>
                            <a:noFill/>
                          </a:ln>
                          <a:solidFill>
                            <a:schemeClr val="tx1"/>
                          </a:solidFill>
                          <a:effectLst/>
                          <a:latin typeface="Times New Roman" pitchFamily="18" charset="0"/>
                          <a:ea typeface="宋体" pitchFamily="2" charset="-122"/>
                        </a:rPr>
                        <a:t>1</a:t>
                      </a:r>
                      <a:r>
                        <a:rPr kumimoji="0" lang="en-US" altLang="zh-CN" sz="2400" b="0" i="0" u="none" strike="noStrike" cap="none" normalizeH="0" baseline="0" smtClean="0">
                          <a:ln>
                            <a:noFill/>
                          </a:ln>
                          <a:solidFill>
                            <a:schemeClr val="tx1"/>
                          </a:solidFill>
                          <a:effectLst/>
                          <a:latin typeface="Times New Roman" pitchFamily="18" charset="0"/>
                          <a:ea typeface="宋体" pitchFamily="2" charset="-122"/>
                        </a:rPr>
                        <a:t>()</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0" i="0" u="none" strike="noStrike" cap="none" normalizeH="0" baseline="0" smtClean="0">
                          <a:ln>
                            <a:noFill/>
                          </a:ln>
                          <a:solidFill>
                            <a:schemeClr val="tx1"/>
                          </a:solidFill>
                          <a:effectLst/>
                          <a:latin typeface="Times New Roman" pitchFamily="18" charset="0"/>
                          <a:ea typeface="宋体" pitchFamily="2" charset="-122"/>
                        </a:rPr>
                        <a:t>m</a:t>
                      </a:r>
                      <a:r>
                        <a:rPr kumimoji="0" lang="en-US" altLang="zh-CN" sz="2400" b="0" i="0" u="none" strike="noStrike" cap="none" normalizeH="0" baseline="-25000" smtClean="0">
                          <a:ln>
                            <a:noFill/>
                          </a:ln>
                          <a:solidFill>
                            <a:schemeClr val="tx1"/>
                          </a:solidFill>
                          <a:effectLst/>
                          <a:latin typeface="Times New Roman" pitchFamily="18" charset="0"/>
                          <a:ea typeface="宋体" pitchFamily="2" charset="-122"/>
                        </a:rPr>
                        <a:t>2</a:t>
                      </a:r>
                      <a:r>
                        <a:rPr kumimoji="0" lang="en-US" altLang="zh-CN" sz="2400" b="0" i="0" u="none" strike="noStrike" cap="none" normalizeH="0" baseline="0" smtClean="0">
                          <a:ln>
                            <a:noFill/>
                          </a:ln>
                          <a:solidFill>
                            <a:schemeClr val="tx1"/>
                          </a:solidFill>
                          <a:effectLst/>
                          <a:latin typeface="Times New Roman" pitchFamily="18" charset="0"/>
                          <a:ea typeface="宋体" pitchFamily="2" charset="-122"/>
                        </a:rPr>
                        <a:t>()</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0" i="1" u="none" strike="noStrike" cap="none" normalizeH="0" baseline="0" smtClean="0">
                          <a:ln>
                            <a:noFill/>
                          </a:ln>
                          <a:solidFill>
                            <a:schemeClr val="hlink"/>
                          </a:solidFill>
                          <a:effectLst/>
                          <a:latin typeface="Times New Roman" pitchFamily="18" charset="0"/>
                          <a:ea typeface="宋体" pitchFamily="2" charset="-122"/>
                        </a:rPr>
                        <a:t>m</a:t>
                      </a:r>
                      <a:r>
                        <a:rPr kumimoji="0" lang="en-US" altLang="zh-CN" sz="2400" b="0" i="1" u="none" strike="noStrike" cap="none" normalizeH="0" baseline="-25000" smtClean="0">
                          <a:ln>
                            <a:noFill/>
                          </a:ln>
                          <a:solidFill>
                            <a:schemeClr val="hlink"/>
                          </a:solidFill>
                          <a:effectLst/>
                          <a:latin typeface="Times New Roman" pitchFamily="18" charset="0"/>
                          <a:ea typeface="宋体" pitchFamily="2" charset="-122"/>
                        </a:rPr>
                        <a:t>12</a:t>
                      </a:r>
                      <a:r>
                        <a:rPr kumimoji="0" lang="en-US" altLang="zh-CN" sz="2400" b="0" i="1" u="none" strike="noStrike" cap="none" normalizeH="0" baseline="0" smtClean="0">
                          <a:ln>
                            <a:noFill/>
                          </a:ln>
                          <a:solidFill>
                            <a:schemeClr val="hlink"/>
                          </a:solidFill>
                          <a:effectLst/>
                          <a:latin typeface="Times New Roman" pitchFamily="18" charset="0"/>
                          <a:ea typeface="宋体" pitchFamily="2" charset="-122"/>
                        </a:rPr>
                        <a:t>()</a:t>
                      </a: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4572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0" i="0" u="none" strike="noStrike" cap="none" normalizeH="0" baseline="0" smtClean="0">
                          <a:ln>
                            <a:noFill/>
                          </a:ln>
                          <a:solidFill>
                            <a:schemeClr val="tx1"/>
                          </a:solidFill>
                          <a:effectLst/>
                          <a:latin typeface="Times New Roman" pitchFamily="18" charset="0"/>
                          <a:ea typeface="宋体" pitchFamily="2" charset="-122"/>
                        </a:rPr>
                        <a:t>{Peter}</a:t>
                      </a: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0" i="0" u="none" strike="noStrike" cap="none" normalizeH="0" baseline="0" smtClean="0">
                          <a:ln>
                            <a:noFill/>
                          </a:ln>
                          <a:solidFill>
                            <a:schemeClr val="tx1"/>
                          </a:solidFill>
                          <a:effectLst/>
                          <a:latin typeface="Times New Roman" pitchFamily="18" charset="0"/>
                          <a:ea typeface="宋体" pitchFamily="2" charset="-122"/>
                        </a:rPr>
                        <a:t>0.98</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0" i="0" u="none" strike="noStrike" cap="none" normalizeH="0" baseline="0" smtClean="0">
                          <a:ln>
                            <a:noFill/>
                          </a:ln>
                          <a:solidFill>
                            <a:schemeClr val="tx1"/>
                          </a:solidFill>
                          <a:effectLst/>
                          <a:latin typeface="Times New Roman" pitchFamily="18" charset="0"/>
                          <a:ea typeface="宋体" pitchFamily="2" charset="-122"/>
                        </a:rPr>
                        <a:t>0</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0" i="1" u="none" strike="noStrike" cap="none" normalizeH="0" baseline="0" smtClean="0">
                          <a:ln>
                            <a:noFill/>
                          </a:ln>
                          <a:solidFill>
                            <a:schemeClr val="hlink"/>
                          </a:solidFill>
                          <a:effectLst/>
                          <a:latin typeface="Times New Roman" pitchFamily="18" charset="0"/>
                          <a:ea typeface="宋体" pitchFamily="2" charset="-122"/>
                        </a:rPr>
                        <a:t>0.49</a:t>
                      </a: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4572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0" i="0" u="none" strike="noStrike" cap="none" normalizeH="0" baseline="0" smtClean="0">
                          <a:ln>
                            <a:noFill/>
                          </a:ln>
                          <a:solidFill>
                            <a:schemeClr val="tx1"/>
                          </a:solidFill>
                          <a:effectLst/>
                          <a:latin typeface="Times New Roman" pitchFamily="18" charset="0"/>
                          <a:ea typeface="宋体" pitchFamily="2" charset="-122"/>
                        </a:rPr>
                        <a:t>{Paul}</a:t>
                      </a: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0" i="0" u="none" strike="noStrike" cap="none" normalizeH="0" baseline="0" smtClean="0">
                          <a:ln>
                            <a:noFill/>
                          </a:ln>
                          <a:solidFill>
                            <a:schemeClr val="tx1"/>
                          </a:solidFill>
                          <a:effectLst/>
                          <a:latin typeface="Times New Roman" pitchFamily="18" charset="0"/>
                          <a:ea typeface="宋体" pitchFamily="2" charset="-122"/>
                        </a:rPr>
                        <a:t>0.01</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0" i="0" u="none" strike="noStrike" cap="none" normalizeH="0" baseline="0" smtClean="0">
                          <a:ln>
                            <a:noFill/>
                          </a:ln>
                          <a:solidFill>
                            <a:schemeClr val="tx1"/>
                          </a:solidFill>
                          <a:effectLst/>
                          <a:latin typeface="Times New Roman" pitchFamily="18" charset="0"/>
                          <a:ea typeface="宋体" pitchFamily="2" charset="-122"/>
                        </a:rPr>
                        <a:t>0.01</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0" i="1" u="none" strike="noStrike" cap="none" normalizeH="0" baseline="0" smtClean="0">
                          <a:ln>
                            <a:noFill/>
                          </a:ln>
                          <a:solidFill>
                            <a:schemeClr val="hlink"/>
                          </a:solidFill>
                          <a:effectLst/>
                          <a:latin typeface="Times New Roman" pitchFamily="18" charset="0"/>
                          <a:ea typeface="宋体" pitchFamily="2" charset="-122"/>
                        </a:rPr>
                        <a:t>0.015</a:t>
                      </a: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4572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0" i="0" u="none" strike="noStrike" cap="none" normalizeH="0" baseline="0" smtClean="0">
                          <a:ln>
                            <a:noFill/>
                          </a:ln>
                          <a:solidFill>
                            <a:schemeClr val="tx1"/>
                          </a:solidFill>
                          <a:effectLst/>
                          <a:latin typeface="Times New Roman" pitchFamily="18" charset="0"/>
                          <a:ea typeface="宋体" pitchFamily="2" charset="-122"/>
                        </a:rPr>
                        <a:t>{Mary}</a:t>
                      </a: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0" i="0" u="none" strike="noStrike" cap="none" normalizeH="0" baseline="0" smtClean="0">
                          <a:ln>
                            <a:noFill/>
                          </a:ln>
                          <a:solidFill>
                            <a:schemeClr val="tx1"/>
                          </a:solidFill>
                          <a:effectLst/>
                          <a:latin typeface="Times New Roman" pitchFamily="18" charset="0"/>
                          <a:ea typeface="宋体" pitchFamily="2" charset="-122"/>
                        </a:rPr>
                        <a:t>0</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0" i="0" u="none" strike="noStrike" cap="none" normalizeH="0" baseline="0" smtClean="0">
                          <a:ln>
                            <a:noFill/>
                          </a:ln>
                          <a:solidFill>
                            <a:schemeClr val="tx1"/>
                          </a:solidFill>
                          <a:effectLst/>
                          <a:latin typeface="Times New Roman" pitchFamily="18" charset="0"/>
                          <a:ea typeface="宋体" pitchFamily="2" charset="-122"/>
                        </a:rPr>
                        <a:t>0.98</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0" i="1" u="none" strike="noStrike" cap="none" normalizeH="0" baseline="0" smtClean="0">
                          <a:ln>
                            <a:noFill/>
                          </a:ln>
                          <a:solidFill>
                            <a:schemeClr val="hlink"/>
                          </a:solidFill>
                          <a:effectLst/>
                          <a:latin typeface="Times New Roman" pitchFamily="18" charset="0"/>
                          <a:ea typeface="宋体" pitchFamily="2" charset="-122"/>
                        </a:rPr>
                        <a:t>0.49</a:t>
                      </a: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4572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0" i="0" u="none" strike="noStrike" cap="none" normalizeH="0" baseline="0" smtClean="0">
                          <a:ln>
                            <a:noFill/>
                          </a:ln>
                          <a:solidFill>
                            <a:schemeClr val="tx1"/>
                          </a:solidFill>
                          <a:effectLst/>
                          <a:latin typeface="Times New Roman" pitchFamily="18" charset="0"/>
                          <a:ea typeface="宋体" pitchFamily="2" charset="-122"/>
                          <a:sym typeface="Symbol" pitchFamily="18" charset="2"/>
                        </a:rPr>
                        <a:t></a:t>
                      </a:r>
                      <a:r>
                        <a:rPr kumimoji="0" lang="en-US" altLang="zh-CN" sz="2400" b="0" i="0" u="none" strike="noStrike" cap="none" normalizeH="0" baseline="0" smtClean="0">
                          <a:ln>
                            <a:noFill/>
                          </a:ln>
                          <a:solidFill>
                            <a:schemeClr val="tx1"/>
                          </a:solidFill>
                          <a:effectLst/>
                          <a:latin typeface="Times New Roman" pitchFamily="18" charset="0"/>
                          <a:ea typeface="宋体" pitchFamily="2" charset="-122"/>
                        </a:rPr>
                        <a:t> ={Peter, Paul, Mary}</a:t>
                      </a: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0" i="0" u="none" strike="noStrike" cap="none" normalizeH="0" baseline="0" smtClean="0">
                          <a:ln>
                            <a:noFill/>
                          </a:ln>
                          <a:solidFill>
                            <a:schemeClr val="tx1"/>
                          </a:solidFill>
                          <a:effectLst/>
                          <a:latin typeface="Times New Roman" pitchFamily="18" charset="0"/>
                          <a:ea typeface="宋体" pitchFamily="2" charset="-122"/>
                        </a:rPr>
                        <a:t>0.01</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0" i="0" u="none" strike="noStrike" cap="none" normalizeH="0" baseline="0" smtClean="0">
                          <a:ln>
                            <a:noFill/>
                          </a:ln>
                          <a:solidFill>
                            <a:schemeClr val="tx1"/>
                          </a:solidFill>
                          <a:effectLst/>
                          <a:latin typeface="Times New Roman" pitchFamily="18" charset="0"/>
                          <a:ea typeface="宋体" pitchFamily="2" charset="-122"/>
                        </a:rPr>
                        <a:t>0.01</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0" i="1" u="none" strike="noStrike" cap="none" normalizeH="0" baseline="0" smtClean="0">
                          <a:ln>
                            <a:noFill/>
                          </a:ln>
                          <a:solidFill>
                            <a:schemeClr val="hlink"/>
                          </a:solidFill>
                          <a:effectLst/>
                          <a:latin typeface="Times New Roman" pitchFamily="18" charset="0"/>
                          <a:ea typeface="宋体" pitchFamily="2" charset="-122"/>
                        </a:rPr>
                        <a:t>0.005</a:t>
                      </a: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r>
            </a:tbl>
          </a:graphicData>
        </a:graphic>
      </p:graphicFrame>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3378" name="Text Box 2"/>
          <p:cNvSpPr txBox="1">
            <a:spLocks noChangeArrowheads="1"/>
          </p:cNvSpPr>
          <p:nvPr/>
        </p:nvSpPr>
        <p:spPr bwMode="auto">
          <a:xfrm>
            <a:off x="1331913" y="1196975"/>
            <a:ext cx="7416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pPr>
            <a:r>
              <a:rPr lang="zh-CN" altLang="en-US" sz="2400" dirty="0">
                <a:latin typeface="仿宋_GB2312" pitchFamily="49" charset="-122"/>
                <a:ea typeface="仿宋_GB2312" pitchFamily="49" charset="-122"/>
              </a:rPr>
              <a:t>归一化常数</a:t>
            </a:r>
            <a:r>
              <a:rPr lang="en-US" altLang="zh-CN" sz="2400" dirty="0">
                <a:latin typeface="仿宋_GB2312" pitchFamily="49" charset="-122"/>
                <a:ea typeface="仿宋_GB2312" pitchFamily="49" charset="-122"/>
              </a:rPr>
              <a:t>K</a:t>
            </a:r>
            <a:r>
              <a:rPr lang="zh-CN" altLang="en-US" sz="2400" dirty="0">
                <a:latin typeface="仿宋_GB2312" pitchFamily="49" charset="-122"/>
                <a:ea typeface="仿宋_GB2312" pitchFamily="49" charset="-122"/>
              </a:rPr>
              <a:t>的另一种计算法：</a:t>
            </a:r>
          </a:p>
        </p:txBody>
      </p:sp>
      <p:graphicFrame>
        <p:nvGraphicFramePr>
          <p:cNvPr id="613379" name="Object 3"/>
          <p:cNvGraphicFramePr>
            <a:graphicFrameLocks noChangeAspect="1"/>
          </p:cNvGraphicFramePr>
          <p:nvPr/>
        </p:nvGraphicFramePr>
        <p:xfrm>
          <a:off x="1619250" y="1989138"/>
          <a:ext cx="6781800" cy="3581400"/>
        </p:xfrm>
        <a:graphic>
          <a:graphicData uri="http://schemas.openxmlformats.org/presentationml/2006/ole">
            <mc:AlternateContent xmlns:mc="http://schemas.openxmlformats.org/markup-compatibility/2006">
              <mc:Choice xmlns:v="urn:schemas-microsoft-com:vml" Requires="v">
                <p:oleObj spid="_x0000_s613489" name="Equation" r:id="rId4" imgW="2705040" imgH="1473120" progId="Equation.DSMT4">
                  <p:embed/>
                </p:oleObj>
              </mc:Choice>
              <mc:Fallback>
                <p:oleObj name="Equation" r:id="rId4" imgW="2705040" imgH="1473120" progId="Equation.DSMT4">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19250" y="1989138"/>
                        <a:ext cx="6781800" cy="3581400"/>
                      </a:xfrm>
                      <a:prstGeom prst="rect">
                        <a:avLst/>
                      </a:prstGeom>
                      <a:solidFill>
                        <a:schemeClr val="bg1"/>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14402" name="Object 2"/>
          <p:cNvGraphicFramePr>
            <a:graphicFrameLocks noChangeAspect="1"/>
          </p:cNvGraphicFramePr>
          <p:nvPr>
            <p:extLst>
              <p:ext uri="{D42A27DB-BD31-4B8C-83A1-F6EECF244321}">
                <p14:modId xmlns:p14="http://schemas.microsoft.com/office/powerpoint/2010/main" val="68015865"/>
              </p:ext>
            </p:extLst>
          </p:nvPr>
        </p:nvGraphicFramePr>
        <p:xfrm>
          <a:off x="1116013" y="2205038"/>
          <a:ext cx="7788275" cy="2695575"/>
        </p:xfrm>
        <a:graphic>
          <a:graphicData uri="http://schemas.openxmlformats.org/presentationml/2006/ole">
            <mc:AlternateContent xmlns:mc="http://schemas.openxmlformats.org/markup-compatibility/2006">
              <mc:Choice xmlns:v="urn:schemas-microsoft-com:vml" Requires="v">
                <p:oleObj spid="_x0000_s614513" name="Equation" r:id="rId4" imgW="3352680" imgH="1257120" progId="Equation.DSMT4">
                  <p:embed/>
                </p:oleObj>
              </mc:Choice>
              <mc:Fallback>
                <p:oleObj name="Equation" r:id="rId4" imgW="3352680" imgH="1257120" progId="Equation.DSMT4">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16013" y="2205038"/>
                        <a:ext cx="7788275" cy="2695575"/>
                      </a:xfrm>
                      <a:prstGeom prst="rect">
                        <a:avLst/>
                      </a:prstGeom>
                      <a:solidFill>
                        <a:schemeClr val="bg1"/>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14403" name="Text Box 3"/>
          <p:cNvSpPr txBox="1">
            <a:spLocks noChangeArrowheads="1"/>
          </p:cNvSpPr>
          <p:nvPr/>
        </p:nvSpPr>
        <p:spPr bwMode="auto">
          <a:xfrm>
            <a:off x="791580" y="1365252"/>
            <a:ext cx="6553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pPr>
            <a:r>
              <a:rPr lang="zh-CN" altLang="en-US" sz="2400" b="1" dirty="0">
                <a:latin typeface="仿宋_GB2312" pitchFamily="49" charset="-122"/>
                <a:ea typeface="仿宋_GB2312" pitchFamily="49" charset="-122"/>
              </a:rPr>
              <a:t>（</a:t>
            </a:r>
            <a:r>
              <a:rPr lang="en-US" altLang="zh-CN" sz="2400" b="1" dirty="0">
                <a:latin typeface="仿宋_GB2312" pitchFamily="49" charset="-122"/>
                <a:ea typeface="仿宋_GB2312" pitchFamily="49" charset="-122"/>
              </a:rPr>
              <a:t>1</a:t>
            </a:r>
            <a:r>
              <a:rPr lang="zh-CN" altLang="en-US" sz="2400" b="1" dirty="0">
                <a:latin typeface="仿宋_GB2312" pitchFamily="49" charset="-122"/>
                <a:ea typeface="仿宋_GB2312" pitchFamily="49" charset="-122"/>
              </a:rPr>
              <a:t>）计算关于</a:t>
            </a:r>
            <a:r>
              <a:rPr lang="en-US" altLang="zh-CN" sz="2400" b="1" dirty="0">
                <a:latin typeface="仿宋_GB2312" pitchFamily="49" charset="-122"/>
                <a:ea typeface="仿宋_GB2312" pitchFamily="49" charset="-122"/>
              </a:rPr>
              <a:t>Peter</a:t>
            </a:r>
            <a:r>
              <a:rPr lang="zh-CN" altLang="en-US" sz="2400" b="1" dirty="0">
                <a:latin typeface="仿宋_GB2312" pitchFamily="49" charset="-122"/>
                <a:ea typeface="仿宋_GB2312" pitchFamily="49" charset="-122"/>
              </a:rPr>
              <a:t>的组合</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15426" name="Object 2"/>
          <p:cNvGraphicFramePr>
            <a:graphicFrameLocks noChangeAspect="1"/>
          </p:cNvGraphicFramePr>
          <p:nvPr/>
        </p:nvGraphicFramePr>
        <p:xfrm>
          <a:off x="1116013" y="2205038"/>
          <a:ext cx="7699375" cy="3213100"/>
        </p:xfrm>
        <a:graphic>
          <a:graphicData uri="http://schemas.openxmlformats.org/presentationml/2006/ole">
            <mc:AlternateContent xmlns:mc="http://schemas.openxmlformats.org/markup-compatibility/2006">
              <mc:Choice xmlns:v="urn:schemas-microsoft-com:vml" Requires="v">
                <p:oleObj spid="_x0000_s615537" name="Equation" r:id="rId4" imgW="3314520" imgH="1498320" progId="Equation.DSMT4">
                  <p:embed/>
                </p:oleObj>
              </mc:Choice>
              <mc:Fallback>
                <p:oleObj name="Equation" r:id="rId4" imgW="3314520" imgH="1498320" progId="Equation.DSMT4">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16013" y="2205038"/>
                        <a:ext cx="7699375" cy="3213100"/>
                      </a:xfrm>
                      <a:prstGeom prst="rect">
                        <a:avLst/>
                      </a:prstGeom>
                      <a:solidFill>
                        <a:schemeClr val="bg1"/>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15427" name="Text Box 3"/>
          <p:cNvSpPr txBox="1">
            <a:spLocks noChangeArrowheads="1"/>
          </p:cNvSpPr>
          <p:nvPr/>
        </p:nvSpPr>
        <p:spPr bwMode="auto">
          <a:xfrm>
            <a:off x="719572" y="1025526"/>
            <a:ext cx="6553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pPr>
            <a:r>
              <a:rPr lang="zh-CN" altLang="en-US" sz="2400" b="1" dirty="0">
                <a:latin typeface="仿宋_GB2312" pitchFamily="49" charset="-122"/>
                <a:ea typeface="仿宋_GB2312" pitchFamily="49" charset="-122"/>
              </a:rPr>
              <a:t>（</a:t>
            </a:r>
            <a:r>
              <a:rPr lang="en-US" altLang="zh-CN" sz="2400" b="1" dirty="0">
                <a:latin typeface="仿宋_GB2312" pitchFamily="49" charset="-122"/>
                <a:ea typeface="仿宋_GB2312" pitchFamily="49" charset="-122"/>
              </a:rPr>
              <a:t>2</a:t>
            </a:r>
            <a:r>
              <a:rPr lang="zh-CN" altLang="en-US" sz="2400" b="1" dirty="0">
                <a:latin typeface="仿宋_GB2312" pitchFamily="49" charset="-122"/>
                <a:ea typeface="仿宋_GB2312" pitchFamily="49" charset="-122"/>
              </a:rPr>
              <a:t>）计算关于</a:t>
            </a:r>
            <a:r>
              <a:rPr lang="en-US" altLang="zh-CN" sz="2400" b="1" dirty="0">
                <a:latin typeface="仿宋_GB2312" pitchFamily="49" charset="-122"/>
                <a:ea typeface="仿宋_GB2312" pitchFamily="49" charset="-122"/>
              </a:rPr>
              <a:t>Paul</a:t>
            </a:r>
            <a:r>
              <a:rPr lang="zh-CN" altLang="en-US" sz="2400" b="1" dirty="0">
                <a:latin typeface="仿宋_GB2312" pitchFamily="49" charset="-122"/>
                <a:ea typeface="仿宋_GB2312" pitchFamily="49" charset="-122"/>
              </a:rPr>
              <a:t>的组合</a:t>
            </a:r>
            <a:endParaRPr lang="zh-CN" altLang="en-US" sz="2400" dirty="0">
              <a:latin typeface="仿宋_GB2312" pitchFamily="49" charset="-122"/>
              <a:ea typeface="仿宋_GB2312" pitchFamily="49" charset="-122"/>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16450" name="Object 2"/>
          <p:cNvGraphicFramePr>
            <a:graphicFrameLocks noChangeAspect="1"/>
          </p:cNvGraphicFramePr>
          <p:nvPr/>
        </p:nvGraphicFramePr>
        <p:xfrm>
          <a:off x="900113" y="2133600"/>
          <a:ext cx="7959725" cy="2695575"/>
        </p:xfrm>
        <a:graphic>
          <a:graphicData uri="http://schemas.openxmlformats.org/presentationml/2006/ole">
            <mc:AlternateContent xmlns:mc="http://schemas.openxmlformats.org/markup-compatibility/2006">
              <mc:Choice xmlns:v="urn:schemas-microsoft-com:vml" Requires="v">
                <p:oleObj spid="_x0000_s616561" name="Equation" r:id="rId4" imgW="3466800" imgH="1257120" progId="Equation.DSMT4">
                  <p:embed/>
                </p:oleObj>
              </mc:Choice>
              <mc:Fallback>
                <p:oleObj name="Equation" r:id="rId4" imgW="3466800" imgH="1257120" progId="Equation.DSMT4">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00113" y="2133600"/>
                        <a:ext cx="7959725" cy="2695575"/>
                      </a:xfrm>
                      <a:prstGeom prst="rect">
                        <a:avLst/>
                      </a:prstGeom>
                      <a:solidFill>
                        <a:schemeClr val="bg1"/>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16451" name="Text Box 3"/>
          <p:cNvSpPr txBox="1">
            <a:spLocks noChangeArrowheads="1"/>
          </p:cNvSpPr>
          <p:nvPr/>
        </p:nvSpPr>
        <p:spPr bwMode="auto">
          <a:xfrm>
            <a:off x="1187450" y="1052513"/>
            <a:ext cx="6553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pPr>
            <a:r>
              <a:rPr lang="zh-CN" altLang="en-US" sz="2400" b="1" dirty="0">
                <a:latin typeface="仿宋_GB2312" pitchFamily="49" charset="-122"/>
                <a:ea typeface="仿宋_GB2312" pitchFamily="49" charset="-122"/>
              </a:rPr>
              <a:t>（</a:t>
            </a:r>
            <a:r>
              <a:rPr lang="en-US" altLang="zh-CN" sz="2400" b="1" dirty="0">
                <a:latin typeface="仿宋_GB2312" pitchFamily="49" charset="-122"/>
                <a:ea typeface="仿宋_GB2312" pitchFamily="49" charset="-122"/>
              </a:rPr>
              <a:t>3</a:t>
            </a:r>
            <a:r>
              <a:rPr lang="zh-CN" altLang="en-US" sz="2400" b="1" dirty="0">
                <a:latin typeface="仿宋_GB2312" pitchFamily="49" charset="-122"/>
                <a:ea typeface="仿宋_GB2312" pitchFamily="49" charset="-122"/>
              </a:rPr>
              <a:t>）计算关于</a:t>
            </a:r>
            <a:r>
              <a:rPr lang="en-US" altLang="zh-CN" sz="2400" b="1" dirty="0">
                <a:latin typeface="仿宋_GB2312" pitchFamily="49" charset="-122"/>
                <a:ea typeface="仿宋_GB2312" pitchFamily="49" charset="-122"/>
              </a:rPr>
              <a:t>Mary</a:t>
            </a:r>
            <a:r>
              <a:rPr lang="zh-CN" altLang="en-US" sz="2400" b="1" dirty="0">
                <a:latin typeface="仿宋_GB2312" pitchFamily="49" charset="-122"/>
                <a:ea typeface="仿宋_GB2312" pitchFamily="49" charset="-122"/>
              </a:rPr>
              <a:t>的组合</a:t>
            </a:r>
            <a:endParaRPr lang="zh-CN" altLang="en-US" sz="2400" dirty="0">
              <a:latin typeface="仿宋_GB2312" pitchFamily="49" charset="-122"/>
              <a:ea typeface="仿宋_GB2312" pitchFamily="49" charset="-122"/>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17474" name="Object 2"/>
          <p:cNvGraphicFramePr>
            <a:graphicFrameLocks noChangeAspect="1"/>
          </p:cNvGraphicFramePr>
          <p:nvPr>
            <p:extLst>
              <p:ext uri="{D42A27DB-BD31-4B8C-83A1-F6EECF244321}">
                <p14:modId xmlns:p14="http://schemas.microsoft.com/office/powerpoint/2010/main" val="2015549904"/>
              </p:ext>
            </p:extLst>
          </p:nvPr>
        </p:nvGraphicFramePr>
        <p:xfrm>
          <a:off x="1763688" y="1304764"/>
          <a:ext cx="5102225" cy="2668588"/>
        </p:xfrm>
        <a:graphic>
          <a:graphicData uri="http://schemas.openxmlformats.org/presentationml/2006/ole">
            <mc:AlternateContent xmlns:mc="http://schemas.openxmlformats.org/markup-compatibility/2006">
              <mc:Choice xmlns:v="urn:schemas-microsoft-com:vml" Requires="v">
                <p:oleObj spid="_x0000_s617586" name="Equation" r:id="rId4" imgW="2222280" imgH="1244520" progId="Equation.DSMT4">
                  <p:embed/>
                </p:oleObj>
              </mc:Choice>
              <mc:Fallback>
                <p:oleObj name="Equation" r:id="rId4" imgW="2222280" imgH="1244520" progId="Equation.DSMT4">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63688" y="1304764"/>
                        <a:ext cx="5102225" cy="2668588"/>
                      </a:xfrm>
                      <a:prstGeom prst="rect">
                        <a:avLst/>
                      </a:prstGeom>
                      <a:solidFill>
                        <a:schemeClr val="bg1"/>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17475" name="Text Box 3"/>
          <p:cNvSpPr txBox="1">
            <a:spLocks noChangeArrowheads="1"/>
          </p:cNvSpPr>
          <p:nvPr/>
        </p:nvSpPr>
        <p:spPr bwMode="auto">
          <a:xfrm>
            <a:off x="575556" y="521226"/>
            <a:ext cx="8001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pPr>
            <a:r>
              <a:rPr lang="zh-CN" altLang="en-US" sz="2400" b="1" dirty="0">
                <a:latin typeface="Times New Roman" pitchFamily="18" charset="0"/>
                <a:ea typeface="仿宋_GB2312" pitchFamily="49" charset="-122"/>
                <a:cs typeface="Times New Roman" pitchFamily="18" charset="0"/>
              </a:rPr>
              <a:t>（</a:t>
            </a:r>
            <a:r>
              <a:rPr lang="en-US" altLang="zh-CN" sz="2400" b="1" dirty="0">
                <a:latin typeface="Times New Roman" pitchFamily="18" charset="0"/>
                <a:ea typeface="仿宋_GB2312" pitchFamily="49" charset="-122"/>
                <a:cs typeface="Times New Roman" pitchFamily="18" charset="0"/>
              </a:rPr>
              <a:t>4</a:t>
            </a:r>
            <a:r>
              <a:rPr lang="zh-CN" altLang="en-US" sz="2400" b="1" dirty="0">
                <a:latin typeface="Times New Roman" pitchFamily="18" charset="0"/>
                <a:ea typeface="仿宋_GB2312" pitchFamily="49" charset="-122"/>
                <a:cs typeface="Times New Roman" pitchFamily="18" charset="0"/>
              </a:rPr>
              <a:t>）计算关于</a:t>
            </a:r>
            <a:r>
              <a:rPr lang="zh-CN" altLang="en-US" sz="2400" b="1" dirty="0">
                <a:latin typeface="Times New Roman" pitchFamily="18" charset="0"/>
                <a:ea typeface="仿宋_GB2312" pitchFamily="49" charset="-122"/>
                <a:cs typeface="Times New Roman" pitchFamily="18" charset="0"/>
                <a:sym typeface="Symbol" pitchFamily="18" charset="2"/>
              </a:rPr>
              <a:t></a:t>
            </a:r>
            <a:r>
              <a:rPr lang="zh-CN" altLang="en-US" sz="2400" b="1" dirty="0">
                <a:latin typeface="Times New Roman" pitchFamily="18" charset="0"/>
                <a:ea typeface="仿宋_GB2312" pitchFamily="49" charset="-122"/>
                <a:cs typeface="Times New Roman" pitchFamily="18" charset="0"/>
              </a:rPr>
              <a:t> </a:t>
            </a:r>
            <a:r>
              <a:rPr lang="en-US" altLang="zh-CN" sz="2400" b="1" dirty="0">
                <a:latin typeface="Times New Roman" pitchFamily="18" charset="0"/>
                <a:ea typeface="仿宋_GB2312" pitchFamily="49" charset="-122"/>
                <a:cs typeface="Times New Roman" pitchFamily="18" charset="0"/>
              </a:rPr>
              <a:t>={Peter, Paul, Mary}</a:t>
            </a:r>
            <a:r>
              <a:rPr lang="zh-CN" altLang="en-US" sz="2400" b="1" dirty="0">
                <a:latin typeface="Times New Roman" pitchFamily="18" charset="0"/>
                <a:ea typeface="仿宋_GB2312" pitchFamily="49" charset="-122"/>
                <a:cs typeface="Times New Roman" pitchFamily="18" charset="0"/>
              </a:rPr>
              <a:t>的组合</a:t>
            </a:r>
          </a:p>
        </p:txBody>
      </p:sp>
      <p:sp>
        <p:nvSpPr>
          <p:cNvPr id="617476" name="Text Box 4"/>
          <p:cNvSpPr txBox="1">
            <a:spLocks noChangeArrowheads="1"/>
          </p:cNvSpPr>
          <p:nvPr/>
        </p:nvSpPr>
        <p:spPr bwMode="auto">
          <a:xfrm>
            <a:off x="755650" y="4278575"/>
            <a:ext cx="7308738" cy="22467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1" hangingPunct="1">
              <a:spcBef>
                <a:spcPct val="50000"/>
              </a:spcBef>
            </a:pPr>
            <a:r>
              <a:rPr lang="zh-CN" altLang="en-US" sz="2000" dirty="0">
                <a:latin typeface="Times New Roman" pitchFamily="18" charset="0"/>
                <a:ea typeface="仿宋_GB2312" pitchFamily="49" charset="-122"/>
                <a:cs typeface="Times New Roman" pitchFamily="18" charset="0"/>
              </a:rPr>
              <a:t>此外，根据信任函数、似然函数的计算公式，可得：</a:t>
            </a:r>
          </a:p>
          <a:p>
            <a:pPr eaLnBrk="1" hangingPunct="1">
              <a:spcBef>
                <a:spcPct val="50000"/>
              </a:spcBef>
            </a:pPr>
            <a:r>
              <a:rPr lang="zh-CN" altLang="en-US" sz="2000" dirty="0">
                <a:latin typeface="Times New Roman" pitchFamily="18" charset="0"/>
                <a:ea typeface="仿宋_GB2312" pitchFamily="49" charset="-122"/>
                <a:cs typeface="Times New Roman" pitchFamily="18" charset="0"/>
              </a:rPr>
              <a:t>即， </a:t>
            </a:r>
            <a:r>
              <a:rPr lang="en-US" altLang="zh-CN" sz="2000" dirty="0" err="1">
                <a:latin typeface="Times New Roman" pitchFamily="18" charset="0"/>
                <a:ea typeface="仿宋_GB2312" pitchFamily="49" charset="-122"/>
                <a:cs typeface="Times New Roman" pitchFamily="18" charset="0"/>
              </a:rPr>
              <a:t>Bel</a:t>
            </a:r>
            <a:r>
              <a:rPr lang="en-US" altLang="zh-CN" sz="2000" dirty="0">
                <a:latin typeface="Times New Roman" pitchFamily="18" charset="0"/>
                <a:ea typeface="仿宋_GB2312" pitchFamily="49" charset="-122"/>
                <a:cs typeface="Times New Roman" pitchFamily="18" charset="0"/>
              </a:rPr>
              <a:t>({Peter}) = 0.49;  Pl({Peter}) = 0.49 + 0.005 = 0.495</a:t>
            </a:r>
          </a:p>
          <a:p>
            <a:pPr eaLnBrk="1" hangingPunct="1">
              <a:spcBef>
                <a:spcPct val="50000"/>
              </a:spcBef>
            </a:pPr>
            <a:r>
              <a:rPr lang="en-US" altLang="zh-CN" sz="2000" dirty="0">
                <a:latin typeface="Times New Roman" pitchFamily="18" charset="0"/>
                <a:ea typeface="仿宋_GB2312" pitchFamily="49" charset="-122"/>
                <a:cs typeface="Times New Roman" pitchFamily="18" charset="0"/>
              </a:rPr>
              <a:t>         </a:t>
            </a:r>
            <a:r>
              <a:rPr lang="en-US" altLang="zh-CN" sz="2000" dirty="0" err="1">
                <a:latin typeface="Times New Roman" pitchFamily="18" charset="0"/>
                <a:ea typeface="仿宋_GB2312" pitchFamily="49" charset="-122"/>
                <a:cs typeface="Times New Roman" pitchFamily="18" charset="0"/>
              </a:rPr>
              <a:t>Bel</a:t>
            </a:r>
            <a:r>
              <a:rPr lang="en-US" altLang="zh-CN" sz="2000" dirty="0">
                <a:latin typeface="Times New Roman" pitchFamily="18" charset="0"/>
                <a:ea typeface="仿宋_GB2312" pitchFamily="49" charset="-122"/>
                <a:cs typeface="Times New Roman" pitchFamily="18" charset="0"/>
              </a:rPr>
              <a:t>({Paul}) = 0.015;  Pl({Paul}) = 0.015 + 0.005=0.020</a:t>
            </a:r>
          </a:p>
          <a:p>
            <a:pPr eaLnBrk="1" hangingPunct="1">
              <a:spcBef>
                <a:spcPct val="50000"/>
              </a:spcBef>
            </a:pPr>
            <a:r>
              <a:rPr lang="en-US" altLang="zh-CN" sz="2000" dirty="0">
                <a:latin typeface="Times New Roman" pitchFamily="18" charset="0"/>
                <a:ea typeface="仿宋_GB2312" pitchFamily="49" charset="-122"/>
                <a:cs typeface="Times New Roman" pitchFamily="18" charset="0"/>
              </a:rPr>
              <a:t>         </a:t>
            </a:r>
            <a:r>
              <a:rPr lang="en-US" altLang="zh-CN" sz="2000" dirty="0" err="1">
                <a:latin typeface="Times New Roman" pitchFamily="18" charset="0"/>
                <a:ea typeface="仿宋_GB2312" pitchFamily="49" charset="-122"/>
                <a:cs typeface="Times New Roman" pitchFamily="18" charset="0"/>
              </a:rPr>
              <a:t>Bel</a:t>
            </a:r>
            <a:r>
              <a:rPr lang="en-US" altLang="zh-CN" sz="2000" dirty="0">
                <a:latin typeface="Times New Roman" pitchFamily="18" charset="0"/>
                <a:ea typeface="仿宋_GB2312" pitchFamily="49" charset="-122"/>
                <a:cs typeface="Times New Roman" pitchFamily="18" charset="0"/>
              </a:rPr>
              <a:t>({Mary}) = 0.49;   Pl({Mary}) = 0.49 + 0.005 = 0.495</a:t>
            </a:r>
          </a:p>
          <a:p>
            <a:pPr eaLnBrk="1" hangingPunct="1">
              <a:spcBef>
                <a:spcPct val="50000"/>
              </a:spcBef>
            </a:pPr>
            <a:r>
              <a:rPr lang="en-US" altLang="zh-CN" sz="2000" dirty="0">
                <a:latin typeface="Times New Roman" pitchFamily="18" charset="0"/>
                <a:ea typeface="仿宋_GB2312" pitchFamily="49" charset="-122"/>
                <a:cs typeface="Times New Roman" pitchFamily="18" charset="0"/>
              </a:rPr>
              <a:t>         </a:t>
            </a:r>
            <a:r>
              <a:rPr lang="en-US" altLang="zh-CN" sz="2000" dirty="0" err="1">
                <a:latin typeface="Times New Roman" pitchFamily="18" charset="0"/>
                <a:ea typeface="仿宋_GB2312" pitchFamily="49" charset="-122"/>
                <a:cs typeface="Times New Roman" pitchFamily="18" charset="0"/>
              </a:rPr>
              <a:t>Bel</a:t>
            </a:r>
            <a:r>
              <a:rPr lang="en-US" altLang="zh-CN" sz="2000" dirty="0">
                <a:latin typeface="Times New Roman" pitchFamily="18" charset="0"/>
                <a:ea typeface="仿宋_GB2312" pitchFamily="49" charset="-122"/>
                <a:cs typeface="Times New Roman" pitchFamily="18" charset="0"/>
              </a:rPr>
              <a:t>(</a:t>
            </a:r>
            <a:r>
              <a:rPr lang="en-US" altLang="zh-CN" sz="2000" dirty="0">
                <a:latin typeface="Times New Roman" pitchFamily="18" charset="0"/>
                <a:ea typeface="仿宋_GB2312" pitchFamily="49" charset="-122"/>
                <a:cs typeface="Times New Roman" pitchFamily="18" charset="0"/>
                <a:sym typeface="Symbol" pitchFamily="18" charset="2"/>
              </a:rPr>
              <a:t></a:t>
            </a:r>
            <a:r>
              <a:rPr lang="en-US" altLang="zh-CN" sz="2000" dirty="0">
                <a:latin typeface="Times New Roman" pitchFamily="18" charset="0"/>
                <a:ea typeface="仿宋_GB2312" pitchFamily="49" charset="-122"/>
                <a:cs typeface="Times New Roman" pitchFamily="18" charset="0"/>
              </a:rPr>
              <a:t>) = Pl(</a:t>
            </a:r>
            <a:r>
              <a:rPr lang="en-US" altLang="zh-CN" sz="2000" dirty="0">
                <a:latin typeface="Times New Roman" pitchFamily="18" charset="0"/>
                <a:ea typeface="仿宋_GB2312" pitchFamily="49" charset="-122"/>
                <a:cs typeface="Times New Roman" pitchFamily="18" charset="0"/>
                <a:sym typeface="Symbol" pitchFamily="18" charset="2"/>
              </a:rPr>
              <a:t></a:t>
            </a:r>
            <a:r>
              <a:rPr lang="en-US" altLang="zh-CN" sz="2000" dirty="0">
                <a:latin typeface="Times New Roman" pitchFamily="18" charset="0"/>
                <a:ea typeface="仿宋_GB2312" pitchFamily="49" charset="-122"/>
                <a:cs typeface="Times New Roman" pitchFamily="18" charset="0"/>
              </a:rPr>
              <a:t>) = 0.49 + 0.015 + 0.49 + 0.005 = 1</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3"/>
          <p:cNvSpPr>
            <a:spLocks noGrp="1"/>
          </p:cNvSpPr>
          <p:nvPr>
            <p:ph type="sldNum" sz="quarter" idx="12"/>
          </p:nvPr>
        </p:nvSpPr>
        <p:spPr/>
        <p:txBody>
          <a:bodyPr/>
          <a:lstStyle/>
          <a:p>
            <a:fld id="{EE75036F-8FE1-4949-A306-E1756E78F75D}" type="slidenum">
              <a:rPr lang="en-US" altLang="zh-CN"/>
              <a:pPr/>
              <a:t>97</a:t>
            </a:fld>
            <a:endParaRPr lang="en-US" altLang="zh-CN"/>
          </a:p>
        </p:txBody>
      </p:sp>
      <p:sp>
        <p:nvSpPr>
          <p:cNvPr id="450562" name="Rectangle 2"/>
          <p:cNvSpPr>
            <a:spLocks noChangeArrowheads="1"/>
          </p:cNvSpPr>
          <p:nvPr/>
        </p:nvSpPr>
        <p:spPr bwMode="auto">
          <a:xfrm>
            <a:off x="395288" y="260350"/>
            <a:ext cx="8229600" cy="973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eaLnBrk="1" hangingPunct="1">
              <a:spcBef>
                <a:spcPct val="0"/>
              </a:spcBef>
            </a:pPr>
            <a:r>
              <a:rPr lang="zh-CN" altLang="en-US" sz="4400" dirty="0">
                <a:solidFill>
                  <a:schemeClr val="accent2"/>
                </a:solidFill>
                <a:latin typeface="方正姚体" pitchFamily="2" charset="-122"/>
                <a:ea typeface="方正姚体" pitchFamily="2" charset="-122"/>
                <a:cs typeface="+mj-cs"/>
              </a:rPr>
              <a:t>证据理论的推理模型</a:t>
            </a:r>
          </a:p>
        </p:txBody>
      </p:sp>
      <p:sp>
        <p:nvSpPr>
          <p:cNvPr id="450563" name="Text Box 3"/>
          <p:cNvSpPr txBox="1">
            <a:spLocks noChangeArrowheads="1"/>
          </p:cNvSpPr>
          <p:nvPr/>
        </p:nvSpPr>
        <p:spPr bwMode="auto">
          <a:xfrm>
            <a:off x="395288" y="1952836"/>
            <a:ext cx="8065144" cy="3268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342900" indent="-342900" eaLnBrk="1" hangingPunct="1">
              <a:lnSpc>
                <a:spcPct val="120000"/>
              </a:lnSpc>
              <a:spcBef>
                <a:spcPct val="10000"/>
              </a:spcBef>
              <a:buFont typeface="Arial" pitchFamily="34" charset="0"/>
              <a:buChar char="•"/>
            </a:pPr>
            <a:r>
              <a:rPr kumimoji="0" lang="en-US" altLang="zh-CN" sz="2400" b="1" dirty="0" err="1" smtClean="0">
                <a:latin typeface="Times New Roman" pitchFamily="18" charset="0"/>
                <a:ea typeface="幼圆" pitchFamily="49" charset="-122"/>
                <a:cs typeface="Times New Roman" pitchFamily="18" charset="0"/>
              </a:rPr>
              <a:t>Bel</a:t>
            </a:r>
            <a:r>
              <a:rPr kumimoji="0" lang="en-US" altLang="zh-CN" sz="2400" b="1" dirty="0" smtClean="0">
                <a:latin typeface="Times New Roman" pitchFamily="18" charset="0"/>
                <a:ea typeface="幼圆" pitchFamily="49" charset="-122"/>
                <a:cs typeface="Times New Roman" pitchFamily="18" charset="0"/>
              </a:rPr>
              <a:t>(A</a:t>
            </a:r>
            <a:r>
              <a:rPr kumimoji="0" lang="en-US" altLang="zh-CN" sz="2400" b="1" dirty="0">
                <a:latin typeface="Times New Roman" pitchFamily="18" charset="0"/>
                <a:ea typeface="幼圆" pitchFamily="49" charset="-122"/>
                <a:cs typeface="Times New Roman" pitchFamily="18" charset="0"/>
              </a:rPr>
              <a:t>)</a:t>
            </a:r>
            <a:r>
              <a:rPr kumimoji="0" lang="zh-CN" altLang="en-US" sz="2400" b="1" dirty="0">
                <a:latin typeface="Times New Roman" pitchFamily="18" charset="0"/>
                <a:ea typeface="幼圆" pitchFamily="49" charset="-122"/>
                <a:cs typeface="Times New Roman" pitchFamily="18" charset="0"/>
              </a:rPr>
              <a:t>和</a:t>
            </a:r>
            <a:r>
              <a:rPr kumimoji="0" lang="en-US" altLang="zh-CN" sz="2400" b="1" dirty="0">
                <a:latin typeface="Times New Roman" pitchFamily="18" charset="0"/>
                <a:ea typeface="幼圆" pitchFamily="49" charset="-122"/>
                <a:cs typeface="Times New Roman" pitchFamily="18" charset="0"/>
              </a:rPr>
              <a:t>Pl(A)</a:t>
            </a:r>
            <a:r>
              <a:rPr kumimoji="0" lang="zh-CN" altLang="en-US" sz="2400" b="1" dirty="0">
                <a:latin typeface="Times New Roman" pitchFamily="18" charset="0"/>
                <a:ea typeface="幼圆" pitchFamily="49" charset="-122"/>
                <a:cs typeface="Times New Roman" pitchFamily="18" charset="0"/>
              </a:rPr>
              <a:t>分别表示命题</a:t>
            </a:r>
            <a:r>
              <a:rPr kumimoji="0" lang="en-US" altLang="zh-CN" sz="2400" b="1" dirty="0">
                <a:latin typeface="Times New Roman" pitchFamily="18" charset="0"/>
                <a:ea typeface="幼圆" pitchFamily="49" charset="-122"/>
                <a:cs typeface="Times New Roman" pitchFamily="18" charset="0"/>
              </a:rPr>
              <a:t>A</a:t>
            </a:r>
            <a:r>
              <a:rPr kumimoji="0" lang="zh-CN" altLang="en-US" sz="2400" b="1" dirty="0">
                <a:latin typeface="Times New Roman" pitchFamily="18" charset="0"/>
                <a:ea typeface="幼圆" pitchFamily="49" charset="-122"/>
                <a:cs typeface="Times New Roman" pitchFamily="18" charset="0"/>
              </a:rPr>
              <a:t>的信任度的下限和上限，同时也可用来表示知识强度的下限和上限</a:t>
            </a:r>
            <a:r>
              <a:rPr kumimoji="0" lang="en-US" altLang="zh-CN" sz="2400" b="1" dirty="0">
                <a:latin typeface="Times New Roman" pitchFamily="18" charset="0"/>
                <a:ea typeface="幼圆" pitchFamily="49" charset="-122"/>
                <a:cs typeface="Times New Roman" pitchFamily="18" charset="0"/>
              </a:rPr>
              <a:t>,</a:t>
            </a:r>
            <a:r>
              <a:rPr kumimoji="0" lang="zh-CN" altLang="en-US" sz="2400" b="1" dirty="0">
                <a:latin typeface="Times New Roman" pitchFamily="18" charset="0"/>
                <a:ea typeface="幼圆" pitchFamily="49" charset="-122"/>
                <a:cs typeface="Times New Roman" pitchFamily="18" charset="0"/>
              </a:rPr>
              <a:t>它们之间的区间表示知识的不确定性程度</a:t>
            </a:r>
            <a:r>
              <a:rPr kumimoji="0" lang="zh-CN" altLang="en-US" sz="2400" b="1" dirty="0" smtClean="0">
                <a:latin typeface="Times New Roman" pitchFamily="18" charset="0"/>
                <a:ea typeface="幼圆" pitchFamily="49" charset="-122"/>
                <a:cs typeface="Times New Roman" pitchFamily="18" charset="0"/>
              </a:rPr>
              <a:t>。</a:t>
            </a:r>
            <a:endParaRPr kumimoji="0" lang="en-US" altLang="zh-CN" sz="2400" b="1" dirty="0" smtClean="0">
              <a:latin typeface="Times New Roman" pitchFamily="18" charset="0"/>
              <a:ea typeface="幼圆" pitchFamily="49" charset="-122"/>
              <a:cs typeface="Times New Roman" pitchFamily="18" charset="0"/>
            </a:endParaRPr>
          </a:p>
          <a:p>
            <a:pPr marL="342900" indent="-342900" eaLnBrk="1" hangingPunct="1">
              <a:lnSpc>
                <a:spcPct val="120000"/>
              </a:lnSpc>
              <a:spcBef>
                <a:spcPct val="10000"/>
              </a:spcBef>
              <a:buFont typeface="Arial" pitchFamily="34" charset="0"/>
              <a:buChar char="•"/>
            </a:pPr>
            <a:endParaRPr kumimoji="0" lang="zh-CN" altLang="en-US" sz="2400" b="1" dirty="0">
              <a:latin typeface="Times New Roman" pitchFamily="18" charset="0"/>
              <a:ea typeface="幼圆" pitchFamily="49" charset="-122"/>
              <a:cs typeface="Times New Roman" pitchFamily="18" charset="0"/>
            </a:endParaRPr>
          </a:p>
          <a:p>
            <a:pPr marL="342900" indent="-342900" eaLnBrk="1" hangingPunct="1">
              <a:lnSpc>
                <a:spcPct val="120000"/>
              </a:lnSpc>
              <a:spcBef>
                <a:spcPct val="10000"/>
              </a:spcBef>
              <a:buFont typeface="Arial" pitchFamily="34" charset="0"/>
              <a:buChar char="•"/>
            </a:pPr>
            <a:r>
              <a:rPr kumimoji="0" lang="zh-CN" altLang="en-US" sz="2400" b="1" dirty="0" smtClean="0">
                <a:latin typeface="Times New Roman" pitchFamily="18" charset="0"/>
                <a:ea typeface="幼圆" pitchFamily="49" charset="-122"/>
                <a:cs typeface="Times New Roman" pitchFamily="18" charset="0"/>
              </a:rPr>
              <a:t>从</a:t>
            </a:r>
            <a:r>
              <a:rPr kumimoji="0" lang="zh-CN" altLang="en-US" sz="2400" b="1" dirty="0">
                <a:latin typeface="Times New Roman" pitchFamily="18" charset="0"/>
                <a:ea typeface="幼圆" pitchFamily="49" charset="-122"/>
                <a:cs typeface="Times New Roman" pitchFamily="18" charset="0"/>
              </a:rPr>
              <a:t>信任函数和似然函数的定义看，它们都是建立在概率分配函数之上的，可见</a:t>
            </a:r>
            <a:r>
              <a:rPr kumimoji="0" lang="zh-CN" altLang="en-US" sz="2400" b="1" dirty="0">
                <a:solidFill>
                  <a:srgbClr val="0000FF"/>
                </a:solidFill>
                <a:latin typeface="Times New Roman" pitchFamily="18" charset="0"/>
                <a:ea typeface="幼圆" pitchFamily="49" charset="-122"/>
                <a:cs typeface="Times New Roman" pitchFamily="18" charset="0"/>
              </a:rPr>
              <a:t>不同的概率分配函数将得到不同的</a:t>
            </a:r>
            <a:r>
              <a:rPr kumimoji="0" lang="zh-CN" altLang="en-US" sz="2400" b="1" dirty="0" smtClean="0">
                <a:solidFill>
                  <a:srgbClr val="0000FF"/>
                </a:solidFill>
                <a:latin typeface="Times New Roman" pitchFamily="18" charset="0"/>
                <a:ea typeface="幼圆" pitchFamily="49" charset="-122"/>
                <a:cs typeface="Times New Roman" pitchFamily="18" charset="0"/>
              </a:rPr>
              <a:t>推理模型</a:t>
            </a:r>
            <a:endParaRPr kumimoji="0" lang="zh-CN" altLang="en-US" sz="2400" b="1" dirty="0" smtClean="0">
              <a:latin typeface="Times New Roman" pitchFamily="18" charset="0"/>
              <a:ea typeface="幼圆" pitchFamily="49" charset="-122"/>
              <a:cs typeface="Times New Roman" pitchFamily="18" charset="0"/>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灯片编号占位符 3"/>
          <p:cNvSpPr>
            <a:spLocks noGrp="1"/>
          </p:cNvSpPr>
          <p:nvPr>
            <p:ph type="sldNum" sz="quarter" idx="12"/>
          </p:nvPr>
        </p:nvSpPr>
        <p:spPr/>
        <p:txBody>
          <a:bodyPr/>
          <a:lstStyle/>
          <a:p>
            <a:fld id="{3B8572B5-492A-4047-BF0D-95693F073AE9}" type="slidenum">
              <a:rPr lang="en-US" altLang="zh-CN">
                <a:latin typeface="Times New Roman" pitchFamily="18" charset="0"/>
                <a:ea typeface="幼圆" pitchFamily="49" charset="-122"/>
                <a:cs typeface="Times New Roman" pitchFamily="18" charset="0"/>
              </a:rPr>
              <a:pPr/>
              <a:t>98</a:t>
            </a:fld>
            <a:endParaRPr lang="en-US" altLang="zh-CN">
              <a:latin typeface="Times New Roman" pitchFamily="18" charset="0"/>
              <a:ea typeface="幼圆" pitchFamily="49" charset="-122"/>
              <a:cs typeface="Times New Roman" pitchFamily="18" charset="0"/>
            </a:endParaRPr>
          </a:p>
        </p:txBody>
      </p:sp>
      <p:sp>
        <p:nvSpPr>
          <p:cNvPr id="451586" name="Rectangle 2"/>
          <p:cNvSpPr>
            <a:spLocks noChangeArrowheads="1"/>
          </p:cNvSpPr>
          <p:nvPr/>
        </p:nvSpPr>
        <p:spPr bwMode="auto">
          <a:xfrm>
            <a:off x="1187450" y="188913"/>
            <a:ext cx="6696075"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eaLnBrk="1" hangingPunct="1">
              <a:spcBef>
                <a:spcPct val="0"/>
              </a:spcBef>
            </a:pPr>
            <a:r>
              <a:rPr lang="zh-CN" altLang="en-US" sz="4400" dirty="0" smtClean="0">
                <a:solidFill>
                  <a:schemeClr val="accent2"/>
                </a:solidFill>
                <a:latin typeface="方正姚体" pitchFamily="2" charset="-122"/>
                <a:ea typeface="方正姚体" pitchFamily="2" charset="-122"/>
                <a:cs typeface="+mj-cs"/>
              </a:rPr>
              <a:t>一</a:t>
            </a:r>
            <a:r>
              <a:rPr lang="zh-CN" altLang="en-US" sz="4400" dirty="0">
                <a:solidFill>
                  <a:schemeClr val="accent2"/>
                </a:solidFill>
                <a:latin typeface="方正姚体" pitchFamily="2" charset="-122"/>
                <a:ea typeface="方正姚体" pitchFamily="2" charset="-122"/>
                <a:cs typeface="+mj-cs"/>
              </a:rPr>
              <a:t>个特殊的概率分配</a:t>
            </a:r>
            <a:r>
              <a:rPr lang="zh-CN" altLang="en-US" sz="4400" dirty="0" smtClean="0">
                <a:solidFill>
                  <a:schemeClr val="accent2"/>
                </a:solidFill>
                <a:latin typeface="方正姚体" pitchFamily="2" charset="-122"/>
                <a:ea typeface="方正姚体" pitchFamily="2" charset="-122"/>
                <a:cs typeface="+mj-cs"/>
              </a:rPr>
              <a:t>函数</a:t>
            </a:r>
            <a:endParaRPr lang="en-US" altLang="zh-CN" sz="4400" dirty="0">
              <a:solidFill>
                <a:schemeClr val="accent2"/>
              </a:solidFill>
              <a:latin typeface="方正姚体" pitchFamily="2" charset="-122"/>
              <a:ea typeface="方正姚体" pitchFamily="2" charset="-122"/>
              <a:cs typeface="+mj-cs"/>
            </a:endParaRPr>
          </a:p>
        </p:txBody>
      </p:sp>
      <p:sp>
        <p:nvSpPr>
          <p:cNvPr id="451587" name="Text Box 3"/>
          <p:cNvSpPr txBox="1">
            <a:spLocks noChangeArrowheads="1"/>
          </p:cNvSpPr>
          <p:nvPr/>
        </p:nvSpPr>
        <p:spPr bwMode="auto">
          <a:xfrm>
            <a:off x="179388" y="1341438"/>
            <a:ext cx="8785225" cy="522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lnSpc>
                <a:spcPct val="120000"/>
              </a:lnSpc>
              <a:spcBef>
                <a:spcPct val="0"/>
              </a:spcBef>
            </a:pPr>
            <a:r>
              <a:rPr kumimoji="0" lang="zh-CN" altLang="en-US" sz="2000" b="1" dirty="0" smtClean="0">
                <a:latin typeface="Times New Roman" pitchFamily="18" charset="0"/>
                <a:ea typeface="幼圆" pitchFamily="49" charset="-122"/>
                <a:cs typeface="Times New Roman" pitchFamily="18" charset="0"/>
              </a:rPr>
              <a:t>设</a:t>
            </a:r>
            <a:r>
              <a:rPr kumimoji="0" lang="en-US" altLang="zh-CN" sz="2000" b="1" dirty="0">
                <a:latin typeface="Times New Roman" pitchFamily="18" charset="0"/>
                <a:ea typeface="幼圆" pitchFamily="49" charset="-122"/>
                <a:cs typeface="Times New Roman" pitchFamily="18" charset="0"/>
              </a:rPr>
              <a:t>Ω={s</a:t>
            </a:r>
            <a:r>
              <a:rPr kumimoji="0" lang="en-US" altLang="zh-CN" sz="2000" b="1" baseline="-25000" dirty="0">
                <a:latin typeface="Times New Roman" pitchFamily="18" charset="0"/>
                <a:ea typeface="幼圆" pitchFamily="49" charset="-122"/>
                <a:cs typeface="Times New Roman" pitchFamily="18" charset="0"/>
              </a:rPr>
              <a:t>1</a:t>
            </a:r>
            <a:r>
              <a:rPr kumimoji="0" lang="en-US" altLang="zh-CN" sz="2000" b="1" dirty="0">
                <a:latin typeface="Times New Roman" pitchFamily="18" charset="0"/>
                <a:ea typeface="幼圆" pitchFamily="49" charset="-122"/>
                <a:cs typeface="Times New Roman" pitchFamily="18" charset="0"/>
              </a:rPr>
              <a:t>,s</a:t>
            </a:r>
            <a:r>
              <a:rPr kumimoji="0" lang="en-US" altLang="zh-CN" sz="2000" b="1" baseline="-25000" dirty="0">
                <a:latin typeface="Times New Roman" pitchFamily="18" charset="0"/>
                <a:ea typeface="幼圆" pitchFamily="49" charset="-122"/>
                <a:cs typeface="Times New Roman" pitchFamily="18" charset="0"/>
              </a:rPr>
              <a:t>2</a:t>
            </a:r>
            <a:r>
              <a:rPr kumimoji="0" lang="en-US" altLang="zh-CN" sz="2000" b="1" dirty="0">
                <a:latin typeface="Times New Roman" pitchFamily="18" charset="0"/>
                <a:ea typeface="幼圆" pitchFamily="49" charset="-122"/>
                <a:cs typeface="Times New Roman" pitchFamily="18" charset="0"/>
              </a:rPr>
              <a:t>,…,</a:t>
            </a:r>
            <a:r>
              <a:rPr kumimoji="0" lang="en-US" altLang="zh-CN" sz="2000" b="1" dirty="0" err="1">
                <a:latin typeface="Times New Roman" pitchFamily="18" charset="0"/>
                <a:ea typeface="幼圆" pitchFamily="49" charset="-122"/>
                <a:cs typeface="Times New Roman" pitchFamily="18" charset="0"/>
              </a:rPr>
              <a:t>s</a:t>
            </a:r>
            <a:r>
              <a:rPr kumimoji="0" lang="en-US" altLang="zh-CN" sz="2000" b="1" baseline="-25000" dirty="0" err="1">
                <a:latin typeface="Times New Roman" pitchFamily="18" charset="0"/>
                <a:ea typeface="幼圆" pitchFamily="49" charset="-122"/>
                <a:cs typeface="Times New Roman" pitchFamily="18" charset="0"/>
              </a:rPr>
              <a:t>n</a:t>
            </a:r>
            <a:r>
              <a:rPr kumimoji="0" lang="en-US" altLang="zh-CN" sz="2000" b="1" dirty="0">
                <a:latin typeface="Times New Roman" pitchFamily="18" charset="0"/>
                <a:ea typeface="幼圆" pitchFamily="49" charset="-122"/>
                <a:cs typeface="Times New Roman" pitchFamily="18" charset="0"/>
              </a:rPr>
              <a:t>}</a:t>
            </a:r>
            <a:r>
              <a:rPr kumimoji="0" lang="zh-CN" altLang="en-US" sz="2000" b="1" dirty="0">
                <a:latin typeface="Times New Roman" pitchFamily="18" charset="0"/>
                <a:ea typeface="幼圆" pitchFamily="49" charset="-122"/>
                <a:cs typeface="Times New Roman" pitchFamily="18" charset="0"/>
              </a:rPr>
              <a:t>，</a:t>
            </a:r>
            <a:r>
              <a:rPr kumimoji="0" lang="en-US" altLang="zh-CN" sz="2000" b="1" dirty="0">
                <a:latin typeface="Times New Roman" pitchFamily="18" charset="0"/>
                <a:ea typeface="幼圆" pitchFamily="49" charset="-122"/>
                <a:cs typeface="Times New Roman" pitchFamily="18" charset="0"/>
              </a:rPr>
              <a:t>m</a:t>
            </a:r>
            <a:r>
              <a:rPr kumimoji="0" lang="zh-CN" altLang="en-US" sz="2000" b="1" dirty="0">
                <a:latin typeface="Times New Roman" pitchFamily="18" charset="0"/>
                <a:ea typeface="幼圆" pitchFamily="49" charset="-122"/>
                <a:cs typeface="Times New Roman" pitchFamily="18" charset="0"/>
              </a:rPr>
              <a:t>为定义在</a:t>
            </a:r>
            <a:r>
              <a:rPr kumimoji="0" lang="en-US" altLang="zh-CN" sz="2000" b="1" dirty="0">
                <a:latin typeface="Times New Roman" pitchFamily="18" charset="0"/>
                <a:ea typeface="幼圆" pitchFamily="49" charset="-122"/>
                <a:cs typeface="Times New Roman" pitchFamily="18" charset="0"/>
              </a:rPr>
              <a:t>2</a:t>
            </a:r>
            <a:r>
              <a:rPr kumimoji="0" lang="en-US" altLang="zh-CN" sz="2000" b="1" baseline="30000" dirty="0">
                <a:latin typeface="Times New Roman" pitchFamily="18" charset="0"/>
                <a:ea typeface="幼圆" pitchFamily="49" charset="-122"/>
                <a:cs typeface="Times New Roman" pitchFamily="18" charset="0"/>
              </a:rPr>
              <a:t>Ω</a:t>
            </a:r>
            <a:r>
              <a:rPr kumimoji="0" lang="zh-CN" altLang="en-US" sz="2000" b="1" dirty="0">
                <a:latin typeface="Times New Roman" pitchFamily="18" charset="0"/>
                <a:ea typeface="幼圆" pitchFamily="49" charset="-122"/>
                <a:cs typeface="Times New Roman" pitchFamily="18" charset="0"/>
              </a:rPr>
              <a:t>上的概率分配函数，且</a:t>
            </a:r>
            <a:r>
              <a:rPr kumimoji="0" lang="en-US" altLang="zh-CN" sz="2000" b="1" dirty="0">
                <a:latin typeface="Times New Roman" pitchFamily="18" charset="0"/>
                <a:ea typeface="幼圆" pitchFamily="49" charset="-122"/>
                <a:cs typeface="Times New Roman" pitchFamily="18" charset="0"/>
              </a:rPr>
              <a:t>m</a:t>
            </a:r>
            <a:r>
              <a:rPr kumimoji="0" lang="zh-CN" altLang="en-US" sz="2000" b="1" dirty="0">
                <a:latin typeface="Times New Roman" pitchFamily="18" charset="0"/>
                <a:ea typeface="幼圆" pitchFamily="49" charset="-122"/>
                <a:cs typeface="Times New Roman" pitchFamily="18" charset="0"/>
              </a:rPr>
              <a:t>满足</a:t>
            </a:r>
            <a:endParaRPr kumimoji="0" lang="zh-CN" altLang="en-US" sz="2000" dirty="0">
              <a:latin typeface="Times New Roman" pitchFamily="18" charset="0"/>
              <a:ea typeface="幼圆" pitchFamily="49" charset="-122"/>
              <a:cs typeface="Times New Roman" pitchFamily="18" charset="0"/>
            </a:endParaRPr>
          </a:p>
          <a:p>
            <a:pPr eaLnBrk="1" hangingPunct="1">
              <a:lnSpc>
                <a:spcPct val="120000"/>
              </a:lnSpc>
              <a:spcBef>
                <a:spcPct val="0"/>
              </a:spcBef>
            </a:pPr>
            <a:endParaRPr kumimoji="0" lang="zh-CN" altLang="en-US" sz="2000" dirty="0">
              <a:latin typeface="Times New Roman" pitchFamily="18" charset="0"/>
              <a:ea typeface="幼圆" pitchFamily="49" charset="-122"/>
              <a:cs typeface="Times New Roman" pitchFamily="18" charset="0"/>
            </a:endParaRPr>
          </a:p>
          <a:p>
            <a:pPr eaLnBrk="1" hangingPunct="1">
              <a:lnSpc>
                <a:spcPct val="120000"/>
              </a:lnSpc>
              <a:spcBef>
                <a:spcPct val="0"/>
              </a:spcBef>
            </a:pPr>
            <a:endParaRPr kumimoji="0" lang="zh-CN" altLang="en-US" sz="2000" dirty="0">
              <a:latin typeface="Times New Roman" pitchFamily="18" charset="0"/>
              <a:ea typeface="幼圆" pitchFamily="49" charset="-122"/>
              <a:cs typeface="Times New Roman" pitchFamily="18" charset="0"/>
            </a:endParaRPr>
          </a:p>
          <a:p>
            <a:pPr eaLnBrk="1" hangingPunct="1">
              <a:lnSpc>
                <a:spcPct val="120000"/>
              </a:lnSpc>
              <a:spcBef>
                <a:spcPct val="0"/>
              </a:spcBef>
            </a:pPr>
            <a:endParaRPr kumimoji="0" lang="zh-CN" altLang="en-US" sz="2000" dirty="0">
              <a:latin typeface="Times New Roman" pitchFamily="18" charset="0"/>
              <a:ea typeface="幼圆" pitchFamily="49" charset="-122"/>
              <a:cs typeface="Times New Roman" pitchFamily="18" charset="0"/>
            </a:endParaRPr>
          </a:p>
          <a:p>
            <a:pPr eaLnBrk="1" hangingPunct="1">
              <a:lnSpc>
                <a:spcPct val="120000"/>
              </a:lnSpc>
              <a:spcBef>
                <a:spcPct val="0"/>
              </a:spcBef>
            </a:pPr>
            <a:endParaRPr kumimoji="0" lang="zh-CN" altLang="en-US" sz="2000" dirty="0">
              <a:latin typeface="Times New Roman" pitchFamily="18" charset="0"/>
              <a:ea typeface="幼圆" pitchFamily="49" charset="-122"/>
              <a:cs typeface="Times New Roman" pitchFamily="18" charset="0"/>
            </a:endParaRPr>
          </a:p>
          <a:p>
            <a:pPr eaLnBrk="1" hangingPunct="1">
              <a:lnSpc>
                <a:spcPct val="120000"/>
              </a:lnSpc>
              <a:spcBef>
                <a:spcPct val="0"/>
              </a:spcBef>
            </a:pPr>
            <a:endParaRPr kumimoji="0" lang="zh-CN" altLang="en-US" sz="2000" dirty="0">
              <a:latin typeface="Times New Roman" pitchFamily="18" charset="0"/>
              <a:ea typeface="幼圆" pitchFamily="49" charset="-122"/>
              <a:cs typeface="Times New Roman" pitchFamily="18" charset="0"/>
            </a:endParaRPr>
          </a:p>
          <a:p>
            <a:pPr eaLnBrk="1" hangingPunct="1">
              <a:lnSpc>
                <a:spcPct val="120000"/>
              </a:lnSpc>
              <a:spcBef>
                <a:spcPct val="0"/>
              </a:spcBef>
            </a:pPr>
            <a:endParaRPr kumimoji="0" lang="zh-CN" altLang="en-US" sz="2000" dirty="0">
              <a:latin typeface="Times New Roman" pitchFamily="18" charset="0"/>
              <a:ea typeface="幼圆" pitchFamily="49" charset="-122"/>
              <a:cs typeface="Times New Roman" pitchFamily="18" charset="0"/>
            </a:endParaRPr>
          </a:p>
          <a:p>
            <a:pPr eaLnBrk="1" hangingPunct="1">
              <a:lnSpc>
                <a:spcPct val="120000"/>
              </a:lnSpc>
              <a:spcBef>
                <a:spcPct val="0"/>
              </a:spcBef>
            </a:pPr>
            <a:endParaRPr kumimoji="0" lang="zh-CN" altLang="en-US" sz="2000" dirty="0">
              <a:latin typeface="Times New Roman" pitchFamily="18" charset="0"/>
              <a:ea typeface="幼圆" pitchFamily="49" charset="-122"/>
              <a:cs typeface="Times New Roman" pitchFamily="18" charset="0"/>
            </a:endParaRPr>
          </a:p>
          <a:p>
            <a:pPr eaLnBrk="1" hangingPunct="1">
              <a:lnSpc>
                <a:spcPct val="120000"/>
              </a:lnSpc>
              <a:spcBef>
                <a:spcPct val="0"/>
              </a:spcBef>
            </a:pPr>
            <a:r>
              <a:rPr kumimoji="0" lang="zh-CN" altLang="en-US" sz="2000" b="1" dirty="0">
                <a:latin typeface="Times New Roman" pitchFamily="18" charset="0"/>
                <a:ea typeface="幼圆" pitchFamily="49" charset="-122"/>
                <a:cs typeface="Times New Roman" pitchFamily="18" charset="0"/>
              </a:rPr>
              <a:t>其中，∣</a:t>
            </a:r>
            <a:r>
              <a:rPr kumimoji="0" lang="en-US" altLang="zh-CN" sz="2000" b="1" dirty="0">
                <a:latin typeface="Times New Roman" pitchFamily="18" charset="0"/>
                <a:ea typeface="幼圆" pitchFamily="49" charset="-122"/>
                <a:cs typeface="Times New Roman" pitchFamily="18" charset="0"/>
              </a:rPr>
              <a:t>A∣</a:t>
            </a:r>
            <a:r>
              <a:rPr kumimoji="0" lang="zh-CN" altLang="en-US" sz="2000" b="1" dirty="0">
                <a:latin typeface="Times New Roman" pitchFamily="18" charset="0"/>
                <a:ea typeface="幼圆" pitchFamily="49" charset="-122"/>
                <a:cs typeface="Times New Roman" pitchFamily="18" charset="0"/>
              </a:rPr>
              <a:t>表示命题</a:t>
            </a:r>
            <a:r>
              <a:rPr kumimoji="0" lang="en-US" altLang="zh-CN" sz="2000" b="1" dirty="0">
                <a:latin typeface="Times New Roman" pitchFamily="18" charset="0"/>
                <a:ea typeface="幼圆" pitchFamily="49" charset="-122"/>
                <a:cs typeface="Times New Roman" pitchFamily="18" charset="0"/>
              </a:rPr>
              <a:t>A</a:t>
            </a:r>
            <a:r>
              <a:rPr kumimoji="0" lang="zh-CN" altLang="en-US" sz="2000" b="1" dirty="0">
                <a:latin typeface="Times New Roman" pitchFamily="18" charset="0"/>
                <a:ea typeface="幼圆" pitchFamily="49" charset="-122"/>
                <a:cs typeface="Times New Roman" pitchFamily="18" charset="0"/>
              </a:rPr>
              <a:t>所对应的集合中的元素个数。 </a:t>
            </a:r>
          </a:p>
          <a:p>
            <a:pPr eaLnBrk="1" hangingPunct="1">
              <a:lnSpc>
                <a:spcPct val="120000"/>
              </a:lnSpc>
              <a:spcBef>
                <a:spcPct val="0"/>
              </a:spcBef>
            </a:pPr>
            <a:endParaRPr kumimoji="0" lang="zh-CN" altLang="en-US" sz="2000" b="1" dirty="0">
              <a:latin typeface="Times New Roman" pitchFamily="18" charset="0"/>
              <a:ea typeface="幼圆" pitchFamily="49" charset="-122"/>
              <a:cs typeface="Times New Roman" pitchFamily="18" charset="0"/>
            </a:endParaRPr>
          </a:p>
          <a:p>
            <a:pPr eaLnBrk="1" hangingPunct="1">
              <a:lnSpc>
                <a:spcPct val="120000"/>
              </a:lnSpc>
              <a:spcBef>
                <a:spcPct val="0"/>
              </a:spcBef>
            </a:pPr>
            <a:r>
              <a:rPr kumimoji="0" lang="zh-CN" altLang="en-US" sz="2000" b="1" dirty="0" smtClean="0">
                <a:solidFill>
                  <a:srgbClr val="C00000"/>
                </a:solidFill>
                <a:latin typeface="Times New Roman" pitchFamily="18" charset="0"/>
                <a:ea typeface="幼圆" pitchFamily="49" charset="-122"/>
                <a:cs typeface="Times New Roman" pitchFamily="18" charset="0"/>
              </a:rPr>
              <a:t>    该概率分配函数的特殊性：</a:t>
            </a:r>
          </a:p>
          <a:p>
            <a:pPr eaLnBrk="1" hangingPunct="1">
              <a:lnSpc>
                <a:spcPct val="120000"/>
              </a:lnSpc>
              <a:spcBef>
                <a:spcPct val="0"/>
              </a:spcBef>
            </a:pPr>
            <a:r>
              <a:rPr kumimoji="0" lang="zh-CN" altLang="en-US" sz="2000" b="1" dirty="0" smtClean="0">
                <a:solidFill>
                  <a:srgbClr val="C00000"/>
                </a:solidFill>
                <a:latin typeface="Times New Roman" pitchFamily="18" charset="0"/>
                <a:ea typeface="幼圆" pitchFamily="49" charset="-122"/>
                <a:cs typeface="Times New Roman" pitchFamily="18" charset="0"/>
              </a:rPr>
              <a:t>    ① 只有当子集中的元素个数为</a:t>
            </a:r>
            <a:r>
              <a:rPr kumimoji="0" lang="en-US" altLang="zh-CN" sz="2000" b="1" dirty="0" smtClean="0">
                <a:solidFill>
                  <a:srgbClr val="C00000"/>
                </a:solidFill>
                <a:latin typeface="Times New Roman" pitchFamily="18" charset="0"/>
                <a:ea typeface="幼圆" pitchFamily="49" charset="-122"/>
                <a:cs typeface="Times New Roman" pitchFamily="18" charset="0"/>
              </a:rPr>
              <a:t>1</a:t>
            </a:r>
            <a:r>
              <a:rPr kumimoji="0" lang="zh-CN" altLang="en-US" sz="2000" b="1" dirty="0" smtClean="0">
                <a:solidFill>
                  <a:srgbClr val="C00000"/>
                </a:solidFill>
                <a:latin typeface="Times New Roman" pitchFamily="18" charset="0"/>
                <a:ea typeface="幼圆" pitchFamily="49" charset="-122"/>
                <a:cs typeface="Times New Roman" pitchFamily="18" charset="0"/>
              </a:rPr>
              <a:t>时，其概率分配数才有可能大于</a:t>
            </a:r>
            <a:r>
              <a:rPr kumimoji="0" lang="en-US" altLang="zh-CN" sz="2000" b="1" dirty="0" smtClean="0">
                <a:solidFill>
                  <a:srgbClr val="C00000"/>
                </a:solidFill>
                <a:latin typeface="Times New Roman" pitchFamily="18" charset="0"/>
                <a:ea typeface="幼圆" pitchFamily="49" charset="-122"/>
                <a:cs typeface="Times New Roman" pitchFamily="18" charset="0"/>
              </a:rPr>
              <a:t>0</a:t>
            </a:r>
            <a:r>
              <a:rPr kumimoji="0" lang="zh-CN" altLang="en-US" sz="2000" b="1" dirty="0" smtClean="0">
                <a:solidFill>
                  <a:srgbClr val="C00000"/>
                </a:solidFill>
                <a:latin typeface="Times New Roman" pitchFamily="18" charset="0"/>
                <a:ea typeface="幼圆" pitchFamily="49" charset="-122"/>
                <a:cs typeface="Times New Roman" pitchFamily="18" charset="0"/>
              </a:rPr>
              <a:t>；</a:t>
            </a:r>
          </a:p>
          <a:p>
            <a:pPr eaLnBrk="1" hangingPunct="1">
              <a:lnSpc>
                <a:spcPct val="120000"/>
              </a:lnSpc>
              <a:spcBef>
                <a:spcPct val="0"/>
              </a:spcBef>
            </a:pPr>
            <a:r>
              <a:rPr kumimoji="0" lang="zh-CN" altLang="en-US" sz="2000" b="1" dirty="0" smtClean="0">
                <a:solidFill>
                  <a:srgbClr val="C00000"/>
                </a:solidFill>
                <a:latin typeface="Times New Roman" pitchFamily="18" charset="0"/>
                <a:ea typeface="幼圆" pitchFamily="49" charset="-122"/>
                <a:cs typeface="Times New Roman" pitchFamily="18" charset="0"/>
              </a:rPr>
              <a:t>    ② 当子集中有多个或</a:t>
            </a:r>
            <a:r>
              <a:rPr kumimoji="0" lang="en-US" altLang="zh-CN" sz="2000" b="1" dirty="0" smtClean="0">
                <a:solidFill>
                  <a:srgbClr val="C00000"/>
                </a:solidFill>
                <a:latin typeface="Times New Roman" pitchFamily="18" charset="0"/>
                <a:ea typeface="幼圆" pitchFamily="49" charset="-122"/>
                <a:cs typeface="Times New Roman" pitchFamily="18" charset="0"/>
              </a:rPr>
              <a:t>0</a:t>
            </a:r>
            <a:r>
              <a:rPr kumimoji="0" lang="zh-CN" altLang="en-US" sz="2000" b="1" dirty="0" smtClean="0">
                <a:solidFill>
                  <a:srgbClr val="C00000"/>
                </a:solidFill>
                <a:latin typeface="Times New Roman" pitchFamily="18" charset="0"/>
                <a:ea typeface="幼圆" pitchFamily="49" charset="-122"/>
                <a:cs typeface="Times New Roman" pitchFamily="18" charset="0"/>
              </a:rPr>
              <a:t>个元素，且不等于全集时，其概率分配数均为</a:t>
            </a:r>
            <a:r>
              <a:rPr kumimoji="0" lang="en-US" altLang="zh-CN" sz="2000" b="1" dirty="0" smtClean="0">
                <a:solidFill>
                  <a:srgbClr val="C00000"/>
                </a:solidFill>
                <a:latin typeface="Times New Roman" pitchFamily="18" charset="0"/>
                <a:ea typeface="幼圆" pitchFamily="49" charset="-122"/>
                <a:cs typeface="Times New Roman" pitchFamily="18" charset="0"/>
              </a:rPr>
              <a:t>0</a:t>
            </a:r>
            <a:r>
              <a:rPr kumimoji="0" lang="zh-CN" altLang="en-US" sz="2000" b="1" dirty="0" smtClean="0">
                <a:solidFill>
                  <a:srgbClr val="C00000"/>
                </a:solidFill>
                <a:latin typeface="Times New Roman" pitchFamily="18" charset="0"/>
                <a:ea typeface="幼圆" pitchFamily="49" charset="-122"/>
                <a:cs typeface="Times New Roman" pitchFamily="18" charset="0"/>
              </a:rPr>
              <a:t>；</a:t>
            </a:r>
          </a:p>
          <a:p>
            <a:pPr eaLnBrk="1" hangingPunct="1">
              <a:lnSpc>
                <a:spcPct val="120000"/>
              </a:lnSpc>
              <a:spcBef>
                <a:spcPct val="0"/>
              </a:spcBef>
            </a:pPr>
            <a:r>
              <a:rPr kumimoji="0" lang="zh-CN" altLang="en-US" sz="2000" b="1" dirty="0" smtClean="0">
                <a:solidFill>
                  <a:srgbClr val="C00000"/>
                </a:solidFill>
                <a:latin typeface="Times New Roman" pitchFamily="18" charset="0"/>
                <a:ea typeface="幼圆" pitchFamily="49" charset="-122"/>
                <a:cs typeface="Times New Roman" pitchFamily="18" charset="0"/>
              </a:rPr>
              <a:t>    ③ 全集</a:t>
            </a:r>
            <a:r>
              <a:rPr kumimoji="0" lang="en-US" altLang="zh-CN" sz="2000" b="1" dirty="0" smtClean="0">
                <a:solidFill>
                  <a:srgbClr val="C00000"/>
                </a:solidFill>
                <a:latin typeface="Times New Roman" pitchFamily="18" charset="0"/>
                <a:ea typeface="幼圆" pitchFamily="49" charset="-122"/>
                <a:cs typeface="Times New Roman" pitchFamily="18" charset="0"/>
              </a:rPr>
              <a:t>Ω</a:t>
            </a:r>
            <a:r>
              <a:rPr kumimoji="0" lang="zh-CN" altLang="en-US" sz="2000" b="1" dirty="0" smtClean="0">
                <a:solidFill>
                  <a:srgbClr val="C00000"/>
                </a:solidFill>
                <a:latin typeface="Times New Roman" pitchFamily="18" charset="0"/>
                <a:ea typeface="幼圆" pitchFamily="49" charset="-122"/>
                <a:cs typeface="Times New Roman" pitchFamily="18" charset="0"/>
              </a:rPr>
              <a:t>的概率分配数按</a:t>
            </a:r>
            <a:r>
              <a:rPr kumimoji="0" lang="en-US" altLang="zh-CN" sz="2000" b="1" dirty="0" smtClean="0">
                <a:solidFill>
                  <a:srgbClr val="C00000"/>
                </a:solidFill>
                <a:latin typeface="Times New Roman" pitchFamily="18" charset="0"/>
                <a:ea typeface="幼圆" pitchFamily="49" charset="-122"/>
                <a:cs typeface="Times New Roman" pitchFamily="18" charset="0"/>
              </a:rPr>
              <a:t>(3)</a:t>
            </a:r>
            <a:r>
              <a:rPr kumimoji="0" lang="zh-CN" altLang="en-US" sz="2000" b="1" dirty="0" smtClean="0">
                <a:solidFill>
                  <a:srgbClr val="C00000"/>
                </a:solidFill>
                <a:latin typeface="Times New Roman" pitchFamily="18" charset="0"/>
                <a:ea typeface="幼圆" pitchFamily="49" charset="-122"/>
                <a:cs typeface="Times New Roman" pitchFamily="18" charset="0"/>
              </a:rPr>
              <a:t>计算。</a:t>
            </a:r>
            <a:endParaRPr kumimoji="0" lang="zh-CN" altLang="en-US" sz="2000" b="1" dirty="0">
              <a:solidFill>
                <a:srgbClr val="C00000"/>
              </a:solidFill>
              <a:latin typeface="Times New Roman" pitchFamily="18" charset="0"/>
              <a:ea typeface="幼圆" pitchFamily="49" charset="-122"/>
              <a:cs typeface="Times New Roman" pitchFamily="18" charset="0"/>
            </a:endParaRPr>
          </a:p>
        </p:txBody>
      </p:sp>
      <p:graphicFrame>
        <p:nvGraphicFramePr>
          <p:cNvPr id="451588" name="Object 4"/>
          <p:cNvGraphicFramePr>
            <a:graphicFrameLocks noChangeAspect="1"/>
          </p:cNvGraphicFramePr>
          <p:nvPr>
            <p:extLst>
              <p:ext uri="{D42A27DB-BD31-4B8C-83A1-F6EECF244321}">
                <p14:modId xmlns:p14="http://schemas.microsoft.com/office/powerpoint/2010/main" val="1770598169"/>
              </p:ext>
            </p:extLst>
          </p:nvPr>
        </p:nvGraphicFramePr>
        <p:xfrm>
          <a:off x="1150938" y="1989138"/>
          <a:ext cx="4679950" cy="2393950"/>
        </p:xfrm>
        <a:graphic>
          <a:graphicData uri="http://schemas.openxmlformats.org/presentationml/2006/ole">
            <mc:AlternateContent xmlns:mc="http://schemas.openxmlformats.org/markup-compatibility/2006">
              <mc:Choice xmlns:v="urn:schemas-microsoft-com:vml" Requires="v">
                <p:oleObj spid="_x0000_s451699" name="公式" r:id="rId4" imgW="2628720" imgH="1346040" progId="Equation.3">
                  <p:embed/>
                </p:oleObj>
              </mc:Choice>
              <mc:Fallback>
                <p:oleObj name="公式" r:id="rId4" imgW="2628720" imgH="1346040" progId="Equation.3">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50938" y="1989138"/>
                        <a:ext cx="4679950" cy="2393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2611" name="Text Box 3"/>
          <p:cNvSpPr txBox="1">
            <a:spLocks noChangeArrowheads="1"/>
          </p:cNvSpPr>
          <p:nvPr/>
        </p:nvSpPr>
        <p:spPr bwMode="auto">
          <a:xfrm>
            <a:off x="845498" y="2102396"/>
            <a:ext cx="7379977" cy="28438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1" hangingPunct="1">
              <a:lnSpc>
                <a:spcPct val="120000"/>
              </a:lnSpc>
              <a:spcBef>
                <a:spcPct val="5000"/>
              </a:spcBef>
            </a:pPr>
            <a:r>
              <a:rPr kumimoji="0" lang="zh-CN" altLang="en-US" sz="2400" b="1" dirty="0" smtClean="0">
                <a:solidFill>
                  <a:srgbClr val="00B050"/>
                </a:solidFill>
                <a:latin typeface="Times New Roman" pitchFamily="18" charset="0"/>
                <a:ea typeface="仿宋_GB2312" pitchFamily="49" charset="-122"/>
                <a:cs typeface="Times New Roman" pitchFamily="18" charset="0"/>
              </a:rPr>
              <a:t>例</a:t>
            </a:r>
            <a:r>
              <a:rPr kumimoji="0" lang="en-US" altLang="zh-CN" sz="2400" b="1" dirty="0" smtClean="0">
                <a:solidFill>
                  <a:srgbClr val="00B050"/>
                </a:solidFill>
                <a:latin typeface="Times New Roman" pitchFamily="18" charset="0"/>
                <a:ea typeface="仿宋_GB2312" pitchFamily="49" charset="-122"/>
                <a:cs typeface="Times New Roman" pitchFamily="18" charset="0"/>
              </a:rPr>
              <a:t> </a:t>
            </a:r>
            <a:r>
              <a:rPr kumimoji="0" lang="zh-CN" altLang="en-US" sz="2400" b="1" dirty="0">
                <a:solidFill>
                  <a:srgbClr val="00B050"/>
                </a:solidFill>
                <a:latin typeface="Times New Roman" pitchFamily="18" charset="0"/>
                <a:ea typeface="仿宋_GB2312" pitchFamily="49" charset="-122"/>
                <a:cs typeface="Times New Roman" pitchFamily="18" charset="0"/>
              </a:rPr>
              <a:t>设</a:t>
            </a:r>
            <a:r>
              <a:rPr kumimoji="0" lang="en-US" altLang="zh-CN" sz="2400" b="1" dirty="0">
                <a:solidFill>
                  <a:srgbClr val="00B050"/>
                </a:solidFill>
                <a:latin typeface="Times New Roman" pitchFamily="18" charset="0"/>
                <a:ea typeface="仿宋_GB2312" pitchFamily="49" charset="-122"/>
                <a:cs typeface="Times New Roman" pitchFamily="18" charset="0"/>
              </a:rPr>
              <a:t>Ω={</a:t>
            </a:r>
            <a:r>
              <a:rPr kumimoji="0" lang="zh-CN" altLang="en-US" sz="2400" b="1" dirty="0">
                <a:solidFill>
                  <a:srgbClr val="00B050"/>
                </a:solidFill>
                <a:latin typeface="Times New Roman" pitchFamily="18" charset="0"/>
                <a:ea typeface="仿宋_GB2312" pitchFamily="49" charset="-122"/>
                <a:cs typeface="Times New Roman" pitchFamily="18" charset="0"/>
              </a:rPr>
              <a:t>红，黄，白</a:t>
            </a:r>
            <a:r>
              <a:rPr kumimoji="0" lang="en-US" altLang="zh-CN" sz="2400" b="1" dirty="0">
                <a:solidFill>
                  <a:srgbClr val="00B050"/>
                </a:solidFill>
                <a:latin typeface="Times New Roman" pitchFamily="18" charset="0"/>
                <a:ea typeface="仿宋_GB2312" pitchFamily="49" charset="-122"/>
                <a:cs typeface="Times New Roman" pitchFamily="18" charset="0"/>
              </a:rPr>
              <a:t>}</a:t>
            </a:r>
            <a:r>
              <a:rPr kumimoji="0" lang="zh-CN" altLang="en-US" sz="2400" b="1" dirty="0">
                <a:solidFill>
                  <a:srgbClr val="00B050"/>
                </a:solidFill>
                <a:latin typeface="Times New Roman" pitchFamily="18" charset="0"/>
                <a:ea typeface="仿宋_GB2312" pitchFamily="49" charset="-122"/>
                <a:cs typeface="Times New Roman" pitchFamily="18" charset="0"/>
              </a:rPr>
              <a:t>，有如下概率分配函数</a:t>
            </a:r>
          </a:p>
          <a:p>
            <a:pPr eaLnBrk="1" hangingPunct="1">
              <a:lnSpc>
                <a:spcPct val="120000"/>
              </a:lnSpc>
              <a:spcBef>
                <a:spcPct val="5000"/>
              </a:spcBef>
            </a:pPr>
            <a:r>
              <a:rPr kumimoji="0" lang="zh-CN" altLang="en-US" sz="2400" b="1" dirty="0">
                <a:solidFill>
                  <a:srgbClr val="00B050"/>
                </a:solidFill>
                <a:latin typeface="Times New Roman" pitchFamily="18" charset="0"/>
                <a:ea typeface="仿宋_GB2312" pitchFamily="49" charset="-122"/>
                <a:cs typeface="Times New Roman" pitchFamily="18" charset="0"/>
              </a:rPr>
              <a:t>        </a:t>
            </a:r>
            <a:r>
              <a:rPr kumimoji="0" lang="en-US" altLang="zh-CN" sz="2400" b="1" dirty="0">
                <a:solidFill>
                  <a:srgbClr val="00B050"/>
                </a:solidFill>
                <a:latin typeface="Times New Roman" pitchFamily="18" charset="0"/>
                <a:ea typeface="仿宋_GB2312" pitchFamily="49" charset="-122"/>
                <a:cs typeface="Times New Roman" pitchFamily="18" charset="0"/>
              </a:rPr>
              <a:t>m({}</a:t>
            </a:r>
            <a:r>
              <a:rPr kumimoji="0" lang="zh-CN" altLang="en-US" sz="2400" b="1" dirty="0">
                <a:solidFill>
                  <a:srgbClr val="00B050"/>
                </a:solidFill>
                <a:latin typeface="Times New Roman" pitchFamily="18" charset="0"/>
                <a:ea typeface="仿宋_GB2312" pitchFamily="49" charset="-122"/>
                <a:cs typeface="Times New Roman" pitchFamily="18" charset="0"/>
              </a:rPr>
              <a:t>，</a:t>
            </a:r>
            <a:r>
              <a:rPr kumimoji="0" lang="en-US" altLang="zh-CN" sz="2400" b="1" dirty="0">
                <a:solidFill>
                  <a:srgbClr val="00B050"/>
                </a:solidFill>
                <a:latin typeface="Times New Roman" pitchFamily="18" charset="0"/>
                <a:ea typeface="仿宋_GB2312" pitchFamily="49" charset="-122"/>
                <a:cs typeface="Times New Roman" pitchFamily="18" charset="0"/>
              </a:rPr>
              <a:t>{</a:t>
            </a:r>
            <a:r>
              <a:rPr kumimoji="0" lang="zh-CN" altLang="en-US" sz="2400" b="1" dirty="0">
                <a:solidFill>
                  <a:srgbClr val="00B050"/>
                </a:solidFill>
                <a:latin typeface="Times New Roman" pitchFamily="18" charset="0"/>
                <a:ea typeface="仿宋_GB2312" pitchFamily="49" charset="-122"/>
                <a:cs typeface="Times New Roman" pitchFamily="18" charset="0"/>
              </a:rPr>
              <a:t>红</a:t>
            </a:r>
            <a:r>
              <a:rPr kumimoji="0" lang="en-US" altLang="zh-CN" sz="2400" b="1" dirty="0">
                <a:solidFill>
                  <a:srgbClr val="00B050"/>
                </a:solidFill>
                <a:latin typeface="Times New Roman" pitchFamily="18" charset="0"/>
                <a:ea typeface="仿宋_GB2312" pitchFamily="49" charset="-122"/>
                <a:cs typeface="Times New Roman" pitchFamily="18" charset="0"/>
              </a:rPr>
              <a:t>}</a:t>
            </a:r>
            <a:r>
              <a:rPr kumimoji="0" lang="zh-CN" altLang="en-US" sz="2400" b="1" dirty="0">
                <a:solidFill>
                  <a:srgbClr val="00B050"/>
                </a:solidFill>
                <a:latin typeface="Times New Roman" pitchFamily="18" charset="0"/>
                <a:ea typeface="仿宋_GB2312" pitchFamily="49" charset="-122"/>
                <a:cs typeface="Times New Roman" pitchFamily="18" charset="0"/>
              </a:rPr>
              <a:t>，</a:t>
            </a:r>
            <a:r>
              <a:rPr kumimoji="0" lang="en-US" altLang="zh-CN" sz="2400" b="1" dirty="0">
                <a:solidFill>
                  <a:srgbClr val="00B050"/>
                </a:solidFill>
                <a:latin typeface="Times New Roman" pitchFamily="18" charset="0"/>
                <a:ea typeface="仿宋_GB2312" pitchFamily="49" charset="-122"/>
                <a:cs typeface="Times New Roman" pitchFamily="18" charset="0"/>
              </a:rPr>
              <a:t>{</a:t>
            </a:r>
            <a:r>
              <a:rPr kumimoji="0" lang="zh-CN" altLang="en-US" sz="2400" b="1" dirty="0">
                <a:solidFill>
                  <a:srgbClr val="00B050"/>
                </a:solidFill>
                <a:latin typeface="Times New Roman" pitchFamily="18" charset="0"/>
                <a:ea typeface="仿宋_GB2312" pitchFamily="49" charset="-122"/>
                <a:cs typeface="Times New Roman" pitchFamily="18" charset="0"/>
              </a:rPr>
              <a:t>黄</a:t>
            </a:r>
            <a:r>
              <a:rPr kumimoji="0" lang="en-US" altLang="zh-CN" sz="2400" b="1" dirty="0">
                <a:solidFill>
                  <a:srgbClr val="00B050"/>
                </a:solidFill>
                <a:latin typeface="Times New Roman" pitchFamily="18" charset="0"/>
                <a:ea typeface="仿宋_GB2312" pitchFamily="49" charset="-122"/>
                <a:cs typeface="Times New Roman" pitchFamily="18" charset="0"/>
              </a:rPr>
              <a:t>}</a:t>
            </a:r>
            <a:r>
              <a:rPr kumimoji="0" lang="zh-CN" altLang="en-US" sz="2400" b="1" dirty="0">
                <a:solidFill>
                  <a:srgbClr val="00B050"/>
                </a:solidFill>
                <a:latin typeface="Times New Roman" pitchFamily="18" charset="0"/>
                <a:ea typeface="仿宋_GB2312" pitchFamily="49" charset="-122"/>
                <a:cs typeface="Times New Roman" pitchFamily="18" charset="0"/>
              </a:rPr>
              <a:t>，</a:t>
            </a:r>
            <a:r>
              <a:rPr kumimoji="0" lang="en-US" altLang="zh-CN" sz="2400" b="1" dirty="0">
                <a:solidFill>
                  <a:srgbClr val="00B050"/>
                </a:solidFill>
                <a:latin typeface="Times New Roman" pitchFamily="18" charset="0"/>
                <a:ea typeface="仿宋_GB2312" pitchFamily="49" charset="-122"/>
                <a:cs typeface="Times New Roman" pitchFamily="18" charset="0"/>
              </a:rPr>
              <a:t>{</a:t>
            </a:r>
            <a:r>
              <a:rPr kumimoji="0" lang="zh-CN" altLang="en-US" sz="2400" b="1" dirty="0">
                <a:solidFill>
                  <a:srgbClr val="00B050"/>
                </a:solidFill>
                <a:latin typeface="Times New Roman" pitchFamily="18" charset="0"/>
                <a:ea typeface="仿宋_GB2312" pitchFamily="49" charset="-122"/>
                <a:cs typeface="Times New Roman" pitchFamily="18" charset="0"/>
              </a:rPr>
              <a:t>白</a:t>
            </a:r>
            <a:r>
              <a:rPr kumimoji="0" lang="en-US" altLang="zh-CN" sz="2400" b="1" dirty="0">
                <a:solidFill>
                  <a:srgbClr val="00B050"/>
                </a:solidFill>
                <a:latin typeface="Times New Roman" pitchFamily="18" charset="0"/>
                <a:ea typeface="仿宋_GB2312" pitchFamily="49" charset="-122"/>
                <a:cs typeface="Times New Roman" pitchFamily="18" charset="0"/>
              </a:rPr>
              <a:t>}</a:t>
            </a:r>
            <a:r>
              <a:rPr kumimoji="0" lang="zh-CN" altLang="en-US" sz="2400" b="1" dirty="0">
                <a:solidFill>
                  <a:srgbClr val="00B050"/>
                </a:solidFill>
                <a:latin typeface="Times New Roman" pitchFamily="18" charset="0"/>
                <a:ea typeface="仿宋_GB2312" pitchFamily="49" charset="-122"/>
                <a:cs typeface="Times New Roman" pitchFamily="18" charset="0"/>
              </a:rPr>
              <a:t>，</a:t>
            </a:r>
            <a:r>
              <a:rPr kumimoji="0" lang="en-US" altLang="zh-CN" sz="2400" b="1" dirty="0">
                <a:solidFill>
                  <a:srgbClr val="00B050"/>
                </a:solidFill>
                <a:latin typeface="Times New Roman" pitchFamily="18" charset="0"/>
                <a:ea typeface="仿宋_GB2312" pitchFamily="49" charset="-122"/>
                <a:cs typeface="Times New Roman" pitchFamily="18" charset="0"/>
              </a:rPr>
              <a:t>{</a:t>
            </a:r>
            <a:r>
              <a:rPr kumimoji="0" lang="zh-CN" altLang="en-US" sz="2400" b="1" dirty="0">
                <a:solidFill>
                  <a:srgbClr val="00B050"/>
                </a:solidFill>
                <a:latin typeface="Times New Roman" pitchFamily="18" charset="0"/>
                <a:ea typeface="仿宋_GB2312" pitchFamily="49" charset="-122"/>
                <a:cs typeface="Times New Roman" pitchFamily="18" charset="0"/>
              </a:rPr>
              <a:t>红，黄，白</a:t>
            </a:r>
            <a:r>
              <a:rPr kumimoji="0" lang="en-US" altLang="zh-CN" sz="2400" b="1" dirty="0">
                <a:solidFill>
                  <a:srgbClr val="00B050"/>
                </a:solidFill>
                <a:latin typeface="Times New Roman" pitchFamily="18" charset="0"/>
                <a:ea typeface="仿宋_GB2312" pitchFamily="49" charset="-122"/>
                <a:cs typeface="Times New Roman" pitchFamily="18" charset="0"/>
              </a:rPr>
              <a:t>})</a:t>
            </a:r>
          </a:p>
          <a:p>
            <a:pPr eaLnBrk="1" hangingPunct="1">
              <a:lnSpc>
                <a:spcPct val="120000"/>
              </a:lnSpc>
              <a:spcBef>
                <a:spcPct val="5000"/>
              </a:spcBef>
            </a:pPr>
            <a:r>
              <a:rPr kumimoji="0" lang="en-US" altLang="zh-CN" sz="2400" b="1" dirty="0">
                <a:solidFill>
                  <a:srgbClr val="00B050"/>
                </a:solidFill>
                <a:latin typeface="Times New Roman" pitchFamily="18" charset="0"/>
                <a:ea typeface="仿宋_GB2312" pitchFamily="49" charset="-122"/>
                <a:cs typeface="Times New Roman" pitchFamily="18" charset="0"/>
              </a:rPr>
              <a:t>            =(0,  0.6,  0.2,  0.1,  0.1)</a:t>
            </a:r>
          </a:p>
          <a:p>
            <a:pPr eaLnBrk="1" hangingPunct="1">
              <a:lnSpc>
                <a:spcPct val="120000"/>
              </a:lnSpc>
              <a:spcBef>
                <a:spcPct val="5000"/>
              </a:spcBef>
            </a:pPr>
            <a:r>
              <a:rPr kumimoji="0" lang="zh-CN" altLang="en-US" sz="2400" b="1" dirty="0">
                <a:solidFill>
                  <a:srgbClr val="00B050"/>
                </a:solidFill>
                <a:latin typeface="Times New Roman" pitchFamily="18" charset="0"/>
                <a:ea typeface="仿宋_GB2312" pitchFamily="49" charset="-122"/>
                <a:cs typeface="Times New Roman" pitchFamily="18" charset="0"/>
              </a:rPr>
              <a:t>其中：</a:t>
            </a:r>
            <a:r>
              <a:rPr kumimoji="0" lang="en-US" altLang="zh-CN" sz="2400" b="1" dirty="0">
                <a:solidFill>
                  <a:srgbClr val="00B050"/>
                </a:solidFill>
                <a:latin typeface="Times New Roman" pitchFamily="18" charset="0"/>
                <a:ea typeface="仿宋_GB2312" pitchFamily="49" charset="-122"/>
                <a:cs typeface="Times New Roman" pitchFamily="18" charset="0"/>
              </a:rPr>
              <a:t>m({</a:t>
            </a:r>
            <a:r>
              <a:rPr kumimoji="0" lang="zh-CN" altLang="en-US" sz="2400" b="1" dirty="0">
                <a:solidFill>
                  <a:srgbClr val="00B050"/>
                </a:solidFill>
                <a:latin typeface="Times New Roman" pitchFamily="18" charset="0"/>
                <a:ea typeface="仿宋_GB2312" pitchFamily="49" charset="-122"/>
                <a:cs typeface="Times New Roman" pitchFamily="18" charset="0"/>
              </a:rPr>
              <a:t>红，黄</a:t>
            </a:r>
            <a:r>
              <a:rPr kumimoji="0" lang="en-US" altLang="zh-CN" sz="2400" b="1" dirty="0">
                <a:solidFill>
                  <a:srgbClr val="00B050"/>
                </a:solidFill>
                <a:latin typeface="Times New Roman" pitchFamily="18" charset="0"/>
                <a:ea typeface="仿宋_GB2312" pitchFamily="49" charset="-122"/>
                <a:cs typeface="Times New Roman" pitchFamily="18" charset="0"/>
              </a:rPr>
              <a:t>})=m({</a:t>
            </a:r>
            <a:r>
              <a:rPr kumimoji="0" lang="zh-CN" altLang="en-US" sz="2400" b="1" dirty="0">
                <a:solidFill>
                  <a:srgbClr val="00B050"/>
                </a:solidFill>
                <a:latin typeface="Times New Roman" pitchFamily="18" charset="0"/>
                <a:ea typeface="仿宋_GB2312" pitchFamily="49" charset="-122"/>
                <a:cs typeface="Times New Roman" pitchFamily="18" charset="0"/>
              </a:rPr>
              <a:t>红，白</a:t>
            </a:r>
            <a:r>
              <a:rPr kumimoji="0" lang="en-US" altLang="zh-CN" sz="2400" b="1" dirty="0">
                <a:solidFill>
                  <a:srgbClr val="00B050"/>
                </a:solidFill>
                <a:latin typeface="Times New Roman" pitchFamily="18" charset="0"/>
                <a:ea typeface="仿宋_GB2312" pitchFamily="49" charset="-122"/>
                <a:cs typeface="Times New Roman" pitchFamily="18" charset="0"/>
              </a:rPr>
              <a:t>})=m({</a:t>
            </a:r>
            <a:r>
              <a:rPr kumimoji="0" lang="zh-CN" altLang="en-US" sz="2400" b="1" dirty="0">
                <a:solidFill>
                  <a:srgbClr val="00B050"/>
                </a:solidFill>
                <a:latin typeface="Times New Roman" pitchFamily="18" charset="0"/>
                <a:ea typeface="仿宋_GB2312" pitchFamily="49" charset="-122"/>
                <a:cs typeface="Times New Roman" pitchFamily="18" charset="0"/>
              </a:rPr>
              <a:t>黄，白</a:t>
            </a:r>
            <a:r>
              <a:rPr kumimoji="0" lang="en-US" altLang="zh-CN" sz="2400" b="1" dirty="0">
                <a:solidFill>
                  <a:srgbClr val="00B050"/>
                </a:solidFill>
                <a:latin typeface="Times New Roman" pitchFamily="18" charset="0"/>
                <a:ea typeface="仿宋_GB2312" pitchFamily="49" charset="-122"/>
                <a:cs typeface="Times New Roman" pitchFamily="18" charset="0"/>
              </a:rPr>
              <a:t>})=0</a:t>
            </a:r>
            <a:r>
              <a:rPr kumimoji="0" lang="zh-CN" altLang="en-US" sz="2400" b="1" dirty="0" smtClean="0">
                <a:solidFill>
                  <a:srgbClr val="00B050"/>
                </a:solidFill>
                <a:latin typeface="Times New Roman" pitchFamily="18" charset="0"/>
                <a:ea typeface="仿宋_GB2312" pitchFamily="49" charset="-122"/>
                <a:cs typeface="Times New Roman" pitchFamily="18" charset="0"/>
              </a:rPr>
              <a:t>，</a:t>
            </a:r>
            <a:endParaRPr kumimoji="0" lang="en-US" altLang="zh-CN" sz="2400" b="1" dirty="0" smtClean="0">
              <a:solidFill>
                <a:srgbClr val="00B050"/>
              </a:solidFill>
              <a:latin typeface="Times New Roman" pitchFamily="18" charset="0"/>
              <a:ea typeface="仿宋_GB2312" pitchFamily="49" charset="-122"/>
              <a:cs typeface="Times New Roman" pitchFamily="18" charset="0"/>
            </a:endParaRPr>
          </a:p>
          <a:p>
            <a:pPr eaLnBrk="1" hangingPunct="1">
              <a:lnSpc>
                <a:spcPct val="120000"/>
              </a:lnSpc>
              <a:spcBef>
                <a:spcPct val="5000"/>
              </a:spcBef>
            </a:pPr>
            <a:endParaRPr kumimoji="0" lang="en-US" altLang="zh-CN" sz="2400" b="1" dirty="0">
              <a:solidFill>
                <a:srgbClr val="00B050"/>
              </a:solidFill>
              <a:latin typeface="Times New Roman" pitchFamily="18" charset="0"/>
              <a:ea typeface="仿宋_GB2312" pitchFamily="49" charset="-122"/>
              <a:cs typeface="Times New Roman" pitchFamily="18" charset="0"/>
            </a:endParaRPr>
          </a:p>
          <a:p>
            <a:pPr eaLnBrk="1" hangingPunct="1">
              <a:lnSpc>
                <a:spcPct val="120000"/>
              </a:lnSpc>
              <a:spcBef>
                <a:spcPct val="5000"/>
              </a:spcBef>
            </a:pPr>
            <a:r>
              <a:rPr kumimoji="0" lang="zh-CN" altLang="en-US" sz="2400" b="1" dirty="0" smtClean="0">
                <a:latin typeface="Times New Roman" pitchFamily="18" charset="0"/>
                <a:ea typeface="仿宋_GB2312" pitchFamily="49" charset="-122"/>
                <a:cs typeface="Times New Roman" pitchFamily="18" charset="0"/>
              </a:rPr>
              <a:t>可见，</a:t>
            </a:r>
            <a:r>
              <a:rPr kumimoji="0" lang="en-US" altLang="zh-CN" sz="2400" b="1" dirty="0" smtClean="0">
                <a:latin typeface="Times New Roman" pitchFamily="18" charset="0"/>
                <a:ea typeface="仿宋_GB2312" pitchFamily="49" charset="-122"/>
                <a:cs typeface="Times New Roman" pitchFamily="18" charset="0"/>
              </a:rPr>
              <a:t>m</a:t>
            </a:r>
            <a:r>
              <a:rPr kumimoji="0" lang="zh-CN" altLang="en-US" sz="2400" b="1" dirty="0" smtClean="0">
                <a:latin typeface="Times New Roman" pitchFamily="18" charset="0"/>
                <a:ea typeface="仿宋_GB2312" pitchFamily="49" charset="-122"/>
                <a:cs typeface="Times New Roman" pitchFamily="18" charset="0"/>
              </a:rPr>
              <a:t>符合上述概率分配函数的定义。</a:t>
            </a:r>
            <a:endParaRPr lang="en-US" altLang="zh-CN" sz="2400" dirty="0">
              <a:latin typeface="Times New Roman" pitchFamily="18" charset="0"/>
              <a:ea typeface="仿宋_GB2312" pitchFamily="49" charset="-122"/>
              <a:cs typeface="Times New Roman" pitchFamily="18" charset="0"/>
            </a:endParaRPr>
          </a:p>
        </p:txBody>
      </p:sp>
      <p:sp>
        <p:nvSpPr>
          <p:cNvPr id="8" name="Rectangle 2"/>
          <p:cNvSpPr>
            <a:spLocks noChangeArrowheads="1"/>
          </p:cNvSpPr>
          <p:nvPr/>
        </p:nvSpPr>
        <p:spPr bwMode="auto">
          <a:xfrm>
            <a:off x="1187450" y="188913"/>
            <a:ext cx="6696075"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eaLnBrk="1" hangingPunct="1">
              <a:spcBef>
                <a:spcPct val="0"/>
              </a:spcBef>
            </a:pPr>
            <a:r>
              <a:rPr lang="zh-CN" altLang="en-US" sz="4400" dirty="0" smtClean="0">
                <a:solidFill>
                  <a:schemeClr val="accent2"/>
                </a:solidFill>
                <a:latin typeface="方正姚体" pitchFamily="2" charset="-122"/>
                <a:ea typeface="方正姚体" pitchFamily="2" charset="-122"/>
                <a:cs typeface="+mj-cs"/>
              </a:rPr>
              <a:t>一</a:t>
            </a:r>
            <a:r>
              <a:rPr lang="zh-CN" altLang="en-US" sz="4400" dirty="0">
                <a:solidFill>
                  <a:schemeClr val="accent2"/>
                </a:solidFill>
                <a:latin typeface="方正姚体" pitchFamily="2" charset="-122"/>
                <a:ea typeface="方正姚体" pitchFamily="2" charset="-122"/>
                <a:cs typeface="+mj-cs"/>
              </a:rPr>
              <a:t>个特殊的概率分配</a:t>
            </a:r>
            <a:r>
              <a:rPr lang="zh-CN" altLang="en-US" sz="4400" dirty="0" smtClean="0">
                <a:solidFill>
                  <a:schemeClr val="accent2"/>
                </a:solidFill>
                <a:latin typeface="方正姚体" pitchFamily="2" charset="-122"/>
                <a:ea typeface="方正姚体" pitchFamily="2" charset="-122"/>
                <a:cs typeface="+mj-cs"/>
              </a:rPr>
              <a:t>函数</a:t>
            </a:r>
            <a:endParaRPr lang="en-US" altLang="zh-CN" sz="4400" dirty="0">
              <a:solidFill>
                <a:schemeClr val="accent2"/>
              </a:solidFill>
              <a:latin typeface="方正姚体" pitchFamily="2" charset="-122"/>
              <a:ea typeface="方正姚体" pitchFamily="2" charset="-122"/>
              <a:cs typeface="+mj-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30000"/>
          </a:spcBef>
          <a:spcAft>
            <a:spcPct val="0"/>
          </a:spcAft>
          <a:buClrTx/>
          <a:buSzTx/>
          <a:buFontTx/>
          <a:buNone/>
          <a:tabLst/>
          <a:defRPr kumimoji="1" lang="zh-CN" altLang="en-US" sz="1800" b="0" i="0" u="none" strike="noStrike" cap="none" normalizeH="0" baseline="0" smtClean="0">
            <a:ln>
              <a:noFill/>
            </a:ln>
            <a:solidFill>
              <a:schemeClr val="tx1"/>
            </a:solidFill>
            <a:effectLst/>
            <a:latin typeface="Arial" charset="0"/>
            <a:ea typeface="PMingLiU" pitchFamily="18" charset="-12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30000"/>
          </a:spcBef>
          <a:spcAft>
            <a:spcPct val="0"/>
          </a:spcAft>
          <a:buClrTx/>
          <a:buSzTx/>
          <a:buFontTx/>
          <a:buNone/>
          <a:tabLst/>
          <a:defRPr kumimoji="1" lang="zh-CN" altLang="en-US" sz="1800" b="0" i="0" u="none" strike="noStrike" cap="none" normalizeH="0" baseline="0" smtClean="0">
            <a:ln>
              <a:noFill/>
            </a:ln>
            <a:solidFill>
              <a:schemeClr val="tx1"/>
            </a:solidFill>
            <a:effectLst/>
            <a:latin typeface="Arial" charset="0"/>
            <a:ea typeface="PMingLiU" pitchFamily="18" charset="-120"/>
          </a:defRPr>
        </a:defPPr>
      </a:lstStyle>
    </a:lnDef>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10630</TotalTime>
  <Words>12368</Words>
  <Application>Microsoft Macintosh PowerPoint</Application>
  <PresentationFormat>全屏显示(4:3)</PresentationFormat>
  <Paragraphs>1736</Paragraphs>
  <Slides>144</Slides>
  <Notes>143</Notes>
  <HiddenSlides>0</HiddenSlides>
  <MMClips>0</MMClips>
  <ScaleCrop>false</ScaleCrop>
  <HeadingPairs>
    <vt:vector size="6" baseType="variant">
      <vt:variant>
        <vt:lpstr>主题</vt:lpstr>
      </vt:variant>
      <vt:variant>
        <vt:i4>1</vt:i4>
      </vt:variant>
      <vt:variant>
        <vt:lpstr>嵌入的 OLE 服务器</vt:lpstr>
      </vt:variant>
      <vt:variant>
        <vt:i4>2</vt:i4>
      </vt:variant>
      <vt:variant>
        <vt:lpstr>幻灯片标题</vt:lpstr>
      </vt:variant>
      <vt:variant>
        <vt:i4>144</vt:i4>
      </vt:variant>
    </vt:vector>
  </HeadingPairs>
  <TitlesOfParts>
    <vt:vector size="147" baseType="lpstr">
      <vt:lpstr>默认设计模板</vt:lpstr>
      <vt:lpstr>公式</vt:lpstr>
      <vt:lpstr>Equation</vt:lpstr>
      <vt:lpstr>人工智能</vt:lpstr>
      <vt:lpstr>本章内容</vt:lpstr>
      <vt:lpstr>本章内容</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本章内容</vt:lpstr>
      <vt:lpstr>概率论基础</vt:lpstr>
      <vt:lpstr>PowerPoint 演示文稿</vt:lpstr>
      <vt:lpstr>PowerPoint 演示文稿</vt:lpstr>
      <vt:lpstr>本章内容</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CF模型：讨论</vt:lpstr>
      <vt:lpstr>本章内容</vt:lpstr>
      <vt:lpstr>PowerPoint 演示文稿</vt:lpstr>
      <vt:lpstr>PowerPoint 演示文稿</vt:lpstr>
      <vt:lpstr>PowerPoint 演示文稿</vt:lpstr>
      <vt:lpstr>PowerPoint 演示文稿</vt:lpstr>
      <vt:lpstr>PowerPoint 演示文稿</vt:lpstr>
      <vt:lpstr>PowerPoint 演示文稿</vt:lpstr>
      <vt:lpstr>LS、LN值的获取</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主观Bayes方法的优缺点</vt:lpstr>
      <vt:lpstr>PowerPoint 演示文稿</vt:lpstr>
      <vt:lpstr>本章内容</vt:lpstr>
      <vt:lpstr>PowerPoint 演示文稿</vt:lpstr>
      <vt:lpstr>DS理论- 概率分配函数</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D-S理论的应用实例</vt:lpstr>
      <vt:lpstr>D-S理论的应用实例</vt:lpstr>
      <vt:lpstr>D-S理论的应用实例</vt:lpstr>
      <vt:lpstr>D-S理论的应用实例</vt:lpstr>
      <vt:lpstr>D-S理论的应用实例</vt:lpstr>
      <vt:lpstr>D-S理论的应用实例</vt:lpstr>
      <vt:lpstr>D-S理论的应用实例</vt:lpstr>
      <vt:lpstr>PowerPoint 演示文稿</vt:lpstr>
      <vt:lpstr>D-S理论优缺点</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本章内容</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其他构造方法</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关于Fuzzy Set的总结</vt:lpstr>
      <vt:lpstr>课堂习题</vt:lpstr>
      <vt:lpstr>PowerPoint 演示文稿</vt:lpstr>
    </vt:vector>
  </TitlesOfParts>
  <Company>cnu</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qiaoqiao</dc:creator>
  <cp:lastModifiedBy>Ming Li</cp:lastModifiedBy>
  <cp:revision>348</cp:revision>
  <dcterms:created xsi:type="dcterms:W3CDTF">2004-06-26T11:25:06Z</dcterms:created>
  <dcterms:modified xsi:type="dcterms:W3CDTF">2014-06-03T23:27:11Z</dcterms:modified>
</cp:coreProperties>
</file>