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19.xml" ContentType="application/vnd.openxmlformats-officedocument.presentationml.notesSlide+xml"/>
  <Override PartName="/ppt/embeddings/oleObject4.bin" ContentType="application/vnd.openxmlformats-officedocument.oleObject"/>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embeddings/oleObject5.bin" ContentType="application/vnd.openxmlformats-officedocument.oleObject"/>
  <Override PartName="/ppt/notesSlides/notesSlide32.xml" ContentType="application/vnd.openxmlformats-officedocument.presentationml.notesSlide+xml"/>
  <Override PartName="/ppt/notesSlides/notesSlide33.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embeddings/oleObject8.bin" ContentType="application/vnd.openxmlformats-officedocument.oleObject"/>
  <Override PartName="/ppt/embeddings/oleObject9.bin" ContentType="application/vnd.openxmlformats-officedocument.oleObject"/>
  <Override PartName="/ppt/notesSlides/notesSlide40.xml" ContentType="application/vnd.openxmlformats-officedocument.presentationml.notesSlide+xml"/>
  <Override PartName="/ppt/embeddings/oleObject10.bin" ContentType="application/vnd.openxmlformats-officedocument.oleObject"/>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embeddings/oleObject14.bin" ContentType="application/vnd.openxmlformats-officedocument.oleObject"/>
  <Override PartName="/ppt/notesSlides/notesSlide51.xml" ContentType="application/vnd.openxmlformats-officedocument.presentationml.notesSlide+xml"/>
  <Override PartName="/ppt/embeddings/oleObject15.bin" ContentType="application/vnd.openxmlformats-officedocument.oleObject"/>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embeddings/oleObject16.bin" ContentType="application/vnd.openxmlformats-officedocument.oleObject"/>
  <Override PartName="/ppt/embeddings/oleObject17.bin" ContentType="application/vnd.openxmlformats-officedocument.oleObject"/>
  <Override PartName="/ppt/notesSlides/notesSlide72.xml" ContentType="application/vnd.openxmlformats-officedocument.presentationml.notesSlide+xml"/>
  <Override PartName="/ppt/notesSlides/notesSlide73.xml" ContentType="application/vnd.openxmlformats-officedocument.presentationml.notesSlide+xml"/>
  <Override PartName="/ppt/embeddings/oleObject18.bin" ContentType="application/vnd.openxmlformats-officedocument.oleObject"/>
  <Override PartName="/ppt/notesSlides/notesSlide74.xml" ContentType="application/vnd.openxmlformats-officedocument.presentationml.notesSlide+xml"/>
  <Override PartName="/ppt/embeddings/oleObject19.bin" ContentType="application/vnd.openxmlformats-officedocument.oleObject"/>
  <Override PartName="/ppt/notesSlides/notesSlide75.xml" ContentType="application/vnd.openxmlformats-officedocument.presentationml.notesSlide+xml"/>
  <Override PartName="/ppt/embeddings/oleObject20.bin" ContentType="application/vnd.openxmlformats-officedocument.oleObject"/>
  <Override PartName="/ppt/notesSlides/notesSlide76.xml" ContentType="application/vnd.openxmlformats-officedocument.presentationml.notesSlide+xml"/>
  <Override PartName="/ppt/embeddings/oleObject21.bin" ContentType="application/vnd.openxmlformats-officedocument.oleObject"/>
  <Override PartName="/ppt/notesSlides/notesSlide77.xml" ContentType="application/vnd.openxmlformats-officedocument.presentationml.notesSlide+xml"/>
  <Override PartName="/ppt/embeddings/oleObject22.bin" ContentType="application/vnd.openxmlformats-officedocument.oleObject"/>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embeddings/oleObject23.bin" ContentType="application/vnd.openxmlformats-officedocument.oleObject"/>
  <Override PartName="/ppt/embeddings/oleObject24.bin" ContentType="application/vnd.openxmlformats-officedocument.oleObject"/>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notesSlides/notesSlide111.xml" ContentType="application/vnd.openxmlformats-officedocument.presentationml.notesSlide+xml"/>
  <Override PartName="/ppt/embeddings/oleObject36.bin" ContentType="application/vnd.openxmlformats-officedocument.oleObject"/>
  <Override PartName="/ppt/notesSlides/notesSlide112.xml" ContentType="application/vnd.openxmlformats-officedocument.presentationml.notesSlide+xml"/>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notesSlides/notesSlide113.xml" ContentType="application/vnd.openxmlformats-officedocument.presentationml.notesSlide+xml"/>
  <Override PartName="/ppt/notesSlides/notesSlide114.xml" ContentType="application/vnd.openxmlformats-officedocument.presentationml.notesSlide+xml"/>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notesSlides/notesSlide115.xml" ContentType="application/vnd.openxmlformats-officedocument.presentationml.notesSlide+xml"/>
  <Override PartName="/ppt/embeddings/oleObject48.bin" ContentType="application/vnd.openxmlformats-officedocument.oleObject"/>
  <Override PartName="/ppt/notesSlides/notesSlide116.xml" ContentType="application/vnd.openxmlformats-officedocument.presentationml.notesSlide+xml"/>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notesSlides/notesSlide117.xml" ContentType="application/vnd.openxmlformats-officedocument.presentationml.notesSlide+xml"/>
  <Override PartName="/ppt/embeddings/oleObject52.bin" ContentType="application/vnd.openxmlformats-officedocument.oleObject"/>
  <Override PartName="/ppt/embeddings/oleObject53.bin" ContentType="application/vnd.openxmlformats-officedocument.oleObject"/>
  <Override PartName="/ppt/embeddings/oleObject54.bin" ContentType="application/vnd.openxmlformats-officedocument.oleObject"/>
  <Override PartName="/ppt/notesSlides/notesSlide118.xml" ContentType="application/vnd.openxmlformats-officedocument.presentationml.notesSlide+xml"/>
  <Override PartName="/ppt/embeddings/oleObject55.bin" ContentType="application/vnd.openxmlformats-officedocument.oleObject"/>
  <Override PartName="/ppt/embeddings/oleObject56.bin" ContentType="application/vnd.openxmlformats-officedocument.oleObject"/>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embeddings/oleObject61.bin" ContentType="application/vnd.openxmlformats-officedocument.oleObject"/>
  <Override PartName="/ppt/notesSlides/notesSlide125.xml" ContentType="application/vnd.openxmlformats-officedocument.presentationml.notesSlide+xml"/>
  <Override PartName="/ppt/notesSlides/notesSlide126.xml" ContentType="application/vnd.openxmlformats-officedocument.presentationml.notesSlide+xml"/>
  <Override PartName="/ppt/embeddings/oleObject62.bin" ContentType="application/vnd.openxmlformats-officedocument.oleObject"/>
  <Override PartName="/ppt/embeddings/oleObject63.bin" ContentType="application/vnd.openxmlformats-officedocument.oleObject"/>
  <Override PartName="/ppt/notesSlides/notesSlide127.xml" ContentType="application/vnd.openxmlformats-officedocument.presentationml.notesSlide+xml"/>
  <Override PartName="/ppt/embeddings/oleObject64.bin" ContentType="application/vnd.openxmlformats-officedocument.oleObject"/>
  <Override PartName="/ppt/embeddings/oleObject65.bin" ContentType="application/vnd.openxmlformats-officedocument.oleObject"/>
  <Override PartName="/ppt/embeddings/oleObject66.bin" ContentType="application/vnd.openxmlformats-officedocument.oleObject"/>
  <Override PartName="/ppt/notesSlides/notesSlide128.xml" ContentType="application/vnd.openxmlformats-officedocument.presentationml.notesSlide+xml"/>
  <Override PartName="/ppt/embeddings/oleObject67.bin" ContentType="application/vnd.openxmlformats-officedocument.oleObject"/>
  <Override PartName="/ppt/notesSlides/notesSlide129.xml" ContentType="application/vnd.openxmlformats-officedocument.presentationml.notesSlide+xml"/>
  <Override PartName="/ppt/embeddings/oleObject68.bin" ContentType="application/vnd.openxmlformats-officedocument.oleObject"/>
  <Override PartName="/ppt/embeddings/oleObject69.bin" ContentType="application/vnd.openxmlformats-officedocument.oleObject"/>
  <Override PartName="/ppt/notesSlides/notesSlide130.xml" ContentType="application/vnd.openxmlformats-officedocument.presentationml.notesSlide+xml"/>
  <Override PartName="/ppt/embeddings/oleObject70.bin" ContentType="application/vnd.openxmlformats-officedocument.oleObject"/>
  <Override PartName="/ppt/embeddings/oleObject71.bin" ContentType="application/vnd.openxmlformats-officedocument.oleObject"/>
  <Override PartName="/ppt/notesSlides/notesSlide131.xml" ContentType="application/vnd.openxmlformats-officedocument.presentationml.notesSlide+xml"/>
  <Override PartName="/ppt/theme/themeOverride1.xml" ContentType="application/vnd.openxmlformats-officedocument.themeOverr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Lst>
  <p:notesMasterIdLst>
    <p:notesMasterId r:id="rId138"/>
  </p:notesMasterIdLst>
  <p:sldIdLst>
    <p:sldId id="495" r:id="rId2"/>
    <p:sldId id="496" r:id="rId3"/>
    <p:sldId id="497" r:id="rId4"/>
    <p:sldId id="271" r:id="rId5"/>
    <p:sldId id="274" r:id="rId6"/>
    <p:sldId id="272" r:id="rId7"/>
    <p:sldId id="273" r:id="rId8"/>
    <p:sldId id="276" r:id="rId9"/>
    <p:sldId id="275" r:id="rId10"/>
    <p:sldId id="498" r:id="rId11"/>
    <p:sldId id="277" r:id="rId12"/>
    <p:sldId id="258" r:id="rId13"/>
    <p:sldId id="278" r:id="rId14"/>
    <p:sldId id="279" r:id="rId15"/>
    <p:sldId id="358" r:id="rId16"/>
    <p:sldId id="363" r:id="rId17"/>
    <p:sldId id="280" r:id="rId18"/>
    <p:sldId id="260" r:id="rId19"/>
    <p:sldId id="261" r:id="rId20"/>
    <p:sldId id="368" r:id="rId21"/>
    <p:sldId id="449" r:id="rId22"/>
    <p:sldId id="361" r:id="rId23"/>
    <p:sldId id="499" r:id="rId24"/>
    <p:sldId id="369" r:id="rId25"/>
    <p:sldId id="500" r:id="rId26"/>
    <p:sldId id="445" r:id="rId27"/>
    <p:sldId id="502" r:id="rId28"/>
    <p:sldId id="446" r:id="rId29"/>
    <p:sldId id="444" r:id="rId30"/>
    <p:sldId id="370" r:id="rId31"/>
    <p:sldId id="281" r:id="rId32"/>
    <p:sldId id="282" r:id="rId33"/>
    <p:sldId id="283" r:id="rId34"/>
    <p:sldId id="284" r:id="rId35"/>
    <p:sldId id="355" r:id="rId36"/>
    <p:sldId id="447" r:id="rId37"/>
    <p:sldId id="286" r:id="rId38"/>
    <p:sldId id="287" r:id="rId39"/>
    <p:sldId id="288" r:id="rId40"/>
    <p:sldId id="289" r:id="rId41"/>
    <p:sldId id="290" r:id="rId42"/>
    <p:sldId id="291" r:id="rId43"/>
    <p:sldId id="292" r:id="rId44"/>
    <p:sldId id="293" r:id="rId45"/>
    <p:sldId id="294" r:id="rId46"/>
    <p:sldId id="295" r:id="rId47"/>
    <p:sldId id="450" r:id="rId48"/>
    <p:sldId id="452" r:id="rId49"/>
    <p:sldId id="296" r:id="rId50"/>
    <p:sldId id="297" r:id="rId51"/>
    <p:sldId id="298" r:id="rId52"/>
    <p:sldId id="299" r:id="rId53"/>
    <p:sldId id="455" r:id="rId54"/>
    <p:sldId id="460" r:id="rId55"/>
    <p:sldId id="508" r:id="rId56"/>
    <p:sldId id="509" r:id="rId57"/>
    <p:sldId id="504" r:id="rId58"/>
    <p:sldId id="300" r:id="rId59"/>
    <p:sldId id="378" r:id="rId60"/>
    <p:sldId id="503" r:id="rId61"/>
    <p:sldId id="301" r:id="rId62"/>
    <p:sldId id="302" r:id="rId63"/>
    <p:sldId id="303" r:id="rId64"/>
    <p:sldId id="387" r:id="rId65"/>
    <p:sldId id="307" r:id="rId66"/>
    <p:sldId id="505" r:id="rId67"/>
    <p:sldId id="308" r:id="rId68"/>
    <p:sldId id="309" r:id="rId69"/>
    <p:sldId id="375" r:id="rId70"/>
    <p:sldId id="310" r:id="rId71"/>
    <p:sldId id="311" r:id="rId72"/>
    <p:sldId id="312" r:id="rId73"/>
    <p:sldId id="399" r:id="rId74"/>
    <p:sldId id="313" r:id="rId75"/>
    <p:sldId id="400" r:id="rId76"/>
    <p:sldId id="314" r:id="rId77"/>
    <p:sldId id="315" r:id="rId78"/>
    <p:sldId id="316" r:id="rId79"/>
    <p:sldId id="317" r:id="rId80"/>
    <p:sldId id="318" r:id="rId81"/>
    <p:sldId id="319" r:id="rId82"/>
    <p:sldId id="438" r:id="rId83"/>
    <p:sldId id="320" r:id="rId84"/>
    <p:sldId id="321" r:id="rId85"/>
    <p:sldId id="322" r:id="rId86"/>
    <p:sldId id="323" r:id="rId87"/>
    <p:sldId id="324" r:id="rId88"/>
    <p:sldId id="325" r:id="rId89"/>
    <p:sldId id="326" r:id="rId90"/>
    <p:sldId id="327" r:id="rId91"/>
    <p:sldId id="381" r:id="rId92"/>
    <p:sldId id="328" r:id="rId93"/>
    <p:sldId id="329" r:id="rId94"/>
    <p:sldId id="330" r:id="rId95"/>
    <p:sldId id="331" r:id="rId96"/>
    <p:sldId id="332" r:id="rId97"/>
    <p:sldId id="334" r:id="rId98"/>
    <p:sldId id="335" r:id="rId99"/>
    <p:sldId id="336" r:id="rId100"/>
    <p:sldId id="337" r:id="rId101"/>
    <p:sldId id="371" r:id="rId102"/>
    <p:sldId id="372" r:id="rId103"/>
    <p:sldId id="373" r:id="rId104"/>
    <p:sldId id="510" r:id="rId105"/>
    <p:sldId id="511" r:id="rId106"/>
    <p:sldId id="512" r:id="rId107"/>
    <p:sldId id="374" r:id="rId108"/>
    <p:sldId id="377" r:id="rId109"/>
    <p:sldId id="338" r:id="rId110"/>
    <p:sldId id="382" r:id="rId111"/>
    <p:sldId id="484" r:id="rId112"/>
    <p:sldId id="383" r:id="rId113"/>
    <p:sldId id="339" r:id="rId114"/>
    <p:sldId id="341" r:id="rId115"/>
    <p:sldId id="421" r:id="rId116"/>
    <p:sldId id="422" r:id="rId117"/>
    <p:sldId id="342" r:id="rId118"/>
    <p:sldId id="343" r:id="rId119"/>
    <p:sldId id="344" r:id="rId120"/>
    <p:sldId id="345" r:id="rId121"/>
    <p:sldId id="506" r:id="rId122"/>
    <p:sldId id="346" r:id="rId123"/>
    <p:sldId id="424" r:id="rId124"/>
    <p:sldId id="425" r:id="rId125"/>
    <p:sldId id="429" r:id="rId126"/>
    <p:sldId id="428" r:id="rId127"/>
    <p:sldId id="347" r:id="rId128"/>
    <p:sldId id="348" r:id="rId129"/>
    <p:sldId id="349" r:id="rId130"/>
    <p:sldId id="350" r:id="rId131"/>
    <p:sldId id="351" r:id="rId132"/>
    <p:sldId id="352" r:id="rId133"/>
    <p:sldId id="353" r:id="rId134"/>
    <p:sldId id="423" r:id="rId135"/>
    <p:sldId id="430" r:id="rId136"/>
    <p:sldId id="507" r:id="rId13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66FF"/>
    <a:srgbClr val="FFFFCC"/>
    <a:srgbClr val="0000FF"/>
    <a:srgbClr val="CC0066"/>
    <a:srgbClr val="009900"/>
    <a:srgbClr val="006600"/>
    <a:srgbClr val="FF0000"/>
    <a:srgbClr val="0000CC"/>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0575" autoAdjust="0"/>
  </p:normalViewPr>
  <p:slideViewPr>
    <p:cSldViewPr>
      <p:cViewPr varScale="1">
        <p:scale>
          <a:sx n="95" d="100"/>
          <a:sy n="95" d="100"/>
        </p:scale>
        <p:origin x="-19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608"/>
    </p:cViewPr>
  </p:sorterViewPr>
  <p:gridSpacing cx="36004" cy="36004"/>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notesMaster" Target="notesMasters/notesMaster1.xml"/><Relationship Id="rId13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presProps" Target="presProps.xml"/><Relationship Id="rId141" Type="http://schemas.openxmlformats.org/officeDocument/2006/relationships/viewProps" Target="viewProps.xml"/><Relationship Id="rId142" Type="http://schemas.openxmlformats.org/officeDocument/2006/relationships/theme" Target="theme/theme1.xml"/><Relationship Id="rId1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880B97-F682-4ADA-A1DF-85038E16F9E5}"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zh-CN" altLang="en-US"/>
        </a:p>
      </dgm:t>
    </dgm:pt>
    <dgm:pt modelId="{4ADA1416-EA89-4395-8E35-A962CECC7465}">
      <dgm:prSet/>
      <dgm:spPr/>
      <dgm:t>
        <a:bodyPr/>
        <a:lstStyle/>
        <a:p>
          <a:pPr rtl="0"/>
          <a:r>
            <a:rPr lang="zh-CN" dirty="0" smtClean="0">
              <a:solidFill>
                <a:srgbClr val="000000"/>
              </a:solidFill>
            </a:rPr>
            <a:t>自学习</a:t>
          </a:r>
          <a:endParaRPr lang="zh-CN" dirty="0">
            <a:solidFill>
              <a:srgbClr val="000000"/>
            </a:solidFill>
          </a:endParaRPr>
        </a:p>
      </dgm:t>
    </dgm:pt>
    <dgm:pt modelId="{BA4AD5BC-1D11-426D-8EBE-96B1515709E8}" type="parTrans" cxnId="{22626495-E6E4-48D9-BE31-2555B952DF77}">
      <dgm:prSet/>
      <dgm:spPr/>
      <dgm:t>
        <a:bodyPr/>
        <a:lstStyle/>
        <a:p>
          <a:endParaRPr lang="zh-CN" altLang="en-US"/>
        </a:p>
      </dgm:t>
    </dgm:pt>
    <dgm:pt modelId="{E4F4AB0B-71E9-4E43-8848-57832A387663}" type="sibTrans" cxnId="{22626495-E6E4-48D9-BE31-2555B952DF77}">
      <dgm:prSet/>
      <dgm:spPr/>
      <dgm:t>
        <a:bodyPr/>
        <a:lstStyle/>
        <a:p>
          <a:endParaRPr lang="zh-CN" altLang="en-US"/>
        </a:p>
      </dgm:t>
    </dgm:pt>
    <dgm:pt modelId="{4FF3E005-2008-4E93-AD09-4612D83096DE}">
      <dgm:prSet/>
      <dgm:spPr/>
      <dgm:t>
        <a:bodyPr/>
        <a:lstStyle/>
        <a:p>
          <a:pPr rtl="0"/>
          <a:r>
            <a:rPr lang="zh-CN" dirty="0" smtClean="0">
              <a:solidFill>
                <a:srgbClr val="000000"/>
              </a:solidFill>
            </a:rPr>
            <a:t>自适应</a:t>
          </a:r>
          <a:endParaRPr lang="zh-CN" dirty="0">
            <a:solidFill>
              <a:srgbClr val="000000"/>
            </a:solidFill>
          </a:endParaRPr>
        </a:p>
      </dgm:t>
    </dgm:pt>
    <dgm:pt modelId="{23DEE220-1237-414A-B713-9C13FE7D4540}" type="parTrans" cxnId="{31BFCBC5-12F7-4773-85F0-9FF6774C4839}">
      <dgm:prSet/>
      <dgm:spPr/>
      <dgm:t>
        <a:bodyPr/>
        <a:lstStyle/>
        <a:p>
          <a:endParaRPr lang="zh-CN" altLang="en-US"/>
        </a:p>
      </dgm:t>
    </dgm:pt>
    <dgm:pt modelId="{5BE3B74F-B183-49F8-99BC-8441F14AC406}" type="sibTrans" cxnId="{31BFCBC5-12F7-4773-85F0-9FF6774C4839}">
      <dgm:prSet/>
      <dgm:spPr/>
      <dgm:t>
        <a:bodyPr/>
        <a:lstStyle/>
        <a:p>
          <a:endParaRPr lang="zh-CN" altLang="en-US"/>
        </a:p>
      </dgm:t>
    </dgm:pt>
    <dgm:pt modelId="{65E89FD3-31BD-4B68-A5BE-35CF84745553}">
      <dgm:prSet/>
      <dgm:spPr/>
      <dgm:t>
        <a:bodyPr/>
        <a:lstStyle/>
        <a:p>
          <a:pPr rtl="0"/>
          <a:r>
            <a:rPr lang="zh-CN" dirty="0" smtClean="0">
              <a:solidFill>
                <a:srgbClr val="000000"/>
              </a:solidFill>
            </a:rPr>
            <a:t>并行处理</a:t>
          </a:r>
          <a:endParaRPr lang="zh-CN" dirty="0">
            <a:solidFill>
              <a:srgbClr val="000000"/>
            </a:solidFill>
          </a:endParaRPr>
        </a:p>
      </dgm:t>
    </dgm:pt>
    <dgm:pt modelId="{4C7CA612-47BA-4EAB-AE63-C80B86190CA0}" type="parTrans" cxnId="{AB1DCCF6-ACFF-4900-B53E-07FA88B63296}">
      <dgm:prSet/>
      <dgm:spPr/>
      <dgm:t>
        <a:bodyPr/>
        <a:lstStyle/>
        <a:p>
          <a:endParaRPr lang="zh-CN" altLang="en-US"/>
        </a:p>
      </dgm:t>
    </dgm:pt>
    <dgm:pt modelId="{9FE929FD-64A6-4DFF-AFA9-29055430D275}" type="sibTrans" cxnId="{AB1DCCF6-ACFF-4900-B53E-07FA88B63296}">
      <dgm:prSet/>
      <dgm:spPr/>
      <dgm:t>
        <a:bodyPr/>
        <a:lstStyle/>
        <a:p>
          <a:endParaRPr lang="zh-CN" altLang="en-US"/>
        </a:p>
      </dgm:t>
    </dgm:pt>
    <dgm:pt modelId="{26524E9D-25E0-4473-9F3B-7E7F8A1C27E2}">
      <dgm:prSet/>
      <dgm:spPr/>
      <dgm:t>
        <a:bodyPr/>
        <a:lstStyle/>
        <a:p>
          <a:pPr rtl="0"/>
          <a:r>
            <a:rPr lang="zh-CN" dirty="0" smtClean="0">
              <a:solidFill>
                <a:schemeClr val="tx1"/>
              </a:solidFill>
            </a:rPr>
            <a:t>分布表达与计算</a:t>
          </a:r>
          <a:endParaRPr lang="zh-CN" dirty="0">
            <a:solidFill>
              <a:schemeClr val="tx1"/>
            </a:solidFill>
          </a:endParaRPr>
        </a:p>
      </dgm:t>
    </dgm:pt>
    <dgm:pt modelId="{15179EB1-26F2-44AF-ABA3-CC50ECDCC5BA}" type="parTrans" cxnId="{5CDD0B30-4025-4F5F-B9F1-AD94AE2DF2B7}">
      <dgm:prSet/>
      <dgm:spPr/>
      <dgm:t>
        <a:bodyPr/>
        <a:lstStyle/>
        <a:p>
          <a:endParaRPr lang="zh-CN" altLang="en-US"/>
        </a:p>
      </dgm:t>
    </dgm:pt>
    <dgm:pt modelId="{6556125A-76A2-4015-AAAA-3791E691868F}" type="sibTrans" cxnId="{5CDD0B30-4025-4F5F-B9F1-AD94AE2DF2B7}">
      <dgm:prSet/>
      <dgm:spPr/>
      <dgm:t>
        <a:bodyPr/>
        <a:lstStyle/>
        <a:p>
          <a:endParaRPr lang="zh-CN" altLang="en-US"/>
        </a:p>
      </dgm:t>
    </dgm:pt>
    <dgm:pt modelId="{6ED161A4-11C2-43C1-ACC4-E33DB7EEA698}" type="pres">
      <dgm:prSet presAssocID="{73880B97-F682-4ADA-A1DF-85038E16F9E5}" presName="Name0" presStyleCnt="0">
        <dgm:presLayoutVars>
          <dgm:dir/>
          <dgm:animLvl val="lvl"/>
          <dgm:resizeHandles val="exact"/>
        </dgm:presLayoutVars>
      </dgm:prSet>
      <dgm:spPr/>
      <dgm:t>
        <a:bodyPr/>
        <a:lstStyle/>
        <a:p>
          <a:endParaRPr lang="zh-CN" altLang="en-US"/>
        </a:p>
      </dgm:t>
    </dgm:pt>
    <dgm:pt modelId="{11A418DE-1519-4DD2-AE82-C324AB5D79E9}" type="pres">
      <dgm:prSet presAssocID="{4ADA1416-EA89-4395-8E35-A962CECC7465}" presName="linNode" presStyleCnt="0"/>
      <dgm:spPr/>
    </dgm:pt>
    <dgm:pt modelId="{47A2655D-326E-471A-A3E5-4835E5B26B35}" type="pres">
      <dgm:prSet presAssocID="{4ADA1416-EA89-4395-8E35-A962CECC7465}" presName="parentText" presStyleLbl="node1" presStyleIdx="0" presStyleCnt="4" custScaleX="115595">
        <dgm:presLayoutVars>
          <dgm:chMax val="1"/>
          <dgm:bulletEnabled val="1"/>
        </dgm:presLayoutVars>
      </dgm:prSet>
      <dgm:spPr/>
      <dgm:t>
        <a:bodyPr/>
        <a:lstStyle/>
        <a:p>
          <a:endParaRPr lang="zh-CN" altLang="en-US"/>
        </a:p>
      </dgm:t>
    </dgm:pt>
    <dgm:pt modelId="{17217327-4C1E-4AB0-A597-68390BF9F9B4}" type="pres">
      <dgm:prSet presAssocID="{E4F4AB0B-71E9-4E43-8848-57832A387663}" presName="sp" presStyleCnt="0"/>
      <dgm:spPr/>
    </dgm:pt>
    <dgm:pt modelId="{739C9A06-3B7B-4432-868E-11D9FEC8878F}" type="pres">
      <dgm:prSet presAssocID="{4FF3E005-2008-4E93-AD09-4612D83096DE}" presName="linNode" presStyleCnt="0"/>
      <dgm:spPr/>
    </dgm:pt>
    <dgm:pt modelId="{6D78526A-C76D-44CF-BCED-591639E534CA}" type="pres">
      <dgm:prSet presAssocID="{4FF3E005-2008-4E93-AD09-4612D83096DE}" presName="parentText" presStyleLbl="node1" presStyleIdx="1" presStyleCnt="4" custScaleX="116470">
        <dgm:presLayoutVars>
          <dgm:chMax val="1"/>
          <dgm:bulletEnabled val="1"/>
        </dgm:presLayoutVars>
      </dgm:prSet>
      <dgm:spPr/>
      <dgm:t>
        <a:bodyPr/>
        <a:lstStyle/>
        <a:p>
          <a:endParaRPr lang="zh-CN" altLang="en-US"/>
        </a:p>
      </dgm:t>
    </dgm:pt>
    <dgm:pt modelId="{7CDDB236-1F38-4FB8-B845-149631E35783}" type="pres">
      <dgm:prSet presAssocID="{5BE3B74F-B183-49F8-99BC-8441F14AC406}" presName="sp" presStyleCnt="0"/>
      <dgm:spPr/>
    </dgm:pt>
    <dgm:pt modelId="{DF8EA710-6534-4C0A-9A07-656FA3F03196}" type="pres">
      <dgm:prSet presAssocID="{65E89FD3-31BD-4B68-A5BE-35CF84745553}" presName="linNode" presStyleCnt="0"/>
      <dgm:spPr/>
    </dgm:pt>
    <dgm:pt modelId="{92D806E1-5185-4EDF-A20F-606B80B0A2B5}" type="pres">
      <dgm:prSet presAssocID="{65E89FD3-31BD-4B68-A5BE-35CF84745553}" presName="parentText" presStyleLbl="node1" presStyleIdx="2" presStyleCnt="4" custScaleX="115389">
        <dgm:presLayoutVars>
          <dgm:chMax val="1"/>
          <dgm:bulletEnabled val="1"/>
        </dgm:presLayoutVars>
      </dgm:prSet>
      <dgm:spPr/>
      <dgm:t>
        <a:bodyPr/>
        <a:lstStyle/>
        <a:p>
          <a:endParaRPr lang="zh-CN" altLang="en-US"/>
        </a:p>
      </dgm:t>
    </dgm:pt>
    <dgm:pt modelId="{C56D3FEA-9163-4516-AF28-6AB88595E246}" type="pres">
      <dgm:prSet presAssocID="{9FE929FD-64A6-4DFF-AFA9-29055430D275}" presName="sp" presStyleCnt="0"/>
      <dgm:spPr/>
    </dgm:pt>
    <dgm:pt modelId="{D8E2A125-FC85-4585-80D0-422554B779B7}" type="pres">
      <dgm:prSet presAssocID="{26524E9D-25E0-4473-9F3B-7E7F8A1C27E2}" presName="linNode" presStyleCnt="0"/>
      <dgm:spPr/>
    </dgm:pt>
    <dgm:pt modelId="{4DCBE1DE-2F92-439A-88B2-1F72F1ED23A6}" type="pres">
      <dgm:prSet presAssocID="{26524E9D-25E0-4473-9F3B-7E7F8A1C27E2}" presName="parentText" presStyleLbl="node1" presStyleIdx="3" presStyleCnt="4" custScaleX="120365">
        <dgm:presLayoutVars>
          <dgm:chMax val="1"/>
          <dgm:bulletEnabled val="1"/>
        </dgm:presLayoutVars>
      </dgm:prSet>
      <dgm:spPr/>
      <dgm:t>
        <a:bodyPr/>
        <a:lstStyle/>
        <a:p>
          <a:endParaRPr lang="zh-CN" altLang="en-US"/>
        </a:p>
      </dgm:t>
    </dgm:pt>
  </dgm:ptLst>
  <dgm:cxnLst>
    <dgm:cxn modelId="{5CDD0B30-4025-4F5F-B9F1-AD94AE2DF2B7}" srcId="{73880B97-F682-4ADA-A1DF-85038E16F9E5}" destId="{26524E9D-25E0-4473-9F3B-7E7F8A1C27E2}" srcOrd="3" destOrd="0" parTransId="{15179EB1-26F2-44AF-ABA3-CC50ECDCC5BA}" sibTransId="{6556125A-76A2-4015-AAAA-3791E691868F}"/>
    <dgm:cxn modelId="{803040BF-3736-49D4-B858-11659ACA6CE9}" type="presOf" srcId="{65E89FD3-31BD-4B68-A5BE-35CF84745553}" destId="{92D806E1-5185-4EDF-A20F-606B80B0A2B5}" srcOrd="0" destOrd="0" presId="urn:microsoft.com/office/officeart/2005/8/layout/vList5"/>
    <dgm:cxn modelId="{AB1DCCF6-ACFF-4900-B53E-07FA88B63296}" srcId="{73880B97-F682-4ADA-A1DF-85038E16F9E5}" destId="{65E89FD3-31BD-4B68-A5BE-35CF84745553}" srcOrd="2" destOrd="0" parTransId="{4C7CA612-47BA-4EAB-AE63-C80B86190CA0}" sibTransId="{9FE929FD-64A6-4DFF-AFA9-29055430D275}"/>
    <dgm:cxn modelId="{699C7720-B1C0-4D32-8E7E-466F37EED5A2}" type="presOf" srcId="{4FF3E005-2008-4E93-AD09-4612D83096DE}" destId="{6D78526A-C76D-44CF-BCED-591639E534CA}" srcOrd="0" destOrd="0" presId="urn:microsoft.com/office/officeart/2005/8/layout/vList5"/>
    <dgm:cxn modelId="{2DA3DBF6-DC1F-43CB-8DC6-3450C81D1308}" type="presOf" srcId="{26524E9D-25E0-4473-9F3B-7E7F8A1C27E2}" destId="{4DCBE1DE-2F92-439A-88B2-1F72F1ED23A6}" srcOrd="0" destOrd="0" presId="urn:microsoft.com/office/officeart/2005/8/layout/vList5"/>
    <dgm:cxn modelId="{E6C399B6-7562-4825-9FA5-2B9EE7D26C65}" type="presOf" srcId="{73880B97-F682-4ADA-A1DF-85038E16F9E5}" destId="{6ED161A4-11C2-43C1-ACC4-E33DB7EEA698}" srcOrd="0" destOrd="0" presId="urn:microsoft.com/office/officeart/2005/8/layout/vList5"/>
    <dgm:cxn modelId="{22626495-E6E4-48D9-BE31-2555B952DF77}" srcId="{73880B97-F682-4ADA-A1DF-85038E16F9E5}" destId="{4ADA1416-EA89-4395-8E35-A962CECC7465}" srcOrd="0" destOrd="0" parTransId="{BA4AD5BC-1D11-426D-8EBE-96B1515709E8}" sibTransId="{E4F4AB0B-71E9-4E43-8848-57832A387663}"/>
    <dgm:cxn modelId="{31BFCBC5-12F7-4773-85F0-9FF6774C4839}" srcId="{73880B97-F682-4ADA-A1DF-85038E16F9E5}" destId="{4FF3E005-2008-4E93-AD09-4612D83096DE}" srcOrd="1" destOrd="0" parTransId="{23DEE220-1237-414A-B713-9C13FE7D4540}" sibTransId="{5BE3B74F-B183-49F8-99BC-8441F14AC406}"/>
    <dgm:cxn modelId="{D035EA99-FD9B-4509-B44F-DDB3373D7087}" type="presOf" srcId="{4ADA1416-EA89-4395-8E35-A962CECC7465}" destId="{47A2655D-326E-471A-A3E5-4835E5B26B35}" srcOrd="0" destOrd="0" presId="urn:microsoft.com/office/officeart/2005/8/layout/vList5"/>
    <dgm:cxn modelId="{7D0225EA-577B-4925-9340-2996BADF0C6E}" type="presParOf" srcId="{6ED161A4-11C2-43C1-ACC4-E33DB7EEA698}" destId="{11A418DE-1519-4DD2-AE82-C324AB5D79E9}" srcOrd="0" destOrd="0" presId="urn:microsoft.com/office/officeart/2005/8/layout/vList5"/>
    <dgm:cxn modelId="{556E3DA3-CEA3-4886-935D-56E165DF828B}" type="presParOf" srcId="{11A418DE-1519-4DD2-AE82-C324AB5D79E9}" destId="{47A2655D-326E-471A-A3E5-4835E5B26B35}" srcOrd="0" destOrd="0" presId="urn:microsoft.com/office/officeart/2005/8/layout/vList5"/>
    <dgm:cxn modelId="{4AE49E23-9781-42E1-AF62-FC5A978EAC6D}" type="presParOf" srcId="{6ED161A4-11C2-43C1-ACC4-E33DB7EEA698}" destId="{17217327-4C1E-4AB0-A597-68390BF9F9B4}" srcOrd="1" destOrd="0" presId="urn:microsoft.com/office/officeart/2005/8/layout/vList5"/>
    <dgm:cxn modelId="{065AD445-CF2D-4B7B-8D9A-7F69E35AEC26}" type="presParOf" srcId="{6ED161A4-11C2-43C1-ACC4-E33DB7EEA698}" destId="{739C9A06-3B7B-4432-868E-11D9FEC8878F}" srcOrd="2" destOrd="0" presId="urn:microsoft.com/office/officeart/2005/8/layout/vList5"/>
    <dgm:cxn modelId="{47887984-9B04-4D00-A4C0-8D46D4ECD894}" type="presParOf" srcId="{739C9A06-3B7B-4432-868E-11D9FEC8878F}" destId="{6D78526A-C76D-44CF-BCED-591639E534CA}" srcOrd="0" destOrd="0" presId="urn:microsoft.com/office/officeart/2005/8/layout/vList5"/>
    <dgm:cxn modelId="{3C51DA2A-4A82-4628-B2F3-16D00BBA9173}" type="presParOf" srcId="{6ED161A4-11C2-43C1-ACC4-E33DB7EEA698}" destId="{7CDDB236-1F38-4FB8-B845-149631E35783}" srcOrd="3" destOrd="0" presId="urn:microsoft.com/office/officeart/2005/8/layout/vList5"/>
    <dgm:cxn modelId="{C82BFEB1-B8D9-4FD0-9F76-D6ADE7432B1F}" type="presParOf" srcId="{6ED161A4-11C2-43C1-ACC4-E33DB7EEA698}" destId="{DF8EA710-6534-4C0A-9A07-656FA3F03196}" srcOrd="4" destOrd="0" presId="urn:microsoft.com/office/officeart/2005/8/layout/vList5"/>
    <dgm:cxn modelId="{FC361F69-306D-48C4-BD3F-CF71003806C9}" type="presParOf" srcId="{DF8EA710-6534-4C0A-9A07-656FA3F03196}" destId="{92D806E1-5185-4EDF-A20F-606B80B0A2B5}" srcOrd="0" destOrd="0" presId="urn:microsoft.com/office/officeart/2005/8/layout/vList5"/>
    <dgm:cxn modelId="{3EDF1B39-CD90-4234-A168-41FA72735EA5}" type="presParOf" srcId="{6ED161A4-11C2-43C1-ACC4-E33DB7EEA698}" destId="{C56D3FEA-9163-4516-AF28-6AB88595E246}" srcOrd="5" destOrd="0" presId="urn:microsoft.com/office/officeart/2005/8/layout/vList5"/>
    <dgm:cxn modelId="{A6108CE6-46EB-451C-99AC-D74C23C99870}" type="presParOf" srcId="{6ED161A4-11C2-43C1-ACC4-E33DB7EEA698}" destId="{D8E2A125-FC85-4585-80D0-422554B779B7}" srcOrd="6" destOrd="0" presId="urn:microsoft.com/office/officeart/2005/8/layout/vList5"/>
    <dgm:cxn modelId="{77A90702-8E78-44C9-AE42-76365C5003A5}" type="presParOf" srcId="{D8E2A125-FC85-4585-80D0-422554B779B7}" destId="{4DCBE1DE-2F92-439A-88B2-1F72F1ED23A6}"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 Id="rId2" Type="http://schemas.openxmlformats.org/officeDocument/2006/relationships/image" Target="../media/image6.wmf"/><Relationship Id="rId3"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0.wmf"/><Relationship Id="rId2"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7.wmf"/><Relationship Id="rId2" Type="http://schemas.openxmlformats.org/officeDocument/2006/relationships/image" Target="../media/image3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46.wmf"/><Relationship Id="rId4" Type="http://schemas.openxmlformats.org/officeDocument/2006/relationships/image" Target="../media/image47.wmf"/><Relationship Id="rId1" Type="http://schemas.openxmlformats.org/officeDocument/2006/relationships/image" Target="../media/image44.wmf"/><Relationship Id="rId2" Type="http://schemas.openxmlformats.org/officeDocument/2006/relationships/image" Target="../media/image45.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1.wmf"/><Relationship Id="rId4" Type="http://schemas.openxmlformats.org/officeDocument/2006/relationships/image" Target="../media/image52.wmf"/><Relationship Id="rId1" Type="http://schemas.openxmlformats.org/officeDocument/2006/relationships/image" Target="../media/image49.wmf"/><Relationship Id="rId2"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55.wmf"/><Relationship Id="rId4" Type="http://schemas.openxmlformats.org/officeDocument/2006/relationships/image" Target="../media/image56.wmf"/><Relationship Id="rId5" Type="http://schemas.openxmlformats.org/officeDocument/2006/relationships/image" Target="../media/image57.wmf"/><Relationship Id="rId6" Type="http://schemas.openxmlformats.org/officeDocument/2006/relationships/image" Target="../media/image58.wmf"/><Relationship Id="rId1" Type="http://schemas.openxmlformats.org/officeDocument/2006/relationships/image" Target="../media/image53.wmf"/><Relationship Id="rId2" Type="http://schemas.openxmlformats.org/officeDocument/2006/relationships/image" Target="../media/image5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60.wmf"/><Relationship Id="rId2" Type="http://schemas.openxmlformats.org/officeDocument/2006/relationships/image" Target="../media/image61.wmf"/><Relationship Id="rId3" Type="http://schemas.openxmlformats.org/officeDocument/2006/relationships/image" Target="../media/image62.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3.wmf"/><Relationship Id="rId2" Type="http://schemas.openxmlformats.org/officeDocument/2006/relationships/image" Target="../media/image64.wmf"/><Relationship Id="rId3" Type="http://schemas.openxmlformats.org/officeDocument/2006/relationships/image" Target="../media/image6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6.wmf"/><Relationship Id="rId2" Type="http://schemas.openxmlformats.org/officeDocument/2006/relationships/image" Target="../media/image67.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70.wmf"/><Relationship Id="rId4" Type="http://schemas.openxmlformats.org/officeDocument/2006/relationships/image" Target="../media/image65.wmf"/><Relationship Id="rId5" Type="http://schemas.openxmlformats.org/officeDocument/2006/relationships/image" Target="../media/image71.wmf"/><Relationship Id="rId1" Type="http://schemas.openxmlformats.org/officeDocument/2006/relationships/image" Target="../media/image68.wmf"/><Relationship Id="rId2" Type="http://schemas.openxmlformats.org/officeDocument/2006/relationships/image" Target="../media/image69.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72.wmf"/><Relationship Id="rId2" Type="http://schemas.openxmlformats.org/officeDocument/2006/relationships/image" Target="../media/image73.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74.wmf"/><Relationship Id="rId2" Type="http://schemas.openxmlformats.org/officeDocument/2006/relationships/image" Target="../media/image75.wmf"/><Relationship Id="rId3" Type="http://schemas.openxmlformats.org/officeDocument/2006/relationships/image" Target="../media/image76.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78.wmf"/><Relationship Id="rId2" Type="http://schemas.openxmlformats.org/officeDocument/2006/relationships/image" Target="../media/image7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80.wmf"/><Relationship Id="rId2" Type="http://schemas.openxmlformats.org/officeDocument/2006/relationships/image" Target="../media/image8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 Id="rId2"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 Id="rId2"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wmf"/><Relationship Id="rId2" Type="http://schemas.openxmlformats.org/officeDocument/2006/relationships/image" Target="../media/image17.emf"/><Relationship Id="rId3" Type="http://schemas.openxmlformats.org/officeDocument/2006/relationships/image" Target="../media/image1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4745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47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746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46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4746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469C817-1AA5-4814-9BA3-0876F79DC7A3}" type="slidenum">
              <a:rPr lang="en-US" altLang="zh-CN"/>
              <a:pPr/>
              <a:t>‹#›</a:t>
            </a:fld>
            <a:endParaRPr lang="en-US" altLang="zh-CN"/>
          </a:p>
        </p:txBody>
      </p:sp>
    </p:spTree>
    <p:extLst>
      <p:ext uri="{BB962C8B-B14F-4D97-AF65-F5344CB8AC3E}">
        <p14:creationId xmlns:p14="http://schemas.microsoft.com/office/powerpoint/2010/main" val="2834850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7200" algn="l" rtl="0" fontAlgn="base">
      <a:spcBef>
        <a:spcPct val="30000"/>
      </a:spcBef>
      <a:spcAft>
        <a:spcPct val="0"/>
      </a:spcAft>
      <a:defRPr sz="1200" kern="1200">
        <a:solidFill>
          <a:schemeClr val="tx1"/>
        </a:solidFill>
        <a:latin typeface="Arial" charset="0"/>
        <a:ea typeface="宋体" pitchFamily="2" charset="-122"/>
        <a:cs typeface="+mn-cs"/>
      </a:defRPr>
    </a:lvl2pPr>
    <a:lvl3pPr marL="914400" algn="l" rtl="0" fontAlgn="base">
      <a:spcBef>
        <a:spcPct val="30000"/>
      </a:spcBef>
      <a:spcAft>
        <a:spcPct val="0"/>
      </a:spcAft>
      <a:defRPr sz="1200" kern="1200">
        <a:solidFill>
          <a:schemeClr val="tx1"/>
        </a:solidFill>
        <a:latin typeface="Arial" charset="0"/>
        <a:ea typeface="宋体" pitchFamily="2" charset="-122"/>
        <a:cs typeface="+mn-cs"/>
      </a:defRPr>
    </a:lvl3pPr>
    <a:lvl4pPr marL="1371600" algn="l" rtl="0" fontAlgn="base">
      <a:spcBef>
        <a:spcPct val="30000"/>
      </a:spcBef>
      <a:spcAft>
        <a:spcPct val="0"/>
      </a:spcAft>
      <a:defRPr sz="1200" kern="1200">
        <a:solidFill>
          <a:schemeClr val="tx1"/>
        </a:solidFill>
        <a:latin typeface="Arial" charset="0"/>
        <a:ea typeface="宋体" pitchFamily="2" charset="-122"/>
        <a:cs typeface="+mn-cs"/>
      </a:defRPr>
    </a:lvl4pPr>
    <a:lvl5pPr marL="1828800" algn="l" rtl="0" fontAlgn="base">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幻灯片图像占位符 1"/>
          <p:cNvSpPr>
            <a:spLocks noGrp="1" noRot="1" noChangeAspect="1" noTextEdit="1"/>
          </p:cNvSpPr>
          <p:nvPr>
            <p:ph type="sldImg"/>
          </p:nvPr>
        </p:nvSpPr>
        <p:spPr>
          <a:ln/>
        </p:spPr>
      </p:sp>
      <p:sp>
        <p:nvSpPr>
          <p:cNvPr id="16486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ea typeface="宋体" charset="-122"/>
            </a:endParaRPr>
          </a:p>
        </p:txBody>
      </p:sp>
      <p:sp>
        <p:nvSpPr>
          <p:cNvPr id="16486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E49E9189-259C-4D16-B267-7C09A28D5449}" type="slidenum">
              <a:rPr lang="en-US" altLang="zh-CN" smtClean="0">
                <a:latin typeface="Times New Roman" pitchFamily="18" charset="0"/>
              </a:rPr>
              <a:pPr eaLnBrk="1" hangingPunct="1"/>
              <a:t>1</a:t>
            </a:fld>
            <a:endParaRPr lang="en-US" altLang="zh-CN"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信息科学、生命科学、认知科学等不同学科相互交叉</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主要借鉴</a:t>
            </a:r>
            <a:r>
              <a:rPr lang="zh-CN" altLang="en-US" sz="1200" b="1" dirty="0" smtClean="0">
                <a:solidFill>
                  <a:srgbClr val="FF0000"/>
                </a:solidFill>
                <a:latin typeface="Times New Roman" pitchFamily="18" charset="0"/>
              </a:rPr>
              <a:t>仿生学</a:t>
            </a:r>
            <a:r>
              <a:rPr lang="zh-CN" altLang="en-US" sz="1200" b="1" dirty="0" smtClean="0">
                <a:solidFill>
                  <a:srgbClr val="0000CC"/>
                </a:solidFill>
                <a:latin typeface="Times New Roman" pitchFamily="18" charset="0"/>
              </a:rPr>
              <a:t>的思想，基于人们对</a:t>
            </a:r>
            <a:r>
              <a:rPr lang="zh-CN" altLang="en-US" sz="1200" b="1" dirty="0" smtClean="0">
                <a:solidFill>
                  <a:srgbClr val="FF0000"/>
                </a:solidFill>
                <a:latin typeface="Times New Roman" pitchFamily="18" charset="0"/>
              </a:rPr>
              <a:t>生物体智能机理</a:t>
            </a:r>
            <a:r>
              <a:rPr lang="zh-CN" altLang="en-US" sz="1200" b="1" dirty="0" smtClean="0">
                <a:solidFill>
                  <a:srgbClr val="0000CC"/>
                </a:solidFill>
                <a:latin typeface="Times New Roman" pitchFamily="18" charset="0"/>
              </a:rPr>
              <a:t>的认识，采用</a:t>
            </a:r>
            <a:r>
              <a:rPr lang="zh-CN" altLang="en-US" sz="1200" b="1" dirty="0" smtClean="0">
                <a:solidFill>
                  <a:srgbClr val="009900"/>
                </a:solidFill>
                <a:latin typeface="Times New Roman" pitchFamily="18" charset="0"/>
              </a:rPr>
              <a:t>数值计算</a:t>
            </a:r>
            <a:r>
              <a:rPr lang="zh-CN" altLang="en-US" sz="1200" b="1" dirty="0" smtClean="0">
                <a:solidFill>
                  <a:srgbClr val="0000CC"/>
                </a:solidFill>
                <a:latin typeface="Times New Roman" pitchFamily="18" charset="0"/>
              </a:rPr>
              <a:t>的方法去模拟和实现人类的智能。</a:t>
            </a:r>
          </a:p>
          <a:p>
            <a:r>
              <a:rPr lang="zh-CN" altLang="en-US" sz="1200" b="1" dirty="0" smtClean="0">
                <a:solidFill>
                  <a:srgbClr val="0000CC"/>
                </a:solidFill>
                <a:latin typeface="Times New Roman" pitchFamily="18" charset="0"/>
              </a:rPr>
              <a:t> （区别于传统的</a:t>
            </a:r>
            <a:r>
              <a:rPr lang="zh-CN" altLang="en-US" sz="1200" b="1" dirty="0" smtClean="0">
                <a:solidFill>
                  <a:srgbClr val="006600"/>
                </a:solidFill>
                <a:latin typeface="Times New Roman" pitchFamily="18" charset="0"/>
              </a:rPr>
              <a:t>符号智能</a:t>
            </a:r>
            <a:r>
              <a:rPr lang="zh-CN" altLang="en-US" sz="1200" b="1" dirty="0" smtClean="0">
                <a:solidFill>
                  <a:srgbClr val="0000CC"/>
                </a:solidFill>
                <a:latin typeface="Times New Roman" pitchFamily="18" charset="0"/>
              </a:rPr>
              <a:t>）</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    主要研究领域包括：</a:t>
            </a:r>
            <a:r>
              <a:rPr lang="zh-CN" altLang="en-US" sz="1200" b="1" smtClean="0">
                <a:solidFill>
                  <a:srgbClr val="009900"/>
                </a:solidFill>
                <a:latin typeface="Times New Roman" pitchFamily="18" charset="0"/>
              </a:rPr>
              <a:t>神经计算、演化计算、</a:t>
            </a:r>
            <a:r>
              <a:rPr lang="zh-CN" altLang="en-US" sz="1200" b="1" dirty="0" smtClean="0">
                <a:solidFill>
                  <a:srgbClr val="009900"/>
                </a:solidFill>
                <a:latin typeface="Times New Roman" pitchFamily="18" charset="0"/>
              </a:rPr>
              <a:t>模糊计算</a:t>
            </a:r>
            <a:r>
              <a:rPr lang="zh-CN" altLang="en-US" sz="1200" b="1" dirty="0" smtClean="0">
                <a:solidFill>
                  <a:srgbClr val="0000CC"/>
                </a:solidFill>
                <a:latin typeface="Times New Roman" pitchFamily="18" charset="0"/>
              </a:rPr>
              <a:t>、免疫计算、人工生命、群集智能等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10</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100</a:t>
            </a:fld>
            <a:endParaRPr lang="en-US" altLang="zh-CN"/>
          </a:p>
        </p:txBody>
      </p:sp>
    </p:spTree>
    <p:extLst>
      <p:ext uri="{BB962C8B-B14F-4D97-AF65-F5344CB8AC3E}">
        <p14:creationId xmlns:p14="http://schemas.microsoft.com/office/powerpoint/2010/main" val="2876612898"/>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101</a:t>
            </a:fld>
            <a:endParaRPr lang="en-US" altLang="zh-CN"/>
          </a:p>
        </p:txBody>
      </p:sp>
    </p:spTree>
    <p:extLst>
      <p:ext uri="{BB962C8B-B14F-4D97-AF65-F5344CB8AC3E}">
        <p14:creationId xmlns:p14="http://schemas.microsoft.com/office/powerpoint/2010/main" val="3994399897"/>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102</a:t>
            </a:fld>
            <a:endParaRPr lang="en-US" altLang="zh-CN"/>
          </a:p>
        </p:txBody>
      </p:sp>
    </p:spTree>
    <p:extLst>
      <p:ext uri="{BB962C8B-B14F-4D97-AF65-F5344CB8AC3E}">
        <p14:creationId xmlns:p14="http://schemas.microsoft.com/office/powerpoint/2010/main" val="3680483926"/>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103</a:t>
            </a:fld>
            <a:endParaRPr lang="en-US" altLang="zh-CN"/>
          </a:p>
        </p:txBody>
      </p:sp>
    </p:spTree>
    <p:extLst>
      <p:ext uri="{BB962C8B-B14F-4D97-AF65-F5344CB8AC3E}">
        <p14:creationId xmlns:p14="http://schemas.microsoft.com/office/powerpoint/2010/main" val="768674070"/>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107</a:t>
            </a:fld>
            <a:endParaRPr lang="en-US" altLang="zh-CN"/>
          </a:p>
        </p:txBody>
      </p:sp>
    </p:spTree>
    <p:extLst>
      <p:ext uri="{BB962C8B-B14F-4D97-AF65-F5344CB8AC3E}">
        <p14:creationId xmlns:p14="http://schemas.microsoft.com/office/powerpoint/2010/main" val="203828956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80000"/>
              </a:lnSpc>
            </a:pPr>
            <a:r>
              <a:rPr lang="zh-CN" altLang="en-US" sz="2800" b="1" dirty="0" smtClean="0">
                <a:solidFill>
                  <a:srgbClr val="006600"/>
                </a:solidFill>
              </a:rPr>
              <a:t>经常被用于解决实际工程问题</a:t>
            </a:r>
            <a:endParaRPr lang="zh-CN" altLang="en-US" sz="2400" b="1" dirty="0" smtClean="0">
              <a:solidFill>
                <a:srgbClr val="006600"/>
              </a:solidFill>
            </a:endParaRPr>
          </a:p>
          <a:p>
            <a:pPr lvl="1">
              <a:lnSpc>
                <a:spcPct val="80000"/>
              </a:lnSpc>
            </a:pPr>
            <a:r>
              <a:rPr lang="zh-CN" altLang="en-US" sz="2000" b="1" dirty="0" smtClean="0"/>
              <a:t>汽车设计，包括材料选择、多目标汽车组件设计、减轻重量等。</a:t>
            </a:r>
          </a:p>
          <a:p>
            <a:pPr lvl="1">
              <a:lnSpc>
                <a:spcPct val="80000"/>
              </a:lnSpc>
            </a:pPr>
            <a:r>
              <a:rPr lang="zh-CN" altLang="en-US" sz="2000" b="1" dirty="0" smtClean="0"/>
              <a:t>机电系统设计。</a:t>
            </a:r>
          </a:p>
          <a:p>
            <a:pPr lvl="1">
              <a:lnSpc>
                <a:spcPct val="80000"/>
              </a:lnSpc>
            </a:pPr>
            <a:r>
              <a:rPr lang="zh-CN" altLang="en-US" sz="2000" b="1" dirty="0" smtClean="0"/>
              <a:t>分布计算机网络的拓扑结构。</a:t>
            </a:r>
          </a:p>
          <a:p>
            <a:pPr lvl="1">
              <a:lnSpc>
                <a:spcPct val="80000"/>
              </a:lnSpc>
            </a:pPr>
            <a:r>
              <a:rPr lang="zh-CN" altLang="en-US" sz="2000" b="1" dirty="0" smtClean="0"/>
              <a:t> 电路设计，此类用途的遗传算法叫做进化电路。</a:t>
            </a:r>
          </a:p>
          <a:p>
            <a:pPr lvl="1">
              <a:lnSpc>
                <a:spcPct val="80000"/>
              </a:lnSpc>
            </a:pPr>
            <a:r>
              <a:rPr lang="zh-CN" altLang="en-US" sz="2000" b="1" dirty="0" smtClean="0"/>
              <a:t>电子游戏设计</a:t>
            </a:r>
          </a:p>
          <a:p>
            <a:pPr lvl="1">
              <a:lnSpc>
                <a:spcPct val="80000"/>
              </a:lnSpc>
            </a:pPr>
            <a:r>
              <a:rPr lang="zh-CN" altLang="en-US" sz="2000" b="1" dirty="0" smtClean="0"/>
              <a:t>机器智能设计和机器人学习。</a:t>
            </a:r>
          </a:p>
          <a:p>
            <a:pPr lvl="1">
              <a:lnSpc>
                <a:spcPct val="80000"/>
              </a:lnSpc>
            </a:pPr>
            <a:r>
              <a:rPr lang="zh-CN" altLang="en-US" sz="2000" b="1" dirty="0" smtClean="0"/>
              <a:t>模糊控制系统的训练。</a:t>
            </a:r>
          </a:p>
          <a:p>
            <a:pPr lvl="1">
              <a:lnSpc>
                <a:spcPct val="80000"/>
              </a:lnSpc>
            </a:pPr>
            <a:r>
              <a:rPr lang="zh-CN" altLang="en-US" sz="2000" b="1" dirty="0" smtClean="0"/>
              <a:t>移动通讯优化结构。</a:t>
            </a:r>
          </a:p>
          <a:p>
            <a:pPr lvl="1">
              <a:lnSpc>
                <a:spcPct val="80000"/>
              </a:lnSpc>
            </a:pPr>
            <a:r>
              <a:rPr lang="zh-CN" altLang="en-US" sz="2000" b="1" dirty="0" smtClean="0"/>
              <a:t>神经网络的训练，也叫做神经进化。</a:t>
            </a:r>
          </a:p>
          <a:p>
            <a:pPr lvl="1">
              <a:lnSpc>
                <a:spcPct val="80000"/>
              </a:lnSpc>
            </a:pPr>
            <a:r>
              <a:rPr lang="zh-CN" altLang="en-US" sz="2000" b="1" dirty="0" smtClean="0"/>
              <a:t>煤气管道的最优控制、通信网络链接长度的优化问题、铁路运输计划优化、喷气式收音机涡轮机的设计、</a:t>
            </a:r>
            <a:r>
              <a:rPr lang="en-US" altLang="zh-CN" sz="2000" b="1" dirty="0" smtClean="0"/>
              <a:t>VLSI</a:t>
            </a:r>
            <a:r>
              <a:rPr lang="zh-CN" altLang="en-US" sz="2000" b="1" dirty="0" smtClean="0"/>
              <a:t>版面设计、键盘排列优化</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108</a:t>
            </a:fld>
            <a:endParaRPr lang="en-US" altLang="zh-CN"/>
          </a:p>
        </p:txBody>
      </p:sp>
    </p:spTree>
    <p:extLst>
      <p:ext uri="{BB962C8B-B14F-4D97-AF65-F5344CB8AC3E}">
        <p14:creationId xmlns:p14="http://schemas.microsoft.com/office/powerpoint/2010/main" val="11283443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109</a:t>
            </a:fld>
            <a:endParaRPr lang="en-US" altLang="zh-CN"/>
          </a:p>
        </p:txBody>
      </p:sp>
    </p:spTree>
    <p:extLst>
      <p:ext uri="{BB962C8B-B14F-4D97-AF65-F5344CB8AC3E}">
        <p14:creationId xmlns:p14="http://schemas.microsoft.com/office/powerpoint/2010/main" val="1403707930"/>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rPr>
              <a:t>为什么会需要模糊？</a:t>
            </a:r>
            <a:endParaRPr lang="zh-CN" altLang="en-US" sz="300" b="1" dirty="0" smtClean="0">
              <a:solidFill>
                <a:srgbClr val="0000CC"/>
              </a:solidFill>
            </a:endParaRP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110</a:t>
            </a:fld>
            <a:endParaRPr lang="en-US" altLang="zh-CN"/>
          </a:p>
        </p:txBody>
      </p:sp>
    </p:spTree>
    <p:extLst>
      <p:ext uri="{BB962C8B-B14F-4D97-AF65-F5344CB8AC3E}">
        <p14:creationId xmlns:p14="http://schemas.microsoft.com/office/powerpoint/2010/main" val="32016242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t>日常生活的概念分为清晰还念和不清晰概念</a:t>
            </a:r>
          </a:p>
          <a:p>
            <a:endParaRPr lang="en-US" altLang="zh-CN"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t>对于这类模糊现象，过去已有的数学模型难以适用，需要形成新的理论和方法，即在数学和模糊现象间架起一座桥梁。</a:t>
            </a:r>
            <a:endParaRPr lang="en-US" altLang="zh-CN" sz="1200" b="1"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t>这些都需要一门新的数学分支</a:t>
            </a:r>
            <a:r>
              <a:rPr lang="en-US" altLang="zh-CN" sz="1200" b="1" dirty="0" smtClean="0"/>
              <a:t>——</a:t>
            </a:r>
            <a:r>
              <a:rPr lang="zh-CN" altLang="en-US" sz="1200" b="1" dirty="0" smtClean="0">
                <a:solidFill>
                  <a:srgbClr val="0000CC"/>
                </a:solidFill>
              </a:rPr>
              <a:t>模糊数学</a:t>
            </a:r>
            <a:r>
              <a:rPr lang="zh-CN" altLang="en-US" sz="1200" b="1" dirty="0" smtClean="0"/>
              <a:t>来帮助解决</a:t>
            </a:r>
          </a:p>
          <a:p>
            <a:pPr lvl="1">
              <a:lnSpc>
                <a:spcPct val="90000"/>
              </a:lnSpc>
            </a:pPr>
            <a:r>
              <a:rPr lang="zh-CN" altLang="en-US" sz="2000" b="1" dirty="0" smtClean="0"/>
              <a:t>人的大脑具有非凡的判别和处理模糊事物的能力。</a:t>
            </a:r>
          </a:p>
          <a:p>
            <a:pPr lvl="2">
              <a:lnSpc>
                <a:spcPct val="90000"/>
              </a:lnSpc>
            </a:pPr>
            <a:r>
              <a:rPr lang="zh-CN" altLang="en-US" sz="1800" b="1" dirty="0" smtClean="0"/>
              <a:t>以</a:t>
            </a:r>
            <a:r>
              <a:rPr lang="zh-CN" altLang="en-US" sz="1800" b="1" dirty="0" smtClean="0">
                <a:solidFill>
                  <a:srgbClr val="006600"/>
                </a:solidFill>
              </a:rPr>
              <a:t>孩子识别自己的母亲</a:t>
            </a:r>
            <a:r>
              <a:rPr lang="zh-CN" altLang="en-US" sz="1800" b="1" dirty="0" smtClean="0"/>
              <a:t>为例，即使这位母亲更换了 新衣，改变了发式，她的孩子依然会从高矮、胖瘦、音容、姿态等迅速地作出准确判断。</a:t>
            </a:r>
          </a:p>
          <a:p>
            <a:pPr lvl="1">
              <a:lnSpc>
                <a:spcPct val="90000"/>
              </a:lnSpc>
            </a:pPr>
            <a:r>
              <a:rPr lang="zh-CN" altLang="en-US" sz="2000" b="1" dirty="0" smtClean="0"/>
              <a:t>如果这件事让计算机来干：</a:t>
            </a:r>
          </a:p>
          <a:p>
            <a:pPr lvl="2">
              <a:lnSpc>
                <a:spcPct val="90000"/>
              </a:lnSpc>
            </a:pPr>
            <a:r>
              <a:rPr lang="zh-CN" altLang="en-US" sz="1800" b="1" dirty="0" smtClean="0"/>
              <a:t>得把这位母亲的身高、体重、行走速度、 外形曲线等等，全都计算到小数点后的十几位，才能着手判断。</a:t>
            </a:r>
          </a:p>
          <a:p>
            <a:pPr lvl="2">
              <a:lnSpc>
                <a:spcPct val="90000"/>
              </a:lnSpc>
            </a:pPr>
            <a:r>
              <a:rPr lang="zh-CN" altLang="en-US" sz="1800" b="1" dirty="0" smtClean="0"/>
              <a:t>这样的“精确”实在是事与愿违，走到了事物的反面。</a:t>
            </a:r>
          </a:p>
          <a:p>
            <a:pPr lvl="2">
              <a:lnSpc>
                <a:spcPct val="90000"/>
              </a:lnSpc>
            </a:pPr>
            <a:r>
              <a:rPr lang="zh-CN" altLang="en-US" sz="1800" b="1" dirty="0" smtClean="0"/>
              <a:t>说不定就因为这位母亲脸上一时长了一个小疖，该部位的平均高度，比原来高了零点零几毫米，而使计算机作出“拒绝接受”的判断呢？</a:t>
            </a:r>
          </a:p>
          <a:p>
            <a:pPr lvl="1">
              <a:lnSpc>
                <a:spcPct val="90000"/>
              </a:lnSpc>
            </a:pPr>
            <a:r>
              <a:rPr lang="zh-CN" altLang="en-US" sz="2000" b="1" dirty="0" smtClean="0"/>
              <a:t>扎德说：“所面对的系统越复杂，人们对它进行有意义的精确化能力就越低。”</a:t>
            </a:r>
            <a:endParaRPr lang="en-US" altLang="zh-CN" sz="2000" b="1" dirty="0" smtClean="0"/>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111</a:t>
            </a:fld>
            <a:endParaRPr lang="en-US" altLang="zh-CN"/>
          </a:p>
        </p:txBody>
      </p:sp>
    </p:spTree>
    <p:extLst>
      <p:ext uri="{BB962C8B-B14F-4D97-AF65-F5344CB8AC3E}">
        <p14:creationId xmlns:p14="http://schemas.microsoft.com/office/powerpoint/2010/main" val="250462732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lnSpc>
                <a:spcPct val="90000"/>
              </a:lnSpc>
            </a:pPr>
            <a:endParaRPr lang="en-US" altLang="zh-CN" sz="2000" b="1" dirty="0" smtClean="0"/>
          </a:p>
          <a:p>
            <a:pPr marL="457200" marR="0" lvl="1" indent="0" algn="l" defTabSz="914400" rtl="0" eaLnBrk="1" fontAlgn="base" latinLnBrk="0" hangingPunct="1">
              <a:lnSpc>
                <a:spcPct val="90000"/>
              </a:lnSpc>
              <a:spcBef>
                <a:spcPct val="30000"/>
              </a:spcBef>
              <a:spcAft>
                <a:spcPct val="0"/>
              </a:spcAft>
              <a:buClrTx/>
              <a:buSzTx/>
              <a:buFontTx/>
              <a:buNone/>
              <a:tabLst/>
              <a:defRPr/>
            </a:pPr>
            <a:r>
              <a:rPr lang="zh-CN" altLang="en-US" sz="2000" dirty="0" smtClean="0"/>
              <a:t>可以看出，</a:t>
            </a:r>
            <a:r>
              <a:rPr lang="en-US" altLang="zh-CN" sz="2000" dirty="0" smtClean="0"/>
              <a:t>50 </a:t>
            </a:r>
            <a:r>
              <a:rPr lang="zh-CN" altLang="en-US" sz="2000" dirty="0" smtClean="0"/>
              <a:t>岁以下的人不属于“年老”，而当年龄超过 </a:t>
            </a:r>
            <a:r>
              <a:rPr lang="en-US" altLang="zh-CN" sz="2000" dirty="0" smtClean="0"/>
              <a:t>50 </a:t>
            </a:r>
            <a:r>
              <a:rPr lang="zh-CN" altLang="en-US" sz="2000" dirty="0" smtClean="0"/>
              <a:t>岁时，随着岁数的增大，“年老”的隶属程度也越来越大，“人生七十古来稀”，</a:t>
            </a:r>
            <a:r>
              <a:rPr lang="en-US" altLang="zh-CN" sz="2000" dirty="0" smtClean="0"/>
              <a:t>70 </a:t>
            </a:r>
            <a:r>
              <a:rPr lang="zh-CN" altLang="en-US" sz="2000" dirty="0" smtClean="0"/>
              <a:t>岁的人“年老”的隶属程度已达 </a:t>
            </a:r>
            <a:r>
              <a:rPr lang="en-US" altLang="zh-CN" sz="2000" dirty="0" smtClean="0"/>
              <a:t>94</a:t>
            </a:r>
            <a:r>
              <a:rPr lang="zh-CN" altLang="en-US" sz="2000" dirty="0" smtClean="0"/>
              <a:t>％，同样，在坐标图中我们可以看到，</a:t>
            </a:r>
            <a:r>
              <a:rPr lang="en-US" altLang="zh-CN" sz="2000" dirty="0" smtClean="0"/>
              <a:t>25 </a:t>
            </a:r>
            <a:r>
              <a:rPr lang="zh-CN" altLang="en-US" sz="2000" dirty="0" smtClean="0"/>
              <a:t>岁以下的人，“年轻”的隶属程度为 </a:t>
            </a:r>
            <a:r>
              <a:rPr lang="en-US" altLang="zh-CN" sz="2000" dirty="0" smtClean="0"/>
              <a:t>100</a:t>
            </a:r>
            <a:r>
              <a:rPr lang="zh-CN" altLang="en-US" sz="2000" dirty="0" smtClean="0"/>
              <a:t>％，超过</a:t>
            </a:r>
            <a:r>
              <a:rPr lang="en-US" altLang="zh-CN" sz="2000" dirty="0" smtClean="0"/>
              <a:t>25 </a:t>
            </a:r>
            <a:r>
              <a:rPr lang="zh-CN" altLang="en-US" sz="2000" dirty="0" smtClean="0"/>
              <a:t>岁，“年轻”的程度越来越小。</a:t>
            </a:r>
            <a:r>
              <a:rPr lang="en-US" altLang="zh-CN" sz="2000" dirty="0" smtClean="0"/>
              <a:t>40 </a:t>
            </a:r>
            <a:r>
              <a:rPr lang="zh-CN" altLang="en-US" sz="2000" dirty="0" smtClean="0"/>
              <a:t>岁已是“人到中年”，“年轻”的隶属程度只有 </a:t>
            </a:r>
            <a:r>
              <a:rPr lang="en-US" altLang="zh-CN" sz="2000" dirty="0" smtClean="0"/>
              <a:t>10</a:t>
            </a:r>
            <a:r>
              <a:rPr lang="zh-CN" altLang="en-US" sz="2000" dirty="0" smtClean="0"/>
              <a:t>％。</a:t>
            </a:r>
          </a:p>
          <a:p>
            <a:pPr lvl="1">
              <a:lnSpc>
                <a:spcPct val="90000"/>
              </a:lnSpc>
            </a:pPr>
            <a:endParaRPr lang="zh-CN" altLang="en-US" sz="2000" b="1" dirty="0" smtClean="0"/>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112</a:t>
            </a:fld>
            <a:endParaRPr lang="en-US" altLang="zh-CN"/>
          </a:p>
        </p:txBody>
      </p:sp>
    </p:spTree>
    <p:extLst>
      <p:ext uri="{BB962C8B-B14F-4D97-AF65-F5344CB8AC3E}">
        <p14:creationId xmlns:p14="http://schemas.microsoft.com/office/powerpoint/2010/main" val="299769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a:t>
            </a:fld>
            <a:endParaRPr lang="en-US" altLang="zh-CN"/>
          </a:p>
        </p:txBody>
      </p:sp>
    </p:spTree>
    <p:extLst>
      <p:ext uri="{BB962C8B-B14F-4D97-AF65-F5344CB8AC3E}">
        <p14:creationId xmlns:p14="http://schemas.microsoft.com/office/powerpoint/2010/main" val="1853951565"/>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113</a:t>
            </a:fld>
            <a:endParaRPr lang="en-US" altLang="zh-CN"/>
          </a:p>
        </p:txBody>
      </p:sp>
    </p:spTree>
    <p:extLst>
      <p:ext uri="{BB962C8B-B14F-4D97-AF65-F5344CB8AC3E}">
        <p14:creationId xmlns:p14="http://schemas.microsoft.com/office/powerpoint/2010/main" val="1896101126"/>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114</a:t>
            </a:fld>
            <a:endParaRPr lang="en-US" altLang="zh-CN"/>
          </a:p>
        </p:txBody>
      </p:sp>
    </p:spTree>
    <p:extLst>
      <p:ext uri="{BB962C8B-B14F-4D97-AF65-F5344CB8AC3E}">
        <p14:creationId xmlns:p14="http://schemas.microsoft.com/office/powerpoint/2010/main" val="319127750"/>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115</a:t>
            </a:fld>
            <a:endParaRPr lang="en-US" altLang="zh-CN"/>
          </a:p>
        </p:txBody>
      </p:sp>
    </p:spTree>
    <p:extLst>
      <p:ext uri="{BB962C8B-B14F-4D97-AF65-F5344CB8AC3E}">
        <p14:creationId xmlns:p14="http://schemas.microsoft.com/office/powerpoint/2010/main" val="3725827522"/>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116</a:t>
            </a:fld>
            <a:endParaRPr lang="en-US" altLang="zh-CN"/>
          </a:p>
        </p:txBody>
      </p:sp>
    </p:spTree>
    <p:extLst>
      <p:ext uri="{BB962C8B-B14F-4D97-AF65-F5344CB8AC3E}">
        <p14:creationId xmlns:p14="http://schemas.microsoft.com/office/powerpoint/2010/main" val="624264153"/>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117</a:t>
            </a:fld>
            <a:endParaRPr lang="en-US" altLang="zh-CN"/>
          </a:p>
        </p:txBody>
      </p:sp>
    </p:spTree>
    <p:extLst>
      <p:ext uri="{BB962C8B-B14F-4D97-AF65-F5344CB8AC3E}">
        <p14:creationId xmlns:p14="http://schemas.microsoft.com/office/powerpoint/2010/main" val="2211530709"/>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118</a:t>
            </a:fld>
            <a:endParaRPr lang="en-US" altLang="zh-CN"/>
          </a:p>
        </p:txBody>
      </p:sp>
    </p:spTree>
    <p:extLst>
      <p:ext uri="{BB962C8B-B14F-4D97-AF65-F5344CB8AC3E}">
        <p14:creationId xmlns:p14="http://schemas.microsoft.com/office/powerpoint/2010/main" val="427066533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119</a:t>
            </a:fld>
            <a:endParaRPr lang="en-US" altLang="zh-CN"/>
          </a:p>
        </p:txBody>
      </p:sp>
    </p:spTree>
    <p:extLst>
      <p:ext uri="{BB962C8B-B14F-4D97-AF65-F5344CB8AC3E}">
        <p14:creationId xmlns:p14="http://schemas.microsoft.com/office/powerpoint/2010/main" val="550146758"/>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120</a:t>
            </a:fld>
            <a:endParaRPr lang="en-US" altLang="zh-CN"/>
          </a:p>
        </p:txBody>
      </p:sp>
    </p:spTree>
    <p:extLst>
      <p:ext uri="{BB962C8B-B14F-4D97-AF65-F5344CB8AC3E}">
        <p14:creationId xmlns:p14="http://schemas.microsoft.com/office/powerpoint/2010/main" val="30051042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121</a:t>
            </a:fld>
            <a:endParaRPr lang="en-US" altLang="zh-CN"/>
          </a:p>
        </p:txBody>
      </p:sp>
    </p:spTree>
    <p:extLst>
      <p:ext uri="{BB962C8B-B14F-4D97-AF65-F5344CB8AC3E}">
        <p14:creationId xmlns:p14="http://schemas.microsoft.com/office/powerpoint/2010/main" val="3428189270"/>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122</a:t>
            </a:fld>
            <a:endParaRPr lang="en-US" altLang="zh-CN"/>
          </a:p>
        </p:txBody>
      </p:sp>
    </p:spTree>
    <p:extLst>
      <p:ext uri="{BB962C8B-B14F-4D97-AF65-F5344CB8AC3E}">
        <p14:creationId xmlns:p14="http://schemas.microsoft.com/office/powerpoint/2010/main" val="1870513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dirty="0" smtClean="0">
                <a:latin typeface="Times New Roman" pitchFamily="18" charset="0"/>
                <a:ea typeface="仿宋_GB2312" pitchFamily="49" charset="-122"/>
                <a:cs typeface="Times New Roman" pitchFamily="18" charset="0"/>
              </a:rPr>
              <a:t>每一条神经末梢可以与其它神经元形成功能性接触，该接触部位称为</a:t>
            </a:r>
            <a:r>
              <a:rPr lang="zh-CN" altLang="en-US" b="1" dirty="0" smtClean="0">
                <a:solidFill>
                  <a:srgbClr val="0000FF"/>
                </a:solidFill>
                <a:latin typeface="Times New Roman" pitchFamily="18" charset="0"/>
                <a:ea typeface="仿宋_GB2312" pitchFamily="49" charset="-122"/>
                <a:cs typeface="Times New Roman" pitchFamily="18" charset="0"/>
              </a:rPr>
              <a:t>突触</a:t>
            </a:r>
            <a:r>
              <a:rPr lang="zh-CN" altLang="en-US" dirty="0" smtClean="0">
                <a:latin typeface="Times New Roman" pitchFamily="18" charset="0"/>
                <a:ea typeface="仿宋_GB2312" pitchFamily="49" charset="-122"/>
                <a:cs typeface="Times New Roman" pitchFamily="18" charset="0"/>
              </a:rPr>
              <a:t>。所谓功能性接触，是指非</a:t>
            </a:r>
            <a:r>
              <a:rPr lang="zh-CN" altLang="en-US" b="1" dirty="0" smtClean="0">
                <a:latin typeface="Times New Roman" pitchFamily="18" charset="0"/>
                <a:ea typeface="仿宋_GB2312" pitchFamily="49" charset="-122"/>
                <a:cs typeface="Times New Roman" pitchFamily="18" charset="0"/>
              </a:rPr>
              <a:t>永久性的接触</a:t>
            </a:r>
            <a:r>
              <a:rPr lang="zh-CN" altLang="en-US" dirty="0" smtClean="0">
                <a:latin typeface="Times New Roman" pitchFamily="18" charset="0"/>
                <a:ea typeface="仿宋_GB2312" pitchFamily="49" charset="-122"/>
                <a:cs typeface="Times New Roman" pitchFamily="18" charset="0"/>
              </a:rPr>
              <a:t>，这正是神经元之间传递信息的奥秘之处</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a:t>
            </a:fld>
            <a:endParaRPr lang="en-US" altLang="zh-CN"/>
          </a:p>
        </p:txBody>
      </p:sp>
    </p:spTree>
    <p:extLst>
      <p:ext uri="{BB962C8B-B14F-4D97-AF65-F5344CB8AC3E}">
        <p14:creationId xmlns:p14="http://schemas.microsoft.com/office/powerpoint/2010/main" val="4048919658"/>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123</a:t>
            </a:fld>
            <a:endParaRPr lang="en-US" altLang="zh-CN"/>
          </a:p>
        </p:txBody>
      </p:sp>
    </p:spTree>
    <p:extLst>
      <p:ext uri="{BB962C8B-B14F-4D97-AF65-F5344CB8AC3E}">
        <p14:creationId xmlns:p14="http://schemas.microsoft.com/office/powerpoint/2010/main" val="1451911438"/>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124</a:t>
            </a:fld>
            <a:endParaRPr lang="en-US" altLang="zh-CN"/>
          </a:p>
        </p:txBody>
      </p:sp>
    </p:spTree>
    <p:extLst>
      <p:ext uri="{BB962C8B-B14F-4D97-AF65-F5344CB8AC3E}">
        <p14:creationId xmlns:p14="http://schemas.microsoft.com/office/powerpoint/2010/main" val="2958883865"/>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125</a:t>
            </a:fld>
            <a:endParaRPr lang="en-US" altLang="zh-CN"/>
          </a:p>
        </p:txBody>
      </p:sp>
    </p:spTree>
    <p:extLst>
      <p:ext uri="{BB962C8B-B14F-4D97-AF65-F5344CB8AC3E}">
        <p14:creationId xmlns:p14="http://schemas.microsoft.com/office/powerpoint/2010/main" val="3290013888"/>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126</a:t>
            </a:fld>
            <a:endParaRPr lang="en-US" altLang="zh-CN"/>
          </a:p>
        </p:txBody>
      </p:sp>
    </p:spTree>
    <p:extLst>
      <p:ext uri="{BB962C8B-B14F-4D97-AF65-F5344CB8AC3E}">
        <p14:creationId xmlns:p14="http://schemas.microsoft.com/office/powerpoint/2010/main" val="409458546"/>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127</a:t>
            </a:fld>
            <a:endParaRPr lang="en-US" altLang="zh-CN"/>
          </a:p>
        </p:txBody>
      </p:sp>
    </p:spTree>
    <p:extLst>
      <p:ext uri="{BB962C8B-B14F-4D97-AF65-F5344CB8AC3E}">
        <p14:creationId xmlns:p14="http://schemas.microsoft.com/office/powerpoint/2010/main" val="1290270773"/>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128</a:t>
            </a:fld>
            <a:endParaRPr lang="en-US" altLang="zh-CN"/>
          </a:p>
        </p:txBody>
      </p:sp>
    </p:spTree>
    <p:extLst>
      <p:ext uri="{BB962C8B-B14F-4D97-AF65-F5344CB8AC3E}">
        <p14:creationId xmlns:p14="http://schemas.microsoft.com/office/powerpoint/2010/main" val="2781085530"/>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129</a:t>
            </a:fld>
            <a:endParaRPr lang="en-US" altLang="zh-CN"/>
          </a:p>
        </p:txBody>
      </p:sp>
    </p:spTree>
    <p:extLst>
      <p:ext uri="{BB962C8B-B14F-4D97-AF65-F5344CB8AC3E}">
        <p14:creationId xmlns:p14="http://schemas.microsoft.com/office/powerpoint/2010/main" val="3816241798"/>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130</a:t>
            </a:fld>
            <a:endParaRPr lang="en-US" altLang="zh-CN"/>
          </a:p>
        </p:txBody>
      </p:sp>
    </p:spTree>
    <p:extLst>
      <p:ext uri="{BB962C8B-B14F-4D97-AF65-F5344CB8AC3E}">
        <p14:creationId xmlns:p14="http://schemas.microsoft.com/office/powerpoint/2010/main" val="2908106420"/>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131</a:t>
            </a:fld>
            <a:endParaRPr lang="en-US" altLang="zh-CN"/>
          </a:p>
        </p:txBody>
      </p:sp>
    </p:spTree>
    <p:extLst>
      <p:ext uri="{BB962C8B-B14F-4D97-AF65-F5344CB8AC3E}">
        <p14:creationId xmlns:p14="http://schemas.microsoft.com/office/powerpoint/2010/main" val="4293296852"/>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132</a:t>
            </a:fld>
            <a:endParaRPr lang="en-US" altLang="zh-CN"/>
          </a:p>
        </p:txBody>
      </p:sp>
    </p:spTree>
    <p:extLst>
      <p:ext uri="{BB962C8B-B14F-4D97-AF65-F5344CB8AC3E}">
        <p14:creationId xmlns:p14="http://schemas.microsoft.com/office/powerpoint/2010/main" val="2593470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13</a:t>
            </a:fld>
            <a:endParaRPr lang="en-US" altLang="zh-CN"/>
          </a:p>
        </p:txBody>
      </p:sp>
    </p:spTree>
    <p:extLst>
      <p:ext uri="{BB962C8B-B14F-4D97-AF65-F5344CB8AC3E}">
        <p14:creationId xmlns:p14="http://schemas.microsoft.com/office/powerpoint/2010/main" val="1221694796"/>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133</a:t>
            </a:fld>
            <a:endParaRPr lang="en-US" altLang="zh-CN"/>
          </a:p>
        </p:txBody>
      </p:sp>
    </p:spTree>
    <p:extLst>
      <p:ext uri="{BB962C8B-B14F-4D97-AF65-F5344CB8AC3E}">
        <p14:creationId xmlns:p14="http://schemas.microsoft.com/office/powerpoint/2010/main" val="3087003023"/>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134</a:t>
            </a:fld>
            <a:endParaRPr lang="en-US" altLang="zh-CN"/>
          </a:p>
        </p:txBody>
      </p:sp>
    </p:spTree>
    <p:extLst>
      <p:ext uri="{BB962C8B-B14F-4D97-AF65-F5344CB8AC3E}">
        <p14:creationId xmlns:p14="http://schemas.microsoft.com/office/powerpoint/2010/main" val="4268003948"/>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135</a:t>
            </a:fld>
            <a:endParaRPr lang="en-US" altLang="zh-CN"/>
          </a:p>
        </p:txBody>
      </p:sp>
    </p:spTree>
    <p:extLst>
      <p:ext uri="{BB962C8B-B14F-4D97-AF65-F5344CB8AC3E}">
        <p14:creationId xmlns:p14="http://schemas.microsoft.com/office/powerpoint/2010/main" val="2334276075"/>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136</a:t>
            </a:fld>
            <a:endParaRPr lang="en-US" altLang="zh-CN"/>
          </a:p>
        </p:txBody>
      </p:sp>
    </p:spTree>
    <p:extLst>
      <p:ext uri="{BB962C8B-B14F-4D97-AF65-F5344CB8AC3E}">
        <p14:creationId xmlns:p14="http://schemas.microsoft.com/office/powerpoint/2010/main" val="14476505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05000"/>
              </a:lnSpc>
              <a:spcBef>
                <a:spcPct val="10000"/>
              </a:spcBef>
            </a:pPr>
            <a:r>
              <a:rPr lang="zh-CN" altLang="en-US" sz="1600" b="1" dirty="0" smtClean="0">
                <a:solidFill>
                  <a:srgbClr val="0000CC"/>
                </a:solidFill>
                <a:latin typeface="Times New Roman" pitchFamily="18" charset="0"/>
              </a:rPr>
              <a:t> </a:t>
            </a:r>
            <a:r>
              <a:rPr lang="zh-CN" altLang="en-US" b="1" dirty="0" smtClean="0">
                <a:solidFill>
                  <a:srgbClr val="0000CC"/>
                </a:solidFill>
                <a:latin typeface="Times New Roman" pitchFamily="18" charset="0"/>
              </a:rPr>
              <a:t>人脑大约由</a:t>
            </a:r>
            <a:r>
              <a:rPr lang="en-US" altLang="zh-CN" b="1" dirty="0" smtClean="0">
                <a:solidFill>
                  <a:srgbClr val="0000CC"/>
                </a:solidFill>
                <a:latin typeface="Times New Roman" pitchFamily="18" charset="0"/>
              </a:rPr>
              <a:t>10</a:t>
            </a:r>
            <a:r>
              <a:rPr lang="en-US" altLang="zh-CN" b="1" baseline="30000" dirty="0" smtClean="0">
                <a:solidFill>
                  <a:srgbClr val="0000CC"/>
                </a:solidFill>
                <a:latin typeface="Times New Roman" pitchFamily="18" charset="0"/>
              </a:rPr>
              <a:t>11</a:t>
            </a:r>
            <a:r>
              <a:rPr lang="en-US" altLang="zh-CN" b="1" dirty="0" smtClean="0">
                <a:solidFill>
                  <a:srgbClr val="0000CC"/>
                </a:solidFill>
                <a:latin typeface="Times New Roman" pitchFamily="18" charset="0"/>
              </a:rPr>
              <a:t> --10</a:t>
            </a:r>
            <a:r>
              <a:rPr lang="en-US" altLang="zh-CN" b="1" baseline="30000" dirty="0" smtClean="0">
                <a:solidFill>
                  <a:srgbClr val="0000CC"/>
                </a:solidFill>
                <a:latin typeface="Times New Roman" pitchFamily="18" charset="0"/>
              </a:rPr>
              <a:t>12</a:t>
            </a:r>
            <a:r>
              <a:rPr lang="zh-CN" altLang="en-US" b="1" dirty="0" smtClean="0">
                <a:solidFill>
                  <a:srgbClr val="0000CC"/>
                </a:solidFill>
                <a:latin typeface="Times New Roman" pitchFamily="18" charset="0"/>
              </a:rPr>
              <a:t>个神经元所组成，其中每个神经元大约有</a:t>
            </a:r>
            <a:r>
              <a:rPr lang="en-US" altLang="zh-CN" b="1" dirty="0" smtClean="0">
                <a:solidFill>
                  <a:srgbClr val="0000CC"/>
                </a:solidFill>
                <a:latin typeface="Times New Roman" pitchFamily="18" charset="0"/>
              </a:rPr>
              <a:t>3x10</a:t>
            </a:r>
            <a:r>
              <a:rPr lang="en-US" altLang="zh-CN" b="1" baseline="30000" dirty="0" smtClean="0">
                <a:solidFill>
                  <a:srgbClr val="0000CC"/>
                </a:solidFill>
                <a:latin typeface="Times New Roman" pitchFamily="18" charset="0"/>
              </a:rPr>
              <a:t>4</a:t>
            </a:r>
            <a:r>
              <a:rPr lang="zh-CN" altLang="en-US" b="1" dirty="0" smtClean="0">
                <a:solidFill>
                  <a:srgbClr val="0000CC"/>
                </a:solidFill>
                <a:latin typeface="Times New Roman" pitchFamily="18" charset="0"/>
              </a:rPr>
              <a:t>个突触。</a:t>
            </a:r>
          </a:p>
          <a:p>
            <a:pPr>
              <a:lnSpc>
                <a:spcPct val="105000"/>
              </a:lnSpc>
              <a:spcBef>
                <a:spcPct val="10000"/>
              </a:spcBef>
            </a:pPr>
            <a:r>
              <a:rPr lang="zh-CN" altLang="en-US" b="1" dirty="0" smtClean="0">
                <a:solidFill>
                  <a:srgbClr val="0000CC"/>
                </a:solidFill>
                <a:latin typeface="Times New Roman" pitchFamily="18" charset="0"/>
              </a:rPr>
              <a:t>小脑中的每个神经元大约有</a:t>
            </a:r>
            <a:r>
              <a:rPr lang="en-US" altLang="zh-CN" b="1" dirty="0" smtClean="0">
                <a:solidFill>
                  <a:srgbClr val="0000CC"/>
                </a:solidFill>
                <a:latin typeface="Times New Roman" pitchFamily="18" charset="0"/>
              </a:rPr>
              <a:t>10</a:t>
            </a:r>
            <a:r>
              <a:rPr lang="en-US" altLang="zh-CN" b="1" baseline="30000" dirty="0" smtClean="0">
                <a:solidFill>
                  <a:srgbClr val="0000CC"/>
                </a:solidFill>
                <a:latin typeface="Times New Roman" pitchFamily="18" charset="0"/>
              </a:rPr>
              <a:t>5</a:t>
            </a:r>
            <a:r>
              <a:rPr lang="zh-CN" altLang="en-US" b="1" dirty="0" smtClean="0">
                <a:solidFill>
                  <a:srgbClr val="0000CC"/>
                </a:solidFill>
                <a:latin typeface="Times New Roman" pitchFamily="18" charset="0"/>
              </a:rPr>
              <a:t>个突触，并且每个突触都可以与别的神经元的一个树突相连。</a:t>
            </a:r>
            <a:r>
              <a:rPr lang="zh-CN" altLang="en-US" sz="1600" b="1" dirty="0" smtClean="0">
                <a:solidFill>
                  <a:srgbClr val="0000CC"/>
                </a:solidFill>
                <a:latin typeface="Times New Roman" pitchFamily="18" charset="0"/>
              </a:rPr>
              <a:t> </a:t>
            </a:r>
            <a:endParaRPr lang="en-US" altLang="zh-CN" sz="1600" b="1" dirty="0" smtClean="0">
              <a:solidFill>
                <a:srgbClr val="0000CC"/>
              </a:solidFill>
              <a:latin typeface="Times New Roman" pitchFamily="18" charset="0"/>
            </a:endParaRPr>
          </a:p>
          <a:p>
            <a:pPr>
              <a:lnSpc>
                <a:spcPct val="105000"/>
              </a:lnSpc>
              <a:spcBef>
                <a:spcPct val="10000"/>
              </a:spcBef>
            </a:pPr>
            <a:endParaRPr lang="en-US" altLang="zh-CN" sz="1600" b="1" dirty="0" smtClean="0">
              <a:solidFill>
                <a:srgbClr val="0000CC"/>
              </a:solidFill>
              <a:latin typeface="Times New Roman" pitchFamily="18" charset="0"/>
            </a:endParaRPr>
          </a:p>
          <a:p>
            <a:pPr marL="0" marR="0" indent="0" algn="l" defTabSz="914400" rtl="0" eaLnBrk="1" fontAlgn="base" latinLnBrk="0" hangingPunct="1">
              <a:lnSpc>
                <a:spcPct val="105000"/>
              </a:lnSpc>
              <a:spcBef>
                <a:spcPct val="10000"/>
              </a:spcBef>
              <a:spcAft>
                <a:spcPct val="0"/>
              </a:spcAft>
              <a:buClrTx/>
              <a:buSzTx/>
              <a:buFontTx/>
              <a:buNone/>
              <a:tabLst/>
              <a:defRPr/>
            </a:pPr>
            <a:r>
              <a:rPr lang="zh-CN" altLang="en-US" b="1" dirty="0" smtClean="0">
                <a:solidFill>
                  <a:srgbClr val="006600"/>
                </a:solidFill>
                <a:latin typeface="幼圆" pitchFamily="49" charset="-122"/>
                <a:ea typeface="幼圆" pitchFamily="49" charset="-122"/>
              </a:rPr>
              <a:t>曾经有人估算过，如果将一个人的大脑中所有神经细胞的轴突和树突依次连接起来，并拉成一根直线，可从地球连到月亮，再从月亮返回地球。如果把地球上所有人脑的轴突和树突连接起来，则可以伸展到离开们最近的星系！</a:t>
            </a:r>
            <a:endParaRPr lang="en-US" altLang="zh-CN" b="1" dirty="0" smtClean="0">
              <a:solidFill>
                <a:srgbClr val="006600"/>
              </a:solidFill>
              <a:latin typeface="幼圆" pitchFamily="49" charset="-122"/>
              <a:ea typeface="幼圆" pitchFamily="49" charset="-122"/>
            </a:endParaRPr>
          </a:p>
          <a:p>
            <a:pPr marL="0" marR="0" indent="0" algn="l" defTabSz="914400" rtl="0" eaLnBrk="1" fontAlgn="base" latinLnBrk="0" hangingPunct="1">
              <a:lnSpc>
                <a:spcPct val="105000"/>
              </a:lnSpc>
              <a:spcBef>
                <a:spcPct val="10000"/>
              </a:spcBef>
              <a:spcAft>
                <a:spcPct val="0"/>
              </a:spcAft>
              <a:buClrTx/>
              <a:buSzTx/>
              <a:buFontTx/>
              <a:buNone/>
              <a:tabLst/>
              <a:defRPr/>
            </a:pPr>
            <a:endParaRPr lang="en-US" altLang="zh-CN" b="1" dirty="0" smtClean="0">
              <a:solidFill>
                <a:srgbClr val="006600"/>
              </a:solidFill>
              <a:latin typeface="幼圆" pitchFamily="49" charset="-122"/>
              <a:ea typeface="幼圆" pitchFamily="49" charset="-122"/>
            </a:endParaRPr>
          </a:p>
          <a:p>
            <a:pPr marL="0" marR="0" indent="0" algn="l" defTabSz="914400" rtl="0" eaLnBrk="1" fontAlgn="base" latinLnBrk="0" hangingPunct="1">
              <a:lnSpc>
                <a:spcPct val="105000"/>
              </a:lnSpc>
              <a:spcBef>
                <a:spcPct val="10000"/>
              </a:spcBef>
              <a:spcAft>
                <a:spcPct val="0"/>
              </a:spcAft>
              <a:buClrTx/>
              <a:buSzTx/>
              <a:buFontTx/>
              <a:buNone/>
              <a:tabLst/>
              <a:defRPr/>
            </a:pPr>
            <a:r>
              <a:rPr kumimoji="1" lang="zh-CN" altLang="en-US" sz="1200" dirty="0" smtClean="0">
                <a:solidFill>
                  <a:srgbClr val="009900"/>
                </a:solidFill>
                <a:latin typeface="幼圆" pitchFamily="49" charset="-122"/>
                <a:ea typeface="幼圆" pitchFamily="49" charset="-122"/>
              </a:rPr>
              <a:t>单个神经元</a:t>
            </a:r>
            <a:r>
              <a:rPr kumimoji="1" lang="zh-CN" altLang="en-US" sz="1200" dirty="0" smtClean="0">
                <a:solidFill>
                  <a:srgbClr val="0000CC"/>
                </a:solidFill>
                <a:latin typeface="幼圆" pitchFamily="49" charset="-122"/>
                <a:ea typeface="幼圆" pitchFamily="49" charset="-122"/>
              </a:rPr>
              <a:t>的反应速度是在</a:t>
            </a:r>
            <a:r>
              <a:rPr kumimoji="1" lang="zh-CN" altLang="en-US" sz="1200" b="1" dirty="0" smtClean="0">
                <a:solidFill>
                  <a:srgbClr val="009900"/>
                </a:solidFill>
                <a:latin typeface="幼圆" pitchFamily="49" charset="-122"/>
                <a:ea typeface="幼圆" pitchFamily="49" charset="-122"/>
              </a:rPr>
              <a:t>毫秒级</a:t>
            </a:r>
            <a:r>
              <a:rPr kumimoji="1" lang="zh-CN" altLang="en-US" sz="1200" dirty="0" smtClean="0">
                <a:solidFill>
                  <a:srgbClr val="0000CC"/>
                </a:solidFill>
                <a:latin typeface="幼圆" pitchFamily="49" charset="-122"/>
                <a:ea typeface="幼圆" pitchFamily="49" charset="-122"/>
              </a:rPr>
              <a:t>，比起计算机的基本单元</a:t>
            </a:r>
            <a:r>
              <a:rPr kumimoji="1" lang="en-US" altLang="zh-CN" sz="1200" dirty="0" smtClean="0">
                <a:solidFill>
                  <a:srgbClr val="0000CC"/>
                </a:solidFill>
                <a:latin typeface="幼圆" pitchFamily="49" charset="-122"/>
                <a:ea typeface="幼圆" pitchFamily="49" charset="-122"/>
              </a:rPr>
              <a:t>——</a:t>
            </a:r>
            <a:r>
              <a:rPr kumimoji="1" lang="zh-CN" altLang="en-US" sz="1200" dirty="0" smtClean="0">
                <a:solidFill>
                  <a:srgbClr val="009900"/>
                </a:solidFill>
                <a:latin typeface="幼圆" pitchFamily="49" charset="-122"/>
                <a:ea typeface="幼圆" pitchFamily="49" charset="-122"/>
              </a:rPr>
              <a:t>逻辑门</a:t>
            </a:r>
            <a:r>
              <a:rPr kumimoji="1" lang="zh-CN" altLang="en-US" sz="1200" dirty="0" smtClean="0">
                <a:solidFill>
                  <a:srgbClr val="0000CC"/>
                </a:solidFill>
                <a:latin typeface="幼圆" pitchFamily="49" charset="-122"/>
                <a:ea typeface="幼圆" pitchFamily="49" charset="-122"/>
              </a:rPr>
              <a:t>（反应时间在</a:t>
            </a:r>
            <a:r>
              <a:rPr kumimoji="1" lang="en-US" altLang="zh-CN" sz="1200" b="1" dirty="0" smtClean="0">
                <a:solidFill>
                  <a:srgbClr val="009900"/>
                </a:solidFill>
                <a:latin typeface="幼圆" pitchFamily="49" charset="-122"/>
                <a:ea typeface="幼圆" pitchFamily="49" charset="-122"/>
              </a:rPr>
              <a:t>10</a:t>
            </a:r>
            <a:r>
              <a:rPr kumimoji="1" lang="en-US" altLang="zh-CN" sz="1200" b="1" baseline="30000" dirty="0" smtClean="0">
                <a:solidFill>
                  <a:srgbClr val="009900"/>
                </a:solidFill>
                <a:latin typeface="幼圆" pitchFamily="49" charset="-122"/>
                <a:ea typeface="幼圆" pitchFamily="49" charset="-122"/>
              </a:rPr>
              <a:t>-9</a:t>
            </a:r>
            <a:r>
              <a:rPr kumimoji="1" lang="en-US" altLang="zh-CN" sz="1200" b="1" dirty="0" smtClean="0">
                <a:solidFill>
                  <a:srgbClr val="009900"/>
                </a:solidFill>
                <a:latin typeface="幼圆" pitchFamily="49" charset="-122"/>
                <a:ea typeface="幼圆" pitchFamily="49" charset="-122"/>
              </a:rPr>
              <a:t>s</a:t>
            </a:r>
            <a:r>
              <a:rPr kumimoji="1" lang="zh-CN" altLang="en-US" sz="1200" dirty="0" smtClean="0">
                <a:solidFill>
                  <a:srgbClr val="0000CC"/>
                </a:solidFill>
                <a:latin typeface="幼圆" pitchFamily="49" charset="-122"/>
                <a:ea typeface="幼圆" pitchFamily="49" charset="-122"/>
              </a:rPr>
              <a:t>量级）慢</a:t>
            </a:r>
            <a:r>
              <a:rPr kumimoji="1" lang="en-US" altLang="zh-CN" sz="1200" dirty="0" smtClean="0">
                <a:solidFill>
                  <a:srgbClr val="0000CC"/>
                </a:solidFill>
                <a:latin typeface="幼圆" pitchFamily="49" charset="-122"/>
                <a:ea typeface="幼圆" pitchFamily="49" charset="-122"/>
              </a:rPr>
              <a:t>5</a:t>
            </a:r>
            <a:r>
              <a:rPr kumimoji="1" lang="zh-CN" altLang="en-US" sz="1200" dirty="0" smtClean="0">
                <a:solidFill>
                  <a:srgbClr val="0000CC"/>
                </a:solidFill>
                <a:latin typeface="幼圆" pitchFamily="49" charset="-122"/>
                <a:ea typeface="幼圆" pitchFamily="49" charset="-122"/>
              </a:rPr>
              <a:t>～</a:t>
            </a:r>
            <a:r>
              <a:rPr kumimoji="1" lang="en-US" altLang="zh-CN" sz="1200" dirty="0" smtClean="0">
                <a:solidFill>
                  <a:srgbClr val="0000CC"/>
                </a:solidFill>
                <a:latin typeface="幼圆" pitchFamily="49" charset="-122"/>
                <a:ea typeface="幼圆" pitchFamily="49" charset="-122"/>
              </a:rPr>
              <a:t>6</a:t>
            </a:r>
            <a:r>
              <a:rPr kumimoji="1" lang="zh-CN" altLang="en-US" sz="1200" dirty="0" smtClean="0">
                <a:solidFill>
                  <a:srgbClr val="0000CC"/>
                </a:solidFill>
                <a:latin typeface="幼圆" pitchFamily="49" charset="-122"/>
                <a:ea typeface="幼圆" pitchFamily="49" charset="-122"/>
              </a:rPr>
              <a:t>个数量级。由于人脑的神经元数量巨大（ </a:t>
            </a:r>
            <a:r>
              <a:rPr lang="en-US" altLang="zh-CN" sz="1200" b="1" dirty="0" smtClean="0">
                <a:solidFill>
                  <a:srgbClr val="0000CC"/>
                </a:solidFill>
                <a:latin typeface="幼圆" pitchFamily="49" charset="-122"/>
                <a:ea typeface="幼圆" pitchFamily="49" charset="-122"/>
              </a:rPr>
              <a:t>10</a:t>
            </a:r>
            <a:r>
              <a:rPr lang="en-US" altLang="zh-CN" sz="1200" b="1" baseline="30000" dirty="0" smtClean="0">
                <a:solidFill>
                  <a:srgbClr val="0000CC"/>
                </a:solidFill>
                <a:latin typeface="幼圆" pitchFamily="49" charset="-122"/>
                <a:ea typeface="幼圆" pitchFamily="49" charset="-122"/>
              </a:rPr>
              <a:t>11</a:t>
            </a:r>
            <a:r>
              <a:rPr lang="en-US" altLang="zh-CN" sz="1200" b="1" dirty="0" smtClean="0">
                <a:solidFill>
                  <a:srgbClr val="0000CC"/>
                </a:solidFill>
                <a:latin typeface="幼圆" pitchFamily="49" charset="-122"/>
                <a:ea typeface="幼圆" pitchFamily="49" charset="-122"/>
              </a:rPr>
              <a:t> --10</a:t>
            </a:r>
            <a:r>
              <a:rPr lang="en-US" altLang="zh-CN" sz="1200" b="1" baseline="30000" dirty="0" smtClean="0">
                <a:solidFill>
                  <a:srgbClr val="0000CC"/>
                </a:solidFill>
                <a:latin typeface="幼圆" pitchFamily="49" charset="-122"/>
                <a:ea typeface="幼圆" pitchFamily="49" charset="-122"/>
              </a:rPr>
              <a:t>12</a:t>
            </a:r>
            <a:r>
              <a:rPr kumimoji="1" lang="zh-CN" altLang="en-US" sz="1200" dirty="0" smtClean="0">
                <a:solidFill>
                  <a:srgbClr val="0000CC"/>
                </a:solidFill>
                <a:latin typeface="幼圆" pitchFamily="49" charset="-122"/>
                <a:ea typeface="幼圆" pitchFamily="49" charset="-122"/>
              </a:rPr>
              <a:t>个），每个神经元可与几千个其它神经元连接（总连接数约为</a:t>
            </a:r>
            <a:r>
              <a:rPr lang="en-US" altLang="zh-CN" sz="1200" b="1" dirty="0" smtClean="0">
                <a:solidFill>
                  <a:srgbClr val="0000CC"/>
                </a:solidFill>
                <a:latin typeface="幼圆" pitchFamily="49" charset="-122"/>
                <a:ea typeface="幼圆" pitchFamily="49" charset="-122"/>
              </a:rPr>
              <a:t>3x10</a:t>
            </a:r>
            <a:r>
              <a:rPr lang="en-US" altLang="zh-CN" sz="1200" b="1" baseline="30000" dirty="0" smtClean="0">
                <a:solidFill>
                  <a:srgbClr val="0000CC"/>
                </a:solidFill>
                <a:latin typeface="幼圆" pitchFamily="49" charset="-122"/>
                <a:ea typeface="幼圆" pitchFamily="49" charset="-122"/>
              </a:rPr>
              <a:t>4</a:t>
            </a:r>
            <a:r>
              <a:rPr kumimoji="1" lang="zh-CN" altLang="en-US" sz="1200" dirty="0" smtClean="0">
                <a:solidFill>
                  <a:srgbClr val="0000CC"/>
                </a:solidFill>
                <a:latin typeface="幼圆" pitchFamily="49" charset="-122"/>
                <a:ea typeface="幼圆" pitchFamily="49" charset="-122"/>
              </a:rPr>
              <a:t>），对有些问题的处理速度反而比计算机快得多。它的能耗约为每一运算</a:t>
            </a:r>
            <a:r>
              <a:rPr kumimoji="1" lang="en-US" altLang="zh-CN" sz="1200" dirty="0" smtClean="0">
                <a:solidFill>
                  <a:srgbClr val="0000CC"/>
                </a:solidFill>
                <a:latin typeface="幼圆" pitchFamily="49" charset="-122"/>
                <a:ea typeface="幼圆" pitchFamily="49" charset="-122"/>
              </a:rPr>
              <a:t>10</a:t>
            </a:r>
            <a:r>
              <a:rPr kumimoji="1" lang="en-US" altLang="zh-CN" sz="1200" baseline="30000" dirty="0" smtClean="0">
                <a:solidFill>
                  <a:srgbClr val="0000CC"/>
                </a:solidFill>
                <a:latin typeface="幼圆" pitchFamily="49" charset="-122"/>
                <a:ea typeface="幼圆" pitchFamily="49" charset="-122"/>
              </a:rPr>
              <a:t>-16</a:t>
            </a:r>
            <a:r>
              <a:rPr kumimoji="1" lang="en-US" altLang="zh-CN" sz="1200" dirty="0" smtClean="0">
                <a:solidFill>
                  <a:srgbClr val="0000CC"/>
                </a:solidFill>
                <a:latin typeface="幼圆" pitchFamily="49" charset="-122"/>
                <a:ea typeface="幼圆" pitchFamily="49" charset="-122"/>
              </a:rPr>
              <a:t>J/s</a:t>
            </a:r>
            <a:r>
              <a:rPr kumimoji="1" lang="zh-CN" altLang="en-US" sz="1200" dirty="0" smtClean="0">
                <a:solidFill>
                  <a:srgbClr val="0000CC"/>
                </a:solidFill>
                <a:latin typeface="幼圆" pitchFamily="49" charset="-122"/>
                <a:ea typeface="幼圆" pitchFamily="49" charset="-122"/>
              </a:rPr>
              <a:t>（计算机为每一运算</a:t>
            </a:r>
            <a:r>
              <a:rPr kumimoji="1" lang="en-US" altLang="zh-CN" sz="1200" dirty="0" smtClean="0">
                <a:solidFill>
                  <a:srgbClr val="0000CC"/>
                </a:solidFill>
                <a:latin typeface="幼圆" pitchFamily="49" charset="-122"/>
                <a:ea typeface="幼圆" pitchFamily="49" charset="-122"/>
              </a:rPr>
              <a:t>10</a:t>
            </a:r>
            <a:r>
              <a:rPr kumimoji="1" lang="en-US" altLang="zh-CN" sz="1200" baseline="30000" dirty="0" smtClean="0">
                <a:solidFill>
                  <a:srgbClr val="0000CC"/>
                </a:solidFill>
                <a:latin typeface="幼圆" pitchFamily="49" charset="-122"/>
                <a:ea typeface="幼圆" pitchFamily="49" charset="-122"/>
              </a:rPr>
              <a:t>-6</a:t>
            </a:r>
            <a:r>
              <a:rPr kumimoji="1" lang="en-US" altLang="zh-CN" sz="1200" dirty="0" smtClean="0">
                <a:solidFill>
                  <a:srgbClr val="0000CC"/>
                </a:solidFill>
                <a:latin typeface="幼圆" pitchFamily="49" charset="-122"/>
                <a:ea typeface="幼圆" pitchFamily="49" charset="-122"/>
              </a:rPr>
              <a:t>J/s</a:t>
            </a:r>
            <a:r>
              <a:rPr kumimoji="1" lang="zh-CN" altLang="en-US" sz="1200" dirty="0" smtClean="0">
                <a:solidFill>
                  <a:srgbClr val="0000CC"/>
                </a:solidFill>
                <a:latin typeface="幼圆" pitchFamily="49" charset="-122"/>
                <a:ea typeface="幼圆" pitchFamily="49" charset="-122"/>
              </a:rPr>
              <a:t>），由此可见其性能要比现代计算机高得多</a:t>
            </a:r>
            <a:r>
              <a:rPr lang="zh-CN" altLang="en-US" sz="1400" b="1" dirty="0" smtClean="0">
                <a:solidFill>
                  <a:srgbClr val="CC0066"/>
                </a:solidFill>
                <a:latin typeface="幼圆" pitchFamily="49" charset="-122"/>
                <a:ea typeface="幼圆" pitchFamily="49" charset="-122"/>
              </a:rPr>
              <a:t>     </a:t>
            </a:r>
          </a:p>
          <a:p>
            <a:pPr marL="0" marR="0" indent="0" algn="l" defTabSz="914400" rtl="0" eaLnBrk="1" fontAlgn="base" latinLnBrk="0" hangingPunct="1">
              <a:lnSpc>
                <a:spcPct val="105000"/>
              </a:lnSpc>
              <a:spcBef>
                <a:spcPct val="10000"/>
              </a:spcBef>
              <a:spcAft>
                <a:spcPct val="0"/>
              </a:spcAft>
              <a:buClrTx/>
              <a:buSzTx/>
              <a:buFontTx/>
              <a:buNone/>
              <a:tabLst/>
              <a:defRPr/>
            </a:pPr>
            <a:endParaRPr lang="zh-CN" altLang="en-US" b="1" dirty="0" smtClean="0">
              <a:solidFill>
                <a:srgbClr val="006600"/>
              </a:solidFill>
              <a:latin typeface="幼圆" pitchFamily="49" charset="-122"/>
              <a:ea typeface="幼圆" pitchFamily="49" charset="-122"/>
            </a:endParaRPr>
          </a:p>
          <a:p>
            <a:pPr>
              <a:lnSpc>
                <a:spcPct val="105000"/>
              </a:lnSpc>
              <a:spcBef>
                <a:spcPct val="10000"/>
              </a:spcBef>
            </a:pP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14</a:t>
            </a:fld>
            <a:endParaRPr lang="en-US" altLang="zh-CN"/>
          </a:p>
        </p:txBody>
      </p:sp>
    </p:spTree>
    <p:extLst>
      <p:ext uri="{BB962C8B-B14F-4D97-AF65-F5344CB8AC3E}">
        <p14:creationId xmlns:p14="http://schemas.microsoft.com/office/powerpoint/2010/main" val="3744599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latin typeface="幼圆" pitchFamily="49" charset="-122"/>
                <a:ea typeface="幼圆" pitchFamily="49" charset="-122"/>
              </a:rPr>
              <a:t>一个著名的试验就是训练老鼠在一个迷宫中行走。然后，科学家们将其大脑一部分一部分地、越来越大地加以切除。他们发现，即使老鼠的很大的一部大脑被切除后，它们仍然能在迷宫中找到行走路径。</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15</a:t>
            </a:fld>
            <a:endParaRPr lang="en-US" altLang="zh-CN"/>
          </a:p>
        </p:txBody>
      </p:sp>
    </p:spTree>
    <p:extLst>
      <p:ext uri="{BB962C8B-B14F-4D97-AF65-F5344CB8AC3E}">
        <p14:creationId xmlns:p14="http://schemas.microsoft.com/office/powerpoint/2010/main" val="1414858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smtClean="0">
                <a:latin typeface="幼圆" pitchFamily="49" charset="-122"/>
                <a:ea typeface="幼圆" pitchFamily="49" charset="-122"/>
              </a:rPr>
              <a:t> </a:t>
            </a:r>
            <a:r>
              <a:rPr lang="zh-CN" altLang="en-US" sz="1200" dirty="0" smtClean="0">
                <a:solidFill>
                  <a:srgbClr val="006600"/>
                </a:solidFill>
                <a:latin typeface="幼圆" pitchFamily="49" charset="-122"/>
                <a:ea typeface="幼圆" pitchFamily="49" charset="-122"/>
              </a:rPr>
              <a:t>例如；我们往往能够仅由某个人的一双眼睛、一个背影、一个动作或一句话的音调，就能辨认出来这个人是谁。</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16</a:t>
            </a:fld>
            <a:endParaRPr lang="en-US" altLang="zh-CN"/>
          </a:p>
        </p:txBody>
      </p:sp>
    </p:spTree>
    <p:extLst>
      <p:ext uri="{BB962C8B-B14F-4D97-AF65-F5344CB8AC3E}">
        <p14:creationId xmlns:p14="http://schemas.microsoft.com/office/powerpoint/2010/main" val="3413283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17</a:t>
            </a:fld>
            <a:endParaRPr lang="en-US" altLang="zh-CN"/>
          </a:p>
        </p:txBody>
      </p:sp>
    </p:spTree>
    <p:extLst>
      <p:ext uri="{BB962C8B-B14F-4D97-AF65-F5344CB8AC3E}">
        <p14:creationId xmlns:p14="http://schemas.microsoft.com/office/powerpoint/2010/main" val="2922460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18</a:t>
            </a:fld>
            <a:endParaRPr lang="en-US" altLang="zh-CN"/>
          </a:p>
        </p:txBody>
      </p:sp>
    </p:spTree>
    <p:extLst>
      <p:ext uri="{BB962C8B-B14F-4D97-AF65-F5344CB8AC3E}">
        <p14:creationId xmlns:p14="http://schemas.microsoft.com/office/powerpoint/2010/main" val="31306861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19</a:t>
            </a:fld>
            <a:endParaRPr lang="en-US" altLang="zh-CN"/>
          </a:p>
        </p:txBody>
      </p:sp>
    </p:spTree>
    <p:extLst>
      <p:ext uri="{BB962C8B-B14F-4D97-AF65-F5344CB8AC3E}">
        <p14:creationId xmlns:p14="http://schemas.microsoft.com/office/powerpoint/2010/main" val="2169982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信息科学、生命科学、认知科学等不同学科相互交叉</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主要借鉴</a:t>
            </a:r>
            <a:r>
              <a:rPr lang="zh-CN" altLang="en-US" sz="1200" b="1" dirty="0" smtClean="0">
                <a:solidFill>
                  <a:srgbClr val="FF0000"/>
                </a:solidFill>
                <a:latin typeface="Times New Roman" pitchFamily="18" charset="0"/>
              </a:rPr>
              <a:t>仿生学</a:t>
            </a:r>
            <a:r>
              <a:rPr lang="zh-CN" altLang="en-US" sz="1200" b="1" dirty="0" smtClean="0">
                <a:solidFill>
                  <a:srgbClr val="0000CC"/>
                </a:solidFill>
                <a:latin typeface="Times New Roman" pitchFamily="18" charset="0"/>
              </a:rPr>
              <a:t>的思想，基于人们对</a:t>
            </a:r>
            <a:r>
              <a:rPr lang="zh-CN" altLang="en-US" sz="1200" b="1" dirty="0" smtClean="0">
                <a:solidFill>
                  <a:srgbClr val="FF0000"/>
                </a:solidFill>
                <a:latin typeface="Times New Roman" pitchFamily="18" charset="0"/>
              </a:rPr>
              <a:t>生物体智能机理</a:t>
            </a:r>
            <a:r>
              <a:rPr lang="zh-CN" altLang="en-US" sz="1200" b="1" dirty="0" smtClean="0">
                <a:solidFill>
                  <a:srgbClr val="0000CC"/>
                </a:solidFill>
                <a:latin typeface="Times New Roman" pitchFamily="18" charset="0"/>
              </a:rPr>
              <a:t>的认识，采用</a:t>
            </a:r>
            <a:r>
              <a:rPr lang="zh-CN" altLang="en-US" sz="1200" b="1" dirty="0" smtClean="0">
                <a:solidFill>
                  <a:srgbClr val="009900"/>
                </a:solidFill>
                <a:latin typeface="Times New Roman" pitchFamily="18" charset="0"/>
              </a:rPr>
              <a:t>数值计算</a:t>
            </a:r>
            <a:r>
              <a:rPr lang="zh-CN" altLang="en-US" sz="1200" b="1" dirty="0" smtClean="0">
                <a:solidFill>
                  <a:srgbClr val="0000CC"/>
                </a:solidFill>
                <a:latin typeface="Times New Roman" pitchFamily="18" charset="0"/>
              </a:rPr>
              <a:t>的方法去模拟和实现人类的智能。</a:t>
            </a:r>
          </a:p>
          <a:p>
            <a:r>
              <a:rPr lang="zh-CN" altLang="en-US" sz="1200" b="1" dirty="0" smtClean="0">
                <a:solidFill>
                  <a:srgbClr val="0000CC"/>
                </a:solidFill>
                <a:latin typeface="Times New Roman" pitchFamily="18" charset="0"/>
              </a:rPr>
              <a:t> （区别于传统的</a:t>
            </a:r>
            <a:r>
              <a:rPr lang="zh-CN" altLang="en-US" sz="1200" b="1" dirty="0" smtClean="0">
                <a:solidFill>
                  <a:srgbClr val="006600"/>
                </a:solidFill>
                <a:latin typeface="Times New Roman" pitchFamily="18" charset="0"/>
              </a:rPr>
              <a:t>符号智能</a:t>
            </a:r>
            <a:r>
              <a:rPr lang="zh-CN" altLang="en-US" sz="1200" b="1" dirty="0" smtClean="0">
                <a:solidFill>
                  <a:srgbClr val="0000CC"/>
                </a:solidFill>
                <a:latin typeface="Times New Roman" pitchFamily="18" charset="0"/>
              </a:rPr>
              <a:t>）</a:t>
            </a:r>
          </a:p>
          <a:p>
            <a:endParaRPr lang="zh-CN" altLang="en-US"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    主要研究领域包括：</a:t>
            </a:r>
            <a:r>
              <a:rPr lang="zh-CN" altLang="en-US" sz="1200" b="1" smtClean="0">
                <a:solidFill>
                  <a:srgbClr val="009900"/>
                </a:solidFill>
                <a:latin typeface="Times New Roman" pitchFamily="18" charset="0"/>
              </a:rPr>
              <a:t>神经计算、演化计算、</a:t>
            </a:r>
            <a:r>
              <a:rPr lang="zh-CN" altLang="en-US" sz="1200" b="1" dirty="0" smtClean="0">
                <a:solidFill>
                  <a:srgbClr val="009900"/>
                </a:solidFill>
                <a:latin typeface="Times New Roman" pitchFamily="18" charset="0"/>
              </a:rPr>
              <a:t>模糊计算</a:t>
            </a:r>
            <a:r>
              <a:rPr lang="zh-CN" altLang="en-US" sz="1200" b="1" dirty="0" smtClean="0">
                <a:solidFill>
                  <a:srgbClr val="0000CC"/>
                </a:solidFill>
                <a:latin typeface="Times New Roman" pitchFamily="18" charset="0"/>
              </a:rPr>
              <a:t>、免疫计算、人工生命、群集智能等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err="1" smtClean="0"/>
              <a:t>T.Kohonen</a:t>
            </a:r>
            <a:r>
              <a:rPr lang="zh-CN" altLang="en-US" sz="1200" b="1" dirty="0" smtClean="0">
                <a:latin typeface="宋体" pitchFamily="2" charset="-122"/>
              </a:rPr>
              <a:t>的定义：</a:t>
            </a:r>
            <a:r>
              <a:rPr lang="zh-CN" altLang="en-US" sz="1200" b="1" dirty="0" smtClean="0">
                <a:latin typeface="Arial"/>
              </a:rPr>
              <a:t>“</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20</a:t>
            </a:fld>
            <a:endParaRPr lang="en-US" altLang="zh-CN"/>
          </a:p>
        </p:txBody>
      </p:sp>
    </p:spTree>
    <p:extLst>
      <p:ext uri="{BB962C8B-B14F-4D97-AF65-F5344CB8AC3E}">
        <p14:creationId xmlns:p14="http://schemas.microsoft.com/office/powerpoint/2010/main" val="9735960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21</a:t>
            </a:fld>
            <a:endParaRPr lang="en-US" altLang="zh-CN"/>
          </a:p>
        </p:txBody>
      </p:sp>
    </p:spTree>
    <p:extLst>
      <p:ext uri="{BB962C8B-B14F-4D97-AF65-F5344CB8AC3E}">
        <p14:creationId xmlns:p14="http://schemas.microsoft.com/office/powerpoint/2010/main" val="29509292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22</a:t>
            </a:fld>
            <a:endParaRPr lang="en-US" altLang="zh-CN"/>
          </a:p>
        </p:txBody>
      </p:sp>
    </p:spTree>
    <p:extLst>
      <p:ext uri="{BB962C8B-B14F-4D97-AF65-F5344CB8AC3E}">
        <p14:creationId xmlns:p14="http://schemas.microsoft.com/office/powerpoint/2010/main" val="20935185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23</a:t>
            </a:fld>
            <a:endParaRPr lang="en-US" altLang="zh-CN"/>
          </a:p>
        </p:txBody>
      </p:sp>
    </p:spTree>
    <p:extLst>
      <p:ext uri="{BB962C8B-B14F-4D97-AF65-F5344CB8AC3E}">
        <p14:creationId xmlns:p14="http://schemas.microsoft.com/office/powerpoint/2010/main" val="5602182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24</a:t>
            </a:fld>
            <a:endParaRPr lang="en-US" altLang="zh-CN"/>
          </a:p>
        </p:txBody>
      </p:sp>
    </p:spTree>
    <p:extLst>
      <p:ext uri="{BB962C8B-B14F-4D97-AF65-F5344CB8AC3E}">
        <p14:creationId xmlns:p14="http://schemas.microsoft.com/office/powerpoint/2010/main" val="19518269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25</a:t>
            </a:fld>
            <a:endParaRPr lang="en-US" altLang="zh-CN"/>
          </a:p>
        </p:txBody>
      </p:sp>
    </p:spTree>
    <p:extLst>
      <p:ext uri="{BB962C8B-B14F-4D97-AF65-F5344CB8AC3E}">
        <p14:creationId xmlns:p14="http://schemas.microsoft.com/office/powerpoint/2010/main" val="22723096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26</a:t>
            </a:fld>
            <a:endParaRPr lang="en-US" altLang="zh-CN"/>
          </a:p>
        </p:txBody>
      </p:sp>
    </p:spTree>
    <p:extLst>
      <p:ext uri="{BB962C8B-B14F-4D97-AF65-F5344CB8AC3E}">
        <p14:creationId xmlns:p14="http://schemas.microsoft.com/office/powerpoint/2010/main" val="5757563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27</a:t>
            </a:fld>
            <a:endParaRPr lang="en-US" altLang="zh-CN"/>
          </a:p>
        </p:txBody>
      </p:sp>
    </p:spTree>
    <p:extLst>
      <p:ext uri="{BB962C8B-B14F-4D97-AF65-F5344CB8AC3E}">
        <p14:creationId xmlns:p14="http://schemas.microsoft.com/office/powerpoint/2010/main" val="41425875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28</a:t>
            </a:fld>
            <a:endParaRPr lang="en-US" altLang="zh-CN"/>
          </a:p>
        </p:txBody>
      </p:sp>
    </p:spTree>
    <p:extLst>
      <p:ext uri="{BB962C8B-B14F-4D97-AF65-F5344CB8AC3E}">
        <p14:creationId xmlns:p14="http://schemas.microsoft.com/office/powerpoint/2010/main" val="121810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29</a:t>
            </a:fld>
            <a:endParaRPr lang="en-US" altLang="zh-CN"/>
          </a:p>
        </p:txBody>
      </p:sp>
    </p:spTree>
    <p:extLst>
      <p:ext uri="{BB962C8B-B14F-4D97-AF65-F5344CB8AC3E}">
        <p14:creationId xmlns:p14="http://schemas.microsoft.com/office/powerpoint/2010/main" val="1758635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a:t>
            </a:fld>
            <a:endParaRPr lang="en-US" altLang="zh-CN"/>
          </a:p>
        </p:txBody>
      </p:sp>
    </p:spTree>
    <p:extLst>
      <p:ext uri="{BB962C8B-B14F-4D97-AF65-F5344CB8AC3E}">
        <p14:creationId xmlns:p14="http://schemas.microsoft.com/office/powerpoint/2010/main" val="3684305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30</a:t>
            </a:fld>
            <a:endParaRPr lang="en-US" altLang="zh-CN"/>
          </a:p>
        </p:txBody>
      </p:sp>
    </p:spTree>
    <p:extLst>
      <p:ext uri="{BB962C8B-B14F-4D97-AF65-F5344CB8AC3E}">
        <p14:creationId xmlns:p14="http://schemas.microsoft.com/office/powerpoint/2010/main" val="38003535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31</a:t>
            </a:fld>
            <a:endParaRPr lang="en-US" altLang="zh-CN"/>
          </a:p>
        </p:txBody>
      </p:sp>
    </p:spTree>
    <p:extLst>
      <p:ext uri="{BB962C8B-B14F-4D97-AF65-F5344CB8AC3E}">
        <p14:creationId xmlns:p14="http://schemas.microsoft.com/office/powerpoint/2010/main" val="37027908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32</a:t>
            </a:fld>
            <a:endParaRPr lang="en-US" altLang="zh-CN"/>
          </a:p>
        </p:txBody>
      </p:sp>
    </p:spTree>
    <p:extLst>
      <p:ext uri="{BB962C8B-B14F-4D97-AF65-F5344CB8AC3E}">
        <p14:creationId xmlns:p14="http://schemas.microsoft.com/office/powerpoint/2010/main" val="14276442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33</a:t>
            </a:fld>
            <a:endParaRPr lang="en-US" altLang="zh-CN"/>
          </a:p>
        </p:txBody>
      </p:sp>
    </p:spTree>
    <p:extLst>
      <p:ext uri="{BB962C8B-B14F-4D97-AF65-F5344CB8AC3E}">
        <p14:creationId xmlns:p14="http://schemas.microsoft.com/office/powerpoint/2010/main" val="4089447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34</a:t>
            </a:fld>
            <a:endParaRPr lang="en-US" altLang="zh-CN"/>
          </a:p>
        </p:txBody>
      </p:sp>
    </p:spTree>
    <p:extLst>
      <p:ext uri="{BB962C8B-B14F-4D97-AF65-F5344CB8AC3E}">
        <p14:creationId xmlns:p14="http://schemas.microsoft.com/office/powerpoint/2010/main" val="16027722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35</a:t>
            </a:fld>
            <a:endParaRPr lang="en-US" altLang="zh-CN"/>
          </a:p>
        </p:txBody>
      </p:sp>
    </p:spTree>
    <p:extLst>
      <p:ext uri="{BB962C8B-B14F-4D97-AF65-F5344CB8AC3E}">
        <p14:creationId xmlns:p14="http://schemas.microsoft.com/office/powerpoint/2010/main" val="12999648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36</a:t>
            </a:fld>
            <a:endParaRPr lang="en-US" altLang="zh-CN"/>
          </a:p>
        </p:txBody>
      </p:sp>
    </p:spTree>
    <p:extLst>
      <p:ext uri="{BB962C8B-B14F-4D97-AF65-F5344CB8AC3E}">
        <p14:creationId xmlns:p14="http://schemas.microsoft.com/office/powerpoint/2010/main" val="40416998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37</a:t>
            </a:fld>
            <a:endParaRPr lang="en-US" altLang="zh-CN"/>
          </a:p>
        </p:txBody>
      </p:sp>
    </p:spTree>
    <p:extLst>
      <p:ext uri="{BB962C8B-B14F-4D97-AF65-F5344CB8AC3E}">
        <p14:creationId xmlns:p14="http://schemas.microsoft.com/office/powerpoint/2010/main" val="29391449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38</a:t>
            </a:fld>
            <a:endParaRPr lang="en-US" altLang="zh-CN"/>
          </a:p>
        </p:txBody>
      </p:sp>
    </p:spTree>
    <p:extLst>
      <p:ext uri="{BB962C8B-B14F-4D97-AF65-F5344CB8AC3E}">
        <p14:creationId xmlns:p14="http://schemas.microsoft.com/office/powerpoint/2010/main" val="20391778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39</a:t>
            </a:fld>
            <a:endParaRPr lang="en-US" altLang="zh-CN"/>
          </a:p>
        </p:txBody>
      </p:sp>
    </p:spTree>
    <p:extLst>
      <p:ext uri="{BB962C8B-B14F-4D97-AF65-F5344CB8AC3E}">
        <p14:creationId xmlns:p14="http://schemas.microsoft.com/office/powerpoint/2010/main" val="1247480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目前还没有一个统一的的定义，使用较多的是美国科学家</a:t>
            </a:r>
            <a:r>
              <a:rPr lang="en-US" altLang="zh-CN" sz="1200" b="1" dirty="0" err="1" smtClean="0">
                <a:solidFill>
                  <a:srgbClr val="0000CC"/>
                </a:solidFill>
                <a:latin typeface="Times New Roman" pitchFamily="18" charset="0"/>
              </a:rPr>
              <a:t>Bezdek</a:t>
            </a:r>
            <a:r>
              <a:rPr lang="zh-CN" altLang="en-US" sz="1200" b="1" dirty="0" smtClean="0">
                <a:solidFill>
                  <a:srgbClr val="0000CC"/>
                </a:solidFill>
                <a:latin typeface="Times New Roman" pitchFamily="18" charset="0"/>
              </a:rPr>
              <a:t>从计算智能</a:t>
            </a:r>
            <a:r>
              <a:rPr lang="zh-CN" altLang="en-US" sz="1200" b="1" dirty="0" smtClean="0">
                <a:solidFill>
                  <a:srgbClr val="009900"/>
                </a:solidFill>
                <a:latin typeface="Times New Roman" pitchFamily="18" charset="0"/>
              </a:rPr>
              <a:t>系统角度</a:t>
            </a:r>
            <a:r>
              <a:rPr lang="zh-CN" altLang="en-US" sz="1200" b="1" dirty="0" smtClean="0">
                <a:solidFill>
                  <a:srgbClr val="0000CC"/>
                </a:solidFill>
                <a:latin typeface="Times New Roman" pitchFamily="18" charset="0"/>
              </a:rPr>
              <a:t>所给出的定义</a:t>
            </a:r>
            <a:r>
              <a:rPr lang="en-US" altLang="zh-CN" sz="1200" b="1" dirty="0" smtClean="0">
                <a:solidFill>
                  <a:srgbClr val="0000CC"/>
                </a:solidFill>
                <a:latin typeface="Times New Roman" pitchFamily="18" charset="0"/>
              </a:rPr>
              <a:t>:</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a:t>
            </a:fld>
            <a:endParaRPr lang="en-US" altLang="zh-CN"/>
          </a:p>
        </p:txBody>
      </p:sp>
    </p:spTree>
    <p:extLst>
      <p:ext uri="{BB962C8B-B14F-4D97-AF65-F5344CB8AC3E}">
        <p14:creationId xmlns:p14="http://schemas.microsoft.com/office/powerpoint/2010/main" val="1307233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latin typeface="幼圆" pitchFamily="49" charset="-122"/>
                <a:ea typeface="幼圆" pitchFamily="49" charset="-122"/>
              </a:rPr>
              <a:t>罗森勃拉特已经证明，</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40</a:t>
            </a:fld>
            <a:endParaRPr lang="en-US" altLang="zh-CN"/>
          </a:p>
        </p:txBody>
      </p:sp>
    </p:spTree>
    <p:extLst>
      <p:ext uri="{BB962C8B-B14F-4D97-AF65-F5344CB8AC3E}">
        <p14:creationId xmlns:p14="http://schemas.microsoft.com/office/powerpoint/2010/main" val="27430799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41</a:t>
            </a:fld>
            <a:endParaRPr lang="en-US" altLang="zh-CN"/>
          </a:p>
        </p:txBody>
      </p:sp>
    </p:spTree>
    <p:extLst>
      <p:ext uri="{BB962C8B-B14F-4D97-AF65-F5344CB8AC3E}">
        <p14:creationId xmlns:p14="http://schemas.microsoft.com/office/powerpoint/2010/main" val="4054710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42</a:t>
            </a:fld>
            <a:endParaRPr lang="en-US" altLang="zh-CN"/>
          </a:p>
        </p:txBody>
      </p:sp>
    </p:spTree>
    <p:extLst>
      <p:ext uri="{BB962C8B-B14F-4D97-AF65-F5344CB8AC3E}">
        <p14:creationId xmlns:p14="http://schemas.microsoft.com/office/powerpoint/2010/main" val="12181160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43</a:t>
            </a:fld>
            <a:endParaRPr lang="en-US" altLang="zh-CN"/>
          </a:p>
        </p:txBody>
      </p:sp>
    </p:spTree>
    <p:extLst>
      <p:ext uri="{BB962C8B-B14F-4D97-AF65-F5344CB8AC3E}">
        <p14:creationId xmlns:p14="http://schemas.microsoft.com/office/powerpoint/2010/main" val="188086100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44</a:t>
            </a:fld>
            <a:endParaRPr lang="en-US" altLang="zh-CN"/>
          </a:p>
        </p:txBody>
      </p:sp>
    </p:spTree>
    <p:extLst>
      <p:ext uri="{BB962C8B-B14F-4D97-AF65-F5344CB8AC3E}">
        <p14:creationId xmlns:p14="http://schemas.microsoft.com/office/powerpoint/2010/main" val="20549839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45</a:t>
            </a:fld>
            <a:endParaRPr lang="en-US" altLang="zh-CN"/>
          </a:p>
        </p:txBody>
      </p:sp>
    </p:spTree>
    <p:extLst>
      <p:ext uri="{BB962C8B-B14F-4D97-AF65-F5344CB8AC3E}">
        <p14:creationId xmlns:p14="http://schemas.microsoft.com/office/powerpoint/2010/main" val="9251727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46</a:t>
            </a:fld>
            <a:endParaRPr lang="en-US" altLang="zh-CN"/>
          </a:p>
        </p:txBody>
      </p:sp>
    </p:spTree>
    <p:extLst>
      <p:ext uri="{BB962C8B-B14F-4D97-AF65-F5344CB8AC3E}">
        <p14:creationId xmlns:p14="http://schemas.microsoft.com/office/powerpoint/2010/main" val="5478874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buFont typeface="Wingdings" pitchFamily="2" charset="2"/>
              <a:buChar char="ü"/>
            </a:pPr>
            <a:r>
              <a:rPr lang="zh-CN" altLang="en-US" sz="2000" dirty="0" smtClean="0"/>
              <a:t>网络的每个输入节点对应于样本的一个特征</a:t>
            </a:r>
          </a:p>
          <a:p>
            <a:pPr lvl="1">
              <a:buFont typeface="Wingdings" pitchFamily="2" charset="2"/>
              <a:buChar char="ü"/>
            </a:pPr>
            <a:r>
              <a:rPr lang="zh-CN" altLang="en-US" sz="2000" dirty="0" smtClean="0"/>
              <a:t>输出层单元采用“</a:t>
            </a:r>
            <a:r>
              <a:rPr lang="en-US" altLang="zh-CN" sz="2000" dirty="0" smtClean="0"/>
              <a:t>c</a:t>
            </a:r>
            <a:r>
              <a:rPr lang="zh-CN" altLang="en-US" sz="2000" dirty="0" smtClean="0"/>
              <a:t>中取</a:t>
            </a:r>
            <a:r>
              <a:rPr lang="en-US" altLang="zh-CN" sz="2000" dirty="0" smtClean="0"/>
              <a:t>1”</a:t>
            </a:r>
            <a:r>
              <a:rPr lang="zh-CN" altLang="en-US" sz="2000" dirty="0" smtClean="0"/>
              <a:t>编码，</a:t>
            </a:r>
            <a:r>
              <a:rPr lang="zh-CN" altLang="en-US" sz="2000" dirty="0" smtClean="0">
                <a:solidFill>
                  <a:srgbClr val="0000CC"/>
                </a:solidFill>
              </a:rPr>
              <a:t>每个输出节点对应一个类</a:t>
            </a:r>
            <a:r>
              <a:rPr lang="zh-CN" altLang="en-US" sz="2000" dirty="0" smtClean="0"/>
              <a:t>，即</a:t>
            </a:r>
            <a:r>
              <a:rPr lang="zh-CN" altLang="en-US" sz="2000" dirty="0" smtClean="0">
                <a:solidFill>
                  <a:srgbClr val="CC3300"/>
                </a:solidFill>
              </a:rPr>
              <a:t>输出层单元数</a:t>
            </a:r>
            <a:r>
              <a:rPr lang="en-US" altLang="zh-CN" sz="2000" dirty="0" smtClean="0">
                <a:solidFill>
                  <a:srgbClr val="CC3300"/>
                </a:solidFill>
              </a:rPr>
              <a:t>=</a:t>
            </a:r>
            <a:r>
              <a:rPr lang="zh-CN" altLang="en-US" sz="2000" dirty="0" smtClean="0">
                <a:solidFill>
                  <a:srgbClr val="CC3300"/>
                </a:solidFill>
              </a:rPr>
              <a:t>模式类数</a:t>
            </a:r>
          </a:p>
          <a:p>
            <a:pPr lvl="1">
              <a:buFont typeface="Wingdings" pitchFamily="2" charset="2"/>
              <a:buChar char="ü"/>
            </a:pPr>
            <a:r>
              <a:rPr lang="zh-CN" altLang="en-US" sz="2000" dirty="0" smtClean="0"/>
              <a:t>训练样本数据的</a:t>
            </a:r>
            <a:r>
              <a:rPr lang="zh-CN" altLang="en-US" sz="2000" dirty="0" smtClean="0">
                <a:solidFill>
                  <a:schemeClr val="accent2"/>
                </a:solidFill>
              </a:rPr>
              <a:t>目标输出</a:t>
            </a:r>
            <a:r>
              <a:rPr lang="zh-CN" altLang="en-US" sz="2000" dirty="0" smtClean="0"/>
              <a:t>：</a:t>
            </a:r>
            <a:r>
              <a:rPr lang="en-US" altLang="zh-CN" sz="2000" dirty="0" smtClean="0"/>
              <a:t>[0, 0,…, 1,…, 0], </a:t>
            </a:r>
            <a:r>
              <a:rPr lang="zh-CN" altLang="en-US" sz="2000" dirty="0" smtClean="0"/>
              <a:t>即其所属类的相应输出节点为</a:t>
            </a:r>
            <a:r>
              <a:rPr lang="en-US" altLang="zh-CN" sz="2000" dirty="0" smtClean="0"/>
              <a:t>1</a:t>
            </a:r>
            <a:r>
              <a:rPr lang="zh-CN" altLang="en-US" sz="2000" dirty="0" smtClean="0"/>
              <a:t>，其他节点均为</a:t>
            </a:r>
            <a:r>
              <a:rPr lang="en-US" altLang="zh-CN" sz="2000" dirty="0" smtClean="0"/>
              <a:t>0</a:t>
            </a:r>
          </a:p>
          <a:p>
            <a:pPr lvl="1">
              <a:buFont typeface="Wingdings" pitchFamily="2" charset="2"/>
              <a:buChar char="ü"/>
            </a:pPr>
            <a:r>
              <a:rPr lang="zh-CN" altLang="en-US" sz="2000" dirty="0" smtClean="0">
                <a:solidFill>
                  <a:schemeClr val="accent2"/>
                </a:solidFill>
              </a:rPr>
              <a:t>识别阶段</a:t>
            </a:r>
            <a:r>
              <a:rPr lang="zh-CN" altLang="en-US" sz="2000" dirty="0" smtClean="0"/>
              <a:t>：未知样本的类别判定为与输出值最大的节点对应的类别</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47</a:t>
            </a:fld>
            <a:endParaRPr lang="en-US" altLang="zh-CN"/>
          </a:p>
        </p:txBody>
      </p:sp>
    </p:spTree>
    <p:extLst>
      <p:ext uri="{BB962C8B-B14F-4D97-AF65-F5344CB8AC3E}">
        <p14:creationId xmlns:p14="http://schemas.microsoft.com/office/powerpoint/2010/main" val="18634351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48</a:t>
            </a:fld>
            <a:endParaRPr lang="en-US" altLang="zh-CN"/>
          </a:p>
        </p:txBody>
      </p:sp>
    </p:spTree>
    <p:extLst>
      <p:ext uri="{BB962C8B-B14F-4D97-AF65-F5344CB8AC3E}">
        <p14:creationId xmlns:p14="http://schemas.microsoft.com/office/powerpoint/2010/main" val="121055709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zh-CN" sz="1200" b="1" dirty="0" smtClean="0">
                <a:solidFill>
                  <a:srgbClr val="0000CC"/>
                </a:solidFill>
                <a:latin typeface="幼圆" pitchFamily="49" charset="-122"/>
                <a:ea typeface="幼圆" pitchFamily="49" charset="-122"/>
              </a:rPr>
              <a:t>BP</a:t>
            </a:r>
            <a:r>
              <a:rPr lang="zh-CN" altLang="en-US" sz="1200" b="1" dirty="0" smtClean="0">
                <a:solidFill>
                  <a:srgbClr val="0000CC"/>
                </a:solidFill>
                <a:latin typeface="幼圆" pitchFamily="49" charset="-122"/>
                <a:ea typeface="幼圆" pitchFamily="49" charset="-122"/>
              </a:rPr>
              <a:t>网络</a:t>
            </a:r>
            <a:r>
              <a:rPr lang="en-US" altLang="zh-CN" sz="1200" b="1" dirty="0" smtClean="0">
                <a:solidFill>
                  <a:srgbClr val="0000CC"/>
                </a:solidFill>
                <a:latin typeface="幼圆" pitchFamily="49" charset="-122"/>
                <a:ea typeface="幼圆" pitchFamily="49" charset="-122"/>
              </a:rPr>
              <a:t>(</a:t>
            </a:r>
            <a:r>
              <a:rPr lang="zh-CN" altLang="en-US" sz="1200" b="1" dirty="0" smtClean="0">
                <a:solidFill>
                  <a:srgbClr val="0000CC"/>
                </a:solidFill>
                <a:latin typeface="幼圆" pitchFamily="49" charset="-122"/>
                <a:ea typeface="幼圆" pitchFamily="49" charset="-122"/>
              </a:rPr>
              <a:t>误差反向传播</a:t>
            </a:r>
            <a:r>
              <a:rPr lang="en-US" altLang="zh-CN" sz="1200" b="1" dirty="0" smtClean="0">
                <a:solidFill>
                  <a:srgbClr val="0000CC"/>
                </a:solidFill>
                <a:latin typeface="幼圆" pitchFamily="49" charset="-122"/>
                <a:ea typeface="幼圆" pitchFamily="49" charset="-122"/>
              </a:rPr>
              <a:t>(Error Back Propagation)</a:t>
            </a:r>
            <a:r>
              <a:rPr lang="zh-CN" altLang="en-US" sz="1200" b="1" dirty="0" smtClean="0">
                <a:solidFill>
                  <a:srgbClr val="0000CC"/>
                </a:solidFill>
                <a:latin typeface="幼圆" pitchFamily="49" charset="-122"/>
                <a:ea typeface="幼圆" pitchFamily="49" charset="-122"/>
              </a:rPr>
              <a:t>网络）通常简称为</a:t>
            </a:r>
            <a:r>
              <a:rPr lang="en-US" altLang="zh-CN" sz="1200" b="1" dirty="0" smtClean="0">
                <a:solidFill>
                  <a:srgbClr val="0000CC"/>
                </a:solidFill>
                <a:latin typeface="幼圆" pitchFamily="49" charset="-122"/>
                <a:ea typeface="幼圆" pitchFamily="49" charset="-122"/>
              </a:rPr>
              <a:t>BP(Back Propagation)</a:t>
            </a:r>
            <a:r>
              <a:rPr lang="zh-CN" altLang="en-US" sz="1200" b="1" dirty="0" smtClean="0">
                <a:solidFill>
                  <a:srgbClr val="0000CC"/>
                </a:solidFill>
                <a:latin typeface="幼圆" pitchFamily="49" charset="-122"/>
                <a:ea typeface="幼圆" pitchFamily="49" charset="-122"/>
              </a:rPr>
              <a:t>网络，是由美国加州大学的鲁梅尔哈特和麦克莱兰在研究并行分布式信息处理方法，探索人类认知微结构的过程中，于</a:t>
            </a:r>
            <a:r>
              <a:rPr lang="en-US" altLang="zh-CN" sz="1200" b="1" dirty="0" smtClean="0">
                <a:solidFill>
                  <a:srgbClr val="0000CC"/>
                </a:solidFill>
                <a:latin typeface="幼圆" pitchFamily="49" charset="-122"/>
                <a:ea typeface="幼圆" pitchFamily="49" charset="-122"/>
              </a:rPr>
              <a:t>1986</a:t>
            </a:r>
            <a:r>
              <a:rPr lang="zh-CN" altLang="en-US" sz="1200" b="1" dirty="0" smtClean="0">
                <a:solidFill>
                  <a:srgbClr val="0000CC"/>
                </a:solidFill>
                <a:latin typeface="幼圆" pitchFamily="49" charset="-122"/>
                <a:ea typeface="幼圆" pitchFamily="49" charset="-122"/>
              </a:rPr>
              <a:t>年提出的一种网络模型。</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49</a:t>
            </a:fld>
            <a:endParaRPr lang="en-US" altLang="zh-CN"/>
          </a:p>
        </p:txBody>
      </p:sp>
    </p:spTree>
    <p:extLst>
      <p:ext uri="{BB962C8B-B14F-4D97-AF65-F5344CB8AC3E}">
        <p14:creationId xmlns:p14="http://schemas.microsoft.com/office/powerpoint/2010/main" val="397673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a:t>
            </a:fld>
            <a:endParaRPr lang="en-US" altLang="zh-CN"/>
          </a:p>
        </p:txBody>
      </p:sp>
    </p:spTree>
    <p:extLst>
      <p:ext uri="{BB962C8B-B14F-4D97-AF65-F5344CB8AC3E}">
        <p14:creationId xmlns:p14="http://schemas.microsoft.com/office/powerpoint/2010/main" val="35978170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spcBef>
                <a:spcPct val="50000"/>
              </a:spcBef>
              <a:buFont typeface="Wingdings" pitchFamily="2" charset="2"/>
              <a:buChar char="Ø"/>
            </a:pPr>
            <a:r>
              <a:rPr lang="zh-CN" altLang="en-US" sz="1200" dirty="0" smtClean="0">
                <a:latin typeface="幼圆" pitchFamily="49" charset="-122"/>
                <a:ea typeface="幼圆" pitchFamily="49" charset="-122"/>
              </a:rPr>
              <a:t> 实际输出与期望输出之间的均方差最小 </a:t>
            </a:r>
            <a:r>
              <a:rPr lang="en-US" altLang="zh-CN" sz="1200" dirty="0" smtClean="0">
                <a:latin typeface="幼圆" pitchFamily="49" charset="-122"/>
                <a:ea typeface="幼圆" pitchFamily="49" charset="-122"/>
              </a:rPr>
              <a:t>---》</a:t>
            </a:r>
            <a:r>
              <a:rPr lang="zh-CN" altLang="en-US" sz="1200" dirty="0" smtClean="0">
                <a:latin typeface="幼圆" pitchFamily="49" charset="-122"/>
                <a:ea typeface="幼圆" pitchFamily="49" charset="-122"/>
              </a:rPr>
              <a:t>梯度下降（负梯度方向误差下降最快） </a:t>
            </a:r>
            <a:r>
              <a:rPr lang="en-US" altLang="zh-CN" sz="1200" dirty="0" smtClean="0">
                <a:latin typeface="幼圆" pitchFamily="49" charset="-122"/>
                <a:ea typeface="幼圆" pitchFamily="49" charset="-122"/>
              </a:rPr>
              <a:t>---》</a:t>
            </a:r>
            <a:r>
              <a:rPr lang="zh-CN" altLang="en-US" sz="1200" dirty="0" smtClean="0">
                <a:latin typeface="幼圆" pitchFamily="49" charset="-122"/>
                <a:ea typeface="幼圆" pitchFamily="49" charset="-122"/>
              </a:rPr>
              <a:t>修正误差</a:t>
            </a:r>
          </a:p>
          <a:p>
            <a:pPr>
              <a:spcBef>
                <a:spcPct val="50000"/>
              </a:spcBef>
              <a:buFont typeface="Wingdings" pitchFamily="2" charset="2"/>
              <a:buChar char="Ø"/>
            </a:pPr>
            <a:r>
              <a:rPr lang="zh-CN" altLang="en-US" sz="1200" dirty="0" smtClean="0">
                <a:latin typeface="幼圆" pitchFamily="49" charset="-122"/>
                <a:ea typeface="幼圆" pitchFamily="49" charset="-122"/>
              </a:rPr>
              <a:t>当参数适当时，能够收敛到较小的均方差</a:t>
            </a:r>
          </a:p>
          <a:p>
            <a:pPr>
              <a:spcBef>
                <a:spcPct val="50000"/>
              </a:spcBef>
              <a:buFont typeface="Wingdings" pitchFamily="2" charset="2"/>
              <a:buChar char="Ø"/>
            </a:pPr>
            <a:r>
              <a:rPr lang="zh-CN" altLang="en-US" sz="1200" dirty="0" smtClean="0">
                <a:latin typeface="幼圆" pitchFamily="49" charset="-122"/>
                <a:ea typeface="幼圆" pitchFamily="49" charset="-122"/>
              </a:rPr>
              <a:t>缺点：训练时间较长，且易陷于局部极小。</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50</a:t>
            </a:fld>
            <a:endParaRPr lang="en-US" altLang="zh-CN"/>
          </a:p>
        </p:txBody>
      </p:sp>
    </p:spTree>
    <p:extLst>
      <p:ext uri="{BB962C8B-B14F-4D97-AF65-F5344CB8AC3E}">
        <p14:creationId xmlns:p14="http://schemas.microsoft.com/office/powerpoint/2010/main" val="152795564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51</a:t>
            </a:fld>
            <a:endParaRPr lang="en-US" altLang="zh-CN"/>
          </a:p>
        </p:txBody>
      </p:sp>
    </p:spTree>
    <p:extLst>
      <p:ext uri="{BB962C8B-B14F-4D97-AF65-F5344CB8AC3E}">
        <p14:creationId xmlns:p14="http://schemas.microsoft.com/office/powerpoint/2010/main" val="7304931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52</a:t>
            </a:fld>
            <a:endParaRPr lang="en-US" altLang="zh-CN"/>
          </a:p>
        </p:txBody>
      </p:sp>
    </p:spTree>
    <p:extLst>
      <p:ext uri="{BB962C8B-B14F-4D97-AF65-F5344CB8AC3E}">
        <p14:creationId xmlns:p14="http://schemas.microsoft.com/office/powerpoint/2010/main" val="309974102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53</a:t>
            </a:fld>
            <a:endParaRPr lang="en-US" altLang="zh-CN"/>
          </a:p>
        </p:txBody>
      </p:sp>
    </p:spTree>
    <p:extLst>
      <p:ext uri="{BB962C8B-B14F-4D97-AF65-F5344CB8AC3E}">
        <p14:creationId xmlns:p14="http://schemas.microsoft.com/office/powerpoint/2010/main" val="1564520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54</a:t>
            </a:fld>
            <a:endParaRPr lang="en-US" altLang="zh-CN"/>
          </a:p>
        </p:txBody>
      </p:sp>
    </p:spTree>
    <p:extLst>
      <p:ext uri="{BB962C8B-B14F-4D97-AF65-F5344CB8AC3E}">
        <p14:creationId xmlns:p14="http://schemas.microsoft.com/office/powerpoint/2010/main" val="32644592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55</a:t>
            </a:fld>
            <a:endParaRPr lang="en-US" altLang="zh-CN"/>
          </a:p>
        </p:txBody>
      </p:sp>
    </p:spTree>
    <p:extLst>
      <p:ext uri="{BB962C8B-B14F-4D97-AF65-F5344CB8AC3E}">
        <p14:creationId xmlns:p14="http://schemas.microsoft.com/office/powerpoint/2010/main" val="3598911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56</a:t>
            </a:fld>
            <a:endParaRPr lang="en-US" altLang="zh-CN"/>
          </a:p>
        </p:txBody>
      </p:sp>
    </p:spTree>
    <p:extLst>
      <p:ext uri="{BB962C8B-B14F-4D97-AF65-F5344CB8AC3E}">
        <p14:creationId xmlns:p14="http://schemas.microsoft.com/office/powerpoint/2010/main" val="22473410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sz="1200" b="1" dirty="0" smtClean="0">
              <a:solidFill>
                <a:srgbClr val="0000CC"/>
              </a:solidFill>
              <a:latin typeface="Times New Roman" pitchFamily="18" charset="0"/>
            </a:endParaRPr>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57</a:t>
            </a:fld>
            <a:endParaRPr lang="en-US" altLang="zh-CN"/>
          </a:p>
        </p:txBody>
      </p:sp>
    </p:spTree>
    <p:extLst>
      <p:ext uri="{BB962C8B-B14F-4D97-AF65-F5344CB8AC3E}">
        <p14:creationId xmlns:p14="http://schemas.microsoft.com/office/powerpoint/2010/main" val="206189021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latin typeface="幼圆" pitchFamily="49" charset="-122"/>
                <a:ea typeface="幼圆" pitchFamily="49" charset="-122"/>
              </a:rPr>
              <a:t>其中，第一个分支是演化计算中最初形成的一种具有普遍影响的模拟进化优化算法。因此我们主要讨论</a:t>
            </a:r>
            <a:r>
              <a:rPr lang="zh-CN" altLang="en-US" sz="1200" b="1" dirty="0" smtClean="0">
                <a:solidFill>
                  <a:srgbClr val="FF0000"/>
                </a:solidFill>
                <a:latin typeface="幼圆" pitchFamily="49" charset="-122"/>
                <a:ea typeface="幼圆" pitchFamily="49" charset="-122"/>
              </a:rPr>
              <a:t>遗传算法</a:t>
            </a:r>
            <a:r>
              <a:rPr lang="zh-CN" altLang="en-US" sz="1200" b="1" dirty="0" smtClean="0">
                <a:solidFill>
                  <a:srgbClr val="0000CC"/>
                </a:solidFill>
                <a:latin typeface="幼圆" pitchFamily="49" charset="-122"/>
                <a:ea typeface="幼圆" pitchFamily="49" charset="-122"/>
              </a:rPr>
              <a:t>。</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58</a:t>
            </a:fld>
            <a:endParaRPr lang="en-US" altLang="zh-CN"/>
          </a:p>
        </p:txBody>
      </p:sp>
    </p:spTree>
    <p:extLst>
      <p:ext uri="{BB962C8B-B14F-4D97-AF65-F5344CB8AC3E}">
        <p14:creationId xmlns:p14="http://schemas.microsoft.com/office/powerpoint/2010/main" val="4762453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59</a:t>
            </a:fld>
            <a:endParaRPr lang="en-US" altLang="zh-CN"/>
          </a:p>
        </p:txBody>
      </p:sp>
    </p:spTree>
    <p:extLst>
      <p:ext uri="{BB962C8B-B14F-4D97-AF65-F5344CB8AC3E}">
        <p14:creationId xmlns:p14="http://schemas.microsoft.com/office/powerpoint/2010/main" val="781129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a:t>
            </a:fld>
            <a:endParaRPr lang="en-US" altLang="zh-CN"/>
          </a:p>
        </p:txBody>
      </p:sp>
    </p:spTree>
    <p:extLst>
      <p:ext uri="{BB962C8B-B14F-4D97-AF65-F5344CB8AC3E}">
        <p14:creationId xmlns:p14="http://schemas.microsoft.com/office/powerpoint/2010/main" val="75718478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60</a:t>
            </a:fld>
            <a:endParaRPr lang="en-US" altLang="zh-CN"/>
          </a:p>
        </p:txBody>
      </p:sp>
    </p:spTree>
    <p:extLst>
      <p:ext uri="{BB962C8B-B14F-4D97-AF65-F5344CB8AC3E}">
        <p14:creationId xmlns:p14="http://schemas.microsoft.com/office/powerpoint/2010/main" val="369315815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61</a:t>
            </a:fld>
            <a:endParaRPr lang="en-US" altLang="zh-CN"/>
          </a:p>
        </p:txBody>
      </p:sp>
    </p:spTree>
    <p:extLst>
      <p:ext uri="{BB962C8B-B14F-4D97-AF65-F5344CB8AC3E}">
        <p14:creationId xmlns:p14="http://schemas.microsoft.com/office/powerpoint/2010/main" val="236166773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latin typeface="幼圆" pitchFamily="49" charset="-122"/>
                <a:ea typeface="幼圆" pitchFamily="49" charset="-122"/>
              </a:rPr>
              <a:t>正是由于遗传的作用，自然界才能有稳定的物种。 </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62</a:t>
            </a:fld>
            <a:endParaRPr lang="en-US" altLang="zh-CN"/>
          </a:p>
        </p:txBody>
      </p:sp>
    </p:spTree>
    <p:extLst>
      <p:ext uri="{BB962C8B-B14F-4D97-AF65-F5344CB8AC3E}">
        <p14:creationId xmlns:p14="http://schemas.microsoft.com/office/powerpoint/2010/main" val="63318711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63</a:t>
            </a:fld>
            <a:endParaRPr lang="en-US" altLang="zh-CN"/>
          </a:p>
        </p:txBody>
      </p:sp>
    </p:spTree>
    <p:extLst>
      <p:ext uri="{BB962C8B-B14F-4D97-AF65-F5344CB8AC3E}">
        <p14:creationId xmlns:p14="http://schemas.microsoft.com/office/powerpoint/2010/main" val="218701449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latin typeface="仿宋_GB2312" pitchFamily="49" charset="-122"/>
                <a:ea typeface="仿宋_GB2312" pitchFamily="49" charset="-122"/>
              </a:rPr>
              <a:t>当基因传递给子孙后代的过程中，会有很小的概率发生差错，从而使基因得到微小的改变。这多少有点象中国古老的耳语传话游戏：在一队人中，把一条消息一个接一个地传递下去；第一个人对着第二个人的耳朵轻声地讲述一个故事，第二个人再轻声地把此故事传向第三个人，等，直到最后那个人再把听到的故事讲出来。通常这都会诺出很多笑话：最后一个人讲出来故事与第一个所讲的已是面目全非。其实，这种类型的差错在把信息从一个系统传递给另一系统时实际都会发生的。</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64</a:t>
            </a:fld>
            <a:endParaRPr lang="en-US" altLang="zh-CN"/>
          </a:p>
        </p:txBody>
      </p:sp>
    </p:spTree>
    <p:extLst>
      <p:ext uri="{BB962C8B-B14F-4D97-AF65-F5344CB8AC3E}">
        <p14:creationId xmlns:p14="http://schemas.microsoft.com/office/powerpoint/2010/main" val="154270877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zh-CN" altLang="en-US" sz="2000" b="1" dirty="0" smtClean="0">
                <a:solidFill>
                  <a:srgbClr val="00B050"/>
                </a:solidFill>
                <a:latin typeface="仿宋_GB2312" pitchFamily="49" charset="-122"/>
                <a:ea typeface="仿宋_GB2312" pitchFamily="49" charset="-122"/>
              </a:rPr>
              <a:t>种群</a:t>
            </a:r>
            <a:r>
              <a:rPr lang="zh-CN" altLang="fr-FR" sz="2000" b="1" dirty="0" smtClean="0">
                <a:solidFill>
                  <a:srgbClr val="00B050"/>
                </a:solidFill>
                <a:latin typeface="仿宋_GB2312" pitchFamily="49" charset="-122"/>
                <a:ea typeface="仿宋_GB2312" pitchFamily="49" charset="-122"/>
              </a:rPr>
              <a:t>（</a:t>
            </a:r>
            <a:r>
              <a:rPr lang="fr-FR" altLang="zh-CN" sz="2000" b="1" dirty="0" smtClean="0">
                <a:solidFill>
                  <a:srgbClr val="00B050"/>
                </a:solidFill>
                <a:latin typeface="仿宋_GB2312" pitchFamily="49" charset="-122"/>
                <a:ea typeface="仿宋_GB2312" pitchFamily="49" charset="-122"/>
              </a:rPr>
              <a:t>Population</a:t>
            </a:r>
            <a:r>
              <a:rPr lang="zh-CN" altLang="fr-FR" sz="2000" b="1" dirty="0" smtClean="0">
                <a:solidFill>
                  <a:srgbClr val="00B050"/>
                </a:solidFill>
                <a:latin typeface="仿宋_GB2312" pitchFamily="49" charset="-122"/>
                <a:ea typeface="仿宋_GB2312" pitchFamily="49" charset="-122"/>
              </a:rPr>
              <a:t>）</a:t>
            </a:r>
            <a:r>
              <a:rPr lang="zh-CN" altLang="fr-FR" sz="2000" dirty="0" smtClean="0">
                <a:latin typeface="仿宋_GB2312" pitchFamily="49" charset="-122"/>
                <a:ea typeface="仿宋_GB2312" pitchFamily="49" charset="-122"/>
              </a:rPr>
              <a:t>：初始给定的多个解的集合。遗传算法的求解过程是从代表问题可能潜在的解集的一个种群（</a:t>
            </a:r>
            <a:r>
              <a:rPr lang="fr-FR" altLang="zh-CN" sz="2000" dirty="0" smtClean="0">
                <a:latin typeface="仿宋_GB2312" pitchFamily="49" charset="-122"/>
                <a:ea typeface="仿宋_GB2312" pitchFamily="49" charset="-122"/>
              </a:rPr>
              <a:t>population</a:t>
            </a:r>
            <a:r>
              <a:rPr lang="zh-CN" altLang="fr-FR" sz="2000" dirty="0" smtClean="0">
                <a:latin typeface="仿宋_GB2312" pitchFamily="49" charset="-122"/>
                <a:ea typeface="仿宋_GB2312" pitchFamily="49" charset="-122"/>
              </a:rPr>
              <a:t>）开始。</a:t>
            </a:r>
            <a:endParaRPr lang="fr-FR" altLang="zh-CN" sz="2000" dirty="0" smtClean="0">
              <a:latin typeface="仿宋_GB2312" pitchFamily="49" charset="-122"/>
              <a:ea typeface="仿宋_GB2312" pitchFamily="49" charset="-122"/>
            </a:endParaRP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65</a:t>
            </a:fld>
            <a:endParaRPr lang="en-US" altLang="zh-CN"/>
          </a:p>
        </p:txBody>
      </p:sp>
    </p:spTree>
    <p:extLst>
      <p:ext uri="{BB962C8B-B14F-4D97-AF65-F5344CB8AC3E}">
        <p14:creationId xmlns:p14="http://schemas.microsoft.com/office/powerpoint/2010/main" val="369078252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zh-CN" altLang="en-US" sz="2200" dirty="0" smtClean="0">
                <a:latin typeface="Times New Roman" pitchFamily="18" charset="0"/>
                <a:ea typeface="仿宋_GB2312" pitchFamily="49" charset="-122"/>
                <a:cs typeface="Times New Roman" pitchFamily="18" charset="0"/>
              </a:rPr>
              <a:t>标准的遗传操作包括以下</a:t>
            </a:r>
            <a:r>
              <a:rPr lang="en-US" altLang="zh-CN" sz="2200" dirty="0" smtClean="0">
                <a:latin typeface="Times New Roman" pitchFamily="18" charset="0"/>
                <a:ea typeface="仿宋_GB2312" pitchFamily="49" charset="-122"/>
                <a:cs typeface="Times New Roman" pitchFamily="18" charset="0"/>
              </a:rPr>
              <a:t>3</a:t>
            </a:r>
            <a:r>
              <a:rPr lang="zh-CN" altLang="en-US" sz="2200" dirty="0" smtClean="0">
                <a:latin typeface="Times New Roman" pitchFamily="18" charset="0"/>
                <a:ea typeface="仿宋_GB2312" pitchFamily="49" charset="-122"/>
                <a:cs typeface="Times New Roman" pitchFamily="18" charset="0"/>
              </a:rPr>
              <a:t>种基本形式：</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66</a:t>
            </a:fld>
            <a:endParaRPr lang="en-US" altLang="zh-CN"/>
          </a:p>
        </p:txBody>
      </p:sp>
    </p:spTree>
    <p:extLst>
      <p:ext uri="{BB962C8B-B14F-4D97-AF65-F5344CB8AC3E}">
        <p14:creationId xmlns:p14="http://schemas.microsoft.com/office/powerpoint/2010/main" val="145053811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67</a:t>
            </a:fld>
            <a:endParaRPr lang="en-US" altLang="zh-CN"/>
          </a:p>
        </p:txBody>
      </p:sp>
    </p:spTree>
    <p:extLst>
      <p:ext uri="{BB962C8B-B14F-4D97-AF65-F5344CB8AC3E}">
        <p14:creationId xmlns:p14="http://schemas.microsoft.com/office/powerpoint/2010/main" val="25251961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68</a:t>
            </a:fld>
            <a:endParaRPr lang="en-US" altLang="zh-CN"/>
          </a:p>
        </p:txBody>
      </p:sp>
    </p:spTree>
    <p:extLst>
      <p:ext uri="{BB962C8B-B14F-4D97-AF65-F5344CB8AC3E}">
        <p14:creationId xmlns:p14="http://schemas.microsoft.com/office/powerpoint/2010/main" val="346452507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69</a:t>
            </a:fld>
            <a:endParaRPr lang="en-US" altLang="zh-CN"/>
          </a:p>
        </p:txBody>
      </p:sp>
    </p:spTree>
    <p:extLst>
      <p:ext uri="{BB962C8B-B14F-4D97-AF65-F5344CB8AC3E}">
        <p14:creationId xmlns:p14="http://schemas.microsoft.com/office/powerpoint/2010/main" val="2963003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lnSpc>
                <a:spcPct val="105000"/>
              </a:lnSpc>
              <a:spcBef>
                <a:spcPct val="10000"/>
              </a:spcBef>
            </a:pPr>
            <a:r>
              <a:rPr lang="en-US" altLang="zh-CN" sz="3000" b="1" dirty="0" smtClean="0">
                <a:solidFill>
                  <a:srgbClr val="0000CC"/>
                </a:solidFill>
              </a:rPr>
              <a:t>(2) </a:t>
            </a:r>
            <a:r>
              <a:rPr lang="zh-CN" altLang="en-US" sz="3000" b="1" dirty="0" smtClean="0">
                <a:solidFill>
                  <a:srgbClr val="0000CC"/>
                </a:solidFill>
              </a:rPr>
              <a:t>计算智能和人工智能是不同的范畴</a:t>
            </a:r>
          </a:p>
          <a:p>
            <a:r>
              <a:rPr lang="en-US" altLang="zh-CN" b="0" dirty="0" smtClean="0"/>
              <a:t>3</a:t>
            </a:r>
            <a:r>
              <a:rPr lang="zh-CN" altLang="en-US" b="0" dirty="0" smtClean="0"/>
              <a:t>个层次，并以模式识别（</a:t>
            </a:r>
            <a:r>
              <a:rPr lang="en-US" altLang="zh-CN" b="0" dirty="0" smtClean="0"/>
              <a:t>PR</a:t>
            </a:r>
            <a:r>
              <a:rPr lang="zh-CN" altLang="en-US" b="0" dirty="0" smtClean="0"/>
              <a:t>）为例，给出智能的层次结构。</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a:t>
            </a:fld>
            <a:endParaRPr lang="en-US" altLang="zh-CN"/>
          </a:p>
        </p:txBody>
      </p:sp>
    </p:spTree>
    <p:extLst>
      <p:ext uri="{BB962C8B-B14F-4D97-AF65-F5344CB8AC3E}">
        <p14:creationId xmlns:p14="http://schemas.microsoft.com/office/powerpoint/2010/main" val="398780433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1" dirty="0" smtClean="0">
                <a:solidFill>
                  <a:srgbClr val="0000CC"/>
                </a:solidFill>
              </a:rPr>
              <a:t> </a:t>
            </a:r>
            <a:r>
              <a:rPr lang="zh-CN" altLang="en-US" b="1" dirty="0" smtClean="0">
                <a:solidFill>
                  <a:srgbClr val="0000CC"/>
                </a:solidFill>
              </a:rPr>
              <a:t>常用的遗传编码算法有霍兰德二进制码、格雷码（</a:t>
            </a:r>
            <a:r>
              <a:rPr lang="en-US" altLang="zh-CN" b="1" dirty="0" smtClean="0">
                <a:solidFill>
                  <a:srgbClr val="0000CC"/>
                </a:solidFill>
              </a:rPr>
              <a:t>Gray Code</a:t>
            </a:r>
            <a:r>
              <a:rPr lang="zh-CN" altLang="en-US" b="1" dirty="0" smtClean="0">
                <a:solidFill>
                  <a:srgbClr val="0000CC"/>
                </a:solidFill>
              </a:rPr>
              <a:t>）、实数编码和字符编码等。</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70</a:t>
            </a:fld>
            <a:endParaRPr lang="en-US" altLang="zh-CN"/>
          </a:p>
        </p:txBody>
      </p:sp>
    </p:spTree>
    <p:extLst>
      <p:ext uri="{BB962C8B-B14F-4D97-AF65-F5344CB8AC3E}">
        <p14:creationId xmlns:p14="http://schemas.microsoft.com/office/powerpoint/2010/main" val="273639774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8000"/>
                </a:solidFill>
                <a:latin typeface="幼圆" pitchFamily="49" charset="-122"/>
                <a:ea typeface="幼圆" pitchFamily="49" charset="-122"/>
              </a:rPr>
              <a:t> 例</a:t>
            </a:r>
            <a:r>
              <a:rPr lang="en-US" altLang="zh-CN" sz="1200" b="1" dirty="0" smtClean="0">
                <a:solidFill>
                  <a:srgbClr val="008000"/>
                </a:solidFill>
                <a:latin typeface="幼圆" pitchFamily="49" charset="-122"/>
                <a:ea typeface="幼圆" pitchFamily="49" charset="-122"/>
              </a:rPr>
              <a:t>5.6</a:t>
            </a:r>
            <a:r>
              <a:rPr lang="en-US" altLang="zh-CN" sz="1200" b="1" dirty="0" smtClean="0">
                <a:latin typeface="幼圆" pitchFamily="49" charset="-122"/>
                <a:ea typeface="幼圆" pitchFamily="49" charset="-122"/>
              </a:rPr>
              <a:t> </a:t>
            </a:r>
            <a:r>
              <a:rPr lang="zh-CN" altLang="en-US" sz="1200" b="1" dirty="0" smtClean="0">
                <a:solidFill>
                  <a:srgbClr val="0000CC"/>
                </a:solidFill>
                <a:latin typeface="幼圆" pitchFamily="49" charset="-122"/>
                <a:ea typeface="幼圆" pitchFamily="49" charset="-122"/>
              </a:rPr>
              <a:t>十进制数</a:t>
            </a:r>
            <a:r>
              <a:rPr lang="en-US" altLang="zh-CN" sz="1200" b="1" dirty="0" smtClean="0">
                <a:solidFill>
                  <a:srgbClr val="0000CC"/>
                </a:solidFill>
                <a:latin typeface="幼圆" pitchFamily="49" charset="-122"/>
                <a:ea typeface="幼圆" pitchFamily="49" charset="-122"/>
              </a:rPr>
              <a:t>7</a:t>
            </a:r>
            <a:r>
              <a:rPr lang="zh-CN" altLang="en-US" sz="1200" b="1" dirty="0" smtClean="0">
                <a:solidFill>
                  <a:srgbClr val="0000CC"/>
                </a:solidFill>
                <a:latin typeface="幼圆" pitchFamily="49" charset="-122"/>
                <a:ea typeface="幼圆" pitchFamily="49" charset="-122"/>
              </a:rPr>
              <a:t>和</a:t>
            </a:r>
            <a:r>
              <a:rPr lang="en-US" altLang="zh-CN" sz="1200" b="1" dirty="0" smtClean="0">
                <a:solidFill>
                  <a:srgbClr val="0000CC"/>
                </a:solidFill>
                <a:latin typeface="幼圆" pitchFamily="49" charset="-122"/>
                <a:ea typeface="幼圆" pitchFamily="49" charset="-122"/>
              </a:rPr>
              <a:t>8</a:t>
            </a:r>
            <a:r>
              <a:rPr lang="zh-CN" altLang="en-US" sz="1200" b="1" dirty="0" smtClean="0">
                <a:solidFill>
                  <a:srgbClr val="0000CC"/>
                </a:solidFill>
                <a:latin typeface="幼圆" pitchFamily="49" charset="-122"/>
                <a:ea typeface="幼圆" pitchFamily="49" charset="-122"/>
              </a:rPr>
              <a:t>的二进制编码分别为</a:t>
            </a:r>
            <a:r>
              <a:rPr lang="en-US" altLang="zh-CN" sz="1200" b="1" dirty="0" smtClean="0">
                <a:solidFill>
                  <a:srgbClr val="0000CC"/>
                </a:solidFill>
                <a:latin typeface="幼圆" pitchFamily="49" charset="-122"/>
                <a:ea typeface="幼圆" pitchFamily="49" charset="-122"/>
              </a:rPr>
              <a:t>0111</a:t>
            </a:r>
            <a:r>
              <a:rPr lang="zh-CN" altLang="en-US" sz="1200" b="1" dirty="0" smtClean="0">
                <a:solidFill>
                  <a:srgbClr val="0000CC"/>
                </a:solidFill>
                <a:latin typeface="幼圆" pitchFamily="49" charset="-122"/>
                <a:ea typeface="幼圆" pitchFamily="49" charset="-122"/>
              </a:rPr>
              <a:t>和</a:t>
            </a:r>
            <a:r>
              <a:rPr lang="en-US" altLang="zh-CN" sz="1200" b="1" dirty="0" smtClean="0">
                <a:solidFill>
                  <a:srgbClr val="0000CC"/>
                </a:solidFill>
                <a:latin typeface="幼圆" pitchFamily="49" charset="-122"/>
                <a:ea typeface="幼圆" pitchFamily="49" charset="-122"/>
              </a:rPr>
              <a:t>1000</a:t>
            </a:r>
            <a:r>
              <a:rPr lang="zh-CN" altLang="en-US" sz="1200" b="1" dirty="0" smtClean="0">
                <a:solidFill>
                  <a:srgbClr val="0000CC"/>
                </a:solidFill>
                <a:latin typeface="幼圆" pitchFamily="49" charset="-122"/>
                <a:ea typeface="幼圆" pitchFamily="49" charset="-122"/>
              </a:rPr>
              <a:t>，而其格雷编码分别为</a:t>
            </a:r>
            <a:r>
              <a:rPr lang="en-US" altLang="zh-CN" sz="1200" b="1" dirty="0" smtClean="0">
                <a:solidFill>
                  <a:srgbClr val="0000CC"/>
                </a:solidFill>
                <a:latin typeface="幼圆" pitchFamily="49" charset="-122"/>
                <a:ea typeface="幼圆" pitchFamily="49" charset="-122"/>
              </a:rPr>
              <a:t>0100</a:t>
            </a:r>
            <a:r>
              <a:rPr lang="zh-CN" altLang="en-US" sz="1200" b="1" dirty="0" smtClean="0">
                <a:solidFill>
                  <a:srgbClr val="0000CC"/>
                </a:solidFill>
                <a:latin typeface="幼圆" pitchFamily="49" charset="-122"/>
                <a:ea typeface="幼圆" pitchFamily="49" charset="-122"/>
              </a:rPr>
              <a:t>和</a:t>
            </a:r>
            <a:r>
              <a:rPr lang="en-US" altLang="zh-CN" sz="1200" b="1" dirty="0" smtClean="0">
                <a:solidFill>
                  <a:srgbClr val="0000CC"/>
                </a:solidFill>
                <a:latin typeface="幼圆" pitchFamily="49" charset="-122"/>
                <a:ea typeface="幼圆" pitchFamily="49" charset="-122"/>
              </a:rPr>
              <a:t>1100</a:t>
            </a:r>
            <a:r>
              <a:rPr lang="zh-CN" altLang="en-US" sz="1200" b="1" dirty="0" smtClean="0">
                <a:solidFill>
                  <a:srgbClr val="0000CC"/>
                </a:solidFill>
                <a:latin typeface="幼圆" pitchFamily="49" charset="-122"/>
                <a:ea typeface="幼圆" pitchFamily="49" charset="-122"/>
              </a:rPr>
              <a:t>。</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71</a:t>
            </a:fld>
            <a:endParaRPr lang="en-US" altLang="zh-CN"/>
          </a:p>
        </p:txBody>
      </p:sp>
    </p:spTree>
    <p:extLst>
      <p:ext uri="{BB962C8B-B14F-4D97-AF65-F5344CB8AC3E}">
        <p14:creationId xmlns:p14="http://schemas.microsoft.com/office/powerpoint/2010/main" val="257858252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72</a:t>
            </a:fld>
            <a:endParaRPr lang="en-US" altLang="zh-CN"/>
          </a:p>
        </p:txBody>
      </p:sp>
    </p:spTree>
    <p:extLst>
      <p:ext uri="{BB962C8B-B14F-4D97-AF65-F5344CB8AC3E}">
        <p14:creationId xmlns:p14="http://schemas.microsoft.com/office/powerpoint/2010/main" val="245800290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73</a:t>
            </a:fld>
            <a:endParaRPr lang="en-US" altLang="zh-CN"/>
          </a:p>
        </p:txBody>
      </p:sp>
    </p:spTree>
    <p:extLst>
      <p:ext uri="{BB962C8B-B14F-4D97-AF65-F5344CB8AC3E}">
        <p14:creationId xmlns:p14="http://schemas.microsoft.com/office/powerpoint/2010/main" val="414945566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latin typeface="幼圆" pitchFamily="49" charset="-122"/>
                <a:ea typeface="幼圆" pitchFamily="49" charset="-122"/>
                <a:cs typeface="Adobe Arabic" pitchFamily="18" charset="-78"/>
              </a:rPr>
              <a:t> </a:t>
            </a:r>
            <a:r>
              <a:rPr lang="zh-CN" altLang="en-US" sz="1200" b="1" dirty="0" smtClean="0">
                <a:solidFill>
                  <a:srgbClr val="0000CC"/>
                </a:solidFill>
                <a:latin typeface="幼圆" pitchFamily="49" charset="-122"/>
                <a:ea typeface="幼圆" pitchFamily="49" charset="-122"/>
                <a:cs typeface="Adobe Arabic" pitchFamily="18" charset="-78"/>
              </a:rPr>
              <a:t>在遗传算法中，有许多计算适应度的方法，其中最常用的适应度函数有以下两种：</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74</a:t>
            </a:fld>
            <a:endParaRPr lang="en-US" altLang="zh-CN"/>
          </a:p>
        </p:txBody>
      </p:sp>
    </p:spTree>
    <p:extLst>
      <p:ext uri="{BB962C8B-B14F-4D97-AF65-F5344CB8AC3E}">
        <p14:creationId xmlns:p14="http://schemas.microsoft.com/office/powerpoint/2010/main" val="16583567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75</a:t>
            </a:fld>
            <a:endParaRPr lang="en-US" altLang="zh-CN"/>
          </a:p>
        </p:txBody>
      </p:sp>
    </p:spTree>
    <p:extLst>
      <p:ext uri="{BB962C8B-B14F-4D97-AF65-F5344CB8AC3E}">
        <p14:creationId xmlns:p14="http://schemas.microsoft.com/office/powerpoint/2010/main" val="390444401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76</a:t>
            </a:fld>
            <a:endParaRPr lang="en-US" altLang="zh-CN"/>
          </a:p>
        </p:txBody>
      </p:sp>
    </p:spTree>
    <p:extLst>
      <p:ext uri="{BB962C8B-B14F-4D97-AF65-F5344CB8AC3E}">
        <p14:creationId xmlns:p14="http://schemas.microsoft.com/office/powerpoint/2010/main" val="235155183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77</a:t>
            </a:fld>
            <a:endParaRPr lang="en-US" altLang="zh-CN"/>
          </a:p>
        </p:txBody>
      </p:sp>
    </p:spTree>
    <p:extLst>
      <p:ext uri="{BB962C8B-B14F-4D97-AF65-F5344CB8AC3E}">
        <p14:creationId xmlns:p14="http://schemas.microsoft.com/office/powerpoint/2010/main" val="408978045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78</a:t>
            </a:fld>
            <a:endParaRPr lang="en-US" altLang="zh-CN"/>
          </a:p>
        </p:txBody>
      </p:sp>
    </p:spTree>
    <p:extLst>
      <p:ext uri="{BB962C8B-B14F-4D97-AF65-F5344CB8AC3E}">
        <p14:creationId xmlns:p14="http://schemas.microsoft.com/office/powerpoint/2010/main" val="21007214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t> </a:t>
            </a:r>
            <a:r>
              <a:rPr lang="zh-CN" altLang="en-US" sz="1200" b="1" dirty="0" smtClean="0">
                <a:solidFill>
                  <a:srgbClr val="0000CC"/>
                </a:solidFill>
              </a:rPr>
              <a:t>遗传算法中的基本遗传操作包括选择、交叉和变异</a:t>
            </a:r>
            <a:r>
              <a:rPr lang="en-US" altLang="zh-CN" sz="1200" b="1" dirty="0" smtClean="0">
                <a:solidFill>
                  <a:srgbClr val="0000CC"/>
                </a:solidFill>
              </a:rPr>
              <a:t>3</a:t>
            </a:r>
            <a:r>
              <a:rPr lang="zh-CN" altLang="en-US" sz="1200" b="1" dirty="0" smtClean="0">
                <a:solidFill>
                  <a:srgbClr val="0000CC"/>
                </a:solidFill>
              </a:rPr>
              <a:t>种，而每种操作又包括多种</a:t>
            </a:r>
            <a:r>
              <a:rPr lang="zh-CN" altLang="en-US" sz="1200" b="1" dirty="0" smtClean="0">
                <a:solidFill>
                  <a:srgbClr val="0000CC"/>
                </a:solidFill>
                <a:latin typeface="Times New Roman" pitchFamily="18" charset="0"/>
              </a:rPr>
              <a:t>不同的方法，下面分别对它们进行介绍。</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79</a:t>
            </a:fld>
            <a:endParaRPr lang="en-US" altLang="zh-CN"/>
          </a:p>
        </p:txBody>
      </p:sp>
    </p:spTree>
    <p:extLst>
      <p:ext uri="{BB962C8B-B14F-4D97-AF65-F5344CB8AC3E}">
        <p14:creationId xmlns:p14="http://schemas.microsoft.com/office/powerpoint/2010/main" val="977276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a:t>
            </a:fld>
            <a:endParaRPr lang="en-US" altLang="zh-CN"/>
          </a:p>
        </p:txBody>
      </p:sp>
    </p:spTree>
    <p:extLst>
      <p:ext uri="{BB962C8B-B14F-4D97-AF65-F5344CB8AC3E}">
        <p14:creationId xmlns:p14="http://schemas.microsoft.com/office/powerpoint/2010/main" val="79967348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smtClean="0">
                <a:solidFill>
                  <a:srgbClr val="0000CC"/>
                </a:solidFill>
                <a:latin typeface="仿宋_GB2312" pitchFamily="49" charset="-122"/>
                <a:ea typeface="仿宋_GB2312" pitchFamily="49" charset="-122"/>
              </a:rPr>
              <a:t>轮盘赌选择法又被称为转盘赌选择法或轮盘选择法。</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80</a:t>
            </a:fld>
            <a:endParaRPr lang="en-US" altLang="zh-CN"/>
          </a:p>
        </p:txBody>
      </p:sp>
    </p:spTree>
    <p:extLst>
      <p:ext uri="{BB962C8B-B14F-4D97-AF65-F5344CB8AC3E}">
        <p14:creationId xmlns:p14="http://schemas.microsoft.com/office/powerpoint/2010/main" val="387983514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81</a:t>
            </a:fld>
            <a:endParaRPr lang="en-US" altLang="zh-CN"/>
          </a:p>
        </p:txBody>
      </p:sp>
    </p:spTree>
    <p:extLst>
      <p:ext uri="{BB962C8B-B14F-4D97-AF65-F5344CB8AC3E}">
        <p14:creationId xmlns:p14="http://schemas.microsoft.com/office/powerpoint/2010/main" val="330498590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82</a:t>
            </a:fld>
            <a:endParaRPr lang="en-US" altLang="zh-CN"/>
          </a:p>
        </p:txBody>
      </p:sp>
    </p:spTree>
    <p:extLst>
      <p:ext uri="{BB962C8B-B14F-4D97-AF65-F5344CB8AC3E}">
        <p14:creationId xmlns:p14="http://schemas.microsoft.com/office/powerpoint/2010/main" val="353720698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latin typeface="幼圆" pitchFamily="49" charset="-122"/>
                <a:ea typeface="幼圆" pitchFamily="49" charset="-122"/>
              </a:rPr>
              <a:t>根据个体编码方法的不同，遗传算法中的交叉操作可分为二进制交叉和实值交叉两种类型</a:t>
            </a:r>
            <a:r>
              <a:rPr lang="zh-CN" altLang="en-US" sz="1200" b="1" dirty="0" smtClean="0">
                <a:latin typeface="幼圆" pitchFamily="49" charset="-122"/>
                <a:ea typeface="幼圆" pitchFamily="49" charset="-122"/>
              </a:rPr>
              <a:t>。</a:t>
            </a: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83</a:t>
            </a:fld>
            <a:endParaRPr lang="en-US" altLang="zh-CN"/>
          </a:p>
        </p:txBody>
      </p:sp>
    </p:spTree>
    <p:extLst>
      <p:ext uri="{BB962C8B-B14F-4D97-AF65-F5344CB8AC3E}">
        <p14:creationId xmlns:p14="http://schemas.microsoft.com/office/powerpoint/2010/main" val="78517904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84</a:t>
            </a:fld>
            <a:endParaRPr lang="en-US" altLang="zh-CN"/>
          </a:p>
        </p:txBody>
      </p:sp>
    </p:spTree>
    <p:extLst>
      <p:ext uri="{BB962C8B-B14F-4D97-AF65-F5344CB8AC3E}">
        <p14:creationId xmlns:p14="http://schemas.microsoft.com/office/powerpoint/2010/main" val="383132954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85</a:t>
            </a:fld>
            <a:endParaRPr lang="en-US" altLang="zh-CN"/>
          </a:p>
        </p:txBody>
      </p:sp>
    </p:spTree>
    <p:extLst>
      <p:ext uri="{BB962C8B-B14F-4D97-AF65-F5344CB8AC3E}">
        <p14:creationId xmlns:p14="http://schemas.microsoft.com/office/powerpoint/2010/main" val="255164728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lnSpc>
                <a:spcPct val="110000"/>
              </a:lnSpc>
            </a:pPr>
            <a:r>
              <a:rPr lang="zh-CN" altLang="fr-FR" sz="2000" dirty="0" smtClean="0">
                <a:solidFill>
                  <a:srgbClr val="CC0066"/>
                </a:solidFill>
                <a:latin typeface="Times New Roman" pitchFamily="18" charset="0"/>
                <a:ea typeface="仿宋_GB2312" pitchFamily="49" charset="-122"/>
                <a:cs typeface="Times New Roman" pitchFamily="18" charset="0"/>
              </a:rPr>
              <a:t> 例</a:t>
            </a:r>
            <a:r>
              <a:rPr lang="fr-FR" altLang="zh-CN" sz="2000" dirty="0" smtClean="0">
                <a:solidFill>
                  <a:srgbClr val="CC0066"/>
                </a:solidFill>
                <a:latin typeface="Times New Roman" pitchFamily="18" charset="0"/>
                <a:ea typeface="仿宋_GB2312" pitchFamily="49" charset="-122"/>
                <a:cs typeface="Times New Roman" pitchFamily="18" charset="0"/>
              </a:rPr>
              <a:t>5.9</a:t>
            </a:r>
            <a:r>
              <a:rPr lang="fr-FR" altLang="zh-CN" sz="2000" dirty="0" smtClean="0">
                <a:solidFill>
                  <a:srgbClr val="0000CC"/>
                </a:solidFill>
                <a:latin typeface="Times New Roman" pitchFamily="18" charset="0"/>
                <a:ea typeface="仿宋_GB2312" pitchFamily="49" charset="-122"/>
                <a:cs typeface="Times New Roman" pitchFamily="18" charset="0"/>
              </a:rPr>
              <a:t> </a:t>
            </a:r>
            <a:r>
              <a:rPr lang="zh-CN" altLang="fr-FR" sz="2000" dirty="0" smtClean="0">
                <a:solidFill>
                  <a:srgbClr val="0000CC"/>
                </a:solidFill>
                <a:latin typeface="Times New Roman" pitchFamily="18" charset="0"/>
                <a:ea typeface="仿宋_GB2312" pitchFamily="49" charset="-122"/>
                <a:cs typeface="Times New Roman" pitchFamily="18" charset="0"/>
              </a:rPr>
              <a:t>设有两个父代的个体串</a:t>
            </a:r>
            <a:r>
              <a:rPr lang="fr-FR" altLang="zh-CN" sz="2000" dirty="0" smtClean="0">
                <a:solidFill>
                  <a:srgbClr val="0000CC"/>
                </a:solidFill>
                <a:latin typeface="Times New Roman" pitchFamily="18" charset="0"/>
                <a:ea typeface="仿宋_GB2312" pitchFamily="49" charset="-122"/>
                <a:cs typeface="Times New Roman" pitchFamily="18" charset="0"/>
              </a:rPr>
              <a:t>A= 0 0 1 1 0 1 </a:t>
            </a:r>
            <a:r>
              <a:rPr lang="zh-CN" altLang="fr-FR" sz="2000" dirty="0" smtClean="0">
                <a:solidFill>
                  <a:srgbClr val="0000CC"/>
                </a:solidFill>
                <a:latin typeface="Times New Roman" pitchFamily="18" charset="0"/>
                <a:ea typeface="仿宋_GB2312" pitchFamily="49" charset="-122"/>
                <a:cs typeface="Times New Roman" pitchFamily="18" charset="0"/>
              </a:rPr>
              <a:t>和</a:t>
            </a:r>
            <a:r>
              <a:rPr lang="fr-FR" altLang="zh-CN" sz="2000" dirty="0" smtClean="0">
                <a:solidFill>
                  <a:srgbClr val="0000CC"/>
                </a:solidFill>
                <a:latin typeface="Times New Roman" pitchFamily="18" charset="0"/>
                <a:ea typeface="仿宋_GB2312" pitchFamily="49" charset="-122"/>
                <a:cs typeface="Times New Roman" pitchFamily="18" charset="0"/>
              </a:rPr>
              <a:t>B= 1 1 0 0 1 0 </a:t>
            </a:r>
            <a:r>
              <a:rPr lang="zh-CN" altLang="fr-FR" sz="2000" dirty="0" smtClean="0">
                <a:solidFill>
                  <a:srgbClr val="0000CC"/>
                </a:solidFill>
                <a:latin typeface="Times New Roman" pitchFamily="18" charset="0"/>
                <a:ea typeface="仿宋_GB2312" pitchFamily="49" charset="-122"/>
                <a:cs typeface="Times New Roman" pitchFamily="18" charset="0"/>
              </a:rPr>
              <a:t>，若随机交叉点为</a:t>
            </a:r>
            <a:r>
              <a:rPr lang="fr-FR" altLang="zh-CN" sz="2000" dirty="0" smtClean="0">
                <a:solidFill>
                  <a:srgbClr val="0000CC"/>
                </a:solidFill>
                <a:latin typeface="Times New Roman" pitchFamily="18" charset="0"/>
                <a:ea typeface="仿宋_GB2312" pitchFamily="49" charset="-122"/>
                <a:cs typeface="Times New Roman" pitchFamily="18" charset="0"/>
              </a:rPr>
              <a:t>1</a:t>
            </a:r>
            <a:r>
              <a:rPr lang="zh-CN" altLang="fr-FR" sz="2000" dirty="0" smtClean="0">
                <a:solidFill>
                  <a:srgbClr val="0000CC"/>
                </a:solidFill>
                <a:latin typeface="Times New Roman" pitchFamily="18" charset="0"/>
                <a:ea typeface="仿宋_GB2312" pitchFamily="49" charset="-122"/>
                <a:cs typeface="Times New Roman" pitchFamily="18" charset="0"/>
              </a:rPr>
              <a:t>、</a:t>
            </a:r>
            <a:r>
              <a:rPr lang="fr-FR" altLang="zh-CN" sz="2000" dirty="0" smtClean="0">
                <a:solidFill>
                  <a:srgbClr val="0000CC"/>
                </a:solidFill>
                <a:latin typeface="Times New Roman" pitchFamily="18" charset="0"/>
                <a:ea typeface="仿宋_GB2312" pitchFamily="49" charset="-122"/>
                <a:cs typeface="Times New Roman" pitchFamily="18" charset="0"/>
              </a:rPr>
              <a:t>3</a:t>
            </a:r>
            <a:r>
              <a:rPr lang="zh-CN" altLang="fr-FR" sz="2000" dirty="0" smtClean="0">
                <a:solidFill>
                  <a:srgbClr val="0000CC"/>
                </a:solidFill>
                <a:latin typeface="Times New Roman" pitchFamily="18" charset="0"/>
                <a:ea typeface="仿宋_GB2312" pitchFamily="49" charset="-122"/>
                <a:cs typeface="Times New Roman" pitchFamily="18" charset="0"/>
              </a:rPr>
              <a:t>和</a:t>
            </a:r>
            <a:r>
              <a:rPr lang="fr-FR" altLang="zh-CN" sz="2000" dirty="0" smtClean="0">
                <a:solidFill>
                  <a:srgbClr val="0000CC"/>
                </a:solidFill>
                <a:latin typeface="Times New Roman" pitchFamily="18" charset="0"/>
                <a:ea typeface="仿宋_GB2312" pitchFamily="49" charset="-122"/>
                <a:cs typeface="Times New Roman" pitchFamily="18" charset="0"/>
              </a:rPr>
              <a:t>5</a:t>
            </a:r>
            <a:r>
              <a:rPr lang="zh-CN" altLang="fr-FR" sz="2000" dirty="0" smtClean="0">
                <a:solidFill>
                  <a:srgbClr val="0000CC"/>
                </a:solidFill>
                <a:latin typeface="Times New Roman" pitchFamily="18" charset="0"/>
                <a:ea typeface="仿宋_GB2312" pitchFamily="49" charset="-122"/>
                <a:cs typeface="Times New Roman" pitchFamily="18" charset="0"/>
              </a:rPr>
              <a:t>，则交叉后的两个新的个体是：</a:t>
            </a:r>
          </a:p>
          <a:p>
            <a:pPr lvl="1">
              <a:lnSpc>
                <a:spcPct val="110000"/>
              </a:lnSpc>
            </a:pPr>
            <a:r>
              <a:rPr lang="fr-FR" altLang="zh-CN" sz="2000" dirty="0" smtClean="0">
                <a:solidFill>
                  <a:srgbClr val="0000CC"/>
                </a:solidFill>
                <a:latin typeface="Times New Roman" pitchFamily="18" charset="0"/>
                <a:ea typeface="仿宋_GB2312" pitchFamily="49" charset="-122"/>
                <a:cs typeface="Times New Roman" pitchFamily="18" charset="0"/>
              </a:rPr>
              <a:t>    A’= 0 </a:t>
            </a:r>
            <a:r>
              <a:rPr lang="fr-FR" altLang="zh-CN" sz="2000" dirty="0" smtClean="0">
                <a:solidFill>
                  <a:srgbClr val="FF33CC"/>
                </a:solidFill>
                <a:latin typeface="Times New Roman" pitchFamily="18" charset="0"/>
                <a:ea typeface="仿宋_GB2312" pitchFamily="49" charset="-122"/>
                <a:cs typeface="Times New Roman" pitchFamily="18" charset="0"/>
              </a:rPr>
              <a:t>1 0</a:t>
            </a:r>
            <a:r>
              <a:rPr lang="fr-FR" altLang="zh-CN" sz="2000" dirty="0" smtClean="0">
                <a:solidFill>
                  <a:srgbClr val="0000CC"/>
                </a:solidFill>
                <a:latin typeface="Times New Roman" pitchFamily="18" charset="0"/>
                <a:ea typeface="仿宋_GB2312" pitchFamily="49" charset="-122"/>
                <a:cs typeface="Times New Roman" pitchFamily="18" charset="0"/>
              </a:rPr>
              <a:t> 1 0 </a:t>
            </a:r>
            <a:r>
              <a:rPr lang="fr-FR" altLang="zh-CN" sz="2000" dirty="0" smtClean="0">
                <a:solidFill>
                  <a:srgbClr val="FF33CC"/>
                </a:solidFill>
                <a:latin typeface="Times New Roman" pitchFamily="18" charset="0"/>
                <a:ea typeface="仿宋_GB2312" pitchFamily="49" charset="-122"/>
                <a:cs typeface="Times New Roman" pitchFamily="18" charset="0"/>
              </a:rPr>
              <a:t>0</a:t>
            </a:r>
            <a:r>
              <a:rPr lang="fr-FR" altLang="zh-CN" sz="2000" dirty="0" smtClean="0">
                <a:solidFill>
                  <a:srgbClr val="0000CC"/>
                </a:solidFill>
                <a:latin typeface="Times New Roman" pitchFamily="18" charset="0"/>
                <a:ea typeface="仿宋_GB2312" pitchFamily="49" charset="-122"/>
                <a:cs typeface="Times New Roman" pitchFamily="18" charset="0"/>
              </a:rPr>
              <a:t> </a:t>
            </a:r>
          </a:p>
          <a:p>
            <a:pPr lvl="1">
              <a:lnSpc>
                <a:spcPct val="110000"/>
              </a:lnSpc>
            </a:pPr>
            <a:r>
              <a:rPr lang="fr-FR" altLang="zh-CN" sz="2000" dirty="0" smtClean="0">
                <a:solidFill>
                  <a:srgbClr val="0000CC"/>
                </a:solidFill>
                <a:latin typeface="Times New Roman" pitchFamily="18" charset="0"/>
                <a:ea typeface="仿宋_GB2312" pitchFamily="49" charset="-122"/>
                <a:cs typeface="Times New Roman" pitchFamily="18" charset="0"/>
              </a:rPr>
              <a:t>    B’= 1 </a:t>
            </a:r>
            <a:r>
              <a:rPr lang="fr-FR" altLang="zh-CN" sz="2000" dirty="0" smtClean="0">
                <a:solidFill>
                  <a:srgbClr val="FF33CC"/>
                </a:solidFill>
                <a:latin typeface="Times New Roman" pitchFamily="18" charset="0"/>
                <a:ea typeface="仿宋_GB2312" pitchFamily="49" charset="-122"/>
                <a:cs typeface="Times New Roman" pitchFamily="18" charset="0"/>
              </a:rPr>
              <a:t>0 1</a:t>
            </a:r>
            <a:r>
              <a:rPr lang="fr-FR" altLang="zh-CN" sz="2000" dirty="0" smtClean="0">
                <a:solidFill>
                  <a:srgbClr val="0000CC"/>
                </a:solidFill>
                <a:latin typeface="Times New Roman" pitchFamily="18" charset="0"/>
                <a:ea typeface="仿宋_GB2312" pitchFamily="49" charset="-122"/>
                <a:cs typeface="Times New Roman" pitchFamily="18" charset="0"/>
              </a:rPr>
              <a:t> 0 1 </a:t>
            </a:r>
            <a:r>
              <a:rPr lang="fr-FR" altLang="zh-CN" sz="2000" dirty="0" smtClean="0">
                <a:solidFill>
                  <a:srgbClr val="FF33CC"/>
                </a:solidFill>
                <a:latin typeface="Times New Roman" pitchFamily="18" charset="0"/>
                <a:ea typeface="仿宋_GB2312" pitchFamily="49" charset="-122"/>
                <a:cs typeface="Times New Roman" pitchFamily="18" charset="0"/>
              </a:rPr>
              <a:t>1</a:t>
            </a:r>
            <a:r>
              <a:rPr lang="fr-FR" altLang="zh-CN" sz="2000" dirty="0" smtClean="0">
                <a:solidFill>
                  <a:srgbClr val="0000CC"/>
                </a:solidFill>
                <a:latin typeface="Times New Roman" pitchFamily="18" charset="0"/>
                <a:ea typeface="仿宋_GB2312" pitchFamily="49" charset="-122"/>
                <a:cs typeface="Times New Roman" pitchFamily="18" charset="0"/>
              </a:rPr>
              <a:t> </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86</a:t>
            </a:fld>
            <a:endParaRPr lang="en-US" altLang="zh-CN"/>
          </a:p>
        </p:txBody>
      </p:sp>
    </p:spTree>
    <p:extLst>
      <p:ext uri="{BB962C8B-B14F-4D97-AF65-F5344CB8AC3E}">
        <p14:creationId xmlns:p14="http://schemas.microsoft.com/office/powerpoint/2010/main" val="313635729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smtClean="0">
                <a:latin typeface="Times New Roman" pitchFamily="18" charset="0"/>
                <a:ea typeface="仿宋_GB2312" pitchFamily="49" charset="-122"/>
                <a:cs typeface="Times New Roman" pitchFamily="18" charset="0"/>
              </a:rPr>
              <a:t>，并被称为交叉模版（或交叉掩码）</a:t>
            </a:r>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87</a:t>
            </a:fld>
            <a:endParaRPr lang="en-US" altLang="zh-CN"/>
          </a:p>
        </p:txBody>
      </p:sp>
    </p:spTree>
    <p:extLst>
      <p:ext uri="{BB962C8B-B14F-4D97-AF65-F5344CB8AC3E}">
        <p14:creationId xmlns:p14="http://schemas.microsoft.com/office/powerpoint/2010/main" val="25307234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lnSpc>
                <a:spcPct val="110000"/>
              </a:lnSpc>
            </a:pPr>
            <a:r>
              <a:rPr lang="zh-CN" altLang="fr-FR" sz="2000" b="1" dirty="0" smtClean="0">
                <a:solidFill>
                  <a:srgbClr val="CC0066"/>
                </a:solidFill>
                <a:latin typeface="Times New Roman" pitchFamily="18" charset="0"/>
                <a:ea typeface="仿宋_GB2312" pitchFamily="49" charset="-122"/>
                <a:cs typeface="Times New Roman" pitchFamily="18" charset="0"/>
              </a:rPr>
              <a:t>例</a:t>
            </a:r>
            <a:r>
              <a:rPr lang="fr-FR" altLang="zh-CN" sz="2000" b="1" dirty="0" smtClean="0">
                <a:solidFill>
                  <a:srgbClr val="CC0066"/>
                </a:solidFill>
                <a:latin typeface="Times New Roman" pitchFamily="18" charset="0"/>
                <a:ea typeface="仿宋_GB2312" pitchFamily="49" charset="-122"/>
                <a:cs typeface="Times New Roman" pitchFamily="18" charset="0"/>
              </a:rPr>
              <a:t>5.11</a:t>
            </a:r>
            <a:r>
              <a:rPr lang="fr-FR" altLang="zh-CN" sz="2000" b="1" dirty="0" smtClean="0">
                <a:solidFill>
                  <a:srgbClr val="0000CC"/>
                </a:solidFill>
                <a:latin typeface="Times New Roman" pitchFamily="18" charset="0"/>
                <a:ea typeface="仿宋_GB2312" pitchFamily="49" charset="-122"/>
                <a:cs typeface="Times New Roman" pitchFamily="18" charset="0"/>
              </a:rPr>
              <a:t> </a:t>
            </a:r>
            <a:r>
              <a:rPr lang="zh-CN" altLang="fr-FR" sz="2000" b="1" dirty="0" smtClean="0">
                <a:solidFill>
                  <a:srgbClr val="0000CC"/>
                </a:solidFill>
                <a:latin typeface="Times New Roman" pitchFamily="18" charset="0"/>
                <a:ea typeface="仿宋_GB2312" pitchFamily="49" charset="-122"/>
                <a:cs typeface="Times New Roman" pitchFamily="18" charset="0"/>
              </a:rPr>
              <a:t>设有两个父代个体向量</a:t>
            </a:r>
            <a:r>
              <a:rPr lang="fr-FR" altLang="zh-CN" sz="2000" b="1" dirty="0" smtClean="0">
                <a:solidFill>
                  <a:srgbClr val="0000CC"/>
                </a:solidFill>
                <a:latin typeface="Times New Roman" pitchFamily="18" charset="0"/>
                <a:ea typeface="仿宋_GB2312" pitchFamily="49" charset="-122"/>
                <a:cs typeface="Times New Roman" pitchFamily="18" charset="0"/>
              </a:rPr>
              <a:t>A=20 16 19 32 18 26</a:t>
            </a:r>
            <a:r>
              <a:rPr lang="zh-CN" altLang="fr-FR" sz="2000" b="1" dirty="0" smtClean="0">
                <a:solidFill>
                  <a:srgbClr val="0000CC"/>
                </a:solidFill>
                <a:latin typeface="Times New Roman" pitchFamily="18" charset="0"/>
                <a:ea typeface="仿宋_GB2312" pitchFamily="49" charset="-122"/>
                <a:cs typeface="Times New Roman" pitchFamily="18" charset="0"/>
              </a:rPr>
              <a:t>和</a:t>
            </a:r>
            <a:r>
              <a:rPr lang="fr-FR" altLang="zh-CN" sz="2000" b="1" dirty="0" smtClean="0">
                <a:solidFill>
                  <a:srgbClr val="0000CC"/>
                </a:solidFill>
                <a:latin typeface="Times New Roman" pitchFamily="18" charset="0"/>
                <a:ea typeface="仿宋_GB2312" pitchFamily="49" charset="-122"/>
                <a:cs typeface="Times New Roman" pitchFamily="18" charset="0"/>
              </a:rPr>
              <a:t>B=36 25 38 12 21 30</a:t>
            </a:r>
            <a:r>
              <a:rPr lang="zh-CN" altLang="fr-FR" sz="2000" b="1" dirty="0" smtClean="0">
                <a:solidFill>
                  <a:srgbClr val="0000CC"/>
                </a:solidFill>
                <a:latin typeface="Times New Roman" pitchFamily="18" charset="0"/>
                <a:ea typeface="仿宋_GB2312" pitchFamily="49" charset="-122"/>
                <a:cs typeface="Times New Roman" pitchFamily="18" charset="0"/>
              </a:rPr>
              <a:t>，若随机选择对</a:t>
            </a:r>
            <a:r>
              <a:rPr lang="zh-CN" altLang="fr-FR" sz="2000" b="1" dirty="0" smtClean="0">
                <a:solidFill>
                  <a:srgbClr val="A50021"/>
                </a:solidFill>
                <a:latin typeface="Times New Roman" pitchFamily="18" charset="0"/>
                <a:ea typeface="仿宋_GB2312" pitchFamily="49" charset="-122"/>
                <a:cs typeface="Times New Roman" pitchFamily="18" charset="0"/>
              </a:rPr>
              <a:t>第</a:t>
            </a:r>
            <a:r>
              <a:rPr lang="fr-FR" altLang="zh-CN" sz="2000" b="1" dirty="0" smtClean="0">
                <a:solidFill>
                  <a:srgbClr val="A50021"/>
                </a:solidFill>
                <a:latin typeface="Times New Roman" pitchFamily="18" charset="0"/>
                <a:ea typeface="仿宋_GB2312" pitchFamily="49" charset="-122"/>
                <a:cs typeface="Times New Roman" pitchFamily="18" charset="0"/>
              </a:rPr>
              <a:t>3</a:t>
            </a:r>
            <a:r>
              <a:rPr lang="zh-CN" altLang="fr-FR" sz="2000" b="1" dirty="0" smtClean="0">
                <a:solidFill>
                  <a:srgbClr val="A50021"/>
                </a:solidFill>
                <a:latin typeface="Times New Roman" pitchFamily="18" charset="0"/>
                <a:ea typeface="仿宋_GB2312" pitchFamily="49" charset="-122"/>
                <a:cs typeface="Times New Roman" pitchFamily="18" charset="0"/>
              </a:rPr>
              <a:t>个分量</a:t>
            </a:r>
            <a:r>
              <a:rPr lang="zh-CN" altLang="fr-FR" sz="2000" b="1" dirty="0" smtClean="0">
                <a:solidFill>
                  <a:srgbClr val="0000CC"/>
                </a:solidFill>
                <a:latin typeface="Times New Roman" pitchFamily="18" charset="0"/>
                <a:ea typeface="仿宋_GB2312" pitchFamily="49" charset="-122"/>
                <a:cs typeface="Times New Roman" pitchFamily="18" charset="0"/>
              </a:rPr>
              <a:t>以后的所有分量进行交叉，则交叉后两个新的个体向量是：</a:t>
            </a:r>
          </a:p>
          <a:p>
            <a:pPr lvl="1">
              <a:lnSpc>
                <a:spcPct val="110000"/>
              </a:lnSpc>
            </a:pPr>
            <a:r>
              <a:rPr lang="fr-FR" altLang="zh-CN" sz="2000" b="1" dirty="0" smtClean="0">
                <a:solidFill>
                  <a:srgbClr val="0000CC"/>
                </a:solidFill>
                <a:latin typeface="Times New Roman" pitchFamily="18" charset="0"/>
                <a:ea typeface="仿宋_GB2312" pitchFamily="49" charset="-122"/>
                <a:cs typeface="Times New Roman" pitchFamily="18" charset="0"/>
              </a:rPr>
              <a:t>    A’= 20 16 19 </a:t>
            </a:r>
            <a:r>
              <a:rPr lang="fr-FR" altLang="zh-CN" sz="2000" b="1" dirty="0" smtClean="0">
                <a:solidFill>
                  <a:srgbClr val="FF33CC"/>
                </a:solidFill>
                <a:latin typeface="Times New Roman" pitchFamily="18" charset="0"/>
                <a:ea typeface="仿宋_GB2312" pitchFamily="49" charset="-122"/>
                <a:cs typeface="Times New Roman" pitchFamily="18" charset="0"/>
              </a:rPr>
              <a:t>12</a:t>
            </a:r>
            <a:r>
              <a:rPr lang="fr-FR" altLang="zh-CN" sz="2000" b="1" dirty="0" smtClean="0">
                <a:solidFill>
                  <a:srgbClr val="0000CC"/>
                </a:solidFill>
                <a:latin typeface="Times New Roman" pitchFamily="18" charset="0"/>
                <a:ea typeface="仿宋_GB2312" pitchFamily="49" charset="-122"/>
                <a:cs typeface="Times New Roman" pitchFamily="18" charset="0"/>
              </a:rPr>
              <a:t> </a:t>
            </a:r>
            <a:r>
              <a:rPr lang="fr-FR" altLang="zh-CN" sz="2000" b="1" dirty="0" smtClean="0">
                <a:solidFill>
                  <a:srgbClr val="FF33CC"/>
                </a:solidFill>
                <a:latin typeface="Times New Roman" pitchFamily="18" charset="0"/>
                <a:ea typeface="仿宋_GB2312" pitchFamily="49" charset="-122"/>
                <a:cs typeface="Times New Roman" pitchFamily="18" charset="0"/>
              </a:rPr>
              <a:t>21</a:t>
            </a:r>
            <a:r>
              <a:rPr lang="fr-FR" altLang="zh-CN" sz="2000" b="1" dirty="0" smtClean="0">
                <a:solidFill>
                  <a:srgbClr val="0000CC"/>
                </a:solidFill>
                <a:latin typeface="Times New Roman" pitchFamily="18" charset="0"/>
                <a:ea typeface="仿宋_GB2312" pitchFamily="49" charset="-122"/>
                <a:cs typeface="Times New Roman" pitchFamily="18" charset="0"/>
              </a:rPr>
              <a:t> </a:t>
            </a:r>
            <a:r>
              <a:rPr lang="fr-FR" altLang="zh-CN" sz="2000" b="1" dirty="0" smtClean="0">
                <a:solidFill>
                  <a:srgbClr val="FF33CC"/>
                </a:solidFill>
                <a:latin typeface="Times New Roman" pitchFamily="18" charset="0"/>
                <a:ea typeface="仿宋_GB2312" pitchFamily="49" charset="-122"/>
                <a:cs typeface="Times New Roman" pitchFamily="18" charset="0"/>
              </a:rPr>
              <a:t>30</a:t>
            </a:r>
          </a:p>
          <a:p>
            <a:pPr lvl="1">
              <a:lnSpc>
                <a:spcPct val="110000"/>
              </a:lnSpc>
            </a:pPr>
            <a:r>
              <a:rPr lang="fr-FR" altLang="zh-CN" sz="2000" b="1" dirty="0" smtClean="0">
                <a:solidFill>
                  <a:srgbClr val="0000CC"/>
                </a:solidFill>
                <a:latin typeface="Times New Roman" pitchFamily="18" charset="0"/>
                <a:ea typeface="仿宋_GB2312" pitchFamily="49" charset="-122"/>
                <a:cs typeface="Times New Roman" pitchFamily="18" charset="0"/>
              </a:rPr>
              <a:t>    B’= 36 25 38 </a:t>
            </a:r>
            <a:r>
              <a:rPr lang="fr-FR" altLang="zh-CN" sz="2000" b="1" dirty="0" smtClean="0">
                <a:solidFill>
                  <a:srgbClr val="FF33CC"/>
                </a:solidFill>
                <a:latin typeface="Times New Roman" pitchFamily="18" charset="0"/>
                <a:ea typeface="仿宋_GB2312" pitchFamily="49" charset="-122"/>
                <a:cs typeface="Times New Roman" pitchFamily="18" charset="0"/>
              </a:rPr>
              <a:t>32</a:t>
            </a:r>
            <a:r>
              <a:rPr lang="fr-FR" altLang="zh-CN" sz="2000" b="1" dirty="0" smtClean="0">
                <a:solidFill>
                  <a:srgbClr val="0000CC"/>
                </a:solidFill>
                <a:latin typeface="Times New Roman" pitchFamily="18" charset="0"/>
                <a:ea typeface="仿宋_GB2312" pitchFamily="49" charset="-122"/>
                <a:cs typeface="Times New Roman" pitchFamily="18" charset="0"/>
              </a:rPr>
              <a:t> </a:t>
            </a:r>
            <a:r>
              <a:rPr lang="fr-FR" altLang="zh-CN" sz="2000" b="1" dirty="0" smtClean="0">
                <a:solidFill>
                  <a:srgbClr val="FF33CC"/>
                </a:solidFill>
                <a:latin typeface="Times New Roman" pitchFamily="18" charset="0"/>
                <a:ea typeface="仿宋_GB2312" pitchFamily="49" charset="-122"/>
                <a:cs typeface="Times New Roman" pitchFamily="18" charset="0"/>
              </a:rPr>
              <a:t>18</a:t>
            </a:r>
            <a:r>
              <a:rPr lang="fr-FR" altLang="zh-CN" sz="2000" b="1" dirty="0" smtClean="0">
                <a:solidFill>
                  <a:srgbClr val="0000CC"/>
                </a:solidFill>
                <a:latin typeface="Times New Roman" pitchFamily="18" charset="0"/>
                <a:ea typeface="仿宋_GB2312" pitchFamily="49" charset="-122"/>
                <a:cs typeface="Times New Roman" pitchFamily="18" charset="0"/>
              </a:rPr>
              <a:t> </a:t>
            </a:r>
            <a:r>
              <a:rPr lang="fr-FR" altLang="zh-CN" sz="2000" b="1" dirty="0" smtClean="0">
                <a:solidFill>
                  <a:srgbClr val="FF33CC"/>
                </a:solidFill>
                <a:latin typeface="Times New Roman" pitchFamily="18" charset="0"/>
                <a:ea typeface="仿宋_GB2312" pitchFamily="49" charset="-122"/>
                <a:cs typeface="Times New Roman" pitchFamily="18" charset="0"/>
              </a:rPr>
              <a:t>26</a:t>
            </a:r>
            <a:r>
              <a:rPr lang="fr-FR" altLang="zh-CN" sz="2000" b="1" dirty="0" smtClean="0">
                <a:solidFill>
                  <a:srgbClr val="0000CC"/>
                </a:solidFill>
                <a:latin typeface="Times New Roman" pitchFamily="18" charset="0"/>
                <a:ea typeface="仿宋_GB2312" pitchFamily="49" charset="-122"/>
                <a:cs typeface="Times New Roman" pitchFamily="18" charset="0"/>
              </a:rPr>
              <a:t> </a:t>
            </a:r>
            <a:endParaRPr lang="en-US" altLang="zh-CN" sz="2000" b="1" dirty="0" smtClean="0">
              <a:solidFill>
                <a:srgbClr val="0000CC"/>
              </a:solidFill>
              <a:latin typeface="Times New Roman" pitchFamily="18" charset="0"/>
              <a:ea typeface="仿宋_GB2312" pitchFamily="49" charset="-122"/>
              <a:cs typeface="Times New Roman" pitchFamily="18" charset="0"/>
            </a:endParaRPr>
          </a:p>
          <a:p>
            <a:endParaRPr lang="zh-CN" altLang="en-US" dirty="0"/>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88</a:t>
            </a:fld>
            <a:endParaRPr lang="en-US" altLang="zh-CN"/>
          </a:p>
        </p:txBody>
      </p:sp>
    </p:spTree>
    <p:extLst>
      <p:ext uri="{BB962C8B-B14F-4D97-AF65-F5344CB8AC3E}">
        <p14:creationId xmlns:p14="http://schemas.microsoft.com/office/powerpoint/2010/main" val="216236976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89</a:t>
            </a:fld>
            <a:endParaRPr lang="en-US" altLang="zh-CN"/>
          </a:p>
        </p:txBody>
      </p:sp>
    </p:spTree>
    <p:extLst>
      <p:ext uri="{BB962C8B-B14F-4D97-AF65-F5344CB8AC3E}">
        <p14:creationId xmlns:p14="http://schemas.microsoft.com/office/powerpoint/2010/main" val="3617149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a:t>
            </a:fld>
            <a:endParaRPr lang="en-US" altLang="zh-CN"/>
          </a:p>
        </p:txBody>
      </p:sp>
    </p:spTree>
    <p:extLst>
      <p:ext uri="{BB962C8B-B14F-4D97-AF65-F5344CB8AC3E}">
        <p14:creationId xmlns:p14="http://schemas.microsoft.com/office/powerpoint/2010/main" val="170169478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90</a:t>
            </a:fld>
            <a:endParaRPr lang="en-US" altLang="zh-CN"/>
          </a:p>
        </p:txBody>
      </p:sp>
    </p:spTree>
    <p:extLst>
      <p:ext uri="{BB962C8B-B14F-4D97-AF65-F5344CB8AC3E}">
        <p14:creationId xmlns:p14="http://schemas.microsoft.com/office/powerpoint/2010/main" val="69966494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91</a:t>
            </a:fld>
            <a:endParaRPr lang="en-US" altLang="zh-CN"/>
          </a:p>
        </p:txBody>
      </p:sp>
    </p:spTree>
    <p:extLst>
      <p:ext uri="{BB962C8B-B14F-4D97-AF65-F5344CB8AC3E}">
        <p14:creationId xmlns:p14="http://schemas.microsoft.com/office/powerpoint/2010/main" val="2247702687"/>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92</a:t>
            </a:fld>
            <a:endParaRPr lang="en-US" altLang="zh-CN"/>
          </a:p>
        </p:txBody>
      </p:sp>
    </p:spTree>
    <p:extLst>
      <p:ext uri="{BB962C8B-B14F-4D97-AF65-F5344CB8AC3E}">
        <p14:creationId xmlns:p14="http://schemas.microsoft.com/office/powerpoint/2010/main" val="393789815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93</a:t>
            </a:fld>
            <a:endParaRPr lang="en-US" altLang="zh-CN"/>
          </a:p>
        </p:txBody>
      </p:sp>
    </p:spTree>
    <p:extLst>
      <p:ext uri="{BB962C8B-B14F-4D97-AF65-F5344CB8AC3E}">
        <p14:creationId xmlns:p14="http://schemas.microsoft.com/office/powerpoint/2010/main" val="306158339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94</a:t>
            </a:fld>
            <a:endParaRPr lang="en-US" altLang="zh-CN"/>
          </a:p>
        </p:txBody>
      </p:sp>
    </p:spTree>
    <p:extLst>
      <p:ext uri="{BB962C8B-B14F-4D97-AF65-F5344CB8AC3E}">
        <p14:creationId xmlns:p14="http://schemas.microsoft.com/office/powerpoint/2010/main" val="50188983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95</a:t>
            </a:fld>
            <a:endParaRPr lang="en-US" altLang="zh-CN"/>
          </a:p>
        </p:txBody>
      </p:sp>
    </p:spTree>
    <p:extLst>
      <p:ext uri="{BB962C8B-B14F-4D97-AF65-F5344CB8AC3E}">
        <p14:creationId xmlns:p14="http://schemas.microsoft.com/office/powerpoint/2010/main" val="398342499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96</a:t>
            </a:fld>
            <a:endParaRPr lang="en-US" altLang="zh-CN"/>
          </a:p>
        </p:txBody>
      </p:sp>
    </p:spTree>
    <p:extLst>
      <p:ext uri="{BB962C8B-B14F-4D97-AF65-F5344CB8AC3E}">
        <p14:creationId xmlns:p14="http://schemas.microsoft.com/office/powerpoint/2010/main" val="3910662134"/>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97</a:t>
            </a:fld>
            <a:endParaRPr lang="en-US" altLang="zh-CN"/>
          </a:p>
        </p:txBody>
      </p:sp>
    </p:spTree>
    <p:extLst>
      <p:ext uri="{BB962C8B-B14F-4D97-AF65-F5344CB8AC3E}">
        <p14:creationId xmlns:p14="http://schemas.microsoft.com/office/powerpoint/2010/main" val="51021527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98</a:t>
            </a:fld>
            <a:endParaRPr lang="en-US" altLang="zh-CN"/>
          </a:p>
        </p:txBody>
      </p:sp>
    </p:spTree>
    <p:extLst>
      <p:ext uri="{BB962C8B-B14F-4D97-AF65-F5344CB8AC3E}">
        <p14:creationId xmlns:p14="http://schemas.microsoft.com/office/powerpoint/2010/main" val="265113547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69C817-1AA5-4814-9BA3-0876F79DC7A3}" type="slidenum">
              <a:rPr lang="en-US" altLang="zh-CN" smtClean="0"/>
              <a:pPr/>
              <a:t>99</a:t>
            </a:fld>
            <a:endParaRPr lang="en-US" altLang="zh-CN"/>
          </a:p>
        </p:txBody>
      </p:sp>
    </p:spTree>
    <p:extLst>
      <p:ext uri="{BB962C8B-B14F-4D97-AF65-F5344CB8AC3E}">
        <p14:creationId xmlns:p14="http://schemas.microsoft.com/office/powerpoint/2010/main" val="2959552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787EB1E-B14E-4037-B7FF-865737F0828D}" type="slidenum">
              <a:rPr lang="en-US" altLang="zh-CN"/>
              <a:pPr/>
              <a:t>‹#›</a:t>
            </a:fld>
            <a:endParaRPr lang="en-US" altLang="zh-CN"/>
          </a:p>
        </p:txBody>
      </p:sp>
    </p:spTree>
    <p:extLst>
      <p:ext uri="{BB962C8B-B14F-4D97-AF65-F5344CB8AC3E}">
        <p14:creationId xmlns:p14="http://schemas.microsoft.com/office/powerpoint/2010/main" val="624731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25EF4FC-C31C-49D5-BD39-FBBCA2D379EC}" type="slidenum">
              <a:rPr lang="en-US" altLang="zh-CN"/>
              <a:pPr/>
              <a:t>‹#›</a:t>
            </a:fld>
            <a:endParaRPr lang="en-US" altLang="zh-CN"/>
          </a:p>
        </p:txBody>
      </p:sp>
    </p:spTree>
    <p:extLst>
      <p:ext uri="{BB962C8B-B14F-4D97-AF65-F5344CB8AC3E}">
        <p14:creationId xmlns:p14="http://schemas.microsoft.com/office/powerpoint/2010/main" val="3638149361"/>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564D56F-EAF5-4454-BA78-5C280A46D633}" type="slidenum">
              <a:rPr lang="en-US" altLang="zh-CN"/>
              <a:pPr/>
              <a:t>‹#›</a:t>
            </a:fld>
            <a:endParaRPr lang="en-US" altLang="zh-CN"/>
          </a:p>
        </p:txBody>
      </p:sp>
    </p:spTree>
    <p:extLst>
      <p:ext uri="{BB962C8B-B14F-4D97-AF65-F5344CB8AC3E}">
        <p14:creationId xmlns:p14="http://schemas.microsoft.com/office/powerpoint/2010/main" val="43457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79709A75-4F0D-4A49-824E-DCDCF1A82841}" type="slidenum">
              <a:rPr lang="en-US" altLang="zh-CN"/>
              <a:pPr/>
              <a:t>‹#›</a:t>
            </a:fld>
            <a:endParaRPr lang="en-US" altLang="zh-CN"/>
          </a:p>
        </p:txBody>
      </p:sp>
    </p:spTree>
    <p:extLst>
      <p:ext uri="{BB962C8B-B14F-4D97-AF65-F5344CB8AC3E}">
        <p14:creationId xmlns:p14="http://schemas.microsoft.com/office/powerpoint/2010/main" val="17435060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p:spPr>
        <p:txBody>
          <a:bodyPr/>
          <a:lstStyle>
            <a:lvl1pPr>
              <a:defRPr/>
            </a:lvl1pPr>
          </a:lstStyle>
          <a:p>
            <a:fld id="{90AE1A5D-9161-4A9D-908B-A507ED3381DA}" type="slidenum">
              <a:rPr lang="en-US" altLang="zh-CN"/>
              <a:pPr/>
              <a:t>‹#›</a:t>
            </a:fld>
            <a:endParaRPr lang="en-US" altLang="zh-CN"/>
          </a:p>
        </p:txBody>
      </p:sp>
    </p:spTree>
    <p:extLst>
      <p:ext uri="{BB962C8B-B14F-4D97-AF65-F5344CB8AC3E}">
        <p14:creationId xmlns:p14="http://schemas.microsoft.com/office/powerpoint/2010/main" val="1323461302"/>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11058BC0-93EB-4E3A-AB24-5E674BEDC003}" type="slidenum">
              <a:rPr lang="en-US" altLang="zh-CN"/>
              <a:pPr/>
              <a:t>‹#›</a:t>
            </a:fld>
            <a:endParaRPr lang="en-US" altLang="zh-CN"/>
          </a:p>
        </p:txBody>
      </p:sp>
    </p:spTree>
    <p:extLst>
      <p:ext uri="{BB962C8B-B14F-4D97-AF65-F5344CB8AC3E}">
        <p14:creationId xmlns:p14="http://schemas.microsoft.com/office/powerpoint/2010/main" val="17180507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7E1BCE57-30B1-4606-BF5F-DC7363B81BA3}" type="slidenum">
              <a:rPr lang="en-US" altLang="zh-CN"/>
              <a:pPr/>
              <a:t>‹#›</a:t>
            </a:fld>
            <a:endParaRPr lang="en-US" altLang="zh-CN"/>
          </a:p>
        </p:txBody>
      </p:sp>
    </p:spTree>
    <p:extLst>
      <p:ext uri="{BB962C8B-B14F-4D97-AF65-F5344CB8AC3E}">
        <p14:creationId xmlns:p14="http://schemas.microsoft.com/office/powerpoint/2010/main" val="3205346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0B0F3DC-E6CF-48F7-934A-F431FB508C34}" type="slidenum">
              <a:rPr lang="en-US" altLang="zh-CN"/>
              <a:pPr/>
              <a:t>‹#›</a:t>
            </a:fld>
            <a:endParaRPr lang="en-US" altLang="zh-CN"/>
          </a:p>
        </p:txBody>
      </p:sp>
    </p:spTree>
    <p:extLst>
      <p:ext uri="{BB962C8B-B14F-4D97-AF65-F5344CB8AC3E}">
        <p14:creationId xmlns:p14="http://schemas.microsoft.com/office/powerpoint/2010/main" val="2359881937"/>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BC7FC83-8066-4654-8EEE-2C7D03B3EB8F}" type="slidenum">
              <a:rPr lang="en-US" altLang="zh-CN"/>
              <a:pPr/>
              <a:t>‹#›</a:t>
            </a:fld>
            <a:endParaRPr lang="en-US" altLang="zh-CN"/>
          </a:p>
        </p:txBody>
      </p:sp>
    </p:spTree>
    <p:extLst>
      <p:ext uri="{BB962C8B-B14F-4D97-AF65-F5344CB8AC3E}">
        <p14:creationId xmlns:p14="http://schemas.microsoft.com/office/powerpoint/2010/main" val="2558790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8E78174-64F6-4C42-8A1E-6234C610303D}" type="slidenum">
              <a:rPr lang="en-US" altLang="zh-CN"/>
              <a:pPr/>
              <a:t>‹#›</a:t>
            </a:fld>
            <a:endParaRPr lang="en-US" altLang="zh-CN"/>
          </a:p>
        </p:txBody>
      </p:sp>
    </p:spTree>
    <p:extLst>
      <p:ext uri="{BB962C8B-B14F-4D97-AF65-F5344CB8AC3E}">
        <p14:creationId xmlns:p14="http://schemas.microsoft.com/office/powerpoint/2010/main" val="3898886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34102304-25E7-4908-B533-EEFAEDF931B7}" type="slidenum">
              <a:rPr lang="en-US" altLang="zh-CN"/>
              <a:pPr/>
              <a:t>‹#›</a:t>
            </a:fld>
            <a:endParaRPr lang="en-US" altLang="zh-CN"/>
          </a:p>
        </p:txBody>
      </p:sp>
    </p:spTree>
    <p:extLst>
      <p:ext uri="{BB962C8B-B14F-4D97-AF65-F5344CB8AC3E}">
        <p14:creationId xmlns:p14="http://schemas.microsoft.com/office/powerpoint/2010/main" val="681100263"/>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A37F10C8-BE29-40A7-80F1-051C35551CB3}" type="slidenum">
              <a:rPr lang="en-US" altLang="zh-CN"/>
              <a:pPr/>
              <a:t>‹#›</a:t>
            </a:fld>
            <a:endParaRPr lang="en-US" altLang="zh-CN"/>
          </a:p>
        </p:txBody>
      </p:sp>
    </p:spTree>
    <p:extLst>
      <p:ext uri="{BB962C8B-B14F-4D97-AF65-F5344CB8AC3E}">
        <p14:creationId xmlns:p14="http://schemas.microsoft.com/office/powerpoint/2010/main" val="2899972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22515E0A-FA34-4FAF-8EE7-D090EE56A5EE}" type="slidenum">
              <a:rPr lang="en-US" altLang="zh-CN"/>
              <a:pPr/>
              <a:t>‹#›</a:t>
            </a:fld>
            <a:endParaRPr lang="en-US" altLang="zh-CN"/>
          </a:p>
        </p:txBody>
      </p:sp>
    </p:spTree>
    <p:extLst>
      <p:ext uri="{BB962C8B-B14F-4D97-AF65-F5344CB8AC3E}">
        <p14:creationId xmlns:p14="http://schemas.microsoft.com/office/powerpoint/2010/main" val="775444745"/>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A164CBC4-3E5D-4145-9F6F-C77E388B8C27}" type="slidenum">
              <a:rPr lang="en-US" altLang="zh-CN"/>
              <a:pPr/>
              <a:t>‹#›</a:t>
            </a:fld>
            <a:endParaRPr lang="en-US" altLang="zh-CN"/>
          </a:p>
        </p:txBody>
      </p:sp>
    </p:spTree>
    <p:extLst>
      <p:ext uri="{BB962C8B-B14F-4D97-AF65-F5344CB8AC3E}">
        <p14:creationId xmlns:p14="http://schemas.microsoft.com/office/powerpoint/2010/main" val="1284405835"/>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D778A1DB-CA29-4741-B6BF-43BBBA14403E}" type="slidenum">
              <a:rPr lang="en-US" altLang="zh-CN"/>
              <a:pPr/>
              <a:t>‹#›</a:t>
            </a:fld>
            <a:endParaRPr lang="en-US" altLang="zh-CN"/>
          </a:p>
        </p:txBody>
      </p:sp>
    </p:spTree>
    <p:extLst>
      <p:ext uri="{BB962C8B-B14F-4D97-AF65-F5344CB8AC3E}">
        <p14:creationId xmlns:p14="http://schemas.microsoft.com/office/powerpoint/2010/main" val="1054959555"/>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614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4447EB21-0172-454E-936D-8F137637BBA6}"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iming>
    <p:tnLst>
      <p:par>
        <p:cTn xmlns:p14="http://schemas.microsoft.com/office/powerpoint/2010/main" id="1" dur="indefinite" restart="never" nodeType="tmRoot"/>
      </p:par>
    </p:tnLst>
  </p:timing>
  <p:hf hdr="0" ftr="0" dt="0"/>
  <p:txStyles>
    <p:titleStyle>
      <a:lvl1pPr algn="ctr" rtl="0" fontAlgn="base">
        <a:spcBef>
          <a:spcPct val="0"/>
        </a:spcBef>
        <a:spcAft>
          <a:spcPct val="0"/>
        </a:spcAft>
        <a:defRPr sz="4400" b="1">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fontAlgn="base">
        <a:spcBef>
          <a:spcPct val="20000"/>
        </a:spcBef>
        <a:spcAft>
          <a:spcPct val="0"/>
        </a:spcAft>
        <a:buChar char="•"/>
        <a:defRPr sz="2600" b="1">
          <a:solidFill>
            <a:schemeClr val="tx1"/>
          </a:solidFill>
          <a:latin typeface="幼圆" pitchFamily="49" charset="-122"/>
          <a:ea typeface="幼圆" pitchFamily="49" charset="-122"/>
          <a:cs typeface="+mn-cs"/>
        </a:defRPr>
      </a:lvl1pPr>
      <a:lvl2pPr marL="742950" indent="-285750" algn="l" rtl="0" fontAlgn="base">
        <a:spcBef>
          <a:spcPct val="20000"/>
        </a:spcBef>
        <a:spcAft>
          <a:spcPct val="0"/>
        </a:spcAft>
        <a:buChar char="–"/>
        <a:defRPr sz="2400" b="1">
          <a:solidFill>
            <a:schemeClr val="tx1"/>
          </a:solidFill>
          <a:latin typeface="仿宋_GB2312" pitchFamily="49" charset="-122"/>
          <a:ea typeface="仿宋_GB2312" pitchFamily="49" charset="-122"/>
        </a:defRPr>
      </a:lvl2pPr>
      <a:lvl3pPr marL="1143000" indent="-228600" algn="l" rtl="0" fontAlgn="base">
        <a:spcBef>
          <a:spcPct val="20000"/>
        </a:spcBef>
        <a:spcAft>
          <a:spcPct val="0"/>
        </a:spcAft>
        <a:buChar char="•"/>
        <a:defRPr sz="2200">
          <a:solidFill>
            <a:schemeClr val="tx1"/>
          </a:solidFill>
          <a:latin typeface="仿宋_GB2312" pitchFamily="49" charset="-122"/>
          <a:ea typeface="仿宋_GB2312" pitchFamily="49" charset="-122"/>
        </a:defRPr>
      </a:lvl3pPr>
      <a:lvl4pPr marL="16002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4pPr>
      <a:lvl5pPr marL="2057400" indent="-228600" algn="l" rtl="0" fontAlgn="base">
        <a:spcBef>
          <a:spcPct val="20000"/>
        </a:spcBef>
        <a:spcAft>
          <a:spcPct val="0"/>
        </a:spcAft>
        <a:buChar char="»"/>
        <a:defRPr sz="1800">
          <a:solidFill>
            <a:schemeClr val="tx1"/>
          </a:solidFill>
          <a:latin typeface="仿宋_GB2312" pitchFamily="49" charset="-122"/>
          <a:ea typeface="仿宋_GB2312" pitchFamily="49" charset="-122"/>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 Id="rId3" Type="http://schemas.openxmlformats.org/officeDocument/2006/relationships/image" Target="../media/image39.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 Id="rId3" Type="http://schemas.openxmlformats.org/officeDocument/2006/relationships/image" Target="../media/image40.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 Id="rId3" Type="http://schemas.openxmlformats.org/officeDocument/2006/relationships/image" Target="../media/image43.png"/></Relationships>
</file>

<file path=ppt/slides/_rels/slide113.xml.rels><?xml version="1.0" encoding="UTF-8" standalone="yes"?>
<Relationships xmlns="http://schemas.openxmlformats.org/package/2006/relationships"><Relationship Id="rId11" Type="http://schemas.openxmlformats.org/officeDocument/2006/relationships/oleObject" Target="../embeddings/oleObject29.bin"/><Relationship Id="rId12" Type="http://schemas.openxmlformats.org/officeDocument/2006/relationships/image" Target="../media/image47.wmf"/><Relationship Id="rId13" Type="http://schemas.openxmlformats.org/officeDocument/2006/relationships/oleObject" Target="../embeddings/oleObject30.bin"/><Relationship Id="rId14" Type="http://schemas.openxmlformats.org/officeDocument/2006/relationships/oleObject" Target="../embeddings/oleObject31.bin"/><Relationship Id="rId15" Type="http://schemas.openxmlformats.org/officeDocument/2006/relationships/oleObject" Target="../embeddings/oleObject32.bin"/><Relationship Id="rId16" Type="http://schemas.openxmlformats.org/officeDocument/2006/relationships/oleObject" Target="../embeddings/oleObject33.bin"/><Relationship Id="rId17" Type="http://schemas.openxmlformats.org/officeDocument/2006/relationships/oleObject" Target="../embeddings/oleObject34.bin"/><Relationship Id="rId18" Type="http://schemas.openxmlformats.org/officeDocument/2006/relationships/oleObject" Target="../embeddings/oleObject35.bin"/><Relationship Id="rId1" Type="http://schemas.openxmlformats.org/officeDocument/2006/relationships/vmlDrawing" Target="../drawings/vmlDrawing17.vml"/><Relationship Id="rId2" Type="http://schemas.openxmlformats.org/officeDocument/2006/relationships/slideLayout" Target="../slideLayouts/slideLayout7.xml"/><Relationship Id="rId3" Type="http://schemas.openxmlformats.org/officeDocument/2006/relationships/notesSlide" Target="../notesSlides/notesSlide110.xml"/><Relationship Id="rId4" Type="http://schemas.openxmlformats.org/officeDocument/2006/relationships/oleObject" Target="../embeddings/oleObject25.bin"/><Relationship Id="rId5" Type="http://schemas.openxmlformats.org/officeDocument/2006/relationships/image" Target="../media/image44.wmf"/><Relationship Id="rId6" Type="http://schemas.openxmlformats.org/officeDocument/2006/relationships/oleObject" Target="../embeddings/oleObject26.bin"/><Relationship Id="rId7" Type="http://schemas.openxmlformats.org/officeDocument/2006/relationships/image" Target="../media/image45.wmf"/><Relationship Id="rId8" Type="http://schemas.openxmlformats.org/officeDocument/2006/relationships/oleObject" Target="../embeddings/oleObject27.bin"/><Relationship Id="rId9" Type="http://schemas.openxmlformats.org/officeDocument/2006/relationships/image" Target="../media/image46.wmf"/><Relationship Id="rId10" Type="http://schemas.openxmlformats.org/officeDocument/2006/relationships/oleObject" Target="../embeddings/oleObject28.bin"/></Relationships>
</file>

<file path=ppt/slides/_rels/slide114.xml.rels><?xml version="1.0" encoding="UTF-8" standalone="yes"?>
<Relationships xmlns="http://schemas.openxmlformats.org/package/2006/relationships"><Relationship Id="rId3" Type="http://schemas.openxmlformats.org/officeDocument/2006/relationships/notesSlide" Target="../notesSlides/notesSlide111.xml"/><Relationship Id="rId4" Type="http://schemas.openxmlformats.org/officeDocument/2006/relationships/oleObject" Target="../embeddings/oleObject36.bin"/><Relationship Id="rId5" Type="http://schemas.openxmlformats.org/officeDocument/2006/relationships/image" Target="../media/image48.wmf"/><Relationship Id="rId1" Type="http://schemas.openxmlformats.org/officeDocument/2006/relationships/vmlDrawing" Target="../drawings/vmlDrawing18.vml"/><Relationship Id="rId2"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112.xml"/><Relationship Id="rId4" Type="http://schemas.openxmlformats.org/officeDocument/2006/relationships/oleObject" Target="../embeddings/oleObject37.bin"/><Relationship Id="rId5" Type="http://schemas.openxmlformats.org/officeDocument/2006/relationships/image" Target="../media/image49.wmf"/><Relationship Id="rId6" Type="http://schemas.openxmlformats.org/officeDocument/2006/relationships/oleObject" Target="../embeddings/oleObject38.bin"/><Relationship Id="rId7" Type="http://schemas.openxmlformats.org/officeDocument/2006/relationships/image" Target="../media/image50.wmf"/><Relationship Id="rId8" Type="http://schemas.openxmlformats.org/officeDocument/2006/relationships/oleObject" Target="../embeddings/oleObject39.bin"/><Relationship Id="rId9" Type="http://schemas.openxmlformats.org/officeDocument/2006/relationships/image" Target="../media/image51.wmf"/><Relationship Id="rId10" Type="http://schemas.openxmlformats.org/officeDocument/2006/relationships/oleObject" Target="../embeddings/oleObject40.bin"/><Relationship Id="rId11" Type="http://schemas.openxmlformats.org/officeDocument/2006/relationships/image" Target="../media/image52.wmf"/><Relationship Id="rId1" Type="http://schemas.openxmlformats.org/officeDocument/2006/relationships/vmlDrawing" Target="../drawings/vmlDrawing19.vml"/><Relationship Id="rId2" Type="http://schemas.openxmlformats.org/officeDocument/2006/relationships/slideLayout" Target="../slideLayouts/slideLayout1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17.xml.rels><?xml version="1.0" encoding="UTF-8" standalone="yes"?>
<Relationships xmlns="http://schemas.openxmlformats.org/package/2006/relationships"><Relationship Id="rId11" Type="http://schemas.openxmlformats.org/officeDocument/2006/relationships/image" Target="../media/image56.wmf"/><Relationship Id="rId12" Type="http://schemas.openxmlformats.org/officeDocument/2006/relationships/oleObject" Target="../embeddings/oleObject45.bin"/><Relationship Id="rId13" Type="http://schemas.openxmlformats.org/officeDocument/2006/relationships/image" Target="../media/image57.wmf"/><Relationship Id="rId14" Type="http://schemas.openxmlformats.org/officeDocument/2006/relationships/oleObject" Target="../embeddings/oleObject46.bin"/><Relationship Id="rId15" Type="http://schemas.openxmlformats.org/officeDocument/2006/relationships/image" Target="../media/image58.wmf"/><Relationship Id="rId16" Type="http://schemas.openxmlformats.org/officeDocument/2006/relationships/oleObject" Target="../embeddings/oleObject47.bin"/><Relationship Id="rId1" Type="http://schemas.openxmlformats.org/officeDocument/2006/relationships/vmlDrawing" Target="../drawings/vmlDrawing20.vml"/><Relationship Id="rId2" Type="http://schemas.openxmlformats.org/officeDocument/2006/relationships/slideLayout" Target="../slideLayouts/slideLayout14.xml"/><Relationship Id="rId3" Type="http://schemas.openxmlformats.org/officeDocument/2006/relationships/notesSlide" Target="../notesSlides/notesSlide114.xml"/><Relationship Id="rId4" Type="http://schemas.openxmlformats.org/officeDocument/2006/relationships/oleObject" Target="../embeddings/oleObject41.bin"/><Relationship Id="rId5" Type="http://schemas.openxmlformats.org/officeDocument/2006/relationships/image" Target="../media/image53.wmf"/><Relationship Id="rId6" Type="http://schemas.openxmlformats.org/officeDocument/2006/relationships/oleObject" Target="../embeddings/oleObject42.bin"/><Relationship Id="rId7" Type="http://schemas.openxmlformats.org/officeDocument/2006/relationships/image" Target="../media/image54.wmf"/><Relationship Id="rId8" Type="http://schemas.openxmlformats.org/officeDocument/2006/relationships/oleObject" Target="../embeddings/oleObject43.bin"/><Relationship Id="rId9" Type="http://schemas.openxmlformats.org/officeDocument/2006/relationships/image" Target="../media/image55.wmf"/><Relationship Id="rId10" Type="http://schemas.openxmlformats.org/officeDocument/2006/relationships/oleObject" Target="../embeddings/oleObject44.bin"/></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115.xml"/><Relationship Id="rId4" Type="http://schemas.openxmlformats.org/officeDocument/2006/relationships/oleObject" Target="../embeddings/oleObject48.bin"/><Relationship Id="rId5" Type="http://schemas.openxmlformats.org/officeDocument/2006/relationships/image" Target="../media/image59.wmf"/><Relationship Id="rId1" Type="http://schemas.openxmlformats.org/officeDocument/2006/relationships/vmlDrawing" Target="../drawings/vmlDrawing21.vml"/><Relationship Id="rId2" Type="http://schemas.openxmlformats.org/officeDocument/2006/relationships/slideLayout" Target="../slideLayouts/slideLayout14.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16.xml"/><Relationship Id="rId4" Type="http://schemas.openxmlformats.org/officeDocument/2006/relationships/oleObject" Target="../embeddings/oleObject49.bin"/><Relationship Id="rId5" Type="http://schemas.openxmlformats.org/officeDocument/2006/relationships/image" Target="../media/image60.wmf"/><Relationship Id="rId6" Type="http://schemas.openxmlformats.org/officeDocument/2006/relationships/oleObject" Target="../embeddings/oleObject50.bin"/><Relationship Id="rId7" Type="http://schemas.openxmlformats.org/officeDocument/2006/relationships/image" Target="../media/image61.wmf"/><Relationship Id="rId8" Type="http://schemas.openxmlformats.org/officeDocument/2006/relationships/oleObject" Target="../embeddings/oleObject51.bin"/><Relationship Id="rId9" Type="http://schemas.openxmlformats.org/officeDocument/2006/relationships/image" Target="../media/image62.wmf"/><Relationship Id="rId1" Type="http://schemas.openxmlformats.org/officeDocument/2006/relationships/vmlDrawing" Target="../drawings/vmlDrawing22.vml"/><Relationship Id="rId2"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117.xml"/><Relationship Id="rId4" Type="http://schemas.openxmlformats.org/officeDocument/2006/relationships/oleObject" Target="../embeddings/oleObject52.bin"/><Relationship Id="rId5" Type="http://schemas.openxmlformats.org/officeDocument/2006/relationships/image" Target="../media/image63.wmf"/><Relationship Id="rId6" Type="http://schemas.openxmlformats.org/officeDocument/2006/relationships/oleObject" Target="../embeddings/oleObject53.bin"/><Relationship Id="rId7" Type="http://schemas.openxmlformats.org/officeDocument/2006/relationships/image" Target="../media/image64.wmf"/><Relationship Id="rId8" Type="http://schemas.openxmlformats.org/officeDocument/2006/relationships/oleObject" Target="../embeddings/oleObject54.bin"/><Relationship Id="rId9" Type="http://schemas.openxmlformats.org/officeDocument/2006/relationships/image" Target="../media/image65.wmf"/><Relationship Id="rId1" Type="http://schemas.openxmlformats.org/officeDocument/2006/relationships/vmlDrawing" Target="../drawings/vmlDrawing23.vml"/><Relationship Id="rId2"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18.xml"/><Relationship Id="rId4" Type="http://schemas.openxmlformats.org/officeDocument/2006/relationships/oleObject" Target="../embeddings/oleObject55.bin"/><Relationship Id="rId5" Type="http://schemas.openxmlformats.org/officeDocument/2006/relationships/image" Target="../media/image66.wmf"/><Relationship Id="rId6" Type="http://schemas.openxmlformats.org/officeDocument/2006/relationships/oleObject" Target="../embeddings/oleObject56.bin"/><Relationship Id="rId7" Type="http://schemas.openxmlformats.org/officeDocument/2006/relationships/image" Target="../media/image67.wmf"/><Relationship Id="rId1" Type="http://schemas.openxmlformats.org/officeDocument/2006/relationships/vmlDrawing" Target="../drawings/vmlDrawing24.vml"/><Relationship Id="rId2"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9.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3.xml"/></Relationships>
</file>

<file path=ppt/slides/_rels/slide127.xml.rels><?xml version="1.0" encoding="UTF-8" standalone="yes"?>
<Relationships xmlns="http://schemas.openxmlformats.org/package/2006/relationships"><Relationship Id="rId11" Type="http://schemas.openxmlformats.org/officeDocument/2006/relationships/image" Target="../media/image65.wmf"/><Relationship Id="rId12" Type="http://schemas.openxmlformats.org/officeDocument/2006/relationships/oleObject" Target="../embeddings/oleObject61.bin"/><Relationship Id="rId13" Type="http://schemas.openxmlformats.org/officeDocument/2006/relationships/image" Target="../media/image71.wmf"/><Relationship Id="rId1" Type="http://schemas.openxmlformats.org/officeDocument/2006/relationships/vmlDrawing" Target="../drawings/vmlDrawing25.vml"/><Relationship Id="rId2" Type="http://schemas.openxmlformats.org/officeDocument/2006/relationships/slideLayout" Target="../slideLayouts/slideLayout7.xml"/><Relationship Id="rId3" Type="http://schemas.openxmlformats.org/officeDocument/2006/relationships/notesSlide" Target="../notesSlides/notesSlide124.xml"/><Relationship Id="rId4" Type="http://schemas.openxmlformats.org/officeDocument/2006/relationships/oleObject" Target="../embeddings/oleObject57.bin"/><Relationship Id="rId5" Type="http://schemas.openxmlformats.org/officeDocument/2006/relationships/image" Target="../media/image68.wmf"/><Relationship Id="rId6" Type="http://schemas.openxmlformats.org/officeDocument/2006/relationships/oleObject" Target="../embeddings/oleObject58.bin"/><Relationship Id="rId7" Type="http://schemas.openxmlformats.org/officeDocument/2006/relationships/image" Target="../media/image69.wmf"/><Relationship Id="rId8" Type="http://schemas.openxmlformats.org/officeDocument/2006/relationships/oleObject" Target="../embeddings/oleObject59.bin"/><Relationship Id="rId9" Type="http://schemas.openxmlformats.org/officeDocument/2006/relationships/image" Target="../media/image70.wmf"/><Relationship Id="rId10" Type="http://schemas.openxmlformats.org/officeDocument/2006/relationships/oleObject" Target="../embeddings/oleObject60.bin"/></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5.xml"/></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126.xml"/><Relationship Id="rId4" Type="http://schemas.openxmlformats.org/officeDocument/2006/relationships/oleObject" Target="../embeddings/oleObject62.bin"/><Relationship Id="rId5" Type="http://schemas.openxmlformats.org/officeDocument/2006/relationships/image" Target="../media/image72.wmf"/><Relationship Id="rId6" Type="http://schemas.openxmlformats.org/officeDocument/2006/relationships/oleObject" Target="../embeddings/oleObject63.bin"/><Relationship Id="rId7" Type="http://schemas.openxmlformats.org/officeDocument/2006/relationships/image" Target="../media/image73.wmf"/><Relationship Id="rId1" Type="http://schemas.openxmlformats.org/officeDocument/2006/relationships/vmlDrawing" Target="../drawings/vmlDrawing26.vml"/><Relationship Id="rId2"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27.xml"/><Relationship Id="rId4" Type="http://schemas.openxmlformats.org/officeDocument/2006/relationships/oleObject" Target="../embeddings/oleObject64.bin"/><Relationship Id="rId5" Type="http://schemas.openxmlformats.org/officeDocument/2006/relationships/image" Target="../media/image74.wmf"/><Relationship Id="rId6" Type="http://schemas.openxmlformats.org/officeDocument/2006/relationships/oleObject" Target="../embeddings/oleObject65.bin"/><Relationship Id="rId7" Type="http://schemas.openxmlformats.org/officeDocument/2006/relationships/image" Target="../media/image75.wmf"/><Relationship Id="rId8" Type="http://schemas.openxmlformats.org/officeDocument/2006/relationships/oleObject" Target="../embeddings/oleObject66.bin"/><Relationship Id="rId9" Type="http://schemas.openxmlformats.org/officeDocument/2006/relationships/image" Target="../media/image76.wmf"/><Relationship Id="rId1" Type="http://schemas.openxmlformats.org/officeDocument/2006/relationships/vmlDrawing" Target="../drawings/vmlDrawing27.vml"/><Relationship Id="rId2"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notesSlide" Target="../notesSlides/notesSlide128.xml"/><Relationship Id="rId4" Type="http://schemas.openxmlformats.org/officeDocument/2006/relationships/oleObject" Target="../embeddings/oleObject67.bin"/><Relationship Id="rId5" Type="http://schemas.openxmlformats.org/officeDocument/2006/relationships/image" Target="../media/image77.wmf"/><Relationship Id="rId1" Type="http://schemas.openxmlformats.org/officeDocument/2006/relationships/vmlDrawing" Target="../drawings/vmlDrawing28.vml"/><Relationship Id="rId2"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129.xml"/><Relationship Id="rId4" Type="http://schemas.openxmlformats.org/officeDocument/2006/relationships/oleObject" Target="../embeddings/oleObject68.bin"/><Relationship Id="rId5" Type="http://schemas.openxmlformats.org/officeDocument/2006/relationships/image" Target="../media/image78.wmf"/><Relationship Id="rId6" Type="http://schemas.openxmlformats.org/officeDocument/2006/relationships/oleObject" Target="../embeddings/oleObject69.bin"/><Relationship Id="rId7" Type="http://schemas.openxmlformats.org/officeDocument/2006/relationships/image" Target="../media/image79.wmf"/><Relationship Id="rId1" Type="http://schemas.openxmlformats.org/officeDocument/2006/relationships/vmlDrawing" Target="../drawings/vmlDrawing29.vml"/><Relationship Id="rId2"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3" Type="http://schemas.openxmlformats.org/officeDocument/2006/relationships/notesSlide" Target="../notesSlides/notesSlide130.xml"/><Relationship Id="rId4" Type="http://schemas.openxmlformats.org/officeDocument/2006/relationships/oleObject" Target="../embeddings/oleObject70.bin"/><Relationship Id="rId5" Type="http://schemas.openxmlformats.org/officeDocument/2006/relationships/image" Target="../media/image80.wmf"/><Relationship Id="rId6" Type="http://schemas.openxmlformats.org/officeDocument/2006/relationships/oleObject" Target="../embeddings/oleObject71.bin"/><Relationship Id="rId7" Type="http://schemas.openxmlformats.org/officeDocument/2006/relationships/image" Target="../media/image81.wmf"/><Relationship Id="rId1" Type="http://schemas.openxmlformats.org/officeDocument/2006/relationships/vmlDrawing" Target="../drawings/vmlDrawing30.vml"/><Relationship Id="rId2"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1.xml"/></Relationships>
</file>

<file path=ppt/slides/_rels/slide135.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2.xml"/><Relationship Id="rId3" Type="http://schemas.openxmlformats.org/officeDocument/2006/relationships/notesSlide" Target="../notesSlides/notesSlide13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3.xml"/><Relationship Id="rId3" Type="http://schemas.openxmlformats.org/officeDocument/2006/relationships/image" Target="../media/image82.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1.bin"/><Relationship Id="rId5" Type="http://schemas.openxmlformats.org/officeDocument/2006/relationships/image" Target="../media/image5.wmf"/><Relationship Id="rId6" Type="http://schemas.openxmlformats.org/officeDocument/2006/relationships/oleObject" Target="../embeddings/oleObject2.bin"/><Relationship Id="rId7" Type="http://schemas.openxmlformats.org/officeDocument/2006/relationships/image" Target="../media/image6.wmf"/><Relationship Id="rId8" Type="http://schemas.openxmlformats.org/officeDocument/2006/relationships/oleObject" Target="../embeddings/oleObject3.bin"/><Relationship Id="rId9" Type="http://schemas.openxmlformats.org/officeDocument/2006/relationships/image" Target="../media/image7.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4.bin"/><Relationship Id="rId5" Type="http://schemas.openxmlformats.org/officeDocument/2006/relationships/image" Target="../media/image8.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oleObject" Target="../embeddings/oleObject5.bin"/><Relationship Id="rId5" Type="http://schemas.openxmlformats.org/officeDocument/2006/relationships/image" Target="../media/image10.w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6.bin"/><Relationship Id="rId5" Type="http://schemas.openxmlformats.org/officeDocument/2006/relationships/image" Target="../media/image11.wmf"/><Relationship Id="rId6" Type="http://schemas.openxmlformats.org/officeDocument/2006/relationships/oleObject" Target="../embeddings/oleObject7.bin"/><Relationship Id="rId7" Type="http://schemas.openxmlformats.org/officeDocument/2006/relationships/image" Target="../media/image12.wmf"/><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oleObject" Target="../embeddings/oleObject8.bin"/><Relationship Id="rId5" Type="http://schemas.openxmlformats.org/officeDocument/2006/relationships/image" Target="../media/image13.wmf"/><Relationship Id="rId6" Type="http://schemas.openxmlformats.org/officeDocument/2006/relationships/oleObject" Target="../embeddings/oleObject9.bin"/><Relationship Id="rId7" Type="http://schemas.openxmlformats.org/officeDocument/2006/relationships/image" Target="../media/image14.wmf"/><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oleObject" Target="../embeddings/oleObject10.bin"/><Relationship Id="rId5" Type="http://schemas.openxmlformats.org/officeDocument/2006/relationships/image" Target="../media/image15.wmf"/><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oleObject" Target="../embeddings/oleObject11.bin"/><Relationship Id="rId5" Type="http://schemas.openxmlformats.org/officeDocument/2006/relationships/image" Target="../media/image16.wmf"/><Relationship Id="rId6" Type="http://schemas.openxmlformats.org/officeDocument/2006/relationships/oleObject" Target="../embeddings/oleObject12.bin"/><Relationship Id="rId7" Type="http://schemas.openxmlformats.org/officeDocument/2006/relationships/image" Target="../media/image17.emf"/><Relationship Id="rId8" Type="http://schemas.openxmlformats.org/officeDocument/2006/relationships/oleObject" Target="../embeddings/oleObject13.bin"/><Relationship Id="rId9" Type="http://schemas.openxmlformats.org/officeDocument/2006/relationships/image" Target="../media/image18.emf"/><Relationship Id="rId1" Type="http://schemas.openxmlformats.org/officeDocument/2006/relationships/vmlDrawing" Target="../drawings/vmlDrawing7.vml"/><Relationship Id="rId2"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19.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4" Type="http://schemas.openxmlformats.org/officeDocument/2006/relationships/oleObject" Target="../embeddings/oleObject14.bin"/><Relationship Id="rId5" Type="http://schemas.openxmlformats.org/officeDocument/2006/relationships/image" Target="../media/image20.wmf"/><Relationship Id="rId6" Type="http://schemas.openxmlformats.org/officeDocument/2006/relationships/image" Target="../media/image21.png"/><Relationship Id="rId1" Type="http://schemas.openxmlformats.org/officeDocument/2006/relationships/vmlDrawing" Target="../drawings/vmlDrawing8.vml"/><Relationship Id="rId2"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4" Type="http://schemas.openxmlformats.org/officeDocument/2006/relationships/oleObject" Target="../embeddings/oleObject15.bin"/><Relationship Id="rId5" Type="http://schemas.openxmlformats.org/officeDocument/2006/relationships/image" Target="../media/image22.wmf"/><Relationship Id="rId1" Type="http://schemas.openxmlformats.org/officeDocument/2006/relationships/vmlDrawing" Target="../drawings/vmlDrawing9.vml"/><Relationship Id="rId2"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2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2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2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8.xml"/><Relationship Id="rId3" Type="http://schemas.openxmlformats.org/officeDocument/2006/relationships/image" Target="../media/image27.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1.xml"/><Relationship Id="rId3" Type="http://schemas.openxmlformats.org/officeDocument/2006/relationships/image" Target="../media/image28.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3.xml"/><Relationship Id="rId3" Type="http://schemas.openxmlformats.org/officeDocument/2006/relationships/image" Target="../media/image29.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4" Type="http://schemas.openxmlformats.org/officeDocument/2006/relationships/oleObject" Target="../embeddings/oleObject16.bin"/><Relationship Id="rId5" Type="http://schemas.openxmlformats.org/officeDocument/2006/relationships/image" Target="../media/image30.wmf"/><Relationship Id="rId6" Type="http://schemas.openxmlformats.org/officeDocument/2006/relationships/oleObject" Target="../embeddings/oleObject17.bin"/><Relationship Id="rId7" Type="http://schemas.openxmlformats.org/officeDocument/2006/relationships/image" Target="../media/image31.wmf"/><Relationship Id="rId1" Type="http://schemas.openxmlformats.org/officeDocument/2006/relationships/vmlDrawing" Target="../drawings/vmlDrawing10.vml"/><Relationship Id="rId2"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4" Type="http://schemas.openxmlformats.org/officeDocument/2006/relationships/oleObject" Target="../embeddings/oleObject18.bin"/><Relationship Id="rId5" Type="http://schemas.openxmlformats.org/officeDocument/2006/relationships/image" Target="../media/image32.emf"/><Relationship Id="rId1" Type="http://schemas.openxmlformats.org/officeDocument/2006/relationships/vmlDrawing" Target="../drawings/vmlDrawing11.vml"/><Relationship Id="rId2"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4" Type="http://schemas.openxmlformats.org/officeDocument/2006/relationships/oleObject" Target="../embeddings/oleObject19.bin"/><Relationship Id="rId5" Type="http://schemas.openxmlformats.org/officeDocument/2006/relationships/image" Target="../media/image33.wmf"/><Relationship Id="rId1" Type="http://schemas.openxmlformats.org/officeDocument/2006/relationships/vmlDrawing" Target="../drawings/vmlDrawing12.vml"/><Relationship Id="rId2"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4" Type="http://schemas.openxmlformats.org/officeDocument/2006/relationships/oleObject" Target="../embeddings/oleObject20.bin"/><Relationship Id="rId5" Type="http://schemas.openxmlformats.org/officeDocument/2006/relationships/image" Target="../media/image34.emf"/><Relationship Id="rId1" Type="http://schemas.openxmlformats.org/officeDocument/2006/relationships/vmlDrawing" Target="../drawings/vmlDrawing13.vml"/><Relationship Id="rId2"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4" Type="http://schemas.openxmlformats.org/officeDocument/2006/relationships/oleObject" Target="../embeddings/oleObject21.bin"/><Relationship Id="rId5" Type="http://schemas.openxmlformats.org/officeDocument/2006/relationships/image" Target="../media/image35.wmf"/><Relationship Id="rId1" Type="http://schemas.openxmlformats.org/officeDocument/2006/relationships/vmlDrawing" Target="../drawings/vmlDrawing14.vml"/><Relationship Id="rId2"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4" Type="http://schemas.openxmlformats.org/officeDocument/2006/relationships/oleObject" Target="../embeddings/oleObject22.bin"/><Relationship Id="rId5" Type="http://schemas.openxmlformats.org/officeDocument/2006/relationships/image" Target="../media/image36.wmf"/><Relationship Id="rId1" Type="http://schemas.openxmlformats.org/officeDocument/2006/relationships/vmlDrawing" Target="../drawings/vmlDrawing15.vml"/><Relationship Id="rId2"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4" Type="http://schemas.openxmlformats.org/officeDocument/2006/relationships/oleObject" Target="../embeddings/oleObject23.bin"/><Relationship Id="rId5" Type="http://schemas.openxmlformats.org/officeDocument/2006/relationships/image" Target="../media/image37.wmf"/><Relationship Id="rId6" Type="http://schemas.openxmlformats.org/officeDocument/2006/relationships/oleObject" Target="../embeddings/oleObject24.bin"/><Relationship Id="rId7" Type="http://schemas.openxmlformats.org/officeDocument/2006/relationships/image" Target="../media/image38.wmf"/><Relationship Id="rId1" Type="http://schemas.openxmlformats.org/officeDocument/2006/relationships/vmlDrawing" Target="../drawings/vmlDrawing16.vml"/><Relationship Id="rId2"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14363" y="441325"/>
            <a:ext cx="7772400" cy="1470025"/>
          </a:xfrm>
        </p:spPr>
        <p:txBody>
          <a:bodyPr/>
          <a:lstStyle/>
          <a:p>
            <a:pPr eaLnBrk="1" hangingPunct="1"/>
            <a:r>
              <a:rPr lang="zh-CN" altLang="en-US" sz="7200" smtClean="0">
                <a:solidFill>
                  <a:srgbClr val="FF0000"/>
                </a:solidFill>
                <a:ea typeface="隶书" pitchFamily="49" charset="-122"/>
              </a:rPr>
              <a:t>人工智能</a:t>
            </a:r>
          </a:p>
        </p:txBody>
      </p:sp>
      <p:sp>
        <p:nvSpPr>
          <p:cNvPr id="291843" name="Rectangle 3"/>
          <p:cNvSpPr>
            <a:spLocks noGrp="1" noChangeArrowheads="1"/>
          </p:cNvSpPr>
          <p:nvPr>
            <p:ph type="subTitle" idx="1"/>
          </p:nvPr>
        </p:nvSpPr>
        <p:spPr>
          <a:xfrm>
            <a:off x="1289050" y="1916113"/>
            <a:ext cx="6732588" cy="684212"/>
          </a:xfrm>
        </p:spPr>
        <p:txBody>
          <a:bodyPr/>
          <a:lstStyle/>
          <a:p>
            <a:pPr eaLnBrk="1" hangingPunct="1">
              <a:defRPr/>
            </a:pPr>
            <a:r>
              <a:rPr lang="zh-CN" altLang="en-US" sz="4000" b="1" dirty="0" smtClean="0">
                <a:solidFill>
                  <a:srgbClr val="0000FF"/>
                </a:solidFill>
                <a:effectLst>
                  <a:outerShdw blurRad="38100" dist="38100" dir="2700000" algn="tl">
                    <a:srgbClr val="000000">
                      <a:alpha val="43137"/>
                    </a:srgbClr>
                  </a:outerShdw>
                </a:effectLst>
                <a:latin typeface="幼圆" pitchFamily="49" charset="-122"/>
                <a:ea typeface="幼圆" pitchFamily="49" charset="-122"/>
              </a:rPr>
              <a:t>第</a:t>
            </a:r>
            <a:r>
              <a:rPr lang="zh-CN" altLang="en-US" sz="4000" b="1" dirty="0">
                <a:solidFill>
                  <a:srgbClr val="0000FF"/>
                </a:solidFill>
                <a:effectLst>
                  <a:outerShdw blurRad="38100" dist="38100" dir="2700000" algn="tl">
                    <a:srgbClr val="000000">
                      <a:alpha val="43137"/>
                    </a:srgbClr>
                  </a:outerShdw>
                </a:effectLst>
                <a:latin typeface="幼圆" pitchFamily="49" charset="-122"/>
                <a:ea typeface="幼圆" pitchFamily="49" charset="-122"/>
              </a:rPr>
              <a:t>五</a:t>
            </a:r>
            <a:r>
              <a:rPr lang="zh-CN" altLang="en-US" sz="4000" b="1" dirty="0" smtClean="0">
                <a:solidFill>
                  <a:srgbClr val="0000FF"/>
                </a:solidFill>
                <a:effectLst>
                  <a:outerShdw blurRad="38100" dist="38100" dir="2700000" algn="tl">
                    <a:srgbClr val="000000">
                      <a:alpha val="43137"/>
                    </a:srgbClr>
                  </a:outerShdw>
                </a:effectLst>
                <a:latin typeface="幼圆" pitchFamily="49" charset="-122"/>
                <a:ea typeface="幼圆" pitchFamily="49" charset="-122"/>
              </a:rPr>
              <a:t>章：计算智能</a:t>
            </a:r>
            <a:endParaRPr lang="en-US" altLang="zh-CN" sz="4200" i="1" dirty="0" smtClean="0">
              <a:effectLst>
                <a:outerShdw blurRad="38100" dist="38100" dir="2700000" algn="tl">
                  <a:srgbClr val="000000">
                    <a:alpha val="43137"/>
                  </a:srgbClr>
                </a:outerShdw>
              </a:effectLst>
              <a:latin typeface="幼圆" pitchFamily="49" charset="-122"/>
              <a:ea typeface="幼圆" pitchFamily="49" charset="-122"/>
            </a:endParaRPr>
          </a:p>
        </p:txBody>
      </p:sp>
      <p:sp>
        <p:nvSpPr>
          <p:cNvPr id="6148" name="Rectangle 4"/>
          <p:cNvSpPr>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400"/>
          </a:p>
        </p:txBody>
      </p:sp>
      <p:sp>
        <p:nvSpPr>
          <p:cNvPr id="6149" name="Rectangle 6"/>
          <p:cNvSpPr>
            <a:spLocks noChangeArrowheads="1"/>
          </p:cNvSpPr>
          <p:nvPr/>
        </p:nvSpPr>
        <p:spPr bwMode="auto">
          <a:xfrm>
            <a:off x="2303463" y="5437188"/>
            <a:ext cx="4464050"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20000"/>
              </a:spcBef>
            </a:pPr>
            <a:r>
              <a:rPr lang="zh-CN" altLang="zh-CN" sz="2000" dirty="0" smtClean="0">
                <a:solidFill>
                  <a:srgbClr val="7030A0"/>
                </a:solidFill>
                <a:latin typeface="微软雅黑" pitchFamily="34" charset="-122"/>
                <a:ea typeface="微软雅黑" pitchFamily="34" charset="-122"/>
              </a:rPr>
              <a:t>20</a:t>
            </a:r>
            <a:r>
              <a:rPr lang="en-US" altLang="zh-CN" sz="2000" dirty="0" smtClean="0">
                <a:solidFill>
                  <a:srgbClr val="7030A0"/>
                </a:solidFill>
                <a:latin typeface="微软雅黑" pitchFamily="34" charset="-122"/>
                <a:ea typeface="微软雅黑" pitchFamily="34" charset="-122"/>
              </a:rPr>
              <a:t>14</a:t>
            </a:r>
            <a:r>
              <a:rPr lang="zh-CN" altLang="zh-CN" sz="2000" dirty="0" smtClean="0">
                <a:solidFill>
                  <a:srgbClr val="7030A0"/>
                </a:solidFill>
                <a:latin typeface="微软雅黑" pitchFamily="34" charset="-122"/>
                <a:ea typeface="微软雅黑" pitchFamily="34" charset="-122"/>
              </a:rPr>
              <a:t>年</a:t>
            </a:r>
            <a:r>
              <a:rPr lang="zh-CN" altLang="zh-CN" sz="2000" dirty="0">
                <a:solidFill>
                  <a:srgbClr val="7030A0"/>
                </a:solidFill>
                <a:latin typeface="微软雅黑" pitchFamily="34" charset="-122"/>
                <a:ea typeface="微软雅黑" pitchFamily="34" charset="-122"/>
              </a:rPr>
              <a:t>春季</a:t>
            </a:r>
            <a:endParaRPr lang="en-US" altLang="zh-CN" sz="2000" dirty="0">
              <a:solidFill>
                <a:srgbClr val="7030A0"/>
              </a:solidFill>
              <a:latin typeface="微软雅黑" pitchFamily="34" charset="-122"/>
              <a:ea typeface="微软雅黑" pitchFamily="34" charset="-122"/>
            </a:endParaRPr>
          </a:p>
          <a:p>
            <a:pPr algn="ctr">
              <a:spcBef>
                <a:spcPct val="20000"/>
              </a:spcBef>
            </a:pPr>
            <a:r>
              <a:rPr lang="zh-CN" altLang="zh-CN" sz="2000" dirty="0">
                <a:solidFill>
                  <a:srgbClr val="7030A0"/>
                </a:solidFill>
                <a:latin typeface="微软雅黑" pitchFamily="34" charset="-122"/>
                <a:ea typeface="微软雅黑" pitchFamily="34" charset="-122"/>
              </a:rPr>
              <a:t>南京大学</a:t>
            </a:r>
            <a:r>
              <a:rPr lang="en-US" altLang="zh-CN" sz="2000" dirty="0">
                <a:solidFill>
                  <a:srgbClr val="7030A0"/>
                </a:solidFill>
                <a:latin typeface="微软雅黑" pitchFamily="34" charset="-122"/>
                <a:ea typeface="微软雅黑" pitchFamily="34" charset="-122"/>
              </a:rPr>
              <a:t> </a:t>
            </a:r>
            <a:r>
              <a:rPr lang="zh-CN" altLang="zh-CN" sz="2000" dirty="0">
                <a:solidFill>
                  <a:srgbClr val="7030A0"/>
                </a:solidFill>
                <a:latin typeface="微软雅黑" pitchFamily="34" charset="-122"/>
                <a:ea typeface="微软雅黑" pitchFamily="34" charset="-122"/>
              </a:rPr>
              <a:t>计算机科学与技术系</a:t>
            </a:r>
            <a:r>
              <a:rPr lang="zh-CN" altLang="en-US" b="1" u="sng" dirty="0">
                <a:solidFill>
                  <a:srgbClr val="FF3300"/>
                </a:solidFill>
              </a:rPr>
              <a:t/>
            </a:r>
            <a:br>
              <a:rPr lang="zh-CN" altLang="en-US" b="1" u="sng" dirty="0">
                <a:solidFill>
                  <a:srgbClr val="FF3300"/>
                </a:solidFill>
              </a:rPr>
            </a:br>
            <a:endParaRPr lang="zh-CN" altLang="en-US" b="1" u="sng" dirty="0">
              <a:solidFill>
                <a:srgbClr val="FF3300"/>
              </a:solidFill>
            </a:endParaRPr>
          </a:p>
        </p:txBody>
      </p:sp>
      <p:grpSp>
        <p:nvGrpSpPr>
          <p:cNvPr id="6150" name="组合 9"/>
          <p:cNvGrpSpPr>
            <a:grpSpLocks/>
          </p:cNvGrpSpPr>
          <p:nvPr/>
        </p:nvGrpSpPr>
        <p:grpSpPr bwMode="auto">
          <a:xfrm>
            <a:off x="4103688" y="3033713"/>
            <a:ext cx="928687" cy="1393825"/>
            <a:chOff x="7924800" y="144463"/>
            <a:chExt cx="1062038" cy="1608137"/>
          </a:xfrm>
        </p:grpSpPr>
        <p:pic>
          <p:nvPicPr>
            <p:cNvPr id="61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512763"/>
              <a:ext cx="1057275"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9563" y="144463"/>
              <a:ext cx="105727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151" name="Picture 10" descr="http://t0.gstatic.com/images?q=tbn:ANd9GcS2nkzKA1a7Gv7tUBOyjAAinRnB9uH0Ke8gN-dHZZTpb9GsDhq6qA"/>
          <p:cNvPicPr>
            <a:picLocks noChangeAspect="1" noChangeArrowheads="1"/>
          </p:cNvPicPr>
          <p:nvPr/>
        </p:nvPicPr>
        <p:blipFill>
          <a:blip r:embed="rId5">
            <a:extLst>
              <a:ext uri="{28A0092B-C50C-407E-A947-70E740481C1C}">
                <a14:useLocalDpi xmlns:a14="http://schemas.microsoft.com/office/drawing/2010/main" val="0"/>
              </a:ext>
            </a:extLst>
          </a:blip>
          <a:srcRect l="7700" t="6602" r="11195" b="27930"/>
          <a:stretch>
            <a:fillRect/>
          </a:stretch>
        </p:blipFill>
        <p:spPr bwMode="auto">
          <a:xfrm>
            <a:off x="7689850" y="33338"/>
            <a:ext cx="1436688"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12" descr="http://t0.gstatic.com/images?q=tbn:ANd9GcRRQAKLygWTUPr319LaczMNk7p0HnnI9ny4pmRYbLfehk96IrP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 y="34925"/>
            <a:ext cx="1457325"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044950" y="4670425"/>
            <a:ext cx="906463" cy="522288"/>
          </a:xfrm>
          <a:prstGeom prst="rect">
            <a:avLst/>
          </a:prstGeom>
        </p:spPr>
        <p:txBody>
          <a:bodyPr wrap="none">
            <a:spAutoFit/>
          </a:bodyPr>
          <a:lstStyle/>
          <a:p>
            <a:pPr>
              <a:defRPr/>
            </a:pPr>
            <a:r>
              <a:rPr lang="zh-CN" altLang="en-US" sz="2800" b="1" dirty="0">
                <a:effectLst>
                  <a:outerShdw blurRad="38100" dist="38100" dir="2700000" algn="tl">
                    <a:srgbClr val="000000">
                      <a:alpha val="43137"/>
                    </a:srgbClr>
                  </a:outerShdw>
                </a:effectLst>
                <a:ea typeface="宋体" pitchFamily="2" charset="-122"/>
              </a:rPr>
              <a:t>黎铭</a:t>
            </a:r>
            <a:endParaRPr lang="zh-CN" altLang="en-US" sz="2800" dirty="0">
              <a:ea typeface="宋体" pitchFamily="2" charset="-122"/>
            </a:endParaRPr>
          </a:p>
        </p:txBody>
      </p:sp>
    </p:spTree>
    <p:extLst>
      <p:ext uri="{BB962C8B-B14F-4D97-AF65-F5344CB8AC3E}">
        <p14:creationId xmlns:p14="http://schemas.microsoft.com/office/powerpoint/2010/main" val="27719083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本章内容</a:t>
            </a:r>
            <a:endParaRPr lang="zh-CN" altLang="en-US" b="1" dirty="0"/>
          </a:p>
        </p:txBody>
      </p:sp>
      <p:sp>
        <p:nvSpPr>
          <p:cNvPr id="5" name="Text Box 6"/>
          <p:cNvSpPr txBox="1">
            <a:spLocks noGrp="1" noChangeArrowheads="1"/>
          </p:cNvSpPr>
          <p:nvPr>
            <p:ph idx="1"/>
          </p:nvPr>
        </p:nvSpPr>
        <p:spPr bwMode="auto">
          <a:xfrm>
            <a:off x="1475656" y="1952836"/>
            <a:ext cx="655272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sz="3200" b="1" dirty="0" smtClean="0">
                <a:solidFill>
                  <a:schemeClr val="bg1">
                    <a:lumMod val="75000"/>
                  </a:schemeClr>
                </a:solidFill>
                <a:latin typeface="Times New Roman" pitchFamily="18" charset="0"/>
              </a:rPr>
              <a:t>概述 </a:t>
            </a:r>
            <a:endParaRPr lang="zh-CN" altLang="en-US" sz="3200" b="1" dirty="0">
              <a:solidFill>
                <a:schemeClr val="bg1">
                  <a:lumMod val="75000"/>
                </a:schemeClr>
              </a:solidFill>
              <a:latin typeface="Times New Roman" pitchFamily="18" charset="0"/>
            </a:endParaRPr>
          </a:p>
          <a:p>
            <a:pPr>
              <a:lnSpc>
                <a:spcPct val="150000"/>
              </a:lnSpc>
              <a:spcBef>
                <a:spcPct val="50000"/>
              </a:spcBef>
            </a:pPr>
            <a:r>
              <a:rPr lang="zh-CN" altLang="en-US" sz="3200" b="1" dirty="0" smtClean="0">
                <a:latin typeface="Times New Roman" pitchFamily="18" charset="0"/>
              </a:rPr>
              <a:t>神经计算</a:t>
            </a:r>
            <a:endParaRPr lang="zh-CN" altLang="en-US" sz="3200" b="1" dirty="0">
              <a:latin typeface="Times New Roman" pitchFamily="18" charset="0"/>
            </a:endParaRPr>
          </a:p>
          <a:p>
            <a:pPr>
              <a:lnSpc>
                <a:spcPct val="150000"/>
              </a:lnSpc>
              <a:spcBef>
                <a:spcPct val="50000"/>
              </a:spcBef>
            </a:pPr>
            <a:r>
              <a:rPr lang="zh-CN" altLang="en-US" sz="3200" b="1" smtClean="0">
                <a:solidFill>
                  <a:schemeClr val="bg1">
                    <a:lumMod val="75000"/>
                  </a:schemeClr>
                </a:solidFill>
                <a:latin typeface="Times New Roman" pitchFamily="18" charset="0"/>
              </a:rPr>
              <a:t>演化计算</a:t>
            </a:r>
            <a:endParaRPr lang="zh-CN" altLang="en-US" sz="3200" b="1" dirty="0">
              <a:solidFill>
                <a:schemeClr val="bg1">
                  <a:lumMod val="75000"/>
                </a:schemeClr>
              </a:solidFill>
              <a:latin typeface="Times New Roman" pitchFamily="18" charset="0"/>
            </a:endParaRPr>
          </a:p>
          <a:p>
            <a:pPr>
              <a:lnSpc>
                <a:spcPct val="150000"/>
              </a:lnSpc>
              <a:spcBef>
                <a:spcPct val="50000"/>
              </a:spcBef>
            </a:pPr>
            <a:r>
              <a:rPr lang="zh-CN" altLang="en-US" sz="3200" b="1" dirty="0" smtClean="0">
                <a:solidFill>
                  <a:schemeClr val="bg1">
                    <a:lumMod val="75000"/>
                  </a:schemeClr>
                </a:solidFill>
                <a:latin typeface="Times New Roman" pitchFamily="18" charset="0"/>
              </a:rPr>
              <a:t>模糊</a:t>
            </a:r>
            <a:r>
              <a:rPr lang="zh-CN" altLang="en-US" sz="3200" b="1" dirty="0">
                <a:solidFill>
                  <a:schemeClr val="bg1">
                    <a:lumMod val="75000"/>
                  </a:schemeClr>
                </a:solidFill>
                <a:latin typeface="Times New Roman" pitchFamily="18" charset="0"/>
              </a:rPr>
              <a:t>计算</a:t>
            </a:r>
          </a:p>
        </p:txBody>
      </p:sp>
    </p:spTree>
    <p:extLst>
      <p:ext uri="{BB962C8B-B14F-4D97-AF65-F5344CB8AC3E}">
        <p14:creationId xmlns:p14="http://schemas.microsoft.com/office/powerpoint/2010/main" val="4259691389"/>
      </p:ext>
    </p:extLst>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ext Box 2"/>
          <p:cNvSpPr txBox="1">
            <a:spLocks noChangeArrowheads="1"/>
          </p:cNvSpPr>
          <p:nvPr/>
        </p:nvSpPr>
        <p:spPr bwMode="auto">
          <a:xfrm>
            <a:off x="165875" y="1412776"/>
            <a:ext cx="8785225" cy="4996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fr-FR" sz="2000" dirty="0">
                <a:latin typeface="Times New Roman" pitchFamily="18" charset="0"/>
              </a:rPr>
              <a:t>   </a:t>
            </a:r>
            <a:r>
              <a:rPr lang="zh-CN" altLang="fr-FR" sz="2000" dirty="0">
                <a:latin typeface="Times New Roman" pitchFamily="18" charset="0"/>
                <a:ea typeface="仿宋_GB2312" pitchFamily="49" charset="-122"/>
                <a:cs typeface="Times New Roman" pitchFamily="18" charset="0"/>
              </a:rPr>
              <a:t>对第</a:t>
            </a:r>
            <a:r>
              <a:rPr lang="fr-FR" altLang="zh-CN" sz="2000" dirty="0">
                <a:latin typeface="Times New Roman" pitchFamily="18" charset="0"/>
                <a:ea typeface="仿宋_GB2312" pitchFamily="49" charset="-122"/>
                <a:cs typeface="Times New Roman" pitchFamily="18" charset="0"/>
              </a:rPr>
              <a:t>2</a:t>
            </a:r>
            <a:r>
              <a:rPr lang="zh-CN" altLang="fr-FR" sz="2000" dirty="0">
                <a:latin typeface="Times New Roman" pitchFamily="18" charset="0"/>
                <a:ea typeface="仿宋_GB2312" pitchFamily="49" charset="-122"/>
                <a:cs typeface="Times New Roman" pitchFamily="18" charset="0"/>
              </a:rPr>
              <a:t>代种群，其交叉</a:t>
            </a:r>
            <a:r>
              <a:rPr lang="zh-CN" altLang="fr-FR" sz="2000" dirty="0" smtClean="0">
                <a:latin typeface="Times New Roman" pitchFamily="18" charset="0"/>
                <a:ea typeface="仿宋_GB2312" pitchFamily="49" charset="-122"/>
                <a:cs typeface="Times New Roman" pitchFamily="18" charset="0"/>
              </a:rPr>
              <a:t>情况</a:t>
            </a:r>
            <a:r>
              <a:rPr lang="zh-CN" altLang="en-US" sz="2000" dirty="0" smtClean="0">
                <a:latin typeface="Times New Roman" pitchFamily="18" charset="0"/>
                <a:ea typeface="仿宋_GB2312" pitchFamily="49" charset="-122"/>
                <a:cs typeface="Times New Roman" pitchFamily="18" charset="0"/>
              </a:rPr>
              <a:t>：</a:t>
            </a:r>
            <a:r>
              <a:rPr lang="zh-CN" altLang="fr-FR" sz="2000" dirty="0" smtClean="0">
                <a:latin typeface="Times New Roman" pitchFamily="18" charset="0"/>
                <a:ea typeface="仿宋_GB2312" pitchFamily="49" charset="-122"/>
                <a:cs typeface="Times New Roman" pitchFamily="18" charset="0"/>
              </a:rPr>
              <a:t> </a:t>
            </a:r>
            <a:endParaRPr lang="zh-CN" altLang="fr-FR" sz="2000" dirty="0">
              <a:latin typeface="Times New Roman" pitchFamily="18" charset="0"/>
              <a:ea typeface="仿宋_GB2312" pitchFamily="49" charset="-122"/>
              <a:cs typeface="Times New Roman" pitchFamily="18" charset="0"/>
            </a:endParaRPr>
          </a:p>
          <a:p>
            <a:r>
              <a:rPr lang="zh-CN" altLang="fr-FR" sz="2000" dirty="0">
                <a:latin typeface="Times New Roman" pitchFamily="18" charset="0"/>
                <a:ea typeface="仿宋_GB2312" pitchFamily="49" charset="-122"/>
                <a:cs typeface="Times New Roman" pitchFamily="18" charset="0"/>
              </a:rPr>
              <a:t>    </a:t>
            </a: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pPr>
              <a:lnSpc>
                <a:spcPct val="120000"/>
              </a:lnSpc>
              <a:spcBef>
                <a:spcPts val="1800"/>
              </a:spcBef>
            </a:pPr>
            <a:endParaRPr lang="zh-CN" altLang="fr-FR" sz="2000" dirty="0">
              <a:latin typeface="Times New Roman" pitchFamily="18" charset="0"/>
              <a:ea typeface="仿宋_GB2312" pitchFamily="49" charset="-122"/>
              <a:cs typeface="Times New Roman" pitchFamily="18" charset="0"/>
            </a:endParaRPr>
          </a:p>
          <a:p>
            <a:pPr>
              <a:lnSpc>
                <a:spcPct val="120000"/>
              </a:lnSpc>
              <a:spcBef>
                <a:spcPts val="1800"/>
              </a:spcBef>
            </a:pPr>
            <a:r>
              <a:rPr lang="zh-CN" altLang="en-US" sz="2000" dirty="0">
                <a:latin typeface="Times New Roman" pitchFamily="18" charset="0"/>
                <a:ea typeface="仿宋_GB2312" pitchFamily="49" charset="-122"/>
                <a:cs typeface="Times New Roman" pitchFamily="18" charset="0"/>
              </a:rPr>
              <a:t>    这时，函数的最大值已经出现，其对应的染色体为</a:t>
            </a:r>
            <a:r>
              <a:rPr lang="en-US" altLang="zh-CN" sz="2000" dirty="0">
                <a:latin typeface="Times New Roman" pitchFamily="18" charset="0"/>
                <a:ea typeface="仿宋_GB2312" pitchFamily="49" charset="-122"/>
                <a:cs typeface="Times New Roman" pitchFamily="18" charset="0"/>
              </a:rPr>
              <a:t>11111</a:t>
            </a:r>
            <a:r>
              <a:rPr lang="zh-CN" altLang="en-US" sz="2000" dirty="0">
                <a:latin typeface="Times New Roman" pitchFamily="18" charset="0"/>
                <a:ea typeface="仿宋_GB2312" pitchFamily="49" charset="-122"/>
                <a:cs typeface="Times New Roman" pitchFamily="18" charset="0"/>
              </a:rPr>
              <a:t>，经解码后可知问题的最优解是在点</a:t>
            </a:r>
            <a:r>
              <a:rPr lang="en-US" altLang="zh-CN" sz="2000" dirty="0">
                <a:latin typeface="Times New Roman" pitchFamily="18" charset="0"/>
                <a:ea typeface="仿宋_GB2312" pitchFamily="49" charset="-122"/>
                <a:cs typeface="Times New Roman" pitchFamily="18" charset="0"/>
              </a:rPr>
              <a:t>x=31</a:t>
            </a:r>
            <a:r>
              <a:rPr lang="zh-CN" altLang="en-US" sz="2000" dirty="0">
                <a:latin typeface="Times New Roman" pitchFamily="18" charset="0"/>
                <a:ea typeface="仿宋_GB2312" pitchFamily="49" charset="-122"/>
                <a:cs typeface="Times New Roman" pitchFamily="18" charset="0"/>
              </a:rPr>
              <a:t>处。 </a:t>
            </a:r>
            <a:r>
              <a:rPr lang="fr-FR" altLang="zh-CN" sz="2000" dirty="0">
                <a:latin typeface="Times New Roman" pitchFamily="18" charset="0"/>
                <a:ea typeface="仿宋_GB2312" pitchFamily="49" charset="-122"/>
                <a:cs typeface="Times New Roman" pitchFamily="18" charset="0"/>
              </a:rPr>
              <a:t> </a:t>
            </a:r>
          </a:p>
          <a:p>
            <a:pPr>
              <a:lnSpc>
                <a:spcPct val="120000"/>
              </a:lnSpc>
              <a:spcBef>
                <a:spcPts val="1800"/>
              </a:spcBef>
            </a:pPr>
            <a:r>
              <a:rPr lang="zh-CN" altLang="fr-FR" sz="2000" dirty="0">
                <a:latin typeface="Times New Roman" pitchFamily="18" charset="0"/>
                <a:ea typeface="仿宋_GB2312" pitchFamily="49" charset="-122"/>
                <a:cs typeface="Times New Roman" pitchFamily="18" charset="0"/>
              </a:rPr>
              <a:t>    求解过程结束。</a:t>
            </a:r>
            <a:endParaRPr lang="zh-CN" altLang="en-US" sz="2000" dirty="0">
              <a:latin typeface="Times New Roman" pitchFamily="18" charset="0"/>
              <a:ea typeface="仿宋_GB2312" pitchFamily="49" charset="-122"/>
              <a:cs typeface="Times New Roman" pitchFamily="18" charset="0"/>
            </a:endParaRPr>
          </a:p>
        </p:txBody>
      </p:sp>
      <p:graphicFrame>
        <p:nvGraphicFramePr>
          <p:cNvPr id="129027" name="Group 3"/>
          <p:cNvGraphicFramePr>
            <a:graphicFrameLocks noGrp="1"/>
          </p:cNvGraphicFramePr>
          <p:nvPr>
            <p:extLst>
              <p:ext uri="{D42A27DB-BD31-4B8C-83A1-F6EECF244321}">
                <p14:modId xmlns:p14="http://schemas.microsoft.com/office/powerpoint/2010/main" val="302594270"/>
              </p:ext>
            </p:extLst>
          </p:nvPr>
        </p:nvGraphicFramePr>
        <p:xfrm>
          <a:off x="870724" y="2312876"/>
          <a:ext cx="7375525" cy="2268856"/>
        </p:xfrm>
        <a:graphic>
          <a:graphicData uri="http://schemas.openxmlformats.org/drawingml/2006/table">
            <a:tbl>
              <a:tblPr/>
              <a:tblGrid>
                <a:gridCol w="742950"/>
                <a:gridCol w="1628775"/>
                <a:gridCol w="1301750"/>
                <a:gridCol w="1079500"/>
                <a:gridCol w="1362075"/>
                <a:gridCol w="1260475"/>
              </a:tblGrid>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编号</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个体串（染色体）</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交叉对象</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交叉位</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子代</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适应值</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 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    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110</a:t>
                      </a:r>
                      <a:r>
                        <a:rPr kumimoji="0" lang="en-US" altLang="zh-CN" sz="1800" b="1" i="0" u="none" strike="noStrike" cap="none" normalizeH="0" baseline="0" smtClean="0">
                          <a:ln>
                            <a:noFill/>
                          </a:ln>
                          <a:solidFill>
                            <a:srgbClr val="FF33CC"/>
                          </a:solidFill>
                          <a:effectLst/>
                          <a:latin typeface="宋体" pitchFamily="2" charset="-122"/>
                          <a:ea typeface="宋体"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676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 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10010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    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100</a:t>
                      </a:r>
                      <a:r>
                        <a:rPr kumimoji="0" lang="en-US" altLang="zh-CN" sz="1800" b="1" i="0" u="none" strike="noStrike" cap="none" normalizeH="0" baseline="0" smtClean="0">
                          <a:ln>
                            <a:noFill/>
                          </a:ln>
                          <a:solidFill>
                            <a:srgbClr val="FF33CC"/>
                          </a:solidFill>
                          <a:effectLst/>
                          <a:latin typeface="宋体" pitchFamily="2" charset="-122"/>
                          <a:ea typeface="宋体" pitchFamily="2" charset="-122"/>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289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 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    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1100</a:t>
                      </a:r>
                      <a:r>
                        <a:rPr kumimoji="0" lang="en-US" altLang="zh-CN" sz="1800" b="1" i="0" u="none" strike="noStrike" cap="none" normalizeH="0" baseline="0" smtClean="0">
                          <a:ln>
                            <a:noFill/>
                          </a:ln>
                          <a:solidFill>
                            <a:srgbClr val="FF33CC"/>
                          </a:solidFill>
                          <a:effectLst/>
                          <a:latin typeface="宋体" pitchFamily="2" charset="-122"/>
                          <a:ea typeface="宋体" pitchFamily="2" charset="-122"/>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576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 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11110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    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1111</a:t>
                      </a:r>
                      <a:r>
                        <a:rPr kumimoji="0" lang="en-US" altLang="zh-CN" sz="1800" b="1" i="0" u="none" strike="noStrike" cap="none" normalizeH="0" baseline="0" smtClean="0">
                          <a:ln>
                            <a:noFill/>
                          </a:ln>
                          <a:solidFill>
                            <a:srgbClr val="FF33CC"/>
                          </a:solidFill>
                          <a:effectLst/>
                          <a:latin typeface="宋体" pitchFamily="2" charset="-122"/>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rgbClr val="0000CC"/>
                          </a:solidFill>
                          <a:effectLst/>
                          <a:latin typeface="宋体" pitchFamily="2" charset="-122"/>
                          <a:ea typeface="宋体" pitchFamily="2" charset="-122"/>
                        </a:rPr>
                        <a:t>961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3"/>
          <p:cNvSpPr txBox="1">
            <a:spLocks noChangeArrowheads="1"/>
          </p:cNvSpPr>
          <p:nvPr/>
        </p:nvSpPr>
        <p:spPr bwMode="auto">
          <a:xfrm>
            <a:off x="1845152" y="152636"/>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Rectangle 4"/>
          <p:cNvSpPr>
            <a:spLocks noChangeArrowheads="1"/>
          </p:cNvSpPr>
          <p:nvPr/>
        </p:nvSpPr>
        <p:spPr bwMode="auto">
          <a:xfrm>
            <a:off x="762000" y="214313"/>
            <a:ext cx="7793038" cy="9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zh-CN" altLang="en-US" sz="4400" b="1" dirty="0">
                <a:solidFill>
                  <a:schemeClr val="accent2"/>
                </a:solidFill>
                <a:latin typeface="方正姚体" pitchFamily="2" charset="-122"/>
                <a:ea typeface="方正姚体" pitchFamily="2" charset="-122"/>
                <a:cs typeface="+mj-cs"/>
              </a:rPr>
              <a:t>例子：</a:t>
            </a:r>
            <a:r>
              <a:rPr lang="en-US" altLang="zh-CN" sz="4400" b="1" dirty="0">
                <a:solidFill>
                  <a:schemeClr val="accent2"/>
                </a:solidFill>
                <a:latin typeface="方正姚体" pitchFamily="2" charset="-122"/>
                <a:ea typeface="方正姚体" pitchFamily="2" charset="-122"/>
                <a:cs typeface="+mj-cs"/>
              </a:rPr>
              <a:t>8</a:t>
            </a:r>
            <a:r>
              <a:rPr lang="zh-CN" altLang="en-US" sz="4400" b="1" dirty="0">
                <a:solidFill>
                  <a:schemeClr val="accent2"/>
                </a:solidFill>
                <a:latin typeface="方正姚体" pitchFamily="2" charset="-122"/>
                <a:ea typeface="方正姚体" pitchFamily="2" charset="-122"/>
                <a:cs typeface="+mj-cs"/>
              </a:rPr>
              <a:t>皇后问题</a:t>
            </a:r>
          </a:p>
        </p:txBody>
      </p:sp>
      <p:sp>
        <p:nvSpPr>
          <p:cNvPr id="173061" name="Rectangle 5"/>
          <p:cNvSpPr>
            <a:spLocks noChangeArrowheads="1"/>
          </p:cNvSpPr>
          <p:nvPr/>
        </p:nvSpPr>
        <p:spPr bwMode="auto">
          <a:xfrm>
            <a:off x="358775" y="1484784"/>
            <a:ext cx="83820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accent2"/>
              </a:buClr>
              <a:buSzPct val="80000"/>
              <a:buFont typeface="Wingdings" pitchFamily="2" charset="2"/>
              <a:buChar char="l"/>
            </a:pPr>
            <a:r>
              <a:rPr kumimoji="1" lang="zh-CN" altLang="en-US" sz="2400" dirty="0">
                <a:solidFill>
                  <a:srgbClr val="00B050"/>
                </a:solidFill>
                <a:latin typeface="仿宋_GB2312" pitchFamily="49" charset="-122"/>
                <a:ea typeface="仿宋_GB2312" pitchFamily="49" charset="-122"/>
              </a:rPr>
              <a:t>目标：任何一个皇后都不会攻击到其他的皇后（皇后可以攻击和</a:t>
            </a:r>
            <a:r>
              <a:rPr kumimoji="1" lang="zh-CN" altLang="en-US" sz="2400" dirty="0" smtClean="0">
                <a:solidFill>
                  <a:srgbClr val="00B050"/>
                </a:solidFill>
                <a:latin typeface="仿宋_GB2312" pitchFamily="49" charset="-122"/>
                <a:ea typeface="仿宋_GB2312" pitchFamily="49" charset="-122"/>
              </a:rPr>
              <a:t>它在同</a:t>
            </a:r>
            <a:r>
              <a:rPr kumimoji="1" lang="zh-CN" altLang="en-US" sz="2400" dirty="0">
                <a:solidFill>
                  <a:srgbClr val="00B050"/>
                </a:solidFill>
                <a:latin typeface="仿宋_GB2312" pitchFamily="49" charset="-122"/>
                <a:ea typeface="仿宋_GB2312" pitchFamily="49" charset="-122"/>
              </a:rPr>
              <a:t>一行、同一列或同一对角线上的皇后）</a:t>
            </a:r>
          </a:p>
          <a:p>
            <a:pPr marL="342900" indent="-342900">
              <a:spcBef>
                <a:spcPct val="20000"/>
              </a:spcBef>
              <a:buClr>
                <a:schemeClr val="accent2"/>
              </a:buClr>
              <a:buSzPct val="80000"/>
              <a:buFont typeface="Wingdings" pitchFamily="2" charset="2"/>
              <a:buChar char="l"/>
            </a:pPr>
            <a:r>
              <a:rPr kumimoji="1" lang="zh-CN" altLang="en-US" sz="2400" dirty="0">
                <a:solidFill>
                  <a:srgbClr val="00B050"/>
                </a:solidFill>
                <a:latin typeface="仿宋_GB2312" pitchFamily="49" charset="-122"/>
                <a:ea typeface="仿宋_GB2312" pitchFamily="49" charset="-122"/>
              </a:rPr>
              <a:t>适应度函数取作可以彼此攻击的皇后对的数目（忽略障碍）</a:t>
            </a:r>
          </a:p>
        </p:txBody>
      </p:sp>
      <p:pic>
        <p:nvPicPr>
          <p:cNvPr id="173062" name="Picture 6" descr="8quee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1820" y="2960948"/>
            <a:ext cx="2808288"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063" name="Text Box 7"/>
          <p:cNvSpPr txBox="1">
            <a:spLocks noChangeArrowheads="1"/>
          </p:cNvSpPr>
          <p:nvPr/>
        </p:nvSpPr>
        <p:spPr bwMode="auto">
          <a:xfrm>
            <a:off x="576263" y="6042813"/>
            <a:ext cx="797877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solidFill>
                  <a:srgbClr val="FFC000"/>
                </a:solidFill>
                <a:latin typeface="幼圆" pitchFamily="49" charset="-122"/>
                <a:ea typeface="幼圆" pitchFamily="49" charset="-122"/>
              </a:rPr>
              <a:t>8</a:t>
            </a:r>
            <a:r>
              <a:rPr lang="zh-CN" altLang="en-US" b="1" dirty="0">
                <a:solidFill>
                  <a:srgbClr val="FFC000"/>
                </a:solidFill>
                <a:latin typeface="幼圆" pitchFamily="49" charset="-122"/>
                <a:ea typeface="幼圆" pitchFamily="49" charset="-122"/>
              </a:rPr>
              <a:t>皇后的例子，其中每个状态用一个长度为</a:t>
            </a:r>
            <a:r>
              <a:rPr lang="en-US" altLang="zh-CN" b="1" dirty="0">
                <a:solidFill>
                  <a:srgbClr val="FFC000"/>
                </a:solidFill>
                <a:latin typeface="幼圆" pitchFamily="49" charset="-122"/>
                <a:ea typeface="幼圆" pitchFamily="49" charset="-122"/>
              </a:rPr>
              <a:t>8</a:t>
            </a:r>
            <a:r>
              <a:rPr lang="zh-CN" altLang="en-US" b="1" dirty="0">
                <a:solidFill>
                  <a:srgbClr val="FFC000"/>
                </a:solidFill>
                <a:latin typeface="幼圆" pitchFamily="49" charset="-122"/>
                <a:ea typeface="幼圆" pitchFamily="49" charset="-122"/>
              </a:rPr>
              <a:t>的字符串来表示，适应度函数取</a:t>
            </a:r>
            <a:r>
              <a:rPr lang="zh-CN" altLang="en-US" b="1" dirty="0" smtClean="0">
                <a:solidFill>
                  <a:srgbClr val="FFC000"/>
                </a:solidFill>
                <a:latin typeface="幼圆" pitchFamily="49" charset="-122"/>
                <a:ea typeface="幼圆" pitchFamily="49" charset="-122"/>
              </a:rPr>
              <a:t>作不</a:t>
            </a:r>
            <a:r>
              <a:rPr lang="zh-CN" altLang="en-US" b="1" dirty="0">
                <a:solidFill>
                  <a:srgbClr val="FFC000"/>
                </a:solidFill>
                <a:latin typeface="幼圆" pitchFamily="49" charset="-122"/>
                <a:ea typeface="幼圆" pitchFamily="49" charset="-122"/>
              </a:rPr>
              <a:t>相互攻击的皇后对数目。</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30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3"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5" name="Rectangle 5"/>
          <p:cNvSpPr>
            <a:spLocks noChangeArrowheads="1"/>
          </p:cNvSpPr>
          <p:nvPr/>
        </p:nvSpPr>
        <p:spPr bwMode="auto">
          <a:xfrm>
            <a:off x="268288" y="1572505"/>
            <a:ext cx="8875712" cy="527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342900" indent="-342900">
              <a:spcBef>
                <a:spcPct val="20000"/>
              </a:spcBef>
              <a:buClr>
                <a:schemeClr val="accent2"/>
              </a:buClr>
              <a:buSzPct val="80000"/>
              <a:buFont typeface="Wingdings" pitchFamily="2" charset="2"/>
              <a:buChar char="l"/>
            </a:pPr>
            <a:r>
              <a:rPr kumimoji="1" lang="zh-CN" altLang="en-US" sz="2400" b="1" dirty="0">
                <a:solidFill>
                  <a:srgbClr val="00B050"/>
                </a:solidFill>
                <a:latin typeface="仿宋_GB2312" pitchFamily="49" charset="-122"/>
                <a:ea typeface="仿宋_GB2312" pitchFamily="49" charset="-122"/>
              </a:rPr>
              <a:t>问题表示：从</a:t>
            </a:r>
            <a:r>
              <a:rPr kumimoji="1" lang="en-US" altLang="zh-CN" sz="2400" b="1" dirty="0">
                <a:solidFill>
                  <a:srgbClr val="00B050"/>
                </a:solidFill>
                <a:latin typeface="仿宋_GB2312" pitchFamily="49" charset="-122"/>
                <a:ea typeface="仿宋_GB2312" pitchFamily="49" charset="-122"/>
              </a:rPr>
              <a:t>k</a:t>
            </a:r>
            <a:r>
              <a:rPr kumimoji="1" lang="zh-CN" altLang="en-US" sz="2400" b="1" dirty="0">
                <a:solidFill>
                  <a:srgbClr val="00B050"/>
                </a:solidFill>
                <a:latin typeface="仿宋_GB2312" pitchFamily="49" charset="-122"/>
                <a:ea typeface="仿宋_GB2312" pitchFamily="49" charset="-122"/>
              </a:rPr>
              <a:t>个随机生成的状态（种群）开始</a:t>
            </a:r>
          </a:p>
          <a:p>
            <a:pPr marL="342900" indent="-342900">
              <a:spcBef>
                <a:spcPct val="20000"/>
              </a:spcBef>
              <a:buClr>
                <a:schemeClr val="accent2"/>
              </a:buClr>
              <a:buSzPct val="80000"/>
              <a:buFont typeface="Wingdings" pitchFamily="2" charset="2"/>
              <a:buChar char="l"/>
            </a:pPr>
            <a:r>
              <a:rPr kumimoji="1" lang="zh-CN" altLang="en-US" sz="2400" b="1" dirty="0">
                <a:solidFill>
                  <a:srgbClr val="00B050"/>
                </a:solidFill>
                <a:latin typeface="仿宋_GB2312" pitchFamily="49" charset="-122"/>
                <a:ea typeface="仿宋_GB2312" pitchFamily="49" charset="-122"/>
              </a:rPr>
              <a:t>每个个体用一个有限长度的字符串表示</a:t>
            </a:r>
            <a:r>
              <a:rPr kumimoji="1" lang="en-US" altLang="zh-CN" sz="2400" b="1" dirty="0">
                <a:solidFill>
                  <a:srgbClr val="00B050"/>
                </a:solidFill>
                <a:latin typeface="仿宋_GB2312" pitchFamily="49" charset="-122"/>
                <a:ea typeface="仿宋_GB2312" pitchFamily="49" charset="-122"/>
              </a:rPr>
              <a:t>-</a:t>
            </a:r>
            <a:r>
              <a:rPr kumimoji="1" lang="zh-CN" altLang="en-US" sz="2400" b="1" dirty="0">
                <a:solidFill>
                  <a:srgbClr val="00B050"/>
                </a:solidFill>
                <a:latin typeface="仿宋_GB2312" pitchFamily="49" charset="-122"/>
                <a:ea typeface="仿宋_GB2312" pitchFamily="49" charset="-122"/>
              </a:rPr>
              <a:t>通常用</a:t>
            </a:r>
            <a:r>
              <a:rPr kumimoji="1" lang="en-US" altLang="zh-CN" sz="2400" b="1" dirty="0">
                <a:solidFill>
                  <a:srgbClr val="00B050"/>
                </a:solidFill>
                <a:latin typeface="仿宋_GB2312" pitchFamily="49" charset="-122"/>
                <a:ea typeface="仿宋_GB2312" pitchFamily="49" charset="-122"/>
              </a:rPr>
              <a:t>0</a:t>
            </a:r>
            <a:r>
              <a:rPr kumimoji="1" lang="zh-CN" altLang="en-US" sz="2400" b="1" dirty="0">
                <a:solidFill>
                  <a:srgbClr val="00B050"/>
                </a:solidFill>
                <a:latin typeface="仿宋_GB2312" pitchFamily="49" charset="-122"/>
                <a:ea typeface="仿宋_GB2312" pitchFamily="49" charset="-122"/>
              </a:rPr>
              <a:t>，</a:t>
            </a:r>
            <a:r>
              <a:rPr kumimoji="1" lang="en-US" altLang="zh-CN" sz="2400" b="1" dirty="0">
                <a:solidFill>
                  <a:srgbClr val="00B050"/>
                </a:solidFill>
                <a:latin typeface="仿宋_GB2312" pitchFamily="49" charset="-122"/>
                <a:ea typeface="仿宋_GB2312" pitchFamily="49" charset="-122"/>
              </a:rPr>
              <a:t>1</a:t>
            </a:r>
            <a:r>
              <a:rPr kumimoji="1" lang="zh-CN" altLang="en-US" sz="2400" b="1" dirty="0">
                <a:solidFill>
                  <a:srgbClr val="00B050"/>
                </a:solidFill>
                <a:latin typeface="仿宋_GB2312" pitchFamily="49" charset="-122"/>
                <a:ea typeface="仿宋_GB2312" pitchFamily="49" charset="-122"/>
              </a:rPr>
              <a:t>表示</a:t>
            </a:r>
          </a:p>
        </p:txBody>
      </p:sp>
      <p:grpSp>
        <p:nvGrpSpPr>
          <p:cNvPr id="174086" name="Group 6"/>
          <p:cNvGrpSpPr>
            <a:grpSpLocks/>
          </p:cNvGrpSpPr>
          <p:nvPr/>
        </p:nvGrpSpPr>
        <p:grpSpPr bwMode="auto">
          <a:xfrm>
            <a:off x="1295400" y="2614699"/>
            <a:ext cx="7620000" cy="3730625"/>
            <a:chOff x="816" y="1440"/>
            <a:chExt cx="4800" cy="2350"/>
          </a:xfrm>
        </p:grpSpPr>
        <p:sp>
          <p:nvSpPr>
            <p:cNvPr id="174087" name="Text Box 7"/>
            <p:cNvSpPr txBox="1">
              <a:spLocks noChangeArrowheads="1"/>
            </p:cNvSpPr>
            <p:nvPr/>
          </p:nvSpPr>
          <p:spPr bwMode="ltGray">
            <a:xfrm>
              <a:off x="816" y="1584"/>
              <a:ext cx="244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buFont typeface="Wingdings" pitchFamily="2" charset="2"/>
                <a:buNone/>
              </a:pPr>
              <a:r>
                <a:rPr lang="zh-CN" altLang="en-US" sz="2400" b="1" dirty="0"/>
                <a:t>每列八个皇后的位置：如</a:t>
              </a:r>
            </a:p>
          </p:txBody>
        </p:sp>
        <p:sp>
          <p:nvSpPr>
            <p:cNvPr id="174088" name="Rectangle 8"/>
            <p:cNvSpPr>
              <a:spLocks noChangeArrowheads="1"/>
            </p:cNvSpPr>
            <p:nvPr/>
          </p:nvSpPr>
          <p:spPr bwMode="ltGray">
            <a:xfrm>
              <a:off x="4902" y="3491"/>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r>
                <a:rPr lang="en-US" altLang="zh-CN" sz="3600">
                  <a:solidFill>
                    <a:schemeClr val="tx2"/>
                  </a:solidFill>
                </a:rPr>
                <a:t>*</a:t>
              </a:r>
            </a:p>
          </p:txBody>
        </p:sp>
        <p:sp>
          <p:nvSpPr>
            <p:cNvPr id="174089" name="Rectangle 9"/>
            <p:cNvSpPr>
              <a:spLocks noChangeArrowheads="1"/>
            </p:cNvSpPr>
            <p:nvPr/>
          </p:nvSpPr>
          <p:spPr bwMode="ltGray">
            <a:xfrm>
              <a:off x="4668" y="3491"/>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r>
                <a:rPr lang="en-US" altLang="zh-CN" sz="3600">
                  <a:solidFill>
                    <a:schemeClr val="tx2"/>
                  </a:solidFill>
                </a:rPr>
                <a:t>*</a:t>
              </a:r>
            </a:p>
          </p:txBody>
        </p:sp>
        <p:sp>
          <p:nvSpPr>
            <p:cNvPr id="174090" name="Rectangle 10"/>
            <p:cNvSpPr>
              <a:spLocks noChangeArrowheads="1"/>
            </p:cNvSpPr>
            <p:nvPr/>
          </p:nvSpPr>
          <p:spPr bwMode="ltGray">
            <a:xfrm>
              <a:off x="4434" y="3491"/>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1" name="Rectangle 11"/>
            <p:cNvSpPr>
              <a:spLocks noChangeArrowheads="1"/>
            </p:cNvSpPr>
            <p:nvPr/>
          </p:nvSpPr>
          <p:spPr bwMode="ltGray">
            <a:xfrm>
              <a:off x="4200" y="3491"/>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2" name="Rectangle 12"/>
            <p:cNvSpPr>
              <a:spLocks noChangeArrowheads="1"/>
            </p:cNvSpPr>
            <p:nvPr/>
          </p:nvSpPr>
          <p:spPr bwMode="ltGray">
            <a:xfrm>
              <a:off x="3966" y="3491"/>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3" name="Rectangle 13"/>
            <p:cNvSpPr>
              <a:spLocks noChangeArrowheads="1"/>
            </p:cNvSpPr>
            <p:nvPr/>
          </p:nvSpPr>
          <p:spPr bwMode="ltGray">
            <a:xfrm>
              <a:off x="3732" y="3491"/>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4" name="Rectangle 14"/>
            <p:cNvSpPr>
              <a:spLocks noChangeArrowheads="1"/>
            </p:cNvSpPr>
            <p:nvPr/>
          </p:nvSpPr>
          <p:spPr bwMode="ltGray">
            <a:xfrm>
              <a:off x="3498" y="3491"/>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5" name="Rectangle 15"/>
            <p:cNvSpPr>
              <a:spLocks noChangeArrowheads="1"/>
            </p:cNvSpPr>
            <p:nvPr/>
          </p:nvSpPr>
          <p:spPr bwMode="ltGray">
            <a:xfrm>
              <a:off x="3264" y="3491"/>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6" name="Rectangle 16"/>
            <p:cNvSpPr>
              <a:spLocks noChangeArrowheads="1"/>
            </p:cNvSpPr>
            <p:nvPr/>
          </p:nvSpPr>
          <p:spPr bwMode="ltGray">
            <a:xfrm>
              <a:off x="4902" y="3192"/>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7" name="Rectangle 17"/>
            <p:cNvSpPr>
              <a:spLocks noChangeArrowheads="1"/>
            </p:cNvSpPr>
            <p:nvPr/>
          </p:nvSpPr>
          <p:spPr bwMode="ltGray">
            <a:xfrm>
              <a:off x="4668" y="3192"/>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8" name="Rectangle 18"/>
            <p:cNvSpPr>
              <a:spLocks noChangeArrowheads="1"/>
            </p:cNvSpPr>
            <p:nvPr/>
          </p:nvSpPr>
          <p:spPr bwMode="ltGray">
            <a:xfrm>
              <a:off x="4434" y="3192"/>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099" name="Rectangle 19"/>
            <p:cNvSpPr>
              <a:spLocks noChangeArrowheads="1"/>
            </p:cNvSpPr>
            <p:nvPr/>
          </p:nvSpPr>
          <p:spPr bwMode="ltGray">
            <a:xfrm>
              <a:off x="4200" y="3192"/>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00" name="Rectangle 20"/>
            <p:cNvSpPr>
              <a:spLocks noChangeArrowheads="1"/>
            </p:cNvSpPr>
            <p:nvPr/>
          </p:nvSpPr>
          <p:spPr bwMode="ltGray">
            <a:xfrm>
              <a:off x="3966" y="3192"/>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01" name="Rectangle 21"/>
            <p:cNvSpPr>
              <a:spLocks noChangeArrowheads="1"/>
            </p:cNvSpPr>
            <p:nvPr/>
          </p:nvSpPr>
          <p:spPr bwMode="ltGray">
            <a:xfrm>
              <a:off x="3732" y="3192"/>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02" name="Rectangle 22"/>
            <p:cNvSpPr>
              <a:spLocks noChangeArrowheads="1"/>
            </p:cNvSpPr>
            <p:nvPr/>
          </p:nvSpPr>
          <p:spPr bwMode="ltGray">
            <a:xfrm>
              <a:off x="3498" y="3192"/>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r>
                <a:rPr lang="en-US" altLang="zh-CN" sz="3600">
                  <a:solidFill>
                    <a:schemeClr val="tx2"/>
                  </a:solidFill>
                </a:rPr>
                <a:t>*</a:t>
              </a:r>
            </a:p>
          </p:txBody>
        </p:sp>
        <p:sp>
          <p:nvSpPr>
            <p:cNvPr id="174103" name="Rectangle 23"/>
            <p:cNvSpPr>
              <a:spLocks noChangeArrowheads="1"/>
            </p:cNvSpPr>
            <p:nvPr/>
          </p:nvSpPr>
          <p:spPr bwMode="ltGray">
            <a:xfrm>
              <a:off x="3264" y="3192"/>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04" name="Rectangle 24"/>
            <p:cNvSpPr>
              <a:spLocks noChangeArrowheads="1"/>
            </p:cNvSpPr>
            <p:nvPr/>
          </p:nvSpPr>
          <p:spPr bwMode="ltGray">
            <a:xfrm>
              <a:off x="4902" y="2893"/>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05" name="Rectangle 25"/>
            <p:cNvSpPr>
              <a:spLocks noChangeArrowheads="1"/>
            </p:cNvSpPr>
            <p:nvPr/>
          </p:nvSpPr>
          <p:spPr bwMode="ltGray">
            <a:xfrm>
              <a:off x="4668" y="2893"/>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06" name="Rectangle 26"/>
            <p:cNvSpPr>
              <a:spLocks noChangeArrowheads="1"/>
            </p:cNvSpPr>
            <p:nvPr/>
          </p:nvSpPr>
          <p:spPr bwMode="ltGray">
            <a:xfrm>
              <a:off x="4434" y="2893"/>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07" name="Rectangle 27"/>
            <p:cNvSpPr>
              <a:spLocks noChangeArrowheads="1"/>
            </p:cNvSpPr>
            <p:nvPr/>
          </p:nvSpPr>
          <p:spPr bwMode="ltGray">
            <a:xfrm>
              <a:off x="4200" y="2893"/>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r>
                <a:rPr lang="en-US" altLang="zh-CN" sz="3600">
                  <a:solidFill>
                    <a:schemeClr val="tx2"/>
                  </a:solidFill>
                </a:rPr>
                <a:t>*</a:t>
              </a:r>
            </a:p>
          </p:txBody>
        </p:sp>
        <p:sp>
          <p:nvSpPr>
            <p:cNvPr id="174108" name="Rectangle 28"/>
            <p:cNvSpPr>
              <a:spLocks noChangeArrowheads="1"/>
            </p:cNvSpPr>
            <p:nvPr/>
          </p:nvSpPr>
          <p:spPr bwMode="ltGray">
            <a:xfrm>
              <a:off x="3966" y="2893"/>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09" name="Rectangle 29"/>
            <p:cNvSpPr>
              <a:spLocks noChangeArrowheads="1"/>
            </p:cNvSpPr>
            <p:nvPr/>
          </p:nvSpPr>
          <p:spPr bwMode="ltGray">
            <a:xfrm>
              <a:off x="3732" y="2893"/>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10" name="Rectangle 30"/>
            <p:cNvSpPr>
              <a:spLocks noChangeArrowheads="1"/>
            </p:cNvSpPr>
            <p:nvPr/>
          </p:nvSpPr>
          <p:spPr bwMode="ltGray">
            <a:xfrm>
              <a:off x="3498" y="2893"/>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11" name="Rectangle 31"/>
            <p:cNvSpPr>
              <a:spLocks noChangeArrowheads="1"/>
            </p:cNvSpPr>
            <p:nvPr/>
          </p:nvSpPr>
          <p:spPr bwMode="ltGray">
            <a:xfrm>
              <a:off x="3264" y="2893"/>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r>
                <a:rPr lang="en-US" altLang="zh-CN" sz="3600">
                  <a:solidFill>
                    <a:schemeClr val="tx2"/>
                  </a:solidFill>
                </a:rPr>
                <a:t>*</a:t>
              </a:r>
            </a:p>
          </p:txBody>
        </p:sp>
        <p:sp>
          <p:nvSpPr>
            <p:cNvPr id="174112" name="Rectangle 32"/>
            <p:cNvSpPr>
              <a:spLocks noChangeArrowheads="1"/>
            </p:cNvSpPr>
            <p:nvPr/>
          </p:nvSpPr>
          <p:spPr bwMode="ltGray">
            <a:xfrm>
              <a:off x="4902" y="2594"/>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13" name="Rectangle 33"/>
            <p:cNvSpPr>
              <a:spLocks noChangeArrowheads="1"/>
            </p:cNvSpPr>
            <p:nvPr/>
          </p:nvSpPr>
          <p:spPr bwMode="ltGray">
            <a:xfrm>
              <a:off x="4668" y="2594"/>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14" name="Rectangle 34"/>
            <p:cNvSpPr>
              <a:spLocks noChangeArrowheads="1"/>
            </p:cNvSpPr>
            <p:nvPr/>
          </p:nvSpPr>
          <p:spPr bwMode="ltGray">
            <a:xfrm>
              <a:off x="4434" y="2594"/>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r>
                <a:rPr lang="en-US" altLang="zh-CN" sz="3600">
                  <a:solidFill>
                    <a:schemeClr val="tx2"/>
                  </a:solidFill>
                </a:rPr>
                <a:t>*</a:t>
              </a:r>
            </a:p>
          </p:txBody>
        </p:sp>
        <p:sp>
          <p:nvSpPr>
            <p:cNvPr id="174115" name="Rectangle 35"/>
            <p:cNvSpPr>
              <a:spLocks noChangeArrowheads="1"/>
            </p:cNvSpPr>
            <p:nvPr/>
          </p:nvSpPr>
          <p:spPr bwMode="ltGray">
            <a:xfrm>
              <a:off x="4200" y="2594"/>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16" name="Rectangle 36"/>
            <p:cNvSpPr>
              <a:spLocks noChangeArrowheads="1"/>
            </p:cNvSpPr>
            <p:nvPr/>
          </p:nvSpPr>
          <p:spPr bwMode="ltGray">
            <a:xfrm>
              <a:off x="3966" y="2594"/>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17" name="Rectangle 37"/>
            <p:cNvSpPr>
              <a:spLocks noChangeArrowheads="1"/>
            </p:cNvSpPr>
            <p:nvPr/>
          </p:nvSpPr>
          <p:spPr bwMode="ltGray">
            <a:xfrm>
              <a:off x="3732" y="2594"/>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18" name="Rectangle 38"/>
            <p:cNvSpPr>
              <a:spLocks noChangeArrowheads="1"/>
            </p:cNvSpPr>
            <p:nvPr/>
          </p:nvSpPr>
          <p:spPr bwMode="ltGray">
            <a:xfrm>
              <a:off x="3498" y="2594"/>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19" name="Rectangle 39"/>
            <p:cNvSpPr>
              <a:spLocks noChangeArrowheads="1"/>
            </p:cNvSpPr>
            <p:nvPr/>
          </p:nvSpPr>
          <p:spPr bwMode="ltGray">
            <a:xfrm>
              <a:off x="3264" y="2594"/>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0" name="Rectangle 40"/>
            <p:cNvSpPr>
              <a:spLocks noChangeArrowheads="1"/>
            </p:cNvSpPr>
            <p:nvPr/>
          </p:nvSpPr>
          <p:spPr bwMode="ltGray">
            <a:xfrm>
              <a:off x="4902" y="2295"/>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1" name="Rectangle 41"/>
            <p:cNvSpPr>
              <a:spLocks noChangeArrowheads="1"/>
            </p:cNvSpPr>
            <p:nvPr/>
          </p:nvSpPr>
          <p:spPr bwMode="ltGray">
            <a:xfrm>
              <a:off x="4668" y="2295"/>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2" name="Rectangle 42"/>
            <p:cNvSpPr>
              <a:spLocks noChangeArrowheads="1"/>
            </p:cNvSpPr>
            <p:nvPr/>
          </p:nvSpPr>
          <p:spPr bwMode="ltGray">
            <a:xfrm>
              <a:off x="4434" y="2295"/>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3" name="Rectangle 43"/>
            <p:cNvSpPr>
              <a:spLocks noChangeArrowheads="1"/>
            </p:cNvSpPr>
            <p:nvPr/>
          </p:nvSpPr>
          <p:spPr bwMode="ltGray">
            <a:xfrm>
              <a:off x="4200" y="2295"/>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4" name="Rectangle 44"/>
            <p:cNvSpPr>
              <a:spLocks noChangeArrowheads="1"/>
            </p:cNvSpPr>
            <p:nvPr/>
          </p:nvSpPr>
          <p:spPr bwMode="ltGray">
            <a:xfrm>
              <a:off x="3966" y="2295"/>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r>
                <a:rPr lang="en-US" altLang="zh-CN" sz="3600">
                  <a:solidFill>
                    <a:schemeClr val="tx2"/>
                  </a:solidFill>
                </a:rPr>
                <a:t>*</a:t>
              </a:r>
            </a:p>
          </p:txBody>
        </p:sp>
        <p:sp>
          <p:nvSpPr>
            <p:cNvPr id="174125" name="Rectangle 45"/>
            <p:cNvSpPr>
              <a:spLocks noChangeArrowheads="1"/>
            </p:cNvSpPr>
            <p:nvPr/>
          </p:nvSpPr>
          <p:spPr bwMode="ltGray">
            <a:xfrm>
              <a:off x="3732" y="2295"/>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6" name="Rectangle 46"/>
            <p:cNvSpPr>
              <a:spLocks noChangeArrowheads="1"/>
            </p:cNvSpPr>
            <p:nvPr/>
          </p:nvSpPr>
          <p:spPr bwMode="ltGray">
            <a:xfrm>
              <a:off x="3498" y="2295"/>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7" name="Rectangle 47"/>
            <p:cNvSpPr>
              <a:spLocks noChangeArrowheads="1"/>
            </p:cNvSpPr>
            <p:nvPr/>
          </p:nvSpPr>
          <p:spPr bwMode="ltGray">
            <a:xfrm>
              <a:off x="3264" y="2295"/>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8" name="Rectangle 48"/>
            <p:cNvSpPr>
              <a:spLocks noChangeArrowheads="1"/>
            </p:cNvSpPr>
            <p:nvPr/>
          </p:nvSpPr>
          <p:spPr bwMode="ltGray">
            <a:xfrm>
              <a:off x="4902" y="2065"/>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29" name="Rectangle 49"/>
            <p:cNvSpPr>
              <a:spLocks noChangeArrowheads="1"/>
            </p:cNvSpPr>
            <p:nvPr/>
          </p:nvSpPr>
          <p:spPr bwMode="ltGray">
            <a:xfrm>
              <a:off x="4668" y="2065"/>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0" name="Rectangle 50"/>
            <p:cNvSpPr>
              <a:spLocks noChangeArrowheads="1"/>
            </p:cNvSpPr>
            <p:nvPr/>
          </p:nvSpPr>
          <p:spPr bwMode="ltGray">
            <a:xfrm>
              <a:off x="4434" y="2065"/>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1" name="Rectangle 51"/>
            <p:cNvSpPr>
              <a:spLocks noChangeArrowheads="1"/>
            </p:cNvSpPr>
            <p:nvPr/>
          </p:nvSpPr>
          <p:spPr bwMode="ltGray">
            <a:xfrm>
              <a:off x="4200" y="2065"/>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2" name="Rectangle 52"/>
            <p:cNvSpPr>
              <a:spLocks noChangeArrowheads="1"/>
            </p:cNvSpPr>
            <p:nvPr/>
          </p:nvSpPr>
          <p:spPr bwMode="ltGray">
            <a:xfrm>
              <a:off x="3966" y="2065"/>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3" name="Rectangle 53"/>
            <p:cNvSpPr>
              <a:spLocks noChangeArrowheads="1"/>
            </p:cNvSpPr>
            <p:nvPr/>
          </p:nvSpPr>
          <p:spPr bwMode="ltGray">
            <a:xfrm>
              <a:off x="3732" y="2065"/>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4" name="Rectangle 54"/>
            <p:cNvSpPr>
              <a:spLocks noChangeArrowheads="1"/>
            </p:cNvSpPr>
            <p:nvPr/>
          </p:nvSpPr>
          <p:spPr bwMode="ltGray">
            <a:xfrm>
              <a:off x="3498" y="2065"/>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5" name="Rectangle 55"/>
            <p:cNvSpPr>
              <a:spLocks noChangeArrowheads="1"/>
            </p:cNvSpPr>
            <p:nvPr/>
          </p:nvSpPr>
          <p:spPr bwMode="ltGray">
            <a:xfrm>
              <a:off x="3264" y="2065"/>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6" name="Rectangle 56"/>
            <p:cNvSpPr>
              <a:spLocks noChangeArrowheads="1"/>
            </p:cNvSpPr>
            <p:nvPr/>
          </p:nvSpPr>
          <p:spPr bwMode="ltGray">
            <a:xfrm>
              <a:off x="4902" y="1766"/>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7" name="Rectangle 57"/>
            <p:cNvSpPr>
              <a:spLocks noChangeArrowheads="1"/>
            </p:cNvSpPr>
            <p:nvPr/>
          </p:nvSpPr>
          <p:spPr bwMode="ltGray">
            <a:xfrm>
              <a:off x="4668" y="1766"/>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8" name="Rectangle 58"/>
            <p:cNvSpPr>
              <a:spLocks noChangeArrowheads="1"/>
            </p:cNvSpPr>
            <p:nvPr/>
          </p:nvSpPr>
          <p:spPr bwMode="ltGray">
            <a:xfrm>
              <a:off x="4434" y="1766"/>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39" name="Rectangle 59"/>
            <p:cNvSpPr>
              <a:spLocks noChangeArrowheads="1"/>
            </p:cNvSpPr>
            <p:nvPr/>
          </p:nvSpPr>
          <p:spPr bwMode="ltGray">
            <a:xfrm>
              <a:off x="4200" y="1766"/>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0" name="Rectangle 60"/>
            <p:cNvSpPr>
              <a:spLocks noChangeArrowheads="1"/>
            </p:cNvSpPr>
            <p:nvPr/>
          </p:nvSpPr>
          <p:spPr bwMode="ltGray">
            <a:xfrm>
              <a:off x="3966" y="1766"/>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1" name="Rectangle 61"/>
            <p:cNvSpPr>
              <a:spLocks noChangeArrowheads="1"/>
            </p:cNvSpPr>
            <p:nvPr/>
          </p:nvSpPr>
          <p:spPr bwMode="ltGray">
            <a:xfrm>
              <a:off x="3732" y="1766"/>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r>
                <a:rPr lang="en-US" altLang="zh-CN" sz="3600">
                  <a:solidFill>
                    <a:schemeClr val="tx2"/>
                  </a:solidFill>
                </a:rPr>
                <a:t>*</a:t>
              </a:r>
            </a:p>
          </p:txBody>
        </p:sp>
        <p:sp>
          <p:nvSpPr>
            <p:cNvPr id="174142" name="Rectangle 62"/>
            <p:cNvSpPr>
              <a:spLocks noChangeArrowheads="1"/>
            </p:cNvSpPr>
            <p:nvPr/>
          </p:nvSpPr>
          <p:spPr bwMode="ltGray">
            <a:xfrm>
              <a:off x="3498" y="1766"/>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3" name="Rectangle 63"/>
            <p:cNvSpPr>
              <a:spLocks noChangeArrowheads="1"/>
            </p:cNvSpPr>
            <p:nvPr/>
          </p:nvSpPr>
          <p:spPr bwMode="ltGray">
            <a:xfrm>
              <a:off x="3264" y="1766"/>
              <a:ext cx="234"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4" name="Rectangle 64"/>
            <p:cNvSpPr>
              <a:spLocks noChangeArrowheads="1"/>
            </p:cNvSpPr>
            <p:nvPr/>
          </p:nvSpPr>
          <p:spPr bwMode="ltGray">
            <a:xfrm>
              <a:off x="4902" y="1536"/>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5" name="Rectangle 65"/>
            <p:cNvSpPr>
              <a:spLocks noChangeArrowheads="1"/>
            </p:cNvSpPr>
            <p:nvPr/>
          </p:nvSpPr>
          <p:spPr bwMode="ltGray">
            <a:xfrm>
              <a:off x="4668" y="1536"/>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6" name="Rectangle 66"/>
            <p:cNvSpPr>
              <a:spLocks noChangeArrowheads="1"/>
            </p:cNvSpPr>
            <p:nvPr/>
          </p:nvSpPr>
          <p:spPr bwMode="ltGray">
            <a:xfrm>
              <a:off x="4434" y="1536"/>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7" name="Rectangle 67"/>
            <p:cNvSpPr>
              <a:spLocks noChangeArrowheads="1"/>
            </p:cNvSpPr>
            <p:nvPr/>
          </p:nvSpPr>
          <p:spPr bwMode="ltGray">
            <a:xfrm>
              <a:off x="4200" y="1536"/>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8" name="Rectangle 68"/>
            <p:cNvSpPr>
              <a:spLocks noChangeArrowheads="1"/>
            </p:cNvSpPr>
            <p:nvPr/>
          </p:nvSpPr>
          <p:spPr bwMode="ltGray">
            <a:xfrm>
              <a:off x="3966" y="1536"/>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49" name="Rectangle 69"/>
            <p:cNvSpPr>
              <a:spLocks noChangeArrowheads="1"/>
            </p:cNvSpPr>
            <p:nvPr/>
          </p:nvSpPr>
          <p:spPr bwMode="ltGray">
            <a:xfrm>
              <a:off x="3732" y="1536"/>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50" name="Rectangle 70"/>
            <p:cNvSpPr>
              <a:spLocks noChangeArrowheads="1"/>
            </p:cNvSpPr>
            <p:nvPr/>
          </p:nvSpPr>
          <p:spPr bwMode="ltGray">
            <a:xfrm>
              <a:off x="3498" y="1536"/>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51" name="Rectangle 71"/>
            <p:cNvSpPr>
              <a:spLocks noChangeArrowheads="1"/>
            </p:cNvSpPr>
            <p:nvPr/>
          </p:nvSpPr>
          <p:spPr bwMode="ltGray">
            <a:xfrm>
              <a:off x="3264" y="1536"/>
              <a:ext cx="234"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346075">
                <a:spcBef>
                  <a:spcPct val="20000"/>
                </a:spcBef>
                <a:tabLst>
                  <a:tab pos="1260475" algn="l"/>
                </a:tabLst>
              </a:pPr>
              <a:endParaRPr lang="zh-CN" altLang="zh-CN" sz="2800">
                <a:solidFill>
                  <a:schemeClr val="tx2"/>
                </a:solidFill>
              </a:endParaRPr>
            </a:p>
          </p:txBody>
        </p:sp>
        <p:sp>
          <p:nvSpPr>
            <p:cNvPr id="174152" name="Line 72"/>
            <p:cNvSpPr>
              <a:spLocks noChangeShapeType="1"/>
            </p:cNvSpPr>
            <p:nvPr/>
          </p:nvSpPr>
          <p:spPr bwMode="ltGray">
            <a:xfrm>
              <a:off x="3264" y="1536"/>
              <a:ext cx="1872"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53" name="Line 73"/>
            <p:cNvSpPr>
              <a:spLocks noChangeShapeType="1"/>
            </p:cNvSpPr>
            <p:nvPr/>
          </p:nvSpPr>
          <p:spPr bwMode="ltGray">
            <a:xfrm>
              <a:off x="3264" y="1766"/>
              <a:ext cx="187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54" name="Line 74"/>
            <p:cNvSpPr>
              <a:spLocks noChangeShapeType="1"/>
            </p:cNvSpPr>
            <p:nvPr/>
          </p:nvSpPr>
          <p:spPr bwMode="ltGray">
            <a:xfrm>
              <a:off x="3264" y="2065"/>
              <a:ext cx="187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55" name="Line 75"/>
            <p:cNvSpPr>
              <a:spLocks noChangeShapeType="1"/>
            </p:cNvSpPr>
            <p:nvPr/>
          </p:nvSpPr>
          <p:spPr bwMode="ltGray">
            <a:xfrm>
              <a:off x="3264" y="2295"/>
              <a:ext cx="187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56" name="Line 76"/>
            <p:cNvSpPr>
              <a:spLocks noChangeShapeType="1"/>
            </p:cNvSpPr>
            <p:nvPr/>
          </p:nvSpPr>
          <p:spPr bwMode="ltGray">
            <a:xfrm>
              <a:off x="3264" y="2594"/>
              <a:ext cx="187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57" name="Line 77"/>
            <p:cNvSpPr>
              <a:spLocks noChangeShapeType="1"/>
            </p:cNvSpPr>
            <p:nvPr/>
          </p:nvSpPr>
          <p:spPr bwMode="ltGray">
            <a:xfrm>
              <a:off x="3264" y="2893"/>
              <a:ext cx="187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58" name="Line 78"/>
            <p:cNvSpPr>
              <a:spLocks noChangeShapeType="1"/>
            </p:cNvSpPr>
            <p:nvPr/>
          </p:nvSpPr>
          <p:spPr bwMode="ltGray">
            <a:xfrm>
              <a:off x="3264" y="3192"/>
              <a:ext cx="187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59" name="Line 79"/>
            <p:cNvSpPr>
              <a:spLocks noChangeShapeType="1"/>
            </p:cNvSpPr>
            <p:nvPr/>
          </p:nvSpPr>
          <p:spPr bwMode="ltGray">
            <a:xfrm>
              <a:off x="3264" y="3491"/>
              <a:ext cx="187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0" name="Line 80"/>
            <p:cNvSpPr>
              <a:spLocks noChangeShapeType="1"/>
            </p:cNvSpPr>
            <p:nvPr/>
          </p:nvSpPr>
          <p:spPr bwMode="ltGray">
            <a:xfrm>
              <a:off x="3264" y="3790"/>
              <a:ext cx="1872"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1" name="Line 81"/>
            <p:cNvSpPr>
              <a:spLocks noChangeShapeType="1"/>
            </p:cNvSpPr>
            <p:nvPr/>
          </p:nvSpPr>
          <p:spPr bwMode="ltGray">
            <a:xfrm>
              <a:off x="3264" y="1536"/>
              <a:ext cx="0" cy="2254"/>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2" name="Line 82"/>
            <p:cNvSpPr>
              <a:spLocks noChangeShapeType="1"/>
            </p:cNvSpPr>
            <p:nvPr/>
          </p:nvSpPr>
          <p:spPr bwMode="ltGray">
            <a:xfrm>
              <a:off x="3498" y="1536"/>
              <a:ext cx="0" cy="22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3" name="Line 83"/>
            <p:cNvSpPr>
              <a:spLocks noChangeShapeType="1"/>
            </p:cNvSpPr>
            <p:nvPr/>
          </p:nvSpPr>
          <p:spPr bwMode="ltGray">
            <a:xfrm>
              <a:off x="3732" y="1536"/>
              <a:ext cx="0" cy="22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4" name="Line 84"/>
            <p:cNvSpPr>
              <a:spLocks noChangeShapeType="1"/>
            </p:cNvSpPr>
            <p:nvPr/>
          </p:nvSpPr>
          <p:spPr bwMode="ltGray">
            <a:xfrm>
              <a:off x="3966" y="1536"/>
              <a:ext cx="0" cy="22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5" name="Line 85"/>
            <p:cNvSpPr>
              <a:spLocks noChangeShapeType="1"/>
            </p:cNvSpPr>
            <p:nvPr/>
          </p:nvSpPr>
          <p:spPr bwMode="ltGray">
            <a:xfrm>
              <a:off x="4200" y="1536"/>
              <a:ext cx="0" cy="22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6" name="Line 86"/>
            <p:cNvSpPr>
              <a:spLocks noChangeShapeType="1"/>
            </p:cNvSpPr>
            <p:nvPr/>
          </p:nvSpPr>
          <p:spPr bwMode="ltGray">
            <a:xfrm>
              <a:off x="4434" y="1536"/>
              <a:ext cx="0" cy="22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7" name="Line 87"/>
            <p:cNvSpPr>
              <a:spLocks noChangeShapeType="1"/>
            </p:cNvSpPr>
            <p:nvPr/>
          </p:nvSpPr>
          <p:spPr bwMode="ltGray">
            <a:xfrm>
              <a:off x="4668" y="1536"/>
              <a:ext cx="0" cy="22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8" name="Line 88"/>
            <p:cNvSpPr>
              <a:spLocks noChangeShapeType="1"/>
            </p:cNvSpPr>
            <p:nvPr/>
          </p:nvSpPr>
          <p:spPr bwMode="ltGray">
            <a:xfrm>
              <a:off x="4902" y="1536"/>
              <a:ext cx="0" cy="22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9" name="Line 89"/>
            <p:cNvSpPr>
              <a:spLocks noChangeShapeType="1"/>
            </p:cNvSpPr>
            <p:nvPr/>
          </p:nvSpPr>
          <p:spPr bwMode="ltGray">
            <a:xfrm>
              <a:off x="5136" y="1536"/>
              <a:ext cx="0" cy="2254"/>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70" name="Text Box 90"/>
            <p:cNvSpPr txBox="1">
              <a:spLocks noChangeArrowheads="1"/>
            </p:cNvSpPr>
            <p:nvPr/>
          </p:nvSpPr>
          <p:spPr bwMode="ltGray">
            <a:xfrm>
              <a:off x="5232" y="1440"/>
              <a:ext cx="384" cy="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25000"/>
                </a:spcBef>
                <a:buClr>
                  <a:srgbClr val="B2B2B2"/>
                </a:buClr>
                <a:buSzPct val="75000"/>
                <a:buFont typeface="Wingdings" pitchFamily="2" charset="2"/>
                <a:buNone/>
              </a:pPr>
              <a:r>
                <a:rPr lang="en-US" altLang="zh-CN" sz="2400" b="1"/>
                <a:t>8</a:t>
              </a:r>
            </a:p>
            <a:p>
              <a:pPr algn="ctr" eaLnBrk="0" hangingPunct="0">
                <a:spcBef>
                  <a:spcPct val="25000"/>
                </a:spcBef>
                <a:buClr>
                  <a:srgbClr val="B2B2B2"/>
                </a:buClr>
                <a:buSzPct val="75000"/>
                <a:buFont typeface="Wingdings" pitchFamily="2" charset="2"/>
                <a:buNone/>
              </a:pPr>
              <a:r>
                <a:rPr lang="en-US" altLang="zh-CN" sz="2400" b="1"/>
                <a:t>7</a:t>
              </a:r>
            </a:p>
            <a:p>
              <a:pPr algn="ctr" eaLnBrk="0" hangingPunct="0">
                <a:spcBef>
                  <a:spcPct val="25000"/>
                </a:spcBef>
                <a:buClr>
                  <a:srgbClr val="B2B2B2"/>
                </a:buClr>
                <a:buSzPct val="75000"/>
                <a:buFont typeface="Wingdings" pitchFamily="2" charset="2"/>
                <a:buNone/>
              </a:pPr>
              <a:r>
                <a:rPr lang="en-US" altLang="zh-CN" sz="2400" b="1"/>
                <a:t>6</a:t>
              </a:r>
            </a:p>
            <a:p>
              <a:pPr algn="ctr" eaLnBrk="0" hangingPunct="0">
                <a:spcBef>
                  <a:spcPct val="25000"/>
                </a:spcBef>
                <a:buClr>
                  <a:srgbClr val="B2B2B2"/>
                </a:buClr>
                <a:buSzPct val="75000"/>
                <a:buFont typeface="Wingdings" pitchFamily="2" charset="2"/>
                <a:buNone/>
              </a:pPr>
              <a:r>
                <a:rPr lang="en-US" altLang="zh-CN" sz="2400" b="1"/>
                <a:t>5</a:t>
              </a:r>
            </a:p>
            <a:p>
              <a:pPr algn="ctr" eaLnBrk="0" hangingPunct="0">
                <a:spcBef>
                  <a:spcPct val="25000"/>
                </a:spcBef>
                <a:buClr>
                  <a:srgbClr val="B2B2B2"/>
                </a:buClr>
                <a:buSzPct val="75000"/>
                <a:buFont typeface="Wingdings" pitchFamily="2" charset="2"/>
                <a:buNone/>
              </a:pPr>
              <a:r>
                <a:rPr lang="en-US" altLang="zh-CN" sz="2400" b="1"/>
                <a:t>4</a:t>
              </a:r>
            </a:p>
            <a:p>
              <a:pPr algn="ctr" eaLnBrk="0" hangingPunct="0">
                <a:spcBef>
                  <a:spcPct val="25000"/>
                </a:spcBef>
                <a:buClr>
                  <a:srgbClr val="B2B2B2"/>
                </a:buClr>
                <a:buSzPct val="75000"/>
                <a:buFont typeface="Wingdings" pitchFamily="2" charset="2"/>
                <a:buNone/>
              </a:pPr>
              <a:r>
                <a:rPr lang="en-US" altLang="zh-CN" sz="2400" b="1"/>
                <a:t>3</a:t>
              </a:r>
            </a:p>
            <a:p>
              <a:pPr algn="ctr" eaLnBrk="0" hangingPunct="0">
                <a:spcBef>
                  <a:spcPct val="25000"/>
                </a:spcBef>
                <a:buClr>
                  <a:srgbClr val="B2B2B2"/>
                </a:buClr>
                <a:buSzPct val="75000"/>
                <a:buFont typeface="Wingdings" pitchFamily="2" charset="2"/>
                <a:buNone/>
              </a:pPr>
              <a:r>
                <a:rPr lang="en-US" altLang="zh-CN" sz="2400" b="1"/>
                <a:t>2</a:t>
              </a:r>
            </a:p>
            <a:p>
              <a:pPr algn="ctr" eaLnBrk="0" hangingPunct="0">
                <a:spcBef>
                  <a:spcPct val="25000"/>
                </a:spcBef>
                <a:buClr>
                  <a:srgbClr val="B2B2B2"/>
                </a:buClr>
                <a:buSzPct val="75000"/>
                <a:buFont typeface="Wingdings" pitchFamily="2" charset="2"/>
                <a:buNone/>
              </a:pPr>
              <a:r>
                <a:rPr lang="en-US" altLang="zh-CN" sz="2400" b="1"/>
                <a:t>1</a:t>
              </a:r>
            </a:p>
          </p:txBody>
        </p:sp>
      </p:grpSp>
      <p:grpSp>
        <p:nvGrpSpPr>
          <p:cNvPr id="174171" name="Group 91"/>
          <p:cNvGrpSpPr>
            <a:grpSpLocks/>
          </p:cNvGrpSpPr>
          <p:nvPr/>
        </p:nvGrpSpPr>
        <p:grpSpPr bwMode="auto">
          <a:xfrm>
            <a:off x="228600" y="3990975"/>
            <a:ext cx="4876800" cy="1082675"/>
            <a:chOff x="144" y="2496"/>
            <a:chExt cx="3072" cy="682"/>
          </a:xfrm>
        </p:grpSpPr>
        <p:sp>
          <p:nvSpPr>
            <p:cNvPr id="174172" name="Line 92"/>
            <p:cNvSpPr>
              <a:spLocks noChangeShapeType="1"/>
            </p:cNvSpPr>
            <p:nvPr/>
          </p:nvSpPr>
          <p:spPr bwMode="ltGray">
            <a:xfrm flipH="1">
              <a:off x="2688" y="2928"/>
              <a:ext cx="52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74173" name="Group 93"/>
            <p:cNvGrpSpPr>
              <a:grpSpLocks/>
            </p:cNvGrpSpPr>
            <p:nvPr/>
          </p:nvGrpSpPr>
          <p:grpSpPr bwMode="auto">
            <a:xfrm>
              <a:off x="144" y="2496"/>
              <a:ext cx="2592" cy="682"/>
              <a:chOff x="144" y="2496"/>
              <a:chExt cx="2592" cy="682"/>
            </a:xfrm>
          </p:grpSpPr>
          <p:sp>
            <p:nvSpPr>
              <p:cNvPr id="174174" name="Text Box 94"/>
              <p:cNvSpPr txBox="1">
                <a:spLocks noChangeArrowheads="1"/>
              </p:cNvSpPr>
              <p:nvPr/>
            </p:nvSpPr>
            <p:spPr bwMode="ltGray">
              <a:xfrm>
                <a:off x="144" y="2496"/>
                <a:ext cx="24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buFont typeface="Wingdings" pitchFamily="2" charset="2"/>
                  <a:buNone/>
                </a:pPr>
                <a:r>
                  <a:rPr lang="en-US" altLang="zh-CN" sz="2400" b="1"/>
                  <a:t>3   2   7   5   3   4   1   1</a:t>
                </a:r>
              </a:p>
            </p:txBody>
          </p:sp>
          <p:sp>
            <p:nvSpPr>
              <p:cNvPr id="174175" name="Text Box 95"/>
              <p:cNvSpPr txBox="1">
                <a:spLocks noChangeArrowheads="1"/>
              </p:cNvSpPr>
              <p:nvPr/>
            </p:nvSpPr>
            <p:spPr bwMode="ltGray">
              <a:xfrm>
                <a:off x="144" y="2928"/>
                <a:ext cx="259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buFont typeface="Wingdings" pitchFamily="2" charset="2"/>
                  <a:buNone/>
                </a:pPr>
                <a:r>
                  <a:rPr lang="en-US" altLang="zh-CN" sz="2000" b="1"/>
                  <a:t>011 010 111 101 011 100 001 001</a:t>
                </a:r>
              </a:p>
            </p:txBody>
          </p:sp>
        </p:grpSp>
      </p:grpSp>
      <p:sp>
        <p:nvSpPr>
          <p:cNvPr id="95" name="Rectangle 4"/>
          <p:cNvSpPr>
            <a:spLocks noChangeArrowheads="1"/>
          </p:cNvSpPr>
          <p:nvPr/>
        </p:nvSpPr>
        <p:spPr bwMode="auto">
          <a:xfrm>
            <a:off x="762000" y="214313"/>
            <a:ext cx="7793038" cy="9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zh-CN" altLang="en-US" sz="4400" b="1" dirty="0">
                <a:solidFill>
                  <a:schemeClr val="accent2"/>
                </a:solidFill>
                <a:latin typeface="方正姚体" pitchFamily="2" charset="-122"/>
                <a:ea typeface="方正姚体" pitchFamily="2" charset="-122"/>
                <a:cs typeface="+mj-cs"/>
              </a:rPr>
              <a:t>例子：</a:t>
            </a:r>
            <a:r>
              <a:rPr lang="en-US" altLang="zh-CN" sz="4400" b="1" dirty="0">
                <a:solidFill>
                  <a:schemeClr val="accent2"/>
                </a:solidFill>
                <a:latin typeface="方正姚体" pitchFamily="2" charset="-122"/>
                <a:ea typeface="方正姚体" pitchFamily="2" charset="-122"/>
                <a:cs typeface="+mj-cs"/>
              </a:rPr>
              <a:t>8</a:t>
            </a:r>
            <a:r>
              <a:rPr lang="zh-CN" altLang="en-US" sz="4400" b="1" dirty="0">
                <a:solidFill>
                  <a:schemeClr val="accent2"/>
                </a:solidFill>
                <a:latin typeface="方正姚体" pitchFamily="2" charset="-122"/>
                <a:ea typeface="方正姚体" pitchFamily="2" charset="-122"/>
                <a:cs typeface="+mj-cs"/>
              </a:rPr>
              <a:t>皇后问题</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7408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74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9" name="Rectangle 5"/>
          <p:cNvSpPr>
            <a:spLocks noChangeArrowheads="1"/>
          </p:cNvSpPr>
          <p:nvPr/>
        </p:nvSpPr>
        <p:spPr bwMode="auto">
          <a:xfrm>
            <a:off x="107504" y="1439815"/>
            <a:ext cx="6989763" cy="906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accent2"/>
              </a:buClr>
              <a:buSzPct val="80000"/>
              <a:buFont typeface="Wingdings" pitchFamily="2" charset="2"/>
              <a:buChar char="l"/>
            </a:pPr>
            <a:r>
              <a:rPr kumimoji="1" lang="zh-CN" altLang="en-US" sz="2400" b="1" dirty="0">
                <a:solidFill>
                  <a:srgbClr val="00B050"/>
                </a:solidFill>
                <a:latin typeface="仿宋_GB2312" pitchFamily="49" charset="-122"/>
                <a:ea typeface="仿宋_GB2312" pitchFamily="49" charset="-122"/>
              </a:rPr>
              <a:t>通过把两个父状态结合来生成后继</a:t>
            </a:r>
          </a:p>
        </p:txBody>
      </p:sp>
      <p:pic>
        <p:nvPicPr>
          <p:cNvPr id="175110" name="Picture 6" descr="genet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362200"/>
            <a:ext cx="855503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p:nvSpPr>
        <p:spPr bwMode="auto">
          <a:xfrm>
            <a:off x="762000" y="214313"/>
            <a:ext cx="7793038" cy="9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zh-CN" altLang="en-US" sz="4400" b="1" dirty="0">
                <a:solidFill>
                  <a:schemeClr val="accent2"/>
                </a:solidFill>
                <a:latin typeface="方正姚体" pitchFamily="2" charset="-122"/>
                <a:ea typeface="方正姚体" pitchFamily="2" charset="-122"/>
                <a:cs typeface="+mj-cs"/>
              </a:rPr>
              <a:t>例子：</a:t>
            </a:r>
            <a:r>
              <a:rPr lang="en-US" altLang="zh-CN" sz="4400" b="1" dirty="0">
                <a:solidFill>
                  <a:schemeClr val="accent2"/>
                </a:solidFill>
                <a:latin typeface="方正姚体" pitchFamily="2" charset="-122"/>
                <a:ea typeface="方正姚体" pitchFamily="2" charset="-122"/>
                <a:cs typeface="+mj-cs"/>
              </a:rPr>
              <a:t>8</a:t>
            </a:r>
            <a:r>
              <a:rPr lang="zh-CN" altLang="en-US" sz="4400" b="1" dirty="0">
                <a:solidFill>
                  <a:schemeClr val="accent2"/>
                </a:solidFill>
                <a:latin typeface="方正姚体" pitchFamily="2" charset="-122"/>
                <a:ea typeface="方正姚体" pitchFamily="2" charset="-122"/>
                <a:cs typeface="+mj-cs"/>
              </a:rPr>
              <a:t>皇后问题</a:t>
            </a:r>
          </a:p>
        </p:txBody>
      </p:sp>
    </p:spTree>
  </p:cSld>
  <p:clrMapOvr>
    <a:masterClrMapping/>
  </p:clrMapOvr>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遗传算法的实际应用</a:t>
            </a:r>
            <a:endParaRPr kumimoji="1" lang="zh-CN" altLang="en-US" dirty="0"/>
          </a:p>
        </p:txBody>
      </p:sp>
      <p:sp>
        <p:nvSpPr>
          <p:cNvPr id="3" name="内容占位符 2"/>
          <p:cNvSpPr>
            <a:spLocks noGrp="1"/>
          </p:cNvSpPr>
          <p:nvPr>
            <p:ph idx="1"/>
          </p:nvPr>
        </p:nvSpPr>
        <p:spPr>
          <a:xfrm>
            <a:off x="457200" y="1600201"/>
            <a:ext cx="8229600" cy="604664"/>
          </a:xfrm>
        </p:spPr>
        <p:txBody>
          <a:bodyPr/>
          <a:lstStyle/>
          <a:p>
            <a:r>
              <a:rPr kumimoji="1" lang="zh-CN" altLang="en-US" dirty="0" smtClean="0"/>
              <a:t>设计新干线</a:t>
            </a:r>
            <a:endParaRPr kumimoji="1" lang="zh-CN" altLang="en-US" dirty="0"/>
          </a:p>
        </p:txBody>
      </p:sp>
      <p:pic>
        <p:nvPicPr>
          <p:cNvPr id="8" name="图片 7"/>
          <p:cNvPicPr>
            <a:picLocks noChangeAspect="1"/>
          </p:cNvPicPr>
          <p:nvPr/>
        </p:nvPicPr>
        <p:blipFill rotWithShape="1">
          <a:blip r:embed="rId2"/>
          <a:srcRect l="48255"/>
          <a:stretch/>
        </p:blipFill>
        <p:spPr>
          <a:xfrm>
            <a:off x="4546600" y="2276872"/>
            <a:ext cx="3949328" cy="4340893"/>
          </a:xfrm>
          <a:prstGeom prst="rect">
            <a:avLst/>
          </a:prstGeom>
        </p:spPr>
      </p:pic>
    </p:spTree>
    <p:extLst>
      <p:ext uri="{BB962C8B-B14F-4D97-AF65-F5344CB8AC3E}">
        <p14:creationId xmlns:p14="http://schemas.microsoft.com/office/powerpoint/2010/main" val="3168593456"/>
      </p:ext>
    </p:extLst>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遗传算法的实际应用</a:t>
            </a:r>
            <a:endParaRPr kumimoji="1" lang="zh-CN" altLang="en-US" dirty="0"/>
          </a:p>
        </p:txBody>
      </p:sp>
      <p:sp>
        <p:nvSpPr>
          <p:cNvPr id="3" name="内容占位符 2"/>
          <p:cNvSpPr>
            <a:spLocks noGrp="1"/>
          </p:cNvSpPr>
          <p:nvPr>
            <p:ph idx="1"/>
          </p:nvPr>
        </p:nvSpPr>
        <p:spPr>
          <a:xfrm>
            <a:off x="457200" y="1600201"/>
            <a:ext cx="8229600" cy="604664"/>
          </a:xfrm>
        </p:spPr>
        <p:txBody>
          <a:bodyPr/>
          <a:lstStyle/>
          <a:p>
            <a:r>
              <a:rPr kumimoji="1" lang="zh-CN" altLang="en-US" dirty="0" smtClean="0"/>
              <a:t>设计新干线</a:t>
            </a:r>
            <a:endParaRPr kumimoji="1" lang="zh-CN" altLang="en-US" dirty="0"/>
          </a:p>
        </p:txBody>
      </p:sp>
      <p:pic>
        <p:nvPicPr>
          <p:cNvPr id="8" name="图片 7"/>
          <p:cNvPicPr>
            <a:picLocks noChangeAspect="1"/>
          </p:cNvPicPr>
          <p:nvPr/>
        </p:nvPicPr>
        <p:blipFill>
          <a:blip r:embed="rId2"/>
          <a:stretch>
            <a:fillRect/>
          </a:stretch>
        </p:blipFill>
        <p:spPr>
          <a:xfrm>
            <a:off x="863588" y="2276872"/>
            <a:ext cx="7632340" cy="4340893"/>
          </a:xfrm>
          <a:prstGeom prst="rect">
            <a:avLst/>
          </a:prstGeom>
        </p:spPr>
      </p:pic>
    </p:spTree>
    <p:extLst>
      <p:ext uri="{BB962C8B-B14F-4D97-AF65-F5344CB8AC3E}">
        <p14:creationId xmlns:p14="http://schemas.microsoft.com/office/powerpoint/2010/main" val="3816621261"/>
      </p:ext>
    </p:extLst>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遗传算法的实际应用</a:t>
            </a:r>
            <a:endParaRPr kumimoji="1" lang="zh-CN" altLang="en-US" dirty="0"/>
          </a:p>
        </p:txBody>
      </p:sp>
      <p:sp>
        <p:nvSpPr>
          <p:cNvPr id="3" name="内容占位符 2"/>
          <p:cNvSpPr>
            <a:spLocks noGrp="1"/>
          </p:cNvSpPr>
          <p:nvPr>
            <p:ph idx="1"/>
          </p:nvPr>
        </p:nvSpPr>
        <p:spPr>
          <a:xfrm>
            <a:off x="457200" y="1600201"/>
            <a:ext cx="8229600" cy="604664"/>
          </a:xfrm>
        </p:spPr>
        <p:txBody>
          <a:bodyPr/>
          <a:lstStyle/>
          <a:p>
            <a:r>
              <a:rPr kumimoji="1" lang="zh-CN" altLang="en-US" dirty="0" smtClean="0"/>
              <a:t>设计</a:t>
            </a:r>
            <a:r>
              <a:rPr kumimoji="1" lang="zh-CN" altLang="en-US" dirty="0" smtClean="0"/>
              <a:t>天线</a:t>
            </a:r>
            <a:endParaRPr kumimoji="1" lang="zh-CN" altLang="en-US" dirty="0"/>
          </a:p>
        </p:txBody>
      </p:sp>
      <p:pic>
        <p:nvPicPr>
          <p:cNvPr id="5" name="图片 4"/>
          <p:cNvPicPr>
            <a:picLocks noChangeAspect="1"/>
          </p:cNvPicPr>
          <p:nvPr/>
        </p:nvPicPr>
        <p:blipFill>
          <a:blip r:embed="rId2"/>
          <a:stretch>
            <a:fillRect/>
          </a:stretch>
        </p:blipFill>
        <p:spPr>
          <a:xfrm>
            <a:off x="3347864" y="2672916"/>
            <a:ext cx="2603500" cy="3111500"/>
          </a:xfrm>
          <a:prstGeom prst="rect">
            <a:avLst/>
          </a:prstGeom>
        </p:spPr>
      </p:pic>
    </p:spTree>
    <p:extLst>
      <p:ext uri="{BB962C8B-B14F-4D97-AF65-F5344CB8AC3E}">
        <p14:creationId xmlns:p14="http://schemas.microsoft.com/office/powerpoint/2010/main" val="2772843388"/>
      </p:ext>
    </p:extLst>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3" name="Text Box 5"/>
          <p:cNvSpPr txBox="1">
            <a:spLocks noChangeArrowheads="1"/>
          </p:cNvSpPr>
          <p:nvPr/>
        </p:nvSpPr>
        <p:spPr bwMode="ltGray">
          <a:xfrm>
            <a:off x="287338" y="225425"/>
            <a:ext cx="8610600" cy="6401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buFont typeface="Wingdings" pitchFamily="2" charset="2"/>
              <a:buNone/>
            </a:pPr>
            <a:r>
              <a:rPr lang="zh-CN" altLang="en-US" sz="4400" b="1" dirty="0">
                <a:solidFill>
                  <a:schemeClr val="accent2"/>
                </a:solidFill>
                <a:latin typeface="方正姚体" pitchFamily="2" charset="-122"/>
                <a:ea typeface="方正姚体" pitchFamily="2" charset="-122"/>
                <a:cs typeface="+mj-cs"/>
              </a:rPr>
              <a:t>遗传算法</a:t>
            </a:r>
            <a:r>
              <a:rPr lang="zh-CN" altLang="en-US" sz="4400" b="1" dirty="0" smtClean="0">
                <a:solidFill>
                  <a:schemeClr val="accent2"/>
                </a:solidFill>
                <a:latin typeface="方正姚体" pitchFamily="2" charset="-122"/>
                <a:ea typeface="方正姚体" pitchFamily="2" charset="-122"/>
                <a:cs typeface="+mj-cs"/>
              </a:rPr>
              <a:t>特点</a:t>
            </a:r>
          </a:p>
          <a:p>
            <a:pPr marL="342900" indent="-342900" eaLnBrk="0" hangingPunct="0">
              <a:spcBef>
                <a:spcPct val="50000"/>
              </a:spcBef>
              <a:buClr>
                <a:srgbClr val="006600"/>
              </a:buClr>
              <a:buSzPct val="75000"/>
              <a:buFont typeface="Arial" pitchFamily="34" charset="0"/>
              <a:buChar char="•"/>
            </a:pPr>
            <a:r>
              <a:rPr lang="zh-CN" altLang="en-US" sz="2400" b="1" dirty="0" smtClean="0">
                <a:latin typeface="幼圆" pitchFamily="49" charset="-122"/>
                <a:ea typeface="幼圆" pitchFamily="49" charset="-122"/>
              </a:rPr>
              <a:t>自组织、自适应和自学习性</a:t>
            </a:r>
            <a:r>
              <a:rPr lang="en-US" altLang="zh-CN" sz="2400" b="1" dirty="0" smtClean="0">
                <a:latin typeface="幼圆" pitchFamily="49" charset="-122"/>
                <a:ea typeface="幼圆" pitchFamily="49" charset="-122"/>
              </a:rPr>
              <a:t>—</a:t>
            </a:r>
            <a:r>
              <a:rPr lang="zh-CN" altLang="en-US" sz="2400" b="1" dirty="0" smtClean="0">
                <a:latin typeface="幼圆" pitchFamily="49" charset="-122"/>
                <a:ea typeface="幼圆" pitchFamily="49" charset="-122"/>
              </a:rPr>
              <a:t>概率转移准则，非确定性规则</a:t>
            </a:r>
            <a:endParaRPr lang="en-US" altLang="zh-CN" sz="2400" b="1" dirty="0" smtClean="0">
              <a:latin typeface="幼圆" pitchFamily="49" charset="-122"/>
              <a:ea typeface="幼圆" pitchFamily="49" charset="-122"/>
            </a:endParaRPr>
          </a:p>
          <a:p>
            <a:pPr marL="800100" lvl="1" indent="-342900" eaLnBrk="0" hangingPunct="0">
              <a:spcBef>
                <a:spcPct val="50000"/>
              </a:spcBef>
              <a:buClr>
                <a:srgbClr val="006600"/>
              </a:buClr>
              <a:buSzPct val="75000"/>
              <a:buFont typeface="Arial" pitchFamily="34" charset="0"/>
              <a:buChar char="•"/>
            </a:pPr>
            <a:r>
              <a:rPr lang="zh-CN" altLang="en-US" sz="2000" b="1" dirty="0" smtClean="0">
                <a:latin typeface="幼圆" pitchFamily="49" charset="-122"/>
                <a:ea typeface="幼圆" pitchFamily="49" charset="-122"/>
              </a:rPr>
              <a:t>确定进化方案后，算法将利用进化过程中得到的信息</a:t>
            </a:r>
            <a:r>
              <a:rPr lang="zh-CN" altLang="en-US" sz="2000" b="1" dirty="0" smtClean="0">
                <a:solidFill>
                  <a:srgbClr val="FF0000"/>
                </a:solidFill>
                <a:latin typeface="幼圆" pitchFamily="49" charset="-122"/>
                <a:ea typeface="幼圆" pitchFamily="49" charset="-122"/>
              </a:rPr>
              <a:t>自行组织搜索</a:t>
            </a:r>
            <a:r>
              <a:rPr lang="zh-CN" altLang="en-US" sz="2000" b="1" dirty="0" smtClean="0">
                <a:latin typeface="幼圆" pitchFamily="49" charset="-122"/>
                <a:ea typeface="幼圆" pitchFamily="49" charset="-122"/>
              </a:rPr>
              <a:t>；基于自然的选择策略，优胜劣汰；</a:t>
            </a:r>
          </a:p>
          <a:p>
            <a:pPr marL="800100" lvl="1" indent="-342900" eaLnBrk="0" hangingPunct="0">
              <a:spcBef>
                <a:spcPct val="50000"/>
              </a:spcBef>
              <a:buClr>
                <a:srgbClr val="006600"/>
              </a:buClr>
              <a:buSzPct val="75000"/>
              <a:buFont typeface="Arial" pitchFamily="34" charset="0"/>
              <a:buChar char="•"/>
            </a:pPr>
            <a:r>
              <a:rPr lang="zh-CN" altLang="en-US" sz="2000" b="1" dirty="0">
                <a:latin typeface="幼圆" pitchFamily="49" charset="-122"/>
                <a:ea typeface="幼圆" pitchFamily="49" charset="-122"/>
              </a:rPr>
              <a:t>遗传算法很快就能找到良好的解，即使是在很复杂的解空间中</a:t>
            </a:r>
          </a:p>
          <a:p>
            <a:pPr lvl="2" eaLnBrk="0" hangingPunct="0">
              <a:spcBef>
                <a:spcPct val="50000"/>
              </a:spcBef>
              <a:buClr>
                <a:srgbClr val="006600"/>
              </a:buClr>
              <a:buSzPct val="75000"/>
              <a:buFont typeface="Wingdings" pitchFamily="2" charset="2"/>
              <a:buChar char="Ø"/>
            </a:pPr>
            <a:r>
              <a:rPr lang="zh-CN" altLang="en-US" dirty="0">
                <a:latin typeface="仿宋_GB2312" pitchFamily="49" charset="-122"/>
                <a:ea typeface="仿宋_GB2312" pitchFamily="49" charset="-122"/>
              </a:rPr>
              <a:t>采用随机方法进行最优解搜索，选择体现了向最优解迫近</a:t>
            </a:r>
          </a:p>
          <a:p>
            <a:pPr lvl="2" eaLnBrk="0" hangingPunct="0">
              <a:spcBef>
                <a:spcPct val="50000"/>
              </a:spcBef>
              <a:buClr>
                <a:srgbClr val="006600"/>
              </a:buClr>
              <a:buSzPct val="75000"/>
              <a:buFont typeface="Wingdings" pitchFamily="2" charset="2"/>
              <a:buChar char="Ø"/>
            </a:pPr>
            <a:r>
              <a:rPr lang="zh-CN" altLang="en-US" dirty="0">
                <a:latin typeface="仿宋_GB2312" pitchFamily="49" charset="-122"/>
                <a:ea typeface="仿宋_GB2312" pitchFamily="49" charset="-122"/>
              </a:rPr>
              <a:t>交叉体现了最优解的产生，变异体现了全局最优解的复盖</a:t>
            </a:r>
          </a:p>
          <a:p>
            <a:pPr marL="342900" indent="-342900" eaLnBrk="0" hangingPunct="0">
              <a:spcBef>
                <a:spcPct val="50000"/>
              </a:spcBef>
              <a:buClr>
                <a:srgbClr val="006600"/>
              </a:buClr>
              <a:buSzPct val="75000"/>
              <a:buFont typeface="Arial" pitchFamily="34" charset="0"/>
              <a:buChar char="•"/>
            </a:pPr>
            <a:r>
              <a:rPr lang="zh-CN" altLang="en-US" sz="2400" b="1" dirty="0">
                <a:latin typeface="幼圆" pitchFamily="49" charset="-122"/>
                <a:ea typeface="幼圆" pitchFamily="49" charset="-122"/>
              </a:rPr>
              <a:t>本质并行性</a:t>
            </a:r>
            <a:r>
              <a:rPr lang="en-US" altLang="zh-CN" sz="2400" b="1" dirty="0">
                <a:latin typeface="幼圆" pitchFamily="49" charset="-122"/>
                <a:ea typeface="幼圆" pitchFamily="49" charset="-122"/>
              </a:rPr>
              <a:t>---</a:t>
            </a:r>
            <a:r>
              <a:rPr lang="zh-CN" altLang="en-US" sz="2400" b="1" dirty="0">
                <a:latin typeface="幼圆" pitchFamily="49" charset="-122"/>
                <a:ea typeface="幼圆" pitchFamily="49" charset="-122"/>
              </a:rPr>
              <a:t>群体</a:t>
            </a:r>
            <a:r>
              <a:rPr lang="zh-CN" altLang="en-US" sz="2400" b="1" dirty="0" smtClean="0">
                <a:latin typeface="幼圆" pitchFamily="49" charset="-122"/>
                <a:ea typeface="幼圆" pitchFamily="49" charset="-122"/>
              </a:rPr>
              <a:t>搜索</a:t>
            </a:r>
            <a:endParaRPr lang="en-US" altLang="zh-CN" sz="2400" b="1" dirty="0" smtClean="0">
              <a:latin typeface="幼圆" pitchFamily="49" charset="-122"/>
              <a:ea typeface="幼圆" pitchFamily="49" charset="-122"/>
            </a:endParaRPr>
          </a:p>
          <a:p>
            <a:pPr marL="800100" lvl="1" indent="-342900" eaLnBrk="0" hangingPunct="0">
              <a:spcBef>
                <a:spcPct val="50000"/>
              </a:spcBef>
              <a:buClr>
                <a:srgbClr val="006600"/>
              </a:buClr>
              <a:buSzPct val="75000"/>
              <a:buFont typeface="Arial" pitchFamily="34" charset="0"/>
              <a:buChar char="•"/>
            </a:pPr>
            <a:r>
              <a:rPr lang="zh-CN" altLang="en-US" sz="2000" b="1" dirty="0" smtClean="0">
                <a:latin typeface="幼圆" pitchFamily="49" charset="-122"/>
                <a:ea typeface="幼圆" pitchFamily="49" charset="-122"/>
              </a:rPr>
              <a:t>算法</a:t>
            </a:r>
            <a:r>
              <a:rPr lang="zh-CN" altLang="en-US" sz="2000" b="1" dirty="0">
                <a:latin typeface="幼圆" pitchFamily="49" charset="-122"/>
                <a:ea typeface="幼圆" pitchFamily="49" charset="-122"/>
              </a:rPr>
              <a:t>本身非常适合大规模并行，</a:t>
            </a:r>
            <a:r>
              <a:rPr lang="zh-CN" altLang="en-US" sz="2000" b="1" dirty="0">
                <a:solidFill>
                  <a:srgbClr val="FF0000"/>
                </a:solidFill>
                <a:latin typeface="幼圆" pitchFamily="49" charset="-122"/>
                <a:ea typeface="幼圆" pitchFamily="49" charset="-122"/>
              </a:rPr>
              <a:t>各种群分别独立进化</a:t>
            </a:r>
            <a:r>
              <a:rPr lang="zh-CN" altLang="en-US" sz="2000" b="1" dirty="0">
                <a:latin typeface="幼圆" pitchFamily="49" charset="-122"/>
                <a:ea typeface="幼圆" pitchFamily="49" charset="-122"/>
              </a:rPr>
              <a:t>，不需要相互间交换信息；二是可以</a:t>
            </a:r>
            <a:r>
              <a:rPr lang="zh-CN" altLang="en-US" sz="2000" b="1" dirty="0">
                <a:solidFill>
                  <a:srgbClr val="FF0000"/>
                </a:solidFill>
                <a:latin typeface="幼圆" pitchFamily="49" charset="-122"/>
                <a:ea typeface="幼圆" pitchFamily="49" charset="-122"/>
              </a:rPr>
              <a:t>同时搜索解空间的多个区域</a:t>
            </a:r>
            <a:r>
              <a:rPr lang="zh-CN" altLang="en-US" sz="2000" b="1" dirty="0">
                <a:latin typeface="幼圆" pitchFamily="49" charset="-122"/>
                <a:ea typeface="幼圆" pitchFamily="49" charset="-122"/>
              </a:rPr>
              <a:t>并相互间交流信息，</a:t>
            </a:r>
            <a:r>
              <a:rPr lang="zh-CN" altLang="en-US" sz="2000" b="1" dirty="0" smtClean="0">
                <a:latin typeface="幼圆" pitchFamily="49" charset="-122"/>
                <a:ea typeface="幼圆" pitchFamily="49" charset="-122"/>
              </a:rPr>
              <a:t>使得演化计算能</a:t>
            </a:r>
            <a:r>
              <a:rPr lang="zh-CN" altLang="en-US" sz="2000" b="1" dirty="0">
                <a:latin typeface="幼圆" pitchFamily="49" charset="-122"/>
                <a:ea typeface="幼圆" pitchFamily="49" charset="-122"/>
              </a:rPr>
              <a:t>以较少的计算获得较大的收益。</a:t>
            </a:r>
          </a:p>
          <a:p>
            <a:pPr marL="800100" lvl="1" indent="-342900" eaLnBrk="0" hangingPunct="0">
              <a:spcBef>
                <a:spcPct val="50000"/>
              </a:spcBef>
              <a:buClr>
                <a:srgbClr val="B2B2B2"/>
              </a:buClr>
              <a:buSzPct val="75000"/>
              <a:buFont typeface="Arial" pitchFamily="34" charset="0"/>
              <a:buChar char="•"/>
            </a:pPr>
            <a:r>
              <a:rPr lang="zh-CN" altLang="en-US" sz="2000" b="1" dirty="0">
                <a:latin typeface="幼圆" pitchFamily="49" charset="-122"/>
                <a:ea typeface="幼圆" pitchFamily="49" charset="-122"/>
              </a:rPr>
              <a:t>通过并行计算实现遗传算法一般有两种，一种是所谓</a:t>
            </a:r>
            <a:r>
              <a:rPr lang="zh-CN" altLang="en-US" sz="2000" b="1" dirty="0">
                <a:solidFill>
                  <a:srgbClr val="FF0000"/>
                </a:solidFill>
                <a:latin typeface="幼圆" pitchFamily="49" charset="-122"/>
                <a:ea typeface="幼圆" pitchFamily="49" charset="-122"/>
              </a:rPr>
              <a:t>粗糙并行</a:t>
            </a:r>
            <a:r>
              <a:rPr lang="zh-CN" altLang="en-US" sz="2000" b="1" dirty="0">
                <a:latin typeface="幼圆" pitchFamily="49" charset="-122"/>
                <a:ea typeface="幼圆" pitchFamily="49" charset="-122"/>
              </a:rPr>
              <a:t>遗传算法，即一个计算单元包含一个种群；而另一种是所谓</a:t>
            </a:r>
            <a:r>
              <a:rPr lang="zh-CN" altLang="en-US" sz="2000" b="1" dirty="0">
                <a:solidFill>
                  <a:srgbClr val="FF0000"/>
                </a:solidFill>
                <a:latin typeface="幼圆" pitchFamily="49" charset="-122"/>
                <a:ea typeface="幼圆" pitchFamily="49" charset="-122"/>
              </a:rPr>
              <a:t>精细并行</a:t>
            </a:r>
            <a:r>
              <a:rPr lang="zh-CN" altLang="en-US" sz="2000" b="1" dirty="0">
                <a:latin typeface="幼圆" pitchFamily="49" charset="-122"/>
                <a:ea typeface="幼圆" pitchFamily="49" charset="-122"/>
              </a:rPr>
              <a:t>遗传算法，每一个计算单元处理一个染色体个体。</a:t>
            </a:r>
            <a:r>
              <a:rPr lang="zh-CN" altLang="en-US" sz="2000" b="1" dirty="0"/>
              <a:t/>
            </a:r>
            <a:br>
              <a:rPr lang="zh-CN" altLang="en-US" sz="2000" b="1" dirty="0"/>
            </a:br>
            <a:endParaRPr lang="zh-CN" altLang="en-US" sz="2000" b="1"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613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7613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7613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7613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7613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7613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7613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7613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7613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3" grpId="0" uiExpand="1" build="p" autoUpdateAnimBg="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Text Box 4"/>
          <p:cNvSpPr txBox="1">
            <a:spLocks noChangeArrowheads="1"/>
          </p:cNvSpPr>
          <p:nvPr/>
        </p:nvSpPr>
        <p:spPr bwMode="ltGray">
          <a:xfrm>
            <a:off x="2483768" y="173110"/>
            <a:ext cx="415591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spcBef>
                <a:spcPct val="50000"/>
              </a:spcBef>
              <a:buClr>
                <a:srgbClr val="B2B2B2"/>
              </a:buClr>
              <a:buSzPct val="75000"/>
              <a:buFont typeface="Wingdings" pitchFamily="2" charset="2"/>
              <a:buNone/>
            </a:pPr>
            <a:r>
              <a:rPr lang="zh-CN" altLang="en-US" sz="4400" b="1" dirty="0">
                <a:solidFill>
                  <a:schemeClr val="accent2"/>
                </a:solidFill>
                <a:latin typeface="方正姚体" pitchFamily="2" charset="-122"/>
                <a:ea typeface="方正姚体" pitchFamily="2" charset="-122"/>
              </a:rPr>
              <a:t>遗传算法特点</a:t>
            </a:r>
          </a:p>
        </p:txBody>
      </p:sp>
      <p:sp>
        <p:nvSpPr>
          <p:cNvPr id="181254" name="Text Box 6"/>
          <p:cNvSpPr txBox="1">
            <a:spLocks noChangeArrowheads="1"/>
          </p:cNvSpPr>
          <p:nvPr/>
        </p:nvSpPr>
        <p:spPr bwMode="ltGray">
          <a:xfrm>
            <a:off x="358775" y="1736812"/>
            <a:ext cx="8610600" cy="446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eaLnBrk="0" hangingPunct="0">
              <a:spcBef>
                <a:spcPct val="50000"/>
              </a:spcBef>
              <a:buClr>
                <a:srgbClr val="006600"/>
              </a:buClr>
              <a:buSzPct val="75000"/>
              <a:buFont typeface="Arial" pitchFamily="34" charset="0"/>
              <a:buChar char="•"/>
            </a:pPr>
            <a:r>
              <a:rPr lang="zh-CN" altLang="en-US" sz="2400" b="1" dirty="0">
                <a:latin typeface="幼圆" pitchFamily="49" charset="-122"/>
                <a:ea typeface="幼圆" pitchFamily="49" charset="-122"/>
              </a:rPr>
              <a:t>不需要其他知识，只需要影响搜索方向的目标函数和相应的适应度</a:t>
            </a:r>
            <a:r>
              <a:rPr lang="zh-CN" altLang="en-US" sz="2400" b="1" dirty="0" smtClean="0">
                <a:latin typeface="幼圆" pitchFamily="49" charset="-122"/>
                <a:ea typeface="幼圆" pitchFamily="49" charset="-122"/>
              </a:rPr>
              <a:t>函数</a:t>
            </a:r>
            <a:endParaRPr lang="en-US" altLang="zh-CN" sz="2400" b="1" dirty="0" smtClean="0">
              <a:latin typeface="幼圆" pitchFamily="49" charset="-122"/>
              <a:ea typeface="幼圆" pitchFamily="49" charset="-122"/>
            </a:endParaRPr>
          </a:p>
          <a:p>
            <a:pPr marL="800100" lvl="1" indent="-342900" eaLnBrk="0" hangingPunct="0">
              <a:spcBef>
                <a:spcPct val="50000"/>
              </a:spcBef>
              <a:buClr>
                <a:srgbClr val="006600"/>
              </a:buClr>
              <a:buSzPct val="75000"/>
              <a:buFont typeface="Arial" pitchFamily="34" charset="0"/>
              <a:buChar char="•"/>
            </a:pPr>
            <a:r>
              <a:rPr lang="zh-CN" altLang="en-US" sz="2000" b="1" dirty="0" smtClean="0">
                <a:latin typeface="幼圆" pitchFamily="49" charset="-122"/>
                <a:ea typeface="幼圆" pitchFamily="49" charset="-122"/>
              </a:rPr>
              <a:t>对待</a:t>
            </a:r>
            <a:r>
              <a:rPr lang="zh-CN" altLang="en-US" sz="2000" b="1" dirty="0">
                <a:latin typeface="幼圆" pitchFamily="49" charset="-122"/>
                <a:ea typeface="幼圆" pitchFamily="49" charset="-122"/>
              </a:rPr>
              <a:t>求解问题的指标函数没有什么特殊的要求，如不要求连续性、导数存在、单峰值等假设</a:t>
            </a:r>
          </a:p>
          <a:p>
            <a:pPr marL="800100" lvl="1" indent="-342900" eaLnBrk="0" hangingPunct="0">
              <a:spcBef>
                <a:spcPct val="50000"/>
              </a:spcBef>
              <a:buClr>
                <a:srgbClr val="006600"/>
              </a:buClr>
              <a:buSzPct val="75000"/>
              <a:buFont typeface="Arial" pitchFamily="34" charset="0"/>
              <a:buChar char="•"/>
            </a:pPr>
            <a:r>
              <a:rPr lang="zh-CN" altLang="en-US" sz="2000" b="1" dirty="0" smtClean="0">
                <a:latin typeface="幼圆" pitchFamily="49" charset="-122"/>
                <a:ea typeface="幼圆" pitchFamily="49" charset="-122"/>
              </a:rPr>
              <a:t>容易</a:t>
            </a:r>
            <a:r>
              <a:rPr lang="zh-CN" altLang="en-US" sz="2000" b="1" dirty="0">
                <a:latin typeface="幼圆" pitchFamily="49" charset="-122"/>
                <a:ea typeface="幼圆" pitchFamily="49" charset="-122"/>
              </a:rPr>
              <a:t>形成通用算法程序</a:t>
            </a:r>
          </a:p>
          <a:p>
            <a:pPr marL="800100" lvl="1" indent="-342900" eaLnBrk="0" hangingPunct="0">
              <a:spcBef>
                <a:spcPct val="50000"/>
              </a:spcBef>
              <a:buClr>
                <a:srgbClr val="006600"/>
              </a:buClr>
              <a:buSzPct val="75000"/>
              <a:buFont typeface="Arial" pitchFamily="34" charset="0"/>
              <a:buChar char="•"/>
            </a:pPr>
            <a:r>
              <a:rPr lang="zh-CN" altLang="en-US" sz="2000" b="1" dirty="0" smtClean="0">
                <a:latin typeface="幼圆" pitchFamily="49" charset="-122"/>
                <a:ea typeface="幼圆" pitchFamily="49" charset="-122"/>
              </a:rPr>
              <a:t>遗传</a:t>
            </a:r>
            <a:r>
              <a:rPr lang="zh-CN" altLang="en-US" sz="2000" b="1" dirty="0">
                <a:latin typeface="幼圆" pitchFamily="49" charset="-122"/>
                <a:ea typeface="幼圆" pitchFamily="49" charset="-122"/>
              </a:rPr>
              <a:t>算法不能解决那些“大海捞针”的问题，所谓“大海捞针”问题就是没有一个确切的适应度函数表征个体好坏的问题，遗传算法对这类问题无法找到收敛的路径</a:t>
            </a:r>
            <a:r>
              <a:rPr lang="zh-CN" altLang="en-US" sz="2000" b="1" dirty="0" smtClean="0">
                <a:latin typeface="幼圆" pitchFamily="49" charset="-122"/>
                <a:ea typeface="幼圆" pitchFamily="49" charset="-122"/>
              </a:rPr>
              <a:t>。</a:t>
            </a:r>
            <a:endParaRPr lang="en-US" altLang="zh-CN" sz="2000" b="1" dirty="0" smtClean="0">
              <a:latin typeface="幼圆" pitchFamily="49" charset="-122"/>
              <a:ea typeface="幼圆" pitchFamily="49" charset="-122"/>
            </a:endParaRPr>
          </a:p>
          <a:p>
            <a:pPr marL="342900" indent="-342900" eaLnBrk="0" hangingPunct="0">
              <a:spcBef>
                <a:spcPct val="50000"/>
              </a:spcBef>
              <a:buClr>
                <a:srgbClr val="006600"/>
              </a:buClr>
              <a:buSzPct val="75000"/>
              <a:buFont typeface="Arial" pitchFamily="34" charset="0"/>
              <a:buChar char="•"/>
            </a:pPr>
            <a:r>
              <a:rPr lang="zh-CN" altLang="en-US" sz="2400" b="1" dirty="0">
                <a:latin typeface="幼圆" pitchFamily="49" charset="-122"/>
                <a:ea typeface="幼圆" pitchFamily="49" charset="-122"/>
              </a:rPr>
              <a:t>应用</a:t>
            </a:r>
            <a:r>
              <a:rPr lang="zh-CN" altLang="en-US" sz="2400" b="1" dirty="0" smtClean="0">
                <a:latin typeface="幼圆" pitchFamily="49" charset="-122"/>
                <a:ea typeface="幼圆" pitchFamily="49" charset="-122"/>
              </a:rPr>
              <a:t>广泛</a:t>
            </a:r>
            <a:endParaRPr lang="en-US" altLang="zh-CN" sz="2400" b="1" dirty="0" smtClean="0">
              <a:latin typeface="幼圆" pitchFamily="49" charset="-122"/>
              <a:ea typeface="幼圆" pitchFamily="49" charset="-122"/>
            </a:endParaRPr>
          </a:p>
          <a:p>
            <a:pPr marL="800100" lvl="1" indent="-342900" eaLnBrk="0" hangingPunct="0">
              <a:spcBef>
                <a:spcPct val="50000"/>
              </a:spcBef>
              <a:buClr>
                <a:srgbClr val="006600"/>
              </a:buClr>
              <a:buSzPct val="75000"/>
              <a:buFont typeface="Arial" pitchFamily="34" charset="0"/>
              <a:buChar char="•"/>
            </a:pPr>
            <a:r>
              <a:rPr lang="zh-CN" altLang="en-US" sz="2000" b="1" dirty="0">
                <a:latin typeface="幼圆" pitchFamily="49" charset="-122"/>
                <a:ea typeface="幼圆" pitchFamily="49" charset="-122"/>
              </a:rPr>
              <a:t>遗传算法擅长解决的问题是全局最优化问题，例如，解决时间表安排问题就是它的一个特长，很多安排时间表的软件都使用遗传</a:t>
            </a:r>
            <a:r>
              <a:rPr lang="zh-CN" altLang="en-US" sz="2000" b="1" dirty="0" smtClean="0">
                <a:latin typeface="幼圆" pitchFamily="49" charset="-122"/>
                <a:ea typeface="幼圆" pitchFamily="49" charset="-122"/>
              </a:rPr>
              <a:t>算法</a:t>
            </a:r>
            <a:endParaRPr lang="zh-CN" altLang="en-US" sz="2000" b="1" dirty="0">
              <a:latin typeface="幼圆" pitchFamily="49" charset="-122"/>
              <a:ea typeface="幼圆" pitchFamily="49" charset="-122"/>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125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8125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8125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8125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8125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8125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4" grpId="0" build="p" autoUpdateAnimBg="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2"/>
          <p:cNvSpPr txBox="1">
            <a:spLocks noChangeArrowheads="1"/>
          </p:cNvSpPr>
          <p:nvPr/>
        </p:nvSpPr>
        <p:spPr bwMode="auto">
          <a:xfrm>
            <a:off x="2303463" y="368660"/>
            <a:ext cx="385286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模糊</a:t>
            </a:r>
            <a:r>
              <a:rPr lang="zh-CN" altLang="en-US" sz="4400" b="1" dirty="0">
                <a:solidFill>
                  <a:schemeClr val="accent2"/>
                </a:solidFill>
                <a:latin typeface="方正姚体" pitchFamily="2" charset="-122"/>
                <a:ea typeface="方正姚体" pitchFamily="2" charset="-122"/>
                <a:cs typeface="+mj-cs"/>
              </a:rPr>
              <a:t>计算</a:t>
            </a:r>
          </a:p>
        </p:txBody>
      </p:sp>
      <p:sp>
        <p:nvSpPr>
          <p:cNvPr id="130051" name="Text Box 3"/>
          <p:cNvSpPr txBox="1">
            <a:spLocks noChangeArrowheads="1"/>
          </p:cNvSpPr>
          <p:nvPr/>
        </p:nvSpPr>
        <p:spPr bwMode="auto">
          <a:xfrm>
            <a:off x="323850" y="1808163"/>
            <a:ext cx="856932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dirty="0" smtClean="0">
                <a:solidFill>
                  <a:srgbClr val="0000CC"/>
                </a:solidFill>
                <a:latin typeface="幼圆" pitchFamily="49" charset="-122"/>
                <a:ea typeface="幼圆" pitchFamily="49" charset="-122"/>
              </a:rPr>
              <a:t>美国加州大学</a:t>
            </a:r>
            <a:r>
              <a:rPr lang="zh-CN" altLang="en-US" sz="2400" b="1" dirty="0">
                <a:solidFill>
                  <a:srgbClr val="0000CC"/>
                </a:solidFill>
                <a:latin typeface="幼圆" pitchFamily="49" charset="-122"/>
                <a:ea typeface="幼圆" pitchFamily="49" charset="-122"/>
              </a:rPr>
              <a:t>扎德</a:t>
            </a:r>
            <a:r>
              <a:rPr lang="en-US" altLang="zh-CN" sz="2400" b="1" dirty="0">
                <a:solidFill>
                  <a:srgbClr val="0000CC"/>
                </a:solidFill>
                <a:latin typeface="幼圆" pitchFamily="49" charset="-122"/>
                <a:ea typeface="幼圆" pitchFamily="49" charset="-122"/>
              </a:rPr>
              <a:t>(</a:t>
            </a:r>
            <a:r>
              <a:rPr lang="en-US" altLang="zh-CN" sz="2400" b="1" dirty="0" err="1">
                <a:solidFill>
                  <a:srgbClr val="0000CC"/>
                </a:solidFill>
                <a:latin typeface="幼圆" pitchFamily="49" charset="-122"/>
                <a:ea typeface="幼圆" pitchFamily="49" charset="-122"/>
              </a:rPr>
              <a:t>Zadeh</a:t>
            </a:r>
            <a:r>
              <a:rPr lang="en-US" altLang="zh-CN" sz="2400" b="1" dirty="0">
                <a:solidFill>
                  <a:srgbClr val="0000CC"/>
                </a:solidFill>
                <a:latin typeface="幼圆" pitchFamily="49" charset="-122"/>
                <a:ea typeface="幼圆" pitchFamily="49" charset="-122"/>
              </a:rPr>
              <a:t>)</a:t>
            </a:r>
            <a:r>
              <a:rPr lang="zh-CN" altLang="en-US" sz="2400" b="1" dirty="0">
                <a:solidFill>
                  <a:srgbClr val="0000CC"/>
                </a:solidFill>
                <a:latin typeface="幼圆" pitchFamily="49" charset="-122"/>
                <a:ea typeface="幼圆" pitchFamily="49" charset="-122"/>
              </a:rPr>
              <a:t>教授于</a:t>
            </a:r>
            <a:r>
              <a:rPr lang="en-US" altLang="zh-CN" sz="2400" b="1" dirty="0">
                <a:solidFill>
                  <a:srgbClr val="0000CC"/>
                </a:solidFill>
                <a:latin typeface="幼圆" pitchFamily="49" charset="-122"/>
                <a:ea typeface="幼圆" pitchFamily="49" charset="-122"/>
              </a:rPr>
              <a:t>1965</a:t>
            </a:r>
            <a:r>
              <a:rPr lang="zh-CN" altLang="en-US" sz="2400" b="1" dirty="0">
                <a:solidFill>
                  <a:srgbClr val="0000CC"/>
                </a:solidFill>
                <a:latin typeface="幼圆" pitchFamily="49" charset="-122"/>
                <a:ea typeface="幼圆" pitchFamily="49" charset="-122"/>
              </a:rPr>
              <a:t>年提出的模糊集合与模糊逻辑理论是模糊计算的数学基础</a:t>
            </a:r>
            <a:r>
              <a:rPr lang="zh-CN" altLang="en-US" sz="2400" b="1" dirty="0" smtClean="0">
                <a:solidFill>
                  <a:srgbClr val="0000CC"/>
                </a:solidFill>
                <a:latin typeface="幼圆" pitchFamily="49" charset="-122"/>
                <a:ea typeface="幼圆" pitchFamily="49" charset="-122"/>
              </a:rPr>
              <a:t>。</a:t>
            </a:r>
            <a:endParaRPr lang="en-US" altLang="zh-CN" sz="2400" b="1" dirty="0" smtClean="0">
              <a:solidFill>
                <a:srgbClr val="0000CC"/>
              </a:solidFill>
              <a:latin typeface="幼圆" pitchFamily="49" charset="-122"/>
              <a:ea typeface="幼圆" pitchFamily="49" charset="-122"/>
            </a:endParaRPr>
          </a:p>
          <a:p>
            <a:endParaRPr lang="zh-CN" altLang="en-US" sz="2400" b="1" dirty="0">
              <a:solidFill>
                <a:srgbClr val="0000CC"/>
              </a:solidFill>
              <a:latin typeface="幼圆" pitchFamily="49" charset="-122"/>
              <a:ea typeface="幼圆" pitchFamily="49" charset="-122"/>
            </a:endParaRPr>
          </a:p>
          <a:p>
            <a:pPr lvl="1">
              <a:buFont typeface="Wingdings" pitchFamily="2" charset="2"/>
              <a:buChar char="ü"/>
            </a:pPr>
            <a:r>
              <a:rPr kumimoji="1" lang="zh-CN" altLang="en-US" dirty="0">
                <a:latin typeface="仿宋_GB2312" pitchFamily="49" charset="-122"/>
                <a:ea typeface="仿宋_GB2312" pitchFamily="49" charset="-122"/>
              </a:rPr>
              <a:t>    </a:t>
            </a:r>
            <a:r>
              <a:rPr kumimoji="1" lang="zh-CN" altLang="en-US" sz="2400" dirty="0">
                <a:latin typeface="仿宋_GB2312" pitchFamily="49" charset="-122"/>
                <a:ea typeface="仿宋_GB2312" pitchFamily="49" charset="-122"/>
              </a:rPr>
              <a:t>发表了文章</a:t>
            </a:r>
            <a:r>
              <a:rPr kumimoji="1" lang="en-US" altLang="zh-CN" sz="2400" dirty="0">
                <a:latin typeface="仿宋_GB2312" pitchFamily="49" charset="-122"/>
                <a:ea typeface="仿宋_GB2312" pitchFamily="49" charset="-122"/>
              </a:rPr>
              <a:t>《</a:t>
            </a:r>
            <a:r>
              <a:rPr kumimoji="1" lang="zh-CN" altLang="en-US" sz="2400" dirty="0">
                <a:latin typeface="仿宋_GB2312" pitchFamily="49" charset="-122"/>
                <a:ea typeface="仿宋_GB2312" pitchFamily="49" charset="-122"/>
              </a:rPr>
              <a:t>模糊集 </a:t>
            </a:r>
            <a:r>
              <a:rPr kumimoji="1" lang="en-US" altLang="zh-CN" sz="2400" dirty="0">
                <a:latin typeface="仿宋_GB2312" pitchFamily="49" charset="-122"/>
                <a:ea typeface="仿宋_GB2312" pitchFamily="49" charset="-122"/>
              </a:rPr>
              <a:t>》(Fuzzy </a:t>
            </a:r>
            <a:r>
              <a:rPr kumimoji="1" lang="en-US" altLang="zh-CN" sz="2400" dirty="0" smtClean="0">
                <a:latin typeface="仿宋_GB2312" pitchFamily="49" charset="-122"/>
                <a:ea typeface="仿宋_GB2312" pitchFamily="49" charset="-122"/>
              </a:rPr>
              <a:t>sets</a:t>
            </a:r>
            <a:r>
              <a:rPr kumimoji="1" lang="zh-CN" altLang="en-US" sz="2400" dirty="0">
                <a:latin typeface="仿宋_GB2312" pitchFamily="49" charset="-122"/>
                <a:ea typeface="仿宋_GB2312" pitchFamily="49" charset="-122"/>
              </a:rPr>
              <a:t>，</a:t>
            </a:r>
            <a:r>
              <a:rPr kumimoji="1" lang="en-US" altLang="zh-CN" sz="2400" dirty="0">
                <a:latin typeface="仿宋_GB2312" pitchFamily="49" charset="-122"/>
                <a:ea typeface="仿宋_GB2312" pitchFamily="49" charset="-122"/>
              </a:rPr>
              <a:t>Information and Control, </a:t>
            </a:r>
            <a:r>
              <a:rPr kumimoji="1" lang="en-US" altLang="zh-CN" sz="2400" dirty="0" smtClean="0">
                <a:latin typeface="仿宋_GB2312" pitchFamily="49" charset="-122"/>
                <a:ea typeface="仿宋_GB2312" pitchFamily="49" charset="-122"/>
              </a:rPr>
              <a:t>8, 338-353)</a:t>
            </a:r>
            <a:endParaRPr kumimoji="1" lang="en-US" altLang="zh-CN" sz="2400" dirty="0">
              <a:latin typeface="仿宋_GB2312" pitchFamily="49" charset="-122"/>
              <a:ea typeface="仿宋_GB2312" pitchFamily="49" charset="-122"/>
            </a:endParaRPr>
          </a:p>
          <a:p>
            <a:pPr lvl="1"/>
            <a:endParaRPr lang="en-US" altLang="zh-CN" sz="2400" dirty="0">
              <a:solidFill>
                <a:srgbClr val="0000CC"/>
              </a:solidFill>
              <a:latin typeface="仿宋_GB2312" pitchFamily="49" charset="-122"/>
              <a:ea typeface="仿宋_GB2312" pitchFamily="49" charset="-122"/>
            </a:endParaRPr>
          </a:p>
          <a:p>
            <a:pPr lvl="1">
              <a:buFont typeface="Wingdings" pitchFamily="2" charset="2"/>
              <a:buChar char="ü"/>
            </a:pPr>
            <a:r>
              <a:rPr lang="en-US" altLang="zh-CN" sz="2400" dirty="0">
                <a:solidFill>
                  <a:srgbClr val="0000CC"/>
                </a:solidFill>
                <a:latin typeface="仿宋_GB2312" pitchFamily="49" charset="-122"/>
                <a:ea typeface="仿宋_GB2312" pitchFamily="49" charset="-122"/>
              </a:rPr>
              <a:t> </a:t>
            </a:r>
            <a:r>
              <a:rPr lang="zh-CN" altLang="en-US" sz="2400" dirty="0">
                <a:solidFill>
                  <a:srgbClr val="0000CC"/>
                </a:solidFill>
                <a:latin typeface="仿宋_GB2312" pitchFamily="49" charset="-122"/>
                <a:ea typeface="仿宋_GB2312" pitchFamily="49" charset="-122"/>
              </a:rPr>
              <a:t>主要用来处理现实世界中因模糊而引起的不确定性</a:t>
            </a:r>
            <a:r>
              <a:rPr lang="zh-CN" altLang="en-US" sz="2400" dirty="0" smtClean="0">
                <a:solidFill>
                  <a:srgbClr val="0000CC"/>
                </a:solidFill>
                <a:latin typeface="仿宋_GB2312" pitchFamily="49" charset="-122"/>
                <a:ea typeface="仿宋_GB2312" pitchFamily="49" charset="-122"/>
              </a:rPr>
              <a:t>。</a:t>
            </a:r>
            <a:endParaRPr lang="en-US" altLang="zh-CN" sz="2400" dirty="0" smtClean="0">
              <a:solidFill>
                <a:srgbClr val="0000CC"/>
              </a:solidFill>
              <a:latin typeface="仿宋_GB2312" pitchFamily="49" charset="-122"/>
              <a:ea typeface="仿宋_GB2312" pitchFamily="49" charset="-122"/>
            </a:endParaRPr>
          </a:p>
          <a:p>
            <a:pPr lvl="1">
              <a:buFont typeface="Wingdings" pitchFamily="2" charset="2"/>
              <a:buChar char="ü"/>
            </a:pPr>
            <a:endParaRPr lang="zh-CN" altLang="en-US" sz="2400" dirty="0">
              <a:solidFill>
                <a:srgbClr val="0000CC"/>
              </a:solidFill>
              <a:latin typeface="仿宋_GB2312" pitchFamily="49" charset="-122"/>
              <a:ea typeface="仿宋_GB2312" pitchFamily="49" charset="-122"/>
            </a:endParaRPr>
          </a:p>
          <a:p>
            <a:pPr lvl="1">
              <a:buFont typeface="Wingdings" pitchFamily="2" charset="2"/>
              <a:buChar char="ü"/>
            </a:pPr>
            <a:r>
              <a:rPr lang="zh-CN" altLang="en-US" sz="2400" dirty="0">
                <a:solidFill>
                  <a:srgbClr val="0000CC"/>
                </a:solidFill>
                <a:latin typeface="仿宋_GB2312" pitchFamily="49" charset="-122"/>
                <a:ea typeface="仿宋_GB2312" pitchFamily="49" charset="-122"/>
              </a:rPr>
              <a:t> 模糊理论已经在推理、控制、决策等方面得到了非常广泛的应用 </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ext Box 4"/>
          <p:cNvSpPr txBox="1">
            <a:spLocks noChangeArrowheads="1"/>
          </p:cNvSpPr>
          <p:nvPr/>
        </p:nvSpPr>
        <p:spPr bwMode="auto">
          <a:xfrm>
            <a:off x="1403350" y="368300"/>
            <a:ext cx="622935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zh-CN" altLang="en-US" sz="4400" b="1" dirty="0">
                <a:solidFill>
                  <a:schemeClr val="accent2"/>
                </a:solidFill>
                <a:latin typeface="方正姚体" pitchFamily="2" charset="-122"/>
                <a:ea typeface="方正姚体" pitchFamily="2" charset="-122"/>
                <a:cs typeface="+mj-cs"/>
              </a:rPr>
              <a:t>生物神经系统简介</a:t>
            </a:r>
          </a:p>
        </p:txBody>
      </p:sp>
      <p:sp>
        <p:nvSpPr>
          <p:cNvPr id="54280" name="Text Box 8"/>
          <p:cNvSpPr txBox="1">
            <a:spLocks noChangeArrowheads="1"/>
          </p:cNvSpPr>
          <p:nvPr/>
        </p:nvSpPr>
        <p:spPr bwMode="auto">
          <a:xfrm>
            <a:off x="323984" y="1664804"/>
            <a:ext cx="8569325" cy="460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10000"/>
              </a:lnSpc>
              <a:spcBef>
                <a:spcPts val="1200"/>
              </a:spcBef>
              <a:buFont typeface="Arial" pitchFamily="34" charset="0"/>
              <a:buChar char="•"/>
            </a:pPr>
            <a:r>
              <a:rPr lang="zh-CN" altLang="en-US" sz="2400" b="1" dirty="0" smtClean="0">
                <a:latin typeface="幼圆" pitchFamily="49" charset="-122"/>
                <a:ea typeface="幼圆" pitchFamily="49" charset="-122"/>
              </a:rPr>
              <a:t>生物</a:t>
            </a:r>
            <a:r>
              <a:rPr lang="zh-CN" altLang="en-US" sz="2400" b="1" dirty="0">
                <a:latin typeface="幼圆" pitchFamily="49" charset="-122"/>
                <a:ea typeface="幼圆" pitchFamily="49" charset="-122"/>
              </a:rPr>
              <a:t>神经系统是人工神经网络的基础。</a:t>
            </a:r>
          </a:p>
          <a:p>
            <a:pPr marL="742950" lvl="1" indent="-285750">
              <a:lnSpc>
                <a:spcPct val="110000"/>
              </a:lnSpc>
              <a:spcBef>
                <a:spcPts val="1200"/>
              </a:spcBef>
              <a:buClr>
                <a:srgbClr val="006600"/>
              </a:buClr>
              <a:buFont typeface="Arial" pitchFamily="34" charset="0"/>
              <a:buChar char="•"/>
            </a:pPr>
            <a:r>
              <a:rPr lang="zh-CN" altLang="en-US" sz="2000" dirty="0">
                <a:latin typeface="幼圆" pitchFamily="49" charset="-122"/>
                <a:ea typeface="幼圆" pitchFamily="49" charset="-122"/>
              </a:rPr>
              <a:t>生物神经网络：动物的中枢神经系统（脑和脊髓）</a:t>
            </a:r>
            <a:r>
              <a:rPr lang="en-US" altLang="zh-CN" sz="2000" dirty="0">
                <a:latin typeface="幼圆" pitchFamily="49" charset="-122"/>
                <a:ea typeface="幼圆" pitchFamily="49" charset="-122"/>
              </a:rPr>
              <a:t>+ </a:t>
            </a:r>
            <a:r>
              <a:rPr lang="zh-CN" altLang="en-US" sz="2000" dirty="0">
                <a:latin typeface="幼圆" pitchFamily="49" charset="-122"/>
                <a:ea typeface="幼圆" pitchFamily="49" charset="-122"/>
              </a:rPr>
              <a:t>周围神经系统</a:t>
            </a:r>
          </a:p>
          <a:p>
            <a:pPr marL="742950" lvl="1" indent="-285750">
              <a:lnSpc>
                <a:spcPct val="110000"/>
              </a:lnSpc>
              <a:spcBef>
                <a:spcPts val="1200"/>
              </a:spcBef>
              <a:buClr>
                <a:srgbClr val="006600"/>
              </a:buClr>
              <a:buFont typeface="Arial" pitchFamily="34" charset="0"/>
              <a:buChar char="•"/>
            </a:pPr>
            <a:r>
              <a:rPr lang="zh-CN" altLang="en-US" sz="2000" dirty="0">
                <a:latin typeface="幼圆" pitchFamily="49" charset="-122"/>
                <a:ea typeface="幼圆" pitchFamily="49" charset="-122"/>
              </a:rPr>
              <a:t>最重要：脑神经系统</a:t>
            </a:r>
            <a:endParaRPr lang="zh-CN" altLang="en-US" sz="2000" b="1" dirty="0">
              <a:latin typeface="幼圆" pitchFamily="49" charset="-122"/>
              <a:ea typeface="幼圆" pitchFamily="49" charset="-122"/>
            </a:endParaRPr>
          </a:p>
          <a:p>
            <a:pPr marL="342900" indent="-342900">
              <a:lnSpc>
                <a:spcPct val="110000"/>
              </a:lnSpc>
              <a:spcBef>
                <a:spcPts val="1800"/>
              </a:spcBef>
              <a:buFont typeface="Arial" pitchFamily="34" charset="0"/>
              <a:buChar char="•"/>
            </a:pPr>
            <a:r>
              <a:rPr lang="zh-CN" altLang="en-US" sz="2400" b="1" dirty="0">
                <a:latin typeface="幼圆" pitchFamily="49" charset="-122"/>
                <a:ea typeface="幼圆" pitchFamily="49" charset="-122"/>
              </a:rPr>
              <a:t>人工神经网络是对人脑神经系统的简化、抽象和模拟，具有人脑功能的许多基本</a:t>
            </a:r>
            <a:r>
              <a:rPr lang="zh-CN" altLang="en-US" sz="2400" b="1" dirty="0" smtClean="0">
                <a:latin typeface="幼圆" pitchFamily="49" charset="-122"/>
                <a:ea typeface="幼圆" pitchFamily="49" charset="-122"/>
              </a:rPr>
              <a:t>特征</a:t>
            </a:r>
            <a:endParaRPr lang="zh-CN" altLang="en-US" sz="2400" b="1" dirty="0">
              <a:latin typeface="幼圆" pitchFamily="49" charset="-122"/>
              <a:ea typeface="幼圆" pitchFamily="49" charset="-122"/>
            </a:endParaRPr>
          </a:p>
          <a:p>
            <a:pPr marL="342900" indent="-342900">
              <a:lnSpc>
                <a:spcPct val="110000"/>
              </a:lnSpc>
              <a:spcBef>
                <a:spcPts val="1800"/>
              </a:spcBef>
              <a:buFont typeface="Arial" pitchFamily="34" charset="0"/>
              <a:buChar char="•"/>
            </a:pPr>
            <a:r>
              <a:rPr lang="zh-CN" altLang="en-US" sz="2400" b="1" dirty="0" smtClean="0">
                <a:solidFill>
                  <a:srgbClr val="00B050"/>
                </a:solidFill>
                <a:latin typeface="幼圆" pitchFamily="49" charset="-122"/>
                <a:ea typeface="幼圆" pitchFamily="49" charset="-122"/>
              </a:rPr>
              <a:t>基础</a:t>
            </a:r>
            <a:r>
              <a:rPr lang="zh-CN" altLang="en-US" sz="2400" b="1" dirty="0">
                <a:solidFill>
                  <a:srgbClr val="00B050"/>
                </a:solidFill>
                <a:latin typeface="幼圆" pitchFamily="49" charset="-122"/>
                <a:ea typeface="幼圆" pitchFamily="49" charset="-122"/>
              </a:rPr>
              <a:t>知识：</a:t>
            </a:r>
          </a:p>
          <a:p>
            <a:pPr>
              <a:lnSpc>
                <a:spcPct val="110000"/>
              </a:lnSpc>
              <a:spcBef>
                <a:spcPct val="20000"/>
              </a:spcBef>
            </a:pPr>
            <a:r>
              <a:rPr lang="zh-CN" altLang="en-US" sz="2400" b="1" dirty="0">
                <a:solidFill>
                  <a:srgbClr val="00B050"/>
                </a:solidFill>
                <a:latin typeface="幼圆" pitchFamily="49" charset="-122"/>
                <a:ea typeface="幼圆" pitchFamily="49" charset="-122"/>
              </a:rPr>
              <a:t>    </a:t>
            </a:r>
            <a:r>
              <a:rPr lang="en-US" altLang="zh-CN" sz="2400" b="1" dirty="0">
                <a:solidFill>
                  <a:srgbClr val="00B050"/>
                </a:solidFill>
                <a:latin typeface="幼圆" pitchFamily="49" charset="-122"/>
                <a:ea typeface="幼圆" pitchFamily="49" charset="-122"/>
              </a:rPr>
              <a:t>(1) </a:t>
            </a:r>
            <a:r>
              <a:rPr lang="zh-CN" altLang="en-US" sz="2400" b="1" dirty="0">
                <a:solidFill>
                  <a:srgbClr val="00B050"/>
                </a:solidFill>
                <a:latin typeface="幼圆" pitchFamily="49" charset="-122"/>
                <a:ea typeface="幼圆" pitchFamily="49" charset="-122"/>
              </a:rPr>
              <a:t>生物神经元的结构</a:t>
            </a:r>
          </a:p>
          <a:p>
            <a:pPr>
              <a:lnSpc>
                <a:spcPct val="110000"/>
              </a:lnSpc>
              <a:spcBef>
                <a:spcPct val="20000"/>
              </a:spcBef>
            </a:pPr>
            <a:r>
              <a:rPr lang="zh-CN" altLang="en-US" sz="2400" b="1" dirty="0">
                <a:solidFill>
                  <a:srgbClr val="00B050"/>
                </a:solidFill>
                <a:latin typeface="幼圆" pitchFamily="49" charset="-122"/>
                <a:ea typeface="幼圆" pitchFamily="49" charset="-122"/>
              </a:rPr>
              <a:t>    </a:t>
            </a:r>
            <a:r>
              <a:rPr lang="en-US" altLang="zh-CN" sz="2400" b="1" dirty="0">
                <a:solidFill>
                  <a:srgbClr val="00B050"/>
                </a:solidFill>
                <a:latin typeface="幼圆" pitchFamily="49" charset="-122"/>
                <a:ea typeface="幼圆" pitchFamily="49" charset="-122"/>
              </a:rPr>
              <a:t>(2) </a:t>
            </a:r>
            <a:r>
              <a:rPr lang="zh-CN" altLang="en-US" sz="2400" b="1" dirty="0">
                <a:solidFill>
                  <a:srgbClr val="00B050"/>
                </a:solidFill>
                <a:latin typeface="幼圆" pitchFamily="49" charset="-122"/>
                <a:ea typeface="幼圆" pitchFamily="49" charset="-122"/>
              </a:rPr>
              <a:t>生物神经元的功能</a:t>
            </a:r>
          </a:p>
          <a:p>
            <a:pPr>
              <a:lnSpc>
                <a:spcPct val="110000"/>
              </a:lnSpc>
              <a:spcBef>
                <a:spcPct val="20000"/>
              </a:spcBef>
            </a:pPr>
            <a:r>
              <a:rPr lang="zh-CN" altLang="en-US" sz="2400" b="1" dirty="0">
                <a:solidFill>
                  <a:srgbClr val="00B050"/>
                </a:solidFill>
                <a:latin typeface="幼圆" pitchFamily="49" charset="-122"/>
                <a:ea typeface="幼圆" pitchFamily="49" charset="-122"/>
              </a:rPr>
              <a:t>    </a:t>
            </a:r>
            <a:r>
              <a:rPr lang="en-US" altLang="zh-CN" sz="2400" b="1" dirty="0">
                <a:solidFill>
                  <a:srgbClr val="00B050"/>
                </a:solidFill>
                <a:latin typeface="幼圆" pitchFamily="49" charset="-122"/>
                <a:ea typeface="幼圆" pitchFamily="49" charset="-122"/>
              </a:rPr>
              <a:t>(3) </a:t>
            </a:r>
            <a:r>
              <a:rPr lang="zh-CN" altLang="en-US" sz="2400" b="1" dirty="0">
                <a:solidFill>
                  <a:srgbClr val="00B050"/>
                </a:solidFill>
                <a:latin typeface="幼圆" pitchFamily="49" charset="-122"/>
                <a:ea typeface="幼圆" pitchFamily="49" charset="-122"/>
              </a:rPr>
              <a:t>人脑神经系统的联结机制</a:t>
            </a:r>
          </a:p>
        </p:txBody>
      </p:sp>
    </p:spTree>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468313" y="0"/>
            <a:ext cx="8229600" cy="765175"/>
          </a:xfrm>
        </p:spPr>
        <p:txBody>
          <a:bodyPr/>
          <a:lstStyle/>
          <a:p>
            <a:r>
              <a:rPr lang="zh-CN" altLang="en-US" b="1" dirty="0" smtClean="0"/>
              <a:t>模糊</a:t>
            </a:r>
            <a:r>
              <a:rPr lang="zh-CN" altLang="en-US" b="1" dirty="0"/>
              <a:t>计算</a:t>
            </a:r>
          </a:p>
        </p:txBody>
      </p:sp>
      <p:sp>
        <p:nvSpPr>
          <p:cNvPr id="186371" name="Rectangle 3"/>
          <p:cNvSpPr>
            <a:spLocks noGrp="1" noChangeArrowheads="1"/>
          </p:cNvSpPr>
          <p:nvPr>
            <p:ph type="body" idx="1"/>
          </p:nvPr>
        </p:nvSpPr>
        <p:spPr>
          <a:xfrm>
            <a:off x="359532" y="872716"/>
            <a:ext cx="8569325" cy="5076564"/>
          </a:xfrm>
        </p:spPr>
        <p:txBody>
          <a:bodyPr/>
          <a:lstStyle/>
          <a:p>
            <a:pPr>
              <a:lnSpc>
                <a:spcPct val="120000"/>
              </a:lnSpc>
              <a:spcBef>
                <a:spcPts val="1200"/>
              </a:spcBef>
            </a:pPr>
            <a:r>
              <a:rPr lang="zh-CN" altLang="en-US" sz="2400" b="1" dirty="0" smtClean="0"/>
              <a:t>“模糊不是罪过”</a:t>
            </a:r>
            <a:r>
              <a:rPr lang="zh-CN" altLang="en-US" sz="2400" b="1" dirty="0"/>
              <a:t>：   </a:t>
            </a:r>
            <a:r>
              <a:rPr lang="zh-CN" altLang="en-US" sz="2400" b="1" dirty="0">
                <a:solidFill>
                  <a:srgbClr val="006600"/>
                </a:solidFill>
              </a:rPr>
              <a:t>模糊 </a:t>
            </a:r>
            <a:r>
              <a:rPr lang="zh-CN" altLang="en-US" sz="2400" b="1" dirty="0">
                <a:solidFill>
                  <a:srgbClr val="FF0000"/>
                </a:solidFill>
                <a:cs typeface="Arial" charset="0"/>
              </a:rPr>
              <a:t>≠</a:t>
            </a:r>
            <a:r>
              <a:rPr lang="zh-CN" altLang="en-US" sz="2400" b="1" dirty="0">
                <a:solidFill>
                  <a:srgbClr val="006600"/>
                </a:solidFill>
                <a:cs typeface="Arial" charset="0"/>
              </a:rPr>
              <a:t> </a:t>
            </a:r>
            <a:r>
              <a:rPr lang="zh-CN" altLang="en-US" sz="2400" b="1" dirty="0">
                <a:solidFill>
                  <a:srgbClr val="006600"/>
                </a:solidFill>
              </a:rPr>
              <a:t>”糊涂”</a:t>
            </a:r>
            <a:r>
              <a:rPr lang="en-US" altLang="zh-CN" sz="2400" b="1" dirty="0">
                <a:solidFill>
                  <a:srgbClr val="006600"/>
                </a:solidFill>
              </a:rPr>
              <a:t>, </a:t>
            </a:r>
            <a:r>
              <a:rPr lang="en-US" altLang="zh-CN" sz="2400" b="1" dirty="0">
                <a:solidFill>
                  <a:srgbClr val="FF0000"/>
                </a:solidFill>
                <a:cs typeface="Arial" charset="0"/>
              </a:rPr>
              <a:t>≠</a:t>
            </a:r>
            <a:r>
              <a:rPr lang="en-US" altLang="zh-CN" sz="2400" b="1" dirty="0">
                <a:solidFill>
                  <a:srgbClr val="006600"/>
                </a:solidFill>
                <a:cs typeface="Arial" charset="0"/>
              </a:rPr>
              <a:t> </a:t>
            </a:r>
            <a:r>
              <a:rPr lang="en-US" altLang="zh-CN" sz="2400" b="1" dirty="0">
                <a:solidFill>
                  <a:srgbClr val="006600"/>
                </a:solidFill>
              </a:rPr>
              <a:t>“</a:t>
            </a:r>
            <a:r>
              <a:rPr lang="zh-CN" altLang="en-US" sz="2400" b="1" dirty="0">
                <a:solidFill>
                  <a:srgbClr val="006600"/>
                </a:solidFill>
              </a:rPr>
              <a:t>朦胧”</a:t>
            </a:r>
            <a:r>
              <a:rPr lang="en-US" altLang="zh-CN" sz="2400" b="1" dirty="0">
                <a:solidFill>
                  <a:srgbClr val="006600"/>
                </a:solidFill>
              </a:rPr>
              <a:t>, </a:t>
            </a:r>
            <a:r>
              <a:rPr lang="en-US" altLang="zh-CN" sz="2400" b="1" dirty="0">
                <a:solidFill>
                  <a:srgbClr val="FF0000"/>
                </a:solidFill>
                <a:cs typeface="Arial" charset="0"/>
              </a:rPr>
              <a:t>≠</a:t>
            </a:r>
            <a:r>
              <a:rPr lang="en-US" altLang="zh-CN" sz="2400" b="1" dirty="0">
                <a:solidFill>
                  <a:srgbClr val="006600"/>
                </a:solidFill>
              </a:rPr>
              <a:t> ”</a:t>
            </a:r>
            <a:r>
              <a:rPr lang="zh-CN" altLang="en-US" sz="2400" b="1" dirty="0">
                <a:solidFill>
                  <a:srgbClr val="006600"/>
                </a:solidFill>
              </a:rPr>
              <a:t>傻冒”</a:t>
            </a:r>
            <a:r>
              <a:rPr lang="en-US" altLang="zh-CN" sz="2400" b="1" dirty="0">
                <a:solidFill>
                  <a:srgbClr val="006600"/>
                </a:solidFill>
              </a:rPr>
              <a:t>, </a:t>
            </a:r>
            <a:r>
              <a:rPr lang="en-US" altLang="zh-CN" sz="2400" b="1" dirty="0">
                <a:solidFill>
                  <a:srgbClr val="FF0000"/>
                </a:solidFill>
                <a:cs typeface="Arial" charset="0"/>
              </a:rPr>
              <a:t>≠</a:t>
            </a:r>
            <a:r>
              <a:rPr lang="en-US" altLang="zh-CN" sz="2400" b="1" dirty="0">
                <a:solidFill>
                  <a:srgbClr val="006600"/>
                </a:solidFill>
              </a:rPr>
              <a:t> “</a:t>
            </a:r>
            <a:r>
              <a:rPr lang="zh-CN" altLang="en-US" sz="2400" b="1" dirty="0">
                <a:solidFill>
                  <a:srgbClr val="006600"/>
                </a:solidFill>
              </a:rPr>
              <a:t>痴呆</a:t>
            </a:r>
            <a:r>
              <a:rPr lang="zh-CN" altLang="en-US" sz="2400" b="1" dirty="0" smtClean="0">
                <a:solidFill>
                  <a:srgbClr val="006600"/>
                </a:solidFill>
              </a:rPr>
              <a:t>”</a:t>
            </a:r>
            <a:endParaRPr lang="zh-CN" altLang="en-US" sz="800" b="1" dirty="0">
              <a:solidFill>
                <a:srgbClr val="006600"/>
              </a:solidFill>
            </a:endParaRPr>
          </a:p>
          <a:p>
            <a:pPr>
              <a:lnSpc>
                <a:spcPct val="120000"/>
              </a:lnSpc>
              <a:spcBef>
                <a:spcPts val="1200"/>
              </a:spcBef>
            </a:pPr>
            <a:r>
              <a:rPr lang="zh-CN" altLang="en-US" sz="2400" b="1" dirty="0" smtClean="0">
                <a:solidFill>
                  <a:srgbClr val="3333FF"/>
                </a:solidFill>
              </a:rPr>
              <a:t>取得</a:t>
            </a:r>
            <a:r>
              <a:rPr lang="zh-CN" altLang="en-US" sz="2400" b="1" dirty="0">
                <a:solidFill>
                  <a:srgbClr val="3333FF"/>
                </a:solidFill>
              </a:rPr>
              <a:t>精确数据不可能或很困难</a:t>
            </a:r>
          </a:p>
          <a:p>
            <a:pPr lvl="1">
              <a:lnSpc>
                <a:spcPct val="120000"/>
              </a:lnSpc>
              <a:spcBef>
                <a:spcPts val="1200"/>
              </a:spcBef>
            </a:pPr>
            <a:r>
              <a:rPr lang="zh-CN" altLang="en-US" sz="2000" b="1" dirty="0" smtClean="0"/>
              <a:t>例如：１</a:t>
            </a:r>
            <a:r>
              <a:rPr lang="zh-CN" altLang="en-US" sz="2000" b="1" dirty="0"/>
              <a:t>粒种子肯定不能叫一堆，２粒也不是，３粒也不是</a:t>
            </a:r>
            <a:r>
              <a:rPr lang="en-US" altLang="zh-CN" sz="2000" b="1" dirty="0"/>
              <a:t>……</a:t>
            </a:r>
            <a:r>
              <a:rPr lang="zh-CN" altLang="en-US" sz="2000" b="1" dirty="0"/>
              <a:t>那么多少粒种子叫一堆呢？适当的界限在哪里呢？我们能否说１２３４５６粒种子不叫一堆，而１２３４５７粒种子叫一堆呢</a:t>
            </a:r>
            <a:r>
              <a:rPr lang="zh-CN" altLang="en-US" sz="2000" b="1" dirty="0" smtClean="0"/>
              <a:t>？</a:t>
            </a:r>
            <a:endParaRPr lang="zh-CN" altLang="en-US" sz="800" b="1" dirty="0"/>
          </a:p>
          <a:p>
            <a:pPr>
              <a:lnSpc>
                <a:spcPct val="120000"/>
              </a:lnSpc>
              <a:spcBef>
                <a:spcPts val="1200"/>
              </a:spcBef>
            </a:pPr>
            <a:r>
              <a:rPr lang="zh-CN" altLang="en-US" sz="2400" dirty="0" smtClean="0">
                <a:solidFill>
                  <a:srgbClr val="3333FF"/>
                </a:solidFill>
              </a:rPr>
              <a:t>没有</a:t>
            </a:r>
            <a:r>
              <a:rPr lang="zh-CN" altLang="en-US" sz="2400" dirty="0">
                <a:solidFill>
                  <a:srgbClr val="3333FF"/>
                </a:solidFill>
              </a:rPr>
              <a:t>必要获取精确数据</a:t>
            </a:r>
          </a:p>
          <a:p>
            <a:pPr lvl="1">
              <a:lnSpc>
                <a:spcPct val="120000"/>
              </a:lnSpc>
              <a:spcBef>
                <a:spcPts val="1200"/>
              </a:spcBef>
            </a:pPr>
            <a:r>
              <a:rPr lang="zh-CN" altLang="en-US" sz="2000" dirty="0"/>
              <a:t>例如：</a:t>
            </a:r>
            <a:r>
              <a:rPr lang="zh-CN" altLang="en-US" sz="2000" b="1" dirty="0" smtClean="0"/>
              <a:t>要</a:t>
            </a:r>
            <a:r>
              <a:rPr lang="zh-CN" altLang="en-US" sz="2000" b="1" dirty="0"/>
              <a:t>从一片西瓜地里找出一个最大的西瓜，那是件很麻烦的事。必须 把西瓜地里所有的西瓜都找出来，再比较一下，才知道哪个西瓜最大。西瓜越多，工作量就越大。如果按通常说的，到西瓜地里去找一个较大的西瓜，这时精确</a:t>
            </a:r>
            <a:r>
              <a:rPr lang="zh-CN" altLang="en-US" sz="2000" b="1" dirty="0" smtClean="0"/>
              <a:t>的问题就转</a:t>
            </a:r>
            <a:r>
              <a:rPr lang="zh-CN" altLang="en-US" sz="2000" b="1" dirty="0"/>
              <a:t>化成模糊的问题，反而容易多了。由此可见，适当的模糊能使问题得到简化。</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63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63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863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8637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863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5" name="Rectangle 3"/>
          <p:cNvSpPr>
            <a:spLocks noGrp="1" noChangeArrowheads="1"/>
          </p:cNvSpPr>
          <p:nvPr>
            <p:ph type="body" idx="1"/>
          </p:nvPr>
        </p:nvSpPr>
        <p:spPr>
          <a:xfrm>
            <a:off x="358775" y="1160350"/>
            <a:ext cx="8543925" cy="5761038"/>
          </a:xfrm>
        </p:spPr>
        <p:txBody>
          <a:bodyPr/>
          <a:lstStyle/>
          <a:p>
            <a:pPr>
              <a:spcBef>
                <a:spcPts val="1200"/>
              </a:spcBef>
            </a:pPr>
            <a:r>
              <a:rPr lang="zh-CN" altLang="en-US" sz="2400" b="1" dirty="0" smtClean="0"/>
              <a:t>清晰</a:t>
            </a:r>
            <a:r>
              <a:rPr lang="zh-CN" altLang="en-US" sz="2400" b="1" dirty="0"/>
              <a:t>的</a:t>
            </a:r>
            <a:r>
              <a:rPr lang="zh-CN" altLang="en-US" sz="2400" b="1" dirty="0" smtClean="0"/>
              <a:t>概念</a:t>
            </a:r>
            <a:r>
              <a:rPr lang="en-US" altLang="zh-CN" sz="2400" b="1" dirty="0" smtClean="0"/>
              <a:t>: </a:t>
            </a:r>
            <a:r>
              <a:rPr lang="zh-CN" altLang="en-US" sz="2200" b="1" dirty="0" smtClean="0"/>
              <a:t>对象</a:t>
            </a:r>
            <a:r>
              <a:rPr lang="zh-CN" altLang="en-US" sz="2200" b="1" dirty="0"/>
              <a:t>是否属于这个概念是明确的</a:t>
            </a:r>
            <a:r>
              <a:rPr lang="zh-CN" altLang="en-US" sz="2200" b="1" dirty="0" smtClean="0"/>
              <a:t>。</a:t>
            </a:r>
            <a:endParaRPr lang="en-US" altLang="zh-CN" sz="2200" b="1" dirty="0" smtClean="0"/>
          </a:p>
          <a:p>
            <a:pPr lvl="1">
              <a:spcBef>
                <a:spcPts val="1200"/>
              </a:spcBef>
            </a:pPr>
            <a:r>
              <a:rPr lang="zh-CN" altLang="en-US" sz="2000" b="1" dirty="0" smtClean="0">
                <a:solidFill>
                  <a:srgbClr val="00B050"/>
                </a:solidFill>
              </a:rPr>
              <a:t>例如</a:t>
            </a:r>
            <a:r>
              <a:rPr lang="zh-CN" altLang="en-US" sz="2000" b="1" dirty="0">
                <a:solidFill>
                  <a:srgbClr val="00B050"/>
                </a:solidFill>
              </a:rPr>
              <a:t>；人、自然数、</a:t>
            </a:r>
            <a:r>
              <a:rPr lang="zh-CN" altLang="en-US" sz="2000" b="1" dirty="0" smtClean="0">
                <a:solidFill>
                  <a:srgbClr val="00B050"/>
                </a:solidFill>
              </a:rPr>
              <a:t>正方形。</a:t>
            </a:r>
          </a:p>
          <a:p>
            <a:pPr>
              <a:spcBef>
                <a:spcPts val="1200"/>
              </a:spcBef>
            </a:pPr>
            <a:r>
              <a:rPr lang="zh-CN" altLang="en-US" sz="2400" b="1" dirty="0" smtClean="0">
                <a:solidFill>
                  <a:srgbClr val="3333FF"/>
                </a:solidFill>
              </a:rPr>
              <a:t>模糊性的概念：对象从属的界限是模糊的，随判断人的思维而定</a:t>
            </a:r>
            <a:endParaRPr lang="en-US" altLang="zh-CN" sz="2400" b="1" dirty="0" smtClean="0">
              <a:solidFill>
                <a:srgbClr val="3333FF"/>
              </a:solidFill>
            </a:endParaRPr>
          </a:p>
          <a:p>
            <a:pPr lvl="1">
              <a:spcBef>
                <a:spcPts val="1200"/>
              </a:spcBef>
            </a:pPr>
            <a:r>
              <a:rPr lang="zh-CN" altLang="en-US" sz="2000" b="1" dirty="0" smtClean="0"/>
              <a:t>“最大的”</a:t>
            </a:r>
            <a:r>
              <a:rPr lang="zh-CN" altLang="en-US" sz="2000" b="1" dirty="0"/>
              <a:t>与“较大的”都是有区别的两个概念。</a:t>
            </a:r>
            <a:r>
              <a:rPr lang="zh-CN" altLang="en-US" sz="2000" b="1" dirty="0" smtClean="0"/>
              <a:t>但是</a:t>
            </a:r>
            <a:r>
              <a:rPr lang="zh-CN" altLang="en-US" sz="2000" b="1" dirty="0"/>
              <a:t>它们的</a:t>
            </a:r>
            <a:r>
              <a:rPr lang="zh-CN" altLang="en-US" sz="2000" b="1" dirty="0">
                <a:solidFill>
                  <a:srgbClr val="FF0000"/>
                </a:solidFill>
              </a:rPr>
              <a:t>区别都是逐渐的，而不是突变的</a:t>
            </a:r>
            <a:r>
              <a:rPr lang="zh-CN" altLang="en-US" sz="2000" b="1" dirty="0"/>
              <a:t>，两者之间并不存在明确的界限</a:t>
            </a:r>
          </a:p>
          <a:p>
            <a:pPr lvl="1">
              <a:spcBef>
                <a:spcPts val="1200"/>
              </a:spcBef>
            </a:pPr>
            <a:r>
              <a:rPr lang="zh-CN" altLang="en-US" sz="2200" b="1" dirty="0" smtClean="0"/>
              <a:t>一个人</a:t>
            </a:r>
            <a:r>
              <a:rPr lang="zh-CN" altLang="en-US" sz="2200" b="1" dirty="0"/>
              <a:t>很高或很胖，但是</a:t>
            </a:r>
            <a:r>
              <a:rPr lang="zh-CN" altLang="en-US" sz="2200" b="1" dirty="0" smtClean="0"/>
              <a:t>究竟多少</a:t>
            </a:r>
            <a:r>
              <a:rPr lang="zh-CN" altLang="en-US" sz="2200" b="1" dirty="0"/>
              <a:t>厘米才算高，多少千克才算胖呢？高和胖都很模糊。</a:t>
            </a:r>
          </a:p>
          <a:p>
            <a:pPr lvl="1">
              <a:spcBef>
                <a:spcPts val="1200"/>
              </a:spcBef>
            </a:pPr>
            <a:r>
              <a:rPr lang="zh-CN" altLang="en-US" sz="2200" b="1" dirty="0"/>
              <a:t>饭什么时候才算熟了？衣服什么样才能算洗干净？</a:t>
            </a:r>
          </a:p>
          <a:p>
            <a:pPr lvl="1">
              <a:spcBef>
                <a:spcPts val="1200"/>
              </a:spcBef>
            </a:pPr>
            <a:r>
              <a:rPr lang="zh-CN" altLang="en-US" sz="2200" b="1" dirty="0"/>
              <a:t>例如：</a:t>
            </a:r>
            <a:r>
              <a:rPr lang="zh-CN" altLang="en-US" sz="2200" b="1" dirty="0">
                <a:solidFill>
                  <a:srgbClr val="006600"/>
                </a:solidFill>
              </a:rPr>
              <a:t>美不美？早不早</a:t>
            </a:r>
            <a:r>
              <a:rPr lang="zh-CN" altLang="en-US" sz="2200" b="1" dirty="0" smtClean="0">
                <a:solidFill>
                  <a:srgbClr val="006600"/>
                </a:solidFill>
              </a:rPr>
              <a:t>？便宜</a:t>
            </a:r>
            <a:r>
              <a:rPr lang="zh-CN" altLang="en-US" sz="2200" b="1" dirty="0">
                <a:solidFill>
                  <a:srgbClr val="006600"/>
                </a:solidFill>
              </a:rPr>
              <a:t>不便宜</a:t>
            </a:r>
            <a:r>
              <a:rPr lang="zh-CN" altLang="en-US" sz="2200" b="1" dirty="0" smtClean="0">
                <a:solidFill>
                  <a:srgbClr val="006600"/>
                </a:solidFill>
              </a:rPr>
              <a:t>？</a:t>
            </a:r>
            <a:endParaRPr lang="zh-CN" altLang="en-US" sz="2200" b="1" dirty="0"/>
          </a:p>
          <a:p>
            <a:pPr>
              <a:spcBef>
                <a:spcPts val="2400"/>
              </a:spcBef>
            </a:pPr>
            <a:r>
              <a:rPr lang="zh-CN" altLang="en-US" sz="2400" b="1" dirty="0"/>
              <a:t>在客观世界中，上述的模糊概念要比清晰概念多得多。</a:t>
            </a:r>
          </a:p>
          <a:p>
            <a:pPr>
              <a:lnSpc>
                <a:spcPct val="80000"/>
              </a:lnSpc>
            </a:pPr>
            <a:endParaRPr lang="en-US" altLang="zh-CN" sz="2800" b="1" dirty="0"/>
          </a:p>
        </p:txBody>
      </p:sp>
      <p:sp>
        <p:nvSpPr>
          <p:cNvPr id="6" name="Rectangle 2"/>
          <p:cNvSpPr txBox="1">
            <a:spLocks noChangeArrowheads="1"/>
          </p:cNvSpPr>
          <p:nvPr/>
        </p:nvSpPr>
        <p:spPr bwMode="auto">
          <a:xfrm>
            <a:off x="468313" y="0"/>
            <a:ext cx="8229600"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dirty="0" smtClean="0"/>
              <a:t>模糊计算</a:t>
            </a:r>
            <a:endParaRPr lang="zh-CN" altLang="en-US" dirty="0"/>
          </a:p>
        </p:txBody>
      </p:sp>
    </p:spTree>
  </p:cSld>
  <p:clrMapOvr>
    <a:masterClrMapping/>
  </p:clrMapOvr>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3"/>
          <p:cNvSpPr>
            <a:spLocks noGrp="1" noChangeArrowheads="1"/>
          </p:cNvSpPr>
          <p:nvPr>
            <p:ph type="body" idx="1"/>
          </p:nvPr>
        </p:nvSpPr>
        <p:spPr>
          <a:xfrm>
            <a:off x="208756" y="1016732"/>
            <a:ext cx="8748713" cy="6121400"/>
          </a:xfrm>
        </p:spPr>
        <p:txBody>
          <a:bodyPr/>
          <a:lstStyle/>
          <a:p>
            <a:pPr>
              <a:lnSpc>
                <a:spcPct val="90000"/>
              </a:lnSpc>
            </a:pPr>
            <a:r>
              <a:rPr lang="zh-CN" altLang="en-US" sz="2400" dirty="0">
                <a:solidFill>
                  <a:srgbClr val="0000CC"/>
                </a:solidFill>
              </a:rPr>
              <a:t>要使计算机能够模仿人脑，对复杂系统进行识别和判断，出路何在</a:t>
            </a:r>
            <a:r>
              <a:rPr lang="zh-CN" altLang="en-US" sz="2400" dirty="0" smtClean="0">
                <a:solidFill>
                  <a:srgbClr val="0000CC"/>
                </a:solidFill>
              </a:rPr>
              <a:t>？</a:t>
            </a:r>
            <a:endParaRPr lang="en-US" altLang="zh-CN" sz="2400" dirty="0" smtClean="0">
              <a:solidFill>
                <a:srgbClr val="0000CC"/>
              </a:solidFill>
            </a:endParaRPr>
          </a:p>
          <a:p>
            <a:pPr>
              <a:lnSpc>
                <a:spcPct val="90000"/>
              </a:lnSpc>
            </a:pPr>
            <a:endParaRPr lang="en-US" altLang="zh-CN" sz="2400" b="1" dirty="0" smtClean="0"/>
          </a:p>
          <a:p>
            <a:pPr>
              <a:lnSpc>
                <a:spcPct val="90000"/>
              </a:lnSpc>
            </a:pPr>
            <a:r>
              <a:rPr lang="en-US" altLang="zh-CN" sz="2400" b="1" dirty="0" smtClean="0"/>
              <a:t>1965</a:t>
            </a:r>
            <a:r>
              <a:rPr lang="zh-CN" altLang="en-US" sz="2400" b="1" dirty="0" smtClean="0"/>
              <a:t>年</a:t>
            </a:r>
            <a:r>
              <a:rPr lang="zh-CN" altLang="en-US" sz="2400" b="1" dirty="0"/>
              <a:t>扎德</a:t>
            </a:r>
            <a:r>
              <a:rPr lang="en-US" altLang="zh-CN" sz="2400" b="1" dirty="0"/>
              <a:t>(</a:t>
            </a:r>
            <a:r>
              <a:rPr lang="en-US" altLang="zh-CN" sz="2400" b="1" dirty="0" err="1"/>
              <a:t>Zadeh</a:t>
            </a:r>
            <a:r>
              <a:rPr lang="en-US" altLang="zh-CN" sz="2400" b="1" dirty="0"/>
              <a:t>)</a:t>
            </a:r>
            <a:r>
              <a:rPr lang="zh-CN" altLang="en-US" sz="2400" b="1" dirty="0"/>
              <a:t>教授开创了对</a:t>
            </a:r>
            <a:r>
              <a:rPr lang="zh-CN" altLang="en-US" sz="2400" b="1" dirty="0">
                <a:solidFill>
                  <a:srgbClr val="0000CC"/>
                </a:solidFill>
              </a:rPr>
              <a:t>“模糊数学”</a:t>
            </a:r>
            <a:r>
              <a:rPr lang="zh-CN" altLang="en-US" sz="2400" b="1" dirty="0"/>
              <a:t>的研究</a:t>
            </a:r>
            <a:r>
              <a:rPr lang="zh-CN" altLang="en-US" sz="2400" b="1" dirty="0" smtClean="0"/>
              <a:t>。</a:t>
            </a:r>
            <a:r>
              <a:rPr lang="zh-CN" altLang="en-US" sz="2400" dirty="0"/>
              <a:t>他认为</a:t>
            </a:r>
            <a:r>
              <a:rPr lang="zh-CN" altLang="en-US" sz="2200" dirty="0" smtClean="0"/>
              <a:t>数学</a:t>
            </a:r>
            <a:r>
              <a:rPr lang="zh-CN" altLang="en-US" sz="2200" dirty="0"/>
              <a:t>是可以模糊</a:t>
            </a:r>
            <a:r>
              <a:rPr lang="zh-CN" altLang="en-US" sz="2200" dirty="0" smtClean="0"/>
              <a:t>的，主张</a:t>
            </a:r>
            <a:r>
              <a:rPr lang="zh-CN" altLang="en-US" sz="2200" dirty="0"/>
              <a:t>从精度方面“后退”一步。他提出用</a:t>
            </a:r>
            <a:r>
              <a:rPr lang="zh-CN" altLang="en-US" sz="2200" dirty="0">
                <a:solidFill>
                  <a:srgbClr val="FF66FF"/>
                </a:solidFill>
                <a:effectLst>
                  <a:outerShdw blurRad="38100" dist="38100" dir="2700000" algn="tl">
                    <a:srgbClr val="000000">
                      <a:alpha val="43137"/>
                    </a:srgbClr>
                  </a:outerShdw>
                </a:effectLst>
              </a:rPr>
              <a:t>隶属函数使模糊概念数学化</a:t>
            </a:r>
            <a:r>
              <a:rPr lang="zh-CN" altLang="en-US" sz="2200" dirty="0"/>
              <a:t>。</a:t>
            </a:r>
          </a:p>
          <a:p>
            <a:pPr lvl="1">
              <a:lnSpc>
                <a:spcPct val="90000"/>
              </a:lnSpc>
            </a:pPr>
            <a:r>
              <a:rPr lang="zh-CN" altLang="en-US" sz="2200" dirty="0"/>
              <a:t>例如“年轻”和“年老”这两个模糊概念。扎德教授本人根据统计资料，拟合了这两个概念的隶属函数图象。图中横坐标表示年龄，纵坐标表示隶属程度。</a:t>
            </a:r>
          </a:p>
          <a:p>
            <a:pPr lvl="1">
              <a:lnSpc>
                <a:spcPct val="90000"/>
              </a:lnSpc>
            </a:pPr>
            <a:endParaRPr lang="zh-CN" altLang="en-US" sz="2200" b="1" dirty="0"/>
          </a:p>
        </p:txBody>
      </p:sp>
      <p:sp>
        <p:nvSpPr>
          <p:cNvPr id="6" name="Rectangle 2"/>
          <p:cNvSpPr txBox="1">
            <a:spLocks noChangeArrowheads="1"/>
          </p:cNvSpPr>
          <p:nvPr/>
        </p:nvSpPr>
        <p:spPr bwMode="auto">
          <a:xfrm>
            <a:off x="468313" y="0"/>
            <a:ext cx="8229600"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dirty="0" smtClean="0"/>
              <a:t>模糊计算</a:t>
            </a:r>
            <a:endParaRPr lang="zh-CN" altLang="en-US" dirty="0"/>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708" y="4437112"/>
            <a:ext cx="4910138"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739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739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739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79388" y="1376772"/>
            <a:ext cx="8748712" cy="2592288"/>
          </a:xfrm>
          <a:prstGeom prst="roundRect">
            <a:avLst>
              <a:gd name="adj" fmla="val 8243"/>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075" name="Text Box 3"/>
          <p:cNvSpPr txBox="1">
            <a:spLocks noChangeArrowheads="1"/>
          </p:cNvSpPr>
          <p:nvPr/>
        </p:nvSpPr>
        <p:spPr bwMode="auto">
          <a:xfrm>
            <a:off x="179388" y="1557338"/>
            <a:ext cx="8748712" cy="4789772"/>
          </a:xfrm>
          <a:prstGeom prst="rect">
            <a:avLst/>
          </a:prstGeom>
          <a:noFill/>
          <a:ln>
            <a:noFill/>
          </a:ln>
          <a:effectLst/>
          <a:extLst/>
        </p:spPr>
        <p:txBody>
          <a:bodyPr>
            <a:spAutoFit/>
          </a:bodyPr>
          <a:lstStyle/>
          <a:p>
            <a:pPr algn="just">
              <a:lnSpc>
                <a:spcPct val="115000"/>
              </a:lnSpc>
              <a:spcBef>
                <a:spcPct val="25000"/>
              </a:spcBef>
            </a:pPr>
            <a:r>
              <a:rPr kumimoji="1" lang="en-US" altLang="zh-CN" sz="2200" b="1" dirty="0" smtClean="0">
                <a:solidFill>
                  <a:srgbClr val="C00000"/>
                </a:solidFill>
                <a:latin typeface="Times New Roman" pitchFamily="18" charset="0"/>
                <a:ea typeface="幼圆" pitchFamily="49" charset="-122"/>
                <a:cs typeface="Times New Roman" pitchFamily="18" charset="0"/>
              </a:rPr>
              <a:t>   </a:t>
            </a:r>
            <a:r>
              <a:rPr kumimoji="1" lang="zh-CN" altLang="en-US" sz="2200" b="1" dirty="0" smtClean="0">
                <a:solidFill>
                  <a:srgbClr val="C00000"/>
                </a:solidFill>
                <a:latin typeface="Times New Roman" pitchFamily="18" charset="0"/>
                <a:ea typeface="幼圆" pitchFamily="49" charset="-122"/>
                <a:cs typeface="Times New Roman" pitchFamily="18" charset="0"/>
              </a:rPr>
              <a:t>定义</a:t>
            </a:r>
            <a:r>
              <a:rPr kumimoji="1" lang="en-US" altLang="zh-CN" sz="2200" b="1" dirty="0">
                <a:solidFill>
                  <a:srgbClr val="C00000"/>
                </a:solidFill>
                <a:latin typeface="Times New Roman" pitchFamily="18" charset="0"/>
                <a:ea typeface="幼圆" pitchFamily="49" charset="-122"/>
                <a:cs typeface="Times New Roman" pitchFamily="18" charset="0"/>
              </a:rPr>
              <a:t> </a:t>
            </a:r>
            <a:r>
              <a:rPr kumimoji="1" lang="zh-CN" altLang="en-US" sz="2200" b="1" dirty="0" smtClean="0">
                <a:latin typeface="Times New Roman" pitchFamily="18" charset="0"/>
                <a:ea typeface="幼圆" pitchFamily="49" charset="-122"/>
                <a:cs typeface="Times New Roman" pitchFamily="18" charset="0"/>
              </a:rPr>
              <a:t>设</a:t>
            </a:r>
            <a:r>
              <a:rPr kumimoji="1" lang="en-US" altLang="zh-CN" sz="2200" b="1" dirty="0">
                <a:latin typeface="Times New Roman" pitchFamily="18" charset="0"/>
                <a:ea typeface="幼圆" pitchFamily="49" charset="-122"/>
                <a:cs typeface="Times New Roman" pitchFamily="18" charset="0"/>
              </a:rPr>
              <a:t>U</a:t>
            </a:r>
            <a:r>
              <a:rPr kumimoji="1" lang="zh-CN" altLang="en-US" sz="2200" b="1" dirty="0">
                <a:latin typeface="Times New Roman" pitchFamily="18" charset="0"/>
                <a:ea typeface="幼圆" pitchFamily="49" charset="-122"/>
                <a:cs typeface="Times New Roman" pitchFamily="18" charset="0"/>
              </a:rPr>
              <a:t>是给定论域，  是把任意</a:t>
            </a:r>
            <a:r>
              <a:rPr kumimoji="1" lang="en-US" altLang="zh-CN" sz="2200" b="1" dirty="0" err="1">
                <a:latin typeface="Times New Roman" pitchFamily="18" charset="0"/>
                <a:ea typeface="幼圆" pitchFamily="49" charset="-122"/>
                <a:cs typeface="Times New Roman" pitchFamily="18" charset="0"/>
              </a:rPr>
              <a:t>u∈U</a:t>
            </a:r>
            <a:r>
              <a:rPr kumimoji="1" lang="zh-CN" altLang="en-US" sz="2200" b="1" dirty="0">
                <a:latin typeface="Times New Roman" pitchFamily="18" charset="0"/>
                <a:ea typeface="幼圆" pitchFamily="49" charset="-122"/>
                <a:cs typeface="Times New Roman" pitchFamily="18" charset="0"/>
              </a:rPr>
              <a:t>映射为</a:t>
            </a:r>
            <a:r>
              <a:rPr kumimoji="1" lang="en-US" altLang="zh-CN" sz="2200" b="1" dirty="0">
                <a:latin typeface="Times New Roman" pitchFamily="18" charset="0"/>
                <a:ea typeface="幼圆" pitchFamily="49" charset="-122"/>
                <a:cs typeface="Times New Roman" pitchFamily="18" charset="0"/>
              </a:rPr>
              <a:t>[0, 1]</a:t>
            </a:r>
            <a:r>
              <a:rPr kumimoji="1" lang="zh-CN" altLang="en-US" sz="2200" b="1" dirty="0">
                <a:latin typeface="Times New Roman" pitchFamily="18" charset="0"/>
                <a:ea typeface="幼圆" pitchFamily="49" charset="-122"/>
                <a:cs typeface="Times New Roman" pitchFamily="18" charset="0"/>
              </a:rPr>
              <a:t>上某个实值的函数，即</a:t>
            </a:r>
          </a:p>
          <a:p>
            <a:pPr algn="just">
              <a:lnSpc>
                <a:spcPct val="115000"/>
              </a:lnSpc>
              <a:spcBef>
                <a:spcPct val="25000"/>
              </a:spcBef>
            </a:pPr>
            <a:r>
              <a:rPr kumimoji="1" lang="zh-CN" altLang="en-US" sz="2200" b="1" dirty="0">
                <a:latin typeface="Times New Roman" pitchFamily="18" charset="0"/>
                <a:ea typeface="幼圆" pitchFamily="49" charset="-122"/>
                <a:cs typeface="Times New Roman" pitchFamily="18" charset="0"/>
              </a:rPr>
              <a:t> </a:t>
            </a:r>
            <a:r>
              <a:rPr kumimoji="1" lang="zh-CN" altLang="en-US" sz="2200" b="1" dirty="0" smtClean="0">
                <a:latin typeface="Times New Roman" pitchFamily="18" charset="0"/>
                <a:ea typeface="幼圆" pitchFamily="49" charset="-122"/>
                <a:cs typeface="Times New Roman" pitchFamily="18" charset="0"/>
              </a:rPr>
              <a:t>                         ：</a:t>
            </a:r>
            <a:r>
              <a:rPr kumimoji="1" lang="en-US" altLang="zh-CN" sz="2200" b="1" dirty="0">
                <a:latin typeface="Times New Roman" pitchFamily="18" charset="0"/>
                <a:ea typeface="幼圆" pitchFamily="49" charset="-122"/>
                <a:cs typeface="Times New Roman" pitchFamily="18" charset="0"/>
              </a:rPr>
              <a:t>U→[0, 1]</a:t>
            </a:r>
          </a:p>
          <a:p>
            <a:pPr>
              <a:lnSpc>
                <a:spcPct val="115000"/>
              </a:lnSpc>
              <a:spcBef>
                <a:spcPct val="25000"/>
              </a:spcBef>
            </a:pPr>
            <a:r>
              <a:rPr kumimoji="1" lang="zh-CN" altLang="en-US" sz="2200" b="1" dirty="0" smtClean="0">
                <a:latin typeface="Times New Roman" pitchFamily="18" charset="0"/>
                <a:ea typeface="幼圆" pitchFamily="49" charset="-122"/>
                <a:cs typeface="Times New Roman" pitchFamily="18" charset="0"/>
              </a:rPr>
              <a:t>则</a:t>
            </a:r>
            <a:r>
              <a:rPr kumimoji="1" lang="zh-CN" altLang="en-US" sz="2200" b="1" dirty="0">
                <a:latin typeface="Times New Roman" pitchFamily="18" charset="0"/>
                <a:ea typeface="幼圆" pitchFamily="49" charset="-122"/>
                <a:cs typeface="Times New Roman" pitchFamily="18" charset="0"/>
              </a:rPr>
              <a:t>称    </a:t>
            </a:r>
            <a:r>
              <a:rPr kumimoji="1" lang="zh-CN" altLang="en-US" sz="2200" b="1" dirty="0" smtClean="0">
                <a:latin typeface="Times New Roman" pitchFamily="18" charset="0"/>
                <a:ea typeface="幼圆" pitchFamily="49" charset="-122"/>
                <a:cs typeface="Times New Roman" pitchFamily="18" charset="0"/>
              </a:rPr>
              <a:t> 为</a:t>
            </a:r>
            <a:r>
              <a:rPr kumimoji="1" lang="zh-CN" altLang="en-US" sz="2200" b="1" dirty="0">
                <a:latin typeface="Times New Roman" pitchFamily="18" charset="0"/>
                <a:ea typeface="幼圆" pitchFamily="49" charset="-122"/>
                <a:cs typeface="Times New Roman" pitchFamily="18" charset="0"/>
              </a:rPr>
              <a:t>定义在</a:t>
            </a:r>
            <a:r>
              <a:rPr kumimoji="1" lang="en-US" altLang="zh-CN" sz="2200" b="1" dirty="0">
                <a:latin typeface="Times New Roman" pitchFamily="18" charset="0"/>
                <a:ea typeface="幼圆" pitchFamily="49" charset="-122"/>
                <a:cs typeface="Times New Roman" pitchFamily="18" charset="0"/>
              </a:rPr>
              <a:t>U</a:t>
            </a:r>
            <a:r>
              <a:rPr kumimoji="1" lang="zh-CN" altLang="en-US" sz="2200" b="1" dirty="0">
                <a:latin typeface="Times New Roman" pitchFamily="18" charset="0"/>
                <a:ea typeface="幼圆" pitchFamily="49" charset="-122"/>
                <a:cs typeface="Times New Roman" pitchFamily="18" charset="0"/>
              </a:rPr>
              <a:t>上的一个隶属函数，由     </a:t>
            </a:r>
            <a:r>
              <a:rPr kumimoji="1" lang="zh-CN" altLang="en-US" sz="2200" b="1" dirty="0" smtClean="0">
                <a:latin typeface="Times New Roman" pitchFamily="18" charset="0"/>
                <a:ea typeface="幼圆" pitchFamily="49" charset="-122"/>
                <a:cs typeface="Times New Roman" pitchFamily="18" charset="0"/>
              </a:rPr>
              <a:t>  （</a:t>
            </a:r>
            <a:r>
              <a:rPr kumimoji="1" lang="zh-CN" altLang="en-US" sz="2200" b="1" dirty="0">
                <a:latin typeface="Times New Roman" pitchFamily="18" charset="0"/>
                <a:ea typeface="幼圆" pitchFamily="49" charset="-122"/>
                <a:cs typeface="Times New Roman" pitchFamily="18" charset="0"/>
              </a:rPr>
              <a:t>对所有 </a:t>
            </a:r>
            <a:r>
              <a:rPr kumimoji="1" lang="zh-CN" altLang="en-US" sz="2200" b="1" dirty="0" smtClean="0">
                <a:latin typeface="Times New Roman" pitchFamily="18" charset="0"/>
                <a:ea typeface="幼圆" pitchFamily="49" charset="-122"/>
                <a:cs typeface="Times New Roman" pitchFamily="18" charset="0"/>
              </a:rPr>
              <a:t>     ）所构</a:t>
            </a:r>
            <a:r>
              <a:rPr kumimoji="1" lang="zh-CN" altLang="en-US" sz="2200" b="1" dirty="0">
                <a:latin typeface="Times New Roman" pitchFamily="18" charset="0"/>
                <a:ea typeface="幼圆" pitchFamily="49" charset="-122"/>
                <a:cs typeface="Times New Roman" pitchFamily="18" charset="0"/>
              </a:rPr>
              <a:t>成的集合</a:t>
            </a:r>
            <a:r>
              <a:rPr kumimoji="1" lang="en-US" altLang="zh-CN" sz="2200" b="1" dirty="0">
                <a:latin typeface="Times New Roman" pitchFamily="18" charset="0"/>
                <a:ea typeface="幼圆" pitchFamily="49" charset="-122"/>
                <a:cs typeface="Times New Roman" pitchFamily="18" charset="0"/>
              </a:rPr>
              <a:t>F</a:t>
            </a:r>
            <a:r>
              <a:rPr kumimoji="1" lang="zh-CN" altLang="en-US" sz="2200" b="1" dirty="0">
                <a:latin typeface="Times New Roman" pitchFamily="18" charset="0"/>
                <a:ea typeface="幼圆" pitchFamily="49" charset="-122"/>
                <a:cs typeface="Times New Roman" pitchFamily="18" charset="0"/>
              </a:rPr>
              <a:t>称为</a:t>
            </a:r>
            <a:r>
              <a:rPr kumimoji="1" lang="en-US" altLang="zh-CN" sz="2200" b="1" dirty="0">
                <a:latin typeface="Times New Roman" pitchFamily="18" charset="0"/>
                <a:ea typeface="幼圆" pitchFamily="49" charset="-122"/>
                <a:cs typeface="Times New Roman" pitchFamily="18" charset="0"/>
              </a:rPr>
              <a:t>U</a:t>
            </a:r>
            <a:r>
              <a:rPr kumimoji="1" lang="zh-CN" altLang="en-US" sz="2200" b="1" dirty="0">
                <a:latin typeface="Times New Roman" pitchFamily="18" charset="0"/>
                <a:ea typeface="幼圆" pitchFamily="49" charset="-122"/>
                <a:cs typeface="Times New Roman" pitchFamily="18" charset="0"/>
              </a:rPr>
              <a:t>上的一个模糊集，  </a:t>
            </a:r>
            <a:r>
              <a:rPr kumimoji="1" lang="zh-CN" altLang="en-US" sz="2200" b="1" dirty="0" smtClean="0">
                <a:latin typeface="Times New Roman" pitchFamily="18" charset="0"/>
                <a:ea typeface="幼圆" pitchFamily="49" charset="-122"/>
                <a:cs typeface="Times New Roman" pitchFamily="18" charset="0"/>
              </a:rPr>
              <a:t>      </a:t>
            </a:r>
            <a:r>
              <a:rPr kumimoji="1" lang="zh-CN" altLang="en-US" sz="2200" b="1" dirty="0">
                <a:latin typeface="Times New Roman" pitchFamily="18" charset="0"/>
                <a:ea typeface="幼圆" pitchFamily="49" charset="-122"/>
                <a:cs typeface="Times New Roman" pitchFamily="18" charset="0"/>
              </a:rPr>
              <a:t>称为</a:t>
            </a:r>
            <a:r>
              <a:rPr kumimoji="1" lang="en-US" altLang="zh-CN" sz="2200" b="1" dirty="0">
                <a:latin typeface="Times New Roman" pitchFamily="18" charset="0"/>
                <a:ea typeface="幼圆" pitchFamily="49" charset="-122"/>
                <a:cs typeface="Times New Roman" pitchFamily="18" charset="0"/>
              </a:rPr>
              <a:t>u</a:t>
            </a:r>
            <a:r>
              <a:rPr kumimoji="1" lang="zh-CN" altLang="en-US" sz="2200" b="1" dirty="0">
                <a:latin typeface="Times New Roman" pitchFamily="18" charset="0"/>
                <a:ea typeface="幼圆" pitchFamily="49" charset="-122"/>
                <a:cs typeface="Times New Roman" pitchFamily="18" charset="0"/>
              </a:rPr>
              <a:t>对</a:t>
            </a:r>
            <a:r>
              <a:rPr kumimoji="1" lang="en-US" altLang="zh-CN" sz="2200" b="1" dirty="0">
                <a:latin typeface="Times New Roman" pitchFamily="18" charset="0"/>
                <a:ea typeface="幼圆" pitchFamily="49" charset="-122"/>
                <a:cs typeface="Times New Roman" pitchFamily="18" charset="0"/>
              </a:rPr>
              <a:t>F</a:t>
            </a:r>
            <a:r>
              <a:rPr kumimoji="1" lang="zh-CN" altLang="en-US" sz="2200" b="1" dirty="0">
                <a:latin typeface="Times New Roman" pitchFamily="18" charset="0"/>
                <a:ea typeface="幼圆" pitchFamily="49" charset="-122"/>
                <a:cs typeface="Times New Roman" pitchFamily="18" charset="0"/>
              </a:rPr>
              <a:t>的隶属度</a:t>
            </a:r>
            <a:r>
              <a:rPr kumimoji="1" lang="zh-CN" altLang="en-US" sz="2200" b="1" dirty="0" smtClean="0">
                <a:latin typeface="Times New Roman" pitchFamily="18" charset="0"/>
                <a:ea typeface="幼圆" pitchFamily="49" charset="-122"/>
                <a:cs typeface="Times New Roman" pitchFamily="18" charset="0"/>
              </a:rPr>
              <a:t>。</a:t>
            </a:r>
            <a:endParaRPr kumimoji="1" lang="en-US" altLang="zh-CN" sz="2200" b="1" dirty="0" smtClean="0">
              <a:latin typeface="Times New Roman" pitchFamily="18" charset="0"/>
              <a:ea typeface="幼圆" pitchFamily="49" charset="-122"/>
              <a:cs typeface="Times New Roman" pitchFamily="18" charset="0"/>
            </a:endParaRPr>
          </a:p>
          <a:p>
            <a:pPr>
              <a:lnSpc>
                <a:spcPct val="115000"/>
              </a:lnSpc>
              <a:spcBef>
                <a:spcPct val="25000"/>
              </a:spcBef>
            </a:pPr>
            <a:endParaRPr kumimoji="1" lang="zh-CN" altLang="en-US" sz="2200" b="1" dirty="0">
              <a:latin typeface="Times New Roman" pitchFamily="18" charset="0"/>
              <a:ea typeface="幼圆" pitchFamily="49" charset="-122"/>
              <a:cs typeface="Times New Roman" pitchFamily="18" charset="0"/>
            </a:endParaRPr>
          </a:p>
          <a:p>
            <a:pPr marL="800100" lvl="1" indent="-342900">
              <a:lnSpc>
                <a:spcPct val="115000"/>
              </a:lnSpc>
              <a:spcBef>
                <a:spcPct val="25000"/>
              </a:spcBef>
              <a:buFont typeface="Arial" pitchFamily="34" charset="0"/>
              <a:buChar char="•"/>
            </a:pPr>
            <a:r>
              <a:rPr lang="zh-CN" altLang="en-US" sz="2200" b="1" dirty="0" smtClean="0">
                <a:solidFill>
                  <a:srgbClr val="00B050"/>
                </a:solidFill>
                <a:latin typeface="Times New Roman" pitchFamily="18" charset="0"/>
                <a:ea typeface="幼圆" pitchFamily="49" charset="-122"/>
                <a:cs typeface="Times New Roman" pitchFamily="18" charset="0"/>
              </a:rPr>
              <a:t>模糊</a:t>
            </a:r>
            <a:r>
              <a:rPr lang="zh-CN" altLang="en-US" sz="2200" b="1" dirty="0">
                <a:solidFill>
                  <a:srgbClr val="00B050"/>
                </a:solidFill>
                <a:latin typeface="Times New Roman" pitchFamily="18" charset="0"/>
                <a:ea typeface="幼圆" pitchFamily="49" charset="-122"/>
                <a:cs typeface="Times New Roman" pitchFamily="18" charset="0"/>
              </a:rPr>
              <a:t>集</a:t>
            </a:r>
            <a:r>
              <a:rPr lang="en-US" altLang="zh-CN" sz="2200" b="1" dirty="0">
                <a:solidFill>
                  <a:srgbClr val="00B050"/>
                </a:solidFill>
                <a:latin typeface="Times New Roman" pitchFamily="18" charset="0"/>
                <a:ea typeface="幼圆" pitchFamily="49" charset="-122"/>
                <a:cs typeface="Times New Roman" pitchFamily="18" charset="0"/>
              </a:rPr>
              <a:t>F</a:t>
            </a:r>
            <a:r>
              <a:rPr lang="zh-CN" altLang="en-US" sz="2200" b="1" dirty="0">
                <a:solidFill>
                  <a:srgbClr val="00B050"/>
                </a:solidFill>
                <a:latin typeface="Times New Roman" pitchFamily="18" charset="0"/>
                <a:ea typeface="幼圆" pitchFamily="49" charset="-122"/>
                <a:cs typeface="Times New Roman" pitchFamily="18" charset="0"/>
              </a:rPr>
              <a:t>完全是由隶属函数    </a:t>
            </a:r>
            <a:r>
              <a:rPr lang="zh-CN" altLang="en-US" sz="2200" b="1" dirty="0" smtClean="0">
                <a:solidFill>
                  <a:srgbClr val="00B050"/>
                </a:solidFill>
                <a:latin typeface="Times New Roman" pitchFamily="18" charset="0"/>
                <a:ea typeface="幼圆" pitchFamily="49" charset="-122"/>
                <a:cs typeface="Times New Roman" pitchFamily="18" charset="0"/>
              </a:rPr>
              <a:t>来刻画的</a:t>
            </a:r>
            <a:r>
              <a:rPr lang="zh-CN" altLang="en-US" sz="2200" b="1" dirty="0">
                <a:solidFill>
                  <a:srgbClr val="00B050"/>
                </a:solidFill>
                <a:latin typeface="Times New Roman" pitchFamily="18" charset="0"/>
                <a:ea typeface="幼圆" pitchFamily="49" charset="-122"/>
                <a:cs typeface="Times New Roman" pitchFamily="18" charset="0"/>
              </a:rPr>
              <a:t>，  </a:t>
            </a:r>
            <a:r>
              <a:rPr lang="zh-CN" altLang="en-US" sz="2200" b="1" dirty="0" smtClean="0">
                <a:solidFill>
                  <a:srgbClr val="00B050"/>
                </a:solidFill>
                <a:latin typeface="Times New Roman" pitchFamily="18" charset="0"/>
                <a:ea typeface="幼圆" pitchFamily="49" charset="-122"/>
                <a:cs typeface="Times New Roman" pitchFamily="18" charset="0"/>
              </a:rPr>
              <a:t>把</a:t>
            </a:r>
            <a:r>
              <a:rPr lang="en-US" altLang="zh-CN" sz="2200" b="1" dirty="0">
                <a:solidFill>
                  <a:srgbClr val="00B050"/>
                </a:solidFill>
                <a:latin typeface="Times New Roman" pitchFamily="18" charset="0"/>
                <a:ea typeface="幼圆" pitchFamily="49" charset="-122"/>
                <a:cs typeface="Times New Roman" pitchFamily="18" charset="0"/>
              </a:rPr>
              <a:t>U</a:t>
            </a:r>
            <a:r>
              <a:rPr lang="zh-CN" altLang="en-US" sz="2200" b="1" dirty="0">
                <a:solidFill>
                  <a:srgbClr val="00B050"/>
                </a:solidFill>
                <a:latin typeface="Times New Roman" pitchFamily="18" charset="0"/>
                <a:ea typeface="幼圆" pitchFamily="49" charset="-122"/>
                <a:cs typeface="Times New Roman" pitchFamily="18" charset="0"/>
              </a:rPr>
              <a:t>中的每一个元素</a:t>
            </a:r>
            <a:r>
              <a:rPr lang="en-US" altLang="zh-CN" sz="2200" b="1" dirty="0">
                <a:solidFill>
                  <a:srgbClr val="00B050"/>
                </a:solidFill>
                <a:latin typeface="Times New Roman" pitchFamily="18" charset="0"/>
                <a:ea typeface="幼圆" pitchFamily="49" charset="-122"/>
                <a:cs typeface="Times New Roman" pitchFamily="18" charset="0"/>
              </a:rPr>
              <a:t>u</a:t>
            </a:r>
            <a:r>
              <a:rPr lang="zh-CN" altLang="en-US" sz="2200" b="1" dirty="0">
                <a:solidFill>
                  <a:srgbClr val="00B050"/>
                </a:solidFill>
                <a:latin typeface="Times New Roman" pitchFamily="18" charset="0"/>
                <a:ea typeface="幼圆" pitchFamily="49" charset="-122"/>
                <a:cs typeface="Times New Roman" pitchFamily="18" charset="0"/>
              </a:rPr>
              <a:t>都映射为</a:t>
            </a:r>
            <a:r>
              <a:rPr lang="en-US" altLang="zh-CN" sz="2200" b="1" dirty="0">
                <a:solidFill>
                  <a:srgbClr val="00B050"/>
                </a:solidFill>
                <a:latin typeface="Times New Roman" pitchFamily="18" charset="0"/>
                <a:ea typeface="幼圆" pitchFamily="49" charset="-122"/>
                <a:cs typeface="Times New Roman" pitchFamily="18" charset="0"/>
              </a:rPr>
              <a:t>[0, 1]</a:t>
            </a:r>
            <a:r>
              <a:rPr lang="zh-CN" altLang="en-US" sz="2200" b="1" dirty="0">
                <a:solidFill>
                  <a:srgbClr val="00B050"/>
                </a:solidFill>
                <a:latin typeface="Times New Roman" pitchFamily="18" charset="0"/>
                <a:ea typeface="幼圆" pitchFamily="49" charset="-122"/>
                <a:cs typeface="Times New Roman" pitchFamily="18" charset="0"/>
              </a:rPr>
              <a:t>上的一个值      </a:t>
            </a:r>
            <a:r>
              <a:rPr lang="zh-CN" altLang="en-US" sz="2200" b="1" dirty="0" smtClean="0">
                <a:solidFill>
                  <a:srgbClr val="00B050"/>
                </a:solidFill>
                <a:latin typeface="Times New Roman" pitchFamily="18" charset="0"/>
                <a:ea typeface="幼圆" pitchFamily="49" charset="-122"/>
                <a:cs typeface="Times New Roman" pitchFamily="18" charset="0"/>
              </a:rPr>
              <a:t> </a:t>
            </a:r>
            <a:r>
              <a:rPr lang="zh-CN" altLang="en-US" sz="2200" b="1" dirty="0">
                <a:solidFill>
                  <a:srgbClr val="00B050"/>
                </a:solidFill>
                <a:latin typeface="Times New Roman" pitchFamily="18" charset="0"/>
                <a:ea typeface="幼圆" pitchFamily="49" charset="-122"/>
                <a:cs typeface="Times New Roman" pitchFamily="18" charset="0"/>
              </a:rPr>
              <a:t>。</a:t>
            </a:r>
          </a:p>
          <a:p>
            <a:pPr marL="800100" lvl="1" indent="-342900">
              <a:lnSpc>
                <a:spcPct val="115000"/>
              </a:lnSpc>
              <a:spcBef>
                <a:spcPct val="25000"/>
              </a:spcBef>
              <a:buFont typeface="Arial" pitchFamily="34" charset="0"/>
              <a:buChar char="•"/>
            </a:pPr>
            <a:r>
              <a:rPr lang="zh-CN" altLang="en-US" sz="2200" b="1" dirty="0" smtClean="0">
                <a:solidFill>
                  <a:srgbClr val="00B050"/>
                </a:solidFill>
                <a:latin typeface="Times New Roman" pitchFamily="18" charset="0"/>
                <a:ea typeface="幼圆" pitchFamily="49" charset="-122"/>
                <a:cs typeface="Times New Roman" pitchFamily="18" charset="0"/>
              </a:rPr>
              <a:t>     的值</a:t>
            </a:r>
            <a:r>
              <a:rPr lang="zh-CN" altLang="en-US" sz="2200" b="1" dirty="0">
                <a:solidFill>
                  <a:srgbClr val="00B050"/>
                </a:solidFill>
                <a:latin typeface="Times New Roman" pitchFamily="18" charset="0"/>
                <a:ea typeface="幼圆" pitchFamily="49" charset="-122"/>
                <a:cs typeface="Times New Roman" pitchFamily="18" charset="0"/>
              </a:rPr>
              <a:t>表示</a:t>
            </a:r>
            <a:r>
              <a:rPr lang="en-US" altLang="zh-CN" sz="2200" b="1" dirty="0">
                <a:solidFill>
                  <a:srgbClr val="00B050"/>
                </a:solidFill>
                <a:latin typeface="Times New Roman" pitchFamily="18" charset="0"/>
                <a:ea typeface="幼圆" pitchFamily="49" charset="-122"/>
                <a:cs typeface="Times New Roman" pitchFamily="18" charset="0"/>
              </a:rPr>
              <a:t>u</a:t>
            </a:r>
            <a:r>
              <a:rPr lang="zh-CN" altLang="en-US" sz="2200" b="1" dirty="0">
                <a:solidFill>
                  <a:srgbClr val="00B050"/>
                </a:solidFill>
                <a:latin typeface="Times New Roman" pitchFamily="18" charset="0"/>
                <a:ea typeface="幼圆" pitchFamily="49" charset="-122"/>
                <a:cs typeface="Times New Roman" pitchFamily="18" charset="0"/>
              </a:rPr>
              <a:t>隶属于</a:t>
            </a:r>
            <a:r>
              <a:rPr lang="en-US" altLang="zh-CN" sz="2200" b="1" dirty="0">
                <a:solidFill>
                  <a:srgbClr val="00B050"/>
                </a:solidFill>
                <a:latin typeface="Times New Roman" pitchFamily="18" charset="0"/>
                <a:ea typeface="幼圆" pitchFamily="49" charset="-122"/>
                <a:cs typeface="Times New Roman" pitchFamily="18" charset="0"/>
              </a:rPr>
              <a:t>F</a:t>
            </a:r>
            <a:r>
              <a:rPr lang="zh-CN" altLang="en-US" sz="2200" b="1" dirty="0">
                <a:solidFill>
                  <a:srgbClr val="00B050"/>
                </a:solidFill>
                <a:latin typeface="Times New Roman" pitchFamily="18" charset="0"/>
                <a:ea typeface="幼圆" pitchFamily="49" charset="-122"/>
                <a:cs typeface="Times New Roman" pitchFamily="18" charset="0"/>
              </a:rPr>
              <a:t>的程度，其值越大，表示</a:t>
            </a:r>
            <a:r>
              <a:rPr lang="en-US" altLang="zh-CN" sz="2200" b="1" dirty="0">
                <a:solidFill>
                  <a:srgbClr val="00B050"/>
                </a:solidFill>
                <a:latin typeface="Times New Roman" pitchFamily="18" charset="0"/>
                <a:ea typeface="幼圆" pitchFamily="49" charset="-122"/>
                <a:cs typeface="Times New Roman" pitchFamily="18" charset="0"/>
              </a:rPr>
              <a:t>u</a:t>
            </a:r>
            <a:r>
              <a:rPr lang="zh-CN" altLang="en-US" sz="2200" b="1" dirty="0">
                <a:solidFill>
                  <a:srgbClr val="00B050"/>
                </a:solidFill>
                <a:latin typeface="Times New Roman" pitchFamily="18" charset="0"/>
                <a:ea typeface="幼圆" pitchFamily="49" charset="-122"/>
                <a:cs typeface="Times New Roman" pitchFamily="18" charset="0"/>
              </a:rPr>
              <a:t>隶属于</a:t>
            </a:r>
            <a:r>
              <a:rPr lang="en-US" altLang="zh-CN" sz="2200" b="1" dirty="0">
                <a:solidFill>
                  <a:srgbClr val="00B050"/>
                </a:solidFill>
                <a:latin typeface="Times New Roman" pitchFamily="18" charset="0"/>
                <a:ea typeface="幼圆" pitchFamily="49" charset="-122"/>
                <a:cs typeface="Times New Roman" pitchFamily="18" charset="0"/>
              </a:rPr>
              <a:t>F</a:t>
            </a:r>
            <a:r>
              <a:rPr lang="zh-CN" altLang="en-US" sz="2200" b="1" dirty="0">
                <a:solidFill>
                  <a:srgbClr val="00B050"/>
                </a:solidFill>
                <a:latin typeface="Times New Roman" pitchFamily="18" charset="0"/>
                <a:ea typeface="幼圆" pitchFamily="49" charset="-122"/>
                <a:cs typeface="Times New Roman" pitchFamily="18" charset="0"/>
              </a:rPr>
              <a:t>的程度越高。</a:t>
            </a:r>
            <a:r>
              <a:rPr lang="zh-CN" altLang="en-US" sz="2200" b="1" dirty="0" smtClean="0">
                <a:solidFill>
                  <a:srgbClr val="00B050"/>
                </a:solidFill>
                <a:latin typeface="Times New Roman" pitchFamily="18" charset="0"/>
                <a:ea typeface="幼圆" pitchFamily="49" charset="-122"/>
                <a:cs typeface="Times New Roman" pitchFamily="18" charset="0"/>
              </a:rPr>
              <a:t>当      仅</a:t>
            </a:r>
            <a:r>
              <a:rPr lang="zh-CN" altLang="en-US" sz="2200" b="1" dirty="0">
                <a:solidFill>
                  <a:srgbClr val="00B050"/>
                </a:solidFill>
                <a:latin typeface="Times New Roman" pitchFamily="18" charset="0"/>
                <a:ea typeface="幼圆" pitchFamily="49" charset="-122"/>
                <a:cs typeface="Times New Roman" pitchFamily="18" charset="0"/>
              </a:rPr>
              <a:t>取</a:t>
            </a:r>
            <a:r>
              <a:rPr lang="en-US" altLang="zh-CN" sz="2200" b="1" dirty="0">
                <a:solidFill>
                  <a:srgbClr val="00B050"/>
                </a:solidFill>
                <a:latin typeface="Times New Roman" pitchFamily="18" charset="0"/>
                <a:ea typeface="幼圆" pitchFamily="49" charset="-122"/>
                <a:cs typeface="Times New Roman" pitchFamily="18" charset="0"/>
              </a:rPr>
              <a:t>0</a:t>
            </a:r>
            <a:r>
              <a:rPr lang="zh-CN" altLang="en-US" sz="2200" b="1" dirty="0">
                <a:solidFill>
                  <a:srgbClr val="00B050"/>
                </a:solidFill>
                <a:latin typeface="Times New Roman" pitchFamily="18" charset="0"/>
                <a:ea typeface="幼圆" pitchFamily="49" charset="-122"/>
                <a:cs typeface="Times New Roman" pitchFamily="18" charset="0"/>
              </a:rPr>
              <a:t>和</a:t>
            </a:r>
            <a:r>
              <a:rPr lang="en-US" altLang="zh-CN" sz="2200" b="1" dirty="0">
                <a:solidFill>
                  <a:srgbClr val="00B050"/>
                </a:solidFill>
                <a:latin typeface="Times New Roman" pitchFamily="18" charset="0"/>
                <a:ea typeface="幼圆" pitchFamily="49" charset="-122"/>
                <a:cs typeface="Times New Roman" pitchFamily="18" charset="0"/>
              </a:rPr>
              <a:t>1</a:t>
            </a:r>
            <a:r>
              <a:rPr lang="zh-CN" altLang="en-US" sz="2200" b="1" dirty="0">
                <a:solidFill>
                  <a:srgbClr val="00B050"/>
                </a:solidFill>
                <a:latin typeface="Times New Roman" pitchFamily="18" charset="0"/>
                <a:ea typeface="幼圆" pitchFamily="49" charset="-122"/>
                <a:cs typeface="Times New Roman" pitchFamily="18" charset="0"/>
              </a:rPr>
              <a:t>时，模糊集</a:t>
            </a:r>
            <a:r>
              <a:rPr lang="en-US" altLang="zh-CN" sz="2200" b="1" dirty="0">
                <a:solidFill>
                  <a:srgbClr val="00B050"/>
                </a:solidFill>
                <a:latin typeface="Times New Roman" pitchFamily="18" charset="0"/>
                <a:ea typeface="幼圆" pitchFamily="49" charset="-122"/>
                <a:cs typeface="Times New Roman" pitchFamily="18" charset="0"/>
              </a:rPr>
              <a:t>F</a:t>
            </a:r>
            <a:r>
              <a:rPr lang="zh-CN" altLang="en-US" sz="2200" b="1" dirty="0">
                <a:solidFill>
                  <a:srgbClr val="00B050"/>
                </a:solidFill>
                <a:latin typeface="Times New Roman" pitchFamily="18" charset="0"/>
                <a:ea typeface="幼圆" pitchFamily="49" charset="-122"/>
                <a:cs typeface="Times New Roman" pitchFamily="18" charset="0"/>
              </a:rPr>
              <a:t>便退化为一个普通集合。</a:t>
            </a:r>
            <a:endParaRPr kumimoji="1" lang="zh-CN" altLang="en-US" sz="2200" dirty="0">
              <a:solidFill>
                <a:srgbClr val="00B050"/>
              </a:solidFill>
              <a:latin typeface="Times New Roman" pitchFamily="18" charset="0"/>
              <a:ea typeface="幼圆" pitchFamily="49" charset="-122"/>
              <a:cs typeface="Times New Roman" pitchFamily="18" charset="0"/>
            </a:endParaRPr>
          </a:p>
        </p:txBody>
      </p:sp>
      <p:graphicFrame>
        <p:nvGraphicFramePr>
          <p:cNvPr id="131077" name="Object 5"/>
          <p:cNvGraphicFramePr>
            <a:graphicFrameLocks noChangeAspect="1"/>
          </p:cNvGraphicFramePr>
          <p:nvPr>
            <p:extLst>
              <p:ext uri="{D42A27DB-BD31-4B8C-83A1-F6EECF244321}">
                <p14:modId xmlns:p14="http://schemas.microsoft.com/office/powerpoint/2010/main" val="930467333"/>
              </p:ext>
            </p:extLst>
          </p:nvPr>
        </p:nvGraphicFramePr>
        <p:xfrm>
          <a:off x="3239852" y="2492896"/>
          <a:ext cx="314325" cy="377825"/>
        </p:xfrm>
        <a:graphic>
          <a:graphicData uri="http://schemas.openxmlformats.org/presentationml/2006/ole">
            <mc:AlternateContent xmlns:mc="http://schemas.openxmlformats.org/markup-compatibility/2006">
              <mc:Choice xmlns:v="urn:schemas-microsoft-com:vml" Requires="v">
                <p:oleObj spid="_x0000_s1666" name="Equation" r:id="rId4" imgW="190440" imgH="215640" progId="Equation.DSMT4">
                  <p:embed/>
                </p:oleObj>
              </mc:Choice>
              <mc:Fallback>
                <p:oleObj name="Equation" r:id="rId4" imgW="190440" imgH="215640" progId="Equation.DSMT4">
                  <p:embed/>
                  <p:pic>
                    <p:nvPicPr>
                      <p:cNvPr id="0" name="Object 5"/>
                      <p:cNvPicPr>
                        <a:picLocks noChangeAspect="1" noChangeArrowheads="1"/>
                      </p:cNvPicPr>
                      <p:nvPr/>
                    </p:nvPicPr>
                    <p:blipFill>
                      <a:blip r:embed="rId5"/>
                      <a:srcRect/>
                      <a:stretch>
                        <a:fillRect/>
                      </a:stretch>
                    </p:blipFill>
                    <p:spPr bwMode="auto">
                      <a:xfrm>
                        <a:off x="3239852" y="2492896"/>
                        <a:ext cx="314325"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81" name="Object 9"/>
          <p:cNvGraphicFramePr>
            <a:graphicFrameLocks noChangeAspect="1"/>
          </p:cNvGraphicFramePr>
          <p:nvPr>
            <p:extLst>
              <p:ext uri="{D42A27DB-BD31-4B8C-83A1-F6EECF244321}">
                <p14:modId xmlns:p14="http://schemas.microsoft.com/office/powerpoint/2010/main" val="3116780181"/>
              </p:ext>
            </p:extLst>
          </p:nvPr>
        </p:nvGraphicFramePr>
        <p:xfrm>
          <a:off x="7848364" y="2960948"/>
          <a:ext cx="755650" cy="341312"/>
        </p:xfrm>
        <a:graphic>
          <a:graphicData uri="http://schemas.openxmlformats.org/presentationml/2006/ole">
            <mc:AlternateContent xmlns:mc="http://schemas.openxmlformats.org/markup-compatibility/2006">
              <mc:Choice xmlns:v="urn:schemas-microsoft-com:vml" Requires="v">
                <p:oleObj spid="_x0000_s1667" name="Equation" r:id="rId6" imgW="393480" imgH="177480" progId="Equation.3">
                  <p:embed/>
                </p:oleObj>
              </mc:Choice>
              <mc:Fallback>
                <p:oleObj name="Equation" r:id="rId6" imgW="393480" imgH="17748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364" y="2960948"/>
                        <a:ext cx="755650" cy="341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84" name="Object 12"/>
          <p:cNvGraphicFramePr>
            <a:graphicFrameLocks noChangeAspect="1"/>
          </p:cNvGraphicFramePr>
          <p:nvPr>
            <p:extLst>
              <p:ext uri="{D42A27DB-BD31-4B8C-83A1-F6EECF244321}">
                <p14:modId xmlns:p14="http://schemas.microsoft.com/office/powerpoint/2010/main" val="1766796524"/>
              </p:ext>
            </p:extLst>
          </p:nvPr>
        </p:nvGraphicFramePr>
        <p:xfrm>
          <a:off x="3239852" y="1564654"/>
          <a:ext cx="371475" cy="420687"/>
        </p:xfrm>
        <a:graphic>
          <a:graphicData uri="http://schemas.openxmlformats.org/presentationml/2006/ole">
            <mc:AlternateContent xmlns:mc="http://schemas.openxmlformats.org/markup-compatibility/2006">
              <mc:Choice xmlns:v="urn:schemas-microsoft-com:vml" Requires="v">
                <p:oleObj spid="_x0000_s1668" name="Equation" r:id="rId8" imgW="190440" imgH="215640" progId="Equation.DSMT4">
                  <p:embed/>
                </p:oleObj>
              </mc:Choice>
              <mc:Fallback>
                <p:oleObj name="Equation" r:id="rId8" imgW="190440" imgH="21564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9852" y="1564654"/>
                        <a:ext cx="371475"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1085" name="Text Box 13"/>
          <p:cNvSpPr txBox="1">
            <a:spLocks noChangeArrowheads="1"/>
          </p:cNvSpPr>
          <p:nvPr/>
        </p:nvSpPr>
        <p:spPr bwMode="auto">
          <a:xfrm>
            <a:off x="611188" y="152400"/>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模糊集的定义</a:t>
            </a:r>
            <a:endParaRPr lang="en-US" altLang="zh-CN" sz="4400" b="1" dirty="0">
              <a:solidFill>
                <a:schemeClr val="accent2"/>
              </a:solidFill>
              <a:latin typeface="方正姚体" pitchFamily="2" charset="-122"/>
              <a:ea typeface="方正姚体" pitchFamily="2" charset="-122"/>
              <a:cs typeface="+mj-cs"/>
            </a:endParaRPr>
          </a:p>
        </p:txBody>
      </p:sp>
      <p:graphicFrame>
        <p:nvGraphicFramePr>
          <p:cNvPr id="131087" name="Object 15"/>
          <p:cNvGraphicFramePr>
            <a:graphicFrameLocks noChangeAspect="1"/>
          </p:cNvGraphicFramePr>
          <p:nvPr>
            <p:extLst>
              <p:ext uri="{D42A27DB-BD31-4B8C-83A1-F6EECF244321}">
                <p14:modId xmlns:p14="http://schemas.microsoft.com/office/powerpoint/2010/main" val="982944245"/>
              </p:ext>
            </p:extLst>
          </p:nvPr>
        </p:nvGraphicFramePr>
        <p:xfrm>
          <a:off x="899592" y="2888940"/>
          <a:ext cx="371475" cy="420688"/>
        </p:xfrm>
        <a:graphic>
          <a:graphicData uri="http://schemas.openxmlformats.org/presentationml/2006/ole">
            <mc:AlternateContent xmlns:mc="http://schemas.openxmlformats.org/markup-compatibility/2006">
              <mc:Choice xmlns:v="urn:schemas-microsoft-com:vml" Requires="v">
                <p:oleObj spid="_x0000_s1669" name="Equation" r:id="rId10" imgW="190440" imgH="215640" progId="Equation.DSMT4">
                  <p:embed/>
                </p:oleObj>
              </mc:Choice>
              <mc:Fallback>
                <p:oleObj name="Equation" r:id="rId10" imgW="190440" imgH="21564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99592" y="2888940"/>
                        <a:ext cx="371475"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88" name="Object 16"/>
          <p:cNvGraphicFramePr>
            <a:graphicFrameLocks noChangeAspect="1"/>
          </p:cNvGraphicFramePr>
          <p:nvPr>
            <p:extLst>
              <p:ext uri="{D42A27DB-BD31-4B8C-83A1-F6EECF244321}">
                <p14:modId xmlns:p14="http://schemas.microsoft.com/office/powerpoint/2010/main" val="4148051106"/>
              </p:ext>
            </p:extLst>
          </p:nvPr>
        </p:nvGraphicFramePr>
        <p:xfrm>
          <a:off x="5940152" y="2924944"/>
          <a:ext cx="649288" cy="377825"/>
        </p:xfrm>
        <a:graphic>
          <a:graphicData uri="http://schemas.openxmlformats.org/presentationml/2006/ole">
            <mc:AlternateContent xmlns:mc="http://schemas.openxmlformats.org/markup-compatibility/2006">
              <mc:Choice xmlns:v="urn:schemas-microsoft-com:vml" Requires="v">
                <p:oleObj spid="_x0000_s1670" name="Equation" r:id="rId11" imgW="393480" imgH="215640" progId="Equation.DSMT4">
                  <p:embed/>
                </p:oleObj>
              </mc:Choice>
              <mc:Fallback>
                <p:oleObj name="Equation" r:id="rId11" imgW="393480" imgH="215640" progId="Equation.DSMT4">
                  <p:embed/>
                  <p:pic>
                    <p:nvPicPr>
                      <p:cNvPr id="0" name="Object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40152" y="2924944"/>
                        <a:ext cx="649288"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89" name="Object 17"/>
          <p:cNvGraphicFramePr>
            <a:graphicFrameLocks noChangeAspect="1"/>
          </p:cNvGraphicFramePr>
          <p:nvPr>
            <p:extLst>
              <p:ext uri="{D42A27DB-BD31-4B8C-83A1-F6EECF244321}">
                <p14:modId xmlns:p14="http://schemas.microsoft.com/office/powerpoint/2010/main" val="260366619"/>
              </p:ext>
            </p:extLst>
          </p:nvPr>
        </p:nvGraphicFramePr>
        <p:xfrm>
          <a:off x="5220072" y="3356992"/>
          <a:ext cx="649288" cy="377825"/>
        </p:xfrm>
        <a:graphic>
          <a:graphicData uri="http://schemas.openxmlformats.org/presentationml/2006/ole">
            <mc:AlternateContent xmlns:mc="http://schemas.openxmlformats.org/markup-compatibility/2006">
              <mc:Choice xmlns:v="urn:schemas-microsoft-com:vml" Requires="v">
                <p:oleObj spid="_x0000_s1671" name="Equation" r:id="rId13" imgW="393480" imgH="215640" progId="Equation.DSMT4">
                  <p:embed/>
                </p:oleObj>
              </mc:Choice>
              <mc:Fallback>
                <p:oleObj name="Equation" r:id="rId13" imgW="393480" imgH="215640" progId="Equation.DSMT4">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20072" y="3356992"/>
                        <a:ext cx="649288"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91" name="Object 19"/>
          <p:cNvGraphicFramePr>
            <a:graphicFrameLocks noChangeAspect="1"/>
          </p:cNvGraphicFramePr>
          <p:nvPr>
            <p:extLst>
              <p:ext uri="{D42A27DB-BD31-4B8C-83A1-F6EECF244321}">
                <p14:modId xmlns:p14="http://schemas.microsoft.com/office/powerpoint/2010/main" val="2925888191"/>
              </p:ext>
            </p:extLst>
          </p:nvPr>
        </p:nvGraphicFramePr>
        <p:xfrm>
          <a:off x="4368006" y="4185084"/>
          <a:ext cx="371475" cy="420688"/>
        </p:xfrm>
        <a:graphic>
          <a:graphicData uri="http://schemas.openxmlformats.org/presentationml/2006/ole">
            <mc:AlternateContent xmlns:mc="http://schemas.openxmlformats.org/markup-compatibility/2006">
              <mc:Choice xmlns:v="urn:schemas-microsoft-com:vml" Requires="v">
                <p:oleObj spid="_x0000_s1672" name="Equation" r:id="rId14" imgW="190440" imgH="215640" progId="Equation.DSMT4">
                  <p:embed/>
                </p:oleObj>
              </mc:Choice>
              <mc:Fallback>
                <p:oleObj name="Equation" r:id="rId14" imgW="190440" imgH="215640" progId="Equation.DSMT4">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68006" y="4185084"/>
                        <a:ext cx="371475"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92" name="Object 20"/>
          <p:cNvGraphicFramePr>
            <a:graphicFrameLocks noChangeAspect="1"/>
          </p:cNvGraphicFramePr>
          <p:nvPr>
            <p:extLst>
              <p:ext uri="{D42A27DB-BD31-4B8C-83A1-F6EECF244321}">
                <p14:modId xmlns:p14="http://schemas.microsoft.com/office/powerpoint/2010/main" val="2193439588"/>
              </p:ext>
            </p:extLst>
          </p:nvPr>
        </p:nvGraphicFramePr>
        <p:xfrm>
          <a:off x="6156176" y="4257092"/>
          <a:ext cx="371475" cy="420688"/>
        </p:xfrm>
        <a:graphic>
          <a:graphicData uri="http://schemas.openxmlformats.org/presentationml/2006/ole">
            <mc:AlternateContent xmlns:mc="http://schemas.openxmlformats.org/markup-compatibility/2006">
              <mc:Choice xmlns:v="urn:schemas-microsoft-com:vml" Requires="v">
                <p:oleObj spid="_x0000_s1673" name="Equation" r:id="rId15" imgW="190440" imgH="215640" progId="Equation.DSMT4">
                  <p:embed/>
                </p:oleObj>
              </mc:Choice>
              <mc:Fallback>
                <p:oleObj name="Equation" r:id="rId15" imgW="190440" imgH="215640" progId="Equation.DSMT4">
                  <p:embed/>
                  <p:pic>
                    <p:nvPicPr>
                      <p:cNvPr id="0" name="Object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6176" y="4257092"/>
                        <a:ext cx="371475"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93" name="Object 21"/>
          <p:cNvGraphicFramePr>
            <a:graphicFrameLocks noChangeAspect="1"/>
          </p:cNvGraphicFramePr>
          <p:nvPr>
            <p:extLst>
              <p:ext uri="{D42A27DB-BD31-4B8C-83A1-F6EECF244321}">
                <p14:modId xmlns:p14="http://schemas.microsoft.com/office/powerpoint/2010/main" val="4247684127"/>
              </p:ext>
            </p:extLst>
          </p:nvPr>
        </p:nvGraphicFramePr>
        <p:xfrm>
          <a:off x="4752020" y="4617132"/>
          <a:ext cx="649288" cy="377825"/>
        </p:xfrm>
        <a:graphic>
          <a:graphicData uri="http://schemas.openxmlformats.org/presentationml/2006/ole">
            <mc:AlternateContent xmlns:mc="http://schemas.openxmlformats.org/markup-compatibility/2006">
              <mc:Choice xmlns:v="urn:schemas-microsoft-com:vml" Requires="v">
                <p:oleObj spid="_x0000_s1674" name="Equation" r:id="rId16" imgW="393480" imgH="215640" progId="Equation.DSMT4">
                  <p:embed/>
                </p:oleObj>
              </mc:Choice>
              <mc:Fallback>
                <p:oleObj name="Equation" r:id="rId16" imgW="393480" imgH="215640" progId="Equation.DSMT4">
                  <p:embed/>
                  <p:pic>
                    <p:nvPicPr>
                      <p:cNvPr id="0" name="Object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52020" y="4617132"/>
                        <a:ext cx="649288"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94" name="Object 22"/>
          <p:cNvGraphicFramePr>
            <a:graphicFrameLocks noChangeAspect="1"/>
          </p:cNvGraphicFramePr>
          <p:nvPr>
            <p:extLst>
              <p:ext uri="{D42A27DB-BD31-4B8C-83A1-F6EECF244321}">
                <p14:modId xmlns:p14="http://schemas.microsoft.com/office/powerpoint/2010/main" val="3201168960"/>
              </p:ext>
            </p:extLst>
          </p:nvPr>
        </p:nvGraphicFramePr>
        <p:xfrm>
          <a:off x="1043608" y="5085184"/>
          <a:ext cx="649287" cy="377825"/>
        </p:xfrm>
        <a:graphic>
          <a:graphicData uri="http://schemas.openxmlformats.org/presentationml/2006/ole">
            <mc:AlternateContent xmlns:mc="http://schemas.openxmlformats.org/markup-compatibility/2006">
              <mc:Choice xmlns:v="urn:schemas-microsoft-com:vml" Requires="v">
                <p:oleObj spid="_x0000_s1675" name="Equation" r:id="rId17" imgW="393480" imgH="215640" progId="Equation.DSMT4">
                  <p:embed/>
                </p:oleObj>
              </mc:Choice>
              <mc:Fallback>
                <p:oleObj name="Equation" r:id="rId17" imgW="393480" imgH="215640" progId="Equation.DSMT4">
                  <p:embed/>
                  <p:pic>
                    <p:nvPicPr>
                      <p:cNvPr id="0" name="Object 2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43608" y="5085184"/>
                        <a:ext cx="649287"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1095" name="Object 23"/>
          <p:cNvGraphicFramePr>
            <a:graphicFrameLocks noChangeAspect="1"/>
          </p:cNvGraphicFramePr>
          <p:nvPr>
            <p:extLst>
              <p:ext uri="{D42A27DB-BD31-4B8C-83A1-F6EECF244321}">
                <p14:modId xmlns:p14="http://schemas.microsoft.com/office/powerpoint/2010/main" val="3688743340"/>
              </p:ext>
            </p:extLst>
          </p:nvPr>
        </p:nvGraphicFramePr>
        <p:xfrm>
          <a:off x="2879812" y="5517232"/>
          <a:ext cx="649288" cy="377825"/>
        </p:xfrm>
        <a:graphic>
          <a:graphicData uri="http://schemas.openxmlformats.org/presentationml/2006/ole">
            <mc:AlternateContent xmlns:mc="http://schemas.openxmlformats.org/markup-compatibility/2006">
              <mc:Choice xmlns:v="urn:schemas-microsoft-com:vml" Requires="v">
                <p:oleObj spid="_x0000_s1676" name="Equation" r:id="rId18" imgW="393480" imgH="215640" progId="Equation.DSMT4">
                  <p:embed/>
                </p:oleObj>
              </mc:Choice>
              <mc:Fallback>
                <p:oleObj name="Equation" r:id="rId18" imgW="393480" imgH="215640" progId="Equation.DSMT4">
                  <p:embed/>
                  <p:pic>
                    <p:nvPicPr>
                      <p:cNvPr id="0" name="Object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79812" y="5517232"/>
                        <a:ext cx="649288"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3"/>
          <p:cNvSpPr>
            <a:spLocks noGrp="1"/>
          </p:cNvSpPr>
          <p:nvPr>
            <p:ph type="sldNum" sz="quarter" idx="12"/>
          </p:nvPr>
        </p:nvSpPr>
        <p:spPr/>
        <p:txBody>
          <a:bodyPr/>
          <a:lstStyle/>
          <a:p>
            <a:fld id="{970B9EB8-450E-4FF4-A0C9-81BF99DAF4F6}" type="slidenum">
              <a:rPr lang="en-US" altLang="zh-CN"/>
              <a:pPr/>
              <a:t>114</a:t>
            </a:fld>
            <a:endParaRPr lang="en-US" altLang="zh-CN"/>
          </a:p>
        </p:txBody>
      </p:sp>
      <p:sp>
        <p:nvSpPr>
          <p:cNvPr id="133123" name="Text Box 3"/>
          <p:cNvSpPr txBox="1">
            <a:spLocks noChangeArrowheads="1"/>
          </p:cNvSpPr>
          <p:nvPr/>
        </p:nvSpPr>
        <p:spPr bwMode="auto">
          <a:xfrm>
            <a:off x="250825" y="1628800"/>
            <a:ext cx="8569325" cy="489364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kumimoji="1" lang="en-US" altLang="zh-CN" sz="2400" b="1" dirty="0">
                <a:solidFill>
                  <a:srgbClr val="00B050"/>
                </a:solidFill>
                <a:latin typeface="Times New Roman" pitchFamily="18" charset="0"/>
                <a:ea typeface="幼圆" pitchFamily="49" charset="-122"/>
                <a:cs typeface="Times New Roman" pitchFamily="18" charset="0"/>
              </a:rPr>
              <a:t>     </a:t>
            </a:r>
            <a:r>
              <a:rPr kumimoji="1" lang="zh-CN" altLang="en-US" sz="2400" b="1" dirty="0">
                <a:solidFill>
                  <a:srgbClr val="00B050"/>
                </a:solidFill>
                <a:latin typeface="Times New Roman" pitchFamily="18" charset="0"/>
                <a:ea typeface="幼圆" pitchFamily="49" charset="-122"/>
                <a:cs typeface="Times New Roman" pitchFamily="18" charset="0"/>
              </a:rPr>
              <a:t>例</a:t>
            </a:r>
            <a:r>
              <a:rPr kumimoji="1" lang="en-US" altLang="zh-CN" sz="2400" b="1" dirty="0">
                <a:solidFill>
                  <a:srgbClr val="00B050"/>
                </a:solidFill>
                <a:latin typeface="Times New Roman" pitchFamily="18" charset="0"/>
                <a:ea typeface="幼圆" pitchFamily="49" charset="-122"/>
                <a:cs typeface="Times New Roman" pitchFamily="18" charset="0"/>
              </a:rPr>
              <a:t>5.15 </a:t>
            </a:r>
            <a:r>
              <a:rPr kumimoji="1" lang="zh-CN" altLang="en-US" sz="2400" b="1" dirty="0">
                <a:solidFill>
                  <a:srgbClr val="00B050"/>
                </a:solidFill>
                <a:latin typeface="Times New Roman" pitchFamily="18" charset="0"/>
                <a:ea typeface="幼圆" pitchFamily="49" charset="-122"/>
                <a:cs typeface="Times New Roman" pitchFamily="18" charset="0"/>
              </a:rPr>
              <a:t>设论域</a:t>
            </a:r>
            <a:r>
              <a:rPr kumimoji="1" lang="en-US" altLang="zh-CN" sz="2400" b="1" dirty="0">
                <a:solidFill>
                  <a:srgbClr val="00B050"/>
                </a:solidFill>
                <a:latin typeface="Times New Roman" pitchFamily="18" charset="0"/>
                <a:ea typeface="幼圆" pitchFamily="49" charset="-122"/>
                <a:cs typeface="Times New Roman" pitchFamily="18" charset="0"/>
              </a:rPr>
              <a:t>U={20, 30, 40, 50, 60}</a:t>
            </a:r>
            <a:r>
              <a:rPr kumimoji="1" lang="zh-CN" altLang="en-US" sz="2400" b="1" dirty="0">
                <a:solidFill>
                  <a:srgbClr val="00B050"/>
                </a:solidFill>
                <a:latin typeface="Times New Roman" pitchFamily="18" charset="0"/>
                <a:ea typeface="幼圆" pitchFamily="49" charset="-122"/>
                <a:cs typeface="Times New Roman" pitchFamily="18" charset="0"/>
              </a:rPr>
              <a:t>给出的是年龄，请确定一个刻画模糊概念“年轻”的模糊集</a:t>
            </a:r>
            <a:r>
              <a:rPr kumimoji="1" lang="en-US" altLang="zh-CN" sz="2400" b="1" dirty="0">
                <a:solidFill>
                  <a:srgbClr val="00B050"/>
                </a:solidFill>
                <a:latin typeface="Times New Roman" pitchFamily="18" charset="0"/>
                <a:ea typeface="幼圆" pitchFamily="49" charset="-122"/>
                <a:cs typeface="Times New Roman" pitchFamily="18" charset="0"/>
              </a:rPr>
              <a:t>F</a:t>
            </a:r>
            <a:r>
              <a:rPr kumimoji="1" lang="zh-CN" altLang="en-US" sz="2400" b="1" dirty="0">
                <a:solidFill>
                  <a:srgbClr val="00B050"/>
                </a:solidFill>
                <a:latin typeface="Times New Roman" pitchFamily="18" charset="0"/>
                <a:ea typeface="幼圆" pitchFamily="49" charset="-122"/>
                <a:cs typeface="Times New Roman" pitchFamily="18" charset="0"/>
              </a:rPr>
              <a:t>。</a:t>
            </a:r>
          </a:p>
          <a:p>
            <a:pPr algn="just">
              <a:spcBef>
                <a:spcPct val="50000"/>
              </a:spcBef>
            </a:pPr>
            <a:r>
              <a:rPr kumimoji="1" lang="zh-CN" altLang="en-US" sz="2400" b="1" dirty="0">
                <a:solidFill>
                  <a:srgbClr val="008000"/>
                </a:solidFill>
                <a:latin typeface="Times New Roman" pitchFamily="18" charset="0"/>
                <a:ea typeface="幼圆" pitchFamily="49" charset="-122"/>
                <a:cs typeface="Times New Roman" pitchFamily="18" charset="0"/>
              </a:rPr>
              <a:t>     </a:t>
            </a:r>
            <a:r>
              <a:rPr kumimoji="1" lang="zh-CN" altLang="en-US" sz="2400" dirty="0">
                <a:latin typeface="Times New Roman" pitchFamily="18" charset="0"/>
                <a:ea typeface="幼圆" pitchFamily="49" charset="-122"/>
                <a:cs typeface="Times New Roman" pitchFamily="18" charset="0"/>
              </a:rPr>
              <a:t>解：由于模糊集是用其隶属函数来刻画的，因此需要先求出描述模糊概念“青年”的隶属函数。假设对论域</a:t>
            </a:r>
            <a:r>
              <a:rPr kumimoji="1" lang="en-US" altLang="zh-CN" sz="2400" dirty="0">
                <a:latin typeface="Times New Roman" pitchFamily="18" charset="0"/>
                <a:ea typeface="幼圆" pitchFamily="49" charset="-122"/>
                <a:cs typeface="Times New Roman" pitchFamily="18" charset="0"/>
              </a:rPr>
              <a:t>U</a:t>
            </a:r>
            <a:r>
              <a:rPr kumimoji="1" lang="zh-CN" altLang="en-US" sz="2400" dirty="0">
                <a:latin typeface="Times New Roman" pitchFamily="18" charset="0"/>
                <a:ea typeface="幼圆" pitchFamily="49" charset="-122"/>
                <a:cs typeface="Times New Roman" pitchFamily="18" charset="0"/>
              </a:rPr>
              <a:t>中的元素，其隶属函数值分别为：</a:t>
            </a:r>
          </a:p>
          <a:p>
            <a:pPr algn="just">
              <a:spcBef>
                <a:spcPct val="50000"/>
              </a:spcBef>
            </a:pPr>
            <a:r>
              <a:rPr kumimoji="1" lang="zh-CN" altLang="en-US" sz="2400" dirty="0">
                <a:latin typeface="Times New Roman" pitchFamily="18" charset="0"/>
                <a:ea typeface="幼圆" pitchFamily="49" charset="-122"/>
                <a:cs typeface="Times New Roman" pitchFamily="18" charset="0"/>
              </a:rPr>
              <a:t>   </a:t>
            </a:r>
          </a:p>
          <a:p>
            <a:pPr algn="just">
              <a:spcBef>
                <a:spcPct val="50000"/>
              </a:spcBef>
            </a:pPr>
            <a:endParaRPr kumimoji="1" lang="zh-CN" altLang="en-US" sz="2400" dirty="0">
              <a:latin typeface="Times New Roman" pitchFamily="18" charset="0"/>
              <a:ea typeface="幼圆" pitchFamily="49" charset="-122"/>
              <a:cs typeface="Times New Roman" pitchFamily="18" charset="0"/>
            </a:endParaRPr>
          </a:p>
          <a:p>
            <a:pPr algn="just">
              <a:spcBef>
                <a:spcPct val="50000"/>
              </a:spcBef>
            </a:pPr>
            <a:r>
              <a:rPr kumimoji="1" lang="zh-CN" altLang="en-US" sz="2400" dirty="0">
                <a:latin typeface="Times New Roman" pitchFamily="18" charset="0"/>
                <a:ea typeface="幼圆" pitchFamily="49" charset="-122"/>
                <a:cs typeface="Times New Roman" pitchFamily="18" charset="0"/>
              </a:rPr>
              <a:t>则可得到刻画模糊概念“年轻”的模糊集</a:t>
            </a:r>
          </a:p>
          <a:p>
            <a:pPr>
              <a:spcBef>
                <a:spcPct val="50000"/>
              </a:spcBef>
            </a:pPr>
            <a:r>
              <a:rPr kumimoji="1" lang="zh-CN" altLang="en-US" sz="2400" dirty="0">
                <a:latin typeface="Times New Roman" pitchFamily="18" charset="0"/>
                <a:ea typeface="幼圆" pitchFamily="49" charset="-122"/>
                <a:cs typeface="Times New Roman" pitchFamily="18" charset="0"/>
              </a:rPr>
              <a:t>              </a:t>
            </a:r>
            <a:r>
              <a:rPr kumimoji="1" lang="en-US" altLang="zh-CN" sz="2400" dirty="0">
                <a:latin typeface="Times New Roman" pitchFamily="18" charset="0"/>
                <a:ea typeface="幼圆" pitchFamily="49" charset="-122"/>
                <a:cs typeface="Times New Roman" pitchFamily="18" charset="0"/>
              </a:rPr>
              <a:t>F={ 1, 0.8, 0.4, 0.1, 0} </a:t>
            </a:r>
          </a:p>
          <a:p>
            <a:pPr>
              <a:spcBef>
                <a:spcPct val="50000"/>
              </a:spcBef>
            </a:pPr>
            <a:r>
              <a:rPr kumimoji="1" lang="en-US" altLang="zh-CN" sz="2400" dirty="0">
                <a:latin typeface="Times New Roman" pitchFamily="18" charset="0"/>
              </a:rPr>
              <a:t>   </a:t>
            </a:r>
          </a:p>
        </p:txBody>
      </p:sp>
      <p:sp>
        <p:nvSpPr>
          <p:cNvPr id="133124" name="Rectangle 4"/>
          <p:cNvSpPr>
            <a:spLocks noChangeArrowheads="1"/>
          </p:cNvSpPr>
          <p:nvPr/>
        </p:nvSpPr>
        <p:spPr bwMode="auto">
          <a:xfrm>
            <a:off x="3343275"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graphicFrame>
        <p:nvGraphicFramePr>
          <p:cNvPr id="133125" name="Object 5"/>
          <p:cNvGraphicFramePr>
            <a:graphicFrameLocks noChangeAspect="1"/>
          </p:cNvGraphicFramePr>
          <p:nvPr/>
        </p:nvGraphicFramePr>
        <p:xfrm>
          <a:off x="1187450" y="3897313"/>
          <a:ext cx="6300788" cy="723900"/>
        </p:xfrm>
        <a:graphic>
          <a:graphicData uri="http://schemas.openxmlformats.org/presentationml/2006/ole">
            <mc:AlternateContent xmlns:mc="http://schemas.openxmlformats.org/markup-compatibility/2006">
              <mc:Choice xmlns:v="urn:schemas-microsoft-com:vml" Requires="v">
                <p:oleObj spid="_x0000_s133284" r:id="rId4" imgW="2425700" imgH="457200" progId="Equation.3">
                  <p:embed/>
                </p:oleObj>
              </mc:Choice>
              <mc:Fallback>
                <p:oleObj r:id="rId4" imgW="2425700" imgH="4572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3897313"/>
                        <a:ext cx="6300788"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13"/>
          <p:cNvSpPr txBox="1">
            <a:spLocks noChangeArrowheads="1"/>
          </p:cNvSpPr>
          <p:nvPr/>
        </p:nvSpPr>
        <p:spPr bwMode="auto">
          <a:xfrm>
            <a:off x="611188" y="152400"/>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模糊集的定义</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347663" y="0"/>
            <a:ext cx="8229600" cy="1143000"/>
          </a:xfrm>
        </p:spPr>
        <p:txBody>
          <a:bodyPr/>
          <a:lstStyle/>
          <a:p>
            <a:r>
              <a:rPr lang="zh-CN" altLang="en-US" b="1" dirty="0"/>
              <a:t>模糊与概率的异同</a:t>
            </a:r>
          </a:p>
        </p:txBody>
      </p:sp>
      <p:sp>
        <p:nvSpPr>
          <p:cNvPr id="232451" name="Rectangle 3"/>
          <p:cNvSpPr>
            <a:spLocks noGrp="1" noChangeArrowheads="1"/>
          </p:cNvSpPr>
          <p:nvPr>
            <p:ph type="body" sz="half" idx="1"/>
          </p:nvPr>
        </p:nvSpPr>
        <p:spPr>
          <a:xfrm>
            <a:off x="468313" y="1304924"/>
            <a:ext cx="8218487" cy="4968391"/>
          </a:xfrm>
        </p:spPr>
        <p:txBody>
          <a:bodyPr/>
          <a:lstStyle/>
          <a:p>
            <a:pPr>
              <a:lnSpc>
                <a:spcPct val="90000"/>
              </a:lnSpc>
            </a:pPr>
            <a:r>
              <a:rPr lang="zh-CN" altLang="en-US" sz="2800" b="1" dirty="0">
                <a:solidFill>
                  <a:srgbClr val="3333FF"/>
                </a:solidFill>
                <a:latin typeface="Times New Roman" pitchFamily="18" charset="0"/>
              </a:rPr>
              <a:t>相似点</a:t>
            </a:r>
          </a:p>
          <a:p>
            <a:pPr lvl="1">
              <a:lnSpc>
                <a:spcPct val="110000"/>
              </a:lnSpc>
            </a:pPr>
            <a:r>
              <a:rPr lang="zh-CN" altLang="en-US" dirty="0" smtClean="0">
                <a:solidFill>
                  <a:srgbClr val="3333FF"/>
                </a:solidFill>
                <a:latin typeface="仿宋_GB2312" pitchFamily="49" charset="-122"/>
                <a:ea typeface="仿宋_GB2312" pitchFamily="49" charset="-122"/>
              </a:rPr>
              <a:t>都</a:t>
            </a:r>
            <a:r>
              <a:rPr lang="zh-CN" altLang="en-US" dirty="0">
                <a:solidFill>
                  <a:srgbClr val="3333FF"/>
                </a:solidFill>
                <a:latin typeface="仿宋_GB2312" pitchFamily="49" charset="-122"/>
                <a:ea typeface="仿宋_GB2312" pitchFamily="49" charset="-122"/>
              </a:rPr>
              <a:t>可用来刻画不确定性</a:t>
            </a:r>
            <a:r>
              <a:rPr lang="en-US" altLang="zh-CN" dirty="0">
                <a:solidFill>
                  <a:srgbClr val="3333FF"/>
                </a:solidFill>
                <a:latin typeface="仿宋_GB2312" pitchFamily="49" charset="-122"/>
                <a:ea typeface="仿宋_GB2312" pitchFamily="49" charset="-122"/>
              </a:rPr>
              <a:t>.</a:t>
            </a:r>
          </a:p>
          <a:p>
            <a:pPr lvl="1">
              <a:lnSpc>
                <a:spcPct val="110000"/>
              </a:lnSpc>
            </a:pPr>
            <a:r>
              <a:rPr lang="zh-CN" altLang="en-US" dirty="0" smtClean="0">
                <a:solidFill>
                  <a:srgbClr val="3333FF"/>
                </a:solidFill>
                <a:latin typeface="仿宋_GB2312" pitchFamily="49" charset="-122"/>
                <a:ea typeface="仿宋_GB2312" pitchFamily="49" charset="-122"/>
              </a:rPr>
              <a:t>都</a:t>
            </a:r>
            <a:r>
              <a:rPr lang="zh-CN" altLang="en-US" dirty="0">
                <a:solidFill>
                  <a:srgbClr val="3333FF"/>
                </a:solidFill>
                <a:latin typeface="仿宋_GB2312" pitchFamily="49" charset="-122"/>
                <a:ea typeface="仿宋_GB2312" pitchFamily="49" charset="-122"/>
              </a:rPr>
              <a:t>以</a:t>
            </a:r>
            <a:r>
              <a:rPr lang="en-US" altLang="zh-CN" dirty="0">
                <a:solidFill>
                  <a:srgbClr val="3333FF"/>
                </a:solidFill>
                <a:latin typeface="仿宋_GB2312" pitchFamily="49" charset="-122"/>
                <a:ea typeface="仿宋_GB2312" pitchFamily="49" charset="-122"/>
              </a:rPr>
              <a:t>[0,1]</a:t>
            </a:r>
            <a:r>
              <a:rPr lang="zh-CN" altLang="en-US" dirty="0">
                <a:solidFill>
                  <a:srgbClr val="3333FF"/>
                </a:solidFill>
                <a:latin typeface="仿宋_GB2312" pitchFamily="49" charset="-122"/>
                <a:ea typeface="仿宋_GB2312" pitchFamily="49" charset="-122"/>
              </a:rPr>
              <a:t>中的数来进行标度</a:t>
            </a:r>
            <a:r>
              <a:rPr lang="en-US" altLang="zh-CN" dirty="0">
                <a:solidFill>
                  <a:srgbClr val="3333FF"/>
                </a:solidFill>
                <a:latin typeface="仿宋_GB2312" pitchFamily="49" charset="-122"/>
                <a:ea typeface="仿宋_GB2312" pitchFamily="49" charset="-122"/>
              </a:rPr>
              <a:t>,</a:t>
            </a:r>
            <a:r>
              <a:rPr lang="zh-CN" altLang="en-US" dirty="0">
                <a:solidFill>
                  <a:srgbClr val="3333FF"/>
                </a:solidFill>
                <a:latin typeface="仿宋_GB2312" pitchFamily="49" charset="-122"/>
                <a:ea typeface="仿宋_GB2312" pitchFamily="49" charset="-122"/>
              </a:rPr>
              <a:t>即</a:t>
            </a:r>
            <a:r>
              <a:rPr lang="en-US" altLang="zh-CN" dirty="0">
                <a:solidFill>
                  <a:srgbClr val="3333FF"/>
                </a:solidFill>
                <a:latin typeface="仿宋_GB2312" pitchFamily="49" charset="-122"/>
                <a:ea typeface="仿宋_GB2312" pitchFamily="49" charset="-122"/>
              </a:rPr>
              <a:t>,</a:t>
            </a:r>
            <a:r>
              <a:rPr lang="zh-CN" altLang="en-US" dirty="0">
                <a:solidFill>
                  <a:srgbClr val="3333FF"/>
                </a:solidFill>
                <a:latin typeface="仿宋_GB2312" pitchFamily="49" charset="-122"/>
                <a:ea typeface="仿宋_GB2312" pitchFamily="49" charset="-122"/>
              </a:rPr>
              <a:t>映射的值域是相同的</a:t>
            </a:r>
            <a:r>
              <a:rPr lang="en-US" altLang="zh-CN" dirty="0">
                <a:solidFill>
                  <a:srgbClr val="3333FF"/>
                </a:solidFill>
                <a:latin typeface="仿宋_GB2312" pitchFamily="49" charset="-122"/>
                <a:ea typeface="仿宋_GB2312" pitchFamily="49" charset="-122"/>
              </a:rPr>
              <a:t>,</a:t>
            </a:r>
            <a:r>
              <a:rPr lang="zh-CN" altLang="en-US" dirty="0">
                <a:solidFill>
                  <a:srgbClr val="3333FF"/>
                </a:solidFill>
                <a:latin typeface="仿宋_GB2312" pitchFamily="49" charset="-122"/>
                <a:ea typeface="仿宋_GB2312" pitchFamily="49" charset="-122"/>
              </a:rPr>
              <a:t>均为</a:t>
            </a:r>
            <a:r>
              <a:rPr lang="en-US" altLang="zh-CN" dirty="0">
                <a:solidFill>
                  <a:srgbClr val="3333FF"/>
                </a:solidFill>
                <a:latin typeface="仿宋_GB2312" pitchFamily="49" charset="-122"/>
                <a:ea typeface="仿宋_GB2312" pitchFamily="49" charset="-122"/>
              </a:rPr>
              <a:t>[0,1].</a:t>
            </a:r>
          </a:p>
          <a:p>
            <a:pPr lvl="1">
              <a:lnSpc>
                <a:spcPct val="110000"/>
              </a:lnSpc>
            </a:pPr>
            <a:r>
              <a:rPr lang="zh-CN" altLang="en-US" dirty="0" smtClean="0">
                <a:solidFill>
                  <a:srgbClr val="3333FF"/>
                </a:solidFill>
                <a:latin typeface="仿宋_GB2312" pitchFamily="49" charset="-122"/>
                <a:ea typeface="仿宋_GB2312" pitchFamily="49" charset="-122"/>
              </a:rPr>
              <a:t>都</a:t>
            </a:r>
            <a:r>
              <a:rPr lang="zh-CN" altLang="en-US" dirty="0">
                <a:solidFill>
                  <a:srgbClr val="3333FF"/>
                </a:solidFill>
                <a:latin typeface="仿宋_GB2312" pitchFamily="49" charset="-122"/>
                <a:ea typeface="仿宋_GB2312" pitchFamily="49" charset="-122"/>
              </a:rPr>
              <a:t>有相同的运算</a:t>
            </a:r>
            <a:r>
              <a:rPr lang="en-US" altLang="zh-CN" dirty="0">
                <a:solidFill>
                  <a:srgbClr val="3333FF"/>
                </a:solidFill>
                <a:latin typeface="仿宋_GB2312" pitchFamily="49" charset="-122"/>
                <a:ea typeface="仿宋_GB2312" pitchFamily="49" charset="-122"/>
              </a:rPr>
              <a:t>:</a:t>
            </a:r>
            <a:r>
              <a:rPr lang="zh-CN" altLang="en-US" dirty="0" smtClean="0">
                <a:solidFill>
                  <a:srgbClr val="3333FF"/>
                </a:solidFill>
                <a:latin typeface="仿宋_GB2312" pitchFamily="49" charset="-122"/>
                <a:ea typeface="仿宋_GB2312" pitchFamily="49" charset="-122"/>
              </a:rPr>
              <a:t>并</a:t>
            </a:r>
            <a:r>
              <a:rPr lang="en-US" altLang="zh-CN" dirty="0" smtClean="0">
                <a:solidFill>
                  <a:srgbClr val="3333FF"/>
                </a:solidFill>
                <a:latin typeface="仿宋_GB2312" pitchFamily="49" charset="-122"/>
                <a:ea typeface="仿宋_GB2312" pitchFamily="49" charset="-122"/>
              </a:rPr>
              <a:t>,</a:t>
            </a:r>
            <a:r>
              <a:rPr lang="zh-CN" altLang="en-US" dirty="0" smtClean="0">
                <a:solidFill>
                  <a:srgbClr val="3333FF"/>
                </a:solidFill>
                <a:latin typeface="仿宋_GB2312" pitchFamily="49" charset="-122"/>
                <a:ea typeface="仿宋_GB2312" pitchFamily="49" charset="-122"/>
              </a:rPr>
              <a:t>交</a:t>
            </a:r>
            <a:r>
              <a:rPr lang="en-US" altLang="zh-CN" dirty="0" smtClean="0">
                <a:solidFill>
                  <a:srgbClr val="3333FF"/>
                </a:solidFill>
                <a:latin typeface="仿宋_GB2312" pitchFamily="49" charset="-122"/>
                <a:ea typeface="仿宋_GB2312" pitchFamily="49" charset="-122"/>
              </a:rPr>
              <a:t>,</a:t>
            </a:r>
            <a:r>
              <a:rPr lang="zh-CN" altLang="en-US" dirty="0" smtClean="0">
                <a:solidFill>
                  <a:srgbClr val="3333FF"/>
                </a:solidFill>
                <a:latin typeface="仿宋_GB2312" pitchFamily="49" charset="-122"/>
                <a:ea typeface="仿宋_GB2312" pitchFamily="49" charset="-122"/>
              </a:rPr>
              <a:t>补</a:t>
            </a:r>
            <a:r>
              <a:rPr lang="en-US" altLang="zh-CN" dirty="0" smtClean="0">
                <a:solidFill>
                  <a:srgbClr val="3333FF"/>
                </a:solidFill>
                <a:latin typeface="仿宋_GB2312" pitchFamily="49" charset="-122"/>
                <a:ea typeface="仿宋_GB2312" pitchFamily="49" charset="-122"/>
              </a:rPr>
              <a:t>.</a:t>
            </a:r>
          </a:p>
          <a:p>
            <a:pPr>
              <a:lnSpc>
                <a:spcPct val="110000"/>
              </a:lnSpc>
            </a:pPr>
            <a:endParaRPr lang="en-US" altLang="zh-CN" dirty="0">
              <a:latin typeface="仿宋_GB2312" pitchFamily="49" charset="-122"/>
              <a:ea typeface="仿宋_GB2312" pitchFamily="49" charset="-122"/>
            </a:endParaRPr>
          </a:p>
          <a:p>
            <a:pPr>
              <a:lnSpc>
                <a:spcPct val="110000"/>
              </a:lnSpc>
            </a:pPr>
            <a:r>
              <a:rPr lang="zh-CN" altLang="en-US" sz="2800" dirty="0" smtClean="0">
                <a:solidFill>
                  <a:srgbClr val="FF0000"/>
                </a:solidFill>
                <a:latin typeface="Times New Roman" pitchFamily="18" charset="0"/>
              </a:rPr>
              <a:t>不同点</a:t>
            </a:r>
            <a:endParaRPr lang="en-US" altLang="zh-CN" sz="2800" dirty="0" smtClean="0">
              <a:solidFill>
                <a:srgbClr val="FF0000"/>
              </a:solidFill>
              <a:latin typeface="Times New Roman" pitchFamily="18" charset="0"/>
            </a:endParaRPr>
          </a:p>
          <a:p>
            <a:pPr lvl="1">
              <a:lnSpc>
                <a:spcPct val="110000"/>
              </a:lnSpc>
            </a:pPr>
            <a:r>
              <a:rPr lang="zh-CN" altLang="en-US" dirty="0"/>
              <a:t>关键的区别在于如何处理一个集合   与它的补集合</a:t>
            </a:r>
          </a:p>
          <a:p>
            <a:pPr lvl="2">
              <a:lnSpc>
                <a:spcPct val="110000"/>
              </a:lnSpc>
              <a:spcBef>
                <a:spcPts val="1800"/>
              </a:spcBef>
            </a:pPr>
            <a:r>
              <a:rPr lang="zh-CN" altLang="en-US" b="1" dirty="0" smtClean="0">
                <a:solidFill>
                  <a:srgbClr val="7030A0"/>
                </a:solidFill>
                <a:latin typeface="Times New Roman" pitchFamily="18" charset="0"/>
              </a:rPr>
              <a:t>概率</a:t>
            </a:r>
            <a:endParaRPr lang="en-US" altLang="zh-CN" b="1" dirty="0" smtClean="0">
              <a:solidFill>
                <a:srgbClr val="7030A0"/>
              </a:solidFill>
              <a:latin typeface="Times New Roman" pitchFamily="18" charset="0"/>
            </a:endParaRPr>
          </a:p>
          <a:p>
            <a:pPr lvl="2">
              <a:lnSpc>
                <a:spcPct val="110000"/>
              </a:lnSpc>
              <a:spcBef>
                <a:spcPts val="1800"/>
              </a:spcBef>
            </a:pPr>
            <a:r>
              <a:rPr lang="zh-CN" altLang="en-US" b="1" dirty="0">
                <a:solidFill>
                  <a:srgbClr val="7030A0"/>
                </a:solidFill>
                <a:latin typeface="Times New Roman" pitchFamily="18" charset="0"/>
              </a:rPr>
              <a:t>模糊</a:t>
            </a:r>
            <a:endParaRPr lang="en-US" altLang="zh-CN" b="1" dirty="0">
              <a:solidFill>
                <a:srgbClr val="7030A0"/>
              </a:solidFill>
              <a:latin typeface="Times New Roman" pitchFamily="18" charset="0"/>
            </a:endParaRPr>
          </a:p>
        </p:txBody>
      </p:sp>
      <p:graphicFrame>
        <p:nvGraphicFramePr>
          <p:cNvPr id="232458" name="Object 10"/>
          <p:cNvGraphicFramePr>
            <a:graphicFrameLocks noGrp="1" noChangeAspect="1"/>
          </p:cNvGraphicFramePr>
          <p:nvPr>
            <p:ph sz="quarter" idx="2"/>
            <p:extLst>
              <p:ext uri="{D42A27DB-BD31-4B8C-83A1-F6EECF244321}">
                <p14:modId xmlns:p14="http://schemas.microsoft.com/office/powerpoint/2010/main" val="27145897"/>
              </p:ext>
            </p:extLst>
          </p:nvPr>
        </p:nvGraphicFramePr>
        <p:xfrm>
          <a:off x="2699792" y="5301208"/>
          <a:ext cx="4032448" cy="440115"/>
        </p:xfrm>
        <a:graphic>
          <a:graphicData uri="http://schemas.openxmlformats.org/presentationml/2006/ole">
            <mc:AlternateContent xmlns:mc="http://schemas.openxmlformats.org/markup-compatibility/2006">
              <mc:Choice xmlns:v="urn:schemas-microsoft-com:vml" Requires="v">
                <p:oleObj spid="_x0000_s233043" name="Equation" r:id="rId4" imgW="2095200" imgH="228600" progId="Equation.DSMT4">
                  <p:embed/>
                </p:oleObj>
              </mc:Choice>
              <mc:Fallback>
                <p:oleObj name="Equation" r:id="rId4" imgW="2095200" imgH="22860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5301208"/>
                        <a:ext cx="4032448" cy="440115"/>
                      </a:xfrm>
                      <a:prstGeom prst="rect">
                        <a:avLst/>
                      </a:prstGeom>
                      <a:noFill/>
                      <a:ln>
                        <a:noFill/>
                      </a:ln>
                      <a:effectLst/>
                      <a:extLst/>
                    </p:spPr>
                  </p:pic>
                </p:oleObj>
              </mc:Fallback>
            </mc:AlternateContent>
          </a:graphicData>
        </a:graphic>
      </p:graphicFrame>
      <p:graphicFrame>
        <p:nvGraphicFramePr>
          <p:cNvPr id="232460" name="Object 12"/>
          <p:cNvGraphicFramePr>
            <a:graphicFrameLocks noGrp="1" noChangeAspect="1"/>
          </p:cNvGraphicFramePr>
          <p:nvPr>
            <p:ph sz="quarter" idx="3"/>
            <p:extLst>
              <p:ext uri="{D42A27DB-BD31-4B8C-83A1-F6EECF244321}">
                <p14:modId xmlns:p14="http://schemas.microsoft.com/office/powerpoint/2010/main" val="1269640786"/>
              </p:ext>
            </p:extLst>
          </p:nvPr>
        </p:nvGraphicFramePr>
        <p:xfrm>
          <a:off x="2627785" y="5838520"/>
          <a:ext cx="1548172" cy="497478"/>
        </p:xfrm>
        <a:graphic>
          <a:graphicData uri="http://schemas.openxmlformats.org/presentationml/2006/ole">
            <mc:AlternateContent xmlns:mc="http://schemas.openxmlformats.org/markup-compatibility/2006">
              <mc:Choice xmlns:v="urn:schemas-microsoft-com:vml" Requires="v">
                <p:oleObj spid="_x0000_s233044" name="Equation" r:id="rId6" imgW="711000" imgH="228600" progId="Equation.DSMT4">
                  <p:embed/>
                </p:oleObj>
              </mc:Choice>
              <mc:Fallback>
                <p:oleObj name="Equation" r:id="rId6" imgW="711000" imgH="22860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7785" y="5838520"/>
                        <a:ext cx="1548172" cy="497478"/>
                      </a:xfrm>
                      <a:prstGeom prst="rect">
                        <a:avLst/>
                      </a:prstGeom>
                      <a:noFill/>
                      <a:ln>
                        <a:noFill/>
                      </a:ln>
                      <a:effectLst/>
                      <a:extLst/>
                    </p:spPr>
                  </p:pic>
                </p:oleObj>
              </mc:Fallback>
            </mc:AlternateContent>
          </a:graphicData>
        </a:graphic>
      </p:graphicFrame>
      <p:graphicFrame>
        <p:nvGraphicFramePr>
          <p:cNvPr id="232462" name="Object 14"/>
          <p:cNvGraphicFramePr>
            <a:graphicFrameLocks noChangeAspect="1"/>
          </p:cNvGraphicFramePr>
          <p:nvPr>
            <p:extLst>
              <p:ext uri="{D42A27DB-BD31-4B8C-83A1-F6EECF244321}">
                <p14:modId xmlns:p14="http://schemas.microsoft.com/office/powerpoint/2010/main" val="1015152641"/>
              </p:ext>
            </p:extLst>
          </p:nvPr>
        </p:nvGraphicFramePr>
        <p:xfrm>
          <a:off x="5976156" y="4707944"/>
          <a:ext cx="324036" cy="350513"/>
        </p:xfrm>
        <a:graphic>
          <a:graphicData uri="http://schemas.openxmlformats.org/presentationml/2006/ole">
            <mc:AlternateContent xmlns:mc="http://schemas.openxmlformats.org/markup-compatibility/2006">
              <mc:Choice xmlns:v="urn:schemas-microsoft-com:vml" Requires="v">
                <p:oleObj spid="_x0000_s233045" name="Equation" r:id="rId8" imgW="152280" imgH="164880" progId="Equation.DSMT4">
                  <p:embed/>
                </p:oleObj>
              </mc:Choice>
              <mc:Fallback>
                <p:oleObj name="Equation" r:id="rId8" imgW="152280" imgH="16488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76156" y="4707944"/>
                        <a:ext cx="324036" cy="350513"/>
                      </a:xfrm>
                      <a:prstGeom prst="rect">
                        <a:avLst/>
                      </a:prstGeom>
                      <a:noFill/>
                      <a:ln>
                        <a:noFill/>
                      </a:ln>
                      <a:effectLst/>
                      <a:extLst/>
                    </p:spPr>
                  </p:pic>
                </p:oleObj>
              </mc:Fallback>
            </mc:AlternateContent>
          </a:graphicData>
        </a:graphic>
      </p:graphicFrame>
      <p:graphicFrame>
        <p:nvGraphicFramePr>
          <p:cNvPr id="232463" name="Object 15"/>
          <p:cNvGraphicFramePr>
            <a:graphicFrameLocks noChangeAspect="1"/>
          </p:cNvGraphicFramePr>
          <p:nvPr>
            <p:extLst>
              <p:ext uri="{D42A27DB-BD31-4B8C-83A1-F6EECF244321}">
                <p14:modId xmlns:p14="http://schemas.microsoft.com/office/powerpoint/2010/main" val="97358226"/>
              </p:ext>
            </p:extLst>
          </p:nvPr>
        </p:nvGraphicFramePr>
        <p:xfrm>
          <a:off x="8280412" y="4689140"/>
          <a:ext cx="365684" cy="322150"/>
        </p:xfrm>
        <a:graphic>
          <a:graphicData uri="http://schemas.openxmlformats.org/presentationml/2006/ole">
            <mc:AlternateContent xmlns:mc="http://schemas.openxmlformats.org/markup-compatibility/2006">
              <mc:Choice xmlns:v="urn:schemas-microsoft-com:vml" Requires="v">
                <p:oleObj spid="_x0000_s233046" name="Equation" r:id="rId10" imgW="215640" imgH="190440" progId="Equation.DSMT4">
                  <p:embed/>
                </p:oleObj>
              </mc:Choice>
              <mc:Fallback>
                <p:oleObj name="Equation" r:id="rId10" imgW="215640" imgH="19044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80412" y="4689140"/>
                        <a:ext cx="365684" cy="322150"/>
                      </a:xfrm>
                      <a:prstGeom prst="rect">
                        <a:avLst/>
                      </a:prstGeom>
                      <a:noFill/>
                      <a:ln>
                        <a:noFill/>
                      </a:ln>
                      <a:effectLs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zh-CN" altLang="en-US" dirty="0"/>
              <a:t>随机与模糊：</a:t>
            </a:r>
            <a:r>
              <a:rPr lang="zh-CN" altLang="en-US" dirty="0">
                <a:solidFill>
                  <a:srgbClr val="FF0000"/>
                </a:solidFill>
              </a:rPr>
              <a:t>是否</a:t>
            </a:r>
            <a:r>
              <a:rPr lang="zh-CN" altLang="en-US" dirty="0"/>
              <a:t>与</a:t>
            </a:r>
            <a:r>
              <a:rPr lang="zh-CN" altLang="en-US" dirty="0">
                <a:solidFill>
                  <a:srgbClr val="FF0000"/>
                </a:solidFill>
              </a:rPr>
              <a:t>多少</a:t>
            </a:r>
          </a:p>
        </p:txBody>
      </p:sp>
      <p:sp>
        <p:nvSpPr>
          <p:cNvPr id="237571" name="Rectangle 3"/>
          <p:cNvSpPr>
            <a:spLocks noGrp="1" noChangeArrowheads="1"/>
          </p:cNvSpPr>
          <p:nvPr>
            <p:ph type="body" idx="1"/>
          </p:nvPr>
        </p:nvSpPr>
        <p:spPr>
          <a:xfrm>
            <a:off x="708025" y="1808820"/>
            <a:ext cx="8148451" cy="4525963"/>
          </a:xfrm>
        </p:spPr>
        <p:txBody>
          <a:bodyPr/>
          <a:lstStyle/>
          <a:p>
            <a:r>
              <a:rPr lang="zh-CN" altLang="en-US" dirty="0">
                <a:latin typeface="宋体" pitchFamily="2" charset="-122"/>
              </a:rPr>
              <a:t>模糊性</a:t>
            </a:r>
            <a:r>
              <a:rPr lang="en-US" altLang="zh-CN" dirty="0">
                <a:latin typeface="宋体" pitchFamily="2" charset="-122"/>
              </a:rPr>
              <a:t>:</a:t>
            </a:r>
          </a:p>
          <a:p>
            <a:pPr marL="0" indent="0">
              <a:buNone/>
            </a:pPr>
            <a:r>
              <a:rPr lang="en-US" altLang="zh-CN" dirty="0" smtClean="0">
                <a:latin typeface="宋体" pitchFamily="2" charset="-122"/>
              </a:rPr>
              <a:t>	</a:t>
            </a:r>
            <a:r>
              <a:rPr lang="zh-CN" altLang="en-US" dirty="0" smtClean="0">
                <a:latin typeface="宋体" pitchFamily="2" charset="-122"/>
              </a:rPr>
              <a:t>事件</a:t>
            </a:r>
            <a:r>
              <a:rPr lang="zh-CN" altLang="en-US" dirty="0">
                <a:latin typeface="宋体" pitchFamily="2" charset="-122"/>
              </a:rPr>
              <a:t>发生的程度，而不是一个事件是否发生</a:t>
            </a:r>
            <a:r>
              <a:rPr lang="en-US" altLang="zh-CN" dirty="0" smtClean="0">
                <a:latin typeface="宋体" pitchFamily="2" charset="-122"/>
              </a:rPr>
              <a:t>.</a:t>
            </a:r>
          </a:p>
          <a:p>
            <a:pPr marL="0" indent="0">
              <a:buNone/>
            </a:pPr>
            <a:endParaRPr lang="en-US" altLang="zh-CN" dirty="0">
              <a:latin typeface="宋体" pitchFamily="2" charset="-122"/>
            </a:endParaRPr>
          </a:p>
          <a:p>
            <a:r>
              <a:rPr lang="zh-CN" altLang="en-US" dirty="0">
                <a:latin typeface="宋体" pitchFamily="2" charset="-122"/>
              </a:rPr>
              <a:t>随机性</a:t>
            </a:r>
            <a:r>
              <a:rPr lang="en-US" altLang="zh-CN" dirty="0">
                <a:latin typeface="宋体" pitchFamily="2" charset="-122"/>
              </a:rPr>
              <a:t>:</a:t>
            </a:r>
          </a:p>
          <a:p>
            <a:pPr marL="0" indent="0">
              <a:buNone/>
            </a:pPr>
            <a:r>
              <a:rPr lang="en-US" altLang="zh-CN" dirty="0">
                <a:latin typeface="宋体" pitchFamily="2" charset="-122"/>
              </a:rPr>
              <a:t> </a:t>
            </a:r>
            <a:r>
              <a:rPr lang="en-US" altLang="zh-CN" dirty="0" smtClean="0">
                <a:latin typeface="宋体" pitchFamily="2" charset="-122"/>
              </a:rPr>
              <a:t>   </a:t>
            </a:r>
            <a:r>
              <a:rPr lang="zh-CN" altLang="en-US" dirty="0" smtClean="0">
                <a:latin typeface="宋体" pitchFamily="2" charset="-122"/>
              </a:rPr>
              <a:t>描述事件发</a:t>
            </a:r>
            <a:r>
              <a:rPr lang="zh-CN" altLang="en-US" dirty="0">
                <a:latin typeface="宋体" pitchFamily="2" charset="-122"/>
              </a:rPr>
              <a:t>生的不确定性</a:t>
            </a:r>
            <a:r>
              <a:rPr lang="en-US" altLang="zh-CN" dirty="0">
                <a:latin typeface="宋体" pitchFamily="2" charset="-122"/>
              </a:rPr>
              <a:t>,</a:t>
            </a:r>
            <a:r>
              <a:rPr lang="zh-CN" altLang="en-US" dirty="0">
                <a:latin typeface="宋体" pitchFamily="2" charset="-122"/>
              </a:rPr>
              <a:t>即</a:t>
            </a:r>
            <a:r>
              <a:rPr lang="en-US" altLang="zh-CN" dirty="0">
                <a:latin typeface="宋体" pitchFamily="2" charset="-122"/>
              </a:rPr>
              <a:t>,</a:t>
            </a:r>
            <a:r>
              <a:rPr lang="zh-CN" altLang="en-US" dirty="0">
                <a:latin typeface="宋体" pitchFamily="2" charset="-122"/>
              </a:rPr>
              <a:t>一个事件发生与否</a:t>
            </a:r>
            <a:r>
              <a:rPr lang="en-US" altLang="zh-CN" dirty="0">
                <a:latin typeface="宋体" pitchFamily="2" charset="-122"/>
              </a:rPr>
              <a:t>.</a:t>
            </a:r>
          </a:p>
        </p:txBody>
      </p:sp>
    </p:spTree>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type="body" sz="half" idx="1"/>
          </p:nvPr>
        </p:nvSpPr>
        <p:spPr>
          <a:xfrm>
            <a:off x="107950" y="1125538"/>
            <a:ext cx="8928100" cy="5616575"/>
          </a:xfrm>
        </p:spPr>
        <p:txBody>
          <a:bodyPr/>
          <a:lstStyle/>
          <a:p>
            <a:r>
              <a:rPr lang="zh-CN" altLang="en-US" sz="2400" b="1" dirty="0" smtClean="0">
                <a:solidFill>
                  <a:srgbClr val="A50021"/>
                </a:solidFill>
                <a:latin typeface="Times New Roman" pitchFamily="18" charset="0"/>
                <a:cs typeface="Times New Roman" pitchFamily="18" charset="0"/>
              </a:rPr>
              <a:t>离散</a:t>
            </a:r>
            <a:r>
              <a:rPr lang="zh-CN" altLang="en-US" sz="2400" b="1" dirty="0">
                <a:solidFill>
                  <a:srgbClr val="A50021"/>
                </a:solidFill>
                <a:latin typeface="Times New Roman" pitchFamily="18" charset="0"/>
                <a:cs typeface="Times New Roman" pitchFamily="18" charset="0"/>
              </a:rPr>
              <a:t>且为有限论域的表示方法</a:t>
            </a:r>
          </a:p>
          <a:p>
            <a:pPr marL="400050" lvl="1" indent="0">
              <a:buNone/>
            </a:pPr>
            <a:r>
              <a:rPr lang="zh-CN" altLang="en-US" sz="2000" b="1" dirty="0">
                <a:latin typeface="Times New Roman" pitchFamily="18" charset="0"/>
                <a:cs typeface="Times New Roman" pitchFamily="18" charset="0"/>
              </a:rPr>
              <a:t>    </a:t>
            </a:r>
            <a:r>
              <a:rPr lang="zh-CN" altLang="en-US" sz="2000" b="0" dirty="0">
                <a:latin typeface="Times New Roman" pitchFamily="18" charset="0"/>
                <a:cs typeface="Times New Roman" pitchFamily="18" charset="0"/>
              </a:rPr>
              <a:t>设论域  </a:t>
            </a:r>
            <a:r>
              <a:rPr lang="en-US" altLang="zh-CN" sz="2000" b="0" dirty="0">
                <a:latin typeface="Times New Roman" pitchFamily="18" charset="0"/>
                <a:cs typeface="Times New Roman" pitchFamily="18" charset="0"/>
              </a:rPr>
              <a:t>U={u1, u2, … , un}</a:t>
            </a:r>
            <a:r>
              <a:rPr lang="zh-CN" altLang="en-US" sz="2000" b="0" dirty="0">
                <a:latin typeface="Times New Roman" pitchFamily="18" charset="0"/>
                <a:cs typeface="Times New Roman" pitchFamily="18" charset="0"/>
              </a:rPr>
              <a:t>为离散论域，则其模糊集可表示为：</a:t>
            </a:r>
          </a:p>
          <a:p>
            <a:pPr marL="400050" lvl="1" indent="0">
              <a:buNone/>
            </a:pPr>
            <a:r>
              <a:rPr lang="zh-CN" altLang="en-US" sz="2200" b="0" dirty="0">
                <a:latin typeface="Times New Roman" pitchFamily="18" charset="0"/>
                <a:cs typeface="Times New Roman" pitchFamily="18" charset="0"/>
              </a:rPr>
              <a:t>        </a:t>
            </a:r>
            <a:r>
              <a:rPr lang="en-US" altLang="zh-CN" sz="2200" b="0" dirty="0">
                <a:latin typeface="Times New Roman" pitchFamily="18" charset="0"/>
                <a:cs typeface="Times New Roman" pitchFamily="18" charset="0"/>
              </a:rPr>
              <a:t>F={           ,            , … ,           }</a:t>
            </a:r>
          </a:p>
          <a:p>
            <a:pPr marL="400050" lvl="1" indent="0">
              <a:buNone/>
            </a:pPr>
            <a:r>
              <a:rPr lang="zh-CN" altLang="en-US" sz="2000" dirty="0" smtClean="0">
                <a:solidFill>
                  <a:srgbClr val="3333FF"/>
                </a:solidFill>
                <a:latin typeface="Times New Roman" pitchFamily="18" charset="0"/>
                <a:cs typeface="Times New Roman" pitchFamily="18" charset="0"/>
              </a:rPr>
              <a:t>为了</a:t>
            </a:r>
            <a:r>
              <a:rPr lang="zh-CN" altLang="en-US" sz="2000" dirty="0">
                <a:solidFill>
                  <a:srgbClr val="3333FF"/>
                </a:solidFill>
                <a:latin typeface="Times New Roman" pitchFamily="18" charset="0"/>
                <a:cs typeface="Times New Roman" pitchFamily="18" charset="0"/>
              </a:rPr>
              <a:t>能够表示出论域中的元素与其隶属度之间的对应关系，扎德引入了一种模糊集的表示方式：先为论域中的每个元素都标上其隶属度，然后再用“</a:t>
            </a:r>
            <a:r>
              <a:rPr lang="en-US" altLang="zh-CN" sz="2000" dirty="0">
                <a:solidFill>
                  <a:srgbClr val="3333FF"/>
                </a:solidFill>
                <a:latin typeface="Times New Roman" pitchFamily="18" charset="0"/>
                <a:cs typeface="Times New Roman" pitchFamily="18" charset="0"/>
              </a:rPr>
              <a:t>+”</a:t>
            </a:r>
            <a:r>
              <a:rPr lang="zh-CN" altLang="en-US" sz="2000" dirty="0">
                <a:solidFill>
                  <a:srgbClr val="3333FF"/>
                </a:solidFill>
                <a:latin typeface="Times New Roman" pitchFamily="18" charset="0"/>
                <a:cs typeface="Times New Roman" pitchFamily="18" charset="0"/>
              </a:rPr>
              <a:t>号把它们连接起来，</a:t>
            </a:r>
            <a:r>
              <a:rPr lang="zh-CN" altLang="en-US" sz="2000" b="0" dirty="0">
                <a:latin typeface="Times New Roman" pitchFamily="18" charset="0"/>
                <a:cs typeface="Times New Roman" pitchFamily="18" charset="0"/>
              </a:rPr>
              <a:t>即</a:t>
            </a:r>
          </a:p>
          <a:p>
            <a:pPr marL="400050" lvl="1" indent="0">
              <a:buNone/>
            </a:pPr>
            <a:endParaRPr lang="en-US" altLang="zh-CN" sz="2000" b="0" dirty="0" smtClean="0">
              <a:latin typeface="Times New Roman" pitchFamily="18" charset="0"/>
              <a:cs typeface="Times New Roman" pitchFamily="18" charset="0"/>
            </a:endParaRPr>
          </a:p>
          <a:p>
            <a:pPr marL="400050" lvl="1" indent="0">
              <a:buNone/>
            </a:pPr>
            <a:endParaRPr lang="zh-CN" altLang="en-US" sz="2000" b="0" dirty="0">
              <a:latin typeface="Times New Roman" pitchFamily="18" charset="0"/>
              <a:cs typeface="Times New Roman" pitchFamily="18" charset="0"/>
            </a:endParaRPr>
          </a:p>
          <a:p>
            <a:pPr marL="400050" lvl="1" indent="0">
              <a:buNone/>
            </a:pPr>
            <a:r>
              <a:rPr lang="zh-CN" altLang="en-US" sz="2200" b="0" dirty="0">
                <a:latin typeface="Times New Roman" pitchFamily="18" charset="0"/>
                <a:cs typeface="Times New Roman" pitchFamily="18" charset="0"/>
              </a:rPr>
              <a:t>也可</a:t>
            </a:r>
            <a:r>
              <a:rPr lang="zh-CN" altLang="en-US" sz="2200" b="0" dirty="0" smtClean="0">
                <a:latin typeface="Times New Roman" pitchFamily="18" charset="0"/>
                <a:cs typeface="Times New Roman" pitchFamily="18" charset="0"/>
              </a:rPr>
              <a:t>写</a:t>
            </a:r>
            <a:endParaRPr lang="en-US" altLang="zh-CN" sz="2200" b="0" dirty="0" smtClean="0">
              <a:latin typeface="Times New Roman" pitchFamily="18" charset="0"/>
              <a:cs typeface="Times New Roman" pitchFamily="18" charset="0"/>
            </a:endParaRPr>
          </a:p>
          <a:p>
            <a:pPr marL="400050" lvl="1" indent="0">
              <a:buNone/>
            </a:pPr>
            <a:endParaRPr lang="zh-CN" altLang="en-US" sz="2200" b="0" dirty="0">
              <a:latin typeface="Times New Roman" pitchFamily="18" charset="0"/>
              <a:cs typeface="Times New Roman" pitchFamily="18" charset="0"/>
            </a:endParaRPr>
          </a:p>
          <a:p>
            <a:pPr marL="400050" lvl="1" indent="0">
              <a:buNone/>
            </a:pPr>
            <a:r>
              <a:rPr lang="zh-CN" altLang="en-US" sz="2200" b="0" dirty="0">
                <a:latin typeface="Times New Roman" pitchFamily="18" charset="0"/>
                <a:cs typeface="Times New Roman" pitchFamily="18" charset="0"/>
              </a:rPr>
              <a:t>其中，       为</a:t>
            </a:r>
            <a:r>
              <a:rPr lang="en-US" altLang="zh-CN" sz="2200" b="0" dirty="0" err="1">
                <a:latin typeface="Times New Roman" pitchFamily="18" charset="0"/>
                <a:cs typeface="Times New Roman" pitchFamily="18" charset="0"/>
              </a:rPr>
              <a:t>u</a:t>
            </a:r>
            <a:r>
              <a:rPr lang="en-US" altLang="zh-CN" sz="2200" b="0" baseline="-25000" dirty="0" err="1">
                <a:latin typeface="Times New Roman" pitchFamily="18" charset="0"/>
                <a:cs typeface="Times New Roman" pitchFamily="18" charset="0"/>
              </a:rPr>
              <a:t>i</a:t>
            </a:r>
            <a:r>
              <a:rPr lang="zh-CN" altLang="en-US" sz="2200" b="0" dirty="0">
                <a:latin typeface="Times New Roman" pitchFamily="18" charset="0"/>
                <a:cs typeface="Times New Roman" pitchFamily="18" charset="0"/>
              </a:rPr>
              <a:t>对</a:t>
            </a:r>
            <a:r>
              <a:rPr lang="en-US" altLang="zh-CN" sz="2200" b="0" dirty="0">
                <a:latin typeface="Times New Roman" pitchFamily="18" charset="0"/>
                <a:cs typeface="Times New Roman" pitchFamily="18" charset="0"/>
              </a:rPr>
              <a:t>F</a:t>
            </a:r>
            <a:r>
              <a:rPr lang="zh-CN" altLang="en-US" sz="2200" b="0" dirty="0">
                <a:latin typeface="Times New Roman" pitchFamily="18" charset="0"/>
                <a:cs typeface="Times New Roman" pitchFamily="18" charset="0"/>
              </a:rPr>
              <a:t>的隶属度；“         </a:t>
            </a:r>
            <a:r>
              <a:rPr lang="en-US" altLang="zh-CN" sz="2200" b="0" dirty="0">
                <a:latin typeface="Times New Roman" pitchFamily="18" charset="0"/>
                <a:cs typeface="Times New Roman" pitchFamily="18" charset="0"/>
              </a:rPr>
              <a:t>/  </a:t>
            </a:r>
            <a:r>
              <a:rPr lang="en-US" altLang="zh-CN" sz="2200" b="0" dirty="0" err="1">
                <a:latin typeface="Times New Roman" pitchFamily="18" charset="0"/>
                <a:cs typeface="Times New Roman" pitchFamily="18" charset="0"/>
              </a:rPr>
              <a:t>u</a:t>
            </a:r>
            <a:r>
              <a:rPr lang="en-US" altLang="zh-CN" sz="2200" b="0" baseline="-25000" dirty="0" err="1">
                <a:latin typeface="Times New Roman" pitchFamily="18" charset="0"/>
                <a:cs typeface="Times New Roman" pitchFamily="18" charset="0"/>
              </a:rPr>
              <a:t>i</a:t>
            </a:r>
            <a:r>
              <a:rPr lang="en-US" altLang="zh-CN" sz="2200" b="0" dirty="0">
                <a:latin typeface="Times New Roman" pitchFamily="18" charset="0"/>
                <a:cs typeface="Times New Roman" pitchFamily="18" charset="0"/>
              </a:rPr>
              <a:t> ”</a:t>
            </a:r>
            <a:r>
              <a:rPr lang="zh-CN" altLang="en-US" sz="2200" b="0" dirty="0">
                <a:latin typeface="Times New Roman" pitchFamily="18" charset="0"/>
                <a:cs typeface="Times New Roman" pitchFamily="18" charset="0"/>
              </a:rPr>
              <a:t>不是相除关系，只是一个记号；“</a:t>
            </a:r>
            <a:r>
              <a:rPr lang="en-US" altLang="zh-CN" sz="2200" b="0" dirty="0">
                <a:latin typeface="Times New Roman" pitchFamily="18" charset="0"/>
                <a:cs typeface="Times New Roman" pitchFamily="18" charset="0"/>
              </a:rPr>
              <a:t>+”</a:t>
            </a:r>
            <a:r>
              <a:rPr lang="zh-CN" altLang="en-US" sz="2200" b="0" dirty="0">
                <a:latin typeface="Times New Roman" pitchFamily="18" charset="0"/>
                <a:cs typeface="Times New Roman" pitchFamily="18" charset="0"/>
              </a:rPr>
              <a:t>也不是算术意义上的加，只是一个连接符号。</a:t>
            </a:r>
          </a:p>
          <a:p>
            <a:pPr marL="400050" lvl="1" indent="0">
              <a:buNone/>
            </a:pPr>
            <a:r>
              <a:rPr lang="zh-CN" altLang="en-US" sz="2200" b="0" dirty="0">
                <a:latin typeface="Times New Roman" pitchFamily="18" charset="0"/>
                <a:cs typeface="Times New Roman" pitchFamily="18" charset="0"/>
              </a:rPr>
              <a:t>    </a:t>
            </a:r>
          </a:p>
        </p:txBody>
      </p:sp>
      <p:graphicFrame>
        <p:nvGraphicFramePr>
          <p:cNvPr id="134148" name="Object 4"/>
          <p:cNvGraphicFramePr>
            <a:graphicFrameLocks noGrp="1" noChangeAspect="1"/>
          </p:cNvGraphicFramePr>
          <p:nvPr>
            <p:ph sz="quarter" idx="2"/>
            <p:extLst>
              <p:ext uri="{D42A27DB-BD31-4B8C-83A1-F6EECF244321}">
                <p14:modId xmlns:p14="http://schemas.microsoft.com/office/powerpoint/2010/main" val="2645350112"/>
              </p:ext>
            </p:extLst>
          </p:nvPr>
        </p:nvGraphicFramePr>
        <p:xfrm>
          <a:off x="1619672" y="3537012"/>
          <a:ext cx="5256212" cy="433388"/>
        </p:xfrm>
        <a:graphic>
          <a:graphicData uri="http://schemas.openxmlformats.org/presentationml/2006/ole">
            <mc:AlternateContent xmlns:mc="http://schemas.openxmlformats.org/markup-compatibility/2006">
              <mc:Choice xmlns:v="urn:schemas-microsoft-com:vml" Requires="v">
                <p:oleObj spid="_x0000_s2158" name="公式" r:id="rId4" imgW="2768400" imgH="228600" progId="Equation.3">
                  <p:embed/>
                </p:oleObj>
              </mc:Choice>
              <mc:Fallback>
                <p:oleObj name="公式" r:id="rId4" imgW="2768400" imgH="2286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672" y="3537012"/>
                        <a:ext cx="5256212"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414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34150" name="Object 6"/>
          <p:cNvGraphicFramePr>
            <a:graphicFrameLocks noChangeAspect="1"/>
          </p:cNvGraphicFramePr>
          <p:nvPr>
            <p:extLst>
              <p:ext uri="{D42A27DB-BD31-4B8C-83A1-F6EECF244321}">
                <p14:modId xmlns:p14="http://schemas.microsoft.com/office/powerpoint/2010/main" val="671093181"/>
              </p:ext>
            </p:extLst>
          </p:nvPr>
        </p:nvGraphicFramePr>
        <p:xfrm>
          <a:off x="2159732" y="1952836"/>
          <a:ext cx="792163" cy="357188"/>
        </p:xfrm>
        <a:graphic>
          <a:graphicData uri="http://schemas.openxmlformats.org/presentationml/2006/ole">
            <mc:AlternateContent xmlns:mc="http://schemas.openxmlformats.org/markup-compatibility/2006">
              <mc:Choice xmlns:v="urn:schemas-microsoft-com:vml" Requires="v">
                <p:oleObj spid="_x0000_s2159" name="公式" r:id="rId6" imgW="457200" imgH="215640" progId="Equation.3">
                  <p:embed/>
                </p:oleObj>
              </mc:Choice>
              <mc:Fallback>
                <p:oleObj name="公式" r:id="rId6" imgW="457200" imgH="21564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9732" y="1952836"/>
                        <a:ext cx="792163" cy="357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415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34152" name="Object 8"/>
          <p:cNvGraphicFramePr>
            <a:graphicFrameLocks noChangeAspect="1"/>
          </p:cNvGraphicFramePr>
          <p:nvPr>
            <p:extLst>
              <p:ext uri="{D42A27DB-BD31-4B8C-83A1-F6EECF244321}">
                <p14:modId xmlns:p14="http://schemas.microsoft.com/office/powerpoint/2010/main" val="140962775"/>
              </p:ext>
            </p:extLst>
          </p:nvPr>
        </p:nvGraphicFramePr>
        <p:xfrm>
          <a:off x="3023828" y="1916832"/>
          <a:ext cx="792162" cy="349250"/>
        </p:xfrm>
        <a:graphic>
          <a:graphicData uri="http://schemas.openxmlformats.org/presentationml/2006/ole">
            <mc:AlternateContent xmlns:mc="http://schemas.openxmlformats.org/markup-compatibility/2006">
              <mc:Choice xmlns:v="urn:schemas-microsoft-com:vml" Requires="v">
                <p:oleObj spid="_x0000_s2160" name="公式" r:id="rId8" imgW="469800" imgH="215640" progId="Equation.3">
                  <p:embed/>
                </p:oleObj>
              </mc:Choice>
              <mc:Fallback>
                <p:oleObj name="公式" r:id="rId8" imgW="469800" imgH="21564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23828" y="1916832"/>
                        <a:ext cx="792162" cy="349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415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34154" name="Object 10"/>
          <p:cNvGraphicFramePr>
            <a:graphicFrameLocks noChangeAspect="1"/>
          </p:cNvGraphicFramePr>
          <p:nvPr>
            <p:extLst>
              <p:ext uri="{D42A27DB-BD31-4B8C-83A1-F6EECF244321}">
                <p14:modId xmlns:p14="http://schemas.microsoft.com/office/powerpoint/2010/main" val="1165412729"/>
              </p:ext>
            </p:extLst>
          </p:nvPr>
        </p:nvGraphicFramePr>
        <p:xfrm>
          <a:off x="4427984" y="1952836"/>
          <a:ext cx="755650" cy="341313"/>
        </p:xfrm>
        <a:graphic>
          <a:graphicData uri="http://schemas.openxmlformats.org/presentationml/2006/ole">
            <mc:AlternateContent xmlns:mc="http://schemas.openxmlformats.org/markup-compatibility/2006">
              <mc:Choice xmlns:v="urn:schemas-microsoft-com:vml" Requires="v">
                <p:oleObj spid="_x0000_s2161" name="公式" r:id="rId10" imgW="482391" imgH="228501" progId="Equation.3">
                  <p:embed/>
                </p:oleObj>
              </mc:Choice>
              <mc:Fallback>
                <p:oleObj name="公式" r:id="rId10" imgW="482391" imgH="228501" progId="Equation.3">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27984" y="1952836"/>
                        <a:ext cx="755650" cy="341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4155" name="Object 11"/>
          <p:cNvGraphicFramePr>
            <a:graphicFrameLocks noGrp="1" noChangeAspect="1"/>
          </p:cNvGraphicFramePr>
          <p:nvPr>
            <p:ph sz="quarter" idx="3"/>
            <p:extLst>
              <p:ext uri="{D42A27DB-BD31-4B8C-83A1-F6EECF244321}">
                <p14:modId xmlns:p14="http://schemas.microsoft.com/office/powerpoint/2010/main" val="3151343216"/>
              </p:ext>
            </p:extLst>
          </p:nvPr>
        </p:nvGraphicFramePr>
        <p:xfrm>
          <a:off x="2303748" y="4185084"/>
          <a:ext cx="1692275" cy="661988"/>
        </p:xfrm>
        <a:graphic>
          <a:graphicData uri="http://schemas.openxmlformats.org/presentationml/2006/ole">
            <mc:AlternateContent xmlns:mc="http://schemas.openxmlformats.org/markup-compatibility/2006">
              <mc:Choice xmlns:v="urn:schemas-microsoft-com:vml" Requires="v">
                <p:oleObj spid="_x0000_s2162" name="公式" r:id="rId12" imgW="1104840" imgH="431640" progId="Equation.3">
                  <p:embed/>
                </p:oleObj>
              </mc:Choice>
              <mc:Fallback>
                <p:oleObj name="公式" r:id="rId12" imgW="1104840" imgH="431640" progId="Equation.3">
                  <p:embed/>
                  <p:pic>
                    <p:nvPicPr>
                      <p:cNvPr id="0" name="Object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03748" y="4185084"/>
                        <a:ext cx="1692275"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4157" name="Object 13"/>
          <p:cNvGraphicFramePr>
            <a:graphicFrameLocks noChangeAspect="1"/>
          </p:cNvGraphicFramePr>
          <p:nvPr>
            <p:extLst>
              <p:ext uri="{D42A27DB-BD31-4B8C-83A1-F6EECF244321}">
                <p14:modId xmlns:p14="http://schemas.microsoft.com/office/powerpoint/2010/main" val="978752257"/>
              </p:ext>
            </p:extLst>
          </p:nvPr>
        </p:nvGraphicFramePr>
        <p:xfrm>
          <a:off x="5436096" y="4905164"/>
          <a:ext cx="769938" cy="369888"/>
        </p:xfrm>
        <a:graphic>
          <a:graphicData uri="http://schemas.openxmlformats.org/presentationml/2006/ole">
            <mc:AlternateContent xmlns:mc="http://schemas.openxmlformats.org/markup-compatibility/2006">
              <mc:Choice xmlns:v="urn:schemas-microsoft-com:vml" Requires="v">
                <p:oleObj spid="_x0000_s2163" name="公式" r:id="rId14" imgW="457200" imgH="228600" progId="Equation.3">
                  <p:embed/>
                </p:oleObj>
              </mc:Choice>
              <mc:Fallback>
                <p:oleObj name="公式" r:id="rId14" imgW="457200" imgH="228600" progId="Equation.3">
                  <p:embed/>
                  <p:pic>
                    <p:nvPicPr>
                      <p:cNvPr id="0" name="Object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36096" y="4905164"/>
                        <a:ext cx="769938" cy="369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4160" name="Object 16"/>
          <p:cNvGraphicFramePr>
            <a:graphicFrameLocks noChangeAspect="1"/>
          </p:cNvGraphicFramePr>
          <p:nvPr>
            <p:extLst>
              <p:ext uri="{D42A27DB-BD31-4B8C-83A1-F6EECF244321}">
                <p14:modId xmlns:p14="http://schemas.microsoft.com/office/powerpoint/2010/main" val="4194836760"/>
              </p:ext>
            </p:extLst>
          </p:nvPr>
        </p:nvGraphicFramePr>
        <p:xfrm>
          <a:off x="1475656" y="4833156"/>
          <a:ext cx="769938" cy="369887"/>
        </p:xfrm>
        <a:graphic>
          <a:graphicData uri="http://schemas.openxmlformats.org/presentationml/2006/ole">
            <mc:AlternateContent xmlns:mc="http://schemas.openxmlformats.org/markup-compatibility/2006">
              <mc:Choice xmlns:v="urn:schemas-microsoft-com:vml" Requires="v">
                <p:oleObj spid="_x0000_s2164" name="公式" r:id="rId16" imgW="457200" imgH="228600" progId="Equation.3">
                  <p:embed/>
                </p:oleObj>
              </mc:Choice>
              <mc:Fallback>
                <p:oleObj name="公式" r:id="rId16" imgW="457200" imgH="228600" progId="Equation.3">
                  <p:embed/>
                  <p:pic>
                    <p:nvPicPr>
                      <p:cNvPr id="0" name="Object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75656" y="4833156"/>
                        <a:ext cx="769938" cy="369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 Box 13"/>
          <p:cNvSpPr txBox="1">
            <a:spLocks noChangeArrowheads="1"/>
          </p:cNvSpPr>
          <p:nvPr/>
        </p:nvSpPr>
        <p:spPr bwMode="auto">
          <a:xfrm>
            <a:off x="611188" y="152400"/>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模糊集</a:t>
            </a:r>
            <a:r>
              <a:rPr lang="zh-CN" altLang="en-US" sz="4400" b="1" dirty="0" smtClean="0">
                <a:solidFill>
                  <a:schemeClr val="accent2"/>
                </a:solidFill>
                <a:latin typeface="方正姚体" pitchFamily="2" charset="-122"/>
                <a:ea typeface="方正姚体" pitchFamily="2" charset="-122"/>
                <a:cs typeface="+mj-cs"/>
              </a:rPr>
              <a:t>的表示</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3"/>
          <p:cNvSpPr>
            <a:spLocks noGrp="1" noChangeArrowheads="1"/>
          </p:cNvSpPr>
          <p:nvPr>
            <p:ph type="body" sz="half" idx="1"/>
          </p:nvPr>
        </p:nvSpPr>
        <p:spPr>
          <a:xfrm>
            <a:off x="215900" y="1808163"/>
            <a:ext cx="8785225" cy="4357687"/>
          </a:xfrm>
        </p:spPr>
        <p:txBody>
          <a:bodyPr/>
          <a:lstStyle/>
          <a:p>
            <a:pPr>
              <a:lnSpc>
                <a:spcPct val="120000"/>
              </a:lnSpc>
              <a:spcBef>
                <a:spcPct val="25000"/>
              </a:spcBef>
            </a:pPr>
            <a:r>
              <a:rPr lang="zh-CN" altLang="en-US" sz="2400" b="1" dirty="0" smtClean="0">
                <a:solidFill>
                  <a:srgbClr val="0000CC"/>
                </a:solidFill>
                <a:latin typeface="Times New Roman" pitchFamily="18" charset="0"/>
              </a:rPr>
              <a:t>在</a:t>
            </a:r>
            <a:r>
              <a:rPr lang="zh-CN" altLang="en-US" sz="2400" b="1" dirty="0">
                <a:solidFill>
                  <a:srgbClr val="0000CC"/>
                </a:solidFill>
                <a:latin typeface="Times New Roman" pitchFamily="18" charset="0"/>
              </a:rPr>
              <a:t>这种表示方法中，当某个</a:t>
            </a:r>
            <a:r>
              <a:rPr lang="en-US" altLang="zh-CN" sz="2400" b="1" dirty="0" err="1">
                <a:solidFill>
                  <a:srgbClr val="0000CC"/>
                </a:solidFill>
                <a:latin typeface="Times New Roman" pitchFamily="18" charset="0"/>
              </a:rPr>
              <a:t>u</a:t>
            </a:r>
            <a:r>
              <a:rPr lang="en-US" altLang="zh-CN" sz="2400" b="1" baseline="-25000" dirty="0" err="1">
                <a:solidFill>
                  <a:srgbClr val="0000CC"/>
                </a:solidFill>
                <a:latin typeface="Times New Roman" pitchFamily="18" charset="0"/>
              </a:rPr>
              <a:t>i</a:t>
            </a:r>
            <a:r>
              <a:rPr lang="zh-CN" altLang="en-US" sz="2400" b="1" dirty="0">
                <a:solidFill>
                  <a:srgbClr val="0000CC"/>
                </a:solidFill>
                <a:latin typeface="Times New Roman" pitchFamily="18" charset="0"/>
              </a:rPr>
              <a:t>对</a:t>
            </a:r>
            <a:r>
              <a:rPr lang="en-US" altLang="zh-CN" sz="2400" b="1" dirty="0">
                <a:solidFill>
                  <a:srgbClr val="0000CC"/>
                </a:solidFill>
                <a:latin typeface="Times New Roman" pitchFamily="18" charset="0"/>
              </a:rPr>
              <a:t>F</a:t>
            </a:r>
            <a:r>
              <a:rPr lang="zh-CN" altLang="en-US" sz="2400" b="1" dirty="0">
                <a:solidFill>
                  <a:srgbClr val="0000CC"/>
                </a:solidFill>
                <a:latin typeface="Times New Roman" pitchFamily="18" charset="0"/>
              </a:rPr>
              <a:t>的隶属度</a:t>
            </a:r>
            <a:r>
              <a:rPr lang="en-US" altLang="zh-CN" sz="2400" b="1" dirty="0">
                <a:solidFill>
                  <a:srgbClr val="0000CC"/>
                </a:solidFill>
                <a:latin typeface="Times New Roman" pitchFamily="18" charset="0"/>
              </a:rPr>
              <a:t>=0</a:t>
            </a:r>
            <a:r>
              <a:rPr lang="zh-CN" altLang="en-US" sz="2400" b="1" dirty="0">
                <a:solidFill>
                  <a:srgbClr val="0000CC"/>
                </a:solidFill>
                <a:latin typeface="Times New Roman" pitchFamily="18" charset="0"/>
              </a:rPr>
              <a:t>时，可省略不写</a:t>
            </a:r>
            <a:r>
              <a:rPr lang="zh-CN" altLang="en-US" sz="2400" b="1" dirty="0" smtClean="0">
                <a:solidFill>
                  <a:srgbClr val="0000CC"/>
                </a:solidFill>
                <a:latin typeface="Times New Roman" pitchFamily="18" charset="0"/>
              </a:rPr>
              <a:t>。</a:t>
            </a:r>
            <a:endParaRPr lang="en-US" altLang="zh-CN" sz="2400" b="1" dirty="0" smtClean="0">
              <a:solidFill>
                <a:srgbClr val="0000CC"/>
              </a:solidFill>
              <a:latin typeface="Times New Roman" pitchFamily="18" charset="0"/>
            </a:endParaRPr>
          </a:p>
          <a:p>
            <a:pPr marL="400050" lvl="1" indent="0">
              <a:lnSpc>
                <a:spcPct val="120000"/>
              </a:lnSpc>
              <a:spcBef>
                <a:spcPct val="25000"/>
              </a:spcBef>
              <a:buNone/>
            </a:pPr>
            <a:r>
              <a:rPr lang="zh-CN" altLang="en-US" sz="2200" b="1" dirty="0" smtClean="0">
                <a:solidFill>
                  <a:srgbClr val="00B050"/>
                </a:solidFill>
                <a:latin typeface="Times New Roman" pitchFamily="18" charset="0"/>
              </a:rPr>
              <a:t>例如，模糊</a:t>
            </a:r>
            <a:r>
              <a:rPr lang="zh-CN" altLang="en-US" sz="2200" b="1" dirty="0">
                <a:solidFill>
                  <a:srgbClr val="00B050"/>
                </a:solidFill>
                <a:latin typeface="Times New Roman" pitchFamily="18" charset="0"/>
              </a:rPr>
              <a:t>集</a:t>
            </a:r>
            <a:r>
              <a:rPr lang="en-US" altLang="zh-CN" sz="2200" b="1" dirty="0">
                <a:solidFill>
                  <a:srgbClr val="00B050"/>
                </a:solidFill>
                <a:latin typeface="Times New Roman" pitchFamily="18" charset="0"/>
              </a:rPr>
              <a:t>F</a:t>
            </a:r>
            <a:r>
              <a:rPr lang="zh-CN" altLang="en-US" sz="2200" b="1" dirty="0">
                <a:solidFill>
                  <a:srgbClr val="00B050"/>
                </a:solidFill>
                <a:latin typeface="Times New Roman" pitchFamily="18" charset="0"/>
              </a:rPr>
              <a:t>可表示为：</a:t>
            </a:r>
          </a:p>
          <a:p>
            <a:pPr marL="400050" lvl="1" indent="0">
              <a:lnSpc>
                <a:spcPct val="120000"/>
              </a:lnSpc>
              <a:spcBef>
                <a:spcPct val="25000"/>
              </a:spcBef>
              <a:buNone/>
            </a:pPr>
            <a:r>
              <a:rPr lang="zh-CN" altLang="en-US" sz="2200" b="1" dirty="0">
                <a:solidFill>
                  <a:srgbClr val="00B050"/>
                </a:solidFill>
                <a:latin typeface="Times New Roman" pitchFamily="18" charset="0"/>
              </a:rPr>
              <a:t>     </a:t>
            </a:r>
            <a:r>
              <a:rPr lang="en-US" altLang="zh-CN" sz="2200" b="1" dirty="0">
                <a:solidFill>
                  <a:srgbClr val="00B050"/>
                </a:solidFill>
                <a:latin typeface="Times New Roman" pitchFamily="18" charset="0"/>
              </a:rPr>
              <a:t>F= 1/20+ 0.8/30+ 0.6/40+ 0.2/50</a:t>
            </a:r>
            <a:endParaRPr lang="en-US" altLang="zh-CN" sz="2200" dirty="0">
              <a:solidFill>
                <a:srgbClr val="00B050"/>
              </a:solidFill>
              <a:latin typeface="Times New Roman" pitchFamily="18" charset="0"/>
            </a:endParaRPr>
          </a:p>
          <a:p>
            <a:pPr marL="400050" lvl="1" indent="0">
              <a:lnSpc>
                <a:spcPct val="120000"/>
              </a:lnSpc>
              <a:spcBef>
                <a:spcPct val="25000"/>
              </a:spcBef>
              <a:buNone/>
            </a:pPr>
            <a:r>
              <a:rPr lang="en-US" altLang="zh-CN" sz="2200" b="1" dirty="0">
                <a:solidFill>
                  <a:srgbClr val="0000CC"/>
                </a:solidFill>
                <a:latin typeface="Times New Roman" pitchFamily="18" charset="0"/>
              </a:rPr>
              <a:t>    </a:t>
            </a:r>
            <a:r>
              <a:rPr lang="zh-CN" altLang="en-US" sz="2200" b="1" dirty="0">
                <a:solidFill>
                  <a:srgbClr val="7030A0"/>
                </a:solidFill>
                <a:latin typeface="Times New Roman" pitchFamily="18" charset="0"/>
              </a:rPr>
              <a:t>有时，模糊集也可写成如下两种形式：</a:t>
            </a:r>
          </a:p>
          <a:p>
            <a:pPr marL="400050" lvl="1" indent="0">
              <a:lnSpc>
                <a:spcPct val="120000"/>
              </a:lnSpc>
              <a:spcBef>
                <a:spcPct val="25000"/>
              </a:spcBef>
              <a:buNone/>
            </a:pPr>
            <a:endParaRPr lang="zh-CN" altLang="en-US" sz="2200" b="1" dirty="0">
              <a:solidFill>
                <a:srgbClr val="7030A0"/>
              </a:solidFill>
              <a:latin typeface="Times New Roman" pitchFamily="18" charset="0"/>
            </a:endParaRPr>
          </a:p>
          <a:p>
            <a:pPr marL="400050" lvl="1" indent="0">
              <a:lnSpc>
                <a:spcPct val="120000"/>
              </a:lnSpc>
              <a:spcBef>
                <a:spcPct val="25000"/>
              </a:spcBef>
              <a:buNone/>
            </a:pPr>
            <a:endParaRPr lang="zh-CN" altLang="en-US" sz="2200" b="1" dirty="0">
              <a:solidFill>
                <a:srgbClr val="7030A0"/>
              </a:solidFill>
              <a:latin typeface="Times New Roman" pitchFamily="18" charset="0"/>
            </a:endParaRPr>
          </a:p>
          <a:p>
            <a:pPr marL="400050" lvl="1" indent="0">
              <a:lnSpc>
                <a:spcPct val="120000"/>
              </a:lnSpc>
              <a:spcBef>
                <a:spcPct val="25000"/>
              </a:spcBef>
              <a:buNone/>
            </a:pPr>
            <a:endParaRPr lang="zh-CN" altLang="en-US" sz="2200" b="1" dirty="0">
              <a:solidFill>
                <a:srgbClr val="7030A0"/>
              </a:solidFill>
              <a:latin typeface="Times New Roman" pitchFamily="18" charset="0"/>
            </a:endParaRPr>
          </a:p>
          <a:p>
            <a:pPr marL="400050" lvl="1" indent="0">
              <a:lnSpc>
                <a:spcPct val="120000"/>
              </a:lnSpc>
              <a:spcBef>
                <a:spcPct val="25000"/>
              </a:spcBef>
              <a:buNone/>
            </a:pPr>
            <a:r>
              <a:rPr lang="zh-CN" altLang="en-US" sz="2200" b="1" dirty="0">
                <a:solidFill>
                  <a:srgbClr val="7030A0"/>
                </a:solidFill>
                <a:latin typeface="Times New Roman" pitchFamily="18" charset="0"/>
              </a:rPr>
              <a:t>其中，前一种称为单点形式，后一种称为序偶形式。</a:t>
            </a:r>
          </a:p>
        </p:txBody>
      </p:sp>
      <p:sp>
        <p:nvSpPr>
          <p:cNvPr id="13517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517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517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35175" name="Object 7"/>
          <p:cNvGraphicFramePr>
            <a:graphicFrameLocks noChangeAspect="1"/>
          </p:cNvGraphicFramePr>
          <p:nvPr/>
        </p:nvGraphicFramePr>
        <p:xfrm>
          <a:off x="1150938" y="4076700"/>
          <a:ext cx="5473700" cy="1108075"/>
        </p:xfrm>
        <a:graphic>
          <a:graphicData uri="http://schemas.openxmlformats.org/presentationml/2006/ole">
            <mc:AlternateContent xmlns:mc="http://schemas.openxmlformats.org/markup-compatibility/2006">
              <mc:Choice xmlns:v="urn:schemas-microsoft-com:vml" Requires="v">
                <p:oleObj spid="_x0000_s135334" name="公式" r:id="rId4" imgW="3390840" imgH="685800" progId="Equation.3">
                  <p:embed/>
                </p:oleObj>
              </mc:Choice>
              <mc:Fallback>
                <p:oleObj name="公式" r:id="rId4" imgW="3390840" imgH="6858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0938" y="4076700"/>
                        <a:ext cx="5473700" cy="11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Text Box 13"/>
          <p:cNvSpPr txBox="1">
            <a:spLocks noChangeArrowheads="1"/>
          </p:cNvSpPr>
          <p:nvPr/>
        </p:nvSpPr>
        <p:spPr bwMode="auto">
          <a:xfrm>
            <a:off x="611188" y="152400"/>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模糊集</a:t>
            </a:r>
            <a:r>
              <a:rPr lang="zh-CN" altLang="en-US" sz="4400" b="1" dirty="0" smtClean="0">
                <a:solidFill>
                  <a:schemeClr val="accent2"/>
                </a:solidFill>
                <a:latin typeface="方正姚体" pitchFamily="2" charset="-122"/>
                <a:ea typeface="方正姚体" pitchFamily="2" charset="-122"/>
                <a:cs typeface="+mj-cs"/>
              </a:rPr>
              <a:t>的表示</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619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6199"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6205" name="Text Box 13"/>
          <p:cNvSpPr txBox="1">
            <a:spLocks noChangeArrowheads="1"/>
          </p:cNvSpPr>
          <p:nvPr/>
        </p:nvSpPr>
        <p:spPr bwMode="auto">
          <a:xfrm>
            <a:off x="0" y="1160748"/>
            <a:ext cx="8748713" cy="5109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spcBef>
                <a:spcPts val="1200"/>
              </a:spcBef>
              <a:buFont typeface="Arial" pitchFamily="34" charset="0"/>
              <a:buChar char="•"/>
            </a:pPr>
            <a:r>
              <a:rPr lang="zh-CN" altLang="en-US" b="1" dirty="0" smtClean="0">
                <a:solidFill>
                  <a:srgbClr val="A50021"/>
                </a:solidFill>
                <a:latin typeface="幼圆" pitchFamily="49" charset="-122"/>
                <a:ea typeface="幼圆" pitchFamily="49" charset="-122"/>
              </a:rPr>
              <a:t>连续</a:t>
            </a:r>
            <a:r>
              <a:rPr lang="zh-CN" altLang="en-US" b="1" dirty="0">
                <a:solidFill>
                  <a:srgbClr val="A50021"/>
                </a:solidFill>
                <a:latin typeface="幼圆" pitchFamily="49" charset="-122"/>
                <a:ea typeface="幼圆" pitchFamily="49" charset="-122"/>
              </a:rPr>
              <a:t>论域的表示方法</a:t>
            </a:r>
          </a:p>
          <a:p>
            <a:pPr>
              <a:spcBef>
                <a:spcPts val="1200"/>
              </a:spcBef>
            </a:pPr>
            <a:r>
              <a:rPr lang="zh-CN" altLang="en-US" b="1" dirty="0">
                <a:solidFill>
                  <a:srgbClr val="0000CC"/>
                </a:solidFill>
                <a:latin typeface="幼圆" pitchFamily="49" charset="-122"/>
                <a:ea typeface="幼圆" pitchFamily="49" charset="-122"/>
              </a:rPr>
              <a:t>    如果论域是连续的，则其模糊集可用一个实函数来表示</a:t>
            </a:r>
            <a:r>
              <a:rPr lang="zh-CN" altLang="en-US" b="1" dirty="0" smtClean="0">
                <a:solidFill>
                  <a:srgbClr val="0000CC"/>
                </a:solidFill>
                <a:latin typeface="幼圆" pitchFamily="49" charset="-122"/>
                <a:ea typeface="幼圆" pitchFamily="49" charset="-122"/>
              </a:rPr>
              <a:t>。</a:t>
            </a:r>
            <a:endParaRPr lang="en-US" altLang="zh-CN" b="1" dirty="0" smtClean="0">
              <a:solidFill>
                <a:srgbClr val="0000CC"/>
              </a:solidFill>
              <a:latin typeface="幼圆" pitchFamily="49" charset="-122"/>
              <a:ea typeface="幼圆" pitchFamily="49" charset="-122"/>
            </a:endParaRPr>
          </a:p>
          <a:p>
            <a:pPr lvl="1">
              <a:spcBef>
                <a:spcPts val="1200"/>
              </a:spcBef>
            </a:pPr>
            <a:r>
              <a:rPr lang="zh-CN" altLang="en-US" b="1" dirty="0" smtClean="0">
                <a:solidFill>
                  <a:srgbClr val="00B050"/>
                </a:solidFill>
                <a:latin typeface="仿宋_GB2312" pitchFamily="49" charset="-122"/>
                <a:ea typeface="仿宋_GB2312" pitchFamily="49" charset="-122"/>
              </a:rPr>
              <a:t>例如</a:t>
            </a:r>
            <a:r>
              <a:rPr lang="zh-CN" altLang="en-US" b="1" dirty="0">
                <a:solidFill>
                  <a:srgbClr val="00B050"/>
                </a:solidFill>
                <a:latin typeface="仿宋_GB2312" pitchFamily="49" charset="-122"/>
                <a:ea typeface="仿宋_GB2312" pitchFamily="49" charset="-122"/>
              </a:rPr>
              <a:t>，扎德以年龄为论域，取</a:t>
            </a:r>
            <a:r>
              <a:rPr lang="en-US" altLang="zh-CN" b="1" dirty="0">
                <a:solidFill>
                  <a:srgbClr val="00B050"/>
                </a:solidFill>
                <a:latin typeface="仿宋_GB2312" pitchFamily="49" charset="-122"/>
                <a:ea typeface="仿宋_GB2312" pitchFamily="49" charset="-122"/>
              </a:rPr>
              <a:t>U=[0, 100]</a:t>
            </a:r>
            <a:r>
              <a:rPr lang="zh-CN" altLang="en-US" b="1" dirty="0">
                <a:solidFill>
                  <a:srgbClr val="00B050"/>
                </a:solidFill>
                <a:latin typeface="仿宋_GB2312" pitchFamily="49" charset="-122"/>
                <a:ea typeface="仿宋_GB2312" pitchFamily="49" charset="-122"/>
              </a:rPr>
              <a:t>，给出了“年轻”与“年老”这两的模糊概念的隶属函数</a:t>
            </a:r>
          </a:p>
          <a:p>
            <a:r>
              <a:rPr lang="zh-CN" altLang="en-US" b="1" dirty="0">
                <a:latin typeface="幼圆" pitchFamily="49" charset="-122"/>
                <a:ea typeface="幼圆" pitchFamily="49" charset="-122"/>
              </a:rPr>
              <a:t/>
            </a:r>
            <a:br>
              <a:rPr lang="zh-CN" altLang="en-US" b="1" dirty="0">
                <a:latin typeface="幼圆" pitchFamily="49" charset="-122"/>
                <a:ea typeface="幼圆" pitchFamily="49" charset="-122"/>
              </a:rPr>
            </a:br>
            <a:endParaRPr lang="zh-CN" altLang="en-US" b="1" dirty="0">
              <a:latin typeface="幼圆" pitchFamily="49" charset="-122"/>
              <a:ea typeface="幼圆" pitchFamily="49" charset="-122"/>
            </a:endParaRPr>
          </a:p>
          <a:p>
            <a:r>
              <a:rPr lang="zh-CN" altLang="en-US" b="1" dirty="0">
                <a:latin typeface="幼圆" pitchFamily="49" charset="-122"/>
                <a:ea typeface="幼圆" pitchFamily="49" charset="-122"/>
              </a:rPr>
              <a:t>    </a:t>
            </a:r>
          </a:p>
          <a:p>
            <a:r>
              <a:rPr lang="zh-CN" altLang="en-US" b="1" dirty="0">
                <a:latin typeface="幼圆" pitchFamily="49" charset="-122"/>
                <a:ea typeface="幼圆" pitchFamily="49" charset="-122"/>
              </a:rPr>
              <a:t/>
            </a:r>
            <a:br>
              <a:rPr lang="zh-CN" altLang="en-US" b="1" dirty="0">
                <a:latin typeface="幼圆" pitchFamily="49" charset="-122"/>
                <a:ea typeface="幼圆" pitchFamily="49" charset="-122"/>
              </a:rPr>
            </a:br>
            <a:endParaRPr lang="zh-CN" altLang="en-US" b="1" dirty="0">
              <a:latin typeface="幼圆" pitchFamily="49" charset="-122"/>
              <a:ea typeface="幼圆" pitchFamily="49" charset="-122"/>
            </a:endParaRPr>
          </a:p>
          <a:p>
            <a:pPr marL="285750" indent="-285750">
              <a:buFont typeface="Arial" pitchFamily="34" charset="0"/>
              <a:buChar char="•"/>
            </a:pPr>
            <a:r>
              <a:rPr lang="zh-CN" altLang="en-US" b="1" dirty="0" smtClean="0">
                <a:solidFill>
                  <a:srgbClr val="A50021"/>
                </a:solidFill>
                <a:latin typeface="幼圆" pitchFamily="49" charset="-122"/>
                <a:ea typeface="幼圆" pitchFamily="49" charset="-122"/>
              </a:rPr>
              <a:t>一般</a:t>
            </a:r>
            <a:r>
              <a:rPr lang="zh-CN" altLang="en-US" b="1" dirty="0">
                <a:solidFill>
                  <a:srgbClr val="A50021"/>
                </a:solidFill>
                <a:latin typeface="幼圆" pitchFamily="49" charset="-122"/>
                <a:ea typeface="幼圆" pitchFamily="49" charset="-122"/>
              </a:rPr>
              <a:t>表示方法</a:t>
            </a:r>
          </a:p>
          <a:p>
            <a:r>
              <a:rPr lang="zh-CN" altLang="en-US" b="1" dirty="0">
                <a:solidFill>
                  <a:srgbClr val="0000CC"/>
                </a:solidFill>
                <a:latin typeface="幼圆" pitchFamily="49" charset="-122"/>
                <a:ea typeface="幼圆" pitchFamily="49" charset="-122"/>
              </a:rPr>
              <a:t>    不管论域</a:t>
            </a:r>
            <a:r>
              <a:rPr lang="en-US" altLang="zh-CN" b="1" dirty="0">
                <a:solidFill>
                  <a:srgbClr val="0000CC"/>
                </a:solidFill>
                <a:latin typeface="幼圆" pitchFamily="49" charset="-122"/>
                <a:ea typeface="幼圆" pitchFamily="49" charset="-122"/>
              </a:rPr>
              <a:t>U</a:t>
            </a:r>
            <a:r>
              <a:rPr lang="zh-CN" altLang="en-US" b="1" dirty="0">
                <a:solidFill>
                  <a:srgbClr val="0000CC"/>
                </a:solidFill>
                <a:latin typeface="幼圆" pitchFamily="49" charset="-122"/>
                <a:ea typeface="幼圆" pitchFamily="49" charset="-122"/>
              </a:rPr>
              <a:t>是有限的还是无限的，是连续的还是离散的，扎德又给出了一种类似于积分的一般表示形式：</a:t>
            </a:r>
          </a:p>
          <a:p>
            <a:endParaRPr lang="zh-CN" altLang="en-US" b="1" dirty="0">
              <a:solidFill>
                <a:srgbClr val="0000CC"/>
              </a:solidFill>
              <a:latin typeface="幼圆" pitchFamily="49" charset="-122"/>
              <a:ea typeface="幼圆" pitchFamily="49" charset="-122"/>
            </a:endParaRPr>
          </a:p>
          <a:p>
            <a:r>
              <a:rPr lang="zh-CN" altLang="en-US" b="1" dirty="0">
                <a:solidFill>
                  <a:srgbClr val="0000CC"/>
                </a:solidFill>
                <a:latin typeface="幼圆" pitchFamily="49" charset="-122"/>
                <a:ea typeface="幼圆" pitchFamily="49" charset="-122"/>
              </a:rPr>
              <a:t/>
            </a:r>
            <a:br>
              <a:rPr lang="zh-CN" altLang="en-US" b="1" dirty="0">
                <a:solidFill>
                  <a:srgbClr val="0000CC"/>
                </a:solidFill>
                <a:latin typeface="幼圆" pitchFamily="49" charset="-122"/>
                <a:ea typeface="幼圆" pitchFamily="49" charset="-122"/>
              </a:rPr>
            </a:br>
            <a:endParaRPr lang="zh-CN" altLang="en-US" b="1" dirty="0">
              <a:solidFill>
                <a:srgbClr val="0000CC"/>
              </a:solidFill>
              <a:latin typeface="幼圆" pitchFamily="49" charset="-122"/>
              <a:ea typeface="幼圆" pitchFamily="49" charset="-122"/>
            </a:endParaRPr>
          </a:p>
          <a:p>
            <a:r>
              <a:rPr lang="zh-CN" altLang="en-US" b="1" dirty="0">
                <a:solidFill>
                  <a:srgbClr val="0000CC"/>
                </a:solidFill>
                <a:latin typeface="幼圆" pitchFamily="49" charset="-122"/>
                <a:ea typeface="幼圆" pitchFamily="49" charset="-122"/>
              </a:rPr>
              <a:t>    </a:t>
            </a:r>
            <a:r>
              <a:rPr lang="zh-CN" altLang="en-US" b="1" dirty="0">
                <a:solidFill>
                  <a:srgbClr val="FF0000"/>
                </a:solidFill>
                <a:latin typeface="幼圆" pitchFamily="49" charset="-122"/>
                <a:ea typeface="幼圆" pitchFamily="49" charset="-122"/>
              </a:rPr>
              <a:t>这里的记号不是数学中的积分符号，也不是求和，只是表示论域中各元素与其隶属度对应关系的总括。</a:t>
            </a:r>
            <a:endParaRPr lang="zh-CN" altLang="en-US" dirty="0">
              <a:solidFill>
                <a:srgbClr val="FF0000"/>
              </a:solidFill>
              <a:latin typeface="幼圆" pitchFamily="49" charset="-122"/>
              <a:ea typeface="幼圆" pitchFamily="49" charset="-122"/>
            </a:endParaRPr>
          </a:p>
        </p:txBody>
      </p:sp>
      <p:graphicFrame>
        <p:nvGraphicFramePr>
          <p:cNvPr id="136208" name="Object 16"/>
          <p:cNvGraphicFramePr>
            <a:graphicFrameLocks noGrp="1" noChangeAspect="1"/>
          </p:cNvGraphicFramePr>
          <p:nvPr>
            <p:ph sz="half" idx="1"/>
            <p:extLst>
              <p:ext uri="{D42A27DB-BD31-4B8C-83A1-F6EECF244321}">
                <p14:modId xmlns:p14="http://schemas.microsoft.com/office/powerpoint/2010/main" val="1387992598"/>
              </p:ext>
            </p:extLst>
          </p:nvPr>
        </p:nvGraphicFramePr>
        <p:xfrm>
          <a:off x="935596" y="2852936"/>
          <a:ext cx="3240087" cy="765175"/>
        </p:xfrm>
        <a:graphic>
          <a:graphicData uri="http://schemas.openxmlformats.org/presentationml/2006/ole">
            <mc:AlternateContent xmlns:mc="http://schemas.openxmlformats.org/markup-compatibility/2006">
              <mc:Choice xmlns:v="urn:schemas-microsoft-com:vml" Requires="v">
                <p:oleObj spid="_x0000_s136653" name="公式" r:id="rId4" imgW="2793960" imgH="660240" progId="Equation.3">
                  <p:embed/>
                </p:oleObj>
              </mc:Choice>
              <mc:Fallback>
                <p:oleObj name="公式" r:id="rId4" imgW="2793960" imgH="660240" progId="Equation.3">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5596" y="2852936"/>
                        <a:ext cx="3240087"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6207" name="Object 15"/>
          <p:cNvGraphicFramePr>
            <a:graphicFrameLocks noGrp="1" noChangeAspect="1"/>
          </p:cNvGraphicFramePr>
          <p:nvPr>
            <p:ph sz="quarter" idx="2"/>
            <p:extLst>
              <p:ext uri="{D42A27DB-BD31-4B8C-83A1-F6EECF244321}">
                <p14:modId xmlns:p14="http://schemas.microsoft.com/office/powerpoint/2010/main" val="3537879847"/>
              </p:ext>
            </p:extLst>
          </p:nvPr>
        </p:nvGraphicFramePr>
        <p:xfrm>
          <a:off x="4824028" y="2816932"/>
          <a:ext cx="3241675" cy="766762"/>
        </p:xfrm>
        <a:graphic>
          <a:graphicData uri="http://schemas.openxmlformats.org/presentationml/2006/ole">
            <mc:AlternateContent xmlns:mc="http://schemas.openxmlformats.org/markup-compatibility/2006">
              <mc:Choice xmlns:v="urn:schemas-microsoft-com:vml" Requires="v">
                <p:oleObj spid="_x0000_s136654" name="公式" r:id="rId6" imgW="2793960" imgH="660240" progId="Equation.3">
                  <p:embed/>
                </p:oleObj>
              </mc:Choice>
              <mc:Fallback>
                <p:oleObj name="公式" r:id="rId6" imgW="2793960" imgH="660240" progId="Equation.3">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24028" y="2816932"/>
                        <a:ext cx="3241675" cy="766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6211" name="Object 19"/>
          <p:cNvGraphicFramePr>
            <a:graphicFrameLocks noGrp="1" noChangeAspect="1"/>
          </p:cNvGraphicFramePr>
          <p:nvPr>
            <p:ph sz="quarter" idx="3"/>
            <p:extLst>
              <p:ext uri="{D42A27DB-BD31-4B8C-83A1-F6EECF244321}">
                <p14:modId xmlns:p14="http://schemas.microsoft.com/office/powerpoint/2010/main" val="3132791648"/>
              </p:ext>
            </p:extLst>
          </p:nvPr>
        </p:nvGraphicFramePr>
        <p:xfrm>
          <a:off x="2627784" y="4833156"/>
          <a:ext cx="1584325" cy="609600"/>
        </p:xfrm>
        <a:graphic>
          <a:graphicData uri="http://schemas.openxmlformats.org/presentationml/2006/ole">
            <mc:AlternateContent xmlns:mc="http://schemas.openxmlformats.org/markup-compatibility/2006">
              <mc:Choice xmlns:v="urn:schemas-microsoft-com:vml" Requires="v">
                <p:oleObj spid="_x0000_s136655" name="公式" r:id="rId8" imgW="990360" imgH="380880" progId="Equation.3">
                  <p:embed/>
                </p:oleObj>
              </mc:Choice>
              <mc:Fallback>
                <p:oleObj name="公式" r:id="rId8" imgW="990360" imgH="380880" progId="Equation.3">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27784" y="4833156"/>
                        <a:ext cx="1584325"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 name="Text Box 13"/>
          <p:cNvSpPr txBox="1">
            <a:spLocks noChangeArrowheads="1"/>
          </p:cNvSpPr>
          <p:nvPr/>
        </p:nvSpPr>
        <p:spPr bwMode="auto">
          <a:xfrm>
            <a:off x="611188" y="152400"/>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模糊集</a:t>
            </a:r>
            <a:r>
              <a:rPr lang="zh-CN" altLang="en-US" sz="4400" b="1" dirty="0" smtClean="0">
                <a:solidFill>
                  <a:schemeClr val="accent2"/>
                </a:solidFill>
                <a:latin typeface="方正姚体" pitchFamily="2" charset="-122"/>
                <a:ea typeface="方正姚体" pitchFamily="2" charset="-122"/>
                <a:cs typeface="+mj-cs"/>
              </a:rPr>
              <a:t>的表示</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7" name="Text Box 11"/>
          <p:cNvSpPr txBox="1">
            <a:spLocks noChangeArrowheads="1"/>
          </p:cNvSpPr>
          <p:nvPr/>
        </p:nvSpPr>
        <p:spPr bwMode="auto">
          <a:xfrm>
            <a:off x="1971272" y="31267"/>
            <a:ext cx="6505241"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a:solidFill>
                  <a:schemeClr val="accent2"/>
                </a:solidFill>
                <a:latin typeface="方正姚体" pitchFamily="2" charset="-122"/>
                <a:ea typeface="方正姚体" pitchFamily="2" charset="-122"/>
                <a:cs typeface="+mj-cs"/>
              </a:rPr>
              <a:t>生物神经元的结构</a:t>
            </a:r>
          </a:p>
        </p:txBody>
      </p:sp>
      <p:grpSp>
        <p:nvGrpSpPr>
          <p:cNvPr id="2" name="组合 1"/>
          <p:cNvGrpSpPr/>
          <p:nvPr/>
        </p:nvGrpSpPr>
        <p:grpSpPr>
          <a:xfrm>
            <a:off x="1022613" y="1669344"/>
            <a:ext cx="7130314" cy="3055800"/>
            <a:chOff x="431800" y="1233488"/>
            <a:chExt cx="7993063" cy="3355975"/>
          </a:xfrm>
        </p:grpSpPr>
        <p:sp>
          <p:nvSpPr>
            <p:cNvPr id="9245" name="Arc 29"/>
            <p:cNvSpPr>
              <a:spLocks/>
            </p:cNvSpPr>
            <p:nvPr/>
          </p:nvSpPr>
          <p:spPr bwMode="auto">
            <a:xfrm>
              <a:off x="1344613" y="2174875"/>
              <a:ext cx="449262" cy="503238"/>
            </a:xfrm>
            <a:custGeom>
              <a:avLst/>
              <a:gdLst>
                <a:gd name="G0" fmla="+- 5895 0 0"/>
                <a:gd name="G1" fmla="+- 21600 0 0"/>
                <a:gd name="G2" fmla="+- 21600 0 0"/>
                <a:gd name="T0" fmla="*/ 0 w 27495"/>
                <a:gd name="T1" fmla="*/ 820 h 43200"/>
                <a:gd name="T2" fmla="*/ 1476 w 27495"/>
                <a:gd name="T3" fmla="*/ 42743 h 43200"/>
                <a:gd name="T4" fmla="*/ 5895 w 27495"/>
                <a:gd name="T5" fmla="*/ 21600 h 43200"/>
              </a:gdLst>
              <a:ahLst/>
              <a:cxnLst>
                <a:cxn ang="0">
                  <a:pos x="T0" y="T1"/>
                </a:cxn>
                <a:cxn ang="0">
                  <a:pos x="T2" y="T3"/>
                </a:cxn>
                <a:cxn ang="0">
                  <a:pos x="T4" y="T5"/>
                </a:cxn>
              </a:cxnLst>
              <a:rect l="0" t="0" r="r" b="b"/>
              <a:pathLst>
                <a:path w="27495" h="43200" fill="none" extrusionOk="0">
                  <a:moveTo>
                    <a:pt x="-1" y="819"/>
                  </a:moveTo>
                  <a:cubicBezTo>
                    <a:pt x="1917" y="275"/>
                    <a:pt x="3901" y="-1"/>
                    <a:pt x="5895" y="0"/>
                  </a:cubicBezTo>
                  <a:cubicBezTo>
                    <a:pt x="17824" y="0"/>
                    <a:pt x="27495" y="9670"/>
                    <a:pt x="27495" y="21600"/>
                  </a:cubicBezTo>
                  <a:cubicBezTo>
                    <a:pt x="27495" y="33529"/>
                    <a:pt x="17824" y="43200"/>
                    <a:pt x="5895" y="43200"/>
                  </a:cubicBezTo>
                  <a:cubicBezTo>
                    <a:pt x="4410" y="43200"/>
                    <a:pt x="2929" y="43046"/>
                    <a:pt x="1475" y="42743"/>
                  </a:cubicBezTo>
                </a:path>
                <a:path w="27495" h="43200" stroke="0" extrusionOk="0">
                  <a:moveTo>
                    <a:pt x="-1" y="819"/>
                  </a:moveTo>
                  <a:cubicBezTo>
                    <a:pt x="1917" y="275"/>
                    <a:pt x="3901" y="-1"/>
                    <a:pt x="5895" y="0"/>
                  </a:cubicBezTo>
                  <a:cubicBezTo>
                    <a:pt x="17824" y="0"/>
                    <a:pt x="27495" y="9670"/>
                    <a:pt x="27495" y="21600"/>
                  </a:cubicBezTo>
                  <a:cubicBezTo>
                    <a:pt x="27495" y="33529"/>
                    <a:pt x="17824" y="43200"/>
                    <a:pt x="5895" y="43200"/>
                  </a:cubicBezTo>
                  <a:cubicBezTo>
                    <a:pt x="4410" y="43200"/>
                    <a:pt x="2929" y="43046"/>
                    <a:pt x="1475" y="42743"/>
                  </a:cubicBezTo>
                  <a:lnTo>
                    <a:pt x="5895"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46" name="Arc 30"/>
            <p:cNvSpPr>
              <a:spLocks/>
            </p:cNvSpPr>
            <p:nvPr/>
          </p:nvSpPr>
          <p:spPr bwMode="auto">
            <a:xfrm>
              <a:off x="1439863" y="1270000"/>
              <a:ext cx="714375" cy="1033463"/>
            </a:xfrm>
            <a:custGeom>
              <a:avLst/>
              <a:gdLst>
                <a:gd name="G0" fmla="+- 21600 0 0"/>
                <a:gd name="G1" fmla="+- 4183 0 0"/>
                <a:gd name="G2" fmla="+- 21600 0 0"/>
                <a:gd name="T0" fmla="*/ 41205 w 41205"/>
                <a:gd name="T1" fmla="*/ 13250 h 25783"/>
                <a:gd name="T2" fmla="*/ 409 w 41205"/>
                <a:gd name="T3" fmla="*/ 0 h 25783"/>
                <a:gd name="T4" fmla="*/ 21600 w 41205"/>
                <a:gd name="T5" fmla="*/ 4183 h 25783"/>
              </a:gdLst>
              <a:ahLst/>
              <a:cxnLst>
                <a:cxn ang="0">
                  <a:pos x="T0" y="T1"/>
                </a:cxn>
                <a:cxn ang="0">
                  <a:pos x="T2" y="T3"/>
                </a:cxn>
                <a:cxn ang="0">
                  <a:pos x="T4" y="T5"/>
                </a:cxn>
              </a:cxnLst>
              <a:rect l="0" t="0" r="r" b="b"/>
              <a:pathLst>
                <a:path w="41205" h="25783" fill="none" extrusionOk="0">
                  <a:moveTo>
                    <a:pt x="41204" y="13249"/>
                  </a:moveTo>
                  <a:cubicBezTo>
                    <a:pt x="37670" y="20891"/>
                    <a:pt x="30019" y="25782"/>
                    <a:pt x="21600" y="25783"/>
                  </a:cubicBezTo>
                  <a:cubicBezTo>
                    <a:pt x="9670" y="25783"/>
                    <a:pt x="0" y="16112"/>
                    <a:pt x="0" y="4183"/>
                  </a:cubicBezTo>
                  <a:cubicBezTo>
                    <a:pt x="-1" y="2778"/>
                    <a:pt x="136" y="1377"/>
                    <a:pt x="408" y="-1"/>
                  </a:cubicBezTo>
                </a:path>
                <a:path w="41205" h="25783" stroke="0" extrusionOk="0">
                  <a:moveTo>
                    <a:pt x="41204" y="13249"/>
                  </a:moveTo>
                  <a:cubicBezTo>
                    <a:pt x="37670" y="20891"/>
                    <a:pt x="30019" y="25782"/>
                    <a:pt x="21600" y="25783"/>
                  </a:cubicBezTo>
                  <a:cubicBezTo>
                    <a:pt x="9670" y="25783"/>
                    <a:pt x="0" y="16112"/>
                    <a:pt x="0" y="4183"/>
                  </a:cubicBezTo>
                  <a:cubicBezTo>
                    <a:pt x="-1" y="2778"/>
                    <a:pt x="136" y="1377"/>
                    <a:pt x="408" y="-1"/>
                  </a:cubicBezTo>
                  <a:lnTo>
                    <a:pt x="21600" y="4183"/>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47" name="Arc 31"/>
            <p:cNvSpPr>
              <a:spLocks/>
            </p:cNvSpPr>
            <p:nvPr/>
          </p:nvSpPr>
          <p:spPr bwMode="auto">
            <a:xfrm flipV="1">
              <a:off x="1439863" y="2638425"/>
              <a:ext cx="468312" cy="900113"/>
            </a:xfrm>
            <a:custGeom>
              <a:avLst/>
              <a:gdLst>
                <a:gd name="G0" fmla="+- 21600 0 0"/>
                <a:gd name="G1" fmla="+- 19837 0 0"/>
                <a:gd name="G2" fmla="+- 21600 0 0"/>
                <a:gd name="T0" fmla="*/ 30147 w 43200"/>
                <a:gd name="T1" fmla="*/ 0 h 41437"/>
                <a:gd name="T2" fmla="*/ 124 w 43200"/>
                <a:gd name="T3" fmla="*/ 17530 h 41437"/>
                <a:gd name="T4" fmla="*/ 21600 w 43200"/>
                <a:gd name="T5" fmla="*/ 19837 h 41437"/>
              </a:gdLst>
              <a:ahLst/>
              <a:cxnLst>
                <a:cxn ang="0">
                  <a:pos x="T0" y="T1"/>
                </a:cxn>
                <a:cxn ang="0">
                  <a:pos x="T2" y="T3"/>
                </a:cxn>
                <a:cxn ang="0">
                  <a:pos x="T4" y="T5"/>
                </a:cxn>
              </a:cxnLst>
              <a:rect l="0" t="0" r="r" b="b"/>
              <a:pathLst>
                <a:path w="43200" h="41437" fill="none" extrusionOk="0">
                  <a:moveTo>
                    <a:pt x="30147" y="-1"/>
                  </a:moveTo>
                  <a:cubicBezTo>
                    <a:pt x="38068" y="3412"/>
                    <a:pt x="43200" y="11211"/>
                    <a:pt x="43200" y="19837"/>
                  </a:cubicBezTo>
                  <a:cubicBezTo>
                    <a:pt x="43200" y="31766"/>
                    <a:pt x="33529" y="41437"/>
                    <a:pt x="21600" y="41437"/>
                  </a:cubicBezTo>
                  <a:cubicBezTo>
                    <a:pt x="9670" y="41437"/>
                    <a:pt x="0" y="31766"/>
                    <a:pt x="0" y="19837"/>
                  </a:cubicBezTo>
                  <a:cubicBezTo>
                    <a:pt x="-1" y="19066"/>
                    <a:pt x="41" y="18296"/>
                    <a:pt x="123" y="17529"/>
                  </a:cubicBezTo>
                </a:path>
                <a:path w="43200" h="41437" stroke="0" extrusionOk="0">
                  <a:moveTo>
                    <a:pt x="30147" y="-1"/>
                  </a:moveTo>
                  <a:cubicBezTo>
                    <a:pt x="38068" y="3412"/>
                    <a:pt x="43200" y="11211"/>
                    <a:pt x="43200" y="19837"/>
                  </a:cubicBezTo>
                  <a:cubicBezTo>
                    <a:pt x="43200" y="31766"/>
                    <a:pt x="33529" y="41437"/>
                    <a:pt x="21600" y="41437"/>
                  </a:cubicBezTo>
                  <a:cubicBezTo>
                    <a:pt x="9670" y="41437"/>
                    <a:pt x="0" y="31766"/>
                    <a:pt x="0" y="19837"/>
                  </a:cubicBezTo>
                  <a:cubicBezTo>
                    <a:pt x="-1" y="19066"/>
                    <a:pt x="41" y="18296"/>
                    <a:pt x="123" y="17529"/>
                  </a:cubicBezTo>
                  <a:lnTo>
                    <a:pt x="21600" y="19837"/>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48" name="Arc 32"/>
            <p:cNvSpPr>
              <a:spLocks/>
            </p:cNvSpPr>
            <p:nvPr/>
          </p:nvSpPr>
          <p:spPr bwMode="auto">
            <a:xfrm flipH="1">
              <a:off x="1981200" y="2098675"/>
              <a:ext cx="711200" cy="323850"/>
            </a:xfrm>
            <a:custGeom>
              <a:avLst/>
              <a:gdLst>
                <a:gd name="G0" fmla="+- 832 0 0"/>
                <a:gd name="G1" fmla="+- 21600 0 0"/>
                <a:gd name="G2" fmla="+- 21600 0 0"/>
                <a:gd name="T0" fmla="*/ 832 w 22432"/>
                <a:gd name="T1" fmla="*/ 0 h 43200"/>
                <a:gd name="T2" fmla="*/ 0 w 22432"/>
                <a:gd name="T3" fmla="*/ 43184 h 43200"/>
                <a:gd name="T4" fmla="*/ 832 w 22432"/>
                <a:gd name="T5" fmla="*/ 21600 h 43200"/>
              </a:gdLst>
              <a:ahLst/>
              <a:cxnLst>
                <a:cxn ang="0">
                  <a:pos x="T0" y="T1"/>
                </a:cxn>
                <a:cxn ang="0">
                  <a:pos x="T2" y="T3"/>
                </a:cxn>
                <a:cxn ang="0">
                  <a:pos x="T4" y="T5"/>
                </a:cxn>
              </a:cxnLst>
              <a:rect l="0" t="0" r="r" b="b"/>
              <a:pathLst>
                <a:path w="22432" h="43200" fill="none" extrusionOk="0">
                  <a:moveTo>
                    <a:pt x="831" y="0"/>
                  </a:moveTo>
                  <a:cubicBezTo>
                    <a:pt x="12761" y="0"/>
                    <a:pt x="22432" y="9670"/>
                    <a:pt x="22432" y="21600"/>
                  </a:cubicBezTo>
                  <a:cubicBezTo>
                    <a:pt x="22432" y="33529"/>
                    <a:pt x="12761" y="43200"/>
                    <a:pt x="832" y="43200"/>
                  </a:cubicBezTo>
                  <a:cubicBezTo>
                    <a:pt x="554" y="43200"/>
                    <a:pt x="277" y="43194"/>
                    <a:pt x="0" y="43183"/>
                  </a:cubicBezTo>
                </a:path>
                <a:path w="22432" h="43200" stroke="0" extrusionOk="0">
                  <a:moveTo>
                    <a:pt x="831" y="0"/>
                  </a:moveTo>
                  <a:cubicBezTo>
                    <a:pt x="12761" y="0"/>
                    <a:pt x="22432" y="9670"/>
                    <a:pt x="22432" y="21600"/>
                  </a:cubicBezTo>
                  <a:cubicBezTo>
                    <a:pt x="22432" y="33529"/>
                    <a:pt x="12761" y="43200"/>
                    <a:pt x="832" y="43200"/>
                  </a:cubicBezTo>
                  <a:cubicBezTo>
                    <a:pt x="554" y="43200"/>
                    <a:pt x="277" y="43194"/>
                    <a:pt x="0" y="43183"/>
                  </a:cubicBezTo>
                  <a:lnTo>
                    <a:pt x="832"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49" name="Arc 33"/>
            <p:cNvSpPr>
              <a:spLocks/>
            </p:cNvSpPr>
            <p:nvPr/>
          </p:nvSpPr>
          <p:spPr bwMode="auto">
            <a:xfrm>
              <a:off x="1874838" y="2641600"/>
              <a:ext cx="792162" cy="614363"/>
            </a:xfrm>
            <a:custGeom>
              <a:avLst/>
              <a:gdLst>
                <a:gd name="G0" fmla="+- 21600 0 0"/>
                <a:gd name="G1" fmla="+- 21600 0 0"/>
                <a:gd name="G2" fmla="+- 21600 0 0"/>
                <a:gd name="T0" fmla="*/ 20162 w 21689"/>
                <a:gd name="T1" fmla="*/ 43152 h 43152"/>
                <a:gd name="T2" fmla="*/ 21689 w 21689"/>
                <a:gd name="T3" fmla="*/ 0 h 43152"/>
                <a:gd name="T4" fmla="*/ 21600 w 21689"/>
                <a:gd name="T5" fmla="*/ 21600 h 43152"/>
              </a:gdLst>
              <a:ahLst/>
              <a:cxnLst>
                <a:cxn ang="0">
                  <a:pos x="T0" y="T1"/>
                </a:cxn>
                <a:cxn ang="0">
                  <a:pos x="T2" y="T3"/>
                </a:cxn>
                <a:cxn ang="0">
                  <a:pos x="T4" y="T5"/>
                </a:cxn>
              </a:cxnLst>
              <a:rect l="0" t="0" r="r" b="b"/>
              <a:pathLst>
                <a:path w="21689" h="43152" fill="none" extrusionOk="0">
                  <a:moveTo>
                    <a:pt x="20161" y="43152"/>
                  </a:moveTo>
                  <a:cubicBezTo>
                    <a:pt x="8816" y="42395"/>
                    <a:pt x="0" y="32971"/>
                    <a:pt x="0" y="21600"/>
                  </a:cubicBezTo>
                  <a:cubicBezTo>
                    <a:pt x="0" y="9670"/>
                    <a:pt x="9670" y="0"/>
                    <a:pt x="21600" y="0"/>
                  </a:cubicBezTo>
                  <a:cubicBezTo>
                    <a:pt x="21629" y="-1"/>
                    <a:pt x="21659" y="0"/>
                    <a:pt x="21688" y="0"/>
                  </a:cubicBezTo>
                </a:path>
                <a:path w="21689" h="43152" stroke="0" extrusionOk="0">
                  <a:moveTo>
                    <a:pt x="20161" y="43152"/>
                  </a:moveTo>
                  <a:cubicBezTo>
                    <a:pt x="8816" y="42395"/>
                    <a:pt x="0" y="32971"/>
                    <a:pt x="0" y="21600"/>
                  </a:cubicBezTo>
                  <a:cubicBezTo>
                    <a:pt x="0" y="9670"/>
                    <a:pt x="9670" y="0"/>
                    <a:pt x="21600" y="0"/>
                  </a:cubicBezTo>
                  <a:cubicBezTo>
                    <a:pt x="21629" y="-1"/>
                    <a:pt x="21659" y="0"/>
                    <a:pt x="21688" y="0"/>
                  </a:cubicBezTo>
                  <a:lnTo>
                    <a:pt x="2160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cxnSp>
          <p:nvCxnSpPr>
            <p:cNvPr id="9250" name="AutoShape 34"/>
            <p:cNvCxnSpPr>
              <a:cxnSpLocks noChangeShapeType="1"/>
            </p:cNvCxnSpPr>
            <p:nvPr/>
          </p:nvCxnSpPr>
          <p:spPr bwMode="auto">
            <a:xfrm flipV="1">
              <a:off x="2627313" y="2349500"/>
              <a:ext cx="3168650" cy="71438"/>
            </a:xfrm>
            <a:prstGeom prst="curvedConnector3">
              <a:avLst>
                <a:gd name="adj1" fmla="val 50000"/>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51" name="Arc 35"/>
            <p:cNvSpPr>
              <a:spLocks/>
            </p:cNvSpPr>
            <p:nvPr/>
          </p:nvSpPr>
          <p:spPr bwMode="auto">
            <a:xfrm flipV="1">
              <a:off x="2592388" y="2386013"/>
              <a:ext cx="2344737" cy="252412"/>
            </a:xfrm>
            <a:custGeom>
              <a:avLst/>
              <a:gdLst>
                <a:gd name="G0" fmla="+- 41 0 0"/>
                <a:gd name="G1" fmla="+- 21600 0 0"/>
                <a:gd name="G2" fmla="+- 21600 0 0"/>
                <a:gd name="T0" fmla="*/ 0 w 16338"/>
                <a:gd name="T1" fmla="*/ 0 h 21600"/>
                <a:gd name="T2" fmla="*/ 16338 w 16338"/>
                <a:gd name="T3" fmla="*/ 7424 h 21600"/>
                <a:gd name="T4" fmla="*/ 41 w 16338"/>
                <a:gd name="T5" fmla="*/ 21600 h 21600"/>
              </a:gdLst>
              <a:ahLst/>
              <a:cxnLst>
                <a:cxn ang="0">
                  <a:pos x="T0" y="T1"/>
                </a:cxn>
                <a:cxn ang="0">
                  <a:pos x="T2" y="T3"/>
                </a:cxn>
                <a:cxn ang="0">
                  <a:pos x="T4" y="T5"/>
                </a:cxn>
              </a:cxnLst>
              <a:rect l="0" t="0" r="r" b="b"/>
              <a:pathLst>
                <a:path w="16338" h="21600" fill="none" extrusionOk="0">
                  <a:moveTo>
                    <a:pt x="0" y="0"/>
                  </a:moveTo>
                  <a:cubicBezTo>
                    <a:pt x="13" y="0"/>
                    <a:pt x="27" y="-1"/>
                    <a:pt x="41" y="0"/>
                  </a:cubicBezTo>
                  <a:cubicBezTo>
                    <a:pt x="6291" y="0"/>
                    <a:pt x="12235" y="2707"/>
                    <a:pt x="16338" y="7423"/>
                  </a:cubicBezTo>
                </a:path>
                <a:path w="16338" h="21600" stroke="0" extrusionOk="0">
                  <a:moveTo>
                    <a:pt x="0" y="0"/>
                  </a:moveTo>
                  <a:cubicBezTo>
                    <a:pt x="13" y="0"/>
                    <a:pt x="27" y="-1"/>
                    <a:pt x="41" y="0"/>
                  </a:cubicBezTo>
                  <a:cubicBezTo>
                    <a:pt x="6291" y="0"/>
                    <a:pt x="12235" y="2707"/>
                    <a:pt x="16338" y="7423"/>
                  </a:cubicBezTo>
                  <a:lnTo>
                    <a:pt x="41"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52" name="Freeform 36"/>
            <p:cNvSpPr>
              <a:spLocks/>
            </p:cNvSpPr>
            <p:nvPr/>
          </p:nvSpPr>
          <p:spPr bwMode="auto">
            <a:xfrm>
              <a:off x="4932363" y="2457450"/>
              <a:ext cx="1116012" cy="496888"/>
            </a:xfrm>
            <a:custGeom>
              <a:avLst/>
              <a:gdLst>
                <a:gd name="T0" fmla="*/ 0 w 703"/>
                <a:gd name="T1" fmla="*/ 64 h 313"/>
                <a:gd name="T2" fmla="*/ 567 w 703"/>
                <a:gd name="T3" fmla="*/ 41 h 313"/>
                <a:gd name="T4" fmla="*/ 703 w 703"/>
                <a:gd name="T5" fmla="*/ 313 h 313"/>
              </a:gdLst>
              <a:ahLst/>
              <a:cxnLst>
                <a:cxn ang="0">
                  <a:pos x="T0" y="T1"/>
                </a:cxn>
                <a:cxn ang="0">
                  <a:pos x="T2" y="T3"/>
                </a:cxn>
                <a:cxn ang="0">
                  <a:pos x="T4" y="T5"/>
                </a:cxn>
              </a:cxnLst>
              <a:rect l="0" t="0" r="r" b="b"/>
              <a:pathLst>
                <a:path w="703" h="313">
                  <a:moveTo>
                    <a:pt x="0" y="64"/>
                  </a:moveTo>
                  <a:cubicBezTo>
                    <a:pt x="225" y="32"/>
                    <a:pt x="450" y="0"/>
                    <a:pt x="567" y="41"/>
                  </a:cubicBezTo>
                  <a:cubicBezTo>
                    <a:pt x="684" y="82"/>
                    <a:pt x="680" y="268"/>
                    <a:pt x="703" y="31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54" name="Freeform 38"/>
            <p:cNvSpPr>
              <a:spLocks/>
            </p:cNvSpPr>
            <p:nvPr/>
          </p:nvSpPr>
          <p:spPr bwMode="auto">
            <a:xfrm>
              <a:off x="5651500" y="1593850"/>
              <a:ext cx="331788" cy="757238"/>
            </a:xfrm>
            <a:custGeom>
              <a:avLst/>
              <a:gdLst>
                <a:gd name="T0" fmla="*/ 0 w 209"/>
                <a:gd name="T1" fmla="*/ 476 h 477"/>
                <a:gd name="T2" fmla="*/ 114 w 209"/>
                <a:gd name="T3" fmla="*/ 454 h 477"/>
                <a:gd name="T4" fmla="*/ 182 w 209"/>
                <a:gd name="T5" fmla="*/ 340 h 477"/>
                <a:gd name="T6" fmla="*/ 205 w 209"/>
                <a:gd name="T7" fmla="*/ 250 h 477"/>
                <a:gd name="T8" fmla="*/ 205 w 209"/>
                <a:gd name="T9" fmla="*/ 0 h 477"/>
              </a:gdLst>
              <a:ahLst/>
              <a:cxnLst>
                <a:cxn ang="0">
                  <a:pos x="T0" y="T1"/>
                </a:cxn>
                <a:cxn ang="0">
                  <a:pos x="T2" y="T3"/>
                </a:cxn>
                <a:cxn ang="0">
                  <a:pos x="T4" y="T5"/>
                </a:cxn>
                <a:cxn ang="0">
                  <a:pos x="T6" y="T7"/>
                </a:cxn>
                <a:cxn ang="0">
                  <a:pos x="T8" y="T9"/>
                </a:cxn>
              </a:cxnLst>
              <a:rect l="0" t="0" r="r" b="b"/>
              <a:pathLst>
                <a:path w="209" h="477">
                  <a:moveTo>
                    <a:pt x="0" y="476"/>
                  </a:moveTo>
                  <a:cubicBezTo>
                    <a:pt x="42" y="476"/>
                    <a:pt x="84" y="477"/>
                    <a:pt x="114" y="454"/>
                  </a:cubicBezTo>
                  <a:cubicBezTo>
                    <a:pt x="144" y="431"/>
                    <a:pt x="167" y="374"/>
                    <a:pt x="182" y="340"/>
                  </a:cubicBezTo>
                  <a:cubicBezTo>
                    <a:pt x="197" y="306"/>
                    <a:pt x="201" y="307"/>
                    <a:pt x="205" y="250"/>
                  </a:cubicBezTo>
                  <a:cubicBezTo>
                    <a:pt x="209" y="193"/>
                    <a:pt x="205" y="42"/>
                    <a:pt x="205"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55" name="Freeform 39"/>
            <p:cNvSpPr>
              <a:spLocks/>
            </p:cNvSpPr>
            <p:nvPr/>
          </p:nvSpPr>
          <p:spPr bwMode="auto">
            <a:xfrm>
              <a:off x="5795963" y="1774825"/>
              <a:ext cx="828675" cy="719138"/>
            </a:xfrm>
            <a:custGeom>
              <a:avLst/>
              <a:gdLst>
                <a:gd name="T0" fmla="*/ 0 w 483"/>
                <a:gd name="T1" fmla="*/ 477 h 485"/>
                <a:gd name="T2" fmla="*/ 113 w 483"/>
                <a:gd name="T3" fmla="*/ 477 h 485"/>
                <a:gd name="T4" fmla="*/ 204 w 483"/>
                <a:gd name="T5" fmla="*/ 431 h 485"/>
                <a:gd name="T6" fmla="*/ 272 w 483"/>
                <a:gd name="T7" fmla="*/ 386 h 485"/>
                <a:gd name="T8" fmla="*/ 317 w 483"/>
                <a:gd name="T9" fmla="*/ 318 h 485"/>
                <a:gd name="T10" fmla="*/ 385 w 483"/>
                <a:gd name="T11" fmla="*/ 273 h 485"/>
                <a:gd name="T12" fmla="*/ 431 w 483"/>
                <a:gd name="T13" fmla="*/ 159 h 485"/>
                <a:gd name="T14" fmla="*/ 476 w 483"/>
                <a:gd name="T15" fmla="*/ 69 h 485"/>
                <a:gd name="T16" fmla="*/ 476 w 483"/>
                <a:gd name="T17"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485">
                  <a:moveTo>
                    <a:pt x="0" y="477"/>
                  </a:moveTo>
                  <a:cubicBezTo>
                    <a:pt x="39" y="481"/>
                    <a:pt x="79" y="485"/>
                    <a:pt x="113" y="477"/>
                  </a:cubicBezTo>
                  <a:cubicBezTo>
                    <a:pt x="147" y="469"/>
                    <a:pt x="178" y="446"/>
                    <a:pt x="204" y="431"/>
                  </a:cubicBezTo>
                  <a:cubicBezTo>
                    <a:pt x="230" y="416"/>
                    <a:pt x="253" y="405"/>
                    <a:pt x="272" y="386"/>
                  </a:cubicBezTo>
                  <a:cubicBezTo>
                    <a:pt x="291" y="367"/>
                    <a:pt x="298" y="337"/>
                    <a:pt x="317" y="318"/>
                  </a:cubicBezTo>
                  <a:cubicBezTo>
                    <a:pt x="336" y="299"/>
                    <a:pt x="366" y="299"/>
                    <a:pt x="385" y="273"/>
                  </a:cubicBezTo>
                  <a:cubicBezTo>
                    <a:pt x="404" y="247"/>
                    <a:pt x="416" y="193"/>
                    <a:pt x="431" y="159"/>
                  </a:cubicBezTo>
                  <a:cubicBezTo>
                    <a:pt x="446" y="125"/>
                    <a:pt x="469" y="95"/>
                    <a:pt x="476" y="69"/>
                  </a:cubicBezTo>
                  <a:cubicBezTo>
                    <a:pt x="483" y="43"/>
                    <a:pt x="479" y="21"/>
                    <a:pt x="476"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56" name="Freeform 40"/>
            <p:cNvSpPr>
              <a:spLocks/>
            </p:cNvSpPr>
            <p:nvPr/>
          </p:nvSpPr>
          <p:spPr bwMode="auto">
            <a:xfrm>
              <a:off x="5795963" y="1341438"/>
              <a:ext cx="468312" cy="1008062"/>
            </a:xfrm>
            <a:custGeom>
              <a:avLst/>
              <a:gdLst>
                <a:gd name="T0" fmla="*/ 0 w 295"/>
                <a:gd name="T1" fmla="*/ 635 h 635"/>
                <a:gd name="T2" fmla="*/ 68 w 295"/>
                <a:gd name="T3" fmla="*/ 612 h 635"/>
                <a:gd name="T4" fmla="*/ 91 w 295"/>
                <a:gd name="T5" fmla="*/ 567 h 635"/>
                <a:gd name="T6" fmla="*/ 159 w 295"/>
                <a:gd name="T7" fmla="*/ 521 h 635"/>
                <a:gd name="T8" fmla="*/ 227 w 295"/>
                <a:gd name="T9" fmla="*/ 476 h 635"/>
                <a:gd name="T10" fmla="*/ 250 w 295"/>
                <a:gd name="T11" fmla="*/ 431 h 635"/>
                <a:gd name="T12" fmla="*/ 272 w 295"/>
                <a:gd name="T13" fmla="*/ 317 h 635"/>
                <a:gd name="T14" fmla="*/ 272 w 295"/>
                <a:gd name="T15" fmla="*/ 226 h 635"/>
                <a:gd name="T16" fmla="*/ 272 w 295"/>
                <a:gd name="T17" fmla="*/ 136 h 635"/>
                <a:gd name="T18" fmla="*/ 295 w 295"/>
                <a:gd name="T19" fmla="*/ 0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635">
                  <a:moveTo>
                    <a:pt x="0" y="635"/>
                  </a:moveTo>
                  <a:cubicBezTo>
                    <a:pt x="26" y="629"/>
                    <a:pt x="53" y="623"/>
                    <a:pt x="68" y="612"/>
                  </a:cubicBezTo>
                  <a:cubicBezTo>
                    <a:pt x="83" y="601"/>
                    <a:pt x="76" y="582"/>
                    <a:pt x="91" y="567"/>
                  </a:cubicBezTo>
                  <a:cubicBezTo>
                    <a:pt x="106" y="552"/>
                    <a:pt x="136" y="536"/>
                    <a:pt x="159" y="521"/>
                  </a:cubicBezTo>
                  <a:cubicBezTo>
                    <a:pt x="182" y="506"/>
                    <a:pt x="212" y="491"/>
                    <a:pt x="227" y="476"/>
                  </a:cubicBezTo>
                  <a:cubicBezTo>
                    <a:pt x="242" y="461"/>
                    <a:pt x="243" y="457"/>
                    <a:pt x="250" y="431"/>
                  </a:cubicBezTo>
                  <a:cubicBezTo>
                    <a:pt x="257" y="405"/>
                    <a:pt x="268" y="351"/>
                    <a:pt x="272" y="317"/>
                  </a:cubicBezTo>
                  <a:cubicBezTo>
                    <a:pt x="276" y="283"/>
                    <a:pt x="272" y="256"/>
                    <a:pt x="272" y="226"/>
                  </a:cubicBezTo>
                  <a:cubicBezTo>
                    <a:pt x="272" y="196"/>
                    <a:pt x="268" y="174"/>
                    <a:pt x="272" y="136"/>
                  </a:cubicBezTo>
                  <a:cubicBezTo>
                    <a:pt x="276" y="98"/>
                    <a:pt x="295" y="26"/>
                    <a:pt x="295"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57" name="Freeform 41"/>
            <p:cNvSpPr>
              <a:spLocks/>
            </p:cNvSpPr>
            <p:nvPr/>
          </p:nvSpPr>
          <p:spPr bwMode="auto">
            <a:xfrm>
              <a:off x="5832475" y="2487613"/>
              <a:ext cx="755650" cy="546100"/>
            </a:xfrm>
            <a:custGeom>
              <a:avLst/>
              <a:gdLst>
                <a:gd name="T0" fmla="*/ 0 w 476"/>
                <a:gd name="T1" fmla="*/ 4 h 344"/>
                <a:gd name="T2" fmla="*/ 68 w 476"/>
                <a:gd name="T3" fmla="*/ 4 h 344"/>
                <a:gd name="T4" fmla="*/ 181 w 476"/>
                <a:gd name="T5" fmla="*/ 4 h 344"/>
                <a:gd name="T6" fmla="*/ 249 w 476"/>
                <a:gd name="T7" fmla="*/ 27 h 344"/>
                <a:gd name="T8" fmla="*/ 272 w 476"/>
                <a:gd name="T9" fmla="*/ 72 h 344"/>
                <a:gd name="T10" fmla="*/ 340 w 476"/>
                <a:gd name="T11" fmla="*/ 140 h 344"/>
                <a:gd name="T12" fmla="*/ 431 w 476"/>
                <a:gd name="T13" fmla="*/ 254 h 344"/>
                <a:gd name="T14" fmla="*/ 453 w 476"/>
                <a:gd name="T15" fmla="*/ 299 h 344"/>
                <a:gd name="T16" fmla="*/ 476 w 476"/>
                <a:gd name="T17"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 h="344">
                  <a:moveTo>
                    <a:pt x="0" y="4"/>
                  </a:moveTo>
                  <a:cubicBezTo>
                    <a:pt x="19" y="4"/>
                    <a:pt x="38" y="4"/>
                    <a:pt x="68" y="4"/>
                  </a:cubicBezTo>
                  <a:cubicBezTo>
                    <a:pt x="98" y="4"/>
                    <a:pt x="151" y="0"/>
                    <a:pt x="181" y="4"/>
                  </a:cubicBezTo>
                  <a:cubicBezTo>
                    <a:pt x="211" y="8"/>
                    <a:pt x="234" y="16"/>
                    <a:pt x="249" y="27"/>
                  </a:cubicBezTo>
                  <a:cubicBezTo>
                    <a:pt x="264" y="38"/>
                    <a:pt x="257" y="53"/>
                    <a:pt x="272" y="72"/>
                  </a:cubicBezTo>
                  <a:cubicBezTo>
                    <a:pt x="287" y="91"/>
                    <a:pt x="314" y="110"/>
                    <a:pt x="340" y="140"/>
                  </a:cubicBezTo>
                  <a:cubicBezTo>
                    <a:pt x="366" y="170"/>
                    <a:pt x="412" y="227"/>
                    <a:pt x="431" y="254"/>
                  </a:cubicBezTo>
                  <a:cubicBezTo>
                    <a:pt x="450" y="281"/>
                    <a:pt x="446" y="284"/>
                    <a:pt x="453" y="299"/>
                  </a:cubicBezTo>
                  <a:cubicBezTo>
                    <a:pt x="460" y="314"/>
                    <a:pt x="472" y="337"/>
                    <a:pt x="476" y="34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58" name="Freeform 42"/>
            <p:cNvSpPr>
              <a:spLocks/>
            </p:cNvSpPr>
            <p:nvPr/>
          </p:nvSpPr>
          <p:spPr bwMode="auto">
            <a:xfrm>
              <a:off x="5795963" y="2493963"/>
              <a:ext cx="576262" cy="960437"/>
            </a:xfrm>
            <a:custGeom>
              <a:avLst/>
              <a:gdLst>
                <a:gd name="T0" fmla="*/ 0 w 363"/>
                <a:gd name="T1" fmla="*/ 0 h 605"/>
                <a:gd name="T2" fmla="*/ 204 w 363"/>
                <a:gd name="T3" fmla="*/ 159 h 605"/>
                <a:gd name="T4" fmla="*/ 227 w 363"/>
                <a:gd name="T5" fmla="*/ 204 h 605"/>
                <a:gd name="T6" fmla="*/ 318 w 363"/>
                <a:gd name="T7" fmla="*/ 544 h 605"/>
                <a:gd name="T8" fmla="*/ 363 w 363"/>
                <a:gd name="T9" fmla="*/ 567 h 605"/>
              </a:gdLst>
              <a:ahLst/>
              <a:cxnLst>
                <a:cxn ang="0">
                  <a:pos x="T0" y="T1"/>
                </a:cxn>
                <a:cxn ang="0">
                  <a:pos x="T2" y="T3"/>
                </a:cxn>
                <a:cxn ang="0">
                  <a:pos x="T4" y="T5"/>
                </a:cxn>
                <a:cxn ang="0">
                  <a:pos x="T6" y="T7"/>
                </a:cxn>
                <a:cxn ang="0">
                  <a:pos x="T8" y="T9"/>
                </a:cxn>
              </a:cxnLst>
              <a:rect l="0" t="0" r="r" b="b"/>
              <a:pathLst>
                <a:path w="363" h="605">
                  <a:moveTo>
                    <a:pt x="0" y="0"/>
                  </a:moveTo>
                  <a:cubicBezTo>
                    <a:pt x="83" y="62"/>
                    <a:pt x="166" y="125"/>
                    <a:pt x="204" y="159"/>
                  </a:cubicBezTo>
                  <a:cubicBezTo>
                    <a:pt x="242" y="193"/>
                    <a:pt x="208" y="140"/>
                    <a:pt x="227" y="204"/>
                  </a:cubicBezTo>
                  <a:cubicBezTo>
                    <a:pt x="246" y="268"/>
                    <a:pt x="295" y="483"/>
                    <a:pt x="318" y="544"/>
                  </a:cubicBezTo>
                  <a:cubicBezTo>
                    <a:pt x="341" y="605"/>
                    <a:pt x="363" y="563"/>
                    <a:pt x="363" y="56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60" name="Freeform 44"/>
            <p:cNvSpPr>
              <a:spLocks/>
            </p:cNvSpPr>
            <p:nvPr/>
          </p:nvSpPr>
          <p:spPr bwMode="auto">
            <a:xfrm>
              <a:off x="5940425" y="2457450"/>
              <a:ext cx="900113" cy="330200"/>
            </a:xfrm>
            <a:custGeom>
              <a:avLst/>
              <a:gdLst>
                <a:gd name="T0" fmla="*/ 0 w 567"/>
                <a:gd name="T1" fmla="*/ 4 h 208"/>
                <a:gd name="T2" fmla="*/ 68 w 567"/>
                <a:gd name="T3" fmla="*/ 4 h 208"/>
                <a:gd name="T4" fmla="*/ 159 w 567"/>
                <a:gd name="T5" fmla="*/ 4 h 208"/>
                <a:gd name="T6" fmla="*/ 295 w 567"/>
                <a:gd name="T7" fmla="*/ 4 h 208"/>
                <a:gd name="T8" fmla="*/ 340 w 567"/>
                <a:gd name="T9" fmla="*/ 26 h 208"/>
                <a:gd name="T10" fmla="*/ 386 w 567"/>
                <a:gd name="T11" fmla="*/ 72 h 208"/>
                <a:gd name="T12" fmla="*/ 476 w 567"/>
                <a:gd name="T13" fmla="*/ 117 h 208"/>
                <a:gd name="T14" fmla="*/ 545 w 567"/>
                <a:gd name="T15" fmla="*/ 140 h 208"/>
                <a:gd name="T16" fmla="*/ 567 w 567"/>
                <a:gd name="T17"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7" h="208">
                  <a:moveTo>
                    <a:pt x="0" y="4"/>
                  </a:moveTo>
                  <a:cubicBezTo>
                    <a:pt x="21" y="4"/>
                    <a:pt x="42" y="4"/>
                    <a:pt x="68" y="4"/>
                  </a:cubicBezTo>
                  <a:cubicBezTo>
                    <a:pt x="94" y="4"/>
                    <a:pt x="121" y="4"/>
                    <a:pt x="159" y="4"/>
                  </a:cubicBezTo>
                  <a:cubicBezTo>
                    <a:pt x="197" y="4"/>
                    <a:pt x="265" y="0"/>
                    <a:pt x="295" y="4"/>
                  </a:cubicBezTo>
                  <a:cubicBezTo>
                    <a:pt x="325" y="8"/>
                    <a:pt x="325" y="15"/>
                    <a:pt x="340" y="26"/>
                  </a:cubicBezTo>
                  <a:cubicBezTo>
                    <a:pt x="355" y="37"/>
                    <a:pt x="363" y="57"/>
                    <a:pt x="386" y="72"/>
                  </a:cubicBezTo>
                  <a:cubicBezTo>
                    <a:pt x="409" y="87"/>
                    <a:pt x="449" y="106"/>
                    <a:pt x="476" y="117"/>
                  </a:cubicBezTo>
                  <a:cubicBezTo>
                    <a:pt x="503" y="128"/>
                    <a:pt x="530" y="125"/>
                    <a:pt x="545" y="140"/>
                  </a:cubicBezTo>
                  <a:cubicBezTo>
                    <a:pt x="560" y="155"/>
                    <a:pt x="563" y="181"/>
                    <a:pt x="567" y="2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62" name="Freeform 46"/>
            <p:cNvSpPr>
              <a:spLocks/>
            </p:cNvSpPr>
            <p:nvPr/>
          </p:nvSpPr>
          <p:spPr bwMode="auto">
            <a:xfrm>
              <a:off x="6048375" y="2278063"/>
              <a:ext cx="684213" cy="150812"/>
            </a:xfrm>
            <a:custGeom>
              <a:avLst/>
              <a:gdLst>
                <a:gd name="T0" fmla="*/ 0 w 431"/>
                <a:gd name="T1" fmla="*/ 91 h 95"/>
                <a:gd name="T2" fmla="*/ 68 w 431"/>
                <a:gd name="T3" fmla="*/ 91 h 95"/>
                <a:gd name="T4" fmla="*/ 182 w 431"/>
                <a:gd name="T5" fmla="*/ 68 h 95"/>
                <a:gd name="T6" fmla="*/ 272 w 431"/>
                <a:gd name="T7" fmla="*/ 68 h 95"/>
                <a:gd name="T8" fmla="*/ 340 w 431"/>
                <a:gd name="T9" fmla="*/ 45 h 95"/>
                <a:gd name="T10" fmla="*/ 386 w 431"/>
                <a:gd name="T11" fmla="*/ 23 h 95"/>
                <a:gd name="T12" fmla="*/ 431 w 43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431" h="95">
                  <a:moveTo>
                    <a:pt x="0" y="91"/>
                  </a:moveTo>
                  <a:cubicBezTo>
                    <a:pt x="19" y="93"/>
                    <a:pt x="38" y="95"/>
                    <a:pt x="68" y="91"/>
                  </a:cubicBezTo>
                  <a:cubicBezTo>
                    <a:pt x="98" y="87"/>
                    <a:pt x="148" y="72"/>
                    <a:pt x="182" y="68"/>
                  </a:cubicBezTo>
                  <a:cubicBezTo>
                    <a:pt x="216" y="64"/>
                    <a:pt x="246" y="72"/>
                    <a:pt x="272" y="68"/>
                  </a:cubicBezTo>
                  <a:cubicBezTo>
                    <a:pt x="298" y="64"/>
                    <a:pt x="321" y="53"/>
                    <a:pt x="340" y="45"/>
                  </a:cubicBezTo>
                  <a:cubicBezTo>
                    <a:pt x="359" y="37"/>
                    <a:pt x="371" y="30"/>
                    <a:pt x="386" y="23"/>
                  </a:cubicBezTo>
                  <a:cubicBezTo>
                    <a:pt x="401" y="16"/>
                    <a:pt x="423" y="4"/>
                    <a:pt x="431"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65" name="Freeform 49"/>
            <p:cNvSpPr>
              <a:spLocks/>
            </p:cNvSpPr>
            <p:nvPr/>
          </p:nvSpPr>
          <p:spPr bwMode="auto">
            <a:xfrm>
              <a:off x="5867400" y="1809750"/>
              <a:ext cx="576263" cy="539750"/>
            </a:xfrm>
            <a:custGeom>
              <a:avLst/>
              <a:gdLst>
                <a:gd name="T0" fmla="*/ 0 w 181"/>
                <a:gd name="T1" fmla="*/ 46 h 46"/>
                <a:gd name="T2" fmla="*/ 136 w 181"/>
                <a:gd name="T3" fmla="*/ 23 h 46"/>
                <a:gd name="T4" fmla="*/ 181 w 181"/>
                <a:gd name="T5" fmla="*/ 0 h 46"/>
              </a:gdLst>
              <a:ahLst/>
              <a:cxnLst>
                <a:cxn ang="0">
                  <a:pos x="T0" y="T1"/>
                </a:cxn>
                <a:cxn ang="0">
                  <a:pos x="T2" y="T3"/>
                </a:cxn>
                <a:cxn ang="0">
                  <a:pos x="T4" y="T5"/>
                </a:cxn>
              </a:cxnLst>
              <a:rect l="0" t="0" r="r" b="b"/>
              <a:pathLst>
                <a:path w="181" h="46">
                  <a:moveTo>
                    <a:pt x="0" y="46"/>
                  </a:moveTo>
                  <a:cubicBezTo>
                    <a:pt x="53" y="38"/>
                    <a:pt x="106" y="31"/>
                    <a:pt x="136" y="23"/>
                  </a:cubicBezTo>
                  <a:cubicBezTo>
                    <a:pt x="166" y="15"/>
                    <a:pt x="170" y="11"/>
                    <a:pt x="181"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67" name="Freeform 51"/>
            <p:cNvSpPr>
              <a:spLocks/>
            </p:cNvSpPr>
            <p:nvPr/>
          </p:nvSpPr>
          <p:spPr bwMode="auto">
            <a:xfrm>
              <a:off x="5795963" y="2452688"/>
              <a:ext cx="612775" cy="581025"/>
            </a:xfrm>
            <a:custGeom>
              <a:avLst/>
              <a:gdLst>
                <a:gd name="T0" fmla="*/ 0 w 295"/>
                <a:gd name="T1" fmla="*/ 26 h 185"/>
                <a:gd name="T2" fmla="*/ 159 w 295"/>
                <a:gd name="T3" fmla="*/ 26 h 185"/>
                <a:gd name="T4" fmla="*/ 295 w 295"/>
                <a:gd name="T5" fmla="*/ 185 h 185"/>
              </a:gdLst>
              <a:ahLst/>
              <a:cxnLst>
                <a:cxn ang="0">
                  <a:pos x="T0" y="T1"/>
                </a:cxn>
                <a:cxn ang="0">
                  <a:pos x="T2" y="T3"/>
                </a:cxn>
                <a:cxn ang="0">
                  <a:pos x="T4" y="T5"/>
                </a:cxn>
              </a:cxnLst>
              <a:rect l="0" t="0" r="r" b="b"/>
              <a:pathLst>
                <a:path w="295" h="185">
                  <a:moveTo>
                    <a:pt x="0" y="26"/>
                  </a:moveTo>
                  <a:cubicBezTo>
                    <a:pt x="55" y="13"/>
                    <a:pt x="110" y="0"/>
                    <a:pt x="159" y="26"/>
                  </a:cubicBezTo>
                  <a:cubicBezTo>
                    <a:pt x="208" y="52"/>
                    <a:pt x="272" y="151"/>
                    <a:pt x="295" y="18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68" name="Freeform 52"/>
            <p:cNvSpPr>
              <a:spLocks/>
            </p:cNvSpPr>
            <p:nvPr/>
          </p:nvSpPr>
          <p:spPr bwMode="auto">
            <a:xfrm>
              <a:off x="5724525" y="1377950"/>
              <a:ext cx="900113" cy="977900"/>
            </a:xfrm>
            <a:custGeom>
              <a:avLst/>
              <a:gdLst>
                <a:gd name="T0" fmla="*/ 0 w 567"/>
                <a:gd name="T1" fmla="*/ 612 h 616"/>
                <a:gd name="T2" fmla="*/ 159 w 567"/>
                <a:gd name="T3" fmla="*/ 612 h 616"/>
                <a:gd name="T4" fmla="*/ 272 w 567"/>
                <a:gd name="T5" fmla="*/ 590 h 616"/>
                <a:gd name="T6" fmla="*/ 363 w 567"/>
                <a:gd name="T7" fmla="*/ 499 h 616"/>
                <a:gd name="T8" fmla="*/ 476 w 567"/>
                <a:gd name="T9" fmla="*/ 363 h 616"/>
                <a:gd name="T10" fmla="*/ 521 w 567"/>
                <a:gd name="T11" fmla="*/ 159 h 616"/>
                <a:gd name="T12" fmla="*/ 567 w 567"/>
                <a:gd name="T13" fmla="*/ 0 h 616"/>
              </a:gdLst>
              <a:ahLst/>
              <a:cxnLst>
                <a:cxn ang="0">
                  <a:pos x="T0" y="T1"/>
                </a:cxn>
                <a:cxn ang="0">
                  <a:pos x="T2" y="T3"/>
                </a:cxn>
                <a:cxn ang="0">
                  <a:pos x="T4" y="T5"/>
                </a:cxn>
                <a:cxn ang="0">
                  <a:pos x="T6" y="T7"/>
                </a:cxn>
                <a:cxn ang="0">
                  <a:pos x="T8" y="T9"/>
                </a:cxn>
                <a:cxn ang="0">
                  <a:pos x="T10" y="T11"/>
                </a:cxn>
                <a:cxn ang="0">
                  <a:pos x="T12" y="T13"/>
                </a:cxn>
              </a:cxnLst>
              <a:rect l="0" t="0" r="r" b="b"/>
              <a:pathLst>
                <a:path w="567" h="616">
                  <a:moveTo>
                    <a:pt x="0" y="612"/>
                  </a:moveTo>
                  <a:cubicBezTo>
                    <a:pt x="57" y="614"/>
                    <a:pt x="114" y="616"/>
                    <a:pt x="159" y="612"/>
                  </a:cubicBezTo>
                  <a:cubicBezTo>
                    <a:pt x="204" y="608"/>
                    <a:pt x="238" y="609"/>
                    <a:pt x="272" y="590"/>
                  </a:cubicBezTo>
                  <a:cubicBezTo>
                    <a:pt x="306" y="571"/>
                    <a:pt x="329" y="537"/>
                    <a:pt x="363" y="499"/>
                  </a:cubicBezTo>
                  <a:cubicBezTo>
                    <a:pt x="397" y="461"/>
                    <a:pt x="450" y="420"/>
                    <a:pt x="476" y="363"/>
                  </a:cubicBezTo>
                  <a:cubicBezTo>
                    <a:pt x="502" y="306"/>
                    <a:pt x="506" y="219"/>
                    <a:pt x="521" y="159"/>
                  </a:cubicBezTo>
                  <a:cubicBezTo>
                    <a:pt x="536" y="99"/>
                    <a:pt x="551" y="49"/>
                    <a:pt x="567"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69" name="Freeform 53"/>
            <p:cNvSpPr>
              <a:spLocks/>
            </p:cNvSpPr>
            <p:nvPr/>
          </p:nvSpPr>
          <p:spPr bwMode="auto">
            <a:xfrm>
              <a:off x="6264275" y="1954213"/>
              <a:ext cx="576263" cy="431800"/>
            </a:xfrm>
            <a:custGeom>
              <a:avLst/>
              <a:gdLst>
                <a:gd name="T0" fmla="*/ 0 w 363"/>
                <a:gd name="T1" fmla="*/ 272 h 272"/>
                <a:gd name="T2" fmla="*/ 181 w 363"/>
                <a:gd name="T3" fmla="*/ 181 h 272"/>
                <a:gd name="T4" fmla="*/ 249 w 363"/>
                <a:gd name="T5" fmla="*/ 136 h 272"/>
                <a:gd name="T6" fmla="*/ 363 w 363"/>
                <a:gd name="T7" fmla="*/ 0 h 272"/>
              </a:gdLst>
              <a:ahLst/>
              <a:cxnLst>
                <a:cxn ang="0">
                  <a:pos x="T0" y="T1"/>
                </a:cxn>
                <a:cxn ang="0">
                  <a:pos x="T2" y="T3"/>
                </a:cxn>
                <a:cxn ang="0">
                  <a:pos x="T4" y="T5"/>
                </a:cxn>
                <a:cxn ang="0">
                  <a:pos x="T6" y="T7"/>
                </a:cxn>
              </a:cxnLst>
              <a:rect l="0" t="0" r="r" b="b"/>
              <a:pathLst>
                <a:path w="363" h="272">
                  <a:moveTo>
                    <a:pt x="0" y="272"/>
                  </a:moveTo>
                  <a:cubicBezTo>
                    <a:pt x="70" y="238"/>
                    <a:pt x="140" y="204"/>
                    <a:pt x="181" y="181"/>
                  </a:cubicBezTo>
                  <a:cubicBezTo>
                    <a:pt x="222" y="158"/>
                    <a:pt x="219" y="166"/>
                    <a:pt x="249" y="136"/>
                  </a:cubicBezTo>
                  <a:cubicBezTo>
                    <a:pt x="279" y="106"/>
                    <a:pt x="344" y="23"/>
                    <a:pt x="363"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70" name="Oval 54"/>
            <p:cNvSpPr>
              <a:spLocks noChangeArrowheads="1"/>
            </p:cNvSpPr>
            <p:nvPr/>
          </p:nvSpPr>
          <p:spPr bwMode="auto">
            <a:xfrm>
              <a:off x="5940425" y="1593850"/>
              <a:ext cx="36513" cy="3651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1" name="Oval 55"/>
            <p:cNvSpPr>
              <a:spLocks noChangeArrowheads="1"/>
            </p:cNvSpPr>
            <p:nvPr/>
          </p:nvSpPr>
          <p:spPr bwMode="auto">
            <a:xfrm>
              <a:off x="6264275" y="1306513"/>
              <a:ext cx="36513" cy="3492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2" name="Oval 56"/>
            <p:cNvSpPr>
              <a:spLocks noChangeArrowheads="1"/>
            </p:cNvSpPr>
            <p:nvPr/>
          </p:nvSpPr>
          <p:spPr bwMode="auto">
            <a:xfrm>
              <a:off x="6408738" y="1809750"/>
              <a:ext cx="34925" cy="3651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3" name="Oval 57"/>
            <p:cNvSpPr>
              <a:spLocks noChangeArrowheads="1"/>
            </p:cNvSpPr>
            <p:nvPr/>
          </p:nvSpPr>
          <p:spPr bwMode="auto">
            <a:xfrm>
              <a:off x="6588125" y="1377950"/>
              <a:ext cx="36513" cy="3651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4" name="Oval 58"/>
            <p:cNvSpPr>
              <a:spLocks noChangeArrowheads="1"/>
            </p:cNvSpPr>
            <p:nvPr/>
          </p:nvSpPr>
          <p:spPr bwMode="auto">
            <a:xfrm>
              <a:off x="6624638" y="1774825"/>
              <a:ext cx="34925" cy="3492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5" name="Oval 59"/>
            <p:cNvSpPr>
              <a:spLocks noChangeArrowheads="1"/>
            </p:cNvSpPr>
            <p:nvPr/>
          </p:nvSpPr>
          <p:spPr bwMode="auto">
            <a:xfrm>
              <a:off x="6804025" y="1954213"/>
              <a:ext cx="36513" cy="71437"/>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6" name="Oval 60"/>
            <p:cNvSpPr>
              <a:spLocks noChangeArrowheads="1"/>
            </p:cNvSpPr>
            <p:nvPr/>
          </p:nvSpPr>
          <p:spPr bwMode="auto">
            <a:xfrm>
              <a:off x="6696075" y="2278063"/>
              <a:ext cx="36513" cy="3651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7" name="Oval 61"/>
            <p:cNvSpPr>
              <a:spLocks noChangeArrowheads="1"/>
            </p:cNvSpPr>
            <p:nvPr/>
          </p:nvSpPr>
          <p:spPr bwMode="auto">
            <a:xfrm>
              <a:off x="6840538" y="2746375"/>
              <a:ext cx="36512" cy="3651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8" name="Oval 62"/>
            <p:cNvSpPr>
              <a:spLocks noChangeArrowheads="1"/>
            </p:cNvSpPr>
            <p:nvPr/>
          </p:nvSpPr>
          <p:spPr bwMode="auto">
            <a:xfrm>
              <a:off x="6551613" y="2998788"/>
              <a:ext cx="73025" cy="3492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79" name="Oval 63"/>
            <p:cNvSpPr>
              <a:spLocks noChangeArrowheads="1"/>
            </p:cNvSpPr>
            <p:nvPr/>
          </p:nvSpPr>
          <p:spPr bwMode="auto">
            <a:xfrm>
              <a:off x="6372225" y="3033713"/>
              <a:ext cx="36513" cy="3651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80" name="Oval 64"/>
            <p:cNvSpPr>
              <a:spLocks noChangeArrowheads="1"/>
            </p:cNvSpPr>
            <p:nvPr/>
          </p:nvSpPr>
          <p:spPr bwMode="auto">
            <a:xfrm>
              <a:off x="6011863" y="2925763"/>
              <a:ext cx="36512" cy="3651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81" name="Oval 65"/>
            <p:cNvSpPr>
              <a:spLocks noChangeArrowheads="1"/>
            </p:cNvSpPr>
            <p:nvPr/>
          </p:nvSpPr>
          <p:spPr bwMode="auto">
            <a:xfrm>
              <a:off x="6335713" y="3394075"/>
              <a:ext cx="36512" cy="3651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82" name="Freeform 66"/>
            <p:cNvSpPr>
              <a:spLocks/>
            </p:cNvSpPr>
            <p:nvPr/>
          </p:nvSpPr>
          <p:spPr bwMode="auto">
            <a:xfrm>
              <a:off x="1547813" y="1522413"/>
              <a:ext cx="252412" cy="503237"/>
            </a:xfrm>
            <a:custGeom>
              <a:avLst/>
              <a:gdLst>
                <a:gd name="T0" fmla="*/ 0 w 159"/>
                <a:gd name="T1" fmla="*/ 317 h 317"/>
                <a:gd name="T2" fmla="*/ 23 w 159"/>
                <a:gd name="T3" fmla="*/ 204 h 317"/>
                <a:gd name="T4" fmla="*/ 23 w 159"/>
                <a:gd name="T5" fmla="*/ 136 h 317"/>
                <a:gd name="T6" fmla="*/ 113 w 159"/>
                <a:gd name="T7" fmla="*/ 45 h 317"/>
                <a:gd name="T8" fmla="*/ 159 w 159"/>
                <a:gd name="T9" fmla="*/ 0 h 317"/>
              </a:gdLst>
              <a:ahLst/>
              <a:cxnLst>
                <a:cxn ang="0">
                  <a:pos x="T0" y="T1"/>
                </a:cxn>
                <a:cxn ang="0">
                  <a:pos x="T2" y="T3"/>
                </a:cxn>
                <a:cxn ang="0">
                  <a:pos x="T4" y="T5"/>
                </a:cxn>
                <a:cxn ang="0">
                  <a:pos x="T6" y="T7"/>
                </a:cxn>
                <a:cxn ang="0">
                  <a:pos x="T8" y="T9"/>
                </a:cxn>
              </a:cxnLst>
              <a:rect l="0" t="0" r="r" b="b"/>
              <a:pathLst>
                <a:path w="159" h="317">
                  <a:moveTo>
                    <a:pt x="0" y="317"/>
                  </a:moveTo>
                  <a:cubicBezTo>
                    <a:pt x="9" y="275"/>
                    <a:pt x="19" y="234"/>
                    <a:pt x="23" y="204"/>
                  </a:cubicBezTo>
                  <a:cubicBezTo>
                    <a:pt x="27" y="174"/>
                    <a:pt x="8" y="162"/>
                    <a:pt x="23" y="136"/>
                  </a:cubicBezTo>
                  <a:cubicBezTo>
                    <a:pt x="38" y="110"/>
                    <a:pt x="90" y="68"/>
                    <a:pt x="113" y="45"/>
                  </a:cubicBezTo>
                  <a:cubicBezTo>
                    <a:pt x="136" y="22"/>
                    <a:pt x="147" y="11"/>
                    <a:pt x="159"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83" name="Freeform 67"/>
            <p:cNvSpPr>
              <a:spLocks/>
            </p:cNvSpPr>
            <p:nvPr/>
          </p:nvSpPr>
          <p:spPr bwMode="auto">
            <a:xfrm>
              <a:off x="1150938" y="1485900"/>
              <a:ext cx="288925" cy="252413"/>
            </a:xfrm>
            <a:custGeom>
              <a:avLst/>
              <a:gdLst>
                <a:gd name="T0" fmla="*/ 182 w 182"/>
                <a:gd name="T1" fmla="*/ 159 h 159"/>
                <a:gd name="T2" fmla="*/ 159 w 182"/>
                <a:gd name="T3" fmla="*/ 113 h 159"/>
                <a:gd name="T4" fmla="*/ 114 w 182"/>
                <a:gd name="T5" fmla="*/ 68 h 159"/>
                <a:gd name="T6" fmla="*/ 0 w 182"/>
                <a:gd name="T7" fmla="*/ 0 h 159"/>
              </a:gdLst>
              <a:ahLst/>
              <a:cxnLst>
                <a:cxn ang="0">
                  <a:pos x="T0" y="T1"/>
                </a:cxn>
                <a:cxn ang="0">
                  <a:pos x="T2" y="T3"/>
                </a:cxn>
                <a:cxn ang="0">
                  <a:pos x="T4" y="T5"/>
                </a:cxn>
                <a:cxn ang="0">
                  <a:pos x="T6" y="T7"/>
                </a:cxn>
              </a:cxnLst>
              <a:rect l="0" t="0" r="r" b="b"/>
              <a:pathLst>
                <a:path w="182" h="159">
                  <a:moveTo>
                    <a:pt x="182" y="159"/>
                  </a:moveTo>
                  <a:cubicBezTo>
                    <a:pt x="176" y="143"/>
                    <a:pt x="170" y="128"/>
                    <a:pt x="159" y="113"/>
                  </a:cubicBezTo>
                  <a:cubicBezTo>
                    <a:pt x="148" y="98"/>
                    <a:pt x="141" y="87"/>
                    <a:pt x="114" y="68"/>
                  </a:cubicBezTo>
                  <a:cubicBezTo>
                    <a:pt x="87" y="49"/>
                    <a:pt x="23" y="11"/>
                    <a:pt x="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84" name="Freeform 68"/>
            <p:cNvSpPr>
              <a:spLocks/>
            </p:cNvSpPr>
            <p:nvPr/>
          </p:nvSpPr>
          <p:spPr bwMode="auto">
            <a:xfrm>
              <a:off x="1439863" y="1306513"/>
              <a:ext cx="144462" cy="215900"/>
            </a:xfrm>
            <a:custGeom>
              <a:avLst/>
              <a:gdLst>
                <a:gd name="T0" fmla="*/ 0 w 91"/>
                <a:gd name="T1" fmla="*/ 136 h 136"/>
                <a:gd name="T2" fmla="*/ 23 w 91"/>
                <a:gd name="T3" fmla="*/ 68 h 136"/>
                <a:gd name="T4" fmla="*/ 91 w 91"/>
                <a:gd name="T5" fmla="*/ 0 h 136"/>
              </a:gdLst>
              <a:ahLst/>
              <a:cxnLst>
                <a:cxn ang="0">
                  <a:pos x="T0" y="T1"/>
                </a:cxn>
                <a:cxn ang="0">
                  <a:pos x="T2" y="T3"/>
                </a:cxn>
                <a:cxn ang="0">
                  <a:pos x="T4" y="T5"/>
                </a:cxn>
              </a:cxnLst>
              <a:rect l="0" t="0" r="r" b="b"/>
              <a:pathLst>
                <a:path w="91" h="136">
                  <a:moveTo>
                    <a:pt x="0" y="136"/>
                  </a:moveTo>
                  <a:cubicBezTo>
                    <a:pt x="4" y="113"/>
                    <a:pt x="8" y="91"/>
                    <a:pt x="23" y="68"/>
                  </a:cubicBezTo>
                  <a:cubicBezTo>
                    <a:pt x="38" y="45"/>
                    <a:pt x="80" y="15"/>
                    <a:pt x="91"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85" name="Freeform 69"/>
            <p:cNvSpPr>
              <a:spLocks/>
            </p:cNvSpPr>
            <p:nvPr/>
          </p:nvSpPr>
          <p:spPr bwMode="auto">
            <a:xfrm>
              <a:off x="1042988" y="1846263"/>
              <a:ext cx="360362" cy="360362"/>
            </a:xfrm>
            <a:custGeom>
              <a:avLst/>
              <a:gdLst>
                <a:gd name="T0" fmla="*/ 114 w 114"/>
                <a:gd name="T1" fmla="*/ 91 h 91"/>
                <a:gd name="T2" fmla="*/ 68 w 114"/>
                <a:gd name="T3" fmla="*/ 68 h 91"/>
                <a:gd name="T4" fmla="*/ 23 w 114"/>
                <a:gd name="T5" fmla="*/ 45 h 91"/>
                <a:gd name="T6" fmla="*/ 0 w 114"/>
                <a:gd name="T7" fmla="*/ 0 h 91"/>
              </a:gdLst>
              <a:ahLst/>
              <a:cxnLst>
                <a:cxn ang="0">
                  <a:pos x="T0" y="T1"/>
                </a:cxn>
                <a:cxn ang="0">
                  <a:pos x="T2" y="T3"/>
                </a:cxn>
                <a:cxn ang="0">
                  <a:pos x="T4" y="T5"/>
                </a:cxn>
                <a:cxn ang="0">
                  <a:pos x="T6" y="T7"/>
                </a:cxn>
              </a:cxnLst>
              <a:rect l="0" t="0" r="r" b="b"/>
              <a:pathLst>
                <a:path w="114" h="91">
                  <a:moveTo>
                    <a:pt x="114" y="91"/>
                  </a:moveTo>
                  <a:cubicBezTo>
                    <a:pt x="98" y="83"/>
                    <a:pt x="83" y="76"/>
                    <a:pt x="68" y="68"/>
                  </a:cubicBezTo>
                  <a:cubicBezTo>
                    <a:pt x="53" y="60"/>
                    <a:pt x="34" y="56"/>
                    <a:pt x="23" y="45"/>
                  </a:cubicBezTo>
                  <a:cubicBezTo>
                    <a:pt x="12" y="34"/>
                    <a:pt x="6" y="17"/>
                    <a:pt x="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86" name="Freeform 70"/>
            <p:cNvSpPr>
              <a:spLocks/>
            </p:cNvSpPr>
            <p:nvPr/>
          </p:nvSpPr>
          <p:spPr bwMode="auto">
            <a:xfrm>
              <a:off x="863600" y="2098675"/>
              <a:ext cx="323850" cy="107950"/>
            </a:xfrm>
            <a:custGeom>
              <a:avLst/>
              <a:gdLst>
                <a:gd name="T0" fmla="*/ 204 w 204"/>
                <a:gd name="T1" fmla="*/ 0 h 68"/>
                <a:gd name="T2" fmla="*/ 45 w 204"/>
                <a:gd name="T3" fmla="*/ 22 h 68"/>
                <a:gd name="T4" fmla="*/ 0 w 204"/>
                <a:gd name="T5" fmla="*/ 68 h 68"/>
              </a:gdLst>
              <a:ahLst/>
              <a:cxnLst>
                <a:cxn ang="0">
                  <a:pos x="T0" y="T1"/>
                </a:cxn>
                <a:cxn ang="0">
                  <a:pos x="T2" y="T3"/>
                </a:cxn>
                <a:cxn ang="0">
                  <a:pos x="T4" y="T5"/>
                </a:cxn>
              </a:cxnLst>
              <a:rect l="0" t="0" r="r" b="b"/>
              <a:pathLst>
                <a:path w="204" h="68">
                  <a:moveTo>
                    <a:pt x="204" y="0"/>
                  </a:moveTo>
                  <a:cubicBezTo>
                    <a:pt x="141" y="5"/>
                    <a:pt x="79" y="11"/>
                    <a:pt x="45" y="22"/>
                  </a:cubicBezTo>
                  <a:cubicBezTo>
                    <a:pt x="11" y="33"/>
                    <a:pt x="5" y="50"/>
                    <a:pt x="0" y="6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87" name="Freeform 71"/>
            <p:cNvSpPr>
              <a:spLocks/>
            </p:cNvSpPr>
            <p:nvPr/>
          </p:nvSpPr>
          <p:spPr bwMode="auto">
            <a:xfrm>
              <a:off x="611188" y="2493963"/>
              <a:ext cx="757237" cy="180975"/>
            </a:xfrm>
            <a:custGeom>
              <a:avLst/>
              <a:gdLst>
                <a:gd name="T0" fmla="*/ 318 w 318"/>
                <a:gd name="T1" fmla="*/ 46 h 46"/>
                <a:gd name="T2" fmla="*/ 0 w 318"/>
                <a:gd name="T3" fmla="*/ 0 h 46"/>
              </a:gdLst>
              <a:ahLst/>
              <a:cxnLst>
                <a:cxn ang="0">
                  <a:pos x="T0" y="T1"/>
                </a:cxn>
                <a:cxn ang="0">
                  <a:pos x="T2" y="T3"/>
                </a:cxn>
              </a:cxnLst>
              <a:rect l="0" t="0" r="r" b="b"/>
              <a:pathLst>
                <a:path w="318" h="46">
                  <a:moveTo>
                    <a:pt x="318" y="46"/>
                  </a:moveTo>
                  <a:cubicBezTo>
                    <a:pt x="185" y="27"/>
                    <a:pt x="53" y="8"/>
                    <a:pt x="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88" name="Freeform 72"/>
            <p:cNvSpPr>
              <a:spLocks/>
            </p:cNvSpPr>
            <p:nvPr/>
          </p:nvSpPr>
          <p:spPr bwMode="auto">
            <a:xfrm>
              <a:off x="827088" y="2638425"/>
              <a:ext cx="396875" cy="77788"/>
            </a:xfrm>
            <a:custGeom>
              <a:avLst/>
              <a:gdLst>
                <a:gd name="T0" fmla="*/ 250 w 250"/>
                <a:gd name="T1" fmla="*/ 4 h 49"/>
                <a:gd name="T2" fmla="*/ 136 w 250"/>
                <a:gd name="T3" fmla="*/ 4 h 49"/>
                <a:gd name="T4" fmla="*/ 46 w 250"/>
                <a:gd name="T5" fmla="*/ 26 h 49"/>
                <a:gd name="T6" fmla="*/ 0 w 250"/>
                <a:gd name="T7" fmla="*/ 49 h 49"/>
              </a:gdLst>
              <a:ahLst/>
              <a:cxnLst>
                <a:cxn ang="0">
                  <a:pos x="T0" y="T1"/>
                </a:cxn>
                <a:cxn ang="0">
                  <a:pos x="T2" y="T3"/>
                </a:cxn>
                <a:cxn ang="0">
                  <a:pos x="T4" y="T5"/>
                </a:cxn>
                <a:cxn ang="0">
                  <a:pos x="T6" y="T7"/>
                </a:cxn>
              </a:cxnLst>
              <a:rect l="0" t="0" r="r" b="b"/>
              <a:pathLst>
                <a:path w="250" h="49">
                  <a:moveTo>
                    <a:pt x="250" y="4"/>
                  </a:moveTo>
                  <a:cubicBezTo>
                    <a:pt x="210" y="2"/>
                    <a:pt x="170" y="0"/>
                    <a:pt x="136" y="4"/>
                  </a:cubicBezTo>
                  <a:cubicBezTo>
                    <a:pt x="102" y="8"/>
                    <a:pt x="69" y="19"/>
                    <a:pt x="46" y="26"/>
                  </a:cubicBezTo>
                  <a:cubicBezTo>
                    <a:pt x="23" y="33"/>
                    <a:pt x="11" y="41"/>
                    <a:pt x="0" y="4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89" name="Freeform 73"/>
            <p:cNvSpPr>
              <a:spLocks/>
            </p:cNvSpPr>
            <p:nvPr/>
          </p:nvSpPr>
          <p:spPr bwMode="auto">
            <a:xfrm>
              <a:off x="792163" y="2386013"/>
              <a:ext cx="179387" cy="179387"/>
            </a:xfrm>
            <a:custGeom>
              <a:avLst/>
              <a:gdLst>
                <a:gd name="T0" fmla="*/ 113 w 113"/>
                <a:gd name="T1" fmla="*/ 91 h 91"/>
                <a:gd name="T2" fmla="*/ 0 w 113"/>
                <a:gd name="T3" fmla="*/ 0 h 91"/>
              </a:gdLst>
              <a:ahLst/>
              <a:cxnLst>
                <a:cxn ang="0">
                  <a:pos x="T0" y="T1"/>
                </a:cxn>
                <a:cxn ang="0">
                  <a:pos x="T2" y="T3"/>
                </a:cxn>
              </a:cxnLst>
              <a:rect l="0" t="0" r="r" b="b"/>
              <a:pathLst>
                <a:path w="113" h="91">
                  <a:moveTo>
                    <a:pt x="113" y="91"/>
                  </a:moveTo>
                  <a:cubicBezTo>
                    <a:pt x="66" y="57"/>
                    <a:pt x="19" y="23"/>
                    <a:pt x="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0" name="Freeform 74"/>
            <p:cNvSpPr>
              <a:spLocks/>
            </p:cNvSpPr>
            <p:nvPr/>
          </p:nvSpPr>
          <p:spPr bwMode="auto">
            <a:xfrm>
              <a:off x="1079500" y="1738313"/>
              <a:ext cx="36513" cy="287337"/>
            </a:xfrm>
            <a:custGeom>
              <a:avLst/>
              <a:gdLst>
                <a:gd name="T0" fmla="*/ 23 w 23"/>
                <a:gd name="T1" fmla="*/ 136 h 136"/>
                <a:gd name="T2" fmla="*/ 0 w 23"/>
                <a:gd name="T3" fmla="*/ 68 h 136"/>
                <a:gd name="T4" fmla="*/ 23 w 23"/>
                <a:gd name="T5" fmla="*/ 0 h 136"/>
              </a:gdLst>
              <a:ahLst/>
              <a:cxnLst>
                <a:cxn ang="0">
                  <a:pos x="T0" y="T1"/>
                </a:cxn>
                <a:cxn ang="0">
                  <a:pos x="T2" y="T3"/>
                </a:cxn>
                <a:cxn ang="0">
                  <a:pos x="T4" y="T5"/>
                </a:cxn>
              </a:cxnLst>
              <a:rect l="0" t="0" r="r" b="b"/>
              <a:pathLst>
                <a:path w="23" h="136">
                  <a:moveTo>
                    <a:pt x="23" y="136"/>
                  </a:moveTo>
                  <a:cubicBezTo>
                    <a:pt x="11" y="113"/>
                    <a:pt x="0" y="91"/>
                    <a:pt x="0" y="68"/>
                  </a:cubicBezTo>
                  <a:cubicBezTo>
                    <a:pt x="0" y="45"/>
                    <a:pt x="11" y="22"/>
                    <a:pt x="23"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1" name="Freeform 75"/>
            <p:cNvSpPr>
              <a:spLocks/>
            </p:cNvSpPr>
            <p:nvPr/>
          </p:nvSpPr>
          <p:spPr bwMode="auto">
            <a:xfrm>
              <a:off x="1150938" y="2386013"/>
              <a:ext cx="217487" cy="288925"/>
            </a:xfrm>
            <a:custGeom>
              <a:avLst/>
              <a:gdLst>
                <a:gd name="T0" fmla="*/ 137 w 137"/>
                <a:gd name="T1" fmla="*/ 159 h 162"/>
                <a:gd name="T2" fmla="*/ 91 w 137"/>
                <a:gd name="T3" fmla="*/ 136 h 162"/>
                <a:gd name="T4" fmla="*/ 0 w 137"/>
                <a:gd name="T5" fmla="*/ 0 h 162"/>
              </a:gdLst>
              <a:ahLst/>
              <a:cxnLst>
                <a:cxn ang="0">
                  <a:pos x="T0" y="T1"/>
                </a:cxn>
                <a:cxn ang="0">
                  <a:pos x="T2" y="T3"/>
                </a:cxn>
                <a:cxn ang="0">
                  <a:pos x="T4" y="T5"/>
                </a:cxn>
              </a:cxnLst>
              <a:rect l="0" t="0" r="r" b="b"/>
              <a:pathLst>
                <a:path w="137" h="162">
                  <a:moveTo>
                    <a:pt x="137" y="159"/>
                  </a:moveTo>
                  <a:cubicBezTo>
                    <a:pt x="125" y="160"/>
                    <a:pt x="114" y="162"/>
                    <a:pt x="91" y="136"/>
                  </a:cubicBezTo>
                  <a:cubicBezTo>
                    <a:pt x="68" y="110"/>
                    <a:pt x="34" y="55"/>
                    <a:pt x="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2" name="Freeform 76"/>
            <p:cNvSpPr>
              <a:spLocks/>
            </p:cNvSpPr>
            <p:nvPr/>
          </p:nvSpPr>
          <p:spPr bwMode="auto">
            <a:xfrm>
              <a:off x="647700" y="2854325"/>
              <a:ext cx="839788" cy="492125"/>
            </a:xfrm>
            <a:custGeom>
              <a:avLst/>
              <a:gdLst>
                <a:gd name="T0" fmla="*/ 499 w 529"/>
                <a:gd name="T1" fmla="*/ 0 h 310"/>
                <a:gd name="T2" fmla="*/ 476 w 529"/>
                <a:gd name="T3" fmla="*/ 68 h 310"/>
                <a:gd name="T4" fmla="*/ 181 w 529"/>
                <a:gd name="T5" fmla="*/ 272 h 310"/>
                <a:gd name="T6" fmla="*/ 90 w 529"/>
                <a:gd name="T7" fmla="*/ 295 h 310"/>
                <a:gd name="T8" fmla="*/ 0 w 529"/>
                <a:gd name="T9" fmla="*/ 295 h 310"/>
              </a:gdLst>
              <a:ahLst/>
              <a:cxnLst>
                <a:cxn ang="0">
                  <a:pos x="T0" y="T1"/>
                </a:cxn>
                <a:cxn ang="0">
                  <a:pos x="T2" y="T3"/>
                </a:cxn>
                <a:cxn ang="0">
                  <a:pos x="T4" y="T5"/>
                </a:cxn>
                <a:cxn ang="0">
                  <a:pos x="T6" y="T7"/>
                </a:cxn>
                <a:cxn ang="0">
                  <a:pos x="T8" y="T9"/>
                </a:cxn>
              </a:cxnLst>
              <a:rect l="0" t="0" r="r" b="b"/>
              <a:pathLst>
                <a:path w="529" h="310">
                  <a:moveTo>
                    <a:pt x="499" y="0"/>
                  </a:moveTo>
                  <a:cubicBezTo>
                    <a:pt x="514" y="11"/>
                    <a:pt x="529" y="23"/>
                    <a:pt x="476" y="68"/>
                  </a:cubicBezTo>
                  <a:cubicBezTo>
                    <a:pt x="423" y="113"/>
                    <a:pt x="245" y="234"/>
                    <a:pt x="181" y="272"/>
                  </a:cubicBezTo>
                  <a:cubicBezTo>
                    <a:pt x="117" y="310"/>
                    <a:pt x="120" y="291"/>
                    <a:pt x="90" y="295"/>
                  </a:cubicBezTo>
                  <a:cubicBezTo>
                    <a:pt x="60" y="299"/>
                    <a:pt x="11" y="295"/>
                    <a:pt x="0" y="29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3" name="Freeform 77"/>
            <p:cNvSpPr>
              <a:spLocks/>
            </p:cNvSpPr>
            <p:nvPr/>
          </p:nvSpPr>
          <p:spPr bwMode="auto">
            <a:xfrm>
              <a:off x="900113" y="3070225"/>
              <a:ext cx="358775" cy="42863"/>
            </a:xfrm>
            <a:custGeom>
              <a:avLst/>
              <a:gdLst>
                <a:gd name="T0" fmla="*/ 226 w 226"/>
                <a:gd name="T1" fmla="*/ 0 h 27"/>
                <a:gd name="T2" fmla="*/ 158 w 226"/>
                <a:gd name="T3" fmla="*/ 23 h 27"/>
                <a:gd name="T4" fmla="*/ 90 w 226"/>
                <a:gd name="T5" fmla="*/ 23 h 27"/>
                <a:gd name="T6" fmla="*/ 0 w 226"/>
                <a:gd name="T7" fmla="*/ 23 h 27"/>
              </a:gdLst>
              <a:ahLst/>
              <a:cxnLst>
                <a:cxn ang="0">
                  <a:pos x="T0" y="T1"/>
                </a:cxn>
                <a:cxn ang="0">
                  <a:pos x="T2" y="T3"/>
                </a:cxn>
                <a:cxn ang="0">
                  <a:pos x="T4" y="T5"/>
                </a:cxn>
                <a:cxn ang="0">
                  <a:pos x="T6" y="T7"/>
                </a:cxn>
              </a:cxnLst>
              <a:rect l="0" t="0" r="r" b="b"/>
              <a:pathLst>
                <a:path w="226" h="27">
                  <a:moveTo>
                    <a:pt x="226" y="0"/>
                  </a:moveTo>
                  <a:cubicBezTo>
                    <a:pt x="203" y="9"/>
                    <a:pt x="181" y="19"/>
                    <a:pt x="158" y="23"/>
                  </a:cubicBezTo>
                  <a:cubicBezTo>
                    <a:pt x="135" y="27"/>
                    <a:pt x="116" y="23"/>
                    <a:pt x="90" y="23"/>
                  </a:cubicBezTo>
                  <a:cubicBezTo>
                    <a:pt x="64" y="23"/>
                    <a:pt x="23" y="23"/>
                    <a:pt x="0" y="2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4" name="Freeform 78"/>
            <p:cNvSpPr>
              <a:spLocks/>
            </p:cNvSpPr>
            <p:nvPr/>
          </p:nvSpPr>
          <p:spPr bwMode="auto">
            <a:xfrm>
              <a:off x="1871663" y="3249613"/>
              <a:ext cx="185737" cy="900112"/>
            </a:xfrm>
            <a:custGeom>
              <a:avLst/>
              <a:gdLst>
                <a:gd name="T0" fmla="*/ 4 w 117"/>
                <a:gd name="T1" fmla="*/ 0 h 567"/>
                <a:gd name="T2" fmla="*/ 4 w 117"/>
                <a:gd name="T3" fmla="*/ 90 h 567"/>
                <a:gd name="T4" fmla="*/ 4 w 117"/>
                <a:gd name="T5" fmla="*/ 385 h 567"/>
                <a:gd name="T6" fmla="*/ 27 w 117"/>
                <a:gd name="T7" fmla="*/ 453 h 567"/>
                <a:gd name="T8" fmla="*/ 49 w 117"/>
                <a:gd name="T9" fmla="*/ 499 h 567"/>
                <a:gd name="T10" fmla="*/ 72 w 117"/>
                <a:gd name="T11" fmla="*/ 544 h 567"/>
                <a:gd name="T12" fmla="*/ 117 w 117"/>
                <a:gd name="T13" fmla="*/ 567 h 567"/>
              </a:gdLst>
              <a:ahLst/>
              <a:cxnLst>
                <a:cxn ang="0">
                  <a:pos x="T0" y="T1"/>
                </a:cxn>
                <a:cxn ang="0">
                  <a:pos x="T2" y="T3"/>
                </a:cxn>
                <a:cxn ang="0">
                  <a:pos x="T4" y="T5"/>
                </a:cxn>
                <a:cxn ang="0">
                  <a:pos x="T6" y="T7"/>
                </a:cxn>
                <a:cxn ang="0">
                  <a:pos x="T8" y="T9"/>
                </a:cxn>
                <a:cxn ang="0">
                  <a:pos x="T10" y="T11"/>
                </a:cxn>
                <a:cxn ang="0">
                  <a:pos x="T12" y="T13"/>
                </a:cxn>
              </a:cxnLst>
              <a:rect l="0" t="0" r="r" b="b"/>
              <a:pathLst>
                <a:path w="117" h="567">
                  <a:moveTo>
                    <a:pt x="4" y="0"/>
                  </a:moveTo>
                  <a:cubicBezTo>
                    <a:pt x="4" y="13"/>
                    <a:pt x="4" y="26"/>
                    <a:pt x="4" y="90"/>
                  </a:cubicBezTo>
                  <a:cubicBezTo>
                    <a:pt x="4" y="154"/>
                    <a:pt x="0" y="325"/>
                    <a:pt x="4" y="385"/>
                  </a:cubicBezTo>
                  <a:cubicBezTo>
                    <a:pt x="8" y="445"/>
                    <a:pt x="19" y="434"/>
                    <a:pt x="27" y="453"/>
                  </a:cubicBezTo>
                  <a:cubicBezTo>
                    <a:pt x="35" y="472"/>
                    <a:pt x="42" y="484"/>
                    <a:pt x="49" y="499"/>
                  </a:cubicBezTo>
                  <a:cubicBezTo>
                    <a:pt x="56" y="514"/>
                    <a:pt x="61" y="533"/>
                    <a:pt x="72" y="544"/>
                  </a:cubicBezTo>
                  <a:cubicBezTo>
                    <a:pt x="83" y="555"/>
                    <a:pt x="109" y="563"/>
                    <a:pt x="117" y="56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5" name="Freeform 79"/>
            <p:cNvSpPr>
              <a:spLocks/>
            </p:cNvSpPr>
            <p:nvPr/>
          </p:nvSpPr>
          <p:spPr bwMode="auto">
            <a:xfrm>
              <a:off x="1584325" y="3357563"/>
              <a:ext cx="287338" cy="720725"/>
            </a:xfrm>
            <a:custGeom>
              <a:avLst/>
              <a:gdLst>
                <a:gd name="T0" fmla="*/ 181 w 181"/>
                <a:gd name="T1" fmla="*/ 0 h 454"/>
                <a:gd name="T2" fmla="*/ 68 w 181"/>
                <a:gd name="T3" fmla="*/ 363 h 454"/>
                <a:gd name="T4" fmla="*/ 0 w 181"/>
                <a:gd name="T5" fmla="*/ 454 h 454"/>
              </a:gdLst>
              <a:ahLst/>
              <a:cxnLst>
                <a:cxn ang="0">
                  <a:pos x="T0" y="T1"/>
                </a:cxn>
                <a:cxn ang="0">
                  <a:pos x="T2" y="T3"/>
                </a:cxn>
                <a:cxn ang="0">
                  <a:pos x="T4" y="T5"/>
                </a:cxn>
              </a:cxnLst>
              <a:rect l="0" t="0" r="r" b="b"/>
              <a:pathLst>
                <a:path w="181" h="454">
                  <a:moveTo>
                    <a:pt x="181" y="0"/>
                  </a:moveTo>
                  <a:cubicBezTo>
                    <a:pt x="139" y="143"/>
                    <a:pt x="98" y="287"/>
                    <a:pt x="68" y="363"/>
                  </a:cubicBezTo>
                  <a:cubicBezTo>
                    <a:pt x="38" y="439"/>
                    <a:pt x="11" y="439"/>
                    <a:pt x="0" y="45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6" name="Freeform 80"/>
            <p:cNvSpPr>
              <a:spLocks/>
            </p:cNvSpPr>
            <p:nvPr/>
          </p:nvSpPr>
          <p:spPr bwMode="auto">
            <a:xfrm>
              <a:off x="1439863" y="2998788"/>
              <a:ext cx="1587" cy="539750"/>
            </a:xfrm>
            <a:custGeom>
              <a:avLst/>
              <a:gdLst>
                <a:gd name="T0" fmla="*/ 0 w 1"/>
                <a:gd name="T1" fmla="*/ 0 h 340"/>
                <a:gd name="T2" fmla="*/ 0 w 1"/>
                <a:gd name="T3" fmla="*/ 340 h 340"/>
              </a:gdLst>
              <a:ahLst/>
              <a:cxnLst>
                <a:cxn ang="0">
                  <a:pos x="T0" y="T1"/>
                </a:cxn>
                <a:cxn ang="0">
                  <a:pos x="T2" y="T3"/>
                </a:cxn>
              </a:cxnLst>
              <a:rect l="0" t="0" r="r" b="b"/>
              <a:pathLst>
                <a:path w="1" h="340">
                  <a:moveTo>
                    <a:pt x="0" y="0"/>
                  </a:moveTo>
                  <a:cubicBezTo>
                    <a:pt x="0" y="140"/>
                    <a:pt x="0" y="280"/>
                    <a:pt x="0" y="34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7" name="Freeform 81"/>
            <p:cNvSpPr>
              <a:spLocks/>
            </p:cNvSpPr>
            <p:nvPr/>
          </p:nvSpPr>
          <p:spPr bwMode="auto">
            <a:xfrm>
              <a:off x="1331913" y="3033713"/>
              <a:ext cx="107950" cy="288925"/>
            </a:xfrm>
            <a:custGeom>
              <a:avLst/>
              <a:gdLst>
                <a:gd name="T0" fmla="*/ 68 w 68"/>
                <a:gd name="T1" fmla="*/ 0 h 182"/>
                <a:gd name="T2" fmla="*/ 23 w 68"/>
                <a:gd name="T3" fmla="*/ 91 h 182"/>
                <a:gd name="T4" fmla="*/ 0 w 68"/>
                <a:gd name="T5" fmla="*/ 182 h 182"/>
              </a:gdLst>
              <a:ahLst/>
              <a:cxnLst>
                <a:cxn ang="0">
                  <a:pos x="T0" y="T1"/>
                </a:cxn>
                <a:cxn ang="0">
                  <a:pos x="T2" y="T3"/>
                </a:cxn>
                <a:cxn ang="0">
                  <a:pos x="T4" y="T5"/>
                </a:cxn>
              </a:cxnLst>
              <a:rect l="0" t="0" r="r" b="b"/>
              <a:pathLst>
                <a:path w="68" h="182">
                  <a:moveTo>
                    <a:pt x="68" y="0"/>
                  </a:moveTo>
                  <a:cubicBezTo>
                    <a:pt x="51" y="30"/>
                    <a:pt x="34" y="61"/>
                    <a:pt x="23" y="91"/>
                  </a:cubicBezTo>
                  <a:cubicBezTo>
                    <a:pt x="12" y="121"/>
                    <a:pt x="8" y="163"/>
                    <a:pt x="0" y="1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8" name="Freeform 82"/>
            <p:cNvSpPr>
              <a:spLocks/>
            </p:cNvSpPr>
            <p:nvPr/>
          </p:nvSpPr>
          <p:spPr bwMode="auto">
            <a:xfrm>
              <a:off x="1798638" y="3394075"/>
              <a:ext cx="252412" cy="1193800"/>
            </a:xfrm>
            <a:custGeom>
              <a:avLst/>
              <a:gdLst>
                <a:gd name="T0" fmla="*/ 23 w 159"/>
                <a:gd name="T1" fmla="*/ 0 h 752"/>
                <a:gd name="T2" fmla="*/ 23 w 159"/>
                <a:gd name="T3" fmla="*/ 635 h 752"/>
                <a:gd name="T4" fmla="*/ 159 w 159"/>
                <a:gd name="T5" fmla="*/ 703 h 752"/>
              </a:gdLst>
              <a:ahLst/>
              <a:cxnLst>
                <a:cxn ang="0">
                  <a:pos x="T0" y="T1"/>
                </a:cxn>
                <a:cxn ang="0">
                  <a:pos x="T2" y="T3"/>
                </a:cxn>
                <a:cxn ang="0">
                  <a:pos x="T4" y="T5"/>
                </a:cxn>
              </a:cxnLst>
              <a:rect l="0" t="0" r="r" b="b"/>
              <a:pathLst>
                <a:path w="159" h="752">
                  <a:moveTo>
                    <a:pt x="23" y="0"/>
                  </a:moveTo>
                  <a:cubicBezTo>
                    <a:pt x="11" y="259"/>
                    <a:pt x="0" y="518"/>
                    <a:pt x="23" y="635"/>
                  </a:cubicBezTo>
                  <a:cubicBezTo>
                    <a:pt x="46" y="752"/>
                    <a:pt x="140" y="692"/>
                    <a:pt x="159" y="70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99" name="Freeform 83"/>
            <p:cNvSpPr>
              <a:spLocks/>
            </p:cNvSpPr>
            <p:nvPr/>
          </p:nvSpPr>
          <p:spPr bwMode="auto">
            <a:xfrm>
              <a:off x="1217613" y="2962275"/>
              <a:ext cx="114300" cy="684213"/>
            </a:xfrm>
            <a:custGeom>
              <a:avLst/>
              <a:gdLst>
                <a:gd name="T0" fmla="*/ 72 w 72"/>
                <a:gd name="T1" fmla="*/ 0 h 431"/>
                <a:gd name="T2" fmla="*/ 49 w 72"/>
                <a:gd name="T3" fmla="*/ 91 h 431"/>
                <a:gd name="T4" fmla="*/ 26 w 72"/>
                <a:gd name="T5" fmla="*/ 181 h 431"/>
                <a:gd name="T6" fmla="*/ 4 w 72"/>
                <a:gd name="T7" fmla="*/ 249 h 431"/>
                <a:gd name="T8" fmla="*/ 4 w 72"/>
                <a:gd name="T9" fmla="*/ 317 h 431"/>
                <a:gd name="T10" fmla="*/ 4 w 72"/>
                <a:gd name="T11" fmla="*/ 431 h 431"/>
              </a:gdLst>
              <a:ahLst/>
              <a:cxnLst>
                <a:cxn ang="0">
                  <a:pos x="T0" y="T1"/>
                </a:cxn>
                <a:cxn ang="0">
                  <a:pos x="T2" y="T3"/>
                </a:cxn>
                <a:cxn ang="0">
                  <a:pos x="T4" y="T5"/>
                </a:cxn>
                <a:cxn ang="0">
                  <a:pos x="T6" y="T7"/>
                </a:cxn>
                <a:cxn ang="0">
                  <a:pos x="T8" y="T9"/>
                </a:cxn>
                <a:cxn ang="0">
                  <a:pos x="T10" y="T11"/>
                </a:cxn>
              </a:cxnLst>
              <a:rect l="0" t="0" r="r" b="b"/>
              <a:pathLst>
                <a:path w="72" h="431">
                  <a:moveTo>
                    <a:pt x="72" y="0"/>
                  </a:moveTo>
                  <a:cubicBezTo>
                    <a:pt x="64" y="30"/>
                    <a:pt x="57" y="61"/>
                    <a:pt x="49" y="91"/>
                  </a:cubicBezTo>
                  <a:cubicBezTo>
                    <a:pt x="41" y="121"/>
                    <a:pt x="33" y="155"/>
                    <a:pt x="26" y="181"/>
                  </a:cubicBezTo>
                  <a:cubicBezTo>
                    <a:pt x="19" y="207"/>
                    <a:pt x="8" y="226"/>
                    <a:pt x="4" y="249"/>
                  </a:cubicBezTo>
                  <a:cubicBezTo>
                    <a:pt x="0" y="272"/>
                    <a:pt x="4" y="287"/>
                    <a:pt x="4" y="317"/>
                  </a:cubicBezTo>
                  <a:cubicBezTo>
                    <a:pt x="4" y="347"/>
                    <a:pt x="4" y="408"/>
                    <a:pt x="4" y="431"/>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00" name="Freeform 84"/>
            <p:cNvSpPr>
              <a:spLocks/>
            </p:cNvSpPr>
            <p:nvPr/>
          </p:nvSpPr>
          <p:spPr bwMode="auto">
            <a:xfrm>
              <a:off x="1943100" y="1522413"/>
              <a:ext cx="155575" cy="539750"/>
            </a:xfrm>
            <a:custGeom>
              <a:avLst/>
              <a:gdLst>
                <a:gd name="T0" fmla="*/ 91 w 98"/>
                <a:gd name="T1" fmla="*/ 340 h 340"/>
                <a:gd name="T2" fmla="*/ 91 w 98"/>
                <a:gd name="T3" fmla="*/ 249 h 340"/>
                <a:gd name="T4" fmla="*/ 91 w 98"/>
                <a:gd name="T5" fmla="*/ 181 h 340"/>
                <a:gd name="T6" fmla="*/ 46 w 98"/>
                <a:gd name="T7" fmla="*/ 113 h 340"/>
                <a:gd name="T8" fmla="*/ 0 w 98"/>
                <a:gd name="T9" fmla="*/ 0 h 340"/>
              </a:gdLst>
              <a:ahLst/>
              <a:cxnLst>
                <a:cxn ang="0">
                  <a:pos x="T0" y="T1"/>
                </a:cxn>
                <a:cxn ang="0">
                  <a:pos x="T2" y="T3"/>
                </a:cxn>
                <a:cxn ang="0">
                  <a:pos x="T4" y="T5"/>
                </a:cxn>
                <a:cxn ang="0">
                  <a:pos x="T6" y="T7"/>
                </a:cxn>
                <a:cxn ang="0">
                  <a:pos x="T8" y="T9"/>
                </a:cxn>
              </a:cxnLst>
              <a:rect l="0" t="0" r="r" b="b"/>
              <a:pathLst>
                <a:path w="98" h="340">
                  <a:moveTo>
                    <a:pt x="91" y="340"/>
                  </a:moveTo>
                  <a:cubicBezTo>
                    <a:pt x="91" y="307"/>
                    <a:pt x="91" y="275"/>
                    <a:pt x="91" y="249"/>
                  </a:cubicBezTo>
                  <a:cubicBezTo>
                    <a:pt x="91" y="223"/>
                    <a:pt x="98" y="204"/>
                    <a:pt x="91" y="181"/>
                  </a:cubicBezTo>
                  <a:cubicBezTo>
                    <a:pt x="84" y="158"/>
                    <a:pt x="61" y="143"/>
                    <a:pt x="46" y="113"/>
                  </a:cubicBezTo>
                  <a:cubicBezTo>
                    <a:pt x="31" y="83"/>
                    <a:pt x="15" y="41"/>
                    <a:pt x="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01" name="Freeform 85"/>
            <p:cNvSpPr>
              <a:spLocks/>
            </p:cNvSpPr>
            <p:nvPr/>
          </p:nvSpPr>
          <p:spPr bwMode="auto">
            <a:xfrm>
              <a:off x="2159000" y="1233488"/>
              <a:ext cx="287338" cy="576262"/>
            </a:xfrm>
            <a:custGeom>
              <a:avLst/>
              <a:gdLst>
                <a:gd name="T0" fmla="*/ 0 w 181"/>
                <a:gd name="T1" fmla="*/ 363 h 363"/>
                <a:gd name="T2" fmla="*/ 136 w 181"/>
                <a:gd name="T3" fmla="*/ 68 h 363"/>
                <a:gd name="T4" fmla="*/ 181 w 181"/>
                <a:gd name="T5" fmla="*/ 0 h 363"/>
              </a:gdLst>
              <a:ahLst/>
              <a:cxnLst>
                <a:cxn ang="0">
                  <a:pos x="T0" y="T1"/>
                </a:cxn>
                <a:cxn ang="0">
                  <a:pos x="T2" y="T3"/>
                </a:cxn>
                <a:cxn ang="0">
                  <a:pos x="T4" y="T5"/>
                </a:cxn>
              </a:cxnLst>
              <a:rect l="0" t="0" r="r" b="b"/>
              <a:pathLst>
                <a:path w="181" h="363">
                  <a:moveTo>
                    <a:pt x="0" y="363"/>
                  </a:moveTo>
                  <a:cubicBezTo>
                    <a:pt x="53" y="245"/>
                    <a:pt x="106" y="128"/>
                    <a:pt x="136" y="68"/>
                  </a:cubicBezTo>
                  <a:cubicBezTo>
                    <a:pt x="166" y="8"/>
                    <a:pt x="177" y="8"/>
                    <a:pt x="181"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02" name="Freeform 86"/>
            <p:cNvSpPr>
              <a:spLocks/>
            </p:cNvSpPr>
            <p:nvPr/>
          </p:nvSpPr>
          <p:spPr bwMode="auto">
            <a:xfrm>
              <a:off x="2195513" y="1557338"/>
              <a:ext cx="360362" cy="107950"/>
            </a:xfrm>
            <a:custGeom>
              <a:avLst/>
              <a:gdLst>
                <a:gd name="T0" fmla="*/ 0 w 227"/>
                <a:gd name="T1" fmla="*/ 68 h 68"/>
                <a:gd name="T2" fmla="*/ 114 w 227"/>
                <a:gd name="T3" fmla="*/ 23 h 68"/>
                <a:gd name="T4" fmla="*/ 227 w 227"/>
                <a:gd name="T5" fmla="*/ 0 h 68"/>
              </a:gdLst>
              <a:ahLst/>
              <a:cxnLst>
                <a:cxn ang="0">
                  <a:pos x="T0" y="T1"/>
                </a:cxn>
                <a:cxn ang="0">
                  <a:pos x="T2" y="T3"/>
                </a:cxn>
                <a:cxn ang="0">
                  <a:pos x="T4" y="T5"/>
                </a:cxn>
              </a:cxnLst>
              <a:rect l="0" t="0" r="r" b="b"/>
              <a:pathLst>
                <a:path w="227" h="68">
                  <a:moveTo>
                    <a:pt x="0" y="68"/>
                  </a:moveTo>
                  <a:cubicBezTo>
                    <a:pt x="38" y="51"/>
                    <a:pt x="76" y="34"/>
                    <a:pt x="114" y="23"/>
                  </a:cubicBezTo>
                  <a:cubicBezTo>
                    <a:pt x="152" y="12"/>
                    <a:pt x="208" y="7"/>
                    <a:pt x="227"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03" name="Freeform 87"/>
            <p:cNvSpPr>
              <a:spLocks/>
            </p:cNvSpPr>
            <p:nvPr/>
          </p:nvSpPr>
          <p:spPr bwMode="auto">
            <a:xfrm>
              <a:off x="2411413" y="1917700"/>
              <a:ext cx="360362" cy="180975"/>
            </a:xfrm>
            <a:custGeom>
              <a:avLst/>
              <a:gdLst>
                <a:gd name="T0" fmla="*/ 0 w 227"/>
                <a:gd name="T1" fmla="*/ 114 h 114"/>
                <a:gd name="T2" fmla="*/ 159 w 227"/>
                <a:gd name="T3" fmla="*/ 68 h 114"/>
                <a:gd name="T4" fmla="*/ 227 w 227"/>
                <a:gd name="T5" fmla="*/ 0 h 114"/>
              </a:gdLst>
              <a:ahLst/>
              <a:cxnLst>
                <a:cxn ang="0">
                  <a:pos x="T0" y="T1"/>
                </a:cxn>
                <a:cxn ang="0">
                  <a:pos x="T2" y="T3"/>
                </a:cxn>
                <a:cxn ang="0">
                  <a:pos x="T4" y="T5"/>
                </a:cxn>
              </a:cxnLst>
              <a:rect l="0" t="0" r="r" b="b"/>
              <a:pathLst>
                <a:path w="227" h="114">
                  <a:moveTo>
                    <a:pt x="0" y="114"/>
                  </a:moveTo>
                  <a:cubicBezTo>
                    <a:pt x="60" y="100"/>
                    <a:pt x="121" y="87"/>
                    <a:pt x="159" y="68"/>
                  </a:cubicBezTo>
                  <a:cubicBezTo>
                    <a:pt x="197" y="49"/>
                    <a:pt x="212" y="24"/>
                    <a:pt x="227"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04" name="Freeform 88"/>
            <p:cNvSpPr>
              <a:spLocks/>
            </p:cNvSpPr>
            <p:nvPr/>
          </p:nvSpPr>
          <p:spPr bwMode="auto">
            <a:xfrm>
              <a:off x="2087563" y="3141663"/>
              <a:ext cx="396875" cy="252412"/>
            </a:xfrm>
            <a:custGeom>
              <a:avLst/>
              <a:gdLst>
                <a:gd name="T0" fmla="*/ 0 w 250"/>
                <a:gd name="T1" fmla="*/ 0 h 159"/>
                <a:gd name="T2" fmla="*/ 68 w 250"/>
                <a:gd name="T3" fmla="*/ 91 h 159"/>
                <a:gd name="T4" fmla="*/ 136 w 250"/>
                <a:gd name="T5" fmla="*/ 136 h 159"/>
                <a:gd name="T6" fmla="*/ 250 w 250"/>
                <a:gd name="T7" fmla="*/ 159 h 159"/>
              </a:gdLst>
              <a:ahLst/>
              <a:cxnLst>
                <a:cxn ang="0">
                  <a:pos x="T0" y="T1"/>
                </a:cxn>
                <a:cxn ang="0">
                  <a:pos x="T2" y="T3"/>
                </a:cxn>
                <a:cxn ang="0">
                  <a:pos x="T4" y="T5"/>
                </a:cxn>
                <a:cxn ang="0">
                  <a:pos x="T6" y="T7"/>
                </a:cxn>
              </a:cxnLst>
              <a:rect l="0" t="0" r="r" b="b"/>
              <a:pathLst>
                <a:path w="250" h="159">
                  <a:moveTo>
                    <a:pt x="0" y="0"/>
                  </a:moveTo>
                  <a:cubicBezTo>
                    <a:pt x="22" y="34"/>
                    <a:pt x="45" y="68"/>
                    <a:pt x="68" y="91"/>
                  </a:cubicBezTo>
                  <a:cubicBezTo>
                    <a:pt x="91" y="114"/>
                    <a:pt x="106" y="125"/>
                    <a:pt x="136" y="136"/>
                  </a:cubicBezTo>
                  <a:cubicBezTo>
                    <a:pt x="166" y="147"/>
                    <a:pt x="208" y="153"/>
                    <a:pt x="250" y="15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05" name="Freeform 89"/>
            <p:cNvSpPr>
              <a:spLocks/>
            </p:cNvSpPr>
            <p:nvPr/>
          </p:nvSpPr>
          <p:spPr bwMode="auto">
            <a:xfrm>
              <a:off x="2268538" y="3214688"/>
              <a:ext cx="358775" cy="1587"/>
            </a:xfrm>
            <a:custGeom>
              <a:avLst/>
              <a:gdLst>
                <a:gd name="T0" fmla="*/ 0 w 226"/>
                <a:gd name="T1" fmla="*/ 0 h 1"/>
                <a:gd name="T2" fmla="*/ 113 w 226"/>
                <a:gd name="T3" fmla="*/ 0 h 1"/>
                <a:gd name="T4" fmla="*/ 226 w 226"/>
                <a:gd name="T5" fmla="*/ 0 h 1"/>
              </a:gdLst>
              <a:ahLst/>
              <a:cxnLst>
                <a:cxn ang="0">
                  <a:pos x="T0" y="T1"/>
                </a:cxn>
                <a:cxn ang="0">
                  <a:pos x="T2" y="T3"/>
                </a:cxn>
                <a:cxn ang="0">
                  <a:pos x="T4" y="T5"/>
                </a:cxn>
              </a:cxnLst>
              <a:rect l="0" t="0" r="r" b="b"/>
              <a:pathLst>
                <a:path w="226" h="1">
                  <a:moveTo>
                    <a:pt x="0" y="0"/>
                  </a:moveTo>
                  <a:cubicBezTo>
                    <a:pt x="37" y="0"/>
                    <a:pt x="75" y="0"/>
                    <a:pt x="113" y="0"/>
                  </a:cubicBezTo>
                  <a:cubicBezTo>
                    <a:pt x="151" y="0"/>
                    <a:pt x="207" y="0"/>
                    <a:pt x="226"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06" name="Oval 90"/>
            <p:cNvSpPr>
              <a:spLocks noChangeArrowheads="1"/>
            </p:cNvSpPr>
            <p:nvPr/>
          </p:nvSpPr>
          <p:spPr bwMode="auto">
            <a:xfrm>
              <a:off x="1908175" y="2422525"/>
              <a:ext cx="142875" cy="2159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308" name="Text Box 92"/>
            <p:cNvSpPr txBox="1">
              <a:spLocks noChangeArrowheads="1"/>
            </p:cNvSpPr>
            <p:nvPr/>
          </p:nvSpPr>
          <p:spPr bwMode="auto">
            <a:xfrm>
              <a:off x="7235825" y="1270000"/>
              <a:ext cx="11890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神经末梢</a:t>
              </a:r>
            </a:p>
          </p:txBody>
        </p:sp>
        <p:sp>
          <p:nvSpPr>
            <p:cNvPr id="9309" name="Text Box 93"/>
            <p:cNvSpPr txBox="1">
              <a:spLocks noChangeArrowheads="1"/>
            </p:cNvSpPr>
            <p:nvPr/>
          </p:nvSpPr>
          <p:spPr bwMode="auto">
            <a:xfrm>
              <a:off x="7416800" y="2854325"/>
              <a:ext cx="75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突触</a:t>
              </a:r>
            </a:p>
          </p:txBody>
        </p:sp>
        <p:sp>
          <p:nvSpPr>
            <p:cNvPr id="9310" name="Text Box 94"/>
            <p:cNvSpPr txBox="1">
              <a:spLocks noChangeArrowheads="1"/>
            </p:cNvSpPr>
            <p:nvPr/>
          </p:nvSpPr>
          <p:spPr bwMode="auto">
            <a:xfrm>
              <a:off x="4032250" y="3249613"/>
              <a:ext cx="6842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轴突</a:t>
              </a:r>
            </a:p>
          </p:txBody>
        </p:sp>
        <p:sp>
          <p:nvSpPr>
            <p:cNvPr id="9311" name="Text Box 95"/>
            <p:cNvSpPr txBox="1">
              <a:spLocks noChangeArrowheads="1"/>
            </p:cNvSpPr>
            <p:nvPr/>
          </p:nvSpPr>
          <p:spPr bwMode="auto">
            <a:xfrm>
              <a:off x="431800" y="4222750"/>
              <a:ext cx="75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树突</a:t>
              </a:r>
            </a:p>
          </p:txBody>
        </p:sp>
        <p:sp>
          <p:nvSpPr>
            <p:cNvPr id="9312" name="Text Box 96"/>
            <p:cNvSpPr txBox="1">
              <a:spLocks noChangeArrowheads="1"/>
            </p:cNvSpPr>
            <p:nvPr/>
          </p:nvSpPr>
          <p:spPr bwMode="auto">
            <a:xfrm>
              <a:off x="3311525" y="1270000"/>
              <a:ext cx="936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细胞核</a:t>
              </a:r>
            </a:p>
          </p:txBody>
        </p:sp>
        <p:sp>
          <p:nvSpPr>
            <p:cNvPr id="9313" name="Text Box 97"/>
            <p:cNvSpPr txBox="1">
              <a:spLocks noChangeArrowheads="1"/>
            </p:cNvSpPr>
            <p:nvPr/>
          </p:nvSpPr>
          <p:spPr bwMode="auto">
            <a:xfrm>
              <a:off x="2303463" y="3790950"/>
              <a:ext cx="97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细胞体</a:t>
              </a:r>
            </a:p>
          </p:txBody>
        </p:sp>
        <p:sp>
          <p:nvSpPr>
            <p:cNvPr id="9314" name="Line 98"/>
            <p:cNvSpPr>
              <a:spLocks noChangeShapeType="1"/>
            </p:cNvSpPr>
            <p:nvPr/>
          </p:nvSpPr>
          <p:spPr bwMode="auto">
            <a:xfrm flipH="1" flipV="1">
              <a:off x="1871663" y="2674938"/>
              <a:ext cx="720725" cy="1187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15" name="Line 99"/>
            <p:cNvSpPr>
              <a:spLocks noChangeShapeType="1"/>
            </p:cNvSpPr>
            <p:nvPr/>
          </p:nvSpPr>
          <p:spPr bwMode="auto">
            <a:xfrm flipV="1">
              <a:off x="2016125" y="1593850"/>
              <a:ext cx="1547813"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17" name="Line 101"/>
            <p:cNvSpPr>
              <a:spLocks noChangeShapeType="1"/>
            </p:cNvSpPr>
            <p:nvPr/>
          </p:nvSpPr>
          <p:spPr bwMode="auto">
            <a:xfrm flipV="1">
              <a:off x="755650" y="3717925"/>
              <a:ext cx="1008063" cy="5397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18" name="Line 102"/>
            <p:cNvSpPr>
              <a:spLocks noChangeShapeType="1"/>
            </p:cNvSpPr>
            <p:nvPr/>
          </p:nvSpPr>
          <p:spPr bwMode="auto">
            <a:xfrm flipH="1" flipV="1">
              <a:off x="4032250" y="2565400"/>
              <a:ext cx="360363" cy="7572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19" name="Line 103"/>
            <p:cNvSpPr>
              <a:spLocks noChangeShapeType="1"/>
            </p:cNvSpPr>
            <p:nvPr/>
          </p:nvSpPr>
          <p:spPr bwMode="auto">
            <a:xfrm flipH="1">
              <a:off x="6551613" y="1557338"/>
              <a:ext cx="936625" cy="365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20" name="Line 104"/>
            <p:cNvSpPr>
              <a:spLocks noChangeShapeType="1"/>
            </p:cNvSpPr>
            <p:nvPr/>
          </p:nvSpPr>
          <p:spPr bwMode="auto">
            <a:xfrm flipH="1" flipV="1">
              <a:off x="6877050" y="2782888"/>
              <a:ext cx="828675" cy="1079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21" name="Line 105"/>
            <p:cNvSpPr>
              <a:spLocks noChangeShapeType="1"/>
            </p:cNvSpPr>
            <p:nvPr/>
          </p:nvSpPr>
          <p:spPr bwMode="auto">
            <a:xfrm flipV="1">
              <a:off x="611188" y="2890838"/>
              <a:ext cx="468312"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22" name="Line 106"/>
            <p:cNvSpPr>
              <a:spLocks noChangeShapeType="1"/>
            </p:cNvSpPr>
            <p:nvPr/>
          </p:nvSpPr>
          <p:spPr bwMode="auto">
            <a:xfrm>
              <a:off x="2771775" y="2530475"/>
              <a:ext cx="4683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9323" name="Text Box 107"/>
          <p:cNvSpPr txBox="1">
            <a:spLocks noChangeArrowheads="1"/>
          </p:cNvSpPr>
          <p:nvPr/>
        </p:nvSpPr>
        <p:spPr bwMode="auto">
          <a:xfrm>
            <a:off x="431798" y="992423"/>
            <a:ext cx="8316913"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100" b="1" dirty="0" smtClean="0">
                <a:latin typeface="Times New Roman" pitchFamily="18" charset="0"/>
                <a:ea typeface="仿宋_GB2312" pitchFamily="49" charset="-122"/>
                <a:cs typeface="Times New Roman" pitchFamily="18" charset="0"/>
              </a:rPr>
              <a:t>由</a:t>
            </a:r>
            <a:r>
              <a:rPr lang="zh-CN" altLang="en-US" sz="2100" b="1" dirty="0">
                <a:latin typeface="Times New Roman" pitchFamily="18" charset="0"/>
                <a:ea typeface="仿宋_GB2312" pitchFamily="49" charset="-122"/>
                <a:cs typeface="Times New Roman" pitchFamily="18" charset="0"/>
              </a:rPr>
              <a:t>细胞体</a:t>
            </a:r>
            <a:r>
              <a:rPr lang="en-US" altLang="zh-CN" sz="2100" b="1" dirty="0">
                <a:latin typeface="Times New Roman" pitchFamily="18" charset="0"/>
                <a:ea typeface="仿宋_GB2312" pitchFamily="49" charset="-122"/>
                <a:cs typeface="Times New Roman" pitchFamily="18" charset="0"/>
              </a:rPr>
              <a:t>(Soma)</a:t>
            </a:r>
            <a:r>
              <a:rPr lang="zh-CN" altLang="en-US" sz="2100" b="1" dirty="0">
                <a:latin typeface="Times New Roman" pitchFamily="18" charset="0"/>
                <a:ea typeface="仿宋_GB2312" pitchFamily="49" charset="-122"/>
                <a:cs typeface="Times New Roman" pitchFamily="18" charset="0"/>
              </a:rPr>
              <a:t>、轴突</a:t>
            </a:r>
            <a:r>
              <a:rPr lang="en-US" altLang="zh-CN" sz="2100" b="1" dirty="0">
                <a:latin typeface="Times New Roman" pitchFamily="18" charset="0"/>
                <a:ea typeface="仿宋_GB2312" pitchFamily="49" charset="-122"/>
                <a:cs typeface="Times New Roman" pitchFamily="18" charset="0"/>
              </a:rPr>
              <a:t>(Axon)</a:t>
            </a:r>
            <a:r>
              <a:rPr lang="zh-CN" altLang="en-US" sz="2100" b="1" dirty="0">
                <a:latin typeface="Times New Roman" pitchFamily="18" charset="0"/>
                <a:ea typeface="仿宋_GB2312" pitchFamily="49" charset="-122"/>
                <a:cs typeface="Times New Roman" pitchFamily="18" charset="0"/>
              </a:rPr>
              <a:t>和树突</a:t>
            </a:r>
            <a:r>
              <a:rPr lang="en-US" altLang="zh-CN" sz="2100" b="1" dirty="0">
                <a:latin typeface="Times New Roman" pitchFamily="18" charset="0"/>
                <a:ea typeface="仿宋_GB2312" pitchFamily="49" charset="-122"/>
                <a:cs typeface="Times New Roman" pitchFamily="18" charset="0"/>
              </a:rPr>
              <a:t>(Dendrite)</a:t>
            </a:r>
            <a:r>
              <a:rPr lang="zh-CN" altLang="en-US" sz="2100" b="1" dirty="0">
                <a:latin typeface="Times New Roman" pitchFamily="18" charset="0"/>
                <a:ea typeface="仿宋_GB2312" pitchFamily="49" charset="-122"/>
                <a:cs typeface="Times New Roman" pitchFamily="18" charset="0"/>
              </a:rPr>
              <a:t>三个主要部分组成</a:t>
            </a:r>
            <a:r>
              <a:rPr lang="zh-CN" altLang="en-US" sz="2000" dirty="0">
                <a:latin typeface="Times New Roman" pitchFamily="18" charset="0"/>
                <a:ea typeface="仿宋_GB2312" pitchFamily="49" charset="-122"/>
                <a:cs typeface="Times New Roman" pitchFamily="18" charset="0"/>
              </a:rPr>
              <a:t> </a:t>
            </a:r>
          </a:p>
        </p:txBody>
      </p:sp>
      <p:sp>
        <p:nvSpPr>
          <p:cNvPr id="9324" name="Text Box 108"/>
          <p:cNvSpPr txBox="1">
            <a:spLocks noChangeArrowheads="1"/>
          </p:cNvSpPr>
          <p:nvPr/>
        </p:nvSpPr>
        <p:spPr bwMode="auto">
          <a:xfrm>
            <a:off x="215900" y="4799013"/>
            <a:ext cx="8748713"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100" b="1">
                <a:solidFill>
                  <a:srgbClr val="CC0066"/>
                </a:solidFill>
                <a:latin typeface="Times New Roman" pitchFamily="18" charset="0"/>
              </a:rPr>
              <a:t>    </a:t>
            </a:r>
            <a:endParaRPr lang="en-US" altLang="zh-CN" sz="2100">
              <a:solidFill>
                <a:srgbClr val="0000CC"/>
              </a:solidFill>
              <a:latin typeface="Times New Roman" pitchFamily="18" charset="0"/>
            </a:endParaRPr>
          </a:p>
        </p:txBody>
      </p:sp>
      <p:sp>
        <p:nvSpPr>
          <p:cNvPr id="9325" name="Rectangle 109"/>
          <p:cNvSpPr>
            <a:spLocks noChangeArrowheads="1"/>
          </p:cNvSpPr>
          <p:nvPr/>
        </p:nvSpPr>
        <p:spPr bwMode="auto">
          <a:xfrm>
            <a:off x="287334" y="4799013"/>
            <a:ext cx="8605839"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spcBef>
                <a:spcPts val="1200"/>
              </a:spcBef>
              <a:buFont typeface="Arial" pitchFamily="34" charset="0"/>
              <a:buChar char="•"/>
            </a:pPr>
            <a:r>
              <a:rPr lang="zh-CN" altLang="en-US" b="1" dirty="0">
                <a:solidFill>
                  <a:srgbClr val="0000FF"/>
                </a:solidFill>
                <a:latin typeface="Times New Roman" pitchFamily="18" charset="0"/>
                <a:ea typeface="仿宋_GB2312" pitchFamily="49" charset="-122"/>
                <a:cs typeface="Times New Roman" pitchFamily="18" charset="0"/>
              </a:rPr>
              <a:t>轴突</a:t>
            </a:r>
            <a:r>
              <a:rPr lang="zh-CN" altLang="en-US" dirty="0">
                <a:latin typeface="Times New Roman" pitchFamily="18" charset="0"/>
                <a:ea typeface="仿宋_GB2312" pitchFamily="49" charset="-122"/>
                <a:cs typeface="Times New Roman" pitchFamily="18" charset="0"/>
              </a:rPr>
              <a:t>是由细胞体向外延伸出的所有纤维中最长的一条分枝，用来</a:t>
            </a:r>
            <a:r>
              <a:rPr lang="zh-CN" altLang="en-US" b="1" dirty="0">
                <a:solidFill>
                  <a:srgbClr val="FF66FF"/>
                </a:solidFill>
                <a:latin typeface="Times New Roman" pitchFamily="18" charset="0"/>
                <a:ea typeface="仿宋_GB2312" pitchFamily="49" charset="-122"/>
                <a:cs typeface="Times New Roman" pitchFamily="18" charset="0"/>
              </a:rPr>
              <a:t>向外传递神经元产生的输出电信号</a:t>
            </a:r>
            <a:r>
              <a:rPr lang="zh-CN" altLang="en-US" dirty="0">
                <a:latin typeface="Times New Roman" pitchFamily="18" charset="0"/>
                <a:ea typeface="仿宋_GB2312" pitchFamily="49" charset="-122"/>
                <a:cs typeface="Times New Roman" pitchFamily="18" charset="0"/>
              </a:rPr>
              <a:t>。</a:t>
            </a:r>
          </a:p>
          <a:p>
            <a:pPr marL="285750" indent="-285750">
              <a:spcBef>
                <a:spcPts val="1200"/>
              </a:spcBef>
              <a:buFont typeface="Arial" pitchFamily="34" charset="0"/>
              <a:buChar char="•"/>
            </a:pPr>
            <a:r>
              <a:rPr lang="zh-CN" altLang="en-US" dirty="0">
                <a:latin typeface="Times New Roman" pitchFamily="18" charset="0"/>
                <a:ea typeface="仿宋_GB2312" pitchFamily="49" charset="-122"/>
                <a:cs typeface="Times New Roman" pitchFamily="18" charset="0"/>
              </a:rPr>
              <a:t>每一条神经末梢可以与其它神经元</a:t>
            </a:r>
            <a:r>
              <a:rPr lang="zh-CN" altLang="en-US" b="1" dirty="0">
                <a:solidFill>
                  <a:srgbClr val="FF66FF"/>
                </a:solidFill>
                <a:latin typeface="Times New Roman" pitchFamily="18" charset="0"/>
                <a:ea typeface="仿宋_GB2312" pitchFamily="49" charset="-122"/>
                <a:cs typeface="Times New Roman" pitchFamily="18" charset="0"/>
              </a:rPr>
              <a:t>形成功能性接触</a:t>
            </a:r>
            <a:r>
              <a:rPr lang="zh-CN" altLang="en-US" dirty="0">
                <a:latin typeface="Times New Roman" pitchFamily="18" charset="0"/>
                <a:ea typeface="仿宋_GB2312" pitchFamily="49" charset="-122"/>
                <a:cs typeface="Times New Roman" pitchFamily="18" charset="0"/>
              </a:rPr>
              <a:t>，该接触部位称为</a:t>
            </a:r>
            <a:r>
              <a:rPr lang="zh-CN" altLang="en-US" b="1" dirty="0">
                <a:solidFill>
                  <a:srgbClr val="0000FF"/>
                </a:solidFill>
                <a:latin typeface="Times New Roman" pitchFamily="18" charset="0"/>
                <a:ea typeface="仿宋_GB2312" pitchFamily="49" charset="-122"/>
                <a:cs typeface="Times New Roman" pitchFamily="18" charset="0"/>
              </a:rPr>
              <a:t>突触</a:t>
            </a:r>
            <a:r>
              <a:rPr lang="zh-CN" altLang="en-US" dirty="0" smtClean="0">
                <a:latin typeface="Times New Roman" pitchFamily="18" charset="0"/>
                <a:ea typeface="仿宋_GB2312" pitchFamily="49" charset="-122"/>
                <a:cs typeface="Times New Roman" pitchFamily="18" charset="0"/>
              </a:rPr>
              <a:t>。</a:t>
            </a:r>
            <a:endParaRPr lang="zh-CN" altLang="en-US" dirty="0">
              <a:latin typeface="Times New Roman" pitchFamily="18" charset="0"/>
              <a:ea typeface="仿宋_GB2312" pitchFamily="49" charset="-122"/>
              <a:cs typeface="Times New Roman" pitchFamily="18" charset="0"/>
            </a:endParaRPr>
          </a:p>
          <a:p>
            <a:pPr marL="285750" indent="-285750">
              <a:spcBef>
                <a:spcPts val="1200"/>
              </a:spcBef>
              <a:buFont typeface="Arial" pitchFamily="34" charset="0"/>
              <a:buChar char="•"/>
            </a:pPr>
            <a:r>
              <a:rPr lang="zh-CN" altLang="en-US" b="1" dirty="0">
                <a:solidFill>
                  <a:srgbClr val="0000FF"/>
                </a:solidFill>
                <a:latin typeface="Times New Roman" pitchFamily="18" charset="0"/>
                <a:ea typeface="仿宋_GB2312" pitchFamily="49" charset="-122"/>
                <a:cs typeface="Times New Roman" pitchFamily="18" charset="0"/>
              </a:rPr>
              <a:t>树突</a:t>
            </a:r>
            <a:r>
              <a:rPr lang="zh-CN" altLang="en-US" dirty="0">
                <a:latin typeface="Times New Roman" pitchFamily="18" charset="0"/>
                <a:ea typeface="仿宋_GB2312" pitchFamily="49" charset="-122"/>
                <a:cs typeface="Times New Roman" pitchFamily="18" charset="0"/>
              </a:rPr>
              <a:t>是指由细胞体向外延伸的除轴突以外的其它所有分支。树突的长度一般较短，但数量很多，它</a:t>
            </a:r>
            <a:r>
              <a:rPr lang="zh-CN" altLang="en-US" b="1" dirty="0">
                <a:solidFill>
                  <a:srgbClr val="FF66FF"/>
                </a:solidFill>
                <a:latin typeface="Times New Roman" pitchFamily="18" charset="0"/>
                <a:ea typeface="仿宋_GB2312" pitchFamily="49" charset="-122"/>
                <a:cs typeface="Times New Roman" pitchFamily="18" charset="0"/>
              </a:rPr>
              <a:t>是神经元的输入端</a:t>
            </a:r>
            <a:r>
              <a:rPr lang="zh-CN" altLang="en-US" dirty="0">
                <a:latin typeface="Times New Roman" pitchFamily="18" charset="0"/>
                <a:ea typeface="仿宋_GB2312" pitchFamily="49" charset="-122"/>
                <a:cs typeface="Times New Roman" pitchFamily="18" charset="0"/>
              </a:rPr>
              <a:t>，用于接受从其它神经元的突触传来的信号</a:t>
            </a:r>
            <a:r>
              <a:rPr lang="zh-CN" altLang="en-US" b="1" dirty="0">
                <a:solidFill>
                  <a:srgbClr val="0000CC"/>
                </a:solidFill>
                <a:latin typeface="Times New Roman" pitchFamily="18" charset="0"/>
                <a:ea typeface="仿宋_GB2312" pitchFamily="49" charset="-122"/>
                <a:cs typeface="Times New Roman" pitchFamily="18" charset="0"/>
              </a:rPr>
              <a:t>。</a:t>
            </a:r>
          </a:p>
        </p:txBody>
      </p:sp>
    </p:spTree>
  </p:cSld>
  <p:clrMapOvr>
    <a:masterClrMapping/>
  </p:clrMapOvr>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395412" y="4002630"/>
            <a:ext cx="8261536" cy="1154562"/>
          </a:xfrm>
          <a:prstGeom prst="roundRect">
            <a:avLst>
              <a:gd name="adj" fmla="val 25693"/>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395412" y="2046024"/>
            <a:ext cx="8317048" cy="1154562"/>
          </a:xfrm>
          <a:prstGeom prst="roundRect">
            <a:avLst>
              <a:gd name="adj" fmla="val 25693"/>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75556" y="2228478"/>
            <a:ext cx="7920880" cy="863850"/>
            <a:chOff x="395288" y="1484313"/>
            <a:chExt cx="8382000" cy="863850"/>
          </a:xfrm>
        </p:grpSpPr>
        <p:sp>
          <p:nvSpPr>
            <p:cNvPr id="137218" name="Text Box 2"/>
            <p:cNvSpPr txBox="1">
              <a:spLocks noChangeArrowheads="1"/>
            </p:cNvSpPr>
            <p:nvPr/>
          </p:nvSpPr>
          <p:spPr bwMode="auto">
            <a:xfrm>
              <a:off x="395288" y="1484313"/>
              <a:ext cx="8382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dirty="0">
                  <a:solidFill>
                    <a:srgbClr val="0000CC"/>
                  </a:solidFill>
                  <a:latin typeface="幼圆" pitchFamily="49" charset="-122"/>
                  <a:ea typeface="幼圆" pitchFamily="49" charset="-122"/>
                </a:rPr>
                <a:t>   </a:t>
              </a:r>
              <a:r>
                <a:rPr kumimoji="1" lang="zh-CN" altLang="en-US" sz="2400" b="1" dirty="0" smtClean="0">
                  <a:solidFill>
                    <a:srgbClr val="CC3300"/>
                  </a:solidFill>
                  <a:latin typeface="幼圆" pitchFamily="49" charset="-122"/>
                  <a:ea typeface="幼圆" pitchFamily="49" charset="-122"/>
                </a:rPr>
                <a:t>定义  </a:t>
              </a:r>
              <a:r>
                <a:rPr kumimoji="1" lang="zh-CN" altLang="en-US" sz="2400" b="1" dirty="0" smtClean="0">
                  <a:latin typeface="幼圆" pitchFamily="49" charset="-122"/>
                  <a:ea typeface="幼圆" pitchFamily="49" charset="-122"/>
                </a:rPr>
                <a:t>设</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a:t>
              </a:r>
              <a:r>
                <a:rPr kumimoji="1" lang="en-US" altLang="zh-CN" sz="2400" b="1" dirty="0">
                  <a:latin typeface="幼圆" pitchFamily="49" charset="-122"/>
                  <a:ea typeface="幼圆" pitchFamily="49" charset="-122"/>
                </a:rPr>
                <a:t>G</a:t>
              </a:r>
              <a:r>
                <a:rPr kumimoji="1" lang="zh-CN" altLang="en-US" sz="2400" b="1" dirty="0">
                  <a:latin typeface="幼圆" pitchFamily="49" charset="-122"/>
                  <a:ea typeface="幼圆" pitchFamily="49" charset="-122"/>
                </a:rPr>
                <a:t>分别是</a:t>
              </a:r>
              <a:r>
                <a:rPr kumimoji="1" lang="en-US" altLang="zh-CN" sz="2400" b="1" dirty="0">
                  <a:latin typeface="幼圆" pitchFamily="49" charset="-122"/>
                  <a:ea typeface="幼圆" pitchFamily="49" charset="-122"/>
                </a:rPr>
                <a:t>U </a:t>
              </a:r>
              <a:r>
                <a:rPr kumimoji="1" lang="zh-CN" altLang="en-US" sz="2400" b="1" dirty="0">
                  <a:latin typeface="幼圆" pitchFamily="49" charset="-122"/>
                  <a:ea typeface="幼圆" pitchFamily="49" charset="-122"/>
                </a:rPr>
                <a:t>上的两个模糊集，对任意</a:t>
              </a:r>
              <a:r>
                <a:rPr kumimoji="1" lang="en-US" altLang="zh-CN" sz="2400" b="1" dirty="0" err="1">
                  <a:latin typeface="幼圆" pitchFamily="49" charset="-122"/>
                  <a:ea typeface="幼圆" pitchFamily="49" charset="-122"/>
                </a:rPr>
                <a:t>u∈U</a:t>
              </a:r>
              <a:r>
                <a:rPr kumimoji="1" lang="zh-CN" altLang="en-US" sz="2400" b="1" dirty="0">
                  <a:latin typeface="幼圆" pitchFamily="49" charset="-122"/>
                  <a:ea typeface="幼圆" pitchFamily="49" charset="-122"/>
                </a:rPr>
                <a:t>，都</a:t>
              </a:r>
              <a:r>
                <a:rPr kumimoji="1" lang="zh-CN" altLang="en-US" sz="2400" b="1" dirty="0" smtClean="0">
                  <a:latin typeface="幼圆" pitchFamily="49" charset="-122"/>
                  <a:ea typeface="幼圆" pitchFamily="49" charset="-122"/>
                </a:rPr>
                <a:t>有           </a:t>
              </a:r>
              <a:r>
                <a:rPr kumimoji="1" lang="zh-CN" altLang="en-US" sz="2400" b="1" dirty="0">
                  <a:latin typeface="幼圆" pitchFamily="49" charset="-122"/>
                  <a:ea typeface="幼圆" pitchFamily="49" charset="-122"/>
                </a:rPr>
                <a:t>成立，则称</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等于</a:t>
              </a:r>
              <a:r>
                <a:rPr kumimoji="1" lang="en-US" altLang="zh-CN" sz="2400" b="1" dirty="0">
                  <a:latin typeface="幼圆" pitchFamily="49" charset="-122"/>
                  <a:ea typeface="幼圆" pitchFamily="49" charset="-122"/>
                </a:rPr>
                <a:t>G</a:t>
              </a:r>
              <a:r>
                <a:rPr kumimoji="1" lang="zh-CN" altLang="en-US" sz="2400" b="1" dirty="0">
                  <a:latin typeface="幼圆" pitchFamily="49" charset="-122"/>
                  <a:ea typeface="幼圆" pitchFamily="49" charset="-122"/>
                </a:rPr>
                <a:t>，记为</a:t>
              </a:r>
              <a:r>
                <a:rPr kumimoji="1" lang="en-US" altLang="zh-CN" sz="2400" b="1" dirty="0">
                  <a:latin typeface="幼圆" pitchFamily="49" charset="-122"/>
                  <a:ea typeface="幼圆" pitchFamily="49" charset="-122"/>
                </a:rPr>
                <a:t>F=G</a:t>
              </a:r>
              <a:r>
                <a:rPr kumimoji="1" lang="zh-CN" altLang="en-US" sz="2400" b="1" dirty="0">
                  <a:latin typeface="幼圆" pitchFamily="49" charset="-122"/>
                  <a:ea typeface="幼圆" pitchFamily="49" charset="-122"/>
                </a:rPr>
                <a:t>。</a:t>
              </a:r>
              <a:r>
                <a:rPr kumimoji="1" lang="zh-CN" altLang="en-US" sz="2400" dirty="0">
                  <a:latin typeface="幼圆" pitchFamily="49" charset="-122"/>
                  <a:ea typeface="幼圆" pitchFamily="49" charset="-122"/>
                </a:rPr>
                <a:t> </a:t>
              </a:r>
            </a:p>
          </p:txBody>
        </p:sp>
        <p:graphicFrame>
          <p:nvGraphicFramePr>
            <p:cNvPr id="137219" name="Object 3"/>
            <p:cNvGraphicFramePr>
              <a:graphicFrameLocks noChangeAspect="1"/>
            </p:cNvGraphicFramePr>
            <p:nvPr>
              <p:extLst>
                <p:ext uri="{D42A27DB-BD31-4B8C-83A1-F6EECF244321}">
                  <p14:modId xmlns:p14="http://schemas.microsoft.com/office/powerpoint/2010/main" val="3464916425"/>
                </p:ext>
              </p:extLst>
            </p:nvPr>
          </p:nvGraphicFramePr>
          <p:xfrm>
            <a:off x="1309688" y="1899811"/>
            <a:ext cx="1612739" cy="448352"/>
          </p:xfrm>
          <a:graphic>
            <a:graphicData uri="http://schemas.openxmlformats.org/presentationml/2006/ole">
              <mc:AlternateContent xmlns:mc="http://schemas.openxmlformats.org/markup-compatibility/2006">
                <mc:Choice xmlns:v="urn:schemas-microsoft-com:vml" Requires="v">
                  <p:oleObj spid="_x0000_s137809" name="公式" r:id="rId4" imgW="927000" imgH="228600" progId="Equation.3">
                    <p:embed/>
                  </p:oleObj>
                </mc:Choice>
                <mc:Fallback>
                  <p:oleObj name="公式" r:id="rId4" imgW="927000" imgH="228600" progId="Equation.3">
                    <p:embed/>
                    <p:pic>
                      <p:nvPicPr>
                        <p:cNvPr id="0" name="Object 3"/>
                        <p:cNvPicPr>
                          <a:picLocks noChangeAspect="1" noChangeArrowheads="1"/>
                        </p:cNvPicPr>
                        <p:nvPr/>
                      </p:nvPicPr>
                      <p:blipFill>
                        <a:blip r:embed="rId5"/>
                        <a:srcRect/>
                        <a:stretch>
                          <a:fillRect/>
                        </a:stretch>
                      </p:blipFill>
                      <p:spPr bwMode="auto">
                        <a:xfrm>
                          <a:off x="1309688" y="1899811"/>
                          <a:ext cx="1612739" cy="448352"/>
                        </a:xfrm>
                        <a:prstGeom prst="rect">
                          <a:avLst/>
                        </a:prstGeom>
                        <a:noFill/>
                        <a:ln>
                          <a:noFill/>
                        </a:ln>
                        <a:extLst/>
                      </p:spPr>
                    </p:pic>
                  </p:oleObj>
                </mc:Fallback>
              </mc:AlternateContent>
            </a:graphicData>
          </a:graphic>
        </p:graphicFrame>
      </p:grpSp>
      <p:sp>
        <p:nvSpPr>
          <p:cNvPr id="137226" name="Rectangle 10"/>
          <p:cNvSpPr>
            <a:spLocks noChangeArrowheads="1"/>
          </p:cNvSpPr>
          <p:nvPr/>
        </p:nvSpPr>
        <p:spPr bwMode="auto">
          <a:xfrm>
            <a:off x="0" y="3362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nvGrpSpPr>
          <p:cNvPr id="2" name="组合 1"/>
          <p:cNvGrpSpPr/>
          <p:nvPr/>
        </p:nvGrpSpPr>
        <p:grpSpPr>
          <a:xfrm>
            <a:off x="559060" y="4136690"/>
            <a:ext cx="8153400" cy="840482"/>
            <a:chOff x="450800" y="2498229"/>
            <a:chExt cx="8153400" cy="840482"/>
          </a:xfrm>
        </p:grpSpPr>
        <p:sp>
          <p:nvSpPr>
            <p:cNvPr id="137220" name="Text Box 4"/>
            <p:cNvSpPr txBox="1">
              <a:spLocks noChangeArrowheads="1"/>
            </p:cNvSpPr>
            <p:nvPr/>
          </p:nvSpPr>
          <p:spPr bwMode="auto">
            <a:xfrm>
              <a:off x="450800" y="2498229"/>
              <a:ext cx="8153400" cy="830997"/>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dirty="0">
                  <a:solidFill>
                    <a:srgbClr val="CC3300"/>
                  </a:solidFill>
                  <a:latin typeface="宋体" pitchFamily="2" charset="-122"/>
                </a:rPr>
                <a:t>   </a:t>
              </a:r>
              <a:r>
                <a:rPr kumimoji="1" lang="zh-CN" altLang="en-US" sz="2400" b="1" dirty="0" smtClean="0">
                  <a:solidFill>
                    <a:srgbClr val="CC3300"/>
                  </a:solidFill>
                  <a:latin typeface="幼圆" pitchFamily="49" charset="-122"/>
                  <a:ea typeface="幼圆" pitchFamily="49" charset="-122"/>
                </a:rPr>
                <a:t>定义  </a:t>
              </a:r>
              <a:r>
                <a:rPr kumimoji="1" lang="zh-CN" altLang="en-US" sz="2400" b="1" dirty="0" smtClean="0">
                  <a:latin typeface="幼圆" pitchFamily="49" charset="-122"/>
                  <a:ea typeface="幼圆" pitchFamily="49" charset="-122"/>
                </a:rPr>
                <a:t>设</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a:t>
              </a:r>
              <a:r>
                <a:rPr kumimoji="1" lang="en-US" altLang="zh-CN" sz="2400" b="1" dirty="0">
                  <a:latin typeface="幼圆" pitchFamily="49" charset="-122"/>
                  <a:ea typeface="幼圆" pitchFamily="49" charset="-122"/>
                </a:rPr>
                <a:t>G</a:t>
              </a:r>
              <a:r>
                <a:rPr kumimoji="1" lang="zh-CN" altLang="en-US" sz="2400" b="1" dirty="0">
                  <a:latin typeface="幼圆" pitchFamily="49" charset="-122"/>
                  <a:ea typeface="幼圆" pitchFamily="49" charset="-122"/>
                </a:rPr>
                <a:t>分别是</a:t>
              </a:r>
              <a:r>
                <a:rPr kumimoji="1" lang="en-US" altLang="zh-CN" sz="2400" b="1" dirty="0">
                  <a:latin typeface="幼圆" pitchFamily="49" charset="-122"/>
                  <a:ea typeface="幼圆" pitchFamily="49" charset="-122"/>
                </a:rPr>
                <a:t>U</a:t>
              </a:r>
              <a:r>
                <a:rPr kumimoji="1" lang="zh-CN" altLang="en-US" sz="2400" b="1" dirty="0">
                  <a:latin typeface="幼圆" pitchFamily="49" charset="-122"/>
                  <a:ea typeface="幼圆" pitchFamily="49" charset="-122"/>
                </a:rPr>
                <a:t>上的两个模糊集，对任意</a:t>
              </a:r>
              <a:r>
                <a:rPr kumimoji="1" lang="en-US" altLang="zh-CN" sz="2400" b="1" dirty="0" err="1">
                  <a:latin typeface="幼圆" pitchFamily="49" charset="-122"/>
                  <a:ea typeface="幼圆" pitchFamily="49" charset="-122"/>
                </a:rPr>
                <a:t>u∈U</a:t>
              </a:r>
              <a:r>
                <a:rPr kumimoji="1" lang="zh-CN" altLang="en-US" sz="2400" b="1" dirty="0">
                  <a:latin typeface="幼圆" pitchFamily="49" charset="-122"/>
                  <a:ea typeface="幼圆" pitchFamily="49" charset="-122"/>
                </a:rPr>
                <a:t>，都</a:t>
              </a:r>
              <a:r>
                <a:rPr kumimoji="1" lang="zh-CN" altLang="en-US" sz="2400" b="1" dirty="0" smtClean="0">
                  <a:latin typeface="幼圆" pitchFamily="49" charset="-122"/>
                  <a:ea typeface="幼圆" pitchFamily="49" charset="-122"/>
                </a:rPr>
                <a:t>有            </a:t>
              </a:r>
              <a:r>
                <a:rPr kumimoji="1" lang="zh-CN" altLang="en-US" sz="2400" b="1" dirty="0">
                  <a:latin typeface="幼圆" pitchFamily="49" charset="-122"/>
                  <a:ea typeface="幼圆" pitchFamily="49" charset="-122"/>
                </a:rPr>
                <a:t>成立，则称</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包含</a:t>
              </a:r>
              <a:r>
                <a:rPr kumimoji="1" lang="en-US" altLang="zh-CN" sz="2400" b="1" dirty="0">
                  <a:latin typeface="幼圆" pitchFamily="49" charset="-122"/>
                  <a:ea typeface="幼圆" pitchFamily="49" charset="-122"/>
                </a:rPr>
                <a:t>G</a:t>
              </a:r>
              <a:r>
                <a:rPr kumimoji="1" lang="zh-CN" altLang="en-US" sz="2400" b="1" dirty="0">
                  <a:latin typeface="幼圆" pitchFamily="49" charset="-122"/>
                  <a:ea typeface="幼圆" pitchFamily="49" charset="-122"/>
                </a:rPr>
                <a:t>，记为</a:t>
              </a:r>
              <a:r>
                <a:rPr kumimoji="1" lang="en-US" altLang="zh-CN" sz="2400" b="1" dirty="0">
                  <a:latin typeface="幼圆" pitchFamily="49" charset="-122"/>
                  <a:ea typeface="幼圆" pitchFamily="49" charset="-122"/>
                </a:rPr>
                <a:t>F    G</a:t>
              </a:r>
              <a:r>
                <a:rPr kumimoji="1" lang="zh-CN" altLang="en-US" sz="2400" b="1" dirty="0">
                  <a:latin typeface="幼圆" pitchFamily="49" charset="-122"/>
                  <a:ea typeface="幼圆" pitchFamily="49" charset="-122"/>
                </a:rPr>
                <a:t>。</a:t>
              </a:r>
              <a:r>
                <a:rPr kumimoji="1" lang="zh-CN" altLang="en-US" sz="2400" dirty="0">
                  <a:latin typeface="幼圆" pitchFamily="49" charset="-122"/>
                  <a:ea typeface="幼圆" pitchFamily="49" charset="-122"/>
                </a:rPr>
                <a:t> </a:t>
              </a:r>
            </a:p>
          </p:txBody>
        </p:sp>
        <p:graphicFrame>
          <p:nvGraphicFramePr>
            <p:cNvPr id="137221" name="Object 5"/>
            <p:cNvGraphicFramePr>
              <a:graphicFrameLocks noChangeAspect="1"/>
            </p:cNvGraphicFramePr>
            <p:nvPr>
              <p:extLst>
                <p:ext uri="{D42A27DB-BD31-4B8C-83A1-F6EECF244321}">
                  <p14:modId xmlns:p14="http://schemas.microsoft.com/office/powerpoint/2010/main" val="2307754771"/>
                </p:ext>
              </p:extLst>
            </p:nvPr>
          </p:nvGraphicFramePr>
          <p:xfrm>
            <a:off x="1043360" y="2870659"/>
            <a:ext cx="1447800" cy="457200"/>
          </p:xfrm>
          <a:graphic>
            <a:graphicData uri="http://schemas.openxmlformats.org/presentationml/2006/ole">
              <mc:AlternateContent xmlns:mc="http://schemas.openxmlformats.org/markup-compatibility/2006">
                <mc:Choice xmlns:v="urn:schemas-microsoft-com:vml" Requires="v">
                  <p:oleObj spid="_x0000_s137810" name="Equation" r:id="rId6" imgW="927000" imgH="228600" progId="Equation.3">
                    <p:embed/>
                  </p:oleObj>
                </mc:Choice>
                <mc:Fallback>
                  <p:oleObj name="Equation" r:id="rId6" imgW="927000" imgH="2286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360" y="2870659"/>
                          <a:ext cx="144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7227" name="Object 11"/>
            <p:cNvGraphicFramePr>
              <a:graphicFrameLocks noChangeAspect="1"/>
            </p:cNvGraphicFramePr>
            <p:nvPr>
              <p:extLst>
                <p:ext uri="{D42A27DB-BD31-4B8C-83A1-F6EECF244321}">
                  <p14:modId xmlns:p14="http://schemas.microsoft.com/office/powerpoint/2010/main" val="162674254"/>
                </p:ext>
              </p:extLst>
            </p:nvPr>
          </p:nvGraphicFramePr>
          <p:xfrm>
            <a:off x="6335948" y="3013274"/>
            <a:ext cx="325438" cy="325437"/>
          </p:xfrm>
          <a:graphic>
            <a:graphicData uri="http://schemas.openxmlformats.org/presentationml/2006/ole">
              <mc:AlternateContent xmlns:mc="http://schemas.openxmlformats.org/markup-compatibility/2006">
                <mc:Choice xmlns:v="urn:schemas-microsoft-com:vml" Requires="v">
                  <p:oleObj spid="_x0000_s137811" name="公式" r:id="rId8" imgW="152268" imgH="152268" progId="Equation.3">
                    <p:embed/>
                  </p:oleObj>
                </mc:Choice>
                <mc:Fallback>
                  <p:oleObj name="公式" r:id="rId8" imgW="152268" imgH="152268" progId="Equation.3">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35948" y="3013274"/>
                          <a:ext cx="325438" cy="325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4" name="Text Box 13"/>
          <p:cNvSpPr txBox="1">
            <a:spLocks noChangeArrowheads="1"/>
          </p:cNvSpPr>
          <p:nvPr/>
        </p:nvSpPr>
        <p:spPr bwMode="auto">
          <a:xfrm>
            <a:off x="611188" y="368660"/>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模糊集</a:t>
            </a:r>
            <a:r>
              <a:rPr lang="zh-CN" altLang="en-US" sz="4400" b="1" dirty="0" smtClean="0">
                <a:solidFill>
                  <a:schemeClr val="accent2"/>
                </a:solidFill>
                <a:latin typeface="方正姚体" pitchFamily="2" charset="-122"/>
                <a:ea typeface="方正姚体" pitchFamily="2" charset="-122"/>
                <a:cs typeface="+mj-cs"/>
              </a:rPr>
              <a:t>的运算</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173796" y="4401108"/>
            <a:ext cx="8748712" cy="1476164"/>
          </a:xfrm>
          <a:prstGeom prst="roundRect">
            <a:avLst>
              <a:gd name="adj" fmla="val 11901"/>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179388" y="1412776"/>
            <a:ext cx="8748712" cy="2473766"/>
          </a:xfrm>
          <a:prstGeom prst="roundRect">
            <a:avLst>
              <a:gd name="adj" fmla="val 11901"/>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00844" y="1546282"/>
            <a:ext cx="8305800" cy="2161009"/>
            <a:chOff x="400844" y="1772816"/>
            <a:chExt cx="8305800" cy="2161009"/>
          </a:xfrm>
        </p:grpSpPr>
        <p:sp>
          <p:nvSpPr>
            <p:cNvPr id="137222" name="Text Box 6"/>
            <p:cNvSpPr txBox="1">
              <a:spLocks noChangeArrowheads="1"/>
            </p:cNvSpPr>
            <p:nvPr/>
          </p:nvSpPr>
          <p:spPr bwMode="auto">
            <a:xfrm>
              <a:off x="400844" y="1772816"/>
              <a:ext cx="8305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400" b="1" dirty="0" smtClean="0">
                  <a:solidFill>
                    <a:srgbClr val="C00000"/>
                  </a:solidFill>
                  <a:latin typeface="幼圆" pitchFamily="49" charset="-122"/>
                  <a:ea typeface="幼圆" pitchFamily="49" charset="-122"/>
                </a:rPr>
                <a:t>定义 </a:t>
              </a:r>
              <a:r>
                <a:rPr kumimoji="1" lang="en-US" altLang="zh-CN" sz="2400" b="1" dirty="0" smtClean="0">
                  <a:solidFill>
                    <a:srgbClr val="C00000"/>
                  </a:solidFill>
                  <a:latin typeface="幼圆" pitchFamily="49" charset="-122"/>
                  <a:ea typeface="幼圆" pitchFamily="49" charset="-122"/>
                </a:rPr>
                <a:t> </a:t>
              </a:r>
              <a:r>
                <a:rPr kumimoji="1" lang="zh-CN" altLang="en-US" sz="2400" b="1" dirty="0">
                  <a:latin typeface="幼圆" pitchFamily="49" charset="-122"/>
                  <a:ea typeface="幼圆" pitchFamily="49" charset="-122"/>
                </a:rPr>
                <a:t>设</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a:t>
              </a:r>
              <a:r>
                <a:rPr kumimoji="1" lang="en-US" altLang="zh-CN" sz="2400" b="1" dirty="0">
                  <a:latin typeface="幼圆" pitchFamily="49" charset="-122"/>
                  <a:ea typeface="幼圆" pitchFamily="49" charset="-122"/>
                </a:rPr>
                <a:t>G</a:t>
              </a:r>
              <a:r>
                <a:rPr kumimoji="1" lang="zh-CN" altLang="en-US" sz="2400" b="1" dirty="0">
                  <a:latin typeface="幼圆" pitchFamily="49" charset="-122"/>
                  <a:ea typeface="幼圆" pitchFamily="49" charset="-122"/>
                </a:rPr>
                <a:t>分别是</a:t>
              </a:r>
              <a:r>
                <a:rPr kumimoji="1" lang="en-US" altLang="zh-CN" sz="2400" b="1" dirty="0">
                  <a:latin typeface="幼圆" pitchFamily="49" charset="-122"/>
                  <a:ea typeface="幼圆" pitchFamily="49" charset="-122"/>
                </a:rPr>
                <a:t>U</a:t>
              </a:r>
              <a:r>
                <a:rPr kumimoji="1" lang="zh-CN" altLang="en-US" sz="2400" b="1" dirty="0">
                  <a:latin typeface="幼圆" pitchFamily="49" charset="-122"/>
                  <a:ea typeface="幼圆" pitchFamily="49" charset="-122"/>
                </a:rPr>
                <a:t>上的两个模糊集，则</a:t>
              </a:r>
              <a:r>
                <a:rPr kumimoji="1" lang="en-US" altLang="zh-CN" sz="2400" b="1" dirty="0">
                  <a:latin typeface="幼圆" pitchFamily="49" charset="-122"/>
                  <a:ea typeface="幼圆" pitchFamily="49" charset="-122"/>
                </a:rPr>
                <a:t>F∪G</a:t>
              </a:r>
              <a:r>
                <a:rPr kumimoji="1" lang="zh-CN" altLang="en-US" sz="2400" b="1" dirty="0">
                  <a:latin typeface="幼圆" pitchFamily="49" charset="-122"/>
                  <a:ea typeface="幼圆" pitchFamily="49" charset="-122"/>
                </a:rPr>
                <a:t>、</a:t>
              </a:r>
              <a:r>
                <a:rPr kumimoji="1" lang="en-US" altLang="zh-CN" sz="2400" b="1" dirty="0">
                  <a:latin typeface="幼圆" pitchFamily="49" charset="-122"/>
                  <a:ea typeface="幼圆" pitchFamily="49" charset="-122"/>
                </a:rPr>
                <a:t>F∩G</a:t>
              </a:r>
              <a:r>
                <a:rPr kumimoji="1" lang="zh-CN" altLang="en-US" sz="2400" b="1" dirty="0">
                  <a:latin typeface="幼圆" pitchFamily="49" charset="-122"/>
                  <a:ea typeface="幼圆" pitchFamily="49" charset="-122"/>
                </a:rPr>
                <a:t>分别称为</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与</a:t>
              </a:r>
              <a:r>
                <a:rPr kumimoji="1" lang="en-US" altLang="zh-CN" sz="2400" b="1" dirty="0">
                  <a:latin typeface="幼圆" pitchFamily="49" charset="-122"/>
                  <a:ea typeface="幼圆" pitchFamily="49" charset="-122"/>
                </a:rPr>
                <a:t>G</a:t>
              </a:r>
              <a:r>
                <a:rPr kumimoji="1" lang="zh-CN" altLang="en-US" sz="2400" b="1" dirty="0">
                  <a:latin typeface="幼圆" pitchFamily="49" charset="-122"/>
                  <a:ea typeface="幼圆" pitchFamily="49" charset="-122"/>
                </a:rPr>
                <a:t>的并集、交集，它们的隶属函数分别为</a:t>
              </a:r>
              <a:r>
                <a:rPr kumimoji="1" lang="zh-CN" altLang="en-US" sz="2400" b="1" dirty="0">
                  <a:solidFill>
                    <a:srgbClr val="0000CC"/>
                  </a:solidFill>
                  <a:latin typeface="宋体" pitchFamily="2" charset="-122"/>
                </a:rPr>
                <a:t>：</a:t>
              </a:r>
              <a:r>
                <a:rPr kumimoji="1" lang="zh-CN" altLang="en-US" sz="2400" dirty="0">
                  <a:solidFill>
                    <a:schemeClr val="tx2"/>
                  </a:solidFill>
                  <a:latin typeface="Tahoma" pitchFamily="34" charset="0"/>
                </a:rPr>
                <a:t> </a:t>
              </a:r>
            </a:p>
          </p:txBody>
        </p:sp>
        <p:graphicFrame>
          <p:nvGraphicFramePr>
            <p:cNvPr id="137223" name="Object 7"/>
            <p:cNvGraphicFramePr>
              <a:graphicFrameLocks noChangeAspect="1"/>
            </p:cNvGraphicFramePr>
            <p:nvPr>
              <p:extLst>
                <p:ext uri="{D42A27DB-BD31-4B8C-83A1-F6EECF244321}">
                  <p14:modId xmlns:p14="http://schemas.microsoft.com/office/powerpoint/2010/main" val="1055373894"/>
                </p:ext>
              </p:extLst>
            </p:nvPr>
          </p:nvGraphicFramePr>
          <p:xfrm>
            <a:off x="1974850" y="2790825"/>
            <a:ext cx="4775200" cy="1143000"/>
          </p:xfrm>
          <a:graphic>
            <a:graphicData uri="http://schemas.openxmlformats.org/presentationml/2006/ole">
              <mc:AlternateContent xmlns:mc="http://schemas.openxmlformats.org/markup-compatibility/2006">
                <mc:Choice xmlns:v="urn:schemas-microsoft-com:vml" Requires="v">
                  <p:oleObj spid="_x0000_s318629" name="公式" r:id="rId4" imgW="2311200" imgH="558720" progId="Equation.3">
                    <p:embed/>
                  </p:oleObj>
                </mc:Choice>
                <mc:Fallback>
                  <p:oleObj name="公式" r:id="rId4" imgW="2311200" imgH="5587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4850" y="2790825"/>
                          <a:ext cx="477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137224" name="Text Box 8"/>
          <p:cNvSpPr txBox="1">
            <a:spLocks noChangeArrowheads="1"/>
          </p:cNvSpPr>
          <p:nvPr/>
        </p:nvSpPr>
        <p:spPr bwMode="auto">
          <a:xfrm>
            <a:off x="410464" y="4581128"/>
            <a:ext cx="8077200" cy="461665"/>
          </a:xfrm>
          <a:prstGeom prst="rect">
            <a:avLst/>
          </a:prstGeom>
          <a:noFill/>
          <a:ln w="9525">
            <a:noFill/>
            <a:miter lim="800000"/>
            <a:headEnd/>
            <a:tailEnd/>
          </a:ln>
          <a:effectLst/>
          <a:extLst/>
        </p:spPr>
        <p:txBody>
          <a:bodyPr>
            <a:spAutoFit/>
          </a:bodyPr>
          <a:lstStyle/>
          <a:p>
            <a:pPr>
              <a:spcBef>
                <a:spcPct val="50000"/>
              </a:spcBef>
            </a:pPr>
            <a:r>
              <a:rPr kumimoji="1" lang="zh-CN" altLang="en-US" sz="2400" b="1" dirty="0" smtClean="0">
                <a:solidFill>
                  <a:srgbClr val="C00000"/>
                </a:solidFill>
                <a:latin typeface="幼圆" pitchFamily="49" charset="-122"/>
                <a:ea typeface="幼圆" pitchFamily="49" charset="-122"/>
              </a:rPr>
              <a:t>定义</a:t>
            </a:r>
            <a:r>
              <a:rPr kumimoji="1" lang="en-US" altLang="zh-CN" sz="2400" b="1" dirty="0" smtClean="0">
                <a:solidFill>
                  <a:srgbClr val="C00000"/>
                </a:solidFill>
                <a:latin typeface="幼圆" pitchFamily="49" charset="-122"/>
                <a:ea typeface="幼圆" pitchFamily="49" charset="-122"/>
              </a:rPr>
              <a:t> </a:t>
            </a:r>
            <a:r>
              <a:rPr kumimoji="1" lang="zh-CN" altLang="en-US" sz="2400" b="1" dirty="0" smtClean="0">
                <a:latin typeface="幼圆" pitchFamily="49" charset="-122"/>
                <a:ea typeface="幼圆" pitchFamily="49" charset="-122"/>
              </a:rPr>
              <a:t>设</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为</a:t>
            </a:r>
            <a:r>
              <a:rPr kumimoji="1" lang="en-US" altLang="zh-CN" sz="2400" b="1" dirty="0">
                <a:latin typeface="幼圆" pitchFamily="49" charset="-122"/>
                <a:ea typeface="幼圆" pitchFamily="49" charset="-122"/>
              </a:rPr>
              <a:t>U</a:t>
            </a:r>
            <a:r>
              <a:rPr kumimoji="1" lang="zh-CN" altLang="en-US" sz="2400" b="1" dirty="0">
                <a:latin typeface="幼圆" pitchFamily="49" charset="-122"/>
                <a:ea typeface="幼圆" pitchFamily="49" charset="-122"/>
              </a:rPr>
              <a:t>上的模糊集，称</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为</a:t>
            </a:r>
            <a:r>
              <a:rPr kumimoji="1" lang="en-US" altLang="zh-CN" sz="2400" b="1" dirty="0">
                <a:latin typeface="幼圆" pitchFamily="49" charset="-122"/>
                <a:ea typeface="幼圆" pitchFamily="49" charset="-122"/>
              </a:rPr>
              <a:t>F</a:t>
            </a:r>
            <a:r>
              <a:rPr kumimoji="1" lang="zh-CN" altLang="en-US" sz="2400" b="1" dirty="0">
                <a:latin typeface="幼圆" pitchFamily="49" charset="-122"/>
                <a:ea typeface="幼圆" pitchFamily="49" charset="-122"/>
              </a:rPr>
              <a:t>的补集，其隶属函数为：</a:t>
            </a:r>
            <a:r>
              <a:rPr kumimoji="1" lang="zh-CN" altLang="en-US" sz="2400" dirty="0">
                <a:latin typeface="Tahoma" pitchFamily="34" charset="0"/>
              </a:rPr>
              <a:t> </a:t>
            </a:r>
          </a:p>
        </p:txBody>
      </p:sp>
      <p:sp>
        <p:nvSpPr>
          <p:cNvPr id="137226" name="Rectangle 10"/>
          <p:cNvSpPr>
            <a:spLocks noChangeArrowheads="1"/>
          </p:cNvSpPr>
          <p:nvPr/>
        </p:nvSpPr>
        <p:spPr bwMode="auto">
          <a:xfrm>
            <a:off x="0" y="313579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4" name="Text Box 13"/>
          <p:cNvSpPr txBox="1">
            <a:spLocks noChangeArrowheads="1"/>
          </p:cNvSpPr>
          <p:nvPr/>
        </p:nvSpPr>
        <p:spPr bwMode="auto">
          <a:xfrm>
            <a:off x="611188" y="152400"/>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模糊集</a:t>
            </a:r>
            <a:r>
              <a:rPr lang="zh-CN" altLang="en-US" sz="4400" b="1" dirty="0" smtClean="0">
                <a:solidFill>
                  <a:schemeClr val="accent2"/>
                </a:solidFill>
                <a:latin typeface="方正姚体" pitchFamily="2" charset="-122"/>
                <a:ea typeface="方正姚体" pitchFamily="2" charset="-122"/>
                <a:cs typeface="+mj-cs"/>
              </a:rPr>
              <a:t>的运算</a:t>
            </a:r>
            <a:endParaRPr lang="en-US" altLang="zh-CN" sz="4400" b="1" dirty="0">
              <a:solidFill>
                <a:schemeClr val="accent2"/>
              </a:solidFill>
              <a:latin typeface="方正姚体" pitchFamily="2" charset="-122"/>
              <a:ea typeface="方正姚体" pitchFamily="2" charset="-122"/>
              <a:cs typeface="+mj-cs"/>
            </a:endParaRPr>
          </a:p>
        </p:txBody>
      </p:sp>
      <p:graphicFrame>
        <p:nvGraphicFramePr>
          <p:cNvPr id="17" name="Object 7"/>
          <p:cNvGraphicFramePr>
            <a:graphicFrameLocks noChangeAspect="1"/>
          </p:cNvGraphicFramePr>
          <p:nvPr>
            <p:extLst>
              <p:ext uri="{D42A27DB-BD31-4B8C-83A1-F6EECF244321}">
                <p14:modId xmlns:p14="http://schemas.microsoft.com/office/powerpoint/2010/main" val="946721125"/>
              </p:ext>
            </p:extLst>
          </p:nvPr>
        </p:nvGraphicFramePr>
        <p:xfrm>
          <a:off x="2807804" y="5157192"/>
          <a:ext cx="3043238" cy="441325"/>
        </p:xfrm>
        <a:graphic>
          <a:graphicData uri="http://schemas.openxmlformats.org/presentationml/2006/ole">
            <mc:AlternateContent xmlns:mc="http://schemas.openxmlformats.org/markup-compatibility/2006">
              <mc:Choice xmlns:v="urn:schemas-microsoft-com:vml" Requires="v">
                <p:oleObj spid="_x0000_s318630" name="公式" r:id="rId6" imgW="1473120" imgH="215640" progId="Equation.3">
                  <p:embed/>
                </p:oleObj>
              </mc:Choice>
              <mc:Fallback>
                <p:oleObj name="公式" r:id="rId6" imgW="1473120" imgH="215640" progId="Equation.3">
                  <p:embed/>
                  <p:pic>
                    <p:nvPicPr>
                      <p:cNvPr id="0" name=""/>
                      <p:cNvPicPr>
                        <a:picLocks noChangeAspect="1" noChangeArrowheads="1"/>
                      </p:cNvPicPr>
                      <p:nvPr/>
                    </p:nvPicPr>
                    <p:blipFill>
                      <a:blip r:embed="rId7"/>
                      <a:srcRect/>
                      <a:stretch>
                        <a:fillRect/>
                      </a:stretch>
                    </p:blipFill>
                    <p:spPr bwMode="auto">
                      <a:xfrm>
                        <a:off x="2807804" y="5157192"/>
                        <a:ext cx="304323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7363539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3E418A04-F851-45CC-B690-79813CC6170D}" type="slidenum">
              <a:rPr lang="en-US" altLang="zh-CN"/>
              <a:pPr/>
              <a:t>122</a:t>
            </a:fld>
            <a:endParaRPr lang="en-US" altLang="zh-CN"/>
          </a:p>
        </p:txBody>
      </p:sp>
      <p:sp>
        <p:nvSpPr>
          <p:cNvPr id="138242" name="Text Box 2"/>
          <p:cNvSpPr txBox="1">
            <a:spLocks noChangeArrowheads="1"/>
          </p:cNvSpPr>
          <p:nvPr/>
        </p:nvSpPr>
        <p:spPr bwMode="auto">
          <a:xfrm>
            <a:off x="250825" y="1736725"/>
            <a:ext cx="8664575" cy="47859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kumimoji="1" lang="en-US" altLang="zh-CN" sz="2400" b="1" dirty="0">
                <a:solidFill>
                  <a:srgbClr val="00B050"/>
                </a:solidFill>
                <a:latin typeface="Times New Roman" pitchFamily="18" charset="0"/>
                <a:ea typeface="仿宋_GB2312" pitchFamily="49" charset="-122"/>
                <a:cs typeface="Times New Roman" pitchFamily="18" charset="0"/>
              </a:rPr>
              <a:t>   </a:t>
            </a:r>
            <a:r>
              <a:rPr kumimoji="1" lang="zh-CN" altLang="en-US" sz="2400" b="1" dirty="0">
                <a:solidFill>
                  <a:srgbClr val="00B050"/>
                </a:solidFill>
                <a:latin typeface="Times New Roman" pitchFamily="18" charset="0"/>
                <a:ea typeface="仿宋_GB2312" pitchFamily="49" charset="-122"/>
                <a:cs typeface="Times New Roman" pitchFamily="18" charset="0"/>
              </a:rPr>
              <a:t>例</a:t>
            </a:r>
            <a:r>
              <a:rPr kumimoji="1" lang="en-US" altLang="zh-CN" sz="2400" b="1" dirty="0">
                <a:solidFill>
                  <a:srgbClr val="00B050"/>
                </a:solidFill>
                <a:latin typeface="Times New Roman" pitchFamily="18" charset="0"/>
                <a:ea typeface="仿宋_GB2312" pitchFamily="49" charset="-122"/>
                <a:cs typeface="Times New Roman" pitchFamily="18" charset="0"/>
              </a:rPr>
              <a:t>5.16 </a:t>
            </a:r>
            <a:r>
              <a:rPr kumimoji="1" lang="zh-CN" altLang="en-US" sz="2400" b="1" dirty="0">
                <a:solidFill>
                  <a:srgbClr val="00B050"/>
                </a:solidFill>
                <a:latin typeface="Times New Roman" pitchFamily="18" charset="0"/>
                <a:ea typeface="仿宋_GB2312" pitchFamily="49" charset="-122"/>
                <a:cs typeface="Times New Roman" pitchFamily="18" charset="0"/>
              </a:rPr>
              <a:t>设</a:t>
            </a:r>
            <a:r>
              <a:rPr kumimoji="1" lang="en-US" altLang="zh-CN" sz="2400" b="1" dirty="0">
                <a:solidFill>
                  <a:srgbClr val="00B050"/>
                </a:solidFill>
                <a:latin typeface="Times New Roman" pitchFamily="18" charset="0"/>
                <a:ea typeface="仿宋_GB2312" pitchFamily="49" charset="-122"/>
                <a:cs typeface="Times New Roman" pitchFamily="18" charset="0"/>
              </a:rPr>
              <a:t>U={1,2,3}</a:t>
            </a:r>
            <a:r>
              <a:rPr kumimoji="1" lang="zh-CN" altLang="en-US" sz="2400" b="1" dirty="0">
                <a:solidFill>
                  <a:srgbClr val="00B050"/>
                </a:solidFill>
                <a:latin typeface="Times New Roman" pitchFamily="18" charset="0"/>
                <a:ea typeface="仿宋_GB2312" pitchFamily="49" charset="-122"/>
                <a:cs typeface="Times New Roman" pitchFamily="18" charset="0"/>
              </a:rPr>
              <a:t>，</a:t>
            </a:r>
            <a:r>
              <a:rPr kumimoji="1" lang="en-US" altLang="zh-CN" sz="2400" b="1" dirty="0">
                <a:solidFill>
                  <a:srgbClr val="00B050"/>
                </a:solidFill>
                <a:latin typeface="Times New Roman" pitchFamily="18" charset="0"/>
                <a:ea typeface="仿宋_GB2312" pitchFamily="49" charset="-122"/>
                <a:cs typeface="Times New Roman" pitchFamily="18" charset="0"/>
              </a:rPr>
              <a:t>F</a:t>
            </a:r>
            <a:r>
              <a:rPr kumimoji="1" lang="zh-CN" altLang="en-US" sz="2400" b="1" dirty="0">
                <a:solidFill>
                  <a:srgbClr val="00B050"/>
                </a:solidFill>
                <a:latin typeface="Times New Roman" pitchFamily="18" charset="0"/>
                <a:ea typeface="仿宋_GB2312" pitchFamily="49" charset="-122"/>
                <a:cs typeface="Times New Roman" pitchFamily="18" charset="0"/>
              </a:rPr>
              <a:t>和</a:t>
            </a:r>
            <a:r>
              <a:rPr kumimoji="1" lang="en-US" altLang="zh-CN" sz="2400" b="1" dirty="0">
                <a:solidFill>
                  <a:srgbClr val="00B050"/>
                </a:solidFill>
                <a:latin typeface="Times New Roman" pitchFamily="18" charset="0"/>
                <a:ea typeface="仿宋_GB2312" pitchFamily="49" charset="-122"/>
                <a:cs typeface="Times New Roman" pitchFamily="18" charset="0"/>
              </a:rPr>
              <a:t>G</a:t>
            </a:r>
            <a:r>
              <a:rPr kumimoji="1" lang="zh-CN" altLang="en-US" sz="2400" b="1" dirty="0">
                <a:solidFill>
                  <a:srgbClr val="00B050"/>
                </a:solidFill>
                <a:latin typeface="Times New Roman" pitchFamily="18" charset="0"/>
                <a:ea typeface="仿宋_GB2312" pitchFamily="49" charset="-122"/>
                <a:cs typeface="Times New Roman" pitchFamily="18" charset="0"/>
              </a:rPr>
              <a:t>分别是</a:t>
            </a:r>
            <a:r>
              <a:rPr kumimoji="1" lang="en-US" altLang="zh-CN" sz="2400" b="1" dirty="0">
                <a:solidFill>
                  <a:srgbClr val="00B050"/>
                </a:solidFill>
                <a:latin typeface="Times New Roman" pitchFamily="18" charset="0"/>
                <a:ea typeface="仿宋_GB2312" pitchFamily="49" charset="-122"/>
                <a:cs typeface="Times New Roman" pitchFamily="18" charset="0"/>
              </a:rPr>
              <a:t>U</a:t>
            </a:r>
            <a:r>
              <a:rPr kumimoji="1" lang="zh-CN" altLang="en-US" sz="2400" b="1" dirty="0">
                <a:solidFill>
                  <a:srgbClr val="00B050"/>
                </a:solidFill>
                <a:latin typeface="Times New Roman" pitchFamily="18" charset="0"/>
                <a:ea typeface="仿宋_GB2312" pitchFamily="49" charset="-122"/>
                <a:cs typeface="Times New Roman" pitchFamily="18" charset="0"/>
              </a:rPr>
              <a:t>上的两个模糊集，即</a:t>
            </a:r>
          </a:p>
          <a:p>
            <a:pPr algn="just">
              <a:spcBef>
                <a:spcPct val="50000"/>
              </a:spcBef>
            </a:pPr>
            <a:r>
              <a:rPr kumimoji="1" lang="zh-CN" altLang="en-US" sz="2400" b="1" dirty="0">
                <a:solidFill>
                  <a:srgbClr val="00B050"/>
                </a:solidFill>
                <a:latin typeface="Times New Roman" pitchFamily="18" charset="0"/>
                <a:ea typeface="仿宋_GB2312" pitchFamily="49" charset="-122"/>
                <a:cs typeface="Times New Roman" pitchFamily="18" charset="0"/>
              </a:rPr>
              <a:t>     </a:t>
            </a:r>
            <a:r>
              <a:rPr kumimoji="1" lang="en-US" altLang="zh-CN" sz="2400" b="1" dirty="0">
                <a:solidFill>
                  <a:srgbClr val="00B050"/>
                </a:solidFill>
                <a:latin typeface="Times New Roman" pitchFamily="18" charset="0"/>
                <a:ea typeface="仿宋_GB2312" pitchFamily="49" charset="-122"/>
                <a:cs typeface="Times New Roman" pitchFamily="18" charset="0"/>
              </a:rPr>
              <a:t>F=</a:t>
            </a:r>
            <a:r>
              <a:rPr kumimoji="1" lang="zh-CN" altLang="en-US" sz="2400" b="1" dirty="0">
                <a:solidFill>
                  <a:srgbClr val="00B050"/>
                </a:solidFill>
                <a:latin typeface="Times New Roman" pitchFamily="18" charset="0"/>
                <a:ea typeface="仿宋_GB2312" pitchFamily="49" charset="-122"/>
                <a:cs typeface="Times New Roman" pitchFamily="18" charset="0"/>
              </a:rPr>
              <a:t>小</a:t>
            </a:r>
            <a:r>
              <a:rPr kumimoji="1" lang="en-US" altLang="zh-CN" sz="2400" b="1" dirty="0">
                <a:solidFill>
                  <a:srgbClr val="00B050"/>
                </a:solidFill>
                <a:latin typeface="Times New Roman" pitchFamily="18" charset="0"/>
                <a:ea typeface="仿宋_GB2312" pitchFamily="49" charset="-122"/>
                <a:cs typeface="Times New Roman" pitchFamily="18" charset="0"/>
              </a:rPr>
              <a:t>=1/1+0.6/2+0.1/3</a:t>
            </a:r>
          </a:p>
          <a:p>
            <a:pPr algn="just">
              <a:spcBef>
                <a:spcPct val="50000"/>
              </a:spcBef>
            </a:pPr>
            <a:r>
              <a:rPr kumimoji="1" lang="en-US" altLang="zh-CN" sz="2400" b="1" dirty="0">
                <a:solidFill>
                  <a:srgbClr val="00B050"/>
                </a:solidFill>
                <a:latin typeface="Times New Roman" pitchFamily="18" charset="0"/>
                <a:ea typeface="仿宋_GB2312" pitchFamily="49" charset="-122"/>
                <a:cs typeface="Times New Roman" pitchFamily="18" charset="0"/>
              </a:rPr>
              <a:t>     G=</a:t>
            </a:r>
            <a:r>
              <a:rPr kumimoji="1" lang="zh-CN" altLang="en-US" sz="2400" b="1" dirty="0">
                <a:solidFill>
                  <a:srgbClr val="00B050"/>
                </a:solidFill>
                <a:latin typeface="Times New Roman" pitchFamily="18" charset="0"/>
                <a:ea typeface="仿宋_GB2312" pitchFamily="49" charset="-122"/>
                <a:cs typeface="Times New Roman" pitchFamily="18" charset="0"/>
              </a:rPr>
              <a:t>大</a:t>
            </a:r>
            <a:r>
              <a:rPr kumimoji="1" lang="en-US" altLang="zh-CN" sz="2400" b="1" dirty="0">
                <a:solidFill>
                  <a:srgbClr val="00B050"/>
                </a:solidFill>
                <a:latin typeface="Times New Roman" pitchFamily="18" charset="0"/>
                <a:ea typeface="仿宋_GB2312" pitchFamily="49" charset="-122"/>
                <a:cs typeface="Times New Roman" pitchFamily="18" charset="0"/>
              </a:rPr>
              <a:t>=0.1/1+0.6/2+1/3</a:t>
            </a:r>
          </a:p>
          <a:p>
            <a:pPr algn="just">
              <a:spcBef>
                <a:spcPct val="50000"/>
              </a:spcBef>
            </a:pPr>
            <a:r>
              <a:rPr kumimoji="1" lang="zh-CN" altLang="en-US" sz="2400" b="1" dirty="0">
                <a:solidFill>
                  <a:srgbClr val="00B050"/>
                </a:solidFill>
                <a:latin typeface="Times New Roman" pitchFamily="18" charset="0"/>
                <a:ea typeface="仿宋_GB2312" pitchFamily="49" charset="-122"/>
                <a:cs typeface="Times New Roman" pitchFamily="18" charset="0"/>
              </a:rPr>
              <a:t>则 </a:t>
            </a:r>
            <a:r>
              <a:rPr kumimoji="1" lang="en-US" altLang="zh-CN" sz="2400" b="1" dirty="0">
                <a:solidFill>
                  <a:srgbClr val="00B050"/>
                </a:solidFill>
                <a:latin typeface="Times New Roman" pitchFamily="18" charset="0"/>
                <a:ea typeface="仿宋_GB2312" pitchFamily="49" charset="-122"/>
                <a:cs typeface="Times New Roman" pitchFamily="18" charset="0"/>
              </a:rPr>
              <a:t>F∪G=(1∨0.1)/1+(0.6∨0.6)/2+(0.1∨1</a:t>
            </a:r>
            <a:r>
              <a:rPr kumimoji="1" lang="en-US" altLang="zh-CN" sz="2400" b="1" dirty="0" smtClean="0">
                <a:solidFill>
                  <a:srgbClr val="00B050"/>
                </a:solidFill>
                <a:latin typeface="Times New Roman" pitchFamily="18" charset="0"/>
                <a:ea typeface="仿宋_GB2312" pitchFamily="49" charset="-122"/>
                <a:cs typeface="Times New Roman" pitchFamily="18" charset="0"/>
              </a:rPr>
              <a:t>)/3=1/1+0.6/1+1/3</a:t>
            </a:r>
            <a:endParaRPr kumimoji="1" lang="en-US" altLang="zh-CN" sz="2400" b="1" dirty="0">
              <a:solidFill>
                <a:srgbClr val="00B050"/>
              </a:solidFill>
              <a:latin typeface="Times New Roman" pitchFamily="18" charset="0"/>
              <a:ea typeface="仿宋_GB2312" pitchFamily="49" charset="-122"/>
              <a:cs typeface="Times New Roman" pitchFamily="18" charset="0"/>
            </a:endParaRPr>
          </a:p>
          <a:p>
            <a:pPr algn="just">
              <a:spcBef>
                <a:spcPct val="50000"/>
              </a:spcBef>
            </a:pPr>
            <a:r>
              <a:rPr kumimoji="1" lang="en-US" altLang="zh-CN" sz="2400" b="1" dirty="0">
                <a:solidFill>
                  <a:srgbClr val="00B050"/>
                </a:solidFill>
                <a:latin typeface="Times New Roman" pitchFamily="18" charset="0"/>
                <a:ea typeface="仿宋_GB2312" pitchFamily="49" charset="-122"/>
                <a:cs typeface="Times New Roman" pitchFamily="18" charset="0"/>
              </a:rPr>
              <a:t>F∩G=(1∧0.1)/1+(0.6∧0.6)/2+(0.1∧1</a:t>
            </a:r>
            <a:r>
              <a:rPr kumimoji="1" lang="en-US" altLang="zh-CN" sz="2400" b="1">
                <a:solidFill>
                  <a:srgbClr val="00B050"/>
                </a:solidFill>
                <a:latin typeface="Times New Roman" pitchFamily="18" charset="0"/>
                <a:ea typeface="仿宋_GB2312" pitchFamily="49" charset="-122"/>
                <a:cs typeface="Times New Roman" pitchFamily="18" charset="0"/>
              </a:rPr>
              <a:t>)=</a:t>
            </a:r>
            <a:r>
              <a:rPr kumimoji="1" lang="en-US" altLang="zh-CN" sz="2400" b="1" smtClean="0">
                <a:solidFill>
                  <a:srgbClr val="00B050"/>
                </a:solidFill>
                <a:latin typeface="Times New Roman" pitchFamily="18" charset="0"/>
                <a:ea typeface="仿宋_GB2312" pitchFamily="49" charset="-122"/>
                <a:cs typeface="Times New Roman" pitchFamily="18" charset="0"/>
              </a:rPr>
              <a:t>0.1/1+0.6/2+0.1/3</a:t>
            </a:r>
            <a:endParaRPr kumimoji="1" lang="en-US" altLang="zh-CN" sz="2400" b="1" dirty="0">
              <a:solidFill>
                <a:srgbClr val="00B050"/>
              </a:solidFill>
              <a:latin typeface="Times New Roman" pitchFamily="18" charset="0"/>
              <a:ea typeface="仿宋_GB2312" pitchFamily="49" charset="-122"/>
              <a:cs typeface="Times New Roman" pitchFamily="18" charset="0"/>
            </a:endParaRPr>
          </a:p>
          <a:p>
            <a:pPr>
              <a:spcBef>
                <a:spcPct val="50000"/>
              </a:spcBef>
            </a:pPr>
            <a:r>
              <a:rPr kumimoji="1" lang="en-US" altLang="zh-CN" sz="2400" b="1" dirty="0">
                <a:solidFill>
                  <a:srgbClr val="00B050"/>
                </a:solidFill>
                <a:latin typeface="Times New Roman" pitchFamily="18" charset="0"/>
                <a:ea typeface="仿宋_GB2312" pitchFamily="49" charset="-122"/>
                <a:cs typeface="Times New Roman" pitchFamily="18" charset="0"/>
              </a:rPr>
              <a:t>     ﹁F=(1-1)/1+(1-0.6)/2+(1-0.1)/3=0.4/2+0.9/3 </a:t>
            </a:r>
          </a:p>
          <a:p>
            <a:pPr>
              <a:spcBef>
                <a:spcPct val="50000"/>
              </a:spcBef>
            </a:pPr>
            <a:endParaRPr kumimoji="1" lang="en-US" altLang="zh-CN" sz="2400" b="1" dirty="0" smtClean="0">
              <a:solidFill>
                <a:srgbClr val="0000CC"/>
              </a:solidFill>
              <a:latin typeface="幼圆" pitchFamily="49" charset="-122"/>
              <a:ea typeface="幼圆" pitchFamily="49" charset="-122"/>
            </a:endParaRPr>
          </a:p>
          <a:p>
            <a:pPr>
              <a:spcBef>
                <a:spcPct val="50000"/>
              </a:spcBef>
            </a:pPr>
            <a:r>
              <a:rPr kumimoji="1" lang="zh-CN" altLang="en-US" sz="2600" b="1" dirty="0" smtClean="0">
                <a:solidFill>
                  <a:srgbClr val="FF0000"/>
                </a:solidFill>
                <a:effectLst>
                  <a:outerShdw blurRad="38100" dist="38100" dir="2700000" algn="tl">
                    <a:srgbClr val="000000">
                      <a:alpha val="43137"/>
                    </a:srgbClr>
                  </a:outerShdw>
                </a:effectLst>
                <a:latin typeface="幼圆" pitchFamily="49" charset="-122"/>
                <a:ea typeface="幼圆" pitchFamily="49" charset="-122"/>
              </a:rPr>
              <a:t>两</a:t>
            </a:r>
            <a:r>
              <a:rPr kumimoji="1" lang="zh-CN" altLang="en-US" sz="2600" b="1" dirty="0">
                <a:solidFill>
                  <a:srgbClr val="FF0000"/>
                </a:solidFill>
                <a:effectLst>
                  <a:outerShdw blurRad="38100" dist="38100" dir="2700000" algn="tl">
                    <a:srgbClr val="000000">
                      <a:alpha val="43137"/>
                    </a:srgbClr>
                  </a:outerShdw>
                </a:effectLst>
                <a:latin typeface="幼圆" pitchFamily="49" charset="-122"/>
                <a:ea typeface="幼圆" pitchFamily="49" charset="-122"/>
              </a:rPr>
              <a:t>个模糊集之间的运算实际上就是逐点对隶属函数作相应的运算。 </a:t>
            </a:r>
          </a:p>
        </p:txBody>
      </p:sp>
      <p:sp>
        <p:nvSpPr>
          <p:cNvPr id="5" name="Text Box 13"/>
          <p:cNvSpPr txBox="1">
            <a:spLocks noChangeArrowheads="1"/>
          </p:cNvSpPr>
          <p:nvPr/>
        </p:nvSpPr>
        <p:spPr bwMode="auto">
          <a:xfrm>
            <a:off x="611188" y="152400"/>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模糊集</a:t>
            </a:r>
            <a:r>
              <a:rPr lang="zh-CN" altLang="en-US" sz="4400" b="1" dirty="0" smtClean="0">
                <a:solidFill>
                  <a:schemeClr val="accent2"/>
                </a:solidFill>
                <a:latin typeface="方正姚体" pitchFamily="2" charset="-122"/>
                <a:ea typeface="方正姚体" pitchFamily="2" charset="-122"/>
                <a:cs typeface="+mj-cs"/>
              </a:rPr>
              <a:t>的运算</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20" name="Rectangle 4"/>
          <p:cNvSpPr>
            <a:spLocks noGrp="1" noRot="1" noChangeArrowheads="1"/>
          </p:cNvSpPr>
          <p:nvPr>
            <p:ph type="title"/>
          </p:nvPr>
        </p:nvSpPr>
        <p:spPr>
          <a:xfrm>
            <a:off x="301625" y="228600"/>
            <a:ext cx="8540750" cy="1143000"/>
          </a:xfrm>
          <a:noFill/>
          <a:ln/>
        </p:spPr>
        <p:txBody>
          <a:bodyPr/>
          <a:lstStyle/>
          <a:p>
            <a:r>
              <a:rPr lang="en-US" altLang="zh-CN"/>
              <a:t>“</a:t>
            </a:r>
            <a:r>
              <a:rPr lang="zh-CN" altLang="en-US"/>
              <a:t>又矮又瘦”</a:t>
            </a:r>
          </a:p>
        </p:txBody>
      </p:sp>
      <p:sp>
        <p:nvSpPr>
          <p:cNvPr id="239621" name="Rectangle 5"/>
          <p:cNvSpPr>
            <a:spLocks noGrp="1" noRot="1" noChangeArrowheads="1"/>
          </p:cNvSpPr>
          <p:nvPr>
            <p:ph type="body" idx="1"/>
          </p:nvPr>
        </p:nvSpPr>
        <p:spPr>
          <a:xfrm>
            <a:off x="1007604" y="1592796"/>
            <a:ext cx="7582743" cy="4960938"/>
          </a:xfrm>
          <a:noFill/>
          <a:ln/>
        </p:spPr>
        <p:txBody>
          <a:bodyPr/>
          <a:lstStyle/>
          <a:p>
            <a:pPr marL="0" indent="0">
              <a:lnSpc>
                <a:spcPct val="120000"/>
              </a:lnSpc>
              <a:buNone/>
            </a:pPr>
            <a:r>
              <a:rPr lang="en-US" altLang="zh-CN" sz="2400" b="1" dirty="0">
                <a:latin typeface="Times New Roman" pitchFamily="18" charset="0"/>
                <a:ea typeface="仿宋_GB2312" pitchFamily="49" charset="-122"/>
                <a:cs typeface="Times New Roman" pitchFamily="18" charset="0"/>
              </a:rPr>
              <a:t>U = {</a:t>
            </a:r>
            <a:r>
              <a:rPr lang="zh-CN" altLang="en-US" sz="2400" b="1" dirty="0">
                <a:latin typeface="Times New Roman" pitchFamily="18" charset="0"/>
                <a:ea typeface="仿宋_GB2312" pitchFamily="49" charset="-122"/>
                <a:cs typeface="Times New Roman" pitchFamily="18" charset="0"/>
              </a:rPr>
              <a:t>甲</a:t>
            </a:r>
            <a:r>
              <a:rPr lang="en-US" altLang="zh-CN" sz="2400" b="1" dirty="0">
                <a:latin typeface="Times New Roman" pitchFamily="18" charset="0"/>
                <a:ea typeface="仿宋_GB2312" pitchFamily="49" charset="-122"/>
                <a:cs typeface="Times New Roman" pitchFamily="18" charset="0"/>
              </a:rPr>
              <a:t>, </a:t>
            </a:r>
            <a:r>
              <a:rPr lang="zh-CN" altLang="en-US" sz="2400" b="1" dirty="0">
                <a:latin typeface="Times New Roman" pitchFamily="18" charset="0"/>
                <a:ea typeface="仿宋_GB2312" pitchFamily="49" charset="-122"/>
                <a:cs typeface="Times New Roman" pitchFamily="18" charset="0"/>
              </a:rPr>
              <a:t>乙</a:t>
            </a:r>
            <a:r>
              <a:rPr lang="en-US" altLang="zh-CN" sz="2400" b="1" dirty="0">
                <a:latin typeface="Times New Roman" pitchFamily="18" charset="0"/>
                <a:ea typeface="仿宋_GB2312" pitchFamily="49" charset="-122"/>
                <a:cs typeface="Times New Roman" pitchFamily="18" charset="0"/>
              </a:rPr>
              <a:t>, </a:t>
            </a:r>
            <a:r>
              <a:rPr lang="zh-CN" altLang="en-US" sz="2400" b="1" dirty="0">
                <a:latin typeface="Times New Roman" pitchFamily="18" charset="0"/>
                <a:ea typeface="仿宋_GB2312" pitchFamily="49" charset="-122"/>
                <a:cs typeface="Times New Roman" pitchFamily="18" charset="0"/>
              </a:rPr>
              <a:t>丙</a:t>
            </a:r>
            <a:r>
              <a:rPr lang="en-US" altLang="zh-CN" sz="2400" b="1" dirty="0">
                <a:latin typeface="Times New Roman" pitchFamily="18" charset="0"/>
                <a:ea typeface="仿宋_GB2312" pitchFamily="49" charset="-122"/>
                <a:cs typeface="Times New Roman" pitchFamily="18" charset="0"/>
              </a:rPr>
              <a:t>, </a:t>
            </a:r>
            <a:r>
              <a:rPr lang="zh-CN" altLang="en-US" sz="2400" b="1" dirty="0">
                <a:latin typeface="Times New Roman" pitchFamily="18" charset="0"/>
                <a:ea typeface="仿宋_GB2312" pitchFamily="49" charset="-122"/>
                <a:cs typeface="Times New Roman" pitchFamily="18" charset="0"/>
              </a:rPr>
              <a:t>丁</a:t>
            </a:r>
            <a:r>
              <a:rPr lang="en-US" altLang="zh-CN" sz="2400" b="1" dirty="0">
                <a:latin typeface="Times New Roman" pitchFamily="18" charset="0"/>
                <a:ea typeface="仿宋_GB2312" pitchFamily="49" charset="-122"/>
                <a:cs typeface="Times New Roman" pitchFamily="18" charset="0"/>
              </a:rPr>
              <a:t>}</a:t>
            </a:r>
          </a:p>
          <a:p>
            <a:pPr marL="457200" lvl="1" indent="0">
              <a:lnSpc>
                <a:spcPct val="120000"/>
              </a:lnSpc>
              <a:buNone/>
            </a:pPr>
            <a:r>
              <a:rPr lang="en-US" altLang="zh-CN" sz="2400" b="1" dirty="0">
                <a:latin typeface="Times New Roman" pitchFamily="18" charset="0"/>
                <a:cs typeface="Times New Roman" pitchFamily="18" charset="0"/>
              </a:rPr>
              <a:t>A = “</a:t>
            </a:r>
            <a:r>
              <a:rPr lang="zh-CN" altLang="en-US" sz="2400" b="1" dirty="0">
                <a:latin typeface="Times New Roman" pitchFamily="18" charset="0"/>
                <a:cs typeface="Times New Roman" pitchFamily="18" charset="0"/>
              </a:rPr>
              <a:t>矮子</a:t>
            </a:r>
            <a:r>
              <a:rPr lang="zh-CN" altLang="en-US" sz="2400" b="1" dirty="0" smtClean="0">
                <a:latin typeface="Times New Roman" pitchFamily="18" charset="0"/>
                <a:cs typeface="Times New Roman" pitchFamily="18" charset="0"/>
              </a:rPr>
              <a:t>”    </a:t>
            </a:r>
            <a:r>
              <a:rPr lang="zh-CN" altLang="en-US" b="1" dirty="0" smtClean="0">
                <a:latin typeface="Times New Roman" pitchFamily="18" charset="0"/>
                <a:cs typeface="Times New Roman" pitchFamily="18" charset="0"/>
              </a:rPr>
              <a:t>隶属</a:t>
            </a:r>
            <a:r>
              <a:rPr lang="zh-CN" altLang="en-US" b="1" dirty="0">
                <a:latin typeface="Times New Roman" pitchFamily="18" charset="0"/>
                <a:cs typeface="Times New Roman" pitchFamily="18" charset="0"/>
              </a:rPr>
              <a:t>函数 </a:t>
            </a:r>
            <a:r>
              <a:rPr lang="en-US" altLang="zh-CN" b="1" dirty="0">
                <a:latin typeface="Times New Roman" pitchFamily="18" charset="0"/>
                <a:cs typeface="Times New Roman" pitchFamily="18" charset="0"/>
              </a:rPr>
              <a:t>(0.9, 1, 0.6, 0)</a:t>
            </a:r>
          </a:p>
          <a:p>
            <a:pPr marL="457200" lvl="1" indent="0">
              <a:lnSpc>
                <a:spcPct val="120000"/>
              </a:lnSpc>
              <a:buNone/>
            </a:pPr>
            <a:r>
              <a:rPr lang="en-US" altLang="zh-CN" sz="2400" b="1" dirty="0">
                <a:latin typeface="Times New Roman" pitchFamily="18" charset="0"/>
                <a:cs typeface="Times New Roman" pitchFamily="18" charset="0"/>
              </a:rPr>
              <a:t>B = “</a:t>
            </a:r>
            <a:r>
              <a:rPr lang="zh-CN" altLang="en-US" sz="2400" b="1" dirty="0">
                <a:latin typeface="Times New Roman" pitchFamily="18" charset="0"/>
                <a:cs typeface="Times New Roman" pitchFamily="18" charset="0"/>
              </a:rPr>
              <a:t>瘦子</a:t>
            </a:r>
            <a:r>
              <a:rPr lang="zh-CN" altLang="en-US" sz="2400" b="1" dirty="0" smtClean="0">
                <a:latin typeface="Times New Roman" pitchFamily="18" charset="0"/>
                <a:cs typeface="Times New Roman" pitchFamily="18" charset="0"/>
              </a:rPr>
              <a:t>”    </a:t>
            </a:r>
            <a:r>
              <a:rPr lang="zh-CN" altLang="en-US" b="1" dirty="0" smtClean="0">
                <a:latin typeface="Times New Roman" pitchFamily="18" charset="0"/>
                <a:cs typeface="Times New Roman" pitchFamily="18" charset="0"/>
              </a:rPr>
              <a:t>隶属</a:t>
            </a:r>
            <a:r>
              <a:rPr lang="zh-CN" altLang="en-US" b="1" dirty="0">
                <a:latin typeface="Times New Roman" pitchFamily="18" charset="0"/>
                <a:cs typeface="Times New Roman" pitchFamily="18" charset="0"/>
              </a:rPr>
              <a:t>函数 </a:t>
            </a:r>
            <a:r>
              <a:rPr lang="en-US" altLang="zh-CN" b="1" dirty="0">
                <a:latin typeface="Times New Roman" pitchFamily="18" charset="0"/>
                <a:cs typeface="Times New Roman" pitchFamily="18" charset="0"/>
              </a:rPr>
              <a:t>(0.8, 0.2, 0.9, 1)</a:t>
            </a:r>
          </a:p>
          <a:p>
            <a:pPr marL="457200" lvl="1" indent="0">
              <a:lnSpc>
                <a:spcPct val="120000"/>
              </a:lnSpc>
              <a:buNone/>
            </a:pPr>
            <a:r>
              <a:rPr lang="zh-CN" altLang="en-US" sz="2400" b="1" dirty="0">
                <a:latin typeface="Times New Roman" pitchFamily="18" charset="0"/>
                <a:cs typeface="Times New Roman" pitchFamily="18" charset="0"/>
              </a:rPr>
              <a:t>找出 </a:t>
            </a:r>
            <a:r>
              <a:rPr lang="en-US" altLang="zh-CN" sz="2400" b="1" dirty="0">
                <a:latin typeface="Times New Roman" pitchFamily="18" charset="0"/>
                <a:cs typeface="Times New Roman" pitchFamily="18" charset="0"/>
              </a:rPr>
              <a:t>C = “</a:t>
            </a:r>
            <a:r>
              <a:rPr lang="zh-CN" altLang="en-US" sz="2400" b="1" dirty="0">
                <a:latin typeface="Times New Roman" pitchFamily="18" charset="0"/>
                <a:cs typeface="Times New Roman" pitchFamily="18" charset="0"/>
              </a:rPr>
              <a:t>又矮又瘦”</a:t>
            </a:r>
          </a:p>
          <a:p>
            <a:pPr marL="0" indent="0">
              <a:lnSpc>
                <a:spcPct val="120000"/>
              </a:lnSpc>
              <a:buNone/>
            </a:pPr>
            <a:endParaRPr lang="zh-CN" altLang="en-US" sz="2400" b="1" dirty="0">
              <a:latin typeface="Times New Roman" pitchFamily="18" charset="0"/>
              <a:ea typeface="仿宋_GB2312" pitchFamily="49" charset="-122"/>
              <a:cs typeface="Times New Roman" pitchFamily="18" charset="0"/>
            </a:endParaRPr>
          </a:p>
          <a:p>
            <a:pPr marL="0" indent="0">
              <a:lnSpc>
                <a:spcPct val="120000"/>
              </a:lnSpc>
              <a:buNone/>
            </a:pPr>
            <a:r>
              <a:rPr lang="en-US" altLang="zh-CN" sz="2400" dirty="0">
                <a:latin typeface="Times New Roman" pitchFamily="18" charset="0"/>
                <a:ea typeface="仿宋_GB2312" pitchFamily="49" charset="-122"/>
                <a:cs typeface="Times New Roman" pitchFamily="18" charset="0"/>
              </a:rPr>
              <a:t>C = A∩</a:t>
            </a:r>
            <a:r>
              <a:rPr lang="en-US" altLang="zh-CN" sz="2400" dirty="0" smtClean="0">
                <a:latin typeface="Times New Roman" pitchFamily="18" charset="0"/>
                <a:ea typeface="仿宋_GB2312" pitchFamily="49" charset="-122"/>
                <a:cs typeface="Times New Roman" pitchFamily="18" charset="0"/>
              </a:rPr>
              <a:t>B   </a:t>
            </a:r>
            <a:r>
              <a:rPr lang="en-US" altLang="zh-CN" sz="2400" dirty="0">
                <a:latin typeface="Times New Roman" pitchFamily="18" charset="0"/>
                <a:ea typeface="仿宋_GB2312" pitchFamily="49" charset="-122"/>
                <a:cs typeface="Times New Roman" pitchFamily="18" charset="0"/>
              </a:rPr>
              <a:t>= ( 0.9∧0.8 , 1∧0.2 , 0.6∧0.9 , 0∧1 )</a:t>
            </a:r>
          </a:p>
          <a:p>
            <a:pPr marL="0" indent="0">
              <a:lnSpc>
                <a:spcPct val="120000"/>
              </a:lnSpc>
              <a:buNone/>
            </a:pPr>
            <a:r>
              <a:rPr lang="en-US" altLang="zh-CN" sz="2400" dirty="0">
                <a:latin typeface="Times New Roman" pitchFamily="18" charset="0"/>
                <a:ea typeface="仿宋_GB2312" pitchFamily="49" charset="-122"/>
                <a:cs typeface="Times New Roman" pitchFamily="18" charset="0"/>
              </a:rPr>
              <a:t>      </a:t>
            </a:r>
            <a:r>
              <a:rPr lang="en-US" altLang="zh-CN" sz="2400" dirty="0" smtClean="0">
                <a:latin typeface="Times New Roman" pitchFamily="18" charset="0"/>
                <a:ea typeface="仿宋_GB2312" pitchFamily="49" charset="-122"/>
                <a:cs typeface="Times New Roman" pitchFamily="18" charset="0"/>
              </a:rPr>
              <a:t>            = </a:t>
            </a:r>
            <a:r>
              <a:rPr lang="en-US" altLang="zh-CN" sz="2400" dirty="0">
                <a:latin typeface="Times New Roman" pitchFamily="18" charset="0"/>
                <a:ea typeface="仿宋_GB2312" pitchFamily="49" charset="-122"/>
                <a:cs typeface="Times New Roman" pitchFamily="18" charset="0"/>
              </a:rPr>
              <a:t>( </a:t>
            </a:r>
            <a:r>
              <a:rPr lang="en-US" altLang="zh-CN" sz="2400" dirty="0">
                <a:solidFill>
                  <a:srgbClr val="FF0000"/>
                </a:solidFill>
                <a:latin typeface="Times New Roman" pitchFamily="18" charset="0"/>
                <a:ea typeface="仿宋_GB2312" pitchFamily="49" charset="-122"/>
                <a:cs typeface="Times New Roman" pitchFamily="18" charset="0"/>
              </a:rPr>
              <a:t>0.8</a:t>
            </a:r>
            <a:r>
              <a:rPr lang="en-US" altLang="zh-CN" sz="2400" dirty="0">
                <a:latin typeface="Times New Roman" pitchFamily="18" charset="0"/>
                <a:ea typeface="仿宋_GB2312" pitchFamily="49" charset="-122"/>
                <a:cs typeface="Times New Roman" pitchFamily="18" charset="0"/>
              </a:rPr>
              <a:t>, 0.2, </a:t>
            </a:r>
            <a:r>
              <a:rPr lang="en-US" altLang="zh-CN" sz="2400" dirty="0">
                <a:solidFill>
                  <a:srgbClr val="FF0000"/>
                </a:solidFill>
                <a:latin typeface="Times New Roman" pitchFamily="18" charset="0"/>
                <a:ea typeface="仿宋_GB2312" pitchFamily="49" charset="-122"/>
                <a:cs typeface="Times New Roman" pitchFamily="18" charset="0"/>
              </a:rPr>
              <a:t>0.6</a:t>
            </a:r>
            <a:r>
              <a:rPr lang="en-US" altLang="zh-CN" sz="2400" dirty="0">
                <a:latin typeface="Times New Roman" pitchFamily="18" charset="0"/>
                <a:ea typeface="仿宋_GB2312" pitchFamily="49" charset="-122"/>
                <a:cs typeface="Times New Roman" pitchFamily="18" charset="0"/>
              </a:rPr>
              <a:t>, 0)</a:t>
            </a:r>
          </a:p>
          <a:p>
            <a:pPr marL="0" indent="0">
              <a:lnSpc>
                <a:spcPct val="120000"/>
              </a:lnSpc>
              <a:buNone/>
            </a:pPr>
            <a:endParaRPr lang="en-US" altLang="zh-CN" sz="2400" dirty="0">
              <a:latin typeface="Times New Roman" pitchFamily="18" charset="0"/>
              <a:ea typeface="仿宋_GB2312" pitchFamily="49" charset="-122"/>
              <a:cs typeface="Times New Roman" pitchFamily="18" charset="0"/>
            </a:endParaRPr>
          </a:p>
          <a:p>
            <a:pPr marL="0" indent="0">
              <a:lnSpc>
                <a:spcPct val="120000"/>
              </a:lnSpc>
              <a:buNone/>
            </a:pPr>
            <a:r>
              <a:rPr lang="zh-CN" altLang="en-US" sz="2400" dirty="0" smtClean="0">
                <a:latin typeface="Times New Roman" pitchFamily="18" charset="0"/>
                <a:ea typeface="仿宋_GB2312" pitchFamily="49" charset="-122"/>
                <a:cs typeface="Times New Roman" pitchFamily="18" charset="0"/>
              </a:rPr>
              <a:t>因此， </a:t>
            </a:r>
            <a:r>
              <a:rPr lang="zh-CN" altLang="en-US" sz="2400" dirty="0" smtClean="0">
                <a:solidFill>
                  <a:srgbClr val="FF0000"/>
                </a:solidFill>
                <a:latin typeface="Times New Roman" pitchFamily="18" charset="0"/>
                <a:ea typeface="仿宋_GB2312" pitchFamily="49" charset="-122"/>
                <a:cs typeface="Times New Roman" pitchFamily="18" charset="0"/>
              </a:rPr>
              <a:t>甲</a:t>
            </a:r>
            <a:r>
              <a:rPr lang="zh-CN" altLang="en-US" sz="2400" dirty="0">
                <a:latin typeface="Times New Roman" pitchFamily="18" charset="0"/>
                <a:ea typeface="仿宋_GB2312" pitchFamily="49" charset="-122"/>
                <a:cs typeface="Times New Roman" pitchFamily="18" charset="0"/>
              </a:rPr>
              <a:t>和</a:t>
            </a:r>
            <a:r>
              <a:rPr lang="zh-CN" altLang="en-US" sz="2400" dirty="0">
                <a:solidFill>
                  <a:srgbClr val="FF0000"/>
                </a:solidFill>
                <a:latin typeface="Times New Roman" pitchFamily="18" charset="0"/>
                <a:ea typeface="仿宋_GB2312" pitchFamily="49" charset="-122"/>
                <a:cs typeface="Times New Roman" pitchFamily="18" charset="0"/>
              </a:rPr>
              <a:t>丙</a:t>
            </a:r>
            <a:r>
              <a:rPr lang="zh-CN" altLang="en-US" sz="2400" dirty="0">
                <a:latin typeface="Times New Roman" pitchFamily="18" charset="0"/>
                <a:ea typeface="仿宋_GB2312" pitchFamily="49" charset="-122"/>
                <a:cs typeface="Times New Roman" pitchFamily="18" charset="0"/>
              </a:rPr>
              <a:t>比较符合条件</a:t>
            </a:r>
          </a:p>
        </p:txBody>
      </p:sp>
    </p:spTree>
  </p:cSld>
  <p:clrMapOvr>
    <a:masterClrMapping/>
  </p:clrMapOvr>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4" name="Rectangle 4"/>
          <p:cNvSpPr>
            <a:spLocks noGrp="1" noRot="1" noChangeArrowheads="1"/>
          </p:cNvSpPr>
          <p:nvPr>
            <p:ph type="title"/>
          </p:nvPr>
        </p:nvSpPr>
        <p:spPr>
          <a:xfrm>
            <a:off x="301625" y="228600"/>
            <a:ext cx="8540750" cy="1143000"/>
          </a:xfrm>
          <a:noFill/>
          <a:ln/>
        </p:spPr>
        <p:txBody>
          <a:bodyPr/>
          <a:lstStyle/>
          <a:p>
            <a:r>
              <a:rPr lang="zh-CN" altLang="en-US" dirty="0" smtClean="0"/>
              <a:t>描述数据</a:t>
            </a:r>
            <a:endParaRPr lang="zh-CN" altLang="en-US" dirty="0"/>
          </a:p>
        </p:txBody>
      </p:sp>
      <p:sp>
        <p:nvSpPr>
          <p:cNvPr id="240645" name="Rectangle 5"/>
          <p:cNvSpPr>
            <a:spLocks noGrp="1" noRot="1" noChangeArrowheads="1"/>
          </p:cNvSpPr>
          <p:nvPr>
            <p:ph type="body" idx="1"/>
          </p:nvPr>
        </p:nvSpPr>
        <p:spPr>
          <a:xfrm>
            <a:off x="301625" y="1600200"/>
            <a:ext cx="8540750" cy="4498975"/>
          </a:xfrm>
          <a:noFill/>
          <a:ln/>
        </p:spPr>
        <p:txBody>
          <a:bodyPr/>
          <a:lstStyle/>
          <a:p>
            <a:r>
              <a:rPr lang="zh-CN" altLang="en-US"/>
              <a:t>一组学生共</a:t>
            </a:r>
            <a:r>
              <a:rPr lang="en-US" altLang="zh-CN"/>
              <a:t>10</a:t>
            </a:r>
            <a:r>
              <a:rPr lang="zh-CN" altLang="en-US"/>
              <a:t>人，考试成绩为：</a:t>
            </a:r>
          </a:p>
          <a:p>
            <a:r>
              <a:rPr lang="zh-CN" altLang="en-US"/>
              <a:t>     </a:t>
            </a:r>
            <a:r>
              <a:rPr lang="en-US" altLang="zh-CN"/>
              <a:t>72    68    71    70    86</a:t>
            </a:r>
          </a:p>
          <a:p>
            <a:r>
              <a:rPr lang="en-US" altLang="zh-CN"/>
              <a:t>     69    70    82    72    75</a:t>
            </a:r>
          </a:p>
          <a:p>
            <a:r>
              <a:rPr lang="zh-CN" altLang="en-US"/>
              <a:t>如何评价上述数据？</a:t>
            </a:r>
          </a:p>
          <a:p>
            <a:endParaRPr lang="en-US" altLang="zh-CN"/>
          </a:p>
        </p:txBody>
      </p:sp>
      <p:sp>
        <p:nvSpPr>
          <p:cNvPr id="240646" name="AutoShape 6"/>
          <p:cNvSpPr>
            <a:spLocks noChangeArrowheads="1"/>
          </p:cNvSpPr>
          <p:nvPr/>
        </p:nvSpPr>
        <p:spPr bwMode="auto">
          <a:xfrm>
            <a:off x="1476375" y="4437063"/>
            <a:ext cx="2017713" cy="863600"/>
          </a:xfrm>
          <a:prstGeom prst="wedgeRoundRectCallout">
            <a:avLst>
              <a:gd name="adj1" fmla="val -51810"/>
              <a:gd name="adj2" fmla="val 83088"/>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latin typeface="Tahoma" pitchFamily="34" charset="0"/>
              </a:rPr>
              <a:t>这些学生平均分</a:t>
            </a:r>
            <a:r>
              <a:rPr lang="en-US" altLang="zh-CN">
                <a:latin typeface="Tahoma" pitchFamily="34" charset="0"/>
              </a:rPr>
              <a:t>73.5</a:t>
            </a:r>
            <a:r>
              <a:rPr lang="zh-CN" altLang="en-US">
                <a:latin typeface="Tahoma" pitchFamily="34" charset="0"/>
              </a:rPr>
              <a:t>分</a:t>
            </a:r>
          </a:p>
        </p:txBody>
      </p:sp>
      <p:sp>
        <p:nvSpPr>
          <p:cNvPr id="240647" name="AutoShape 7"/>
          <p:cNvSpPr>
            <a:spLocks noChangeArrowheads="1"/>
          </p:cNvSpPr>
          <p:nvPr/>
        </p:nvSpPr>
        <p:spPr bwMode="auto">
          <a:xfrm>
            <a:off x="4787900" y="4941888"/>
            <a:ext cx="3097213" cy="1366837"/>
          </a:xfrm>
          <a:prstGeom prst="wedgeEllipseCallout">
            <a:avLst>
              <a:gd name="adj1" fmla="val 46926"/>
              <a:gd name="adj2" fmla="val 5371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latin typeface="Tahoma" pitchFamily="34" charset="0"/>
              </a:rPr>
              <a:t>这次考试成绩大多数在７０分左右，个别在８０分以上</a:t>
            </a:r>
          </a:p>
          <a:p>
            <a:pPr algn="ctr"/>
            <a:endParaRPr lang="en-US" altLang="zh-CN">
              <a:latin typeface="Tahoma" pitchFamily="34" charset="0"/>
            </a:endParaRPr>
          </a:p>
        </p:txBody>
      </p:sp>
      <p:sp>
        <p:nvSpPr>
          <p:cNvPr id="240648" name="Text Box 8"/>
          <p:cNvSpPr txBox="1">
            <a:spLocks noChangeArrowheads="1"/>
          </p:cNvSpPr>
          <p:nvPr/>
        </p:nvSpPr>
        <p:spPr bwMode="auto">
          <a:xfrm>
            <a:off x="2411413" y="5734050"/>
            <a:ext cx="20161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latin typeface="Tahoma" pitchFamily="34" charset="0"/>
              </a:rPr>
              <a:t>精确，但是不直观</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0646"/>
                                        </p:tgtEl>
                                        <p:attrNameLst>
                                          <p:attrName>style.visibility</p:attrName>
                                        </p:attrNameLst>
                                      </p:cBhvr>
                                      <p:to>
                                        <p:strVal val="visible"/>
                                      </p:to>
                                    </p:set>
                                    <p:anim calcmode="lin" valueType="num">
                                      <p:cBhvr additive="base">
                                        <p:cTn id="7" dur="500" fill="hold"/>
                                        <p:tgtEl>
                                          <p:spTgt spid="240646"/>
                                        </p:tgtEl>
                                        <p:attrNameLst>
                                          <p:attrName>ppt_x</p:attrName>
                                        </p:attrNameLst>
                                      </p:cBhvr>
                                      <p:tavLst>
                                        <p:tav tm="0">
                                          <p:val>
                                            <p:strVal val="#ppt_x"/>
                                          </p:val>
                                        </p:tav>
                                        <p:tav tm="100000">
                                          <p:val>
                                            <p:strVal val="#ppt_x"/>
                                          </p:val>
                                        </p:tav>
                                      </p:tavLst>
                                    </p:anim>
                                    <p:anim calcmode="lin" valueType="num">
                                      <p:cBhvr additive="base">
                                        <p:cTn id="8" dur="500" fill="hold"/>
                                        <p:tgtEl>
                                          <p:spTgt spid="2406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240648"/>
                                        </p:tgtEl>
                                        <p:attrNameLst>
                                          <p:attrName>style.visibility</p:attrName>
                                        </p:attrNameLst>
                                      </p:cBhvr>
                                      <p:to>
                                        <p:strVal val="visible"/>
                                      </p:to>
                                    </p:set>
                                    <p:animEffect transition="in" filter="checkerboard(across)">
                                      <p:cBhvr>
                                        <p:cTn id="13" dur="500"/>
                                        <p:tgtEl>
                                          <p:spTgt spid="24064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40647"/>
                                        </p:tgtEl>
                                        <p:attrNameLst>
                                          <p:attrName>style.visibility</p:attrName>
                                        </p:attrNameLst>
                                      </p:cBhvr>
                                      <p:to>
                                        <p:strVal val="visible"/>
                                      </p:to>
                                    </p:set>
                                    <p:anim calcmode="lin" valueType="num">
                                      <p:cBhvr additive="base">
                                        <p:cTn id="18" dur="500" fill="hold"/>
                                        <p:tgtEl>
                                          <p:spTgt spid="240647"/>
                                        </p:tgtEl>
                                        <p:attrNameLst>
                                          <p:attrName>ppt_x</p:attrName>
                                        </p:attrNameLst>
                                      </p:cBhvr>
                                      <p:tavLst>
                                        <p:tav tm="0">
                                          <p:val>
                                            <p:strVal val="#ppt_x"/>
                                          </p:val>
                                        </p:tav>
                                        <p:tav tm="100000">
                                          <p:val>
                                            <p:strVal val="#ppt_x"/>
                                          </p:val>
                                        </p:tav>
                                      </p:tavLst>
                                    </p:anim>
                                    <p:anim calcmode="lin" valueType="num">
                                      <p:cBhvr additive="base">
                                        <p:cTn id="19" dur="500" fill="hold"/>
                                        <p:tgtEl>
                                          <p:spTgt spid="2406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6" grpId="0" animBg="1"/>
      <p:bldP spid="240647" grpId="0" animBg="1"/>
      <p:bldP spid="240648"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rrowheads="1"/>
          </p:cNvSpPr>
          <p:nvPr>
            <p:ph type="title"/>
          </p:nvPr>
        </p:nvSpPr>
        <p:spPr>
          <a:xfrm>
            <a:off x="301625" y="228600"/>
            <a:ext cx="8540750" cy="1143000"/>
          </a:xfrm>
          <a:noFill/>
          <a:ln/>
        </p:spPr>
        <p:txBody>
          <a:bodyPr/>
          <a:lstStyle/>
          <a:p>
            <a:r>
              <a:rPr lang="en-US" altLang="zh-CN" sz="4000"/>
              <a:t>“</a:t>
            </a:r>
            <a:r>
              <a:rPr lang="zh-CN" altLang="en-US" sz="4000"/>
              <a:t>大多在</a:t>
            </a:r>
            <a:r>
              <a:rPr lang="en-US" altLang="zh-CN" sz="4000"/>
              <a:t>70</a:t>
            </a:r>
            <a:r>
              <a:rPr lang="zh-CN" altLang="en-US" sz="4000"/>
              <a:t>分左右，个别在</a:t>
            </a:r>
            <a:r>
              <a:rPr lang="en-US" altLang="zh-CN" sz="4000"/>
              <a:t>80</a:t>
            </a:r>
            <a:r>
              <a:rPr lang="zh-CN" altLang="en-US" sz="4000"/>
              <a:t>分以上”</a:t>
            </a:r>
          </a:p>
        </p:txBody>
      </p:sp>
      <p:sp>
        <p:nvSpPr>
          <p:cNvPr id="241667" name="Rectangle 3"/>
          <p:cNvSpPr>
            <a:spLocks noGrp="1" noRot="1" noChangeArrowheads="1"/>
          </p:cNvSpPr>
          <p:nvPr>
            <p:ph type="body" idx="1"/>
          </p:nvPr>
        </p:nvSpPr>
        <p:spPr>
          <a:xfrm>
            <a:off x="287338" y="1412875"/>
            <a:ext cx="8540750" cy="4498975"/>
          </a:xfrm>
          <a:noFill/>
          <a:ln/>
        </p:spPr>
        <p:txBody>
          <a:bodyPr/>
          <a:lstStyle/>
          <a:p>
            <a:pPr>
              <a:spcBef>
                <a:spcPts val="1800"/>
              </a:spcBef>
            </a:pPr>
            <a:r>
              <a:rPr lang="en-US" altLang="zh-CN" b="1" dirty="0">
                <a:solidFill>
                  <a:srgbClr val="006600"/>
                </a:solidFill>
                <a:latin typeface="Times New Roman" pitchFamily="18" charset="0"/>
                <a:cs typeface="Times New Roman" pitchFamily="18" charset="0"/>
              </a:rPr>
              <a:t>“</a:t>
            </a:r>
            <a:r>
              <a:rPr lang="zh-CN" altLang="en-US" b="1" dirty="0">
                <a:solidFill>
                  <a:srgbClr val="006600"/>
                </a:solidFill>
                <a:latin typeface="Times New Roman" pitchFamily="18" charset="0"/>
                <a:cs typeface="Times New Roman" pitchFamily="18" charset="0"/>
              </a:rPr>
              <a:t>大多数”</a:t>
            </a:r>
          </a:p>
          <a:p>
            <a:pPr lvl="1">
              <a:spcBef>
                <a:spcPts val="1800"/>
              </a:spcBef>
            </a:pPr>
            <a:r>
              <a:rPr lang="en-US" altLang="zh-CN" dirty="0">
                <a:latin typeface="Times New Roman" pitchFamily="18" charset="0"/>
                <a:cs typeface="Times New Roman" pitchFamily="18" charset="0"/>
              </a:rPr>
              <a:t>0.5/6+0.8/7+1/8+1/9+1/10</a:t>
            </a:r>
          </a:p>
          <a:p>
            <a:pPr>
              <a:spcBef>
                <a:spcPts val="1800"/>
              </a:spcBef>
            </a:pPr>
            <a:r>
              <a:rPr lang="en-US" altLang="zh-CN" b="1" dirty="0">
                <a:solidFill>
                  <a:srgbClr val="006600"/>
                </a:solidFill>
                <a:latin typeface="Times New Roman" pitchFamily="18" charset="0"/>
                <a:cs typeface="Times New Roman" pitchFamily="18" charset="0"/>
              </a:rPr>
              <a:t>“70</a:t>
            </a:r>
            <a:r>
              <a:rPr lang="zh-CN" altLang="en-US" b="1" dirty="0">
                <a:solidFill>
                  <a:srgbClr val="006600"/>
                </a:solidFill>
                <a:latin typeface="Times New Roman" pitchFamily="18" charset="0"/>
                <a:cs typeface="Times New Roman" pitchFamily="18" charset="0"/>
              </a:rPr>
              <a:t>分左右”</a:t>
            </a:r>
          </a:p>
          <a:p>
            <a:pPr lvl="1">
              <a:spcBef>
                <a:spcPts val="1800"/>
              </a:spcBef>
            </a:pPr>
            <a:r>
              <a:rPr lang="en-US" altLang="zh-CN" dirty="0">
                <a:latin typeface="Times New Roman" pitchFamily="18" charset="0"/>
                <a:cs typeface="Times New Roman" pitchFamily="18" charset="0"/>
              </a:rPr>
              <a:t>0.5/68+1/69+1/70+1/71+1/72+0.8/73+0.5/74+0.5/75</a:t>
            </a:r>
          </a:p>
          <a:p>
            <a:pPr>
              <a:spcBef>
                <a:spcPts val="1800"/>
              </a:spcBef>
            </a:pPr>
            <a:r>
              <a:rPr lang="en-US" altLang="zh-CN" b="1" dirty="0">
                <a:solidFill>
                  <a:srgbClr val="006600"/>
                </a:solidFill>
                <a:latin typeface="Times New Roman" pitchFamily="18" charset="0"/>
                <a:cs typeface="Times New Roman" pitchFamily="18" charset="0"/>
              </a:rPr>
              <a:t>“</a:t>
            </a:r>
            <a:r>
              <a:rPr lang="zh-CN" altLang="en-US" b="1" dirty="0">
                <a:solidFill>
                  <a:srgbClr val="006600"/>
                </a:solidFill>
                <a:latin typeface="Times New Roman" pitchFamily="18" charset="0"/>
                <a:cs typeface="Times New Roman" pitchFamily="18" charset="0"/>
              </a:rPr>
              <a:t>个别”</a:t>
            </a:r>
          </a:p>
          <a:p>
            <a:pPr lvl="1">
              <a:spcBef>
                <a:spcPts val="1800"/>
              </a:spcBef>
            </a:pPr>
            <a:r>
              <a:rPr lang="en-US" altLang="zh-CN" dirty="0">
                <a:latin typeface="Times New Roman" pitchFamily="18" charset="0"/>
                <a:cs typeface="Times New Roman" pitchFamily="18" charset="0"/>
              </a:rPr>
              <a:t>1/1+1/2+0.5/3</a:t>
            </a:r>
          </a:p>
          <a:p>
            <a:pPr>
              <a:spcBef>
                <a:spcPts val="1800"/>
              </a:spcBef>
            </a:pPr>
            <a:r>
              <a:rPr lang="en-US" altLang="zh-CN" b="1" dirty="0">
                <a:solidFill>
                  <a:srgbClr val="006600"/>
                </a:solidFill>
                <a:latin typeface="Times New Roman" pitchFamily="18" charset="0"/>
                <a:cs typeface="Times New Roman" pitchFamily="18" charset="0"/>
              </a:rPr>
              <a:t>“80</a:t>
            </a:r>
            <a:r>
              <a:rPr lang="zh-CN" altLang="en-US" b="1" dirty="0">
                <a:solidFill>
                  <a:srgbClr val="006600"/>
                </a:solidFill>
                <a:latin typeface="Times New Roman" pitchFamily="18" charset="0"/>
                <a:cs typeface="Times New Roman" pitchFamily="18" charset="0"/>
              </a:rPr>
              <a:t>分以上”</a:t>
            </a:r>
          </a:p>
          <a:p>
            <a:pPr lvl="1">
              <a:spcBef>
                <a:spcPts val="1800"/>
              </a:spcBef>
            </a:pPr>
            <a:r>
              <a:rPr lang="en-US" altLang="zh-CN" dirty="0">
                <a:latin typeface="Times New Roman" pitchFamily="18" charset="0"/>
                <a:cs typeface="Times New Roman" pitchFamily="18" charset="0"/>
              </a:rPr>
              <a:t>1/80+1/81+1/82+...+1/100</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166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1667">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41667">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416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rrowheads="1"/>
          </p:cNvSpPr>
          <p:nvPr>
            <p:ph type="title"/>
          </p:nvPr>
        </p:nvSpPr>
        <p:spPr>
          <a:xfrm>
            <a:off x="301625" y="228600"/>
            <a:ext cx="8540750" cy="1143000"/>
          </a:xfrm>
          <a:noFill/>
          <a:ln/>
        </p:spPr>
        <p:txBody>
          <a:bodyPr/>
          <a:lstStyle/>
          <a:p>
            <a:r>
              <a:rPr lang="zh-CN" altLang="en-US" dirty="0"/>
              <a:t>对分数问题的分析</a:t>
            </a:r>
          </a:p>
        </p:txBody>
      </p:sp>
      <p:sp>
        <p:nvSpPr>
          <p:cNvPr id="242691" name="Rectangle 3"/>
          <p:cNvSpPr>
            <a:spLocks noGrp="1" noRot="1" noChangeArrowheads="1"/>
          </p:cNvSpPr>
          <p:nvPr>
            <p:ph type="body" idx="1"/>
          </p:nvPr>
        </p:nvSpPr>
        <p:spPr>
          <a:xfrm>
            <a:off x="287524" y="1736812"/>
            <a:ext cx="8540750" cy="4498975"/>
          </a:xfrm>
          <a:noFill/>
          <a:ln/>
        </p:spPr>
        <p:txBody>
          <a:bodyPr/>
          <a:lstStyle/>
          <a:p>
            <a:pPr>
              <a:spcBef>
                <a:spcPts val="1800"/>
              </a:spcBef>
            </a:pPr>
            <a:r>
              <a:rPr lang="zh-CN" altLang="en-US" dirty="0"/>
              <a:t>首先，对</a:t>
            </a:r>
            <a:r>
              <a:rPr lang="en-US" altLang="zh-CN" dirty="0"/>
              <a:t>10</a:t>
            </a:r>
            <a:r>
              <a:rPr lang="zh-CN" altLang="en-US" dirty="0"/>
              <a:t>个分数求“</a:t>
            </a:r>
            <a:r>
              <a:rPr lang="en-US" altLang="zh-CN" dirty="0"/>
              <a:t>70</a:t>
            </a:r>
            <a:r>
              <a:rPr lang="zh-CN" altLang="en-US" dirty="0"/>
              <a:t>分左右”的隶属度：</a:t>
            </a:r>
          </a:p>
          <a:p>
            <a:pPr lvl="1">
              <a:spcBef>
                <a:spcPts val="1800"/>
              </a:spcBef>
            </a:pPr>
            <a:r>
              <a:rPr lang="en-US" altLang="zh-CN" dirty="0"/>
              <a:t>1 + 0.5 + 1 + 1 + 0 + 1 + 1 + 0 + 1 + 0.5 = 7</a:t>
            </a:r>
          </a:p>
          <a:p>
            <a:pPr lvl="1">
              <a:spcBef>
                <a:spcPts val="1800"/>
              </a:spcBef>
            </a:pPr>
            <a:r>
              <a:rPr lang="zh-CN" altLang="en-US" dirty="0"/>
              <a:t>表示约</a:t>
            </a:r>
            <a:r>
              <a:rPr lang="en-US" altLang="zh-CN" dirty="0"/>
              <a:t>7</a:t>
            </a:r>
            <a:r>
              <a:rPr lang="zh-CN" altLang="en-US" dirty="0"/>
              <a:t>个人次在</a:t>
            </a:r>
            <a:r>
              <a:rPr lang="en-US" altLang="zh-CN" dirty="0"/>
              <a:t>70</a:t>
            </a:r>
            <a:r>
              <a:rPr lang="zh-CN" altLang="en-US" dirty="0"/>
              <a:t>分左右。</a:t>
            </a:r>
          </a:p>
          <a:p>
            <a:pPr>
              <a:spcBef>
                <a:spcPts val="1800"/>
              </a:spcBef>
            </a:pPr>
            <a:r>
              <a:rPr lang="en-US" altLang="zh-CN" dirty="0"/>
              <a:t>7</a:t>
            </a:r>
            <a:r>
              <a:rPr lang="zh-CN" altLang="en-US" dirty="0"/>
              <a:t>对于“大多数”的隶属度是</a:t>
            </a:r>
            <a:r>
              <a:rPr lang="en-US" altLang="zh-CN" dirty="0"/>
              <a:t>0.8</a:t>
            </a:r>
          </a:p>
          <a:p>
            <a:pPr lvl="1">
              <a:spcBef>
                <a:spcPts val="1800"/>
              </a:spcBef>
            </a:pPr>
            <a:r>
              <a:rPr lang="en-US" altLang="zh-CN" dirty="0"/>
              <a:t>T(“</a:t>
            </a:r>
            <a:r>
              <a:rPr lang="zh-CN" altLang="en-US" dirty="0"/>
              <a:t>大多数”</a:t>
            </a:r>
            <a:r>
              <a:rPr lang="en-US" altLang="zh-CN" dirty="0"/>
              <a:t>) = 0.8</a:t>
            </a:r>
          </a:p>
          <a:p>
            <a:pPr>
              <a:spcBef>
                <a:spcPts val="1800"/>
              </a:spcBef>
            </a:pPr>
            <a:r>
              <a:rPr lang="en-US" altLang="zh-CN" dirty="0"/>
              <a:t>80</a:t>
            </a:r>
            <a:r>
              <a:rPr lang="zh-CN" altLang="en-US" dirty="0"/>
              <a:t>分以上有</a:t>
            </a:r>
            <a:r>
              <a:rPr lang="en-US" altLang="zh-CN" dirty="0"/>
              <a:t>2</a:t>
            </a:r>
            <a:r>
              <a:rPr lang="zh-CN" altLang="en-US" dirty="0"/>
              <a:t>人，</a:t>
            </a:r>
            <a:r>
              <a:rPr lang="en-US" altLang="zh-CN" dirty="0"/>
              <a:t>2</a:t>
            </a:r>
            <a:r>
              <a:rPr lang="zh-CN" altLang="en-US" dirty="0"/>
              <a:t>对于“个别”的隶属度为</a:t>
            </a:r>
            <a:r>
              <a:rPr lang="en-US" altLang="zh-CN" dirty="0"/>
              <a:t>1</a:t>
            </a:r>
          </a:p>
          <a:p>
            <a:pPr lvl="1">
              <a:spcBef>
                <a:spcPts val="1800"/>
              </a:spcBef>
            </a:pPr>
            <a:r>
              <a:rPr lang="en-US" altLang="zh-CN" dirty="0"/>
              <a:t>T(“</a:t>
            </a:r>
            <a:r>
              <a:rPr lang="zh-CN" altLang="en-US" dirty="0"/>
              <a:t>个别”</a:t>
            </a:r>
            <a:r>
              <a:rPr lang="en-US" altLang="zh-CN" dirty="0"/>
              <a:t>) = </a:t>
            </a:r>
            <a:r>
              <a:rPr lang="en-US" altLang="zh-CN" dirty="0" smtClean="0"/>
              <a:t>1</a:t>
            </a:r>
            <a:endParaRPr lang="en-US" altLang="zh-CN" dirty="0"/>
          </a:p>
        </p:txBody>
      </p:sp>
      <p:sp>
        <p:nvSpPr>
          <p:cNvPr id="242692" name="Text Box 4"/>
          <p:cNvSpPr txBox="1">
            <a:spLocks noChangeArrowheads="1"/>
          </p:cNvSpPr>
          <p:nvPr/>
        </p:nvSpPr>
        <p:spPr bwMode="auto">
          <a:xfrm>
            <a:off x="6011863" y="2932943"/>
            <a:ext cx="31321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dirty="0">
                <a:solidFill>
                  <a:srgbClr val="006600"/>
                </a:solidFill>
                <a:effectLst>
                  <a:outerShdw blurRad="38100" dist="38100" dir="2700000" algn="tl">
                    <a:srgbClr val="C0C0C0"/>
                  </a:outerShdw>
                </a:effectLst>
                <a:latin typeface="Tahoma" pitchFamily="34" charset="0"/>
              </a:rPr>
              <a:t>72    68    71    70    86</a:t>
            </a:r>
          </a:p>
          <a:p>
            <a:r>
              <a:rPr lang="en-US" altLang="zh-CN" dirty="0">
                <a:solidFill>
                  <a:srgbClr val="006600"/>
                </a:solidFill>
                <a:effectLst>
                  <a:outerShdw blurRad="38100" dist="38100" dir="2700000" algn="tl">
                    <a:srgbClr val="C0C0C0"/>
                  </a:outerShdw>
                </a:effectLst>
                <a:latin typeface="Tahoma" pitchFamily="34" charset="0"/>
              </a:rPr>
              <a:t>69    70    82    72    75</a:t>
            </a:r>
            <a:endParaRPr lang="en-US" altLang="zh-CN" dirty="0">
              <a:solidFill>
                <a:srgbClr val="006600"/>
              </a:solidFill>
              <a:latin typeface="Tahoma" pitchFamily="34"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269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2691">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42691">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42691">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42691">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426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ext Box 3"/>
          <p:cNvSpPr txBox="1">
            <a:spLocks noChangeArrowheads="1"/>
          </p:cNvSpPr>
          <p:nvPr/>
        </p:nvSpPr>
        <p:spPr bwMode="auto">
          <a:xfrm>
            <a:off x="250825" y="1989138"/>
            <a:ext cx="8642350" cy="3668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gn="just">
              <a:lnSpc>
                <a:spcPct val="105000"/>
              </a:lnSpc>
              <a:spcBef>
                <a:spcPts val="600"/>
              </a:spcBef>
              <a:buFont typeface="Arial" pitchFamily="34" charset="0"/>
              <a:buChar char="•"/>
            </a:pPr>
            <a:r>
              <a:rPr kumimoji="1" lang="zh-CN" altLang="en-US" sz="2400" b="1" dirty="0" smtClean="0">
                <a:solidFill>
                  <a:srgbClr val="C00000"/>
                </a:solidFill>
                <a:latin typeface="Times New Roman" pitchFamily="18" charset="0"/>
                <a:ea typeface="幼圆" pitchFamily="49" charset="-122"/>
                <a:cs typeface="Times New Roman" pitchFamily="18" charset="0"/>
              </a:rPr>
              <a:t>笛卡尔积：</a:t>
            </a:r>
            <a:r>
              <a:rPr kumimoji="1" lang="zh-CN" altLang="en-US" sz="2400" b="1" dirty="0" smtClean="0">
                <a:latin typeface="Times New Roman" pitchFamily="18" charset="0"/>
                <a:ea typeface="幼圆" pitchFamily="49" charset="-122"/>
                <a:cs typeface="Times New Roman" pitchFamily="18" charset="0"/>
              </a:rPr>
              <a:t>设</a:t>
            </a:r>
            <a:r>
              <a:rPr kumimoji="1" lang="en-US" altLang="zh-CN" sz="2400" b="1" dirty="0">
                <a:latin typeface="Times New Roman" pitchFamily="18" charset="0"/>
                <a:ea typeface="幼圆" pitchFamily="49" charset="-122"/>
                <a:cs typeface="Times New Roman" pitchFamily="18" charset="0"/>
              </a:rPr>
              <a:t>V</a:t>
            </a:r>
            <a:r>
              <a:rPr kumimoji="1" lang="zh-CN" altLang="en-US" sz="2400" b="1" dirty="0">
                <a:latin typeface="Times New Roman" pitchFamily="18" charset="0"/>
                <a:ea typeface="幼圆" pitchFamily="49" charset="-122"/>
                <a:cs typeface="Times New Roman" pitchFamily="18" charset="0"/>
              </a:rPr>
              <a:t>与</a:t>
            </a:r>
            <a:r>
              <a:rPr kumimoji="1" lang="en-US" altLang="zh-CN" sz="2400" b="1" dirty="0">
                <a:latin typeface="Times New Roman" pitchFamily="18" charset="0"/>
                <a:ea typeface="幼圆" pitchFamily="49" charset="-122"/>
                <a:cs typeface="Times New Roman" pitchFamily="18" charset="0"/>
              </a:rPr>
              <a:t>W</a:t>
            </a:r>
            <a:r>
              <a:rPr kumimoji="1" lang="zh-CN" altLang="en-US" sz="2400" b="1" dirty="0">
                <a:latin typeface="Times New Roman" pitchFamily="18" charset="0"/>
                <a:ea typeface="幼圆" pitchFamily="49" charset="-122"/>
                <a:cs typeface="Times New Roman" pitchFamily="18" charset="0"/>
              </a:rPr>
              <a:t>是两个普通集合，</a:t>
            </a:r>
            <a:r>
              <a:rPr kumimoji="1" lang="en-US" altLang="zh-CN" sz="2400" b="1" dirty="0">
                <a:latin typeface="Times New Roman" pitchFamily="18" charset="0"/>
                <a:ea typeface="幼圆" pitchFamily="49" charset="-122"/>
                <a:cs typeface="Times New Roman" pitchFamily="18" charset="0"/>
              </a:rPr>
              <a:t>V</a:t>
            </a:r>
            <a:r>
              <a:rPr kumimoji="1" lang="zh-CN" altLang="en-US" sz="2400" b="1" dirty="0">
                <a:latin typeface="Times New Roman" pitchFamily="18" charset="0"/>
                <a:ea typeface="幼圆" pitchFamily="49" charset="-122"/>
                <a:cs typeface="Times New Roman" pitchFamily="18" charset="0"/>
              </a:rPr>
              <a:t>与</a:t>
            </a:r>
            <a:r>
              <a:rPr kumimoji="1" lang="en-US" altLang="zh-CN" sz="2400" b="1" dirty="0">
                <a:latin typeface="Times New Roman" pitchFamily="18" charset="0"/>
                <a:ea typeface="幼圆" pitchFamily="49" charset="-122"/>
                <a:cs typeface="Times New Roman" pitchFamily="18" charset="0"/>
              </a:rPr>
              <a:t>W</a:t>
            </a:r>
            <a:r>
              <a:rPr kumimoji="1" lang="zh-CN" altLang="en-US" sz="2400" b="1" dirty="0">
                <a:latin typeface="Times New Roman" pitchFamily="18" charset="0"/>
                <a:ea typeface="幼圆" pitchFamily="49" charset="-122"/>
                <a:cs typeface="Times New Roman" pitchFamily="18" charset="0"/>
              </a:rPr>
              <a:t>的笛卡尔乘积为</a:t>
            </a:r>
          </a:p>
          <a:p>
            <a:pPr>
              <a:lnSpc>
                <a:spcPct val="105000"/>
              </a:lnSpc>
              <a:spcBef>
                <a:spcPts val="600"/>
              </a:spcBef>
            </a:pPr>
            <a:r>
              <a:rPr kumimoji="1" lang="zh-CN" altLang="en-US" sz="2400" b="1" dirty="0">
                <a:latin typeface="Times New Roman" pitchFamily="18" charset="0"/>
                <a:ea typeface="幼圆" pitchFamily="49" charset="-122"/>
                <a:cs typeface="Times New Roman" pitchFamily="18" charset="0"/>
              </a:rPr>
              <a:t>            </a:t>
            </a:r>
            <a:r>
              <a:rPr kumimoji="1" lang="en-US" altLang="zh-CN" sz="2400" b="1" dirty="0">
                <a:latin typeface="Times New Roman" pitchFamily="18" charset="0"/>
                <a:ea typeface="幼圆" pitchFamily="49" charset="-122"/>
                <a:cs typeface="Times New Roman" pitchFamily="18" charset="0"/>
              </a:rPr>
              <a:t>V×W ={(</a:t>
            </a:r>
            <a:r>
              <a:rPr kumimoji="1" lang="en-US" altLang="zh-CN" sz="2400" b="1" dirty="0" err="1">
                <a:latin typeface="Times New Roman" pitchFamily="18" charset="0"/>
                <a:ea typeface="幼圆" pitchFamily="49" charset="-122"/>
                <a:cs typeface="Times New Roman" pitchFamily="18" charset="0"/>
              </a:rPr>
              <a:t>v,w</a:t>
            </a:r>
            <a:r>
              <a:rPr kumimoji="1" lang="en-US" altLang="zh-CN" sz="2400" b="1" dirty="0">
                <a:latin typeface="Times New Roman" pitchFamily="18" charset="0"/>
                <a:ea typeface="幼圆" pitchFamily="49" charset="-122"/>
                <a:cs typeface="Times New Roman" pitchFamily="18" charset="0"/>
              </a:rPr>
              <a:t>)∣</a:t>
            </a:r>
            <a:r>
              <a:rPr kumimoji="1" lang="zh-CN" altLang="en-US" sz="2400" b="1" dirty="0">
                <a:latin typeface="Times New Roman" pitchFamily="18" charset="0"/>
                <a:ea typeface="幼圆" pitchFamily="49" charset="-122"/>
                <a:cs typeface="Times New Roman" pitchFamily="18" charset="0"/>
              </a:rPr>
              <a:t>任意          ，任意           </a:t>
            </a:r>
            <a:r>
              <a:rPr kumimoji="1" lang="en-US" altLang="zh-CN" sz="2400" b="1" dirty="0">
                <a:latin typeface="Times New Roman" pitchFamily="18" charset="0"/>
                <a:ea typeface="幼圆" pitchFamily="49" charset="-122"/>
                <a:cs typeface="Times New Roman" pitchFamily="18" charset="0"/>
              </a:rPr>
              <a:t>} </a:t>
            </a:r>
          </a:p>
          <a:p>
            <a:pPr>
              <a:lnSpc>
                <a:spcPct val="105000"/>
              </a:lnSpc>
              <a:spcBef>
                <a:spcPts val="600"/>
              </a:spcBef>
            </a:pPr>
            <a:endParaRPr kumimoji="1" lang="en-US" altLang="zh-CN" sz="2400" b="1" dirty="0" smtClean="0">
              <a:solidFill>
                <a:srgbClr val="0000CC"/>
              </a:solidFill>
              <a:latin typeface="Times New Roman" pitchFamily="18" charset="0"/>
              <a:ea typeface="幼圆" pitchFamily="49" charset="-122"/>
              <a:cs typeface="Times New Roman" pitchFamily="18" charset="0"/>
            </a:endParaRPr>
          </a:p>
          <a:p>
            <a:pPr marL="342900" indent="-342900">
              <a:lnSpc>
                <a:spcPct val="105000"/>
              </a:lnSpc>
              <a:spcBef>
                <a:spcPts val="600"/>
              </a:spcBef>
              <a:buFont typeface="Arial" pitchFamily="34" charset="0"/>
              <a:buChar char="•"/>
            </a:pPr>
            <a:r>
              <a:rPr kumimoji="1" lang="zh-CN" altLang="en-US" sz="2400" b="1" dirty="0" smtClean="0">
                <a:solidFill>
                  <a:srgbClr val="C00000"/>
                </a:solidFill>
                <a:latin typeface="Times New Roman" pitchFamily="18" charset="0"/>
                <a:ea typeface="幼圆" pitchFamily="49" charset="-122"/>
                <a:cs typeface="Times New Roman" pitchFamily="18" charset="0"/>
              </a:rPr>
              <a:t>从</a:t>
            </a:r>
            <a:r>
              <a:rPr kumimoji="1" lang="en-US" altLang="zh-CN" sz="2400" b="1" dirty="0">
                <a:solidFill>
                  <a:srgbClr val="C00000"/>
                </a:solidFill>
                <a:latin typeface="Times New Roman" pitchFamily="18" charset="0"/>
                <a:ea typeface="幼圆" pitchFamily="49" charset="-122"/>
                <a:cs typeface="Times New Roman" pitchFamily="18" charset="0"/>
              </a:rPr>
              <a:t>V</a:t>
            </a:r>
            <a:r>
              <a:rPr kumimoji="1" lang="zh-CN" altLang="en-US" sz="2400" b="1" dirty="0">
                <a:solidFill>
                  <a:srgbClr val="C00000"/>
                </a:solidFill>
                <a:latin typeface="Times New Roman" pitchFamily="18" charset="0"/>
                <a:ea typeface="幼圆" pitchFamily="49" charset="-122"/>
                <a:cs typeface="Times New Roman" pitchFamily="18" charset="0"/>
              </a:rPr>
              <a:t>到</a:t>
            </a:r>
            <a:r>
              <a:rPr kumimoji="1" lang="en-US" altLang="zh-CN" sz="2400" b="1" dirty="0">
                <a:solidFill>
                  <a:srgbClr val="C00000"/>
                </a:solidFill>
                <a:latin typeface="Times New Roman" pitchFamily="18" charset="0"/>
                <a:ea typeface="幼圆" pitchFamily="49" charset="-122"/>
                <a:cs typeface="Times New Roman" pitchFamily="18" charset="0"/>
              </a:rPr>
              <a:t>W</a:t>
            </a:r>
            <a:r>
              <a:rPr kumimoji="1" lang="zh-CN" altLang="en-US" sz="2400" b="1" dirty="0">
                <a:solidFill>
                  <a:srgbClr val="C00000"/>
                </a:solidFill>
                <a:latin typeface="Times New Roman" pitchFamily="18" charset="0"/>
                <a:ea typeface="幼圆" pitchFamily="49" charset="-122"/>
                <a:cs typeface="Times New Roman" pitchFamily="18" charset="0"/>
              </a:rPr>
              <a:t>的关系</a:t>
            </a:r>
            <a:r>
              <a:rPr kumimoji="1" lang="en-US" altLang="zh-CN" sz="2400" b="1" dirty="0" smtClean="0">
                <a:solidFill>
                  <a:srgbClr val="C00000"/>
                </a:solidFill>
                <a:latin typeface="Times New Roman" pitchFamily="18" charset="0"/>
                <a:ea typeface="幼圆" pitchFamily="49" charset="-122"/>
                <a:cs typeface="Times New Roman" pitchFamily="18" charset="0"/>
              </a:rPr>
              <a:t>R</a:t>
            </a:r>
            <a:r>
              <a:rPr kumimoji="1" lang="zh-CN" altLang="en-US" sz="2400" b="1" dirty="0" smtClean="0">
                <a:solidFill>
                  <a:srgbClr val="C00000"/>
                </a:solidFill>
                <a:latin typeface="Times New Roman" pitchFamily="18" charset="0"/>
                <a:ea typeface="幼圆" pitchFamily="49" charset="-122"/>
                <a:cs typeface="Times New Roman" pitchFamily="18" charset="0"/>
              </a:rPr>
              <a:t>：</a:t>
            </a:r>
            <a:r>
              <a:rPr kumimoji="1" lang="en-US" altLang="zh-CN" sz="2400" b="1" dirty="0" smtClean="0">
                <a:latin typeface="Times New Roman" pitchFamily="18" charset="0"/>
                <a:ea typeface="幼圆" pitchFamily="49" charset="-122"/>
                <a:cs typeface="Times New Roman" pitchFamily="18" charset="0"/>
              </a:rPr>
              <a:t>V×W</a:t>
            </a:r>
            <a:r>
              <a:rPr kumimoji="1" lang="zh-CN" altLang="en-US" sz="2400" b="1" dirty="0">
                <a:latin typeface="Times New Roman" pitchFamily="18" charset="0"/>
                <a:ea typeface="幼圆" pitchFamily="49" charset="-122"/>
                <a:cs typeface="Times New Roman" pitchFamily="18" charset="0"/>
              </a:rPr>
              <a:t>上的一个子集，</a:t>
            </a:r>
            <a:r>
              <a:rPr kumimoji="1" lang="zh-CN" altLang="en-US" sz="2400" b="1" dirty="0" smtClean="0">
                <a:latin typeface="Times New Roman" pitchFamily="18" charset="0"/>
                <a:ea typeface="幼圆" pitchFamily="49" charset="-122"/>
                <a:cs typeface="Times New Roman" pitchFamily="18" charset="0"/>
              </a:rPr>
              <a:t>即   </a:t>
            </a:r>
            <a:r>
              <a:rPr kumimoji="1" lang="en-US" altLang="zh-CN" sz="2400" b="1" dirty="0" smtClean="0">
                <a:latin typeface="Times New Roman" pitchFamily="18" charset="0"/>
                <a:ea typeface="幼圆" pitchFamily="49" charset="-122"/>
                <a:cs typeface="Times New Roman" pitchFamily="18" charset="0"/>
              </a:rPr>
              <a:t>R      </a:t>
            </a:r>
            <a:r>
              <a:rPr kumimoji="1" lang="en-US" altLang="zh-CN" sz="2400" b="1" dirty="0">
                <a:latin typeface="Times New Roman" pitchFamily="18" charset="0"/>
                <a:ea typeface="幼圆" pitchFamily="49" charset="-122"/>
                <a:cs typeface="Times New Roman" pitchFamily="18" charset="0"/>
              </a:rPr>
              <a:t>V×W</a:t>
            </a:r>
          </a:p>
          <a:p>
            <a:pPr>
              <a:lnSpc>
                <a:spcPct val="105000"/>
              </a:lnSpc>
              <a:spcBef>
                <a:spcPts val="600"/>
              </a:spcBef>
            </a:pPr>
            <a:r>
              <a:rPr kumimoji="1" lang="zh-CN" altLang="en-US" sz="2400" b="1" dirty="0">
                <a:latin typeface="Times New Roman" pitchFamily="18" charset="0"/>
                <a:ea typeface="幼圆" pitchFamily="49" charset="-122"/>
                <a:cs typeface="Times New Roman" pitchFamily="18" charset="0"/>
              </a:rPr>
              <a:t>记为 </a:t>
            </a:r>
          </a:p>
          <a:p>
            <a:pPr>
              <a:lnSpc>
                <a:spcPct val="105000"/>
              </a:lnSpc>
              <a:spcBef>
                <a:spcPct val="15000"/>
              </a:spcBef>
            </a:pPr>
            <a:endParaRPr kumimoji="1" lang="zh-CN" altLang="en-US" sz="2400" b="1" dirty="0">
              <a:latin typeface="Times New Roman" pitchFamily="18" charset="0"/>
              <a:ea typeface="幼圆" pitchFamily="49" charset="-122"/>
              <a:cs typeface="Times New Roman" pitchFamily="18" charset="0"/>
            </a:endParaRPr>
          </a:p>
          <a:p>
            <a:pPr>
              <a:lnSpc>
                <a:spcPct val="105000"/>
              </a:lnSpc>
              <a:spcBef>
                <a:spcPct val="15000"/>
              </a:spcBef>
            </a:pPr>
            <a:r>
              <a:rPr kumimoji="1" lang="zh-CN" altLang="en-US" sz="2400" b="1" dirty="0">
                <a:solidFill>
                  <a:srgbClr val="00B050"/>
                </a:solidFill>
                <a:latin typeface="Times New Roman" pitchFamily="18" charset="0"/>
                <a:ea typeface="幼圆" pitchFamily="49" charset="-122"/>
                <a:cs typeface="Times New Roman" pitchFamily="18" charset="0"/>
              </a:rPr>
              <a:t>     对于</a:t>
            </a:r>
            <a:r>
              <a:rPr kumimoji="1" lang="en-US" altLang="zh-CN" sz="2400" b="1" dirty="0">
                <a:solidFill>
                  <a:srgbClr val="00B050"/>
                </a:solidFill>
                <a:latin typeface="Times New Roman" pitchFamily="18" charset="0"/>
                <a:ea typeface="幼圆" pitchFamily="49" charset="-122"/>
                <a:cs typeface="Times New Roman" pitchFamily="18" charset="0"/>
              </a:rPr>
              <a:t>V×W</a:t>
            </a:r>
            <a:r>
              <a:rPr kumimoji="1" lang="zh-CN" altLang="en-US" sz="2400" b="1" dirty="0">
                <a:solidFill>
                  <a:srgbClr val="00B050"/>
                </a:solidFill>
                <a:latin typeface="Times New Roman" pitchFamily="18" charset="0"/>
                <a:ea typeface="幼圆" pitchFamily="49" charset="-122"/>
                <a:cs typeface="Times New Roman" pitchFamily="18" charset="0"/>
              </a:rPr>
              <a:t>中的元素</a:t>
            </a:r>
            <a:r>
              <a:rPr kumimoji="1" lang="en-US" altLang="zh-CN" sz="2400" b="1" dirty="0">
                <a:solidFill>
                  <a:srgbClr val="00B050"/>
                </a:solidFill>
                <a:latin typeface="Times New Roman" pitchFamily="18" charset="0"/>
                <a:ea typeface="幼圆" pitchFamily="49" charset="-122"/>
                <a:cs typeface="Times New Roman" pitchFamily="18" charset="0"/>
              </a:rPr>
              <a:t>(</a:t>
            </a:r>
            <a:r>
              <a:rPr kumimoji="1" lang="en-US" altLang="zh-CN" sz="2400" b="1" dirty="0" err="1">
                <a:solidFill>
                  <a:srgbClr val="00B050"/>
                </a:solidFill>
                <a:latin typeface="Times New Roman" pitchFamily="18" charset="0"/>
                <a:ea typeface="幼圆" pitchFamily="49" charset="-122"/>
                <a:cs typeface="Times New Roman" pitchFamily="18" charset="0"/>
              </a:rPr>
              <a:t>v,w</a:t>
            </a:r>
            <a:r>
              <a:rPr kumimoji="1" lang="en-US" altLang="zh-CN" sz="2400" b="1" dirty="0">
                <a:solidFill>
                  <a:srgbClr val="00B050"/>
                </a:solidFill>
                <a:latin typeface="Times New Roman" pitchFamily="18" charset="0"/>
                <a:ea typeface="幼圆" pitchFamily="49" charset="-122"/>
                <a:cs typeface="Times New Roman" pitchFamily="18" charset="0"/>
              </a:rPr>
              <a:t>)</a:t>
            </a:r>
            <a:r>
              <a:rPr kumimoji="1" lang="zh-CN" altLang="en-US" sz="2400" b="1" dirty="0">
                <a:solidFill>
                  <a:srgbClr val="00B050"/>
                </a:solidFill>
                <a:latin typeface="Times New Roman" pitchFamily="18" charset="0"/>
                <a:ea typeface="幼圆" pitchFamily="49" charset="-122"/>
                <a:cs typeface="Times New Roman" pitchFamily="18" charset="0"/>
              </a:rPr>
              <a:t>，若</a:t>
            </a:r>
            <a:r>
              <a:rPr kumimoji="1" lang="en-US" altLang="zh-CN" sz="2400" b="1" dirty="0">
                <a:solidFill>
                  <a:srgbClr val="00B050"/>
                </a:solidFill>
                <a:latin typeface="Times New Roman" pitchFamily="18" charset="0"/>
                <a:ea typeface="幼圆" pitchFamily="49" charset="-122"/>
                <a:cs typeface="Times New Roman" pitchFamily="18" charset="0"/>
              </a:rPr>
              <a:t>(</a:t>
            </a:r>
            <a:r>
              <a:rPr kumimoji="1" lang="en-US" altLang="zh-CN" sz="2400" b="1" dirty="0" err="1">
                <a:solidFill>
                  <a:srgbClr val="00B050"/>
                </a:solidFill>
                <a:latin typeface="Times New Roman" pitchFamily="18" charset="0"/>
                <a:ea typeface="幼圆" pitchFamily="49" charset="-122"/>
                <a:cs typeface="Times New Roman" pitchFamily="18" charset="0"/>
              </a:rPr>
              <a:t>v,w</a:t>
            </a:r>
            <a:r>
              <a:rPr kumimoji="1" lang="en-US" altLang="zh-CN" sz="2400" b="1" dirty="0">
                <a:solidFill>
                  <a:srgbClr val="00B050"/>
                </a:solidFill>
                <a:latin typeface="Times New Roman" pitchFamily="18" charset="0"/>
                <a:ea typeface="幼圆" pitchFamily="49" charset="-122"/>
                <a:cs typeface="Times New Roman" pitchFamily="18" charset="0"/>
              </a:rPr>
              <a:t>)∈R</a:t>
            </a:r>
            <a:r>
              <a:rPr kumimoji="1" lang="zh-CN" altLang="en-US" sz="2400" b="1" dirty="0">
                <a:solidFill>
                  <a:srgbClr val="00B050"/>
                </a:solidFill>
                <a:latin typeface="Times New Roman" pitchFamily="18" charset="0"/>
                <a:ea typeface="幼圆" pitchFamily="49" charset="-122"/>
                <a:cs typeface="Times New Roman" pitchFamily="18" charset="0"/>
              </a:rPr>
              <a:t>，则称</a:t>
            </a:r>
            <a:r>
              <a:rPr kumimoji="1" lang="en-US" altLang="zh-CN" sz="2400" b="1" dirty="0">
                <a:solidFill>
                  <a:srgbClr val="00B050"/>
                </a:solidFill>
                <a:latin typeface="Times New Roman" pitchFamily="18" charset="0"/>
                <a:ea typeface="幼圆" pitchFamily="49" charset="-122"/>
                <a:cs typeface="Times New Roman" pitchFamily="18" charset="0"/>
              </a:rPr>
              <a:t>v</a:t>
            </a:r>
            <a:r>
              <a:rPr kumimoji="1" lang="zh-CN" altLang="en-US" sz="2400" b="1" dirty="0">
                <a:solidFill>
                  <a:srgbClr val="00B050"/>
                </a:solidFill>
                <a:latin typeface="Times New Roman" pitchFamily="18" charset="0"/>
                <a:ea typeface="幼圆" pitchFamily="49" charset="-122"/>
                <a:cs typeface="Times New Roman" pitchFamily="18" charset="0"/>
              </a:rPr>
              <a:t>与</a:t>
            </a:r>
            <a:r>
              <a:rPr kumimoji="1" lang="en-US" altLang="zh-CN" sz="2400" b="1" dirty="0">
                <a:solidFill>
                  <a:srgbClr val="00B050"/>
                </a:solidFill>
                <a:latin typeface="Times New Roman" pitchFamily="18" charset="0"/>
                <a:ea typeface="幼圆" pitchFamily="49" charset="-122"/>
                <a:cs typeface="Times New Roman" pitchFamily="18" charset="0"/>
              </a:rPr>
              <a:t>w</a:t>
            </a:r>
            <a:r>
              <a:rPr kumimoji="1" lang="zh-CN" altLang="en-US" sz="2400" b="1" dirty="0">
                <a:solidFill>
                  <a:srgbClr val="00B050"/>
                </a:solidFill>
                <a:latin typeface="Times New Roman" pitchFamily="18" charset="0"/>
                <a:ea typeface="幼圆" pitchFamily="49" charset="-122"/>
                <a:cs typeface="Times New Roman" pitchFamily="18" charset="0"/>
              </a:rPr>
              <a:t>有关系</a:t>
            </a:r>
            <a:r>
              <a:rPr kumimoji="1" lang="en-US" altLang="zh-CN" sz="2400" b="1" dirty="0">
                <a:solidFill>
                  <a:srgbClr val="00B050"/>
                </a:solidFill>
                <a:latin typeface="Times New Roman" pitchFamily="18" charset="0"/>
                <a:ea typeface="幼圆" pitchFamily="49" charset="-122"/>
                <a:cs typeface="Times New Roman" pitchFamily="18" charset="0"/>
              </a:rPr>
              <a:t>R</a:t>
            </a:r>
            <a:r>
              <a:rPr kumimoji="1" lang="zh-CN" altLang="en-US" sz="2400" b="1" dirty="0">
                <a:solidFill>
                  <a:srgbClr val="00B050"/>
                </a:solidFill>
                <a:latin typeface="Times New Roman" pitchFamily="18" charset="0"/>
                <a:ea typeface="幼圆" pitchFamily="49" charset="-122"/>
                <a:cs typeface="Times New Roman" pitchFamily="18" charset="0"/>
              </a:rPr>
              <a:t>；</a:t>
            </a:r>
          </a:p>
          <a:p>
            <a:pPr>
              <a:lnSpc>
                <a:spcPct val="105000"/>
              </a:lnSpc>
              <a:spcBef>
                <a:spcPct val="15000"/>
              </a:spcBef>
            </a:pPr>
            <a:r>
              <a:rPr kumimoji="1" lang="zh-CN" altLang="en-US" sz="2400" b="1" dirty="0">
                <a:solidFill>
                  <a:srgbClr val="00B050"/>
                </a:solidFill>
                <a:latin typeface="Times New Roman" pitchFamily="18" charset="0"/>
                <a:ea typeface="幼圆" pitchFamily="49" charset="-122"/>
                <a:cs typeface="Times New Roman" pitchFamily="18" charset="0"/>
              </a:rPr>
              <a:t>若</a:t>
            </a:r>
            <a:r>
              <a:rPr kumimoji="1" lang="en-US" altLang="zh-CN" sz="2400" b="1" dirty="0">
                <a:solidFill>
                  <a:srgbClr val="00B050"/>
                </a:solidFill>
                <a:latin typeface="Times New Roman" pitchFamily="18" charset="0"/>
                <a:ea typeface="幼圆" pitchFamily="49" charset="-122"/>
                <a:cs typeface="Times New Roman" pitchFamily="18" charset="0"/>
              </a:rPr>
              <a:t>(</a:t>
            </a:r>
            <a:r>
              <a:rPr kumimoji="1" lang="en-US" altLang="zh-CN" sz="2400" b="1" dirty="0" err="1">
                <a:solidFill>
                  <a:srgbClr val="00B050"/>
                </a:solidFill>
                <a:latin typeface="Times New Roman" pitchFamily="18" charset="0"/>
                <a:ea typeface="幼圆" pitchFamily="49" charset="-122"/>
                <a:cs typeface="Times New Roman" pitchFamily="18" charset="0"/>
              </a:rPr>
              <a:t>v,w</a:t>
            </a:r>
            <a:r>
              <a:rPr kumimoji="1" lang="en-US" altLang="zh-CN" sz="2400" b="1" dirty="0">
                <a:solidFill>
                  <a:srgbClr val="00B050"/>
                </a:solidFill>
                <a:latin typeface="Times New Roman" pitchFamily="18" charset="0"/>
                <a:ea typeface="幼圆" pitchFamily="49" charset="-122"/>
                <a:cs typeface="Times New Roman" pitchFamily="18" charset="0"/>
              </a:rPr>
              <a:t>)     R</a:t>
            </a:r>
            <a:r>
              <a:rPr kumimoji="1" lang="zh-CN" altLang="en-US" sz="2400" b="1" dirty="0">
                <a:solidFill>
                  <a:srgbClr val="00B050"/>
                </a:solidFill>
                <a:latin typeface="Times New Roman" pitchFamily="18" charset="0"/>
                <a:ea typeface="幼圆" pitchFamily="49" charset="-122"/>
                <a:cs typeface="Times New Roman" pitchFamily="18" charset="0"/>
              </a:rPr>
              <a:t>，则称</a:t>
            </a:r>
            <a:r>
              <a:rPr kumimoji="1" lang="en-US" altLang="zh-CN" sz="2400" b="1" dirty="0">
                <a:solidFill>
                  <a:srgbClr val="00B050"/>
                </a:solidFill>
                <a:latin typeface="Times New Roman" pitchFamily="18" charset="0"/>
                <a:ea typeface="幼圆" pitchFamily="49" charset="-122"/>
                <a:cs typeface="Times New Roman" pitchFamily="18" charset="0"/>
              </a:rPr>
              <a:t>v</a:t>
            </a:r>
            <a:r>
              <a:rPr kumimoji="1" lang="zh-CN" altLang="en-US" sz="2400" b="1" dirty="0">
                <a:solidFill>
                  <a:srgbClr val="00B050"/>
                </a:solidFill>
                <a:latin typeface="Times New Roman" pitchFamily="18" charset="0"/>
                <a:ea typeface="幼圆" pitchFamily="49" charset="-122"/>
                <a:cs typeface="Times New Roman" pitchFamily="18" charset="0"/>
              </a:rPr>
              <a:t>与</a:t>
            </a:r>
            <a:r>
              <a:rPr kumimoji="1" lang="en-US" altLang="zh-CN" sz="2400" b="1" dirty="0">
                <a:solidFill>
                  <a:srgbClr val="00B050"/>
                </a:solidFill>
                <a:latin typeface="Times New Roman" pitchFamily="18" charset="0"/>
                <a:ea typeface="幼圆" pitchFamily="49" charset="-122"/>
                <a:cs typeface="Times New Roman" pitchFamily="18" charset="0"/>
              </a:rPr>
              <a:t>w</a:t>
            </a:r>
            <a:r>
              <a:rPr kumimoji="1" lang="zh-CN" altLang="en-US" sz="2400" b="1" dirty="0">
                <a:solidFill>
                  <a:srgbClr val="00B050"/>
                </a:solidFill>
                <a:latin typeface="Times New Roman" pitchFamily="18" charset="0"/>
                <a:ea typeface="幼圆" pitchFamily="49" charset="-122"/>
                <a:cs typeface="Times New Roman" pitchFamily="18" charset="0"/>
              </a:rPr>
              <a:t>没有关系。 </a:t>
            </a:r>
          </a:p>
        </p:txBody>
      </p:sp>
      <p:graphicFrame>
        <p:nvGraphicFramePr>
          <p:cNvPr id="139269" name="Object 5"/>
          <p:cNvGraphicFramePr>
            <a:graphicFrameLocks noChangeAspect="1"/>
          </p:cNvGraphicFramePr>
          <p:nvPr>
            <p:extLst>
              <p:ext uri="{D42A27DB-BD31-4B8C-83A1-F6EECF244321}">
                <p14:modId xmlns:p14="http://schemas.microsoft.com/office/powerpoint/2010/main" val="611736114"/>
              </p:ext>
            </p:extLst>
          </p:nvPr>
        </p:nvGraphicFramePr>
        <p:xfrm>
          <a:off x="3167844" y="4005064"/>
          <a:ext cx="1044575" cy="361950"/>
        </p:xfrm>
        <a:graphic>
          <a:graphicData uri="http://schemas.openxmlformats.org/presentationml/2006/ole">
            <mc:AlternateContent xmlns:mc="http://schemas.openxmlformats.org/markup-compatibility/2006">
              <mc:Choice xmlns:v="urn:schemas-microsoft-com:vml" Requires="v">
                <p:oleObj spid="_x0000_s140003" name="Equation" r:id="rId4" imgW="685800" imgH="203040" progId="Equation.3">
                  <p:embed/>
                </p:oleObj>
              </mc:Choice>
              <mc:Fallback>
                <p:oleObj name="Equation" r:id="rId4" imgW="685800" imgH="2030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7844" y="4005064"/>
                        <a:ext cx="104457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9271" name="Object 7"/>
          <p:cNvGraphicFramePr>
            <a:graphicFrameLocks noChangeAspect="1"/>
          </p:cNvGraphicFramePr>
          <p:nvPr>
            <p:extLst>
              <p:ext uri="{D42A27DB-BD31-4B8C-83A1-F6EECF244321}">
                <p14:modId xmlns:p14="http://schemas.microsoft.com/office/powerpoint/2010/main" val="4010185049"/>
              </p:ext>
            </p:extLst>
          </p:nvPr>
        </p:nvGraphicFramePr>
        <p:xfrm>
          <a:off x="4139952" y="2492896"/>
          <a:ext cx="612775" cy="336550"/>
        </p:xfrm>
        <a:graphic>
          <a:graphicData uri="http://schemas.openxmlformats.org/presentationml/2006/ole">
            <mc:AlternateContent xmlns:mc="http://schemas.openxmlformats.org/markup-compatibility/2006">
              <mc:Choice xmlns:v="urn:schemas-microsoft-com:vml" Requires="v">
                <p:oleObj spid="_x0000_s140004" name="Equation" r:id="rId6" imgW="368280" imgH="177480" progId="Equation.3">
                  <p:embed/>
                </p:oleObj>
              </mc:Choice>
              <mc:Fallback>
                <p:oleObj name="Equation" r:id="rId6" imgW="368280" imgH="17748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2" y="2492896"/>
                        <a:ext cx="61277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9272" name="Object 8"/>
          <p:cNvGraphicFramePr>
            <a:graphicFrameLocks noChangeAspect="1"/>
          </p:cNvGraphicFramePr>
          <p:nvPr>
            <p:extLst>
              <p:ext uri="{D42A27DB-BD31-4B8C-83A1-F6EECF244321}">
                <p14:modId xmlns:p14="http://schemas.microsoft.com/office/powerpoint/2010/main" val="335206364"/>
              </p:ext>
            </p:extLst>
          </p:nvPr>
        </p:nvGraphicFramePr>
        <p:xfrm>
          <a:off x="5724128" y="2528900"/>
          <a:ext cx="792162" cy="327025"/>
        </p:xfrm>
        <a:graphic>
          <a:graphicData uri="http://schemas.openxmlformats.org/presentationml/2006/ole">
            <mc:AlternateContent xmlns:mc="http://schemas.openxmlformats.org/markup-compatibility/2006">
              <mc:Choice xmlns:v="urn:schemas-microsoft-com:vml" Requires="v">
                <p:oleObj spid="_x0000_s140005" name="Equation" r:id="rId8" imgW="431640" imgH="177480" progId="Equation.3">
                  <p:embed/>
                </p:oleObj>
              </mc:Choice>
              <mc:Fallback>
                <p:oleObj name="Equation" r:id="rId8" imgW="431640" imgH="17748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24128" y="2528900"/>
                        <a:ext cx="792162" cy="327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9274" name="Object 10"/>
          <p:cNvGraphicFramePr>
            <a:graphicFrameLocks noChangeAspect="1"/>
          </p:cNvGraphicFramePr>
          <p:nvPr>
            <p:extLst>
              <p:ext uri="{D42A27DB-BD31-4B8C-83A1-F6EECF244321}">
                <p14:modId xmlns:p14="http://schemas.microsoft.com/office/powerpoint/2010/main" val="3938351387"/>
              </p:ext>
            </p:extLst>
          </p:nvPr>
        </p:nvGraphicFramePr>
        <p:xfrm>
          <a:off x="7054874" y="3391595"/>
          <a:ext cx="325438" cy="325437"/>
        </p:xfrm>
        <a:graphic>
          <a:graphicData uri="http://schemas.openxmlformats.org/presentationml/2006/ole">
            <mc:AlternateContent xmlns:mc="http://schemas.openxmlformats.org/markup-compatibility/2006">
              <mc:Choice xmlns:v="urn:schemas-microsoft-com:vml" Requires="v">
                <p:oleObj spid="_x0000_s140006" name="公式" r:id="rId10" imgW="152268" imgH="152268" progId="Equation.3">
                  <p:embed/>
                </p:oleObj>
              </mc:Choice>
              <mc:Fallback>
                <p:oleObj name="公式" r:id="rId10" imgW="152268" imgH="152268" progId="Equation.3">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54874" y="3391595"/>
                        <a:ext cx="325438" cy="325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9275" name="Text Box 11"/>
          <p:cNvSpPr txBox="1">
            <a:spLocks noChangeArrowheads="1"/>
          </p:cNvSpPr>
          <p:nvPr/>
        </p:nvSpPr>
        <p:spPr bwMode="auto">
          <a:xfrm>
            <a:off x="539750" y="225425"/>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
              </a:spcBef>
            </a:pPr>
            <a:r>
              <a:rPr lang="zh-CN" altLang="en-US" sz="4400" b="1" dirty="0">
                <a:solidFill>
                  <a:schemeClr val="accent2"/>
                </a:solidFill>
                <a:latin typeface="方正姚体" pitchFamily="2" charset="-122"/>
                <a:ea typeface="方正姚体" pitchFamily="2" charset="-122"/>
                <a:cs typeface="+mj-cs"/>
              </a:rPr>
              <a:t>模糊关系的定义</a:t>
            </a:r>
            <a:endParaRPr lang="en-US" altLang="zh-CN" sz="4400" b="1" dirty="0">
              <a:solidFill>
                <a:schemeClr val="accent2"/>
              </a:solidFill>
              <a:latin typeface="方正姚体" pitchFamily="2" charset="-122"/>
              <a:ea typeface="方正姚体" pitchFamily="2" charset="-122"/>
              <a:cs typeface="+mj-cs"/>
            </a:endParaRPr>
          </a:p>
        </p:txBody>
      </p:sp>
      <p:graphicFrame>
        <p:nvGraphicFramePr>
          <p:cNvPr id="139276" name="Object 12"/>
          <p:cNvGraphicFramePr>
            <a:graphicFrameLocks noChangeAspect="1"/>
          </p:cNvGraphicFramePr>
          <p:nvPr>
            <p:extLst>
              <p:ext uri="{D42A27DB-BD31-4B8C-83A1-F6EECF244321}">
                <p14:modId xmlns:p14="http://schemas.microsoft.com/office/powerpoint/2010/main" val="724585197"/>
              </p:ext>
            </p:extLst>
          </p:nvPr>
        </p:nvGraphicFramePr>
        <p:xfrm>
          <a:off x="1295636" y="5157440"/>
          <a:ext cx="360363" cy="431800"/>
        </p:xfrm>
        <a:graphic>
          <a:graphicData uri="http://schemas.openxmlformats.org/presentationml/2006/ole">
            <mc:AlternateContent xmlns:mc="http://schemas.openxmlformats.org/markup-compatibility/2006">
              <mc:Choice xmlns:v="urn:schemas-microsoft-com:vml" Requires="v">
                <p:oleObj spid="_x0000_s140007" name="Equation" r:id="rId12" imgW="126720" imgH="152280" progId="Equation.DSMT4">
                  <p:embed/>
                </p:oleObj>
              </mc:Choice>
              <mc:Fallback>
                <p:oleObj name="Equation" r:id="rId12" imgW="126720" imgH="152280"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95636" y="5157440"/>
                        <a:ext cx="360363"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2"/>
          <p:cNvSpPr txBox="1">
            <a:spLocks noChangeArrowheads="1"/>
          </p:cNvSpPr>
          <p:nvPr/>
        </p:nvSpPr>
        <p:spPr bwMode="auto">
          <a:xfrm>
            <a:off x="503238" y="2060575"/>
            <a:ext cx="7524750" cy="323165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kumimoji="1" lang="en-US" altLang="zh-CN" sz="2400" b="1" dirty="0">
                <a:solidFill>
                  <a:srgbClr val="00B050"/>
                </a:solidFill>
                <a:latin typeface="Times New Roman" pitchFamily="18" charset="0"/>
                <a:ea typeface="仿宋_GB2312" pitchFamily="49" charset="-122"/>
                <a:cs typeface="Times New Roman" pitchFamily="18" charset="0"/>
              </a:rPr>
              <a:t>    </a:t>
            </a:r>
            <a:r>
              <a:rPr kumimoji="1" lang="zh-CN" altLang="en-US" sz="2400" b="1" dirty="0">
                <a:solidFill>
                  <a:srgbClr val="00B050"/>
                </a:solidFill>
                <a:latin typeface="Times New Roman" pitchFamily="18" charset="0"/>
                <a:ea typeface="仿宋_GB2312" pitchFamily="49" charset="-122"/>
                <a:cs typeface="Times New Roman" pitchFamily="18" charset="0"/>
              </a:rPr>
              <a:t>例</a:t>
            </a:r>
            <a:r>
              <a:rPr kumimoji="1" lang="en-US" altLang="zh-CN" sz="2400" b="1" dirty="0">
                <a:solidFill>
                  <a:srgbClr val="00B050"/>
                </a:solidFill>
                <a:latin typeface="Times New Roman" pitchFamily="18" charset="0"/>
                <a:ea typeface="仿宋_GB2312" pitchFamily="49" charset="-122"/>
                <a:cs typeface="Times New Roman" pitchFamily="18" charset="0"/>
              </a:rPr>
              <a:t>5.17 </a:t>
            </a:r>
            <a:r>
              <a:rPr kumimoji="1" lang="zh-CN" altLang="en-US" sz="2400" b="1" dirty="0">
                <a:solidFill>
                  <a:srgbClr val="00B050"/>
                </a:solidFill>
                <a:latin typeface="Times New Roman" pitchFamily="18" charset="0"/>
                <a:ea typeface="仿宋_GB2312" pitchFamily="49" charset="-122"/>
                <a:cs typeface="Times New Roman" pitchFamily="18" charset="0"/>
              </a:rPr>
              <a:t>设</a:t>
            </a:r>
            <a:r>
              <a:rPr kumimoji="1" lang="en-US" altLang="zh-CN" sz="2400" b="1" dirty="0">
                <a:solidFill>
                  <a:srgbClr val="00B050"/>
                </a:solidFill>
                <a:latin typeface="Times New Roman" pitchFamily="18" charset="0"/>
                <a:ea typeface="仿宋_GB2312" pitchFamily="49" charset="-122"/>
                <a:cs typeface="Times New Roman" pitchFamily="18" charset="0"/>
              </a:rPr>
              <a:t>V={1</a:t>
            </a:r>
            <a:r>
              <a:rPr kumimoji="1" lang="zh-CN" altLang="en-US" sz="2400" b="1" dirty="0">
                <a:solidFill>
                  <a:srgbClr val="00B050"/>
                </a:solidFill>
                <a:latin typeface="Times New Roman" pitchFamily="18" charset="0"/>
                <a:ea typeface="仿宋_GB2312" pitchFamily="49" charset="-122"/>
                <a:cs typeface="Times New Roman" pitchFamily="18" charset="0"/>
              </a:rPr>
              <a:t>班，</a:t>
            </a:r>
            <a:r>
              <a:rPr kumimoji="1" lang="en-US" altLang="zh-CN" sz="2400" b="1" dirty="0">
                <a:solidFill>
                  <a:srgbClr val="00B050"/>
                </a:solidFill>
                <a:latin typeface="Times New Roman" pitchFamily="18" charset="0"/>
                <a:ea typeface="仿宋_GB2312" pitchFamily="49" charset="-122"/>
                <a:cs typeface="Times New Roman" pitchFamily="18" charset="0"/>
              </a:rPr>
              <a:t>2</a:t>
            </a:r>
            <a:r>
              <a:rPr kumimoji="1" lang="zh-CN" altLang="en-US" sz="2400" b="1" dirty="0">
                <a:solidFill>
                  <a:srgbClr val="00B050"/>
                </a:solidFill>
                <a:latin typeface="Times New Roman" pitchFamily="18" charset="0"/>
                <a:ea typeface="仿宋_GB2312" pitchFamily="49" charset="-122"/>
                <a:cs typeface="Times New Roman" pitchFamily="18" charset="0"/>
              </a:rPr>
              <a:t>班，</a:t>
            </a:r>
            <a:r>
              <a:rPr kumimoji="1" lang="en-US" altLang="zh-CN" sz="2400" b="1" dirty="0">
                <a:solidFill>
                  <a:srgbClr val="00B050"/>
                </a:solidFill>
                <a:latin typeface="Times New Roman" pitchFamily="18" charset="0"/>
                <a:ea typeface="仿宋_GB2312" pitchFamily="49" charset="-122"/>
                <a:cs typeface="Times New Roman" pitchFamily="18" charset="0"/>
              </a:rPr>
              <a:t>3</a:t>
            </a:r>
            <a:r>
              <a:rPr kumimoji="1" lang="zh-CN" altLang="en-US" sz="2400" b="1" dirty="0">
                <a:solidFill>
                  <a:srgbClr val="00B050"/>
                </a:solidFill>
                <a:latin typeface="Times New Roman" pitchFamily="18" charset="0"/>
                <a:ea typeface="仿宋_GB2312" pitchFamily="49" charset="-122"/>
                <a:cs typeface="Times New Roman" pitchFamily="18" charset="0"/>
              </a:rPr>
              <a:t>班</a:t>
            </a:r>
            <a:r>
              <a:rPr kumimoji="1" lang="en-US" altLang="zh-CN" sz="2400" b="1" dirty="0">
                <a:solidFill>
                  <a:srgbClr val="00B050"/>
                </a:solidFill>
                <a:latin typeface="Times New Roman" pitchFamily="18" charset="0"/>
                <a:ea typeface="仿宋_GB2312" pitchFamily="49" charset="-122"/>
                <a:cs typeface="Times New Roman" pitchFamily="18" charset="0"/>
              </a:rPr>
              <a:t>}</a:t>
            </a:r>
            <a:r>
              <a:rPr kumimoji="1" lang="zh-CN" altLang="en-US" sz="2400" b="1" dirty="0">
                <a:solidFill>
                  <a:srgbClr val="00B050"/>
                </a:solidFill>
                <a:latin typeface="Times New Roman" pitchFamily="18" charset="0"/>
                <a:ea typeface="仿宋_GB2312" pitchFamily="49" charset="-122"/>
                <a:cs typeface="Times New Roman" pitchFamily="18" charset="0"/>
              </a:rPr>
              <a:t>，</a:t>
            </a:r>
            <a:r>
              <a:rPr kumimoji="1" lang="en-US" altLang="zh-CN" sz="2400" b="1" dirty="0">
                <a:solidFill>
                  <a:srgbClr val="00B050"/>
                </a:solidFill>
                <a:latin typeface="Times New Roman" pitchFamily="18" charset="0"/>
                <a:ea typeface="仿宋_GB2312" pitchFamily="49" charset="-122"/>
                <a:cs typeface="Times New Roman" pitchFamily="18" charset="0"/>
              </a:rPr>
              <a:t>W={</a:t>
            </a:r>
            <a:r>
              <a:rPr kumimoji="1" lang="zh-CN" altLang="en-US" sz="2400" b="1" dirty="0">
                <a:solidFill>
                  <a:srgbClr val="00B050"/>
                </a:solidFill>
                <a:latin typeface="Times New Roman" pitchFamily="18" charset="0"/>
                <a:ea typeface="仿宋_GB2312" pitchFamily="49" charset="-122"/>
                <a:cs typeface="Times New Roman" pitchFamily="18" charset="0"/>
              </a:rPr>
              <a:t>男队，女队</a:t>
            </a:r>
            <a:r>
              <a:rPr kumimoji="1" lang="en-US" altLang="zh-CN" sz="2400" b="1" dirty="0">
                <a:solidFill>
                  <a:srgbClr val="00B050"/>
                </a:solidFill>
                <a:latin typeface="Times New Roman" pitchFamily="18" charset="0"/>
                <a:ea typeface="仿宋_GB2312" pitchFamily="49" charset="-122"/>
                <a:cs typeface="Times New Roman" pitchFamily="18" charset="0"/>
              </a:rPr>
              <a:t>}</a:t>
            </a:r>
          </a:p>
          <a:p>
            <a:pPr algn="just">
              <a:spcBef>
                <a:spcPct val="50000"/>
              </a:spcBef>
            </a:pPr>
            <a:r>
              <a:rPr kumimoji="1" lang="zh-CN" altLang="en-US" sz="2400" b="1" dirty="0">
                <a:solidFill>
                  <a:srgbClr val="00B050"/>
                </a:solidFill>
                <a:latin typeface="Times New Roman" pitchFamily="18" charset="0"/>
                <a:ea typeface="仿宋_GB2312" pitchFamily="49" charset="-122"/>
                <a:cs typeface="Times New Roman" pitchFamily="18" charset="0"/>
              </a:rPr>
              <a:t>则</a:t>
            </a:r>
            <a:r>
              <a:rPr kumimoji="1" lang="en-US" altLang="zh-CN" sz="2400" b="1" dirty="0">
                <a:solidFill>
                  <a:srgbClr val="00B050"/>
                </a:solidFill>
                <a:latin typeface="Times New Roman" pitchFamily="18" charset="0"/>
                <a:ea typeface="仿宋_GB2312" pitchFamily="49" charset="-122"/>
                <a:cs typeface="Times New Roman" pitchFamily="18" charset="0"/>
              </a:rPr>
              <a:t>V×W</a:t>
            </a:r>
            <a:r>
              <a:rPr kumimoji="1" lang="zh-CN" altLang="en-US" sz="2400" b="1" dirty="0">
                <a:solidFill>
                  <a:srgbClr val="00B050"/>
                </a:solidFill>
                <a:latin typeface="Times New Roman" pitchFamily="18" charset="0"/>
                <a:ea typeface="仿宋_GB2312" pitchFamily="49" charset="-122"/>
                <a:cs typeface="Times New Roman" pitchFamily="18" charset="0"/>
              </a:rPr>
              <a:t>中有</a:t>
            </a:r>
            <a:r>
              <a:rPr kumimoji="1" lang="en-US" altLang="zh-CN" sz="2400" b="1" dirty="0">
                <a:solidFill>
                  <a:srgbClr val="00B050"/>
                </a:solidFill>
                <a:latin typeface="Times New Roman" pitchFamily="18" charset="0"/>
                <a:ea typeface="仿宋_GB2312" pitchFamily="49" charset="-122"/>
                <a:cs typeface="Times New Roman" pitchFamily="18" charset="0"/>
              </a:rPr>
              <a:t>6</a:t>
            </a:r>
            <a:r>
              <a:rPr kumimoji="1" lang="zh-CN" altLang="en-US" sz="2400" b="1" dirty="0">
                <a:solidFill>
                  <a:srgbClr val="00B050"/>
                </a:solidFill>
                <a:latin typeface="Times New Roman" pitchFamily="18" charset="0"/>
                <a:ea typeface="仿宋_GB2312" pitchFamily="49" charset="-122"/>
                <a:cs typeface="Times New Roman" pitchFamily="18" charset="0"/>
              </a:rPr>
              <a:t>个元素，即</a:t>
            </a:r>
          </a:p>
          <a:p>
            <a:pPr algn="just">
              <a:spcBef>
                <a:spcPct val="50000"/>
              </a:spcBef>
            </a:pPr>
            <a:r>
              <a:rPr kumimoji="1" lang="zh-CN" altLang="en-US" sz="2400" b="1" dirty="0">
                <a:solidFill>
                  <a:srgbClr val="00B050"/>
                </a:solidFill>
                <a:latin typeface="Times New Roman" pitchFamily="18" charset="0"/>
                <a:ea typeface="仿宋_GB2312" pitchFamily="49" charset="-122"/>
                <a:cs typeface="Times New Roman" pitchFamily="18" charset="0"/>
              </a:rPr>
              <a:t>    </a:t>
            </a:r>
            <a:r>
              <a:rPr kumimoji="1" lang="en-US" altLang="zh-CN" sz="2400" b="1" dirty="0">
                <a:solidFill>
                  <a:srgbClr val="00B050"/>
                </a:solidFill>
                <a:latin typeface="Times New Roman" pitchFamily="18" charset="0"/>
                <a:ea typeface="仿宋_GB2312" pitchFamily="49" charset="-122"/>
                <a:cs typeface="Times New Roman" pitchFamily="18" charset="0"/>
              </a:rPr>
              <a:t>V×W ={(1</a:t>
            </a:r>
            <a:r>
              <a:rPr kumimoji="1" lang="zh-CN" altLang="en-US" sz="2400" b="1" dirty="0">
                <a:solidFill>
                  <a:srgbClr val="00B050"/>
                </a:solidFill>
                <a:latin typeface="Times New Roman" pitchFamily="18" charset="0"/>
                <a:ea typeface="仿宋_GB2312" pitchFamily="49" charset="-122"/>
                <a:cs typeface="Times New Roman" pitchFamily="18" charset="0"/>
              </a:rPr>
              <a:t>班，男队</a:t>
            </a:r>
            <a:r>
              <a:rPr kumimoji="1" lang="en-US" altLang="zh-CN" sz="2400" b="1" dirty="0">
                <a:solidFill>
                  <a:srgbClr val="00B050"/>
                </a:solidFill>
                <a:latin typeface="Times New Roman" pitchFamily="18" charset="0"/>
                <a:ea typeface="仿宋_GB2312" pitchFamily="49" charset="-122"/>
                <a:cs typeface="Times New Roman" pitchFamily="18" charset="0"/>
              </a:rPr>
              <a:t>)</a:t>
            </a:r>
            <a:r>
              <a:rPr kumimoji="1" lang="zh-CN" altLang="en-US" sz="2400" b="1" dirty="0">
                <a:solidFill>
                  <a:srgbClr val="00B050"/>
                </a:solidFill>
                <a:latin typeface="Times New Roman" pitchFamily="18" charset="0"/>
                <a:ea typeface="仿宋_GB2312" pitchFamily="49" charset="-122"/>
                <a:cs typeface="Times New Roman" pitchFamily="18" charset="0"/>
              </a:rPr>
              <a:t>，</a:t>
            </a:r>
            <a:r>
              <a:rPr kumimoji="1" lang="en-US" altLang="zh-CN" sz="2400" b="1" dirty="0">
                <a:solidFill>
                  <a:srgbClr val="00B050"/>
                </a:solidFill>
                <a:latin typeface="Times New Roman" pitchFamily="18" charset="0"/>
                <a:ea typeface="仿宋_GB2312" pitchFamily="49" charset="-122"/>
                <a:cs typeface="Times New Roman" pitchFamily="18" charset="0"/>
              </a:rPr>
              <a:t>(2</a:t>
            </a:r>
            <a:r>
              <a:rPr kumimoji="1" lang="zh-CN" altLang="en-US" sz="2400" b="1" dirty="0">
                <a:solidFill>
                  <a:srgbClr val="00B050"/>
                </a:solidFill>
                <a:latin typeface="Times New Roman" pitchFamily="18" charset="0"/>
                <a:ea typeface="仿宋_GB2312" pitchFamily="49" charset="-122"/>
                <a:cs typeface="Times New Roman" pitchFamily="18" charset="0"/>
              </a:rPr>
              <a:t>班，男队</a:t>
            </a:r>
            <a:r>
              <a:rPr kumimoji="1" lang="en-US" altLang="zh-CN" sz="2400" b="1" dirty="0">
                <a:solidFill>
                  <a:srgbClr val="00B050"/>
                </a:solidFill>
                <a:latin typeface="Times New Roman" pitchFamily="18" charset="0"/>
                <a:ea typeface="仿宋_GB2312" pitchFamily="49" charset="-122"/>
                <a:cs typeface="Times New Roman" pitchFamily="18" charset="0"/>
              </a:rPr>
              <a:t>)</a:t>
            </a:r>
            <a:r>
              <a:rPr kumimoji="1" lang="zh-CN" altLang="en-US" sz="2400" b="1" dirty="0">
                <a:solidFill>
                  <a:srgbClr val="00B050"/>
                </a:solidFill>
                <a:latin typeface="Times New Roman" pitchFamily="18" charset="0"/>
                <a:ea typeface="仿宋_GB2312" pitchFamily="49" charset="-122"/>
                <a:cs typeface="Times New Roman" pitchFamily="18" charset="0"/>
              </a:rPr>
              <a:t>，</a:t>
            </a:r>
            <a:r>
              <a:rPr kumimoji="1" lang="en-US" altLang="zh-CN" sz="2400" b="1" dirty="0">
                <a:solidFill>
                  <a:srgbClr val="00B050"/>
                </a:solidFill>
                <a:latin typeface="Times New Roman" pitchFamily="18" charset="0"/>
                <a:ea typeface="仿宋_GB2312" pitchFamily="49" charset="-122"/>
                <a:cs typeface="Times New Roman" pitchFamily="18" charset="0"/>
              </a:rPr>
              <a:t>(3</a:t>
            </a:r>
            <a:r>
              <a:rPr kumimoji="1" lang="zh-CN" altLang="en-US" sz="2400" b="1" dirty="0">
                <a:solidFill>
                  <a:srgbClr val="00B050"/>
                </a:solidFill>
                <a:latin typeface="Times New Roman" pitchFamily="18" charset="0"/>
                <a:ea typeface="仿宋_GB2312" pitchFamily="49" charset="-122"/>
                <a:cs typeface="Times New Roman" pitchFamily="18" charset="0"/>
              </a:rPr>
              <a:t>班，男队</a:t>
            </a:r>
            <a:r>
              <a:rPr kumimoji="1" lang="en-US" altLang="zh-CN" sz="2400" b="1" dirty="0">
                <a:solidFill>
                  <a:srgbClr val="00B050"/>
                </a:solidFill>
                <a:latin typeface="Times New Roman" pitchFamily="18" charset="0"/>
                <a:ea typeface="仿宋_GB2312" pitchFamily="49" charset="-122"/>
                <a:cs typeface="Times New Roman" pitchFamily="18" charset="0"/>
              </a:rPr>
              <a:t>)</a:t>
            </a:r>
            <a:r>
              <a:rPr kumimoji="1" lang="zh-CN" altLang="en-US" sz="2400" b="1" dirty="0">
                <a:solidFill>
                  <a:srgbClr val="00B050"/>
                </a:solidFill>
                <a:latin typeface="Times New Roman" pitchFamily="18" charset="0"/>
                <a:ea typeface="仿宋_GB2312" pitchFamily="49" charset="-122"/>
                <a:cs typeface="Times New Roman" pitchFamily="18" charset="0"/>
              </a:rPr>
              <a:t>，</a:t>
            </a:r>
            <a:r>
              <a:rPr kumimoji="1" lang="en-US" altLang="zh-CN" sz="2400" b="1" dirty="0">
                <a:solidFill>
                  <a:srgbClr val="00B050"/>
                </a:solidFill>
                <a:latin typeface="Times New Roman" pitchFamily="18" charset="0"/>
                <a:ea typeface="仿宋_GB2312" pitchFamily="49" charset="-122"/>
                <a:cs typeface="Times New Roman" pitchFamily="18" charset="0"/>
              </a:rPr>
              <a:t>(1</a:t>
            </a:r>
            <a:r>
              <a:rPr kumimoji="1" lang="zh-CN" altLang="en-US" sz="2400" b="1" dirty="0">
                <a:solidFill>
                  <a:srgbClr val="00B050"/>
                </a:solidFill>
                <a:latin typeface="Times New Roman" pitchFamily="18" charset="0"/>
                <a:ea typeface="仿宋_GB2312" pitchFamily="49" charset="-122"/>
                <a:cs typeface="Times New Roman" pitchFamily="18" charset="0"/>
              </a:rPr>
              <a:t>班，女队</a:t>
            </a:r>
            <a:r>
              <a:rPr kumimoji="1" lang="en-US" altLang="zh-CN" sz="2400" b="1" dirty="0">
                <a:solidFill>
                  <a:srgbClr val="00B050"/>
                </a:solidFill>
                <a:latin typeface="Times New Roman" pitchFamily="18" charset="0"/>
                <a:ea typeface="仿宋_GB2312" pitchFamily="49" charset="-122"/>
                <a:cs typeface="Times New Roman" pitchFamily="18" charset="0"/>
              </a:rPr>
              <a:t>)</a:t>
            </a:r>
            <a:r>
              <a:rPr kumimoji="1" lang="zh-CN" altLang="en-US" sz="2400" b="1" dirty="0">
                <a:solidFill>
                  <a:srgbClr val="00B050"/>
                </a:solidFill>
                <a:latin typeface="Times New Roman" pitchFamily="18" charset="0"/>
                <a:ea typeface="仿宋_GB2312" pitchFamily="49" charset="-122"/>
                <a:cs typeface="Times New Roman" pitchFamily="18" charset="0"/>
              </a:rPr>
              <a:t>，</a:t>
            </a:r>
            <a:r>
              <a:rPr kumimoji="1" lang="en-US" altLang="zh-CN" sz="2400" b="1" dirty="0">
                <a:solidFill>
                  <a:srgbClr val="00B050"/>
                </a:solidFill>
                <a:latin typeface="Times New Roman" pitchFamily="18" charset="0"/>
                <a:ea typeface="仿宋_GB2312" pitchFamily="49" charset="-122"/>
                <a:cs typeface="Times New Roman" pitchFamily="18" charset="0"/>
              </a:rPr>
              <a:t>(2</a:t>
            </a:r>
            <a:r>
              <a:rPr kumimoji="1" lang="zh-CN" altLang="en-US" sz="2400" b="1" dirty="0">
                <a:solidFill>
                  <a:srgbClr val="00B050"/>
                </a:solidFill>
                <a:latin typeface="Times New Roman" pitchFamily="18" charset="0"/>
                <a:ea typeface="仿宋_GB2312" pitchFamily="49" charset="-122"/>
                <a:cs typeface="Times New Roman" pitchFamily="18" charset="0"/>
              </a:rPr>
              <a:t>班，女队</a:t>
            </a:r>
            <a:r>
              <a:rPr kumimoji="1" lang="en-US" altLang="zh-CN" sz="2400" b="1" dirty="0">
                <a:solidFill>
                  <a:srgbClr val="00B050"/>
                </a:solidFill>
                <a:latin typeface="Times New Roman" pitchFamily="18" charset="0"/>
                <a:ea typeface="仿宋_GB2312" pitchFamily="49" charset="-122"/>
                <a:cs typeface="Times New Roman" pitchFamily="18" charset="0"/>
              </a:rPr>
              <a:t>)</a:t>
            </a:r>
            <a:r>
              <a:rPr kumimoji="1" lang="zh-CN" altLang="en-US" sz="2400" b="1" dirty="0">
                <a:solidFill>
                  <a:srgbClr val="00B050"/>
                </a:solidFill>
                <a:latin typeface="Times New Roman" pitchFamily="18" charset="0"/>
                <a:ea typeface="仿宋_GB2312" pitchFamily="49" charset="-122"/>
                <a:cs typeface="Times New Roman" pitchFamily="18" charset="0"/>
              </a:rPr>
              <a:t>，</a:t>
            </a:r>
            <a:r>
              <a:rPr kumimoji="1" lang="en-US" altLang="zh-CN" sz="2400" b="1" dirty="0">
                <a:solidFill>
                  <a:srgbClr val="00B050"/>
                </a:solidFill>
                <a:latin typeface="Times New Roman" pitchFamily="18" charset="0"/>
                <a:ea typeface="仿宋_GB2312" pitchFamily="49" charset="-122"/>
                <a:cs typeface="Times New Roman" pitchFamily="18" charset="0"/>
              </a:rPr>
              <a:t>(3</a:t>
            </a:r>
            <a:r>
              <a:rPr kumimoji="1" lang="zh-CN" altLang="en-US" sz="2400" b="1" dirty="0">
                <a:solidFill>
                  <a:srgbClr val="00B050"/>
                </a:solidFill>
                <a:latin typeface="Times New Roman" pitchFamily="18" charset="0"/>
                <a:ea typeface="仿宋_GB2312" pitchFamily="49" charset="-122"/>
                <a:cs typeface="Times New Roman" pitchFamily="18" charset="0"/>
              </a:rPr>
              <a:t>班，女队</a:t>
            </a:r>
            <a:r>
              <a:rPr kumimoji="1" lang="en-US" altLang="zh-CN" sz="2400" b="1" dirty="0">
                <a:solidFill>
                  <a:srgbClr val="00B050"/>
                </a:solidFill>
                <a:latin typeface="Times New Roman" pitchFamily="18" charset="0"/>
                <a:ea typeface="仿宋_GB2312" pitchFamily="49" charset="-122"/>
                <a:cs typeface="Times New Roman" pitchFamily="18" charset="0"/>
              </a:rPr>
              <a:t>)}</a:t>
            </a:r>
          </a:p>
          <a:p>
            <a:pPr>
              <a:spcBef>
                <a:spcPct val="50000"/>
              </a:spcBef>
            </a:pPr>
            <a:r>
              <a:rPr kumimoji="1" lang="en-US" altLang="zh-CN" sz="2400" b="1" dirty="0">
                <a:solidFill>
                  <a:srgbClr val="00B050"/>
                </a:solidFill>
                <a:latin typeface="Times New Roman" pitchFamily="18" charset="0"/>
                <a:ea typeface="仿宋_GB2312" pitchFamily="49" charset="-122"/>
                <a:cs typeface="Times New Roman" pitchFamily="18" charset="0"/>
              </a:rPr>
              <a:t>    </a:t>
            </a:r>
            <a:r>
              <a:rPr kumimoji="1" lang="zh-CN" altLang="en-US" sz="2400" b="1" dirty="0">
                <a:solidFill>
                  <a:srgbClr val="00B050"/>
                </a:solidFill>
                <a:latin typeface="Times New Roman" pitchFamily="18" charset="0"/>
                <a:ea typeface="仿宋_GB2312" pitchFamily="49" charset="-122"/>
                <a:cs typeface="Times New Roman" pitchFamily="18" charset="0"/>
              </a:rPr>
              <a:t>其中，每个元素是一代表队。假设要进行一种双方对垒的循环赛，则每一个赛局都是</a:t>
            </a:r>
            <a:r>
              <a:rPr kumimoji="1" lang="en-US" altLang="zh-CN" sz="2400" b="1" dirty="0">
                <a:solidFill>
                  <a:srgbClr val="00B050"/>
                </a:solidFill>
                <a:latin typeface="Times New Roman" pitchFamily="18" charset="0"/>
                <a:ea typeface="仿宋_GB2312" pitchFamily="49" charset="-122"/>
                <a:cs typeface="Times New Roman" pitchFamily="18" charset="0"/>
              </a:rPr>
              <a:t>V×W</a:t>
            </a:r>
            <a:r>
              <a:rPr kumimoji="1" lang="zh-CN" altLang="en-US" sz="2400" b="1" dirty="0">
                <a:solidFill>
                  <a:srgbClr val="00B050"/>
                </a:solidFill>
                <a:latin typeface="Times New Roman" pitchFamily="18" charset="0"/>
                <a:ea typeface="仿宋_GB2312" pitchFamily="49" charset="-122"/>
                <a:cs typeface="Times New Roman" pitchFamily="18" charset="0"/>
              </a:rPr>
              <a:t>中的一个子集，它构成了</a:t>
            </a:r>
            <a:r>
              <a:rPr kumimoji="1" lang="en-US" altLang="zh-CN" sz="2400" b="1" dirty="0">
                <a:solidFill>
                  <a:srgbClr val="00B050"/>
                </a:solidFill>
                <a:latin typeface="Times New Roman" pitchFamily="18" charset="0"/>
                <a:ea typeface="仿宋_GB2312" pitchFamily="49" charset="-122"/>
                <a:cs typeface="Times New Roman" pitchFamily="18" charset="0"/>
              </a:rPr>
              <a:t>V×W</a:t>
            </a:r>
            <a:r>
              <a:rPr kumimoji="1" lang="zh-CN" altLang="en-US" sz="2400" b="1" dirty="0">
                <a:solidFill>
                  <a:srgbClr val="00B050"/>
                </a:solidFill>
                <a:latin typeface="Times New Roman" pitchFamily="18" charset="0"/>
                <a:ea typeface="仿宋_GB2312" pitchFamily="49" charset="-122"/>
                <a:cs typeface="Times New Roman" pitchFamily="18" charset="0"/>
              </a:rPr>
              <a:t>上的一个关系。</a:t>
            </a:r>
            <a:r>
              <a:rPr kumimoji="1" lang="zh-CN" altLang="en-US" sz="2400" dirty="0">
                <a:solidFill>
                  <a:srgbClr val="00B050"/>
                </a:solidFill>
                <a:latin typeface="Times New Roman" pitchFamily="18" charset="0"/>
                <a:ea typeface="仿宋_GB2312" pitchFamily="49" charset="-122"/>
                <a:cs typeface="Times New Roman" pitchFamily="18" charset="0"/>
              </a:rPr>
              <a:t> </a:t>
            </a:r>
          </a:p>
        </p:txBody>
      </p:sp>
      <p:sp>
        <p:nvSpPr>
          <p:cNvPr id="140291" name="Text Box 3"/>
          <p:cNvSpPr txBox="1">
            <a:spLocks noChangeArrowheads="1"/>
          </p:cNvSpPr>
          <p:nvPr/>
        </p:nvSpPr>
        <p:spPr bwMode="auto">
          <a:xfrm>
            <a:off x="700088" y="409575"/>
            <a:ext cx="22510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zh-CN"/>
          </a:p>
        </p:txBody>
      </p:sp>
      <p:sp>
        <p:nvSpPr>
          <p:cNvPr id="6" name="Text Box 11"/>
          <p:cNvSpPr txBox="1">
            <a:spLocks noChangeArrowheads="1"/>
          </p:cNvSpPr>
          <p:nvPr/>
        </p:nvSpPr>
        <p:spPr bwMode="auto">
          <a:xfrm>
            <a:off x="539750" y="225425"/>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
              </a:spcBef>
            </a:pPr>
            <a:r>
              <a:rPr lang="zh-CN" altLang="en-US" sz="4400" b="1" dirty="0">
                <a:solidFill>
                  <a:schemeClr val="accent2"/>
                </a:solidFill>
                <a:latin typeface="方正姚体" pitchFamily="2" charset="-122"/>
                <a:ea typeface="方正姚体" pitchFamily="2" charset="-122"/>
                <a:cs typeface="+mj-cs"/>
              </a:rPr>
              <a:t>模糊关系的定义</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468446" y="4185084"/>
            <a:ext cx="8136767" cy="2196244"/>
          </a:xfrm>
          <a:prstGeom prst="roundRect">
            <a:avLst>
              <a:gd name="adj" fmla="val 11901"/>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66206" y="1412776"/>
            <a:ext cx="8138044" cy="2473766"/>
          </a:xfrm>
          <a:prstGeom prst="roundRect">
            <a:avLst>
              <a:gd name="adj" fmla="val 11901"/>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314" name="Text Box 2"/>
          <p:cNvSpPr txBox="1">
            <a:spLocks noChangeArrowheads="1"/>
          </p:cNvSpPr>
          <p:nvPr/>
        </p:nvSpPr>
        <p:spPr bwMode="auto">
          <a:xfrm>
            <a:off x="466724" y="1484784"/>
            <a:ext cx="8029575" cy="457200"/>
          </a:xfrm>
          <a:prstGeom prst="rect">
            <a:avLst/>
          </a:prstGeom>
          <a:noFill/>
          <a:ln w="9525">
            <a:noFill/>
            <a:miter lim="800000"/>
            <a:headEnd/>
            <a:tailEnd/>
          </a:ln>
          <a:effectLst/>
          <a:extLst/>
        </p:spPr>
        <p:txBody>
          <a:bodyPr>
            <a:spAutoFit/>
          </a:bodyPr>
          <a:lstStyle/>
          <a:p>
            <a:pPr>
              <a:spcBef>
                <a:spcPct val="50000"/>
              </a:spcBef>
            </a:pPr>
            <a:r>
              <a:rPr kumimoji="1" lang="en-US" altLang="zh-CN" sz="2400" b="1" dirty="0">
                <a:solidFill>
                  <a:srgbClr val="CC3300"/>
                </a:solidFill>
                <a:latin typeface="幼圆" pitchFamily="49" charset="-122"/>
                <a:ea typeface="幼圆" pitchFamily="49" charset="-122"/>
              </a:rPr>
              <a:t>  </a:t>
            </a:r>
            <a:r>
              <a:rPr kumimoji="1" lang="zh-CN" altLang="en-US" sz="2400" b="1" dirty="0" smtClean="0">
                <a:solidFill>
                  <a:srgbClr val="CC3300"/>
                </a:solidFill>
                <a:latin typeface="幼圆" pitchFamily="49" charset="-122"/>
                <a:ea typeface="幼圆" pitchFamily="49" charset="-122"/>
              </a:rPr>
              <a:t>定义</a:t>
            </a:r>
            <a:r>
              <a:rPr kumimoji="1" lang="en-US" altLang="zh-CN" sz="2400" b="1" dirty="0" smtClean="0">
                <a:solidFill>
                  <a:srgbClr val="CC3300"/>
                </a:solidFill>
                <a:latin typeface="幼圆" pitchFamily="49" charset="-122"/>
                <a:ea typeface="幼圆" pitchFamily="49" charset="-122"/>
              </a:rPr>
              <a:t> </a:t>
            </a:r>
            <a:r>
              <a:rPr kumimoji="1" lang="zh-CN" altLang="en-US" sz="2400" b="1" dirty="0">
                <a:latin typeface="幼圆" pitchFamily="49" charset="-122"/>
                <a:ea typeface="幼圆" pitchFamily="49" charset="-122"/>
              </a:rPr>
              <a:t>设</a:t>
            </a:r>
            <a:r>
              <a:rPr kumimoji="1" lang="en-US" altLang="zh-CN" sz="2400" b="1" dirty="0">
                <a:latin typeface="幼圆" pitchFamily="49" charset="-122"/>
                <a:ea typeface="幼圆" pitchFamily="49" charset="-122"/>
              </a:rPr>
              <a:t>F</a:t>
            </a:r>
            <a:r>
              <a:rPr kumimoji="1" lang="en-US" altLang="zh-CN" sz="2400" b="1" baseline="-25000" dirty="0">
                <a:latin typeface="幼圆" pitchFamily="49" charset="-122"/>
                <a:ea typeface="幼圆" pitchFamily="49" charset="-122"/>
              </a:rPr>
              <a:t>i</a:t>
            </a:r>
            <a:r>
              <a:rPr kumimoji="1" lang="zh-CN" altLang="en-US" sz="2400" b="1" dirty="0">
                <a:latin typeface="幼圆" pitchFamily="49" charset="-122"/>
                <a:ea typeface="幼圆" pitchFamily="49" charset="-122"/>
              </a:rPr>
              <a:t>是</a:t>
            </a:r>
            <a:r>
              <a:rPr kumimoji="1" lang="en-US" altLang="zh-CN" sz="2400" b="1" dirty="0" err="1">
                <a:latin typeface="幼圆" pitchFamily="49" charset="-122"/>
                <a:ea typeface="幼圆" pitchFamily="49" charset="-122"/>
              </a:rPr>
              <a:t>U</a:t>
            </a:r>
            <a:r>
              <a:rPr kumimoji="1" lang="en-US" altLang="zh-CN" sz="2400" b="1" baseline="-25000" dirty="0" err="1">
                <a:latin typeface="幼圆" pitchFamily="49" charset="-122"/>
                <a:ea typeface="幼圆" pitchFamily="49" charset="-122"/>
              </a:rPr>
              <a:t>i</a:t>
            </a:r>
            <a:r>
              <a:rPr kumimoji="1" lang="en-US" altLang="zh-CN" sz="2400" b="1" dirty="0">
                <a:latin typeface="幼圆" pitchFamily="49" charset="-122"/>
                <a:ea typeface="幼圆" pitchFamily="49" charset="-122"/>
              </a:rPr>
              <a:t>(i=1,2,…,n)</a:t>
            </a:r>
            <a:r>
              <a:rPr kumimoji="1" lang="zh-CN" altLang="en-US" sz="2400" b="1" dirty="0">
                <a:latin typeface="幼圆" pitchFamily="49" charset="-122"/>
                <a:ea typeface="幼圆" pitchFamily="49" charset="-122"/>
              </a:rPr>
              <a:t>上的模糊集，则称</a:t>
            </a:r>
            <a:r>
              <a:rPr kumimoji="1" lang="zh-CN" altLang="en-US" sz="2400" dirty="0">
                <a:latin typeface="幼圆" pitchFamily="49" charset="-122"/>
                <a:ea typeface="幼圆" pitchFamily="49" charset="-122"/>
              </a:rPr>
              <a:t> </a:t>
            </a:r>
          </a:p>
        </p:txBody>
      </p:sp>
      <p:graphicFrame>
        <p:nvGraphicFramePr>
          <p:cNvPr id="141315" name="Object 3"/>
          <p:cNvGraphicFramePr>
            <a:graphicFrameLocks noChangeAspect="1"/>
          </p:cNvGraphicFramePr>
          <p:nvPr>
            <p:extLst>
              <p:ext uri="{D42A27DB-BD31-4B8C-83A1-F6EECF244321}">
                <p14:modId xmlns:p14="http://schemas.microsoft.com/office/powerpoint/2010/main" val="2561140035"/>
              </p:ext>
            </p:extLst>
          </p:nvPr>
        </p:nvGraphicFramePr>
        <p:xfrm>
          <a:off x="539750" y="2132856"/>
          <a:ext cx="8024812" cy="763588"/>
        </p:xfrm>
        <a:graphic>
          <a:graphicData uri="http://schemas.openxmlformats.org/presentationml/2006/ole">
            <mc:AlternateContent xmlns:mc="http://schemas.openxmlformats.org/markup-compatibility/2006">
              <mc:Choice xmlns:v="urn:schemas-microsoft-com:vml" Requires="v">
                <p:oleObj spid="_x0000_s141621" name="Equation" r:id="rId4" imgW="4292280" imgH="393480" progId="Equation.3">
                  <p:embed/>
                </p:oleObj>
              </mc:Choice>
              <mc:Fallback>
                <p:oleObj name="Equation" r:id="rId4" imgW="4292280" imgH="39348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2132856"/>
                        <a:ext cx="8024812" cy="763588"/>
                      </a:xfrm>
                      <a:prstGeom prst="rect">
                        <a:avLst/>
                      </a:prstGeom>
                      <a:noFill/>
                      <a:ln>
                        <a:noFill/>
                      </a:ln>
                      <a:extLst/>
                    </p:spPr>
                  </p:pic>
                </p:oleObj>
              </mc:Fallback>
            </mc:AlternateContent>
          </a:graphicData>
        </a:graphic>
      </p:graphicFrame>
      <p:sp>
        <p:nvSpPr>
          <p:cNvPr id="141316" name="Text Box 4"/>
          <p:cNvSpPr txBox="1">
            <a:spLocks noChangeArrowheads="1"/>
          </p:cNvSpPr>
          <p:nvPr/>
        </p:nvSpPr>
        <p:spPr bwMode="auto">
          <a:xfrm>
            <a:off x="816380" y="2924944"/>
            <a:ext cx="7474727" cy="830997"/>
          </a:xfrm>
          <a:prstGeom prst="rect">
            <a:avLst/>
          </a:prstGeom>
          <a:noFill/>
          <a:ln>
            <a:noFill/>
          </a:ln>
          <a:effectLst/>
          <a:extLst/>
        </p:spPr>
        <p:txBody>
          <a:bodyPr wrap="square">
            <a:spAutoFit/>
          </a:bodyPr>
          <a:lstStyle/>
          <a:p>
            <a:pPr>
              <a:spcBef>
                <a:spcPct val="50000"/>
              </a:spcBef>
            </a:pPr>
            <a:r>
              <a:rPr kumimoji="1" lang="zh-CN" altLang="en-US" sz="2400" dirty="0">
                <a:latin typeface="Times New Roman" pitchFamily="18" charset="0"/>
                <a:ea typeface="幼圆" pitchFamily="49" charset="-122"/>
                <a:cs typeface="Times New Roman" pitchFamily="18" charset="0"/>
              </a:rPr>
              <a:t>为</a:t>
            </a:r>
            <a:r>
              <a:rPr kumimoji="1" lang="en-US" altLang="zh-CN" sz="2400" dirty="0">
                <a:latin typeface="Times New Roman" pitchFamily="18" charset="0"/>
                <a:ea typeface="幼圆" pitchFamily="49" charset="-122"/>
                <a:cs typeface="Times New Roman" pitchFamily="18" charset="0"/>
              </a:rPr>
              <a:t>F</a:t>
            </a:r>
            <a:r>
              <a:rPr kumimoji="1" lang="en-US" altLang="zh-CN" sz="2400" baseline="-25000" dirty="0">
                <a:latin typeface="Times New Roman" pitchFamily="18" charset="0"/>
                <a:ea typeface="幼圆" pitchFamily="49" charset="-122"/>
                <a:cs typeface="Times New Roman" pitchFamily="18" charset="0"/>
              </a:rPr>
              <a:t>1</a:t>
            </a:r>
            <a:r>
              <a:rPr kumimoji="1" lang="en-US" altLang="zh-CN" sz="2400" dirty="0">
                <a:latin typeface="Times New Roman" pitchFamily="18" charset="0"/>
                <a:ea typeface="幼圆" pitchFamily="49" charset="-122"/>
                <a:cs typeface="Times New Roman" pitchFamily="18" charset="0"/>
              </a:rPr>
              <a:t>,F</a:t>
            </a:r>
            <a:r>
              <a:rPr kumimoji="1" lang="en-US" altLang="zh-CN" sz="2400" baseline="-25000" dirty="0">
                <a:latin typeface="Times New Roman" pitchFamily="18" charset="0"/>
                <a:ea typeface="幼圆" pitchFamily="49" charset="-122"/>
                <a:cs typeface="Times New Roman" pitchFamily="18" charset="0"/>
              </a:rPr>
              <a:t>2</a:t>
            </a:r>
            <a:r>
              <a:rPr kumimoji="1" lang="en-US" altLang="zh-CN" sz="2400" dirty="0">
                <a:latin typeface="Times New Roman" pitchFamily="18" charset="0"/>
                <a:ea typeface="幼圆" pitchFamily="49" charset="-122"/>
                <a:cs typeface="Times New Roman" pitchFamily="18" charset="0"/>
              </a:rPr>
              <a:t>,…,</a:t>
            </a:r>
            <a:r>
              <a:rPr kumimoji="1" lang="en-US" altLang="zh-CN" sz="2400" dirty="0" err="1">
                <a:latin typeface="Times New Roman" pitchFamily="18" charset="0"/>
                <a:ea typeface="幼圆" pitchFamily="49" charset="-122"/>
                <a:cs typeface="Times New Roman" pitchFamily="18" charset="0"/>
              </a:rPr>
              <a:t>F</a:t>
            </a:r>
            <a:r>
              <a:rPr kumimoji="1" lang="en-US" altLang="zh-CN" sz="2400" baseline="-25000" dirty="0" err="1">
                <a:latin typeface="Times New Roman" pitchFamily="18" charset="0"/>
                <a:ea typeface="幼圆" pitchFamily="49" charset="-122"/>
                <a:cs typeface="Times New Roman" pitchFamily="18" charset="0"/>
              </a:rPr>
              <a:t>n</a:t>
            </a:r>
            <a:r>
              <a:rPr kumimoji="1" lang="zh-CN" altLang="en-US" sz="2400" dirty="0">
                <a:latin typeface="Times New Roman" pitchFamily="18" charset="0"/>
                <a:ea typeface="幼圆" pitchFamily="49" charset="-122"/>
                <a:cs typeface="Times New Roman" pitchFamily="18" charset="0"/>
              </a:rPr>
              <a:t>的笛卡尔乘积，它是</a:t>
            </a:r>
            <a:r>
              <a:rPr kumimoji="1" lang="en-US" altLang="zh-CN" sz="2400" dirty="0">
                <a:latin typeface="Times New Roman" pitchFamily="18" charset="0"/>
                <a:ea typeface="幼圆" pitchFamily="49" charset="-122"/>
                <a:cs typeface="Times New Roman" pitchFamily="18" charset="0"/>
              </a:rPr>
              <a:t>U</a:t>
            </a:r>
            <a:r>
              <a:rPr kumimoji="1" lang="en-US" altLang="zh-CN" sz="2400" baseline="-25000" dirty="0">
                <a:latin typeface="Times New Roman" pitchFamily="18" charset="0"/>
                <a:ea typeface="幼圆" pitchFamily="49" charset="-122"/>
                <a:cs typeface="Times New Roman" pitchFamily="18" charset="0"/>
              </a:rPr>
              <a:t>1</a:t>
            </a:r>
            <a:r>
              <a:rPr kumimoji="1" lang="en-US" altLang="zh-CN" sz="2400" dirty="0">
                <a:latin typeface="Times New Roman" pitchFamily="18" charset="0"/>
                <a:ea typeface="幼圆" pitchFamily="49" charset="-122"/>
                <a:cs typeface="Times New Roman" pitchFamily="18" charset="0"/>
              </a:rPr>
              <a:t>×U</a:t>
            </a:r>
            <a:r>
              <a:rPr kumimoji="1" lang="en-US" altLang="zh-CN" sz="2400" baseline="-25000" dirty="0">
                <a:latin typeface="Times New Roman" pitchFamily="18" charset="0"/>
                <a:ea typeface="幼圆" pitchFamily="49" charset="-122"/>
                <a:cs typeface="Times New Roman" pitchFamily="18" charset="0"/>
              </a:rPr>
              <a:t>2</a:t>
            </a:r>
            <a:r>
              <a:rPr kumimoji="1" lang="en-US" altLang="zh-CN" sz="2400" dirty="0">
                <a:latin typeface="Times New Roman" pitchFamily="18" charset="0"/>
                <a:ea typeface="幼圆" pitchFamily="49" charset="-122"/>
                <a:cs typeface="Times New Roman" pitchFamily="18" charset="0"/>
              </a:rPr>
              <a:t>×…×U</a:t>
            </a:r>
            <a:r>
              <a:rPr kumimoji="1" lang="en-US" altLang="zh-CN" sz="2400" baseline="-25000" dirty="0">
                <a:latin typeface="Times New Roman" pitchFamily="18" charset="0"/>
                <a:ea typeface="幼圆" pitchFamily="49" charset="-122"/>
                <a:cs typeface="Times New Roman" pitchFamily="18" charset="0"/>
              </a:rPr>
              <a:t>n</a:t>
            </a:r>
            <a:r>
              <a:rPr kumimoji="1" lang="zh-CN" altLang="en-US" sz="2400" dirty="0">
                <a:latin typeface="Times New Roman" pitchFamily="18" charset="0"/>
                <a:ea typeface="幼圆" pitchFamily="49" charset="-122"/>
                <a:cs typeface="Times New Roman" pitchFamily="18" charset="0"/>
              </a:rPr>
              <a:t>上的一个模糊集。</a:t>
            </a:r>
            <a:r>
              <a:rPr kumimoji="1" lang="zh-CN" altLang="en-US" sz="2400" baseline="-25000" dirty="0">
                <a:latin typeface="Times New Roman" pitchFamily="18" charset="0"/>
                <a:ea typeface="幼圆" pitchFamily="49" charset="-122"/>
                <a:cs typeface="Times New Roman" pitchFamily="18" charset="0"/>
              </a:rPr>
              <a:t> </a:t>
            </a:r>
          </a:p>
        </p:txBody>
      </p:sp>
      <p:sp>
        <p:nvSpPr>
          <p:cNvPr id="141317" name="Text Box 5"/>
          <p:cNvSpPr txBox="1">
            <a:spLocks noChangeArrowheads="1"/>
          </p:cNvSpPr>
          <p:nvPr/>
        </p:nvSpPr>
        <p:spPr bwMode="auto">
          <a:xfrm>
            <a:off x="575121" y="4473116"/>
            <a:ext cx="8461375" cy="830997"/>
          </a:xfrm>
          <a:prstGeom prst="rect">
            <a:avLst/>
          </a:prstGeom>
          <a:noFill/>
          <a:ln>
            <a:noFill/>
          </a:ln>
          <a:effectLst/>
          <a:extLst/>
        </p:spPr>
        <p:txBody>
          <a:bodyPr>
            <a:spAutoFit/>
          </a:bodyPr>
          <a:lstStyle/>
          <a:p>
            <a:pPr>
              <a:spcBef>
                <a:spcPct val="50000"/>
              </a:spcBef>
            </a:pPr>
            <a:r>
              <a:rPr kumimoji="1" lang="en-US" altLang="zh-CN" sz="2400" b="1" dirty="0">
                <a:latin typeface="幼圆" pitchFamily="49" charset="-122"/>
                <a:ea typeface="幼圆" pitchFamily="49" charset="-122"/>
              </a:rPr>
              <a:t>   </a:t>
            </a:r>
            <a:r>
              <a:rPr kumimoji="1" lang="zh-CN" altLang="en-US" sz="2400" b="1" dirty="0" smtClean="0">
                <a:solidFill>
                  <a:srgbClr val="C00000"/>
                </a:solidFill>
                <a:latin typeface="幼圆" pitchFamily="49" charset="-122"/>
                <a:ea typeface="幼圆" pitchFamily="49" charset="-122"/>
              </a:rPr>
              <a:t>定义</a:t>
            </a:r>
            <a:r>
              <a:rPr kumimoji="1" lang="en-US" altLang="zh-CN" sz="2400" b="1" dirty="0" smtClean="0">
                <a:latin typeface="幼圆" pitchFamily="49" charset="-122"/>
                <a:ea typeface="幼圆" pitchFamily="49" charset="-122"/>
              </a:rPr>
              <a:t> </a:t>
            </a:r>
            <a:r>
              <a:rPr kumimoji="1" lang="zh-CN" altLang="en-US" sz="2400" b="1" dirty="0">
                <a:latin typeface="幼圆" pitchFamily="49" charset="-122"/>
                <a:ea typeface="幼圆" pitchFamily="49" charset="-122"/>
              </a:rPr>
              <a:t>在</a:t>
            </a:r>
            <a:r>
              <a:rPr kumimoji="1" lang="en-US" altLang="zh-CN" sz="2400" b="1" dirty="0">
                <a:latin typeface="幼圆" pitchFamily="49" charset="-122"/>
                <a:ea typeface="幼圆" pitchFamily="49" charset="-122"/>
              </a:rPr>
              <a:t>U</a:t>
            </a:r>
            <a:r>
              <a:rPr kumimoji="1" lang="en-US" altLang="zh-CN" sz="2400" b="1" baseline="-25000" dirty="0">
                <a:latin typeface="幼圆" pitchFamily="49" charset="-122"/>
                <a:ea typeface="幼圆" pitchFamily="49" charset="-122"/>
              </a:rPr>
              <a:t>1</a:t>
            </a:r>
            <a:r>
              <a:rPr kumimoji="1" lang="en-US" altLang="zh-CN" sz="2400" b="1" dirty="0">
                <a:latin typeface="幼圆" pitchFamily="49" charset="-122"/>
                <a:ea typeface="幼圆" pitchFamily="49" charset="-122"/>
              </a:rPr>
              <a:t>×U</a:t>
            </a:r>
            <a:r>
              <a:rPr kumimoji="1" lang="en-US" altLang="zh-CN" sz="2400" b="1" baseline="-25000" dirty="0">
                <a:latin typeface="幼圆" pitchFamily="49" charset="-122"/>
                <a:ea typeface="幼圆" pitchFamily="49" charset="-122"/>
              </a:rPr>
              <a:t>2</a:t>
            </a:r>
            <a:r>
              <a:rPr kumimoji="1" lang="en-US" altLang="zh-CN" sz="2400" b="1" dirty="0">
                <a:latin typeface="幼圆" pitchFamily="49" charset="-122"/>
                <a:ea typeface="幼圆" pitchFamily="49" charset="-122"/>
              </a:rPr>
              <a:t>×…×U</a:t>
            </a:r>
            <a:r>
              <a:rPr kumimoji="1" lang="en-US" altLang="zh-CN" sz="2400" b="1" baseline="-25000" dirty="0">
                <a:latin typeface="幼圆" pitchFamily="49" charset="-122"/>
                <a:ea typeface="幼圆" pitchFamily="49" charset="-122"/>
              </a:rPr>
              <a:t>n</a:t>
            </a:r>
            <a:r>
              <a:rPr kumimoji="1" lang="zh-CN" altLang="en-US" sz="2400" b="1" dirty="0">
                <a:latin typeface="幼圆" pitchFamily="49" charset="-122"/>
                <a:ea typeface="幼圆" pitchFamily="49" charset="-122"/>
              </a:rPr>
              <a:t>上的一个</a:t>
            </a:r>
            <a:r>
              <a:rPr kumimoji="1" lang="en-US" altLang="zh-CN" sz="2400" b="1" dirty="0">
                <a:latin typeface="幼圆" pitchFamily="49" charset="-122"/>
                <a:ea typeface="幼圆" pitchFamily="49" charset="-122"/>
              </a:rPr>
              <a:t>n</a:t>
            </a:r>
            <a:r>
              <a:rPr kumimoji="1" lang="zh-CN" altLang="en-US" sz="2400" b="1" dirty="0">
                <a:latin typeface="幼圆" pitchFamily="49" charset="-122"/>
                <a:ea typeface="幼圆" pitchFamily="49" charset="-122"/>
              </a:rPr>
              <a:t>元模糊关系</a:t>
            </a:r>
            <a:r>
              <a:rPr kumimoji="1" lang="en-US" altLang="zh-CN" sz="2400" b="1" dirty="0">
                <a:latin typeface="幼圆" pitchFamily="49" charset="-122"/>
                <a:ea typeface="幼圆" pitchFamily="49" charset="-122"/>
              </a:rPr>
              <a:t>R</a:t>
            </a:r>
            <a:r>
              <a:rPr kumimoji="1" lang="zh-CN" altLang="en-US" sz="2400" b="1" dirty="0">
                <a:latin typeface="幼圆" pitchFamily="49" charset="-122"/>
                <a:ea typeface="幼圆" pitchFamily="49" charset="-122"/>
              </a:rPr>
              <a:t>是指以</a:t>
            </a:r>
            <a:r>
              <a:rPr kumimoji="1" lang="en-US" altLang="zh-CN" sz="2400" b="1" dirty="0">
                <a:latin typeface="幼圆" pitchFamily="49" charset="-122"/>
                <a:ea typeface="幼圆" pitchFamily="49" charset="-122"/>
              </a:rPr>
              <a:t>U</a:t>
            </a:r>
            <a:r>
              <a:rPr kumimoji="1" lang="en-US" altLang="zh-CN" sz="2400" b="1" baseline="-25000" dirty="0">
                <a:latin typeface="幼圆" pitchFamily="49" charset="-122"/>
                <a:ea typeface="幼圆" pitchFamily="49" charset="-122"/>
              </a:rPr>
              <a:t>1</a:t>
            </a:r>
            <a:r>
              <a:rPr kumimoji="1" lang="en-US" altLang="zh-CN" sz="2400" b="1" dirty="0">
                <a:latin typeface="幼圆" pitchFamily="49" charset="-122"/>
                <a:ea typeface="幼圆" pitchFamily="49" charset="-122"/>
              </a:rPr>
              <a:t>×U</a:t>
            </a:r>
            <a:r>
              <a:rPr kumimoji="1" lang="en-US" altLang="zh-CN" sz="2400" b="1" baseline="-25000" dirty="0">
                <a:latin typeface="幼圆" pitchFamily="49" charset="-122"/>
                <a:ea typeface="幼圆" pitchFamily="49" charset="-122"/>
              </a:rPr>
              <a:t>2</a:t>
            </a:r>
            <a:r>
              <a:rPr kumimoji="1" lang="en-US" altLang="zh-CN" sz="2400" b="1" dirty="0">
                <a:latin typeface="幼圆" pitchFamily="49" charset="-122"/>
                <a:ea typeface="幼圆" pitchFamily="49" charset="-122"/>
              </a:rPr>
              <a:t>×…×U</a:t>
            </a:r>
            <a:r>
              <a:rPr kumimoji="1" lang="en-US" altLang="zh-CN" sz="2400" b="1" baseline="-25000" dirty="0">
                <a:latin typeface="幼圆" pitchFamily="49" charset="-122"/>
                <a:ea typeface="幼圆" pitchFamily="49" charset="-122"/>
              </a:rPr>
              <a:t>n</a:t>
            </a:r>
            <a:r>
              <a:rPr kumimoji="1" lang="zh-CN" altLang="en-US" sz="2400" b="1" dirty="0">
                <a:latin typeface="幼圆" pitchFamily="49" charset="-122"/>
                <a:ea typeface="幼圆" pitchFamily="49" charset="-122"/>
              </a:rPr>
              <a:t>为论域的一个模糊集，记为 </a:t>
            </a:r>
          </a:p>
        </p:txBody>
      </p:sp>
      <p:graphicFrame>
        <p:nvGraphicFramePr>
          <p:cNvPr id="141318" name="Object 6"/>
          <p:cNvGraphicFramePr>
            <a:graphicFrameLocks noChangeAspect="1"/>
          </p:cNvGraphicFramePr>
          <p:nvPr>
            <p:extLst>
              <p:ext uri="{D42A27DB-BD31-4B8C-83A1-F6EECF244321}">
                <p14:modId xmlns:p14="http://schemas.microsoft.com/office/powerpoint/2010/main" val="1104933069"/>
              </p:ext>
            </p:extLst>
          </p:nvPr>
        </p:nvGraphicFramePr>
        <p:xfrm>
          <a:off x="2304428" y="5516563"/>
          <a:ext cx="4800600" cy="763587"/>
        </p:xfrm>
        <a:graphic>
          <a:graphicData uri="http://schemas.openxmlformats.org/presentationml/2006/ole">
            <mc:AlternateContent xmlns:mc="http://schemas.openxmlformats.org/markup-compatibility/2006">
              <mc:Choice xmlns:v="urn:schemas-microsoft-com:vml" Requires="v">
                <p:oleObj spid="_x0000_s141622" name="Equation" r:id="rId6" imgW="2489040" imgH="393480" progId="Equation.3">
                  <p:embed/>
                </p:oleObj>
              </mc:Choice>
              <mc:Fallback>
                <p:oleObj name="Equation" r:id="rId6" imgW="2489040" imgH="39348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4428" y="5516563"/>
                        <a:ext cx="4800600" cy="763587"/>
                      </a:xfrm>
                      <a:prstGeom prst="rect">
                        <a:avLst/>
                      </a:prstGeom>
                      <a:noFill/>
                      <a:ln>
                        <a:noFill/>
                      </a:ln>
                      <a:extLst/>
                    </p:spPr>
                  </p:pic>
                </p:oleObj>
              </mc:Fallback>
            </mc:AlternateContent>
          </a:graphicData>
        </a:graphic>
      </p:graphicFrame>
      <p:sp>
        <p:nvSpPr>
          <p:cNvPr id="9" name="Text Box 11"/>
          <p:cNvSpPr txBox="1">
            <a:spLocks noChangeArrowheads="1"/>
          </p:cNvSpPr>
          <p:nvPr/>
        </p:nvSpPr>
        <p:spPr bwMode="auto">
          <a:xfrm>
            <a:off x="539750" y="225425"/>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
              </a:spcBef>
            </a:pPr>
            <a:r>
              <a:rPr lang="zh-CN" altLang="en-US" sz="4400" b="1" dirty="0">
                <a:solidFill>
                  <a:schemeClr val="accent2"/>
                </a:solidFill>
                <a:latin typeface="方正姚体" pitchFamily="2" charset="-122"/>
                <a:ea typeface="方正姚体" pitchFamily="2" charset="-122"/>
                <a:cs typeface="+mj-cs"/>
              </a:rPr>
              <a:t>模糊关系的定义</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2D9348F3-5C0A-4742-9F55-F67E716BB303}" type="slidenum">
              <a:rPr lang="en-US" altLang="zh-CN"/>
              <a:pPr/>
              <a:t>13</a:t>
            </a:fld>
            <a:endParaRPr lang="en-US" altLang="zh-CN"/>
          </a:p>
        </p:txBody>
      </p:sp>
      <p:sp>
        <p:nvSpPr>
          <p:cNvPr id="55300" name="Text Box 4"/>
          <p:cNvSpPr txBox="1">
            <a:spLocks noChangeArrowheads="1"/>
          </p:cNvSpPr>
          <p:nvPr/>
        </p:nvSpPr>
        <p:spPr bwMode="auto">
          <a:xfrm>
            <a:off x="2015462" y="141503"/>
            <a:ext cx="507656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smtClean="0">
                <a:solidFill>
                  <a:schemeClr val="accent2"/>
                </a:solidFill>
                <a:latin typeface="方正姚体" pitchFamily="2" charset="-122"/>
                <a:ea typeface="方正姚体" pitchFamily="2" charset="-122"/>
                <a:cs typeface="+mj-cs"/>
              </a:rPr>
              <a:t>生物</a:t>
            </a:r>
            <a:r>
              <a:rPr lang="zh-CN" altLang="en-US" sz="4400" b="1" dirty="0">
                <a:solidFill>
                  <a:schemeClr val="accent2"/>
                </a:solidFill>
                <a:latin typeface="方正姚体" pitchFamily="2" charset="-122"/>
                <a:ea typeface="方正姚体" pitchFamily="2" charset="-122"/>
                <a:cs typeface="+mj-cs"/>
              </a:rPr>
              <a:t>神经元的功能</a:t>
            </a:r>
          </a:p>
        </p:txBody>
      </p:sp>
      <p:sp>
        <p:nvSpPr>
          <p:cNvPr id="55302" name="Text Box 6"/>
          <p:cNvSpPr txBox="1">
            <a:spLocks noChangeArrowheads="1"/>
          </p:cNvSpPr>
          <p:nvPr/>
        </p:nvSpPr>
        <p:spPr bwMode="auto">
          <a:xfrm>
            <a:off x="529813" y="1520788"/>
            <a:ext cx="8047862"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400" b="1" dirty="0" smtClean="0">
                <a:latin typeface="幼圆" pitchFamily="49" charset="-122"/>
                <a:ea typeface="幼圆" pitchFamily="49" charset="-122"/>
              </a:rPr>
              <a:t>主要</a:t>
            </a:r>
            <a:r>
              <a:rPr lang="zh-CN" altLang="en-US" sz="2400" b="1" dirty="0">
                <a:latin typeface="幼圆" pitchFamily="49" charset="-122"/>
                <a:ea typeface="幼圆" pitchFamily="49" charset="-122"/>
              </a:rPr>
              <a:t>功能</a:t>
            </a:r>
            <a:r>
              <a:rPr lang="en-US" altLang="zh-CN" sz="2400" b="1" dirty="0">
                <a:latin typeface="幼圆" pitchFamily="49" charset="-122"/>
                <a:ea typeface="幼圆" pitchFamily="49" charset="-122"/>
              </a:rPr>
              <a:t>:</a:t>
            </a:r>
          </a:p>
          <a:p>
            <a:endParaRPr lang="en-US" altLang="zh-CN" sz="800" b="1" dirty="0">
              <a:solidFill>
                <a:srgbClr val="0000CC"/>
              </a:solidFill>
              <a:latin typeface="幼圆" pitchFamily="49" charset="-122"/>
              <a:ea typeface="幼圆" pitchFamily="49" charset="-122"/>
            </a:endParaRPr>
          </a:p>
          <a:p>
            <a:pPr>
              <a:spcBef>
                <a:spcPts val="600"/>
              </a:spcBef>
            </a:pPr>
            <a:r>
              <a:rPr lang="en-US" altLang="zh-CN" sz="2000" b="1" dirty="0" smtClean="0">
                <a:solidFill>
                  <a:srgbClr val="CC0066"/>
                </a:solidFill>
                <a:latin typeface="幼圆" pitchFamily="49" charset="-122"/>
                <a:ea typeface="幼圆" pitchFamily="49" charset="-122"/>
              </a:rPr>
              <a:t>① </a:t>
            </a:r>
            <a:r>
              <a:rPr lang="zh-CN" altLang="en-US" sz="2000" b="1" dirty="0">
                <a:solidFill>
                  <a:srgbClr val="CC0066"/>
                </a:solidFill>
                <a:latin typeface="幼圆" pitchFamily="49" charset="-122"/>
                <a:ea typeface="幼圆" pitchFamily="49" charset="-122"/>
              </a:rPr>
              <a:t>神经元的抑制与兴奋</a:t>
            </a:r>
          </a:p>
          <a:p>
            <a:pPr marL="800100" lvl="1" indent="-342900">
              <a:spcBef>
                <a:spcPts val="600"/>
              </a:spcBef>
              <a:buFont typeface="Arial" pitchFamily="34" charset="0"/>
              <a:buChar char="•"/>
            </a:pPr>
            <a:r>
              <a:rPr lang="zh-CN" altLang="en-US" sz="2000" b="1" dirty="0" smtClean="0">
                <a:solidFill>
                  <a:srgbClr val="0000CC"/>
                </a:solidFill>
                <a:latin typeface="幼圆" pitchFamily="49" charset="-122"/>
                <a:ea typeface="幼圆" pitchFamily="49" charset="-122"/>
              </a:rPr>
              <a:t>抑制</a:t>
            </a:r>
            <a:r>
              <a:rPr lang="zh-CN" altLang="en-US" sz="2000" b="1" dirty="0">
                <a:solidFill>
                  <a:srgbClr val="0000CC"/>
                </a:solidFill>
                <a:latin typeface="幼圆" pitchFamily="49" charset="-122"/>
                <a:ea typeface="幼圆" pitchFamily="49" charset="-122"/>
              </a:rPr>
              <a:t>状态</a:t>
            </a:r>
            <a:r>
              <a:rPr lang="zh-CN" altLang="en-US" sz="2000" b="1" dirty="0">
                <a:latin typeface="幼圆" pitchFamily="49" charset="-122"/>
                <a:ea typeface="幼圆" pitchFamily="49" charset="-122"/>
              </a:rPr>
              <a:t>是指神经元在没有产生冲动时的工作状态。</a:t>
            </a:r>
          </a:p>
          <a:p>
            <a:pPr marL="800100" lvl="1" indent="-342900">
              <a:spcBef>
                <a:spcPts val="600"/>
              </a:spcBef>
              <a:buFont typeface="Arial" pitchFamily="34" charset="0"/>
              <a:buChar char="•"/>
            </a:pPr>
            <a:r>
              <a:rPr lang="zh-CN" altLang="en-US" sz="2000" b="1" dirty="0" smtClean="0">
                <a:solidFill>
                  <a:srgbClr val="0000CC"/>
                </a:solidFill>
                <a:latin typeface="幼圆" pitchFamily="49" charset="-122"/>
                <a:ea typeface="幼圆" pitchFamily="49" charset="-122"/>
              </a:rPr>
              <a:t>兴奋</a:t>
            </a:r>
            <a:r>
              <a:rPr lang="zh-CN" altLang="en-US" sz="2000" b="1" dirty="0">
                <a:solidFill>
                  <a:srgbClr val="0000CC"/>
                </a:solidFill>
                <a:latin typeface="幼圆" pitchFamily="49" charset="-122"/>
                <a:ea typeface="幼圆" pitchFamily="49" charset="-122"/>
              </a:rPr>
              <a:t>状态</a:t>
            </a:r>
            <a:r>
              <a:rPr lang="zh-CN" altLang="en-US" sz="2000" b="1" dirty="0">
                <a:latin typeface="幼圆" pitchFamily="49" charset="-122"/>
                <a:ea typeface="幼圆" pitchFamily="49" charset="-122"/>
              </a:rPr>
              <a:t>是指神经元产生冲动时的工作状态。</a:t>
            </a:r>
          </a:p>
          <a:p>
            <a:pPr>
              <a:spcBef>
                <a:spcPts val="600"/>
              </a:spcBef>
            </a:pPr>
            <a:endParaRPr lang="zh-CN" altLang="en-US" sz="800" b="1" dirty="0">
              <a:solidFill>
                <a:srgbClr val="0000CC"/>
              </a:solidFill>
              <a:latin typeface="幼圆" pitchFamily="49" charset="-122"/>
              <a:ea typeface="幼圆" pitchFamily="49" charset="-122"/>
            </a:endParaRPr>
          </a:p>
          <a:p>
            <a:pPr marL="1257300" lvl="2" indent="-342900">
              <a:lnSpc>
                <a:spcPct val="120000"/>
              </a:lnSpc>
              <a:spcBef>
                <a:spcPts val="600"/>
              </a:spcBef>
              <a:buFont typeface="Wingdings" pitchFamily="2" charset="2"/>
              <a:buChar char="ü"/>
            </a:pPr>
            <a:r>
              <a:rPr lang="zh-CN" altLang="en-US" sz="2000" b="1" dirty="0" smtClean="0">
                <a:solidFill>
                  <a:srgbClr val="00B050"/>
                </a:solidFill>
                <a:latin typeface="仿宋_GB2312" pitchFamily="49" charset="-122"/>
                <a:ea typeface="仿宋_GB2312" pitchFamily="49" charset="-122"/>
              </a:rPr>
              <a:t>神经元</a:t>
            </a:r>
            <a:r>
              <a:rPr lang="zh-CN" altLang="en-US" sz="2000" b="1" dirty="0">
                <a:solidFill>
                  <a:srgbClr val="00B050"/>
                </a:solidFill>
                <a:latin typeface="仿宋_GB2312" pitchFamily="49" charset="-122"/>
                <a:ea typeface="仿宋_GB2312" pitchFamily="49" charset="-122"/>
              </a:rPr>
              <a:t>膜内外的电位差大于阈值电位（约</a:t>
            </a:r>
            <a:r>
              <a:rPr lang="en-US" altLang="zh-CN" sz="2000" b="1" dirty="0">
                <a:solidFill>
                  <a:srgbClr val="00B050"/>
                </a:solidFill>
                <a:latin typeface="仿宋_GB2312" pitchFamily="49" charset="-122"/>
                <a:ea typeface="仿宋_GB2312" pitchFamily="49" charset="-122"/>
              </a:rPr>
              <a:t>+40</a:t>
            </a:r>
            <a:r>
              <a:rPr lang="zh-CN" altLang="en-US" sz="2000" b="1" dirty="0">
                <a:solidFill>
                  <a:srgbClr val="00B050"/>
                </a:solidFill>
                <a:latin typeface="仿宋_GB2312" pitchFamily="49" charset="-122"/>
                <a:ea typeface="仿宋_GB2312" pitchFamily="49" charset="-122"/>
              </a:rPr>
              <a:t>毫伏）时，神经元产生冲动而进入兴奋状态</a:t>
            </a:r>
            <a:r>
              <a:rPr lang="zh-CN" altLang="en-US" sz="2000" b="1" dirty="0" smtClean="0">
                <a:solidFill>
                  <a:srgbClr val="00B050"/>
                </a:solidFill>
                <a:latin typeface="仿宋_GB2312" pitchFamily="49" charset="-122"/>
                <a:ea typeface="仿宋_GB2312" pitchFamily="49" charset="-122"/>
              </a:rPr>
              <a:t>。</a:t>
            </a:r>
            <a:endParaRPr lang="zh-CN" altLang="en-US" sz="2000" b="1" dirty="0">
              <a:solidFill>
                <a:srgbClr val="0000CC"/>
              </a:solidFill>
              <a:latin typeface="幼圆" pitchFamily="49" charset="-122"/>
              <a:ea typeface="幼圆" pitchFamily="49" charset="-122"/>
            </a:endParaRPr>
          </a:p>
          <a:p>
            <a:pPr marL="1257300" lvl="2" indent="-342900">
              <a:spcBef>
                <a:spcPts val="600"/>
              </a:spcBef>
              <a:buFont typeface="Wingdings" pitchFamily="2" charset="2"/>
              <a:buChar char="ü"/>
            </a:pPr>
            <a:r>
              <a:rPr lang="zh-CN" altLang="en-US" sz="2000" b="1" dirty="0">
                <a:solidFill>
                  <a:srgbClr val="00B050"/>
                </a:solidFill>
                <a:latin typeface="仿宋_GB2312" pitchFamily="49" charset="-122"/>
                <a:ea typeface="仿宋_GB2312" pitchFamily="49" charset="-122"/>
              </a:rPr>
              <a:t>神经元每次冲动的持续时间大约</a:t>
            </a:r>
            <a:r>
              <a:rPr lang="en-US" altLang="zh-CN" sz="2000" b="1" dirty="0">
                <a:solidFill>
                  <a:srgbClr val="00B050"/>
                </a:solidFill>
                <a:latin typeface="仿宋_GB2312" pitchFamily="49" charset="-122"/>
                <a:ea typeface="仿宋_GB2312" pitchFamily="49" charset="-122"/>
              </a:rPr>
              <a:t>1</a:t>
            </a:r>
            <a:r>
              <a:rPr lang="zh-CN" altLang="en-US" sz="2000" b="1" dirty="0">
                <a:solidFill>
                  <a:srgbClr val="00B050"/>
                </a:solidFill>
                <a:latin typeface="仿宋_GB2312" pitchFamily="49" charset="-122"/>
                <a:ea typeface="仿宋_GB2312" pitchFamily="49" charset="-122"/>
              </a:rPr>
              <a:t>毫秒左右，在此期间即使刺激强度再增加也不会引起冲动强度的增加。</a:t>
            </a:r>
          </a:p>
          <a:p>
            <a:pPr>
              <a:spcBef>
                <a:spcPts val="600"/>
              </a:spcBef>
            </a:pPr>
            <a:endParaRPr lang="zh-CN" altLang="en-US" sz="800" b="1" dirty="0">
              <a:solidFill>
                <a:srgbClr val="0000CC"/>
              </a:solidFill>
              <a:latin typeface="幼圆" pitchFamily="49" charset="-122"/>
              <a:ea typeface="幼圆" pitchFamily="49" charset="-122"/>
            </a:endParaRPr>
          </a:p>
          <a:p>
            <a:pPr marL="1257300" lvl="2" indent="-342900">
              <a:spcBef>
                <a:spcPts val="600"/>
              </a:spcBef>
              <a:buFont typeface="Wingdings" pitchFamily="2" charset="2"/>
              <a:buChar char="ü"/>
            </a:pPr>
            <a:r>
              <a:rPr lang="zh-CN" altLang="en-US" sz="2000" b="1" dirty="0" smtClean="0">
                <a:solidFill>
                  <a:srgbClr val="00B050"/>
                </a:solidFill>
                <a:latin typeface="仿宋_GB2312" pitchFamily="49" charset="-122"/>
                <a:ea typeface="仿宋_GB2312" pitchFamily="49" charset="-122"/>
              </a:rPr>
              <a:t>神经元</a:t>
            </a:r>
            <a:r>
              <a:rPr lang="zh-CN" altLang="en-US" sz="2000" b="1" dirty="0">
                <a:solidFill>
                  <a:srgbClr val="00B050"/>
                </a:solidFill>
                <a:latin typeface="仿宋_GB2312" pitchFamily="49" charset="-122"/>
                <a:ea typeface="仿宋_GB2312" pitchFamily="49" charset="-122"/>
              </a:rPr>
              <a:t>每次冲动结束后，都会重新回到抑制状态。</a:t>
            </a:r>
          </a:p>
          <a:p>
            <a:pPr>
              <a:spcBef>
                <a:spcPts val="600"/>
              </a:spcBef>
            </a:pPr>
            <a:endParaRPr lang="zh-CN" altLang="en-US" sz="2000" b="1" dirty="0">
              <a:solidFill>
                <a:srgbClr val="0000CC"/>
              </a:solidFill>
              <a:latin typeface="幼圆" pitchFamily="49" charset="-122"/>
              <a:ea typeface="幼圆" pitchFamily="49" charset="-122"/>
            </a:endParaRPr>
          </a:p>
          <a:p>
            <a:pPr>
              <a:spcBef>
                <a:spcPts val="600"/>
              </a:spcBef>
            </a:pPr>
            <a:r>
              <a:rPr lang="zh-CN" altLang="en-US" sz="2000" b="1" dirty="0" smtClean="0">
                <a:solidFill>
                  <a:srgbClr val="CC0066"/>
                </a:solidFill>
                <a:latin typeface="幼圆" pitchFamily="49" charset="-122"/>
                <a:ea typeface="幼圆" pitchFamily="49" charset="-122"/>
              </a:rPr>
              <a:t>② </a:t>
            </a:r>
            <a:r>
              <a:rPr lang="zh-CN" altLang="en-US" sz="2000" b="1" dirty="0">
                <a:solidFill>
                  <a:srgbClr val="CC0066"/>
                </a:solidFill>
                <a:latin typeface="幼圆" pitchFamily="49" charset="-122"/>
                <a:ea typeface="幼圆" pitchFamily="49" charset="-122"/>
              </a:rPr>
              <a:t>神经元内神经冲动的</a:t>
            </a:r>
            <a:r>
              <a:rPr lang="zh-CN" altLang="en-US" sz="2000" b="1" dirty="0" smtClean="0">
                <a:solidFill>
                  <a:srgbClr val="CC0066"/>
                </a:solidFill>
                <a:latin typeface="幼圆" pitchFamily="49" charset="-122"/>
                <a:ea typeface="幼圆" pitchFamily="49" charset="-122"/>
              </a:rPr>
              <a:t>传导： </a:t>
            </a:r>
            <a:r>
              <a:rPr lang="zh-CN" altLang="en-US" sz="2000" b="1" dirty="0" smtClean="0">
                <a:solidFill>
                  <a:srgbClr val="0000CC"/>
                </a:solidFill>
                <a:latin typeface="幼圆" pitchFamily="49" charset="-122"/>
                <a:ea typeface="幼圆" pitchFamily="49" charset="-122"/>
              </a:rPr>
              <a:t>电</a:t>
            </a:r>
            <a:r>
              <a:rPr lang="zh-CN" altLang="en-US" sz="2000" b="1" dirty="0">
                <a:solidFill>
                  <a:srgbClr val="0000CC"/>
                </a:solidFill>
                <a:latin typeface="幼圆" pitchFamily="49" charset="-122"/>
                <a:ea typeface="幼圆" pitchFamily="49" charset="-122"/>
              </a:rPr>
              <a:t>传导过程</a:t>
            </a:r>
            <a:endParaRPr lang="zh-CN" altLang="en-US" sz="2000" dirty="0">
              <a:latin typeface="幼圆" pitchFamily="49" charset="-122"/>
              <a:ea typeface="幼圆" pitchFamily="49" charset="-122"/>
            </a:endParaRPr>
          </a:p>
        </p:txBody>
      </p:sp>
    </p:spTree>
  </p:cSld>
  <p:clrMapOvr>
    <a:masterClrMapping/>
  </p:clrMapOvr>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ext Box 2"/>
          <p:cNvSpPr txBox="1">
            <a:spLocks noChangeArrowheads="1"/>
          </p:cNvSpPr>
          <p:nvPr/>
        </p:nvSpPr>
        <p:spPr bwMode="auto">
          <a:xfrm>
            <a:off x="179388" y="1844675"/>
            <a:ext cx="8496300" cy="44319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kumimoji="1" lang="zh-CN" altLang="en-US" sz="2400" b="1" dirty="0" smtClean="0">
                <a:solidFill>
                  <a:srgbClr val="00B050"/>
                </a:solidFill>
                <a:latin typeface="Times New Roman" pitchFamily="18" charset="0"/>
                <a:ea typeface="仿宋_GB2312" pitchFamily="49" charset="-122"/>
                <a:cs typeface="Times New Roman" pitchFamily="18" charset="0"/>
              </a:rPr>
              <a:t>例</a:t>
            </a:r>
            <a:r>
              <a:rPr kumimoji="1" lang="en-US" altLang="zh-CN" sz="2400" b="1" dirty="0" smtClean="0">
                <a:solidFill>
                  <a:srgbClr val="00B050"/>
                </a:solidFill>
                <a:latin typeface="Times New Roman" pitchFamily="18" charset="0"/>
                <a:ea typeface="仿宋_GB2312" pitchFamily="49" charset="-122"/>
                <a:cs typeface="Times New Roman" pitchFamily="18" charset="0"/>
              </a:rPr>
              <a:t> </a:t>
            </a:r>
            <a:r>
              <a:rPr kumimoji="1" lang="zh-CN" altLang="en-US" sz="2400" dirty="0" smtClean="0">
                <a:latin typeface="Times New Roman" pitchFamily="18" charset="0"/>
                <a:ea typeface="仿宋_GB2312" pitchFamily="49" charset="-122"/>
                <a:cs typeface="Times New Roman" pitchFamily="18" charset="0"/>
              </a:rPr>
              <a:t>设有</a:t>
            </a:r>
            <a:r>
              <a:rPr kumimoji="1" lang="zh-CN" altLang="en-US" sz="2400" dirty="0">
                <a:latin typeface="Times New Roman" pitchFamily="18" charset="0"/>
                <a:ea typeface="仿宋_GB2312" pitchFamily="49" charset="-122"/>
                <a:cs typeface="Times New Roman" pitchFamily="18" charset="0"/>
              </a:rPr>
              <a:t>一组学生 </a:t>
            </a:r>
            <a:r>
              <a:rPr kumimoji="1" lang="en-US" altLang="zh-CN" sz="2400" dirty="0">
                <a:latin typeface="Times New Roman" pitchFamily="18" charset="0"/>
                <a:ea typeface="仿宋_GB2312" pitchFamily="49" charset="-122"/>
                <a:cs typeface="Times New Roman" pitchFamily="18" charset="0"/>
              </a:rPr>
              <a:t>U={u</a:t>
            </a:r>
            <a:r>
              <a:rPr kumimoji="1" lang="en-US" altLang="zh-CN" sz="2400" baseline="-25000" dirty="0">
                <a:latin typeface="Times New Roman" pitchFamily="18" charset="0"/>
                <a:ea typeface="仿宋_GB2312" pitchFamily="49" charset="-122"/>
                <a:cs typeface="Times New Roman" pitchFamily="18" charset="0"/>
              </a:rPr>
              <a:t>1</a:t>
            </a:r>
            <a:r>
              <a:rPr kumimoji="1" lang="en-US" altLang="zh-CN" sz="2400" dirty="0">
                <a:latin typeface="Times New Roman" pitchFamily="18" charset="0"/>
                <a:ea typeface="仿宋_GB2312" pitchFamily="49" charset="-122"/>
                <a:cs typeface="Times New Roman" pitchFamily="18" charset="0"/>
              </a:rPr>
              <a:t>,u</a:t>
            </a:r>
            <a:r>
              <a:rPr kumimoji="1" lang="en-US" altLang="zh-CN" sz="2400" baseline="-25000" dirty="0">
                <a:latin typeface="Times New Roman" pitchFamily="18" charset="0"/>
                <a:ea typeface="仿宋_GB2312" pitchFamily="49" charset="-122"/>
                <a:cs typeface="Times New Roman" pitchFamily="18" charset="0"/>
              </a:rPr>
              <a:t>2</a:t>
            </a:r>
            <a:r>
              <a:rPr kumimoji="1" lang="en-US" altLang="zh-CN" sz="2400" dirty="0">
                <a:latin typeface="Times New Roman" pitchFamily="18" charset="0"/>
                <a:ea typeface="仿宋_GB2312" pitchFamily="49" charset="-122"/>
                <a:cs typeface="Times New Roman" pitchFamily="18" charset="0"/>
              </a:rPr>
              <a:t>}={</a:t>
            </a:r>
            <a:r>
              <a:rPr kumimoji="1" lang="zh-CN" altLang="en-US" sz="2400" dirty="0">
                <a:latin typeface="Times New Roman" pitchFamily="18" charset="0"/>
                <a:ea typeface="仿宋_GB2312" pitchFamily="49" charset="-122"/>
                <a:cs typeface="Times New Roman" pitchFamily="18" charset="0"/>
              </a:rPr>
              <a:t>秦学，郝玩</a:t>
            </a:r>
            <a:r>
              <a:rPr kumimoji="1" lang="en-US" altLang="zh-CN" sz="2400" dirty="0">
                <a:latin typeface="Times New Roman" pitchFamily="18" charset="0"/>
                <a:ea typeface="仿宋_GB2312" pitchFamily="49" charset="-122"/>
                <a:cs typeface="Times New Roman" pitchFamily="18" charset="0"/>
              </a:rPr>
              <a:t>}</a:t>
            </a:r>
            <a:r>
              <a:rPr kumimoji="1" lang="zh-CN" altLang="en-US" sz="2400" dirty="0">
                <a:latin typeface="Times New Roman" pitchFamily="18" charset="0"/>
                <a:ea typeface="仿宋_GB2312" pitchFamily="49" charset="-122"/>
                <a:cs typeface="Times New Roman" pitchFamily="18" charset="0"/>
              </a:rPr>
              <a:t>，一些在计算机上的活动</a:t>
            </a:r>
            <a:r>
              <a:rPr kumimoji="1" lang="en-US" altLang="zh-CN" sz="2400" dirty="0">
                <a:latin typeface="Times New Roman" pitchFamily="18" charset="0"/>
                <a:ea typeface="仿宋_GB2312" pitchFamily="49" charset="-122"/>
                <a:cs typeface="Times New Roman" pitchFamily="18" charset="0"/>
              </a:rPr>
              <a:t>V={v</a:t>
            </a:r>
            <a:r>
              <a:rPr kumimoji="1" lang="en-US" altLang="zh-CN" sz="2400" baseline="-25000" dirty="0">
                <a:latin typeface="Times New Roman" pitchFamily="18" charset="0"/>
                <a:ea typeface="仿宋_GB2312" pitchFamily="49" charset="-122"/>
                <a:cs typeface="Times New Roman" pitchFamily="18" charset="0"/>
              </a:rPr>
              <a:t>1</a:t>
            </a:r>
            <a:r>
              <a:rPr kumimoji="1" lang="en-US" altLang="zh-CN" sz="2400" dirty="0">
                <a:latin typeface="Times New Roman" pitchFamily="18" charset="0"/>
                <a:ea typeface="仿宋_GB2312" pitchFamily="49" charset="-122"/>
                <a:cs typeface="Times New Roman" pitchFamily="18" charset="0"/>
              </a:rPr>
              <a:t>,v</a:t>
            </a:r>
            <a:r>
              <a:rPr kumimoji="1" lang="en-US" altLang="zh-CN" sz="2400" baseline="-25000" dirty="0">
                <a:latin typeface="Times New Roman" pitchFamily="18" charset="0"/>
                <a:ea typeface="仿宋_GB2312" pitchFamily="49" charset="-122"/>
                <a:cs typeface="Times New Roman" pitchFamily="18" charset="0"/>
              </a:rPr>
              <a:t>2</a:t>
            </a:r>
            <a:r>
              <a:rPr kumimoji="1" lang="en-US" altLang="zh-CN" sz="2400" dirty="0">
                <a:latin typeface="Times New Roman" pitchFamily="18" charset="0"/>
                <a:ea typeface="仿宋_GB2312" pitchFamily="49" charset="-122"/>
                <a:cs typeface="Times New Roman" pitchFamily="18" charset="0"/>
              </a:rPr>
              <a:t>,v</a:t>
            </a:r>
            <a:r>
              <a:rPr kumimoji="1" lang="en-US" altLang="zh-CN" sz="2400" baseline="-25000" dirty="0">
                <a:latin typeface="Times New Roman" pitchFamily="18" charset="0"/>
                <a:ea typeface="仿宋_GB2312" pitchFamily="49" charset="-122"/>
                <a:cs typeface="Times New Roman" pitchFamily="18" charset="0"/>
              </a:rPr>
              <a:t>3</a:t>
            </a:r>
            <a:r>
              <a:rPr kumimoji="1" lang="en-US" altLang="zh-CN" sz="2400" dirty="0">
                <a:latin typeface="Times New Roman" pitchFamily="18" charset="0"/>
                <a:ea typeface="仿宋_GB2312" pitchFamily="49" charset="-122"/>
                <a:cs typeface="Times New Roman" pitchFamily="18" charset="0"/>
              </a:rPr>
              <a:t>}={</a:t>
            </a:r>
            <a:r>
              <a:rPr kumimoji="1" lang="zh-CN" altLang="en-US" sz="2400" dirty="0">
                <a:latin typeface="Times New Roman" pitchFamily="18" charset="0"/>
                <a:ea typeface="仿宋_GB2312" pitchFamily="49" charset="-122"/>
                <a:cs typeface="Times New Roman" pitchFamily="18" charset="0"/>
              </a:rPr>
              <a:t>编程，上网，玩游戏</a:t>
            </a:r>
            <a:r>
              <a:rPr kumimoji="1" lang="en-US" altLang="zh-CN" sz="2400" dirty="0">
                <a:latin typeface="Times New Roman" pitchFamily="18" charset="0"/>
                <a:ea typeface="仿宋_GB2312" pitchFamily="49" charset="-122"/>
                <a:cs typeface="Times New Roman" pitchFamily="18" charset="0"/>
              </a:rPr>
              <a:t>}</a:t>
            </a:r>
          </a:p>
          <a:p>
            <a:pPr>
              <a:spcBef>
                <a:spcPct val="50000"/>
              </a:spcBef>
            </a:pPr>
            <a:r>
              <a:rPr kumimoji="1" lang="zh-CN" altLang="en-US" sz="2400" dirty="0">
                <a:latin typeface="Times New Roman" pitchFamily="18" charset="0"/>
                <a:ea typeface="仿宋_GB2312" pitchFamily="49" charset="-122"/>
                <a:cs typeface="Times New Roman" pitchFamily="18" charset="0"/>
              </a:rPr>
              <a:t>并设每个学生对各种活动的爱好程度分别为                  </a:t>
            </a:r>
            <a:r>
              <a:rPr kumimoji="1" lang="en-US" altLang="zh-CN" sz="2400" dirty="0">
                <a:latin typeface="Times New Roman" pitchFamily="18" charset="0"/>
                <a:ea typeface="仿宋_GB2312" pitchFamily="49" charset="-122"/>
                <a:cs typeface="Times New Roman" pitchFamily="18" charset="0"/>
              </a:rPr>
              <a:t>i=1,2</a:t>
            </a:r>
            <a:r>
              <a:rPr kumimoji="1" lang="zh-CN" altLang="en-US" sz="2400" dirty="0">
                <a:latin typeface="Times New Roman" pitchFamily="18" charset="0"/>
                <a:ea typeface="仿宋_GB2312" pitchFamily="49" charset="-122"/>
                <a:cs typeface="Times New Roman" pitchFamily="18" charset="0"/>
              </a:rPr>
              <a:t>；</a:t>
            </a:r>
            <a:r>
              <a:rPr kumimoji="1" lang="en-US" altLang="zh-CN" sz="2400" dirty="0">
                <a:latin typeface="Times New Roman" pitchFamily="18" charset="0"/>
                <a:ea typeface="仿宋_GB2312" pitchFamily="49" charset="-122"/>
                <a:cs typeface="Times New Roman" pitchFamily="18" charset="0"/>
              </a:rPr>
              <a:t>j=1,2,3</a:t>
            </a:r>
            <a:r>
              <a:rPr kumimoji="1" lang="zh-CN" altLang="en-US" sz="2400" dirty="0">
                <a:latin typeface="Times New Roman" pitchFamily="18" charset="0"/>
                <a:ea typeface="仿宋_GB2312" pitchFamily="49" charset="-122"/>
                <a:cs typeface="Times New Roman" pitchFamily="18" charset="0"/>
              </a:rPr>
              <a:t>，即 </a:t>
            </a:r>
          </a:p>
          <a:p>
            <a:pPr>
              <a:spcBef>
                <a:spcPct val="50000"/>
              </a:spcBef>
            </a:pPr>
            <a:endParaRPr kumimoji="1" lang="zh-CN" altLang="en-US" sz="2400" dirty="0">
              <a:latin typeface="Times New Roman" pitchFamily="18" charset="0"/>
              <a:ea typeface="仿宋_GB2312" pitchFamily="49" charset="-122"/>
              <a:cs typeface="Times New Roman" pitchFamily="18" charset="0"/>
            </a:endParaRPr>
          </a:p>
          <a:p>
            <a:pPr>
              <a:spcBef>
                <a:spcPct val="50000"/>
              </a:spcBef>
            </a:pPr>
            <a:endParaRPr kumimoji="1" lang="zh-CN" altLang="en-US" sz="2400" dirty="0">
              <a:latin typeface="Times New Roman" pitchFamily="18" charset="0"/>
              <a:ea typeface="仿宋_GB2312" pitchFamily="49" charset="-122"/>
              <a:cs typeface="Times New Roman" pitchFamily="18" charset="0"/>
            </a:endParaRPr>
          </a:p>
          <a:p>
            <a:pPr>
              <a:spcBef>
                <a:spcPct val="50000"/>
              </a:spcBef>
            </a:pPr>
            <a:r>
              <a:rPr kumimoji="1" lang="zh-CN" altLang="en-US" sz="2200" dirty="0">
                <a:latin typeface="Times New Roman" pitchFamily="18" charset="0"/>
                <a:ea typeface="仿宋_GB2312" pitchFamily="49" charset="-122"/>
                <a:cs typeface="Times New Roman" pitchFamily="18" charset="0"/>
              </a:rPr>
              <a:t>则</a:t>
            </a:r>
            <a:r>
              <a:rPr kumimoji="1" lang="en-US" altLang="zh-CN" sz="2200" dirty="0">
                <a:latin typeface="Times New Roman" pitchFamily="18" charset="0"/>
                <a:ea typeface="仿宋_GB2312" pitchFamily="49" charset="-122"/>
                <a:cs typeface="Times New Roman" pitchFamily="18" charset="0"/>
              </a:rPr>
              <a:t>U×V</a:t>
            </a:r>
            <a:r>
              <a:rPr kumimoji="1" lang="zh-CN" altLang="en-US" sz="2200" dirty="0">
                <a:latin typeface="Times New Roman" pitchFamily="18" charset="0"/>
                <a:ea typeface="仿宋_GB2312" pitchFamily="49" charset="-122"/>
                <a:cs typeface="Times New Roman" pitchFamily="18" charset="0"/>
              </a:rPr>
              <a:t>上的模糊关系</a:t>
            </a:r>
            <a:r>
              <a:rPr kumimoji="1" lang="en-US" altLang="zh-CN" sz="2200" dirty="0">
                <a:latin typeface="Times New Roman" pitchFamily="18" charset="0"/>
                <a:ea typeface="仿宋_GB2312" pitchFamily="49" charset="-122"/>
                <a:cs typeface="Times New Roman" pitchFamily="18" charset="0"/>
              </a:rPr>
              <a:t>R</a:t>
            </a:r>
            <a:r>
              <a:rPr kumimoji="1" lang="zh-CN" altLang="en-US" sz="2200" dirty="0">
                <a:latin typeface="Times New Roman" pitchFamily="18" charset="0"/>
                <a:ea typeface="仿宋_GB2312" pitchFamily="49" charset="-122"/>
                <a:cs typeface="Times New Roman" pitchFamily="18" charset="0"/>
              </a:rPr>
              <a:t>为 </a:t>
            </a:r>
          </a:p>
          <a:p>
            <a:pPr>
              <a:spcBef>
                <a:spcPct val="50000"/>
              </a:spcBef>
            </a:pPr>
            <a:endParaRPr kumimoji="1" lang="zh-CN" altLang="en-US" sz="2200" b="1" dirty="0">
              <a:solidFill>
                <a:srgbClr val="0000CC"/>
              </a:solidFill>
              <a:latin typeface="Times New Roman" pitchFamily="18" charset="0"/>
            </a:endParaRPr>
          </a:p>
          <a:p>
            <a:pPr>
              <a:spcBef>
                <a:spcPct val="50000"/>
              </a:spcBef>
            </a:pPr>
            <a:endParaRPr kumimoji="1" lang="en-US" altLang="zh-CN" sz="2400" dirty="0">
              <a:latin typeface="Tahoma" pitchFamily="34" charset="0"/>
            </a:endParaRPr>
          </a:p>
        </p:txBody>
      </p:sp>
      <p:graphicFrame>
        <p:nvGraphicFramePr>
          <p:cNvPr id="142344" name="Object 8"/>
          <p:cNvGraphicFramePr>
            <a:graphicFrameLocks noChangeAspect="1"/>
          </p:cNvGraphicFramePr>
          <p:nvPr/>
        </p:nvGraphicFramePr>
        <p:xfrm>
          <a:off x="719138" y="3752850"/>
          <a:ext cx="7391400" cy="796925"/>
        </p:xfrm>
        <a:graphic>
          <a:graphicData uri="http://schemas.openxmlformats.org/presentationml/2006/ole">
            <mc:AlternateContent xmlns:mc="http://schemas.openxmlformats.org/markup-compatibility/2006">
              <mc:Choice xmlns:v="urn:schemas-microsoft-com:vml" Requires="v">
                <p:oleObj spid="_x0000_s142786" name="Equation" r:id="rId4" imgW="4203360" imgH="457200" progId="Equation.3">
                  <p:embed/>
                </p:oleObj>
              </mc:Choice>
              <mc:Fallback>
                <p:oleObj name="Equation" r:id="rId4" imgW="4203360" imgH="457200"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138" y="3752850"/>
                        <a:ext cx="7391400" cy="796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2345" name="Object 9"/>
          <p:cNvGraphicFramePr>
            <a:graphicFrameLocks noChangeAspect="1"/>
          </p:cNvGraphicFramePr>
          <p:nvPr/>
        </p:nvGraphicFramePr>
        <p:xfrm>
          <a:off x="1008063" y="5337175"/>
          <a:ext cx="3168650" cy="771525"/>
        </p:xfrm>
        <a:graphic>
          <a:graphicData uri="http://schemas.openxmlformats.org/presentationml/2006/ole">
            <mc:AlternateContent xmlns:mc="http://schemas.openxmlformats.org/markup-compatibility/2006">
              <mc:Choice xmlns:v="urn:schemas-microsoft-com:vml" Requires="v">
                <p:oleObj spid="_x0000_s142787" name="Equation" r:id="rId6" imgW="1282680" imgH="457200" progId="Equation.3">
                  <p:embed/>
                </p:oleObj>
              </mc:Choice>
              <mc:Fallback>
                <p:oleObj name="Equation" r:id="rId6" imgW="1282680" imgH="45720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8063" y="5337175"/>
                        <a:ext cx="3168650" cy="771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2346" name="Object 10"/>
          <p:cNvGraphicFramePr>
            <a:graphicFrameLocks noChangeAspect="1"/>
          </p:cNvGraphicFramePr>
          <p:nvPr>
            <p:extLst>
              <p:ext uri="{D42A27DB-BD31-4B8C-83A1-F6EECF244321}">
                <p14:modId xmlns:p14="http://schemas.microsoft.com/office/powerpoint/2010/main" val="3644664990"/>
              </p:ext>
            </p:extLst>
          </p:nvPr>
        </p:nvGraphicFramePr>
        <p:xfrm>
          <a:off x="5976156" y="2744924"/>
          <a:ext cx="1295400" cy="501650"/>
        </p:xfrm>
        <a:graphic>
          <a:graphicData uri="http://schemas.openxmlformats.org/presentationml/2006/ole">
            <mc:AlternateContent xmlns:mc="http://schemas.openxmlformats.org/markup-compatibility/2006">
              <mc:Choice xmlns:v="urn:schemas-microsoft-com:vml" Requires="v">
                <p:oleObj spid="_x0000_s142788" name="Equation" r:id="rId8" imgW="622080" imgH="241200" progId="Equation.DSMT4">
                  <p:embed/>
                </p:oleObj>
              </mc:Choice>
              <mc:Fallback>
                <p:oleObj name="Equation" r:id="rId8" imgW="622080" imgH="2412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76156" y="2744924"/>
                        <a:ext cx="129540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ext Box 11"/>
          <p:cNvSpPr txBox="1">
            <a:spLocks noChangeArrowheads="1"/>
          </p:cNvSpPr>
          <p:nvPr/>
        </p:nvSpPr>
        <p:spPr bwMode="auto">
          <a:xfrm>
            <a:off x="539750" y="225425"/>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
              </a:spcBef>
            </a:pPr>
            <a:r>
              <a:rPr lang="zh-CN" altLang="en-US" sz="4400" b="1" dirty="0">
                <a:solidFill>
                  <a:schemeClr val="accent2"/>
                </a:solidFill>
                <a:latin typeface="方正姚体" pitchFamily="2" charset="-122"/>
                <a:ea typeface="方正姚体" pitchFamily="2" charset="-122"/>
                <a:cs typeface="+mj-cs"/>
              </a:rPr>
              <a:t>模糊关系的定义</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502978" y="1781819"/>
            <a:ext cx="8138044" cy="3420380"/>
          </a:xfrm>
          <a:prstGeom prst="roundRect">
            <a:avLst>
              <a:gd name="adj" fmla="val 11901"/>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362" name="Text Box 2"/>
          <p:cNvSpPr txBox="1">
            <a:spLocks noChangeArrowheads="1"/>
          </p:cNvSpPr>
          <p:nvPr/>
        </p:nvSpPr>
        <p:spPr bwMode="auto">
          <a:xfrm>
            <a:off x="837711" y="2060848"/>
            <a:ext cx="7776542"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20000"/>
              </a:lnSpc>
              <a:spcBef>
                <a:spcPct val="20000"/>
              </a:spcBef>
            </a:pPr>
            <a:r>
              <a:rPr kumimoji="1" lang="zh-CN" altLang="en-US" sz="2400" b="1" dirty="0" smtClean="0">
                <a:solidFill>
                  <a:srgbClr val="CC0066"/>
                </a:solidFill>
                <a:latin typeface="Times New Roman" pitchFamily="18" charset="0"/>
                <a:ea typeface="幼圆" pitchFamily="49" charset="-122"/>
                <a:cs typeface="Times New Roman" pitchFamily="18" charset="0"/>
              </a:rPr>
              <a:t>定义</a:t>
            </a:r>
            <a:r>
              <a:rPr kumimoji="1" lang="en-US" altLang="zh-CN" sz="2400" b="1" dirty="0" smtClean="0">
                <a:solidFill>
                  <a:srgbClr val="0000CC"/>
                </a:solidFill>
                <a:latin typeface="Times New Roman" pitchFamily="18" charset="0"/>
                <a:ea typeface="幼圆" pitchFamily="49" charset="-122"/>
                <a:cs typeface="Times New Roman" pitchFamily="18" charset="0"/>
              </a:rPr>
              <a:t> </a:t>
            </a:r>
            <a:r>
              <a:rPr kumimoji="1" lang="zh-CN" altLang="en-US" sz="2400" b="1" dirty="0" smtClean="0">
                <a:latin typeface="Times New Roman" pitchFamily="18" charset="0"/>
                <a:ea typeface="幼圆" pitchFamily="49" charset="-122"/>
                <a:cs typeface="Times New Roman" pitchFamily="18" charset="0"/>
              </a:rPr>
              <a:t>设</a:t>
            </a:r>
            <a:r>
              <a:rPr kumimoji="1" lang="en-US" altLang="zh-CN" sz="2400" b="1" dirty="0">
                <a:latin typeface="Times New Roman" pitchFamily="18" charset="0"/>
                <a:ea typeface="幼圆" pitchFamily="49" charset="-122"/>
                <a:cs typeface="Times New Roman" pitchFamily="18" charset="0"/>
              </a:rPr>
              <a:t>R</a:t>
            </a:r>
            <a:r>
              <a:rPr kumimoji="1" lang="en-US" altLang="zh-CN" sz="2400" b="1" baseline="-25000" dirty="0">
                <a:latin typeface="Times New Roman" pitchFamily="18" charset="0"/>
                <a:ea typeface="幼圆" pitchFamily="49" charset="-122"/>
                <a:cs typeface="Times New Roman" pitchFamily="18" charset="0"/>
              </a:rPr>
              <a:t>1</a:t>
            </a:r>
            <a:r>
              <a:rPr kumimoji="1" lang="zh-CN" altLang="en-US" sz="2400" b="1" dirty="0">
                <a:latin typeface="Times New Roman" pitchFamily="18" charset="0"/>
                <a:ea typeface="幼圆" pitchFamily="49" charset="-122"/>
                <a:cs typeface="Times New Roman" pitchFamily="18" charset="0"/>
              </a:rPr>
              <a:t>与</a:t>
            </a:r>
            <a:r>
              <a:rPr kumimoji="1" lang="en-US" altLang="zh-CN" sz="2400" b="1" dirty="0">
                <a:latin typeface="Times New Roman" pitchFamily="18" charset="0"/>
                <a:ea typeface="幼圆" pitchFamily="49" charset="-122"/>
                <a:cs typeface="Times New Roman" pitchFamily="18" charset="0"/>
              </a:rPr>
              <a:t>R</a:t>
            </a:r>
            <a:r>
              <a:rPr kumimoji="1" lang="en-US" altLang="zh-CN" sz="2400" b="1" baseline="-25000" dirty="0">
                <a:latin typeface="Times New Roman" pitchFamily="18" charset="0"/>
                <a:ea typeface="幼圆" pitchFamily="49" charset="-122"/>
                <a:cs typeface="Times New Roman" pitchFamily="18" charset="0"/>
              </a:rPr>
              <a:t>2</a:t>
            </a:r>
            <a:r>
              <a:rPr kumimoji="1" lang="zh-CN" altLang="en-US" sz="2400" b="1" dirty="0">
                <a:latin typeface="Times New Roman" pitchFamily="18" charset="0"/>
                <a:ea typeface="幼圆" pitchFamily="49" charset="-122"/>
                <a:cs typeface="Times New Roman" pitchFamily="18" charset="0"/>
              </a:rPr>
              <a:t>分别是</a:t>
            </a:r>
            <a:r>
              <a:rPr kumimoji="1" lang="en-US" altLang="zh-CN" sz="2400" b="1" dirty="0">
                <a:latin typeface="Times New Roman" pitchFamily="18" charset="0"/>
                <a:ea typeface="幼圆" pitchFamily="49" charset="-122"/>
                <a:cs typeface="Times New Roman" pitchFamily="18" charset="0"/>
              </a:rPr>
              <a:t>U×V</a:t>
            </a:r>
            <a:r>
              <a:rPr kumimoji="1" lang="zh-CN" altLang="en-US" sz="2400" b="1" dirty="0">
                <a:latin typeface="Times New Roman" pitchFamily="18" charset="0"/>
                <a:ea typeface="幼圆" pitchFamily="49" charset="-122"/>
                <a:cs typeface="Times New Roman" pitchFamily="18" charset="0"/>
              </a:rPr>
              <a:t>与</a:t>
            </a:r>
            <a:r>
              <a:rPr kumimoji="1" lang="en-US" altLang="zh-CN" sz="2400" b="1" dirty="0">
                <a:latin typeface="Times New Roman" pitchFamily="18" charset="0"/>
                <a:ea typeface="幼圆" pitchFamily="49" charset="-122"/>
                <a:cs typeface="Times New Roman" pitchFamily="18" charset="0"/>
              </a:rPr>
              <a:t>V×W</a:t>
            </a:r>
            <a:r>
              <a:rPr kumimoji="1" lang="zh-CN" altLang="en-US" sz="2400" b="1" dirty="0">
                <a:latin typeface="Times New Roman" pitchFamily="18" charset="0"/>
                <a:ea typeface="幼圆" pitchFamily="49" charset="-122"/>
                <a:cs typeface="Times New Roman" pitchFamily="18" charset="0"/>
              </a:rPr>
              <a:t>上的两个模糊关系，则</a:t>
            </a:r>
            <a:r>
              <a:rPr kumimoji="1" lang="en-US" altLang="zh-CN" sz="2400" b="1" dirty="0">
                <a:latin typeface="Times New Roman" pitchFamily="18" charset="0"/>
                <a:ea typeface="幼圆" pitchFamily="49" charset="-122"/>
                <a:cs typeface="Times New Roman" pitchFamily="18" charset="0"/>
              </a:rPr>
              <a:t>R</a:t>
            </a:r>
            <a:r>
              <a:rPr kumimoji="1" lang="en-US" altLang="zh-CN" sz="2400" b="1" baseline="-25000" dirty="0">
                <a:latin typeface="Times New Roman" pitchFamily="18" charset="0"/>
                <a:ea typeface="幼圆" pitchFamily="49" charset="-122"/>
                <a:cs typeface="Times New Roman" pitchFamily="18" charset="0"/>
              </a:rPr>
              <a:t>1</a:t>
            </a:r>
            <a:r>
              <a:rPr kumimoji="1" lang="zh-CN" altLang="en-US" sz="2400" b="1" dirty="0">
                <a:latin typeface="Times New Roman" pitchFamily="18" charset="0"/>
                <a:ea typeface="幼圆" pitchFamily="49" charset="-122"/>
                <a:cs typeface="Times New Roman" pitchFamily="18" charset="0"/>
              </a:rPr>
              <a:t>与</a:t>
            </a:r>
            <a:r>
              <a:rPr kumimoji="1" lang="en-US" altLang="zh-CN" sz="2400" b="1" dirty="0">
                <a:latin typeface="Times New Roman" pitchFamily="18" charset="0"/>
                <a:ea typeface="幼圆" pitchFamily="49" charset="-122"/>
                <a:cs typeface="Times New Roman" pitchFamily="18" charset="0"/>
              </a:rPr>
              <a:t>R</a:t>
            </a:r>
            <a:r>
              <a:rPr kumimoji="1" lang="en-US" altLang="zh-CN" sz="2400" b="1" baseline="-25000" dirty="0">
                <a:latin typeface="Times New Roman" pitchFamily="18" charset="0"/>
                <a:ea typeface="幼圆" pitchFamily="49" charset="-122"/>
                <a:cs typeface="Times New Roman" pitchFamily="18" charset="0"/>
              </a:rPr>
              <a:t>2</a:t>
            </a:r>
            <a:r>
              <a:rPr kumimoji="1" lang="zh-CN" altLang="en-US" sz="2400" b="1" dirty="0">
                <a:latin typeface="Times New Roman" pitchFamily="18" charset="0"/>
                <a:ea typeface="幼圆" pitchFamily="49" charset="-122"/>
                <a:cs typeface="Times New Roman" pitchFamily="18" charset="0"/>
              </a:rPr>
              <a:t>的合成是从</a:t>
            </a:r>
            <a:r>
              <a:rPr kumimoji="1" lang="en-US" altLang="zh-CN" sz="2400" b="1" dirty="0">
                <a:latin typeface="Times New Roman" pitchFamily="18" charset="0"/>
                <a:ea typeface="幼圆" pitchFamily="49" charset="-122"/>
                <a:cs typeface="Times New Roman" pitchFamily="18" charset="0"/>
              </a:rPr>
              <a:t>U</a:t>
            </a:r>
            <a:r>
              <a:rPr kumimoji="1" lang="zh-CN" altLang="en-US" sz="2400" b="1" dirty="0">
                <a:latin typeface="Times New Roman" pitchFamily="18" charset="0"/>
                <a:ea typeface="幼圆" pitchFamily="49" charset="-122"/>
                <a:cs typeface="Times New Roman" pitchFamily="18" charset="0"/>
              </a:rPr>
              <a:t>到</a:t>
            </a:r>
            <a:r>
              <a:rPr kumimoji="1" lang="en-US" altLang="zh-CN" sz="2400" b="1" dirty="0">
                <a:latin typeface="Times New Roman" pitchFamily="18" charset="0"/>
                <a:ea typeface="幼圆" pitchFamily="49" charset="-122"/>
                <a:cs typeface="Times New Roman" pitchFamily="18" charset="0"/>
              </a:rPr>
              <a:t>W</a:t>
            </a:r>
            <a:r>
              <a:rPr kumimoji="1" lang="zh-CN" altLang="en-US" sz="2400" b="1" dirty="0">
                <a:latin typeface="Times New Roman" pitchFamily="18" charset="0"/>
                <a:ea typeface="幼圆" pitchFamily="49" charset="-122"/>
                <a:cs typeface="Times New Roman" pitchFamily="18" charset="0"/>
              </a:rPr>
              <a:t>的一个模糊关系，记为   </a:t>
            </a:r>
            <a:r>
              <a:rPr kumimoji="1" lang="en-US" altLang="zh-CN" sz="2400" b="1" dirty="0">
                <a:latin typeface="Times New Roman" pitchFamily="18" charset="0"/>
                <a:ea typeface="幼圆" pitchFamily="49" charset="-122"/>
                <a:cs typeface="Times New Roman" pitchFamily="18" charset="0"/>
              </a:rPr>
              <a:t>R</a:t>
            </a:r>
            <a:r>
              <a:rPr kumimoji="1" lang="en-US" altLang="zh-CN" sz="2400" b="1" baseline="-25000" dirty="0">
                <a:latin typeface="Times New Roman" pitchFamily="18" charset="0"/>
                <a:ea typeface="幼圆" pitchFamily="49" charset="-122"/>
                <a:cs typeface="Times New Roman" pitchFamily="18" charset="0"/>
              </a:rPr>
              <a:t>1</a:t>
            </a:r>
            <a:r>
              <a:rPr kumimoji="1" lang="en-US" altLang="zh-CN" sz="2400" b="1" dirty="0">
                <a:latin typeface="Times New Roman" pitchFamily="18" charset="0"/>
                <a:ea typeface="幼圆" pitchFamily="49" charset="-122"/>
                <a:cs typeface="Times New Roman" pitchFamily="18" charset="0"/>
              </a:rPr>
              <a:t>οR</a:t>
            </a:r>
            <a:r>
              <a:rPr kumimoji="1" lang="en-US" altLang="zh-CN" sz="2400" b="1" baseline="-25000" dirty="0">
                <a:latin typeface="Times New Roman" pitchFamily="18" charset="0"/>
                <a:ea typeface="幼圆" pitchFamily="49" charset="-122"/>
                <a:cs typeface="Times New Roman" pitchFamily="18" charset="0"/>
              </a:rPr>
              <a:t>2</a:t>
            </a:r>
            <a:r>
              <a:rPr kumimoji="1" lang="en-US" altLang="zh-CN" sz="2400" b="1" dirty="0">
                <a:latin typeface="Times New Roman" pitchFamily="18" charset="0"/>
                <a:ea typeface="幼圆" pitchFamily="49" charset="-122"/>
                <a:cs typeface="Times New Roman" pitchFamily="18" charset="0"/>
              </a:rPr>
              <a:t> </a:t>
            </a:r>
            <a:r>
              <a:rPr kumimoji="1" lang="zh-CN" altLang="en-US" sz="2400" b="1" dirty="0">
                <a:latin typeface="Times New Roman" pitchFamily="18" charset="0"/>
                <a:ea typeface="幼圆" pitchFamily="49" charset="-122"/>
                <a:cs typeface="Times New Roman" pitchFamily="18" charset="0"/>
              </a:rPr>
              <a:t>。其隶属函数为 </a:t>
            </a:r>
          </a:p>
          <a:p>
            <a:pPr algn="just">
              <a:lnSpc>
                <a:spcPct val="110000"/>
              </a:lnSpc>
              <a:spcBef>
                <a:spcPct val="20000"/>
              </a:spcBef>
            </a:pPr>
            <a:endParaRPr kumimoji="1" lang="zh-CN" altLang="en-US" sz="2400" b="1" dirty="0">
              <a:latin typeface="Times New Roman" pitchFamily="18" charset="0"/>
              <a:ea typeface="幼圆" pitchFamily="49" charset="-122"/>
              <a:cs typeface="Times New Roman" pitchFamily="18" charset="0"/>
            </a:endParaRPr>
          </a:p>
          <a:p>
            <a:pPr algn="just">
              <a:lnSpc>
                <a:spcPct val="110000"/>
              </a:lnSpc>
              <a:spcBef>
                <a:spcPct val="20000"/>
              </a:spcBef>
            </a:pPr>
            <a:endParaRPr kumimoji="1" lang="zh-CN" altLang="en-US" sz="2400" b="1" dirty="0">
              <a:latin typeface="Times New Roman" pitchFamily="18" charset="0"/>
              <a:ea typeface="幼圆" pitchFamily="49" charset="-122"/>
              <a:cs typeface="Times New Roman" pitchFamily="18" charset="0"/>
            </a:endParaRPr>
          </a:p>
          <a:p>
            <a:pPr algn="just">
              <a:lnSpc>
                <a:spcPct val="110000"/>
              </a:lnSpc>
              <a:spcBef>
                <a:spcPct val="20000"/>
              </a:spcBef>
            </a:pPr>
            <a:r>
              <a:rPr kumimoji="1" lang="zh-CN" altLang="en-US" sz="2400" b="1" dirty="0">
                <a:latin typeface="Times New Roman" pitchFamily="18" charset="0"/>
                <a:ea typeface="幼圆" pitchFamily="49" charset="-122"/>
                <a:cs typeface="Times New Roman" pitchFamily="18" charset="0"/>
              </a:rPr>
              <a:t>其中，∧和∨分别表示取最小和取最大。</a:t>
            </a:r>
          </a:p>
        </p:txBody>
      </p:sp>
      <p:graphicFrame>
        <p:nvGraphicFramePr>
          <p:cNvPr id="143368" name="Object 8"/>
          <p:cNvGraphicFramePr>
            <a:graphicFrameLocks noChangeAspect="1"/>
          </p:cNvGraphicFramePr>
          <p:nvPr>
            <p:extLst>
              <p:ext uri="{D42A27DB-BD31-4B8C-83A1-F6EECF244321}">
                <p14:modId xmlns:p14="http://schemas.microsoft.com/office/powerpoint/2010/main" val="1699831675"/>
              </p:ext>
            </p:extLst>
          </p:nvPr>
        </p:nvGraphicFramePr>
        <p:xfrm>
          <a:off x="1881976" y="3609020"/>
          <a:ext cx="5688012" cy="584200"/>
        </p:xfrm>
        <a:graphic>
          <a:graphicData uri="http://schemas.openxmlformats.org/presentationml/2006/ole">
            <mc:AlternateContent xmlns:mc="http://schemas.openxmlformats.org/markup-compatibility/2006">
              <mc:Choice xmlns:v="urn:schemas-microsoft-com:vml" Requires="v">
                <p:oleObj spid="_x0000_s143526" name="Equation" r:id="rId4" imgW="2298600" imgH="241200" progId="Equation.3">
                  <p:embed/>
                </p:oleObj>
              </mc:Choice>
              <mc:Fallback>
                <p:oleObj name="Equation" r:id="rId4" imgW="2298600" imgH="241200"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1976" y="3609020"/>
                        <a:ext cx="5688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 Box 11"/>
          <p:cNvSpPr txBox="1">
            <a:spLocks noChangeArrowheads="1"/>
          </p:cNvSpPr>
          <p:nvPr/>
        </p:nvSpPr>
        <p:spPr bwMode="auto">
          <a:xfrm>
            <a:off x="539750" y="225425"/>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
              </a:spcBef>
            </a:pPr>
            <a:r>
              <a:rPr lang="zh-CN" altLang="en-US" sz="4400" b="1" dirty="0">
                <a:solidFill>
                  <a:schemeClr val="accent2"/>
                </a:solidFill>
                <a:latin typeface="方正姚体" pitchFamily="2" charset="-122"/>
                <a:ea typeface="方正姚体" pitchFamily="2" charset="-122"/>
                <a:cs typeface="+mj-cs"/>
              </a:rPr>
              <a:t>模糊关系</a:t>
            </a:r>
            <a:r>
              <a:rPr lang="zh-CN" altLang="en-US" sz="4400" b="1" dirty="0" smtClean="0">
                <a:solidFill>
                  <a:schemeClr val="accent2"/>
                </a:solidFill>
                <a:latin typeface="方正姚体" pitchFamily="2" charset="-122"/>
                <a:ea typeface="方正姚体" pitchFamily="2" charset="-122"/>
                <a:cs typeface="+mj-cs"/>
              </a:rPr>
              <a:t>的</a:t>
            </a:r>
            <a:r>
              <a:rPr lang="zh-CN" altLang="en-US" sz="4400" b="1" dirty="0">
                <a:solidFill>
                  <a:schemeClr val="accent2"/>
                </a:solidFill>
                <a:latin typeface="方正姚体" pitchFamily="2" charset="-122"/>
                <a:ea typeface="方正姚体" pitchFamily="2" charset="-122"/>
                <a:cs typeface="+mj-cs"/>
              </a:rPr>
              <a:t>合成</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ext Box 2"/>
          <p:cNvSpPr txBox="1">
            <a:spLocks noChangeArrowheads="1"/>
          </p:cNvSpPr>
          <p:nvPr/>
        </p:nvSpPr>
        <p:spPr bwMode="auto">
          <a:xfrm>
            <a:off x="179388" y="1423988"/>
            <a:ext cx="8505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400" b="1" dirty="0" smtClean="0">
                <a:solidFill>
                  <a:srgbClr val="00B050"/>
                </a:solidFill>
                <a:latin typeface="仿宋_GB2312" pitchFamily="49" charset="-122"/>
                <a:ea typeface="仿宋_GB2312" pitchFamily="49" charset="-122"/>
              </a:rPr>
              <a:t>例</a:t>
            </a:r>
            <a:r>
              <a:rPr kumimoji="1" lang="en-US" altLang="zh-CN" sz="2400" b="1" dirty="0" smtClean="0">
                <a:solidFill>
                  <a:srgbClr val="00B050"/>
                </a:solidFill>
                <a:latin typeface="仿宋_GB2312" pitchFamily="49" charset="-122"/>
                <a:ea typeface="仿宋_GB2312" pitchFamily="49" charset="-122"/>
              </a:rPr>
              <a:t> </a:t>
            </a:r>
            <a:r>
              <a:rPr kumimoji="1" lang="zh-CN" altLang="en-US" sz="2400" b="1" dirty="0" smtClean="0">
                <a:latin typeface="仿宋_GB2312" pitchFamily="49" charset="-122"/>
                <a:ea typeface="仿宋_GB2312" pitchFamily="49" charset="-122"/>
              </a:rPr>
              <a:t>设有</a:t>
            </a:r>
            <a:r>
              <a:rPr kumimoji="1" lang="zh-CN" altLang="en-US" sz="2400" b="1" dirty="0">
                <a:latin typeface="仿宋_GB2312" pitchFamily="49" charset="-122"/>
                <a:ea typeface="仿宋_GB2312" pitchFamily="49" charset="-122"/>
              </a:rPr>
              <a:t>以下两个模糊关系</a:t>
            </a:r>
            <a:r>
              <a:rPr kumimoji="1" lang="zh-CN" altLang="en-US" sz="2400" dirty="0">
                <a:latin typeface="仿宋_GB2312" pitchFamily="49" charset="-122"/>
                <a:ea typeface="仿宋_GB2312" pitchFamily="49" charset="-122"/>
              </a:rPr>
              <a:t> </a:t>
            </a:r>
          </a:p>
        </p:txBody>
      </p:sp>
      <p:graphicFrame>
        <p:nvGraphicFramePr>
          <p:cNvPr id="144387" name="Object 3"/>
          <p:cNvGraphicFramePr>
            <a:graphicFrameLocks noChangeAspect="1"/>
          </p:cNvGraphicFramePr>
          <p:nvPr>
            <p:extLst>
              <p:ext uri="{D42A27DB-BD31-4B8C-83A1-F6EECF244321}">
                <p14:modId xmlns:p14="http://schemas.microsoft.com/office/powerpoint/2010/main" val="3377536354"/>
              </p:ext>
            </p:extLst>
          </p:nvPr>
        </p:nvGraphicFramePr>
        <p:xfrm>
          <a:off x="1151620" y="1893049"/>
          <a:ext cx="5653088" cy="1465263"/>
        </p:xfrm>
        <a:graphic>
          <a:graphicData uri="http://schemas.openxmlformats.org/presentationml/2006/ole">
            <mc:AlternateContent xmlns:mc="http://schemas.openxmlformats.org/markup-compatibility/2006">
              <mc:Choice xmlns:v="urn:schemas-microsoft-com:vml" Requires="v">
                <p:oleObj spid="_x0000_s144690" name="Equation" r:id="rId4" imgW="2717640" imgH="711000" progId="Equation.3">
                  <p:embed/>
                </p:oleObj>
              </mc:Choice>
              <mc:Fallback>
                <p:oleObj name="Equation" r:id="rId4" imgW="2717640" imgH="7110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1620" y="1893049"/>
                        <a:ext cx="5653088"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4388" name="Text Box 4"/>
          <p:cNvSpPr txBox="1">
            <a:spLocks noChangeArrowheads="1"/>
          </p:cNvSpPr>
          <p:nvPr/>
        </p:nvSpPr>
        <p:spPr bwMode="auto">
          <a:xfrm>
            <a:off x="262919" y="3313801"/>
            <a:ext cx="594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400" b="1" dirty="0">
                <a:latin typeface="仿宋_GB2312" pitchFamily="49" charset="-122"/>
                <a:ea typeface="仿宋_GB2312" pitchFamily="49" charset="-122"/>
              </a:rPr>
              <a:t>则</a:t>
            </a:r>
            <a:r>
              <a:rPr kumimoji="1" lang="en-US" altLang="zh-CN" sz="2400" b="1" dirty="0">
                <a:latin typeface="仿宋_GB2312" pitchFamily="49" charset="-122"/>
                <a:ea typeface="仿宋_GB2312" pitchFamily="49" charset="-122"/>
              </a:rPr>
              <a:t>R</a:t>
            </a:r>
            <a:r>
              <a:rPr kumimoji="1" lang="en-US" altLang="zh-CN" sz="2400" b="1" baseline="-25000" dirty="0">
                <a:latin typeface="仿宋_GB2312" pitchFamily="49" charset="-122"/>
                <a:ea typeface="仿宋_GB2312" pitchFamily="49" charset="-122"/>
              </a:rPr>
              <a:t>1</a:t>
            </a:r>
            <a:r>
              <a:rPr kumimoji="1" lang="zh-CN" altLang="en-US" sz="2400" b="1" dirty="0">
                <a:latin typeface="仿宋_GB2312" pitchFamily="49" charset="-122"/>
                <a:ea typeface="仿宋_GB2312" pitchFamily="49" charset="-122"/>
              </a:rPr>
              <a:t>与</a:t>
            </a:r>
            <a:r>
              <a:rPr kumimoji="1" lang="en-US" altLang="zh-CN" sz="2400" b="1" dirty="0">
                <a:latin typeface="仿宋_GB2312" pitchFamily="49" charset="-122"/>
                <a:ea typeface="仿宋_GB2312" pitchFamily="49" charset="-122"/>
              </a:rPr>
              <a:t>R</a:t>
            </a:r>
            <a:r>
              <a:rPr kumimoji="1" lang="en-US" altLang="zh-CN" sz="2400" b="1" baseline="-25000" dirty="0">
                <a:latin typeface="仿宋_GB2312" pitchFamily="49" charset="-122"/>
                <a:ea typeface="仿宋_GB2312" pitchFamily="49" charset="-122"/>
              </a:rPr>
              <a:t>2</a:t>
            </a:r>
            <a:r>
              <a:rPr kumimoji="1" lang="zh-CN" altLang="en-US" sz="2400" b="1" dirty="0">
                <a:latin typeface="仿宋_GB2312" pitchFamily="49" charset="-122"/>
                <a:ea typeface="仿宋_GB2312" pitchFamily="49" charset="-122"/>
              </a:rPr>
              <a:t>的合成是</a:t>
            </a:r>
            <a:r>
              <a:rPr kumimoji="1" lang="zh-CN" altLang="en-US" sz="2400" dirty="0">
                <a:latin typeface="仿宋_GB2312" pitchFamily="49" charset="-122"/>
                <a:ea typeface="仿宋_GB2312" pitchFamily="49" charset="-122"/>
              </a:rPr>
              <a:t> </a:t>
            </a:r>
          </a:p>
        </p:txBody>
      </p:sp>
      <p:graphicFrame>
        <p:nvGraphicFramePr>
          <p:cNvPr id="144389" name="Object 5"/>
          <p:cNvGraphicFramePr>
            <a:graphicFrameLocks noChangeAspect="1"/>
          </p:cNvGraphicFramePr>
          <p:nvPr>
            <p:extLst>
              <p:ext uri="{D42A27DB-BD31-4B8C-83A1-F6EECF244321}">
                <p14:modId xmlns:p14="http://schemas.microsoft.com/office/powerpoint/2010/main" val="3246054966"/>
              </p:ext>
            </p:extLst>
          </p:nvPr>
        </p:nvGraphicFramePr>
        <p:xfrm>
          <a:off x="2159732" y="3969060"/>
          <a:ext cx="3060700" cy="903288"/>
        </p:xfrm>
        <a:graphic>
          <a:graphicData uri="http://schemas.openxmlformats.org/presentationml/2006/ole">
            <mc:AlternateContent xmlns:mc="http://schemas.openxmlformats.org/markup-compatibility/2006">
              <mc:Choice xmlns:v="urn:schemas-microsoft-com:vml" Requires="v">
                <p:oleObj spid="_x0000_s144691" name="公式" r:id="rId6" imgW="1511280" imgH="457200" progId="Equation.3">
                  <p:embed/>
                </p:oleObj>
              </mc:Choice>
              <mc:Fallback>
                <p:oleObj name="公式" r:id="rId6" imgW="1511280" imgH="4572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9732" y="3969060"/>
                        <a:ext cx="3060700"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4390" name="Text Box 6"/>
          <p:cNvSpPr txBox="1">
            <a:spLocks noChangeArrowheads="1"/>
          </p:cNvSpPr>
          <p:nvPr/>
        </p:nvSpPr>
        <p:spPr bwMode="auto">
          <a:xfrm>
            <a:off x="179388" y="5121275"/>
            <a:ext cx="8469312"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120000"/>
              </a:lnSpc>
              <a:spcBef>
                <a:spcPct val="25000"/>
              </a:spcBef>
            </a:pPr>
            <a:r>
              <a:rPr kumimoji="1" lang="zh-CN" altLang="en-US" sz="2400" b="1" dirty="0" smtClean="0">
                <a:solidFill>
                  <a:srgbClr val="00B050"/>
                </a:solidFill>
                <a:latin typeface="Times New Roman" pitchFamily="18" charset="0"/>
                <a:ea typeface="仿宋_GB2312" pitchFamily="49" charset="-122"/>
                <a:cs typeface="Times New Roman" pitchFamily="18" charset="0"/>
              </a:rPr>
              <a:t>把</a:t>
            </a:r>
            <a:r>
              <a:rPr kumimoji="1" lang="en-US" altLang="zh-CN" sz="2400" b="1" dirty="0">
                <a:solidFill>
                  <a:srgbClr val="00B050"/>
                </a:solidFill>
                <a:latin typeface="Times New Roman" pitchFamily="18" charset="0"/>
                <a:ea typeface="仿宋_GB2312" pitchFamily="49" charset="-122"/>
                <a:cs typeface="Times New Roman" pitchFamily="18" charset="0"/>
              </a:rPr>
              <a:t>R</a:t>
            </a:r>
            <a:r>
              <a:rPr kumimoji="1" lang="en-US" altLang="zh-CN" sz="2400" b="1" baseline="-25000" dirty="0">
                <a:solidFill>
                  <a:srgbClr val="00B050"/>
                </a:solidFill>
                <a:latin typeface="Times New Roman" pitchFamily="18" charset="0"/>
                <a:ea typeface="仿宋_GB2312" pitchFamily="49" charset="-122"/>
                <a:cs typeface="Times New Roman" pitchFamily="18" charset="0"/>
              </a:rPr>
              <a:t>1</a:t>
            </a:r>
            <a:r>
              <a:rPr kumimoji="1" lang="zh-CN" altLang="en-US" sz="2400" b="1" dirty="0">
                <a:solidFill>
                  <a:srgbClr val="00B050"/>
                </a:solidFill>
                <a:latin typeface="Times New Roman" pitchFamily="18" charset="0"/>
                <a:ea typeface="仿宋_GB2312" pitchFamily="49" charset="-122"/>
                <a:cs typeface="Times New Roman" pitchFamily="18" charset="0"/>
              </a:rPr>
              <a:t>的第</a:t>
            </a:r>
            <a:r>
              <a:rPr kumimoji="1" lang="en-US" altLang="zh-CN" sz="2400" b="1" dirty="0">
                <a:solidFill>
                  <a:srgbClr val="00B050"/>
                </a:solidFill>
                <a:latin typeface="Times New Roman" pitchFamily="18" charset="0"/>
                <a:ea typeface="仿宋_GB2312" pitchFamily="49" charset="-122"/>
                <a:cs typeface="Times New Roman" pitchFamily="18" charset="0"/>
              </a:rPr>
              <a:t>i</a:t>
            </a:r>
            <a:r>
              <a:rPr kumimoji="1" lang="zh-CN" altLang="en-US" sz="2400" b="1" dirty="0">
                <a:solidFill>
                  <a:srgbClr val="00B050"/>
                </a:solidFill>
                <a:latin typeface="Times New Roman" pitchFamily="18" charset="0"/>
                <a:ea typeface="仿宋_GB2312" pitchFamily="49" charset="-122"/>
                <a:cs typeface="Times New Roman" pitchFamily="18" charset="0"/>
              </a:rPr>
              <a:t>行元素分别与</a:t>
            </a:r>
            <a:r>
              <a:rPr kumimoji="1" lang="en-US" altLang="zh-CN" sz="2400" b="1" dirty="0">
                <a:solidFill>
                  <a:srgbClr val="00B050"/>
                </a:solidFill>
                <a:latin typeface="Times New Roman" pitchFamily="18" charset="0"/>
                <a:ea typeface="仿宋_GB2312" pitchFamily="49" charset="-122"/>
                <a:cs typeface="Times New Roman" pitchFamily="18" charset="0"/>
              </a:rPr>
              <a:t>R</a:t>
            </a:r>
            <a:r>
              <a:rPr kumimoji="1" lang="en-US" altLang="zh-CN" sz="2400" b="1" baseline="-25000" dirty="0">
                <a:solidFill>
                  <a:srgbClr val="00B050"/>
                </a:solidFill>
                <a:latin typeface="Times New Roman" pitchFamily="18" charset="0"/>
                <a:ea typeface="仿宋_GB2312" pitchFamily="49" charset="-122"/>
                <a:cs typeface="Times New Roman" pitchFamily="18" charset="0"/>
              </a:rPr>
              <a:t>2</a:t>
            </a:r>
            <a:r>
              <a:rPr kumimoji="1" lang="zh-CN" altLang="en-US" sz="2400" b="1" dirty="0">
                <a:solidFill>
                  <a:srgbClr val="00B050"/>
                </a:solidFill>
                <a:latin typeface="Times New Roman" pitchFamily="18" charset="0"/>
                <a:ea typeface="仿宋_GB2312" pitchFamily="49" charset="-122"/>
                <a:cs typeface="Times New Roman" pitchFamily="18" charset="0"/>
              </a:rPr>
              <a:t>的第</a:t>
            </a:r>
            <a:r>
              <a:rPr kumimoji="1" lang="en-US" altLang="zh-CN" sz="2400" b="1" dirty="0">
                <a:solidFill>
                  <a:srgbClr val="00B050"/>
                </a:solidFill>
                <a:latin typeface="Times New Roman" pitchFamily="18" charset="0"/>
                <a:ea typeface="仿宋_GB2312" pitchFamily="49" charset="-122"/>
                <a:cs typeface="Times New Roman" pitchFamily="18" charset="0"/>
              </a:rPr>
              <a:t>j</a:t>
            </a:r>
            <a:r>
              <a:rPr kumimoji="1" lang="zh-CN" altLang="en-US" sz="2400" b="1" dirty="0">
                <a:solidFill>
                  <a:srgbClr val="00B050"/>
                </a:solidFill>
                <a:latin typeface="Times New Roman" pitchFamily="18" charset="0"/>
                <a:ea typeface="仿宋_GB2312" pitchFamily="49" charset="-122"/>
                <a:cs typeface="Times New Roman" pitchFamily="18" charset="0"/>
              </a:rPr>
              <a:t>列的对应元素相比较，两个数中取最小者，然后再在所得的一组最小数中取最大的一个，并以此数作为</a:t>
            </a:r>
            <a:r>
              <a:rPr kumimoji="1" lang="en-US" altLang="zh-CN" sz="2400" b="1" dirty="0">
                <a:solidFill>
                  <a:srgbClr val="00B050"/>
                </a:solidFill>
                <a:latin typeface="Times New Roman" pitchFamily="18" charset="0"/>
                <a:ea typeface="仿宋_GB2312" pitchFamily="49" charset="-122"/>
                <a:cs typeface="Times New Roman" pitchFamily="18" charset="0"/>
              </a:rPr>
              <a:t>R</a:t>
            </a:r>
            <a:r>
              <a:rPr kumimoji="1" lang="en-US" altLang="zh-CN" sz="2400" b="1" baseline="-25000" dirty="0">
                <a:solidFill>
                  <a:srgbClr val="00B050"/>
                </a:solidFill>
                <a:latin typeface="Times New Roman" pitchFamily="18" charset="0"/>
                <a:ea typeface="仿宋_GB2312" pitchFamily="49" charset="-122"/>
                <a:cs typeface="Times New Roman" pitchFamily="18" charset="0"/>
              </a:rPr>
              <a:t>1</a:t>
            </a:r>
            <a:r>
              <a:rPr kumimoji="1" lang="en-US" altLang="zh-CN" sz="2400" b="1" dirty="0">
                <a:solidFill>
                  <a:srgbClr val="00B050"/>
                </a:solidFill>
                <a:latin typeface="Times New Roman" pitchFamily="18" charset="0"/>
                <a:ea typeface="仿宋_GB2312" pitchFamily="49" charset="-122"/>
                <a:cs typeface="Times New Roman" pitchFamily="18" charset="0"/>
              </a:rPr>
              <a:t>οR</a:t>
            </a:r>
            <a:r>
              <a:rPr kumimoji="1" lang="en-US" altLang="zh-CN" sz="2400" b="1" baseline="-25000" dirty="0">
                <a:solidFill>
                  <a:srgbClr val="00B050"/>
                </a:solidFill>
                <a:latin typeface="Times New Roman" pitchFamily="18" charset="0"/>
                <a:ea typeface="仿宋_GB2312" pitchFamily="49" charset="-122"/>
                <a:cs typeface="Times New Roman" pitchFamily="18" charset="0"/>
              </a:rPr>
              <a:t>2</a:t>
            </a:r>
            <a:r>
              <a:rPr kumimoji="1" lang="zh-CN" altLang="en-US" sz="2400" b="1" dirty="0">
                <a:solidFill>
                  <a:srgbClr val="00B050"/>
                </a:solidFill>
                <a:latin typeface="Times New Roman" pitchFamily="18" charset="0"/>
                <a:ea typeface="仿宋_GB2312" pitchFamily="49" charset="-122"/>
                <a:cs typeface="Times New Roman" pitchFamily="18" charset="0"/>
              </a:rPr>
              <a:t>的元素</a:t>
            </a:r>
            <a:r>
              <a:rPr kumimoji="1" lang="en-US" altLang="zh-CN" sz="2400" b="1" dirty="0">
                <a:solidFill>
                  <a:srgbClr val="00B050"/>
                </a:solidFill>
                <a:latin typeface="Times New Roman" pitchFamily="18" charset="0"/>
                <a:ea typeface="仿宋_GB2312" pitchFamily="49" charset="-122"/>
                <a:cs typeface="Times New Roman" pitchFamily="18" charset="0"/>
              </a:rPr>
              <a:t>R(</a:t>
            </a:r>
            <a:r>
              <a:rPr kumimoji="1" lang="en-US" altLang="zh-CN" sz="2400" b="1" dirty="0" err="1">
                <a:solidFill>
                  <a:srgbClr val="00B050"/>
                </a:solidFill>
                <a:latin typeface="Times New Roman" pitchFamily="18" charset="0"/>
                <a:ea typeface="仿宋_GB2312" pitchFamily="49" charset="-122"/>
                <a:cs typeface="Times New Roman" pitchFamily="18" charset="0"/>
              </a:rPr>
              <a:t>i,j</a:t>
            </a:r>
            <a:r>
              <a:rPr kumimoji="1" lang="en-US" altLang="zh-CN" sz="2400" b="1" dirty="0">
                <a:solidFill>
                  <a:srgbClr val="00B050"/>
                </a:solidFill>
                <a:latin typeface="Times New Roman" pitchFamily="18" charset="0"/>
                <a:ea typeface="仿宋_GB2312" pitchFamily="49" charset="-122"/>
                <a:cs typeface="Times New Roman" pitchFamily="18" charset="0"/>
              </a:rPr>
              <a:t>)</a:t>
            </a:r>
            <a:r>
              <a:rPr kumimoji="1" lang="zh-CN" altLang="en-US" sz="2400" b="1" dirty="0">
                <a:solidFill>
                  <a:srgbClr val="00B050"/>
                </a:solidFill>
                <a:latin typeface="Times New Roman" pitchFamily="18" charset="0"/>
                <a:ea typeface="仿宋_GB2312" pitchFamily="49" charset="-122"/>
                <a:cs typeface="Times New Roman" pitchFamily="18" charset="0"/>
              </a:rPr>
              <a:t>。</a:t>
            </a:r>
          </a:p>
        </p:txBody>
      </p:sp>
      <p:sp>
        <p:nvSpPr>
          <p:cNvPr id="9" name="Text Box 11"/>
          <p:cNvSpPr txBox="1">
            <a:spLocks noChangeArrowheads="1"/>
          </p:cNvSpPr>
          <p:nvPr/>
        </p:nvSpPr>
        <p:spPr bwMode="auto">
          <a:xfrm>
            <a:off x="539750" y="225425"/>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
              </a:spcBef>
            </a:pPr>
            <a:r>
              <a:rPr lang="zh-CN" altLang="en-US" sz="4400" b="1" dirty="0">
                <a:solidFill>
                  <a:schemeClr val="accent2"/>
                </a:solidFill>
                <a:latin typeface="方正姚体" pitchFamily="2" charset="-122"/>
                <a:ea typeface="方正姚体" pitchFamily="2" charset="-122"/>
                <a:cs typeface="+mj-cs"/>
              </a:rPr>
              <a:t>模糊关系</a:t>
            </a:r>
            <a:r>
              <a:rPr lang="zh-CN" altLang="en-US" sz="4400" b="1" dirty="0" smtClean="0">
                <a:solidFill>
                  <a:schemeClr val="accent2"/>
                </a:solidFill>
                <a:latin typeface="方正姚体" pitchFamily="2" charset="-122"/>
                <a:ea typeface="方正姚体" pitchFamily="2" charset="-122"/>
                <a:cs typeface="+mj-cs"/>
              </a:rPr>
              <a:t>的</a:t>
            </a:r>
            <a:r>
              <a:rPr lang="zh-CN" altLang="en-US" sz="4400" b="1" dirty="0">
                <a:solidFill>
                  <a:schemeClr val="accent2"/>
                </a:solidFill>
                <a:latin typeface="方正姚体" pitchFamily="2" charset="-122"/>
                <a:ea typeface="方正姚体" pitchFamily="2" charset="-122"/>
                <a:cs typeface="+mj-cs"/>
              </a:rPr>
              <a:t>合成</a:t>
            </a:r>
            <a:endParaRPr lang="en-US" altLang="zh-CN" sz="4400" b="1" dirty="0">
              <a:solidFill>
                <a:schemeClr val="accent2"/>
              </a:solidFill>
              <a:latin typeface="方正姚体" pitchFamily="2" charset="-122"/>
              <a:ea typeface="方正姚体" pitchFamily="2" charset="-122"/>
              <a:cs typeface="+mj-cs"/>
            </a:endParaRPr>
          </a:p>
        </p:txBody>
      </p:sp>
      <p:sp>
        <p:nvSpPr>
          <p:cNvPr id="2" name="TextBox 1"/>
          <p:cNvSpPr txBox="1"/>
          <p:nvPr/>
        </p:nvSpPr>
        <p:spPr>
          <a:xfrm>
            <a:off x="6206519" y="4005064"/>
            <a:ext cx="2478694" cy="523220"/>
          </a:xfrm>
          <a:prstGeom prst="rect">
            <a:avLst/>
          </a:prstGeom>
          <a:noFill/>
        </p:spPr>
        <p:txBody>
          <a:bodyPr wrap="square" rtlCol="0">
            <a:spAutoFit/>
          </a:bodyPr>
          <a:lstStyle/>
          <a:p>
            <a:r>
              <a:rPr lang="zh-CN" altLang="en-US" sz="2800" dirty="0" smtClean="0">
                <a:solidFill>
                  <a:srgbClr val="3333FF"/>
                </a:solidFill>
                <a:latin typeface="方正卡通简体" pitchFamily="65" charset="-122"/>
                <a:ea typeface="方正卡通简体" pitchFamily="65" charset="-122"/>
              </a:rPr>
              <a:t>类比矩阵乘法</a:t>
            </a:r>
            <a:endParaRPr lang="zh-CN" altLang="en-US" sz="2800" dirty="0">
              <a:solidFill>
                <a:srgbClr val="3333FF"/>
              </a:solidFill>
              <a:latin typeface="方正卡通简体" pitchFamily="65" charset="-122"/>
              <a:ea typeface="方正卡通简体" pitchFamily="65" charset="-122"/>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50824" y="1420265"/>
            <a:ext cx="8605651" cy="2080743"/>
          </a:xfrm>
          <a:prstGeom prst="roundRect">
            <a:avLst>
              <a:gd name="adj" fmla="val 13976"/>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410" name="Text Box 2"/>
          <p:cNvSpPr txBox="1">
            <a:spLocks noChangeArrowheads="1"/>
          </p:cNvSpPr>
          <p:nvPr/>
        </p:nvSpPr>
        <p:spPr bwMode="auto">
          <a:xfrm>
            <a:off x="395192" y="1557338"/>
            <a:ext cx="8316913" cy="941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5000"/>
              </a:lnSpc>
              <a:spcBef>
                <a:spcPct val="25000"/>
              </a:spcBef>
            </a:pPr>
            <a:r>
              <a:rPr kumimoji="1" lang="zh-CN" altLang="en-US" sz="2400" b="1" dirty="0" smtClean="0">
                <a:solidFill>
                  <a:srgbClr val="CC0066"/>
                </a:solidFill>
                <a:latin typeface="Times New Roman" pitchFamily="18" charset="0"/>
                <a:ea typeface="幼圆" pitchFamily="49" charset="-122"/>
                <a:cs typeface="Times New Roman" pitchFamily="18" charset="0"/>
              </a:rPr>
              <a:t>定义 </a:t>
            </a:r>
            <a:r>
              <a:rPr kumimoji="1" lang="zh-CN" altLang="en-US" sz="2400" b="1" dirty="0" smtClean="0">
                <a:latin typeface="Times New Roman" pitchFamily="18" charset="0"/>
                <a:ea typeface="幼圆" pitchFamily="49" charset="-122"/>
                <a:cs typeface="Times New Roman" pitchFamily="18" charset="0"/>
              </a:rPr>
              <a:t>设</a:t>
            </a:r>
            <a:r>
              <a:rPr kumimoji="1" lang="en-US" altLang="zh-CN" sz="2400" b="1" dirty="0">
                <a:latin typeface="Times New Roman" pitchFamily="18" charset="0"/>
                <a:ea typeface="幼圆" pitchFamily="49" charset="-122"/>
                <a:cs typeface="Times New Roman" pitchFamily="18" charset="0"/>
              </a:rPr>
              <a:t>F={</a:t>
            </a:r>
            <a:r>
              <a:rPr kumimoji="1" lang="el-GR" altLang="zh-CN" sz="2400" b="1" dirty="0">
                <a:latin typeface="Times New Roman" pitchFamily="18" charset="0"/>
                <a:ea typeface="幼圆" pitchFamily="49" charset="-122"/>
                <a:cs typeface="Times New Roman" pitchFamily="18" charset="0"/>
              </a:rPr>
              <a:t>μ</a:t>
            </a:r>
            <a:r>
              <a:rPr kumimoji="1" lang="en-US" altLang="zh-CN" sz="2400" b="1" baseline="-25000" dirty="0">
                <a:latin typeface="Times New Roman" pitchFamily="18" charset="0"/>
                <a:ea typeface="幼圆" pitchFamily="49" charset="-122"/>
                <a:cs typeface="Times New Roman" pitchFamily="18" charset="0"/>
              </a:rPr>
              <a:t>F</a:t>
            </a:r>
            <a:r>
              <a:rPr kumimoji="1" lang="en-US" altLang="zh-CN" sz="2400" b="1" dirty="0">
                <a:latin typeface="Times New Roman" pitchFamily="18" charset="0"/>
                <a:ea typeface="幼圆" pitchFamily="49" charset="-122"/>
                <a:cs typeface="Times New Roman" pitchFamily="18" charset="0"/>
              </a:rPr>
              <a:t>(u</a:t>
            </a:r>
            <a:r>
              <a:rPr kumimoji="1" lang="en-US" altLang="zh-CN" sz="2400" b="1" baseline="-25000" dirty="0">
                <a:latin typeface="Times New Roman" pitchFamily="18" charset="0"/>
                <a:ea typeface="幼圆" pitchFamily="49" charset="-122"/>
                <a:cs typeface="Times New Roman" pitchFamily="18" charset="0"/>
              </a:rPr>
              <a:t>1</a:t>
            </a:r>
            <a:r>
              <a:rPr kumimoji="1" lang="en-US" altLang="zh-CN" sz="2400" b="1" dirty="0">
                <a:latin typeface="Times New Roman" pitchFamily="18" charset="0"/>
                <a:ea typeface="幼圆" pitchFamily="49" charset="-122"/>
                <a:cs typeface="Times New Roman" pitchFamily="18" charset="0"/>
              </a:rPr>
              <a:t>),</a:t>
            </a:r>
            <a:r>
              <a:rPr kumimoji="1" lang="el-GR" altLang="zh-CN" sz="2400" b="1" dirty="0">
                <a:latin typeface="Times New Roman" pitchFamily="18" charset="0"/>
                <a:ea typeface="幼圆" pitchFamily="49" charset="-122"/>
                <a:cs typeface="Times New Roman" pitchFamily="18" charset="0"/>
              </a:rPr>
              <a:t>μ</a:t>
            </a:r>
            <a:r>
              <a:rPr kumimoji="1" lang="en-US" altLang="zh-CN" sz="2400" b="1" baseline="-25000" dirty="0">
                <a:latin typeface="Times New Roman" pitchFamily="18" charset="0"/>
                <a:ea typeface="幼圆" pitchFamily="49" charset="-122"/>
                <a:cs typeface="Times New Roman" pitchFamily="18" charset="0"/>
              </a:rPr>
              <a:t>F</a:t>
            </a:r>
            <a:r>
              <a:rPr kumimoji="1" lang="en-US" altLang="zh-CN" sz="2400" b="1" dirty="0">
                <a:latin typeface="Times New Roman" pitchFamily="18" charset="0"/>
                <a:ea typeface="幼圆" pitchFamily="49" charset="-122"/>
                <a:cs typeface="Times New Roman" pitchFamily="18" charset="0"/>
              </a:rPr>
              <a:t>(u</a:t>
            </a:r>
            <a:r>
              <a:rPr kumimoji="1" lang="en-US" altLang="zh-CN" sz="2400" b="1" baseline="-25000" dirty="0">
                <a:latin typeface="Times New Roman" pitchFamily="18" charset="0"/>
                <a:ea typeface="幼圆" pitchFamily="49" charset="-122"/>
                <a:cs typeface="Times New Roman" pitchFamily="18" charset="0"/>
              </a:rPr>
              <a:t>2</a:t>
            </a:r>
            <a:r>
              <a:rPr kumimoji="1" lang="en-US" altLang="zh-CN" sz="2400" b="1" dirty="0">
                <a:latin typeface="Times New Roman" pitchFamily="18" charset="0"/>
                <a:ea typeface="幼圆" pitchFamily="49" charset="-122"/>
                <a:cs typeface="Times New Roman" pitchFamily="18" charset="0"/>
              </a:rPr>
              <a:t>),.., </a:t>
            </a:r>
            <a:r>
              <a:rPr kumimoji="1" lang="el-GR" altLang="zh-CN" sz="2400" b="1" dirty="0">
                <a:latin typeface="Times New Roman" pitchFamily="18" charset="0"/>
                <a:ea typeface="幼圆" pitchFamily="49" charset="-122"/>
                <a:cs typeface="Times New Roman" pitchFamily="18" charset="0"/>
              </a:rPr>
              <a:t>μ</a:t>
            </a:r>
            <a:r>
              <a:rPr kumimoji="1" lang="en-US" altLang="zh-CN" sz="2400" b="1" baseline="-25000" dirty="0">
                <a:latin typeface="Times New Roman" pitchFamily="18" charset="0"/>
                <a:ea typeface="幼圆" pitchFamily="49" charset="-122"/>
                <a:cs typeface="Times New Roman" pitchFamily="18" charset="0"/>
              </a:rPr>
              <a:t>F</a:t>
            </a:r>
            <a:r>
              <a:rPr kumimoji="1" lang="en-US" altLang="zh-CN" sz="2400" b="1" dirty="0">
                <a:latin typeface="Times New Roman" pitchFamily="18" charset="0"/>
                <a:ea typeface="幼圆" pitchFamily="49" charset="-122"/>
                <a:cs typeface="Times New Roman" pitchFamily="18" charset="0"/>
              </a:rPr>
              <a:t>(u</a:t>
            </a:r>
            <a:r>
              <a:rPr kumimoji="1" lang="en-US" altLang="zh-CN" sz="2400" b="1" baseline="-25000" dirty="0">
                <a:latin typeface="Times New Roman" pitchFamily="18" charset="0"/>
                <a:ea typeface="幼圆" pitchFamily="49" charset="-122"/>
                <a:cs typeface="Times New Roman" pitchFamily="18" charset="0"/>
              </a:rPr>
              <a:t>n</a:t>
            </a:r>
            <a:r>
              <a:rPr kumimoji="1" lang="en-US" altLang="zh-CN" sz="2400" b="1" dirty="0" smtClean="0">
                <a:latin typeface="Times New Roman" pitchFamily="18" charset="0"/>
                <a:ea typeface="幼圆" pitchFamily="49" charset="-122"/>
                <a:cs typeface="Times New Roman" pitchFamily="18" charset="0"/>
              </a:rPr>
              <a:t>)}</a:t>
            </a:r>
            <a:r>
              <a:rPr kumimoji="1" lang="zh-CN" altLang="en-US" sz="2400" b="1" dirty="0">
                <a:latin typeface="Times New Roman" pitchFamily="18" charset="0"/>
                <a:ea typeface="幼圆" pitchFamily="49" charset="-122"/>
                <a:cs typeface="Times New Roman" pitchFamily="18" charset="0"/>
              </a:rPr>
              <a:t>是论域</a:t>
            </a:r>
            <a:r>
              <a:rPr kumimoji="1" lang="en-US" altLang="zh-CN" sz="2400" b="1" dirty="0">
                <a:latin typeface="Times New Roman" pitchFamily="18" charset="0"/>
                <a:ea typeface="幼圆" pitchFamily="49" charset="-122"/>
                <a:cs typeface="Times New Roman" pitchFamily="18" charset="0"/>
              </a:rPr>
              <a:t>U</a:t>
            </a:r>
            <a:r>
              <a:rPr kumimoji="1" lang="zh-CN" altLang="en-US" sz="2400" b="1" dirty="0">
                <a:latin typeface="Times New Roman" pitchFamily="18" charset="0"/>
                <a:ea typeface="幼圆" pitchFamily="49" charset="-122"/>
                <a:cs typeface="Times New Roman" pitchFamily="18" charset="0"/>
              </a:rPr>
              <a:t>上的模糊集，</a:t>
            </a:r>
            <a:r>
              <a:rPr kumimoji="1" lang="en-US" altLang="zh-CN" sz="2400" b="1" dirty="0">
                <a:latin typeface="Times New Roman" pitchFamily="18" charset="0"/>
                <a:ea typeface="幼圆" pitchFamily="49" charset="-122"/>
                <a:cs typeface="Times New Roman" pitchFamily="18" charset="0"/>
              </a:rPr>
              <a:t>R</a:t>
            </a:r>
            <a:r>
              <a:rPr kumimoji="1" lang="zh-CN" altLang="en-US" sz="2400" b="1" dirty="0">
                <a:latin typeface="Times New Roman" pitchFamily="18" charset="0"/>
                <a:ea typeface="幼圆" pitchFamily="49" charset="-122"/>
                <a:cs typeface="Times New Roman" pitchFamily="18" charset="0"/>
              </a:rPr>
              <a:t>是</a:t>
            </a:r>
            <a:r>
              <a:rPr kumimoji="1" lang="en-US" altLang="zh-CN" sz="2400" b="1" dirty="0">
                <a:latin typeface="Times New Roman" pitchFamily="18" charset="0"/>
                <a:ea typeface="幼圆" pitchFamily="49" charset="-122"/>
                <a:cs typeface="Times New Roman" pitchFamily="18" charset="0"/>
              </a:rPr>
              <a:t>U×V</a:t>
            </a:r>
            <a:r>
              <a:rPr kumimoji="1" lang="zh-CN" altLang="en-US" sz="2400" b="1" dirty="0">
                <a:latin typeface="Times New Roman" pitchFamily="18" charset="0"/>
                <a:ea typeface="幼圆" pitchFamily="49" charset="-122"/>
                <a:cs typeface="Times New Roman" pitchFamily="18" charset="0"/>
              </a:rPr>
              <a:t>上的模糊关系，则</a:t>
            </a:r>
            <a:r>
              <a:rPr kumimoji="1" lang="en-US" altLang="zh-CN" sz="2400" b="1" dirty="0" err="1">
                <a:latin typeface="Times New Roman" pitchFamily="18" charset="0"/>
                <a:ea typeface="幼圆" pitchFamily="49" charset="-122"/>
                <a:cs typeface="Times New Roman" pitchFamily="18" charset="0"/>
              </a:rPr>
              <a:t>FοR</a:t>
            </a:r>
            <a:r>
              <a:rPr kumimoji="1" lang="en-US" altLang="zh-CN" sz="2400" b="1" dirty="0">
                <a:latin typeface="Times New Roman" pitchFamily="18" charset="0"/>
                <a:ea typeface="幼圆" pitchFamily="49" charset="-122"/>
                <a:cs typeface="Times New Roman" pitchFamily="18" charset="0"/>
              </a:rPr>
              <a:t>=G  </a:t>
            </a:r>
            <a:r>
              <a:rPr kumimoji="1" lang="zh-CN" altLang="en-US" sz="2400" b="1" dirty="0">
                <a:latin typeface="Times New Roman" pitchFamily="18" charset="0"/>
                <a:ea typeface="幼圆" pitchFamily="49" charset="-122"/>
                <a:cs typeface="Times New Roman" pitchFamily="18" charset="0"/>
              </a:rPr>
              <a:t>称为模糊变换</a:t>
            </a:r>
            <a:r>
              <a:rPr kumimoji="1" lang="zh-CN" altLang="en-US" sz="2400" b="1" dirty="0" smtClean="0">
                <a:latin typeface="Times New Roman" pitchFamily="18" charset="0"/>
                <a:ea typeface="幼圆" pitchFamily="49" charset="-122"/>
                <a:cs typeface="Times New Roman" pitchFamily="18" charset="0"/>
              </a:rPr>
              <a:t>。</a:t>
            </a:r>
            <a:r>
              <a:rPr kumimoji="1" lang="en-US" altLang="zh-CN" sz="2400" b="1" dirty="0" smtClean="0">
                <a:latin typeface="Times New Roman" pitchFamily="18" charset="0"/>
                <a:ea typeface="幼圆" pitchFamily="49" charset="-122"/>
                <a:cs typeface="Times New Roman" pitchFamily="18" charset="0"/>
              </a:rPr>
              <a:t>G</a:t>
            </a:r>
            <a:r>
              <a:rPr kumimoji="1" lang="zh-CN" altLang="en-US" sz="2400" b="1" dirty="0" smtClean="0">
                <a:latin typeface="Times New Roman" pitchFamily="18" charset="0"/>
                <a:ea typeface="幼圆" pitchFamily="49" charset="-122"/>
                <a:cs typeface="Times New Roman" pitchFamily="18" charset="0"/>
              </a:rPr>
              <a:t>为：</a:t>
            </a:r>
            <a:r>
              <a:rPr kumimoji="1" lang="zh-CN" altLang="en-US" sz="2400" dirty="0" smtClean="0">
                <a:latin typeface="Times New Roman" pitchFamily="18" charset="0"/>
                <a:ea typeface="幼圆" pitchFamily="49" charset="-122"/>
                <a:cs typeface="Times New Roman" pitchFamily="18" charset="0"/>
              </a:rPr>
              <a:t> </a:t>
            </a:r>
            <a:endParaRPr kumimoji="1" lang="zh-CN" altLang="en-US" sz="2400" dirty="0">
              <a:latin typeface="Times New Roman" pitchFamily="18" charset="0"/>
              <a:ea typeface="幼圆" pitchFamily="49" charset="-122"/>
              <a:cs typeface="Times New Roman" pitchFamily="18" charset="0"/>
            </a:endParaRPr>
          </a:p>
        </p:txBody>
      </p:sp>
      <p:sp>
        <p:nvSpPr>
          <p:cNvPr id="145411" name="Text Box 3"/>
          <p:cNvSpPr txBox="1">
            <a:spLocks noChangeArrowheads="1"/>
          </p:cNvSpPr>
          <p:nvPr/>
        </p:nvSpPr>
        <p:spPr bwMode="auto">
          <a:xfrm>
            <a:off x="312348" y="3785844"/>
            <a:ext cx="36004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kumimoji="1" lang="zh-CN" altLang="en-US" sz="2400" b="1" dirty="0" smtClean="0">
                <a:latin typeface="Times New Roman" pitchFamily="18" charset="0"/>
                <a:ea typeface="仿宋_GB2312" pitchFamily="49" charset="-122"/>
                <a:cs typeface="Times New Roman" pitchFamily="18" charset="0"/>
              </a:rPr>
              <a:t>例 设</a:t>
            </a:r>
            <a:r>
              <a:rPr kumimoji="1" lang="en-US" altLang="zh-CN" sz="2400" b="1" dirty="0">
                <a:latin typeface="Times New Roman" pitchFamily="18" charset="0"/>
                <a:ea typeface="仿宋_GB2312" pitchFamily="49" charset="-122"/>
                <a:cs typeface="Times New Roman" pitchFamily="18" charset="0"/>
              </a:rPr>
              <a:t>F=(1, 0.6, 0.2) </a:t>
            </a:r>
          </a:p>
        </p:txBody>
      </p:sp>
      <p:graphicFrame>
        <p:nvGraphicFramePr>
          <p:cNvPr id="145412" name="Object 4"/>
          <p:cNvGraphicFramePr>
            <a:graphicFrameLocks noChangeAspect="1"/>
          </p:cNvGraphicFramePr>
          <p:nvPr>
            <p:extLst>
              <p:ext uri="{D42A27DB-BD31-4B8C-83A1-F6EECF244321}">
                <p14:modId xmlns:p14="http://schemas.microsoft.com/office/powerpoint/2010/main" val="1742458841"/>
              </p:ext>
            </p:extLst>
          </p:nvPr>
        </p:nvGraphicFramePr>
        <p:xfrm>
          <a:off x="2231740" y="4401108"/>
          <a:ext cx="4068452" cy="1260455"/>
        </p:xfrm>
        <a:graphic>
          <a:graphicData uri="http://schemas.openxmlformats.org/presentationml/2006/ole">
            <mc:AlternateContent xmlns:mc="http://schemas.openxmlformats.org/markup-compatibility/2006">
              <mc:Choice xmlns:v="urn:schemas-microsoft-com:vml" Requires="v">
                <p:oleObj spid="_x0000_s145641" name="Equation" r:id="rId4" imgW="1600200" imgH="711000" progId="Equation.3">
                  <p:embed/>
                </p:oleObj>
              </mc:Choice>
              <mc:Fallback>
                <p:oleObj name="Equation" r:id="rId4" imgW="1600200" imgH="7110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1740" y="4401108"/>
                        <a:ext cx="4068452" cy="1260455"/>
                      </a:xfrm>
                      <a:prstGeom prst="rect">
                        <a:avLst/>
                      </a:prstGeom>
                      <a:solidFill>
                        <a:schemeClr val="bg1"/>
                      </a:solidFill>
                      <a:ln>
                        <a:noFill/>
                      </a:ln>
                      <a:extLst/>
                    </p:spPr>
                  </p:pic>
                </p:oleObj>
              </mc:Fallback>
            </mc:AlternateContent>
          </a:graphicData>
        </a:graphic>
      </p:graphicFrame>
      <p:sp>
        <p:nvSpPr>
          <p:cNvPr id="145413" name="Text Box 5"/>
          <p:cNvSpPr txBox="1">
            <a:spLocks noChangeArrowheads="1"/>
          </p:cNvSpPr>
          <p:nvPr/>
        </p:nvSpPr>
        <p:spPr bwMode="auto">
          <a:xfrm>
            <a:off x="304800" y="5836989"/>
            <a:ext cx="8623684" cy="80021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kumimoji="1" lang="zh-CN" altLang="en-US" sz="2200" dirty="0">
                <a:latin typeface="Times New Roman" pitchFamily="18" charset="0"/>
              </a:rPr>
              <a:t>则</a:t>
            </a:r>
            <a:r>
              <a:rPr kumimoji="1" lang="en-US" altLang="zh-CN" sz="2200" dirty="0">
                <a:latin typeface="Times New Roman" pitchFamily="18" charset="0"/>
              </a:rPr>
              <a:t>G= </a:t>
            </a:r>
            <a:r>
              <a:rPr kumimoji="1" lang="en-US" altLang="zh-CN" sz="2200" dirty="0" err="1">
                <a:latin typeface="Times New Roman" pitchFamily="18" charset="0"/>
              </a:rPr>
              <a:t>FοR</a:t>
            </a:r>
            <a:r>
              <a:rPr kumimoji="1" lang="en-US" altLang="zh-CN" sz="2200" dirty="0">
                <a:latin typeface="Times New Roman" pitchFamily="18" charset="0"/>
              </a:rPr>
              <a:t>={1∧1∨0.6∧0.5∨0.2∧0, 1∧0.5∨0.6∧1∨0.2∧</a:t>
            </a:r>
            <a:r>
              <a:rPr kumimoji="1" lang="en-US" altLang="zh-CN" sz="2200" dirty="0" smtClean="0">
                <a:latin typeface="Times New Roman" pitchFamily="18" charset="0"/>
              </a:rPr>
              <a:t>0.5, 1</a:t>
            </a:r>
            <a:r>
              <a:rPr kumimoji="1" lang="en-US" altLang="zh-CN" sz="2200" dirty="0">
                <a:latin typeface="Times New Roman" pitchFamily="18" charset="0"/>
              </a:rPr>
              <a:t>∧0∨0.6∧0.5∨0.2∧1, 1∧0∨0.6∧0∨0.2∧0.5</a:t>
            </a:r>
            <a:r>
              <a:rPr kumimoji="1" lang="en-US" altLang="zh-CN" sz="2200" dirty="0" smtClean="0">
                <a:latin typeface="Times New Roman" pitchFamily="18" charset="0"/>
              </a:rPr>
              <a:t>,}  ={</a:t>
            </a:r>
            <a:r>
              <a:rPr kumimoji="1" lang="en-US" altLang="zh-CN" sz="2200" dirty="0">
                <a:latin typeface="Times New Roman" pitchFamily="18" charset="0"/>
              </a:rPr>
              <a:t>1, 0.6, 0.5, 0.2}</a:t>
            </a:r>
            <a:r>
              <a:rPr kumimoji="1" lang="en-US" altLang="zh-CN" sz="2400" dirty="0">
                <a:latin typeface="Times New Roman" pitchFamily="18" charset="0"/>
              </a:rPr>
              <a:t> </a:t>
            </a:r>
          </a:p>
        </p:txBody>
      </p:sp>
      <p:sp>
        <p:nvSpPr>
          <p:cNvPr id="9" name="Text Box 11"/>
          <p:cNvSpPr txBox="1">
            <a:spLocks noChangeArrowheads="1"/>
          </p:cNvSpPr>
          <p:nvPr/>
        </p:nvSpPr>
        <p:spPr bwMode="auto">
          <a:xfrm>
            <a:off x="539750" y="225425"/>
            <a:ext cx="80645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
              </a:spcBef>
            </a:pPr>
            <a:r>
              <a:rPr lang="zh-CN" altLang="en-US" sz="4400" b="1" dirty="0" smtClean="0">
                <a:solidFill>
                  <a:schemeClr val="accent2"/>
                </a:solidFill>
                <a:latin typeface="方正姚体" pitchFamily="2" charset="-122"/>
                <a:ea typeface="方正姚体" pitchFamily="2" charset="-122"/>
                <a:cs typeface="+mj-cs"/>
              </a:rPr>
              <a:t>模糊变换</a:t>
            </a:r>
            <a:endParaRPr lang="en-US" altLang="zh-CN" sz="4400" b="1" dirty="0">
              <a:solidFill>
                <a:schemeClr val="accent2"/>
              </a:solidFill>
              <a:latin typeface="方正姚体" pitchFamily="2" charset="-122"/>
              <a:ea typeface="方正姚体" pitchFamily="2" charset="-122"/>
              <a:cs typeface="+mj-cs"/>
            </a:endParaRPr>
          </a:p>
        </p:txBody>
      </p:sp>
      <p:graphicFrame>
        <p:nvGraphicFramePr>
          <p:cNvPr id="2" name="对象 1"/>
          <p:cNvGraphicFramePr>
            <a:graphicFrameLocks noChangeAspect="1"/>
          </p:cNvGraphicFramePr>
          <p:nvPr>
            <p:extLst>
              <p:ext uri="{D42A27DB-BD31-4B8C-83A1-F6EECF244321}">
                <p14:modId xmlns:p14="http://schemas.microsoft.com/office/powerpoint/2010/main" val="3763429284"/>
              </p:ext>
            </p:extLst>
          </p:nvPr>
        </p:nvGraphicFramePr>
        <p:xfrm>
          <a:off x="3038475" y="2603054"/>
          <a:ext cx="2914650" cy="738188"/>
        </p:xfrm>
        <a:graphic>
          <a:graphicData uri="http://schemas.openxmlformats.org/presentationml/2006/ole">
            <mc:AlternateContent xmlns:mc="http://schemas.openxmlformats.org/markup-compatibility/2006">
              <mc:Choice xmlns:v="urn:schemas-microsoft-com:vml" Requires="v">
                <p:oleObj spid="_x0000_s145642" name="公式" r:id="rId6" imgW="1511280" imgH="380880" progId="Equation.3">
                  <p:embed/>
                </p:oleObj>
              </mc:Choice>
              <mc:Fallback>
                <p:oleObj name="公式" r:id="rId6" imgW="1511280" imgH="380880" progId="Equation.3">
                  <p:embed/>
                  <p:pic>
                    <p:nvPicPr>
                      <p:cNvPr id="0" name="Object 6"/>
                      <p:cNvPicPr>
                        <a:picLocks noChangeAspect="1" noChangeArrowheads="1"/>
                      </p:cNvPicPr>
                      <p:nvPr/>
                    </p:nvPicPr>
                    <p:blipFill>
                      <a:blip r:embed="rId7"/>
                      <a:srcRect/>
                      <a:stretch>
                        <a:fillRect/>
                      </a:stretch>
                    </p:blipFill>
                    <p:spPr bwMode="auto">
                      <a:xfrm>
                        <a:off x="3038475" y="2603054"/>
                        <a:ext cx="29146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p:cNvSpPr txBox="1"/>
          <p:nvPr/>
        </p:nvSpPr>
        <p:spPr>
          <a:xfrm>
            <a:off x="6665306" y="4055382"/>
            <a:ext cx="1687114" cy="954107"/>
          </a:xfrm>
          <a:prstGeom prst="rect">
            <a:avLst/>
          </a:prstGeom>
          <a:noFill/>
        </p:spPr>
        <p:txBody>
          <a:bodyPr wrap="square" rtlCol="0">
            <a:spAutoFit/>
          </a:bodyPr>
          <a:lstStyle/>
          <a:p>
            <a:r>
              <a:rPr lang="zh-CN" altLang="en-US" sz="2800" dirty="0" smtClean="0">
                <a:solidFill>
                  <a:srgbClr val="3333FF"/>
                </a:solidFill>
                <a:latin typeface="方正卡通简体" pitchFamily="65" charset="-122"/>
                <a:ea typeface="方正卡通简体" pitchFamily="65" charset="-122"/>
              </a:rPr>
              <a:t>类比</a:t>
            </a:r>
            <a:r>
              <a:rPr lang="zh-CN" altLang="en-US" sz="2800" dirty="0">
                <a:solidFill>
                  <a:srgbClr val="3333FF"/>
                </a:solidFill>
                <a:latin typeface="方正卡通简体" pitchFamily="65" charset="-122"/>
                <a:ea typeface="方正卡通简体" pitchFamily="65" charset="-122"/>
              </a:rPr>
              <a:t>向量</a:t>
            </a:r>
            <a:r>
              <a:rPr lang="zh-CN" altLang="en-US" sz="2800" dirty="0" smtClean="0">
                <a:solidFill>
                  <a:srgbClr val="3333FF"/>
                </a:solidFill>
                <a:latin typeface="方正卡通简体" pitchFamily="65" charset="-122"/>
                <a:ea typeface="方正卡通简体" pitchFamily="65" charset="-122"/>
              </a:rPr>
              <a:t>矩阵乘法</a:t>
            </a:r>
            <a:endParaRPr lang="zh-CN" altLang="en-US" sz="2800" dirty="0">
              <a:solidFill>
                <a:srgbClr val="3333FF"/>
              </a:solidFill>
              <a:latin typeface="方正卡通简体" pitchFamily="65" charset="-122"/>
              <a:ea typeface="方正卡通简体" pitchFamily="65" charset="-122"/>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r>
              <a:rPr lang="zh-CN" altLang="en-US" kern="1200" dirty="0"/>
              <a:t>模糊集的应用</a:t>
            </a:r>
          </a:p>
        </p:txBody>
      </p:sp>
      <p:sp>
        <p:nvSpPr>
          <p:cNvPr id="238595" name="Rectangle 3"/>
          <p:cNvSpPr>
            <a:spLocks noGrp="1" noChangeArrowheads="1"/>
          </p:cNvSpPr>
          <p:nvPr>
            <p:ph type="body" idx="1"/>
          </p:nvPr>
        </p:nvSpPr>
        <p:spPr/>
        <p:txBody>
          <a:bodyPr/>
          <a:lstStyle/>
          <a:p>
            <a:r>
              <a:rPr lang="zh-CN" altLang="en-US" dirty="0"/>
              <a:t>模式识别</a:t>
            </a:r>
          </a:p>
          <a:p>
            <a:pPr lvl="1"/>
            <a:r>
              <a:rPr lang="zh-CN" altLang="en-US" dirty="0"/>
              <a:t>图像</a:t>
            </a:r>
          </a:p>
          <a:p>
            <a:pPr lvl="1"/>
            <a:r>
              <a:rPr lang="zh-CN" altLang="en-US" dirty="0"/>
              <a:t>视觉</a:t>
            </a:r>
          </a:p>
          <a:p>
            <a:pPr lvl="1"/>
            <a:r>
              <a:rPr lang="zh-CN" altLang="en-US" dirty="0" smtClean="0"/>
              <a:t>语音识别</a:t>
            </a:r>
            <a:endParaRPr lang="en-US" altLang="zh-CN" dirty="0" smtClean="0"/>
          </a:p>
          <a:p>
            <a:pPr lvl="1"/>
            <a:endParaRPr lang="zh-CN" altLang="en-US" sz="800" dirty="0"/>
          </a:p>
          <a:p>
            <a:r>
              <a:rPr lang="zh-CN" altLang="en-US" dirty="0"/>
              <a:t>智能控制</a:t>
            </a:r>
          </a:p>
          <a:p>
            <a:pPr lvl="1"/>
            <a:r>
              <a:rPr lang="zh-CN" altLang="en-US" dirty="0"/>
              <a:t>智能家电</a:t>
            </a:r>
            <a:r>
              <a:rPr lang="en-US" altLang="zh-CN" dirty="0"/>
              <a:t>…</a:t>
            </a:r>
          </a:p>
          <a:p>
            <a:pPr lvl="2"/>
            <a:r>
              <a:rPr lang="zh-CN" altLang="en-US" dirty="0"/>
              <a:t>洗衣机、摄像机、照相机、电饭锅、空调、电梯</a:t>
            </a:r>
          </a:p>
          <a:p>
            <a:pPr lvl="1"/>
            <a:r>
              <a:rPr lang="zh-CN" altLang="en-US" dirty="0"/>
              <a:t>日本</a:t>
            </a:r>
            <a:r>
              <a:rPr lang="en-US" altLang="zh-CN" dirty="0"/>
              <a:t>: </a:t>
            </a:r>
            <a:r>
              <a:rPr lang="zh-CN" altLang="en-US" dirty="0"/>
              <a:t>地铁列车自动运转，自来水厂净化</a:t>
            </a:r>
            <a:r>
              <a:rPr lang="zh-CN" altLang="en-US" dirty="0" smtClean="0"/>
              <a:t>处理</a:t>
            </a:r>
            <a:endParaRPr lang="en-US" altLang="zh-CN" dirty="0"/>
          </a:p>
          <a:p>
            <a:pPr>
              <a:spcBef>
                <a:spcPts val="1800"/>
              </a:spcBef>
            </a:pPr>
            <a:r>
              <a:rPr lang="zh-CN" altLang="en-US" dirty="0" smtClean="0"/>
              <a:t>数据挖据</a:t>
            </a:r>
            <a:endParaRPr lang="zh-CN" altLang="en-US" dirty="0"/>
          </a:p>
        </p:txBody>
      </p:sp>
    </p:spTree>
  </p:cSld>
  <p:clrMapOvr>
    <a:masterClrMapping/>
  </p:clrMapOvr>
  <p:timing>
    <p:tnLst>
      <p:par>
        <p:cTn xmlns:p14="http://schemas.microsoft.com/office/powerpoint/2010/mai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xfrm>
            <a:off x="485147" y="41445"/>
            <a:ext cx="8229600" cy="1143000"/>
          </a:xfrm>
        </p:spPr>
        <p:txBody>
          <a:bodyPr/>
          <a:lstStyle/>
          <a:p>
            <a:r>
              <a:rPr lang="zh-CN" altLang="en-US" kern="1200" dirty="0" smtClean="0"/>
              <a:t>模糊数学领域</a:t>
            </a:r>
            <a:endParaRPr lang="zh-CN" altLang="en-US" kern="1200" dirty="0"/>
          </a:p>
        </p:txBody>
      </p:sp>
      <p:grpSp>
        <p:nvGrpSpPr>
          <p:cNvPr id="3" name="组合 2"/>
          <p:cNvGrpSpPr/>
          <p:nvPr/>
        </p:nvGrpSpPr>
        <p:grpSpPr>
          <a:xfrm>
            <a:off x="510121" y="2608586"/>
            <a:ext cx="7112016" cy="4116331"/>
            <a:chOff x="503627" y="1196752"/>
            <a:chExt cx="7112016" cy="4116331"/>
          </a:xfrm>
        </p:grpSpPr>
        <p:sp>
          <p:nvSpPr>
            <p:cNvPr id="243719" name="Text Box 7"/>
            <p:cNvSpPr txBox="1">
              <a:spLocks noChangeArrowheads="1"/>
            </p:cNvSpPr>
            <p:nvPr/>
          </p:nvSpPr>
          <p:spPr bwMode="auto">
            <a:xfrm>
              <a:off x="510121" y="1196752"/>
              <a:ext cx="2901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kumimoji="1" lang="en-US" altLang="zh-CN" sz="2800" dirty="0">
                  <a:latin typeface="幼圆" pitchFamily="49" charset="-122"/>
                  <a:ea typeface="幼圆" pitchFamily="49" charset="-122"/>
                </a:rPr>
                <a:t> </a:t>
              </a:r>
              <a:r>
                <a:rPr kumimoji="1" lang="zh-CN" altLang="en-US" sz="2800" b="1" dirty="0">
                  <a:latin typeface="幼圆" pitchFamily="49" charset="-122"/>
                  <a:ea typeface="幼圆" pitchFamily="49" charset="-122"/>
                </a:rPr>
                <a:t>期刊</a:t>
              </a:r>
            </a:p>
          </p:txBody>
        </p:sp>
        <p:sp>
          <p:nvSpPr>
            <p:cNvPr id="243720" name="Text Box 8"/>
            <p:cNvSpPr txBox="1">
              <a:spLocks noChangeArrowheads="1"/>
            </p:cNvSpPr>
            <p:nvPr/>
          </p:nvSpPr>
          <p:spPr bwMode="auto">
            <a:xfrm>
              <a:off x="1096408" y="2062009"/>
              <a:ext cx="383310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200" i="1" dirty="0" smtClean="0">
                  <a:solidFill>
                    <a:srgbClr val="3333FF"/>
                  </a:solidFill>
                  <a:latin typeface="Times New Roman" pitchFamily="18" charset="0"/>
                </a:rPr>
                <a:t>Int</a:t>
              </a:r>
              <a:r>
                <a:rPr kumimoji="1" lang="en-US" altLang="zh-CN" sz="2200" i="1" dirty="0">
                  <a:solidFill>
                    <a:srgbClr val="3333FF"/>
                  </a:solidFill>
                  <a:latin typeface="Times New Roman" pitchFamily="18" charset="0"/>
                </a:rPr>
                <a:t>. J. of Fuzzy Sets and Systems</a:t>
              </a:r>
            </a:p>
          </p:txBody>
        </p:sp>
        <p:sp>
          <p:nvSpPr>
            <p:cNvPr id="243722" name="Text Box 10"/>
            <p:cNvSpPr txBox="1">
              <a:spLocks noChangeArrowheads="1"/>
            </p:cNvSpPr>
            <p:nvPr/>
          </p:nvSpPr>
          <p:spPr bwMode="auto">
            <a:xfrm>
              <a:off x="1072769" y="2456892"/>
              <a:ext cx="3899337"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200" i="1" dirty="0">
                  <a:solidFill>
                    <a:srgbClr val="3333FF"/>
                  </a:solidFill>
                  <a:latin typeface="Times New Roman" pitchFamily="18" charset="0"/>
                </a:rPr>
                <a:t>Int. J. of Approximate Reasoning</a:t>
              </a:r>
            </a:p>
          </p:txBody>
        </p:sp>
        <p:sp>
          <p:nvSpPr>
            <p:cNvPr id="243723" name="Text Box 11"/>
            <p:cNvSpPr txBox="1">
              <a:spLocks noChangeArrowheads="1"/>
            </p:cNvSpPr>
            <p:nvPr/>
          </p:nvSpPr>
          <p:spPr bwMode="auto">
            <a:xfrm>
              <a:off x="1051511" y="2888940"/>
              <a:ext cx="309091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200" i="1" dirty="0">
                  <a:solidFill>
                    <a:srgbClr val="3333FF"/>
                  </a:solidFill>
                  <a:latin typeface="Times New Roman" pitchFamily="18" charset="0"/>
                </a:rPr>
                <a:t>Int. J. Fuzzy Mathematics</a:t>
              </a:r>
            </a:p>
          </p:txBody>
        </p:sp>
        <p:sp>
          <p:nvSpPr>
            <p:cNvPr id="243724" name="Text Box 12"/>
            <p:cNvSpPr txBox="1">
              <a:spLocks noChangeArrowheads="1"/>
            </p:cNvSpPr>
            <p:nvPr/>
          </p:nvSpPr>
          <p:spPr bwMode="auto">
            <a:xfrm>
              <a:off x="1082636" y="3356992"/>
              <a:ext cx="6533007"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200" i="1" dirty="0">
                  <a:solidFill>
                    <a:srgbClr val="3333FF"/>
                  </a:solidFill>
                  <a:latin typeface="Times New Roman" pitchFamily="18" charset="0"/>
                </a:rPr>
                <a:t>Int. J. Uncertainty, Fuzziness, knowledge-based Systems</a:t>
              </a:r>
            </a:p>
          </p:txBody>
        </p:sp>
        <p:sp>
          <p:nvSpPr>
            <p:cNvPr id="12" name="Text Box 8"/>
            <p:cNvSpPr txBox="1">
              <a:spLocks noChangeArrowheads="1"/>
            </p:cNvSpPr>
            <p:nvPr/>
          </p:nvSpPr>
          <p:spPr bwMode="auto">
            <a:xfrm>
              <a:off x="1133658" y="1715865"/>
              <a:ext cx="455682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200" b="1" i="1" dirty="0" smtClean="0">
                  <a:solidFill>
                    <a:srgbClr val="3333FF"/>
                  </a:solidFill>
                  <a:latin typeface="Times New Roman" pitchFamily="18" charset="0"/>
                </a:rPr>
                <a:t>IEEE Transactions on Fuzzy Systems</a:t>
              </a:r>
              <a:endParaRPr kumimoji="1" lang="en-US" altLang="zh-CN" sz="2200" b="1" i="1" dirty="0">
                <a:solidFill>
                  <a:srgbClr val="3333FF"/>
                </a:solidFill>
                <a:latin typeface="Times New Roman" pitchFamily="18" charset="0"/>
              </a:endParaRPr>
            </a:p>
          </p:txBody>
        </p:sp>
        <p:sp>
          <p:nvSpPr>
            <p:cNvPr id="13" name="Text Box 7"/>
            <p:cNvSpPr txBox="1">
              <a:spLocks noChangeArrowheads="1"/>
            </p:cNvSpPr>
            <p:nvPr/>
          </p:nvSpPr>
          <p:spPr bwMode="auto">
            <a:xfrm>
              <a:off x="1133792" y="4451309"/>
              <a:ext cx="447699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200" i="1" dirty="0">
                  <a:solidFill>
                    <a:srgbClr val="7030A0"/>
                  </a:solidFill>
                  <a:latin typeface="Times New Roman" pitchFamily="18" charset="0"/>
                </a:rPr>
                <a:t>IFSA (Int. Fuzzy Systems Association)</a:t>
              </a:r>
            </a:p>
          </p:txBody>
        </p:sp>
        <p:sp>
          <p:nvSpPr>
            <p:cNvPr id="14" name="Text Box 8"/>
            <p:cNvSpPr txBox="1">
              <a:spLocks noChangeArrowheads="1"/>
            </p:cNvSpPr>
            <p:nvPr/>
          </p:nvSpPr>
          <p:spPr bwMode="auto">
            <a:xfrm>
              <a:off x="1133792" y="4882196"/>
              <a:ext cx="470673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200" i="1" dirty="0">
                  <a:solidFill>
                    <a:srgbClr val="7030A0"/>
                  </a:solidFill>
                  <a:latin typeface="Times New Roman" pitchFamily="18" charset="0"/>
                </a:rPr>
                <a:t>EUFIT</a:t>
              </a:r>
              <a:r>
                <a:rPr kumimoji="1" lang="zh-CN" altLang="en-US" sz="2200" i="1" dirty="0">
                  <a:solidFill>
                    <a:srgbClr val="7030A0"/>
                  </a:solidFill>
                  <a:latin typeface="Times New Roman" pitchFamily="18" charset="0"/>
                </a:rPr>
                <a:t>、</a:t>
              </a:r>
              <a:r>
                <a:rPr kumimoji="1" lang="en-US" altLang="zh-CN" sz="2200" i="1" dirty="0">
                  <a:solidFill>
                    <a:srgbClr val="7030A0"/>
                  </a:solidFill>
                  <a:latin typeface="Times New Roman" pitchFamily="18" charset="0"/>
                </a:rPr>
                <a:t>NAFIP</a:t>
              </a:r>
              <a:r>
                <a:rPr kumimoji="1" lang="zh-CN" altLang="en-US" sz="2200" i="1" dirty="0">
                  <a:solidFill>
                    <a:srgbClr val="7030A0"/>
                  </a:solidFill>
                  <a:latin typeface="Times New Roman" pitchFamily="18" charset="0"/>
                </a:rPr>
                <a:t>、</a:t>
              </a:r>
              <a:r>
                <a:rPr kumimoji="1" lang="en-US" altLang="zh-CN" sz="2200" i="1" dirty="0">
                  <a:solidFill>
                    <a:srgbClr val="7030A0"/>
                  </a:solidFill>
                  <a:latin typeface="Times New Roman" pitchFamily="18" charset="0"/>
                </a:rPr>
                <a:t>Fuzzy-IEEE</a:t>
              </a:r>
              <a:r>
                <a:rPr kumimoji="1" lang="zh-CN" altLang="en-US" sz="2200" i="1" dirty="0">
                  <a:solidFill>
                    <a:srgbClr val="7030A0"/>
                  </a:solidFill>
                  <a:latin typeface="Times New Roman" pitchFamily="18" charset="0"/>
                </a:rPr>
                <a:t>、</a:t>
              </a:r>
              <a:r>
                <a:rPr kumimoji="1" lang="en-US" altLang="zh-CN" sz="2200" i="1" dirty="0">
                  <a:solidFill>
                    <a:srgbClr val="7030A0"/>
                  </a:solidFill>
                  <a:latin typeface="Times New Roman" pitchFamily="18" charset="0"/>
                </a:rPr>
                <a:t>IPMU</a:t>
              </a:r>
            </a:p>
          </p:txBody>
        </p:sp>
        <p:sp>
          <p:nvSpPr>
            <p:cNvPr id="15" name="Text Box 7"/>
            <p:cNvSpPr txBox="1">
              <a:spLocks noChangeArrowheads="1"/>
            </p:cNvSpPr>
            <p:nvPr/>
          </p:nvSpPr>
          <p:spPr bwMode="auto">
            <a:xfrm>
              <a:off x="503627" y="3849929"/>
              <a:ext cx="2901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kumimoji="1" lang="en-US" altLang="zh-CN" sz="2800" dirty="0" smtClean="0">
                  <a:latin typeface="幼圆" pitchFamily="49" charset="-122"/>
                  <a:ea typeface="幼圆" pitchFamily="49" charset="-122"/>
                </a:rPr>
                <a:t> </a:t>
              </a:r>
              <a:r>
                <a:rPr kumimoji="1" lang="zh-CN" altLang="en-US" sz="2800" b="1" dirty="0">
                  <a:latin typeface="幼圆" pitchFamily="49" charset="-122"/>
                  <a:ea typeface="幼圆" pitchFamily="49" charset="-122"/>
                </a:rPr>
                <a:t>国际会议</a:t>
              </a:r>
            </a:p>
          </p:txBody>
        </p:sp>
      </p:grpSp>
      <p:grpSp>
        <p:nvGrpSpPr>
          <p:cNvPr id="2" name="组合 1"/>
          <p:cNvGrpSpPr/>
          <p:nvPr/>
        </p:nvGrpSpPr>
        <p:grpSpPr>
          <a:xfrm>
            <a:off x="503502" y="1176287"/>
            <a:ext cx="6702146" cy="1273646"/>
            <a:chOff x="503627" y="5327098"/>
            <a:chExt cx="6702146" cy="1273646"/>
          </a:xfrm>
        </p:grpSpPr>
        <p:sp>
          <p:nvSpPr>
            <p:cNvPr id="16" name="Rectangle 9"/>
            <p:cNvSpPr>
              <a:spLocks noChangeArrowheads="1"/>
            </p:cNvSpPr>
            <p:nvPr/>
          </p:nvSpPr>
          <p:spPr bwMode="auto">
            <a:xfrm>
              <a:off x="1096408" y="5831303"/>
              <a:ext cx="610936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200" b="1" dirty="0">
                  <a:solidFill>
                    <a:srgbClr val="00B050"/>
                  </a:solidFill>
                  <a:latin typeface="仿宋_GB2312" pitchFamily="49" charset="-122"/>
                  <a:ea typeface="仿宋_GB2312" pitchFamily="49" charset="-122"/>
                </a:rPr>
                <a:t>模糊代数，模糊拓扑，模糊逻辑，模糊分析，</a:t>
              </a:r>
            </a:p>
            <a:p>
              <a:r>
                <a:rPr kumimoji="1" lang="zh-CN" altLang="en-US" sz="2200" b="1" dirty="0">
                  <a:solidFill>
                    <a:srgbClr val="00B050"/>
                  </a:solidFill>
                  <a:latin typeface="仿宋_GB2312" pitchFamily="49" charset="-122"/>
                  <a:ea typeface="仿宋_GB2312" pitchFamily="49" charset="-122"/>
                </a:rPr>
                <a:t>模糊概率，模糊图论，模糊优化等模糊数学分支</a:t>
              </a:r>
            </a:p>
          </p:txBody>
        </p:sp>
        <p:sp>
          <p:nvSpPr>
            <p:cNvPr id="17" name="Text Box 7"/>
            <p:cNvSpPr txBox="1">
              <a:spLocks noChangeArrowheads="1"/>
            </p:cNvSpPr>
            <p:nvPr/>
          </p:nvSpPr>
          <p:spPr bwMode="auto">
            <a:xfrm>
              <a:off x="503627" y="5327098"/>
              <a:ext cx="2901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kumimoji="1" lang="en-US" altLang="zh-CN" sz="2800" b="1" dirty="0" smtClean="0">
                  <a:latin typeface="幼圆" pitchFamily="49" charset="-122"/>
                  <a:ea typeface="幼圆" pitchFamily="49" charset="-122"/>
                </a:rPr>
                <a:t> </a:t>
              </a:r>
              <a:r>
                <a:rPr kumimoji="1" lang="zh-CN" altLang="en-US" sz="2800" b="1" dirty="0" smtClean="0">
                  <a:latin typeface="幼圆" pitchFamily="49" charset="-122"/>
                  <a:ea typeface="幼圆" pitchFamily="49" charset="-122"/>
                </a:rPr>
                <a:t>领域</a:t>
              </a:r>
              <a:endParaRPr kumimoji="1" lang="zh-CN" altLang="en-US" sz="2800" b="1" dirty="0">
                <a:latin typeface="幼圆" pitchFamily="49" charset="-122"/>
                <a:ea typeface="幼圆" pitchFamily="49" charset="-122"/>
              </a:endParaRPr>
            </a:p>
          </p:txBody>
        </p:sp>
      </p:grpSp>
    </p:spTree>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标题 1"/>
          <p:cNvSpPr>
            <a:spLocks noGrp="1"/>
          </p:cNvSpPr>
          <p:nvPr>
            <p:ph type="title"/>
          </p:nvPr>
        </p:nvSpPr>
        <p:spPr/>
        <p:txBody>
          <a:bodyPr/>
          <a:lstStyle/>
          <a:p>
            <a:endParaRPr lang="zh-CN" altLang="en-US" smtClean="0"/>
          </a:p>
        </p:txBody>
      </p:sp>
      <p:pic>
        <p:nvPicPr>
          <p:cNvPr id="120835" name="Picture 6" descr="j023400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4438" y="2286000"/>
            <a:ext cx="2857500"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714875" y="2643188"/>
            <a:ext cx="4071938" cy="1323975"/>
          </a:xfrm>
          <a:prstGeom prst="rect">
            <a:avLst/>
          </a:prstGeom>
          <a:noFill/>
        </p:spPr>
        <p:txBody>
          <a:bodyPr>
            <a:spAutoFit/>
          </a:bodyPr>
          <a:lstStyle/>
          <a:p>
            <a:pPr>
              <a:defRPr/>
            </a:pPr>
            <a:r>
              <a:rPr lang="en-US" altLang="zh-CN" sz="4000" b="1" dirty="0">
                <a:solidFill>
                  <a:srgbClr val="002EF0"/>
                </a:solidFill>
                <a:effectLst>
                  <a:outerShdw blurRad="38100" dist="38100" dir="2700000" algn="tl">
                    <a:srgbClr val="000000">
                      <a:alpha val="43137"/>
                    </a:srgbClr>
                  </a:outerShdw>
                </a:effectLst>
                <a:latin typeface="Comic Sans MS" pitchFamily="66" charset="0"/>
              </a:rPr>
              <a:t>Let’s move to </a:t>
            </a:r>
            <a:r>
              <a:rPr lang="en-US" altLang="zh-CN" sz="4000" b="1">
                <a:solidFill>
                  <a:srgbClr val="002EF0"/>
                </a:solidFill>
                <a:effectLst>
                  <a:outerShdw blurRad="38100" dist="38100" dir="2700000" algn="tl">
                    <a:srgbClr val="000000">
                      <a:alpha val="43137"/>
                    </a:srgbClr>
                  </a:outerShdw>
                </a:effectLst>
                <a:latin typeface="Comic Sans MS" pitchFamily="66" charset="0"/>
              </a:rPr>
              <a:t>Chapter </a:t>
            </a:r>
            <a:r>
              <a:rPr lang="en-US" altLang="zh-CN" sz="4000" b="1" smtClean="0">
                <a:solidFill>
                  <a:srgbClr val="002EF0"/>
                </a:solidFill>
                <a:effectLst>
                  <a:outerShdw blurRad="38100" dist="38100" dir="2700000" algn="tl">
                    <a:srgbClr val="000000">
                      <a:alpha val="43137"/>
                    </a:srgbClr>
                  </a:outerShdw>
                </a:effectLst>
                <a:latin typeface="Comic Sans MS" pitchFamily="66" charset="0"/>
              </a:rPr>
              <a:t>6</a:t>
            </a:r>
            <a:endParaRPr lang="zh-CN" altLang="en-US" sz="4000" b="1" dirty="0">
              <a:solidFill>
                <a:srgbClr val="002EF0"/>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30457562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7FBC1332-EC29-4CCB-BFCE-2895630605E5}" type="slidenum">
              <a:rPr lang="en-US" altLang="zh-CN"/>
              <a:pPr/>
              <a:t>14</a:t>
            </a:fld>
            <a:endParaRPr lang="en-US" altLang="zh-CN"/>
          </a:p>
        </p:txBody>
      </p:sp>
      <p:sp>
        <p:nvSpPr>
          <p:cNvPr id="56327" name="Text Box 7"/>
          <p:cNvSpPr txBox="1">
            <a:spLocks noChangeArrowheads="1"/>
          </p:cNvSpPr>
          <p:nvPr/>
        </p:nvSpPr>
        <p:spPr bwMode="auto">
          <a:xfrm>
            <a:off x="1213356" y="224644"/>
            <a:ext cx="684076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smtClean="0">
                <a:solidFill>
                  <a:schemeClr val="accent2"/>
                </a:solidFill>
                <a:latin typeface="方正姚体" pitchFamily="2" charset="-122"/>
                <a:ea typeface="方正姚体" pitchFamily="2" charset="-122"/>
                <a:cs typeface="+mj-cs"/>
              </a:rPr>
              <a:t>人</a:t>
            </a:r>
            <a:r>
              <a:rPr lang="zh-CN" altLang="en-US" sz="4400" b="1" dirty="0">
                <a:solidFill>
                  <a:schemeClr val="accent2"/>
                </a:solidFill>
                <a:latin typeface="方正姚体" pitchFamily="2" charset="-122"/>
                <a:ea typeface="方正姚体" pitchFamily="2" charset="-122"/>
                <a:cs typeface="+mj-cs"/>
              </a:rPr>
              <a:t>脑神经系统的联结机制</a:t>
            </a:r>
          </a:p>
        </p:txBody>
      </p:sp>
      <p:sp>
        <p:nvSpPr>
          <p:cNvPr id="56328" name="Text Box 8"/>
          <p:cNvSpPr txBox="1">
            <a:spLocks noChangeArrowheads="1"/>
          </p:cNvSpPr>
          <p:nvPr/>
        </p:nvSpPr>
        <p:spPr bwMode="auto">
          <a:xfrm>
            <a:off x="693313" y="1232756"/>
            <a:ext cx="7380820" cy="496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ts val="1800"/>
              </a:spcBef>
            </a:pPr>
            <a:r>
              <a:rPr lang="en-US" altLang="zh-CN" sz="2800" b="1" dirty="0" smtClean="0">
                <a:solidFill>
                  <a:srgbClr val="CC0066"/>
                </a:solidFill>
                <a:latin typeface="幼圆" pitchFamily="49" charset="-122"/>
                <a:ea typeface="幼圆" pitchFamily="49" charset="-122"/>
              </a:rPr>
              <a:t>① </a:t>
            </a:r>
            <a:r>
              <a:rPr lang="zh-CN" altLang="en-US" sz="2800" b="1" dirty="0">
                <a:solidFill>
                  <a:srgbClr val="CC0066"/>
                </a:solidFill>
                <a:latin typeface="幼圆" pitchFamily="49" charset="-122"/>
                <a:ea typeface="幼圆" pitchFamily="49" charset="-122"/>
              </a:rPr>
              <a:t>人脑神经系统的联结规模</a:t>
            </a:r>
          </a:p>
          <a:p>
            <a:pPr>
              <a:lnSpc>
                <a:spcPct val="150000"/>
              </a:lnSpc>
              <a:spcBef>
                <a:spcPts val="1800"/>
              </a:spcBef>
            </a:pPr>
            <a:r>
              <a:rPr lang="zh-CN" altLang="en-US" sz="2400" b="1" dirty="0" smtClean="0">
                <a:latin typeface="幼圆" pitchFamily="49" charset="-122"/>
                <a:ea typeface="幼圆" pitchFamily="49" charset="-122"/>
              </a:rPr>
              <a:t>人</a:t>
            </a:r>
            <a:r>
              <a:rPr lang="zh-CN" altLang="en-US" sz="2400" b="1" dirty="0">
                <a:latin typeface="幼圆" pitchFamily="49" charset="-122"/>
                <a:ea typeface="幼圆" pitchFamily="49" charset="-122"/>
              </a:rPr>
              <a:t>脑神经系统就是由这些</a:t>
            </a:r>
            <a:r>
              <a:rPr lang="zh-CN" altLang="en-US" sz="2400" b="1" dirty="0">
                <a:solidFill>
                  <a:srgbClr val="0000FF"/>
                </a:solidFill>
                <a:latin typeface="幼圆" pitchFamily="49" charset="-122"/>
                <a:ea typeface="幼圆" pitchFamily="49" charset="-122"/>
              </a:rPr>
              <a:t>巨量的生物神经元</a:t>
            </a:r>
            <a:r>
              <a:rPr lang="zh-CN" altLang="en-US" sz="2400" b="1" dirty="0" smtClean="0">
                <a:latin typeface="幼圆" pitchFamily="49" charset="-122"/>
                <a:ea typeface="幼圆" pitchFamily="49" charset="-122"/>
              </a:rPr>
              <a:t>经互连</a:t>
            </a:r>
            <a:r>
              <a:rPr lang="zh-CN" altLang="en-US" sz="2400" b="1" dirty="0">
                <a:latin typeface="幼圆" pitchFamily="49" charset="-122"/>
                <a:ea typeface="幼圆" pitchFamily="49" charset="-122"/>
              </a:rPr>
              <a:t>所形成的一个</a:t>
            </a:r>
            <a:r>
              <a:rPr lang="zh-CN" altLang="en-US" sz="2400" b="1" dirty="0">
                <a:solidFill>
                  <a:srgbClr val="0000FF"/>
                </a:solidFill>
                <a:latin typeface="幼圆" pitchFamily="49" charset="-122"/>
                <a:ea typeface="幼圆" pitchFamily="49" charset="-122"/>
              </a:rPr>
              <a:t>高度并行性</a:t>
            </a:r>
            <a:r>
              <a:rPr lang="zh-CN" altLang="en-US" sz="2400" b="1" dirty="0">
                <a:latin typeface="幼圆" pitchFamily="49" charset="-122"/>
                <a:ea typeface="幼圆" pitchFamily="49" charset="-122"/>
              </a:rPr>
              <a:t>、非常复杂的神经网络系统</a:t>
            </a:r>
            <a:r>
              <a:rPr lang="zh-CN" altLang="en-US" sz="2400" b="1" dirty="0" smtClean="0">
                <a:latin typeface="幼圆" pitchFamily="49" charset="-122"/>
                <a:ea typeface="幼圆" pitchFamily="49" charset="-122"/>
              </a:rPr>
              <a:t>。</a:t>
            </a:r>
            <a:endParaRPr lang="en-US" altLang="zh-CN" sz="2400" b="1" dirty="0" smtClean="0">
              <a:latin typeface="幼圆" pitchFamily="49" charset="-122"/>
              <a:ea typeface="幼圆" pitchFamily="49" charset="-122"/>
            </a:endParaRPr>
          </a:p>
          <a:p>
            <a:pPr marL="800100" lvl="1" indent="-342900">
              <a:lnSpc>
                <a:spcPct val="150000"/>
              </a:lnSpc>
              <a:spcBef>
                <a:spcPts val="1800"/>
              </a:spcBef>
              <a:buFont typeface="Arial" pitchFamily="34" charset="0"/>
              <a:buChar char="•"/>
            </a:pPr>
            <a:r>
              <a:rPr lang="zh-CN" altLang="en-US" sz="2400" b="1" dirty="0" smtClean="0">
                <a:latin typeface="仿宋_GB2312" pitchFamily="49" charset="-122"/>
                <a:ea typeface="仿宋_GB2312" pitchFamily="49" charset="-122"/>
              </a:rPr>
              <a:t>巨量性</a:t>
            </a:r>
            <a:endParaRPr lang="en-US" altLang="zh-CN" sz="2400" b="1" dirty="0" smtClean="0">
              <a:latin typeface="仿宋_GB2312" pitchFamily="49" charset="-122"/>
              <a:ea typeface="仿宋_GB2312" pitchFamily="49" charset="-122"/>
            </a:endParaRPr>
          </a:p>
          <a:p>
            <a:pPr lvl="1">
              <a:lnSpc>
                <a:spcPct val="150000"/>
              </a:lnSpc>
              <a:spcBef>
                <a:spcPts val="600"/>
              </a:spcBef>
            </a:pPr>
            <a:r>
              <a:rPr lang="zh-CN" altLang="en-US" sz="2000" b="1" dirty="0">
                <a:solidFill>
                  <a:srgbClr val="00B050"/>
                </a:solidFill>
                <a:latin typeface="仿宋_GB2312" pitchFamily="49" charset="-122"/>
                <a:ea typeface="仿宋_GB2312" pitchFamily="49" charset="-122"/>
              </a:rPr>
              <a:t>人脑大约由</a:t>
            </a:r>
            <a:r>
              <a:rPr lang="en-US" altLang="zh-CN" sz="2000" b="1" dirty="0">
                <a:solidFill>
                  <a:srgbClr val="00B050"/>
                </a:solidFill>
                <a:latin typeface="仿宋_GB2312" pitchFamily="49" charset="-122"/>
                <a:ea typeface="仿宋_GB2312" pitchFamily="49" charset="-122"/>
              </a:rPr>
              <a:t>10</a:t>
            </a:r>
            <a:r>
              <a:rPr lang="en-US" altLang="zh-CN" sz="2000" b="1" baseline="30000" dirty="0">
                <a:solidFill>
                  <a:srgbClr val="00B050"/>
                </a:solidFill>
                <a:latin typeface="仿宋_GB2312" pitchFamily="49" charset="-122"/>
                <a:ea typeface="仿宋_GB2312" pitchFamily="49" charset="-122"/>
              </a:rPr>
              <a:t>11</a:t>
            </a:r>
            <a:r>
              <a:rPr lang="en-US" altLang="zh-CN" sz="2000" b="1" dirty="0">
                <a:solidFill>
                  <a:srgbClr val="00B050"/>
                </a:solidFill>
                <a:latin typeface="仿宋_GB2312" pitchFamily="49" charset="-122"/>
                <a:ea typeface="仿宋_GB2312" pitchFamily="49" charset="-122"/>
              </a:rPr>
              <a:t> --10</a:t>
            </a:r>
            <a:r>
              <a:rPr lang="en-US" altLang="zh-CN" sz="2000" b="1" baseline="30000" dirty="0">
                <a:solidFill>
                  <a:srgbClr val="00B050"/>
                </a:solidFill>
                <a:latin typeface="仿宋_GB2312" pitchFamily="49" charset="-122"/>
                <a:ea typeface="仿宋_GB2312" pitchFamily="49" charset="-122"/>
              </a:rPr>
              <a:t>12</a:t>
            </a:r>
            <a:r>
              <a:rPr lang="zh-CN" altLang="en-US" sz="2000" b="1" dirty="0">
                <a:solidFill>
                  <a:srgbClr val="00B050"/>
                </a:solidFill>
                <a:latin typeface="仿宋_GB2312" pitchFamily="49" charset="-122"/>
                <a:ea typeface="仿宋_GB2312" pitchFamily="49" charset="-122"/>
              </a:rPr>
              <a:t>个神经元所组成，其中每个神经元大约有</a:t>
            </a:r>
            <a:r>
              <a:rPr lang="en-US" altLang="zh-CN" sz="2000" b="1" dirty="0">
                <a:solidFill>
                  <a:srgbClr val="00B050"/>
                </a:solidFill>
                <a:latin typeface="仿宋_GB2312" pitchFamily="49" charset="-122"/>
                <a:ea typeface="仿宋_GB2312" pitchFamily="49" charset="-122"/>
              </a:rPr>
              <a:t>3x10</a:t>
            </a:r>
            <a:r>
              <a:rPr lang="en-US" altLang="zh-CN" sz="2000" b="1" baseline="30000" dirty="0">
                <a:solidFill>
                  <a:srgbClr val="00B050"/>
                </a:solidFill>
                <a:latin typeface="仿宋_GB2312" pitchFamily="49" charset="-122"/>
                <a:ea typeface="仿宋_GB2312" pitchFamily="49" charset="-122"/>
              </a:rPr>
              <a:t>4</a:t>
            </a:r>
            <a:r>
              <a:rPr lang="zh-CN" altLang="en-US" sz="2000" b="1" dirty="0">
                <a:solidFill>
                  <a:srgbClr val="00B050"/>
                </a:solidFill>
                <a:latin typeface="仿宋_GB2312" pitchFamily="49" charset="-122"/>
                <a:ea typeface="仿宋_GB2312" pitchFamily="49" charset="-122"/>
              </a:rPr>
              <a:t>个突触</a:t>
            </a:r>
            <a:endParaRPr lang="en-US" altLang="zh-CN" sz="2000" b="1" dirty="0" smtClean="0">
              <a:solidFill>
                <a:srgbClr val="00B050"/>
              </a:solidFill>
              <a:latin typeface="仿宋_GB2312" pitchFamily="49" charset="-122"/>
              <a:ea typeface="仿宋_GB2312" pitchFamily="49" charset="-122"/>
            </a:endParaRPr>
          </a:p>
          <a:p>
            <a:pPr marL="800100" lvl="1" indent="-342900">
              <a:lnSpc>
                <a:spcPct val="150000"/>
              </a:lnSpc>
              <a:spcBef>
                <a:spcPts val="1800"/>
              </a:spcBef>
              <a:buFont typeface="Arial" pitchFamily="34" charset="0"/>
              <a:buChar char="•"/>
            </a:pPr>
            <a:r>
              <a:rPr lang="zh-CN" altLang="en-US" sz="2400" b="1" dirty="0">
                <a:latin typeface="仿宋_GB2312" pitchFamily="49" charset="-122"/>
                <a:ea typeface="仿宋_GB2312" pitchFamily="49" charset="-122"/>
              </a:rPr>
              <a:t>并行性</a:t>
            </a:r>
          </a:p>
          <a:p>
            <a:pPr>
              <a:lnSpc>
                <a:spcPct val="105000"/>
              </a:lnSpc>
              <a:spcBef>
                <a:spcPct val="10000"/>
              </a:spcBef>
              <a:buFont typeface="Wingdings" pitchFamily="2" charset="2"/>
              <a:buChar char="Ø"/>
            </a:pPr>
            <a:endParaRPr lang="zh-CN" altLang="en-US" sz="1000" b="1" dirty="0">
              <a:solidFill>
                <a:srgbClr val="006600"/>
              </a:solidFill>
              <a:latin typeface="幼圆" pitchFamily="49" charset="-122"/>
              <a:ea typeface="幼圆" pitchFamily="49" charset="-122"/>
            </a:endParaRPr>
          </a:p>
          <a:p>
            <a:pPr>
              <a:lnSpc>
                <a:spcPct val="105000"/>
              </a:lnSpc>
              <a:spcBef>
                <a:spcPct val="10000"/>
              </a:spcBef>
              <a:buFont typeface="Wingdings" pitchFamily="2" charset="2"/>
              <a:buChar char="Ø"/>
            </a:pPr>
            <a:endParaRPr lang="zh-CN" altLang="en-US" sz="800" b="1" dirty="0">
              <a:solidFill>
                <a:srgbClr val="006600"/>
              </a:solidFill>
              <a:latin typeface="幼圆" pitchFamily="49" charset="-122"/>
              <a:ea typeface="幼圆" pitchFamily="49" charset="-122"/>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31283BB9-A6F4-4C94-8874-D652F9850E84}" type="slidenum">
              <a:rPr lang="en-US" altLang="zh-CN"/>
              <a:pPr/>
              <a:t>15</a:t>
            </a:fld>
            <a:endParaRPr lang="en-US" altLang="zh-CN"/>
          </a:p>
        </p:txBody>
      </p:sp>
      <p:sp>
        <p:nvSpPr>
          <p:cNvPr id="159748" name="Rectangle 4"/>
          <p:cNvSpPr>
            <a:spLocks noChangeArrowheads="1"/>
          </p:cNvSpPr>
          <p:nvPr/>
        </p:nvSpPr>
        <p:spPr bwMode="auto">
          <a:xfrm>
            <a:off x="395536" y="1471910"/>
            <a:ext cx="7848674" cy="538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800" b="1" dirty="0">
                <a:solidFill>
                  <a:srgbClr val="CC0066"/>
                </a:solidFill>
                <a:latin typeface="幼圆" pitchFamily="49" charset="-122"/>
                <a:ea typeface="幼圆" pitchFamily="49" charset="-122"/>
              </a:rPr>
              <a:t>② </a:t>
            </a:r>
            <a:r>
              <a:rPr lang="zh-CN" altLang="en-US" sz="2800" b="1" dirty="0">
                <a:solidFill>
                  <a:srgbClr val="CC0066"/>
                </a:solidFill>
                <a:latin typeface="幼圆" pitchFamily="49" charset="-122"/>
                <a:ea typeface="幼圆" pitchFamily="49" charset="-122"/>
              </a:rPr>
              <a:t>人脑神经系统的分布功能</a:t>
            </a:r>
          </a:p>
          <a:p>
            <a:endParaRPr lang="zh-CN" altLang="en-US" sz="2400" b="1" dirty="0">
              <a:solidFill>
                <a:srgbClr val="CC0066"/>
              </a:solidFill>
              <a:latin typeface="幼圆" pitchFamily="49" charset="-122"/>
              <a:ea typeface="幼圆" pitchFamily="49" charset="-122"/>
            </a:endParaRPr>
          </a:p>
          <a:p>
            <a:pPr marL="342900" indent="-342900">
              <a:buFont typeface="Arial" pitchFamily="34" charset="0"/>
              <a:buChar char="•"/>
            </a:pPr>
            <a:r>
              <a:rPr lang="zh-CN" altLang="en-US" sz="2400" b="1" dirty="0" smtClean="0">
                <a:solidFill>
                  <a:srgbClr val="0000CC"/>
                </a:solidFill>
                <a:latin typeface="幼圆" pitchFamily="49" charset="-122"/>
                <a:ea typeface="幼圆" pitchFamily="49" charset="-122"/>
              </a:rPr>
              <a:t>人</a:t>
            </a:r>
            <a:r>
              <a:rPr lang="zh-CN" altLang="en-US" sz="2400" b="1" dirty="0">
                <a:solidFill>
                  <a:srgbClr val="0000CC"/>
                </a:solidFill>
                <a:latin typeface="幼圆" pitchFamily="49" charset="-122"/>
                <a:ea typeface="幼圆" pitchFamily="49" charset="-122"/>
              </a:rPr>
              <a:t>脑神经系统的</a:t>
            </a:r>
            <a:r>
              <a:rPr lang="zh-CN" altLang="en-US" sz="2400" b="1" dirty="0">
                <a:solidFill>
                  <a:srgbClr val="FF0000"/>
                </a:solidFill>
                <a:latin typeface="幼圆" pitchFamily="49" charset="-122"/>
                <a:ea typeface="幼圆" pitchFamily="49" charset="-122"/>
              </a:rPr>
              <a:t>记忆和处理</a:t>
            </a:r>
            <a:r>
              <a:rPr lang="zh-CN" altLang="en-US" sz="2400" b="1" dirty="0">
                <a:solidFill>
                  <a:srgbClr val="0000CC"/>
                </a:solidFill>
                <a:latin typeface="幼圆" pitchFamily="49" charset="-122"/>
                <a:ea typeface="幼圆" pitchFamily="49" charset="-122"/>
              </a:rPr>
              <a:t>功能有机结合</a:t>
            </a:r>
          </a:p>
          <a:p>
            <a:pPr marL="342900" indent="-342900">
              <a:buFont typeface="Arial" pitchFamily="34" charset="0"/>
              <a:buChar char="•"/>
            </a:pPr>
            <a:endParaRPr lang="zh-CN" altLang="en-US" sz="2400" b="1" dirty="0">
              <a:solidFill>
                <a:srgbClr val="0000CC"/>
              </a:solidFill>
              <a:latin typeface="幼圆" pitchFamily="49" charset="-122"/>
              <a:ea typeface="幼圆" pitchFamily="49" charset="-122"/>
            </a:endParaRPr>
          </a:p>
          <a:p>
            <a:pPr marL="342900" indent="-342900">
              <a:buFont typeface="Arial" pitchFamily="34" charset="0"/>
              <a:buChar char="•"/>
            </a:pPr>
            <a:r>
              <a:rPr lang="zh-CN" altLang="en-US" sz="2400" b="1" dirty="0" smtClean="0">
                <a:latin typeface="幼圆" pitchFamily="49" charset="-122"/>
                <a:ea typeface="幼圆" pitchFamily="49" charset="-122"/>
              </a:rPr>
              <a:t>从</a:t>
            </a:r>
            <a:r>
              <a:rPr lang="zh-CN" altLang="en-US" sz="2400" b="1" dirty="0">
                <a:latin typeface="幼圆" pitchFamily="49" charset="-122"/>
                <a:ea typeface="幼圆" pitchFamily="49" charset="-122"/>
              </a:rPr>
              <a:t>结构上看，人脑神经系统又是一种分布式系统。</a:t>
            </a:r>
          </a:p>
          <a:p>
            <a:pPr marL="342900" indent="-342900">
              <a:buFont typeface="Arial" pitchFamily="34" charset="0"/>
              <a:buChar char="•"/>
            </a:pPr>
            <a:endParaRPr lang="zh-CN" altLang="en-US" sz="2400" b="1" dirty="0">
              <a:solidFill>
                <a:srgbClr val="0000CC"/>
              </a:solidFill>
              <a:latin typeface="幼圆" pitchFamily="49" charset="-122"/>
              <a:ea typeface="幼圆" pitchFamily="49" charset="-122"/>
            </a:endParaRPr>
          </a:p>
          <a:p>
            <a:pPr marL="800100" lvl="1" indent="-342900">
              <a:buFont typeface="Arial" pitchFamily="34" charset="0"/>
              <a:buChar char="•"/>
            </a:pPr>
            <a:r>
              <a:rPr lang="zh-CN" altLang="en-US" sz="2200" dirty="0">
                <a:latin typeface="仿宋_GB2312" pitchFamily="49" charset="-122"/>
                <a:ea typeface="仿宋_GB2312" pitchFamily="49" charset="-122"/>
              </a:rPr>
              <a:t>通过对脑损坏病人所做的神经生理学研究，没有发现大脑中的哪一部分可以决定其余所有各部分的活动，也没有发现在大脑中存在有用于驱动和管理整个智能处理过程的任何中央控制部分。</a:t>
            </a:r>
          </a:p>
          <a:p>
            <a:pPr marL="800100" lvl="1" indent="-342900">
              <a:buFont typeface="Arial" pitchFamily="34" charset="0"/>
              <a:buChar char="•"/>
            </a:pPr>
            <a:endParaRPr lang="zh-CN" altLang="en-US" sz="2200" dirty="0">
              <a:latin typeface="仿宋_GB2312" pitchFamily="49" charset="-122"/>
              <a:ea typeface="仿宋_GB2312" pitchFamily="49" charset="-122"/>
            </a:endParaRPr>
          </a:p>
          <a:p>
            <a:pPr marL="800100" lvl="1" indent="-342900">
              <a:buFont typeface="Arial" pitchFamily="34" charset="0"/>
              <a:buChar char="•"/>
            </a:pPr>
            <a:r>
              <a:rPr lang="zh-CN" altLang="en-US" sz="2200" b="1" dirty="0" smtClean="0">
                <a:solidFill>
                  <a:srgbClr val="0000FF"/>
                </a:solidFill>
                <a:latin typeface="仿宋_GB2312" pitchFamily="49" charset="-122"/>
                <a:ea typeface="仿宋_GB2312" pitchFamily="49" charset="-122"/>
              </a:rPr>
              <a:t>人类</a:t>
            </a:r>
            <a:r>
              <a:rPr lang="zh-CN" altLang="en-US" sz="2200" b="1" dirty="0">
                <a:solidFill>
                  <a:srgbClr val="0000FF"/>
                </a:solidFill>
                <a:latin typeface="仿宋_GB2312" pitchFamily="49" charset="-122"/>
                <a:ea typeface="仿宋_GB2312" pitchFamily="49" charset="-122"/>
              </a:rPr>
              <a:t>大脑的各个部分是协同工作、相互影响的。在大脑中，不仅知识的存储是分散的，而且其控制和决策也是分散的</a:t>
            </a:r>
            <a:r>
              <a:rPr lang="zh-CN" altLang="en-US" sz="2200" dirty="0">
                <a:latin typeface="仿宋_GB2312" pitchFamily="49" charset="-122"/>
                <a:ea typeface="仿宋_GB2312" pitchFamily="49" charset="-122"/>
              </a:rPr>
              <a:t>。</a:t>
            </a:r>
          </a:p>
          <a:p>
            <a:endParaRPr lang="zh-CN" altLang="en-US" sz="2000" b="1" dirty="0">
              <a:latin typeface="幼圆" pitchFamily="49" charset="-122"/>
              <a:ea typeface="幼圆" pitchFamily="49" charset="-122"/>
            </a:endParaRPr>
          </a:p>
        </p:txBody>
      </p:sp>
      <p:sp>
        <p:nvSpPr>
          <p:cNvPr id="4" name="Text Box 7"/>
          <p:cNvSpPr txBox="1">
            <a:spLocks noChangeArrowheads="1"/>
          </p:cNvSpPr>
          <p:nvPr/>
        </p:nvSpPr>
        <p:spPr bwMode="auto">
          <a:xfrm>
            <a:off x="1213356" y="224644"/>
            <a:ext cx="684076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smtClean="0">
                <a:solidFill>
                  <a:schemeClr val="accent2"/>
                </a:solidFill>
                <a:latin typeface="方正姚体" pitchFamily="2" charset="-122"/>
                <a:ea typeface="方正姚体" pitchFamily="2" charset="-122"/>
                <a:cs typeface="+mj-cs"/>
              </a:rPr>
              <a:t>人</a:t>
            </a:r>
            <a:r>
              <a:rPr lang="zh-CN" altLang="en-US" sz="4400" b="1" dirty="0">
                <a:solidFill>
                  <a:schemeClr val="accent2"/>
                </a:solidFill>
                <a:latin typeface="方正姚体" pitchFamily="2" charset="-122"/>
                <a:ea typeface="方正姚体" pitchFamily="2" charset="-122"/>
                <a:cs typeface="+mj-cs"/>
              </a:rPr>
              <a:t>脑神经系统的联结机制</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63D74255-4C9F-48C9-AAC1-3C32A97CD932}" type="slidenum">
              <a:rPr lang="en-US" altLang="zh-CN"/>
              <a:pPr/>
              <a:t>16</a:t>
            </a:fld>
            <a:endParaRPr lang="en-US" altLang="zh-CN"/>
          </a:p>
        </p:txBody>
      </p:sp>
      <p:sp>
        <p:nvSpPr>
          <p:cNvPr id="164866" name="Rectangle 2"/>
          <p:cNvSpPr>
            <a:spLocks noChangeArrowheads="1"/>
          </p:cNvSpPr>
          <p:nvPr/>
        </p:nvSpPr>
        <p:spPr bwMode="auto">
          <a:xfrm>
            <a:off x="539750" y="1772816"/>
            <a:ext cx="8101013"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A50021"/>
                </a:solidFill>
                <a:latin typeface="幼圆" pitchFamily="49" charset="-122"/>
                <a:ea typeface="幼圆" pitchFamily="49" charset="-122"/>
              </a:rPr>
              <a:t>③</a:t>
            </a:r>
            <a:r>
              <a:rPr lang="en-US" altLang="zh-CN" sz="2400" b="1" dirty="0">
                <a:solidFill>
                  <a:srgbClr val="CC0066"/>
                </a:solidFill>
                <a:latin typeface="幼圆" pitchFamily="49" charset="-122"/>
                <a:ea typeface="幼圆" pitchFamily="49" charset="-122"/>
              </a:rPr>
              <a:t> </a:t>
            </a:r>
            <a:r>
              <a:rPr lang="zh-CN" altLang="en-US" sz="2400" b="1" dirty="0">
                <a:solidFill>
                  <a:srgbClr val="CC0066"/>
                </a:solidFill>
                <a:latin typeface="幼圆" pitchFamily="49" charset="-122"/>
                <a:ea typeface="幼圆" pitchFamily="49" charset="-122"/>
              </a:rPr>
              <a:t>人脑神经系统的其他特性</a:t>
            </a:r>
          </a:p>
          <a:p>
            <a:endParaRPr lang="zh-CN" altLang="en-US" sz="2400" b="1" dirty="0">
              <a:solidFill>
                <a:srgbClr val="CC0066"/>
              </a:solidFill>
              <a:latin typeface="幼圆" pitchFamily="49" charset="-122"/>
              <a:ea typeface="幼圆" pitchFamily="49" charset="-122"/>
            </a:endParaRPr>
          </a:p>
          <a:p>
            <a:pPr marL="342900" indent="-342900">
              <a:buFont typeface="Arial" pitchFamily="34" charset="0"/>
              <a:buChar char="•"/>
            </a:pPr>
            <a:r>
              <a:rPr lang="zh-CN" altLang="en-US" sz="2400" b="1" dirty="0">
                <a:solidFill>
                  <a:srgbClr val="0000FF"/>
                </a:solidFill>
                <a:latin typeface="幼圆" pitchFamily="49" charset="-122"/>
                <a:ea typeface="幼圆" pitchFamily="49" charset="-122"/>
              </a:rPr>
              <a:t>容错功能</a:t>
            </a:r>
            <a:r>
              <a:rPr lang="zh-CN" altLang="en-US" sz="2400" b="1" dirty="0" smtClean="0">
                <a:solidFill>
                  <a:srgbClr val="CC0066"/>
                </a:solidFill>
                <a:latin typeface="幼圆" pitchFamily="49" charset="-122"/>
                <a:ea typeface="幼圆" pitchFamily="49" charset="-122"/>
              </a:rPr>
              <a:t>：</a:t>
            </a:r>
            <a:r>
              <a:rPr lang="zh-CN" altLang="en-US" sz="2400" dirty="0" smtClean="0">
                <a:latin typeface="幼圆" pitchFamily="49" charset="-122"/>
                <a:ea typeface="幼圆" pitchFamily="49" charset="-122"/>
              </a:rPr>
              <a:t>很</a:t>
            </a:r>
            <a:r>
              <a:rPr lang="zh-CN" altLang="en-US" sz="2400" dirty="0">
                <a:latin typeface="幼圆" pitchFamily="49" charset="-122"/>
                <a:ea typeface="幼圆" pitchFamily="49" charset="-122"/>
              </a:rPr>
              <a:t>据不完全的、有错误的信息仍能做出正确、完整结论的能力。</a:t>
            </a:r>
          </a:p>
          <a:p>
            <a:pPr marL="342900" indent="-342900">
              <a:buFont typeface="Arial" pitchFamily="34" charset="0"/>
              <a:buChar char="•"/>
            </a:pPr>
            <a:endParaRPr lang="zh-CN" altLang="en-US" sz="2000" dirty="0">
              <a:solidFill>
                <a:srgbClr val="006600"/>
              </a:solidFill>
              <a:latin typeface="幼圆" pitchFamily="49" charset="-122"/>
              <a:ea typeface="幼圆" pitchFamily="49" charset="-122"/>
            </a:endParaRPr>
          </a:p>
          <a:p>
            <a:pPr marL="342900" indent="-342900">
              <a:buFont typeface="Arial" pitchFamily="34" charset="0"/>
              <a:buChar char="•"/>
            </a:pPr>
            <a:r>
              <a:rPr lang="zh-CN" altLang="en-US" sz="2400" b="1" dirty="0">
                <a:solidFill>
                  <a:srgbClr val="0000FF"/>
                </a:solidFill>
                <a:latin typeface="幼圆" pitchFamily="49" charset="-122"/>
                <a:ea typeface="幼圆" pitchFamily="49" charset="-122"/>
              </a:rPr>
              <a:t>联想功能</a:t>
            </a:r>
            <a:r>
              <a:rPr lang="zh-CN" altLang="en-US" sz="2400" b="1" dirty="0" smtClean="0">
                <a:solidFill>
                  <a:srgbClr val="0000FF"/>
                </a:solidFill>
                <a:latin typeface="幼圆" pitchFamily="49" charset="-122"/>
                <a:ea typeface="幼圆" pitchFamily="49" charset="-122"/>
              </a:rPr>
              <a:t>：</a:t>
            </a:r>
            <a:r>
              <a:rPr lang="zh-CN" altLang="en-US" sz="2400" dirty="0" smtClean="0">
                <a:latin typeface="幼圆" pitchFamily="49" charset="-122"/>
                <a:ea typeface="幼圆" pitchFamily="49" charset="-122"/>
              </a:rPr>
              <a:t>善于</a:t>
            </a:r>
            <a:r>
              <a:rPr lang="zh-CN" altLang="en-US" sz="2400" dirty="0">
                <a:latin typeface="幼圆" pitchFamily="49" charset="-122"/>
                <a:ea typeface="幼圆" pitchFamily="49" charset="-122"/>
              </a:rPr>
              <a:t>将不同领域的知识结合起来灵活运用，善于概括、类比和推理。</a:t>
            </a:r>
          </a:p>
          <a:p>
            <a:pPr marL="342900" indent="-342900">
              <a:buFont typeface="Arial" pitchFamily="34" charset="0"/>
              <a:buChar char="•"/>
            </a:pPr>
            <a:endParaRPr lang="zh-CN" altLang="en-US" sz="2000" dirty="0">
              <a:solidFill>
                <a:srgbClr val="006600"/>
              </a:solidFill>
              <a:latin typeface="幼圆" pitchFamily="49" charset="-122"/>
              <a:ea typeface="幼圆" pitchFamily="49" charset="-122"/>
            </a:endParaRPr>
          </a:p>
          <a:p>
            <a:pPr marL="342900" indent="-342900">
              <a:buFont typeface="Arial" pitchFamily="34" charset="0"/>
              <a:buChar char="•"/>
            </a:pPr>
            <a:r>
              <a:rPr lang="zh-CN" altLang="en-US" sz="2400" b="1" dirty="0">
                <a:solidFill>
                  <a:srgbClr val="0000FF"/>
                </a:solidFill>
                <a:latin typeface="幼圆" pitchFamily="49" charset="-122"/>
                <a:ea typeface="幼圆" pitchFamily="49" charset="-122"/>
              </a:rPr>
              <a:t>自组织和自学习功能</a:t>
            </a:r>
            <a:r>
              <a:rPr lang="zh-CN" altLang="en-US" sz="2400" b="1" dirty="0" smtClean="0">
                <a:solidFill>
                  <a:srgbClr val="0000FF"/>
                </a:solidFill>
                <a:latin typeface="幼圆" pitchFamily="49" charset="-122"/>
                <a:ea typeface="幼圆" pitchFamily="49" charset="-122"/>
              </a:rPr>
              <a:t>：</a:t>
            </a:r>
            <a:r>
              <a:rPr lang="zh-CN" altLang="en-US" sz="2400" dirty="0" smtClean="0">
                <a:latin typeface="幼圆" pitchFamily="49" charset="-122"/>
                <a:ea typeface="幼圆" pitchFamily="49" charset="-122"/>
              </a:rPr>
              <a:t>人脑</a:t>
            </a:r>
            <a:r>
              <a:rPr lang="zh-CN" altLang="en-US" sz="2400" dirty="0">
                <a:latin typeface="幼圆" pitchFamily="49" charset="-122"/>
                <a:ea typeface="幼圆" pitchFamily="49" charset="-122"/>
              </a:rPr>
              <a:t>能够通过内部自组织、自学习能力不断适应外界环境，从而可以有效地处理各种模拟的、模糊的或随机的问题。</a:t>
            </a:r>
          </a:p>
        </p:txBody>
      </p:sp>
      <p:sp>
        <p:nvSpPr>
          <p:cNvPr id="4" name="Text Box 7"/>
          <p:cNvSpPr txBox="1">
            <a:spLocks noChangeArrowheads="1"/>
          </p:cNvSpPr>
          <p:nvPr/>
        </p:nvSpPr>
        <p:spPr bwMode="auto">
          <a:xfrm>
            <a:off x="1213356" y="224644"/>
            <a:ext cx="684076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smtClean="0">
                <a:solidFill>
                  <a:schemeClr val="accent2"/>
                </a:solidFill>
                <a:latin typeface="方正姚体" pitchFamily="2" charset="-122"/>
                <a:ea typeface="方正姚体" pitchFamily="2" charset="-122"/>
                <a:cs typeface="+mj-cs"/>
              </a:rPr>
              <a:t>人</a:t>
            </a:r>
            <a:r>
              <a:rPr lang="zh-CN" altLang="en-US" sz="4400" b="1" dirty="0">
                <a:solidFill>
                  <a:schemeClr val="accent2"/>
                </a:solidFill>
                <a:latin typeface="方正姚体" pitchFamily="2" charset="-122"/>
                <a:ea typeface="方正姚体" pitchFamily="2" charset="-122"/>
                <a:cs typeface="+mj-cs"/>
              </a:rPr>
              <a:t>脑神经系统的联结机制</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0" name="Text Box 6"/>
          <p:cNvSpPr txBox="1">
            <a:spLocks noChangeArrowheads="1"/>
          </p:cNvSpPr>
          <p:nvPr/>
        </p:nvSpPr>
        <p:spPr bwMode="auto">
          <a:xfrm>
            <a:off x="647564" y="1664581"/>
            <a:ext cx="7920879" cy="4154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10000"/>
              </a:lnSpc>
              <a:spcBef>
                <a:spcPct val="20000"/>
              </a:spcBef>
            </a:pPr>
            <a:r>
              <a:rPr lang="zh-CN" altLang="en-US" sz="2800" b="1" dirty="0" smtClean="0">
                <a:solidFill>
                  <a:srgbClr val="0000CC"/>
                </a:solidFill>
                <a:latin typeface="幼圆" pitchFamily="49" charset="-122"/>
                <a:ea typeface="幼圆" pitchFamily="49" charset="-122"/>
              </a:rPr>
              <a:t>人工神经网络</a:t>
            </a:r>
            <a:r>
              <a:rPr lang="zh-CN" altLang="en-US" sz="2800" b="1" dirty="0">
                <a:solidFill>
                  <a:srgbClr val="0000CC"/>
                </a:solidFill>
                <a:latin typeface="幼圆" pitchFamily="49" charset="-122"/>
                <a:ea typeface="幼圆" pitchFamily="49" charset="-122"/>
              </a:rPr>
              <a:t>是由大量的</a:t>
            </a:r>
            <a:r>
              <a:rPr lang="zh-CN" altLang="en-US" sz="2800" b="1" dirty="0">
                <a:solidFill>
                  <a:srgbClr val="FF0000"/>
                </a:solidFill>
                <a:latin typeface="幼圆" pitchFamily="49" charset="-122"/>
                <a:ea typeface="幼圆" pitchFamily="49" charset="-122"/>
              </a:rPr>
              <a:t>人工神经元</a:t>
            </a:r>
            <a:r>
              <a:rPr lang="zh-CN" altLang="en-US" sz="2800" b="1" dirty="0">
                <a:solidFill>
                  <a:srgbClr val="0000CC"/>
                </a:solidFill>
                <a:latin typeface="幼圆" pitchFamily="49" charset="-122"/>
                <a:ea typeface="幼圆" pitchFamily="49" charset="-122"/>
              </a:rPr>
              <a:t>经广泛互联所形成的一种人工网络系统，用以模拟人类神经系统的结构和功能。</a:t>
            </a:r>
          </a:p>
          <a:p>
            <a:pPr>
              <a:lnSpc>
                <a:spcPct val="110000"/>
              </a:lnSpc>
              <a:spcBef>
                <a:spcPts val="3000"/>
              </a:spcBef>
              <a:buClr>
                <a:srgbClr val="006600"/>
              </a:buClr>
              <a:buFont typeface="Wingdings" pitchFamily="2" charset="2"/>
              <a:buChar char="ü"/>
            </a:pPr>
            <a:r>
              <a:rPr lang="zh-CN" altLang="en-US" sz="2400" dirty="0">
                <a:latin typeface="幼圆" pitchFamily="49" charset="-122"/>
                <a:ea typeface="幼圆" pitchFamily="49" charset="-122"/>
              </a:rPr>
              <a:t>集脑科学、神经心理学和信息科学等多学科的交叉研究领域</a:t>
            </a:r>
          </a:p>
          <a:p>
            <a:pPr>
              <a:lnSpc>
                <a:spcPct val="110000"/>
              </a:lnSpc>
              <a:spcBef>
                <a:spcPts val="1800"/>
              </a:spcBef>
              <a:buClr>
                <a:srgbClr val="006600"/>
              </a:buClr>
              <a:buFont typeface="Wingdings" pitchFamily="2" charset="2"/>
              <a:buChar char="ü"/>
            </a:pPr>
            <a:r>
              <a:rPr kumimoji="1" lang="zh-CN" altLang="en-US" sz="2400" dirty="0">
                <a:solidFill>
                  <a:srgbClr val="000000"/>
                </a:solidFill>
                <a:latin typeface="幼圆" pitchFamily="49" charset="-122"/>
                <a:ea typeface="幼圆" pitchFamily="49" charset="-122"/>
              </a:rPr>
              <a:t>从</a:t>
            </a:r>
            <a:r>
              <a:rPr kumimoji="1" lang="zh-CN" altLang="en-US" sz="2400" dirty="0">
                <a:solidFill>
                  <a:srgbClr val="FF0000"/>
                </a:solidFill>
                <a:latin typeface="幼圆" pitchFamily="49" charset="-122"/>
                <a:ea typeface="幼圆" pitchFamily="49" charset="-122"/>
              </a:rPr>
              <a:t>模仿人脑智能（结构</a:t>
            </a:r>
            <a:r>
              <a:rPr kumimoji="1" lang="en-US" altLang="zh-CN" sz="2400" dirty="0">
                <a:solidFill>
                  <a:srgbClr val="FF0000"/>
                </a:solidFill>
                <a:latin typeface="幼圆" pitchFamily="49" charset="-122"/>
                <a:ea typeface="幼圆" pitchFamily="49" charset="-122"/>
              </a:rPr>
              <a:t>+</a:t>
            </a:r>
            <a:r>
              <a:rPr kumimoji="1" lang="zh-CN" altLang="en-US" sz="2400" dirty="0">
                <a:solidFill>
                  <a:srgbClr val="FF0000"/>
                </a:solidFill>
                <a:latin typeface="幼圆" pitchFamily="49" charset="-122"/>
                <a:ea typeface="幼圆" pitchFamily="49" charset="-122"/>
              </a:rPr>
              <a:t>工作模式）</a:t>
            </a:r>
            <a:r>
              <a:rPr kumimoji="1" lang="zh-CN" altLang="en-US" sz="2400" dirty="0">
                <a:solidFill>
                  <a:srgbClr val="000000"/>
                </a:solidFill>
                <a:latin typeface="幼圆" pitchFamily="49" charset="-122"/>
                <a:ea typeface="幼圆" pitchFamily="49" charset="-122"/>
              </a:rPr>
              <a:t>的角度出发，来探寻新的信息表示、存储和处理方式，设计全新的</a:t>
            </a:r>
            <a:r>
              <a:rPr kumimoji="1" lang="zh-CN" altLang="en-US" sz="2400" dirty="0">
                <a:solidFill>
                  <a:srgbClr val="006600"/>
                </a:solidFill>
                <a:latin typeface="幼圆" pitchFamily="49" charset="-122"/>
                <a:ea typeface="幼圆" pitchFamily="49" charset="-122"/>
              </a:rPr>
              <a:t>计算处理结构模型</a:t>
            </a:r>
            <a:r>
              <a:rPr kumimoji="1" lang="zh-CN" altLang="en-US" sz="2400" dirty="0">
                <a:solidFill>
                  <a:srgbClr val="000000"/>
                </a:solidFill>
                <a:latin typeface="幼圆" pitchFamily="49" charset="-122"/>
                <a:ea typeface="幼圆" pitchFamily="49" charset="-122"/>
              </a:rPr>
              <a:t>，构造一种</a:t>
            </a:r>
            <a:r>
              <a:rPr kumimoji="1" lang="zh-CN" altLang="en-US" sz="2400" dirty="0">
                <a:solidFill>
                  <a:srgbClr val="FF0000"/>
                </a:solidFill>
                <a:latin typeface="幼圆" pitchFamily="49" charset="-122"/>
                <a:ea typeface="幼圆" pitchFamily="49" charset="-122"/>
              </a:rPr>
              <a:t>更接近人类</a:t>
            </a:r>
            <a:r>
              <a:rPr kumimoji="1" lang="zh-CN" altLang="en-US" sz="2400" dirty="0" smtClean="0">
                <a:solidFill>
                  <a:srgbClr val="FF0000"/>
                </a:solidFill>
                <a:latin typeface="幼圆" pitchFamily="49" charset="-122"/>
                <a:ea typeface="幼圆" pitchFamily="49" charset="-122"/>
              </a:rPr>
              <a:t>智能</a:t>
            </a:r>
            <a:r>
              <a:rPr kumimoji="1" lang="zh-CN" altLang="en-US" sz="2400" dirty="0" smtClean="0">
                <a:solidFill>
                  <a:srgbClr val="000000"/>
                </a:solidFill>
                <a:latin typeface="幼圆" pitchFamily="49" charset="-122"/>
                <a:ea typeface="幼圆" pitchFamily="49" charset="-122"/>
              </a:rPr>
              <a:t>的信息处理系统</a:t>
            </a:r>
            <a:endParaRPr lang="zh-CN" altLang="en-US" sz="2400" b="1" dirty="0">
              <a:solidFill>
                <a:srgbClr val="006600"/>
              </a:solidFill>
              <a:latin typeface="幼圆" pitchFamily="49" charset="-122"/>
              <a:ea typeface="幼圆" pitchFamily="49" charset="-122"/>
            </a:endParaRPr>
          </a:p>
        </p:txBody>
      </p:sp>
      <p:sp>
        <p:nvSpPr>
          <p:cNvPr id="57352" name="Text Box 8"/>
          <p:cNvSpPr txBox="1">
            <a:spLocks noChangeArrowheads="1"/>
          </p:cNvSpPr>
          <p:nvPr/>
        </p:nvSpPr>
        <p:spPr bwMode="auto">
          <a:xfrm>
            <a:off x="1317354" y="260648"/>
            <a:ext cx="622935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人工神经网络简介</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02" name="Text Box 34"/>
          <p:cNvSpPr txBox="1">
            <a:spLocks noChangeArrowheads="1"/>
          </p:cNvSpPr>
          <p:nvPr/>
        </p:nvSpPr>
        <p:spPr bwMode="auto">
          <a:xfrm>
            <a:off x="287337" y="3349085"/>
            <a:ext cx="8785225"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dirty="0" smtClean="0">
                <a:latin typeface="仿宋_GB2312" pitchFamily="49" charset="-122"/>
                <a:ea typeface="仿宋_GB2312" pitchFamily="49" charset="-122"/>
              </a:rPr>
              <a:t>1943</a:t>
            </a:r>
            <a:r>
              <a:rPr lang="zh-CN" altLang="en-US" sz="2000" dirty="0">
                <a:latin typeface="仿宋_GB2312" pitchFamily="49" charset="-122"/>
                <a:ea typeface="仿宋_GB2312" pitchFamily="49" charset="-122"/>
              </a:rPr>
              <a:t>年，心理学家麦克洛奇</a:t>
            </a:r>
            <a:r>
              <a:rPr lang="en-US" altLang="zh-CN" sz="2000" dirty="0">
                <a:latin typeface="仿宋_GB2312" pitchFamily="49" charset="-122"/>
                <a:ea typeface="仿宋_GB2312" pitchFamily="49" charset="-122"/>
              </a:rPr>
              <a:t>(</a:t>
            </a:r>
            <a:r>
              <a:rPr lang="en-US" altLang="zh-CN" sz="2000" dirty="0" err="1">
                <a:latin typeface="仿宋_GB2312" pitchFamily="49" charset="-122"/>
                <a:ea typeface="仿宋_GB2312" pitchFamily="49" charset="-122"/>
              </a:rPr>
              <a:t>W.McMulloch</a:t>
            </a:r>
            <a:r>
              <a:rPr lang="en-US" altLang="zh-CN" sz="2000" dirty="0">
                <a:latin typeface="仿宋_GB2312" pitchFamily="49" charset="-122"/>
                <a:ea typeface="仿宋_GB2312" pitchFamily="49" charset="-122"/>
              </a:rPr>
              <a:t>)</a:t>
            </a:r>
            <a:r>
              <a:rPr lang="zh-CN" altLang="en-US" sz="2000" dirty="0">
                <a:latin typeface="仿宋_GB2312" pitchFamily="49" charset="-122"/>
                <a:ea typeface="仿宋_GB2312" pitchFamily="49" charset="-122"/>
              </a:rPr>
              <a:t>和数理逻辑学家皮茨</a:t>
            </a:r>
            <a:r>
              <a:rPr lang="en-US" altLang="zh-CN" sz="2000" dirty="0">
                <a:latin typeface="仿宋_GB2312" pitchFamily="49" charset="-122"/>
                <a:ea typeface="仿宋_GB2312" pitchFamily="49" charset="-122"/>
              </a:rPr>
              <a:t>(</a:t>
            </a:r>
            <a:r>
              <a:rPr lang="en-US" altLang="zh-CN" sz="2000" dirty="0" err="1">
                <a:latin typeface="仿宋_GB2312" pitchFamily="49" charset="-122"/>
                <a:ea typeface="仿宋_GB2312" pitchFamily="49" charset="-122"/>
              </a:rPr>
              <a:t>W.Pitts</a:t>
            </a:r>
            <a:r>
              <a:rPr lang="en-US" altLang="zh-CN" sz="2000" dirty="0">
                <a:latin typeface="仿宋_GB2312" pitchFamily="49" charset="-122"/>
                <a:ea typeface="仿宋_GB2312" pitchFamily="49" charset="-122"/>
              </a:rPr>
              <a:t>)</a:t>
            </a:r>
            <a:r>
              <a:rPr lang="zh-CN" altLang="en-US" sz="2000" dirty="0">
                <a:latin typeface="仿宋_GB2312" pitchFamily="49" charset="-122"/>
                <a:ea typeface="仿宋_GB2312" pitchFamily="49" charset="-122"/>
              </a:rPr>
              <a:t>根据生物神经元的功能和结构，提出了一个将神经元看作二进制阈值元件的简单模型，即</a:t>
            </a:r>
            <a:r>
              <a:rPr lang="en-US" altLang="zh-CN" sz="2000" dirty="0">
                <a:latin typeface="仿宋_GB2312" pitchFamily="49" charset="-122"/>
                <a:ea typeface="仿宋_GB2312" pitchFamily="49" charset="-122"/>
              </a:rPr>
              <a:t>MP</a:t>
            </a:r>
            <a:r>
              <a:rPr lang="zh-CN" altLang="en-US" sz="2000" dirty="0">
                <a:latin typeface="仿宋_GB2312" pitchFamily="49" charset="-122"/>
                <a:ea typeface="仿宋_GB2312" pitchFamily="49" charset="-122"/>
              </a:rPr>
              <a:t>模型。</a:t>
            </a:r>
          </a:p>
          <a:p>
            <a:pPr>
              <a:spcBef>
                <a:spcPts val="1200"/>
              </a:spcBef>
            </a:pPr>
            <a:r>
              <a:rPr lang="zh-CN" altLang="en-US" sz="2000" dirty="0" smtClean="0">
                <a:latin typeface="仿宋_GB2312" pitchFamily="49" charset="-122"/>
                <a:ea typeface="仿宋_GB2312" pitchFamily="49" charset="-122"/>
              </a:rPr>
              <a:t>图</a:t>
            </a:r>
            <a:r>
              <a:rPr lang="zh-CN" altLang="en-US" sz="2000" dirty="0">
                <a:latin typeface="仿宋_GB2312" pitchFamily="49" charset="-122"/>
                <a:ea typeface="仿宋_GB2312" pitchFamily="49" charset="-122"/>
              </a:rPr>
              <a:t>中的</a:t>
            </a:r>
            <a:r>
              <a:rPr lang="en-US" altLang="zh-CN" sz="2000" dirty="0">
                <a:latin typeface="仿宋_GB2312" pitchFamily="49" charset="-122"/>
                <a:ea typeface="仿宋_GB2312" pitchFamily="49" charset="-122"/>
              </a:rPr>
              <a:t>x</a:t>
            </a:r>
            <a:r>
              <a:rPr lang="en-US" altLang="zh-CN" sz="2000" baseline="-25000" dirty="0">
                <a:latin typeface="仿宋_GB2312" pitchFamily="49" charset="-122"/>
                <a:ea typeface="仿宋_GB2312" pitchFamily="49" charset="-122"/>
              </a:rPr>
              <a:t>1</a:t>
            </a:r>
            <a:r>
              <a:rPr lang="en-US" altLang="zh-CN" sz="2000" dirty="0">
                <a:latin typeface="仿宋_GB2312" pitchFamily="49" charset="-122"/>
                <a:ea typeface="仿宋_GB2312" pitchFamily="49" charset="-122"/>
              </a:rPr>
              <a:t>, x</a:t>
            </a:r>
            <a:r>
              <a:rPr lang="en-US" altLang="zh-CN" sz="2000" baseline="-25000" dirty="0">
                <a:latin typeface="仿宋_GB2312" pitchFamily="49" charset="-122"/>
                <a:ea typeface="仿宋_GB2312" pitchFamily="49" charset="-122"/>
              </a:rPr>
              <a:t>2</a:t>
            </a:r>
            <a:r>
              <a:rPr lang="en-US" altLang="zh-CN" sz="2000" dirty="0">
                <a:latin typeface="仿宋_GB2312" pitchFamily="49" charset="-122"/>
                <a:ea typeface="仿宋_GB2312" pitchFamily="49" charset="-122"/>
              </a:rPr>
              <a:t>, … ,</a:t>
            </a:r>
            <a:r>
              <a:rPr lang="en-US" altLang="zh-CN" sz="2000" dirty="0" err="1">
                <a:latin typeface="仿宋_GB2312" pitchFamily="49" charset="-122"/>
                <a:ea typeface="仿宋_GB2312" pitchFamily="49" charset="-122"/>
              </a:rPr>
              <a:t>x</a:t>
            </a:r>
            <a:r>
              <a:rPr lang="en-US" altLang="zh-CN" sz="2000" baseline="-25000" dirty="0" err="1">
                <a:latin typeface="仿宋_GB2312" pitchFamily="49" charset="-122"/>
                <a:ea typeface="仿宋_GB2312" pitchFamily="49" charset="-122"/>
              </a:rPr>
              <a:t>n</a:t>
            </a:r>
            <a:r>
              <a:rPr lang="zh-CN" altLang="en-US" sz="2000" dirty="0">
                <a:latin typeface="仿宋_GB2312" pitchFamily="49" charset="-122"/>
                <a:ea typeface="仿宋_GB2312" pitchFamily="49" charset="-122"/>
              </a:rPr>
              <a:t>表示某一神经元的</a:t>
            </a:r>
            <a:r>
              <a:rPr lang="en-US" altLang="zh-CN" sz="2000" dirty="0">
                <a:latin typeface="仿宋_GB2312" pitchFamily="49" charset="-122"/>
                <a:ea typeface="仿宋_GB2312" pitchFamily="49" charset="-122"/>
              </a:rPr>
              <a:t>n</a:t>
            </a:r>
            <a:r>
              <a:rPr lang="zh-CN" altLang="en-US" sz="2000" dirty="0">
                <a:latin typeface="仿宋_GB2312" pitchFamily="49" charset="-122"/>
                <a:ea typeface="仿宋_GB2312" pitchFamily="49" charset="-122"/>
              </a:rPr>
              <a:t>个输入；</a:t>
            </a:r>
            <a:r>
              <a:rPr lang="en-US" altLang="zh-CN" sz="2000" dirty="0" err="1">
                <a:latin typeface="仿宋_GB2312" pitchFamily="49" charset="-122"/>
                <a:ea typeface="仿宋_GB2312" pitchFamily="49" charset="-122"/>
              </a:rPr>
              <a:t>w</a:t>
            </a:r>
            <a:r>
              <a:rPr lang="en-US" altLang="zh-CN" sz="2000" baseline="-25000" dirty="0" err="1">
                <a:latin typeface="仿宋_GB2312" pitchFamily="49" charset="-122"/>
                <a:ea typeface="仿宋_GB2312" pitchFamily="49" charset="-122"/>
              </a:rPr>
              <a:t>i</a:t>
            </a:r>
            <a:r>
              <a:rPr lang="zh-CN" altLang="en-US" sz="2000" dirty="0">
                <a:latin typeface="仿宋_GB2312" pitchFamily="49" charset="-122"/>
                <a:ea typeface="仿宋_GB2312" pitchFamily="49" charset="-122"/>
              </a:rPr>
              <a:t>表示第</a:t>
            </a:r>
            <a:r>
              <a:rPr lang="en-US" altLang="zh-CN" sz="2000" dirty="0">
                <a:latin typeface="仿宋_GB2312" pitchFamily="49" charset="-122"/>
                <a:ea typeface="仿宋_GB2312" pitchFamily="49" charset="-122"/>
              </a:rPr>
              <a:t>i</a:t>
            </a:r>
            <a:r>
              <a:rPr lang="zh-CN" altLang="en-US" sz="2000" dirty="0">
                <a:latin typeface="仿宋_GB2312" pitchFamily="49" charset="-122"/>
                <a:ea typeface="仿宋_GB2312" pitchFamily="49" charset="-122"/>
              </a:rPr>
              <a:t>个输入的连接强度，称为连接权值；</a:t>
            </a:r>
            <a:r>
              <a:rPr lang="en-US" altLang="zh-CN" sz="2000" dirty="0">
                <a:latin typeface="仿宋_GB2312" pitchFamily="49" charset="-122"/>
                <a:ea typeface="仿宋_GB2312" pitchFamily="49" charset="-122"/>
              </a:rPr>
              <a:t>θ</a:t>
            </a:r>
            <a:r>
              <a:rPr lang="zh-CN" altLang="en-US" sz="2000" dirty="0">
                <a:latin typeface="仿宋_GB2312" pitchFamily="49" charset="-122"/>
                <a:ea typeface="仿宋_GB2312" pitchFamily="49" charset="-122"/>
              </a:rPr>
              <a:t>为神经元的阈值；</a:t>
            </a:r>
            <a:r>
              <a:rPr lang="en-US" altLang="zh-CN" sz="2000" dirty="0">
                <a:latin typeface="仿宋_GB2312" pitchFamily="49" charset="-122"/>
                <a:ea typeface="仿宋_GB2312" pitchFamily="49" charset="-122"/>
              </a:rPr>
              <a:t>y</a:t>
            </a:r>
            <a:r>
              <a:rPr lang="zh-CN" altLang="en-US" sz="2000" dirty="0">
                <a:latin typeface="仿宋_GB2312" pitchFamily="49" charset="-122"/>
                <a:ea typeface="仿宋_GB2312" pitchFamily="49" charset="-122"/>
              </a:rPr>
              <a:t>为神经元的输出。可见，人工神经元是一个具有多输入，单输出的非线性器件</a:t>
            </a:r>
            <a:r>
              <a:rPr lang="zh-CN" altLang="en-US" sz="2000" dirty="0" smtClean="0">
                <a:latin typeface="仿宋_GB2312" pitchFamily="49" charset="-122"/>
                <a:ea typeface="仿宋_GB2312" pitchFamily="49" charset="-122"/>
              </a:rPr>
              <a:t>。</a:t>
            </a:r>
            <a:endParaRPr lang="en-US" altLang="zh-CN" sz="2000" dirty="0" smtClean="0">
              <a:latin typeface="仿宋_GB2312" pitchFamily="49" charset="-122"/>
              <a:ea typeface="仿宋_GB2312" pitchFamily="49" charset="-122"/>
            </a:endParaRPr>
          </a:p>
          <a:p>
            <a:pPr>
              <a:spcBef>
                <a:spcPts val="1200"/>
              </a:spcBef>
            </a:pPr>
            <a:r>
              <a:rPr lang="en-US" altLang="zh-CN" sz="2000" dirty="0">
                <a:latin typeface="仿宋_GB2312" pitchFamily="49" charset="-122"/>
                <a:ea typeface="仿宋_GB2312" pitchFamily="49" charset="-122"/>
              </a:rPr>
              <a:t>	</a:t>
            </a:r>
            <a:r>
              <a:rPr lang="zh-CN" altLang="en-US" sz="2000" dirty="0" smtClean="0">
                <a:latin typeface="仿宋_GB2312" pitchFamily="49" charset="-122"/>
                <a:ea typeface="仿宋_GB2312" pitchFamily="49" charset="-122"/>
              </a:rPr>
              <a:t>输入</a:t>
            </a:r>
            <a:r>
              <a:rPr lang="zh-CN" altLang="en-US" sz="2000" dirty="0">
                <a:latin typeface="仿宋_GB2312" pitchFamily="49" charset="-122"/>
                <a:ea typeface="仿宋_GB2312" pitchFamily="49" charset="-122"/>
              </a:rPr>
              <a:t>为 </a:t>
            </a:r>
            <a:r>
              <a:rPr lang="zh-CN" altLang="en-US" sz="2000" dirty="0" smtClean="0">
                <a:latin typeface="仿宋_GB2312" pitchFamily="49" charset="-122"/>
                <a:ea typeface="仿宋_GB2312" pitchFamily="49" charset="-122"/>
              </a:rPr>
              <a:t>         </a:t>
            </a:r>
            <a:r>
              <a:rPr lang="en-US" altLang="zh-CN" sz="2000" dirty="0" smtClean="0">
                <a:latin typeface="仿宋_GB2312" pitchFamily="49" charset="-122"/>
                <a:ea typeface="仿宋_GB2312" pitchFamily="49" charset="-122"/>
              </a:rPr>
              <a:t>,  </a:t>
            </a:r>
            <a:r>
              <a:rPr lang="zh-CN" altLang="en-US" sz="2000" dirty="0" smtClean="0">
                <a:latin typeface="仿宋_GB2312" pitchFamily="49" charset="-122"/>
                <a:ea typeface="仿宋_GB2312" pitchFamily="49" charset="-122"/>
              </a:rPr>
              <a:t>输出</a:t>
            </a:r>
            <a:r>
              <a:rPr lang="zh-CN" altLang="en-US" sz="2000" dirty="0">
                <a:latin typeface="仿宋_GB2312" pitchFamily="49" charset="-122"/>
                <a:ea typeface="仿宋_GB2312" pitchFamily="49" charset="-122"/>
              </a:rPr>
              <a:t>为</a:t>
            </a:r>
          </a:p>
          <a:p>
            <a:endParaRPr lang="zh-CN" altLang="en-US" sz="2000" dirty="0">
              <a:latin typeface="仿宋_GB2312" pitchFamily="49" charset="-122"/>
              <a:ea typeface="仿宋_GB2312" pitchFamily="49" charset="-122"/>
            </a:endParaRPr>
          </a:p>
          <a:p>
            <a:r>
              <a:rPr lang="zh-CN" altLang="en-US" sz="2000" dirty="0">
                <a:latin typeface="仿宋_GB2312" pitchFamily="49" charset="-122"/>
                <a:ea typeface="仿宋_GB2312" pitchFamily="49" charset="-122"/>
              </a:rPr>
              <a:t>其中，</a:t>
            </a:r>
            <a:r>
              <a:rPr lang="en-US" altLang="zh-CN" sz="2000" dirty="0">
                <a:latin typeface="仿宋_GB2312" pitchFamily="49" charset="-122"/>
                <a:ea typeface="仿宋_GB2312" pitchFamily="49" charset="-122"/>
              </a:rPr>
              <a:t>f</a:t>
            </a:r>
            <a:r>
              <a:rPr lang="zh-CN" altLang="en-US" sz="2000" dirty="0">
                <a:latin typeface="仿宋_GB2312" pitchFamily="49" charset="-122"/>
                <a:ea typeface="仿宋_GB2312" pitchFamily="49" charset="-122"/>
              </a:rPr>
              <a:t>称为</a:t>
            </a:r>
            <a:r>
              <a:rPr lang="zh-CN" altLang="en-US" sz="2000" b="1" dirty="0">
                <a:solidFill>
                  <a:srgbClr val="0000FF"/>
                </a:solidFill>
                <a:latin typeface="仿宋_GB2312" pitchFamily="49" charset="-122"/>
                <a:ea typeface="仿宋_GB2312" pitchFamily="49" charset="-122"/>
              </a:rPr>
              <a:t>神经元功能函数</a:t>
            </a:r>
            <a:r>
              <a:rPr lang="zh-CN" altLang="en-US" sz="2000" dirty="0">
                <a:latin typeface="仿宋_GB2312" pitchFamily="49" charset="-122"/>
                <a:ea typeface="仿宋_GB2312" pitchFamily="49" charset="-122"/>
              </a:rPr>
              <a:t>（或作用函数，激活函数） 。</a:t>
            </a:r>
          </a:p>
        </p:txBody>
      </p:sp>
      <p:sp>
        <p:nvSpPr>
          <p:cNvPr id="32773" name="Text Box 5"/>
          <p:cNvSpPr txBox="1">
            <a:spLocks noChangeArrowheads="1"/>
          </p:cNvSpPr>
          <p:nvPr/>
        </p:nvSpPr>
        <p:spPr bwMode="auto">
          <a:xfrm>
            <a:off x="1916478" y="152636"/>
            <a:ext cx="5131656"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a:solidFill>
                  <a:schemeClr val="accent2"/>
                </a:solidFill>
                <a:latin typeface="方正姚体" pitchFamily="2" charset="-122"/>
                <a:ea typeface="方正姚体" pitchFamily="2" charset="-122"/>
                <a:cs typeface="+mj-cs"/>
              </a:rPr>
              <a:t>人工神经元的结构</a:t>
            </a:r>
          </a:p>
        </p:txBody>
      </p:sp>
      <p:grpSp>
        <p:nvGrpSpPr>
          <p:cNvPr id="2" name="组合 1"/>
          <p:cNvGrpSpPr/>
          <p:nvPr/>
        </p:nvGrpSpPr>
        <p:grpSpPr>
          <a:xfrm>
            <a:off x="1584325" y="1304764"/>
            <a:ext cx="5111750" cy="2024062"/>
            <a:chOff x="1584325" y="1376363"/>
            <a:chExt cx="5111750" cy="2024062"/>
          </a:xfrm>
        </p:grpSpPr>
        <p:sp>
          <p:nvSpPr>
            <p:cNvPr id="32775" name="Oval 7"/>
            <p:cNvSpPr>
              <a:spLocks noChangeArrowheads="1"/>
            </p:cNvSpPr>
            <p:nvPr/>
          </p:nvSpPr>
          <p:spPr bwMode="auto">
            <a:xfrm>
              <a:off x="3779838" y="1700213"/>
              <a:ext cx="1404937" cy="1296987"/>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776" name="Freeform 8"/>
            <p:cNvSpPr>
              <a:spLocks/>
            </p:cNvSpPr>
            <p:nvPr/>
          </p:nvSpPr>
          <p:spPr bwMode="auto">
            <a:xfrm>
              <a:off x="4772025" y="1952625"/>
              <a:ext cx="304800" cy="877888"/>
            </a:xfrm>
            <a:custGeom>
              <a:avLst/>
              <a:gdLst>
                <a:gd name="T0" fmla="*/ 192 w 192"/>
                <a:gd name="T1" fmla="*/ 0 h 553"/>
                <a:gd name="T2" fmla="*/ 104 w 192"/>
                <a:gd name="T3" fmla="*/ 59 h 553"/>
                <a:gd name="T4" fmla="*/ 29 w 192"/>
                <a:gd name="T5" fmla="*/ 160 h 553"/>
                <a:gd name="T6" fmla="*/ 11 w 192"/>
                <a:gd name="T7" fmla="*/ 242 h 553"/>
                <a:gd name="T8" fmla="*/ 11 w 192"/>
                <a:gd name="T9" fmla="*/ 379 h 553"/>
                <a:gd name="T10" fmla="*/ 75 w 192"/>
                <a:gd name="T11" fmla="*/ 553 h 553"/>
              </a:gdLst>
              <a:ahLst/>
              <a:cxnLst>
                <a:cxn ang="0">
                  <a:pos x="T0" y="T1"/>
                </a:cxn>
                <a:cxn ang="0">
                  <a:pos x="T2" y="T3"/>
                </a:cxn>
                <a:cxn ang="0">
                  <a:pos x="T4" y="T5"/>
                </a:cxn>
                <a:cxn ang="0">
                  <a:pos x="T6" y="T7"/>
                </a:cxn>
                <a:cxn ang="0">
                  <a:pos x="T8" y="T9"/>
                </a:cxn>
                <a:cxn ang="0">
                  <a:pos x="T10" y="T11"/>
                </a:cxn>
              </a:cxnLst>
              <a:rect l="0" t="0" r="r" b="b"/>
              <a:pathLst>
                <a:path w="192" h="553">
                  <a:moveTo>
                    <a:pt x="192" y="0"/>
                  </a:moveTo>
                  <a:cubicBezTo>
                    <a:pt x="157" y="17"/>
                    <a:pt x="131" y="32"/>
                    <a:pt x="104" y="59"/>
                  </a:cubicBezTo>
                  <a:cubicBezTo>
                    <a:pt x="77" y="86"/>
                    <a:pt x="44" y="130"/>
                    <a:pt x="29" y="160"/>
                  </a:cubicBezTo>
                  <a:cubicBezTo>
                    <a:pt x="14" y="190"/>
                    <a:pt x="14" y="206"/>
                    <a:pt x="11" y="242"/>
                  </a:cubicBezTo>
                  <a:cubicBezTo>
                    <a:pt x="8" y="278"/>
                    <a:pt x="0" y="327"/>
                    <a:pt x="11" y="379"/>
                  </a:cubicBezTo>
                  <a:cubicBezTo>
                    <a:pt x="22" y="431"/>
                    <a:pt x="62" y="517"/>
                    <a:pt x="75" y="55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77" name="Text Box 9"/>
            <p:cNvSpPr txBox="1">
              <a:spLocks noChangeArrowheads="1"/>
            </p:cNvSpPr>
            <p:nvPr/>
          </p:nvSpPr>
          <p:spPr bwMode="auto">
            <a:xfrm>
              <a:off x="4859338" y="2205038"/>
              <a:ext cx="3603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zh-CN">
                  <a:latin typeface="宋体" pitchFamily="2" charset="-122"/>
                </a:rPr>
                <a:t>θ</a:t>
              </a:r>
            </a:p>
          </p:txBody>
        </p:sp>
        <p:sp>
          <p:nvSpPr>
            <p:cNvPr id="32778" name="Line 10"/>
            <p:cNvSpPr>
              <a:spLocks noChangeShapeType="1"/>
            </p:cNvSpPr>
            <p:nvPr/>
          </p:nvSpPr>
          <p:spPr bwMode="auto">
            <a:xfrm>
              <a:off x="2232025" y="1700213"/>
              <a:ext cx="1584325" cy="5762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79" name="Line 11"/>
            <p:cNvSpPr>
              <a:spLocks noChangeShapeType="1"/>
            </p:cNvSpPr>
            <p:nvPr/>
          </p:nvSpPr>
          <p:spPr bwMode="auto">
            <a:xfrm>
              <a:off x="2159000" y="2349500"/>
              <a:ext cx="15843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80" name="Line 12"/>
            <p:cNvSpPr>
              <a:spLocks noChangeShapeType="1"/>
            </p:cNvSpPr>
            <p:nvPr/>
          </p:nvSpPr>
          <p:spPr bwMode="auto">
            <a:xfrm flipV="1">
              <a:off x="2159000" y="2528888"/>
              <a:ext cx="1620838" cy="5762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81" name="Text Box 13"/>
            <p:cNvSpPr txBox="1">
              <a:spLocks noChangeArrowheads="1"/>
            </p:cNvSpPr>
            <p:nvPr/>
          </p:nvSpPr>
          <p:spPr bwMode="auto">
            <a:xfrm>
              <a:off x="2195513" y="2492375"/>
              <a:ext cx="504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a:t>
              </a:r>
            </a:p>
          </p:txBody>
        </p:sp>
        <p:sp>
          <p:nvSpPr>
            <p:cNvPr id="32782" name="Text Box 14"/>
            <p:cNvSpPr txBox="1">
              <a:spLocks noChangeArrowheads="1"/>
            </p:cNvSpPr>
            <p:nvPr/>
          </p:nvSpPr>
          <p:spPr bwMode="auto">
            <a:xfrm>
              <a:off x="1619250" y="1484313"/>
              <a:ext cx="466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x</a:t>
              </a:r>
              <a:r>
                <a:rPr lang="en-US" altLang="zh-CN" baseline="-25000"/>
                <a:t>1</a:t>
              </a:r>
            </a:p>
          </p:txBody>
        </p:sp>
        <p:sp>
          <p:nvSpPr>
            <p:cNvPr id="32783" name="Text Box 15"/>
            <p:cNvSpPr txBox="1">
              <a:spLocks noChangeArrowheads="1"/>
            </p:cNvSpPr>
            <p:nvPr/>
          </p:nvSpPr>
          <p:spPr bwMode="auto">
            <a:xfrm>
              <a:off x="1584325" y="2168525"/>
              <a:ext cx="5032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x</a:t>
              </a:r>
              <a:r>
                <a:rPr lang="en-US" altLang="zh-CN" baseline="-25000"/>
                <a:t>2</a:t>
              </a:r>
            </a:p>
          </p:txBody>
        </p:sp>
        <p:sp>
          <p:nvSpPr>
            <p:cNvPr id="32784" name="Text Box 16"/>
            <p:cNvSpPr txBox="1">
              <a:spLocks noChangeArrowheads="1"/>
            </p:cNvSpPr>
            <p:nvPr/>
          </p:nvSpPr>
          <p:spPr bwMode="auto">
            <a:xfrm>
              <a:off x="1584325" y="2997200"/>
              <a:ext cx="5032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x</a:t>
              </a:r>
              <a:r>
                <a:rPr lang="en-US" altLang="zh-CN" baseline="-25000"/>
                <a:t>n</a:t>
              </a:r>
            </a:p>
          </p:txBody>
        </p:sp>
        <p:sp>
          <p:nvSpPr>
            <p:cNvPr id="32786" name="Text Box 18"/>
            <p:cNvSpPr txBox="1">
              <a:spLocks noChangeArrowheads="1"/>
            </p:cNvSpPr>
            <p:nvPr/>
          </p:nvSpPr>
          <p:spPr bwMode="auto">
            <a:xfrm>
              <a:off x="2303463" y="1376363"/>
              <a:ext cx="612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w</a:t>
              </a:r>
              <a:r>
                <a:rPr lang="en-US" altLang="zh-CN" baseline="-25000"/>
                <a:t>1</a:t>
              </a:r>
            </a:p>
          </p:txBody>
        </p:sp>
        <p:sp>
          <p:nvSpPr>
            <p:cNvPr id="32787" name="Text Box 19"/>
            <p:cNvSpPr txBox="1">
              <a:spLocks noChangeArrowheads="1"/>
            </p:cNvSpPr>
            <p:nvPr/>
          </p:nvSpPr>
          <p:spPr bwMode="auto">
            <a:xfrm>
              <a:off x="2268538" y="1989138"/>
              <a:ext cx="5746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w</a:t>
              </a:r>
              <a:r>
                <a:rPr lang="en-US" altLang="zh-CN" baseline="-25000"/>
                <a:t>2</a:t>
              </a:r>
            </a:p>
          </p:txBody>
        </p:sp>
        <p:sp>
          <p:nvSpPr>
            <p:cNvPr id="32788" name="Text Box 20"/>
            <p:cNvSpPr txBox="1">
              <a:spLocks noChangeArrowheads="1"/>
            </p:cNvSpPr>
            <p:nvPr/>
          </p:nvSpPr>
          <p:spPr bwMode="auto">
            <a:xfrm>
              <a:off x="2303463" y="3033713"/>
              <a:ext cx="5762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w</a:t>
              </a:r>
              <a:r>
                <a:rPr lang="en-US" altLang="zh-CN" baseline="-25000"/>
                <a:t>n</a:t>
              </a:r>
            </a:p>
          </p:txBody>
        </p:sp>
        <p:sp>
          <p:nvSpPr>
            <p:cNvPr id="32789" name="Line 21"/>
            <p:cNvSpPr>
              <a:spLocks noChangeShapeType="1"/>
            </p:cNvSpPr>
            <p:nvPr/>
          </p:nvSpPr>
          <p:spPr bwMode="auto">
            <a:xfrm>
              <a:off x="5184775" y="2349500"/>
              <a:ext cx="9715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90" name="Text Box 22"/>
            <p:cNvSpPr txBox="1">
              <a:spLocks noChangeArrowheads="1"/>
            </p:cNvSpPr>
            <p:nvPr/>
          </p:nvSpPr>
          <p:spPr bwMode="auto">
            <a:xfrm>
              <a:off x="6264275" y="2097088"/>
              <a:ext cx="431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y</a:t>
              </a:r>
            </a:p>
          </p:txBody>
        </p:sp>
      </p:grpSp>
      <p:sp>
        <p:nvSpPr>
          <p:cNvPr id="32791" name="Text Box 23"/>
          <p:cNvSpPr txBox="1">
            <a:spLocks noChangeArrowheads="1"/>
          </p:cNvSpPr>
          <p:nvPr/>
        </p:nvSpPr>
        <p:spPr bwMode="auto">
          <a:xfrm>
            <a:off x="7293426" y="1671476"/>
            <a:ext cx="167118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000" b="1" dirty="0">
                <a:solidFill>
                  <a:srgbClr val="0000CC"/>
                </a:solidFill>
              </a:rPr>
              <a:t>人工神经元是对生物神经元的抽象与模拟</a:t>
            </a:r>
          </a:p>
        </p:txBody>
      </p:sp>
      <p:graphicFrame>
        <p:nvGraphicFramePr>
          <p:cNvPr id="32793" name="Object 25"/>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3245" name="公式" r:id="rId4" imgW="114120" imgH="215640" progId="Equation.3">
                  <p:embed/>
                </p:oleObj>
              </mc:Choice>
              <mc:Fallback>
                <p:oleObj name="公式" r:id="rId4" imgW="114120" imgH="215640" progId="Equation.3">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96" name="Text Box 28"/>
          <p:cNvSpPr txBox="1">
            <a:spLocks noChangeArrowheads="1"/>
          </p:cNvSpPr>
          <p:nvPr/>
        </p:nvSpPr>
        <p:spPr bwMode="auto">
          <a:xfrm>
            <a:off x="215900" y="3500438"/>
            <a:ext cx="87487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3"/>
            <a:r>
              <a:rPr lang="en-US" altLang="zh-CN" sz="2000">
                <a:latin typeface="Times New Roman" pitchFamily="18" charset="0"/>
              </a:rPr>
              <a:t>     </a:t>
            </a:r>
          </a:p>
        </p:txBody>
      </p:sp>
      <p:sp>
        <p:nvSpPr>
          <p:cNvPr id="32798" name="Text Box 30"/>
          <p:cNvSpPr txBox="1">
            <a:spLocks noChangeArrowheads="1"/>
          </p:cNvSpPr>
          <p:nvPr/>
        </p:nvSpPr>
        <p:spPr bwMode="auto">
          <a:xfrm>
            <a:off x="215900" y="3644900"/>
            <a:ext cx="8928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graphicFrame>
        <p:nvGraphicFramePr>
          <p:cNvPr id="32801" name="Object 33"/>
          <p:cNvGraphicFramePr>
            <a:graphicFrameLocks noChangeAspect="1"/>
          </p:cNvGraphicFramePr>
          <p:nvPr>
            <p:extLst>
              <p:ext uri="{D42A27DB-BD31-4B8C-83A1-F6EECF244321}">
                <p14:modId xmlns:p14="http://schemas.microsoft.com/office/powerpoint/2010/main" val="715580688"/>
              </p:ext>
            </p:extLst>
          </p:nvPr>
        </p:nvGraphicFramePr>
        <p:xfrm>
          <a:off x="4611664" y="5409220"/>
          <a:ext cx="2159000" cy="552450"/>
        </p:xfrm>
        <a:graphic>
          <a:graphicData uri="http://schemas.openxmlformats.org/presentationml/2006/ole">
            <mc:AlternateContent xmlns:mc="http://schemas.openxmlformats.org/markup-compatibility/2006">
              <mc:Choice xmlns:v="urn:schemas-microsoft-com:vml" Requires="v">
                <p:oleObj spid="_x0000_s33246" name="Equation" r:id="rId6" imgW="1625400" imgH="431640" progId="Equation.DSMT4">
                  <p:embed/>
                </p:oleObj>
              </mc:Choice>
              <mc:Fallback>
                <p:oleObj name="Equation" r:id="rId6" imgW="1625400" imgH="431640" progId="Equation.DSMT4">
                  <p:embed/>
                  <p:pic>
                    <p:nvPicPr>
                      <p:cNvPr id="0" name="Object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1664" y="5409220"/>
                        <a:ext cx="21590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803" name="Object 35"/>
          <p:cNvGraphicFramePr>
            <a:graphicFrameLocks noChangeAspect="1"/>
          </p:cNvGraphicFramePr>
          <p:nvPr>
            <p:extLst>
              <p:ext uri="{D42A27DB-BD31-4B8C-83A1-F6EECF244321}">
                <p14:modId xmlns:p14="http://schemas.microsoft.com/office/powerpoint/2010/main" val="1005186826"/>
              </p:ext>
            </p:extLst>
          </p:nvPr>
        </p:nvGraphicFramePr>
        <p:xfrm>
          <a:off x="2268538" y="5373216"/>
          <a:ext cx="1044575" cy="661987"/>
        </p:xfrm>
        <a:graphic>
          <a:graphicData uri="http://schemas.openxmlformats.org/presentationml/2006/ole">
            <mc:AlternateContent xmlns:mc="http://schemas.openxmlformats.org/markup-compatibility/2006">
              <mc:Choice xmlns:v="urn:schemas-microsoft-com:vml" Requires="v">
                <p:oleObj spid="_x0000_s33247" name="Equation" r:id="rId8" imgW="469800" imgH="431640" progId="Equation.DSMT4">
                  <p:embed/>
                </p:oleObj>
              </mc:Choice>
              <mc:Fallback>
                <p:oleObj name="Equation" r:id="rId8" imgW="469800" imgH="431640" progId="Equation.DSMT4">
                  <p:embed/>
                  <p:pic>
                    <p:nvPicPr>
                      <p:cNvPr id="0" name="Object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68538" y="5373216"/>
                        <a:ext cx="1044575"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1256" y="0"/>
            <a:ext cx="89281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常用的人工神经元模型</a:t>
            </a:r>
          </a:p>
        </p:txBody>
      </p:sp>
      <p:sp>
        <p:nvSpPr>
          <p:cNvPr id="33798" name="Text Box 6"/>
          <p:cNvSpPr txBox="1">
            <a:spLocks noChangeArrowheads="1"/>
          </p:cNvSpPr>
          <p:nvPr/>
        </p:nvSpPr>
        <p:spPr bwMode="auto">
          <a:xfrm>
            <a:off x="250825" y="1160463"/>
            <a:ext cx="2197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a:spcBef>
                <a:spcPct val="50000"/>
              </a:spcBef>
            </a:pPr>
            <a:r>
              <a:rPr lang="zh-CN" altLang="en-US" b="1" dirty="0">
                <a:solidFill>
                  <a:srgbClr val="CC0066"/>
                </a:solidFill>
              </a:rPr>
              <a:t>阈值型</a:t>
            </a:r>
            <a:r>
              <a:rPr lang="en-US" altLang="zh-CN" b="1" dirty="0">
                <a:solidFill>
                  <a:srgbClr val="CC0066"/>
                </a:solidFill>
              </a:rPr>
              <a:t>(Threshold)</a:t>
            </a:r>
          </a:p>
        </p:txBody>
      </p:sp>
      <p:sp>
        <p:nvSpPr>
          <p:cNvPr id="33799" name="Line 7"/>
          <p:cNvSpPr>
            <a:spLocks noChangeShapeType="1"/>
          </p:cNvSpPr>
          <p:nvPr/>
        </p:nvSpPr>
        <p:spPr bwMode="auto">
          <a:xfrm>
            <a:off x="6011863" y="2024063"/>
            <a:ext cx="23399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00" name="Line 8"/>
          <p:cNvSpPr>
            <a:spLocks noChangeShapeType="1"/>
          </p:cNvSpPr>
          <p:nvPr/>
        </p:nvSpPr>
        <p:spPr bwMode="auto">
          <a:xfrm flipH="1" flipV="1">
            <a:off x="7164388" y="1341438"/>
            <a:ext cx="0" cy="10080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01" name="Text Box 9"/>
          <p:cNvSpPr txBox="1">
            <a:spLocks noChangeArrowheads="1"/>
          </p:cNvSpPr>
          <p:nvPr/>
        </p:nvSpPr>
        <p:spPr bwMode="auto">
          <a:xfrm>
            <a:off x="8424863" y="1736725"/>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zh-CN">
                <a:latin typeface="宋体" pitchFamily="2" charset="-122"/>
              </a:rPr>
              <a:t>θ</a:t>
            </a:r>
          </a:p>
        </p:txBody>
      </p:sp>
      <p:sp>
        <p:nvSpPr>
          <p:cNvPr id="33802" name="Text Box 10"/>
          <p:cNvSpPr txBox="1">
            <a:spLocks noChangeArrowheads="1"/>
          </p:cNvSpPr>
          <p:nvPr/>
        </p:nvSpPr>
        <p:spPr bwMode="auto">
          <a:xfrm>
            <a:off x="6985000" y="981075"/>
            <a:ext cx="75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f(</a:t>
            </a:r>
            <a:r>
              <a:rPr lang="el-GR" altLang="zh-CN">
                <a:latin typeface="宋体" pitchFamily="2" charset="-122"/>
              </a:rPr>
              <a:t>θ</a:t>
            </a:r>
            <a:r>
              <a:rPr lang="en-US" altLang="zh-CN"/>
              <a:t>)</a:t>
            </a:r>
          </a:p>
        </p:txBody>
      </p:sp>
      <p:sp>
        <p:nvSpPr>
          <p:cNvPr id="33803" name="Line 11"/>
          <p:cNvSpPr>
            <a:spLocks noChangeShapeType="1"/>
          </p:cNvSpPr>
          <p:nvPr/>
        </p:nvSpPr>
        <p:spPr bwMode="auto">
          <a:xfrm>
            <a:off x="7164388" y="1628775"/>
            <a:ext cx="6111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04" name="Line 12"/>
          <p:cNvSpPr>
            <a:spLocks noChangeShapeType="1"/>
          </p:cNvSpPr>
          <p:nvPr/>
        </p:nvSpPr>
        <p:spPr bwMode="auto">
          <a:xfrm flipH="1">
            <a:off x="6551613" y="1989138"/>
            <a:ext cx="5762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05" name="Text Box 13"/>
          <p:cNvSpPr txBox="1">
            <a:spLocks noChangeArrowheads="1"/>
          </p:cNvSpPr>
          <p:nvPr/>
        </p:nvSpPr>
        <p:spPr bwMode="auto">
          <a:xfrm>
            <a:off x="6732588" y="1412875"/>
            <a:ext cx="3603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1</a:t>
            </a:r>
          </a:p>
        </p:txBody>
      </p:sp>
      <p:sp>
        <p:nvSpPr>
          <p:cNvPr id="33806" name="Text Box 14"/>
          <p:cNvSpPr txBox="1">
            <a:spLocks noChangeArrowheads="1"/>
          </p:cNvSpPr>
          <p:nvPr/>
        </p:nvSpPr>
        <p:spPr bwMode="auto">
          <a:xfrm>
            <a:off x="287338" y="1592263"/>
            <a:ext cx="55086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t>    </a:t>
            </a:r>
            <a:r>
              <a:rPr lang="zh-CN" altLang="en-US" dirty="0">
                <a:latin typeface="仿宋_GB2312" pitchFamily="49" charset="-122"/>
                <a:ea typeface="仿宋_GB2312" pitchFamily="49" charset="-122"/>
              </a:rPr>
              <a:t>这种模型的神经元没有内部状态，作用函数</a:t>
            </a:r>
            <a:r>
              <a:rPr lang="en-US" altLang="zh-CN" dirty="0">
                <a:latin typeface="仿宋_GB2312" pitchFamily="49" charset="-122"/>
                <a:ea typeface="仿宋_GB2312" pitchFamily="49" charset="-122"/>
              </a:rPr>
              <a:t>f</a:t>
            </a:r>
            <a:r>
              <a:rPr lang="zh-CN" altLang="en-US" dirty="0">
                <a:latin typeface="仿宋_GB2312" pitchFamily="49" charset="-122"/>
                <a:ea typeface="仿宋_GB2312" pitchFamily="49" charset="-122"/>
              </a:rPr>
              <a:t>是一个阶跃函数，他表示激活值</a:t>
            </a:r>
            <a:r>
              <a:rPr lang="en-US" altLang="zh-CN" dirty="0">
                <a:latin typeface="仿宋_GB2312" pitchFamily="49" charset="-122"/>
                <a:ea typeface="仿宋_GB2312" pitchFamily="49" charset="-122"/>
              </a:rPr>
              <a:t>σ</a:t>
            </a:r>
            <a:r>
              <a:rPr lang="zh-CN" altLang="en-US" dirty="0">
                <a:latin typeface="仿宋_GB2312" pitchFamily="49" charset="-122"/>
                <a:ea typeface="仿宋_GB2312" pitchFamily="49" charset="-122"/>
              </a:rPr>
              <a:t>和输出之间的关系</a:t>
            </a:r>
            <a:r>
              <a:rPr lang="zh-CN" altLang="en-US" dirty="0"/>
              <a:t>。</a:t>
            </a:r>
          </a:p>
        </p:txBody>
      </p:sp>
      <p:sp>
        <p:nvSpPr>
          <p:cNvPr id="33808" name="Text Box 16"/>
          <p:cNvSpPr txBox="1">
            <a:spLocks noChangeArrowheads="1"/>
          </p:cNvSpPr>
          <p:nvPr/>
        </p:nvSpPr>
        <p:spPr bwMode="auto">
          <a:xfrm>
            <a:off x="143508" y="4233862"/>
            <a:ext cx="576103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indent="0"/>
            <a:r>
              <a:rPr lang="zh-CN" altLang="en-US" dirty="0" smtClean="0">
                <a:latin typeface="仿宋_GB2312" pitchFamily="49" charset="-122"/>
                <a:ea typeface="仿宋_GB2312" pitchFamily="49" charset="-122"/>
              </a:rPr>
              <a:t>这</a:t>
            </a:r>
            <a:r>
              <a:rPr lang="zh-CN" altLang="en-US" dirty="0">
                <a:latin typeface="仿宋_GB2312" pitchFamily="49" charset="-122"/>
                <a:ea typeface="仿宋_GB2312" pitchFamily="49" charset="-122"/>
              </a:rPr>
              <a:t>是一种连续的神经元模型，其输入输出特性常用指数、对数或双曲正切等</a:t>
            </a:r>
            <a:r>
              <a:rPr lang="en-US" altLang="zh-CN" dirty="0">
                <a:latin typeface="仿宋_GB2312" pitchFamily="49" charset="-122"/>
                <a:ea typeface="仿宋_GB2312" pitchFamily="49" charset="-122"/>
              </a:rPr>
              <a:t>S</a:t>
            </a:r>
            <a:r>
              <a:rPr lang="zh-CN" altLang="en-US" dirty="0">
                <a:latin typeface="仿宋_GB2312" pitchFamily="49" charset="-122"/>
                <a:ea typeface="仿宋_GB2312" pitchFamily="49" charset="-122"/>
              </a:rPr>
              <a:t>型函数表示。它反映的是神经元的饱和特性</a:t>
            </a:r>
            <a:r>
              <a:rPr lang="en-US" altLang="zh-CN" dirty="0" smtClean="0">
                <a:latin typeface="仿宋_GB2312" pitchFamily="49" charset="-122"/>
                <a:ea typeface="仿宋_GB2312" pitchFamily="49" charset="-122"/>
              </a:rPr>
              <a:t>. </a:t>
            </a:r>
            <a:r>
              <a:rPr lang="zh-CN" altLang="en-US" dirty="0" smtClean="0">
                <a:latin typeface="仿宋_GB2312" pitchFamily="49" charset="-122"/>
                <a:ea typeface="仿宋_GB2312" pitchFamily="49" charset="-122"/>
              </a:rPr>
              <a:t>具有</a:t>
            </a:r>
            <a:r>
              <a:rPr lang="zh-CN" altLang="en-US" dirty="0">
                <a:latin typeface="仿宋_GB2312" pitchFamily="49" charset="-122"/>
                <a:ea typeface="仿宋_GB2312" pitchFamily="49" charset="-122"/>
              </a:rPr>
              <a:t>平滑</a:t>
            </a:r>
            <a:r>
              <a:rPr lang="en-US" altLang="zh-CN" dirty="0">
                <a:latin typeface="仿宋_GB2312" pitchFamily="49" charset="-122"/>
                <a:ea typeface="仿宋_GB2312" pitchFamily="49" charset="-122"/>
              </a:rPr>
              <a:t>/</a:t>
            </a:r>
            <a:r>
              <a:rPr lang="zh-CN" altLang="en-US" dirty="0">
                <a:latin typeface="仿宋_GB2312" pitchFamily="49" charset="-122"/>
                <a:ea typeface="仿宋_GB2312" pitchFamily="49" charset="-122"/>
              </a:rPr>
              <a:t>渐近性，保持单调性 </a:t>
            </a:r>
          </a:p>
        </p:txBody>
      </p:sp>
      <p:sp>
        <p:nvSpPr>
          <p:cNvPr id="33809" name="Text Box 17"/>
          <p:cNvSpPr txBox="1">
            <a:spLocks noChangeArrowheads="1"/>
          </p:cNvSpPr>
          <p:nvPr/>
        </p:nvSpPr>
        <p:spPr bwMode="auto">
          <a:xfrm>
            <a:off x="179388" y="2312988"/>
            <a:ext cx="4787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a:solidFill>
                  <a:srgbClr val="CC0066"/>
                </a:solidFill>
                <a:latin typeface="宋体" pitchFamily="2" charset="-122"/>
              </a:rPr>
              <a:t>分段线性强饱和型</a:t>
            </a:r>
            <a:r>
              <a:rPr lang="en-US" altLang="zh-CN" sz="2000" b="1">
                <a:solidFill>
                  <a:srgbClr val="CC0066"/>
                </a:solidFill>
                <a:latin typeface="宋体" pitchFamily="2" charset="-122"/>
              </a:rPr>
              <a:t>(Linear  Saturation)</a:t>
            </a:r>
          </a:p>
        </p:txBody>
      </p:sp>
      <p:sp>
        <p:nvSpPr>
          <p:cNvPr id="33811" name="Line 19"/>
          <p:cNvSpPr>
            <a:spLocks noChangeShapeType="1"/>
          </p:cNvSpPr>
          <p:nvPr/>
        </p:nvSpPr>
        <p:spPr bwMode="auto">
          <a:xfrm>
            <a:off x="6227763" y="3249613"/>
            <a:ext cx="22685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12" name="Line 20"/>
          <p:cNvSpPr>
            <a:spLocks noChangeShapeType="1"/>
          </p:cNvSpPr>
          <p:nvPr/>
        </p:nvSpPr>
        <p:spPr bwMode="auto">
          <a:xfrm flipV="1">
            <a:off x="7164388" y="2708275"/>
            <a:ext cx="0" cy="9731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14" name="Line 22"/>
          <p:cNvSpPr>
            <a:spLocks noChangeShapeType="1"/>
          </p:cNvSpPr>
          <p:nvPr/>
        </p:nvSpPr>
        <p:spPr bwMode="auto">
          <a:xfrm flipV="1">
            <a:off x="7200900" y="2924175"/>
            <a:ext cx="323850" cy="3254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15" name="Line 23"/>
          <p:cNvSpPr>
            <a:spLocks noChangeShapeType="1"/>
          </p:cNvSpPr>
          <p:nvPr/>
        </p:nvSpPr>
        <p:spPr bwMode="auto">
          <a:xfrm flipV="1">
            <a:off x="3600450" y="4868863"/>
            <a:ext cx="0" cy="365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19" name="Rectangle 27"/>
          <p:cNvSpPr>
            <a:spLocks noChangeArrowheads="1"/>
          </p:cNvSpPr>
          <p:nvPr/>
        </p:nvSpPr>
        <p:spPr bwMode="auto">
          <a:xfrm>
            <a:off x="250825" y="3806825"/>
            <a:ext cx="3673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b="1" dirty="0">
                <a:solidFill>
                  <a:srgbClr val="CC0066"/>
                </a:solidFill>
                <a:latin typeface="宋体" pitchFamily="2" charset="-122"/>
              </a:rPr>
              <a:t>S</a:t>
            </a:r>
            <a:r>
              <a:rPr lang="zh-CN" altLang="en-US" sz="2000" b="1" dirty="0">
                <a:solidFill>
                  <a:srgbClr val="CC0066"/>
                </a:solidFill>
                <a:latin typeface="宋体" pitchFamily="2" charset="-122"/>
              </a:rPr>
              <a:t>型</a:t>
            </a:r>
            <a:r>
              <a:rPr lang="en-US" altLang="zh-CN" sz="2000" b="1" dirty="0">
                <a:solidFill>
                  <a:srgbClr val="CC0066"/>
                </a:solidFill>
                <a:latin typeface="宋体" pitchFamily="2" charset="-122"/>
              </a:rPr>
              <a:t>(Sigmoid)    </a:t>
            </a:r>
            <a:r>
              <a:rPr kumimoji="1" lang="zh-CN" altLang="en-US" sz="2000" b="1" u="sng" dirty="0">
                <a:solidFill>
                  <a:srgbClr val="FF0000"/>
                </a:solidFill>
                <a:effectLst>
                  <a:outerShdw blurRad="38100" dist="38100" dir="2700000" algn="tl">
                    <a:srgbClr val="C0C0C0"/>
                  </a:outerShdw>
                </a:effectLst>
              </a:rPr>
              <a:t>最为常用</a:t>
            </a:r>
            <a:r>
              <a:rPr kumimoji="1" lang="zh-CN" altLang="en-US" dirty="0"/>
              <a:t> </a:t>
            </a:r>
          </a:p>
        </p:txBody>
      </p:sp>
      <p:sp>
        <p:nvSpPr>
          <p:cNvPr id="33820" name="Line 28"/>
          <p:cNvSpPr>
            <a:spLocks noChangeShapeType="1"/>
          </p:cNvSpPr>
          <p:nvPr/>
        </p:nvSpPr>
        <p:spPr bwMode="auto">
          <a:xfrm>
            <a:off x="7524750" y="2924175"/>
            <a:ext cx="7191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21" name="Line 29"/>
          <p:cNvSpPr>
            <a:spLocks noChangeShapeType="1"/>
          </p:cNvSpPr>
          <p:nvPr/>
        </p:nvSpPr>
        <p:spPr bwMode="auto">
          <a:xfrm>
            <a:off x="6372225" y="4652963"/>
            <a:ext cx="2124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22" name="Line 30"/>
          <p:cNvSpPr>
            <a:spLocks noChangeShapeType="1"/>
          </p:cNvSpPr>
          <p:nvPr/>
        </p:nvSpPr>
        <p:spPr bwMode="auto">
          <a:xfrm flipV="1">
            <a:off x="7200900" y="3897313"/>
            <a:ext cx="0" cy="11160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23" name="Freeform 31"/>
          <p:cNvSpPr>
            <a:spLocks/>
          </p:cNvSpPr>
          <p:nvPr/>
        </p:nvSpPr>
        <p:spPr bwMode="auto">
          <a:xfrm>
            <a:off x="6357938" y="4078288"/>
            <a:ext cx="1581150" cy="493712"/>
          </a:xfrm>
          <a:custGeom>
            <a:avLst/>
            <a:gdLst>
              <a:gd name="T0" fmla="*/ 0 w 996"/>
              <a:gd name="T1" fmla="*/ 311 h 311"/>
              <a:gd name="T2" fmla="*/ 91 w 996"/>
              <a:gd name="T3" fmla="*/ 302 h 311"/>
              <a:gd name="T4" fmla="*/ 219 w 996"/>
              <a:gd name="T5" fmla="*/ 284 h 311"/>
              <a:gd name="T6" fmla="*/ 329 w 996"/>
              <a:gd name="T7" fmla="*/ 247 h 311"/>
              <a:gd name="T8" fmla="*/ 393 w 996"/>
              <a:gd name="T9" fmla="*/ 210 h 311"/>
              <a:gd name="T10" fmla="*/ 493 w 996"/>
              <a:gd name="T11" fmla="*/ 119 h 311"/>
              <a:gd name="T12" fmla="*/ 576 w 996"/>
              <a:gd name="T13" fmla="*/ 73 h 311"/>
              <a:gd name="T14" fmla="*/ 667 w 996"/>
              <a:gd name="T15" fmla="*/ 28 h 311"/>
              <a:gd name="T16" fmla="*/ 758 w 996"/>
              <a:gd name="T17" fmla="*/ 18 h 311"/>
              <a:gd name="T18" fmla="*/ 905 w 996"/>
              <a:gd name="T19" fmla="*/ 9 h 311"/>
              <a:gd name="T20" fmla="*/ 996 w 996"/>
              <a:gd name="T21"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6" h="311">
                <a:moveTo>
                  <a:pt x="0" y="311"/>
                </a:moveTo>
                <a:cubicBezTo>
                  <a:pt x="14" y="309"/>
                  <a:pt x="55" y="306"/>
                  <a:pt x="91" y="302"/>
                </a:cubicBezTo>
                <a:cubicBezTo>
                  <a:pt x="127" y="298"/>
                  <a:pt x="179" y="293"/>
                  <a:pt x="219" y="284"/>
                </a:cubicBezTo>
                <a:cubicBezTo>
                  <a:pt x="259" y="275"/>
                  <a:pt x="300" y="259"/>
                  <a:pt x="329" y="247"/>
                </a:cubicBezTo>
                <a:cubicBezTo>
                  <a:pt x="358" y="235"/>
                  <a:pt x="366" y="231"/>
                  <a:pt x="393" y="210"/>
                </a:cubicBezTo>
                <a:cubicBezTo>
                  <a:pt x="420" y="189"/>
                  <a:pt x="463" y="142"/>
                  <a:pt x="493" y="119"/>
                </a:cubicBezTo>
                <a:cubicBezTo>
                  <a:pt x="523" y="96"/>
                  <a:pt x="547" y="88"/>
                  <a:pt x="576" y="73"/>
                </a:cubicBezTo>
                <a:cubicBezTo>
                  <a:pt x="605" y="58"/>
                  <a:pt x="637" y="37"/>
                  <a:pt x="667" y="28"/>
                </a:cubicBezTo>
                <a:cubicBezTo>
                  <a:pt x="697" y="19"/>
                  <a:pt x="718" y="21"/>
                  <a:pt x="758" y="18"/>
                </a:cubicBezTo>
                <a:cubicBezTo>
                  <a:pt x="798" y="15"/>
                  <a:pt x="865" y="12"/>
                  <a:pt x="905" y="9"/>
                </a:cubicBezTo>
                <a:cubicBezTo>
                  <a:pt x="945" y="6"/>
                  <a:pt x="977" y="2"/>
                  <a:pt x="996"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24" name="Text Box 32"/>
          <p:cNvSpPr txBox="1">
            <a:spLocks noChangeArrowheads="1"/>
          </p:cNvSpPr>
          <p:nvPr/>
        </p:nvSpPr>
        <p:spPr bwMode="auto">
          <a:xfrm>
            <a:off x="304871" y="5373688"/>
            <a:ext cx="446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a:spcBef>
                <a:spcPct val="50000"/>
              </a:spcBef>
            </a:pPr>
            <a:r>
              <a:rPr lang="zh-CN" altLang="en-US" b="1" dirty="0">
                <a:solidFill>
                  <a:srgbClr val="CC0066"/>
                </a:solidFill>
              </a:rPr>
              <a:t>子阈累积型</a:t>
            </a:r>
            <a:r>
              <a:rPr lang="en-US" altLang="zh-CN" b="1" dirty="0">
                <a:solidFill>
                  <a:srgbClr val="CC0066"/>
                </a:solidFill>
              </a:rPr>
              <a:t>(</a:t>
            </a:r>
            <a:r>
              <a:rPr lang="en-US" altLang="zh-CN" b="1" dirty="0" err="1">
                <a:solidFill>
                  <a:srgbClr val="CC0066"/>
                </a:solidFill>
              </a:rPr>
              <a:t>Subthreshold</a:t>
            </a:r>
            <a:r>
              <a:rPr lang="en-US" altLang="zh-CN" b="1" dirty="0">
                <a:solidFill>
                  <a:srgbClr val="CC0066"/>
                </a:solidFill>
              </a:rPr>
              <a:t>  Summation)</a:t>
            </a:r>
          </a:p>
        </p:txBody>
      </p:sp>
      <p:sp>
        <p:nvSpPr>
          <p:cNvPr id="33825" name="Text Box 33"/>
          <p:cNvSpPr txBox="1">
            <a:spLocks noChangeArrowheads="1"/>
          </p:cNvSpPr>
          <p:nvPr/>
        </p:nvSpPr>
        <p:spPr bwMode="auto">
          <a:xfrm>
            <a:off x="179512" y="5742781"/>
            <a:ext cx="5472114"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a:r>
              <a:rPr lang="zh-CN" altLang="en-US" dirty="0" smtClean="0">
                <a:latin typeface="仿宋_GB2312" pitchFamily="49" charset="-122"/>
                <a:ea typeface="仿宋_GB2312" pitchFamily="49" charset="-122"/>
              </a:rPr>
              <a:t>也</a:t>
            </a:r>
            <a:r>
              <a:rPr lang="zh-CN" altLang="en-US" dirty="0">
                <a:latin typeface="仿宋_GB2312" pitchFamily="49" charset="-122"/>
                <a:ea typeface="仿宋_GB2312" pitchFamily="49" charset="-122"/>
              </a:rPr>
              <a:t>是一个非线性函数，当产生的激活值超过</a:t>
            </a:r>
            <a:r>
              <a:rPr lang="en-US" altLang="zh-CN" dirty="0">
                <a:latin typeface="仿宋_GB2312" pitchFamily="49" charset="-122"/>
                <a:ea typeface="仿宋_GB2312" pitchFamily="49" charset="-122"/>
              </a:rPr>
              <a:t>T</a:t>
            </a:r>
            <a:r>
              <a:rPr lang="zh-CN" altLang="en-US" dirty="0">
                <a:latin typeface="仿宋_GB2312" pitchFamily="49" charset="-122"/>
                <a:ea typeface="仿宋_GB2312" pitchFamily="49" charset="-122"/>
              </a:rPr>
              <a:t>值时，该神经元被激活产生个反响。在线性范围内，系统的反响是线性的。</a:t>
            </a:r>
          </a:p>
        </p:txBody>
      </p:sp>
      <p:sp>
        <p:nvSpPr>
          <p:cNvPr id="33826" name="Line 34"/>
          <p:cNvSpPr>
            <a:spLocks noChangeShapeType="1"/>
          </p:cNvSpPr>
          <p:nvPr/>
        </p:nvSpPr>
        <p:spPr bwMode="auto">
          <a:xfrm>
            <a:off x="6300788" y="6092825"/>
            <a:ext cx="21955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27" name="Line 35"/>
          <p:cNvSpPr>
            <a:spLocks noChangeShapeType="1"/>
          </p:cNvSpPr>
          <p:nvPr/>
        </p:nvSpPr>
        <p:spPr bwMode="auto">
          <a:xfrm flipV="1">
            <a:off x="6732588" y="5373688"/>
            <a:ext cx="0" cy="10429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28" name="Line 36"/>
          <p:cNvSpPr>
            <a:spLocks noChangeShapeType="1"/>
          </p:cNvSpPr>
          <p:nvPr/>
        </p:nvSpPr>
        <p:spPr bwMode="auto">
          <a:xfrm flipV="1">
            <a:off x="7272338" y="5661025"/>
            <a:ext cx="32385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29" name="Line 37"/>
          <p:cNvSpPr>
            <a:spLocks noChangeShapeType="1"/>
          </p:cNvSpPr>
          <p:nvPr/>
        </p:nvSpPr>
        <p:spPr bwMode="auto">
          <a:xfrm>
            <a:off x="7596188" y="5661025"/>
            <a:ext cx="5762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30" name="Text Box 38"/>
          <p:cNvSpPr txBox="1">
            <a:spLocks noChangeArrowheads="1"/>
          </p:cNvSpPr>
          <p:nvPr/>
        </p:nvSpPr>
        <p:spPr bwMode="auto">
          <a:xfrm>
            <a:off x="7164388" y="6200775"/>
            <a:ext cx="3603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T</a:t>
            </a:r>
          </a:p>
        </p:txBody>
      </p:sp>
      <p:sp>
        <p:nvSpPr>
          <p:cNvPr id="33831" name="Line 39"/>
          <p:cNvSpPr>
            <a:spLocks noChangeShapeType="1"/>
          </p:cNvSpPr>
          <p:nvPr/>
        </p:nvSpPr>
        <p:spPr bwMode="auto">
          <a:xfrm>
            <a:off x="6732588" y="5661025"/>
            <a:ext cx="79216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32" name="Text Box 40"/>
          <p:cNvSpPr txBox="1">
            <a:spLocks noChangeArrowheads="1"/>
          </p:cNvSpPr>
          <p:nvPr/>
        </p:nvSpPr>
        <p:spPr bwMode="auto">
          <a:xfrm>
            <a:off x="6335713" y="5516563"/>
            <a:ext cx="2524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1</a:t>
            </a:r>
          </a:p>
        </p:txBody>
      </p:sp>
      <p:sp>
        <p:nvSpPr>
          <p:cNvPr id="33833" name="Text Box 41"/>
          <p:cNvSpPr txBox="1">
            <a:spLocks noChangeArrowheads="1"/>
          </p:cNvSpPr>
          <p:nvPr/>
        </p:nvSpPr>
        <p:spPr bwMode="auto">
          <a:xfrm>
            <a:off x="611560" y="2708275"/>
            <a:ext cx="5328208"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dirty="0" smtClean="0">
                <a:latin typeface="仿宋_GB2312" pitchFamily="49" charset="-122"/>
                <a:ea typeface="仿宋_GB2312" pitchFamily="49" charset="-122"/>
              </a:rPr>
              <a:t>这种</a:t>
            </a:r>
            <a:r>
              <a:rPr lang="zh-CN" altLang="en-US" dirty="0">
                <a:latin typeface="仿宋_GB2312" pitchFamily="49" charset="-122"/>
                <a:ea typeface="仿宋_GB2312" pitchFamily="49" charset="-122"/>
              </a:rPr>
              <a:t>模型又称为伪线性，其输入</a:t>
            </a:r>
            <a:r>
              <a:rPr lang="en-US" altLang="zh-CN" dirty="0">
                <a:latin typeface="仿宋_GB2312" pitchFamily="49" charset="-122"/>
                <a:ea typeface="仿宋_GB2312" pitchFamily="49" charset="-122"/>
              </a:rPr>
              <a:t>/</a:t>
            </a:r>
            <a:r>
              <a:rPr lang="zh-CN" altLang="en-US" dirty="0">
                <a:latin typeface="仿宋_GB2312" pitchFamily="49" charset="-122"/>
                <a:ea typeface="仿宋_GB2312" pitchFamily="49" charset="-122"/>
              </a:rPr>
              <a:t>输出之间在一定范围内满足线性关系，一直延续到输出为最大值</a:t>
            </a:r>
            <a:r>
              <a:rPr lang="en-US" altLang="zh-CN" dirty="0">
                <a:latin typeface="仿宋_GB2312" pitchFamily="49" charset="-122"/>
                <a:ea typeface="仿宋_GB2312" pitchFamily="49" charset="-122"/>
              </a:rPr>
              <a:t>1</a:t>
            </a:r>
            <a:r>
              <a:rPr lang="zh-CN" altLang="en-US" dirty="0">
                <a:latin typeface="仿宋_GB2312" pitchFamily="49" charset="-122"/>
                <a:ea typeface="仿宋_GB2312" pitchFamily="49" charset="-122"/>
              </a:rPr>
              <a:t>为止。但当达到最大值后，输出就不再增加。</a:t>
            </a:r>
          </a:p>
        </p:txBody>
      </p:sp>
      <p:graphicFrame>
        <p:nvGraphicFramePr>
          <p:cNvPr id="33834" name="Object 42"/>
          <p:cNvGraphicFramePr>
            <a:graphicFrameLocks noChangeAspect="1"/>
          </p:cNvGraphicFramePr>
          <p:nvPr>
            <p:extLst>
              <p:ext uri="{D42A27DB-BD31-4B8C-83A1-F6EECF244321}">
                <p14:modId xmlns:p14="http://schemas.microsoft.com/office/powerpoint/2010/main" val="3562583223"/>
              </p:ext>
            </p:extLst>
          </p:nvPr>
        </p:nvGraphicFramePr>
        <p:xfrm>
          <a:off x="6232525" y="4789488"/>
          <a:ext cx="2320925" cy="593725"/>
        </p:xfrm>
        <a:graphic>
          <a:graphicData uri="http://schemas.openxmlformats.org/presentationml/2006/ole">
            <mc:AlternateContent xmlns:mc="http://schemas.openxmlformats.org/markup-compatibility/2006">
              <mc:Choice xmlns:v="urn:schemas-microsoft-com:vml" Requires="v">
                <p:oleObj spid="_x0000_s33991" name="公式" r:id="rId4" imgW="1473120" imgH="431640" progId="Equation.3">
                  <p:embed/>
                </p:oleObj>
              </mc:Choice>
              <mc:Fallback>
                <p:oleObj name="公式" r:id="rId4" imgW="1473120" imgH="431640" progId="Equation.3">
                  <p:embed/>
                  <p:pic>
                    <p:nvPicPr>
                      <p:cNvPr id="0" name="Object 42"/>
                      <p:cNvPicPr>
                        <a:picLocks noChangeAspect="1" noChangeArrowheads="1"/>
                      </p:cNvPicPr>
                      <p:nvPr/>
                    </p:nvPicPr>
                    <p:blipFill>
                      <a:blip r:embed="rId5"/>
                      <a:srcRect/>
                      <a:stretch>
                        <a:fillRect/>
                      </a:stretch>
                    </p:blipFill>
                    <p:spPr bwMode="auto">
                      <a:xfrm>
                        <a:off x="6232525" y="4789488"/>
                        <a:ext cx="2320925" cy="593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本章内容</a:t>
            </a:r>
            <a:endParaRPr lang="zh-CN" altLang="en-US" b="1" dirty="0"/>
          </a:p>
        </p:txBody>
      </p:sp>
      <p:sp>
        <p:nvSpPr>
          <p:cNvPr id="5" name="Text Box 6"/>
          <p:cNvSpPr txBox="1">
            <a:spLocks noGrp="1" noChangeArrowheads="1"/>
          </p:cNvSpPr>
          <p:nvPr>
            <p:ph idx="1"/>
          </p:nvPr>
        </p:nvSpPr>
        <p:spPr bwMode="auto">
          <a:xfrm>
            <a:off x="1475656" y="1952836"/>
            <a:ext cx="655272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sz="3200" b="1" dirty="0" smtClean="0">
                <a:latin typeface="Times New Roman" pitchFamily="18" charset="0"/>
              </a:rPr>
              <a:t>概述 </a:t>
            </a:r>
            <a:endParaRPr lang="zh-CN" altLang="en-US" sz="3200" b="1" dirty="0">
              <a:latin typeface="Times New Roman" pitchFamily="18" charset="0"/>
            </a:endParaRPr>
          </a:p>
          <a:p>
            <a:pPr>
              <a:lnSpc>
                <a:spcPct val="150000"/>
              </a:lnSpc>
              <a:spcBef>
                <a:spcPct val="50000"/>
              </a:spcBef>
            </a:pPr>
            <a:r>
              <a:rPr lang="zh-CN" altLang="en-US" sz="3200" b="1" dirty="0" smtClean="0">
                <a:latin typeface="Times New Roman" pitchFamily="18" charset="0"/>
              </a:rPr>
              <a:t>神经计算</a:t>
            </a:r>
            <a:endParaRPr lang="zh-CN" altLang="en-US" sz="3200" b="1" dirty="0">
              <a:latin typeface="Times New Roman" pitchFamily="18" charset="0"/>
            </a:endParaRPr>
          </a:p>
          <a:p>
            <a:pPr>
              <a:lnSpc>
                <a:spcPct val="150000"/>
              </a:lnSpc>
              <a:spcBef>
                <a:spcPct val="50000"/>
              </a:spcBef>
            </a:pPr>
            <a:r>
              <a:rPr lang="zh-CN" altLang="en-US" sz="3200" b="1" smtClean="0">
                <a:latin typeface="Times New Roman" pitchFamily="18" charset="0"/>
              </a:rPr>
              <a:t>演化计算</a:t>
            </a:r>
            <a:endParaRPr lang="zh-CN" altLang="en-US" sz="3200" b="1" dirty="0">
              <a:latin typeface="Times New Roman" pitchFamily="18" charset="0"/>
            </a:endParaRPr>
          </a:p>
          <a:p>
            <a:pPr>
              <a:lnSpc>
                <a:spcPct val="150000"/>
              </a:lnSpc>
              <a:spcBef>
                <a:spcPct val="50000"/>
              </a:spcBef>
            </a:pPr>
            <a:r>
              <a:rPr lang="zh-CN" altLang="en-US" sz="3200" b="1" dirty="0" smtClean="0">
                <a:latin typeface="Times New Roman" pitchFamily="18" charset="0"/>
              </a:rPr>
              <a:t>模糊</a:t>
            </a:r>
            <a:r>
              <a:rPr lang="zh-CN" altLang="en-US" sz="3200" b="1" dirty="0">
                <a:latin typeface="Times New Roman" pitchFamily="18" charset="0"/>
              </a:rPr>
              <a:t>计算</a:t>
            </a:r>
          </a:p>
        </p:txBody>
      </p:sp>
    </p:spTree>
    <p:extLst>
      <p:ext uri="{BB962C8B-B14F-4D97-AF65-F5344CB8AC3E}">
        <p14:creationId xmlns:p14="http://schemas.microsoft.com/office/powerpoint/2010/main" val="205956856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body" idx="1"/>
          </p:nvPr>
        </p:nvSpPr>
        <p:spPr>
          <a:xfrm>
            <a:off x="431540" y="1124744"/>
            <a:ext cx="8183563" cy="4025617"/>
          </a:xfrm>
        </p:spPr>
        <p:txBody>
          <a:bodyPr/>
          <a:lstStyle/>
          <a:p>
            <a:pPr>
              <a:lnSpc>
                <a:spcPct val="120000"/>
              </a:lnSpc>
              <a:spcBef>
                <a:spcPts val="1800"/>
              </a:spcBef>
            </a:pPr>
            <a:r>
              <a:rPr lang="zh-CN" altLang="en-US" sz="2400" b="1" dirty="0" smtClean="0">
                <a:solidFill>
                  <a:srgbClr val="0000CC"/>
                </a:solidFill>
              </a:rPr>
              <a:t>人工神经网络</a:t>
            </a:r>
            <a:r>
              <a:rPr lang="zh-CN" altLang="en-US" sz="2400" b="1" dirty="0">
                <a:solidFill>
                  <a:srgbClr val="0000CC"/>
                </a:solidFill>
                <a:latin typeface="宋体" pitchFamily="2" charset="-122"/>
              </a:rPr>
              <a:t>是由具有适应性的简单单元组成的广泛并行互连的网络，它的组织能够模拟生物神经系统对真实世界物体所作出的交互反应</a:t>
            </a:r>
            <a:r>
              <a:rPr lang="zh-CN" altLang="en-US" sz="2400" b="1" dirty="0" smtClean="0">
                <a:solidFill>
                  <a:srgbClr val="0000CC"/>
                </a:solidFill>
                <a:latin typeface="宋体" pitchFamily="2" charset="-122"/>
              </a:rPr>
              <a:t>。</a:t>
            </a:r>
            <a:endParaRPr lang="zh-CN" altLang="en-US" sz="2400" b="1" dirty="0">
              <a:latin typeface="宋体" pitchFamily="2" charset="-122"/>
            </a:endParaRPr>
          </a:p>
          <a:p>
            <a:pPr>
              <a:lnSpc>
                <a:spcPct val="120000"/>
              </a:lnSpc>
              <a:spcBef>
                <a:spcPts val="1800"/>
              </a:spcBef>
            </a:pPr>
            <a:r>
              <a:rPr lang="zh-CN" altLang="en-US" sz="2400" dirty="0">
                <a:latin typeface="宋体" pitchFamily="2" charset="-122"/>
                <a:cs typeface="Times New Roman" pitchFamily="18" charset="0"/>
              </a:rPr>
              <a:t>模拟人脑神经系统的结构和功能，运用大量的</a:t>
            </a:r>
            <a:r>
              <a:rPr lang="zh-CN" altLang="en-US" sz="2400" dirty="0">
                <a:solidFill>
                  <a:srgbClr val="FF0000"/>
                </a:solidFill>
                <a:latin typeface="宋体" pitchFamily="2" charset="-122"/>
                <a:cs typeface="Times New Roman" pitchFamily="18" charset="0"/>
              </a:rPr>
              <a:t>软、硬件处理单元</a:t>
            </a:r>
            <a:r>
              <a:rPr lang="zh-CN" altLang="en-US" sz="2400" dirty="0">
                <a:latin typeface="宋体" pitchFamily="2" charset="-122"/>
                <a:cs typeface="Times New Roman" pitchFamily="18" charset="0"/>
              </a:rPr>
              <a:t>，经</a:t>
            </a:r>
            <a:r>
              <a:rPr lang="zh-CN" altLang="en-US" sz="2400" dirty="0">
                <a:solidFill>
                  <a:srgbClr val="FF0000"/>
                </a:solidFill>
                <a:latin typeface="宋体" pitchFamily="2" charset="-122"/>
                <a:cs typeface="Times New Roman" pitchFamily="18" charset="0"/>
              </a:rPr>
              <a:t>广泛并行互联</a:t>
            </a:r>
            <a:r>
              <a:rPr lang="zh-CN" altLang="en-US" sz="2400" dirty="0">
                <a:latin typeface="宋体" pitchFamily="2" charset="-122"/>
                <a:cs typeface="Times New Roman" pitchFamily="18" charset="0"/>
              </a:rPr>
              <a:t>，由</a:t>
            </a:r>
            <a:r>
              <a:rPr lang="zh-CN" altLang="en-US" sz="2400" dirty="0">
                <a:solidFill>
                  <a:srgbClr val="FF0000"/>
                </a:solidFill>
                <a:latin typeface="宋体" pitchFamily="2" charset="-122"/>
                <a:cs typeface="Times New Roman" pitchFamily="18" charset="0"/>
              </a:rPr>
              <a:t>人工方式</a:t>
            </a:r>
            <a:r>
              <a:rPr lang="zh-CN" altLang="en-US" sz="2400" dirty="0">
                <a:latin typeface="宋体" pitchFamily="2" charset="-122"/>
                <a:cs typeface="Times New Roman" pitchFamily="18" charset="0"/>
              </a:rPr>
              <a:t>建立起来的</a:t>
            </a:r>
            <a:r>
              <a:rPr lang="zh-CN" altLang="en-US" sz="2400" dirty="0">
                <a:solidFill>
                  <a:srgbClr val="FF0000"/>
                </a:solidFill>
                <a:latin typeface="宋体" pitchFamily="2" charset="-122"/>
                <a:cs typeface="Times New Roman" pitchFamily="18" charset="0"/>
              </a:rPr>
              <a:t>网络</a:t>
            </a:r>
            <a:r>
              <a:rPr lang="zh-CN" altLang="en-US" sz="2400" dirty="0">
                <a:latin typeface="宋体" pitchFamily="2" charset="-122"/>
                <a:cs typeface="Times New Roman" pitchFamily="18" charset="0"/>
              </a:rPr>
              <a:t>系统</a:t>
            </a:r>
            <a:r>
              <a:rPr lang="en-US" altLang="zh-CN" sz="2400" dirty="0">
                <a:latin typeface="宋体" pitchFamily="2" charset="-122"/>
                <a:cs typeface="Times New Roman" pitchFamily="18" charset="0"/>
              </a:rPr>
              <a:t>/</a:t>
            </a:r>
            <a:r>
              <a:rPr lang="zh-CN" altLang="en-US" sz="2400" dirty="0">
                <a:solidFill>
                  <a:srgbClr val="FF0000"/>
                </a:solidFill>
                <a:latin typeface="宋体" pitchFamily="2" charset="-122"/>
                <a:cs typeface="Times New Roman" pitchFamily="18" charset="0"/>
              </a:rPr>
              <a:t>分布处理</a:t>
            </a:r>
            <a:r>
              <a:rPr lang="zh-CN" altLang="en-US" sz="2400" dirty="0" smtClean="0">
                <a:solidFill>
                  <a:srgbClr val="FF0000"/>
                </a:solidFill>
                <a:latin typeface="宋体" pitchFamily="2" charset="-122"/>
                <a:cs typeface="Times New Roman" pitchFamily="18" charset="0"/>
              </a:rPr>
              <a:t>器</a:t>
            </a:r>
            <a:endParaRPr lang="en-US" altLang="zh-CN" sz="2400" dirty="0" smtClean="0">
              <a:solidFill>
                <a:srgbClr val="FF0000"/>
              </a:solidFill>
              <a:latin typeface="宋体" pitchFamily="2" charset="-122"/>
              <a:cs typeface="Times New Roman" pitchFamily="18" charset="0"/>
            </a:endParaRPr>
          </a:p>
          <a:p>
            <a:pPr>
              <a:spcBef>
                <a:spcPts val="1200"/>
              </a:spcBef>
            </a:pPr>
            <a:r>
              <a:rPr lang="zh-CN" altLang="en-US" sz="2400" dirty="0">
                <a:solidFill>
                  <a:srgbClr val="000000"/>
                </a:solidFill>
                <a:latin typeface="宋体" pitchFamily="2" charset="-122"/>
                <a:cs typeface="Times New Roman" pitchFamily="18" charset="0"/>
              </a:rPr>
              <a:t>具有</a:t>
            </a:r>
            <a:r>
              <a:rPr lang="zh-CN" altLang="en-US" sz="2400" dirty="0">
                <a:solidFill>
                  <a:srgbClr val="FF0000"/>
                </a:solidFill>
                <a:latin typeface="宋体" pitchFamily="2" charset="-122"/>
                <a:cs typeface="Times New Roman" pitchFamily="18" charset="0"/>
              </a:rPr>
              <a:t>通过学习获取知识并解决问题</a:t>
            </a:r>
            <a:r>
              <a:rPr lang="zh-CN" altLang="en-US" sz="2400" dirty="0">
                <a:solidFill>
                  <a:srgbClr val="000000"/>
                </a:solidFill>
                <a:latin typeface="宋体" pitchFamily="2" charset="-122"/>
                <a:cs typeface="Times New Roman" pitchFamily="18" charset="0"/>
              </a:rPr>
              <a:t>的能力，且</a:t>
            </a:r>
            <a:r>
              <a:rPr lang="zh-CN" altLang="en-US" sz="2400" dirty="0">
                <a:solidFill>
                  <a:srgbClr val="FF0000"/>
                </a:solidFill>
                <a:latin typeface="宋体" pitchFamily="2" charset="-122"/>
                <a:cs typeface="Times New Roman" pitchFamily="18" charset="0"/>
              </a:rPr>
              <a:t>知识是分布储存在连接权</a:t>
            </a:r>
            <a:r>
              <a:rPr lang="zh-CN" altLang="en-US" sz="2400" dirty="0">
                <a:solidFill>
                  <a:srgbClr val="000000"/>
                </a:solidFill>
                <a:latin typeface="宋体" pitchFamily="2" charset="-122"/>
                <a:cs typeface="Times New Roman" pitchFamily="18" charset="0"/>
              </a:rPr>
              <a:t>（对应于生物神经元的突触）</a:t>
            </a:r>
            <a:r>
              <a:rPr lang="zh-CN" altLang="en-US" sz="2400" dirty="0" smtClean="0">
                <a:solidFill>
                  <a:srgbClr val="000000"/>
                </a:solidFill>
                <a:latin typeface="宋体" pitchFamily="2" charset="-122"/>
                <a:cs typeface="Times New Roman" pitchFamily="18" charset="0"/>
              </a:rPr>
              <a:t>中</a:t>
            </a:r>
            <a:endParaRPr lang="en-US" altLang="zh-CN" sz="2400" dirty="0" smtClean="0">
              <a:solidFill>
                <a:srgbClr val="000000"/>
              </a:solidFill>
              <a:latin typeface="宋体" pitchFamily="2" charset="-122"/>
              <a:cs typeface="Times New Roman" pitchFamily="18" charset="0"/>
            </a:endParaRPr>
          </a:p>
          <a:p>
            <a:pPr>
              <a:spcBef>
                <a:spcPts val="1200"/>
              </a:spcBef>
            </a:pPr>
            <a:r>
              <a:rPr lang="zh-CN" altLang="en-US" sz="2400" dirty="0" smtClean="0">
                <a:solidFill>
                  <a:srgbClr val="000000"/>
                </a:solidFill>
                <a:latin typeface="宋体" pitchFamily="2" charset="-122"/>
                <a:cs typeface="Times New Roman" pitchFamily="18" charset="0"/>
              </a:rPr>
              <a:t>只是对大脑</a:t>
            </a:r>
            <a:r>
              <a:rPr lang="zh-CN" altLang="en-US" sz="2400" dirty="0">
                <a:solidFill>
                  <a:srgbClr val="000000"/>
                </a:solidFill>
                <a:latin typeface="宋体" pitchFamily="2" charset="-122"/>
                <a:cs typeface="Times New Roman" pitchFamily="18" charset="0"/>
              </a:rPr>
              <a:t>的粗略而简单的</a:t>
            </a:r>
            <a:r>
              <a:rPr lang="zh-CN" altLang="en-US" sz="2400" dirty="0">
                <a:solidFill>
                  <a:srgbClr val="FF0000"/>
                </a:solidFill>
                <a:latin typeface="宋体" pitchFamily="2" charset="-122"/>
                <a:cs typeface="Times New Roman" pitchFamily="18" charset="0"/>
              </a:rPr>
              <a:t>模仿</a:t>
            </a:r>
            <a:r>
              <a:rPr lang="zh-CN" altLang="en-US" sz="2400" dirty="0">
                <a:solidFill>
                  <a:srgbClr val="000000"/>
                </a:solidFill>
                <a:latin typeface="宋体" pitchFamily="2" charset="-122"/>
                <a:cs typeface="Times New Roman" pitchFamily="18" charset="0"/>
              </a:rPr>
              <a:t>，无论在功能上，还是在规模上都比真正的神经网络差得</a:t>
            </a:r>
            <a:r>
              <a:rPr lang="zh-CN" altLang="en-US" sz="2400" dirty="0">
                <a:latin typeface="宋体" pitchFamily="2" charset="-122"/>
                <a:cs typeface="Times New Roman" pitchFamily="18" charset="0"/>
              </a:rPr>
              <a:t>很</a:t>
            </a:r>
            <a:r>
              <a:rPr lang="zh-CN" altLang="en-US" sz="2400" dirty="0" smtClean="0">
                <a:latin typeface="宋体" pitchFamily="2" charset="-122"/>
                <a:cs typeface="Times New Roman" pitchFamily="18" charset="0"/>
              </a:rPr>
              <a:t>远，但</a:t>
            </a:r>
            <a:r>
              <a:rPr lang="zh-CN" altLang="en-US" sz="2400" dirty="0">
                <a:latin typeface="宋体" pitchFamily="2" charset="-122"/>
                <a:cs typeface="Times New Roman" pitchFamily="18" charset="0"/>
              </a:rPr>
              <a:t>很实用</a:t>
            </a:r>
          </a:p>
          <a:p>
            <a:pPr>
              <a:lnSpc>
                <a:spcPct val="120000"/>
              </a:lnSpc>
              <a:spcBef>
                <a:spcPts val="1200"/>
              </a:spcBef>
            </a:pPr>
            <a:endParaRPr lang="zh-CN" altLang="en-US" sz="2400" dirty="0">
              <a:solidFill>
                <a:srgbClr val="FF0000"/>
              </a:solidFill>
              <a:latin typeface="宋体" pitchFamily="2" charset="-122"/>
              <a:cs typeface="Times New Roman" pitchFamily="18" charset="0"/>
            </a:endParaRPr>
          </a:p>
        </p:txBody>
      </p:sp>
      <p:sp>
        <p:nvSpPr>
          <p:cNvPr id="169987" name="Text Box 3"/>
          <p:cNvSpPr txBox="1">
            <a:spLocks noChangeArrowheads="1"/>
          </p:cNvSpPr>
          <p:nvPr/>
        </p:nvSpPr>
        <p:spPr bwMode="auto">
          <a:xfrm>
            <a:off x="2627784" y="152636"/>
            <a:ext cx="367240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a:spcBef>
                <a:spcPct val="50000"/>
              </a:spcBef>
            </a:pPr>
            <a:r>
              <a:rPr lang="zh-CN" altLang="en-US" sz="4400" b="1" dirty="0" smtClean="0">
                <a:solidFill>
                  <a:schemeClr val="accent2"/>
                </a:solidFill>
                <a:latin typeface="方正姚体" pitchFamily="2" charset="-122"/>
                <a:ea typeface="方正姚体" pitchFamily="2" charset="-122"/>
                <a:cs typeface="+mj-cs"/>
              </a:rPr>
              <a:t>人工神经网络</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extLst>
              <p:ext uri="{D42A27DB-BD31-4B8C-83A1-F6EECF244321}">
                <p14:modId xmlns:p14="http://schemas.microsoft.com/office/powerpoint/2010/main" val="3791676690"/>
              </p:ext>
            </p:extLst>
          </p:nvPr>
        </p:nvGraphicFramePr>
        <p:xfrm>
          <a:off x="395288" y="1125538"/>
          <a:ext cx="8320116" cy="49672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3"/>
          <p:cNvSpPr txBox="1">
            <a:spLocks noChangeArrowheads="1"/>
          </p:cNvSpPr>
          <p:nvPr/>
        </p:nvSpPr>
        <p:spPr bwMode="auto">
          <a:xfrm>
            <a:off x="2627784" y="152636"/>
            <a:ext cx="367240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a:spcBef>
                <a:spcPct val="50000"/>
              </a:spcBef>
            </a:pPr>
            <a:r>
              <a:rPr lang="zh-CN" altLang="en-US" sz="4400" b="1" dirty="0" smtClean="0">
                <a:solidFill>
                  <a:schemeClr val="accent2"/>
                </a:solidFill>
                <a:latin typeface="方正姚体" pitchFamily="2" charset="-122"/>
                <a:ea typeface="方正姚体" pitchFamily="2" charset="-122"/>
                <a:cs typeface="+mj-cs"/>
              </a:rPr>
              <a:t>人工神经网络</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1" name="Rectangle 5"/>
          <p:cNvSpPr>
            <a:spLocks noGrp="1" noChangeArrowheads="1"/>
          </p:cNvSpPr>
          <p:nvPr>
            <p:ph type="body" sz="half" idx="1"/>
          </p:nvPr>
        </p:nvSpPr>
        <p:spPr>
          <a:xfrm>
            <a:off x="425388" y="1664804"/>
            <a:ext cx="4038600" cy="3931902"/>
          </a:xfrm>
          <a:noFill/>
          <a:ln/>
        </p:spPr>
        <p:txBody>
          <a:bodyPr/>
          <a:lstStyle/>
          <a:p>
            <a:pPr marL="533400" indent="-533400">
              <a:lnSpc>
                <a:spcPct val="80000"/>
              </a:lnSpc>
              <a:buFontTx/>
              <a:buNone/>
            </a:pPr>
            <a:r>
              <a:rPr lang="en-US" altLang="zh-CN" sz="2400" dirty="0"/>
              <a:t> </a:t>
            </a:r>
            <a:r>
              <a:rPr lang="zh-CN" altLang="en-US" sz="2400" dirty="0">
                <a:solidFill>
                  <a:srgbClr val="0000CC"/>
                </a:solidFill>
              </a:rPr>
              <a:t>应用</a:t>
            </a:r>
            <a:r>
              <a:rPr lang="zh-CN" altLang="en-US" sz="2800" dirty="0">
                <a:solidFill>
                  <a:srgbClr val="0000CC"/>
                </a:solidFill>
              </a:rPr>
              <a:t>：</a:t>
            </a:r>
            <a:endParaRPr lang="zh-CN" altLang="en-US" sz="4000" dirty="0">
              <a:solidFill>
                <a:srgbClr val="0000CC"/>
              </a:solidFill>
            </a:endParaRPr>
          </a:p>
          <a:p>
            <a:pPr>
              <a:lnSpc>
                <a:spcPct val="120000"/>
              </a:lnSpc>
              <a:spcBef>
                <a:spcPct val="50000"/>
              </a:spcBef>
              <a:buClr>
                <a:srgbClr val="006600"/>
              </a:buClr>
              <a:buFont typeface="Arial" pitchFamily="34" charset="0"/>
              <a:buChar char="•"/>
            </a:pPr>
            <a:r>
              <a:rPr lang="zh-CN" altLang="en-US" sz="2400" dirty="0" smtClean="0"/>
              <a:t>模式识别 </a:t>
            </a:r>
            <a:endParaRPr lang="zh-CN" altLang="en-US" sz="2400" dirty="0"/>
          </a:p>
          <a:p>
            <a:pPr lvl="1">
              <a:lnSpc>
                <a:spcPct val="120000"/>
              </a:lnSpc>
              <a:buClr>
                <a:srgbClr val="006600"/>
              </a:buClr>
              <a:buFont typeface="Arial" pitchFamily="34" charset="0"/>
              <a:buChar char="•"/>
            </a:pPr>
            <a:r>
              <a:rPr lang="zh-CN" altLang="en-US" sz="2000" dirty="0">
                <a:latin typeface="幼圆" pitchFamily="49" charset="-122"/>
                <a:ea typeface="幼圆" pitchFamily="49" charset="-122"/>
              </a:rPr>
              <a:t>手写数字识别</a:t>
            </a:r>
          </a:p>
          <a:p>
            <a:pPr lvl="1">
              <a:lnSpc>
                <a:spcPct val="120000"/>
              </a:lnSpc>
              <a:buClr>
                <a:srgbClr val="006600"/>
              </a:buClr>
              <a:buFont typeface="Arial" pitchFamily="34" charset="0"/>
              <a:buChar char="•"/>
            </a:pPr>
            <a:r>
              <a:rPr lang="zh-CN" altLang="en-US" sz="2000" dirty="0">
                <a:latin typeface="幼圆" pitchFamily="49" charset="-122"/>
                <a:ea typeface="幼圆" pitchFamily="49" charset="-122"/>
              </a:rPr>
              <a:t>语音识别</a:t>
            </a:r>
          </a:p>
          <a:p>
            <a:pPr lvl="1">
              <a:lnSpc>
                <a:spcPct val="120000"/>
              </a:lnSpc>
              <a:buClr>
                <a:srgbClr val="006600"/>
              </a:buClr>
              <a:buFont typeface="Arial" pitchFamily="34" charset="0"/>
              <a:buChar char="•"/>
            </a:pPr>
            <a:r>
              <a:rPr lang="zh-CN" altLang="en-US" sz="2000" dirty="0">
                <a:latin typeface="幼圆" pitchFamily="49" charset="-122"/>
                <a:ea typeface="幼圆" pitchFamily="49" charset="-122"/>
              </a:rPr>
              <a:t>人脸识别</a:t>
            </a:r>
          </a:p>
          <a:p>
            <a:pPr>
              <a:lnSpc>
                <a:spcPct val="120000"/>
              </a:lnSpc>
              <a:buClr>
                <a:srgbClr val="006600"/>
              </a:buClr>
              <a:buFont typeface="Arial" pitchFamily="34" charset="0"/>
              <a:buChar char="•"/>
            </a:pPr>
            <a:r>
              <a:rPr lang="zh-CN" altLang="en-US" sz="2400" dirty="0"/>
              <a:t> 信号处理及噪声</a:t>
            </a:r>
            <a:r>
              <a:rPr lang="zh-CN" altLang="en-US" sz="2400" dirty="0" smtClean="0"/>
              <a:t>过滤</a:t>
            </a:r>
            <a:endParaRPr lang="en-US" altLang="zh-CN" sz="2400" dirty="0" smtClean="0"/>
          </a:p>
          <a:p>
            <a:pPr>
              <a:lnSpc>
                <a:spcPct val="120000"/>
              </a:lnSpc>
              <a:buClr>
                <a:srgbClr val="006600"/>
              </a:buClr>
              <a:buFont typeface="Arial" pitchFamily="34" charset="0"/>
              <a:buChar char="•"/>
            </a:pPr>
            <a:r>
              <a:rPr lang="en-US" altLang="zh-CN" sz="2400" dirty="0" smtClean="0"/>
              <a:t>…</a:t>
            </a:r>
            <a:endParaRPr lang="zh-CN" altLang="en-US" sz="2400" dirty="0"/>
          </a:p>
          <a:p>
            <a:pPr>
              <a:lnSpc>
                <a:spcPct val="120000"/>
              </a:lnSpc>
              <a:buClr>
                <a:srgbClr val="006600"/>
              </a:buClr>
              <a:buFont typeface="Arial" pitchFamily="34" charset="0"/>
              <a:buChar char="•"/>
            </a:pPr>
            <a:endParaRPr lang="zh-CN" altLang="en-US" sz="2400" dirty="0"/>
          </a:p>
        </p:txBody>
      </p:sp>
      <p:sp>
        <p:nvSpPr>
          <p:cNvPr id="7" name="Text Box 3"/>
          <p:cNvSpPr txBox="1">
            <a:spLocks noChangeArrowheads="1"/>
          </p:cNvSpPr>
          <p:nvPr/>
        </p:nvSpPr>
        <p:spPr bwMode="auto">
          <a:xfrm>
            <a:off x="2627784" y="152636"/>
            <a:ext cx="367240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a:spcBef>
                <a:spcPct val="50000"/>
              </a:spcBef>
            </a:pPr>
            <a:r>
              <a:rPr lang="zh-CN" altLang="en-US" sz="4400" b="1" dirty="0" smtClean="0">
                <a:solidFill>
                  <a:schemeClr val="accent2"/>
                </a:solidFill>
                <a:latin typeface="方正姚体" pitchFamily="2" charset="-122"/>
                <a:ea typeface="方正姚体" pitchFamily="2" charset="-122"/>
                <a:cs typeface="+mj-cs"/>
              </a:rPr>
              <a:t>人工神经网络</a:t>
            </a:r>
            <a:endParaRPr lang="zh-CN" altLang="en-US" sz="4400" b="1" dirty="0">
              <a:solidFill>
                <a:schemeClr val="accent2"/>
              </a:solidFill>
              <a:latin typeface="方正姚体" pitchFamily="2" charset="-122"/>
              <a:ea typeface="方正姚体" pitchFamily="2" charset="-122"/>
              <a:cs typeface="+mj-cs"/>
            </a:endParaRPr>
          </a:p>
        </p:txBody>
      </p:sp>
      <p:pic>
        <p:nvPicPr>
          <p:cNvPr id="4" name="图片 3" descr="屏幕快照 2013-05-10 上午12.17.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3988" y="2168860"/>
            <a:ext cx="4503731" cy="4041068"/>
          </a:xfrm>
          <a:prstGeom prst="rect">
            <a:avLst/>
          </a:prstGeom>
        </p:spPr>
      </p:pic>
      <p:sp>
        <p:nvSpPr>
          <p:cNvPr id="5" name="文本框 4"/>
          <p:cNvSpPr txBox="1"/>
          <p:nvPr/>
        </p:nvSpPr>
        <p:spPr>
          <a:xfrm>
            <a:off x="5292080" y="1448780"/>
            <a:ext cx="2484276" cy="369332"/>
          </a:xfrm>
          <a:prstGeom prst="rect">
            <a:avLst/>
          </a:prstGeom>
          <a:noFill/>
        </p:spPr>
        <p:txBody>
          <a:bodyPr wrap="square" rtlCol="0">
            <a:spAutoFit/>
          </a:bodyPr>
          <a:lstStyle/>
          <a:p>
            <a:r>
              <a:rPr kumimoji="1" lang="zh-CN" altLang="en-US" smtClean="0"/>
              <a:t>自动驾驶</a:t>
            </a:r>
            <a:endParaRPr kumimoji="1" lang="zh-CN" alt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body" idx="1"/>
          </p:nvPr>
        </p:nvSpPr>
        <p:spPr>
          <a:xfrm>
            <a:off x="179512" y="1160797"/>
            <a:ext cx="8605837" cy="5616575"/>
          </a:xfrm>
        </p:spPr>
        <p:txBody>
          <a:bodyPr/>
          <a:lstStyle/>
          <a:p>
            <a:pPr>
              <a:lnSpc>
                <a:spcPct val="120000"/>
              </a:lnSpc>
              <a:spcBef>
                <a:spcPts val="1200"/>
              </a:spcBef>
            </a:pPr>
            <a:r>
              <a:rPr lang="zh-CN" altLang="en-US" sz="2800" b="1" dirty="0" smtClean="0">
                <a:solidFill>
                  <a:srgbClr val="C00000"/>
                </a:solidFill>
                <a:latin typeface="Times New Roman"/>
                <a:cs typeface="Times New Roman"/>
              </a:rPr>
              <a:t>五十年代</a:t>
            </a:r>
            <a:r>
              <a:rPr lang="zh-CN" altLang="en-US" sz="2800" b="1" dirty="0">
                <a:solidFill>
                  <a:srgbClr val="C00000"/>
                </a:solidFill>
                <a:latin typeface="Times New Roman"/>
                <a:cs typeface="Times New Roman"/>
              </a:rPr>
              <a:t>中期之前</a:t>
            </a:r>
            <a:r>
              <a:rPr lang="en-US" altLang="zh-CN" sz="2800" b="1" dirty="0">
                <a:solidFill>
                  <a:srgbClr val="C00000"/>
                </a:solidFill>
                <a:latin typeface="Times New Roman"/>
                <a:cs typeface="Times New Roman"/>
              </a:rPr>
              <a:t>: </a:t>
            </a:r>
            <a:endParaRPr lang="en-US" altLang="zh-CN" sz="2800" b="1" dirty="0" smtClean="0">
              <a:solidFill>
                <a:srgbClr val="C00000"/>
              </a:solidFill>
              <a:latin typeface="Times New Roman"/>
              <a:cs typeface="Times New Roman"/>
            </a:endParaRPr>
          </a:p>
          <a:p>
            <a:pPr lvl="1">
              <a:lnSpc>
                <a:spcPct val="120000"/>
              </a:lnSpc>
              <a:spcBef>
                <a:spcPts val="1200"/>
              </a:spcBef>
            </a:pPr>
            <a:r>
              <a:rPr lang="en-US" altLang="zh-CN" b="1" dirty="0" smtClean="0">
                <a:latin typeface="Times New Roman"/>
                <a:cs typeface="Times New Roman"/>
              </a:rPr>
              <a:t>McCulloch</a:t>
            </a:r>
            <a:r>
              <a:rPr lang="zh-CN" altLang="en-US" b="1" dirty="0">
                <a:latin typeface="Times New Roman"/>
                <a:cs typeface="Times New Roman"/>
              </a:rPr>
              <a:t>和</a:t>
            </a:r>
            <a:r>
              <a:rPr lang="en-US" altLang="zh-CN" b="1" dirty="0">
                <a:latin typeface="Times New Roman"/>
                <a:cs typeface="Times New Roman"/>
              </a:rPr>
              <a:t>Pitts</a:t>
            </a:r>
            <a:r>
              <a:rPr lang="zh-CN" altLang="en-US" b="1" dirty="0">
                <a:latin typeface="Times New Roman"/>
                <a:cs typeface="Times New Roman"/>
              </a:rPr>
              <a:t>在</a:t>
            </a:r>
            <a:r>
              <a:rPr lang="en-US" altLang="zh-CN" b="1" dirty="0">
                <a:latin typeface="Times New Roman"/>
                <a:cs typeface="Times New Roman"/>
              </a:rPr>
              <a:t>1943</a:t>
            </a:r>
            <a:r>
              <a:rPr lang="zh-CN" altLang="en-US" b="1" dirty="0">
                <a:latin typeface="Times New Roman"/>
                <a:cs typeface="Times New Roman"/>
              </a:rPr>
              <a:t>年提出了一个简单的神经元模型，即</a:t>
            </a:r>
            <a:r>
              <a:rPr lang="en-US" altLang="zh-CN" b="1" dirty="0">
                <a:latin typeface="Times New Roman"/>
                <a:cs typeface="Times New Roman"/>
              </a:rPr>
              <a:t>M</a:t>
            </a:r>
            <a:r>
              <a:rPr lang="zh-CN" altLang="en-US" b="1" dirty="0">
                <a:latin typeface="Times New Roman"/>
                <a:cs typeface="Times New Roman"/>
              </a:rPr>
              <a:t>－</a:t>
            </a:r>
            <a:r>
              <a:rPr lang="en-US" altLang="zh-CN" b="1" dirty="0">
                <a:latin typeface="Times New Roman"/>
                <a:cs typeface="Times New Roman"/>
              </a:rPr>
              <a:t>P</a:t>
            </a:r>
            <a:r>
              <a:rPr lang="zh-CN" altLang="en-US" b="1" dirty="0">
                <a:latin typeface="Times New Roman"/>
                <a:cs typeface="Times New Roman"/>
              </a:rPr>
              <a:t>模型</a:t>
            </a:r>
            <a:r>
              <a:rPr lang="zh-CN" altLang="en-US" b="1" dirty="0" smtClean="0">
                <a:latin typeface="Times New Roman"/>
                <a:cs typeface="Times New Roman"/>
              </a:rPr>
              <a:t>。</a:t>
            </a:r>
            <a:endParaRPr lang="zh-CN" altLang="en-US" b="1" dirty="0">
              <a:latin typeface="Times New Roman"/>
              <a:cs typeface="Times New Roman"/>
            </a:endParaRPr>
          </a:p>
          <a:p>
            <a:pPr lvl="1">
              <a:lnSpc>
                <a:spcPct val="120000"/>
              </a:lnSpc>
              <a:spcBef>
                <a:spcPts val="1200"/>
              </a:spcBef>
            </a:pPr>
            <a:r>
              <a:rPr lang="en-US" altLang="zh-CN" b="1" dirty="0">
                <a:latin typeface="Times New Roman"/>
                <a:cs typeface="Times New Roman"/>
              </a:rPr>
              <a:t>1949</a:t>
            </a:r>
            <a:r>
              <a:rPr lang="zh-CN" altLang="en-US" b="1" dirty="0">
                <a:latin typeface="Times New Roman"/>
                <a:cs typeface="Times New Roman"/>
              </a:rPr>
              <a:t>年，心理学家</a:t>
            </a:r>
            <a:r>
              <a:rPr lang="en-US" altLang="zh-CN" b="1" dirty="0">
                <a:latin typeface="Times New Roman"/>
                <a:cs typeface="Times New Roman"/>
              </a:rPr>
              <a:t>D.O. </a:t>
            </a:r>
            <a:r>
              <a:rPr lang="en-US" altLang="zh-CN" b="1" dirty="0" err="1">
                <a:latin typeface="Times New Roman"/>
                <a:cs typeface="Times New Roman"/>
              </a:rPr>
              <a:t>Hebb</a:t>
            </a:r>
            <a:r>
              <a:rPr lang="zh-CN" altLang="en-US" b="1" dirty="0">
                <a:latin typeface="Times New Roman"/>
                <a:cs typeface="Times New Roman"/>
              </a:rPr>
              <a:t>：</a:t>
            </a:r>
            <a:r>
              <a:rPr lang="en-US" altLang="zh-CN" b="1" dirty="0">
                <a:latin typeface="Times New Roman"/>
                <a:cs typeface="Times New Roman"/>
              </a:rPr>
              <a:t>《</a:t>
            </a:r>
            <a:r>
              <a:rPr lang="zh-CN" altLang="en-US" b="1" dirty="0">
                <a:latin typeface="Times New Roman"/>
                <a:cs typeface="Times New Roman"/>
              </a:rPr>
              <a:t>行为的组织</a:t>
            </a:r>
            <a:r>
              <a:rPr lang="en-US" altLang="zh-CN" b="1" dirty="0">
                <a:latin typeface="Times New Roman"/>
                <a:cs typeface="Times New Roman"/>
              </a:rPr>
              <a:t>》</a:t>
            </a:r>
          </a:p>
          <a:p>
            <a:pPr lvl="1">
              <a:lnSpc>
                <a:spcPct val="120000"/>
              </a:lnSpc>
              <a:spcBef>
                <a:spcPts val="1200"/>
              </a:spcBef>
            </a:pPr>
            <a:r>
              <a:rPr lang="en-US" altLang="zh-CN" b="1" dirty="0" err="1" smtClean="0">
                <a:latin typeface="Times New Roman"/>
                <a:cs typeface="Times New Roman"/>
              </a:rPr>
              <a:t>Hebbian</a:t>
            </a:r>
            <a:r>
              <a:rPr lang="zh-CN" altLang="en-US" b="1" dirty="0" smtClean="0">
                <a:latin typeface="Times New Roman"/>
                <a:cs typeface="Times New Roman"/>
              </a:rPr>
              <a:t>学习法则</a:t>
            </a:r>
            <a:r>
              <a:rPr lang="zh-CN" altLang="en-US" b="1" dirty="0">
                <a:latin typeface="Times New Roman"/>
                <a:cs typeface="Times New Roman"/>
              </a:rPr>
              <a:t>：“当神经细胞Ａ的轴突足够靠近细胞Ｂ并能使之兴奋时，如果Ａ重复或持续地激发Ｂ，那么这两个细胞或其中一个细胞上必然有某种生长或代谢过程上的变化，这种变化使Ａ激活Ｂ的效率有所增加。”简单地说，就是</a:t>
            </a:r>
            <a:r>
              <a:rPr lang="zh-CN" altLang="en-US" b="1" dirty="0">
                <a:solidFill>
                  <a:srgbClr val="0000FF"/>
                </a:solidFill>
                <a:latin typeface="Times New Roman"/>
                <a:cs typeface="Times New Roman"/>
              </a:rPr>
              <a:t>如果输入输出两个神经元都处于兴奋状态，那么它们之间的突触连接强度（权值）将会得到增强。</a:t>
            </a:r>
          </a:p>
          <a:p>
            <a:pPr lvl="1">
              <a:lnSpc>
                <a:spcPct val="88000"/>
              </a:lnSpc>
              <a:spcBef>
                <a:spcPct val="0"/>
              </a:spcBef>
            </a:pPr>
            <a:endParaRPr lang="zh-CN" altLang="en-US" sz="1800" b="1" dirty="0">
              <a:latin typeface="Times New Roman"/>
              <a:cs typeface="Times New Roman"/>
            </a:endParaRPr>
          </a:p>
        </p:txBody>
      </p:sp>
      <p:sp>
        <p:nvSpPr>
          <p:cNvPr id="171012" name="Rectangle 4"/>
          <p:cNvSpPr>
            <a:spLocks noGrp="1" noChangeArrowheads="1"/>
          </p:cNvSpPr>
          <p:nvPr>
            <p:ph type="title"/>
          </p:nvPr>
        </p:nvSpPr>
        <p:spPr>
          <a:xfrm>
            <a:off x="287524" y="260648"/>
            <a:ext cx="8568630" cy="512763"/>
          </a:xfrm>
          <a:noFill/>
          <a:ln/>
        </p:spPr>
        <p:txBody>
          <a:bodyPr/>
          <a:lstStyle/>
          <a:p>
            <a:r>
              <a:rPr lang="zh-CN" altLang="en-US" kern="1200" dirty="0">
                <a:latin typeface="Times New Roman"/>
                <a:cs typeface="Times New Roman"/>
              </a:rPr>
              <a:t>神经网络研究的发展</a:t>
            </a:r>
          </a:p>
        </p:txBody>
      </p:sp>
    </p:spTree>
    <p:extLst>
      <p:ext uri="{BB962C8B-B14F-4D97-AF65-F5344CB8AC3E}">
        <p14:creationId xmlns:p14="http://schemas.microsoft.com/office/powerpoint/2010/main" val="208972451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body" idx="1"/>
          </p:nvPr>
        </p:nvSpPr>
        <p:spPr>
          <a:xfrm>
            <a:off x="323528" y="1772817"/>
            <a:ext cx="8605837" cy="4356484"/>
          </a:xfrm>
        </p:spPr>
        <p:txBody>
          <a:bodyPr/>
          <a:lstStyle/>
          <a:p>
            <a:pPr>
              <a:lnSpc>
                <a:spcPct val="120000"/>
              </a:lnSpc>
              <a:spcBef>
                <a:spcPts val="1200"/>
              </a:spcBef>
            </a:pPr>
            <a:r>
              <a:rPr lang="zh-CN" altLang="en-US" sz="2800" b="1" dirty="0" smtClean="0">
                <a:solidFill>
                  <a:srgbClr val="C00000"/>
                </a:solidFill>
                <a:latin typeface="宋体" pitchFamily="2" charset="-122"/>
              </a:rPr>
              <a:t>五十年代</a:t>
            </a:r>
            <a:r>
              <a:rPr lang="zh-CN" altLang="en-US" sz="2800" b="1" dirty="0">
                <a:solidFill>
                  <a:srgbClr val="C00000"/>
                </a:solidFill>
                <a:latin typeface="宋体" pitchFamily="2" charset="-122"/>
              </a:rPr>
              <a:t>中期之前到</a:t>
            </a:r>
            <a:r>
              <a:rPr lang="en-US" altLang="zh-CN" sz="2800" b="1" dirty="0">
                <a:solidFill>
                  <a:srgbClr val="C00000"/>
                </a:solidFill>
                <a:latin typeface="宋体" pitchFamily="2" charset="-122"/>
              </a:rPr>
              <a:t>60</a:t>
            </a:r>
            <a:r>
              <a:rPr lang="zh-CN" altLang="en-US" sz="2800" b="1" dirty="0">
                <a:solidFill>
                  <a:srgbClr val="C00000"/>
                </a:solidFill>
                <a:latin typeface="宋体" pitchFamily="2" charset="-122"/>
              </a:rPr>
              <a:t>年代末</a:t>
            </a:r>
            <a:r>
              <a:rPr lang="en-US" altLang="zh-CN" sz="2800" b="1" dirty="0">
                <a:solidFill>
                  <a:srgbClr val="C00000"/>
                </a:solidFill>
                <a:latin typeface="宋体" pitchFamily="2" charset="-122"/>
              </a:rPr>
              <a:t>: </a:t>
            </a:r>
            <a:endParaRPr lang="en-US" altLang="zh-CN" sz="2800" b="1" dirty="0" smtClean="0">
              <a:solidFill>
                <a:srgbClr val="C00000"/>
              </a:solidFill>
              <a:latin typeface="宋体" pitchFamily="2" charset="-122"/>
            </a:endParaRPr>
          </a:p>
          <a:p>
            <a:pPr lvl="1">
              <a:lnSpc>
                <a:spcPct val="120000"/>
              </a:lnSpc>
              <a:spcBef>
                <a:spcPts val="1200"/>
              </a:spcBef>
            </a:pPr>
            <a:r>
              <a:rPr lang="en-US" altLang="zh-CN" b="1" dirty="0" smtClean="0">
                <a:latin typeface="宋体" pitchFamily="2" charset="-122"/>
              </a:rPr>
              <a:t>1958</a:t>
            </a:r>
            <a:r>
              <a:rPr lang="zh-CN" altLang="en-US" b="1" dirty="0">
                <a:latin typeface="宋体" pitchFamily="2" charset="-122"/>
              </a:rPr>
              <a:t>年，</a:t>
            </a:r>
            <a:r>
              <a:rPr lang="en-US" altLang="zh-CN" b="1" dirty="0" err="1">
                <a:latin typeface="宋体" pitchFamily="2" charset="-122"/>
              </a:rPr>
              <a:t>F.Rosenblatt</a:t>
            </a:r>
            <a:r>
              <a:rPr lang="zh-CN" altLang="en-US" b="1" dirty="0">
                <a:latin typeface="宋体" pitchFamily="2" charset="-122"/>
              </a:rPr>
              <a:t>等研制出了第一个具有学习型神经网络特点感知机（</a:t>
            </a:r>
            <a:r>
              <a:rPr lang="en-US" altLang="zh-CN" b="1" dirty="0">
                <a:latin typeface="宋体" pitchFamily="2" charset="-122"/>
              </a:rPr>
              <a:t>Perceptron</a:t>
            </a:r>
            <a:r>
              <a:rPr lang="zh-CN" altLang="en-US" b="1" dirty="0">
                <a:latin typeface="宋体" pitchFamily="2" charset="-122"/>
              </a:rPr>
              <a:t>）</a:t>
            </a:r>
            <a:r>
              <a:rPr lang="en-US" altLang="zh-CN" b="1" dirty="0">
                <a:latin typeface="宋体" pitchFamily="2" charset="-122"/>
              </a:rPr>
              <a:t>; </a:t>
            </a:r>
            <a:endParaRPr lang="en-US" altLang="zh-CN" b="1" dirty="0" smtClean="0">
              <a:latin typeface="宋体" pitchFamily="2" charset="-122"/>
            </a:endParaRPr>
          </a:p>
          <a:p>
            <a:pPr lvl="1">
              <a:lnSpc>
                <a:spcPct val="120000"/>
              </a:lnSpc>
              <a:spcBef>
                <a:spcPts val="1200"/>
              </a:spcBef>
            </a:pPr>
            <a:r>
              <a:rPr lang="en-US" altLang="zh-CN" b="1" dirty="0" err="1" smtClean="0">
                <a:latin typeface="宋体" pitchFamily="2" charset="-122"/>
              </a:rPr>
              <a:t>B.Widrow</a:t>
            </a:r>
            <a:r>
              <a:rPr lang="zh-CN" altLang="en-US" b="1" dirty="0">
                <a:latin typeface="宋体" pitchFamily="2" charset="-122"/>
              </a:rPr>
              <a:t>创造出了一种自适应线性元件</a:t>
            </a:r>
            <a:r>
              <a:rPr lang="en-US" altLang="zh-CN" b="1" dirty="0" err="1">
                <a:latin typeface="宋体" pitchFamily="2" charset="-122"/>
              </a:rPr>
              <a:t>Adaline</a:t>
            </a:r>
            <a:r>
              <a:rPr lang="zh-CN" altLang="en-US" b="1" dirty="0">
                <a:latin typeface="宋体" pitchFamily="2" charset="-122"/>
              </a:rPr>
              <a:t>，并找出了一种</a:t>
            </a:r>
            <a:r>
              <a:rPr lang="zh-CN" altLang="en-US" b="1" dirty="0" smtClean="0">
                <a:latin typeface="宋体" pitchFamily="2" charset="-122"/>
              </a:rPr>
              <a:t>有力的δ学习规则</a:t>
            </a:r>
            <a:r>
              <a:rPr lang="en-US" altLang="zh-CN" b="1" dirty="0">
                <a:latin typeface="宋体" pitchFamily="2" charset="-122"/>
              </a:rPr>
              <a:t>; </a:t>
            </a:r>
            <a:endParaRPr lang="en-US" altLang="zh-CN" b="1" dirty="0" smtClean="0">
              <a:latin typeface="宋体" pitchFamily="2" charset="-122"/>
            </a:endParaRPr>
          </a:p>
          <a:p>
            <a:pPr lvl="1">
              <a:lnSpc>
                <a:spcPct val="120000"/>
              </a:lnSpc>
              <a:spcBef>
                <a:spcPts val="1200"/>
              </a:spcBef>
            </a:pPr>
            <a:r>
              <a:rPr lang="en-US" altLang="zh-CN" b="1" dirty="0" smtClean="0">
                <a:latin typeface="宋体" pitchFamily="2" charset="-122"/>
              </a:rPr>
              <a:t>1965</a:t>
            </a:r>
            <a:r>
              <a:rPr lang="zh-CN" altLang="en-US" b="1" dirty="0">
                <a:latin typeface="宋体" pitchFamily="2" charset="-122"/>
              </a:rPr>
              <a:t>年</a:t>
            </a:r>
            <a:r>
              <a:rPr lang="en-US" altLang="zh-CN" b="1" dirty="0" err="1">
                <a:latin typeface="宋体" pitchFamily="2" charset="-122"/>
              </a:rPr>
              <a:t>N.Nilsson</a:t>
            </a:r>
            <a:r>
              <a:rPr lang="en-US" altLang="zh-CN" b="1" dirty="0">
                <a:latin typeface="宋体" pitchFamily="2" charset="-122"/>
              </a:rPr>
              <a:t>《</a:t>
            </a:r>
            <a:r>
              <a:rPr lang="zh-CN" altLang="en-US" b="1" dirty="0" smtClean="0">
                <a:latin typeface="宋体" pitchFamily="2" charset="-122"/>
              </a:rPr>
              <a:t>机器学习</a:t>
            </a:r>
            <a:r>
              <a:rPr lang="zh-CN" altLang="en-US" dirty="0">
                <a:latin typeface="宋体" pitchFamily="2" charset="-122"/>
              </a:rPr>
              <a:t>导论</a:t>
            </a:r>
            <a:r>
              <a:rPr lang="en-US" altLang="zh-CN" b="1" dirty="0" smtClean="0">
                <a:latin typeface="宋体" pitchFamily="2" charset="-122"/>
              </a:rPr>
              <a:t>》</a:t>
            </a:r>
            <a:r>
              <a:rPr lang="zh-CN" altLang="en-US" b="1" dirty="0">
                <a:latin typeface="宋体" pitchFamily="2" charset="-122"/>
              </a:rPr>
              <a:t>一书出版</a:t>
            </a:r>
            <a:r>
              <a:rPr lang="zh-CN" altLang="en-US" b="1" dirty="0" smtClean="0">
                <a:latin typeface="宋体" pitchFamily="2" charset="-122"/>
              </a:rPr>
              <a:t>。</a:t>
            </a:r>
            <a:endParaRPr lang="zh-CN" altLang="en-US" b="1" dirty="0">
              <a:latin typeface="宋体" pitchFamily="2" charset="-122"/>
            </a:endParaRPr>
          </a:p>
        </p:txBody>
      </p:sp>
      <p:sp>
        <p:nvSpPr>
          <p:cNvPr id="171012" name="Rectangle 4"/>
          <p:cNvSpPr>
            <a:spLocks noGrp="1" noChangeArrowheads="1"/>
          </p:cNvSpPr>
          <p:nvPr>
            <p:ph type="title"/>
          </p:nvPr>
        </p:nvSpPr>
        <p:spPr>
          <a:xfrm>
            <a:off x="287524" y="260648"/>
            <a:ext cx="8568630" cy="512763"/>
          </a:xfrm>
          <a:noFill/>
          <a:ln/>
        </p:spPr>
        <p:txBody>
          <a:bodyPr/>
          <a:lstStyle/>
          <a:p>
            <a:r>
              <a:rPr lang="zh-CN" altLang="en-US" kern="1200" dirty="0"/>
              <a:t>神经网络研究的发展</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body" idx="1"/>
          </p:nvPr>
        </p:nvSpPr>
        <p:spPr>
          <a:xfrm>
            <a:off x="287525" y="1556792"/>
            <a:ext cx="8280920" cy="4213200"/>
          </a:xfrm>
        </p:spPr>
        <p:txBody>
          <a:bodyPr/>
          <a:lstStyle/>
          <a:p>
            <a:pPr>
              <a:lnSpc>
                <a:spcPct val="120000"/>
              </a:lnSpc>
              <a:spcBef>
                <a:spcPts val="1200"/>
              </a:spcBef>
            </a:pPr>
            <a:r>
              <a:rPr lang="en-US" altLang="zh-CN" sz="2800" b="1" dirty="0" smtClean="0">
                <a:solidFill>
                  <a:srgbClr val="C00000"/>
                </a:solidFill>
              </a:rPr>
              <a:t>60</a:t>
            </a:r>
            <a:r>
              <a:rPr lang="zh-CN" altLang="en-US" sz="2800" b="1" dirty="0">
                <a:solidFill>
                  <a:srgbClr val="C00000"/>
                </a:solidFill>
                <a:latin typeface="宋体" pitchFamily="2" charset="-122"/>
              </a:rPr>
              <a:t>年代末到</a:t>
            </a:r>
            <a:r>
              <a:rPr lang="en-US" altLang="zh-CN" sz="2800" b="1" dirty="0">
                <a:solidFill>
                  <a:srgbClr val="C00000"/>
                </a:solidFill>
              </a:rPr>
              <a:t>80</a:t>
            </a:r>
            <a:r>
              <a:rPr lang="zh-CN" altLang="en-US" sz="2800" b="1" dirty="0">
                <a:solidFill>
                  <a:srgbClr val="C00000"/>
                </a:solidFill>
                <a:latin typeface="宋体" pitchFamily="2" charset="-122"/>
              </a:rPr>
              <a:t>年代初</a:t>
            </a:r>
            <a:r>
              <a:rPr lang="en-US" altLang="zh-CN" sz="2800" b="1" dirty="0">
                <a:solidFill>
                  <a:srgbClr val="C00000"/>
                </a:solidFill>
              </a:rPr>
              <a:t>: </a:t>
            </a:r>
            <a:endParaRPr lang="en-US" altLang="zh-CN" sz="2800" b="1" dirty="0" smtClean="0">
              <a:solidFill>
                <a:srgbClr val="C00000"/>
              </a:solidFill>
            </a:endParaRPr>
          </a:p>
          <a:p>
            <a:pPr lvl="1">
              <a:lnSpc>
                <a:spcPct val="120000"/>
              </a:lnSpc>
              <a:spcBef>
                <a:spcPts val="1200"/>
              </a:spcBef>
            </a:pPr>
            <a:r>
              <a:rPr lang="en-US" altLang="zh-CN" b="1" dirty="0" smtClean="0"/>
              <a:t>1969</a:t>
            </a:r>
            <a:r>
              <a:rPr lang="zh-CN" altLang="en-US" b="1" dirty="0">
                <a:latin typeface="宋体" pitchFamily="2" charset="-122"/>
              </a:rPr>
              <a:t>年</a:t>
            </a:r>
            <a:r>
              <a:rPr lang="en-US" altLang="zh-CN" b="1" dirty="0"/>
              <a:t>M</a:t>
            </a:r>
            <a:r>
              <a:rPr lang="en-US" altLang="zh-CN" b="1" dirty="0" smtClean="0"/>
              <a:t>. </a:t>
            </a:r>
            <a:r>
              <a:rPr lang="en-US" altLang="zh-CN" b="1" dirty="0" err="1"/>
              <a:t>Minsky</a:t>
            </a:r>
            <a:r>
              <a:rPr lang="zh-CN" altLang="en-US" b="1" dirty="0">
                <a:latin typeface="宋体" pitchFamily="2" charset="-122"/>
              </a:rPr>
              <a:t>和</a:t>
            </a:r>
            <a:r>
              <a:rPr lang="en-US" altLang="zh-CN" b="1" dirty="0"/>
              <a:t>S. </a:t>
            </a:r>
            <a:r>
              <a:rPr lang="en-US" altLang="zh-CN" b="1" dirty="0" err="1"/>
              <a:t>Papert</a:t>
            </a:r>
            <a:r>
              <a:rPr lang="en-US" altLang="zh-CN" b="1" dirty="0">
                <a:latin typeface="宋体" pitchFamily="2" charset="-122"/>
              </a:rPr>
              <a:t>《</a:t>
            </a:r>
            <a:r>
              <a:rPr lang="zh-CN" altLang="en-US" b="1" dirty="0">
                <a:latin typeface="宋体" pitchFamily="2" charset="-122"/>
              </a:rPr>
              <a:t>感知机</a:t>
            </a:r>
            <a:r>
              <a:rPr lang="en-US" altLang="zh-CN" b="1" dirty="0">
                <a:latin typeface="宋体" pitchFamily="2" charset="-122"/>
              </a:rPr>
              <a:t>》</a:t>
            </a:r>
            <a:r>
              <a:rPr lang="zh-CN" altLang="en-US" b="1" dirty="0" smtClean="0">
                <a:latin typeface="宋体" pitchFamily="2" charset="-122"/>
              </a:rPr>
              <a:t>出版，提出</a:t>
            </a:r>
            <a:r>
              <a:rPr lang="zh-CN" altLang="en-US" b="1" dirty="0">
                <a:latin typeface="宋体" pitchFamily="2" charset="-122"/>
              </a:rPr>
              <a:t>感知机的处理能力有限（</a:t>
            </a:r>
            <a:r>
              <a:rPr lang="zh-CN" altLang="en-US" b="1" dirty="0">
                <a:solidFill>
                  <a:srgbClr val="006600"/>
                </a:solidFill>
                <a:latin typeface="宋体" pitchFamily="2" charset="-122"/>
              </a:rPr>
              <a:t>线性可分</a:t>
            </a:r>
            <a:r>
              <a:rPr lang="zh-CN" altLang="en-US" b="1" dirty="0">
                <a:latin typeface="宋体" pitchFamily="2" charset="-122"/>
              </a:rPr>
              <a:t>），甚至连</a:t>
            </a:r>
            <a:r>
              <a:rPr lang="en-US" altLang="zh-CN" b="1" dirty="0"/>
              <a:t>XOR</a:t>
            </a:r>
            <a:r>
              <a:rPr lang="zh-CN" altLang="en-US" b="1" dirty="0">
                <a:latin typeface="宋体" pitchFamily="2" charset="-122"/>
              </a:rPr>
              <a:t>也不能解决，并指出</a:t>
            </a:r>
            <a:r>
              <a:rPr lang="zh-CN" altLang="en-US" b="1" dirty="0">
                <a:solidFill>
                  <a:srgbClr val="3333FF"/>
                </a:solidFill>
                <a:latin typeface="宋体" pitchFamily="2" charset="-122"/>
              </a:rPr>
              <a:t>如果引入隐含神经元，增加</a:t>
            </a:r>
            <a:r>
              <a:rPr lang="en-US" altLang="zh-CN" b="1" dirty="0">
                <a:solidFill>
                  <a:srgbClr val="3333FF"/>
                </a:solidFill>
              </a:rPr>
              <a:t>NN</a:t>
            </a:r>
            <a:r>
              <a:rPr lang="zh-CN" altLang="en-US" b="1" dirty="0">
                <a:solidFill>
                  <a:srgbClr val="3333FF"/>
                </a:solidFill>
                <a:latin typeface="宋体" pitchFamily="2" charset="-122"/>
              </a:rPr>
              <a:t>层次，可提高</a:t>
            </a:r>
            <a:r>
              <a:rPr lang="en-US" altLang="zh-CN" b="1" dirty="0">
                <a:solidFill>
                  <a:srgbClr val="3333FF"/>
                </a:solidFill>
              </a:rPr>
              <a:t>NN</a:t>
            </a:r>
            <a:r>
              <a:rPr lang="zh-CN" altLang="en-US" b="1" dirty="0">
                <a:solidFill>
                  <a:srgbClr val="3333FF"/>
                </a:solidFill>
                <a:latin typeface="宋体" pitchFamily="2" charset="-122"/>
              </a:rPr>
              <a:t>的能力，但研究其学习方法非常困难</a:t>
            </a:r>
            <a:r>
              <a:rPr lang="zh-CN" altLang="en-US" b="1" dirty="0">
                <a:latin typeface="宋体" pitchFamily="2" charset="-122"/>
              </a:rPr>
              <a:t>。</a:t>
            </a:r>
          </a:p>
          <a:p>
            <a:pPr lvl="1">
              <a:lnSpc>
                <a:spcPct val="120000"/>
              </a:lnSpc>
              <a:spcBef>
                <a:spcPts val="1200"/>
              </a:spcBef>
            </a:pPr>
            <a:r>
              <a:rPr lang="zh-CN" altLang="en-US" b="1" dirty="0">
                <a:latin typeface="宋体" pitchFamily="2" charset="-122"/>
              </a:rPr>
              <a:t>书出版后，美国</a:t>
            </a:r>
            <a:r>
              <a:rPr lang="en-US" altLang="zh-CN" b="1" dirty="0">
                <a:latin typeface="宋体" pitchFamily="2" charset="-122"/>
              </a:rPr>
              <a:t>NSF</a:t>
            </a:r>
            <a:r>
              <a:rPr lang="zh-CN" altLang="en-US" b="1" dirty="0">
                <a:latin typeface="宋体" pitchFamily="2" charset="-122"/>
              </a:rPr>
              <a:t>有</a:t>
            </a:r>
            <a:r>
              <a:rPr lang="en-US" altLang="zh-CN" b="1" dirty="0">
                <a:latin typeface="宋体" pitchFamily="2" charset="-122"/>
              </a:rPr>
              <a:t>15</a:t>
            </a:r>
            <a:r>
              <a:rPr lang="zh-CN" altLang="en-US" b="1" dirty="0">
                <a:latin typeface="宋体" pitchFamily="2" charset="-122"/>
              </a:rPr>
              <a:t>年之久没有资助神经网络方面的研究工作，前苏联也取消了几项有前途的研究计划。</a:t>
            </a:r>
          </a:p>
          <a:p>
            <a:pPr lvl="1">
              <a:lnSpc>
                <a:spcPct val="88000"/>
              </a:lnSpc>
              <a:spcBef>
                <a:spcPct val="0"/>
              </a:spcBef>
            </a:pPr>
            <a:endParaRPr lang="en-US" altLang="zh-CN" sz="1800" b="1" dirty="0">
              <a:latin typeface="宋体" pitchFamily="2" charset="-122"/>
            </a:endParaRPr>
          </a:p>
        </p:txBody>
      </p:sp>
      <p:sp>
        <p:nvSpPr>
          <p:cNvPr id="171012" name="Rectangle 4"/>
          <p:cNvSpPr>
            <a:spLocks noGrp="1" noChangeArrowheads="1"/>
          </p:cNvSpPr>
          <p:nvPr>
            <p:ph type="title"/>
          </p:nvPr>
        </p:nvSpPr>
        <p:spPr>
          <a:xfrm>
            <a:off x="287524" y="260648"/>
            <a:ext cx="8568630" cy="512763"/>
          </a:xfrm>
          <a:noFill/>
          <a:ln/>
        </p:spPr>
        <p:txBody>
          <a:bodyPr/>
          <a:lstStyle/>
          <a:p>
            <a:r>
              <a:rPr lang="zh-CN" altLang="en-US" kern="1200" dirty="0"/>
              <a:t>神经网络研究的发展</a:t>
            </a:r>
          </a:p>
        </p:txBody>
      </p:sp>
    </p:spTree>
    <p:extLst>
      <p:ext uri="{BB962C8B-B14F-4D97-AF65-F5344CB8AC3E}">
        <p14:creationId xmlns:p14="http://schemas.microsoft.com/office/powerpoint/2010/main" val="84760760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Rectangle 3"/>
          <p:cNvSpPr>
            <a:spLocks noGrp="1" noChangeArrowheads="1"/>
          </p:cNvSpPr>
          <p:nvPr>
            <p:ph type="body" idx="1"/>
          </p:nvPr>
        </p:nvSpPr>
        <p:spPr>
          <a:xfrm>
            <a:off x="467545" y="1376773"/>
            <a:ext cx="8208912" cy="5220580"/>
          </a:xfrm>
        </p:spPr>
        <p:txBody>
          <a:bodyPr/>
          <a:lstStyle/>
          <a:p>
            <a:pPr>
              <a:lnSpc>
                <a:spcPct val="80000"/>
              </a:lnSpc>
            </a:pPr>
            <a:r>
              <a:rPr lang="en-US" altLang="zh-CN" sz="2800" dirty="0">
                <a:solidFill>
                  <a:srgbClr val="C00000"/>
                </a:solidFill>
                <a:latin typeface="宋体" pitchFamily="2" charset="-122"/>
              </a:rPr>
              <a:t>80</a:t>
            </a:r>
            <a:r>
              <a:rPr lang="zh-CN" altLang="en-US" sz="2800" dirty="0">
                <a:solidFill>
                  <a:srgbClr val="C00000"/>
                </a:solidFill>
                <a:latin typeface="宋体" pitchFamily="2" charset="-122"/>
              </a:rPr>
              <a:t>年代至今：</a:t>
            </a:r>
            <a:endParaRPr lang="en-US" altLang="zh-CN" sz="2800" dirty="0">
              <a:solidFill>
                <a:srgbClr val="C00000"/>
              </a:solidFill>
              <a:latin typeface="宋体" pitchFamily="2" charset="-122"/>
            </a:endParaRPr>
          </a:p>
          <a:p>
            <a:pPr lvl="1">
              <a:lnSpc>
                <a:spcPct val="120000"/>
              </a:lnSpc>
              <a:spcBef>
                <a:spcPts val="1800"/>
              </a:spcBef>
            </a:pPr>
            <a:r>
              <a:rPr lang="en-US" altLang="zh-CN" b="1" dirty="0" smtClean="0">
                <a:solidFill>
                  <a:srgbClr val="0000FF"/>
                </a:solidFill>
                <a:latin typeface="Times New Roman" pitchFamily="18" charset="0"/>
              </a:rPr>
              <a:t>1982</a:t>
            </a:r>
            <a:r>
              <a:rPr lang="zh-CN" altLang="en-US" b="1" dirty="0">
                <a:solidFill>
                  <a:srgbClr val="0000FF"/>
                </a:solidFill>
                <a:latin typeface="Times New Roman" pitchFamily="18" charset="0"/>
              </a:rPr>
              <a:t>年，美国加州理工学院的生物物理学家</a:t>
            </a:r>
            <a:r>
              <a:rPr lang="en-US" altLang="zh-CN" b="1" dirty="0">
                <a:solidFill>
                  <a:srgbClr val="0000FF"/>
                </a:solidFill>
                <a:latin typeface="Times New Roman" pitchFamily="18" charset="0"/>
              </a:rPr>
              <a:t>Hopfield</a:t>
            </a:r>
            <a:r>
              <a:rPr lang="zh-CN" altLang="en-US" b="1" dirty="0">
                <a:solidFill>
                  <a:srgbClr val="0000FF"/>
                </a:solidFill>
                <a:latin typeface="Times New Roman" pitchFamily="18" charset="0"/>
              </a:rPr>
              <a:t>采用全互连型</a:t>
            </a:r>
            <a:r>
              <a:rPr lang="en-US" altLang="zh-CN" b="1" dirty="0">
                <a:solidFill>
                  <a:srgbClr val="0000FF"/>
                </a:solidFill>
                <a:latin typeface="Times New Roman" pitchFamily="18" charset="0"/>
              </a:rPr>
              <a:t>NN</a:t>
            </a:r>
            <a:r>
              <a:rPr lang="zh-CN" altLang="en-US" b="1" dirty="0">
                <a:solidFill>
                  <a:srgbClr val="0000FF"/>
                </a:solidFill>
                <a:latin typeface="Times New Roman" pitchFamily="18" charset="0"/>
              </a:rPr>
              <a:t>模型，成功地求解了计算复杂度为</a:t>
            </a:r>
            <a:r>
              <a:rPr lang="en-US" altLang="zh-CN" b="1" dirty="0">
                <a:solidFill>
                  <a:srgbClr val="0000FF"/>
                </a:solidFill>
                <a:latin typeface="Times New Roman" pitchFamily="18" charset="0"/>
              </a:rPr>
              <a:t>NP-Complete</a:t>
            </a:r>
            <a:r>
              <a:rPr lang="zh-CN" altLang="en-US" b="1" dirty="0">
                <a:solidFill>
                  <a:srgbClr val="0000FF"/>
                </a:solidFill>
                <a:latin typeface="Times New Roman" pitchFamily="18" charset="0"/>
              </a:rPr>
              <a:t>的</a:t>
            </a:r>
            <a:r>
              <a:rPr lang="en-US" altLang="zh-CN" b="1" dirty="0">
                <a:solidFill>
                  <a:srgbClr val="0000FF"/>
                </a:solidFill>
                <a:latin typeface="Times New Roman" pitchFamily="18" charset="0"/>
              </a:rPr>
              <a:t>TSP</a:t>
            </a:r>
            <a:r>
              <a:rPr lang="zh-CN" altLang="en-US" b="1" dirty="0">
                <a:solidFill>
                  <a:srgbClr val="0000FF"/>
                </a:solidFill>
                <a:latin typeface="Times New Roman" pitchFamily="18" charset="0"/>
              </a:rPr>
              <a:t>问题。</a:t>
            </a:r>
          </a:p>
          <a:p>
            <a:pPr lvl="1">
              <a:lnSpc>
                <a:spcPct val="120000"/>
              </a:lnSpc>
              <a:spcBef>
                <a:spcPts val="1800"/>
              </a:spcBef>
            </a:pPr>
            <a:r>
              <a:rPr lang="en-US" altLang="zh-CN" b="1" dirty="0">
                <a:solidFill>
                  <a:srgbClr val="7030A0"/>
                </a:solidFill>
                <a:latin typeface="Times New Roman" pitchFamily="18" charset="0"/>
              </a:rPr>
              <a:t>1983</a:t>
            </a:r>
            <a:r>
              <a:rPr lang="zh-CN" altLang="en-US" b="1" dirty="0">
                <a:solidFill>
                  <a:srgbClr val="7030A0"/>
                </a:solidFill>
                <a:latin typeface="Times New Roman" pitchFamily="18" charset="0"/>
              </a:rPr>
              <a:t>年</a:t>
            </a:r>
            <a:r>
              <a:rPr lang="zh-CN" altLang="en-US" b="1" dirty="0" smtClean="0">
                <a:solidFill>
                  <a:srgbClr val="7030A0"/>
                </a:solidFill>
                <a:latin typeface="Times New Roman" pitchFamily="18" charset="0"/>
              </a:rPr>
              <a:t>，</a:t>
            </a:r>
            <a:r>
              <a:rPr lang="en-US" altLang="zh-CN" dirty="0" smtClean="0">
                <a:solidFill>
                  <a:srgbClr val="7030A0"/>
                </a:solidFill>
                <a:latin typeface="Times New Roman" pitchFamily="18" charset="0"/>
              </a:rPr>
              <a:t>G. Hinton </a:t>
            </a:r>
            <a:r>
              <a:rPr lang="zh-CN" altLang="en-US" dirty="0" smtClean="0">
                <a:solidFill>
                  <a:srgbClr val="7030A0"/>
                </a:solidFill>
                <a:latin typeface="Times New Roman" pitchFamily="18" charset="0"/>
              </a:rPr>
              <a:t>和</a:t>
            </a:r>
            <a:r>
              <a:rPr lang="en-US" altLang="zh-CN" smtClean="0">
                <a:solidFill>
                  <a:srgbClr val="7030A0"/>
                </a:solidFill>
                <a:latin typeface="Times New Roman" pitchFamily="18" charset="0"/>
              </a:rPr>
              <a:t> T .</a:t>
            </a:r>
            <a:r>
              <a:rPr lang="en-US" altLang="zh-CN" dirty="0" err="1" smtClean="0">
                <a:solidFill>
                  <a:srgbClr val="7030A0"/>
                </a:solidFill>
                <a:latin typeface="Times New Roman" pitchFamily="18" charset="0"/>
              </a:rPr>
              <a:t>Sejnowski</a:t>
            </a:r>
            <a:r>
              <a:rPr lang="zh-CN" altLang="en-US" b="1" dirty="0" smtClean="0">
                <a:solidFill>
                  <a:srgbClr val="7030A0"/>
                </a:solidFill>
                <a:latin typeface="Times New Roman" pitchFamily="18" charset="0"/>
              </a:rPr>
              <a:t>提出</a:t>
            </a:r>
            <a:r>
              <a:rPr lang="zh-CN" altLang="en-US" b="1" dirty="0">
                <a:solidFill>
                  <a:srgbClr val="7030A0"/>
                </a:solidFill>
                <a:latin typeface="Times New Roman" pitchFamily="18" charset="0"/>
              </a:rPr>
              <a:t>了“隐单元”的概念，研制出了</a:t>
            </a:r>
            <a:r>
              <a:rPr lang="en-US" altLang="zh-CN" b="1" dirty="0">
                <a:solidFill>
                  <a:srgbClr val="7030A0"/>
                </a:solidFill>
                <a:latin typeface="Times New Roman" pitchFamily="18" charset="0"/>
              </a:rPr>
              <a:t>Boltzmann</a:t>
            </a:r>
            <a:r>
              <a:rPr lang="zh-CN" altLang="en-US" b="1" dirty="0">
                <a:solidFill>
                  <a:srgbClr val="7030A0"/>
                </a:solidFill>
                <a:latin typeface="Times New Roman" pitchFamily="18" charset="0"/>
              </a:rPr>
              <a:t>机。</a:t>
            </a:r>
          </a:p>
          <a:p>
            <a:pPr lvl="1">
              <a:lnSpc>
                <a:spcPct val="120000"/>
              </a:lnSpc>
              <a:spcBef>
                <a:spcPts val="1800"/>
              </a:spcBef>
            </a:pPr>
            <a:r>
              <a:rPr lang="en-US" altLang="zh-CN" b="1" dirty="0">
                <a:solidFill>
                  <a:srgbClr val="FF66FF"/>
                </a:solidFill>
                <a:effectLst>
                  <a:outerShdw blurRad="38100" dist="38100" dir="2700000" algn="tl">
                    <a:srgbClr val="000000">
                      <a:alpha val="43137"/>
                    </a:srgbClr>
                  </a:outerShdw>
                </a:effectLst>
                <a:latin typeface="Times New Roman" pitchFamily="18" charset="0"/>
              </a:rPr>
              <a:t>1986</a:t>
            </a:r>
            <a:r>
              <a:rPr lang="zh-CN" altLang="en-US" b="1" dirty="0">
                <a:solidFill>
                  <a:srgbClr val="FF66FF"/>
                </a:solidFill>
                <a:effectLst>
                  <a:outerShdw blurRad="38100" dist="38100" dir="2700000" algn="tl">
                    <a:srgbClr val="000000">
                      <a:alpha val="43137"/>
                    </a:srgbClr>
                  </a:outerShdw>
                </a:effectLst>
                <a:latin typeface="Times New Roman" pitchFamily="18" charset="0"/>
              </a:rPr>
              <a:t>年，</a:t>
            </a:r>
            <a:r>
              <a:rPr lang="en-US" altLang="zh-CN" b="1" dirty="0" err="1">
                <a:solidFill>
                  <a:srgbClr val="FF66FF"/>
                </a:solidFill>
                <a:effectLst>
                  <a:outerShdw blurRad="38100" dist="38100" dir="2700000" algn="tl">
                    <a:srgbClr val="000000">
                      <a:alpha val="43137"/>
                    </a:srgbClr>
                  </a:outerShdw>
                </a:effectLst>
                <a:latin typeface="Times New Roman" pitchFamily="18" charset="0"/>
              </a:rPr>
              <a:t>D.Rumelhart</a:t>
            </a:r>
            <a:r>
              <a:rPr lang="zh-CN" altLang="en-US" b="1" dirty="0">
                <a:solidFill>
                  <a:srgbClr val="FF66FF"/>
                </a:solidFill>
                <a:effectLst>
                  <a:outerShdw blurRad="38100" dist="38100" dir="2700000" algn="tl">
                    <a:srgbClr val="000000">
                      <a:alpha val="43137"/>
                    </a:srgbClr>
                  </a:outerShdw>
                </a:effectLst>
                <a:latin typeface="Times New Roman" pitchFamily="18" charset="0"/>
              </a:rPr>
              <a:t>和</a:t>
            </a:r>
            <a:r>
              <a:rPr lang="en-US" altLang="zh-CN" b="1" dirty="0" err="1">
                <a:solidFill>
                  <a:srgbClr val="FF66FF"/>
                </a:solidFill>
                <a:effectLst>
                  <a:outerShdw blurRad="38100" dist="38100" dir="2700000" algn="tl">
                    <a:srgbClr val="000000">
                      <a:alpha val="43137"/>
                    </a:srgbClr>
                  </a:outerShdw>
                </a:effectLst>
                <a:latin typeface="Times New Roman" pitchFamily="18" charset="0"/>
              </a:rPr>
              <a:t>J.McClelland</a:t>
            </a:r>
            <a:r>
              <a:rPr lang="zh-CN" altLang="en-US" b="1" dirty="0">
                <a:solidFill>
                  <a:srgbClr val="FF66FF"/>
                </a:solidFill>
                <a:effectLst>
                  <a:outerShdw blurRad="38100" dist="38100" dir="2700000" algn="tl">
                    <a:srgbClr val="000000">
                      <a:alpha val="43137"/>
                    </a:srgbClr>
                  </a:outerShdw>
                </a:effectLst>
                <a:latin typeface="Times New Roman" pitchFamily="18" charset="0"/>
              </a:rPr>
              <a:t>出版了具有轰动性的著作</a:t>
            </a:r>
            <a:r>
              <a:rPr lang="en-US" altLang="zh-CN" b="1" dirty="0">
                <a:solidFill>
                  <a:srgbClr val="FF66FF"/>
                </a:solidFill>
                <a:effectLst>
                  <a:outerShdw blurRad="38100" dist="38100" dir="2700000" algn="tl">
                    <a:srgbClr val="000000">
                      <a:alpha val="43137"/>
                    </a:srgbClr>
                  </a:outerShdw>
                </a:effectLst>
                <a:latin typeface="Times New Roman" pitchFamily="18" charset="0"/>
              </a:rPr>
              <a:t>《</a:t>
            </a:r>
            <a:r>
              <a:rPr lang="zh-CN" altLang="en-US" b="1" dirty="0">
                <a:solidFill>
                  <a:srgbClr val="FF66FF"/>
                </a:solidFill>
                <a:effectLst>
                  <a:outerShdw blurRad="38100" dist="38100" dir="2700000" algn="tl">
                    <a:srgbClr val="000000">
                      <a:alpha val="43137"/>
                    </a:srgbClr>
                  </a:outerShdw>
                </a:effectLst>
                <a:latin typeface="Times New Roman" pitchFamily="18" charset="0"/>
              </a:rPr>
              <a:t>并行分布处理</a:t>
            </a:r>
            <a:r>
              <a:rPr lang="en-US" altLang="zh-CN" b="1" dirty="0">
                <a:solidFill>
                  <a:srgbClr val="FF66FF"/>
                </a:solidFill>
                <a:effectLst>
                  <a:outerShdw blurRad="38100" dist="38100" dir="2700000" algn="tl">
                    <a:srgbClr val="000000">
                      <a:alpha val="43137"/>
                    </a:srgbClr>
                  </a:outerShdw>
                </a:effectLst>
                <a:latin typeface="Times New Roman" pitchFamily="18" charset="0"/>
              </a:rPr>
              <a:t>-</a:t>
            </a:r>
            <a:r>
              <a:rPr lang="zh-CN" altLang="en-US" b="1" dirty="0">
                <a:solidFill>
                  <a:srgbClr val="FF66FF"/>
                </a:solidFill>
                <a:effectLst>
                  <a:outerShdw blurRad="38100" dist="38100" dir="2700000" algn="tl">
                    <a:srgbClr val="000000">
                      <a:alpha val="43137"/>
                    </a:srgbClr>
                  </a:outerShdw>
                </a:effectLst>
                <a:latin typeface="Times New Roman" pitchFamily="18" charset="0"/>
              </a:rPr>
              <a:t>认知微结构的探索</a:t>
            </a:r>
            <a:r>
              <a:rPr lang="en-US" altLang="zh-CN" b="1" dirty="0">
                <a:solidFill>
                  <a:srgbClr val="FF66FF"/>
                </a:solidFill>
                <a:effectLst>
                  <a:outerShdw blurRad="38100" dist="38100" dir="2700000" algn="tl">
                    <a:srgbClr val="000000">
                      <a:alpha val="43137"/>
                    </a:srgbClr>
                  </a:outerShdw>
                </a:effectLst>
                <a:latin typeface="Times New Roman" pitchFamily="18" charset="0"/>
              </a:rPr>
              <a:t>》,</a:t>
            </a:r>
            <a:r>
              <a:rPr lang="zh-CN" altLang="en-US" b="1" dirty="0">
                <a:solidFill>
                  <a:srgbClr val="FF66FF"/>
                </a:solidFill>
                <a:effectLst>
                  <a:outerShdw blurRad="38100" dist="38100" dir="2700000" algn="tl">
                    <a:srgbClr val="000000">
                      <a:alpha val="43137"/>
                    </a:srgbClr>
                  </a:outerShdw>
                </a:effectLst>
                <a:latin typeface="Times New Roman" pitchFamily="18" charset="0"/>
              </a:rPr>
              <a:t>利用反向传播</a:t>
            </a:r>
            <a:r>
              <a:rPr lang="en-US" altLang="zh-CN" b="1" dirty="0">
                <a:solidFill>
                  <a:srgbClr val="FF66FF"/>
                </a:solidFill>
                <a:effectLst>
                  <a:outerShdw blurRad="38100" dist="38100" dir="2700000" algn="tl">
                    <a:srgbClr val="000000">
                      <a:alpha val="43137"/>
                    </a:srgbClr>
                  </a:outerShdw>
                </a:effectLst>
                <a:latin typeface="Times New Roman" pitchFamily="18" charset="0"/>
              </a:rPr>
              <a:t>(BP)</a:t>
            </a:r>
            <a:r>
              <a:rPr lang="zh-CN" altLang="en-US" b="1" dirty="0">
                <a:solidFill>
                  <a:srgbClr val="FF66FF"/>
                </a:solidFill>
                <a:effectLst>
                  <a:outerShdw blurRad="38100" dist="38100" dir="2700000" algn="tl">
                    <a:srgbClr val="000000">
                      <a:alpha val="43137"/>
                    </a:srgbClr>
                  </a:outerShdw>
                </a:effectLst>
                <a:latin typeface="Times New Roman" pitchFamily="18" charset="0"/>
              </a:rPr>
              <a:t>算法解决了异或</a:t>
            </a:r>
            <a:r>
              <a:rPr lang="en-US" altLang="zh-CN" b="1" dirty="0">
                <a:solidFill>
                  <a:srgbClr val="FF66FF"/>
                </a:solidFill>
                <a:effectLst>
                  <a:outerShdw blurRad="38100" dist="38100" dir="2700000" algn="tl">
                    <a:srgbClr val="000000">
                      <a:alpha val="43137"/>
                    </a:srgbClr>
                  </a:outerShdw>
                </a:effectLst>
                <a:latin typeface="Times New Roman" pitchFamily="18" charset="0"/>
              </a:rPr>
              <a:t>(XOR)</a:t>
            </a:r>
            <a:r>
              <a:rPr lang="zh-CN" altLang="en-US" b="1" dirty="0">
                <a:solidFill>
                  <a:srgbClr val="FF66FF"/>
                </a:solidFill>
                <a:effectLst>
                  <a:outerShdw blurRad="38100" dist="38100" dir="2700000" algn="tl">
                    <a:srgbClr val="000000">
                      <a:alpha val="43137"/>
                    </a:srgbClr>
                  </a:outerShdw>
                </a:effectLst>
                <a:latin typeface="Times New Roman" pitchFamily="18" charset="0"/>
              </a:rPr>
              <a:t>问题，该书的问世宣告神经网络的研究进入了高潮</a:t>
            </a:r>
            <a:r>
              <a:rPr lang="zh-CN" altLang="en-US" b="1" dirty="0" smtClean="0">
                <a:solidFill>
                  <a:srgbClr val="FF66FF"/>
                </a:solidFill>
                <a:effectLst>
                  <a:outerShdw blurRad="38100" dist="38100" dir="2700000" algn="tl">
                    <a:srgbClr val="000000">
                      <a:alpha val="43137"/>
                    </a:srgbClr>
                  </a:outerShdw>
                </a:effectLst>
                <a:latin typeface="Times New Roman" pitchFamily="18" charset="0"/>
              </a:rPr>
              <a:t>。</a:t>
            </a:r>
            <a:endParaRPr lang="zh-CN" altLang="en-US" b="1" dirty="0">
              <a:solidFill>
                <a:srgbClr val="FF66FF"/>
              </a:solidFill>
              <a:effectLst>
                <a:outerShdw blurRad="38100" dist="38100" dir="2700000" algn="tl">
                  <a:srgbClr val="000000">
                    <a:alpha val="43137"/>
                  </a:srgbClr>
                </a:outerShdw>
              </a:effectLst>
              <a:latin typeface="Times New Roman" pitchFamily="18" charset="0"/>
            </a:endParaRPr>
          </a:p>
        </p:txBody>
      </p:sp>
      <p:sp>
        <p:nvSpPr>
          <p:cNvPr id="6" name="Rectangle 4"/>
          <p:cNvSpPr txBox="1">
            <a:spLocks noChangeArrowheads="1"/>
          </p:cNvSpPr>
          <p:nvPr/>
        </p:nvSpPr>
        <p:spPr bwMode="auto">
          <a:xfrm>
            <a:off x="287524" y="260648"/>
            <a:ext cx="8568630"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kern="1200" smtClean="0"/>
              <a:t>神经网络研究的发展</a:t>
            </a:r>
            <a:endParaRPr lang="zh-CN" altLang="en-US" kern="1200"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Rectangle 3"/>
          <p:cNvSpPr>
            <a:spLocks noGrp="1" noChangeArrowheads="1"/>
          </p:cNvSpPr>
          <p:nvPr>
            <p:ph type="body" idx="1"/>
          </p:nvPr>
        </p:nvSpPr>
        <p:spPr>
          <a:xfrm>
            <a:off x="287524" y="1376772"/>
            <a:ext cx="8712967" cy="5795963"/>
          </a:xfrm>
        </p:spPr>
        <p:txBody>
          <a:bodyPr/>
          <a:lstStyle/>
          <a:p>
            <a:pPr>
              <a:lnSpc>
                <a:spcPct val="80000"/>
              </a:lnSpc>
            </a:pPr>
            <a:r>
              <a:rPr lang="en-US" altLang="zh-CN" sz="2800" dirty="0">
                <a:solidFill>
                  <a:srgbClr val="C00000"/>
                </a:solidFill>
                <a:latin typeface="宋体" pitchFamily="2" charset="-122"/>
              </a:rPr>
              <a:t>80</a:t>
            </a:r>
            <a:r>
              <a:rPr lang="zh-CN" altLang="en-US" sz="2800" dirty="0">
                <a:solidFill>
                  <a:srgbClr val="C00000"/>
                </a:solidFill>
                <a:latin typeface="宋体" pitchFamily="2" charset="-122"/>
              </a:rPr>
              <a:t>年代至今：</a:t>
            </a:r>
            <a:endParaRPr lang="en-US" altLang="zh-CN" sz="2800" dirty="0">
              <a:solidFill>
                <a:srgbClr val="C00000"/>
              </a:solidFill>
              <a:latin typeface="宋体" pitchFamily="2" charset="-122"/>
            </a:endParaRPr>
          </a:p>
          <a:p>
            <a:pPr lvl="1">
              <a:lnSpc>
                <a:spcPct val="120000"/>
              </a:lnSpc>
              <a:spcBef>
                <a:spcPts val="1800"/>
              </a:spcBef>
            </a:pPr>
            <a:r>
              <a:rPr lang="en-US" altLang="zh-CN" dirty="0">
                <a:solidFill>
                  <a:srgbClr val="0000FF"/>
                </a:solidFill>
                <a:latin typeface="Times New Roman" pitchFamily="18" charset="0"/>
              </a:rPr>
              <a:t>1987</a:t>
            </a:r>
            <a:r>
              <a:rPr lang="zh-CN" altLang="en-US" dirty="0">
                <a:solidFill>
                  <a:srgbClr val="0000FF"/>
                </a:solidFill>
                <a:latin typeface="Times New Roman" pitchFamily="18" charset="0"/>
              </a:rPr>
              <a:t>年首届国际</a:t>
            </a:r>
            <a:r>
              <a:rPr lang="en-US" altLang="zh-CN" dirty="0">
                <a:solidFill>
                  <a:srgbClr val="0000FF"/>
                </a:solidFill>
                <a:latin typeface="Times New Roman" pitchFamily="18" charset="0"/>
              </a:rPr>
              <a:t>NN</a:t>
            </a:r>
            <a:r>
              <a:rPr lang="zh-CN" altLang="en-US" dirty="0">
                <a:solidFill>
                  <a:srgbClr val="0000FF"/>
                </a:solidFill>
                <a:latin typeface="Times New Roman" pitchFamily="18" charset="0"/>
              </a:rPr>
              <a:t>大会在圣地亚哥召开，国际</a:t>
            </a:r>
            <a:r>
              <a:rPr lang="en-US" altLang="zh-CN" dirty="0">
                <a:solidFill>
                  <a:srgbClr val="0000FF"/>
                </a:solidFill>
                <a:latin typeface="Times New Roman" pitchFamily="18" charset="0"/>
              </a:rPr>
              <a:t>NN</a:t>
            </a:r>
            <a:r>
              <a:rPr lang="zh-CN" altLang="en-US" dirty="0">
                <a:solidFill>
                  <a:srgbClr val="0000FF"/>
                </a:solidFill>
                <a:latin typeface="Times New Roman" pitchFamily="18" charset="0"/>
              </a:rPr>
              <a:t>联合会（</a:t>
            </a:r>
            <a:r>
              <a:rPr lang="en-US" altLang="zh-CN" dirty="0">
                <a:solidFill>
                  <a:srgbClr val="0000FF"/>
                </a:solidFill>
                <a:latin typeface="Times New Roman" pitchFamily="18" charset="0"/>
              </a:rPr>
              <a:t>INNS</a:t>
            </a:r>
            <a:r>
              <a:rPr lang="zh-CN" altLang="en-US" dirty="0">
                <a:solidFill>
                  <a:srgbClr val="0000FF"/>
                </a:solidFill>
                <a:latin typeface="Times New Roman" pitchFamily="18" charset="0"/>
              </a:rPr>
              <a:t>）成立，创办了</a:t>
            </a:r>
            <a:r>
              <a:rPr lang="en-US" altLang="zh-CN" dirty="0">
                <a:solidFill>
                  <a:srgbClr val="0000FF"/>
                </a:solidFill>
                <a:latin typeface="Times New Roman" pitchFamily="18" charset="0"/>
              </a:rPr>
              <a:t>《Neural Networks》</a:t>
            </a:r>
            <a:r>
              <a:rPr lang="zh-CN" altLang="en-US" dirty="0">
                <a:solidFill>
                  <a:srgbClr val="0000FF"/>
                </a:solidFill>
                <a:latin typeface="Times New Roman" pitchFamily="18" charset="0"/>
              </a:rPr>
              <a:t>，</a:t>
            </a:r>
            <a:r>
              <a:rPr lang="en-US" altLang="zh-CN" dirty="0">
                <a:solidFill>
                  <a:srgbClr val="0000FF"/>
                </a:solidFill>
                <a:latin typeface="Times New Roman" pitchFamily="18" charset="0"/>
              </a:rPr>
              <a:t>《Neural Computation》</a:t>
            </a:r>
            <a:r>
              <a:rPr lang="zh-CN" altLang="en-US" dirty="0">
                <a:solidFill>
                  <a:srgbClr val="0000FF"/>
                </a:solidFill>
                <a:latin typeface="Times New Roman" pitchFamily="18" charset="0"/>
              </a:rPr>
              <a:t>，</a:t>
            </a:r>
            <a:r>
              <a:rPr lang="en-US" altLang="zh-CN" dirty="0">
                <a:solidFill>
                  <a:srgbClr val="0000FF"/>
                </a:solidFill>
                <a:latin typeface="Times New Roman" pitchFamily="18" charset="0"/>
              </a:rPr>
              <a:t>《IEEE Transactions on Neural Networks》</a:t>
            </a:r>
            <a:r>
              <a:rPr lang="zh-CN" altLang="en-US" dirty="0">
                <a:solidFill>
                  <a:srgbClr val="0000FF"/>
                </a:solidFill>
                <a:latin typeface="Times New Roman" pitchFamily="18" charset="0"/>
              </a:rPr>
              <a:t>，</a:t>
            </a:r>
            <a:r>
              <a:rPr lang="en-US" altLang="zh-CN" dirty="0">
                <a:solidFill>
                  <a:srgbClr val="0000FF"/>
                </a:solidFill>
                <a:latin typeface="Times New Roman" pitchFamily="18" charset="0"/>
              </a:rPr>
              <a:t>《International Journal of Neural Systems》</a:t>
            </a:r>
            <a:r>
              <a:rPr lang="zh-CN" altLang="en-US" dirty="0">
                <a:solidFill>
                  <a:srgbClr val="0000FF"/>
                </a:solidFill>
                <a:latin typeface="Times New Roman" pitchFamily="18" charset="0"/>
              </a:rPr>
              <a:t>等多种</a:t>
            </a:r>
            <a:r>
              <a:rPr lang="en-US" altLang="zh-CN" dirty="0">
                <a:solidFill>
                  <a:srgbClr val="0000FF"/>
                </a:solidFill>
                <a:latin typeface="Times New Roman" pitchFamily="18" charset="0"/>
              </a:rPr>
              <a:t>NN</a:t>
            </a:r>
            <a:r>
              <a:rPr lang="zh-CN" altLang="en-US" dirty="0">
                <a:solidFill>
                  <a:srgbClr val="0000FF"/>
                </a:solidFill>
                <a:latin typeface="Times New Roman" pitchFamily="18" charset="0"/>
              </a:rPr>
              <a:t>国际刊物。</a:t>
            </a:r>
          </a:p>
          <a:p>
            <a:pPr lvl="1">
              <a:lnSpc>
                <a:spcPct val="120000"/>
              </a:lnSpc>
              <a:spcBef>
                <a:spcPts val="1800"/>
              </a:spcBef>
            </a:pPr>
            <a:r>
              <a:rPr lang="zh-CN" altLang="en-US" dirty="0">
                <a:solidFill>
                  <a:srgbClr val="660066"/>
                </a:solidFill>
                <a:latin typeface="Times New Roman" pitchFamily="18" charset="0"/>
              </a:rPr>
              <a:t>美国国防部高级研究计划局（</a:t>
            </a:r>
            <a:r>
              <a:rPr lang="en-US" altLang="zh-CN" dirty="0">
                <a:solidFill>
                  <a:srgbClr val="660066"/>
                </a:solidFill>
                <a:latin typeface="Times New Roman" pitchFamily="18" charset="0"/>
              </a:rPr>
              <a:t>DAPRA</a:t>
            </a:r>
            <a:r>
              <a:rPr lang="zh-CN" altLang="en-US" dirty="0">
                <a:solidFill>
                  <a:srgbClr val="660066"/>
                </a:solidFill>
                <a:latin typeface="Times New Roman" pitchFamily="18" charset="0"/>
              </a:rPr>
              <a:t>）、</a:t>
            </a:r>
            <a:r>
              <a:rPr lang="en-US" altLang="zh-CN" dirty="0">
                <a:solidFill>
                  <a:srgbClr val="660066"/>
                </a:solidFill>
                <a:latin typeface="Times New Roman" pitchFamily="18" charset="0"/>
              </a:rPr>
              <a:t>NSF</a:t>
            </a:r>
            <a:r>
              <a:rPr lang="zh-CN" altLang="en-US" dirty="0">
                <a:solidFill>
                  <a:srgbClr val="660066"/>
                </a:solidFill>
                <a:latin typeface="Times New Roman" pitchFamily="18" charset="0"/>
              </a:rPr>
              <a:t>、</a:t>
            </a:r>
            <a:r>
              <a:rPr lang="en-US" altLang="zh-CN" dirty="0">
                <a:solidFill>
                  <a:srgbClr val="660066"/>
                </a:solidFill>
                <a:latin typeface="Times New Roman" pitchFamily="18" charset="0"/>
              </a:rPr>
              <a:t>NASA</a:t>
            </a:r>
            <a:r>
              <a:rPr lang="zh-CN" altLang="en-US" dirty="0">
                <a:solidFill>
                  <a:srgbClr val="660066"/>
                </a:solidFill>
                <a:latin typeface="Times New Roman" pitchFamily="18" charset="0"/>
              </a:rPr>
              <a:t>等巨资资助</a:t>
            </a:r>
          </a:p>
          <a:p>
            <a:pPr lvl="1">
              <a:lnSpc>
                <a:spcPct val="120000"/>
              </a:lnSpc>
              <a:spcBef>
                <a:spcPts val="1800"/>
              </a:spcBef>
            </a:pPr>
            <a:r>
              <a:rPr lang="en-US" altLang="zh-CN" dirty="0">
                <a:latin typeface="Times New Roman" pitchFamily="18" charset="0"/>
              </a:rPr>
              <a:t>1990</a:t>
            </a:r>
            <a:r>
              <a:rPr lang="zh-CN" altLang="en-US" dirty="0">
                <a:latin typeface="Times New Roman" pitchFamily="18" charset="0"/>
              </a:rPr>
              <a:t>年</a:t>
            </a:r>
            <a:r>
              <a:rPr lang="en-US" altLang="zh-CN" dirty="0">
                <a:latin typeface="Times New Roman" pitchFamily="18" charset="0"/>
              </a:rPr>
              <a:t>12</a:t>
            </a:r>
            <a:r>
              <a:rPr lang="zh-CN" altLang="en-US" dirty="0">
                <a:latin typeface="Times New Roman" pitchFamily="18" charset="0"/>
              </a:rPr>
              <a:t>月，在北京召开了</a:t>
            </a:r>
            <a:r>
              <a:rPr lang="en-US" altLang="zh-CN" dirty="0">
                <a:latin typeface="Times New Roman" pitchFamily="18" charset="0"/>
              </a:rPr>
              <a:t>"</a:t>
            </a:r>
            <a:r>
              <a:rPr lang="zh-CN" altLang="en-US" dirty="0" smtClean="0">
                <a:latin typeface="Times New Roman" pitchFamily="18" charset="0"/>
              </a:rPr>
              <a:t>中国神经网络首届学术会议</a:t>
            </a:r>
            <a:r>
              <a:rPr lang="en-US" altLang="zh-CN" dirty="0" smtClean="0">
                <a:latin typeface="Times New Roman" pitchFamily="18" charset="0"/>
              </a:rPr>
              <a:t>”</a:t>
            </a:r>
            <a:r>
              <a:rPr lang="zh-CN" altLang="en-US" dirty="0" smtClean="0">
                <a:latin typeface="Times New Roman" pitchFamily="18" charset="0"/>
              </a:rPr>
              <a:t>。</a:t>
            </a:r>
            <a:endParaRPr lang="zh-CN" altLang="en-US" dirty="0">
              <a:latin typeface="Times New Roman" pitchFamily="18" charset="0"/>
            </a:endParaRPr>
          </a:p>
        </p:txBody>
      </p:sp>
      <p:sp>
        <p:nvSpPr>
          <p:cNvPr id="6" name="Rectangle 4"/>
          <p:cNvSpPr txBox="1">
            <a:spLocks noChangeArrowheads="1"/>
          </p:cNvSpPr>
          <p:nvPr/>
        </p:nvSpPr>
        <p:spPr bwMode="auto">
          <a:xfrm>
            <a:off x="287524" y="260648"/>
            <a:ext cx="8568630"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kern="1200" dirty="0" smtClean="0"/>
              <a:t>神经网络研究的发展</a:t>
            </a:r>
            <a:endParaRPr lang="zh-CN" altLang="en-US" kern="1200" dirty="0"/>
          </a:p>
        </p:txBody>
      </p:sp>
    </p:spTree>
    <p:extLst>
      <p:ext uri="{BB962C8B-B14F-4D97-AF65-F5344CB8AC3E}">
        <p14:creationId xmlns:p14="http://schemas.microsoft.com/office/powerpoint/2010/main" val="217001074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a:xfrm>
            <a:off x="251520" y="224644"/>
            <a:ext cx="8229600" cy="382587"/>
          </a:xfrm>
        </p:spPr>
        <p:txBody>
          <a:bodyPr/>
          <a:lstStyle/>
          <a:p>
            <a:r>
              <a:rPr lang="zh-CN" altLang="en-US" kern="1200" dirty="0"/>
              <a:t>神经网络研究的发展</a:t>
            </a:r>
          </a:p>
        </p:txBody>
      </p:sp>
      <p:sp>
        <p:nvSpPr>
          <p:cNvPr id="262147" name="Rectangle 3"/>
          <p:cNvSpPr>
            <a:spLocks noGrp="1" noChangeArrowheads="1"/>
          </p:cNvSpPr>
          <p:nvPr>
            <p:ph type="body" idx="1"/>
          </p:nvPr>
        </p:nvSpPr>
        <p:spPr/>
        <p:txBody>
          <a:bodyPr/>
          <a:lstStyle/>
          <a:p>
            <a:pPr>
              <a:lnSpc>
                <a:spcPct val="120000"/>
              </a:lnSpc>
              <a:spcBef>
                <a:spcPts val="1800"/>
              </a:spcBef>
            </a:pPr>
            <a:r>
              <a:rPr lang="zh-CN" altLang="en-US" dirty="0"/>
              <a:t>针对</a:t>
            </a:r>
            <a:r>
              <a:rPr lang="en-US" altLang="zh-CN" dirty="0"/>
              <a:t>NN</a:t>
            </a:r>
            <a:r>
              <a:rPr lang="zh-CN" altLang="en-US" dirty="0" smtClean="0"/>
              <a:t>功能虽强但付</a:t>
            </a:r>
            <a:r>
              <a:rPr lang="zh-CN" altLang="en-US" dirty="0"/>
              <a:t>出“非线性解决方案”代价的问题</a:t>
            </a:r>
            <a:r>
              <a:rPr lang="zh-CN" altLang="en-US" dirty="0" smtClean="0"/>
              <a:t>：</a:t>
            </a:r>
            <a:r>
              <a:rPr lang="en-US" altLang="zh-CN" dirty="0" smtClean="0"/>
              <a:t>1995</a:t>
            </a:r>
            <a:r>
              <a:rPr lang="zh-CN" altLang="en-US" dirty="0"/>
              <a:t>：</a:t>
            </a:r>
            <a:r>
              <a:rPr lang="en-US" altLang="zh-CN" dirty="0" err="1"/>
              <a:t>Vapnik</a:t>
            </a:r>
            <a:r>
              <a:rPr lang="zh-CN" altLang="en-US" dirty="0" smtClean="0"/>
              <a:t>提出</a:t>
            </a:r>
            <a:endParaRPr lang="zh-CN" altLang="en-US" dirty="0"/>
          </a:p>
          <a:p>
            <a:pPr lvl="1">
              <a:lnSpc>
                <a:spcPct val="120000"/>
              </a:lnSpc>
              <a:spcBef>
                <a:spcPts val="1800"/>
              </a:spcBef>
            </a:pPr>
            <a:r>
              <a:rPr lang="zh-CN" altLang="en-US" dirty="0"/>
              <a:t>以统计学习理论为基础</a:t>
            </a:r>
          </a:p>
          <a:p>
            <a:pPr lvl="2">
              <a:lnSpc>
                <a:spcPct val="120000"/>
              </a:lnSpc>
              <a:spcBef>
                <a:spcPts val="1800"/>
              </a:spcBef>
            </a:pPr>
            <a:r>
              <a:rPr lang="zh-CN" altLang="en-US" dirty="0"/>
              <a:t>有限样本</a:t>
            </a:r>
          </a:p>
          <a:p>
            <a:pPr lvl="1">
              <a:lnSpc>
                <a:spcPct val="120000"/>
              </a:lnSpc>
              <a:spcBef>
                <a:spcPts val="1800"/>
              </a:spcBef>
            </a:pPr>
            <a:r>
              <a:rPr lang="zh-CN" altLang="en-US" dirty="0"/>
              <a:t>感知机的高级版：支持向量机（</a:t>
            </a:r>
            <a:r>
              <a:rPr lang="en-US" altLang="zh-CN" dirty="0"/>
              <a:t>SVM</a:t>
            </a:r>
            <a:r>
              <a:rPr lang="zh-CN" altLang="en-US" dirty="0"/>
              <a:t>）</a:t>
            </a:r>
          </a:p>
          <a:p>
            <a:pPr lvl="1">
              <a:lnSpc>
                <a:spcPct val="120000"/>
              </a:lnSpc>
              <a:spcBef>
                <a:spcPts val="1800"/>
              </a:spcBef>
            </a:pPr>
            <a:r>
              <a:rPr lang="zh-CN" altLang="en-US" dirty="0"/>
              <a:t>利用核函数把低维空间的非线性问题映射为高维空间的线性问题</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body" idx="1"/>
          </p:nvPr>
        </p:nvSpPr>
        <p:spPr>
          <a:xfrm>
            <a:off x="575556" y="1304764"/>
            <a:ext cx="8229600" cy="5040312"/>
          </a:xfrm>
        </p:spPr>
        <p:txBody>
          <a:bodyPr/>
          <a:lstStyle/>
          <a:p>
            <a:pPr>
              <a:spcBef>
                <a:spcPts val="1200"/>
              </a:spcBef>
            </a:pPr>
            <a:r>
              <a:rPr lang="zh-CN" altLang="en-US" sz="2800" dirty="0">
                <a:solidFill>
                  <a:srgbClr val="000000"/>
                </a:solidFill>
                <a:latin typeface="宋体" pitchFamily="2" charset="-122"/>
                <a:cs typeface="Times New Roman" pitchFamily="18" charset="0"/>
              </a:rPr>
              <a:t>在理论上，对它的</a:t>
            </a:r>
            <a:r>
              <a:rPr lang="zh-CN" altLang="en-US" sz="2800" dirty="0">
                <a:solidFill>
                  <a:srgbClr val="0000FF"/>
                </a:solidFill>
                <a:latin typeface="宋体" pitchFamily="2" charset="-122"/>
                <a:cs typeface="Times New Roman" pitchFamily="18" charset="0"/>
              </a:rPr>
              <a:t>计算能力</a:t>
            </a:r>
            <a:r>
              <a:rPr lang="zh-CN" altLang="en-US" sz="2800" dirty="0">
                <a:solidFill>
                  <a:srgbClr val="000000"/>
                </a:solidFill>
                <a:latin typeface="宋体" pitchFamily="2" charset="-122"/>
                <a:cs typeface="Times New Roman" pitchFamily="18" charset="0"/>
              </a:rPr>
              <a:t>、对</a:t>
            </a:r>
            <a:r>
              <a:rPr lang="zh-CN" altLang="en-US" sz="2800" dirty="0">
                <a:solidFill>
                  <a:srgbClr val="0000FF"/>
                </a:solidFill>
                <a:latin typeface="宋体" pitchFamily="2" charset="-122"/>
                <a:cs typeface="Times New Roman" pitchFamily="18" charset="0"/>
              </a:rPr>
              <a:t>任意连续映射的逼近能力、学习理论</a:t>
            </a:r>
            <a:r>
              <a:rPr lang="zh-CN" altLang="en-US" sz="2800" dirty="0">
                <a:solidFill>
                  <a:srgbClr val="000000"/>
                </a:solidFill>
                <a:latin typeface="宋体" pitchFamily="2" charset="-122"/>
                <a:cs typeface="Times New Roman" pitchFamily="18" charset="0"/>
              </a:rPr>
              <a:t>及</a:t>
            </a:r>
            <a:r>
              <a:rPr lang="zh-CN" altLang="en-US" sz="2800" dirty="0">
                <a:solidFill>
                  <a:srgbClr val="0000FF"/>
                </a:solidFill>
                <a:latin typeface="宋体" pitchFamily="2" charset="-122"/>
                <a:cs typeface="Times New Roman" pitchFamily="18" charset="0"/>
              </a:rPr>
              <a:t>动态网络的稳定性分析</a:t>
            </a:r>
            <a:r>
              <a:rPr lang="zh-CN" altLang="en-US" sz="2800" dirty="0">
                <a:solidFill>
                  <a:srgbClr val="000000"/>
                </a:solidFill>
                <a:latin typeface="宋体" pitchFamily="2" charset="-122"/>
                <a:cs typeface="Times New Roman" pitchFamily="18" charset="0"/>
              </a:rPr>
              <a:t>等都取得了丰硕的成果</a:t>
            </a:r>
          </a:p>
          <a:p>
            <a:pPr>
              <a:spcBef>
                <a:spcPts val="1200"/>
              </a:spcBef>
            </a:pPr>
            <a:r>
              <a:rPr lang="zh-CN" altLang="en-US" sz="2800" dirty="0">
                <a:solidFill>
                  <a:srgbClr val="000000"/>
                </a:solidFill>
                <a:latin typeface="宋体" pitchFamily="2" charset="-122"/>
                <a:cs typeface="Times New Roman" pitchFamily="18" charset="0"/>
              </a:rPr>
              <a:t>尽管目前人们对大脑神经网络的结构、运行机制，甚至单个神经细胞的工作原理了解还很肤浅，但是基于生物神经系统的</a:t>
            </a:r>
            <a:r>
              <a:rPr lang="zh-CN" altLang="en-US" sz="2800" dirty="0">
                <a:solidFill>
                  <a:srgbClr val="0000FF"/>
                </a:solidFill>
                <a:latin typeface="宋体" pitchFamily="2" charset="-122"/>
                <a:cs typeface="Times New Roman" pitchFamily="18" charset="0"/>
              </a:rPr>
              <a:t>分布式存储、并行处理、自适应学习</a:t>
            </a:r>
            <a:r>
              <a:rPr lang="zh-CN" altLang="en-US" sz="2800" dirty="0">
                <a:solidFill>
                  <a:srgbClr val="000000"/>
                </a:solidFill>
                <a:latin typeface="宋体" pitchFamily="2" charset="-122"/>
                <a:cs typeface="Times New Roman" pitchFamily="18" charset="0"/>
              </a:rPr>
              <a:t>这些现象，已经构造出具有一定智能的</a:t>
            </a:r>
            <a:r>
              <a:rPr lang="zh-CN" altLang="en-US" sz="2800" dirty="0">
                <a:latin typeface="宋体" pitchFamily="2" charset="-122"/>
                <a:cs typeface="Times New Roman" pitchFamily="18" charset="0"/>
              </a:rPr>
              <a:t>人工神经网络系统</a:t>
            </a:r>
          </a:p>
          <a:p>
            <a:pPr>
              <a:spcBef>
                <a:spcPts val="1200"/>
              </a:spcBef>
            </a:pPr>
            <a:r>
              <a:rPr lang="zh-CN" altLang="en-US" sz="2800" dirty="0">
                <a:solidFill>
                  <a:srgbClr val="000000"/>
                </a:solidFill>
                <a:latin typeface="宋体" pitchFamily="2" charset="-122"/>
                <a:cs typeface="Times New Roman" pitchFamily="18" charset="0"/>
              </a:rPr>
              <a:t>在</a:t>
            </a:r>
            <a:r>
              <a:rPr lang="zh-CN" altLang="en-US" sz="2800" dirty="0">
                <a:latin typeface="宋体" pitchFamily="2" charset="-122"/>
                <a:cs typeface="Times New Roman" pitchFamily="18" charset="0"/>
              </a:rPr>
              <a:t>应用</a:t>
            </a:r>
            <a:r>
              <a:rPr lang="zh-CN" altLang="en-US" sz="2800" dirty="0">
                <a:solidFill>
                  <a:srgbClr val="000000"/>
                </a:solidFill>
                <a:latin typeface="宋体" pitchFamily="2" charset="-122"/>
                <a:cs typeface="Times New Roman" pitchFamily="18" charset="0"/>
              </a:rPr>
              <a:t>上已迅速扩展到许多重要领域，如</a:t>
            </a:r>
            <a:r>
              <a:rPr lang="zh-CN" altLang="en-US" sz="2800" dirty="0"/>
              <a:t>模式识别与图像处理、控制与优化、预测与管理等</a:t>
            </a:r>
          </a:p>
        </p:txBody>
      </p:sp>
      <p:sp>
        <p:nvSpPr>
          <p:cNvPr id="5" name="Rectangle 2"/>
          <p:cNvSpPr>
            <a:spLocks noGrp="1" noChangeArrowheads="1"/>
          </p:cNvSpPr>
          <p:nvPr>
            <p:ph type="title"/>
          </p:nvPr>
        </p:nvSpPr>
        <p:spPr>
          <a:xfrm>
            <a:off x="251520" y="224644"/>
            <a:ext cx="8229600" cy="382587"/>
          </a:xfrm>
        </p:spPr>
        <p:txBody>
          <a:bodyPr/>
          <a:lstStyle/>
          <a:p>
            <a:r>
              <a:rPr lang="zh-CN" altLang="en-US" kern="1200" dirty="0"/>
              <a:t>神经网络研究的发展</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本章内容</a:t>
            </a:r>
            <a:endParaRPr lang="zh-CN" altLang="en-US" b="1" dirty="0"/>
          </a:p>
        </p:txBody>
      </p:sp>
      <p:sp>
        <p:nvSpPr>
          <p:cNvPr id="5" name="Text Box 6"/>
          <p:cNvSpPr txBox="1">
            <a:spLocks noGrp="1" noChangeArrowheads="1"/>
          </p:cNvSpPr>
          <p:nvPr>
            <p:ph idx="1"/>
          </p:nvPr>
        </p:nvSpPr>
        <p:spPr bwMode="auto">
          <a:xfrm>
            <a:off x="1475656" y="1952836"/>
            <a:ext cx="655272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sz="3200" b="1" dirty="0" smtClean="0">
                <a:latin typeface="Times New Roman" pitchFamily="18" charset="0"/>
              </a:rPr>
              <a:t>概述 </a:t>
            </a:r>
            <a:endParaRPr lang="zh-CN" altLang="en-US" sz="3200" b="1" dirty="0">
              <a:latin typeface="Times New Roman" pitchFamily="18" charset="0"/>
            </a:endParaRPr>
          </a:p>
          <a:p>
            <a:pPr>
              <a:lnSpc>
                <a:spcPct val="150000"/>
              </a:lnSpc>
              <a:spcBef>
                <a:spcPct val="50000"/>
              </a:spcBef>
            </a:pPr>
            <a:r>
              <a:rPr lang="zh-CN" altLang="en-US" sz="3200" b="1" dirty="0" smtClean="0">
                <a:solidFill>
                  <a:schemeClr val="bg1">
                    <a:lumMod val="75000"/>
                  </a:schemeClr>
                </a:solidFill>
                <a:latin typeface="Times New Roman" pitchFamily="18" charset="0"/>
              </a:rPr>
              <a:t>神经计算</a:t>
            </a:r>
            <a:endParaRPr lang="zh-CN" altLang="en-US" sz="3200" b="1" dirty="0">
              <a:solidFill>
                <a:schemeClr val="bg1">
                  <a:lumMod val="75000"/>
                </a:schemeClr>
              </a:solidFill>
              <a:latin typeface="Times New Roman" pitchFamily="18" charset="0"/>
            </a:endParaRPr>
          </a:p>
          <a:p>
            <a:pPr>
              <a:lnSpc>
                <a:spcPct val="150000"/>
              </a:lnSpc>
              <a:spcBef>
                <a:spcPct val="50000"/>
              </a:spcBef>
            </a:pPr>
            <a:r>
              <a:rPr lang="zh-CN" altLang="en-US" sz="3200" b="1" smtClean="0">
                <a:solidFill>
                  <a:schemeClr val="bg1">
                    <a:lumMod val="75000"/>
                  </a:schemeClr>
                </a:solidFill>
                <a:latin typeface="Times New Roman" pitchFamily="18" charset="0"/>
              </a:rPr>
              <a:t>演化计算</a:t>
            </a:r>
            <a:endParaRPr lang="zh-CN" altLang="en-US" sz="3200" b="1" dirty="0">
              <a:solidFill>
                <a:schemeClr val="bg1">
                  <a:lumMod val="75000"/>
                </a:schemeClr>
              </a:solidFill>
              <a:latin typeface="Times New Roman" pitchFamily="18" charset="0"/>
            </a:endParaRPr>
          </a:p>
          <a:p>
            <a:pPr>
              <a:lnSpc>
                <a:spcPct val="150000"/>
              </a:lnSpc>
              <a:spcBef>
                <a:spcPct val="50000"/>
              </a:spcBef>
            </a:pPr>
            <a:r>
              <a:rPr lang="zh-CN" altLang="en-US" sz="3200" b="1" dirty="0" smtClean="0">
                <a:solidFill>
                  <a:schemeClr val="bg1">
                    <a:lumMod val="75000"/>
                  </a:schemeClr>
                </a:solidFill>
                <a:latin typeface="Times New Roman" pitchFamily="18" charset="0"/>
              </a:rPr>
              <a:t>模糊</a:t>
            </a:r>
            <a:r>
              <a:rPr lang="zh-CN" altLang="en-US" sz="3200" b="1" dirty="0">
                <a:solidFill>
                  <a:schemeClr val="bg1">
                    <a:lumMod val="75000"/>
                  </a:schemeClr>
                </a:solidFill>
                <a:latin typeface="Times New Roman" pitchFamily="18" charset="0"/>
              </a:rPr>
              <a:t>计算</a:t>
            </a:r>
          </a:p>
        </p:txBody>
      </p:sp>
    </p:spTree>
    <p:extLst>
      <p:ext uri="{BB962C8B-B14F-4D97-AF65-F5344CB8AC3E}">
        <p14:creationId xmlns:p14="http://schemas.microsoft.com/office/powerpoint/2010/main" val="39121145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3"/>
          <p:cNvSpPr>
            <a:spLocks noGrp="1" noChangeArrowheads="1"/>
          </p:cNvSpPr>
          <p:nvPr>
            <p:ph type="body" idx="1"/>
          </p:nvPr>
        </p:nvSpPr>
        <p:spPr>
          <a:xfrm>
            <a:off x="647564" y="1772816"/>
            <a:ext cx="7777683" cy="3484563"/>
          </a:xfrm>
        </p:spPr>
        <p:txBody>
          <a:bodyPr/>
          <a:lstStyle/>
          <a:p>
            <a:pPr>
              <a:lnSpc>
                <a:spcPct val="120000"/>
              </a:lnSpc>
              <a:spcBef>
                <a:spcPts val="1800"/>
              </a:spcBef>
            </a:pPr>
            <a:r>
              <a:rPr lang="en-US" altLang="zh-CN" b="1" dirty="0" smtClean="0">
                <a:latin typeface="宋体" pitchFamily="2" charset="-122"/>
              </a:rPr>
              <a:t>NN</a:t>
            </a:r>
            <a:r>
              <a:rPr lang="zh-CN" altLang="en-US" b="1" dirty="0">
                <a:latin typeface="宋体" pitchFamily="2" charset="-122"/>
              </a:rPr>
              <a:t>研究受到脑科学研究成果的限制</a:t>
            </a:r>
          </a:p>
          <a:p>
            <a:pPr>
              <a:lnSpc>
                <a:spcPct val="120000"/>
              </a:lnSpc>
              <a:spcBef>
                <a:spcPts val="1800"/>
              </a:spcBef>
            </a:pPr>
            <a:r>
              <a:rPr lang="en-US" altLang="zh-CN" b="1" dirty="0" smtClean="0">
                <a:latin typeface="宋体" pitchFamily="2" charset="-122"/>
              </a:rPr>
              <a:t>NN</a:t>
            </a:r>
            <a:r>
              <a:rPr lang="zh-CN" altLang="en-US" b="1" dirty="0">
                <a:latin typeface="宋体" pitchFamily="2" charset="-122"/>
              </a:rPr>
              <a:t>缺少一个完整、成熟的理论体系</a:t>
            </a:r>
          </a:p>
          <a:p>
            <a:pPr>
              <a:lnSpc>
                <a:spcPct val="120000"/>
              </a:lnSpc>
              <a:spcBef>
                <a:spcPts val="1800"/>
              </a:spcBef>
            </a:pPr>
            <a:r>
              <a:rPr lang="en-US" altLang="zh-CN" b="1" dirty="0" smtClean="0">
                <a:solidFill>
                  <a:srgbClr val="0000FF"/>
                </a:solidFill>
                <a:latin typeface="宋体" pitchFamily="2" charset="-122"/>
              </a:rPr>
              <a:t>NN</a:t>
            </a:r>
            <a:r>
              <a:rPr lang="zh-CN" altLang="en-US" b="1" dirty="0">
                <a:solidFill>
                  <a:srgbClr val="0000FF"/>
                </a:solidFill>
                <a:latin typeface="宋体" pitchFamily="2" charset="-122"/>
              </a:rPr>
              <a:t>研究带有浓厚的策略和经验色彩</a:t>
            </a:r>
          </a:p>
          <a:p>
            <a:pPr>
              <a:lnSpc>
                <a:spcPct val="120000"/>
              </a:lnSpc>
              <a:spcBef>
                <a:spcPts val="1800"/>
              </a:spcBef>
            </a:pPr>
            <a:r>
              <a:rPr lang="zh-CN" altLang="en-US" b="1" dirty="0" smtClean="0">
                <a:solidFill>
                  <a:srgbClr val="FF0000"/>
                </a:solidFill>
                <a:latin typeface="宋体" pitchFamily="2" charset="-122"/>
              </a:rPr>
              <a:t>不可</a:t>
            </a:r>
            <a:r>
              <a:rPr lang="zh-CN" altLang="en-US" b="1" dirty="0">
                <a:solidFill>
                  <a:srgbClr val="FF0000"/>
                </a:solidFill>
                <a:latin typeface="宋体" pitchFamily="2" charset="-122"/>
              </a:rPr>
              <a:t>解释的</a:t>
            </a:r>
            <a:r>
              <a:rPr lang="zh-CN" altLang="en-US" b="1" dirty="0">
                <a:solidFill>
                  <a:srgbClr val="FF0000"/>
                </a:solidFill>
                <a:latin typeface="Arial"/>
              </a:rPr>
              <a:t>“</a:t>
            </a:r>
            <a:r>
              <a:rPr lang="zh-CN" altLang="en-US" b="1" dirty="0">
                <a:solidFill>
                  <a:srgbClr val="FF0000"/>
                </a:solidFill>
                <a:latin typeface="宋体" pitchFamily="2" charset="-122"/>
              </a:rPr>
              <a:t>黑盒子</a:t>
            </a:r>
            <a:r>
              <a:rPr lang="zh-CN" altLang="en-US" b="1" dirty="0">
                <a:solidFill>
                  <a:srgbClr val="FF0000"/>
                </a:solidFill>
                <a:latin typeface="Arial"/>
              </a:rPr>
              <a:t>”</a:t>
            </a:r>
            <a:r>
              <a:rPr lang="zh-CN" altLang="en-US" b="1" dirty="0">
                <a:solidFill>
                  <a:srgbClr val="FF0000"/>
                </a:solidFill>
                <a:latin typeface="宋体" pitchFamily="2" charset="-122"/>
              </a:rPr>
              <a:t>结构：缺乏解释性</a:t>
            </a:r>
            <a:r>
              <a:rPr lang="zh-CN" altLang="en-US" b="1" dirty="0">
                <a:latin typeface="宋体" pitchFamily="2" charset="-122"/>
              </a:rPr>
              <a:t/>
            </a:r>
            <a:br>
              <a:rPr lang="zh-CN" altLang="en-US" b="1" dirty="0">
                <a:latin typeface="宋体" pitchFamily="2" charset="-122"/>
              </a:rPr>
            </a:br>
            <a:endParaRPr lang="zh-CN" altLang="en-US" b="1" dirty="0">
              <a:solidFill>
                <a:srgbClr val="006600"/>
              </a:solidFill>
              <a:latin typeface="宋体" pitchFamily="2" charset="-122"/>
            </a:endParaRPr>
          </a:p>
        </p:txBody>
      </p:sp>
      <p:sp>
        <p:nvSpPr>
          <p:cNvPr id="172036" name="Rectangle 4"/>
          <p:cNvSpPr>
            <a:spLocks noGrp="1" noChangeArrowheads="1"/>
          </p:cNvSpPr>
          <p:nvPr>
            <p:ph type="title"/>
          </p:nvPr>
        </p:nvSpPr>
        <p:spPr>
          <a:xfrm>
            <a:off x="611560" y="404664"/>
            <a:ext cx="7560072" cy="512763"/>
          </a:xfrm>
          <a:noFill/>
          <a:ln/>
        </p:spPr>
        <p:txBody>
          <a:bodyPr/>
          <a:lstStyle/>
          <a:p>
            <a:r>
              <a:rPr lang="zh-CN" altLang="en-US" kern="1200" dirty="0"/>
              <a:t>神经网络研究的局限性</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1439864" y="260350"/>
            <a:ext cx="666115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a:solidFill>
                  <a:schemeClr val="accent2"/>
                </a:solidFill>
                <a:latin typeface="方正姚体" pitchFamily="2" charset="-122"/>
                <a:ea typeface="方正姚体" pitchFamily="2" charset="-122"/>
                <a:cs typeface="+mj-cs"/>
              </a:rPr>
              <a:t>人工神经网络的互联结构</a:t>
            </a:r>
          </a:p>
        </p:txBody>
      </p:sp>
      <p:sp>
        <p:nvSpPr>
          <p:cNvPr id="71683" name="Text Box 3"/>
          <p:cNvSpPr txBox="1">
            <a:spLocks noChangeArrowheads="1"/>
          </p:cNvSpPr>
          <p:nvPr/>
        </p:nvSpPr>
        <p:spPr bwMode="auto">
          <a:xfrm>
            <a:off x="395288" y="1298315"/>
            <a:ext cx="85693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dirty="0" smtClean="0">
                <a:latin typeface="幼圆" pitchFamily="49" charset="-122"/>
                <a:ea typeface="幼圆" pitchFamily="49" charset="-122"/>
              </a:rPr>
              <a:t>人工神经网络</a:t>
            </a:r>
            <a:r>
              <a:rPr lang="zh-CN" altLang="en-US" sz="2400" b="1" dirty="0">
                <a:latin typeface="幼圆" pitchFamily="49" charset="-122"/>
                <a:ea typeface="幼圆" pitchFamily="49" charset="-122"/>
              </a:rPr>
              <a:t>的互连结构（或称拓扑结构）是指单个</a:t>
            </a:r>
            <a:r>
              <a:rPr lang="zh-CN" altLang="en-US" sz="2400" b="1" dirty="0">
                <a:solidFill>
                  <a:srgbClr val="0000FF"/>
                </a:solidFill>
                <a:latin typeface="幼圆" pitchFamily="49" charset="-122"/>
                <a:ea typeface="幼圆" pitchFamily="49" charset="-122"/>
              </a:rPr>
              <a:t>神经元之间的连接模式</a:t>
            </a:r>
            <a:r>
              <a:rPr lang="zh-CN" altLang="en-US" sz="2400" b="1" dirty="0">
                <a:latin typeface="幼圆" pitchFamily="49" charset="-122"/>
                <a:ea typeface="幼圆" pitchFamily="49" charset="-122"/>
              </a:rPr>
              <a:t>，它是构造神经网络的基础</a:t>
            </a:r>
            <a:r>
              <a:rPr lang="zh-CN" altLang="en-US" sz="2400" b="1" dirty="0" smtClean="0">
                <a:latin typeface="幼圆" pitchFamily="49" charset="-122"/>
                <a:ea typeface="幼圆" pitchFamily="49" charset="-122"/>
              </a:rPr>
              <a:t>。</a:t>
            </a:r>
            <a:endParaRPr lang="en-US" altLang="zh-CN" sz="2400" b="1" dirty="0" smtClean="0">
              <a:latin typeface="幼圆" pitchFamily="49" charset="-122"/>
              <a:ea typeface="幼圆" pitchFamily="49" charset="-122"/>
            </a:endParaRPr>
          </a:p>
        </p:txBody>
      </p:sp>
      <p:sp>
        <p:nvSpPr>
          <p:cNvPr id="71684" name="Text Box 4"/>
          <p:cNvSpPr txBox="1">
            <a:spLocks noChangeArrowheads="1"/>
          </p:cNvSpPr>
          <p:nvPr/>
        </p:nvSpPr>
        <p:spPr bwMode="auto">
          <a:xfrm>
            <a:off x="1008063" y="3340621"/>
            <a:ext cx="1295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dirty="0">
                <a:solidFill>
                  <a:srgbClr val="0000CC"/>
                </a:solidFill>
              </a:rPr>
              <a:t>前馈网络</a:t>
            </a:r>
          </a:p>
        </p:txBody>
      </p:sp>
      <p:sp>
        <p:nvSpPr>
          <p:cNvPr id="71685" name="Text Box 5"/>
          <p:cNvSpPr txBox="1">
            <a:spLocks noChangeArrowheads="1"/>
          </p:cNvSpPr>
          <p:nvPr/>
        </p:nvSpPr>
        <p:spPr bwMode="auto">
          <a:xfrm>
            <a:off x="971550" y="5725877"/>
            <a:ext cx="1368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CC"/>
                </a:solidFill>
              </a:rPr>
              <a:t>反馈网络</a:t>
            </a:r>
          </a:p>
        </p:txBody>
      </p:sp>
      <p:sp>
        <p:nvSpPr>
          <p:cNvPr id="71686" name="Text Box 6"/>
          <p:cNvSpPr txBox="1">
            <a:spLocks noChangeArrowheads="1"/>
          </p:cNvSpPr>
          <p:nvPr/>
        </p:nvSpPr>
        <p:spPr bwMode="auto">
          <a:xfrm>
            <a:off x="3398198" y="2554870"/>
            <a:ext cx="1727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0000CC"/>
                </a:solidFill>
              </a:rPr>
              <a:t>单层前馈网络</a:t>
            </a:r>
            <a:r>
              <a:rPr lang="zh-CN" altLang="en-US" b="1" dirty="0"/>
              <a:t> </a:t>
            </a:r>
          </a:p>
        </p:txBody>
      </p:sp>
      <p:sp>
        <p:nvSpPr>
          <p:cNvPr id="71687" name="Text Box 7"/>
          <p:cNvSpPr txBox="1">
            <a:spLocks noChangeArrowheads="1"/>
          </p:cNvSpPr>
          <p:nvPr/>
        </p:nvSpPr>
        <p:spPr bwMode="auto">
          <a:xfrm>
            <a:off x="3384550" y="4063727"/>
            <a:ext cx="1727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0000CC"/>
                </a:solidFill>
              </a:rPr>
              <a:t>多层前馈网络</a:t>
            </a:r>
            <a:r>
              <a:rPr lang="zh-CN" altLang="en-US" b="1" dirty="0"/>
              <a:t> </a:t>
            </a:r>
          </a:p>
        </p:txBody>
      </p:sp>
      <p:sp>
        <p:nvSpPr>
          <p:cNvPr id="71688" name="Text Box 8"/>
          <p:cNvSpPr txBox="1">
            <a:spLocks noChangeArrowheads="1"/>
          </p:cNvSpPr>
          <p:nvPr/>
        </p:nvSpPr>
        <p:spPr bwMode="auto">
          <a:xfrm>
            <a:off x="3419475" y="5294077"/>
            <a:ext cx="165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单层反馈网络</a:t>
            </a:r>
          </a:p>
        </p:txBody>
      </p:sp>
      <p:sp>
        <p:nvSpPr>
          <p:cNvPr id="71689" name="Text Box 9"/>
          <p:cNvSpPr txBox="1">
            <a:spLocks noChangeArrowheads="1"/>
          </p:cNvSpPr>
          <p:nvPr/>
        </p:nvSpPr>
        <p:spPr bwMode="auto">
          <a:xfrm>
            <a:off x="3455988" y="6265627"/>
            <a:ext cx="16557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多层反馈网络</a:t>
            </a:r>
          </a:p>
        </p:txBody>
      </p:sp>
      <p:sp>
        <p:nvSpPr>
          <p:cNvPr id="71690" name="Line 10"/>
          <p:cNvSpPr>
            <a:spLocks noChangeShapeType="1"/>
          </p:cNvSpPr>
          <p:nvPr/>
        </p:nvSpPr>
        <p:spPr bwMode="auto">
          <a:xfrm flipV="1">
            <a:off x="2159000" y="2738226"/>
            <a:ext cx="1239198" cy="74685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691" name="Line 11"/>
          <p:cNvSpPr>
            <a:spLocks noChangeShapeType="1"/>
          </p:cNvSpPr>
          <p:nvPr/>
        </p:nvSpPr>
        <p:spPr bwMode="auto">
          <a:xfrm>
            <a:off x="2124075" y="3593033"/>
            <a:ext cx="1295400" cy="5397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692" name="Line 12"/>
          <p:cNvSpPr>
            <a:spLocks noChangeShapeType="1"/>
          </p:cNvSpPr>
          <p:nvPr/>
        </p:nvSpPr>
        <p:spPr bwMode="auto">
          <a:xfrm flipV="1">
            <a:off x="2159000" y="5509977"/>
            <a:ext cx="1296988" cy="396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693" name="Line 13"/>
          <p:cNvSpPr>
            <a:spLocks noChangeShapeType="1"/>
          </p:cNvSpPr>
          <p:nvPr/>
        </p:nvSpPr>
        <p:spPr bwMode="auto">
          <a:xfrm>
            <a:off x="2124075" y="5941777"/>
            <a:ext cx="1295400" cy="504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694" name="Text Box 14"/>
          <p:cNvSpPr txBox="1">
            <a:spLocks noChangeArrowheads="1"/>
          </p:cNvSpPr>
          <p:nvPr/>
        </p:nvSpPr>
        <p:spPr bwMode="auto">
          <a:xfrm>
            <a:off x="5076825" y="2600908"/>
            <a:ext cx="4067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latin typeface="仿宋_GB2312" pitchFamily="49" charset="-122"/>
                <a:ea typeface="仿宋_GB2312" pitchFamily="49" charset="-122"/>
              </a:rPr>
              <a:t>仅含输入层和输出层，且只有输出层的神经元是可计算节点  </a:t>
            </a:r>
          </a:p>
        </p:txBody>
      </p:sp>
      <p:sp>
        <p:nvSpPr>
          <p:cNvPr id="71695" name="Text Box 15"/>
          <p:cNvSpPr txBox="1">
            <a:spLocks noChangeArrowheads="1"/>
          </p:cNvSpPr>
          <p:nvPr/>
        </p:nvSpPr>
        <p:spPr bwMode="auto">
          <a:xfrm>
            <a:off x="5076825" y="3995254"/>
            <a:ext cx="38877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latin typeface="仿宋_GB2312" pitchFamily="49" charset="-122"/>
                <a:ea typeface="仿宋_GB2312" pitchFamily="49" charset="-122"/>
              </a:rPr>
              <a:t>除拥有输入、输出层外，还至少含有一</a:t>
            </a:r>
            <a:r>
              <a:rPr lang="zh-CN" altLang="en-US" b="1" dirty="0" smtClean="0">
                <a:latin typeface="仿宋_GB2312" pitchFamily="49" charset="-122"/>
                <a:ea typeface="仿宋_GB2312" pitchFamily="49" charset="-122"/>
              </a:rPr>
              <a:t>个或</a:t>
            </a:r>
            <a:r>
              <a:rPr lang="zh-CN" altLang="en-US" b="1" dirty="0">
                <a:latin typeface="仿宋_GB2312" pitchFamily="49" charset="-122"/>
                <a:ea typeface="仿宋_GB2312" pitchFamily="49" charset="-122"/>
              </a:rPr>
              <a:t>更多个隐含层的前向网络 </a:t>
            </a:r>
          </a:p>
        </p:txBody>
      </p:sp>
      <p:sp>
        <p:nvSpPr>
          <p:cNvPr id="71696" name="Text Box 16"/>
          <p:cNvSpPr txBox="1">
            <a:spLocks noChangeArrowheads="1"/>
          </p:cNvSpPr>
          <p:nvPr/>
        </p:nvSpPr>
        <p:spPr bwMode="auto">
          <a:xfrm>
            <a:off x="5195430" y="5294076"/>
            <a:ext cx="33131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smtClean="0">
                <a:latin typeface="仿宋_GB2312" pitchFamily="49" charset="-122"/>
                <a:ea typeface="仿宋_GB2312" pitchFamily="49" charset="-122"/>
              </a:rPr>
              <a:t>不</a:t>
            </a:r>
            <a:r>
              <a:rPr lang="zh-CN" altLang="en-US" b="1" dirty="0">
                <a:latin typeface="仿宋_GB2312" pitchFamily="49" charset="-122"/>
                <a:ea typeface="仿宋_GB2312" pitchFamily="49" charset="-122"/>
              </a:rPr>
              <a:t>拥有隐含层的反馈网络 </a:t>
            </a:r>
          </a:p>
        </p:txBody>
      </p:sp>
      <p:sp>
        <p:nvSpPr>
          <p:cNvPr id="71697" name="Text Box 17"/>
          <p:cNvSpPr txBox="1">
            <a:spLocks noChangeArrowheads="1"/>
          </p:cNvSpPr>
          <p:nvPr/>
        </p:nvSpPr>
        <p:spPr bwMode="auto">
          <a:xfrm>
            <a:off x="5184775" y="6230702"/>
            <a:ext cx="2916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smtClean="0">
                <a:latin typeface="仿宋_GB2312" pitchFamily="49" charset="-122"/>
                <a:ea typeface="仿宋_GB2312" pitchFamily="49" charset="-122"/>
              </a:rPr>
              <a:t>拥有</a:t>
            </a:r>
            <a:r>
              <a:rPr lang="zh-CN" altLang="en-US" b="1" dirty="0">
                <a:latin typeface="仿宋_GB2312" pitchFamily="49" charset="-122"/>
                <a:ea typeface="仿宋_GB2312" pitchFamily="49" charset="-122"/>
              </a:rPr>
              <a:t>隐含层的反馈网络 </a:t>
            </a:r>
          </a:p>
        </p:txBody>
      </p:sp>
      <p:sp>
        <p:nvSpPr>
          <p:cNvPr id="71698" name="Text Box 18"/>
          <p:cNvSpPr txBox="1">
            <a:spLocks noChangeArrowheads="1"/>
          </p:cNvSpPr>
          <p:nvPr/>
        </p:nvSpPr>
        <p:spPr bwMode="auto">
          <a:xfrm>
            <a:off x="468313" y="6338652"/>
            <a:ext cx="1835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latin typeface="仿宋_GB2312" pitchFamily="49" charset="-122"/>
                <a:ea typeface="仿宋_GB2312" pitchFamily="49" charset="-122"/>
              </a:rPr>
              <a:t>可含有反馈联结</a:t>
            </a:r>
          </a:p>
        </p:txBody>
      </p:sp>
      <p:sp>
        <p:nvSpPr>
          <p:cNvPr id="71699" name="Text Box 19"/>
          <p:cNvSpPr txBox="1">
            <a:spLocks noChangeArrowheads="1"/>
          </p:cNvSpPr>
          <p:nvPr/>
        </p:nvSpPr>
        <p:spPr bwMode="auto">
          <a:xfrm>
            <a:off x="503238" y="3916883"/>
            <a:ext cx="187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latin typeface="仿宋_GB2312" pitchFamily="49" charset="-122"/>
                <a:ea typeface="仿宋_GB2312" pitchFamily="49" charset="-122"/>
              </a:rPr>
              <a:t>只包含前向联结 </a:t>
            </a:r>
          </a:p>
        </p:txBody>
      </p:sp>
      <p:sp>
        <p:nvSpPr>
          <p:cNvPr id="71700" name="Rectangle 20"/>
          <p:cNvSpPr>
            <a:spLocks noChangeArrowheads="1"/>
          </p:cNvSpPr>
          <p:nvPr/>
        </p:nvSpPr>
        <p:spPr bwMode="auto">
          <a:xfrm>
            <a:off x="0" y="3092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71701" name="Object 21"/>
          <p:cNvGraphicFramePr>
            <a:graphicFrameLocks noChangeAspect="1"/>
          </p:cNvGraphicFramePr>
          <p:nvPr>
            <p:extLst>
              <p:ext uri="{D42A27DB-BD31-4B8C-83A1-F6EECF244321}">
                <p14:modId xmlns:p14="http://schemas.microsoft.com/office/powerpoint/2010/main" val="369146668"/>
              </p:ext>
            </p:extLst>
          </p:nvPr>
        </p:nvGraphicFramePr>
        <p:xfrm>
          <a:off x="5235575" y="3203091"/>
          <a:ext cx="3465513" cy="660400"/>
        </p:xfrm>
        <a:graphic>
          <a:graphicData uri="http://schemas.openxmlformats.org/presentationml/2006/ole">
            <mc:AlternateContent xmlns:mc="http://schemas.openxmlformats.org/markup-compatibility/2006">
              <mc:Choice xmlns:v="urn:schemas-microsoft-com:vml" Requires="v">
                <p:oleObj spid="_x0000_s71858" name="公式" r:id="rId4" imgW="2247840" imgH="431640" progId="Equation.3">
                  <p:embed/>
                </p:oleObj>
              </mc:Choice>
              <mc:Fallback>
                <p:oleObj name="公式" r:id="rId4" imgW="2247840" imgH="431640" progId="Equation.3">
                  <p:embed/>
                  <p:pic>
                    <p:nvPicPr>
                      <p:cNvPr id="0" name="Object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5575" y="3203091"/>
                        <a:ext cx="3465513" cy="66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Text Box 3"/>
          <p:cNvSpPr txBox="1">
            <a:spLocks noChangeArrowheads="1"/>
          </p:cNvSpPr>
          <p:nvPr/>
        </p:nvSpPr>
        <p:spPr bwMode="auto">
          <a:xfrm>
            <a:off x="179388" y="1412875"/>
            <a:ext cx="8785225" cy="5053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Bef>
                <a:spcPct val="5000"/>
              </a:spcBef>
            </a:pPr>
            <a:r>
              <a:rPr lang="zh-CN" altLang="en-US" sz="2400" b="1" dirty="0" smtClean="0">
                <a:latin typeface="幼圆" pitchFamily="49" charset="-122"/>
                <a:ea typeface="幼圆" pitchFamily="49" charset="-122"/>
              </a:rPr>
              <a:t>单</a:t>
            </a:r>
            <a:r>
              <a:rPr lang="zh-CN" altLang="en-US" sz="2400" b="1" dirty="0">
                <a:latin typeface="幼圆" pitchFamily="49" charset="-122"/>
                <a:ea typeface="幼圆" pitchFamily="49" charset="-122"/>
              </a:rPr>
              <a:t>层前馈网络是指那种</a:t>
            </a:r>
            <a:r>
              <a:rPr lang="zh-CN" altLang="en-US" sz="2400" b="1" dirty="0">
                <a:solidFill>
                  <a:srgbClr val="0000FF"/>
                </a:solidFill>
                <a:latin typeface="幼圆" pitchFamily="49" charset="-122"/>
                <a:ea typeface="幼圆" pitchFamily="49" charset="-122"/>
              </a:rPr>
              <a:t>只拥有单层计算节点的前向网络</a:t>
            </a:r>
            <a:r>
              <a:rPr lang="zh-CN" altLang="en-US" sz="2400" b="1" dirty="0">
                <a:latin typeface="幼圆" pitchFamily="49" charset="-122"/>
                <a:ea typeface="幼圆" pitchFamily="49" charset="-122"/>
              </a:rPr>
              <a:t>。它仅含有输入层和输出层，且只有输出层的神经元是可计算</a:t>
            </a:r>
            <a:r>
              <a:rPr lang="zh-CN" altLang="en-US" sz="2400" b="1" dirty="0" smtClean="0">
                <a:latin typeface="幼圆" pitchFamily="49" charset="-122"/>
                <a:ea typeface="幼圆" pitchFamily="49" charset="-122"/>
              </a:rPr>
              <a:t>节点</a:t>
            </a:r>
            <a:endParaRPr lang="zh-CN" altLang="en-US" sz="2400" b="1" dirty="0">
              <a:latin typeface="幼圆" pitchFamily="49" charset="-122"/>
              <a:ea typeface="幼圆" pitchFamily="49" charset="-122"/>
            </a:endParaRPr>
          </a:p>
          <a:p>
            <a:endParaRPr lang="zh-CN" altLang="en-US" b="1" dirty="0"/>
          </a:p>
          <a:p>
            <a:endParaRPr lang="zh-CN" altLang="en-US" b="1" dirty="0"/>
          </a:p>
          <a:p>
            <a:endParaRPr lang="zh-CN" altLang="en-US" b="1" dirty="0"/>
          </a:p>
          <a:p>
            <a:endParaRPr lang="zh-CN" altLang="en-US" b="1" dirty="0"/>
          </a:p>
          <a:p>
            <a:endParaRPr lang="zh-CN" altLang="en-US" b="1" dirty="0"/>
          </a:p>
          <a:p>
            <a:endParaRPr lang="zh-CN" altLang="en-US" b="1" dirty="0"/>
          </a:p>
          <a:p>
            <a:endParaRPr lang="zh-CN" altLang="en-US" b="1" dirty="0"/>
          </a:p>
          <a:p>
            <a:endParaRPr lang="en-US" altLang="zh-CN" b="1" dirty="0" smtClean="0"/>
          </a:p>
          <a:p>
            <a:endParaRPr lang="en-US" altLang="zh-CN" b="1" dirty="0"/>
          </a:p>
          <a:p>
            <a:endParaRPr lang="zh-CN" altLang="en-US" b="1" dirty="0"/>
          </a:p>
          <a:p>
            <a:endParaRPr lang="zh-CN" altLang="en-US" sz="1100" b="1" dirty="0">
              <a:latin typeface="宋体" pitchFamily="2" charset="-122"/>
            </a:endParaRPr>
          </a:p>
          <a:p>
            <a:endParaRPr lang="zh-CN" altLang="en-US" sz="2200" b="1" dirty="0">
              <a:solidFill>
                <a:srgbClr val="0000CC"/>
              </a:solidFill>
              <a:latin typeface="宋体" pitchFamily="2" charset="-122"/>
            </a:endParaRPr>
          </a:p>
          <a:p>
            <a:pPr>
              <a:lnSpc>
                <a:spcPct val="115000"/>
              </a:lnSpc>
              <a:spcBef>
                <a:spcPct val="10000"/>
              </a:spcBef>
            </a:pPr>
            <a:r>
              <a:rPr lang="zh-CN" altLang="en-US" sz="2000" b="1" dirty="0" smtClean="0">
                <a:latin typeface="幼圆" pitchFamily="49" charset="-122"/>
                <a:ea typeface="幼圆" pitchFamily="49" charset="-122"/>
              </a:rPr>
              <a:t>其中</a:t>
            </a:r>
            <a:r>
              <a:rPr lang="zh-CN" altLang="en-US" sz="2000" b="1" dirty="0">
                <a:latin typeface="幼圆" pitchFamily="49" charset="-122"/>
                <a:ea typeface="幼圆" pitchFamily="49" charset="-122"/>
              </a:rPr>
              <a:t>，输入向量为</a:t>
            </a:r>
            <a:r>
              <a:rPr lang="en-US" altLang="zh-CN" sz="2000" b="1" dirty="0">
                <a:latin typeface="幼圆" pitchFamily="49" charset="-122"/>
                <a:ea typeface="幼圆" pitchFamily="49" charset="-122"/>
              </a:rPr>
              <a:t>X=(x</a:t>
            </a:r>
            <a:r>
              <a:rPr lang="en-US" altLang="zh-CN" sz="2000" b="1" baseline="-25000" dirty="0">
                <a:latin typeface="幼圆" pitchFamily="49" charset="-122"/>
                <a:ea typeface="幼圆" pitchFamily="49" charset="-122"/>
              </a:rPr>
              <a:t>1</a:t>
            </a:r>
            <a:r>
              <a:rPr lang="en-US" altLang="zh-CN" sz="2000" b="1" dirty="0">
                <a:latin typeface="幼圆" pitchFamily="49" charset="-122"/>
                <a:ea typeface="幼圆" pitchFamily="49" charset="-122"/>
              </a:rPr>
              <a:t>,x</a:t>
            </a:r>
            <a:r>
              <a:rPr lang="en-US" altLang="zh-CN" sz="2000" b="1" baseline="-25000" dirty="0">
                <a:latin typeface="幼圆" pitchFamily="49" charset="-122"/>
                <a:ea typeface="幼圆" pitchFamily="49" charset="-122"/>
              </a:rPr>
              <a:t>2</a:t>
            </a:r>
            <a:r>
              <a:rPr lang="en-US" altLang="zh-CN" sz="2000" b="1" dirty="0">
                <a:latin typeface="幼圆" pitchFamily="49" charset="-122"/>
                <a:ea typeface="幼圆" pitchFamily="49" charset="-122"/>
              </a:rPr>
              <a:t>,…,</a:t>
            </a:r>
            <a:r>
              <a:rPr lang="en-US" altLang="zh-CN" sz="2000" b="1" dirty="0" err="1">
                <a:latin typeface="幼圆" pitchFamily="49" charset="-122"/>
                <a:ea typeface="幼圆" pitchFamily="49" charset="-122"/>
              </a:rPr>
              <a:t>x</a:t>
            </a:r>
            <a:r>
              <a:rPr lang="en-US" altLang="zh-CN" sz="2000" b="1" baseline="-25000" dirty="0" err="1">
                <a:latin typeface="幼圆" pitchFamily="49" charset="-122"/>
                <a:ea typeface="幼圆" pitchFamily="49" charset="-122"/>
              </a:rPr>
              <a:t>n</a:t>
            </a:r>
            <a:r>
              <a:rPr lang="en-US" altLang="zh-CN" sz="2000" b="1" dirty="0">
                <a:latin typeface="幼圆" pitchFamily="49" charset="-122"/>
                <a:ea typeface="幼圆" pitchFamily="49" charset="-122"/>
              </a:rPr>
              <a:t>)</a:t>
            </a:r>
            <a:r>
              <a:rPr lang="zh-CN" altLang="en-US" sz="2000" b="1" dirty="0">
                <a:latin typeface="幼圆" pitchFamily="49" charset="-122"/>
                <a:ea typeface="幼圆" pitchFamily="49" charset="-122"/>
              </a:rPr>
              <a:t>；输出向量为</a:t>
            </a:r>
            <a:r>
              <a:rPr lang="en-US" altLang="zh-CN" sz="2000" b="1" dirty="0">
                <a:latin typeface="幼圆" pitchFamily="49" charset="-122"/>
                <a:ea typeface="幼圆" pitchFamily="49" charset="-122"/>
              </a:rPr>
              <a:t>Y=(y</a:t>
            </a:r>
            <a:r>
              <a:rPr lang="en-US" altLang="zh-CN" sz="2000" b="1" baseline="-25000" dirty="0">
                <a:latin typeface="幼圆" pitchFamily="49" charset="-122"/>
                <a:ea typeface="幼圆" pitchFamily="49" charset="-122"/>
              </a:rPr>
              <a:t>1</a:t>
            </a:r>
            <a:r>
              <a:rPr lang="en-US" altLang="zh-CN" sz="2000" b="1" dirty="0">
                <a:latin typeface="幼圆" pitchFamily="49" charset="-122"/>
                <a:ea typeface="幼圆" pitchFamily="49" charset="-122"/>
              </a:rPr>
              <a:t>,y</a:t>
            </a:r>
            <a:r>
              <a:rPr lang="en-US" altLang="zh-CN" sz="2000" b="1" baseline="-25000" dirty="0">
                <a:latin typeface="幼圆" pitchFamily="49" charset="-122"/>
                <a:ea typeface="幼圆" pitchFamily="49" charset="-122"/>
              </a:rPr>
              <a:t>2</a:t>
            </a:r>
            <a:r>
              <a:rPr lang="en-US" altLang="zh-CN" sz="2000" b="1" dirty="0">
                <a:latin typeface="幼圆" pitchFamily="49" charset="-122"/>
                <a:ea typeface="幼圆" pitchFamily="49" charset="-122"/>
              </a:rPr>
              <a:t>,…,</a:t>
            </a:r>
            <a:r>
              <a:rPr lang="en-US" altLang="zh-CN" sz="2000" b="1" dirty="0" err="1">
                <a:latin typeface="幼圆" pitchFamily="49" charset="-122"/>
                <a:ea typeface="幼圆" pitchFamily="49" charset="-122"/>
              </a:rPr>
              <a:t>y</a:t>
            </a:r>
            <a:r>
              <a:rPr lang="en-US" altLang="zh-CN" sz="2000" b="1" baseline="-25000" dirty="0" err="1">
                <a:latin typeface="幼圆" pitchFamily="49" charset="-122"/>
                <a:ea typeface="幼圆" pitchFamily="49" charset="-122"/>
              </a:rPr>
              <a:t>m</a:t>
            </a:r>
            <a:r>
              <a:rPr lang="en-US" altLang="zh-CN" sz="2000" b="1" dirty="0">
                <a:latin typeface="幼圆" pitchFamily="49" charset="-122"/>
                <a:ea typeface="幼圆" pitchFamily="49" charset="-122"/>
              </a:rPr>
              <a:t>)</a:t>
            </a:r>
            <a:r>
              <a:rPr lang="zh-CN" altLang="en-US" sz="2000" b="1" dirty="0">
                <a:latin typeface="幼圆" pitchFamily="49" charset="-122"/>
                <a:ea typeface="幼圆" pitchFamily="49" charset="-122"/>
              </a:rPr>
              <a:t>；输入层各个输入到相应神经元的连接权值分别是</a:t>
            </a:r>
            <a:r>
              <a:rPr lang="en-US" altLang="zh-CN" sz="2000" b="1" dirty="0" err="1">
                <a:latin typeface="幼圆" pitchFamily="49" charset="-122"/>
                <a:ea typeface="幼圆" pitchFamily="49" charset="-122"/>
              </a:rPr>
              <a:t>w</a:t>
            </a:r>
            <a:r>
              <a:rPr lang="en-US" altLang="zh-CN" sz="2000" b="1" baseline="-25000" dirty="0" err="1">
                <a:latin typeface="幼圆" pitchFamily="49" charset="-122"/>
                <a:ea typeface="幼圆" pitchFamily="49" charset="-122"/>
              </a:rPr>
              <a:t>ij</a:t>
            </a:r>
            <a:r>
              <a:rPr lang="zh-CN" altLang="en-US" sz="2000" b="1" dirty="0">
                <a:latin typeface="幼圆" pitchFamily="49" charset="-122"/>
                <a:ea typeface="幼圆" pitchFamily="49" charset="-122"/>
              </a:rPr>
              <a:t>，</a:t>
            </a:r>
            <a:r>
              <a:rPr lang="en-US" altLang="zh-CN" sz="2000" b="1" dirty="0">
                <a:latin typeface="幼圆" pitchFamily="49" charset="-122"/>
                <a:ea typeface="幼圆" pitchFamily="49" charset="-122"/>
              </a:rPr>
              <a:t>i=1,2,..,n</a:t>
            </a:r>
            <a:r>
              <a:rPr lang="zh-CN" altLang="en-US" sz="2000" b="1" dirty="0">
                <a:latin typeface="幼圆" pitchFamily="49" charset="-122"/>
                <a:ea typeface="幼圆" pitchFamily="49" charset="-122"/>
              </a:rPr>
              <a:t>，</a:t>
            </a:r>
            <a:r>
              <a:rPr lang="en-US" altLang="zh-CN" sz="2000" b="1" dirty="0">
                <a:latin typeface="幼圆" pitchFamily="49" charset="-122"/>
                <a:ea typeface="幼圆" pitchFamily="49" charset="-122"/>
              </a:rPr>
              <a:t>j=1,2,.., m</a:t>
            </a:r>
            <a:r>
              <a:rPr lang="zh-CN" altLang="en-US" sz="2000" b="1" dirty="0">
                <a:latin typeface="幼圆" pitchFamily="49" charset="-122"/>
                <a:ea typeface="幼圆" pitchFamily="49" charset="-122"/>
              </a:rPr>
              <a:t>。</a:t>
            </a:r>
          </a:p>
        </p:txBody>
      </p:sp>
      <p:grpSp>
        <p:nvGrpSpPr>
          <p:cNvPr id="72708" name="Group 4"/>
          <p:cNvGrpSpPr>
            <a:grpSpLocks noChangeAspect="1"/>
          </p:cNvGrpSpPr>
          <p:nvPr/>
        </p:nvGrpSpPr>
        <p:grpSpPr bwMode="auto">
          <a:xfrm>
            <a:off x="1979613" y="2565400"/>
            <a:ext cx="3889375" cy="3217863"/>
            <a:chOff x="1565" y="3741"/>
            <a:chExt cx="3228" cy="2680"/>
          </a:xfrm>
        </p:grpSpPr>
        <p:sp>
          <p:nvSpPr>
            <p:cNvPr id="72709" name="AutoShape 5"/>
            <p:cNvSpPr>
              <a:spLocks noChangeAspect="1" noChangeArrowheads="1"/>
            </p:cNvSpPr>
            <p:nvPr/>
          </p:nvSpPr>
          <p:spPr bwMode="auto">
            <a:xfrm>
              <a:off x="1565" y="3741"/>
              <a:ext cx="3228" cy="2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710" name="Oval 6"/>
            <p:cNvSpPr>
              <a:spLocks noChangeArrowheads="1"/>
            </p:cNvSpPr>
            <p:nvPr/>
          </p:nvSpPr>
          <p:spPr bwMode="auto">
            <a:xfrm>
              <a:off x="2133" y="3872"/>
              <a:ext cx="141" cy="132"/>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1" name="Oval 7"/>
            <p:cNvSpPr>
              <a:spLocks noChangeArrowheads="1"/>
            </p:cNvSpPr>
            <p:nvPr/>
          </p:nvSpPr>
          <p:spPr bwMode="auto">
            <a:xfrm>
              <a:off x="2115" y="4267"/>
              <a:ext cx="142" cy="131"/>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2" name="Oval 8"/>
            <p:cNvSpPr>
              <a:spLocks noChangeArrowheads="1"/>
            </p:cNvSpPr>
            <p:nvPr/>
          </p:nvSpPr>
          <p:spPr bwMode="auto">
            <a:xfrm>
              <a:off x="2133" y="5370"/>
              <a:ext cx="141" cy="132"/>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3" name="Oval 9"/>
            <p:cNvSpPr>
              <a:spLocks noChangeArrowheads="1"/>
            </p:cNvSpPr>
            <p:nvPr/>
          </p:nvSpPr>
          <p:spPr bwMode="auto">
            <a:xfrm>
              <a:off x="2115" y="4766"/>
              <a:ext cx="142" cy="130"/>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4" name="Oval 10"/>
            <p:cNvSpPr>
              <a:spLocks noChangeArrowheads="1"/>
            </p:cNvSpPr>
            <p:nvPr/>
          </p:nvSpPr>
          <p:spPr bwMode="auto">
            <a:xfrm>
              <a:off x="3675" y="4030"/>
              <a:ext cx="125" cy="131"/>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5" name="Oval 11"/>
            <p:cNvSpPr>
              <a:spLocks noChangeArrowheads="1"/>
            </p:cNvSpPr>
            <p:nvPr/>
          </p:nvSpPr>
          <p:spPr bwMode="auto">
            <a:xfrm>
              <a:off x="3676" y="4529"/>
              <a:ext cx="124" cy="132"/>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6" name="Oval 12"/>
            <p:cNvSpPr>
              <a:spLocks noChangeArrowheads="1"/>
            </p:cNvSpPr>
            <p:nvPr/>
          </p:nvSpPr>
          <p:spPr bwMode="auto">
            <a:xfrm>
              <a:off x="3640" y="5291"/>
              <a:ext cx="124" cy="132"/>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7" name="Line 13"/>
            <p:cNvSpPr>
              <a:spLocks noChangeShapeType="1"/>
            </p:cNvSpPr>
            <p:nvPr/>
          </p:nvSpPr>
          <p:spPr bwMode="auto">
            <a:xfrm>
              <a:off x="2274" y="3899"/>
              <a:ext cx="1419" cy="21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8" name="Line 14"/>
            <p:cNvSpPr>
              <a:spLocks noChangeShapeType="1"/>
            </p:cNvSpPr>
            <p:nvPr/>
          </p:nvSpPr>
          <p:spPr bwMode="auto">
            <a:xfrm>
              <a:off x="2239" y="3925"/>
              <a:ext cx="1419" cy="63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19" name="Line 15"/>
            <p:cNvSpPr>
              <a:spLocks noChangeShapeType="1"/>
            </p:cNvSpPr>
            <p:nvPr/>
          </p:nvSpPr>
          <p:spPr bwMode="auto">
            <a:xfrm>
              <a:off x="2239" y="3951"/>
              <a:ext cx="1419" cy="136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0" name="Line 16"/>
            <p:cNvSpPr>
              <a:spLocks noChangeShapeType="1"/>
            </p:cNvSpPr>
            <p:nvPr/>
          </p:nvSpPr>
          <p:spPr bwMode="auto">
            <a:xfrm flipV="1">
              <a:off x="2239" y="4135"/>
              <a:ext cx="1383" cy="18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1" name="Line 17"/>
            <p:cNvSpPr>
              <a:spLocks noChangeShapeType="1"/>
            </p:cNvSpPr>
            <p:nvPr/>
          </p:nvSpPr>
          <p:spPr bwMode="auto">
            <a:xfrm>
              <a:off x="2239" y="4345"/>
              <a:ext cx="1383" cy="23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2" name="Line 18"/>
            <p:cNvSpPr>
              <a:spLocks noChangeShapeType="1"/>
            </p:cNvSpPr>
            <p:nvPr/>
          </p:nvSpPr>
          <p:spPr bwMode="auto">
            <a:xfrm>
              <a:off x="2257" y="4345"/>
              <a:ext cx="1347" cy="97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3" name="Line 19"/>
            <p:cNvSpPr>
              <a:spLocks noChangeShapeType="1"/>
            </p:cNvSpPr>
            <p:nvPr/>
          </p:nvSpPr>
          <p:spPr bwMode="auto">
            <a:xfrm flipV="1">
              <a:off x="2239" y="4135"/>
              <a:ext cx="1419" cy="63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4" name="Line 20"/>
            <p:cNvSpPr>
              <a:spLocks noChangeShapeType="1"/>
            </p:cNvSpPr>
            <p:nvPr/>
          </p:nvSpPr>
          <p:spPr bwMode="auto">
            <a:xfrm flipV="1">
              <a:off x="2274" y="4608"/>
              <a:ext cx="1384" cy="21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5" name="Line 21"/>
            <p:cNvSpPr>
              <a:spLocks noChangeShapeType="1"/>
            </p:cNvSpPr>
            <p:nvPr/>
          </p:nvSpPr>
          <p:spPr bwMode="auto">
            <a:xfrm>
              <a:off x="2239" y="4871"/>
              <a:ext cx="1383" cy="47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6" name="Line 22"/>
            <p:cNvSpPr>
              <a:spLocks noChangeShapeType="1"/>
            </p:cNvSpPr>
            <p:nvPr/>
          </p:nvSpPr>
          <p:spPr bwMode="auto">
            <a:xfrm flipV="1">
              <a:off x="2239" y="4135"/>
              <a:ext cx="1419" cy="126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7" name="Line 23"/>
            <p:cNvSpPr>
              <a:spLocks noChangeShapeType="1"/>
            </p:cNvSpPr>
            <p:nvPr/>
          </p:nvSpPr>
          <p:spPr bwMode="auto">
            <a:xfrm flipV="1">
              <a:off x="2257" y="4634"/>
              <a:ext cx="1436" cy="76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8" name="Line 24"/>
            <p:cNvSpPr>
              <a:spLocks noChangeShapeType="1"/>
            </p:cNvSpPr>
            <p:nvPr/>
          </p:nvSpPr>
          <p:spPr bwMode="auto">
            <a:xfrm flipV="1">
              <a:off x="2239" y="5396"/>
              <a:ext cx="1419" cy="5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29" name="Line 25"/>
            <p:cNvSpPr>
              <a:spLocks noChangeShapeType="1"/>
            </p:cNvSpPr>
            <p:nvPr/>
          </p:nvSpPr>
          <p:spPr bwMode="auto">
            <a:xfrm>
              <a:off x="3800" y="4083"/>
              <a:ext cx="424"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30" name="Line 26"/>
            <p:cNvSpPr>
              <a:spLocks noChangeShapeType="1"/>
            </p:cNvSpPr>
            <p:nvPr/>
          </p:nvSpPr>
          <p:spPr bwMode="auto">
            <a:xfrm>
              <a:off x="3818" y="4582"/>
              <a:ext cx="371"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31" name="Line 27"/>
            <p:cNvSpPr>
              <a:spLocks noChangeShapeType="1"/>
            </p:cNvSpPr>
            <p:nvPr/>
          </p:nvSpPr>
          <p:spPr bwMode="auto">
            <a:xfrm>
              <a:off x="3835" y="5370"/>
              <a:ext cx="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32" name="Line 28"/>
            <p:cNvSpPr>
              <a:spLocks noChangeShapeType="1"/>
            </p:cNvSpPr>
            <p:nvPr/>
          </p:nvSpPr>
          <p:spPr bwMode="auto">
            <a:xfrm>
              <a:off x="3782" y="5344"/>
              <a:ext cx="355"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733" name="Text Box 29"/>
            <p:cNvSpPr txBox="1">
              <a:spLocks noChangeArrowheads="1"/>
            </p:cNvSpPr>
            <p:nvPr/>
          </p:nvSpPr>
          <p:spPr bwMode="auto">
            <a:xfrm>
              <a:off x="3675" y="4818"/>
              <a:ext cx="373" cy="26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a:latin typeface="Times New Roman" pitchFamily="18" charset="0"/>
                </a:rPr>
                <a:t>…</a:t>
              </a:r>
              <a:endParaRPr lang="en-US" altLang="zh-CN"/>
            </a:p>
          </p:txBody>
        </p:sp>
        <p:sp>
          <p:nvSpPr>
            <p:cNvPr id="72734" name="Text Box 30"/>
            <p:cNvSpPr txBox="1">
              <a:spLocks noChangeArrowheads="1"/>
            </p:cNvSpPr>
            <p:nvPr/>
          </p:nvSpPr>
          <p:spPr bwMode="auto">
            <a:xfrm>
              <a:off x="2062" y="4976"/>
              <a:ext cx="335" cy="26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a:latin typeface="Times New Roman" pitchFamily="18" charset="0"/>
                </a:rPr>
                <a:t>…</a:t>
              </a:r>
              <a:endParaRPr lang="en-US" altLang="zh-CN"/>
            </a:p>
          </p:txBody>
        </p:sp>
        <p:sp>
          <p:nvSpPr>
            <p:cNvPr id="72735" name="Text Box 31"/>
            <p:cNvSpPr txBox="1">
              <a:spLocks noChangeArrowheads="1"/>
            </p:cNvSpPr>
            <p:nvPr/>
          </p:nvSpPr>
          <p:spPr bwMode="auto">
            <a:xfrm>
              <a:off x="1707" y="3793"/>
              <a:ext cx="301"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1</a:t>
              </a:r>
            </a:p>
          </p:txBody>
        </p:sp>
        <p:sp>
          <p:nvSpPr>
            <p:cNvPr id="72736" name="Text Box 32"/>
            <p:cNvSpPr txBox="1">
              <a:spLocks noChangeArrowheads="1"/>
            </p:cNvSpPr>
            <p:nvPr/>
          </p:nvSpPr>
          <p:spPr bwMode="auto">
            <a:xfrm>
              <a:off x="1671" y="4214"/>
              <a:ext cx="302"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2</a:t>
              </a:r>
            </a:p>
          </p:txBody>
        </p:sp>
        <p:sp>
          <p:nvSpPr>
            <p:cNvPr id="72737" name="Text Box 33"/>
            <p:cNvSpPr txBox="1">
              <a:spLocks noChangeArrowheads="1"/>
            </p:cNvSpPr>
            <p:nvPr/>
          </p:nvSpPr>
          <p:spPr bwMode="auto">
            <a:xfrm>
              <a:off x="1689" y="4739"/>
              <a:ext cx="302"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3</a:t>
              </a:r>
            </a:p>
          </p:txBody>
        </p:sp>
        <p:sp>
          <p:nvSpPr>
            <p:cNvPr id="72738" name="Text Box 34"/>
            <p:cNvSpPr txBox="1">
              <a:spLocks noChangeArrowheads="1"/>
            </p:cNvSpPr>
            <p:nvPr/>
          </p:nvSpPr>
          <p:spPr bwMode="auto">
            <a:xfrm>
              <a:off x="1707" y="5317"/>
              <a:ext cx="301"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n</a:t>
              </a:r>
            </a:p>
          </p:txBody>
        </p:sp>
        <p:sp>
          <p:nvSpPr>
            <p:cNvPr id="72739" name="Text Box 35"/>
            <p:cNvSpPr txBox="1">
              <a:spLocks noChangeArrowheads="1"/>
            </p:cNvSpPr>
            <p:nvPr/>
          </p:nvSpPr>
          <p:spPr bwMode="auto">
            <a:xfrm>
              <a:off x="4332" y="3925"/>
              <a:ext cx="301" cy="26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y</a:t>
              </a:r>
              <a:r>
                <a:rPr lang="en-US" altLang="zh-CN" sz="1600" baseline="-25000">
                  <a:latin typeface="Times New Roman" pitchFamily="18" charset="0"/>
                </a:rPr>
                <a:t>1</a:t>
              </a:r>
            </a:p>
          </p:txBody>
        </p:sp>
        <p:sp>
          <p:nvSpPr>
            <p:cNvPr id="72740" name="Text Box 36"/>
            <p:cNvSpPr txBox="1">
              <a:spLocks noChangeArrowheads="1"/>
            </p:cNvSpPr>
            <p:nvPr/>
          </p:nvSpPr>
          <p:spPr bwMode="auto">
            <a:xfrm>
              <a:off x="4332" y="4450"/>
              <a:ext cx="301" cy="29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Y</a:t>
              </a:r>
              <a:r>
                <a:rPr lang="en-US" altLang="zh-CN" sz="1600" baseline="-25000">
                  <a:latin typeface="Times New Roman" pitchFamily="18" charset="0"/>
                </a:rPr>
                <a:t>2</a:t>
              </a:r>
            </a:p>
          </p:txBody>
        </p:sp>
        <p:sp>
          <p:nvSpPr>
            <p:cNvPr id="72741" name="Text Box 37"/>
            <p:cNvSpPr txBox="1">
              <a:spLocks noChangeArrowheads="1"/>
            </p:cNvSpPr>
            <p:nvPr/>
          </p:nvSpPr>
          <p:spPr bwMode="auto">
            <a:xfrm>
              <a:off x="4296" y="5186"/>
              <a:ext cx="302" cy="2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y</a:t>
              </a:r>
              <a:r>
                <a:rPr lang="en-US" altLang="zh-CN" sz="1600" baseline="-25000">
                  <a:latin typeface="Times New Roman" pitchFamily="18" charset="0"/>
                </a:rPr>
                <a:t>m</a:t>
              </a:r>
            </a:p>
          </p:txBody>
        </p:sp>
        <p:sp>
          <p:nvSpPr>
            <p:cNvPr id="72742" name="Text Box 38"/>
            <p:cNvSpPr txBox="1">
              <a:spLocks noChangeArrowheads="1"/>
            </p:cNvSpPr>
            <p:nvPr/>
          </p:nvSpPr>
          <p:spPr bwMode="auto">
            <a:xfrm>
              <a:off x="2807" y="5528"/>
              <a:ext cx="480" cy="5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权值</a:t>
              </a:r>
            </a:p>
            <a:p>
              <a:pPr algn="just"/>
              <a:r>
                <a:rPr lang="en-US" altLang="zh-CN" sz="1600">
                  <a:latin typeface="Times New Roman" pitchFamily="18" charset="0"/>
                </a:rPr>
                <a:t>w</a:t>
              </a:r>
              <a:r>
                <a:rPr lang="en-US" altLang="zh-CN" sz="1600" baseline="-25000">
                  <a:latin typeface="Times New Roman" pitchFamily="18" charset="0"/>
                </a:rPr>
                <a:t>ij</a:t>
              </a:r>
            </a:p>
          </p:txBody>
        </p:sp>
        <p:sp>
          <p:nvSpPr>
            <p:cNvPr id="72743" name="Text Box 39"/>
            <p:cNvSpPr txBox="1">
              <a:spLocks noChangeArrowheads="1"/>
            </p:cNvSpPr>
            <p:nvPr/>
          </p:nvSpPr>
          <p:spPr bwMode="auto">
            <a:xfrm>
              <a:off x="3534" y="5685"/>
              <a:ext cx="568"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输出层</a:t>
              </a:r>
              <a:endParaRPr lang="zh-CN" altLang="en-US" sz="1600"/>
            </a:p>
          </p:txBody>
        </p:sp>
        <p:sp>
          <p:nvSpPr>
            <p:cNvPr id="72744" name="Text Box 40"/>
            <p:cNvSpPr txBox="1">
              <a:spLocks noChangeArrowheads="1"/>
            </p:cNvSpPr>
            <p:nvPr/>
          </p:nvSpPr>
          <p:spPr bwMode="auto">
            <a:xfrm>
              <a:off x="1920" y="5659"/>
              <a:ext cx="568"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输入层</a:t>
              </a:r>
              <a:endParaRPr lang="zh-CN" altLang="en-US" sz="1600"/>
            </a:p>
          </p:txBody>
        </p:sp>
      </p:grpSp>
      <p:sp>
        <p:nvSpPr>
          <p:cNvPr id="43" name="Text Box 2"/>
          <p:cNvSpPr txBox="1">
            <a:spLocks noChangeArrowheads="1"/>
          </p:cNvSpPr>
          <p:nvPr/>
        </p:nvSpPr>
        <p:spPr bwMode="auto">
          <a:xfrm>
            <a:off x="-508" y="188640"/>
            <a:ext cx="914514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a:solidFill>
                  <a:schemeClr val="accent2"/>
                </a:solidFill>
                <a:latin typeface="方正姚体" pitchFamily="2" charset="-122"/>
                <a:ea typeface="方正姚体" pitchFamily="2" charset="-122"/>
                <a:cs typeface="+mj-cs"/>
              </a:rPr>
              <a:t>人工神经网络的互联</a:t>
            </a:r>
            <a:r>
              <a:rPr lang="zh-CN" altLang="en-US" sz="4400" b="1" dirty="0" smtClean="0">
                <a:solidFill>
                  <a:schemeClr val="accent2"/>
                </a:solidFill>
                <a:latin typeface="方正姚体" pitchFamily="2" charset="-122"/>
                <a:ea typeface="方正姚体" pitchFamily="2" charset="-122"/>
                <a:cs typeface="+mj-cs"/>
              </a:rPr>
              <a:t>结构</a:t>
            </a:r>
            <a:r>
              <a:rPr lang="en-US" altLang="zh-CN" sz="4000" b="1" dirty="0" smtClean="0">
                <a:solidFill>
                  <a:schemeClr val="accent2"/>
                </a:solidFill>
                <a:latin typeface="方正姚体" pitchFamily="2" charset="-122"/>
                <a:ea typeface="方正姚体" pitchFamily="2" charset="-122"/>
                <a:cs typeface="+mj-cs"/>
              </a:rPr>
              <a:t>—</a:t>
            </a:r>
            <a:r>
              <a:rPr lang="zh-CN" altLang="en-US" sz="4000" b="1" dirty="0" smtClean="0">
                <a:solidFill>
                  <a:schemeClr val="accent2"/>
                </a:solidFill>
                <a:latin typeface="方正姚体" pitchFamily="2" charset="-122"/>
                <a:ea typeface="方正姚体" pitchFamily="2" charset="-122"/>
                <a:cs typeface="+mj-cs"/>
              </a:rPr>
              <a:t>前馈网络</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2"/>
          <p:cNvSpPr txBox="1">
            <a:spLocks noChangeArrowheads="1"/>
          </p:cNvSpPr>
          <p:nvPr/>
        </p:nvSpPr>
        <p:spPr bwMode="auto">
          <a:xfrm>
            <a:off x="215900" y="1628775"/>
            <a:ext cx="8713788" cy="469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Bef>
                <a:spcPct val="10000"/>
              </a:spcBef>
            </a:pPr>
            <a:r>
              <a:rPr lang="zh-CN" altLang="en-US" sz="2200" b="1" dirty="0" smtClean="0">
                <a:latin typeface="幼圆" pitchFamily="49" charset="-122"/>
                <a:ea typeface="幼圆" pitchFamily="49" charset="-122"/>
              </a:rPr>
              <a:t>若</a:t>
            </a:r>
            <a:r>
              <a:rPr lang="zh-CN" altLang="en-US" sz="2200" b="1" dirty="0">
                <a:latin typeface="幼圆" pitchFamily="49" charset="-122"/>
                <a:ea typeface="幼圆" pitchFamily="49" charset="-122"/>
              </a:rPr>
              <a:t>假设各神经元的阈值分别是</a:t>
            </a:r>
            <a:r>
              <a:rPr lang="en-US" altLang="zh-CN" sz="2200" b="1" dirty="0" err="1">
                <a:latin typeface="幼圆" pitchFamily="49" charset="-122"/>
                <a:ea typeface="幼圆" pitchFamily="49" charset="-122"/>
              </a:rPr>
              <a:t>θ</a:t>
            </a:r>
            <a:r>
              <a:rPr lang="en-US" altLang="zh-CN" sz="2200" b="1" baseline="-25000" dirty="0" err="1">
                <a:latin typeface="幼圆" pitchFamily="49" charset="-122"/>
                <a:ea typeface="幼圆" pitchFamily="49" charset="-122"/>
              </a:rPr>
              <a:t>j</a:t>
            </a:r>
            <a:r>
              <a:rPr lang="zh-CN" altLang="en-US" sz="2200" b="1" dirty="0">
                <a:latin typeface="幼圆" pitchFamily="49" charset="-122"/>
                <a:ea typeface="幼圆" pitchFamily="49" charset="-122"/>
              </a:rPr>
              <a:t>，</a:t>
            </a:r>
            <a:r>
              <a:rPr lang="en-US" altLang="zh-CN" sz="2200" b="1" dirty="0">
                <a:latin typeface="幼圆" pitchFamily="49" charset="-122"/>
                <a:ea typeface="幼圆" pitchFamily="49" charset="-122"/>
              </a:rPr>
              <a:t>j=1,2,…,m</a:t>
            </a:r>
            <a:r>
              <a:rPr lang="zh-CN" altLang="en-US" sz="2200" b="1" dirty="0">
                <a:latin typeface="幼圆" pitchFamily="49" charset="-122"/>
                <a:ea typeface="幼圆" pitchFamily="49" charset="-122"/>
              </a:rPr>
              <a:t>，则各神经元的输出</a:t>
            </a:r>
            <a:r>
              <a:rPr lang="en-US" altLang="zh-CN" sz="2200" b="1" dirty="0" err="1">
                <a:latin typeface="幼圆" pitchFamily="49" charset="-122"/>
                <a:ea typeface="幼圆" pitchFamily="49" charset="-122"/>
              </a:rPr>
              <a:t>y</a:t>
            </a:r>
            <a:r>
              <a:rPr lang="en-US" altLang="zh-CN" sz="2200" b="1" baseline="-25000" dirty="0" err="1">
                <a:latin typeface="幼圆" pitchFamily="49" charset="-122"/>
                <a:ea typeface="幼圆" pitchFamily="49" charset="-122"/>
              </a:rPr>
              <a:t>j</a:t>
            </a:r>
            <a:r>
              <a:rPr lang="en-US" altLang="zh-CN" sz="2200" b="1" dirty="0">
                <a:latin typeface="幼圆" pitchFamily="49" charset="-122"/>
                <a:ea typeface="幼圆" pitchFamily="49" charset="-122"/>
              </a:rPr>
              <a:t>, j=1,2,..,m</a:t>
            </a:r>
            <a:r>
              <a:rPr lang="zh-CN" altLang="en-US" sz="2200" b="1" dirty="0">
                <a:latin typeface="幼圆" pitchFamily="49" charset="-122"/>
                <a:ea typeface="幼圆" pitchFamily="49" charset="-122"/>
              </a:rPr>
              <a:t>分别为：</a:t>
            </a: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r>
              <a:rPr lang="zh-CN" altLang="en-US" sz="2000" b="1" dirty="0">
                <a:latin typeface="幼圆" pitchFamily="49" charset="-122"/>
                <a:ea typeface="幼圆" pitchFamily="49" charset="-122"/>
              </a:rPr>
              <a:t>其中，由所有连接权值</a:t>
            </a:r>
            <a:r>
              <a:rPr lang="en-US" altLang="zh-CN" sz="2000" b="1" dirty="0" err="1">
                <a:latin typeface="幼圆" pitchFamily="49" charset="-122"/>
                <a:ea typeface="幼圆" pitchFamily="49" charset="-122"/>
              </a:rPr>
              <a:t>w</a:t>
            </a:r>
            <a:r>
              <a:rPr lang="en-US" altLang="zh-CN" sz="2000" b="1" baseline="-25000" dirty="0" err="1">
                <a:latin typeface="幼圆" pitchFamily="49" charset="-122"/>
                <a:ea typeface="幼圆" pitchFamily="49" charset="-122"/>
              </a:rPr>
              <a:t>ij</a:t>
            </a:r>
            <a:r>
              <a:rPr lang="zh-CN" altLang="en-US" sz="2000" b="1" dirty="0">
                <a:latin typeface="幼圆" pitchFamily="49" charset="-122"/>
                <a:ea typeface="幼圆" pitchFamily="49" charset="-122"/>
              </a:rPr>
              <a:t>构成的连接权值矩阵</a:t>
            </a:r>
            <a:r>
              <a:rPr lang="en-US" altLang="zh-CN" sz="2000" b="1" dirty="0">
                <a:latin typeface="幼圆" pitchFamily="49" charset="-122"/>
                <a:ea typeface="幼圆" pitchFamily="49" charset="-122"/>
              </a:rPr>
              <a:t>W</a:t>
            </a:r>
            <a:r>
              <a:rPr lang="zh-CN" altLang="en-US" sz="2000" b="1" dirty="0">
                <a:latin typeface="幼圆" pitchFamily="49" charset="-122"/>
                <a:ea typeface="幼圆" pitchFamily="49" charset="-122"/>
              </a:rPr>
              <a:t>为：</a:t>
            </a:r>
          </a:p>
          <a:p>
            <a:pPr>
              <a:lnSpc>
                <a:spcPct val="105000"/>
              </a:lnSpc>
              <a:spcBef>
                <a:spcPct val="10000"/>
              </a:spcBef>
            </a:pPr>
            <a:endParaRPr lang="zh-CN" altLang="en-US" sz="2000" dirty="0">
              <a:latin typeface="幼圆" pitchFamily="49" charset="-122"/>
              <a:ea typeface="幼圆" pitchFamily="49" charset="-122"/>
            </a:endParaRP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endParaRPr lang="zh-CN" altLang="en-US" dirty="0">
              <a:latin typeface="幼圆" pitchFamily="49" charset="-122"/>
              <a:ea typeface="幼圆" pitchFamily="49" charset="-122"/>
            </a:endParaRPr>
          </a:p>
          <a:p>
            <a:pPr>
              <a:lnSpc>
                <a:spcPct val="105000"/>
              </a:lnSpc>
              <a:spcBef>
                <a:spcPct val="10000"/>
              </a:spcBef>
            </a:pPr>
            <a:r>
              <a:rPr lang="zh-CN" altLang="en-US" sz="2000" b="1" dirty="0" smtClean="0">
                <a:latin typeface="幼圆" pitchFamily="49" charset="-122"/>
                <a:ea typeface="幼圆" pitchFamily="49" charset="-122"/>
              </a:rPr>
              <a:t>在</a:t>
            </a:r>
            <a:r>
              <a:rPr lang="zh-CN" altLang="en-US" sz="2000" b="1" dirty="0">
                <a:latin typeface="幼圆" pitchFamily="49" charset="-122"/>
                <a:ea typeface="幼圆" pitchFamily="49" charset="-122"/>
              </a:rPr>
              <a:t>实际应用中，该矩阵是通过大量的训练示例学习而形成的。</a:t>
            </a:r>
          </a:p>
        </p:txBody>
      </p:sp>
      <p:sp>
        <p:nvSpPr>
          <p:cNvPr id="7373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73733" name="Object 5"/>
          <p:cNvGraphicFramePr>
            <a:graphicFrameLocks noChangeAspect="1"/>
          </p:cNvGraphicFramePr>
          <p:nvPr/>
        </p:nvGraphicFramePr>
        <p:xfrm>
          <a:off x="1008063" y="2528888"/>
          <a:ext cx="3924300" cy="727075"/>
        </p:xfrm>
        <a:graphic>
          <a:graphicData uri="http://schemas.openxmlformats.org/presentationml/2006/ole">
            <mc:AlternateContent xmlns:mc="http://schemas.openxmlformats.org/markup-compatibility/2006">
              <mc:Choice xmlns:v="urn:schemas-microsoft-com:vml" Requires="v">
                <p:oleObj spid="_x0000_s74036" name="公式" r:id="rId4" imgW="2311400" imgH="431800" progId="Equation.3">
                  <p:embed/>
                </p:oleObj>
              </mc:Choice>
              <mc:Fallback>
                <p:oleObj name="公式" r:id="rId4" imgW="2311400" imgH="4318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8063" y="2528888"/>
                        <a:ext cx="3924300" cy="72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73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73735" name="Object 7"/>
          <p:cNvGraphicFramePr>
            <a:graphicFrameLocks noChangeAspect="1"/>
          </p:cNvGraphicFramePr>
          <p:nvPr/>
        </p:nvGraphicFramePr>
        <p:xfrm>
          <a:off x="1079500" y="3933825"/>
          <a:ext cx="2771775" cy="1841500"/>
        </p:xfrm>
        <a:graphic>
          <a:graphicData uri="http://schemas.openxmlformats.org/presentationml/2006/ole">
            <mc:AlternateContent xmlns:mc="http://schemas.openxmlformats.org/markup-compatibility/2006">
              <mc:Choice xmlns:v="urn:schemas-microsoft-com:vml" Requires="v">
                <p:oleObj spid="_x0000_s74037" name="公式" r:id="rId6" imgW="1422400" imgH="939800" progId="Equation.3">
                  <p:embed/>
                </p:oleObj>
              </mc:Choice>
              <mc:Fallback>
                <p:oleObj name="公式" r:id="rId6" imgW="1422400" imgH="93980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9500" y="3933825"/>
                        <a:ext cx="2771775" cy="184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2"/>
          <p:cNvSpPr txBox="1">
            <a:spLocks noChangeArrowheads="1"/>
          </p:cNvSpPr>
          <p:nvPr/>
        </p:nvSpPr>
        <p:spPr bwMode="auto">
          <a:xfrm>
            <a:off x="-508" y="188640"/>
            <a:ext cx="914514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a:solidFill>
                  <a:schemeClr val="accent2"/>
                </a:solidFill>
                <a:latin typeface="方正姚体" pitchFamily="2" charset="-122"/>
                <a:ea typeface="方正姚体" pitchFamily="2" charset="-122"/>
                <a:cs typeface="+mj-cs"/>
              </a:rPr>
              <a:t>人工神经网络的互联</a:t>
            </a:r>
            <a:r>
              <a:rPr lang="zh-CN" altLang="en-US" sz="4400" b="1" dirty="0" smtClean="0">
                <a:solidFill>
                  <a:schemeClr val="accent2"/>
                </a:solidFill>
                <a:latin typeface="方正姚体" pitchFamily="2" charset="-122"/>
                <a:ea typeface="方正姚体" pitchFamily="2" charset="-122"/>
                <a:cs typeface="+mj-cs"/>
              </a:rPr>
              <a:t>结构</a:t>
            </a:r>
            <a:r>
              <a:rPr lang="en-US" altLang="zh-CN" sz="4000" b="1" dirty="0" smtClean="0">
                <a:solidFill>
                  <a:schemeClr val="accent2"/>
                </a:solidFill>
                <a:latin typeface="方正姚体" pitchFamily="2" charset="-122"/>
                <a:ea typeface="方正姚体" pitchFamily="2" charset="-122"/>
                <a:cs typeface="+mj-cs"/>
              </a:rPr>
              <a:t>—</a:t>
            </a:r>
            <a:r>
              <a:rPr lang="zh-CN" altLang="en-US" sz="4000" b="1" dirty="0" smtClean="0">
                <a:solidFill>
                  <a:schemeClr val="accent2"/>
                </a:solidFill>
                <a:latin typeface="方正姚体" pitchFamily="2" charset="-122"/>
                <a:ea typeface="方正姚体" pitchFamily="2" charset="-122"/>
                <a:cs typeface="+mj-cs"/>
              </a:rPr>
              <a:t>前馈网络</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128379" y="1171803"/>
            <a:ext cx="8785225" cy="527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Arial" pitchFamily="34" charset="0"/>
              <a:buChar char="•"/>
            </a:pPr>
            <a:r>
              <a:rPr lang="zh-CN" altLang="en-US" sz="2000" b="1" dirty="0" smtClean="0">
                <a:latin typeface="幼圆" pitchFamily="49" charset="-122"/>
                <a:ea typeface="幼圆" pitchFamily="49" charset="-122"/>
              </a:rPr>
              <a:t>多</a:t>
            </a:r>
            <a:r>
              <a:rPr lang="zh-CN" altLang="en-US" sz="2000" b="1" dirty="0">
                <a:latin typeface="幼圆" pitchFamily="49" charset="-122"/>
                <a:ea typeface="幼圆" pitchFamily="49" charset="-122"/>
              </a:rPr>
              <a:t>层前馈网络是指那种除拥有输入、输出层外，还</a:t>
            </a:r>
            <a:r>
              <a:rPr lang="zh-CN" altLang="en-US" sz="2000" b="1" dirty="0">
                <a:solidFill>
                  <a:srgbClr val="0000FF"/>
                </a:solidFill>
                <a:latin typeface="幼圆" pitchFamily="49" charset="-122"/>
                <a:ea typeface="幼圆" pitchFamily="49" charset="-122"/>
              </a:rPr>
              <a:t>至少含有一个、或更多个隐含层</a:t>
            </a:r>
            <a:r>
              <a:rPr lang="zh-CN" altLang="en-US" sz="2000" b="1" dirty="0">
                <a:latin typeface="幼圆" pitchFamily="49" charset="-122"/>
                <a:ea typeface="幼圆" pitchFamily="49" charset="-122"/>
              </a:rPr>
              <a:t>的前馈</a:t>
            </a:r>
            <a:r>
              <a:rPr lang="zh-CN" altLang="en-US" sz="2000" b="1" dirty="0" smtClean="0">
                <a:latin typeface="幼圆" pitchFamily="49" charset="-122"/>
                <a:ea typeface="幼圆" pitchFamily="49" charset="-122"/>
              </a:rPr>
              <a:t>网络</a:t>
            </a:r>
            <a:endParaRPr lang="zh-CN" altLang="en-US" sz="2000" b="1" dirty="0">
              <a:latin typeface="幼圆" pitchFamily="49" charset="-122"/>
              <a:ea typeface="幼圆" pitchFamily="49" charset="-122"/>
            </a:endParaRPr>
          </a:p>
          <a:p>
            <a:pPr marL="800100" lvl="1" indent="-342900">
              <a:buFont typeface="Arial" pitchFamily="34" charset="0"/>
              <a:buChar char="•"/>
            </a:pPr>
            <a:r>
              <a:rPr lang="zh-CN" altLang="en-US" sz="2000" b="1" dirty="0" smtClean="0">
                <a:solidFill>
                  <a:srgbClr val="00B050"/>
                </a:solidFill>
                <a:latin typeface="仿宋_GB2312" pitchFamily="49" charset="-122"/>
                <a:ea typeface="仿宋_GB2312" pitchFamily="49" charset="-122"/>
              </a:rPr>
              <a:t>隐含层</a:t>
            </a:r>
            <a:r>
              <a:rPr lang="zh-CN" altLang="en-US" sz="2000" b="1" dirty="0">
                <a:solidFill>
                  <a:srgbClr val="00B050"/>
                </a:solidFill>
                <a:latin typeface="仿宋_GB2312" pitchFamily="49" charset="-122"/>
                <a:ea typeface="仿宋_GB2312" pitchFamily="49" charset="-122"/>
              </a:rPr>
              <a:t>是指由那些既不属于输入层又不属于输出层的神经元所构成的处理层</a:t>
            </a:r>
            <a:r>
              <a:rPr lang="en-US" altLang="zh-CN" sz="2000" b="1" dirty="0">
                <a:solidFill>
                  <a:srgbClr val="00B050"/>
                </a:solidFill>
                <a:latin typeface="仿宋_GB2312" pitchFamily="49" charset="-122"/>
                <a:ea typeface="仿宋_GB2312" pitchFamily="49" charset="-122"/>
              </a:rPr>
              <a:t>,</a:t>
            </a:r>
            <a:r>
              <a:rPr lang="zh-CN" altLang="en-US" sz="2000" b="1" dirty="0">
                <a:solidFill>
                  <a:srgbClr val="00B050"/>
                </a:solidFill>
                <a:latin typeface="仿宋_GB2312" pitchFamily="49" charset="-122"/>
                <a:ea typeface="仿宋_GB2312" pitchFamily="49" charset="-122"/>
              </a:rPr>
              <a:t>也被称为中间层。隐含层的作用是通过对输入层信号的加权处理，将其转移成更能被输出层接受的形式。</a:t>
            </a:r>
          </a:p>
          <a:p>
            <a:pPr marL="342900" indent="-342900">
              <a:buFont typeface="Arial" pitchFamily="34" charset="0"/>
              <a:buChar char="•"/>
            </a:pPr>
            <a:endParaRPr lang="zh-CN" altLang="en-US" sz="2000" b="1" dirty="0">
              <a:latin typeface="幼圆" pitchFamily="49" charset="-122"/>
              <a:ea typeface="幼圆" pitchFamily="49" charset="-122"/>
            </a:endParaRPr>
          </a:p>
          <a:p>
            <a:pPr marL="342900" indent="-342900">
              <a:buFont typeface="Arial" pitchFamily="34" charset="0"/>
              <a:buChar char="•"/>
            </a:pPr>
            <a:endParaRPr lang="zh-CN" altLang="en-US" sz="2000" dirty="0">
              <a:latin typeface="幼圆" pitchFamily="49" charset="-122"/>
              <a:ea typeface="幼圆" pitchFamily="49" charset="-122"/>
            </a:endParaRPr>
          </a:p>
          <a:p>
            <a:pPr marL="342900" indent="-342900">
              <a:buFont typeface="Arial" pitchFamily="34" charset="0"/>
              <a:buChar char="•"/>
            </a:pPr>
            <a:endParaRPr lang="zh-CN" altLang="en-US" sz="2000" dirty="0">
              <a:latin typeface="幼圆" pitchFamily="49" charset="-122"/>
              <a:ea typeface="幼圆" pitchFamily="49" charset="-122"/>
            </a:endParaRPr>
          </a:p>
          <a:p>
            <a:pPr marL="342900" indent="-342900">
              <a:buFont typeface="Arial" pitchFamily="34" charset="0"/>
              <a:buChar char="•"/>
            </a:pPr>
            <a:endParaRPr lang="zh-CN" altLang="en-US" sz="2000" dirty="0">
              <a:latin typeface="幼圆" pitchFamily="49" charset="-122"/>
              <a:ea typeface="幼圆" pitchFamily="49" charset="-122"/>
            </a:endParaRPr>
          </a:p>
          <a:p>
            <a:pPr marL="342900" indent="-342900">
              <a:buFont typeface="Arial" pitchFamily="34" charset="0"/>
              <a:buChar char="•"/>
            </a:pPr>
            <a:endParaRPr lang="zh-CN" altLang="en-US" sz="2000" dirty="0">
              <a:latin typeface="幼圆" pitchFamily="49" charset="-122"/>
              <a:ea typeface="幼圆" pitchFamily="49" charset="-122"/>
            </a:endParaRPr>
          </a:p>
          <a:p>
            <a:pPr marL="342900" indent="-342900">
              <a:buFont typeface="Arial" pitchFamily="34" charset="0"/>
              <a:buChar char="•"/>
            </a:pPr>
            <a:endParaRPr lang="zh-CN" altLang="en-US" sz="2000" dirty="0">
              <a:latin typeface="幼圆" pitchFamily="49" charset="-122"/>
              <a:ea typeface="幼圆" pitchFamily="49" charset="-122"/>
            </a:endParaRPr>
          </a:p>
          <a:p>
            <a:pPr marL="342900" indent="-342900">
              <a:buFont typeface="Arial" pitchFamily="34" charset="0"/>
              <a:buChar char="•"/>
            </a:pPr>
            <a:endParaRPr lang="zh-CN" altLang="en-US" sz="2000" dirty="0">
              <a:latin typeface="幼圆" pitchFamily="49" charset="-122"/>
              <a:ea typeface="幼圆" pitchFamily="49" charset="-122"/>
            </a:endParaRPr>
          </a:p>
          <a:p>
            <a:pPr marL="342900" indent="-342900">
              <a:buFont typeface="Arial" pitchFamily="34" charset="0"/>
              <a:buChar char="•"/>
            </a:pPr>
            <a:endParaRPr lang="zh-CN" altLang="en-US" sz="2000" dirty="0">
              <a:latin typeface="幼圆" pitchFamily="49" charset="-122"/>
              <a:ea typeface="幼圆" pitchFamily="49" charset="-122"/>
            </a:endParaRPr>
          </a:p>
          <a:p>
            <a:pPr marL="342900" indent="-342900">
              <a:buFont typeface="Arial" pitchFamily="34" charset="0"/>
              <a:buChar char="•"/>
            </a:pPr>
            <a:r>
              <a:rPr lang="zh-CN" altLang="en-US" sz="2000" dirty="0" smtClean="0">
                <a:solidFill>
                  <a:srgbClr val="0000CC"/>
                </a:solidFill>
                <a:latin typeface="幼圆" pitchFamily="49" charset="-122"/>
                <a:ea typeface="幼圆" pitchFamily="49" charset="-122"/>
              </a:rPr>
              <a:t>  </a:t>
            </a:r>
            <a:endParaRPr lang="zh-CN" altLang="en-US" sz="2000" dirty="0">
              <a:solidFill>
                <a:srgbClr val="0000CC"/>
              </a:solidFill>
              <a:latin typeface="幼圆" pitchFamily="49" charset="-122"/>
              <a:ea typeface="幼圆" pitchFamily="49" charset="-122"/>
            </a:endParaRPr>
          </a:p>
          <a:p>
            <a:pPr marL="342900" indent="-342900">
              <a:buFont typeface="Arial" pitchFamily="34" charset="0"/>
              <a:buChar char="•"/>
            </a:pPr>
            <a:r>
              <a:rPr lang="zh-CN" altLang="en-US" sz="2000" b="1" dirty="0" smtClean="0">
                <a:solidFill>
                  <a:srgbClr val="0000CC"/>
                </a:solidFill>
                <a:latin typeface="幼圆" pitchFamily="49" charset="-122"/>
                <a:ea typeface="幼圆" pitchFamily="49" charset="-122"/>
              </a:rPr>
              <a:t>多</a:t>
            </a:r>
            <a:r>
              <a:rPr lang="zh-CN" altLang="en-US" sz="2000" b="1" dirty="0">
                <a:solidFill>
                  <a:srgbClr val="0000CC"/>
                </a:solidFill>
                <a:latin typeface="幼圆" pitchFamily="49" charset="-122"/>
                <a:ea typeface="幼圆" pitchFamily="49" charset="-122"/>
              </a:rPr>
              <a:t>层前馈网络的输入层的输出向量是第一隐含层的输入信号，而第一隐含层的输出则是第二隐含层的输入信号，以此类推，直到输出层。</a:t>
            </a:r>
          </a:p>
          <a:p>
            <a:pPr marL="342900" indent="-342900">
              <a:buFont typeface="Arial" pitchFamily="34" charset="0"/>
              <a:buChar char="•"/>
            </a:pPr>
            <a:r>
              <a:rPr lang="zh-CN" altLang="en-US" sz="2000" b="1" dirty="0" smtClean="0">
                <a:solidFill>
                  <a:srgbClr val="0000CC"/>
                </a:solidFill>
                <a:latin typeface="幼圆" pitchFamily="49" charset="-122"/>
                <a:ea typeface="幼圆" pitchFamily="49" charset="-122"/>
              </a:rPr>
              <a:t>多</a:t>
            </a:r>
            <a:r>
              <a:rPr lang="zh-CN" altLang="en-US" sz="2000" b="1" dirty="0">
                <a:solidFill>
                  <a:srgbClr val="0000CC"/>
                </a:solidFill>
                <a:latin typeface="幼圆" pitchFamily="49" charset="-122"/>
                <a:ea typeface="幼圆" pitchFamily="49" charset="-122"/>
              </a:rPr>
              <a:t>层前馈网络的典型代表是</a:t>
            </a:r>
            <a:r>
              <a:rPr lang="en-US" altLang="zh-CN" sz="2000" b="1" dirty="0">
                <a:solidFill>
                  <a:srgbClr val="0000CC"/>
                </a:solidFill>
                <a:latin typeface="幼圆" pitchFamily="49" charset="-122"/>
                <a:ea typeface="幼圆" pitchFamily="49" charset="-122"/>
              </a:rPr>
              <a:t>BP</a:t>
            </a:r>
            <a:r>
              <a:rPr lang="zh-CN" altLang="en-US" sz="2000" b="1" dirty="0">
                <a:solidFill>
                  <a:srgbClr val="0000CC"/>
                </a:solidFill>
                <a:latin typeface="幼圆" pitchFamily="49" charset="-122"/>
                <a:ea typeface="幼圆" pitchFamily="49" charset="-122"/>
              </a:rPr>
              <a:t>网络。</a:t>
            </a:r>
          </a:p>
        </p:txBody>
      </p:sp>
      <p:grpSp>
        <p:nvGrpSpPr>
          <p:cNvPr id="2" name="组合 1"/>
          <p:cNvGrpSpPr/>
          <p:nvPr/>
        </p:nvGrpSpPr>
        <p:grpSpPr>
          <a:xfrm>
            <a:off x="2022282" y="3083966"/>
            <a:ext cx="4787900" cy="2089789"/>
            <a:chOff x="2022282" y="3083966"/>
            <a:chExt cx="4787900" cy="2089789"/>
          </a:xfrm>
        </p:grpSpPr>
        <p:grpSp>
          <p:nvGrpSpPr>
            <p:cNvPr id="74756" name="Group 4"/>
            <p:cNvGrpSpPr>
              <a:grpSpLocks/>
            </p:cNvGrpSpPr>
            <p:nvPr/>
          </p:nvGrpSpPr>
          <p:grpSpPr bwMode="auto">
            <a:xfrm>
              <a:off x="2022282" y="3083966"/>
              <a:ext cx="4787900" cy="2089789"/>
              <a:chOff x="1693" y="3794"/>
              <a:chExt cx="4220" cy="1811"/>
            </a:xfrm>
          </p:grpSpPr>
          <p:sp>
            <p:nvSpPr>
              <p:cNvPr id="74757" name="Oval 5"/>
              <p:cNvSpPr>
                <a:spLocks noChangeArrowheads="1"/>
              </p:cNvSpPr>
              <p:nvPr/>
            </p:nvSpPr>
            <p:spPr bwMode="auto">
              <a:xfrm>
                <a:off x="3716" y="4293"/>
                <a:ext cx="125" cy="130"/>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58" name="Line 6"/>
              <p:cNvSpPr>
                <a:spLocks noChangeShapeType="1"/>
              </p:cNvSpPr>
              <p:nvPr/>
            </p:nvSpPr>
            <p:spPr bwMode="auto">
              <a:xfrm flipV="1">
                <a:off x="3800" y="4293"/>
                <a:ext cx="1153" cy="81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59" name="Line 7"/>
              <p:cNvSpPr>
                <a:spLocks noChangeShapeType="1"/>
              </p:cNvSpPr>
              <p:nvPr/>
            </p:nvSpPr>
            <p:spPr bwMode="auto">
              <a:xfrm>
                <a:off x="3786" y="3951"/>
                <a:ext cx="1189" cy="86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0" name="Oval 8"/>
              <p:cNvSpPr>
                <a:spLocks noChangeArrowheads="1"/>
              </p:cNvSpPr>
              <p:nvPr/>
            </p:nvSpPr>
            <p:spPr bwMode="auto">
              <a:xfrm>
                <a:off x="2119" y="3847"/>
                <a:ext cx="141" cy="131"/>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1" name="Oval 9"/>
              <p:cNvSpPr>
                <a:spLocks noChangeArrowheads="1"/>
              </p:cNvSpPr>
              <p:nvPr/>
            </p:nvSpPr>
            <p:spPr bwMode="auto">
              <a:xfrm>
                <a:off x="2119" y="4268"/>
                <a:ext cx="141" cy="130"/>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2" name="Oval 10"/>
              <p:cNvSpPr>
                <a:spLocks noChangeArrowheads="1"/>
              </p:cNvSpPr>
              <p:nvPr/>
            </p:nvSpPr>
            <p:spPr bwMode="auto">
              <a:xfrm>
                <a:off x="2115" y="5055"/>
                <a:ext cx="141" cy="133"/>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3" name="Oval 11"/>
              <p:cNvSpPr>
                <a:spLocks noChangeArrowheads="1"/>
              </p:cNvSpPr>
              <p:nvPr/>
            </p:nvSpPr>
            <p:spPr bwMode="auto">
              <a:xfrm>
                <a:off x="3662" y="3873"/>
                <a:ext cx="125" cy="132"/>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4" name="Oval 12"/>
              <p:cNvSpPr>
                <a:spLocks noChangeArrowheads="1"/>
              </p:cNvSpPr>
              <p:nvPr/>
            </p:nvSpPr>
            <p:spPr bwMode="auto">
              <a:xfrm>
                <a:off x="3658" y="5082"/>
                <a:ext cx="123" cy="133"/>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5" name="Line 13"/>
              <p:cNvSpPr>
                <a:spLocks noChangeShapeType="1"/>
              </p:cNvSpPr>
              <p:nvPr/>
            </p:nvSpPr>
            <p:spPr bwMode="auto">
              <a:xfrm>
                <a:off x="2278" y="3900"/>
                <a:ext cx="1384"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6" name="Line 14"/>
              <p:cNvSpPr>
                <a:spLocks noChangeShapeType="1"/>
              </p:cNvSpPr>
              <p:nvPr/>
            </p:nvSpPr>
            <p:spPr bwMode="auto">
              <a:xfrm>
                <a:off x="2243" y="3925"/>
                <a:ext cx="1509" cy="39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7" name="Line 15"/>
              <p:cNvSpPr>
                <a:spLocks noChangeShapeType="1"/>
              </p:cNvSpPr>
              <p:nvPr/>
            </p:nvSpPr>
            <p:spPr bwMode="auto">
              <a:xfrm>
                <a:off x="2226" y="3952"/>
                <a:ext cx="1453" cy="115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8" name="Line 16"/>
              <p:cNvSpPr>
                <a:spLocks noChangeShapeType="1"/>
              </p:cNvSpPr>
              <p:nvPr/>
            </p:nvSpPr>
            <p:spPr bwMode="auto">
              <a:xfrm flipV="1">
                <a:off x="2261" y="3951"/>
                <a:ext cx="1419" cy="34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69" name="Line 17"/>
              <p:cNvSpPr>
                <a:spLocks noChangeShapeType="1"/>
              </p:cNvSpPr>
              <p:nvPr/>
            </p:nvSpPr>
            <p:spPr bwMode="auto">
              <a:xfrm>
                <a:off x="2260" y="4346"/>
                <a:ext cx="1454" cy="2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70" name="Line 18"/>
              <p:cNvSpPr>
                <a:spLocks noChangeShapeType="1"/>
              </p:cNvSpPr>
              <p:nvPr/>
            </p:nvSpPr>
            <p:spPr bwMode="auto">
              <a:xfrm>
                <a:off x="2207" y="4373"/>
                <a:ext cx="1455" cy="78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71" name="Line 19"/>
              <p:cNvSpPr>
                <a:spLocks noChangeShapeType="1"/>
              </p:cNvSpPr>
              <p:nvPr/>
            </p:nvSpPr>
            <p:spPr bwMode="auto">
              <a:xfrm flipV="1">
                <a:off x="2239" y="4005"/>
                <a:ext cx="1436" cy="107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72" name="Line 20"/>
              <p:cNvSpPr>
                <a:spLocks noChangeShapeType="1"/>
              </p:cNvSpPr>
              <p:nvPr/>
            </p:nvSpPr>
            <p:spPr bwMode="auto">
              <a:xfrm flipV="1">
                <a:off x="2239" y="4398"/>
                <a:ext cx="1472" cy="709"/>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73" name="Line 21"/>
              <p:cNvSpPr>
                <a:spLocks noChangeShapeType="1"/>
              </p:cNvSpPr>
              <p:nvPr/>
            </p:nvSpPr>
            <p:spPr bwMode="auto">
              <a:xfrm>
                <a:off x="2256" y="5134"/>
                <a:ext cx="1402" cy="5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74" name="Line 22"/>
              <p:cNvSpPr>
                <a:spLocks noChangeShapeType="1"/>
              </p:cNvSpPr>
              <p:nvPr/>
            </p:nvSpPr>
            <p:spPr bwMode="auto">
              <a:xfrm>
                <a:off x="3768" y="3926"/>
                <a:ext cx="1171" cy="28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75" name="Line 23"/>
              <p:cNvSpPr>
                <a:spLocks noChangeShapeType="1"/>
              </p:cNvSpPr>
              <p:nvPr/>
            </p:nvSpPr>
            <p:spPr bwMode="auto">
              <a:xfrm flipV="1">
                <a:off x="3804" y="4241"/>
                <a:ext cx="1170" cy="10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76" name="Text Box 24"/>
              <p:cNvSpPr txBox="1">
                <a:spLocks noChangeArrowheads="1"/>
              </p:cNvSpPr>
              <p:nvPr/>
            </p:nvSpPr>
            <p:spPr bwMode="auto">
              <a:xfrm>
                <a:off x="1693" y="3794"/>
                <a:ext cx="301"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1</a:t>
                </a:r>
              </a:p>
            </p:txBody>
          </p:sp>
          <p:sp>
            <p:nvSpPr>
              <p:cNvPr id="74777" name="Text Box 25"/>
              <p:cNvSpPr txBox="1">
                <a:spLocks noChangeArrowheads="1"/>
              </p:cNvSpPr>
              <p:nvPr/>
            </p:nvSpPr>
            <p:spPr bwMode="auto">
              <a:xfrm>
                <a:off x="1693" y="4294"/>
                <a:ext cx="302" cy="2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2</a:t>
                </a:r>
              </a:p>
            </p:txBody>
          </p:sp>
          <p:sp>
            <p:nvSpPr>
              <p:cNvPr id="74778" name="Text Box 26"/>
              <p:cNvSpPr txBox="1">
                <a:spLocks noChangeArrowheads="1"/>
              </p:cNvSpPr>
              <p:nvPr/>
            </p:nvSpPr>
            <p:spPr bwMode="auto">
              <a:xfrm>
                <a:off x="1724" y="4976"/>
                <a:ext cx="303"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n</a:t>
                </a:r>
              </a:p>
            </p:txBody>
          </p:sp>
          <p:sp>
            <p:nvSpPr>
              <p:cNvPr id="74779" name="Text Box 27"/>
              <p:cNvSpPr txBox="1">
                <a:spLocks noChangeArrowheads="1"/>
              </p:cNvSpPr>
              <p:nvPr/>
            </p:nvSpPr>
            <p:spPr bwMode="auto">
              <a:xfrm>
                <a:off x="5614" y="4110"/>
                <a:ext cx="299" cy="26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y</a:t>
                </a:r>
                <a:r>
                  <a:rPr lang="en-US" altLang="zh-CN" sz="1600" baseline="-25000">
                    <a:latin typeface="Times New Roman" pitchFamily="18" charset="0"/>
                  </a:rPr>
                  <a:t>1</a:t>
                </a:r>
              </a:p>
            </p:txBody>
          </p:sp>
          <p:sp>
            <p:nvSpPr>
              <p:cNvPr id="74780" name="Text Box 28"/>
              <p:cNvSpPr txBox="1">
                <a:spLocks noChangeArrowheads="1"/>
              </p:cNvSpPr>
              <p:nvPr/>
            </p:nvSpPr>
            <p:spPr bwMode="auto">
              <a:xfrm>
                <a:off x="5591" y="4687"/>
                <a:ext cx="300" cy="29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Y</a:t>
                </a:r>
                <a:r>
                  <a:rPr lang="en-US" altLang="zh-CN" sz="1600" baseline="-25000">
                    <a:latin typeface="Times New Roman" pitchFamily="18" charset="0"/>
                  </a:rPr>
                  <a:t>m</a:t>
                </a:r>
              </a:p>
            </p:txBody>
          </p:sp>
          <p:sp>
            <p:nvSpPr>
              <p:cNvPr id="74781" name="Text Box 29"/>
              <p:cNvSpPr txBox="1">
                <a:spLocks noChangeArrowheads="1"/>
              </p:cNvSpPr>
              <p:nvPr/>
            </p:nvSpPr>
            <p:spPr bwMode="auto">
              <a:xfrm>
                <a:off x="3392" y="5318"/>
                <a:ext cx="549" cy="2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400">
                    <a:latin typeface="Times New Roman" pitchFamily="18" charset="0"/>
                  </a:rPr>
                  <a:t>隐含层</a:t>
                </a:r>
                <a:endParaRPr lang="zh-CN" altLang="en-US" sz="1400"/>
              </a:p>
            </p:txBody>
          </p:sp>
          <p:sp>
            <p:nvSpPr>
              <p:cNvPr id="74782" name="Text Box 30"/>
              <p:cNvSpPr txBox="1">
                <a:spLocks noChangeArrowheads="1"/>
              </p:cNvSpPr>
              <p:nvPr/>
            </p:nvSpPr>
            <p:spPr bwMode="auto">
              <a:xfrm>
                <a:off x="4793" y="5291"/>
                <a:ext cx="570" cy="29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输出层</a:t>
                </a:r>
                <a:endParaRPr lang="zh-CN" altLang="en-US" sz="1600"/>
              </a:p>
            </p:txBody>
          </p:sp>
          <p:sp>
            <p:nvSpPr>
              <p:cNvPr id="74783" name="Text Box 31"/>
              <p:cNvSpPr txBox="1">
                <a:spLocks noChangeArrowheads="1"/>
              </p:cNvSpPr>
              <p:nvPr/>
            </p:nvSpPr>
            <p:spPr bwMode="auto">
              <a:xfrm>
                <a:off x="1937" y="5291"/>
                <a:ext cx="570"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输入层</a:t>
                </a:r>
                <a:endParaRPr lang="zh-CN" altLang="en-US" sz="1600"/>
              </a:p>
            </p:txBody>
          </p:sp>
          <p:sp>
            <p:nvSpPr>
              <p:cNvPr id="74785" name="Oval 33"/>
              <p:cNvSpPr>
                <a:spLocks noChangeArrowheads="1"/>
              </p:cNvSpPr>
              <p:nvPr/>
            </p:nvSpPr>
            <p:spPr bwMode="auto">
              <a:xfrm>
                <a:off x="4921" y="4189"/>
                <a:ext cx="123" cy="131"/>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86" name="Line 34"/>
              <p:cNvSpPr>
                <a:spLocks noChangeShapeType="1"/>
              </p:cNvSpPr>
              <p:nvPr/>
            </p:nvSpPr>
            <p:spPr bwMode="auto">
              <a:xfrm>
                <a:off x="3800" y="4372"/>
                <a:ext cx="1135" cy="47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87" name="Line 35"/>
              <p:cNvSpPr>
                <a:spLocks noChangeShapeType="1"/>
              </p:cNvSpPr>
              <p:nvPr/>
            </p:nvSpPr>
            <p:spPr bwMode="auto">
              <a:xfrm>
                <a:off x="5064" y="4241"/>
                <a:ext cx="460"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88" name="Line 36"/>
              <p:cNvSpPr>
                <a:spLocks noChangeShapeType="1"/>
              </p:cNvSpPr>
              <p:nvPr/>
            </p:nvSpPr>
            <p:spPr bwMode="auto">
              <a:xfrm>
                <a:off x="5077" y="4846"/>
                <a:ext cx="498"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4789" name="Text Box 37"/>
              <p:cNvSpPr txBox="1">
                <a:spLocks noChangeArrowheads="1"/>
              </p:cNvSpPr>
              <p:nvPr/>
            </p:nvSpPr>
            <p:spPr bwMode="auto">
              <a:xfrm>
                <a:off x="2061" y="4609"/>
                <a:ext cx="336" cy="26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a:latin typeface="Times New Roman" pitchFamily="18" charset="0"/>
                  </a:rPr>
                  <a:t>…</a:t>
                </a:r>
                <a:endParaRPr lang="en-US" altLang="zh-CN"/>
              </a:p>
            </p:txBody>
          </p:sp>
          <p:sp>
            <p:nvSpPr>
              <p:cNvPr id="74790" name="Text Box 38"/>
              <p:cNvSpPr txBox="1">
                <a:spLocks noChangeArrowheads="1"/>
              </p:cNvSpPr>
              <p:nvPr/>
            </p:nvSpPr>
            <p:spPr bwMode="auto">
              <a:xfrm>
                <a:off x="3622" y="4609"/>
                <a:ext cx="336" cy="26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a:latin typeface="Times New Roman" pitchFamily="18" charset="0"/>
                  </a:rPr>
                  <a:t>…</a:t>
                </a:r>
                <a:endParaRPr lang="en-US" altLang="zh-CN"/>
              </a:p>
            </p:txBody>
          </p:sp>
          <p:sp>
            <p:nvSpPr>
              <p:cNvPr id="74791" name="Text Box 39"/>
              <p:cNvSpPr txBox="1">
                <a:spLocks noChangeArrowheads="1"/>
              </p:cNvSpPr>
              <p:nvPr/>
            </p:nvSpPr>
            <p:spPr bwMode="auto">
              <a:xfrm>
                <a:off x="4882" y="4398"/>
                <a:ext cx="335" cy="26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a:latin typeface="Times New Roman" pitchFamily="18" charset="0"/>
                  </a:rPr>
                  <a:t>…</a:t>
                </a:r>
                <a:endParaRPr lang="en-US" altLang="zh-CN"/>
              </a:p>
            </p:txBody>
          </p:sp>
          <p:sp>
            <p:nvSpPr>
              <p:cNvPr id="74792" name="Text Box 40"/>
              <p:cNvSpPr txBox="1">
                <a:spLocks noChangeArrowheads="1"/>
              </p:cNvSpPr>
              <p:nvPr/>
            </p:nvSpPr>
            <p:spPr bwMode="auto">
              <a:xfrm>
                <a:off x="2700" y="5291"/>
                <a:ext cx="382" cy="26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400">
                    <a:latin typeface="Times New Roman" pitchFamily="18" charset="0"/>
                  </a:rPr>
                  <a:t>权值</a:t>
                </a:r>
                <a:endParaRPr lang="zh-CN" altLang="en-US" sz="1400"/>
              </a:p>
            </p:txBody>
          </p:sp>
          <p:sp>
            <p:nvSpPr>
              <p:cNvPr id="74793" name="Text Box 41"/>
              <p:cNvSpPr txBox="1">
                <a:spLocks noChangeArrowheads="1"/>
              </p:cNvSpPr>
              <p:nvPr/>
            </p:nvSpPr>
            <p:spPr bwMode="auto">
              <a:xfrm>
                <a:off x="4155" y="5291"/>
                <a:ext cx="381" cy="26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400">
                    <a:latin typeface="Times New Roman" pitchFamily="18" charset="0"/>
                  </a:rPr>
                  <a:t>权值</a:t>
                </a:r>
                <a:endParaRPr lang="zh-CN" altLang="en-US" sz="1400"/>
              </a:p>
            </p:txBody>
          </p:sp>
        </p:grpSp>
        <p:sp>
          <p:nvSpPr>
            <p:cNvPr id="74794" name="Oval 42"/>
            <p:cNvSpPr>
              <a:spLocks noChangeArrowheads="1"/>
            </p:cNvSpPr>
            <p:nvPr/>
          </p:nvSpPr>
          <p:spPr bwMode="auto">
            <a:xfrm>
              <a:off x="5633670" y="4226835"/>
              <a:ext cx="142875"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4795" name="Line 43"/>
            <p:cNvSpPr>
              <a:spLocks noChangeShapeType="1"/>
            </p:cNvSpPr>
            <p:nvPr/>
          </p:nvSpPr>
          <p:spPr bwMode="auto">
            <a:xfrm flipV="1">
              <a:off x="4418415" y="4358055"/>
              <a:ext cx="1296988"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45" name="Text Box 2"/>
          <p:cNvSpPr txBox="1">
            <a:spLocks noChangeArrowheads="1"/>
          </p:cNvSpPr>
          <p:nvPr/>
        </p:nvSpPr>
        <p:spPr bwMode="auto">
          <a:xfrm>
            <a:off x="-508" y="188640"/>
            <a:ext cx="914514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a:solidFill>
                  <a:schemeClr val="accent2"/>
                </a:solidFill>
                <a:latin typeface="方正姚体" pitchFamily="2" charset="-122"/>
                <a:ea typeface="方正姚体" pitchFamily="2" charset="-122"/>
                <a:cs typeface="+mj-cs"/>
              </a:rPr>
              <a:t>人工神经网络的互联</a:t>
            </a:r>
            <a:r>
              <a:rPr lang="zh-CN" altLang="en-US" sz="4400" b="1" dirty="0" smtClean="0">
                <a:solidFill>
                  <a:schemeClr val="accent2"/>
                </a:solidFill>
                <a:latin typeface="方正姚体" pitchFamily="2" charset="-122"/>
                <a:ea typeface="方正姚体" pitchFamily="2" charset="-122"/>
                <a:cs typeface="+mj-cs"/>
              </a:rPr>
              <a:t>结构</a:t>
            </a:r>
            <a:r>
              <a:rPr lang="en-US" altLang="zh-CN" sz="4000" b="1" dirty="0" smtClean="0">
                <a:solidFill>
                  <a:schemeClr val="accent2"/>
                </a:solidFill>
                <a:latin typeface="方正姚体" pitchFamily="2" charset="-122"/>
                <a:ea typeface="方正姚体" pitchFamily="2" charset="-122"/>
                <a:cs typeface="+mj-cs"/>
              </a:rPr>
              <a:t>—</a:t>
            </a:r>
            <a:r>
              <a:rPr lang="zh-CN" altLang="en-US" sz="4000" b="1" dirty="0" smtClean="0">
                <a:solidFill>
                  <a:schemeClr val="accent2"/>
                </a:solidFill>
                <a:latin typeface="方正姚体" pitchFamily="2" charset="-122"/>
                <a:ea typeface="方正姚体" pitchFamily="2" charset="-122"/>
                <a:cs typeface="+mj-cs"/>
              </a:rPr>
              <a:t>前馈网络</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9" name="Text Box 5"/>
          <p:cNvSpPr txBox="1">
            <a:spLocks noChangeArrowheads="1"/>
          </p:cNvSpPr>
          <p:nvPr/>
        </p:nvSpPr>
        <p:spPr bwMode="auto">
          <a:xfrm>
            <a:off x="358774" y="1268760"/>
            <a:ext cx="8569325" cy="5032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10000"/>
              </a:lnSpc>
              <a:spcBef>
                <a:spcPts val="600"/>
              </a:spcBef>
              <a:buFont typeface="Arial" pitchFamily="34" charset="0"/>
              <a:buChar char="•"/>
            </a:pPr>
            <a:r>
              <a:rPr lang="zh-CN" altLang="en-US" sz="2400" b="1" dirty="0" smtClean="0">
                <a:solidFill>
                  <a:srgbClr val="0000CC"/>
                </a:solidFill>
                <a:latin typeface="幼圆" pitchFamily="49" charset="-122"/>
                <a:ea typeface="幼圆" pitchFamily="49" charset="-122"/>
              </a:rPr>
              <a:t>反馈</a:t>
            </a:r>
            <a:r>
              <a:rPr lang="zh-CN" altLang="en-US" sz="2400" b="1" dirty="0">
                <a:solidFill>
                  <a:srgbClr val="0000CC"/>
                </a:solidFill>
                <a:latin typeface="幼圆" pitchFamily="49" charset="-122"/>
                <a:ea typeface="幼圆" pitchFamily="49" charset="-122"/>
              </a:rPr>
              <a:t>网络是指允许采用反馈联结方式所形成的神经网络</a:t>
            </a:r>
            <a:r>
              <a:rPr lang="zh-CN" altLang="en-US" sz="2400" b="1" dirty="0" smtClean="0">
                <a:solidFill>
                  <a:srgbClr val="0000CC"/>
                </a:solidFill>
                <a:latin typeface="幼圆" pitchFamily="49" charset="-122"/>
                <a:ea typeface="幼圆" pitchFamily="49" charset="-122"/>
              </a:rPr>
              <a:t>。</a:t>
            </a:r>
            <a:endParaRPr lang="en-US" altLang="zh-CN" sz="2400" b="1" dirty="0" smtClean="0">
              <a:solidFill>
                <a:srgbClr val="0000CC"/>
              </a:solidFill>
              <a:latin typeface="幼圆" pitchFamily="49" charset="-122"/>
              <a:ea typeface="幼圆" pitchFamily="49" charset="-122"/>
            </a:endParaRPr>
          </a:p>
          <a:p>
            <a:pPr marL="800100" lvl="1" indent="-342900">
              <a:lnSpc>
                <a:spcPct val="110000"/>
              </a:lnSpc>
              <a:spcBef>
                <a:spcPts val="600"/>
              </a:spcBef>
              <a:buFont typeface="Arial" pitchFamily="34" charset="0"/>
              <a:buChar char="•"/>
            </a:pPr>
            <a:r>
              <a:rPr lang="zh-CN" altLang="en-US" sz="2000" b="1" dirty="0" smtClean="0">
                <a:latin typeface="仿宋_GB2312" pitchFamily="49" charset="-122"/>
                <a:ea typeface="仿宋_GB2312" pitchFamily="49" charset="-122"/>
              </a:rPr>
              <a:t>反馈</a:t>
            </a:r>
            <a:r>
              <a:rPr lang="zh-CN" altLang="en-US" sz="2000" b="1" dirty="0">
                <a:latin typeface="仿宋_GB2312" pitchFamily="49" charset="-122"/>
                <a:ea typeface="仿宋_GB2312" pitchFamily="49" charset="-122"/>
              </a:rPr>
              <a:t>联结方式是指一个神经元的输出可以被反馈至同层或前层的神经元。</a:t>
            </a:r>
          </a:p>
          <a:p>
            <a:pPr marL="342900" indent="-342900">
              <a:lnSpc>
                <a:spcPct val="110000"/>
              </a:lnSpc>
              <a:spcBef>
                <a:spcPts val="600"/>
              </a:spcBef>
              <a:buFont typeface="Arial" pitchFamily="34" charset="0"/>
              <a:buChar char="•"/>
            </a:pPr>
            <a:r>
              <a:rPr lang="zh-CN" altLang="en-US" sz="2400" b="1" dirty="0">
                <a:solidFill>
                  <a:srgbClr val="FF0000"/>
                </a:solidFill>
                <a:latin typeface="幼圆" pitchFamily="49" charset="-122"/>
                <a:ea typeface="幼圆" pitchFamily="49" charset="-122"/>
              </a:rPr>
              <a:t>网络输出是网络收敛（稳定</a:t>
            </a:r>
            <a:r>
              <a:rPr lang="en-US" altLang="zh-CN" sz="2400" b="1" dirty="0">
                <a:solidFill>
                  <a:srgbClr val="FF0000"/>
                </a:solidFill>
                <a:latin typeface="幼圆" pitchFamily="49" charset="-122"/>
                <a:ea typeface="幼圆" pitchFamily="49" charset="-122"/>
              </a:rPr>
              <a:t>/</a:t>
            </a:r>
            <a:r>
              <a:rPr lang="zh-CN" altLang="en-US" sz="2400" b="1" dirty="0">
                <a:solidFill>
                  <a:srgbClr val="FF0000"/>
                </a:solidFill>
                <a:latin typeface="幼圆" pitchFamily="49" charset="-122"/>
                <a:ea typeface="幼圆" pitchFamily="49" charset="-122"/>
              </a:rPr>
              <a:t>平衡）的状态：网络能量函数最小</a:t>
            </a:r>
          </a:p>
          <a:p>
            <a:pPr marL="342900" indent="-342900">
              <a:lnSpc>
                <a:spcPct val="110000"/>
              </a:lnSpc>
              <a:spcBef>
                <a:spcPts val="600"/>
              </a:spcBef>
              <a:buFont typeface="Arial" pitchFamily="34" charset="0"/>
              <a:buChar char="•"/>
            </a:pPr>
            <a:r>
              <a:rPr lang="zh-CN" altLang="en-US" sz="2400" b="1" dirty="0" smtClean="0">
                <a:latin typeface="幼圆" pitchFamily="49" charset="-122"/>
                <a:ea typeface="幼圆" pitchFamily="49" charset="-122"/>
              </a:rPr>
              <a:t>反馈</a:t>
            </a:r>
            <a:r>
              <a:rPr lang="zh-CN" altLang="en-US" sz="2400" b="1" dirty="0">
                <a:latin typeface="幼圆" pitchFamily="49" charset="-122"/>
                <a:ea typeface="幼圆" pitchFamily="49" charset="-122"/>
              </a:rPr>
              <a:t>网络和</a:t>
            </a:r>
            <a:r>
              <a:rPr lang="zh-CN" altLang="en-US" sz="2400" b="1" dirty="0" smtClean="0">
                <a:latin typeface="幼圆" pitchFamily="49" charset="-122"/>
                <a:ea typeface="幼圆" pitchFamily="49" charset="-122"/>
              </a:rPr>
              <a:t>前馈网络</a:t>
            </a:r>
            <a:r>
              <a:rPr lang="zh-CN" altLang="en-US" sz="2400" b="1" dirty="0">
                <a:latin typeface="幼圆" pitchFamily="49" charset="-122"/>
                <a:ea typeface="幼圆" pitchFamily="49" charset="-122"/>
              </a:rPr>
              <a:t>不同：</a:t>
            </a:r>
          </a:p>
          <a:p>
            <a:pPr marL="800100" lvl="1" indent="-342900">
              <a:lnSpc>
                <a:spcPct val="110000"/>
              </a:lnSpc>
              <a:spcBef>
                <a:spcPts val="600"/>
              </a:spcBef>
              <a:buFont typeface="Arial" pitchFamily="34" charset="0"/>
              <a:buChar char="•"/>
            </a:pPr>
            <a:r>
              <a:rPr lang="zh-CN" altLang="en-US" sz="2000" b="1" dirty="0" smtClean="0">
                <a:solidFill>
                  <a:srgbClr val="CC0066"/>
                </a:solidFill>
                <a:latin typeface="仿宋_GB2312" pitchFamily="49" charset="-122"/>
                <a:ea typeface="仿宋_GB2312" pitchFamily="49" charset="-122"/>
              </a:rPr>
              <a:t>前</a:t>
            </a:r>
            <a:r>
              <a:rPr lang="zh-CN" altLang="en-US" sz="2000" b="1" dirty="0">
                <a:solidFill>
                  <a:srgbClr val="CC0066"/>
                </a:solidFill>
                <a:latin typeface="仿宋_GB2312" pitchFamily="49" charset="-122"/>
                <a:ea typeface="仿宋_GB2312" pitchFamily="49" charset="-122"/>
              </a:rPr>
              <a:t>馈</a:t>
            </a:r>
            <a:r>
              <a:rPr lang="zh-CN" altLang="en-US" sz="2000" b="1" dirty="0" smtClean="0">
                <a:solidFill>
                  <a:srgbClr val="CC0066"/>
                </a:solidFill>
                <a:latin typeface="仿宋_GB2312" pitchFamily="49" charset="-122"/>
                <a:ea typeface="仿宋_GB2312" pitchFamily="49" charset="-122"/>
              </a:rPr>
              <a:t>网络：</a:t>
            </a:r>
            <a:r>
              <a:rPr lang="zh-CN" altLang="en-US" sz="2000" dirty="0" smtClean="0">
                <a:latin typeface="仿宋_GB2312" pitchFamily="49" charset="-122"/>
                <a:ea typeface="仿宋_GB2312" pitchFamily="49" charset="-122"/>
              </a:rPr>
              <a:t>属于</a:t>
            </a:r>
            <a:r>
              <a:rPr lang="zh-CN" altLang="en-US" sz="2000" dirty="0">
                <a:latin typeface="仿宋_GB2312" pitchFamily="49" charset="-122"/>
                <a:ea typeface="仿宋_GB2312" pitchFamily="49" charset="-122"/>
              </a:rPr>
              <a:t>非循环连接模式，它的每个神经元的输入都没有包含该神经元先前的输出，因此</a:t>
            </a:r>
            <a:r>
              <a:rPr lang="zh-CN" altLang="en-US" sz="20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不具有“短期记忆”的性质</a:t>
            </a:r>
            <a:r>
              <a:rPr lang="zh-CN" altLang="en-US" sz="2000" dirty="0">
                <a:latin typeface="仿宋_GB2312" pitchFamily="49" charset="-122"/>
                <a:ea typeface="仿宋_GB2312" pitchFamily="49" charset="-122"/>
              </a:rPr>
              <a:t>。</a:t>
            </a:r>
          </a:p>
          <a:p>
            <a:pPr marL="800100" lvl="1" indent="-342900">
              <a:lnSpc>
                <a:spcPct val="110000"/>
              </a:lnSpc>
              <a:spcBef>
                <a:spcPts val="600"/>
              </a:spcBef>
              <a:buFont typeface="Arial" pitchFamily="34" charset="0"/>
              <a:buChar char="•"/>
            </a:pPr>
            <a:r>
              <a:rPr lang="zh-CN" altLang="en-US" sz="2000" b="1" dirty="0" smtClean="0">
                <a:solidFill>
                  <a:srgbClr val="CC0066"/>
                </a:solidFill>
                <a:latin typeface="仿宋_GB2312" pitchFamily="49" charset="-122"/>
                <a:ea typeface="仿宋_GB2312" pitchFamily="49" charset="-122"/>
              </a:rPr>
              <a:t>反馈网络：</a:t>
            </a:r>
            <a:r>
              <a:rPr lang="zh-CN" altLang="en-US" sz="2000" dirty="0" smtClean="0">
                <a:latin typeface="仿宋_GB2312" pitchFamily="49" charset="-122"/>
                <a:ea typeface="仿宋_GB2312" pitchFamily="49" charset="-122"/>
              </a:rPr>
              <a:t>它</a:t>
            </a:r>
            <a:r>
              <a:rPr lang="zh-CN" altLang="en-US" sz="2000" dirty="0">
                <a:latin typeface="仿宋_GB2312" pitchFamily="49" charset="-122"/>
                <a:ea typeface="仿宋_GB2312" pitchFamily="49" charset="-122"/>
              </a:rPr>
              <a:t>的每个神经元的输入都有可能包含有该神经元先前输出的反馈信息，即一个神经元的输出是由该神经元当前的输入和先前的输出这两者来决定的，这就有点类似于人类的</a:t>
            </a:r>
            <a:r>
              <a:rPr lang="zh-CN" altLang="en-US" sz="2000"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短期记忆</a:t>
            </a:r>
            <a:r>
              <a:rPr lang="zh-CN" altLang="en-US" sz="2000" dirty="0">
                <a:latin typeface="仿宋_GB2312" pitchFamily="49" charset="-122"/>
                <a:ea typeface="仿宋_GB2312" pitchFamily="49" charset="-122"/>
              </a:rPr>
              <a:t>的性质。</a:t>
            </a:r>
            <a:r>
              <a:rPr lang="zh-CN" altLang="en-US" sz="2000" b="1" dirty="0">
                <a:solidFill>
                  <a:srgbClr val="0000CC"/>
                </a:solidFill>
                <a:latin typeface="仿宋_GB2312" pitchFamily="49" charset="-122"/>
                <a:ea typeface="仿宋_GB2312" pitchFamily="49" charset="-122"/>
              </a:rPr>
              <a:t>    </a:t>
            </a:r>
          </a:p>
          <a:p>
            <a:pPr marL="342900" indent="-342900">
              <a:lnSpc>
                <a:spcPct val="110000"/>
              </a:lnSpc>
              <a:spcBef>
                <a:spcPts val="1200"/>
              </a:spcBef>
              <a:buFont typeface="Arial" pitchFamily="34" charset="0"/>
              <a:buChar char="•"/>
            </a:pPr>
            <a:r>
              <a:rPr lang="zh-CN" altLang="en-US" sz="2400" b="1" dirty="0" smtClean="0">
                <a:solidFill>
                  <a:srgbClr val="0000CC"/>
                </a:solidFill>
                <a:latin typeface="幼圆" pitchFamily="49" charset="-122"/>
                <a:ea typeface="幼圆" pitchFamily="49" charset="-122"/>
              </a:rPr>
              <a:t>反馈</a:t>
            </a:r>
            <a:r>
              <a:rPr lang="zh-CN" altLang="en-US" sz="2400" b="1" dirty="0">
                <a:solidFill>
                  <a:srgbClr val="0000CC"/>
                </a:solidFill>
                <a:latin typeface="幼圆" pitchFamily="49" charset="-122"/>
                <a:ea typeface="幼圆" pitchFamily="49" charset="-122"/>
              </a:rPr>
              <a:t>网络的</a:t>
            </a:r>
            <a:r>
              <a:rPr lang="zh-CN" altLang="en-US" sz="2400" b="1" dirty="0" smtClean="0">
                <a:solidFill>
                  <a:srgbClr val="0000CC"/>
                </a:solidFill>
                <a:latin typeface="幼圆" pitchFamily="49" charset="-122"/>
                <a:ea typeface="幼圆" pitchFamily="49" charset="-122"/>
              </a:rPr>
              <a:t>典型代表：</a:t>
            </a:r>
            <a:r>
              <a:rPr lang="en-US" altLang="zh-CN" sz="2400" b="1" dirty="0" smtClean="0">
                <a:solidFill>
                  <a:srgbClr val="0000CC"/>
                </a:solidFill>
                <a:latin typeface="幼圆" pitchFamily="49" charset="-122"/>
                <a:ea typeface="幼圆" pitchFamily="49" charset="-122"/>
              </a:rPr>
              <a:t>Hopfield</a:t>
            </a:r>
            <a:r>
              <a:rPr lang="zh-CN" altLang="en-US" sz="2400" b="1" dirty="0">
                <a:solidFill>
                  <a:srgbClr val="0000CC"/>
                </a:solidFill>
                <a:latin typeface="幼圆" pitchFamily="49" charset="-122"/>
                <a:ea typeface="幼圆" pitchFamily="49" charset="-122"/>
              </a:rPr>
              <a:t>网络 </a:t>
            </a:r>
            <a:endParaRPr lang="zh-CN" altLang="en-US" sz="2400" b="1" dirty="0">
              <a:latin typeface="幼圆" pitchFamily="49" charset="-122"/>
              <a:ea typeface="幼圆" pitchFamily="49" charset="-122"/>
            </a:endParaRPr>
          </a:p>
        </p:txBody>
      </p:sp>
      <p:sp>
        <p:nvSpPr>
          <p:cNvPr id="5" name="Text Box 2"/>
          <p:cNvSpPr txBox="1">
            <a:spLocks noChangeArrowheads="1"/>
          </p:cNvSpPr>
          <p:nvPr/>
        </p:nvSpPr>
        <p:spPr bwMode="auto">
          <a:xfrm>
            <a:off x="-508" y="188640"/>
            <a:ext cx="914514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4400" b="1" dirty="0">
                <a:solidFill>
                  <a:schemeClr val="accent2"/>
                </a:solidFill>
                <a:latin typeface="方正姚体" pitchFamily="2" charset="-122"/>
                <a:ea typeface="方正姚体" pitchFamily="2" charset="-122"/>
                <a:cs typeface="+mj-cs"/>
              </a:rPr>
              <a:t>人工神经网络的互联</a:t>
            </a:r>
            <a:r>
              <a:rPr lang="zh-CN" altLang="en-US" sz="4400" b="1" dirty="0" smtClean="0">
                <a:solidFill>
                  <a:schemeClr val="accent2"/>
                </a:solidFill>
                <a:latin typeface="方正姚体" pitchFamily="2" charset="-122"/>
                <a:ea typeface="方正姚体" pitchFamily="2" charset="-122"/>
                <a:cs typeface="+mj-cs"/>
              </a:rPr>
              <a:t>结构</a:t>
            </a:r>
            <a:r>
              <a:rPr lang="en-US" altLang="zh-CN" sz="4000" b="1" dirty="0" smtClean="0">
                <a:solidFill>
                  <a:schemeClr val="accent2"/>
                </a:solidFill>
                <a:latin typeface="方正姚体" pitchFamily="2" charset="-122"/>
                <a:ea typeface="方正姚体" pitchFamily="2" charset="-122"/>
                <a:cs typeface="+mj-cs"/>
              </a:rPr>
              <a:t>—</a:t>
            </a:r>
            <a:r>
              <a:rPr lang="zh-CN" altLang="en-US" sz="4000" b="1" dirty="0">
                <a:solidFill>
                  <a:schemeClr val="accent2"/>
                </a:solidFill>
                <a:latin typeface="方正姚体" pitchFamily="2" charset="-122"/>
                <a:ea typeface="方正姚体" pitchFamily="2" charset="-122"/>
                <a:cs typeface="+mj-cs"/>
              </a:rPr>
              <a:t>反</a:t>
            </a:r>
            <a:r>
              <a:rPr lang="zh-CN" altLang="en-US" sz="4000" b="1" dirty="0" smtClean="0">
                <a:solidFill>
                  <a:schemeClr val="accent2"/>
                </a:solidFill>
                <a:latin typeface="方正姚体" pitchFamily="2" charset="-122"/>
                <a:ea typeface="方正姚体" pitchFamily="2" charset="-122"/>
                <a:cs typeface="+mj-cs"/>
              </a:rPr>
              <a:t>馈网络</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ChangeArrowheads="1"/>
          </p:cNvSpPr>
          <p:nvPr/>
        </p:nvSpPr>
        <p:spPr bwMode="auto">
          <a:xfrm>
            <a:off x="657713" y="1628800"/>
            <a:ext cx="8027988"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Arial" pitchFamily="34" charset="0"/>
              <a:buChar char="•"/>
            </a:pPr>
            <a:r>
              <a:rPr kumimoji="1" lang="zh-CN" altLang="en-US" sz="2400" b="1" dirty="0" smtClean="0">
                <a:solidFill>
                  <a:srgbClr val="000000"/>
                </a:solidFill>
                <a:effectLst>
                  <a:outerShdw blurRad="38100" dist="38100" dir="2700000" algn="tl">
                    <a:srgbClr val="C0C0C0"/>
                  </a:outerShdw>
                </a:effectLst>
                <a:latin typeface="幼圆" pitchFamily="49" charset="-122"/>
                <a:ea typeface="幼圆" pitchFamily="49" charset="-122"/>
              </a:rPr>
              <a:t>工作过程主要</a:t>
            </a:r>
            <a:r>
              <a:rPr kumimoji="1" lang="zh-CN" altLang="en-US" sz="2400" b="1" dirty="0">
                <a:solidFill>
                  <a:srgbClr val="000000"/>
                </a:solidFill>
                <a:effectLst>
                  <a:outerShdw blurRad="38100" dist="38100" dir="2700000" algn="tl">
                    <a:srgbClr val="C0C0C0"/>
                  </a:outerShdw>
                </a:effectLst>
                <a:latin typeface="幼圆" pitchFamily="49" charset="-122"/>
                <a:ea typeface="幼圆" pitchFamily="49" charset="-122"/>
              </a:rPr>
              <a:t>分为两个阶段：</a:t>
            </a:r>
          </a:p>
          <a:p>
            <a:pPr marL="800100" lvl="1" indent="-342900">
              <a:buClr>
                <a:srgbClr val="006600"/>
              </a:buClr>
              <a:buFont typeface="Arial" pitchFamily="34" charset="0"/>
              <a:buChar char="•"/>
            </a:pPr>
            <a:r>
              <a:rPr kumimoji="1" lang="zh-CN" altLang="en-US" sz="2400" b="1" dirty="0" smtClean="0">
                <a:solidFill>
                  <a:srgbClr val="0000FF"/>
                </a:solidFill>
                <a:effectLst>
                  <a:outerShdw blurRad="38100" dist="38100" dir="2700000" algn="tl">
                    <a:srgbClr val="C0C0C0"/>
                  </a:outerShdw>
                </a:effectLst>
                <a:latin typeface="仿宋_GB2312" pitchFamily="49" charset="-122"/>
                <a:ea typeface="仿宋_GB2312" pitchFamily="49" charset="-122"/>
              </a:rPr>
              <a:t>学习：</a:t>
            </a:r>
            <a:r>
              <a:rPr kumimoji="1" lang="zh-CN" altLang="en-US" sz="2400" b="1" dirty="0" smtClean="0">
                <a:solidFill>
                  <a:srgbClr val="000000"/>
                </a:solidFill>
                <a:effectLst>
                  <a:outerShdw blurRad="38100" dist="38100" dir="2700000" algn="tl">
                    <a:srgbClr val="C0C0C0"/>
                  </a:outerShdw>
                </a:effectLst>
                <a:latin typeface="仿宋_GB2312" pitchFamily="49" charset="-122"/>
                <a:ea typeface="仿宋_GB2312" pitchFamily="49" charset="-122"/>
              </a:rPr>
              <a:t>各</a:t>
            </a:r>
            <a:r>
              <a:rPr kumimoji="1" lang="zh-CN" altLang="en-US" sz="2400" b="1" dirty="0">
                <a:solidFill>
                  <a:srgbClr val="000000"/>
                </a:solidFill>
                <a:effectLst>
                  <a:outerShdw blurRad="38100" dist="38100" dir="2700000" algn="tl">
                    <a:srgbClr val="C0C0C0"/>
                  </a:outerShdw>
                </a:effectLst>
                <a:latin typeface="仿宋_GB2312" pitchFamily="49" charset="-122"/>
                <a:ea typeface="仿宋_GB2312" pitchFamily="49" charset="-122"/>
              </a:rPr>
              <a:t>计算单元状态不变，各连线上的权值通过学习来修改</a:t>
            </a:r>
          </a:p>
          <a:p>
            <a:pPr marL="800100" lvl="1" indent="-342900">
              <a:buClr>
                <a:srgbClr val="006600"/>
              </a:buClr>
              <a:buFont typeface="Arial" pitchFamily="34" charset="0"/>
              <a:buChar char="•"/>
            </a:pPr>
            <a:r>
              <a:rPr kumimoji="1" lang="zh-CN" altLang="en-US" sz="2400" b="1" dirty="0">
                <a:solidFill>
                  <a:srgbClr val="0000FF"/>
                </a:solidFill>
                <a:effectLst>
                  <a:outerShdw blurRad="38100" dist="38100" dir="2700000" algn="tl">
                    <a:srgbClr val="C0C0C0"/>
                  </a:outerShdw>
                </a:effectLst>
                <a:latin typeface="仿宋_GB2312" pitchFamily="49" charset="-122"/>
                <a:ea typeface="仿宋_GB2312" pitchFamily="49" charset="-122"/>
              </a:rPr>
              <a:t>工作：</a:t>
            </a:r>
            <a:r>
              <a:rPr kumimoji="1" lang="zh-CN" altLang="en-US" sz="2400" b="1" dirty="0" smtClean="0">
                <a:solidFill>
                  <a:srgbClr val="000000"/>
                </a:solidFill>
                <a:effectLst>
                  <a:outerShdw blurRad="38100" dist="38100" dir="2700000" algn="tl">
                    <a:srgbClr val="C0C0C0"/>
                  </a:outerShdw>
                </a:effectLst>
                <a:latin typeface="仿宋_GB2312" pitchFamily="49" charset="-122"/>
                <a:ea typeface="仿宋_GB2312" pitchFamily="49" charset="-122"/>
              </a:rPr>
              <a:t>连接</a:t>
            </a:r>
            <a:r>
              <a:rPr kumimoji="1" lang="zh-CN" altLang="en-US" sz="2400" b="1" dirty="0">
                <a:solidFill>
                  <a:srgbClr val="000000"/>
                </a:solidFill>
                <a:effectLst>
                  <a:outerShdw blurRad="38100" dist="38100" dir="2700000" algn="tl">
                    <a:srgbClr val="C0C0C0"/>
                  </a:outerShdw>
                </a:effectLst>
                <a:latin typeface="仿宋_GB2312" pitchFamily="49" charset="-122"/>
                <a:ea typeface="仿宋_GB2312" pitchFamily="49" charset="-122"/>
              </a:rPr>
              <a:t>权固定，计算单元状态变化，以达到某种稳定状态</a:t>
            </a:r>
          </a:p>
          <a:p>
            <a:pPr marL="342900" indent="-342900">
              <a:buClr>
                <a:srgbClr val="006600"/>
              </a:buClr>
              <a:buFont typeface="Arial" pitchFamily="34" charset="0"/>
              <a:buChar char="•"/>
            </a:pPr>
            <a:endParaRPr kumimoji="1" lang="zh-CN" altLang="en-US" sz="2400" b="1" dirty="0">
              <a:solidFill>
                <a:srgbClr val="000000"/>
              </a:solidFill>
              <a:effectLst>
                <a:outerShdw blurRad="38100" dist="38100" dir="2700000" algn="tl">
                  <a:srgbClr val="C0C0C0"/>
                </a:outerShdw>
              </a:effectLst>
              <a:latin typeface="幼圆" pitchFamily="49" charset="-122"/>
              <a:ea typeface="幼圆" pitchFamily="49" charset="-122"/>
            </a:endParaRPr>
          </a:p>
          <a:p>
            <a:pPr marL="342900" indent="-342900">
              <a:buClr>
                <a:srgbClr val="0000CC"/>
              </a:buClr>
              <a:buFont typeface="Arial" pitchFamily="34" charset="0"/>
              <a:buChar char="•"/>
            </a:pPr>
            <a:r>
              <a:rPr kumimoji="1" lang="zh-CN" altLang="en-US" sz="2400" b="1" dirty="0">
                <a:solidFill>
                  <a:srgbClr val="000000"/>
                </a:solidFill>
                <a:effectLst>
                  <a:outerShdw blurRad="38100" dist="38100" dir="2700000" algn="tl">
                    <a:srgbClr val="C0C0C0"/>
                  </a:outerShdw>
                </a:effectLst>
                <a:latin typeface="幼圆" pitchFamily="49" charset="-122"/>
                <a:ea typeface="幼圆" pitchFamily="49" charset="-122"/>
              </a:rPr>
              <a:t>从</a:t>
            </a:r>
            <a:r>
              <a:rPr kumimoji="1" lang="zh-CN" altLang="en-US" sz="2400" b="1" dirty="0">
                <a:solidFill>
                  <a:srgbClr val="FF0000"/>
                </a:solidFill>
                <a:effectLst>
                  <a:outerShdw blurRad="38100" dist="38100" dir="2700000" algn="tl">
                    <a:srgbClr val="C0C0C0"/>
                  </a:outerShdw>
                </a:effectLst>
                <a:latin typeface="幼圆" pitchFamily="49" charset="-122"/>
                <a:ea typeface="幼圆" pitchFamily="49" charset="-122"/>
              </a:rPr>
              <a:t>作用效果</a:t>
            </a:r>
            <a:r>
              <a:rPr kumimoji="1" lang="zh-CN" altLang="en-US" sz="2400" b="1" dirty="0">
                <a:solidFill>
                  <a:srgbClr val="000000"/>
                </a:solidFill>
                <a:effectLst>
                  <a:outerShdw blurRad="38100" dist="38100" dir="2700000" algn="tl">
                    <a:srgbClr val="C0C0C0"/>
                  </a:outerShdw>
                </a:effectLst>
                <a:latin typeface="幼圆" pitchFamily="49" charset="-122"/>
                <a:ea typeface="幼圆" pitchFamily="49" charset="-122"/>
              </a:rPr>
              <a:t>看，前馈网络主要是</a:t>
            </a:r>
            <a:r>
              <a:rPr kumimoji="1" lang="zh-CN" altLang="en-US" sz="2400" b="1" dirty="0">
                <a:solidFill>
                  <a:srgbClr val="FF0000"/>
                </a:solidFill>
                <a:effectLst>
                  <a:outerShdw blurRad="38100" dist="38100" dir="2700000" algn="tl">
                    <a:srgbClr val="C0C0C0"/>
                  </a:outerShdw>
                </a:effectLst>
                <a:latin typeface="幼圆" pitchFamily="49" charset="-122"/>
                <a:ea typeface="幼圆" pitchFamily="49" charset="-122"/>
              </a:rPr>
              <a:t>函数映射，可用于模式识别和函数逼近</a:t>
            </a:r>
          </a:p>
          <a:p>
            <a:pPr marL="800100" lvl="1" indent="-342900">
              <a:buClr>
                <a:srgbClr val="0000CC"/>
              </a:buClr>
              <a:buFont typeface="Arial" pitchFamily="34" charset="0"/>
              <a:buChar char="•"/>
            </a:pPr>
            <a:endParaRPr kumimoji="1" lang="en-US" altLang="zh-CN" sz="2400" b="1" dirty="0" smtClean="0">
              <a:solidFill>
                <a:srgbClr val="0000CC"/>
              </a:solidFill>
              <a:effectLst>
                <a:outerShdw blurRad="38100" dist="38100" dir="2700000" algn="tl">
                  <a:srgbClr val="C0C0C0"/>
                </a:outerShdw>
              </a:effectLst>
              <a:latin typeface="幼圆" pitchFamily="49" charset="-122"/>
              <a:ea typeface="幼圆" pitchFamily="49" charset="-122"/>
            </a:endParaRPr>
          </a:p>
          <a:p>
            <a:pPr marL="342900" indent="-342900">
              <a:buClr>
                <a:srgbClr val="0000CC"/>
              </a:buClr>
              <a:buFont typeface="Arial" pitchFamily="34" charset="0"/>
              <a:buChar char="•"/>
            </a:pPr>
            <a:r>
              <a:rPr kumimoji="1" lang="zh-CN" altLang="en-US" sz="2400" b="1" dirty="0" smtClean="0">
                <a:solidFill>
                  <a:srgbClr val="000000"/>
                </a:solidFill>
                <a:effectLst>
                  <a:outerShdw blurRad="38100" dist="38100" dir="2700000" algn="tl">
                    <a:srgbClr val="C0C0C0"/>
                  </a:outerShdw>
                </a:effectLst>
                <a:latin typeface="幼圆" pitchFamily="49" charset="-122"/>
                <a:ea typeface="幼圆" pitchFamily="49" charset="-122"/>
              </a:rPr>
              <a:t>对</a:t>
            </a:r>
            <a:r>
              <a:rPr kumimoji="1" lang="zh-CN" altLang="en-US" sz="2400" b="1" dirty="0">
                <a:solidFill>
                  <a:srgbClr val="FF0000"/>
                </a:solidFill>
                <a:effectLst>
                  <a:outerShdw blurRad="38100" dist="38100" dir="2700000" algn="tl">
                    <a:srgbClr val="C0C0C0"/>
                  </a:outerShdw>
                </a:effectLst>
                <a:latin typeface="幼圆" pitchFamily="49" charset="-122"/>
                <a:ea typeface="幼圆" pitchFamily="49" charset="-122"/>
              </a:rPr>
              <a:t>能量函数的所有极小点</a:t>
            </a:r>
            <a:r>
              <a:rPr kumimoji="1" lang="zh-CN" altLang="en-US" sz="2400" b="1" dirty="0" smtClean="0">
                <a:solidFill>
                  <a:srgbClr val="FF0000"/>
                </a:solidFill>
                <a:effectLst>
                  <a:outerShdw blurRad="38100" dist="38100" dir="2700000" algn="tl">
                    <a:srgbClr val="C0C0C0"/>
                  </a:outerShdw>
                </a:effectLst>
                <a:latin typeface="幼圆" pitchFamily="49" charset="-122"/>
                <a:ea typeface="幼圆" pitchFamily="49" charset="-122"/>
              </a:rPr>
              <a:t>利用</a:t>
            </a:r>
            <a:r>
              <a:rPr kumimoji="1" lang="zh-CN" altLang="en-US" sz="2400" b="1" dirty="0" smtClean="0">
                <a:solidFill>
                  <a:srgbClr val="000000"/>
                </a:solidFill>
                <a:effectLst>
                  <a:outerShdw blurRad="38100" dist="38100" dir="2700000" algn="tl">
                    <a:srgbClr val="C0C0C0"/>
                  </a:outerShdw>
                </a:effectLst>
                <a:latin typeface="幼圆" pitchFamily="49" charset="-122"/>
                <a:ea typeface="幼圆" pitchFamily="49" charset="-122"/>
              </a:rPr>
              <a:t>，</a:t>
            </a:r>
            <a:r>
              <a:rPr kumimoji="1" lang="zh-CN" altLang="en-US" sz="2400" b="1" dirty="0" smtClean="0">
                <a:effectLst>
                  <a:outerShdw blurRad="38100" dist="38100" dir="2700000" algn="tl">
                    <a:srgbClr val="C0C0C0"/>
                  </a:outerShdw>
                </a:effectLst>
                <a:latin typeface="幼圆" pitchFamily="49" charset="-122"/>
                <a:ea typeface="幼圆" pitchFamily="49" charset="-122"/>
              </a:rPr>
              <a:t>反馈网络可分为：</a:t>
            </a:r>
            <a:endParaRPr kumimoji="1" lang="zh-CN" altLang="en-US" sz="2400" b="1" dirty="0">
              <a:effectLst>
                <a:outerShdw blurRad="38100" dist="38100" dir="2700000" algn="tl">
                  <a:srgbClr val="C0C0C0"/>
                </a:outerShdw>
              </a:effectLst>
              <a:latin typeface="幼圆" pitchFamily="49" charset="-122"/>
              <a:ea typeface="幼圆" pitchFamily="49" charset="-122"/>
            </a:endParaRPr>
          </a:p>
          <a:p>
            <a:pPr marL="800100" lvl="1" indent="-342900">
              <a:buClr>
                <a:srgbClr val="006600"/>
              </a:buClr>
              <a:buFont typeface="Arial" pitchFamily="34" charset="0"/>
              <a:buChar char="•"/>
            </a:pPr>
            <a:r>
              <a:rPr kumimoji="1" lang="zh-CN" altLang="en-US" sz="2400" b="1" dirty="0" smtClean="0">
                <a:solidFill>
                  <a:srgbClr val="0000FF"/>
                </a:solidFill>
                <a:effectLst>
                  <a:outerShdw blurRad="38100" dist="38100" dir="2700000" algn="tl">
                    <a:srgbClr val="C0C0C0"/>
                  </a:outerShdw>
                </a:effectLst>
                <a:latin typeface="仿宋_GB2312" pitchFamily="49" charset="-122"/>
                <a:ea typeface="仿宋_GB2312" pitchFamily="49" charset="-122"/>
              </a:rPr>
              <a:t>能量</a:t>
            </a:r>
            <a:r>
              <a:rPr kumimoji="1" lang="zh-CN" altLang="en-US" sz="2400" b="1" dirty="0">
                <a:solidFill>
                  <a:srgbClr val="0000FF"/>
                </a:solidFill>
                <a:effectLst>
                  <a:outerShdw blurRad="38100" dist="38100" dir="2700000" algn="tl">
                    <a:srgbClr val="C0C0C0"/>
                  </a:outerShdw>
                </a:effectLst>
                <a:latin typeface="仿宋_GB2312" pitchFamily="49" charset="-122"/>
                <a:ea typeface="仿宋_GB2312" pitchFamily="49" charset="-122"/>
              </a:rPr>
              <a:t>函数的所有极小点都起作用</a:t>
            </a:r>
            <a:r>
              <a:rPr kumimoji="1" lang="zh-CN" altLang="en-US" sz="2400" b="1" dirty="0">
                <a:effectLst>
                  <a:outerShdw blurRad="38100" dist="38100" dir="2700000" algn="tl">
                    <a:srgbClr val="C0C0C0"/>
                  </a:outerShdw>
                </a:effectLst>
                <a:latin typeface="仿宋_GB2312" pitchFamily="49" charset="-122"/>
                <a:ea typeface="仿宋_GB2312" pitchFamily="49" charset="-122"/>
              </a:rPr>
              <a:t>	</a:t>
            </a:r>
            <a:r>
              <a:rPr kumimoji="1" lang="zh-CN" altLang="en-US" sz="2400" b="1" dirty="0">
                <a:solidFill>
                  <a:srgbClr val="00B050"/>
                </a:solidFill>
                <a:effectLst>
                  <a:outerShdw blurRad="38100" dist="38100" dir="2700000" algn="tl">
                    <a:srgbClr val="C0C0C0"/>
                  </a:outerShdw>
                </a:effectLst>
                <a:latin typeface="仿宋_GB2312" pitchFamily="49" charset="-122"/>
                <a:ea typeface="仿宋_GB2312" pitchFamily="49" charset="-122"/>
              </a:rPr>
              <a:t>主要用做各种联想存储器</a:t>
            </a:r>
          </a:p>
          <a:p>
            <a:pPr marL="800100" lvl="1" indent="-342900">
              <a:buClr>
                <a:srgbClr val="006600"/>
              </a:buClr>
              <a:buFont typeface="Arial" pitchFamily="34" charset="0"/>
              <a:buChar char="•"/>
            </a:pPr>
            <a:r>
              <a:rPr kumimoji="1" lang="zh-CN" altLang="en-US" sz="2400" b="1" dirty="0" smtClean="0">
                <a:solidFill>
                  <a:srgbClr val="0000FF"/>
                </a:solidFill>
                <a:effectLst>
                  <a:outerShdw blurRad="38100" dist="38100" dir="2700000" algn="tl">
                    <a:srgbClr val="C0C0C0"/>
                  </a:outerShdw>
                </a:effectLst>
                <a:latin typeface="仿宋_GB2312" pitchFamily="49" charset="-122"/>
                <a:ea typeface="仿宋_GB2312" pitchFamily="49" charset="-122"/>
              </a:rPr>
              <a:t>只</a:t>
            </a:r>
            <a:r>
              <a:rPr kumimoji="1" lang="zh-CN" altLang="en-US" sz="2400" b="1" dirty="0">
                <a:solidFill>
                  <a:srgbClr val="0000FF"/>
                </a:solidFill>
                <a:effectLst>
                  <a:outerShdw blurRad="38100" dist="38100" dir="2700000" algn="tl">
                    <a:srgbClr val="C0C0C0"/>
                  </a:outerShdw>
                </a:effectLst>
                <a:latin typeface="仿宋_GB2312" pitchFamily="49" charset="-122"/>
                <a:ea typeface="仿宋_GB2312" pitchFamily="49" charset="-122"/>
              </a:rPr>
              <a:t>利用全局极小点</a:t>
            </a:r>
            <a:r>
              <a:rPr kumimoji="1" lang="zh-CN" altLang="en-US" sz="2400" b="1" dirty="0">
                <a:effectLst>
                  <a:outerShdw blurRad="38100" dist="38100" dir="2700000" algn="tl">
                    <a:srgbClr val="C0C0C0"/>
                  </a:outerShdw>
                </a:effectLst>
                <a:latin typeface="仿宋_GB2312" pitchFamily="49" charset="-122"/>
                <a:ea typeface="仿宋_GB2312" pitchFamily="49" charset="-122"/>
              </a:rPr>
              <a:t>	</a:t>
            </a:r>
            <a:r>
              <a:rPr kumimoji="1" lang="zh-CN" altLang="en-US" sz="2400" b="1" dirty="0">
                <a:solidFill>
                  <a:srgbClr val="00B050"/>
                </a:solidFill>
                <a:effectLst>
                  <a:outerShdw blurRad="38100" dist="38100" dir="2700000" algn="tl">
                    <a:srgbClr val="C0C0C0"/>
                  </a:outerShdw>
                </a:effectLst>
                <a:latin typeface="仿宋_GB2312" pitchFamily="49" charset="-122"/>
                <a:ea typeface="仿宋_GB2312" pitchFamily="49" charset="-122"/>
              </a:rPr>
              <a:t>主要用于求解优化问题</a:t>
            </a:r>
          </a:p>
        </p:txBody>
      </p:sp>
      <p:sp>
        <p:nvSpPr>
          <p:cNvPr id="4" name="Text Box 2"/>
          <p:cNvSpPr txBox="1">
            <a:spLocks noChangeArrowheads="1"/>
          </p:cNvSpPr>
          <p:nvPr/>
        </p:nvSpPr>
        <p:spPr bwMode="auto">
          <a:xfrm>
            <a:off x="-508" y="188640"/>
            <a:ext cx="914514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zh-CN" altLang="en-US" sz="4400" b="1" dirty="0">
                <a:solidFill>
                  <a:schemeClr val="accent2"/>
                </a:solidFill>
                <a:latin typeface="方正姚体" pitchFamily="2" charset="-122"/>
                <a:ea typeface="方正姚体" pitchFamily="2" charset="-122"/>
                <a:cs typeface="+mj-cs"/>
              </a:rPr>
              <a:t>人工神经网络</a:t>
            </a:r>
            <a:r>
              <a:rPr lang="zh-CN" altLang="en-US" sz="4400" b="1" dirty="0" smtClean="0">
                <a:solidFill>
                  <a:schemeClr val="accent2"/>
                </a:solidFill>
                <a:latin typeface="方正姚体" pitchFamily="2" charset="-122"/>
                <a:ea typeface="方正姚体" pitchFamily="2" charset="-122"/>
                <a:cs typeface="+mj-cs"/>
              </a:rPr>
              <a:t>的工作过程</a:t>
            </a:r>
            <a:endParaRPr lang="zh-CN" altLang="en-US" sz="40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501650" y="1520788"/>
            <a:ext cx="8138802" cy="4782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10000"/>
              </a:spcBef>
            </a:pPr>
            <a:r>
              <a:rPr lang="zh-CN" altLang="en-US" sz="2400" b="1" dirty="0" smtClean="0">
                <a:solidFill>
                  <a:srgbClr val="CC0066"/>
                </a:solidFill>
                <a:latin typeface="幼圆" pitchFamily="49" charset="-122"/>
                <a:ea typeface="幼圆" pitchFamily="49" charset="-122"/>
              </a:rPr>
              <a:t>常用</a:t>
            </a:r>
            <a:r>
              <a:rPr lang="zh-CN" altLang="en-US" sz="2400" b="1" dirty="0">
                <a:solidFill>
                  <a:srgbClr val="CC0066"/>
                </a:solidFill>
                <a:latin typeface="幼圆" pitchFamily="49" charset="-122"/>
                <a:ea typeface="幼圆" pitchFamily="49" charset="-122"/>
              </a:rPr>
              <a:t>的网络模型已有数十种。例如：</a:t>
            </a:r>
          </a:p>
          <a:p>
            <a:pPr marL="800100" lvl="1" indent="-342900">
              <a:lnSpc>
                <a:spcPct val="150000"/>
              </a:lnSpc>
              <a:spcBef>
                <a:spcPct val="10000"/>
              </a:spcBef>
              <a:buFont typeface="Arial" pitchFamily="34" charset="0"/>
              <a:buChar char="•"/>
            </a:pPr>
            <a:r>
              <a:rPr lang="zh-CN" altLang="en-US" sz="2400" b="1" dirty="0" smtClean="0">
                <a:solidFill>
                  <a:srgbClr val="0000CC"/>
                </a:solidFill>
                <a:latin typeface="幼圆" pitchFamily="49" charset="-122"/>
                <a:ea typeface="幼圆" pitchFamily="49" charset="-122"/>
              </a:rPr>
              <a:t>传统</a:t>
            </a:r>
            <a:r>
              <a:rPr lang="zh-CN" altLang="en-US" sz="2400" b="1" dirty="0">
                <a:solidFill>
                  <a:srgbClr val="0000CC"/>
                </a:solidFill>
                <a:latin typeface="幼圆" pitchFamily="49" charset="-122"/>
                <a:ea typeface="幼圆" pitchFamily="49" charset="-122"/>
              </a:rPr>
              <a:t>的感知机模型，</a:t>
            </a:r>
          </a:p>
          <a:p>
            <a:pPr marL="800100" lvl="1" indent="-342900">
              <a:lnSpc>
                <a:spcPct val="150000"/>
              </a:lnSpc>
              <a:spcBef>
                <a:spcPct val="10000"/>
              </a:spcBef>
              <a:buFont typeface="Arial" pitchFamily="34" charset="0"/>
              <a:buChar char="•"/>
            </a:pPr>
            <a:r>
              <a:rPr lang="zh-CN" altLang="en-US" sz="2400" b="1" dirty="0" smtClean="0">
                <a:solidFill>
                  <a:srgbClr val="0000CC"/>
                </a:solidFill>
                <a:latin typeface="幼圆" pitchFamily="49" charset="-122"/>
                <a:ea typeface="幼圆" pitchFamily="49" charset="-122"/>
              </a:rPr>
              <a:t>具有</a:t>
            </a:r>
            <a:r>
              <a:rPr lang="zh-CN" altLang="en-US" sz="2400" b="1" dirty="0">
                <a:solidFill>
                  <a:srgbClr val="0000CC"/>
                </a:solidFill>
                <a:latin typeface="幼圆" pitchFamily="49" charset="-122"/>
                <a:ea typeface="幼圆" pitchFamily="49" charset="-122"/>
              </a:rPr>
              <a:t>误差反向传播功能的反向传播网络模型，</a:t>
            </a:r>
          </a:p>
          <a:p>
            <a:pPr marL="800100" lvl="1" indent="-342900">
              <a:lnSpc>
                <a:spcPct val="150000"/>
              </a:lnSpc>
              <a:spcBef>
                <a:spcPct val="10000"/>
              </a:spcBef>
              <a:buFont typeface="Arial" pitchFamily="34" charset="0"/>
              <a:buChar char="•"/>
            </a:pPr>
            <a:r>
              <a:rPr lang="zh-CN" altLang="en-US" sz="2400" b="1" dirty="0" smtClean="0">
                <a:latin typeface="幼圆" pitchFamily="49" charset="-122"/>
                <a:ea typeface="幼圆" pitchFamily="49" charset="-122"/>
              </a:rPr>
              <a:t>采用</a:t>
            </a:r>
            <a:r>
              <a:rPr lang="zh-CN" altLang="en-US" sz="2400" b="1" dirty="0">
                <a:latin typeface="幼圆" pitchFamily="49" charset="-122"/>
                <a:ea typeface="幼圆" pitchFamily="49" charset="-122"/>
              </a:rPr>
              <a:t>多变量插值的径向基函数网络模型，</a:t>
            </a:r>
          </a:p>
          <a:p>
            <a:pPr marL="800100" lvl="1" indent="-342900">
              <a:lnSpc>
                <a:spcPct val="150000"/>
              </a:lnSpc>
              <a:spcBef>
                <a:spcPct val="10000"/>
              </a:spcBef>
              <a:buFont typeface="Arial" pitchFamily="34" charset="0"/>
              <a:buChar char="•"/>
            </a:pPr>
            <a:r>
              <a:rPr lang="zh-CN" altLang="en-US" sz="2400" b="1" dirty="0" smtClean="0">
                <a:latin typeface="幼圆" pitchFamily="49" charset="-122"/>
                <a:ea typeface="幼圆" pitchFamily="49" charset="-122"/>
              </a:rPr>
              <a:t>建立</a:t>
            </a:r>
            <a:r>
              <a:rPr lang="zh-CN" altLang="en-US" sz="2400" b="1" dirty="0">
                <a:latin typeface="幼圆" pitchFamily="49" charset="-122"/>
                <a:ea typeface="幼圆" pitchFamily="49" charset="-122"/>
              </a:rPr>
              <a:t>在统计学习理论基础上的支撑向量机网络模型，</a:t>
            </a:r>
          </a:p>
          <a:p>
            <a:pPr marL="800100" lvl="1" indent="-342900">
              <a:lnSpc>
                <a:spcPct val="150000"/>
              </a:lnSpc>
              <a:spcBef>
                <a:spcPct val="10000"/>
              </a:spcBef>
              <a:buFont typeface="Arial" pitchFamily="34" charset="0"/>
              <a:buChar char="•"/>
            </a:pPr>
            <a:r>
              <a:rPr lang="zh-CN" altLang="en-US" sz="2400" b="1" dirty="0" smtClean="0">
                <a:solidFill>
                  <a:srgbClr val="0000FF"/>
                </a:solidFill>
                <a:latin typeface="幼圆" pitchFamily="49" charset="-122"/>
                <a:ea typeface="幼圆" pitchFamily="49" charset="-122"/>
              </a:rPr>
              <a:t>采用</a:t>
            </a:r>
            <a:r>
              <a:rPr lang="zh-CN" altLang="en-US" sz="2400" b="1" dirty="0">
                <a:solidFill>
                  <a:srgbClr val="0000FF"/>
                </a:solidFill>
                <a:latin typeface="幼圆" pitchFamily="49" charset="-122"/>
                <a:ea typeface="幼圆" pitchFamily="49" charset="-122"/>
              </a:rPr>
              <a:t>反馈联接方式的反馈网络模型，</a:t>
            </a:r>
          </a:p>
          <a:p>
            <a:pPr marL="800100" lvl="1" indent="-342900">
              <a:lnSpc>
                <a:spcPct val="150000"/>
              </a:lnSpc>
              <a:spcBef>
                <a:spcPct val="10000"/>
              </a:spcBef>
              <a:buFont typeface="Arial" pitchFamily="34" charset="0"/>
              <a:buChar char="•"/>
            </a:pPr>
            <a:r>
              <a:rPr lang="zh-CN" altLang="en-US" sz="2400" b="1" dirty="0" smtClean="0">
                <a:latin typeface="幼圆" pitchFamily="49" charset="-122"/>
                <a:ea typeface="幼圆" pitchFamily="49" charset="-122"/>
              </a:rPr>
              <a:t>基于</a:t>
            </a:r>
            <a:r>
              <a:rPr lang="zh-CN" altLang="en-US" sz="2400" b="1" dirty="0">
                <a:latin typeface="幼圆" pitchFamily="49" charset="-122"/>
                <a:ea typeface="幼圆" pitchFamily="49" charset="-122"/>
              </a:rPr>
              <a:t>模拟退火算法的随机</a:t>
            </a:r>
            <a:r>
              <a:rPr lang="zh-CN" altLang="en-US" sz="2400" b="1" dirty="0" smtClean="0">
                <a:latin typeface="幼圆" pitchFamily="49" charset="-122"/>
                <a:ea typeface="幼圆" pitchFamily="49" charset="-122"/>
              </a:rPr>
              <a:t>网络模型</a:t>
            </a:r>
            <a:endParaRPr lang="en-US" altLang="zh-CN" sz="2400" b="1" dirty="0">
              <a:latin typeface="幼圆" pitchFamily="49" charset="-122"/>
              <a:ea typeface="幼圆" pitchFamily="49" charset="-122"/>
            </a:endParaRPr>
          </a:p>
          <a:p>
            <a:pPr>
              <a:lnSpc>
                <a:spcPct val="150000"/>
              </a:lnSpc>
              <a:spcBef>
                <a:spcPct val="10000"/>
              </a:spcBef>
            </a:pPr>
            <a:endParaRPr lang="zh-CN" altLang="en-US" sz="2400" b="1" dirty="0">
              <a:latin typeface="幼圆" pitchFamily="49" charset="-122"/>
              <a:ea typeface="幼圆" pitchFamily="49" charset="-122"/>
            </a:endParaRPr>
          </a:p>
        </p:txBody>
      </p:sp>
      <p:sp>
        <p:nvSpPr>
          <p:cNvPr id="76803" name="Text Box 3"/>
          <p:cNvSpPr txBox="1">
            <a:spLocks noChangeArrowheads="1"/>
          </p:cNvSpPr>
          <p:nvPr/>
        </p:nvSpPr>
        <p:spPr bwMode="auto">
          <a:xfrm>
            <a:off x="935038" y="296863"/>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400" b="1" dirty="0" smtClean="0">
                <a:solidFill>
                  <a:schemeClr val="accent2"/>
                </a:solidFill>
                <a:latin typeface="方正姚体" pitchFamily="2" charset="-122"/>
                <a:ea typeface="方正姚体" pitchFamily="2" charset="-122"/>
                <a:cs typeface="+mj-cs"/>
              </a:rPr>
              <a:t>人工神经网络</a:t>
            </a:r>
            <a:r>
              <a:rPr lang="zh-CN" altLang="en-US" sz="4400" b="1" dirty="0">
                <a:solidFill>
                  <a:schemeClr val="accent2"/>
                </a:solidFill>
                <a:latin typeface="方正姚体" pitchFamily="2" charset="-122"/>
                <a:ea typeface="方正姚体" pitchFamily="2" charset="-122"/>
                <a:cs typeface="+mj-cs"/>
              </a:rPr>
              <a:t>的典型模型</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Text Box 3"/>
          <p:cNvSpPr txBox="1">
            <a:spLocks noChangeArrowheads="1"/>
          </p:cNvSpPr>
          <p:nvPr/>
        </p:nvSpPr>
        <p:spPr bwMode="auto">
          <a:xfrm>
            <a:off x="611560" y="2024844"/>
            <a:ext cx="8247062" cy="363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ts val="1200"/>
              </a:spcBef>
            </a:pPr>
            <a:r>
              <a:rPr lang="zh-CN" altLang="en-US" sz="2400" b="1" dirty="0" smtClean="0">
                <a:latin typeface="幼圆" pitchFamily="49" charset="-122"/>
                <a:ea typeface="幼圆" pitchFamily="49" charset="-122"/>
              </a:rPr>
              <a:t>感知机</a:t>
            </a:r>
            <a:r>
              <a:rPr lang="en-US" altLang="zh-CN" sz="2400" b="1" dirty="0" smtClean="0">
                <a:latin typeface="幼圆" pitchFamily="49" charset="-122"/>
                <a:ea typeface="幼圆" pitchFamily="49" charset="-122"/>
              </a:rPr>
              <a:t>(perceptron)</a:t>
            </a:r>
            <a:r>
              <a:rPr lang="zh-CN" altLang="en-US" sz="2400" b="1" dirty="0" smtClean="0">
                <a:latin typeface="幼圆" pitchFamily="49" charset="-122"/>
                <a:ea typeface="幼圆" pitchFamily="49" charset="-122"/>
              </a:rPr>
              <a:t>是</a:t>
            </a:r>
            <a:r>
              <a:rPr lang="zh-CN" altLang="en-US" sz="2400" b="1" dirty="0">
                <a:latin typeface="幼圆" pitchFamily="49" charset="-122"/>
                <a:ea typeface="幼圆" pitchFamily="49" charset="-122"/>
              </a:rPr>
              <a:t>美国学者罗森勃拉特（</a:t>
            </a:r>
            <a:r>
              <a:rPr lang="en-US" altLang="zh-CN" sz="2400" b="1" dirty="0">
                <a:latin typeface="幼圆" pitchFamily="49" charset="-122"/>
                <a:ea typeface="幼圆" pitchFamily="49" charset="-122"/>
              </a:rPr>
              <a:t>Rosenblatt</a:t>
            </a:r>
            <a:r>
              <a:rPr lang="zh-CN" altLang="en-US" sz="2400" b="1" dirty="0">
                <a:latin typeface="幼圆" pitchFamily="49" charset="-122"/>
                <a:ea typeface="幼圆" pitchFamily="49" charset="-122"/>
              </a:rPr>
              <a:t>）于</a:t>
            </a:r>
            <a:r>
              <a:rPr lang="en-US" altLang="zh-CN" sz="2400" b="1" dirty="0">
                <a:latin typeface="幼圆" pitchFamily="49" charset="-122"/>
                <a:ea typeface="幼圆" pitchFamily="49" charset="-122"/>
              </a:rPr>
              <a:t>1957</a:t>
            </a:r>
            <a:r>
              <a:rPr lang="zh-CN" altLang="en-US" sz="2400" b="1" dirty="0">
                <a:latin typeface="幼圆" pitchFamily="49" charset="-122"/>
                <a:ea typeface="幼圆" pitchFamily="49" charset="-122"/>
              </a:rPr>
              <a:t>年为研究大脑的存储、学习和认知过程而提出的一类具有自学习能力的神经网络模型，其拓扑结构是一种分层前向网络。它包括：</a:t>
            </a:r>
          </a:p>
          <a:p>
            <a:pPr marL="800100" lvl="1" indent="-342900">
              <a:lnSpc>
                <a:spcPct val="150000"/>
              </a:lnSpc>
              <a:spcBef>
                <a:spcPts val="1200"/>
              </a:spcBef>
              <a:buFont typeface="Arial" pitchFamily="34" charset="0"/>
              <a:buChar char="•"/>
            </a:pPr>
            <a:r>
              <a:rPr lang="zh-CN" altLang="en-US" sz="2400" b="1" dirty="0" smtClean="0">
                <a:solidFill>
                  <a:srgbClr val="0000CC"/>
                </a:solidFill>
                <a:latin typeface="幼圆" pitchFamily="49" charset="-122"/>
                <a:ea typeface="幼圆" pitchFamily="49" charset="-122"/>
              </a:rPr>
              <a:t>单层感知机</a:t>
            </a:r>
            <a:endParaRPr lang="zh-CN" altLang="en-US" sz="2400" b="1" dirty="0">
              <a:solidFill>
                <a:srgbClr val="0000CC"/>
              </a:solidFill>
              <a:latin typeface="幼圆" pitchFamily="49" charset="-122"/>
              <a:ea typeface="幼圆" pitchFamily="49" charset="-122"/>
            </a:endParaRPr>
          </a:p>
          <a:p>
            <a:pPr marL="800100" lvl="1" indent="-342900">
              <a:lnSpc>
                <a:spcPct val="150000"/>
              </a:lnSpc>
              <a:spcBef>
                <a:spcPts val="1200"/>
              </a:spcBef>
              <a:buFont typeface="Arial" pitchFamily="34" charset="0"/>
              <a:buChar char="•"/>
            </a:pPr>
            <a:r>
              <a:rPr lang="zh-CN" altLang="en-US" sz="2400" b="1" dirty="0" smtClean="0">
                <a:solidFill>
                  <a:srgbClr val="0000CC"/>
                </a:solidFill>
                <a:latin typeface="幼圆" pitchFamily="49" charset="-122"/>
                <a:ea typeface="幼圆" pitchFamily="49" charset="-122"/>
              </a:rPr>
              <a:t>多层感知机</a:t>
            </a:r>
            <a:endParaRPr lang="zh-CN" altLang="en-US" sz="2400" b="1" dirty="0">
              <a:solidFill>
                <a:srgbClr val="0000CC"/>
              </a:solidFill>
              <a:latin typeface="幼圆" pitchFamily="49" charset="-122"/>
              <a:ea typeface="幼圆" pitchFamily="49" charset="-122"/>
            </a:endParaRPr>
          </a:p>
        </p:txBody>
      </p:sp>
      <p:sp>
        <p:nvSpPr>
          <p:cNvPr id="77830" name="Text Box 6"/>
          <p:cNvSpPr txBox="1">
            <a:spLocks noChangeArrowheads="1"/>
          </p:cNvSpPr>
          <p:nvPr/>
        </p:nvSpPr>
        <p:spPr bwMode="auto">
          <a:xfrm>
            <a:off x="863600" y="657225"/>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感知机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395288" y="188913"/>
            <a:ext cx="25923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dirty="0">
                <a:solidFill>
                  <a:srgbClr val="CC0066"/>
                </a:solidFill>
                <a:latin typeface="仿宋_GB2312" pitchFamily="49" charset="-122"/>
                <a:ea typeface="仿宋_GB2312" pitchFamily="49" charset="-122"/>
              </a:rPr>
              <a:t>单</a:t>
            </a:r>
            <a:r>
              <a:rPr lang="zh-CN" altLang="en-US" sz="2400" b="1" dirty="0" smtClean="0">
                <a:solidFill>
                  <a:srgbClr val="CC0066"/>
                </a:solidFill>
                <a:latin typeface="仿宋_GB2312" pitchFamily="49" charset="-122"/>
                <a:ea typeface="仿宋_GB2312" pitchFamily="49" charset="-122"/>
              </a:rPr>
              <a:t>层感知机</a:t>
            </a:r>
            <a:endParaRPr lang="zh-CN" altLang="en-US" sz="2400" b="1" dirty="0">
              <a:solidFill>
                <a:srgbClr val="CC0066"/>
              </a:solidFill>
              <a:latin typeface="仿宋_GB2312" pitchFamily="49" charset="-122"/>
              <a:ea typeface="仿宋_GB2312" pitchFamily="49" charset="-122"/>
            </a:endParaRPr>
          </a:p>
        </p:txBody>
      </p:sp>
      <p:sp>
        <p:nvSpPr>
          <p:cNvPr id="78851" name="Oval 3"/>
          <p:cNvSpPr>
            <a:spLocks noChangeArrowheads="1"/>
          </p:cNvSpPr>
          <p:nvPr/>
        </p:nvSpPr>
        <p:spPr bwMode="auto">
          <a:xfrm>
            <a:off x="1403350" y="728663"/>
            <a:ext cx="144463" cy="144462"/>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仿宋_GB2312" pitchFamily="49" charset="-122"/>
              <a:ea typeface="仿宋_GB2312" pitchFamily="49" charset="-122"/>
            </a:endParaRPr>
          </a:p>
        </p:txBody>
      </p:sp>
      <p:sp>
        <p:nvSpPr>
          <p:cNvPr id="78852" name="Oval 4"/>
          <p:cNvSpPr>
            <a:spLocks noChangeArrowheads="1"/>
          </p:cNvSpPr>
          <p:nvPr/>
        </p:nvSpPr>
        <p:spPr bwMode="auto">
          <a:xfrm>
            <a:off x="1403350" y="1485900"/>
            <a:ext cx="144463"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仿宋_GB2312" pitchFamily="49" charset="-122"/>
              <a:ea typeface="仿宋_GB2312" pitchFamily="49" charset="-122"/>
            </a:endParaRPr>
          </a:p>
        </p:txBody>
      </p:sp>
      <p:sp>
        <p:nvSpPr>
          <p:cNvPr id="78853" name="Oval 5"/>
          <p:cNvSpPr>
            <a:spLocks noChangeArrowheads="1"/>
          </p:cNvSpPr>
          <p:nvPr/>
        </p:nvSpPr>
        <p:spPr bwMode="auto">
          <a:xfrm>
            <a:off x="1439863" y="2528888"/>
            <a:ext cx="144462" cy="144462"/>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仿宋_GB2312" pitchFamily="49" charset="-122"/>
              <a:ea typeface="仿宋_GB2312" pitchFamily="49" charset="-122"/>
            </a:endParaRPr>
          </a:p>
        </p:txBody>
      </p:sp>
      <p:sp>
        <p:nvSpPr>
          <p:cNvPr id="78854" name="Oval 6"/>
          <p:cNvSpPr>
            <a:spLocks noChangeArrowheads="1"/>
          </p:cNvSpPr>
          <p:nvPr/>
        </p:nvSpPr>
        <p:spPr bwMode="auto">
          <a:xfrm>
            <a:off x="2951163" y="1054100"/>
            <a:ext cx="142875" cy="14287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仿宋_GB2312" pitchFamily="49" charset="-122"/>
              <a:ea typeface="仿宋_GB2312" pitchFamily="49" charset="-122"/>
            </a:endParaRPr>
          </a:p>
        </p:txBody>
      </p:sp>
      <p:sp>
        <p:nvSpPr>
          <p:cNvPr id="78855" name="Oval 7"/>
          <p:cNvSpPr>
            <a:spLocks noChangeArrowheads="1"/>
          </p:cNvSpPr>
          <p:nvPr/>
        </p:nvSpPr>
        <p:spPr bwMode="auto">
          <a:xfrm>
            <a:off x="2951163" y="1989138"/>
            <a:ext cx="144462" cy="14446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仿宋_GB2312" pitchFamily="49" charset="-122"/>
              <a:ea typeface="仿宋_GB2312" pitchFamily="49" charset="-122"/>
            </a:endParaRPr>
          </a:p>
        </p:txBody>
      </p:sp>
      <p:sp>
        <p:nvSpPr>
          <p:cNvPr id="78856" name="Line 8"/>
          <p:cNvSpPr>
            <a:spLocks noChangeShapeType="1"/>
          </p:cNvSpPr>
          <p:nvPr/>
        </p:nvSpPr>
        <p:spPr bwMode="auto">
          <a:xfrm>
            <a:off x="1511300" y="801688"/>
            <a:ext cx="1439863" cy="3238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仿宋_GB2312" pitchFamily="49" charset="-122"/>
              <a:ea typeface="仿宋_GB2312" pitchFamily="49" charset="-122"/>
            </a:endParaRPr>
          </a:p>
        </p:txBody>
      </p:sp>
      <p:sp>
        <p:nvSpPr>
          <p:cNvPr id="78857" name="Line 9"/>
          <p:cNvSpPr>
            <a:spLocks noChangeShapeType="1"/>
          </p:cNvSpPr>
          <p:nvPr/>
        </p:nvSpPr>
        <p:spPr bwMode="auto">
          <a:xfrm flipV="1">
            <a:off x="1547813" y="1162050"/>
            <a:ext cx="1403350" cy="395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仿宋_GB2312" pitchFamily="49" charset="-122"/>
              <a:ea typeface="仿宋_GB2312" pitchFamily="49" charset="-122"/>
            </a:endParaRPr>
          </a:p>
        </p:txBody>
      </p:sp>
      <p:sp>
        <p:nvSpPr>
          <p:cNvPr id="78858" name="Line 10"/>
          <p:cNvSpPr>
            <a:spLocks noChangeShapeType="1"/>
          </p:cNvSpPr>
          <p:nvPr/>
        </p:nvSpPr>
        <p:spPr bwMode="auto">
          <a:xfrm flipV="1">
            <a:off x="1547813" y="1196975"/>
            <a:ext cx="1439862" cy="1368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仿宋_GB2312" pitchFamily="49" charset="-122"/>
              <a:ea typeface="仿宋_GB2312" pitchFamily="49" charset="-122"/>
            </a:endParaRPr>
          </a:p>
        </p:txBody>
      </p:sp>
      <p:sp>
        <p:nvSpPr>
          <p:cNvPr id="78859" name="Line 11"/>
          <p:cNvSpPr>
            <a:spLocks noChangeShapeType="1"/>
          </p:cNvSpPr>
          <p:nvPr/>
        </p:nvSpPr>
        <p:spPr bwMode="auto">
          <a:xfrm>
            <a:off x="1511300" y="801688"/>
            <a:ext cx="1476375" cy="12239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仿宋_GB2312" pitchFamily="49" charset="-122"/>
              <a:ea typeface="仿宋_GB2312" pitchFamily="49" charset="-122"/>
            </a:endParaRPr>
          </a:p>
        </p:txBody>
      </p:sp>
      <p:sp>
        <p:nvSpPr>
          <p:cNvPr id="78860" name="Line 12"/>
          <p:cNvSpPr>
            <a:spLocks noChangeShapeType="1"/>
          </p:cNvSpPr>
          <p:nvPr/>
        </p:nvSpPr>
        <p:spPr bwMode="auto">
          <a:xfrm>
            <a:off x="1511300" y="1557338"/>
            <a:ext cx="1439863"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仿宋_GB2312" pitchFamily="49" charset="-122"/>
              <a:ea typeface="仿宋_GB2312" pitchFamily="49" charset="-122"/>
            </a:endParaRPr>
          </a:p>
        </p:txBody>
      </p:sp>
      <p:sp>
        <p:nvSpPr>
          <p:cNvPr id="78861" name="Line 13"/>
          <p:cNvSpPr>
            <a:spLocks noChangeShapeType="1"/>
          </p:cNvSpPr>
          <p:nvPr/>
        </p:nvSpPr>
        <p:spPr bwMode="auto">
          <a:xfrm flipV="1">
            <a:off x="1584325" y="2062163"/>
            <a:ext cx="1403350" cy="5397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仿宋_GB2312" pitchFamily="49" charset="-122"/>
              <a:ea typeface="仿宋_GB2312" pitchFamily="49" charset="-122"/>
            </a:endParaRPr>
          </a:p>
        </p:txBody>
      </p:sp>
      <p:sp>
        <p:nvSpPr>
          <p:cNvPr id="78862" name="Text Box 14"/>
          <p:cNvSpPr txBox="1">
            <a:spLocks noChangeArrowheads="1"/>
          </p:cNvSpPr>
          <p:nvPr/>
        </p:nvSpPr>
        <p:spPr bwMode="auto">
          <a:xfrm>
            <a:off x="1223963" y="1917700"/>
            <a:ext cx="503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仿宋_GB2312" pitchFamily="49" charset="-122"/>
                <a:ea typeface="仿宋_GB2312" pitchFamily="49" charset="-122"/>
              </a:rPr>
              <a:t>…</a:t>
            </a:r>
          </a:p>
        </p:txBody>
      </p:sp>
      <p:sp>
        <p:nvSpPr>
          <p:cNvPr id="78863" name="Text Box 15"/>
          <p:cNvSpPr txBox="1">
            <a:spLocks noChangeArrowheads="1"/>
          </p:cNvSpPr>
          <p:nvPr/>
        </p:nvSpPr>
        <p:spPr bwMode="auto">
          <a:xfrm>
            <a:off x="863600" y="657225"/>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仿宋_GB2312" pitchFamily="49" charset="-122"/>
                <a:ea typeface="仿宋_GB2312" pitchFamily="49" charset="-122"/>
              </a:rPr>
              <a:t>x</a:t>
            </a:r>
            <a:r>
              <a:rPr lang="en-US" altLang="zh-CN" baseline="-25000">
                <a:latin typeface="仿宋_GB2312" pitchFamily="49" charset="-122"/>
                <a:ea typeface="仿宋_GB2312" pitchFamily="49" charset="-122"/>
              </a:rPr>
              <a:t>1</a:t>
            </a:r>
          </a:p>
        </p:txBody>
      </p:sp>
      <p:sp>
        <p:nvSpPr>
          <p:cNvPr id="78864" name="Text Box 16"/>
          <p:cNvSpPr txBox="1">
            <a:spLocks noChangeArrowheads="1"/>
          </p:cNvSpPr>
          <p:nvPr/>
        </p:nvSpPr>
        <p:spPr bwMode="auto">
          <a:xfrm>
            <a:off x="863600" y="1377950"/>
            <a:ext cx="468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仿宋_GB2312" pitchFamily="49" charset="-122"/>
                <a:ea typeface="仿宋_GB2312" pitchFamily="49" charset="-122"/>
              </a:rPr>
              <a:t>x</a:t>
            </a:r>
            <a:r>
              <a:rPr lang="en-US" altLang="zh-CN" baseline="-25000">
                <a:latin typeface="仿宋_GB2312" pitchFamily="49" charset="-122"/>
                <a:ea typeface="仿宋_GB2312" pitchFamily="49" charset="-122"/>
              </a:rPr>
              <a:t>2</a:t>
            </a:r>
          </a:p>
        </p:txBody>
      </p:sp>
      <p:sp>
        <p:nvSpPr>
          <p:cNvPr id="78865" name="Text Box 17"/>
          <p:cNvSpPr txBox="1">
            <a:spLocks noChangeArrowheads="1"/>
          </p:cNvSpPr>
          <p:nvPr/>
        </p:nvSpPr>
        <p:spPr bwMode="auto">
          <a:xfrm>
            <a:off x="935038" y="2528888"/>
            <a:ext cx="4333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仿宋_GB2312" pitchFamily="49" charset="-122"/>
                <a:ea typeface="仿宋_GB2312" pitchFamily="49" charset="-122"/>
              </a:rPr>
              <a:t>x</a:t>
            </a:r>
            <a:r>
              <a:rPr lang="en-US" altLang="zh-CN" baseline="-25000">
                <a:latin typeface="仿宋_GB2312" pitchFamily="49" charset="-122"/>
                <a:ea typeface="仿宋_GB2312" pitchFamily="49" charset="-122"/>
              </a:rPr>
              <a:t>n</a:t>
            </a:r>
          </a:p>
        </p:txBody>
      </p:sp>
      <p:sp>
        <p:nvSpPr>
          <p:cNvPr id="78866" name="Line 18"/>
          <p:cNvSpPr>
            <a:spLocks noChangeShapeType="1"/>
          </p:cNvSpPr>
          <p:nvPr/>
        </p:nvSpPr>
        <p:spPr bwMode="auto">
          <a:xfrm>
            <a:off x="3059113" y="1125538"/>
            <a:ext cx="4333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仿宋_GB2312" pitchFamily="49" charset="-122"/>
              <a:ea typeface="仿宋_GB2312" pitchFamily="49" charset="-122"/>
            </a:endParaRPr>
          </a:p>
        </p:txBody>
      </p:sp>
      <p:sp>
        <p:nvSpPr>
          <p:cNvPr id="78867" name="Line 19"/>
          <p:cNvSpPr>
            <a:spLocks noChangeShapeType="1"/>
          </p:cNvSpPr>
          <p:nvPr/>
        </p:nvSpPr>
        <p:spPr bwMode="auto">
          <a:xfrm>
            <a:off x="3059113" y="2062163"/>
            <a:ext cx="4683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仿宋_GB2312" pitchFamily="49" charset="-122"/>
              <a:ea typeface="仿宋_GB2312" pitchFamily="49" charset="-122"/>
            </a:endParaRPr>
          </a:p>
        </p:txBody>
      </p:sp>
      <p:sp>
        <p:nvSpPr>
          <p:cNvPr id="78868" name="Text Box 20"/>
          <p:cNvSpPr txBox="1">
            <a:spLocks noChangeArrowheads="1"/>
          </p:cNvSpPr>
          <p:nvPr/>
        </p:nvSpPr>
        <p:spPr bwMode="auto">
          <a:xfrm>
            <a:off x="2916238" y="1377950"/>
            <a:ext cx="4683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仿宋_GB2312" pitchFamily="49" charset="-122"/>
                <a:ea typeface="仿宋_GB2312" pitchFamily="49" charset="-122"/>
              </a:rPr>
              <a:t>…</a:t>
            </a:r>
          </a:p>
        </p:txBody>
      </p:sp>
      <p:sp>
        <p:nvSpPr>
          <p:cNvPr id="78869" name="Text Box 21"/>
          <p:cNvSpPr txBox="1">
            <a:spLocks noChangeArrowheads="1"/>
          </p:cNvSpPr>
          <p:nvPr/>
        </p:nvSpPr>
        <p:spPr bwMode="auto">
          <a:xfrm>
            <a:off x="3671888" y="909638"/>
            <a:ext cx="5048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仿宋_GB2312" pitchFamily="49" charset="-122"/>
                <a:ea typeface="仿宋_GB2312" pitchFamily="49" charset="-122"/>
              </a:rPr>
              <a:t>y</a:t>
            </a:r>
            <a:r>
              <a:rPr lang="en-US" altLang="zh-CN" baseline="-25000">
                <a:latin typeface="仿宋_GB2312" pitchFamily="49" charset="-122"/>
                <a:ea typeface="仿宋_GB2312" pitchFamily="49" charset="-122"/>
              </a:rPr>
              <a:t>1</a:t>
            </a:r>
          </a:p>
        </p:txBody>
      </p:sp>
      <p:sp>
        <p:nvSpPr>
          <p:cNvPr id="78870" name="Text Box 22"/>
          <p:cNvSpPr txBox="1">
            <a:spLocks noChangeArrowheads="1"/>
          </p:cNvSpPr>
          <p:nvPr/>
        </p:nvSpPr>
        <p:spPr bwMode="auto">
          <a:xfrm>
            <a:off x="3708400" y="1846263"/>
            <a:ext cx="468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仿宋_GB2312" pitchFamily="49" charset="-122"/>
                <a:ea typeface="仿宋_GB2312" pitchFamily="49" charset="-122"/>
              </a:rPr>
              <a:t>y</a:t>
            </a:r>
            <a:r>
              <a:rPr lang="en-US" altLang="zh-CN" baseline="-25000">
                <a:latin typeface="仿宋_GB2312" pitchFamily="49" charset="-122"/>
                <a:ea typeface="仿宋_GB2312" pitchFamily="49" charset="-122"/>
              </a:rPr>
              <a:t>m</a:t>
            </a:r>
          </a:p>
        </p:txBody>
      </p:sp>
      <p:sp>
        <p:nvSpPr>
          <p:cNvPr id="78871" name="Text Box 23"/>
          <p:cNvSpPr txBox="1">
            <a:spLocks noChangeArrowheads="1"/>
          </p:cNvSpPr>
          <p:nvPr/>
        </p:nvSpPr>
        <p:spPr bwMode="auto">
          <a:xfrm>
            <a:off x="827088" y="3033713"/>
            <a:ext cx="9001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latin typeface="仿宋_GB2312" pitchFamily="49" charset="-122"/>
                <a:ea typeface="仿宋_GB2312" pitchFamily="49" charset="-122"/>
              </a:rPr>
              <a:t>输入层</a:t>
            </a:r>
          </a:p>
        </p:txBody>
      </p:sp>
      <p:sp>
        <p:nvSpPr>
          <p:cNvPr id="78872" name="Text Box 24"/>
          <p:cNvSpPr txBox="1">
            <a:spLocks noChangeArrowheads="1"/>
          </p:cNvSpPr>
          <p:nvPr/>
        </p:nvSpPr>
        <p:spPr bwMode="auto">
          <a:xfrm>
            <a:off x="2916238" y="3070225"/>
            <a:ext cx="9001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latin typeface="仿宋_GB2312" pitchFamily="49" charset="-122"/>
                <a:ea typeface="仿宋_GB2312" pitchFamily="49" charset="-122"/>
              </a:rPr>
              <a:t>输出层</a:t>
            </a:r>
          </a:p>
        </p:txBody>
      </p:sp>
      <p:sp>
        <p:nvSpPr>
          <p:cNvPr id="78873" name="Text Box 25"/>
          <p:cNvSpPr txBox="1">
            <a:spLocks noChangeArrowheads="1"/>
          </p:cNvSpPr>
          <p:nvPr/>
        </p:nvSpPr>
        <p:spPr bwMode="auto">
          <a:xfrm>
            <a:off x="2124075" y="1912938"/>
            <a:ext cx="719138" cy="11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仿宋_GB2312" pitchFamily="49" charset="-122"/>
                <a:ea typeface="仿宋_GB2312" pitchFamily="49" charset="-122"/>
              </a:rPr>
              <a:t>w</a:t>
            </a:r>
            <a:r>
              <a:rPr lang="en-US" altLang="zh-CN" baseline="-25000">
                <a:latin typeface="仿宋_GB2312" pitchFamily="49" charset="-122"/>
                <a:ea typeface="仿宋_GB2312" pitchFamily="49" charset="-122"/>
              </a:rPr>
              <a:t>ij</a:t>
            </a:r>
          </a:p>
          <a:p>
            <a:pPr>
              <a:spcBef>
                <a:spcPct val="50000"/>
              </a:spcBef>
            </a:pPr>
            <a:r>
              <a:rPr lang="zh-CN" altLang="en-US">
                <a:latin typeface="仿宋_GB2312" pitchFamily="49" charset="-122"/>
                <a:ea typeface="仿宋_GB2312" pitchFamily="49" charset="-122"/>
              </a:rPr>
              <a:t>权值</a:t>
            </a:r>
          </a:p>
          <a:p>
            <a:pPr>
              <a:spcBef>
                <a:spcPct val="50000"/>
              </a:spcBef>
            </a:pPr>
            <a:r>
              <a:rPr lang="zh-CN" altLang="en-US">
                <a:latin typeface="仿宋_GB2312" pitchFamily="49" charset="-122"/>
                <a:ea typeface="仿宋_GB2312" pitchFamily="49" charset="-122"/>
              </a:rPr>
              <a:t> </a:t>
            </a:r>
          </a:p>
        </p:txBody>
      </p:sp>
      <p:sp>
        <p:nvSpPr>
          <p:cNvPr id="78874" name="Text Box 26"/>
          <p:cNvSpPr txBox="1">
            <a:spLocks noChangeArrowheads="1"/>
          </p:cNvSpPr>
          <p:nvPr/>
        </p:nvSpPr>
        <p:spPr bwMode="auto">
          <a:xfrm>
            <a:off x="358775" y="3500438"/>
            <a:ext cx="4284663" cy="2992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spcBef>
                <a:spcPct val="20000"/>
              </a:spcBef>
            </a:pPr>
            <a:r>
              <a:rPr lang="zh-CN" altLang="en-US" b="1" dirty="0">
                <a:solidFill>
                  <a:srgbClr val="0000CC"/>
                </a:solidFill>
                <a:latin typeface="仿宋_GB2312" pitchFamily="49" charset="-122"/>
                <a:ea typeface="仿宋_GB2312" pitchFamily="49" charset="-122"/>
              </a:rPr>
              <a:t>输入向量为</a:t>
            </a:r>
            <a:r>
              <a:rPr lang="en-US" altLang="zh-CN" b="1" dirty="0">
                <a:solidFill>
                  <a:srgbClr val="0000CC"/>
                </a:solidFill>
                <a:latin typeface="仿宋_GB2312" pitchFamily="49" charset="-122"/>
                <a:ea typeface="仿宋_GB2312" pitchFamily="49" charset="-122"/>
              </a:rPr>
              <a:t>X=(x</a:t>
            </a:r>
            <a:r>
              <a:rPr lang="en-US" altLang="zh-CN" b="1" baseline="-25000" dirty="0">
                <a:solidFill>
                  <a:srgbClr val="0000CC"/>
                </a:solidFill>
                <a:latin typeface="仿宋_GB2312" pitchFamily="49" charset="-122"/>
                <a:ea typeface="仿宋_GB2312" pitchFamily="49" charset="-122"/>
              </a:rPr>
              <a:t>1</a:t>
            </a:r>
            <a:r>
              <a:rPr lang="en-US" altLang="zh-CN" b="1" dirty="0">
                <a:solidFill>
                  <a:srgbClr val="0000CC"/>
                </a:solidFill>
                <a:latin typeface="仿宋_GB2312" pitchFamily="49" charset="-122"/>
                <a:ea typeface="仿宋_GB2312" pitchFamily="49" charset="-122"/>
              </a:rPr>
              <a:t>,x</a:t>
            </a:r>
            <a:r>
              <a:rPr lang="en-US" altLang="zh-CN" b="1" baseline="-25000" dirty="0">
                <a:solidFill>
                  <a:srgbClr val="0000CC"/>
                </a:solidFill>
                <a:latin typeface="仿宋_GB2312" pitchFamily="49" charset="-122"/>
                <a:ea typeface="仿宋_GB2312" pitchFamily="49" charset="-122"/>
              </a:rPr>
              <a:t>2</a:t>
            </a:r>
            <a:r>
              <a:rPr lang="en-US" altLang="zh-CN" b="1" dirty="0">
                <a:solidFill>
                  <a:srgbClr val="0000CC"/>
                </a:solidFill>
                <a:latin typeface="仿宋_GB2312" pitchFamily="49" charset="-122"/>
                <a:ea typeface="仿宋_GB2312" pitchFamily="49" charset="-122"/>
              </a:rPr>
              <a:t>,…,</a:t>
            </a:r>
            <a:r>
              <a:rPr lang="en-US" altLang="zh-CN" b="1" dirty="0" err="1">
                <a:solidFill>
                  <a:srgbClr val="0000CC"/>
                </a:solidFill>
                <a:latin typeface="仿宋_GB2312" pitchFamily="49" charset="-122"/>
                <a:ea typeface="仿宋_GB2312" pitchFamily="49" charset="-122"/>
              </a:rPr>
              <a:t>x</a:t>
            </a:r>
            <a:r>
              <a:rPr lang="en-US" altLang="zh-CN" b="1" baseline="-25000" dirty="0" err="1">
                <a:solidFill>
                  <a:srgbClr val="0000CC"/>
                </a:solidFill>
                <a:latin typeface="仿宋_GB2312" pitchFamily="49" charset="-122"/>
                <a:ea typeface="仿宋_GB2312" pitchFamily="49" charset="-122"/>
              </a:rPr>
              <a:t>n</a:t>
            </a:r>
            <a:r>
              <a:rPr lang="en-US" altLang="zh-CN" b="1" dirty="0">
                <a:solidFill>
                  <a:srgbClr val="0000CC"/>
                </a:solidFill>
                <a:latin typeface="仿宋_GB2312" pitchFamily="49" charset="-122"/>
                <a:ea typeface="仿宋_GB2312" pitchFamily="49" charset="-122"/>
              </a:rPr>
              <a:t>)</a:t>
            </a:r>
            <a:r>
              <a:rPr lang="zh-CN" altLang="en-US" b="1" dirty="0">
                <a:solidFill>
                  <a:srgbClr val="0000CC"/>
                </a:solidFill>
                <a:latin typeface="仿宋_GB2312" pitchFamily="49" charset="-122"/>
                <a:ea typeface="仿宋_GB2312" pitchFamily="49" charset="-122"/>
              </a:rPr>
              <a:t>；</a:t>
            </a:r>
          </a:p>
          <a:p>
            <a:pPr>
              <a:lnSpc>
                <a:spcPct val="115000"/>
              </a:lnSpc>
              <a:spcBef>
                <a:spcPct val="20000"/>
              </a:spcBef>
            </a:pPr>
            <a:r>
              <a:rPr lang="zh-CN" altLang="en-US" b="1" dirty="0">
                <a:solidFill>
                  <a:srgbClr val="0000CC"/>
                </a:solidFill>
                <a:latin typeface="仿宋_GB2312" pitchFamily="49" charset="-122"/>
                <a:ea typeface="仿宋_GB2312" pitchFamily="49" charset="-122"/>
              </a:rPr>
              <a:t>输出向量为</a:t>
            </a:r>
            <a:r>
              <a:rPr lang="en-US" altLang="zh-CN" b="1" dirty="0">
                <a:solidFill>
                  <a:srgbClr val="0000CC"/>
                </a:solidFill>
                <a:latin typeface="仿宋_GB2312" pitchFamily="49" charset="-122"/>
                <a:ea typeface="仿宋_GB2312" pitchFamily="49" charset="-122"/>
              </a:rPr>
              <a:t>Y=(y</a:t>
            </a:r>
            <a:r>
              <a:rPr lang="en-US" altLang="zh-CN" b="1" baseline="-25000" dirty="0">
                <a:solidFill>
                  <a:srgbClr val="0000CC"/>
                </a:solidFill>
                <a:latin typeface="仿宋_GB2312" pitchFamily="49" charset="-122"/>
                <a:ea typeface="仿宋_GB2312" pitchFamily="49" charset="-122"/>
              </a:rPr>
              <a:t>1</a:t>
            </a:r>
            <a:r>
              <a:rPr lang="en-US" altLang="zh-CN" b="1" dirty="0">
                <a:solidFill>
                  <a:srgbClr val="0000CC"/>
                </a:solidFill>
                <a:latin typeface="仿宋_GB2312" pitchFamily="49" charset="-122"/>
                <a:ea typeface="仿宋_GB2312" pitchFamily="49" charset="-122"/>
              </a:rPr>
              <a:t>,y</a:t>
            </a:r>
            <a:r>
              <a:rPr lang="en-US" altLang="zh-CN" b="1" baseline="-25000" dirty="0">
                <a:solidFill>
                  <a:srgbClr val="0000CC"/>
                </a:solidFill>
                <a:latin typeface="仿宋_GB2312" pitchFamily="49" charset="-122"/>
                <a:ea typeface="仿宋_GB2312" pitchFamily="49" charset="-122"/>
              </a:rPr>
              <a:t>2</a:t>
            </a:r>
            <a:r>
              <a:rPr lang="en-US" altLang="zh-CN" b="1" dirty="0">
                <a:solidFill>
                  <a:srgbClr val="0000CC"/>
                </a:solidFill>
                <a:latin typeface="仿宋_GB2312" pitchFamily="49" charset="-122"/>
                <a:ea typeface="仿宋_GB2312" pitchFamily="49" charset="-122"/>
              </a:rPr>
              <a:t>,…,</a:t>
            </a:r>
            <a:r>
              <a:rPr lang="en-US" altLang="zh-CN" b="1" dirty="0" err="1">
                <a:solidFill>
                  <a:srgbClr val="0000CC"/>
                </a:solidFill>
                <a:latin typeface="仿宋_GB2312" pitchFamily="49" charset="-122"/>
                <a:ea typeface="仿宋_GB2312" pitchFamily="49" charset="-122"/>
              </a:rPr>
              <a:t>y</a:t>
            </a:r>
            <a:r>
              <a:rPr lang="en-US" altLang="zh-CN" b="1" baseline="-25000" dirty="0" err="1">
                <a:solidFill>
                  <a:srgbClr val="0000CC"/>
                </a:solidFill>
                <a:latin typeface="仿宋_GB2312" pitchFamily="49" charset="-122"/>
                <a:ea typeface="仿宋_GB2312" pitchFamily="49" charset="-122"/>
              </a:rPr>
              <a:t>m</a:t>
            </a:r>
            <a:r>
              <a:rPr lang="en-US" altLang="zh-CN" b="1" dirty="0">
                <a:solidFill>
                  <a:srgbClr val="0000CC"/>
                </a:solidFill>
                <a:latin typeface="仿宋_GB2312" pitchFamily="49" charset="-122"/>
                <a:ea typeface="仿宋_GB2312" pitchFamily="49" charset="-122"/>
              </a:rPr>
              <a:t>)</a:t>
            </a:r>
            <a:r>
              <a:rPr lang="zh-CN" altLang="en-US" b="1" dirty="0">
                <a:solidFill>
                  <a:srgbClr val="0000CC"/>
                </a:solidFill>
                <a:latin typeface="仿宋_GB2312" pitchFamily="49" charset="-122"/>
                <a:ea typeface="仿宋_GB2312" pitchFamily="49" charset="-122"/>
              </a:rPr>
              <a:t>；</a:t>
            </a:r>
          </a:p>
          <a:p>
            <a:pPr>
              <a:lnSpc>
                <a:spcPct val="115000"/>
              </a:lnSpc>
              <a:spcBef>
                <a:spcPct val="20000"/>
              </a:spcBef>
            </a:pPr>
            <a:r>
              <a:rPr lang="zh-CN" altLang="en-US" b="1" dirty="0">
                <a:solidFill>
                  <a:srgbClr val="FF0000"/>
                </a:solidFill>
                <a:latin typeface="仿宋_GB2312" pitchFamily="49" charset="-122"/>
                <a:ea typeface="仿宋_GB2312" pitchFamily="49" charset="-122"/>
              </a:rPr>
              <a:t>上述通过编码过程实现</a:t>
            </a:r>
          </a:p>
          <a:p>
            <a:pPr>
              <a:spcBef>
                <a:spcPct val="20000"/>
              </a:spcBef>
              <a:buClr>
                <a:srgbClr val="376092"/>
              </a:buClr>
              <a:buSzPct val="75000"/>
              <a:buFont typeface="Wingdings" pitchFamily="2" charset="2"/>
              <a:buNone/>
            </a:pPr>
            <a:r>
              <a:rPr lang="en-US" altLang="zh-CN" dirty="0">
                <a:solidFill>
                  <a:srgbClr val="0000CC"/>
                </a:solidFill>
                <a:latin typeface="仿宋_GB2312" pitchFamily="49" charset="-122"/>
                <a:ea typeface="仿宋_GB2312" pitchFamily="49" charset="-122"/>
              </a:rPr>
              <a:t>e.g. </a:t>
            </a:r>
            <a:r>
              <a:rPr lang="zh-CN" altLang="en-US" dirty="0">
                <a:solidFill>
                  <a:srgbClr val="0000CC"/>
                </a:solidFill>
                <a:latin typeface="仿宋_GB2312" pitchFamily="49" charset="-122"/>
                <a:ea typeface="仿宋_GB2312" pitchFamily="49" charset="-122"/>
              </a:rPr>
              <a:t>一个输出单元对应一个类别，</a:t>
            </a:r>
            <a:r>
              <a:rPr lang="zh-CN" altLang="en-US" dirty="0">
                <a:latin typeface="仿宋_GB2312" pitchFamily="49" charset="-122"/>
                <a:ea typeface="仿宋_GB2312" pitchFamily="49" charset="-122"/>
              </a:rPr>
              <a:t>如果输入训练样本的类别标号</a:t>
            </a:r>
            <a:r>
              <a:rPr lang="zh-CN" altLang="en-US" dirty="0" smtClean="0">
                <a:latin typeface="仿宋_GB2312" pitchFamily="49" charset="-122"/>
                <a:ea typeface="仿宋_GB2312" pitchFamily="49" charset="-122"/>
              </a:rPr>
              <a:t>是</a:t>
            </a:r>
            <a:r>
              <a:rPr lang="en-US" altLang="zh-CN" i="1" dirty="0" err="1">
                <a:latin typeface="仿宋_GB2312" pitchFamily="49" charset="-122"/>
                <a:ea typeface="仿宋_GB2312" pitchFamily="49" charset="-122"/>
              </a:rPr>
              <a:t>j</a:t>
            </a:r>
            <a:r>
              <a:rPr lang="zh-CN" altLang="en-US" dirty="0" smtClean="0">
                <a:latin typeface="仿宋_GB2312" pitchFamily="49" charset="-122"/>
                <a:ea typeface="仿宋_GB2312" pitchFamily="49" charset="-122"/>
              </a:rPr>
              <a:t>，</a:t>
            </a:r>
            <a:r>
              <a:rPr lang="zh-CN" altLang="en-US" dirty="0">
                <a:latin typeface="仿宋_GB2312" pitchFamily="49" charset="-122"/>
                <a:ea typeface="仿宋_GB2312" pitchFamily="49" charset="-122"/>
              </a:rPr>
              <a:t>则对应的目标输出编码为：</a:t>
            </a:r>
            <a:r>
              <a:rPr lang="zh-CN" altLang="en-US" dirty="0" smtClean="0">
                <a:latin typeface="仿宋_GB2312" pitchFamily="49" charset="-122"/>
                <a:ea typeface="仿宋_GB2312" pitchFamily="49" charset="-122"/>
              </a:rPr>
              <a:t>第</a:t>
            </a:r>
            <a:r>
              <a:rPr lang="en-US" altLang="zh-CN" i="1" dirty="0" err="1">
                <a:latin typeface="仿宋_GB2312" pitchFamily="49" charset="-122"/>
                <a:ea typeface="仿宋_GB2312" pitchFamily="49" charset="-122"/>
              </a:rPr>
              <a:t>j</a:t>
            </a:r>
            <a:r>
              <a:rPr lang="zh-CN" altLang="en-US" dirty="0" smtClean="0">
                <a:latin typeface="仿宋_GB2312" pitchFamily="49" charset="-122"/>
                <a:ea typeface="仿宋_GB2312" pitchFamily="49" charset="-122"/>
              </a:rPr>
              <a:t>个输出节点为</a:t>
            </a:r>
            <a:r>
              <a:rPr lang="en-US" altLang="zh-CN" dirty="0">
                <a:latin typeface="仿宋_GB2312" pitchFamily="49" charset="-122"/>
                <a:ea typeface="仿宋_GB2312" pitchFamily="49" charset="-122"/>
              </a:rPr>
              <a:t>1</a:t>
            </a:r>
            <a:r>
              <a:rPr lang="zh-CN" altLang="en-US" dirty="0">
                <a:latin typeface="仿宋_GB2312" pitchFamily="49" charset="-122"/>
                <a:ea typeface="仿宋_GB2312" pitchFamily="49" charset="-122"/>
              </a:rPr>
              <a:t>，其余节点均为</a:t>
            </a:r>
            <a:r>
              <a:rPr lang="en-US" altLang="zh-CN" dirty="0">
                <a:latin typeface="仿宋_GB2312" pitchFamily="49" charset="-122"/>
                <a:ea typeface="仿宋_GB2312" pitchFamily="49" charset="-122"/>
              </a:rPr>
              <a:t>0</a:t>
            </a:r>
          </a:p>
          <a:p>
            <a:pPr>
              <a:lnSpc>
                <a:spcPct val="115000"/>
              </a:lnSpc>
              <a:spcBef>
                <a:spcPct val="20000"/>
              </a:spcBef>
            </a:pPr>
            <a:r>
              <a:rPr lang="zh-CN" altLang="en-US" b="1" dirty="0">
                <a:solidFill>
                  <a:srgbClr val="0000CC"/>
                </a:solidFill>
                <a:latin typeface="仿宋_GB2312" pitchFamily="49" charset="-122"/>
                <a:ea typeface="仿宋_GB2312" pitchFamily="49" charset="-122"/>
              </a:rPr>
              <a:t>输入层各个输入到相应神经元的连接权值分别是</a:t>
            </a:r>
            <a:r>
              <a:rPr lang="en-US" altLang="zh-CN" b="1" dirty="0" err="1">
                <a:solidFill>
                  <a:srgbClr val="0000CC"/>
                </a:solidFill>
                <a:latin typeface="仿宋_GB2312" pitchFamily="49" charset="-122"/>
                <a:ea typeface="仿宋_GB2312" pitchFamily="49" charset="-122"/>
              </a:rPr>
              <a:t>w</a:t>
            </a:r>
            <a:r>
              <a:rPr lang="en-US" altLang="zh-CN" b="1" baseline="-25000" dirty="0" err="1">
                <a:solidFill>
                  <a:srgbClr val="0000CC"/>
                </a:solidFill>
                <a:latin typeface="仿宋_GB2312" pitchFamily="49" charset="-122"/>
                <a:ea typeface="仿宋_GB2312" pitchFamily="49" charset="-122"/>
              </a:rPr>
              <a:t>ij</a:t>
            </a:r>
            <a:r>
              <a:rPr lang="zh-CN" altLang="en-US" b="1" dirty="0">
                <a:solidFill>
                  <a:srgbClr val="0000CC"/>
                </a:solidFill>
                <a:latin typeface="仿宋_GB2312" pitchFamily="49" charset="-122"/>
                <a:ea typeface="仿宋_GB2312" pitchFamily="49" charset="-122"/>
              </a:rPr>
              <a:t>，</a:t>
            </a:r>
            <a:r>
              <a:rPr lang="en-US" altLang="zh-CN" b="1" dirty="0" err="1">
                <a:solidFill>
                  <a:srgbClr val="0000CC"/>
                </a:solidFill>
                <a:latin typeface="仿宋_GB2312" pitchFamily="49" charset="-122"/>
                <a:ea typeface="仿宋_GB2312" pitchFamily="49" charset="-122"/>
              </a:rPr>
              <a:t>i</a:t>
            </a:r>
            <a:r>
              <a:rPr lang="en-US" altLang="zh-CN" b="1" dirty="0">
                <a:solidFill>
                  <a:srgbClr val="0000CC"/>
                </a:solidFill>
                <a:latin typeface="仿宋_GB2312" pitchFamily="49" charset="-122"/>
                <a:ea typeface="仿宋_GB2312" pitchFamily="49" charset="-122"/>
              </a:rPr>
              <a:t>=1,2,..</a:t>
            </a:r>
            <a:r>
              <a:rPr lang="en-US" altLang="zh-CN" b="1" dirty="0" smtClean="0">
                <a:solidFill>
                  <a:srgbClr val="0000CC"/>
                </a:solidFill>
                <a:latin typeface="仿宋_GB2312" pitchFamily="49" charset="-122"/>
                <a:ea typeface="仿宋_GB2312" pitchFamily="49" charset="-122"/>
              </a:rPr>
              <a:t>,n</a:t>
            </a:r>
            <a:r>
              <a:rPr lang="zh-CN" altLang="en-US" b="1" dirty="0" smtClean="0">
                <a:solidFill>
                  <a:srgbClr val="0000CC"/>
                </a:solidFill>
                <a:latin typeface="仿宋_GB2312" pitchFamily="49" charset="-122"/>
                <a:ea typeface="仿宋_GB2312" pitchFamily="49" charset="-122"/>
              </a:rPr>
              <a:t>，</a:t>
            </a:r>
            <a:r>
              <a:rPr lang="en-US" altLang="zh-CN" b="1" dirty="0">
                <a:solidFill>
                  <a:srgbClr val="0000CC"/>
                </a:solidFill>
                <a:latin typeface="仿宋_GB2312" pitchFamily="49" charset="-122"/>
                <a:ea typeface="仿宋_GB2312" pitchFamily="49" charset="-122"/>
              </a:rPr>
              <a:t>j=1,2,.., </a:t>
            </a:r>
            <a:r>
              <a:rPr lang="en-US" altLang="zh-CN" b="1" dirty="0" smtClean="0">
                <a:solidFill>
                  <a:srgbClr val="0000CC"/>
                </a:solidFill>
                <a:latin typeface="仿宋_GB2312" pitchFamily="49" charset="-122"/>
                <a:ea typeface="仿宋_GB2312" pitchFamily="49" charset="-122"/>
              </a:rPr>
              <a:t>m</a:t>
            </a:r>
            <a:r>
              <a:rPr lang="zh-CN" altLang="en-US" b="1" dirty="0" smtClean="0">
                <a:solidFill>
                  <a:srgbClr val="0000CC"/>
                </a:solidFill>
                <a:latin typeface="仿宋_GB2312" pitchFamily="49" charset="-122"/>
                <a:ea typeface="仿宋_GB2312" pitchFamily="49" charset="-122"/>
              </a:rPr>
              <a:t>。</a:t>
            </a:r>
            <a:endParaRPr lang="zh-CN" altLang="en-US" b="1" dirty="0">
              <a:solidFill>
                <a:srgbClr val="0000CC"/>
              </a:solidFill>
              <a:latin typeface="仿宋_GB2312" pitchFamily="49" charset="-122"/>
              <a:ea typeface="仿宋_GB2312" pitchFamily="49" charset="-122"/>
            </a:endParaRPr>
          </a:p>
        </p:txBody>
      </p:sp>
      <p:sp>
        <p:nvSpPr>
          <p:cNvPr id="78875" name="Text Box 27"/>
          <p:cNvSpPr txBox="1">
            <a:spLocks noChangeArrowheads="1"/>
          </p:cNvSpPr>
          <p:nvPr/>
        </p:nvSpPr>
        <p:spPr bwMode="auto">
          <a:xfrm>
            <a:off x="4932363" y="863600"/>
            <a:ext cx="3636962" cy="232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spcBef>
                <a:spcPct val="20000"/>
              </a:spcBef>
            </a:pPr>
            <a:r>
              <a:rPr lang="en-US" altLang="zh-CN" sz="2000" b="1">
                <a:latin typeface="仿宋_GB2312" pitchFamily="49" charset="-122"/>
                <a:ea typeface="仿宋_GB2312" pitchFamily="49" charset="-122"/>
              </a:rPr>
              <a:t>     </a:t>
            </a:r>
            <a:r>
              <a:rPr lang="zh-CN" altLang="en-US" sz="2000" b="1">
                <a:solidFill>
                  <a:srgbClr val="0000CC"/>
                </a:solidFill>
                <a:latin typeface="仿宋_GB2312" pitchFamily="49" charset="-122"/>
                <a:ea typeface="仿宋_GB2312" pitchFamily="49" charset="-122"/>
              </a:rPr>
              <a:t>若假设各神经元的阈值分别是</a:t>
            </a:r>
            <a:r>
              <a:rPr lang="en-US" altLang="zh-CN" sz="2000" b="1">
                <a:solidFill>
                  <a:srgbClr val="0000CC"/>
                </a:solidFill>
                <a:latin typeface="仿宋_GB2312" pitchFamily="49" charset="-122"/>
                <a:ea typeface="仿宋_GB2312" pitchFamily="49" charset="-122"/>
              </a:rPr>
              <a:t>θ</a:t>
            </a:r>
            <a:r>
              <a:rPr lang="en-US" altLang="zh-CN" sz="2000" b="1" baseline="-25000">
                <a:solidFill>
                  <a:srgbClr val="0000CC"/>
                </a:solidFill>
                <a:latin typeface="仿宋_GB2312" pitchFamily="49" charset="-122"/>
                <a:ea typeface="仿宋_GB2312" pitchFamily="49" charset="-122"/>
              </a:rPr>
              <a:t>j</a:t>
            </a:r>
            <a:r>
              <a:rPr lang="zh-CN" altLang="en-US" sz="2000" b="1">
                <a:solidFill>
                  <a:srgbClr val="0000CC"/>
                </a:solidFill>
                <a:latin typeface="仿宋_GB2312" pitchFamily="49" charset="-122"/>
                <a:ea typeface="仿宋_GB2312" pitchFamily="49" charset="-122"/>
              </a:rPr>
              <a:t>，</a:t>
            </a:r>
            <a:r>
              <a:rPr lang="en-US" altLang="zh-CN" sz="2000" b="1">
                <a:solidFill>
                  <a:srgbClr val="0000CC"/>
                </a:solidFill>
                <a:latin typeface="仿宋_GB2312" pitchFamily="49" charset="-122"/>
                <a:ea typeface="仿宋_GB2312" pitchFamily="49" charset="-122"/>
              </a:rPr>
              <a:t>j=1,2,…,m</a:t>
            </a:r>
            <a:r>
              <a:rPr lang="zh-CN" altLang="en-US" sz="2000" b="1">
                <a:solidFill>
                  <a:srgbClr val="0000CC"/>
                </a:solidFill>
                <a:latin typeface="仿宋_GB2312" pitchFamily="49" charset="-122"/>
                <a:ea typeface="仿宋_GB2312" pitchFamily="49" charset="-122"/>
              </a:rPr>
              <a:t>，则各神经元的输出</a:t>
            </a:r>
            <a:r>
              <a:rPr lang="en-US" altLang="zh-CN" sz="2000" b="1">
                <a:solidFill>
                  <a:srgbClr val="0000CC"/>
                </a:solidFill>
                <a:latin typeface="仿宋_GB2312" pitchFamily="49" charset="-122"/>
                <a:ea typeface="仿宋_GB2312" pitchFamily="49" charset="-122"/>
              </a:rPr>
              <a:t>y</a:t>
            </a:r>
            <a:r>
              <a:rPr lang="en-US" altLang="zh-CN" sz="2000" b="1" baseline="-25000">
                <a:solidFill>
                  <a:srgbClr val="0000CC"/>
                </a:solidFill>
                <a:latin typeface="仿宋_GB2312" pitchFamily="49" charset="-122"/>
                <a:ea typeface="仿宋_GB2312" pitchFamily="49" charset="-122"/>
              </a:rPr>
              <a:t>j</a:t>
            </a:r>
            <a:r>
              <a:rPr lang="en-US" altLang="zh-CN" sz="2000" b="1">
                <a:solidFill>
                  <a:srgbClr val="0000CC"/>
                </a:solidFill>
                <a:latin typeface="仿宋_GB2312" pitchFamily="49" charset="-122"/>
                <a:ea typeface="仿宋_GB2312" pitchFamily="49" charset="-122"/>
              </a:rPr>
              <a:t>, j=1,2,..,m</a:t>
            </a:r>
            <a:r>
              <a:rPr lang="zh-CN" altLang="en-US" sz="2000" b="1">
                <a:solidFill>
                  <a:srgbClr val="0000CC"/>
                </a:solidFill>
                <a:latin typeface="仿宋_GB2312" pitchFamily="49" charset="-122"/>
                <a:ea typeface="仿宋_GB2312" pitchFamily="49" charset="-122"/>
              </a:rPr>
              <a:t>分别为</a:t>
            </a:r>
          </a:p>
          <a:p>
            <a:pPr>
              <a:spcBef>
                <a:spcPct val="50000"/>
              </a:spcBef>
            </a:pPr>
            <a:endParaRPr lang="zh-CN" altLang="en-US" sz="2000" b="1">
              <a:solidFill>
                <a:srgbClr val="0000CC"/>
              </a:solidFill>
              <a:latin typeface="仿宋_GB2312" pitchFamily="49" charset="-122"/>
              <a:ea typeface="仿宋_GB2312" pitchFamily="49" charset="-122"/>
            </a:endParaRPr>
          </a:p>
          <a:p>
            <a:pPr>
              <a:spcBef>
                <a:spcPct val="50000"/>
              </a:spcBef>
            </a:pPr>
            <a:endParaRPr lang="en-US" altLang="zh-CN">
              <a:solidFill>
                <a:srgbClr val="0000CC"/>
              </a:solidFill>
              <a:latin typeface="仿宋_GB2312" pitchFamily="49" charset="-122"/>
              <a:ea typeface="仿宋_GB2312" pitchFamily="49" charset="-122"/>
            </a:endParaRPr>
          </a:p>
        </p:txBody>
      </p:sp>
      <p:graphicFrame>
        <p:nvGraphicFramePr>
          <p:cNvPr id="78876" name="Object 28"/>
          <p:cNvGraphicFramePr>
            <a:graphicFrameLocks noChangeAspect="1"/>
          </p:cNvGraphicFramePr>
          <p:nvPr>
            <p:extLst>
              <p:ext uri="{D42A27DB-BD31-4B8C-83A1-F6EECF244321}">
                <p14:modId xmlns:p14="http://schemas.microsoft.com/office/powerpoint/2010/main" val="3285984290"/>
              </p:ext>
            </p:extLst>
          </p:nvPr>
        </p:nvGraphicFramePr>
        <p:xfrm>
          <a:off x="5201444" y="2200678"/>
          <a:ext cx="3098800" cy="590550"/>
        </p:xfrm>
        <a:graphic>
          <a:graphicData uri="http://schemas.openxmlformats.org/presentationml/2006/ole">
            <mc:AlternateContent xmlns:mc="http://schemas.openxmlformats.org/markup-compatibility/2006">
              <mc:Choice xmlns:v="urn:schemas-microsoft-com:vml" Requires="v">
                <p:oleObj spid="_x0000_s79184" name="公式" r:id="rId4" imgW="2247840" imgH="431640" progId="Equation.3">
                  <p:embed/>
                </p:oleObj>
              </mc:Choice>
              <mc:Fallback>
                <p:oleObj name="公式" r:id="rId4" imgW="2247840" imgH="431640" progId="Equation.3">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1444" y="2200678"/>
                        <a:ext cx="30988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8877" name="Text Box 29"/>
          <p:cNvSpPr txBox="1">
            <a:spLocks noChangeArrowheads="1"/>
          </p:cNvSpPr>
          <p:nvPr/>
        </p:nvSpPr>
        <p:spPr bwMode="auto">
          <a:xfrm>
            <a:off x="4895850" y="2879725"/>
            <a:ext cx="3779838" cy="353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spcBef>
                <a:spcPct val="15000"/>
              </a:spcBef>
            </a:pPr>
            <a:r>
              <a:rPr lang="en-US" altLang="zh-CN" sz="2000" b="1" dirty="0">
                <a:solidFill>
                  <a:srgbClr val="0000CC"/>
                </a:solidFill>
                <a:latin typeface="仿宋_GB2312" pitchFamily="49" charset="-122"/>
                <a:ea typeface="仿宋_GB2312" pitchFamily="49" charset="-122"/>
              </a:rPr>
              <a:t>   </a:t>
            </a:r>
            <a:r>
              <a:rPr lang="zh-CN" altLang="en-US" sz="2000" b="1" dirty="0">
                <a:solidFill>
                  <a:srgbClr val="0000CC"/>
                </a:solidFill>
                <a:latin typeface="仿宋_GB2312" pitchFamily="49" charset="-122"/>
                <a:ea typeface="仿宋_GB2312" pitchFamily="49" charset="-122"/>
              </a:rPr>
              <a:t>其中，由所有连接权值</a:t>
            </a:r>
            <a:r>
              <a:rPr lang="en-US" altLang="zh-CN" sz="2000" b="1" dirty="0" err="1" smtClean="0">
                <a:solidFill>
                  <a:srgbClr val="0000CC"/>
                </a:solidFill>
                <a:latin typeface="仿宋_GB2312" pitchFamily="49" charset="-122"/>
                <a:ea typeface="仿宋_GB2312" pitchFamily="49" charset="-122"/>
              </a:rPr>
              <a:t>w</a:t>
            </a:r>
            <a:r>
              <a:rPr lang="en-US" altLang="zh-CN" sz="2000" b="1" baseline="-25000" dirty="0" err="1" smtClean="0">
                <a:solidFill>
                  <a:srgbClr val="0000CC"/>
                </a:solidFill>
                <a:latin typeface="仿宋_GB2312" pitchFamily="49" charset="-122"/>
                <a:ea typeface="仿宋_GB2312" pitchFamily="49" charset="-122"/>
              </a:rPr>
              <a:t>i</a:t>
            </a:r>
            <a:r>
              <a:rPr lang="en-US" altLang="zh-CN" sz="2000" b="1" baseline="-25000" dirty="0" err="1">
                <a:solidFill>
                  <a:srgbClr val="0000CC"/>
                </a:solidFill>
                <a:latin typeface="仿宋_GB2312" pitchFamily="49" charset="-122"/>
                <a:ea typeface="仿宋_GB2312" pitchFamily="49" charset="-122"/>
              </a:rPr>
              <a:t>j</a:t>
            </a:r>
            <a:r>
              <a:rPr lang="zh-CN" altLang="en-US" sz="2000" b="1" dirty="0" smtClean="0">
                <a:solidFill>
                  <a:srgbClr val="0000CC"/>
                </a:solidFill>
                <a:latin typeface="仿宋_GB2312" pitchFamily="49" charset="-122"/>
                <a:ea typeface="仿宋_GB2312" pitchFamily="49" charset="-122"/>
              </a:rPr>
              <a:t>构</a:t>
            </a:r>
            <a:r>
              <a:rPr lang="zh-CN" altLang="en-US" sz="2000" b="1" dirty="0">
                <a:solidFill>
                  <a:srgbClr val="0000CC"/>
                </a:solidFill>
                <a:latin typeface="仿宋_GB2312" pitchFamily="49" charset="-122"/>
                <a:ea typeface="仿宋_GB2312" pitchFamily="49" charset="-122"/>
              </a:rPr>
              <a:t>成的连接权值矩阵</a:t>
            </a:r>
            <a:r>
              <a:rPr lang="en-US" altLang="zh-CN" sz="2000" b="1" dirty="0">
                <a:solidFill>
                  <a:srgbClr val="0000CC"/>
                </a:solidFill>
                <a:latin typeface="仿宋_GB2312" pitchFamily="49" charset="-122"/>
                <a:ea typeface="仿宋_GB2312" pitchFamily="49" charset="-122"/>
              </a:rPr>
              <a:t>W</a:t>
            </a:r>
            <a:r>
              <a:rPr lang="zh-CN" altLang="en-US" sz="2000" b="1" dirty="0">
                <a:solidFill>
                  <a:srgbClr val="0000CC"/>
                </a:solidFill>
                <a:latin typeface="仿宋_GB2312" pitchFamily="49" charset="-122"/>
                <a:ea typeface="仿宋_GB2312" pitchFamily="49" charset="-122"/>
              </a:rPr>
              <a:t>为：</a:t>
            </a:r>
          </a:p>
          <a:p>
            <a:endParaRPr lang="zh-CN" altLang="en-US" sz="2000" b="1" dirty="0">
              <a:solidFill>
                <a:srgbClr val="0000CC"/>
              </a:solidFill>
              <a:latin typeface="仿宋_GB2312" pitchFamily="49" charset="-122"/>
              <a:ea typeface="仿宋_GB2312" pitchFamily="49" charset="-122"/>
            </a:endParaRPr>
          </a:p>
          <a:p>
            <a:endParaRPr lang="zh-CN" altLang="en-US" sz="2000" b="1" dirty="0">
              <a:solidFill>
                <a:srgbClr val="0000CC"/>
              </a:solidFill>
              <a:latin typeface="仿宋_GB2312" pitchFamily="49" charset="-122"/>
              <a:ea typeface="仿宋_GB2312" pitchFamily="49" charset="-122"/>
            </a:endParaRPr>
          </a:p>
          <a:p>
            <a:endParaRPr lang="zh-CN" altLang="en-US" sz="2000" b="1" dirty="0">
              <a:solidFill>
                <a:srgbClr val="0000CC"/>
              </a:solidFill>
              <a:latin typeface="仿宋_GB2312" pitchFamily="49" charset="-122"/>
              <a:ea typeface="仿宋_GB2312" pitchFamily="49" charset="-122"/>
            </a:endParaRPr>
          </a:p>
          <a:p>
            <a:endParaRPr lang="zh-CN" altLang="en-US" sz="2000" b="1" dirty="0">
              <a:solidFill>
                <a:srgbClr val="0000CC"/>
              </a:solidFill>
              <a:latin typeface="仿宋_GB2312" pitchFamily="49" charset="-122"/>
              <a:ea typeface="仿宋_GB2312" pitchFamily="49" charset="-122"/>
            </a:endParaRPr>
          </a:p>
          <a:p>
            <a:endParaRPr lang="zh-CN" altLang="en-US" sz="2000" b="1" dirty="0">
              <a:solidFill>
                <a:srgbClr val="0000CC"/>
              </a:solidFill>
              <a:latin typeface="仿宋_GB2312" pitchFamily="49" charset="-122"/>
              <a:ea typeface="仿宋_GB2312" pitchFamily="49" charset="-122"/>
            </a:endParaRPr>
          </a:p>
          <a:p>
            <a:endParaRPr lang="zh-CN" altLang="en-US" sz="2000" b="1" dirty="0">
              <a:solidFill>
                <a:srgbClr val="0000CC"/>
              </a:solidFill>
              <a:latin typeface="仿宋_GB2312" pitchFamily="49" charset="-122"/>
              <a:ea typeface="仿宋_GB2312" pitchFamily="49" charset="-122"/>
            </a:endParaRPr>
          </a:p>
          <a:p>
            <a:endParaRPr lang="zh-CN" altLang="en-US" sz="2000" b="1" dirty="0">
              <a:solidFill>
                <a:srgbClr val="0000CC"/>
              </a:solidFill>
              <a:latin typeface="仿宋_GB2312" pitchFamily="49" charset="-122"/>
              <a:ea typeface="仿宋_GB2312" pitchFamily="49" charset="-122"/>
            </a:endParaRPr>
          </a:p>
          <a:p>
            <a:r>
              <a:rPr lang="zh-CN" altLang="en-US" sz="2000" b="1" dirty="0">
                <a:solidFill>
                  <a:srgbClr val="0000CC"/>
                </a:solidFill>
                <a:latin typeface="仿宋_GB2312" pitchFamily="49" charset="-122"/>
                <a:ea typeface="仿宋_GB2312" pitchFamily="49" charset="-122"/>
              </a:rPr>
              <a:t>   在实际应用中，该矩阵是通过大量的训练示例学习而形成的 </a:t>
            </a:r>
          </a:p>
        </p:txBody>
      </p:sp>
      <p:sp>
        <p:nvSpPr>
          <p:cNvPr id="78878" name="Rectangle 30"/>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latin typeface="仿宋_GB2312" pitchFamily="49" charset="-122"/>
              <a:ea typeface="仿宋_GB2312" pitchFamily="49" charset="-122"/>
            </a:endParaRPr>
          </a:p>
        </p:txBody>
      </p:sp>
      <p:graphicFrame>
        <p:nvGraphicFramePr>
          <p:cNvPr id="78879" name="Object 31"/>
          <p:cNvGraphicFramePr>
            <a:graphicFrameLocks noChangeAspect="1"/>
          </p:cNvGraphicFramePr>
          <p:nvPr>
            <p:extLst>
              <p:ext uri="{D42A27DB-BD31-4B8C-83A1-F6EECF244321}">
                <p14:modId xmlns:p14="http://schemas.microsoft.com/office/powerpoint/2010/main" val="3362781688"/>
              </p:ext>
            </p:extLst>
          </p:nvPr>
        </p:nvGraphicFramePr>
        <p:xfrm>
          <a:off x="5410200" y="3744913"/>
          <a:ext cx="2605088" cy="1770062"/>
        </p:xfrm>
        <a:graphic>
          <a:graphicData uri="http://schemas.openxmlformats.org/presentationml/2006/ole">
            <mc:AlternateContent xmlns:mc="http://schemas.openxmlformats.org/markup-compatibility/2006">
              <mc:Choice xmlns:v="urn:schemas-microsoft-com:vml" Requires="v">
                <p:oleObj spid="_x0000_s79185" name="公式" r:id="rId6" imgW="1384200" imgH="939600" progId="Equation.3">
                  <p:embed/>
                </p:oleObj>
              </mc:Choice>
              <mc:Fallback>
                <p:oleObj name="公式" r:id="rId6" imgW="1384200" imgH="939600" progId="Equation.3">
                  <p:embed/>
                  <p:pic>
                    <p:nvPicPr>
                      <p:cNvPr id="0" name="Object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3744913"/>
                        <a:ext cx="2605088" cy="177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8880" name="AutoShape 32"/>
          <p:cNvSpPr>
            <a:spLocks noChangeArrowheads="1"/>
          </p:cNvSpPr>
          <p:nvPr/>
        </p:nvSpPr>
        <p:spPr bwMode="auto">
          <a:xfrm>
            <a:off x="3527425" y="36513"/>
            <a:ext cx="2592388" cy="728662"/>
          </a:xfrm>
          <a:prstGeom prst="wedgeRoundRectCallout">
            <a:avLst>
              <a:gd name="adj1" fmla="val -67269"/>
              <a:gd name="adj2" fmla="val 85296"/>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dirty="0">
                <a:latin typeface="仿宋_GB2312" pitchFamily="49" charset="-122"/>
                <a:ea typeface="仿宋_GB2312" pitchFamily="49" charset="-122"/>
              </a:rPr>
              <a:t>输出层神经元</a:t>
            </a:r>
            <a:r>
              <a:rPr lang="zh-CN" altLang="en-US" dirty="0" smtClean="0">
                <a:latin typeface="仿宋_GB2312" pitchFamily="49" charset="-122"/>
                <a:ea typeface="仿宋_GB2312" pitchFamily="49" charset="-122"/>
              </a:rPr>
              <a:t>是感知机的</a:t>
            </a:r>
            <a:r>
              <a:rPr lang="zh-CN" altLang="en-US" dirty="0">
                <a:latin typeface="仿宋_GB2312" pitchFamily="49" charset="-122"/>
                <a:ea typeface="仿宋_GB2312" pitchFamily="49" charset="-122"/>
              </a:rPr>
              <a:t>可计算节点</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179388" y="1449388"/>
            <a:ext cx="8785225" cy="5111750"/>
          </a:xfrm>
        </p:spPr>
        <p:txBody>
          <a:bodyPr/>
          <a:lstStyle/>
          <a:p>
            <a:pPr>
              <a:lnSpc>
                <a:spcPct val="115000"/>
              </a:lnSpc>
            </a:pPr>
            <a:r>
              <a:rPr lang="zh-CN" altLang="en-US" sz="2400" b="1" dirty="0" smtClean="0">
                <a:solidFill>
                  <a:srgbClr val="CC0066"/>
                </a:solidFill>
                <a:latin typeface="Times New Roman" pitchFamily="18" charset="0"/>
              </a:rPr>
              <a:t>计算</a:t>
            </a:r>
            <a:r>
              <a:rPr lang="zh-CN" altLang="en-US" sz="2400" b="1" dirty="0">
                <a:solidFill>
                  <a:srgbClr val="CC0066"/>
                </a:solidFill>
                <a:latin typeface="Times New Roman" pitchFamily="18" charset="0"/>
              </a:rPr>
              <a:t>智能</a:t>
            </a:r>
            <a:r>
              <a:rPr lang="zh-CN" altLang="en-US" sz="2400" b="1" dirty="0">
                <a:latin typeface="Times New Roman" pitchFamily="18" charset="0"/>
              </a:rPr>
              <a:t>（</a:t>
            </a:r>
            <a:r>
              <a:rPr lang="en-US" altLang="zh-CN" sz="2400" b="1" dirty="0">
                <a:latin typeface="Times New Roman" pitchFamily="18" charset="0"/>
              </a:rPr>
              <a:t>Computational Intelligence</a:t>
            </a:r>
            <a:r>
              <a:rPr lang="zh-CN" altLang="en-US" sz="2400" b="1" dirty="0">
                <a:latin typeface="Times New Roman" pitchFamily="18" charset="0"/>
              </a:rPr>
              <a:t>，</a:t>
            </a:r>
            <a:r>
              <a:rPr lang="en-US" altLang="zh-CN" sz="2400" b="1" dirty="0">
                <a:latin typeface="Times New Roman" pitchFamily="18" charset="0"/>
              </a:rPr>
              <a:t>CI</a:t>
            </a:r>
            <a:r>
              <a:rPr lang="zh-CN" altLang="en-US" sz="2400" b="1" dirty="0" smtClean="0">
                <a:latin typeface="Times New Roman" pitchFamily="18" charset="0"/>
              </a:rPr>
              <a:t>）</a:t>
            </a:r>
            <a:r>
              <a:rPr lang="en-US" altLang="zh-CN" sz="2400" b="1" dirty="0" smtClean="0">
                <a:solidFill>
                  <a:srgbClr val="0000CC"/>
                </a:solidFill>
                <a:latin typeface="Times New Roman" pitchFamily="18" charset="0"/>
              </a:rPr>
              <a:t/>
            </a:r>
            <a:br>
              <a:rPr lang="en-US" altLang="zh-CN" sz="2400" b="1" dirty="0" smtClean="0">
                <a:solidFill>
                  <a:srgbClr val="0000CC"/>
                </a:solidFill>
                <a:latin typeface="Times New Roman" pitchFamily="18" charset="0"/>
              </a:rPr>
            </a:br>
            <a:endParaRPr lang="en-US" altLang="zh-CN" sz="2400" b="1" dirty="0" smtClean="0">
              <a:solidFill>
                <a:srgbClr val="0000CC"/>
              </a:solidFill>
              <a:latin typeface="Times New Roman" pitchFamily="18" charset="0"/>
            </a:endParaRPr>
          </a:p>
          <a:p>
            <a:pPr>
              <a:lnSpc>
                <a:spcPct val="115000"/>
              </a:lnSpc>
            </a:pPr>
            <a:endParaRPr lang="en-US" altLang="zh-CN" sz="2400" dirty="0">
              <a:solidFill>
                <a:srgbClr val="0000CC"/>
              </a:solidFill>
              <a:latin typeface="Times New Roman" pitchFamily="18" charset="0"/>
            </a:endParaRPr>
          </a:p>
          <a:p>
            <a:pPr>
              <a:lnSpc>
                <a:spcPct val="115000"/>
              </a:lnSpc>
            </a:pPr>
            <a:endParaRPr lang="en-US" altLang="zh-CN" sz="2400" b="1" dirty="0" smtClean="0">
              <a:solidFill>
                <a:srgbClr val="0000CC"/>
              </a:solidFill>
              <a:latin typeface="Times New Roman" pitchFamily="18" charset="0"/>
            </a:endParaRPr>
          </a:p>
          <a:p>
            <a:pPr>
              <a:lnSpc>
                <a:spcPct val="115000"/>
              </a:lnSpc>
            </a:pPr>
            <a:endParaRPr lang="en-US" altLang="zh-CN" sz="2400" b="1" dirty="0">
              <a:solidFill>
                <a:srgbClr val="0000CC"/>
              </a:solidFill>
              <a:latin typeface="Times New Roman" pitchFamily="18" charset="0"/>
            </a:endParaRPr>
          </a:p>
          <a:p>
            <a:pPr>
              <a:lnSpc>
                <a:spcPct val="115000"/>
              </a:lnSpc>
            </a:pPr>
            <a:r>
              <a:rPr lang="zh-CN" altLang="en-US" sz="2400" b="1" dirty="0" smtClean="0">
                <a:latin typeface="Times New Roman" pitchFamily="18" charset="0"/>
              </a:rPr>
              <a:t>计算</a:t>
            </a:r>
            <a:r>
              <a:rPr lang="zh-CN" altLang="en-US" sz="2400" b="1" dirty="0">
                <a:latin typeface="Times New Roman" pitchFamily="18" charset="0"/>
              </a:rPr>
              <a:t>智能是在</a:t>
            </a:r>
            <a:r>
              <a:rPr lang="zh-CN" altLang="en-US" sz="2400" b="1" dirty="0">
                <a:solidFill>
                  <a:srgbClr val="3333FF"/>
                </a:solidFill>
                <a:latin typeface="Times New Roman" pitchFamily="18" charset="0"/>
              </a:rPr>
              <a:t>神经网络（</a:t>
            </a:r>
            <a:r>
              <a:rPr lang="en-US" altLang="zh-CN" sz="2400" b="1" dirty="0">
                <a:solidFill>
                  <a:srgbClr val="3333FF"/>
                </a:solidFill>
                <a:latin typeface="Times New Roman" pitchFamily="18" charset="0"/>
              </a:rPr>
              <a:t>Neural </a:t>
            </a:r>
            <a:r>
              <a:rPr lang="en-US" altLang="zh-CN" sz="2400" b="1" dirty="0" err="1">
                <a:solidFill>
                  <a:srgbClr val="3333FF"/>
                </a:solidFill>
                <a:latin typeface="Times New Roman" pitchFamily="18" charset="0"/>
              </a:rPr>
              <a:t>Networks,NN</a:t>
            </a:r>
            <a:r>
              <a:rPr lang="zh-CN" altLang="en-US" sz="2400" b="1" dirty="0">
                <a:solidFill>
                  <a:srgbClr val="3333FF"/>
                </a:solidFill>
                <a:latin typeface="Times New Roman" pitchFamily="18" charset="0"/>
              </a:rPr>
              <a:t>）</a:t>
            </a:r>
            <a:r>
              <a:rPr lang="zh-CN" altLang="en-US" sz="2400" b="1" dirty="0" smtClean="0">
                <a:solidFill>
                  <a:srgbClr val="3333FF"/>
                </a:solidFill>
                <a:latin typeface="Times New Roman" pitchFamily="18" charset="0"/>
              </a:rPr>
              <a:t>、演化计算（</a:t>
            </a:r>
            <a:r>
              <a:rPr lang="en-US" altLang="zh-CN" sz="2400" b="1" dirty="0">
                <a:solidFill>
                  <a:srgbClr val="3333FF"/>
                </a:solidFill>
                <a:latin typeface="Times New Roman" pitchFamily="18" charset="0"/>
              </a:rPr>
              <a:t>Evolutionary </a:t>
            </a:r>
            <a:r>
              <a:rPr lang="en-US" altLang="zh-CN" sz="2400" b="1" dirty="0" err="1">
                <a:solidFill>
                  <a:srgbClr val="3333FF"/>
                </a:solidFill>
                <a:latin typeface="Times New Roman" pitchFamily="18" charset="0"/>
              </a:rPr>
              <a:t>Computation,EC</a:t>
            </a:r>
            <a:r>
              <a:rPr lang="zh-CN" altLang="en-US" sz="2400" b="1" dirty="0">
                <a:solidFill>
                  <a:srgbClr val="3333FF"/>
                </a:solidFill>
                <a:latin typeface="Times New Roman" pitchFamily="18" charset="0"/>
              </a:rPr>
              <a:t>）及模糊系统（</a:t>
            </a:r>
            <a:r>
              <a:rPr lang="en-US" altLang="zh-CN" sz="2400" b="1" dirty="0">
                <a:solidFill>
                  <a:srgbClr val="3333FF"/>
                </a:solidFill>
                <a:latin typeface="Times New Roman" pitchFamily="18" charset="0"/>
              </a:rPr>
              <a:t>Fuzzy </a:t>
            </a:r>
            <a:r>
              <a:rPr lang="en-US" altLang="zh-CN" sz="2400" b="1" dirty="0" err="1">
                <a:solidFill>
                  <a:srgbClr val="3333FF"/>
                </a:solidFill>
                <a:latin typeface="Times New Roman" pitchFamily="18" charset="0"/>
              </a:rPr>
              <a:t>System,FS</a:t>
            </a:r>
            <a:r>
              <a:rPr lang="zh-CN" altLang="en-US" sz="2400" b="1" dirty="0">
                <a:solidFill>
                  <a:srgbClr val="3333FF"/>
                </a:solidFill>
                <a:latin typeface="Times New Roman" pitchFamily="18" charset="0"/>
              </a:rPr>
              <a:t>）</a:t>
            </a:r>
            <a:r>
              <a:rPr lang="zh-CN" altLang="en-US" sz="2400" b="1" dirty="0">
                <a:latin typeface="Times New Roman" pitchFamily="18" charset="0"/>
              </a:rPr>
              <a:t>这</a:t>
            </a:r>
            <a:r>
              <a:rPr lang="en-US" altLang="zh-CN" sz="2400" b="1" dirty="0">
                <a:latin typeface="Times New Roman" pitchFamily="18" charset="0"/>
              </a:rPr>
              <a:t>3</a:t>
            </a:r>
            <a:r>
              <a:rPr lang="zh-CN" altLang="en-US" sz="2400" b="1" dirty="0">
                <a:latin typeface="Times New Roman" pitchFamily="18" charset="0"/>
              </a:rPr>
              <a:t>个领域发展相对成熟的基础上形成的一个统一的学科概念</a:t>
            </a:r>
            <a:r>
              <a:rPr lang="zh-CN" altLang="en-US" sz="2400" b="1" dirty="0"/>
              <a:t>。</a:t>
            </a:r>
            <a:r>
              <a:rPr lang="zh-CN" altLang="en-US" sz="2400" dirty="0"/>
              <a:t>    </a:t>
            </a:r>
          </a:p>
        </p:txBody>
      </p:sp>
      <p:sp>
        <p:nvSpPr>
          <p:cNvPr id="45058" name="Rectangle 2"/>
          <p:cNvSpPr>
            <a:spLocks noGrp="1" noChangeArrowheads="1"/>
          </p:cNvSpPr>
          <p:nvPr>
            <p:ph type="title"/>
          </p:nvPr>
        </p:nvSpPr>
        <p:spPr>
          <a:xfrm>
            <a:off x="503238" y="260350"/>
            <a:ext cx="8229600" cy="981075"/>
          </a:xfrm>
        </p:spPr>
        <p:txBody>
          <a:bodyPr/>
          <a:lstStyle/>
          <a:p>
            <a:r>
              <a:rPr lang="zh-CN" altLang="en-US" b="1" dirty="0" smtClean="0">
                <a:latin typeface="Times New Roman" pitchFamily="18" charset="0"/>
              </a:rPr>
              <a:t>什么</a:t>
            </a:r>
            <a:r>
              <a:rPr lang="zh-CN" altLang="en-US" b="1" dirty="0">
                <a:latin typeface="Times New Roman" pitchFamily="18" charset="0"/>
              </a:rPr>
              <a:t>是计算智能</a:t>
            </a:r>
            <a:endParaRPr lang="zh-CN" altLang="en-US" b="1" baseline="-25000" dirty="0">
              <a:latin typeface="Times New Roman" pitchFamily="18" charset="0"/>
            </a:endParaRPr>
          </a:p>
        </p:txBody>
      </p:sp>
      <p:grpSp>
        <p:nvGrpSpPr>
          <p:cNvPr id="5" name="组合 4"/>
          <p:cNvGrpSpPr/>
          <p:nvPr/>
        </p:nvGrpSpPr>
        <p:grpSpPr>
          <a:xfrm>
            <a:off x="395536" y="2204864"/>
            <a:ext cx="8568952" cy="1332148"/>
            <a:chOff x="395536" y="2763943"/>
            <a:chExt cx="8568952" cy="1332148"/>
          </a:xfrm>
        </p:grpSpPr>
        <p:sp>
          <p:nvSpPr>
            <p:cNvPr id="3" name="圆角矩形 2"/>
            <p:cNvSpPr/>
            <p:nvPr/>
          </p:nvSpPr>
          <p:spPr>
            <a:xfrm>
              <a:off x="395536" y="2763943"/>
              <a:ext cx="8568952" cy="1332148"/>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60256" y="2852936"/>
              <a:ext cx="8100392" cy="1154162"/>
            </a:xfrm>
            <a:prstGeom prst="rect">
              <a:avLst/>
            </a:prstGeom>
          </p:spPr>
          <p:txBody>
            <a:bodyPr wrap="square">
              <a:spAutoFit/>
            </a:bodyPr>
            <a:lstStyle/>
            <a:p>
              <a:pPr>
                <a:lnSpc>
                  <a:spcPct val="115000"/>
                </a:lnSpc>
              </a:pPr>
              <a:r>
                <a:rPr lang="zh-CN" altLang="en-US" sz="2000" b="1" dirty="0">
                  <a:latin typeface="幼圆" pitchFamily="49" charset="-122"/>
                  <a:ea typeface="幼圆" pitchFamily="49" charset="-122"/>
                </a:rPr>
                <a:t>如果一个系统仅处理低层的数值数据，含有模式识别部件，</a:t>
              </a:r>
              <a:r>
                <a:rPr lang="zh-CN" altLang="en-US" sz="2000" b="1" dirty="0">
                  <a:solidFill>
                    <a:srgbClr val="3333FF"/>
                  </a:solidFill>
                  <a:latin typeface="幼圆" pitchFamily="49" charset="-122"/>
                  <a:ea typeface="幼圆" pitchFamily="49" charset="-122"/>
                </a:rPr>
                <a:t>没有使用人工智能意义上的知识</a:t>
              </a:r>
              <a:r>
                <a:rPr lang="zh-CN" altLang="en-US" sz="2000" b="1" dirty="0">
                  <a:latin typeface="幼圆" pitchFamily="49" charset="-122"/>
                  <a:ea typeface="幼圆" pitchFamily="49" charset="-122"/>
                </a:rPr>
                <a:t>，且具有</a:t>
              </a:r>
              <a:r>
                <a:rPr lang="zh-CN" altLang="en-US" sz="2000" b="1" dirty="0">
                  <a:solidFill>
                    <a:srgbClr val="FF0000"/>
                  </a:solidFill>
                  <a:latin typeface="幼圆" pitchFamily="49" charset="-122"/>
                  <a:ea typeface="幼圆" pitchFamily="49" charset="-122"/>
                </a:rPr>
                <a:t>计算适应性、计算容错力、接近人的计算速度</a:t>
              </a:r>
              <a:r>
                <a:rPr lang="zh-CN" altLang="en-US" sz="2000" b="1" dirty="0">
                  <a:latin typeface="幼圆" pitchFamily="49" charset="-122"/>
                  <a:ea typeface="幼圆" pitchFamily="49" charset="-122"/>
                </a:rPr>
                <a:t>和</a:t>
              </a:r>
              <a:r>
                <a:rPr lang="zh-CN" altLang="en-US" sz="2000" b="1" dirty="0">
                  <a:solidFill>
                    <a:srgbClr val="FF0000"/>
                  </a:solidFill>
                  <a:latin typeface="幼圆" pitchFamily="49" charset="-122"/>
                  <a:ea typeface="幼圆" pitchFamily="49" charset="-122"/>
                </a:rPr>
                <a:t>近似于人的误差率</a:t>
              </a:r>
              <a:r>
                <a:rPr lang="zh-CN" altLang="en-US" sz="2000" b="1" dirty="0">
                  <a:latin typeface="幼圆" pitchFamily="49" charset="-122"/>
                  <a:ea typeface="幼圆" pitchFamily="49" charset="-122"/>
                </a:rPr>
                <a:t>这</a:t>
              </a:r>
              <a:r>
                <a:rPr lang="en-US" altLang="zh-CN" sz="2000" b="1" dirty="0">
                  <a:latin typeface="幼圆" pitchFamily="49" charset="-122"/>
                  <a:ea typeface="幼圆" pitchFamily="49" charset="-122"/>
                </a:rPr>
                <a:t>4</a:t>
              </a:r>
              <a:r>
                <a:rPr lang="zh-CN" altLang="en-US" sz="2000" b="1" dirty="0">
                  <a:latin typeface="幼圆" pitchFamily="49" charset="-122"/>
                  <a:ea typeface="幼圆" pitchFamily="49" charset="-122"/>
                </a:rPr>
                <a:t>个特性，则它是计算智能的。</a:t>
              </a:r>
            </a:p>
          </p:txBody>
        </p:sp>
      </p:gr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395288" y="1881188"/>
            <a:ext cx="8208962" cy="396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20000"/>
              </a:lnSpc>
              <a:spcBef>
                <a:spcPts val="1200"/>
              </a:spcBef>
              <a:buFont typeface="Arial" pitchFamily="34" charset="0"/>
              <a:buChar char="•"/>
            </a:pPr>
            <a:r>
              <a:rPr lang="zh-CN" altLang="en-US" sz="2400" b="1" dirty="0" smtClean="0">
                <a:solidFill>
                  <a:srgbClr val="0000CC"/>
                </a:solidFill>
                <a:latin typeface="幼圆" pitchFamily="49" charset="-122"/>
                <a:ea typeface="幼圆" pitchFamily="49" charset="-122"/>
              </a:rPr>
              <a:t>使用感知机的</a:t>
            </a:r>
            <a:r>
              <a:rPr lang="zh-CN" altLang="en-US" sz="2400" b="1" dirty="0">
                <a:solidFill>
                  <a:srgbClr val="0000CC"/>
                </a:solidFill>
                <a:latin typeface="幼圆" pitchFamily="49" charset="-122"/>
                <a:ea typeface="幼圆" pitchFamily="49" charset="-122"/>
              </a:rPr>
              <a:t>主要目的是为了</a:t>
            </a:r>
            <a:r>
              <a:rPr lang="zh-CN" altLang="en-US" sz="2400" b="1" dirty="0">
                <a:solidFill>
                  <a:srgbClr val="CC0066"/>
                </a:solidFill>
                <a:latin typeface="幼圆" pitchFamily="49" charset="-122"/>
                <a:ea typeface="幼圆" pitchFamily="49" charset="-122"/>
              </a:rPr>
              <a:t>对外部输入进行分类</a:t>
            </a:r>
            <a:r>
              <a:rPr lang="zh-CN" altLang="en-US" sz="2400" b="1" dirty="0" smtClean="0">
                <a:solidFill>
                  <a:srgbClr val="0000CC"/>
                </a:solidFill>
                <a:latin typeface="幼圆" pitchFamily="49" charset="-122"/>
                <a:ea typeface="幼圆" pitchFamily="49" charset="-122"/>
              </a:rPr>
              <a:t>。</a:t>
            </a:r>
            <a:endParaRPr lang="en-US" altLang="zh-CN" sz="2400" b="1" dirty="0" smtClean="0">
              <a:solidFill>
                <a:srgbClr val="0000CC"/>
              </a:solidFill>
              <a:latin typeface="幼圆" pitchFamily="49" charset="-122"/>
              <a:ea typeface="幼圆" pitchFamily="49" charset="-122"/>
            </a:endParaRPr>
          </a:p>
          <a:p>
            <a:pPr marL="342900" indent="-342900">
              <a:lnSpc>
                <a:spcPct val="120000"/>
              </a:lnSpc>
              <a:spcBef>
                <a:spcPts val="1200"/>
              </a:spcBef>
              <a:buFont typeface="Arial" pitchFamily="34" charset="0"/>
              <a:buChar char="•"/>
            </a:pPr>
            <a:r>
              <a:rPr lang="zh-CN" altLang="en-US" sz="2400" b="1" dirty="0" smtClean="0">
                <a:latin typeface="幼圆" pitchFamily="49" charset="-122"/>
                <a:ea typeface="幼圆" pitchFamily="49" charset="-122"/>
              </a:rPr>
              <a:t>如果</a:t>
            </a:r>
            <a:r>
              <a:rPr lang="zh-CN" altLang="en-US" sz="2400" b="1" dirty="0">
                <a:latin typeface="幼圆" pitchFamily="49" charset="-122"/>
                <a:ea typeface="幼圆" pitchFamily="49" charset="-122"/>
              </a:rPr>
              <a:t>外部输入是线性可分的（对</a:t>
            </a:r>
            <a:r>
              <a:rPr lang="en-US" altLang="zh-CN" sz="2400" b="1" dirty="0">
                <a:latin typeface="幼圆" pitchFamily="49" charset="-122"/>
                <a:ea typeface="幼圆" pitchFamily="49" charset="-122"/>
              </a:rPr>
              <a:t>n</a:t>
            </a:r>
            <a:r>
              <a:rPr lang="zh-CN" altLang="en-US" sz="2400" b="1" dirty="0">
                <a:latin typeface="幼圆" pitchFamily="49" charset="-122"/>
                <a:ea typeface="幼圆" pitchFamily="49" charset="-122"/>
              </a:rPr>
              <a:t>维空间，存在一个</a:t>
            </a:r>
            <a:r>
              <a:rPr lang="en-US" altLang="zh-CN" sz="2400" b="1" dirty="0" smtClean="0">
                <a:latin typeface="幼圆" pitchFamily="49" charset="-122"/>
                <a:ea typeface="幼圆" pitchFamily="49" charset="-122"/>
              </a:rPr>
              <a:t>n</a:t>
            </a:r>
            <a:r>
              <a:rPr lang="zh-CN" altLang="en-US" sz="2400" b="1" dirty="0" smtClean="0">
                <a:latin typeface="幼圆" pitchFamily="49" charset="-122"/>
                <a:ea typeface="幼圆" pitchFamily="49" charset="-122"/>
              </a:rPr>
              <a:t>维超平面将类别分开</a:t>
            </a:r>
            <a:r>
              <a:rPr lang="zh-CN" altLang="en-US" sz="2400" b="1" dirty="0">
                <a:latin typeface="幼圆" pitchFamily="49" charset="-122"/>
                <a:ea typeface="幼圆" pitchFamily="49" charset="-122"/>
              </a:rPr>
              <a:t>），</a:t>
            </a:r>
            <a:r>
              <a:rPr lang="zh-CN" altLang="en-US" sz="2400" b="1" dirty="0" smtClean="0">
                <a:latin typeface="幼圆" pitchFamily="49" charset="-122"/>
                <a:ea typeface="幼圆" pitchFamily="49" charset="-122"/>
              </a:rPr>
              <a:t>则单层感知机一定能够找到相应的划分</a:t>
            </a:r>
            <a:r>
              <a:rPr lang="en-US" altLang="en-US" sz="2400" b="1" dirty="0" smtClean="0">
                <a:latin typeface="幼圆" pitchFamily="49" charset="-122"/>
                <a:ea typeface="幼圆" pitchFamily="49" charset="-122"/>
              </a:rPr>
              <a:t>超平面</a:t>
            </a:r>
            <a:r>
              <a:rPr lang="zh-CN" altLang="en-US" sz="2400" b="1" dirty="0" smtClean="0">
                <a:latin typeface="幼圆" pitchFamily="49" charset="-122"/>
                <a:ea typeface="幼圆" pitchFamily="49" charset="-122"/>
              </a:rPr>
              <a:t>。</a:t>
            </a:r>
            <a:r>
              <a:rPr lang="zh-CN" altLang="en-US" sz="2400" b="1" dirty="0">
                <a:latin typeface="幼圆" pitchFamily="49" charset="-122"/>
                <a:ea typeface="幼圆" pitchFamily="49" charset="-122"/>
              </a:rPr>
              <a:t>其判别超平面由如下判别式确定：</a:t>
            </a:r>
          </a:p>
          <a:p>
            <a:pPr>
              <a:lnSpc>
                <a:spcPct val="120000"/>
              </a:lnSpc>
              <a:spcBef>
                <a:spcPts val="1200"/>
              </a:spcBef>
            </a:pPr>
            <a:endParaRPr lang="zh-CN" altLang="en-US" sz="900" b="1" dirty="0">
              <a:solidFill>
                <a:srgbClr val="0000CC"/>
              </a:solidFill>
              <a:latin typeface="幼圆" pitchFamily="49" charset="-122"/>
              <a:ea typeface="幼圆" pitchFamily="49" charset="-122"/>
            </a:endParaRPr>
          </a:p>
          <a:p>
            <a:pPr>
              <a:lnSpc>
                <a:spcPct val="120000"/>
              </a:lnSpc>
              <a:spcBef>
                <a:spcPts val="1200"/>
              </a:spcBef>
            </a:pPr>
            <a:r>
              <a:rPr lang="zh-CN" altLang="en-US" sz="2400" b="1" dirty="0" smtClean="0">
                <a:solidFill>
                  <a:srgbClr val="0000CC"/>
                </a:solidFill>
                <a:latin typeface="幼圆" pitchFamily="49" charset="-122"/>
                <a:ea typeface="幼圆" pitchFamily="49" charset="-122"/>
              </a:rPr>
              <a:t>                            </a:t>
            </a:r>
            <a:endParaRPr lang="zh-CN" altLang="en-US" sz="2400" b="1" dirty="0">
              <a:solidFill>
                <a:srgbClr val="0000CC"/>
              </a:solidFill>
              <a:latin typeface="幼圆" pitchFamily="49" charset="-122"/>
              <a:ea typeface="幼圆" pitchFamily="49" charset="-122"/>
            </a:endParaRPr>
          </a:p>
          <a:p>
            <a:pPr marL="342900" indent="-342900">
              <a:lnSpc>
                <a:spcPct val="120000"/>
              </a:lnSpc>
              <a:spcBef>
                <a:spcPts val="1200"/>
              </a:spcBef>
              <a:buFont typeface="Arial" pitchFamily="34" charset="0"/>
              <a:buChar char="•"/>
            </a:pPr>
            <a:r>
              <a:rPr lang="zh-CN" altLang="en-US" sz="2400" b="1" dirty="0">
                <a:solidFill>
                  <a:srgbClr val="C00000"/>
                </a:solidFill>
                <a:latin typeface="幼圆" pitchFamily="49" charset="-122"/>
                <a:ea typeface="幼圆" pitchFamily="49" charset="-122"/>
              </a:rPr>
              <a:t>单</a:t>
            </a:r>
            <a:r>
              <a:rPr lang="zh-CN" altLang="en-US" sz="2400" b="1" dirty="0" smtClean="0">
                <a:solidFill>
                  <a:srgbClr val="C00000"/>
                </a:solidFill>
                <a:latin typeface="幼圆" pitchFamily="49" charset="-122"/>
                <a:ea typeface="幼圆" pitchFamily="49" charset="-122"/>
              </a:rPr>
              <a:t>层感知机可以</a:t>
            </a:r>
            <a:r>
              <a:rPr lang="zh-CN" altLang="en-US" sz="2400" b="1" dirty="0">
                <a:solidFill>
                  <a:srgbClr val="C00000"/>
                </a:solidFill>
                <a:latin typeface="幼圆" pitchFamily="49" charset="-122"/>
                <a:ea typeface="幼圆" pitchFamily="49" charset="-122"/>
              </a:rPr>
              <a:t>很好地实现“与”、“或”、“非”运算，但却不能解决“异或”问题。</a:t>
            </a:r>
            <a:r>
              <a:rPr lang="zh-CN" altLang="en-US" sz="2400" dirty="0">
                <a:solidFill>
                  <a:srgbClr val="C00000"/>
                </a:solidFill>
                <a:latin typeface="幼圆" pitchFamily="49" charset="-122"/>
                <a:ea typeface="幼圆" pitchFamily="49" charset="-122"/>
              </a:rPr>
              <a:t> </a:t>
            </a:r>
          </a:p>
        </p:txBody>
      </p:sp>
      <p:sp>
        <p:nvSpPr>
          <p:cNvPr id="79875"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79876" name="Object 4"/>
          <p:cNvGraphicFramePr>
            <a:graphicFrameLocks noChangeAspect="1"/>
          </p:cNvGraphicFramePr>
          <p:nvPr>
            <p:extLst>
              <p:ext uri="{D42A27DB-BD31-4B8C-83A1-F6EECF244321}">
                <p14:modId xmlns:p14="http://schemas.microsoft.com/office/powerpoint/2010/main" val="3652243371"/>
              </p:ext>
            </p:extLst>
          </p:nvPr>
        </p:nvGraphicFramePr>
        <p:xfrm>
          <a:off x="1979712" y="3869424"/>
          <a:ext cx="3779838" cy="800100"/>
        </p:xfrm>
        <a:graphic>
          <a:graphicData uri="http://schemas.openxmlformats.org/presentationml/2006/ole">
            <mc:AlternateContent xmlns:mc="http://schemas.openxmlformats.org/markup-compatibility/2006">
              <mc:Choice xmlns:v="urn:schemas-microsoft-com:vml" Requires="v">
                <p:oleObj spid="_x0000_s80036" name="公式" r:id="rId4" imgW="2070100" imgH="431800" progId="Equation.3">
                  <p:embed/>
                </p:oleObj>
              </mc:Choice>
              <mc:Fallback>
                <p:oleObj name="公式" r:id="rId4" imgW="2070100" imgH="4318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712" y="3869424"/>
                        <a:ext cx="3779838"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6"/>
          <p:cNvSpPr txBox="1">
            <a:spLocks noChangeArrowheads="1"/>
          </p:cNvSpPr>
          <p:nvPr/>
        </p:nvSpPr>
        <p:spPr bwMode="auto">
          <a:xfrm>
            <a:off x="863600" y="657225"/>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感知机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250825" y="1557338"/>
            <a:ext cx="3276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b="1" dirty="0" smtClean="0">
                <a:solidFill>
                  <a:srgbClr val="660066"/>
                </a:solidFill>
                <a:latin typeface="仿宋_GB2312" pitchFamily="49" charset="-122"/>
                <a:ea typeface="仿宋_GB2312" pitchFamily="49" charset="-122"/>
              </a:rPr>
              <a:t>“</a:t>
            </a:r>
            <a:r>
              <a:rPr lang="zh-CN" altLang="en-US" sz="2000" b="1" dirty="0">
                <a:solidFill>
                  <a:srgbClr val="660066"/>
                </a:solidFill>
                <a:latin typeface="仿宋_GB2312" pitchFamily="49" charset="-122"/>
                <a:ea typeface="仿宋_GB2312" pitchFamily="49" charset="-122"/>
              </a:rPr>
              <a:t>与”运算（</a:t>
            </a:r>
            <a:r>
              <a:rPr lang="en-US" altLang="zh-CN" sz="2000" b="1" dirty="0">
                <a:solidFill>
                  <a:srgbClr val="660066"/>
                </a:solidFill>
                <a:latin typeface="仿宋_GB2312" pitchFamily="49" charset="-122"/>
                <a:ea typeface="仿宋_GB2312" pitchFamily="49" charset="-122"/>
              </a:rPr>
              <a:t>x</a:t>
            </a:r>
            <a:r>
              <a:rPr lang="en-US" altLang="zh-CN" sz="2000" b="1" baseline="-25000" dirty="0">
                <a:solidFill>
                  <a:srgbClr val="660066"/>
                </a:solidFill>
                <a:latin typeface="仿宋_GB2312" pitchFamily="49" charset="-122"/>
                <a:ea typeface="仿宋_GB2312" pitchFamily="49" charset="-122"/>
              </a:rPr>
              <a:t>1</a:t>
            </a:r>
            <a:r>
              <a:rPr lang="en-US" altLang="zh-CN" sz="2000" b="1" dirty="0">
                <a:solidFill>
                  <a:srgbClr val="660066"/>
                </a:solidFill>
                <a:latin typeface="仿宋_GB2312" pitchFamily="49" charset="-122"/>
                <a:ea typeface="仿宋_GB2312" pitchFamily="49" charset="-122"/>
              </a:rPr>
              <a:t>∧x</a:t>
            </a:r>
            <a:r>
              <a:rPr lang="en-US" altLang="zh-CN" sz="2000" b="1" baseline="-25000" dirty="0">
                <a:solidFill>
                  <a:srgbClr val="660066"/>
                </a:solidFill>
                <a:latin typeface="仿宋_GB2312" pitchFamily="49" charset="-122"/>
                <a:ea typeface="仿宋_GB2312" pitchFamily="49" charset="-122"/>
              </a:rPr>
              <a:t>2</a:t>
            </a:r>
            <a:r>
              <a:rPr lang="zh-CN" altLang="en-US" sz="2000" b="1" dirty="0">
                <a:solidFill>
                  <a:srgbClr val="660066"/>
                </a:solidFill>
                <a:latin typeface="仿宋_GB2312" pitchFamily="49" charset="-122"/>
                <a:ea typeface="仿宋_GB2312" pitchFamily="49" charset="-122"/>
              </a:rPr>
              <a:t>）</a:t>
            </a:r>
            <a:endParaRPr lang="zh-CN" altLang="en-US" dirty="0">
              <a:solidFill>
                <a:srgbClr val="660066"/>
              </a:solidFill>
              <a:latin typeface="仿宋_GB2312" pitchFamily="49" charset="-122"/>
              <a:ea typeface="仿宋_GB2312" pitchFamily="49" charset="-122"/>
            </a:endParaRPr>
          </a:p>
        </p:txBody>
      </p:sp>
      <p:sp>
        <p:nvSpPr>
          <p:cNvPr id="80899" name="Text Box 3"/>
          <p:cNvSpPr txBox="1">
            <a:spLocks noChangeArrowheads="1"/>
          </p:cNvSpPr>
          <p:nvPr/>
        </p:nvSpPr>
        <p:spPr bwMode="auto">
          <a:xfrm>
            <a:off x="5832475" y="800100"/>
            <a:ext cx="3060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grpSp>
        <p:nvGrpSpPr>
          <p:cNvPr id="80900" name="Group 4"/>
          <p:cNvGrpSpPr>
            <a:grpSpLocks/>
          </p:cNvGrpSpPr>
          <p:nvPr/>
        </p:nvGrpSpPr>
        <p:grpSpPr bwMode="auto">
          <a:xfrm>
            <a:off x="6480174" y="4005264"/>
            <a:ext cx="2407680" cy="2221739"/>
            <a:chOff x="6766" y="4312"/>
            <a:chExt cx="2263" cy="1965"/>
          </a:xfrm>
        </p:grpSpPr>
        <p:sp>
          <p:nvSpPr>
            <p:cNvPr id="80901" name="Line 5"/>
            <p:cNvSpPr>
              <a:spLocks noChangeShapeType="1"/>
            </p:cNvSpPr>
            <p:nvPr/>
          </p:nvSpPr>
          <p:spPr bwMode="auto">
            <a:xfrm flipV="1">
              <a:off x="6808" y="5862"/>
              <a:ext cx="2221" cy="14"/>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0902" name="Text Box 6"/>
            <p:cNvSpPr txBox="1">
              <a:spLocks noChangeArrowheads="1"/>
            </p:cNvSpPr>
            <p:nvPr/>
          </p:nvSpPr>
          <p:spPr bwMode="auto">
            <a:xfrm>
              <a:off x="6793" y="5936"/>
              <a:ext cx="441" cy="34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b="1">
                  <a:latin typeface="Times New Roman" pitchFamily="18" charset="0"/>
                </a:rPr>
                <a:t>(0,0)</a:t>
              </a:r>
              <a:endParaRPr lang="en-US" altLang="zh-CN" sz="1400" b="1"/>
            </a:p>
          </p:txBody>
        </p:sp>
        <p:sp>
          <p:nvSpPr>
            <p:cNvPr id="80903" name="Line 7"/>
            <p:cNvSpPr>
              <a:spLocks noChangeShapeType="1"/>
            </p:cNvSpPr>
            <p:nvPr/>
          </p:nvSpPr>
          <p:spPr bwMode="auto">
            <a:xfrm flipH="1" flipV="1">
              <a:off x="7249" y="4312"/>
              <a:ext cx="21" cy="192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0904" name="Text Box 8"/>
            <p:cNvSpPr txBox="1">
              <a:spLocks noChangeArrowheads="1"/>
            </p:cNvSpPr>
            <p:nvPr/>
          </p:nvSpPr>
          <p:spPr bwMode="auto">
            <a:xfrm>
              <a:off x="8087" y="4806"/>
              <a:ext cx="610" cy="34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b="1">
                  <a:latin typeface="Times New Roman" pitchFamily="18" charset="0"/>
                </a:rPr>
                <a:t>(1,1)</a:t>
              </a:r>
              <a:endParaRPr lang="en-US" altLang="zh-CN" sz="1400" b="1"/>
            </a:p>
          </p:txBody>
        </p:sp>
        <p:sp>
          <p:nvSpPr>
            <p:cNvPr id="80905" name="Text Box 9"/>
            <p:cNvSpPr txBox="1">
              <a:spLocks noChangeArrowheads="1"/>
            </p:cNvSpPr>
            <p:nvPr/>
          </p:nvSpPr>
          <p:spPr bwMode="auto">
            <a:xfrm>
              <a:off x="6766" y="4777"/>
              <a:ext cx="420" cy="34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b="1">
                  <a:latin typeface="Times New Roman" pitchFamily="18" charset="0"/>
                </a:rPr>
                <a:t>(0,1)</a:t>
              </a:r>
              <a:endParaRPr lang="en-US" altLang="zh-CN" sz="1400" b="1"/>
            </a:p>
          </p:txBody>
        </p:sp>
        <p:sp>
          <p:nvSpPr>
            <p:cNvPr id="80906" name="Oval 10"/>
            <p:cNvSpPr>
              <a:spLocks noChangeArrowheads="1"/>
            </p:cNvSpPr>
            <p:nvPr/>
          </p:nvSpPr>
          <p:spPr bwMode="auto">
            <a:xfrm>
              <a:off x="8109" y="4963"/>
              <a:ext cx="105" cy="93"/>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0907" name="Text Box 11"/>
            <p:cNvSpPr txBox="1">
              <a:spLocks noChangeArrowheads="1"/>
            </p:cNvSpPr>
            <p:nvPr/>
          </p:nvSpPr>
          <p:spPr bwMode="auto">
            <a:xfrm>
              <a:off x="8100" y="5908"/>
              <a:ext cx="420" cy="34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b="1">
                  <a:latin typeface="Times New Roman" pitchFamily="18" charset="0"/>
                </a:rPr>
                <a:t>(1,0)</a:t>
              </a:r>
              <a:endParaRPr lang="en-US" altLang="zh-CN" sz="1400" b="1"/>
            </a:p>
          </p:txBody>
        </p:sp>
        <p:sp>
          <p:nvSpPr>
            <p:cNvPr id="80908" name="Oval 12"/>
            <p:cNvSpPr>
              <a:spLocks noChangeArrowheads="1"/>
            </p:cNvSpPr>
            <p:nvPr/>
          </p:nvSpPr>
          <p:spPr bwMode="auto">
            <a:xfrm>
              <a:off x="7213" y="5834"/>
              <a:ext cx="105" cy="93"/>
            </a:xfrm>
            <a:prstGeom prst="ellipse">
              <a:avLst/>
            </a:prstGeom>
            <a:noFill/>
            <a:ln w="9525">
              <a:solidFill>
                <a:srgbClr val="0000CC"/>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0909" name="Oval 13"/>
            <p:cNvSpPr>
              <a:spLocks noChangeArrowheads="1"/>
            </p:cNvSpPr>
            <p:nvPr/>
          </p:nvSpPr>
          <p:spPr bwMode="auto">
            <a:xfrm>
              <a:off x="8268" y="5846"/>
              <a:ext cx="110" cy="93"/>
            </a:xfrm>
            <a:prstGeom prst="ellipse">
              <a:avLst/>
            </a:prstGeom>
            <a:noFill/>
            <a:ln w="9525">
              <a:solidFill>
                <a:srgbClr val="0000CC"/>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0910" name="Oval 14"/>
            <p:cNvSpPr>
              <a:spLocks noChangeArrowheads="1"/>
            </p:cNvSpPr>
            <p:nvPr/>
          </p:nvSpPr>
          <p:spPr bwMode="auto">
            <a:xfrm>
              <a:off x="7206" y="4901"/>
              <a:ext cx="105" cy="93"/>
            </a:xfrm>
            <a:prstGeom prst="ellipse">
              <a:avLst/>
            </a:prstGeom>
            <a:noFill/>
            <a:ln w="9525">
              <a:solidFill>
                <a:srgbClr val="0000CC"/>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0911" name="Line 15"/>
            <p:cNvSpPr>
              <a:spLocks noChangeShapeType="1"/>
            </p:cNvSpPr>
            <p:nvPr/>
          </p:nvSpPr>
          <p:spPr bwMode="auto">
            <a:xfrm>
              <a:off x="7122" y="4591"/>
              <a:ext cx="1554" cy="1395"/>
            </a:xfrm>
            <a:prstGeom prst="line">
              <a:avLst/>
            </a:prstGeom>
            <a:noFill/>
            <a:ln w="9525">
              <a:solidFill>
                <a:srgbClr val="0000CC"/>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aphicFrame>
        <p:nvGraphicFramePr>
          <p:cNvPr id="80960" name="Group 64"/>
          <p:cNvGraphicFramePr>
            <a:graphicFrameLocks noGrp="1"/>
          </p:cNvGraphicFramePr>
          <p:nvPr>
            <p:extLst>
              <p:ext uri="{D42A27DB-BD31-4B8C-83A1-F6EECF244321}">
                <p14:modId xmlns:p14="http://schemas.microsoft.com/office/powerpoint/2010/main" val="4169401801"/>
              </p:ext>
            </p:extLst>
          </p:nvPr>
        </p:nvGraphicFramePr>
        <p:xfrm>
          <a:off x="287338" y="2205038"/>
          <a:ext cx="5797550" cy="2377440"/>
        </p:xfrm>
        <a:graphic>
          <a:graphicData uri="http://schemas.openxmlformats.org/drawingml/2006/table">
            <a:tbl>
              <a:tblPr/>
              <a:tblGrid>
                <a:gridCol w="531812"/>
                <a:gridCol w="468313"/>
                <a:gridCol w="908050"/>
                <a:gridCol w="2447925"/>
                <a:gridCol w="1441450"/>
              </a:tblGrid>
              <a:tr h="2889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rPr>
                        <a:t>输入</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输出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超平面</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阈值条件</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 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 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-θ=0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*0 -θ</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θ</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 </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-θ</a:t>
                      </a: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rPr>
                        <a:t>＜</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θ</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2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*1+ 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*0 -θ</a:t>
                      </a: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rPr>
                        <a:t>＜</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θ</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*1+ 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*1-θ≥0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θ≤w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 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0955" name="Rectangle 59"/>
          <p:cNvSpPr>
            <a:spLocks noChangeArrowheads="1"/>
          </p:cNvSpPr>
          <p:nvPr/>
        </p:nvSpPr>
        <p:spPr bwMode="auto">
          <a:xfrm>
            <a:off x="755576" y="5373058"/>
            <a:ext cx="446563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200" b="1" dirty="0" smtClean="0">
                <a:solidFill>
                  <a:srgbClr val="660066"/>
                </a:solidFill>
                <a:latin typeface="仿宋_GB2312" pitchFamily="49" charset="-122"/>
                <a:ea typeface="仿宋_GB2312" pitchFamily="49" charset="-122"/>
              </a:rPr>
              <a:t>可以</a:t>
            </a:r>
            <a:r>
              <a:rPr lang="zh-CN" altLang="en-US" sz="2200" b="1" dirty="0">
                <a:solidFill>
                  <a:srgbClr val="660066"/>
                </a:solidFill>
                <a:latin typeface="仿宋_GB2312" pitchFamily="49" charset="-122"/>
                <a:ea typeface="仿宋_GB2312" pitchFamily="49" charset="-122"/>
              </a:rPr>
              <a:t>证明此表有解，例如取</a:t>
            </a:r>
            <a:r>
              <a:rPr lang="en-US" altLang="zh-CN" sz="2200" b="1" dirty="0">
                <a:solidFill>
                  <a:srgbClr val="660066"/>
                </a:solidFill>
                <a:latin typeface="仿宋_GB2312" pitchFamily="49" charset="-122"/>
                <a:ea typeface="仿宋_GB2312" pitchFamily="49" charset="-122"/>
              </a:rPr>
              <a:t>w</a:t>
            </a:r>
            <a:r>
              <a:rPr lang="en-US" altLang="zh-CN" sz="2200" b="1" baseline="-25000" dirty="0">
                <a:solidFill>
                  <a:srgbClr val="660066"/>
                </a:solidFill>
                <a:latin typeface="仿宋_GB2312" pitchFamily="49" charset="-122"/>
                <a:ea typeface="仿宋_GB2312" pitchFamily="49" charset="-122"/>
              </a:rPr>
              <a:t>1</a:t>
            </a:r>
            <a:r>
              <a:rPr lang="en-US" altLang="zh-CN" sz="2200" b="1" dirty="0">
                <a:solidFill>
                  <a:srgbClr val="660066"/>
                </a:solidFill>
                <a:latin typeface="仿宋_GB2312" pitchFamily="49" charset="-122"/>
                <a:ea typeface="仿宋_GB2312" pitchFamily="49" charset="-122"/>
              </a:rPr>
              <a:t>=1</a:t>
            </a:r>
            <a:r>
              <a:rPr lang="zh-CN" altLang="en-US" sz="2200" b="1" dirty="0">
                <a:solidFill>
                  <a:srgbClr val="660066"/>
                </a:solidFill>
                <a:latin typeface="仿宋_GB2312" pitchFamily="49" charset="-122"/>
                <a:ea typeface="仿宋_GB2312" pitchFamily="49" charset="-122"/>
              </a:rPr>
              <a:t>，</a:t>
            </a:r>
            <a:r>
              <a:rPr lang="en-US" altLang="zh-CN" sz="2200" b="1" dirty="0">
                <a:solidFill>
                  <a:srgbClr val="660066"/>
                </a:solidFill>
                <a:latin typeface="仿宋_GB2312" pitchFamily="49" charset="-122"/>
                <a:ea typeface="仿宋_GB2312" pitchFamily="49" charset="-122"/>
              </a:rPr>
              <a:t>w</a:t>
            </a:r>
            <a:r>
              <a:rPr lang="en-US" altLang="zh-CN" sz="2200" b="1" baseline="-25000" dirty="0">
                <a:solidFill>
                  <a:srgbClr val="660066"/>
                </a:solidFill>
                <a:latin typeface="仿宋_GB2312" pitchFamily="49" charset="-122"/>
                <a:ea typeface="仿宋_GB2312" pitchFamily="49" charset="-122"/>
              </a:rPr>
              <a:t>2</a:t>
            </a:r>
            <a:r>
              <a:rPr lang="en-US" altLang="zh-CN" sz="2200" b="1" dirty="0">
                <a:solidFill>
                  <a:srgbClr val="660066"/>
                </a:solidFill>
                <a:latin typeface="仿宋_GB2312" pitchFamily="49" charset="-122"/>
                <a:ea typeface="仿宋_GB2312" pitchFamily="49" charset="-122"/>
              </a:rPr>
              <a:t>=1</a:t>
            </a:r>
            <a:r>
              <a:rPr lang="zh-CN" altLang="en-US" sz="2200" b="1" dirty="0">
                <a:solidFill>
                  <a:srgbClr val="660066"/>
                </a:solidFill>
                <a:latin typeface="仿宋_GB2312" pitchFamily="49" charset="-122"/>
                <a:ea typeface="仿宋_GB2312" pitchFamily="49" charset="-122"/>
              </a:rPr>
              <a:t>，</a:t>
            </a:r>
            <a:r>
              <a:rPr lang="en-US" altLang="zh-CN" sz="2200" b="1" dirty="0" smtClean="0">
                <a:solidFill>
                  <a:srgbClr val="660066"/>
                </a:solidFill>
                <a:latin typeface="仿宋_GB2312" pitchFamily="49" charset="-122"/>
                <a:ea typeface="仿宋_GB2312" pitchFamily="49" charset="-122"/>
              </a:rPr>
              <a:t>θ=1.5.</a:t>
            </a:r>
            <a:endParaRPr lang="zh-CN" altLang="en-US" sz="2200" b="1" dirty="0">
              <a:solidFill>
                <a:srgbClr val="660066"/>
              </a:solidFill>
              <a:latin typeface="仿宋_GB2312" pitchFamily="49" charset="-122"/>
              <a:ea typeface="仿宋_GB2312" pitchFamily="49" charset="-122"/>
            </a:endParaRPr>
          </a:p>
        </p:txBody>
      </p:sp>
      <p:sp>
        <p:nvSpPr>
          <p:cNvPr id="21" name="Text Box 6"/>
          <p:cNvSpPr txBox="1">
            <a:spLocks noChangeArrowheads="1"/>
          </p:cNvSpPr>
          <p:nvPr/>
        </p:nvSpPr>
        <p:spPr bwMode="auto">
          <a:xfrm>
            <a:off x="863600" y="260989"/>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感知机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215900" y="1412875"/>
            <a:ext cx="3421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b="1" dirty="0" smtClean="0">
                <a:solidFill>
                  <a:srgbClr val="660066"/>
                </a:solidFill>
                <a:latin typeface="仿宋_GB2312" pitchFamily="49" charset="-122"/>
                <a:ea typeface="仿宋_GB2312" pitchFamily="49" charset="-122"/>
              </a:rPr>
              <a:t>“</a:t>
            </a:r>
            <a:r>
              <a:rPr lang="zh-CN" altLang="en-US" sz="2000" b="1" dirty="0">
                <a:solidFill>
                  <a:srgbClr val="660066"/>
                </a:solidFill>
                <a:latin typeface="仿宋_GB2312" pitchFamily="49" charset="-122"/>
                <a:ea typeface="仿宋_GB2312" pitchFamily="49" charset="-122"/>
              </a:rPr>
              <a:t>或”运算（</a:t>
            </a:r>
            <a:r>
              <a:rPr lang="en-US" altLang="zh-CN" sz="2000" b="1" dirty="0">
                <a:solidFill>
                  <a:srgbClr val="660066"/>
                </a:solidFill>
                <a:latin typeface="仿宋_GB2312" pitchFamily="49" charset="-122"/>
                <a:ea typeface="仿宋_GB2312" pitchFamily="49" charset="-122"/>
              </a:rPr>
              <a:t>x1∨x2</a:t>
            </a:r>
            <a:r>
              <a:rPr lang="zh-CN" altLang="en-US" sz="2000" b="1" dirty="0">
                <a:solidFill>
                  <a:srgbClr val="660066"/>
                </a:solidFill>
                <a:latin typeface="仿宋_GB2312" pitchFamily="49" charset="-122"/>
                <a:ea typeface="仿宋_GB2312" pitchFamily="49" charset="-122"/>
              </a:rPr>
              <a:t>）</a:t>
            </a:r>
          </a:p>
        </p:txBody>
      </p:sp>
      <p:sp>
        <p:nvSpPr>
          <p:cNvPr id="81923" name="Text Box 3"/>
          <p:cNvSpPr txBox="1">
            <a:spLocks noChangeArrowheads="1"/>
          </p:cNvSpPr>
          <p:nvPr/>
        </p:nvSpPr>
        <p:spPr bwMode="auto">
          <a:xfrm>
            <a:off x="5832475" y="800100"/>
            <a:ext cx="3060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graphicFrame>
        <p:nvGraphicFramePr>
          <p:cNvPr id="81987" name="Group 67"/>
          <p:cNvGraphicFramePr>
            <a:graphicFrameLocks noGrp="1"/>
          </p:cNvGraphicFramePr>
          <p:nvPr>
            <p:extLst>
              <p:ext uri="{D42A27DB-BD31-4B8C-83A1-F6EECF244321}">
                <p14:modId xmlns:p14="http://schemas.microsoft.com/office/powerpoint/2010/main" val="937622386"/>
              </p:ext>
            </p:extLst>
          </p:nvPr>
        </p:nvGraphicFramePr>
        <p:xfrm>
          <a:off x="179512" y="2060848"/>
          <a:ext cx="5724525" cy="2377440"/>
        </p:xfrm>
        <a:graphic>
          <a:graphicData uri="http://schemas.openxmlformats.org/drawingml/2006/table">
            <a:tbl>
              <a:tblPr/>
              <a:tblGrid>
                <a:gridCol w="531813"/>
                <a:gridCol w="468312"/>
                <a:gridCol w="873125"/>
                <a:gridCol w="2374900"/>
                <a:gridCol w="1476375"/>
              </a:tblGrid>
              <a:tr h="2889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rPr>
                        <a:t>输入</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输出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超平面</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阈值条件</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 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 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-θ=0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*0 -θ</a:t>
                      </a: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rPr>
                        <a:t>＜</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θ</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 </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-θ</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θ</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Arial" charset="0"/>
                        </a:rPr>
                        <a:t>≤</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 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*0 -θ</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θ</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Arial" charset="0"/>
                        </a:rPr>
                        <a:t>≤</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 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*1-θ≥0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θ≤w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 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1966" name="Rectangle 46"/>
          <p:cNvSpPr>
            <a:spLocks noChangeArrowheads="1"/>
          </p:cNvSpPr>
          <p:nvPr/>
        </p:nvSpPr>
        <p:spPr bwMode="auto">
          <a:xfrm>
            <a:off x="215900" y="5229225"/>
            <a:ext cx="47879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200" b="1" dirty="0" smtClean="0">
                <a:solidFill>
                  <a:srgbClr val="660066"/>
                </a:solidFill>
                <a:latin typeface="仿宋_GB2312" pitchFamily="49" charset="-122"/>
                <a:ea typeface="仿宋_GB2312" pitchFamily="49" charset="-122"/>
              </a:rPr>
              <a:t>此</a:t>
            </a:r>
            <a:r>
              <a:rPr lang="zh-CN" altLang="en-US" sz="2200" b="1" dirty="0">
                <a:solidFill>
                  <a:srgbClr val="660066"/>
                </a:solidFill>
                <a:latin typeface="仿宋_GB2312" pitchFamily="49" charset="-122"/>
                <a:ea typeface="仿宋_GB2312" pitchFamily="49" charset="-122"/>
              </a:rPr>
              <a:t>表也有解，例如取</a:t>
            </a:r>
            <a:r>
              <a:rPr lang="en-US" altLang="zh-CN" sz="2200" b="1" dirty="0">
                <a:solidFill>
                  <a:srgbClr val="660066"/>
                </a:solidFill>
                <a:latin typeface="仿宋_GB2312" pitchFamily="49" charset="-122"/>
                <a:ea typeface="仿宋_GB2312" pitchFamily="49" charset="-122"/>
              </a:rPr>
              <a:t>w1=1</a:t>
            </a:r>
            <a:r>
              <a:rPr lang="zh-CN" altLang="en-US" sz="2200" b="1" dirty="0">
                <a:solidFill>
                  <a:srgbClr val="660066"/>
                </a:solidFill>
                <a:latin typeface="仿宋_GB2312" pitchFamily="49" charset="-122"/>
                <a:ea typeface="仿宋_GB2312" pitchFamily="49" charset="-122"/>
              </a:rPr>
              <a:t>，</a:t>
            </a:r>
            <a:r>
              <a:rPr lang="en-US" altLang="zh-CN" sz="2200" b="1" dirty="0">
                <a:solidFill>
                  <a:srgbClr val="660066"/>
                </a:solidFill>
                <a:latin typeface="仿宋_GB2312" pitchFamily="49" charset="-122"/>
                <a:ea typeface="仿宋_GB2312" pitchFamily="49" charset="-122"/>
              </a:rPr>
              <a:t>w2=1</a:t>
            </a:r>
            <a:r>
              <a:rPr lang="zh-CN" altLang="en-US" sz="2200" b="1" dirty="0">
                <a:solidFill>
                  <a:srgbClr val="660066"/>
                </a:solidFill>
                <a:latin typeface="仿宋_GB2312" pitchFamily="49" charset="-122"/>
                <a:ea typeface="仿宋_GB2312" pitchFamily="49" charset="-122"/>
              </a:rPr>
              <a:t>，</a:t>
            </a:r>
            <a:r>
              <a:rPr lang="en-US" altLang="zh-CN" sz="2200" b="1" dirty="0">
                <a:solidFill>
                  <a:srgbClr val="660066"/>
                </a:solidFill>
                <a:latin typeface="仿宋_GB2312" pitchFamily="49" charset="-122"/>
                <a:ea typeface="仿宋_GB2312" pitchFamily="49" charset="-122"/>
              </a:rPr>
              <a:t>θ=0.5</a:t>
            </a:r>
            <a:r>
              <a:rPr lang="zh-CN" altLang="en-US" sz="2200" b="1" dirty="0">
                <a:solidFill>
                  <a:srgbClr val="660066"/>
                </a:solidFill>
                <a:latin typeface="仿宋_GB2312" pitchFamily="49" charset="-122"/>
                <a:ea typeface="仿宋_GB2312" pitchFamily="49" charset="-122"/>
              </a:rPr>
              <a:t>，其分类结果如右图所示</a:t>
            </a:r>
            <a:r>
              <a:rPr lang="zh-CN" altLang="en-US" sz="2200" b="1" dirty="0">
                <a:solidFill>
                  <a:srgbClr val="00B050"/>
                </a:solidFill>
                <a:latin typeface="仿宋_GB2312" pitchFamily="49" charset="-122"/>
                <a:ea typeface="仿宋_GB2312" pitchFamily="49" charset="-122"/>
              </a:rPr>
              <a:t>。</a:t>
            </a:r>
          </a:p>
        </p:txBody>
      </p:sp>
      <p:grpSp>
        <p:nvGrpSpPr>
          <p:cNvPr id="81967" name="Group 47"/>
          <p:cNvGrpSpPr>
            <a:grpSpLocks/>
          </p:cNvGrpSpPr>
          <p:nvPr/>
        </p:nvGrpSpPr>
        <p:grpSpPr bwMode="auto">
          <a:xfrm>
            <a:off x="6228718" y="4076699"/>
            <a:ext cx="2451955" cy="1972974"/>
            <a:chOff x="7018" y="7691"/>
            <a:chExt cx="1932" cy="1674"/>
          </a:xfrm>
        </p:grpSpPr>
        <p:sp>
          <p:nvSpPr>
            <p:cNvPr id="81968" name="Oval 48"/>
            <p:cNvSpPr>
              <a:spLocks noChangeArrowheads="1"/>
            </p:cNvSpPr>
            <p:nvPr/>
          </p:nvSpPr>
          <p:spPr bwMode="auto">
            <a:xfrm>
              <a:off x="7461" y="8900"/>
              <a:ext cx="105" cy="93"/>
            </a:xfrm>
            <a:prstGeom prst="ellipse">
              <a:avLst/>
            </a:prstGeom>
            <a:noFill/>
            <a:ln w="9525">
              <a:solidFill>
                <a:srgbClr val="0000CC"/>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1969" name="Text Box 49"/>
            <p:cNvSpPr txBox="1">
              <a:spLocks noChangeArrowheads="1"/>
            </p:cNvSpPr>
            <p:nvPr/>
          </p:nvSpPr>
          <p:spPr bwMode="auto">
            <a:xfrm>
              <a:off x="7018" y="7939"/>
              <a:ext cx="420" cy="34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b="1">
                  <a:latin typeface="Times New Roman" pitchFamily="18" charset="0"/>
                </a:rPr>
                <a:t>(</a:t>
              </a:r>
              <a:r>
                <a:rPr lang="en-US" altLang="zh-CN" sz="1400" b="1">
                  <a:latin typeface="Times New Roman" pitchFamily="18" charset="0"/>
                </a:rPr>
                <a:t>0,1)</a:t>
              </a:r>
              <a:endParaRPr lang="en-US" altLang="zh-CN" sz="1400" b="1"/>
            </a:p>
          </p:txBody>
        </p:sp>
        <p:sp>
          <p:nvSpPr>
            <p:cNvPr id="81970" name="Line 50"/>
            <p:cNvSpPr>
              <a:spLocks noChangeShapeType="1"/>
            </p:cNvSpPr>
            <p:nvPr/>
          </p:nvSpPr>
          <p:spPr bwMode="auto">
            <a:xfrm flipV="1">
              <a:off x="7102" y="8900"/>
              <a:ext cx="1827" cy="44"/>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1971" name="Line 51"/>
            <p:cNvSpPr>
              <a:spLocks noChangeShapeType="1"/>
            </p:cNvSpPr>
            <p:nvPr/>
          </p:nvSpPr>
          <p:spPr bwMode="auto">
            <a:xfrm flipH="1" flipV="1">
              <a:off x="7501" y="7691"/>
              <a:ext cx="21" cy="1674"/>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1972" name="Text Box 52"/>
            <p:cNvSpPr txBox="1">
              <a:spLocks noChangeArrowheads="1"/>
            </p:cNvSpPr>
            <p:nvPr/>
          </p:nvSpPr>
          <p:spPr bwMode="auto">
            <a:xfrm>
              <a:off x="7060" y="8967"/>
              <a:ext cx="441" cy="34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b="1">
                  <a:latin typeface="Times New Roman" pitchFamily="18" charset="0"/>
                </a:rPr>
                <a:t>(0,0)</a:t>
              </a:r>
              <a:endParaRPr lang="en-US" altLang="zh-CN" sz="1400" b="1"/>
            </a:p>
          </p:txBody>
        </p:sp>
        <p:sp>
          <p:nvSpPr>
            <p:cNvPr id="81973" name="Text Box 53"/>
            <p:cNvSpPr txBox="1">
              <a:spLocks noChangeArrowheads="1"/>
            </p:cNvSpPr>
            <p:nvPr/>
          </p:nvSpPr>
          <p:spPr bwMode="auto">
            <a:xfrm>
              <a:off x="8340" y="8931"/>
              <a:ext cx="420" cy="34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b="1">
                  <a:latin typeface="Times New Roman" pitchFamily="18" charset="0"/>
                </a:rPr>
                <a:t>(1,0)</a:t>
              </a:r>
              <a:endParaRPr lang="en-US" altLang="zh-CN" sz="1400" b="1"/>
            </a:p>
          </p:txBody>
        </p:sp>
        <p:sp>
          <p:nvSpPr>
            <p:cNvPr id="81974" name="Oval 54"/>
            <p:cNvSpPr>
              <a:spLocks noChangeArrowheads="1"/>
            </p:cNvSpPr>
            <p:nvPr/>
          </p:nvSpPr>
          <p:spPr bwMode="auto">
            <a:xfrm>
              <a:off x="8467" y="8869"/>
              <a:ext cx="105" cy="93"/>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1975" name="Oval 55"/>
            <p:cNvSpPr>
              <a:spLocks noChangeArrowheads="1"/>
            </p:cNvSpPr>
            <p:nvPr/>
          </p:nvSpPr>
          <p:spPr bwMode="auto">
            <a:xfrm>
              <a:off x="7459" y="8063"/>
              <a:ext cx="105" cy="93"/>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1976" name="Line 56"/>
            <p:cNvSpPr>
              <a:spLocks noChangeShapeType="1"/>
            </p:cNvSpPr>
            <p:nvPr/>
          </p:nvSpPr>
          <p:spPr bwMode="auto">
            <a:xfrm>
              <a:off x="7228" y="8342"/>
              <a:ext cx="1007" cy="868"/>
            </a:xfrm>
            <a:prstGeom prst="line">
              <a:avLst/>
            </a:prstGeom>
            <a:noFill/>
            <a:ln w="9525">
              <a:solidFill>
                <a:srgbClr val="0000CC"/>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1978" name="Text Box 58"/>
            <p:cNvSpPr txBox="1">
              <a:spLocks noChangeArrowheads="1"/>
            </p:cNvSpPr>
            <p:nvPr/>
          </p:nvSpPr>
          <p:spPr bwMode="auto">
            <a:xfrm>
              <a:off x="8340" y="7875"/>
              <a:ext cx="610" cy="34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b="1">
                  <a:latin typeface="Times New Roman" pitchFamily="18" charset="0"/>
                </a:rPr>
                <a:t>(1,1)</a:t>
              </a:r>
              <a:endParaRPr lang="en-US" altLang="zh-CN" sz="1400" b="1"/>
            </a:p>
          </p:txBody>
        </p:sp>
        <p:sp>
          <p:nvSpPr>
            <p:cNvPr id="81979" name="Oval 59"/>
            <p:cNvSpPr>
              <a:spLocks noChangeArrowheads="1"/>
            </p:cNvSpPr>
            <p:nvPr/>
          </p:nvSpPr>
          <p:spPr bwMode="auto">
            <a:xfrm>
              <a:off x="8361" y="8032"/>
              <a:ext cx="105" cy="93"/>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21" name="Text Box 6"/>
          <p:cNvSpPr txBox="1">
            <a:spLocks noChangeArrowheads="1"/>
          </p:cNvSpPr>
          <p:nvPr/>
        </p:nvSpPr>
        <p:spPr bwMode="auto">
          <a:xfrm>
            <a:off x="863600" y="260989"/>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感知机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667456" y="1571743"/>
            <a:ext cx="2881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dirty="0" smtClean="0">
                <a:solidFill>
                  <a:srgbClr val="660066"/>
                </a:solidFill>
                <a:latin typeface="仿宋_GB2312" pitchFamily="49" charset="-122"/>
                <a:ea typeface="仿宋_GB2312" pitchFamily="49" charset="-122"/>
              </a:rPr>
              <a:t>非</a:t>
            </a:r>
            <a:r>
              <a:rPr lang="zh-CN" altLang="en-US" sz="2000" b="1" dirty="0">
                <a:solidFill>
                  <a:srgbClr val="660066"/>
                </a:solidFill>
                <a:latin typeface="仿宋_GB2312" pitchFamily="49" charset="-122"/>
                <a:ea typeface="仿宋_GB2312" pitchFamily="49" charset="-122"/>
              </a:rPr>
              <a:t>”运算（</a:t>
            </a:r>
            <a:r>
              <a:rPr lang="en-US" altLang="zh-CN" sz="2000" b="1" dirty="0">
                <a:solidFill>
                  <a:srgbClr val="660066"/>
                </a:solidFill>
                <a:latin typeface="仿宋_GB2312" pitchFamily="49" charset="-122"/>
                <a:ea typeface="仿宋_GB2312" pitchFamily="49" charset="-122"/>
              </a:rPr>
              <a:t>¬x1</a:t>
            </a:r>
            <a:r>
              <a:rPr lang="zh-CN" altLang="en-US" sz="2000" b="1" dirty="0">
                <a:solidFill>
                  <a:srgbClr val="660066"/>
                </a:solidFill>
                <a:latin typeface="仿宋_GB2312" pitchFamily="49" charset="-122"/>
                <a:ea typeface="仿宋_GB2312" pitchFamily="49" charset="-122"/>
              </a:rPr>
              <a:t>）</a:t>
            </a:r>
          </a:p>
        </p:txBody>
      </p:sp>
      <p:sp>
        <p:nvSpPr>
          <p:cNvPr id="82947" name="Text Box 3"/>
          <p:cNvSpPr txBox="1">
            <a:spLocks noChangeArrowheads="1"/>
          </p:cNvSpPr>
          <p:nvPr/>
        </p:nvSpPr>
        <p:spPr bwMode="auto">
          <a:xfrm>
            <a:off x="5832475" y="800100"/>
            <a:ext cx="3060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graphicFrame>
        <p:nvGraphicFramePr>
          <p:cNvPr id="82990" name="Group 46"/>
          <p:cNvGraphicFramePr>
            <a:graphicFrameLocks noGrp="1"/>
          </p:cNvGraphicFramePr>
          <p:nvPr>
            <p:extLst>
              <p:ext uri="{D42A27DB-BD31-4B8C-83A1-F6EECF244321}">
                <p14:modId xmlns:p14="http://schemas.microsoft.com/office/powerpoint/2010/main" val="1706657193"/>
              </p:ext>
            </p:extLst>
          </p:nvPr>
        </p:nvGraphicFramePr>
        <p:xfrm>
          <a:off x="805561" y="2384884"/>
          <a:ext cx="5040313" cy="1584960"/>
        </p:xfrm>
        <a:graphic>
          <a:graphicData uri="http://schemas.openxmlformats.org/drawingml/2006/table">
            <a:tbl>
              <a:tblPr/>
              <a:tblGrid>
                <a:gridCol w="720725"/>
                <a:gridCol w="792163"/>
                <a:gridCol w="1835150"/>
                <a:gridCol w="1692275"/>
              </a:tblGrid>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rPr>
                        <a:t>输入</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输出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rPr>
                        <a:t>超平面</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rPr>
                        <a:t>阈值条件</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Arial"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-θ=0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*0 -θ ≥ 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θ</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Arial"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*1</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 </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–θ&lt;0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θ </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Arial" charset="0"/>
                        </a:rPr>
                        <a:t>&gt;</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2000" b="1" i="0" u="none" strike="noStrike" cap="none" normalizeH="0" baseline="-25000" dirty="0" smtClean="0">
                          <a:ln>
                            <a:noFill/>
                          </a:ln>
                          <a:solidFill>
                            <a:schemeClr val="tx1"/>
                          </a:solidFill>
                          <a:effectLst/>
                          <a:latin typeface="Times New Roman" pitchFamily="18" charset="0"/>
                          <a:ea typeface="宋体" pitchFamily="2" charset="-122"/>
                        </a:rPr>
                        <a:t>1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974" name="Rectangle 30"/>
          <p:cNvSpPr>
            <a:spLocks noChangeArrowheads="1"/>
          </p:cNvSpPr>
          <p:nvPr/>
        </p:nvSpPr>
        <p:spPr bwMode="auto">
          <a:xfrm>
            <a:off x="683568" y="5031936"/>
            <a:ext cx="4860540" cy="831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10000"/>
              </a:lnSpc>
            </a:pPr>
            <a:r>
              <a:rPr lang="zh-CN" altLang="en-US" sz="2200" b="1" dirty="0" smtClean="0">
                <a:solidFill>
                  <a:srgbClr val="660066"/>
                </a:solidFill>
                <a:latin typeface="仿宋_GB2312" pitchFamily="49" charset="-122"/>
                <a:ea typeface="仿宋_GB2312" pitchFamily="49" charset="-122"/>
              </a:rPr>
              <a:t>此</a:t>
            </a:r>
            <a:r>
              <a:rPr lang="zh-CN" altLang="en-US" sz="2200" b="1" dirty="0">
                <a:solidFill>
                  <a:srgbClr val="660066"/>
                </a:solidFill>
                <a:latin typeface="仿宋_GB2312" pitchFamily="49" charset="-122"/>
                <a:ea typeface="仿宋_GB2312" pitchFamily="49" charset="-122"/>
              </a:rPr>
              <a:t>表也有解，例如取</a:t>
            </a:r>
            <a:r>
              <a:rPr lang="en-US" altLang="zh-CN" sz="2200" b="1" dirty="0">
                <a:solidFill>
                  <a:srgbClr val="660066"/>
                </a:solidFill>
                <a:latin typeface="仿宋_GB2312" pitchFamily="49" charset="-122"/>
                <a:ea typeface="仿宋_GB2312" pitchFamily="49" charset="-122"/>
              </a:rPr>
              <a:t>w1=-1</a:t>
            </a:r>
            <a:r>
              <a:rPr lang="zh-CN" altLang="en-US" sz="2200" b="1" dirty="0">
                <a:solidFill>
                  <a:srgbClr val="660066"/>
                </a:solidFill>
                <a:latin typeface="仿宋_GB2312" pitchFamily="49" charset="-122"/>
                <a:ea typeface="仿宋_GB2312" pitchFamily="49" charset="-122"/>
              </a:rPr>
              <a:t>，</a:t>
            </a:r>
            <a:r>
              <a:rPr lang="en-US" altLang="zh-CN" sz="2200" b="1" dirty="0">
                <a:solidFill>
                  <a:srgbClr val="660066"/>
                </a:solidFill>
                <a:latin typeface="仿宋_GB2312" pitchFamily="49" charset="-122"/>
                <a:ea typeface="仿宋_GB2312" pitchFamily="49" charset="-122"/>
              </a:rPr>
              <a:t>θ=-0.5</a:t>
            </a:r>
            <a:r>
              <a:rPr lang="zh-CN" altLang="en-US" sz="2200" b="1" dirty="0">
                <a:solidFill>
                  <a:srgbClr val="660066"/>
                </a:solidFill>
                <a:latin typeface="仿宋_GB2312" pitchFamily="49" charset="-122"/>
                <a:ea typeface="仿宋_GB2312" pitchFamily="49" charset="-122"/>
              </a:rPr>
              <a:t>，其分类结果如右图所示。 </a:t>
            </a:r>
          </a:p>
        </p:txBody>
      </p:sp>
      <p:grpSp>
        <p:nvGrpSpPr>
          <p:cNvPr id="82975" name="Group 31"/>
          <p:cNvGrpSpPr>
            <a:grpSpLocks/>
          </p:cNvGrpSpPr>
          <p:nvPr/>
        </p:nvGrpSpPr>
        <p:grpSpPr bwMode="auto">
          <a:xfrm>
            <a:off x="6011861" y="4329111"/>
            <a:ext cx="2113066" cy="1245685"/>
            <a:chOff x="6703" y="8466"/>
            <a:chExt cx="1853" cy="989"/>
          </a:xfrm>
        </p:grpSpPr>
        <p:sp>
          <p:nvSpPr>
            <p:cNvPr id="82976" name="Line 32"/>
            <p:cNvSpPr>
              <a:spLocks noChangeShapeType="1"/>
            </p:cNvSpPr>
            <p:nvPr/>
          </p:nvSpPr>
          <p:spPr bwMode="auto">
            <a:xfrm flipV="1">
              <a:off x="6703" y="9024"/>
              <a:ext cx="1853" cy="4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2977" name="Oval 33"/>
            <p:cNvSpPr>
              <a:spLocks noChangeArrowheads="1"/>
            </p:cNvSpPr>
            <p:nvPr/>
          </p:nvSpPr>
          <p:spPr bwMode="auto">
            <a:xfrm>
              <a:off x="7044" y="8999"/>
              <a:ext cx="100" cy="118"/>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2978" name="Oval 34"/>
            <p:cNvSpPr>
              <a:spLocks noChangeArrowheads="1"/>
            </p:cNvSpPr>
            <p:nvPr/>
          </p:nvSpPr>
          <p:spPr bwMode="auto">
            <a:xfrm>
              <a:off x="8052" y="8999"/>
              <a:ext cx="100" cy="87"/>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2980" name="Line 36"/>
            <p:cNvSpPr>
              <a:spLocks noChangeShapeType="1"/>
            </p:cNvSpPr>
            <p:nvPr/>
          </p:nvSpPr>
          <p:spPr bwMode="auto">
            <a:xfrm>
              <a:off x="7632" y="8466"/>
              <a:ext cx="0" cy="961"/>
            </a:xfrm>
            <a:prstGeom prst="line">
              <a:avLst/>
            </a:prstGeom>
            <a:noFill/>
            <a:ln w="9525">
              <a:solidFill>
                <a:srgbClr val="0000CC"/>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2981" name="Text Box 37"/>
            <p:cNvSpPr txBox="1">
              <a:spLocks noChangeArrowheads="1"/>
            </p:cNvSpPr>
            <p:nvPr/>
          </p:nvSpPr>
          <p:spPr bwMode="auto">
            <a:xfrm>
              <a:off x="7039" y="9179"/>
              <a:ext cx="226" cy="27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a:solidFill>
                    <a:srgbClr val="0000CC"/>
                  </a:solidFill>
                </a:rPr>
                <a:t>-1</a:t>
              </a:r>
            </a:p>
          </p:txBody>
        </p:sp>
        <p:sp>
          <p:nvSpPr>
            <p:cNvPr id="82982" name="Text Box 38"/>
            <p:cNvSpPr txBox="1">
              <a:spLocks noChangeArrowheads="1"/>
            </p:cNvSpPr>
            <p:nvPr/>
          </p:nvSpPr>
          <p:spPr bwMode="auto">
            <a:xfrm>
              <a:off x="8005" y="9117"/>
              <a:ext cx="205" cy="30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a:solidFill>
                    <a:srgbClr val="0000CC"/>
                  </a:solidFill>
                  <a:latin typeface="Times New Roman" pitchFamily="18" charset="0"/>
                </a:rPr>
                <a:t>0</a:t>
              </a:r>
              <a:endParaRPr lang="en-US" altLang="zh-CN" sz="1600" b="1">
                <a:solidFill>
                  <a:srgbClr val="0000CC"/>
                </a:solidFill>
              </a:endParaRPr>
            </a:p>
          </p:txBody>
        </p:sp>
      </p:grpSp>
      <p:sp>
        <p:nvSpPr>
          <p:cNvPr id="16" name="Text Box 6"/>
          <p:cNvSpPr txBox="1">
            <a:spLocks noChangeArrowheads="1"/>
          </p:cNvSpPr>
          <p:nvPr/>
        </p:nvSpPr>
        <p:spPr bwMode="auto">
          <a:xfrm>
            <a:off x="863600" y="260989"/>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感知机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2"/>
          <p:cNvSpPr txBox="1">
            <a:spLocks noChangeArrowheads="1"/>
          </p:cNvSpPr>
          <p:nvPr/>
        </p:nvSpPr>
        <p:spPr bwMode="auto">
          <a:xfrm>
            <a:off x="215900" y="1592263"/>
            <a:ext cx="41767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b="1" dirty="0" smtClean="0">
                <a:solidFill>
                  <a:srgbClr val="660066"/>
                </a:solidFill>
                <a:latin typeface="仿宋_GB2312" pitchFamily="49" charset="-122"/>
                <a:ea typeface="仿宋_GB2312" pitchFamily="49" charset="-122"/>
              </a:rPr>
              <a:t>“</a:t>
            </a:r>
            <a:r>
              <a:rPr lang="zh-CN" altLang="en-US" sz="2000" b="1" dirty="0">
                <a:solidFill>
                  <a:srgbClr val="660066"/>
                </a:solidFill>
                <a:latin typeface="仿宋_GB2312" pitchFamily="49" charset="-122"/>
                <a:ea typeface="仿宋_GB2312" pitchFamily="49" charset="-122"/>
              </a:rPr>
              <a:t>异或”运算（</a:t>
            </a:r>
            <a:r>
              <a:rPr lang="en-US" altLang="zh-CN" sz="2000" b="1" dirty="0">
                <a:solidFill>
                  <a:srgbClr val="660066"/>
                </a:solidFill>
                <a:latin typeface="仿宋_GB2312" pitchFamily="49" charset="-122"/>
                <a:ea typeface="仿宋_GB2312" pitchFamily="49" charset="-122"/>
              </a:rPr>
              <a:t>x1 XOR x2</a:t>
            </a:r>
            <a:r>
              <a:rPr lang="zh-CN" altLang="en-US" sz="2000" b="1" dirty="0">
                <a:solidFill>
                  <a:srgbClr val="660066"/>
                </a:solidFill>
                <a:latin typeface="仿宋_GB2312" pitchFamily="49" charset="-122"/>
                <a:ea typeface="仿宋_GB2312" pitchFamily="49" charset="-122"/>
              </a:rPr>
              <a:t>）</a:t>
            </a:r>
          </a:p>
        </p:txBody>
      </p:sp>
      <p:sp>
        <p:nvSpPr>
          <p:cNvPr id="83971" name="Text Box 3"/>
          <p:cNvSpPr txBox="1">
            <a:spLocks noChangeArrowheads="1"/>
          </p:cNvSpPr>
          <p:nvPr/>
        </p:nvSpPr>
        <p:spPr bwMode="auto">
          <a:xfrm>
            <a:off x="5832475" y="800100"/>
            <a:ext cx="3060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graphicFrame>
        <p:nvGraphicFramePr>
          <p:cNvPr id="84038" name="Group 70"/>
          <p:cNvGraphicFramePr>
            <a:graphicFrameLocks noGrp="1"/>
          </p:cNvGraphicFramePr>
          <p:nvPr>
            <p:extLst>
              <p:ext uri="{D42A27DB-BD31-4B8C-83A1-F6EECF244321}">
                <p14:modId xmlns:p14="http://schemas.microsoft.com/office/powerpoint/2010/main" val="2871952872"/>
              </p:ext>
            </p:extLst>
          </p:nvPr>
        </p:nvGraphicFramePr>
        <p:xfrm>
          <a:off x="250825" y="2205038"/>
          <a:ext cx="5689600" cy="2194560"/>
        </p:xfrm>
        <a:graphic>
          <a:graphicData uri="http://schemas.openxmlformats.org/drawingml/2006/table">
            <a:tbl>
              <a:tblPr/>
              <a:tblGrid>
                <a:gridCol w="531813"/>
                <a:gridCol w="468312"/>
                <a:gridCol w="1268413"/>
                <a:gridCol w="2124075"/>
                <a:gridCol w="1296987"/>
              </a:tblGrid>
              <a:tr h="2889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dirty="0" smtClean="0">
                          <a:ln>
                            <a:noFill/>
                          </a:ln>
                          <a:solidFill>
                            <a:schemeClr val="tx1"/>
                          </a:solidFill>
                          <a:effectLst/>
                          <a:latin typeface="Times New Roman" pitchFamily="18" charset="0"/>
                          <a:ea typeface="宋体" pitchFamily="2" charset="-122"/>
                        </a:rPr>
                        <a:t>输入</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Times New Roman" pitchFamily="18" charset="0"/>
                          <a:ea typeface="宋体" pitchFamily="2" charset="-122"/>
                        </a:rPr>
                        <a:t>输出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Times New Roman" pitchFamily="18" charset="0"/>
                          <a:ea typeface="宋体" pitchFamily="2" charset="-122"/>
                        </a:rPr>
                        <a:t>超平面</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Times New Roman" pitchFamily="18" charset="0"/>
                          <a:ea typeface="宋体" pitchFamily="2" charset="-122"/>
                        </a:rPr>
                        <a:t>阈值条件</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1800" b="1" i="0" u="none" strike="noStrike" cap="none" normalizeH="0" baseline="-2500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x</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X</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1 </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XOR x</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18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*x</a:t>
                      </a:r>
                      <a:r>
                        <a:rPr kumimoji="0" lang="en-US" altLang="zh-CN" sz="18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 w</a:t>
                      </a:r>
                      <a:r>
                        <a:rPr kumimoji="0" lang="en-US" altLang="zh-CN" sz="18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 x</a:t>
                      </a:r>
                      <a:r>
                        <a:rPr kumimoji="0" lang="en-US" altLang="zh-CN" sz="18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-θ=0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*0+ 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*0 -θ</a:t>
                      </a:r>
                      <a:r>
                        <a:rPr kumimoji="0" lang="zh-CN" altLang="en-US" sz="1800" b="1" i="0" u="none" strike="noStrike" cap="none" normalizeH="0" baseline="0" dirty="0" smtClean="0">
                          <a:ln>
                            <a:noFill/>
                          </a:ln>
                          <a:solidFill>
                            <a:schemeClr val="tx1"/>
                          </a:solidFill>
                          <a:effectLst/>
                          <a:latin typeface="Times New Roman" pitchFamily="18" charset="0"/>
                          <a:ea typeface="宋体" pitchFamily="2" charset="-122"/>
                        </a:rPr>
                        <a:t>＜</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θ</a:t>
                      </a:r>
                      <a:r>
                        <a:rPr kumimoji="0" lang="zh-CN" altLang="en-US" sz="1800" b="1" i="0" u="none" strike="noStrike" cap="none" normalizeH="0" baseline="0" smtClean="0">
                          <a:ln>
                            <a:noFill/>
                          </a:ln>
                          <a:solidFill>
                            <a:schemeClr val="tx1"/>
                          </a:solidFill>
                          <a:effectLst/>
                          <a:latin typeface="Times New Roman" pitchFamily="18" charset="0"/>
                          <a:ea typeface="宋体" pitchFamily="2" charset="-122"/>
                        </a:rPr>
                        <a:t>＞</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*0+ 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1 </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-θ</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θ</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cs typeface="Arial" charset="0"/>
                        </a:rPr>
                        <a:t>≤</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1800" b="1" i="0" u="none" strike="noStrike" cap="none" normalizeH="0" baseline="-25000" smtClean="0">
                          <a:ln>
                            <a:noFill/>
                          </a:ln>
                          <a:solidFill>
                            <a:schemeClr val="tx1"/>
                          </a:solidFill>
                          <a:effectLst/>
                          <a:latin typeface="Times New Roman" pitchFamily="18" charset="0"/>
                          <a:ea typeface="宋体" pitchFamily="2" charset="-122"/>
                        </a:rPr>
                        <a:t>2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*1+ 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*0 -θ</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θ</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cs typeface="Arial" charset="0"/>
                        </a:rPr>
                        <a:t>≤</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w</a:t>
                      </a:r>
                      <a:r>
                        <a:rPr kumimoji="0" lang="en-US" altLang="zh-CN" sz="1800" b="1" i="0" u="none" strike="noStrike" cap="none" normalizeH="0" baseline="-25000" smtClean="0">
                          <a:ln>
                            <a:noFill/>
                          </a:ln>
                          <a:solidFill>
                            <a:schemeClr val="tx1"/>
                          </a:solidFill>
                          <a:effectLst/>
                          <a:latin typeface="Times New Roman" pitchFamily="18" charset="0"/>
                          <a:ea typeface="宋体" pitchFamily="2" charset="-122"/>
                        </a:rPr>
                        <a:t>1</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*1+ w</a:t>
                      </a:r>
                      <a:r>
                        <a:rPr kumimoji="0" lang="en-US" altLang="zh-CN" sz="1800" b="1" i="0" u="none" strike="noStrike" cap="none" normalizeH="0" baseline="-25000" smtClean="0">
                          <a:ln>
                            <a:noFill/>
                          </a:ln>
                          <a:solidFill>
                            <a:schemeClr val="tx1"/>
                          </a:solidFill>
                          <a:effectLst/>
                          <a:latin typeface="Times New Roman" pitchFamily="18" charset="0"/>
                          <a:ea typeface="宋体" pitchFamily="2" charset="-122"/>
                        </a:rPr>
                        <a:t>2</a:t>
                      </a:r>
                      <a:r>
                        <a:rPr kumimoji="0" lang="en-US" altLang="zh-CN" sz="1800" b="1" i="0" u="none" strike="noStrike" cap="none" normalizeH="0" baseline="0" smtClean="0">
                          <a:ln>
                            <a:noFill/>
                          </a:ln>
                          <a:solidFill>
                            <a:schemeClr val="tx1"/>
                          </a:solidFill>
                          <a:effectLst/>
                          <a:latin typeface="Times New Roman" pitchFamily="18" charset="0"/>
                          <a:ea typeface="宋体" pitchFamily="2" charset="-122"/>
                        </a:rPr>
                        <a:t>*1-θ&lt;0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θ&gt;w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1</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 w</a:t>
                      </a:r>
                      <a:r>
                        <a:rPr kumimoji="0" lang="en-US" altLang="zh-CN" sz="1800" b="1" i="0" u="none" strike="noStrike" cap="none" normalizeH="0" baseline="-25000" dirty="0" smtClean="0">
                          <a:ln>
                            <a:noFill/>
                          </a:ln>
                          <a:solidFill>
                            <a:schemeClr val="tx1"/>
                          </a:solidFill>
                          <a:effectLst/>
                          <a:latin typeface="Times New Roman" pitchFamily="18" charset="0"/>
                          <a:ea typeface="宋体" pitchFamily="2" charset="-122"/>
                        </a:rPr>
                        <a:t>2</a:t>
                      </a:r>
                      <a:r>
                        <a:rPr kumimoji="0" lang="en-US" altLang="zh-CN" sz="1800" b="1" i="0" u="none" strike="noStrike" cap="none" normalizeH="0" baseline="0" dirty="0" smtClean="0">
                          <a:ln>
                            <a:noFill/>
                          </a:ln>
                          <a:solidFill>
                            <a:schemeClr val="tx1"/>
                          </a:solidFill>
                          <a:effectLst/>
                          <a:latin typeface="Times New Roman" pitchFamily="18" charset="0"/>
                          <a:ea typeface="宋体" pitchFamily="2" charset="-122"/>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4014" name="Rectangle 46"/>
          <p:cNvSpPr>
            <a:spLocks noChangeArrowheads="1"/>
          </p:cNvSpPr>
          <p:nvPr/>
        </p:nvSpPr>
        <p:spPr bwMode="auto">
          <a:xfrm>
            <a:off x="142875" y="4905375"/>
            <a:ext cx="478790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200" b="1" dirty="0" smtClean="0">
                <a:solidFill>
                  <a:srgbClr val="660066"/>
                </a:solidFill>
                <a:latin typeface="仿宋_GB2312" pitchFamily="49" charset="-122"/>
                <a:ea typeface="仿宋_GB2312" pitchFamily="49" charset="-122"/>
              </a:rPr>
              <a:t>此</a:t>
            </a:r>
            <a:r>
              <a:rPr lang="zh-CN" altLang="en-US" sz="2200" b="1" dirty="0">
                <a:solidFill>
                  <a:srgbClr val="660066"/>
                </a:solidFill>
                <a:latin typeface="仿宋_GB2312" pitchFamily="49" charset="-122"/>
                <a:ea typeface="仿宋_GB2312" pitchFamily="49" charset="-122"/>
              </a:rPr>
              <a:t>表无解，即无法找到满足条件的</a:t>
            </a:r>
            <a:r>
              <a:rPr lang="en-US" altLang="zh-CN" sz="2200" b="1" dirty="0">
                <a:solidFill>
                  <a:srgbClr val="660066"/>
                </a:solidFill>
                <a:latin typeface="仿宋_GB2312" pitchFamily="49" charset="-122"/>
                <a:ea typeface="仿宋_GB2312" pitchFamily="49" charset="-122"/>
              </a:rPr>
              <a:t>w1</a:t>
            </a:r>
            <a:r>
              <a:rPr lang="zh-CN" altLang="en-US" sz="2200" b="1" dirty="0">
                <a:solidFill>
                  <a:srgbClr val="660066"/>
                </a:solidFill>
                <a:latin typeface="仿宋_GB2312" pitchFamily="49" charset="-122"/>
                <a:ea typeface="仿宋_GB2312" pitchFamily="49" charset="-122"/>
              </a:rPr>
              <a:t>、</a:t>
            </a:r>
            <a:r>
              <a:rPr lang="en-US" altLang="zh-CN" sz="2200" b="1" dirty="0">
                <a:solidFill>
                  <a:srgbClr val="660066"/>
                </a:solidFill>
                <a:latin typeface="仿宋_GB2312" pitchFamily="49" charset="-122"/>
                <a:ea typeface="仿宋_GB2312" pitchFamily="49" charset="-122"/>
              </a:rPr>
              <a:t>w2</a:t>
            </a:r>
            <a:r>
              <a:rPr lang="zh-CN" altLang="en-US" sz="2200" b="1" dirty="0">
                <a:solidFill>
                  <a:srgbClr val="660066"/>
                </a:solidFill>
                <a:latin typeface="仿宋_GB2312" pitchFamily="49" charset="-122"/>
                <a:ea typeface="仿宋_GB2312" pitchFamily="49" charset="-122"/>
              </a:rPr>
              <a:t>和</a:t>
            </a:r>
            <a:r>
              <a:rPr lang="en-US" altLang="zh-CN" sz="2200" b="1" dirty="0">
                <a:solidFill>
                  <a:srgbClr val="660066"/>
                </a:solidFill>
                <a:latin typeface="仿宋_GB2312" pitchFamily="49" charset="-122"/>
                <a:ea typeface="仿宋_GB2312" pitchFamily="49" charset="-122"/>
              </a:rPr>
              <a:t>θ</a:t>
            </a:r>
            <a:r>
              <a:rPr lang="zh-CN" altLang="en-US" sz="2200" b="1" dirty="0">
                <a:solidFill>
                  <a:srgbClr val="660066"/>
                </a:solidFill>
                <a:latin typeface="仿宋_GB2312" pitchFamily="49" charset="-122"/>
                <a:ea typeface="仿宋_GB2312" pitchFamily="49" charset="-122"/>
              </a:rPr>
              <a:t>，如右图所示。因为异或问题是一个非线性可分问题，需要用多层感知机来解决。</a:t>
            </a:r>
          </a:p>
        </p:txBody>
      </p:sp>
      <p:grpSp>
        <p:nvGrpSpPr>
          <p:cNvPr id="84015" name="Group 47"/>
          <p:cNvGrpSpPr>
            <a:grpSpLocks/>
          </p:cNvGrpSpPr>
          <p:nvPr/>
        </p:nvGrpSpPr>
        <p:grpSpPr bwMode="auto">
          <a:xfrm>
            <a:off x="5802796" y="4509119"/>
            <a:ext cx="2541629" cy="1787174"/>
            <a:chOff x="6624" y="10512"/>
            <a:chExt cx="1908" cy="1615"/>
          </a:xfrm>
        </p:grpSpPr>
        <p:sp>
          <p:nvSpPr>
            <p:cNvPr id="84016" name="Text Box 48"/>
            <p:cNvSpPr txBox="1">
              <a:spLocks noChangeArrowheads="1"/>
            </p:cNvSpPr>
            <p:nvPr/>
          </p:nvSpPr>
          <p:spPr bwMode="auto">
            <a:xfrm>
              <a:off x="6624" y="10791"/>
              <a:ext cx="399" cy="27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solidFill>
                    <a:srgbClr val="0000CC"/>
                  </a:solidFill>
                  <a:latin typeface="Times New Roman" pitchFamily="18" charset="0"/>
                </a:rPr>
                <a:t>(0,1)</a:t>
              </a:r>
              <a:endParaRPr lang="en-US" altLang="zh-CN" sz="1400">
                <a:solidFill>
                  <a:srgbClr val="0000CC"/>
                </a:solidFill>
              </a:endParaRPr>
            </a:p>
          </p:txBody>
        </p:sp>
        <p:sp>
          <p:nvSpPr>
            <p:cNvPr id="84017" name="Line 49"/>
            <p:cNvSpPr>
              <a:spLocks noChangeShapeType="1"/>
            </p:cNvSpPr>
            <p:nvPr/>
          </p:nvSpPr>
          <p:spPr bwMode="auto">
            <a:xfrm flipV="1">
              <a:off x="6755" y="11751"/>
              <a:ext cx="1707" cy="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4018" name="Line 50"/>
            <p:cNvSpPr>
              <a:spLocks noChangeShapeType="1"/>
            </p:cNvSpPr>
            <p:nvPr/>
          </p:nvSpPr>
          <p:spPr bwMode="auto">
            <a:xfrm flipH="1" flipV="1">
              <a:off x="7107" y="10512"/>
              <a:ext cx="19" cy="161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4019" name="Text Box 51"/>
            <p:cNvSpPr txBox="1">
              <a:spLocks noChangeArrowheads="1"/>
            </p:cNvSpPr>
            <p:nvPr/>
          </p:nvSpPr>
          <p:spPr bwMode="auto">
            <a:xfrm>
              <a:off x="6703" y="11782"/>
              <a:ext cx="406" cy="31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solidFill>
                    <a:srgbClr val="0000CC"/>
                  </a:solidFill>
                  <a:latin typeface="Times New Roman" pitchFamily="18" charset="0"/>
                </a:rPr>
                <a:t>(0,0)</a:t>
              </a:r>
              <a:endParaRPr lang="en-US" altLang="zh-CN" sz="1600">
                <a:solidFill>
                  <a:srgbClr val="0000CC"/>
                </a:solidFill>
              </a:endParaRPr>
            </a:p>
          </p:txBody>
        </p:sp>
        <p:sp>
          <p:nvSpPr>
            <p:cNvPr id="84020" name="Text Box 52"/>
            <p:cNvSpPr txBox="1">
              <a:spLocks noChangeArrowheads="1"/>
            </p:cNvSpPr>
            <p:nvPr/>
          </p:nvSpPr>
          <p:spPr bwMode="auto">
            <a:xfrm>
              <a:off x="7884" y="11813"/>
              <a:ext cx="478" cy="31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solidFill>
                    <a:srgbClr val="0000CC"/>
                  </a:solidFill>
                  <a:latin typeface="Times New Roman" pitchFamily="18" charset="0"/>
                </a:rPr>
                <a:t>(1,0)</a:t>
              </a:r>
              <a:endParaRPr lang="en-US" altLang="zh-CN" sz="1600">
                <a:solidFill>
                  <a:srgbClr val="0000CC"/>
                </a:solidFill>
              </a:endParaRPr>
            </a:p>
          </p:txBody>
        </p:sp>
        <p:sp>
          <p:nvSpPr>
            <p:cNvPr id="84021" name="Oval 53"/>
            <p:cNvSpPr>
              <a:spLocks noChangeArrowheads="1"/>
            </p:cNvSpPr>
            <p:nvPr/>
          </p:nvSpPr>
          <p:spPr bwMode="auto">
            <a:xfrm>
              <a:off x="7060" y="11721"/>
              <a:ext cx="105" cy="93"/>
            </a:xfrm>
            <a:prstGeom prst="ellipse">
              <a:avLst/>
            </a:prstGeom>
            <a:noFill/>
            <a:ln w="9525">
              <a:solidFill>
                <a:srgbClr val="0000CC"/>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4022" name="Oval 54"/>
            <p:cNvSpPr>
              <a:spLocks noChangeArrowheads="1"/>
            </p:cNvSpPr>
            <p:nvPr/>
          </p:nvSpPr>
          <p:spPr bwMode="auto">
            <a:xfrm>
              <a:off x="8005" y="11721"/>
              <a:ext cx="105" cy="93"/>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4023" name="Oval 55"/>
            <p:cNvSpPr>
              <a:spLocks noChangeArrowheads="1"/>
            </p:cNvSpPr>
            <p:nvPr/>
          </p:nvSpPr>
          <p:spPr bwMode="auto">
            <a:xfrm>
              <a:off x="7065" y="10857"/>
              <a:ext cx="108" cy="120"/>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4025" name="Text Box 57"/>
            <p:cNvSpPr txBox="1">
              <a:spLocks noChangeArrowheads="1"/>
            </p:cNvSpPr>
            <p:nvPr/>
          </p:nvSpPr>
          <p:spPr bwMode="auto">
            <a:xfrm>
              <a:off x="7970" y="10512"/>
              <a:ext cx="562" cy="31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dirty="0">
                  <a:solidFill>
                    <a:srgbClr val="0000CC"/>
                  </a:solidFill>
                  <a:latin typeface="Times New Roman" pitchFamily="18" charset="0"/>
                </a:rPr>
                <a:t>(1,1)</a:t>
              </a:r>
              <a:endParaRPr lang="en-US" altLang="zh-CN" sz="1600" dirty="0">
                <a:solidFill>
                  <a:srgbClr val="0000CC"/>
                </a:solidFill>
              </a:endParaRPr>
            </a:p>
          </p:txBody>
        </p:sp>
        <p:sp>
          <p:nvSpPr>
            <p:cNvPr id="84026" name="Oval 58"/>
            <p:cNvSpPr>
              <a:spLocks noChangeArrowheads="1"/>
            </p:cNvSpPr>
            <p:nvPr/>
          </p:nvSpPr>
          <p:spPr bwMode="auto">
            <a:xfrm>
              <a:off x="7997" y="10870"/>
              <a:ext cx="102" cy="93"/>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20" name="Text Box 6"/>
          <p:cNvSpPr txBox="1">
            <a:spLocks noChangeArrowheads="1"/>
          </p:cNvSpPr>
          <p:nvPr/>
        </p:nvSpPr>
        <p:spPr bwMode="auto">
          <a:xfrm>
            <a:off x="863600" y="260989"/>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感知机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431800" y="1700213"/>
            <a:ext cx="8316913" cy="2751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spcBef>
                <a:spcPct val="15000"/>
              </a:spcBef>
            </a:pPr>
            <a:r>
              <a:rPr lang="zh-CN" altLang="en-US" sz="2400" b="1" dirty="0" smtClean="0">
                <a:solidFill>
                  <a:srgbClr val="CC0066"/>
                </a:solidFill>
                <a:latin typeface="幼圆" pitchFamily="49" charset="-122"/>
                <a:ea typeface="幼圆" pitchFamily="49" charset="-122"/>
              </a:rPr>
              <a:t>多层感知机</a:t>
            </a:r>
            <a:r>
              <a:rPr lang="en-US" altLang="zh-CN" sz="2400" b="1" dirty="0" smtClean="0">
                <a:solidFill>
                  <a:srgbClr val="CC0066"/>
                </a:solidFill>
                <a:latin typeface="幼圆" pitchFamily="49" charset="-122"/>
                <a:ea typeface="幼圆" pitchFamily="49" charset="-122"/>
              </a:rPr>
              <a:t>: </a:t>
            </a:r>
            <a:r>
              <a:rPr lang="zh-CN" altLang="en-US" sz="2400" b="1" dirty="0" smtClean="0">
                <a:solidFill>
                  <a:srgbClr val="0000CC"/>
                </a:solidFill>
                <a:latin typeface="幼圆" pitchFamily="49" charset="-122"/>
                <a:ea typeface="幼圆" pitchFamily="49" charset="-122"/>
              </a:rPr>
              <a:t>通过</a:t>
            </a:r>
            <a:r>
              <a:rPr lang="zh-CN" altLang="en-US" sz="2400" b="1" dirty="0">
                <a:solidFill>
                  <a:srgbClr val="0000CC"/>
                </a:solidFill>
                <a:latin typeface="幼圆" pitchFamily="49" charset="-122"/>
                <a:ea typeface="幼圆" pitchFamily="49" charset="-122"/>
              </a:rPr>
              <a:t>在单</a:t>
            </a:r>
            <a:r>
              <a:rPr lang="zh-CN" altLang="en-US" sz="2400" b="1" dirty="0" smtClean="0">
                <a:solidFill>
                  <a:srgbClr val="0000CC"/>
                </a:solidFill>
                <a:latin typeface="幼圆" pitchFamily="49" charset="-122"/>
                <a:ea typeface="幼圆" pitchFamily="49" charset="-122"/>
              </a:rPr>
              <a:t>层感知机的</a:t>
            </a:r>
            <a:r>
              <a:rPr lang="zh-CN" altLang="en-US" sz="2400" b="1" dirty="0">
                <a:solidFill>
                  <a:srgbClr val="0000CC"/>
                </a:solidFill>
                <a:latin typeface="幼圆" pitchFamily="49" charset="-122"/>
                <a:ea typeface="幼圆" pitchFamily="49" charset="-122"/>
              </a:rPr>
              <a:t>输入、输出层之间加入一层或多层处理单元所构成的</a:t>
            </a:r>
            <a:r>
              <a:rPr lang="zh-CN" altLang="en-US" sz="2400" b="1" dirty="0" smtClean="0">
                <a:solidFill>
                  <a:srgbClr val="0000CC"/>
                </a:solidFill>
                <a:latin typeface="幼圆" pitchFamily="49" charset="-122"/>
                <a:ea typeface="幼圆" pitchFamily="49" charset="-122"/>
              </a:rPr>
              <a:t>。</a:t>
            </a:r>
            <a:endParaRPr lang="en-US" altLang="zh-CN" sz="2400" b="1" dirty="0" smtClean="0">
              <a:solidFill>
                <a:srgbClr val="0000CC"/>
              </a:solidFill>
              <a:latin typeface="幼圆" pitchFamily="49" charset="-122"/>
              <a:ea typeface="幼圆" pitchFamily="49" charset="-122"/>
            </a:endParaRPr>
          </a:p>
          <a:p>
            <a:pPr>
              <a:lnSpc>
                <a:spcPct val="115000"/>
              </a:lnSpc>
              <a:spcBef>
                <a:spcPct val="15000"/>
              </a:spcBef>
            </a:pPr>
            <a:endParaRPr lang="zh-CN" altLang="en-US" sz="2400" dirty="0">
              <a:latin typeface="幼圆" pitchFamily="49" charset="-122"/>
              <a:ea typeface="幼圆" pitchFamily="49" charset="-122"/>
            </a:endParaRPr>
          </a:p>
          <a:p>
            <a:pPr>
              <a:lnSpc>
                <a:spcPct val="115000"/>
              </a:lnSpc>
              <a:spcBef>
                <a:spcPct val="15000"/>
              </a:spcBef>
            </a:pPr>
            <a:r>
              <a:rPr lang="zh-CN" altLang="en-US" sz="2400" dirty="0" smtClean="0">
                <a:latin typeface="幼圆" pitchFamily="49" charset="-122"/>
                <a:ea typeface="幼圆" pitchFamily="49" charset="-122"/>
              </a:rPr>
              <a:t>多层感知机的</a:t>
            </a:r>
            <a:r>
              <a:rPr lang="zh-CN" altLang="en-US" sz="2400" dirty="0">
                <a:latin typeface="幼圆" pitchFamily="49" charset="-122"/>
                <a:ea typeface="幼圆" pitchFamily="49" charset="-122"/>
              </a:rPr>
              <a:t>输入与输出之间是一种高度非线性的映射关系</a:t>
            </a:r>
            <a:r>
              <a:rPr lang="zh-CN" altLang="en-US" sz="2400" dirty="0" smtClean="0">
                <a:latin typeface="幼圆" pitchFamily="49" charset="-122"/>
                <a:ea typeface="幼圆" pitchFamily="49" charset="-122"/>
              </a:rPr>
              <a:t>，采用感知机的多</a:t>
            </a:r>
            <a:r>
              <a:rPr lang="zh-CN" altLang="en-US" sz="2400" dirty="0">
                <a:latin typeface="幼圆" pitchFamily="49" charset="-122"/>
                <a:ea typeface="幼圆" pitchFamily="49" charset="-122"/>
              </a:rPr>
              <a:t>层</a:t>
            </a:r>
            <a:r>
              <a:rPr lang="zh-CN" altLang="en-US" sz="2400" dirty="0" smtClean="0">
                <a:latin typeface="幼圆" pitchFamily="49" charset="-122"/>
                <a:ea typeface="幼圆" pitchFamily="49" charset="-122"/>
              </a:rPr>
              <a:t>前</a:t>
            </a:r>
            <a:r>
              <a:rPr lang="zh-CN" altLang="en-US" sz="2400" dirty="0">
                <a:latin typeface="幼圆" pitchFamily="49" charset="-122"/>
                <a:ea typeface="幼圆" pitchFamily="49" charset="-122"/>
              </a:rPr>
              <a:t>馈</a:t>
            </a:r>
            <a:r>
              <a:rPr lang="zh-CN" altLang="en-US" sz="2400" dirty="0" smtClean="0">
                <a:latin typeface="幼圆" pitchFamily="49" charset="-122"/>
                <a:ea typeface="幼圆" pitchFamily="49" charset="-122"/>
              </a:rPr>
              <a:t>网络，就是非线性映射</a:t>
            </a:r>
            <a:r>
              <a:rPr lang="zh-CN" altLang="en-US" sz="2400" dirty="0">
                <a:latin typeface="幼圆" pitchFamily="49" charset="-122"/>
                <a:ea typeface="幼圆" pitchFamily="49" charset="-122"/>
              </a:rPr>
              <a:t>。</a:t>
            </a:r>
            <a:r>
              <a:rPr lang="zh-CN" altLang="en-US" sz="2400" b="1" dirty="0">
                <a:solidFill>
                  <a:srgbClr val="0000FF"/>
                </a:solidFill>
                <a:latin typeface="幼圆" pitchFamily="49" charset="-122"/>
                <a:ea typeface="幼圆" pitchFamily="49" charset="-122"/>
              </a:rPr>
              <a:t>因此，多</a:t>
            </a:r>
            <a:r>
              <a:rPr lang="zh-CN" altLang="en-US" sz="2400" b="1" dirty="0" smtClean="0">
                <a:solidFill>
                  <a:srgbClr val="0000FF"/>
                </a:solidFill>
                <a:latin typeface="幼圆" pitchFamily="49" charset="-122"/>
                <a:ea typeface="幼圆" pitchFamily="49" charset="-122"/>
              </a:rPr>
              <a:t>层感知机可以</a:t>
            </a:r>
            <a:r>
              <a:rPr lang="zh-CN" altLang="en-US" sz="2400" b="1" dirty="0">
                <a:solidFill>
                  <a:srgbClr val="0000FF"/>
                </a:solidFill>
                <a:latin typeface="幼圆" pitchFamily="49" charset="-122"/>
                <a:ea typeface="幼圆" pitchFamily="49" charset="-122"/>
              </a:rPr>
              <a:t>实现非线性可分问题的分类。</a:t>
            </a:r>
          </a:p>
        </p:txBody>
      </p:sp>
      <p:sp>
        <p:nvSpPr>
          <p:cNvPr id="5" name="Text Box 6"/>
          <p:cNvSpPr txBox="1">
            <a:spLocks noChangeArrowheads="1"/>
          </p:cNvSpPr>
          <p:nvPr/>
        </p:nvSpPr>
        <p:spPr bwMode="auto">
          <a:xfrm>
            <a:off x="863600" y="260989"/>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感知机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AutoShape 3"/>
          <p:cNvSpPr>
            <a:spLocks noChangeAspect="1" noChangeArrowheads="1"/>
          </p:cNvSpPr>
          <p:nvPr/>
        </p:nvSpPr>
        <p:spPr bwMode="auto">
          <a:xfrm>
            <a:off x="611188" y="584200"/>
            <a:ext cx="5761037"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仿宋_GB2312" pitchFamily="49" charset="-122"/>
              <a:ea typeface="仿宋_GB2312" pitchFamily="49" charset="-122"/>
            </a:endParaRPr>
          </a:p>
        </p:txBody>
      </p:sp>
      <p:grpSp>
        <p:nvGrpSpPr>
          <p:cNvPr id="86020" name="Group 4"/>
          <p:cNvGrpSpPr>
            <a:grpSpLocks/>
          </p:cNvGrpSpPr>
          <p:nvPr/>
        </p:nvGrpSpPr>
        <p:grpSpPr bwMode="auto">
          <a:xfrm>
            <a:off x="2984500" y="1298575"/>
            <a:ext cx="361950" cy="1071563"/>
            <a:chOff x="3523" y="1870"/>
            <a:chExt cx="266" cy="788"/>
          </a:xfrm>
        </p:grpSpPr>
        <p:sp>
          <p:nvSpPr>
            <p:cNvPr id="86021" name="Oval 5"/>
            <p:cNvSpPr>
              <a:spLocks noChangeArrowheads="1"/>
            </p:cNvSpPr>
            <p:nvPr/>
          </p:nvSpPr>
          <p:spPr bwMode="auto">
            <a:xfrm>
              <a:off x="3523" y="2501"/>
              <a:ext cx="159" cy="15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22" name="Text Box 6"/>
            <p:cNvSpPr txBox="1">
              <a:spLocks noChangeArrowheads="1"/>
            </p:cNvSpPr>
            <p:nvPr/>
          </p:nvSpPr>
          <p:spPr bwMode="auto">
            <a:xfrm>
              <a:off x="3523" y="1870"/>
              <a:ext cx="266" cy="261"/>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0" rIns="18000" bIns="0"/>
            <a:lstStyle/>
            <a:p>
              <a:pPr algn="just"/>
              <a:r>
                <a:rPr lang="en-US" altLang="zh-CN" sz="1600">
                  <a:latin typeface="仿宋_GB2312" pitchFamily="49" charset="-122"/>
                  <a:ea typeface="仿宋_GB2312" pitchFamily="49" charset="-122"/>
                </a:rPr>
                <a:t>x</a:t>
              </a:r>
              <a:r>
                <a:rPr lang="en-US" altLang="zh-CN" sz="1600" baseline="-25000">
                  <a:latin typeface="仿宋_GB2312" pitchFamily="49" charset="-122"/>
                  <a:ea typeface="仿宋_GB2312" pitchFamily="49" charset="-122"/>
                </a:rPr>
                <a:t>11</a:t>
              </a:r>
            </a:p>
          </p:txBody>
        </p:sp>
      </p:grpSp>
      <p:sp>
        <p:nvSpPr>
          <p:cNvPr id="86024" name="Line 8"/>
          <p:cNvSpPr>
            <a:spLocks noChangeShapeType="1"/>
          </p:cNvSpPr>
          <p:nvPr/>
        </p:nvSpPr>
        <p:spPr bwMode="auto">
          <a:xfrm>
            <a:off x="1108075" y="1192213"/>
            <a:ext cx="1841500" cy="110807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25" name="Oval 9"/>
          <p:cNvSpPr>
            <a:spLocks noChangeArrowheads="1"/>
          </p:cNvSpPr>
          <p:nvPr/>
        </p:nvSpPr>
        <p:spPr bwMode="auto">
          <a:xfrm>
            <a:off x="963613" y="1050925"/>
            <a:ext cx="193675" cy="2159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26" name="Oval 10"/>
          <p:cNvSpPr>
            <a:spLocks noChangeArrowheads="1"/>
          </p:cNvSpPr>
          <p:nvPr/>
        </p:nvSpPr>
        <p:spPr bwMode="auto">
          <a:xfrm>
            <a:off x="1011238" y="2193925"/>
            <a:ext cx="195262" cy="214313"/>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27" name="Oval 11"/>
          <p:cNvSpPr>
            <a:spLocks noChangeArrowheads="1"/>
          </p:cNvSpPr>
          <p:nvPr/>
        </p:nvSpPr>
        <p:spPr bwMode="auto">
          <a:xfrm>
            <a:off x="2900363" y="1050925"/>
            <a:ext cx="219075" cy="215900"/>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28" name="Oval 12"/>
          <p:cNvSpPr>
            <a:spLocks noChangeArrowheads="1"/>
          </p:cNvSpPr>
          <p:nvPr/>
        </p:nvSpPr>
        <p:spPr bwMode="auto">
          <a:xfrm>
            <a:off x="4668838" y="1550988"/>
            <a:ext cx="193675" cy="212725"/>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29" name="Line 13"/>
          <p:cNvSpPr>
            <a:spLocks noChangeShapeType="1"/>
          </p:cNvSpPr>
          <p:nvPr/>
        </p:nvSpPr>
        <p:spPr bwMode="auto">
          <a:xfrm>
            <a:off x="1157288" y="1157288"/>
            <a:ext cx="1743075"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30" name="Line 14"/>
          <p:cNvSpPr>
            <a:spLocks noChangeShapeType="1"/>
          </p:cNvSpPr>
          <p:nvPr/>
        </p:nvSpPr>
        <p:spPr bwMode="auto">
          <a:xfrm>
            <a:off x="1181100" y="2300288"/>
            <a:ext cx="1743075" cy="158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31" name="Line 15"/>
          <p:cNvSpPr>
            <a:spLocks noChangeShapeType="1"/>
          </p:cNvSpPr>
          <p:nvPr/>
        </p:nvSpPr>
        <p:spPr bwMode="auto">
          <a:xfrm flipV="1">
            <a:off x="1157288" y="1192213"/>
            <a:ext cx="1766887" cy="107156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32" name="Line 16"/>
          <p:cNvSpPr>
            <a:spLocks noChangeShapeType="1"/>
          </p:cNvSpPr>
          <p:nvPr/>
        </p:nvSpPr>
        <p:spPr bwMode="auto">
          <a:xfrm>
            <a:off x="3119438" y="1157288"/>
            <a:ext cx="1597025" cy="46355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33" name="Line 17"/>
          <p:cNvSpPr>
            <a:spLocks noChangeShapeType="1"/>
          </p:cNvSpPr>
          <p:nvPr/>
        </p:nvSpPr>
        <p:spPr bwMode="auto">
          <a:xfrm flipV="1">
            <a:off x="3094038" y="1692275"/>
            <a:ext cx="1598612" cy="60801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34" name="Text Box 18"/>
          <p:cNvSpPr txBox="1">
            <a:spLocks noChangeArrowheads="1"/>
          </p:cNvSpPr>
          <p:nvPr/>
        </p:nvSpPr>
        <p:spPr bwMode="auto">
          <a:xfrm>
            <a:off x="4984750" y="1408113"/>
            <a:ext cx="1235075" cy="3571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y=x</a:t>
            </a:r>
            <a:r>
              <a:rPr lang="en-US" altLang="zh-CN" sz="1600" baseline="-25000">
                <a:latin typeface="仿宋_GB2312" pitchFamily="49" charset="-122"/>
                <a:ea typeface="仿宋_GB2312" pitchFamily="49" charset="-122"/>
              </a:rPr>
              <a:t>1</a:t>
            </a:r>
            <a:r>
              <a:rPr lang="en-US" altLang="zh-CN" sz="1600">
                <a:latin typeface="仿宋_GB2312" pitchFamily="49" charset="-122"/>
                <a:ea typeface="仿宋_GB2312" pitchFamily="49" charset="-122"/>
              </a:rPr>
              <a:t> XOR x</a:t>
            </a:r>
            <a:r>
              <a:rPr lang="en-US" altLang="zh-CN" sz="1600" baseline="-25000">
                <a:latin typeface="仿宋_GB2312" pitchFamily="49" charset="-122"/>
                <a:ea typeface="仿宋_GB2312" pitchFamily="49" charset="-122"/>
              </a:rPr>
              <a:t>2</a:t>
            </a:r>
          </a:p>
        </p:txBody>
      </p:sp>
      <p:sp>
        <p:nvSpPr>
          <p:cNvPr id="86035" name="Text Box 19"/>
          <p:cNvSpPr txBox="1">
            <a:spLocks noChangeArrowheads="1"/>
          </p:cNvSpPr>
          <p:nvPr/>
        </p:nvSpPr>
        <p:spPr bwMode="auto">
          <a:xfrm>
            <a:off x="576263" y="908050"/>
            <a:ext cx="315912" cy="3556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x</a:t>
            </a:r>
            <a:r>
              <a:rPr lang="en-US" altLang="zh-CN" sz="1600" baseline="-25000">
                <a:latin typeface="仿宋_GB2312" pitchFamily="49" charset="-122"/>
                <a:ea typeface="仿宋_GB2312" pitchFamily="49" charset="-122"/>
              </a:rPr>
              <a:t>1</a:t>
            </a:r>
          </a:p>
        </p:txBody>
      </p:sp>
      <p:sp>
        <p:nvSpPr>
          <p:cNvPr id="86036" name="Text Box 20"/>
          <p:cNvSpPr txBox="1">
            <a:spLocks noChangeArrowheads="1"/>
          </p:cNvSpPr>
          <p:nvPr/>
        </p:nvSpPr>
        <p:spPr bwMode="auto">
          <a:xfrm>
            <a:off x="600075" y="2119313"/>
            <a:ext cx="315913" cy="3571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X</a:t>
            </a:r>
            <a:r>
              <a:rPr lang="en-US" altLang="zh-CN" sz="1600" baseline="-25000">
                <a:latin typeface="仿宋_GB2312" pitchFamily="49" charset="-122"/>
                <a:ea typeface="仿宋_GB2312" pitchFamily="49" charset="-122"/>
              </a:rPr>
              <a:t>2</a:t>
            </a:r>
          </a:p>
        </p:txBody>
      </p:sp>
      <p:sp>
        <p:nvSpPr>
          <p:cNvPr id="86037" name="Text Box 21"/>
          <p:cNvSpPr txBox="1">
            <a:spLocks noChangeArrowheads="1"/>
          </p:cNvSpPr>
          <p:nvPr/>
        </p:nvSpPr>
        <p:spPr bwMode="auto">
          <a:xfrm>
            <a:off x="2852738" y="1835150"/>
            <a:ext cx="388937" cy="28575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0" rIns="18000" bIns="0"/>
          <a:lstStyle/>
          <a:p>
            <a:pPr algn="just"/>
            <a:r>
              <a:rPr lang="en-US" altLang="zh-CN">
                <a:latin typeface="仿宋_GB2312" pitchFamily="49" charset="-122"/>
                <a:ea typeface="仿宋_GB2312" pitchFamily="49" charset="-122"/>
              </a:rPr>
              <a:t>x</a:t>
            </a:r>
            <a:r>
              <a:rPr lang="en-US" altLang="zh-CN" baseline="-25000">
                <a:latin typeface="仿宋_GB2312" pitchFamily="49" charset="-122"/>
                <a:ea typeface="仿宋_GB2312" pitchFamily="49" charset="-122"/>
              </a:rPr>
              <a:t>12</a:t>
            </a:r>
          </a:p>
        </p:txBody>
      </p:sp>
      <p:sp>
        <p:nvSpPr>
          <p:cNvPr id="86038" name="Text Box 22"/>
          <p:cNvSpPr txBox="1">
            <a:spLocks noChangeArrowheads="1"/>
          </p:cNvSpPr>
          <p:nvPr/>
        </p:nvSpPr>
        <p:spPr bwMode="auto">
          <a:xfrm>
            <a:off x="2232025" y="800100"/>
            <a:ext cx="241300" cy="3571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1</a:t>
            </a:r>
          </a:p>
        </p:txBody>
      </p:sp>
      <p:sp>
        <p:nvSpPr>
          <p:cNvPr id="86039" name="Text Box 23"/>
          <p:cNvSpPr txBox="1">
            <a:spLocks noChangeArrowheads="1"/>
          </p:cNvSpPr>
          <p:nvPr/>
        </p:nvSpPr>
        <p:spPr bwMode="auto">
          <a:xfrm>
            <a:off x="2051050" y="2349500"/>
            <a:ext cx="315913" cy="25241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-1</a:t>
            </a:r>
          </a:p>
        </p:txBody>
      </p:sp>
      <p:sp>
        <p:nvSpPr>
          <p:cNvPr id="86040" name="Text Box 24"/>
          <p:cNvSpPr txBox="1">
            <a:spLocks noChangeArrowheads="1"/>
          </p:cNvSpPr>
          <p:nvPr/>
        </p:nvSpPr>
        <p:spPr bwMode="auto">
          <a:xfrm>
            <a:off x="3892550" y="2012950"/>
            <a:ext cx="268288" cy="3571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1</a:t>
            </a:r>
          </a:p>
        </p:txBody>
      </p:sp>
      <p:sp>
        <p:nvSpPr>
          <p:cNvPr id="86041" name="Text Box 25"/>
          <p:cNvSpPr txBox="1">
            <a:spLocks noChangeArrowheads="1"/>
          </p:cNvSpPr>
          <p:nvPr/>
        </p:nvSpPr>
        <p:spPr bwMode="auto">
          <a:xfrm>
            <a:off x="3870325" y="942975"/>
            <a:ext cx="266700" cy="3571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1</a:t>
            </a:r>
          </a:p>
        </p:txBody>
      </p:sp>
      <p:sp>
        <p:nvSpPr>
          <p:cNvPr id="86042" name="Text Box 26"/>
          <p:cNvSpPr txBox="1">
            <a:spLocks noChangeArrowheads="1"/>
          </p:cNvSpPr>
          <p:nvPr/>
        </p:nvSpPr>
        <p:spPr bwMode="auto">
          <a:xfrm>
            <a:off x="2124075" y="1233488"/>
            <a:ext cx="241300" cy="3587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1</a:t>
            </a:r>
          </a:p>
        </p:txBody>
      </p:sp>
      <p:sp>
        <p:nvSpPr>
          <p:cNvPr id="86043" name="Text Box 27"/>
          <p:cNvSpPr txBox="1">
            <a:spLocks noChangeArrowheads="1"/>
          </p:cNvSpPr>
          <p:nvPr/>
        </p:nvSpPr>
        <p:spPr bwMode="auto">
          <a:xfrm>
            <a:off x="2051050" y="1952625"/>
            <a:ext cx="252413" cy="28733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仿宋_GB2312" pitchFamily="49" charset="-122"/>
                <a:ea typeface="仿宋_GB2312" pitchFamily="49" charset="-122"/>
              </a:rPr>
              <a:t>-1</a:t>
            </a:r>
          </a:p>
        </p:txBody>
      </p:sp>
      <p:sp>
        <p:nvSpPr>
          <p:cNvPr id="86044" name="Text Box 28"/>
          <p:cNvSpPr txBox="1">
            <a:spLocks noChangeArrowheads="1"/>
          </p:cNvSpPr>
          <p:nvPr/>
        </p:nvSpPr>
        <p:spPr bwMode="auto">
          <a:xfrm>
            <a:off x="720725" y="2800350"/>
            <a:ext cx="750888" cy="3571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仿宋_GB2312" pitchFamily="49" charset="-122"/>
                <a:ea typeface="仿宋_GB2312" pitchFamily="49" charset="-122"/>
              </a:rPr>
              <a:t>输入层</a:t>
            </a:r>
          </a:p>
        </p:txBody>
      </p:sp>
      <p:sp>
        <p:nvSpPr>
          <p:cNvPr id="86045" name="Text Box 29"/>
          <p:cNvSpPr txBox="1">
            <a:spLocks noChangeArrowheads="1"/>
          </p:cNvSpPr>
          <p:nvPr/>
        </p:nvSpPr>
        <p:spPr bwMode="auto">
          <a:xfrm>
            <a:off x="2755900" y="2835275"/>
            <a:ext cx="555625" cy="3587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仿宋_GB2312" pitchFamily="49" charset="-122"/>
                <a:ea typeface="仿宋_GB2312" pitchFamily="49" charset="-122"/>
              </a:rPr>
              <a:t>隐层</a:t>
            </a:r>
          </a:p>
        </p:txBody>
      </p:sp>
      <p:sp>
        <p:nvSpPr>
          <p:cNvPr id="86046" name="Text Box 30"/>
          <p:cNvSpPr txBox="1">
            <a:spLocks noChangeArrowheads="1"/>
          </p:cNvSpPr>
          <p:nvPr/>
        </p:nvSpPr>
        <p:spPr bwMode="auto">
          <a:xfrm>
            <a:off x="4595813" y="2800350"/>
            <a:ext cx="750887" cy="3556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仿宋_GB2312" pitchFamily="49" charset="-122"/>
                <a:ea typeface="仿宋_GB2312" pitchFamily="49" charset="-122"/>
              </a:rPr>
              <a:t>输出层</a:t>
            </a:r>
          </a:p>
        </p:txBody>
      </p:sp>
      <p:sp>
        <p:nvSpPr>
          <p:cNvPr id="86047" name="Text Box 31"/>
          <p:cNvSpPr txBox="1">
            <a:spLocks noChangeArrowheads="1"/>
          </p:cNvSpPr>
          <p:nvPr/>
        </p:nvSpPr>
        <p:spPr bwMode="auto">
          <a:xfrm>
            <a:off x="1738313" y="2835275"/>
            <a:ext cx="555625" cy="3587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仿宋_GB2312" pitchFamily="49" charset="-122"/>
                <a:ea typeface="仿宋_GB2312" pitchFamily="49" charset="-122"/>
              </a:rPr>
              <a:t>权值</a:t>
            </a:r>
          </a:p>
        </p:txBody>
      </p:sp>
      <p:sp>
        <p:nvSpPr>
          <p:cNvPr id="86048" name="Text Box 32"/>
          <p:cNvSpPr txBox="1">
            <a:spLocks noChangeArrowheads="1"/>
          </p:cNvSpPr>
          <p:nvPr/>
        </p:nvSpPr>
        <p:spPr bwMode="auto">
          <a:xfrm>
            <a:off x="3724275" y="2800350"/>
            <a:ext cx="557213" cy="3587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仿宋_GB2312" pitchFamily="49" charset="-122"/>
                <a:ea typeface="仿宋_GB2312" pitchFamily="49" charset="-122"/>
              </a:rPr>
              <a:t>权值</a:t>
            </a:r>
          </a:p>
        </p:txBody>
      </p:sp>
      <p:sp>
        <p:nvSpPr>
          <p:cNvPr id="86049" name="Text Box 33"/>
          <p:cNvSpPr txBox="1">
            <a:spLocks noChangeArrowheads="1"/>
          </p:cNvSpPr>
          <p:nvPr/>
        </p:nvSpPr>
        <p:spPr bwMode="auto">
          <a:xfrm>
            <a:off x="1520825" y="3371850"/>
            <a:ext cx="3414713" cy="3937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dirty="0" smtClean="0">
                <a:latin typeface="仿宋_GB2312" pitchFamily="49" charset="-122"/>
                <a:ea typeface="仿宋_GB2312" pitchFamily="49" charset="-122"/>
              </a:rPr>
              <a:t>“</a:t>
            </a:r>
            <a:r>
              <a:rPr lang="zh-CN" altLang="en-US" dirty="0">
                <a:latin typeface="仿宋_GB2312" pitchFamily="49" charset="-122"/>
                <a:ea typeface="仿宋_GB2312" pitchFamily="49" charset="-122"/>
              </a:rPr>
              <a:t>异或”问题的多</a:t>
            </a:r>
            <a:r>
              <a:rPr lang="zh-CN" altLang="en-US" dirty="0" smtClean="0">
                <a:latin typeface="仿宋_GB2312" pitchFamily="49" charset="-122"/>
                <a:ea typeface="仿宋_GB2312" pitchFamily="49" charset="-122"/>
              </a:rPr>
              <a:t>层感知机</a:t>
            </a:r>
            <a:endParaRPr lang="zh-CN" altLang="en-US" dirty="0">
              <a:latin typeface="仿宋_GB2312" pitchFamily="49" charset="-122"/>
              <a:ea typeface="仿宋_GB2312" pitchFamily="49" charset="-122"/>
            </a:endParaRPr>
          </a:p>
        </p:txBody>
      </p:sp>
      <p:sp>
        <p:nvSpPr>
          <p:cNvPr id="86050" name="Text Box 34"/>
          <p:cNvSpPr txBox="1">
            <a:spLocks noChangeArrowheads="1"/>
          </p:cNvSpPr>
          <p:nvPr/>
        </p:nvSpPr>
        <p:spPr bwMode="auto">
          <a:xfrm>
            <a:off x="2562225" y="620713"/>
            <a:ext cx="847725" cy="3222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仿宋_GB2312" pitchFamily="49" charset="-122"/>
                <a:ea typeface="仿宋_GB2312" pitchFamily="49" charset="-122"/>
              </a:rPr>
              <a:t>阈值</a:t>
            </a:r>
            <a:r>
              <a:rPr lang="en-US" altLang="zh-CN" sz="1600">
                <a:latin typeface="仿宋_GB2312" pitchFamily="49" charset="-122"/>
                <a:ea typeface="仿宋_GB2312" pitchFamily="49" charset="-122"/>
              </a:rPr>
              <a:t>0.5</a:t>
            </a:r>
          </a:p>
        </p:txBody>
      </p:sp>
      <p:sp>
        <p:nvSpPr>
          <p:cNvPr id="86051" name="Text Box 35"/>
          <p:cNvSpPr txBox="1">
            <a:spLocks noChangeArrowheads="1"/>
          </p:cNvSpPr>
          <p:nvPr/>
        </p:nvSpPr>
        <p:spPr bwMode="auto">
          <a:xfrm>
            <a:off x="2805113" y="2408238"/>
            <a:ext cx="871537" cy="3952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0" rIns="18000" bIns="0"/>
          <a:lstStyle/>
          <a:p>
            <a:pPr algn="just"/>
            <a:r>
              <a:rPr lang="zh-CN" altLang="en-US" sz="1600" dirty="0" smtClean="0">
                <a:latin typeface="仿宋_GB2312" pitchFamily="49" charset="-122"/>
                <a:ea typeface="仿宋_GB2312" pitchFamily="49" charset="-122"/>
              </a:rPr>
              <a:t>阈值</a:t>
            </a:r>
            <a:r>
              <a:rPr lang="en-US" altLang="zh-CN" sz="1600" dirty="0" smtClean="0">
                <a:latin typeface="仿宋_GB2312" pitchFamily="49" charset="-122"/>
                <a:ea typeface="仿宋_GB2312" pitchFamily="49" charset="-122"/>
              </a:rPr>
              <a:t>1.5</a:t>
            </a:r>
            <a:endParaRPr lang="en-US" altLang="zh-CN" sz="1600" dirty="0">
              <a:latin typeface="仿宋_GB2312" pitchFamily="49" charset="-122"/>
              <a:ea typeface="仿宋_GB2312" pitchFamily="49" charset="-122"/>
            </a:endParaRPr>
          </a:p>
        </p:txBody>
      </p:sp>
      <p:sp>
        <p:nvSpPr>
          <p:cNvPr id="86052" name="Text Box 36"/>
          <p:cNvSpPr txBox="1">
            <a:spLocks noChangeArrowheads="1"/>
          </p:cNvSpPr>
          <p:nvPr/>
        </p:nvSpPr>
        <p:spPr bwMode="auto">
          <a:xfrm>
            <a:off x="4475163" y="1835150"/>
            <a:ext cx="822325" cy="32226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仿宋_GB2312" pitchFamily="49" charset="-122"/>
                <a:ea typeface="仿宋_GB2312" pitchFamily="49" charset="-122"/>
              </a:rPr>
              <a:t>阈值</a:t>
            </a:r>
            <a:r>
              <a:rPr lang="en-US" altLang="zh-CN" sz="1600">
                <a:latin typeface="仿宋_GB2312" pitchFamily="49" charset="-122"/>
                <a:ea typeface="仿宋_GB2312" pitchFamily="49" charset="-122"/>
              </a:rPr>
              <a:t>1.5</a:t>
            </a:r>
          </a:p>
        </p:txBody>
      </p:sp>
      <p:grpSp>
        <p:nvGrpSpPr>
          <p:cNvPr id="86053" name="Group 37"/>
          <p:cNvGrpSpPr>
            <a:grpSpLocks/>
          </p:cNvGrpSpPr>
          <p:nvPr/>
        </p:nvGrpSpPr>
        <p:grpSpPr bwMode="auto">
          <a:xfrm>
            <a:off x="5361519" y="4208596"/>
            <a:ext cx="3421063" cy="1857265"/>
            <a:chOff x="6771" y="3196"/>
            <a:chExt cx="2284" cy="1987"/>
          </a:xfrm>
        </p:grpSpPr>
        <p:sp>
          <p:nvSpPr>
            <p:cNvPr id="86054" name="Text Box 38"/>
            <p:cNvSpPr txBox="1">
              <a:spLocks noChangeArrowheads="1"/>
            </p:cNvSpPr>
            <p:nvPr/>
          </p:nvSpPr>
          <p:spPr bwMode="auto">
            <a:xfrm>
              <a:off x="6771" y="3847"/>
              <a:ext cx="399" cy="27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仿宋_GB2312" pitchFamily="49" charset="-122"/>
                  <a:ea typeface="仿宋_GB2312" pitchFamily="49" charset="-122"/>
                </a:rPr>
                <a:t>(0,1)</a:t>
              </a:r>
            </a:p>
          </p:txBody>
        </p:sp>
        <p:sp>
          <p:nvSpPr>
            <p:cNvPr id="86055" name="Line 39"/>
            <p:cNvSpPr>
              <a:spLocks noChangeShapeType="1"/>
            </p:cNvSpPr>
            <p:nvPr/>
          </p:nvSpPr>
          <p:spPr bwMode="auto">
            <a:xfrm flipV="1">
              <a:off x="6892" y="4777"/>
              <a:ext cx="2163" cy="3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56" name="Line 40"/>
            <p:cNvSpPr>
              <a:spLocks noChangeShapeType="1"/>
            </p:cNvSpPr>
            <p:nvPr/>
          </p:nvSpPr>
          <p:spPr bwMode="auto">
            <a:xfrm flipH="1" flipV="1">
              <a:off x="7249" y="3196"/>
              <a:ext cx="24" cy="198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57" name="Text Box 41"/>
            <p:cNvSpPr txBox="1">
              <a:spLocks noChangeArrowheads="1"/>
            </p:cNvSpPr>
            <p:nvPr/>
          </p:nvSpPr>
          <p:spPr bwMode="auto">
            <a:xfrm>
              <a:off x="6850" y="4838"/>
              <a:ext cx="406" cy="31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仿宋_GB2312" pitchFamily="49" charset="-122"/>
                  <a:ea typeface="仿宋_GB2312" pitchFamily="49" charset="-122"/>
                </a:rPr>
                <a:t>(0,0)</a:t>
              </a:r>
            </a:p>
          </p:txBody>
        </p:sp>
        <p:sp>
          <p:nvSpPr>
            <p:cNvPr id="86058" name="Text Box 42"/>
            <p:cNvSpPr txBox="1">
              <a:spLocks noChangeArrowheads="1"/>
            </p:cNvSpPr>
            <p:nvPr/>
          </p:nvSpPr>
          <p:spPr bwMode="auto">
            <a:xfrm>
              <a:off x="8031" y="4869"/>
              <a:ext cx="478" cy="31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仿宋_GB2312" pitchFamily="49" charset="-122"/>
                  <a:ea typeface="仿宋_GB2312" pitchFamily="49" charset="-122"/>
                </a:rPr>
                <a:t>(1,0)</a:t>
              </a:r>
            </a:p>
          </p:txBody>
        </p:sp>
        <p:sp>
          <p:nvSpPr>
            <p:cNvPr id="86059" name="Oval 43"/>
            <p:cNvSpPr>
              <a:spLocks noChangeArrowheads="1"/>
            </p:cNvSpPr>
            <p:nvPr/>
          </p:nvSpPr>
          <p:spPr bwMode="auto">
            <a:xfrm>
              <a:off x="7207" y="4777"/>
              <a:ext cx="105" cy="93"/>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60" name="Oval 44"/>
            <p:cNvSpPr>
              <a:spLocks noChangeArrowheads="1"/>
            </p:cNvSpPr>
            <p:nvPr/>
          </p:nvSpPr>
          <p:spPr bwMode="auto">
            <a:xfrm>
              <a:off x="8173" y="4746"/>
              <a:ext cx="105" cy="93"/>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61" name="Oval 45"/>
            <p:cNvSpPr>
              <a:spLocks noChangeArrowheads="1"/>
            </p:cNvSpPr>
            <p:nvPr/>
          </p:nvSpPr>
          <p:spPr bwMode="auto">
            <a:xfrm>
              <a:off x="7212" y="3913"/>
              <a:ext cx="108" cy="120"/>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63" name="Text Box 47"/>
            <p:cNvSpPr txBox="1">
              <a:spLocks noChangeArrowheads="1"/>
            </p:cNvSpPr>
            <p:nvPr/>
          </p:nvSpPr>
          <p:spPr bwMode="auto">
            <a:xfrm>
              <a:off x="8035" y="3825"/>
              <a:ext cx="562" cy="31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仿宋_GB2312" pitchFamily="49" charset="-122"/>
                  <a:ea typeface="仿宋_GB2312" pitchFamily="49" charset="-122"/>
                </a:rPr>
                <a:t>(1,1)</a:t>
              </a:r>
            </a:p>
          </p:txBody>
        </p:sp>
        <p:sp>
          <p:nvSpPr>
            <p:cNvPr id="86064" name="Oval 48"/>
            <p:cNvSpPr>
              <a:spLocks noChangeArrowheads="1"/>
            </p:cNvSpPr>
            <p:nvPr/>
          </p:nvSpPr>
          <p:spPr bwMode="auto">
            <a:xfrm>
              <a:off x="8031" y="3971"/>
              <a:ext cx="102" cy="93"/>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65" name="Line 49"/>
            <p:cNvSpPr>
              <a:spLocks noChangeShapeType="1"/>
            </p:cNvSpPr>
            <p:nvPr/>
          </p:nvSpPr>
          <p:spPr bwMode="auto">
            <a:xfrm>
              <a:off x="7144" y="3506"/>
              <a:ext cx="1659" cy="136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66" name="Line 50"/>
            <p:cNvSpPr>
              <a:spLocks noChangeShapeType="1"/>
            </p:cNvSpPr>
            <p:nvPr/>
          </p:nvSpPr>
          <p:spPr bwMode="auto">
            <a:xfrm>
              <a:off x="6955" y="4157"/>
              <a:ext cx="1008" cy="80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67" name="Line 51"/>
            <p:cNvSpPr>
              <a:spLocks noChangeShapeType="1"/>
            </p:cNvSpPr>
            <p:nvPr/>
          </p:nvSpPr>
          <p:spPr bwMode="auto">
            <a:xfrm flipH="1">
              <a:off x="7165" y="3847"/>
              <a:ext cx="399" cy="4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68" name="Line 52"/>
            <p:cNvSpPr>
              <a:spLocks noChangeShapeType="1"/>
            </p:cNvSpPr>
            <p:nvPr/>
          </p:nvSpPr>
          <p:spPr bwMode="auto">
            <a:xfrm flipH="1">
              <a:off x="7333" y="4002"/>
              <a:ext cx="399" cy="4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69" name="Line 53"/>
            <p:cNvSpPr>
              <a:spLocks noChangeShapeType="1"/>
            </p:cNvSpPr>
            <p:nvPr/>
          </p:nvSpPr>
          <p:spPr bwMode="auto">
            <a:xfrm flipH="1">
              <a:off x="7543" y="4126"/>
              <a:ext cx="378" cy="4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70" name="Line 54"/>
            <p:cNvSpPr>
              <a:spLocks noChangeShapeType="1"/>
            </p:cNvSpPr>
            <p:nvPr/>
          </p:nvSpPr>
          <p:spPr bwMode="auto">
            <a:xfrm flipH="1">
              <a:off x="7816" y="4343"/>
              <a:ext cx="357" cy="4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71" name="Line 55"/>
            <p:cNvSpPr>
              <a:spLocks noChangeShapeType="1"/>
            </p:cNvSpPr>
            <p:nvPr/>
          </p:nvSpPr>
          <p:spPr bwMode="auto">
            <a:xfrm flipH="1">
              <a:off x="7879" y="4436"/>
              <a:ext cx="357" cy="4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72" name="Line 56"/>
            <p:cNvSpPr>
              <a:spLocks noChangeShapeType="1"/>
            </p:cNvSpPr>
            <p:nvPr/>
          </p:nvSpPr>
          <p:spPr bwMode="auto">
            <a:xfrm flipH="1">
              <a:off x="7270" y="3940"/>
              <a:ext cx="378" cy="43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73" name="Line 57"/>
            <p:cNvSpPr>
              <a:spLocks noChangeShapeType="1"/>
            </p:cNvSpPr>
            <p:nvPr/>
          </p:nvSpPr>
          <p:spPr bwMode="auto">
            <a:xfrm flipH="1">
              <a:off x="7438" y="4064"/>
              <a:ext cx="399" cy="4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74" name="Line 58"/>
            <p:cNvSpPr>
              <a:spLocks noChangeShapeType="1"/>
            </p:cNvSpPr>
            <p:nvPr/>
          </p:nvSpPr>
          <p:spPr bwMode="auto">
            <a:xfrm flipH="1">
              <a:off x="7627" y="4219"/>
              <a:ext cx="378" cy="4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sp>
          <p:nvSpPr>
            <p:cNvPr id="86075" name="Line 59"/>
            <p:cNvSpPr>
              <a:spLocks noChangeShapeType="1"/>
            </p:cNvSpPr>
            <p:nvPr/>
          </p:nvSpPr>
          <p:spPr bwMode="auto">
            <a:xfrm flipH="1">
              <a:off x="7711" y="4281"/>
              <a:ext cx="357" cy="4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仿宋_GB2312" pitchFamily="49" charset="-122"/>
                <a:ea typeface="仿宋_GB2312" pitchFamily="49" charset="-122"/>
              </a:endParaRPr>
            </a:p>
          </p:txBody>
        </p:sp>
      </p:grpSp>
      <p:sp>
        <p:nvSpPr>
          <p:cNvPr id="86076" name="Text Box 60"/>
          <p:cNvSpPr txBox="1">
            <a:spLocks noChangeArrowheads="1"/>
          </p:cNvSpPr>
          <p:nvPr/>
        </p:nvSpPr>
        <p:spPr bwMode="auto">
          <a:xfrm>
            <a:off x="6372225" y="225425"/>
            <a:ext cx="2771775" cy="2862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latin typeface="仿宋_GB2312" pitchFamily="49" charset="-122"/>
                <a:ea typeface="仿宋_GB2312" pitchFamily="49" charset="-122"/>
              </a:rPr>
              <a:t>图中</a:t>
            </a:r>
            <a:r>
              <a:rPr lang="zh-CN" altLang="en-US" b="1" dirty="0">
                <a:latin typeface="仿宋_GB2312" pitchFamily="49" charset="-122"/>
                <a:ea typeface="仿宋_GB2312" pitchFamily="49" charset="-122"/>
              </a:rPr>
              <a:t>，隐层神经元</a:t>
            </a:r>
            <a:r>
              <a:rPr lang="en-US" altLang="zh-CN" b="1" dirty="0">
                <a:latin typeface="仿宋_GB2312" pitchFamily="49" charset="-122"/>
                <a:ea typeface="仿宋_GB2312" pitchFamily="49" charset="-122"/>
              </a:rPr>
              <a:t>x</a:t>
            </a:r>
            <a:r>
              <a:rPr lang="en-US" altLang="zh-CN" b="1" baseline="-25000" dirty="0">
                <a:latin typeface="仿宋_GB2312" pitchFamily="49" charset="-122"/>
                <a:ea typeface="仿宋_GB2312" pitchFamily="49" charset="-122"/>
              </a:rPr>
              <a:t>11</a:t>
            </a:r>
            <a:r>
              <a:rPr lang="zh-CN" altLang="en-US" b="1" dirty="0">
                <a:latin typeface="仿宋_GB2312" pitchFamily="49" charset="-122"/>
                <a:ea typeface="仿宋_GB2312" pitchFamily="49" charset="-122"/>
              </a:rPr>
              <a:t>所确定的直线方程为</a:t>
            </a:r>
          </a:p>
          <a:p>
            <a:endParaRPr lang="zh-CN" altLang="en-US" b="1" dirty="0">
              <a:latin typeface="仿宋_GB2312" pitchFamily="49" charset="-122"/>
              <a:ea typeface="仿宋_GB2312" pitchFamily="49" charset="-122"/>
            </a:endParaRPr>
          </a:p>
          <a:p>
            <a:endParaRPr lang="zh-CN" altLang="en-US" b="1" dirty="0">
              <a:latin typeface="仿宋_GB2312" pitchFamily="49" charset="-122"/>
              <a:ea typeface="仿宋_GB2312" pitchFamily="49" charset="-122"/>
            </a:endParaRPr>
          </a:p>
          <a:p>
            <a:r>
              <a:rPr lang="zh-CN" altLang="en-US" b="1" dirty="0" smtClean="0">
                <a:latin typeface="仿宋_GB2312" pitchFamily="49" charset="-122"/>
                <a:ea typeface="仿宋_GB2312" pitchFamily="49" charset="-122"/>
              </a:rPr>
              <a:t>它</a:t>
            </a:r>
            <a:r>
              <a:rPr lang="zh-CN" altLang="en-US" b="1" dirty="0">
                <a:latin typeface="仿宋_GB2312" pitchFamily="49" charset="-122"/>
                <a:ea typeface="仿宋_GB2312" pitchFamily="49" charset="-122"/>
              </a:rPr>
              <a:t>可以识别一个半平面。隐层神经元</a:t>
            </a:r>
            <a:r>
              <a:rPr lang="en-US" altLang="zh-CN" b="1" dirty="0">
                <a:latin typeface="仿宋_GB2312" pitchFamily="49" charset="-122"/>
                <a:ea typeface="仿宋_GB2312" pitchFamily="49" charset="-122"/>
              </a:rPr>
              <a:t>x</a:t>
            </a:r>
            <a:r>
              <a:rPr lang="en-US" altLang="zh-CN" b="1" baseline="-25000" dirty="0">
                <a:latin typeface="仿宋_GB2312" pitchFamily="49" charset="-122"/>
                <a:ea typeface="仿宋_GB2312" pitchFamily="49" charset="-122"/>
              </a:rPr>
              <a:t>12</a:t>
            </a:r>
            <a:r>
              <a:rPr lang="zh-CN" altLang="en-US" b="1" dirty="0">
                <a:latin typeface="仿宋_GB2312" pitchFamily="49" charset="-122"/>
                <a:ea typeface="仿宋_GB2312" pitchFamily="49" charset="-122"/>
              </a:rPr>
              <a:t>所确定的直线方程为</a:t>
            </a:r>
          </a:p>
          <a:p>
            <a:endParaRPr lang="zh-CN" altLang="en-US" b="1" dirty="0">
              <a:latin typeface="仿宋_GB2312" pitchFamily="49" charset="-122"/>
              <a:ea typeface="仿宋_GB2312" pitchFamily="49" charset="-122"/>
            </a:endParaRPr>
          </a:p>
          <a:p>
            <a:endParaRPr lang="zh-CN" altLang="en-US" b="1" dirty="0">
              <a:latin typeface="仿宋_GB2312" pitchFamily="49" charset="-122"/>
              <a:ea typeface="仿宋_GB2312" pitchFamily="49" charset="-122"/>
            </a:endParaRPr>
          </a:p>
          <a:p>
            <a:r>
              <a:rPr lang="zh-CN" altLang="en-US" b="1" dirty="0">
                <a:latin typeface="仿宋_GB2312" pitchFamily="49" charset="-122"/>
                <a:ea typeface="仿宋_GB2312" pitchFamily="49" charset="-122"/>
              </a:rPr>
              <a:t>它也可以识别一个半平面。</a:t>
            </a:r>
          </a:p>
        </p:txBody>
      </p:sp>
      <p:sp>
        <p:nvSpPr>
          <p:cNvPr id="86077" name="Rectangle 61"/>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latin typeface="仿宋_GB2312" pitchFamily="49" charset="-122"/>
              <a:ea typeface="仿宋_GB2312" pitchFamily="49" charset="-122"/>
            </a:endParaRPr>
          </a:p>
        </p:txBody>
      </p:sp>
      <p:graphicFrame>
        <p:nvGraphicFramePr>
          <p:cNvPr id="86078" name="Object 62"/>
          <p:cNvGraphicFramePr>
            <a:graphicFrameLocks noChangeAspect="1"/>
          </p:cNvGraphicFramePr>
          <p:nvPr>
            <p:extLst>
              <p:ext uri="{D42A27DB-BD31-4B8C-83A1-F6EECF244321}">
                <p14:modId xmlns:p14="http://schemas.microsoft.com/office/powerpoint/2010/main" val="266768043"/>
              </p:ext>
            </p:extLst>
          </p:nvPr>
        </p:nvGraphicFramePr>
        <p:xfrm>
          <a:off x="6588224" y="908720"/>
          <a:ext cx="2051050" cy="311150"/>
        </p:xfrm>
        <a:graphic>
          <a:graphicData uri="http://schemas.openxmlformats.org/presentationml/2006/ole">
            <mc:AlternateContent xmlns:mc="http://schemas.openxmlformats.org/markup-compatibility/2006">
              <mc:Choice xmlns:v="urn:schemas-microsoft-com:vml" Requires="v">
                <p:oleObj spid="_x0000_s86530" name="公式" r:id="rId4" imgW="1409088" imgH="215806" progId="Equation.3">
                  <p:embed/>
                </p:oleObj>
              </mc:Choice>
              <mc:Fallback>
                <p:oleObj name="公式" r:id="rId4" imgW="1409088" imgH="215806" progId="Equation.3">
                  <p:embed/>
                  <p:pic>
                    <p:nvPicPr>
                      <p:cNvPr id="0" name="Object 6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8224" y="908720"/>
                        <a:ext cx="2051050" cy="311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6079" name="Rectangle 63"/>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latin typeface="仿宋_GB2312" pitchFamily="49" charset="-122"/>
              <a:ea typeface="仿宋_GB2312" pitchFamily="49" charset="-122"/>
            </a:endParaRPr>
          </a:p>
        </p:txBody>
      </p:sp>
      <p:graphicFrame>
        <p:nvGraphicFramePr>
          <p:cNvPr id="86080" name="Object 64"/>
          <p:cNvGraphicFramePr>
            <a:graphicFrameLocks noChangeAspect="1"/>
          </p:cNvGraphicFramePr>
          <p:nvPr>
            <p:extLst>
              <p:ext uri="{D42A27DB-BD31-4B8C-83A1-F6EECF244321}">
                <p14:modId xmlns:p14="http://schemas.microsoft.com/office/powerpoint/2010/main" val="1357931912"/>
              </p:ext>
            </p:extLst>
          </p:nvPr>
        </p:nvGraphicFramePr>
        <p:xfrm>
          <a:off x="6507163" y="2286000"/>
          <a:ext cx="2143125" cy="306388"/>
        </p:xfrm>
        <a:graphic>
          <a:graphicData uri="http://schemas.openxmlformats.org/presentationml/2006/ole">
            <mc:AlternateContent xmlns:mc="http://schemas.openxmlformats.org/markup-compatibility/2006">
              <mc:Choice xmlns:v="urn:schemas-microsoft-com:vml" Requires="v">
                <p:oleObj spid="_x0000_s86531" name="Equation" r:id="rId6" imgW="1409700" imgH="203200" progId="Equation.DSMT4">
                  <p:embed/>
                </p:oleObj>
              </mc:Choice>
              <mc:Fallback>
                <p:oleObj name="Equation" r:id="rId6" imgW="1409700" imgH="203200" progId="Equation.DSMT4">
                  <p:embed/>
                  <p:pic>
                    <p:nvPicPr>
                      <p:cNvPr id="0" name="Object 64"/>
                      <p:cNvPicPr>
                        <a:picLocks noChangeAspect="1" noChangeArrowheads="1"/>
                      </p:cNvPicPr>
                      <p:nvPr/>
                    </p:nvPicPr>
                    <p:blipFill>
                      <a:blip r:embed="rId7"/>
                      <a:srcRect/>
                      <a:stretch>
                        <a:fillRect/>
                      </a:stretch>
                    </p:blipFill>
                    <p:spPr bwMode="auto">
                      <a:xfrm>
                        <a:off x="6507163" y="2286000"/>
                        <a:ext cx="2143125" cy="306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6081" name="Text Box 65"/>
          <p:cNvSpPr txBox="1">
            <a:spLocks noChangeArrowheads="1"/>
          </p:cNvSpPr>
          <p:nvPr/>
        </p:nvSpPr>
        <p:spPr bwMode="auto">
          <a:xfrm>
            <a:off x="287338" y="4149725"/>
            <a:ext cx="4572000" cy="2151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latin typeface="仿宋_GB2312" pitchFamily="49" charset="-122"/>
                <a:ea typeface="仿宋_GB2312" pitchFamily="49" charset="-122"/>
              </a:rPr>
              <a:t>输出层神经元所确定的直线方程为</a:t>
            </a:r>
          </a:p>
          <a:p>
            <a:pPr>
              <a:spcBef>
                <a:spcPct val="50000"/>
              </a:spcBef>
            </a:pPr>
            <a:endParaRPr lang="zh-CN" altLang="en-US" b="1" dirty="0">
              <a:latin typeface="仿宋_GB2312" pitchFamily="49" charset="-122"/>
              <a:ea typeface="仿宋_GB2312" pitchFamily="49" charset="-122"/>
            </a:endParaRPr>
          </a:p>
          <a:p>
            <a:pPr>
              <a:spcBef>
                <a:spcPct val="50000"/>
              </a:spcBef>
            </a:pPr>
            <a:r>
              <a:rPr lang="zh-CN" altLang="en-US" sz="2000" b="1" dirty="0">
                <a:latin typeface="仿宋_GB2312" pitchFamily="49" charset="-122"/>
                <a:ea typeface="仿宋_GB2312" pitchFamily="49" charset="-122"/>
              </a:rPr>
              <a:t>   它相当于对隐层神经元</a:t>
            </a:r>
            <a:r>
              <a:rPr lang="en-US" altLang="zh-CN" sz="2000" b="1" dirty="0">
                <a:latin typeface="仿宋_GB2312" pitchFamily="49" charset="-122"/>
                <a:ea typeface="仿宋_GB2312" pitchFamily="49" charset="-122"/>
              </a:rPr>
              <a:t>x</a:t>
            </a:r>
            <a:r>
              <a:rPr lang="en-US" altLang="zh-CN" sz="2000" b="1" baseline="-25000" dirty="0">
                <a:latin typeface="仿宋_GB2312" pitchFamily="49" charset="-122"/>
                <a:ea typeface="仿宋_GB2312" pitchFamily="49" charset="-122"/>
              </a:rPr>
              <a:t>11</a:t>
            </a:r>
            <a:r>
              <a:rPr lang="zh-CN" altLang="en-US" sz="2000" b="1" dirty="0">
                <a:latin typeface="仿宋_GB2312" pitchFamily="49" charset="-122"/>
                <a:ea typeface="仿宋_GB2312" pitchFamily="49" charset="-122"/>
              </a:rPr>
              <a:t>和</a:t>
            </a:r>
            <a:r>
              <a:rPr lang="en-US" altLang="zh-CN" sz="2000" b="1" dirty="0">
                <a:latin typeface="仿宋_GB2312" pitchFamily="49" charset="-122"/>
                <a:ea typeface="仿宋_GB2312" pitchFamily="49" charset="-122"/>
              </a:rPr>
              <a:t>x</a:t>
            </a:r>
            <a:r>
              <a:rPr lang="en-US" altLang="zh-CN" sz="2000" b="1" baseline="-25000" dirty="0">
                <a:latin typeface="仿宋_GB2312" pitchFamily="49" charset="-122"/>
                <a:ea typeface="仿宋_GB2312" pitchFamily="49" charset="-122"/>
              </a:rPr>
              <a:t>12</a:t>
            </a:r>
            <a:r>
              <a:rPr lang="zh-CN" altLang="en-US" sz="2000" b="1" dirty="0">
                <a:latin typeface="仿宋_GB2312" pitchFamily="49" charset="-122"/>
                <a:ea typeface="仿宋_GB2312" pitchFamily="49" charset="-122"/>
              </a:rPr>
              <a:t>的输出作“逻辑与”运算，因此可识别由隐层已识别的两个半平面的交集所构成的一个</a:t>
            </a:r>
            <a:r>
              <a:rPr lang="zh-CN" altLang="en-US" sz="2000" b="1" dirty="0" smtClean="0">
                <a:latin typeface="仿宋_GB2312" pitchFamily="49" charset="-122"/>
                <a:ea typeface="仿宋_GB2312" pitchFamily="49" charset="-122"/>
              </a:rPr>
              <a:t>凸多边形</a:t>
            </a:r>
            <a:endParaRPr lang="zh-CN" altLang="en-US" b="1" dirty="0">
              <a:latin typeface="仿宋_GB2312" pitchFamily="49" charset="-122"/>
              <a:ea typeface="仿宋_GB2312" pitchFamily="49" charset="-122"/>
            </a:endParaRPr>
          </a:p>
        </p:txBody>
      </p:sp>
      <p:sp>
        <p:nvSpPr>
          <p:cNvPr id="86082" name="Rectangle 66"/>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latin typeface="仿宋_GB2312" pitchFamily="49" charset="-122"/>
              <a:ea typeface="仿宋_GB2312" pitchFamily="49" charset="-122"/>
            </a:endParaRPr>
          </a:p>
        </p:txBody>
      </p:sp>
      <p:graphicFrame>
        <p:nvGraphicFramePr>
          <p:cNvPr id="86083" name="Object 67"/>
          <p:cNvGraphicFramePr>
            <a:graphicFrameLocks noChangeAspect="1"/>
          </p:cNvGraphicFramePr>
          <p:nvPr>
            <p:extLst>
              <p:ext uri="{D42A27DB-BD31-4B8C-83A1-F6EECF244321}">
                <p14:modId xmlns:p14="http://schemas.microsoft.com/office/powerpoint/2010/main" val="2729655538"/>
              </p:ext>
            </p:extLst>
          </p:nvPr>
        </p:nvGraphicFramePr>
        <p:xfrm>
          <a:off x="838200" y="4591050"/>
          <a:ext cx="2641600" cy="327025"/>
        </p:xfrm>
        <a:graphic>
          <a:graphicData uri="http://schemas.openxmlformats.org/presentationml/2006/ole">
            <mc:AlternateContent xmlns:mc="http://schemas.openxmlformats.org/markup-compatibility/2006">
              <mc:Choice xmlns:v="urn:schemas-microsoft-com:vml" Requires="v">
                <p:oleObj spid="_x0000_s86532" name="Equation" r:id="rId8" imgW="1397000" imgH="203200" progId="Equation.DSMT4">
                  <p:embed/>
                </p:oleObj>
              </mc:Choice>
              <mc:Fallback>
                <p:oleObj name="Equation" r:id="rId8" imgW="1397000" imgH="203200" progId="Equation.DSMT4">
                  <p:embed/>
                  <p:pic>
                    <p:nvPicPr>
                      <p:cNvPr id="0" name="Object 67"/>
                      <p:cNvPicPr>
                        <a:picLocks noChangeAspect="1" noChangeArrowheads="1"/>
                      </p:cNvPicPr>
                      <p:nvPr/>
                    </p:nvPicPr>
                    <p:blipFill>
                      <a:blip r:embed="rId9"/>
                      <a:srcRect/>
                      <a:stretch>
                        <a:fillRect/>
                      </a:stretch>
                    </p:blipFill>
                    <p:spPr bwMode="auto">
                      <a:xfrm>
                        <a:off x="838200" y="4591050"/>
                        <a:ext cx="2641600" cy="327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6084" name="AutoShape 68"/>
          <p:cNvSpPr>
            <a:spLocks noChangeArrowheads="1"/>
          </p:cNvSpPr>
          <p:nvPr/>
        </p:nvSpPr>
        <p:spPr bwMode="auto">
          <a:xfrm>
            <a:off x="3563938" y="225425"/>
            <a:ext cx="2232198" cy="503238"/>
          </a:xfrm>
          <a:prstGeom prst="wedgeRoundRectCallout">
            <a:avLst>
              <a:gd name="adj1" fmla="val -69324"/>
              <a:gd name="adj2" fmla="val 134227"/>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zh-CN" dirty="0" smtClean="0">
                <a:latin typeface="仿宋_GB2312" pitchFamily="49" charset="-122"/>
                <a:ea typeface="仿宋_GB2312" pitchFamily="49" charset="-122"/>
              </a:rPr>
              <a:t>(</a:t>
            </a:r>
            <a:r>
              <a:rPr lang="zh-CN" altLang="en-US" dirty="0" smtClean="0">
                <a:latin typeface="仿宋_GB2312" pitchFamily="49" charset="-122"/>
                <a:ea typeface="仿宋_GB2312" pitchFamily="49" charset="-122"/>
              </a:rPr>
              <a:t>非</a:t>
            </a:r>
            <a:r>
              <a:rPr lang="en-US" altLang="zh-CN" dirty="0" smtClean="0">
                <a:latin typeface="仿宋_GB2312" pitchFamily="49" charset="-122"/>
                <a:ea typeface="仿宋_GB2312" pitchFamily="49" charset="-122"/>
              </a:rPr>
              <a:t>)</a:t>
            </a:r>
            <a:r>
              <a:rPr lang="zh-CN" altLang="en-US" dirty="0" smtClean="0">
                <a:latin typeface="仿宋_GB2312" pitchFamily="49" charset="-122"/>
                <a:ea typeface="仿宋_GB2312" pitchFamily="49" charset="-122"/>
              </a:rPr>
              <a:t>线</a:t>
            </a:r>
            <a:r>
              <a:rPr lang="zh-CN" altLang="en-US" dirty="0">
                <a:latin typeface="仿宋_GB2312" pitchFamily="49" charset="-122"/>
                <a:ea typeface="仿宋_GB2312" pitchFamily="49" charset="-122"/>
              </a:rPr>
              <a:t>性特征提取</a:t>
            </a:r>
          </a:p>
        </p:txBody>
      </p:sp>
      <p:sp>
        <p:nvSpPr>
          <p:cNvPr id="86085" name="AutoShape 69"/>
          <p:cNvSpPr>
            <a:spLocks noChangeArrowheads="1"/>
          </p:cNvSpPr>
          <p:nvPr/>
        </p:nvSpPr>
        <p:spPr bwMode="auto">
          <a:xfrm>
            <a:off x="4716463" y="873125"/>
            <a:ext cx="1368425" cy="430213"/>
          </a:xfrm>
          <a:prstGeom prst="wedgeRoundRectCallout">
            <a:avLst>
              <a:gd name="adj1" fmla="val -53597"/>
              <a:gd name="adj2" fmla="val 103875"/>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latin typeface="仿宋_GB2312" pitchFamily="49" charset="-122"/>
                <a:ea typeface="仿宋_GB2312" pitchFamily="49" charset="-122"/>
              </a:rPr>
              <a:t>分类决策</a:t>
            </a:r>
          </a:p>
        </p:txBody>
      </p:sp>
      <p:sp>
        <p:nvSpPr>
          <p:cNvPr id="2" name="文本框 1"/>
          <p:cNvSpPr txBox="1"/>
          <p:nvPr/>
        </p:nvSpPr>
        <p:spPr>
          <a:xfrm>
            <a:off x="7308304" y="3537012"/>
            <a:ext cx="1476164" cy="369332"/>
          </a:xfrm>
          <a:prstGeom prst="rect">
            <a:avLst/>
          </a:prstGeom>
          <a:noFill/>
        </p:spPr>
        <p:txBody>
          <a:bodyPr wrap="square" rtlCol="0">
            <a:spAutoFit/>
          </a:bodyPr>
          <a:lstStyle/>
          <a:p>
            <a:r>
              <a:rPr kumimoji="1" lang="zh-CN" altLang="en-US" b="1" dirty="0" smtClean="0">
                <a:solidFill>
                  <a:srgbClr val="3333FF"/>
                </a:solidFill>
              </a:rPr>
              <a:t>书上有错！</a:t>
            </a:r>
            <a:endParaRPr kumimoji="1" lang="zh-CN" altLang="en-US" b="1" dirty="0">
              <a:solidFill>
                <a:srgbClr val="3333FF"/>
              </a:solidFill>
            </a:endParaRP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type="body" idx="1"/>
          </p:nvPr>
        </p:nvSpPr>
        <p:spPr>
          <a:xfrm>
            <a:off x="323528" y="764762"/>
            <a:ext cx="8229600" cy="4525962"/>
          </a:xfrm>
        </p:spPr>
        <p:txBody>
          <a:bodyPr/>
          <a:lstStyle/>
          <a:p>
            <a:pPr>
              <a:spcBef>
                <a:spcPts val="1200"/>
              </a:spcBef>
              <a:buClr>
                <a:srgbClr val="376092"/>
              </a:buClr>
              <a:buSzPct val="75000"/>
              <a:buFont typeface="Arial" pitchFamily="34" charset="0"/>
              <a:buChar char="•"/>
            </a:pPr>
            <a:r>
              <a:rPr lang="zh-CN" altLang="en-US" sz="2400" dirty="0">
                <a:solidFill>
                  <a:srgbClr val="FF0000"/>
                </a:solidFill>
              </a:rPr>
              <a:t>任何逻辑函数</a:t>
            </a:r>
            <a:r>
              <a:rPr lang="zh-CN" altLang="en-US" sz="2400" dirty="0"/>
              <a:t>可由</a:t>
            </a:r>
            <a:r>
              <a:rPr lang="zh-CN" altLang="en-US" sz="2400" dirty="0">
                <a:solidFill>
                  <a:srgbClr val="FF0000"/>
                </a:solidFill>
              </a:rPr>
              <a:t>两</a:t>
            </a:r>
            <a:r>
              <a:rPr lang="zh-CN" altLang="en-US" sz="2400" dirty="0" smtClean="0">
                <a:solidFill>
                  <a:srgbClr val="FF0000"/>
                </a:solidFill>
              </a:rPr>
              <a:t>层感知机网络</a:t>
            </a:r>
            <a:r>
              <a:rPr lang="zh-CN" altLang="en-US" sz="2400" dirty="0">
                <a:solidFill>
                  <a:srgbClr val="FF0000"/>
                </a:solidFill>
              </a:rPr>
              <a:t>实现</a:t>
            </a:r>
          </a:p>
          <a:p>
            <a:pPr>
              <a:spcBef>
                <a:spcPts val="1200"/>
              </a:spcBef>
              <a:buClr>
                <a:srgbClr val="376092"/>
              </a:buClr>
              <a:buSzPct val="75000"/>
              <a:buFont typeface="Arial" pitchFamily="34" charset="0"/>
              <a:buChar char="•"/>
            </a:pPr>
            <a:r>
              <a:rPr lang="zh-CN" altLang="en-US" sz="2400" dirty="0"/>
              <a:t>当神经元的输出函数为</a:t>
            </a:r>
            <a:r>
              <a:rPr lang="en-US" altLang="zh-CN" sz="2400" dirty="0"/>
              <a:t>Sigmoid</a:t>
            </a:r>
            <a:r>
              <a:rPr lang="zh-CN" altLang="en-US" sz="2400" dirty="0"/>
              <a:t>等函数时，两</a:t>
            </a:r>
            <a:r>
              <a:rPr lang="zh-CN" altLang="en-US" sz="2400" dirty="0" smtClean="0"/>
              <a:t>层感知机网络</a:t>
            </a:r>
            <a:r>
              <a:rPr lang="zh-CN" altLang="en-US" sz="2400" dirty="0"/>
              <a:t>可以</a:t>
            </a:r>
            <a:r>
              <a:rPr lang="zh-CN" altLang="en-US" sz="2400" dirty="0">
                <a:solidFill>
                  <a:srgbClr val="FF0000"/>
                </a:solidFill>
              </a:rPr>
              <a:t>逼近任意的</a:t>
            </a:r>
            <a:r>
              <a:rPr lang="zh-CN" altLang="en-US" sz="2400" dirty="0" smtClean="0">
                <a:solidFill>
                  <a:srgbClr val="FF0000"/>
                </a:solidFill>
              </a:rPr>
              <a:t>多元函数</a:t>
            </a:r>
            <a:endParaRPr lang="zh-CN" altLang="en-US" sz="2400" dirty="0">
              <a:solidFill>
                <a:srgbClr val="FF0000"/>
              </a:solidFill>
            </a:endParaRPr>
          </a:p>
          <a:p>
            <a:pPr>
              <a:spcBef>
                <a:spcPts val="1200"/>
              </a:spcBef>
              <a:buClr>
                <a:srgbClr val="376092"/>
              </a:buClr>
              <a:buSzPct val="75000"/>
              <a:buFont typeface="Arial" pitchFamily="34" charset="0"/>
              <a:buChar char="•"/>
            </a:pPr>
            <a:r>
              <a:rPr lang="en-US" altLang="en-US" sz="2400" dirty="0" err="1" smtClean="0">
                <a:latin typeface="Times New Roman" pitchFamily="18" charset="0"/>
              </a:rPr>
              <a:t>多层</a:t>
            </a:r>
            <a:r>
              <a:rPr lang="zh-CN" altLang="en-US" sz="2400" dirty="0" smtClean="0">
                <a:latin typeface="Times New Roman" pitchFamily="18" charset="0"/>
              </a:rPr>
              <a:t>感知机</a:t>
            </a:r>
            <a:r>
              <a:rPr lang="en-US" altLang="zh-CN" sz="2400" dirty="0" smtClean="0">
                <a:latin typeface="Times New Roman" pitchFamily="18" charset="0"/>
              </a:rPr>
              <a:t>(</a:t>
            </a:r>
            <a:r>
              <a:rPr lang="en-US" altLang="zh-CN" sz="2400" dirty="0">
                <a:latin typeface="Times New Roman" pitchFamily="18" charset="0"/>
              </a:rPr>
              <a:t>MLP)</a:t>
            </a:r>
            <a:r>
              <a:rPr lang="zh-CN" altLang="en-US" sz="2400" dirty="0"/>
              <a:t>的适用范围大大超过单层网络</a:t>
            </a:r>
          </a:p>
          <a:p>
            <a:pPr lvl="1">
              <a:spcBef>
                <a:spcPts val="1800"/>
              </a:spcBef>
              <a:buClr>
                <a:srgbClr val="376092"/>
              </a:buClr>
              <a:buSzPct val="75000"/>
              <a:buFont typeface="Arial" pitchFamily="34" charset="0"/>
              <a:buChar char="•"/>
            </a:pPr>
            <a:r>
              <a:rPr lang="en-US" altLang="zh-CN" sz="2400" dirty="0"/>
              <a:t>e.g. MLP</a:t>
            </a:r>
            <a:r>
              <a:rPr lang="zh-CN" altLang="en-US" sz="2400" dirty="0"/>
              <a:t>是模式识别中应用最多的的网络模型</a:t>
            </a:r>
          </a:p>
          <a:p>
            <a:pPr lvl="1">
              <a:spcBef>
                <a:spcPts val="1800"/>
              </a:spcBef>
              <a:buClr>
                <a:srgbClr val="376092"/>
              </a:buClr>
              <a:buSzPct val="75000"/>
              <a:buFont typeface="Arial" pitchFamily="34" charset="0"/>
              <a:buChar char="•"/>
            </a:pPr>
            <a:r>
              <a:rPr lang="zh-CN" altLang="en-US" sz="2400" dirty="0"/>
              <a:t>两种拓扑结构：</a:t>
            </a:r>
          </a:p>
          <a:p>
            <a:pPr lvl="2">
              <a:spcBef>
                <a:spcPts val="600"/>
              </a:spcBef>
              <a:buClr>
                <a:srgbClr val="376092"/>
              </a:buClr>
              <a:buSzPct val="75000"/>
              <a:buFont typeface="Arial" pitchFamily="34" charset="0"/>
              <a:buChar char="•"/>
            </a:pPr>
            <a:r>
              <a:rPr lang="en-US" altLang="zh-CN" sz="2000" dirty="0"/>
              <a:t>ACON: all classes one net</a:t>
            </a:r>
            <a:r>
              <a:rPr lang="zh-CN" altLang="en-US" sz="2000" dirty="0"/>
              <a:t>，多输出型 </a:t>
            </a:r>
            <a:r>
              <a:rPr lang="en-US" altLang="zh-CN" sz="2000" dirty="0"/>
              <a:t>(</a:t>
            </a:r>
            <a:r>
              <a:rPr lang="zh-CN" altLang="en-US" sz="2000" dirty="0"/>
              <a:t>应用最多</a:t>
            </a:r>
            <a:r>
              <a:rPr lang="en-US" altLang="zh-CN" sz="2000" dirty="0"/>
              <a:t>)</a:t>
            </a:r>
          </a:p>
          <a:p>
            <a:pPr lvl="2">
              <a:spcBef>
                <a:spcPts val="600"/>
              </a:spcBef>
              <a:buClr>
                <a:srgbClr val="376092"/>
              </a:buClr>
              <a:buSzPct val="75000"/>
              <a:buFont typeface="Arial" pitchFamily="34" charset="0"/>
              <a:buChar char="•"/>
            </a:pPr>
            <a:r>
              <a:rPr lang="en-US" altLang="zh-CN" sz="2000" dirty="0"/>
              <a:t>OCON: one class one net</a:t>
            </a:r>
            <a:r>
              <a:rPr lang="zh-CN" altLang="en-US" sz="2000" dirty="0"/>
              <a:t>，单输出型</a:t>
            </a:r>
          </a:p>
          <a:p>
            <a:pPr>
              <a:buClr>
                <a:srgbClr val="376092"/>
              </a:buClr>
              <a:buSzPct val="75000"/>
              <a:buFont typeface="Arial" pitchFamily="34" charset="0"/>
              <a:buChar char="•"/>
            </a:pPr>
            <a:endParaRPr lang="en-US" altLang="zh-CN" sz="2800" dirty="0"/>
          </a:p>
        </p:txBody>
      </p:sp>
      <p:grpSp>
        <p:nvGrpSpPr>
          <p:cNvPr id="267268" name="Group 4"/>
          <p:cNvGrpSpPr>
            <a:grpSpLocks/>
          </p:cNvGrpSpPr>
          <p:nvPr/>
        </p:nvGrpSpPr>
        <p:grpSpPr bwMode="auto">
          <a:xfrm>
            <a:off x="1476102" y="4993437"/>
            <a:ext cx="1371600" cy="1008062"/>
            <a:chOff x="4375" y="663"/>
            <a:chExt cx="864" cy="635"/>
          </a:xfrm>
        </p:grpSpPr>
        <p:sp>
          <p:nvSpPr>
            <p:cNvPr id="267269" name="Oval 5"/>
            <p:cNvSpPr>
              <a:spLocks noChangeArrowheads="1"/>
            </p:cNvSpPr>
            <p:nvPr/>
          </p:nvSpPr>
          <p:spPr bwMode="auto">
            <a:xfrm>
              <a:off x="4375" y="663"/>
              <a:ext cx="182" cy="18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Calibri" pitchFamily="34" charset="0"/>
              </a:endParaRPr>
            </a:p>
          </p:txBody>
        </p:sp>
        <p:sp>
          <p:nvSpPr>
            <p:cNvPr id="267270" name="Oval 6"/>
            <p:cNvSpPr>
              <a:spLocks noChangeArrowheads="1"/>
            </p:cNvSpPr>
            <p:nvPr/>
          </p:nvSpPr>
          <p:spPr bwMode="auto">
            <a:xfrm>
              <a:off x="4375" y="1116"/>
              <a:ext cx="182" cy="18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Calibri" pitchFamily="34" charset="0"/>
              </a:endParaRPr>
            </a:p>
          </p:txBody>
        </p:sp>
        <p:sp>
          <p:nvSpPr>
            <p:cNvPr id="267271" name="Oval 7"/>
            <p:cNvSpPr>
              <a:spLocks noChangeArrowheads="1"/>
            </p:cNvSpPr>
            <p:nvPr/>
          </p:nvSpPr>
          <p:spPr bwMode="auto">
            <a:xfrm>
              <a:off x="5148" y="934"/>
              <a:ext cx="91" cy="91"/>
            </a:xfrm>
            <a:prstGeom prst="ellipse">
              <a:avLst/>
            </a:prstGeom>
            <a:solidFill>
              <a:schemeClr val="accent1"/>
            </a:solidFill>
            <a:ln w="9525" algn="ctr">
              <a:solidFill>
                <a:srgbClr val="FF0000"/>
              </a:solidFill>
              <a:round/>
              <a:headEnd/>
              <a:tailEnd/>
            </a:ln>
          </p:spPr>
          <p:txBody>
            <a:bodyPr wrap="none" anchor="ctr"/>
            <a:lstStyle/>
            <a:p>
              <a:endParaRPr lang="zh-CN" altLang="zh-CN">
                <a:latin typeface="Calibri" pitchFamily="34" charset="0"/>
              </a:endParaRPr>
            </a:p>
          </p:txBody>
        </p:sp>
        <p:sp>
          <p:nvSpPr>
            <p:cNvPr id="267272" name="Oval 8"/>
            <p:cNvSpPr>
              <a:spLocks noChangeArrowheads="1"/>
            </p:cNvSpPr>
            <p:nvPr/>
          </p:nvSpPr>
          <p:spPr bwMode="auto">
            <a:xfrm>
              <a:off x="5148" y="1207"/>
              <a:ext cx="91" cy="91"/>
            </a:xfrm>
            <a:prstGeom prst="ellipse">
              <a:avLst/>
            </a:prstGeom>
            <a:solidFill>
              <a:schemeClr val="accent1"/>
            </a:solidFill>
            <a:ln w="9525" algn="ctr">
              <a:solidFill>
                <a:srgbClr val="FF0000"/>
              </a:solidFill>
              <a:round/>
              <a:headEnd/>
              <a:tailEnd/>
            </a:ln>
          </p:spPr>
          <p:txBody>
            <a:bodyPr wrap="none" anchor="ctr"/>
            <a:lstStyle/>
            <a:p>
              <a:endParaRPr lang="zh-CN" altLang="zh-CN">
                <a:latin typeface="Calibri" pitchFamily="34" charset="0"/>
              </a:endParaRPr>
            </a:p>
          </p:txBody>
        </p:sp>
        <p:sp>
          <p:nvSpPr>
            <p:cNvPr id="267273" name="Oval 9"/>
            <p:cNvSpPr>
              <a:spLocks noChangeArrowheads="1"/>
            </p:cNvSpPr>
            <p:nvPr/>
          </p:nvSpPr>
          <p:spPr bwMode="auto">
            <a:xfrm>
              <a:off x="5146" y="708"/>
              <a:ext cx="91" cy="91"/>
            </a:xfrm>
            <a:prstGeom prst="ellipse">
              <a:avLst/>
            </a:prstGeom>
            <a:solidFill>
              <a:schemeClr val="accent1"/>
            </a:solidFill>
            <a:ln w="9525" algn="ctr">
              <a:solidFill>
                <a:srgbClr val="FF0000"/>
              </a:solidFill>
              <a:round/>
              <a:headEnd/>
              <a:tailEnd/>
            </a:ln>
          </p:spPr>
          <p:txBody>
            <a:bodyPr wrap="none" anchor="ctr"/>
            <a:lstStyle/>
            <a:p>
              <a:endParaRPr lang="zh-CN" altLang="zh-CN">
                <a:latin typeface="Calibri" pitchFamily="34" charset="0"/>
              </a:endParaRPr>
            </a:p>
          </p:txBody>
        </p:sp>
        <p:cxnSp>
          <p:nvCxnSpPr>
            <p:cNvPr id="267274" name="AutoShape 10"/>
            <p:cNvCxnSpPr>
              <a:cxnSpLocks noChangeShapeType="1"/>
              <a:stCxn id="267269" idx="6"/>
              <a:endCxn id="267273" idx="2"/>
            </p:cNvCxnSpPr>
            <p:nvPr/>
          </p:nvCxnSpPr>
          <p:spPr bwMode="auto">
            <a:xfrm>
              <a:off x="4557" y="754"/>
              <a:ext cx="589" cy="0"/>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67275" name="AutoShape 11"/>
            <p:cNvCxnSpPr>
              <a:cxnSpLocks noChangeShapeType="1"/>
              <a:stCxn id="267269" idx="6"/>
              <a:endCxn id="267271" idx="1"/>
            </p:cNvCxnSpPr>
            <p:nvPr/>
          </p:nvCxnSpPr>
          <p:spPr bwMode="auto">
            <a:xfrm>
              <a:off x="4557" y="754"/>
              <a:ext cx="604" cy="193"/>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67276" name="AutoShape 12"/>
            <p:cNvCxnSpPr>
              <a:cxnSpLocks noChangeShapeType="1"/>
              <a:stCxn id="267269" idx="6"/>
              <a:endCxn id="267272" idx="1"/>
            </p:cNvCxnSpPr>
            <p:nvPr/>
          </p:nvCxnSpPr>
          <p:spPr bwMode="auto">
            <a:xfrm>
              <a:off x="4557" y="754"/>
              <a:ext cx="604" cy="466"/>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67277" name="AutoShape 13"/>
            <p:cNvCxnSpPr>
              <a:cxnSpLocks noChangeShapeType="1"/>
              <a:stCxn id="267270" idx="6"/>
              <a:endCxn id="267273" idx="3"/>
            </p:cNvCxnSpPr>
            <p:nvPr/>
          </p:nvCxnSpPr>
          <p:spPr bwMode="auto">
            <a:xfrm flipV="1">
              <a:off x="4557" y="786"/>
              <a:ext cx="602" cy="421"/>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67278" name="AutoShape 14"/>
            <p:cNvCxnSpPr>
              <a:cxnSpLocks noChangeShapeType="1"/>
              <a:stCxn id="267270" idx="6"/>
              <a:endCxn id="267271" idx="3"/>
            </p:cNvCxnSpPr>
            <p:nvPr/>
          </p:nvCxnSpPr>
          <p:spPr bwMode="auto">
            <a:xfrm flipV="1">
              <a:off x="4557" y="1012"/>
              <a:ext cx="604" cy="195"/>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67279" name="AutoShape 15"/>
            <p:cNvCxnSpPr>
              <a:cxnSpLocks noChangeShapeType="1"/>
              <a:stCxn id="267270" idx="6"/>
              <a:endCxn id="267272" idx="2"/>
            </p:cNvCxnSpPr>
            <p:nvPr/>
          </p:nvCxnSpPr>
          <p:spPr bwMode="auto">
            <a:xfrm>
              <a:off x="4557" y="1207"/>
              <a:ext cx="591" cy="46"/>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grpSp>
      <p:grpSp>
        <p:nvGrpSpPr>
          <p:cNvPr id="267280" name="Group 16"/>
          <p:cNvGrpSpPr>
            <a:grpSpLocks/>
          </p:cNvGrpSpPr>
          <p:nvPr/>
        </p:nvGrpSpPr>
        <p:grpSpPr bwMode="auto">
          <a:xfrm>
            <a:off x="4788024" y="4582306"/>
            <a:ext cx="1008063" cy="2017713"/>
            <a:chOff x="4513" y="1525"/>
            <a:chExt cx="635" cy="1271"/>
          </a:xfrm>
        </p:grpSpPr>
        <p:grpSp>
          <p:nvGrpSpPr>
            <p:cNvPr id="267281" name="Group 17"/>
            <p:cNvGrpSpPr>
              <a:grpSpLocks/>
            </p:cNvGrpSpPr>
            <p:nvPr/>
          </p:nvGrpSpPr>
          <p:grpSpPr bwMode="auto">
            <a:xfrm>
              <a:off x="4513" y="1525"/>
              <a:ext cx="635" cy="363"/>
              <a:chOff x="4377" y="1570"/>
              <a:chExt cx="863" cy="635"/>
            </a:xfrm>
          </p:grpSpPr>
          <p:sp>
            <p:nvSpPr>
              <p:cNvPr id="267282" name="Oval 18"/>
              <p:cNvSpPr>
                <a:spLocks noChangeArrowheads="1"/>
              </p:cNvSpPr>
              <p:nvPr/>
            </p:nvSpPr>
            <p:spPr bwMode="auto">
              <a:xfrm>
                <a:off x="4377" y="1570"/>
                <a:ext cx="182" cy="18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Calibri" pitchFamily="34" charset="0"/>
                </a:endParaRPr>
              </a:p>
            </p:txBody>
          </p:sp>
          <p:sp>
            <p:nvSpPr>
              <p:cNvPr id="267283" name="Oval 19"/>
              <p:cNvSpPr>
                <a:spLocks noChangeArrowheads="1"/>
              </p:cNvSpPr>
              <p:nvPr/>
            </p:nvSpPr>
            <p:spPr bwMode="auto">
              <a:xfrm>
                <a:off x="4377" y="2023"/>
                <a:ext cx="182" cy="18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Calibri" pitchFamily="34" charset="0"/>
                </a:endParaRPr>
              </a:p>
            </p:txBody>
          </p:sp>
          <p:sp>
            <p:nvSpPr>
              <p:cNvPr id="267284" name="Oval 20"/>
              <p:cNvSpPr>
                <a:spLocks noChangeArrowheads="1"/>
              </p:cNvSpPr>
              <p:nvPr/>
            </p:nvSpPr>
            <p:spPr bwMode="auto">
              <a:xfrm>
                <a:off x="5149" y="1842"/>
                <a:ext cx="91" cy="91"/>
              </a:xfrm>
              <a:prstGeom prst="ellipse">
                <a:avLst/>
              </a:prstGeom>
              <a:solidFill>
                <a:schemeClr val="accent1"/>
              </a:solidFill>
              <a:ln w="9525" algn="ctr">
                <a:solidFill>
                  <a:srgbClr val="FF0000"/>
                </a:solidFill>
                <a:round/>
                <a:headEnd/>
                <a:tailEnd/>
              </a:ln>
            </p:spPr>
            <p:txBody>
              <a:bodyPr wrap="none" anchor="ctr"/>
              <a:lstStyle/>
              <a:p>
                <a:endParaRPr lang="zh-CN" altLang="zh-CN">
                  <a:latin typeface="Calibri" pitchFamily="34" charset="0"/>
                </a:endParaRPr>
              </a:p>
            </p:txBody>
          </p:sp>
          <p:cxnSp>
            <p:nvCxnSpPr>
              <p:cNvPr id="267285" name="AutoShape 21"/>
              <p:cNvCxnSpPr>
                <a:cxnSpLocks noChangeShapeType="1"/>
                <a:stCxn id="267282" idx="6"/>
                <a:endCxn id="267284" idx="1"/>
              </p:cNvCxnSpPr>
              <p:nvPr/>
            </p:nvCxnSpPr>
            <p:spPr bwMode="auto">
              <a:xfrm>
                <a:off x="4559" y="1661"/>
                <a:ext cx="603" cy="194"/>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67286" name="AutoShape 22"/>
              <p:cNvCxnSpPr>
                <a:cxnSpLocks noChangeShapeType="1"/>
                <a:stCxn id="267283" idx="6"/>
                <a:endCxn id="267284" idx="3"/>
              </p:cNvCxnSpPr>
              <p:nvPr/>
            </p:nvCxnSpPr>
            <p:spPr bwMode="auto">
              <a:xfrm flipV="1">
                <a:off x="4559" y="1920"/>
                <a:ext cx="603" cy="194"/>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grpSp>
        <p:grpSp>
          <p:nvGrpSpPr>
            <p:cNvPr id="267287" name="Group 23"/>
            <p:cNvGrpSpPr>
              <a:grpSpLocks/>
            </p:cNvGrpSpPr>
            <p:nvPr/>
          </p:nvGrpSpPr>
          <p:grpSpPr bwMode="auto">
            <a:xfrm>
              <a:off x="4513" y="1979"/>
              <a:ext cx="635" cy="363"/>
              <a:chOff x="4377" y="1570"/>
              <a:chExt cx="863" cy="635"/>
            </a:xfrm>
          </p:grpSpPr>
          <p:sp>
            <p:nvSpPr>
              <p:cNvPr id="267288" name="Oval 24"/>
              <p:cNvSpPr>
                <a:spLocks noChangeArrowheads="1"/>
              </p:cNvSpPr>
              <p:nvPr/>
            </p:nvSpPr>
            <p:spPr bwMode="auto">
              <a:xfrm>
                <a:off x="4377" y="1570"/>
                <a:ext cx="182" cy="18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Calibri" pitchFamily="34" charset="0"/>
                </a:endParaRPr>
              </a:p>
            </p:txBody>
          </p:sp>
          <p:sp>
            <p:nvSpPr>
              <p:cNvPr id="267289" name="Oval 25"/>
              <p:cNvSpPr>
                <a:spLocks noChangeArrowheads="1"/>
              </p:cNvSpPr>
              <p:nvPr/>
            </p:nvSpPr>
            <p:spPr bwMode="auto">
              <a:xfrm>
                <a:off x="4377" y="2023"/>
                <a:ext cx="182" cy="18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Calibri" pitchFamily="34" charset="0"/>
                </a:endParaRPr>
              </a:p>
            </p:txBody>
          </p:sp>
          <p:sp>
            <p:nvSpPr>
              <p:cNvPr id="267290" name="Oval 26"/>
              <p:cNvSpPr>
                <a:spLocks noChangeArrowheads="1"/>
              </p:cNvSpPr>
              <p:nvPr/>
            </p:nvSpPr>
            <p:spPr bwMode="auto">
              <a:xfrm>
                <a:off x="5149" y="1842"/>
                <a:ext cx="91" cy="91"/>
              </a:xfrm>
              <a:prstGeom prst="ellipse">
                <a:avLst/>
              </a:prstGeom>
              <a:solidFill>
                <a:schemeClr val="accent1"/>
              </a:solidFill>
              <a:ln w="9525" algn="ctr">
                <a:solidFill>
                  <a:srgbClr val="FF0000"/>
                </a:solidFill>
                <a:round/>
                <a:headEnd/>
                <a:tailEnd/>
              </a:ln>
            </p:spPr>
            <p:txBody>
              <a:bodyPr wrap="none" anchor="ctr"/>
              <a:lstStyle/>
              <a:p>
                <a:endParaRPr lang="zh-CN" altLang="zh-CN">
                  <a:latin typeface="Calibri" pitchFamily="34" charset="0"/>
                </a:endParaRPr>
              </a:p>
            </p:txBody>
          </p:sp>
          <p:cxnSp>
            <p:nvCxnSpPr>
              <p:cNvPr id="267291" name="AutoShape 27"/>
              <p:cNvCxnSpPr>
                <a:cxnSpLocks noChangeShapeType="1"/>
                <a:stCxn id="267288" idx="6"/>
                <a:endCxn id="267290" idx="1"/>
              </p:cNvCxnSpPr>
              <p:nvPr/>
            </p:nvCxnSpPr>
            <p:spPr bwMode="auto">
              <a:xfrm>
                <a:off x="4559" y="1661"/>
                <a:ext cx="603" cy="194"/>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67292" name="AutoShape 28"/>
              <p:cNvCxnSpPr>
                <a:cxnSpLocks noChangeShapeType="1"/>
                <a:stCxn id="267289" idx="6"/>
                <a:endCxn id="267290" idx="3"/>
              </p:cNvCxnSpPr>
              <p:nvPr/>
            </p:nvCxnSpPr>
            <p:spPr bwMode="auto">
              <a:xfrm flipV="1">
                <a:off x="4559" y="1920"/>
                <a:ext cx="603" cy="194"/>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grpSp>
        <p:grpSp>
          <p:nvGrpSpPr>
            <p:cNvPr id="267293" name="Group 29"/>
            <p:cNvGrpSpPr>
              <a:grpSpLocks/>
            </p:cNvGrpSpPr>
            <p:nvPr/>
          </p:nvGrpSpPr>
          <p:grpSpPr bwMode="auto">
            <a:xfrm>
              <a:off x="4513" y="2433"/>
              <a:ext cx="635" cy="363"/>
              <a:chOff x="4377" y="1570"/>
              <a:chExt cx="863" cy="635"/>
            </a:xfrm>
          </p:grpSpPr>
          <p:sp>
            <p:nvSpPr>
              <p:cNvPr id="267294" name="Oval 30"/>
              <p:cNvSpPr>
                <a:spLocks noChangeArrowheads="1"/>
              </p:cNvSpPr>
              <p:nvPr/>
            </p:nvSpPr>
            <p:spPr bwMode="auto">
              <a:xfrm>
                <a:off x="4377" y="1570"/>
                <a:ext cx="182" cy="18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Calibri" pitchFamily="34" charset="0"/>
                </a:endParaRPr>
              </a:p>
            </p:txBody>
          </p:sp>
          <p:sp>
            <p:nvSpPr>
              <p:cNvPr id="267295" name="Oval 31"/>
              <p:cNvSpPr>
                <a:spLocks noChangeArrowheads="1"/>
              </p:cNvSpPr>
              <p:nvPr/>
            </p:nvSpPr>
            <p:spPr bwMode="auto">
              <a:xfrm>
                <a:off x="4377" y="2023"/>
                <a:ext cx="182" cy="18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Calibri" pitchFamily="34" charset="0"/>
                </a:endParaRPr>
              </a:p>
            </p:txBody>
          </p:sp>
          <p:sp>
            <p:nvSpPr>
              <p:cNvPr id="267296" name="Oval 32"/>
              <p:cNvSpPr>
                <a:spLocks noChangeArrowheads="1"/>
              </p:cNvSpPr>
              <p:nvPr/>
            </p:nvSpPr>
            <p:spPr bwMode="auto">
              <a:xfrm>
                <a:off x="5149" y="1842"/>
                <a:ext cx="91" cy="91"/>
              </a:xfrm>
              <a:prstGeom prst="ellipse">
                <a:avLst/>
              </a:prstGeom>
              <a:solidFill>
                <a:schemeClr val="accent1"/>
              </a:solidFill>
              <a:ln w="9525" algn="ctr">
                <a:solidFill>
                  <a:srgbClr val="FF0000"/>
                </a:solidFill>
                <a:round/>
                <a:headEnd/>
                <a:tailEnd/>
              </a:ln>
            </p:spPr>
            <p:txBody>
              <a:bodyPr wrap="none" anchor="ctr"/>
              <a:lstStyle/>
              <a:p>
                <a:endParaRPr lang="zh-CN" altLang="zh-CN">
                  <a:latin typeface="Calibri" pitchFamily="34" charset="0"/>
                </a:endParaRPr>
              </a:p>
            </p:txBody>
          </p:sp>
          <p:cxnSp>
            <p:nvCxnSpPr>
              <p:cNvPr id="267297" name="AutoShape 33"/>
              <p:cNvCxnSpPr>
                <a:cxnSpLocks noChangeShapeType="1"/>
                <a:stCxn id="267294" idx="6"/>
                <a:endCxn id="267296" idx="1"/>
              </p:cNvCxnSpPr>
              <p:nvPr/>
            </p:nvCxnSpPr>
            <p:spPr bwMode="auto">
              <a:xfrm>
                <a:off x="4559" y="1661"/>
                <a:ext cx="603" cy="194"/>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67298" name="AutoShape 34"/>
              <p:cNvCxnSpPr>
                <a:cxnSpLocks noChangeShapeType="1"/>
                <a:stCxn id="267295" idx="6"/>
                <a:endCxn id="267296" idx="3"/>
              </p:cNvCxnSpPr>
              <p:nvPr/>
            </p:nvCxnSpPr>
            <p:spPr bwMode="auto">
              <a:xfrm flipV="1">
                <a:off x="4559" y="1920"/>
                <a:ext cx="603" cy="194"/>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grpSp>
      </p:grpSp>
      <p:sp>
        <p:nvSpPr>
          <p:cNvPr id="267299" name="Text Box 35"/>
          <p:cNvSpPr txBox="1">
            <a:spLocks noChangeArrowheads="1"/>
          </p:cNvSpPr>
          <p:nvPr/>
        </p:nvSpPr>
        <p:spPr bwMode="auto">
          <a:xfrm>
            <a:off x="1331640" y="6014494"/>
            <a:ext cx="10795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r>
              <a:rPr lang="en-US" altLang="zh-CN" sz="2000">
                <a:solidFill>
                  <a:srgbClr val="0000CC"/>
                </a:solidFill>
                <a:latin typeface="Times New Roman" pitchFamily="18" charset="0"/>
              </a:rPr>
              <a:t>ACON</a:t>
            </a:r>
          </a:p>
        </p:txBody>
      </p:sp>
      <p:sp>
        <p:nvSpPr>
          <p:cNvPr id="267300" name="Text Box 36"/>
          <p:cNvSpPr txBox="1">
            <a:spLocks noChangeArrowheads="1"/>
          </p:cNvSpPr>
          <p:nvPr/>
        </p:nvSpPr>
        <p:spPr bwMode="auto">
          <a:xfrm>
            <a:off x="6444208" y="5618104"/>
            <a:ext cx="10795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r>
              <a:rPr lang="en-US" altLang="zh-CN" sz="2000" dirty="0">
                <a:solidFill>
                  <a:srgbClr val="0000CC"/>
                </a:solidFill>
                <a:latin typeface="Times New Roman" pitchFamily="18" charset="0"/>
              </a:rPr>
              <a:t>OCON</a:t>
            </a:r>
          </a:p>
        </p:txBody>
      </p:sp>
      <p:sp>
        <p:nvSpPr>
          <p:cNvPr id="38" name="Text Box 6"/>
          <p:cNvSpPr txBox="1">
            <a:spLocks noChangeArrowheads="1"/>
          </p:cNvSpPr>
          <p:nvPr/>
        </p:nvSpPr>
        <p:spPr bwMode="auto">
          <a:xfrm>
            <a:off x="863600" y="-63388"/>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4400" b="1" dirty="0" smtClean="0">
                <a:solidFill>
                  <a:schemeClr val="accent2"/>
                </a:solidFill>
                <a:latin typeface="方正姚体" pitchFamily="2" charset="-122"/>
                <a:ea typeface="方正姚体" pitchFamily="2" charset="-122"/>
                <a:cs typeface="+mj-cs"/>
              </a:rPr>
              <a:t>感知机</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5" name="Rectangle 3"/>
          <p:cNvSpPr>
            <a:spLocks noGrp="1" noChangeArrowheads="1"/>
          </p:cNvSpPr>
          <p:nvPr>
            <p:ph type="body" idx="1"/>
          </p:nvPr>
        </p:nvSpPr>
        <p:spPr>
          <a:xfrm>
            <a:off x="468313" y="368300"/>
            <a:ext cx="5291137" cy="5868988"/>
          </a:xfrm>
        </p:spPr>
        <p:txBody>
          <a:bodyPr/>
          <a:lstStyle/>
          <a:p>
            <a:r>
              <a:rPr lang="zh-CN" altLang="en-US" sz="2800" dirty="0" smtClean="0">
                <a:solidFill>
                  <a:srgbClr val="00B050"/>
                </a:solidFill>
              </a:rPr>
              <a:t>例</a:t>
            </a:r>
            <a:r>
              <a:rPr lang="zh-CN" altLang="en-US" sz="2800" dirty="0">
                <a:solidFill>
                  <a:srgbClr val="00B050"/>
                </a:solidFill>
              </a:rPr>
              <a:t>： 字符识别</a:t>
            </a:r>
          </a:p>
          <a:p>
            <a:pPr lvl="1"/>
            <a:r>
              <a:rPr lang="en-US" altLang="zh-CN" sz="2400" dirty="0">
                <a:solidFill>
                  <a:srgbClr val="00B050"/>
                </a:solidFill>
              </a:rPr>
              <a:t>8x8</a:t>
            </a:r>
            <a:r>
              <a:rPr lang="zh-CN" altLang="en-US" sz="2400" dirty="0">
                <a:solidFill>
                  <a:srgbClr val="00B050"/>
                </a:solidFill>
              </a:rPr>
              <a:t>个格子组成的一块面板。每一个格子里放了一个小灯，每个小灯都可独立地被打开（格子变亮）或关闭（格子变黑），这样面板就可以用来显示十个数字符号。</a:t>
            </a:r>
          </a:p>
          <a:p>
            <a:pPr lvl="1"/>
            <a:r>
              <a:rPr lang="en-US" altLang="zh-CN" sz="2400" dirty="0">
                <a:solidFill>
                  <a:srgbClr val="00B050"/>
                </a:solidFill>
              </a:rPr>
              <a:t>ACON:</a:t>
            </a:r>
            <a:r>
              <a:rPr lang="zh-CN" altLang="en-US" sz="2400" dirty="0">
                <a:solidFill>
                  <a:srgbClr val="00B050"/>
                </a:solidFill>
              </a:rPr>
              <a:t>接收面板的状态作为输入，然后输出</a:t>
            </a:r>
            <a:r>
              <a:rPr lang="en-US" altLang="zh-CN" sz="2400" dirty="0">
                <a:solidFill>
                  <a:srgbClr val="00B050"/>
                </a:solidFill>
              </a:rPr>
              <a:t>0,1,…,9</a:t>
            </a:r>
            <a:r>
              <a:rPr lang="zh-CN" altLang="en-US" sz="2400" dirty="0">
                <a:solidFill>
                  <a:srgbClr val="00B050"/>
                </a:solidFill>
              </a:rPr>
              <a:t>的分类结果，结果如</a:t>
            </a:r>
            <a:r>
              <a:rPr lang="en-US" altLang="zh-CN" sz="2400" dirty="0">
                <a:solidFill>
                  <a:srgbClr val="00B050"/>
                </a:solidFill>
              </a:rPr>
              <a:t>[0, 0,…, 1,…, 0] </a:t>
            </a:r>
          </a:p>
          <a:p>
            <a:pPr lvl="1"/>
            <a:r>
              <a:rPr lang="en-US" altLang="zh-CN" sz="2400" dirty="0">
                <a:solidFill>
                  <a:srgbClr val="00B050"/>
                </a:solidFill>
              </a:rPr>
              <a:t>OCON</a:t>
            </a:r>
            <a:r>
              <a:rPr lang="zh-CN" altLang="en-US" sz="2400" dirty="0">
                <a:solidFill>
                  <a:srgbClr val="00B050"/>
                </a:solidFill>
              </a:rPr>
              <a:t>：每个网络接收面板的状态作为输入，然后输出一个</a:t>
            </a:r>
            <a:r>
              <a:rPr lang="en-US" altLang="zh-CN" sz="2400" dirty="0">
                <a:solidFill>
                  <a:srgbClr val="00B050"/>
                </a:solidFill>
              </a:rPr>
              <a:t>1</a:t>
            </a:r>
            <a:r>
              <a:rPr lang="zh-CN" altLang="en-US" sz="2400" dirty="0">
                <a:solidFill>
                  <a:srgbClr val="00B050"/>
                </a:solidFill>
              </a:rPr>
              <a:t>或</a:t>
            </a:r>
            <a:r>
              <a:rPr lang="en-US" altLang="zh-CN" sz="2400" dirty="0">
                <a:solidFill>
                  <a:srgbClr val="00B050"/>
                </a:solidFill>
              </a:rPr>
              <a:t>0</a:t>
            </a:r>
            <a:r>
              <a:rPr lang="zh-CN" altLang="en-US" sz="2400" dirty="0">
                <a:solidFill>
                  <a:srgbClr val="00B050"/>
                </a:solidFill>
              </a:rPr>
              <a:t>；例如网络</a:t>
            </a:r>
            <a:r>
              <a:rPr lang="en-US" altLang="zh-CN" sz="2400" dirty="0">
                <a:solidFill>
                  <a:srgbClr val="00B050"/>
                </a:solidFill>
              </a:rPr>
              <a:t>4</a:t>
            </a:r>
            <a:r>
              <a:rPr lang="zh-CN" altLang="en-US" sz="2400" dirty="0">
                <a:solidFill>
                  <a:srgbClr val="00B050"/>
                </a:solidFill>
              </a:rPr>
              <a:t>输出</a:t>
            </a:r>
            <a:r>
              <a:rPr lang="en-US" altLang="zh-CN" sz="2400" dirty="0">
                <a:solidFill>
                  <a:srgbClr val="00B050"/>
                </a:solidFill>
              </a:rPr>
              <a:t>1</a:t>
            </a:r>
            <a:r>
              <a:rPr lang="zh-CN" altLang="en-US" sz="2400" dirty="0">
                <a:solidFill>
                  <a:srgbClr val="00B050"/>
                </a:solidFill>
              </a:rPr>
              <a:t>代表</a:t>
            </a:r>
            <a:r>
              <a:rPr lang="en-US" altLang="zh-CN" sz="2400" dirty="0">
                <a:solidFill>
                  <a:srgbClr val="00B050"/>
                </a:solidFill>
              </a:rPr>
              <a:t>ANN</a:t>
            </a:r>
            <a:r>
              <a:rPr lang="zh-CN" altLang="en-US" sz="2400" dirty="0">
                <a:solidFill>
                  <a:srgbClr val="00B050"/>
                </a:solidFill>
              </a:rPr>
              <a:t>确认已显示了数字“</a:t>
            </a:r>
            <a:r>
              <a:rPr lang="en-US" altLang="zh-CN" sz="2400" dirty="0">
                <a:solidFill>
                  <a:srgbClr val="00B050"/>
                </a:solidFill>
              </a:rPr>
              <a:t>4”</a:t>
            </a:r>
            <a:r>
              <a:rPr lang="zh-CN" altLang="en-US" sz="2400" dirty="0">
                <a:solidFill>
                  <a:srgbClr val="00B050"/>
                </a:solidFill>
              </a:rPr>
              <a:t>，而输出</a:t>
            </a:r>
            <a:r>
              <a:rPr lang="en-US" altLang="zh-CN" sz="2400" dirty="0">
                <a:solidFill>
                  <a:srgbClr val="00B050"/>
                </a:solidFill>
              </a:rPr>
              <a:t>0</a:t>
            </a:r>
            <a:r>
              <a:rPr lang="zh-CN" altLang="en-US" sz="2400" dirty="0">
                <a:solidFill>
                  <a:srgbClr val="00B050"/>
                </a:solidFill>
              </a:rPr>
              <a:t>表示没有显示“</a:t>
            </a:r>
            <a:r>
              <a:rPr lang="en-US" altLang="zh-CN" sz="2400" dirty="0">
                <a:solidFill>
                  <a:srgbClr val="00B050"/>
                </a:solidFill>
              </a:rPr>
              <a:t>4”</a:t>
            </a:r>
            <a:r>
              <a:rPr lang="zh-CN" altLang="en-US" sz="2400" dirty="0">
                <a:solidFill>
                  <a:srgbClr val="00B050"/>
                </a:solidFill>
              </a:rPr>
              <a:t>。</a:t>
            </a:r>
          </a:p>
        </p:txBody>
      </p:sp>
      <p:pic>
        <p:nvPicPr>
          <p:cNvPr id="269317" name="Picture 5" descr="fig%2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9813" y="2457450"/>
            <a:ext cx="2457450" cy="2343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107504" y="846104"/>
            <a:ext cx="8981281" cy="3188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20000"/>
              </a:lnSpc>
              <a:spcBef>
                <a:spcPts val="1200"/>
              </a:spcBef>
              <a:buFont typeface="Arial" pitchFamily="34" charset="0"/>
              <a:buChar char="•"/>
            </a:pPr>
            <a:r>
              <a:rPr lang="en-US" altLang="zh-CN" sz="2200" b="1" dirty="0" smtClean="0">
                <a:solidFill>
                  <a:srgbClr val="C00000"/>
                </a:solidFill>
                <a:latin typeface="幼圆" pitchFamily="49" charset="-122"/>
                <a:ea typeface="幼圆" pitchFamily="49" charset="-122"/>
              </a:rPr>
              <a:t>BP</a:t>
            </a:r>
            <a:r>
              <a:rPr lang="zh-CN" altLang="en-US" sz="2200" b="1" dirty="0" smtClean="0">
                <a:solidFill>
                  <a:srgbClr val="C00000"/>
                </a:solidFill>
                <a:latin typeface="幼圆" pitchFamily="49" charset="-122"/>
                <a:ea typeface="幼圆" pitchFamily="49" charset="-122"/>
              </a:rPr>
              <a:t>网络</a:t>
            </a:r>
            <a:r>
              <a:rPr lang="en-US" altLang="zh-CN" sz="2200" b="1" dirty="0" smtClean="0">
                <a:solidFill>
                  <a:srgbClr val="C00000"/>
                </a:solidFill>
                <a:latin typeface="幼圆" pitchFamily="49" charset="-122"/>
                <a:ea typeface="幼圆" pitchFamily="49" charset="-122"/>
              </a:rPr>
              <a:t>(</a:t>
            </a:r>
            <a:r>
              <a:rPr lang="zh-CN" altLang="en-US" sz="2200" b="1" dirty="0" smtClean="0">
                <a:solidFill>
                  <a:srgbClr val="C00000"/>
                </a:solidFill>
                <a:latin typeface="幼圆" pitchFamily="49" charset="-122"/>
                <a:ea typeface="幼圆" pitchFamily="49" charset="-122"/>
              </a:rPr>
              <a:t>误差反向传播）：</a:t>
            </a:r>
            <a:endParaRPr lang="en-US" altLang="zh-CN" sz="2200" b="1" dirty="0" smtClean="0">
              <a:solidFill>
                <a:srgbClr val="C00000"/>
              </a:solidFill>
              <a:latin typeface="幼圆" pitchFamily="49" charset="-122"/>
              <a:ea typeface="幼圆" pitchFamily="49" charset="-122"/>
            </a:endParaRPr>
          </a:p>
          <a:p>
            <a:pPr marL="800100" lvl="1" indent="-342900">
              <a:lnSpc>
                <a:spcPct val="120000"/>
              </a:lnSpc>
              <a:spcBef>
                <a:spcPts val="1200"/>
              </a:spcBef>
              <a:buFont typeface="Arial" pitchFamily="34" charset="0"/>
              <a:buChar char="•"/>
            </a:pPr>
            <a:r>
              <a:rPr lang="zh-CN" altLang="en-US" sz="2000" b="1" dirty="0" smtClean="0">
                <a:solidFill>
                  <a:srgbClr val="FF0000"/>
                </a:solidFill>
                <a:latin typeface="仿宋_GB2312" pitchFamily="49" charset="-122"/>
                <a:ea typeface="仿宋_GB2312" pitchFamily="49" charset="-122"/>
              </a:rPr>
              <a:t>同</a:t>
            </a:r>
            <a:r>
              <a:rPr lang="zh-CN" altLang="en-US" sz="2000" b="1" dirty="0">
                <a:solidFill>
                  <a:srgbClr val="FF0000"/>
                </a:solidFill>
                <a:latin typeface="仿宋_GB2312" pitchFamily="49" charset="-122"/>
                <a:ea typeface="仿宋_GB2312" pitchFamily="49" charset="-122"/>
              </a:rPr>
              <a:t>层节点之间不存在相互</a:t>
            </a:r>
            <a:r>
              <a:rPr lang="zh-CN" altLang="en-US" sz="2000" b="1" dirty="0" smtClean="0">
                <a:solidFill>
                  <a:srgbClr val="FF0000"/>
                </a:solidFill>
                <a:latin typeface="仿宋_GB2312" pitchFamily="49" charset="-122"/>
                <a:ea typeface="仿宋_GB2312" pitchFamily="49" charset="-122"/>
              </a:rPr>
              <a:t>连接</a:t>
            </a:r>
            <a:endParaRPr lang="en-US" altLang="zh-CN" sz="2000" b="1" dirty="0">
              <a:solidFill>
                <a:srgbClr val="0000CC"/>
              </a:solidFill>
              <a:latin typeface="仿宋_GB2312" pitchFamily="49" charset="-122"/>
              <a:ea typeface="仿宋_GB2312" pitchFamily="49" charset="-122"/>
            </a:endParaRPr>
          </a:p>
          <a:p>
            <a:pPr marL="800100" lvl="1" indent="-342900">
              <a:lnSpc>
                <a:spcPct val="120000"/>
              </a:lnSpc>
              <a:spcBef>
                <a:spcPts val="1200"/>
              </a:spcBef>
              <a:buFont typeface="Arial" pitchFamily="34" charset="0"/>
              <a:buChar char="•"/>
            </a:pPr>
            <a:r>
              <a:rPr lang="zh-CN" altLang="en-US" sz="2000" b="1" dirty="0" smtClean="0">
                <a:solidFill>
                  <a:srgbClr val="FF0000"/>
                </a:solidFill>
                <a:latin typeface="仿宋_GB2312" pitchFamily="49" charset="-122"/>
                <a:ea typeface="仿宋_GB2312" pitchFamily="49" charset="-122"/>
              </a:rPr>
              <a:t>层</a:t>
            </a:r>
            <a:r>
              <a:rPr lang="zh-CN" altLang="en-US" sz="2000" b="1" dirty="0">
                <a:solidFill>
                  <a:srgbClr val="FF0000"/>
                </a:solidFill>
                <a:latin typeface="仿宋_GB2312" pitchFamily="49" charset="-122"/>
                <a:ea typeface="仿宋_GB2312" pitchFamily="49" charset="-122"/>
              </a:rPr>
              <a:t>与层之间多采用全</a:t>
            </a:r>
            <a:r>
              <a:rPr lang="zh-CN" altLang="en-US" sz="2000" b="1" dirty="0" smtClean="0">
                <a:solidFill>
                  <a:srgbClr val="FF0000"/>
                </a:solidFill>
                <a:latin typeface="仿宋_GB2312" pitchFamily="49" charset="-122"/>
                <a:ea typeface="仿宋_GB2312" pitchFamily="49" charset="-122"/>
              </a:rPr>
              <a:t>互连</a:t>
            </a:r>
            <a:r>
              <a:rPr lang="zh-CN" altLang="en-US" sz="2000" b="1" dirty="0" smtClean="0">
                <a:solidFill>
                  <a:srgbClr val="0000CC"/>
                </a:solidFill>
                <a:latin typeface="仿宋_GB2312" pitchFamily="49" charset="-122"/>
                <a:ea typeface="仿宋_GB2312" pitchFamily="49" charset="-122"/>
              </a:rPr>
              <a:t>，</a:t>
            </a:r>
            <a:endParaRPr lang="en-US" altLang="zh-CN" sz="2000" b="1" dirty="0">
              <a:solidFill>
                <a:srgbClr val="0000CC"/>
              </a:solidFill>
              <a:latin typeface="仿宋_GB2312" pitchFamily="49" charset="-122"/>
              <a:ea typeface="仿宋_GB2312" pitchFamily="49" charset="-122"/>
            </a:endParaRPr>
          </a:p>
          <a:p>
            <a:pPr marL="800100" lvl="1" indent="-342900">
              <a:lnSpc>
                <a:spcPct val="120000"/>
              </a:lnSpc>
              <a:spcBef>
                <a:spcPts val="1200"/>
              </a:spcBef>
              <a:buFont typeface="Arial" pitchFamily="34" charset="0"/>
              <a:buChar char="•"/>
            </a:pPr>
            <a:r>
              <a:rPr lang="zh-CN" altLang="en-US" sz="2000" b="1" dirty="0" smtClean="0">
                <a:solidFill>
                  <a:srgbClr val="0000CC"/>
                </a:solidFill>
                <a:latin typeface="仿宋_GB2312" pitchFamily="49" charset="-122"/>
                <a:ea typeface="仿宋_GB2312" pitchFamily="49" charset="-122"/>
              </a:rPr>
              <a:t>各</a:t>
            </a:r>
            <a:r>
              <a:rPr lang="zh-CN" altLang="en-US" sz="2000" b="1" dirty="0">
                <a:solidFill>
                  <a:srgbClr val="0000CC"/>
                </a:solidFill>
                <a:latin typeface="仿宋_GB2312" pitchFamily="49" charset="-122"/>
                <a:ea typeface="仿宋_GB2312" pitchFamily="49" charset="-122"/>
              </a:rPr>
              <a:t>层的</a:t>
            </a:r>
            <a:r>
              <a:rPr lang="zh-CN" altLang="en-US" sz="2000" b="1" dirty="0">
                <a:solidFill>
                  <a:srgbClr val="FF0000"/>
                </a:solidFill>
                <a:latin typeface="仿宋_GB2312" pitchFamily="49" charset="-122"/>
                <a:ea typeface="仿宋_GB2312" pitchFamily="49" charset="-122"/>
              </a:rPr>
              <a:t>连接权值可</a:t>
            </a:r>
            <a:r>
              <a:rPr lang="zh-CN" altLang="en-US" sz="2000" b="1" dirty="0" smtClean="0">
                <a:solidFill>
                  <a:srgbClr val="FF0000"/>
                </a:solidFill>
                <a:latin typeface="仿宋_GB2312" pitchFamily="49" charset="-122"/>
                <a:ea typeface="仿宋_GB2312" pitchFamily="49" charset="-122"/>
              </a:rPr>
              <a:t>调</a:t>
            </a:r>
            <a:endParaRPr lang="en-US" altLang="zh-CN" sz="2000" b="1" dirty="0">
              <a:solidFill>
                <a:srgbClr val="FF0000"/>
              </a:solidFill>
              <a:latin typeface="幼圆" pitchFamily="49" charset="-122"/>
              <a:ea typeface="幼圆" pitchFamily="49" charset="-122"/>
            </a:endParaRPr>
          </a:p>
          <a:p>
            <a:pPr marL="342900" indent="-342900">
              <a:lnSpc>
                <a:spcPct val="120000"/>
              </a:lnSpc>
              <a:spcBef>
                <a:spcPts val="1200"/>
              </a:spcBef>
              <a:buFont typeface="Arial" pitchFamily="34" charset="0"/>
              <a:buChar char="•"/>
            </a:pPr>
            <a:r>
              <a:rPr lang="en-US" altLang="zh-CN" sz="2200" b="1" dirty="0" smtClean="0">
                <a:latin typeface="幼圆" pitchFamily="49" charset="-122"/>
                <a:ea typeface="幼圆" pitchFamily="49" charset="-122"/>
              </a:rPr>
              <a:t>1986</a:t>
            </a:r>
            <a:r>
              <a:rPr lang="zh-CN" altLang="en-US" sz="2200" b="1" dirty="0">
                <a:latin typeface="幼圆" pitchFamily="49" charset="-122"/>
                <a:ea typeface="幼圆" pitchFamily="49" charset="-122"/>
              </a:rPr>
              <a:t>年由美国加州大学的鲁梅尔哈特和</a:t>
            </a:r>
            <a:r>
              <a:rPr lang="zh-CN" altLang="en-US" sz="2200" b="1" dirty="0" smtClean="0">
                <a:latin typeface="幼圆" pitchFamily="49" charset="-122"/>
                <a:ea typeface="幼圆" pitchFamily="49" charset="-122"/>
              </a:rPr>
              <a:t>麦克莱兰提出</a:t>
            </a:r>
            <a:endParaRPr lang="en-US" altLang="zh-CN" sz="2200" b="1" dirty="0" smtClean="0">
              <a:latin typeface="幼圆" pitchFamily="49" charset="-122"/>
              <a:ea typeface="幼圆" pitchFamily="49" charset="-122"/>
            </a:endParaRPr>
          </a:p>
          <a:p>
            <a:pPr marL="342900" indent="-342900">
              <a:lnSpc>
                <a:spcPct val="120000"/>
              </a:lnSpc>
              <a:spcBef>
                <a:spcPts val="1200"/>
              </a:spcBef>
              <a:buFont typeface="Arial" pitchFamily="34" charset="0"/>
              <a:buChar char="•"/>
            </a:pPr>
            <a:r>
              <a:rPr lang="zh-CN" altLang="en-US" sz="2200" b="1" dirty="0" smtClean="0">
                <a:latin typeface="幼圆" pitchFamily="49" charset="-122"/>
                <a:ea typeface="幼圆" pitchFamily="49" charset="-122"/>
              </a:rPr>
              <a:t>实现</a:t>
            </a:r>
            <a:r>
              <a:rPr lang="zh-CN" altLang="en-US" sz="2200" b="1" dirty="0">
                <a:latin typeface="幼圆" pitchFamily="49" charset="-122"/>
                <a:ea typeface="幼圆" pitchFamily="49" charset="-122"/>
              </a:rPr>
              <a:t>了明斯基的多层网络的设想，是使用最广泛的一种</a:t>
            </a:r>
            <a:r>
              <a:rPr lang="zh-CN" altLang="en-US" sz="2200" b="1" dirty="0" smtClean="0">
                <a:latin typeface="幼圆" pitchFamily="49" charset="-122"/>
                <a:ea typeface="幼圆" pitchFamily="49" charset="-122"/>
              </a:rPr>
              <a:t>神经网络模型</a:t>
            </a:r>
            <a:endParaRPr lang="zh-CN" altLang="en-US" sz="2200" b="1" dirty="0">
              <a:latin typeface="幼圆" pitchFamily="49" charset="-122"/>
              <a:ea typeface="幼圆" pitchFamily="49" charset="-122"/>
            </a:endParaRPr>
          </a:p>
        </p:txBody>
      </p:sp>
      <p:grpSp>
        <p:nvGrpSpPr>
          <p:cNvPr id="87043" name="Group 3"/>
          <p:cNvGrpSpPr>
            <a:grpSpLocks noChangeAspect="1"/>
          </p:cNvGrpSpPr>
          <p:nvPr/>
        </p:nvGrpSpPr>
        <p:grpSpPr bwMode="auto">
          <a:xfrm>
            <a:off x="1043616" y="4154278"/>
            <a:ext cx="6480175" cy="2444353"/>
            <a:chOff x="1820" y="9768"/>
            <a:chExt cx="4877" cy="1866"/>
          </a:xfrm>
        </p:grpSpPr>
        <p:sp>
          <p:nvSpPr>
            <p:cNvPr id="87044" name="AutoShape 4"/>
            <p:cNvSpPr>
              <a:spLocks noChangeAspect="1" noChangeArrowheads="1"/>
            </p:cNvSpPr>
            <p:nvPr/>
          </p:nvSpPr>
          <p:spPr bwMode="auto">
            <a:xfrm>
              <a:off x="1820" y="9768"/>
              <a:ext cx="4877" cy="1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7045" name="AutoShape 5"/>
            <p:cNvSpPr>
              <a:spLocks noChangeArrowheads="1"/>
            </p:cNvSpPr>
            <p:nvPr/>
          </p:nvSpPr>
          <p:spPr bwMode="auto">
            <a:xfrm>
              <a:off x="2317" y="9846"/>
              <a:ext cx="159" cy="158"/>
            </a:xfrm>
            <a:prstGeom prst="flowChartConnector">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46" name="Oval 6"/>
            <p:cNvSpPr>
              <a:spLocks noChangeArrowheads="1"/>
            </p:cNvSpPr>
            <p:nvPr/>
          </p:nvSpPr>
          <p:spPr bwMode="auto">
            <a:xfrm>
              <a:off x="2334" y="10241"/>
              <a:ext cx="159" cy="157"/>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47" name="Oval 7"/>
            <p:cNvSpPr>
              <a:spLocks noChangeArrowheads="1"/>
            </p:cNvSpPr>
            <p:nvPr/>
          </p:nvSpPr>
          <p:spPr bwMode="auto">
            <a:xfrm>
              <a:off x="2352" y="10845"/>
              <a:ext cx="160" cy="158"/>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48" name="Oval 8"/>
            <p:cNvSpPr>
              <a:spLocks noChangeArrowheads="1"/>
            </p:cNvSpPr>
            <p:nvPr/>
          </p:nvSpPr>
          <p:spPr bwMode="auto">
            <a:xfrm>
              <a:off x="3966" y="9846"/>
              <a:ext cx="160" cy="184"/>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49" name="Oval 9"/>
            <p:cNvSpPr>
              <a:spLocks noChangeArrowheads="1"/>
            </p:cNvSpPr>
            <p:nvPr/>
          </p:nvSpPr>
          <p:spPr bwMode="auto">
            <a:xfrm>
              <a:off x="3966" y="10241"/>
              <a:ext cx="162" cy="153"/>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0" name="Oval 10"/>
            <p:cNvSpPr>
              <a:spLocks noChangeArrowheads="1"/>
            </p:cNvSpPr>
            <p:nvPr/>
          </p:nvSpPr>
          <p:spPr bwMode="auto">
            <a:xfrm>
              <a:off x="3984" y="10845"/>
              <a:ext cx="158" cy="158"/>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1" name="Oval 11"/>
            <p:cNvSpPr>
              <a:spLocks noChangeArrowheads="1"/>
            </p:cNvSpPr>
            <p:nvPr/>
          </p:nvSpPr>
          <p:spPr bwMode="auto">
            <a:xfrm>
              <a:off x="5438" y="10241"/>
              <a:ext cx="162" cy="156"/>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2" name="Oval 12"/>
            <p:cNvSpPr>
              <a:spLocks noChangeArrowheads="1"/>
            </p:cNvSpPr>
            <p:nvPr/>
          </p:nvSpPr>
          <p:spPr bwMode="auto">
            <a:xfrm>
              <a:off x="5438" y="9846"/>
              <a:ext cx="162" cy="156"/>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3" name="Oval 13"/>
            <p:cNvSpPr>
              <a:spLocks noChangeArrowheads="1"/>
            </p:cNvSpPr>
            <p:nvPr/>
          </p:nvSpPr>
          <p:spPr bwMode="auto">
            <a:xfrm>
              <a:off x="5438" y="10845"/>
              <a:ext cx="161" cy="15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4" name="Line 14"/>
            <p:cNvSpPr>
              <a:spLocks noChangeShapeType="1"/>
            </p:cNvSpPr>
            <p:nvPr/>
          </p:nvSpPr>
          <p:spPr bwMode="auto">
            <a:xfrm>
              <a:off x="2494" y="9899"/>
              <a:ext cx="1472"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5" name="Line 15"/>
            <p:cNvSpPr>
              <a:spLocks noChangeShapeType="1"/>
            </p:cNvSpPr>
            <p:nvPr/>
          </p:nvSpPr>
          <p:spPr bwMode="auto">
            <a:xfrm>
              <a:off x="2459" y="9925"/>
              <a:ext cx="1507" cy="34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6" name="Line 16"/>
            <p:cNvSpPr>
              <a:spLocks noChangeShapeType="1"/>
            </p:cNvSpPr>
            <p:nvPr/>
          </p:nvSpPr>
          <p:spPr bwMode="auto">
            <a:xfrm>
              <a:off x="2459" y="9951"/>
              <a:ext cx="1560" cy="94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7" name="Line 17"/>
            <p:cNvSpPr>
              <a:spLocks noChangeShapeType="1"/>
            </p:cNvSpPr>
            <p:nvPr/>
          </p:nvSpPr>
          <p:spPr bwMode="auto">
            <a:xfrm flipV="1">
              <a:off x="2476" y="9951"/>
              <a:ext cx="1455" cy="31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8" name="Line 18"/>
            <p:cNvSpPr>
              <a:spLocks noChangeShapeType="1"/>
            </p:cNvSpPr>
            <p:nvPr/>
          </p:nvSpPr>
          <p:spPr bwMode="auto">
            <a:xfrm flipV="1">
              <a:off x="2512" y="10320"/>
              <a:ext cx="1472"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59" name="Line 19"/>
            <p:cNvSpPr>
              <a:spLocks noChangeShapeType="1"/>
            </p:cNvSpPr>
            <p:nvPr/>
          </p:nvSpPr>
          <p:spPr bwMode="auto">
            <a:xfrm>
              <a:off x="2476" y="10346"/>
              <a:ext cx="1525" cy="57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0" name="Line 20"/>
            <p:cNvSpPr>
              <a:spLocks noChangeShapeType="1"/>
            </p:cNvSpPr>
            <p:nvPr/>
          </p:nvSpPr>
          <p:spPr bwMode="auto">
            <a:xfrm flipV="1">
              <a:off x="2529" y="10004"/>
              <a:ext cx="1437" cy="86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1" name="Line 21"/>
            <p:cNvSpPr>
              <a:spLocks noChangeShapeType="1"/>
            </p:cNvSpPr>
            <p:nvPr/>
          </p:nvSpPr>
          <p:spPr bwMode="auto">
            <a:xfrm flipV="1">
              <a:off x="2494" y="10346"/>
              <a:ext cx="1454" cy="57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2" name="Line 22"/>
            <p:cNvSpPr>
              <a:spLocks noChangeShapeType="1"/>
            </p:cNvSpPr>
            <p:nvPr/>
          </p:nvSpPr>
          <p:spPr bwMode="auto">
            <a:xfrm>
              <a:off x="2529" y="10924"/>
              <a:ext cx="1472" cy="2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3" name="Line 23"/>
            <p:cNvSpPr>
              <a:spLocks noChangeShapeType="1"/>
            </p:cNvSpPr>
            <p:nvPr/>
          </p:nvSpPr>
          <p:spPr bwMode="auto">
            <a:xfrm>
              <a:off x="4126" y="9925"/>
              <a:ext cx="1347"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4" name="Line 24"/>
            <p:cNvSpPr>
              <a:spLocks noChangeShapeType="1"/>
            </p:cNvSpPr>
            <p:nvPr/>
          </p:nvSpPr>
          <p:spPr bwMode="auto">
            <a:xfrm>
              <a:off x="4108" y="10320"/>
              <a:ext cx="1347"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5" name="Line 25"/>
            <p:cNvSpPr>
              <a:spLocks noChangeShapeType="1"/>
            </p:cNvSpPr>
            <p:nvPr/>
          </p:nvSpPr>
          <p:spPr bwMode="auto">
            <a:xfrm>
              <a:off x="4161" y="10950"/>
              <a:ext cx="1295"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6" name="Line 26"/>
            <p:cNvSpPr>
              <a:spLocks noChangeShapeType="1"/>
            </p:cNvSpPr>
            <p:nvPr/>
          </p:nvSpPr>
          <p:spPr bwMode="auto">
            <a:xfrm>
              <a:off x="4126" y="9925"/>
              <a:ext cx="1347" cy="34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7" name="Line 27"/>
            <p:cNvSpPr>
              <a:spLocks noChangeShapeType="1"/>
            </p:cNvSpPr>
            <p:nvPr/>
          </p:nvSpPr>
          <p:spPr bwMode="auto">
            <a:xfrm>
              <a:off x="4126" y="9978"/>
              <a:ext cx="1347" cy="89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8" name="Line 28"/>
            <p:cNvSpPr>
              <a:spLocks noChangeShapeType="1"/>
            </p:cNvSpPr>
            <p:nvPr/>
          </p:nvSpPr>
          <p:spPr bwMode="auto">
            <a:xfrm flipV="1">
              <a:off x="4108" y="9951"/>
              <a:ext cx="1330" cy="34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69" name="Line 29"/>
            <p:cNvSpPr>
              <a:spLocks noChangeShapeType="1"/>
            </p:cNvSpPr>
            <p:nvPr/>
          </p:nvSpPr>
          <p:spPr bwMode="auto">
            <a:xfrm>
              <a:off x="4072" y="10346"/>
              <a:ext cx="1348" cy="55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70" name="Line 30"/>
            <p:cNvSpPr>
              <a:spLocks noChangeShapeType="1"/>
            </p:cNvSpPr>
            <p:nvPr/>
          </p:nvSpPr>
          <p:spPr bwMode="auto">
            <a:xfrm flipV="1">
              <a:off x="4125" y="9978"/>
              <a:ext cx="1331" cy="89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71" name="Line 31"/>
            <p:cNvSpPr>
              <a:spLocks noChangeShapeType="1"/>
            </p:cNvSpPr>
            <p:nvPr/>
          </p:nvSpPr>
          <p:spPr bwMode="auto">
            <a:xfrm flipV="1">
              <a:off x="4125" y="10398"/>
              <a:ext cx="1331" cy="52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72" name="Line 32"/>
            <p:cNvSpPr>
              <a:spLocks noChangeShapeType="1"/>
            </p:cNvSpPr>
            <p:nvPr/>
          </p:nvSpPr>
          <p:spPr bwMode="auto">
            <a:xfrm flipV="1">
              <a:off x="5597" y="9925"/>
              <a:ext cx="515"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73" name="Line 33"/>
            <p:cNvSpPr>
              <a:spLocks noChangeShapeType="1"/>
            </p:cNvSpPr>
            <p:nvPr/>
          </p:nvSpPr>
          <p:spPr bwMode="auto">
            <a:xfrm>
              <a:off x="5615" y="10346"/>
              <a:ext cx="515"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74" name="Line 34"/>
            <p:cNvSpPr>
              <a:spLocks noChangeShapeType="1"/>
            </p:cNvSpPr>
            <p:nvPr/>
          </p:nvSpPr>
          <p:spPr bwMode="auto">
            <a:xfrm>
              <a:off x="5615" y="10924"/>
              <a:ext cx="497"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75" name="Text Box 35"/>
            <p:cNvSpPr txBox="1">
              <a:spLocks noChangeArrowheads="1"/>
            </p:cNvSpPr>
            <p:nvPr/>
          </p:nvSpPr>
          <p:spPr bwMode="auto">
            <a:xfrm>
              <a:off x="6200" y="9794"/>
              <a:ext cx="301"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y</a:t>
              </a:r>
              <a:r>
                <a:rPr lang="en-US" altLang="zh-CN" sz="1600" baseline="-25000">
                  <a:latin typeface="Times New Roman" pitchFamily="18" charset="0"/>
                </a:rPr>
                <a:t>1</a:t>
              </a:r>
            </a:p>
          </p:txBody>
        </p:sp>
        <p:sp>
          <p:nvSpPr>
            <p:cNvPr id="87076" name="Text Box 36"/>
            <p:cNvSpPr txBox="1">
              <a:spLocks noChangeArrowheads="1"/>
            </p:cNvSpPr>
            <p:nvPr/>
          </p:nvSpPr>
          <p:spPr bwMode="auto">
            <a:xfrm>
              <a:off x="6200" y="10214"/>
              <a:ext cx="302"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y</a:t>
              </a:r>
              <a:r>
                <a:rPr lang="en-US" altLang="zh-CN" sz="1600" baseline="-25000">
                  <a:latin typeface="Times New Roman" pitchFamily="18" charset="0"/>
                </a:rPr>
                <a:t>2</a:t>
              </a:r>
            </a:p>
          </p:txBody>
        </p:sp>
        <p:sp>
          <p:nvSpPr>
            <p:cNvPr id="87077" name="Text Box 37"/>
            <p:cNvSpPr txBox="1">
              <a:spLocks noChangeArrowheads="1"/>
            </p:cNvSpPr>
            <p:nvPr/>
          </p:nvSpPr>
          <p:spPr bwMode="auto">
            <a:xfrm>
              <a:off x="6165" y="10792"/>
              <a:ext cx="301"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y</a:t>
              </a:r>
              <a:r>
                <a:rPr lang="en-US" altLang="zh-CN" sz="1600" baseline="-25000">
                  <a:latin typeface="Times New Roman" pitchFamily="18" charset="0"/>
                </a:rPr>
                <a:t>m</a:t>
              </a:r>
            </a:p>
          </p:txBody>
        </p:sp>
        <p:sp>
          <p:nvSpPr>
            <p:cNvPr id="87078" name="Text Box 38"/>
            <p:cNvSpPr txBox="1">
              <a:spLocks noChangeArrowheads="1"/>
            </p:cNvSpPr>
            <p:nvPr/>
          </p:nvSpPr>
          <p:spPr bwMode="auto">
            <a:xfrm>
              <a:off x="1962" y="9794"/>
              <a:ext cx="301"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1</a:t>
              </a:r>
            </a:p>
          </p:txBody>
        </p:sp>
        <p:sp>
          <p:nvSpPr>
            <p:cNvPr id="87079" name="Text Box 39"/>
            <p:cNvSpPr txBox="1">
              <a:spLocks noChangeArrowheads="1"/>
            </p:cNvSpPr>
            <p:nvPr/>
          </p:nvSpPr>
          <p:spPr bwMode="auto">
            <a:xfrm>
              <a:off x="1962" y="10214"/>
              <a:ext cx="302"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2</a:t>
              </a:r>
            </a:p>
          </p:txBody>
        </p:sp>
        <p:sp>
          <p:nvSpPr>
            <p:cNvPr id="87080" name="Text Box 40"/>
            <p:cNvSpPr txBox="1">
              <a:spLocks noChangeArrowheads="1"/>
            </p:cNvSpPr>
            <p:nvPr/>
          </p:nvSpPr>
          <p:spPr bwMode="auto">
            <a:xfrm>
              <a:off x="1962" y="10740"/>
              <a:ext cx="301" cy="29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a:latin typeface="Times New Roman" pitchFamily="18" charset="0"/>
                </a:rPr>
                <a:t>x</a:t>
              </a:r>
              <a:r>
                <a:rPr lang="en-US" altLang="zh-CN" sz="1600" baseline="-25000">
                  <a:latin typeface="Times New Roman" pitchFamily="18" charset="0"/>
                </a:rPr>
                <a:t>n</a:t>
              </a:r>
            </a:p>
          </p:txBody>
        </p:sp>
        <p:sp>
          <p:nvSpPr>
            <p:cNvPr id="87081" name="Text Box 41"/>
            <p:cNvSpPr txBox="1">
              <a:spLocks noChangeArrowheads="1"/>
            </p:cNvSpPr>
            <p:nvPr/>
          </p:nvSpPr>
          <p:spPr bwMode="auto">
            <a:xfrm>
              <a:off x="5261" y="11108"/>
              <a:ext cx="568" cy="2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输出层</a:t>
              </a:r>
              <a:endParaRPr lang="zh-CN" altLang="en-US" sz="1600"/>
            </a:p>
          </p:txBody>
        </p:sp>
        <p:sp>
          <p:nvSpPr>
            <p:cNvPr id="87082" name="Text Box 42"/>
            <p:cNvSpPr txBox="1">
              <a:spLocks noChangeArrowheads="1"/>
            </p:cNvSpPr>
            <p:nvPr/>
          </p:nvSpPr>
          <p:spPr bwMode="auto">
            <a:xfrm>
              <a:off x="3718" y="11081"/>
              <a:ext cx="569" cy="2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隐含层</a:t>
              </a:r>
              <a:endParaRPr lang="zh-CN" altLang="en-US" sz="1600"/>
            </a:p>
          </p:txBody>
        </p:sp>
        <p:sp>
          <p:nvSpPr>
            <p:cNvPr id="87083" name="Text Box 43"/>
            <p:cNvSpPr txBox="1">
              <a:spLocks noChangeArrowheads="1"/>
            </p:cNvSpPr>
            <p:nvPr/>
          </p:nvSpPr>
          <p:spPr bwMode="auto">
            <a:xfrm>
              <a:off x="2139" y="11055"/>
              <a:ext cx="570" cy="2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输入层</a:t>
              </a:r>
              <a:endParaRPr lang="zh-CN" altLang="en-US" sz="1600"/>
            </a:p>
          </p:txBody>
        </p:sp>
        <p:sp>
          <p:nvSpPr>
            <p:cNvPr id="87084" name="Text Box 44"/>
            <p:cNvSpPr txBox="1">
              <a:spLocks noChangeArrowheads="1"/>
            </p:cNvSpPr>
            <p:nvPr/>
          </p:nvSpPr>
          <p:spPr bwMode="auto">
            <a:xfrm>
              <a:off x="2866" y="11055"/>
              <a:ext cx="532" cy="2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权可调</a:t>
              </a:r>
              <a:endParaRPr lang="zh-CN" altLang="en-US" sz="1600"/>
            </a:p>
          </p:txBody>
        </p:sp>
        <p:sp>
          <p:nvSpPr>
            <p:cNvPr id="87085" name="Text Box 45"/>
            <p:cNvSpPr txBox="1">
              <a:spLocks noChangeArrowheads="1"/>
            </p:cNvSpPr>
            <p:nvPr/>
          </p:nvSpPr>
          <p:spPr bwMode="auto">
            <a:xfrm>
              <a:off x="4498" y="11081"/>
              <a:ext cx="569" cy="2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600">
                  <a:latin typeface="Times New Roman" pitchFamily="18" charset="0"/>
                </a:rPr>
                <a:t>权可调</a:t>
              </a:r>
              <a:endParaRPr lang="zh-CN" altLang="en-US" sz="1600"/>
            </a:p>
          </p:txBody>
        </p:sp>
        <p:sp>
          <p:nvSpPr>
            <p:cNvPr id="87086" name="Text Box 46"/>
            <p:cNvSpPr txBox="1">
              <a:spLocks noChangeArrowheads="1"/>
            </p:cNvSpPr>
            <p:nvPr/>
          </p:nvSpPr>
          <p:spPr bwMode="auto">
            <a:xfrm>
              <a:off x="2263" y="10477"/>
              <a:ext cx="356"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a:latin typeface="Times New Roman" pitchFamily="18" charset="0"/>
                </a:rPr>
                <a:t>…</a:t>
              </a:r>
              <a:endParaRPr lang="en-US" altLang="zh-CN"/>
            </a:p>
          </p:txBody>
        </p:sp>
        <p:sp>
          <p:nvSpPr>
            <p:cNvPr id="87087" name="Line 47"/>
            <p:cNvSpPr>
              <a:spLocks noChangeShapeType="1"/>
            </p:cNvSpPr>
            <p:nvPr/>
          </p:nvSpPr>
          <p:spPr bwMode="auto">
            <a:xfrm flipV="1">
              <a:off x="4125" y="9978"/>
              <a:ext cx="1331" cy="89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088" name="Text Box 48"/>
            <p:cNvSpPr txBox="1">
              <a:spLocks noChangeArrowheads="1"/>
            </p:cNvSpPr>
            <p:nvPr/>
          </p:nvSpPr>
          <p:spPr bwMode="auto">
            <a:xfrm>
              <a:off x="3877" y="10503"/>
              <a:ext cx="354"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a:latin typeface="Times New Roman" pitchFamily="18" charset="0"/>
                </a:rPr>
                <a:t>…</a:t>
              </a:r>
              <a:endParaRPr lang="en-US" altLang="zh-CN"/>
            </a:p>
          </p:txBody>
        </p:sp>
        <p:sp>
          <p:nvSpPr>
            <p:cNvPr id="87089" name="Text Box 49"/>
            <p:cNvSpPr txBox="1">
              <a:spLocks noChangeArrowheads="1"/>
            </p:cNvSpPr>
            <p:nvPr/>
          </p:nvSpPr>
          <p:spPr bwMode="auto">
            <a:xfrm>
              <a:off x="5456" y="10503"/>
              <a:ext cx="354" cy="29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900">
                  <a:latin typeface="Times New Roman" pitchFamily="18" charset="0"/>
                </a:rPr>
                <a:t>…</a:t>
              </a:r>
              <a:endParaRPr lang="en-US" altLang="zh-CN"/>
            </a:p>
          </p:txBody>
        </p:sp>
      </p:grpSp>
      <p:sp>
        <p:nvSpPr>
          <p:cNvPr id="87091" name="Text Box 51"/>
          <p:cNvSpPr txBox="1">
            <a:spLocks noChangeArrowheads="1"/>
          </p:cNvSpPr>
          <p:nvPr/>
        </p:nvSpPr>
        <p:spPr bwMode="auto">
          <a:xfrm>
            <a:off x="792163" y="0"/>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en-US" altLang="zh-CN" sz="4400" b="1" dirty="0">
                <a:solidFill>
                  <a:schemeClr val="accent2"/>
                </a:solidFill>
                <a:latin typeface="方正姚体" pitchFamily="2" charset="-122"/>
                <a:ea typeface="方正姚体" pitchFamily="2" charset="-122"/>
                <a:cs typeface="+mj-cs"/>
              </a:rPr>
              <a:t>BP</a:t>
            </a:r>
            <a:r>
              <a:rPr lang="zh-CN" altLang="en-US" sz="4400" b="1" dirty="0">
                <a:solidFill>
                  <a:schemeClr val="accent2"/>
                </a:solidFill>
                <a:latin typeface="方正姚体" pitchFamily="2" charset="-122"/>
                <a:ea typeface="方正姚体" pitchFamily="2" charset="-122"/>
                <a:cs typeface="+mj-cs"/>
              </a:rPr>
              <a:t>网络模型</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a:xfrm>
            <a:off x="250825" y="260350"/>
            <a:ext cx="8642350" cy="6372225"/>
          </a:xfrm>
        </p:spPr>
        <p:txBody>
          <a:bodyPr/>
          <a:lstStyle/>
          <a:p>
            <a:pPr>
              <a:lnSpc>
                <a:spcPct val="150000"/>
              </a:lnSpc>
              <a:spcBef>
                <a:spcPts val="1800"/>
              </a:spcBef>
            </a:pPr>
            <a:r>
              <a:rPr lang="zh-CN" altLang="en-US" b="1" dirty="0" smtClean="0">
                <a:solidFill>
                  <a:srgbClr val="3333FF"/>
                </a:solidFill>
                <a:latin typeface="Times New Roman" pitchFamily="18" charset="0"/>
              </a:rPr>
              <a:t>神经网络</a:t>
            </a:r>
            <a:r>
              <a:rPr lang="zh-CN" altLang="en-US" b="1" dirty="0">
                <a:latin typeface="Times New Roman" pitchFamily="18" charset="0"/>
              </a:rPr>
              <a:t>是一种对人类智能的</a:t>
            </a:r>
            <a:r>
              <a:rPr lang="zh-CN" altLang="en-US" b="1" dirty="0">
                <a:solidFill>
                  <a:srgbClr val="FF0000"/>
                </a:solidFill>
                <a:latin typeface="Times New Roman" pitchFamily="18" charset="0"/>
              </a:rPr>
              <a:t>结构模拟</a:t>
            </a:r>
            <a:r>
              <a:rPr lang="zh-CN" altLang="en-US" b="1" dirty="0">
                <a:latin typeface="Times New Roman" pitchFamily="18" charset="0"/>
              </a:rPr>
              <a:t>方法，它是通过对大量人工神经元的广泛并行互联，构造人工神经网络系统去模拟生物神经系统的智能机理。</a:t>
            </a:r>
          </a:p>
          <a:p>
            <a:pPr>
              <a:lnSpc>
                <a:spcPct val="150000"/>
              </a:lnSpc>
              <a:spcBef>
                <a:spcPts val="1800"/>
              </a:spcBef>
            </a:pPr>
            <a:r>
              <a:rPr lang="zh-CN" altLang="en-US" b="1" dirty="0" smtClean="0">
                <a:solidFill>
                  <a:srgbClr val="3333FF"/>
                </a:solidFill>
                <a:latin typeface="Times New Roman" pitchFamily="18" charset="0"/>
              </a:rPr>
              <a:t>演化</a:t>
            </a:r>
            <a:r>
              <a:rPr lang="zh-CN" altLang="en-US" b="1" dirty="0">
                <a:solidFill>
                  <a:srgbClr val="3333FF"/>
                </a:solidFill>
                <a:latin typeface="Times New Roman" pitchFamily="18" charset="0"/>
              </a:rPr>
              <a:t>计算</a:t>
            </a:r>
            <a:r>
              <a:rPr lang="zh-CN" altLang="en-US" b="1" dirty="0">
                <a:latin typeface="Times New Roman" pitchFamily="18" charset="0"/>
              </a:rPr>
              <a:t>是一种对人类智能的</a:t>
            </a:r>
            <a:r>
              <a:rPr lang="zh-CN" altLang="en-US" b="1" dirty="0">
                <a:solidFill>
                  <a:srgbClr val="FF0000"/>
                </a:solidFill>
                <a:latin typeface="Times New Roman" pitchFamily="18" charset="0"/>
              </a:rPr>
              <a:t>演化模拟</a:t>
            </a:r>
            <a:r>
              <a:rPr lang="zh-CN" altLang="en-US" b="1" dirty="0">
                <a:latin typeface="Times New Roman" pitchFamily="18" charset="0"/>
              </a:rPr>
              <a:t>方法，它是通过对生物遗传和演化过程的认识，用进化算法去模拟人类智能的进化规律的。</a:t>
            </a:r>
          </a:p>
          <a:p>
            <a:pPr>
              <a:lnSpc>
                <a:spcPct val="150000"/>
              </a:lnSpc>
              <a:spcBef>
                <a:spcPts val="1800"/>
              </a:spcBef>
            </a:pPr>
            <a:r>
              <a:rPr lang="zh-CN" altLang="en-US" b="1" dirty="0" smtClean="0">
                <a:solidFill>
                  <a:srgbClr val="3333FF"/>
                </a:solidFill>
                <a:latin typeface="Times New Roman" pitchFamily="18" charset="0"/>
              </a:rPr>
              <a:t>模糊</a:t>
            </a:r>
            <a:r>
              <a:rPr lang="zh-CN" altLang="en-US" b="1" dirty="0">
                <a:solidFill>
                  <a:srgbClr val="3333FF"/>
                </a:solidFill>
                <a:latin typeface="Times New Roman" pitchFamily="18" charset="0"/>
              </a:rPr>
              <a:t>计算</a:t>
            </a:r>
            <a:r>
              <a:rPr lang="zh-CN" altLang="en-US" b="1" dirty="0">
                <a:latin typeface="Times New Roman" pitchFamily="18" charset="0"/>
              </a:rPr>
              <a:t>是一种对人类智能的</a:t>
            </a:r>
            <a:r>
              <a:rPr lang="zh-CN" altLang="en-US" b="1" dirty="0">
                <a:solidFill>
                  <a:srgbClr val="FF0000"/>
                </a:solidFill>
                <a:latin typeface="Times New Roman" pitchFamily="18" charset="0"/>
              </a:rPr>
              <a:t>逻辑模拟</a:t>
            </a:r>
            <a:r>
              <a:rPr lang="zh-CN" altLang="en-US" b="1" dirty="0">
                <a:latin typeface="Times New Roman" pitchFamily="18" charset="0"/>
              </a:rPr>
              <a:t>方法，它是通过对人类处理模糊现象的认知能力的认识，用模糊逻辑去模拟人类的智能行为的。</a:t>
            </a: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71501" y="1484784"/>
            <a:ext cx="8028892" cy="4457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20000"/>
              </a:lnSpc>
              <a:spcBef>
                <a:spcPct val="50000"/>
              </a:spcBef>
              <a:buFont typeface="Arial" pitchFamily="34" charset="0"/>
              <a:buChar char="•"/>
            </a:pPr>
            <a:r>
              <a:rPr lang="en-US" altLang="zh-CN" sz="2400" b="1" dirty="0" smtClean="0">
                <a:latin typeface="幼圆" pitchFamily="49" charset="-122"/>
                <a:ea typeface="幼圆" pitchFamily="49" charset="-122"/>
              </a:rPr>
              <a:t>BP</a:t>
            </a:r>
            <a:r>
              <a:rPr lang="zh-CN" altLang="en-US" sz="2400" b="1" dirty="0">
                <a:latin typeface="幼圆" pitchFamily="49" charset="-122"/>
                <a:ea typeface="幼圆" pitchFamily="49" charset="-122"/>
              </a:rPr>
              <a:t>网络的每个处理单元均为非线性输入</a:t>
            </a:r>
            <a:r>
              <a:rPr lang="en-US" altLang="zh-CN" sz="2400" b="1" dirty="0">
                <a:latin typeface="幼圆" pitchFamily="49" charset="-122"/>
                <a:ea typeface="幼圆" pitchFamily="49" charset="-122"/>
              </a:rPr>
              <a:t>/</a:t>
            </a:r>
            <a:r>
              <a:rPr lang="zh-CN" altLang="en-US" sz="2400" b="1" dirty="0">
                <a:latin typeface="幼圆" pitchFamily="49" charset="-122"/>
                <a:ea typeface="幼圆" pitchFamily="49" charset="-122"/>
              </a:rPr>
              <a:t>输出关系，其作用函数通常采用的是可微的</a:t>
            </a:r>
            <a:r>
              <a:rPr lang="en-US" altLang="zh-CN" sz="2400" b="1" dirty="0">
                <a:latin typeface="幼圆" pitchFamily="49" charset="-122"/>
                <a:ea typeface="幼圆" pitchFamily="49" charset="-122"/>
              </a:rPr>
              <a:t>Sigmoid</a:t>
            </a:r>
            <a:r>
              <a:rPr lang="zh-CN" altLang="en-US" sz="2400" b="1" dirty="0" smtClean="0">
                <a:latin typeface="幼圆" pitchFamily="49" charset="-122"/>
                <a:ea typeface="幼圆" pitchFamily="49" charset="-122"/>
              </a:rPr>
              <a:t>函数</a:t>
            </a:r>
            <a:endParaRPr lang="zh-CN" altLang="en-US" sz="2400" b="1" dirty="0">
              <a:latin typeface="幼圆" pitchFamily="49" charset="-122"/>
              <a:ea typeface="幼圆" pitchFamily="49" charset="-122"/>
            </a:endParaRPr>
          </a:p>
          <a:p>
            <a:pPr marL="342900" indent="-342900">
              <a:lnSpc>
                <a:spcPct val="120000"/>
              </a:lnSpc>
              <a:spcBef>
                <a:spcPct val="50000"/>
              </a:spcBef>
              <a:buFont typeface="Arial" pitchFamily="34" charset="0"/>
              <a:buChar char="•"/>
            </a:pPr>
            <a:endParaRPr lang="zh-CN" altLang="en-US" sz="2000" b="1" dirty="0">
              <a:solidFill>
                <a:srgbClr val="0000CC"/>
              </a:solidFill>
              <a:latin typeface="幼圆" pitchFamily="49" charset="-122"/>
              <a:ea typeface="幼圆" pitchFamily="49" charset="-122"/>
            </a:endParaRPr>
          </a:p>
          <a:p>
            <a:pPr marL="342900" indent="-342900">
              <a:lnSpc>
                <a:spcPct val="120000"/>
              </a:lnSpc>
              <a:spcBef>
                <a:spcPct val="50000"/>
              </a:spcBef>
              <a:buFont typeface="Arial" pitchFamily="34" charset="0"/>
              <a:buChar char="•"/>
            </a:pPr>
            <a:endParaRPr lang="zh-CN" altLang="en-US" sz="2000" b="1" dirty="0">
              <a:solidFill>
                <a:srgbClr val="0000CC"/>
              </a:solidFill>
              <a:latin typeface="幼圆" pitchFamily="49" charset="-122"/>
              <a:ea typeface="幼圆" pitchFamily="49" charset="-122"/>
            </a:endParaRPr>
          </a:p>
          <a:p>
            <a:pPr marL="342900" indent="-342900">
              <a:lnSpc>
                <a:spcPct val="120000"/>
              </a:lnSpc>
              <a:spcBef>
                <a:spcPct val="50000"/>
              </a:spcBef>
              <a:buFont typeface="Arial" pitchFamily="34" charset="0"/>
              <a:buChar char="•"/>
            </a:pPr>
            <a:r>
              <a:rPr lang="en-US" altLang="zh-CN" sz="2400" b="1" dirty="0" smtClean="0">
                <a:latin typeface="幼圆" pitchFamily="49" charset="-122"/>
                <a:ea typeface="幼圆" pitchFamily="49" charset="-122"/>
              </a:rPr>
              <a:t>BP</a:t>
            </a:r>
            <a:r>
              <a:rPr lang="zh-CN" altLang="en-US" sz="2400" b="1" dirty="0">
                <a:latin typeface="幼圆" pitchFamily="49" charset="-122"/>
                <a:ea typeface="幼圆" pitchFamily="49" charset="-122"/>
              </a:rPr>
              <a:t>网络的学习过程是由</a:t>
            </a:r>
            <a:r>
              <a:rPr lang="zh-CN" altLang="en-US" sz="2400" b="1" dirty="0">
                <a:solidFill>
                  <a:srgbClr val="0000FF"/>
                </a:solidFill>
                <a:latin typeface="幼圆" pitchFamily="49" charset="-122"/>
                <a:ea typeface="幼圆" pitchFamily="49" charset="-122"/>
              </a:rPr>
              <a:t>工作信号的正向传播</a:t>
            </a:r>
            <a:r>
              <a:rPr lang="zh-CN" altLang="en-US" sz="2400" b="1" dirty="0">
                <a:latin typeface="幼圆" pitchFamily="49" charset="-122"/>
                <a:ea typeface="幼圆" pitchFamily="49" charset="-122"/>
              </a:rPr>
              <a:t>和</a:t>
            </a:r>
            <a:r>
              <a:rPr lang="zh-CN" altLang="en-US" sz="2400" b="1" dirty="0">
                <a:solidFill>
                  <a:srgbClr val="0000FF"/>
                </a:solidFill>
                <a:latin typeface="幼圆" pitchFamily="49" charset="-122"/>
                <a:ea typeface="幼圆" pitchFamily="49" charset="-122"/>
              </a:rPr>
              <a:t>误差信号的反向传播</a:t>
            </a:r>
            <a:r>
              <a:rPr lang="zh-CN" altLang="en-US" sz="2400" b="1" dirty="0">
                <a:latin typeface="幼圆" pitchFamily="49" charset="-122"/>
                <a:ea typeface="幼圆" pitchFamily="49" charset="-122"/>
              </a:rPr>
              <a:t>组成的</a:t>
            </a:r>
            <a:r>
              <a:rPr lang="zh-CN" altLang="en-US" sz="2400" b="1" dirty="0" smtClean="0">
                <a:latin typeface="幼圆" pitchFamily="49" charset="-122"/>
                <a:ea typeface="幼圆" pitchFamily="49" charset="-122"/>
              </a:rPr>
              <a:t>。</a:t>
            </a:r>
            <a:endParaRPr lang="en-US" altLang="zh-CN" sz="2400" b="1" dirty="0" smtClean="0">
              <a:latin typeface="幼圆" pitchFamily="49" charset="-122"/>
              <a:ea typeface="幼圆" pitchFamily="49" charset="-122"/>
            </a:endParaRPr>
          </a:p>
          <a:p>
            <a:pPr marL="800100" lvl="1" indent="-342900">
              <a:lnSpc>
                <a:spcPct val="120000"/>
              </a:lnSpc>
              <a:spcBef>
                <a:spcPts val="600"/>
              </a:spcBef>
              <a:buFont typeface="Arial" pitchFamily="34" charset="0"/>
              <a:buChar char="•"/>
            </a:pPr>
            <a:r>
              <a:rPr lang="zh-CN" altLang="en-US" sz="2200" b="1" dirty="0" smtClean="0">
                <a:solidFill>
                  <a:srgbClr val="C00000"/>
                </a:solidFill>
                <a:latin typeface="仿宋_GB2312" pitchFamily="49" charset="-122"/>
                <a:ea typeface="仿宋_GB2312" pitchFamily="49" charset="-122"/>
              </a:rPr>
              <a:t>正向传播：</a:t>
            </a:r>
            <a:r>
              <a:rPr lang="zh-CN" altLang="en-US" sz="2200" b="1" dirty="0" smtClean="0">
                <a:latin typeface="仿宋_GB2312" pitchFamily="49" charset="-122"/>
                <a:ea typeface="仿宋_GB2312" pitchFamily="49" charset="-122"/>
              </a:rPr>
              <a:t>输入</a:t>
            </a:r>
            <a:r>
              <a:rPr lang="zh-CN" altLang="en-US" sz="2200" b="1" dirty="0">
                <a:latin typeface="仿宋_GB2312" pitchFamily="49" charset="-122"/>
                <a:ea typeface="仿宋_GB2312" pitchFamily="49" charset="-122"/>
              </a:rPr>
              <a:t>模式经隐层到输出层，最后形成输出</a:t>
            </a:r>
            <a:r>
              <a:rPr lang="zh-CN" altLang="en-US" sz="2200" b="1" dirty="0" smtClean="0">
                <a:latin typeface="仿宋_GB2312" pitchFamily="49" charset="-122"/>
                <a:ea typeface="仿宋_GB2312" pitchFamily="49" charset="-122"/>
              </a:rPr>
              <a:t>模式</a:t>
            </a:r>
            <a:endParaRPr lang="en-US" altLang="zh-CN" sz="2200" b="1" dirty="0" smtClean="0">
              <a:latin typeface="仿宋_GB2312" pitchFamily="49" charset="-122"/>
              <a:ea typeface="仿宋_GB2312" pitchFamily="49" charset="-122"/>
            </a:endParaRPr>
          </a:p>
          <a:p>
            <a:pPr marL="800100" lvl="1" indent="-342900">
              <a:lnSpc>
                <a:spcPct val="120000"/>
              </a:lnSpc>
              <a:spcBef>
                <a:spcPts val="600"/>
              </a:spcBef>
              <a:buFont typeface="Arial" pitchFamily="34" charset="0"/>
              <a:buChar char="•"/>
            </a:pPr>
            <a:r>
              <a:rPr lang="zh-CN" altLang="en-US" sz="2200" b="1" dirty="0" smtClean="0">
                <a:solidFill>
                  <a:srgbClr val="C00000"/>
                </a:solidFill>
                <a:latin typeface="仿宋_GB2312" pitchFamily="49" charset="-122"/>
                <a:ea typeface="仿宋_GB2312" pitchFamily="49" charset="-122"/>
              </a:rPr>
              <a:t>误差反向传播：</a:t>
            </a:r>
            <a:r>
              <a:rPr lang="zh-CN" altLang="en-US" sz="2200" b="1" dirty="0" smtClean="0">
                <a:latin typeface="仿宋_GB2312" pitchFamily="49" charset="-122"/>
                <a:ea typeface="仿宋_GB2312" pitchFamily="49" charset="-122"/>
              </a:rPr>
              <a:t>从</a:t>
            </a:r>
            <a:r>
              <a:rPr lang="zh-CN" altLang="en-US" sz="2200" b="1" dirty="0">
                <a:latin typeface="仿宋_GB2312" pitchFamily="49" charset="-122"/>
                <a:ea typeface="仿宋_GB2312" pitchFamily="49" charset="-122"/>
              </a:rPr>
              <a:t>输出层开始逐层将误差传到输入层，并修改各层联接权值，使误差信号为最小的过程</a:t>
            </a:r>
            <a:r>
              <a:rPr lang="zh-CN" altLang="en-US" sz="2200" dirty="0" smtClean="0">
                <a:latin typeface="仿宋_GB2312" pitchFamily="49" charset="-122"/>
                <a:ea typeface="仿宋_GB2312" pitchFamily="49" charset="-122"/>
              </a:rPr>
              <a:t>。</a:t>
            </a:r>
            <a:endParaRPr lang="zh-CN" altLang="en-US" sz="2200" dirty="0">
              <a:latin typeface="仿宋_GB2312" pitchFamily="49" charset="-122"/>
              <a:ea typeface="仿宋_GB2312" pitchFamily="49" charset="-122"/>
            </a:endParaRPr>
          </a:p>
        </p:txBody>
      </p:sp>
      <p:graphicFrame>
        <p:nvGraphicFramePr>
          <p:cNvPr id="88067" name="Object 3"/>
          <p:cNvGraphicFramePr>
            <a:graphicFrameLocks noChangeAspect="1"/>
          </p:cNvGraphicFramePr>
          <p:nvPr>
            <p:extLst>
              <p:ext uri="{D42A27DB-BD31-4B8C-83A1-F6EECF244321}">
                <p14:modId xmlns:p14="http://schemas.microsoft.com/office/powerpoint/2010/main" val="2312343217"/>
              </p:ext>
            </p:extLst>
          </p:nvPr>
        </p:nvGraphicFramePr>
        <p:xfrm>
          <a:off x="3203848" y="2636912"/>
          <a:ext cx="1873250" cy="782637"/>
        </p:xfrm>
        <a:graphic>
          <a:graphicData uri="http://schemas.openxmlformats.org/presentationml/2006/ole">
            <mc:AlternateContent xmlns:mc="http://schemas.openxmlformats.org/markup-compatibility/2006">
              <mc:Choice xmlns:v="urn:schemas-microsoft-com:vml" Requires="v">
                <p:oleObj spid="_x0000_s88226" name="公式" r:id="rId4" imgW="888840" imgH="393480" progId="Equation.3">
                  <p:embed/>
                </p:oleObj>
              </mc:Choice>
              <mc:Fallback>
                <p:oleObj name="公式" r:id="rId4" imgW="888840" imgH="39348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2636912"/>
                        <a:ext cx="1873250" cy="782637"/>
                      </a:xfrm>
                      <a:prstGeom prst="rect">
                        <a:avLst/>
                      </a:prstGeom>
                      <a:noFill/>
                      <a:ln>
                        <a:noFill/>
                      </a:ln>
                      <a:extLst/>
                    </p:spPr>
                  </p:pic>
                </p:oleObj>
              </mc:Fallback>
            </mc:AlternateContent>
          </a:graphicData>
        </a:graphic>
      </p:graphicFrame>
      <p:sp>
        <p:nvSpPr>
          <p:cNvPr id="6" name="Text Box 51"/>
          <p:cNvSpPr txBox="1">
            <a:spLocks noChangeArrowheads="1"/>
          </p:cNvSpPr>
          <p:nvPr/>
        </p:nvSpPr>
        <p:spPr bwMode="auto">
          <a:xfrm>
            <a:off x="792163" y="260648"/>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en-US" altLang="zh-CN" sz="4400" b="1" dirty="0">
                <a:solidFill>
                  <a:schemeClr val="accent2"/>
                </a:solidFill>
                <a:latin typeface="方正姚体" pitchFamily="2" charset="-122"/>
                <a:ea typeface="方正姚体" pitchFamily="2" charset="-122"/>
                <a:cs typeface="+mj-cs"/>
              </a:rPr>
              <a:t>BP</a:t>
            </a:r>
            <a:r>
              <a:rPr lang="zh-CN" altLang="en-US" sz="4400" b="1" dirty="0">
                <a:solidFill>
                  <a:schemeClr val="accent2"/>
                </a:solidFill>
                <a:latin typeface="方正姚体" pitchFamily="2" charset="-122"/>
                <a:ea typeface="方正姚体" pitchFamily="2" charset="-122"/>
                <a:cs typeface="+mj-cs"/>
              </a:rPr>
              <a:t>网络模型</a:t>
            </a:r>
            <a:endParaRPr lang="en-US" altLang="zh-CN" sz="4400" b="1" dirty="0">
              <a:solidFill>
                <a:schemeClr val="accent2"/>
              </a:solidFill>
              <a:latin typeface="方正姚体" pitchFamily="2" charset="-122"/>
              <a:ea typeface="方正姚体" pitchFamily="2" charset="-122"/>
              <a:cs typeface="+mj-cs"/>
            </a:endParaRPr>
          </a:p>
        </p:txBody>
      </p:sp>
      <p:grpSp>
        <p:nvGrpSpPr>
          <p:cNvPr id="2" name="组合 1"/>
          <p:cNvGrpSpPr/>
          <p:nvPr/>
        </p:nvGrpSpPr>
        <p:grpSpPr>
          <a:xfrm>
            <a:off x="6840252" y="2242227"/>
            <a:ext cx="2303748" cy="3455174"/>
            <a:chOff x="6840252" y="2242227"/>
            <a:chExt cx="2303748" cy="3455174"/>
          </a:xfrm>
        </p:grpSpPr>
        <p:pic>
          <p:nvPicPr>
            <p:cNvPr id="7" name="Picture 1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8272783" y="4113076"/>
              <a:ext cx="804862" cy="1584325"/>
            </a:xfrm>
            <a:prstGeom prst="rect">
              <a:avLst/>
            </a:prstGeom>
            <a:noFill/>
            <a:ln w="9525">
              <a:noFill/>
              <a:miter lim="800000"/>
              <a:headEnd/>
              <a:tailEnd/>
            </a:ln>
            <a:effectLst/>
          </p:spPr>
        </p:pic>
        <p:grpSp>
          <p:nvGrpSpPr>
            <p:cNvPr id="8" name="组合 7"/>
            <p:cNvGrpSpPr/>
            <p:nvPr/>
          </p:nvGrpSpPr>
          <p:grpSpPr>
            <a:xfrm>
              <a:off x="6840252" y="2242227"/>
              <a:ext cx="2303748" cy="1143008"/>
              <a:chOff x="5572132" y="1643050"/>
              <a:chExt cx="3286116" cy="1143008"/>
            </a:xfrm>
          </p:grpSpPr>
          <p:sp>
            <p:nvSpPr>
              <p:cNvPr id="9" name="云形标注 8"/>
              <p:cNvSpPr/>
              <p:nvPr/>
            </p:nvSpPr>
            <p:spPr bwMode="auto">
              <a:xfrm>
                <a:off x="5572132" y="1643050"/>
                <a:ext cx="3286116" cy="1143008"/>
              </a:xfrm>
              <a:prstGeom prst="cloudCallout">
                <a:avLst>
                  <a:gd name="adj1" fmla="val 22522"/>
                  <a:gd name="adj2" fmla="val 114014"/>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0" name="TextBox 9"/>
              <p:cNvSpPr txBox="1"/>
              <p:nvPr/>
            </p:nvSpPr>
            <p:spPr>
              <a:xfrm>
                <a:off x="5969343" y="2029888"/>
                <a:ext cx="2220218" cy="369332"/>
              </a:xfrm>
              <a:prstGeom prst="rect">
                <a:avLst/>
              </a:prstGeom>
              <a:noFill/>
            </p:spPr>
            <p:txBody>
              <a:bodyPr wrap="square" rtlCol="0">
                <a:spAutoFit/>
              </a:bodyPr>
              <a:lstStyle/>
              <a:p>
                <a:r>
                  <a:rPr lang="zh-CN" altLang="en-US" dirty="0">
                    <a:solidFill>
                      <a:srgbClr val="FF0000"/>
                    </a:solidFill>
                    <a:latin typeface="微软雅黑" pitchFamily="34" charset="-122"/>
                    <a:ea typeface="微软雅黑" pitchFamily="34" charset="-122"/>
                  </a:rPr>
                  <a:t>如何调整权</a:t>
                </a:r>
                <a:r>
                  <a:rPr lang="zh-CN" altLang="en-US" dirty="0" smtClean="0">
                    <a:solidFill>
                      <a:srgbClr val="FF0000"/>
                    </a:solidFill>
                    <a:latin typeface="微软雅黑" pitchFamily="34" charset="-122"/>
                    <a:ea typeface="微软雅黑" pitchFamily="34" charset="-122"/>
                  </a:rPr>
                  <a:t>值？</a:t>
                </a:r>
                <a:endParaRPr lang="zh-CN" altLang="en-US" sz="1800" dirty="0">
                  <a:solidFill>
                    <a:srgbClr val="FF0000"/>
                  </a:solidFill>
                  <a:latin typeface="微软雅黑" pitchFamily="34" charset="-122"/>
                  <a:ea typeface="微软雅黑" pitchFamily="34" charset="-122"/>
                </a:endParaRPr>
              </a:p>
            </p:txBody>
          </p:sp>
        </p:gr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2"/>
          <p:cNvSpPr txBox="1">
            <a:spLocks noChangeArrowheads="1"/>
          </p:cNvSpPr>
          <p:nvPr/>
        </p:nvSpPr>
        <p:spPr bwMode="auto">
          <a:xfrm>
            <a:off x="215900" y="1304764"/>
            <a:ext cx="8712200" cy="5293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20000"/>
              </a:lnSpc>
              <a:spcBef>
                <a:spcPts val="600"/>
              </a:spcBef>
              <a:buFont typeface="Arial" pitchFamily="34" charset="0"/>
              <a:buChar char="•"/>
            </a:pPr>
            <a:r>
              <a:rPr lang="zh-CN" altLang="en-US" sz="2000" b="1" dirty="0" smtClean="0">
                <a:solidFill>
                  <a:srgbClr val="C00000"/>
                </a:solidFill>
                <a:latin typeface="幼圆" pitchFamily="49" charset="-122"/>
                <a:ea typeface="幼圆" pitchFamily="49" charset="-122"/>
              </a:rPr>
              <a:t>离散</a:t>
            </a:r>
            <a:r>
              <a:rPr lang="en-US" altLang="zh-CN" sz="2000" b="1" dirty="0">
                <a:solidFill>
                  <a:srgbClr val="C00000"/>
                </a:solidFill>
                <a:latin typeface="幼圆" pitchFamily="49" charset="-122"/>
                <a:ea typeface="幼圆" pitchFamily="49" charset="-122"/>
              </a:rPr>
              <a:t>Hopfield</a:t>
            </a:r>
            <a:r>
              <a:rPr lang="zh-CN" altLang="en-US" sz="2000" b="1" dirty="0" smtClean="0">
                <a:solidFill>
                  <a:srgbClr val="C00000"/>
                </a:solidFill>
                <a:latin typeface="幼圆" pitchFamily="49" charset="-122"/>
                <a:ea typeface="幼圆" pitchFamily="49" charset="-122"/>
              </a:rPr>
              <a:t>网络：</a:t>
            </a:r>
            <a:endParaRPr lang="en-US" altLang="zh-CN" sz="2000" b="1" dirty="0" smtClean="0">
              <a:solidFill>
                <a:srgbClr val="C00000"/>
              </a:solidFill>
              <a:latin typeface="幼圆" pitchFamily="49" charset="-122"/>
              <a:ea typeface="幼圆" pitchFamily="49" charset="-122"/>
            </a:endParaRPr>
          </a:p>
          <a:p>
            <a:pPr marL="800100" lvl="1" indent="-342900">
              <a:lnSpc>
                <a:spcPct val="120000"/>
              </a:lnSpc>
              <a:spcBef>
                <a:spcPts val="600"/>
              </a:spcBef>
              <a:buFont typeface="Arial" pitchFamily="34" charset="0"/>
              <a:buChar char="•"/>
            </a:pPr>
            <a:r>
              <a:rPr lang="zh-CN" altLang="en-US" sz="2000" b="1" dirty="0" smtClean="0">
                <a:solidFill>
                  <a:srgbClr val="0000FF"/>
                </a:solidFill>
                <a:latin typeface="仿宋_GB2312" pitchFamily="49" charset="-122"/>
                <a:ea typeface="仿宋_GB2312" pitchFamily="49" charset="-122"/>
              </a:rPr>
              <a:t>以非线性动力学</a:t>
            </a:r>
            <a:r>
              <a:rPr lang="zh-CN" altLang="en-US" sz="2000" b="1" dirty="0">
                <a:solidFill>
                  <a:srgbClr val="0000FF"/>
                </a:solidFill>
                <a:latin typeface="仿宋_GB2312" pitchFamily="49" charset="-122"/>
                <a:ea typeface="仿宋_GB2312" pitchFamily="49" charset="-122"/>
              </a:rPr>
              <a:t>为</a:t>
            </a:r>
            <a:r>
              <a:rPr lang="zh-CN" altLang="en-US" sz="2000" b="1" dirty="0" smtClean="0">
                <a:solidFill>
                  <a:srgbClr val="0000FF"/>
                </a:solidFill>
                <a:latin typeface="仿宋_GB2312" pitchFamily="49" charset="-122"/>
                <a:ea typeface="仿宋_GB2312" pitchFamily="49" charset="-122"/>
              </a:rPr>
              <a:t>基础</a:t>
            </a:r>
            <a:endParaRPr lang="en-US" altLang="zh-CN" sz="2000" b="1" dirty="0" smtClean="0">
              <a:solidFill>
                <a:srgbClr val="0000FF"/>
              </a:solidFill>
              <a:latin typeface="仿宋_GB2312" pitchFamily="49" charset="-122"/>
              <a:ea typeface="仿宋_GB2312" pitchFamily="49" charset="-122"/>
            </a:endParaRPr>
          </a:p>
          <a:p>
            <a:pPr marL="800100" lvl="1" indent="-342900">
              <a:lnSpc>
                <a:spcPct val="120000"/>
              </a:lnSpc>
              <a:spcBef>
                <a:spcPts val="600"/>
              </a:spcBef>
              <a:buFont typeface="Arial" pitchFamily="34" charset="0"/>
              <a:buChar char="•"/>
            </a:pPr>
            <a:r>
              <a:rPr lang="zh-CN" altLang="en-US" sz="2000" b="1" dirty="0" smtClean="0">
                <a:solidFill>
                  <a:srgbClr val="FF0000"/>
                </a:solidFill>
                <a:latin typeface="仿宋_GB2312" pitchFamily="49" charset="-122"/>
                <a:ea typeface="仿宋_GB2312" pitchFamily="49" charset="-122"/>
              </a:rPr>
              <a:t>单</a:t>
            </a:r>
            <a:r>
              <a:rPr lang="zh-CN" altLang="en-US" sz="2000" b="1" dirty="0">
                <a:solidFill>
                  <a:srgbClr val="FF0000"/>
                </a:solidFill>
                <a:latin typeface="仿宋_GB2312" pitchFamily="49" charset="-122"/>
                <a:ea typeface="仿宋_GB2312" pitchFamily="49" charset="-122"/>
              </a:rPr>
              <a:t>层全互连网络</a:t>
            </a:r>
            <a:r>
              <a:rPr lang="zh-CN" altLang="en-US" sz="2000" b="1" dirty="0" smtClean="0">
                <a:latin typeface="仿宋_GB2312" pitchFamily="49" charset="-122"/>
                <a:ea typeface="仿宋_GB2312" pitchFamily="49" charset="-122"/>
              </a:rPr>
              <a:t>，</a:t>
            </a:r>
            <a:endParaRPr lang="en-US" altLang="zh-CN" sz="2000" b="1" dirty="0" smtClean="0">
              <a:latin typeface="仿宋_GB2312" pitchFamily="49" charset="-122"/>
              <a:ea typeface="仿宋_GB2312" pitchFamily="49" charset="-122"/>
            </a:endParaRPr>
          </a:p>
          <a:p>
            <a:pPr marL="800100" lvl="1" indent="-342900">
              <a:lnSpc>
                <a:spcPct val="120000"/>
              </a:lnSpc>
              <a:spcBef>
                <a:spcPts val="600"/>
              </a:spcBef>
              <a:buFont typeface="Arial" pitchFamily="34" charset="0"/>
              <a:buChar char="•"/>
            </a:pPr>
            <a:r>
              <a:rPr lang="zh-CN" altLang="en-US" sz="2000" b="1" dirty="0" smtClean="0">
                <a:solidFill>
                  <a:srgbClr val="FF0000"/>
                </a:solidFill>
                <a:latin typeface="仿宋_GB2312" pitchFamily="49" charset="-122"/>
                <a:ea typeface="仿宋_GB2312" pitchFamily="49" charset="-122"/>
              </a:rPr>
              <a:t>任意</a:t>
            </a:r>
            <a:r>
              <a:rPr lang="zh-CN" altLang="en-US" sz="2000" b="1" dirty="0">
                <a:solidFill>
                  <a:srgbClr val="FF0000"/>
                </a:solidFill>
                <a:latin typeface="仿宋_GB2312" pitchFamily="49" charset="-122"/>
                <a:ea typeface="仿宋_GB2312" pitchFamily="49" charset="-122"/>
              </a:rPr>
              <a:t>神经元之间均有</a:t>
            </a:r>
            <a:r>
              <a:rPr lang="zh-CN" altLang="en-US" sz="2000" b="1" dirty="0" smtClean="0">
                <a:solidFill>
                  <a:srgbClr val="FF0000"/>
                </a:solidFill>
                <a:latin typeface="仿宋_GB2312" pitchFamily="49" charset="-122"/>
                <a:ea typeface="仿宋_GB2312" pitchFamily="49" charset="-122"/>
              </a:rPr>
              <a:t>连接</a:t>
            </a:r>
            <a:endParaRPr lang="en-US" altLang="zh-CN" sz="2000" b="1" dirty="0" smtClean="0">
              <a:solidFill>
                <a:srgbClr val="0000CC"/>
              </a:solidFill>
              <a:latin typeface="仿宋_GB2312" pitchFamily="49" charset="-122"/>
              <a:ea typeface="仿宋_GB2312" pitchFamily="49" charset="-122"/>
            </a:endParaRPr>
          </a:p>
          <a:p>
            <a:pPr marL="800100" lvl="1" indent="-342900">
              <a:lnSpc>
                <a:spcPct val="120000"/>
              </a:lnSpc>
              <a:spcBef>
                <a:spcPts val="600"/>
              </a:spcBef>
              <a:buFont typeface="Arial" pitchFamily="34" charset="0"/>
              <a:buChar char="•"/>
            </a:pPr>
            <a:r>
              <a:rPr lang="zh-CN" altLang="en-US" sz="2000" b="1" dirty="0" smtClean="0">
                <a:solidFill>
                  <a:srgbClr val="FF0000"/>
                </a:solidFill>
                <a:latin typeface="仿宋_GB2312" pitchFamily="49" charset="-122"/>
                <a:ea typeface="仿宋_GB2312" pitchFamily="49" charset="-122"/>
              </a:rPr>
              <a:t>对称</a:t>
            </a:r>
            <a:r>
              <a:rPr lang="zh-CN" altLang="en-US" sz="2000" b="1" dirty="0">
                <a:solidFill>
                  <a:srgbClr val="FF0000"/>
                </a:solidFill>
                <a:latin typeface="仿宋_GB2312" pitchFamily="49" charset="-122"/>
                <a:ea typeface="仿宋_GB2312" pitchFamily="49" charset="-122"/>
              </a:rPr>
              <a:t>连接</a:t>
            </a:r>
            <a:r>
              <a:rPr lang="zh-CN" altLang="en-US" sz="2000" b="1" dirty="0" smtClean="0">
                <a:solidFill>
                  <a:srgbClr val="FF0000"/>
                </a:solidFill>
                <a:latin typeface="仿宋_GB2312" pitchFamily="49" charset="-122"/>
                <a:ea typeface="仿宋_GB2312" pitchFamily="49" charset="-122"/>
              </a:rPr>
              <a:t>结构</a:t>
            </a:r>
            <a:endParaRPr lang="en-US" altLang="zh-CN" sz="2000" b="1" dirty="0" smtClean="0">
              <a:solidFill>
                <a:srgbClr val="FF0000"/>
              </a:solidFill>
              <a:latin typeface="仿宋_GB2312" pitchFamily="49" charset="-122"/>
              <a:ea typeface="仿宋_GB2312" pitchFamily="49" charset="-122"/>
            </a:endParaRPr>
          </a:p>
          <a:p>
            <a:pPr marL="800100" lvl="1" indent="-342900">
              <a:lnSpc>
                <a:spcPct val="120000"/>
              </a:lnSpc>
              <a:spcBef>
                <a:spcPts val="600"/>
              </a:spcBef>
              <a:buFont typeface="Arial" pitchFamily="34" charset="0"/>
              <a:buChar char="•"/>
            </a:pPr>
            <a:endParaRPr lang="en-US" altLang="zh-CN" sz="2000" b="1" dirty="0">
              <a:solidFill>
                <a:srgbClr val="0000CC"/>
              </a:solidFill>
              <a:latin typeface="幼圆" pitchFamily="49" charset="-122"/>
              <a:ea typeface="幼圆" pitchFamily="49" charset="-122"/>
            </a:endParaRPr>
          </a:p>
          <a:p>
            <a:pPr marL="342900" indent="-342900">
              <a:lnSpc>
                <a:spcPct val="120000"/>
              </a:lnSpc>
              <a:spcBef>
                <a:spcPts val="600"/>
              </a:spcBef>
              <a:buFont typeface="Arial" pitchFamily="34" charset="0"/>
              <a:buChar char="•"/>
            </a:pPr>
            <a:r>
              <a:rPr lang="zh-CN" altLang="en-US" sz="2000" b="1" dirty="0" smtClean="0">
                <a:latin typeface="幼圆" pitchFamily="49" charset="-122"/>
                <a:ea typeface="幼圆" pitchFamily="49" charset="-122"/>
              </a:rPr>
              <a:t>离散</a:t>
            </a:r>
            <a:r>
              <a:rPr lang="en-US" altLang="zh-CN" sz="2000" b="1" dirty="0">
                <a:latin typeface="幼圆" pitchFamily="49" charset="-122"/>
                <a:ea typeface="幼圆" pitchFamily="49" charset="-122"/>
              </a:rPr>
              <a:t>Hopfield</a:t>
            </a:r>
            <a:r>
              <a:rPr lang="zh-CN" altLang="en-US" sz="2000" b="1" dirty="0">
                <a:latin typeface="幼圆" pitchFamily="49" charset="-122"/>
                <a:ea typeface="幼圆" pitchFamily="49" charset="-122"/>
              </a:rPr>
              <a:t>网络模型是一个</a:t>
            </a:r>
            <a:r>
              <a:rPr lang="zh-CN" altLang="en-US" sz="2000" b="1" dirty="0">
                <a:solidFill>
                  <a:srgbClr val="0000FF"/>
                </a:solidFill>
                <a:latin typeface="幼圆" pitchFamily="49" charset="-122"/>
                <a:ea typeface="幼圆" pitchFamily="49" charset="-122"/>
              </a:rPr>
              <a:t>离散时间系统</a:t>
            </a:r>
            <a:r>
              <a:rPr lang="zh-CN" altLang="en-US" sz="2000" b="1" dirty="0">
                <a:latin typeface="幼圆" pitchFamily="49" charset="-122"/>
                <a:ea typeface="幼圆" pitchFamily="49" charset="-122"/>
              </a:rPr>
              <a:t>，</a:t>
            </a:r>
            <a:r>
              <a:rPr lang="zh-CN" altLang="en-US" sz="2000" b="1" dirty="0">
                <a:solidFill>
                  <a:srgbClr val="0000FF"/>
                </a:solidFill>
                <a:latin typeface="幼圆" pitchFamily="49" charset="-122"/>
                <a:ea typeface="幼圆" pitchFamily="49" charset="-122"/>
              </a:rPr>
              <a:t>每个神经元只有</a:t>
            </a:r>
            <a:r>
              <a:rPr lang="en-US" altLang="zh-CN" sz="2000" b="1" dirty="0">
                <a:solidFill>
                  <a:srgbClr val="0000FF"/>
                </a:solidFill>
                <a:latin typeface="幼圆" pitchFamily="49" charset="-122"/>
                <a:ea typeface="幼圆" pitchFamily="49" charset="-122"/>
              </a:rPr>
              <a:t>0</a:t>
            </a:r>
            <a:r>
              <a:rPr lang="zh-CN" altLang="en-US" sz="2000" b="1" dirty="0">
                <a:solidFill>
                  <a:srgbClr val="0000FF"/>
                </a:solidFill>
                <a:latin typeface="幼圆" pitchFamily="49" charset="-122"/>
                <a:ea typeface="幼圆" pitchFamily="49" charset="-122"/>
              </a:rPr>
              <a:t>和</a:t>
            </a:r>
            <a:r>
              <a:rPr lang="en-US" altLang="zh-CN" sz="2000" b="1" dirty="0">
                <a:solidFill>
                  <a:srgbClr val="0000FF"/>
                </a:solidFill>
                <a:latin typeface="幼圆" pitchFamily="49" charset="-122"/>
                <a:ea typeface="幼圆" pitchFamily="49" charset="-122"/>
              </a:rPr>
              <a:t>1</a:t>
            </a:r>
            <a:r>
              <a:rPr lang="zh-CN" altLang="en-US" sz="2000" b="1" dirty="0">
                <a:solidFill>
                  <a:srgbClr val="0000FF"/>
                </a:solidFill>
                <a:latin typeface="幼圆" pitchFamily="49" charset="-122"/>
                <a:ea typeface="幼圆" pitchFamily="49" charset="-122"/>
              </a:rPr>
              <a:t>（或</a:t>
            </a:r>
            <a:r>
              <a:rPr lang="en-US" altLang="zh-CN" sz="2000" b="1" dirty="0">
                <a:solidFill>
                  <a:srgbClr val="0000FF"/>
                </a:solidFill>
                <a:latin typeface="幼圆" pitchFamily="49" charset="-122"/>
                <a:ea typeface="幼圆" pitchFamily="49" charset="-122"/>
              </a:rPr>
              <a:t>-1</a:t>
            </a:r>
            <a:r>
              <a:rPr lang="zh-CN" altLang="en-US" sz="2000" b="1" dirty="0">
                <a:solidFill>
                  <a:srgbClr val="0000FF"/>
                </a:solidFill>
                <a:latin typeface="幼圆" pitchFamily="49" charset="-122"/>
                <a:ea typeface="幼圆" pitchFamily="49" charset="-122"/>
              </a:rPr>
              <a:t>和</a:t>
            </a:r>
            <a:r>
              <a:rPr lang="en-US" altLang="zh-CN" sz="2000" b="1" dirty="0">
                <a:solidFill>
                  <a:srgbClr val="0000FF"/>
                </a:solidFill>
                <a:latin typeface="幼圆" pitchFamily="49" charset="-122"/>
                <a:ea typeface="幼圆" pitchFamily="49" charset="-122"/>
              </a:rPr>
              <a:t>1</a:t>
            </a:r>
            <a:r>
              <a:rPr lang="zh-CN" altLang="en-US" sz="2000" b="1" dirty="0">
                <a:solidFill>
                  <a:srgbClr val="0000FF"/>
                </a:solidFill>
                <a:latin typeface="幼圆" pitchFamily="49" charset="-122"/>
                <a:ea typeface="幼圆" pitchFamily="49" charset="-122"/>
              </a:rPr>
              <a:t>）两种状态</a:t>
            </a:r>
            <a:r>
              <a:rPr lang="zh-CN" altLang="en-US" sz="2000" b="1" dirty="0">
                <a:latin typeface="幼圆" pitchFamily="49" charset="-122"/>
                <a:ea typeface="幼圆" pitchFamily="49" charset="-122"/>
              </a:rPr>
              <a:t>，任意神经元</a:t>
            </a:r>
            <a:r>
              <a:rPr lang="en-US" altLang="zh-CN" sz="2000" b="1" dirty="0">
                <a:latin typeface="幼圆" pitchFamily="49" charset="-122"/>
                <a:ea typeface="幼圆" pitchFamily="49" charset="-122"/>
              </a:rPr>
              <a:t>i</a:t>
            </a:r>
            <a:r>
              <a:rPr lang="zh-CN" altLang="en-US" sz="2000" b="1" dirty="0">
                <a:latin typeface="幼圆" pitchFamily="49" charset="-122"/>
                <a:ea typeface="幼圆" pitchFamily="49" charset="-122"/>
              </a:rPr>
              <a:t>和</a:t>
            </a:r>
            <a:r>
              <a:rPr lang="en-US" altLang="zh-CN" sz="2000" b="1" dirty="0">
                <a:latin typeface="幼圆" pitchFamily="49" charset="-122"/>
                <a:ea typeface="幼圆" pitchFamily="49" charset="-122"/>
              </a:rPr>
              <a:t>j</a:t>
            </a:r>
            <a:r>
              <a:rPr lang="zh-CN" altLang="en-US" sz="2000" b="1" dirty="0">
                <a:latin typeface="幼圆" pitchFamily="49" charset="-122"/>
                <a:ea typeface="幼圆" pitchFamily="49" charset="-122"/>
              </a:rPr>
              <a:t>之间的连接权值为</a:t>
            </a:r>
            <a:r>
              <a:rPr lang="en-US" altLang="zh-CN" sz="2000" b="1" i="1" dirty="0" err="1">
                <a:latin typeface="幼圆" pitchFamily="49" charset="-122"/>
                <a:ea typeface="幼圆" pitchFamily="49" charset="-122"/>
              </a:rPr>
              <a:t>w</a:t>
            </a:r>
            <a:r>
              <a:rPr lang="en-US" altLang="zh-CN" sz="2000" b="1" i="1" baseline="-25000" dirty="0" err="1">
                <a:latin typeface="幼圆" pitchFamily="49" charset="-122"/>
                <a:ea typeface="幼圆" pitchFamily="49" charset="-122"/>
              </a:rPr>
              <a:t>ij</a:t>
            </a:r>
            <a:r>
              <a:rPr lang="zh-CN" altLang="en-US" sz="2000" b="1" dirty="0" smtClean="0">
                <a:latin typeface="幼圆" pitchFamily="49" charset="-122"/>
                <a:ea typeface="幼圆" pitchFamily="49" charset="-122"/>
              </a:rPr>
              <a:t>。</a:t>
            </a:r>
            <a:endParaRPr lang="zh-CN" altLang="en-US" sz="2000" b="1" dirty="0">
              <a:latin typeface="幼圆" pitchFamily="49" charset="-122"/>
              <a:ea typeface="幼圆" pitchFamily="49" charset="-122"/>
            </a:endParaRPr>
          </a:p>
          <a:p>
            <a:pPr marL="342900" indent="-342900">
              <a:lnSpc>
                <a:spcPct val="120000"/>
              </a:lnSpc>
              <a:spcBef>
                <a:spcPts val="600"/>
              </a:spcBef>
              <a:buFont typeface="Arial" pitchFamily="34" charset="0"/>
              <a:buChar char="•"/>
            </a:pPr>
            <a:endParaRPr lang="zh-CN" altLang="en-US" sz="2000" b="1" dirty="0">
              <a:solidFill>
                <a:srgbClr val="0000CC"/>
              </a:solidFill>
              <a:latin typeface="幼圆" pitchFamily="49" charset="-122"/>
              <a:ea typeface="幼圆" pitchFamily="49" charset="-122"/>
            </a:endParaRPr>
          </a:p>
          <a:p>
            <a:pPr marL="342900" indent="-342900">
              <a:lnSpc>
                <a:spcPct val="120000"/>
              </a:lnSpc>
              <a:spcBef>
                <a:spcPts val="600"/>
              </a:spcBef>
              <a:buFont typeface="Arial" pitchFamily="34" charset="0"/>
              <a:buChar char="•"/>
            </a:pPr>
            <a:endParaRPr lang="zh-CN" altLang="en-US" sz="2000" b="1" dirty="0">
              <a:latin typeface="幼圆" pitchFamily="49" charset="-122"/>
              <a:ea typeface="幼圆" pitchFamily="49" charset="-122"/>
            </a:endParaRPr>
          </a:p>
          <a:p>
            <a:pPr>
              <a:lnSpc>
                <a:spcPct val="120000"/>
              </a:lnSpc>
              <a:spcBef>
                <a:spcPts val="600"/>
              </a:spcBef>
            </a:pPr>
            <a:endParaRPr lang="en-US" altLang="zh-CN" sz="2000" b="1" dirty="0" smtClean="0">
              <a:solidFill>
                <a:srgbClr val="0000CC"/>
              </a:solidFill>
              <a:latin typeface="幼圆" pitchFamily="49" charset="-122"/>
              <a:ea typeface="幼圆" pitchFamily="49" charset="-122"/>
            </a:endParaRPr>
          </a:p>
          <a:p>
            <a:pPr lvl="1">
              <a:lnSpc>
                <a:spcPct val="120000"/>
              </a:lnSpc>
              <a:spcBef>
                <a:spcPts val="600"/>
              </a:spcBef>
            </a:pPr>
            <a:r>
              <a:rPr lang="zh-CN" altLang="en-US" sz="2000" b="1" dirty="0" smtClean="0">
                <a:solidFill>
                  <a:srgbClr val="00B050"/>
                </a:solidFill>
                <a:latin typeface="仿宋_GB2312" pitchFamily="49" charset="-122"/>
                <a:ea typeface="仿宋_GB2312" pitchFamily="49" charset="-122"/>
              </a:rPr>
              <a:t>由</a:t>
            </a:r>
            <a:r>
              <a:rPr lang="zh-CN" altLang="en-US" sz="2000" b="1" dirty="0">
                <a:solidFill>
                  <a:srgbClr val="00B050"/>
                </a:solidFill>
                <a:latin typeface="仿宋_GB2312" pitchFamily="49" charset="-122"/>
                <a:ea typeface="仿宋_GB2312" pitchFamily="49" charset="-122"/>
              </a:rPr>
              <a:t>该连接权值所构成的连接矩阵是一个零对角的对称矩阵。 </a:t>
            </a:r>
          </a:p>
        </p:txBody>
      </p:sp>
      <p:graphicFrame>
        <p:nvGraphicFramePr>
          <p:cNvPr id="89091" name="Object 3"/>
          <p:cNvGraphicFramePr>
            <a:graphicFrameLocks noChangeAspect="1"/>
          </p:cNvGraphicFramePr>
          <p:nvPr>
            <p:extLst>
              <p:ext uri="{D42A27DB-BD31-4B8C-83A1-F6EECF244321}">
                <p14:modId xmlns:p14="http://schemas.microsoft.com/office/powerpoint/2010/main" val="3211715285"/>
              </p:ext>
            </p:extLst>
          </p:nvPr>
        </p:nvGraphicFramePr>
        <p:xfrm>
          <a:off x="2735796" y="4941168"/>
          <a:ext cx="3297238" cy="966787"/>
        </p:xfrm>
        <a:graphic>
          <a:graphicData uri="http://schemas.openxmlformats.org/presentationml/2006/ole">
            <mc:AlternateContent xmlns:mc="http://schemas.openxmlformats.org/markup-compatibility/2006">
              <mc:Choice xmlns:v="urn:schemas-microsoft-com:vml" Requires="v">
                <p:oleObj spid="_x0000_s89249" name="公式" r:id="rId4" imgW="1726920" imgH="507960" progId="Equation.3">
                  <p:embed/>
                </p:oleObj>
              </mc:Choice>
              <mc:Fallback>
                <p:oleObj name="公式" r:id="rId4" imgW="1726920" imgH="507960" progId="Equation.3">
                  <p:embed/>
                  <p:pic>
                    <p:nvPicPr>
                      <p:cNvPr id="0" name="Object 3"/>
                      <p:cNvPicPr>
                        <a:picLocks noChangeAspect="1" noChangeArrowheads="1"/>
                      </p:cNvPicPr>
                      <p:nvPr/>
                    </p:nvPicPr>
                    <p:blipFill>
                      <a:blip r:embed="rId5"/>
                      <a:srcRect/>
                      <a:stretch>
                        <a:fillRect/>
                      </a:stretch>
                    </p:blipFill>
                    <p:spPr bwMode="auto">
                      <a:xfrm>
                        <a:off x="2735796" y="4941168"/>
                        <a:ext cx="3297238" cy="96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9092" name="Text Box 4"/>
          <p:cNvSpPr txBox="1">
            <a:spLocks noChangeArrowheads="1"/>
          </p:cNvSpPr>
          <p:nvPr/>
        </p:nvSpPr>
        <p:spPr bwMode="auto">
          <a:xfrm>
            <a:off x="792163" y="260350"/>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4400" b="1" dirty="0">
                <a:solidFill>
                  <a:schemeClr val="accent2"/>
                </a:solidFill>
                <a:latin typeface="方正姚体" pitchFamily="2" charset="-122"/>
                <a:ea typeface="方正姚体" pitchFamily="2" charset="-122"/>
                <a:cs typeface="+mj-cs"/>
              </a:rPr>
              <a:t>Hopfield</a:t>
            </a:r>
            <a:r>
              <a:rPr lang="zh-CN" altLang="en-US" sz="4400" b="1" dirty="0">
                <a:solidFill>
                  <a:schemeClr val="accent2"/>
                </a:solidFill>
                <a:latin typeface="方正姚体" pitchFamily="2" charset="-122"/>
                <a:ea typeface="方正姚体" pitchFamily="2" charset="-122"/>
                <a:cs typeface="+mj-cs"/>
              </a:rPr>
              <a:t>网络模型</a:t>
            </a:r>
            <a:endParaRPr lang="en-US" altLang="zh-CN" sz="4400" b="1" dirty="0">
              <a:solidFill>
                <a:schemeClr val="accent2"/>
              </a:solidFill>
              <a:latin typeface="方正姚体" pitchFamily="2" charset="-122"/>
              <a:ea typeface="方正姚体" pitchFamily="2" charset="-122"/>
              <a:cs typeface="+mj-cs"/>
            </a:endParaRPr>
          </a:p>
        </p:txBody>
      </p:sp>
      <p:grpSp>
        <p:nvGrpSpPr>
          <p:cNvPr id="6" name="Group 2"/>
          <p:cNvGrpSpPr>
            <a:grpSpLocks noChangeAspect="1"/>
          </p:cNvGrpSpPr>
          <p:nvPr/>
        </p:nvGrpSpPr>
        <p:grpSpPr bwMode="auto">
          <a:xfrm>
            <a:off x="4932040" y="1439813"/>
            <a:ext cx="3171466" cy="2683197"/>
            <a:chOff x="1820" y="8252"/>
            <a:chExt cx="2909" cy="2470"/>
          </a:xfrm>
        </p:grpSpPr>
        <p:sp>
          <p:nvSpPr>
            <p:cNvPr id="7" name="AutoShape 3"/>
            <p:cNvSpPr>
              <a:spLocks noChangeAspect="1" noChangeArrowheads="1"/>
            </p:cNvSpPr>
            <p:nvPr/>
          </p:nvSpPr>
          <p:spPr bwMode="auto">
            <a:xfrm>
              <a:off x="1820" y="8252"/>
              <a:ext cx="2909" cy="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 name="Line 4"/>
            <p:cNvSpPr>
              <a:spLocks noChangeShapeType="1"/>
            </p:cNvSpPr>
            <p:nvPr/>
          </p:nvSpPr>
          <p:spPr bwMode="auto">
            <a:xfrm>
              <a:off x="2618" y="8699"/>
              <a:ext cx="781"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Oval 5"/>
            <p:cNvSpPr>
              <a:spLocks noChangeArrowheads="1"/>
            </p:cNvSpPr>
            <p:nvPr/>
          </p:nvSpPr>
          <p:spPr bwMode="auto">
            <a:xfrm>
              <a:off x="2441" y="8646"/>
              <a:ext cx="160" cy="158"/>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Oval 6"/>
            <p:cNvSpPr>
              <a:spLocks noChangeArrowheads="1"/>
            </p:cNvSpPr>
            <p:nvPr/>
          </p:nvSpPr>
          <p:spPr bwMode="auto">
            <a:xfrm>
              <a:off x="2459" y="9067"/>
              <a:ext cx="160" cy="157"/>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 name="Oval 7"/>
            <p:cNvSpPr>
              <a:spLocks noChangeArrowheads="1"/>
            </p:cNvSpPr>
            <p:nvPr/>
          </p:nvSpPr>
          <p:spPr bwMode="auto">
            <a:xfrm>
              <a:off x="3399" y="8646"/>
              <a:ext cx="160" cy="158"/>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2" name="Oval 8"/>
            <p:cNvSpPr>
              <a:spLocks noChangeArrowheads="1"/>
            </p:cNvSpPr>
            <p:nvPr/>
          </p:nvSpPr>
          <p:spPr bwMode="auto">
            <a:xfrm>
              <a:off x="3399" y="9067"/>
              <a:ext cx="159" cy="15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 name="Oval 9"/>
            <p:cNvSpPr>
              <a:spLocks noChangeArrowheads="1"/>
            </p:cNvSpPr>
            <p:nvPr/>
          </p:nvSpPr>
          <p:spPr bwMode="auto">
            <a:xfrm>
              <a:off x="3416" y="9724"/>
              <a:ext cx="160" cy="15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 name="Oval 10"/>
            <p:cNvSpPr>
              <a:spLocks noChangeArrowheads="1"/>
            </p:cNvSpPr>
            <p:nvPr/>
          </p:nvSpPr>
          <p:spPr bwMode="auto">
            <a:xfrm>
              <a:off x="2494" y="9724"/>
              <a:ext cx="160" cy="157"/>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 name="Line 11"/>
            <p:cNvSpPr>
              <a:spLocks noChangeShapeType="1"/>
            </p:cNvSpPr>
            <p:nvPr/>
          </p:nvSpPr>
          <p:spPr bwMode="auto">
            <a:xfrm>
              <a:off x="2636" y="9146"/>
              <a:ext cx="781"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Line 12"/>
            <p:cNvSpPr>
              <a:spLocks noChangeShapeType="1"/>
            </p:cNvSpPr>
            <p:nvPr/>
          </p:nvSpPr>
          <p:spPr bwMode="auto">
            <a:xfrm>
              <a:off x="2671" y="9829"/>
              <a:ext cx="764"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Line 13"/>
            <p:cNvSpPr>
              <a:spLocks noChangeShapeType="1"/>
            </p:cNvSpPr>
            <p:nvPr/>
          </p:nvSpPr>
          <p:spPr bwMode="auto">
            <a:xfrm>
              <a:off x="2601" y="8725"/>
              <a:ext cx="833" cy="39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Line 14"/>
            <p:cNvSpPr>
              <a:spLocks noChangeShapeType="1"/>
            </p:cNvSpPr>
            <p:nvPr/>
          </p:nvSpPr>
          <p:spPr bwMode="auto">
            <a:xfrm>
              <a:off x="2583" y="8751"/>
              <a:ext cx="886" cy="999"/>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Line 15"/>
            <p:cNvSpPr>
              <a:spLocks noChangeShapeType="1"/>
            </p:cNvSpPr>
            <p:nvPr/>
          </p:nvSpPr>
          <p:spPr bwMode="auto">
            <a:xfrm flipV="1">
              <a:off x="2618" y="8725"/>
              <a:ext cx="781" cy="39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 name="Line 16"/>
            <p:cNvSpPr>
              <a:spLocks noChangeShapeType="1"/>
            </p:cNvSpPr>
            <p:nvPr/>
          </p:nvSpPr>
          <p:spPr bwMode="auto">
            <a:xfrm>
              <a:off x="2618" y="9146"/>
              <a:ext cx="816" cy="63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1" name="Line 17"/>
            <p:cNvSpPr>
              <a:spLocks noChangeShapeType="1"/>
            </p:cNvSpPr>
            <p:nvPr/>
          </p:nvSpPr>
          <p:spPr bwMode="auto">
            <a:xfrm flipV="1">
              <a:off x="2636" y="8778"/>
              <a:ext cx="763" cy="99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Line 18"/>
            <p:cNvSpPr>
              <a:spLocks noChangeShapeType="1"/>
            </p:cNvSpPr>
            <p:nvPr/>
          </p:nvSpPr>
          <p:spPr bwMode="auto">
            <a:xfrm flipV="1">
              <a:off x="2636" y="9198"/>
              <a:ext cx="798" cy="60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3" name="Line 19"/>
            <p:cNvSpPr>
              <a:spLocks noChangeShapeType="1"/>
            </p:cNvSpPr>
            <p:nvPr/>
          </p:nvSpPr>
          <p:spPr bwMode="auto">
            <a:xfrm>
              <a:off x="3558" y="8725"/>
              <a:ext cx="497"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4" name="Line 20"/>
            <p:cNvSpPr>
              <a:spLocks noChangeShapeType="1"/>
            </p:cNvSpPr>
            <p:nvPr/>
          </p:nvSpPr>
          <p:spPr bwMode="auto">
            <a:xfrm>
              <a:off x="3540" y="9146"/>
              <a:ext cx="497"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5" name="Line 21"/>
            <p:cNvSpPr>
              <a:spLocks noChangeShapeType="1"/>
            </p:cNvSpPr>
            <p:nvPr/>
          </p:nvSpPr>
          <p:spPr bwMode="auto">
            <a:xfrm>
              <a:off x="3576" y="9802"/>
              <a:ext cx="496"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7" name="Text Box 23"/>
            <p:cNvSpPr txBox="1">
              <a:spLocks noChangeArrowheads="1"/>
            </p:cNvSpPr>
            <p:nvPr/>
          </p:nvSpPr>
          <p:spPr bwMode="auto">
            <a:xfrm>
              <a:off x="4108" y="9645"/>
              <a:ext cx="300" cy="2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Times New Roman" pitchFamily="18" charset="0"/>
                </a:rPr>
                <a:t>ym</a:t>
              </a:r>
              <a:endParaRPr lang="en-US" altLang="zh-CN" sz="1400"/>
            </a:p>
          </p:txBody>
        </p:sp>
        <p:sp>
          <p:nvSpPr>
            <p:cNvPr id="28" name="Text Box 24"/>
            <p:cNvSpPr txBox="1">
              <a:spLocks noChangeArrowheads="1"/>
            </p:cNvSpPr>
            <p:nvPr/>
          </p:nvSpPr>
          <p:spPr bwMode="auto">
            <a:xfrm>
              <a:off x="4090" y="9067"/>
              <a:ext cx="301" cy="2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Times New Roman" pitchFamily="18" charset="0"/>
                </a:rPr>
                <a:t>Y2</a:t>
              </a:r>
              <a:endParaRPr lang="en-US" altLang="zh-CN" sz="1400"/>
            </a:p>
          </p:txBody>
        </p:sp>
        <p:sp>
          <p:nvSpPr>
            <p:cNvPr id="29" name="Text Box 25"/>
            <p:cNvSpPr txBox="1">
              <a:spLocks noChangeArrowheads="1"/>
            </p:cNvSpPr>
            <p:nvPr/>
          </p:nvSpPr>
          <p:spPr bwMode="auto">
            <a:xfrm>
              <a:off x="4090" y="8620"/>
              <a:ext cx="301" cy="2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Times New Roman" pitchFamily="18" charset="0"/>
                </a:rPr>
                <a:t>Y1</a:t>
              </a:r>
              <a:endParaRPr lang="en-US" altLang="zh-CN" sz="1400"/>
            </a:p>
          </p:txBody>
        </p:sp>
        <p:sp>
          <p:nvSpPr>
            <p:cNvPr id="30" name="Text Box 26"/>
            <p:cNvSpPr txBox="1">
              <a:spLocks noChangeArrowheads="1"/>
            </p:cNvSpPr>
            <p:nvPr/>
          </p:nvSpPr>
          <p:spPr bwMode="auto">
            <a:xfrm>
              <a:off x="2441" y="8384"/>
              <a:ext cx="197" cy="23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400">
                  <a:latin typeface="Times New Roman" pitchFamily="18" charset="0"/>
                </a:rPr>
                <a:t>x1</a:t>
              </a:r>
              <a:endParaRPr lang="en-US" altLang="zh-CN" sz="1400"/>
            </a:p>
          </p:txBody>
        </p:sp>
        <p:sp>
          <p:nvSpPr>
            <p:cNvPr id="31" name="Text Box 27"/>
            <p:cNvSpPr txBox="1">
              <a:spLocks noChangeArrowheads="1"/>
            </p:cNvSpPr>
            <p:nvPr/>
          </p:nvSpPr>
          <p:spPr bwMode="auto">
            <a:xfrm>
              <a:off x="2405" y="9251"/>
              <a:ext cx="284" cy="21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400">
                  <a:latin typeface="Times New Roman" pitchFamily="18" charset="0"/>
                </a:rPr>
                <a:t>…</a:t>
              </a:r>
              <a:endParaRPr lang="en-US" altLang="zh-CN" sz="1400"/>
            </a:p>
          </p:txBody>
        </p:sp>
        <p:sp>
          <p:nvSpPr>
            <p:cNvPr id="32" name="Text Box 28"/>
            <p:cNvSpPr txBox="1">
              <a:spLocks noChangeArrowheads="1"/>
            </p:cNvSpPr>
            <p:nvPr/>
          </p:nvSpPr>
          <p:spPr bwMode="auto">
            <a:xfrm>
              <a:off x="3434" y="9251"/>
              <a:ext cx="284" cy="23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900">
                  <a:latin typeface="Times New Roman" pitchFamily="18" charset="0"/>
                </a:rPr>
                <a:t>…</a:t>
              </a:r>
              <a:endParaRPr lang="en-US" altLang="zh-CN"/>
            </a:p>
          </p:txBody>
        </p:sp>
        <p:sp>
          <p:nvSpPr>
            <p:cNvPr id="33" name="Line 29"/>
            <p:cNvSpPr>
              <a:spLocks noChangeShapeType="1"/>
            </p:cNvSpPr>
            <p:nvPr/>
          </p:nvSpPr>
          <p:spPr bwMode="auto">
            <a:xfrm flipV="1">
              <a:off x="3629" y="8489"/>
              <a:ext cx="1" cy="23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4" name="Line 30"/>
            <p:cNvSpPr>
              <a:spLocks noChangeShapeType="1"/>
            </p:cNvSpPr>
            <p:nvPr/>
          </p:nvSpPr>
          <p:spPr bwMode="auto">
            <a:xfrm flipH="1">
              <a:off x="2264" y="8489"/>
              <a:ext cx="1365"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5" name="Line 31"/>
            <p:cNvSpPr>
              <a:spLocks noChangeShapeType="1"/>
            </p:cNvSpPr>
            <p:nvPr/>
          </p:nvSpPr>
          <p:spPr bwMode="auto">
            <a:xfrm>
              <a:off x="2264" y="8489"/>
              <a:ext cx="1" cy="126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 name="Line 32"/>
            <p:cNvSpPr>
              <a:spLocks noChangeShapeType="1"/>
            </p:cNvSpPr>
            <p:nvPr/>
          </p:nvSpPr>
          <p:spPr bwMode="auto">
            <a:xfrm>
              <a:off x="2281" y="9750"/>
              <a:ext cx="249" cy="2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7" name="Line 33"/>
            <p:cNvSpPr>
              <a:spLocks noChangeShapeType="1"/>
            </p:cNvSpPr>
            <p:nvPr/>
          </p:nvSpPr>
          <p:spPr bwMode="auto">
            <a:xfrm>
              <a:off x="2281" y="9119"/>
              <a:ext cx="178"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8" name="Line 34"/>
            <p:cNvSpPr>
              <a:spLocks noChangeShapeType="1"/>
            </p:cNvSpPr>
            <p:nvPr/>
          </p:nvSpPr>
          <p:spPr bwMode="auto">
            <a:xfrm flipH="1" flipV="1">
              <a:off x="3700" y="8331"/>
              <a:ext cx="18" cy="81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9" name="Line 35"/>
            <p:cNvSpPr>
              <a:spLocks noChangeShapeType="1"/>
            </p:cNvSpPr>
            <p:nvPr/>
          </p:nvSpPr>
          <p:spPr bwMode="auto">
            <a:xfrm flipH="1">
              <a:off x="2122" y="8331"/>
              <a:ext cx="1596"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0" name="Line 36"/>
            <p:cNvSpPr>
              <a:spLocks noChangeShapeType="1"/>
            </p:cNvSpPr>
            <p:nvPr/>
          </p:nvSpPr>
          <p:spPr bwMode="auto">
            <a:xfrm>
              <a:off x="2122" y="8331"/>
              <a:ext cx="17" cy="152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1" name="Line 37"/>
            <p:cNvSpPr>
              <a:spLocks noChangeShapeType="1"/>
            </p:cNvSpPr>
            <p:nvPr/>
          </p:nvSpPr>
          <p:spPr bwMode="auto">
            <a:xfrm>
              <a:off x="2122" y="9855"/>
              <a:ext cx="390"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2" name="Line 38"/>
            <p:cNvSpPr>
              <a:spLocks noChangeShapeType="1"/>
            </p:cNvSpPr>
            <p:nvPr/>
          </p:nvSpPr>
          <p:spPr bwMode="auto">
            <a:xfrm>
              <a:off x="2122" y="8699"/>
              <a:ext cx="319"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3" name="Line 39"/>
            <p:cNvSpPr>
              <a:spLocks noChangeShapeType="1"/>
            </p:cNvSpPr>
            <p:nvPr/>
          </p:nvSpPr>
          <p:spPr bwMode="auto">
            <a:xfrm>
              <a:off x="3735" y="9802"/>
              <a:ext cx="1" cy="263"/>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 name="Line 40"/>
            <p:cNvSpPr>
              <a:spLocks noChangeShapeType="1"/>
            </p:cNvSpPr>
            <p:nvPr/>
          </p:nvSpPr>
          <p:spPr bwMode="auto">
            <a:xfrm flipH="1">
              <a:off x="1980" y="10065"/>
              <a:ext cx="1755"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 name="Line 41"/>
            <p:cNvSpPr>
              <a:spLocks noChangeShapeType="1"/>
            </p:cNvSpPr>
            <p:nvPr/>
          </p:nvSpPr>
          <p:spPr bwMode="auto">
            <a:xfrm>
              <a:off x="1980" y="8778"/>
              <a:ext cx="1" cy="128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6" name="Line 42"/>
            <p:cNvSpPr>
              <a:spLocks noChangeShapeType="1"/>
            </p:cNvSpPr>
            <p:nvPr/>
          </p:nvSpPr>
          <p:spPr bwMode="auto">
            <a:xfrm>
              <a:off x="1980" y="8778"/>
              <a:ext cx="461"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7" name="Line 43"/>
            <p:cNvSpPr>
              <a:spLocks noChangeShapeType="1"/>
            </p:cNvSpPr>
            <p:nvPr/>
          </p:nvSpPr>
          <p:spPr bwMode="auto">
            <a:xfrm>
              <a:off x="1980" y="9198"/>
              <a:ext cx="479"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8" name="Text Box 44"/>
            <p:cNvSpPr txBox="1">
              <a:spLocks noChangeArrowheads="1"/>
            </p:cNvSpPr>
            <p:nvPr/>
          </p:nvSpPr>
          <p:spPr bwMode="auto">
            <a:xfrm>
              <a:off x="2459" y="8830"/>
              <a:ext cx="196" cy="23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400">
                  <a:latin typeface="Times New Roman" pitchFamily="18" charset="0"/>
                </a:rPr>
                <a:t>x2</a:t>
              </a:r>
              <a:endParaRPr lang="en-US" altLang="zh-CN" sz="1400"/>
            </a:p>
          </p:txBody>
        </p:sp>
        <p:sp>
          <p:nvSpPr>
            <p:cNvPr id="49" name="Text Box 45"/>
            <p:cNvSpPr txBox="1">
              <a:spLocks noChangeArrowheads="1"/>
            </p:cNvSpPr>
            <p:nvPr/>
          </p:nvSpPr>
          <p:spPr bwMode="auto">
            <a:xfrm>
              <a:off x="2476" y="9461"/>
              <a:ext cx="198" cy="23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400">
                  <a:latin typeface="Times New Roman" pitchFamily="18" charset="0"/>
                </a:rPr>
                <a:t>xn</a:t>
              </a:r>
              <a:endParaRPr lang="en-US" altLang="zh-CN" sz="1400"/>
            </a:p>
          </p:txBody>
        </p:sp>
        <p:sp>
          <p:nvSpPr>
            <p:cNvPr id="50" name="Text Box 46"/>
            <p:cNvSpPr txBox="1">
              <a:spLocks noChangeArrowheads="1"/>
            </p:cNvSpPr>
            <p:nvPr/>
          </p:nvSpPr>
          <p:spPr bwMode="auto">
            <a:xfrm>
              <a:off x="2228" y="10118"/>
              <a:ext cx="570" cy="28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400">
                  <a:latin typeface="Times New Roman" pitchFamily="18" charset="0"/>
                </a:rPr>
                <a:t>输入层</a:t>
              </a:r>
              <a:endParaRPr lang="zh-CN" altLang="en-US" sz="1400"/>
            </a:p>
          </p:txBody>
        </p:sp>
        <p:sp>
          <p:nvSpPr>
            <p:cNvPr id="51" name="Text Box 47"/>
            <p:cNvSpPr txBox="1">
              <a:spLocks noChangeArrowheads="1"/>
            </p:cNvSpPr>
            <p:nvPr/>
          </p:nvSpPr>
          <p:spPr bwMode="auto">
            <a:xfrm>
              <a:off x="3292" y="10118"/>
              <a:ext cx="570" cy="28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400">
                  <a:latin typeface="Times New Roman" pitchFamily="18" charset="0"/>
                </a:rPr>
                <a:t>输出层</a:t>
              </a:r>
              <a:endParaRPr lang="zh-CN" altLang="en-US" sz="1400"/>
            </a:p>
          </p:txBody>
        </p:sp>
      </p:gr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4" name="Group 2"/>
          <p:cNvGrpSpPr>
            <a:grpSpLocks noChangeAspect="1"/>
          </p:cNvGrpSpPr>
          <p:nvPr/>
        </p:nvGrpSpPr>
        <p:grpSpPr bwMode="auto">
          <a:xfrm>
            <a:off x="719138" y="1196975"/>
            <a:ext cx="4413250" cy="3733800"/>
            <a:chOff x="1820" y="8252"/>
            <a:chExt cx="2909" cy="2470"/>
          </a:xfrm>
        </p:grpSpPr>
        <p:sp>
          <p:nvSpPr>
            <p:cNvPr id="90115" name="AutoShape 3"/>
            <p:cNvSpPr>
              <a:spLocks noChangeAspect="1" noChangeArrowheads="1"/>
            </p:cNvSpPr>
            <p:nvPr/>
          </p:nvSpPr>
          <p:spPr bwMode="auto">
            <a:xfrm>
              <a:off x="1820" y="8252"/>
              <a:ext cx="2909" cy="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0116" name="Line 4"/>
            <p:cNvSpPr>
              <a:spLocks noChangeShapeType="1"/>
            </p:cNvSpPr>
            <p:nvPr/>
          </p:nvSpPr>
          <p:spPr bwMode="auto">
            <a:xfrm>
              <a:off x="2618" y="8699"/>
              <a:ext cx="781"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17" name="Oval 5"/>
            <p:cNvSpPr>
              <a:spLocks noChangeArrowheads="1"/>
            </p:cNvSpPr>
            <p:nvPr/>
          </p:nvSpPr>
          <p:spPr bwMode="auto">
            <a:xfrm>
              <a:off x="2441" y="8646"/>
              <a:ext cx="160" cy="158"/>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18" name="Oval 6"/>
            <p:cNvSpPr>
              <a:spLocks noChangeArrowheads="1"/>
            </p:cNvSpPr>
            <p:nvPr/>
          </p:nvSpPr>
          <p:spPr bwMode="auto">
            <a:xfrm>
              <a:off x="2459" y="9067"/>
              <a:ext cx="160" cy="157"/>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19" name="Oval 7"/>
            <p:cNvSpPr>
              <a:spLocks noChangeArrowheads="1"/>
            </p:cNvSpPr>
            <p:nvPr/>
          </p:nvSpPr>
          <p:spPr bwMode="auto">
            <a:xfrm>
              <a:off x="3399" y="8646"/>
              <a:ext cx="160" cy="158"/>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0" name="Oval 8"/>
            <p:cNvSpPr>
              <a:spLocks noChangeArrowheads="1"/>
            </p:cNvSpPr>
            <p:nvPr/>
          </p:nvSpPr>
          <p:spPr bwMode="auto">
            <a:xfrm>
              <a:off x="3399" y="9067"/>
              <a:ext cx="159" cy="15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1" name="Oval 9"/>
            <p:cNvSpPr>
              <a:spLocks noChangeArrowheads="1"/>
            </p:cNvSpPr>
            <p:nvPr/>
          </p:nvSpPr>
          <p:spPr bwMode="auto">
            <a:xfrm>
              <a:off x="3416" y="9724"/>
              <a:ext cx="160" cy="15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2" name="Oval 10"/>
            <p:cNvSpPr>
              <a:spLocks noChangeArrowheads="1"/>
            </p:cNvSpPr>
            <p:nvPr/>
          </p:nvSpPr>
          <p:spPr bwMode="auto">
            <a:xfrm>
              <a:off x="2494" y="9724"/>
              <a:ext cx="160" cy="157"/>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3" name="Line 11"/>
            <p:cNvSpPr>
              <a:spLocks noChangeShapeType="1"/>
            </p:cNvSpPr>
            <p:nvPr/>
          </p:nvSpPr>
          <p:spPr bwMode="auto">
            <a:xfrm>
              <a:off x="2636" y="9146"/>
              <a:ext cx="781"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4" name="Line 12"/>
            <p:cNvSpPr>
              <a:spLocks noChangeShapeType="1"/>
            </p:cNvSpPr>
            <p:nvPr/>
          </p:nvSpPr>
          <p:spPr bwMode="auto">
            <a:xfrm>
              <a:off x="2671" y="9829"/>
              <a:ext cx="764"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5" name="Line 13"/>
            <p:cNvSpPr>
              <a:spLocks noChangeShapeType="1"/>
            </p:cNvSpPr>
            <p:nvPr/>
          </p:nvSpPr>
          <p:spPr bwMode="auto">
            <a:xfrm>
              <a:off x="2601" y="8725"/>
              <a:ext cx="833" cy="39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6" name="Line 14"/>
            <p:cNvSpPr>
              <a:spLocks noChangeShapeType="1"/>
            </p:cNvSpPr>
            <p:nvPr/>
          </p:nvSpPr>
          <p:spPr bwMode="auto">
            <a:xfrm>
              <a:off x="2583" y="8751"/>
              <a:ext cx="886" cy="999"/>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7" name="Line 15"/>
            <p:cNvSpPr>
              <a:spLocks noChangeShapeType="1"/>
            </p:cNvSpPr>
            <p:nvPr/>
          </p:nvSpPr>
          <p:spPr bwMode="auto">
            <a:xfrm flipV="1">
              <a:off x="2618" y="8725"/>
              <a:ext cx="781" cy="39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8" name="Line 16"/>
            <p:cNvSpPr>
              <a:spLocks noChangeShapeType="1"/>
            </p:cNvSpPr>
            <p:nvPr/>
          </p:nvSpPr>
          <p:spPr bwMode="auto">
            <a:xfrm>
              <a:off x="2618" y="9146"/>
              <a:ext cx="816" cy="63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29" name="Line 17"/>
            <p:cNvSpPr>
              <a:spLocks noChangeShapeType="1"/>
            </p:cNvSpPr>
            <p:nvPr/>
          </p:nvSpPr>
          <p:spPr bwMode="auto">
            <a:xfrm flipV="1">
              <a:off x="2636" y="8778"/>
              <a:ext cx="763" cy="99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30" name="Line 18"/>
            <p:cNvSpPr>
              <a:spLocks noChangeShapeType="1"/>
            </p:cNvSpPr>
            <p:nvPr/>
          </p:nvSpPr>
          <p:spPr bwMode="auto">
            <a:xfrm flipV="1">
              <a:off x="2636" y="9198"/>
              <a:ext cx="798" cy="60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31" name="Line 19"/>
            <p:cNvSpPr>
              <a:spLocks noChangeShapeType="1"/>
            </p:cNvSpPr>
            <p:nvPr/>
          </p:nvSpPr>
          <p:spPr bwMode="auto">
            <a:xfrm>
              <a:off x="3558" y="8725"/>
              <a:ext cx="497"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32" name="Line 20"/>
            <p:cNvSpPr>
              <a:spLocks noChangeShapeType="1"/>
            </p:cNvSpPr>
            <p:nvPr/>
          </p:nvSpPr>
          <p:spPr bwMode="auto">
            <a:xfrm>
              <a:off x="3540" y="9146"/>
              <a:ext cx="497"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33" name="Line 21"/>
            <p:cNvSpPr>
              <a:spLocks noChangeShapeType="1"/>
            </p:cNvSpPr>
            <p:nvPr/>
          </p:nvSpPr>
          <p:spPr bwMode="auto">
            <a:xfrm>
              <a:off x="3576" y="9802"/>
              <a:ext cx="496"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35" name="Text Box 23"/>
            <p:cNvSpPr txBox="1">
              <a:spLocks noChangeArrowheads="1"/>
            </p:cNvSpPr>
            <p:nvPr/>
          </p:nvSpPr>
          <p:spPr bwMode="auto">
            <a:xfrm>
              <a:off x="4108" y="9645"/>
              <a:ext cx="300" cy="2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Times New Roman" pitchFamily="18" charset="0"/>
                </a:rPr>
                <a:t>ym</a:t>
              </a:r>
              <a:endParaRPr lang="en-US" altLang="zh-CN" sz="1400"/>
            </a:p>
          </p:txBody>
        </p:sp>
        <p:sp>
          <p:nvSpPr>
            <p:cNvPr id="90136" name="Text Box 24"/>
            <p:cNvSpPr txBox="1">
              <a:spLocks noChangeArrowheads="1"/>
            </p:cNvSpPr>
            <p:nvPr/>
          </p:nvSpPr>
          <p:spPr bwMode="auto">
            <a:xfrm>
              <a:off x="4090" y="9067"/>
              <a:ext cx="301" cy="2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Times New Roman" pitchFamily="18" charset="0"/>
                </a:rPr>
                <a:t>Y2</a:t>
              </a:r>
              <a:endParaRPr lang="en-US" altLang="zh-CN" sz="1400"/>
            </a:p>
          </p:txBody>
        </p:sp>
        <p:sp>
          <p:nvSpPr>
            <p:cNvPr id="90137" name="Text Box 25"/>
            <p:cNvSpPr txBox="1">
              <a:spLocks noChangeArrowheads="1"/>
            </p:cNvSpPr>
            <p:nvPr/>
          </p:nvSpPr>
          <p:spPr bwMode="auto">
            <a:xfrm>
              <a:off x="4090" y="8620"/>
              <a:ext cx="301" cy="2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400">
                  <a:latin typeface="Times New Roman" pitchFamily="18" charset="0"/>
                </a:rPr>
                <a:t>Y1</a:t>
              </a:r>
              <a:endParaRPr lang="en-US" altLang="zh-CN" sz="1400"/>
            </a:p>
          </p:txBody>
        </p:sp>
        <p:sp>
          <p:nvSpPr>
            <p:cNvPr id="90138" name="Text Box 26"/>
            <p:cNvSpPr txBox="1">
              <a:spLocks noChangeArrowheads="1"/>
            </p:cNvSpPr>
            <p:nvPr/>
          </p:nvSpPr>
          <p:spPr bwMode="auto">
            <a:xfrm>
              <a:off x="2441" y="8384"/>
              <a:ext cx="197" cy="23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400">
                  <a:latin typeface="Times New Roman" pitchFamily="18" charset="0"/>
                </a:rPr>
                <a:t>x1</a:t>
              </a:r>
              <a:endParaRPr lang="en-US" altLang="zh-CN" sz="1400"/>
            </a:p>
          </p:txBody>
        </p:sp>
        <p:sp>
          <p:nvSpPr>
            <p:cNvPr id="90139" name="Text Box 27"/>
            <p:cNvSpPr txBox="1">
              <a:spLocks noChangeArrowheads="1"/>
            </p:cNvSpPr>
            <p:nvPr/>
          </p:nvSpPr>
          <p:spPr bwMode="auto">
            <a:xfrm>
              <a:off x="2405" y="9251"/>
              <a:ext cx="284" cy="21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400">
                  <a:latin typeface="Times New Roman" pitchFamily="18" charset="0"/>
                </a:rPr>
                <a:t>…</a:t>
              </a:r>
              <a:endParaRPr lang="en-US" altLang="zh-CN" sz="1400"/>
            </a:p>
          </p:txBody>
        </p:sp>
        <p:sp>
          <p:nvSpPr>
            <p:cNvPr id="90140" name="Text Box 28"/>
            <p:cNvSpPr txBox="1">
              <a:spLocks noChangeArrowheads="1"/>
            </p:cNvSpPr>
            <p:nvPr/>
          </p:nvSpPr>
          <p:spPr bwMode="auto">
            <a:xfrm>
              <a:off x="3434" y="9251"/>
              <a:ext cx="284" cy="23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900">
                  <a:latin typeface="Times New Roman" pitchFamily="18" charset="0"/>
                </a:rPr>
                <a:t>…</a:t>
              </a:r>
              <a:endParaRPr lang="en-US" altLang="zh-CN"/>
            </a:p>
          </p:txBody>
        </p:sp>
        <p:sp>
          <p:nvSpPr>
            <p:cNvPr id="90141" name="Line 29"/>
            <p:cNvSpPr>
              <a:spLocks noChangeShapeType="1"/>
            </p:cNvSpPr>
            <p:nvPr/>
          </p:nvSpPr>
          <p:spPr bwMode="auto">
            <a:xfrm flipV="1">
              <a:off x="3629" y="8489"/>
              <a:ext cx="1" cy="23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42" name="Line 30"/>
            <p:cNvSpPr>
              <a:spLocks noChangeShapeType="1"/>
            </p:cNvSpPr>
            <p:nvPr/>
          </p:nvSpPr>
          <p:spPr bwMode="auto">
            <a:xfrm flipH="1">
              <a:off x="2264" y="8489"/>
              <a:ext cx="1365"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43" name="Line 31"/>
            <p:cNvSpPr>
              <a:spLocks noChangeShapeType="1"/>
            </p:cNvSpPr>
            <p:nvPr/>
          </p:nvSpPr>
          <p:spPr bwMode="auto">
            <a:xfrm>
              <a:off x="2264" y="8489"/>
              <a:ext cx="1" cy="126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44" name="Line 32"/>
            <p:cNvSpPr>
              <a:spLocks noChangeShapeType="1"/>
            </p:cNvSpPr>
            <p:nvPr/>
          </p:nvSpPr>
          <p:spPr bwMode="auto">
            <a:xfrm>
              <a:off x="2281" y="9750"/>
              <a:ext cx="249" cy="2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45" name="Line 33"/>
            <p:cNvSpPr>
              <a:spLocks noChangeShapeType="1"/>
            </p:cNvSpPr>
            <p:nvPr/>
          </p:nvSpPr>
          <p:spPr bwMode="auto">
            <a:xfrm>
              <a:off x="2281" y="9119"/>
              <a:ext cx="178"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46" name="Line 34"/>
            <p:cNvSpPr>
              <a:spLocks noChangeShapeType="1"/>
            </p:cNvSpPr>
            <p:nvPr/>
          </p:nvSpPr>
          <p:spPr bwMode="auto">
            <a:xfrm flipH="1" flipV="1">
              <a:off x="3700" y="8331"/>
              <a:ext cx="18" cy="81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47" name="Line 35"/>
            <p:cNvSpPr>
              <a:spLocks noChangeShapeType="1"/>
            </p:cNvSpPr>
            <p:nvPr/>
          </p:nvSpPr>
          <p:spPr bwMode="auto">
            <a:xfrm flipH="1">
              <a:off x="2122" y="8331"/>
              <a:ext cx="1596"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48" name="Line 36"/>
            <p:cNvSpPr>
              <a:spLocks noChangeShapeType="1"/>
            </p:cNvSpPr>
            <p:nvPr/>
          </p:nvSpPr>
          <p:spPr bwMode="auto">
            <a:xfrm>
              <a:off x="2122" y="8331"/>
              <a:ext cx="17" cy="152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49" name="Line 37"/>
            <p:cNvSpPr>
              <a:spLocks noChangeShapeType="1"/>
            </p:cNvSpPr>
            <p:nvPr/>
          </p:nvSpPr>
          <p:spPr bwMode="auto">
            <a:xfrm>
              <a:off x="2122" y="9855"/>
              <a:ext cx="390"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50" name="Line 38"/>
            <p:cNvSpPr>
              <a:spLocks noChangeShapeType="1"/>
            </p:cNvSpPr>
            <p:nvPr/>
          </p:nvSpPr>
          <p:spPr bwMode="auto">
            <a:xfrm>
              <a:off x="2122" y="8699"/>
              <a:ext cx="319"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51" name="Line 39"/>
            <p:cNvSpPr>
              <a:spLocks noChangeShapeType="1"/>
            </p:cNvSpPr>
            <p:nvPr/>
          </p:nvSpPr>
          <p:spPr bwMode="auto">
            <a:xfrm>
              <a:off x="3735" y="9802"/>
              <a:ext cx="1" cy="263"/>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52" name="Line 40"/>
            <p:cNvSpPr>
              <a:spLocks noChangeShapeType="1"/>
            </p:cNvSpPr>
            <p:nvPr/>
          </p:nvSpPr>
          <p:spPr bwMode="auto">
            <a:xfrm flipH="1">
              <a:off x="1980" y="10065"/>
              <a:ext cx="1755"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53" name="Line 41"/>
            <p:cNvSpPr>
              <a:spLocks noChangeShapeType="1"/>
            </p:cNvSpPr>
            <p:nvPr/>
          </p:nvSpPr>
          <p:spPr bwMode="auto">
            <a:xfrm>
              <a:off x="1980" y="8778"/>
              <a:ext cx="1" cy="128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54" name="Line 42"/>
            <p:cNvSpPr>
              <a:spLocks noChangeShapeType="1"/>
            </p:cNvSpPr>
            <p:nvPr/>
          </p:nvSpPr>
          <p:spPr bwMode="auto">
            <a:xfrm>
              <a:off x="1980" y="8778"/>
              <a:ext cx="461"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55" name="Line 43"/>
            <p:cNvSpPr>
              <a:spLocks noChangeShapeType="1"/>
            </p:cNvSpPr>
            <p:nvPr/>
          </p:nvSpPr>
          <p:spPr bwMode="auto">
            <a:xfrm>
              <a:off x="1980" y="9198"/>
              <a:ext cx="479"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156" name="Text Box 44"/>
            <p:cNvSpPr txBox="1">
              <a:spLocks noChangeArrowheads="1"/>
            </p:cNvSpPr>
            <p:nvPr/>
          </p:nvSpPr>
          <p:spPr bwMode="auto">
            <a:xfrm>
              <a:off x="2459" y="8830"/>
              <a:ext cx="196" cy="23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400">
                  <a:latin typeface="Times New Roman" pitchFamily="18" charset="0"/>
                </a:rPr>
                <a:t>x2</a:t>
              </a:r>
              <a:endParaRPr lang="en-US" altLang="zh-CN" sz="1400"/>
            </a:p>
          </p:txBody>
        </p:sp>
        <p:sp>
          <p:nvSpPr>
            <p:cNvPr id="90157" name="Text Box 45"/>
            <p:cNvSpPr txBox="1">
              <a:spLocks noChangeArrowheads="1"/>
            </p:cNvSpPr>
            <p:nvPr/>
          </p:nvSpPr>
          <p:spPr bwMode="auto">
            <a:xfrm>
              <a:off x="2476" y="9461"/>
              <a:ext cx="198" cy="234"/>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sz="1400">
                  <a:latin typeface="Times New Roman" pitchFamily="18" charset="0"/>
                </a:rPr>
                <a:t>xn</a:t>
              </a:r>
              <a:endParaRPr lang="en-US" altLang="zh-CN" sz="1400"/>
            </a:p>
          </p:txBody>
        </p:sp>
        <p:sp>
          <p:nvSpPr>
            <p:cNvPr id="90158" name="Text Box 46"/>
            <p:cNvSpPr txBox="1">
              <a:spLocks noChangeArrowheads="1"/>
            </p:cNvSpPr>
            <p:nvPr/>
          </p:nvSpPr>
          <p:spPr bwMode="auto">
            <a:xfrm>
              <a:off x="2228" y="10118"/>
              <a:ext cx="570" cy="28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400">
                  <a:latin typeface="Times New Roman" pitchFamily="18" charset="0"/>
                </a:rPr>
                <a:t>输入层</a:t>
              </a:r>
              <a:endParaRPr lang="zh-CN" altLang="en-US" sz="1400"/>
            </a:p>
          </p:txBody>
        </p:sp>
        <p:sp>
          <p:nvSpPr>
            <p:cNvPr id="90159" name="Text Box 47"/>
            <p:cNvSpPr txBox="1">
              <a:spLocks noChangeArrowheads="1"/>
            </p:cNvSpPr>
            <p:nvPr/>
          </p:nvSpPr>
          <p:spPr bwMode="auto">
            <a:xfrm>
              <a:off x="3292" y="10118"/>
              <a:ext cx="570" cy="28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1400">
                  <a:latin typeface="Times New Roman" pitchFamily="18" charset="0"/>
                </a:rPr>
                <a:t>输出层</a:t>
              </a:r>
              <a:endParaRPr lang="zh-CN" altLang="en-US" sz="1400"/>
            </a:p>
          </p:txBody>
        </p:sp>
      </p:grpSp>
      <p:sp>
        <p:nvSpPr>
          <p:cNvPr id="90160" name="Text Box 48"/>
          <p:cNvSpPr txBox="1">
            <a:spLocks noChangeArrowheads="1"/>
          </p:cNvSpPr>
          <p:nvPr/>
        </p:nvSpPr>
        <p:spPr bwMode="auto">
          <a:xfrm>
            <a:off x="1056162" y="4468801"/>
            <a:ext cx="7225826" cy="220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spcBef>
                <a:spcPts val="600"/>
              </a:spcBef>
            </a:pPr>
            <a:r>
              <a:rPr lang="en-US" altLang="zh-CN" sz="2200" b="1" dirty="0" smtClean="0">
                <a:solidFill>
                  <a:srgbClr val="C00000"/>
                </a:solidFill>
                <a:latin typeface="幼圆" pitchFamily="49" charset="-122"/>
                <a:ea typeface="幼圆" pitchFamily="49" charset="-122"/>
              </a:rPr>
              <a:t>Hopfield</a:t>
            </a:r>
            <a:r>
              <a:rPr lang="zh-CN" altLang="en-US" sz="2200" b="1" dirty="0" smtClean="0">
                <a:solidFill>
                  <a:srgbClr val="C00000"/>
                </a:solidFill>
                <a:latin typeface="幼圆" pitchFamily="49" charset="-122"/>
                <a:ea typeface="幼圆" pitchFamily="49" charset="-122"/>
              </a:rPr>
              <a:t>网络是一种反馈神经网络</a:t>
            </a:r>
            <a:r>
              <a:rPr lang="zh-CN" altLang="en-US" sz="2200" b="1" dirty="0" smtClean="0">
                <a:solidFill>
                  <a:srgbClr val="0000CC"/>
                </a:solidFill>
                <a:latin typeface="幼圆" pitchFamily="49" charset="-122"/>
                <a:ea typeface="幼圆" pitchFamily="49" charset="-122"/>
              </a:rPr>
              <a:t>：</a:t>
            </a:r>
            <a:endParaRPr lang="en-US" altLang="zh-CN" sz="2200" b="1" dirty="0" smtClean="0">
              <a:solidFill>
                <a:srgbClr val="0000CC"/>
              </a:solidFill>
              <a:latin typeface="幼圆" pitchFamily="49" charset="-122"/>
              <a:ea typeface="幼圆" pitchFamily="49" charset="-122"/>
            </a:endParaRPr>
          </a:p>
          <a:p>
            <a:pPr marL="342900" indent="-342900">
              <a:lnSpc>
                <a:spcPct val="120000"/>
              </a:lnSpc>
              <a:spcBef>
                <a:spcPts val="600"/>
              </a:spcBef>
              <a:buFont typeface="Arial" pitchFamily="34" charset="0"/>
              <a:buChar char="•"/>
            </a:pPr>
            <a:r>
              <a:rPr lang="zh-CN" altLang="en-US" sz="2000" b="1" dirty="0" smtClean="0">
                <a:solidFill>
                  <a:srgbClr val="0000CC"/>
                </a:solidFill>
                <a:latin typeface="仿宋_GB2312" pitchFamily="49" charset="-122"/>
                <a:ea typeface="仿宋_GB2312" pitchFamily="49" charset="-122"/>
              </a:rPr>
              <a:t>每个</a:t>
            </a:r>
            <a:r>
              <a:rPr lang="zh-CN" altLang="en-US" sz="2000" b="1" dirty="0">
                <a:solidFill>
                  <a:srgbClr val="0000CC"/>
                </a:solidFill>
                <a:latin typeface="仿宋_GB2312" pitchFamily="49" charset="-122"/>
                <a:ea typeface="仿宋_GB2312" pitchFamily="49" charset="-122"/>
              </a:rPr>
              <a:t>神经元都与其他神经元相连</a:t>
            </a:r>
            <a:r>
              <a:rPr lang="zh-CN" altLang="en-US" sz="2000" b="1" dirty="0" smtClean="0">
                <a:solidFill>
                  <a:srgbClr val="0000CC"/>
                </a:solidFill>
                <a:latin typeface="仿宋_GB2312" pitchFamily="49" charset="-122"/>
                <a:ea typeface="仿宋_GB2312" pitchFamily="49" charset="-122"/>
              </a:rPr>
              <a:t>，</a:t>
            </a:r>
            <a:endParaRPr lang="en-US" altLang="zh-CN" sz="2000" b="1" dirty="0" smtClean="0">
              <a:solidFill>
                <a:srgbClr val="0000CC"/>
              </a:solidFill>
              <a:latin typeface="仿宋_GB2312" pitchFamily="49" charset="-122"/>
              <a:ea typeface="仿宋_GB2312" pitchFamily="49" charset="-122"/>
            </a:endParaRPr>
          </a:p>
          <a:p>
            <a:pPr marL="342900" indent="-342900">
              <a:lnSpc>
                <a:spcPct val="120000"/>
              </a:lnSpc>
              <a:spcBef>
                <a:spcPts val="600"/>
              </a:spcBef>
              <a:buFont typeface="Arial" pitchFamily="34" charset="0"/>
              <a:buChar char="•"/>
            </a:pPr>
            <a:r>
              <a:rPr lang="zh-CN" altLang="en-US" sz="2000" b="1" dirty="0" smtClean="0">
                <a:solidFill>
                  <a:srgbClr val="0000CC"/>
                </a:solidFill>
                <a:latin typeface="仿宋_GB2312" pitchFamily="49" charset="-122"/>
                <a:ea typeface="仿宋_GB2312" pitchFamily="49" charset="-122"/>
              </a:rPr>
              <a:t>每个神经元的输出都将通过突触连接权值传递给别的神经元，同时</a:t>
            </a:r>
            <a:r>
              <a:rPr lang="zh-CN" altLang="en-US" sz="2000" b="1" dirty="0">
                <a:solidFill>
                  <a:srgbClr val="0000CC"/>
                </a:solidFill>
                <a:latin typeface="仿宋_GB2312" pitchFamily="49" charset="-122"/>
                <a:ea typeface="仿宋_GB2312" pitchFamily="49" charset="-122"/>
              </a:rPr>
              <a:t>每个神经元又都接受其他神经元传来的信息</a:t>
            </a:r>
            <a:r>
              <a:rPr lang="zh-CN" altLang="en-US" sz="2000" b="1" dirty="0" smtClean="0">
                <a:solidFill>
                  <a:srgbClr val="0000CC"/>
                </a:solidFill>
                <a:latin typeface="仿宋_GB2312" pitchFamily="49" charset="-122"/>
                <a:ea typeface="仿宋_GB2312" pitchFamily="49" charset="-122"/>
              </a:rPr>
              <a:t>，</a:t>
            </a:r>
            <a:endParaRPr lang="en-US" altLang="zh-CN" sz="2000" b="1" dirty="0" smtClean="0">
              <a:solidFill>
                <a:srgbClr val="0000CC"/>
              </a:solidFill>
              <a:latin typeface="仿宋_GB2312" pitchFamily="49" charset="-122"/>
              <a:ea typeface="仿宋_GB2312" pitchFamily="49" charset="-122"/>
            </a:endParaRPr>
          </a:p>
          <a:p>
            <a:pPr marL="342900" indent="-342900">
              <a:lnSpc>
                <a:spcPct val="120000"/>
              </a:lnSpc>
              <a:spcBef>
                <a:spcPts val="600"/>
              </a:spcBef>
              <a:buFont typeface="Arial" pitchFamily="34" charset="0"/>
              <a:buChar char="•"/>
            </a:pPr>
            <a:r>
              <a:rPr lang="zh-CN" altLang="en-US" sz="2000" b="1" dirty="0" smtClean="0">
                <a:solidFill>
                  <a:srgbClr val="0000CC"/>
                </a:solidFill>
                <a:latin typeface="仿宋_GB2312" pitchFamily="49" charset="-122"/>
                <a:ea typeface="仿宋_GB2312" pitchFamily="49" charset="-122"/>
              </a:rPr>
              <a:t>输出</a:t>
            </a:r>
            <a:r>
              <a:rPr lang="zh-CN" altLang="en-US" sz="2000" b="1" dirty="0">
                <a:solidFill>
                  <a:srgbClr val="0000CC"/>
                </a:solidFill>
                <a:latin typeface="仿宋_GB2312" pitchFamily="49" charset="-122"/>
                <a:ea typeface="仿宋_GB2312" pitchFamily="49" charset="-122"/>
              </a:rPr>
              <a:t>经过其他神经元后又有可能反馈给</a:t>
            </a:r>
            <a:r>
              <a:rPr lang="zh-CN" altLang="en-US" sz="2000" b="1" dirty="0" smtClean="0">
                <a:solidFill>
                  <a:srgbClr val="0000CC"/>
                </a:solidFill>
                <a:latin typeface="仿宋_GB2312" pitchFamily="49" charset="-122"/>
                <a:ea typeface="仿宋_GB2312" pitchFamily="49" charset="-122"/>
              </a:rPr>
              <a:t>自己</a:t>
            </a:r>
            <a:endParaRPr lang="zh-CN" altLang="en-US" sz="2000" b="1" dirty="0">
              <a:latin typeface="仿宋_GB2312" pitchFamily="49" charset="-122"/>
              <a:ea typeface="仿宋_GB2312" pitchFamily="49" charset="-122"/>
            </a:endParaRPr>
          </a:p>
        </p:txBody>
      </p:sp>
      <p:sp>
        <p:nvSpPr>
          <p:cNvPr id="90163" name="Rectangle 51"/>
          <p:cNvSpPr>
            <a:spLocks noChangeArrowheads="1"/>
          </p:cNvSpPr>
          <p:nvPr/>
        </p:nvSpPr>
        <p:spPr bwMode="auto">
          <a:xfrm>
            <a:off x="4406900" y="1808163"/>
            <a:ext cx="4737100"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buFont typeface="Wingdings" pitchFamily="2" charset="2"/>
              <a:buChar char="ü"/>
            </a:pPr>
            <a:r>
              <a:rPr kumimoji="1" lang="zh-CN" altLang="en-US" b="1"/>
              <a:t>如果参数满足一定的条件，就会有某种</a:t>
            </a:r>
          </a:p>
          <a:p>
            <a:pPr>
              <a:lnSpc>
                <a:spcPct val="90000"/>
              </a:lnSpc>
            </a:pPr>
            <a:r>
              <a:rPr kumimoji="1" lang="zh-CN" altLang="en-US" b="1"/>
              <a:t>能量函数在网络运行过程中不断降低，最</a:t>
            </a:r>
          </a:p>
          <a:p>
            <a:pPr>
              <a:lnSpc>
                <a:spcPct val="90000"/>
              </a:lnSpc>
            </a:pPr>
            <a:r>
              <a:rPr kumimoji="1" lang="zh-CN" altLang="en-US" b="1"/>
              <a:t>后趋于稳定的平衡状态。</a:t>
            </a:r>
          </a:p>
          <a:p>
            <a:pPr>
              <a:lnSpc>
                <a:spcPct val="90000"/>
              </a:lnSpc>
            </a:pPr>
            <a:endParaRPr kumimoji="1" lang="zh-CN" altLang="en-US" b="1"/>
          </a:p>
          <a:p>
            <a:pPr>
              <a:lnSpc>
                <a:spcPct val="90000"/>
              </a:lnSpc>
              <a:buFont typeface="Wingdings" pitchFamily="2" charset="2"/>
              <a:buChar char="ü"/>
            </a:pPr>
            <a:r>
              <a:rPr kumimoji="1" lang="zh-CN" altLang="en-US" b="1"/>
              <a:t>这种变化过程实质上模拟了生物神经</a:t>
            </a:r>
          </a:p>
          <a:p>
            <a:pPr>
              <a:lnSpc>
                <a:spcPct val="90000"/>
              </a:lnSpc>
              <a:buFont typeface="Wingdings" pitchFamily="2" charset="2"/>
              <a:buNone/>
            </a:pPr>
            <a:r>
              <a:rPr kumimoji="1" lang="zh-CN" altLang="en-US" b="1"/>
              <a:t>系统的记忆功能</a:t>
            </a:r>
            <a:r>
              <a:rPr kumimoji="1" lang="zh-CN" altLang="en-US"/>
              <a:t> </a:t>
            </a:r>
          </a:p>
          <a:p>
            <a:pPr>
              <a:lnSpc>
                <a:spcPct val="90000"/>
              </a:lnSpc>
              <a:buFont typeface="Wingdings" pitchFamily="2" charset="2"/>
              <a:buNone/>
            </a:pPr>
            <a:endParaRPr kumimoji="1" lang="zh-CN" altLang="en-US"/>
          </a:p>
          <a:p>
            <a:pPr>
              <a:lnSpc>
                <a:spcPct val="90000"/>
              </a:lnSpc>
              <a:buFont typeface="Wingdings" pitchFamily="2" charset="2"/>
              <a:buChar char="ü"/>
            </a:pPr>
            <a:r>
              <a:rPr kumimoji="1" lang="zh-CN" altLang="en-US" b="1"/>
              <a:t>计算代价较高</a:t>
            </a:r>
          </a:p>
        </p:txBody>
      </p:sp>
      <p:sp>
        <p:nvSpPr>
          <p:cNvPr id="52" name="Text Box 4"/>
          <p:cNvSpPr txBox="1">
            <a:spLocks noChangeArrowheads="1"/>
          </p:cNvSpPr>
          <p:nvPr/>
        </p:nvSpPr>
        <p:spPr bwMode="auto">
          <a:xfrm>
            <a:off x="792163" y="260350"/>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4400" b="1" dirty="0">
                <a:solidFill>
                  <a:schemeClr val="accent2"/>
                </a:solidFill>
                <a:latin typeface="方正姚体" pitchFamily="2" charset="-122"/>
                <a:ea typeface="方正姚体" pitchFamily="2" charset="-122"/>
                <a:cs typeface="+mj-cs"/>
              </a:rPr>
              <a:t>Hopfield</a:t>
            </a:r>
            <a:r>
              <a:rPr lang="zh-CN" altLang="en-US" sz="4400" b="1" dirty="0">
                <a:solidFill>
                  <a:schemeClr val="accent2"/>
                </a:solidFill>
                <a:latin typeface="方正姚体" pitchFamily="2" charset="-122"/>
                <a:ea typeface="方正姚体" pitchFamily="2" charset="-122"/>
                <a:cs typeface="+mj-cs"/>
              </a:rPr>
              <a:t>网络模型</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7" name="Rectangle 3"/>
          <p:cNvSpPr>
            <a:spLocks noGrp="1" noChangeArrowheads="1"/>
          </p:cNvSpPr>
          <p:nvPr>
            <p:ph type="body" idx="1"/>
          </p:nvPr>
        </p:nvSpPr>
        <p:spPr>
          <a:xfrm>
            <a:off x="107504" y="980703"/>
            <a:ext cx="5699125" cy="5688657"/>
          </a:xfrm>
        </p:spPr>
        <p:txBody>
          <a:bodyPr/>
          <a:lstStyle/>
          <a:p>
            <a:pPr>
              <a:lnSpc>
                <a:spcPct val="120000"/>
              </a:lnSpc>
              <a:spcBef>
                <a:spcPts val="1200"/>
              </a:spcBef>
            </a:pPr>
            <a:r>
              <a:rPr lang="zh-CN" altLang="en-US" sz="2000" b="0" dirty="0">
                <a:latin typeface="仿宋_GB2312" pitchFamily="49" charset="-122"/>
                <a:ea typeface="仿宋_GB2312" pitchFamily="49" charset="-122"/>
              </a:rPr>
              <a:t>对于一个离散的</a:t>
            </a:r>
            <a:r>
              <a:rPr lang="en-US" altLang="zh-CN" sz="2000" b="0" dirty="0">
                <a:latin typeface="仿宋_GB2312" pitchFamily="49" charset="-122"/>
                <a:ea typeface="仿宋_GB2312" pitchFamily="49" charset="-122"/>
              </a:rPr>
              <a:t>Hopfield</a:t>
            </a:r>
            <a:r>
              <a:rPr lang="zh-CN" altLang="en-US" sz="2000" b="0" dirty="0">
                <a:latin typeface="仿宋_GB2312" pitchFamily="49" charset="-122"/>
                <a:ea typeface="仿宋_GB2312" pitchFamily="49" charset="-122"/>
              </a:rPr>
              <a:t>网络，其网络状态是输出神经元信息的集合。对于一个输出层是</a:t>
            </a:r>
            <a:r>
              <a:rPr lang="en-US" altLang="zh-CN" sz="2000" b="0" dirty="0">
                <a:latin typeface="仿宋_GB2312" pitchFamily="49" charset="-122"/>
                <a:ea typeface="仿宋_GB2312" pitchFamily="49" charset="-122"/>
              </a:rPr>
              <a:t>n</a:t>
            </a:r>
            <a:r>
              <a:rPr lang="zh-CN" altLang="en-US" sz="2000" b="0" dirty="0">
                <a:latin typeface="仿宋_GB2312" pitchFamily="49" charset="-122"/>
                <a:ea typeface="仿宋_GB2312" pitchFamily="49" charset="-122"/>
              </a:rPr>
              <a:t>个神经元的网络，则其</a:t>
            </a:r>
            <a:r>
              <a:rPr lang="en-US" altLang="zh-CN" sz="2000" b="0" dirty="0">
                <a:latin typeface="仿宋_GB2312" pitchFamily="49" charset="-122"/>
                <a:ea typeface="仿宋_GB2312" pitchFamily="49" charset="-122"/>
              </a:rPr>
              <a:t>t</a:t>
            </a:r>
            <a:r>
              <a:rPr lang="zh-CN" altLang="en-US" sz="2000" b="0" dirty="0">
                <a:latin typeface="仿宋_GB2312" pitchFamily="49" charset="-122"/>
                <a:ea typeface="仿宋_GB2312" pitchFamily="49" charset="-122"/>
              </a:rPr>
              <a:t>时刻的状态为一个</a:t>
            </a:r>
            <a:r>
              <a:rPr lang="en-US" altLang="zh-CN" sz="2000" b="0" dirty="0">
                <a:latin typeface="仿宋_GB2312" pitchFamily="49" charset="-122"/>
                <a:ea typeface="仿宋_GB2312" pitchFamily="49" charset="-122"/>
              </a:rPr>
              <a:t>n</a:t>
            </a:r>
            <a:r>
              <a:rPr lang="zh-CN" altLang="en-US" sz="2000" b="0" dirty="0">
                <a:latin typeface="仿宋_GB2312" pitchFamily="49" charset="-122"/>
                <a:ea typeface="仿宋_GB2312" pitchFamily="49" charset="-122"/>
              </a:rPr>
              <a:t>维向量： </a:t>
            </a:r>
            <a:r>
              <a:rPr lang="en-US" altLang="zh-CN" sz="2000" b="0" dirty="0">
                <a:latin typeface="仿宋_GB2312" pitchFamily="49" charset="-122"/>
                <a:ea typeface="仿宋_GB2312" pitchFamily="49" charset="-122"/>
              </a:rPr>
              <a:t>Y(t)=[Y1(t),Y2(t),...,</a:t>
            </a:r>
            <a:r>
              <a:rPr lang="en-US" altLang="zh-CN" sz="2000" b="0" dirty="0" err="1">
                <a:latin typeface="仿宋_GB2312" pitchFamily="49" charset="-122"/>
                <a:ea typeface="仿宋_GB2312" pitchFamily="49" charset="-122"/>
              </a:rPr>
              <a:t>Yn</a:t>
            </a:r>
            <a:r>
              <a:rPr lang="en-US" altLang="zh-CN" sz="2000" b="0" dirty="0">
                <a:latin typeface="仿宋_GB2312" pitchFamily="49" charset="-122"/>
                <a:ea typeface="仿宋_GB2312" pitchFamily="49" charset="-122"/>
              </a:rPr>
              <a:t>(t)]</a:t>
            </a:r>
            <a:r>
              <a:rPr lang="en-US" altLang="zh-CN" sz="2000" b="0" baseline="30000" dirty="0">
                <a:latin typeface="仿宋_GB2312" pitchFamily="49" charset="-122"/>
                <a:ea typeface="仿宋_GB2312" pitchFamily="49" charset="-122"/>
              </a:rPr>
              <a:t>T</a:t>
            </a:r>
          </a:p>
          <a:p>
            <a:pPr>
              <a:lnSpc>
                <a:spcPct val="120000"/>
              </a:lnSpc>
              <a:spcBef>
                <a:spcPts val="1200"/>
              </a:spcBef>
            </a:pPr>
            <a:r>
              <a:rPr lang="zh-CN" altLang="en-US" sz="2000" b="0" dirty="0">
                <a:latin typeface="仿宋_GB2312" pitchFamily="49" charset="-122"/>
                <a:ea typeface="仿宋_GB2312" pitchFamily="49" charset="-122"/>
              </a:rPr>
              <a:t>网络状态有</a:t>
            </a:r>
            <a:r>
              <a:rPr lang="en-US" altLang="zh-CN" sz="2000" b="0" dirty="0">
                <a:latin typeface="仿宋_GB2312" pitchFamily="49" charset="-122"/>
                <a:ea typeface="仿宋_GB2312" pitchFamily="49" charset="-122"/>
              </a:rPr>
              <a:t>2</a:t>
            </a:r>
            <a:r>
              <a:rPr lang="en-US" altLang="zh-CN" sz="2000" b="0" baseline="30000" dirty="0">
                <a:latin typeface="仿宋_GB2312" pitchFamily="49" charset="-122"/>
                <a:ea typeface="仿宋_GB2312" pitchFamily="49" charset="-122"/>
              </a:rPr>
              <a:t>n</a:t>
            </a:r>
            <a:r>
              <a:rPr lang="zh-CN" altLang="en-US" sz="2000" b="0" dirty="0">
                <a:latin typeface="仿宋_GB2312" pitchFamily="49" charset="-122"/>
                <a:ea typeface="仿宋_GB2312" pitchFamily="49" charset="-122"/>
              </a:rPr>
              <a:t>个（</a:t>
            </a:r>
            <a:r>
              <a:rPr lang="en-US" altLang="zh-CN" sz="2000" b="0" dirty="0" err="1">
                <a:latin typeface="仿宋_GB2312" pitchFamily="49" charset="-122"/>
                <a:ea typeface="仿宋_GB2312" pitchFamily="49" charset="-122"/>
              </a:rPr>
              <a:t>Y</a:t>
            </a:r>
            <a:r>
              <a:rPr lang="en-US" altLang="zh-CN" sz="2000" b="0" baseline="-25000" dirty="0" err="1">
                <a:latin typeface="仿宋_GB2312" pitchFamily="49" charset="-122"/>
                <a:ea typeface="仿宋_GB2312" pitchFamily="49" charset="-122"/>
              </a:rPr>
              <a:t>j</a:t>
            </a:r>
            <a:r>
              <a:rPr lang="en-US" altLang="zh-CN" sz="2000" b="0" dirty="0">
                <a:latin typeface="仿宋_GB2312" pitchFamily="49" charset="-122"/>
                <a:ea typeface="仿宋_GB2312" pitchFamily="49" charset="-122"/>
              </a:rPr>
              <a:t>(t)(j</a:t>
            </a:r>
            <a:r>
              <a:rPr lang="zh-CN" altLang="en-US" sz="2000" b="0" dirty="0">
                <a:latin typeface="仿宋_GB2312" pitchFamily="49" charset="-122"/>
                <a:ea typeface="仿宋_GB2312" pitchFamily="49" charset="-122"/>
              </a:rPr>
              <a:t>＝</a:t>
            </a:r>
            <a:r>
              <a:rPr lang="en-US" altLang="zh-CN" sz="2000" b="0" dirty="0">
                <a:latin typeface="仿宋_GB2312" pitchFamily="49" charset="-122"/>
                <a:ea typeface="仿宋_GB2312" pitchFamily="49" charset="-122"/>
              </a:rPr>
              <a:t>1……n)</a:t>
            </a:r>
            <a:r>
              <a:rPr lang="zh-CN" altLang="en-US" sz="2000" b="0" dirty="0">
                <a:latin typeface="仿宋_GB2312" pitchFamily="49" charset="-122"/>
                <a:ea typeface="仿宋_GB2312" pitchFamily="49" charset="-122"/>
              </a:rPr>
              <a:t>可以取值为</a:t>
            </a:r>
            <a:r>
              <a:rPr lang="en-US" altLang="zh-CN" sz="2000" b="0" dirty="0">
                <a:latin typeface="仿宋_GB2312" pitchFamily="49" charset="-122"/>
                <a:ea typeface="仿宋_GB2312" pitchFamily="49" charset="-122"/>
              </a:rPr>
              <a:t>1</a:t>
            </a:r>
            <a:r>
              <a:rPr lang="zh-CN" altLang="en-US" sz="2000" b="0" dirty="0">
                <a:latin typeface="仿宋_GB2312" pitchFamily="49" charset="-122"/>
                <a:ea typeface="仿宋_GB2312" pitchFamily="49" charset="-122"/>
              </a:rPr>
              <a:t>或</a:t>
            </a:r>
            <a:r>
              <a:rPr lang="en-US" altLang="zh-CN" sz="2000" b="0" dirty="0">
                <a:latin typeface="仿宋_GB2312" pitchFamily="49" charset="-122"/>
                <a:ea typeface="仿宋_GB2312" pitchFamily="49" charset="-122"/>
              </a:rPr>
              <a:t>0</a:t>
            </a:r>
            <a:r>
              <a:rPr lang="zh-CN" altLang="en-US" sz="2000" b="0" dirty="0">
                <a:latin typeface="仿宋_GB2312" pitchFamily="49" charset="-122"/>
                <a:ea typeface="仿宋_GB2312" pitchFamily="49" charset="-122"/>
              </a:rPr>
              <a:t>），和一个</a:t>
            </a:r>
            <a:r>
              <a:rPr lang="en-US" altLang="zh-CN" sz="2000" b="0" dirty="0">
                <a:latin typeface="仿宋_GB2312" pitchFamily="49" charset="-122"/>
                <a:ea typeface="仿宋_GB2312" pitchFamily="49" charset="-122"/>
              </a:rPr>
              <a:t>n</a:t>
            </a:r>
            <a:r>
              <a:rPr lang="zh-CN" altLang="en-US" sz="2000" b="0" dirty="0">
                <a:latin typeface="仿宋_GB2312" pitchFamily="49" charset="-122"/>
                <a:ea typeface="仿宋_GB2312" pitchFamily="49" charset="-122"/>
              </a:rPr>
              <a:t>维超立方体的顶角相对应。</a:t>
            </a:r>
          </a:p>
          <a:p>
            <a:pPr>
              <a:lnSpc>
                <a:spcPct val="120000"/>
              </a:lnSpc>
              <a:spcBef>
                <a:spcPts val="1200"/>
              </a:spcBef>
            </a:pPr>
            <a:r>
              <a:rPr lang="zh-CN" altLang="en-US" sz="2000" b="0" dirty="0">
                <a:latin typeface="仿宋_GB2312" pitchFamily="49" charset="-122"/>
                <a:ea typeface="仿宋_GB2312" pitchFamily="49" charset="-122"/>
              </a:rPr>
              <a:t>对于三个神经元的离散</a:t>
            </a:r>
            <a:r>
              <a:rPr lang="en-US" altLang="zh-CN" sz="2000" b="0" dirty="0">
                <a:latin typeface="仿宋_GB2312" pitchFamily="49" charset="-122"/>
                <a:ea typeface="仿宋_GB2312" pitchFamily="49" charset="-122"/>
              </a:rPr>
              <a:t>Hopfield</a:t>
            </a:r>
            <a:r>
              <a:rPr lang="zh-CN" altLang="en-US" sz="2000" b="0" dirty="0">
                <a:latin typeface="仿宋_GB2312" pitchFamily="49" charset="-122"/>
                <a:ea typeface="仿宋_GB2312" pitchFamily="49" charset="-122"/>
              </a:rPr>
              <a:t>网络，它的输出层就是三位二进制数；每一个三位二进制数就是一种网络状态，从而共有</a:t>
            </a:r>
            <a:r>
              <a:rPr lang="en-US" altLang="zh-CN" sz="2000" b="0" dirty="0">
                <a:latin typeface="仿宋_GB2312" pitchFamily="49" charset="-122"/>
                <a:ea typeface="仿宋_GB2312" pitchFamily="49" charset="-122"/>
              </a:rPr>
              <a:t>8</a:t>
            </a:r>
            <a:r>
              <a:rPr lang="zh-CN" altLang="en-US" sz="2000" b="0" dirty="0">
                <a:latin typeface="仿宋_GB2312" pitchFamily="49" charset="-122"/>
                <a:ea typeface="仿宋_GB2312" pitchFamily="49" charset="-122"/>
              </a:rPr>
              <a:t>个网络状态。</a:t>
            </a:r>
          </a:p>
          <a:p>
            <a:pPr>
              <a:lnSpc>
                <a:spcPct val="120000"/>
              </a:lnSpc>
              <a:spcBef>
                <a:spcPts val="1200"/>
              </a:spcBef>
            </a:pPr>
            <a:r>
              <a:rPr lang="zh-CN" altLang="en-US" sz="2000" b="0" dirty="0">
                <a:latin typeface="仿宋_GB2312" pitchFamily="49" charset="-122"/>
                <a:ea typeface="仿宋_GB2312" pitchFamily="49" charset="-122"/>
              </a:rPr>
              <a:t>如果</a:t>
            </a:r>
            <a:r>
              <a:rPr lang="en-US" altLang="zh-CN" sz="2000" b="0" dirty="0">
                <a:latin typeface="仿宋_GB2312" pitchFamily="49" charset="-122"/>
                <a:ea typeface="仿宋_GB2312" pitchFamily="49" charset="-122"/>
              </a:rPr>
              <a:t>Hopfield</a:t>
            </a:r>
            <a:r>
              <a:rPr lang="zh-CN" altLang="en-US" sz="2000" b="0" dirty="0">
                <a:latin typeface="仿宋_GB2312" pitchFamily="49" charset="-122"/>
                <a:ea typeface="仿宋_GB2312" pitchFamily="49" charset="-122"/>
              </a:rPr>
              <a:t>网络是一个稳定网络，那么在网络的输入端加入一个输入向量，则网络的状态会产生变化，也就是从超立方体的一个顶角转移向另一个顶角，并且最终稳定于一个特定的顶角。</a:t>
            </a:r>
          </a:p>
        </p:txBody>
      </p:sp>
      <p:pic>
        <p:nvPicPr>
          <p:cNvPr id="272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8663" y="1196975"/>
            <a:ext cx="3335337"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2389" name="Rectangle 5"/>
          <p:cNvSpPr>
            <a:spLocks noChangeArrowheads="1"/>
          </p:cNvSpPr>
          <p:nvPr/>
        </p:nvSpPr>
        <p:spPr bwMode="auto">
          <a:xfrm>
            <a:off x="5940425" y="3860800"/>
            <a:ext cx="29527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a:solidFill>
                  <a:srgbClr val="006600"/>
                </a:solidFill>
              </a:rPr>
              <a:t>如果，对于任何△</a:t>
            </a:r>
            <a:r>
              <a:rPr lang="en-US" altLang="zh-CN">
                <a:solidFill>
                  <a:srgbClr val="006600"/>
                </a:solidFill>
              </a:rPr>
              <a:t>t&gt;0</a:t>
            </a:r>
            <a:r>
              <a:rPr lang="zh-CN" altLang="en-US">
                <a:solidFill>
                  <a:srgbClr val="006600"/>
                </a:solidFill>
              </a:rPr>
              <a:t>，当神经网络从</a:t>
            </a:r>
            <a:r>
              <a:rPr lang="en-US" altLang="zh-CN">
                <a:solidFill>
                  <a:srgbClr val="006600"/>
                </a:solidFill>
              </a:rPr>
              <a:t>t</a:t>
            </a:r>
            <a:r>
              <a:rPr lang="zh-CN" altLang="en-US">
                <a:solidFill>
                  <a:srgbClr val="006600"/>
                </a:solidFill>
              </a:rPr>
              <a:t>＝</a:t>
            </a:r>
            <a:r>
              <a:rPr lang="en-US" altLang="zh-CN">
                <a:solidFill>
                  <a:srgbClr val="006600"/>
                </a:solidFill>
              </a:rPr>
              <a:t>0</a:t>
            </a:r>
            <a:r>
              <a:rPr lang="zh-CN" altLang="en-US">
                <a:solidFill>
                  <a:srgbClr val="006600"/>
                </a:solidFill>
              </a:rPr>
              <a:t>开始，有初始状态</a:t>
            </a:r>
            <a:r>
              <a:rPr lang="en-US" altLang="zh-CN">
                <a:solidFill>
                  <a:srgbClr val="006600"/>
                </a:solidFill>
              </a:rPr>
              <a:t>Y(0)</a:t>
            </a:r>
            <a:r>
              <a:rPr lang="zh-CN" altLang="en-US">
                <a:solidFill>
                  <a:srgbClr val="006600"/>
                </a:solidFill>
              </a:rPr>
              <a:t>；经过有限时刻</a:t>
            </a:r>
            <a:r>
              <a:rPr lang="en-US" altLang="zh-CN">
                <a:solidFill>
                  <a:srgbClr val="006600"/>
                </a:solidFill>
              </a:rPr>
              <a:t>t</a:t>
            </a:r>
            <a:r>
              <a:rPr lang="zh-CN" altLang="en-US">
                <a:solidFill>
                  <a:srgbClr val="006600"/>
                </a:solidFill>
              </a:rPr>
              <a:t>，有：</a:t>
            </a:r>
          </a:p>
          <a:p>
            <a:r>
              <a:rPr lang="en-US" altLang="zh-CN">
                <a:solidFill>
                  <a:srgbClr val="006600"/>
                </a:solidFill>
              </a:rPr>
              <a:t>Y(t+△t)=Y(t)</a:t>
            </a:r>
          </a:p>
          <a:p>
            <a:r>
              <a:rPr lang="zh-CN" altLang="en-US">
                <a:solidFill>
                  <a:srgbClr val="006600"/>
                </a:solidFill>
              </a:rPr>
              <a:t>则称网络是稳定的。</a:t>
            </a:r>
          </a:p>
        </p:txBody>
      </p:sp>
      <p:sp>
        <p:nvSpPr>
          <p:cNvPr id="6" name="Text Box 4"/>
          <p:cNvSpPr txBox="1">
            <a:spLocks noChangeArrowheads="1"/>
          </p:cNvSpPr>
          <p:nvPr/>
        </p:nvSpPr>
        <p:spPr bwMode="auto">
          <a:xfrm>
            <a:off x="792163" y="8620"/>
            <a:ext cx="74898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4400" b="1" dirty="0">
                <a:solidFill>
                  <a:schemeClr val="accent2"/>
                </a:solidFill>
                <a:latin typeface="方正姚体" pitchFamily="2" charset="-122"/>
                <a:ea typeface="方正姚体" pitchFamily="2" charset="-122"/>
                <a:cs typeface="+mj-cs"/>
              </a:rPr>
              <a:t>Hopfield</a:t>
            </a:r>
            <a:r>
              <a:rPr lang="zh-CN" altLang="en-US" sz="4400" b="1" dirty="0">
                <a:solidFill>
                  <a:schemeClr val="accent2"/>
                </a:solidFill>
                <a:latin typeface="方正姚体" pitchFamily="2" charset="-122"/>
                <a:ea typeface="方正姚体" pitchFamily="2" charset="-122"/>
                <a:cs typeface="+mj-cs"/>
              </a:rPr>
              <a:t>网络模型</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1907704" y="152636"/>
            <a:ext cx="5256213" cy="598488"/>
          </a:xfrm>
        </p:spPr>
        <p:txBody>
          <a:bodyPr/>
          <a:lstStyle/>
          <a:p>
            <a:r>
              <a:rPr lang="en-US" altLang="zh-CN" kern="1200" dirty="0" smtClean="0"/>
              <a:t>SOM</a:t>
            </a:r>
            <a:r>
              <a:rPr lang="zh-CN" altLang="en-US" kern="1200" dirty="0" smtClean="0"/>
              <a:t>网络模型</a:t>
            </a:r>
            <a:endParaRPr lang="zh-CN" altLang="en-US" kern="1200" dirty="0"/>
          </a:p>
        </p:txBody>
      </p:sp>
      <p:sp>
        <p:nvSpPr>
          <p:cNvPr id="278531" name="Rectangle 3"/>
          <p:cNvSpPr>
            <a:spLocks noGrp="1" noChangeArrowheads="1"/>
          </p:cNvSpPr>
          <p:nvPr>
            <p:ph type="body" idx="1"/>
          </p:nvPr>
        </p:nvSpPr>
        <p:spPr>
          <a:xfrm>
            <a:off x="431540" y="1088741"/>
            <a:ext cx="8435975" cy="5508612"/>
          </a:xfrm>
        </p:spPr>
        <p:txBody>
          <a:bodyPr/>
          <a:lstStyle/>
          <a:p>
            <a:r>
              <a:rPr lang="en-US" altLang="zh-CN" dirty="0" smtClean="0"/>
              <a:t>SOM</a:t>
            </a:r>
            <a:r>
              <a:rPr lang="zh-CN" altLang="en-US" dirty="0" smtClean="0"/>
              <a:t>神经网络</a:t>
            </a:r>
            <a:r>
              <a:rPr lang="en-US" altLang="zh-CN" dirty="0" smtClean="0"/>
              <a:t>(Self-Organizing Map,</a:t>
            </a:r>
            <a:r>
              <a:rPr lang="zh-CN" altLang="en-US" dirty="0" smtClean="0"/>
              <a:t>也称为</a:t>
            </a:r>
            <a:r>
              <a:rPr lang="en-US" altLang="zh-CN" dirty="0" err="1" smtClean="0"/>
              <a:t>Kohonen</a:t>
            </a:r>
            <a:r>
              <a:rPr lang="en-US" altLang="zh-CN" dirty="0" smtClean="0"/>
              <a:t> Network) </a:t>
            </a:r>
            <a:r>
              <a:rPr lang="zh-CN" altLang="en-US" dirty="0" smtClean="0"/>
              <a:t>是一种竞争型的神经网络模型。通过一组具有二维拓扑结构的神经元来刻画高维数据的分布特性。</a:t>
            </a:r>
            <a:endParaRPr lang="en-US" altLang="zh-CN" dirty="0" smtClean="0"/>
          </a:p>
          <a:p>
            <a:endParaRPr lang="en-US" altLang="zh-CN" dirty="0"/>
          </a:p>
          <a:p>
            <a:r>
              <a:rPr lang="zh-CN" altLang="en-US" dirty="0" smtClean="0"/>
              <a:t>网络结构：输出层神经元和输入层神经元进行全连接</a:t>
            </a:r>
            <a:endParaRPr lang="zh-CN" altLang="en-US" dirty="0"/>
          </a:p>
        </p:txBody>
      </p:sp>
      <p:pic>
        <p:nvPicPr>
          <p:cNvPr id="2" name="图片 1"/>
          <p:cNvPicPr>
            <a:picLocks noChangeAspect="1"/>
          </p:cNvPicPr>
          <p:nvPr/>
        </p:nvPicPr>
        <p:blipFill>
          <a:blip r:embed="rId3"/>
          <a:stretch>
            <a:fillRect/>
          </a:stretch>
        </p:blipFill>
        <p:spPr>
          <a:xfrm>
            <a:off x="2231740" y="3392996"/>
            <a:ext cx="4608512" cy="331374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kern="1200" dirty="0"/>
              <a:t>SOM</a:t>
            </a:r>
            <a:r>
              <a:rPr lang="zh-CN" altLang="en-US" kern="1200" dirty="0"/>
              <a:t>网络模型</a:t>
            </a:r>
            <a:endParaRPr kumimoji="1" lang="zh-CN" altLang="en-US" dirty="0"/>
          </a:p>
        </p:txBody>
      </p:sp>
      <p:pic>
        <p:nvPicPr>
          <p:cNvPr id="6" name="图片 5" descr="屏幕快照 2013-05-10 上午1.57.4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9652" y="1664804"/>
            <a:ext cx="6324600" cy="3771900"/>
          </a:xfrm>
          <a:prstGeom prst="rect">
            <a:avLst/>
          </a:prstGeom>
        </p:spPr>
      </p:pic>
      <p:sp>
        <p:nvSpPr>
          <p:cNvPr id="7" name="文本框 6"/>
          <p:cNvSpPr txBox="1"/>
          <p:nvPr/>
        </p:nvSpPr>
        <p:spPr>
          <a:xfrm>
            <a:off x="1295636" y="5985284"/>
            <a:ext cx="6444716" cy="646331"/>
          </a:xfrm>
          <a:prstGeom prst="rect">
            <a:avLst/>
          </a:prstGeom>
          <a:noFill/>
        </p:spPr>
        <p:txBody>
          <a:bodyPr wrap="square" rtlCol="0">
            <a:spAutoFit/>
          </a:bodyPr>
          <a:lstStyle/>
          <a:p>
            <a:r>
              <a:rPr kumimoji="1" lang="zh-CN" altLang="en-US" dirty="0" smtClean="0"/>
              <a:t>输入：</a:t>
            </a:r>
            <a:r>
              <a:rPr kumimoji="1" lang="en-US" altLang="zh-CN" dirty="0" smtClean="0"/>
              <a:t>3</a:t>
            </a:r>
            <a:r>
              <a:rPr kumimoji="1" lang="zh-CN" altLang="en-US" dirty="0" smtClean="0"/>
              <a:t>维向量（</a:t>
            </a:r>
            <a:r>
              <a:rPr kumimoji="1" lang="en-US" altLang="zh-CN" dirty="0" smtClean="0"/>
              <a:t>R</a:t>
            </a:r>
            <a:r>
              <a:rPr kumimoji="1" lang="zh-CN" altLang="en-US" dirty="0" smtClean="0"/>
              <a:t>、</a:t>
            </a:r>
            <a:r>
              <a:rPr kumimoji="1" lang="en-US" altLang="zh-CN" dirty="0" smtClean="0"/>
              <a:t>G</a:t>
            </a:r>
            <a:r>
              <a:rPr kumimoji="1" lang="zh-CN" altLang="en-US" dirty="0" smtClean="0"/>
              <a:t>、</a:t>
            </a:r>
            <a:r>
              <a:rPr kumimoji="1" lang="en-US" altLang="zh-CN" dirty="0" smtClean="0"/>
              <a:t>B</a:t>
            </a:r>
            <a:r>
              <a:rPr kumimoji="1" lang="zh-CN" altLang="en-US" dirty="0" smtClean="0"/>
              <a:t>）</a:t>
            </a:r>
            <a:endParaRPr kumimoji="1" lang="en-US" altLang="zh-CN" dirty="0" smtClean="0"/>
          </a:p>
          <a:p>
            <a:r>
              <a:rPr kumimoji="1" lang="zh-CN" altLang="en-US" dirty="0" smtClean="0"/>
              <a:t>输出：</a:t>
            </a:r>
            <a:r>
              <a:rPr kumimoji="1" lang="en-US" altLang="zh-CN" dirty="0" smtClean="0"/>
              <a:t>40 </a:t>
            </a:r>
            <a:r>
              <a:rPr kumimoji="1" lang="zh-CN" altLang="en-US" dirty="0" smtClean="0"/>
              <a:t>*</a:t>
            </a:r>
            <a:r>
              <a:rPr kumimoji="1" lang="en-US" altLang="zh-CN" dirty="0" smtClean="0"/>
              <a:t> 40 </a:t>
            </a:r>
            <a:r>
              <a:rPr kumimoji="1" lang="zh-CN" altLang="en-US" dirty="0" smtClean="0"/>
              <a:t>神经元，每个神经元一个</a:t>
            </a:r>
            <a:r>
              <a:rPr kumimoji="1" lang="en-US" altLang="zh-CN" dirty="0" smtClean="0"/>
              <a:t>3</a:t>
            </a:r>
            <a:r>
              <a:rPr kumimoji="1" lang="zh-CN" altLang="en-US" dirty="0" smtClean="0"/>
              <a:t>维权值向量</a:t>
            </a:r>
            <a:endParaRPr kumimoji="1" lang="zh-CN" altLang="en-US" dirty="0"/>
          </a:p>
        </p:txBody>
      </p:sp>
    </p:spTree>
    <p:extLst>
      <p:ext uri="{BB962C8B-B14F-4D97-AF65-F5344CB8AC3E}">
        <p14:creationId xmlns:p14="http://schemas.microsoft.com/office/powerpoint/2010/main" val="6525869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kern="1200" dirty="0"/>
              <a:t>SOM</a:t>
            </a:r>
            <a:r>
              <a:rPr lang="zh-CN" altLang="en-US" kern="1200" dirty="0"/>
              <a:t>网络模型</a:t>
            </a:r>
            <a:endParaRPr kumimoji="1" lang="zh-CN" altLang="en-US" dirty="0"/>
          </a:p>
        </p:txBody>
      </p:sp>
      <p:sp>
        <p:nvSpPr>
          <p:cNvPr id="7" name="文本框 6"/>
          <p:cNvSpPr txBox="1"/>
          <p:nvPr/>
        </p:nvSpPr>
        <p:spPr>
          <a:xfrm>
            <a:off x="1295636" y="5985284"/>
            <a:ext cx="6444716" cy="646331"/>
          </a:xfrm>
          <a:prstGeom prst="rect">
            <a:avLst/>
          </a:prstGeom>
          <a:noFill/>
        </p:spPr>
        <p:txBody>
          <a:bodyPr wrap="square" rtlCol="0">
            <a:spAutoFit/>
          </a:bodyPr>
          <a:lstStyle/>
          <a:p>
            <a:r>
              <a:rPr kumimoji="1" lang="zh-CN" altLang="en-US" dirty="0" smtClean="0"/>
              <a:t>输入：</a:t>
            </a:r>
            <a:r>
              <a:rPr kumimoji="1" lang="en-US" altLang="zh-CN" dirty="0" smtClean="0"/>
              <a:t>3</a:t>
            </a:r>
            <a:r>
              <a:rPr kumimoji="1" lang="zh-CN" altLang="en-US" dirty="0" smtClean="0"/>
              <a:t>维向量（</a:t>
            </a:r>
            <a:r>
              <a:rPr kumimoji="1" lang="en-US" altLang="zh-CN" dirty="0" smtClean="0"/>
              <a:t>R</a:t>
            </a:r>
            <a:r>
              <a:rPr kumimoji="1" lang="zh-CN" altLang="en-US" dirty="0" smtClean="0"/>
              <a:t>、</a:t>
            </a:r>
            <a:r>
              <a:rPr kumimoji="1" lang="en-US" altLang="zh-CN" dirty="0" smtClean="0"/>
              <a:t>G</a:t>
            </a:r>
            <a:r>
              <a:rPr kumimoji="1" lang="zh-CN" altLang="en-US" dirty="0" smtClean="0"/>
              <a:t>、</a:t>
            </a:r>
            <a:r>
              <a:rPr kumimoji="1" lang="en-US" altLang="zh-CN" dirty="0" smtClean="0"/>
              <a:t>B</a:t>
            </a:r>
            <a:r>
              <a:rPr kumimoji="1" lang="zh-CN" altLang="en-US" dirty="0" smtClean="0"/>
              <a:t>）</a:t>
            </a:r>
            <a:endParaRPr kumimoji="1" lang="en-US" altLang="zh-CN" dirty="0" smtClean="0"/>
          </a:p>
          <a:p>
            <a:r>
              <a:rPr kumimoji="1" lang="zh-CN" altLang="en-US" dirty="0" smtClean="0"/>
              <a:t>输出：</a:t>
            </a:r>
            <a:r>
              <a:rPr kumimoji="1" lang="en-US" altLang="zh-CN" dirty="0" smtClean="0"/>
              <a:t>40 </a:t>
            </a:r>
            <a:r>
              <a:rPr kumimoji="1" lang="zh-CN" altLang="en-US" dirty="0" smtClean="0"/>
              <a:t>*</a:t>
            </a:r>
            <a:r>
              <a:rPr kumimoji="1" lang="en-US" altLang="zh-CN" dirty="0" smtClean="0"/>
              <a:t> 40 </a:t>
            </a:r>
            <a:r>
              <a:rPr kumimoji="1" lang="zh-CN" altLang="en-US" dirty="0" smtClean="0"/>
              <a:t>神经元，每个神经元一个</a:t>
            </a:r>
            <a:r>
              <a:rPr kumimoji="1" lang="en-US" altLang="zh-CN" dirty="0" smtClean="0"/>
              <a:t>3</a:t>
            </a:r>
            <a:r>
              <a:rPr kumimoji="1" lang="zh-CN" altLang="en-US" dirty="0" smtClean="0"/>
              <a:t>维权值向量</a:t>
            </a:r>
            <a:endParaRPr kumimoji="1" lang="zh-CN" altLang="en-US" dirty="0"/>
          </a:p>
        </p:txBody>
      </p:sp>
      <p:pic>
        <p:nvPicPr>
          <p:cNvPr id="3" name="图片 2" descr="屏幕快照 2013-05-10 上午1.57.5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9700" y="1536700"/>
            <a:ext cx="3784600" cy="3771900"/>
          </a:xfrm>
          <a:prstGeom prst="rect">
            <a:avLst/>
          </a:prstGeom>
        </p:spPr>
      </p:pic>
    </p:spTree>
    <p:extLst>
      <p:ext uri="{BB962C8B-B14F-4D97-AF65-F5344CB8AC3E}">
        <p14:creationId xmlns:p14="http://schemas.microsoft.com/office/powerpoint/2010/main" val="433375685"/>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本章内容</a:t>
            </a:r>
            <a:endParaRPr lang="zh-CN" altLang="en-US" b="1" dirty="0"/>
          </a:p>
        </p:txBody>
      </p:sp>
      <p:sp>
        <p:nvSpPr>
          <p:cNvPr id="5" name="Text Box 6"/>
          <p:cNvSpPr txBox="1">
            <a:spLocks noGrp="1" noChangeArrowheads="1"/>
          </p:cNvSpPr>
          <p:nvPr>
            <p:ph idx="1"/>
          </p:nvPr>
        </p:nvSpPr>
        <p:spPr bwMode="auto">
          <a:xfrm>
            <a:off x="1475656" y="1952836"/>
            <a:ext cx="655272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sz="3200" b="1" dirty="0" smtClean="0">
                <a:solidFill>
                  <a:schemeClr val="bg1">
                    <a:lumMod val="75000"/>
                  </a:schemeClr>
                </a:solidFill>
                <a:latin typeface="Times New Roman" pitchFamily="18" charset="0"/>
              </a:rPr>
              <a:t>概述 </a:t>
            </a:r>
            <a:endParaRPr lang="zh-CN" altLang="en-US" sz="3200" b="1" dirty="0">
              <a:solidFill>
                <a:schemeClr val="bg1">
                  <a:lumMod val="75000"/>
                </a:schemeClr>
              </a:solidFill>
              <a:latin typeface="Times New Roman" pitchFamily="18" charset="0"/>
            </a:endParaRPr>
          </a:p>
          <a:p>
            <a:pPr>
              <a:lnSpc>
                <a:spcPct val="150000"/>
              </a:lnSpc>
              <a:spcBef>
                <a:spcPct val="50000"/>
              </a:spcBef>
            </a:pPr>
            <a:r>
              <a:rPr lang="zh-CN" altLang="en-US" sz="3200" b="1" dirty="0" smtClean="0">
                <a:solidFill>
                  <a:schemeClr val="bg1">
                    <a:lumMod val="75000"/>
                  </a:schemeClr>
                </a:solidFill>
                <a:latin typeface="Times New Roman" pitchFamily="18" charset="0"/>
              </a:rPr>
              <a:t>神经计算</a:t>
            </a:r>
            <a:endParaRPr lang="zh-CN" altLang="en-US" sz="3200" b="1" dirty="0">
              <a:solidFill>
                <a:schemeClr val="bg1">
                  <a:lumMod val="75000"/>
                </a:schemeClr>
              </a:solidFill>
              <a:latin typeface="Times New Roman" pitchFamily="18" charset="0"/>
            </a:endParaRPr>
          </a:p>
          <a:p>
            <a:pPr>
              <a:lnSpc>
                <a:spcPct val="150000"/>
              </a:lnSpc>
              <a:spcBef>
                <a:spcPct val="50000"/>
              </a:spcBef>
            </a:pPr>
            <a:r>
              <a:rPr lang="zh-CN" altLang="en-US" sz="3200" b="1" dirty="0" smtClean="0">
                <a:latin typeface="Times New Roman" pitchFamily="18" charset="0"/>
              </a:rPr>
              <a:t>演化计算</a:t>
            </a:r>
            <a:endParaRPr lang="zh-CN" altLang="en-US" sz="3200" b="1" dirty="0">
              <a:latin typeface="Times New Roman" pitchFamily="18" charset="0"/>
            </a:endParaRPr>
          </a:p>
          <a:p>
            <a:pPr>
              <a:lnSpc>
                <a:spcPct val="150000"/>
              </a:lnSpc>
              <a:spcBef>
                <a:spcPct val="50000"/>
              </a:spcBef>
            </a:pPr>
            <a:r>
              <a:rPr lang="zh-CN" altLang="en-US" sz="3200" b="1" dirty="0" smtClean="0">
                <a:solidFill>
                  <a:schemeClr val="bg1">
                    <a:lumMod val="75000"/>
                  </a:schemeClr>
                </a:solidFill>
                <a:latin typeface="Times New Roman" pitchFamily="18" charset="0"/>
              </a:rPr>
              <a:t>模糊</a:t>
            </a:r>
            <a:r>
              <a:rPr lang="zh-CN" altLang="en-US" sz="3200" b="1" dirty="0">
                <a:solidFill>
                  <a:schemeClr val="bg1">
                    <a:lumMod val="75000"/>
                  </a:schemeClr>
                </a:solidFill>
                <a:latin typeface="Times New Roman" pitchFamily="18" charset="0"/>
              </a:rPr>
              <a:t>计算</a:t>
            </a:r>
          </a:p>
        </p:txBody>
      </p:sp>
    </p:spTree>
    <p:extLst>
      <p:ext uri="{BB962C8B-B14F-4D97-AF65-F5344CB8AC3E}">
        <p14:creationId xmlns:p14="http://schemas.microsoft.com/office/powerpoint/2010/main" val="195055745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BF531CAC-10EB-4479-A038-2E14DFB0EDC1}" type="slidenum">
              <a:rPr lang="en-US" altLang="zh-CN"/>
              <a:pPr/>
              <a:t>58</a:t>
            </a:fld>
            <a:endParaRPr lang="en-US" altLang="zh-CN"/>
          </a:p>
        </p:txBody>
      </p:sp>
      <p:sp>
        <p:nvSpPr>
          <p:cNvPr id="91138" name="Text Box 2"/>
          <p:cNvSpPr txBox="1">
            <a:spLocks noChangeArrowheads="1"/>
          </p:cNvSpPr>
          <p:nvPr/>
        </p:nvSpPr>
        <p:spPr bwMode="auto">
          <a:xfrm>
            <a:off x="395288" y="1484784"/>
            <a:ext cx="7921625" cy="525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ts val="1200"/>
              </a:spcBef>
            </a:pPr>
            <a:r>
              <a:rPr lang="zh-CN" altLang="en-US" sz="2400" b="1" dirty="0" smtClean="0">
                <a:solidFill>
                  <a:srgbClr val="C00000"/>
                </a:solidFill>
                <a:latin typeface="幼圆" pitchFamily="49" charset="-122"/>
                <a:ea typeface="幼圆" pitchFamily="49" charset="-122"/>
              </a:rPr>
              <a:t>演化计算（</a:t>
            </a:r>
            <a:r>
              <a:rPr lang="en-US" altLang="zh-CN" sz="2400" b="1" dirty="0">
                <a:solidFill>
                  <a:srgbClr val="C00000"/>
                </a:solidFill>
                <a:latin typeface="幼圆" pitchFamily="49" charset="-122"/>
                <a:ea typeface="幼圆" pitchFamily="49" charset="-122"/>
              </a:rPr>
              <a:t>Evolutionary </a:t>
            </a:r>
            <a:r>
              <a:rPr lang="en-US" altLang="zh-CN" sz="2400" b="1" dirty="0" err="1">
                <a:solidFill>
                  <a:srgbClr val="C00000"/>
                </a:solidFill>
                <a:latin typeface="幼圆" pitchFamily="49" charset="-122"/>
                <a:ea typeface="幼圆" pitchFamily="49" charset="-122"/>
              </a:rPr>
              <a:t>Computation,EC</a:t>
            </a:r>
            <a:r>
              <a:rPr lang="zh-CN" altLang="en-US" sz="2400" b="1" dirty="0" smtClean="0">
                <a:solidFill>
                  <a:srgbClr val="C00000"/>
                </a:solidFill>
                <a:latin typeface="幼圆" pitchFamily="49" charset="-122"/>
                <a:ea typeface="幼圆" pitchFamily="49" charset="-122"/>
              </a:rPr>
              <a:t>）：</a:t>
            </a:r>
            <a:endParaRPr lang="en-US" altLang="zh-CN" sz="2400" b="1" dirty="0" smtClean="0">
              <a:solidFill>
                <a:srgbClr val="C00000"/>
              </a:solidFill>
              <a:latin typeface="幼圆" pitchFamily="49" charset="-122"/>
              <a:ea typeface="幼圆" pitchFamily="49" charset="-122"/>
            </a:endParaRPr>
          </a:p>
          <a:p>
            <a:pPr marL="342900" indent="-342900">
              <a:spcBef>
                <a:spcPts val="1200"/>
              </a:spcBef>
              <a:buFont typeface="Arial" pitchFamily="34" charset="0"/>
              <a:buChar char="•"/>
            </a:pPr>
            <a:r>
              <a:rPr lang="zh-CN" altLang="en-US" sz="2200" b="1" dirty="0" smtClean="0">
                <a:solidFill>
                  <a:srgbClr val="0000FF"/>
                </a:solidFill>
                <a:latin typeface="仿宋_GB2312" pitchFamily="49" charset="-122"/>
                <a:ea typeface="仿宋_GB2312" pitchFamily="49" charset="-122"/>
              </a:rPr>
              <a:t>在</a:t>
            </a:r>
            <a:r>
              <a:rPr lang="zh-CN" altLang="en-US" sz="2200" b="1" dirty="0">
                <a:solidFill>
                  <a:srgbClr val="0000FF"/>
                </a:solidFill>
                <a:latin typeface="仿宋_GB2312" pitchFamily="49" charset="-122"/>
                <a:ea typeface="仿宋_GB2312" pitchFamily="49" charset="-122"/>
              </a:rPr>
              <a:t>基因和种群层次上模拟自然界生物进化过程与机制的问题求解技术和计算模型</a:t>
            </a:r>
            <a:r>
              <a:rPr lang="zh-CN" altLang="en-US" sz="2200" b="1" dirty="0" smtClean="0">
                <a:solidFill>
                  <a:srgbClr val="0000FF"/>
                </a:solidFill>
                <a:latin typeface="仿宋_GB2312" pitchFamily="49" charset="-122"/>
                <a:ea typeface="仿宋_GB2312" pitchFamily="49" charset="-122"/>
              </a:rPr>
              <a:t>。</a:t>
            </a:r>
            <a:endParaRPr lang="en-US" altLang="zh-CN" sz="2200" b="1" dirty="0" smtClean="0">
              <a:solidFill>
                <a:srgbClr val="0000FF"/>
              </a:solidFill>
              <a:latin typeface="仿宋_GB2312" pitchFamily="49" charset="-122"/>
              <a:ea typeface="仿宋_GB2312" pitchFamily="49" charset="-122"/>
            </a:endParaRPr>
          </a:p>
          <a:p>
            <a:pPr marL="342900" indent="-342900">
              <a:spcBef>
                <a:spcPts val="1200"/>
              </a:spcBef>
              <a:buFont typeface="Arial" pitchFamily="34" charset="0"/>
              <a:buChar char="•"/>
            </a:pPr>
            <a:r>
              <a:rPr lang="zh-CN" altLang="en-US" sz="2200" b="1" dirty="0" smtClean="0">
                <a:latin typeface="仿宋_GB2312" pitchFamily="49" charset="-122"/>
                <a:ea typeface="仿宋_GB2312" pitchFamily="49" charset="-122"/>
              </a:rPr>
              <a:t>思想</a:t>
            </a:r>
            <a:r>
              <a:rPr lang="zh-CN" altLang="en-US" sz="2200" b="1" dirty="0">
                <a:latin typeface="仿宋_GB2312" pitchFamily="49" charset="-122"/>
                <a:ea typeface="仿宋_GB2312" pitchFamily="49" charset="-122"/>
              </a:rPr>
              <a:t>源于</a:t>
            </a:r>
            <a:r>
              <a:rPr lang="zh-CN" altLang="en-US" sz="2200" b="1" dirty="0">
                <a:solidFill>
                  <a:srgbClr val="0000FF"/>
                </a:solidFill>
                <a:latin typeface="仿宋_GB2312" pitchFamily="49" charset="-122"/>
                <a:ea typeface="仿宋_GB2312" pitchFamily="49" charset="-122"/>
              </a:rPr>
              <a:t>生物遗传学</a:t>
            </a:r>
            <a:r>
              <a:rPr lang="zh-CN" altLang="en-US" sz="2200" b="1" dirty="0">
                <a:latin typeface="仿宋_GB2312" pitchFamily="49" charset="-122"/>
                <a:ea typeface="仿宋_GB2312" pitchFamily="49" charset="-122"/>
              </a:rPr>
              <a:t>和</a:t>
            </a:r>
            <a:r>
              <a:rPr lang="zh-CN" altLang="en-US" sz="2200" b="1" dirty="0">
                <a:solidFill>
                  <a:srgbClr val="FF0000"/>
                </a:solidFill>
                <a:latin typeface="仿宋_GB2312" pitchFamily="49" charset="-122"/>
                <a:ea typeface="仿宋_GB2312" pitchFamily="49" charset="-122"/>
              </a:rPr>
              <a:t>适者生存</a:t>
            </a:r>
            <a:r>
              <a:rPr lang="zh-CN" altLang="en-US" sz="2200" b="1" dirty="0">
                <a:latin typeface="仿宋_GB2312" pitchFamily="49" charset="-122"/>
                <a:ea typeface="仿宋_GB2312" pitchFamily="49" charset="-122"/>
              </a:rPr>
              <a:t>的</a:t>
            </a:r>
            <a:r>
              <a:rPr lang="zh-CN" altLang="en-US" sz="2200" b="1" dirty="0" smtClean="0">
                <a:latin typeface="仿宋_GB2312" pitchFamily="49" charset="-122"/>
                <a:ea typeface="仿宋_GB2312" pitchFamily="49" charset="-122"/>
              </a:rPr>
              <a:t>自然规律</a:t>
            </a:r>
            <a:endParaRPr lang="en-US" altLang="zh-CN" sz="2200" b="1" dirty="0" smtClean="0">
              <a:latin typeface="仿宋_GB2312" pitchFamily="49" charset="-122"/>
              <a:ea typeface="仿宋_GB2312" pitchFamily="49" charset="-122"/>
            </a:endParaRPr>
          </a:p>
          <a:p>
            <a:pPr marL="342900" indent="-342900">
              <a:spcBef>
                <a:spcPts val="1200"/>
              </a:spcBef>
              <a:buFont typeface="Arial" pitchFamily="34" charset="0"/>
              <a:buChar char="•"/>
            </a:pPr>
            <a:r>
              <a:rPr lang="zh-CN" altLang="en-US" sz="2200" b="1" dirty="0" smtClean="0">
                <a:latin typeface="仿宋_GB2312" pitchFamily="49" charset="-122"/>
                <a:ea typeface="仿宋_GB2312" pitchFamily="49" charset="-122"/>
              </a:rPr>
              <a:t>基于</a:t>
            </a:r>
            <a:r>
              <a:rPr lang="zh-CN" altLang="en-US" sz="2200" b="1" dirty="0">
                <a:latin typeface="仿宋_GB2312" pitchFamily="49" charset="-122"/>
                <a:ea typeface="仿宋_GB2312" pitchFamily="49" charset="-122"/>
              </a:rPr>
              <a:t>达尔文（</a:t>
            </a:r>
            <a:r>
              <a:rPr lang="en-US" altLang="zh-CN" sz="2200" b="1" dirty="0">
                <a:latin typeface="仿宋_GB2312" pitchFamily="49" charset="-122"/>
                <a:ea typeface="仿宋_GB2312" pitchFamily="49" charset="-122"/>
              </a:rPr>
              <a:t>Darwin</a:t>
            </a:r>
            <a:r>
              <a:rPr lang="zh-CN" altLang="en-US" sz="2200" b="1" dirty="0">
                <a:latin typeface="仿宋_GB2312" pitchFamily="49" charset="-122"/>
                <a:ea typeface="仿宋_GB2312" pitchFamily="49" charset="-122"/>
              </a:rPr>
              <a:t>）的进化论和孟德尔（</a:t>
            </a:r>
            <a:r>
              <a:rPr lang="en-US" altLang="zh-CN" sz="2200" b="1" dirty="0">
                <a:latin typeface="仿宋_GB2312" pitchFamily="49" charset="-122"/>
                <a:ea typeface="仿宋_GB2312" pitchFamily="49" charset="-122"/>
              </a:rPr>
              <a:t>Mendel</a:t>
            </a:r>
            <a:r>
              <a:rPr lang="zh-CN" altLang="en-US" sz="2200" b="1" dirty="0">
                <a:latin typeface="仿宋_GB2312" pitchFamily="49" charset="-122"/>
                <a:ea typeface="仿宋_GB2312" pitchFamily="49" charset="-122"/>
              </a:rPr>
              <a:t>）的遗传变异理论</a:t>
            </a:r>
            <a:endParaRPr lang="en-US" altLang="zh-CN" sz="2200" b="1" dirty="0">
              <a:latin typeface="仿宋_GB2312" pitchFamily="49" charset="-122"/>
              <a:ea typeface="仿宋_GB2312" pitchFamily="49" charset="-122"/>
            </a:endParaRPr>
          </a:p>
          <a:p>
            <a:pPr marL="342900" indent="-342900">
              <a:buFont typeface="Arial" pitchFamily="34" charset="0"/>
              <a:buChar char="•"/>
            </a:pPr>
            <a:endParaRPr lang="zh-CN" altLang="en-US" sz="2200" b="1" dirty="0">
              <a:latin typeface="仿宋_GB2312" pitchFamily="49" charset="-122"/>
              <a:ea typeface="仿宋_GB2312" pitchFamily="49" charset="-122"/>
            </a:endParaRPr>
          </a:p>
          <a:p>
            <a:r>
              <a:rPr lang="zh-CN" altLang="en-US" sz="2400" b="1" dirty="0" smtClean="0">
                <a:solidFill>
                  <a:srgbClr val="0000CC"/>
                </a:solidFill>
                <a:latin typeface="幼圆" pitchFamily="49" charset="-122"/>
                <a:ea typeface="幼圆" pitchFamily="49" charset="-122"/>
              </a:rPr>
              <a:t>典型代表：</a:t>
            </a:r>
            <a:endParaRPr lang="zh-CN" altLang="en-US" sz="2400" b="1" dirty="0">
              <a:solidFill>
                <a:srgbClr val="0000CC"/>
              </a:solidFill>
              <a:latin typeface="幼圆" pitchFamily="49" charset="-122"/>
              <a:ea typeface="幼圆" pitchFamily="49" charset="-122"/>
            </a:endParaRPr>
          </a:p>
          <a:p>
            <a:pPr marL="342900" indent="-342900">
              <a:lnSpc>
                <a:spcPct val="120000"/>
              </a:lnSpc>
              <a:spcBef>
                <a:spcPts val="600"/>
              </a:spcBef>
              <a:buFont typeface="Arial" pitchFamily="34" charset="0"/>
              <a:buChar char="•"/>
            </a:pPr>
            <a:r>
              <a:rPr lang="zh-CN" altLang="en-US" sz="2200" b="1" dirty="0" smtClean="0">
                <a:solidFill>
                  <a:srgbClr val="00B050"/>
                </a:solidFill>
                <a:latin typeface="仿宋_GB2312" pitchFamily="49" charset="-122"/>
                <a:ea typeface="仿宋_GB2312" pitchFamily="49" charset="-122"/>
              </a:rPr>
              <a:t>遗传</a:t>
            </a:r>
            <a:r>
              <a:rPr lang="zh-CN" altLang="en-US" sz="2200" b="1" dirty="0">
                <a:solidFill>
                  <a:srgbClr val="00B050"/>
                </a:solidFill>
                <a:latin typeface="仿宋_GB2312" pitchFamily="49" charset="-122"/>
                <a:ea typeface="仿宋_GB2312" pitchFamily="49" charset="-122"/>
              </a:rPr>
              <a:t>算法（</a:t>
            </a:r>
            <a:r>
              <a:rPr lang="en-US" altLang="zh-CN" sz="2200" b="1" dirty="0">
                <a:solidFill>
                  <a:srgbClr val="00B050"/>
                </a:solidFill>
                <a:latin typeface="仿宋_GB2312" pitchFamily="49" charset="-122"/>
                <a:ea typeface="仿宋_GB2312" pitchFamily="49" charset="-122"/>
              </a:rPr>
              <a:t>Genetic Algorithm</a:t>
            </a:r>
            <a:r>
              <a:rPr lang="zh-CN" altLang="en-US" sz="2200" b="1" dirty="0">
                <a:solidFill>
                  <a:srgbClr val="00B050"/>
                </a:solidFill>
                <a:latin typeface="仿宋_GB2312" pitchFamily="49" charset="-122"/>
                <a:ea typeface="仿宋_GB2312" pitchFamily="49" charset="-122"/>
              </a:rPr>
              <a:t>，</a:t>
            </a:r>
            <a:r>
              <a:rPr lang="en-US" altLang="zh-CN" sz="2200" b="1" dirty="0">
                <a:solidFill>
                  <a:srgbClr val="00B050"/>
                </a:solidFill>
                <a:latin typeface="仿宋_GB2312" pitchFamily="49" charset="-122"/>
                <a:ea typeface="仿宋_GB2312" pitchFamily="49" charset="-122"/>
              </a:rPr>
              <a:t>GA</a:t>
            </a:r>
            <a:r>
              <a:rPr lang="zh-CN" altLang="en-US" sz="2200" b="1" dirty="0">
                <a:solidFill>
                  <a:srgbClr val="00B050"/>
                </a:solidFill>
                <a:latin typeface="仿宋_GB2312" pitchFamily="49" charset="-122"/>
                <a:ea typeface="仿宋_GB2312" pitchFamily="49" charset="-122"/>
              </a:rPr>
              <a:t>）</a:t>
            </a:r>
          </a:p>
          <a:p>
            <a:pPr marL="342900" indent="-342900">
              <a:lnSpc>
                <a:spcPct val="120000"/>
              </a:lnSpc>
              <a:spcBef>
                <a:spcPts val="600"/>
              </a:spcBef>
              <a:buFont typeface="Arial" pitchFamily="34" charset="0"/>
              <a:buChar char="•"/>
            </a:pPr>
            <a:r>
              <a:rPr lang="zh-CN" altLang="en-US" sz="2200" b="1" dirty="0" smtClean="0">
                <a:solidFill>
                  <a:srgbClr val="00B050"/>
                </a:solidFill>
                <a:latin typeface="仿宋_GB2312" pitchFamily="49" charset="-122"/>
                <a:ea typeface="仿宋_GB2312" pitchFamily="49" charset="-122"/>
              </a:rPr>
              <a:t>进化</a:t>
            </a:r>
            <a:r>
              <a:rPr lang="zh-CN" altLang="en-US" sz="2200" b="1" dirty="0">
                <a:solidFill>
                  <a:srgbClr val="00B050"/>
                </a:solidFill>
                <a:latin typeface="仿宋_GB2312" pitchFamily="49" charset="-122"/>
                <a:ea typeface="仿宋_GB2312" pitchFamily="49" charset="-122"/>
              </a:rPr>
              <a:t>策略（</a:t>
            </a:r>
            <a:r>
              <a:rPr lang="en-US" altLang="zh-CN" sz="2200" b="1" dirty="0">
                <a:solidFill>
                  <a:srgbClr val="00B050"/>
                </a:solidFill>
                <a:latin typeface="仿宋_GB2312" pitchFamily="49" charset="-122"/>
                <a:ea typeface="仿宋_GB2312" pitchFamily="49" charset="-122"/>
              </a:rPr>
              <a:t>Evolutionary </a:t>
            </a:r>
            <a:r>
              <a:rPr lang="en-US" altLang="zh-CN" sz="2200" b="1" dirty="0" err="1">
                <a:solidFill>
                  <a:srgbClr val="00B050"/>
                </a:solidFill>
                <a:latin typeface="仿宋_GB2312" pitchFamily="49" charset="-122"/>
                <a:ea typeface="仿宋_GB2312" pitchFamily="49" charset="-122"/>
              </a:rPr>
              <a:t>Strategy,ES</a:t>
            </a:r>
            <a:r>
              <a:rPr lang="zh-CN" altLang="en-US" sz="2200" b="1" dirty="0">
                <a:solidFill>
                  <a:srgbClr val="00B050"/>
                </a:solidFill>
                <a:latin typeface="仿宋_GB2312" pitchFamily="49" charset="-122"/>
                <a:ea typeface="仿宋_GB2312" pitchFamily="49" charset="-122"/>
              </a:rPr>
              <a:t>）</a:t>
            </a:r>
          </a:p>
          <a:p>
            <a:pPr marL="342900" indent="-342900">
              <a:lnSpc>
                <a:spcPct val="120000"/>
              </a:lnSpc>
              <a:spcBef>
                <a:spcPts val="600"/>
              </a:spcBef>
              <a:buFont typeface="Arial" pitchFamily="34" charset="0"/>
              <a:buChar char="•"/>
            </a:pPr>
            <a:r>
              <a:rPr lang="zh-CN" altLang="en-US" sz="2200" b="1" dirty="0" smtClean="0">
                <a:solidFill>
                  <a:srgbClr val="00B050"/>
                </a:solidFill>
                <a:latin typeface="仿宋_GB2312" pitchFamily="49" charset="-122"/>
                <a:ea typeface="仿宋_GB2312" pitchFamily="49" charset="-122"/>
              </a:rPr>
              <a:t>进化</a:t>
            </a:r>
            <a:r>
              <a:rPr lang="zh-CN" altLang="en-US" sz="2200" b="1" dirty="0">
                <a:solidFill>
                  <a:srgbClr val="00B050"/>
                </a:solidFill>
                <a:latin typeface="仿宋_GB2312" pitchFamily="49" charset="-122"/>
                <a:ea typeface="仿宋_GB2312" pitchFamily="49" charset="-122"/>
              </a:rPr>
              <a:t>规划（</a:t>
            </a:r>
            <a:r>
              <a:rPr lang="en-US" altLang="zh-CN" sz="2200" b="1" dirty="0">
                <a:solidFill>
                  <a:srgbClr val="00B050"/>
                </a:solidFill>
                <a:latin typeface="仿宋_GB2312" pitchFamily="49" charset="-122"/>
                <a:ea typeface="仿宋_GB2312" pitchFamily="49" charset="-122"/>
              </a:rPr>
              <a:t>Evolutionary </a:t>
            </a:r>
            <a:r>
              <a:rPr lang="en-US" altLang="zh-CN" sz="2200" b="1" dirty="0" err="1">
                <a:solidFill>
                  <a:srgbClr val="00B050"/>
                </a:solidFill>
                <a:latin typeface="仿宋_GB2312" pitchFamily="49" charset="-122"/>
                <a:ea typeface="仿宋_GB2312" pitchFamily="49" charset="-122"/>
              </a:rPr>
              <a:t>Programming,EP</a:t>
            </a:r>
            <a:r>
              <a:rPr lang="zh-CN" altLang="en-US" sz="2200" b="1" dirty="0">
                <a:solidFill>
                  <a:srgbClr val="00B050"/>
                </a:solidFill>
                <a:latin typeface="仿宋_GB2312" pitchFamily="49" charset="-122"/>
                <a:ea typeface="仿宋_GB2312" pitchFamily="49" charset="-122"/>
              </a:rPr>
              <a:t>）</a:t>
            </a:r>
          </a:p>
          <a:p>
            <a:pPr marL="342900" indent="-342900">
              <a:lnSpc>
                <a:spcPct val="120000"/>
              </a:lnSpc>
              <a:spcBef>
                <a:spcPts val="600"/>
              </a:spcBef>
              <a:buFont typeface="Arial" pitchFamily="34" charset="0"/>
              <a:buChar char="•"/>
            </a:pPr>
            <a:r>
              <a:rPr lang="zh-CN" altLang="en-US" sz="2200" b="1" dirty="0" smtClean="0">
                <a:solidFill>
                  <a:srgbClr val="00B050"/>
                </a:solidFill>
                <a:latin typeface="仿宋_GB2312" pitchFamily="49" charset="-122"/>
                <a:ea typeface="仿宋_GB2312" pitchFamily="49" charset="-122"/>
              </a:rPr>
              <a:t>遗传</a:t>
            </a:r>
            <a:r>
              <a:rPr lang="zh-CN" altLang="en-US" sz="2200" b="1" dirty="0">
                <a:solidFill>
                  <a:srgbClr val="00B050"/>
                </a:solidFill>
                <a:latin typeface="仿宋_GB2312" pitchFamily="49" charset="-122"/>
                <a:ea typeface="仿宋_GB2312" pitchFamily="49" charset="-122"/>
              </a:rPr>
              <a:t>规划（</a:t>
            </a:r>
            <a:r>
              <a:rPr lang="en-US" altLang="zh-CN" sz="2200" b="1" dirty="0">
                <a:solidFill>
                  <a:srgbClr val="00B050"/>
                </a:solidFill>
                <a:latin typeface="仿宋_GB2312" pitchFamily="49" charset="-122"/>
                <a:ea typeface="仿宋_GB2312" pitchFamily="49" charset="-122"/>
              </a:rPr>
              <a:t>Genetic </a:t>
            </a:r>
            <a:r>
              <a:rPr lang="en-US" altLang="zh-CN" sz="2200" b="1" dirty="0" err="1">
                <a:solidFill>
                  <a:srgbClr val="00B050"/>
                </a:solidFill>
                <a:latin typeface="仿宋_GB2312" pitchFamily="49" charset="-122"/>
                <a:ea typeface="仿宋_GB2312" pitchFamily="49" charset="-122"/>
              </a:rPr>
              <a:t>Programming,GP</a:t>
            </a:r>
            <a:r>
              <a:rPr lang="zh-CN" altLang="en-US" sz="2200" b="1" dirty="0" smtClean="0">
                <a:solidFill>
                  <a:srgbClr val="00B050"/>
                </a:solidFill>
                <a:latin typeface="仿宋_GB2312" pitchFamily="49" charset="-122"/>
                <a:ea typeface="仿宋_GB2312" pitchFamily="49" charset="-122"/>
              </a:rPr>
              <a:t>）</a:t>
            </a:r>
            <a:endParaRPr lang="en-US" altLang="zh-CN" sz="2200" b="1" dirty="0" smtClean="0">
              <a:solidFill>
                <a:srgbClr val="00B050"/>
              </a:solidFill>
              <a:latin typeface="仿宋_GB2312" pitchFamily="49" charset="-122"/>
              <a:ea typeface="仿宋_GB2312" pitchFamily="49" charset="-122"/>
            </a:endParaRPr>
          </a:p>
        </p:txBody>
      </p:sp>
      <p:sp>
        <p:nvSpPr>
          <p:cNvPr id="91139" name="Text Box 3"/>
          <p:cNvSpPr txBox="1">
            <a:spLocks noChangeArrowheads="1"/>
          </p:cNvSpPr>
          <p:nvPr/>
        </p:nvSpPr>
        <p:spPr bwMode="auto">
          <a:xfrm>
            <a:off x="2483644" y="296652"/>
            <a:ext cx="374491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smtClean="0">
                <a:solidFill>
                  <a:schemeClr val="accent2"/>
                </a:solidFill>
                <a:latin typeface="方正姚体" pitchFamily="2" charset="-122"/>
                <a:ea typeface="方正姚体" pitchFamily="2" charset="-122"/>
                <a:cs typeface="+mj-cs"/>
              </a:rPr>
              <a:t>演化</a:t>
            </a:r>
            <a:r>
              <a:rPr lang="zh-CN" altLang="en-US" sz="4400" b="1" dirty="0">
                <a:solidFill>
                  <a:schemeClr val="accent2"/>
                </a:solidFill>
                <a:latin typeface="方正姚体" pitchFamily="2" charset="-122"/>
                <a:ea typeface="方正姚体" pitchFamily="2" charset="-122"/>
                <a:cs typeface="+mj-cs"/>
              </a:rPr>
              <a:t>计算</a:t>
            </a:r>
          </a:p>
        </p:txBody>
      </p:sp>
      <p:pic>
        <p:nvPicPr>
          <p:cNvPr id="5" name="Picture 4" descr="http://www.aggua.com/image/blog/evolu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4369811"/>
            <a:ext cx="2816896" cy="22860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1138">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1138">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1138">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1138">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113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Rectangle 3"/>
          <p:cNvSpPr>
            <a:spLocks noGrp="1" noChangeArrowheads="1"/>
          </p:cNvSpPr>
          <p:nvPr>
            <p:ph type="body" idx="1"/>
          </p:nvPr>
        </p:nvSpPr>
        <p:spPr>
          <a:xfrm>
            <a:off x="457200" y="1449151"/>
            <a:ext cx="8039236" cy="5256213"/>
          </a:xfrm>
        </p:spPr>
        <p:txBody>
          <a:bodyPr/>
          <a:lstStyle/>
          <a:p>
            <a:pPr>
              <a:lnSpc>
                <a:spcPct val="120000"/>
              </a:lnSpc>
            </a:pPr>
            <a:r>
              <a:rPr lang="zh-CN" altLang="en-US" sz="2400" b="1" dirty="0"/>
              <a:t>达尔文的</a:t>
            </a:r>
            <a:r>
              <a:rPr lang="zh-CN" altLang="en-US" sz="2400" b="1" dirty="0">
                <a:solidFill>
                  <a:srgbClr val="0000FF"/>
                </a:solidFill>
              </a:rPr>
              <a:t>自然选择学说</a:t>
            </a:r>
            <a:r>
              <a:rPr lang="zh-CN" altLang="en-US" sz="2400" dirty="0"/>
              <a:t>是一种被人们广泛接受的生物进化</a:t>
            </a:r>
            <a:r>
              <a:rPr lang="zh-CN" altLang="en-US" sz="2400" dirty="0" smtClean="0"/>
              <a:t>学说：</a:t>
            </a:r>
            <a:endParaRPr lang="zh-CN" altLang="en-US" sz="2400" dirty="0"/>
          </a:p>
          <a:p>
            <a:pPr lvl="1">
              <a:lnSpc>
                <a:spcPct val="120000"/>
              </a:lnSpc>
              <a:spcBef>
                <a:spcPts val="1200"/>
              </a:spcBef>
            </a:pPr>
            <a:r>
              <a:rPr lang="zh-CN" altLang="en-US" sz="2200" b="0" dirty="0"/>
              <a:t>生物要生存下去，就必须进行生存斗争。</a:t>
            </a:r>
          </a:p>
          <a:p>
            <a:pPr lvl="1">
              <a:lnSpc>
                <a:spcPct val="120000"/>
              </a:lnSpc>
              <a:spcBef>
                <a:spcPts val="1200"/>
              </a:spcBef>
            </a:pPr>
            <a:r>
              <a:rPr lang="zh-CN" altLang="en-US" sz="2200" b="0" dirty="0"/>
              <a:t>具有</a:t>
            </a:r>
            <a:r>
              <a:rPr lang="zh-CN" altLang="en-US" sz="2200" dirty="0">
                <a:solidFill>
                  <a:srgbClr val="0000FF"/>
                </a:solidFill>
              </a:rPr>
              <a:t>有利变异的个体容易存活</a:t>
            </a:r>
            <a:r>
              <a:rPr lang="zh-CN" altLang="en-US" sz="2200" b="0" dirty="0"/>
              <a:t>下来，并且有更多的机会将有利变异传给后代；具有</a:t>
            </a:r>
            <a:r>
              <a:rPr lang="zh-CN" altLang="en-US" sz="2200" dirty="0">
                <a:solidFill>
                  <a:srgbClr val="0000FF"/>
                </a:solidFill>
              </a:rPr>
              <a:t>不利变异的个体就容易</a:t>
            </a:r>
            <a:r>
              <a:rPr lang="zh-CN" altLang="en-US" sz="2200" dirty="0" smtClean="0">
                <a:solidFill>
                  <a:srgbClr val="0000FF"/>
                </a:solidFill>
              </a:rPr>
              <a:t>被淘汰</a:t>
            </a:r>
            <a:r>
              <a:rPr lang="zh-CN" altLang="en-US" sz="2200" b="0" dirty="0"/>
              <a:t>，产生后代的机会也少的多。</a:t>
            </a:r>
          </a:p>
          <a:p>
            <a:pPr lvl="1">
              <a:lnSpc>
                <a:spcPct val="120000"/>
              </a:lnSpc>
              <a:spcBef>
                <a:spcPts val="1200"/>
              </a:spcBef>
            </a:pPr>
            <a:r>
              <a:rPr lang="zh-CN" altLang="en-US" sz="2200" dirty="0">
                <a:solidFill>
                  <a:srgbClr val="FF66FF"/>
                </a:solidFill>
                <a:effectLst>
                  <a:outerShdw blurRad="38100" dist="38100" dir="2700000" algn="tl">
                    <a:srgbClr val="000000">
                      <a:alpha val="43137"/>
                    </a:srgbClr>
                  </a:outerShdw>
                </a:effectLst>
              </a:rPr>
              <a:t>适者生存，不适者淘汰</a:t>
            </a:r>
            <a:r>
              <a:rPr lang="zh-CN" altLang="en-US" sz="2200" b="0" dirty="0">
                <a:solidFill>
                  <a:srgbClr val="FF0000"/>
                </a:solidFill>
              </a:rPr>
              <a:t>：</a:t>
            </a:r>
            <a:r>
              <a:rPr lang="zh-CN" altLang="en-US" sz="2200" b="0" dirty="0" smtClean="0"/>
              <a:t>自然选择</a:t>
            </a:r>
            <a:r>
              <a:rPr lang="zh-CN" altLang="en-US" sz="2200" b="0" dirty="0"/>
              <a:t>。</a:t>
            </a:r>
          </a:p>
          <a:p>
            <a:pPr lvl="1">
              <a:lnSpc>
                <a:spcPct val="120000"/>
              </a:lnSpc>
              <a:spcBef>
                <a:spcPts val="1200"/>
              </a:spcBef>
            </a:pPr>
            <a:r>
              <a:rPr lang="zh-CN" altLang="en-US" sz="2200" dirty="0">
                <a:solidFill>
                  <a:srgbClr val="FF0000"/>
                </a:solidFill>
              </a:rPr>
              <a:t>遗传和变异</a:t>
            </a:r>
            <a:r>
              <a:rPr lang="zh-CN" altLang="en-US" sz="2200" b="0" dirty="0"/>
              <a:t>是决定生物进化的内在因素。（相对稳定</a:t>
            </a:r>
            <a:r>
              <a:rPr lang="en-US" altLang="zh-CN" sz="2200" b="0" dirty="0"/>
              <a:t>+</a:t>
            </a:r>
            <a:r>
              <a:rPr lang="zh-CN" altLang="en-US" sz="2200" b="0" dirty="0"/>
              <a:t>新的物种</a:t>
            </a:r>
            <a:r>
              <a:rPr lang="zh-CN" altLang="en-US" sz="2200" b="0" dirty="0" smtClean="0"/>
              <a:t>）</a:t>
            </a:r>
          </a:p>
        </p:txBody>
      </p:sp>
      <p:sp>
        <p:nvSpPr>
          <p:cNvPr id="5" name="Text Box 3"/>
          <p:cNvSpPr txBox="1">
            <a:spLocks noChangeArrowheads="1"/>
          </p:cNvSpPr>
          <p:nvPr/>
        </p:nvSpPr>
        <p:spPr bwMode="auto">
          <a:xfrm>
            <a:off x="2483644" y="296652"/>
            <a:ext cx="374491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smtClean="0">
                <a:solidFill>
                  <a:schemeClr val="accent2"/>
                </a:solidFill>
                <a:latin typeface="方正姚体" pitchFamily="2" charset="-122"/>
                <a:ea typeface="方正姚体" pitchFamily="2" charset="-122"/>
                <a:cs typeface="+mj-cs"/>
              </a:rPr>
              <a:t>演化</a:t>
            </a:r>
            <a:r>
              <a:rPr lang="zh-CN" altLang="en-US" sz="4400" b="1" dirty="0">
                <a:solidFill>
                  <a:schemeClr val="accent2"/>
                </a:solidFill>
                <a:latin typeface="方正姚体" pitchFamily="2" charset="-122"/>
                <a:ea typeface="方正姚体" pitchFamily="2" charset="-122"/>
                <a:cs typeface="+mj-cs"/>
              </a:rPr>
              <a:t>计算</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227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227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8227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822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31800" y="225425"/>
            <a:ext cx="8229600" cy="981075"/>
          </a:xfrm>
        </p:spPr>
        <p:txBody>
          <a:bodyPr/>
          <a:lstStyle/>
          <a:p>
            <a:r>
              <a:rPr lang="zh-CN" altLang="en-US" b="1" dirty="0" smtClean="0">
                <a:latin typeface="Times New Roman" pitchFamily="18" charset="0"/>
              </a:rPr>
              <a:t>计算</a:t>
            </a:r>
            <a:r>
              <a:rPr lang="zh-CN" altLang="en-US" b="1" dirty="0">
                <a:latin typeface="Times New Roman" pitchFamily="18" charset="0"/>
              </a:rPr>
              <a:t>智能的产生与发展</a:t>
            </a:r>
          </a:p>
        </p:txBody>
      </p:sp>
      <p:sp>
        <p:nvSpPr>
          <p:cNvPr id="46083" name="Rectangle 3"/>
          <p:cNvSpPr>
            <a:spLocks noGrp="1" noChangeArrowheads="1"/>
          </p:cNvSpPr>
          <p:nvPr>
            <p:ph type="body" idx="1"/>
          </p:nvPr>
        </p:nvSpPr>
        <p:spPr>
          <a:xfrm>
            <a:off x="179388" y="1196975"/>
            <a:ext cx="8713787" cy="5435600"/>
          </a:xfrm>
        </p:spPr>
        <p:txBody>
          <a:bodyPr/>
          <a:lstStyle/>
          <a:p>
            <a:pPr>
              <a:lnSpc>
                <a:spcPct val="110000"/>
              </a:lnSpc>
            </a:pPr>
            <a:r>
              <a:rPr lang="en-US" altLang="zh-CN" sz="1800" b="1" dirty="0">
                <a:latin typeface="Times New Roman" pitchFamily="18" charset="0"/>
              </a:rPr>
              <a:t>1992</a:t>
            </a:r>
            <a:r>
              <a:rPr lang="zh-CN" altLang="en-US" sz="1800" b="1" dirty="0">
                <a:latin typeface="Times New Roman" pitchFamily="18" charset="0"/>
              </a:rPr>
              <a:t>年，</a:t>
            </a:r>
            <a:r>
              <a:rPr lang="en-US" altLang="zh-CN" sz="1800" b="1" dirty="0" err="1">
                <a:latin typeface="Times New Roman" pitchFamily="18" charset="0"/>
              </a:rPr>
              <a:t>Bezdek</a:t>
            </a:r>
            <a:r>
              <a:rPr lang="zh-CN" altLang="en-US" sz="1800" b="1" dirty="0">
                <a:latin typeface="Times New Roman" pitchFamily="18" charset="0"/>
              </a:rPr>
              <a:t>在</a:t>
            </a:r>
            <a:r>
              <a:rPr lang="en-US" altLang="zh-CN" sz="1800" b="1" dirty="0">
                <a:latin typeface="Times New Roman" pitchFamily="18" charset="0"/>
              </a:rPr>
              <a:t>《Approximate Reasoning》</a:t>
            </a:r>
            <a:r>
              <a:rPr lang="zh-CN" altLang="en-US" sz="1800" b="1" dirty="0">
                <a:latin typeface="Times New Roman" pitchFamily="18" charset="0"/>
              </a:rPr>
              <a:t>学报上首次 提出了“计算智能”的概念。</a:t>
            </a:r>
          </a:p>
          <a:p>
            <a:pPr>
              <a:lnSpc>
                <a:spcPct val="110000"/>
              </a:lnSpc>
            </a:pPr>
            <a:r>
              <a:rPr lang="en-US" altLang="zh-CN" sz="1800" b="1" dirty="0" smtClean="0">
                <a:latin typeface="Times New Roman" pitchFamily="18" charset="0"/>
              </a:rPr>
              <a:t>1994</a:t>
            </a:r>
            <a:r>
              <a:rPr lang="zh-CN" altLang="en-US" sz="1800" b="1" dirty="0">
                <a:latin typeface="Times New Roman" pitchFamily="18" charset="0"/>
              </a:rPr>
              <a:t>年，</a:t>
            </a:r>
            <a:r>
              <a:rPr lang="en-US" altLang="zh-CN" sz="1800" b="1" dirty="0">
                <a:latin typeface="Times New Roman" pitchFamily="18" charset="0"/>
              </a:rPr>
              <a:t>IEEE</a:t>
            </a:r>
            <a:r>
              <a:rPr lang="zh-CN" altLang="en-US" sz="1800" b="1" dirty="0">
                <a:latin typeface="Times New Roman" pitchFamily="18" charset="0"/>
              </a:rPr>
              <a:t>在美国佛罗里达州的奥兰多市召开了首届国际计算智能大会</a:t>
            </a:r>
            <a:r>
              <a:rPr lang="en-US" altLang="zh-CN" sz="1800" b="1" dirty="0">
                <a:latin typeface="Times New Roman" pitchFamily="18" charset="0"/>
              </a:rPr>
              <a:t>(WCCI’94)</a:t>
            </a:r>
            <a:r>
              <a:rPr lang="zh-CN" altLang="en-US" sz="1800" b="1" dirty="0">
                <a:latin typeface="Times New Roman" pitchFamily="18" charset="0"/>
              </a:rPr>
              <a:t>。会议第一次将神经网络</a:t>
            </a:r>
            <a:r>
              <a:rPr lang="zh-CN" altLang="en-US" sz="1800" b="1" dirty="0" smtClean="0">
                <a:latin typeface="Times New Roman" pitchFamily="18" charset="0"/>
              </a:rPr>
              <a:t>、演化计算和</a:t>
            </a:r>
            <a:r>
              <a:rPr lang="zh-CN" altLang="en-US" sz="1800" b="1" dirty="0">
                <a:latin typeface="Times New Roman" pitchFamily="18" charset="0"/>
              </a:rPr>
              <a:t>模糊系统这三个领域合并在一起，形成了“计算智能”这个统一的学科范畴。</a:t>
            </a:r>
          </a:p>
          <a:p>
            <a:pPr>
              <a:lnSpc>
                <a:spcPct val="110000"/>
              </a:lnSpc>
            </a:pPr>
            <a:r>
              <a:rPr lang="en-US" altLang="zh-CN" sz="1800" b="1" dirty="0">
                <a:latin typeface="Times New Roman" pitchFamily="18" charset="0"/>
              </a:rPr>
              <a:t>WCCI</a:t>
            </a:r>
            <a:r>
              <a:rPr lang="zh-CN" altLang="en-US" sz="1800" b="1" dirty="0">
                <a:latin typeface="Times New Roman" pitchFamily="18" charset="0"/>
              </a:rPr>
              <a:t>大会，每</a:t>
            </a:r>
            <a:r>
              <a:rPr lang="en-US" altLang="zh-CN" sz="1800" b="1" dirty="0">
                <a:latin typeface="Times New Roman" pitchFamily="18" charset="0"/>
              </a:rPr>
              <a:t>4</a:t>
            </a:r>
            <a:r>
              <a:rPr lang="zh-CN" altLang="en-US" sz="1800" b="1" dirty="0">
                <a:latin typeface="Times New Roman" pitchFamily="18" charset="0"/>
              </a:rPr>
              <a:t>年举办一次。</a:t>
            </a:r>
          </a:p>
          <a:p>
            <a:pPr>
              <a:lnSpc>
                <a:spcPct val="110000"/>
              </a:lnSpc>
            </a:pPr>
            <a:r>
              <a:rPr lang="en-US" altLang="zh-CN" sz="1800" b="1" dirty="0">
                <a:latin typeface="Times New Roman" pitchFamily="18" charset="0"/>
              </a:rPr>
              <a:t>IEEE Computational Intelligence Society (CIS)</a:t>
            </a:r>
          </a:p>
          <a:p>
            <a:pPr lvl="1">
              <a:lnSpc>
                <a:spcPct val="110000"/>
              </a:lnSpc>
            </a:pPr>
            <a:r>
              <a:rPr lang="en-US" altLang="zh-CN" sz="1600" b="1" dirty="0">
                <a:latin typeface="Times New Roman" pitchFamily="18" charset="0"/>
              </a:rPr>
              <a:t>WCCI, IJCNN, CEC, CFS</a:t>
            </a:r>
          </a:p>
          <a:p>
            <a:pPr lvl="1">
              <a:lnSpc>
                <a:spcPct val="110000"/>
              </a:lnSpc>
            </a:pPr>
            <a:r>
              <a:rPr lang="en-US" altLang="zh-CN" sz="1600" b="1" dirty="0">
                <a:latin typeface="Times New Roman" pitchFamily="18" charset="0"/>
              </a:rPr>
              <a:t>IEEE Transactions on Computational Intelligence and AI in Games (T-CIAIG) [March 2009]</a:t>
            </a:r>
          </a:p>
          <a:p>
            <a:pPr lvl="1">
              <a:lnSpc>
                <a:spcPct val="110000"/>
              </a:lnSpc>
            </a:pPr>
            <a:r>
              <a:rPr lang="en-US" altLang="zh-CN" sz="1600" b="1" dirty="0">
                <a:latin typeface="Times New Roman" pitchFamily="18" charset="0"/>
              </a:rPr>
              <a:t>IEEE Transactions on Neural Networks</a:t>
            </a:r>
          </a:p>
          <a:p>
            <a:pPr lvl="1">
              <a:lnSpc>
                <a:spcPct val="110000"/>
              </a:lnSpc>
            </a:pPr>
            <a:r>
              <a:rPr lang="en-US" altLang="zh-CN" sz="1600" b="1" dirty="0">
                <a:latin typeface="Times New Roman" pitchFamily="18" charset="0"/>
              </a:rPr>
              <a:t>IEEE Transactions on Fuzzy Systems</a:t>
            </a:r>
          </a:p>
          <a:p>
            <a:pPr lvl="1">
              <a:lnSpc>
                <a:spcPct val="110000"/>
              </a:lnSpc>
            </a:pPr>
            <a:r>
              <a:rPr lang="en-US" altLang="zh-CN" sz="1600" b="1" dirty="0">
                <a:latin typeface="Times New Roman" pitchFamily="18" charset="0"/>
              </a:rPr>
              <a:t>IEEE Transactions on Evolutionary Computation</a:t>
            </a:r>
          </a:p>
          <a:p>
            <a:pPr>
              <a:lnSpc>
                <a:spcPct val="110000"/>
              </a:lnSpc>
            </a:pPr>
            <a:r>
              <a:rPr lang="zh-CN" altLang="en-US" sz="1800" b="1" dirty="0">
                <a:latin typeface="Times New Roman" pitchFamily="18" charset="0"/>
              </a:rPr>
              <a:t>其他：</a:t>
            </a:r>
          </a:p>
          <a:p>
            <a:pPr lvl="1">
              <a:lnSpc>
                <a:spcPct val="110000"/>
              </a:lnSpc>
            </a:pPr>
            <a:r>
              <a:rPr lang="en-US" altLang="zh-CN" sz="1600" b="1" dirty="0">
                <a:latin typeface="Times New Roman" pitchFamily="18" charset="0"/>
              </a:rPr>
              <a:t>Computational Intelligence</a:t>
            </a:r>
          </a:p>
          <a:p>
            <a:pPr lvl="1">
              <a:lnSpc>
                <a:spcPct val="110000"/>
              </a:lnSpc>
            </a:pPr>
            <a:r>
              <a:rPr lang="en-US" altLang="zh-CN" sz="1600" b="1" dirty="0">
                <a:latin typeface="Times New Roman" pitchFamily="18" charset="0"/>
              </a:rPr>
              <a:t>International Journal of Intelligent Systems</a:t>
            </a: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AC18D868-900B-4DD3-86A4-84721081D92D}" type="slidenum">
              <a:rPr lang="en-US" altLang="zh-CN"/>
              <a:pPr/>
              <a:t>60</a:t>
            </a:fld>
            <a:endParaRPr lang="en-US" altLang="zh-CN"/>
          </a:p>
        </p:txBody>
      </p:sp>
      <p:sp>
        <p:nvSpPr>
          <p:cNvPr id="182275" name="Rectangle 3"/>
          <p:cNvSpPr>
            <a:spLocks noGrp="1" noChangeArrowheads="1"/>
          </p:cNvSpPr>
          <p:nvPr>
            <p:ph type="body" idx="1"/>
          </p:nvPr>
        </p:nvSpPr>
        <p:spPr>
          <a:xfrm>
            <a:off x="539552" y="1412776"/>
            <a:ext cx="7859216" cy="5256213"/>
          </a:xfrm>
        </p:spPr>
        <p:txBody>
          <a:bodyPr/>
          <a:lstStyle/>
          <a:p>
            <a:pPr>
              <a:lnSpc>
                <a:spcPct val="90000"/>
              </a:lnSpc>
            </a:pPr>
            <a:r>
              <a:rPr lang="zh-CN" altLang="en-US" sz="2400" b="1" dirty="0" smtClean="0"/>
              <a:t>孟德尔基因遗传原理</a:t>
            </a:r>
          </a:p>
          <a:p>
            <a:pPr lvl="1">
              <a:lnSpc>
                <a:spcPct val="130000"/>
              </a:lnSpc>
              <a:spcBef>
                <a:spcPts val="1200"/>
              </a:spcBef>
            </a:pPr>
            <a:r>
              <a:rPr lang="zh-CN" altLang="en-US" sz="2200" b="0" dirty="0" smtClean="0"/>
              <a:t>遗传以密码方式存在细胞中，并以</a:t>
            </a:r>
            <a:r>
              <a:rPr lang="zh-CN" altLang="en-US" sz="2200" dirty="0" smtClean="0">
                <a:solidFill>
                  <a:srgbClr val="0000FF"/>
                </a:solidFill>
              </a:rPr>
              <a:t>基因</a:t>
            </a:r>
            <a:r>
              <a:rPr lang="zh-CN" altLang="en-US" sz="2200" b="0" dirty="0" smtClean="0"/>
              <a:t>形式包含在</a:t>
            </a:r>
            <a:r>
              <a:rPr lang="zh-CN" altLang="en-US" sz="2200" dirty="0">
                <a:solidFill>
                  <a:srgbClr val="0000FF"/>
                </a:solidFill>
              </a:rPr>
              <a:t>染色体</a:t>
            </a:r>
            <a:r>
              <a:rPr lang="zh-CN" altLang="en-US" sz="2200" b="0" dirty="0" smtClean="0"/>
              <a:t>内。</a:t>
            </a:r>
          </a:p>
          <a:p>
            <a:pPr lvl="1">
              <a:lnSpc>
                <a:spcPct val="130000"/>
              </a:lnSpc>
              <a:spcBef>
                <a:spcPts val="1200"/>
              </a:spcBef>
            </a:pPr>
            <a:r>
              <a:rPr lang="zh-CN" altLang="en-US" sz="2200" b="0" dirty="0" smtClean="0"/>
              <a:t>每个基因有特殊的位置并控制某种特殊性质；所以，每个基因产生的个体对环境具有某种适应性。</a:t>
            </a:r>
          </a:p>
          <a:p>
            <a:pPr lvl="1">
              <a:lnSpc>
                <a:spcPct val="130000"/>
              </a:lnSpc>
              <a:spcBef>
                <a:spcPts val="1200"/>
              </a:spcBef>
            </a:pPr>
            <a:r>
              <a:rPr lang="zh-CN" altLang="en-US" sz="2200" dirty="0">
                <a:solidFill>
                  <a:srgbClr val="FF0000"/>
                </a:solidFill>
              </a:rPr>
              <a:t>基因突变和基因杂交</a:t>
            </a:r>
            <a:r>
              <a:rPr lang="zh-CN" altLang="en-US" sz="2200" b="0" dirty="0" smtClean="0"/>
              <a:t>可产生更适应于环境的后代。</a:t>
            </a:r>
          </a:p>
          <a:p>
            <a:pPr lvl="1">
              <a:lnSpc>
                <a:spcPct val="130000"/>
              </a:lnSpc>
              <a:spcBef>
                <a:spcPts val="1200"/>
              </a:spcBef>
            </a:pPr>
            <a:r>
              <a:rPr lang="zh-CN" altLang="en-US" sz="2200" dirty="0" smtClean="0">
                <a:solidFill>
                  <a:srgbClr val="FF66FF"/>
                </a:solidFill>
                <a:effectLst>
                  <a:outerShdw blurRad="38100" dist="38100" dir="2700000" algn="tl">
                    <a:srgbClr val="000000">
                      <a:alpha val="43137"/>
                    </a:srgbClr>
                  </a:outerShdw>
                </a:effectLst>
              </a:rPr>
              <a:t>经过存优去劣的自然淘汰，适应性高的基因结构得以保存下来。</a:t>
            </a:r>
            <a:endParaRPr lang="zh-CN" altLang="en-US" sz="2200" dirty="0">
              <a:solidFill>
                <a:srgbClr val="FF66FF"/>
              </a:solidFill>
              <a:effectLst>
                <a:outerShdw blurRad="38100" dist="38100" dir="2700000" algn="tl">
                  <a:srgbClr val="000000">
                    <a:alpha val="43137"/>
                  </a:srgbClr>
                </a:outerShdw>
              </a:effectLst>
            </a:endParaRPr>
          </a:p>
        </p:txBody>
      </p:sp>
      <p:sp>
        <p:nvSpPr>
          <p:cNvPr id="5" name="Text Box 3"/>
          <p:cNvSpPr txBox="1">
            <a:spLocks noChangeArrowheads="1"/>
          </p:cNvSpPr>
          <p:nvPr/>
        </p:nvSpPr>
        <p:spPr bwMode="auto">
          <a:xfrm>
            <a:off x="2483644" y="296652"/>
            <a:ext cx="374491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smtClean="0">
                <a:solidFill>
                  <a:schemeClr val="accent2"/>
                </a:solidFill>
                <a:latin typeface="方正姚体" pitchFamily="2" charset="-122"/>
                <a:ea typeface="方正姚体" pitchFamily="2" charset="-122"/>
                <a:cs typeface="+mj-cs"/>
              </a:rPr>
              <a:t>演化</a:t>
            </a:r>
            <a:r>
              <a:rPr lang="zh-CN" altLang="en-US" sz="4400" b="1" dirty="0">
                <a:solidFill>
                  <a:schemeClr val="accent2"/>
                </a:solidFill>
                <a:latin typeface="方正姚体" pitchFamily="2" charset="-122"/>
                <a:ea typeface="方正姚体" pitchFamily="2" charset="-122"/>
                <a:cs typeface="+mj-cs"/>
              </a:rPr>
              <a:t>计算</a:t>
            </a:r>
          </a:p>
        </p:txBody>
      </p:sp>
    </p:spTree>
    <p:extLst>
      <p:ext uri="{BB962C8B-B14F-4D97-AF65-F5344CB8AC3E}">
        <p14:creationId xmlns:p14="http://schemas.microsoft.com/office/powerpoint/2010/main" val="54066928"/>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2"/>
          </p:nvPr>
        </p:nvSpPr>
        <p:spPr/>
        <p:txBody>
          <a:bodyPr/>
          <a:lstStyle/>
          <a:p>
            <a:fld id="{9A59D75B-D00B-42D9-9019-8D0D58C633EE}" type="slidenum">
              <a:rPr lang="en-US" altLang="zh-CN"/>
              <a:pPr/>
              <a:t>61</a:t>
            </a:fld>
            <a:endParaRPr lang="en-US" altLang="zh-CN"/>
          </a:p>
        </p:txBody>
      </p:sp>
      <p:sp>
        <p:nvSpPr>
          <p:cNvPr id="92162" name="Text Box 2"/>
          <p:cNvSpPr txBox="1">
            <a:spLocks noChangeArrowheads="1"/>
          </p:cNvSpPr>
          <p:nvPr/>
        </p:nvSpPr>
        <p:spPr bwMode="auto">
          <a:xfrm>
            <a:off x="503549" y="1592796"/>
            <a:ext cx="7920880" cy="4936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30000"/>
              </a:lnSpc>
              <a:spcBef>
                <a:spcPts val="1200"/>
              </a:spcBef>
            </a:pPr>
            <a:r>
              <a:rPr lang="zh-CN" altLang="en-US" sz="2600" b="1" dirty="0" smtClean="0">
                <a:solidFill>
                  <a:srgbClr val="C00000"/>
                </a:solidFill>
                <a:effectLst>
                  <a:outerShdw blurRad="38100" dist="38100" dir="2700000" algn="tl">
                    <a:srgbClr val="000000">
                      <a:alpha val="43137"/>
                    </a:srgbClr>
                  </a:outerShdw>
                </a:effectLst>
                <a:latin typeface="幼圆" pitchFamily="49" charset="-122"/>
                <a:ea typeface="幼圆" pitchFamily="49" charset="-122"/>
              </a:rPr>
              <a:t>演化计算：</a:t>
            </a:r>
            <a:r>
              <a:rPr lang="zh-CN" altLang="en-US" sz="2600" b="1" dirty="0" smtClean="0">
                <a:solidFill>
                  <a:srgbClr val="0000CC"/>
                </a:solidFill>
                <a:latin typeface="幼圆" pitchFamily="49" charset="-122"/>
                <a:ea typeface="幼圆" pitchFamily="49" charset="-122"/>
              </a:rPr>
              <a:t>一</a:t>
            </a:r>
            <a:r>
              <a:rPr lang="zh-CN" altLang="en-US" sz="2600" b="1" dirty="0">
                <a:solidFill>
                  <a:srgbClr val="0000CC"/>
                </a:solidFill>
                <a:latin typeface="幼圆" pitchFamily="49" charset="-122"/>
                <a:ea typeface="幼圆" pitchFamily="49" charset="-122"/>
              </a:rPr>
              <a:t>种模拟自然界生物进化过程与机制进行问题求解的自组织、自适应的</a:t>
            </a:r>
            <a:r>
              <a:rPr lang="zh-CN" altLang="en-US" sz="2600" b="1" dirty="0">
                <a:solidFill>
                  <a:srgbClr val="FF0000"/>
                </a:solidFill>
                <a:latin typeface="幼圆" pitchFamily="49" charset="-122"/>
                <a:ea typeface="幼圆" pitchFamily="49" charset="-122"/>
              </a:rPr>
              <a:t>随机搜索</a:t>
            </a:r>
            <a:r>
              <a:rPr lang="zh-CN" altLang="en-US" sz="2600" b="1" dirty="0">
                <a:solidFill>
                  <a:srgbClr val="0000CC"/>
                </a:solidFill>
                <a:latin typeface="幼圆" pitchFamily="49" charset="-122"/>
                <a:ea typeface="幼圆" pitchFamily="49" charset="-122"/>
              </a:rPr>
              <a:t>技术</a:t>
            </a:r>
            <a:r>
              <a:rPr lang="zh-CN" altLang="en-US" sz="2600" b="1" dirty="0" smtClean="0">
                <a:solidFill>
                  <a:srgbClr val="0000CC"/>
                </a:solidFill>
                <a:latin typeface="幼圆" pitchFamily="49" charset="-122"/>
                <a:ea typeface="幼圆" pitchFamily="49" charset="-122"/>
              </a:rPr>
              <a:t>。</a:t>
            </a:r>
            <a:endParaRPr lang="en-US" altLang="zh-CN" sz="2600" b="1" dirty="0" smtClean="0">
              <a:solidFill>
                <a:srgbClr val="0000CC"/>
              </a:solidFill>
              <a:latin typeface="幼圆" pitchFamily="49" charset="-122"/>
              <a:ea typeface="幼圆" pitchFamily="49" charset="-122"/>
            </a:endParaRPr>
          </a:p>
          <a:p>
            <a:pPr marL="342900" indent="-342900">
              <a:lnSpc>
                <a:spcPct val="130000"/>
              </a:lnSpc>
              <a:spcBef>
                <a:spcPts val="1200"/>
              </a:spcBef>
              <a:buFont typeface="Arial" pitchFamily="34" charset="0"/>
              <a:buChar char="•"/>
            </a:pPr>
            <a:r>
              <a:rPr lang="zh-CN" altLang="en-US" sz="2400" b="1" dirty="0" smtClean="0">
                <a:latin typeface="仿宋_GB2312" pitchFamily="49" charset="-122"/>
                <a:ea typeface="仿宋_GB2312" pitchFamily="49" charset="-122"/>
              </a:rPr>
              <a:t>演化规则：</a:t>
            </a:r>
            <a:r>
              <a:rPr lang="zh-CN" altLang="en-US" sz="2400" b="1" dirty="0" smtClean="0">
                <a:solidFill>
                  <a:srgbClr val="0000CC"/>
                </a:solidFill>
                <a:latin typeface="仿宋_GB2312" pitchFamily="49" charset="-122"/>
                <a:ea typeface="仿宋_GB2312" pitchFamily="49" charset="-122"/>
              </a:rPr>
              <a:t>“物竞天择、适者生存”</a:t>
            </a:r>
            <a:endParaRPr lang="en-US" altLang="zh-CN" sz="2400" b="1" dirty="0" smtClean="0">
              <a:solidFill>
                <a:srgbClr val="0000CC"/>
              </a:solidFill>
              <a:latin typeface="仿宋_GB2312" pitchFamily="49" charset="-122"/>
              <a:ea typeface="仿宋_GB2312" pitchFamily="49" charset="-122"/>
            </a:endParaRPr>
          </a:p>
          <a:p>
            <a:pPr marL="342900" indent="-342900">
              <a:lnSpc>
                <a:spcPct val="130000"/>
              </a:lnSpc>
              <a:spcBef>
                <a:spcPts val="1200"/>
              </a:spcBef>
              <a:buFont typeface="Arial" pitchFamily="34" charset="0"/>
              <a:buChar char="•"/>
            </a:pPr>
            <a:r>
              <a:rPr lang="zh-CN" altLang="en-US" sz="2400" b="1" dirty="0" smtClean="0">
                <a:latin typeface="仿宋_GB2312" pitchFamily="49" charset="-122"/>
                <a:ea typeface="仿宋_GB2312" pitchFamily="49" charset="-122"/>
              </a:rPr>
              <a:t>演化操作：</a:t>
            </a:r>
            <a:endParaRPr lang="zh-CN" altLang="en-US" sz="2400" b="1" dirty="0">
              <a:latin typeface="仿宋_GB2312" pitchFamily="49" charset="-122"/>
              <a:ea typeface="仿宋_GB2312" pitchFamily="49" charset="-122"/>
            </a:endParaRPr>
          </a:p>
          <a:p>
            <a:pPr marL="800100" lvl="1" indent="-342900">
              <a:lnSpc>
                <a:spcPct val="130000"/>
              </a:lnSpc>
              <a:spcBef>
                <a:spcPts val="1200"/>
              </a:spcBef>
              <a:buFont typeface="Arial" pitchFamily="34" charset="0"/>
              <a:buChar char="•"/>
            </a:pPr>
            <a:r>
              <a:rPr lang="zh-CN" altLang="en-US"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   繁殖（</a:t>
            </a:r>
            <a:r>
              <a:rPr lang="en-US" altLang="zh-CN"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Reproduction</a:t>
            </a:r>
            <a:r>
              <a:rPr lang="zh-CN" altLang="en-US"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a:t>
            </a:r>
          </a:p>
          <a:p>
            <a:pPr marL="800100" lvl="1" indent="-342900">
              <a:lnSpc>
                <a:spcPct val="130000"/>
              </a:lnSpc>
              <a:spcBef>
                <a:spcPts val="1200"/>
              </a:spcBef>
              <a:buFont typeface="Arial" pitchFamily="34" charset="0"/>
              <a:buChar char="•"/>
            </a:pPr>
            <a:r>
              <a:rPr lang="zh-CN" altLang="en-US"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   变异（</a:t>
            </a:r>
            <a:r>
              <a:rPr lang="en-US" altLang="zh-CN"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Mutation</a:t>
            </a:r>
            <a:r>
              <a:rPr lang="zh-CN" altLang="en-US"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a:t>
            </a:r>
          </a:p>
          <a:p>
            <a:pPr marL="800100" lvl="1" indent="-342900">
              <a:lnSpc>
                <a:spcPct val="130000"/>
              </a:lnSpc>
              <a:spcBef>
                <a:spcPts val="1200"/>
              </a:spcBef>
              <a:buFont typeface="Arial" pitchFamily="34" charset="0"/>
              <a:buChar char="•"/>
            </a:pPr>
            <a:r>
              <a:rPr lang="zh-CN" altLang="en-US"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   竞争（</a:t>
            </a:r>
            <a:r>
              <a:rPr lang="en-US" altLang="zh-CN"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Competition</a:t>
            </a:r>
            <a:r>
              <a:rPr lang="zh-CN" altLang="en-US"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a:t>
            </a:r>
          </a:p>
          <a:p>
            <a:pPr marL="800100" lvl="1" indent="-342900">
              <a:lnSpc>
                <a:spcPct val="130000"/>
              </a:lnSpc>
              <a:spcBef>
                <a:spcPts val="1200"/>
              </a:spcBef>
              <a:buFont typeface="Arial" pitchFamily="34" charset="0"/>
              <a:buChar char="•"/>
            </a:pPr>
            <a:r>
              <a:rPr lang="zh-CN" altLang="en-US"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   选择（</a:t>
            </a:r>
            <a:r>
              <a:rPr lang="en-US" altLang="zh-CN"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Selection</a:t>
            </a:r>
            <a:r>
              <a:rPr lang="zh-CN" altLang="en-US" sz="2400" b="1" dirty="0" smtClean="0">
                <a:solidFill>
                  <a:srgbClr val="FF66FF"/>
                </a:solidFill>
                <a:effectLst>
                  <a:outerShdw blurRad="38100" dist="38100" dir="2700000" algn="tl">
                    <a:srgbClr val="000000">
                      <a:alpha val="43137"/>
                    </a:srgbClr>
                  </a:outerShdw>
                </a:effectLst>
                <a:latin typeface="仿宋_GB2312" pitchFamily="49" charset="-122"/>
                <a:ea typeface="仿宋_GB2312" pitchFamily="49" charset="-122"/>
              </a:rPr>
              <a:t>）</a:t>
            </a:r>
            <a:endParaRPr lang="zh-CN" altLang="en-US" sz="2400" b="1" dirty="0">
              <a:solidFill>
                <a:srgbClr val="FF66FF"/>
              </a:solidFill>
              <a:effectLst>
                <a:outerShdw blurRad="38100" dist="38100" dir="2700000" algn="tl">
                  <a:srgbClr val="000000">
                    <a:alpha val="43137"/>
                  </a:srgbClr>
                </a:outerShdw>
              </a:effectLst>
              <a:latin typeface="仿宋_GB2312" pitchFamily="49" charset="-122"/>
              <a:ea typeface="仿宋_GB2312" pitchFamily="49" charset="-122"/>
            </a:endParaRPr>
          </a:p>
        </p:txBody>
      </p:sp>
      <p:sp>
        <p:nvSpPr>
          <p:cNvPr id="6" name="Text Box 3"/>
          <p:cNvSpPr txBox="1">
            <a:spLocks noChangeArrowheads="1"/>
          </p:cNvSpPr>
          <p:nvPr/>
        </p:nvSpPr>
        <p:spPr bwMode="auto">
          <a:xfrm>
            <a:off x="-144524" y="296652"/>
            <a:ext cx="928852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400" b="1" dirty="0" smtClean="0">
                <a:solidFill>
                  <a:schemeClr val="accent2"/>
                </a:solidFill>
                <a:latin typeface="方正姚体" pitchFamily="2" charset="-122"/>
                <a:ea typeface="方正姚体" pitchFamily="2" charset="-122"/>
                <a:cs typeface="+mj-cs"/>
              </a:rPr>
              <a:t>演化计算及其生物学基础</a:t>
            </a:r>
            <a:endParaRPr lang="zh-CN" altLang="en-US" sz="4400" b="1" dirty="0">
              <a:solidFill>
                <a:schemeClr val="accent2"/>
              </a:solidFill>
              <a:latin typeface="方正姚体" pitchFamily="2" charset="-122"/>
              <a:ea typeface="方正姚体" pitchFamily="2" charset="-122"/>
              <a:cs typeface="+mj-cs"/>
            </a:endParaRPr>
          </a:p>
        </p:txBody>
      </p:sp>
      <p:sp>
        <p:nvSpPr>
          <p:cNvPr id="2" name="AutoShape 2" descr="data:image/jpg;base64,/9j/4AAQSkZJRgABAQAAAQABAAD/2wCEAAkGBhMSERUUEhMWFRUWGBcaGBcYFRcXGRcYGBwcHBcgGB0cHSYeGBojGhoaHy8gIycpLCwsGB8xNTAqNSYrLCkBCQoKDgwOGg8PGi0cHCQpLCwpLCkpKSwpKSkpKSkpKSkpKSksKSkpKSkpKSwpKSwpKSksLCksLCwsLCkpLCwpLP/AABEIAMABAAMBIgACEQEDEQH/xAAcAAABBQEBAQAAAAAAAAAAAAAAAgMFBgcBBAj/xABAEAABAgQEAwYEBQIEBQUAAAABAhEAAyExBBJBUQUGYRMiMnGBkQdCobEUUsHR8CPxcoKi4SQzU2KyFUNEksL/xAAaAQACAwEBAAAAAAAAAAAAAAAABAEDBQIG/8QAKBEAAwACAgIBBAEFAQAAAAAAAAECAxEEIRIxEyIyQVEUBSQzQmEj/9oADAMBAAIRAxEAPwDcYIIIACCCCAAggggAIIIIACCCCAAggggAIIIIACCOZo7AAQRx47AAQQEwQAEEceOwAEENpnpJIBBIuNoW8AHYI4THXgAIIHjjwAdgjjx14ACCCCAAggggAIIIIACCCCAAggggAIII4q1IAOwQgL/R4XAByOwQkGpgA7ljihHUiEzFECgfpAASgwF/W8LjgMAgADBCJj6Wq9WPRvrHFqIFKn+X2gARMlHRxUfcP5wrDhQd9y3uf0aFCYHI1EKSTqGgAjOL8JM0ug5FgFlfoRHl4ZxSYFiViBkmCzVTM/wvrE5nq0ebH8Mlzg0xIUA7PcPR0n5T1Ec+Peydj65t6Gg9/KErQ+Usqmx++8VudjZ2COabMVMw5LBbZ1yjrn/Mi9dIsMnGImJBQrMlVUkEVG43ETsgeeovT2McmL6Ofr7RB8zc1Jwclc1bEA5UpFyvYvGP474j46evuz1Ic0CO6we3+8U3mmTqZbN5A+bveVNOkKSslOxsMzVPkIyDgHEeIFaVfiVTEklkrUTYEkhrmhp0jTsCslIzE58uYgVAYiz1FP8AygxZlk9E1Dn2SC0qajPT21hwL6GGlzmJ2Y01Lbb0gXiGCixoAXan301i84PRBBBAAQQQQAEEEEABBBDU1BOtNusACyY7mhCJQFv3huVLCQ6j9aXpeAB2YtrB/KFCOJSIEk1f0gAUYa7Vme50vt+8LMwbxwy6vr/PpAB1TtSOKmgMCWe0DM5/lI4UOXeADqVPC4aKOpr1r6QrOBr9YAFR2GPxSSKF+o0v+xhapoDuWa5gAUS0JlznJDGn7kfpDc5SQC5eho+jRnHN/wAXOwmKlYZCVKSzqXRPUNd44rIp9kpbNIE8FbA2FadWvC0LcA26G8Yvgfi9iZy2VIlTKggJzJYAu1bxpXAeYvxUgrEsgpbun8z28w0Vznl14/klw17JeahIcKYu7uHdL1B3vEDjOEKwzHAgakyFE9mvqk/IsHahixID+JJej7ONoS1H+nS7MNYtaOTH/ixzGjEYeRkJSpMz+pKUMq0Lb5kmoF6xS8CmV2KJqF99Ch2qVEUKlgBtxlq4jRPjTwhHYomN38wQD8y0so5aVJ1BPWKBwPlkzELK0NnByKOhTWvVqRm5aXexrEn+EaLwziMqXkWtSgEkdzPQlVO4EsTceUaLhFJAokACnWtW66axgHKyscZzykFfZnLmKczVqHO9n2j6AwqARUFJcKP+IgE+gt6RZxIc7Oc9bodM0KDhVGodjCkAlNSC+rUr0jpSGoWAGlm8oQheY0UCCLAVsG/nWHxc9EEEESAQQQQAEEEEABCcsKggAbmilnru0IXhgXf9x7Q8YZ7Kruoa0IaABPbd4MoNQM2prfSjQ6lNK0faGFpCakWq4YWdg0LVM2ctsP136RAAmSWZ26333hxAIuXrs0eNc8ny8j0Z7NeIzmDmSXhZZmzSAlIcMXK2fIE9SXBiHSXbAmZgJ+YGu1Xr1r5RQ+eviCnBjLJIXOcs4oKB3DhhFT418TsXNfsQmTLPho63UGNXv5Wik4ngc6YStSl5lBRzKL5iA5veFL5Evrei1Yq1slj8VeJgn/iablCW9KRc+UfihPXMTLxcsTA476Ud4KO7UfyjK+X8PLQpSMSctO6pSSpIINQwqxFto0fleVlly+xKUMUElcvMWzeJNQFADShiu8vg1otnF5T2a1Iw5UkZVJKTUHKxDvRtqn3hQwl81WAYsas7UBq20edOIygJIPXKGI608h/9oJvFeylqWs91PeL0KU138g0O+SS2Krt6RHc14z8PhVzRkzBJYqRlL+rtHzdicdnmlROZRU5F3FyHcEFv0jSuZeMzeJLVLBUiQgPlJykjdZ16REI5PlS1oVVgHOYgpVbKRSzvfYRnVysfm9jk8etbE8FRIlzkmQUJTMQShYObLUBJmAklKr0PpGm8hzJqBOEybmSGKQlAADqLqB1fYiMimYOarELXhJK1o+bs0FQHsGeNb5A4TNRIVMnJVLVMyhnIIQh2K9XLkDyiMcU8ytejrLU+GvyXGQvZ22dyWcFttDBKSkSw5oHq7Mz/AKR5pWeoURUEAgMXZyCfe20Q/OXGlYfAzVMnOoBIYN3llreTxo3XjOxKVt6KdK4mrH4lS1k9mktLSCQcj0PVVD7xJTEgFsxUlnD/ACmxPWIHlDBK7qgpgwBpbyfXSPXNmTe0mLFJae6l/mSnX1YnyIjzOS226ZtY5S6RI8u4ibh84LLky1qC0hIE2VmqhaSKrBPtF9wOKE1KVhQUg1SUuc2+bbyOrxlfBuZsnEJRCsqZhMtVRVJcpqaA5/vEtxbjmFwkxZw+IyLWp1y0ATJQHzOhwEq2KTrGvxc6WNNmdnxvz0jRTMJLJZgKguDZw2jR1QcF+6alxt/b9IpnKvPP4giWti9BQpOYBxRzRouqV0T3fdgzxoRkVraF3LT0z0QQQRYcnFKAuYAYStDt+zuNo6ryeAABrrCZpOgf1heaOvAB5mWLMa1csw6NHoBji0v/AHjyiaUlioKY1dgwNn3gA9IJc0pRj7v+kdIqISic+h/fyhx4APOVEmoPkw3YV94QqYSAwYm+4Au1Gd4e7cZm82OhZv3gUihZ69fttABCcwcxjDSJk05jkHhIAcmgD6bxivEOJzeI4grnlgGGUeFG2UP7mLL8UOZTNm/hZVUo70wgvmV7afpFLxGLTLJkyw5mZQVUdIUKgfvGXnyuq8UNYsf5YjgyVqmAFsqMyUnRyakekXYy0dmrOlk5WtRht1qT7xFYXhITLAAY++vdA6k0j38KR2+NlSVLzBMyqRQDLd96/rGXW82Tr0Ot/HOyN4tyRjsWElEiWjpn7x0qwawESXLXAeIBXYzZJTlDZ1EFABGUMLk2PpGuJwVBYADVOZQ3HlDc+WkpzZs1qO1Og8tHjbXGnxSZnPNXYiQ4T4qpAcv3gdSXoPnNekZlz7z6nETBhZbGUlSO0mD/ANxQqyd0gvePXz3zSoqXhJKsqU9ybMHiUW8PQC2Z94y6bI/pzSD4VAjo1tesVZMqr6F6O8WN/cXXhvEEqMyxBLEt196RJ8WxCFISmYApiCQCHyIIKv2brEDyjhP6LvpXNUHc+fSFcRxa5U3s0J7Rc5LBtyTb2BjH8d5NLs0G9T2bdw/BpSlOQZUMGSkAJHte8exUsEVF9+kRfL8lUvDS0KU6glIsSxsfOtYk1TWfNQBq7x6bH9qMd+xrEoJDpDq0JNtjFB+Ks4mTIcis0+Gwypdj6xoQOlnBLiw99axnnxZcS5NAR2ix5OgbauHinlf42d4vvRDYbGDDyUK18CbM6x9gC/tEph0BCQkKzBtb9PQRWp09AlSdWWNiwIL0O9DFlwpGQMAU6MbPsdR0jzN9o2oWiAx3BUqnyuzl55qlqDJZluC7mwAvbeLRgfhZhwhC8SokpulByywbbZlAecK5dwGecgs2RKjldiCo5QX1AAJbrF6rUKAI1/hpdo2eBh3jTvszuTkflpFfXydg0S0hKBJKVZ0LQe841e6vIvCv/W1yVZMQE5T/AMucgKKXP/VBfIX9IsPYgioH7DbpDE7CBSSFAKBcFKqAjY0q2hjT8NehPe/Z7YIIIsIElXSEhZbw67j3hSTAIADLV9bQ2ldgKivnSFqV0ePOcwY94mv5fR2gA9UIMkbByz9WiBn85YeSvspszNMp4E5mfQs7ER7eEcySMS4krcp8SSCFJ2cbGI8kTokgijPAZfX/AHhUBiSBpGESLDf0dv2iN5n4ocLhJsxFVJSyAdVWAiWjKviBzeJ05OHQf6aFjMR86tvSKst+Ms7ifJ6KKpSpaZs+ZRSn8QNSo9LXivcBJXOKwQUpVcimlYu3NWLIUJaAEJCQSS1cw2is8Cw6Zc1aGDkEEAFiTp5tV4zFp46f5Y601SX4LbLx+ZJCA6kJJUoWlhj3tyrbrF4+HHJaMPLTiC6p0xILrAJAVWm2jxReESlS56kpIZQl5iRcJUHHtv1jbuzNMrAU9tgBT1jvg412zjlW/R1aWsaVdzoX/WGkYKl30dvP6w7Lw9ST81xcFn/eHQCP941BIwrn3Bdhj5wL98hYVvnu4G6s0V/EYIIlJGkyTnFKk51j7Ae0aX8XeXFLQMXL8UnurDeJDukjycg+fSM2lY44hEiXlyiVLVLzO+YFRUG2ZyIyc0eDbHsFb0iU5exYRhUqbMCoJ6Amw94nuU8VKGNQrEFKWClIWfCVEgDKdCA4aKRK4biJK1ISKLDBKjlck0CXurpcR78FxYSyZc9Be2VYYoJ6bbEQqp8a857GKe58WfQcpVHbRh19OsKmSyRRtKGvm8ZlwDm5WHQpPenSzVKSoBSN8qi+YecWXD89yyAEomO/eBQdRu/2jTx8zHU9vQg8Fp9ItRl0Y94V+9Iq/PvAxPwUwp8SCJicu6KFv8r+0S+A4x2xGSv5ht5x65lg6WABV/hI3a+sMNzljrtFXc0YKe8hCSQ2ZJzN5vFwwGDbW9h8obUbRFcZwCBMmypZyhC1hPUuFAPpqkdY9eD4iWGZwpCiFpY0FvfWPMZJ8Xr/AKbkVuEyx8r45sVNlqA/py0k60Uuh8rmLaZzKrVbaAkBOb9ae0VXg01KZ5JIacgJzAC6MxbeqS/mItQWoGzAatcaDcVb3jf4Wvj6MjkfePpBYuKF3FztTo0JTKoQWah8IA6etITKlVBCQ7VqXD1Lj3heTRVj0pTz3p7Q6UHpeErPVo4tTVjzLmJdgAS7sXuNtIkBzDiiSKU02qw+sLTLNHJcXaxjyInLZAANnO53psH+0Q3MfOsjCjLM701SaIS5H+ZVkjrHLpICUm4kAkqWltCVAB9ASW1f3ijc6fEhKZapeFzqfxTUJKwlIfMK3J3GhEVnE8xfilmbNqHGVJBKUsTRresedXFClaEymSMhWqtGDi1GYh/aKnWzvx12QvDuLBSu4o5zMzK73hCQwckOQSd7xaOU8bMKiuWUiaSpM5eZSpiUo0SglKG1DkvWptDEzhsvErQtMwypwHdWlKSN2mBmW59Y8EuRipCxPmJQpC1CWrKpZBUguhRCQ6CQpw9IXyT1uWXTS12blheIBaEqCvEAoG7geIdCNRoTD6cQok922jgHpFc5F4WoSBMnUVM72SoCA5ysDqU1O+sWVeQa+xOtKtDeNtzti79kbzBxYysPNWEkKQhTVF29qOm+8YBw6eqaWJDk5gd1nUn+Xj6Mx0mXMQuWvwqBSafmDfzyEfOfFeGK4fjFSJg8J7pALKQfCehb7QrzJbnovwUprsmOIT82XOGKAyn6GkeJEtKZ0vvpzLCDR9Cx+rx6J/EUTED89aMzjruY8BkuJC0gZpc3Kpw/dmF0PvUK9xGXxm1tM0MqT7RdMKwmzm8QQkJI9cv1jUeCYztZKFu+ZCD6tX6vGN8JxrYhaSaKSkijE3anlGo8oYoJwUg3BRe5Jc7Xh7h19TQnyF0mWOETJjfT6lo8s3Hj5Tq3nQs28dXie9RLqS+lk6136Rp7EtieJTJZlqCxmSUFw9CDeMA4JJSleYJOV3AOgPhHnH0Bia93QhiOlXpoesYLxN8DipklXfSNQDVJqlQ9CKjYxnc6aqehzi0lXZaZsqXOCkqrV0kaHcRO8r8JlTAuViUS5qnGXMkKIl5aVNQXDU6RQuHcQygEVT6084tmA4hmAXLPeB2sevSMfDk+K/qNDPHyT0TGJ+GmDJ/p5pJDuJa9Xp3VA2EQHHMGnh5AmK7bMCUgIaYG1KXYC9Q1qtSLlwriYmvQBaWCi1lKNC+rtEZLkjE4pc8sEp7lnUUB3SxvmJzU0Z3jXrDjyztIy5y3jfYcoTVKWuZVKGASCMhLsbKY2BvuYsvbdoXDjKKAlgSfvD5kZncbh30J619LR5sVITmdQzJD0YuAa0a7EfWGsWNY48UU5Mjt7KNzdKTIxJUtJUmYUqCgQlIVmSlYL6iqvWKunjqVYoJd2lIQa5gSBQu9aNWJv40qH4XDpP8A1V5XFWCR+8ZTw6dlVpeM7NgntmhgzPxSNnw2MKAlSQSUEKADaX8nDiLvgpUuYkLQpwplAgtRtKVuIzbguPC5YUHZgC9G384uXKc4LwibKVLUuXqaBdLdGrpSD+n29uWc8uV9yLJLw9jUEF/ES9KZtxDoQA5D+5+kebsSWILJD3fyAbZnj0hASGFAI2RAJ0rMGjzLwbl77OSw9NfePRNPVv0iv8y8c/AyFzpjknupAUVVNqMw3iH0B5ObudE4NGQBK52V0pBok6Zq0jJMfNxM3tZ86uYgHMtIDqACcjEKYWLWcRCYybiMVOXNmLSkLU5JUd7sm/lpCsVwDFIQqYEJXLNXTMCtWDAd5NntFNLyDeh+bj0oCQlu6nw1YuNzq4N3iB4xx8rVRZAylBHr8vrerR3C8Mm4maEIBUVLISEgKJ1LV0aLHxb4ZT8JIMyZhlzgAaiYlgBZ0pOYamm0Eyl7OXTYvkXinaEJPyqByjfyvZw1o1/kOWCZz1PcIt3QQw9Q0YPygvLMYir72A2r9LxtHw8xiQqekrq0pXmh1Cmt6RWusmvwWJ/SX1XdSB3ldaEwKbNS9a6700juZ1Bg7Eh3tT+3vDc0lmNNXzNY9OkNnIrKK929S73ZvsIyP438GKkycSAzAoW2h8SHD7OKxrSpHcZuveUT9RWITnDgxxOCnSWBWoHICQxWKprc2PvHNeiUfOOA4oFUdiAH8+kS3A8eszeySHMwoZ9ChWZ+rMPeICdwxSVkMc6SQUqoQXqC17xN8qASpvaTkrPdI/piqBqolmpGfkiO3IzN16ZapshY7yQGQqXMY1JRVCqtZ9N40Xk1X9BMsGsorADFlB86SKhqFqjSKXLm9ooJcElJBVQAhdwk2YJPoUvE3yJji4QlTgIyLcUOVZA86G4hPi39eizOl4l3GFdmKgxLECzfm8qj1h6VIYMlTmuelS4La0MCJZUokOKWzlnroOvvAMIo/MpifzKB+28buhDQ2nBqANCXY1IeiifK0ZR8ZsE6sNMYuBMQSDlJSCGqQQCK3EbBlASBmLZmckuTs8Uv4n8D7bBrUCkqkqM0E2ysQoHqAqm8V5F0dT7MOwnEimmQpNyAqhT6i+pqPKLJwbjZFD0N6f3iunAFQcGrUoLkfZ4sXB+WcQMP26kFWHdXeRVctSSQ+W6k0jKzY5yJtex/Hlc9MtnA+aQlbKJTKmJKFEDvJJDBX+V40Dh+HQkJQCaG4apZq6eECsZRgMKJuVZILhVrKYMCBuLkRpvLuJK8KnNcKyLIYeCjkndveJ4NvuGVcmP9iZl4m9Uu9iRba9xDCkzKLAITc2djU/SFy8Asu+VI0oFfymseifJBSxBIB8L3G1LhvtGvoS1v2ZX8YiBLwqSO882rad1vvGZ4fBzCvuBRJ0GwroDtGhfEzF9vikISxTITkNx37qD9A0K+HHBVfijOSO7KSpybArDJT56xmVXlk0huV4zsiuWcWpVUJDFsw/K7sfKkaZyIns0TZRNc4X1ImCvpmBHpFKxvBxhuKTEIbJNLs/hKhmamgqGi1cuS1DFAJLKyKelMtGvsov6mF8X/AJ59F1/Xj2XlKaNekeadOVbyLgMwer122h5y/RvrHmmdwZlEncjWobL06RuiB61g2/nr0imfErgE3E4JpdFIObKDcAM3Wn6RcJs4iwBvq1rx45mLUwdIzXajHZq1NoiiGfLC8RkOVVLFRyuElJ8I/lImeGcaWli7lxV9K2Ed+JHDhJx80SwjIsqWyDmKQsusKHyqfTaI/l/lzGYhKlyJCpmVswDBZAFSlJ8QFRTeK6lUun2Qma58PkYXtVKCUy5yh3SHGYEd5hYHVw0aBiU5EvQpSNR7nqqtNLxgfAsZMkzMqwZM1JAAWCFpUKgsY3PlzHDEYdE0srMGUAKZklif50jif0daPnpeIQMVMURkSqYpQBYM5LClqNEj+KVhpyMTLJAYJqaII3/7VPaL/wDEv4d/iAJ+FQ0wB1IAHf1DBqmM2wKCpCpSwyi/dIcOAbg/MIrraOp/Rr3LvxDTPH9QoQcrkg9wmz2dNwaxb5WJPdspJDAirsLvZjGKDkhYkHEYSZ2ts8hSRmSR4mKaKa9U0DRP8hc0BC8sxSglTeJiCbFSaBgDTyNolZnD0zrw32jUF4h6AAggvfdh7l/aIXmvmMYWQVlhMqJaCCcyhsw86/vEvhQkuU+I+Kr1O+mkZR8VcaRj5aD4Uyx5BSjUj6e0d58jiNoMc+VaZTJslS1rmTSSVErUaOSbtsIvXBuFjC8OxE6aAkzZakilO9RAYXKr9H6RGcC4anEYiUhSXSouv/AkOomlnDesWj4ozCMInIGR26QprJYHpqcvvGbh8qh5GM5XKpSit8GDYdKSKjMpKbkAkt6G0XzknhnZ4dBAftDnWprasnVgaNGbYKY8tTWykMHf/aNi4A6ZEsqDHIkUq9H+5Mc8DV5G2TyupR7EziBYqtXdhW/l9Y4ZqjmGU900yqFfPaHRMzWBBFnBF4QtQqSkUKn3JA0jcETx8Q4omRKMycezQnU1LtRur0jLObuN4jHFQqjDuCEAeLrMa5OgtEz8T8SVKkyUHMBnmLT+WgEt/JlRWsFhp+JV2UhBU5YmuRDi61CgDaaxj8rNd38cDeKZU+VEHwrgc2dNKZEsrIbUAJD0cnpGoYwpwHCzLKwSUlALeKZMfM2rC/VolOXeXhg5HZSyFm61lLlazc+QsBFY+K8k9lIKR3O0U7As+UZQdqZ/eLlj+OG/yU+XnZA8AkFCSfCkurLoBYttGi8p4ADCBRdBIWpwSaKJJpFB4WjNKAuopSkAale3vWNdw0kIlJSoskJysaaAAQr/AE+HV1bGuU9JIcYGgFqasLdYi+Y+Lpw+HmTaFSaAN85DS/K7xKJxKSpmqajrev0ip/E5JGESoOWnIfpQgPGxlrxhsRlbZnuKwWRAKi5J713L96+qn169I0j4fcP7HBpzBlTFGauzFS7DoyQlhFJlAYiZJk1aYtII6AEljo4BjUHCS6cvZ0H1Zh9DGdxJ2nYxnrWkZfxLHdpxGat6BSgOrMItfL+IInEkmkobNRY9dYonESqRj50shhnWQdCkqdJ9Yt/Ksx8Qo3HZgHKQ1VApYNXwmF9/3BY/8RdBxYCniqX6B6XvSFicFAlLvVm0G9aXEMz2mVYlnA/7rF/0h+TIA7tqAb/MSx9I21sQ7HFYYgqLlixAFwdWelXjM+fufxIK5OEUkzCe9MSAezahSk6K3OkajiD3TQ1BqLjy6xkfMHK6O+CkBVwpqqLN7k1Oxhfk5PBIuxz5MoHCeATsUolCVTC5JLE11dR8PnWNo5L5c/CYcJLZ1l1qFszuQDdgmnWJLlnhSBg5KUDKOzS7WzDxPuSSax7F8OKbKdtixFKN1iZjrZVSafR89cd4jnx86YfmmKLA2CSzD0EbN8N5mXBSypQqVGpa6yBToKRhWPQoT5mYF8yh3hW5JjduU0NgpISRMAQO8A7dKWIt6RVDSoKp69FwOUMl2d2+5aM2+JnK/wD8vCpGcBpoADkaLHlUExbACrcje4juOCkSZhCColKgkEOolTJtsASfSLr1ptkTW+ilfCrihmKmygQ3dW5LlJDJID2JSx8hEhx7k8LxC5kmURmJIytVWUFwLJBVTrFb5SwQkYpBCWmpmlM0XSEEskjy8P8AmEa3NmJyh8qfzBw4HSFZc5lr9F7TxjXDAtMlAmkBTAKYs6g4NRrb2jNOdk9rxLN8sth55L11qfpGhY3EISgzCxAClNmD5qMlnrUf6oznEcOndsqYahSWV5qqopahVneh0jjmZVEqUWYJdPZaeReEgyVzlEAzHEtxUS0E18iaxJc08NTMweIQQ47NZTtmSHDDocxfpFb5S5iMopw04MCSETAXIDFwobPFn4li5ZlzB2qCClbstBd9g7p847w5IePoruKV7aM35VkJKe9+ZO5GWxB9xGwYQgJSCQB3Wr6Ae7xlXCZfZompIyLcMCakZaMNnYkxeeF8wpnSxmKJah40rdIdm7irXc+sLcK5nJW2McjblFlEpL9Utqet97xHY7iCUFSSfEAQgHvHcNo+7w7KQ47zpBTcqrcFydPKIjivCJilqmyk5nACkE3CQchQbFW4O8aWe34fR7FISb7KXiuHzZ61TCDmmTHQgEd97F7hAsxuIv8AwXgqMNIly0kP86xTOSa1328orOAnoExCwnvS5gMxFQpJUFA5wfyuTFxk94ZgxBAYCxBY93QkMYT4mntv2XZtrpeh84cOQWIuKMzbkGKz8QuHo/ATqWMvKwYg5rg63vFgIPhZkhqMSWu1KfXWILm9D4dSEmqikB2+R1Ef6R7w5m+x7KY+5FT5SwgXiJKTQB1EC/cSw+paNSlpeXoSHIq7kWjNeV5glqkzUspkBC0pfOASX8q1a5jQZfE5ZAIDlqAXD/mF0+sKcGpUvsZ5O9juHIBqXUQ7bEAk/wDlEBzvhlKwiklnWuWKPQu/rEucclJOdSEByO8UpbUM/iJAvEHzFigtCLMpRylyRQFumsN8i0sbF8fdIrnJOFScQlRslKykjoEgj/UfeL0qaVhglqAXsn+V9IzbhHFZuEUl5RIStQJFApK9vIsfSL7geYpMxOYKGUgCqSD1B6gA16wlxMsqdMt5EN0Vb4j8OH9DEZQ4V2albpVVFNwR9Ye5FxObEMC2aUCRlD9wg/8A6PvHo50SZ2ENSU9pLNCHI71vQM0RvAMciXMkzEFR/M6nISQQoEAeRA6RXkcxnTO8SdYmjS0ykhKRYpDirHr/ALwtaXS9bEsD9ojjjb5VJUaMAc5B1poPOGp5TUmZ3qvVg4sGf0jX+SRR9EhjMM9XWCaOnbrpELxLlaZMYjErdmGZCCBV+n3izQRNwrWmTLa9FU4XwLFyksiahi7vmIJ3YjuvsCY9uKk4whkpkEkMTnmoIJHRJpE52lqGFxCxpLSBvfZko+G80Dv4dJV8y+1SXOprWPTw7lDFyz/RSqWndM1FfrX2jUIIXfEjezv5GVnhGAxaZavxEwKc0DBZSBu93+kMY2TOUlSETpYzOlzIsFBhXMCD6RayvoTCZklJdw7+9LRd8S1o4b2Z1h+TlSz/AM9Bp4uyUFZQSauampPomLlh5GZRBY7uHCqBlMekehUh8uYEAAnK9AXDPq7Q2lBIILhLONG3DnQ7xzGGY9BVOvZH4rl/Dzc6ZkmWToRQ6Fw1RVtY8iOUcMqpQpTAEBcxagc3TMwP7xPKCktlBZvypJA0q9YQZmZu6Wf7vsaWERWGK9oFdT6K5i+S8IaoC5St5cwuGp4TmT6x5MTyYTLOSeS4ISJstw+/dUCD1Y+UXDsqNkDDzJ3prrDc3NTKMvmQW8T/AH+oit8eP0HzX+yof+g4qmdOHV1M1TEWDDJoIcTwfEFsqUZSbGcHBH+WobSLbg5oU4Uc1aHVtqQ5PwyHqhxqw316xV/Cjeyz+ReiqYHgeKBGRSUWzBM3ui9gEk7XiZPLkshImBQUR3lS1LRb8xCv0iUw2HAsTSxtf6Q1MxJTRqOQ5IP3hiMKgrdt+ysz+S05+1lYjEBVu8RNS2jhQDi9XiQw/AiivarJetBLJcUJyvmGjRP4ec4FGoD6fb0js0lNWKvan8ESsUrtEum0Q6sNP+TErAu6paF086OHtETjeE4uZNQvt5E3ICAFJVKIKruBmBoIsgnkhye76HMxr6WEEtKXdIALn2Ph8t/SJqFS0zlU0+imSOUMQibmldjlI7wTNWCotS6GMeo8HxIUDklhtVTXU+pejaxZJmGJUAzM7AEu2jHSFqwYUKdWCjbcjdy1YVXDje0XPPbWmReB7cJ/4gomAhglgpzu/k4jyY7liSpWfs+zUPmlKKDUPUEFJe1os8jCJc0e4s1jb0heKwwKafrR4a+FOdMo3Xspk3k/DqAzpmTDfvTVKb0SABCpPIshLlCZkpR2JWk2aiixaLejBBNqn8xr9ITMFbUBbw2e7bg76RX/ABsf6OldfllYx3DcUyEJMhSEl2KVS1Fs2wI1tEfhuXZyHMuXIQKEjtZlzv3KXMXmXPFWBd7em+tI6lD5iAKtf5qajSK8nEm/ZbGWpXRUZWAxBulAA8Ku2Br07tC+sSeCw80A/iFCrZQVAkNd1FLE/tEsokFgAmn5bH+8JStQDKrUF+j1NbACJjjzLOKt17JKCCCHzg5ljsEEABBBBAAjs9YUUx2CADjRwohUEADaJID9S5g7Ee8OQQAN9lRhDSsCCP4I9MERoNDEvCAW1MKVhwYdgg0Az+H2JpHDhhTp6w/BBoBiXhQm0O9mGbSFQROgGxIEdEsQuCI0A2ZI94OwG3T0hyCJASlDQqCCADjRzsxCoIAE5IDLEKgg0AnsxAUQqCAD/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18472" name="Picture 8" descr="http://images.fyfz.cn/Blogers/pics/2010/4/2/images_1056353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4148" y="4529281"/>
            <a:ext cx="2857500" cy="20002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535585" y="1814326"/>
            <a:ext cx="7960715" cy="1229562"/>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186" name="Text Box 2"/>
          <p:cNvSpPr txBox="1">
            <a:spLocks noChangeArrowheads="1"/>
          </p:cNvSpPr>
          <p:nvPr/>
        </p:nvSpPr>
        <p:spPr bwMode="auto">
          <a:xfrm>
            <a:off x="179357" y="1066093"/>
            <a:ext cx="86407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10000"/>
              </a:spcBef>
              <a:spcAft>
                <a:spcPct val="30000"/>
              </a:spcAft>
            </a:pPr>
            <a:r>
              <a:rPr lang="zh-CN" altLang="en-US" sz="2800" b="1" dirty="0" smtClean="0">
                <a:solidFill>
                  <a:srgbClr val="C00000"/>
                </a:solidFill>
                <a:latin typeface="幼圆" pitchFamily="49" charset="-122"/>
                <a:ea typeface="幼圆" pitchFamily="49" charset="-122"/>
              </a:rPr>
              <a:t>遗传理论：</a:t>
            </a:r>
            <a:endParaRPr lang="zh-CN" altLang="en-US" sz="2800" b="1" dirty="0">
              <a:solidFill>
                <a:srgbClr val="C00000"/>
              </a:solidFill>
              <a:latin typeface="幼圆" pitchFamily="49" charset="-122"/>
              <a:ea typeface="幼圆" pitchFamily="49" charset="-122"/>
            </a:endParaRPr>
          </a:p>
        </p:txBody>
      </p:sp>
      <p:sp>
        <p:nvSpPr>
          <p:cNvPr id="93189" name="Rectangle 5"/>
          <p:cNvSpPr>
            <a:spLocks noChangeArrowheads="1"/>
          </p:cNvSpPr>
          <p:nvPr/>
        </p:nvSpPr>
        <p:spPr bwMode="auto">
          <a:xfrm>
            <a:off x="792163" y="3819351"/>
            <a:ext cx="935037" cy="1368425"/>
          </a:xfrm>
          <a:prstGeom prst="rect">
            <a:avLst/>
          </a:prstGeom>
          <a:noFill/>
          <a:ln w="9525" algn="ctr">
            <a:solidFill>
              <a:srgbClr val="FF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zh-CN" altLang="en-US" sz="2000" dirty="0">
                <a:solidFill>
                  <a:srgbClr val="FF0000"/>
                </a:solidFill>
              </a:rPr>
              <a:t>细胞</a:t>
            </a:r>
          </a:p>
        </p:txBody>
      </p:sp>
      <p:sp>
        <p:nvSpPr>
          <p:cNvPr id="93190" name="Rectangle 6"/>
          <p:cNvSpPr>
            <a:spLocks noChangeArrowheads="1"/>
          </p:cNvSpPr>
          <p:nvPr/>
        </p:nvSpPr>
        <p:spPr bwMode="auto">
          <a:xfrm>
            <a:off x="2376488" y="3171651"/>
            <a:ext cx="1152525" cy="64770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zh-CN" altLang="en-US" sz="2000">
                <a:solidFill>
                  <a:srgbClr val="3333CC"/>
                </a:solidFill>
              </a:rPr>
              <a:t>细胞膜</a:t>
            </a:r>
          </a:p>
        </p:txBody>
      </p:sp>
      <p:sp>
        <p:nvSpPr>
          <p:cNvPr id="93191" name="Rectangle 7"/>
          <p:cNvSpPr>
            <a:spLocks noChangeArrowheads="1"/>
          </p:cNvSpPr>
          <p:nvPr/>
        </p:nvSpPr>
        <p:spPr bwMode="auto">
          <a:xfrm>
            <a:off x="2376488" y="4252738"/>
            <a:ext cx="1152525" cy="64770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zh-CN" altLang="en-US" sz="2000">
                <a:solidFill>
                  <a:srgbClr val="FF0000"/>
                </a:solidFill>
              </a:rPr>
              <a:t>细胞核</a:t>
            </a:r>
          </a:p>
        </p:txBody>
      </p:sp>
      <p:sp>
        <p:nvSpPr>
          <p:cNvPr id="93192" name="Rectangle 8"/>
          <p:cNvSpPr>
            <a:spLocks noChangeArrowheads="1"/>
          </p:cNvSpPr>
          <p:nvPr/>
        </p:nvSpPr>
        <p:spPr bwMode="auto">
          <a:xfrm>
            <a:off x="2376488" y="5403676"/>
            <a:ext cx="1223962" cy="64770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zh-CN" altLang="en-US" sz="2000">
                <a:solidFill>
                  <a:srgbClr val="3333CC"/>
                </a:solidFill>
              </a:rPr>
              <a:t>细胞质</a:t>
            </a:r>
          </a:p>
        </p:txBody>
      </p:sp>
      <p:sp>
        <p:nvSpPr>
          <p:cNvPr id="93193" name="AutoShape 9"/>
          <p:cNvSpPr>
            <a:spLocks/>
          </p:cNvSpPr>
          <p:nvPr/>
        </p:nvSpPr>
        <p:spPr bwMode="auto">
          <a:xfrm>
            <a:off x="1800225" y="3603451"/>
            <a:ext cx="576263" cy="2232025"/>
          </a:xfrm>
          <a:prstGeom prst="leftBrace">
            <a:avLst>
              <a:gd name="adj1" fmla="val 32277"/>
              <a:gd name="adj2" fmla="val 48366"/>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93194" name="Rectangle 10"/>
          <p:cNvSpPr>
            <a:spLocks noChangeArrowheads="1"/>
          </p:cNvSpPr>
          <p:nvPr/>
        </p:nvSpPr>
        <p:spPr bwMode="auto">
          <a:xfrm>
            <a:off x="4248150" y="3603451"/>
            <a:ext cx="1152525" cy="64770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zh-CN" altLang="en-US" sz="2000">
                <a:solidFill>
                  <a:srgbClr val="3333CC"/>
                </a:solidFill>
              </a:rPr>
              <a:t>核膜</a:t>
            </a:r>
          </a:p>
        </p:txBody>
      </p:sp>
      <p:sp>
        <p:nvSpPr>
          <p:cNvPr id="93195" name="Rectangle 11"/>
          <p:cNvSpPr>
            <a:spLocks noChangeArrowheads="1"/>
          </p:cNvSpPr>
          <p:nvPr/>
        </p:nvSpPr>
        <p:spPr bwMode="auto">
          <a:xfrm>
            <a:off x="4248150" y="4395613"/>
            <a:ext cx="1223963" cy="64770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zh-CN" altLang="en-US" sz="2000">
                <a:solidFill>
                  <a:srgbClr val="FF0000"/>
                </a:solidFill>
              </a:rPr>
              <a:t>染色体</a:t>
            </a:r>
          </a:p>
        </p:txBody>
      </p:sp>
      <p:sp>
        <p:nvSpPr>
          <p:cNvPr id="93196" name="Rectangle 12"/>
          <p:cNvSpPr>
            <a:spLocks noChangeArrowheads="1"/>
          </p:cNvSpPr>
          <p:nvPr/>
        </p:nvSpPr>
        <p:spPr bwMode="auto">
          <a:xfrm>
            <a:off x="4248150" y="5260801"/>
            <a:ext cx="1152525" cy="64770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zh-CN" altLang="en-US" sz="2000">
                <a:solidFill>
                  <a:srgbClr val="3333CC"/>
                </a:solidFill>
              </a:rPr>
              <a:t>核液</a:t>
            </a:r>
          </a:p>
        </p:txBody>
      </p:sp>
      <p:sp>
        <p:nvSpPr>
          <p:cNvPr id="93197" name="AutoShape 13"/>
          <p:cNvSpPr>
            <a:spLocks/>
          </p:cNvSpPr>
          <p:nvPr/>
        </p:nvSpPr>
        <p:spPr bwMode="auto">
          <a:xfrm>
            <a:off x="3527425" y="3676476"/>
            <a:ext cx="576263" cy="2232025"/>
          </a:xfrm>
          <a:prstGeom prst="leftBrace">
            <a:avLst>
              <a:gd name="adj1" fmla="val 32277"/>
              <a:gd name="adj2" fmla="val 48366"/>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93198" name="Rectangle 14"/>
          <p:cNvSpPr>
            <a:spLocks noChangeArrowheads="1"/>
          </p:cNvSpPr>
          <p:nvPr/>
        </p:nvSpPr>
        <p:spPr bwMode="auto">
          <a:xfrm>
            <a:off x="5832475" y="4035251"/>
            <a:ext cx="1439863" cy="64770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zh-CN" altLang="en-US" sz="2000">
                <a:solidFill>
                  <a:srgbClr val="3333CC"/>
                </a:solidFill>
              </a:rPr>
              <a:t>蛋白质</a:t>
            </a:r>
          </a:p>
        </p:txBody>
      </p:sp>
      <p:sp>
        <p:nvSpPr>
          <p:cNvPr id="93199" name="Rectangle 15"/>
          <p:cNvSpPr>
            <a:spLocks noChangeArrowheads="1"/>
          </p:cNvSpPr>
          <p:nvPr/>
        </p:nvSpPr>
        <p:spPr bwMode="auto">
          <a:xfrm>
            <a:off x="5832475" y="4827413"/>
            <a:ext cx="1439863" cy="64770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a:spcBef>
                <a:spcPct val="20000"/>
              </a:spcBef>
              <a:buClr>
                <a:schemeClr val="accent2"/>
              </a:buClr>
              <a:buSzPct val="90000"/>
              <a:buFont typeface="Wingdings" pitchFamily="2" charset="2"/>
              <a:buNone/>
            </a:pPr>
            <a:r>
              <a:rPr lang="en-US" altLang="zh-CN" sz="2000">
                <a:solidFill>
                  <a:srgbClr val="FF0000"/>
                </a:solidFill>
              </a:rPr>
              <a:t>DNA</a:t>
            </a:r>
          </a:p>
        </p:txBody>
      </p:sp>
      <p:sp>
        <p:nvSpPr>
          <p:cNvPr id="93200" name="AutoShape 16"/>
          <p:cNvSpPr>
            <a:spLocks/>
          </p:cNvSpPr>
          <p:nvPr/>
        </p:nvSpPr>
        <p:spPr bwMode="auto">
          <a:xfrm>
            <a:off x="5327650" y="4108276"/>
            <a:ext cx="576263" cy="1368425"/>
          </a:xfrm>
          <a:prstGeom prst="leftBrace">
            <a:avLst>
              <a:gd name="adj1" fmla="val 19789"/>
              <a:gd name="adj2" fmla="val 48366"/>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93201" name="Text Box 17"/>
          <p:cNvSpPr txBox="1">
            <a:spLocks noChangeArrowheads="1"/>
          </p:cNvSpPr>
          <p:nvPr/>
        </p:nvSpPr>
        <p:spPr bwMode="auto">
          <a:xfrm>
            <a:off x="7488238" y="6411738"/>
            <a:ext cx="1008062" cy="400110"/>
          </a:xfrm>
          <a:prstGeom prst="rect">
            <a:avLst/>
          </a:prstGeom>
          <a:noFill/>
          <a:ln w="9525" algn="ctr">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ea typeface="宋体" pitchFamily="2" charset="-122"/>
              </a:defRPr>
            </a:lvl1pPr>
            <a:lvl2pPr>
              <a:defRPr>
                <a:solidFill>
                  <a:schemeClr val="tx1"/>
                </a:solidFill>
                <a:latin typeface="Arial" charset="0"/>
                <a:ea typeface="宋体" pitchFamily="2" charset="-122"/>
              </a:defRPr>
            </a:lvl2pPr>
            <a:lvl3pPr>
              <a:defRPr>
                <a:solidFill>
                  <a:schemeClr val="tx1"/>
                </a:solidFill>
                <a:latin typeface="Arial" charset="0"/>
                <a:ea typeface="宋体" pitchFamily="2" charset="-122"/>
              </a:defRPr>
            </a:lvl3pPr>
            <a:lvl4pPr>
              <a:defRPr>
                <a:solidFill>
                  <a:schemeClr val="tx1"/>
                </a:solidFill>
                <a:latin typeface="Arial" charset="0"/>
                <a:ea typeface="宋体" pitchFamily="2" charset="-122"/>
              </a:defRPr>
            </a:lvl4pPr>
            <a:lvl5pPr>
              <a:defRPr>
                <a:solidFill>
                  <a:schemeClr val="tx1"/>
                </a:solidFill>
                <a:latin typeface="Arial" charset="0"/>
                <a:ea typeface="宋体" pitchFamily="2" charset="-122"/>
              </a:defRPr>
            </a:lvl5pPr>
            <a:lvl6pPr fontAlgn="base">
              <a:spcBef>
                <a:spcPct val="0"/>
              </a:spcBef>
              <a:spcAft>
                <a:spcPct val="0"/>
              </a:spcAft>
              <a:defRPr>
                <a:solidFill>
                  <a:schemeClr val="tx1"/>
                </a:solidFill>
                <a:latin typeface="Arial" charset="0"/>
                <a:ea typeface="宋体" pitchFamily="2" charset="-122"/>
              </a:defRPr>
            </a:lvl6pPr>
            <a:lvl7pPr fontAlgn="base">
              <a:spcBef>
                <a:spcPct val="0"/>
              </a:spcBef>
              <a:spcAft>
                <a:spcPct val="0"/>
              </a:spcAft>
              <a:defRPr>
                <a:solidFill>
                  <a:schemeClr val="tx1"/>
                </a:solidFill>
                <a:latin typeface="Arial" charset="0"/>
                <a:ea typeface="宋体" pitchFamily="2" charset="-122"/>
              </a:defRPr>
            </a:lvl7pPr>
            <a:lvl8pPr fontAlgn="base">
              <a:spcBef>
                <a:spcPct val="0"/>
              </a:spcBef>
              <a:spcAft>
                <a:spcPct val="0"/>
              </a:spcAft>
              <a:defRPr>
                <a:solidFill>
                  <a:schemeClr val="tx1"/>
                </a:solidFill>
                <a:latin typeface="Arial" charset="0"/>
                <a:ea typeface="宋体" pitchFamily="2" charset="-122"/>
              </a:defRPr>
            </a:lvl8pPr>
            <a:lvl9pPr fontAlgn="base">
              <a:spcBef>
                <a:spcPct val="0"/>
              </a:spcBef>
              <a:spcAft>
                <a:spcPct val="0"/>
              </a:spcAft>
              <a:defRPr>
                <a:solidFill>
                  <a:schemeClr val="tx1"/>
                </a:solidFill>
                <a:latin typeface="Arial" charset="0"/>
                <a:ea typeface="宋体" pitchFamily="2" charset="-122"/>
              </a:defRPr>
            </a:lvl9pPr>
          </a:lstStyle>
          <a:p>
            <a:pPr>
              <a:spcBef>
                <a:spcPct val="50000"/>
              </a:spcBef>
              <a:buClr>
                <a:schemeClr val="accent2"/>
              </a:buClr>
              <a:buSzPct val="90000"/>
              <a:buFont typeface="Wingdings" pitchFamily="2" charset="2"/>
              <a:buNone/>
            </a:pPr>
            <a:r>
              <a:rPr lang="zh-CN" altLang="en-US" sz="2000">
                <a:solidFill>
                  <a:srgbClr val="FF0000"/>
                </a:solidFill>
              </a:rPr>
              <a:t>基因</a:t>
            </a:r>
          </a:p>
        </p:txBody>
      </p:sp>
      <p:sp>
        <p:nvSpPr>
          <p:cNvPr id="93202" name="Line 18"/>
          <p:cNvSpPr>
            <a:spLocks noChangeShapeType="1"/>
          </p:cNvSpPr>
          <p:nvPr/>
        </p:nvSpPr>
        <p:spPr bwMode="auto">
          <a:xfrm>
            <a:off x="6480175" y="5476701"/>
            <a:ext cx="1296988" cy="93503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a:p>
        </p:txBody>
      </p:sp>
      <p:sp>
        <p:nvSpPr>
          <p:cNvPr id="93204" name="Rectangle 20"/>
          <p:cNvSpPr>
            <a:spLocks noChangeArrowheads="1"/>
          </p:cNvSpPr>
          <p:nvPr/>
        </p:nvSpPr>
        <p:spPr bwMode="auto">
          <a:xfrm>
            <a:off x="716932" y="6232351"/>
            <a:ext cx="3852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en-US" altLang="zh-CN" sz="2000" b="1" dirty="0">
                <a:solidFill>
                  <a:srgbClr val="FF0000"/>
                </a:solidFill>
                <a:effectLst>
                  <a:outerShdw blurRad="38100" dist="38100" dir="2700000" algn="tl">
                    <a:srgbClr val="C0C0C0"/>
                  </a:outerShdw>
                </a:effectLst>
              </a:rPr>
              <a:t>DNA</a:t>
            </a:r>
            <a:r>
              <a:rPr lang="zh-CN" altLang="en-US" sz="2000" b="1" dirty="0">
                <a:solidFill>
                  <a:srgbClr val="FF0000"/>
                </a:solidFill>
                <a:effectLst>
                  <a:outerShdw blurRad="38100" dist="38100" dir="2700000" algn="tl">
                    <a:srgbClr val="C0C0C0"/>
                  </a:outerShdw>
                </a:effectLst>
              </a:rPr>
              <a:t>携带了我们的遗传类型。</a:t>
            </a:r>
          </a:p>
        </p:txBody>
      </p:sp>
      <p:sp>
        <p:nvSpPr>
          <p:cNvPr id="21" name="Text Box 3"/>
          <p:cNvSpPr txBox="1">
            <a:spLocks noChangeArrowheads="1"/>
          </p:cNvSpPr>
          <p:nvPr/>
        </p:nvSpPr>
        <p:spPr bwMode="auto">
          <a:xfrm>
            <a:off x="-144524" y="116632"/>
            <a:ext cx="928852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400" b="1" dirty="0" smtClean="0">
                <a:solidFill>
                  <a:schemeClr val="accent2"/>
                </a:solidFill>
                <a:latin typeface="方正姚体" pitchFamily="2" charset="-122"/>
                <a:ea typeface="方正姚体" pitchFamily="2" charset="-122"/>
                <a:cs typeface="+mj-cs"/>
              </a:rPr>
              <a:t>演化计算的生物学基础</a:t>
            </a:r>
            <a:endParaRPr lang="zh-CN" altLang="en-US" sz="4400" b="1" dirty="0">
              <a:solidFill>
                <a:schemeClr val="accent2"/>
              </a:solidFill>
              <a:latin typeface="方正姚体" pitchFamily="2" charset="-122"/>
              <a:ea typeface="方正姚体" pitchFamily="2" charset="-122"/>
              <a:cs typeface="+mj-cs"/>
            </a:endParaRPr>
          </a:p>
        </p:txBody>
      </p:sp>
      <p:sp>
        <p:nvSpPr>
          <p:cNvPr id="2" name="矩形 1"/>
          <p:cNvSpPr/>
          <p:nvPr/>
        </p:nvSpPr>
        <p:spPr>
          <a:xfrm>
            <a:off x="792164" y="1880235"/>
            <a:ext cx="7560256" cy="1163652"/>
          </a:xfrm>
          <a:prstGeom prst="rect">
            <a:avLst/>
          </a:prstGeom>
        </p:spPr>
        <p:txBody>
          <a:bodyPr wrap="square">
            <a:spAutoFit/>
          </a:bodyPr>
          <a:lstStyle/>
          <a:p>
            <a:pPr>
              <a:lnSpc>
                <a:spcPct val="120000"/>
              </a:lnSpc>
            </a:pPr>
            <a:r>
              <a:rPr lang="zh-CN" altLang="en-US" sz="2000" b="1" dirty="0" smtClean="0">
                <a:latin typeface="幼圆" pitchFamily="49" charset="-122"/>
                <a:ea typeface="幼圆" pitchFamily="49" charset="-122"/>
              </a:rPr>
              <a:t>遗传</a:t>
            </a:r>
            <a:r>
              <a:rPr lang="zh-CN" altLang="en-US" sz="2000" b="1" dirty="0">
                <a:latin typeface="幼圆" pitchFamily="49" charset="-122"/>
                <a:ea typeface="幼圆" pitchFamily="49" charset="-122"/>
              </a:rPr>
              <a:t>是指父代（或亲代）利用遗传基因将自身的基因信息传递给下一代（或子代），使</a:t>
            </a:r>
            <a:r>
              <a:rPr lang="zh-CN" altLang="en-US" sz="2000" b="1" dirty="0">
                <a:solidFill>
                  <a:srgbClr val="FF0000"/>
                </a:solidFill>
                <a:latin typeface="幼圆" pitchFamily="49" charset="-122"/>
                <a:ea typeface="幼圆" pitchFamily="49" charset="-122"/>
              </a:rPr>
              <a:t>子代能够继承其父代的特征或性状</a:t>
            </a:r>
            <a:r>
              <a:rPr lang="zh-CN" altLang="en-US" sz="2000" b="1" dirty="0">
                <a:latin typeface="幼圆" pitchFamily="49" charset="-122"/>
                <a:ea typeface="幼圆" pitchFamily="49" charset="-122"/>
              </a:rPr>
              <a:t>的这种生命</a:t>
            </a:r>
            <a:r>
              <a:rPr lang="zh-CN" altLang="en-US" sz="2000" b="1" dirty="0" smtClean="0">
                <a:latin typeface="幼圆" pitchFamily="49" charset="-122"/>
                <a:ea typeface="幼圆" pitchFamily="49" charset="-122"/>
              </a:rPr>
              <a:t>现象。</a:t>
            </a:r>
            <a:endParaRPr lang="zh-CN" altLang="en-US" sz="2000" dirty="0"/>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395536" y="1124744"/>
            <a:ext cx="8028892" cy="5349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800" b="1" dirty="0" smtClean="0">
                <a:solidFill>
                  <a:srgbClr val="C00000"/>
                </a:solidFill>
                <a:latin typeface="幼圆" pitchFamily="49" charset="-122"/>
                <a:ea typeface="幼圆" pitchFamily="49" charset="-122"/>
              </a:rPr>
              <a:t>进化论</a:t>
            </a:r>
            <a:endParaRPr lang="en-US" altLang="zh-CN" sz="2800" b="1" dirty="0" smtClean="0">
              <a:solidFill>
                <a:srgbClr val="C00000"/>
              </a:solidFill>
              <a:latin typeface="幼圆" pitchFamily="49" charset="-122"/>
              <a:ea typeface="幼圆" pitchFamily="49" charset="-122"/>
            </a:endParaRPr>
          </a:p>
          <a:p>
            <a:endParaRPr lang="en-US" altLang="zh-CN" sz="2800" b="1" dirty="0">
              <a:solidFill>
                <a:srgbClr val="C00000"/>
              </a:solidFill>
              <a:latin typeface="幼圆" pitchFamily="49" charset="-122"/>
              <a:ea typeface="幼圆" pitchFamily="49" charset="-122"/>
            </a:endParaRPr>
          </a:p>
          <a:p>
            <a:pPr>
              <a:lnSpc>
                <a:spcPct val="120000"/>
              </a:lnSpc>
              <a:spcBef>
                <a:spcPts val="1200"/>
              </a:spcBef>
            </a:pPr>
            <a:endParaRPr lang="zh-CN" altLang="en-US" sz="2800" b="1" dirty="0">
              <a:solidFill>
                <a:srgbClr val="C00000"/>
              </a:solidFill>
              <a:latin typeface="幼圆" pitchFamily="49" charset="-122"/>
              <a:ea typeface="幼圆" pitchFamily="49" charset="-122"/>
            </a:endParaRPr>
          </a:p>
          <a:p>
            <a:pPr marL="342900" indent="-342900">
              <a:lnSpc>
                <a:spcPct val="120000"/>
              </a:lnSpc>
              <a:spcBef>
                <a:spcPts val="1200"/>
              </a:spcBef>
              <a:buFont typeface="Arial" pitchFamily="34" charset="0"/>
              <a:buChar char="•"/>
            </a:pPr>
            <a:r>
              <a:rPr lang="zh-CN" altLang="en-US" sz="2000" dirty="0" smtClean="0">
                <a:latin typeface="仿宋_GB2312" pitchFamily="49" charset="-122"/>
                <a:ea typeface="仿宋_GB2312" pitchFamily="49" charset="-122"/>
              </a:rPr>
              <a:t>在</a:t>
            </a:r>
            <a:r>
              <a:rPr lang="zh-CN" altLang="en-US" sz="2000" dirty="0">
                <a:latin typeface="仿宋_GB2312" pitchFamily="49" charset="-122"/>
                <a:ea typeface="仿宋_GB2312" pitchFamily="49" charset="-122"/>
              </a:rPr>
              <a:t>生物进化中，一种基因有可能发生变异而产生出另一种新的生物基因</a:t>
            </a:r>
            <a:r>
              <a:rPr lang="zh-CN" altLang="en-US" sz="2000" dirty="0" smtClean="0">
                <a:latin typeface="仿宋_GB2312" pitchFamily="49" charset="-122"/>
                <a:ea typeface="仿宋_GB2312" pitchFamily="49" charset="-122"/>
              </a:rPr>
              <a:t>。</a:t>
            </a:r>
            <a:endParaRPr lang="en-US" altLang="zh-CN" sz="2000" dirty="0" smtClean="0">
              <a:latin typeface="仿宋_GB2312" pitchFamily="49" charset="-122"/>
              <a:ea typeface="仿宋_GB2312" pitchFamily="49" charset="-122"/>
            </a:endParaRPr>
          </a:p>
          <a:p>
            <a:pPr marL="342900" indent="-342900">
              <a:lnSpc>
                <a:spcPct val="120000"/>
              </a:lnSpc>
              <a:spcBef>
                <a:spcPts val="1200"/>
              </a:spcBef>
              <a:buFont typeface="Arial" pitchFamily="34" charset="0"/>
              <a:buChar char="•"/>
            </a:pPr>
            <a:r>
              <a:rPr lang="zh-CN" altLang="en-US" sz="2000" dirty="0" smtClean="0">
                <a:latin typeface="仿宋_GB2312" pitchFamily="49" charset="-122"/>
                <a:ea typeface="仿宋_GB2312" pitchFamily="49" charset="-122"/>
              </a:rPr>
              <a:t>这种</a:t>
            </a:r>
            <a:r>
              <a:rPr lang="zh-CN" altLang="en-US" sz="2000" dirty="0">
                <a:latin typeface="仿宋_GB2312" pitchFamily="49" charset="-122"/>
                <a:ea typeface="仿宋_GB2312" pitchFamily="49" charset="-122"/>
              </a:rPr>
              <a:t>新基因将依据其与生存环境的适应性而决定其增殖能力</a:t>
            </a:r>
            <a:r>
              <a:rPr lang="zh-CN" altLang="en-US" sz="2000" dirty="0" smtClean="0">
                <a:latin typeface="仿宋_GB2312" pitchFamily="49" charset="-122"/>
                <a:ea typeface="仿宋_GB2312" pitchFamily="49" charset="-122"/>
              </a:rPr>
              <a:t>。</a:t>
            </a:r>
            <a:endParaRPr lang="en-US" altLang="zh-CN" sz="2000" dirty="0" smtClean="0">
              <a:latin typeface="仿宋_GB2312" pitchFamily="49" charset="-122"/>
              <a:ea typeface="仿宋_GB2312" pitchFamily="49" charset="-122"/>
            </a:endParaRPr>
          </a:p>
          <a:p>
            <a:pPr marL="342900" indent="-342900">
              <a:lnSpc>
                <a:spcPct val="120000"/>
              </a:lnSpc>
              <a:spcBef>
                <a:spcPts val="1200"/>
              </a:spcBef>
              <a:buFont typeface="Arial" pitchFamily="34" charset="0"/>
              <a:buChar char="•"/>
            </a:pPr>
            <a:r>
              <a:rPr lang="zh-CN" altLang="en-US" sz="2000" dirty="0" smtClean="0">
                <a:latin typeface="仿宋_GB2312" pitchFamily="49" charset="-122"/>
                <a:ea typeface="仿宋_GB2312" pitchFamily="49" charset="-122"/>
              </a:rPr>
              <a:t>一般</a:t>
            </a:r>
            <a:r>
              <a:rPr lang="zh-CN" altLang="en-US" sz="2000" dirty="0">
                <a:latin typeface="仿宋_GB2312" pitchFamily="49" charset="-122"/>
                <a:ea typeface="仿宋_GB2312" pitchFamily="49" charset="-122"/>
              </a:rPr>
              <a:t>情况下，适应性强的基因会不断增多，而</a:t>
            </a:r>
            <a:r>
              <a:rPr lang="zh-CN" altLang="en-US" sz="2000" dirty="0" smtClean="0">
                <a:latin typeface="仿宋_GB2312" pitchFamily="49" charset="-122"/>
                <a:ea typeface="仿宋_GB2312" pitchFamily="49" charset="-122"/>
              </a:rPr>
              <a:t>适应性</a:t>
            </a:r>
            <a:r>
              <a:rPr lang="en-US" altLang="zh-CN" sz="2000" dirty="0" smtClean="0">
                <a:latin typeface="仿宋_GB2312" pitchFamily="49" charset="-122"/>
                <a:ea typeface="仿宋_GB2312" pitchFamily="49" charset="-122"/>
              </a:rPr>
              <a:t/>
            </a:r>
            <a:br>
              <a:rPr lang="en-US" altLang="zh-CN" sz="2000" dirty="0" smtClean="0">
                <a:latin typeface="仿宋_GB2312" pitchFamily="49" charset="-122"/>
                <a:ea typeface="仿宋_GB2312" pitchFamily="49" charset="-122"/>
              </a:rPr>
            </a:br>
            <a:r>
              <a:rPr lang="zh-CN" altLang="en-US" sz="2000" dirty="0" smtClean="0">
                <a:latin typeface="仿宋_GB2312" pitchFamily="49" charset="-122"/>
                <a:ea typeface="仿宋_GB2312" pitchFamily="49" charset="-122"/>
              </a:rPr>
              <a:t>差</a:t>
            </a:r>
            <a:r>
              <a:rPr lang="zh-CN" altLang="en-US" sz="2000" dirty="0">
                <a:latin typeface="仿宋_GB2312" pitchFamily="49" charset="-122"/>
                <a:ea typeface="仿宋_GB2312" pitchFamily="49" charset="-122"/>
              </a:rPr>
              <a:t>的基因则会逐渐减少。通过这种自然选择，物种</a:t>
            </a:r>
            <a:r>
              <a:rPr lang="zh-CN" altLang="en-US" sz="2000" dirty="0" smtClean="0">
                <a:latin typeface="仿宋_GB2312" pitchFamily="49" charset="-122"/>
                <a:ea typeface="仿宋_GB2312" pitchFamily="49" charset="-122"/>
              </a:rPr>
              <a:t>将</a:t>
            </a:r>
            <a:r>
              <a:rPr lang="en-US" altLang="zh-CN" sz="2000" dirty="0" smtClean="0">
                <a:latin typeface="仿宋_GB2312" pitchFamily="49" charset="-122"/>
                <a:ea typeface="仿宋_GB2312" pitchFamily="49" charset="-122"/>
              </a:rPr>
              <a:t/>
            </a:r>
            <a:br>
              <a:rPr lang="en-US" altLang="zh-CN" sz="2000" dirty="0" smtClean="0">
                <a:latin typeface="仿宋_GB2312" pitchFamily="49" charset="-122"/>
                <a:ea typeface="仿宋_GB2312" pitchFamily="49" charset="-122"/>
              </a:rPr>
            </a:br>
            <a:r>
              <a:rPr lang="zh-CN" altLang="en-US" sz="2000" dirty="0" smtClean="0">
                <a:latin typeface="仿宋_GB2312" pitchFamily="49" charset="-122"/>
                <a:ea typeface="仿宋_GB2312" pitchFamily="49" charset="-122"/>
              </a:rPr>
              <a:t>逐渐</a:t>
            </a:r>
            <a:r>
              <a:rPr lang="zh-CN" altLang="en-US" sz="2000" dirty="0">
                <a:latin typeface="仿宋_GB2312" pitchFamily="49" charset="-122"/>
                <a:ea typeface="仿宋_GB2312" pitchFamily="49" charset="-122"/>
              </a:rPr>
              <a:t>向适应于生存环境的方向进化，甚至会演变成</a:t>
            </a:r>
            <a:r>
              <a:rPr lang="zh-CN" altLang="en-US" sz="2000" dirty="0" smtClean="0">
                <a:latin typeface="仿宋_GB2312" pitchFamily="49" charset="-122"/>
                <a:ea typeface="仿宋_GB2312" pitchFamily="49" charset="-122"/>
              </a:rPr>
              <a:t>为</a:t>
            </a:r>
            <a:r>
              <a:rPr lang="en-US" altLang="zh-CN" sz="2000" dirty="0" smtClean="0">
                <a:latin typeface="仿宋_GB2312" pitchFamily="49" charset="-122"/>
                <a:ea typeface="仿宋_GB2312" pitchFamily="49" charset="-122"/>
              </a:rPr>
              <a:t/>
            </a:r>
            <a:br>
              <a:rPr lang="en-US" altLang="zh-CN" sz="2000" dirty="0" smtClean="0">
                <a:latin typeface="仿宋_GB2312" pitchFamily="49" charset="-122"/>
                <a:ea typeface="仿宋_GB2312" pitchFamily="49" charset="-122"/>
              </a:rPr>
            </a:br>
            <a:r>
              <a:rPr lang="zh-CN" altLang="en-US" sz="2000" dirty="0" smtClean="0">
                <a:latin typeface="仿宋_GB2312" pitchFamily="49" charset="-122"/>
                <a:ea typeface="仿宋_GB2312" pitchFamily="49" charset="-122"/>
              </a:rPr>
              <a:t>另</a:t>
            </a:r>
            <a:r>
              <a:rPr lang="zh-CN" altLang="en-US" sz="2000" dirty="0">
                <a:latin typeface="仿宋_GB2312" pitchFamily="49" charset="-122"/>
                <a:ea typeface="仿宋_GB2312" pitchFamily="49" charset="-122"/>
              </a:rPr>
              <a:t>一个新的物种，而那些不适应于环境的物种将会</a:t>
            </a:r>
            <a:r>
              <a:rPr lang="zh-CN" altLang="en-US" sz="2000" dirty="0" smtClean="0">
                <a:latin typeface="仿宋_GB2312" pitchFamily="49" charset="-122"/>
                <a:ea typeface="仿宋_GB2312" pitchFamily="49" charset="-122"/>
              </a:rPr>
              <a:t>逐</a:t>
            </a:r>
            <a:r>
              <a:rPr lang="en-US" altLang="zh-CN" sz="2000" dirty="0" smtClean="0">
                <a:latin typeface="仿宋_GB2312" pitchFamily="49" charset="-122"/>
                <a:ea typeface="仿宋_GB2312" pitchFamily="49" charset="-122"/>
              </a:rPr>
              <a:t/>
            </a:r>
            <a:br>
              <a:rPr lang="en-US" altLang="zh-CN" sz="2000" dirty="0" smtClean="0">
                <a:latin typeface="仿宋_GB2312" pitchFamily="49" charset="-122"/>
                <a:ea typeface="仿宋_GB2312" pitchFamily="49" charset="-122"/>
              </a:rPr>
            </a:br>
            <a:r>
              <a:rPr lang="zh-CN" altLang="en-US" sz="2000" dirty="0" smtClean="0">
                <a:latin typeface="仿宋_GB2312" pitchFamily="49" charset="-122"/>
                <a:ea typeface="仿宋_GB2312" pitchFamily="49" charset="-122"/>
              </a:rPr>
              <a:t>渐</a:t>
            </a:r>
            <a:r>
              <a:rPr lang="zh-CN" altLang="en-US" sz="2000" dirty="0">
                <a:latin typeface="仿宋_GB2312" pitchFamily="49" charset="-122"/>
                <a:ea typeface="仿宋_GB2312" pitchFamily="49" charset="-122"/>
              </a:rPr>
              <a:t>被淘汰。</a:t>
            </a:r>
          </a:p>
          <a:p>
            <a:endParaRPr lang="zh-CN" altLang="en-US" sz="2000" b="1" dirty="0">
              <a:solidFill>
                <a:srgbClr val="0000CC"/>
              </a:solidFill>
              <a:latin typeface="Times New Roman" pitchFamily="18" charset="0"/>
            </a:endParaRPr>
          </a:p>
        </p:txBody>
      </p:sp>
      <p:sp>
        <p:nvSpPr>
          <p:cNvPr id="6" name="Text Box 3"/>
          <p:cNvSpPr txBox="1">
            <a:spLocks noChangeArrowheads="1"/>
          </p:cNvSpPr>
          <p:nvPr/>
        </p:nvSpPr>
        <p:spPr bwMode="auto">
          <a:xfrm>
            <a:off x="-144524" y="116632"/>
            <a:ext cx="928852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400" b="1" dirty="0" smtClean="0">
                <a:solidFill>
                  <a:schemeClr val="accent2"/>
                </a:solidFill>
                <a:latin typeface="方正姚体" pitchFamily="2" charset="-122"/>
                <a:ea typeface="方正姚体" pitchFamily="2" charset="-122"/>
                <a:cs typeface="+mj-cs"/>
              </a:rPr>
              <a:t>演化计算的生物学基础</a:t>
            </a:r>
            <a:endParaRPr lang="zh-CN" altLang="en-US" sz="4400" b="1" dirty="0">
              <a:solidFill>
                <a:schemeClr val="accent2"/>
              </a:solidFill>
              <a:latin typeface="方正姚体" pitchFamily="2" charset="-122"/>
              <a:ea typeface="方正姚体" pitchFamily="2" charset="-122"/>
              <a:cs typeface="+mj-cs"/>
            </a:endParaRPr>
          </a:p>
        </p:txBody>
      </p:sp>
      <p:sp>
        <p:nvSpPr>
          <p:cNvPr id="7" name="圆角矩形 6"/>
          <p:cNvSpPr/>
          <p:nvPr/>
        </p:nvSpPr>
        <p:spPr>
          <a:xfrm>
            <a:off x="792164" y="1880235"/>
            <a:ext cx="7132759" cy="642566"/>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46467" y="1970685"/>
            <a:ext cx="6624152" cy="461665"/>
          </a:xfrm>
          <a:prstGeom prst="rect">
            <a:avLst/>
          </a:prstGeom>
        </p:spPr>
        <p:txBody>
          <a:bodyPr wrap="square">
            <a:spAutoFit/>
          </a:bodyPr>
          <a:lstStyle/>
          <a:p>
            <a:pPr>
              <a:lnSpc>
                <a:spcPct val="120000"/>
              </a:lnSpc>
            </a:pPr>
            <a:r>
              <a:rPr lang="zh-CN" altLang="en-US" sz="2000" b="1" dirty="0">
                <a:latin typeface="幼圆" pitchFamily="49" charset="-122"/>
                <a:ea typeface="幼圆" pitchFamily="49" charset="-122"/>
              </a:rPr>
              <a:t>进化：逐渐适应其生存环境，</a:t>
            </a:r>
            <a:r>
              <a:rPr lang="zh-CN" altLang="en-US" sz="2000" b="1" dirty="0">
                <a:solidFill>
                  <a:srgbClr val="FF0000"/>
                </a:solidFill>
                <a:latin typeface="幼圆" pitchFamily="49" charset="-122"/>
                <a:ea typeface="幼圆" pitchFamily="49" charset="-122"/>
              </a:rPr>
              <a:t>使得其品质不断得到改良</a:t>
            </a:r>
          </a:p>
        </p:txBody>
      </p:sp>
      <p:sp>
        <p:nvSpPr>
          <p:cNvPr id="2" name="矩形 1"/>
          <p:cNvSpPr/>
          <p:nvPr/>
        </p:nvSpPr>
        <p:spPr>
          <a:xfrm>
            <a:off x="2537188" y="6183918"/>
            <a:ext cx="3023585" cy="400110"/>
          </a:xfrm>
          <a:prstGeom prst="rect">
            <a:avLst/>
          </a:prstGeom>
        </p:spPr>
        <p:txBody>
          <a:bodyPr wrap="none">
            <a:spAutoFit/>
          </a:bodyPr>
          <a:lstStyle/>
          <a:p>
            <a:r>
              <a:rPr lang="zh-CN" altLang="en-US" sz="2000" b="1" dirty="0">
                <a:solidFill>
                  <a:srgbClr val="FF66FF"/>
                </a:solidFill>
                <a:effectLst>
                  <a:outerShdw blurRad="38100" dist="38100" dir="2700000" algn="tl">
                    <a:srgbClr val="000000">
                      <a:alpha val="43137"/>
                    </a:srgbClr>
                  </a:outerShdw>
                </a:effectLst>
                <a:latin typeface="幼圆" pitchFamily="49" charset="-122"/>
                <a:ea typeface="幼圆" pitchFamily="49" charset="-122"/>
              </a:rPr>
              <a:t>长期、缓慢而连续的过程</a:t>
            </a:r>
          </a:p>
        </p:txBody>
      </p:sp>
      <p:pic>
        <p:nvPicPr>
          <p:cNvPr id="320514" name="Picture 2" descr="http://t1.gstatic.com/images?q=tbn:ANd9GcQjinJTS3-Cvf2FuzZm6qSVd_NDAuG8EOlpDgX9TPpEM508MO4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0292" y="4368875"/>
            <a:ext cx="1666875" cy="21050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3" name="Text Box 5"/>
          <p:cNvSpPr txBox="1">
            <a:spLocks noChangeArrowheads="1"/>
          </p:cNvSpPr>
          <p:nvPr/>
        </p:nvSpPr>
        <p:spPr bwMode="auto">
          <a:xfrm>
            <a:off x="215516" y="1261204"/>
            <a:ext cx="8063880"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800" b="1" dirty="0" smtClean="0">
                <a:solidFill>
                  <a:srgbClr val="C00000"/>
                </a:solidFill>
                <a:latin typeface="幼圆" pitchFamily="49" charset="-122"/>
                <a:ea typeface="幼圆" pitchFamily="49" charset="-122"/>
              </a:rPr>
              <a:t>变异</a:t>
            </a:r>
            <a:r>
              <a:rPr lang="zh-CN" altLang="en-US" sz="2800" b="1" dirty="0">
                <a:solidFill>
                  <a:srgbClr val="C00000"/>
                </a:solidFill>
                <a:latin typeface="幼圆" pitchFamily="49" charset="-122"/>
                <a:ea typeface="幼圆" pitchFamily="49" charset="-122"/>
              </a:rPr>
              <a:t>理论</a:t>
            </a:r>
          </a:p>
          <a:p>
            <a:endParaRPr lang="en-US" altLang="zh-CN" sz="2000" b="1" dirty="0" smtClean="0">
              <a:solidFill>
                <a:srgbClr val="0000CC"/>
              </a:solidFill>
            </a:endParaRPr>
          </a:p>
          <a:p>
            <a:endParaRPr lang="en-US" altLang="zh-CN" sz="2000" b="1" dirty="0">
              <a:solidFill>
                <a:srgbClr val="0000CC"/>
              </a:solidFill>
            </a:endParaRPr>
          </a:p>
          <a:p>
            <a:endParaRPr lang="en-US" altLang="zh-CN" sz="2000" b="1" dirty="0" smtClean="0">
              <a:solidFill>
                <a:srgbClr val="0000CC"/>
              </a:solidFill>
            </a:endParaRPr>
          </a:p>
          <a:p>
            <a:endParaRPr lang="en-US" altLang="zh-CN" sz="2000" b="1" dirty="0">
              <a:solidFill>
                <a:srgbClr val="0000CC"/>
              </a:solidFill>
            </a:endParaRPr>
          </a:p>
          <a:p>
            <a:endParaRPr lang="en-US" altLang="zh-CN" sz="2000" b="1" dirty="0" smtClean="0">
              <a:solidFill>
                <a:srgbClr val="0000CC"/>
              </a:solidFill>
            </a:endParaRPr>
          </a:p>
          <a:p>
            <a:endParaRPr lang="en-US" altLang="zh-CN" sz="2000" b="1" dirty="0" smtClean="0">
              <a:solidFill>
                <a:srgbClr val="0000CC"/>
              </a:solidFill>
            </a:endParaRPr>
          </a:p>
          <a:p>
            <a:r>
              <a:rPr lang="zh-CN" altLang="en-US" sz="2200" b="1" dirty="0" smtClean="0">
                <a:solidFill>
                  <a:srgbClr val="0000CC"/>
                </a:solidFill>
                <a:latin typeface="幼圆" pitchFamily="49" charset="-122"/>
                <a:ea typeface="幼圆" pitchFamily="49" charset="-122"/>
              </a:rPr>
              <a:t>变异</a:t>
            </a:r>
            <a:r>
              <a:rPr lang="zh-CN" altLang="en-US" sz="2200" b="1" dirty="0">
                <a:solidFill>
                  <a:srgbClr val="0000CC"/>
                </a:solidFill>
                <a:latin typeface="幼圆" pitchFamily="49" charset="-122"/>
                <a:ea typeface="幼圆" pitchFamily="49" charset="-122"/>
              </a:rPr>
              <a:t>的主要原因有以下两种：</a:t>
            </a:r>
          </a:p>
          <a:p>
            <a:pPr marL="342900" indent="-342900">
              <a:lnSpc>
                <a:spcPct val="120000"/>
              </a:lnSpc>
              <a:spcBef>
                <a:spcPts val="1200"/>
              </a:spcBef>
              <a:buFont typeface="Arial" pitchFamily="34" charset="0"/>
              <a:buChar char="•"/>
            </a:pPr>
            <a:r>
              <a:rPr lang="zh-CN" altLang="en-US" sz="2000" dirty="0" smtClean="0">
                <a:latin typeface="仿宋_GB2312" pitchFamily="49" charset="-122"/>
                <a:ea typeface="仿宋_GB2312" pitchFamily="49" charset="-122"/>
              </a:rPr>
              <a:t>交叉</a:t>
            </a:r>
            <a:r>
              <a:rPr lang="zh-CN" altLang="en-US" sz="2000" dirty="0">
                <a:latin typeface="仿宋_GB2312" pitchFamily="49" charset="-122"/>
                <a:ea typeface="仿宋_GB2312" pitchFamily="49" charset="-122"/>
              </a:rPr>
              <a:t>，是指有性生殖生物在繁殖下一代时</a:t>
            </a:r>
            <a:r>
              <a:rPr lang="zh-CN" altLang="en-US" sz="2000" b="1" dirty="0">
                <a:solidFill>
                  <a:srgbClr val="0000FF"/>
                </a:solidFill>
                <a:latin typeface="仿宋_GB2312" pitchFamily="49" charset="-122"/>
                <a:ea typeface="仿宋_GB2312" pitchFamily="49" charset="-122"/>
              </a:rPr>
              <a:t>两个同源染色体之间的交配重组</a:t>
            </a:r>
            <a:r>
              <a:rPr lang="zh-CN" altLang="en-US" sz="2000" dirty="0">
                <a:latin typeface="仿宋_GB2312" pitchFamily="49" charset="-122"/>
                <a:ea typeface="仿宋_GB2312" pitchFamily="49" charset="-122"/>
              </a:rPr>
              <a:t>，即两个染色体在某一相同处的</a:t>
            </a:r>
            <a:r>
              <a:rPr lang="en-US" altLang="zh-CN" sz="2000" dirty="0">
                <a:latin typeface="仿宋_GB2312" pitchFamily="49" charset="-122"/>
                <a:ea typeface="仿宋_GB2312" pitchFamily="49" charset="-122"/>
              </a:rPr>
              <a:t>DNA</a:t>
            </a:r>
            <a:r>
              <a:rPr lang="zh-CN" altLang="en-US" sz="2000" dirty="0">
                <a:latin typeface="仿宋_GB2312" pitchFamily="49" charset="-122"/>
                <a:ea typeface="仿宋_GB2312" pitchFamily="49" charset="-122"/>
              </a:rPr>
              <a:t>被切断后再进行交配重组，形成两个新的染色体。</a:t>
            </a:r>
          </a:p>
          <a:p>
            <a:pPr marL="342900" indent="-342900">
              <a:lnSpc>
                <a:spcPct val="120000"/>
              </a:lnSpc>
              <a:spcBef>
                <a:spcPts val="1200"/>
              </a:spcBef>
              <a:buFont typeface="Arial" pitchFamily="34" charset="0"/>
              <a:buChar char="•"/>
            </a:pPr>
            <a:r>
              <a:rPr lang="zh-CN" altLang="en-US" sz="2000" dirty="0" smtClean="0">
                <a:latin typeface="仿宋_GB2312" pitchFamily="49" charset="-122"/>
                <a:ea typeface="仿宋_GB2312" pitchFamily="49" charset="-122"/>
              </a:rPr>
              <a:t>复制</a:t>
            </a:r>
            <a:r>
              <a:rPr lang="zh-CN" altLang="en-US" sz="2000" dirty="0">
                <a:latin typeface="仿宋_GB2312" pitchFamily="49" charset="-122"/>
                <a:ea typeface="仿宋_GB2312" pitchFamily="49" charset="-122"/>
              </a:rPr>
              <a:t>差错，是指在细胞复制过程中因</a:t>
            </a:r>
            <a:r>
              <a:rPr lang="en-US" altLang="zh-CN" sz="2000" dirty="0">
                <a:latin typeface="仿宋_GB2312" pitchFamily="49" charset="-122"/>
                <a:ea typeface="仿宋_GB2312" pitchFamily="49" charset="-122"/>
              </a:rPr>
              <a:t>DNA</a:t>
            </a:r>
            <a:r>
              <a:rPr lang="zh-CN" altLang="en-US" sz="2000" dirty="0">
                <a:latin typeface="仿宋_GB2312" pitchFamily="49" charset="-122"/>
                <a:ea typeface="仿宋_GB2312" pitchFamily="49" charset="-122"/>
              </a:rPr>
              <a:t>上</a:t>
            </a:r>
            <a:r>
              <a:rPr lang="zh-CN" altLang="en-US" sz="2000" b="1" dirty="0">
                <a:solidFill>
                  <a:srgbClr val="0000FF"/>
                </a:solidFill>
                <a:latin typeface="仿宋_GB2312" pitchFamily="49" charset="-122"/>
                <a:ea typeface="仿宋_GB2312" pitchFamily="49" charset="-122"/>
              </a:rPr>
              <a:t>某些基因结构的随机改变</a:t>
            </a:r>
            <a:r>
              <a:rPr lang="zh-CN" altLang="en-US" sz="2000" dirty="0">
                <a:latin typeface="仿宋_GB2312" pitchFamily="49" charset="-122"/>
                <a:ea typeface="仿宋_GB2312" pitchFamily="49" charset="-122"/>
              </a:rPr>
              <a:t>而产生出新的染色体</a:t>
            </a:r>
            <a:r>
              <a:rPr lang="zh-CN" altLang="en-US" sz="2000" dirty="0" smtClean="0">
                <a:latin typeface="仿宋_GB2312" pitchFamily="49" charset="-122"/>
                <a:ea typeface="仿宋_GB2312" pitchFamily="49" charset="-122"/>
              </a:rPr>
              <a:t>。</a:t>
            </a:r>
            <a:endParaRPr lang="zh-CN" altLang="en-US" sz="2000" dirty="0">
              <a:latin typeface="仿宋_GB2312" pitchFamily="49" charset="-122"/>
              <a:ea typeface="仿宋_GB2312" pitchFamily="49" charset="-122"/>
            </a:endParaRPr>
          </a:p>
        </p:txBody>
      </p:sp>
      <p:sp>
        <p:nvSpPr>
          <p:cNvPr id="5" name="Text Box 3"/>
          <p:cNvSpPr txBox="1">
            <a:spLocks noChangeArrowheads="1"/>
          </p:cNvSpPr>
          <p:nvPr/>
        </p:nvSpPr>
        <p:spPr bwMode="auto">
          <a:xfrm>
            <a:off x="-144524" y="116632"/>
            <a:ext cx="928852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400" b="1" dirty="0" smtClean="0">
                <a:solidFill>
                  <a:schemeClr val="accent2"/>
                </a:solidFill>
                <a:latin typeface="方正姚体" pitchFamily="2" charset="-122"/>
                <a:ea typeface="方正姚体" pitchFamily="2" charset="-122"/>
                <a:cs typeface="+mj-cs"/>
              </a:rPr>
              <a:t>演化计算的生物学基础</a:t>
            </a:r>
            <a:endParaRPr lang="zh-CN" altLang="en-US" sz="4400" b="1" dirty="0">
              <a:solidFill>
                <a:schemeClr val="accent2"/>
              </a:solidFill>
              <a:latin typeface="方正姚体" pitchFamily="2" charset="-122"/>
              <a:ea typeface="方正姚体" pitchFamily="2" charset="-122"/>
              <a:cs typeface="+mj-cs"/>
            </a:endParaRPr>
          </a:p>
        </p:txBody>
      </p:sp>
      <p:sp>
        <p:nvSpPr>
          <p:cNvPr id="7" name="圆角矩形 6"/>
          <p:cNvSpPr/>
          <p:nvPr/>
        </p:nvSpPr>
        <p:spPr>
          <a:xfrm>
            <a:off x="535585" y="1916832"/>
            <a:ext cx="7960715" cy="1332148"/>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92164" y="1952836"/>
            <a:ext cx="7560256" cy="1163652"/>
          </a:xfrm>
          <a:prstGeom prst="rect">
            <a:avLst/>
          </a:prstGeom>
        </p:spPr>
        <p:txBody>
          <a:bodyPr wrap="square">
            <a:spAutoFit/>
          </a:bodyPr>
          <a:lstStyle/>
          <a:p>
            <a:pPr>
              <a:lnSpc>
                <a:spcPct val="120000"/>
              </a:lnSpc>
            </a:pPr>
            <a:r>
              <a:rPr lang="zh-CN" altLang="en-US" sz="2000" b="1" dirty="0">
                <a:latin typeface="幼圆" pitchFamily="49" charset="-122"/>
                <a:ea typeface="幼圆" pitchFamily="49" charset="-122"/>
              </a:rPr>
              <a:t>变异是指子代和父代之间，以及子代的各个不同个体之间产生差异的现象。变异是生物进化过程中发生的</a:t>
            </a:r>
            <a:r>
              <a:rPr lang="zh-CN" altLang="en-US" sz="2000" b="1" dirty="0">
                <a:solidFill>
                  <a:srgbClr val="FF0000"/>
                </a:solidFill>
                <a:latin typeface="幼圆" pitchFamily="49" charset="-122"/>
                <a:ea typeface="幼圆" pitchFamily="49" charset="-122"/>
              </a:rPr>
              <a:t>一种随机现象</a:t>
            </a:r>
            <a:r>
              <a:rPr lang="zh-CN" altLang="en-US" sz="2000" b="1" dirty="0">
                <a:latin typeface="幼圆" pitchFamily="49" charset="-122"/>
                <a:ea typeface="幼圆" pitchFamily="49" charset="-122"/>
              </a:rPr>
              <a:t>，是一种不可逆过程，在</a:t>
            </a:r>
            <a:r>
              <a:rPr lang="zh-CN" altLang="en-US" sz="2000" b="1" dirty="0">
                <a:solidFill>
                  <a:srgbClr val="FF0000"/>
                </a:solidFill>
                <a:latin typeface="幼圆" pitchFamily="49" charset="-122"/>
                <a:ea typeface="幼圆" pitchFamily="49" charset="-122"/>
              </a:rPr>
              <a:t>生物多样性</a:t>
            </a:r>
            <a:r>
              <a:rPr lang="zh-CN" altLang="en-US" sz="2000" b="1" dirty="0">
                <a:latin typeface="幼圆" pitchFamily="49" charset="-122"/>
                <a:ea typeface="幼圆" pitchFamily="49" charset="-122"/>
              </a:rPr>
              <a:t>方面具有不可替代的作用。</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179388" y="1089025"/>
            <a:ext cx="8569076" cy="532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20000"/>
              </a:lnSpc>
              <a:buFont typeface="Arial" pitchFamily="34" charset="0"/>
              <a:buChar char="•"/>
            </a:pPr>
            <a:r>
              <a:rPr lang="zh-CN" altLang="en-US" sz="2400" b="1" dirty="0" smtClean="0">
                <a:latin typeface="幼圆" pitchFamily="49" charset="-122"/>
                <a:ea typeface="幼圆" pitchFamily="49" charset="-122"/>
              </a:rPr>
              <a:t>遗传</a:t>
            </a:r>
            <a:r>
              <a:rPr lang="zh-CN" altLang="en-US" sz="2400" b="1" dirty="0">
                <a:latin typeface="幼圆" pitchFamily="49" charset="-122"/>
                <a:ea typeface="幼圆" pitchFamily="49" charset="-122"/>
              </a:rPr>
              <a:t>算法的基本思想是</a:t>
            </a:r>
            <a:r>
              <a:rPr lang="zh-CN" altLang="en-US" sz="2400" b="1" dirty="0">
                <a:solidFill>
                  <a:srgbClr val="0000FF"/>
                </a:solidFill>
                <a:latin typeface="幼圆" pitchFamily="49" charset="-122"/>
                <a:ea typeface="幼圆" pitchFamily="49" charset="-122"/>
              </a:rPr>
              <a:t>从初始种群出发，采用优胜劣汰、适者生存的自然法则选择个体，并通过杂交、变异来产生新一代种群，如此逐代进化，直到满足目标</a:t>
            </a:r>
            <a:r>
              <a:rPr lang="zh-CN" altLang="en-US" sz="2400" b="1" dirty="0" smtClean="0">
                <a:solidFill>
                  <a:srgbClr val="0000FF"/>
                </a:solidFill>
                <a:latin typeface="幼圆" pitchFamily="49" charset="-122"/>
                <a:ea typeface="幼圆" pitchFamily="49" charset="-122"/>
              </a:rPr>
              <a:t>为止</a:t>
            </a:r>
            <a:endParaRPr lang="zh-CN" altLang="en-US" sz="2400" b="1" dirty="0">
              <a:solidFill>
                <a:srgbClr val="0000FF"/>
              </a:solidFill>
              <a:latin typeface="幼圆" pitchFamily="49" charset="-122"/>
              <a:ea typeface="幼圆" pitchFamily="49" charset="-122"/>
            </a:endParaRPr>
          </a:p>
          <a:p>
            <a:pPr marL="342900" indent="-342900">
              <a:spcBef>
                <a:spcPts val="1800"/>
              </a:spcBef>
              <a:buFont typeface="Arial" pitchFamily="34" charset="0"/>
              <a:buChar char="•"/>
            </a:pPr>
            <a:r>
              <a:rPr lang="zh-CN" altLang="en-US" sz="2400" b="1" dirty="0" smtClean="0">
                <a:latin typeface="Times New Roman" pitchFamily="18" charset="0"/>
                <a:ea typeface="幼圆" pitchFamily="49" charset="-122"/>
                <a:cs typeface="Times New Roman" pitchFamily="18" charset="0"/>
              </a:rPr>
              <a:t>基本概念：</a:t>
            </a:r>
            <a:endParaRPr lang="zh-CN" altLang="en-US" sz="2400" b="1" dirty="0">
              <a:latin typeface="Times New Roman" pitchFamily="18" charset="0"/>
              <a:ea typeface="幼圆" pitchFamily="49" charset="-122"/>
              <a:cs typeface="Times New Roman" pitchFamily="18" charset="0"/>
            </a:endParaRPr>
          </a:p>
          <a:p>
            <a:pPr marL="800100" lvl="1" indent="-342900">
              <a:lnSpc>
                <a:spcPct val="120000"/>
              </a:lnSpc>
              <a:spcBef>
                <a:spcPts val="1200"/>
              </a:spcBef>
              <a:buFont typeface="Arial" pitchFamily="34" charset="0"/>
              <a:buChar char="•"/>
            </a:pPr>
            <a:r>
              <a:rPr lang="zh-CN" altLang="en-US" sz="2200" b="1" dirty="0" smtClean="0">
                <a:solidFill>
                  <a:srgbClr val="00B050"/>
                </a:solidFill>
                <a:latin typeface="Times New Roman" pitchFamily="18" charset="0"/>
                <a:ea typeface="仿宋_GB2312" pitchFamily="49" charset="-122"/>
                <a:cs typeface="Times New Roman" pitchFamily="18" charset="0"/>
              </a:rPr>
              <a:t>种群</a:t>
            </a:r>
            <a:r>
              <a:rPr lang="zh-CN" altLang="fr-FR" sz="2200" b="1" dirty="0">
                <a:solidFill>
                  <a:srgbClr val="00B050"/>
                </a:solidFill>
                <a:latin typeface="Times New Roman" pitchFamily="18" charset="0"/>
                <a:ea typeface="仿宋_GB2312" pitchFamily="49" charset="-122"/>
                <a:cs typeface="Times New Roman" pitchFamily="18" charset="0"/>
              </a:rPr>
              <a:t>（</a:t>
            </a:r>
            <a:r>
              <a:rPr lang="fr-FR" altLang="zh-CN" sz="2200" b="1" dirty="0">
                <a:solidFill>
                  <a:srgbClr val="00B050"/>
                </a:solidFill>
                <a:latin typeface="Times New Roman" pitchFamily="18" charset="0"/>
                <a:ea typeface="仿宋_GB2312" pitchFamily="49" charset="-122"/>
                <a:cs typeface="Times New Roman" pitchFamily="18" charset="0"/>
              </a:rPr>
              <a:t>Population</a:t>
            </a:r>
            <a:r>
              <a:rPr lang="zh-CN" altLang="fr-FR" sz="2200" b="1" dirty="0">
                <a:solidFill>
                  <a:srgbClr val="00B050"/>
                </a:solidFill>
                <a:latin typeface="Times New Roman" pitchFamily="18" charset="0"/>
                <a:ea typeface="仿宋_GB2312" pitchFamily="49" charset="-122"/>
                <a:cs typeface="Times New Roman" pitchFamily="18" charset="0"/>
              </a:rPr>
              <a:t>）</a:t>
            </a:r>
            <a:r>
              <a:rPr lang="zh-CN" altLang="fr-FR" sz="2200" dirty="0" smtClean="0">
                <a:latin typeface="Times New Roman" pitchFamily="18" charset="0"/>
                <a:ea typeface="仿宋_GB2312" pitchFamily="49" charset="-122"/>
                <a:cs typeface="Times New Roman" pitchFamily="18" charset="0"/>
              </a:rPr>
              <a:t>：多个</a:t>
            </a:r>
            <a:r>
              <a:rPr lang="zh-CN" altLang="en-US" sz="2200" dirty="0" smtClean="0">
                <a:latin typeface="Times New Roman" pitchFamily="18" charset="0"/>
                <a:ea typeface="仿宋_GB2312" pitchFamily="49" charset="-122"/>
                <a:cs typeface="Times New Roman" pitchFamily="18" charset="0"/>
              </a:rPr>
              <a:t>备选</a:t>
            </a:r>
            <a:r>
              <a:rPr lang="zh-CN" altLang="fr-FR" sz="2200" dirty="0" smtClean="0">
                <a:latin typeface="Times New Roman" pitchFamily="18" charset="0"/>
                <a:ea typeface="仿宋_GB2312" pitchFamily="49" charset="-122"/>
                <a:cs typeface="Times New Roman" pitchFamily="18" charset="0"/>
              </a:rPr>
              <a:t>解</a:t>
            </a:r>
            <a:r>
              <a:rPr lang="zh-CN" altLang="fr-FR" sz="2200" dirty="0">
                <a:latin typeface="Times New Roman" pitchFamily="18" charset="0"/>
                <a:ea typeface="仿宋_GB2312" pitchFamily="49" charset="-122"/>
                <a:cs typeface="Times New Roman" pitchFamily="18" charset="0"/>
              </a:rPr>
              <a:t>的</a:t>
            </a:r>
            <a:r>
              <a:rPr lang="zh-CN" altLang="fr-FR" sz="2200" dirty="0" smtClean="0">
                <a:latin typeface="Times New Roman" pitchFamily="18" charset="0"/>
                <a:ea typeface="仿宋_GB2312" pitchFamily="49" charset="-122"/>
                <a:cs typeface="Times New Roman" pitchFamily="18" charset="0"/>
              </a:rPr>
              <a:t>集合。</a:t>
            </a:r>
            <a:endParaRPr lang="fr-FR" altLang="zh-CN" sz="2200" dirty="0" smtClean="0">
              <a:latin typeface="Times New Roman" pitchFamily="18" charset="0"/>
              <a:ea typeface="仿宋_GB2312" pitchFamily="49" charset="-122"/>
              <a:cs typeface="Times New Roman" pitchFamily="18" charset="0"/>
            </a:endParaRPr>
          </a:p>
          <a:p>
            <a:pPr marL="800100" lvl="1" indent="-342900">
              <a:lnSpc>
                <a:spcPct val="120000"/>
              </a:lnSpc>
              <a:spcBef>
                <a:spcPts val="1200"/>
              </a:spcBef>
              <a:buFont typeface="Arial" pitchFamily="34" charset="0"/>
              <a:buChar char="•"/>
            </a:pPr>
            <a:r>
              <a:rPr lang="zh-CN" altLang="fr-FR" sz="2200" b="1" dirty="0" smtClean="0">
                <a:solidFill>
                  <a:srgbClr val="00B050"/>
                </a:solidFill>
                <a:latin typeface="Times New Roman" pitchFamily="18" charset="0"/>
                <a:ea typeface="仿宋_GB2312" pitchFamily="49" charset="-122"/>
                <a:cs typeface="Times New Roman" pitchFamily="18" charset="0"/>
              </a:rPr>
              <a:t>个体（</a:t>
            </a:r>
            <a:r>
              <a:rPr lang="en-US" altLang="zh-CN" sz="2200" b="1" dirty="0" smtClean="0">
                <a:solidFill>
                  <a:srgbClr val="00B050"/>
                </a:solidFill>
                <a:latin typeface="Times New Roman" pitchFamily="18" charset="0"/>
                <a:ea typeface="仿宋_GB2312" pitchFamily="49" charset="-122"/>
                <a:cs typeface="Times New Roman" pitchFamily="18" charset="0"/>
              </a:rPr>
              <a:t>Individual</a:t>
            </a:r>
            <a:r>
              <a:rPr lang="zh-CN" altLang="en-US" sz="2200" b="1" dirty="0" smtClean="0">
                <a:solidFill>
                  <a:srgbClr val="00B050"/>
                </a:solidFill>
                <a:latin typeface="Times New Roman" pitchFamily="18" charset="0"/>
                <a:ea typeface="仿宋_GB2312" pitchFamily="49" charset="-122"/>
                <a:cs typeface="Times New Roman" pitchFamily="18" charset="0"/>
              </a:rPr>
              <a:t>）：</a:t>
            </a:r>
            <a:r>
              <a:rPr lang="zh-CN" altLang="en-US" sz="2200" dirty="0" smtClean="0">
                <a:latin typeface="Times New Roman" pitchFamily="18" charset="0"/>
                <a:ea typeface="仿宋_GB2312" pitchFamily="49" charset="-122"/>
                <a:cs typeface="Times New Roman" pitchFamily="18" charset="0"/>
              </a:rPr>
              <a:t>种群中的单个元素，通常由一个用于描述其基本遗传结构的数据结构来表示。例如，长度为</a:t>
            </a:r>
            <a:r>
              <a:rPr lang="en-US" altLang="zh-CN" sz="2200" dirty="0" smtClean="0">
                <a:latin typeface="Times New Roman" pitchFamily="18" charset="0"/>
                <a:ea typeface="仿宋_GB2312" pitchFamily="49" charset="-122"/>
                <a:cs typeface="Times New Roman" pitchFamily="18" charset="0"/>
              </a:rPr>
              <a:t>L</a:t>
            </a:r>
            <a:r>
              <a:rPr lang="en-US" altLang="zh-CN" sz="2200" i="1" dirty="0" smtClean="0">
                <a:latin typeface="Times New Roman" pitchFamily="18" charset="0"/>
                <a:ea typeface="仿宋_GB2312" pitchFamily="49" charset="-122"/>
                <a:cs typeface="Times New Roman" pitchFamily="18" charset="0"/>
              </a:rPr>
              <a:t> </a:t>
            </a:r>
            <a:r>
              <a:rPr lang="zh-CN" altLang="en-US" sz="2200" dirty="0" smtClean="0">
                <a:latin typeface="Times New Roman" pitchFamily="18" charset="0"/>
                <a:ea typeface="仿宋_GB2312" pitchFamily="49" charset="-122"/>
                <a:cs typeface="Times New Roman" pitchFamily="18" charset="0"/>
              </a:rPr>
              <a:t>的</a:t>
            </a:r>
            <a:r>
              <a:rPr lang="en-US" altLang="zh-CN" sz="2200" dirty="0" smtClean="0">
                <a:latin typeface="Times New Roman" pitchFamily="18" charset="0"/>
                <a:ea typeface="仿宋_GB2312" pitchFamily="49" charset="-122"/>
                <a:cs typeface="Times New Roman" pitchFamily="18" charset="0"/>
              </a:rPr>
              <a:t>0</a:t>
            </a:r>
            <a:r>
              <a:rPr lang="zh-CN" altLang="en-US" sz="2200" dirty="0">
                <a:latin typeface="Times New Roman" pitchFamily="18" charset="0"/>
                <a:ea typeface="仿宋_GB2312" pitchFamily="49" charset="-122"/>
                <a:cs typeface="Times New Roman" pitchFamily="18" charset="0"/>
              </a:rPr>
              <a:t>、</a:t>
            </a:r>
            <a:r>
              <a:rPr lang="en-US" altLang="zh-CN" sz="2200" dirty="0" smtClean="0">
                <a:latin typeface="Times New Roman" pitchFamily="18" charset="0"/>
                <a:ea typeface="仿宋_GB2312" pitchFamily="49" charset="-122"/>
                <a:cs typeface="Times New Roman" pitchFamily="18" charset="0"/>
              </a:rPr>
              <a:t>1</a:t>
            </a:r>
            <a:r>
              <a:rPr lang="zh-CN" altLang="en-US" sz="2200" dirty="0" smtClean="0">
                <a:latin typeface="Times New Roman" pitchFamily="18" charset="0"/>
                <a:ea typeface="仿宋_GB2312" pitchFamily="49" charset="-122"/>
                <a:cs typeface="Times New Roman" pitchFamily="18" charset="0"/>
              </a:rPr>
              <a:t>串</a:t>
            </a:r>
          </a:p>
          <a:p>
            <a:pPr marL="800100" lvl="1" indent="-342900">
              <a:lnSpc>
                <a:spcPct val="120000"/>
              </a:lnSpc>
              <a:spcBef>
                <a:spcPts val="1200"/>
              </a:spcBef>
              <a:buFont typeface="Arial" pitchFamily="34" charset="0"/>
              <a:buChar char="•"/>
            </a:pPr>
            <a:r>
              <a:rPr lang="zh-CN" altLang="en-US" sz="2200" b="1" dirty="0" smtClean="0">
                <a:solidFill>
                  <a:srgbClr val="00B050"/>
                </a:solidFill>
                <a:latin typeface="Times New Roman" pitchFamily="18" charset="0"/>
                <a:ea typeface="仿宋_GB2312" pitchFamily="49" charset="-122"/>
                <a:cs typeface="Times New Roman" pitchFamily="18" charset="0"/>
              </a:rPr>
              <a:t>染色体</a:t>
            </a:r>
            <a:r>
              <a:rPr lang="zh-CN" altLang="en-US" sz="2200" b="1" dirty="0">
                <a:solidFill>
                  <a:srgbClr val="00B050"/>
                </a:solidFill>
                <a:latin typeface="Times New Roman" pitchFamily="18" charset="0"/>
                <a:ea typeface="仿宋_GB2312" pitchFamily="49" charset="-122"/>
                <a:cs typeface="Times New Roman" pitchFamily="18" charset="0"/>
              </a:rPr>
              <a:t>（</a:t>
            </a:r>
            <a:r>
              <a:rPr lang="en-US" altLang="zh-CN" sz="2200" b="1" dirty="0">
                <a:solidFill>
                  <a:srgbClr val="00B050"/>
                </a:solidFill>
                <a:latin typeface="Times New Roman" pitchFamily="18" charset="0"/>
                <a:ea typeface="仿宋_GB2312" pitchFamily="49" charset="-122"/>
                <a:cs typeface="Times New Roman" pitchFamily="18" charset="0"/>
              </a:rPr>
              <a:t>Chromos</a:t>
            </a:r>
            <a:r>
              <a:rPr lang="zh-CN" altLang="en-US" sz="2200" b="1" dirty="0">
                <a:solidFill>
                  <a:srgbClr val="00B050"/>
                </a:solidFill>
                <a:latin typeface="Times New Roman" pitchFamily="18" charset="0"/>
                <a:ea typeface="仿宋_GB2312" pitchFamily="49" charset="-122"/>
                <a:cs typeface="Times New Roman" pitchFamily="18" charset="0"/>
              </a:rPr>
              <a:t>）</a:t>
            </a:r>
            <a:r>
              <a:rPr lang="zh-CN" altLang="en-US" sz="2200" b="1" dirty="0" smtClean="0">
                <a:solidFill>
                  <a:srgbClr val="00B050"/>
                </a:solidFill>
                <a:latin typeface="Times New Roman" pitchFamily="18" charset="0"/>
                <a:ea typeface="仿宋_GB2312" pitchFamily="49" charset="-122"/>
                <a:cs typeface="Times New Roman" pitchFamily="18" charset="0"/>
              </a:rPr>
              <a:t>：</a:t>
            </a:r>
            <a:r>
              <a:rPr lang="zh-CN" altLang="en-US" sz="2200" dirty="0" smtClean="0">
                <a:latin typeface="Times New Roman" pitchFamily="18" charset="0"/>
                <a:ea typeface="仿宋_GB2312" pitchFamily="49" charset="-122"/>
                <a:cs typeface="Times New Roman" pitchFamily="18" charset="0"/>
              </a:rPr>
              <a:t>对</a:t>
            </a:r>
            <a:r>
              <a:rPr lang="zh-CN" altLang="en-US" sz="2200" dirty="0">
                <a:latin typeface="Times New Roman" pitchFamily="18" charset="0"/>
                <a:ea typeface="仿宋_GB2312" pitchFamily="49" charset="-122"/>
                <a:cs typeface="Times New Roman" pitchFamily="18" charset="0"/>
              </a:rPr>
              <a:t>个体仿照基因编码进行编码后所得到的编码串。染色体</a:t>
            </a:r>
            <a:r>
              <a:rPr lang="zh-CN" altLang="en-US" sz="2200" dirty="0" smtClean="0">
                <a:latin typeface="Times New Roman" pitchFamily="18" charset="0"/>
                <a:ea typeface="仿宋_GB2312" pitchFamily="49" charset="-122"/>
                <a:cs typeface="Times New Roman" pitchFamily="18" charset="0"/>
              </a:rPr>
              <a:t>中的每</a:t>
            </a:r>
            <a:r>
              <a:rPr lang="en-US" altLang="en-US" sz="2200" dirty="0" smtClean="0">
                <a:latin typeface="Times New Roman" pitchFamily="18" charset="0"/>
                <a:ea typeface="仿宋_GB2312" pitchFamily="49" charset="-122"/>
                <a:cs typeface="Times New Roman" pitchFamily="18" charset="0"/>
              </a:rPr>
              <a:t>一</a:t>
            </a:r>
            <a:r>
              <a:rPr lang="zh-CN" altLang="en-US" sz="2200" dirty="0" smtClean="0">
                <a:latin typeface="Times New Roman" pitchFamily="18" charset="0"/>
                <a:ea typeface="仿宋_GB2312" pitchFamily="49" charset="-122"/>
                <a:cs typeface="Times New Roman" pitchFamily="18" charset="0"/>
              </a:rPr>
              <a:t>位称为</a:t>
            </a:r>
            <a:r>
              <a:rPr lang="zh-CN" altLang="en-US" sz="2200" dirty="0">
                <a:latin typeface="Times New Roman" pitchFamily="18" charset="0"/>
                <a:ea typeface="仿宋_GB2312" pitchFamily="49" charset="-122"/>
                <a:cs typeface="Times New Roman" pitchFamily="18" charset="0"/>
              </a:rPr>
              <a:t>基因，染色体上由若干个基因构成的一个有效信息段称为基因组</a:t>
            </a:r>
            <a:r>
              <a:rPr lang="zh-CN" altLang="en-US" sz="2200" dirty="0" smtClean="0">
                <a:latin typeface="Times New Roman" pitchFamily="18" charset="0"/>
                <a:ea typeface="仿宋_GB2312" pitchFamily="49" charset="-122"/>
                <a:cs typeface="Times New Roman" pitchFamily="18" charset="0"/>
              </a:rPr>
              <a:t>。</a:t>
            </a:r>
            <a:endParaRPr lang="zh-CN" altLang="en-US" sz="2200" dirty="0">
              <a:latin typeface="Times New Roman" pitchFamily="18" charset="0"/>
              <a:ea typeface="仿宋_GB2312" pitchFamily="49" charset="-122"/>
              <a:cs typeface="Times New Roman" pitchFamily="18" charset="0"/>
            </a:endParaRPr>
          </a:p>
        </p:txBody>
      </p:sp>
      <p:sp>
        <p:nvSpPr>
          <p:cNvPr id="98307" name="Text Box 3"/>
          <p:cNvSpPr txBox="1">
            <a:spLocks noChangeArrowheads="1"/>
          </p:cNvSpPr>
          <p:nvPr/>
        </p:nvSpPr>
        <p:spPr bwMode="auto">
          <a:xfrm>
            <a:off x="1619250" y="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a:t>
            </a: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503548" y="1448780"/>
            <a:ext cx="8173032" cy="455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50000"/>
              </a:lnSpc>
              <a:spcBef>
                <a:spcPts val="1800"/>
              </a:spcBef>
              <a:buFont typeface="Arial" pitchFamily="34" charset="0"/>
              <a:buChar char="•"/>
            </a:pPr>
            <a:r>
              <a:rPr lang="zh-CN" altLang="en-US" sz="2400" b="1" dirty="0" smtClean="0">
                <a:latin typeface="幼圆" pitchFamily="49" charset="-122"/>
                <a:ea typeface="幼圆" pitchFamily="49" charset="-122"/>
              </a:rPr>
              <a:t>基本概念：</a:t>
            </a:r>
            <a:endParaRPr lang="zh-CN" altLang="en-US" sz="2400" b="1" dirty="0">
              <a:latin typeface="幼圆" pitchFamily="49" charset="-122"/>
              <a:ea typeface="幼圆" pitchFamily="49" charset="-122"/>
            </a:endParaRPr>
          </a:p>
          <a:p>
            <a:pPr marL="800100" lvl="1" indent="-342900">
              <a:lnSpc>
                <a:spcPct val="120000"/>
              </a:lnSpc>
              <a:spcBef>
                <a:spcPts val="1200"/>
              </a:spcBef>
              <a:buFont typeface="Arial" pitchFamily="34" charset="0"/>
              <a:buChar char="•"/>
            </a:pPr>
            <a:r>
              <a:rPr lang="zh-CN" altLang="en-US" sz="2200" b="1" dirty="0">
                <a:solidFill>
                  <a:srgbClr val="00B050"/>
                </a:solidFill>
                <a:latin typeface="Times New Roman" pitchFamily="18" charset="0"/>
                <a:ea typeface="仿宋_GB2312" pitchFamily="49" charset="-122"/>
                <a:cs typeface="Times New Roman" pitchFamily="18" charset="0"/>
              </a:rPr>
              <a:t>适应度（</a:t>
            </a:r>
            <a:r>
              <a:rPr lang="en-US" altLang="zh-CN" sz="2200" b="1" dirty="0">
                <a:solidFill>
                  <a:srgbClr val="00B050"/>
                </a:solidFill>
                <a:latin typeface="Times New Roman" pitchFamily="18" charset="0"/>
                <a:ea typeface="仿宋_GB2312" pitchFamily="49" charset="-122"/>
                <a:cs typeface="Times New Roman" pitchFamily="18" charset="0"/>
              </a:rPr>
              <a:t>Fitness</a:t>
            </a:r>
            <a:r>
              <a:rPr lang="zh-CN" altLang="en-US" sz="2200" b="1" dirty="0">
                <a:solidFill>
                  <a:srgbClr val="00B050"/>
                </a:solidFill>
                <a:latin typeface="Times New Roman" pitchFamily="18" charset="0"/>
                <a:ea typeface="仿宋_GB2312" pitchFamily="49" charset="-122"/>
                <a:cs typeface="Times New Roman" pitchFamily="18" charset="0"/>
              </a:rPr>
              <a:t>）函数</a:t>
            </a:r>
            <a:r>
              <a:rPr lang="zh-CN" altLang="en-US" sz="2200" b="1" dirty="0" smtClean="0">
                <a:solidFill>
                  <a:srgbClr val="00B050"/>
                </a:solidFill>
                <a:latin typeface="Times New Roman" pitchFamily="18" charset="0"/>
                <a:ea typeface="仿宋_GB2312" pitchFamily="49" charset="-122"/>
                <a:cs typeface="Times New Roman" pitchFamily="18" charset="0"/>
              </a:rPr>
              <a:t>：</a:t>
            </a:r>
            <a:r>
              <a:rPr lang="zh-CN" altLang="en-US" sz="2200" dirty="0" smtClean="0">
                <a:latin typeface="Times New Roman" pitchFamily="18" charset="0"/>
                <a:ea typeface="仿宋_GB2312" pitchFamily="49" charset="-122"/>
                <a:cs typeface="Times New Roman" pitchFamily="18" charset="0"/>
              </a:rPr>
              <a:t>用来</a:t>
            </a:r>
            <a:r>
              <a:rPr lang="zh-CN" altLang="en-US" sz="2200" dirty="0">
                <a:latin typeface="Times New Roman" pitchFamily="18" charset="0"/>
                <a:ea typeface="仿宋_GB2312" pitchFamily="49" charset="-122"/>
                <a:cs typeface="Times New Roman" pitchFamily="18" charset="0"/>
              </a:rPr>
              <a:t>对种群中各个个体的环境适应性进行度量的</a:t>
            </a:r>
            <a:r>
              <a:rPr lang="zh-CN" altLang="en-US" sz="2200" dirty="0" smtClean="0">
                <a:latin typeface="Times New Roman" pitchFamily="18" charset="0"/>
                <a:ea typeface="仿宋_GB2312" pitchFamily="49" charset="-122"/>
                <a:cs typeface="Times New Roman" pitchFamily="18" charset="0"/>
              </a:rPr>
              <a:t>函数</a:t>
            </a:r>
            <a:r>
              <a:rPr lang="zh-CN" altLang="en-US" sz="2200" dirty="0">
                <a:latin typeface="Times New Roman" pitchFamily="18" charset="0"/>
                <a:ea typeface="仿宋_GB2312" pitchFamily="49" charset="-122"/>
                <a:cs typeface="Times New Roman" pitchFamily="18" charset="0"/>
              </a:rPr>
              <a:t>，</a:t>
            </a:r>
            <a:r>
              <a:rPr lang="zh-CN" altLang="en-US" sz="2200" dirty="0" smtClean="0">
                <a:latin typeface="Times New Roman" pitchFamily="18" charset="0"/>
                <a:ea typeface="仿宋_GB2312" pitchFamily="49" charset="-122"/>
                <a:cs typeface="Times New Roman" pitchFamily="18" charset="0"/>
              </a:rPr>
              <a:t>函数</a:t>
            </a:r>
            <a:r>
              <a:rPr lang="zh-CN" altLang="en-US" sz="2200" dirty="0">
                <a:latin typeface="Times New Roman" pitchFamily="18" charset="0"/>
                <a:ea typeface="仿宋_GB2312" pitchFamily="49" charset="-122"/>
                <a:cs typeface="Times New Roman" pitchFamily="18" charset="0"/>
              </a:rPr>
              <a:t>值是遗传算法实现优胜劣汰的主要依据</a:t>
            </a:r>
          </a:p>
          <a:p>
            <a:pPr marL="800100" lvl="1" indent="-342900">
              <a:lnSpc>
                <a:spcPct val="120000"/>
              </a:lnSpc>
              <a:spcBef>
                <a:spcPts val="1200"/>
              </a:spcBef>
              <a:buFont typeface="Arial" pitchFamily="34" charset="0"/>
              <a:buChar char="•"/>
            </a:pPr>
            <a:r>
              <a:rPr lang="zh-CN" altLang="en-US" sz="2200" b="1" dirty="0">
                <a:solidFill>
                  <a:srgbClr val="00B050"/>
                </a:solidFill>
                <a:latin typeface="Times New Roman" pitchFamily="18" charset="0"/>
                <a:ea typeface="仿宋_GB2312" pitchFamily="49" charset="-122"/>
                <a:cs typeface="Times New Roman" pitchFamily="18" charset="0"/>
              </a:rPr>
              <a:t>遗传操作（</a:t>
            </a:r>
            <a:r>
              <a:rPr lang="en-US" altLang="zh-CN" sz="2200" b="1" dirty="0">
                <a:solidFill>
                  <a:srgbClr val="00B050"/>
                </a:solidFill>
                <a:latin typeface="Times New Roman" pitchFamily="18" charset="0"/>
                <a:ea typeface="仿宋_GB2312" pitchFamily="49" charset="-122"/>
                <a:cs typeface="Times New Roman" pitchFamily="18" charset="0"/>
              </a:rPr>
              <a:t>Genetic Operator</a:t>
            </a:r>
            <a:r>
              <a:rPr lang="zh-CN" altLang="en-US" sz="2200" b="1" dirty="0">
                <a:solidFill>
                  <a:srgbClr val="00B050"/>
                </a:solidFill>
                <a:latin typeface="Times New Roman" pitchFamily="18" charset="0"/>
                <a:ea typeface="仿宋_GB2312" pitchFamily="49" charset="-122"/>
                <a:cs typeface="Times New Roman" pitchFamily="18" charset="0"/>
              </a:rPr>
              <a:t>）</a:t>
            </a:r>
            <a:r>
              <a:rPr lang="zh-CN" altLang="en-US" sz="2200" dirty="0" smtClean="0">
                <a:latin typeface="Times New Roman" pitchFamily="18" charset="0"/>
                <a:ea typeface="仿宋_GB2312" pitchFamily="49" charset="-122"/>
                <a:cs typeface="Times New Roman" pitchFamily="18" charset="0"/>
              </a:rPr>
              <a:t>：作用</a:t>
            </a:r>
            <a:r>
              <a:rPr lang="zh-CN" altLang="en-US" sz="2200" dirty="0">
                <a:latin typeface="Times New Roman" pitchFamily="18" charset="0"/>
                <a:ea typeface="仿宋_GB2312" pitchFamily="49" charset="-122"/>
                <a:cs typeface="Times New Roman" pitchFamily="18" charset="0"/>
              </a:rPr>
              <a:t>于种群而产生新的种群的操作</a:t>
            </a:r>
            <a:r>
              <a:rPr lang="zh-CN" altLang="en-US" sz="2200" dirty="0" smtClean="0">
                <a:latin typeface="Times New Roman" pitchFamily="18" charset="0"/>
                <a:ea typeface="仿宋_GB2312" pitchFamily="49" charset="-122"/>
                <a:cs typeface="Times New Roman" pitchFamily="18" charset="0"/>
              </a:rPr>
              <a:t>。</a:t>
            </a:r>
            <a:endParaRPr lang="en-US" altLang="zh-CN" sz="2200" dirty="0" smtClean="0">
              <a:latin typeface="Times New Roman" pitchFamily="18" charset="0"/>
              <a:ea typeface="仿宋_GB2312" pitchFamily="49" charset="-122"/>
              <a:cs typeface="Times New Roman" pitchFamily="18" charset="0"/>
            </a:endParaRPr>
          </a:p>
          <a:p>
            <a:pPr marL="1257300" lvl="2" indent="-342900">
              <a:lnSpc>
                <a:spcPct val="120000"/>
              </a:lnSpc>
              <a:spcBef>
                <a:spcPts val="1200"/>
              </a:spcBef>
              <a:buFont typeface="Wingdings" pitchFamily="2" charset="2"/>
              <a:buChar char="ü"/>
            </a:pPr>
            <a:r>
              <a:rPr lang="zh-CN" altLang="en-US" sz="2000" b="1" dirty="0" smtClean="0">
                <a:solidFill>
                  <a:srgbClr val="7030A0"/>
                </a:solidFill>
                <a:latin typeface="Times New Roman" pitchFamily="18" charset="0"/>
                <a:ea typeface="仿宋_GB2312" pitchFamily="49" charset="-122"/>
                <a:cs typeface="Times New Roman" pitchFamily="18" charset="0"/>
              </a:rPr>
              <a:t>选择</a:t>
            </a:r>
            <a:r>
              <a:rPr lang="zh-CN" altLang="en-US" sz="2000" b="1" dirty="0">
                <a:solidFill>
                  <a:srgbClr val="7030A0"/>
                </a:solidFill>
                <a:latin typeface="Times New Roman" pitchFamily="18" charset="0"/>
                <a:ea typeface="仿宋_GB2312" pitchFamily="49" charset="-122"/>
                <a:cs typeface="Times New Roman" pitchFamily="18" charset="0"/>
              </a:rPr>
              <a:t>（</a:t>
            </a:r>
            <a:r>
              <a:rPr lang="en-US" altLang="zh-CN" sz="2000" b="1" dirty="0">
                <a:solidFill>
                  <a:srgbClr val="7030A0"/>
                </a:solidFill>
                <a:latin typeface="Times New Roman" pitchFamily="18" charset="0"/>
                <a:ea typeface="仿宋_GB2312" pitchFamily="49" charset="-122"/>
                <a:cs typeface="Times New Roman" pitchFamily="18" charset="0"/>
              </a:rPr>
              <a:t>Selection</a:t>
            </a:r>
            <a:r>
              <a:rPr lang="zh-CN" altLang="en-US" sz="2000" b="1" dirty="0">
                <a:solidFill>
                  <a:srgbClr val="7030A0"/>
                </a:solidFill>
                <a:latin typeface="Times New Roman" pitchFamily="18" charset="0"/>
                <a:ea typeface="仿宋_GB2312" pitchFamily="49" charset="-122"/>
                <a:cs typeface="Times New Roman" pitchFamily="18" charset="0"/>
              </a:rPr>
              <a:t>）    </a:t>
            </a:r>
            <a:endParaRPr lang="en-US" altLang="zh-CN" sz="2000" b="1" dirty="0" smtClean="0">
              <a:solidFill>
                <a:srgbClr val="7030A0"/>
              </a:solidFill>
              <a:latin typeface="Times New Roman" pitchFamily="18" charset="0"/>
              <a:ea typeface="仿宋_GB2312" pitchFamily="49" charset="-122"/>
              <a:cs typeface="Times New Roman" pitchFamily="18" charset="0"/>
            </a:endParaRPr>
          </a:p>
          <a:p>
            <a:pPr marL="1257300" lvl="2" indent="-342900">
              <a:lnSpc>
                <a:spcPct val="120000"/>
              </a:lnSpc>
              <a:spcBef>
                <a:spcPts val="1200"/>
              </a:spcBef>
              <a:buFont typeface="Wingdings" pitchFamily="2" charset="2"/>
              <a:buChar char="ü"/>
            </a:pPr>
            <a:r>
              <a:rPr lang="zh-CN" altLang="en-US" sz="2000" b="1" dirty="0" smtClean="0">
                <a:solidFill>
                  <a:srgbClr val="7030A0"/>
                </a:solidFill>
                <a:latin typeface="Times New Roman" pitchFamily="18" charset="0"/>
                <a:ea typeface="仿宋_GB2312" pitchFamily="49" charset="-122"/>
                <a:cs typeface="Times New Roman" pitchFamily="18" charset="0"/>
              </a:rPr>
              <a:t>交叉</a:t>
            </a:r>
            <a:r>
              <a:rPr lang="zh-CN" altLang="en-US" sz="2000" b="1" dirty="0">
                <a:solidFill>
                  <a:srgbClr val="7030A0"/>
                </a:solidFill>
                <a:latin typeface="Times New Roman" pitchFamily="18" charset="0"/>
                <a:ea typeface="仿宋_GB2312" pitchFamily="49" charset="-122"/>
                <a:cs typeface="Times New Roman" pitchFamily="18" charset="0"/>
              </a:rPr>
              <a:t>（</a:t>
            </a:r>
            <a:r>
              <a:rPr lang="en-US" altLang="zh-CN" sz="2000" b="1" dirty="0">
                <a:solidFill>
                  <a:srgbClr val="7030A0"/>
                </a:solidFill>
                <a:latin typeface="Times New Roman" pitchFamily="18" charset="0"/>
                <a:ea typeface="仿宋_GB2312" pitchFamily="49" charset="-122"/>
                <a:cs typeface="Times New Roman" pitchFamily="18" charset="0"/>
              </a:rPr>
              <a:t>Cross-over</a:t>
            </a:r>
            <a:r>
              <a:rPr lang="zh-CN" altLang="en-US" sz="2000" b="1" dirty="0">
                <a:solidFill>
                  <a:srgbClr val="7030A0"/>
                </a:solidFill>
                <a:latin typeface="Times New Roman" pitchFamily="18" charset="0"/>
                <a:ea typeface="仿宋_GB2312" pitchFamily="49" charset="-122"/>
                <a:cs typeface="Times New Roman" pitchFamily="18" charset="0"/>
              </a:rPr>
              <a:t>）    </a:t>
            </a:r>
            <a:endParaRPr lang="en-US" altLang="zh-CN" sz="2000" b="1" dirty="0" smtClean="0">
              <a:solidFill>
                <a:srgbClr val="7030A0"/>
              </a:solidFill>
              <a:latin typeface="Times New Roman" pitchFamily="18" charset="0"/>
              <a:ea typeface="仿宋_GB2312" pitchFamily="49" charset="-122"/>
              <a:cs typeface="Times New Roman" pitchFamily="18" charset="0"/>
            </a:endParaRPr>
          </a:p>
          <a:p>
            <a:pPr marL="1257300" lvl="2" indent="-342900">
              <a:lnSpc>
                <a:spcPct val="120000"/>
              </a:lnSpc>
              <a:spcBef>
                <a:spcPts val="1200"/>
              </a:spcBef>
              <a:buFont typeface="Wingdings" pitchFamily="2" charset="2"/>
              <a:buChar char="ü"/>
            </a:pPr>
            <a:r>
              <a:rPr lang="zh-CN" altLang="en-US" sz="2000" b="1" dirty="0" smtClean="0">
                <a:solidFill>
                  <a:srgbClr val="7030A0"/>
                </a:solidFill>
                <a:latin typeface="Times New Roman" pitchFamily="18" charset="0"/>
                <a:ea typeface="仿宋_GB2312" pitchFamily="49" charset="-122"/>
                <a:cs typeface="Times New Roman" pitchFamily="18" charset="0"/>
              </a:rPr>
              <a:t>变异</a:t>
            </a:r>
            <a:r>
              <a:rPr lang="zh-CN" altLang="en-US" sz="2000" b="1" dirty="0">
                <a:solidFill>
                  <a:srgbClr val="7030A0"/>
                </a:solidFill>
                <a:latin typeface="Times New Roman" pitchFamily="18" charset="0"/>
                <a:ea typeface="仿宋_GB2312" pitchFamily="49" charset="-122"/>
                <a:cs typeface="Times New Roman" pitchFamily="18" charset="0"/>
              </a:rPr>
              <a:t>（</a:t>
            </a:r>
            <a:r>
              <a:rPr lang="en-US" altLang="zh-CN" sz="2000" b="1" dirty="0">
                <a:solidFill>
                  <a:srgbClr val="7030A0"/>
                </a:solidFill>
                <a:latin typeface="Times New Roman" pitchFamily="18" charset="0"/>
                <a:ea typeface="仿宋_GB2312" pitchFamily="49" charset="-122"/>
                <a:cs typeface="Times New Roman" pitchFamily="18" charset="0"/>
              </a:rPr>
              <a:t>Mutation</a:t>
            </a:r>
            <a:r>
              <a:rPr lang="zh-CN" altLang="en-US" sz="2000" b="1" dirty="0">
                <a:solidFill>
                  <a:srgbClr val="7030A0"/>
                </a:solidFill>
                <a:latin typeface="Times New Roman" pitchFamily="18" charset="0"/>
                <a:ea typeface="仿宋_GB2312" pitchFamily="49" charset="-122"/>
                <a:cs typeface="Times New Roman" pitchFamily="18" charset="0"/>
              </a:rPr>
              <a:t>） </a:t>
            </a:r>
          </a:p>
        </p:txBody>
      </p:sp>
      <p:sp>
        <p:nvSpPr>
          <p:cNvPr id="98307" name="Text Box 3"/>
          <p:cNvSpPr txBox="1">
            <a:spLocks noChangeArrowheads="1"/>
          </p:cNvSpPr>
          <p:nvPr/>
        </p:nvSpPr>
        <p:spPr bwMode="auto">
          <a:xfrm>
            <a:off x="1619250" y="224644"/>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a:t>
            </a:r>
          </a:p>
        </p:txBody>
      </p:sp>
    </p:spTree>
    <p:extLst>
      <p:ext uri="{BB962C8B-B14F-4D97-AF65-F5344CB8AC3E}">
        <p14:creationId xmlns:p14="http://schemas.microsoft.com/office/powerpoint/2010/main" val="1437776023"/>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3" name="Text Box 5"/>
          <p:cNvSpPr txBox="1">
            <a:spLocks noChangeArrowheads="1"/>
          </p:cNvSpPr>
          <p:nvPr/>
        </p:nvSpPr>
        <p:spPr bwMode="auto">
          <a:xfrm>
            <a:off x="232755" y="980728"/>
            <a:ext cx="8353052" cy="5709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10000"/>
              </a:lnSpc>
              <a:spcBef>
                <a:spcPct val="10000"/>
              </a:spcBef>
            </a:pPr>
            <a:r>
              <a:rPr lang="zh-CN" altLang="en-US" sz="2000" b="1" dirty="0" smtClean="0">
                <a:latin typeface="幼圆" pitchFamily="49" charset="-122"/>
                <a:ea typeface="幼圆" pitchFamily="49" charset="-122"/>
              </a:rPr>
              <a:t>遗传</a:t>
            </a:r>
            <a:r>
              <a:rPr lang="zh-CN" altLang="en-US" sz="2000" b="1" dirty="0">
                <a:latin typeface="幼圆" pitchFamily="49" charset="-122"/>
                <a:ea typeface="幼圆" pitchFamily="49" charset="-122"/>
              </a:rPr>
              <a:t>算法主要由</a:t>
            </a:r>
            <a:r>
              <a:rPr lang="zh-CN" altLang="en-US" sz="2000" b="1" dirty="0">
                <a:solidFill>
                  <a:srgbClr val="0000FF"/>
                </a:solidFill>
                <a:latin typeface="幼圆" pitchFamily="49" charset="-122"/>
                <a:ea typeface="幼圆" pitchFamily="49" charset="-122"/>
              </a:rPr>
              <a:t>染色体编码、初始种群设定、适应度函数设定、遗传操作设计</a:t>
            </a:r>
            <a:r>
              <a:rPr lang="zh-CN" altLang="en-US" sz="2000" b="1" dirty="0">
                <a:latin typeface="幼圆" pitchFamily="49" charset="-122"/>
                <a:ea typeface="幼圆" pitchFamily="49" charset="-122"/>
              </a:rPr>
              <a:t>等几大部分所组成</a:t>
            </a:r>
            <a:r>
              <a:rPr lang="zh-CN" altLang="en-US" sz="2000" b="1" dirty="0" smtClean="0">
                <a:solidFill>
                  <a:srgbClr val="0000CC"/>
                </a:solidFill>
                <a:latin typeface="幼圆" pitchFamily="49" charset="-122"/>
                <a:ea typeface="幼圆" pitchFamily="49" charset="-122"/>
              </a:rPr>
              <a:t>，</a:t>
            </a:r>
            <a:endParaRPr lang="en-US" altLang="zh-CN" sz="2000" b="1" dirty="0" smtClean="0">
              <a:solidFill>
                <a:srgbClr val="0000CC"/>
              </a:solidFill>
              <a:latin typeface="幼圆" pitchFamily="49" charset="-122"/>
              <a:ea typeface="幼圆" pitchFamily="49" charset="-122"/>
            </a:endParaRPr>
          </a:p>
          <a:p>
            <a:pPr>
              <a:lnSpc>
                <a:spcPct val="110000"/>
              </a:lnSpc>
              <a:spcBef>
                <a:spcPts val="1800"/>
              </a:spcBef>
            </a:pPr>
            <a:r>
              <a:rPr lang="zh-CN" altLang="en-US" sz="2000" b="1" dirty="0" smtClean="0">
                <a:solidFill>
                  <a:srgbClr val="C00000"/>
                </a:solidFill>
                <a:latin typeface="幼圆" pitchFamily="49" charset="-122"/>
                <a:ea typeface="幼圆" pitchFamily="49" charset="-122"/>
              </a:rPr>
              <a:t>算法基本步骤：</a:t>
            </a:r>
            <a:r>
              <a:rPr lang="zh-CN" altLang="en-US" sz="2000" dirty="0" smtClean="0">
                <a:solidFill>
                  <a:srgbClr val="C00000"/>
                </a:solidFill>
                <a:latin typeface="幼圆" pitchFamily="49" charset="-122"/>
                <a:ea typeface="幼圆" pitchFamily="49" charset="-122"/>
              </a:rPr>
              <a:t>    </a:t>
            </a:r>
            <a:endParaRPr lang="zh-CN" altLang="en-US" sz="2000" dirty="0">
              <a:solidFill>
                <a:srgbClr val="C00000"/>
              </a:solidFill>
              <a:latin typeface="幼圆" pitchFamily="49" charset="-122"/>
              <a:ea typeface="幼圆" pitchFamily="49" charset="-122"/>
            </a:endParaRPr>
          </a:p>
          <a:p>
            <a:pPr marL="914400" lvl="1" indent="-457200">
              <a:lnSpc>
                <a:spcPct val="110000"/>
              </a:lnSpc>
              <a:spcBef>
                <a:spcPct val="10000"/>
              </a:spcBef>
              <a:buFont typeface="+mj-lt"/>
              <a:buAutoNum type="arabicPeriod"/>
            </a:pPr>
            <a:r>
              <a:rPr lang="zh-CN" altLang="en-US" sz="2000" dirty="0" smtClean="0">
                <a:latin typeface="仿宋_GB2312" pitchFamily="49" charset="-122"/>
                <a:ea typeface="仿宋_GB2312" pitchFamily="49" charset="-122"/>
              </a:rPr>
              <a:t>选择</a:t>
            </a:r>
            <a:r>
              <a:rPr lang="zh-CN" altLang="en-US" sz="2000" dirty="0">
                <a:latin typeface="仿宋_GB2312" pitchFamily="49" charset="-122"/>
                <a:ea typeface="仿宋_GB2312" pitchFamily="49" charset="-122"/>
              </a:rPr>
              <a:t>编码策略，将问题搜索空间中每个可能的点用相应的编码策略表示出来，即形成染色体；</a:t>
            </a:r>
          </a:p>
          <a:p>
            <a:pPr marL="914400" lvl="1" indent="-457200">
              <a:lnSpc>
                <a:spcPct val="110000"/>
              </a:lnSpc>
              <a:spcBef>
                <a:spcPct val="10000"/>
              </a:spcBef>
              <a:buFont typeface="+mj-lt"/>
              <a:buAutoNum type="arabicPeriod"/>
            </a:pPr>
            <a:r>
              <a:rPr lang="zh-CN" altLang="en-US" sz="2000" b="1" dirty="0" smtClean="0">
                <a:solidFill>
                  <a:srgbClr val="FF0000"/>
                </a:solidFill>
                <a:latin typeface="仿宋_GB2312" pitchFamily="49" charset="-122"/>
                <a:ea typeface="仿宋_GB2312" pitchFamily="49" charset="-122"/>
              </a:rPr>
              <a:t>定义</a:t>
            </a:r>
            <a:r>
              <a:rPr lang="zh-CN" altLang="en-US" sz="2000" b="1" dirty="0">
                <a:solidFill>
                  <a:srgbClr val="FF0000"/>
                </a:solidFill>
                <a:latin typeface="仿宋_GB2312" pitchFamily="49" charset="-122"/>
                <a:ea typeface="仿宋_GB2312" pitchFamily="49" charset="-122"/>
              </a:rPr>
              <a:t>遗传策略</a:t>
            </a:r>
            <a:r>
              <a:rPr lang="zh-CN" altLang="en-US" sz="2000" b="1" dirty="0">
                <a:solidFill>
                  <a:srgbClr val="0000CC"/>
                </a:solidFill>
                <a:latin typeface="仿宋_GB2312" pitchFamily="49" charset="-122"/>
                <a:ea typeface="仿宋_GB2312" pitchFamily="49" charset="-122"/>
              </a:rPr>
              <a:t>，</a:t>
            </a:r>
            <a:r>
              <a:rPr lang="zh-CN" altLang="en-US" sz="2000" b="1" dirty="0">
                <a:solidFill>
                  <a:srgbClr val="0000FF"/>
                </a:solidFill>
                <a:latin typeface="仿宋_GB2312" pitchFamily="49" charset="-122"/>
                <a:ea typeface="仿宋_GB2312" pitchFamily="49" charset="-122"/>
              </a:rPr>
              <a:t>包括种群规模</a:t>
            </a:r>
            <a:r>
              <a:rPr lang="en-US" altLang="zh-CN" sz="2000" b="1" dirty="0">
                <a:solidFill>
                  <a:srgbClr val="0000FF"/>
                </a:solidFill>
                <a:latin typeface="仿宋_GB2312" pitchFamily="49" charset="-122"/>
                <a:ea typeface="仿宋_GB2312" pitchFamily="49" charset="-122"/>
              </a:rPr>
              <a:t>N</a:t>
            </a:r>
            <a:r>
              <a:rPr lang="zh-CN" altLang="en-US" sz="2000" b="1" dirty="0">
                <a:solidFill>
                  <a:srgbClr val="0000FF"/>
                </a:solidFill>
                <a:latin typeface="仿宋_GB2312" pitchFamily="49" charset="-122"/>
                <a:ea typeface="仿宋_GB2312" pitchFamily="49" charset="-122"/>
              </a:rPr>
              <a:t>，交叉、变异方法，以及选择概率</a:t>
            </a:r>
            <a:r>
              <a:rPr lang="en-US" altLang="zh-CN" sz="2000" b="1" dirty="0" err="1">
                <a:solidFill>
                  <a:srgbClr val="0000FF"/>
                </a:solidFill>
                <a:latin typeface="仿宋_GB2312" pitchFamily="49" charset="-122"/>
                <a:ea typeface="仿宋_GB2312" pitchFamily="49" charset="-122"/>
              </a:rPr>
              <a:t>Pr</a:t>
            </a:r>
            <a:r>
              <a:rPr lang="zh-CN" altLang="en-US" sz="2000" b="1" dirty="0">
                <a:solidFill>
                  <a:srgbClr val="0000FF"/>
                </a:solidFill>
                <a:latin typeface="仿宋_GB2312" pitchFamily="49" charset="-122"/>
                <a:ea typeface="仿宋_GB2312" pitchFamily="49" charset="-122"/>
              </a:rPr>
              <a:t>、交叉概率</a:t>
            </a:r>
            <a:r>
              <a:rPr lang="en-US" altLang="zh-CN" sz="2000" b="1" dirty="0">
                <a:solidFill>
                  <a:srgbClr val="0000FF"/>
                </a:solidFill>
                <a:latin typeface="仿宋_GB2312" pitchFamily="49" charset="-122"/>
                <a:ea typeface="仿宋_GB2312" pitchFamily="49" charset="-122"/>
              </a:rPr>
              <a:t>Pc</a:t>
            </a:r>
            <a:r>
              <a:rPr lang="zh-CN" altLang="en-US" sz="2000" b="1" dirty="0">
                <a:solidFill>
                  <a:srgbClr val="0000FF"/>
                </a:solidFill>
                <a:latin typeface="仿宋_GB2312" pitchFamily="49" charset="-122"/>
                <a:ea typeface="仿宋_GB2312" pitchFamily="49" charset="-122"/>
              </a:rPr>
              <a:t>、变异概率</a:t>
            </a:r>
            <a:r>
              <a:rPr lang="en-US" altLang="zh-CN" sz="2000" b="1" dirty="0">
                <a:solidFill>
                  <a:srgbClr val="0000FF"/>
                </a:solidFill>
                <a:latin typeface="仿宋_GB2312" pitchFamily="49" charset="-122"/>
                <a:ea typeface="仿宋_GB2312" pitchFamily="49" charset="-122"/>
              </a:rPr>
              <a:t>Pm</a:t>
            </a:r>
            <a:r>
              <a:rPr lang="zh-CN" altLang="en-US" sz="2000" b="1" dirty="0">
                <a:solidFill>
                  <a:srgbClr val="0000FF"/>
                </a:solidFill>
                <a:latin typeface="仿宋_GB2312" pitchFamily="49" charset="-122"/>
                <a:ea typeface="仿宋_GB2312" pitchFamily="49" charset="-122"/>
              </a:rPr>
              <a:t>等遗传参数；</a:t>
            </a:r>
          </a:p>
          <a:p>
            <a:pPr marL="914400" lvl="1" indent="-457200">
              <a:lnSpc>
                <a:spcPct val="110000"/>
              </a:lnSpc>
              <a:spcBef>
                <a:spcPct val="10000"/>
              </a:spcBef>
              <a:buFont typeface="+mj-lt"/>
              <a:buAutoNum type="arabicPeriod"/>
            </a:pPr>
            <a:r>
              <a:rPr lang="zh-CN" altLang="en-US" sz="2000" dirty="0" smtClean="0">
                <a:latin typeface="仿宋_GB2312" pitchFamily="49" charset="-122"/>
                <a:ea typeface="仿宋_GB2312" pitchFamily="49" charset="-122"/>
              </a:rPr>
              <a:t>令</a:t>
            </a:r>
            <a:r>
              <a:rPr lang="en-US" altLang="zh-CN" sz="2000" dirty="0">
                <a:latin typeface="仿宋_GB2312" pitchFamily="49" charset="-122"/>
                <a:ea typeface="仿宋_GB2312" pitchFamily="49" charset="-122"/>
              </a:rPr>
              <a:t>t=0</a:t>
            </a:r>
            <a:r>
              <a:rPr lang="zh-CN" altLang="en-US" sz="2000" dirty="0">
                <a:latin typeface="仿宋_GB2312" pitchFamily="49" charset="-122"/>
                <a:ea typeface="仿宋_GB2312" pitchFamily="49" charset="-122"/>
              </a:rPr>
              <a:t>，随机选择</a:t>
            </a:r>
            <a:r>
              <a:rPr lang="en-US" altLang="zh-CN" sz="2000" dirty="0">
                <a:latin typeface="仿宋_GB2312" pitchFamily="49" charset="-122"/>
                <a:ea typeface="仿宋_GB2312" pitchFamily="49" charset="-122"/>
              </a:rPr>
              <a:t>N</a:t>
            </a:r>
            <a:r>
              <a:rPr lang="zh-CN" altLang="en-US" sz="2000" dirty="0">
                <a:latin typeface="仿宋_GB2312" pitchFamily="49" charset="-122"/>
                <a:ea typeface="仿宋_GB2312" pitchFamily="49" charset="-122"/>
              </a:rPr>
              <a:t>个染色体初始化种群</a:t>
            </a:r>
            <a:r>
              <a:rPr lang="en-US" altLang="zh-CN" sz="2000" dirty="0">
                <a:latin typeface="仿宋_GB2312" pitchFamily="49" charset="-122"/>
                <a:ea typeface="仿宋_GB2312" pitchFamily="49" charset="-122"/>
              </a:rPr>
              <a:t>P(0)</a:t>
            </a:r>
            <a:r>
              <a:rPr lang="zh-CN" altLang="en-US" sz="2000" dirty="0">
                <a:latin typeface="仿宋_GB2312" pitchFamily="49" charset="-122"/>
                <a:ea typeface="仿宋_GB2312" pitchFamily="49" charset="-122"/>
              </a:rPr>
              <a:t>；</a:t>
            </a:r>
          </a:p>
          <a:p>
            <a:pPr marL="914400" lvl="1" indent="-457200">
              <a:lnSpc>
                <a:spcPct val="110000"/>
              </a:lnSpc>
              <a:spcBef>
                <a:spcPct val="10000"/>
              </a:spcBef>
              <a:buFont typeface="+mj-lt"/>
              <a:buAutoNum type="arabicPeriod"/>
            </a:pPr>
            <a:r>
              <a:rPr lang="zh-CN" altLang="en-US" sz="2000" b="1" dirty="0" smtClean="0">
                <a:solidFill>
                  <a:srgbClr val="FF0000"/>
                </a:solidFill>
                <a:latin typeface="仿宋_GB2312" pitchFamily="49" charset="-122"/>
                <a:ea typeface="仿宋_GB2312" pitchFamily="49" charset="-122"/>
              </a:rPr>
              <a:t>定义</a:t>
            </a:r>
            <a:r>
              <a:rPr lang="zh-CN" altLang="en-US" sz="2000" b="1" dirty="0">
                <a:solidFill>
                  <a:srgbClr val="FF0000"/>
                </a:solidFill>
                <a:latin typeface="仿宋_GB2312" pitchFamily="49" charset="-122"/>
                <a:ea typeface="仿宋_GB2312" pitchFamily="49" charset="-122"/>
              </a:rPr>
              <a:t>适应度函数</a:t>
            </a:r>
            <a:r>
              <a:rPr lang="en-US" altLang="zh-CN" sz="2000" b="1" dirty="0" smtClean="0">
                <a:solidFill>
                  <a:srgbClr val="FF0000"/>
                </a:solidFill>
                <a:latin typeface="仿宋_GB2312" pitchFamily="49" charset="-122"/>
                <a:ea typeface="仿宋_GB2312" pitchFamily="49" charset="-122"/>
              </a:rPr>
              <a:t>f</a:t>
            </a:r>
            <a:r>
              <a:rPr lang="zh-CN" altLang="en-US" sz="2000" b="1" dirty="0" smtClean="0">
                <a:solidFill>
                  <a:srgbClr val="FF0000"/>
                </a:solidFill>
                <a:latin typeface="仿宋_GB2312" pitchFamily="49" charset="-122"/>
                <a:ea typeface="仿宋_GB2312" pitchFamily="49" charset="-122"/>
              </a:rPr>
              <a:t>；</a:t>
            </a:r>
            <a:endParaRPr lang="zh-CN" altLang="en-US" sz="2000" b="1" dirty="0">
              <a:solidFill>
                <a:srgbClr val="FF0000"/>
              </a:solidFill>
              <a:latin typeface="仿宋_GB2312" pitchFamily="49" charset="-122"/>
              <a:ea typeface="仿宋_GB2312" pitchFamily="49" charset="-122"/>
            </a:endParaRPr>
          </a:p>
          <a:p>
            <a:pPr marL="914400" lvl="1" indent="-457200">
              <a:lnSpc>
                <a:spcPct val="110000"/>
              </a:lnSpc>
              <a:spcBef>
                <a:spcPct val="10000"/>
              </a:spcBef>
              <a:buFont typeface="+mj-lt"/>
              <a:buAutoNum type="arabicPeriod"/>
            </a:pPr>
            <a:r>
              <a:rPr lang="zh-CN" altLang="en-US" sz="2000" dirty="0" smtClean="0">
                <a:latin typeface="仿宋_GB2312" pitchFamily="49" charset="-122"/>
                <a:ea typeface="仿宋_GB2312" pitchFamily="49" charset="-122"/>
              </a:rPr>
              <a:t>计算</a:t>
            </a:r>
            <a:r>
              <a:rPr lang="en-US" altLang="zh-CN" sz="2000" dirty="0">
                <a:latin typeface="仿宋_GB2312" pitchFamily="49" charset="-122"/>
                <a:ea typeface="仿宋_GB2312" pitchFamily="49" charset="-122"/>
              </a:rPr>
              <a:t>P(t)</a:t>
            </a:r>
            <a:r>
              <a:rPr lang="zh-CN" altLang="en-US" sz="2000" dirty="0">
                <a:latin typeface="仿宋_GB2312" pitchFamily="49" charset="-122"/>
                <a:ea typeface="仿宋_GB2312" pitchFamily="49" charset="-122"/>
              </a:rPr>
              <a:t>中每个染色体的适应值；</a:t>
            </a:r>
          </a:p>
          <a:p>
            <a:pPr marL="914400" lvl="1" indent="-457200">
              <a:lnSpc>
                <a:spcPct val="110000"/>
              </a:lnSpc>
              <a:spcBef>
                <a:spcPct val="10000"/>
              </a:spcBef>
              <a:buFont typeface="+mj-lt"/>
              <a:buAutoNum type="arabicPeriod"/>
            </a:pPr>
            <a:r>
              <a:rPr lang="en-US" altLang="zh-CN" sz="2000" dirty="0" smtClean="0">
                <a:latin typeface="仿宋_GB2312" pitchFamily="49" charset="-122"/>
                <a:ea typeface="仿宋_GB2312" pitchFamily="49" charset="-122"/>
              </a:rPr>
              <a:t>t=t+1</a:t>
            </a:r>
            <a:r>
              <a:rPr lang="zh-CN" altLang="en-US" sz="2000" dirty="0">
                <a:latin typeface="仿宋_GB2312" pitchFamily="49" charset="-122"/>
                <a:ea typeface="仿宋_GB2312" pitchFamily="49" charset="-122"/>
              </a:rPr>
              <a:t>；</a:t>
            </a:r>
          </a:p>
          <a:p>
            <a:pPr marL="914400" lvl="1" indent="-457200">
              <a:lnSpc>
                <a:spcPct val="110000"/>
              </a:lnSpc>
              <a:spcBef>
                <a:spcPct val="10000"/>
              </a:spcBef>
              <a:buFont typeface="+mj-lt"/>
              <a:buAutoNum type="arabicPeriod"/>
            </a:pPr>
            <a:r>
              <a:rPr lang="zh-CN" altLang="en-US" sz="2000" dirty="0" smtClean="0">
                <a:latin typeface="仿宋_GB2312" pitchFamily="49" charset="-122"/>
                <a:ea typeface="仿宋_GB2312" pitchFamily="49" charset="-122"/>
              </a:rPr>
              <a:t>运用</a:t>
            </a:r>
            <a:r>
              <a:rPr lang="zh-CN" altLang="en-US" sz="2000" dirty="0">
                <a:latin typeface="仿宋_GB2312" pitchFamily="49" charset="-122"/>
                <a:ea typeface="仿宋_GB2312" pitchFamily="49" charset="-122"/>
              </a:rPr>
              <a:t>选择算子，从</a:t>
            </a:r>
            <a:r>
              <a:rPr lang="en-US" altLang="zh-CN" sz="2000" dirty="0">
                <a:latin typeface="仿宋_GB2312" pitchFamily="49" charset="-122"/>
                <a:ea typeface="仿宋_GB2312" pitchFamily="49" charset="-122"/>
              </a:rPr>
              <a:t>P(t-1)</a:t>
            </a:r>
            <a:r>
              <a:rPr lang="zh-CN" altLang="en-US" sz="2000" dirty="0">
                <a:latin typeface="仿宋_GB2312" pitchFamily="49" charset="-122"/>
                <a:ea typeface="仿宋_GB2312" pitchFamily="49" charset="-122"/>
              </a:rPr>
              <a:t>中得到</a:t>
            </a:r>
            <a:r>
              <a:rPr lang="en-US" altLang="zh-CN" sz="2000" dirty="0">
                <a:latin typeface="仿宋_GB2312" pitchFamily="49" charset="-122"/>
                <a:ea typeface="仿宋_GB2312" pitchFamily="49" charset="-122"/>
              </a:rPr>
              <a:t>P(t)</a:t>
            </a:r>
            <a:r>
              <a:rPr lang="zh-CN" altLang="en-US" sz="2000" dirty="0">
                <a:latin typeface="仿宋_GB2312" pitchFamily="49" charset="-122"/>
                <a:ea typeface="仿宋_GB2312" pitchFamily="49" charset="-122"/>
              </a:rPr>
              <a:t>；</a:t>
            </a:r>
          </a:p>
          <a:p>
            <a:pPr marL="914400" lvl="1" indent="-457200">
              <a:lnSpc>
                <a:spcPct val="110000"/>
              </a:lnSpc>
              <a:spcBef>
                <a:spcPct val="10000"/>
              </a:spcBef>
              <a:buFont typeface="+mj-lt"/>
              <a:buAutoNum type="arabicPeriod"/>
            </a:pPr>
            <a:r>
              <a:rPr lang="zh-CN" altLang="en-US" sz="2000" dirty="0" smtClean="0">
                <a:latin typeface="仿宋_GB2312" pitchFamily="49" charset="-122"/>
                <a:ea typeface="仿宋_GB2312" pitchFamily="49" charset="-122"/>
              </a:rPr>
              <a:t>对</a:t>
            </a:r>
            <a:r>
              <a:rPr lang="en-US" altLang="zh-CN" sz="2000" dirty="0">
                <a:latin typeface="仿宋_GB2312" pitchFamily="49" charset="-122"/>
                <a:ea typeface="仿宋_GB2312" pitchFamily="49" charset="-122"/>
              </a:rPr>
              <a:t>P(t)</a:t>
            </a:r>
            <a:r>
              <a:rPr lang="zh-CN" altLang="en-US" sz="2000" dirty="0">
                <a:latin typeface="仿宋_GB2312" pitchFamily="49" charset="-122"/>
                <a:ea typeface="仿宋_GB2312" pitchFamily="49" charset="-122"/>
              </a:rPr>
              <a:t>中的每个染色体，按概率</a:t>
            </a:r>
            <a:r>
              <a:rPr lang="en-US" altLang="zh-CN" sz="2000" dirty="0">
                <a:latin typeface="仿宋_GB2312" pitchFamily="49" charset="-122"/>
                <a:ea typeface="仿宋_GB2312" pitchFamily="49" charset="-122"/>
              </a:rPr>
              <a:t>Pc</a:t>
            </a:r>
            <a:r>
              <a:rPr lang="zh-CN" altLang="en-US" sz="2000" dirty="0">
                <a:latin typeface="仿宋_GB2312" pitchFamily="49" charset="-122"/>
                <a:ea typeface="仿宋_GB2312" pitchFamily="49" charset="-122"/>
              </a:rPr>
              <a:t>参与交叉；</a:t>
            </a:r>
          </a:p>
          <a:p>
            <a:pPr marL="914400" lvl="1" indent="-457200">
              <a:lnSpc>
                <a:spcPct val="110000"/>
              </a:lnSpc>
              <a:spcBef>
                <a:spcPct val="10000"/>
              </a:spcBef>
              <a:buFont typeface="+mj-lt"/>
              <a:buAutoNum type="arabicPeriod"/>
            </a:pPr>
            <a:r>
              <a:rPr lang="zh-CN" altLang="en-US" sz="2000" dirty="0" smtClean="0">
                <a:latin typeface="仿宋_GB2312" pitchFamily="49" charset="-122"/>
                <a:ea typeface="仿宋_GB2312" pitchFamily="49" charset="-122"/>
              </a:rPr>
              <a:t>对</a:t>
            </a:r>
            <a:r>
              <a:rPr lang="zh-CN" altLang="en-US" sz="2000" dirty="0">
                <a:latin typeface="仿宋_GB2312" pitchFamily="49" charset="-122"/>
                <a:ea typeface="仿宋_GB2312" pitchFamily="49" charset="-122"/>
              </a:rPr>
              <a:t>染色体中的基因，以概率</a:t>
            </a:r>
            <a:r>
              <a:rPr lang="en-US" altLang="zh-CN" sz="2000" dirty="0">
                <a:latin typeface="仿宋_GB2312" pitchFamily="49" charset="-122"/>
                <a:ea typeface="仿宋_GB2312" pitchFamily="49" charset="-122"/>
              </a:rPr>
              <a:t>Pm</a:t>
            </a:r>
            <a:r>
              <a:rPr lang="zh-CN" altLang="en-US" sz="2000" dirty="0">
                <a:latin typeface="仿宋_GB2312" pitchFamily="49" charset="-122"/>
                <a:ea typeface="仿宋_GB2312" pitchFamily="49" charset="-122"/>
              </a:rPr>
              <a:t>参与变异运算；</a:t>
            </a:r>
          </a:p>
          <a:p>
            <a:pPr marL="914400" lvl="1" indent="-457200">
              <a:lnSpc>
                <a:spcPct val="110000"/>
              </a:lnSpc>
              <a:spcBef>
                <a:spcPct val="10000"/>
              </a:spcBef>
              <a:buFont typeface="+mj-lt"/>
              <a:buAutoNum type="arabicPeriod"/>
            </a:pPr>
            <a:r>
              <a:rPr lang="zh-CN" altLang="en-US" sz="2000" dirty="0" smtClean="0">
                <a:latin typeface="仿宋_GB2312" pitchFamily="49" charset="-122"/>
                <a:ea typeface="仿宋_GB2312" pitchFamily="49" charset="-122"/>
              </a:rPr>
              <a:t>判断</a:t>
            </a:r>
            <a:r>
              <a:rPr lang="zh-CN" altLang="en-US" sz="2000" dirty="0">
                <a:latin typeface="仿宋_GB2312" pitchFamily="49" charset="-122"/>
                <a:ea typeface="仿宋_GB2312" pitchFamily="49" charset="-122"/>
              </a:rPr>
              <a:t>群体性能是否满足预先设定的终止标准，若不</a:t>
            </a:r>
            <a:r>
              <a:rPr lang="zh-CN" altLang="en-US" sz="2000" dirty="0" smtClean="0">
                <a:latin typeface="仿宋_GB2312" pitchFamily="49" charset="-122"/>
                <a:ea typeface="仿宋_GB2312" pitchFamily="49" charset="-122"/>
              </a:rPr>
              <a:t>满足返回</a:t>
            </a:r>
            <a:r>
              <a:rPr lang="en-US" altLang="zh-CN" sz="2000" dirty="0">
                <a:latin typeface="仿宋_GB2312" pitchFamily="49" charset="-122"/>
                <a:ea typeface="仿宋_GB2312" pitchFamily="49" charset="-122"/>
              </a:rPr>
              <a:t>(5)</a:t>
            </a:r>
            <a:r>
              <a:rPr lang="zh-CN" altLang="en-US" sz="2000" dirty="0">
                <a:latin typeface="仿宋_GB2312" pitchFamily="49" charset="-122"/>
                <a:ea typeface="仿宋_GB2312" pitchFamily="49" charset="-122"/>
              </a:rPr>
              <a:t>。</a:t>
            </a:r>
          </a:p>
        </p:txBody>
      </p:sp>
      <p:sp>
        <p:nvSpPr>
          <p:cNvPr id="5" name="Text Box 3"/>
          <p:cNvSpPr txBox="1">
            <a:spLocks noChangeArrowheads="1"/>
          </p:cNvSpPr>
          <p:nvPr/>
        </p:nvSpPr>
        <p:spPr bwMode="auto">
          <a:xfrm>
            <a:off x="1615691" y="34639"/>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a:t>
            </a:r>
          </a:p>
        </p:txBody>
      </p:sp>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354" name="Group 2"/>
          <p:cNvGrpSpPr>
            <a:grpSpLocks noChangeAspect="1"/>
          </p:cNvGrpSpPr>
          <p:nvPr/>
        </p:nvGrpSpPr>
        <p:grpSpPr bwMode="auto">
          <a:xfrm>
            <a:off x="1329418" y="1444902"/>
            <a:ext cx="6264275" cy="4851400"/>
            <a:chOff x="2263" y="5604"/>
            <a:chExt cx="5072" cy="3940"/>
          </a:xfrm>
        </p:grpSpPr>
        <p:sp>
          <p:nvSpPr>
            <p:cNvPr id="100355" name="AutoShape 3"/>
            <p:cNvSpPr>
              <a:spLocks noChangeAspect="1" noChangeArrowheads="1"/>
            </p:cNvSpPr>
            <p:nvPr/>
          </p:nvSpPr>
          <p:spPr bwMode="auto">
            <a:xfrm>
              <a:off x="2263" y="5604"/>
              <a:ext cx="5072" cy="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p>
          </p:txBody>
        </p:sp>
        <p:sp>
          <p:nvSpPr>
            <p:cNvPr id="100356" name="Text Box 4"/>
            <p:cNvSpPr txBox="1">
              <a:spLocks noChangeArrowheads="1"/>
            </p:cNvSpPr>
            <p:nvPr/>
          </p:nvSpPr>
          <p:spPr bwMode="auto">
            <a:xfrm>
              <a:off x="3115" y="6313"/>
              <a:ext cx="3050" cy="316"/>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rIns="54000" bIns="10800"/>
            <a:lstStyle/>
            <a:p>
              <a:pPr algn="ctr"/>
              <a:r>
                <a:rPr lang="zh-CN" altLang="en-US" sz="1400">
                  <a:latin typeface="Times New Roman" pitchFamily="18" charset="0"/>
                </a:rPr>
                <a:t>计算种群中各个个体的适应度，并进行评价</a:t>
              </a:r>
              <a:endParaRPr lang="zh-CN" altLang="en-US" sz="1400"/>
            </a:p>
          </p:txBody>
        </p:sp>
        <p:sp>
          <p:nvSpPr>
            <p:cNvPr id="100357" name="AutoShape 5"/>
            <p:cNvSpPr>
              <a:spLocks noChangeArrowheads="1"/>
            </p:cNvSpPr>
            <p:nvPr/>
          </p:nvSpPr>
          <p:spPr bwMode="auto">
            <a:xfrm>
              <a:off x="3168" y="6812"/>
              <a:ext cx="2944" cy="551"/>
            </a:xfrm>
            <a:prstGeom prst="diamond">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58" name="Text Box 6"/>
            <p:cNvSpPr txBox="1">
              <a:spLocks noChangeArrowheads="1"/>
            </p:cNvSpPr>
            <p:nvPr/>
          </p:nvSpPr>
          <p:spPr bwMode="auto">
            <a:xfrm>
              <a:off x="4037" y="6970"/>
              <a:ext cx="1348" cy="26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r>
                <a:rPr lang="zh-CN" altLang="en-US" sz="1600">
                  <a:latin typeface="Times New Roman" pitchFamily="18" charset="0"/>
                </a:rPr>
                <a:t>满足终止条件吗？</a:t>
              </a:r>
              <a:endParaRPr lang="zh-CN" altLang="en-US" sz="1600"/>
            </a:p>
          </p:txBody>
        </p:sp>
        <p:sp>
          <p:nvSpPr>
            <p:cNvPr id="100359" name="Line 7"/>
            <p:cNvSpPr>
              <a:spLocks noChangeShapeType="1"/>
            </p:cNvSpPr>
            <p:nvPr/>
          </p:nvSpPr>
          <p:spPr bwMode="auto">
            <a:xfrm flipV="1">
              <a:off x="6129" y="7075"/>
              <a:ext cx="639"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60" name="Line 8"/>
            <p:cNvSpPr>
              <a:spLocks noChangeShapeType="1"/>
            </p:cNvSpPr>
            <p:nvPr/>
          </p:nvSpPr>
          <p:spPr bwMode="auto">
            <a:xfrm>
              <a:off x="6786" y="7075"/>
              <a:ext cx="1" cy="36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61" name="Text Box 9"/>
            <p:cNvSpPr txBox="1">
              <a:spLocks noChangeArrowheads="1"/>
            </p:cNvSpPr>
            <p:nvPr/>
          </p:nvSpPr>
          <p:spPr bwMode="auto">
            <a:xfrm>
              <a:off x="6591" y="7443"/>
              <a:ext cx="440" cy="29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r>
                <a:rPr lang="zh-CN" altLang="en-US" sz="1600">
                  <a:latin typeface="Times New Roman" pitchFamily="18" charset="0"/>
                </a:rPr>
                <a:t>终止</a:t>
              </a:r>
              <a:endParaRPr lang="zh-CN" altLang="en-US" sz="1600"/>
            </a:p>
          </p:txBody>
        </p:sp>
        <p:sp>
          <p:nvSpPr>
            <p:cNvPr id="100362" name="Text Box 10"/>
            <p:cNvSpPr txBox="1">
              <a:spLocks noChangeArrowheads="1"/>
            </p:cNvSpPr>
            <p:nvPr/>
          </p:nvSpPr>
          <p:spPr bwMode="auto">
            <a:xfrm>
              <a:off x="4321" y="7574"/>
              <a:ext cx="620" cy="31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tIns="10800" bIns="10800"/>
            <a:lstStyle/>
            <a:p>
              <a:pPr algn="ctr"/>
              <a:r>
                <a:rPr lang="zh-CN" altLang="en-US" sz="900">
                  <a:latin typeface="Times New Roman" pitchFamily="18" charset="0"/>
                </a:rPr>
                <a:t>选择</a:t>
              </a:r>
              <a:endParaRPr lang="zh-CN" altLang="en-US"/>
            </a:p>
          </p:txBody>
        </p:sp>
        <p:sp>
          <p:nvSpPr>
            <p:cNvPr id="100363" name="Text Box 11"/>
            <p:cNvSpPr txBox="1">
              <a:spLocks noChangeArrowheads="1"/>
            </p:cNvSpPr>
            <p:nvPr/>
          </p:nvSpPr>
          <p:spPr bwMode="auto">
            <a:xfrm>
              <a:off x="4338" y="8073"/>
              <a:ext cx="620" cy="316"/>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bIns="10800"/>
            <a:lstStyle/>
            <a:p>
              <a:pPr algn="ctr"/>
              <a:r>
                <a:rPr lang="zh-CN" altLang="en-US" sz="1600">
                  <a:latin typeface="Times New Roman" pitchFamily="18" charset="0"/>
                </a:rPr>
                <a:t>交叉</a:t>
              </a:r>
              <a:endParaRPr lang="zh-CN" altLang="en-US" sz="1600"/>
            </a:p>
          </p:txBody>
        </p:sp>
        <p:sp>
          <p:nvSpPr>
            <p:cNvPr id="100364" name="Text Box 12"/>
            <p:cNvSpPr txBox="1">
              <a:spLocks noChangeArrowheads="1"/>
            </p:cNvSpPr>
            <p:nvPr/>
          </p:nvSpPr>
          <p:spPr bwMode="auto">
            <a:xfrm>
              <a:off x="4356" y="8599"/>
              <a:ext cx="585" cy="316"/>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r>
                <a:rPr lang="zh-CN" altLang="en-US" sz="1600">
                  <a:latin typeface="Times New Roman" pitchFamily="18" charset="0"/>
                </a:rPr>
                <a:t>变异</a:t>
              </a:r>
              <a:endParaRPr lang="zh-CN" altLang="en-US" sz="1600"/>
            </a:p>
          </p:txBody>
        </p:sp>
        <p:sp>
          <p:nvSpPr>
            <p:cNvPr id="100365" name="Line 13"/>
            <p:cNvSpPr>
              <a:spLocks noChangeShapeType="1"/>
            </p:cNvSpPr>
            <p:nvPr/>
          </p:nvSpPr>
          <p:spPr bwMode="auto">
            <a:xfrm flipH="1">
              <a:off x="4622" y="8914"/>
              <a:ext cx="1" cy="15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66" name="Line 14"/>
            <p:cNvSpPr>
              <a:spLocks noChangeShapeType="1"/>
            </p:cNvSpPr>
            <p:nvPr/>
          </p:nvSpPr>
          <p:spPr bwMode="auto">
            <a:xfrm flipH="1" flipV="1">
              <a:off x="2795" y="9045"/>
              <a:ext cx="1826"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67" name="Line 15"/>
            <p:cNvSpPr>
              <a:spLocks noChangeShapeType="1"/>
            </p:cNvSpPr>
            <p:nvPr/>
          </p:nvSpPr>
          <p:spPr bwMode="auto">
            <a:xfrm flipV="1">
              <a:off x="2795" y="6156"/>
              <a:ext cx="18" cy="291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68" name="Line 16"/>
            <p:cNvSpPr>
              <a:spLocks noChangeShapeType="1"/>
            </p:cNvSpPr>
            <p:nvPr/>
          </p:nvSpPr>
          <p:spPr bwMode="auto">
            <a:xfrm flipH="1">
              <a:off x="4640" y="6024"/>
              <a:ext cx="1" cy="289"/>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69" name="Line 17"/>
            <p:cNvSpPr>
              <a:spLocks noChangeShapeType="1"/>
            </p:cNvSpPr>
            <p:nvPr/>
          </p:nvSpPr>
          <p:spPr bwMode="auto">
            <a:xfrm>
              <a:off x="4640" y="6629"/>
              <a:ext cx="1" cy="21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70" name="Line 18"/>
            <p:cNvSpPr>
              <a:spLocks noChangeShapeType="1"/>
            </p:cNvSpPr>
            <p:nvPr/>
          </p:nvSpPr>
          <p:spPr bwMode="auto">
            <a:xfrm>
              <a:off x="2813" y="6156"/>
              <a:ext cx="1809" cy="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71" name="Line 19"/>
            <p:cNvSpPr>
              <a:spLocks noChangeShapeType="1"/>
            </p:cNvSpPr>
            <p:nvPr/>
          </p:nvSpPr>
          <p:spPr bwMode="auto">
            <a:xfrm>
              <a:off x="4640" y="7364"/>
              <a:ext cx="1" cy="21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72" name="Line 20"/>
            <p:cNvSpPr>
              <a:spLocks noChangeShapeType="1"/>
            </p:cNvSpPr>
            <p:nvPr/>
          </p:nvSpPr>
          <p:spPr bwMode="auto">
            <a:xfrm>
              <a:off x="4622" y="7889"/>
              <a:ext cx="1" cy="18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73" name="Line 21"/>
            <p:cNvSpPr>
              <a:spLocks noChangeShapeType="1"/>
            </p:cNvSpPr>
            <p:nvPr/>
          </p:nvSpPr>
          <p:spPr bwMode="auto">
            <a:xfrm flipH="1">
              <a:off x="4622" y="8388"/>
              <a:ext cx="1" cy="21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p>
          </p:txBody>
        </p:sp>
        <p:sp>
          <p:nvSpPr>
            <p:cNvPr id="100374" name="Text Box 22"/>
            <p:cNvSpPr txBox="1">
              <a:spLocks noChangeArrowheads="1"/>
            </p:cNvSpPr>
            <p:nvPr/>
          </p:nvSpPr>
          <p:spPr bwMode="auto">
            <a:xfrm>
              <a:off x="6236" y="6760"/>
              <a:ext cx="390" cy="2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r>
                <a:rPr lang="en-US" altLang="zh-CN" sz="1600">
                  <a:latin typeface="Times New Roman" pitchFamily="18" charset="0"/>
                </a:rPr>
                <a:t>Y</a:t>
              </a:r>
              <a:endParaRPr lang="en-US" altLang="zh-CN" sz="1600"/>
            </a:p>
          </p:txBody>
        </p:sp>
        <p:sp>
          <p:nvSpPr>
            <p:cNvPr id="100376" name="Text Box 24"/>
            <p:cNvSpPr txBox="1">
              <a:spLocks noChangeArrowheads="1"/>
            </p:cNvSpPr>
            <p:nvPr/>
          </p:nvSpPr>
          <p:spPr bwMode="auto">
            <a:xfrm>
              <a:off x="3824" y="5683"/>
              <a:ext cx="1649" cy="34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zh-CN" altLang="en-US" sz="1600">
                  <a:latin typeface="Times New Roman" pitchFamily="18" charset="0"/>
                </a:rPr>
                <a:t>编码和生成初始种群</a:t>
              </a:r>
              <a:endParaRPr lang="zh-CN" altLang="en-US" sz="1600"/>
            </a:p>
          </p:txBody>
        </p:sp>
        <p:sp>
          <p:nvSpPr>
            <p:cNvPr id="100377" name="Text Box 25"/>
            <p:cNvSpPr txBox="1">
              <a:spLocks noChangeArrowheads="1"/>
            </p:cNvSpPr>
            <p:nvPr/>
          </p:nvSpPr>
          <p:spPr bwMode="auto">
            <a:xfrm>
              <a:off x="5030" y="7337"/>
              <a:ext cx="408"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ctr"/>
              <a:r>
                <a:rPr lang="en-US" altLang="zh-CN" sz="1600">
                  <a:latin typeface="Times New Roman" pitchFamily="18" charset="0"/>
                </a:rPr>
                <a:t>N</a:t>
              </a:r>
              <a:endParaRPr lang="en-US" altLang="zh-CN" sz="1600"/>
            </a:p>
          </p:txBody>
        </p:sp>
        <p:sp>
          <p:nvSpPr>
            <p:cNvPr id="100378" name="Text Box 26"/>
            <p:cNvSpPr txBox="1">
              <a:spLocks noChangeArrowheads="1"/>
            </p:cNvSpPr>
            <p:nvPr/>
          </p:nvSpPr>
          <p:spPr bwMode="auto">
            <a:xfrm>
              <a:off x="4320" y="7574"/>
              <a:ext cx="620" cy="31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tIns="10800" bIns="10800"/>
            <a:lstStyle/>
            <a:p>
              <a:pPr algn="ctr"/>
              <a:r>
                <a:rPr lang="zh-CN" altLang="en-US" sz="1600">
                  <a:latin typeface="Times New Roman" pitchFamily="18" charset="0"/>
                </a:rPr>
                <a:t>选择</a:t>
              </a:r>
              <a:endParaRPr lang="zh-CN" altLang="en-US" sz="1600"/>
            </a:p>
          </p:txBody>
        </p:sp>
      </p:grpSp>
      <p:sp>
        <p:nvSpPr>
          <p:cNvPr id="30" name="Text Box 3"/>
          <p:cNvSpPr txBox="1">
            <a:spLocks noChangeArrowheads="1"/>
          </p:cNvSpPr>
          <p:nvPr/>
        </p:nvSpPr>
        <p:spPr bwMode="auto">
          <a:xfrm>
            <a:off x="1615691" y="34639"/>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a:t>
            </a:r>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ChangeArrowheads="1"/>
          </p:cNvSpPr>
          <p:nvPr/>
        </p:nvSpPr>
        <p:spPr bwMode="auto">
          <a:xfrm>
            <a:off x="179388" y="1304925"/>
            <a:ext cx="86868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lgn="ctr"/>
            <a:endParaRPr lang="en-US" altLang="zh-CN" sz="2400" b="1" dirty="0">
              <a:solidFill>
                <a:srgbClr val="0000FF"/>
              </a:solidFill>
              <a:effectLst>
                <a:outerShdw blurRad="38100" dist="38100" dir="2700000" algn="tl">
                  <a:srgbClr val="C0C0C0"/>
                </a:outerShdw>
              </a:effectLst>
              <a:latin typeface="宋体" pitchFamily="2" charset="-122"/>
            </a:endParaRPr>
          </a:p>
          <a:p>
            <a:pPr marL="609600" indent="-609600" algn="ctr"/>
            <a:r>
              <a:rPr lang="en-US" altLang="zh-CN" sz="2400" b="1" dirty="0">
                <a:solidFill>
                  <a:srgbClr val="FF0000"/>
                </a:solidFill>
                <a:effectLst>
                  <a:outerShdw blurRad="38100" dist="38100" dir="2700000" algn="tl">
                    <a:srgbClr val="C0C0C0"/>
                  </a:outerShdw>
                </a:effectLst>
                <a:latin typeface="仿宋_GB2312" pitchFamily="49" charset="-122"/>
                <a:ea typeface="仿宋_GB2312" pitchFamily="49" charset="-122"/>
              </a:rPr>
              <a:t>         </a:t>
            </a:r>
            <a:r>
              <a:rPr lang="zh-CN" altLang="en-US" sz="2400" b="1" dirty="0">
                <a:solidFill>
                  <a:srgbClr val="009999"/>
                </a:solidFill>
                <a:effectLst>
                  <a:outerShdw blurRad="38100" dist="38100" dir="2700000" algn="tl">
                    <a:srgbClr val="C0C0C0"/>
                  </a:outerShdw>
                </a:effectLst>
                <a:latin typeface="仿宋_GB2312" pitchFamily="49" charset="-122"/>
                <a:ea typeface="仿宋_GB2312" pitchFamily="49" charset="-122"/>
              </a:rPr>
              <a:t>遗传算法				生物进化</a:t>
            </a:r>
          </a:p>
          <a:p>
            <a:pPr marL="609600" indent="-609600" algn="just"/>
            <a:r>
              <a:rPr lang="zh-CN" altLang="en-US" sz="2400" dirty="0">
                <a:solidFill>
                  <a:srgbClr val="000000"/>
                </a:solidFill>
                <a:latin typeface="仿宋_GB2312" pitchFamily="49" charset="-122"/>
                <a:ea typeface="仿宋_GB2312" pitchFamily="49" charset="-122"/>
              </a:rPr>
              <a:t>适应函数					        </a:t>
            </a:r>
            <a:r>
              <a:rPr lang="zh-CN" altLang="en-US" sz="2400" dirty="0" smtClean="0">
                <a:solidFill>
                  <a:srgbClr val="000000"/>
                </a:solidFill>
                <a:latin typeface="仿宋_GB2312" pitchFamily="49" charset="-122"/>
                <a:ea typeface="仿宋_GB2312" pitchFamily="49" charset="-122"/>
              </a:rPr>
              <a:t> 环境</a:t>
            </a:r>
            <a:endParaRPr lang="zh-CN" altLang="en-US" sz="2400" dirty="0">
              <a:solidFill>
                <a:srgbClr val="000000"/>
              </a:solidFill>
              <a:latin typeface="仿宋_GB2312" pitchFamily="49" charset="-122"/>
              <a:ea typeface="仿宋_GB2312" pitchFamily="49" charset="-122"/>
            </a:endParaRPr>
          </a:p>
          <a:p>
            <a:pPr marL="609600" indent="-609600" algn="just"/>
            <a:r>
              <a:rPr lang="zh-CN" altLang="en-US" sz="2400" dirty="0">
                <a:solidFill>
                  <a:srgbClr val="000000"/>
                </a:solidFill>
                <a:latin typeface="仿宋_GB2312" pitchFamily="49" charset="-122"/>
                <a:ea typeface="仿宋_GB2312" pitchFamily="49" charset="-122"/>
              </a:rPr>
              <a:t>适应函数值					        适应性</a:t>
            </a:r>
          </a:p>
          <a:p>
            <a:pPr marL="609600" indent="-609600" algn="just"/>
            <a:r>
              <a:rPr lang="zh-CN" altLang="en-US" sz="2400" dirty="0">
                <a:solidFill>
                  <a:srgbClr val="000000"/>
                </a:solidFill>
                <a:latin typeface="仿宋_GB2312" pitchFamily="49" charset="-122"/>
                <a:ea typeface="仿宋_GB2312" pitchFamily="49" charset="-122"/>
              </a:rPr>
              <a:t>适应函数值最大的解被保留的概率最大	       适者生存</a:t>
            </a:r>
          </a:p>
          <a:p>
            <a:pPr marL="609600" indent="-609600" algn="just"/>
            <a:r>
              <a:rPr lang="zh-CN" altLang="en-US" sz="2400" dirty="0">
                <a:solidFill>
                  <a:srgbClr val="000000"/>
                </a:solidFill>
                <a:latin typeface="仿宋_GB2312" pitchFamily="49" charset="-122"/>
                <a:ea typeface="仿宋_GB2312" pitchFamily="49" charset="-122"/>
              </a:rPr>
              <a:t>问题的一个解				       </a:t>
            </a:r>
            <a:r>
              <a:rPr lang="zh-CN" altLang="en-US" sz="2400" dirty="0" smtClean="0">
                <a:solidFill>
                  <a:srgbClr val="000000"/>
                </a:solidFill>
                <a:latin typeface="仿宋_GB2312" pitchFamily="49" charset="-122"/>
                <a:ea typeface="仿宋_GB2312" pitchFamily="49" charset="-122"/>
              </a:rPr>
              <a:t>  </a:t>
            </a:r>
            <a:r>
              <a:rPr lang="zh-CN" altLang="en-US" sz="2400" dirty="0">
                <a:solidFill>
                  <a:srgbClr val="000000"/>
                </a:solidFill>
                <a:latin typeface="仿宋_GB2312" pitchFamily="49" charset="-122"/>
                <a:ea typeface="仿宋_GB2312" pitchFamily="49" charset="-122"/>
              </a:rPr>
              <a:t>个体</a:t>
            </a:r>
          </a:p>
          <a:p>
            <a:pPr marL="609600" indent="-609600" algn="just"/>
            <a:r>
              <a:rPr lang="zh-CN" altLang="en-US" sz="2400" dirty="0">
                <a:solidFill>
                  <a:srgbClr val="000000"/>
                </a:solidFill>
                <a:latin typeface="仿宋_GB2312" pitchFamily="49" charset="-122"/>
                <a:ea typeface="仿宋_GB2312" pitchFamily="49" charset="-122"/>
              </a:rPr>
              <a:t>解的编码					        染色体</a:t>
            </a:r>
          </a:p>
          <a:p>
            <a:pPr marL="609600" indent="-609600" algn="just"/>
            <a:r>
              <a:rPr lang="zh-CN" altLang="en-US" sz="2400" dirty="0">
                <a:solidFill>
                  <a:srgbClr val="000000"/>
                </a:solidFill>
                <a:latin typeface="仿宋_GB2312" pitchFamily="49" charset="-122"/>
                <a:ea typeface="仿宋_GB2312" pitchFamily="49" charset="-122"/>
              </a:rPr>
              <a:t>编码的元素					         基因</a:t>
            </a:r>
          </a:p>
          <a:p>
            <a:pPr marL="609600" indent="-609600" algn="just"/>
            <a:r>
              <a:rPr lang="zh-CN" altLang="en-US" sz="2400" dirty="0">
                <a:solidFill>
                  <a:srgbClr val="000000"/>
                </a:solidFill>
                <a:latin typeface="仿宋_GB2312" pitchFamily="49" charset="-122"/>
                <a:ea typeface="仿宋_GB2312" pitchFamily="49" charset="-122"/>
              </a:rPr>
              <a:t>被选定的一组解				         群体</a:t>
            </a:r>
          </a:p>
          <a:p>
            <a:pPr marL="609600" indent="-609600" algn="just"/>
            <a:r>
              <a:rPr lang="zh-CN" altLang="en-US" sz="2400" dirty="0">
                <a:solidFill>
                  <a:srgbClr val="000000"/>
                </a:solidFill>
                <a:latin typeface="仿宋_GB2312" pitchFamily="49" charset="-122"/>
                <a:ea typeface="仿宋_GB2312" pitchFamily="49" charset="-122"/>
              </a:rPr>
              <a:t>根据适应函数选择的一组解（以编码形式表示）   种群</a:t>
            </a:r>
          </a:p>
          <a:p>
            <a:pPr marL="609600" indent="-609600" algn="just"/>
            <a:r>
              <a:rPr lang="zh-CN" altLang="en-US" sz="2400" dirty="0">
                <a:solidFill>
                  <a:srgbClr val="000000"/>
                </a:solidFill>
                <a:latin typeface="仿宋_GB2312" pitchFamily="49" charset="-122"/>
                <a:ea typeface="仿宋_GB2312" pitchFamily="49" charset="-122"/>
              </a:rPr>
              <a:t>以一定的方式由双亲产生后代的过程	         繁殖</a:t>
            </a:r>
          </a:p>
          <a:p>
            <a:pPr marL="609600" indent="-609600" algn="just"/>
            <a:r>
              <a:rPr lang="zh-CN" altLang="en-US" sz="2400" dirty="0">
                <a:solidFill>
                  <a:srgbClr val="000000"/>
                </a:solidFill>
                <a:latin typeface="仿宋_GB2312" pitchFamily="49" charset="-122"/>
                <a:ea typeface="仿宋_GB2312" pitchFamily="49" charset="-122"/>
              </a:rPr>
              <a:t>编码的某些分量发生变化的过程		         变异</a:t>
            </a:r>
          </a:p>
        </p:txBody>
      </p:sp>
      <p:sp>
        <p:nvSpPr>
          <p:cNvPr id="178179" name="Line 3"/>
          <p:cNvSpPr>
            <a:spLocks noChangeShapeType="1"/>
          </p:cNvSpPr>
          <p:nvPr/>
        </p:nvSpPr>
        <p:spPr bwMode="auto">
          <a:xfrm>
            <a:off x="228600" y="2117725"/>
            <a:ext cx="838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78180" name="Line 4"/>
          <p:cNvSpPr>
            <a:spLocks noChangeShapeType="1"/>
          </p:cNvSpPr>
          <p:nvPr/>
        </p:nvSpPr>
        <p:spPr bwMode="auto">
          <a:xfrm>
            <a:off x="228600" y="1736725"/>
            <a:ext cx="838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 name="Text Box 3"/>
          <p:cNvSpPr txBox="1">
            <a:spLocks noChangeArrowheads="1"/>
          </p:cNvSpPr>
          <p:nvPr/>
        </p:nvSpPr>
        <p:spPr bwMode="auto">
          <a:xfrm>
            <a:off x="0" y="260648"/>
            <a:ext cx="91440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400" b="1" dirty="0">
                <a:solidFill>
                  <a:schemeClr val="accent2"/>
                </a:solidFill>
                <a:latin typeface="方正姚体" pitchFamily="2" charset="-122"/>
                <a:ea typeface="方正姚体" pitchFamily="2" charset="-122"/>
                <a:cs typeface="+mj-cs"/>
              </a:rPr>
              <a:t>遗传</a:t>
            </a:r>
            <a:r>
              <a:rPr lang="zh-CN" altLang="en-US" sz="4400" b="1" dirty="0" smtClean="0">
                <a:solidFill>
                  <a:schemeClr val="accent2"/>
                </a:solidFill>
                <a:latin typeface="方正姚体" pitchFamily="2" charset="-122"/>
                <a:ea typeface="方正姚体" pitchFamily="2" charset="-122"/>
                <a:cs typeface="+mj-cs"/>
              </a:rPr>
              <a:t>算法与生物进化之间对应关系</a:t>
            </a:r>
            <a:endParaRPr lang="zh-CN" altLang="en-US" sz="4400" b="1" dirty="0">
              <a:solidFill>
                <a:schemeClr val="accent2"/>
              </a:solidFill>
              <a:latin typeface="方正姚体" pitchFamily="2" charset="-122"/>
              <a:ea typeface="方正姚体" pitchFamily="2" charset="-122"/>
              <a:cs typeface="+mj-cs"/>
            </a:endParaRPr>
          </a:p>
        </p:txBody>
      </p:sp>
      <p:cxnSp>
        <p:nvCxnSpPr>
          <p:cNvPr id="3" name="直接连接符 2"/>
          <p:cNvCxnSpPr/>
          <p:nvPr/>
        </p:nvCxnSpPr>
        <p:spPr>
          <a:xfrm>
            <a:off x="228600" y="6057292"/>
            <a:ext cx="85198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0"/>
            <a:ext cx="8229600" cy="873125"/>
          </a:xfrm>
        </p:spPr>
        <p:txBody>
          <a:bodyPr/>
          <a:lstStyle/>
          <a:p>
            <a:r>
              <a:rPr lang="zh-CN" altLang="en-US" b="1" dirty="0" smtClean="0">
                <a:latin typeface="Times New Roman" pitchFamily="18" charset="0"/>
              </a:rPr>
              <a:t>计算</a:t>
            </a:r>
            <a:r>
              <a:rPr lang="zh-CN" altLang="en-US" b="1" dirty="0">
                <a:latin typeface="Times New Roman" pitchFamily="18" charset="0"/>
              </a:rPr>
              <a:t>智能与人工智能的关系</a:t>
            </a:r>
            <a:endParaRPr lang="zh-CN" altLang="en-US" b="1" baseline="-25000" dirty="0">
              <a:latin typeface="Times New Roman" pitchFamily="18" charset="0"/>
            </a:endParaRPr>
          </a:p>
        </p:txBody>
      </p:sp>
      <p:sp>
        <p:nvSpPr>
          <p:cNvPr id="47107" name="Rectangle 3"/>
          <p:cNvSpPr>
            <a:spLocks noGrp="1" noChangeArrowheads="1"/>
          </p:cNvSpPr>
          <p:nvPr>
            <p:ph type="body" idx="1"/>
          </p:nvPr>
        </p:nvSpPr>
        <p:spPr>
          <a:xfrm>
            <a:off x="215900" y="1268760"/>
            <a:ext cx="8640763" cy="5400328"/>
          </a:xfrm>
        </p:spPr>
        <p:txBody>
          <a:bodyPr/>
          <a:lstStyle/>
          <a:p>
            <a:pPr>
              <a:lnSpc>
                <a:spcPct val="105000"/>
              </a:lnSpc>
              <a:spcBef>
                <a:spcPct val="10000"/>
              </a:spcBef>
            </a:pPr>
            <a:r>
              <a:rPr lang="zh-CN" altLang="en-US" sz="2800" b="1" dirty="0" smtClean="0">
                <a:solidFill>
                  <a:srgbClr val="CC0066"/>
                </a:solidFill>
              </a:rPr>
              <a:t>第一</a:t>
            </a:r>
            <a:r>
              <a:rPr lang="zh-CN" altLang="en-US" sz="2800" b="1" dirty="0">
                <a:solidFill>
                  <a:srgbClr val="CC0066"/>
                </a:solidFill>
              </a:rPr>
              <a:t>种</a:t>
            </a:r>
            <a:r>
              <a:rPr lang="zh-CN" altLang="en-US" sz="2800" b="1" dirty="0" smtClean="0">
                <a:solidFill>
                  <a:srgbClr val="CC0066"/>
                </a:solidFill>
              </a:rPr>
              <a:t>观点</a:t>
            </a:r>
            <a:endParaRPr lang="en-US" altLang="zh-CN" sz="2800" b="1" dirty="0" smtClean="0">
              <a:solidFill>
                <a:srgbClr val="CC0066"/>
              </a:solidFill>
            </a:endParaRPr>
          </a:p>
          <a:p>
            <a:pPr>
              <a:lnSpc>
                <a:spcPct val="105000"/>
              </a:lnSpc>
              <a:spcBef>
                <a:spcPct val="10000"/>
              </a:spcBef>
            </a:pPr>
            <a:endParaRPr lang="en-US" altLang="zh-CN" sz="2800" dirty="0" smtClean="0">
              <a:solidFill>
                <a:srgbClr val="CC0066"/>
              </a:solidFill>
            </a:endParaRPr>
          </a:p>
          <a:p>
            <a:pPr>
              <a:lnSpc>
                <a:spcPct val="105000"/>
              </a:lnSpc>
              <a:spcBef>
                <a:spcPct val="10000"/>
              </a:spcBef>
            </a:pPr>
            <a:endParaRPr lang="en-US" altLang="zh-CN" sz="2800" b="1" dirty="0" smtClean="0">
              <a:solidFill>
                <a:srgbClr val="0000CC"/>
              </a:solidFill>
            </a:endParaRPr>
          </a:p>
          <a:p>
            <a:pPr>
              <a:lnSpc>
                <a:spcPct val="105000"/>
              </a:lnSpc>
              <a:spcBef>
                <a:spcPct val="10000"/>
              </a:spcBef>
            </a:pPr>
            <a:endParaRPr lang="en-US" altLang="zh-CN" sz="2800" dirty="0">
              <a:solidFill>
                <a:srgbClr val="0000CC"/>
              </a:solidFill>
            </a:endParaRPr>
          </a:p>
          <a:p>
            <a:pPr>
              <a:lnSpc>
                <a:spcPct val="105000"/>
              </a:lnSpc>
              <a:spcBef>
                <a:spcPct val="10000"/>
              </a:spcBef>
            </a:pPr>
            <a:endParaRPr lang="zh-CN" altLang="en-US" sz="2800" b="1" dirty="0">
              <a:solidFill>
                <a:srgbClr val="0000CC"/>
              </a:solidFill>
            </a:endParaRPr>
          </a:p>
          <a:p>
            <a:pPr marL="400050" lvl="1" indent="0">
              <a:lnSpc>
                <a:spcPct val="105000"/>
              </a:lnSpc>
              <a:spcBef>
                <a:spcPts val="1200"/>
              </a:spcBef>
              <a:buNone/>
            </a:pPr>
            <a:r>
              <a:rPr lang="en-US" altLang="zh-CN" b="0" dirty="0" err="1" smtClean="0"/>
              <a:t>Bezdek</a:t>
            </a:r>
            <a:r>
              <a:rPr lang="zh-CN" altLang="en-US" b="0" dirty="0" smtClean="0"/>
              <a:t>把</a:t>
            </a:r>
            <a:r>
              <a:rPr lang="zh-CN" altLang="en-US" b="0" dirty="0"/>
              <a:t>智能（</a:t>
            </a:r>
            <a:r>
              <a:rPr lang="en-US" altLang="zh-CN" b="0" dirty="0"/>
              <a:t>Intelligence</a:t>
            </a:r>
            <a:r>
              <a:rPr lang="zh-CN" altLang="en-US" b="0" dirty="0"/>
              <a:t>，</a:t>
            </a:r>
            <a:r>
              <a:rPr lang="en-US" altLang="zh-CN" b="0" dirty="0"/>
              <a:t>I</a:t>
            </a:r>
            <a:r>
              <a:rPr lang="zh-CN" altLang="en-US" b="0" dirty="0"/>
              <a:t>）和神经网络（</a:t>
            </a:r>
            <a:r>
              <a:rPr lang="en-US" altLang="zh-CN" b="0" dirty="0"/>
              <a:t>Neural Network</a:t>
            </a:r>
            <a:r>
              <a:rPr lang="zh-CN" altLang="en-US" b="0" dirty="0"/>
              <a:t>，</a:t>
            </a:r>
            <a:r>
              <a:rPr lang="en-US" altLang="zh-CN" b="0" dirty="0"/>
              <a:t>NN</a:t>
            </a:r>
            <a:r>
              <a:rPr lang="zh-CN" altLang="en-US" b="0" dirty="0"/>
              <a:t>）都</a:t>
            </a:r>
            <a:r>
              <a:rPr lang="zh-CN" altLang="en-US" b="0" dirty="0" smtClean="0"/>
              <a:t>分为</a:t>
            </a:r>
            <a:endParaRPr lang="en-US" altLang="zh-CN" b="0" dirty="0" smtClean="0"/>
          </a:p>
          <a:p>
            <a:pPr lvl="1">
              <a:lnSpc>
                <a:spcPct val="105000"/>
              </a:lnSpc>
              <a:spcBef>
                <a:spcPts val="1200"/>
              </a:spcBef>
            </a:pPr>
            <a:r>
              <a:rPr lang="zh-CN" altLang="en-US" sz="2200" dirty="0" smtClean="0">
                <a:solidFill>
                  <a:srgbClr val="0000FF"/>
                </a:solidFill>
              </a:rPr>
              <a:t>计算</a:t>
            </a:r>
            <a:r>
              <a:rPr lang="zh-CN" altLang="en-US" sz="2200" dirty="0">
                <a:solidFill>
                  <a:srgbClr val="0000FF"/>
                </a:solidFill>
              </a:rPr>
              <a:t>的</a:t>
            </a:r>
            <a:r>
              <a:rPr lang="zh-CN" altLang="en-US" sz="2200" b="0" dirty="0"/>
              <a:t>（</a:t>
            </a:r>
            <a:r>
              <a:rPr lang="en-US" altLang="zh-CN" sz="2200" b="0" dirty="0"/>
              <a:t>Computational</a:t>
            </a:r>
            <a:r>
              <a:rPr lang="zh-CN" altLang="en-US" sz="2200" b="0" dirty="0"/>
              <a:t>，</a:t>
            </a:r>
            <a:r>
              <a:rPr lang="en-US" altLang="zh-CN" sz="2200" b="0" dirty="0"/>
              <a:t>C</a:t>
            </a:r>
            <a:r>
              <a:rPr lang="zh-CN" altLang="en-US" sz="2200" b="0" dirty="0"/>
              <a:t>）</a:t>
            </a:r>
            <a:r>
              <a:rPr lang="zh-CN" altLang="en-US" sz="2200" b="0" dirty="0" smtClean="0"/>
              <a:t>、</a:t>
            </a:r>
            <a:endParaRPr lang="en-US" altLang="zh-CN" sz="2200" b="0" dirty="0" smtClean="0"/>
          </a:p>
          <a:p>
            <a:pPr lvl="1">
              <a:lnSpc>
                <a:spcPct val="105000"/>
              </a:lnSpc>
              <a:spcBef>
                <a:spcPts val="1200"/>
              </a:spcBef>
            </a:pPr>
            <a:r>
              <a:rPr lang="zh-CN" altLang="en-US" sz="2200" dirty="0" smtClean="0">
                <a:solidFill>
                  <a:srgbClr val="0000FF"/>
                </a:solidFill>
              </a:rPr>
              <a:t>人工</a:t>
            </a:r>
            <a:r>
              <a:rPr lang="zh-CN" altLang="en-US" sz="2200" dirty="0">
                <a:solidFill>
                  <a:srgbClr val="0000FF"/>
                </a:solidFill>
              </a:rPr>
              <a:t>的</a:t>
            </a:r>
            <a:r>
              <a:rPr lang="zh-CN" altLang="en-US" sz="2200" b="0" dirty="0"/>
              <a:t>（</a:t>
            </a:r>
            <a:r>
              <a:rPr lang="en-US" altLang="zh-CN" sz="2200" b="0" dirty="0"/>
              <a:t>Artificial</a:t>
            </a:r>
            <a:r>
              <a:rPr lang="zh-CN" altLang="en-US" sz="2200" b="0" dirty="0"/>
              <a:t>，</a:t>
            </a:r>
            <a:r>
              <a:rPr lang="en-US" altLang="zh-CN" sz="2200" b="0" dirty="0"/>
              <a:t>A</a:t>
            </a:r>
            <a:r>
              <a:rPr lang="zh-CN" altLang="en-US" sz="2200" b="0" dirty="0" smtClean="0"/>
              <a:t>）</a:t>
            </a:r>
            <a:endParaRPr lang="en-US" altLang="zh-CN" sz="2200" b="0" dirty="0" smtClean="0"/>
          </a:p>
          <a:p>
            <a:pPr lvl="1">
              <a:lnSpc>
                <a:spcPct val="105000"/>
              </a:lnSpc>
              <a:spcBef>
                <a:spcPts val="1200"/>
              </a:spcBef>
            </a:pPr>
            <a:r>
              <a:rPr lang="zh-CN" altLang="en-US" sz="2200" dirty="0" smtClean="0">
                <a:solidFill>
                  <a:srgbClr val="0000FF"/>
                </a:solidFill>
              </a:rPr>
              <a:t>生物</a:t>
            </a:r>
            <a:r>
              <a:rPr lang="zh-CN" altLang="en-US" sz="2200" dirty="0">
                <a:solidFill>
                  <a:srgbClr val="0000FF"/>
                </a:solidFill>
              </a:rPr>
              <a:t>的</a:t>
            </a:r>
            <a:r>
              <a:rPr lang="zh-CN" altLang="en-US" sz="2200" b="0" dirty="0"/>
              <a:t>（</a:t>
            </a:r>
            <a:r>
              <a:rPr lang="en-US" altLang="zh-CN" sz="2200" b="0" dirty="0" err="1"/>
              <a:t>Biological,B</a:t>
            </a:r>
            <a:r>
              <a:rPr lang="zh-CN" altLang="en-US" sz="2200" b="0" dirty="0" smtClean="0"/>
              <a:t>）</a:t>
            </a:r>
            <a:endParaRPr lang="zh-CN" altLang="en-US" sz="2200" b="0" dirty="0"/>
          </a:p>
        </p:txBody>
      </p:sp>
      <p:grpSp>
        <p:nvGrpSpPr>
          <p:cNvPr id="6" name="组合 5"/>
          <p:cNvGrpSpPr/>
          <p:nvPr/>
        </p:nvGrpSpPr>
        <p:grpSpPr>
          <a:xfrm>
            <a:off x="1391755" y="2234104"/>
            <a:ext cx="6044500" cy="864096"/>
            <a:chOff x="395536" y="2763943"/>
            <a:chExt cx="6044500" cy="864096"/>
          </a:xfrm>
        </p:grpSpPr>
        <p:sp>
          <p:nvSpPr>
            <p:cNvPr id="7" name="圆角矩形 6"/>
            <p:cNvSpPr/>
            <p:nvPr/>
          </p:nvSpPr>
          <p:spPr>
            <a:xfrm>
              <a:off x="395536" y="2763943"/>
              <a:ext cx="6044500" cy="864096"/>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60256" y="2852936"/>
              <a:ext cx="5283736" cy="524567"/>
            </a:xfrm>
            <a:prstGeom prst="rect">
              <a:avLst/>
            </a:prstGeom>
          </p:spPr>
          <p:txBody>
            <a:bodyPr wrap="square">
              <a:spAutoFit/>
            </a:bodyPr>
            <a:lstStyle/>
            <a:p>
              <a:pPr>
                <a:lnSpc>
                  <a:spcPct val="115000"/>
                </a:lnSpc>
              </a:pPr>
              <a:r>
                <a:rPr lang="zh-CN" altLang="en-US" sz="2800" b="1" dirty="0">
                  <a:solidFill>
                    <a:srgbClr val="3333FF"/>
                  </a:solidFill>
                  <a:effectLst>
                    <a:outerShdw blurRad="38100" dist="38100" dir="2700000" algn="tl">
                      <a:srgbClr val="000000">
                        <a:alpha val="43137"/>
                      </a:srgbClr>
                    </a:outerShdw>
                  </a:effectLst>
                  <a:latin typeface="幼圆" pitchFamily="49" charset="-122"/>
                  <a:ea typeface="幼圆" pitchFamily="49" charset="-122"/>
                </a:rPr>
                <a:t>计算智能是人工智能的一个子集</a:t>
              </a:r>
            </a:p>
          </p:txBody>
        </p:sp>
      </p:gr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1" name="Text Box 5"/>
          <p:cNvSpPr txBox="1">
            <a:spLocks noChangeArrowheads="1"/>
          </p:cNvSpPr>
          <p:nvPr/>
        </p:nvSpPr>
        <p:spPr bwMode="auto">
          <a:xfrm>
            <a:off x="142875" y="1304764"/>
            <a:ext cx="8677597" cy="4918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05000"/>
              </a:lnSpc>
              <a:spcBef>
                <a:spcPct val="10000"/>
              </a:spcBef>
              <a:buFont typeface="Arial" pitchFamily="34" charset="0"/>
              <a:buChar char="•"/>
            </a:pPr>
            <a:r>
              <a:rPr lang="zh-CN" altLang="en-US" sz="2400" b="1" dirty="0" smtClean="0">
                <a:solidFill>
                  <a:srgbClr val="C00000"/>
                </a:solidFill>
                <a:latin typeface="幼圆" pitchFamily="49" charset="-122"/>
                <a:ea typeface="幼圆" pitchFamily="49" charset="-122"/>
              </a:rPr>
              <a:t>二进制编码</a:t>
            </a:r>
            <a:r>
              <a:rPr lang="zh-CN" altLang="en-US" sz="2400" b="1" dirty="0">
                <a:solidFill>
                  <a:srgbClr val="C00000"/>
                </a:solidFill>
                <a:latin typeface="幼圆" pitchFamily="49" charset="-122"/>
                <a:ea typeface="幼圆" pitchFamily="49" charset="-122"/>
              </a:rPr>
              <a:t>（</a:t>
            </a:r>
            <a:r>
              <a:rPr lang="en-US" altLang="zh-CN" sz="2400" b="1" dirty="0">
                <a:solidFill>
                  <a:srgbClr val="C00000"/>
                </a:solidFill>
                <a:latin typeface="幼圆" pitchFamily="49" charset="-122"/>
                <a:ea typeface="幼圆" pitchFamily="49" charset="-122"/>
              </a:rPr>
              <a:t>Binary encoding</a:t>
            </a:r>
            <a:r>
              <a:rPr lang="zh-CN" altLang="en-US" sz="2400" b="1" dirty="0">
                <a:solidFill>
                  <a:srgbClr val="C00000"/>
                </a:solidFill>
                <a:latin typeface="幼圆" pitchFamily="49" charset="-122"/>
                <a:ea typeface="幼圆" pitchFamily="49" charset="-122"/>
              </a:rPr>
              <a:t>）</a:t>
            </a:r>
          </a:p>
          <a:p>
            <a:pPr lvl="1">
              <a:lnSpc>
                <a:spcPct val="105000"/>
              </a:lnSpc>
              <a:spcBef>
                <a:spcPts val="1200"/>
              </a:spcBef>
              <a:spcAft>
                <a:spcPts val="1200"/>
              </a:spcAft>
            </a:pPr>
            <a:r>
              <a:rPr lang="zh-CN" altLang="en-US" sz="2000" b="1" dirty="0" smtClean="0">
                <a:latin typeface="幼圆" pitchFamily="49" charset="-122"/>
                <a:ea typeface="幼圆" pitchFamily="49" charset="-122"/>
              </a:rPr>
              <a:t>   二进制编码</a:t>
            </a:r>
            <a:r>
              <a:rPr lang="zh-CN" altLang="en-US" sz="2000" b="1" dirty="0">
                <a:latin typeface="幼圆" pitchFamily="49" charset="-122"/>
                <a:ea typeface="幼圆" pitchFamily="49" charset="-122"/>
              </a:rPr>
              <a:t>是将原问题的结构变换为染色体的位串结构。</a:t>
            </a:r>
            <a:r>
              <a:rPr lang="zh-CN" altLang="en-US" sz="2000" b="1" dirty="0">
                <a:solidFill>
                  <a:srgbClr val="0000FF"/>
                </a:solidFill>
                <a:latin typeface="幼圆" pitchFamily="49" charset="-122"/>
                <a:ea typeface="幼圆" pitchFamily="49" charset="-122"/>
              </a:rPr>
              <a:t>假设某一参数的取值范围是</a:t>
            </a:r>
            <a:r>
              <a:rPr lang="en-US" altLang="zh-CN" sz="2000" b="1" dirty="0">
                <a:solidFill>
                  <a:srgbClr val="0000FF"/>
                </a:solidFill>
                <a:latin typeface="幼圆" pitchFamily="49" charset="-122"/>
                <a:ea typeface="幼圆" pitchFamily="49" charset="-122"/>
              </a:rPr>
              <a:t>[A</a:t>
            </a:r>
            <a:r>
              <a:rPr lang="zh-CN" altLang="en-US" sz="2000" b="1" dirty="0">
                <a:solidFill>
                  <a:srgbClr val="0000FF"/>
                </a:solidFill>
                <a:latin typeface="幼圆" pitchFamily="49" charset="-122"/>
                <a:ea typeface="幼圆" pitchFamily="49" charset="-122"/>
              </a:rPr>
              <a:t>，</a:t>
            </a:r>
            <a:r>
              <a:rPr lang="en-US" altLang="zh-CN" sz="2000" b="1" dirty="0">
                <a:solidFill>
                  <a:srgbClr val="0000FF"/>
                </a:solidFill>
                <a:latin typeface="幼圆" pitchFamily="49" charset="-122"/>
                <a:ea typeface="幼圆" pitchFamily="49" charset="-122"/>
              </a:rPr>
              <a:t>B]</a:t>
            </a:r>
            <a:r>
              <a:rPr lang="zh-CN" altLang="en-US" sz="2000" b="1" dirty="0">
                <a:solidFill>
                  <a:srgbClr val="0000FF"/>
                </a:solidFill>
                <a:latin typeface="幼圆" pitchFamily="49" charset="-122"/>
                <a:ea typeface="幼圆" pitchFamily="49" charset="-122"/>
              </a:rPr>
              <a:t>，</a:t>
            </a:r>
            <a:r>
              <a:rPr lang="en-US" altLang="zh-CN" sz="2000" b="1" dirty="0">
                <a:solidFill>
                  <a:srgbClr val="0000FF"/>
                </a:solidFill>
                <a:latin typeface="幼圆" pitchFamily="49" charset="-122"/>
                <a:ea typeface="幼圆" pitchFamily="49" charset="-122"/>
              </a:rPr>
              <a:t>A&lt;B</a:t>
            </a:r>
            <a:r>
              <a:rPr lang="zh-CN" altLang="en-US" sz="2000" b="1" dirty="0">
                <a:solidFill>
                  <a:srgbClr val="0000FF"/>
                </a:solidFill>
                <a:latin typeface="幼圆" pitchFamily="49" charset="-122"/>
                <a:ea typeface="幼圆" pitchFamily="49" charset="-122"/>
              </a:rPr>
              <a:t>。</a:t>
            </a:r>
            <a:r>
              <a:rPr lang="zh-CN" altLang="en-US" sz="2000" b="1" dirty="0" smtClean="0">
                <a:solidFill>
                  <a:srgbClr val="0000FF"/>
                </a:solidFill>
                <a:latin typeface="幼圆" pitchFamily="49" charset="-122"/>
                <a:ea typeface="幼圆" pitchFamily="49" charset="-122"/>
              </a:rPr>
              <a:t>用长度为</a:t>
            </a:r>
            <a:r>
              <a:rPr lang="en-US" altLang="zh-CN" sz="2000" b="1" dirty="0" smtClean="0">
                <a:solidFill>
                  <a:srgbClr val="0000FF"/>
                </a:solidFill>
                <a:latin typeface="幼圆" pitchFamily="49" charset="-122"/>
                <a:ea typeface="幼圆" pitchFamily="49" charset="-122"/>
              </a:rPr>
              <a:t>L</a:t>
            </a:r>
            <a:r>
              <a:rPr lang="zh-CN" altLang="en-US" sz="2000" b="1" dirty="0" smtClean="0">
                <a:solidFill>
                  <a:srgbClr val="0000FF"/>
                </a:solidFill>
                <a:latin typeface="幼圆" pitchFamily="49" charset="-122"/>
                <a:ea typeface="幼圆" pitchFamily="49" charset="-122"/>
              </a:rPr>
              <a:t>的二进制编码</a:t>
            </a:r>
            <a:r>
              <a:rPr lang="zh-CN" altLang="en-US" sz="2000" b="1" dirty="0">
                <a:solidFill>
                  <a:srgbClr val="0000FF"/>
                </a:solidFill>
                <a:latin typeface="幼圆" pitchFamily="49" charset="-122"/>
                <a:ea typeface="幼圆" pitchFamily="49" charset="-122"/>
              </a:rPr>
              <a:t>串来表示该参数，将</a:t>
            </a:r>
            <a:r>
              <a:rPr lang="en-US" altLang="zh-CN" sz="2000" b="1" dirty="0">
                <a:solidFill>
                  <a:srgbClr val="0000FF"/>
                </a:solidFill>
                <a:latin typeface="幼圆" pitchFamily="49" charset="-122"/>
                <a:ea typeface="幼圆" pitchFamily="49" charset="-122"/>
              </a:rPr>
              <a:t>[A</a:t>
            </a:r>
            <a:r>
              <a:rPr lang="zh-CN" altLang="en-US" sz="2000" b="1" dirty="0">
                <a:solidFill>
                  <a:srgbClr val="0000FF"/>
                </a:solidFill>
                <a:latin typeface="幼圆" pitchFamily="49" charset="-122"/>
                <a:ea typeface="幼圆" pitchFamily="49" charset="-122"/>
              </a:rPr>
              <a:t>，</a:t>
            </a:r>
            <a:r>
              <a:rPr lang="en-US" altLang="zh-CN" sz="2000" b="1" dirty="0">
                <a:solidFill>
                  <a:srgbClr val="0000FF"/>
                </a:solidFill>
                <a:latin typeface="幼圆" pitchFamily="49" charset="-122"/>
                <a:ea typeface="幼圆" pitchFamily="49" charset="-122"/>
              </a:rPr>
              <a:t>B]</a:t>
            </a:r>
            <a:r>
              <a:rPr lang="zh-CN" altLang="en-US" sz="2000" b="1" dirty="0">
                <a:solidFill>
                  <a:srgbClr val="0000FF"/>
                </a:solidFill>
                <a:latin typeface="幼圆" pitchFamily="49" charset="-122"/>
                <a:ea typeface="幼圆" pitchFamily="49" charset="-122"/>
              </a:rPr>
              <a:t>等分成</a:t>
            </a:r>
            <a:r>
              <a:rPr lang="en-US" altLang="zh-CN" sz="2000" b="1" dirty="0" smtClean="0">
                <a:solidFill>
                  <a:srgbClr val="0000FF"/>
                </a:solidFill>
                <a:latin typeface="幼圆" pitchFamily="49" charset="-122"/>
                <a:ea typeface="幼圆" pitchFamily="49" charset="-122"/>
              </a:rPr>
              <a:t>2</a:t>
            </a:r>
            <a:r>
              <a:rPr lang="en-US" altLang="zh-CN" sz="2000" b="1" baseline="30000" dirty="0" smtClean="0">
                <a:solidFill>
                  <a:srgbClr val="0000FF"/>
                </a:solidFill>
                <a:latin typeface="幼圆" pitchFamily="49" charset="-122"/>
                <a:ea typeface="幼圆" pitchFamily="49" charset="-122"/>
              </a:rPr>
              <a:t>L</a:t>
            </a:r>
            <a:r>
              <a:rPr lang="en-US" altLang="zh-CN" sz="2000" b="1" dirty="0" smtClean="0">
                <a:solidFill>
                  <a:srgbClr val="0000FF"/>
                </a:solidFill>
                <a:latin typeface="幼圆" pitchFamily="49" charset="-122"/>
                <a:ea typeface="幼圆" pitchFamily="49" charset="-122"/>
              </a:rPr>
              <a:t>-</a:t>
            </a:r>
            <a:r>
              <a:rPr lang="en-US" altLang="zh-CN" sz="2000" b="1" dirty="0">
                <a:solidFill>
                  <a:srgbClr val="0000FF"/>
                </a:solidFill>
                <a:latin typeface="幼圆" pitchFamily="49" charset="-122"/>
                <a:ea typeface="幼圆" pitchFamily="49" charset="-122"/>
              </a:rPr>
              <a:t>1</a:t>
            </a:r>
            <a:r>
              <a:rPr lang="zh-CN" altLang="en-US" sz="2000" b="1" dirty="0">
                <a:solidFill>
                  <a:srgbClr val="0000FF"/>
                </a:solidFill>
                <a:latin typeface="幼圆" pitchFamily="49" charset="-122"/>
                <a:ea typeface="幼圆" pitchFamily="49" charset="-122"/>
              </a:rPr>
              <a:t>个子部分，记每一个等分的长度为</a:t>
            </a:r>
            <a:r>
              <a:rPr lang="en-US" altLang="zh-CN" sz="2000" b="1" dirty="0">
                <a:solidFill>
                  <a:srgbClr val="0000FF"/>
                </a:solidFill>
                <a:latin typeface="幼圆" pitchFamily="49" charset="-122"/>
                <a:ea typeface="幼圆" pitchFamily="49" charset="-122"/>
              </a:rPr>
              <a:t>δ</a:t>
            </a:r>
            <a:r>
              <a:rPr lang="zh-CN" altLang="en-US" sz="2000" b="1" dirty="0" smtClean="0">
                <a:solidFill>
                  <a:srgbClr val="0000FF"/>
                </a:solidFill>
                <a:latin typeface="幼圆" pitchFamily="49" charset="-122"/>
                <a:ea typeface="幼圆" pitchFamily="49" charset="-122"/>
              </a:rPr>
              <a:t>。</a:t>
            </a:r>
            <a:endParaRPr lang="zh-CN" altLang="en-US" sz="2000" b="1" dirty="0">
              <a:latin typeface="幼圆" pitchFamily="49" charset="-122"/>
              <a:ea typeface="幼圆" pitchFamily="49" charset="-122"/>
            </a:endParaRPr>
          </a:p>
          <a:p>
            <a:pPr lvl="1">
              <a:lnSpc>
                <a:spcPct val="105000"/>
              </a:lnSpc>
              <a:spcBef>
                <a:spcPts val="1200"/>
              </a:spcBef>
            </a:pPr>
            <a:r>
              <a:rPr lang="zh-CN" altLang="en-US" b="1" dirty="0" smtClean="0">
                <a:solidFill>
                  <a:srgbClr val="00B050"/>
                </a:solidFill>
                <a:latin typeface="仿宋_GB2312" pitchFamily="49" charset="-122"/>
                <a:ea typeface="仿宋_GB2312" pitchFamily="49" charset="-122"/>
              </a:rPr>
              <a:t>例：假设</a:t>
            </a:r>
            <a:r>
              <a:rPr lang="zh-CN" altLang="en-US" b="1" dirty="0">
                <a:solidFill>
                  <a:srgbClr val="00B050"/>
                </a:solidFill>
                <a:latin typeface="仿宋_GB2312" pitchFamily="49" charset="-122"/>
                <a:ea typeface="仿宋_GB2312" pitchFamily="49" charset="-122"/>
              </a:rPr>
              <a:t>变量</a:t>
            </a:r>
            <a:r>
              <a:rPr lang="en-US" altLang="zh-CN" b="1" dirty="0">
                <a:solidFill>
                  <a:srgbClr val="00B050"/>
                </a:solidFill>
                <a:latin typeface="仿宋_GB2312" pitchFamily="49" charset="-122"/>
                <a:ea typeface="仿宋_GB2312" pitchFamily="49" charset="-122"/>
              </a:rPr>
              <a:t>x</a:t>
            </a:r>
            <a:r>
              <a:rPr lang="zh-CN" altLang="en-US" b="1" dirty="0">
                <a:solidFill>
                  <a:srgbClr val="00B050"/>
                </a:solidFill>
                <a:latin typeface="仿宋_GB2312" pitchFamily="49" charset="-122"/>
                <a:ea typeface="仿宋_GB2312" pitchFamily="49" charset="-122"/>
              </a:rPr>
              <a:t>的定义域</a:t>
            </a:r>
            <a:r>
              <a:rPr lang="zh-CN" altLang="en-US" b="1" dirty="0" smtClean="0">
                <a:solidFill>
                  <a:srgbClr val="00B050"/>
                </a:solidFill>
                <a:latin typeface="仿宋_GB2312" pitchFamily="49" charset="-122"/>
                <a:ea typeface="仿宋_GB2312" pitchFamily="49" charset="-122"/>
              </a:rPr>
              <a:t>为</a:t>
            </a:r>
            <a:r>
              <a:rPr lang="en-US" altLang="zh-CN" b="1" dirty="0">
                <a:solidFill>
                  <a:srgbClr val="00B050"/>
                </a:solidFill>
                <a:latin typeface="仿宋_GB2312" pitchFamily="49" charset="-122"/>
                <a:ea typeface="仿宋_GB2312" pitchFamily="49" charset="-122"/>
              </a:rPr>
              <a:t>[</a:t>
            </a:r>
            <a:r>
              <a:rPr lang="en-US" altLang="zh-CN" b="1" dirty="0" smtClean="0">
                <a:solidFill>
                  <a:srgbClr val="00B050"/>
                </a:solidFill>
                <a:latin typeface="仿宋_GB2312" pitchFamily="49" charset="-122"/>
                <a:ea typeface="仿宋_GB2312" pitchFamily="49" charset="-122"/>
              </a:rPr>
              <a:t>5</a:t>
            </a:r>
            <a:r>
              <a:rPr lang="zh-CN" altLang="en-US" b="1" dirty="0">
                <a:solidFill>
                  <a:srgbClr val="00B050"/>
                </a:solidFill>
                <a:latin typeface="仿宋_GB2312" pitchFamily="49" charset="-122"/>
                <a:ea typeface="仿宋_GB2312" pitchFamily="49" charset="-122"/>
              </a:rPr>
              <a:t>，</a:t>
            </a:r>
            <a:r>
              <a:rPr lang="en-US" altLang="zh-CN" b="1" dirty="0" smtClean="0">
                <a:solidFill>
                  <a:srgbClr val="00B050"/>
                </a:solidFill>
                <a:latin typeface="仿宋_GB2312" pitchFamily="49" charset="-122"/>
                <a:ea typeface="仿宋_GB2312" pitchFamily="49" charset="-122"/>
              </a:rPr>
              <a:t>10)</a:t>
            </a:r>
            <a:r>
              <a:rPr lang="zh-CN" altLang="en-US" b="1" dirty="0" smtClean="0">
                <a:solidFill>
                  <a:srgbClr val="00B050"/>
                </a:solidFill>
                <a:latin typeface="仿宋_GB2312" pitchFamily="49" charset="-122"/>
                <a:ea typeface="仿宋_GB2312" pitchFamily="49" charset="-122"/>
              </a:rPr>
              <a:t>，</a:t>
            </a:r>
            <a:r>
              <a:rPr lang="zh-CN" altLang="en-US" b="1" dirty="0">
                <a:solidFill>
                  <a:srgbClr val="00B050"/>
                </a:solidFill>
                <a:latin typeface="仿宋_GB2312" pitchFamily="49" charset="-122"/>
                <a:ea typeface="仿宋_GB2312" pitchFamily="49" charset="-122"/>
              </a:rPr>
              <a:t>要求的计算精度为</a:t>
            </a:r>
            <a:r>
              <a:rPr lang="en-US" altLang="zh-CN" b="1" dirty="0">
                <a:solidFill>
                  <a:srgbClr val="00B050"/>
                </a:solidFill>
                <a:latin typeface="仿宋_GB2312" pitchFamily="49" charset="-122"/>
                <a:ea typeface="仿宋_GB2312" pitchFamily="49" charset="-122"/>
              </a:rPr>
              <a:t>10</a:t>
            </a:r>
            <a:r>
              <a:rPr lang="en-US" altLang="zh-CN" b="1" baseline="30000" dirty="0">
                <a:solidFill>
                  <a:srgbClr val="00B050"/>
                </a:solidFill>
                <a:latin typeface="仿宋_GB2312" pitchFamily="49" charset="-122"/>
                <a:ea typeface="仿宋_GB2312" pitchFamily="49" charset="-122"/>
              </a:rPr>
              <a:t>-5</a:t>
            </a:r>
            <a:r>
              <a:rPr lang="zh-CN" altLang="en-US" b="1" dirty="0">
                <a:solidFill>
                  <a:srgbClr val="00B050"/>
                </a:solidFill>
                <a:latin typeface="仿宋_GB2312" pitchFamily="49" charset="-122"/>
                <a:ea typeface="仿宋_GB2312" pitchFamily="49" charset="-122"/>
              </a:rPr>
              <a:t>，则需要将</a:t>
            </a:r>
            <a:r>
              <a:rPr lang="en-US" altLang="zh-CN" b="1" dirty="0">
                <a:solidFill>
                  <a:srgbClr val="00B050"/>
                </a:solidFill>
                <a:latin typeface="仿宋_GB2312" pitchFamily="49" charset="-122"/>
                <a:ea typeface="仿宋_GB2312" pitchFamily="49" charset="-122"/>
              </a:rPr>
              <a:t>[5</a:t>
            </a:r>
            <a:r>
              <a:rPr lang="zh-CN" altLang="en-US" b="1" dirty="0">
                <a:solidFill>
                  <a:srgbClr val="00B050"/>
                </a:solidFill>
                <a:latin typeface="仿宋_GB2312" pitchFamily="49" charset="-122"/>
                <a:ea typeface="仿宋_GB2312" pitchFamily="49" charset="-122"/>
              </a:rPr>
              <a:t>，</a:t>
            </a:r>
            <a:r>
              <a:rPr lang="en-US" altLang="zh-CN" b="1" dirty="0" smtClean="0">
                <a:solidFill>
                  <a:srgbClr val="00B050"/>
                </a:solidFill>
                <a:latin typeface="仿宋_GB2312" pitchFamily="49" charset="-122"/>
                <a:ea typeface="仿宋_GB2312" pitchFamily="49" charset="-122"/>
              </a:rPr>
              <a:t>10)</a:t>
            </a:r>
            <a:r>
              <a:rPr lang="zh-CN" altLang="en-US" b="1" dirty="0" smtClean="0">
                <a:solidFill>
                  <a:srgbClr val="00B050"/>
                </a:solidFill>
                <a:latin typeface="仿宋_GB2312" pitchFamily="49" charset="-122"/>
                <a:ea typeface="仿宋_GB2312" pitchFamily="49" charset="-122"/>
              </a:rPr>
              <a:t>至少分为</a:t>
            </a:r>
            <a:r>
              <a:rPr lang="en-US" altLang="zh-CN" b="1" dirty="0" smtClean="0">
                <a:solidFill>
                  <a:srgbClr val="00B050"/>
                </a:solidFill>
                <a:latin typeface="仿宋_GB2312" pitchFamily="49" charset="-122"/>
                <a:ea typeface="仿宋_GB2312" pitchFamily="49" charset="-122"/>
              </a:rPr>
              <a:t>1000000</a:t>
            </a:r>
            <a:r>
              <a:rPr lang="zh-CN" altLang="en-US" b="1" dirty="0">
                <a:solidFill>
                  <a:srgbClr val="00B050"/>
                </a:solidFill>
                <a:latin typeface="仿宋_GB2312" pitchFamily="49" charset="-122"/>
                <a:ea typeface="仿宋_GB2312" pitchFamily="49" charset="-122"/>
              </a:rPr>
              <a:t>个等长小区间，每个小区间用一个二进制串表示。于是，串长至少等于</a:t>
            </a:r>
            <a:r>
              <a:rPr lang="en-US" altLang="zh-CN" b="1" dirty="0">
                <a:solidFill>
                  <a:srgbClr val="00B050"/>
                </a:solidFill>
                <a:latin typeface="仿宋_GB2312" pitchFamily="49" charset="-122"/>
                <a:ea typeface="仿宋_GB2312" pitchFamily="49" charset="-122"/>
              </a:rPr>
              <a:t>20</a:t>
            </a:r>
            <a:r>
              <a:rPr lang="zh-CN" altLang="en-US" b="1" dirty="0">
                <a:solidFill>
                  <a:srgbClr val="00B050"/>
                </a:solidFill>
                <a:latin typeface="仿宋_GB2312" pitchFamily="49" charset="-122"/>
                <a:ea typeface="仿宋_GB2312" pitchFamily="49" charset="-122"/>
              </a:rPr>
              <a:t>，原因是</a:t>
            </a:r>
            <a:r>
              <a:rPr lang="zh-CN" altLang="en-US" b="1" dirty="0" smtClean="0">
                <a:solidFill>
                  <a:srgbClr val="00B050"/>
                </a:solidFill>
                <a:latin typeface="仿宋_GB2312" pitchFamily="49" charset="-122"/>
                <a:ea typeface="仿宋_GB2312" pitchFamily="49" charset="-122"/>
              </a:rPr>
              <a:t>： </a:t>
            </a:r>
            <a:r>
              <a:rPr lang="en-US" altLang="zh-CN" b="1" dirty="0" smtClean="0">
                <a:solidFill>
                  <a:srgbClr val="00B050"/>
                </a:solidFill>
                <a:latin typeface="仿宋_GB2312" pitchFamily="49" charset="-122"/>
                <a:ea typeface="仿宋_GB2312" pitchFamily="49" charset="-122"/>
              </a:rPr>
              <a:t>524288=2</a:t>
            </a:r>
            <a:r>
              <a:rPr lang="en-US" altLang="zh-CN" b="1" baseline="30000" dirty="0" smtClean="0">
                <a:solidFill>
                  <a:srgbClr val="00B050"/>
                </a:solidFill>
                <a:latin typeface="仿宋_GB2312" pitchFamily="49" charset="-122"/>
                <a:ea typeface="仿宋_GB2312" pitchFamily="49" charset="-122"/>
              </a:rPr>
              <a:t>19</a:t>
            </a:r>
            <a:r>
              <a:rPr lang="en-US" altLang="zh-CN" b="1" dirty="0" smtClean="0">
                <a:solidFill>
                  <a:srgbClr val="00B050"/>
                </a:solidFill>
                <a:latin typeface="仿宋_GB2312" pitchFamily="49" charset="-122"/>
                <a:ea typeface="仿宋_GB2312" pitchFamily="49" charset="-122"/>
              </a:rPr>
              <a:t>&lt;1000000&lt;2</a:t>
            </a:r>
            <a:r>
              <a:rPr lang="en-US" altLang="zh-CN" b="1" baseline="30000" dirty="0" smtClean="0">
                <a:solidFill>
                  <a:srgbClr val="00B050"/>
                </a:solidFill>
                <a:latin typeface="仿宋_GB2312" pitchFamily="49" charset="-122"/>
                <a:ea typeface="仿宋_GB2312" pitchFamily="49" charset="-122"/>
              </a:rPr>
              <a:t>20</a:t>
            </a:r>
            <a:r>
              <a:rPr lang="en-US" altLang="zh-CN" b="1" dirty="0" smtClean="0">
                <a:solidFill>
                  <a:srgbClr val="00B050"/>
                </a:solidFill>
                <a:latin typeface="仿宋_GB2312" pitchFamily="49" charset="-122"/>
                <a:ea typeface="仿宋_GB2312" pitchFamily="49" charset="-122"/>
              </a:rPr>
              <a:t>=1048576 </a:t>
            </a:r>
            <a:r>
              <a:rPr lang="zh-CN" altLang="en-US" b="1" dirty="0" smtClean="0">
                <a:solidFill>
                  <a:srgbClr val="00B050"/>
                </a:solidFill>
                <a:latin typeface="仿宋_GB2312" pitchFamily="49" charset="-122"/>
                <a:ea typeface="仿宋_GB2312" pitchFamily="49" charset="-122"/>
              </a:rPr>
              <a:t>这样</a:t>
            </a:r>
            <a:r>
              <a:rPr lang="zh-CN" altLang="en-US" b="1" dirty="0">
                <a:solidFill>
                  <a:srgbClr val="00B050"/>
                </a:solidFill>
                <a:latin typeface="仿宋_GB2312" pitchFamily="49" charset="-122"/>
                <a:ea typeface="仿宋_GB2312" pitchFamily="49" charset="-122"/>
              </a:rPr>
              <a:t>，对应于区间</a:t>
            </a:r>
            <a:r>
              <a:rPr lang="en-US" altLang="zh-CN" b="1" dirty="0">
                <a:solidFill>
                  <a:srgbClr val="00B050"/>
                </a:solidFill>
                <a:latin typeface="仿宋_GB2312" pitchFamily="49" charset="-122"/>
                <a:ea typeface="仿宋_GB2312" pitchFamily="49" charset="-122"/>
              </a:rPr>
              <a:t>[5</a:t>
            </a:r>
            <a:r>
              <a:rPr lang="zh-CN" altLang="en-US" b="1" dirty="0">
                <a:solidFill>
                  <a:srgbClr val="00B050"/>
                </a:solidFill>
                <a:latin typeface="仿宋_GB2312" pitchFamily="49" charset="-122"/>
                <a:ea typeface="仿宋_GB2312" pitchFamily="49" charset="-122"/>
              </a:rPr>
              <a:t>，</a:t>
            </a:r>
            <a:r>
              <a:rPr lang="en-US" altLang="zh-CN" b="1" dirty="0" smtClean="0">
                <a:solidFill>
                  <a:srgbClr val="00B050"/>
                </a:solidFill>
                <a:latin typeface="仿宋_GB2312" pitchFamily="49" charset="-122"/>
                <a:ea typeface="仿宋_GB2312" pitchFamily="49" charset="-122"/>
              </a:rPr>
              <a:t>10)</a:t>
            </a:r>
            <a:r>
              <a:rPr lang="zh-CN" altLang="en-US" b="1" dirty="0" smtClean="0">
                <a:solidFill>
                  <a:srgbClr val="00B050"/>
                </a:solidFill>
                <a:latin typeface="仿宋_GB2312" pitchFamily="49" charset="-122"/>
                <a:ea typeface="仿宋_GB2312" pitchFamily="49" charset="-122"/>
              </a:rPr>
              <a:t>内</a:t>
            </a:r>
            <a:r>
              <a:rPr lang="zh-CN" altLang="en-US" b="1" dirty="0">
                <a:solidFill>
                  <a:srgbClr val="00B050"/>
                </a:solidFill>
                <a:latin typeface="仿宋_GB2312" pitchFamily="49" charset="-122"/>
                <a:ea typeface="仿宋_GB2312" pitchFamily="49" charset="-122"/>
              </a:rPr>
              <a:t>满足精度要求的每个值</a:t>
            </a:r>
            <a:r>
              <a:rPr lang="en-US" altLang="zh-CN" b="1" dirty="0">
                <a:solidFill>
                  <a:srgbClr val="00B050"/>
                </a:solidFill>
                <a:latin typeface="仿宋_GB2312" pitchFamily="49" charset="-122"/>
                <a:ea typeface="仿宋_GB2312" pitchFamily="49" charset="-122"/>
              </a:rPr>
              <a:t>x</a:t>
            </a:r>
            <a:r>
              <a:rPr lang="zh-CN" altLang="en-US" b="1" dirty="0">
                <a:solidFill>
                  <a:srgbClr val="00B050"/>
                </a:solidFill>
                <a:latin typeface="仿宋_GB2312" pitchFamily="49" charset="-122"/>
                <a:ea typeface="仿宋_GB2312" pitchFamily="49" charset="-122"/>
              </a:rPr>
              <a:t>，都可用一个</a:t>
            </a:r>
            <a:r>
              <a:rPr lang="en-US" altLang="zh-CN" b="1" dirty="0">
                <a:solidFill>
                  <a:srgbClr val="00B050"/>
                </a:solidFill>
                <a:latin typeface="仿宋_GB2312" pitchFamily="49" charset="-122"/>
                <a:ea typeface="仿宋_GB2312" pitchFamily="49" charset="-122"/>
              </a:rPr>
              <a:t>20</a:t>
            </a:r>
            <a:r>
              <a:rPr lang="zh-CN" altLang="en-US" b="1" dirty="0">
                <a:solidFill>
                  <a:srgbClr val="00B050"/>
                </a:solidFill>
                <a:latin typeface="仿宋_GB2312" pitchFamily="49" charset="-122"/>
                <a:ea typeface="仿宋_GB2312" pitchFamily="49" charset="-122"/>
              </a:rPr>
              <a:t>位编码的二进制串</a:t>
            </a:r>
            <a:r>
              <a:rPr lang="en-US" altLang="zh-CN" b="1" dirty="0">
                <a:solidFill>
                  <a:srgbClr val="00B050"/>
                </a:solidFill>
                <a:latin typeface="仿宋_GB2312" pitchFamily="49" charset="-122"/>
                <a:ea typeface="仿宋_GB2312" pitchFamily="49" charset="-122"/>
              </a:rPr>
              <a:t>&lt;b19,b18,…,b0&gt;</a:t>
            </a:r>
            <a:r>
              <a:rPr lang="zh-CN" altLang="en-US" b="1" dirty="0">
                <a:solidFill>
                  <a:srgbClr val="00B050"/>
                </a:solidFill>
                <a:latin typeface="仿宋_GB2312" pitchFamily="49" charset="-122"/>
                <a:ea typeface="仿宋_GB2312" pitchFamily="49" charset="-122"/>
              </a:rPr>
              <a:t>来表示。</a:t>
            </a:r>
          </a:p>
          <a:p>
            <a:pPr marL="800100" lvl="1" indent="-342900">
              <a:lnSpc>
                <a:spcPct val="105000"/>
              </a:lnSpc>
              <a:spcBef>
                <a:spcPts val="2400"/>
              </a:spcBef>
              <a:buFont typeface="Arial" pitchFamily="34" charset="0"/>
              <a:buChar char="•"/>
            </a:pPr>
            <a:r>
              <a:rPr lang="zh-CN" altLang="en-US" sz="2000" b="1" dirty="0" smtClean="0">
                <a:solidFill>
                  <a:srgbClr val="FF66FF"/>
                </a:solidFill>
                <a:effectLst>
                  <a:outerShdw blurRad="38100" dist="38100" dir="2700000" algn="tl">
                    <a:srgbClr val="000000">
                      <a:alpha val="43137"/>
                    </a:srgbClr>
                  </a:outerShdw>
                </a:effectLst>
                <a:latin typeface="幼圆" pitchFamily="49" charset="-122"/>
                <a:ea typeface="幼圆" pitchFamily="49" charset="-122"/>
              </a:rPr>
              <a:t>主要</a:t>
            </a:r>
            <a:r>
              <a:rPr lang="zh-CN" altLang="en-US" sz="2000" b="1" dirty="0">
                <a:solidFill>
                  <a:srgbClr val="FF66FF"/>
                </a:solidFill>
                <a:effectLst>
                  <a:outerShdw blurRad="38100" dist="38100" dir="2700000" algn="tl">
                    <a:srgbClr val="000000">
                      <a:alpha val="43137"/>
                    </a:srgbClr>
                  </a:outerShdw>
                </a:effectLst>
                <a:latin typeface="幼圆" pitchFamily="49" charset="-122"/>
                <a:ea typeface="幼圆" pitchFamily="49" charset="-122"/>
              </a:rPr>
              <a:t>优点：易于理解和实现，可表示的模式数最多</a:t>
            </a:r>
          </a:p>
          <a:p>
            <a:pPr marL="800100" lvl="1" indent="-342900">
              <a:lnSpc>
                <a:spcPct val="105000"/>
              </a:lnSpc>
              <a:spcBef>
                <a:spcPts val="1200"/>
              </a:spcBef>
              <a:buFont typeface="Arial" pitchFamily="34" charset="0"/>
              <a:buChar char="•"/>
            </a:pPr>
            <a:r>
              <a:rPr lang="zh-CN" altLang="en-US" sz="2000" b="1" dirty="0" smtClean="0">
                <a:solidFill>
                  <a:srgbClr val="FF66FF"/>
                </a:solidFill>
                <a:effectLst>
                  <a:outerShdw blurRad="38100" dist="38100" dir="2700000" algn="tl">
                    <a:srgbClr val="000000">
                      <a:alpha val="43137"/>
                    </a:srgbClr>
                  </a:outerShdw>
                </a:effectLst>
                <a:latin typeface="幼圆" pitchFamily="49" charset="-122"/>
                <a:ea typeface="幼圆" pitchFamily="49" charset="-122"/>
              </a:rPr>
              <a:t>主要缺点</a:t>
            </a:r>
            <a:r>
              <a:rPr lang="en-US" altLang="zh-CN" sz="2000" b="1" dirty="0" smtClean="0">
                <a:solidFill>
                  <a:srgbClr val="FF66FF"/>
                </a:solidFill>
                <a:effectLst>
                  <a:outerShdw blurRad="38100" dist="38100" dir="2700000" algn="tl">
                    <a:srgbClr val="000000">
                      <a:alpha val="43137"/>
                    </a:srgbClr>
                  </a:outerShdw>
                </a:effectLst>
                <a:latin typeface="幼圆" pitchFamily="49" charset="-122"/>
                <a:ea typeface="幼圆" pitchFamily="49" charset="-122"/>
              </a:rPr>
              <a:t>: </a:t>
            </a:r>
            <a:r>
              <a:rPr lang="zh-CN" altLang="en-US" sz="2000" b="1" dirty="0" smtClean="0">
                <a:solidFill>
                  <a:srgbClr val="FF66FF"/>
                </a:solidFill>
                <a:effectLst>
                  <a:outerShdw blurRad="38100" dist="38100" dir="2700000" algn="tl">
                    <a:srgbClr val="000000">
                      <a:alpha val="43137"/>
                    </a:srgbClr>
                  </a:outerShdw>
                </a:effectLst>
                <a:latin typeface="幼圆" pitchFamily="49" charset="-122"/>
                <a:ea typeface="幼圆" pitchFamily="49" charset="-122"/>
              </a:rPr>
              <a:t>海明悬崖。</a:t>
            </a:r>
            <a:r>
              <a:rPr lang="zh-CN" altLang="en-US" b="1" dirty="0" smtClean="0">
                <a:solidFill>
                  <a:srgbClr val="0000CC"/>
                </a:solidFill>
              </a:rPr>
              <a:t>   </a:t>
            </a:r>
            <a:r>
              <a:rPr lang="zh-CN" altLang="en-US" b="1" dirty="0">
                <a:solidFill>
                  <a:srgbClr val="7030A0"/>
                </a:solidFill>
                <a:latin typeface="仿宋_GB2312" pitchFamily="49" charset="-122"/>
                <a:ea typeface="仿宋_GB2312" pitchFamily="49" charset="-122"/>
              </a:rPr>
              <a:t>例如，</a:t>
            </a:r>
            <a:r>
              <a:rPr lang="en-US" altLang="zh-CN" b="1" dirty="0">
                <a:solidFill>
                  <a:srgbClr val="7030A0"/>
                </a:solidFill>
                <a:latin typeface="仿宋_GB2312" pitchFamily="49" charset="-122"/>
                <a:ea typeface="仿宋_GB2312" pitchFamily="49" charset="-122"/>
              </a:rPr>
              <a:t>7</a:t>
            </a:r>
            <a:r>
              <a:rPr lang="zh-CN" altLang="en-US" b="1" dirty="0">
                <a:solidFill>
                  <a:srgbClr val="7030A0"/>
                </a:solidFill>
                <a:latin typeface="仿宋_GB2312" pitchFamily="49" charset="-122"/>
                <a:ea typeface="仿宋_GB2312" pitchFamily="49" charset="-122"/>
              </a:rPr>
              <a:t>和</a:t>
            </a:r>
            <a:r>
              <a:rPr lang="en-US" altLang="zh-CN" b="1" dirty="0">
                <a:solidFill>
                  <a:srgbClr val="7030A0"/>
                </a:solidFill>
                <a:latin typeface="仿宋_GB2312" pitchFamily="49" charset="-122"/>
                <a:ea typeface="仿宋_GB2312" pitchFamily="49" charset="-122"/>
              </a:rPr>
              <a:t>8</a:t>
            </a:r>
            <a:r>
              <a:rPr lang="zh-CN" altLang="en-US" b="1" dirty="0">
                <a:solidFill>
                  <a:srgbClr val="7030A0"/>
                </a:solidFill>
                <a:latin typeface="仿宋_GB2312" pitchFamily="49" charset="-122"/>
                <a:ea typeface="仿宋_GB2312" pitchFamily="49" charset="-122"/>
              </a:rPr>
              <a:t>的二进制数分别为</a:t>
            </a:r>
            <a:r>
              <a:rPr lang="en-US" altLang="zh-CN" b="1" dirty="0">
                <a:solidFill>
                  <a:srgbClr val="7030A0"/>
                </a:solidFill>
                <a:latin typeface="仿宋_GB2312" pitchFamily="49" charset="-122"/>
                <a:ea typeface="仿宋_GB2312" pitchFamily="49" charset="-122"/>
              </a:rPr>
              <a:t>0111</a:t>
            </a:r>
            <a:r>
              <a:rPr lang="zh-CN" altLang="en-US" b="1" dirty="0">
                <a:solidFill>
                  <a:srgbClr val="7030A0"/>
                </a:solidFill>
                <a:latin typeface="仿宋_GB2312" pitchFamily="49" charset="-122"/>
                <a:ea typeface="仿宋_GB2312" pitchFamily="49" charset="-122"/>
              </a:rPr>
              <a:t>和</a:t>
            </a:r>
            <a:r>
              <a:rPr lang="en-US" altLang="zh-CN" b="1" dirty="0">
                <a:solidFill>
                  <a:srgbClr val="7030A0"/>
                </a:solidFill>
                <a:latin typeface="仿宋_GB2312" pitchFamily="49" charset="-122"/>
                <a:ea typeface="仿宋_GB2312" pitchFamily="49" charset="-122"/>
              </a:rPr>
              <a:t>1000</a:t>
            </a:r>
            <a:r>
              <a:rPr lang="zh-CN" altLang="en-US" b="1" dirty="0">
                <a:solidFill>
                  <a:srgbClr val="7030A0"/>
                </a:solidFill>
                <a:latin typeface="仿宋_GB2312" pitchFamily="49" charset="-122"/>
                <a:ea typeface="仿宋_GB2312" pitchFamily="49" charset="-122"/>
              </a:rPr>
              <a:t>，当算法从</a:t>
            </a:r>
            <a:r>
              <a:rPr lang="en-US" altLang="zh-CN" b="1" dirty="0">
                <a:solidFill>
                  <a:srgbClr val="7030A0"/>
                </a:solidFill>
                <a:latin typeface="仿宋_GB2312" pitchFamily="49" charset="-122"/>
                <a:ea typeface="仿宋_GB2312" pitchFamily="49" charset="-122"/>
              </a:rPr>
              <a:t>7</a:t>
            </a:r>
            <a:r>
              <a:rPr lang="zh-CN" altLang="en-US" b="1" dirty="0">
                <a:solidFill>
                  <a:srgbClr val="7030A0"/>
                </a:solidFill>
                <a:latin typeface="仿宋_GB2312" pitchFamily="49" charset="-122"/>
                <a:ea typeface="仿宋_GB2312" pitchFamily="49" charset="-122"/>
              </a:rPr>
              <a:t>改进到</a:t>
            </a:r>
            <a:r>
              <a:rPr lang="en-US" altLang="zh-CN" b="1" dirty="0">
                <a:solidFill>
                  <a:srgbClr val="7030A0"/>
                </a:solidFill>
                <a:latin typeface="仿宋_GB2312" pitchFamily="49" charset="-122"/>
                <a:ea typeface="仿宋_GB2312" pitchFamily="49" charset="-122"/>
              </a:rPr>
              <a:t>8</a:t>
            </a:r>
            <a:r>
              <a:rPr lang="zh-CN" altLang="en-US" b="1" dirty="0">
                <a:solidFill>
                  <a:srgbClr val="7030A0"/>
                </a:solidFill>
                <a:latin typeface="仿宋_GB2312" pitchFamily="49" charset="-122"/>
                <a:ea typeface="仿宋_GB2312" pitchFamily="49" charset="-122"/>
              </a:rPr>
              <a:t>时，就必须改变所有的位。</a:t>
            </a:r>
            <a:r>
              <a:rPr lang="zh-CN" altLang="en-US" dirty="0"/>
              <a:t> </a:t>
            </a:r>
          </a:p>
        </p:txBody>
      </p:sp>
      <p:sp>
        <p:nvSpPr>
          <p:cNvPr id="101382" name="Text Box 6"/>
          <p:cNvSpPr txBox="1">
            <a:spLocks noChangeArrowheads="1"/>
          </p:cNvSpPr>
          <p:nvPr/>
        </p:nvSpPr>
        <p:spPr bwMode="auto">
          <a:xfrm>
            <a:off x="1584325"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遗传编码</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0240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02409" name="Text Box 9"/>
          <p:cNvSpPr txBox="1">
            <a:spLocks noChangeArrowheads="1"/>
          </p:cNvSpPr>
          <p:nvPr/>
        </p:nvSpPr>
        <p:spPr bwMode="auto">
          <a:xfrm>
            <a:off x="215900" y="1196752"/>
            <a:ext cx="8748713" cy="4413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20000"/>
              </a:lnSpc>
              <a:spcBef>
                <a:spcPts val="1200"/>
              </a:spcBef>
              <a:buFont typeface="Arial" pitchFamily="34" charset="0"/>
              <a:buChar char="•"/>
            </a:pPr>
            <a:r>
              <a:rPr lang="zh-CN" altLang="en-US" sz="2400" b="1" dirty="0" smtClean="0">
                <a:solidFill>
                  <a:srgbClr val="C00000"/>
                </a:solidFill>
                <a:latin typeface="幼圆" pitchFamily="49" charset="-122"/>
                <a:ea typeface="幼圆" pitchFamily="49" charset="-122"/>
              </a:rPr>
              <a:t>格</a:t>
            </a:r>
            <a:r>
              <a:rPr lang="zh-CN" altLang="en-US" sz="2400" b="1" dirty="0">
                <a:solidFill>
                  <a:srgbClr val="C00000"/>
                </a:solidFill>
                <a:latin typeface="幼圆" pitchFamily="49" charset="-122"/>
                <a:ea typeface="幼圆" pitchFamily="49" charset="-122"/>
              </a:rPr>
              <a:t>雷编码（</a:t>
            </a:r>
            <a:r>
              <a:rPr lang="en-US" altLang="zh-CN" sz="2400" b="1" dirty="0">
                <a:solidFill>
                  <a:srgbClr val="C00000"/>
                </a:solidFill>
                <a:latin typeface="幼圆" pitchFamily="49" charset="-122"/>
                <a:ea typeface="幼圆" pitchFamily="49" charset="-122"/>
              </a:rPr>
              <a:t>Gray encoding</a:t>
            </a:r>
            <a:r>
              <a:rPr lang="zh-CN" altLang="en-US" sz="2400" b="1" dirty="0">
                <a:solidFill>
                  <a:srgbClr val="C00000"/>
                </a:solidFill>
                <a:latin typeface="幼圆" pitchFamily="49" charset="-122"/>
                <a:ea typeface="幼圆" pitchFamily="49" charset="-122"/>
              </a:rPr>
              <a:t>）</a:t>
            </a:r>
          </a:p>
          <a:p>
            <a:pPr lvl="1">
              <a:lnSpc>
                <a:spcPct val="120000"/>
              </a:lnSpc>
              <a:spcBef>
                <a:spcPts val="1200"/>
              </a:spcBef>
            </a:pPr>
            <a:r>
              <a:rPr lang="zh-CN" altLang="en-US" sz="2000" b="1" dirty="0" smtClean="0">
                <a:solidFill>
                  <a:srgbClr val="0000FF"/>
                </a:solidFill>
                <a:latin typeface="幼圆" pitchFamily="49" charset="-122"/>
                <a:ea typeface="幼圆" pitchFamily="49" charset="-122"/>
              </a:rPr>
              <a:t>要求</a:t>
            </a:r>
            <a:r>
              <a:rPr lang="zh-CN" altLang="en-US" sz="2000" b="1" dirty="0">
                <a:solidFill>
                  <a:srgbClr val="0000FF"/>
                </a:solidFill>
                <a:latin typeface="幼圆" pitchFamily="49" charset="-122"/>
                <a:ea typeface="幼圆" pitchFamily="49" charset="-122"/>
              </a:rPr>
              <a:t>两个连续整数的编码之间只能有一个码位不同，其余码位都是完全相同的</a:t>
            </a:r>
            <a:r>
              <a:rPr lang="zh-CN" altLang="en-US" sz="2000" b="1" dirty="0" smtClean="0">
                <a:solidFill>
                  <a:srgbClr val="0000FF"/>
                </a:solidFill>
                <a:latin typeface="幼圆" pitchFamily="49" charset="-122"/>
                <a:ea typeface="幼圆" pitchFamily="49" charset="-122"/>
              </a:rPr>
              <a:t>。</a:t>
            </a:r>
            <a:r>
              <a:rPr lang="zh-CN" altLang="en-US" sz="2000" b="1" dirty="0" smtClean="0">
                <a:latin typeface="幼圆" pitchFamily="49" charset="-122"/>
                <a:ea typeface="幼圆" pitchFamily="49" charset="-122"/>
              </a:rPr>
              <a:t>有效</a:t>
            </a:r>
            <a:r>
              <a:rPr lang="zh-CN" altLang="en-US" sz="2000" b="1" dirty="0">
                <a:latin typeface="幼圆" pitchFamily="49" charset="-122"/>
                <a:ea typeface="幼圆" pitchFamily="49" charset="-122"/>
              </a:rPr>
              <a:t>地解决</a:t>
            </a:r>
            <a:r>
              <a:rPr lang="zh-CN" altLang="en-US" sz="2000" b="1" dirty="0" smtClean="0">
                <a:latin typeface="幼圆" pitchFamily="49" charset="-122"/>
                <a:ea typeface="幼圆" pitchFamily="49" charset="-122"/>
              </a:rPr>
              <a:t>了海明</a:t>
            </a:r>
            <a:r>
              <a:rPr lang="zh-CN" altLang="en-US" sz="2000" b="1" dirty="0">
                <a:latin typeface="幼圆" pitchFamily="49" charset="-122"/>
                <a:ea typeface="幼圆" pitchFamily="49" charset="-122"/>
              </a:rPr>
              <a:t>悬崖</a:t>
            </a:r>
            <a:r>
              <a:rPr lang="zh-CN" altLang="en-US" sz="2000" b="1" dirty="0" smtClean="0">
                <a:latin typeface="幼圆" pitchFamily="49" charset="-122"/>
                <a:ea typeface="幼圆" pitchFamily="49" charset="-122"/>
              </a:rPr>
              <a:t>问题。</a:t>
            </a:r>
            <a:endParaRPr lang="en-US" altLang="zh-CN" sz="2000" b="1" dirty="0" smtClean="0">
              <a:latin typeface="幼圆" pitchFamily="49" charset="-122"/>
              <a:ea typeface="幼圆" pitchFamily="49" charset="-122"/>
            </a:endParaRPr>
          </a:p>
          <a:p>
            <a:pPr marL="800100" lvl="1" indent="-342900">
              <a:lnSpc>
                <a:spcPct val="120000"/>
              </a:lnSpc>
              <a:spcBef>
                <a:spcPts val="1200"/>
              </a:spcBef>
              <a:buFont typeface="Arial" pitchFamily="34" charset="0"/>
              <a:buChar char="•"/>
            </a:pPr>
            <a:r>
              <a:rPr lang="zh-CN" altLang="en-US" sz="2000" b="1" dirty="0" smtClean="0">
                <a:solidFill>
                  <a:srgbClr val="7030A0"/>
                </a:solidFill>
                <a:latin typeface="幼圆" pitchFamily="49" charset="-122"/>
                <a:ea typeface="幼圆" pitchFamily="49" charset="-122"/>
              </a:rPr>
              <a:t>基本原理：</a:t>
            </a:r>
            <a:endParaRPr lang="zh-CN" altLang="en-US" sz="2000" b="1" dirty="0">
              <a:solidFill>
                <a:srgbClr val="7030A0"/>
              </a:solidFill>
              <a:latin typeface="幼圆" pitchFamily="49" charset="-122"/>
              <a:ea typeface="幼圆" pitchFamily="49" charset="-122"/>
            </a:endParaRPr>
          </a:p>
          <a:p>
            <a:pPr lvl="1">
              <a:lnSpc>
                <a:spcPct val="120000"/>
              </a:lnSpc>
              <a:spcBef>
                <a:spcPts val="1200"/>
              </a:spcBef>
            </a:pPr>
            <a:r>
              <a:rPr lang="zh-CN" altLang="en-US" sz="2000" dirty="0" smtClean="0">
                <a:latin typeface="仿宋_GB2312" pitchFamily="49" charset="-122"/>
                <a:ea typeface="仿宋_GB2312" pitchFamily="49" charset="-122"/>
              </a:rPr>
              <a:t>设有</a:t>
            </a:r>
            <a:r>
              <a:rPr lang="zh-CN" altLang="en-US" sz="2000" dirty="0">
                <a:latin typeface="仿宋_GB2312" pitchFamily="49" charset="-122"/>
                <a:ea typeface="仿宋_GB2312" pitchFamily="49" charset="-122"/>
              </a:rPr>
              <a:t>二进制串</a:t>
            </a:r>
            <a:r>
              <a:rPr lang="en-US" altLang="zh-CN" sz="2000" dirty="0">
                <a:latin typeface="仿宋_GB2312" pitchFamily="49" charset="-122"/>
                <a:ea typeface="仿宋_GB2312" pitchFamily="49" charset="-122"/>
              </a:rPr>
              <a:t>b1,b2,…,</a:t>
            </a:r>
            <a:r>
              <a:rPr lang="en-US" altLang="zh-CN" sz="2000" dirty="0" err="1">
                <a:latin typeface="仿宋_GB2312" pitchFamily="49" charset="-122"/>
                <a:ea typeface="仿宋_GB2312" pitchFamily="49" charset="-122"/>
              </a:rPr>
              <a:t>bn</a:t>
            </a:r>
            <a:r>
              <a:rPr lang="zh-CN" altLang="en-US" sz="2000" dirty="0">
                <a:latin typeface="仿宋_GB2312" pitchFamily="49" charset="-122"/>
                <a:ea typeface="仿宋_GB2312" pitchFamily="49" charset="-122"/>
              </a:rPr>
              <a:t>，对应的格雷串为</a:t>
            </a:r>
            <a:r>
              <a:rPr lang="en-US" altLang="zh-CN" sz="2000" dirty="0">
                <a:latin typeface="仿宋_GB2312" pitchFamily="49" charset="-122"/>
                <a:ea typeface="仿宋_GB2312" pitchFamily="49" charset="-122"/>
              </a:rPr>
              <a:t>a1,a2,…,an</a:t>
            </a:r>
            <a:r>
              <a:rPr lang="zh-CN" altLang="en-US" sz="2000" dirty="0">
                <a:latin typeface="仿宋_GB2312" pitchFamily="49" charset="-122"/>
                <a:ea typeface="仿宋_GB2312" pitchFamily="49" charset="-122"/>
              </a:rPr>
              <a:t>，则从二进制编码到格雷编码的变换为：</a:t>
            </a:r>
          </a:p>
          <a:p>
            <a:pPr>
              <a:lnSpc>
                <a:spcPct val="120000"/>
              </a:lnSpc>
              <a:spcBef>
                <a:spcPts val="1200"/>
              </a:spcBef>
            </a:pPr>
            <a:endParaRPr lang="zh-CN" altLang="en-US" sz="2000" dirty="0">
              <a:latin typeface="仿宋_GB2312" pitchFamily="49" charset="-122"/>
              <a:ea typeface="仿宋_GB2312" pitchFamily="49" charset="-122"/>
            </a:endParaRPr>
          </a:p>
          <a:p>
            <a:pPr>
              <a:lnSpc>
                <a:spcPct val="120000"/>
              </a:lnSpc>
              <a:spcBef>
                <a:spcPts val="1200"/>
              </a:spcBef>
            </a:pPr>
            <a:endParaRPr lang="zh-CN" altLang="en-US" sz="2000" dirty="0">
              <a:latin typeface="仿宋_GB2312" pitchFamily="49" charset="-122"/>
              <a:ea typeface="仿宋_GB2312" pitchFamily="49" charset="-122"/>
            </a:endParaRPr>
          </a:p>
          <a:p>
            <a:pPr lvl="1">
              <a:lnSpc>
                <a:spcPct val="120000"/>
              </a:lnSpc>
              <a:spcBef>
                <a:spcPts val="1200"/>
              </a:spcBef>
            </a:pPr>
            <a:r>
              <a:rPr lang="zh-CN" altLang="en-US" sz="2000" dirty="0">
                <a:latin typeface="仿宋_GB2312" pitchFamily="49" charset="-122"/>
                <a:ea typeface="仿宋_GB2312" pitchFamily="49" charset="-122"/>
              </a:rPr>
              <a:t>其中，⊕表示模</a:t>
            </a:r>
            <a:r>
              <a:rPr lang="en-US" altLang="zh-CN" sz="2000" dirty="0">
                <a:latin typeface="仿宋_GB2312" pitchFamily="49" charset="-122"/>
                <a:ea typeface="仿宋_GB2312" pitchFamily="49" charset="-122"/>
              </a:rPr>
              <a:t>2</a:t>
            </a:r>
            <a:r>
              <a:rPr lang="zh-CN" altLang="en-US" sz="2000" dirty="0">
                <a:latin typeface="仿宋_GB2312" pitchFamily="49" charset="-122"/>
                <a:ea typeface="仿宋_GB2312" pitchFamily="49" charset="-122"/>
              </a:rPr>
              <a:t>加法。而从一个格雷串到二进制串的变换为</a:t>
            </a:r>
            <a:r>
              <a:rPr lang="zh-CN" altLang="en-US" sz="2000" dirty="0" smtClean="0">
                <a:latin typeface="仿宋_GB2312" pitchFamily="49" charset="-122"/>
                <a:ea typeface="仿宋_GB2312" pitchFamily="49" charset="-122"/>
              </a:rPr>
              <a:t>：</a:t>
            </a:r>
            <a:endParaRPr lang="zh-CN" altLang="en-US" sz="2000" dirty="0">
              <a:latin typeface="仿宋_GB2312" pitchFamily="49" charset="-122"/>
              <a:ea typeface="仿宋_GB2312" pitchFamily="49" charset="-122"/>
            </a:endParaRPr>
          </a:p>
        </p:txBody>
      </p:sp>
      <p:graphicFrame>
        <p:nvGraphicFramePr>
          <p:cNvPr id="102410" name="Object 10"/>
          <p:cNvGraphicFramePr>
            <a:graphicFrameLocks noChangeAspect="1"/>
          </p:cNvGraphicFramePr>
          <p:nvPr>
            <p:extLst>
              <p:ext uri="{D42A27DB-BD31-4B8C-83A1-F6EECF244321}">
                <p14:modId xmlns:p14="http://schemas.microsoft.com/office/powerpoint/2010/main" val="3653463459"/>
              </p:ext>
            </p:extLst>
          </p:nvPr>
        </p:nvGraphicFramePr>
        <p:xfrm>
          <a:off x="2807804" y="4113076"/>
          <a:ext cx="2462212" cy="831850"/>
        </p:xfrm>
        <a:graphic>
          <a:graphicData uri="http://schemas.openxmlformats.org/presentationml/2006/ole">
            <mc:AlternateContent xmlns:mc="http://schemas.openxmlformats.org/markup-compatibility/2006">
              <mc:Choice xmlns:v="urn:schemas-microsoft-com:vml" Requires="v">
                <p:oleObj spid="_x0000_s102709" name="Equation" r:id="rId4" imgW="1434960" imgH="482400" progId="Equation.DSMT4">
                  <p:embed/>
                </p:oleObj>
              </mc:Choice>
              <mc:Fallback>
                <p:oleObj name="Equation" r:id="rId4" imgW="1434960" imgH="482400" progId="Equation.DSMT4">
                  <p:embed/>
                  <p:pic>
                    <p:nvPicPr>
                      <p:cNvPr id="0" name="Object 10"/>
                      <p:cNvPicPr>
                        <a:picLocks noChangeAspect="1" noChangeArrowheads="1"/>
                      </p:cNvPicPr>
                      <p:nvPr/>
                    </p:nvPicPr>
                    <p:blipFill>
                      <a:blip r:embed="rId5"/>
                      <a:srcRect/>
                      <a:stretch>
                        <a:fillRect/>
                      </a:stretch>
                    </p:blipFill>
                    <p:spPr bwMode="auto">
                      <a:xfrm>
                        <a:off x="2807804" y="4113076"/>
                        <a:ext cx="2462212" cy="831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11" name="Object 11"/>
          <p:cNvGraphicFramePr>
            <a:graphicFrameLocks noChangeAspect="1"/>
          </p:cNvGraphicFramePr>
          <p:nvPr>
            <p:extLst>
              <p:ext uri="{D42A27DB-BD31-4B8C-83A1-F6EECF244321}">
                <p14:modId xmlns:p14="http://schemas.microsoft.com/office/powerpoint/2010/main" val="4174322772"/>
              </p:ext>
            </p:extLst>
          </p:nvPr>
        </p:nvGraphicFramePr>
        <p:xfrm>
          <a:off x="3131840" y="5589240"/>
          <a:ext cx="1990725" cy="776288"/>
        </p:xfrm>
        <a:graphic>
          <a:graphicData uri="http://schemas.openxmlformats.org/presentationml/2006/ole">
            <mc:AlternateContent xmlns:mc="http://schemas.openxmlformats.org/markup-compatibility/2006">
              <mc:Choice xmlns:v="urn:schemas-microsoft-com:vml" Requires="v">
                <p:oleObj spid="_x0000_s102710" name="公式" r:id="rId6" imgW="1193760" imgH="457200" progId="Equation.3">
                  <p:embed/>
                </p:oleObj>
              </mc:Choice>
              <mc:Fallback>
                <p:oleObj name="公式" r:id="rId6" imgW="1193760" imgH="457200" progId="Equation.3">
                  <p:embed/>
                  <p:pic>
                    <p:nvPicPr>
                      <p:cNvPr id="0" name="Object 11"/>
                      <p:cNvPicPr>
                        <a:picLocks noChangeAspect="1" noChangeArrowheads="1"/>
                      </p:cNvPicPr>
                      <p:nvPr/>
                    </p:nvPicPr>
                    <p:blipFill>
                      <a:blip r:embed="rId7"/>
                      <a:srcRect/>
                      <a:stretch>
                        <a:fillRect/>
                      </a:stretch>
                    </p:blipFill>
                    <p:spPr bwMode="auto">
                      <a:xfrm>
                        <a:off x="3131840" y="5589240"/>
                        <a:ext cx="1990725" cy="776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6"/>
          <p:cNvSpPr txBox="1">
            <a:spLocks noChangeArrowheads="1"/>
          </p:cNvSpPr>
          <p:nvPr/>
        </p:nvSpPr>
        <p:spPr bwMode="auto">
          <a:xfrm>
            <a:off x="1584325"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遗传编码</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Text Box 3"/>
          <p:cNvSpPr txBox="1">
            <a:spLocks noChangeArrowheads="1"/>
          </p:cNvSpPr>
          <p:nvPr/>
        </p:nvSpPr>
        <p:spPr bwMode="auto">
          <a:xfrm>
            <a:off x="396106" y="1291367"/>
            <a:ext cx="7956500" cy="4559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30000"/>
              </a:lnSpc>
              <a:spcBef>
                <a:spcPts val="1200"/>
              </a:spcBef>
              <a:buFont typeface="Arial" pitchFamily="34" charset="0"/>
              <a:buChar char="•"/>
            </a:pPr>
            <a:r>
              <a:rPr lang="zh-CN" altLang="en-US" sz="2400" b="1" dirty="0" smtClean="0">
                <a:solidFill>
                  <a:srgbClr val="C00000"/>
                </a:solidFill>
                <a:latin typeface="Times New Roman" pitchFamily="18" charset="0"/>
                <a:ea typeface="幼圆" pitchFamily="49" charset="-122"/>
                <a:cs typeface="Times New Roman" pitchFamily="18" charset="0"/>
              </a:rPr>
              <a:t>实数</a:t>
            </a:r>
            <a:r>
              <a:rPr lang="zh-CN" altLang="en-US" sz="2400" b="1" dirty="0">
                <a:solidFill>
                  <a:srgbClr val="C00000"/>
                </a:solidFill>
                <a:latin typeface="Times New Roman" pitchFamily="18" charset="0"/>
                <a:ea typeface="幼圆" pitchFamily="49" charset="-122"/>
                <a:cs typeface="Times New Roman" pitchFamily="18" charset="0"/>
              </a:rPr>
              <a:t>编码（</a:t>
            </a:r>
            <a:r>
              <a:rPr lang="en-US" altLang="zh-CN" sz="2400" b="1" dirty="0">
                <a:solidFill>
                  <a:srgbClr val="C00000"/>
                </a:solidFill>
                <a:latin typeface="Times New Roman" pitchFamily="18" charset="0"/>
                <a:ea typeface="幼圆" pitchFamily="49" charset="-122"/>
                <a:cs typeface="Times New Roman" pitchFamily="18" charset="0"/>
              </a:rPr>
              <a:t>Real encoding</a:t>
            </a:r>
            <a:r>
              <a:rPr lang="zh-CN" altLang="en-US" sz="2400" b="1" dirty="0">
                <a:solidFill>
                  <a:srgbClr val="C00000"/>
                </a:solidFill>
                <a:latin typeface="Times New Roman" pitchFamily="18" charset="0"/>
                <a:ea typeface="幼圆" pitchFamily="49" charset="-122"/>
                <a:cs typeface="Times New Roman" pitchFamily="18" charset="0"/>
              </a:rPr>
              <a:t>）</a:t>
            </a:r>
          </a:p>
          <a:p>
            <a:pPr marL="800100" lvl="1" indent="-342900">
              <a:lnSpc>
                <a:spcPct val="130000"/>
              </a:lnSpc>
              <a:spcBef>
                <a:spcPts val="1800"/>
              </a:spcBef>
              <a:buFont typeface="Arial" pitchFamily="34" charset="0"/>
              <a:buChar char="•"/>
            </a:pPr>
            <a:r>
              <a:rPr lang="zh-CN" altLang="en-US" sz="2200" b="1" dirty="0" smtClean="0">
                <a:latin typeface="Times New Roman" pitchFamily="18" charset="0"/>
                <a:ea typeface="幼圆" pitchFamily="49" charset="-122"/>
                <a:cs typeface="Times New Roman" pitchFamily="18" charset="0"/>
              </a:rPr>
              <a:t>实数编码将</a:t>
            </a:r>
            <a:r>
              <a:rPr lang="zh-CN" altLang="en-US" sz="2200" b="1" dirty="0">
                <a:latin typeface="Times New Roman" pitchFamily="18" charset="0"/>
                <a:ea typeface="幼圆" pitchFamily="49" charset="-122"/>
                <a:cs typeface="Times New Roman" pitchFamily="18" charset="0"/>
              </a:rPr>
              <a:t>每个个体的染色体都用某一范围的一个</a:t>
            </a:r>
            <a:r>
              <a:rPr lang="zh-CN" altLang="en-US" sz="2200" b="1" dirty="0" smtClean="0">
                <a:latin typeface="Times New Roman" pitchFamily="18" charset="0"/>
                <a:ea typeface="幼圆" pitchFamily="49" charset="-122"/>
                <a:cs typeface="Times New Roman" pitchFamily="18" charset="0"/>
              </a:rPr>
              <a:t>实数（浮点数）来</a:t>
            </a:r>
            <a:r>
              <a:rPr lang="zh-CN" altLang="en-US" sz="2200" b="1" dirty="0">
                <a:latin typeface="Times New Roman" pitchFamily="18" charset="0"/>
                <a:ea typeface="幼圆" pitchFamily="49" charset="-122"/>
                <a:cs typeface="Times New Roman" pitchFamily="18" charset="0"/>
              </a:rPr>
              <a:t>表示，其</a:t>
            </a:r>
            <a:r>
              <a:rPr lang="zh-CN" altLang="en-US" sz="2200" b="1" dirty="0">
                <a:solidFill>
                  <a:srgbClr val="0000FF"/>
                </a:solidFill>
                <a:latin typeface="Times New Roman" pitchFamily="18" charset="0"/>
                <a:ea typeface="幼圆" pitchFamily="49" charset="-122"/>
                <a:cs typeface="Times New Roman" pitchFamily="18" charset="0"/>
              </a:rPr>
              <a:t>编码长度等于该问题变量的个数</a:t>
            </a:r>
            <a:r>
              <a:rPr lang="zh-CN" altLang="en-US" sz="2200" b="1" dirty="0">
                <a:latin typeface="Times New Roman" pitchFamily="18" charset="0"/>
                <a:ea typeface="幼圆" pitchFamily="49" charset="-122"/>
                <a:cs typeface="Times New Roman" pitchFamily="18" charset="0"/>
              </a:rPr>
              <a:t>。</a:t>
            </a:r>
          </a:p>
          <a:p>
            <a:pPr marL="800100" lvl="1" indent="-342900">
              <a:lnSpc>
                <a:spcPct val="130000"/>
              </a:lnSpc>
              <a:spcBef>
                <a:spcPts val="1800"/>
              </a:spcBef>
              <a:buFont typeface="Arial" pitchFamily="34" charset="0"/>
              <a:buChar char="•"/>
            </a:pPr>
            <a:r>
              <a:rPr lang="zh-CN" altLang="en-US" sz="2200" b="1" dirty="0" smtClean="0">
                <a:solidFill>
                  <a:srgbClr val="0000FF"/>
                </a:solidFill>
                <a:latin typeface="Times New Roman" pitchFamily="18" charset="0"/>
                <a:ea typeface="幼圆" pitchFamily="49" charset="-122"/>
                <a:cs typeface="Times New Roman" pitchFamily="18" charset="0"/>
              </a:rPr>
              <a:t>将</a:t>
            </a:r>
            <a:r>
              <a:rPr lang="zh-CN" altLang="en-US" sz="2200" b="1" dirty="0">
                <a:solidFill>
                  <a:srgbClr val="0000FF"/>
                </a:solidFill>
                <a:latin typeface="Times New Roman" pitchFamily="18" charset="0"/>
                <a:ea typeface="幼圆" pitchFamily="49" charset="-122"/>
                <a:cs typeface="Times New Roman" pitchFamily="18" charset="0"/>
              </a:rPr>
              <a:t>问题的解空间映射到实数空间上，然后在实数空间上进行遗传操作</a:t>
            </a:r>
            <a:r>
              <a:rPr lang="zh-CN" altLang="en-US" sz="2200" b="1" dirty="0" smtClean="0">
                <a:latin typeface="Times New Roman" pitchFamily="18" charset="0"/>
                <a:ea typeface="幼圆" pitchFamily="49" charset="-122"/>
                <a:cs typeface="Times New Roman" pitchFamily="18" charset="0"/>
              </a:rPr>
              <a:t>。</a:t>
            </a:r>
            <a:endParaRPr lang="en-US" altLang="zh-CN" sz="2200" b="1" dirty="0" smtClean="0">
              <a:latin typeface="Times New Roman" pitchFamily="18" charset="0"/>
              <a:ea typeface="幼圆" pitchFamily="49" charset="-122"/>
              <a:cs typeface="Times New Roman" pitchFamily="18" charset="0"/>
            </a:endParaRPr>
          </a:p>
          <a:p>
            <a:pPr marL="800100" lvl="1" indent="-342900">
              <a:lnSpc>
                <a:spcPct val="130000"/>
              </a:lnSpc>
              <a:spcBef>
                <a:spcPts val="1800"/>
              </a:spcBef>
              <a:buFont typeface="Arial" pitchFamily="34" charset="0"/>
              <a:buChar char="•"/>
            </a:pPr>
            <a:r>
              <a:rPr lang="zh-CN" altLang="en-US" sz="2200" b="1" dirty="0" smtClean="0">
                <a:solidFill>
                  <a:srgbClr val="FF66FF"/>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实数编码适应于那种多维</a:t>
            </a:r>
            <a:r>
              <a:rPr lang="zh-CN" altLang="en-US" sz="2200" b="1" dirty="0">
                <a:solidFill>
                  <a:srgbClr val="FF66FF"/>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、高精度要求的连续函数优化问题</a:t>
            </a:r>
            <a:r>
              <a:rPr lang="zh-CN" altLang="en-US" sz="2200" b="1" dirty="0" smtClean="0">
                <a:solidFill>
                  <a:srgbClr val="FF66FF"/>
                </a:solidFill>
                <a:effectLst>
                  <a:outerShdw blurRad="38100" dist="38100" dir="2700000" algn="tl">
                    <a:srgbClr val="000000">
                      <a:alpha val="43137"/>
                    </a:srgbClr>
                  </a:outerShdw>
                </a:effectLst>
                <a:latin typeface="Times New Roman" pitchFamily="18" charset="0"/>
                <a:ea typeface="幼圆" pitchFamily="49" charset="-122"/>
                <a:cs typeface="Times New Roman" pitchFamily="18" charset="0"/>
              </a:rPr>
              <a:t>。</a:t>
            </a:r>
            <a:endParaRPr lang="en-US" altLang="zh-CN" sz="2200" b="1" dirty="0" smtClean="0">
              <a:latin typeface="Times New Roman" pitchFamily="18" charset="0"/>
              <a:ea typeface="幼圆" pitchFamily="49" charset="-122"/>
              <a:cs typeface="Times New Roman" pitchFamily="18" charset="0"/>
            </a:endParaRPr>
          </a:p>
          <a:p>
            <a:pPr marL="800100" lvl="1" indent="-342900">
              <a:lnSpc>
                <a:spcPct val="130000"/>
              </a:lnSpc>
              <a:spcBef>
                <a:spcPts val="1800"/>
              </a:spcBef>
              <a:buFont typeface="Arial" pitchFamily="34" charset="0"/>
              <a:buChar char="•"/>
            </a:pPr>
            <a:r>
              <a:rPr lang="zh-CN" altLang="en-US" sz="2200" b="1" dirty="0" smtClean="0">
                <a:solidFill>
                  <a:srgbClr val="7030A0"/>
                </a:solidFill>
                <a:latin typeface="Times New Roman" pitchFamily="18" charset="0"/>
                <a:ea typeface="幼圆" pitchFamily="49" charset="-122"/>
                <a:cs typeface="Times New Roman" pitchFamily="18" charset="0"/>
              </a:rPr>
              <a:t>要</a:t>
            </a:r>
            <a:r>
              <a:rPr lang="zh-CN" altLang="en-US" sz="2200" b="1" dirty="0">
                <a:solidFill>
                  <a:srgbClr val="7030A0"/>
                </a:solidFill>
                <a:latin typeface="Times New Roman" pitchFamily="18" charset="0"/>
                <a:ea typeface="幼圆" pitchFamily="49" charset="-122"/>
                <a:cs typeface="Times New Roman" pitchFamily="18" charset="0"/>
              </a:rPr>
              <a:t>设计专门</a:t>
            </a:r>
            <a:r>
              <a:rPr lang="zh-CN" altLang="en-US" sz="2200" b="1" dirty="0" smtClean="0">
                <a:solidFill>
                  <a:srgbClr val="7030A0"/>
                </a:solidFill>
                <a:latin typeface="Times New Roman" pitchFamily="18" charset="0"/>
                <a:ea typeface="幼圆" pitchFamily="49" charset="-122"/>
                <a:cs typeface="Times New Roman" pitchFamily="18" charset="0"/>
              </a:rPr>
              <a:t>算子</a:t>
            </a:r>
            <a:endParaRPr lang="zh-CN" altLang="en-US" sz="2200" b="1" dirty="0">
              <a:solidFill>
                <a:srgbClr val="7030A0"/>
              </a:solidFill>
              <a:latin typeface="Times New Roman" pitchFamily="18" charset="0"/>
              <a:ea typeface="幼圆" pitchFamily="49" charset="-122"/>
              <a:cs typeface="Times New Roman" pitchFamily="18" charset="0"/>
            </a:endParaRPr>
          </a:p>
        </p:txBody>
      </p:sp>
      <p:sp>
        <p:nvSpPr>
          <p:cNvPr id="5" name="Text Box 6"/>
          <p:cNvSpPr txBox="1">
            <a:spLocks noChangeArrowheads="1"/>
          </p:cNvSpPr>
          <p:nvPr/>
        </p:nvSpPr>
        <p:spPr bwMode="auto">
          <a:xfrm>
            <a:off x="1584325"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遗传编码</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3" name="Text Box 5"/>
          <p:cNvSpPr txBox="1">
            <a:spLocks noChangeArrowheads="1"/>
          </p:cNvSpPr>
          <p:nvPr/>
        </p:nvSpPr>
        <p:spPr bwMode="auto">
          <a:xfrm>
            <a:off x="215899" y="1376772"/>
            <a:ext cx="8748713" cy="1736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50000"/>
              </a:lnSpc>
              <a:spcBef>
                <a:spcPts val="1200"/>
              </a:spcBef>
              <a:buFont typeface="Arial" pitchFamily="34" charset="0"/>
              <a:buChar char="•"/>
            </a:pPr>
            <a:r>
              <a:rPr lang="zh-CN" altLang="en-US" sz="2400" b="1" dirty="0">
                <a:solidFill>
                  <a:srgbClr val="C00000"/>
                </a:solidFill>
                <a:latin typeface="Times New Roman" pitchFamily="18" charset="0"/>
                <a:ea typeface="幼圆" pitchFamily="49" charset="-122"/>
                <a:cs typeface="Times New Roman" pitchFamily="18" charset="0"/>
              </a:rPr>
              <a:t>符号编码（</a:t>
            </a:r>
            <a:r>
              <a:rPr lang="en-US" altLang="zh-CN" sz="2400" b="1" dirty="0">
                <a:solidFill>
                  <a:srgbClr val="C00000"/>
                </a:solidFill>
                <a:latin typeface="Times New Roman" pitchFamily="18" charset="0"/>
                <a:ea typeface="幼圆" pitchFamily="49" charset="-122"/>
                <a:cs typeface="Times New Roman" pitchFamily="18" charset="0"/>
              </a:rPr>
              <a:t>Symbol encoding</a:t>
            </a:r>
            <a:r>
              <a:rPr lang="zh-CN" altLang="en-US" sz="2400" b="1" dirty="0">
                <a:solidFill>
                  <a:srgbClr val="C00000"/>
                </a:solidFill>
                <a:latin typeface="Times New Roman" pitchFamily="18" charset="0"/>
                <a:ea typeface="幼圆" pitchFamily="49" charset="-122"/>
                <a:cs typeface="Times New Roman" pitchFamily="18" charset="0"/>
              </a:rPr>
              <a:t>）</a:t>
            </a:r>
          </a:p>
          <a:p>
            <a:pPr lvl="1">
              <a:lnSpc>
                <a:spcPct val="150000"/>
              </a:lnSpc>
              <a:spcBef>
                <a:spcPts val="1200"/>
              </a:spcBef>
            </a:pPr>
            <a:r>
              <a:rPr kumimoji="1" lang="zh-CN" altLang="en-US" sz="2200" b="1" dirty="0" smtClean="0">
                <a:solidFill>
                  <a:srgbClr val="3333FF"/>
                </a:solidFill>
                <a:latin typeface="幼圆" pitchFamily="49" charset="-122"/>
                <a:ea typeface="幼圆" pitchFamily="49" charset="-122"/>
              </a:rPr>
              <a:t>个体</a:t>
            </a:r>
            <a:r>
              <a:rPr kumimoji="1" lang="zh-CN" altLang="en-US" sz="2200" b="1" dirty="0">
                <a:solidFill>
                  <a:srgbClr val="3333FF"/>
                </a:solidFill>
                <a:latin typeface="幼圆" pitchFamily="49" charset="-122"/>
                <a:ea typeface="幼圆" pitchFamily="49" charset="-122"/>
              </a:rPr>
              <a:t>染色体编码串中的基因值取自一个无数值含义、而只有代码含义的符号集</a:t>
            </a:r>
            <a:r>
              <a:rPr kumimoji="1" lang="zh-CN" altLang="en-US" sz="2200" b="1" dirty="0" smtClean="0">
                <a:solidFill>
                  <a:srgbClr val="3333FF"/>
                </a:solidFill>
                <a:latin typeface="幼圆" pitchFamily="49" charset="-122"/>
                <a:ea typeface="幼圆" pitchFamily="49" charset="-122"/>
              </a:rPr>
              <a:t>。</a:t>
            </a:r>
            <a:endParaRPr kumimoji="1" lang="zh-CN" altLang="en-US" sz="2200" b="1" dirty="0">
              <a:solidFill>
                <a:srgbClr val="3333FF"/>
              </a:solidFill>
              <a:latin typeface="幼圆" pitchFamily="49" charset="-122"/>
              <a:ea typeface="幼圆" pitchFamily="49" charset="-122"/>
            </a:endParaRPr>
          </a:p>
        </p:txBody>
      </p:sp>
      <p:graphicFrame>
        <p:nvGraphicFramePr>
          <p:cNvPr id="206854" name="Object 6"/>
          <p:cNvGraphicFramePr>
            <a:graphicFrameLocks noGrp="1" noChangeAspect="1"/>
          </p:cNvGraphicFramePr>
          <p:nvPr>
            <p:ph/>
            <p:extLst>
              <p:ext uri="{D42A27DB-BD31-4B8C-83A1-F6EECF244321}">
                <p14:modId xmlns:p14="http://schemas.microsoft.com/office/powerpoint/2010/main" val="2137108126"/>
              </p:ext>
            </p:extLst>
          </p:nvPr>
        </p:nvGraphicFramePr>
        <p:xfrm>
          <a:off x="3381398" y="4593258"/>
          <a:ext cx="1611289" cy="492164"/>
        </p:xfrm>
        <a:graphic>
          <a:graphicData uri="http://schemas.openxmlformats.org/presentationml/2006/ole">
            <mc:AlternateContent xmlns:mc="http://schemas.openxmlformats.org/markup-compatibility/2006">
              <mc:Choice xmlns:v="urn:schemas-microsoft-com:vml" Requires="v">
                <p:oleObj spid="_x0000_s207013" name="公式" r:id="rId4" imgW="749160" imgH="228600" progId="Equation.3">
                  <p:embed/>
                </p:oleObj>
              </mc:Choice>
              <mc:Fallback>
                <p:oleObj name="公式" r:id="rId4" imgW="749160" imgH="2286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1398" y="4593258"/>
                        <a:ext cx="1611289" cy="492164"/>
                      </a:xfrm>
                      <a:prstGeom prst="rect">
                        <a:avLst/>
                      </a:prstGeom>
                      <a:noFill/>
                      <a:ln>
                        <a:noFill/>
                      </a:ln>
                      <a:effectLst/>
                      <a:extLst/>
                    </p:spPr>
                  </p:pic>
                </p:oleObj>
              </mc:Fallback>
            </mc:AlternateContent>
          </a:graphicData>
        </a:graphic>
      </p:graphicFrame>
      <p:sp>
        <p:nvSpPr>
          <p:cNvPr id="206856" name="Rectangle 8"/>
          <p:cNvSpPr>
            <a:spLocks noChangeArrowheads="1"/>
          </p:cNvSpPr>
          <p:nvPr/>
        </p:nvSpPr>
        <p:spPr bwMode="auto">
          <a:xfrm>
            <a:off x="1475656" y="5306021"/>
            <a:ext cx="500970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dirty="0">
                <a:solidFill>
                  <a:srgbClr val="00B050"/>
                </a:solidFill>
                <a:latin typeface="Times New Roman" pitchFamily="18" charset="0"/>
                <a:ea typeface="仿宋_GB2312" pitchFamily="49" charset="-122"/>
                <a:cs typeface="Times New Roman" pitchFamily="18" charset="0"/>
              </a:rPr>
              <a:t>由于是回路，记</a:t>
            </a:r>
            <a:r>
              <a:rPr kumimoji="1" lang="en-US" altLang="zh-CN" sz="2000" b="1" i="1" dirty="0">
                <a:solidFill>
                  <a:srgbClr val="00B050"/>
                </a:solidFill>
                <a:latin typeface="Times New Roman" pitchFamily="18" charset="0"/>
                <a:ea typeface="仿宋_GB2312" pitchFamily="49" charset="-122"/>
                <a:cs typeface="Times New Roman" pitchFamily="18" charset="0"/>
              </a:rPr>
              <a:t>w</a:t>
            </a:r>
            <a:r>
              <a:rPr kumimoji="1" lang="en-US" altLang="zh-CN" sz="2000" b="1" i="1" baseline="-25000" dirty="0">
                <a:solidFill>
                  <a:srgbClr val="00B050"/>
                </a:solidFill>
                <a:latin typeface="Times New Roman" pitchFamily="18" charset="0"/>
                <a:ea typeface="仿宋_GB2312" pitchFamily="49" charset="-122"/>
                <a:cs typeface="Times New Roman" pitchFamily="18" charset="0"/>
              </a:rPr>
              <a:t>n</a:t>
            </a:r>
            <a:r>
              <a:rPr kumimoji="1" lang="en-US" altLang="zh-CN" sz="2000" b="1" baseline="-25000" dirty="0">
                <a:solidFill>
                  <a:srgbClr val="00B050"/>
                </a:solidFill>
                <a:latin typeface="Times New Roman" pitchFamily="18" charset="0"/>
                <a:ea typeface="仿宋_GB2312" pitchFamily="49" charset="-122"/>
                <a:cs typeface="Times New Roman" pitchFamily="18" charset="0"/>
              </a:rPr>
              <a:t>+1</a:t>
            </a:r>
            <a:r>
              <a:rPr kumimoji="1" lang="en-US" altLang="zh-CN" sz="2000" b="1" dirty="0">
                <a:solidFill>
                  <a:srgbClr val="00B050"/>
                </a:solidFill>
                <a:latin typeface="Times New Roman" pitchFamily="18" charset="0"/>
                <a:ea typeface="仿宋_GB2312" pitchFamily="49" charset="-122"/>
                <a:cs typeface="Times New Roman" pitchFamily="18" charset="0"/>
              </a:rPr>
              <a:t>= </a:t>
            </a:r>
            <a:r>
              <a:rPr kumimoji="1" lang="en-US" altLang="zh-CN" sz="2000" b="1" i="1" dirty="0">
                <a:solidFill>
                  <a:srgbClr val="00B050"/>
                </a:solidFill>
                <a:latin typeface="Times New Roman" pitchFamily="18" charset="0"/>
                <a:ea typeface="仿宋_GB2312" pitchFamily="49" charset="-122"/>
                <a:cs typeface="Times New Roman" pitchFamily="18" charset="0"/>
              </a:rPr>
              <a:t>w</a:t>
            </a:r>
            <a:r>
              <a:rPr kumimoji="1" lang="en-US" altLang="zh-CN" sz="2000" b="1" baseline="-25000" dirty="0">
                <a:solidFill>
                  <a:srgbClr val="00B050"/>
                </a:solidFill>
                <a:latin typeface="Times New Roman" pitchFamily="18" charset="0"/>
                <a:ea typeface="仿宋_GB2312" pitchFamily="49" charset="-122"/>
                <a:cs typeface="Times New Roman" pitchFamily="18" charset="0"/>
              </a:rPr>
              <a:t>1</a:t>
            </a:r>
            <a:r>
              <a:rPr kumimoji="1" lang="zh-CN" altLang="en-US" sz="2000" b="1" dirty="0">
                <a:solidFill>
                  <a:srgbClr val="00B050"/>
                </a:solidFill>
                <a:latin typeface="Times New Roman" pitchFamily="18" charset="0"/>
                <a:ea typeface="仿宋_GB2312" pitchFamily="49" charset="-122"/>
                <a:cs typeface="Times New Roman" pitchFamily="18" charset="0"/>
              </a:rPr>
              <a:t>。</a:t>
            </a:r>
          </a:p>
          <a:p>
            <a:r>
              <a:rPr kumimoji="1" lang="zh-CN" altLang="en-US" sz="2000" b="1" dirty="0">
                <a:solidFill>
                  <a:srgbClr val="00B050"/>
                </a:solidFill>
                <a:latin typeface="Times New Roman" pitchFamily="18" charset="0"/>
                <a:ea typeface="仿宋_GB2312" pitchFamily="49" charset="-122"/>
                <a:cs typeface="Times New Roman" pitchFamily="18" charset="0"/>
              </a:rPr>
              <a:t>它其实是</a:t>
            </a:r>
            <a:r>
              <a:rPr kumimoji="1" lang="en-US" altLang="zh-CN" sz="2000" b="1" dirty="0">
                <a:solidFill>
                  <a:srgbClr val="00B050"/>
                </a:solidFill>
                <a:latin typeface="Times New Roman" pitchFamily="18" charset="0"/>
                <a:ea typeface="仿宋_GB2312" pitchFamily="49" charset="-122"/>
                <a:cs typeface="Times New Roman" pitchFamily="18" charset="0"/>
              </a:rPr>
              <a:t>1</a:t>
            </a:r>
            <a:r>
              <a:rPr kumimoji="1" lang="zh-CN" altLang="en-US" sz="2000" b="1" dirty="0">
                <a:solidFill>
                  <a:srgbClr val="00B050"/>
                </a:solidFill>
                <a:latin typeface="Times New Roman" pitchFamily="18" charset="0"/>
                <a:ea typeface="仿宋_GB2312" pitchFamily="49" charset="-122"/>
                <a:cs typeface="Times New Roman" pitchFamily="18" charset="0"/>
              </a:rPr>
              <a:t>，</a:t>
            </a:r>
            <a:r>
              <a:rPr kumimoji="1" lang="en-US" altLang="zh-CN" sz="2000" b="1" dirty="0">
                <a:solidFill>
                  <a:srgbClr val="00B050"/>
                </a:solidFill>
                <a:latin typeface="Times New Roman" pitchFamily="18" charset="0"/>
                <a:ea typeface="仿宋_GB2312" pitchFamily="49" charset="-122"/>
                <a:cs typeface="Times New Roman" pitchFamily="18" charset="0"/>
              </a:rPr>
              <a:t>……</a:t>
            </a:r>
            <a:r>
              <a:rPr kumimoji="1" lang="zh-CN" altLang="en-US" sz="2000" b="1" dirty="0">
                <a:solidFill>
                  <a:srgbClr val="00B050"/>
                </a:solidFill>
                <a:latin typeface="Times New Roman" pitchFamily="18" charset="0"/>
                <a:ea typeface="仿宋_GB2312" pitchFamily="49" charset="-122"/>
                <a:cs typeface="Times New Roman" pitchFamily="18" charset="0"/>
              </a:rPr>
              <a:t>，</a:t>
            </a:r>
            <a:r>
              <a:rPr kumimoji="1" lang="en-US" altLang="zh-CN" sz="2000" b="1" i="1" dirty="0">
                <a:solidFill>
                  <a:srgbClr val="00B050"/>
                </a:solidFill>
                <a:latin typeface="Times New Roman" pitchFamily="18" charset="0"/>
                <a:ea typeface="仿宋_GB2312" pitchFamily="49" charset="-122"/>
                <a:cs typeface="Times New Roman" pitchFamily="18" charset="0"/>
              </a:rPr>
              <a:t>n</a:t>
            </a:r>
            <a:r>
              <a:rPr kumimoji="1" lang="zh-CN" altLang="en-US" sz="2000" b="1" dirty="0">
                <a:solidFill>
                  <a:srgbClr val="00B050"/>
                </a:solidFill>
                <a:latin typeface="Times New Roman" pitchFamily="18" charset="0"/>
                <a:ea typeface="仿宋_GB2312" pitchFamily="49" charset="-122"/>
                <a:cs typeface="Times New Roman" pitchFamily="18" charset="0"/>
              </a:rPr>
              <a:t>的一个循环排列。</a:t>
            </a:r>
          </a:p>
          <a:p>
            <a:r>
              <a:rPr kumimoji="1" lang="zh-CN" altLang="en-US" sz="2000" b="1" dirty="0">
                <a:solidFill>
                  <a:srgbClr val="00B050"/>
                </a:solidFill>
                <a:latin typeface="Times New Roman" pitchFamily="18" charset="0"/>
                <a:ea typeface="仿宋_GB2312" pitchFamily="49" charset="-122"/>
                <a:cs typeface="Times New Roman" pitchFamily="18" charset="0"/>
              </a:rPr>
              <a:t>要注意</a:t>
            </a:r>
            <a:r>
              <a:rPr kumimoji="1" lang="en-US" altLang="zh-CN" sz="2000" b="1" i="1" dirty="0">
                <a:solidFill>
                  <a:srgbClr val="00B050"/>
                </a:solidFill>
                <a:latin typeface="Times New Roman" pitchFamily="18" charset="0"/>
                <a:ea typeface="仿宋_GB2312" pitchFamily="49" charset="-122"/>
                <a:cs typeface="Times New Roman" pitchFamily="18" charset="0"/>
              </a:rPr>
              <a:t>w</a:t>
            </a:r>
            <a:r>
              <a:rPr kumimoji="1" lang="en-US" altLang="zh-CN" sz="2000" b="1" baseline="-25000" dirty="0">
                <a:solidFill>
                  <a:srgbClr val="00B050"/>
                </a:solidFill>
                <a:latin typeface="Times New Roman" pitchFamily="18" charset="0"/>
                <a:ea typeface="仿宋_GB2312" pitchFamily="49" charset="-122"/>
                <a:cs typeface="Times New Roman" pitchFamily="18" charset="0"/>
              </a:rPr>
              <a:t>1</a:t>
            </a:r>
            <a:r>
              <a:rPr kumimoji="1" lang="zh-CN" altLang="en-US" sz="2000" b="1" dirty="0">
                <a:solidFill>
                  <a:srgbClr val="00B050"/>
                </a:solidFill>
                <a:latin typeface="Times New Roman" pitchFamily="18" charset="0"/>
                <a:ea typeface="仿宋_GB2312" pitchFamily="49" charset="-122"/>
                <a:cs typeface="Times New Roman" pitchFamily="18" charset="0"/>
              </a:rPr>
              <a:t>， </a:t>
            </a:r>
            <a:r>
              <a:rPr kumimoji="1" lang="en-US" altLang="zh-CN" sz="2000" b="1" i="1" dirty="0">
                <a:solidFill>
                  <a:srgbClr val="00B050"/>
                </a:solidFill>
                <a:latin typeface="Times New Roman" pitchFamily="18" charset="0"/>
                <a:ea typeface="仿宋_GB2312" pitchFamily="49" charset="-122"/>
                <a:cs typeface="Times New Roman" pitchFamily="18" charset="0"/>
              </a:rPr>
              <a:t>w</a:t>
            </a:r>
            <a:r>
              <a:rPr kumimoji="1" lang="en-US" altLang="zh-CN" sz="2000" b="1" baseline="-25000" dirty="0">
                <a:solidFill>
                  <a:srgbClr val="00B050"/>
                </a:solidFill>
                <a:latin typeface="Times New Roman" pitchFamily="18" charset="0"/>
                <a:ea typeface="仿宋_GB2312" pitchFamily="49" charset="-122"/>
                <a:cs typeface="Times New Roman" pitchFamily="18" charset="0"/>
              </a:rPr>
              <a:t>2</a:t>
            </a:r>
            <a:r>
              <a:rPr kumimoji="1" lang="zh-CN" altLang="en-US" sz="2000" b="1" dirty="0">
                <a:solidFill>
                  <a:srgbClr val="00B050"/>
                </a:solidFill>
                <a:latin typeface="Times New Roman" pitchFamily="18" charset="0"/>
                <a:ea typeface="仿宋_GB2312" pitchFamily="49" charset="-122"/>
                <a:cs typeface="Times New Roman" pitchFamily="18" charset="0"/>
              </a:rPr>
              <a:t>，</a:t>
            </a:r>
            <a:r>
              <a:rPr kumimoji="1" lang="en-US" altLang="zh-CN" sz="2000" b="1" dirty="0">
                <a:solidFill>
                  <a:srgbClr val="00B050"/>
                </a:solidFill>
                <a:latin typeface="Times New Roman" pitchFamily="18" charset="0"/>
                <a:ea typeface="仿宋_GB2312" pitchFamily="49" charset="-122"/>
                <a:cs typeface="Times New Roman" pitchFamily="18" charset="0"/>
              </a:rPr>
              <a:t>……</a:t>
            </a:r>
            <a:r>
              <a:rPr kumimoji="1" lang="zh-CN" altLang="en-US" sz="2000" b="1" dirty="0">
                <a:solidFill>
                  <a:srgbClr val="00B050"/>
                </a:solidFill>
                <a:latin typeface="Times New Roman" pitchFamily="18" charset="0"/>
                <a:ea typeface="仿宋_GB2312" pitchFamily="49" charset="-122"/>
                <a:cs typeface="Times New Roman" pitchFamily="18" charset="0"/>
              </a:rPr>
              <a:t>， </a:t>
            </a:r>
            <a:r>
              <a:rPr kumimoji="1" lang="en-US" altLang="zh-CN" sz="2000" b="1" i="1" dirty="0" err="1">
                <a:solidFill>
                  <a:srgbClr val="00B050"/>
                </a:solidFill>
                <a:latin typeface="Times New Roman" pitchFamily="18" charset="0"/>
                <a:ea typeface="仿宋_GB2312" pitchFamily="49" charset="-122"/>
                <a:cs typeface="Times New Roman" pitchFamily="18" charset="0"/>
              </a:rPr>
              <a:t>w</a:t>
            </a:r>
            <a:r>
              <a:rPr kumimoji="1" lang="en-US" altLang="zh-CN" sz="2000" b="1" i="1" baseline="-25000" dirty="0" err="1">
                <a:solidFill>
                  <a:srgbClr val="00B050"/>
                </a:solidFill>
                <a:latin typeface="Times New Roman" pitchFamily="18" charset="0"/>
                <a:ea typeface="仿宋_GB2312" pitchFamily="49" charset="-122"/>
                <a:cs typeface="Times New Roman" pitchFamily="18" charset="0"/>
              </a:rPr>
              <a:t>n</a:t>
            </a:r>
            <a:r>
              <a:rPr kumimoji="1" lang="zh-CN" altLang="en-US" sz="2000" b="1" dirty="0">
                <a:solidFill>
                  <a:srgbClr val="00B050"/>
                </a:solidFill>
                <a:latin typeface="Times New Roman" pitchFamily="18" charset="0"/>
                <a:ea typeface="仿宋_GB2312" pitchFamily="49" charset="-122"/>
                <a:cs typeface="Times New Roman" pitchFamily="18" charset="0"/>
              </a:rPr>
              <a:t>是互不相同的</a:t>
            </a:r>
            <a:r>
              <a:rPr kumimoji="1" lang="zh-CN" altLang="en-US" sz="2400" dirty="0">
                <a:latin typeface="Times New Roman" pitchFamily="18" charset="0"/>
                <a:ea typeface="仿宋_GB2312" pitchFamily="49" charset="-122"/>
                <a:cs typeface="Times New Roman" pitchFamily="18" charset="0"/>
              </a:rPr>
              <a:t>。</a:t>
            </a:r>
          </a:p>
        </p:txBody>
      </p:sp>
      <p:sp>
        <p:nvSpPr>
          <p:cNvPr id="7" name="Text Box 6"/>
          <p:cNvSpPr txBox="1">
            <a:spLocks noChangeArrowheads="1"/>
          </p:cNvSpPr>
          <p:nvPr/>
        </p:nvSpPr>
        <p:spPr bwMode="auto">
          <a:xfrm>
            <a:off x="1584325"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遗传编码</a:t>
            </a:r>
            <a:endParaRPr lang="en-US" altLang="zh-CN" sz="4400" b="1" dirty="0">
              <a:solidFill>
                <a:schemeClr val="accent2"/>
              </a:solidFill>
              <a:latin typeface="方正姚体" pitchFamily="2" charset="-122"/>
              <a:ea typeface="方正姚体" pitchFamily="2" charset="-122"/>
              <a:cs typeface="+mj-cs"/>
            </a:endParaRPr>
          </a:p>
        </p:txBody>
      </p:sp>
      <p:sp>
        <p:nvSpPr>
          <p:cNvPr id="2" name="矩形 1"/>
          <p:cNvSpPr/>
          <p:nvPr/>
        </p:nvSpPr>
        <p:spPr>
          <a:xfrm>
            <a:off x="863588" y="3320987"/>
            <a:ext cx="7848674" cy="1272271"/>
          </a:xfrm>
          <a:prstGeom prst="rect">
            <a:avLst/>
          </a:prstGeom>
        </p:spPr>
        <p:txBody>
          <a:bodyPr wrap="square">
            <a:spAutoFit/>
          </a:bodyPr>
          <a:lstStyle/>
          <a:p>
            <a:pPr>
              <a:lnSpc>
                <a:spcPct val="120000"/>
              </a:lnSpc>
            </a:pPr>
            <a:r>
              <a:rPr kumimoji="1" lang="zh-CN" altLang="en-US" sz="2000" b="1" dirty="0">
                <a:solidFill>
                  <a:srgbClr val="00B050"/>
                </a:solidFill>
                <a:latin typeface="Times New Roman" pitchFamily="18" charset="0"/>
                <a:ea typeface="仿宋_GB2312" pitchFamily="49" charset="-122"/>
                <a:cs typeface="Times New Roman" pitchFamily="18" charset="0"/>
              </a:rPr>
              <a:t>例如，对于</a:t>
            </a:r>
            <a:r>
              <a:rPr kumimoji="1" lang="en-US" altLang="zh-CN" sz="2000" b="1" dirty="0">
                <a:solidFill>
                  <a:srgbClr val="00B050"/>
                </a:solidFill>
                <a:latin typeface="Times New Roman" pitchFamily="18" charset="0"/>
                <a:ea typeface="仿宋_GB2312" pitchFamily="49" charset="-122"/>
                <a:cs typeface="Times New Roman" pitchFamily="18" charset="0"/>
              </a:rPr>
              <a:t>TSP</a:t>
            </a:r>
            <a:r>
              <a:rPr kumimoji="1" lang="zh-CN" altLang="en-US" sz="2000" b="1" dirty="0">
                <a:solidFill>
                  <a:srgbClr val="00B050"/>
                </a:solidFill>
                <a:latin typeface="Times New Roman" pitchFamily="18" charset="0"/>
                <a:ea typeface="仿宋_GB2312" pitchFamily="49" charset="-122"/>
                <a:cs typeface="Times New Roman" pitchFamily="18" charset="0"/>
              </a:rPr>
              <a:t>问题，采用符号编码方法，按一条回路中城市的次序进行编码，一般情况是从城市</a:t>
            </a:r>
            <a:r>
              <a:rPr kumimoji="1" lang="en-US" altLang="zh-CN" sz="2000" b="1" i="1" dirty="0">
                <a:solidFill>
                  <a:srgbClr val="00B050"/>
                </a:solidFill>
                <a:latin typeface="Times New Roman" pitchFamily="18" charset="0"/>
                <a:ea typeface="仿宋_GB2312" pitchFamily="49" charset="-122"/>
                <a:cs typeface="Times New Roman" pitchFamily="18" charset="0"/>
              </a:rPr>
              <a:t>w</a:t>
            </a:r>
            <a:r>
              <a:rPr kumimoji="1" lang="en-US" altLang="zh-CN" sz="2000" b="1" baseline="-25000" dirty="0">
                <a:solidFill>
                  <a:srgbClr val="00B050"/>
                </a:solidFill>
                <a:latin typeface="Times New Roman" pitchFamily="18" charset="0"/>
                <a:ea typeface="仿宋_GB2312" pitchFamily="49" charset="-122"/>
                <a:cs typeface="Times New Roman" pitchFamily="18" charset="0"/>
              </a:rPr>
              <a:t>1</a:t>
            </a:r>
            <a:r>
              <a:rPr kumimoji="1" lang="zh-CN" altLang="en-US" sz="2000" b="1" dirty="0">
                <a:solidFill>
                  <a:srgbClr val="00B050"/>
                </a:solidFill>
                <a:latin typeface="Times New Roman" pitchFamily="18" charset="0"/>
                <a:ea typeface="仿宋_GB2312" pitchFamily="49" charset="-122"/>
                <a:cs typeface="Times New Roman" pitchFamily="18" charset="0"/>
              </a:rPr>
              <a:t>开始，依次经过城市</a:t>
            </a:r>
            <a:r>
              <a:rPr kumimoji="1" lang="en-US" altLang="zh-CN" sz="2000" b="1" i="1" dirty="0">
                <a:solidFill>
                  <a:srgbClr val="00B050"/>
                </a:solidFill>
                <a:latin typeface="Times New Roman" pitchFamily="18" charset="0"/>
                <a:ea typeface="仿宋_GB2312" pitchFamily="49" charset="-122"/>
                <a:cs typeface="Times New Roman" pitchFamily="18" charset="0"/>
              </a:rPr>
              <a:t>w</a:t>
            </a:r>
            <a:r>
              <a:rPr kumimoji="1" lang="en-US" altLang="zh-CN" sz="2000" b="1" baseline="-25000" dirty="0">
                <a:solidFill>
                  <a:srgbClr val="00B050"/>
                </a:solidFill>
                <a:latin typeface="Times New Roman" pitchFamily="18" charset="0"/>
                <a:ea typeface="仿宋_GB2312" pitchFamily="49" charset="-122"/>
                <a:cs typeface="Times New Roman" pitchFamily="18" charset="0"/>
              </a:rPr>
              <a:t>2</a:t>
            </a:r>
            <a:r>
              <a:rPr kumimoji="1" lang="en-US" altLang="zh-CN" sz="2000" b="1" dirty="0">
                <a:solidFill>
                  <a:srgbClr val="00B050"/>
                </a:solidFill>
                <a:latin typeface="Times New Roman" pitchFamily="18" charset="0"/>
                <a:ea typeface="仿宋_GB2312" pitchFamily="49" charset="-122"/>
                <a:cs typeface="Times New Roman" pitchFamily="18" charset="0"/>
              </a:rPr>
              <a:t> </a:t>
            </a:r>
            <a:r>
              <a:rPr kumimoji="1" lang="zh-CN" altLang="en-US" sz="2000" b="1" dirty="0">
                <a:solidFill>
                  <a:srgbClr val="00B050"/>
                </a:solidFill>
                <a:latin typeface="Times New Roman" pitchFamily="18" charset="0"/>
                <a:ea typeface="仿宋_GB2312" pitchFamily="49" charset="-122"/>
                <a:cs typeface="Times New Roman" pitchFamily="18" charset="0"/>
              </a:rPr>
              <a:t>，</a:t>
            </a:r>
            <a:r>
              <a:rPr kumimoji="1" lang="en-US" altLang="zh-CN" sz="2000" b="1" dirty="0">
                <a:solidFill>
                  <a:srgbClr val="00B050"/>
                </a:solidFill>
                <a:latin typeface="Times New Roman" pitchFamily="18" charset="0"/>
                <a:ea typeface="仿宋_GB2312" pitchFamily="49" charset="-122"/>
                <a:cs typeface="Times New Roman" pitchFamily="18" charset="0"/>
              </a:rPr>
              <a:t>……</a:t>
            </a:r>
            <a:r>
              <a:rPr kumimoji="1" lang="zh-CN" altLang="en-US" sz="2000" b="1" dirty="0">
                <a:solidFill>
                  <a:srgbClr val="00B050"/>
                </a:solidFill>
                <a:latin typeface="Times New Roman" pitchFamily="18" charset="0"/>
                <a:ea typeface="仿宋_GB2312" pitchFamily="49" charset="-122"/>
                <a:cs typeface="Times New Roman" pitchFamily="18" charset="0"/>
              </a:rPr>
              <a:t>， </a:t>
            </a:r>
            <a:r>
              <a:rPr kumimoji="1" lang="en-US" altLang="zh-CN" sz="2000" b="1" i="1" dirty="0" err="1">
                <a:solidFill>
                  <a:srgbClr val="00B050"/>
                </a:solidFill>
                <a:latin typeface="Times New Roman" pitchFamily="18" charset="0"/>
                <a:ea typeface="仿宋_GB2312" pitchFamily="49" charset="-122"/>
                <a:cs typeface="Times New Roman" pitchFamily="18" charset="0"/>
              </a:rPr>
              <a:t>w</a:t>
            </a:r>
            <a:r>
              <a:rPr kumimoji="1" lang="en-US" altLang="zh-CN" sz="2000" b="1" i="1" baseline="-25000" dirty="0" err="1">
                <a:solidFill>
                  <a:srgbClr val="00B050"/>
                </a:solidFill>
                <a:latin typeface="Times New Roman" pitchFamily="18" charset="0"/>
                <a:ea typeface="仿宋_GB2312" pitchFamily="49" charset="-122"/>
                <a:cs typeface="Times New Roman" pitchFamily="18" charset="0"/>
              </a:rPr>
              <a:t>n</a:t>
            </a:r>
            <a:r>
              <a:rPr kumimoji="1" lang="zh-CN" altLang="en-US" sz="2000" b="1" dirty="0">
                <a:solidFill>
                  <a:srgbClr val="00B050"/>
                </a:solidFill>
                <a:latin typeface="Times New Roman" pitchFamily="18" charset="0"/>
                <a:ea typeface="仿宋_GB2312" pitchFamily="49" charset="-122"/>
                <a:cs typeface="Times New Roman" pitchFamily="18" charset="0"/>
              </a:rPr>
              <a:t>，最后回到城市</a:t>
            </a:r>
            <a:r>
              <a:rPr kumimoji="1" lang="en-US" altLang="zh-CN" sz="2000" b="1" i="1" dirty="0">
                <a:solidFill>
                  <a:srgbClr val="00B050"/>
                </a:solidFill>
                <a:latin typeface="Times New Roman" pitchFamily="18" charset="0"/>
                <a:ea typeface="仿宋_GB2312" pitchFamily="49" charset="-122"/>
                <a:cs typeface="Times New Roman" pitchFamily="18" charset="0"/>
              </a:rPr>
              <a:t>w</a:t>
            </a:r>
            <a:r>
              <a:rPr kumimoji="1" lang="en-US" altLang="zh-CN" sz="2000" b="1" baseline="-25000" dirty="0">
                <a:solidFill>
                  <a:srgbClr val="00B050"/>
                </a:solidFill>
                <a:latin typeface="Times New Roman" pitchFamily="18" charset="0"/>
                <a:ea typeface="仿宋_GB2312" pitchFamily="49" charset="-122"/>
                <a:cs typeface="Times New Roman" pitchFamily="18" charset="0"/>
              </a:rPr>
              <a:t>1</a:t>
            </a:r>
            <a:r>
              <a:rPr kumimoji="1" lang="zh-CN" altLang="en-US" sz="2000" b="1" dirty="0">
                <a:solidFill>
                  <a:srgbClr val="00B050"/>
                </a:solidFill>
                <a:latin typeface="Times New Roman" pitchFamily="18" charset="0"/>
                <a:ea typeface="仿宋_GB2312" pitchFamily="49" charset="-122"/>
                <a:cs typeface="Times New Roman" pitchFamily="18" charset="0"/>
              </a:rPr>
              <a:t>，我们就有如下编码表示</a:t>
            </a:r>
            <a:r>
              <a:rPr kumimoji="1" lang="zh-CN" altLang="en-US" sz="2200" dirty="0">
                <a:latin typeface="仿宋_GB2312" pitchFamily="49" charset="-122"/>
                <a:ea typeface="仿宋_GB2312" pitchFamily="49" charset="-122"/>
              </a:rPr>
              <a:t>：</a:t>
            </a:r>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2"/>
          <p:cNvSpPr txBox="1">
            <a:spLocks noChangeArrowheads="1"/>
          </p:cNvSpPr>
          <p:nvPr/>
        </p:nvSpPr>
        <p:spPr bwMode="auto">
          <a:xfrm>
            <a:off x="179388" y="1304925"/>
            <a:ext cx="8785225" cy="461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20000"/>
              </a:lnSpc>
              <a:spcAft>
                <a:spcPct val="5000"/>
              </a:spcAft>
              <a:buFont typeface="Arial" pitchFamily="34" charset="0"/>
              <a:buChar char="•"/>
            </a:pPr>
            <a:r>
              <a:rPr lang="zh-CN" altLang="en-US" sz="2200" b="1" dirty="0" smtClean="0">
                <a:solidFill>
                  <a:srgbClr val="C00000"/>
                </a:solidFill>
                <a:latin typeface="幼圆" pitchFamily="49" charset="-122"/>
                <a:ea typeface="幼圆" pitchFamily="49" charset="-122"/>
                <a:cs typeface="Adobe Arabic" pitchFamily="18" charset="-78"/>
              </a:rPr>
              <a:t>适应</a:t>
            </a:r>
            <a:r>
              <a:rPr lang="zh-CN" altLang="en-US" sz="2200" b="1" dirty="0">
                <a:solidFill>
                  <a:srgbClr val="C00000"/>
                </a:solidFill>
                <a:latin typeface="幼圆" pitchFamily="49" charset="-122"/>
                <a:ea typeface="幼圆" pitchFamily="49" charset="-122"/>
                <a:cs typeface="Adobe Arabic" pitchFamily="18" charset="-78"/>
              </a:rPr>
              <a:t>度函数</a:t>
            </a:r>
            <a:r>
              <a:rPr lang="zh-CN" altLang="en-US" sz="2200" b="1" dirty="0">
                <a:latin typeface="幼圆" pitchFamily="49" charset="-122"/>
                <a:ea typeface="幼圆" pitchFamily="49" charset="-122"/>
                <a:cs typeface="Adobe Arabic" pitchFamily="18" charset="-78"/>
              </a:rPr>
              <a:t>是一个用于对个体的适应性进行度量的函数</a:t>
            </a:r>
            <a:r>
              <a:rPr lang="zh-CN" altLang="en-US" sz="2200" b="1" dirty="0" smtClean="0">
                <a:latin typeface="幼圆" pitchFamily="49" charset="-122"/>
                <a:ea typeface="幼圆" pitchFamily="49" charset="-122"/>
                <a:cs typeface="Adobe Arabic" pitchFamily="18" charset="-78"/>
              </a:rPr>
              <a:t>。</a:t>
            </a:r>
            <a:r>
              <a:rPr lang="zh-CN" altLang="en-US" sz="2200" b="1" dirty="0" smtClean="0">
                <a:solidFill>
                  <a:srgbClr val="3333FF"/>
                </a:solidFill>
                <a:latin typeface="幼圆" pitchFamily="49" charset="-122"/>
                <a:ea typeface="幼圆" pitchFamily="49" charset="-122"/>
                <a:cs typeface="Adobe Arabic" pitchFamily="18" charset="-78"/>
              </a:rPr>
              <a:t>个体</a:t>
            </a:r>
            <a:r>
              <a:rPr lang="zh-CN" altLang="en-US" sz="2200" b="1" dirty="0">
                <a:solidFill>
                  <a:srgbClr val="3333FF"/>
                </a:solidFill>
                <a:latin typeface="幼圆" pitchFamily="49" charset="-122"/>
                <a:ea typeface="幼圆" pitchFamily="49" charset="-122"/>
                <a:cs typeface="Adobe Arabic" pitchFamily="18" charset="-78"/>
              </a:rPr>
              <a:t>的适应度值越大，它被遗传到下一代种群中的</a:t>
            </a:r>
            <a:r>
              <a:rPr lang="zh-CN" altLang="en-US" sz="2200" b="1" dirty="0" smtClean="0">
                <a:solidFill>
                  <a:srgbClr val="3333FF"/>
                </a:solidFill>
                <a:latin typeface="幼圆" pitchFamily="49" charset="-122"/>
                <a:ea typeface="幼圆" pitchFamily="49" charset="-122"/>
                <a:cs typeface="Adobe Arabic" pitchFamily="18" charset="-78"/>
              </a:rPr>
              <a:t>概率越大</a:t>
            </a:r>
            <a:endParaRPr lang="en-US" altLang="zh-CN" sz="2200" b="1" dirty="0" smtClean="0">
              <a:solidFill>
                <a:srgbClr val="3333FF"/>
              </a:solidFill>
              <a:latin typeface="幼圆" pitchFamily="49" charset="-122"/>
              <a:ea typeface="幼圆" pitchFamily="49" charset="-122"/>
              <a:cs typeface="Adobe Arabic" pitchFamily="18" charset="-78"/>
            </a:endParaRPr>
          </a:p>
          <a:p>
            <a:pPr>
              <a:lnSpc>
                <a:spcPct val="120000"/>
              </a:lnSpc>
              <a:spcAft>
                <a:spcPct val="5000"/>
              </a:spcAft>
            </a:pPr>
            <a:endParaRPr lang="zh-CN" altLang="en-US" sz="2200" b="1" dirty="0">
              <a:solidFill>
                <a:srgbClr val="0000CC"/>
              </a:solidFill>
              <a:latin typeface="幼圆" pitchFamily="49" charset="-122"/>
              <a:ea typeface="幼圆" pitchFamily="49" charset="-122"/>
              <a:cs typeface="Adobe Arabic" pitchFamily="18" charset="-78"/>
            </a:endParaRPr>
          </a:p>
          <a:p>
            <a:pPr marL="342900" indent="-342900">
              <a:lnSpc>
                <a:spcPct val="120000"/>
              </a:lnSpc>
              <a:buFont typeface="Arial" pitchFamily="34" charset="0"/>
              <a:buChar char="•"/>
            </a:pPr>
            <a:r>
              <a:rPr lang="zh-CN" altLang="en-US" sz="2200" b="1" dirty="0" smtClean="0">
                <a:solidFill>
                  <a:srgbClr val="CC0066"/>
                </a:solidFill>
                <a:latin typeface="幼圆" pitchFamily="49" charset="-122"/>
                <a:ea typeface="幼圆" pitchFamily="49" charset="-122"/>
                <a:cs typeface="Adobe Arabic" pitchFamily="18" charset="-78"/>
              </a:rPr>
              <a:t>常用</a:t>
            </a:r>
            <a:r>
              <a:rPr lang="zh-CN" altLang="en-US" sz="2200" b="1" dirty="0">
                <a:solidFill>
                  <a:srgbClr val="CC0066"/>
                </a:solidFill>
                <a:latin typeface="幼圆" pitchFamily="49" charset="-122"/>
                <a:ea typeface="幼圆" pitchFamily="49" charset="-122"/>
                <a:cs typeface="Adobe Arabic" pitchFamily="18" charset="-78"/>
              </a:rPr>
              <a:t>的适应度函数</a:t>
            </a:r>
          </a:p>
          <a:p>
            <a:pPr marL="800100" lvl="1" indent="-342900">
              <a:lnSpc>
                <a:spcPct val="120000"/>
              </a:lnSpc>
              <a:spcBef>
                <a:spcPts val="1200"/>
              </a:spcBef>
              <a:buFont typeface="Arial" pitchFamily="34" charset="0"/>
              <a:buChar char="•"/>
            </a:pPr>
            <a:r>
              <a:rPr lang="zh-CN" altLang="en-US" sz="2000" b="1" dirty="0" smtClean="0">
                <a:solidFill>
                  <a:srgbClr val="3333FF"/>
                </a:solidFill>
                <a:latin typeface="仿宋_GB2312" pitchFamily="49" charset="-122"/>
                <a:ea typeface="仿宋_GB2312" pitchFamily="49" charset="-122"/>
                <a:cs typeface="Adobe Arabic" pitchFamily="18" charset="-78"/>
              </a:rPr>
              <a:t>原始</a:t>
            </a:r>
            <a:r>
              <a:rPr lang="zh-CN" altLang="en-US" sz="2000" b="1" dirty="0">
                <a:solidFill>
                  <a:srgbClr val="3333FF"/>
                </a:solidFill>
                <a:latin typeface="仿宋_GB2312" pitchFamily="49" charset="-122"/>
                <a:ea typeface="仿宋_GB2312" pitchFamily="49" charset="-122"/>
                <a:cs typeface="Adobe Arabic" pitchFamily="18" charset="-78"/>
              </a:rPr>
              <a:t>适应度</a:t>
            </a:r>
            <a:r>
              <a:rPr lang="zh-CN" altLang="en-US" sz="2000" b="1" dirty="0" smtClean="0">
                <a:solidFill>
                  <a:srgbClr val="3333FF"/>
                </a:solidFill>
                <a:latin typeface="仿宋_GB2312" pitchFamily="49" charset="-122"/>
                <a:ea typeface="仿宋_GB2312" pitchFamily="49" charset="-122"/>
                <a:cs typeface="Adobe Arabic" pitchFamily="18" charset="-78"/>
              </a:rPr>
              <a:t>函数</a:t>
            </a:r>
            <a:r>
              <a:rPr lang="en-US" altLang="zh-CN" sz="2000" b="1" dirty="0" smtClean="0">
                <a:solidFill>
                  <a:srgbClr val="3333FF"/>
                </a:solidFill>
                <a:latin typeface="仿宋_GB2312" pitchFamily="49" charset="-122"/>
                <a:ea typeface="仿宋_GB2312" pitchFamily="49" charset="-122"/>
                <a:cs typeface="Adobe Arabic" pitchFamily="18" charset="-78"/>
              </a:rPr>
              <a:t>: </a:t>
            </a:r>
            <a:r>
              <a:rPr lang="zh-CN" altLang="en-US" sz="2000" b="1" dirty="0" smtClean="0">
                <a:latin typeface="仿宋_GB2312" pitchFamily="49" charset="-122"/>
                <a:ea typeface="仿宋_GB2312" pitchFamily="49" charset="-122"/>
                <a:cs typeface="Adobe Arabic" pitchFamily="18" charset="-78"/>
              </a:rPr>
              <a:t>直接</a:t>
            </a:r>
            <a:r>
              <a:rPr lang="zh-CN" altLang="en-US" sz="2000" b="1" dirty="0">
                <a:latin typeface="仿宋_GB2312" pitchFamily="49" charset="-122"/>
                <a:ea typeface="仿宋_GB2312" pitchFamily="49" charset="-122"/>
                <a:cs typeface="Adobe Arabic" pitchFamily="18" charset="-78"/>
              </a:rPr>
              <a:t>将待求解问题的目标函数</a:t>
            </a:r>
            <a:r>
              <a:rPr lang="en-US" altLang="zh-CN" sz="2000" b="1" dirty="0">
                <a:latin typeface="仿宋_GB2312" pitchFamily="49" charset="-122"/>
                <a:ea typeface="仿宋_GB2312" pitchFamily="49" charset="-122"/>
                <a:cs typeface="Adobe Arabic" pitchFamily="18" charset="-78"/>
              </a:rPr>
              <a:t>f(x)</a:t>
            </a:r>
            <a:r>
              <a:rPr lang="zh-CN" altLang="en-US" sz="2000" b="1" dirty="0">
                <a:latin typeface="仿宋_GB2312" pitchFamily="49" charset="-122"/>
                <a:ea typeface="仿宋_GB2312" pitchFamily="49" charset="-122"/>
                <a:cs typeface="Adobe Arabic" pitchFamily="18" charset="-78"/>
              </a:rPr>
              <a:t>定义为遗传算法的适应度函数</a:t>
            </a:r>
            <a:r>
              <a:rPr lang="zh-CN" altLang="en-US" sz="2000" b="1" dirty="0" smtClean="0">
                <a:latin typeface="仿宋_GB2312" pitchFamily="49" charset="-122"/>
                <a:ea typeface="仿宋_GB2312" pitchFamily="49" charset="-122"/>
                <a:cs typeface="Adobe Arabic" pitchFamily="18" charset="-78"/>
              </a:rPr>
              <a:t>。</a:t>
            </a:r>
            <a:endParaRPr lang="en-US" altLang="zh-CN" sz="2000" b="1" dirty="0" smtClean="0">
              <a:latin typeface="仿宋_GB2312" pitchFamily="49" charset="-122"/>
              <a:ea typeface="仿宋_GB2312" pitchFamily="49" charset="-122"/>
              <a:cs typeface="Adobe Arabic" pitchFamily="18" charset="-78"/>
            </a:endParaRPr>
          </a:p>
          <a:p>
            <a:pPr marL="800100" lvl="1" indent="-342900">
              <a:buFont typeface="Arial" pitchFamily="34" charset="0"/>
              <a:buChar char="•"/>
            </a:pPr>
            <a:endParaRPr lang="en-US" altLang="zh-CN" sz="2000" b="1" dirty="0" smtClean="0">
              <a:latin typeface="仿宋_GB2312" pitchFamily="49" charset="-122"/>
              <a:ea typeface="仿宋_GB2312" pitchFamily="49" charset="-122"/>
              <a:cs typeface="Adobe Arabic" pitchFamily="18" charset="-78"/>
            </a:endParaRPr>
          </a:p>
          <a:p>
            <a:pPr marL="1257300" lvl="2" indent="-342900">
              <a:buFont typeface="Wingdings" pitchFamily="2" charset="2"/>
              <a:buChar char="ü"/>
            </a:pPr>
            <a:r>
              <a:rPr lang="zh-CN" altLang="en-US" sz="2000" b="1" dirty="0" smtClean="0">
                <a:solidFill>
                  <a:srgbClr val="00B050"/>
                </a:solidFill>
                <a:latin typeface="仿宋_GB2312" pitchFamily="49" charset="-122"/>
                <a:ea typeface="仿宋_GB2312" pitchFamily="49" charset="-122"/>
                <a:cs typeface="Adobe Arabic" pitchFamily="18" charset="-78"/>
              </a:rPr>
              <a:t>例如：求最大值        时，</a:t>
            </a:r>
            <a:r>
              <a:rPr lang="en-US" altLang="zh-CN" sz="2000" b="1" dirty="0">
                <a:solidFill>
                  <a:srgbClr val="00B050"/>
                </a:solidFill>
                <a:latin typeface="仿宋_GB2312" pitchFamily="49" charset="-122"/>
                <a:ea typeface="仿宋_GB2312" pitchFamily="49" charset="-122"/>
                <a:cs typeface="Adobe Arabic" pitchFamily="18" charset="-78"/>
              </a:rPr>
              <a:t>f(x)</a:t>
            </a:r>
            <a:r>
              <a:rPr lang="zh-CN" altLang="en-US" sz="2000" b="1" dirty="0">
                <a:solidFill>
                  <a:srgbClr val="00B050"/>
                </a:solidFill>
                <a:latin typeface="仿宋_GB2312" pitchFamily="49" charset="-122"/>
                <a:ea typeface="仿宋_GB2312" pitchFamily="49" charset="-122"/>
                <a:cs typeface="Adobe Arabic" pitchFamily="18" charset="-78"/>
              </a:rPr>
              <a:t>即为</a:t>
            </a:r>
            <a:r>
              <a:rPr lang="en-US" altLang="zh-CN" sz="2000" b="1" dirty="0">
                <a:solidFill>
                  <a:srgbClr val="00B050"/>
                </a:solidFill>
                <a:latin typeface="仿宋_GB2312" pitchFamily="49" charset="-122"/>
                <a:ea typeface="仿宋_GB2312" pitchFamily="49" charset="-122"/>
                <a:cs typeface="Adobe Arabic" pitchFamily="18" charset="-78"/>
              </a:rPr>
              <a:t>x</a:t>
            </a:r>
            <a:r>
              <a:rPr lang="zh-CN" altLang="en-US" sz="2000" b="1" dirty="0">
                <a:solidFill>
                  <a:srgbClr val="00B050"/>
                </a:solidFill>
                <a:latin typeface="仿宋_GB2312" pitchFamily="49" charset="-122"/>
                <a:ea typeface="仿宋_GB2312" pitchFamily="49" charset="-122"/>
                <a:cs typeface="Adobe Arabic" pitchFamily="18" charset="-78"/>
              </a:rPr>
              <a:t>的原始适应度函数</a:t>
            </a:r>
            <a:r>
              <a:rPr lang="zh-CN" altLang="en-US" sz="2000" b="1" dirty="0" smtClean="0">
                <a:solidFill>
                  <a:srgbClr val="00B050"/>
                </a:solidFill>
                <a:latin typeface="仿宋_GB2312" pitchFamily="49" charset="-122"/>
                <a:ea typeface="仿宋_GB2312" pitchFamily="49" charset="-122"/>
                <a:cs typeface="Adobe Arabic" pitchFamily="18" charset="-78"/>
              </a:rPr>
              <a:t>。</a:t>
            </a:r>
            <a:endParaRPr lang="en-US" altLang="zh-CN" sz="2000" b="1" dirty="0">
              <a:solidFill>
                <a:srgbClr val="00B050"/>
              </a:solidFill>
              <a:latin typeface="仿宋_GB2312" pitchFamily="49" charset="-122"/>
              <a:ea typeface="仿宋_GB2312" pitchFamily="49" charset="-122"/>
              <a:cs typeface="Adobe Arabic" pitchFamily="18" charset="-78"/>
            </a:endParaRPr>
          </a:p>
          <a:p>
            <a:pPr marL="1257300" lvl="2" indent="-342900">
              <a:buFont typeface="Wingdings" pitchFamily="2" charset="2"/>
              <a:buChar char="ü"/>
            </a:pPr>
            <a:endParaRPr lang="en-US" altLang="zh-CN" sz="2000" b="1" dirty="0" smtClean="0">
              <a:solidFill>
                <a:srgbClr val="00B050"/>
              </a:solidFill>
              <a:latin typeface="仿宋_GB2312" pitchFamily="49" charset="-122"/>
              <a:ea typeface="仿宋_GB2312" pitchFamily="49" charset="-122"/>
              <a:cs typeface="Adobe Arabic" pitchFamily="18" charset="-78"/>
            </a:endParaRPr>
          </a:p>
          <a:p>
            <a:pPr marL="1257300" lvl="2" indent="-342900">
              <a:lnSpc>
                <a:spcPct val="120000"/>
              </a:lnSpc>
              <a:spcBef>
                <a:spcPts val="1200"/>
              </a:spcBef>
              <a:buFont typeface="Wingdings" pitchFamily="2" charset="2"/>
              <a:buChar char="ü"/>
            </a:pPr>
            <a:r>
              <a:rPr lang="zh-CN" altLang="en-US" sz="20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cs typeface="Adobe Arabic" pitchFamily="18" charset="-78"/>
              </a:rPr>
              <a:t>优点</a:t>
            </a:r>
            <a:r>
              <a:rPr lang="zh-CN" altLang="en-US" sz="2000" b="1" dirty="0" smtClean="0">
                <a:latin typeface="仿宋_GB2312" pitchFamily="49" charset="-122"/>
                <a:ea typeface="仿宋_GB2312" pitchFamily="49" charset="-122"/>
                <a:cs typeface="Adobe Arabic" pitchFamily="18" charset="-78"/>
              </a:rPr>
              <a:t>：</a:t>
            </a:r>
            <a:r>
              <a:rPr lang="zh-CN" altLang="en-US" sz="2000" dirty="0" smtClean="0">
                <a:solidFill>
                  <a:srgbClr val="FF0000"/>
                </a:solidFill>
                <a:latin typeface="仿宋_GB2312" pitchFamily="49" charset="-122"/>
                <a:ea typeface="仿宋_GB2312" pitchFamily="49" charset="-122"/>
                <a:cs typeface="Adobe Arabic" pitchFamily="18" charset="-78"/>
              </a:rPr>
              <a:t>能够</a:t>
            </a:r>
            <a:r>
              <a:rPr lang="zh-CN" altLang="en-US" sz="2000" dirty="0">
                <a:solidFill>
                  <a:srgbClr val="FF0000"/>
                </a:solidFill>
                <a:latin typeface="仿宋_GB2312" pitchFamily="49" charset="-122"/>
                <a:ea typeface="仿宋_GB2312" pitchFamily="49" charset="-122"/>
                <a:cs typeface="Adobe Arabic" pitchFamily="18" charset="-78"/>
              </a:rPr>
              <a:t>直接反映出待求解问题的最初求解目标</a:t>
            </a:r>
            <a:r>
              <a:rPr lang="zh-CN" altLang="en-US" sz="2000" dirty="0" smtClean="0">
                <a:solidFill>
                  <a:srgbClr val="FF0000"/>
                </a:solidFill>
                <a:latin typeface="仿宋_GB2312" pitchFamily="49" charset="-122"/>
                <a:ea typeface="仿宋_GB2312" pitchFamily="49" charset="-122"/>
                <a:cs typeface="Adobe Arabic" pitchFamily="18" charset="-78"/>
              </a:rPr>
              <a:t>，</a:t>
            </a:r>
            <a:endParaRPr lang="en-US" altLang="zh-CN" sz="2000" dirty="0" smtClean="0">
              <a:solidFill>
                <a:srgbClr val="FF0000"/>
              </a:solidFill>
              <a:latin typeface="仿宋_GB2312" pitchFamily="49" charset="-122"/>
              <a:ea typeface="仿宋_GB2312" pitchFamily="49" charset="-122"/>
              <a:cs typeface="Adobe Arabic" pitchFamily="18" charset="-78"/>
            </a:endParaRPr>
          </a:p>
          <a:p>
            <a:pPr marL="1257300" lvl="2" indent="-342900">
              <a:lnSpc>
                <a:spcPct val="120000"/>
              </a:lnSpc>
              <a:spcBef>
                <a:spcPts val="1200"/>
              </a:spcBef>
              <a:buFont typeface="Wingdings" pitchFamily="2" charset="2"/>
              <a:buChar char="ü"/>
            </a:pPr>
            <a:r>
              <a:rPr lang="zh-CN" altLang="en-US" sz="2000" b="1" dirty="0" smtClean="0">
                <a:latin typeface="仿宋_GB2312" pitchFamily="49" charset="-122"/>
                <a:ea typeface="仿宋_GB2312" pitchFamily="49" charset="-122"/>
                <a:cs typeface="Adobe Arabic" pitchFamily="18" charset="-78"/>
              </a:rPr>
              <a:t>缺点：</a:t>
            </a:r>
            <a:r>
              <a:rPr lang="zh-CN" altLang="en-US" sz="2000" dirty="0" smtClean="0">
                <a:latin typeface="仿宋_GB2312" pitchFamily="49" charset="-122"/>
                <a:ea typeface="仿宋_GB2312" pitchFamily="49" charset="-122"/>
                <a:cs typeface="Adobe Arabic" pitchFamily="18" charset="-78"/>
              </a:rPr>
              <a:t>有</a:t>
            </a:r>
            <a:r>
              <a:rPr lang="zh-CN" altLang="en-US" sz="2000" dirty="0">
                <a:latin typeface="仿宋_GB2312" pitchFamily="49" charset="-122"/>
                <a:ea typeface="仿宋_GB2312" pitchFamily="49" charset="-122"/>
                <a:cs typeface="Adobe Arabic" pitchFamily="18" charset="-78"/>
              </a:rPr>
              <a:t>可能出现适应度值为负的</a:t>
            </a:r>
            <a:r>
              <a:rPr lang="zh-CN" altLang="en-US" sz="2000" dirty="0" smtClean="0">
                <a:latin typeface="仿宋_GB2312" pitchFamily="49" charset="-122"/>
                <a:ea typeface="仿宋_GB2312" pitchFamily="49" charset="-122"/>
                <a:cs typeface="Adobe Arabic" pitchFamily="18" charset="-78"/>
              </a:rPr>
              <a:t>情况</a:t>
            </a:r>
            <a:endParaRPr lang="zh-CN" altLang="en-US" sz="2000" dirty="0">
              <a:latin typeface="仿宋_GB2312" pitchFamily="49" charset="-122"/>
              <a:ea typeface="仿宋_GB2312" pitchFamily="49" charset="-122"/>
              <a:cs typeface="Adobe Arabic" pitchFamily="18" charset="-78"/>
            </a:endParaRPr>
          </a:p>
        </p:txBody>
      </p:sp>
      <p:sp>
        <p:nvSpPr>
          <p:cNvPr id="104451"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04452" name="Object 4"/>
          <p:cNvGraphicFramePr>
            <a:graphicFrameLocks noChangeAspect="1"/>
          </p:cNvGraphicFramePr>
          <p:nvPr>
            <p:extLst>
              <p:ext uri="{D42A27DB-BD31-4B8C-83A1-F6EECF244321}">
                <p14:modId xmlns:p14="http://schemas.microsoft.com/office/powerpoint/2010/main" val="2084050796"/>
              </p:ext>
            </p:extLst>
          </p:nvPr>
        </p:nvGraphicFramePr>
        <p:xfrm>
          <a:off x="3419872" y="4104153"/>
          <a:ext cx="871792" cy="400372"/>
        </p:xfrm>
        <a:graphic>
          <a:graphicData uri="http://schemas.openxmlformats.org/presentationml/2006/ole">
            <mc:AlternateContent xmlns:mc="http://schemas.openxmlformats.org/markup-compatibility/2006">
              <mc:Choice xmlns:v="urn:schemas-microsoft-com:vml" Requires="v">
                <p:oleObj spid="_x0000_s104611" name="公式" r:id="rId4" imgW="647700" imgH="292100" progId="Equation.3">
                  <p:embed/>
                </p:oleObj>
              </mc:Choice>
              <mc:Fallback>
                <p:oleObj name="公式" r:id="rId4" imgW="647700" imgH="2921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2" y="4104153"/>
                        <a:ext cx="871792" cy="400372"/>
                      </a:xfrm>
                      <a:prstGeom prst="rect">
                        <a:avLst/>
                      </a:prstGeom>
                      <a:noFill/>
                      <a:extLst/>
                    </p:spPr>
                  </p:pic>
                </p:oleObj>
              </mc:Fallback>
            </mc:AlternateContent>
          </a:graphicData>
        </a:graphic>
      </p:graphicFrame>
      <p:sp>
        <p:nvSpPr>
          <p:cNvPr id="104453" name="Text Box 5"/>
          <p:cNvSpPr txBox="1">
            <a:spLocks noChangeArrowheads="1"/>
          </p:cNvSpPr>
          <p:nvPr/>
        </p:nvSpPr>
        <p:spPr bwMode="auto">
          <a:xfrm>
            <a:off x="1619250"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适应度函数</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9" name="Rectangle 3"/>
          <p:cNvSpPr>
            <a:spLocks noGrp="1" noChangeArrowheads="1"/>
          </p:cNvSpPr>
          <p:nvPr>
            <p:ph type="body" sz="half" idx="1"/>
          </p:nvPr>
        </p:nvSpPr>
        <p:spPr>
          <a:xfrm>
            <a:off x="457200" y="1600200"/>
            <a:ext cx="7715250" cy="1323975"/>
          </a:xfrm>
        </p:spPr>
        <p:txBody>
          <a:bodyPr/>
          <a:lstStyle/>
          <a:p>
            <a:r>
              <a:rPr lang="en-US" altLang="zh-CN" sz="2800"/>
              <a:t>TSP</a:t>
            </a:r>
            <a:r>
              <a:rPr lang="zh-CN" altLang="en-US" sz="2800"/>
              <a:t>的目标是路径总长度为最短，路径总长度可作为</a:t>
            </a:r>
            <a:r>
              <a:rPr lang="en-US" altLang="zh-CN" sz="2800"/>
              <a:t>TSP</a:t>
            </a:r>
            <a:r>
              <a:rPr lang="zh-CN" altLang="en-US" sz="2800"/>
              <a:t>问题的适应度函数</a:t>
            </a:r>
            <a:r>
              <a:rPr lang="zh-CN" altLang="en-US" sz="2800">
                <a:ea typeface="楷体_GB2312" pitchFamily="49" charset="-122"/>
              </a:rPr>
              <a:t>：</a:t>
            </a:r>
          </a:p>
        </p:txBody>
      </p:sp>
      <p:graphicFrame>
        <p:nvGraphicFramePr>
          <p:cNvPr id="208900" name="Object 4"/>
          <p:cNvGraphicFramePr>
            <a:graphicFrameLocks noGrp="1" noChangeAspect="1"/>
          </p:cNvGraphicFramePr>
          <p:nvPr>
            <p:ph sz="half" idx="2"/>
          </p:nvPr>
        </p:nvGraphicFramePr>
        <p:xfrm>
          <a:off x="2016125" y="3105150"/>
          <a:ext cx="4319588" cy="1468438"/>
        </p:xfrm>
        <a:graphic>
          <a:graphicData uri="http://schemas.openxmlformats.org/presentationml/2006/ole">
            <mc:AlternateContent xmlns:mc="http://schemas.openxmlformats.org/markup-compatibility/2006">
              <mc:Choice xmlns:v="urn:schemas-microsoft-com:vml" Requires="v">
                <p:oleObj spid="_x0000_s209059" name="Equation" r:id="rId4" imgW="1904760" imgH="647640" progId="Equation.3">
                  <p:embed/>
                </p:oleObj>
              </mc:Choice>
              <mc:Fallback>
                <p:oleObj name="Equation" r:id="rId4" imgW="1904760" imgH="6476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6125" y="3105150"/>
                        <a:ext cx="4319588" cy="146843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5"/>
          <p:cNvSpPr txBox="1">
            <a:spLocks noChangeArrowheads="1"/>
          </p:cNvSpPr>
          <p:nvPr/>
        </p:nvSpPr>
        <p:spPr bwMode="auto">
          <a:xfrm>
            <a:off x="1619250"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适应度函数</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ext Box 2"/>
          <p:cNvSpPr txBox="1">
            <a:spLocks noChangeArrowheads="1"/>
          </p:cNvSpPr>
          <p:nvPr/>
        </p:nvSpPr>
        <p:spPr bwMode="auto">
          <a:xfrm>
            <a:off x="179388" y="1449388"/>
            <a:ext cx="8785225" cy="4945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20000"/>
              </a:lnSpc>
              <a:spcBef>
                <a:spcPts val="600"/>
              </a:spcBef>
              <a:buFont typeface="Arial" pitchFamily="34" charset="0"/>
              <a:buChar char="•"/>
            </a:pPr>
            <a:r>
              <a:rPr lang="zh-CN" altLang="en-US" sz="2200" b="1" dirty="0" smtClean="0">
                <a:solidFill>
                  <a:srgbClr val="3333FF"/>
                </a:solidFill>
                <a:latin typeface="仿宋_GB2312" pitchFamily="49" charset="-122"/>
                <a:ea typeface="仿宋_GB2312" pitchFamily="49" charset="-122"/>
                <a:cs typeface="Adobe Arabic" pitchFamily="18" charset="-78"/>
              </a:rPr>
              <a:t>标准</a:t>
            </a:r>
            <a:r>
              <a:rPr lang="zh-CN" altLang="en-US" sz="2200" b="1" dirty="0">
                <a:solidFill>
                  <a:srgbClr val="3333FF"/>
                </a:solidFill>
                <a:latin typeface="仿宋_GB2312" pitchFamily="49" charset="-122"/>
                <a:ea typeface="仿宋_GB2312" pitchFamily="49" charset="-122"/>
                <a:cs typeface="Adobe Arabic" pitchFamily="18" charset="-78"/>
              </a:rPr>
              <a:t>适应度函数</a:t>
            </a:r>
          </a:p>
          <a:p>
            <a:pPr>
              <a:lnSpc>
                <a:spcPct val="120000"/>
              </a:lnSpc>
              <a:spcBef>
                <a:spcPts val="600"/>
              </a:spcBef>
            </a:pPr>
            <a:r>
              <a:rPr lang="zh-CN" altLang="en-US" sz="2000" dirty="0">
                <a:latin typeface="Times New Roman" pitchFamily="18" charset="0"/>
              </a:rPr>
              <a:t>    </a:t>
            </a:r>
            <a:r>
              <a:rPr lang="zh-CN" altLang="en-US" sz="2000" dirty="0">
                <a:latin typeface="Times New Roman" pitchFamily="18" charset="0"/>
                <a:ea typeface="仿宋_GB2312" pitchFamily="49" charset="-122"/>
                <a:cs typeface="Times New Roman" pitchFamily="18" charset="0"/>
              </a:rPr>
              <a:t>在遗传算法中，一般要求适应度函数非负，并其适应度值越大越好。这就往往需要对原始适应函数进行某种变换，将其转换为标准的度量方式，以满足进化操作的要求，这样所得到的适应度函数被称为标准适应度函数</a:t>
            </a:r>
            <a:r>
              <a:rPr lang="en-US" altLang="zh-CN" sz="2000" dirty="0" err="1">
                <a:latin typeface="Times New Roman" pitchFamily="18" charset="0"/>
                <a:ea typeface="仿宋_GB2312" pitchFamily="49" charset="-122"/>
                <a:cs typeface="Times New Roman" pitchFamily="18" charset="0"/>
              </a:rPr>
              <a:t>f</a:t>
            </a:r>
            <a:r>
              <a:rPr lang="en-US" altLang="zh-CN" sz="2000" baseline="-25000" dirty="0" err="1">
                <a:latin typeface="Times New Roman" pitchFamily="18" charset="0"/>
                <a:ea typeface="仿宋_GB2312" pitchFamily="49" charset="-122"/>
                <a:cs typeface="Times New Roman" pitchFamily="18" charset="0"/>
              </a:rPr>
              <a:t>Normal</a:t>
            </a:r>
            <a:r>
              <a:rPr lang="en-US" altLang="zh-CN" sz="2000" dirty="0">
                <a:latin typeface="Times New Roman" pitchFamily="18" charset="0"/>
                <a:ea typeface="仿宋_GB2312" pitchFamily="49" charset="-122"/>
                <a:cs typeface="Times New Roman" pitchFamily="18" charset="0"/>
              </a:rPr>
              <a:t>(x)</a:t>
            </a:r>
            <a:r>
              <a:rPr lang="zh-CN" altLang="en-US" sz="2000" b="1" dirty="0">
                <a:solidFill>
                  <a:srgbClr val="0000CC"/>
                </a:solidFill>
                <a:latin typeface="Times New Roman" pitchFamily="18" charset="0"/>
              </a:rPr>
              <a:t>。</a:t>
            </a:r>
          </a:p>
          <a:p>
            <a:pPr>
              <a:lnSpc>
                <a:spcPct val="110000"/>
              </a:lnSpc>
              <a:spcBef>
                <a:spcPct val="10000"/>
              </a:spcBef>
            </a:pPr>
            <a:endParaRPr lang="en-US" altLang="zh-CN" sz="2000" b="1" dirty="0" smtClean="0">
              <a:solidFill>
                <a:srgbClr val="00B050"/>
              </a:solidFill>
              <a:latin typeface="仿宋_GB2312" pitchFamily="49" charset="-122"/>
              <a:ea typeface="仿宋_GB2312" pitchFamily="49" charset="-122"/>
            </a:endParaRPr>
          </a:p>
          <a:p>
            <a:pPr marL="800100" lvl="1" indent="-342900">
              <a:lnSpc>
                <a:spcPct val="110000"/>
              </a:lnSpc>
              <a:spcBef>
                <a:spcPct val="10000"/>
              </a:spcBef>
              <a:buFont typeface="Wingdings" pitchFamily="2" charset="2"/>
              <a:buChar char="ü"/>
            </a:pPr>
            <a:r>
              <a:rPr lang="zh-CN" altLang="en-US" sz="2000" b="1" dirty="0">
                <a:solidFill>
                  <a:srgbClr val="00B050"/>
                </a:solidFill>
                <a:latin typeface="仿宋_GB2312" pitchFamily="49" charset="-122"/>
                <a:ea typeface="仿宋_GB2312" pitchFamily="49" charset="-122"/>
              </a:rPr>
              <a:t>例：</a:t>
            </a:r>
            <a:r>
              <a:rPr lang="zh-CN" altLang="en-US" sz="2000" b="1" dirty="0" smtClean="0">
                <a:solidFill>
                  <a:srgbClr val="00B050"/>
                </a:solidFill>
                <a:latin typeface="仿宋_GB2312" pitchFamily="49" charset="-122"/>
                <a:ea typeface="仿宋_GB2312" pitchFamily="49" charset="-122"/>
              </a:rPr>
              <a:t>对</a:t>
            </a:r>
            <a:r>
              <a:rPr lang="zh-CN" altLang="en-US" sz="2000" b="1" dirty="0">
                <a:solidFill>
                  <a:srgbClr val="00B050"/>
                </a:solidFill>
                <a:latin typeface="仿宋_GB2312" pitchFamily="49" charset="-122"/>
                <a:ea typeface="仿宋_GB2312" pitchFamily="49" charset="-122"/>
              </a:rPr>
              <a:t>极小化问题，其标准适应度函数可定义为</a:t>
            </a:r>
          </a:p>
          <a:p>
            <a:pPr>
              <a:lnSpc>
                <a:spcPct val="110000"/>
              </a:lnSpc>
              <a:spcBef>
                <a:spcPct val="10000"/>
              </a:spcBef>
            </a:pPr>
            <a:endParaRPr lang="zh-CN" altLang="en-US" sz="2000" b="1" dirty="0">
              <a:solidFill>
                <a:srgbClr val="00B050"/>
              </a:solidFill>
              <a:latin typeface="仿宋_GB2312" pitchFamily="49" charset="-122"/>
              <a:ea typeface="仿宋_GB2312" pitchFamily="49" charset="-122"/>
            </a:endParaRPr>
          </a:p>
          <a:p>
            <a:pPr>
              <a:lnSpc>
                <a:spcPct val="110000"/>
              </a:lnSpc>
              <a:spcBef>
                <a:spcPct val="10000"/>
              </a:spcBef>
            </a:pPr>
            <a:endParaRPr lang="zh-CN" altLang="en-US" sz="2000" b="1" dirty="0">
              <a:solidFill>
                <a:srgbClr val="00B050"/>
              </a:solidFill>
              <a:latin typeface="仿宋_GB2312" pitchFamily="49" charset="-122"/>
              <a:ea typeface="仿宋_GB2312" pitchFamily="49" charset="-122"/>
            </a:endParaRPr>
          </a:p>
          <a:p>
            <a:pPr>
              <a:lnSpc>
                <a:spcPct val="110000"/>
              </a:lnSpc>
              <a:spcBef>
                <a:spcPct val="10000"/>
              </a:spcBef>
            </a:pPr>
            <a:endParaRPr lang="zh-CN" altLang="en-US" sz="2000" b="1" dirty="0">
              <a:solidFill>
                <a:srgbClr val="00B050"/>
              </a:solidFill>
              <a:latin typeface="仿宋_GB2312" pitchFamily="49" charset="-122"/>
              <a:ea typeface="仿宋_GB2312" pitchFamily="49" charset="-122"/>
            </a:endParaRPr>
          </a:p>
          <a:p>
            <a:pPr>
              <a:lnSpc>
                <a:spcPct val="110000"/>
              </a:lnSpc>
              <a:spcBef>
                <a:spcPct val="10000"/>
              </a:spcBef>
            </a:pPr>
            <a:endParaRPr lang="zh-CN" altLang="en-US" sz="2000" b="1" dirty="0">
              <a:solidFill>
                <a:srgbClr val="00B050"/>
              </a:solidFill>
              <a:latin typeface="仿宋_GB2312" pitchFamily="49" charset="-122"/>
              <a:ea typeface="仿宋_GB2312" pitchFamily="49" charset="-122"/>
            </a:endParaRPr>
          </a:p>
          <a:p>
            <a:pPr lvl="1">
              <a:lnSpc>
                <a:spcPct val="110000"/>
              </a:lnSpc>
              <a:spcBef>
                <a:spcPct val="10000"/>
              </a:spcBef>
            </a:pPr>
            <a:r>
              <a:rPr lang="zh-CN" altLang="en-US" b="1" dirty="0">
                <a:solidFill>
                  <a:srgbClr val="00B050"/>
                </a:solidFill>
                <a:latin typeface="仿宋_GB2312" pitchFamily="49" charset="-122"/>
                <a:ea typeface="仿宋_GB2312" pitchFamily="49" charset="-122"/>
              </a:rPr>
              <a:t>其中，</a:t>
            </a:r>
            <a:r>
              <a:rPr lang="en-US" altLang="zh-CN" b="1" dirty="0" err="1">
                <a:solidFill>
                  <a:srgbClr val="00B050"/>
                </a:solidFill>
                <a:latin typeface="仿宋_GB2312" pitchFamily="49" charset="-122"/>
                <a:ea typeface="仿宋_GB2312" pitchFamily="49" charset="-122"/>
              </a:rPr>
              <a:t>f</a:t>
            </a:r>
            <a:r>
              <a:rPr lang="en-US" altLang="zh-CN" b="1" baseline="-25000" dirty="0" err="1">
                <a:solidFill>
                  <a:srgbClr val="00B050"/>
                </a:solidFill>
                <a:latin typeface="仿宋_GB2312" pitchFamily="49" charset="-122"/>
                <a:ea typeface="仿宋_GB2312" pitchFamily="49" charset="-122"/>
              </a:rPr>
              <a:t>max</a:t>
            </a:r>
            <a:r>
              <a:rPr lang="en-US" altLang="zh-CN" b="1" baseline="-25000" dirty="0">
                <a:solidFill>
                  <a:srgbClr val="00B050"/>
                </a:solidFill>
                <a:latin typeface="仿宋_GB2312" pitchFamily="49" charset="-122"/>
                <a:ea typeface="仿宋_GB2312" pitchFamily="49" charset="-122"/>
              </a:rPr>
              <a:t> </a:t>
            </a:r>
            <a:r>
              <a:rPr lang="de-DE" altLang="zh-CN" b="1" dirty="0">
                <a:solidFill>
                  <a:srgbClr val="00B050"/>
                </a:solidFill>
                <a:latin typeface="仿宋_GB2312" pitchFamily="49" charset="-122"/>
                <a:ea typeface="仿宋_GB2312" pitchFamily="49" charset="-122"/>
              </a:rPr>
              <a:t>(x)</a:t>
            </a:r>
            <a:r>
              <a:rPr lang="zh-CN" altLang="de-DE" b="1" dirty="0">
                <a:solidFill>
                  <a:srgbClr val="00B050"/>
                </a:solidFill>
                <a:latin typeface="仿宋_GB2312" pitchFamily="49" charset="-122"/>
                <a:ea typeface="仿宋_GB2312" pitchFamily="49" charset="-122"/>
              </a:rPr>
              <a:t>是原始适应函数</a:t>
            </a:r>
            <a:r>
              <a:rPr lang="de-DE" altLang="zh-CN" b="1" dirty="0">
                <a:solidFill>
                  <a:srgbClr val="00B050"/>
                </a:solidFill>
                <a:latin typeface="仿宋_GB2312" pitchFamily="49" charset="-122"/>
                <a:ea typeface="仿宋_GB2312" pitchFamily="49" charset="-122"/>
              </a:rPr>
              <a:t>f(x)</a:t>
            </a:r>
            <a:r>
              <a:rPr lang="zh-CN" altLang="de-DE" b="1" dirty="0">
                <a:solidFill>
                  <a:srgbClr val="00B050"/>
                </a:solidFill>
                <a:latin typeface="仿宋_GB2312" pitchFamily="49" charset="-122"/>
                <a:ea typeface="仿宋_GB2312" pitchFamily="49" charset="-122"/>
              </a:rPr>
              <a:t>的一个上界。如果</a:t>
            </a:r>
            <a:r>
              <a:rPr lang="en-US" altLang="zh-CN" b="1" dirty="0" err="1">
                <a:solidFill>
                  <a:srgbClr val="00B050"/>
                </a:solidFill>
                <a:latin typeface="仿宋_GB2312" pitchFamily="49" charset="-122"/>
                <a:ea typeface="仿宋_GB2312" pitchFamily="49" charset="-122"/>
              </a:rPr>
              <a:t>f</a:t>
            </a:r>
            <a:r>
              <a:rPr lang="en-US" altLang="zh-CN" b="1" baseline="-25000" dirty="0" err="1">
                <a:solidFill>
                  <a:srgbClr val="00B050"/>
                </a:solidFill>
                <a:latin typeface="仿宋_GB2312" pitchFamily="49" charset="-122"/>
                <a:ea typeface="仿宋_GB2312" pitchFamily="49" charset="-122"/>
              </a:rPr>
              <a:t>max</a:t>
            </a:r>
            <a:r>
              <a:rPr lang="en-US" altLang="zh-CN" b="1" baseline="-25000" dirty="0">
                <a:solidFill>
                  <a:srgbClr val="00B050"/>
                </a:solidFill>
                <a:latin typeface="仿宋_GB2312" pitchFamily="49" charset="-122"/>
                <a:ea typeface="仿宋_GB2312" pitchFamily="49" charset="-122"/>
              </a:rPr>
              <a:t> </a:t>
            </a:r>
            <a:r>
              <a:rPr lang="de-DE" altLang="zh-CN" b="1" dirty="0">
                <a:solidFill>
                  <a:srgbClr val="00B050"/>
                </a:solidFill>
                <a:latin typeface="仿宋_GB2312" pitchFamily="49" charset="-122"/>
                <a:ea typeface="仿宋_GB2312" pitchFamily="49" charset="-122"/>
              </a:rPr>
              <a:t>(x)</a:t>
            </a:r>
            <a:r>
              <a:rPr lang="zh-CN" altLang="de-DE" b="1" dirty="0">
                <a:solidFill>
                  <a:srgbClr val="00B050"/>
                </a:solidFill>
                <a:latin typeface="仿宋_GB2312" pitchFamily="49" charset="-122"/>
                <a:ea typeface="仿宋_GB2312" pitchFamily="49" charset="-122"/>
              </a:rPr>
              <a:t> 未知，则可用当前代或到目前为止各演化代中的</a:t>
            </a:r>
            <a:r>
              <a:rPr lang="de-DE" altLang="zh-CN" b="1" dirty="0">
                <a:solidFill>
                  <a:srgbClr val="00B050"/>
                </a:solidFill>
                <a:latin typeface="仿宋_GB2312" pitchFamily="49" charset="-122"/>
                <a:ea typeface="仿宋_GB2312" pitchFamily="49" charset="-122"/>
              </a:rPr>
              <a:t>f(x)</a:t>
            </a:r>
            <a:r>
              <a:rPr lang="zh-CN" altLang="de-DE" b="1" dirty="0">
                <a:solidFill>
                  <a:srgbClr val="00B050"/>
                </a:solidFill>
                <a:latin typeface="仿宋_GB2312" pitchFamily="49" charset="-122"/>
                <a:ea typeface="仿宋_GB2312" pitchFamily="49" charset="-122"/>
              </a:rPr>
              <a:t>的最大值来代替</a:t>
            </a:r>
            <a:r>
              <a:rPr lang="zh-CN" altLang="de-DE" b="1" dirty="0" smtClean="0">
                <a:solidFill>
                  <a:srgbClr val="00B050"/>
                </a:solidFill>
                <a:latin typeface="仿宋_GB2312" pitchFamily="49" charset="-122"/>
                <a:ea typeface="仿宋_GB2312" pitchFamily="49" charset="-122"/>
              </a:rPr>
              <a:t>。 </a:t>
            </a:r>
            <a:r>
              <a:rPr lang="en-US" altLang="zh-CN" b="1" dirty="0" err="1">
                <a:solidFill>
                  <a:srgbClr val="00B050"/>
                </a:solidFill>
                <a:latin typeface="仿宋_GB2312" pitchFamily="49" charset="-122"/>
                <a:ea typeface="仿宋_GB2312" pitchFamily="49" charset="-122"/>
              </a:rPr>
              <a:t>f</a:t>
            </a:r>
            <a:r>
              <a:rPr lang="en-US" altLang="zh-CN" b="1" baseline="-25000" dirty="0" err="1">
                <a:solidFill>
                  <a:srgbClr val="00B050"/>
                </a:solidFill>
                <a:latin typeface="仿宋_GB2312" pitchFamily="49" charset="-122"/>
                <a:ea typeface="仿宋_GB2312" pitchFamily="49" charset="-122"/>
              </a:rPr>
              <a:t>max</a:t>
            </a:r>
            <a:r>
              <a:rPr lang="en-US" altLang="zh-CN" b="1" baseline="-25000" dirty="0">
                <a:solidFill>
                  <a:srgbClr val="00B050"/>
                </a:solidFill>
                <a:latin typeface="仿宋_GB2312" pitchFamily="49" charset="-122"/>
                <a:ea typeface="仿宋_GB2312" pitchFamily="49" charset="-122"/>
              </a:rPr>
              <a:t> </a:t>
            </a:r>
            <a:r>
              <a:rPr lang="de-DE" altLang="zh-CN" b="1" dirty="0">
                <a:solidFill>
                  <a:srgbClr val="00B050"/>
                </a:solidFill>
                <a:latin typeface="仿宋_GB2312" pitchFamily="49" charset="-122"/>
                <a:ea typeface="仿宋_GB2312" pitchFamily="49" charset="-122"/>
              </a:rPr>
              <a:t>(x)</a:t>
            </a:r>
            <a:r>
              <a:rPr lang="zh-CN" altLang="de-DE" b="1" dirty="0">
                <a:solidFill>
                  <a:srgbClr val="00B050"/>
                </a:solidFill>
                <a:latin typeface="仿宋_GB2312" pitchFamily="49" charset="-122"/>
                <a:ea typeface="仿宋_GB2312" pitchFamily="49" charset="-122"/>
              </a:rPr>
              <a:t> 是会随着进化代数的增加而不断变化的</a:t>
            </a:r>
            <a:r>
              <a:rPr lang="zh-CN" altLang="de-DE" sz="2000" b="1" dirty="0">
                <a:solidFill>
                  <a:srgbClr val="00B050"/>
                </a:solidFill>
                <a:latin typeface="仿宋_GB2312" pitchFamily="49" charset="-122"/>
                <a:ea typeface="仿宋_GB2312" pitchFamily="49" charset="-122"/>
              </a:rPr>
              <a:t>。    </a:t>
            </a:r>
            <a:endParaRPr lang="zh-CN" altLang="en-US" sz="2000" b="1" dirty="0">
              <a:solidFill>
                <a:srgbClr val="00B050"/>
              </a:solidFill>
              <a:latin typeface="仿宋_GB2312" pitchFamily="49" charset="-122"/>
              <a:ea typeface="仿宋_GB2312" pitchFamily="49" charset="-122"/>
            </a:endParaRPr>
          </a:p>
        </p:txBody>
      </p:sp>
      <p:sp>
        <p:nvSpPr>
          <p:cNvPr id="105475" name="Rectangle 3"/>
          <p:cNvSpPr>
            <a:spLocks noChangeArrowheads="1"/>
          </p:cNvSpPr>
          <p:nvPr/>
        </p:nvSpPr>
        <p:spPr bwMode="auto">
          <a:xfrm>
            <a:off x="503238" y="188913"/>
            <a:ext cx="3060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a:solidFill>
                  <a:srgbClr val="CC0000"/>
                </a:solidFill>
              </a:rPr>
              <a:t> </a:t>
            </a:r>
          </a:p>
        </p:txBody>
      </p:sp>
      <p:sp>
        <p:nvSpPr>
          <p:cNvPr id="10547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05477" name="Object 5"/>
          <p:cNvGraphicFramePr>
            <a:graphicFrameLocks noChangeAspect="1"/>
          </p:cNvGraphicFramePr>
          <p:nvPr>
            <p:extLst>
              <p:ext uri="{D42A27DB-BD31-4B8C-83A1-F6EECF244321}">
                <p14:modId xmlns:p14="http://schemas.microsoft.com/office/powerpoint/2010/main" val="396545616"/>
              </p:ext>
            </p:extLst>
          </p:nvPr>
        </p:nvGraphicFramePr>
        <p:xfrm>
          <a:off x="2033588" y="4430226"/>
          <a:ext cx="4657328" cy="906986"/>
        </p:xfrm>
        <a:graphic>
          <a:graphicData uri="http://schemas.openxmlformats.org/presentationml/2006/ole">
            <mc:AlternateContent xmlns:mc="http://schemas.openxmlformats.org/markup-compatibility/2006">
              <mc:Choice xmlns:v="urn:schemas-microsoft-com:vml" Requires="v">
                <p:oleObj spid="_x0000_s105636" name="公式" r:id="rId4" imgW="3911400" imgH="761760" progId="Equation.3">
                  <p:embed/>
                </p:oleObj>
              </mc:Choice>
              <mc:Fallback>
                <p:oleObj name="公式" r:id="rId4" imgW="3911400" imgH="761760" progId="Equation.3">
                  <p:embed/>
                  <p:pic>
                    <p:nvPicPr>
                      <p:cNvPr id="0" name="Object 5"/>
                      <p:cNvPicPr>
                        <a:picLocks noChangeAspect="1" noChangeArrowheads="1"/>
                      </p:cNvPicPr>
                      <p:nvPr/>
                    </p:nvPicPr>
                    <p:blipFill>
                      <a:blip r:embed="rId5"/>
                      <a:srcRect/>
                      <a:stretch>
                        <a:fillRect/>
                      </a:stretch>
                    </p:blipFill>
                    <p:spPr bwMode="auto">
                      <a:xfrm>
                        <a:off x="2033588" y="4430226"/>
                        <a:ext cx="4657328" cy="906986"/>
                      </a:xfrm>
                      <a:prstGeom prst="rect">
                        <a:avLst/>
                      </a:prstGeom>
                      <a:noFill/>
                      <a:extLst/>
                    </p:spPr>
                  </p:pic>
                </p:oleObj>
              </mc:Fallback>
            </mc:AlternateContent>
          </a:graphicData>
        </a:graphic>
      </p:graphicFrame>
      <p:sp>
        <p:nvSpPr>
          <p:cNvPr id="10547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9" name="Text Box 5"/>
          <p:cNvSpPr txBox="1">
            <a:spLocks noChangeArrowheads="1"/>
          </p:cNvSpPr>
          <p:nvPr/>
        </p:nvSpPr>
        <p:spPr bwMode="auto">
          <a:xfrm>
            <a:off x="1619250"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适应度函数</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ext Box 2"/>
          <p:cNvSpPr txBox="1">
            <a:spLocks noChangeArrowheads="1"/>
          </p:cNvSpPr>
          <p:nvPr/>
        </p:nvSpPr>
        <p:spPr bwMode="auto">
          <a:xfrm>
            <a:off x="971792" y="1989138"/>
            <a:ext cx="7740668" cy="377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25000"/>
              </a:lnSpc>
              <a:buFont typeface="Wingdings" pitchFamily="2" charset="2"/>
              <a:buChar char="ü"/>
            </a:pPr>
            <a:r>
              <a:rPr lang="zh-CN" altLang="en-US" sz="2000" b="1" dirty="0" smtClean="0">
                <a:solidFill>
                  <a:srgbClr val="00B050"/>
                </a:solidFill>
                <a:latin typeface="仿宋_GB2312" pitchFamily="49" charset="-122"/>
                <a:ea typeface="仿宋_GB2312" pitchFamily="49" charset="-122"/>
              </a:rPr>
              <a:t>极大化</a:t>
            </a:r>
            <a:r>
              <a:rPr lang="zh-CN" altLang="en-US" sz="2000" b="1" dirty="0">
                <a:solidFill>
                  <a:srgbClr val="00B050"/>
                </a:solidFill>
                <a:latin typeface="仿宋_GB2312" pitchFamily="49" charset="-122"/>
                <a:ea typeface="仿宋_GB2312" pitchFamily="49" charset="-122"/>
              </a:rPr>
              <a:t>问题</a:t>
            </a:r>
          </a:p>
          <a:p>
            <a:r>
              <a:rPr lang="zh-CN" altLang="en-US" sz="2000" b="1" dirty="0">
                <a:solidFill>
                  <a:srgbClr val="00B050"/>
                </a:solidFill>
                <a:latin typeface="仿宋_GB2312" pitchFamily="49" charset="-122"/>
                <a:ea typeface="仿宋_GB2312" pitchFamily="49" charset="-122"/>
              </a:rPr>
              <a:t>     对极大化问题，其标准适应度函数可定义为</a:t>
            </a:r>
          </a:p>
          <a:p>
            <a:endParaRPr lang="zh-CN" altLang="en-US" sz="2000" b="1" dirty="0">
              <a:solidFill>
                <a:srgbClr val="00B050"/>
              </a:solidFill>
              <a:latin typeface="仿宋_GB2312" pitchFamily="49" charset="-122"/>
              <a:ea typeface="仿宋_GB2312" pitchFamily="49" charset="-122"/>
            </a:endParaRPr>
          </a:p>
          <a:p>
            <a:endParaRPr lang="zh-CN" altLang="en-US" sz="2000" b="1" dirty="0">
              <a:solidFill>
                <a:srgbClr val="00B050"/>
              </a:solidFill>
              <a:latin typeface="仿宋_GB2312" pitchFamily="49" charset="-122"/>
              <a:ea typeface="仿宋_GB2312" pitchFamily="49" charset="-122"/>
            </a:endParaRPr>
          </a:p>
          <a:p>
            <a:endParaRPr lang="zh-CN" altLang="en-US" sz="2000" b="1" dirty="0">
              <a:solidFill>
                <a:srgbClr val="00B050"/>
              </a:solidFill>
              <a:latin typeface="仿宋_GB2312" pitchFamily="49" charset="-122"/>
              <a:ea typeface="仿宋_GB2312" pitchFamily="49" charset="-122"/>
            </a:endParaRPr>
          </a:p>
          <a:p>
            <a:endParaRPr lang="zh-CN" altLang="en-US" sz="2000" b="1" dirty="0">
              <a:solidFill>
                <a:srgbClr val="00B050"/>
              </a:solidFill>
              <a:latin typeface="仿宋_GB2312" pitchFamily="49" charset="-122"/>
              <a:ea typeface="仿宋_GB2312" pitchFamily="49" charset="-122"/>
            </a:endParaRPr>
          </a:p>
          <a:p>
            <a:endParaRPr lang="zh-CN" altLang="en-US" sz="2000" b="1" dirty="0">
              <a:solidFill>
                <a:srgbClr val="00B050"/>
              </a:solidFill>
              <a:latin typeface="仿宋_GB2312" pitchFamily="49" charset="-122"/>
              <a:ea typeface="仿宋_GB2312" pitchFamily="49" charset="-122"/>
            </a:endParaRPr>
          </a:p>
          <a:p>
            <a:endParaRPr lang="zh-CN" altLang="en-US" sz="2000" b="1" dirty="0">
              <a:solidFill>
                <a:srgbClr val="00B050"/>
              </a:solidFill>
              <a:latin typeface="仿宋_GB2312" pitchFamily="49" charset="-122"/>
              <a:ea typeface="仿宋_GB2312" pitchFamily="49" charset="-122"/>
            </a:endParaRPr>
          </a:p>
          <a:p>
            <a:endParaRPr lang="zh-CN" altLang="en-US" sz="2000" b="1" dirty="0">
              <a:solidFill>
                <a:srgbClr val="00B050"/>
              </a:solidFill>
              <a:latin typeface="仿宋_GB2312" pitchFamily="49" charset="-122"/>
              <a:ea typeface="仿宋_GB2312" pitchFamily="49" charset="-122"/>
            </a:endParaRPr>
          </a:p>
          <a:p>
            <a:pPr>
              <a:lnSpc>
                <a:spcPct val="135000"/>
              </a:lnSpc>
            </a:pPr>
            <a:r>
              <a:rPr lang="zh-CN" altLang="en-US" sz="2000" b="1" dirty="0">
                <a:solidFill>
                  <a:srgbClr val="00B050"/>
                </a:solidFill>
                <a:latin typeface="仿宋_GB2312" pitchFamily="49" charset="-122"/>
                <a:ea typeface="仿宋_GB2312" pitchFamily="49" charset="-122"/>
              </a:rPr>
              <a:t>其中，</a:t>
            </a:r>
            <a:r>
              <a:rPr lang="en-US" altLang="zh-CN" sz="2000" b="1" dirty="0" err="1">
                <a:solidFill>
                  <a:srgbClr val="00B050"/>
                </a:solidFill>
                <a:latin typeface="仿宋_GB2312" pitchFamily="49" charset="-122"/>
                <a:ea typeface="仿宋_GB2312" pitchFamily="49" charset="-122"/>
              </a:rPr>
              <a:t>f</a:t>
            </a:r>
            <a:r>
              <a:rPr lang="en-US" altLang="zh-CN" sz="2000" b="1" baseline="-25000" dirty="0" err="1">
                <a:solidFill>
                  <a:srgbClr val="00B050"/>
                </a:solidFill>
                <a:latin typeface="仿宋_GB2312" pitchFamily="49" charset="-122"/>
                <a:ea typeface="仿宋_GB2312" pitchFamily="49" charset="-122"/>
              </a:rPr>
              <a:t>min</a:t>
            </a:r>
            <a:r>
              <a:rPr lang="de-DE" altLang="zh-CN" sz="2000" b="1" dirty="0">
                <a:solidFill>
                  <a:srgbClr val="00B050"/>
                </a:solidFill>
                <a:latin typeface="仿宋_GB2312" pitchFamily="49" charset="-122"/>
                <a:ea typeface="仿宋_GB2312" pitchFamily="49" charset="-122"/>
              </a:rPr>
              <a:t>(x)</a:t>
            </a:r>
            <a:r>
              <a:rPr lang="zh-CN" altLang="de-DE" sz="2000" b="1" dirty="0">
                <a:solidFill>
                  <a:srgbClr val="00B050"/>
                </a:solidFill>
                <a:latin typeface="仿宋_GB2312" pitchFamily="49" charset="-122"/>
                <a:ea typeface="仿宋_GB2312" pitchFamily="49" charset="-122"/>
              </a:rPr>
              <a:t>是原始适应函数</a:t>
            </a:r>
            <a:r>
              <a:rPr lang="de-DE" altLang="zh-CN" sz="2000" b="1" dirty="0">
                <a:solidFill>
                  <a:srgbClr val="00B050"/>
                </a:solidFill>
                <a:latin typeface="仿宋_GB2312" pitchFamily="49" charset="-122"/>
                <a:ea typeface="仿宋_GB2312" pitchFamily="49" charset="-122"/>
              </a:rPr>
              <a:t>f(x)</a:t>
            </a:r>
            <a:r>
              <a:rPr lang="zh-CN" altLang="de-DE" sz="2000" b="1" dirty="0">
                <a:solidFill>
                  <a:srgbClr val="00B050"/>
                </a:solidFill>
                <a:latin typeface="仿宋_GB2312" pitchFamily="49" charset="-122"/>
                <a:ea typeface="仿宋_GB2312" pitchFamily="49" charset="-122"/>
              </a:rPr>
              <a:t>的一个下界。如果</a:t>
            </a:r>
            <a:r>
              <a:rPr lang="en-US" altLang="zh-CN" sz="2000" b="1" dirty="0" err="1">
                <a:solidFill>
                  <a:srgbClr val="00B050"/>
                </a:solidFill>
                <a:latin typeface="仿宋_GB2312" pitchFamily="49" charset="-122"/>
                <a:ea typeface="仿宋_GB2312" pitchFamily="49" charset="-122"/>
              </a:rPr>
              <a:t>f</a:t>
            </a:r>
            <a:r>
              <a:rPr lang="en-US" altLang="zh-CN" sz="2000" b="1" baseline="-25000" dirty="0" err="1">
                <a:solidFill>
                  <a:srgbClr val="00B050"/>
                </a:solidFill>
                <a:latin typeface="仿宋_GB2312" pitchFamily="49" charset="-122"/>
                <a:ea typeface="仿宋_GB2312" pitchFamily="49" charset="-122"/>
              </a:rPr>
              <a:t>min</a:t>
            </a:r>
            <a:r>
              <a:rPr lang="de-DE" altLang="zh-CN" sz="2000" b="1" dirty="0">
                <a:solidFill>
                  <a:srgbClr val="00B050"/>
                </a:solidFill>
                <a:latin typeface="仿宋_GB2312" pitchFamily="49" charset="-122"/>
                <a:ea typeface="仿宋_GB2312" pitchFamily="49" charset="-122"/>
              </a:rPr>
              <a:t>(x)</a:t>
            </a:r>
            <a:r>
              <a:rPr lang="zh-CN" altLang="de-DE" sz="2000" b="1" dirty="0">
                <a:solidFill>
                  <a:srgbClr val="00B050"/>
                </a:solidFill>
                <a:latin typeface="仿宋_GB2312" pitchFamily="49" charset="-122"/>
                <a:ea typeface="仿宋_GB2312" pitchFamily="49" charset="-122"/>
              </a:rPr>
              <a:t> 未知，则可用当前代或到目前为止各演化代中的</a:t>
            </a:r>
            <a:r>
              <a:rPr lang="de-DE" altLang="zh-CN" sz="2000" b="1" dirty="0">
                <a:solidFill>
                  <a:srgbClr val="00B050"/>
                </a:solidFill>
                <a:latin typeface="仿宋_GB2312" pitchFamily="49" charset="-122"/>
                <a:ea typeface="仿宋_GB2312" pitchFamily="49" charset="-122"/>
              </a:rPr>
              <a:t>f(x)</a:t>
            </a:r>
            <a:r>
              <a:rPr lang="zh-CN" altLang="de-DE" sz="2000" b="1" dirty="0">
                <a:solidFill>
                  <a:srgbClr val="00B050"/>
                </a:solidFill>
                <a:latin typeface="仿宋_GB2312" pitchFamily="49" charset="-122"/>
                <a:ea typeface="仿宋_GB2312" pitchFamily="49" charset="-122"/>
              </a:rPr>
              <a:t>的最小值来代替。 </a:t>
            </a:r>
            <a:endParaRPr lang="zh-CN" altLang="en-US" sz="2000" b="1" dirty="0">
              <a:solidFill>
                <a:srgbClr val="00B050"/>
              </a:solidFill>
              <a:latin typeface="仿宋_GB2312" pitchFamily="49" charset="-122"/>
              <a:ea typeface="仿宋_GB2312" pitchFamily="49" charset="-122"/>
            </a:endParaRPr>
          </a:p>
        </p:txBody>
      </p:sp>
      <p:sp>
        <p:nvSpPr>
          <p:cNvPr id="10650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0650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06502" name="Object 6"/>
          <p:cNvGraphicFramePr>
            <a:graphicFrameLocks noChangeAspect="1"/>
          </p:cNvGraphicFramePr>
          <p:nvPr>
            <p:extLst>
              <p:ext uri="{D42A27DB-BD31-4B8C-83A1-F6EECF244321}">
                <p14:modId xmlns:p14="http://schemas.microsoft.com/office/powerpoint/2010/main" val="1846012523"/>
              </p:ext>
            </p:extLst>
          </p:nvPr>
        </p:nvGraphicFramePr>
        <p:xfrm>
          <a:off x="1763688" y="3248980"/>
          <a:ext cx="5024983" cy="977012"/>
        </p:xfrm>
        <a:graphic>
          <a:graphicData uri="http://schemas.openxmlformats.org/presentationml/2006/ole">
            <mc:AlternateContent xmlns:mc="http://schemas.openxmlformats.org/markup-compatibility/2006">
              <mc:Choice xmlns:v="urn:schemas-microsoft-com:vml" Requires="v">
                <p:oleObj spid="_x0000_s106661" name="公式" r:id="rId4" imgW="3670200" imgH="711000" progId="Equation.3">
                  <p:embed/>
                </p:oleObj>
              </mc:Choice>
              <mc:Fallback>
                <p:oleObj name="公式" r:id="rId4" imgW="3670200" imgH="711000" progId="Equation.3">
                  <p:embed/>
                  <p:pic>
                    <p:nvPicPr>
                      <p:cNvPr id="0" name="Object 6"/>
                      <p:cNvPicPr>
                        <a:picLocks noChangeAspect="1" noChangeArrowheads="1"/>
                      </p:cNvPicPr>
                      <p:nvPr/>
                    </p:nvPicPr>
                    <p:blipFill>
                      <a:blip r:embed="rId5"/>
                      <a:srcRect/>
                      <a:stretch>
                        <a:fillRect/>
                      </a:stretch>
                    </p:blipFill>
                    <p:spPr bwMode="auto">
                      <a:xfrm>
                        <a:off x="1763688" y="3248980"/>
                        <a:ext cx="5024983" cy="977012"/>
                      </a:xfrm>
                      <a:prstGeom prst="rect">
                        <a:avLst/>
                      </a:prstGeom>
                      <a:noFill/>
                      <a:extLst/>
                    </p:spPr>
                  </p:pic>
                </p:oleObj>
              </mc:Fallback>
            </mc:AlternateContent>
          </a:graphicData>
        </a:graphic>
      </p:graphicFrame>
      <p:sp>
        <p:nvSpPr>
          <p:cNvPr id="9" name="Text Box 5"/>
          <p:cNvSpPr txBox="1">
            <a:spLocks noChangeArrowheads="1"/>
          </p:cNvSpPr>
          <p:nvPr/>
        </p:nvSpPr>
        <p:spPr bwMode="auto">
          <a:xfrm>
            <a:off x="1619250"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适应度函数</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ext Box 2"/>
          <p:cNvSpPr txBox="1">
            <a:spLocks noChangeArrowheads="1"/>
          </p:cNvSpPr>
          <p:nvPr/>
        </p:nvSpPr>
        <p:spPr bwMode="auto">
          <a:xfrm>
            <a:off x="179512" y="1196974"/>
            <a:ext cx="8785225" cy="558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Arial" pitchFamily="34" charset="0"/>
              <a:buChar char="•"/>
            </a:pPr>
            <a:r>
              <a:rPr lang="zh-CN" altLang="de-DE" sz="2400" b="1" dirty="0" smtClean="0">
                <a:solidFill>
                  <a:srgbClr val="CC0066"/>
                </a:solidFill>
                <a:latin typeface="幼圆" pitchFamily="49" charset="-122"/>
                <a:ea typeface="幼圆" pitchFamily="49" charset="-122"/>
              </a:rPr>
              <a:t>适应</a:t>
            </a:r>
            <a:r>
              <a:rPr lang="zh-CN" altLang="de-DE" sz="2400" b="1" dirty="0">
                <a:solidFill>
                  <a:srgbClr val="CC0066"/>
                </a:solidFill>
                <a:latin typeface="幼圆" pitchFamily="49" charset="-122"/>
                <a:ea typeface="幼圆" pitchFamily="49" charset="-122"/>
              </a:rPr>
              <a:t>度函数的加速变换</a:t>
            </a:r>
          </a:p>
          <a:p>
            <a:pPr marL="800100" lvl="1" indent="-342900">
              <a:lnSpc>
                <a:spcPct val="120000"/>
              </a:lnSpc>
              <a:spcBef>
                <a:spcPts val="600"/>
              </a:spcBef>
              <a:buFont typeface="Arial" pitchFamily="34" charset="0"/>
              <a:buChar char="•"/>
            </a:pPr>
            <a:r>
              <a:rPr lang="zh-CN" altLang="de-DE" sz="2000" b="1" dirty="0" smtClean="0">
                <a:solidFill>
                  <a:srgbClr val="3333FF"/>
                </a:solidFill>
                <a:latin typeface="Times New Roman" pitchFamily="18" charset="0"/>
                <a:ea typeface="仿宋_GB2312" pitchFamily="49" charset="-122"/>
                <a:cs typeface="Times New Roman" pitchFamily="18" charset="0"/>
              </a:rPr>
              <a:t>在</a:t>
            </a:r>
            <a:r>
              <a:rPr lang="zh-CN" altLang="de-DE" sz="2000" b="1" dirty="0">
                <a:solidFill>
                  <a:srgbClr val="3333FF"/>
                </a:solidFill>
                <a:latin typeface="Times New Roman" pitchFamily="18" charset="0"/>
                <a:ea typeface="仿宋_GB2312" pitchFamily="49" charset="-122"/>
                <a:cs typeface="Times New Roman" pitchFamily="18" charset="0"/>
              </a:rPr>
              <a:t>某些情况下，适应度函数在极值附近的变化可能会非常小，以至于不同个体的适应值非常接近，使得难以区分出哪个染色体更占优势</a:t>
            </a:r>
            <a:r>
              <a:rPr lang="zh-CN" altLang="de-DE" sz="2000" b="1" dirty="0" smtClean="0">
                <a:solidFill>
                  <a:srgbClr val="3333FF"/>
                </a:solidFill>
                <a:latin typeface="Times New Roman" pitchFamily="18" charset="0"/>
                <a:ea typeface="仿宋_GB2312" pitchFamily="49" charset="-122"/>
                <a:cs typeface="Times New Roman" pitchFamily="18" charset="0"/>
              </a:rPr>
              <a:t>。</a:t>
            </a:r>
            <a:endParaRPr lang="en-US" altLang="zh-CN" sz="2000" b="1" dirty="0" smtClean="0">
              <a:solidFill>
                <a:srgbClr val="3333FF"/>
              </a:solidFill>
              <a:latin typeface="Times New Roman" pitchFamily="18" charset="0"/>
              <a:ea typeface="仿宋_GB2312" pitchFamily="49" charset="-122"/>
              <a:cs typeface="Times New Roman" pitchFamily="18" charset="0"/>
            </a:endParaRPr>
          </a:p>
          <a:p>
            <a:pPr marL="800100" lvl="1" indent="-342900">
              <a:lnSpc>
                <a:spcPct val="120000"/>
              </a:lnSpc>
              <a:spcBef>
                <a:spcPts val="600"/>
              </a:spcBef>
              <a:buFont typeface="Arial" pitchFamily="34" charset="0"/>
              <a:buChar char="•"/>
            </a:pPr>
            <a:r>
              <a:rPr lang="zh-CN" altLang="de-DE" sz="2000" b="1" dirty="0" smtClean="0">
                <a:latin typeface="Times New Roman" pitchFamily="18" charset="0"/>
                <a:ea typeface="仿宋_GB2312" pitchFamily="49" charset="-122"/>
                <a:cs typeface="Times New Roman" pitchFamily="18" charset="0"/>
              </a:rPr>
              <a:t>定义</a:t>
            </a:r>
            <a:r>
              <a:rPr lang="zh-CN" altLang="de-DE" sz="2000" b="1" dirty="0">
                <a:latin typeface="Times New Roman" pitchFamily="18" charset="0"/>
                <a:ea typeface="仿宋_GB2312" pitchFamily="49" charset="-122"/>
                <a:cs typeface="Times New Roman" pitchFamily="18" charset="0"/>
              </a:rPr>
              <a:t>新的适应度函数，使该适应度函数既与问题的目标函数具有相同的变化趋势，又有更快的变化速度。</a:t>
            </a:r>
          </a:p>
          <a:p>
            <a:pPr marL="800100" lvl="1" indent="-342900">
              <a:lnSpc>
                <a:spcPct val="120000"/>
              </a:lnSpc>
              <a:spcBef>
                <a:spcPts val="600"/>
              </a:spcBef>
              <a:buFont typeface="Arial" pitchFamily="34" charset="0"/>
              <a:buChar char="•"/>
            </a:pPr>
            <a:r>
              <a:rPr lang="zh-CN" altLang="de-DE" sz="2000" b="1" dirty="0" smtClean="0">
                <a:solidFill>
                  <a:srgbClr val="C00000"/>
                </a:solidFill>
                <a:latin typeface="Times New Roman" pitchFamily="18" charset="0"/>
                <a:ea typeface="仿宋_GB2312" pitchFamily="49" charset="-122"/>
                <a:cs typeface="Times New Roman" pitchFamily="18" charset="0"/>
              </a:rPr>
              <a:t>适应</a:t>
            </a:r>
            <a:r>
              <a:rPr lang="zh-CN" altLang="de-DE" sz="2000" b="1" dirty="0">
                <a:solidFill>
                  <a:srgbClr val="C00000"/>
                </a:solidFill>
                <a:latin typeface="Times New Roman" pitchFamily="18" charset="0"/>
                <a:ea typeface="仿宋_GB2312" pitchFamily="49" charset="-122"/>
                <a:cs typeface="Times New Roman" pitchFamily="18" charset="0"/>
              </a:rPr>
              <a:t>度</a:t>
            </a:r>
            <a:r>
              <a:rPr lang="zh-CN" altLang="de-DE" sz="2000" b="1" dirty="0" smtClean="0">
                <a:solidFill>
                  <a:srgbClr val="C00000"/>
                </a:solidFill>
                <a:latin typeface="Times New Roman" pitchFamily="18" charset="0"/>
                <a:ea typeface="仿宋_GB2312" pitchFamily="49" charset="-122"/>
                <a:cs typeface="Times New Roman" pitchFamily="18" charset="0"/>
              </a:rPr>
              <a:t>函数加速变换</a:t>
            </a:r>
            <a:r>
              <a:rPr lang="zh-CN" altLang="en-US" sz="2000" b="1" dirty="0" smtClean="0">
                <a:solidFill>
                  <a:srgbClr val="C00000"/>
                </a:solidFill>
                <a:latin typeface="Times New Roman" pitchFamily="18" charset="0"/>
                <a:ea typeface="仿宋_GB2312" pitchFamily="49" charset="-122"/>
                <a:cs typeface="Times New Roman" pitchFamily="18" charset="0"/>
              </a:rPr>
              <a:t>的</a:t>
            </a:r>
            <a:r>
              <a:rPr lang="zh-CN" altLang="de-DE" sz="2000" b="1" dirty="0" smtClean="0">
                <a:solidFill>
                  <a:srgbClr val="C00000"/>
                </a:solidFill>
                <a:latin typeface="Times New Roman" pitchFamily="18" charset="0"/>
                <a:ea typeface="仿宋_GB2312" pitchFamily="49" charset="-122"/>
                <a:cs typeface="Times New Roman" pitchFamily="18" charset="0"/>
              </a:rPr>
              <a:t>基本方法</a:t>
            </a:r>
            <a:r>
              <a:rPr lang="zh-CN" altLang="en-US" sz="2000" b="1" dirty="0" smtClean="0">
                <a:solidFill>
                  <a:srgbClr val="C00000"/>
                </a:solidFill>
                <a:latin typeface="Times New Roman" pitchFamily="18" charset="0"/>
                <a:ea typeface="仿宋_GB2312" pitchFamily="49" charset="-122"/>
                <a:cs typeface="Times New Roman" pitchFamily="18" charset="0"/>
              </a:rPr>
              <a:t>：</a:t>
            </a:r>
            <a:endParaRPr lang="zh-CN" altLang="de-DE" sz="2000" b="1" dirty="0">
              <a:solidFill>
                <a:srgbClr val="C00000"/>
              </a:solidFill>
              <a:latin typeface="Times New Roman" pitchFamily="18" charset="0"/>
              <a:ea typeface="仿宋_GB2312" pitchFamily="49" charset="-122"/>
              <a:cs typeface="Times New Roman" pitchFamily="18" charset="0"/>
            </a:endParaRPr>
          </a:p>
          <a:p>
            <a:pPr lvl="2">
              <a:lnSpc>
                <a:spcPct val="120000"/>
              </a:lnSpc>
              <a:spcBef>
                <a:spcPts val="600"/>
              </a:spcBef>
            </a:pPr>
            <a:r>
              <a:rPr lang="zh-CN" altLang="de-DE" sz="2000" b="1" dirty="0" smtClean="0">
                <a:solidFill>
                  <a:srgbClr val="CC0066"/>
                </a:solidFill>
                <a:latin typeface="Times New Roman" pitchFamily="18" charset="0"/>
                <a:ea typeface="仿宋_GB2312" pitchFamily="49" charset="-122"/>
                <a:cs typeface="Times New Roman" pitchFamily="18" charset="0"/>
              </a:rPr>
              <a:t>① </a:t>
            </a:r>
            <a:r>
              <a:rPr lang="zh-CN" altLang="de-DE" sz="2000" b="1" dirty="0">
                <a:solidFill>
                  <a:srgbClr val="CC0066"/>
                </a:solidFill>
                <a:latin typeface="Times New Roman" pitchFamily="18" charset="0"/>
                <a:ea typeface="仿宋_GB2312" pitchFamily="49" charset="-122"/>
                <a:cs typeface="Times New Roman" pitchFamily="18" charset="0"/>
              </a:rPr>
              <a:t>线性加速</a:t>
            </a:r>
          </a:p>
          <a:p>
            <a:pPr lvl="2">
              <a:lnSpc>
                <a:spcPct val="120000"/>
              </a:lnSpc>
              <a:spcBef>
                <a:spcPts val="600"/>
              </a:spcBef>
            </a:pPr>
            <a:r>
              <a:rPr lang="zh-CN" altLang="de-DE" sz="2000" dirty="0">
                <a:solidFill>
                  <a:srgbClr val="0000CC"/>
                </a:solidFill>
                <a:latin typeface="Times New Roman" pitchFamily="18" charset="0"/>
                <a:ea typeface="仿宋_GB2312" pitchFamily="49" charset="-122"/>
                <a:cs typeface="Times New Roman" pitchFamily="18" charset="0"/>
              </a:rPr>
              <a:t>    </a:t>
            </a:r>
            <a:r>
              <a:rPr lang="zh-CN" altLang="de-DE" sz="2000" dirty="0" smtClean="0">
                <a:solidFill>
                  <a:srgbClr val="0000CC"/>
                </a:solidFill>
                <a:latin typeface="Times New Roman" pitchFamily="18" charset="0"/>
                <a:ea typeface="仿宋_GB2312" pitchFamily="49" charset="-122"/>
                <a:cs typeface="Times New Roman" pitchFamily="18" charset="0"/>
              </a:rPr>
              <a:t>    </a:t>
            </a:r>
            <a:r>
              <a:rPr lang="zh-CN" altLang="de-DE" sz="2000" dirty="0" smtClean="0">
                <a:latin typeface="Times New Roman" pitchFamily="18" charset="0"/>
                <a:ea typeface="仿宋_GB2312" pitchFamily="49" charset="-122"/>
                <a:cs typeface="Times New Roman" pitchFamily="18" charset="0"/>
              </a:rPr>
              <a:t>适应</a:t>
            </a:r>
            <a:r>
              <a:rPr lang="zh-CN" altLang="de-DE" sz="2000" dirty="0">
                <a:latin typeface="Times New Roman" pitchFamily="18" charset="0"/>
                <a:ea typeface="仿宋_GB2312" pitchFamily="49" charset="-122"/>
                <a:cs typeface="Times New Roman" pitchFamily="18" charset="0"/>
              </a:rPr>
              <a:t>度</a:t>
            </a:r>
            <a:r>
              <a:rPr lang="zh-CN" altLang="de-DE" sz="2000" dirty="0" smtClean="0">
                <a:latin typeface="Times New Roman" pitchFamily="18" charset="0"/>
                <a:ea typeface="仿宋_GB2312" pitchFamily="49" charset="-122"/>
                <a:cs typeface="Times New Roman" pitchFamily="18" charset="0"/>
              </a:rPr>
              <a:t>函数：  </a:t>
            </a:r>
            <a:r>
              <a:rPr lang="de-DE" altLang="zh-CN" sz="2000" dirty="0">
                <a:latin typeface="Times New Roman" pitchFamily="18" charset="0"/>
                <a:ea typeface="仿宋_GB2312" pitchFamily="49" charset="-122"/>
                <a:cs typeface="Times New Roman" pitchFamily="18" charset="0"/>
              </a:rPr>
              <a:t>f’(x)=α· f(x)+β</a:t>
            </a:r>
          </a:p>
          <a:p>
            <a:pPr lvl="3">
              <a:lnSpc>
                <a:spcPct val="120000"/>
              </a:lnSpc>
              <a:spcBef>
                <a:spcPts val="600"/>
              </a:spcBef>
            </a:pPr>
            <a:r>
              <a:rPr lang="zh-CN" altLang="de-DE" sz="2000" dirty="0">
                <a:latin typeface="Times New Roman" pitchFamily="18" charset="0"/>
                <a:ea typeface="仿宋_GB2312" pitchFamily="49" charset="-122"/>
                <a:cs typeface="Times New Roman" pitchFamily="18" charset="0"/>
              </a:rPr>
              <a:t>其中，</a:t>
            </a:r>
            <a:r>
              <a:rPr lang="de-DE" altLang="zh-CN" sz="2000" dirty="0">
                <a:latin typeface="Times New Roman" pitchFamily="18" charset="0"/>
                <a:ea typeface="仿宋_GB2312" pitchFamily="49" charset="-122"/>
                <a:cs typeface="Times New Roman" pitchFamily="18" charset="0"/>
              </a:rPr>
              <a:t>f(x)</a:t>
            </a:r>
            <a:r>
              <a:rPr lang="zh-CN" altLang="de-DE" sz="2000" dirty="0">
                <a:latin typeface="Times New Roman" pitchFamily="18" charset="0"/>
                <a:ea typeface="仿宋_GB2312" pitchFamily="49" charset="-122"/>
                <a:cs typeface="Times New Roman" pitchFamily="18" charset="0"/>
              </a:rPr>
              <a:t>是加速转换前的适应度函数； </a:t>
            </a:r>
            <a:r>
              <a:rPr lang="de-DE" altLang="zh-CN" sz="2000" dirty="0">
                <a:latin typeface="Times New Roman" pitchFamily="18" charset="0"/>
                <a:ea typeface="仿宋_GB2312" pitchFamily="49" charset="-122"/>
                <a:cs typeface="Times New Roman" pitchFamily="18" charset="0"/>
              </a:rPr>
              <a:t>f’(x)</a:t>
            </a:r>
            <a:r>
              <a:rPr lang="zh-CN" altLang="de-DE" sz="2000" dirty="0">
                <a:latin typeface="Times New Roman" pitchFamily="18" charset="0"/>
                <a:ea typeface="仿宋_GB2312" pitchFamily="49" charset="-122"/>
                <a:cs typeface="Times New Roman" pitchFamily="18" charset="0"/>
              </a:rPr>
              <a:t>是加速转换后的适应度函数； </a:t>
            </a:r>
            <a:r>
              <a:rPr lang="de-DE" altLang="zh-CN" sz="2000" dirty="0">
                <a:latin typeface="Times New Roman" pitchFamily="18" charset="0"/>
                <a:ea typeface="仿宋_GB2312" pitchFamily="49" charset="-122"/>
                <a:cs typeface="Times New Roman" pitchFamily="18" charset="0"/>
              </a:rPr>
              <a:t>α</a:t>
            </a:r>
            <a:r>
              <a:rPr lang="zh-CN" altLang="de-DE" sz="2000" dirty="0">
                <a:latin typeface="Times New Roman" pitchFamily="18" charset="0"/>
                <a:ea typeface="仿宋_GB2312" pitchFamily="49" charset="-122"/>
                <a:cs typeface="Times New Roman" pitchFamily="18" charset="0"/>
              </a:rPr>
              <a:t>和</a:t>
            </a:r>
            <a:r>
              <a:rPr lang="de-DE" altLang="zh-CN" sz="2000" dirty="0">
                <a:latin typeface="Times New Roman" pitchFamily="18" charset="0"/>
                <a:ea typeface="仿宋_GB2312" pitchFamily="49" charset="-122"/>
                <a:cs typeface="Times New Roman" pitchFamily="18" charset="0"/>
              </a:rPr>
              <a:t>β</a:t>
            </a:r>
            <a:r>
              <a:rPr lang="zh-CN" altLang="de-DE" sz="2000" dirty="0">
                <a:latin typeface="Times New Roman" pitchFamily="18" charset="0"/>
                <a:ea typeface="仿宋_GB2312" pitchFamily="49" charset="-122"/>
                <a:cs typeface="Times New Roman" pitchFamily="18" charset="0"/>
              </a:rPr>
              <a:t>是转换系数</a:t>
            </a:r>
            <a:r>
              <a:rPr lang="zh-CN" altLang="de-DE" sz="2000" dirty="0" smtClean="0">
                <a:latin typeface="Times New Roman" pitchFamily="18" charset="0"/>
                <a:ea typeface="仿宋_GB2312" pitchFamily="49" charset="-122"/>
                <a:cs typeface="Times New Roman" pitchFamily="18" charset="0"/>
              </a:rPr>
              <a:t>。</a:t>
            </a:r>
            <a:endParaRPr lang="en-US" altLang="zh-CN" sz="2000" dirty="0" smtClean="0">
              <a:latin typeface="Times New Roman" pitchFamily="18" charset="0"/>
              <a:ea typeface="仿宋_GB2312" pitchFamily="49" charset="-122"/>
              <a:cs typeface="Times New Roman" pitchFamily="18" charset="0"/>
            </a:endParaRPr>
          </a:p>
          <a:p>
            <a:pPr lvl="2">
              <a:lnSpc>
                <a:spcPct val="120000"/>
              </a:lnSpc>
              <a:spcBef>
                <a:spcPts val="600"/>
              </a:spcBef>
            </a:pPr>
            <a:r>
              <a:rPr lang="zh-CN" altLang="de-DE" sz="2000" b="1" dirty="0" smtClean="0">
                <a:solidFill>
                  <a:srgbClr val="CC0066"/>
                </a:solidFill>
                <a:latin typeface="Times New Roman" pitchFamily="18" charset="0"/>
                <a:ea typeface="仿宋_GB2312" pitchFamily="49" charset="-122"/>
                <a:cs typeface="Times New Roman" pitchFamily="18" charset="0"/>
              </a:rPr>
              <a:t>② </a:t>
            </a:r>
            <a:r>
              <a:rPr lang="zh-CN" altLang="de-DE" sz="2000" b="1" dirty="0">
                <a:solidFill>
                  <a:srgbClr val="CC0066"/>
                </a:solidFill>
                <a:latin typeface="Times New Roman" pitchFamily="18" charset="0"/>
                <a:ea typeface="仿宋_GB2312" pitchFamily="49" charset="-122"/>
                <a:cs typeface="Times New Roman" pitchFamily="18" charset="0"/>
              </a:rPr>
              <a:t>非线性</a:t>
            </a:r>
            <a:r>
              <a:rPr lang="zh-CN" altLang="de-DE" sz="2000" b="1" dirty="0" smtClean="0">
                <a:solidFill>
                  <a:srgbClr val="CC0066"/>
                </a:solidFill>
                <a:latin typeface="Times New Roman" pitchFamily="18" charset="0"/>
                <a:ea typeface="仿宋_GB2312" pitchFamily="49" charset="-122"/>
                <a:cs typeface="Times New Roman" pitchFamily="18" charset="0"/>
              </a:rPr>
              <a:t>加速</a:t>
            </a:r>
            <a:r>
              <a:rPr lang="zh-CN" altLang="en-US" sz="2000" b="1" dirty="0" smtClean="0">
                <a:solidFill>
                  <a:srgbClr val="CC0066"/>
                </a:solidFill>
                <a:latin typeface="Times New Roman" pitchFamily="18" charset="0"/>
                <a:ea typeface="仿宋_GB2312" pitchFamily="49" charset="-122"/>
                <a:cs typeface="Times New Roman" pitchFamily="18" charset="0"/>
              </a:rPr>
              <a:t>：</a:t>
            </a:r>
            <a:endParaRPr lang="en-US" altLang="zh-CN" sz="2000" b="1" dirty="0" smtClean="0">
              <a:solidFill>
                <a:srgbClr val="CC0066"/>
              </a:solidFill>
              <a:latin typeface="Times New Roman" pitchFamily="18" charset="0"/>
              <a:ea typeface="仿宋_GB2312" pitchFamily="49" charset="-122"/>
              <a:cs typeface="Times New Roman" pitchFamily="18" charset="0"/>
            </a:endParaRPr>
          </a:p>
          <a:p>
            <a:pPr lvl="3">
              <a:lnSpc>
                <a:spcPct val="120000"/>
              </a:lnSpc>
              <a:spcBef>
                <a:spcPts val="600"/>
              </a:spcBef>
            </a:pPr>
            <a:r>
              <a:rPr lang="zh-CN" altLang="de-DE" sz="2000" dirty="0" smtClean="0">
                <a:latin typeface="Times New Roman" pitchFamily="18" charset="0"/>
                <a:ea typeface="仿宋_GB2312" pitchFamily="49" charset="-122"/>
                <a:cs typeface="Times New Roman" pitchFamily="18" charset="0"/>
              </a:rPr>
              <a:t> 幂函数变换方法</a:t>
            </a:r>
            <a:r>
              <a:rPr lang="zh-CN" altLang="en-US" sz="2000" dirty="0" smtClean="0">
                <a:latin typeface="Times New Roman" pitchFamily="18" charset="0"/>
                <a:ea typeface="仿宋_GB2312" pitchFamily="49" charset="-122"/>
                <a:cs typeface="Times New Roman" pitchFamily="18" charset="0"/>
              </a:rPr>
              <a:t>：</a:t>
            </a:r>
            <a:r>
              <a:rPr lang="zh-CN" altLang="de-DE" sz="2000" dirty="0" smtClean="0">
                <a:latin typeface="Times New Roman" pitchFamily="18" charset="0"/>
                <a:ea typeface="仿宋_GB2312" pitchFamily="49" charset="-122"/>
                <a:cs typeface="Times New Roman" pitchFamily="18" charset="0"/>
              </a:rPr>
              <a:t>  </a:t>
            </a:r>
            <a:r>
              <a:rPr lang="de-DE" altLang="zh-CN" sz="2000" dirty="0">
                <a:latin typeface="Times New Roman" pitchFamily="18" charset="0"/>
                <a:ea typeface="仿宋_GB2312" pitchFamily="49" charset="-122"/>
                <a:cs typeface="Times New Roman" pitchFamily="18" charset="0"/>
              </a:rPr>
              <a:t>f’(x)=f(x)</a:t>
            </a:r>
            <a:r>
              <a:rPr lang="de-DE" altLang="zh-CN" sz="2000" baseline="30000" dirty="0">
                <a:latin typeface="Times New Roman" pitchFamily="18" charset="0"/>
                <a:ea typeface="仿宋_GB2312" pitchFamily="49" charset="-122"/>
                <a:cs typeface="Times New Roman" pitchFamily="18" charset="0"/>
              </a:rPr>
              <a:t>k</a:t>
            </a:r>
            <a:r>
              <a:rPr lang="de-DE" altLang="zh-CN" sz="2000" dirty="0">
                <a:latin typeface="Times New Roman" pitchFamily="18" charset="0"/>
                <a:ea typeface="仿宋_GB2312" pitchFamily="49" charset="-122"/>
                <a:cs typeface="Times New Roman" pitchFamily="18" charset="0"/>
              </a:rPr>
              <a:t>   </a:t>
            </a:r>
          </a:p>
          <a:p>
            <a:pPr lvl="3">
              <a:lnSpc>
                <a:spcPct val="120000"/>
              </a:lnSpc>
              <a:spcBef>
                <a:spcPts val="600"/>
              </a:spcBef>
            </a:pPr>
            <a:r>
              <a:rPr lang="zh-CN" altLang="de-DE" sz="2000" dirty="0" smtClean="0">
                <a:latin typeface="Times New Roman" pitchFamily="18" charset="0"/>
                <a:ea typeface="仿宋_GB2312" pitchFamily="49" charset="-122"/>
                <a:cs typeface="Times New Roman" pitchFamily="18" charset="0"/>
              </a:rPr>
              <a:t>指数变换方法 </a:t>
            </a:r>
            <a:r>
              <a:rPr lang="zh-CN" altLang="en-US" sz="2000" dirty="0" smtClean="0">
                <a:latin typeface="Times New Roman" pitchFamily="18" charset="0"/>
                <a:ea typeface="仿宋_GB2312" pitchFamily="49" charset="-122"/>
                <a:cs typeface="Times New Roman" pitchFamily="18" charset="0"/>
              </a:rPr>
              <a:t>：</a:t>
            </a:r>
            <a:r>
              <a:rPr lang="zh-CN" altLang="de-DE" sz="2000" dirty="0" smtClean="0">
                <a:latin typeface="Times New Roman" pitchFamily="18" charset="0"/>
                <a:ea typeface="仿宋_GB2312" pitchFamily="49" charset="-122"/>
                <a:cs typeface="Times New Roman" pitchFamily="18" charset="0"/>
              </a:rPr>
              <a:t>  </a:t>
            </a:r>
            <a:r>
              <a:rPr lang="de-DE" altLang="zh-CN" sz="2000" dirty="0">
                <a:latin typeface="Times New Roman" pitchFamily="18" charset="0"/>
                <a:ea typeface="仿宋_GB2312" pitchFamily="49" charset="-122"/>
                <a:cs typeface="Times New Roman" pitchFamily="18" charset="0"/>
              </a:rPr>
              <a:t>f’(x)=exp(-βf(x))  </a:t>
            </a:r>
            <a:endParaRPr lang="en-US" altLang="zh-CN" sz="2000" dirty="0">
              <a:latin typeface="Times New Roman" pitchFamily="18" charset="0"/>
              <a:ea typeface="仿宋_GB2312" pitchFamily="49" charset="-122"/>
              <a:cs typeface="Times New Roman" pitchFamily="18" charset="0"/>
            </a:endParaRPr>
          </a:p>
        </p:txBody>
      </p:sp>
      <p:sp>
        <p:nvSpPr>
          <p:cNvPr id="5" name="Text Box 5"/>
          <p:cNvSpPr txBox="1">
            <a:spLocks noChangeArrowheads="1"/>
          </p:cNvSpPr>
          <p:nvPr/>
        </p:nvSpPr>
        <p:spPr bwMode="auto">
          <a:xfrm>
            <a:off x="1619250" y="188913"/>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适应度函数</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Text Box 4"/>
          <p:cNvSpPr txBox="1">
            <a:spLocks noChangeArrowheads="1"/>
          </p:cNvSpPr>
          <p:nvPr/>
        </p:nvSpPr>
        <p:spPr bwMode="auto">
          <a:xfrm>
            <a:off x="575555" y="1340768"/>
            <a:ext cx="7992890" cy="4665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400" b="1" dirty="0" smtClean="0">
                <a:solidFill>
                  <a:srgbClr val="C00000"/>
                </a:solidFill>
                <a:latin typeface="幼圆" pitchFamily="49" charset="-122"/>
                <a:ea typeface="幼圆" pitchFamily="49" charset="-122"/>
              </a:rPr>
              <a:t>遗传</a:t>
            </a:r>
            <a:r>
              <a:rPr lang="zh-CN" altLang="en-US" sz="2400" b="1" dirty="0">
                <a:solidFill>
                  <a:srgbClr val="C00000"/>
                </a:solidFill>
                <a:latin typeface="幼圆" pitchFamily="49" charset="-122"/>
                <a:ea typeface="幼圆" pitchFamily="49" charset="-122"/>
              </a:rPr>
              <a:t>算法中的基本遗传操作包括选择、交叉和</a:t>
            </a:r>
            <a:r>
              <a:rPr lang="zh-CN" altLang="en-US" sz="2400" b="1" dirty="0" smtClean="0">
                <a:solidFill>
                  <a:srgbClr val="C00000"/>
                </a:solidFill>
                <a:latin typeface="幼圆" pitchFamily="49" charset="-122"/>
                <a:ea typeface="幼圆" pitchFamily="49" charset="-122"/>
              </a:rPr>
              <a:t>变异。</a:t>
            </a:r>
            <a:endParaRPr lang="en-US" altLang="zh-CN" sz="2400" b="1" dirty="0" smtClean="0">
              <a:solidFill>
                <a:srgbClr val="C00000"/>
              </a:solidFill>
              <a:latin typeface="幼圆" pitchFamily="49" charset="-122"/>
              <a:ea typeface="幼圆" pitchFamily="49" charset="-122"/>
            </a:endParaRPr>
          </a:p>
          <a:p>
            <a:endParaRPr lang="en-US" altLang="zh-CN" sz="2200" b="1" dirty="0" smtClean="0">
              <a:solidFill>
                <a:srgbClr val="CC0066"/>
              </a:solidFill>
              <a:latin typeface="幼圆" pitchFamily="49" charset="-122"/>
              <a:ea typeface="幼圆" pitchFamily="49" charset="-122"/>
            </a:endParaRPr>
          </a:p>
          <a:p>
            <a:pPr marL="342900" indent="-342900">
              <a:lnSpc>
                <a:spcPct val="120000"/>
              </a:lnSpc>
              <a:spcBef>
                <a:spcPts val="1200"/>
              </a:spcBef>
              <a:buFont typeface="Arial" pitchFamily="34" charset="0"/>
              <a:buChar char="•"/>
            </a:pPr>
            <a:r>
              <a:rPr lang="zh-CN" altLang="en-US" sz="2200" b="1" dirty="0" smtClean="0">
                <a:solidFill>
                  <a:srgbClr val="CC0066"/>
                </a:solidFill>
                <a:latin typeface="幼圆" pitchFamily="49" charset="-122"/>
                <a:ea typeface="幼圆" pitchFamily="49" charset="-122"/>
              </a:rPr>
              <a:t>选择</a:t>
            </a:r>
            <a:r>
              <a:rPr lang="en-US" altLang="zh-CN" sz="2200" b="1" dirty="0" smtClean="0">
                <a:solidFill>
                  <a:srgbClr val="CC0066"/>
                </a:solidFill>
                <a:latin typeface="幼圆" pitchFamily="49" charset="-122"/>
                <a:ea typeface="幼圆" pitchFamily="49" charset="-122"/>
              </a:rPr>
              <a:t>(selection)</a:t>
            </a:r>
            <a:r>
              <a:rPr lang="zh-CN" altLang="en-US" sz="2200" b="1" dirty="0" smtClean="0">
                <a:solidFill>
                  <a:srgbClr val="CC0066"/>
                </a:solidFill>
                <a:latin typeface="幼圆" pitchFamily="49" charset="-122"/>
                <a:ea typeface="幼圆" pitchFamily="49" charset="-122"/>
              </a:rPr>
              <a:t>操作</a:t>
            </a:r>
            <a:r>
              <a:rPr lang="en-US" altLang="zh-CN" sz="2200" b="1" dirty="0" smtClean="0">
                <a:solidFill>
                  <a:srgbClr val="CC0066"/>
                </a:solidFill>
                <a:latin typeface="幼圆" pitchFamily="49" charset="-122"/>
                <a:ea typeface="幼圆" pitchFamily="49" charset="-122"/>
              </a:rPr>
              <a:t>: </a:t>
            </a:r>
            <a:r>
              <a:rPr lang="zh-CN" altLang="en-US" sz="2200" dirty="0" smtClean="0">
                <a:latin typeface="幼圆" pitchFamily="49" charset="-122"/>
                <a:ea typeface="幼圆" pitchFamily="49" charset="-122"/>
              </a:rPr>
              <a:t>根据</a:t>
            </a:r>
            <a:r>
              <a:rPr lang="zh-CN" altLang="en-US" sz="2200" dirty="0">
                <a:latin typeface="幼圆" pitchFamily="49" charset="-122"/>
                <a:ea typeface="幼圆" pitchFamily="49" charset="-122"/>
              </a:rPr>
              <a:t>选择概率按某种策略从当前种群中挑选出一定数目的个体，使它们能够有更多的机会被遗传到下一代</a:t>
            </a:r>
            <a:r>
              <a:rPr lang="zh-CN" altLang="en-US" sz="2200" dirty="0" smtClean="0">
                <a:latin typeface="幼圆" pitchFamily="49" charset="-122"/>
                <a:ea typeface="幼圆" pitchFamily="49" charset="-122"/>
              </a:rPr>
              <a:t>中</a:t>
            </a:r>
            <a:endParaRPr lang="en-US" altLang="zh-CN" sz="2200" b="1" dirty="0">
              <a:solidFill>
                <a:srgbClr val="0000CC"/>
              </a:solidFill>
              <a:latin typeface="幼圆" pitchFamily="49" charset="-122"/>
              <a:ea typeface="幼圆" pitchFamily="49" charset="-122"/>
            </a:endParaRPr>
          </a:p>
          <a:p>
            <a:pPr marL="342900" indent="-342900">
              <a:lnSpc>
                <a:spcPct val="120000"/>
              </a:lnSpc>
              <a:spcBef>
                <a:spcPts val="1200"/>
              </a:spcBef>
              <a:buFont typeface="Arial" pitchFamily="34" charset="0"/>
              <a:buChar char="•"/>
            </a:pPr>
            <a:r>
              <a:rPr lang="zh-CN" altLang="en-US" sz="2200" b="1" dirty="0" smtClean="0">
                <a:latin typeface="幼圆" pitchFamily="49" charset="-122"/>
                <a:ea typeface="幼圆" pitchFamily="49" charset="-122"/>
              </a:rPr>
              <a:t>常用</a:t>
            </a:r>
            <a:r>
              <a:rPr lang="zh-CN" altLang="en-US" sz="2200" b="1" dirty="0">
                <a:latin typeface="幼圆" pitchFamily="49" charset="-122"/>
                <a:ea typeface="幼圆" pitchFamily="49" charset="-122"/>
              </a:rPr>
              <a:t>的选择策略可分为</a:t>
            </a:r>
            <a:r>
              <a:rPr lang="zh-CN" altLang="en-US" sz="2200" b="1" dirty="0">
                <a:solidFill>
                  <a:srgbClr val="3333FF"/>
                </a:solidFill>
                <a:latin typeface="幼圆" pitchFamily="49" charset="-122"/>
                <a:ea typeface="幼圆" pitchFamily="49" charset="-122"/>
              </a:rPr>
              <a:t>比例选择、排序选择和竞技选择</a:t>
            </a:r>
            <a:r>
              <a:rPr lang="zh-CN" altLang="en-US" sz="2200" b="1" dirty="0">
                <a:latin typeface="幼圆" pitchFamily="49" charset="-122"/>
                <a:ea typeface="幼圆" pitchFamily="49" charset="-122"/>
              </a:rPr>
              <a:t>三种类型。</a:t>
            </a:r>
          </a:p>
          <a:p>
            <a:pPr>
              <a:lnSpc>
                <a:spcPct val="120000"/>
              </a:lnSpc>
              <a:spcBef>
                <a:spcPts val="1200"/>
              </a:spcBef>
            </a:pPr>
            <a:r>
              <a:rPr lang="zh-CN" altLang="en-US" sz="2200" b="1" dirty="0">
                <a:solidFill>
                  <a:srgbClr val="CC0066"/>
                </a:solidFill>
                <a:latin typeface="幼圆" pitchFamily="49" charset="-122"/>
                <a:ea typeface="幼圆" pitchFamily="49" charset="-122"/>
              </a:rPr>
              <a:t>    ① 比例选择</a:t>
            </a:r>
          </a:p>
          <a:p>
            <a:pPr lvl="2">
              <a:lnSpc>
                <a:spcPct val="120000"/>
              </a:lnSpc>
              <a:spcBef>
                <a:spcPts val="1200"/>
              </a:spcBef>
            </a:pPr>
            <a:r>
              <a:rPr lang="zh-CN" altLang="en-US" sz="2200" b="1" dirty="0" smtClean="0">
                <a:solidFill>
                  <a:srgbClr val="7030A0"/>
                </a:solidFill>
                <a:latin typeface="仿宋_GB2312" pitchFamily="49" charset="-122"/>
                <a:ea typeface="仿宋_GB2312" pitchFamily="49" charset="-122"/>
              </a:rPr>
              <a:t>基本</a:t>
            </a:r>
            <a:r>
              <a:rPr lang="zh-CN" altLang="en-US" sz="2200" b="1" dirty="0">
                <a:solidFill>
                  <a:srgbClr val="7030A0"/>
                </a:solidFill>
                <a:latin typeface="仿宋_GB2312" pitchFamily="49" charset="-122"/>
                <a:ea typeface="仿宋_GB2312" pitchFamily="49" charset="-122"/>
              </a:rPr>
              <a:t>思想是：各个个体被选中的概率与其适应度大小成正比</a:t>
            </a:r>
            <a:r>
              <a:rPr lang="zh-CN" altLang="en-US" sz="2200" b="1" dirty="0" smtClean="0">
                <a:solidFill>
                  <a:srgbClr val="7030A0"/>
                </a:solidFill>
                <a:latin typeface="仿宋_GB2312" pitchFamily="49" charset="-122"/>
                <a:ea typeface="仿宋_GB2312" pitchFamily="49" charset="-122"/>
              </a:rPr>
              <a:t>。</a:t>
            </a:r>
            <a:endParaRPr lang="zh-CN" altLang="en-US" sz="2200" b="1" dirty="0">
              <a:solidFill>
                <a:srgbClr val="7030A0"/>
              </a:solidFill>
              <a:latin typeface="仿宋_GB2312" pitchFamily="49" charset="-122"/>
              <a:ea typeface="仿宋_GB2312" pitchFamily="49" charset="-122"/>
            </a:endParaRPr>
          </a:p>
        </p:txBody>
      </p:sp>
      <p:sp>
        <p:nvSpPr>
          <p:cNvPr id="108549" name="Text Box 5"/>
          <p:cNvSpPr txBox="1">
            <a:spLocks noChangeArrowheads="1"/>
          </p:cNvSpPr>
          <p:nvPr/>
        </p:nvSpPr>
        <p:spPr bwMode="auto">
          <a:xfrm>
            <a:off x="1800224" y="152636"/>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9" name="Group 5"/>
          <p:cNvGrpSpPr>
            <a:grpSpLocks noChangeAspect="1"/>
          </p:cNvGrpSpPr>
          <p:nvPr/>
        </p:nvGrpSpPr>
        <p:grpSpPr bwMode="auto">
          <a:xfrm>
            <a:off x="533400" y="762000"/>
            <a:ext cx="8208963" cy="5492134"/>
            <a:chOff x="2223" y="1566"/>
            <a:chExt cx="5530" cy="2955"/>
          </a:xfrm>
        </p:grpSpPr>
        <p:sp>
          <p:nvSpPr>
            <p:cNvPr id="52230" name="AutoShape 6"/>
            <p:cNvSpPr>
              <a:spLocks noChangeAspect="1" noChangeArrowheads="1"/>
            </p:cNvSpPr>
            <p:nvPr/>
          </p:nvSpPr>
          <p:spPr bwMode="auto">
            <a:xfrm>
              <a:off x="2223" y="1566"/>
              <a:ext cx="5530" cy="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000">
                <a:latin typeface="仿宋_GB2312" pitchFamily="49" charset="-122"/>
                <a:ea typeface="仿宋_GB2312" pitchFamily="49" charset="-122"/>
              </a:endParaRPr>
            </a:p>
          </p:txBody>
        </p:sp>
        <p:grpSp>
          <p:nvGrpSpPr>
            <p:cNvPr id="52231" name="Group 7"/>
            <p:cNvGrpSpPr>
              <a:grpSpLocks/>
            </p:cNvGrpSpPr>
            <p:nvPr/>
          </p:nvGrpSpPr>
          <p:grpSpPr bwMode="auto">
            <a:xfrm>
              <a:off x="2345" y="1645"/>
              <a:ext cx="5317" cy="2876"/>
              <a:chOff x="2345" y="1645"/>
              <a:chExt cx="5317" cy="2876"/>
            </a:xfrm>
          </p:grpSpPr>
          <p:sp>
            <p:nvSpPr>
              <p:cNvPr id="52232" name="Line 8"/>
              <p:cNvSpPr>
                <a:spLocks noChangeShapeType="1"/>
              </p:cNvSpPr>
              <p:nvPr/>
            </p:nvSpPr>
            <p:spPr bwMode="auto">
              <a:xfrm>
                <a:off x="2364" y="2065"/>
                <a:ext cx="5298" cy="1"/>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33" name="Line 9"/>
              <p:cNvSpPr>
                <a:spLocks noChangeShapeType="1"/>
              </p:cNvSpPr>
              <p:nvPr/>
            </p:nvSpPr>
            <p:spPr bwMode="auto">
              <a:xfrm>
                <a:off x="3768" y="1671"/>
                <a:ext cx="17" cy="2336"/>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34" name="Line 10"/>
              <p:cNvSpPr>
                <a:spLocks noChangeShapeType="1"/>
              </p:cNvSpPr>
              <p:nvPr/>
            </p:nvSpPr>
            <p:spPr bwMode="auto">
              <a:xfrm>
                <a:off x="6612" y="1750"/>
                <a:ext cx="1" cy="2204"/>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35" name="Text Box 11"/>
              <p:cNvSpPr txBox="1">
                <a:spLocks noChangeArrowheads="1"/>
              </p:cNvSpPr>
              <p:nvPr/>
            </p:nvSpPr>
            <p:spPr bwMode="auto">
              <a:xfrm>
                <a:off x="4000" y="3665"/>
                <a:ext cx="405" cy="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CNN</a:t>
                </a:r>
              </a:p>
            </p:txBody>
          </p:sp>
          <p:sp>
            <p:nvSpPr>
              <p:cNvPr id="52236" name="Text Box 12"/>
              <p:cNvSpPr txBox="1">
                <a:spLocks noChangeArrowheads="1"/>
              </p:cNvSpPr>
              <p:nvPr/>
            </p:nvSpPr>
            <p:spPr bwMode="auto">
              <a:xfrm>
                <a:off x="5083" y="3639"/>
                <a:ext cx="407" cy="2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CPR</a:t>
                </a:r>
              </a:p>
            </p:txBody>
          </p:sp>
          <p:sp>
            <p:nvSpPr>
              <p:cNvPr id="52237" name="Text Box 13"/>
              <p:cNvSpPr txBox="1">
                <a:spLocks noChangeArrowheads="1"/>
              </p:cNvSpPr>
              <p:nvPr/>
            </p:nvSpPr>
            <p:spPr bwMode="auto">
              <a:xfrm>
                <a:off x="6149" y="3639"/>
                <a:ext cx="315" cy="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CI</a:t>
                </a:r>
              </a:p>
            </p:txBody>
          </p:sp>
          <p:sp>
            <p:nvSpPr>
              <p:cNvPr id="52238" name="Text Box 14"/>
              <p:cNvSpPr txBox="1">
                <a:spLocks noChangeArrowheads="1"/>
              </p:cNvSpPr>
              <p:nvPr/>
            </p:nvSpPr>
            <p:spPr bwMode="auto">
              <a:xfrm>
                <a:off x="4000" y="2878"/>
                <a:ext cx="405" cy="2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ANN</a:t>
                </a:r>
              </a:p>
            </p:txBody>
          </p:sp>
          <p:sp>
            <p:nvSpPr>
              <p:cNvPr id="52239" name="Text Box 15"/>
              <p:cNvSpPr txBox="1">
                <a:spLocks noChangeArrowheads="1"/>
              </p:cNvSpPr>
              <p:nvPr/>
            </p:nvSpPr>
            <p:spPr bwMode="auto">
              <a:xfrm>
                <a:off x="5066" y="2878"/>
                <a:ext cx="404" cy="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dirty="0">
                    <a:latin typeface="仿宋_GB2312" pitchFamily="49" charset="-122"/>
                    <a:ea typeface="仿宋_GB2312" pitchFamily="49" charset="-122"/>
                  </a:rPr>
                  <a:t>APR</a:t>
                </a:r>
              </a:p>
            </p:txBody>
          </p:sp>
          <p:sp>
            <p:nvSpPr>
              <p:cNvPr id="52240" name="Text Box 16"/>
              <p:cNvSpPr txBox="1">
                <a:spLocks noChangeArrowheads="1"/>
              </p:cNvSpPr>
              <p:nvPr/>
            </p:nvSpPr>
            <p:spPr bwMode="auto">
              <a:xfrm>
                <a:off x="6168" y="2878"/>
                <a:ext cx="312" cy="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AI</a:t>
                </a:r>
              </a:p>
            </p:txBody>
          </p:sp>
          <p:sp>
            <p:nvSpPr>
              <p:cNvPr id="52241" name="Text Box 17"/>
              <p:cNvSpPr txBox="1">
                <a:spLocks noChangeArrowheads="1"/>
              </p:cNvSpPr>
              <p:nvPr/>
            </p:nvSpPr>
            <p:spPr bwMode="auto">
              <a:xfrm>
                <a:off x="4004" y="2170"/>
                <a:ext cx="404" cy="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BNN</a:t>
                </a:r>
              </a:p>
            </p:txBody>
          </p:sp>
          <p:sp>
            <p:nvSpPr>
              <p:cNvPr id="52242" name="Text Box 18"/>
              <p:cNvSpPr txBox="1">
                <a:spLocks noChangeArrowheads="1"/>
              </p:cNvSpPr>
              <p:nvPr/>
            </p:nvSpPr>
            <p:spPr bwMode="auto">
              <a:xfrm>
                <a:off x="5102" y="2144"/>
                <a:ext cx="403" cy="2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BPR</a:t>
                </a:r>
              </a:p>
            </p:txBody>
          </p:sp>
          <p:sp>
            <p:nvSpPr>
              <p:cNvPr id="52243" name="Text Box 19"/>
              <p:cNvSpPr txBox="1">
                <a:spLocks noChangeArrowheads="1"/>
              </p:cNvSpPr>
              <p:nvPr/>
            </p:nvSpPr>
            <p:spPr bwMode="auto">
              <a:xfrm>
                <a:off x="6168" y="2143"/>
                <a:ext cx="312" cy="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BI</a:t>
                </a:r>
              </a:p>
            </p:txBody>
          </p:sp>
          <p:sp>
            <p:nvSpPr>
              <p:cNvPr id="52244" name="Line 20"/>
              <p:cNvSpPr>
                <a:spLocks noChangeShapeType="1"/>
              </p:cNvSpPr>
              <p:nvPr/>
            </p:nvSpPr>
            <p:spPr bwMode="auto">
              <a:xfrm flipV="1">
                <a:off x="4497" y="3823"/>
                <a:ext cx="552" cy="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45" name="Line 21"/>
              <p:cNvSpPr>
                <a:spLocks noChangeShapeType="1"/>
              </p:cNvSpPr>
              <p:nvPr/>
            </p:nvSpPr>
            <p:spPr bwMode="auto">
              <a:xfrm>
                <a:off x="5529" y="3797"/>
                <a:ext cx="586" cy="1"/>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46" name="Line 22"/>
              <p:cNvSpPr>
                <a:spLocks noChangeShapeType="1"/>
              </p:cNvSpPr>
              <p:nvPr/>
            </p:nvSpPr>
            <p:spPr bwMode="auto">
              <a:xfrm>
                <a:off x="4480" y="3036"/>
                <a:ext cx="550" cy="1"/>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47" name="Line 23"/>
              <p:cNvSpPr>
                <a:spLocks noChangeShapeType="1"/>
              </p:cNvSpPr>
              <p:nvPr/>
            </p:nvSpPr>
            <p:spPr bwMode="auto">
              <a:xfrm>
                <a:off x="5529" y="3036"/>
                <a:ext cx="589" cy="1"/>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48" name="Line 24"/>
              <p:cNvSpPr>
                <a:spLocks noChangeShapeType="1"/>
              </p:cNvSpPr>
              <p:nvPr/>
            </p:nvSpPr>
            <p:spPr bwMode="auto">
              <a:xfrm>
                <a:off x="4461" y="2327"/>
                <a:ext cx="587" cy="1"/>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49" name="Line 25"/>
              <p:cNvSpPr>
                <a:spLocks noChangeShapeType="1"/>
              </p:cNvSpPr>
              <p:nvPr/>
            </p:nvSpPr>
            <p:spPr bwMode="auto">
              <a:xfrm>
                <a:off x="5491" y="2301"/>
                <a:ext cx="641" cy="1"/>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50" name="Line 26"/>
              <p:cNvSpPr>
                <a:spLocks noChangeShapeType="1"/>
              </p:cNvSpPr>
              <p:nvPr/>
            </p:nvSpPr>
            <p:spPr bwMode="auto">
              <a:xfrm flipH="1" flipV="1">
                <a:off x="4195" y="3141"/>
                <a:ext cx="2" cy="49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51" name="Line 27"/>
              <p:cNvSpPr>
                <a:spLocks noChangeShapeType="1"/>
              </p:cNvSpPr>
              <p:nvPr/>
            </p:nvSpPr>
            <p:spPr bwMode="auto">
              <a:xfrm flipV="1">
                <a:off x="4181" y="2406"/>
                <a:ext cx="1" cy="47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52" name="Line 28"/>
              <p:cNvSpPr>
                <a:spLocks noChangeShapeType="1"/>
              </p:cNvSpPr>
              <p:nvPr/>
            </p:nvSpPr>
            <p:spPr bwMode="auto">
              <a:xfrm flipV="1">
                <a:off x="5262" y="3114"/>
                <a:ext cx="2" cy="499"/>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53" name="Line 29"/>
              <p:cNvSpPr>
                <a:spLocks noChangeShapeType="1"/>
              </p:cNvSpPr>
              <p:nvPr/>
            </p:nvSpPr>
            <p:spPr bwMode="auto">
              <a:xfrm flipH="1" flipV="1">
                <a:off x="5262" y="2432"/>
                <a:ext cx="2" cy="499"/>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54" name="Line 30"/>
              <p:cNvSpPr>
                <a:spLocks noChangeShapeType="1"/>
              </p:cNvSpPr>
              <p:nvPr/>
            </p:nvSpPr>
            <p:spPr bwMode="auto">
              <a:xfrm flipH="1" flipV="1">
                <a:off x="6274" y="3114"/>
                <a:ext cx="1" cy="473"/>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55" name="Line 31"/>
              <p:cNvSpPr>
                <a:spLocks noChangeShapeType="1"/>
              </p:cNvSpPr>
              <p:nvPr/>
            </p:nvSpPr>
            <p:spPr bwMode="auto">
              <a:xfrm flipV="1">
                <a:off x="6292" y="2406"/>
                <a:ext cx="1" cy="446"/>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56" name="Text Box 32"/>
              <p:cNvSpPr txBox="1">
                <a:spLocks noChangeArrowheads="1"/>
              </p:cNvSpPr>
              <p:nvPr/>
            </p:nvSpPr>
            <p:spPr bwMode="auto">
              <a:xfrm>
                <a:off x="2811" y="2118"/>
                <a:ext cx="837" cy="5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2000" b="1">
                    <a:latin typeface="仿宋_GB2312" pitchFamily="49" charset="-122"/>
                    <a:ea typeface="仿宋_GB2312" pitchFamily="49" charset="-122"/>
                  </a:rPr>
                  <a:t>人类知识</a:t>
                </a:r>
              </a:p>
              <a:p>
                <a:pPr algn="just"/>
                <a:r>
                  <a:rPr lang="en-US" altLang="zh-CN" sz="2000" b="1">
                    <a:latin typeface="仿宋_GB2312" pitchFamily="49" charset="-122"/>
                    <a:ea typeface="仿宋_GB2312" pitchFamily="49" charset="-122"/>
                  </a:rPr>
                  <a:t>(+)</a:t>
                </a:r>
                <a:r>
                  <a:rPr lang="zh-CN" altLang="en-US" sz="2000" b="1">
                    <a:latin typeface="仿宋_GB2312" pitchFamily="49" charset="-122"/>
                    <a:ea typeface="仿宋_GB2312" pitchFamily="49" charset="-122"/>
                  </a:rPr>
                  <a:t>传感输入</a:t>
                </a:r>
              </a:p>
            </p:txBody>
          </p:sp>
          <p:sp>
            <p:nvSpPr>
              <p:cNvPr id="52257" name="Text Box 33"/>
              <p:cNvSpPr txBox="1">
                <a:spLocks noChangeArrowheads="1"/>
              </p:cNvSpPr>
              <p:nvPr/>
            </p:nvSpPr>
            <p:spPr bwMode="auto">
              <a:xfrm>
                <a:off x="2807" y="2826"/>
                <a:ext cx="839" cy="526"/>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2000" b="1">
                    <a:latin typeface="仿宋_GB2312" pitchFamily="49" charset="-122"/>
                    <a:ea typeface="仿宋_GB2312" pitchFamily="49" charset="-122"/>
                  </a:rPr>
                  <a:t>知识</a:t>
                </a:r>
              </a:p>
              <a:p>
                <a:pPr algn="just"/>
                <a:r>
                  <a:rPr lang="en-US" altLang="zh-CN" sz="2000" b="1">
                    <a:latin typeface="仿宋_GB2312" pitchFamily="49" charset="-122"/>
                    <a:ea typeface="仿宋_GB2312" pitchFamily="49" charset="-122"/>
                  </a:rPr>
                  <a:t>(+)</a:t>
                </a:r>
                <a:r>
                  <a:rPr lang="zh-CN" altLang="en-US" sz="2000" b="1">
                    <a:latin typeface="仿宋_GB2312" pitchFamily="49" charset="-122"/>
                    <a:ea typeface="仿宋_GB2312" pitchFamily="49" charset="-122"/>
                  </a:rPr>
                  <a:t>传感数据</a:t>
                </a:r>
              </a:p>
            </p:txBody>
          </p:sp>
          <p:sp>
            <p:nvSpPr>
              <p:cNvPr id="52258" name="Text Box 34"/>
              <p:cNvSpPr txBox="1">
                <a:spLocks noChangeArrowheads="1"/>
              </p:cNvSpPr>
              <p:nvPr/>
            </p:nvSpPr>
            <p:spPr bwMode="auto">
              <a:xfrm>
                <a:off x="2792" y="3508"/>
                <a:ext cx="836" cy="52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2000" b="1">
                    <a:latin typeface="仿宋_GB2312" pitchFamily="49" charset="-122"/>
                    <a:ea typeface="仿宋_GB2312" pitchFamily="49" charset="-122"/>
                  </a:rPr>
                  <a:t>计算</a:t>
                </a:r>
              </a:p>
              <a:p>
                <a:pPr algn="just"/>
                <a:r>
                  <a:rPr lang="en-US" altLang="zh-CN" sz="2000" b="1">
                    <a:latin typeface="仿宋_GB2312" pitchFamily="49" charset="-122"/>
                    <a:ea typeface="仿宋_GB2312" pitchFamily="49" charset="-122"/>
                  </a:rPr>
                  <a:t>(+)</a:t>
                </a:r>
                <a:r>
                  <a:rPr lang="zh-CN" altLang="en-US" sz="2000" b="1">
                    <a:latin typeface="仿宋_GB2312" pitchFamily="49" charset="-122"/>
                    <a:ea typeface="仿宋_GB2312" pitchFamily="49" charset="-122"/>
                  </a:rPr>
                  <a:t>传感器</a:t>
                </a:r>
              </a:p>
            </p:txBody>
          </p:sp>
          <p:sp>
            <p:nvSpPr>
              <p:cNvPr id="52259" name="Text Box 35"/>
              <p:cNvSpPr txBox="1">
                <a:spLocks noChangeArrowheads="1"/>
              </p:cNvSpPr>
              <p:nvPr/>
            </p:nvSpPr>
            <p:spPr bwMode="auto">
              <a:xfrm>
                <a:off x="6861" y="2170"/>
                <a:ext cx="800" cy="2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B~</a:t>
                </a:r>
                <a:r>
                  <a:rPr lang="zh-CN" altLang="en-US" sz="2000" b="1">
                    <a:latin typeface="仿宋_GB2312" pitchFamily="49" charset="-122"/>
                    <a:ea typeface="仿宋_GB2312" pitchFamily="49" charset="-122"/>
                  </a:rPr>
                  <a:t>生物的</a:t>
                </a:r>
              </a:p>
            </p:txBody>
          </p:sp>
          <p:sp>
            <p:nvSpPr>
              <p:cNvPr id="52260" name="Text Box 36"/>
              <p:cNvSpPr txBox="1">
                <a:spLocks noChangeArrowheads="1"/>
              </p:cNvSpPr>
              <p:nvPr/>
            </p:nvSpPr>
            <p:spPr bwMode="auto">
              <a:xfrm>
                <a:off x="6807" y="2931"/>
                <a:ext cx="766" cy="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A~</a:t>
                </a:r>
                <a:r>
                  <a:rPr lang="zh-CN" altLang="en-US" sz="2000" b="1">
                    <a:latin typeface="仿宋_GB2312" pitchFamily="49" charset="-122"/>
                    <a:ea typeface="仿宋_GB2312" pitchFamily="49" charset="-122"/>
                  </a:rPr>
                  <a:t>符号的</a:t>
                </a:r>
              </a:p>
            </p:txBody>
          </p:sp>
          <p:sp>
            <p:nvSpPr>
              <p:cNvPr id="52261" name="Text Box 37"/>
              <p:cNvSpPr txBox="1">
                <a:spLocks noChangeArrowheads="1"/>
              </p:cNvSpPr>
              <p:nvPr/>
            </p:nvSpPr>
            <p:spPr bwMode="auto">
              <a:xfrm>
                <a:off x="6843" y="3613"/>
                <a:ext cx="747" cy="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a:latin typeface="仿宋_GB2312" pitchFamily="49" charset="-122"/>
                    <a:ea typeface="仿宋_GB2312" pitchFamily="49" charset="-122"/>
                  </a:rPr>
                  <a:t>C~</a:t>
                </a:r>
                <a:r>
                  <a:rPr lang="zh-CN" altLang="en-US" sz="2000" b="1">
                    <a:latin typeface="仿宋_GB2312" pitchFamily="49" charset="-122"/>
                    <a:ea typeface="仿宋_GB2312" pitchFamily="49" charset="-122"/>
                  </a:rPr>
                  <a:t>数值的</a:t>
                </a:r>
              </a:p>
            </p:txBody>
          </p:sp>
          <p:sp>
            <p:nvSpPr>
              <p:cNvPr id="52262" name="Line 38"/>
              <p:cNvSpPr>
                <a:spLocks noChangeShapeType="1"/>
              </p:cNvSpPr>
              <p:nvPr/>
            </p:nvSpPr>
            <p:spPr bwMode="auto">
              <a:xfrm flipH="1" flipV="1">
                <a:off x="2684" y="2353"/>
                <a:ext cx="1" cy="136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63" name="Line 39"/>
              <p:cNvSpPr>
                <a:spLocks noChangeShapeType="1"/>
              </p:cNvSpPr>
              <p:nvPr/>
            </p:nvSpPr>
            <p:spPr bwMode="auto">
              <a:xfrm>
                <a:off x="4217" y="1960"/>
                <a:ext cx="1991" cy="1"/>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000">
                  <a:latin typeface="仿宋_GB2312" pitchFamily="49" charset="-122"/>
                  <a:ea typeface="仿宋_GB2312" pitchFamily="49" charset="-122"/>
                </a:endParaRPr>
              </a:p>
            </p:txBody>
          </p:sp>
          <p:sp>
            <p:nvSpPr>
              <p:cNvPr id="52264" name="Text Box 40"/>
              <p:cNvSpPr txBox="1">
                <a:spLocks noChangeArrowheads="1"/>
              </p:cNvSpPr>
              <p:nvPr/>
            </p:nvSpPr>
            <p:spPr bwMode="auto">
              <a:xfrm>
                <a:off x="2345" y="2642"/>
                <a:ext cx="230" cy="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2000" b="1">
                    <a:latin typeface="仿宋_GB2312" pitchFamily="49" charset="-122"/>
                    <a:ea typeface="仿宋_GB2312" pitchFamily="49" charset="-122"/>
                  </a:rPr>
                  <a:t>复杂性</a:t>
                </a:r>
              </a:p>
            </p:txBody>
          </p:sp>
          <p:sp>
            <p:nvSpPr>
              <p:cNvPr id="52265" name="Text Box 41"/>
              <p:cNvSpPr txBox="1">
                <a:spLocks noChangeArrowheads="1"/>
              </p:cNvSpPr>
              <p:nvPr/>
            </p:nvSpPr>
            <p:spPr bwMode="auto">
              <a:xfrm>
                <a:off x="4995" y="1645"/>
                <a:ext cx="589" cy="2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2000" b="1">
                    <a:latin typeface="仿宋_GB2312" pitchFamily="49" charset="-122"/>
                    <a:ea typeface="仿宋_GB2312" pitchFamily="49" charset="-122"/>
                  </a:rPr>
                  <a:t>复杂性</a:t>
                </a:r>
              </a:p>
            </p:txBody>
          </p:sp>
          <p:sp>
            <p:nvSpPr>
              <p:cNvPr id="52266" name="Text Box 42"/>
              <p:cNvSpPr txBox="1">
                <a:spLocks noChangeArrowheads="1"/>
              </p:cNvSpPr>
              <p:nvPr/>
            </p:nvSpPr>
            <p:spPr bwMode="auto">
              <a:xfrm>
                <a:off x="2795" y="1723"/>
                <a:ext cx="404" cy="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2000" b="1">
                    <a:latin typeface="仿宋_GB2312" pitchFamily="49" charset="-122"/>
                    <a:ea typeface="仿宋_GB2312" pitchFamily="49" charset="-122"/>
                  </a:rPr>
                  <a:t>输入</a:t>
                </a:r>
              </a:p>
            </p:txBody>
          </p:sp>
          <p:sp>
            <p:nvSpPr>
              <p:cNvPr id="52267" name="Text Box 43"/>
              <p:cNvSpPr txBox="1">
                <a:spLocks noChangeArrowheads="1"/>
              </p:cNvSpPr>
              <p:nvPr/>
            </p:nvSpPr>
            <p:spPr bwMode="auto">
              <a:xfrm>
                <a:off x="6949" y="1723"/>
                <a:ext cx="407" cy="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zh-CN" altLang="en-US" sz="2000" b="1">
                    <a:latin typeface="仿宋_GB2312" pitchFamily="49" charset="-122"/>
                    <a:ea typeface="仿宋_GB2312" pitchFamily="49" charset="-122"/>
                  </a:rPr>
                  <a:t>层次</a:t>
                </a:r>
              </a:p>
            </p:txBody>
          </p:sp>
          <p:sp>
            <p:nvSpPr>
              <p:cNvPr id="52268" name="Text Box 44"/>
              <p:cNvSpPr txBox="1">
                <a:spLocks noChangeArrowheads="1"/>
              </p:cNvSpPr>
              <p:nvPr/>
            </p:nvSpPr>
            <p:spPr bwMode="auto">
              <a:xfrm>
                <a:off x="4055" y="4231"/>
                <a:ext cx="2558" cy="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2000" b="1" dirty="0" err="1">
                    <a:latin typeface="仿宋_GB2312" pitchFamily="49" charset="-122"/>
                    <a:ea typeface="仿宋_GB2312" pitchFamily="49" charset="-122"/>
                  </a:rPr>
                  <a:t>Bezdek</a:t>
                </a:r>
                <a:r>
                  <a:rPr lang="en-US" altLang="zh-CN" sz="2000" b="1" dirty="0">
                    <a:latin typeface="仿宋_GB2312" pitchFamily="49" charset="-122"/>
                    <a:ea typeface="仿宋_GB2312" pitchFamily="49" charset="-122"/>
                  </a:rPr>
                  <a:t>: </a:t>
                </a:r>
                <a:r>
                  <a:rPr lang="zh-CN" altLang="en-US" sz="2000" b="1" dirty="0">
                    <a:latin typeface="仿宋_GB2312" pitchFamily="49" charset="-122"/>
                    <a:ea typeface="仿宋_GB2312" pitchFamily="49" charset="-122"/>
                  </a:rPr>
                  <a:t>智能的</a:t>
                </a:r>
                <a:r>
                  <a:rPr lang="en-US" altLang="zh-CN" sz="2000" b="1" dirty="0">
                    <a:latin typeface="仿宋_GB2312" pitchFamily="49" charset="-122"/>
                    <a:ea typeface="仿宋_GB2312" pitchFamily="49" charset="-122"/>
                  </a:rPr>
                  <a:t>3</a:t>
                </a:r>
                <a:r>
                  <a:rPr lang="zh-CN" altLang="en-US" sz="2000" b="1" dirty="0">
                    <a:latin typeface="仿宋_GB2312" pitchFamily="49" charset="-122"/>
                    <a:ea typeface="仿宋_GB2312" pitchFamily="49" charset="-122"/>
                  </a:rPr>
                  <a:t>个层次</a:t>
                </a:r>
              </a:p>
            </p:txBody>
          </p:sp>
        </p:grpSp>
      </p:grpSp>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ext Box 2"/>
          <p:cNvSpPr txBox="1">
            <a:spLocks noChangeArrowheads="1"/>
          </p:cNvSpPr>
          <p:nvPr/>
        </p:nvSpPr>
        <p:spPr bwMode="auto">
          <a:xfrm>
            <a:off x="167070" y="1160748"/>
            <a:ext cx="8797417" cy="5416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Font typeface="Arial" pitchFamily="34" charset="0"/>
              <a:buChar char="•"/>
            </a:pPr>
            <a:r>
              <a:rPr lang="zh-CN" altLang="en-US" sz="2000" b="1" dirty="0">
                <a:solidFill>
                  <a:srgbClr val="CC0066"/>
                </a:solidFill>
                <a:latin typeface="Times New Roman" pitchFamily="18" charset="0"/>
                <a:ea typeface="幼圆" pitchFamily="49" charset="-122"/>
                <a:cs typeface="Times New Roman" pitchFamily="18" charset="0"/>
              </a:rPr>
              <a:t>轮盘赌选择</a:t>
            </a:r>
          </a:p>
          <a:p>
            <a:pPr lvl="1"/>
            <a:r>
              <a:rPr lang="zh-CN" altLang="en-US" sz="2000" dirty="0" smtClean="0">
                <a:latin typeface="Times New Roman" pitchFamily="18" charset="0"/>
                <a:ea typeface="仿宋_GB2312" pitchFamily="49" charset="-122"/>
                <a:cs typeface="Times New Roman" pitchFamily="18" charset="0"/>
              </a:rPr>
              <a:t>个</a:t>
            </a:r>
            <a:r>
              <a:rPr lang="zh-CN" altLang="en-US" sz="2000" dirty="0">
                <a:latin typeface="Times New Roman" pitchFamily="18" charset="0"/>
                <a:ea typeface="仿宋_GB2312" pitchFamily="49" charset="-122"/>
                <a:cs typeface="Times New Roman" pitchFamily="18" charset="0"/>
              </a:rPr>
              <a:t>体被选中的概率取决于该个体的相对适应度。而相对适应度的定义为：</a:t>
            </a:r>
          </a:p>
          <a:p>
            <a:pPr lvl="1"/>
            <a:endParaRPr lang="zh-CN" altLang="en-US" sz="2000" dirty="0">
              <a:latin typeface="Times New Roman" pitchFamily="18" charset="0"/>
              <a:ea typeface="仿宋_GB2312" pitchFamily="49" charset="-122"/>
              <a:cs typeface="Times New Roman" pitchFamily="18" charset="0"/>
            </a:endParaRPr>
          </a:p>
          <a:p>
            <a:pPr lvl="1"/>
            <a:endParaRPr lang="en-US" altLang="zh-CN" sz="2000" dirty="0" smtClean="0">
              <a:latin typeface="Times New Roman" pitchFamily="18" charset="0"/>
              <a:ea typeface="仿宋_GB2312" pitchFamily="49" charset="-122"/>
              <a:cs typeface="Times New Roman" pitchFamily="18" charset="0"/>
            </a:endParaRPr>
          </a:p>
          <a:p>
            <a:pPr lvl="1"/>
            <a:endParaRPr lang="zh-CN" altLang="en-US" sz="2000" dirty="0">
              <a:latin typeface="Times New Roman" pitchFamily="18" charset="0"/>
              <a:ea typeface="仿宋_GB2312" pitchFamily="49" charset="-122"/>
              <a:cs typeface="Times New Roman" pitchFamily="18" charset="0"/>
            </a:endParaRPr>
          </a:p>
          <a:p>
            <a:pPr lvl="1"/>
            <a:endParaRPr lang="zh-CN" altLang="en-US" sz="2000" dirty="0">
              <a:latin typeface="Times New Roman" pitchFamily="18" charset="0"/>
              <a:ea typeface="仿宋_GB2312" pitchFamily="49" charset="-122"/>
              <a:cs typeface="Times New Roman" pitchFamily="18" charset="0"/>
            </a:endParaRPr>
          </a:p>
          <a:p>
            <a:pPr lvl="1">
              <a:lnSpc>
                <a:spcPct val="120000"/>
              </a:lnSpc>
            </a:pPr>
            <a:r>
              <a:rPr lang="zh-CN" altLang="en-US" sz="2000" dirty="0">
                <a:latin typeface="Times New Roman" pitchFamily="18" charset="0"/>
                <a:ea typeface="仿宋_GB2312" pitchFamily="49" charset="-122"/>
                <a:cs typeface="Times New Roman" pitchFamily="18" charset="0"/>
              </a:rPr>
              <a:t>其中，</a:t>
            </a:r>
            <a:r>
              <a:rPr lang="en-US" altLang="zh-CN" sz="2000" dirty="0">
                <a:latin typeface="Times New Roman" pitchFamily="18" charset="0"/>
                <a:ea typeface="仿宋_GB2312" pitchFamily="49" charset="-122"/>
                <a:cs typeface="Times New Roman" pitchFamily="18" charset="0"/>
              </a:rPr>
              <a:t>P(x</a:t>
            </a:r>
            <a:r>
              <a:rPr lang="en-US" altLang="zh-CN" sz="2000" baseline="-25000" dirty="0">
                <a:latin typeface="Times New Roman" pitchFamily="18" charset="0"/>
                <a:ea typeface="仿宋_GB2312" pitchFamily="49" charset="-122"/>
                <a:cs typeface="Times New Roman" pitchFamily="18" charset="0"/>
              </a:rPr>
              <a:t>i</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是个体</a:t>
            </a:r>
            <a:r>
              <a:rPr lang="en-US" altLang="zh-CN" sz="2000" dirty="0">
                <a:latin typeface="Times New Roman" pitchFamily="18" charset="0"/>
                <a:ea typeface="仿宋_GB2312" pitchFamily="49" charset="-122"/>
                <a:cs typeface="Times New Roman" pitchFamily="18" charset="0"/>
              </a:rPr>
              <a:t>x</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的相对适应度，即个体</a:t>
            </a:r>
            <a:r>
              <a:rPr lang="en-US" altLang="zh-CN" sz="2000" dirty="0">
                <a:latin typeface="Times New Roman" pitchFamily="18" charset="0"/>
                <a:ea typeface="仿宋_GB2312" pitchFamily="49" charset="-122"/>
                <a:cs typeface="Times New Roman" pitchFamily="18" charset="0"/>
              </a:rPr>
              <a:t>x</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被选中的概率；</a:t>
            </a:r>
            <a:r>
              <a:rPr lang="en-US" altLang="zh-CN" sz="2000" dirty="0">
                <a:latin typeface="Times New Roman" pitchFamily="18" charset="0"/>
                <a:ea typeface="仿宋_GB2312" pitchFamily="49" charset="-122"/>
                <a:cs typeface="Times New Roman" pitchFamily="18" charset="0"/>
              </a:rPr>
              <a:t>f(x</a:t>
            </a:r>
            <a:r>
              <a:rPr lang="en-US" altLang="zh-CN" sz="2000" baseline="-25000" dirty="0">
                <a:latin typeface="Times New Roman" pitchFamily="18" charset="0"/>
                <a:ea typeface="仿宋_GB2312" pitchFamily="49" charset="-122"/>
                <a:cs typeface="Times New Roman" pitchFamily="18" charset="0"/>
              </a:rPr>
              <a:t>i</a:t>
            </a:r>
            <a:r>
              <a:rPr lang="en-US" altLang="zh-CN" sz="2000" dirty="0">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是个体</a:t>
            </a:r>
            <a:r>
              <a:rPr lang="en-US" altLang="zh-CN" sz="2000" dirty="0">
                <a:latin typeface="Times New Roman" pitchFamily="18" charset="0"/>
                <a:ea typeface="仿宋_GB2312" pitchFamily="49" charset="-122"/>
                <a:cs typeface="Times New Roman" pitchFamily="18" charset="0"/>
              </a:rPr>
              <a:t>x</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的原始适应度；是种群的累加适应度。</a:t>
            </a:r>
          </a:p>
          <a:p>
            <a:pPr lvl="1">
              <a:lnSpc>
                <a:spcPct val="120000"/>
              </a:lnSpc>
              <a:spcBef>
                <a:spcPts val="1200"/>
              </a:spcBef>
            </a:pPr>
            <a:r>
              <a:rPr lang="zh-CN" altLang="en-US" sz="2000" b="1" dirty="0" smtClean="0">
                <a:solidFill>
                  <a:srgbClr val="3333FF"/>
                </a:solidFill>
                <a:latin typeface="Times New Roman" pitchFamily="18" charset="0"/>
                <a:ea typeface="仿宋_GB2312" pitchFamily="49" charset="-122"/>
                <a:cs typeface="Times New Roman" pitchFamily="18" charset="0"/>
              </a:rPr>
              <a:t>轮盘</a:t>
            </a:r>
            <a:r>
              <a:rPr lang="zh-CN" altLang="en-US" sz="2000" b="1" dirty="0">
                <a:solidFill>
                  <a:srgbClr val="3333FF"/>
                </a:solidFill>
                <a:latin typeface="Times New Roman" pitchFamily="18" charset="0"/>
                <a:ea typeface="仿宋_GB2312" pitchFamily="49" charset="-122"/>
                <a:cs typeface="Times New Roman" pitchFamily="18" charset="0"/>
              </a:rPr>
              <a:t>赌选择算法的基本思想是：根据每个个体的选择概率</a:t>
            </a:r>
            <a:r>
              <a:rPr lang="en-US" altLang="zh-CN" sz="2000" b="1" dirty="0">
                <a:solidFill>
                  <a:srgbClr val="3333FF"/>
                </a:solidFill>
                <a:latin typeface="Times New Roman" pitchFamily="18" charset="0"/>
                <a:ea typeface="仿宋_GB2312" pitchFamily="49" charset="-122"/>
                <a:cs typeface="Times New Roman" pitchFamily="18" charset="0"/>
              </a:rPr>
              <a:t>P(x</a:t>
            </a:r>
            <a:r>
              <a:rPr lang="en-US" altLang="zh-CN" sz="2000" b="1" baseline="-25000" dirty="0">
                <a:solidFill>
                  <a:srgbClr val="3333FF"/>
                </a:solidFill>
                <a:latin typeface="Times New Roman" pitchFamily="18" charset="0"/>
                <a:ea typeface="仿宋_GB2312" pitchFamily="49" charset="-122"/>
                <a:cs typeface="Times New Roman" pitchFamily="18" charset="0"/>
              </a:rPr>
              <a:t>i</a:t>
            </a:r>
            <a:r>
              <a:rPr lang="en-US" altLang="zh-CN" sz="2000" b="1" dirty="0">
                <a:solidFill>
                  <a:srgbClr val="3333FF"/>
                </a:solidFill>
                <a:latin typeface="Times New Roman" pitchFamily="18" charset="0"/>
                <a:ea typeface="仿宋_GB2312" pitchFamily="49" charset="-122"/>
                <a:cs typeface="Times New Roman" pitchFamily="18" charset="0"/>
              </a:rPr>
              <a:t>)</a:t>
            </a:r>
            <a:r>
              <a:rPr lang="zh-CN" altLang="en-US" sz="2000" b="1" dirty="0">
                <a:solidFill>
                  <a:srgbClr val="3333FF"/>
                </a:solidFill>
                <a:latin typeface="Times New Roman" pitchFamily="18" charset="0"/>
                <a:ea typeface="仿宋_GB2312" pitchFamily="49" charset="-122"/>
                <a:cs typeface="Times New Roman" pitchFamily="18" charset="0"/>
              </a:rPr>
              <a:t>将一个圆盘分成</a:t>
            </a:r>
            <a:r>
              <a:rPr lang="en-US" altLang="zh-CN" sz="2000" b="1" dirty="0">
                <a:solidFill>
                  <a:srgbClr val="3333FF"/>
                </a:solidFill>
                <a:latin typeface="Times New Roman" pitchFamily="18" charset="0"/>
                <a:ea typeface="仿宋_GB2312" pitchFamily="49" charset="-122"/>
                <a:cs typeface="Times New Roman" pitchFamily="18" charset="0"/>
              </a:rPr>
              <a:t>N</a:t>
            </a:r>
            <a:r>
              <a:rPr lang="zh-CN" altLang="en-US" sz="2000" b="1" dirty="0">
                <a:solidFill>
                  <a:srgbClr val="3333FF"/>
                </a:solidFill>
                <a:latin typeface="Times New Roman" pitchFamily="18" charset="0"/>
                <a:ea typeface="仿宋_GB2312" pitchFamily="49" charset="-122"/>
                <a:cs typeface="Times New Roman" pitchFamily="18" charset="0"/>
              </a:rPr>
              <a:t>个扇区，其中第</a:t>
            </a:r>
            <a:r>
              <a:rPr lang="en-US" altLang="zh-CN" sz="2000" b="1" dirty="0">
                <a:solidFill>
                  <a:srgbClr val="3333FF"/>
                </a:solidFill>
                <a:latin typeface="Times New Roman" pitchFamily="18" charset="0"/>
                <a:ea typeface="仿宋_GB2312" pitchFamily="49" charset="-122"/>
                <a:cs typeface="Times New Roman" pitchFamily="18" charset="0"/>
              </a:rPr>
              <a:t>i</a:t>
            </a:r>
            <a:r>
              <a:rPr lang="zh-CN" altLang="en-US" sz="2000" b="1" dirty="0">
                <a:solidFill>
                  <a:srgbClr val="3333FF"/>
                </a:solidFill>
                <a:latin typeface="Times New Roman" pitchFamily="18" charset="0"/>
                <a:ea typeface="仿宋_GB2312" pitchFamily="49" charset="-122"/>
                <a:cs typeface="Times New Roman" pitchFamily="18" charset="0"/>
              </a:rPr>
              <a:t>个扇区的中心角为</a:t>
            </a:r>
            <a:r>
              <a:rPr lang="zh-CN" altLang="en-US" sz="2000" dirty="0">
                <a:solidFill>
                  <a:srgbClr val="3333FF"/>
                </a:solidFill>
                <a:latin typeface="Times New Roman" pitchFamily="18" charset="0"/>
                <a:ea typeface="仿宋_GB2312" pitchFamily="49" charset="-122"/>
                <a:cs typeface="Times New Roman" pitchFamily="18" charset="0"/>
              </a:rPr>
              <a:t>：</a:t>
            </a:r>
          </a:p>
          <a:p>
            <a:pPr lvl="1"/>
            <a:endParaRPr lang="zh-CN" altLang="en-US" sz="2000" dirty="0">
              <a:solidFill>
                <a:srgbClr val="0000CC"/>
              </a:solidFill>
              <a:latin typeface="Times New Roman" pitchFamily="18" charset="0"/>
              <a:ea typeface="仿宋_GB2312" pitchFamily="49" charset="-122"/>
              <a:cs typeface="Times New Roman" pitchFamily="18" charset="0"/>
            </a:endParaRPr>
          </a:p>
          <a:p>
            <a:pPr lvl="1"/>
            <a:endParaRPr lang="zh-CN" altLang="en-US" sz="2000" dirty="0">
              <a:solidFill>
                <a:srgbClr val="0000CC"/>
              </a:solidFill>
              <a:latin typeface="Times New Roman" pitchFamily="18" charset="0"/>
              <a:ea typeface="仿宋_GB2312" pitchFamily="49" charset="-122"/>
              <a:cs typeface="Times New Roman" pitchFamily="18" charset="0"/>
            </a:endParaRPr>
          </a:p>
          <a:p>
            <a:pPr lvl="1"/>
            <a:endParaRPr lang="zh-CN" altLang="en-US" sz="2000" dirty="0">
              <a:solidFill>
                <a:srgbClr val="0000CC"/>
              </a:solidFill>
              <a:latin typeface="Times New Roman" pitchFamily="18" charset="0"/>
              <a:ea typeface="仿宋_GB2312" pitchFamily="49" charset="-122"/>
              <a:cs typeface="Times New Roman" pitchFamily="18" charset="0"/>
            </a:endParaRPr>
          </a:p>
          <a:p>
            <a:pPr lvl="1"/>
            <a:endParaRPr lang="zh-CN" altLang="en-US" sz="2000" dirty="0">
              <a:solidFill>
                <a:srgbClr val="0000CC"/>
              </a:solidFill>
              <a:latin typeface="Times New Roman" pitchFamily="18" charset="0"/>
              <a:ea typeface="仿宋_GB2312" pitchFamily="49" charset="-122"/>
              <a:cs typeface="Times New Roman" pitchFamily="18" charset="0"/>
            </a:endParaRPr>
          </a:p>
          <a:p>
            <a:pPr lvl="1"/>
            <a:r>
              <a:rPr lang="zh-CN" altLang="en-US" sz="2000" b="1" dirty="0">
                <a:solidFill>
                  <a:srgbClr val="3333FF"/>
                </a:solidFill>
                <a:latin typeface="Times New Roman" pitchFamily="18" charset="0"/>
                <a:ea typeface="仿宋_GB2312" pitchFamily="49" charset="-122"/>
                <a:cs typeface="Times New Roman" pitchFamily="18" charset="0"/>
              </a:rPr>
              <a:t>并再设立一个固定指针。当进行选择时，可以假想转动圆盘，若圆盘静止时指针指向第</a:t>
            </a:r>
            <a:r>
              <a:rPr lang="en-US" altLang="zh-CN" sz="2000" b="1" dirty="0">
                <a:solidFill>
                  <a:srgbClr val="3333FF"/>
                </a:solidFill>
                <a:latin typeface="Times New Roman" pitchFamily="18" charset="0"/>
                <a:ea typeface="仿宋_GB2312" pitchFamily="49" charset="-122"/>
                <a:cs typeface="Times New Roman" pitchFamily="18" charset="0"/>
              </a:rPr>
              <a:t>i</a:t>
            </a:r>
            <a:r>
              <a:rPr lang="zh-CN" altLang="en-US" sz="2000" b="1" dirty="0">
                <a:solidFill>
                  <a:srgbClr val="3333FF"/>
                </a:solidFill>
                <a:latin typeface="Times New Roman" pitchFamily="18" charset="0"/>
                <a:ea typeface="仿宋_GB2312" pitchFamily="49" charset="-122"/>
                <a:cs typeface="Times New Roman" pitchFamily="18" charset="0"/>
              </a:rPr>
              <a:t>个扇区，则选择个体</a:t>
            </a:r>
            <a:r>
              <a:rPr lang="en-US" altLang="zh-CN" sz="2000" b="1" dirty="0">
                <a:solidFill>
                  <a:srgbClr val="3333FF"/>
                </a:solidFill>
                <a:latin typeface="Times New Roman" pitchFamily="18" charset="0"/>
                <a:ea typeface="仿宋_GB2312" pitchFamily="49" charset="-122"/>
                <a:cs typeface="Times New Roman" pitchFamily="18" charset="0"/>
              </a:rPr>
              <a:t>i</a:t>
            </a:r>
            <a:r>
              <a:rPr lang="zh-CN" altLang="en-US" sz="2000" b="1" dirty="0" smtClean="0">
                <a:solidFill>
                  <a:srgbClr val="3333FF"/>
                </a:solidFill>
                <a:latin typeface="Times New Roman" pitchFamily="18" charset="0"/>
                <a:ea typeface="仿宋_GB2312" pitchFamily="49" charset="-122"/>
                <a:cs typeface="Times New Roman" pitchFamily="18" charset="0"/>
              </a:rPr>
              <a:t>。</a:t>
            </a:r>
            <a:endParaRPr lang="zh-CN" altLang="en-US" sz="2000" dirty="0">
              <a:solidFill>
                <a:srgbClr val="0000CC"/>
              </a:solidFill>
              <a:latin typeface="Times New Roman" pitchFamily="18" charset="0"/>
              <a:ea typeface="仿宋_GB2312" pitchFamily="49" charset="-122"/>
              <a:cs typeface="Times New Roman" pitchFamily="18" charset="0"/>
            </a:endParaRPr>
          </a:p>
        </p:txBody>
      </p:sp>
      <p:sp>
        <p:nvSpPr>
          <p:cNvPr id="109571"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09572" name="Object 4"/>
          <p:cNvGraphicFramePr>
            <a:graphicFrameLocks noChangeAspect="1"/>
          </p:cNvGraphicFramePr>
          <p:nvPr>
            <p:extLst>
              <p:ext uri="{D42A27DB-BD31-4B8C-83A1-F6EECF244321}">
                <p14:modId xmlns:p14="http://schemas.microsoft.com/office/powerpoint/2010/main" val="2440272118"/>
              </p:ext>
            </p:extLst>
          </p:nvPr>
        </p:nvGraphicFramePr>
        <p:xfrm>
          <a:off x="3491880" y="1952836"/>
          <a:ext cx="1590675" cy="868363"/>
        </p:xfrm>
        <a:graphic>
          <a:graphicData uri="http://schemas.openxmlformats.org/presentationml/2006/ole">
            <mc:AlternateContent xmlns:mc="http://schemas.openxmlformats.org/markup-compatibility/2006">
              <mc:Choice xmlns:v="urn:schemas-microsoft-com:vml" Requires="v">
                <p:oleObj spid="_x0000_s109873" name="Equation" r:id="rId4" imgW="1079280" imgH="634680" progId="Equation.DSMT4">
                  <p:embed/>
                </p:oleObj>
              </mc:Choice>
              <mc:Fallback>
                <p:oleObj name="Equation" r:id="rId4" imgW="1079280" imgH="63468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1880" y="1952836"/>
                        <a:ext cx="1590675"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957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09574" name="Object 6"/>
          <p:cNvGraphicFramePr>
            <a:graphicFrameLocks noChangeAspect="1"/>
          </p:cNvGraphicFramePr>
          <p:nvPr>
            <p:extLst>
              <p:ext uri="{D42A27DB-BD31-4B8C-83A1-F6EECF244321}">
                <p14:modId xmlns:p14="http://schemas.microsoft.com/office/powerpoint/2010/main" val="91420171"/>
              </p:ext>
            </p:extLst>
          </p:nvPr>
        </p:nvGraphicFramePr>
        <p:xfrm>
          <a:off x="3275856" y="4725144"/>
          <a:ext cx="2124236" cy="827033"/>
        </p:xfrm>
        <a:graphic>
          <a:graphicData uri="http://schemas.openxmlformats.org/presentationml/2006/ole">
            <mc:AlternateContent xmlns:mc="http://schemas.openxmlformats.org/markup-compatibility/2006">
              <mc:Choice xmlns:v="urn:schemas-microsoft-com:vml" Requires="v">
                <p:oleObj spid="_x0000_s109874" name="Equation" r:id="rId6" imgW="1460160" imgH="634680" progId="Equation.DSMT4">
                  <p:embed/>
                </p:oleObj>
              </mc:Choice>
              <mc:Fallback>
                <p:oleObj name="Equation" r:id="rId6" imgW="1460160" imgH="63468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5856" y="4725144"/>
                        <a:ext cx="2124236" cy="827033"/>
                      </a:xfrm>
                      <a:prstGeom prst="rect">
                        <a:avLst/>
                      </a:prstGeom>
                      <a:noFill/>
                      <a:extLst/>
                    </p:spPr>
                  </p:pic>
                </p:oleObj>
              </mc:Fallback>
            </mc:AlternateContent>
          </a:graphicData>
        </a:graphic>
      </p:graphicFrame>
      <p:sp>
        <p:nvSpPr>
          <p:cNvPr id="9" name="Text Box 5"/>
          <p:cNvSpPr txBox="1">
            <a:spLocks noChangeArrowheads="1"/>
          </p:cNvSpPr>
          <p:nvPr/>
        </p:nvSpPr>
        <p:spPr bwMode="auto">
          <a:xfrm>
            <a:off x="1800224" y="152636"/>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594" name="Group 2"/>
          <p:cNvGrpSpPr>
            <a:grpSpLocks noChangeAspect="1"/>
          </p:cNvGrpSpPr>
          <p:nvPr/>
        </p:nvGrpSpPr>
        <p:grpSpPr bwMode="auto">
          <a:xfrm>
            <a:off x="664368" y="1294852"/>
            <a:ext cx="4200525" cy="4826000"/>
            <a:chOff x="3931" y="2008"/>
            <a:chExt cx="2358" cy="2719"/>
          </a:xfrm>
        </p:grpSpPr>
        <p:sp>
          <p:nvSpPr>
            <p:cNvPr id="110595" name="AutoShape 3"/>
            <p:cNvSpPr>
              <a:spLocks noChangeAspect="1" noChangeArrowheads="1"/>
            </p:cNvSpPr>
            <p:nvPr/>
          </p:nvSpPr>
          <p:spPr bwMode="auto">
            <a:xfrm>
              <a:off x="3931" y="2008"/>
              <a:ext cx="2358" cy="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0596" name="Oval 4"/>
            <p:cNvSpPr>
              <a:spLocks noChangeArrowheads="1"/>
            </p:cNvSpPr>
            <p:nvPr/>
          </p:nvSpPr>
          <p:spPr bwMode="auto">
            <a:xfrm>
              <a:off x="4002" y="2257"/>
              <a:ext cx="2111" cy="1944"/>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0597" name="Line 5"/>
            <p:cNvSpPr>
              <a:spLocks noChangeShapeType="1"/>
            </p:cNvSpPr>
            <p:nvPr/>
          </p:nvSpPr>
          <p:spPr bwMode="auto">
            <a:xfrm flipH="1">
              <a:off x="5065" y="2335"/>
              <a:ext cx="337" cy="86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0598" name="Line 6"/>
            <p:cNvSpPr>
              <a:spLocks noChangeShapeType="1"/>
            </p:cNvSpPr>
            <p:nvPr/>
          </p:nvSpPr>
          <p:spPr bwMode="auto">
            <a:xfrm>
              <a:off x="4711" y="2335"/>
              <a:ext cx="337" cy="89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0599" name="Line 7"/>
            <p:cNvSpPr>
              <a:spLocks noChangeShapeType="1"/>
            </p:cNvSpPr>
            <p:nvPr/>
          </p:nvSpPr>
          <p:spPr bwMode="auto">
            <a:xfrm flipV="1">
              <a:off x="5048" y="2756"/>
              <a:ext cx="886" cy="473"/>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0600" name="Line 8"/>
            <p:cNvSpPr>
              <a:spLocks noChangeShapeType="1"/>
            </p:cNvSpPr>
            <p:nvPr/>
          </p:nvSpPr>
          <p:spPr bwMode="auto">
            <a:xfrm flipH="1">
              <a:off x="4427" y="3229"/>
              <a:ext cx="621" cy="76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0601" name="Line 9"/>
            <p:cNvSpPr>
              <a:spLocks noChangeShapeType="1"/>
            </p:cNvSpPr>
            <p:nvPr/>
          </p:nvSpPr>
          <p:spPr bwMode="auto">
            <a:xfrm>
              <a:off x="5048" y="3255"/>
              <a:ext cx="461" cy="84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0602" name="Text Box 10"/>
            <p:cNvSpPr txBox="1">
              <a:spLocks noChangeArrowheads="1"/>
            </p:cNvSpPr>
            <p:nvPr/>
          </p:nvSpPr>
          <p:spPr bwMode="auto">
            <a:xfrm>
              <a:off x="4906" y="2414"/>
              <a:ext cx="337" cy="26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a:latin typeface="Times New Roman" pitchFamily="18" charset="0"/>
                </a:rPr>
                <a:t>P(x</a:t>
              </a:r>
              <a:r>
                <a:rPr lang="en-US" altLang="zh-CN" baseline="-25000">
                  <a:latin typeface="Times New Roman" pitchFamily="18" charset="0"/>
                </a:rPr>
                <a:t>1</a:t>
              </a:r>
              <a:r>
                <a:rPr lang="en-US" altLang="zh-CN">
                  <a:latin typeface="Times New Roman" pitchFamily="18" charset="0"/>
                </a:rPr>
                <a:t>)</a:t>
              </a:r>
            </a:p>
          </p:txBody>
        </p:sp>
        <p:sp>
          <p:nvSpPr>
            <p:cNvPr id="110603" name="Text Box 11"/>
            <p:cNvSpPr txBox="1">
              <a:spLocks noChangeArrowheads="1"/>
            </p:cNvSpPr>
            <p:nvPr/>
          </p:nvSpPr>
          <p:spPr bwMode="auto">
            <a:xfrm>
              <a:off x="5385" y="2519"/>
              <a:ext cx="354"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a:latin typeface="Times New Roman" pitchFamily="18" charset="0"/>
                </a:rPr>
                <a:t>P(x</a:t>
              </a:r>
              <a:r>
                <a:rPr lang="en-US" altLang="zh-CN" baseline="-25000">
                  <a:latin typeface="Times New Roman" pitchFamily="18" charset="0"/>
                </a:rPr>
                <a:t>2</a:t>
              </a:r>
              <a:r>
                <a:rPr lang="en-US" altLang="zh-CN">
                  <a:latin typeface="Times New Roman" pitchFamily="18" charset="0"/>
                </a:rPr>
                <a:t>)</a:t>
              </a:r>
            </a:p>
          </p:txBody>
        </p:sp>
        <p:sp>
          <p:nvSpPr>
            <p:cNvPr id="110604" name="Line 12"/>
            <p:cNvSpPr>
              <a:spLocks noChangeShapeType="1"/>
            </p:cNvSpPr>
            <p:nvPr/>
          </p:nvSpPr>
          <p:spPr bwMode="auto">
            <a:xfrm flipH="1" flipV="1">
              <a:off x="4179" y="2677"/>
              <a:ext cx="851" cy="55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0605" name="Text Box 13"/>
            <p:cNvSpPr txBox="1">
              <a:spLocks noChangeArrowheads="1"/>
            </p:cNvSpPr>
            <p:nvPr/>
          </p:nvSpPr>
          <p:spPr bwMode="auto">
            <a:xfrm>
              <a:off x="4445" y="2519"/>
              <a:ext cx="338" cy="28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a:latin typeface="Times New Roman" pitchFamily="18" charset="0"/>
                </a:rPr>
                <a:t>P(x</a:t>
              </a:r>
              <a:r>
                <a:rPr lang="en-US" altLang="zh-CN" baseline="-25000">
                  <a:latin typeface="Times New Roman" pitchFamily="18" charset="0"/>
                </a:rPr>
                <a:t>N</a:t>
              </a:r>
              <a:r>
                <a:rPr lang="en-US" altLang="zh-CN">
                  <a:latin typeface="Times New Roman" pitchFamily="18" charset="0"/>
                </a:rPr>
                <a:t>)</a:t>
              </a:r>
            </a:p>
          </p:txBody>
        </p:sp>
        <p:sp>
          <p:nvSpPr>
            <p:cNvPr id="110606" name="Text Box 14"/>
            <p:cNvSpPr txBox="1">
              <a:spLocks noChangeArrowheads="1"/>
            </p:cNvSpPr>
            <p:nvPr/>
          </p:nvSpPr>
          <p:spPr bwMode="auto">
            <a:xfrm>
              <a:off x="5314" y="3229"/>
              <a:ext cx="532" cy="31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a:r>
                <a:rPr lang="en-US" altLang="zh-CN">
                  <a:latin typeface="Times New Roman" pitchFamily="18" charset="0"/>
                </a:rPr>
                <a:t>…</a:t>
              </a:r>
              <a:endParaRPr lang="en-US" altLang="zh-CN"/>
            </a:p>
          </p:txBody>
        </p:sp>
        <p:sp>
          <p:nvSpPr>
            <p:cNvPr id="110607" name="Text Box 15"/>
            <p:cNvSpPr txBox="1">
              <a:spLocks noChangeArrowheads="1"/>
            </p:cNvSpPr>
            <p:nvPr/>
          </p:nvSpPr>
          <p:spPr bwMode="auto">
            <a:xfrm>
              <a:off x="4179" y="3150"/>
              <a:ext cx="585" cy="34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a:r>
                <a:rPr lang="en-US" altLang="zh-CN">
                  <a:latin typeface="Times New Roman" pitchFamily="18" charset="0"/>
                </a:rPr>
                <a:t>…</a:t>
              </a:r>
              <a:endParaRPr lang="en-US" altLang="zh-CN"/>
            </a:p>
          </p:txBody>
        </p:sp>
        <p:sp>
          <p:nvSpPr>
            <p:cNvPr id="110608" name="Text Box 16"/>
            <p:cNvSpPr txBox="1">
              <a:spLocks noChangeArrowheads="1"/>
            </p:cNvSpPr>
            <p:nvPr/>
          </p:nvSpPr>
          <p:spPr bwMode="auto">
            <a:xfrm>
              <a:off x="4747" y="3623"/>
              <a:ext cx="462" cy="47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zh-CN">
                  <a:latin typeface="Times New Roman" pitchFamily="18" charset="0"/>
                </a:rPr>
                <a:t>P(x</a:t>
              </a:r>
              <a:r>
                <a:rPr lang="en-US" altLang="zh-CN" baseline="-25000">
                  <a:latin typeface="Times New Roman" pitchFamily="18" charset="0"/>
                </a:rPr>
                <a:t>i</a:t>
              </a:r>
              <a:r>
                <a:rPr lang="en-US" altLang="zh-CN">
                  <a:latin typeface="Times New Roman" pitchFamily="18" charset="0"/>
                </a:rPr>
                <a:t>)</a:t>
              </a:r>
              <a:endParaRPr lang="en-US" altLang="zh-CN" baseline="-25000">
                <a:latin typeface="Times New Roman" pitchFamily="18" charset="0"/>
              </a:endParaRPr>
            </a:p>
            <a:p>
              <a:pPr algn="just"/>
              <a:r>
                <a:rPr lang="en-US" altLang="zh-CN">
                  <a:latin typeface="Times New Roman" pitchFamily="18" charset="0"/>
                </a:rPr>
                <a:t>2</a:t>
              </a:r>
              <a:r>
                <a:rPr lang="en-US" altLang="zh-CN">
                  <a:latin typeface="宋体" pitchFamily="2" charset="-122"/>
                </a:rPr>
                <a:t>πp(x</a:t>
              </a:r>
              <a:r>
                <a:rPr lang="en-US" altLang="zh-CN" baseline="-25000">
                  <a:latin typeface="宋体" pitchFamily="2" charset="-122"/>
                </a:rPr>
                <a:t>i</a:t>
              </a:r>
              <a:r>
                <a:rPr lang="en-US" altLang="zh-CN">
                  <a:latin typeface="宋体" pitchFamily="2" charset="-122"/>
                </a:rPr>
                <a:t>)</a:t>
              </a:r>
            </a:p>
          </p:txBody>
        </p:sp>
        <p:sp>
          <p:nvSpPr>
            <p:cNvPr id="110610" name="Line 18"/>
            <p:cNvSpPr>
              <a:spLocks noChangeShapeType="1"/>
            </p:cNvSpPr>
            <p:nvPr/>
          </p:nvSpPr>
          <p:spPr bwMode="auto">
            <a:xfrm>
              <a:off x="5027" y="2061"/>
              <a:ext cx="1" cy="18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110611" name="Text Box 19"/>
          <p:cNvSpPr txBox="1">
            <a:spLocks noChangeArrowheads="1"/>
          </p:cNvSpPr>
          <p:nvPr/>
        </p:nvSpPr>
        <p:spPr bwMode="auto">
          <a:xfrm>
            <a:off x="5040313" y="1995488"/>
            <a:ext cx="3816163"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400" b="1" dirty="0" smtClean="0">
                <a:solidFill>
                  <a:srgbClr val="FFC000"/>
                </a:solidFill>
                <a:latin typeface="方正卡通简体" pitchFamily="65" charset="-122"/>
                <a:ea typeface="方正卡通简体" pitchFamily="65" charset="-122"/>
              </a:rPr>
              <a:t>从</a:t>
            </a:r>
            <a:r>
              <a:rPr lang="zh-CN" altLang="en-US" sz="2400" b="1" dirty="0">
                <a:solidFill>
                  <a:srgbClr val="FFC000"/>
                </a:solidFill>
                <a:latin typeface="方正卡通简体" pitchFamily="65" charset="-122"/>
                <a:ea typeface="方正卡通简体" pitchFamily="65" charset="-122"/>
              </a:rPr>
              <a:t>统计角度看，个体的适应度值越大，其对应的扇区的面积越大，被选中的可能性也越大。这种方法有点类似于发放奖品使用的轮盘，并带有某种赌博的意思，因此亦被称为轮盘赌选择。</a:t>
            </a:r>
          </a:p>
        </p:txBody>
      </p:sp>
      <p:sp>
        <p:nvSpPr>
          <p:cNvPr id="22" name="Text Box 5"/>
          <p:cNvSpPr txBox="1">
            <a:spLocks noChangeArrowheads="1"/>
          </p:cNvSpPr>
          <p:nvPr/>
        </p:nvSpPr>
        <p:spPr bwMode="auto">
          <a:xfrm>
            <a:off x="1800224" y="152636"/>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7" name="Rectangle 3"/>
          <p:cNvSpPr>
            <a:spLocks noGrp="1" noChangeArrowheads="1"/>
          </p:cNvSpPr>
          <p:nvPr>
            <p:ph type="body" sz="half" idx="1"/>
          </p:nvPr>
        </p:nvSpPr>
        <p:spPr>
          <a:xfrm>
            <a:off x="467544" y="1060921"/>
            <a:ext cx="8075613" cy="5032375"/>
          </a:xfrm>
        </p:spPr>
        <p:txBody>
          <a:bodyPr/>
          <a:lstStyle/>
          <a:p>
            <a:pPr lvl="1">
              <a:lnSpc>
                <a:spcPct val="120000"/>
              </a:lnSpc>
              <a:spcBef>
                <a:spcPts val="1200"/>
              </a:spcBef>
            </a:pPr>
            <a:r>
              <a:rPr lang="zh-CN" altLang="en-US" sz="1800" kern="1200" dirty="0">
                <a:solidFill>
                  <a:srgbClr val="CC0066"/>
                </a:solidFill>
                <a:latin typeface="Times New Roman" pitchFamily="18" charset="0"/>
                <a:cs typeface="Times New Roman" pitchFamily="18" charset="0"/>
              </a:rPr>
              <a:t>繁殖池选择</a:t>
            </a:r>
          </a:p>
          <a:p>
            <a:pPr lvl="2">
              <a:lnSpc>
                <a:spcPct val="120000"/>
              </a:lnSpc>
              <a:spcBef>
                <a:spcPts val="600"/>
              </a:spcBef>
            </a:pPr>
            <a:r>
              <a:rPr lang="zh-CN" altLang="en-US" sz="1800" b="0" dirty="0" smtClean="0">
                <a:latin typeface="Times New Roman" pitchFamily="18" charset="0"/>
                <a:cs typeface="Times New Roman" pitchFamily="18" charset="0"/>
              </a:rPr>
              <a:t>计算种群中每个个体的繁殖</a:t>
            </a:r>
            <a:r>
              <a:rPr lang="zh-CN" altLang="en-US" sz="1800" b="0" dirty="0">
                <a:latin typeface="Times New Roman" pitchFamily="18" charset="0"/>
                <a:cs typeface="Times New Roman" pitchFamily="18" charset="0"/>
              </a:rPr>
              <a:t>个数</a:t>
            </a:r>
            <a:r>
              <a:rPr lang="en-US" altLang="zh-CN" sz="1800" b="0" dirty="0" smtClean="0">
                <a:latin typeface="Times New Roman" pitchFamily="18" charset="0"/>
                <a:cs typeface="Times New Roman" pitchFamily="18" charset="0"/>
              </a:rPr>
              <a:t>N</a:t>
            </a:r>
            <a:r>
              <a:rPr lang="en-US" altLang="zh-CN" sz="1800" b="0" baseline="-25000" dirty="0" smtClean="0">
                <a:latin typeface="Times New Roman" pitchFamily="18" charset="0"/>
                <a:cs typeface="Times New Roman" pitchFamily="18" charset="0"/>
              </a:rPr>
              <a:t>i</a:t>
            </a:r>
            <a:endParaRPr lang="en-US" altLang="zh-CN" sz="1800" b="0" dirty="0">
              <a:latin typeface="Times New Roman" pitchFamily="18" charset="0"/>
              <a:cs typeface="Times New Roman" pitchFamily="18" charset="0"/>
            </a:endParaRPr>
          </a:p>
          <a:p>
            <a:pPr lvl="2">
              <a:lnSpc>
                <a:spcPct val="120000"/>
              </a:lnSpc>
              <a:spcBef>
                <a:spcPts val="600"/>
              </a:spcBef>
            </a:pPr>
            <a:r>
              <a:rPr lang="zh-CN" altLang="en-US" sz="1800" b="0" dirty="0" smtClean="0">
                <a:latin typeface="Times New Roman" pitchFamily="18" charset="0"/>
                <a:cs typeface="Times New Roman" pitchFamily="18" charset="0"/>
              </a:rPr>
              <a:t>把每个个体复制</a:t>
            </a:r>
            <a:r>
              <a:rPr lang="en-US" altLang="zh-CN" sz="1800" b="0" dirty="0" smtClean="0">
                <a:latin typeface="Times New Roman" pitchFamily="18" charset="0"/>
                <a:cs typeface="Times New Roman" pitchFamily="18" charset="0"/>
              </a:rPr>
              <a:t>N</a:t>
            </a:r>
            <a:r>
              <a:rPr lang="en-US" altLang="zh-CN" sz="1800" b="0" baseline="-25000" dirty="0" smtClean="0">
                <a:latin typeface="Times New Roman" pitchFamily="18" charset="0"/>
                <a:cs typeface="Times New Roman" pitchFamily="18" charset="0"/>
              </a:rPr>
              <a:t>i</a:t>
            </a:r>
            <a:r>
              <a:rPr lang="zh-CN" altLang="en-US" sz="1800" b="0" dirty="0" smtClean="0">
                <a:latin typeface="Times New Roman" pitchFamily="18" charset="0"/>
                <a:cs typeface="Times New Roman" pitchFamily="18" charset="0"/>
              </a:rPr>
              <a:t>个，从而形成繁殖池。 </a:t>
            </a:r>
            <a:r>
              <a:rPr lang="en-US" altLang="zh-CN" sz="1800" b="0" dirty="0" smtClean="0">
                <a:latin typeface="Times New Roman" pitchFamily="18" charset="0"/>
                <a:cs typeface="Times New Roman" pitchFamily="18" charset="0"/>
              </a:rPr>
              <a:t>N</a:t>
            </a:r>
            <a:r>
              <a:rPr lang="en-US" altLang="zh-CN" sz="1800" b="0" baseline="-25000" dirty="0" smtClean="0">
                <a:latin typeface="Times New Roman" pitchFamily="18" charset="0"/>
                <a:cs typeface="Times New Roman" pitchFamily="18" charset="0"/>
              </a:rPr>
              <a:t>i</a:t>
            </a:r>
            <a:r>
              <a:rPr lang="en-US" altLang="zh-CN" sz="1800" b="0" dirty="0" smtClean="0">
                <a:latin typeface="Times New Roman" pitchFamily="18" charset="0"/>
                <a:cs typeface="Times New Roman" pitchFamily="18" charset="0"/>
              </a:rPr>
              <a:t>=round(</a:t>
            </a:r>
            <a:r>
              <a:rPr lang="en-US" altLang="zh-CN" sz="1800" b="0" i="1" dirty="0" smtClean="0">
                <a:latin typeface="Times New Roman" pitchFamily="18" charset="0"/>
                <a:cs typeface="Times New Roman" pitchFamily="18" charset="0"/>
              </a:rPr>
              <a:t>p</a:t>
            </a:r>
            <a:r>
              <a:rPr lang="en-US" altLang="zh-CN" sz="1800" b="0" dirty="0" smtClean="0">
                <a:latin typeface="Times New Roman" pitchFamily="18" charset="0"/>
                <a:cs typeface="Times New Roman" pitchFamily="18" charset="0"/>
              </a:rPr>
              <a:t>(x</a:t>
            </a:r>
            <a:r>
              <a:rPr lang="en-US" altLang="zh-CN" sz="1800" b="0" baseline="-25000" dirty="0" smtClean="0">
                <a:latin typeface="Times New Roman" pitchFamily="18" charset="0"/>
                <a:cs typeface="Times New Roman" pitchFamily="18" charset="0"/>
              </a:rPr>
              <a:t>i</a:t>
            </a:r>
            <a:r>
              <a:rPr lang="en-US" altLang="zh-CN" sz="1800" b="0" dirty="0">
                <a:latin typeface="Times New Roman" pitchFamily="18" charset="0"/>
                <a:cs typeface="Times New Roman" pitchFamily="18" charset="0"/>
              </a:rPr>
              <a:t>) ×N</a:t>
            </a:r>
            <a:r>
              <a:rPr lang="en-US" altLang="zh-CN" sz="1800" b="0" dirty="0" smtClean="0">
                <a:latin typeface="Times New Roman" pitchFamily="18" charset="0"/>
                <a:cs typeface="Times New Roman" pitchFamily="18" charset="0"/>
              </a:rPr>
              <a:t>)</a:t>
            </a:r>
          </a:p>
          <a:p>
            <a:pPr lvl="2">
              <a:lnSpc>
                <a:spcPct val="120000"/>
              </a:lnSpc>
              <a:spcBef>
                <a:spcPts val="600"/>
              </a:spcBef>
            </a:pPr>
            <a:r>
              <a:rPr lang="zh-CN" altLang="en-US" sz="1800" b="0" dirty="0" smtClean="0">
                <a:latin typeface="Times New Roman" pitchFamily="18" charset="0"/>
                <a:cs typeface="Times New Roman" pitchFamily="18" charset="0"/>
              </a:rPr>
              <a:t>任意从池中挑选</a:t>
            </a:r>
            <a:r>
              <a:rPr lang="zh-CN" altLang="en-US" sz="1800" b="0" dirty="0">
                <a:latin typeface="Times New Roman" pitchFamily="18" charset="0"/>
                <a:cs typeface="Times New Roman" pitchFamily="18" charset="0"/>
              </a:rPr>
              <a:t>个体</a:t>
            </a:r>
            <a:r>
              <a:rPr lang="zh-CN" altLang="en-US" sz="1800" b="0" dirty="0" smtClean="0">
                <a:latin typeface="Times New Roman" pitchFamily="18" charset="0"/>
                <a:cs typeface="Times New Roman" pitchFamily="18" charset="0"/>
              </a:rPr>
              <a:t>进行交叉</a:t>
            </a:r>
            <a:endParaRPr lang="en-US" altLang="zh-CN" sz="800" b="1" dirty="0" smtClean="0"/>
          </a:p>
          <a:p>
            <a:pPr marL="0" indent="0">
              <a:lnSpc>
                <a:spcPct val="120000"/>
              </a:lnSpc>
              <a:spcBef>
                <a:spcPts val="1200"/>
              </a:spcBef>
              <a:buNone/>
            </a:pPr>
            <a:r>
              <a:rPr lang="en-US" altLang="zh-CN" sz="2400" b="1" dirty="0" smtClean="0">
                <a:solidFill>
                  <a:srgbClr val="CC0066"/>
                </a:solidFill>
              </a:rPr>
              <a:t>② </a:t>
            </a:r>
            <a:r>
              <a:rPr lang="zh-CN" altLang="en-US" sz="2400" b="1" dirty="0">
                <a:solidFill>
                  <a:srgbClr val="CC0066"/>
                </a:solidFill>
              </a:rPr>
              <a:t>排序</a:t>
            </a:r>
            <a:r>
              <a:rPr lang="zh-CN" altLang="en-US" sz="2400" b="1" dirty="0" smtClean="0">
                <a:solidFill>
                  <a:srgbClr val="CC0066"/>
                </a:solidFill>
              </a:rPr>
              <a:t>选择</a:t>
            </a:r>
            <a:endParaRPr lang="en-US" altLang="zh-CN" sz="2400" b="1" dirty="0" smtClean="0">
              <a:solidFill>
                <a:srgbClr val="CC0066"/>
              </a:solidFill>
            </a:endParaRPr>
          </a:p>
          <a:p>
            <a:pPr lvl="1" indent="-342900">
              <a:spcBef>
                <a:spcPts val="600"/>
              </a:spcBef>
            </a:pPr>
            <a:r>
              <a:rPr lang="zh-CN" altLang="en-US" sz="2000" dirty="0" smtClean="0">
                <a:solidFill>
                  <a:srgbClr val="3333FF"/>
                </a:solidFill>
              </a:rPr>
              <a:t>基本思想：</a:t>
            </a:r>
            <a:endParaRPr lang="en-US" altLang="zh-CN" sz="2000" dirty="0" smtClean="0">
              <a:solidFill>
                <a:srgbClr val="3333FF"/>
              </a:solidFill>
            </a:endParaRPr>
          </a:p>
          <a:p>
            <a:pPr lvl="2" indent="-342900">
              <a:spcBef>
                <a:spcPts val="600"/>
              </a:spcBef>
            </a:pPr>
            <a:r>
              <a:rPr lang="zh-CN" altLang="en-US" sz="1800" dirty="0" smtClean="0">
                <a:solidFill>
                  <a:srgbClr val="3333FF"/>
                </a:solidFill>
              </a:rPr>
              <a:t>对种群中的所有个体按照适应度大小排序</a:t>
            </a:r>
            <a:endParaRPr lang="en-US" altLang="zh-CN" sz="1800" dirty="0" smtClean="0">
              <a:solidFill>
                <a:srgbClr val="3333FF"/>
              </a:solidFill>
            </a:endParaRPr>
          </a:p>
          <a:p>
            <a:pPr lvl="2" indent="-342900">
              <a:spcBef>
                <a:spcPts val="600"/>
              </a:spcBef>
            </a:pPr>
            <a:r>
              <a:rPr lang="zh-CN" altLang="en-US" sz="1800" dirty="0" smtClean="0">
                <a:solidFill>
                  <a:srgbClr val="3333FF"/>
                </a:solidFill>
              </a:rPr>
              <a:t>根据排序分配选择概率，利用这些概率进行比例选择</a:t>
            </a:r>
            <a:endParaRPr lang="en-US" altLang="zh-CN" sz="1800" dirty="0" smtClean="0">
              <a:solidFill>
                <a:srgbClr val="3333FF"/>
              </a:solidFill>
            </a:endParaRPr>
          </a:p>
          <a:p>
            <a:pPr marL="0" indent="0">
              <a:lnSpc>
                <a:spcPct val="120000"/>
              </a:lnSpc>
              <a:spcBef>
                <a:spcPts val="2400"/>
              </a:spcBef>
              <a:buNone/>
            </a:pPr>
            <a:r>
              <a:rPr lang="zh-CN" altLang="en-US" sz="2400" dirty="0" smtClean="0">
                <a:solidFill>
                  <a:srgbClr val="CC0066"/>
                </a:solidFill>
              </a:rPr>
              <a:t>③</a:t>
            </a:r>
            <a:r>
              <a:rPr lang="zh-CN" altLang="en-US" sz="2400" dirty="0" smtClean="0"/>
              <a:t> </a:t>
            </a:r>
            <a:r>
              <a:rPr lang="zh-CN" altLang="en-US" sz="2400" dirty="0">
                <a:solidFill>
                  <a:srgbClr val="CC0066"/>
                </a:solidFill>
              </a:rPr>
              <a:t>竞技（锦标赛）选择</a:t>
            </a:r>
          </a:p>
          <a:p>
            <a:pPr lvl="1" indent="-342900">
              <a:lnSpc>
                <a:spcPct val="120000"/>
              </a:lnSpc>
              <a:spcBef>
                <a:spcPts val="600"/>
              </a:spcBef>
            </a:pPr>
            <a:r>
              <a:rPr lang="zh-CN" altLang="en-US" sz="2000" dirty="0">
                <a:solidFill>
                  <a:srgbClr val="3333FF"/>
                </a:solidFill>
              </a:rPr>
              <a:t>基本思想：</a:t>
            </a:r>
            <a:endParaRPr lang="en-US" altLang="zh-CN" sz="2000" dirty="0">
              <a:solidFill>
                <a:srgbClr val="3333FF"/>
              </a:solidFill>
            </a:endParaRPr>
          </a:p>
          <a:p>
            <a:pPr lvl="2" indent="-342900">
              <a:spcBef>
                <a:spcPts val="600"/>
              </a:spcBef>
            </a:pPr>
            <a:r>
              <a:rPr lang="zh-CN" altLang="en-US" sz="1800" dirty="0">
                <a:solidFill>
                  <a:srgbClr val="3333FF"/>
                </a:solidFill>
              </a:rPr>
              <a:t>对种群</a:t>
            </a:r>
            <a:r>
              <a:rPr lang="zh-CN" altLang="en-US" sz="1800" dirty="0" smtClean="0">
                <a:solidFill>
                  <a:srgbClr val="3333FF"/>
                </a:solidFill>
              </a:rPr>
              <a:t>中随机选择</a:t>
            </a:r>
            <a:r>
              <a:rPr lang="en-US" altLang="zh-CN" sz="1800" dirty="0" smtClean="0">
                <a:solidFill>
                  <a:srgbClr val="3333FF"/>
                </a:solidFill>
              </a:rPr>
              <a:t>k</a:t>
            </a:r>
            <a:r>
              <a:rPr lang="zh-CN" altLang="en-US" sz="1800" dirty="0" smtClean="0">
                <a:solidFill>
                  <a:srgbClr val="3333FF"/>
                </a:solidFill>
              </a:rPr>
              <a:t>个比较，</a:t>
            </a:r>
            <a:endParaRPr lang="en-US" altLang="zh-CN" sz="1800" dirty="0" smtClean="0">
              <a:solidFill>
                <a:srgbClr val="3333FF"/>
              </a:solidFill>
            </a:endParaRPr>
          </a:p>
          <a:p>
            <a:pPr lvl="2" indent="-342900">
              <a:spcBef>
                <a:spcPts val="600"/>
              </a:spcBef>
            </a:pPr>
            <a:r>
              <a:rPr lang="zh-CN" altLang="en-US" sz="1800" dirty="0" smtClean="0">
                <a:solidFill>
                  <a:srgbClr val="3333FF"/>
                </a:solidFill>
              </a:rPr>
              <a:t>根据适应度挑选优胜者，作为下一代的个体</a:t>
            </a:r>
            <a:endParaRPr lang="en-US" altLang="zh-CN" sz="1800" dirty="0" smtClean="0">
              <a:solidFill>
                <a:srgbClr val="3333FF"/>
              </a:solidFill>
            </a:endParaRPr>
          </a:p>
          <a:p>
            <a:pPr lvl="2" indent="-342900">
              <a:spcBef>
                <a:spcPts val="600"/>
              </a:spcBef>
            </a:pPr>
            <a:r>
              <a:rPr lang="zh-CN" altLang="en-US" sz="1800" dirty="0" smtClean="0">
                <a:solidFill>
                  <a:srgbClr val="3333FF"/>
                </a:solidFill>
              </a:rPr>
              <a:t>直到满足规模</a:t>
            </a:r>
            <a:endParaRPr lang="en-US" altLang="zh-CN" sz="1800" dirty="0">
              <a:solidFill>
                <a:srgbClr val="3333FF"/>
              </a:solidFill>
            </a:endParaRPr>
          </a:p>
          <a:p>
            <a:pPr>
              <a:lnSpc>
                <a:spcPct val="120000"/>
              </a:lnSpc>
              <a:spcBef>
                <a:spcPts val="600"/>
              </a:spcBef>
            </a:pPr>
            <a:endParaRPr lang="zh-CN" altLang="en-US" sz="2200" dirty="0">
              <a:solidFill>
                <a:srgbClr val="3333FF"/>
              </a:solidFill>
            </a:endParaRPr>
          </a:p>
        </p:txBody>
      </p:sp>
      <p:sp>
        <p:nvSpPr>
          <p:cNvPr id="7" name="Text Box 5"/>
          <p:cNvSpPr txBox="1">
            <a:spLocks noChangeArrowheads="1"/>
          </p:cNvSpPr>
          <p:nvPr/>
        </p:nvSpPr>
        <p:spPr bwMode="auto">
          <a:xfrm>
            <a:off x="1790773" y="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Text Box 3"/>
          <p:cNvSpPr txBox="1">
            <a:spLocks noChangeArrowheads="1"/>
          </p:cNvSpPr>
          <p:nvPr/>
        </p:nvSpPr>
        <p:spPr bwMode="auto">
          <a:xfrm>
            <a:off x="213252" y="1988840"/>
            <a:ext cx="8391196" cy="4071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10000"/>
              </a:lnSpc>
              <a:spcBef>
                <a:spcPct val="10000"/>
              </a:spcBef>
              <a:buFont typeface="Arial" pitchFamily="34" charset="0"/>
              <a:buChar char="•"/>
            </a:pPr>
            <a:r>
              <a:rPr lang="zh-CN" altLang="en-US" sz="2200" b="1" dirty="0" smtClean="0">
                <a:solidFill>
                  <a:srgbClr val="CC0066"/>
                </a:solidFill>
                <a:latin typeface="幼圆" pitchFamily="49" charset="-122"/>
                <a:ea typeface="幼圆" pitchFamily="49" charset="-122"/>
              </a:rPr>
              <a:t>交叉</a:t>
            </a:r>
            <a:r>
              <a:rPr lang="en-US" altLang="zh-CN" sz="2200" b="1" dirty="0" smtClean="0">
                <a:solidFill>
                  <a:srgbClr val="CC0066"/>
                </a:solidFill>
                <a:latin typeface="幼圆" pitchFamily="49" charset="-122"/>
                <a:ea typeface="幼圆" pitchFamily="49" charset="-122"/>
              </a:rPr>
              <a:t>(crossover)</a:t>
            </a:r>
            <a:r>
              <a:rPr lang="zh-CN" altLang="en-US" sz="2200" b="1" dirty="0" smtClean="0">
                <a:solidFill>
                  <a:srgbClr val="CC0066"/>
                </a:solidFill>
                <a:latin typeface="幼圆" pitchFamily="49" charset="-122"/>
                <a:ea typeface="幼圆" pitchFamily="49" charset="-122"/>
              </a:rPr>
              <a:t>操作</a:t>
            </a:r>
            <a:r>
              <a:rPr lang="en-US" altLang="zh-CN" sz="2200" b="1" dirty="0" smtClean="0">
                <a:solidFill>
                  <a:srgbClr val="CC0066"/>
                </a:solidFill>
                <a:latin typeface="幼圆" pitchFamily="49" charset="-122"/>
                <a:ea typeface="幼圆" pitchFamily="49" charset="-122"/>
              </a:rPr>
              <a:t>: </a:t>
            </a:r>
            <a:r>
              <a:rPr lang="zh-CN" altLang="en-US" sz="2200" b="1" dirty="0" smtClean="0">
                <a:latin typeface="幼圆" pitchFamily="49" charset="-122"/>
                <a:ea typeface="幼圆" pitchFamily="49" charset="-122"/>
              </a:rPr>
              <a:t>按照</a:t>
            </a:r>
            <a:r>
              <a:rPr lang="zh-CN" altLang="en-US" sz="2200" b="1" dirty="0">
                <a:latin typeface="幼圆" pitchFamily="49" charset="-122"/>
                <a:ea typeface="幼圆" pitchFamily="49" charset="-122"/>
              </a:rPr>
              <a:t>某种方式对选择的父代个体的染色体的部分基因进行交配重组，从而形成新的个体</a:t>
            </a:r>
            <a:r>
              <a:rPr lang="zh-CN" altLang="en-US" sz="2200" b="1" dirty="0" smtClean="0">
                <a:latin typeface="幼圆" pitchFamily="49" charset="-122"/>
                <a:ea typeface="幼圆" pitchFamily="49" charset="-122"/>
              </a:rPr>
              <a:t>。</a:t>
            </a:r>
            <a:endParaRPr lang="en-US" altLang="zh-CN" sz="2200" b="1" dirty="0" smtClean="0">
              <a:latin typeface="幼圆" pitchFamily="49" charset="-122"/>
              <a:ea typeface="幼圆" pitchFamily="49" charset="-122"/>
            </a:endParaRPr>
          </a:p>
          <a:p>
            <a:pPr marL="342900" indent="-342900">
              <a:lnSpc>
                <a:spcPct val="110000"/>
              </a:lnSpc>
              <a:spcBef>
                <a:spcPct val="10000"/>
              </a:spcBef>
              <a:buFont typeface="Arial" pitchFamily="34" charset="0"/>
              <a:buChar char="•"/>
            </a:pPr>
            <a:endParaRPr lang="en-US" altLang="zh-CN" sz="2200" b="1" dirty="0">
              <a:latin typeface="幼圆" pitchFamily="49" charset="-122"/>
              <a:ea typeface="幼圆" pitchFamily="49" charset="-122"/>
            </a:endParaRPr>
          </a:p>
          <a:p>
            <a:pPr marL="342900" indent="-342900">
              <a:lnSpc>
                <a:spcPct val="110000"/>
              </a:lnSpc>
              <a:spcBef>
                <a:spcPct val="10000"/>
              </a:spcBef>
              <a:buFont typeface="Arial" pitchFamily="34" charset="0"/>
              <a:buChar char="•"/>
            </a:pPr>
            <a:r>
              <a:rPr lang="zh-CN" altLang="en-US" sz="2200" b="1" dirty="0">
                <a:latin typeface="幼圆" pitchFamily="49" charset="-122"/>
                <a:ea typeface="幼圆" pitchFamily="49" charset="-122"/>
              </a:rPr>
              <a:t>常见</a:t>
            </a:r>
            <a:r>
              <a:rPr lang="zh-CN" altLang="en-US" sz="2200" b="1" dirty="0" smtClean="0">
                <a:latin typeface="幼圆" pitchFamily="49" charset="-122"/>
                <a:ea typeface="幼圆" pitchFamily="49" charset="-122"/>
              </a:rPr>
              <a:t>的交叉操作：</a:t>
            </a:r>
            <a:endParaRPr lang="zh-CN" altLang="en-US" sz="2200" b="1" dirty="0">
              <a:latin typeface="幼圆" pitchFamily="49" charset="-122"/>
              <a:ea typeface="幼圆" pitchFamily="49" charset="-122"/>
            </a:endParaRPr>
          </a:p>
          <a:p>
            <a:pPr>
              <a:lnSpc>
                <a:spcPct val="110000"/>
              </a:lnSpc>
              <a:spcBef>
                <a:spcPct val="10000"/>
              </a:spcBef>
            </a:pPr>
            <a:endParaRPr lang="zh-CN" altLang="en-US" sz="900" b="1" dirty="0">
              <a:solidFill>
                <a:srgbClr val="0000CC"/>
              </a:solidFill>
              <a:latin typeface="幼圆" pitchFamily="49" charset="-122"/>
              <a:ea typeface="幼圆" pitchFamily="49" charset="-122"/>
            </a:endParaRPr>
          </a:p>
          <a:p>
            <a:pPr lvl="1">
              <a:lnSpc>
                <a:spcPct val="110000"/>
              </a:lnSpc>
              <a:spcBef>
                <a:spcPct val="10000"/>
              </a:spcBef>
            </a:pPr>
            <a:r>
              <a:rPr lang="zh-CN" altLang="en-US" sz="2200" b="1" dirty="0" smtClean="0">
                <a:solidFill>
                  <a:srgbClr val="CC0066"/>
                </a:solidFill>
                <a:latin typeface="幼圆" pitchFamily="49" charset="-122"/>
                <a:ea typeface="幼圆" pitchFamily="49" charset="-122"/>
              </a:rPr>
              <a:t>①二进制交叉</a:t>
            </a:r>
            <a:r>
              <a:rPr lang="zh-CN" altLang="en-US" sz="2200" dirty="0">
                <a:solidFill>
                  <a:srgbClr val="CC0066"/>
                </a:solidFill>
                <a:latin typeface="幼圆" pitchFamily="49" charset="-122"/>
                <a:ea typeface="幼圆" pitchFamily="49" charset="-122"/>
              </a:rPr>
              <a:t>：</a:t>
            </a:r>
            <a:r>
              <a:rPr lang="zh-CN" altLang="en-US" sz="2200" b="1" dirty="0" smtClean="0">
                <a:latin typeface="幼圆" pitchFamily="49" charset="-122"/>
                <a:ea typeface="幼圆" pitchFamily="49" charset="-122"/>
              </a:rPr>
              <a:t>二进制编码</a:t>
            </a:r>
            <a:r>
              <a:rPr lang="zh-CN" altLang="en-US" sz="2200" b="1" dirty="0">
                <a:latin typeface="幼圆" pitchFamily="49" charset="-122"/>
                <a:ea typeface="幼圆" pitchFamily="49" charset="-122"/>
              </a:rPr>
              <a:t>情况下所采用的交叉操作，它主要</a:t>
            </a:r>
            <a:r>
              <a:rPr lang="zh-CN" altLang="en-US" sz="2200" b="1" dirty="0" smtClean="0">
                <a:latin typeface="幼圆" pitchFamily="49" charset="-122"/>
                <a:ea typeface="幼圆" pitchFamily="49" charset="-122"/>
              </a:rPr>
              <a:t>包括：</a:t>
            </a:r>
            <a:endParaRPr lang="en-US" altLang="zh-CN" sz="2200" b="1" dirty="0" smtClean="0">
              <a:latin typeface="幼圆" pitchFamily="49" charset="-122"/>
              <a:ea typeface="幼圆" pitchFamily="49" charset="-122"/>
            </a:endParaRPr>
          </a:p>
          <a:p>
            <a:pPr marL="1257300" lvl="2" indent="-342900">
              <a:lnSpc>
                <a:spcPct val="110000"/>
              </a:lnSpc>
              <a:spcBef>
                <a:spcPct val="10000"/>
              </a:spcBef>
              <a:buFont typeface="Arial" pitchFamily="34" charset="0"/>
              <a:buChar char="•"/>
            </a:pPr>
            <a:r>
              <a:rPr lang="zh-CN" altLang="en-US" sz="2000" b="1" dirty="0" smtClean="0">
                <a:solidFill>
                  <a:srgbClr val="3333FF"/>
                </a:solidFill>
                <a:latin typeface="仿宋_GB2312" pitchFamily="49" charset="-122"/>
                <a:ea typeface="仿宋_GB2312" pitchFamily="49" charset="-122"/>
              </a:rPr>
              <a:t>单点交叉</a:t>
            </a:r>
            <a:endParaRPr lang="en-US" altLang="zh-CN" sz="2000" b="1" dirty="0" smtClean="0">
              <a:solidFill>
                <a:srgbClr val="3333FF"/>
              </a:solidFill>
              <a:latin typeface="仿宋_GB2312" pitchFamily="49" charset="-122"/>
              <a:ea typeface="仿宋_GB2312" pitchFamily="49" charset="-122"/>
            </a:endParaRPr>
          </a:p>
          <a:p>
            <a:pPr marL="1257300" lvl="2" indent="-342900">
              <a:lnSpc>
                <a:spcPct val="110000"/>
              </a:lnSpc>
              <a:spcBef>
                <a:spcPct val="10000"/>
              </a:spcBef>
              <a:buFont typeface="Arial" pitchFamily="34" charset="0"/>
              <a:buChar char="•"/>
            </a:pPr>
            <a:r>
              <a:rPr lang="zh-CN" altLang="en-US" sz="2000" b="1" dirty="0" smtClean="0">
                <a:solidFill>
                  <a:srgbClr val="3333FF"/>
                </a:solidFill>
                <a:latin typeface="仿宋_GB2312" pitchFamily="49" charset="-122"/>
                <a:ea typeface="仿宋_GB2312" pitchFamily="49" charset="-122"/>
              </a:rPr>
              <a:t>两</a:t>
            </a:r>
            <a:r>
              <a:rPr lang="zh-CN" altLang="en-US" sz="2000" b="1" dirty="0">
                <a:solidFill>
                  <a:srgbClr val="3333FF"/>
                </a:solidFill>
                <a:latin typeface="仿宋_GB2312" pitchFamily="49" charset="-122"/>
                <a:ea typeface="仿宋_GB2312" pitchFamily="49" charset="-122"/>
              </a:rPr>
              <a:t>点</a:t>
            </a:r>
            <a:r>
              <a:rPr lang="zh-CN" altLang="en-US" sz="2000" b="1" dirty="0" smtClean="0">
                <a:solidFill>
                  <a:srgbClr val="3333FF"/>
                </a:solidFill>
                <a:latin typeface="仿宋_GB2312" pitchFamily="49" charset="-122"/>
                <a:ea typeface="仿宋_GB2312" pitchFamily="49" charset="-122"/>
              </a:rPr>
              <a:t>交叉</a:t>
            </a:r>
            <a:endParaRPr lang="en-US" altLang="zh-CN" sz="2000" b="1" dirty="0" smtClean="0">
              <a:solidFill>
                <a:srgbClr val="3333FF"/>
              </a:solidFill>
              <a:latin typeface="仿宋_GB2312" pitchFamily="49" charset="-122"/>
              <a:ea typeface="仿宋_GB2312" pitchFamily="49" charset="-122"/>
            </a:endParaRPr>
          </a:p>
          <a:p>
            <a:pPr marL="1257300" lvl="2" indent="-342900">
              <a:lnSpc>
                <a:spcPct val="110000"/>
              </a:lnSpc>
              <a:spcBef>
                <a:spcPct val="10000"/>
              </a:spcBef>
              <a:buFont typeface="Arial" pitchFamily="34" charset="0"/>
              <a:buChar char="•"/>
            </a:pPr>
            <a:r>
              <a:rPr lang="zh-CN" altLang="en-US" sz="2000" b="1" dirty="0" smtClean="0">
                <a:solidFill>
                  <a:srgbClr val="3333FF"/>
                </a:solidFill>
                <a:latin typeface="仿宋_GB2312" pitchFamily="49" charset="-122"/>
                <a:ea typeface="仿宋_GB2312" pitchFamily="49" charset="-122"/>
              </a:rPr>
              <a:t>多</a:t>
            </a:r>
            <a:r>
              <a:rPr lang="zh-CN" altLang="en-US" sz="2000" b="1" dirty="0">
                <a:solidFill>
                  <a:srgbClr val="3333FF"/>
                </a:solidFill>
                <a:latin typeface="仿宋_GB2312" pitchFamily="49" charset="-122"/>
                <a:ea typeface="仿宋_GB2312" pitchFamily="49" charset="-122"/>
              </a:rPr>
              <a:t>点</a:t>
            </a:r>
            <a:r>
              <a:rPr lang="zh-CN" altLang="en-US" sz="2000" b="1" dirty="0" smtClean="0">
                <a:solidFill>
                  <a:srgbClr val="3333FF"/>
                </a:solidFill>
                <a:latin typeface="仿宋_GB2312" pitchFamily="49" charset="-122"/>
                <a:ea typeface="仿宋_GB2312" pitchFamily="49" charset="-122"/>
              </a:rPr>
              <a:t>交叉</a:t>
            </a:r>
            <a:endParaRPr lang="en-US" altLang="zh-CN" sz="2000" b="1" dirty="0" smtClean="0">
              <a:solidFill>
                <a:srgbClr val="3333FF"/>
              </a:solidFill>
              <a:latin typeface="仿宋_GB2312" pitchFamily="49" charset="-122"/>
              <a:ea typeface="仿宋_GB2312" pitchFamily="49" charset="-122"/>
            </a:endParaRPr>
          </a:p>
          <a:p>
            <a:pPr marL="1257300" lvl="2" indent="-342900">
              <a:lnSpc>
                <a:spcPct val="110000"/>
              </a:lnSpc>
              <a:spcBef>
                <a:spcPct val="10000"/>
              </a:spcBef>
              <a:buFont typeface="Arial" pitchFamily="34" charset="0"/>
              <a:buChar char="•"/>
            </a:pPr>
            <a:r>
              <a:rPr lang="zh-CN" altLang="en-US" sz="2000" b="1" dirty="0">
                <a:solidFill>
                  <a:srgbClr val="3333FF"/>
                </a:solidFill>
                <a:latin typeface="仿宋_GB2312" pitchFamily="49" charset="-122"/>
                <a:ea typeface="仿宋_GB2312" pitchFamily="49" charset="-122"/>
              </a:rPr>
              <a:t>均</a:t>
            </a:r>
            <a:r>
              <a:rPr lang="zh-CN" altLang="en-US" sz="2000" b="1" dirty="0" smtClean="0">
                <a:solidFill>
                  <a:srgbClr val="3333FF"/>
                </a:solidFill>
                <a:latin typeface="仿宋_GB2312" pitchFamily="49" charset="-122"/>
                <a:ea typeface="仿宋_GB2312" pitchFamily="49" charset="-122"/>
              </a:rPr>
              <a:t>匀交叉</a:t>
            </a:r>
            <a:endParaRPr lang="zh-CN" altLang="en-US" sz="2000" dirty="0">
              <a:latin typeface="仿宋_GB2312" pitchFamily="49" charset="-122"/>
              <a:ea typeface="仿宋_GB2312" pitchFamily="49" charset="-122"/>
            </a:endParaRPr>
          </a:p>
        </p:txBody>
      </p:sp>
      <p:sp>
        <p:nvSpPr>
          <p:cNvPr id="5" name="Text Box 5"/>
          <p:cNvSpPr txBox="1">
            <a:spLocks noChangeArrowheads="1"/>
          </p:cNvSpPr>
          <p:nvPr/>
        </p:nvSpPr>
        <p:spPr bwMode="auto">
          <a:xfrm>
            <a:off x="1790773" y="38472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ext Box 2"/>
          <p:cNvSpPr txBox="1">
            <a:spLocks noChangeArrowheads="1"/>
          </p:cNvSpPr>
          <p:nvPr/>
        </p:nvSpPr>
        <p:spPr bwMode="auto">
          <a:xfrm>
            <a:off x="179388" y="1341438"/>
            <a:ext cx="8964612" cy="5229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15000"/>
              </a:lnSpc>
              <a:spcBef>
                <a:spcPts val="1200"/>
              </a:spcBef>
              <a:buFont typeface="Arial" pitchFamily="34" charset="0"/>
              <a:buChar char="•"/>
            </a:pPr>
            <a:r>
              <a:rPr lang="zh-CN" altLang="en-US" sz="2000" b="1" dirty="0" smtClean="0">
                <a:solidFill>
                  <a:srgbClr val="CC0066"/>
                </a:solidFill>
                <a:latin typeface="幼圆" pitchFamily="49" charset="-122"/>
                <a:ea typeface="幼圆" pitchFamily="49" charset="-122"/>
              </a:rPr>
              <a:t>单点</a:t>
            </a:r>
            <a:r>
              <a:rPr lang="zh-CN" altLang="en-US" sz="2000" b="1" dirty="0">
                <a:solidFill>
                  <a:srgbClr val="CC0066"/>
                </a:solidFill>
                <a:latin typeface="幼圆" pitchFamily="49" charset="-122"/>
                <a:ea typeface="幼圆" pitchFamily="49" charset="-122"/>
              </a:rPr>
              <a:t>交叉</a:t>
            </a:r>
            <a:endParaRPr lang="zh-CN" altLang="en-US" sz="2000" dirty="0">
              <a:solidFill>
                <a:srgbClr val="CC0066"/>
              </a:solidFill>
              <a:latin typeface="幼圆" pitchFamily="49" charset="-122"/>
              <a:ea typeface="幼圆" pitchFamily="49" charset="-122"/>
            </a:endParaRPr>
          </a:p>
          <a:p>
            <a:pPr lvl="1">
              <a:lnSpc>
                <a:spcPct val="115000"/>
              </a:lnSpc>
              <a:spcBef>
                <a:spcPts val="1200"/>
              </a:spcBef>
            </a:pPr>
            <a:r>
              <a:rPr lang="zh-CN" altLang="en-US" sz="2000" dirty="0" smtClean="0">
                <a:latin typeface="Times New Roman" pitchFamily="18" charset="0"/>
                <a:ea typeface="仿宋_GB2312" pitchFamily="49" charset="-122"/>
                <a:cs typeface="Times New Roman" pitchFamily="18" charset="0"/>
              </a:rPr>
              <a:t>先</a:t>
            </a:r>
            <a:r>
              <a:rPr lang="zh-CN" altLang="en-US" sz="2000" dirty="0">
                <a:latin typeface="Times New Roman" pitchFamily="18" charset="0"/>
                <a:ea typeface="仿宋_GB2312" pitchFamily="49" charset="-122"/>
                <a:cs typeface="Times New Roman" pitchFamily="18" charset="0"/>
              </a:rPr>
              <a:t>在两个父代个体的编码串中</a:t>
            </a:r>
            <a:r>
              <a:rPr lang="zh-CN" altLang="en-US" sz="2000" b="1" dirty="0">
                <a:solidFill>
                  <a:srgbClr val="3333FF"/>
                </a:solidFill>
                <a:latin typeface="Times New Roman" pitchFamily="18" charset="0"/>
                <a:ea typeface="仿宋_GB2312" pitchFamily="49" charset="-122"/>
                <a:cs typeface="Times New Roman" pitchFamily="18" charset="0"/>
              </a:rPr>
              <a:t>随机设定一个交叉点</a:t>
            </a:r>
            <a:r>
              <a:rPr lang="zh-CN" altLang="en-US" sz="2000" dirty="0">
                <a:latin typeface="Times New Roman" pitchFamily="18" charset="0"/>
                <a:ea typeface="仿宋_GB2312" pitchFamily="49" charset="-122"/>
                <a:cs typeface="Times New Roman" pitchFamily="18" charset="0"/>
              </a:rPr>
              <a:t>，然后对这两个父代个体</a:t>
            </a:r>
            <a:r>
              <a:rPr lang="zh-CN" altLang="en-US" sz="2000" b="1" dirty="0">
                <a:solidFill>
                  <a:srgbClr val="3333FF"/>
                </a:solidFill>
                <a:latin typeface="Times New Roman" pitchFamily="18" charset="0"/>
                <a:ea typeface="仿宋_GB2312" pitchFamily="49" charset="-122"/>
                <a:cs typeface="Times New Roman" pitchFamily="18" charset="0"/>
              </a:rPr>
              <a:t>交叉点前面或后面部分的基因进行交换</a:t>
            </a:r>
            <a:r>
              <a:rPr lang="zh-CN" altLang="en-US" sz="2000" dirty="0">
                <a:latin typeface="Times New Roman" pitchFamily="18" charset="0"/>
                <a:ea typeface="仿宋_GB2312" pitchFamily="49" charset="-122"/>
                <a:cs typeface="Times New Roman" pitchFamily="18" charset="0"/>
              </a:rPr>
              <a:t>，并生成子代中的两个新的个体</a:t>
            </a:r>
            <a:r>
              <a:rPr lang="zh-CN" altLang="en-US" sz="2000" dirty="0" smtClean="0">
                <a:latin typeface="Times New Roman" pitchFamily="18" charset="0"/>
                <a:ea typeface="仿宋_GB2312" pitchFamily="49" charset="-122"/>
                <a:cs typeface="Times New Roman" pitchFamily="18" charset="0"/>
              </a:rPr>
              <a:t>。</a:t>
            </a:r>
            <a:endParaRPr lang="en-US" altLang="zh-CN" sz="2000" dirty="0" smtClean="0">
              <a:latin typeface="Times New Roman" pitchFamily="18" charset="0"/>
              <a:ea typeface="仿宋_GB2312" pitchFamily="49" charset="-122"/>
              <a:cs typeface="Times New Roman" pitchFamily="18" charset="0"/>
            </a:endParaRPr>
          </a:p>
          <a:p>
            <a:pPr lvl="1">
              <a:lnSpc>
                <a:spcPct val="115000"/>
              </a:lnSpc>
              <a:spcBef>
                <a:spcPts val="3000"/>
              </a:spcBef>
            </a:pPr>
            <a:r>
              <a:rPr lang="zh-CN" altLang="en-US" sz="2000" b="1" dirty="0" smtClean="0">
                <a:solidFill>
                  <a:srgbClr val="7030A0"/>
                </a:solidFill>
                <a:latin typeface="Times New Roman" pitchFamily="18" charset="0"/>
                <a:ea typeface="仿宋_GB2312" pitchFamily="49" charset="-122"/>
                <a:cs typeface="Times New Roman" pitchFamily="18" charset="0"/>
              </a:rPr>
              <a:t>假设</a:t>
            </a:r>
            <a:r>
              <a:rPr lang="zh-CN" altLang="en-US" sz="2000" b="1" dirty="0">
                <a:solidFill>
                  <a:srgbClr val="7030A0"/>
                </a:solidFill>
                <a:latin typeface="Times New Roman" pitchFamily="18" charset="0"/>
                <a:ea typeface="仿宋_GB2312" pitchFamily="49" charset="-122"/>
                <a:cs typeface="Times New Roman" pitchFamily="18" charset="0"/>
              </a:rPr>
              <a:t>两个父代的个体串分别是：</a:t>
            </a:r>
          </a:p>
          <a:p>
            <a:pPr lvl="1">
              <a:lnSpc>
                <a:spcPct val="115000"/>
              </a:lnSpc>
              <a:spcBef>
                <a:spcPts val="600"/>
              </a:spcBef>
            </a:pPr>
            <a:r>
              <a:rPr lang="zh-CN" altLang="en-US" sz="2000" b="1" dirty="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X=x</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 x</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x</a:t>
            </a:r>
            <a:r>
              <a:rPr lang="en-US" altLang="zh-CN" sz="2000" b="1" baseline="-25000" dirty="0" err="1">
                <a:solidFill>
                  <a:srgbClr val="7030A0"/>
                </a:solidFill>
                <a:latin typeface="Times New Roman" pitchFamily="18" charset="0"/>
                <a:ea typeface="仿宋_GB2312" pitchFamily="49" charset="-122"/>
                <a:cs typeface="Times New Roman" pitchFamily="18" charset="0"/>
              </a:rPr>
              <a:t>k</a:t>
            </a:r>
            <a:r>
              <a:rPr lang="en-US" altLang="zh-CN" sz="2000" b="1" dirty="0">
                <a:solidFill>
                  <a:srgbClr val="7030A0"/>
                </a:solidFill>
                <a:latin typeface="Times New Roman" pitchFamily="18" charset="0"/>
                <a:ea typeface="仿宋_GB2312" pitchFamily="49" charset="-122"/>
                <a:cs typeface="Times New Roman" pitchFamily="18" charset="0"/>
              </a:rPr>
              <a:t> x</a:t>
            </a:r>
            <a:r>
              <a:rPr lang="en-US" altLang="zh-CN" sz="2000" b="1" baseline="-25000" dirty="0">
                <a:solidFill>
                  <a:srgbClr val="7030A0"/>
                </a:solidFill>
                <a:latin typeface="Times New Roman" pitchFamily="18" charset="0"/>
                <a:ea typeface="仿宋_GB2312" pitchFamily="49" charset="-122"/>
                <a:cs typeface="Times New Roman" pitchFamily="18" charset="0"/>
              </a:rPr>
              <a:t>k+1</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smtClean="0">
                <a:solidFill>
                  <a:srgbClr val="7030A0"/>
                </a:solidFill>
                <a:latin typeface="Times New Roman" pitchFamily="18" charset="0"/>
                <a:ea typeface="仿宋_GB2312" pitchFamily="49" charset="-122"/>
                <a:cs typeface="Times New Roman" pitchFamily="18" charset="0"/>
              </a:rPr>
              <a:t>x</a:t>
            </a:r>
            <a:r>
              <a:rPr lang="en-US" altLang="zh-CN" sz="2000" b="1" baseline="-25000" dirty="0" err="1" smtClean="0">
                <a:solidFill>
                  <a:srgbClr val="7030A0"/>
                </a:solidFill>
                <a:latin typeface="Times New Roman" pitchFamily="18" charset="0"/>
                <a:ea typeface="仿宋_GB2312" pitchFamily="49" charset="-122"/>
                <a:cs typeface="Times New Roman" pitchFamily="18" charset="0"/>
              </a:rPr>
              <a:t>n</a:t>
            </a:r>
            <a:r>
              <a:rPr lang="en-US" altLang="zh-CN" sz="2000" b="1" baseline="-25000" dirty="0" smtClean="0">
                <a:solidFill>
                  <a:srgbClr val="7030A0"/>
                </a:solidFill>
                <a:latin typeface="Times New Roman" pitchFamily="18" charset="0"/>
                <a:ea typeface="仿宋_GB2312" pitchFamily="49" charset="-122"/>
                <a:cs typeface="Times New Roman" pitchFamily="18" charset="0"/>
              </a:rPr>
              <a:t>                </a:t>
            </a:r>
            <a:r>
              <a:rPr lang="en-US" altLang="zh-CN" sz="2000" b="1" dirty="0" smtClean="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Y=y</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 y</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k</a:t>
            </a:r>
            <a:r>
              <a:rPr lang="en-US" altLang="zh-CN" sz="2000" b="1" dirty="0">
                <a:solidFill>
                  <a:srgbClr val="7030A0"/>
                </a:solidFill>
                <a:latin typeface="Times New Roman" pitchFamily="18" charset="0"/>
                <a:ea typeface="仿宋_GB2312" pitchFamily="49" charset="-122"/>
                <a:cs typeface="Times New Roman" pitchFamily="18" charset="0"/>
              </a:rPr>
              <a:t> y</a:t>
            </a:r>
            <a:r>
              <a:rPr lang="en-US" altLang="zh-CN" sz="2000" b="1" baseline="-25000" dirty="0">
                <a:solidFill>
                  <a:srgbClr val="7030A0"/>
                </a:solidFill>
                <a:latin typeface="Times New Roman" pitchFamily="18" charset="0"/>
                <a:ea typeface="仿宋_GB2312" pitchFamily="49" charset="-122"/>
                <a:cs typeface="Times New Roman" pitchFamily="18" charset="0"/>
              </a:rPr>
              <a:t>k+1</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n</a:t>
            </a:r>
            <a:endParaRPr lang="en-US" altLang="zh-CN" sz="2000" b="1" dirty="0">
              <a:solidFill>
                <a:srgbClr val="7030A0"/>
              </a:solidFill>
              <a:latin typeface="Times New Roman" pitchFamily="18" charset="0"/>
              <a:ea typeface="仿宋_GB2312" pitchFamily="49" charset="-122"/>
              <a:cs typeface="Times New Roman" pitchFamily="18" charset="0"/>
            </a:endParaRPr>
          </a:p>
          <a:p>
            <a:pPr lvl="1">
              <a:lnSpc>
                <a:spcPct val="115000"/>
              </a:lnSpc>
              <a:spcBef>
                <a:spcPts val="1800"/>
              </a:spcBef>
            </a:pPr>
            <a:r>
              <a:rPr lang="zh-CN" altLang="en-US" sz="2000" b="1" dirty="0" smtClean="0">
                <a:solidFill>
                  <a:srgbClr val="7030A0"/>
                </a:solidFill>
                <a:latin typeface="Times New Roman" pitchFamily="18" charset="0"/>
                <a:ea typeface="仿宋_GB2312" pitchFamily="49" charset="-122"/>
                <a:cs typeface="Times New Roman" pitchFamily="18" charset="0"/>
              </a:rPr>
              <a:t>随机</a:t>
            </a:r>
            <a:r>
              <a:rPr lang="zh-CN" altLang="en-US" sz="2000" b="1" dirty="0">
                <a:solidFill>
                  <a:srgbClr val="7030A0"/>
                </a:solidFill>
                <a:latin typeface="Times New Roman" pitchFamily="18" charset="0"/>
                <a:ea typeface="仿宋_GB2312" pitchFamily="49" charset="-122"/>
                <a:cs typeface="Times New Roman" pitchFamily="18" charset="0"/>
              </a:rPr>
              <a:t>选择第</a:t>
            </a:r>
            <a:r>
              <a:rPr lang="en-US" altLang="zh-CN" sz="2000" b="1" dirty="0">
                <a:solidFill>
                  <a:srgbClr val="7030A0"/>
                </a:solidFill>
                <a:latin typeface="Times New Roman" pitchFamily="18" charset="0"/>
                <a:ea typeface="仿宋_GB2312" pitchFamily="49" charset="-122"/>
                <a:cs typeface="Times New Roman" pitchFamily="18" charset="0"/>
              </a:rPr>
              <a:t>k</a:t>
            </a:r>
            <a:r>
              <a:rPr lang="zh-CN" altLang="en-US" sz="2000" b="1" dirty="0">
                <a:solidFill>
                  <a:srgbClr val="7030A0"/>
                </a:solidFill>
                <a:latin typeface="Times New Roman" pitchFamily="18" charset="0"/>
                <a:ea typeface="仿宋_GB2312" pitchFamily="49" charset="-122"/>
                <a:cs typeface="Times New Roman" pitchFamily="18" charset="0"/>
              </a:rPr>
              <a:t>位为交叉点</a:t>
            </a:r>
            <a:r>
              <a:rPr lang="zh-CN" altLang="en-US" sz="2000" b="1" dirty="0" smtClean="0">
                <a:solidFill>
                  <a:srgbClr val="7030A0"/>
                </a:solidFill>
                <a:latin typeface="Times New Roman" pitchFamily="18" charset="0"/>
                <a:ea typeface="仿宋_GB2312" pitchFamily="49" charset="-122"/>
                <a:cs typeface="Times New Roman" pitchFamily="18" charset="0"/>
              </a:rPr>
              <a:t>，交叉</a:t>
            </a:r>
            <a:r>
              <a:rPr lang="zh-CN" altLang="en-US" sz="2000" b="1" dirty="0">
                <a:solidFill>
                  <a:srgbClr val="7030A0"/>
                </a:solidFill>
                <a:latin typeface="Times New Roman" pitchFamily="18" charset="0"/>
                <a:ea typeface="仿宋_GB2312" pitchFamily="49" charset="-122"/>
                <a:cs typeface="Times New Roman" pitchFamily="18" charset="0"/>
              </a:rPr>
              <a:t>后生成的两个新的个体是：</a:t>
            </a:r>
          </a:p>
          <a:p>
            <a:pPr lvl="1">
              <a:lnSpc>
                <a:spcPct val="115000"/>
              </a:lnSpc>
              <a:spcBef>
                <a:spcPts val="600"/>
              </a:spcBef>
            </a:pPr>
            <a:r>
              <a:rPr lang="zh-CN" altLang="en-US" sz="2000" b="1" dirty="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X’= x</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 x</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x</a:t>
            </a:r>
            <a:r>
              <a:rPr lang="en-US" altLang="zh-CN" sz="2000" b="1" baseline="-25000" dirty="0" err="1">
                <a:solidFill>
                  <a:srgbClr val="7030A0"/>
                </a:solidFill>
                <a:latin typeface="Times New Roman" pitchFamily="18" charset="0"/>
                <a:ea typeface="仿宋_GB2312" pitchFamily="49" charset="-122"/>
                <a:cs typeface="Times New Roman" pitchFamily="18" charset="0"/>
              </a:rPr>
              <a:t>k</a:t>
            </a:r>
            <a:r>
              <a:rPr lang="en-US" altLang="zh-CN" sz="2000" b="1" dirty="0">
                <a:solidFill>
                  <a:srgbClr val="7030A0"/>
                </a:solidFill>
                <a:latin typeface="Times New Roman" pitchFamily="18" charset="0"/>
                <a:ea typeface="仿宋_GB2312" pitchFamily="49" charset="-122"/>
                <a:cs typeface="Times New Roman" pitchFamily="18" charset="0"/>
              </a:rPr>
              <a:t> y</a:t>
            </a:r>
            <a:r>
              <a:rPr lang="en-US" altLang="zh-CN" sz="2000" b="1" baseline="-25000" dirty="0">
                <a:solidFill>
                  <a:srgbClr val="7030A0"/>
                </a:solidFill>
                <a:latin typeface="Times New Roman" pitchFamily="18" charset="0"/>
                <a:ea typeface="仿宋_GB2312" pitchFamily="49" charset="-122"/>
                <a:cs typeface="Times New Roman" pitchFamily="18" charset="0"/>
              </a:rPr>
              <a:t>k+1</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n</a:t>
            </a:r>
            <a:r>
              <a:rPr lang="en-US" altLang="zh-CN" sz="2000" b="1" dirty="0">
                <a:solidFill>
                  <a:srgbClr val="7030A0"/>
                </a:solidFill>
                <a:latin typeface="Times New Roman" pitchFamily="18" charset="0"/>
                <a:ea typeface="仿宋_GB2312" pitchFamily="49" charset="-122"/>
                <a:cs typeface="Times New Roman" pitchFamily="18" charset="0"/>
              </a:rPr>
              <a:t> </a:t>
            </a:r>
            <a:r>
              <a:rPr lang="en-US" altLang="zh-CN" sz="2000" b="1" dirty="0" smtClean="0">
                <a:solidFill>
                  <a:srgbClr val="7030A0"/>
                </a:solidFill>
                <a:latin typeface="Times New Roman" pitchFamily="18" charset="0"/>
                <a:ea typeface="仿宋_GB2312" pitchFamily="49" charset="-122"/>
                <a:cs typeface="Times New Roman" pitchFamily="18" charset="0"/>
              </a:rPr>
              <a:t>         </a:t>
            </a:r>
            <a:r>
              <a:rPr lang="fr-FR" altLang="zh-CN" sz="2000" b="1" dirty="0" smtClean="0">
                <a:solidFill>
                  <a:srgbClr val="7030A0"/>
                </a:solidFill>
                <a:latin typeface="Times New Roman" pitchFamily="18" charset="0"/>
                <a:ea typeface="仿宋_GB2312" pitchFamily="49" charset="-122"/>
                <a:cs typeface="Times New Roman" pitchFamily="18" charset="0"/>
              </a:rPr>
              <a:t> </a:t>
            </a:r>
            <a:r>
              <a:rPr lang="fr-FR" altLang="zh-CN" sz="2000" b="1" dirty="0">
                <a:solidFill>
                  <a:srgbClr val="7030A0"/>
                </a:solidFill>
                <a:latin typeface="Times New Roman" pitchFamily="18" charset="0"/>
                <a:ea typeface="仿宋_GB2312" pitchFamily="49" charset="-122"/>
                <a:cs typeface="Times New Roman" pitchFamily="18" charset="0"/>
              </a:rPr>
              <a:t>Y’= y</a:t>
            </a:r>
            <a:r>
              <a:rPr lang="fr-FR" altLang="zh-CN" sz="2000" b="1" baseline="-25000" dirty="0">
                <a:solidFill>
                  <a:srgbClr val="7030A0"/>
                </a:solidFill>
                <a:latin typeface="Times New Roman" pitchFamily="18" charset="0"/>
                <a:ea typeface="仿宋_GB2312" pitchFamily="49" charset="-122"/>
                <a:cs typeface="Times New Roman" pitchFamily="18" charset="0"/>
              </a:rPr>
              <a:t>1</a:t>
            </a:r>
            <a:r>
              <a:rPr lang="fr-FR" altLang="zh-CN" sz="2000" b="1" dirty="0">
                <a:solidFill>
                  <a:srgbClr val="7030A0"/>
                </a:solidFill>
                <a:latin typeface="Times New Roman" pitchFamily="18" charset="0"/>
                <a:ea typeface="仿宋_GB2312" pitchFamily="49" charset="-122"/>
                <a:cs typeface="Times New Roman" pitchFamily="18" charset="0"/>
              </a:rPr>
              <a:t> y</a:t>
            </a:r>
            <a:r>
              <a:rPr lang="fr-FR" altLang="zh-CN" sz="2000" b="1" baseline="-25000" dirty="0">
                <a:solidFill>
                  <a:srgbClr val="7030A0"/>
                </a:solidFill>
                <a:latin typeface="Times New Roman" pitchFamily="18" charset="0"/>
                <a:ea typeface="仿宋_GB2312" pitchFamily="49" charset="-122"/>
                <a:cs typeface="Times New Roman" pitchFamily="18" charset="0"/>
              </a:rPr>
              <a:t>2</a:t>
            </a:r>
            <a:r>
              <a:rPr lang="fr-FR" altLang="zh-CN" sz="2000" b="1" dirty="0">
                <a:solidFill>
                  <a:srgbClr val="7030A0"/>
                </a:solidFill>
                <a:latin typeface="Times New Roman" pitchFamily="18" charset="0"/>
                <a:ea typeface="仿宋_GB2312" pitchFamily="49" charset="-122"/>
                <a:cs typeface="Times New Roman" pitchFamily="18" charset="0"/>
              </a:rPr>
              <a:t> … y</a:t>
            </a:r>
            <a:r>
              <a:rPr lang="fr-FR" altLang="zh-CN" sz="2000" b="1" baseline="-25000" dirty="0">
                <a:solidFill>
                  <a:srgbClr val="7030A0"/>
                </a:solidFill>
                <a:latin typeface="Times New Roman" pitchFamily="18" charset="0"/>
                <a:ea typeface="仿宋_GB2312" pitchFamily="49" charset="-122"/>
                <a:cs typeface="Times New Roman" pitchFamily="18" charset="0"/>
              </a:rPr>
              <a:t>k</a:t>
            </a:r>
            <a:r>
              <a:rPr lang="fr-FR" altLang="zh-CN" sz="2000" b="1" dirty="0">
                <a:solidFill>
                  <a:srgbClr val="7030A0"/>
                </a:solidFill>
                <a:latin typeface="Times New Roman" pitchFamily="18" charset="0"/>
                <a:ea typeface="仿宋_GB2312" pitchFamily="49" charset="-122"/>
                <a:cs typeface="Times New Roman" pitchFamily="18" charset="0"/>
              </a:rPr>
              <a:t> x</a:t>
            </a:r>
            <a:r>
              <a:rPr lang="fr-FR" altLang="zh-CN" sz="2000" b="1" baseline="-25000" dirty="0">
                <a:solidFill>
                  <a:srgbClr val="7030A0"/>
                </a:solidFill>
                <a:latin typeface="Times New Roman" pitchFamily="18" charset="0"/>
                <a:ea typeface="仿宋_GB2312" pitchFamily="49" charset="-122"/>
                <a:cs typeface="Times New Roman" pitchFamily="18" charset="0"/>
              </a:rPr>
              <a:t>k+1</a:t>
            </a:r>
            <a:r>
              <a:rPr lang="fr-FR" altLang="zh-CN" sz="2000" b="1" dirty="0">
                <a:solidFill>
                  <a:srgbClr val="7030A0"/>
                </a:solidFill>
                <a:latin typeface="Times New Roman" pitchFamily="18" charset="0"/>
                <a:ea typeface="仿宋_GB2312" pitchFamily="49" charset="-122"/>
                <a:cs typeface="Times New Roman" pitchFamily="18" charset="0"/>
              </a:rPr>
              <a:t> … x</a:t>
            </a:r>
            <a:r>
              <a:rPr lang="fr-FR" altLang="zh-CN" sz="2000" b="1" baseline="-25000" dirty="0">
                <a:solidFill>
                  <a:srgbClr val="7030A0"/>
                </a:solidFill>
                <a:latin typeface="Times New Roman" pitchFamily="18" charset="0"/>
                <a:ea typeface="仿宋_GB2312" pitchFamily="49" charset="-122"/>
                <a:cs typeface="Times New Roman" pitchFamily="18" charset="0"/>
              </a:rPr>
              <a:t>n</a:t>
            </a:r>
            <a:r>
              <a:rPr lang="fr-FR" altLang="zh-CN" sz="2000" b="1" dirty="0">
                <a:solidFill>
                  <a:srgbClr val="7030A0"/>
                </a:solidFill>
                <a:latin typeface="Times New Roman" pitchFamily="18" charset="0"/>
                <a:ea typeface="仿宋_GB2312" pitchFamily="49" charset="-122"/>
                <a:cs typeface="Times New Roman" pitchFamily="18" charset="0"/>
              </a:rPr>
              <a:t> </a:t>
            </a:r>
          </a:p>
          <a:p>
            <a:pPr lvl="1">
              <a:lnSpc>
                <a:spcPct val="115000"/>
              </a:lnSpc>
              <a:spcBef>
                <a:spcPts val="2400"/>
              </a:spcBef>
            </a:pPr>
            <a:r>
              <a:rPr lang="zh-CN" altLang="fr-FR" b="1" dirty="0" smtClean="0">
                <a:solidFill>
                  <a:srgbClr val="00B050"/>
                </a:solidFill>
                <a:latin typeface="Times New Roman" pitchFamily="18" charset="0"/>
                <a:ea typeface="仿宋_GB2312" pitchFamily="49" charset="-122"/>
                <a:cs typeface="Times New Roman" pitchFamily="18" charset="0"/>
              </a:rPr>
              <a:t>例</a:t>
            </a:r>
            <a:r>
              <a:rPr lang="fr-FR" altLang="zh-CN" b="1" dirty="0">
                <a:solidFill>
                  <a:srgbClr val="00B050"/>
                </a:solidFill>
                <a:latin typeface="Times New Roman" pitchFamily="18" charset="0"/>
                <a:ea typeface="仿宋_GB2312" pitchFamily="49" charset="-122"/>
                <a:cs typeface="Times New Roman" pitchFamily="18" charset="0"/>
              </a:rPr>
              <a:t>5.7 </a:t>
            </a:r>
            <a:r>
              <a:rPr lang="zh-CN" altLang="fr-FR" b="1" dirty="0">
                <a:solidFill>
                  <a:srgbClr val="00B050"/>
                </a:solidFill>
                <a:latin typeface="Times New Roman" pitchFamily="18" charset="0"/>
                <a:ea typeface="仿宋_GB2312" pitchFamily="49" charset="-122"/>
                <a:cs typeface="Times New Roman" pitchFamily="18" charset="0"/>
              </a:rPr>
              <a:t>设有两个父代的个体串</a:t>
            </a:r>
            <a:r>
              <a:rPr lang="fr-FR" altLang="zh-CN" b="1" dirty="0">
                <a:solidFill>
                  <a:srgbClr val="00B050"/>
                </a:solidFill>
                <a:latin typeface="Times New Roman" pitchFamily="18" charset="0"/>
                <a:ea typeface="仿宋_GB2312" pitchFamily="49" charset="-122"/>
                <a:cs typeface="Times New Roman" pitchFamily="18" charset="0"/>
              </a:rPr>
              <a:t>A=0 0 1 1 0 1 </a:t>
            </a:r>
            <a:r>
              <a:rPr lang="zh-CN" altLang="fr-FR" b="1" dirty="0">
                <a:solidFill>
                  <a:srgbClr val="00B050"/>
                </a:solidFill>
                <a:latin typeface="Times New Roman" pitchFamily="18" charset="0"/>
                <a:ea typeface="仿宋_GB2312" pitchFamily="49" charset="-122"/>
                <a:cs typeface="Times New Roman" pitchFamily="18" charset="0"/>
              </a:rPr>
              <a:t>和</a:t>
            </a:r>
            <a:r>
              <a:rPr lang="fr-FR" altLang="zh-CN" b="1" dirty="0">
                <a:solidFill>
                  <a:srgbClr val="00B050"/>
                </a:solidFill>
                <a:latin typeface="Times New Roman" pitchFamily="18" charset="0"/>
                <a:ea typeface="仿宋_GB2312" pitchFamily="49" charset="-122"/>
                <a:cs typeface="Times New Roman" pitchFamily="18" charset="0"/>
              </a:rPr>
              <a:t>B=1 1 0 0 1 0 </a:t>
            </a:r>
            <a:r>
              <a:rPr lang="zh-CN" altLang="fr-FR" b="1" dirty="0">
                <a:solidFill>
                  <a:srgbClr val="00B050"/>
                </a:solidFill>
                <a:latin typeface="Times New Roman" pitchFamily="18" charset="0"/>
                <a:ea typeface="仿宋_GB2312" pitchFamily="49" charset="-122"/>
                <a:cs typeface="Times New Roman" pitchFamily="18" charset="0"/>
              </a:rPr>
              <a:t>，若随机交叉点为</a:t>
            </a:r>
            <a:r>
              <a:rPr lang="fr-FR" altLang="zh-CN" b="1" dirty="0">
                <a:solidFill>
                  <a:srgbClr val="00B050"/>
                </a:solidFill>
                <a:latin typeface="Times New Roman" pitchFamily="18" charset="0"/>
                <a:ea typeface="仿宋_GB2312" pitchFamily="49" charset="-122"/>
                <a:cs typeface="Times New Roman" pitchFamily="18" charset="0"/>
              </a:rPr>
              <a:t>4</a:t>
            </a:r>
            <a:r>
              <a:rPr lang="zh-CN" altLang="fr-FR" b="1" dirty="0" smtClean="0">
                <a:solidFill>
                  <a:srgbClr val="00B050"/>
                </a:solidFill>
                <a:latin typeface="Times New Roman" pitchFamily="18" charset="0"/>
                <a:ea typeface="仿宋_GB2312" pitchFamily="49" charset="-122"/>
                <a:cs typeface="Times New Roman" pitchFamily="18" charset="0"/>
              </a:rPr>
              <a:t>，</a:t>
            </a:r>
            <a:r>
              <a:rPr lang="en-US" altLang="zh-CN" b="1" dirty="0" smtClean="0">
                <a:solidFill>
                  <a:srgbClr val="00B050"/>
                </a:solidFill>
                <a:latin typeface="Times New Roman" pitchFamily="18" charset="0"/>
                <a:ea typeface="仿宋_GB2312" pitchFamily="49" charset="-122"/>
                <a:cs typeface="Times New Roman" pitchFamily="18" charset="0"/>
              </a:rPr>
              <a:t/>
            </a:r>
            <a:br>
              <a:rPr lang="en-US" altLang="zh-CN" b="1" dirty="0" smtClean="0">
                <a:solidFill>
                  <a:srgbClr val="00B050"/>
                </a:solidFill>
                <a:latin typeface="Times New Roman" pitchFamily="18" charset="0"/>
                <a:ea typeface="仿宋_GB2312" pitchFamily="49" charset="-122"/>
                <a:cs typeface="Times New Roman" pitchFamily="18" charset="0"/>
              </a:rPr>
            </a:br>
            <a:r>
              <a:rPr lang="zh-CN" altLang="fr-FR" b="1" dirty="0" smtClean="0">
                <a:solidFill>
                  <a:srgbClr val="00B050"/>
                </a:solidFill>
                <a:latin typeface="Times New Roman" pitchFamily="18" charset="0"/>
                <a:ea typeface="仿宋_GB2312" pitchFamily="49" charset="-122"/>
                <a:cs typeface="Times New Roman" pitchFamily="18" charset="0"/>
              </a:rPr>
              <a:t>则</a:t>
            </a:r>
            <a:r>
              <a:rPr lang="zh-CN" altLang="fr-FR" b="1" dirty="0">
                <a:solidFill>
                  <a:srgbClr val="00B050"/>
                </a:solidFill>
                <a:latin typeface="Times New Roman" pitchFamily="18" charset="0"/>
                <a:ea typeface="仿宋_GB2312" pitchFamily="49" charset="-122"/>
                <a:cs typeface="Times New Roman" pitchFamily="18" charset="0"/>
              </a:rPr>
              <a:t>交叉后生成的两个新的个体是：</a:t>
            </a:r>
          </a:p>
          <a:p>
            <a:pPr lvl="2">
              <a:lnSpc>
                <a:spcPct val="115000"/>
              </a:lnSpc>
              <a:spcBef>
                <a:spcPts val="600"/>
              </a:spcBef>
            </a:pPr>
            <a:r>
              <a:rPr lang="fr-FR" altLang="zh-CN" b="1" dirty="0">
                <a:solidFill>
                  <a:srgbClr val="00B050"/>
                </a:solidFill>
                <a:latin typeface="Times New Roman" pitchFamily="18" charset="0"/>
                <a:ea typeface="仿宋_GB2312" pitchFamily="49" charset="-122"/>
                <a:cs typeface="Times New Roman" pitchFamily="18" charset="0"/>
              </a:rPr>
              <a:t>    A’= 0 0 1 1 1 0 </a:t>
            </a:r>
          </a:p>
          <a:p>
            <a:pPr lvl="2">
              <a:lnSpc>
                <a:spcPct val="115000"/>
              </a:lnSpc>
              <a:spcBef>
                <a:spcPts val="600"/>
              </a:spcBef>
            </a:pPr>
            <a:r>
              <a:rPr lang="fr-FR" altLang="zh-CN" b="1" dirty="0">
                <a:solidFill>
                  <a:srgbClr val="00B050"/>
                </a:solidFill>
                <a:latin typeface="Times New Roman" pitchFamily="18" charset="0"/>
                <a:ea typeface="仿宋_GB2312" pitchFamily="49" charset="-122"/>
                <a:cs typeface="Times New Roman" pitchFamily="18" charset="0"/>
              </a:rPr>
              <a:t>    B’= 1 1 0 0 0 1 </a:t>
            </a:r>
            <a:endParaRPr lang="en-US" altLang="zh-CN" b="1" dirty="0">
              <a:solidFill>
                <a:srgbClr val="00B050"/>
              </a:solidFill>
              <a:latin typeface="Times New Roman" pitchFamily="18" charset="0"/>
              <a:ea typeface="仿宋_GB2312" pitchFamily="49" charset="-122"/>
              <a:cs typeface="Times New Roman" pitchFamily="18" charset="0"/>
            </a:endParaRPr>
          </a:p>
        </p:txBody>
      </p:sp>
      <p:sp>
        <p:nvSpPr>
          <p:cNvPr id="5" name="Text Box 5"/>
          <p:cNvSpPr txBox="1">
            <a:spLocks noChangeArrowheads="1"/>
          </p:cNvSpPr>
          <p:nvPr/>
        </p:nvSpPr>
        <p:spPr bwMode="auto">
          <a:xfrm>
            <a:off x="1790773" y="18864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215900" y="1449388"/>
            <a:ext cx="8750300" cy="460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15000"/>
              </a:lnSpc>
              <a:buFont typeface="Arial" pitchFamily="34" charset="0"/>
              <a:buChar char="•"/>
            </a:pPr>
            <a:r>
              <a:rPr lang="zh-CN" altLang="en-US" sz="2000" b="1" dirty="0">
                <a:solidFill>
                  <a:srgbClr val="CC0066"/>
                </a:solidFill>
                <a:latin typeface="Times New Roman" pitchFamily="18" charset="0"/>
                <a:ea typeface="幼圆" pitchFamily="49" charset="-122"/>
                <a:cs typeface="Times New Roman" pitchFamily="18" charset="0"/>
              </a:rPr>
              <a:t>两点交叉</a:t>
            </a:r>
          </a:p>
          <a:p>
            <a:pPr lvl="1">
              <a:lnSpc>
                <a:spcPct val="115000"/>
              </a:lnSpc>
              <a:spcBef>
                <a:spcPts val="1200"/>
              </a:spcBef>
            </a:pPr>
            <a:r>
              <a:rPr lang="zh-CN" altLang="en-US" sz="2000" dirty="0" smtClean="0">
                <a:latin typeface="Times New Roman" pitchFamily="18" charset="0"/>
                <a:ea typeface="仿宋_GB2312" pitchFamily="49" charset="-122"/>
                <a:cs typeface="Times New Roman" pitchFamily="18" charset="0"/>
              </a:rPr>
              <a:t>先</a:t>
            </a:r>
            <a:r>
              <a:rPr lang="zh-CN" altLang="en-US" sz="2000" dirty="0">
                <a:latin typeface="Times New Roman" pitchFamily="18" charset="0"/>
                <a:ea typeface="仿宋_GB2312" pitchFamily="49" charset="-122"/>
                <a:cs typeface="Times New Roman" pitchFamily="18" charset="0"/>
              </a:rPr>
              <a:t>在两个父代个体的编码串中</a:t>
            </a:r>
            <a:r>
              <a:rPr lang="zh-CN" altLang="en-US" sz="2000" b="1" dirty="0">
                <a:solidFill>
                  <a:srgbClr val="3333FF"/>
                </a:solidFill>
                <a:latin typeface="Times New Roman" pitchFamily="18" charset="0"/>
                <a:ea typeface="仿宋_GB2312" pitchFamily="49" charset="-122"/>
                <a:cs typeface="Times New Roman" pitchFamily="18" charset="0"/>
              </a:rPr>
              <a:t>随机设定两个交叉点</a:t>
            </a:r>
            <a:r>
              <a:rPr lang="zh-CN" altLang="en-US" sz="2000" dirty="0">
                <a:latin typeface="Times New Roman" pitchFamily="18" charset="0"/>
                <a:ea typeface="仿宋_GB2312" pitchFamily="49" charset="-122"/>
                <a:cs typeface="Times New Roman" pitchFamily="18" charset="0"/>
              </a:rPr>
              <a:t>，然后再</a:t>
            </a:r>
            <a:r>
              <a:rPr lang="zh-CN" altLang="en-US" sz="2000" b="1" dirty="0">
                <a:solidFill>
                  <a:srgbClr val="3333FF"/>
                </a:solidFill>
                <a:latin typeface="Times New Roman" pitchFamily="18" charset="0"/>
                <a:ea typeface="仿宋_GB2312" pitchFamily="49" charset="-122"/>
                <a:cs typeface="Times New Roman" pitchFamily="18" charset="0"/>
              </a:rPr>
              <a:t>按这两个交叉点进行部分基因交换</a:t>
            </a:r>
            <a:r>
              <a:rPr lang="zh-CN" altLang="en-US" sz="2000" dirty="0">
                <a:latin typeface="Times New Roman" pitchFamily="18" charset="0"/>
                <a:ea typeface="仿宋_GB2312" pitchFamily="49" charset="-122"/>
                <a:cs typeface="Times New Roman" pitchFamily="18" charset="0"/>
              </a:rPr>
              <a:t>，生成子代中的两个新的个体。</a:t>
            </a:r>
          </a:p>
          <a:p>
            <a:pPr lvl="1">
              <a:lnSpc>
                <a:spcPct val="115000"/>
              </a:lnSpc>
              <a:spcBef>
                <a:spcPts val="1800"/>
              </a:spcBef>
            </a:pPr>
            <a:r>
              <a:rPr lang="zh-CN" altLang="en-US" sz="2000" b="1" dirty="0" smtClean="0">
                <a:solidFill>
                  <a:srgbClr val="7030A0"/>
                </a:solidFill>
                <a:latin typeface="Times New Roman" pitchFamily="18" charset="0"/>
                <a:ea typeface="仿宋_GB2312" pitchFamily="49" charset="-122"/>
                <a:cs typeface="Times New Roman" pitchFamily="18" charset="0"/>
              </a:rPr>
              <a:t>假设</a:t>
            </a:r>
            <a:r>
              <a:rPr lang="zh-CN" altLang="en-US" sz="2000" b="1" dirty="0">
                <a:solidFill>
                  <a:srgbClr val="7030A0"/>
                </a:solidFill>
                <a:latin typeface="Times New Roman" pitchFamily="18" charset="0"/>
                <a:ea typeface="仿宋_GB2312" pitchFamily="49" charset="-122"/>
                <a:cs typeface="Times New Roman" pitchFamily="18" charset="0"/>
              </a:rPr>
              <a:t>两个父代的个体串分别是：</a:t>
            </a:r>
          </a:p>
          <a:p>
            <a:pPr lvl="1">
              <a:lnSpc>
                <a:spcPct val="115000"/>
              </a:lnSpc>
            </a:pPr>
            <a:r>
              <a:rPr lang="zh-CN" altLang="en-US" sz="2000" b="1" dirty="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X=x</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 x</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 … x</a:t>
            </a:r>
            <a:r>
              <a:rPr lang="en-US" altLang="zh-CN" sz="2000" b="1" baseline="-25000" dirty="0">
                <a:solidFill>
                  <a:srgbClr val="7030A0"/>
                </a:solidFill>
                <a:latin typeface="Times New Roman" pitchFamily="18" charset="0"/>
                <a:ea typeface="仿宋_GB2312" pitchFamily="49" charset="-122"/>
                <a:cs typeface="Times New Roman" pitchFamily="18" charset="0"/>
              </a:rPr>
              <a:t>i</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x</a:t>
            </a:r>
            <a:r>
              <a:rPr lang="en-US" altLang="zh-CN" sz="2000" b="1" baseline="-25000" dirty="0" err="1">
                <a:solidFill>
                  <a:srgbClr val="7030A0"/>
                </a:solidFill>
                <a:latin typeface="Times New Roman" pitchFamily="18" charset="0"/>
                <a:ea typeface="仿宋_GB2312" pitchFamily="49" charset="-122"/>
                <a:cs typeface="Times New Roman" pitchFamily="18" charset="0"/>
              </a:rPr>
              <a:t>j</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smtClean="0">
                <a:solidFill>
                  <a:srgbClr val="7030A0"/>
                </a:solidFill>
                <a:latin typeface="Times New Roman" pitchFamily="18" charset="0"/>
                <a:ea typeface="仿宋_GB2312" pitchFamily="49" charset="-122"/>
                <a:cs typeface="Times New Roman" pitchFamily="18" charset="0"/>
              </a:rPr>
              <a:t>x</a:t>
            </a:r>
            <a:r>
              <a:rPr lang="en-US" altLang="zh-CN" sz="2000" b="1" baseline="-25000" dirty="0" err="1" smtClean="0">
                <a:solidFill>
                  <a:srgbClr val="7030A0"/>
                </a:solidFill>
                <a:latin typeface="Times New Roman" pitchFamily="18" charset="0"/>
                <a:ea typeface="仿宋_GB2312" pitchFamily="49" charset="-122"/>
                <a:cs typeface="Times New Roman" pitchFamily="18" charset="0"/>
              </a:rPr>
              <a:t>n</a:t>
            </a:r>
            <a:r>
              <a:rPr lang="en-US" altLang="zh-CN" sz="2000" b="1" baseline="-25000" dirty="0">
                <a:solidFill>
                  <a:srgbClr val="7030A0"/>
                </a:solidFill>
                <a:latin typeface="Times New Roman" pitchFamily="18" charset="0"/>
                <a:ea typeface="仿宋_GB2312" pitchFamily="49" charset="-122"/>
                <a:cs typeface="Times New Roman" pitchFamily="18" charset="0"/>
              </a:rPr>
              <a:t> </a:t>
            </a:r>
            <a:r>
              <a:rPr lang="en-US" altLang="zh-CN" sz="2000" b="1" dirty="0" smtClean="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Y=y</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 y</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i</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j</a:t>
            </a:r>
            <a:r>
              <a:rPr lang="en-US" altLang="zh-CN" sz="2000" b="1" dirty="0">
                <a:solidFill>
                  <a:srgbClr val="7030A0"/>
                </a:solidFill>
                <a:latin typeface="Times New Roman" pitchFamily="18" charset="0"/>
                <a:ea typeface="仿宋_GB2312" pitchFamily="49" charset="-122"/>
                <a:cs typeface="Times New Roman" pitchFamily="18" charset="0"/>
              </a:rPr>
              <a:t> …,</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n</a:t>
            </a:r>
            <a:endParaRPr lang="en-US" altLang="zh-CN" sz="2000" b="1" dirty="0">
              <a:solidFill>
                <a:srgbClr val="7030A0"/>
              </a:solidFill>
              <a:latin typeface="Times New Roman" pitchFamily="18" charset="0"/>
              <a:ea typeface="仿宋_GB2312" pitchFamily="49" charset="-122"/>
              <a:cs typeface="Times New Roman" pitchFamily="18" charset="0"/>
            </a:endParaRPr>
          </a:p>
          <a:p>
            <a:pPr lvl="1">
              <a:lnSpc>
                <a:spcPct val="115000"/>
              </a:lnSpc>
            </a:pPr>
            <a:r>
              <a:rPr lang="zh-CN" altLang="en-US" sz="2000" b="1" dirty="0" smtClean="0">
                <a:solidFill>
                  <a:srgbClr val="7030A0"/>
                </a:solidFill>
                <a:latin typeface="Times New Roman" pitchFamily="18" charset="0"/>
                <a:ea typeface="仿宋_GB2312" pitchFamily="49" charset="-122"/>
                <a:cs typeface="Times New Roman" pitchFamily="18" charset="0"/>
              </a:rPr>
              <a:t>随机</a:t>
            </a:r>
            <a:r>
              <a:rPr lang="zh-CN" altLang="en-US" sz="2000" b="1" dirty="0">
                <a:solidFill>
                  <a:srgbClr val="7030A0"/>
                </a:solidFill>
                <a:latin typeface="Times New Roman" pitchFamily="18" charset="0"/>
                <a:ea typeface="仿宋_GB2312" pitchFamily="49" charset="-122"/>
                <a:cs typeface="Times New Roman" pitchFamily="18" charset="0"/>
              </a:rPr>
              <a:t>设定第</a:t>
            </a:r>
            <a:r>
              <a:rPr lang="en-US" altLang="zh-CN" sz="2000" b="1" dirty="0">
                <a:solidFill>
                  <a:srgbClr val="7030A0"/>
                </a:solidFill>
                <a:latin typeface="Times New Roman" pitchFamily="18" charset="0"/>
                <a:ea typeface="仿宋_GB2312" pitchFamily="49" charset="-122"/>
                <a:cs typeface="Times New Roman" pitchFamily="18" charset="0"/>
              </a:rPr>
              <a:t>i</a:t>
            </a:r>
            <a:r>
              <a:rPr lang="zh-CN" altLang="en-US" sz="2000" b="1" dirty="0">
                <a:solidFill>
                  <a:srgbClr val="7030A0"/>
                </a:solidFill>
                <a:latin typeface="Times New Roman" pitchFamily="18" charset="0"/>
                <a:ea typeface="仿宋_GB2312" pitchFamily="49" charset="-122"/>
                <a:cs typeface="Times New Roman" pitchFamily="18" charset="0"/>
              </a:rPr>
              <a:t>、</a:t>
            </a:r>
            <a:r>
              <a:rPr lang="en-US" altLang="zh-CN" sz="2000" b="1" dirty="0">
                <a:solidFill>
                  <a:srgbClr val="7030A0"/>
                </a:solidFill>
                <a:latin typeface="Times New Roman" pitchFamily="18" charset="0"/>
                <a:ea typeface="仿宋_GB2312" pitchFamily="49" charset="-122"/>
                <a:cs typeface="Times New Roman" pitchFamily="18" charset="0"/>
              </a:rPr>
              <a:t>j</a:t>
            </a:r>
            <a:r>
              <a:rPr lang="zh-CN" altLang="en-US" sz="2000" b="1" dirty="0">
                <a:solidFill>
                  <a:srgbClr val="7030A0"/>
                </a:solidFill>
                <a:latin typeface="Times New Roman" pitchFamily="18" charset="0"/>
                <a:ea typeface="仿宋_GB2312" pitchFamily="49" charset="-122"/>
                <a:cs typeface="Times New Roman" pitchFamily="18" charset="0"/>
              </a:rPr>
              <a:t>位为两个交叉点（其中</a:t>
            </a:r>
            <a:r>
              <a:rPr lang="en-US" altLang="zh-CN" sz="2000" b="1" dirty="0">
                <a:solidFill>
                  <a:srgbClr val="7030A0"/>
                </a:solidFill>
                <a:latin typeface="Times New Roman" pitchFamily="18" charset="0"/>
                <a:ea typeface="仿宋_GB2312" pitchFamily="49" charset="-122"/>
                <a:cs typeface="Times New Roman" pitchFamily="18" charset="0"/>
              </a:rPr>
              <a:t>i&lt;j&lt;n</a:t>
            </a:r>
            <a:r>
              <a:rPr lang="zh-CN" altLang="en-US" sz="2000" b="1" dirty="0" smtClean="0">
                <a:solidFill>
                  <a:srgbClr val="7030A0"/>
                </a:solidFill>
                <a:latin typeface="Times New Roman" pitchFamily="18" charset="0"/>
                <a:ea typeface="仿宋_GB2312" pitchFamily="49" charset="-122"/>
                <a:cs typeface="Times New Roman" pitchFamily="18" charset="0"/>
              </a:rPr>
              <a:t>），交叉</a:t>
            </a:r>
            <a:r>
              <a:rPr lang="zh-CN" altLang="en-US" sz="2000" b="1" dirty="0">
                <a:solidFill>
                  <a:srgbClr val="7030A0"/>
                </a:solidFill>
                <a:latin typeface="Times New Roman" pitchFamily="18" charset="0"/>
                <a:ea typeface="仿宋_GB2312" pitchFamily="49" charset="-122"/>
                <a:cs typeface="Times New Roman" pitchFamily="18" charset="0"/>
              </a:rPr>
              <a:t>后生成的两个新的个体是：</a:t>
            </a:r>
          </a:p>
          <a:p>
            <a:pPr lvl="1">
              <a:lnSpc>
                <a:spcPct val="115000"/>
              </a:lnSpc>
            </a:pPr>
            <a:r>
              <a:rPr lang="zh-CN" altLang="en-US" sz="2000" b="1" dirty="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X’= x</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 x</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 … x</a:t>
            </a:r>
            <a:r>
              <a:rPr lang="en-US" altLang="zh-CN" sz="2000" b="1" baseline="-25000" dirty="0">
                <a:solidFill>
                  <a:srgbClr val="7030A0"/>
                </a:solidFill>
                <a:latin typeface="Times New Roman" pitchFamily="18" charset="0"/>
                <a:ea typeface="仿宋_GB2312" pitchFamily="49" charset="-122"/>
                <a:cs typeface="Times New Roman" pitchFamily="18" charset="0"/>
              </a:rPr>
              <a:t>i</a:t>
            </a:r>
            <a:r>
              <a:rPr lang="en-US" altLang="zh-CN" sz="2000" b="1" dirty="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FF0000"/>
                </a:solidFill>
                <a:latin typeface="Times New Roman" pitchFamily="18" charset="0"/>
                <a:ea typeface="仿宋_GB2312" pitchFamily="49" charset="-122"/>
                <a:cs typeface="Times New Roman" pitchFamily="18" charset="0"/>
              </a:rPr>
              <a:t>y</a:t>
            </a:r>
            <a:r>
              <a:rPr lang="en-US" altLang="zh-CN" sz="2000" b="1" baseline="-25000" dirty="0">
                <a:solidFill>
                  <a:srgbClr val="FF0000"/>
                </a:solidFill>
                <a:latin typeface="Times New Roman" pitchFamily="18" charset="0"/>
                <a:ea typeface="仿宋_GB2312" pitchFamily="49" charset="-122"/>
                <a:cs typeface="Times New Roman" pitchFamily="18" charset="0"/>
              </a:rPr>
              <a:t>i+1</a:t>
            </a:r>
            <a:r>
              <a:rPr lang="en-US" altLang="zh-CN" sz="2000" b="1" dirty="0">
                <a:solidFill>
                  <a:srgbClr val="FF0000"/>
                </a:solidFill>
                <a:latin typeface="Times New Roman" pitchFamily="18" charset="0"/>
                <a:ea typeface="仿宋_GB2312" pitchFamily="49" charset="-122"/>
                <a:cs typeface="Times New Roman" pitchFamily="18" charset="0"/>
              </a:rPr>
              <a:t> … </a:t>
            </a:r>
            <a:r>
              <a:rPr lang="en-US" altLang="zh-CN" sz="2000" b="1" dirty="0" err="1">
                <a:solidFill>
                  <a:srgbClr val="FF0000"/>
                </a:solidFill>
                <a:latin typeface="Times New Roman" pitchFamily="18" charset="0"/>
                <a:ea typeface="仿宋_GB2312" pitchFamily="49" charset="-122"/>
                <a:cs typeface="Times New Roman" pitchFamily="18" charset="0"/>
              </a:rPr>
              <a:t>y</a:t>
            </a:r>
            <a:r>
              <a:rPr lang="en-US" altLang="zh-CN" sz="2000" b="1" baseline="-25000" dirty="0" err="1">
                <a:solidFill>
                  <a:srgbClr val="FF0000"/>
                </a:solidFill>
                <a:latin typeface="Times New Roman" pitchFamily="18" charset="0"/>
                <a:ea typeface="仿宋_GB2312" pitchFamily="49" charset="-122"/>
                <a:cs typeface="Times New Roman" pitchFamily="18" charset="0"/>
              </a:rPr>
              <a:t>j</a:t>
            </a:r>
            <a:r>
              <a:rPr lang="en-US" altLang="zh-CN" sz="2000" b="1" dirty="0">
                <a:solidFill>
                  <a:srgbClr val="FF000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x</a:t>
            </a:r>
            <a:r>
              <a:rPr lang="en-US" altLang="zh-CN" sz="2000" b="1" baseline="-25000" dirty="0">
                <a:solidFill>
                  <a:srgbClr val="7030A0"/>
                </a:solidFill>
                <a:latin typeface="Times New Roman" pitchFamily="18" charset="0"/>
                <a:ea typeface="仿宋_GB2312" pitchFamily="49" charset="-122"/>
                <a:cs typeface="Times New Roman" pitchFamily="18" charset="0"/>
              </a:rPr>
              <a:t>j+1</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x</a:t>
            </a:r>
            <a:r>
              <a:rPr lang="en-US" altLang="zh-CN" sz="2000" b="1" baseline="-25000" dirty="0" err="1">
                <a:solidFill>
                  <a:srgbClr val="7030A0"/>
                </a:solidFill>
                <a:latin typeface="Times New Roman" pitchFamily="18" charset="0"/>
                <a:ea typeface="仿宋_GB2312" pitchFamily="49" charset="-122"/>
                <a:cs typeface="Times New Roman" pitchFamily="18" charset="0"/>
              </a:rPr>
              <a:t>n</a:t>
            </a:r>
            <a:r>
              <a:rPr lang="en-US" altLang="zh-CN" sz="2000" b="1" dirty="0">
                <a:solidFill>
                  <a:srgbClr val="7030A0"/>
                </a:solidFill>
                <a:latin typeface="Times New Roman" pitchFamily="18" charset="0"/>
                <a:ea typeface="仿宋_GB2312" pitchFamily="49" charset="-122"/>
                <a:cs typeface="Times New Roman" pitchFamily="18" charset="0"/>
              </a:rPr>
              <a:t> </a:t>
            </a:r>
            <a:r>
              <a:rPr lang="en-US" altLang="zh-CN" sz="2000" b="1" dirty="0" smtClean="0">
                <a:solidFill>
                  <a:srgbClr val="7030A0"/>
                </a:solidFill>
                <a:latin typeface="Times New Roman" pitchFamily="18" charset="0"/>
                <a:ea typeface="仿宋_GB2312" pitchFamily="49" charset="-122"/>
                <a:cs typeface="Times New Roman" pitchFamily="18" charset="0"/>
              </a:rPr>
              <a:t>     </a:t>
            </a:r>
            <a:r>
              <a:rPr lang="fr-FR" altLang="zh-CN" sz="2000" b="1" dirty="0" smtClean="0">
                <a:solidFill>
                  <a:srgbClr val="7030A0"/>
                </a:solidFill>
                <a:latin typeface="Times New Roman" pitchFamily="18" charset="0"/>
                <a:ea typeface="仿宋_GB2312" pitchFamily="49" charset="-122"/>
                <a:cs typeface="Times New Roman" pitchFamily="18" charset="0"/>
              </a:rPr>
              <a:t> </a:t>
            </a:r>
            <a:r>
              <a:rPr lang="fr-FR" altLang="zh-CN" sz="2000" b="1" dirty="0">
                <a:solidFill>
                  <a:srgbClr val="7030A0"/>
                </a:solidFill>
                <a:latin typeface="Times New Roman" pitchFamily="18" charset="0"/>
                <a:ea typeface="仿宋_GB2312" pitchFamily="49" charset="-122"/>
                <a:cs typeface="Times New Roman" pitchFamily="18" charset="0"/>
              </a:rPr>
              <a:t>Y’= y</a:t>
            </a:r>
            <a:r>
              <a:rPr lang="fr-FR" altLang="zh-CN" sz="2000" b="1" baseline="-25000" dirty="0">
                <a:solidFill>
                  <a:srgbClr val="7030A0"/>
                </a:solidFill>
                <a:latin typeface="Times New Roman" pitchFamily="18" charset="0"/>
                <a:ea typeface="仿宋_GB2312" pitchFamily="49" charset="-122"/>
                <a:cs typeface="Times New Roman" pitchFamily="18" charset="0"/>
              </a:rPr>
              <a:t>1</a:t>
            </a:r>
            <a:r>
              <a:rPr lang="fr-FR" altLang="zh-CN" sz="2000" b="1" dirty="0">
                <a:solidFill>
                  <a:srgbClr val="7030A0"/>
                </a:solidFill>
                <a:latin typeface="Times New Roman" pitchFamily="18" charset="0"/>
                <a:ea typeface="仿宋_GB2312" pitchFamily="49" charset="-122"/>
                <a:cs typeface="Times New Roman" pitchFamily="18" charset="0"/>
              </a:rPr>
              <a:t> y</a:t>
            </a:r>
            <a:r>
              <a:rPr lang="fr-FR" altLang="zh-CN" sz="2000" b="1" baseline="-25000" dirty="0">
                <a:solidFill>
                  <a:srgbClr val="7030A0"/>
                </a:solidFill>
                <a:latin typeface="Times New Roman" pitchFamily="18" charset="0"/>
                <a:ea typeface="仿宋_GB2312" pitchFamily="49" charset="-122"/>
                <a:cs typeface="Times New Roman" pitchFamily="18" charset="0"/>
              </a:rPr>
              <a:t>2</a:t>
            </a:r>
            <a:r>
              <a:rPr lang="fr-FR" altLang="zh-CN" sz="2000" b="1" dirty="0">
                <a:solidFill>
                  <a:srgbClr val="7030A0"/>
                </a:solidFill>
                <a:latin typeface="Times New Roman" pitchFamily="18" charset="0"/>
                <a:ea typeface="仿宋_GB2312" pitchFamily="49" charset="-122"/>
                <a:cs typeface="Times New Roman" pitchFamily="18" charset="0"/>
              </a:rPr>
              <a:t> … y</a:t>
            </a:r>
            <a:r>
              <a:rPr lang="fr-FR" altLang="zh-CN" sz="2000" b="1" baseline="-25000" dirty="0">
                <a:solidFill>
                  <a:srgbClr val="7030A0"/>
                </a:solidFill>
                <a:latin typeface="Times New Roman" pitchFamily="18" charset="0"/>
                <a:ea typeface="仿宋_GB2312" pitchFamily="49" charset="-122"/>
                <a:cs typeface="Times New Roman" pitchFamily="18" charset="0"/>
              </a:rPr>
              <a:t>i</a:t>
            </a:r>
            <a:r>
              <a:rPr lang="fr-FR" altLang="zh-CN" sz="2000" b="1" dirty="0">
                <a:solidFill>
                  <a:srgbClr val="7030A0"/>
                </a:solidFill>
                <a:latin typeface="Times New Roman" pitchFamily="18" charset="0"/>
                <a:ea typeface="仿宋_GB2312" pitchFamily="49" charset="-122"/>
                <a:cs typeface="Times New Roman" pitchFamily="18" charset="0"/>
              </a:rPr>
              <a:t> </a:t>
            </a:r>
            <a:r>
              <a:rPr lang="fr-FR" altLang="zh-CN" sz="2000" b="1" dirty="0">
                <a:solidFill>
                  <a:srgbClr val="FF0000"/>
                </a:solidFill>
                <a:latin typeface="Times New Roman" pitchFamily="18" charset="0"/>
                <a:ea typeface="仿宋_GB2312" pitchFamily="49" charset="-122"/>
                <a:cs typeface="Times New Roman" pitchFamily="18" charset="0"/>
              </a:rPr>
              <a:t>x</a:t>
            </a:r>
            <a:r>
              <a:rPr lang="fr-FR" altLang="zh-CN" sz="2000" b="1" baseline="-25000" dirty="0">
                <a:solidFill>
                  <a:srgbClr val="FF0000"/>
                </a:solidFill>
                <a:latin typeface="Times New Roman" pitchFamily="18" charset="0"/>
                <a:ea typeface="仿宋_GB2312" pitchFamily="49" charset="-122"/>
                <a:cs typeface="Times New Roman" pitchFamily="18" charset="0"/>
              </a:rPr>
              <a:t>i+1</a:t>
            </a:r>
            <a:r>
              <a:rPr lang="fr-FR" altLang="zh-CN" sz="2000" b="1" dirty="0">
                <a:solidFill>
                  <a:srgbClr val="FF0000"/>
                </a:solidFill>
                <a:latin typeface="Times New Roman" pitchFamily="18" charset="0"/>
                <a:ea typeface="仿宋_GB2312" pitchFamily="49" charset="-122"/>
                <a:cs typeface="Times New Roman" pitchFamily="18" charset="0"/>
              </a:rPr>
              <a:t> … x</a:t>
            </a:r>
            <a:r>
              <a:rPr lang="fr-FR" altLang="zh-CN" sz="2000" b="1" baseline="-25000" dirty="0">
                <a:solidFill>
                  <a:srgbClr val="FF0000"/>
                </a:solidFill>
                <a:latin typeface="Times New Roman" pitchFamily="18" charset="0"/>
                <a:ea typeface="仿宋_GB2312" pitchFamily="49" charset="-122"/>
                <a:cs typeface="Times New Roman" pitchFamily="18" charset="0"/>
              </a:rPr>
              <a:t>j</a:t>
            </a:r>
            <a:r>
              <a:rPr lang="fr-FR" altLang="zh-CN" sz="2000" b="1" dirty="0">
                <a:solidFill>
                  <a:srgbClr val="FF0000"/>
                </a:solidFill>
                <a:latin typeface="Times New Roman" pitchFamily="18" charset="0"/>
                <a:ea typeface="仿宋_GB2312" pitchFamily="49" charset="-122"/>
                <a:cs typeface="Times New Roman" pitchFamily="18" charset="0"/>
              </a:rPr>
              <a:t> </a:t>
            </a:r>
            <a:r>
              <a:rPr lang="fr-FR" altLang="zh-CN" sz="2000" b="1" dirty="0">
                <a:solidFill>
                  <a:srgbClr val="7030A0"/>
                </a:solidFill>
                <a:latin typeface="Times New Roman" pitchFamily="18" charset="0"/>
                <a:ea typeface="仿宋_GB2312" pitchFamily="49" charset="-122"/>
                <a:cs typeface="Times New Roman" pitchFamily="18" charset="0"/>
              </a:rPr>
              <a:t>y</a:t>
            </a:r>
            <a:r>
              <a:rPr lang="fr-FR" altLang="zh-CN" sz="2000" b="1" baseline="-25000" dirty="0">
                <a:solidFill>
                  <a:srgbClr val="7030A0"/>
                </a:solidFill>
                <a:latin typeface="Times New Roman" pitchFamily="18" charset="0"/>
                <a:ea typeface="仿宋_GB2312" pitchFamily="49" charset="-122"/>
                <a:cs typeface="Times New Roman" pitchFamily="18" charset="0"/>
              </a:rPr>
              <a:t>j+1</a:t>
            </a:r>
            <a:r>
              <a:rPr lang="fr-FR" altLang="zh-CN" sz="2000" b="1" dirty="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a:t>
            </a:r>
            <a:r>
              <a:rPr lang="fr-FR" altLang="zh-CN" sz="2000" b="1" dirty="0">
                <a:solidFill>
                  <a:srgbClr val="7030A0"/>
                </a:solidFill>
                <a:latin typeface="Times New Roman" pitchFamily="18" charset="0"/>
                <a:ea typeface="仿宋_GB2312" pitchFamily="49" charset="-122"/>
                <a:cs typeface="Times New Roman" pitchFamily="18" charset="0"/>
              </a:rPr>
              <a:t> y</a:t>
            </a:r>
            <a:r>
              <a:rPr lang="fr-FR" altLang="zh-CN" sz="2000" b="1" baseline="-25000" dirty="0">
                <a:solidFill>
                  <a:srgbClr val="7030A0"/>
                </a:solidFill>
                <a:latin typeface="Times New Roman" pitchFamily="18" charset="0"/>
                <a:ea typeface="仿宋_GB2312" pitchFamily="49" charset="-122"/>
                <a:cs typeface="Times New Roman" pitchFamily="18" charset="0"/>
              </a:rPr>
              <a:t>n</a:t>
            </a:r>
            <a:r>
              <a:rPr lang="fr-FR" altLang="zh-CN" sz="2000" b="1" dirty="0">
                <a:solidFill>
                  <a:srgbClr val="7030A0"/>
                </a:solidFill>
                <a:latin typeface="Times New Roman" pitchFamily="18" charset="0"/>
                <a:ea typeface="仿宋_GB2312" pitchFamily="49" charset="-122"/>
                <a:cs typeface="Times New Roman" pitchFamily="18" charset="0"/>
              </a:rPr>
              <a:t> </a:t>
            </a:r>
          </a:p>
          <a:p>
            <a:pPr lvl="1">
              <a:lnSpc>
                <a:spcPct val="115000"/>
              </a:lnSpc>
              <a:spcBef>
                <a:spcPts val="1800"/>
              </a:spcBef>
            </a:pPr>
            <a:r>
              <a:rPr lang="zh-CN" altLang="fr-FR" sz="2000" b="1" dirty="0">
                <a:solidFill>
                  <a:srgbClr val="00B050"/>
                </a:solidFill>
                <a:latin typeface="Times New Roman" pitchFamily="18" charset="0"/>
                <a:ea typeface="仿宋_GB2312" pitchFamily="49" charset="-122"/>
                <a:cs typeface="Times New Roman" pitchFamily="18" charset="0"/>
              </a:rPr>
              <a:t>    </a:t>
            </a:r>
            <a:r>
              <a:rPr lang="zh-CN" altLang="fr-FR" sz="2000" b="1" dirty="0" smtClean="0">
                <a:solidFill>
                  <a:srgbClr val="00B050"/>
                </a:solidFill>
                <a:latin typeface="Times New Roman" pitchFamily="18" charset="0"/>
                <a:ea typeface="仿宋_GB2312" pitchFamily="49" charset="-122"/>
                <a:cs typeface="Times New Roman" pitchFamily="18" charset="0"/>
              </a:rPr>
              <a:t>例</a:t>
            </a:r>
            <a:r>
              <a:rPr lang="fr-FR" altLang="zh-CN" sz="2000" b="1" dirty="0" smtClean="0">
                <a:solidFill>
                  <a:srgbClr val="00B050"/>
                </a:solidFill>
                <a:latin typeface="Times New Roman" pitchFamily="18" charset="0"/>
                <a:ea typeface="仿宋_GB2312" pitchFamily="49" charset="-122"/>
                <a:cs typeface="Times New Roman" pitchFamily="18" charset="0"/>
              </a:rPr>
              <a:t>: </a:t>
            </a:r>
            <a:r>
              <a:rPr lang="zh-CN" altLang="fr-FR" sz="2000" b="1" dirty="0" smtClean="0">
                <a:solidFill>
                  <a:srgbClr val="00B050"/>
                </a:solidFill>
                <a:latin typeface="Times New Roman" pitchFamily="18" charset="0"/>
                <a:ea typeface="仿宋_GB2312" pitchFamily="49" charset="-122"/>
                <a:cs typeface="Times New Roman" pitchFamily="18" charset="0"/>
              </a:rPr>
              <a:t>设有</a:t>
            </a:r>
            <a:r>
              <a:rPr lang="zh-CN" altLang="fr-FR" sz="2000" b="1" dirty="0">
                <a:solidFill>
                  <a:srgbClr val="00B050"/>
                </a:solidFill>
                <a:latin typeface="Times New Roman" pitchFamily="18" charset="0"/>
                <a:ea typeface="仿宋_GB2312" pitchFamily="49" charset="-122"/>
                <a:cs typeface="Times New Roman" pitchFamily="18" charset="0"/>
              </a:rPr>
              <a:t>两个父代的个体串</a:t>
            </a:r>
            <a:r>
              <a:rPr lang="fr-FR" altLang="zh-CN" sz="2000" b="1" dirty="0">
                <a:solidFill>
                  <a:srgbClr val="00B050"/>
                </a:solidFill>
                <a:latin typeface="Times New Roman" pitchFamily="18" charset="0"/>
                <a:ea typeface="仿宋_GB2312" pitchFamily="49" charset="-122"/>
                <a:cs typeface="Times New Roman" pitchFamily="18" charset="0"/>
              </a:rPr>
              <a:t>A= 0 0 1 </a:t>
            </a:r>
            <a:r>
              <a:rPr lang="fr-FR" altLang="zh-CN" sz="2000" b="1" dirty="0">
                <a:solidFill>
                  <a:srgbClr val="3333FF"/>
                </a:solidFill>
                <a:latin typeface="Times New Roman" pitchFamily="18" charset="0"/>
                <a:ea typeface="仿宋_GB2312" pitchFamily="49" charset="-122"/>
                <a:cs typeface="Times New Roman" pitchFamily="18" charset="0"/>
              </a:rPr>
              <a:t>1 0</a:t>
            </a:r>
            <a:r>
              <a:rPr lang="fr-FR" altLang="zh-CN" sz="2000" b="1" dirty="0">
                <a:solidFill>
                  <a:srgbClr val="00B050"/>
                </a:solidFill>
                <a:latin typeface="Times New Roman" pitchFamily="18" charset="0"/>
                <a:ea typeface="仿宋_GB2312" pitchFamily="49" charset="-122"/>
                <a:cs typeface="Times New Roman" pitchFamily="18" charset="0"/>
              </a:rPr>
              <a:t> 1 </a:t>
            </a:r>
            <a:r>
              <a:rPr lang="zh-CN" altLang="fr-FR" sz="2000" b="1" dirty="0">
                <a:solidFill>
                  <a:srgbClr val="00B050"/>
                </a:solidFill>
                <a:latin typeface="Times New Roman" pitchFamily="18" charset="0"/>
                <a:ea typeface="仿宋_GB2312" pitchFamily="49" charset="-122"/>
                <a:cs typeface="Times New Roman" pitchFamily="18" charset="0"/>
              </a:rPr>
              <a:t>和</a:t>
            </a:r>
            <a:r>
              <a:rPr lang="fr-FR" altLang="zh-CN" sz="2000" b="1" dirty="0">
                <a:solidFill>
                  <a:srgbClr val="00B050"/>
                </a:solidFill>
                <a:latin typeface="Times New Roman" pitchFamily="18" charset="0"/>
                <a:ea typeface="仿宋_GB2312" pitchFamily="49" charset="-122"/>
                <a:cs typeface="Times New Roman" pitchFamily="18" charset="0"/>
              </a:rPr>
              <a:t>B= 1 1 0 </a:t>
            </a:r>
            <a:r>
              <a:rPr lang="fr-FR" altLang="zh-CN" sz="2000" b="1" dirty="0">
                <a:solidFill>
                  <a:srgbClr val="3333FF"/>
                </a:solidFill>
                <a:latin typeface="Times New Roman" pitchFamily="18" charset="0"/>
                <a:ea typeface="仿宋_GB2312" pitchFamily="49" charset="-122"/>
                <a:cs typeface="Times New Roman" pitchFamily="18" charset="0"/>
              </a:rPr>
              <a:t>0 1 </a:t>
            </a:r>
            <a:r>
              <a:rPr lang="fr-FR" altLang="zh-CN" sz="2000" b="1" dirty="0">
                <a:solidFill>
                  <a:srgbClr val="00B050"/>
                </a:solidFill>
                <a:latin typeface="Times New Roman" pitchFamily="18" charset="0"/>
                <a:ea typeface="仿宋_GB2312" pitchFamily="49" charset="-122"/>
                <a:cs typeface="Times New Roman" pitchFamily="18" charset="0"/>
              </a:rPr>
              <a:t>0 </a:t>
            </a:r>
            <a:r>
              <a:rPr lang="zh-CN" altLang="fr-FR" sz="2000" b="1" dirty="0">
                <a:solidFill>
                  <a:srgbClr val="00B050"/>
                </a:solidFill>
                <a:latin typeface="Times New Roman" pitchFamily="18" charset="0"/>
                <a:ea typeface="仿宋_GB2312" pitchFamily="49" charset="-122"/>
                <a:cs typeface="Times New Roman" pitchFamily="18" charset="0"/>
              </a:rPr>
              <a:t>，若随机交叉点为</a:t>
            </a:r>
            <a:r>
              <a:rPr lang="fr-FR" altLang="zh-CN" sz="2000" b="1" dirty="0">
                <a:solidFill>
                  <a:srgbClr val="00B050"/>
                </a:solidFill>
                <a:latin typeface="Times New Roman" pitchFamily="18" charset="0"/>
                <a:ea typeface="仿宋_GB2312" pitchFamily="49" charset="-122"/>
                <a:cs typeface="Times New Roman" pitchFamily="18" charset="0"/>
              </a:rPr>
              <a:t>3</a:t>
            </a:r>
            <a:r>
              <a:rPr lang="zh-CN" altLang="fr-FR" sz="2000" b="1" dirty="0">
                <a:solidFill>
                  <a:srgbClr val="00B050"/>
                </a:solidFill>
                <a:latin typeface="Times New Roman" pitchFamily="18" charset="0"/>
                <a:ea typeface="仿宋_GB2312" pitchFamily="49" charset="-122"/>
                <a:cs typeface="Times New Roman" pitchFamily="18" charset="0"/>
              </a:rPr>
              <a:t>和</a:t>
            </a:r>
            <a:r>
              <a:rPr lang="fr-FR" altLang="zh-CN" sz="2000" b="1" dirty="0">
                <a:solidFill>
                  <a:srgbClr val="00B050"/>
                </a:solidFill>
                <a:latin typeface="Times New Roman" pitchFamily="18" charset="0"/>
                <a:ea typeface="仿宋_GB2312" pitchFamily="49" charset="-122"/>
                <a:cs typeface="Times New Roman" pitchFamily="18" charset="0"/>
              </a:rPr>
              <a:t>5</a:t>
            </a:r>
            <a:r>
              <a:rPr lang="zh-CN" altLang="fr-FR" sz="2000" b="1" dirty="0">
                <a:solidFill>
                  <a:srgbClr val="00B050"/>
                </a:solidFill>
                <a:latin typeface="Times New Roman" pitchFamily="18" charset="0"/>
                <a:ea typeface="仿宋_GB2312" pitchFamily="49" charset="-122"/>
                <a:cs typeface="Times New Roman" pitchFamily="18" charset="0"/>
              </a:rPr>
              <a:t>，则交叉后的两个新的个体是：</a:t>
            </a:r>
          </a:p>
          <a:p>
            <a:pPr lvl="1">
              <a:lnSpc>
                <a:spcPct val="115000"/>
              </a:lnSpc>
            </a:pPr>
            <a:r>
              <a:rPr lang="fr-FR" altLang="zh-CN" sz="2000" b="1" dirty="0">
                <a:solidFill>
                  <a:srgbClr val="00B050"/>
                </a:solidFill>
                <a:latin typeface="Times New Roman" pitchFamily="18" charset="0"/>
                <a:ea typeface="仿宋_GB2312" pitchFamily="49" charset="-122"/>
                <a:cs typeface="Times New Roman" pitchFamily="18" charset="0"/>
              </a:rPr>
              <a:t>    A’= 0 0 1 </a:t>
            </a:r>
            <a:r>
              <a:rPr lang="fr-FR" altLang="zh-CN" sz="2000" b="1" dirty="0">
                <a:solidFill>
                  <a:srgbClr val="3333FF"/>
                </a:solidFill>
                <a:latin typeface="Times New Roman" pitchFamily="18" charset="0"/>
                <a:ea typeface="仿宋_GB2312" pitchFamily="49" charset="-122"/>
                <a:cs typeface="Times New Roman" pitchFamily="18" charset="0"/>
              </a:rPr>
              <a:t>0 1 </a:t>
            </a:r>
            <a:r>
              <a:rPr lang="fr-FR" altLang="zh-CN" sz="2000" b="1" dirty="0">
                <a:solidFill>
                  <a:srgbClr val="00B050"/>
                </a:solidFill>
                <a:latin typeface="Times New Roman" pitchFamily="18" charset="0"/>
                <a:ea typeface="仿宋_GB2312" pitchFamily="49" charset="-122"/>
                <a:cs typeface="Times New Roman" pitchFamily="18" charset="0"/>
              </a:rPr>
              <a:t>1 </a:t>
            </a:r>
            <a:r>
              <a:rPr lang="fr-FR" altLang="zh-CN" sz="2000" b="1" dirty="0" smtClean="0">
                <a:solidFill>
                  <a:srgbClr val="00B050"/>
                </a:solidFill>
                <a:latin typeface="Times New Roman" pitchFamily="18" charset="0"/>
                <a:ea typeface="仿宋_GB2312" pitchFamily="49" charset="-122"/>
                <a:cs typeface="Times New Roman" pitchFamily="18" charset="0"/>
              </a:rPr>
              <a:t>      </a:t>
            </a:r>
            <a:r>
              <a:rPr lang="fr-FR" altLang="zh-CN" sz="2000" b="1" dirty="0">
                <a:solidFill>
                  <a:srgbClr val="00B050"/>
                </a:solidFill>
                <a:latin typeface="Times New Roman" pitchFamily="18" charset="0"/>
                <a:ea typeface="仿宋_GB2312" pitchFamily="49" charset="-122"/>
                <a:cs typeface="Times New Roman" pitchFamily="18" charset="0"/>
              </a:rPr>
              <a:t>B’= 1 1 0 </a:t>
            </a:r>
            <a:r>
              <a:rPr lang="fr-FR" altLang="zh-CN" sz="2000" b="1" dirty="0">
                <a:solidFill>
                  <a:srgbClr val="3333FF"/>
                </a:solidFill>
                <a:latin typeface="Times New Roman" pitchFamily="18" charset="0"/>
                <a:ea typeface="仿宋_GB2312" pitchFamily="49" charset="-122"/>
                <a:cs typeface="Times New Roman" pitchFamily="18" charset="0"/>
              </a:rPr>
              <a:t>1 0</a:t>
            </a:r>
            <a:r>
              <a:rPr lang="fr-FR" altLang="zh-CN" sz="2000" b="1" dirty="0">
                <a:solidFill>
                  <a:srgbClr val="00B050"/>
                </a:solidFill>
                <a:latin typeface="Times New Roman" pitchFamily="18" charset="0"/>
                <a:ea typeface="仿宋_GB2312" pitchFamily="49" charset="-122"/>
                <a:cs typeface="Times New Roman" pitchFamily="18" charset="0"/>
              </a:rPr>
              <a:t> 0 </a:t>
            </a:r>
            <a:endParaRPr lang="en-US" altLang="zh-CN" sz="2000" b="1" dirty="0">
              <a:solidFill>
                <a:srgbClr val="00B050"/>
              </a:solidFill>
              <a:latin typeface="Times New Roman" pitchFamily="18" charset="0"/>
              <a:ea typeface="仿宋_GB2312" pitchFamily="49" charset="-122"/>
              <a:cs typeface="Times New Roman" pitchFamily="18" charset="0"/>
            </a:endParaRPr>
          </a:p>
        </p:txBody>
      </p:sp>
      <p:sp>
        <p:nvSpPr>
          <p:cNvPr id="5" name="Text Box 5"/>
          <p:cNvSpPr txBox="1">
            <a:spLocks noChangeArrowheads="1"/>
          </p:cNvSpPr>
          <p:nvPr/>
        </p:nvSpPr>
        <p:spPr bwMode="auto">
          <a:xfrm>
            <a:off x="1790773" y="18864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ext Box 2"/>
          <p:cNvSpPr txBox="1">
            <a:spLocks noChangeArrowheads="1"/>
          </p:cNvSpPr>
          <p:nvPr/>
        </p:nvSpPr>
        <p:spPr bwMode="auto">
          <a:xfrm>
            <a:off x="116816" y="1238674"/>
            <a:ext cx="8811668" cy="5373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10000"/>
              </a:lnSpc>
              <a:buFont typeface="Arial" pitchFamily="34" charset="0"/>
              <a:buChar char="•"/>
            </a:pPr>
            <a:r>
              <a:rPr lang="zh-CN" altLang="en-US" sz="2200" b="1" dirty="0" smtClean="0">
                <a:solidFill>
                  <a:srgbClr val="CC0066"/>
                </a:solidFill>
                <a:latin typeface="幼圆" pitchFamily="49" charset="-122"/>
                <a:ea typeface="幼圆" pitchFamily="49" charset="-122"/>
              </a:rPr>
              <a:t>多</a:t>
            </a:r>
            <a:r>
              <a:rPr lang="zh-CN" altLang="en-US" sz="2200" b="1" dirty="0">
                <a:solidFill>
                  <a:srgbClr val="CC0066"/>
                </a:solidFill>
                <a:latin typeface="幼圆" pitchFamily="49" charset="-122"/>
                <a:ea typeface="幼圆" pitchFamily="49" charset="-122"/>
              </a:rPr>
              <a:t>点交叉</a:t>
            </a:r>
            <a:endParaRPr lang="zh-CN" altLang="en-US" sz="2200" dirty="0">
              <a:solidFill>
                <a:srgbClr val="CC0066"/>
              </a:solidFill>
              <a:latin typeface="幼圆" pitchFamily="49" charset="-122"/>
              <a:ea typeface="幼圆" pitchFamily="49" charset="-122"/>
            </a:endParaRPr>
          </a:p>
          <a:p>
            <a:pPr lvl="1">
              <a:lnSpc>
                <a:spcPct val="110000"/>
              </a:lnSpc>
            </a:pPr>
            <a:r>
              <a:rPr lang="zh-CN" altLang="en-US" sz="2000" dirty="0" smtClean="0">
                <a:latin typeface="Times New Roman" pitchFamily="18" charset="0"/>
                <a:ea typeface="仿宋_GB2312" pitchFamily="49" charset="-122"/>
                <a:cs typeface="Times New Roman" pitchFamily="18" charset="0"/>
              </a:rPr>
              <a:t>先</a:t>
            </a:r>
            <a:r>
              <a:rPr lang="zh-CN" altLang="en-US" sz="2000" b="1" dirty="0">
                <a:solidFill>
                  <a:srgbClr val="3333FF"/>
                </a:solidFill>
                <a:latin typeface="Times New Roman" pitchFamily="18" charset="0"/>
                <a:ea typeface="仿宋_GB2312" pitchFamily="49" charset="-122"/>
                <a:cs typeface="Times New Roman" pitchFamily="18" charset="0"/>
              </a:rPr>
              <a:t>随机生成多个交叉点</a:t>
            </a:r>
            <a:r>
              <a:rPr lang="zh-CN" altLang="en-US" sz="2000" dirty="0">
                <a:latin typeface="Times New Roman" pitchFamily="18" charset="0"/>
                <a:ea typeface="仿宋_GB2312" pitchFamily="49" charset="-122"/>
                <a:cs typeface="Times New Roman" pitchFamily="18" charset="0"/>
              </a:rPr>
              <a:t>，然后</a:t>
            </a:r>
            <a:r>
              <a:rPr lang="zh-CN" altLang="en-US" sz="2000" b="1" dirty="0">
                <a:solidFill>
                  <a:srgbClr val="3333FF"/>
                </a:solidFill>
                <a:latin typeface="Times New Roman" pitchFamily="18" charset="0"/>
                <a:ea typeface="仿宋_GB2312" pitchFamily="49" charset="-122"/>
                <a:cs typeface="Times New Roman" pitchFamily="18" charset="0"/>
              </a:rPr>
              <a:t>再按这些交叉点分段地进行部分基因交换</a:t>
            </a:r>
            <a:r>
              <a:rPr lang="zh-CN" altLang="en-US" sz="2000" dirty="0">
                <a:latin typeface="Times New Roman" pitchFamily="18" charset="0"/>
                <a:ea typeface="仿宋_GB2312" pitchFamily="49" charset="-122"/>
                <a:cs typeface="Times New Roman" pitchFamily="18" charset="0"/>
              </a:rPr>
              <a:t>，生成子代中的两个新的个体。</a:t>
            </a:r>
          </a:p>
          <a:p>
            <a:pPr lvl="1">
              <a:lnSpc>
                <a:spcPct val="110000"/>
              </a:lnSpc>
              <a:spcBef>
                <a:spcPts val="1800"/>
              </a:spcBef>
            </a:pPr>
            <a:r>
              <a:rPr lang="zh-CN" altLang="en-US" sz="2000" dirty="0" smtClean="0">
                <a:solidFill>
                  <a:srgbClr val="7030A0"/>
                </a:solidFill>
                <a:latin typeface="Times New Roman" pitchFamily="18" charset="0"/>
                <a:ea typeface="仿宋_GB2312" pitchFamily="49" charset="-122"/>
                <a:cs typeface="Times New Roman" pitchFamily="18" charset="0"/>
              </a:rPr>
              <a:t>假设</a:t>
            </a:r>
            <a:r>
              <a:rPr lang="zh-CN" altLang="en-US" sz="2000" dirty="0">
                <a:solidFill>
                  <a:srgbClr val="7030A0"/>
                </a:solidFill>
                <a:latin typeface="Times New Roman" pitchFamily="18" charset="0"/>
                <a:ea typeface="仿宋_GB2312" pitchFamily="49" charset="-122"/>
                <a:cs typeface="Times New Roman" pitchFamily="18" charset="0"/>
              </a:rPr>
              <a:t>交叉点个数为</a:t>
            </a:r>
            <a:r>
              <a:rPr lang="en-US" altLang="zh-CN" sz="2000" dirty="0">
                <a:solidFill>
                  <a:srgbClr val="7030A0"/>
                </a:solidFill>
                <a:latin typeface="Times New Roman" pitchFamily="18" charset="0"/>
                <a:ea typeface="仿宋_GB2312" pitchFamily="49" charset="-122"/>
                <a:cs typeface="Times New Roman" pitchFamily="18" charset="0"/>
              </a:rPr>
              <a:t>m</a:t>
            </a:r>
            <a:r>
              <a:rPr lang="zh-CN" altLang="en-US" sz="2000" dirty="0">
                <a:solidFill>
                  <a:srgbClr val="7030A0"/>
                </a:solidFill>
                <a:latin typeface="Times New Roman" pitchFamily="18" charset="0"/>
                <a:ea typeface="仿宋_GB2312" pitchFamily="49" charset="-122"/>
                <a:cs typeface="Times New Roman" pitchFamily="18" charset="0"/>
              </a:rPr>
              <a:t>，则可将个体串划分为</a:t>
            </a:r>
            <a:r>
              <a:rPr lang="en-US" altLang="zh-CN" sz="2000" dirty="0">
                <a:solidFill>
                  <a:srgbClr val="7030A0"/>
                </a:solidFill>
                <a:latin typeface="Times New Roman" pitchFamily="18" charset="0"/>
                <a:ea typeface="仿宋_GB2312" pitchFamily="49" charset="-122"/>
                <a:cs typeface="Times New Roman" pitchFamily="18" charset="0"/>
              </a:rPr>
              <a:t>m+1</a:t>
            </a:r>
            <a:r>
              <a:rPr lang="zh-CN" altLang="en-US" sz="2000" dirty="0">
                <a:solidFill>
                  <a:srgbClr val="7030A0"/>
                </a:solidFill>
                <a:latin typeface="Times New Roman" pitchFamily="18" charset="0"/>
                <a:ea typeface="仿宋_GB2312" pitchFamily="49" charset="-122"/>
                <a:cs typeface="Times New Roman" pitchFamily="18" charset="0"/>
              </a:rPr>
              <a:t>个</a:t>
            </a:r>
            <a:r>
              <a:rPr lang="zh-CN" altLang="en-US" sz="2000" dirty="0" smtClean="0">
                <a:solidFill>
                  <a:srgbClr val="7030A0"/>
                </a:solidFill>
                <a:latin typeface="Times New Roman" pitchFamily="18" charset="0"/>
                <a:ea typeface="仿宋_GB2312" pitchFamily="49" charset="-122"/>
                <a:cs typeface="Times New Roman" pitchFamily="18" charset="0"/>
              </a:rPr>
              <a:t>分段：</a:t>
            </a:r>
            <a:endParaRPr lang="zh-CN" altLang="en-US" sz="2000" dirty="0">
              <a:solidFill>
                <a:srgbClr val="7030A0"/>
              </a:solidFill>
              <a:latin typeface="Times New Roman" pitchFamily="18" charset="0"/>
              <a:ea typeface="仿宋_GB2312" pitchFamily="49" charset="-122"/>
              <a:cs typeface="Times New Roman" pitchFamily="18" charset="0"/>
            </a:endParaRPr>
          </a:p>
          <a:p>
            <a:pPr marL="800100" lvl="1" indent="-342900">
              <a:lnSpc>
                <a:spcPct val="110000"/>
              </a:lnSpc>
              <a:spcBef>
                <a:spcPts val="600"/>
              </a:spcBef>
              <a:buFont typeface="Arial" pitchFamily="34" charset="0"/>
              <a:buChar char="•"/>
            </a:pPr>
            <a:r>
              <a:rPr lang="zh-CN" altLang="en-US" sz="2000" b="1" dirty="0" smtClean="0">
                <a:solidFill>
                  <a:srgbClr val="7030A0"/>
                </a:solidFill>
                <a:latin typeface="Times New Roman" pitchFamily="18" charset="0"/>
                <a:ea typeface="仿宋_GB2312" pitchFamily="49" charset="-122"/>
                <a:cs typeface="Times New Roman" pitchFamily="18" charset="0"/>
              </a:rPr>
              <a:t>当</a:t>
            </a:r>
            <a:r>
              <a:rPr lang="en-US" altLang="zh-CN" sz="2000" b="1" dirty="0">
                <a:solidFill>
                  <a:srgbClr val="7030A0"/>
                </a:solidFill>
                <a:latin typeface="Times New Roman" pitchFamily="18" charset="0"/>
                <a:ea typeface="仿宋_GB2312" pitchFamily="49" charset="-122"/>
                <a:cs typeface="Times New Roman" pitchFamily="18" charset="0"/>
              </a:rPr>
              <a:t>m</a:t>
            </a:r>
            <a:r>
              <a:rPr lang="zh-CN" altLang="en-US" sz="2000" b="1" dirty="0">
                <a:solidFill>
                  <a:srgbClr val="7030A0"/>
                </a:solidFill>
                <a:latin typeface="Times New Roman" pitchFamily="18" charset="0"/>
                <a:ea typeface="仿宋_GB2312" pitchFamily="49" charset="-122"/>
                <a:cs typeface="Times New Roman" pitchFamily="18" charset="0"/>
              </a:rPr>
              <a:t>为偶数时</a:t>
            </a:r>
            <a:r>
              <a:rPr lang="zh-CN" altLang="en-US" sz="2000" dirty="0">
                <a:solidFill>
                  <a:srgbClr val="7030A0"/>
                </a:solidFill>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对全部交叉点依次进行两两配对，构成</a:t>
            </a:r>
            <a:r>
              <a:rPr lang="en-US" altLang="zh-CN" sz="2000" dirty="0">
                <a:latin typeface="Times New Roman" pitchFamily="18" charset="0"/>
                <a:ea typeface="仿宋_GB2312" pitchFamily="49" charset="-122"/>
                <a:cs typeface="Times New Roman" pitchFamily="18" charset="0"/>
              </a:rPr>
              <a:t>m/2</a:t>
            </a:r>
            <a:r>
              <a:rPr lang="zh-CN" altLang="en-US" sz="2000" dirty="0">
                <a:latin typeface="Times New Roman" pitchFamily="18" charset="0"/>
                <a:ea typeface="仿宋_GB2312" pitchFamily="49" charset="-122"/>
                <a:cs typeface="Times New Roman" pitchFamily="18" charset="0"/>
              </a:rPr>
              <a:t>个交叉段。</a:t>
            </a:r>
          </a:p>
          <a:p>
            <a:pPr marL="800100" lvl="1" indent="-342900">
              <a:lnSpc>
                <a:spcPct val="110000"/>
              </a:lnSpc>
              <a:spcBef>
                <a:spcPts val="600"/>
              </a:spcBef>
              <a:buFont typeface="Arial" pitchFamily="34" charset="0"/>
              <a:buChar char="•"/>
            </a:pPr>
            <a:r>
              <a:rPr lang="zh-CN" altLang="en-US" sz="2000" b="1" dirty="0" smtClean="0">
                <a:solidFill>
                  <a:srgbClr val="7030A0"/>
                </a:solidFill>
                <a:latin typeface="Times New Roman" pitchFamily="18" charset="0"/>
                <a:ea typeface="仿宋_GB2312" pitchFamily="49" charset="-122"/>
                <a:cs typeface="Times New Roman" pitchFamily="18" charset="0"/>
              </a:rPr>
              <a:t>当</a:t>
            </a:r>
            <a:r>
              <a:rPr lang="en-US" altLang="zh-CN" sz="2000" b="1" dirty="0">
                <a:solidFill>
                  <a:srgbClr val="7030A0"/>
                </a:solidFill>
                <a:latin typeface="Times New Roman" pitchFamily="18" charset="0"/>
                <a:ea typeface="仿宋_GB2312" pitchFamily="49" charset="-122"/>
                <a:cs typeface="Times New Roman" pitchFamily="18" charset="0"/>
              </a:rPr>
              <a:t>m</a:t>
            </a:r>
            <a:r>
              <a:rPr lang="zh-CN" altLang="en-US" sz="2000" b="1" dirty="0">
                <a:solidFill>
                  <a:srgbClr val="7030A0"/>
                </a:solidFill>
                <a:latin typeface="Times New Roman" pitchFamily="18" charset="0"/>
                <a:ea typeface="仿宋_GB2312" pitchFamily="49" charset="-122"/>
                <a:cs typeface="Times New Roman" pitchFamily="18" charset="0"/>
              </a:rPr>
              <a:t>为奇数时</a:t>
            </a:r>
            <a:r>
              <a:rPr lang="zh-CN" altLang="en-US" sz="2000" dirty="0">
                <a:solidFill>
                  <a:srgbClr val="7030A0"/>
                </a:solidFill>
                <a:latin typeface="Times New Roman" pitchFamily="18" charset="0"/>
                <a:ea typeface="仿宋_GB2312" pitchFamily="49" charset="-122"/>
                <a:cs typeface="Times New Roman" pitchFamily="18" charset="0"/>
              </a:rPr>
              <a:t>，</a:t>
            </a:r>
            <a:r>
              <a:rPr lang="zh-CN" altLang="en-US" sz="2000" dirty="0">
                <a:latin typeface="Times New Roman" pitchFamily="18" charset="0"/>
                <a:ea typeface="仿宋_GB2312" pitchFamily="49" charset="-122"/>
                <a:cs typeface="Times New Roman" pitchFamily="18" charset="0"/>
              </a:rPr>
              <a:t>对前</a:t>
            </a:r>
            <a:r>
              <a:rPr lang="en-US" altLang="zh-CN" sz="2000" dirty="0">
                <a:latin typeface="Times New Roman" pitchFamily="18" charset="0"/>
                <a:ea typeface="仿宋_GB2312" pitchFamily="49" charset="-122"/>
                <a:cs typeface="Times New Roman" pitchFamily="18" charset="0"/>
              </a:rPr>
              <a:t>(m-1)</a:t>
            </a:r>
            <a:r>
              <a:rPr lang="zh-CN" altLang="en-US" sz="2000" dirty="0">
                <a:latin typeface="Times New Roman" pitchFamily="18" charset="0"/>
                <a:ea typeface="仿宋_GB2312" pitchFamily="49" charset="-122"/>
                <a:cs typeface="Times New Roman" pitchFamily="18" charset="0"/>
              </a:rPr>
              <a:t>个交叉点依次进行两两配对，构成</a:t>
            </a:r>
            <a:r>
              <a:rPr lang="en-US" altLang="zh-CN" sz="2000" dirty="0">
                <a:latin typeface="Times New Roman" pitchFamily="18" charset="0"/>
                <a:ea typeface="仿宋_GB2312" pitchFamily="49" charset="-122"/>
                <a:cs typeface="Times New Roman" pitchFamily="18" charset="0"/>
              </a:rPr>
              <a:t>(m-1)/2</a:t>
            </a:r>
            <a:r>
              <a:rPr lang="zh-CN" altLang="en-US" sz="2000" dirty="0">
                <a:latin typeface="Times New Roman" pitchFamily="18" charset="0"/>
                <a:ea typeface="仿宋_GB2312" pitchFamily="49" charset="-122"/>
                <a:cs typeface="Times New Roman" pitchFamily="18" charset="0"/>
              </a:rPr>
              <a:t>个交叉段，而第</a:t>
            </a:r>
            <a:r>
              <a:rPr lang="en-US" altLang="zh-CN" sz="2000" dirty="0">
                <a:latin typeface="Times New Roman" pitchFamily="18" charset="0"/>
                <a:ea typeface="仿宋_GB2312" pitchFamily="49" charset="-122"/>
                <a:cs typeface="Times New Roman" pitchFamily="18" charset="0"/>
              </a:rPr>
              <a:t>m</a:t>
            </a:r>
            <a:r>
              <a:rPr lang="zh-CN" altLang="en-US" sz="2000" dirty="0">
                <a:latin typeface="Times New Roman" pitchFamily="18" charset="0"/>
                <a:ea typeface="仿宋_GB2312" pitchFamily="49" charset="-122"/>
                <a:cs typeface="Times New Roman" pitchFamily="18" charset="0"/>
              </a:rPr>
              <a:t>个交叉点则按单点交叉方法构成一个交叉段。</a:t>
            </a:r>
          </a:p>
          <a:p>
            <a:pPr lvl="1">
              <a:lnSpc>
                <a:spcPct val="110000"/>
              </a:lnSpc>
            </a:pPr>
            <a:r>
              <a:rPr lang="zh-CN" altLang="en-US" sz="2000" dirty="0">
                <a:solidFill>
                  <a:srgbClr val="0000CC"/>
                </a:solidFill>
                <a:latin typeface="Times New Roman" pitchFamily="18" charset="0"/>
                <a:ea typeface="仿宋_GB2312" pitchFamily="49" charset="-122"/>
                <a:cs typeface="Times New Roman" pitchFamily="18" charset="0"/>
              </a:rPr>
              <a:t>    </a:t>
            </a:r>
            <a:endParaRPr lang="en-US" altLang="zh-CN" sz="2000" dirty="0" smtClean="0">
              <a:solidFill>
                <a:srgbClr val="0000CC"/>
              </a:solidFill>
              <a:latin typeface="Times New Roman" pitchFamily="18" charset="0"/>
              <a:ea typeface="仿宋_GB2312" pitchFamily="49" charset="-122"/>
              <a:cs typeface="Times New Roman" pitchFamily="18" charset="0"/>
            </a:endParaRPr>
          </a:p>
          <a:p>
            <a:pPr lvl="1">
              <a:lnSpc>
                <a:spcPct val="110000"/>
              </a:lnSpc>
              <a:spcBef>
                <a:spcPts val="1200"/>
              </a:spcBef>
            </a:pPr>
            <a:r>
              <a:rPr lang="zh-CN" altLang="en-US" sz="2000" b="1" dirty="0" smtClean="0">
                <a:solidFill>
                  <a:srgbClr val="00B050"/>
                </a:solidFill>
                <a:latin typeface="Times New Roman" pitchFamily="18" charset="0"/>
                <a:ea typeface="仿宋_GB2312" pitchFamily="49" charset="-122"/>
                <a:cs typeface="Times New Roman" pitchFamily="18" charset="0"/>
              </a:rPr>
              <a:t>设</a:t>
            </a:r>
            <a:r>
              <a:rPr lang="en-US" altLang="zh-CN" sz="2000" b="1" dirty="0" smtClean="0">
                <a:solidFill>
                  <a:srgbClr val="00B050"/>
                </a:solidFill>
                <a:latin typeface="Times New Roman" pitchFamily="18" charset="0"/>
                <a:ea typeface="仿宋_GB2312" pitchFamily="49" charset="-122"/>
                <a:cs typeface="Times New Roman" pitchFamily="18" charset="0"/>
              </a:rPr>
              <a:t>m=3</a:t>
            </a:r>
            <a:r>
              <a:rPr lang="zh-CN" altLang="en-US" sz="2000" b="1" dirty="0" smtClean="0">
                <a:solidFill>
                  <a:srgbClr val="00B050"/>
                </a:solidFill>
                <a:latin typeface="Times New Roman" pitchFamily="18" charset="0"/>
                <a:ea typeface="仿宋_GB2312" pitchFamily="49" charset="-122"/>
                <a:cs typeface="Times New Roman" pitchFamily="18" charset="0"/>
              </a:rPr>
              <a:t>，两</a:t>
            </a:r>
            <a:r>
              <a:rPr lang="zh-CN" altLang="en-US" sz="2000" b="1" dirty="0">
                <a:solidFill>
                  <a:srgbClr val="00B050"/>
                </a:solidFill>
                <a:latin typeface="Times New Roman" pitchFamily="18" charset="0"/>
                <a:ea typeface="仿宋_GB2312" pitchFamily="49" charset="-122"/>
                <a:cs typeface="Times New Roman" pitchFamily="18" charset="0"/>
              </a:rPr>
              <a:t>个父代的个体串分别是</a:t>
            </a:r>
            <a:r>
              <a:rPr lang="fr-FR" altLang="zh-CN" sz="2000" b="1" dirty="0">
                <a:solidFill>
                  <a:srgbClr val="00B050"/>
                </a:solidFill>
                <a:latin typeface="Times New Roman" pitchFamily="18" charset="0"/>
                <a:ea typeface="仿宋_GB2312" pitchFamily="49" charset="-122"/>
                <a:cs typeface="Times New Roman" pitchFamily="18" charset="0"/>
              </a:rPr>
              <a:t>X=x</a:t>
            </a:r>
            <a:r>
              <a:rPr lang="fr-FR" altLang="zh-CN" sz="2000" b="1" baseline="-25000" dirty="0">
                <a:solidFill>
                  <a:srgbClr val="00B050"/>
                </a:solidFill>
                <a:latin typeface="Times New Roman" pitchFamily="18" charset="0"/>
                <a:ea typeface="仿宋_GB2312" pitchFamily="49" charset="-122"/>
                <a:cs typeface="Times New Roman" pitchFamily="18" charset="0"/>
              </a:rPr>
              <a:t>1</a:t>
            </a:r>
            <a:r>
              <a:rPr lang="fr-FR" altLang="zh-CN" sz="2000" b="1" dirty="0">
                <a:solidFill>
                  <a:srgbClr val="00B050"/>
                </a:solidFill>
                <a:latin typeface="Times New Roman" pitchFamily="18" charset="0"/>
                <a:ea typeface="仿宋_GB2312" pitchFamily="49" charset="-122"/>
                <a:cs typeface="Times New Roman" pitchFamily="18" charset="0"/>
              </a:rPr>
              <a:t> x</a:t>
            </a:r>
            <a:r>
              <a:rPr lang="fr-FR" altLang="zh-CN" sz="2000" b="1" baseline="-25000" dirty="0">
                <a:solidFill>
                  <a:srgbClr val="00B050"/>
                </a:solidFill>
                <a:latin typeface="Times New Roman" pitchFamily="18" charset="0"/>
                <a:ea typeface="仿宋_GB2312" pitchFamily="49" charset="-122"/>
                <a:cs typeface="Times New Roman" pitchFamily="18" charset="0"/>
              </a:rPr>
              <a:t>2</a:t>
            </a:r>
            <a:r>
              <a:rPr lang="fr-FR" altLang="zh-CN" sz="2000" b="1" dirty="0">
                <a:solidFill>
                  <a:srgbClr val="00B050"/>
                </a:solidFill>
                <a:latin typeface="Times New Roman" pitchFamily="18" charset="0"/>
                <a:ea typeface="仿宋_GB2312" pitchFamily="49" charset="-122"/>
                <a:cs typeface="Times New Roman" pitchFamily="18" charset="0"/>
              </a:rPr>
              <a:t> … x</a:t>
            </a:r>
            <a:r>
              <a:rPr lang="fr-FR" altLang="zh-CN" sz="2000" b="1" baseline="-25000" dirty="0">
                <a:solidFill>
                  <a:srgbClr val="00B050"/>
                </a:solidFill>
                <a:latin typeface="Times New Roman" pitchFamily="18" charset="0"/>
                <a:ea typeface="仿宋_GB2312" pitchFamily="49" charset="-122"/>
                <a:cs typeface="Times New Roman" pitchFamily="18" charset="0"/>
              </a:rPr>
              <a:t>i</a:t>
            </a:r>
            <a:r>
              <a:rPr lang="fr-FR" altLang="zh-CN" sz="2000" b="1" dirty="0">
                <a:solidFill>
                  <a:srgbClr val="00B050"/>
                </a:solidFill>
                <a:latin typeface="Times New Roman" pitchFamily="18" charset="0"/>
                <a:ea typeface="仿宋_GB2312" pitchFamily="49" charset="-122"/>
                <a:cs typeface="Times New Roman" pitchFamily="18" charset="0"/>
              </a:rPr>
              <a:t> … x</a:t>
            </a:r>
            <a:r>
              <a:rPr lang="fr-FR" altLang="zh-CN" sz="2000" b="1" baseline="-12000" dirty="0">
                <a:solidFill>
                  <a:srgbClr val="00B050"/>
                </a:solidFill>
                <a:latin typeface="Times New Roman" pitchFamily="18" charset="0"/>
                <a:ea typeface="仿宋_GB2312" pitchFamily="49" charset="-122"/>
                <a:cs typeface="Times New Roman" pitchFamily="18" charset="0"/>
              </a:rPr>
              <a:t>j</a:t>
            </a:r>
            <a:r>
              <a:rPr lang="fr-FR" altLang="zh-CN" sz="2000" b="1" dirty="0">
                <a:solidFill>
                  <a:srgbClr val="00B050"/>
                </a:solidFill>
                <a:latin typeface="Times New Roman" pitchFamily="18" charset="0"/>
                <a:ea typeface="仿宋_GB2312" pitchFamily="49" charset="-122"/>
                <a:cs typeface="Times New Roman" pitchFamily="18" charset="0"/>
              </a:rPr>
              <a:t> … x</a:t>
            </a:r>
            <a:r>
              <a:rPr lang="fr-FR" altLang="zh-CN" sz="2000" b="1" baseline="-25000" dirty="0">
                <a:solidFill>
                  <a:srgbClr val="00B050"/>
                </a:solidFill>
                <a:latin typeface="Times New Roman" pitchFamily="18" charset="0"/>
                <a:ea typeface="仿宋_GB2312" pitchFamily="49" charset="-122"/>
                <a:cs typeface="Times New Roman" pitchFamily="18" charset="0"/>
              </a:rPr>
              <a:t>k</a:t>
            </a:r>
            <a:r>
              <a:rPr lang="fr-FR" altLang="zh-CN" sz="2000" b="1" dirty="0">
                <a:solidFill>
                  <a:srgbClr val="00B050"/>
                </a:solidFill>
                <a:latin typeface="Times New Roman" pitchFamily="18" charset="0"/>
                <a:ea typeface="仿宋_GB2312" pitchFamily="49" charset="-122"/>
                <a:cs typeface="Times New Roman" pitchFamily="18" charset="0"/>
              </a:rPr>
              <a:t> … x</a:t>
            </a:r>
            <a:r>
              <a:rPr lang="fr-FR" altLang="zh-CN" sz="2000" b="1" baseline="-25000" dirty="0">
                <a:solidFill>
                  <a:srgbClr val="00B050"/>
                </a:solidFill>
                <a:latin typeface="Times New Roman" pitchFamily="18" charset="0"/>
                <a:ea typeface="仿宋_GB2312" pitchFamily="49" charset="-122"/>
                <a:cs typeface="Times New Roman" pitchFamily="18" charset="0"/>
              </a:rPr>
              <a:t>n</a:t>
            </a:r>
            <a:r>
              <a:rPr lang="zh-CN" altLang="fr-FR" sz="2000" b="1" dirty="0">
                <a:solidFill>
                  <a:srgbClr val="00B050"/>
                </a:solidFill>
                <a:latin typeface="Times New Roman" pitchFamily="18" charset="0"/>
                <a:ea typeface="仿宋_GB2312" pitchFamily="49" charset="-122"/>
                <a:cs typeface="Times New Roman" pitchFamily="18" charset="0"/>
              </a:rPr>
              <a:t>和</a:t>
            </a:r>
            <a:r>
              <a:rPr lang="fr-FR" altLang="zh-CN" sz="2000" b="1" dirty="0">
                <a:solidFill>
                  <a:srgbClr val="00B050"/>
                </a:solidFill>
                <a:latin typeface="Times New Roman" pitchFamily="18" charset="0"/>
                <a:ea typeface="仿宋_GB2312" pitchFamily="49" charset="-122"/>
                <a:cs typeface="Times New Roman" pitchFamily="18" charset="0"/>
              </a:rPr>
              <a:t>Y=y</a:t>
            </a:r>
            <a:r>
              <a:rPr lang="fr-FR" altLang="zh-CN" sz="2000" b="1" baseline="-25000" dirty="0">
                <a:solidFill>
                  <a:srgbClr val="00B050"/>
                </a:solidFill>
                <a:latin typeface="Times New Roman" pitchFamily="18" charset="0"/>
                <a:ea typeface="仿宋_GB2312" pitchFamily="49" charset="-122"/>
                <a:cs typeface="Times New Roman" pitchFamily="18" charset="0"/>
              </a:rPr>
              <a:t>1</a:t>
            </a:r>
            <a:r>
              <a:rPr lang="fr-FR" altLang="zh-CN" sz="2000" b="1" dirty="0">
                <a:solidFill>
                  <a:srgbClr val="00B050"/>
                </a:solidFill>
                <a:latin typeface="Times New Roman" pitchFamily="18" charset="0"/>
                <a:ea typeface="仿宋_GB2312" pitchFamily="49" charset="-122"/>
                <a:cs typeface="Times New Roman" pitchFamily="18" charset="0"/>
              </a:rPr>
              <a:t> y</a:t>
            </a:r>
            <a:r>
              <a:rPr lang="fr-FR" altLang="zh-CN" sz="2000" b="1" baseline="-25000" dirty="0">
                <a:solidFill>
                  <a:srgbClr val="00B050"/>
                </a:solidFill>
                <a:latin typeface="Times New Roman" pitchFamily="18" charset="0"/>
                <a:ea typeface="仿宋_GB2312" pitchFamily="49" charset="-122"/>
                <a:cs typeface="Times New Roman" pitchFamily="18" charset="0"/>
              </a:rPr>
              <a:t>2</a:t>
            </a:r>
            <a:r>
              <a:rPr lang="fr-FR" altLang="zh-CN" sz="2000" b="1" dirty="0">
                <a:solidFill>
                  <a:srgbClr val="00B050"/>
                </a:solidFill>
                <a:latin typeface="Times New Roman" pitchFamily="18" charset="0"/>
                <a:ea typeface="仿宋_GB2312" pitchFamily="49" charset="-122"/>
                <a:cs typeface="Times New Roman" pitchFamily="18" charset="0"/>
              </a:rPr>
              <a:t> … y</a:t>
            </a:r>
            <a:r>
              <a:rPr lang="fr-FR" altLang="zh-CN" sz="2000" b="1" baseline="-25000" dirty="0">
                <a:solidFill>
                  <a:srgbClr val="00B050"/>
                </a:solidFill>
                <a:latin typeface="Times New Roman" pitchFamily="18" charset="0"/>
                <a:ea typeface="仿宋_GB2312" pitchFamily="49" charset="-122"/>
                <a:cs typeface="Times New Roman" pitchFamily="18" charset="0"/>
              </a:rPr>
              <a:t>i</a:t>
            </a:r>
            <a:r>
              <a:rPr lang="fr-FR" altLang="zh-CN" sz="2000" b="1" dirty="0">
                <a:solidFill>
                  <a:srgbClr val="00B050"/>
                </a:solidFill>
                <a:latin typeface="Times New Roman" pitchFamily="18" charset="0"/>
                <a:ea typeface="仿宋_GB2312" pitchFamily="49" charset="-122"/>
                <a:cs typeface="Times New Roman" pitchFamily="18" charset="0"/>
              </a:rPr>
              <a:t> … y</a:t>
            </a:r>
            <a:r>
              <a:rPr lang="fr-FR" altLang="zh-CN" sz="2000" b="1" baseline="-12000" dirty="0">
                <a:solidFill>
                  <a:srgbClr val="00B050"/>
                </a:solidFill>
                <a:latin typeface="Times New Roman" pitchFamily="18" charset="0"/>
                <a:ea typeface="仿宋_GB2312" pitchFamily="49" charset="-122"/>
                <a:cs typeface="Times New Roman" pitchFamily="18" charset="0"/>
              </a:rPr>
              <a:t>j</a:t>
            </a:r>
            <a:r>
              <a:rPr lang="fr-FR" altLang="zh-CN" sz="2000" b="1" dirty="0">
                <a:solidFill>
                  <a:srgbClr val="00B050"/>
                </a:solidFill>
                <a:latin typeface="Times New Roman" pitchFamily="18" charset="0"/>
                <a:ea typeface="仿宋_GB2312" pitchFamily="49" charset="-122"/>
                <a:cs typeface="Times New Roman" pitchFamily="18" charset="0"/>
              </a:rPr>
              <a:t> … y</a:t>
            </a:r>
            <a:r>
              <a:rPr lang="fr-FR" altLang="zh-CN" sz="2000" b="1" baseline="-25000" dirty="0">
                <a:solidFill>
                  <a:srgbClr val="00B050"/>
                </a:solidFill>
                <a:latin typeface="Times New Roman" pitchFamily="18" charset="0"/>
                <a:ea typeface="仿宋_GB2312" pitchFamily="49" charset="-122"/>
                <a:cs typeface="Times New Roman" pitchFamily="18" charset="0"/>
              </a:rPr>
              <a:t>k</a:t>
            </a:r>
            <a:r>
              <a:rPr lang="fr-FR" altLang="zh-CN" sz="2000" b="1" dirty="0">
                <a:solidFill>
                  <a:srgbClr val="00B050"/>
                </a:solidFill>
                <a:latin typeface="Times New Roman" pitchFamily="18" charset="0"/>
                <a:ea typeface="仿宋_GB2312" pitchFamily="49" charset="-122"/>
                <a:cs typeface="Times New Roman" pitchFamily="18" charset="0"/>
              </a:rPr>
              <a:t> … y</a:t>
            </a:r>
            <a:r>
              <a:rPr lang="fr-FR" altLang="zh-CN" sz="2000" b="1" baseline="-25000" dirty="0">
                <a:solidFill>
                  <a:srgbClr val="00B050"/>
                </a:solidFill>
                <a:latin typeface="Times New Roman" pitchFamily="18" charset="0"/>
                <a:ea typeface="仿宋_GB2312" pitchFamily="49" charset="-122"/>
                <a:cs typeface="Times New Roman" pitchFamily="18" charset="0"/>
              </a:rPr>
              <a:t>n</a:t>
            </a:r>
            <a:r>
              <a:rPr lang="zh-CN" altLang="fr-FR" sz="2000" b="1" baseline="-25000" dirty="0">
                <a:solidFill>
                  <a:srgbClr val="00B050"/>
                </a:solidFill>
                <a:latin typeface="Times New Roman" pitchFamily="18" charset="0"/>
                <a:ea typeface="仿宋_GB2312" pitchFamily="49" charset="-122"/>
                <a:cs typeface="Times New Roman" pitchFamily="18" charset="0"/>
              </a:rPr>
              <a:t>，</a:t>
            </a:r>
            <a:r>
              <a:rPr lang="zh-CN" altLang="fr-FR" sz="2000" b="1" dirty="0">
                <a:solidFill>
                  <a:srgbClr val="00B050"/>
                </a:solidFill>
                <a:latin typeface="Times New Roman" pitchFamily="18" charset="0"/>
                <a:ea typeface="仿宋_GB2312" pitchFamily="49" charset="-122"/>
                <a:cs typeface="Times New Roman" pitchFamily="18" charset="0"/>
              </a:rPr>
              <a:t>随机设定第</a:t>
            </a:r>
            <a:r>
              <a:rPr lang="en-US" altLang="zh-CN" sz="2000" b="1" dirty="0">
                <a:solidFill>
                  <a:srgbClr val="00B050"/>
                </a:solidFill>
                <a:latin typeface="Times New Roman" pitchFamily="18" charset="0"/>
                <a:ea typeface="仿宋_GB2312" pitchFamily="49" charset="-122"/>
                <a:cs typeface="Times New Roman" pitchFamily="18" charset="0"/>
              </a:rPr>
              <a:t>i</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j</a:t>
            </a:r>
            <a:r>
              <a:rPr lang="zh-CN" altLang="en-US" sz="2000" b="1" dirty="0">
                <a:solidFill>
                  <a:srgbClr val="00B050"/>
                </a:solidFill>
                <a:latin typeface="Times New Roman" pitchFamily="18" charset="0"/>
                <a:ea typeface="仿宋_GB2312" pitchFamily="49" charset="-122"/>
                <a:cs typeface="Times New Roman" pitchFamily="18" charset="0"/>
              </a:rPr>
              <a:t>、</a:t>
            </a:r>
            <a:r>
              <a:rPr lang="en-US" altLang="zh-CN" sz="2000" b="1" dirty="0">
                <a:solidFill>
                  <a:srgbClr val="00B050"/>
                </a:solidFill>
                <a:latin typeface="Times New Roman" pitchFamily="18" charset="0"/>
                <a:ea typeface="仿宋_GB2312" pitchFamily="49" charset="-122"/>
                <a:cs typeface="Times New Roman" pitchFamily="18" charset="0"/>
              </a:rPr>
              <a:t>k</a:t>
            </a:r>
            <a:r>
              <a:rPr lang="zh-CN" altLang="en-US" sz="2000" b="1" dirty="0">
                <a:solidFill>
                  <a:srgbClr val="00B050"/>
                </a:solidFill>
                <a:latin typeface="Times New Roman" pitchFamily="18" charset="0"/>
                <a:ea typeface="仿宋_GB2312" pitchFamily="49" charset="-122"/>
                <a:cs typeface="Times New Roman" pitchFamily="18" charset="0"/>
              </a:rPr>
              <a:t>位为三个交叉点（其中</a:t>
            </a:r>
            <a:r>
              <a:rPr lang="en-US" altLang="zh-CN" sz="2000" b="1" dirty="0">
                <a:solidFill>
                  <a:srgbClr val="00B050"/>
                </a:solidFill>
                <a:latin typeface="Times New Roman" pitchFamily="18" charset="0"/>
                <a:ea typeface="仿宋_GB2312" pitchFamily="49" charset="-122"/>
                <a:cs typeface="Times New Roman" pitchFamily="18" charset="0"/>
              </a:rPr>
              <a:t>i&lt;j&lt;k&lt;n</a:t>
            </a:r>
            <a:r>
              <a:rPr lang="zh-CN" altLang="en-US" sz="2000" b="1" dirty="0">
                <a:solidFill>
                  <a:srgbClr val="00B050"/>
                </a:solidFill>
                <a:latin typeface="Times New Roman" pitchFamily="18" charset="0"/>
                <a:ea typeface="仿宋_GB2312" pitchFamily="49" charset="-122"/>
                <a:cs typeface="Times New Roman" pitchFamily="18" charset="0"/>
              </a:rPr>
              <a:t>），则将构成两个交叉段。交叉后生成的两个新的个体是：</a:t>
            </a:r>
          </a:p>
          <a:p>
            <a:pPr lvl="1">
              <a:lnSpc>
                <a:spcPct val="110000"/>
              </a:lnSpc>
              <a:spcBef>
                <a:spcPts val="1200"/>
              </a:spcBef>
            </a:pPr>
            <a:r>
              <a:rPr lang="zh-CN" altLang="en-US" sz="2000" dirty="0">
                <a:solidFill>
                  <a:srgbClr val="00B050"/>
                </a:solidFill>
                <a:latin typeface="Times New Roman" pitchFamily="18" charset="0"/>
                <a:ea typeface="仿宋_GB2312" pitchFamily="49" charset="-122"/>
                <a:cs typeface="Times New Roman" pitchFamily="18" charset="0"/>
              </a:rPr>
              <a:t>    </a:t>
            </a:r>
            <a:r>
              <a:rPr lang="en-US" altLang="zh-CN" sz="2000" dirty="0">
                <a:solidFill>
                  <a:srgbClr val="00B050"/>
                </a:solidFill>
                <a:latin typeface="Times New Roman" pitchFamily="18" charset="0"/>
                <a:ea typeface="仿宋_GB2312" pitchFamily="49" charset="-122"/>
                <a:cs typeface="Times New Roman" pitchFamily="18" charset="0"/>
              </a:rPr>
              <a:t>X’= x</a:t>
            </a:r>
            <a:r>
              <a:rPr lang="en-US" altLang="zh-CN" sz="2000" baseline="-25000" dirty="0">
                <a:solidFill>
                  <a:srgbClr val="00B050"/>
                </a:solidFill>
                <a:latin typeface="Times New Roman" pitchFamily="18" charset="0"/>
                <a:ea typeface="仿宋_GB2312" pitchFamily="49" charset="-122"/>
                <a:cs typeface="Times New Roman" pitchFamily="18" charset="0"/>
              </a:rPr>
              <a:t>1</a:t>
            </a:r>
            <a:r>
              <a:rPr lang="en-US" altLang="zh-CN" sz="2000" dirty="0">
                <a:solidFill>
                  <a:srgbClr val="00B050"/>
                </a:solidFill>
                <a:latin typeface="Times New Roman" pitchFamily="18" charset="0"/>
                <a:ea typeface="仿宋_GB2312" pitchFamily="49" charset="-122"/>
                <a:cs typeface="Times New Roman" pitchFamily="18" charset="0"/>
              </a:rPr>
              <a:t> x</a:t>
            </a:r>
            <a:r>
              <a:rPr lang="en-US" altLang="zh-CN" sz="2000" baseline="-25000" dirty="0">
                <a:solidFill>
                  <a:srgbClr val="00B050"/>
                </a:solidFill>
                <a:latin typeface="Times New Roman" pitchFamily="18" charset="0"/>
                <a:ea typeface="仿宋_GB2312" pitchFamily="49" charset="-122"/>
                <a:cs typeface="Times New Roman" pitchFamily="18" charset="0"/>
              </a:rPr>
              <a:t>2</a:t>
            </a:r>
            <a:r>
              <a:rPr lang="en-US" altLang="zh-CN" sz="2000" dirty="0">
                <a:solidFill>
                  <a:srgbClr val="00B050"/>
                </a:solidFill>
                <a:latin typeface="Times New Roman" pitchFamily="18" charset="0"/>
                <a:ea typeface="仿宋_GB2312" pitchFamily="49" charset="-122"/>
                <a:cs typeface="Times New Roman" pitchFamily="18" charset="0"/>
              </a:rPr>
              <a:t> … x</a:t>
            </a:r>
            <a:r>
              <a:rPr lang="en-US" altLang="zh-CN" sz="2000" baseline="-25000" dirty="0">
                <a:solidFill>
                  <a:srgbClr val="00B050"/>
                </a:solidFill>
                <a:latin typeface="Times New Roman" pitchFamily="18" charset="0"/>
                <a:ea typeface="仿宋_GB2312" pitchFamily="49" charset="-122"/>
                <a:cs typeface="Times New Roman" pitchFamily="18" charset="0"/>
              </a:rPr>
              <a:t>i  </a:t>
            </a:r>
            <a:r>
              <a:rPr lang="en-US" altLang="zh-CN" sz="2000" b="1" dirty="0">
                <a:solidFill>
                  <a:srgbClr val="0000FF"/>
                </a:solidFill>
                <a:latin typeface="Times New Roman" pitchFamily="18" charset="0"/>
                <a:ea typeface="仿宋_GB2312" pitchFamily="49" charset="-122"/>
                <a:cs typeface="Times New Roman" pitchFamily="18" charset="0"/>
              </a:rPr>
              <a:t>y</a:t>
            </a:r>
            <a:r>
              <a:rPr lang="en-US" altLang="zh-CN" sz="2000" b="1" baseline="-25000" dirty="0">
                <a:solidFill>
                  <a:srgbClr val="0000FF"/>
                </a:solidFill>
                <a:latin typeface="Times New Roman" pitchFamily="18" charset="0"/>
                <a:ea typeface="仿宋_GB2312" pitchFamily="49" charset="-122"/>
                <a:cs typeface="Times New Roman" pitchFamily="18" charset="0"/>
              </a:rPr>
              <a:t>i+1 </a:t>
            </a:r>
            <a:r>
              <a:rPr lang="en-US" altLang="zh-CN" sz="2000" b="1" dirty="0">
                <a:solidFill>
                  <a:srgbClr val="0000FF"/>
                </a:solidFill>
                <a:latin typeface="Times New Roman" pitchFamily="18" charset="0"/>
                <a:ea typeface="仿宋_GB2312" pitchFamily="49" charset="-122"/>
                <a:cs typeface="Times New Roman" pitchFamily="18" charset="0"/>
              </a:rPr>
              <a:t>… </a:t>
            </a:r>
            <a:r>
              <a:rPr lang="en-US" altLang="zh-CN" sz="2000" b="1" dirty="0" err="1">
                <a:solidFill>
                  <a:srgbClr val="0000FF"/>
                </a:solidFill>
                <a:latin typeface="Times New Roman" pitchFamily="18" charset="0"/>
                <a:ea typeface="仿宋_GB2312" pitchFamily="49" charset="-122"/>
                <a:cs typeface="Times New Roman" pitchFamily="18" charset="0"/>
              </a:rPr>
              <a:t>y</a:t>
            </a:r>
            <a:r>
              <a:rPr lang="en-US" altLang="zh-CN" sz="2000" b="1" baseline="-12000" dirty="0" err="1">
                <a:solidFill>
                  <a:srgbClr val="0000FF"/>
                </a:solidFill>
                <a:latin typeface="Times New Roman" pitchFamily="18" charset="0"/>
                <a:ea typeface="仿宋_GB2312" pitchFamily="49" charset="-122"/>
                <a:cs typeface="Times New Roman" pitchFamily="18" charset="0"/>
              </a:rPr>
              <a:t>j</a:t>
            </a:r>
            <a:r>
              <a:rPr lang="en-US" altLang="zh-CN" sz="2000" b="1" baseline="-16000" dirty="0">
                <a:solidFill>
                  <a:srgbClr val="0000FF"/>
                </a:solidFill>
                <a:latin typeface="Times New Roman" pitchFamily="18" charset="0"/>
                <a:ea typeface="仿宋_GB2312" pitchFamily="49" charset="-122"/>
                <a:cs typeface="Times New Roman" pitchFamily="18" charset="0"/>
              </a:rPr>
              <a:t> </a:t>
            </a:r>
            <a:r>
              <a:rPr lang="en-US" altLang="zh-CN" sz="2000" dirty="0">
                <a:solidFill>
                  <a:srgbClr val="00B050"/>
                </a:solidFill>
                <a:latin typeface="Times New Roman" pitchFamily="18" charset="0"/>
                <a:ea typeface="仿宋_GB2312" pitchFamily="49" charset="-122"/>
                <a:cs typeface="Times New Roman" pitchFamily="18" charset="0"/>
              </a:rPr>
              <a:t>x</a:t>
            </a:r>
            <a:r>
              <a:rPr lang="en-US" altLang="zh-CN" sz="2000" baseline="-16000" dirty="0">
                <a:solidFill>
                  <a:srgbClr val="00B050"/>
                </a:solidFill>
                <a:latin typeface="Times New Roman" pitchFamily="18" charset="0"/>
                <a:ea typeface="仿宋_GB2312" pitchFamily="49" charset="-122"/>
                <a:cs typeface="Times New Roman" pitchFamily="18" charset="0"/>
              </a:rPr>
              <a:t>j+1</a:t>
            </a:r>
            <a:r>
              <a:rPr lang="en-US" altLang="zh-CN" sz="2000" dirty="0">
                <a:solidFill>
                  <a:srgbClr val="00B050"/>
                </a:solidFill>
                <a:latin typeface="Times New Roman" pitchFamily="18" charset="0"/>
                <a:ea typeface="仿宋_GB2312" pitchFamily="49" charset="-122"/>
                <a:cs typeface="Times New Roman" pitchFamily="18" charset="0"/>
              </a:rPr>
              <a:t> … </a:t>
            </a:r>
            <a:r>
              <a:rPr lang="en-US" altLang="zh-CN" sz="2000" dirty="0" err="1">
                <a:solidFill>
                  <a:srgbClr val="00B050"/>
                </a:solidFill>
                <a:latin typeface="Times New Roman" pitchFamily="18" charset="0"/>
                <a:ea typeface="仿宋_GB2312" pitchFamily="49" charset="-122"/>
                <a:cs typeface="Times New Roman" pitchFamily="18" charset="0"/>
              </a:rPr>
              <a:t>x</a:t>
            </a:r>
            <a:r>
              <a:rPr lang="en-US" altLang="zh-CN" sz="2000" baseline="-25000" dirty="0" err="1">
                <a:solidFill>
                  <a:srgbClr val="00B050"/>
                </a:solidFill>
                <a:latin typeface="Times New Roman" pitchFamily="18" charset="0"/>
                <a:ea typeface="仿宋_GB2312" pitchFamily="49" charset="-122"/>
                <a:cs typeface="Times New Roman" pitchFamily="18" charset="0"/>
              </a:rPr>
              <a:t>k</a:t>
            </a:r>
            <a:r>
              <a:rPr lang="en-US" altLang="zh-CN" sz="2000"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00FF"/>
                </a:solidFill>
                <a:latin typeface="Times New Roman" pitchFamily="18" charset="0"/>
                <a:ea typeface="仿宋_GB2312" pitchFamily="49" charset="-122"/>
                <a:cs typeface="Times New Roman" pitchFamily="18" charset="0"/>
              </a:rPr>
              <a:t>y</a:t>
            </a:r>
            <a:r>
              <a:rPr lang="en-US" altLang="zh-CN" sz="2000" b="1" baseline="-25000" dirty="0">
                <a:solidFill>
                  <a:srgbClr val="0000FF"/>
                </a:solidFill>
                <a:latin typeface="Times New Roman" pitchFamily="18" charset="0"/>
                <a:ea typeface="仿宋_GB2312" pitchFamily="49" charset="-122"/>
                <a:cs typeface="Times New Roman" pitchFamily="18" charset="0"/>
              </a:rPr>
              <a:t>k+1</a:t>
            </a:r>
            <a:r>
              <a:rPr lang="en-US" altLang="zh-CN" sz="2000" b="1" dirty="0">
                <a:solidFill>
                  <a:srgbClr val="0000FF"/>
                </a:solidFill>
                <a:latin typeface="Times New Roman" pitchFamily="18" charset="0"/>
                <a:ea typeface="仿宋_GB2312" pitchFamily="49" charset="-122"/>
                <a:cs typeface="Times New Roman" pitchFamily="18" charset="0"/>
              </a:rPr>
              <a:t> </a:t>
            </a:r>
            <a:r>
              <a:rPr lang="fr-FR" altLang="zh-CN" sz="2000" b="1" dirty="0">
                <a:solidFill>
                  <a:srgbClr val="0000FF"/>
                </a:solidFill>
                <a:latin typeface="Times New Roman" pitchFamily="18" charset="0"/>
                <a:ea typeface="仿宋_GB2312" pitchFamily="49" charset="-122"/>
                <a:cs typeface="Times New Roman" pitchFamily="18" charset="0"/>
              </a:rPr>
              <a:t>…</a:t>
            </a:r>
            <a:r>
              <a:rPr lang="en-US" altLang="zh-CN" sz="2000" b="1" dirty="0">
                <a:solidFill>
                  <a:srgbClr val="0000FF"/>
                </a:solidFill>
                <a:latin typeface="Times New Roman" pitchFamily="18" charset="0"/>
                <a:ea typeface="仿宋_GB2312" pitchFamily="49" charset="-122"/>
                <a:cs typeface="Times New Roman" pitchFamily="18" charset="0"/>
              </a:rPr>
              <a:t> </a:t>
            </a:r>
            <a:r>
              <a:rPr lang="en-US" altLang="zh-CN" sz="2000" b="1" dirty="0" err="1">
                <a:solidFill>
                  <a:srgbClr val="0000FF"/>
                </a:solidFill>
                <a:latin typeface="Times New Roman" pitchFamily="18" charset="0"/>
                <a:ea typeface="仿宋_GB2312" pitchFamily="49" charset="-122"/>
                <a:cs typeface="Times New Roman" pitchFamily="18" charset="0"/>
              </a:rPr>
              <a:t>y</a:t>
            </a:r>
            <a:r>
              <a:rPr lang="en-US" altLang="zh-CN" sz="2000" b="1" baseline="-25000" dirty="0" err="1">
                <a:solidFill>
                  <a:srgbClr val="0000FF"/>
                </a:solidFill>
                <a:latin typeface="Times New Roman" pitchFamily="18" charset="0"/>
                <a:ea typeface="仿宋_GB2312" pitchFamily="49" charset="-122"/>
                <a:cs typeface="Times New Roman" pitchFamily="18" charset="0"/>
              </a:rPr>
              <a:t>n</a:t>
            </a:r>
            <a:r>
              <a:rPr lang="en-US" altLang="zh-CN" sz="2000" dirty="0">
                <a:solidFill>
                  <a:srgbClr val="7030A0"/>
                </a:solidFill>
                <a:latin typeface="Times New Roman" pitchFamily="18" charset="0"/>
                <a:ea typeface="仿宋_GB2312" pitchFamily="49" charset="-122"/>
                <a:cs typeface="Times New Roman" pitchFamily="18" charset="0"/>
              </a:rPr>
              <a:t> </a:t>
            </a:r>
            <a:r>
              <a:rPr lang="en-US" altLang="zh-CN" sz="2000" dirty="0" smtClean="0">
                <a:solidFill>
                  <a:srgbClr val="7030A0"/>
                </a:solidFill>
                <a:latin typeface="Times New Roman" pitchFamily="18" charset="0"/>
                <a:ea typeface="仿宋_GB2312" pitchFamily="49" charset="-122"/>
                <a:cs typeface="Times New Roman" pitchFamily="18" charset="0"/>
              </a:rPr>
              <a:t>   </a:t>
            </a:r>
            <a:endParaRPr lang="fr-FR" altLang="zh-CN" sz="2000" dirty="0" smtClean="0">
              <a:solidFill>
                <a:srgbClr val="7030A0"/>
              </a:solidFill>
              <a:latin typeface="Times New Roman" pitchFamily="18" charset="0"/>
              <a:ea typeface="仿宋_GB2312" pitchFamily="49" charset="-122"/>
              <a:cs typeface="Times New Roman" pitchFamily="18" charset="0"/>
            </a:endParaRPr>
          </a:p>
          <a:p>
            <a:pPr lvl="1">
              <a:lnSpc>
                <a:spcPct val="110000"/>
              </a:lnSpc>
              <a:spcBef>
                <a:spcPts val="1200"/>
              </a:spcBef>
            </a:pPr>
            <a:r>
              <a:rPr lang="fr-FR" altLang="zh-CN" sz="2000" dirty="0" smtClean="0">
                <a:solidFill>
                  <a:srgbClr val="7030A0"/>
                </a:solidFill>
                <a:latin typeface="Times New Roman" pitchFamily="18" charset="0"/>
                <a:ea typeface="仿宋_GB2312" pitchFamily="49" charset="-122"/>
                <a:cs typeface="Times New Roman" pitchFamily="18" charset="0"/>
              </a:rPr>
              <a:t>    </a:t>
            </a:r>
            <a:r>
              <a:rPr lang="fr-FR" altLang="zh-CN" sz="2000" dirty="0" smtClean="0">
                <a:solidFill>
                  <a:srgbClr val="00B050"/>
                </a:solidFill>
                <a:latin typeface="Times New Roman" pitchFamily="18" charset="0"/>
                <a:ea typeface="仿宋_GB2312" pitchFamily="49" charset="-122"/>
                <a:cs typeface="Times New Roman" pitchFamily="18" charset="0"/>
              </a:rPr>
              <a:t>Y’= y</a:t>
            </a:r>
            <a:r>
              <a:rPr lang="fr-FR" altLang="zh-CN" sz="2000" baseline="-25000" dirty="0" smtClean="0">
                <a:solidFill>
                  <a:srgbClr val="00B050"/>
                </a:solidFill>
                <a:latin typeface="Times New Roman" pitchFamily="18" charset="0"/>
                <a:ea typeface="仿宋_GB2312" pitchFamily="49" charset="-122"/>
                <a:cs typeface="Times New Roman" pitchFamily="18" charset="0"/>
              </a:rPr>
              <a:t>1</a:t>
            </a:r>
            <a:r>
              <a:rPr lang="fr-FR" altLang="zh-CN" sz="2000" dirty="0" smtClean="0">
                <a:solidFill>
                  <a:srgbClr val="00B050"/>
                </a:solidFill>
                <a:latin typeface="Times New Roman" pitchFamily="18" charset="0"/>
                <a:ea typeface="仿宋_GB2312" pitchFamily="49" charset="-122"/>
                <a:cs typeface="Times New Roman" pitchFamily="18" charset="0"/>
              </a:rPr>
              <a:t> y</a:t>
            </a:r>
            <a:r>
              <a:rPr lang="fr-FR" altLang="zh-CN" sz="2000" baseline="-25000" dirty="0" smtClean="0">
                <a:solidFill>
                  <a:srgbClr val="00B050"/>
                </a:solidFill>
                <a:latin typeface="Times New Roman" pitchFamily="18" charset="0"/>
                <a:ea typeface="仿宋_GB2312" pitchFamily="49" charset="-122"/>
                <a:cs typeface="Times New Roman" pitchFamily="18" charset="0"/>
              </a:rPr>
              <a:t>2</a:t>
            </a:r>
            <a:r>
              <a:rPr lang="fr-FR" altLang="zh-CN" sz="2000" dirty="0" smtClean="0">
                <a:solidFill>
                  <a:srgbClr val="00B050"/>
                </a:solidFill>
                <a:latin typeface="Times New Roman" pitchFamily="18" charset="0"/>
                <a:ea typeface="仿宋_GB2312" pitchFamily="49" charset="-122"/>
                <a:cs typeface="Times New Roman" pitchFamily="18" charset="0"/>
              </a:rPr>
              <a:t> … y</a:t>
            </a:r>
            <a:r>
              <a:rPr lang="fr-FR" altLang="zh-CN" sz="2000" baseline="-25000" dirty="0" smtClean="0">
                <a:solidFill>
                  <a:srgbClr val="00B050"/>
                </a:solidFill>
                <a:latin typeface="Times New Roman" pitchFamily="18" charset="0"/>
                <a:ea typeface="仿宋_GB2312" pitchFamily="49" charset="-122"/>
                <a:cs typeface="Times New Roman" pitchFamily="18" charset="0"/>
              </a:rPr>
              <a:t>i</a:t>
            </a:r>
            <a:r>
              <a:rPr lang="fr-FR" altLang="zh-CN" sz="2000" dirty="0" smtClean="0">
                <a:solidFill>
                  <a:srgbClr val="00B050"/>
                </a:solidFill>
                <a:latin typeface="Times New Roman" pitchFamily="18" charset="0"/>
                <a:ea typeface="仿宋_GB2312" pitchFamily="49" charset="-122"/>
                <a:cs typeface="Times New Roman" pitchFamily="18" charset="0"/>
              </a:rPr>
              <a:t> </a:t>
            </a:r>
            <a:r>
              <a:rPr lang="fr-FR" altLang="zh-CN" sz="2000" b="1" dirty="0" smtClean="0">
                <a:solidFill>
                  <a:srgbClr val="0000FF"/>
                </a:solidFill>
                <a:latin typeface="Times New Roman" pitchFamily="18" charset="0"/>
                <a:ea typeface="仿宋_GB2312" pitchFamily="49" charset="-122"/>
                <a:cs typeface="Times New Roman" pitchFamily="18" charset="0"/>
              </a:rPr>
              <a:t>x</a:t>
            </a:r>
            <a:r>
              <a:rPr lang="fr-FR" altLang="zh-CN" sz="2000" b="1" baseline="-25000" dirty="0" smtClean="0">
                <a:solidFill>
                  <a:srgbClr val="0000FF"/>
                </a:solidFill>
                <a:latin typeface="Times New Roman" pitchFamily="18" charset="0"/>
                <a:ea typeface="仿宋_GB2312" pitchFamily="49" charset="-122"/>
                <a:cs typeface="Times New Roman" pitchFamily="18" charset="0"/>
              </a:rPr>
              <a:t>i+1</a:t>
            </a:r>
            <a:r>
              <a:rPr lang="fr-FR" altLang="zh-CN" sz="2000" b="1" dirty="0" smtClean="0">
                <a:solidFill>
                  <a:srgbClr val="0000FF"/>
                </a:solidFill>
                <a:latin typeface="Times New Roman" pitchFamily="18" charset="0"/>
                <a:ea typeface="仿宋_GB2312" pitchFamily="49" charset="-122"/>
                <a:cs typeface="Times New Roman" pitchFamily="18" charset="0"/>
              </a:rPr>
              <a:t> … x</a:t>
            </a:r>
            <a:r>
              <a:rPr lang="fr-FR" altLang="zh-CN" sz="2000" b="1" baseline="-12000" dirty="0" smtClean="0">
                <a:solidFill>
                  <a:srgbClr val="0000FF"/>
                </a:solidFill>
                <a:latin typeface="Times New Roman" pitchFamily="18" charset="0"/>
                <a:ea typeface="仿宋_GB2312" pitchFamily="49" charset="-122"/>
                <a:cs typeface="Times New Roman" pitchFamily="18" charset="0"/>
              </a:rPr>
              <a:t>j</a:t>
            </a:r>
            <a:r>
              <a:rPr lang="fr-FR" altLang="zh-CN" sz="2000" b="1" dirty="0" smtClean="0">
                <a:solidFill>
                  <a:srgbClr val="0000FF"/>
                </a:solidFill>
                <a:latin typeface="Times New Roman" pitchFamily="18" charset="0"/>
                <a:ea typeface="仿宋_GB2312" pitchFamily="49" charset="-122"/>
                <a:cs typeface="Times New Roman" pitchFamily="18" charset="0"/>
              </a:rPr>
              <a:t> </a:t>
            </a:r>
            <a:r>
              <a:rPr lang="fr-FR" altLang="zh-CN" sz="2000" dirty="0" smtClean="0">
                <a:solidFill>
                  <a:srgbClr val="00B050"/>
                </a:solidFill>
                <a:latin typeface="Times New Roman" pitchFamily="18" charset="0"/>
                <a:ea typeface="仿宋_GB2312" pitchFamily="49" charset="-122"/>
                <a:cs typeface="Times New Roman" pitchFamily="18" charset="0"/>
              </a:rPr>
              <a:t>y</a:t>
            </a:r>
            <a:r>
              <a:rPr lang="fr-FR" altLang="zh-CN" sz="2000" baseline="-16000" dirty="0" smtClean="0">
                <a:solidFill>
                  <a:srgbClr val="00B050"/>
                </a:solidFill>
                <a:latin typeface="Times New Roman" pitchFamily="18" charset="0"/>
                <a:ea typeface="仿宋_GB2312" pitchFamily="49" charset="-122"/>
                <a:cs typeface="Times New Roman" pitchFamily="18" charset="0"/>
              </a:rPr>
              <a:t>j+1</a:t>
            </a:r>
            <a:r>
              <a:rPr lang="fr-FR" altLang="zh-CN" sz="2000" dirty="0" smtClean="0">
                <a:solidFill>
                  <a:srgbClr val="00B050"/>
                </a:solidFill>
                <a:latin typeface="Times New Roman" pitchFamily="18" charset="0"/>
                <a:ea typeface="仿宋_GB2312" pitchFamily="49" charset="-122"/>
                <a:cs typeface="Times New Roman" pitchFamily="18" charset="0"/>
              </a:rPr>
              <a:t> </a:t>
            </a:r>
            <a:r>
              <a:rPr lang="en-US" altLang="zh-CN" sz="2000" dirty="0" smtClean="0">
                <a:solidFill>
                  <a:srgbClr val="00B050"/>
                </a:solidFill>
                <a:latin typeface="Times New Roman" pitchFamily="18" charset="0"/>
                <a:ea typeface="仿宋_GB2312" pitchFamily="49" charset="-122"/>
                <a:cs typeface="Times New Roman" pitchFamily="18" charset="0"/>
              </a:rPr>
              <a:t>…</a:t>
            </a:r>
            <a:r>
              <a:rPr lang="fr-FR" altLang="zh-CN" sz="2000" dirty="0" smtClean="0">
                <a:solidFill>
                  <a:srgbClr val="00B050"/>
                </a:solidFill>
                <a:latin typeface="Times New Roman" pitchFamily="18" charset="0"/>
                <a:ea typeface="仿宋_GB2312" pitchFamily="49" charset="-122"/>
                <a:cs typeface="Times New Roman" pitchFamily="18" charset="0"/>
              </a:rPr>
              <a:t> y</a:t>
            </a:r>
            <a:r>
              <a:rPr lang="fr-FR" altLang="zh-CN" sz="2000" baseline="-25000" dirty="0" smtClean="0">
                <a:solidFill>
                  <a:srgbClr val="00B050"/>
                </a:solidFill>
                <a:latin typeface="Times New Roman" pitchFamily="18" charset="0"/>
                <a:ea typeface="仿宋_GB2312" pitchFamily="49" charset="-122"/>
                <a:cs typeface="Times New Roman" pitchFamily="18" charset="0"/>
              </a:rPr>
              <a:t>k</a:t>
            </a:r>
            <a:r>
              <a:rPr lang="fr-FR" altLang="zh-CN" sz="2000" dirty="0" smtClean="0">
                <a:solidFill>
                  <a:srgbClr val="00B050"/>
                </a:solidFill>
                <a:latin typeface="Times New Roman" pitchFamily="18" charset="0"/>
                <a:ea typeface="仿宋_GB2312" pitchFamily="49" charset="-122"/>
                <a:cs typeface="Times New Roman" pitchFamily="18" charset="0"/>
              </a:rPr>
              <a:t> </a:t>
            </a:r>
            <a:r>
              <a:rPr lang="fr-FR" altLang="zh-CN" sz="2000" b="1" dirty="0" smtClean="0">
                <a:solidFill>
                  <a:srgbClr val="0000FF"/>
                </a:solidFill>
                <a:latin typeface="Times New Roman" pitchFamily="18" charset="0"/>
                <a:ea typeface="仿宋_GB2312" pitchFamily="49" charset="-122"/>
                <a:cs typeface="Times New Roman" pitchFamily="18" charset="0"/>
              </a:rPr>
              <a:t>x</a:t>
            </a:r>
            <a:r>
              <a:rPr lang="fr-FR" altLang="zh-CN" sz="2000" b="1" baseline="-25000" dirty="0" smtClean="0">
                <a:solidFill>
                  <a:srgbClr val="0000FF"/>
                </a:solidFill>
                <a:latin typeface="Times New Roman" pitchFamily="18" charset="0"/>
                <a:ea typeface="仿宋_GB2312" pitchFamily="49" charset="-122"/>
                <a:cs typeface="Times New Roman" pitchFamily="18" charset="0"/>
              </a:rPr>
              <a:t>k+1</a:t>
            </a:r>
            <a:r>
              <a:rPr lang="fr-FR" altLang="zh-CN" sz="2000" b="1" dirty="0" smtClean="0">
                <a:solidFill>
                  <a:srgbClr val="0000FF"/>
                </a:solidFill>
                <a:latin typeface="Times New Roman" pitchFamily="18" charset="0"/>
                <a:ea typeface="仿宋_GB2312" pitchFamily="49" charset="-122"/>
                <a:cs typeface="Times New Roman" pitchFamily="18" charset="0"/>
              </a:rPr>
              <a:t> … x</a:t>
            </a:r>
            <a:r>
              <a:rPr lang="fr-FR" altLang="zh-CN" sz="2000" b="1" baseline="-25000" dirty="0" smtClean="0">
                <a:solidFill>
                  <a:srgbClr val="0000FF"/>
                </a:solidFill>
                <a:latin typeface="Times New Roman" pitchFamily="18" charset="0"/>
                <a:ea typeface="仿宋_GB2312" pitchFamily="49" charset="-122"/>
                <a:cs typeface="Times New Roman" pitchFamily="18" charset="0"/>
              </a:rPr>
              <a:t>n</a:t>
            </a:r>
            <a:r>
              <a:rPr lang="fr-FR" altLang="zh-CN" sz="2000" b="1" dirty="0" smtClean="0">
                <a:solidFill>
                  <a:srgbClr val="0000FF"/>
                </a:solidFill>
                <a:latin typeface="Times New Roman" pitchFamily="18" charset="0"/>
                <a:ea typeface="仿宋_GB2312" pitchFamily="49" charset="-122"/>
                <a:cs typeface="Times New Roman" pitchFamily="18" charset="0"/>
              </a:rPr>
              <a:t> </a:t>
            </a:r>
          </a:p>
        </p:txBody>
      </p:sp>
      <p:sp>
        <p:nvSpPr>
          <p:cNvPr id="5" name="Text Box 5"/>
          <p:cNvSpPr txBox="1">
            <a:spLocks noChangeArrowheads="1"/>
          </p:cNvSpPr>
          <p:nvPr/>
        </p:nvSpPr>
        <p:spPr bwMode="auto">
          <a:xfrm>
            <a:off x="1790773" y="18864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173547" y="1628800"/>
            <a:ext cx="8785225" cy="4358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nSpc>
                <a:spcPct val="110000"/>
              </a:lnSpc>
              <a:buFont typeface="Arial" pitchFamily="34" charset="0"/>
              <a:buChar char="•"/>
            </a:pPr>
            <a:r>
              <a:rPr lang="zh-CN" altLang="en-US" sz="2200" b="1" dirty="0">
                <a:solidFill>
                  <a:srgbClr val="CC0066"/>
                </a:solidFill>
                <a:latin typeface="幼圆" pitchFamily="49" charset="-122"/>
                <a:ea typeface="幼圆" pitchFamily="49" charset="-122"/>
              </a:rPr>
              <a:t>均匀交叉</a:t>
            </a:r>
          </a:p>
          <a:p>
            <a:pPr lvl="1">
              <a:lnSpc>
                <a:spcPct val="110000"/>
              </a:lnSpc>
              <a:spcBef>
                <a:spcPts val="1200"/>
              </a:spcBef>
            </a:pPr>
            <a:r>
              <a:rPr lang="zh-CN" altLang="en-US" sz="2000" dirty="0" smtClean="0">
                <a:latin typeface="Times New Roman" pitchFamily="18" charset="0"/>
                <a:ea typeface="仿宋_GB2312" pitchFamily="49" charset="-122"/>
                <a:cs typeface="Times New Roman" pitchFamily="18" charset="0"/>
              </a:rPr>
              <a:t>先</a:t>
            </a:r>
            <a:r>
              <a:rPr lang="zh-CN" altLang="en-US" sz="2000" b="1" dirty="0">
                <a:solidFill>
                  <a:srgbClr val="0000FF"/>
                </a:solidFill>
                <a:latin typeface="Times New Roman" pitchFamily="18" charset="0"/>
                <a:ea typeface="仿宋_GB2312" pitchFamily="49" charset="-122"/>
                <a:cs typeface="Times New Roman" pitchFamily="18" charset="0"/>
              </a:rPr>
              <a:t>随机生成一个与父串具有相同</a:t>
            </a:r>
            <a:r>
              <a:rPr lang="zh-CN" altLang="en-US" sz="2000" b="1" dirty="0" smtClean="0">
                <a:solidFill>
                  <a:srgbClr val="0000FF"/>
                </a:solidFill>
                <a:latin typeface="Times New Roman" pitchFamily="18" charset="0"/>
                <a:ea typeface="仿宋_GB2312" pitchFamily="49" charset="-122"/>
                <a:cs typeface="Times New Roman" pitchFamily="18" charset="0"/>
              </a:rPr>
              <a:t>长度</a:t>
            </a:r>
            <a:r>
              <a:rPr lang="zh-CN" altLang="en-US" sz="2000" dirty="0" smtClean="0">
                <a:latin typeface="Times New Roman" pitchFamily="18" charset="0"/>
                <a:ea typeface="仿宋_GB2312" pitchFamily="49" charset="-122"/>
                <a:cs typeface="Times New Roman" pitchFamily="18" charset="0"/>
              </a:rPr>
              <a:t>的</a:t>
            </a:r>
            <a:r>
              <a:rPr lang="zh-CN" altLang="en-US" sz="2000" dirty="0">
                <a:latin typeface="Times New Roman" pitchFamily="18" charset="0"/>
                <a:ea typeface="仿宋_GB2312" pitchFamily="49" charset="-122"/>
                <a:cs typeface="Times New Roman" pitchFamily="18" charset="0"/>
              </a:rPr>
              <a:t>二进制串（交叉模版），然后</a:t>
            </a:r>
            <a:r>
              <a:rPr lang="zh-CN" altLang="en-US" sz="2000" b="1" dirty="0">
                <a:solidFill>
                  <a:srgbClr val="0000FF"/>
                </a:solidFill>
                <a:latin typeface="Times New Roman" pitchFamily="18" charset="0"/>
                <a:ea typeface="仿宋_GB2312" pitchFamily="49" charset="-122"/>
                <a:cs typeface="Times New Roman" pitchFamily="18" charset="0"/>
              </a:rPr>
              <a:t>再利用该模版对两个父串进行交叉</a:t>
            </a:r>
            <a:r>
              <a:rPr lang="zh-CN" altLang="en-US" sz="2000" dirty="0">
                <a:latin typeface="Times New Roman" pitchFamily="18" charset="0"/>
                <a:ea typeface="仿宋_GB2312" pitchFamily="49" charset="-122"/>
                <a:cs typeface="Times New Roman" pitchFamily="18" charset="0"/>
              </a:rPr>
              <a:t>，即将模版中</a:t>
            </a:r>
            <a:r>
              <a:rPr lang="en-US" altLang="zh-CN" sz="2000" dirty="0">
                <a:latin typeface="Times New Roman" pitchFamily="18" charset="0"/>
                <a:ea typeface="仿宋_GB2312" pitchFamily="49" charset="-122"/>
                <a:cs typeface="Times New Roman" pitchFamily="18" charset="0"/>
              </a:rPr>
              <a:t>1</a:t>
            </a:r>
            <a:r>
              <a:rPr lang="zh-CN" altLang="en-US" sz="2000" dirty="0">
                <a:latin typeface="Times New Roman" pitchFamily="18" charset="0"/>
                <a:ea typeface="仿宋_GB2312" pitchFamily="49" charset="-122"/>
                <a:cs typeface="Times New Roman" pitchFamily="18" charset="0"/>
              </a:rPr>
              <a:t>对应的位进行交换，而</a:t>
            </a:r>
            <a:r>
              <a:rPr lang="en-US" altLang="zh-CN" sz="2000" dirty="0">
                <a:latin typeface="Times New Roman" pitchFamily="18" charset="0"/>
                <a:ea typeface="仿宋_GB2312" pitchFamily="49" charset="-122"/>
                <a:cs typeface="Times New Roman" pitchFamily="18" charset="0"/>
              </a:rPr>
              <a:t>0</a:t>
            </a:r>
            <a:r>
              <a:rPr lang="zh-CN" altLang="en-US" sz="2000" dirty="0">
                <a:latin typeface="Times New Roman" pitchFamily="18" charset="0"/>
                <a:ea typeface="仿宋_GB2312" pitchFamily="49" charset="-122"/>
                <a:cs typeface="Times New Roman" pitchFamily="18" charset="0"/>
              </a:rPr>
              <a:t>对应的位不交换，依此生成子代中的两个新的个体</a:t>
            </a:r>
            <a:r>
              <a:rPr lang="zh-CN" altLang="en-US" sz="2000" dirty="0" smtClean="0">
                <a:latin typeface="Times New Roman" pitchFamily="18" charset="0"/>
                <a:ea typeface="仿宋_GB2312" pitchFamily="49" charset="-122"/>
                <a:cs typeface="Times New Roman" pitchFamily="18" charset="0"/>
              </a:rPr>
              <a:t>。</a:t>
            </a:r>
            <a:endParaRPr lang="en-US" altLang="zh-CN" sz="2000" dirty="0" smtClean="0">
              <a:latin typeface="Times New Roman" pitchFamily="18" charset="0"/>
              <a:ea typeface="仿宋_GB2312" pitchFamily="49" charset="-122"/>
              <a:cs typeface="Times New Roman" pitchFamily="18" charset="0"/>
            </a:endParaRPr>
          </a:p>
          <a:p>
            <a:pPr lvl="1">
              <a:lnSpc>
                <a:spcPct val="110000"/>
              </a:lnSpc>
              <a:spcBef>
                <a:spcPts val="1200"/>
              </a:spcBef>
            </a:pPr>
            <a:r>
              <a:rPr lang="zh-CN" altLang="en-US" sz="2000" dirty="0" smtClean="0">
                <a:latin typeface="Times New Roman" pitchFamily="18" charset="0"/>
                <a:ea typeface="仿宋_GB2312" pitchFamily="49" charset="-122"/>
                <a:cs typeface="Times New Roman" pitchFamily="18" charset="0"/>
              </a:rPr>
              <a:t>事实上</a:t>
            </a:r>
            <a:r>
              <a:rPr lang="zh-CN" altLang="en-US" sz="2000" dirty="0">
                <a:latin typeface="Times New Roman" pitchFamily="18" charset="0"/>
                <a:ea typeface="仿宋_GB2312" pitchFamily="49" charset="-122"/>
                <a:cs typeface="Times New Roman" pitchFamily="18" charset="0"/>
              </a:rPr>
              <a:t>，这种方法对父串中的每一位都是以相同的概率随机进行交叉的。</a:t>
            </a:r>
            <a:endParaRPr lang="zh-CN" altLang="fr-FR" sz="2000" dirty="0">
              <a:latin typeface="Times New Roman" pitchFamily="18" charset="0"/>
              <a:ea typeface="仿宋_GB2312" pitchFamily="49" charset="-122"/>
              <a:cs typeface="Times New Roman" pitchFamily="18" charset="0"/>
            </a:endParaRPr>
          </a:p>
          <a:p>
            <a:pPr lvl="1">
              <a:lnSpc>
                <a:spcPct val="110000"/>
              </a:lnSpc>
              <a:spcBef>
                <a:spcPts val="2400"/>
              </a:spcBef>
            </a:pPr>
            <a:r>
              <a:rPr lang="zh-CN" altLang="fr-FR" sz="2000" dirty="0" smtClean="0">
                <a:solidFill>
                  <a:srgbClr val="CC0066"/>
                </a:solidFill>
                <a:latin typeface="Times New Roman" pitchFamily="18" charset="0"/>
                <a:ea typeface="仿宋_GB2312" pitchFamily="49" charset="-122"/>
                <a:cs typeface="Times New Roman" pitchFamily="18" charset="0"/>
              </a:rPr>
              <a:t>例</a:t>
            </a:r>
            <a:r>
              <a:rPr lang="fr-FR" altLang="zh-CN" sz="2000" dirty="0">
                <a:solidFill>
                  <a:srgbClr val="CC0066"/>
                </a:solidFill>
                <a:latin typeface="Times New Roman" pitchFamily="18" charset="0"/>
                <a:ea typeface="仿宋_GB2312" pitchFamily="49" charset="-122"/>
                <a:cs typeface="Times New Roman" pitchFamily="18" charset="0"/>
              </a:rPr>
              <a:t>5.10</a:t>
            </a:r>
            <a:r>
              <a:rPr lang="fr-FR" altLang="zh-CN" sz="2000" dirty="0">
                <a:solidFill>
                  <a:srgbClr val="0000CC"/>
                </a:solidFill>
                <a:latin typeface="Times New Roman" pitchFamily="18" charset="0"/>
                <a:ea typeface="仿宋_GB2312" pitchFamily="49" charset="-122"/>
                <a:cs typeface="Times New Roman" pitchFamily="18" charset="0"/>
              </a:rPr>
              <a:t> </a:t>
            </a:r>
            <a:r>
              <a:rPr lang="zh-CN" altLang="fr-FR" sz="2000" dirty="0">
                <a:solidFill>
                  <a:srgbClr val="0000CC"/>
                </a:solidFill>
                <a:latin typeface="Times New Roman" pitchFamily="18" charset="0"/>
                <a:ea typeface="仿宋_GB2312" pitchFamily="49" charset="-122"/>
                <a:cs typeface="Times New Roman" pitchFamily="18" charset="0"/>
              </a:rPr>
              <a:t>设有两个父代的个体串</a:t>
            </a:r>
            <a:r>
              <a:rPr lang="fr-FR" altLang="zh-CN" sz="2000" dirty="0">
                <a:solidFill>
                  <a:srgbClr val="0000CC"/>
                </a:solidFill>
                <a:latin typeface="Times New Roman" pitchFamily="18" charset="0"/>
                <a:ea typeface="仿宋_GB2312" pitchFamily="49" charset="-122"/>
                <a:cs typeface="Times New Roman" pitchFamily="18" charset="0"/>
              </a:rPr>
              <a:t>A=001101</a:t>
            </a:r>
            <a:r>
              <a:rPr lang="zh-CN" altLang="fr-FR" sz="2000" dirty="0">
                <a:solidFill>
                  <a:srgbClr val="0000CC"/>
                </a:solidFill>
                <a:latin typeface="Times New Roman" pitchFamily="18" charset="0"/>
                <a:ea typeface="仿宋_GB2312" pitchFamily="49" charset="-122"/>
                <a:cs typeface="Times New Roman" pitchFamily="18" charset="0"/>
              </a:rPr>
              <a:t>和</a:t>
            </a:r>
            <a:r>
              <a:rPr lang="fr-FR" altLang="zh-CN" sz="2000" dirty="0">
                <a:solidFill>
                  <a:srgbClr val="0000CC"/>
                </a:solidFill>
                <a:latin typeface="Times New Roman" pitchFamily="18" charset="0"/>
                <a:ea typeface="仿宋_GB2312" pitchFamily="49" charset="-122"/>
                <a:cs typeface="Times New Roman" pitchFamily="18" charset="0"/>
              </a:rPr>
              <a:t>B=110010</a:t>
            </a:r>
            <a:r>
              <a:rPr lang="zh-CN" altLang="fr-FR" sz="2000" dirty="0">
                <a:solidFill>
                  <a:srgbClr val="0000CC"/>
                </a:solidFill>
                <a:latin typeface="Times New Roman" pitchFamily="18" charset="0"/>
                <a:ea typeface="仿宋_GB2312" pitchFamily="49" charset="-122"/>
                <a:cs typeface="Times New Roman" pitchFamily="18" charset="0"/>
              </a:rPr>
              <a:t>，若随机生成的</a:t>
            </a:r>
            <a:r>
              <a:rPr lang="zh-CN" altLang="fr-FR" sz="2000" dirty="0">
                <a:solidFill>
                  <a:srgbClr val="00B050"/>
                </a:solidFill>
                <a:latin typeface="Times New Roman" pitchFamily="18" charset="0"/>
                <a:ea typeface="仿宋_GB2312" pitchFamily="49" charset="-122"/>
                <a:cs typeface="Times New Roman" pitchFamily="18" charset="0"/>
              </a:rPr>
              <a:t>模版</a:t>
            </a:r>
            <a:r>
              <a:rPr lang="fr-FR" altLang="zh-CN" sz="2000" b="1" dirty="0">
                <a:solidFill>
                  <a:srgbClr val="00B050"/>
                </a:solidFill>
                <a:latin typeface="Times New Roman" pitchFamily="18" charset="0"/>
                <a:ea typeface="仿宋_GB2312" pitchFamily="49" charset="-122"/>
                <a:cs typeface="Times New Roman" pitchFamily="18" charset="0"/>
              </a:rPr>
              <a:t>T=010011</a:t>
            </a:r>
            <a:r>
              <a:rPr lang="zh-CN" altLang="fr-FR" sz="2000" dirty="0">
                <a:solidFill>
                  <a:srgbClr val="0000CC"/>
                </a:solidFill>
                <a:latin typeface="Times New Roman" pitchFamily="18" charset="0"/>
                <a:ea typeface="仿宋_GB2312" pitchFamily="49" charset="-122"/>
                <a:cs typeface="Times New Roman" pitchFamily="18" charset="0"/>
              </a:rPr>
              <a:t>，则交叉后的两个新的个体是</a:t>
            </a:r>
            <a:r>
              <a:rPr lang="fr-FR" altLang="zh-CN" sz="2000" dirty="0">
                <a:solidFill>
                  <a:srgbClr val="0000CC"/>
                </a:solidFill>
                <a:latin typeface="Times New Roman" pitchFamily="18" charset="0"/>
                <a:ea typeface="仿宋_GB2312" pitchFamily="49" charset="-122"/>
                <a:cs typeface="Times New Roman" pitchFamily="18" charset="0"/>
              </a:rPr>
              <a:t>A’=011010</a:t>
            </a:r>
            <a:r>
              <a:rPr lang="zh-CN" altLang="fr-FR" sz="2000" dirty="0">
                <a:solidFill>
                  <a:srgbClr val="0000CC"/>
                </a:solidFill>
                <a:latin typeface="Times New Roman" pitchFamily="18" charset="0"/>
                <a:ea typeface="仿宋_GB2312" pitchFamily="49" charset="-122"/>
                <a:cs typeface="Times New Roman" pitchFamily="18" charset="0"/>
              </a:rPr>
              <a:t>和</a:t>
            </a:r>
            <a:r>
              <a:rPr lang="fr-FR" altLang="zh-CN" sz="2000" dirty="0">
                <a:solidFill>
                  <a:srgbClr val="0000CC"/>
                </a:solidFill>
                <a:latin typeface="Times New Roman" pitchFamily="18" charset="0"/>
                <a:ea typeface="仿宋_GB2312" pitchFamily="49" charset="-122"/>
                <a:cs typeface="Times New Roman" pitchFamily="18" charset="0"/>
              </a:rPr>
              <a:t>B’=100101</a:t>
            </a:r>
            <a:r>
              <a:rPr lang="zh-CN" altLang="fr-FR" sz="2000" dirty="0">
                <a:solidFill>
                  <a:srgbClr val="0000CC"/>
                </a:solidFill>
                <a:latin typeface="Times New Roman" pitchFamily="18" charset="0"/>
                <a:ea typeface="仿宋_GB2312" pitchFamily="49" charset="-122"/>
                <a:cs typeface="Times New Roman" pitchFamily="18" charset="0"/>
              </a:rPr>
              <a:t>。即</a:t>
            </a:r>
            <a:endParaRPr lang="zh-CN" altLang="en-US" sz="2000" dirty="0">
              <a:solidFill>
                <a:srgbClr val="0000CC"/>
              </a:solidFill>
              <a:latin typeface="Times New Roman" pitchFamily="18" charset="0"/>
              <a:ea typeface="仿宋_GB2312" pitchFamily="49" charset="-122"/>
              <a:cs typeface="Times New Roman" pitchFamily="18" charset="0"/>
            </a:endParaRPr>
          </a:p>
          <a:p>
            <a:pPr lvl="1">
              <a:lnSpc>
                <a:spcPct val="110000"/>
              </a:lnSpc>
              <a:spcBef>
                <a:spcPts val="600"/>
              </a:spcBef>
            </a:pPr>
            <a:r>
              <a:rPr lang="zh-CN" altLang="en-US" sz="2000" dirty="0">
                <a:solidFill>
                  <a:srgbClr val="0000CC"/>
                </a:solidFill>
                <a:latin typeface="Times New Roman" pitchFamily="18" charset="0"/>
                <a:ea typeface="仿宋_GB2312" pitchFamily="49" charset="-122"/>
                <a:cs typeface="Times New Roman" pitchFamily="18" charset="0"/>
              </a:rPr>
              <a:t>    </a:t>
            </a:r>
            <a:r>
              <a:rPr lang="en-US" altLang="zh-CN" sz="2000" dirty="0">
                <a:solidFill>
                  <a:srgbClr val="0000CC"/>
                </a:solidFill>
                <a:latin typeface="Times New Roman" pitchFamily="18" charset="0"/>
                <a:ea typeface="仿宋_GB2312" pitchFamily="49" charset="-122"/>
                <a:cs typeface="Times New Roman" pitchFamily="18" charset="0"/>
              </a:rPr>
              <a:t>A</a:t>
            </a:r>
            <a:r>
              <a:rPr lang="zh-CN" altLang="en-US" sz="2000" dirty="0">
                <a:solidFill>
                  <a:srgbClr val="0000CC"/>
                </a:solidFill>
                <a:latin typeface="Times New Roman" pitchFamily="18" charset="0"/>
                <a:ea typeface="仿宋_GB2312" pitchFamily="49" charset="-122"/>
                <a:cs typeface="Times New Roman" pitchFamily="18" charset="0"/>
              </a:rPr>
              <a:t>：  </a:t>
            </a:r>
            <a:r>
              <a:rPr lang="en-US" altLang="zh-CN" sz="2000" dirty="0">
                <a:solidFill>
                  <a:srgbClr val="0000CC"/>
                </a:solidFill>
                <a:latin typeface="Times New Roman" pitchFamily="18" charset="0"/>
                <a:ea typeface="仿宋_GB2312" pitchFamily="49" charset="-122"/>
                <a:cs typeface="Times New Roman" pitchFamily="18" charset="0"/>
              </a:rPr>
              <a:t>0 0 1 1 0 </a:t>
            </a:r>
            <a:r>
              <a:rPr lang="en-US" altLang="zh-CN" sz="2000" dirty="0" smtClean="0">
                <a:solidFill>
                  <a:srgbClr val="0000CC"/>
                </a:solidFill>
                <a:latin typeface="Times New Roman" pitchFamily="18" charset="0"/>
                <a:ea typeface="仿宋_GB2312" pitchFamily="49" charset="-122"/>
                <a:cs typeface="Times New Roman" pitchFamily="18" charset="0"/>
              </a:rPr>
              <a:t>1         </a:t>
            </a:r>
            <a:r>
              <a:rPr lang="en-US" altLang="zh-CN" sz="2000" dirty="0">
                <a:solidFill>
                  <a:srgbClr val="0000CC"/>
                </a:solidFill>
                <a:latin typeface="Times New Roman" pitchFamily="18" charset="0"/>
                <a:ea typeface="仿宋_GB2312" pitchFamily="49" charset="-122"/>
                <a:cs typeface="Times New Roman" pitchFamily="18" charset="0"/>
              </a:rPr>
              <a:t>B</a:t>
            </a:r>
            <a:r>
              <a:rPr lang="zh-CN" altLang="en-US" sz="2000" dirty="0">
                <a:solidFill>
                  <a:srgbClr val="0000CC"/>
                </a:solidFill>
                <a:latin typeface="Times New Roman" pitchFamily="18" charset="0"/>
                <a:ea typeface="仿宋_GB2312" pitchFamily="49" charset="-122"/>
                <a:cs typeface="Times New Roman" pitchFamily="18" charset="0"/>
              </a:rPr>
              <a:t>：  </a:t>
            </a:r>
            <a:r>
              <a:rPr lang="en-US" altLang="zh-CN" sz="2000" dirty="0">
                <a:solidFill>
                  <a:srgbClr val="0000CC"/>
                </a:solidFill>
                <a:latin typeface="Times New Roman" pitchFamily="18" charset="0"/>
                <a:ea typeface="仿宋_GB2312" pitchFamily="49" charset="-122"/>
                <a:cs typeface="Times New Roman" pitchFamily="18" charset="0"/>
              </a:rPr>
              <a:t>1 1 0 0 1 0</a:t>
            </a:r>
          </a:p>
          <a:p>
            <a:pPr lvl="1">
              <a:lnSpc>
                <a:spcPct val="110000"/>
              </a:lnSpc>
              <a:spcBef>
                <a:spcPts val="600"/>
              </a:spcBef>
            </a:pPr>
            <a:r>
              <a:rPr lang="en-US" altLang="zh-CN" sz="2000" dirty="0">
                <a:solidFill>
                  <a:srgbClr val="00990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T</a:t>
            </a:r>
            <a:r>
              <a:rPr lang="zh-CN" altLang="en-US" sz="2000" b="1" dirty="0">
                <a:solidFill>
                  <a:srgbClr val="00B050"/>
                </a:solidFill>
                <a:latin typeface="Times New Roman" pitchFamily="18" charset="0"/>
                <a:ea typeface="仿宋_GB2312" pitchFamily="49" charset="-122"/>
                <a:cs typeface="Times New Roman" pitchFamily="18" charset="0"/>
              </a:rPr>
              <a:t>：  </a:t>
            </a:r>
            <a:r>
              <a:rPr lang="en-US" altLang="zh-CN" sz="2000" b="1" dirty="0">
                <a:solidFill>
                  <a:srgbClr val="00B050"/>
                </a:solidFill>
                <a:latin typeface="Times New Roman" pitchFamily="18" charset="0"/>
                <a:ea typeface="仿宋_GB2312" pitchFamily="49" charset="-122"/>
                <a:cs typeface="Times New Roman" pitchFamily="18" charset="0"/>
              </a:rPr>
              <a:t>0 1 0 0 1 1</a:t>
            </a:r>
          </a:p>
          <a:p>
            <a:pPr lvl="1">
              <a:lnSpc>
                <a:spcPct val="110000"/>
              </a:lnSpc>
              <a:spcBef>
                <a:spcPts val="600"/>
              </a:spcBef>
            </a:pPr>
            <a:r>
              <a:rPr lang="en-US" altLang="zh-CN" sz="2000" dirty="0">
                <a:solidFill>
                  <a:srgbClr val="0000CC"/>
                </a:solidFill>
                <a:latin typeface="Times New Roman" pitchFamily="18" charset="0"/>
                <a:ea typeface="仿宋_GB2312" pitchFamily="49" charset="-122"/>
                <a:cs typeface="Times New Roman" pitchFamily="18" charset="0"/>
              </a:rPr>
              <a:t>    A’</a:t>
            </a:r>
            <a:r>
              <a:rPr lang="zh-CN" altLang="en-US" sz="2000" dirty="0">
                <a:solidFill>
                  <a:srgbClr val="0000CC"/>
                </a:solidFill>
                <a:latin typeface="Times New Roman" pitchFamily="18" charset="0"/>
                <a:ea typeface="仿宋_GB2312" pitchFamily="49" charset="-122"/>
                <a:cs typeface="Times New Roman" pitchFamily="18" charset="0"/>
              </a:rPr>
              <a:t>：</a:t>
            </a:r>
            <a:r>
              <a:rPr lang="en-US" altLang="zh-CN" sz="2000" dirty="0">
                <a:solidFill>
                  <a:srgbClr val="0000CC"/>
                </a:solidFill>
                <a:latin typeface="Times New Roman" pitchFamily="18" charset="0"/>
                <a:ea typeface="仿宋_GB2312" pitchFamily="49" charset="-122"/>
                <a:cs typeface="Times New Roman" pitchFamily="18" charset="0"/>
              </a:rPr>
              <a:t>0 </a:t>
            </a:r>
            <a:r>
              <a:rPr lang="en-US" altLang="zh-CN" sz="2000" dirty="0">
                <a:solidFill>
                  <a:srgbClr val="FF33CC"/>
                </a:solidFill>
                <a:latin typeface="Times New Roman" pitchFamily="18" charset="0"/>
                <a:ea typeface="仿宋_GB2312" pitchFamily="49" charset="-122"/>
                <a:cs typeface="Times New Roman" pitchFamily="18" charset="0"/>
              </a:rPr>
              <a:t>1</a:t>
            </a:r>
            <a:r>
              <a:rPr lang="en-US" altLang="zh-CN" sz="2000" dirty="0">
                <a:solidFill>
                  <a:srgbClr val="0000CC"/>
                </a:solidFill>
                <a:latin typeface="Times New Roman" pitchFamily="18" charset="0"/>
                <a:ea typeface="仿宋_GB2312" pitchFamily="49" charset="-122"/>
                <a:cs typeface="Times New Roman" pitchFamily="18" charset="0"/>
              </a:rPr>
              <a:t> 1 1 </a:t>
            </a:r>
            <a:r>
              <a:rPr lang="en-US" altLang="zh-CN" sz="2000" dirty="0">
                <a:solidFill>
                  <a:srgbClr val="FF33CC"/>
                </a:solidFill>
                <a:latin typeface="Times New Roman" pitchFamily="18" charset="0"/>
                <a:ea typeface="仿宋_GB2312" pitchFamily="49" charset="-122"/>
                <a:cs typeface="Times New Roman" pitchFamily="18" charset="0"/>
              </a:rPr>
              <a:t>1</a:t>
            </a:r>
            <a:r>
              <a:rPr lang="en-US" altLang="zh-CN" sz="2000" dirty="0">
                <a:solidFill>
                  <a:srgbClr val="0000CC"/>
                </a:solidFill>
                <a:latin typeface="Times New Roman" pitchFamily="18" charset="0"/>
                <a:ea typeface="仿宋_GB2312" pitchFamily="49" charset="-122"/>
                <a:cs typeface="Times New Roman" pitchFamily="18" charset="0"/>
              </a:rPr>
              <a:t> </a:t>
            </a:r>
            <a:r>
              <a:rPr lang="en-US" altLang="zh-CN" sz="2000" dirty="0">
                <a:solidFill>
                  <a:srgbClr val="FF33CC"/>
                </a:solidFill>
                <a:latin typeface="Times New Roman" pitchFamily="18" charset="0"/>
                <a:ea typeface="仿宋_GB2312" pitchFamily="49" charset="-122"/>
                <a:cs typeface="Times New Roman" pitchFamily="18" charset="0"/>
              </a:rPr>
              <a:t>0</a:t>
            </a:r>
            <a:r>
              <a:rPr lang="en-US" altLang="zh-CN" sz="2000" dirty="0">
                <a:solidFill>
                  <a:srgbClr val="0000CC"/>
                </a:solidFill>
                <a:latin typeface="Times New Roman" pitchFamily="18" charset="0"/>
                <a:ea typeface="仿宋_GB2312" pitchFamily="49" charset="-122"/>
                <a:cs typeface="Times New Roman" pitchFamily="18" charset="0"/>
              </a:rPr>
              <a:t> </a:t>
            </a:r>
            <a:r>
              <a:rPr lang="en-US" altLang="zh-CN" sz="2000" dirty="0" smtClean="0">
                <a:solidFill>
                  <a:srgbClr val="0000CC"/>
                </a:solidFill>
                <a:latin typeface="Times New Roman" pitchFamily="18" charset="0"/>
                <a:ea typeface="仿宋_GB2312" pitchFamily="49" charset="-122"/>
                <a:cs typeface="Times New Roman" pitchFamily="18" charset="0"/>
              </a:rPr>
              <a:t>         </a:t>
            </a:r>
            <a:r>
              <a:rPr lang="en-US" altLang="zh-CN" sz="2000" dirty="0">
                <a:solidFill>
                  <a:srgbClr val="0000CC"/>
                </a:solidFill>
                <a:latin typeface="Times New Roman" pitchFamily="18" charset="0"/>
                <a:ea typeface="仿宋_GB2312" pitchFamily="49" charset="-122"/>
                <a:cs typeface="Times New Roman" pitchFamily="18" charset="0"/>
              </a:rPr>
              <a:t>B’</a:t>
            </a:r>
            <a:r>
              <a:rPr lang="zh-CN" altLang="en-US" sz="2000" dirty="0">
                <a:solidFill>
                  <a:srgbClr val="0000CC"/>
                </a:solidFill>
                <a:latin typeface="Times New Roman" pitchFamily="18" charset="0"/>
                <a:ea typeface="仿宋_GB2312" pitchFamily="49" charset="-122"/>
                <a:cs typeface="Times New Roman" pitchFamily="18" charset="0"/>
              </a:rPr>
              <a:t>：</a:t>
            </a:r>
            <a:r>
              <a:rPr lang="en-US" altLang="zh-CN" sz="2000" dirty="0">
                <a:solidFill>
                  <a:srgbClr val="0000CC"/>
                </a:solidFill>
                <a:latin typeface="Times New Roman" pitchFamily="18" charset="0"/>
                <a:ea typeface="仿宋_GB2312" pitchFamily="49" charset="-122"/>
                <a:cs typeface="Times New Roman" pitchFamily="18" charset="0"/>
              </a:rPr>
              <a:t>1 </a:t>
            </a:r>
            <a:r>
              <a:rPr lang="en-US" altLang="zh-CN" sz="2000" dirty="0">
                <a:solidFill>
                  <a:srgbClr val="FF33CC"/>
                </a:solidFill>
                <a:latin typeface="Times New Roman" pitchFamily="18" charset="0"/>
                <a:ea typeface="仿宋_GB2312" pitchFamily="49" charset="-122"/>
                <a:cs typeface="Times New Roman" pitchFamily="18" charset="0"/>
              </a:rPr>
              <a:t>0 </a:t>
            </a:r>
            <a:r>
              <a:rPr lang="en-US" altLang="zh-CN" sz="2000" dirty="0">
                <a:solidFill>
                  <a:srgbClr val="0000CC"/>
                </a:solidFill>
                <a:latin typeface="Times New Roman" pitchFamily="18" charset="0"/>
                <a:ea typeface="仿宋_GB2312" pitchFamily="49" charset="-122"/>
                <a:cs typeface="Times New Roman" pitchFamily="18" charset="0"/>
              </a:rPr>
              <a:t>0 0 </a:t>
            </a:r>
            <a:r>
              <a:rPr lang="en-US" altLang="zh-CN" sz="2000" dirty="0">
                <a:solidFill>
                  <a:srgbClr val="FF33CC"/>
                </a:solidFill>
                <a:latin typeface="Times New Roman" pitchFamily="18" charset="0"/>
                <a:ea typeface="仿宋_GB2312" pitchFamily="49" charset="-122"/>
                <a:cs typeface="Times New Roman" pitchFamily="18" charset="0"/>
              </a:rPr>
              <a:t>0</a:t>
            </a:r>
            <a:r>
              <a:rPr lang="en-US" altLang="zh-CN" sz="2000" dirty="0">
                <a:solidFill>
                  <a:srgbClr val="0000CC"/>
                </a:solidFill>
                <a:latin typeface="Times New Roman" pitchFamily="18" charset="0"/>
                <a:ea typeface="仿宋_GB2312" pitchFamily="49" charset="-122"/>
                <a:cs typeface="Times New Roman" pitchFamily="18" charset="0"/>
              </a:rPr>
              <a:t> </a:t>
            </a:r>
            <a:r>
              <a:rPr lang="en-US" altLang="zh-CN" sz="2000" dirty="0">
                <a:solidFill>
                  <a:srgbClr val="FF33CC"/>
                </a:solidFill>
                <a:latin typeface="Times New Roman" pitchFamily="18" charset="0"/>
                <a:ea typeface="仿宋_GB2312" pitchFamily="49" charset="-122"/>
                <a:cs typeface="Times New Roman" pitchFamily="18" charset="0"/>
              </a:rPr>
              <a:t>1</a:t>
            </a:r>
          </a:p>
        </p:txBody>
      </p:sp>
      <p:sp>
        <p:nvSpPr>
          <p:cNvPr id="5" name="Text Box 5"/>
          <p:cNvSpPr txBox="1">
            <a:spLocks noChangeArrowheads="1"/>
          </p:cNvSpPr>
          <p:nvPr/>
        </p:nvSpPr>
        <p:spPr bwMode="auto">
          <a:xfrm>
            <a:off x="1790773" y="18864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Text Box 3"/>
          <p:cNvSpPr txBox="1">
            <a:spLocks noChangeArrowheads="1"/>
          </p:cNvSpPr>
          <p:nvPr/>
        </p:nvSpPr>
        <p:spPr bwMode="auto">
          <a:xfrm>
            <a:off x="0" y="1233488"/>
            <a:ext cx="8748464" cy="5081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10000"/>
              </a:lnSpc>
              <a:buFont typeface="Arial" pitchFamily="34" charset="0"/>
              <a:buChar char="•"/>
            </a:pPr>
            <a:r>
              <a:rPr lang="zh-CN" altLang="en-US" sz="2200" b="1" dirty="0" smtClean="0">
                <a:solidFill>
                  <a:srgbClr val="CC0066"/>
                </a:solidFill>
                <a:latin typeface="幼圆" pitchFamily="49" charset="-122"/>
                <a:ea typeface="幼圆" pitchFamily="49" charset="-122"/>
              </a:rPr>
              <a:t>实值交</a:t>
            </a:r>
            <a:r>
              <a:rPr lang="zh-CN" altLang="en-US" sz="2200" b="1" dirty="0">
                <a:solidFill>
                  <a:srgbClr val="CC0066"/>
                </a:solidFill>
                <a:latin typeface="幼圆" pitchFamily="49" charset="-122"/>
                <a:ea typeface="幼圆" pitchFamily="49" charset="-122"/>
              </a:rPr>
              <a:t>叉</a:t>
            </a:r>
          </a:p>
          <a:p>
            <a:pPr lvl="1">
              <a:lnSpc>
                <a:spcPct val="110000"/>
              </a:lnSpc>
              <a:spcBef>
                <a:spcPts val="1200"/>
              </a:spcBef>
            </a:pPr>
            <a:r>
              <a:rPr lang="zh-CN" altLang="en-US" sz="2000" b="1" dirty="0" smtClean="0">
                <a:latin typeface="Times New Roman" pitchFamily="18" charset="0"/>
                <a:ea typeface="仿宋_GB2312" pitchFamily="49" charset="-122"/>
                <a:cs typeface="Times New Roman" pitchFamily="18" charset="0"/>
              </a:rPr>
              <a:t>在</a:t>
            </a:r>
            <a:r>
              <a:rPr lang="zh-CN" altLang="en-US" sz="2000" b="1" dirty="0">
                <a:latin typeface="Times New Roman" pitchFamily="18" charset="0"/>
                <a:ea typeface="仿宋_GB2312" pitchFamily="49" charset="-122"/>
                <a:cs typeface="Times New Roman" pitchFamily="18" charset="0"/>
              </a:rPr>
              <a:t>实数编码情况下所采用的交叉操作，主要包括</a:t>
            </a:r>
            <a:r>
              <a:rPr lang="zh-CN" altLang="en-US" sz="2000" b="1" dirty="0">
                <a:solidFill>
                  <a:srgbClr val="0000FF"/>
                </a:solidFill>
                <a:latin typeface="Times New Roman" pitchFamily="18" charset="0"/>
                <a:ea typeface="仿宋_GB2312" pitchFamily="49" charset="-122"/>
                <a:cs typeface="Times New Roman" pitchFamily="18" charset="0"/>
              </a:rPr>
              <a:t>离散交叉</a:t>
            </a:r>
            <a:r>
              <a:rPr lang="zh-CN" altLang="en-US" sz="2000" b="1" dirty="0">
                <a:latin typeface="Times New Roman" pitchFamily="18" charset="0"/>
                <a:ea typeface="仿宋_GB2312" pitchFamily="49" charset="-122"/>
                <a:cs typeface="Times New Roman" pitchFamily="18" charset="0"/>
              </a:rPr>
              <a:t>和</a:t>
            </a:r>
            <a:r>
              <a:rPr lang="zh-CN" altLang="en-US" sz="2000" b="1" dirty="0">
                <a:solidFill>
                  <a:srgbClr val="0000FF"/>
                </a:solidFill>
                <a:latin typeface="Times New Roman" pitchFamily="18" charset="0"/>
                <a:ea typeface="仿宋_GB2312" pitchFamily="49" charset="-122"/>
                <a:cs typeface="Times New Roman" pitchFamily="18" charset="0"/>
              </a:rPr>
              <a:t>算术</a:t>
            </a:r>
            <a:r>
              <a:rPr lang="zh-CN" altLang="en-US" sz="2000" b="1" dirty="0" smtClean="0">
                <a:solidFill>
                  <a:srgbClr val="0000FF"/>
                </a:solidFill>
                <a:latin typeface="Times New Roman" pitchFamily="18" charset="0"/>
                <a:ea typeface="仿宋_GB2312" pitchFamily="49" charset="-122"/>
                <a:cs typeface="Times New Roman" pitchFamily="18" charset="0"/>
              </a:rPr>
              <a:t>交叉</a:t>
            </a:r>
            <a:endParaRPr lang="en-US" altLang="zh-CN" sz="2000" b="1" dirty="0" smtClean="0">
              <a:solidFill>
                <a:srgbClr val="A50021"/>
              </a:solidFill>
              <a:latin typeface="Times New Roman" pitchFamily="18" charset="0"/>
              <a:ea typeface="仿宋_GB2312" pitchFamily="49" charset="-122"/>
              <a:cs typeface="Times New Roman" pitchFamily="18" charset="0"/>
            </a:endParaRPr>
          </a:p>
          <a:p>
            <a:pPr marL="800100" lvl="1" indent="-342900">
              <a:lnSpc>
                <a:spcPct val="110000"/>
              </a:lnSpc>
              <a:spcBef>
                <a:spcPts val="1200"/>
              </a:spcBef>
              <a:buFont typeface="Arial" pitchFamily="34" charset="0"/>
              <a:buChar char="•"/>
            </a:pPr>
            <a:r>
              <a:rPr lang="zh-CN" altLang="en-US" sz="2000" b="1" dirty="0" smtClean="0">
                <a:solidFill>
                  <a:srgbClr val="0000FF"/>
                </a:solidFill>
                <a:latin typeface="Times New Roman" pitchFamily="18" charset="0"/>
                <a:ea typeface="仿宋_GB2312" pitchFamily="49" charset="-122"/>
                <a:cs typeface="Times New Roman" pitchFamily="18" charset="0"/>
              </a:rPr>
              <a:t>部分</a:t>
            </a:r>
            <a:r>
              <a:rPr lang="zh-CN" altLang="en-US" sz="2000" b="1" dirty="0">
                <a:solidFill>
                  <a:srgbClr val="0000FF"/>
                </a:solidFill>
                <a:latin typeface="Times New Roman" pitchFamily="18" charset="0"/>
                <a:ea typeface="仿宋_GB2312" pitchFamily="49" charset="-122"/>
                <a:cs typeface="Times New Roman" pitchFamily="18" charset="0"/>
              </a:rPr>
              <a:t>离散</a:t>
            </a:r>
            <a:r>
              <a:rPr lang="zh-CN" altLang="en-US" sz="2000" b="1" dirty="0" smtClean="0">
                <a:solidFill>
                  <a:srgbClr val="0000FF"/>
                </a:solidFill>
                <a:latin typeface="Times New Roman" pitchFamily="18" charset="0"/>
                <a:ea typeface="仿宋_GB2312" pitchFamily="49" charset="-122"/>
                <a:cs typeface="Times New Roman" pitchFamily="18" charset="0"/>
              </a:rPr>
              <a:t>交叉</a:t>
            </a:r>
            <a:r>
              <a:rPr lang="zh-CN" altLang="en-US" sz="2000" dirty="0">
                <a:latin typeface="Times New Roman" pitchFamily="18" charset="0"/>
                <a:ea typeface="仿宋_GB2312" pitchFamily="49" charset="-122"/>
                <a:cs typeface="Times New Roman" pitchFamily="18" charset="0"/>
              </a:rPr>
              <a:t>：</a:t>
            </a:r>
            <a:r>
              <a:rPr lang="zh-CN" altLang="en-US" sz="2000" dirty="0" smtClean="0">
                <a:latin typeface="Times New Roman" pitchFamily="18" charset="0"/>
                <a:ea typeface="仿宋_GB2312" pitchFamily="49" charset="-122"/>
                <a:cs typeface="Times New Roman" pitchFamily="18" charset="0"/>
              </a:rPr>
              <a:t>先</a:t>
            </a:r>
            <a:r>
              <a:rPr lang="zh-CN" altLang="en-US" sz="2000" dirty="0">
                <a:latin typeface="Times New Roman" pitchFamily="18" charset="0"/>
                <a:ea typeface="仿宋_GB2312" pitchFamily="49" charset="-122"/>
                <a:cs typeface="Times New Roman" pitchFamily="18" charset="0"/>
              </a:rPr>
              <a:t>在两个父代个体的编码向量中随机选择一部分分量，然后对这部分分量进行交换，生成子代中的两个新的个体。</a:t>
            </a:r>
          </a:p>
          <a:p>
            <a:pPr marL="800100" lvl="1" indent="-342900">
              <a:lnSpc>
                <a:spcPct val="110000"/>
              </a:lnSpc>
              <a:spcBef>
                <a:spcPts val="1200"/>
              </a:spcBef>
              <a:buFont typeface="Arial" pitchFamily="34" charset="0"/>
              <a:buChar char="•"/>
            </a:pPr>
            <a:r>
              <a:rPr lang="zh-CN" altLang="en-US" sz="2000" b="1" dirty="0" smtClean="0">
                <a:solidFill>
                  <a:srgbClr val="0000FF"/>
                </a:solidFill>
                <a:latin typeface="Times New Roman" pitchFamily="18" charset="0"/>
                <a:ea typeface="仿宋_GB2312" pitchFamily="49" charset="-122"/>
                <a:cs typeface="Times New Roman" pitchFamily="18" charset="0"/>
              </a:rPr>
              <a:t>整体交叉：</a:t>
            </a:r>
            <a:r>
              <a:rPr lang="zh-CN" altLang="en-US" sz="2000" dirty="0" smtClean="0">
                <a:latin typeface="Times New Roman" pitchFamily="18" charset="0"/>
                <a:ea typeface="仿宋_GB2312" pitchFamily="49" charset="-122"/>
                <a:cs typeface="Times New Roman" pitchFamily="18" charset="0"/>
              </a:rPr>
              <a:t>对</a:t>
            </a:r>
            <a:r>
              <a:rPr lang="zh-CN" altLang="en-US" sz="2000" dirty="0">
                <a:latin typeface="Times New Roman" pitchFamily="18" charset="0"/>
                <a:ea typeface="仿宋_GB2312" pitchFamily="49" charset="-122"/>
                <a:cs typeface="Times New Roman" pitchFamily="18" charset="0"/>
              </a:rPr>
              <a:t>两个父代个体的编码向量中的所有分量，都以</a:t>
            </a:r>
            <a:r>
              <a:rPr lang="en-US" altLang="zh-CN" sz="2000" dirty="0">
                <a:latin typeface="Times New Roman" pitchFamily="18" charset="0"/>
                <a:ea typeface="仿宋_GB2312" pitchFamily="49" charset="-122"/>
                <a:cs typeface="Times New Roman" pitchFamily="18" charset="0"/>
              </a:rPr>
              <a:t>1/2</a:t>
            </a:r>
            <a:r>
              <a:rPr lang="zh-CN" altLang="en-US" sz="2000" dirty="0">
                <a:latin typeface="Times New Roman" pitchFamily="18" charset="0"/>
                <a:ea typeface="仿宋_GB2312" pitchFamily="49" charset="-122"/>
                <a:cs typeface="Times New Roman" pitchFamily="18" charset="0"/>
              </a:rPr>
              <a:t>的概率进行交换，从而生成子代中的两个新的个体。</a:t>
            </a:r>
          </a:p>
          <a:p>
            <a:pPr lvl="1">
              <a:lnSpc>
                <a:spcPct val="120000"/>
              </a:lnSpc>
            </a:pPr>
            <a:endParaRPr lang="en-US" altLang="zh-CN" sz="2000" b="1" dirty="0" smtClean="0">
              <a:solidFill>
                <a:srgbClr val="0000CC"/>
              </a:solidFill>
              <a:latin typeface="Times New Roman" pitchFamily="18" charset="0"/>
              <a:ea typeface="仿宋_GB2312" pitchFamily="49" charset="-122"/>
              <a:cs typeface="Times New Roman" pitchFamily="18" charset="0"/>
            </a:endParaRPr>
          </a:p>
          <a:p>
            <a:pPr lvl="1">
              <a:lnSpc>
                <a:spcPct val="120000"/>
              </a:lnSpc>
              <a:spcBef>
                <a:spcPts val="1200"/>
              </a:spcBef>
            </a:pPr>
            <a:r>
              <a:rPr lang="zh-CN" altLang="en-US" sz="2000" b="1" dirty="0" smtClean="0">
                <a:solidFill>
                  <a:srgbClr val="7030A0"/>
                </a:solidFill>
                <a:latin typeface="Times New Roman" pitchFamily="18" charset="0"/>
                <a:ea typeface="仿宋_GB2312" pitchFamily="49" charset="-122"/>
                <a:cs typeface="Times New Roman" pitchFamily="18" charset="0"/>
              </a:rPr>
              <a:t>假设</a:t>
            </a:r>
            <a:r>
              <a:rPr lang="zh-CN" altLang="en-US" sz="2000" b="1" dirty="0">
                <a:solidFill>
                  <a:srgbClr val="7030A0"/>
                </a:solidFill>
                <a:latin typeface="Times New Roman" pitchFamily="18" charset="0"/>
                <a:ea typeface="仿宋_GB2312" pitchFamily="49" charset="-122"/>
                <a:cs typeface="Times New Roman" pitchFamily="18" charset="0"/>
              </a:rPr>
              <a:t>两个父代个体的</a:t>
            </a:r>
            <a:r>
              <a:rPr lang="en-US" altLang="zh-CN" sz="2000" b="1" dirty="0">
                <a:solidFill>
                  <a:srgbClr val="7030A0"/>
                </a:solidFill>
                <a:latin typeface="Times New Roman" pitchFamily="18" charset="0"/>
                <a:ea typeface="仿宋_GB2312" pitchFamily="49" charset="-122"/>
                <a:cs typeface="Times New Roman" pitchFamily="18" charset="0"/>
              </a:rPr>
              <a:t>n</a:t>
            </a:r>
            <a:r>
              <a:rPr lang="zh-CN" altLang="en-US" sz="2000" b="1" dirty="0">
                <a:solidFill>
                  <a:srgbClr val="7030A0"/>
                </a:solidFill>
                <a:latin typeface="Times New Roman" pitchFamily="18" charset="0"/>
                <a:ea typeface="仿宋_GB2312" pitchFamily="49" charset="-122"/>
                <a:cs typeface="Times New Roman" pitchFamily="18" charset="0"/>
              </a:rPr>
              <a:t>维实向量分别是 </a:t>
            </a:r>
            <a:r>
              <a:rPr lang="en-US" altLang="zh-CN" sz="2000" b="1" dirty="0">
                <a:solidFill>
                  <a:srgbClr val="7030A0"/>
                </a:solidFill>
                <a:latin typeface="Times New Roman" pitchFamily="18" charset="0"/>
                <a:ea typeface="仿宋_GB2312" pitchFamily="49" charset="-122"/>
                <a:cs typeface="Times New Roman" pitchFamily="18" charset="0"/>
              </a:rPr>
              <a:t>X=x</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x</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 x</a:t>
            </a:r>
            <a:r>
              <a:rPr lang="en-US" altLang="zh-CN" sz="2000" b="1" baseline="-25000" dirty="0">
                <a:solidFill>
                  <a:srgbClr val="7030A0"/>
                </a:solidFill>
                <a:latin typeface="Times New Roman" pitchFamily="18" charset="0"/>
                <a:ea typeface="仿宋_GB2312" pitchFamily="49" charset="-122"/>
                <a:cs typeface="Times New Roman" pitchFamily="18" charset="0"/>
              </a:rPr>
              <a:t>i</a:t>
            </a:r>
            <a:r>
              <a:rPr lang="en-US" altLang="zh-CN" sz="2000" b="1" dirty="0">
                <a:solidFill>
                  <a:srgbClr val="7030A0"/>
                </a:solidFill>
                <a:latin typeface="Times New Roman" pitchFamily="18" charset="0"/>
                <a:ea typeface="仿宋_GB2312" pitchFamily="49" charset="-122"/>
                <a:cs typeface="Times New Roman" pitchFamily="18" charset="0"/>
              </a:rPr>
              <a:t>…</a:t>
            </a:r>
            <a:r>
              <a:rPr lang="en-US" altLang="zh-CN" sz="2000" b="1" dirty="0" err="1">
                <a:solidFill>
                  <a:srgbClr val="7030A0"/>
                </a:solidFill>
                <a:latin typeface="Times New Roman" pitchFamily="18" charset="0"/>
                <a:ea typeface="仿宋_GB2312" pitchFamily="49" charset="-122"/>
                <a:cs typeface="Times New Roman" pitchFamily="18" charset="0"/>
              </a:rPr>
              <a:t>x</a:t>
            </a:r>
            <a:r>
              <a:rPr lang="en-US" altLang="zh-CN" sz="2000" b="1" baseline="-25000" dirty="0" err="1">
                <a:solidFill>
                  <a:srgbClr val="7030A0"/>
                </a:solidFill>
                <a:latin typeface="Times New Roman" pitchFamily="18" charset="0"/>
                <a:ea typeface="仿宋_GB2312" pitchFamily="49" charset="-122"/>
                <a:cs typeface="Times New Roman" pitchFamily="18" charset="0"/>
              </a:rPr>
              <a:t>k</a:t>
            </a:r>
            <a:r>
              <a:rPr lang="en-US" altLang="zh-CN" sz="2000" b="1" dirty="0">
                <a:solidFill>
                  <a:srgbClr val="7030A0"/>
                </a:solidFill>
                <a:latin typeface="Times New Roman" pitchFamily="18" charset="0"/>
                <a:ea typeface="仿宋_GB2312" pitchFamily="49" charset="-122"/>
                <a:cs typeface="Times New Roman" pitchFamily="18" charset="0"/>
              </a:rPr>
              <a:t>…</a:t>
            </a:r>
            <a:r>
              <a:rPr lang="en-US" altLang="zh-CN" sz="2000" b="1" dirty="0" err="1">
                <a:solidFill>
                  <a:srgbClr val="7030A0"/>
                </a:solidFill>
                <a:latin typeface="Times New Roman" pitchFamily="18" charset="0"/>
                <a:ea typeface="仿宋_GB2312" pitchFamily="49" charset="-122"/>
                <a:cs typeface="Times New Roman" pitchFamily="18" charset="0"/>
              </a:rPr>
              <a:t>xn</a:t>
            </a:r>
            <a:r>
              <a:rPr lang="zh-CN" altLang="en-US" sz="2000" b="1" dirty="0">
                <a:solidFill>
                  <a:srgbClr val="7030A0"/>
                </a:solidFill>
                <a:latin typeface="Times New Roman" pitchFamily="18" charset="0"/>
                <a:ea typeface="仿宋_GB2312" pitchFamily="49" charset="-122"/>
                <a:cs typeface="Times New Roman" pitchFamily="18" charset="0"/>
              </a:rPr>
              <a:t>和</a:t>
            </a:r>
            <a:r>
              <a:rPr lang="en-US" altLang="zh-CN" sz="2000" b="1" dirty="0">
                <a:solidFill>
                  <a:srgbClr val="7030A0"/>
                </a:solidFill>
                <a:latin typeface="Times New Roman" pitchFamily="18" charset="0"/>
                <a:ea typeface="仿宋_GB2312" pitchFamily="49" charset="-122"/>
                <a:cs typeface="Times New Roman" pitchFamily="18" charset="0"/>
              </a:rPr>
              <a:t>Y=y</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y</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i</a:t>
            </a:r>
            <a:r>
              <a:rPr lang="en-US" altLang="zh-CN" sz="2000" b="1" dirty="0">
                <a:solidFill>
                  <a:srgbClr val="7030A0"/>
                </a:solidFill>
                <a:latin typeface="Times New Roman" pitchFamily="18" charset="0"/>
                <a:ea typeface="仿宋_GB2312" pitchFamily="49" charset="-122"/>
                <a:cs typeface="Times New Roman" pitchFamily="18" charset="0"/>
              </a:rPr>
              <a:t>…</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k</a:t>
            </a:r>
            <a:r>
              <a:rPr lang="en-US" altLang="zh-CN" sz="2000" b="1" dirty="0">
                <a:solidFill>
                  <a:srgbClr val="7030A0"/>
                </a:solidFill>
                <a:latin typeface="Times New Roman" pitchFamily="18" charset="0"/>
                <a:ea typeface="仿宋_GB2312" pitchFamily="49" charset="-122"/>
                <a:cs typeface="Times New Roman" pitchFamily="18" charset="0"/>
              </a:rPr>
              <a:t>…</a:t>
            </a:r>
            <a:r>
              <a:rPr lang="en-US" altLang="zh-CN" sz="2000" b="1" dirty="0" err="1">
                <a:solidFill>
                  <a:srgbClr val="7030A0"/>
                </a:solidFill>
                <a:latin typeface="Times New Roman" pitchFamily="18" charset="0"/>
                <a:ea typeface="仿宋_GB2312" pitchFamily="49" charset="-122"/>
                <a:cs typeface="Times New Roman" pitchFamily="18" charset="0"/>
              </a:rPr>
              <a:t>y</a:t>
            </a:r>
            <a:r>
              <a:rPr lang="en-US" altLang="zh-CN" sz="2000" b="1" baseline="-25000" dirty="0" err="1">
                <a:solidFill>
                  <a:srgbClr val="7030A0"/>
                </a:solidFill>
                <a:latin typeface="Times New Roman" pitchFamily="18" charset="0"/>
                <a:ea typeface="仿宋_GB2312" pitchFamily="49" charset="-122"/>
                <a:cs typeface="Times New Roman" pitchFamily="18" charset="0"/>
              </a:rPr>
              <a:t>n</a:t>
            </a:r>
            <a:r>
              <a:rPr lang="zh-CN" altLang="en-US" sz="2000" b="1" dirty="0">
                <a:solidFill>
                  <a:srgbClr val="7030A0"/>
                </a:solidFill>
                <a:latin typeface="Times New Roman" pitchFamily="18" charset="0"/>
                <a:ea typeface="仿宋_GB2312" pitchFamily="49" charset="-122"/>
                <a:cs typeface="Times New Roman" pitchFamily="18" charset="0"/>
              </a:rPr>
              <a:t>，若随机选择对第</a:t>
            </a:r>
            <a:r>
              <a:rPr lang="en-US" altLang="zh-CN" sz="2000" b="1" dirty="0">
                <a:solidFill>
                  <a:srgbClr val="7030A0"/>
                </a:solidFill>
                <a:latin typeface="Times New Roman" pitchFamily="18" charset="0"/>
                <a:ea typeface="仿宋_GB2312" pitchFamily="49" charset="-122"/>
                <a:cs typeface="Times New Roman" pitchFamily="18" charset="0"/>
              </a:rPr>
              <a:t>k</a:t>
            </a:r>
            <a:r>
              <a:rPr lang="zh-CN" altLang="en-US" sz="2000" b="1" dirty="0">
                <a:solidFill>
                  <a:srgbClr val="7030A0"/>
                </a:solidFill>
                <a:latin typeface="Times New Roman" pitchFamily="18" charset="0"/>
                <a:ea typeface="仿宋_GB2312" pitchFamily="49" charset="-122"/>
                <a:cs typeface="Times New Roman" pitchFamily="18" charset="0"/>
              </a:rPr>
              <a:t>个分量以后的所有分量进行交换，则生成的两个新的个体向量是：</a:t>
            </a:r>
          </a:p>
          <a:p>
            <a:pPr lvl="1">
              <a:lnSpc>
                <a:spcPct val="110000"/>
              </a:lnSpc>
              <a:spcBef>
                <a:spcPts val="1200"/>
              </a:spcBef>
            </a:pPr>
            <a:r>
              <a:rPr lang="zh-CN" altLang="en-US" sz="2000" b="1" dirty="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7030A0"/>
                </a:solidFill>
                <a:latin typeface="Times New Roman" pitchFamily="18" charset="0"/>
                <a:ea typeface="仿宋_GB2312" pitchFamily="49" charset="-122"/>
                <a:cs typeface="Times New Roman" pitchFamily="18" charset="0"/>
              </a:rPr>
              <a:t>X’= x</a:t>
            </a:r>
            <a:r>
              <a:rPr lang="en-US" altLang="zh-CN" sz="2000" b="1" baseline="-25000" dirty="0">
                <a:solidFill>
                  <a:srgbClr val="7030A0"/>
                </a:solidFill>
                <a:latin typeface="Times New Roman" pitchFamily="18" charset="0"/>
                <a:ea typeface="仿宋_GB2312" pitchFamily="49" charset="-122"/>
                <a:cs typeface="Times New Roman" pitchFamily="18" charset="0"/>
              </a:rPr>
              <a:t>1</a:t>
            </a:r>
            <a:r>
              <a:rPr lang="en-US" altLang="zh-CN" sz="2000" b="1" dirty="0">
                <a:solidFill>
                  <a:srgbClr val="7030A0"/>
                </a:solidFill>
                <a:latin typeface="Times New Roman" pitchFamily="18" charset="0"/>
                <a:ea typeface="仿宋_GB2312" pitchFamily="49" charset="-122"/>
                <a:cs typeface="Times New Roman" pitchFamily="18" charset="0"/>
              </a:rPr>
              <a:t> x</a:t>
            </a:r>
            <a:r>
              <a:rPr lang="en-US" altLang="zh-CN" sz="2000" b="1" baseline="-25000" dirty="0">
                <a:solidFill>
                  <a:srgbClr val="7030A0"/>
                </a:solidFill>
                <a:latin typeface="Times New Roman" pitchFamily="18" charset="0"/>
                <a:ea typeface="仿宋_GB2312" pitchFamily="49" charset="-122"/>
                <a:cs typeface="Times New Roman" pitchFamily="18" charset="0"/>
              </a:rPr>
              <a:t>2</a:t>
            </a:r>
            <a:r>
              <a:rPr lang="en-US" altLang="zh-CN" sz="2000" b="1" dirty="0">
                <a:solidFill>
                  <a:srgbClr val="7030A0"/>
                </a:solidFill>
                <a:latin typeface="Times New Roman" pitchFamily="18" charset="0"/>
                <a:ea typeface="仿宋_GB2312" pitchFamily="49" charset="-122"/>
                <a:cs typeface="Times New Roman" pitchFamily="18" charset="0"/>
              </a:rPr>
              <a:t> … </a:t>
            </a:r>
            <a:r>
              <a:rPr lang="en-US" altLang="zh-CN" sz="2000" b="1" dirty="0" err="1">
                <a:solidFill>
                  <a:srgbClr val="7030A0"/>
                </a:solidFill>
                <a:latin typeface="Times New Roman" pitchFamily="18" charset="0"/>
                <a:ea typeface="仿宋_GB2312" pitchFamily="49" charset="-122"/>
                <a:cs typeface="Times New Roman" pitchFamily="18" charset="0"/>
              </a:rPr>
              <a:t>x</a:t>
            </a:r>
            <a:r>
              <a:rPr lang="en-US" altLang="zh-CN" sz="2000" b="1" baseline="-25000" dirty="0" err="1">
                <a:solidFill>
                  <a:srgbClr val="7030A0"/>
                </a:solidFill>
                <a:latin typeface="Times New Roman" pitchFamily="18" charset="0"/>
                <a:ea typeface="仿宋_GB2312" pitchFamily="49" charset="-122"/>
                <a:cs typeface="Times New Roman" pitchFamily="18" charset="0"/>
              </a:rPr>
              <a:t>k</a:t>
            </a:r>
            <a:r>
              <a:rPr lang="en-US" altLang="zh-CN" sz="2000" b="1" dirty="0">
                <a:solidFill>
                  <a:srgbClr val="7030A0"/>
                </a:solidFill>
                <a:latin typeface="Times New Roman" pitchFamily="18" charset="0"/>
                <a:ea typeface="仿宋_GB2312" pitchFamily="49" charset="-122"/>
                <a:cs typeface="Times New Roman" pitchFamily="18" charset="0"/>
              </a:rPr>
              <a:t> </a:t>
            </a:r>
            <a:r>
              <a:rPr lang="en-US" altLang="zh-CN" sz="2000" b="1" dirty="0">
                <a:solidFill>
                  <a:srgbClr val="FF0000"/>
                </a:solidFill>
                <a:latin typeface="Times New Roman" pitchFamily="18" charset="0"/>
                <a:ea typeface="仿宋_GB2312" pitchFamily="49" charset="-122"/>
                <a:cs typeface="Times New Roman" pitchFamily="18" charset="0"/>
              </a:rPr>
              <a:t>y</a:t>
            </a:r>
            <a:r>
              <a:rPr lang="en-US" altLang="zh-CN" sz="2000" b="1" baseline="-25000" dirty="0">
                <a:solidFill>
                  <a:srgbClr val="FF0000"/>
                </a:solidFill>
                <a:latin typeface="Times New Roman" pitchFamily="18" charset="0"/>
                <a:ea typeface="仿宋_GB2312" pitchFamily="49" charset="-122"/>
                <a:cs typeface="Times New Roman" pitchFamily="18" charset="0"/>
              </a:rPr>
              <a:t>k+1</a:t>
            </a:r>
            <a:r>
              <a:rPr lang="en-US" altLang="zh-CN" sz="2000" b="1" dirty="0">
                <a:solidFill>
                  <a:srgbClr val="FF0000"/>
                </a:solidFill>
                <a:latin typeface="Times New Roman" pitchFamily="18" charset="0"/>
                <a:ea typeface="仿宋_GB2312" pitchFamily="49" charset="-122"/>
                <a:cs typeface="Times New Roman" pitchFamily="18" charset="0"/>
              </a:rPr>
              <a:t> … </a:t>
            </a:r>
            <a:r>
              <a:rPr lang="en-US" altLang="zh-CN" sz="2000" b="1" dirty="0" err="1" smtClean="0">
                <a:solidFill>
                  <a:srgbClr val="FF0000"/>
                </a:solidFill>
                <a:latin typeface="Times New Roman" pitchFamily="18" charset="0"/>
                <a:ea typeface="仿宋_GB2312" pitchFamily="49" charset="-122"/>
                <a:cs typeface="Times New Roman" pitchFamily="18" charset="0"/>
              </a:rPr>
              <a:t>y</a:t>
            </a:r>
            <a:r>
              <a:rPr lang="en-US" altLang="zh-CN" sz="2000" b="1" baseline="-25000" dirty="0" err="1" smtClean="0">
                <a:solidFill>
                  <a:srgbClr val="FF0000"/>
                </a:solidFill>
                <a:latin typeface="Times New Roman" pitchFamily="18" charset="0"/>
                <a:ea typeface="仿宋_GB2312" pitchFamily="49" charset="-122"/>
                <a:cs typeface="Times New Roman" pitchFamily="18" charset="0"/>
              </a:rPr>
              <a:t>n</a:t>
            </a:r>
            <a:r>
              <a:rPr lang="en-US" altLang="zh-CN" sz="2000" b="1" baseline="-25000" dirty="0" smtClean="0">
                <a:solidFill>
                  <a:srgbClr val="FF0000"/>
                </a:solidFill>
                <a:latin typeface="Times New Roman" pitchFamily="18" charset="0"/>
                <a:ea typeface="仿宋_GB2312" pitchFamily="49" charset="-122"/>
                <a:cs typeface="Times New Roman" pitchFamily="18" charset="0"/>
              </a:rPr>
              <a:t> </a:t>
            </a:r>
            <a:r>
              <a:rPr lang="en-US" altLang="zh-CN" sz="2000" b="1" baseline="-25000" dirty="0" smtClean="0">
                <a:solidFill>
                  <a:srgbClr val="7030A0"/>
                </a:solidFill>
                <a:latin typeface="Times New Roman" pitchFamily="18" charset="0"/>
                <a:ea typeface="仿宋_GB2312" pitchFamily="49" charset="-122"/>
                <a:cs typeface="Times New Roman" pitchFamily="18" charset="0"/>
              </a:rPr>
              <a:t>      </a:t>
            </a:r>
            <a:r>
              <a:rPr lang="fr-FR" altLang="zh-CN" sz="2000" b="1" dirty="0" smtClean="0">
                <a:solidFill>
                  <a:srgbClr val="7030A0"/>
                </a:solidFill>
                <a:latin typeface="Times New Roman" pitchFamily="18" charset="0"/>
                <a:ea typeface="仿宋_GB2312" pitchFamily="49" charset="-122"/>
                <a:cs typeface="Times New Roman" pitchFamily="18" charset="0"/>
              </a:rPr>
              <a:t>  </a:t>
            </a:r>
            <a:r>
              <a:rPr lang="fr-FR" altLang="zh-CN" sz="2000" b="1" dirty="0">
                <a:solidFill>
                  <a:srgbClr val="7030A0"/>
                </a:solidFill>
                <a:latin typeface="Times New Roman" pitchFamily="18" charset="0"/>
                <a:ea typeface="仿宋_GB2312" pitchFamily="49" charset="-122"/>
                <a:cs typeface="Times New Roman" pitchFamily="18" charset="0"/>
              </a:rPr>
              <a:t>Y’= y</a:t>
            </a:r>
            <a:r>
              <a:rPr lang="fr-FR" altLang="zh-CN" sz="2000" b="1" baseline="-25000" dirty="0">
                <a:solidFill>
                  <a:srgbClr val="7030A0"/>
                </a:solidFill>
                <a:latin typeface="Times New Roman" pitchFamily="18" charset="0"/>
                <a:ea typeface="仿宋_GB2312" pitchFamily="49" charset="-122"/>
                <a:cs typeface="Times New Roman" pitchFamily="18" charset="0"/>
              </a:rPr>
              <a:t>1</a:t>
            </a:r>
            <a:r>
              <a:rPr lang="fr-FR" altLang="zh-CN" sz="2000" b="1" dirty="0">
                <a:solidFill>
                  <a:srgbClr val="7030A0"/>
                </a:solidFill>
                <a:latin typeface="Times New Roman" pitchFamily="18" charset="0"/>
                <a:ea typeface="仿宋_GB2312" pitchFamily="49" charset="-122"/>
                <a:cs typeface="Times New Roman" pitchFamily="18" charset="0"/>
              </a:rPr>
              <a:t> y</a:t>
            </a:r>
            <a:r>
              <a:rPr lang="fr-FR" altLang="zh-CN" sz="2000" b="1" baseline="-25000" dirty="0">
                <a:solidFill>
                  <a:srgbClr val="7030A0"/>
                </a:solidFill>
                <a:latin typeface="Times New Roman" pitchFamily="18" charset="0"/>
                <a:ea typeface="仿宋_GB2312" pitchFamily="49" charset="-122"/>
                <a:cs typeface="Times New Roman" pitchFamily="18" charset="0"/>
              </a:rPr>
              <a:t>2</a:t>
            </a:r>
            <a:r>
              <a:rPr lang="fr-FR" altLang="zh-CN" sz="2000" b="1" dirty="0">
                <a:solidFill>
                  <a:srgbClr val="7030A0"/>
                </a:solidFill>
                <a:latin typeface="Times New Roman" pitchFamily="18" charset="0"/>
                <a:ea typeface="仿宋_GB2312" pitchFamily="49" charset="-122"/>
                <a:cs typeface="Times New Roman" pitchFamily="18" charset="0"/>
              </a:rPr>
              <a:t> … y</a:t>
            </a:r>
            <a:r>
              <a:rPr lang="fr-FR" altLang="zh-CN" sz="2000" b="1" baseline="-25000" dirty="0">
                <a:solidFill>
                  <a:srgbClr val="7030A0"/>
                </a:solidFill>
                <a:latin typeface="Times New Roman" pitchFamily="18" charset="0"/>
                <a:ea typeface="仿宋_GB2312" pitchFamily="49" charset="-122"/>
                <a:cs typeface="Times New Roman" pitchFamily="18" charset="0"/>
              </a:rPr>
              <a:t>k</a:t>
            </a:r>
            <a:r>
              <a:rPr lang="fr-FR" altLang="zh-CN" sz="2000" b="1" dirty="0">
                <a:solidFill>
                  <a:srgbClr val="7030A0"/>
                </a:solidFill>
                <a:latin typeface="Times New Roman" pitchFamily="18" charset="0"/>
                <a:ea typeface="仿宋_GB2312" pitchFamily="49" charset="-122"/>
                <a:cs typeface="Times New Roman" pitchFamily="18" charset="0"/>
              </a:rPr>
              <a:t> </a:t>
            </a:r>
            <a:r>
              <a:rPr lang="fr-FR" altLang="zh-CN" sz="2000" b="1" dirty="0">
                <a:solidFill>
                  <a:srgbClr val="FF0000"/>
                </a:solidFill>
                <a:latin typeface="Times New Roman" pitchFamily="18" charset="0"/>
                <a:ea typeface="仿宋_GB2312" pitchFamily="49" charset="-122"/>
                <a:cs typeface="Times New Roman" pitchFamily="18" charset="0"/>
              </a:rPr>
              <a:t>x</a:t>
            </a:r>
            <a:r>
              <a:rPr lang="fr-FR" altLang="zh-CN" sz="2000" b="1" baseline="-25000" dirty="0">
                <a:solidFill>
                  <a:srgbClr val="FF0000"/>
                </a:solidFill>
                <a:latin typeface="Times New Roman" pitchFamily="18" charset="0"/>
                <a:ea typeface="仿宋_GB2312" pitchFamily="49" charset="-122"/>
                <a:cs typeface="Times New Roman" pitchFamily="18" charset="0"/>
              </a:rPr>
              <a:t>k+1</a:t>
            </a:r>
            <a:r>
              <a:rPr lang="fr-FR" altLang="zh-CN" sz="2000" b="1" dirty="0">
                <a:solidFill>
                  <a:srgbClr val="FF0000"/>
                </a:solidFill>
                <a:latin typeface="Times New Roman" pitchFamily="18" charset="0"/>
                <a:ea typeface="仿宋_GB2312" pitchFamily="49" charset="-122"/>
                <a:cs typeface="Times New Roman" pitchFamily="18" charset="0"/>
              </a:rPr>
              <a:t> … x</a:t>
            </a:r>
            <a:r>
              <a:rPr lang="fr-FR" altLang="zh-CN" sz="2000" b="1" baseline="-25000" dirty="0">
                <a:solidFill>
                  <a:srgbClr val="FF0000"/>
                </a:solidFill>
                <a:latin typeface="Times New Roman" pitchFamily="18" charset="0"/>
                <a:ea typeface="仿宋_GB2312" pitchFamily="49" charset="-122"/>
                <a:cs typeface="Times New Roman" pitchFamily="18" charset="0"/>
              </a:rPr>
              <a:t>n</a:t>
            </a:r>
          </a:p>
          <a:p>
            <a:pPr lvl="1">
              <a:lnSpc>
                <a:spcPct val="110000"/>
              </a:lnSpc>
            </a:pPr>
            <a:r>
              <a:rPr lang="zh-CN" altLang="fr-FR" sz="2000" b="1" dirty="0">
                <a:solidFill>
                  <a:srgbClr val="CC0066"/>
                </a:solidFill>
                <a:latin typeface="Times New Roman" pitchFamily="18" charset="0"/>
                <a:ea typeface="仿宋_GB2312" pitchFamily="49" charset="-122"/>
                <a:cs typeface="Times New Roman" pitchFamily="18" charset="0"/>
              </a:rPr>
              <a:t>    </a:t>
            </a:r>
            <a:endParaRPr lang="en-US" altLang="zh-CN" sz="2000" b="1" dirty="0">
              <a:solidFill>
                <a:srgbClr val="0000CC"/>
              </a:solidFill>
              <a:latin typeface="Times New Roman" pitchFamily="18" charset="0"/>
              <a:ea typeface="仿宋_GB2312" pitchFamily="49" charset="-122"/>
              <a:cs typeface="Times New Roman" pitchFamily="18" charset="0"/>
            </a:endParaRPr>
          </a:p>
        </p:txBody>
      </p:sp>
      <p:sp>
        <p:nvSpPr>
          <p:cNvPr id="5" name="Text Box 5"/>
          <p:cNvSpPr txBox="1">
            <a:spLocks noChangeArrowheads="1"/>
          </p:cNvSpPr>
          <p:nvPr/>
        </p:nvSpPr>
        <p:spPr bwMode="auto">
          <a:xfrm>
            <a:off x="1790773" y="18864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Text Box 3"/>
          <p:cNvSpPr txBox="1">
            <a:spLocks noChangeArrowheads="1"/>
          </p:cNvSpPr>
          <p:nvPr/>
        </p:nvSpPr>
        <p:spPr bwMode="auto">
          <a:xfrm>
            <a:off x="179512" y="1160748"/>
            <a:ext cx="8534213" cy="5318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10000"/>
              </a:lnSpc>
              <a:spcBef>
                <a:spcPct val="5000"/>
              </a:spcBef>
              <a:buFont typeface="Arial" pitchFamily="34" charset="0"/>
              <a:buChar char="•"/>
            </a:pPr>
            <a:r>
              <a:rPr lang="zh-CN" altLang="en-US" sz="2200" b="1" dirty="0" smtClean="0">
                <a:solidFill>
                  <a:srgbClr val="CC0066"/>
                </a:solidFill>
                <a:latin typeface="幼圆" pitchFamily="49" charset="-122"/>
                <a:ea typeface="幼圆" pitchFamily="49" charset="-122"/>
              </a:rPr>
              <a:t>变异</a:t>
            </a:r>
            <a:r>
              <a:rPr lang="en-US" altLang="zh-CN" sz="2200" b="1" dirty="0" smtClean="0">
                <a:solidFill>
                  <a:srgbClr val="CC0066"/>
                </a:solidFill>
                <a:latin typeface="幼圆" pitchFamily="49" charset="-122"/>
                <a:ea typeface="幼圆" pitchFamily="49" charset="-122"/>
              </a:rPr>
              <a:t>(Mutation)</a:t>
            </a:r>
            <a:r>
              <a:rPr lang="zh-CN" altLang="en-US" sz="2200" b="1" dirty="0" smtClean="0">
                <a:solidFill>
                  <a:srgbClr val="CC0066"/>
                </a:solidFill>
                <a:latin typeface="幼圆" pitchFamily="49" charset="-122"/>
                <a:ea typeface="幼圆" pitchFamily="49" charset="-122"/>
              </a:rPr>
              <a:t>操作</a:t>
            </a:r>
            <a:r>
              <a:rPr lang="en-US" altLang="zh-CN" sz="2200" b="1" dirty="0" smtClean="0">
                <a:solidFill>
                  <a:srgbClr val="CC0066"/>
                </a:solidFill>
                <a:latin typeface="幼圆" pitchFamily="49" charset="-122"/>
                <a:ea typeface="幼圆" pitchFamily="49" charset="-122"/>
              </a:rPr>
              <a:t>: </a:t>
            </a:r>
            <a:r>
              <a:rPr lang="zh-CN" altLang="en-US" sz="2200" b="1" dirty="0" smtClean="0">
                <a:latin typeface="幼圆" pitchFamily="49" charset="-122"/>
                <a:ea typeface="幼圆" pitchFamily="49" charset="-122"/>
              </a:rPr>
              <a:t>对选中</a:t>
            </a:r>
            <a:r>
              <a:rPr lang="zh-CN" altLang="en-US" sz="2200" b="1" dirty="0">
                <a:latin typeface="幼圆" pitchFamily="49" charset="-122"/>
                <a:ea typeface="幼圆" pitchFamily="49" charset="-122"/>
              </a:rPr>
              <a:t>个体的染色体中的某些基因进行变动，以形成新的个体。遗传算法中的变异操作增加了算法的</a:t>
            </a:r>
            <a:r>
              <a:rPr lang="zh-CN" altLang="en-US" sz="2200" b="1" dirty="0">
                <a:solidFill>
                  <a:srgbClr val="FF0000"/>
                </a:solidFill>
                <a:latin typeface="幼圆" pitchFamily="49" charset="-122"/>
                <a:ea typeface="幼圆" pitchFamily="49" charset="-122"/>
              </a:rPr>
              <a:t>局部随机搜索</a:t>
            </a:r>
            <a:r>
              <a:rPr lang="zh-CN" altLang="en-US" sz="2200" b="1" dirty="0">
                <a:latin typeface="幼圆" pitchFamily="49" charset="-122"/>
                <a:ea typeface="幼圆" pitchFamily="49" charset="-122"/>
              </a:rPr>
              <a:t>能力，从而可以维持种群的多样性。</a:t>
            </a:r>
          </a:p>
          <a:p>
            <a:pPr marL="800100" lvl="1" indent="-342900">
              <a:lnSpc>
                <a:spcPct val="110000"/>
              </a:lnSpc>
              <a:spcBef>
                <a:spcPts val="1200"/>
              </a:spcBef>
              <a:buClr>
                <a:srgbClr val="FF0000"/>
              </a:buClr>
              <a:buFont typeface="Arial" pitchFamily="34" charset="0"/>
              <a:buChar char="•"/>
            </a:pPr>
            <a:r>
              <a:rPr lang="zh-CN" altLang="en-US" sz="2000" b="1" dirty="0">
                <a:solidFill>
                  <a:srgbClr val="7030A0"/>
                </a:solidFill>
                <a:latin typeface="仿宋_GB2312" pitchFamily="49" charset="-122"/>
                <a:ea typeface="仿宋_GB2312" pitchFamily="49" charset="-122"/>
              </a:rPr>
              <a:t>变异虽然可以带来群体的多样性，但因其具有很强的破坏性，因此一般通过一个很小的变异概率来控制它的使用。</a:t>
            </a:r>
          </a:p>
          <a:p>
            <a:pPr marL="742950" lvl="1" indent="-285750">
              <a:lnSpc>
                <a:spcPct val="110000"/>
              </a:lnSpc>
              <a:spcBef>
                <a:spcPts val="1200"/>
              </a:spcBef>
              <a:buClr>
                <a:srgbClr val="FF0000"/>
              </a:buClr>
              <a:buFont typeface="Arial" pitchFamily="34" charset="0"/>
              <a:buChar char="•"/>
            </a:pPr>
            <a:r>
              <a:rPr lang="zh-CN" altLang="en-US" sz="2000" b="1" dirty="0">
                <a:solidFill>
                  <a:srgbClr val="7030A0"/>
                </a:solidFill>
                <a:latin typeface="仿宋_GB2312" pitchFamily="49" charset="-122"/>
                <a:ea typeface="仿宋_GB2312" pitchFamily="49" charset="-122"/>
              </a:rPr>
              <a:t>根据个体编码方式的不同，变异操作可分为二进制变异和实值变异两种类型。</a:t>
            </a:r>
          </a:p>
          <a:p>
            <a:pPr lvl="1">
              <a:lnSpc>
                <a:spcPct val="110000"/>
              </a:lnSpc>
              <a:spcBef>
                <a:spcPts val="1200"/>
              </a:spcBef>
            </a:pPr>
            <a:r>
              <a:rPr lang="zh-CN" altLang="en-US" sz="2000" b="1" dirty="0">
                <a:solidFill>
                  <a:srgbClr val="C00000"/>
                </a:solidFill>
                <a:latin typeface="幼圆" pitchFamily="49" charset="-122"/>
                <a:ea typeface="幼圆" pitchFamily="49" charset="-122"/>
              </a:rPr>
              <a:t>    ① 二进制变异</a:t>
            </a:r>
          </a:p>
          <a:p>
            <a:pPr lvl="2">
              <a:lnSpc>
                <a:spcPct val="110000"/>
              </a:lnSpc>
              <a:spcBef>
                <a:spcPct val="5000"/>
              </a:spcBef>
            </a:pPr>
            <a:r>
              <a:rPr lang="zh-CN" altLang="en-US" sz="2000" dirty="0" smtClean="0">
                <a:latin typeface="Times New Roman" pitchFamily="18" charset="0"/>
                <a:ea typeface="仿宋_GB2312" pitchFamily="49" charset="-122"/>
                <a:cs typeface="Times New Roman" pitchFamily="18" charset="0"/>
              </a:rPr>
              <a:t>先</a:t>
            </a:r>
            <a:r>
              <a:rPr lang="zh-CN" altLang="en-US" sz="2000" dirty="0">
                <a:latin typeface="Times New Roman" pitchFamily="18" charset="0"/>
                <a:ea typeface="仿宋_GB2312" pitchFamily="49" charset="-122"/>
                <a:cs typeface="Times New Roman" pitchFamily="18" charset="0"/>
              </a:rPr>
              <a:t>随机地产生一个变异位，然后将该变异位置上的基因值由“</a:t>
            </a:r>
            <a:r>
              <a:rPr lang="en-US" altLang="zh-CN" sz="2000" dirty="0">
                <a:latin typeface="Times New Roman" pitchFamily="18" charset="0"/>
                <a:ea typeface="仿宋_GB2312" pitchFamily="49" charset="-122"/>
                <a:cs typeface="Times New Roman" pitchFamily="18" charset="0"/>
              </a:rPr>
              <a:t>0”</a:t>
            </a:r>
            <a:r>
              <a:rPr lang="zh-CN" altLang="en-US" sz="2000" dirty="0">
                <a:latin typeface="Times New Roman" pitchFamily="18" charset="0"/>
                <a:ea typeface="仿宋_GB2312" pitchFamily="49" charset="-122"/>
                <a:cs typeface="Times New Roman" pitchFamily="18" charset="0"/>
              </a:rPr>
              <a:t>变为“</a:t>
            </a:r>
            <a:r>
              <a:rPr lang="en-US" altLang="zh-CN" sz="2000" dirty="0">
                <a:latin typeface="Times New Roman" pitchFamily="18" charset="0"/>
                <a:ea typeface="仿宋_GB2312" pitchFamily="49" charset="-122"/>
                <a:cs typeface="Times New Roman" pitchFamily="18" charset="0"/>
              </a:rPr>
              <a:t>1”</a:t>
            </a:r>
            <a:r>
              <a:rPr lang="zh-CN" altLang="en-US" sz="2000" dirty="0">
                <a:latin typeface="Times New Roman" pitchFamily="18" charset="0"/>
                <a:ea typeface="仿宋_GB2312" pitchFamily="49" charset="-122"/>
                <a:cs typeface="Times New Roman" pitchFamily="18" charset="0"/>
              </a:rPr>
              <a:t>，或由“</a:t>
            </a:r>
            <a:r>
              <a:rPr lang="en-US" altLang="zh-CN" sz="2000" dirty="0">
                <a:latin typeface="Times New Roman" pitchFamily="18" charset="0"/>
                <a:ea typeface="仿宋_GB2312" pitchFamily="49" charset="-122"/>
                <a:cs typeface="Times New Roman" pitchFamily="18" charset="0"/>
              </a:rPr>
              <a:t>1”</a:t>
            </a:r>
            <a:r>
              <a:rPr lang="zh-CN" altLang="en-US" sz="2000" dirty="0">
                <a:latin typeface="Times New Roman" pitchFamily="18" charset="0"/>
                <a:ea typeface="仿宋_GB2312" pitchFamily="49" charset="-122"/>
                <a:cs typeface="Times New Roman" pitchFamily="18" charset="0"/>
              </a:rPr>
              <a:t>变为“</a:t>
            </a:r>
            <a:r>
              <a:rPr lang="en-US" altLang="zh-CN" sz="2000" dirty="0">
                <a:latin typeface="Times New Roman" pitchFamily="18" charset="0"/>
                <a:ea typeface="仿宋_GB2312" pitchFamily="49" charset="-122"/>
                <a:cs typeface="Times New Roman" pitchFamily="18" charset="0"/>
              </a:rPr>
              <a:t>0”</a:t>
            </a:r>
            <a:r>
              <a:rPr lang="zh-CN" altLang="en-US" sz="2000" dirty="0">
                <a:latin typeface="Times New Roman" pitchFamily="18" charset="0"/>
                <a:ea typeface="仿宋_GB2312" pitchFamily="49" charset="-122"/>
                <a:cs typeface="Times New Roman" pitchFamily="18" charset="0"/>
              </a:rPr>
              <a:t>，产生一个新的个体。</a:t>
            </a:r>
          </a:p>
          <a:p>
            <a:pPr lvl="2">
              <a:lnSpc>
                <a:spcPct val="110000"/>
              </a:lnSpc>
              <a:spcBef>
                <a:spcPts val="1800"/>
              </a:spcBef>
            </a:pPr>
            <a:r>
              <a:rPr lang="zh-CN" altLang="en-US" sz="2000" b="1" dirty="0">
                <a:solidFill>
                  <a:srgbClr val="00B050"/>
                </a:solidFill>
                <a:latin typeface="Times New Roman" pitchFamily="18" charset="0"/>
                <a:ea typeface="仿宋_GB2312" pitchFamily="49" charset="-122"/>
                <a:cs typeface="Times New Roman" pitchFamily="18" charset="0"/>
              </a:rPr>
              <a:t>    例</a:t>
            </a:r>
            <a:r>
              <a:rPr lang="en-US" altLang="zh-CN" sz="2000" b="1" dirty="0">
                <a:solidFill>
                  <a:srgbClr val="00B050"/>
                </a:solidFill>
                <a:latin typeface="Times New Roman" pitchFamily="18" charset="0"/>
                <a:ea typeface="仿宋_GB2312" pitchFamily="49" charset="-122"/>
                <a:cs typeface="Times New Roman" pitchFamily="18" charset="0"/>
              </a:rPr>
              <a:t>5.12 </a:t>
            </a:r>
            <a:r>
              <a:rPr lang="zh-CN" altLang="en-US" sz="2000" b="1" dirty="0">
                <a:solidFill>
                  <a:srgbClr val="00B050"/>
                </a:solidFill>
                <a:latin typeface="Times New Roman" pitchFamily="18" charset="0"/>
                <a:ea typeface="仿宋_GB2312" pitchFamily="49" charset="-122"/>
                <a:cs typeface="Times New Roman" pitchFamily="18" charset="0"/>
              </a:rPr>
              <a:t>设变异前的个体为</a:t>
            </a:r>
            <a:r>
              <a:rPr lang="en-US" altLang="zh-CN" sz="2000" b="1" dirty="0">
                <a:solidFill>
                  <a:srgbClr val="00B050"/>
                </a:solidFill>
                <a:latin typeface="Times New Roman" pitchFamily="18" charset="0"/>
                <a:ea typeface="仿宋_GB2312" pitchFamily="49" charset="-122"/>
                <a:cs typeface="Times New Roman" pitchFamily="18" charset="0"/>
              </a:rPr>
              <a:t>A=</a:t>
            </a:r>
            <a:r>
              <a:rPr lang="fr-FR" altLang="zh-CN" sz="2000" b="1" dirty="0">
                <a:solidFill>
                  <a:srgbClr val="00B050"/>
                </a:solidFill>
                <a:latin typeface="Times New Roman" pitchFamily="18" charset="0"/>
                <a:ea typeface="仿宋_GB2312" pitchFamily="49" charset="-122"/>
                <a:cs typeface="Times New Roman" pitchFamily="18" charset="0"/>
              </a:rPr>
              <a:t>0 0 1 1 0 1</a:t>
            </a:r>
            <a:r>
              <a:rPr lang="zh-CN" altLang="fr-FR" sz="2000" b="1" dirty="0">
                <a:solidFill>
                  <a:srgbClr val="00B050"/>
                </a:solidFill>
                <a:latin typeface="Times New Roman" pitchFamily="18" charset="0"/>
                <a:ea typeface="仿宋_GB2312" pitchFamily="49" charset="-122"/>
                <a:cs typeface="Times New Roman" pitchFamily="18" charset="0"/>
              </a:rPr>
              <a:t>，若随机产生的</a:t>
            </a:r>
            <a:r>
              <a:rPr lang="zh-CN" altLang="fr-FR" sz="2000" b="1" dirty="0">
                <a:solidFill>
                  <a:srgbClr val="3333FF"/>
                </a:solidFill>
                <a:latin typeface="Times New Roman" pitchFamily="18" charset="0"/>
                <a:ea typeface="仿宋_GB2312" pitchFamily="49" charset="-122"/>
                <a:cs typeface="Times New Roman" pitchFamily="18" charset="0"/>
              </a:rPr>
              <a:t>变异位置是</a:t>
            </a:r>
            <a:r>
              <a:rPr lang="fr-FR" altLang="zh-CN" sz="2000" b="1" dirty="0">
                <a:solidFill>
                  <a:srgbClr val="3333FF"/>
                </a:solidFill>
                <a:latin typeface="Times New Roman" pitchFamily="18" charset="0"/>
                <a:ea typeface="仿宋_GB2312" pitchFamily="49" charset="-122"/>
                <a:cs typeface="Times New Roman" pitchFamily="18" charset="0"/>
              </a:rPr>
              <a:t>2</a:t>
            </a:r>
            <a:r>
              <a:rPr lang="zh-CN" altLang="fr-FR" sz="2000" b="1" dirty="0">
                <a:solidFill>
                  <a:srgbClr val="00B050"/>
                </a:solidFill>
                <a:latin typeface="Times New Roman" pitchFamily="18" charset="0"/>
                <a:ea typeface="仿宋_GB2312" pitchFamily="49" charset="-122"/>
                <a:cs typeface="Times New Roman" pitchFamily="18" charset="0"/>
              </a:rPr>
              <a:t>，则该个体的第</a:t>
            </a:r>
            <a:r>
              <a:rPr lang="fr-FR" altLang="zh-CN" sz="2000" b="1" dirty="0">
                <a:solidFill>
                  <a:srgbClr val="00B050"/>
                </a:solidFill>
                <a:latin typeface="Times New Roman" pitchFamily="18" charset="0"/>
                <a:ea typeface="仿宋_GB2312" pitchFamily="49" charset="-122"/>
                <a:cs typeface="Times New Roman" pitchFamily="18" charset="0"/>
              </a:rPr>
              <a:t>2</a:t>
            </a:r>
            <a:r>
              <a:rPr lang="zh-CN" altLang="fr-FR" sz="2000" b="1" dirty="0">
                <a:solidFill>
                  <a:srgbClr val="00B050"/>
                </a:solidFill>
                <a:latin typeface="Times New Roman" pitchFamily="18" charset="0"/>
                <a:ea typeface="仿宋_GB2312" pitchFamily="49" charset="-122"/>
                <a:cs typeface="Times New Roman" pitchFamily="18" charset="0"/>
              </a:rPr>
              <a:t>位由“</a:t>
            </a:r>
            <a:r>
              <a:rPr lang="fr-FR" altLang="zh-CN" sz="2000" b="1" dirty="0">
                <a:solidFill>
                  <a:srgbClr val="00B050"/>
                </a:solidFill>
                <a:latin typeface="Times New Roman" pitchFamily="18" charset="0"/>
                <a:ea typeface="仿宋_GB2312" pitchFamily="49" charset="-122"/>
                <a:cs typeface="Times New Roman" pitchFamily="18" charset="0"/>
              </a:rPr>
              <a:t>0”</a:t>
            </a:r>
            <a:r>
              <a:rPr lang="zh-CN" altLang="fr-FR" sz="2000" b="1" dirty="0">
                <a:solidFill>
                  <a:srgbClr val="00B050"/>
                </a:solidFill>
                <a:latin typeface="Times New Roman" pitchFamily="18" charset="0"/>
                <a:ea typeface="仿宋_GB2312" pitchFamily="49" charset="-122"/>
                <a:cs typeface="Times New Roman" pitchFamily="18" charset="0"/>
              </a:rPr>
              <a:t>变为“</a:t>
            </a:r>
            <a:r>
              <a:rPr lang="fr-FR" altLang="zh-CN" sz="2000" b="1" dirty="0">
                <a:solidFill>
                  <a:srgbClr val="00B050"/>
                </a:solidFill>
                <a:latin typeface="Times New Roman" pitchFamily="18" charset="0"/>
                <a:ea typeface="仿宋_GB2312" pitchFamily="49" charset="-122"/>
                <a:cs typeface="Times New Roman" pitchFamily="18" charset="0"/>
              </a:rPr>
              <a:t>1”</a:t>
            </a:r>
            <a:r>
              <a:rPr lang="zh-CN" altLang="fr-FR" sz="2000" b="1" dirty="0">
                <a:solidFill>
                  <a:srgbClr val="00B050"/>
                </a:solidFill>
                <a:latin typeface="Times New Roman" pitchFamily="18" charset="0"/>
                <a:ea typeface="仿宋_GB2312" pitchFamily="49" charset="-122"/>
                <a:cs typeface="Times New Roman" pitchFamily="18" charset="0"/>
              </a:rPr>
              <a:t>。</a:t>
            </a:r>
          </a:p>
          <a:p>
            <a:pPr lvl="2">
              <a:lnSpc>
                <a:spcPct val="110000"/>
              </a:lnSpc>
              <a:spcBef>
                <a:spcPct val="5000"/>
              </a:spcBef>
            </a:pPr>
            <a:r>
              <a:rPr lang="zh-CN" altLang="fr-FR" sz="2000" b="1" dirty="0">
                <a:solidFill>
                  <a:srgbClr val="00B050"/>
                </a:solidFill>
                <a:latin typeface="Times New Roman" pitchFamily="18" charset="0"/>
                <a:ea typeface="仿宋_GB2312" pitchFamily="49" charset="-122"/>
                <a:cs typeface="Times New Roman" pitchFamily="18" charset="0"/>
              </a:rPr>
              <a:t>    变异后的新的个体是</a:t>
            </a:r>
            <a:r>
              <a:rPr lang="fr-FR" altLang="zh-CN" sz="2000" b="1" dirty="0">
                <a:solidFill>
                  <a:srgbClr val="00B050"/>
                </a:solidFill>
                <a:latin typeface="Times New Roman" pitchFamily="18" charset="0"/>
                <a:ea typeface="仿宋_GB2312" pitchFamily="49" charset="-122"/>
                <a:cs typeface="Times New Roman" pitchFamily="18" charset="0"/>
              </a:rPr>
              <a:t>A’= 0 </a:t>
            </a:r>
            <a:r>
              <a:rPr lang="fr-FR" altLang="zh-CN" sz="2000" b="1" dirty="0">
                <a:solidFill>
                  <a:srgbClr val="3333FF"/>
                </a:solidFill>
                <a:latin typeface="Times New Roman" pitchFamily="18" charset="0"/>
                <a:ea typeface="仿宋_GB2312" pitchFamily="49" charset="-122"/>
                <a:cs typeface="Times New Roman" pitchFamily="18" charset="0"/>
              </a:rPr>
              <a:t>1</a:t>
            </a:r>
            <a:r>
              <a:rPr lang="fr-FR" altLang="zh-CN" sz="2000" b="1" dirty="0">
                <a:solidFill>
                  <a:srgbClr val="00B050"/>
                </a:solidFill>
                <a:latin typeface="Times New Roman" pitchFamily="18" charset="0"/>
                <a:ea typeface="仿宋_GB2312" pitchFamily="49" charset="-122"/>
                <a:cs typeface="Times New Roman" pitchFamily="18" charset="0"/>
              </a:rPr>
              <a:t> 1 1 0 1 </a:t>
            </a:r>
            <a:r>
              <a:rPr lang="zh-CN" altLang="fr-FR" sz="2000" b="1" dirty="0">
                <a:solidFill>
                  <a:srgbClr val="00B050"/>
                </a:solidFill>
                <a:latin typeface="Times New Roman" pitchFamily="18" charset="0"/>
                <a:ea typeface="仿宋_GB2312" pitchFamily="49" charset="-122"/>
                <a:cs typeface="Times New Roman" pitchFamily="18" charset="0"/>
              </a:rPr>
              <a:t>。</a:t>
            </a:r>
            <a:endParaRPr lang="zh-CN" altLang="en-US" sz="2000" b="1" dirty="0">
              <a:solidFill>
                <a:srgbClr val="00B050"/>
              </a:solidFill>
              <a:latin typeface="Times New Roman" pitchFamily="18" charset="0"/>
              <a:ea typeface="仿宋_GB2312" pitchFamily="49" charset="-122"/>
              <a:cs typeface="Times New Roman" pitchFamily="18" charset="0"/>
            </a:endParaRPr>
          </a:p>
        </p:txBody>
      </p:sp>
      <p:sp>
        <p:nvSpPr>
          <p:cNvPr id="5" name="Text Box 5"/>
          <p:cNvSpPr txBox="1">
            <a:spLocks noChangeArrowheads="1"/>
          </p:cNvSpPr>
          <p:nvPr/>
        </p:nvSpPr>
        <p:spPr bwMode="auto">
          <a:xfrm>
            <a:off x="1777125" y="6581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219036" y="1232756"/>
            <a:ext cx="8389938" cy="4787900"/>
          </a:xfrm>
        </p:spPr>
        <p:txBody>
          <a:bodyPr/>
          <a:lstStyle/>
          <a:p>
            <a:pPr>
              <a:lnSpc>
                <a:spcPct val="115000"/>
              </a:lnSpc>
            </a:pPr>
            <a:r>
              <a:rPr lang="zh-CN" altLang="en-US" sz="2800" b="1" dirty="0" smtClean="0">
                <a:solidFill>
                  <a:srgbClr val="CC0066"/>
                </a:solidFill>
                <a:latin typeface="Times New Roman" pitchFamily="18" charset="0"/>
              </a:rPr>
              <a:t>第二</a:t>
            </a:r>
            <a:r>
              <a:rPr lang="zh-CN" altLang="en-US" sz="2800" b="1" dirty="0">
                <a:solidFill>
                  <a:srgbClr val="CC0066"/>
                </a:solidFill>
                <a:latin typeface="Times New Roman" pitchFamily="18" charset="0"/>
              </a:rPr>
              <a:t>种</a:t>
            </a:r>
            <a:r>
              <a:rPr lang="zh-CN" altLang="en-US" sz="2800" b="1" dirty="0" smtClean="0">
                <a:solidFill>
                  <a:srgbClr val="CC0066"/>
                </a:solidFill>
                <a:latin typeface="Times New Roman" pitchFamily="18" charset="0"/>
              </a:rPr>
              <a:t>观点 </a:t>
            </a:r>
            <a:r>
              <a:rPr lang="zh-CN" altLang="en-US" sz="2800" b="1" dirty="0" smtClean="0">
                <a:latin typeface="Times New Roman" pitchFamily="18" charset="0"/>
              </a:rPr>
              <a:t>（更普遍观点）</a:t>
            </a:r>
            <a:endParaRPr lang="en-US" altLang="zh-CN" sz="2800" b="1" dirty="0" smtClean="0">
              <a:latin typeface="Times New Roman" pitchFamily="18" charset="0"/>
            </a:endParaRPr>
          </a:p>
          <a:p>
            <a:pPr>
              <a:lnSpc>
                <a:spcPct val="115000"/>
              </a:lnSpc>
            </a:pPr>
            <a:endParaRPr lang="en-US" altLang="zh-CN" sz="2800" dirty="0">
              <a:solidFill>
                <a:srgbClr val="CC0066"/>
              </a:solidFill>
              <a:latin typeface="Times New Roman" pitchFamily="18" charset="0"/>
            </a:endParaRPr>
          </a:p>
          <a:p>
            <a:pPr>
              <a:lnSpc>
                <a:spcPct val="115000"/>
              </a:lnSpc>
            </a:pPr>
            <a:endParaRPr lang="en-US" altLang="zh-CN" sz="2800" b="1" dirty="0" smtClean="0">
              <a:solidFill>
                <a:srgbClr val="CC0066"/>
              </a:solidFill>
              <a:latin typeface="Times New Roman" pitchFamily="18" charset="0"/>
            </a:endParaRPr>
          </a:p>
          <a:p>
            <a:pPr>
              <a:lnSpc>
                <a:spcPct val="115000"/>
              </a:lnSpc>
            </a:pPr>
            <a:endParaRPr lang="en-US" altLang="zh-CN" sz="2800" b="1" dirty="0" smtClean="0">
              <a:solidFill>
                <a:srgbClr val="CC0066"/>
              </a:solidFill>
              <a:latin typeface="Times New Roman" pitchFamily="18" charset="0"/>
            </a:endParaRPr>
          </a:p>
          <a:p>
            <a:pPr lvl="1">
              <a:lnSpc>
                <a:spcPct val="115000"/>
              </a:lnSpc>
            </a:pPr>
            <a:r>
              <a:rPr lang="zh-CN" altLang="en-US" b="1" dirty="0" smtClean="0">
                <a:latin typeface="Times New Roman" pitchFamily="18" charset="0"/>
              </a:rPr>
              <a:t>虽然</a:t>
            </a:r>
            <a:r>
              <a:rPr lang="zh-CN" altLang="en-US" b="1" dirty="0">
                <a:latin typeface="Times New Roman" pitchFamily="18" charset="0"/>
              </a:rPr>
              <a:t>人工智能与计算智能之间有重合，但计算智能是一个全新的学科领域，无论是生物智能还是机器智能，</a:t>
            </a:r>
            <a:r>
              <a:rPr lang="zh-CN" altLang="en-US" b="1" dirty="0">
                <a:solidFill>
                  <a:srgbClr val="0000FF"/>
                </a:solidFill>
                <a:latin typeface="Times New Roman" pitchFamily="18" charset="0"/>
              </a:rPr>
              <a:t>计算智能都是其最核心的部分，而人工智能则是外层</a:t>
            </a:r>
            <a:r>
              <a:rPr lang="zh-CN" altLang="en-US" b="1" dirty="0" smtClean="0">
                <a:latin typeface="Times New Roman" pitchFamily="18" charset="0"/>
              </a:rPr>
              <a:t>。</a:t>
            </a:r>
            <a:endParaRPr lang="zh-CN" altLang="en-US" sz="2800" b="1" dirty="0">
              <a:latin typeface="Times New Roman" pitchFamily="18" charset="0"/>
            </a:endParaRPr>
          </a:p>
          <a:p>
            <a:pPr lvl="1">
              <a:lnSpc>
                <a:spcPct val="115000"/>
              </a:lnSpc>
              <a:spcBef>
                <a:spcPts val="1800"/>
              </a:spcBef>
            </a:pPr>
            <a:r>
              <a:rPr lang="en-US" altLang="zh-CN" b="1" dirty="0">
                <a:latin typeface="Times New Roman" pitchFamily="18" charset="0"/>
              </a:rPr>
              <a:t>CI</a:t>
            </a:r>
            <a:r>
              <a:rPr lang="zh-CN" altLang="en-US" b="1" dirty="0">
                <a:latin typeface="Times New Roman" pitchFamily="18" charset="0"/>
              </a:rPr>
              <a:t>和传统的</a:t>
            </a:r>
            <a:r>
              <a:rPr lang="en-US" altLang="zh-CN" b="1" dirty="0">
                <a:latin typeface="Times New Roman" pitchFamily="18" charset="0"/>
              </a:rPr>
              <a:t>AI</a:t>
            </a:r>
            <a:r>
              <a:rPr lang="zh-CN" altLang="en-US" b="1" dirty="0">
                <a:solidFill>
                  <a:srgbClr val="0000FF"/>
                </a:solidFill>
                <a:latin typeface="Times New Roman" pitchFamily="18" charset="0"/>
              </a:rPr>
              <a:t>只是智能的两个不同层次</a:t>
            </a:r>
            <a:r>
              <a:rPr lang="zh-CN" altLang="en-US" b="1" dirty="0">
                <a:latin typeface="Times New Roman" pitchFamily="18" charset="0"/>
              </a:rPr>
              <a:t>，各自都有自身的优势和局限性，相互之间只应该互补和结合，而不能取代。</a:t>
            </a:r>
          </a:p>
        </p:txBody>
      </p:sp>
      <p:grpSp>
        <p:nvGrpSpPr>
          <p:cNvPr id="4" name="组合 3"/>
          <p:cNvGrpSpPr/>
          <p:nvPr/>
        </p:nvGrpSpPr>
        <p:grpSpPr>
          <a:xfrm>
            <a:off x="1376092" y="2269642"/>
            <a:ext cx="6256247" cy="864096"/>
            <a:chOff x="395535" y="2763943"/>
            <a:chExt cx="6256247" cy="864096"/>
          </a:xfrm>
        </p:grpSpPr>
        <p:sp>
          <p:nvSpPr>
            <p:cNvPr id="5" name="圆角矩形 4"/>
            <p:cNvSpPr/>
            <p:nvPr/>
          </p:nvSpPr>
          <p:spPr>
            <a:xfrm>
              <a:off x="395535" y="2763943"/>
              <a:ext cx="6256247" cy="864096"/>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0256" y="2852936"/>
              <a:ext cx="5679780" cy="587853"/>
            </a:xfrm>
            <a:prstGeom prst="rect">
              <a:avLst/>
            </a:prstGeom>
          </p:spPr>
          <p:txBody>
            <a:bodyPr wrap="square">
              <a:spAutoFit/>
            </a:bodyPr>
            <a:lstStyle/>
            <a:p>
              <a:pPr>
                <a:lnSpc>
                  <a:spcPct val="115000"/>
                </a:lnSpc>
              </a:pPr>
              <a:r>
                <a:rPr lang="zh-CN" altLang="en-US" sz="2800" b="1" dirty="0">
                  <a:solidFill>
                    <a:srgbClr val="3333FF"/>
                  </a:solidFill>
                  <a:effectLst>
                    <a:outerShdw blurRad="38100" dist="38100" dir="2700000" algn="tl">
                      <a:srgbClr val="000000">
                        <a:alpha val="43137"/>
                      </a:srgbClr>
                    </a:outerShdw>
                  </a:effectLst>
                  <a:latin typeface="幼圆" pitchFamily="49" charset="-122"/>
                  <a:ea typeface="幼圆" pitchFamily="49" charset="-122"/>
                </a:rPr>
                <a:t>计算智能和人工智能是不同的范畴</a:t>
              </a:r>
            </a:p>
          </p:txBody>
        </p:sp>
      </p:grpSp>
      <p:sp>
        <p:nvSpPr>
          <p:cNvPr id="7" name="Rectangle 2"/>
          <p:cNvSpPr>
            <a:spLocks noGrp="1" noChangeArrowheads="1"/>
          </p:cNvSpPr>
          <p:nvPr>
            <p:ph type="title"/>
          </p:nvPr>
        </p:nvSpPr>
        <p:spPr>
          <a:xfrm>
            <a:off x="457200" y="0"/>
            <a:ext cx="8229600" cy="873125"/>
          </a:xfrm>
        </p:spPr>
        <p:txBody>
          <a:bodyPr/>
          <a:lstStyle/>
          <a:p>
            <a:r>
              <a:rPr lang="zh-CN" altLang="en-US" b="1" dirty="0" smtClean="0">
                <a:latin typeface="Times New Roman" pitchFamily="18" charset="0"/>
              </a:rPr>
              <a:t>计算</a:t>
            </a:r>
            <a:r>
              <a:rPr lang="zh-CN" altLang="en-US" b="1" dirty="0">
                <a:latin typeface="Times New Roman" pitchFamily="18" charset="0"/>
              </a:rPr>
              <a:t>智能与人工智能的关系</a:t>
            </a:r>
            <a:endParaRPr lang="zh-CN" altLang="en-US" b="1" baseline="-25000"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ext Box 2"/>
          <p:cNvSpPr txBox="1">
            <a:spLocks noChangeArrowheads="1"/>
          </p:cNvSpPr>
          <p:nvPr/>
        </p:nvSpPr>
        <p:spPr bwMode="auto">
          <a:xfrm>
            <a:off x="174543" y="1232756"/>
            <a:ext cx="8785225" cy="5229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ts val="1200"/>
              </a:spcBef>
            </a:pPr>
            <a:r>
              <a:rPr lang="fr-FR" altLang="zh-CN" sz="2000" b="1" dirty="0" smtClean="0">
                <a:solidFill>
                  <a:srgbClr val="C00000"/>
                </a:solidFill>
                <a:latin typeface="幼圆" pitchFamily="49" charset="-122"/>
                <a:ea typeface="幼圆" pitchFamily="49" charset="-122"/>
              </a:rPr>
              <a:t>②</a:t>
            </a:r>
            <a:r>
              <a:rPr lang="zh-CN" altLang="en-US" sz="2000" b="1" dirty="0">
                <a:solidFill>
                  <a:srgbClr val="C00000"/>
                </a:solidFill>
                <a:latin typeface="幼圆" pitchFamily="49" charset="-122"/>
                <a:ea typeface="幼圆" pitchFamily="49" charset="-122"/>
              </a:rPr>
              <a:t>实值变异</a:t>
            </a:r>
          </a:p>
          <a:p>
            <a:pPr lvl="1">
              <a:lnSpc>
                <a:spcPct val="120000"/>
              </a:lnSpc>
              <a:spcBef>
                <a:spcPts val="1200"/>
              </a:spcBef>
            </a:pPr>
            <a:r>
              <a:rPr lang="zh-CN" altLang="en-US" sz="2000" b="1" dirty="0" smtClean="0">
                <a:solidFill>
                  <a:srgbClr val="0000CC"/>
                </a:solidFill>
                <a:latin typeface="Times New Roman" pitchFamily="18" charset="0"/>
                <a:ea typeface="仿宋_GB2312" pitchFamily="49" charset="-122"/>
                <a:cs typeface="Times New Roman" pitchFamily="18" charset="0"/>
              </a:rPr>
              <a:t>用</a:t>
            </a:r>
            <a:r>
              <a:rPr lang="zh-CN" altLang="en-US" sz="2000" b="1" dirty="0">
                <a:solidFill>
                  <a:srgbClr val="0000CC"/>
                </a:solidFill>
                <a:latin typeface="Times New Roman" pitchFamily="18" charset="0"/>
                <a:ea typeface="仿宋_GB2312" pitchFamily="49" charset="-122"/>
                <a:cs typeface="Times New Roman" pitchFamily="18" charset="0"/>
              </a:rPr>
              <a:t>另外一个在规定范围内的随机实数去替换原变异位置上的基因值，产生一个新的个体。最常用的实值变异操作有</a:t>
            </a:r>
            <a:r>
              <a:rPr lang="en-US" altLang="zh-CN" sz="2000" b="1" dirty="0" smtClean="0">
                <a:solidFill>
                  <a:srgbClr val="0000CC"/>
                </a:solidFill>
                <a:latin typeface="Times New Roman" pitchFamily="18" charset="0"/>
                <a:ea typeface="仿宋_GB2312" pitchFamily="49" charset="-122"/>
                <a:cs typeface="Times New Roman" pitchFamily="18" charset="0"/>
              </a:rPr>
              <a:t>:</a:t>
            </a:r>
            <a:endParaRPr lang="en-US" altLang="zh-CN" sz="2000" dirty="0">
              <a:solidFill>
                <a:srgbClr val="0000CC"/>
              </a:solidFill>
              <a:latin typeface="Times New Roman" pitchFamily="18" charset="0"/>
              <a:ea typeface="仿宋_GB2312" pitchFamily="49" charset="-122"/>
              <a:cs typeface="Times New Roman" pitchFamily="18" charset="0"/>
            </a:endParaRPr>
          </a:p>
          <a:p>
            <a:pPr marL="800100" lvl="1" indent="-342900">
              <a:lnSpc>
                <a:spcPct val="110000"/>
              </a:lnSpc>
              <a:spcBef>
                <a:spcPts val="1800"/>
              </a:spcBef>
              <a:buFont typeface="Arial" pitchFamily="34" charset="0"/>
              <a:buChar char="•"/>
            </a:pPr>
            <a:r>
              <a:rPr lang="zh-CN" altLang="en-US" sz="2000" b="1" dirty="0" smtClean="0">
                <a:solidFill>
                  <a:srgbClr val="3333FF"/>
                </a:solidFill>
                <a:latin typeface="Times New Roman" pitchFamily="18" charset="0"/>
                <a:ea typeface="仿宋_GB2312" pitchFamily="49" charset="-122"/>
                <a:cs typeface="Times New Roman" pitchFamily="18" charset="0"/>
              </a:rPr>
              <a:t>基于</a:t>
            </a:r>
            <a:r>
              <a:rPr lang="zh-CN" altLang="en-US" sz="2000" b="1" dirty="0">
                <a:solidFill>
                  <a:srgbClr val="3333FF"/>
                </a:solidFill>
                <a:latin typeface="Times New Roman" pitchFamily="18" charset="0"/>
                <a:ea typeface="仿宋_GB2312" pitchFamily="49" charset="-122"/>
                <a:cs typeface="Times New Roman" pitchFamily="18" charset="0"/>
              </a:rPr>
              <a:t>位置的变异</a:t>
            </a:r>
            <a:r>
              <a:rPr lang="zh-CN" altLang="en-US" sz="2000" b="1" dirty="0" smtClean="0">
                <a:solidFill>
                  <a:srgbClr val="3333FF"/>
                </a:solidFill>
                <a:latin typeface="Times New Roman" pitchFamily="18" charset="0"/>
                <a:ea typeface="仿宋_GB2312" pitchFamily="49" charset="-122"/>
                <a:cs typeface="Times New Roman" pitchFamily="18" charset="0"/>
              </a:rPr>
              <a:t>方法</a:t>
            </a:r>
            <a:r>
              <a:rPr lang="en-US" altLang="zh-CN" sz="2000" b="1" dirty="0" smtClean="0">
                <a:solidFill>
                  <a:srgbClr val="3333FF"/>
                </a:solidFill>
                <a:latin typeface="Times New Roman" pitchFamily="18" charset="0"/>
                <a:ea typeface="仿宋_GB2312" pitchFamily="49" charset="-122"/>
                <a:cs typeface="Times New Roman" pitchFamily="18" charset="0"/>
              </a:rPr>
              <a:t>:  </a:t>
            </a:r>
            <a:r>
              <a:rPr lang="zh-CN" altLang="en-US" sz="2000" dirty="0" smtClean="0">
                <a:latin typeface="Times New Roman" pitchFamily="18" charset="0"/>
                <a:ea typeface="仿宋_GB2312" pitchFamily="49" charset="-122"/>
                <a:cs typeface="Times New Roman" pitchFamily="18" charset="0"/>
              </a:rPr>
              <a:t>先</a:t>
            </a:r>
            <a:r>
              <a:rPr lang="zh-CN" altLang="en-US" sz="2000" dirty="0">
                <a:latin typeface="Times New Roman" pitchFamily="18" charset="0"/>
                <a:ea typeface="仿宋_GB2312" pitchFamily="49" charset="-122"/>
                <a:cs typeface="Times New Roman" pitchFamily="18" charset="0"/>
              </a:rPr>
              <a:t>随机地产生两个变异位置，然后将第二个变异位置上的基因移动到第一个变异位置的前面。</a:t>
            </a:r>
            <a:endParaRPr lang="zh-CN" altLang="fr-FR" sz="2000" dirty="0">
              <a:latin typeface="Times New Roman" pitchFamily="18" charset="0"/>
              <a:ea typeface="仿宋_GB2312" pitchFamily="49" charset="-122"/>
              <a:cs typeface="Times New Roman" pitchFamily="18" charset="0"/>
            </a:endParaRPr>
          </a:p>
          <a:p>
            <a:pPr lvl="2">
              <a:lnSpc>
                <a:spcPct val="110000"/>
              </a:lnSpc>
              <a:spcBef>
                <a:spcPts val="600"/>
              </a:spcBef>
            </a:pPr>
            <a:r>
              <a:rPr lang="zh-CN" altLang="fr-FR" dirty="0">
                <a:solidFill>
                  <a:srgbClr val="006600"/>
                </a:solidFill>
                <a:latin typeface="Times New Roman" pitchFamily="18" charset="0"/>
                <a:ea typeface="仿宋_GB2312" pitchFamily="49" charset="-122"/>
                <a:cs typeface="Times New Roman" pitchFamily="18" charset="0"/>
              </a:rPr>
              <a:t> </a:t>
            </a:r>
            <a:r>
              <a:rPr lang="zh-CN" altLang="fr-FR" b="1" dirty="0" smtClean="0">
                <a:solidFill>
                  <a:srgbClr val="00B050"/>
                </a:solidFill>
                <a:latin typeface="Times New Roman" pitchFamily="18" charset="0"/>
                <a:ea typeface="仿宋_GB2312" pitchFamily="49" charset="-122"/>
                <a:cs typeface="Times New Roman" pitchFamily="18" charset="0"/>
              </a:rPr>
              <a:t>例</a:t>
            </a:r>
            <a:r>
              <a:rPr lang="fr-FR" altLang="zh-CN" b="1" dirty="0" smtClean="0">
                <a:solidFill>
                  <a:srgbClr val="00B050"/>
                </a:solidFill>
                <a:latin typeface="Times New Roman" pitchFamily="18" charset="0"/>
                <a:ea typeface="仿宋_GB2312" pitchFamily="49" charset="-122"/>
                <a:cs typeface="Times New Roman" pitchFamily="18" charset="0"/>
              </a:rPr>
              <a:t>: </a:t>
            </a:r>
            <a:r>
              <a:rPr lang="zh-CN" altLang="fr-FR" b="1" dirty="0" smtClean="0">
                <a:solidFill>
                  <a:srgbClr val="00B050"/>
                </a:solidFill>
                <a:latin typeface="Times New Roman" pitchFamily="18" charset="0"/>
                <a:ea typeface="仿宋_GB2312" pitchFamily="49" charset="-122"/>
                <a:cs typeface="Times New Roman" pitchFamily="18" charset="0"/>
              </a:rPr>
              <a:t>设</a:t>
            </a:r>
            <a:r>
              <a:rPr lang="zh-CN" altLang="fr-FR" b="1" dirty="0">
                <a:solidFill>
                  <a:srgbClr val="00B050"/>
                </a:solidFill>
                <a:latin typeface="Times New Roman" pitchFamily="18" charset="0"/>
                <a:ea typeface="仿宋_GB2312" pitchFamily="49" charset="-122"/>
                <a:cs typeface="Times New Roman" pitchFamily="18" charset="0"/>
              </a:rPr>
              <a:t>选中的个体向量</a:t>
            </a:r>
            <a:r>
              <a:rPr lang="fr-FR" altLang="zh-CN" b="1" dirty="0">
                <a:solidFill>
                  <a:srgbClr val="00B050"/>
                </a:solidFill>
                <a:latin typeface="Times New Roman" pitchFamily="18" charset="0"/>
                <a:ea typeface="仿宋_GB2312" pitchFamily="49" charset="-122"/>
                <a:cs typeface="Times New Roman" pitchFamily="18" charset="0"/>
              </a:rPr>
              <a:t>C=20 16 19 12 21 30</a:t>
            </a:r>
            <a:r>
              <a:rPr lang="zh-CN" altLang="fr-FR" b="1" dirty="0">
                <a:solidFill>
                  <a:srgbClr val="00B050"/>
                </a:solidFill>
                <a:latin typeface="Times New Roman" pitchFamily="18" charset="0"/>
                <a:ea typeface="仿宋_GB2312" pitchFamily="49" charset="-122"/>
                <a:cs typeface="Times New Roman" pitchFamily="18" charset="0"/>
              </a:rPr>
              <a:t>，若随机产生的两个变异位置分别是</a:t>
            </a:r>
            <a:r>
              <a:rPr lang="fr-FR" altLang="zh-CN" b="1" dirty="0">
                <a:solidFill>
                  <a:srgbClr val="00B050"/>
                </a:solidFill>
                <a:latin typeface="Times New Roman" pitchFamily="18" charset="0"/>
                <a:ea typeface="仿宋_GB2312" pitchFamily="49" charset="-122"/>
                <a:cs typeface="Times New Roman" pitchFamily="18" charset="0"/>
              </a:rPr>
              <a:t>2</a:t>
            </a:r>
            <a:r>
              <a:rPr lang="zh-CN" altLang="fr-FR" b="1" dirty="0">
                <a:solidFill>
                  <a:srgbClr val="00B050"/>
                </a:solidFill>
                <a:latin typeface="Times New Roman" pitchFamily="18" charset="0"/>
                <a:ea typeface="仿宋_GB2312" pitchFamily="49" charset="-122"/>
                <a:cs typeface="Times New Roman" pitchFamily="18" charset="0"/>
              </a:rPr>
              <a:t>和</a:t>
            </a:r>
            <a:r>
              <a:rPr lang="fr-FR" altLang="zh-CN" b="1" dirty="0">
                <a:solidFill>
                  <a:srgbClr val="00B050"/>
                </a:solidFill>
                <a:latin typeface="Times New Roman" pitchFamily="18" charset="0"/>
                <a:ea typeface="仿宋_GB2312" pitchFamily="49" charset="-122"/>
                <a:cs typeface="Times New Roman" pitchFamily="18" charset="0"/>
              </a:rPr>
              <a:t>4</a:t>
            </a:r>
            <a:r>
              <a:rPr lang="zh-CN" altLang="fr-FR" b="1" dirty="0">
                <a:solidFill>
                  <a:srgbClr val="00B050"/>
                </a:solidFill>
                <a:latin typeface="Times New Roman" pitchFamily="18" charset="0"/>
                <a:ea typeface="仿宋_GB2312" pitchFamily="49" charset="-122"/>
                <a:cs typeface="Times New Roman" pitchFamily="18" charset="0"/>
              </a:rPr>
              <a:t>，则变异后的新的个体向量是：</a:t>
            </a:r>
          </a:p>
          <a:p>
            <a:pPr lvl="1">
              <a:lnSpc>
                <a:spcPct val="110000"/>
              </a:lnSpc>
              <a:spcBef>
                <a:spcPts val="600"/>
              </a:spcBef>
            </a:pPr>
            <a:r>
              <a:rPr lang="fr-FR" altLang="zh-CN" b="1" dirty="0">
                <a:solidFill>
                  <a:srgbClr val="00B050"/>
                </a:solidFill>
                <a:latin typeface="Times New Roman" pitchFamily="18" charset="0"/>
                <a:ea typeface="仿宋_GB2312" pitchFamily="49" charset="-122"/>
                <a:cs typeface="Times New Roman" pitchFamily="18" charset="0"/>
              </a:rPr>
              <a:t>       </a:t>
            </a:r>
            <a:r>
              <a:rPr lang="fr-FR" altLang="zh-CN" b="1" dirty="0" smtClean="0">
                <a:solidFill>
                  <a:srgbClr val="00B050"/>
                </a:solidFill>
                <a:latin typeface="Times New Roman" pitchFamily="18" charset="0"/>
                <a:ea typeface="仿宋_GB2312" pitchFamily="49" charset="-122"/>
                <a:cs typeface="Times New Roman" pitchFamily="18" charset="0"/>
              </a:rPr>
              <a:t>  C</a:t>
            </a:r>
            <a:r>
              <a:rPr lang="fr-FR" altLang="zh-CN" b="1" dirty="0">
                <a:solidFill>
                  <a:srgbClr val="00B050"/>
                </a:solidFill>
                <a:latin typeface="Times New Roman" pitchFamily="18" charset="0"/>
                <a:ea typeface="仿宋_GB2312" pitchFamily="49" charset="-122"/>
                <a:cs typeface="Times New Roman" pitchFamily="18" charset="0"/>
              </a:rPr>
              <a:t>’= 20 </a:t>
            </a:r>
            <a:r>
              <a:rPr lang="fr-FR" altLang="zh-CN" b="1" dirty="0">
                <a:solidFill>
                  <a:srgbClr val="3333FF"/>
                </a:solidFill>
                <a:latin typeface="Times New Roman" pitchFamily="18" charset="0"/>
                <a:ea typeface="仿宋_GB2312" pitchFamily="49" charset="-122"/>
                <a:cs typeface="Times New Roman" pitchFamily="18" charset="0"/>
              </a:rPr>
              <a:t>12</a:t>
            </a:r>
            <a:r>
              <a:rPr lang="fr-FR" altLang="zh-CN" b="1" dirty="0">
                <a:solidFill>
                  <a:srgbClr val="00B050"/>
                </a:solidFill>
                <a:latin typeface="Times New Roman" pitchFamily="18" charset="0"/>
                <a:ea typeface="仿宋_GB2312" pitchFamily="49" charset="-122"/>
                <a:cs typeface="Times New Roman" pitchFamily="18" charset="0"/>
              </a:rPr>
              <a:t> 16 19 21 30 </a:t>
            </a:r>
          </a:p>
          <a:p>
            <a:pPr marL="800100" lvl="1" indent="-342900">
              <a:lnSpc>
                <a:spcPct val="110000"/>
              </a:lnSpc>
              <a:spcBef>
                <a:spcPts val="1200"/>
              </a:spcBef>
              <a:buFont typeface="Arial" pitchFamily="34" charset="0"/>
              <a:buChar char="•"/>
            </a:pPr>
            <a:r>
              <a:rPr lang="zh-CN" altLang="en-US" sz="2000" b="1" dirty="0" smtClean="0">
                <a:solidFill>
                  <a:srgbClr val="3333FF"/>
                </a:solidFill>
                <a:latin typeface="Times New Roman" pitchFamily="18" charset="0"/>
                <a:ea typeface="仿宋_GB2312" pitchFamily="49" charset="-122"/>
                <a:cs typeface="Times New Roman" pitchFamily="18" charset="0"/>
              </a:rPr>
              <a:t>基于</a:t>
            </a:r>
            <a:r>
              <a:rPr lang="zh-CN" altLang="en-US" sz="2000" b="1" dirty="0">
                <a:solidFill>
                  <a:srgbClr val="3333FF"/>
                </a:solidFill>
                <a:latin typeface="Times New Roman" pitchFamily="18" charset="0"/>
                <a:ea typeface="仿宋_GB2312" pitchFamily="49" charset="-122"/>
                <a:cs typeface="Times New Roman" pitchFamily="18" charset="0"/>
              </a:rPr>
              <a:t>次序的</a:t>
            </a:r>
            <a:r>
              <a:rPr lang="zh-CN" altLang="en-US" sz="2000" b="1" dirty="0" smtClean="0">
                <a:solidFill>
                  <a:srgbClr val="3333FF"/>
                </a:solidFill>
                <a:latin typeface="Times New Roman" pitchFamily="18" charset="0"/>
                <a:ea typeface="仿宋_GB2312" pitchFamily="49" charset="-122"/>
                <a:cs typeface="Times New Roman" pitchFamily="18" charset="0"/>
              </a:rPr>
              <a:t>变异</a:t>
            </a:r>
            <a:r>
              <a:rPr lang="en-US" altLang="zh-CN" sz="2000" b="1" dirty="0" smtClean="0">
                <a:solidFill>
                  <a:srgbClr val="3333FF"/>
                </a:solidFill>
                <a:latin typeface="Times New Roman" pitchFamily="18" charset="0"/>
                <a:ea typeface="仿宋_GB2312" pitchFamily="49" charset="-122"/>
                <a:cs typeface="Times New Roman" pitchFamily="18" charset="0"/>
              </a:rPr>
              <a:t>:  </a:t>
            </a:r>
            <a:r>
              <a:rPr lang="zh-CN" altLang="en-US" sz="2000" dirty="0" smtClean="0">
                <a:latin typeface="Times New Roman" pitchFamily="18" charset="0"/>
                <a:ea typeface="仿宋_GB2312" pitchFamily="49" charset="-122"/>
                <a:cs typeface="Times New Roman" pitchFamily="18" charset="0"/>
              </a:rPr>
              <a:t>先</a:t>
            </a:r>
            <a:r>
              <a:rPr lang="zh-CN" altLang="en-US" sz="2000" dirty="0">
                <a:latin typeface="Times New Roman" pitchFamily="18" charset="0"/>
                <a:ea typeface="仿宋_GB2312" pitchFamily="49" charset="-122"/>
                <a:cs typeface="Times New Roman" pitchFamily="18" charset="0"/>
              </a:rPr>
              <a:t>随机地产生两个变异位置，然后交换这两个变异位置上的基因。</a:t>
            </a:r>
            <a:endParaRPr lang="zh-CN" altLang="fr-FR" sz="2000" dirty="0">
              <a:latin typeface="Times New Roman" pitchFamily="18" charset="0"/>
              <a:ea typeface="仿宋_GB2312" pitchFamily="49" charset="-122"/>
              <a:cs typeface="Times New Roman" pitchFamily="18" charset="0"/>
            </a:endParaRPr>
          </a:p>
          <a:p>
            <a:pPr lvl="2">
              <a:lnSpc>
                <a:spcPct val="110000"/>
              </a:lnSpc>
              <a:spcBef>
                <a:spcPts val="600"/>
              </a:spcBef>
            </a:pPr>
            <a:r>
              <a:rPr lang="zh-CN" altLang="fr-FR" b="1" dirty="0">
                <a:solidFill>
                  <a:srgbClr val="00B050"/>
                </a:solidFill>
                <a:latin typeface="Times New Roman" pitchFamily="18" charset="0"/>
                <a:ea typeface="仿宋_GB2312" pitchFamily="49" charset="-122"/>
                <a:cs typeface="Times New Roman" pitchFamily="18" charset="0"/>
              </a:rPr>
              <a:t>    </a:t>
            </a:r>
            <a:r>
              <a:rPr lang="zh-CN" altLang="fr-FR" b="1" dirty="0" smtClean="0">
                <a:solidFill>
                  <a:srgbClr val="00B050"/>
                </a:solidFill>
                <a:latin typeface="Times New Roman" pitchFamily="18" charset="0"/>
                <a:ea typeface="仿宋_GB2312" pitchFamily="49" charset="-122"/>
                <a:cs typeface="Times New Roman" pitchFamily="18" charset="0"/>
              </a:rPr>
              <a:t>例</a:t>
            </a:r>
            <a:r>
              <a:rPr lang="en-US" altLang="zh-CN" b="1" dirty="0" smtClean="0">
                <a:solidFill>
                  <a:srgbClr val="00B050"/>
                </a:solidFill>
                <a:latin typeface="Times New Roman" pitchFamily="18" charset="0"/>
                <a:ea typeface="仿宋_GB2312" pitchFamily="49" charset="-122"/>
                <a:cs typeface="Times New Roman" pitchFamily="18" charset="0"/>
              </a:rPr>
              <a:t>: </a:t>
            </a:r>
            <a:r>
              <a:rPr lang="zh-CN" altLang="fr-FR" b="1" dirty="0" smtClean="0">
                <a:solidFill>
                  <a:srgbClr val="00B050"/>
                </a:solidFill>
                <a:latin typeface="Times New Roman" pitchFamily="18" charset="0"/>
                <a:ea typeface="仿宋_GB2312" pitchFamily="49" charset="-122"/>
                <a:cs typeface="Times New Roman" pitchFamily="18" charset="0"/>
              </a:rPr>
              <a:t>设</a:t>
            </a:r>
            <a:r>
              <a:rPr lang="zh-CN" altLang="fr-FR" b="1" dirty="0">
                <a:solidFill>
                  <a:srgbClr val="00B050"/>
                </a:solidFill>
                <a:latin typeface="Times New Roman" pitchFamily="18" charset="0"/>
                <a:ea typeface="仿宋_GB2312" pitchFamily="49" charset="-122"/>
                <a:cs typeface="Times New Roman" pitchFamily="18" charset="0"/>
              </a:rPr>
              <a:t>选中的个体向量</a:t>
            </a:r>
            <a:r>
              <a:rPr lang="fr-FR" altLang="zh-CN" b="1" dirty="0">
                <a:solidFill>
                  <a:srgbClr val="00B050"/>
                </a:solidFill>
                <a:latin typeface="Times New Roman" pitchFamily="18" charset="0"/>
                <a:ea typeface="仿宋_GB2312" pitchFamily="49" charset="-122"/>
                <a:cs typeface="Times New Roman" pitchFamily="18" charset="0"/>
              </a:rPr>
              <a:t>D=20 12 16 19 21 30</a:t>
            </a:r>
            <a:r>
              <a:rPr lang="zh-CN" altLang="fr-FR" b="1" dirty="0">
                <a:solidFill>
                  <a:srgbClr val="00B050"/>
                </a:solidFill>
                <a:latin typeface="Times New Roman" pitchFamily="18" charset="0"/>
                <a:ea typeface="仿宋_GB2312" pitchFamily="49" charset="-122"/>
                <a:cs typeface="Times New Roman" pitchFamily="18" charset="0"/>
              </a:rPr>
              <a:t>，若随机产生的两个变异位置分别时</a:t>
            </a:r>
            <a:r>
              <a:rPr lang="fr-FR" altLang="zh-CN" b="1" dirty="0">
                <a:solidFill>
                  <a:srgbClr val="00B050"/>
                </a:solidFill>
                <a:latin typeface="Times New Roman" pitchFamily="18" charset="0"/>
                <a:ea typeface="仿宋_GB2312" pitchFamily="49" charset="-122"/>
                <a:cs typeface="Times New Roman" pitchFamily="18" charset="0"/>
              </a:rPr>
              <a:t>2</a:t>
            </a:r>
            <a:r>
              <a:rPr lang="zh-CN" altLang="fr-FR" b="1" dirty="0">
                <a:solidFill>
                  <a:srgbClr val="00B050"/>
                </a:solidFill>
                <a:latin typeface="Times New Roman" pitchFamily="18" charset="0"/>
                <a:ea typeface="仿宋_GB2312" pitchFamily="49" charset="-122"/>
                <a:cs typeface="Times New Roman" pitchFamily="18" charset="0"/>
              </a:rPr>
              <a:t>和</a:t>
            </a:r>
            <a:r>
              <a:rPr lang="fr-FR" altLang="zh-CN" b="1" dirty="0">
                <a:solidFill>
                  <a:srgbClr val="00B050"/>
                </a:solidFill>
                <a:latin typeface="Times New Roman" pitchFamily="18" charset="0"/>
                <a:ea typeface="仿宋_GB2312" pitchFamily="49" charset="-122"/>
                <a:cs typeface="Times New Roman" pitchFamily="18" charset="0"/>
              </a:rPr>
              <a:t>4</a:t>
            </a:r>
            <a:r>
              <a:rPr lang="zh-CN" altLang="fr-FR" b="1" dirty="0">
                <a:solidFill>
                  <a:srgbClr val="00B050"/>
                </a:solidFill>
                <a:latin typeface="Times New Roman" pitchFamily="18" charset="0"/>
                <a:ea typeface="仿宋_GB2312" pitchFamily="49" charset="-122"/>
                <a:cs typeface="Times New Roman" pitchFamily="18" charset="0"/>
              </a:rPr>
              <a:t>，则变异后的新的个体向量是：</a:t>
            </a:r>
          </a:p>
          <a:p>
            <a:pPr lvl="2">
              <a:lnSpc>
                <a:spcPct val="110000"/>
              </a:lnSpc>
              <a:spcBef>
                <a:spcPts val="600"/>
              </a:spcBef>
            </a:pPr>
            <a:r>
              <a:rPr lang="fr-FR" altLang="zh-CN" b="1" dirty="0">
                <a:solidFill>
                  <a:srgbClr val="00B050"/>
                </a:solidFill>
                <a:latin typeface="Times New Roman" pitchFamily="18" charset="0"/>
                <a:ea typeface="仿宋_GB2312" pitchFamily="49" charset="-122"/>
                <a:cs typeface="Times New Roman" pitchFamily="18" charset="0"/>
              </a:rPr>
              <a:t>    D’= 20 </a:t>
            </a:r>
            <a:r>
              <a:rPr lang="fr-FR" altLang="zh-CN" b="1" dirty="0">
                <a:solidFill>
                  <a:srgbClr val="3333FF"/>
                </a:solidFill>
                <a:latin typeface="Times New Roman" pitchFamily="18" charset="0"/>
                <a:ea typeface="仿宋_GB2312" pitchFamily="49" charset="-122"/>
                <a:cs typeface="Times New Roman" pitchFamily="18" charset="0"/>
              </a:rPr>
              <a:t>19</a:t>
            </a:r>
            <a:r>
              <a:rPr lang="fr-FR" altLang="zh-CN" b="1" dirty="0">
                <a:solidFill>
                  <a:srgbClr val="00B050"/>
                </a:solidFill>
                <a:latin typeface="Times New Roman" pitchFamily="18" charset="0"/>
                <a:ea typeface="仿宋_GB2312" pitchFamily="49" charset="-122"/>
                <a:cs typeface="Times New Roman" pitchFamily="18" charset="0"/>
              </a:rPr>
              <a:t> 16 </a:t>
            </a:r>
            <a:r>
              <a:rPr lang="fr-FR" altLang="zh-CN" b="1" dirty="0">
                <a:solidFill>
                  <a:srgbClr val="3333FF"/>
                </a:solidFill>
                <a:latin typeface="Times New Roman" pitchFamily="18" charset="0"/>
                <a:ea typeface="仿宋_GB2312" pitchFamily="49" charset="-122"/>
                <a:cs typeface="Times New Roman" pitchFamily="18" charset="0"/>
              </a:rPr>
              <a:t>12</a:t>
            </a:r>
            <a:r>
              <a:rPr lang="fr-FR" altLang="zh-CN" b="1" dirty="0">
                <a:solidFill>
                  <a:srgbClr val="00B050"/>
                </a:solidFill>
                <a:latin typeface="Times New Roman" pitchFamily="18" charset="0"/>
                <a:ea typeface="仿宋_GB2312" pitchFamily="49" charset="-122"/>
                <a:cs typeface="Times New Roman" pitchFamily="18" charset="0"/>
              </a:rPr>
              <a:t> 21 30</a:t>
            </a:r>
            <a:endParaRPr lang="en-US" altLang="zh-CN" b="1" dirty="0">
              <a:solidFill>
                <a:srgbClr val="00B050"/>
              </a:solidFill>
              <a:latin typeface="Times New Roman" pitchFamily="18" charset="0"/>
              <a:ea typeface="仿宋_GB2312" pitchFamily="49" charset="-122"/>
              <a:cs typeface="Times New Roman" pitchFamily="18" charset="0"/>
            </a:endParaRPr>
          </a:p>
        </p:txBody>
      </p:sp>
      <p:sp>
        <p:nvSpPr>
          <p:cNvPr id="5" name="Text Box 5"/>
          <p:cNvSpPr txBox="1">
            <a:spLocks noChangeArrowheads="1"/>
          </p:cNvSpPr>
          <p:nvPr/>
        </p:nvSpPr>
        <p:spPr bwMode="auto">
          <a:xfrm>
            <a:off x="1777125" y="6581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body" idx="1"/>
          </p:nvPr>
        </p:nvSpPr>
        <p:spPr>
          <a:xfrm>
            <a:off x="452356" y="1304764"/>
            <a:ext cx="8229600" cy="4525963"/>
          </a:xfrm>
        </p:spPr>
        <p:txBody>
          <a:bodyPr/>
          <a:lstStyle/>
          <a:p>
            <a:pPr>
              <a:lnSpc>
                <a:spcPct val="120000"/>
              </a:lnSpc>
              <a:spcBef>
                <a:spcPts val="1200"/>
              </a:spcBef>
            </a:pPr>
            <a:r>
              <a:rPr lang="zh-CN" altLang="en-US" sz="2400" b="1" dirty="0">
                <a:solidFill>
                  <a:srgbClr val="3333FF"/>
                </a:solidFill>
              </a:rPr>
              <a:t>精英主义 （</a:t>
            </a:r>
            <a:r>
              <a:rPr lang="en-US" altLang="zh-CN" sz="2400" b="1" dirty="0">
                <a:solidFill>
                  <a:srgbClr val="3333FF"/>
                </a:solidFill>
              </a:rPr>
              <a:t>Elitism</a:t>
            </a:r>
            <a:r>
              <a:rPr lang="zh-CN" altLang="en-US" sz="2400" b="1" dirty="0">
                <a:solidFill>
                  <a:srgbClr val="3333FF"/>
                </a:solidFill>
              </a:rPr>
              <a:t>）</a:t>
            </a:r>
            <a:endParaRPr lang="zh-CN" altLang="en-US" sz="2400" dirty="0">
              <a:solidFill>
                <a:srgbClr val="3333FF"/>
              </a:solidFill>
            </a:endParaRPr>
          </a:p>
          <a:p>
            <a:pPr lvl="1">
              <a:lnSpc>
                <a:spcPct val="120000"/>
              </a:lnSpc>
              <a:spcBef>
                <a:spcPts val="1200"/>
              </a:spcBef>
            </a:pPr>
            <a:r>
              <a:rPr lang="zh-CN" altLang="en-US" sz="2200" b="0" dirty="0">
                <a:latin typeface="Times New Roman" pitchFamily="18" charset="0"/>
                <a:cs typeface="Times New Roman" pitchFamily="18" charset="0"/>
              </a:rPr>
              <a:t>仅仅从产生的子代中选择基因去构造新的种群可能会丢失掉上一代种群中的很多信息。也就是说当利用交叉和变异产生新的一代时，我们有很大的可能把在某 个中间步骤中得到的最优解丢失。</a:t>
            </a:r>
          </a:p>
          <a:p>
            <a:pPr lvl="1">
              <a:lnSpc>
                <a:spcPct val="120000"/>
              </a:lnSpc>
              <a:spcBef>
                <a:spcPts val="1200"/>
              </a:spcBef>
            </a:pPr>
            <a:r>
              <a:rPr lang="zh-CN" altLang="en-US" sz="2200" b="0" dirty="0">
                <a:latin typeface="Times New Roman" pitchFamily="18" charset="0"/>
                <a:cs typeface="Times New Roman" pitchFamily="18" charset="0"/>
              </a:rPr>
              <a:t>使用精英主义（</a:t>
            </a:r>
            <a:r>
              <a:rPr lang="en-US" altLang="zh-CN" sz="2200" b="0" dirty="0">
                <a:latin typeface="Times New Roman" pitchFamily="18" charset="0"/>
                <a:cs typeface="Times New Roman" pitchFamily="18" charset="0"/>
              </a:rPr>
              <a:t>Elitism</a:t>
            </a:r>
            <a:r>
              <a:rPr lang="zh-CN" altLang="en-US" sz="2200" b="0" dirty="0">
                <a:latin typeface="Times New Roman" pitchFamily="18" charset="0"/>
                <a:cs typeface="Times New Roman" pitchFamily="18" charset="0"/>
              </a:rPr>
              <a:t>）方法，在每一次产生新的一代时，我们首先把</a:t>
            </a:r>
            <a:r>
              <a:rPr lang="zh-CN" altLang="en-US" sz="2200" dirty="0">
                <a:solidFill>
                  <a:srgbClr val="3333FF"/>
                </a:solidFill>
                <a:latin typeface="Times New Roman" pitchFamily="18" charset="0"/>
                <a:cs typeface="Times New Roman" pitchFamily="18" charset="0"/>
              </a:rPr>
              <a:t>当前最优解原封不动的复制到新的</a:t>
            </a:r>
            <a:r>
              <a:rPr lang="zh-CN" altLang="en-US" sz="2200" dirty="0" smtClean="0">
                <a:solidFill>
                  <a:srgbClr val="3333FF"/>
                </a:solidFill>
                <a:latin typeface="Times New Roman" pitchFamily="18" charset="0"/>
                <a:cs typeface="Times New Roman" pitchFamily="18" charset="0"/>
              </a:rPr>
              <a:t>一代中</a:t>
            </a:r>
            <a:r>
              <a:rPr lang="zh-CN" altLang="en-US" sz="2200" b="0" dirty="0">
                <a:latin typeface="Times New Roman" pitchFamily="18" charset="0"/>
                <a:cs typeface="Times New Roman" pitchFamily="18" charset="0"/>
              </a:rPr>
              <a:t>，其他步骤不变。这样任何时刻产生的一个最优解都可以存活到遗传算法结束。</a:t>
            </a:r>
          </a:p>
          <a:p>
            <a:pPr lvl="1">
              <a:lnSpc>
                <a:spcPct val="120000"/>
              </a:lnSpc>
              <a:spcBef>
                <a:spcPts val="1200"/>
              </a:spcBef>
            </a:pPr>
            <a:r>
              <a:rPr lang="zh-CN" altLang="en-US" sz="2200" b="0" dirty="0">
                <a:latin typeface="Times New Roman" pitchFamily="18" charset="0"/>
                <a:cs typeface="Times New Roman" pitchFamily="18" charset="0"/>
              </a:rPr>
              <a:t>上述各种算子的实现是多种多样的，而且许多新的算子正在不断地提出，以改进</a:t>
            </a:r>
            <a:r>
              <a:rPr lang="en-US" altLang="zh-CN" sz="2200" b="0" dirty="0">
                <a:latin typeface="Times New Roman" pitchFamily="18" charset="0"/>
                <a:cs typeface="Times New Roman" pitchFamily="18" charset="0"/>
              </a:rPr>
              <a:t>GA</a:t>
            </a:r>
            <a:r>
              <a:rPr lang="zh-CN" altLang="en-US" sz="2200" b="0" dirty="0">
                <a:latin typeface="Times New Roman" pitchFamily="18" charset="0"/>
                <a:cs typeface="Times New Roman" pitchFamily="18" charset="0"/>
              </a:rPr>
              <a:t>某些性能</a:t>
            </a:r>
            <a:r>
              <a:rPr lang="zh-CN" altLang="en-US" sz="2200" b="0" dirty="0" smtClean="0">
                <a:latin typeface="Times New Roman" pitchFamily="18" charset="0"/>
                <a:cs typeface="Times New Roman" pitchFamily="18" charset="0"/>
              </a:rPr>
              <a:t>。</a:t>
            </a:r>
            <a:endParaRPr lang="en-US" altLang="zh-CN" sz="2200" b="0" dirty="0" smtClean="0">
              <a:latin typeface="Times New Roman" pitchFamily="18" charset="0"/>
              <a:cs typeface="Times New Roman" pitchFamily="18" charset="0"/>
            </a:endParaRPr>
          </a:p>
          <a:p>
            <a:pPr>
              <a:lnSpc>
                <a:spcPct val="80000"/>
              </a:lnSpc>
            </a:pPr>
            <a:endParaRPr lang="zh-CN" altLang="en-US" sz="2200" dirty="0"/>
          </a:p>
        </p:txBody>
      </p:sp>
      <p:sp>
        <p:nvSpPr>
          <p:cNvPr id="6" name="Text Box 5"/>
          <p:cNvSpPr txBox="1">
            <a:spLocks noChangeArrowheads="1"/>
          </p:cNvSpPr>
          <p:nvPr/>
        </p:nvSpPr>
        <p:spPr bwMode="auto">
          <a:xfrm>
            <a:off x="1777125" y="6581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基本遗传操作</a:t>
            </a:r>
          </a:p>
        </p:txBody>
      </p:sp>
    </p:spTree>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ext Box 2"/>
          <p:cNvSpPr txBox="1">
            <a:spLocks noChangeArrowheads="1"/>
          </p:cNvSpPr>
          <p:nvPr/>
        </p:nvSpPr>
        <p:spPr bwMode="auto">
          <a:xfrm>
            <a:off x="179388" y="1088740"/>
            <a:ext cx="8677088" cy="5186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600"/>
              </a:spcBef>
            </a:pPr>
            <a:r>
              <a:rPr lang="zh-CN" altLang="fr-FR" sz="2000" b="1" dirty="0" smtClean="0">
                <a:solidFill>
                  <a:srgbClr val="00B050"/>
                </a:solidFill>
                <a:latin typeface="Times New Roman" pitchFamily="18" charset="0"/>
                <a:ea typeface="仿宋_GB2312" pitchFamily="49" charset="-122"/>
                <a:cs typeface="Times New Roman" pitchFamily="18" charset="0"/>
              </a:rPr>
              <a:t>例</a:t>
            </a:r>
            <a:r>
              <a:rPr lang="fr-FR" altLang="zh-CN" sz="2000" b="1" dirty="0">
                <a:solidFill>
                  <a:srgbClr val="00B050"/>
                </a:solidFill>
                <a:latin typeface="Times New Roman" pitchFamily="18" charset="0"/>
                <a:ea typeface="仿宋_GB2312" pitchFamily="49" charset="-122"/>
                <a:cs typeface="Times New Roman" pitchFamily="18" charset="0"/>
              </a:rPr>
              <a:t>5.15</a:t>
            </a:r>
            <a:r>
              <a:rPr lang="fr-FR" altLang="zh-CN" sz="2000" dirty="0">
                <a:solidFill>
                  <a:srgbClr val="00B050"/>
                </a:solidFill>
                <a:latin typeface="Times New Roman" pitchFamily="18" charset="0"/>
                <a:ea typeface="仿宋_GB2312" pitchFamily="49" charset="-122"/>
                <a:cs typeface="Times New Roman" pitchFamily="18" charset="0"/>
              </a:rPr>
              <a:t> </a:t>
            </a:r>
            <a:r>
              <a:rPr lang="zh-CN" altLang="fr-FR" sz="2000" b="1" dirty="0">
                <a:solidFill>
                  <a:srgbClr val="00B050"/>
                </a:solidFill>
                <a:latin typeface="Times New Roman" pitchFamily="18" charset="0"/>
                <a:ea typeface="仿宋_GB2312" pitchFamily="49" charset="-122"/>
                <a:cs typeface="Times New Roman" pitchFamily="18" charset="0"/>
              </a:rPr>
              <a:t>用遗传算法求</a:t>
            </a:r>
            <a:r>
              <a:rPr lang="zh-CN" altLang="fr-FR" sz="2000" b="1" dirty="0" smtClean="0">
                <a:solidFill>
                  <a:srgbClr val="00B050"/>
                </a:solidFill>
                <a:latin typeface="Times New Roman" pitchFamily="18" charset="0"/>
                <a:ea typeface="仿宋_GB2312" pitchFamily="49" charset="-122"/>
                <a:cs typeface="Times New Roman" pitchFamily="18" charset="0"/>
              </a:rPr>
              <a:t>函数 </a:t>
            </a:r>
            <a:r>
              <a:rPr lang="fr-FR" altLang="zh-CN" sz="2000" b="1" dirty="0">
                <a:solidFill>
                  <a:srgbClr val="00B050"/>
                </a:solidFill>
                <a:latin typeface="Times New Roman" pitchFamily="18" charset="0"/>
                <a:ea typeface="仿宋_GB2312" pitchFamily="49" charset="-122"/>
                <a:cs typeface="Times New Roman" pitchFamily="18" charset="0"/>
              </a:rPr>
              <a:t>f(x)=</a:t>
            </a:r>
            <a:r>
              <a:rPr lang="fr-FR" altLang="zh-CN" sz="2000" b="1" dirty="0" smtClean="0">
                <a:solidFill>
                  <a:srgbClr val="00B050"/>
                </a:solidFill>
                <a:latin typeface="Times New Roman" pitchFamily="18" charset="0"/>
                <a:ea typeface="仿宋_GB2312" pitchFamily="49" charset="-122"/>
                <a:cs typeface="Times New Roman" pitchFamily="18" charset="0"/>
              </a:rPr>
              <a:t>x</a:t>
            </a:r>
            <a:r>
              <a:rPr lang="fr-FR" altLang="zh-CN" sz="2000" b="1" baseline="30000" dirty="0" smtClean="0">
                <a:solidFill>
                  <a:srgbClr val="00B050"/>
                </a:solidFill>
                <a:latin typeface="Times New Roman" pitchFamily="18" charset="0"/>
                <a:ea typeface="仿宋_GB2312" pitchFamily="49" charset="-122"/>
                <a:cs typeface="Times New Roman" pitchFamily="18" charset="0"/>
              </a:rPr>
              <a:t>2     </a:t>
            </a:r>
            <a:r>
              <a:rPr lang="zh-CN" altLang="fr-FR" sz="2000" b="1" dirty="0" smtClean="0">
                <a:solidFill>
                  <a:srgbClr val="00B050"/>
                </a:solidFill>
                <a:latin typeface="Times New Roman" pitchFamily="18" charset="0"/>
                <a:ea typeface="仿宋_GB2312" pitchFamily="49" charset="-122"/>
                <a:cs typeface="Times New Roman" pitchFamily="18" charset="0"/>
              </a:rPr>
              <a:t>的</a:t>
            </a:r>
            <a:r>
              <a:rPr lang="zh-CN" altLang="fr-FR" sz="2000" b="1" dirty="0">
                <a:solidFill>
                  <a:srgbClr val="00B050"/>
                </a:solidFill>
                <a:latin typeface="Times New Roman" pitchFamily="18" charset="0"/>
                <a:ea typeface="仿宋_GB2312" pitchFamily="49" charset="-122"/>
                <a:cs typeface="Times New Roman" pitchFamily="18" charset="0"/>
              </a:rPr>
              <a:t>最大值，其中</a:t>
            </a:r>
            <a:r>
              <a:rPr lang="fr-FR" altLang="zh-CN" sz="2000" b="1" dirty="0">
                <a:solidFill>
                  <a:srgbClr val="00B050"/>
                </a:solidFill>
                <a:latin typeface="Times New Roman" pitchFamily="18" charset="0"/>
                <a:ea typeface="仿宋_GB2312" pitchFamily="49" charset="-122"/>
                <a:cs typeface="Times New Roman" pitchFamily="18" charset="0"/>
              </a:rPr>
              <a:t>x</a:t>
            </a:r>
            <a:r>
              <a:rPr lang="zh-CN" altLang="fr-FR" sz="2000" b="1" dirty="0">
                <a:solidFill>
                  <a:srgbClr val="00B050"/>
                </a:solidFill>
                <a:latin typeface="Times New Roman" pitchFamily="18" charset="0"/>
                <a:ea typeface="仿宋_GB2312" pitchFamily="49" charset="-122"/>
                <a:cs typeface="Times New Roman" pitchFamily="18" charset="0"/>
              </a:rPr>
              <a:t>为</a:t>
            </a:r>
            <a:r>
              <a:rPr lang="fr-FR" altLang="zh-CN" sz="2000" b="1" dirty="0">
                <a:solidFill>
                  <a:srgbClr val="00B050"/>
                </a:solidFill>
                <a:latin typeface="Times New Roman" pitchFamily="18" charset="0"/>
                <a:ea typeface="仿宋_GB2312" pitchFamily="49" charset="-122"/>
                <a:cs typeface="Times New Roman" pitchFamily="18" charset="0"/>
              </a:rPr>
              <a:t>[0</a:t>
            </a:r>
            <a:r>
              <a:rPr lang="zh-CN" altLang="fr-FR" sz="2000" b="1" dirty="0">
                <a:solidFill>
                  <a:srgbClr val="00B050"/>
                </a:solidFill>
                <a:latin typeface="Times New Roman" pitchFamily="18" charset="0"/>
                <a:ea typeface="仿宋_GB2312" pitchFamily="49" charset="-122"/>
                <a:cs typeface="Times New Roman" pitchFamily="18" charset="0"/>
              </a:rPr>
              <a:t>，</a:t>
            </a:r>
            <a:r>
              <a:rPr lang="fr-FR" altLang="zh-CN" sz="2000" b="1" dirty="0">
                <a:solidFill>
                  <a:srgbClr val="00B050"/>
                </a:solidFill>
                <a:latin typeface="Times New Roman" pitchFamily="18" charset="0"/>
                <a:ea typeface="仿宋_GB2312" pitchFamily="49" charset="-122"/>
                <a:cs typeface="Times New Roman" pitchFamily="18" charset="0"/>
              </a:rPr>
              <a:t>31]</a:t>
            </a:r>
            <a:r>
              <a:rPr lang="zh-CN" altLang="fr-FR" sz="2000" b="1" dirty="0">
                <a:solidFill>
                  <a:srgbClr val="00B050"/>
                </a:solidFill>
                <a:latin typeface="Times New Roman" pitchFamily="18" charset="0"/>
                <a:ea typeface="仿宋_GB2312" pitchFamily="49" charset="-122"/>
                <a:cs typeface="Times New Roman" pitchFamily="18" charset="0"/>
              </a:rPr>
              <a:t>间的整数。</a:t>
            </a:r>
          </a:p>
          <a:p>
            <a:pPr>
              <a:spcBef>
                <a:spcPts val="1800"/>
              </a:spcBef>
            </a:pPr>
            <a:r>
              <a:rPr lang="zh-CN" altLang="fr-FR" sz="2000" b="1" dirty="0">
                <a:solidFill>
                  <a:srgbClr val="006600"/>
                </a:solidFill>
                <a:latin typeface="Times New Roman" pitchFamily="18" charset="0"/>
                <a:ea typeface="仿宋_GB2312" pitchFamily="49" charset="-122"/>
                <a:cs typeface="Times New Roman" pitchFamily="18" charset="0"/>
              </a:rPr>
              <a:t>    解</a:t>
            </a:r>
            <a:r>
              <a:rPr lang="zh-CN" altLang="fr-FR" sz="2000" b="1" dirty="0" smtClean="0">
                <a:solidFill>
                  <a:srgbClr val="006600"/>
                </a:solidFill>
                <a:latin typeface="Times New Roman" pitchFamily="18" charset="0"/>
                <a:ea typeface="仿宋_GB2312" pitchFamily="49" charset="-122"/>
                <a:cs typeface="Times New Roman" pitchFamily="18" charset="0"/>
              </a:rPr>
              <a:t>：</a:t>
            </a:r>
            <a:r>
              <a:rPr lang="fr-FR" altLang="zh-CN" sz="2000" b="1" dirty="0" smtClean="0">
                <a:solidFill>
                  <a:srgbClr val="A50021"/>
                </a:solidFill>
                <a:latin typeface="Times New Roman" pitchFamily="18" charset="0"/>
                <a:ea typeface="仿宋_GB2312" pitchFamily="49" charset="-122"/>
                <a:cs typeface="Times New Roman" pitchFamily="18" charset="0"/>
              </a:rPr>
              <a:t> (</a:t>
            </a:r>
            <a:r>
              <a:rPr lang="fr-FR" altLang="zh-CN" sz="2000" b="1" dirty="0">
                <a:solidFill>
                  <a:srgbClr val="A50021"/>
                </a:solidFill>
                <a:latin typeface="Times New Roman" pitchFamily="18" charset="0"/>
                <a:ea typeface="仿宋_GB2312" pitchFamily="49" charset="-122"/>
                <a:cs typeface="Times New Roman" pitchFamily="18" charset="0"/>
              </a:rPr>
              <a:t>1) </a:t>
            </a:r>
            <a:r>
              <a:rPr lang="zh-CN" altLang="fr-FR" sz="2000" b="1" dirty="0">
                <a:solidFill>
                  <a:srgbClr val="A50021"/>
                </a:solidFill>
                <a:latin typeface="Times New Roman" pitchFamily="18" charset="0"/>
                <a:ea typeface="仿宋_GB2312" pitchFamily="49" charset="-122"/>
                <a:cs typeface="Times New Roman" pitchFamily="18" charset="0"/>
              </a:rPr>
              <a:t>编码</a:t>
            </a:r>
          </a:p>
          <a:p>
            <a:pPr lvl="1">
              <a:lnSpc>
                <a:spcPct val="120000"/>
              </a:lnSpc>
              <a:spcBef>
                <a:spcPts val="1200"/>
              </a:spcBef>
            </a:pPr>
            <a:r>
              <a:rPr lang="zh-CN" altLang="fr-FR" sz="2000" dirty="0">
                <a:latin typeface="Times New Roman" pitchFamily="18" charset="0"/>
                <a:ea typeface="仿宋_GB2312" pitchFamily="49" charset="-122"/>
                <a:cs typeface="Times New Roman" pitchFamily="18" charset="0"/>
              </a:rPr>
              <a:t> </a:t>
            </a:r>
            <a:r>
              <a:rPr lang="zh-CN" altLang="fr-FR" sz="2000" dirty="0" smtClean="0">
                <a:latin typeface="Times New Roman" pitchFamily="18" charset="0"/>
                <a:ea typeface="仿宋_GB2312" pitchFamily="49" charset="-122"/>
                <a:cs typeface="Times New Roman" pitchFamily="18" charset="0"/>
              </a:rPr>
              <a:t>由于</a:t>
            </a:r>
            <a:r>
              <a:rPr lang="fr-FR" altLang="zh-CN" sz="2000" dirty="0">
                <a:latin typeface="Times New Roman" pitchFamily="18" charset="0"/>
                <a:ea typeface="仿宋_GB2312" pitchFamily="49" charset="-122"/>
                <a:cs typeface="Times New Roman" pitchFamily="18" charset="0"/>
              </a:rPr>
              <a:t>x</a:t>
            </a:r>
            <a:r>
              <a:rPr lang="zh-CN" altLang="fr-FR" sz="2000" dirty="0">
                <a:latin typeface="Times New Roman" pitchFamily="18" charset="0"/>
                <a:ea typeface="仿宋_GB2312" pitchFamily="49" charset="-122"/>
                <a:cs typeface="Times New Roman" pitchFamily="18" charset="0"/>
              </a:rPr>
              <a:t>的定义域是区间</a:t>
            </a:r>
            <a:r>
              <a:rPr lang="fr-FR" altLang="zh-CN" sz="2000" dirty="0">
                <a:latin typeface="Times New Roman" pitchFamily="18" charset="0"/>
                <a:ea typeface="仿宋_GB2312" pitchFamily="49" charset="-122"/>
                <a:cs typeface="Times New Roman" pitchFamily="18" charset="0"/>
              </a:rPr>
              <a:t>[0</a:t>
            </a:r>
            <a:r>
              <a:rPr lang="zh-CN" altLang="fr-FR" sz="2000" dirty="0">
                <a:latin typeface="Times New Roman" pitchFamily="18" charset="0"/>
                <a:ea typeface="仿宋_GB2312" pitchFamily="49" charset="-122"/>
                <a:cs typeface="Times New Roman" pitchFamily="18" charset="0"/>
              </a:rPr>
              <a:t>，</a:t>
            </a:r>
            <a:r>
              <a:rPr lang="fr-FR" altLang="zh-CN" sz="2000" dirty="0">
                <a:latin typeface="Times New Roman" pitchFamily="18" charset="0"/>
                <a:ea typeface="仿宋_GB2312" pitchFamily="49" charset="-122"/>
                <a:cs typeface="Times New Roman" pitchFamily="18" charset="0"/>
              </a:rPr>
              <a:t>31]</a:t>
            </a:r>
            <a:r>
              <a:rPr lang="zh-CN" altLang="fr-FR" sz="2000" dirty="0">
                <a:latin typeface="Times New Roman" pitchFamily="18" charset="0"/>
                <a:ea typeface="仿宋_GB2312" pitchFamily="49" charset="-122"/>
                <a:cs typeface="Times New Roman" pitchFamily="18" charset="0"/>
              </a:rPr>
              <a:t>上的整数，由</a:t>
            </a:r>
            <a:r>
              <a:rPr lang="fr-FR" altLang="zh-CN" sz="2000" dirty="0">
                <a:latin typeface="Times New Roman" pitchFamily="18" charset="0"/>
                <a:ea typeface="仿宋_GB2312" pitchFamily="49" charset="-122"/>
                <a:cs typeface="Times New Roman" pitchFamily="18" charset="0"/>
              </a:rPr>
              <a:t>5</a:t>
            </a:r>
            <a:r>
              <a:rPr lang="zh-CN" altLang="fr-FR" sz="2000" dirty="0">
                <a:latin typeface="Times New Roman" pitchFamily="18" charset="0"/>
                <a:ea typeface="仿宋_GB2312" pitchFamily="49" charset="-122"/>
                <a:cs typeface="Times New Roman" pitchFamily="18" charset="0"/>
              </a:rPr>
              <a:t>位二进制数即可全部表示。因此，可采用二进制编码方法，其编码串的长度为</a:t>
            </a:r>
            <a:r>
              <a:rPr lang="fr-FR" altLang="zh-CN" sz="2000" dirty="0">
                <a:latin typeface="Times New Roman" pitchFamily="18" charset="0"/>
                <a:ea typeface="仿宋_GB2312" pitchFamily="49" charset="-122"/>
                <a:cs typeface="Times New Roman" pitchFamily="18" charset="0"/>
              </a:rPr>
              <a:t>5</a:t>
            </a:r>
            <a:r>
              <a:rPr lang="zh-CN" altLang="fr-FR" sz="2000" dirty="0">
                <a:latin typeface="Times New Roman" pitchFamily="18" charset="0"/>
                <a:ea typeface="仿宋_GB2312" pitchFamily="49" charset="-122"/>
                <a:cs typeface="Times New Roman" pitchFamily="18" charset="0"/>
              </a:rPr>
              <a:t>。</a:t>
            </a:r>
          </a:p>
          <a:p>
            <a:pPr lvl="1">
              <a:lnSpc>
                <a:spcPct val="120000"/>
              </a:lnSpc>
              <a:spcBef>
                <a:spcPts val="1200"/>
              </a:spcBef>
            </a:pPr>
            <a:r>
              <a:rPr lang="zh-CN" altLang="fr-FR" sz="2000" dirty="0">
                <a:latin typeface="Times New Roman" pitchFamily="18" charset="0"/>
                <a:ea typeface="仿宋_GB2312" pitchFamily="49" charset="-122"/>
                <a:cs typeface="Times New Roman" pitchFamily="18" charset="0"/>
              </a:rPr>
              <a:t> </a:t>
            </a:r>
            <a:r>
              <a:rPr lang="zh-CN" altLang="fr-FR" sz="2000" dirty="0" smtClean="0">
                <a:latin typeface="Times New Roman" pitchFamily="18" charset="0"/>
                <a:ea typeface="仿宋_GB2312" pitchFamily="49" charset="-122"/>
                <a:cs typeface="Times New Roman" pitchFamily="18" charset="0"/>
              </a:rPr>
              <a:t>例如</a:t>
            </a:r>
            <a:r>
              <a:rPr lang="zh-CN" altLang="fr-FR" sz="2000" dirty="0">
                <a:latin typeface="Times New Roman" pitchFamily="18" charset="0"/>
                <a:ea typeface="仿宋_GB2312" pitchFamily="49" charset="-122"/>
                <a:cs typeface="Times New Roman" pitchFamily="18" charset="0"/>
              </a:rPr>
              <a:t>，用二进制串</a:t>
            </a:r>
            <a:r>
              <a:rPr lang="fr-FR" altLang="zh-CN" sz="2000" dirty="0">
                <a:latin typeface="Times New Roman" pitchFamily="18" charset="0"/>
                <a:ea typeface="仿宋_GB2312" pitchFamily="49" charset="-122"/>
                <a:cs typeface="Times New Roman" pitchFamily="18" charset="0"/>
              </a:rPr>
              <a:t>00000</a:t>
            </a:r>
            <a:r>
              <a:rPr lang="zh-CN" altLang="fr-FR" sz="2000" dirty="0">
                <a:latin typeface="Times New Roman" pitchFamily="18" charset="0"/>
                <a:ea typeface="仿宋_GB2312" pitchFamily="49" charset="-122"/>
                <a:cs typeface="Times New Roman" pitchFamily="18" charset="0"/>
              </a:rPr>
              <a:t>来表示</a:t>
            </a:r>
            <a:r>
              <a:rPr lang="fr-FR" altLang="zh-CN" sz="2000" dirty="0">
                <a:latin typeface="Times New Roman" pitchFamily="18" charset="0"/>
                <a:ea typeface="仿宋_GB2312" pitchFamily="49" charset="-122"/>
                <a:cs typeface="Times New Roman" pitchFamily="18" charset="0"/>
              </a:rPr>
              <a:t>x=0,11111</a:t>
            </a:r>
            <a:r>
              <a:rPr lang="zh-CN" altLang="fr-FR" sz="2000" dirty="0">
                <a:latin typeface="Times New Roman" pitchFamily="18" charset="0"/>
                <a:ea typeface="仿宋_GB2312" pitchFamily="49" charset="-122"/>
                <a:cs typeface="Times New Roman" pitchFamily="18" charset="0"/>
              </a:rPr>
              <a:t>来表示</a:t>
            </a:r>
            <a:r>
              <a:rPr lang="fr-FR" altLang="zh-CN" sz="2000" dirty="0">
                <a:latin typeface="Times New Roman" pitchFamily="18" charset="0"/>
                <a:ea typeface="仿宋_GB2312" pitchFamily="49" charset="-122"/>
                <a:cs typeface="Times New Roman" pitchFamily="18" charset="0"/>
              </a:rPr>
              <a:t>x=31</a:t>
            </a:r>
            <a:r>
              <a:rPr lang="zh-CN" altLang="fr-FR" sz="2000" dirty="0">
                <a:latin typeface="Times New Roman" pitchFamily="18" charset="0"/>
                <a:ea typeface="仿宋_GB2312" pitchFamily="49" charset="-122"/>
                <a:cs typeface="Times New Roman" pitchFamily="18" charset="0"/>
              </a:rPr>
              <a:t>等。其中的</a:t>
            </a:r>
            <a:r>
              <a:rPr lang="fr-FR" altLang="zh-CN" sz="2000" dirty="0">
                <a:latin typeface="Times New Roman" pitchFamily="18" charset="0"/>
                <a:ea typeface="仿宋_GB2312" pitchFamily="49" charset="-122"/>
                <a:cs typeface="Times New Roman" pitchFamily="18" charset="0"/>
              </a:rPr>
              <a:t>0</a:t>
            </a:r>
            <a:r>
              <a:rPr lang="zh-CN" altLang="fr-FR" sz="2000" dirty="0">
                <a:latin typeface="Times New Roman" pitchFamily="18" charset="0"/>
                <a:ea typeface="仿宋_GB2312" pitchFamily="49" charset="-122"/>
                <a:cs typeface="Times New Roman" pitchFamily="18" charset="0"/>
              </a:rPr>
              <a:t>和</a:t>
            </a:r>
            <a:r>
              <a:rPr lang="fr-FR" altLang="zh-CN" sz="2000" dirty="0">
                <a:latin typeface="Times New Roman" pitchFamily="18" charset="0"/>
                <a:ea typeface="仿宋_GB2312" pitchFamily="49" charset="-122"/>
                <a:cs typeface="Times New Roman" pitchFamily="18" charset="0"/>
              </a:rPr>
              <a:t>1</a:t>
            </a:r>
            <a:r>
              <a:rPr lang="zh-CN" altLang="fr-FR" sz="2000" dirty="0">
                <a:latin typeface="Times New Roman" pitchFamily="18" charset="0"/>
                <a:ea typeface="仿宋_GB2312" pitchFamily="49" charset="-122"/>
                <a:cs typeface="Times New Roman" pitchFamily="18" charset="0"/>
              </a:rPr>
              <a:t>为基因值。</a:t>
            </a:r>
          </a:p>
          <a:p>
            <a:pPr>
              <a:lnSpc>
                <a:spcPct val="120000"/>
              </a:lnSpc>
              <a:spcBef>
                <a:spcPts val="1800"/>
              </a:spcBef>
            </a:pPr>
            <a:r>
              <a:rPr lang="fr-FR" altLang="zh-CN" sz="2000" dirty="0">
                <a:solidFill>
                  <a:srgbClr val="A50021"/>
                </a:solidFill>
                <a:latin typeface="Times New Roman" pitchFamily="18" charset="0"/>
                <a:ea typeface="仿宋_GB2312" pitchFamily="49" charset="-122"/>
                <a:cs typeface="Times New Roman" pitchFamily="18" charset="0"/>
              </a:rPr>
              <a:t>   </a:t>
            </a:r>
            <a:r>
              <a:rPr lang="fr-FR" altLang="zh-CN" sz="2000" dirty="0" smtClean="0">
                <a:solidFill>
                  <a:srgbClr val="A50021"/>
                </a:solidFill>
                <a:latin typeface="Times New Roman" pitchFamily="18" charset="0"/>
                <a:ea typeface="仿宋_GB2312" pitchFamily="49" charset="-122"/>
                <a:cs typeface="Times New Roman" pitchFamily="18" charset="0"/>
              </a:rPr>
              <a:t>          </a:t>
            </a:r>
            <a:r>
              <a:rPr lang="fr-FR" altLang="zh-CN" sz="2000" b="1" dirty="0">
                <a:solidFill>
                  <a:srgbClr val="A50021"/>
                </a:solidFill>
                <a:latin typeface="Times New Roman" pitchFamily="18" charset="0"/>
                <a:ea typeface="仿宋_GB2312" pitchFamily="49" charset="-122"/>
                <a:cs typeface="Times New Roman" pitchFamily="18" charset="0"/>
              </a:rPr>
              <a:t>(2) </a:t>
            </a:r>
            <a:r>
              <a:rPr lang="zh-CN" altLang="fr-FR" sz="2000" b="1" dirty="0">
                <a:solidFill>
                  <a:srgbClr val="A50021"/>
                </a:solidFill>
                <a:latin typeface="Times New Roman" pitchFamily="18" charset="0"/>
                <a:ea typeface="仿宋_GB2312" pitchFamily="49" charset="-122"/>
                <a:cs typeface="Times New Roman" pitchFamily="18" charset="0"/>
              </a:rPr>
              <a:t>生成初始种群</a:t>
            </a:r>
          </a:p>
          <a:p>
            <a:pPr lvl="1">
              <a:lnSpc>
                <a:spcPct val="120000"/>
              </a:lnSpc>
              <a:spcBef>
                <a:spcPts val="1800"/>
              </a:spcBef>
            </a:pPr>
            <a:r>
              <a:rPr lang="zh-CN" altLang="fr-FR" sz="2000" dirty="0">
                <a:latin typeface="Times New Roman" pitchFamily="18" charset="0"/>
                <a:ea typeface="仿宋_GB2312" pitchFamily="49" charset="-122"/>
                <a:cs typeface="Times New Roman" pitchFamily="18" charset="0"/>
              </a:rPr>
              <a:t>    若假设给定的种群规模</a:t>
            </a:r>
            <a:r>
              <a:rPr lang="fr-FR" altLang="zh-CN" sz="2000" dirty="0">
                <a:latin typeface="Times New Roman" pitchFamily="18" charset="0"/>
                <a:ea typeface="仿宋_GB2312" pitchFamily="49" charset="-122"/>
                <a:cs typeface="Times New Roman" pitchFamily="18" charset="0"/>
              </a:rPr>
              <a:t>N=4</a:t>
            </a:r>
            <a:r>
              <a:rPr lang="zh-CN" altLang="fr-FR" sz="2000" dirty="0">
                <a:latin typeface="Times New Roman" pitchFamily="18" charset="0"/>
                <a:ea typeface="仿宋_GB2312" pitchFamily="49" charset="-122"/>
                <a:cs typeface="Times New Roman" pitchFamily="18" charset="0"/>
              </a:rPr>
              <a:t>，则可用</a:t>
            </a:r>
            <a:r>
              <a:rPr lang="fr-FR" altLang="zh-CN" sz="2000" dirty="0">
                <a:latin typeface="Times New Roman" pitchFamily="18" charset="0"/>
                <a:ea typeface="仿宋_GB2312" pitchFamily="49" charset="-122"/>
                <a:cs typeface="Times New Roman" pitchFamily="18" charset="0"/>
              </a:rPr>
              <a:t>4</a:t>
            </a:r>
            <a:r>
              <a:rPr lang="zh-CN" altLang="fr-FR" sz="2000" dirty="0">
                <a:latin typeface="Times New Roman" pitchFamily="18" charset="0"/>
                <a:ea typeface="仿宋_GB2312" pitchFamily="49" charset="-122"/>
                <a:cs typeface="Times New Roman" pitchFamily="18" charset="0"/>
              </a:rPr>
              <a:t>个随机生成的长度为</a:t>
            </a:r>
            <a:r>
              <a:rPr lang="fr-FR" altLang="zh-CN" sz="2000" dirty="0">
                <a:latin typeface="Times New Roman" pitchFamily="18" charset="0"/>
                <a:ea typeface="仿宋_GB2312" pitchFamily="49" charset="-122"/>
                <a:cs typeface="Times New Roman" pitchFamily="18" charset="0"/>
              </a:rPr>
              <a:t>5</a:t>
            </a:r>
            <a:r>
              <a:rPr lang="zh-CN" altLang="fr-FR" sz="2000" dirty="0">
                <a:latin typeface="Times New Roman" pitchFamily="18" charset="0"/>
                <a:ea typeface="仿宋_GB2312" pitchFamily="49" charset="-122"/>
                <a:cs typeface="Times New Roman" pitchFamily="18" charset="0"/>
              </a:rPr>
              <a:t>的二进制串作为初始种群。再假设随机生成的初始种群（即第</a:t>
            </a:r>
            <a:r>
              <a:rPr lang="fr-FR" altLang="zh-CN" sz="2000" dirty="0">
                <a:latin typeface="Times New Roman" pitchFamily="18" charset="0"/>
                <a:ea typeface="仿宋_GB2312" pitchFamily="49" charset="-122"/>
                <a:cs typeface="Times New Roman" pitchFamily="18" charset="0"/>
              </a:rPr>
              <a:t>0</a:t>
            </a:r>
            <a:r>
              <a:rPr lang="zh-CN" altLang="fr-FR" sz="2000" dirty="0">
                <a:latin typeface="Times New Roman" pitchFamily="18" charset="0"/>
                <a:ea typeface="仿宋_GB2312" pitchFamily="49" charset="-122"/>
                <a:cs typeface="Times New Roman" pitchFamily="18" charset="0"/>
              </a:rPr>
              <a:t>代种群）为：</a:t>
            </a:r>
          </a:p>
          <a:p>
            <a:pPr lvl="1">
              <a:lnSpc>
                <a:spcPct val="120000"/>
              </a:lnSpc>
              <a:spcBef>
                <a:spcPts val="600"/>
              </a:spcBef>
            </a:pPr>
            <a:r>
              <a:rPr lang="fr-FR" altLang="zh-CN" sz="2000" dirty="0" smtClean="0">
                <a:latin typeface="Times New Roman" pitchFamily="18" charset="0"/>
                <a:ea typeface="仿宋_GB2312" pitchFamily="49" charset="-122"/>
                <a:cs typeface="Times New Roman" pitchFamily="18" charset="0"/>
              </a:rPr>
              <a:t>    s</a:t>
            </a:r>
            <a:r>
              <a:rPr lang="fr-FR" altLang="zh-CN" sz="2000" baseline="-25000" dirty="0" smtClean="0">
                <a:latin typeface="Times New Roman" pitchFamily="18" charset="0"/>
                <a:ea typeface="仿宋_GB2312" pitchFamily="49" charset="-122"/>
                <a:cs typeface="Times New Roman" pitchFamily="18" charset="0"/>
              </a:rPr>
              <a:t>01</a:t>
            </a:r>
            <a:r>
              <a:rPr lang="fr-FR" altLang="zh-CN" sz="2000" dirty="0">
                <a:latin typeface="Times New Roman" pitchFamily="18" charset="0"/>
                <a:ea typeface="仿宋_GB2312" pitchFamily="49" charset="-122"/>
                <a:cs typeface="Times New Roman" pitchFamily="18" charset="0"/>
              </a:rPr>
              <a:t>=0 1 1 0 1      s</a:t>
            </a:r>
            <a:r>
              <a:rPr lang="fr-FR" altLang="zh-CN" sz="2000" baseline="-25000" dirty="0">
                <a:latin typeface="Times New Roman" pitchFamily="18" charset="0"/>
                <a:ea typeface="仿宋_GB2312" pitchFamily="49" charset="-122"/>
                <a:cs typeface="Times New Roman" pitchFamily="18" charset="0"/>
              </a:rPr>
              <a:t>02</a:t>
            </a:r>
            <a:r>
              <a:rPr lang="fr-FR" altLang="zh-CN" sz="2000" dirty="0">
                <a:latin typeface="Times New Roman" pitchFamily="18" charset="0"/>
                <a:ea typeface="仿宋_GB2312" pitchFamily="49" charset="-122"/>
                <a:cs typeface="Times New Roman" pitchFamily="18" charset="0"/>
              </a:rPr>
              <a:t>=1 1 0 0 1</a:t>
            </a:r>
          </a:p>
          <a:p>
            <a:pPr lvl="1">
              <a:lnSpc>
                <a:spcPct val="120000"/>
              </a:lnSpc>
              <a:spcBef>
                <a:spcPts val="600"/>
              </a:spcBef>
            </a:pPr>
            <a:r>
              <a:rPr lang="fr-FR" altLang="zh-CN" sz="2000" dirty="0">
                <a:latin typeface="Times New Roman" pitchFamily="18" charset="0"/>
                <a:ea typeface="仿宋_GB2312" pitchFamily="49" charset="-122"/>
                <a:cs typeface="Times New Roman" pitchFamily="18" charset="0"/>
              </a:rPr>
              <a:t>    s</a:t>
            </a:r>
            <a:r>
              <a:rPr lang="fr-FR" altLang="zh-CN" sz="2000" baseline="-25000" dirty="0">
                <a:latin typeface="Times New Roman" pitchFamily="18" charset="0"/>
                <a:ea typeface="仿宋_GB2312" pitchFamily="49" charset="-122"/>
                <a:cs typeface="Times New Roman" pitchFamily="18" charset="0"/>
              </a:rPr>
              <a:t>03</a:t>
            </a:r>
            <a:r>
              <a:rPr lang="fr-FR" altLang="zh-CN" sz="2000" dirty="0">
                <a:latin typeface="Times New Roman" pitchFamily="18" charset="0"/>
                <a:ea typeface="仿宋_GB2312" pitchFamily="49" charset="-122"/>
                <a:cs typeface="Times New Roman" pitchFamily="18" charset="0"/>
              </a:rPr>
              <a:t>=0 1 0 0 0      s</a:t>
            </a:r>
            <a:r>
              <a:rPr lang="fr-FR" altLang="zh-CN" sz="2000" baseline="-25000" dirty="0">
                <a:latin typeface="Times New Roman" pitchFamily="18" charset="0"/>
                <a:ea typeface="仿宋_GB2312" pitchFamily="49" charset="-122"/>
                <a:cs typeface="Times New Roman" pitchFamily="18" charset="0"/>
              </a:rPr>
              <a:t>04</a:t>
            </a:r>
            <a:r>
              <a:rPr lang="fr-FR" altLang="zh-CN" sz="2000" dirty="0">
                <a:latin typeface="Times New Roman" pitchFamily="18" charset="0"/>
                <a:ea typeface="仿宋_GB2312" pitchFamily="49" charset="-122"/>
                <a:cs typeface="Times New Roman" pitchFamily="18" charset="0"/>
              </a:rPr>
              <a:t>=1 0 0 1 0</a:t>
            </a:r>
            <a:endParaRPr lang="en-US" altLang="zh-CN" sz="2000" dirty="0">
              <a:latin typeface="Times New Roman" pitchFamily="18" charset="0"/>
              <a:ea typeface="仿宋_GB2312" pitchFamily="49" charset="-122"/>
              <a:cs typeface="Times New Roman" pitchFamily="18" charset="0"/>
            </a:endParaRPr>
          </a:p>
        </p:txBody>
      </p:sp>
      <p:sp>
        <p:nvSpPr>
          <p:cNvPr id="119811" name="Text Box 3"/>
          <p:cNvSpPr txBox="1">
            <a:spLocks noChangeArrowheads="1"/>
          </p:cNvSpPr>
          <p:nvPr/>
        </p:nvSpPr>
        <p:spPr bwMode="auto">
          <a:xfrm>
            <a:off x="1833587" y="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981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9810">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9810">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98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981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9810">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98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 Box 2"/>
          <p:cNvSpPr txBox="1">
            <a:spLocks noChangeArrowheads="1"/>
          </p:cNvSpPr>
          <p:nvPr/>
        </p:nvSpPr>
        <p:spPr bwMode="auto">
          <a:xfrm>
            <a:off x="179387" y="1052736"/>
            <a:ext cx="8785225" cy="547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zh-CN" sz="2000" b="1" dirty="0" smtClean="0">
                <a:solidFill>
                  <a:srgbClr val="A50021"/>
                </a:solidFill>
                <a:latin typeface="Times New Roman" pitchFamily="18" charset="0"/>
                <a:ea typeface="仿宋_GB2312" pitchFamily="49" charset="-122"/>
                <a:cs typeface="Times New Roman" pitchFamily="18" charset="0"/>
              </a:rPr>
              <a:t>(</a:t>
            </a:r>
            <a:r>
              <a:rPr lang="fr-FR" altLang="zh-CN" sz="2000" b="1" dirty="0">
                <a:solidFill>
                  <a:srgbClr val="A50021"/>
                </a:solidFill>
                <a:latin typeface="Times New Roman" pitchFamily="18" charset="0"/>
                <a:ea typeface="仿宋_GB2312" pitchFamily="49" charset="-122"/>
                <a:cs typeface="Times New Roman" pitchFamily="18" charset="0"/>
              </a:rPr>
              <a:t>3) </a:t>
            </a:r>
            <a:r>
              <a:rPr lang="zh-CN" altLang="fr-FR" sz="2000" b="1" dirty="0">
                <a:solidFill>
                  <a:srgbClr val="A50021"/>
                </a:solidFill>
                <a:latin typeface="Times New Roman" pitchFamily="18" charset="0"/>
                <a:ea typeface="仿宋_GB2312" pitchFamily="49" charset="-122"/>
                <a:cs typeface="Times New Roman" pitchFamily="18" charset="0"/>
              </a:rPr>
              <a:t>计算适应度</a:t>
            </a:r>
          </a:p>
          <a:p>
            <a:pPr>
              <a:lnSpc>
                <a:spcPct val="120000"/>
              </a:lnSpc>
              <a:spcBef>
                <a:spcPts val="1200"/>
              </a:spcBef>
            </a:pPr>
            <a:r>
              <a:rPr lang="zh-CN" altLang="fr-FR" sz="2000" dirty="0">
                <a:latin typeface="Times New Roman" pitchFamily="18" charset="0"/>
                <a:ea typeface="仿宋_GB2312" pitchFamily="49" charset="-122"/>
                <a:cs typeface="Times New Roman" pitchFamily="18" charset="0"/>
              </a:rPr>
              <a:t>     要计算个体的适应度，首先应该定义适应度函数。由于本例是求</a:t>
            </a:r>
            <a:r>
              <a:rPr lang="fr-FR" altLang="zh-CN" sz="2000" dirty="0">
                <a:latin typeface="Times New Roman" pitchFamily="18" charset="0"/>
                <a:ea typeface="仿宋_GB2312" pitchFamily="49" charset="-122"/>
                <a:cs typeface="Times New Roman" pitchFamily="18" charset="0"/>
              </a:rPr>
              <a:t>f(x)</a:t>
            </a:r>
            <a:r>
              <a:rPr lang="zh-CN" altLang="fr-FR" sz="2000" dirty="0">
                <a:latin typeface="Times New Roman" pitchFamily="18" charset="0"/>
                <a:ea typeface="仿宋_GB2312" pitchFamily="49" charset="-122"/>
                <a:cs typeface="Times New Roman" pitchFamily="18" charset="0"/>
              </a:rPr>
              <a:t>的最大值，因此可直接用</a:t>
            </a:r>
            <a:r>
              <a:rPr lang="fr-FR" altLang="zh-CN" sz="2000" dirty="0">
                <a:latin typeface="Times New Roman" pitchFamily="18" charset="0"/>
                <a:ea typeface="仿宋_GB2312" pitchFamily="49" charset="-122"/>
                <a:cs typeface="Times New Roman" pitchFamily="18" charset="0"/>
              </a:rPr>
              <a:t>f(x)</a:t>
            </a:r>
            <a:r>
              <a:rPr lang="zh-CN" altLang="fr-FR" sz="2000" dirty="0">
                <a:latin typeface="Times New Roman" pitchFamily="18" charset="0"/>
                <a:ea typeface="仿宋_GB2312" pitchFamily="49" charset="-122"/>
                <a:cs typeface="Times New Roman" pitchFamily="18" charset="0"/>
              </a:rPr>
              <a:t>来作为适应度函数。即：</a:t>
            </a:r>
          </a:p>
          <a:p>
            <a:pPr>
              <a:lnSpc>
                <a:spcPct val="120000"/>
              </a:lnSpc>
              <a:spcBef>
                <a:spcPts val="1200"/>
              </a:spcBef>
            </a:pPr>
            <a:r>
              <a:rPr lang="zh-CN" altLang="fr-FR" sz="2000" dirty="0">
                <a:latin typeface="Times New Roman" pitchFamily="18" charset="0"/>
                <a:ea typeface="仿宋_GB2312" pitchFamily="49" charset="-122"/>
                <a:cs typeface="Times New Roman" pitchFamily="18" charset="0"/>
              </a:rPr>
              <a:t>          </a:t>
            </a:r>
            <a:r>
              <a:rPr lang="fr-FR" altLang="zh-CN" sz="2000" dirty="0">
                <a:latin typeface="Times New Roman" pitchFamily="18" charset="0"/>
                <a:ea typeface="仿宋_GB2312" pitchFamily="49" charset="-122"/>
                <a:cs typeface="Times New Roman" pitchFamily="18" charset="0"/>
              </a:rPr>
              <a:t>f(s)=f(x)</a:t>
            </a:r>
          </a:p>
          <a:p>
            <a:pPr>
              <a:lnSpc>
                <a:spcPct val="120000"/>
              </a:lnSpc>
              <a:spcBef>
                <a:spcPts val="1200"/>
              </a:spcBef>
            </a:pPr>
            <a:r>
              <a:rPr lang="zh-CN" altLang="fr-FR" sz="2000" dirty="0">
                <a:latin typeface="Times New Roman" pitchFamily="18" charset="0"/>
                <a:ea typeface="仿宋_GB2312" pitchFamily="49" charset="-122"/>
                <a:cs typeface="Times New Roman" pitchFamily="18" charset="0"/>
              </a:rPr>
              <a:t>其中的二进制串</a:t>
            </a:r>
            <a:r>
              <a:rPr lang="fr-FR" altLang="zh-CN" sz="2000" dirty="0">
                <a:latin typeface="Times New Roman" pitchFamily="18" charset="0"/>
                <a:ea typeface="仿宋_GB2312" pitchFamily="49" charset="-122"/>
                <a:cs typeface="Times New Roman" pitchFamily="18" charset="0"/>
              </a:rPr>
              <a:t>s</a:t>
            </a:r>
            <a:r>
              <a:rPr lang="zh-CN" altLang="fr-FR" sz="2000" dirty="0">
                <a:latin typeface="Times New Roman" pitchFamily="18" charset="0"/>
                <a:ea typeface="仿宋_GB2312" pitchFamily="49" charset="-122"/>
                <a:cs typeface="Times New Roman" pitchFamily="18" charset="0"/>
              </a:rPr>
              <a:t>对应着变量</a:t>
            </a:r>
            <a:r>
              <a:rPr lang="fr-FR" altLang="zh-CN" sz="2000" dirty="0">
                <a:latin typeface="Times New Roman" pitchFamily="18" charset="0"/>
                <a:ea typeface="仿宋_GB2312" pitchFamily="49" charset="-122"/>
                <a:cs typeface="Times New Roman" pitchFamily="18" charset="0"/>
              </a:rPr>
              <a:t>x</a:t>
            </a:r>
            <a:r>
              <a:rPr lang="zh-CN" altLang="fr-FR" sz="2000" dirty="0">
                <a:latin typeface="Times New Roman" pitchFamily="18" charset="0"/>
                <a:ea typeface="仿宋_GB2312" pitchFamily="49" charset="-122"/>
                <a:cs typeface="Times New Roman" pitchFamily="18" charset="0"/>
              </a:rPr>
              <a:t>的值。根据此函数，初始种群中各个个体的适应值及其所占</a:t>
            </a:r>
            <a:r>
              <a:rPr lang="zh-CN" altLang="fr-FR" sz="2000" dirty="0" smtClean="0">
                <a:latin typeface="Times New Roman" pitchFamily="18" charset="0"/>
                <a:ea typeface="仿宋_GB2312" pitchFamily="49" charset="-122"/>
                <a:cs typeface="Times New Roman" pitchFamily="18" charset="0"/>
              </a:rPr>
              <a:t>比例</a:t>
            </a:r>
            <a:r>
              <a:rPr lang="zh-CN" altLang="en-US" sz="2000" dirty="0">
                <a:latin typeface="Times New Roman" pitchFamily="18" charset="0"/>
                <a:ea typeface="仿宋_GB2312" pitchFamily="49" charset="-122"/>
                <a:cs typeface="Times New Roman" pitchFamily="18" charset="0"/>
              </a:rPr>
              <a:t>为</a:t>
            </a:r>
            <a:r>
              <a:rPr lang="zh-CN" altLang="fr-FR" sz="2000" dirty="0" smtClean="0">
                <a:latin typeface="Times New Roman" pitchFamily="18" charset="0"/>
                <a:ea typeface="仿宋_GB2312" pitchFamily="49" charset="-122"/>
                <a:cs typeface="Times New Roman" pitchFamily="18" charset="0"/>
              </a:rPr>
              <a:t>。</a:t>
            </a:r>
            <a:endParaRPr lang="zh-CN" altLang="fr-FR" sz="2000" dirty="0">
              <a:latin typeface="Times New Roman" pitchFamily="18" charset="0"/>
              <a:ea typeface="仿宋_GB2312" pitchFamily="49" charset="-122"/>
              <a:cs typeface="Times New Roman" pitchFamily="18" charset="0"/>
            </a:endParaRPr>
          </a:p>
          <a:p>
            <a:endParaRPr lang="en-US" altLang="zh-CN" sz="2000" b="1" dirty="0" smtClean="0">
              <a:solidFill>
                <a:srgbClr val="0000CC"/>
              </a:solidFill>
              <a:latin typeface="Times New Roman" pitchFamily="18" charset="0"/>
              <a:ea typeface="仿宋_GB2312" pitchFamily="49" charset="-122"/>
              <a:cs typeface="Times New Roman" pitchFamily="18" charset="0"/>
            </a:endParaRPr>
          </a:p>
          <a:p>
            <a:endParaRPr lang="zh-CN" altLang="fr-FR" sz="2000" b="1" dirty="0">
              <a:solidFill>
                <a:srgbClr val="0000CC"/>
              </a:solidFill>
              <a:latin typeface="Times New Roman" pitchFamily="18" charset="0"/>
              <a:ea typeface="仿宋_GB2312" pitchFamily="49" charset="-122"/>
              <a:cs typeface="Times New Roman" pitchFamily="18" charset="0"/>
            </a:endParaRPr>
          </a:p>
          <a:p>
            <a:endParaRPr lang="zh-CN" altLang="fr-FR" sz="2000" b="1" dirty="0">
              <a:solidFill>
                <a:srgbClr val="0000CC"/>
              </a:solidFill>
              <a:latin typeface="Times New Roman" pitchFamily="18" charset="0"/>
              <a:ea typeface="仿宋_GB2312" pitchFamily="49" charset="-122"/>
              <a:cs typeface="Times New Roman" pitchFamily="18" charset="0"/>
            </a:endParaRPr>
          </a:p>
          <a:p>
            <a:endParaRPr lang="zh-CN" altLang="fr-FR" sz="2000" b="1" dirty="0">
              <a:solidFill>
                <a:srgbClr val="0000CC"/>
              </a:solidFill>
              <a:latin typeface="Times New Roman" pitchFamily="18" charset="0"/>
              <a:ea typeface="仿宋_GB2312" pitchFamily="49" charset="-122"/>
              <a:cs typeface="Times New Roman" pitchFamily="18" charset="0"/>
            </a:endParaRPr>
          </a:p>
          <a:p>
            <a:endParaRPr lang="zh-CN" altLang="fr-FR" sz="2000" b="1" dirty="0">
              <a:solidFill>
                <a:srgbClr val="0000CC"/>
              </a:solidFill>
              <a:latin typeface="Times New Roman" pitchFamily="18" charset="0"/>
              <a:ea typeface="仿宋_GB2312" pitchFamily="49" charset="-122"/>
              <a:cs typeface="Times New Roman" pitchFamily="18" charset="0"/>
            </a:endParaRPr>
          </a:p>
          <a:p>
            <a:endParaRPr lang="zh-CN" altLang="fr-FR" sz="2000" b="1" dirty="0">
              <a:solidFill>
                <a:srgbClr val="0000CC"/>
              </a:solidFill>
              <a:latin typeface="Times New Roman" pitchFamily="18" charset="0"/>
              <a:ea typeface="仿宋_GB2312" pitchFamily="49" charset="-122"/>
              <a:cs typeface="Times New Roman" pitchFamily="18" charset="0"/>
            </a:endParaRPr>
          </a:p>
          <a:p>
            <a:endParaRPr lang="zh-CN" altLang="fr-FR" sz="2000" b="1" dirty="0">
              <a:solidFill>
                <a:srgbClr val="0000CC"/>
              </a:solidFill>
              <a:latin typeface="Times New Roman" pitchFamily="18" charset="0"/>
              <a:ea typeface="仿宋_GB2312" pitchFamily="49" charset="-122"/>
              <a:cs typeface="Times New Roman" pitchFamily="18" charset="0"/>
            </a:endParaRPr>
          </a:p>
          <a:p>
            <a:endParaRPr lang="zh-CN" altLang="fr-FR" sz="2000" b="1" dirty="0">
              <a:solidFill>
                <a:srgbClr val="0000CC"/>
              </a:solidFill>
              <a:latin typeface="Times New Roman" pitchFamily="18" charset="0"/>
              <a:ea typeface="仿宋_GB2312" pitchFamily="49" charset="-122"/>
              <a:cs typeface="Times New Roman" pitchFamily="18" charset="0"/>
            </a:endParaRPr>
          </a:p>
          <a:p>
            <a:pPr lvl="1"/>
            <a:r>
              <a:rPr lang="zh-CN" altLang="fr-FR" sz="2000" dirty="0">
                <a:latin typeface="Times New Roman" pitchFamily="18" charset="0"/>
                <a:ea typeface="仿宋_GB2312" pitchFamily="49" charset="-122"/>
                <a:cs typeface="Times New Roman" pitchFamily="18" charset="0"/>
              </a:rPr>
              <a:t>可以看出，在</a:t>
            </a:r>
            <a:r>
              <a:rPr lang="en-US" altLang="zh-CN" sz="2000" dirty="0">
                <a:latin typeface="Times New Roman" pitchFamily="18" charset="0"/>
                <a:ea typeface="仿宋_GB2312" pitchFamily="49" charset="-122"/>
                <a:cs typeface="Times New Roman" pitchFamily="18" charset="0"/>
              </a:rPr>
              <a:t>4</a:t>
            </a:r>
            <a:r>
              <a:rPr lang="zh-CN" altLang="en-US" sz="2000" dirty="0">
                <a:latin typeface="Times New Roman" pitchFamily="18" charset="0"/>
                <a:ea typeface="仿宋_GB2312" pitchFamily="49" charset="-122"/>
                <a:cs typeface="Times New Roman" pitchFamily="18" charset="0"/>
              </a:rPr>
              <a:t>个个体中</a:t>
            </a:r>
            <a:r>
              <a:rPr lang="fr-FR" altLang="zh-CN" sz="2000" smtClean="0">
                <a:latin typeface="Times New Roman" pitchFamily="18" charset="0"/>
                <a:ea typeface="仿宋_GB2312" pitchFamily="49" charset="-122"/>
                <a:cs typeface="Times New Roman" pitchFamily="18" charset="0"/>
              </a:rPr>
              <a:t>S</a:t>
            </a:r>
            <a:r>
              <a:rPr lang="fr-FR" altLang="zh-CN" sz="2000" baseline="-12000" smtClean="0">
                <a:latin typeface="Times New Roman" pitchFamily="18" charset="0"/>
                <a:ea typeface="仿宋_GB2312" pitchFamily="49" charset="-122"/>
                <a:cs typeface="Times New Roman" pitchFamily="18" charset="0"/>
              </a:rPr>
              <a:t>02</a:t>
            </a:r>
            <a:r>
              <a:rPr lang="zh-CN" altLang="fr-FR" sz="2000" smtClean="0">
                <a:latin typeface="Times New Roman" pitchFamily="18" charset="0"/>
                <a:ea typeface="仿宋_GB2312" pitchFamily="49" charset="-122"/>
                <a:cs typeface="Times New Roman" pitchFamily="18" charset="0"/>
              </a:rPr>
              <a:t>的</a:t>
            </a:r>
            <a:r>
              <a:rPr lang="zh-CN" altLang="fr-FR" sz="2000" dirty="0">
                <a:latin typeface="Times New Roman" pitchFamily="18" charset="0"/>
                <a:ea typeface="仿宋_GB2312" pitchFamily="49" charset="-122"/>
                <a:cs typeface="Times New Roman" pitchFamily="18" charset="0"/>
              </a:rPr>
              <a:t>适应值最大，是当前最佳个体。</a:t>
            </a:r>
            <a:endParaRPr lang="zh-CN" altLang="en-US" sz="2000" dirty="0">
              <a:latin typeface="Times New Roman" pitchFamily="18" charset="0"/>
              <a:ea typeface="仿宋_GB2312" pitchFamily="49" charset="-122"/>
              <a:cs typeface="Times New Roman" pitchFamily="18" charset="0"/>
            </a:endParaRPr>
          </a:p>
        </p:txBody>
      </p:sp>
      <p:graphicFrame>
        <p:nvGraphicFramePr>
          <p:cNvPr id="120835" name="Group 3"/>
          <p:cNvGraphicFramePr>
            <a:graphicFrameLocks noGrp="1"/>
          </p:cNvGraphicFramePr>
          <p:nvPr>
            <p:extLst>
              <p:ext uri="{D42A27DB-BD31-4B8C-83A1-F6EECF244321}">
                <p14:modId xmlns:p14="http://schemas.microsoft.com/office/powerpoint/2010/main" val="2101389327"/>
              </p:ext>
            </p:extLst>
          </p:nvPr>
        </p:nvGraphicFramePr>
        <p:xfrm>
          <a:off x="591368" y="3897052"/>
          <a:ext cx="8064500" cy="1954214"/>
        </p:xfrm>
        <a:graphic>
          <a:graphicData uri="http://schemas.openxmlformats.org/drawingml/2006/table">
            <a:tbl>
              <a:tblPr/>
              <a:tblGrid>
                <a:gridCol w="742950"/>
                <a:gridCol w="1628775"/>
                <a:gridCol w="688975"/>
                <a:gridCol w="1008062"/>
                <a:gridCol w="1176338"/>
                <a:gridCol w="1558925"/>
                <a:gridCol w="1260475"/>
              </a:tblGrid>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dirty="0" smtClean="0">
                          <a:ln>
                            <a:noFill/>
                          </a:ln>
                          <a:solidFill>
                            <a:schemeClr val="tx1"/>
                          </a:solidFill>
                          <a:effectLst/>
                          <a:latin typeface="仿宋_GB2312" pitchFamily="49" charset="-122"/>
                          <a:ea typeface="仿宋_GB2312" pitchFamily="49" charset="-122"/>
                        </a:rPr>
                        <a:t>编号</a:t>
                      </a:r>
                      <a:endParaRPr kumimoji="0" lang="zh-CN" altLang="en-US" sz="1600" b="1" i="0" u="none" strike="noStrike" cap="none" normalizeH="0" baseline="0" dirty="0" smtClean="0">
                        <a:ln>
                          <a:noFill/>
                        </a:ln>
                        <a:solidFill>
                          <a:schemeClr val="tx1"/>
                        </a:solidFill>
                        <a:effectLst/>
                        <a:latin typeface="仿宋_GB2312" pitchFamily="49" charset="-122"/>
                        <a:ea typeface="仿宋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dirty="0" smtClean="0">
                          <a:ln>
                            <a:noFill/>
                          </a:ln>
                          <a:solidFill>
                            <a:schemeClr val="tx1"/>
                          </a:solidFill>
                          <a:effectLst/>
                          <a:latin typeface="仿宋_GB2312" pitchFamily="49" charset="-122"/>
                          <a:ea typeface="仿宋_GB2312" pitchFamily="49" charset="-122"/>
                        </a:rPr>
                        <a:t>个体串（染色体）</a:t>
                      </a:r>
                      <a:endParaRPr kumimoji="0" lang="zh-CN" altLang="en-US" sz="1600" b="1" i="0" u="none" strike="noStrike" cap="none" normalizeH="0" baseline="0" dirty="0" smtClean="0">
                        <a:ln>
                          <a:noFill/>
                        </a:ln>
                        <a:solidFill>
                          <a:schemeClr val="tx1"/>
                        </a:solidFill>
                        <a:effectLst/>
                        <a:latin typeface="仿宋_GB2312" pitchFamily="49" charset="-122"/>
                        <a:ea typeface="仿宋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altLang="zh-CN" sz="1600" b="1" i="0" u="none" strike="noStrike" cap="none" normalizeH="0" baseline="0" dirty="0" smtClean="0">
                          <a:ln>
                            <a:noFill/>
                          </a:ln>
                          <a:solidFill>
                            <a:schemeClr val="tx1"/>
                          </a:solidFill>
                          <a:effectLst/>
                          <a:latin typeface="仿宋_GB2312" pitchFamily="49" charset="-122"/>
                          <a:ea typeface="仿宋_GB2312" pitchFamily="49" charset="-122"/>
                        </a:rPr>
                        <a:t>x</a:t>
                      </a:r>
                      <a:endParaRPr kumimoji="0" lang="en-US" altLang="zh-CN" sz="1600" b="1" i="0" u="none" strike="noStrike" cap="none" normalizeH="0" baseline="0" dirty="0" smtClean="0">
                        <a:ln>
                          <a:noFill/>
                        </a:ln>
                        <a:solidFill>
                          <a:schemeClr val="tx1"/>
                        </a:solidFill>
                        <a:effectLst/>
                        <a:latin typeface="仿宋_GB2312" pitchFamily="49" charset="-122"/>
                        <a:ea typeface="仿宋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dirty="0" smtClean="0">
                          <a:ln>
                            <a:noFill/>
                          </a:ln>
                          <a:solidFill>
                            <a:schemeClr val="tx1"/>
                          </a:solidFill>
                          <a:effectLst/>
                          <a:latin typeface="仿宋_GB2312" pitchFamily="49" charset="-122"/>
                          <a:ea typeface="仿宋_GB2312" pitchFamily="49" charset="-122"/>
                        </a:rPr>
                        <a:t>适应值</a:t>
                      </a:r>
                      <a:endParaRPr kumimoji="0" lang="zh-CN" altLang="en-US" sz="1600" b="1" i="0" u="none" strike="noStrike" cap="none" normalizeH="0" baseline="0" dirty="0" smtClean="0">
                        <a:ln>
                          <a:noFill/>
                        </a:ln>
                        <a:solidFill>
                          <a:schemeClr val="tx1"/>
                        </a:solidFill>
                        <a:effectLst/>
                        <a:latin typeface="仿宋_GB2312" pitchFamily="49" charset="-122"/>
                        <a:ea typeface="仿宋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smtClean="0">
                          <a:ln>
                            <a:noFill/>
                          </a:ln>
                          <a:solidFill>
                            <a:schemeClr val="tx1"/>
                          </a:solidFill>
                          <a:effectLst/>
                          <a:latin typeface="仿宋_GB2312" pitchFamily="49" charset="-122"/>
                          <a:ea typeface="仿宋_GB2312" pitchFamily="49" charset="-122"/>
                        </a:rPr>
                        <a:t>百分比</a:t>
                      </a:r>
                      <a:r>
                        <a:rPr kumimoji="0" lang="fr-FR" altLang="zh-CN" sz="1600" b="1" i="0" u="none" strike="noStrike" cap="none" normalizeH="0" baseline="0" smtClean="0">
                          <a:ln>
                            <a:noFill/>
                          </a:ln>
                          <a:solidFill>
                            <a:schemeClr val="tx1"/>
                          </a:solidFill>
                          <a:effectLst/>
                          <a:latin typeface="仿宋_GB2312" pitchFamily="49" charset="-122"/>
                          <a:ea typeface="仿宋_GB2312" pitchFamily="49" charset="-122"/>
                        </a:rPr>
                        <a:t>%</a:t>
                      </a:r>
                      <a:endParaRPr kumimoji="0" lang="en-US" altLang="zh-CN" sz="1600" b="1" i="0" u="none" strike="noStrike" cap="none" normalizeH="0" baseline="0" smtClean="0">
                        <a:ln>
                          <a:noFill/>
                        </a:ln>
                        <a:solidFill>
                          <a:schemeClr val="tx1"/>
                        </a:solidFill>
                        <a:effectLst/>
                        <a:latin typeface="仿宋_GB2312" pitchFamily="49" charset="-122"/>
                        <a:ea typeface="仿宋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dirty="0" smtClean="0">
                          <a:ln>
                            <a:noFill/>
                          </a:ln>
                          <a:solidFill>
                            <a:schemeClr val="tx1"/>
                          </a:solidFill>
                          <a:effectLst/>
                          <a:latin typeface="仿宋_GB2312" pitchFamily="49" charset="-122"/>
                          <a:ea typeface="仿宋_GB2312" pitchFamily="49" charset="-122"/>
                        </a:rPr>
                        <a:t>累计百分比</a:t>
                      </a:r>
                      <a:r>
                        <a:rPr kumimoji="0" lang="fr-FR" altLang="zh-CN" sz="1600" b="1" i="0" u="none" strike="noStrike" cap="none" normalizeH="0" baseline="0" dirty="0" smtClean="0">
                          <a:ln>
                            <a:noFill/>
                          </a:ln>
                          <a:solidFill>
                            <a:schemeClr val="tx1"/>
                          </a:solidFill>
                          <a:effectLst/>
                          <a:latin typeface="仿宋_GB2312" pitchFamily="49" charset="-122"/>
                          <a:ea typeface="仿宋_GB2312" pitchFamily="49" charset="-122"/>
                        </a:rPr>
                        <a:t>%</a:t>
                      </a:r>
                      <a:endParaRPr kumimoji="0" lang="en-US" altLang="zh-CN" sz="1600" b="1" i="0" u="none" strike="noStrike" cap="none" normalizeH="0" baseline="0" dirty="0" smtClean="0">
                        <a:ln>
                          <a:noFill/>
                        </a:ln>
                        <a:solidFill>
                          <a:schemeClr val="tx1"/>
                        </a:solidFill>
                        <a:effectLst/>
                        <a:latin typeface="仿宋_GB2312" pitchFamily="49" charset="-122"/>
                        <a:ea typeface="仿宋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dirty="0" smtClean="0">
                          <a:ln>
                            <a:noFill/>
                          </a:ln>
                          <a:solidFill>
                            <a:schemeClr val="tx1"/>
                          </a:solidFill>
                          <a:effectLst/>
                          <a:latin typeface="仿宋_GB2312" pitchFamily="49" charset="-122"/>
                          <a:ea typeface="仿宋_GB2312" pitchFamily="49" charset="-122"/>
                        </a:rPr>
                        <a:t>选中次数</a:t>
                      </a:r>
                      <a:endParaRPr kumimoji="0" lang="zh-CN" altLang="en-US" sz="1600" b="1" i="0" u="none" strike="noStrike" cap="none" normalizeH="0" baseline="0" dirty="0" smtClean="0">
                        <a:ln>
                          <a:noFill/>
                        </a:ln>
                        <a:solidFill>
                          <a:schemeClr val="tx1"/>
                        </a:solidFill>
                        <a:effectLst/>
                        <a:latin typeface="仿宋_GB2312" pitchFamily="49" charset="-122"/>
                        <a:ea typeface="仿宋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rPr>
                        <a:t>S</a:t>
                      </a:r>
                      <a:r>
                        <a:rPr kumimoji="0" lang="en-US" altLang="zh-CN" sz="1600" b="1" i="0" u="none" strike="noStrike" cap="none" normalizeH="0" baseline="-25000" smtClean="0">
                          <a:ln>
                            <a:noFill/>
                          </a:ln>
                          <a:solidFill>
                            <a:schemeClr val="tx1"/>
                          </a:solidFill>
                          <a:effectLst/>
                          <a:latin typeface="Times New Roman" pitchFamily="18" charset="0"/>
                          <a:ea typeface="宋体" pitchFamily="2" charset="-122"/>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01101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169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14.44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14.44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rPr>
                        <a:t>S</a:t>
                      </a:r>
                      <a:r>
                        <a:rPr kumimoji="0" lang="en-US" altLang="zh-CN" sz="1600" b="1" i="0" u="none" strike="noStrike" cap="none" normalizeH="0" baseline="-25000" smtClean="0">
                          <a:ln>
                            <a:noFill/>
                          </a:ln>
                          <a:solidFill>
                            <a:schemeClr val="tx1"/>
                          </a:solidFill>
                          <a:effectLst/>
                          <a:latin typeface="Times New Roman" pitchFamily="18" charset="0"/>
                          <a:ea typeface="宋体" pitchFamily="2" charset="-122"/>
                        </a:rPr>
                        <a:t>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52.88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67.18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rPr>
                        <a:t>S</a:t>
                      </a:r>
                      <a:r>
                        <a:rPr kumimoji="0" lang="en-US" altLang="zh-CN" sz="1600" b="1" i="0" u="none" strike="noStrike" cap="none" normalizeH="0" baseline="-25000" smtClean="0">
                          <a:ln>
                            <a:noFill/>
                          </a:ln>
                          <a:solidFill>
                            <a:schemeClr val="tx1"/>
                          </a:solidFill>
                          <a:effectLst/>
                          <a:latin typeface="Times New Roman" pitchFamily="18" charset="0"/>
                          <a:ea typeface="宋体" pitchFamily="2" charset="-122"/>
                        </a:rPr>
                        <a:t>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01000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5.41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72.59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rPr>
                        <a:t>S</a:t>
                      </a:r>
                      <a:r>
                        <a:rPr kumimoji="0" lang="en-US" altLang="zh-CN" sz="1600" b="1" i="0" u="none" strike="noStrike" cap="none" normalizeH="0" baseline="-25000" smtClean="0">
                          <a:ln>
                            <a:noFill/>
                          </a:ln>
                          <a:solidFill>
                            <a:schemeClr val="tx1"/>
                          </a:solidFill>
                          <a:effectLst/>
                          <a:latin typeface="Times New Roman" pitchFamily="18" charset="0"/>
                          <a:ea typeface="宋体" pitchFamily="2" charset="-122"/>
                        </a:rPr>
                        <a:t>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10010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324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宋体" pitchFamily="2" charset="-122"/>
                          <a:ea typeface="宋体" pitchFamily="2" charset="-122"/>
                        </a:rPr>
                        <a:t>27.41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宋体" pitchFamily="2" charset="-122"/>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3"/>
          <p:cNvSpPr txBox="1">
            <a:spLocks noChangeArrowheads="1"/>
          </p:cNvSpPr>
          <p:nvPr/>
        </p:nvSpPr>
        <p:spPr bwMode="auto">
          <a:xfrm>
            <a:off x="1833587" y="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 Box 2"/>
          <p:cNvSpPr txBox="1">
            <a:spLocks noChangeArrowheads="1"/>
          </p:cNvSpPr>
          <p:nvPr/>
        </p:nvSpPr>
        <p:spPr bwMode="auto">
          <a:xfrm>
            <a:off x="179512" y="1304764"/>
            <a:ext cx="7991475" cy="4647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dirty="0" smtClean="0">
                <a:solidFill>
                  <a:srgbClr val="CC0000"/>
                </a:solidFill>
                <a:latin typeface="仿宋_GB2312" pitchFamily="49" charset="-122"/>
                <a:ea typeface="仿宋_GB2312" pitchFamily="49" charset="-122"/>
              </a:rPr>
              <a:t>（</a:t>
            </a:r>
            <a:r>
              <a:rPr lang="en-US" altLang="zh-CN" sz="2000" b="1" dirty="0" smtClean="0">
                <a:solidFill>
                  <a:srgbClr val="CC0000"/>
                </a:solidFill>
                <a:latin typeface="仿宋_GB2312" pitchFamily="49" charset="-122"/>
                <a:ea typeface="仿宋_GB2312" pitchFamily="49" charset="-122"/>
              </a:rPr>
              <a:t>4</a:t>
            </a:r>
            <a:r>
              <a:rPr lang="en-US" altLang="zh-CN" sz="2000" b="1" dirty="0">
                <a:solidFill>
                  <a:srgbClr val="CC0000"/>
                </a:solidFill>
                <a:latin typeface="仿宋_GB2312" pitchFamily="49" charset="-122"/>
                <a:ea typeface="仿宋_GB2312" pitchFamily="49" charset="-122"/>
              </a:rPr>
              <a:t>) </a:t>
            </a:r>
            <a:r>
              <a:rPr lang="zh-CN" altLang="en-US" sz="2000" b="1" dirty="0">
                <a:solidFill>
                  <a:srgbClr val="CC0000"/>
                </a:solidFill>
                <a:latin typeface="仿宋_GB2312" pitchFamily="49" charset="-122"/>
                <a:ea typeface="仿宋_GB2312" pitchFamily="49" charset="-122"/>
              </a:rPr>
              <a:t>选择操作</a:t>
            </a:r>
          </a:p>
          <a:p>
            <a:pPr lvl="1">
              <a:lnSpc>
                <a:spcPct val="120000"/>
              </a:lnSpc>
              <a:spcBef>
                <a:spcPts val="1200"/>
              </a:spcBef>
            </a:pPr>
            <a:r>
              <a:rPr lang="zh-CN" altLang="en-US" sz="2000" dirty="0" smtClean="0">
                <a:latin typeface="仿宋_GB2312" pitchFamily="49" charset="-122"/>
                <a:ea typeface="仿宋_GB2312" pitchFamily="49" charset="-122"/>
              </a:rPr>
              <a:t>假设</a:t>
            </a:r>
            <a:r>
              <a:rPr lang="zh-CN" altLang="en-US" sz="2000" dirty="0">
                <a:latin typeface="仿宋_GB2312" pitchFamily="49" charset="-122"/>
                <a:ea typeface="仿宋_GB2312" pitchFamily="49" charset="-122"/>
              </a:rPr>
              <a:t>采用轮盘赌方式选择个体，且依次生成的</a:t>
            </a:r>
            <a:r>
              <a:rPr lang="en-US" altLang="zh-CN" sz="2000" dirty="0">
                <a:latin typeface="仿宋_GB2312" pitchFamily="49" charset="-122"/>
                <a:ea typeface="仿宋_GB2312" pitchFamily="49" charset="-122"/>
              </a:rPr>
              <a:t>4</a:t>
            </a:r>
            <a:r>
              <a:rPr lang="zh-CN" altLang="en-US" sz="2000" dirty="0">
                <a:latin typeface="仿宋_GB2312" pitchFamily="49" charset="-122"/>
                <a:ea typeface="仿宋_GB2312" pitchFamily="49" charset="-122"/>
              </a:rPr>
              <a:t>个随机数（相当于轮盘上指针所指的数）为</a:t>
            </a:r>
            <a:r>
              <a:rPr lang="en-US" altLang="zh-CN" sz="2000" dirty="0">
                <a:latin typeface="仿宋_GB2312" pitchFamily="49" charset="-122"/>
                <a:ea typeface="仿宋_GB2312" pitchFamily="49" charset="-122"/>
              </a:rPr>
              <a:t>0.85</a:t>
            </a:r>
            <a:r>
              <a:rPr lang="zh-CN" altLang="en-US" sz="2000" dirty="0">
                <a:latin typeface="仿宋_GB2312" pitchFamily="49" charset="-122"/>
                <a:ea typeface="仿宋_GB2312" pitchFamily="49" charset="-122"/>
              </a:rPr>
              <a:t>、</a:t>
            </a:r>
            <a:r>
              <a:rPr lang="en-US" altLang="zh-CN" sz="2000" dirty="0">
                <a:latin typeface="仿宋_GB2312" pitchFamily="49" charset="-122"/>
                <a:ea typeface="仿宋_GB2312" pitchFamily="49" charset="-122"/>
              </a:rPr>
              <a:t>0.32</a:t>
            </a:r>
            <a:r>
              <a:rPr lang="zh-CN" altLang="en-US" sz="2000" dirty="0">
                <a:latin typeface="仿宋_GB2312" pitchFamily="49" charset="-122"/>
                <a:ea typeface="仿宋_GB2312" pitchFamily="49" charset="-122"/>
              </a:rPr>
              <a:t>、</a:t>
            </a:r>
            <a:r>
              <a:rPr lang="en-US" altLang="zh-CN" sz="2000" dirty="0">
                <a:latin typeface="仿宋_GB2312" pitchFamily="49" charset="-122"/>
                <a:ea typeface="仿宋_GB2312" pitchFamily="49" charset="-122"/>
              </a:rPr>
              <a:t>0.12</a:t>
            </a:r>
            <a:r>
              <a:rPr lang="zh-CN" altLang="en-US" sz="2000" dirty="0">
                <a:latin typeface="仿宋_GB2312" pitchFamily="49" charset="-122"/>
                <a:ea typeface="仿宋_GB2312" pitchFamily="49" charset="-122"/>
              </a:rPr>
              <a:t>和</a:t>
            </a:r>
            <a:r>
              <a:rPr lang="en-US" altLang="zh-CN" sz="2000" dirty="0">
                <a:latin typeface="仿宋_GB2312" pitchFamily="49" charset="-122"/>
                <a:ea typeface="仿宋_GB2312" pitchFamily="49" charset="-122"/>
              </a:rPr>
              <a:t>0.46</a:t>
            </a:r>
            <a:r>
              <a:rPr lang="zh-CN" altLang="en-US" sz="2000" dirty="0">
                <a:latin typeface="仿宋_GB2312" pitchFamily="49" charset="-122"/>
                <a:ea typeface="仿宋_GB2312" pitchFamily="49" charset="-122"/>
              </a:rPr>
              <a:t>，经选择后得到的新的种群为：</a:t>
            </a:r>
            <a:endParaRPr lang="zh-CN" altLang="fr-FR" sz="2000" dirty="0">
              <a:latin typeface="仿宋_GB2312" pitchFamily="49" charset="-122"/>
              <a:ea typeface="仿宋_GB2312" pitchFamily="49" charset="-122"/>
            </a:endParaRPr>
          </a:p>
          <a:p>
            <a:pPr lvl="1">
              <a:lnSpc>
                <a:spcPct val="120000"/>
              </a:lnSpc>
              <a:spcBef>
                <a:spcPts val="1200"/>
              </a:spcBef>
            </a:pPr>
            <a:r>
              <a:rPr lang="zh-CN" altLang="fr-FR" sz="2000" dirty="0">
                <a:latin typeface="仿宋_GB2312" pitchFamily="49" charset="-122"/>
                <a:ea typeface="仿宋_GB2312" pitchFamily="49" charset="-122"/>
              </a:rPr>
              <a:t>    </a:t>
            </a:r>
            <a:r>
              <a:rPr lang="fr-FR" altLang="zh-CN" sz="2000" dirty="0">
                <a:latin typeface="仿宋_GB2312" pitchFamily="49" charset="-122"/>
                <a:ea typeface="仿宋_GB2312" pitchFamily="49" charset="-122"/>
              </a:rPr>
              <a:t>S</a:t>
            </a:r>
            <a:r>
              <a:rPr lang="fr-FR" altLang="zh-CN" sz="2000" baseline="-25000" dirty="0">
                <a:latin typeface="仿宋_GB2312" pitchFamily="49" charset="-122"/>
                <a:ea typeface="仿宋_GB2312" pitchFamily="49" charset="-122"/>
              </a:rPr>
              <a:t>01</a:t>
            </a:r>
            <a:r>
              <a:rPr lang="fr-FR" altLang="zh-CN" sz="2000" dirty="0">
                <a:latin typeface="仿宋_GB2312" pitchFamily="49" charset="-122"/>
                <a:ea typeface="仿宋_GB2312" pitchFamily="49" charset="-122"/>
              </a:rPr>
              <a:t>=10010</a:t>
            </a:r>
          </a:p>
          <a:p>
            <a:pPr lvl="1">
              <a:lnSpc>
                <a:spcPct val="120000"/>
              </a:lnSpc>
              <a:spcBef>
                <a:spcPts val="1200"/>
              </a:spcBef>
            </a:pPr>
            <a:r>
              <a:rPr lang="fr-FR" altLang="zh-CN" sz="2000" dirty="0">
                <a:latin typeface="仿宋_GB2312" pitchFamily="49" charset="-122"/>
                <a:ea typeface="仿宋_GB2312" pitchFamily="49" charset="-122"/>
              </a:rPr>
              <a:t>    S</a:t>
            </a:r>
            <a:r>
              <a:rPr lang="fr-FR" altLang="zh-CN" sz="2000" baseline="-25000" dirty="0">
                <a:latin typeface="仿宋_GB2312" pitchFamily="49" charset="-122"/>
                <a:ea typeface="仿宋_GB2312" pitchFamily="49" charset="-122"/>
              </a:rPr>
              <a:t>02</a:t>
            </a:r>
            <a:r>
              <a:rPr lang="fr-FR" altLang="zh-CN" sz="2000" dirty="0">
                <a:latin typeface="仿宋_GB2312" pitchFamily="49" charset="-122"/>
                <a:ea typeface="仿宋_GB2312" pitchFamily="49" charset="-122"/>
              </a:rPr>
              <a:t>=11001</a:t>
            </a:r>
          </a:p>
          <a:p>
            <a:pPr lvl="1">
              <a:lnSpc>
                <a:spcPct val="120000"/>
              </a:lnSpc>
              <a:spcBef>
                <a:spcPts val="1200"/>
              </a:spcBef>
            </a:pPr>
            <a:r>
              <a:rPr lang="fr-FR" altLang="zh-CN" sz="2000" dirty="0">
                <a:latin typeface="仿宋_GB2312" pitchFamily="49" charset="-122"/>
                <a:ea typeface="仿宋_GB2312" pitchFamily="49" charset="-122"/>
              </a:rPr>
              <a:t>    S</a:t>
            </a:r>
            <a:r>
              <a:rPr lang="fr-FR" altLang="zh-CN" sz="2000" baseline="-25000" dirty="0">
                <a:latin typeface="仿宋_GB2312" pitchFamily="49" charset="-122"/>
                <a:ea typeface="仿宋_GB2312" pitchFamily="49" charset="-122"/>
              </a:rPr>
              <a:t>03</a:t>
            </a:r>
            <a:r>
              <a:rPr lang="fr-FR" altLang="zh-CN" sz="2000" dirty="0">
                <a:latin typeface="仿宋_GB2312" pitchFamily="49" charset="-122"/>
                <a:ea typeface="仿宋_GB2312" pitchFamily="49" charset="-122"/>
              </a:rPr>
              <a:t>=01101</a:t>
            </a:r>
          </a:p>
          <a:p>
            <a:pPr lvl="1">
              <a:lnSpc>
                <a:spcPct val="120000"/>
              </a:lnSpc>
              <a:spcBef>
                <a:spcPts val="1200"/>
              </a:spcBef>
            </a:pPr>
            <a:r>
              <a:rPr lang="fr-FR" altLang="zh-CN" sz="2000" dirty="0">
                <a:latin typeface="仿宋_GB2312" pitchFamily="49" charset="-122"/>
                <a:ea typeface="仿宋_GB2312" pitchFamily="49" charset="-122"/>
              </a:rPr>
              <a:t>    S</a:t>
            </a:r>
            <a:r>
              <a:rPr lang="fr-FR" altLang="zh-CN" sz="2000" baseline="-25000" dirty="0">
                <a:latin typeface="仿宋_GB2312" pitchFamily="49" charset="-122"/>
                <a:ea typeface="仿宋_GB2312" pitchFamily="49" charset="-122"/>
              </a:rPr>
              <a:t>04</a:t>
            </a:r>
            <a:r>
              <a:rPr lang="fr-FR" altLang="zh-CN" sz="2000" dirty="0">
                <a:latin typeface="仿宋_GB2312" pitchFamily="49" charset="-122"/>
                <a:ea typeface="仿宋_GB2312" pitchFamily="49" charset="-122"/>
              </a:rPr>
              <a:t>=11001</a:t>
            </a:r>
          </a:p>
          <a:p>
            <a:pPr lvl="1">
              <a:lnSpc>
                <a:spcPct val="120000"/>
              </a:lnSpc>
              <a:spcBef>
                <a:spcPts val="1200"/>
              </a:spcBef>
            </a:pPr>
            <a:r>
              <a:rPr lang="zh-CN" altLang="fr-FR" sz="2000" dirty="0">
                <a:latin typeface="仿宋_GB2312" pitchFamily="49" charset="-122"/>
                <a:ea typeface="仿宋_GB2312" pitchFamily="49" charset="-122"/>
              </a:rPr>
              <a:t>其中，染色体</a:t>
            </a:r>
            <a:r>
              <a:rPr lang="fr-FR" altLang="zh-CN" sz="2000" dirty="0">
                <a:latin typeface="仿宋_GB2312" pitchFamily="49" charset="-122"/>
                <a:ea typeface="仿宋_GB2312" pitchFamily="49" charset="-122"/>
              </a:rPr>
              <a:t>11001</a:t>
            </a:r>
            <a:r>
              <a:rPr lang="zh-CN" altLang="fr-FR" sz="2000" dirty="0">
                <a:latin typeface="仿宋_GB2312" pitchFamily="49" charset="-122"/>
                <a:ea typeface="仿宋_GB2312" pitchFamily="49" charset="-122"/>
              </a:rPr>
              <a:t>在种群中出现了</a:t>
            </a:r>
            <a:r>
              <a:rPr lang="fr-FR" altLang="zh-CN" sz="2000" dirty="0">
                <a:latin typeface="仿宋_GB2312" pitchFamily="49" charset="-122"/>
                <a:ea typeface="仿宋_GB2312" pitchFamily="49" charset="-122"/>
              </a:rPr>
              <a:t>2</a:t>
            </a:r>
            <a:r>
              <a:rPr lang="zh-CN" altLang="fr-FR" sz="2000" dirty="0">
                <a:latin typeface="仿宋_GB2312" pitchFamily="49" charset="-122"/>
                <a:ea typeface="仿宋_GB2312" pitchFamily="49" charset="-122"/>
              </a:rPr>
              <a:t>次，而原染色体</a:t>
            </a:r>
            <a:r>
              <a:rPr lang="fr-FR" altLang="zh-CN" sz="2000" dirty="0">
                <a:latin typeface="仿宋_GB2312" pitchFamily="49" charset="-122"/>
                <a:ea typeface="仿宋_GB2312" pitchFamily="49" charset="-122"/>
              </a:rPr>
              <a:t>01000</a:t>
            </a:r>
            <a:r>
              <a:rPr lang="zh-CN" altLang="fr-FR" sz="2000" dirty="0">
                <a:latin typeface="仿宋_GB2312" pitchFamily="49" charset="-122"/>
                <a:ea typeface="仿宋_GB2312" pitchFamily="49" charset="-122"/>
              </a:rPr>
              <a:t>则因适应值太小而被淘汰 </a:t>
            </a:r>
            <a:endParaRPr lang="zh-CN" altLang="en-US" sz="2000" dirty="0">
              <a:latin typeface="仿宋_GB2312" pitchFamily="49" charset="-122"/>
              <a:ea typeface="仿宋_GB2312" pitchFamily="49" charset="-122"/>
            </a:endParaRPr>
          </a:p>
        </p:txBody>
      </p:sp>
      <p:sp>
        <p:nvSpPr>
          <p:cNvPr id="121860" name="Rectangle 4"/>
          <p:cNvSpPr>
            <a:spLocks noChangeArrowheads="1"/>
          </p:cNvSpPr>
          <p:nvPr/>
        </p:nvSpPr>
        <p:spPr bwMode="auto">
          <a:xfrm>
            <a:off x="2699792" y="3248980"/>
            <a:ext cx="6299200" cy="11906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dirty="0"/>
              <a:t>14%               53%                    5%                 27%        </a:t>
            </a:r>
            <a:br>
              <a:rPr lang="en-US" altLang="zh-CN" dirty="0"/>
            </a:br>
            <a:r>
              <a:rPr lang="en-US" altLang="zh-CN" dirty="0"/>
              <a:t>----------|----------------------------|------------|-</a:t>
            </a:r>
            <a:r>
              <a:rPr lang="en-US" altLang="zh-CN" b="1" dirty="0">
                <a:solidFill>
                  <a:srgbClr val="FF0000"/>
                </a:solidFill>
              </a:rPr>
              <a:t>*</a:t>
            </a:r>
            <a:r>
              <a:rPr lang="en-US" altLang="zh-CN" dirty="0"/>
              <a:t>-------------------------|</a:t>
            </a:r>
            <a:br>
              <a:rPr lang="en-US" altLang="zh-CN" dirty="0"/>
            </a:br>
            <a:r>
              <a:rPr lang="en-US" altLang="zh-CN" dirty="0"/>
              <a:t>   </a:t>
            </a:r>
            <a:r>
              <a:rPr lang="zh-CN" altLang="en-US" dirty="0"/>
              <a:t>个体</a:t>
            </a:r>
            <a:r>
              <a:rPr lang="en-US" altLang="zh-CN" dirty="0"/>
              <a:t>1              </a:t>
            </a:r>
            <a:r>
              <a:rPr lang="zh-CN" altLang="en-US" dirty="0"/>
              <a:t>个体</a:t>
            </a:r>
            <a:r>
              <a:rPr lang="en-US" altLang="zh-CN" dirty="0"/>
              <a:t>2                  </a:t>
            </a:r>
            <a:r>
              <a:rPr lang="zh-CN" altLang="en-US" dirty="0"/>
              <a:t>个体</a:t>
            </a:r>
            <a:r>
              <a:rPr lang="en-US" altLang="zh-CN" dirty="0"/>
              <a:t>3    ^</a:t>
            </a:r>
            <a:r>
              <a:rPr lang="en-US" altLang="zh-CN" b="1" dirty="0">
                <a:solidFill>
                  <a:srgbClr val="FF0000"/>
                </a:solidFill>
              </a:rPr>
              <a:t>0.85</a:t>
            </a:r>
            <a:r>
              <a:rPr lang="en-US" altLang="zh-CN" dirty="0"/>
              <a:t>    </a:t>
            </a:r>
            <a:r>
              <a:rPr lang="zh-CN" altLang="en-US" dirty="0"/>
              <a:t>个体</a:t>
            </a:r>
            <a:r>
              <a:rPr lang="en-US" altLang="zh-CN" dirty="0"/>
              <a:t>4</a:t>
            </a:r>
            <a:br>
              <a:rPr lang="en-US" altLang="zh-CN" dirty="0"/>
            </a:br>
            <a:r>
              <a:rPr lang="zh-CN" altLang="en-US" dirty="0"/>
              <a:t>随机数为</a:t>
            </a:r>
            <a:r>
              <a:rPr lang="en-US" altLang="zh-CN" dirty="0"/>
              <a:t>0.85</a:t>
            </a:r>
            <a:r>
              <a:rPr lang="zh-CN" altLang="en-US" dirty="0"/>
              <a:t>落在了个体</a:t>
            </a:r>
            <a:r>
              <a:rPr lang="en-US" altLang="zh-CN" dirty="0"/>
              <a:t>4</a:t>
            </a:r>
            <a:r>
              <a:rPr lang="zh-CN" altLang="en-US" dirty="0"/>
              <a:t>的端内</a:t>
            </a:r>
            <a:r>
              <a:rPr lang="en-US" altLang="zh-CN" dirty="0"/>
              <a:t>.</a:t>
            </a:r>
            <a:r>
              <a:rPr lang="zh-CN" altLang="en-US" dirty="0"/>
              <a:t>本次选择了个体</a:t>
            </a:r>
            <a:r>
              <a:rPr lang="en-US" altLang="zh-CN" dirty="0"/>
              <a:t>4.  </a:t>
            </a:r>
          </a:p>
        </p:txBody>
      </p:sp>
      <p:sp>
        <p:nvSpPr>
          <p:cNvPr id="6" name="Text Box 3"/>
          <p:cNvSpPr txBox="1">
            <a:spLocks noChangeArrowheads="1"/>
          </p:cNvSpPr>
          <p:nvPr/>
        </p:nvSpPr>
        <p:spPr bwMode="auto">
          <a:xfrm>
            <a:off x="1833587" y="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18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60"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2"/>
          <p:cNvSpPr txBox="1">
            <a:spLocks noChangeArrowheads="1"/>
          </p:cNvSpPr>
          <p:nvPr/>
        </p:nvSpPr>
        <p:spPr bwMode="auto">
          <a:xfrm>
            <a:off x="179388" y="1052736"/>
            <a:ext cx="8785225" cy="5663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fr-FR" altLang="zh-CN" sz="2000" b="1" dirty="0" smtClean="0">
                <a:solidFill>
                  <a:srgbClr val="CC0066"/>
                </a:solidFill>
                <a:latin typeface="Times New Roman" pitchFamily="18" charset="0"/>
              </a:rPr>
              <a:t> </a:t>
            </a:r>
            <a:r>
              <a:rPr lang="fr-FR" altLang="zh-CN" sz="2000" b="1" dirty="0">
                <a:solidFill>
                  <a:srgbClr val="CC0066"/>
                </a:solidFill>
                <a:latin typeface="Times New Roman" pitchFamily="18" charset="0"/>
                <a:ea typeface="仿宋_GB2312" pitchFamily="49" charset="-122"/>
                <a:cs typeface="Times New Roman" pitchFamily="18" charset="0"/>
              </a:rPr>
              <a:t>(5) </a:t>
            </a:r>
            <a:r>
              <a:rPr lang="zh-CN" altLang="fr-FR" sz="2000" b="1" dirty="0">
                <a:solidFill>
                  <a:srgbClr val="CC0066"/>
                </a:solidFill>
                <a:latin typeface="Times New Roman" pitchFamily="18" charset="0"/>
                <a:ea typeface="仿宋_GB2312" pitchFamily="49" charset="-122"/>
                <a:cs typeface="Times New Roman" pitchFamily="18" charset="0"/>
              </a:rPr>
              <a:t>交叉</a:t>
            </a:r>
          </a:p>
          <a:p>
            <a:pPr lvl="1">
              <a:lnSpc>
                <a:spcPct val="110000"/>
              </a:lnSpc>
              <a:spcBef>
                <a:spcPts val="1200"/>
              </a:spcBef>
            </a:pPr>
            <a:r>
              <a:rPr lang="zh-CN" altLang="fr-FR" sz="2000" dirty="0">
                <a:latin typeface="Times New Roman" pitchFamily="18" charset="0"/>
                <a:ea typeface="仿宋_GB2312" pitchFamily="49" charset="-122"/>
                <a:cs typeface="Times New Roman" pitchFamily="18" charset="0"/>
              </a:rPr>
              <a:t>    假设交叉概率</a:t>
            </a:r>
            <a:r>
              <a:rPr lang="en-US" altLang="zh-CN" sz="2000" dirty="0">
                <a:latin typeface="Times New Roman" pitchFamily="18" charset="0"/>
                <a:ea typeface="仿宋_GB2312" pitchFamily="49" charset="-122"/>
                <a:cs typeface="Times New Roman" pitchFamily="18" charset="0"/>
              </a:rPr>
              <a:t>P</a:t>
            </a:r>
            <a:r>
              <a:rPr lang="en-US" altLang="zh-CN" sz="2000" baseline="-25000" dirty="0">
                <a:latin typeface="Times New Roman" pitchFamily="18" charset="0"/>
                <a:ea typeface="仿宋_GB2312" pitchFamily="49" charset="-122"/>
                <a:cs typeface="Times New Roman" pitchFamily="18" charset="0"/>
              </a:rPr>
              <a:t>i</a:t>
            </a:r>
            <a:r>
              <a:rPr lang="zh-CN" altLang="en-US" sz="2000" dirty="0">
                <a:latin typeface="Times New Roman" pitchFamily="18" charset="0"/>
                <a:ea typeface="仿宋_GB2312" pitchFamily="49" charset="-122"/>
                <a:cs typeface="Times New Roman" pitchFamily="18" charset="0"/>
              </a:rPr>
              <a:t>为</a:t>
            </a:r>
            <a:r>
              <a:rPr lang="en-US" altLang="zh-CN" sz="2000" dirty="0">
                <a:latin typeface="Times New Roman" pitchFamily="18" charset="0"/>
                <a:ea typeface="仿宋_GB2312" pitchFamily="49" charset="-122"/>
                <a:cs typeface="Times New Roman" pitchFamily="18" charset="0"/>
              </a:rPr>
              <a:t>50%</a:t>
            </a:r>
            <a:r>
              <a:rPr lang="zh-CN" altLang="en-US" sz="2000" dirty="0">
                <a:latin typeface="Times New Roman" pitchFamily="18" charset="0"/>
                <a:ea typeface="仿宋_GB2312" pitchFamily="49" charset="-122"/>
                <a:cs typeface="Times New Roman" pitchFamily="18" charset="0"/>
              </a:rPr>
              <a:t>，则种群中只有</a:t>
            </a:r>
            <a:r>
              <a:rPr lang="en-US" altLang="zh-CN" sz="2000" dirty="0">
                <a:latin typeface="Times New Roman" pitchFamily="18" charset="0"/>
                <a:ea typeface="仿宋_GB2312" pitchFamily="49" charset="-122"/>
                <a:cs typeface="Times New Roman" pitchFamily="18" charset="0"/>
              </a:rPr>
              <a:t>1/2</a:t>
            </a:r>
            <a:r>
              <a:rPr lang="zh-CN" altLang="en-US" sz="2000" dirty="0">
                <a:latin typeface="Times New Roman" pitchFamily="18" charset="0"/>
                <a:ea typeface="仿宋_GB2312" pitchFamily="49" charset="-122"/>
                <a:cs typeface="Times New Roman" pitchFamily="18" charset="0"/>
              </a:rPr>
              <a:t>的染色体参与</a:t>
            </a:r>
            <a:r>
              <a:rPr lang="zh-CN" altLang="fr-FR" sz="2000" dirty="0">
                <a:latin typeface="Times New Roman" pitchFamily="18" charset="0"/>
                <a:ea typeface="仿宋_GB2312" pitchFamily="49" charset="-122"/>
                <a:cs typeface="Times New Roman" pitchFamily="18" charset="0"/>
              </a:rPr>
              <a:t>交叉</a:t>
            </a:r>
            <a:r>
              <a:rPr lang="zh-CN" altLang="en-US" sz="2000" dirty="0">
                <a:latin typeface="Times New Roman" pitchFamily="18" charset="0"/>
                <a:ea typeface="仿宋_GB2312" pitchFamily="49" charset="-122"/>
                <a:cs typeface="Times New Roman" pitchFamily="18" charset="0"/>
              </a:rPr>
              <a:t>。若规定种群中的染色体按顺序两两配对交叉，且有</a:t>
            </a:r>
            <a:r>
              <a:rPr lang="fr-FR" altLang="zh-CN" sz="2000" dirty="0">
                <a:latin typeface="Times New Roman" pitchFamily="18" charset="0"/>
                <a:ea typeface="仿宋_GB2312" pitchFamily="49" charset="-122"/>
                <a:cs typeface="Times New Roman" pitchFamily="18" charset="0"/>
              </a:rPr>
              <a:t>S</a:t>
            </a:r>
            <a:r>
              <a:rPr lang="fr-FR" altLang="zh-CN" sz="2000" baseline="-25000" dirty="0">
                <a:latin typeface="Times New Roman" pitchFamily="18" charset="0"/>
                <a:ea typeface="仿宋_GB2312" pitchFamily="49" charset="-122"/>
                <a:cs typeface="Times New Roman" pitchFamily="18" charset="0"/>
              </a:rPr>
              <a:t>01</a:t>
            </a:r>
            <a:r>
              <a:rPr lang="zh-CN" altLang="fr-FR" sz="2000" dirty="0">
                <a:latin typeface="Times New Roman" pitchFamily="18" charset="0"/>
                <a:ea typeface="仿宋_GB2312" pitchFamily="49" charset="-122"/>
                <a:cs typeface="Times New Roman" pitchFamily="18" charset="0"/>
              </a:rPr>
              <a:t>与</a:t>
            </a:r>
            <a:r>
              <a:rPr lang="fr-FR" altLang="zh-CN" sz="2000" dirty="0">
                <a:latin typeface="Times New Roman" pitchFamily="18" charset="0"/>
                <a:ea typeface="仿宋_GB2312" pitchFamily="49" charset="-122"/>
                <a:cs typeface="Times New Roman" pitchFamily="18" charset="0"/>
              </a:rPr>
              <a:t>S</a:t>
            </a:r>
            <a:r>
              <a:rPr lang="fr-FR" altLang="zh-CN" sz="2000" baseline="-25000" dirty="0">
                <a:latin typeface="Times New Roman" pitchFamily="18" charset="0"/>
                <a:ea typeface="仿宋_GB2312" pitchFamily="49" charset="-122"/>
                <a:cs typeface="Times New Roman" pitchFamily="18" charset="0"/>
              </a:rPr>
              <a:t>02</a:t>
            </a:r>
            <a:r>
              <a:rPr lang="zh-CN" altLang="fr-FR" sz="2000" dirty="0">
                <a:latin typeface="Times New Roman" pitchFamily="18" charset="0"/>
                <a:ea typeface="仿宋_GB2312" pitchFamily="49" charset="-122"/>
                <a:cs typeface="Times New Roman" pitchFamily="18" charset="0"/>
              </a:rPr>
              <a:t>交叉，</a:t>
            </a:r>
            <a:r>
              <a:rPr lang="fr-FR" altLang="zh-CN" sz="2000" dirty="0">
                <a:latin typeface="Times New Roman" pitchFamily="18" charset="0"/>
                <a:ea typeface="仿宋_GB2312" pitchFamily="49" charset="-122"/>
                <a:cs typeface="Times New Roman" pitchFamily="18" charset="0"/>
              </a:rPr>
              <a:t>S</a:t>
            </a:r>
            <a:r>
              <a:rPr lang="fr-FR" altLang="zh-CN" sz="2000" baseline="-25000" dirty="0">
                <a:latin typeface="Times New Roman" pitchFamily="18" charset="0"/>
                <a:ea typeface="仿宋_GB2312" pitchFamily="49" charset="-122"/>
                <a:cs typeface="Times New Roman" pitchFamily="18" charset="0"/>
              </a:rPr>
              <a:t>03</a:t>
            </a:r>
            <a:r>
              <a:rPr lang="zh-CN" altLang="fr-FR" sz="2000" dirty="0">
                <a:latin typeface="Times New Roman" pitchFamily="18" charset="0"/>
                <a:ea typeface="仿宋_GB2312" pitchFamily="49" charset="-122"/>
                <a:cs typeface="Times New Roman" pitchFamily="18" charset="0"/>
              </a:rPr>
              <a:t>与</a:t>
            </a:r>
            <a:r>
              <a:rPr lang="fr-FR" altLang="zh-CN" sz="2000" dirty="0">
                <a:latin typeface="Times New Roman" pitchFamily="18" charset="0"/>
                <a:ea typeface="仿宋_GB2312" pitchFamily="49" charset="-122"/>
                <a:cs typeface="Times New Roman" pitchFamily="18" charset="0"/>
              </a:rPr>
              <a:t>S</a:t>
            </a:r>
            <a:r>
              <a:rPr lang="fr-FR" altLang="zh-CN" sz="2000" baseline="-25000" dirty="0">
                <a:latin typeface="Times New Roman" pitchFamily="18" charset="0"/>
                <a:ea typeface="仿宋_GB2312" pitchFamily="49" charset="-122"/>
                <a:cs typeface="Times New Roman" pitchFamily="18" charset="0"/>
              </a:rPr>
              <a:t>04</a:t>
            </a:r>
            <a:r>
              <a:rPr lang="zh-CN" altLang="fr-FR" sz="2000" dirty="0">
                <a:latin typeface="Times New Roman" pitchFamily="18" charset="0"/>
                <a:ea typeface="仿宋_GB2312" pitchFamily="49" charset="-122"/>
                <a:cs typeface="Times New Roman" pitchFamily="18" charset="0"/>
              </a:rPr>
              <a:t>不交叉，则交叉</a:t>
            </a:r>
            <a:r>
              <a:rPr lang="zh-CN" altLang="fr-FR" sz="2000" dirty="0" smtClean="0">
                <a:latin typeface="Times New Roman" pitchFamily="18" charset="0"/>
                <a:ea typeface="仿宋_GB2312" pitchFamily="49" charset="-122"/>
                <a:cs typeface="Times New Roman" pitchFamily="18" charset="0"/>
              </a:rPr>
              <a:t>情况</a:t>
            </a:r>
            <a:r>
              <a:rPr lang="zh-CN" altLang="en-US" sz="2000" dirty="0" smtClean="0">
                <a:latin typeface="Times New Roman" pitchFamily="18" charset="0"/>
                <a:ea typeface="仿宋_GB2312" pitchFamily="49" charset="-122"/>
                <a:cs typeface="Times New Roman" pitchFamily="18" charset="0"/>
              </a:rPr>
              <a:t>为：</a:t>
            </a: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en-US" altLang="zh-CN" sz="2000" b="1" dirty="0" smtClean="0">
              <a:solidFill>
                <a:srgbClr val="0000CC"/>
              </a:solidFill>
              <a:latin typeface="Times New Roman" pitchFamily="18" charset="0"/>
              <a:ea typeface="仿宋_GB2312" pitchFamily="49" charset="-122"/>
              <a:cs typeface="Times New Roman" pitchFamily="18" charset="0"/>
            </a:endParaRPr>
          </a:p>
          <a:p>
            <a:pPr>
              <a:lnSpc>
                <a:spcPct val="110000"/>
              </a:lnSpc>
            </a:pPr>
            <a:endParaRPr lang="zh-CN" altLang="fr-FR" sz="2000" b="1" dirty="0">
              <a:solidFill>
                <a:srgbClr val="0000CC"/>
              </a:solidFill>
              <a:latin typeface="Times New Roman" pitchFamily="18" charset="0"/>
              <a:ea typeface="仿宋_GB2312" pitchFamily="49" charset="-122"/>
              <a:cs typeface="Times New Roman" pitchFamily="18" charset="0"/>
            </a:endParaRPr>
          </a:p>
          <a:p>
            <a:pPr>
              <a:lnSpc>
                <a:spcPct val="110000"/>
              </a:lnSpc>
            </a:pPr>
            <a:endParaRPr lang="zh-CN" altLang="fr-FR" sz="2000" b="1" dirty="0">
              <a:solidFill>
                <a:srgbClr val="0000CC"/>
              </a:solidFill>
              <a:latin typeface="Times New Roman" pitchFamily="18" charset="0"/>
              <a:ea typeface="仿宋_GB2312" pitchFamily="49" charset="-122"/>
              <a:cs typeface="Times New Roman" pitchFamily="18" charset="0"/>
            </a:endParaRPr>
          </a:p>
          <a:p>
            <a:pPr>
              <a:lnSpc>
                <a:spcPct val="110000"/>
              </a:lnSpc>
            </a:pPr>
            <a:endParaRPr lang="zh-CN" altLang="fr-FR" sz="2000" b="1" dirty="0">
              <a:solidFill>
                <a:srgbClr val="0000CC"/>
              </a:solidFill>
              <a:latin typeface="Times New Roman" pitchFamily="18" charset="0"/>
              <a:ea typeface="仿宋_GB2312" pitchFamily="49" charset="-122"/>
              <a:cs typeface="Times New Roman" pitchFamily="18" charset="0"/>
            </a:endParaRPr>
          </a:p>
          <a:p>
            <a:pPr>
              <a:lnSpc>
                <a:spcPct val="110000"/>
              </a:lnSpc>
            </a:pPr>
            <a:endParaRPr lang="zh-CN" altLang="fr-FR" sz="2000" b="1" dirty="0">
              <a:solidFill>
                <a:srgbClr val="0000CC"/>
              </a:solidFill>
              <a:latin typeface="Times New Roman" pitchFamily="18" charset="0"/>
              <a:ea typeface="仿宋_GB2312" pitchFamily="49" charset="-122"/>
              <a:cs typeface="Times New Roman" pitchFamily="18" charset="0"/>
            </a:endParaRPr>
          </a:p>
          <a:p>
            <a:pPr>
              <a:lnSpc>
                <a:spcPct val="110000"/>
              </a:lnSpc>
            </a:pPr>
            <a:endParaRPr lang="zh-CN" altLang="fr-FR" sz="2000" b="1" dirty="0">
              <a:solidFill>
                <a:srgbClr val="0000CC"/>
              </a:solidFill>
              <a:latin typeface="Times New Roman" pitchFamily="18" charset="0"/>
              <a:ea typeface="仿宋_GB2312" pitchFamily="49" charset="-122"/>
              <a:cs typeface="Times New Roman" pitchFamily="18" charset="0"/>
            </a:endParaRPr>
          </a:p>
          <a:p>
            <a:pPr>
              <a:lnSpc>
                <a:spcPct val="110000"/>
              </a:lnSpc>
            </a:pPr>
            <a:endParaRPr lang="zh-CN" altLang="fr-FR" sz="2000" b="1" dirty="0">
              <a:solidFill>
                <a:srgbClr val="0000CC"/>
              </a:solidFill>
              <a:latin typeface="Times New Roman" pitchFamily="18" charset="0"/>
              <a:ea typeface="仿宋_GB2312" pitchFamily="49" charset="-122"/>
              <a:cs typeface="Times New Roman" pitchFamily="18" charset="0"/>
            </a:endParaRPr>
          </a:p>
          <a:p>
            <a:pPr lvl="2">
              <a:lnSpc>
                <a:spcPct val="110000"/>
              </a:lnSpc>
            </a:pPr>
            <a:r>
              <a:rPr lang="zh-CN" altLang="fr-FR" sz="2000" dirty="0">
                <a:latin typeface="Times New Roman" pitchFamily="18" charset="0"/>
                <a:ea typeface="仿宋_GB2312" pitchFamily="49" charset="-122"/>
                <a:cs typeface="Times New Roman" pitchFamily="18" charset="0"/>
              </a:rPr>
              <a:t>可见，经交叉后得到的新的种群为：</a:t>
            </a:r>
          </a:p>
          <a:p>
            <a:pPr lvl="2">
              <a:lnSpc>
                <a:spcPct val="110000"/>
              </a:lnSpc>
            </a:pPr>
            <a:r>
              <a:rPr lang="fr-FR" altLang="zh-CN" sz="2000" dirty="0">
                <a:latin typeface="Times New Roman" pitchFamily="18" charset="0"/>
                <a:ea typeface="仿宋_GB2312" pitchFamily="49" charset="-122"/>
                <a:cs typeface="Times New Roman" pitchFamily="18" charset="0"/>
              </a:rPr>
              <a:t>    S</a:t>
            </a:r>
            <a:r>
              <a:rPr lang="fr-FR" altLang="zh-CN" sz="2000" baseline="-25000" dirty="0">
                <a:latin typeface="Times New Roman" pitchFamily="18" charset="0"/>
                <a:ea typeface="仿宋_GB2312" pitchFamily="49" charset="-122"/>
                <a:cs typeface="Times New Roman" pitchFamily="18" charset="0"/>
              </a:rPr>
              <a:t>01</a:t>
            </a:r>
            <a:r>
              <a:rPr lang="fr-FR" altLang="zh-CN" sz="2000" dirty="0">
                <a:latin typeface="Times New Roman" pitchFamily="18" charset="0"/>
                <a:ea typeface="仿宋_GB2312" pitchFamily="49" charset="-122"/>
                <a:cs typeface="Times New Roman" pitchFamily="18" charset="0"/>
              </a:rPr>
              <a:t>=10001</a:t>
            </a:r>
          </a:p>
          <a:p>
            <a:pPr lvl="2">
              <a:lnSpc>
                <a:spcPct val="110000"/>
              </a:lnSpc>
            </a:pPr>
            <a:r>
              <a:rPr lang="fr-FR" altLang="zh-CN" sz="2000" dirty="0">
                <a:latin typeface="Times New Roman" pitchFamily="18" charset="0"/>
                <a:ea typeface="仿宋_GB2312" pitchFamily="49" charset="-122"/>
                <a:cs typeface="Times New Roman" pitchFamily="18" charset="0"/>
              </a:rPr>
              <a:t>    S</a:t>
            </a:r>
            <a:r>
              <a:rPr lang="fr-FR" altLang="zh-CN" sz="2000" baseline="-25000" dirty="0">
                <a:latin typeface="Times New Roman" pitchFamily="18" charset="0"/>
                <a:ea typeface="仿宋_GB2312" pitchFamily="49" charset="-122"/>
                <a:cs typeface="Times New Roman" pitchFamily="18" charset="0"/>
              </a:rPr>
              <a:t>02</a:t>
            </a:r>
            <a:r>
              <a:rPr lang="fr-FR" altLang="zh-CN" sz="2000" dirty="0">
                <a:latin typeface="Times New Roman" pitchFamily="18" charset="0"/>
                <a:ea typeface="仿宋_GB2312" pitchFamily="49" charset="-122"/>
                <a:cs typeface="Times New Roman" pitchFamily="18" charset="0"/>
              </a:rPr>
              <a:t>=11010</a:t>
            </a:r>
          </a:p>
          <a:p>
            <a:pPr lvl="2">
              <a:lnSpc>
                <a:spcPct val="110000"/>
              </a:lnSpc>
            </a:pPr>
            <a:r>
              <a:rPr lang="fr-FR" altLang="zh-CN" sz="2000" dirty="0">
                <a:latin typeface="Times New Roman" pitchFamily="18" charset="0"/>
                <a:ea typeface="仿宋_GB2312" pitchFamily="49" charset="-122"/>
                <a:cs typeface="Times New Roman" pitchFamily="18" charset="0"/>
              </a:rPr>
              <a:t>    S</a:t>
            </a:r>
            <a:r>
              <a:rPr lang="fr-FR" altLang="zh-CN" sz="2000" baseline="-25000" dirty="0">
                <a:latin typeface="Times New Roman" pitchFamily="18" charset="0"/>
                <a:ea typeface="仿宋_GB2312" pitchFamily="49" charset="-122"/>
                <a:cs typeface="Times New Roman" pitchFamily="18" charset="0"/>
              </a:rPr>
              <a:t>03</a:t>
            </a:r>
            <a:r>
              <a:rPr lang="fr-FR" altLang="zh-CN" sz="2000" dirty="0">
                <a:latin typeface="Times New Roman" pitchFamily="18" charset="0"/>
                <a:ea typeface="仿宋_GB2312" pitchFamily="49" charset="-122"/>
                <a:cs typeface="Times New Roman" pitchFamily="18" charset="0"/>
              </a:rPr>
              <a:t>=01101</a:t>
            </a:r>
          </a:p>
          <a:p>
            <a:pPr lvl="2">
              <a:lnSpc>
                <a:spcPct val="110000"/>
              </a:lnSpc>
            </a:pPr>
            <a:r>
              <a:rPr lang="fr-FR" altLang="zh-CN" sz="2000" dirty="0">
                <a:latin typeface="Times New Roman" pitchFamily="18" charset="0"/>
                <a:ea typeface="仿宋_GB2312" pitchFamily="49" charset="-122"/>
                <a:cs typeface="Times New Roman" pitchFamily="18" charset="0"/>
              </a:rPr>
              <a:t>    S</a:t>
            </a:r>
            <a:r>
              <a:rPr lang="fr-FR" altLang="zh-CN" sz="2000" baseline="-25000" dirty="0">
                <a:latin typeface="Times New Roman" pitchFamily="18" charset="0"/>
                <a:ea typeface="仿宋_GB2312" pitchFamily="49" charset="-122"/>
                <a:cs typeface="Times New Roman" pitchFamily="18" charset="0"/>
              </a:rPr>
              <a:t>04</a:t>
            </a:r>
            <a:r>
              <a:rPr lang="fr-FR" altLang="zh-CN" sz="2000" dirty="0">
                <a:latin typeface="Times New Roman" pitchFamily="18" charset="0"/>
                <a:ea typeface="仿宋_GB2312" pitchFamily="49" charset="-122"/>
                <a:cs typeface="Times New Roman" pitchFamily="18" charset="0"/>
              </a:rPr>
              <a:t>=11001</a:t>
            </a:r>
            <a:endParaRPr lang="en-US" altLang="zh-CN" sz="2000" dirty="0">
              <a:latin typeface="Times New Roman" pitchFamily="18" charset="0"/>
              <a:ea typeface="仿宋_GB2312" pitchFamily="49" charset="-122"/>
              <a:cs typeface="Times New Roman" pitchFamily="18" charset="0"/>
            </a:endParaRPr>
          </a:p>
        </p:txBody>
      </p:sp>
      <p:graphicFrame>
        <p:nvGraphicFramePr>
          <p:cNvPr id="122938" name="Group 58"/>
          <p:cNvGraphicFramePr>
            <a:graphicFrameLocks noGrp="1"/>
          </p:cNvGraphicFramePr>
          <p:nvPr>
            <p:extLst>
              <p:ext uri="{D42A27DB-BD31-4B8C-83A1-F6EECF244321}">
                <p14:modId xmlns:p14="http://schemas.microsoft.com/office/powerpoint/2010/main" val="3054589868"/>
              </p:ext>
            </p:extLst>
          </p:nvPr>
        </p:nvGraphicFramePr>
        <p:xfrm>
          <a:off x="863588" y="2780928"/>
          <a:ext cx="7164388" cy="1959611"/>
        </p:xfrm>
        <a:graphic>
          <a:graphicData uri="http://schemas.openxmlformats.org/drawingml/2006/table">
            <a:tbl>
              <a:tblPr/>
              <a:tblGrid>
                <a:gridCol w="647700"/>
                <a:gridCol w="2052638"/>
                <a:gridCol w="1298575"/>
                <a:gridCol w="965200"/>
                <a:gridCol w="1084262"/>
                <a:gridCol w="1116013"/>
              </a:tblGrid>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dirty="0" smtClean="0">
                          <a:ln>
                            <a:noFill/>
                          </a:ln>
                          <a:solidFill>
                            <a:srgbClr val="0000CC"/>
                          </a:solidFill>
                          <a:effectLst/>
                          <a:latin typeface="Arial" charset="0"/>
                          <a:ea typeface="宋体" pitchFamily="2" charset="-122"/>
                        </a:rPr>
                        <a:t>编号</a:t>
                      </a:r>
                      <a:endParaRPr kumimoji="0" lang="zh-CN" altLang="en-US" sz="1800" b="1" i="0" u="none" strike="noStrike" cap="none" normalizeH="0" baseline="0" dirty="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个体串（染色体）</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交叉对象</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dirty="0" smtClean="0">
                          <a:ln>
                            <a:noFill/>
                          </a:ln>
                          <a:solidFill>
                            <a:srgbClr val="0000CC"/>
                          </a:solidFill>
                          <a:effectLst/>
                          <a:latin typeface="Arial" charset="0"/>
                          <a:ea typeface="宋体" pitchFamily="2" charset="-122"/>
                        </a:rPr>
                        <a:t>交叉位</a:t>
                      </a:r>
                      <a:endParaRPr kumimoji="0" lang="zh-CN" altLang="en-US" sz="1800" b="1" i="0" u="none" strike="noStrike" cap="none" normalizeH="0" baseline="0" dirty="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  子代</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Arial" charset="0"/>
                          <a:ea typeface="宋体" pitchFamily="2" charset="-122"/>
                        </a:rPr>
                        <a:t> 适应值</a:t>
                      </a:r>
                      <a:endParaRPr kumimoji="0" lang="zh-CN" altLang="en-US" sz="18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10010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S02</a:t>
                      </a:r>
                      <a:endParaRPr kumimoji="0" lang="en-US" altLang="zh-CN" sz="1800" b="1" i="0" u="none" strike="noStrike" cap="none" normalizeH="0" baseline="0" smtClean="0">
                        <a:ln>
                          <a:noFill/>
                        </a:ln>
                        <a:solidFill>
                          <a:srgbClr val="0000CC"/>
                        </a:solidFill>
                        <a:effectLst/>
                        <a:latin typeface="宋体" pitchFamily="2" charset="-122"/>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100</a:t>
                      </a:r>
                      <a:r>
                        <a:rPr kumimoji="0" lang="en-US" altLang="zh-CN" sz="1800" b="1" i="0" u="none" strike="noStrike" cap="none" normalizeH="0" baseline="0" smtClean="0">
                          <a:ln>
                            <a:noFill/>
                          </a:ln>
                          <a:solidFill>
                            <a:srgbClr val="FF33CC"/>
                          </a:solidFill>
                          <a:effectLst/>
                          <a:latin typeface="宋体" pitchFamily="2" charset="-122"/>
                          <a:ea typeface="宋体" pitchFamily="2" charset="-122"/>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289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S01</a:t>
                      </a:r>
                      <a:endParaRPr kumimoji="0" lang="en-US" altLang="zh-CN" sz="1800" b="1" i="0" u="none" strike="noStrike" cap="none" normalizeH="0" baseline="0" smtClean="0">
                        <a:ln>
                          <a:noFill/>
                        </a:ln>
                        <a:solidFill>
                          <a:srgbClr val="0000CC"/>
                        </a:solidFill>
                        <a:effectLst/>
                        <a:latin typeface="宋体" pitchFamily="2" charset="-122"/>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110</a:t>
                      </a:r>
                      <a:r>
                        <a:rPr kumimoji="0" lang="en-US" altLang="zh-CN" sz="1800" b="1" i="0" u="none" strike="noStrike" cap="none" normalizeH="0" baseline="0" smtClean="0">
                          <a:ln>
                            <a:noFill/>
                          </a:ln>
                          <a:solidFill>
                            <a:srgbClr val="FF33CC"/>
                          </a:solidFill>
                          <a:effectLst/>
                          <a:latin typeface="宋体" pitchFamily="2" charset="-122"/>
                          <a:ea typeface="宋体"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676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01101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01101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rgbClr val="0000CC"/>
                          </a:solidFill>
                          <a:effectLst/>
                          <a:latin typeface="宋体" pitchFamily="2" charset="-122"/>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宋体" pitchFamily="2" charset="-122"/>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rgbClr val="0000CC"/>
                          </a:solidFill>
                          <a:effectLst/>
                          <a:latin typeface="宋体" pitchFamily="2" charset="-122"/>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3"/>
          <p:cNvSpPr txBox="1">
            <a:spLocks noChangeArrowheads="1"/>
          </p:cNvSpPr>
          <p:nvPr/>
        </p:nvSpPr>
        <p:spPr bwMode="auto">
          <a:xfrm>
            <a:off x="1833587" y="0"/>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2"/>
          <p:cNvSpPr txBox="1">
            <a:spLocks noChangeArrowheads="1"/>
          </p:cNvSpPr>
          <p:nvPr/>
        </p:nvSpPr>
        <p:spPr bwMode="auto">
          <a:xfrm>
            <a:off x="417476" y="704765"/>
            <a:ext cx="7779755" cy="615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fr-FR" altLang="zh-CN" sz="2000" b="1" dirty="0" smtClean="0">
                <a:solidFill>
                  <a:srgbClr val="CC0000"/>
                </a:solidFill>
                <a:latin typeface="Times New Roman" pitchFamily="18" charset="0"/>
                <a:ea typeface="仿宋_GB2312" pitchFamily="49" charset="-122"/>
                <a:cs typeface="Times New Roman" pitchFamily="18" charset="0"/>
              </a:rPr>
              <a:t> </a:t>
            </a:r>
            <a:r>
              <a:rPr lang="en-US" altLang="zh-CN" sz="2000" b="1" dirty="0">
                <a:solidFill>
                  <a:srgbClr val="CC0000"/>
                </a:solidFill>
                <a:latin typeface="Times New Roman" pitchFamily="18" charset="0"/>
                <a:ea typeface="仿宋_GB2312" pitchFamily="49" charset="-122"/>
                <a:cs typeface="Times New Roman" pitchFamily="18" charset="0"/>
              </a:rPr>
              <a:t>(6) </a:t>
            </a:r>
            <a:r>
              <a:rPr lang="zh-CN" altLang="en-US" sz="2000" b="1" dirty="0">
                <a:solidFill>
                  <a:srgbClr val="CC0000"/>
                </a:solidFill>
                <a:latin typeface="Times New Roman" pitchFamily="18" charset="0"/>
                <a:ea typeface="仿宋_GB2312" pitchFamily="49" charset="-122"/>
                <a:cs typeface="Times New Roman" pitchFamily="18" charset="0"/>
              </a:rPr>
              <a:t>变异</a:t>
            </a:r>
          </a:p>
          <a:p>
            <a:pPr>
              <a:lnSpc>
                <a:spcPct val="120000"/>
              </a:lnSpc>
              <a:spcBef>
                <a:spcPts val="1200"/>
              </a:spcBef>
            </a:pPr>
            <a:r>
              <a:rPr lang="zh-CN" altLang="en-US" sz="2000" dirty="0">
                <a:latin typeface="Times New Roman" pitchFamily="18" charset="0"/>
                <a:ea typeface="仿宋_GB2312" pitchFamily="49" charset="-122"/>
                <a:cs typeface="Times New Roman" pitchFamily="18" charset="0"/>
              </a:rPr>
              <a:t>    变异概率</a:t>
            </a:r>
            <a:r>
              <a:rPr lang="en-US" altLang="zh-CN" sz="2000" dirty="0">
                <a:latin typeface="Times New Roman" pitchFamily="18" charset="0"/>
                <a:ea typeface="仿宋_GB2312" pitchFamily="49" charset="-122"/>
                <a:cs typeface="Times New Roman" pitchFamily="18" charset="0"/>
              </a:rPr>
              <a:t>P</a:t>
            </a:r>
            <a:r>
              <a:rPr lang="en-US" altLang="zh-CN" sz="2000" baseline="-25000" dirty="0">
                <a:latin typeface="Times New Roman" pitchFamily="18" charset="0"/>
                <a:ea typeface="仿宋_GB2312" pitchFamily="49" charset="-122"/>
                <a:cs typeface="Times New Roman" pitchFamily="18" charset="0"/>
              </a:rPr>
              <a:t>m</a:t>
            </a:r>
            <a:r>
              <a:rPr lang="zh-CN" altLang="en-US" sz="2000" dirty="0">
                <a:latin typeface="Times New Roman" pitchFamily="18" charset="0"/>
                <a:ea typeface="仿宋_GB2312" pitchFamily="49" charset="-122"/>
                <a:cs typeface="Times New Roman" pitchFamily="18" charset="0"/>
              </a:rPr>
              <a:t>一般都很小，假设本次循环中没有发生变异，则变异前的种群即为进化后所得到的第</a:t>
            </a:r>
            <a:r>
              <a:rPr lang="en-US" altLang="zh-CN" sz="2000" dirty="0">
                <a:latin typeface="Times New Roman" pitchFamily="18" charset="0"/>
                <a:ea typeface="仿宋_GB2312" pitchFamily="49" charset="-122"/>
                <a:cs typeface="Times New Roman" pitchFamily="18" charset="0"/>
              </a:rPr>
              <a:t>1</a:t>
            </a:r>
            <a:r>
              <a:rPr lang="zh-CN" altLang="en-US" sz="2000" dirty="0">
                <a:latin typeface="Times New Roman" pitchFamily="18" charset="0"/>
                <a:ea typeface="仿宋_GB2312" pitchFamily="49" charset="-122"/>
                <a:cs typeface="Times New Roman" pitchFamily="18" charset="0"/>
              </a:rPr>
              <a:t>代种群。即：</a:t>
            </a:r>
          </a:p>
          <a:p>
            <a:pPr lvl="1">
              <a:lnSpc>
                <a:spcPct val="135000"/>
              </a:lnSpc>
              <a:spcBef>
                <a:spcPts val="0"/>
              </a:spcBef>
            </a:pPr>
            <a:r>
              <a:rPr lang="zh-CN" altLang="en-US" sz="2000" dirty="0">
                <a:latin typeface="Times New Roman" pitchFamily="18" charset="0"/>
                <a:ea typeface="仿宋_GB2312" pitchFamily="49" charset="-122"/>
                <a:cs typeface="Times New Roman" pitchFamily="18" charset="0"/>
              </a:rPr>
              <a:t>    </a:t>
            </a:r>
            <a:r>
              <a:rPr lang="fr-FR" altLang="zh-CN" sz="2000" dirty="0" smtClean="0">
                <a:latin typeface="Times New Roman" pitchFamily="18" charset="0"/>
                <a:ea typeface="仿宋_GB2312" pitchFamily="49" charset="-122"/>
                <a:cs typeface="Times New Roman" pitchFamily="18" charset="0"/>
              </a:rPr>
              <a:t>S</a:t>
            </a:r>
            <a:r>
              <a:rPr lang="fr-FR" altLang="zh-CN" sz="2000" baseline="-25000" dirty="0" smtClean="0">
                <a:latin typeface="Times New Roman" pitchFamily="18" charset="0"/>
                <a:ea typeface="仿宋_GB2312" pitchFamily="49" charset="-122"/>
                <a:cs typeface="Times New Roman" pitchFamily="18" charset="0"/>
              </a:rPr>
              <a:t>11</a:t>
            </a:r>
            <a:r>
              <a:rPr lang="fr-FR" altLang="zh-CN" sz="2000" dirty="0" smtClean="0">
                <a:latin typeface="Times New Roman" pitchFamily="18" charset="0"/>
                <a:ea typeface="仿宋_GB2312" pitchFamily="49" charset="-122"/>
                <a:cs typeface="Times New Roman" pitchFamily="18" charset="0"/>
              </a:rPr>
              <a:t>=10001      S</a:t>
            </a:r>
            <a:r>
              <a:rPr lang="fr-FR" altLang="zh-CN" sz="2000" baseline="-25000" dirty="0" smtClean="0">
                <a:latin typeface="Times New Roman" pitchFamily="18" charset="0"/>
                <a:ea typeface="仿宋_GB2312" pitchFamily="49" charset="-122"/>
                <a:cs typeface="Times New Roman" pitchFamily="18" charset="0"/>
              </a:rPr>
              <a:t>12</a:t>
            </a:r>
            <a:r>
              <a:rPr lang="fr-FR" altLang="zh-CN" sz="2000" dirty="0" smtClean="0">
                <a:latin typeface="Times New Roman" pitchFamily="18" charset="0"/>
                <a:ea typeface="仿宋_GB2312" pitchFamily="49" charset="-122"/>
                <a:cs typeface="Times New Roman" pitchFamily="18" charset="0"/>
              </a:rPr>
              <a:t>=11010       S</a:t>
            </a:r>
            <a:r>
              <a:rPr lang="fr-FR" altLang="zh-CN" sz="2000" baseline="-25000" dirty="0" smtClean="0">
                <a:latin typeface="Times New Roman" pitchFamily="18" charset="0"/>
                <a:ea typeface="仿宋_GB2312" pitchFamily="49" charset="-122"/>
                <a:cs typeface="Times New Roman" pitchFamily="18" charset="0"/>
              </a:rPr>
              <a:t>13</a:t>
            </a:r>
            <a:r>
              <a:rPr lang="fr-FR" altLang="zh-CN" sz="2000" dirty="0" smtClean="0">
                <a:latin typeface="Times New Roman" pitchFamily="18" charset="0"/>
                <a:ea typeface="仿宋_GB2312" pitchFamily="49" charset="-122"/>
                <a:cs typeface="Times New Roman" pitchFamily="18" charset="0"/>
              </a:rPr>
              <a:t>=01101         </a:t>
            </a:r>
            <a:r>
              <a:rPr lang="fr-FR" altLang="zh-CN" sz="2000" dirty="0">
                <a:latin typeface="Times New Roman" pitchFamily="18" charset="0"/>
                <a:ea typeface="仿宋_GB2312" pitchFamily="49" charset="-122"/>
                <a:cs typeface="Times New Roman" pitchFamily="18" charset="0"/>
              </a:rPr>
              <a:t>S</a:t>
            </a:r>
            <a:r>
              <a:rPr lang="fr-FR" altLang="zh-CN" sz="2000" baseline="-25000" dirty="0">
                <a:latin typeface="Times New Roman" pitchFamily="18" charset="0"/>
                <a:ea typeface="仿宋_GB2312" pitchFamily="49" charset="-122"/>
                <a:cs typeface="Times New Roman" pitchFamily="18" charset="0"/>
              </a:rPr>
              <a:t>14</a:t>
            </a:r>
            <a:r>
              <a:rPr lang="fr-FR" altLang="zh-CN" sz="2000" dirty="0">
                <a:latin typeface="Times New Roman" pitchFamily="18" charset="0"/>
                <a:ea typeface="仿宋_GB2312" pitchFamily="49" charset="-122"/>
                <a:cs typeface="Times New Roman" pitchFamily="18" charset="0"/>
              </a:rPr>
              <a:t>=11001</a:t>
            </a:r>
            <a:endParaRPr lang="en-US" altLang="zh-CN" sz="2000" dirty="0">
              <a:latin typeface="Times New Roman" pitchFamily="18" charset="0"/>
              <a:ea typeface="仿宋_GB2312" pitchFamily="49" charset="-122"/>
              <a:cs typeface="Times New Roman" pitchFamily="18" charset="0"/>
            </a:endParaRPr>
          </a:p>
          <a:p>
            <a:endParaRPr lang="en-US" altLang="zh-CN" sz="900" b="1" dirty="0">
              <a:solidFill>
                <a:srgbClr val="0000CC"/>
              </a:solidFill>
              <a:latin typeface="Times New Roman" pitchFamily="18" charset="0"/>
              <a:ea typeface="仿宋_GB2312" pitchFamily="49" charset="-122"/>
              <a:cs typeface="Times New Roman" pitchFamily="18" charset="0"/>
            </a:endParaRPr>
          </a:p>
          <a:p>
            <a:r>
              <a:rPr lang="zh-CN" altLang="en-US" sz="2000" b="1" dirty="0" smtClean="0">
                <a:solidFill>
                  <a:srgbClr val="C00000"/>
                </a:solidFill>
                <a:latin typeface="Times New Roman" pitchFamily="18" charset="0"/>
                <a:ea typeface="仿宋_GB2312" pitchFamily="49" charset="-122"/>
                <a:cs typeface="Times New Roman" pitchFamily="18" charset="0"/>
              </a:rPr>
              <a:t>然后</a:t>
            </a:r>
            <a:r>
              <a:rPr lang="zh-CN" altLang="en-US" sz="2000" b="1" dirty="0">
                <a:solidFill>
                  <a:srgbClr val="C00000"/>
                </a:solidFill>
                <a:latin typeface="Times New Roman" pitchFamily="18" charset="0"/>
                <a:ea typeface="仿宋_GB2312" pitchFamily="49" charset="-122"/>
                <a:cs typeface="Times New Roman" pitchFamily="18" charset="0"/>
              </a:rPr>
              <a:t>，对第</a:t>
            </a:r>
            <a:r>
              <a:rPr lang="en-US" altLang="zh-CN" sz="2000" b="1" dirty="0">
                <a:solidFill>
                  <a:srgbClr val="C00000"/>
                </a:solidFill>
                <a:latin typeface="Times New Roman" pitchFamily="18" charset="0"/>
                <a:ea typeface="仿宋_GB2312" pitchFamily="49" charset="-122"/>
                <a:cs typeface="Times New Roman" pitchFamily="18" charset="0"/>
              </a:rPr>
              <a:t>1</a:t>
            </a:r>
            <a:r>
              <a:rPr lang="zh-CN" altLang="en-US" sz="2000" b="1" dirty="0">
                <a:solidFill>
                  <a:srgbClr val="C00000"/>
                </a:solidFill>
                <a:latin typeface="Times New Roman" pitchFamily="18" charset="0"/>
                <a:ea typeface="仿宋_GB2312" pitchFamily="49" charset="-122"/>
                <a:cs typeface="Times New Roman" pitchFamily="18" charset="0"/>
              </a:rPr>
              <a:t>代种群重复上述</a:t>
            </a:r>
            <a:r>
              <a:rPr lang="en-US" altLang="zh-CN" sz="2000" b="1" dirty="0">
                <a:solidFill>
                  <a:srgbClr val="C00000"/>
                </a:solidFill>
                <a:latin typeface="Times New Roman" pitchFamily="18" charset="0"/>
                <a:ea typeface="仿宋_GB2312" pitchFamily="49" charset="-122"/>
                <a:cs typeface="Times New Roman" pitchFamily="18" charset="0"/>
              </a:rPr>
              <a:t>(4)-(6)</a:t>
            </a:r>
            <a:r>
              <a:rPr lang="zh-CN" altLang="en-US" sz="2000" b="1" dirty="0">
                <a:solidFill>
                  <a:srgbClr val="C00000"/>
                </a:solidFill>
                <a:latin typeface="Times New Roman" pitchFamily="18" charset="0"/>
                <a:ea typeface="仿宋_GB2312" pitchFamily="49" charset="-122"/>
                <a:cs typeface="Times New Roman" pitchFamily="18" charset="0"/>
              </a:rPr>
              <a:t>的</a:t>
            </a:r>
            <a:r>
              <a:rPr lang="zh-CN" altLang="en-US" sz="2000" b="1" dirty="0" smtClean="0">
                <a:solidFill>
                  <a:srgbClr val="C00000"/>
                </a:solidFill>
                <a:latin typeface="Times New Roman" pitchFamily="18" charset="0"/>
                <a:ea typeface="仿宋_GB2312" pitchFamily="49" charset="-122"/>
                <a:cs typeface="Times New Roman" pitchFamily="18" charset="0"/>
              </a:rPr>
              <a:t>操作，选择情况如下：</a:t>
            </a:r>
            <a:r>
              <a:rPr lang="zh-CN" altLang="en-US" b="1" dirty="0" smtClean="0">
                <a:solidFill>
                  <a:srgbClr val="C00000"/>
                </a:solidFill>
                <a:latin typeface="Times New Roman" pitchFamily="18" charset="0"/>
                <a:ea typeface="仿宋_GB2312" pitchFamily="49" charset="-122"/>
                <a:cs typeface="Times New Roman" pitchFamily="18" charset="0"/>
              </a:rPr>
              <a:t> </a:t>
            </a:r>
            <a:endParaRPr lang="en-US" altLang="zh-CN" b="1" dirty="0" smtClean="0">
              <a:solidFill>
                <a:srgbClr val="C00000"/>
              </a:solidFill>
              <a:latin typeface="Times New Roman" pitchFamily="18" charset="0"/>
              <a:ea typeface="仿宋_GB2312" pitchFamily="49" charset="-122"/>
              <a:cs typeface="Times New Roman" pitchFamily="18" charset="0"/>
            </a:endParaRPr>
          </a:p>
          <a:p>
            <a:endParaRPr lang="en-US" altLang="zh-CN" b="1" dirty="0">
              <a:solidFill>
                <a:srgbClr val="C00000"/>
              </a:solidFill>
              <a:latin typeface="Times New Roman" pitchFamily="18" charset="0"/>
              <a:ea typeface="仿宋_GB2312" pitchFamily="49" charset="-122"/>
              <a:cs typeface="Times New Roman" pitchFamily="18" charset="0"/>
            </a:endParaRPr>
          </a:p>
          <a:p>
            <a:endParaRPr lang="en-US" altLang="zh-CN" b="1" dirty="0" smtClean="0">
              <a:solidFill>
                <a:srgbClr val="C00000"/>
              </a:solidFill>
              <a:latin typeface="Times New Roman" pitchFamily="18" charset="0"/>
              <a:ea typeface="仿宋_GB2312" pitchFamily="49" charset="-122"/>
              <a:cs typeface="Times New Roman" pitchFamily="18" charset="0"/>
            </a:endParaRPr>
          </a:p>
          <a:p>
            <a:endParaRPr lang="en-US" altLang="zh-CN" b="1" dirty="0">
              <a:solidFill>
                <a:srgbClr val="C00000"/>
              </a:solidFill>
              <a:latin typeface="Times New Roman" pitchFamily="18" charset="0"/>
              <a:ea typeface="仿宋_GB2312" pitchFamily="49" charset="-122"/>
              <a:cs typeface="Times New Roman" pitchFamily="18" charset="0"/>
            </a:endParaRPr>
          </a:p>
          <a:p>
            <a:endParaRPr lang="en-US" altLang="zh-CN" b="1" dirty="0" smtClean="0">
              <a:solidFill>
                <a:srgbClr val="C00000"/>
              </a:solidFill>
              <a:latin typeface="Times New Roman" pitchFamily="18" charset="0"/>
              <a:ea typeface="仿宋_GB2312" pitchFamily="49" charset="-122"/>
              <a:cs typeface="Times New Roman" pitchFamily="18" charset="0"/>
            </a:endParaRPr>
          </a:p>
          <a:p>
            <a:endParaRPr lang="en-US" altLang="zh-CN" b="1" dirty="0">
              <a:solidFill>
                <a:srgbClr val="C00000"/>
              </a:solidFill>
              <a:latin typeface="Times New Roman" pitchFamily="18" charset="0"/>
              <a:ea typeface="仿宋_GB2312" pitchFamily="49" charset="-122"/>
              <a:cs typeface="Times New Roman" pitchFamily="18" charset="0"/>
            </a:endParaRPr>
          </a:p>
          <a:p>
            <a:endParaRPr lang="en-US" altLang="zh-CN" b="1" dirty="0" smtClean="0">
              <a:solidFill>
                <a:srgbClr val="C00000"/>
              </a:solidFill>
              <a:latin typeface="Times New Roman" pitchFamily="18" charset="0"/>
              <a:ea typeface="仿宋_GB2312" pitchFamily="49" charset="-122"/>
              <a:cs typeface="Times New Roman" pitchFamily="18" charset="0"/>
            </a:endParaRPr>
          </a:p>
          <a:p>
            <a:endParaRPr lang="en-US" altLang="zh-CN" b="1" dirty="0">
              <a:solidFill>
                <a:srgbClr val="C00000"/>
              </a:solidFill>
              <a:latin typeface="Times New Roman" pitchFamily="18" charset="0"/>
              <a:ea typeface="仿宋_GB2312" pitchFamily="49" charset="-122"/>
              <a:cs typeface="Times New Roman" pitchFamily="18" charset="0"/>
            </a:endParaRPr>
          </a:p>
          <a:p>
            <a:pPr>
              <a:lnSpc>
                <a:spcPct val="120000"/>
              </a:lnSpc>
              <a:spcBef>
                <a:spcPts val="600"/>
              </a:spcBef>
            </a:pPr>
            <a:r>
              <a:rPr lang="zh-CN" altLang="en-US" sz="2000" dirty="0" smtClean="0">
                <a:latin typeface="Times New Roman" pitchFamily="18" charset="0"/>
                <a:ea typeface="仿宋_GB2312" pitchFamily="49" charset="-122"/>
                <a:cs typeface="Times New Roman" pitchFamily="18" charset="0"/>
              </a:rPr>
              <a:t>其中</a:t>
            </a:r>
            <a:r>
              <a:rPr lang="zh-CN" altLang="en-US" sz="2000" dirty="0">
                <a:latin typeface="Times New Roman" pitchFamily="18" charset="0"/>
                <a:ea typeface="仿宋_GB2312" pitchFamily="49" charset="-122"/>
                <a:cs typeface="Times New Roman" pitchFamily="18" charset="0"/>
              </a:rPr>
              <a:t>若假设按轮盘赌选择时依次生成的</a:t>
            </a:r>
            <a:r>
              <a:rPr lang="en-US" altLang="zh-CN" sz="2000" dirty="0">
                <a:latin typeface="Times New Roman" pitchFamily="18" charset="0"/>
                <a:ea typeface="仿宋_GB2312" pitchFamily="49" charset="-122"/>
                <a:cs typeface="Times New Roman" pitchFamily="18" charset="0"/>
              </a:rPr>
              <a:t>4</a:t>
            </a:r>
            <a:r>
              <a:rPr lang="zh-CN" altLang="en-US" sz="2000" dirty="0">
                <a:latin typeface="Times New Roman" pitchFamily="18" charset="0"/>
                <a:ea typeface="仿宋_GB2312" pitchFamily="49" charset="-122"/>
                <a:cs typeface="Times New Roman" pitchFamily="18" charset="0"/>
              </a:rPr>
              <a:t>个随机数为</a:t>
            </a:r>
            <a:r>
              <a:rPr lang="en-US" altLang="zh-CN" sz="2000" dirty="0">
                <a:latin typeface="Times New Roman" pitchFamily="18" charset="0"/>
                <a:ea typeface="仿宋_GB2312" pitchFamily="49" charset="-122"/>
                <a:cs typeface="Times New Roman" pitchFamily="18" charset="0"/>
              </a:rPr>
              <a:t>0.14</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0.51</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0.24</a:t>
            </a:r>
            <a:r>
              <a:rPr lang="zh-CN" altLang="en-US" sz="2000" dirty="0">
                <a:latin typeface="Times New Roman" pitchFamily="18" charset="0"/>
                <a:ea typeface="仿宋_GB2312" pitchFamily="49" charset="-122"/>
                <a:cs typeface="Times New Roman" pitchFamily="18" charset="0"/>
              </a:rPr>
              <a:t>和</a:t>
            </a:r>
            <a:r>
              <a:rPr lang="en-US" altLang="zh-CN" sz="2000" dirty="0">
                <a:latin typeface="Times New Roman" pitchFamily="18" charset="0"/>
                <a:ea typeface="仿宋_GB2312" pitchFamily="49" charset="-122"/>
                <a:cs typeface="Times New Roman" pitchFamily="18" charset="0"/>
              </a:rPr>
              <a:t>0.82</a:t>
            </a:r>
            <a:r>
              <a:rPr lang="zh-CN" altLang="en-US" sz="2000" dirty="0">
                <a:latin typeface="Times New Roman" pitchFamily="18" charset="0"/>
                <a:ea typeface="仿宋_GB2312" pitchFamily="49" charset="-122"/>
                <a:cs typeface="Times New Roman" pitchFamily="18" charset="0"/>
              </a:rPr>
              <a:t>，经选择后得到的新的种群为：</a:t>
            </a:r>
          </a:p>
          <a:p>
            <a:pPr>
              <a:spcBef>
                <a:spcPts val="600"/>
              </a:spcBef>
            </a:pPr>
            <a:r>
              <a:rPr lang="zh-CN" altLang="en-US" sz="2000" dirty="0">
                <a:latin typeface="Times New Roman" pitchFamily="18" charset="0"/>
                <a:ea typeface="仿宋_GB2312" pitchFamily="49" charset="-122"/>
                <a:cs typeface="Times New Roman" pitchFamily="18" charset="0"/>
              </a:rPr>
              <a:t>    </a:t>
            </a:r>
            <a:r>
              <a:rPr lang="zh-CN" altLang="en-US" sz="2000" dirty="0" smtClean="0">
                <a:latin typeface="Times New Roman" pitchFamily="18" charset="0"/>
                <a:ea typeface="仿宋_GB2312" pitchFamily="49" charset="-122"/>
                <a:cs typeface="Times New Roman" pitchFamily="18" charset="0"/>
              </a:rPr>
              <a:t>       </a:t>
            </a:r>
            <a:r>
              <a:rPr lang="en-US" altLang="zh-CN" sz="2000" dirty="0" smtClean="0">
                <a:latin typeface="Times New Roman" pitchFamily="18" charset="0"/>
                <a:ea typeface="仿宋_GB2312" pitchFamily="49" charset="-122"/>
                <a:cs typeface="Times New Roman" pitchFamily="18" charset="0"/>
              </a:rPr>
              <a:t>S</a:t>
            </a:r>
            <a:r>
              <a:rPr lang="en-US" altLang="zh-CN" sz="2000" baseline="-25000" dirty="0" smtClean="0">
                <a:latin typeface="Times New Roman" pitchFamily="18" charset="0"/>
                <a:ea typeface="仿宋_GB2312" pitchFamily="49" charset="-122"/>
                <a:cs typeface="Times New Roman" pitchFamily="18" charset="0"/>
              </a:rPr>
              <a:t>11</a:t>
            </a:r>
            <a:r>
              <a:rPr lang="en-US" altLang="zh-CN" sz="2000" dirty="0" smtClean="0">
                <a:latin typeface="Times New Roman" pitchFamily="18" charset="0"/>
                <a:ea typeface="仿宋_GB2312" pitchFamily="49" charset="-122"/>
                <a:cs typeface="Times New Roman" pitchFamily="18" charset="0"/>
              </a:rPr>
              <a:t>=10001       S</a:t>
            </a:r>
            <a:r>
              <a:rPr lang="en-US" altLang="zh-CN" sz="2000" baseline="-25000" dirty="0" smtClean="0">
                <a:latin typeface="Times New Roman" pitchFamily="18" charset="0"/>
                <a:ea typeface="仿宋_GB2312" pitchFamily="49" charset="-122"/>
                <a:cs typeface="Times New Roman" pitchFamily="18" charset="0"/>
              </a:rPr>
              <a:t>12</a:t>
            </a:r>
            <a:r>
              <a:rPr lang="en-US" altLang="zh-CN" sz="2000" dirty="0" smtClean="0">
                <a:latin typeface="Times New Roman" pitchFamily="18" charset="0"/>
                <a:ea typeface="仿宋_GB2312" pitchFamily="49" charset="-122"/>
                <a:cs typeface="Times New Roman" pitchFamily="18" charset="0"/>
              </a:rPr>
              <a:t>=11010       S</a:t>
            </a:r>
            <a:r>
              <a:rPr lang="en-US" altLang="zh-CN" sz="2000" baseline="-25000" dirty="0" smtClean="0">
                <a:latin typeface="Times New Roman" pitchFamily="18" charset="0"/>
                <a:ea typeface="仿宋_GB2312" pitchFamily="49" charset="-122"/>
                <a:cs typeface="Times New Roman" pitchFamily="18" charset="0"/>
              </a:rPr>
              <a:t>13</a:t>
            </a:r>
            <a:r>
              <a:rPr lang="en-US" altLang="zh-CN" sz="2000" dirty="0" smtClean="0">
                <a:latin typeface="Times New Roman" pitchFamily="18" charset="0"/>
                <a:ea typeface="仿宋_GB2312" pitchFamily="49" charset="-122"/>
                <a:cs typeface="Times New Roman" pitchFamily="18" charset="0"/>
              </a:rPr>
              <a:t>=11010        </a:t>
            </a:r>
            <a:r>
              <a:rPr lang="en-US" altLang="zh-CN" sz="2000" dirty="0">
                <a:latin typeface="Times New Roman" pitchFamily="18" charset="0"/>
                <a:ea typeface="仿宋_GB2312" pitchFamily="49" charset="-122"/>
                <a:cs typeface="Times New Roman" pitchFamily="18" charset="0"/>
              </a:rPr>
              <a:t>S</a:t>
            </a:r>
            <a:r>
              <a:rPr lang="en-US" altLang="zh-CN" sz="2000" baseline="-25000" dirty="0">
                <a:latin typeface="Times New Roman" pitchFamily="18" charset="0"/>
                <a:ea typeface="仿宋_GB2312" pitchFamily="49" charset="-122"/>
                <a:cs typeface="Times New Roman" pitchFamily="18" charset="0"/>
              </a:rPr>
              <a:t>14</a:t>
            </a:r>
            <a:r>
              <a:rPr lang="en-US" altLang="zh-CN" sz="2000" dirty="0">
                <a:latin typeface="Times New Roman" pitchFamily="18" charset="0"/>
                <a:ea typeface="仿宋_GB2312" pitchFamily="49" charset="-122"/>
                <a:cs typeface="Times New Roman" pitchFamily="18" charset="0"/>
              </a:rPr>
              <a:t>=11001</a:t>
            </a:r>
          </a:p>
          <a:p>
            <a:pPr>
              <a:spcBef>
                <a:spcPts val="600"/>
              </a:spcBef>
            </a:pPr>
            <a:r>
              <a:rPr lang="zh-CN" altLang="en-US" sz="2000" dirty="0" smtClean="0">
                <a:latin typeface="Times New Roman" pitchFamily="18" charset="0"/>
                <a:ea typeface="仿宋_GB2312" pitchFamily="49" charset="-122"/>
                <a:cs typeface="Times New Roman" pitchFamily="18" charset="0"/>
              </a:rPr>
              <a:t>可以</a:t>
            </a:r>
            <a:r>
              <a:rPr lang="zh-CN" altLang="en-US" sz="2000" dirty="0">
                <a:latin typeface="Times New Roman" pitchFamily="18" charset="0"/>
                <a:ea typeface="仿宋_GB2312" pitchFamily="49" charset="-122"/>
                <a:cs typeface="Times New Roman" pitchFamily="18" charset="0"/>
              </a:rPr>
              <a:t>看出，染色体</a:t>
            </a:r>
            <a:r>
              <a:rPr lang="en-US" altLang="zh-CN" sz="2000" dirty="0">
                <a:latin typeface="Times New Roman" pitchFamily="18" charset="0"/>
                <a:ea typeface="仿宋_GB2312" pitchFamily="49" charset="-122"/>
                <a:cs typeface="Times New Roman" pitchFamily="18" charset="0"/>
              </a:rPr>
              <a:t>11010</a:t>
            </a:r>
            <a:r>
              <a:rPr lang="zh-CN" altLang="en-US" sz="2000" dirty="0">
                <a:latin typeface="Times New Roman" pitchFamily="18" charset="0"/>
                <a:ea typeface="仿宋_GB2312" pitchFamily="49" charset="-122"/>
                <a:cs typeface="Times New Roman" pitchFamily="18" charset="0"/>
              </a:rPr>
              <a:t>被选择了</a:t>
            </a:r>
            <a:r>
              <a:rPr lang="en-US" altLang="zh-CN" sz="2000" dirty="0">
                <a:latin typeface="Times New Roman" pitchFamily="18" charset="0"/>
                <a:ea typeface="仿宋_GB2312" pitchFamily="49" charset="-122"/>
                <a:cs typeface="Times New Roman" pitchFamily="18" charset="0"/>
              </a:rPr>
              <a:t>2</a:t>
            </a:r>
            <a:r>
              <a:rPr lang="zh-CN" altLang="en-US" sz="2000" dirty="0">
                <a:latin typeface="Times New Roman" pitchFamily="18" charset="0"/>
                <a:ea typeface="仿宋_GB2312" pitchFamily="49" charset="-122"/>
                <a:cs typeface="Times New Roman" pitchFamily="18" charset="0"/>
              </a:rPr>
              <a:t>次，而原染色体</a:t>
            </a:r>
            <a:r>
              <a:rPr lang="en-US" altLang="zh-CN" sz="2000" dirty="0">
                <a:latin typeface="Times New Roman" pitchFamily="18" charset="0"/>
                <a:ea typeface="仿宋_GB2312" pitchFamily="49" charset="-122"/>
                <a:cs typeface="Times New Roman" pitchFamily="18" charset="0"/>
              </a:rPr>
              <a:t>01101</a:t>
            </a:r>
            <a:r>
              <a:rPr lang="zh-CN" altLang="en-US" sz="2000" dirty="0">
                <a:latin typeface="Times New Roman" pitchFamily="18" charset="0"/>
                <a:ea typeface="仿宋_GB2312" pitchFamily="49" charset="-122"/>
                <a:cs typeface="Times New Roman" pitchFamily="18" charset="0"/>
              </a:rPr>
              <a:t>则因适应值太小而被淘汰。 </a:t>
            </a:r>
          </a:p>
        </p:txBody>
      </p:sp>
      <p:sp>
        <p:nvSpPr>
          <p:cNvPr id="5" name="Text Box 3"/>
          <p:cNvSpPr txBox="1">
            <a:spLocks noChangeArrowheads="1"/>
          </p:cNvSpPr>
          <p:nvPr/>
        </p:nvSpPr>
        <p:spPr bwMode="auto">
          <a:xfrm>
            <a:off x="1845153" y="7749"/>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graphicFrame>
        <p:nvGraphicFramePr>
          <p:cNvPr id="6" name="Group 65"/>
          <p:cNvGraphicFramePr>
            <a:graphicFrameLocks noGrp="1"/>
          </p:cNvGraphicFramePr>
          <p:nvPr>
            <p:extLst>
              <p:ext uri="{D42A27DB-BD31-4B8C-83A1-F6EECF244321}">
                <p14:modId xmlns:p14="http://schemas.microsoft.com/office/powerpoint/2010/main" val="1473570967"/>
              </p:ext>
            </p:extLst>
          </p:nvPr>
        </p:nvGraphicFramePr>
        <p:xfrm>
          <a:off x="404662" y="2904068"/>
          <a:ext cx="8064500" cy="1756923"/>
        </p:xfrm>
        <a:graphic>
          <a:graphicData uri="http://schemas.openxmlformats.org/drawingml/2006/table">
            <a:tbl>
              <a:tblPr/>
              <a:tblGrid>
                <a:gridCol w="647700"/>
                <a:gridCol w="2089150"/>
                <a:gridCol w="539750"/>
                <a:gridCol w="936625"/>
                <a:gridCol w="1079500"/>
                <a:gridCol w="1584325"/>
                <a:gridCol w="1187450"/>
              </a:tblGrid>
              <a:tr h="31868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dirty="0" smtClean="0">
                          <a:ln>
                            <a:noFill/>
                          </a:ln>
                          <a:solidFill>
                            <a:srgbClr val="0000CC"/>
                          </a:solidFill>
                          <a:effectLst/>
                          <a:latin typeface="Arial" charset="0"/>
                          <a:ea typeface="宋体" pitchFamily="2" charset="-122"/>
                        </a:rPr>
                        <a:t>编号</a:t>
                      </a:r>
                      <a:endParaRPr kumimoji="0" lang="zh-CN" altLang="en-US" sz="1600" b="1" i="0" u="none" strike="noStrike" cap="none" normalizeH="0" baseline="0" dirty="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smtClean="0">
                          <a:ln>
                            <a:noFill/>
                          </a:ln>
                          <a:solidFill>
                            <a:srgbClr val="0000CC"/>
                          </a:solidFill>
                          <a:effectLst/>
                          <a:latin typeface="Arial" charset="0"/>
                          <a:ea typeface="宋体" pitchFamily="2" charset="-122"/>
                        </a:rPr>
                        <a:t>个体串（染色体）</a:t>
                      </a:r>
                      <a:endParaRPr kumimoji="0" lang="zh-CN" altLang="en-US" sz="16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altLang="zh-CN" sz="1600" b="1" i="0" u="none" strike="noStrike" cap="none" normalizeH="0" baseline="0" smtClean="0">
                          <a:ln>
                            <a:noFill/>
                          </a:ln>
                          <a:solidFill>
                            <a:srgbClr val="0000CC"/>
                          </a:solidFill>
                          <a:effectLst/>
                          <a:latin typeface="Arial" charset="0"/>
                          <a:ea typeface="宋体" pitchFamily="2" charset="-122"/>
                        </a:rPr>
                        <a:t> x</a:t>
                      </a:r>
                      <a:endParaRPr kumimoji="0" lang="en-US" altLang="zh-CN" sz="16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smtClean="0">
                          <a:ln>
                            <a:noFill/>
                          </a:ln>
                          <a:solidFill>
                            <a:srgbClr val="0000CC"/>
                          </a:solidFill>
                          <a:effectLst/>
                          <a:latin typeface="Arial" charset="0"/>
                          <a:ea typeface="宋体" pitchFamily="2" charset="-122"/>
                        </a:rPr>
                        <a:t>适应值</a:t>
                      </a:r>
                      <a:endParaRPr kumimoji="0" lang="zh-CN" altLang="en-US" sz="16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smtClean="0">
                          <a:ln>
                            <a:noFill/>
                          </a:ln>
                          <a:solidFill>
                            <a:srgbClr val="0000CC"/>
                          </a:solidFill>
                          <a:effectLst/>
                          <a:latin typeface="Arial" charset="0"/>
                          <a:ea typeface="宋体" pitchFamily="2" charset="-122"/>
                        </a:rPr>
                        <a:t>百分比</a:t>
                      </a:r>
                      <a:r>
                        <a:rPr kumimoji="0" lang="fr-FR" altLang="zh-CN" sz="1600" b="1" i="0" u="none" strike="noStrike" cap="none" normalizeH="0" baseline="0" smtClean="0">
                          <a:ln>
                            <a:noFill/>
                          </a:ln>
                          <a:solidFill>
                            <a:srgbClr val="0000CC"/>
                          </a:solidFill>
                          <a:effectLst/>
                          <a:latin typeface="Arial" charset="0"/>
                          <a:ea typeface="宋体" pitchFamily="2" charset="-122"/>
                        </a:rPr>
                        <a:t>%</a:t>
                      </a:r>
                      <a:endParaRPr kumimoji="0" lang="en-US" altLang="zh-CN" sz="16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dirty="0" smtClean="0">
                          <a:ln>
                            <a:noFill/>
                          </a:ln>
                          <a:solidFill>
                            <a:srgbClr val="0000CC"/>
                          </a:solidFill>
                          <a:effectLst/>
                          <a:latin typeface="Arial" charset="0"/>
                          <a:ea typeface="宋体" pitchFamily="2" charset="-122"/>
                        </a:rPr>
                        <a:t>累计百分比</a:t>
                      </a:r>
                      <a:r>
                        <a:rPr kumimoji="0" lang="fr-FR" altLang="zh-CN" sz="1600" b="1" i="0" u="none" strike="noStrike" cap="none" normalizeH="0" baseline="0" dirty="0" smtClean="0">
                          <a:ln>
                            <a:noFill/>
                          </a:ln>
                          <a:solidFill>
                            <a:srgbClr val="0000CC"/>
                          </a:solidFill>
                          <a:effectLst/>
                          <a:latin typeface="Arial" charset="0"/>
                          <a:ea typeface="宋体" pitchFamily="2" charset="-122"/>
                        </a:rPr>
                        <a:t>%</a:t>
                      </a:r>
                      <a:endParaRPr kumimoji="0" lang="en-US" altLang="zh-CN" sz="1600" b="1" i="0" u="none" strike="noStrike" cap="none" normalizeH="0" baseline="0" dirty="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fr-FR" sz="1600" b="1" i="0" u="none" strike="noStrike" cap="none" normalizeH="0" baseline="0" smtClean="0">
                          <a:ln>
                            <a:noFill/>
                          </a:ln>
                          <a:solidFill>
                            <a:srgbClr val="0000CC"/>
                          </a:solidFill>
                          <a:effectLst/>
                          <a:latin typeface="Arial" charset="0"/>
                          <a:ea typeface="宋体" pitchFamily="2" charset="-122"/>
                        </a:rPr>
                        <a:t>选中次数</a:t>
                      </a:r>
                      <a:endParaRPr kumimoji="0" lang="zh-CN" altLang="en-US" sz="1600" b="1" i="0" u="none" strike="noStrike" cap="none" normalizeH="0" baseline="0" smtClean="0">
                        <a:ln>
                          <a:noFill/>
                        </a:ln>
                        <a:solidFill>
                          <a:srgbClr val="0000CC"/>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9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600" b="1" i="0" u="none" strike="noStrike" cap="none" normalizeH="0" baseline="-25000" smtClean="0">
                          <a:ln>
                            <a:noFill/>
                          </a:ln>
                          <a:solidFill>
                            <a:srgbClr val="0000CC"/>
                          </a:solidFill>
                          <a:effectLst/>
                          <a:latin typeface="Times New Roman" pitchFamily="18" charset="0"/>
                          <a:ea typeface="宋体" pitchFamily="2" charset="-122"/>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10001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289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16.43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rgbClr val="0000CC"/>
                          </a:solidFill>
                          <a:effectLst/>
                          <a:latin typeface="宋体" pitchFamily="2" charset="-122"/>
                          <a:ea typeface="宋体" pitchFamily="2" charset="-122"/>
                        </a:rPr>
                        <a:t>16.437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70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600" b="1" i="0" u="none" strike="noStrike" cap="none" normalizeH="0" baseline="-25000" smtClean="0">
                          <a:ln>
                            <a:noFill/>
                          </a:ln>
                          <a:solidFill>
                            <a:srgbClr val="0000CC"/>
                          </a:solidFill>
                          <a:effectLst/>
                          <a:latin typeface="Times New Roman" pitchFamily="18" charset="0"/>
                          <a:ea typeface="宋体" pitchFamily="2" charset="-122"/>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11010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26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676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38.43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54.86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27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600" b="1" i="0" u="none" strike="noStrike" cap="none" normalizeH="0" baseline="-25000" smtClean="0">
                          <a:ln>
                            <a:noFill/>
                          </a:ln>
                          <a:solidFill>
                            <a:srgbClr val="0000CC"/>
                          </a:solidFill>
                          <a:effectLst/>
                          <a:latin typeface="Times New Roman" pitchFamily="18" charset="0"/>
                          <a:ea typeface="宋体" pitchFamily="2" charset="-122"/>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01101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169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9.61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64.47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rgbClr val="0000CC"/>
                          </a:solidFill>
                          <a:effectLst/>
                          <a:latin typeface="宋体" pitchFamily="2" charset="-122"/>
                          <a:ea typeface="宋体" pitchFamily="2" charset="-122"/>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600" b="1" i="0" u="none" strike="noStrike" cap="none" normalizeH="0" baseline="-25000" smtClean="0">
                          <a:ln>
                            <a:noFill/>
                          </a:ln>
                          <a:solidFill>
                            <a:srgbClr val="0000CC"/>
                          </a:solidFill>
                          <a:effectLst/>
                          <a:latin typeface="Times New Roman" pitchFamily="18" charset="0"/>
                          <a:ea typeface="宋体" pitchFamily="2" charset="-122"/>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rgbClr val="0000CC"/>
                          </a:solidFill>
                          <a:effectLst/>
                          <a:latin typeface="宋体" pitchFamily="2" charset="-122"/>
                          <a:ea typeface="宋体" pitchFamily="2" charset="-122"/>
                        </a:rPr>
                        <a:t>35.53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smtClean="0">
                          <a:ln>
                            <a:noFill/>
                          </a:ln>
                          <a:solidFill>
                            <a:srgbClr val="0000CC"/>
                          </a:solidFill>
                          <a:effectLst/>
                          <a:latin typeface="宋体" pitchFamily="2" charset="-122"/>
                          <a:ea typeface="宋体" pitchFamily="2" charset="-122"/>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i="0" u="none" strike="noStrike" cap="none" normalizeH="0" baseline="0" dirty="0" smtClean="0">
                          <a:ln>
                            <a:noFill/>
                          </a:ln>
                          <a:solidFill>
                            <a:srgbClr val="0000CC"/>
                          </a:solidFill>
                          <a:effectLst/>
                          <a:latin typeface="宋体" pitchFamily="2" charset="-122"/>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ext Box 2"/>
          <p:cNvSpPr txBox="1">
            <a:spLocks noChangeArrowheads="1"/>
          </p:cNvSpPr>
          <p:nvPr/>
        </p:nvSpPr>
        <p:spPr bwMode="auto">
          <a:xfrm>
            <a:off x="179388" y="1304925"/>
            <a:ext cx="8785225"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fr-FR" sz="2000" dirty="0" smtClean="0">
                <a:latin typeface="Times New Roman" pitchFamily="18" charset="0"/>
                <a:ea typeface="仿宋_GB2312" pitchFamily="49" charset="-122"/>
                <a:cs typeface="Times New Roman" pitchFamily="18" charset="0"/>
              </a:rPr>
              <a:t>对</a:t>
            </a:r>
            <a:r>
              <a:rPr lang="zh-CN" altLang="fr-FR" sz="2000" dirty="0">
                <a:latin typeface="Times New Roman" pitchFamily="18" charset="0"/>
                <a:ea typeface="仿宋_GB2312" pitchFamily="49" charset="-122"/>
                <a:cs typeface="Times New Roman" pitchFamily="18" charset="0"/>
              </a:rPr>
              <a:t>第</a:t>
            </a:r>
            <a:r>
              <a:rPr lang="fr-FR" altLang="zh-CN" sz="2000" dirty="0">
                <a:latin typeface="Times New Roman" pitchFamily="18" charset="0"/>
                <a:ea typeface="仿宋_GB2312" pitchFamily="49" charset="-122"/>
                <a:cs typeface="Times New Roman" pitchFamily="18" charset="0"/>
              </a:rPr>
              <a:t>1</a:t>
            </a:r>
            <a:r>
              <a:rPr lang="zh-CN" altLang="fr-FR" sz="2000" dirty="0">
                <a:latin typeface="Times New Roman" pitchFamily="18" charset="0"/>
                <a:ea typeface="仿宋_GB2312" pitchFamily="49" charset="-122"/>
                <a:cs typeface="Times New Roman" pitchFamily="18" charset="0"/>
              </a:rPr>
              <a:t>代种群，其交叉</a:t>
            </a:r>
            <a:r>
              <a:rPr lang="zh-CN" altLang="fr-FR" sz="2000" dirty="0" smtClean="0">
                <a:latin typeface="Times New Roman" pitchFamily="18" charset="0"/>
                <a:ea typeface="仿宋_GB2312" pitchFamily="49" charset="-122"/>
                <a:cs typeface="Times New Roman" pitchFamily="18" charset="0"/>
              </a:rPr>
              <a:t>情况</a:t>
            </a:r>
            <a:r>
              <a:rPr lang="zh-CN" altLang="en-US" sz="2000" dirty="0" smtClean="0">
                <a:latin typeface="Times New Roman" pitchFamily="18" charset="0"/>
                <a:ea typeface="仿宋_GB2312" pitchFamily="49" charset="-122"/>
                <a:cs typeface="Times New Roman" pitchFamily="18" charset="0"/>
              </a:rPr>
              <a:t>：</a:t>
            </a:r>
            <a:endParaRPr lang="zh-CN" altLang="fr-FR" sz="2000" dirty="0">
              <a:latin typeface="Times New Roman" pitchFamily="18" charset="0"/>
              <a:ea typeface="仿宋_GB2312" pitchFamily="49" charset="-122"/>
              <a:cs typeface="Times New Roman" pitchFamily="18" charset="0"/>
            </a:endParaRPr>
          </a:p>
          <a:p>
            <a:endParaRPr lang="en-US" altLang="zh-CN" sz="2000" dirty="0" smtClean="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endParaRPr lang="zh-CN" altLang="fr-FR" sz="2000" dirty="0">
              <a:latin typeface="Times New Roman" pitchFamily="18" charset="0"/>
              <a:ea typeface="仿宋_GB2312" pitchFamily="49" charset="-122"/>
              <a:cs typeface="Times New Roman" pitchFamily="18" charset="0"/>
            </a:endParaRPr>
          </a:p>
          <a:p>
            <a:pPr>
              <a:lnSpc>
                <a:spcPct val="120000"/>
              </a:lnSpc>
              <a:spcBef>
                <a:spcPts val="1200"/>
              </a:spcBef>
            </a:pPr>
            <a:r>
              <a:rPr lang="zh-CN" altLang="fr-FR" sz="2000" dirty="0">
                <a:latin typeface="Times New Roman" pitchFamily="18" charset="0"/>
                <a:ea typeface="仿宋_GB2312" pitchFamily="49" charset="-122"/>
                <a:cs typeface="Times New Roman" pitchFamily="18" charset="0"/>
              </a:rPr>
              <a:t>可见，经杂交后得到的新的种群为：</a:t>
            </a:r>
          </a:p>
          <a:p>
            <a:pPr>
              <a:lnSpc>
                <a:spcPct val="120000"/>
              </a:lnSpc>
              <a:spcBef>
                <a:spcPts val="1200"/>
              </a:spcBef>
            </a:pPr>
            <a:r>
              <a:rPr lang="fr-FR" altLang="zh-CN" sz="2000" dirty="0">
                <a:latin typeface="Times New Roman" pitchFamily="18" charset="0"/>
                <a:ea typeface="仿宋_GB2312" pitchFamily="49" charset="-122"/>
                <a:cs typeface="Times New Roman" pitchFamily="18" charset="0"/>
              </a:rPr>
              <a:t>    </a:t>
            </a:r>
            <a:r>
              <a:rPr lang="fr-FR" altLang="zh-CN" sz="2000" dirty="0" smtClean="0">
                <a:latin typeface="Times New Roman" pitchFamily="18" charset="0"/>
                <a:ea typeface="仿宋_GB2312" pitchFamily="49" charset="-122"/>
                <a:cs typeface="Times New Roman" pitchFamily="18" charset="0"/>
              </a:rPr>
              <a:t>S</a:t>
            </a:r>
            <a:r>
              <a:rPr lang="fr-FR" altLang="zh-CN" sz="2000" baseline="-25000" dirty="0" smtClean="0">
                <a:latin typeface="Times New Roman" pitchFamily="18" charset="0"/>
                <a:ea typeface="仿宋_GB2312" pitchFamily="49" charset="-122"/>
                <a:cs typeface="Times New Roman" pitchFamily="18" charset="0"/>
              </a:rPr>
              <a:t>11</a:t>
            </a:r>
            <a:r>
              <a:rPr lang="fr-FR" altLang="zh-CN" sz="2000" dirty="0" smtClean="0">
                <a:latin typeface="Times New Roman" pitchFamily="18" charset="0"/>
                <a:ea typeface="仿宋_GB2312" pitchFamily="49" charset="-122"/>
                <a:cs typeface="Times New Roman" pitchFamily="18" charset="0"/>
              </a:rPr>
              <a:t>=10010        S</a:t>
            </a:r>
            <a:r>
              <a:rPr lang="fr-FR" altLang="zh-CN" sz="2000" baseline="-25000" dirty="0" smtClean="0">
                <a:latin typeface="Times New Roman" pitchFamily="18" charset="0"/>
                <a:ea typeface="仿宋_GB2312" pitchFamily="49" charset="-122"/>
                <a:cs typeface="Times New Roman" pitchFamily="18" charset="0"/>
              </a:rPr>
              <a:t>12</a:t>
            </a:r>
            <a:r>
              <a:rPr lang="fr-FR" altLang="zh-CN" sz="2000" dirty="0" smtClean="0">
                <a:latin typeface="Times New Roman" pitchFamily="18" charset="0"/>
                <a:ea typeface="仿宋_GB2312" pitchFamily="49" charset="-122"/>
                <a:cs typeface="Times New Roman" pitchFamily="18" charset="0"/>
              </a:rPr>
              <a:t>=11001         S</a:t>
            </a:r>
            <a:r>
              <a:rPr lang="fr-FR" altLang="zh-CN" sz="2000" baseline="-25000" dirty="0" smtClean="0">
                <a:latin typeface="Times New Roman" pitchFamily="18" charset="0"/>
                <a:ea typeface="仿宋_GB2312" pitchFamily="49" charset="-122"/>
                <a:cs typeface="Times New Roman" pitchFamily="18" charset="0"/>
              </a:rPr>
              <a:t>13</a:t>
            </a:r>
            <a:r>
              <a:rPr lang="fr-FR" altLang="zh-CN" sz="2000" dirty="0" smtClean="0">
                <a:latin typeface="Times New Roman" pitchFamily="18" charset="0"/>
                <a:ea typeface="仿宋_GB2312" pitchFamily="49" charset="-122"/>
                <a:cs typeface="Times New Roman" pitchFamily="18" charset="0"/>
              </a:rPr>
              <a:t>=11001        </a:t>
            </a:r>
            <a:r>
              <a:rPr lang="fr-FR" altLang="zh-CN" sz="2000" dirty="0">
                <a:latin typeface="Times New Roman" pitchFamily="18" charset="0"/>
                <a:ea typeface="仿宋_GB2312" pitchFamily="49" charset="-122"/>
                <a:cs typeface="Times New Roman" pitchFamily="18" charset="0"/>
              </a:rPr>
              <a:t>S</a:t>
            </a:r>
            <a:r>
              <a:rPr lang="fr-FR" altLang="zh-CN" sz="2000" baseline="-25000" dirty="0">
                <a:latin typeface="Times New Roman" pitchFamily="18" charset="0"/>
                <a:ea typeface="仿宋_GB2312" pitchFamily="49" charset="-122"/>
                <a:cs typeface="Times New Roman" pitchFamily="18" charset="0"/>
              </a:rPr>
              <a:t>14</a:t>
            </a:r>
            <a:r>
              <a:rPr lang="fr-FR" altLang="zh-CN" sz="2000" dirty="0">
                <a:latin typeface="Times New Roman" pitchFamily="18" charset="0"/>
                <a:ea typeface="仿宋_GB2312" pitchFamily="49" charset="-122"/>
                <a:cs typeface="Times New Roman" pitchFamily="18" charset="0"/>
              </a:rPr>
              <a:t>=11010</a:t>
            </a:r>
          </a:p>
          <a:p>
            <a:pPr>
              <a:lnSpc>
                <a:spcPct val="120000"/>
              </a:lnSpc>
              <a:spcBef>
                <a:spcPts val="1200"/>
              </a:spcBef>
            </a:pPr>
            <a:r>
              <a:rPr lang="zh-CN" altLang="fr-FR" sz="2000" dirty="0">
                <a:latin typeface="Times New Roman" pitchFamily="18" charset="0"/>
                <a:ea typeface="仿宋_GB2312" pitchFamily="49" charset="-122"/>
                <a:cs typeface="Times New Roman" pitchFamily="18" charset="0"/>
              </a:rPr>
              <a:t>    </a:t>
            </a:r>
            <a:r>
              <a:rPr lang="zh-CN" altLang="fr-FR" sz="2000" b="1" dirty="0">
                <a:solidFill>
                  <a:srgbClr val="FF0000"/>
                </a:solidFill>
                <a:latin typeface="Times New Roman" pitchFamily="18" charset="0"/>
                <a:ea typeface="仿宋_GB2312" pitchFamily="49" charset="-122"/>
                <a:cs typeface="Times New Roman" pitchFamily="18" charset="0"/>
              </a:rPr>
              <a:t>可以看出，第</a:t>
            </a:r>
            <a:r>
              <a:rPr lang="fr-FR" altLang="zh-CN" sz="2000" b="1" dirty="0">
                <a:solidFill>
                  <a:srgbClr val="FF0000"/>
                </a:solidFill>
                <a:latin typeface="Times New Roman" pitchFamily="18" charset="0"/>
                <a:ea typeface="仿宋_GB2312" pitchFamily="49" charset="-122"/>
                <a:cs typeface="Times New Roman" pitchFamily="18" charset="0"/>
              </a:rPr>
              <a:t>3</a:t>
            </a:r>
            <a:r>
              <a:rPr lang="zh-CN" altLang="fr-FR" sz="2000" b="1" dirty="0">
                <a:solidFill>
                  <a:srgbClr val="FF0000"/>
                </a:solidFill>
                <a:latin typeface="Times New Roman" pitchFamily="18" charset="0"/>
                <a:ea typeface="仿宋_GB2312" pitchFamily="49" charset="-122"/>
                <a:cs typeface="Times New Roman" pitchFamily="18" charset="0"/>
              </a:rPr>
              <a:t>位基因均为</a:t>
            </a:r>
            <a:r>
              <a:rPr lang="fr-FR" altLang="zh-CN" sz="2000" b="1" dirty="0">
                <a:solidFill>
                  <a:srgbClr val="FF0000"/>
                </a:solidFill>
                <a:latin typeface="Times New Roman" pitchFamily="18" charset="0"/>
                <a:ea typeface="仿宋_GB2312" pitchFamily="49" charset="-122"/>
                <a:cs typeface="Times New Roman" pitchFamily="18" charset="0"/>
              </a:rPr>
              <a:t>0</a:t>
            </a:r>
            <a:r>
              <a:rPr lang="zh-CN" altLang="fr-FR" sz="2000" b="1" dirty="0">
                <a:solidFill>
                  <a:srgbClr val="FF0000"/>
                </a:solidFill>
                <a:latin typeface="Times New Roman" pitchFamily="18" charset="0"/>
                <a:ea typeface="仿宋_GB2312" pitchFamily="49" charset="-122"/>
                <a:cs typeface="Times New Roman" pitchFamily="18" charset="0"/>
              </a:rPr>
              <a:t>，已经不可能通过交配达到最优解。这种过早陷入局部最优解的现象称为早熟。为解决这一问题，需要采用变异操作</a:t>
            </a:r>
            <a:r>
              <a:rPr lang="zh-CN" altLang="fr-FR" sz="2000" dirty="0">
                <a:latin typeface="Times New Roman" pitchFamily="18" charset="0"/>
                <a:ea typeface="仿宋_GB2312" pitchFamily="49" charset="-122"/>
                <a:cs typeface="Times New Roman" pitchFamily="18" charset="0"/>
              </a:rPr>
              <a:t>。</a:t>
            </a:r>
            <a:endParaRPr lang="zh-CN" altLang="en-US" sz="2000" dirty="0">
              <a:latin typeface="Times New Roman" pitchFamily="18" charset="0"/>
              <a:ea typeface="仿宋_GB2312" pitchFamily="49" charset="-122"/>
              <a:cs typeface="Times New Roman" pitchFamily="18" charset="0"/>
            </a:endParaRPr>
          </a:p>
        </p:txBody>
      </p:sp>
      <p:graphicFrame>
        <p:nvGraphicFramePr>
          <p:cNvPr id="126006" name="Group 54"/>
          <p:cNvGraphicFramePr>
            <a:graphicFrameLocks noGrp="1"/>
          </p:cNvGraphicFramePr>
          <p:nvPr/>
        </p:nvGraphicFramePr>
        <p:xfrm>
          <a:off x="684213" y="2024063"/>
          <a:ext cx="7375525" cy="1959611"/>
        </p:xfrm>
        <a:graphic>
          <a:graphicData uri="http://schemas.openxmlformats.org/drawingml/2006/table">
            <a:tbl>
              <a:tblPr/>
              <a:tblGrid>
                <a:gridCol w="742950"/>
                <a:gridCol w="2065337"/>
                <a:gridCol w="1116013"/>
                <a:gridCol w="936625"/>
                <a:gridCol w="1254125"/>
                <a:gridCol w="1260475"/>
              </a:tblGrid>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编号</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个体串（染色体）</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交叉对象</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交叉位</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子代</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适应值</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10001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100</a:t>
                      </a:r>
                      <a:r>
                        <a:rPr kumimoji="0" lang="en-US" altLang="zh-CN" sz="1800" b="1" i="0" u="none" strike="noStrike" cap="none" normalizeH="0" baseline="0" smtClean="0">
                          <a:ln>
                            <a:noFill/>
                          </a:ln>
                          <a:solidFill>
                            <a:srgbClr val="FF33CC"/>
                          </a:solidFill>
                          <a:effectLst/>
                          <a:latin typeface="Times New Roman" pitchFamily="18" charset="0"/>
                          <a:ea typeface="宋体"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324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a:t>
                      </a:r>
                      <a:r>
                        <a:rPr kumimoji="0" lang="en-US" altLang="zh-CN" sz="1800" b="1" i="0" u="none" strike="noStrike" cap="none" normalizeH="0" baseline="0" smtClean="0">
                          <a:ln>
                            <a:noFill/>
                          </a:ln>
                          <a:solidFill>
                            <a:srgbClr val="FF33CC"/>
                          </a:solidFill>
                          <a:effectLst/>
                          <a:latin typeface="Times New Roman" pitchFamily="18" charset="0"/>
                          <a:ea typeface="宋体" pitchFamily="2" charset="-122"/>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a:t>
                      </a:r>
                      <a:r>
                        <a:rPr kumimoji="0" lang="en-US" altLang="zh-CN" sz="1800" b="1" i="0" u="none" strike="noStrike" cap="none" normalizeH="0" baseline="0" smtClean="0">
                          <a:ln>
                            <a:noFill/>
                          </a:ln>
                          <a:solidFill>
                            <a:srgbClr val="FF33CC"/>
                          </a:solidFill>
                          <a:effectLst/>
                          <a:latin typeface="Times New Roman" pitchFamily="18" charset="0"/>
                          <a:ea typeface="宋体" pitchFamily="2" charset="-122"/>
                        </a:rPr>
                        <a:t>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a:t>
                      </a:r>
                      <a:r>
                        <a:rPr kumimoji="0" lang="en-US" altLang="zh-CN" sz="1800" b="1" i="0" u="none" strike="noStrike" cap="none" normalizeH="0" baseline="0" smtClean="0">
                          <a:ln>
                            <a:noFill/>
                          </a:ln>
                          <a:solidFill>
                            <a:srgbClr val="FF33CC"/>
                          </a:solidFill>
                          <a:effectLst/>
                          <a:latin typeface="Times New Roman" pitchFamily="18" charset="0"/>
                          <a:ea typeface="宋体" pitchFamily="2" charset="-122"/>
                        </a:rPr>
                        <a:t>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675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3"/>
          <p:cNvSpPr txBox="1">
            <a:spLocks noChangeArrowheads="1"/>
          </p:cNvSpPr>
          <p:nvPr/>
        </p:nvSpPr>
        <p:spPr bwMode="auto">
          <a:xfrm>
            <a:off x="1845152" y="152636"/>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179388" y="1376363"/>
            <a:ext cx="8964612"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zh-CN" altLang="fr-FR" sz="2000" dirty="0">
                <a:latin typeface="Times New Roman" pitchFamily="18" charset="0"/>
                <a:ea typeface="仿宋_GB2312" pitchFamily="49" charset="-122"/>
                <a:cs typeface="Times New Roman" pitchFamily="18" charset="0"/>
              </a:rPr>
              <a:t>    对第</a:t>
            </a:r>
            <a:r>
              <a:rPr lang="fr-FR" altLang="zh-CN" sz="2000" dirty="0">
                <a:latin typeface="Times New Roman" pitchFamily="18" charset="0"/>
                <a:ea typeface="仿宋_GB2312" pitchFamily="49" charset="-122"/>
                <a:cs typeface="Times New Roman" pitchFamily="18" charset="0"/>
              </a:rPr>
              <a:t>1</a:t>
            </a:r>
            <a:r>
              <a:rPr lang="zh-CN" altLang="fr-FR" sz="2000" dirty="0">
                <a:latin typeface="Times New Roman" pitchFamily="18" charset="0"/>
                <a:ea typeface="仿宋_GB2312" pitchFamily="49" charset="-122"/>
                <a:cs typeface="Times New Roman" pitchFamily="18" charset="0"/>
              </a:rPr>
              <a:t>代种群，其变异</a:t>
            </a:r>
            <a:r>
              <a:rPr lang="zh-CN" altLang="fr-FR" sz="2000" dirty="0" smtClean="0">
                <a:latin typeface="Times New Roman" pitchFamily="18" charset="0"/>
                <a:ea typeface="仿宋_GB2312" pitchFamily="49" charset="-122"/>
                <a:cs typeface="Times New Roman" pitchFamily="18" charset="0"/>
              </a:rPr>
              <a:t>情况</a:t>
            </a:r>
            <a:r>
              <a:rPr lang="zh-CN" altLang="en-US" sz="2000" dirty="0" smtClean="0">
                <a:latin typeface="Times New Roman" pitchFamily="18" charset="0"/>
                <a:ea typeface="仿宋_GB2312" pitchFamily="49" charset="-122"/>
                <a:cs typeface="Times New Roman" pitchFamily="18" charset="0"/>
              </a:rPr>
              <a:t>：</a:t>
            </a:r>
            <a:endParaRPr lang="en-US" altLang="zh-CN" sz="2000" dirty="0" smtClean="0">
              <a:latin typeface="Times New Roman" pitchFamily="18" charset="0"/>
              <a:ea typeface="仿宋_GB2312" pitchFamily="49" charset="-122"/>
              <a:cs typeface="Times New Roman" pitchFamily="18" charset="0"/>
            </a:endParaRPr>
          </a:p>
          <a:p>
            <a:pPr>
              <a:lnSpc>
                <a:spcPct val="110000"/>
              </a:lnSpc>
            </a:pPr>
            <a:endParaRPr lang="en-US" altLang="zh-CN" sz="2000" dirty="0" smtClean="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spcBef>
                <a:spcPts val="1200"/>
              </a:spcBef>
            </a:pPr>
            <a:r>
              <a:rPr lang="zh-CN" altLang="fr-FR" sz="2000" dirty="0">
                <a:latin typeface="Times New Roman" pitchFamily="18" charset="0"/>
                <a:ea typeface="仿宋_GB2312" pitchFamily="49" charset="-122"/>
                <a:cs typeface="Times New Roman" pitchFamily="18" charset="0"/>
              </a:rPr>
              <a:t>   它是通过对</a:t>
            </a:r>
            <a:r>
              <a:rPr lang="fr-FR" altLang="zh-CN" sz="2000" dirty="0">
                <a:latin typeface="Times New Roman" pitchFamily="18" charset="0"/>
                <a:ea typeface="仿宋_GB2312" pitchFamily="49" charset="-122"/>
                <a:cs typeface="Times New Roman" pitchFamily="18" charset="0"/>
              </a:rPr>
              <a:t>S</a:t>
            </a:r>
            <a:r>
              <a:rPr lang="fr-FR" altLang="zh-CN" sz="2000" baseline="-25000" dirty="0">
                <a:latin typeface="Times New Roman" pitchFamily="18" charset="0"/>
                <a:ea typeface="仿宋_GB2312" pitchFamily="49" charset="-122"/>
                <a:cs typeface="Times New Roman" pitchFamily="18" charset="0"/>
              </a:rPr>
              <a:t>14</a:t>
            </a:r>
            <a:r>
              <a:rPr lang="zh-CN" altLang="fr-FR" sz="2000" dirty="0">
                <a:latin typeface="Times New Roman" pitchFamily="18" charset="0"/>
                <a:ea typeface="仿宋_GB2312" pitchFamily="49" charset="-122"/>
                <a:cs typeface="Times New Roman" pitchFamily="18" charset="0"/>
              </a:rPr>
              <a:t>的第</a:t>
            </a:r>
            <a:r>
              <a:rPr lang="fr-FR" altLang="zh-CN" sz="2000" dirty="0">
                <a:latin typeface="Times New Roman" pitchFamily="18" charset="0"/>
                <a:ea typeface="仿宋_GB2312" pitchFamily="49" charset="-122"/>
                <a:cs typeface="Times New Roman" pitchFamily="18" charset="0"/>
              </a:rPr>
              <a:t>3</a:t>
            </a:r>
            <a:r>
              <a:rPr lang="zh-CN" altLang="fr-FR" sz="2000" dirty="0">
                <a:latin typeface="Times New Roman" pitchFamily="18" charset="0"/>
                <a:ea typeface="仿宋_GB2312" pitchFamily="49" charset="-122"/>
                <a:cs typeface="Times New Roman" pitchFamily="18" charset="0"/>
              </a:rPr>
              <a:t>位的变异来实现的。变异后所得到的第</a:t>
            </a:r>
            <a:r>
              <a:rPr lang="en-US" altLang="zh-CN" sz="2000" dirty="0">
                <a:latin typeface="Times New Roman" pitchFamily="18" charset="0"/>
                <a:ea typeface="仿宋_GB2312" pitchFamily="49" charset="-122"/>
                <a:cs typeface="Times New Roman" pitchFamily="18" charset="0"/>
              </a:rPr>
              <a:t>2</a:t>
            </a:r>
            <a:r>
              <a:rPr lang="zh-CN" altLang="en-US" sz="2000" dirty="0">
                <a:latin typeface="Times New Roman" pitchFamily="18" charset="0"/>
                <a:ea typeface="仿宋_GB2312" pitchFamily="49" charset="-122"/>
                <a:cs typeface="Times New Roman" pitchFamily="18" charset="0"/>
              </a:rPr>
              <a:t>代种群为：</a:t>
            </a:r>
          </a:p>
          <a:p>
            <a:pPr>
              <a:lnSpc>
                <a:spcPct val="110000"/>
              </a:lnSpc>
              <a:spcBef>
                <a:spcPts val="1200"/>
              </a:spcBef>
            </a:pPr>
            <a:r>
              <a:rPr lang="zh-CN" altLang="en-US" sz="2000" dirty="0">
                <a:latin typeface="Times New Roman" pitchFamily="18" charset="0"/>
                <a:ea typeface="仿宋_GB2312" pitchFamily="49" charset="-122"/>
                <a:cs typeface="Times New Roman" pitchFamily="18" charset="0"/>
              </a:rPr>
              <a:t>    </a:t>
            </a:r>
            <a:r>
              <a:rPr lang="zh-CN" altLang="en-US" sz="2000" dirty="0" smtClean="0">
                <a:latin typeface="Times New Roman" pitchFamily="18" charset="0"/>
                <a:ea typeface="仿宋_GB2312" pitchFamily="49" charset="-122"/>
                <a:cs typeface="Times New Roman" pitchFamily="18" charset="0"/>
              </a:rPr>
              <a:t>       </a:t>
            </a:r>
            <a:r>
              <a:rPr lang="en-US" altLang="zh-CN" sz="2000" dirty="0" smtClean="0">
                <a:latin typeface="Times New Roman" pitchFamily="18" charset="0"/>
                <a:ea typeface="仿宋_GB2312" pitchFamily="49" charset="-122"/>
                <a:cs typeface="Times New Roman" pitchFamily="18" charset="0"/>
              </a:rPr>
              <a:t>S</a:t>
            </a:r>
            <a:r>
              <a:rPr lang="en-US" altLang="zh-CN" sz="2000" baseline="-25000" dirty="0" smtClean="0">
                <a:latin typeface="Times New Roman" pitchFamily="18" charset="0"/>
                <a:ea typeface="仿宋_GB2312" pitchFamily="49" charset="-122"/>
                <a:cs typeface="Times New Roman" pitchFamily="18" charset="0"/>
              </a:rPr>
              <a:t>21</a:t>
            </a:r>
            <a:r>
              <a:rPr lang="en-US" altLang="zh-CN" sz="2000" dirty="0" smtClean="0">
                <a:latin typeface="Times New Roman" pitchFamily="18" charset="0"/>
                <a:ea typeface="仿宋_GB2312" pitchFamily="49" charset="-122"/>
                <a:cs typeface="Times New Roman" pitchFamily="18" charset="0"/>
              </a:rPr>
              <a:t>=10010       S</a:t>
            </a:r>
            <a:r>
              <a:rPr lang="en-US" altLang="zh-CN" sz="2000" baseline="-25000" dirty="0" smtClean="0">
                <a:latin typeface="Times New Roman" pitchFamily="18" charset="0"/>
                <a:ea typeface="仿宋_GB2312" pitchFamily="49" charset="-122"/>
                <a:cs typeface="Times New Roman" pitchFamily="18" charset="0"/>
              </a:rPr>
              <a:t>22</a:t>
            </a:r>
            <a:r>
              <a:rPr lang="en-US" altLang="zh-CN" sz="2000" dirty="0" smtClean="0">
                <a:latin typeface="Times New Roman" pitchFamily="18" charset="0"/>
                <a:ea typeface="仿宋_GB2312" pitchFamily="49" charset="-122"/>
                <a:cs typeface="Times New Roman" pitchFamily="18" charset="0"/>
              </a:rPr>
              <a:t>=11001        S</a:t>
            </a:r>
            <a:r>
              <a:rPr lang="en-US" altLang="zh-CN" sz="2000" baseline="-25000" dirty="0" smtClean="0">
                <a:latin typeface="Times New Roman" pitchFamily="18" charset="0"/>
                <a:ea typeface="仿宋_GB2312" pitchFamily="49" charset="-122"/>
                <a:cs typeface="Times New Roman" pitchFamily="18" charset="0"/>
              </a:rPr>
              <a:t>23</a:t>
            </a:r>
            <a:r>
              <a:rPr lang="en-US" altLang="zh-CN" sz="2000" dirty="0" smtClean="0">
                <a:latin typeface="Times New Roman" pitchFamily="18" charset="0"/>
                <a:ea typeface="仿宋_GB2312" pitchFamily="49" charset="-122"/>
                <a:cs typeface="Times New Roman" pitchFamily="18" charset="0"/>
              </a:rPr>
              <a:t>=11001        </a:t>
            </a:r>
            <a:r>
              <a:rPr lang="en-US" altLang="zh-CN" sz="2000" dirty="0">
                <a:latin typeface="Times New Roman" pitchFamily="18" charset="0"/>
                <a:ea typeface="仿宋_GB2312" pitchFamily="49" charset="-122"/>
                <a:cs typeface="Times New Roman" pitchFamily="18" charset="0"/>
              </a:rPr>
              <a:t>S</a:t>
            </a:r>
            <a:r>
              <a:rPr lang="en-US" altLang="zh-CN" sz="2000" baseline="-25000" dirty="0">
                <a:latin typeface="Times New Roman" pitchFamily="18" charset="0"/>
                <a:ea typeface="仿宋_GB2312" pitchFamily="49" charset="-122"/>
                <a:cs typeface="Times New Roman" pitchFamily="18" charset="0"/>
              </a:rPr>
              <a:t>24</a:t>
            </a:r>
            <a:r>
              <a:rPr lang="en-US" altLang="zh-CN" sz="2000" dirty="0">
                <a:latin typeface="Times New Roman" pitchFamily="18" charset="0"/>
                <a:ea typeface="仿宋_GB2312" pitchFamily="49" charset="-122"/>
                <a:cs typeface="Times New Roman" pitchFamily="18" charset="0"/>
              </a:rPr>
              <a:t>=11110 </a:t>
            </a:r>
          </a:p>
          <a:p>
            <a:pPr>
              <a:lnSpc>
                <a:spcPct val="110000"/>
              </a:lnSpc>
              <a:spcBef>
                <a:spcPts val="1200"/>
              </a:spcBef>
            </a:pPr>
            <a:r>
              <a:rPr lang="en-US" altLang="zh-CN" sz="2000" dirty="0">
                <a:latin typeface="Times New Roman" pitchFamily="18" charset="0"/>
                <a:ea typeface="仿宋_GB2312" pitchFamily="49" charset="-122"/>
                <a:cs typeface="Times New Roman" pitchFamily="18" charset="0"/>
              </a:rPr>
              <a:t>    </a:t>
            </a:r>
            <a:r>
              <a:rPr lang="zh-CN" altLang="en-US" sz="2000" dirty="0">
                <a:latin typeface="Times New Roman" pitchFamily="18" charset="0"/>
                <a:ea typeface="仿宋_GB2312" pitchFamily="49" charset="-122"/>
                <a:cs typeface="Times New Roman" pitchFamily="18" charset="0"/>
              </a:rPr>
              <a:t>接着，再对第</a:t>
            </a:r>
            <a:r>
              <a:rPr lang="en-US" altLang="zh-CN" sz="2000" dirty="0">
                <a:latin typeface="Times New Roman" pitchFamily="18" charset="0"/>
                <a:ea typeface="仿宋_GB2312" pitchFamily="49" charset="-122"/>
                <a:cs typeface="Times New Roman" pitchFamily="18" charset="0"/>
              </a:rPr>
              <a:t>2</a:t>
            </a:r>
            <a:r>
              <a:rPr lang="zh-CN" altLang="en-US" sz="2000" dirty="0">
                <a:latin typeface="Times New Roman" pitchFamily="18" charset="0"/>
                <a:ea typeface="仿宋_GB2312" pitchFamily="49" charset="-122"/>
                <a:cs typeface="Times New Roman" pitchFamily="18" charset="0"/>
              </a:rPr>
              <a:t>代种群同样重复上述</a:t>
            </a:r>
            <a:r>
              <a:rPr lang="en-US" altLang="zh-CN" sz="2000" dirty="0">
                <a:latin typeface="Times New Roman" pitchFamily="18" charset="0"/>
                <a:ea typeface="仿宋_GB2312" pitchFamily="49" charset="-122"/>
                <a:cs typeface="Times New Roman" pitchFamily="18" charset="0"/>
              </a:rPr>
              <a:t>(4)-(6)</a:t>
            </a:r>
            <a:r>
              <a:rPr lang="zh-CN" altLang="en-US" sz="2000" dirty="0">
                <a:latin typeface="Times New Roman" pitchFamily="18" charset="0"/>
                <a:ea typeface="仿宋_GB2312" pitchFamily="49" charset="-122"/>
                <a:cs typeface="Times New Roman" pitchFamily="18" charset="0"/>
              </a:rPr>
              <a:t>的操作： </a:t>
            </a:r>
          </a:p>
        </p:txBody>
      </p:sp>
      <p:graphicFrame>
        <p:nvGraphicFramePr>
          <p:cNvPr id="127030" name="Group 54"/>
          <p:cNvGraphicFramePr>
            <a:graphicFrameLocks noGrp="1"/>
          </p:cNvGraphicFramePr>
          <p:nvPr/>
        </p:nvGraphicFramePr>
        <p:xfrm>
          <a:off x="755650" y="2276475"/>
          <a:ext cx="7375525" cy="1959611"/>
        </p:xfrm>
        <a:graphic>
          <a:graphicData uri="http://schemas.openxmlformats.org/drawingml/2006/table">
            <a:tbl>
              <a:tblPr/>
              <a:tblGrid>
                <a:gridCol w="742950"/>
                <a:gridCol w="2028825"/>
                <a:gridCol w="1223963"/>
                <a:gridCol w="1044575"/>
                <a:gridCol w="1074737"/>
                <a:gridCol w="1260475"/>
              </a:tblGrid>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编号</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个体串（染色体）</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是否变异</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变异位</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子代</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适应值</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10010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10010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324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a:t>
                      </a:r>
                      <a:r>
                        <a:rPr kumimoji="0" lang="en-US" altLang="zh-CN" sz="1800" b="1" i="0" u="none" strike="noStrike" cap="none" normalizeH="0" baseline="-25000" smtClean="0">
                          <a:ln>
                            <a:noFill/>
                          </a:ln>
                          <a:solidFill>
                            <a:srgbClr val="0000CC"/>
                          </a:solidFill>
                          <a:effectLst/>
                          <a:latin typeface="Times New Roman" pitchFamily="18" charset="0"/>
                          <a:ea typeface="宋体" pitchFamily="2" charset="-122"/>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a:t>
                      </a:r>
                      <a:r>
                        <a:rPr kumimoji="0" lang="en-US" altLang="zh-CN" sz="1800" b="1" i="0" u="none" strike="noStrike" cap="none" normalizeH="0" baseline="0" smtClean="0">
                          <a:ln>
                            <a:noFill/>
                          </a:ln>
                          <a:solidFill>
                            <a:srgbClr val="FF33CC"/>
                          </a:solidFill>
                          <a:effectLst/>
                          <a:latin typeface="Times New Roman" pitchFamily="18" charset="0"/>
                          <a:ea typeface="宋体" pitchFamily="2" charset="-122"/>
                        </a:rPr>
                        <a:t>1</a:t>
                      </a: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900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3"/>
          <p:cNvSpPr txBox="1">
            <a:spLocks noChangeArrowheads="1"/>
          </p:cNvSpPr>
          <p:nvPr/>
        </p:nvSpPr>
        <p:spPr bwMode="auto">
          <a:xfrm>
            <a:off x="1845152" y="152636"/>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142875" y="1557338"/>
            <a:ext cx="8821738"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zh-CN" altLang="fr-FR" sz="2000" b="1" dirty="0">
                <a:solidFill>
                  <a:srgbClr val="0000CC"/>
                </a:solidFill>
                <a:latin typeface="Times New Roman" pitchFamily="18" charset="0"/>
              </a:rPr>
              <a:t>   </a:t>
            </a:r>
            <a:r>
              <a:rPr lang="zh-CN" altLang="fr-FR" sz="2000" dirty="0">
                <a:latin typeface="Times New Roman" pitchFamily="18" charset="0"/>
                <a:ea typeface="仿宋_GB2312" pitchFamily="49" charset="-122"/>
                <a:cs typeface="Times New Roman" pitchFamily="18" charset="0"/>
              </a:rPr>
              <a:t>对第</a:t>
            </a:r>
            <a:r>
              <a:rPr lang="fr-FR" altLang="zh-CN" sz="2000" dirty="0">
                <a:latin typeface="Times New Roman" pitchFamily="18" charset="0"/>
                <a:ea typeface="仿宋_GB2312" pitchFamily="49" charset="-122"/>
                <a:cs typeface="Times New Roman" pitchFamily="18" charset="0"/>
              </a:rPr>
              <a:t>2</a:t>
            </a:r>
            <a:r>
              <a:rPr lang="zh-CN" altLang="fr-FR" sz="2000" dirty="0">
                <a:latin typeface="Times New Roman" pitchFamily="18" charset="0"/>
                <a:ea typeface="仿宋_GB2312" pitchFamily="49" charset="-122"/>
                <a:cs typeface="Times New Roman" pitchFamily="18" charset="0"/>
              </a:rPr>
              <a:t>代种群，同样重复上述</a:t>
            </a:r>
            <a:r>
              <a:rPr lang="fr-FR" altLang="zh-CN" sz="2000" dirty="0">
                <a:latin typeface="Times New Roman" pitchFamily="18" charset="0"/>
                <a:ea typeface="仿宋_GB2312" pitchFamily="49" charset="-122"/>
                <a:cs typeface="Times New Roman" pitchFamily="18" charset="0"/>
              </a:rPr>
              <a:t>(4)-(6)</a:t>
            </a:r>
            <a:r>
              <a:rPr lang="zh-CN" altLang="fr-FR" sz="2000" dirty="0">
                <a:latin typeface="Times New Roman" pitchFamily="18" charset="0"/>
                <a:ea typeface="仿宋_GB2312" pitchFamily="49" charset="-122"/>
                <a:cs typeface="Times New Roman" pitchFamily="18" charset="0"/>
              </a:rPr>
              <a:t>的操作</a:t>
            </a:r>
            <a:r>
              <a:rPr lang="zh-CN" altLang="fr-FR" sz="2000" dirty="0" smtClean="0">
                <a:latin typeface="Times New Roman" pitchFamily="18" charset="0"/>
                <a:ea typeface="仿宋_GB2312" pitchFamily="49" charset="-122"/>
                <a:cs typeface="Times New Roman" pitchFamily="18" charset="0"/>
              </a:rPr>
              <a:t>。</a:t>
            </a:r>
            <a:endParaRPr lang="en-US" altLang="zh-CN" sz="2000" dirty="0" smtClean="0">
              <a:latin typeface="Times New Roman" pitchFamily="18" charset="0"/>
              <a:ea typeface="仿宋_GB2312" pitchFamily="49" charset="-122"/>
              <a:cs typeface="Times New Roman" pitchFamily="18" charset="0"/>
            </a:endParaRPr>
          </a:p>
          <a:p>
            <a:pPr>
              <a:lnSpc>
                <a:spcPct val="110000"/>
              </a:lnSpc>
            </a:pPr>
            <a:endParaRPr lang="en-US" altLang="zh-CN" sz="2000" dirty="0" smtClean="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endParaRPr lang="zh-CN" altLang="fr-FR" sz="2000" dirty="0">
              <a:latin typeface="Times New Roman" pitchFamily="18" charset="0"/>
              <a:ea typeface="仿宋_GB2312" pitchFamily="49" charset="-122"/>
              <a:cs typeface="Times New Roman" pitchFamily="18" charset="0"/>
            </a:endParaRPr>
          </a:p>
          <a:p>
            <a:pPr>
              <a:lnSpc>
                <a:spcPct val="110000"/>
              </a:lnSpc>
            </a:pPr>
            <a:r>
              <a:rPr lang="zh-CN" altLang="fr-FR" sz="2000" dirty="0">
                <a:latin typeface="Times New Roman" pitchFamily="18" charset="0"/>
                <a:ea typeface="仿宋_GB2312" pitchFamily="49" charset="-122"/>
                <a:cs typeface="Times New Roman" pitchFamily="18" charset="0"/>
              </a:rPr>
              <a:t> </a:t>
            </a:r>
          </a:p>
          <a:p>
            <a:pPr>
              <a:lnSpc>
                <a:spcPct val="120000"/>
              </a:lnSpc>
              <a:spcBef>
                <a:spcPts val="600"/>
              </a:spcBef>
            </a:pPr>
            <a:r>
              <a:rPr lang="zh-CN" altLang="en-US" sz="2000" dirty="0">
                <a:latin typeface="Times New Roman" pitchFamily="18" charset="0"/>
                <a:ea typeface="仿宋_GB2312" pitchFamily="49" charset="-122"/>
                <a:cs typeface="Times New Roman" pitchFamily="18" charset="0"/>
              </a:rPr>
              <a:t>其中若假设按轮盘赌选择时依次生成的</a:t>
            </a:r>
            <a:r>
              <a:rPr lang="en-US" altLang="zh-CN" sz="2000" dirty="0">
                <a:latin typeface="Times New Roman" pitchFamily="18" charset="0"/>
                <a:ea typeface="仿宋_GB2312" pitchFamily="49" charset="-122"/>
                <a:cs typeface="Times New Roman" pitchFamily="18" charset="0"/>
              </a:rPr>
              <a:t>4</a:t>
            </a:r>
            <a:r>
              <a:rPr lang="zh-CN" altLang="en-US" sz="2000" dirty="0">
                <a:latin typeface="Times New Roman" pitchFamily="18" charset="0"/>
                <a:ea typeface="仿宋_GB2312" pitchFamily="49" charset="-122"/>
                <a:cs typeface="Times New Roman" pitchFamily="18" charset="0"/>
              </a:rPr>
              <a:t>个随机数为</a:t>
            </a:r>
            <a:r>
              <a:rPr lang="en-US" altLang="zh-CN" sz="2000" dirty="0">
                <a:latin typeface="Times New Roman" pitchFamily="18" charset="0"/>
                <a:ea typeface="仿宋_GB2312" pitchFamily="49" charset="-122"/>
                <a:cs typeface="Times New Roman" pitchFamily="18" charset="0"/>
              </a:rPr>
              <a:t>0.42</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0.15</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0.59</a:t>
            </a:r>
            <a:r>
              <a:rPr lang="zh-CN" altLang="en-US" sz="2000" dirty="0">
                <a:latin typeface="Times New Roman" pitchFamily="18" charset="0"/>
                <a:ea typeface="仿宋_GB2312" pitchFamily="49" charset="-122"/>
                <a:cs typeface="Times New Roman" pitchFamily="18" charset="0"/>
              </a:rPr>
              <a:t>和</a:t>
            </a:r>
            <a:r>
              <a:rPr lang="en-US" altLang="zh-CN" sz="2000" dirty="0">
                <a:latin typeface="Times New Roman" pitchFamily="18" charset="0"/>
                <a:ea typeface="仿宋_GB2312" pitchFamily="49" charset="-122"/>
                <a:cs typeface="Times New Roman" pitchFamily="18" charset="0"/>
              </a:rPr>
              <a:t>0.91</a:t>
            </a:r>
            <a:r>
              <a:rPr lang="zh-CN" altLang="en-US" sz="2000" dirty="0">
                <a:latin typeface="Times New Roman" pitchFamily="18" charset="0"/>
                <a:ea typeface="仿宋_GB2312" pitchFamily="49" charset="-122"/>
                <a:cs typeface="Times New Roman" pitchFamily="18" charset="0"/>
              </a:rPr>
              <a:t>，经选择后得到的新的种群为：</a:t>
            </a:r>
          </a:p>
          <a:p>
            <a:pPr>
              <a:lnSpc>
                <a:spcPct val="120000"/>
              </a:lnSpc>
              <a:spcBef>
                <a:spcPts val="600"/>
              </a:spcBef>
            </a:pPr>
            <a:r>
              <a:rPr lang="zh-CN" altLang="en-US" sz="2000" dirty="0">
                <a:latin typeface="Times New Roman" pitchFamily="18" charset="0"/>
                <a:ea typeface="仿宋_GB2312" pitchFamily="49" charset="-122"/>
                <a:cs typeface="Times New Roman" pitchFamily="18" charset="0"/>
              </a:rPr>
              <a:t>   </a:t>
            </a:r>
            <a:r>
              <a:rPr lang="zh-CN" altLang="en-US" sz="2000" dirty="0" smtClean="0">
                <a:latin typeface="Times New Roman" pitchFamily="18" charset="0"/>
                <a:ea typeface="仿宋_GB2312" pitchFamily="49" charset="-122"/>
                <a:cs typeface="Times New Roman" pitchFamily="18" charset="0"/>
              </a:rPr>
              <a:t>            </a:t>
            </a:r>
            <a:r>
              <a:rPr lang="en-US" altLang="zh-CN" sz="2000" dirty="0" smtClean="0">
                <a:latin typeface="Times New Roman" pitchFamily="18" charset="0"/>
                <a:ea typeface="仿宋_GB2312" pitchFamily="49" charset="-122"/>
                <a:cs typeface="Times New Roman" pitchFamily="18" charset="0"/>
              </a:rPr>
              <a:t>S</a:t>
            </a:r>
            <a:r>
              <a:rPr lang="en-US" altLang="zh-CN" sz="2000" baseline="-25000" dirty="0" smtClean="0">
                <a:latin typeface="Times New Roman" pitchFamily="18" charset="0"/>
                <a:ea typeface="仿宋_GB2312" pitchFamily="49" charset="-122"/>
                <a:cs typeface="Times New Roman" pitchFamily="18" charset="0"/>
              </a:rPr>
              <a:t>21</a:t>
            </a:r>
            <a:r>
              <a:rPr lang="en-US" altLang="zh-CN" sz="2000" dirty="0" smtClean="0">
                <a:latin typeface="Times New Roman" pitchFamily="18" charset="0"/>
                <a:ea typeface="仿宋_GB2312" pitchFamily="49" charset="-122"/>
                <a:cs typeface="Times New Roman" pitchFamily="18" charset="0"/>
              </a:rPr>
              <a:t>=11001         S</a:t>
            </a:r>
            <a:r>
              <a:rPr lang="en-US" altLang="zh-CN" sz="2000" baseline="-25000" dirty="0" smtClean="0">
                <a:latin typeface="Times New Roman" pitchFamily="18" charset="0"/>
                <a:ea typeface="仿宋_GB2312" pitchFamily="49" charset="-122"/>
                <a:cs typeface="Times New Roman" pitchFamily="18" charset="0"/>
              </a:rPr>
              <a:t>22</a:t>
            </a:r>
            <a:r>
              <a:rPr lang="en-US" altLang="zh-CN" sz="2000" dirty="0" smtClean="0">
                <a:latin typeface="Times New Roman" pitchFamily="18" charset="0"/>
                <a:ea typeface="仿宋_GB2312" pitchFamily="49" charset="-122"/>
                <a:cs typeface="Times New Roman" pitchFamily="18" charset="0"/>
              </a:rPr>
              <a:t>=10010               S</a:t>
            </a:r>
            <a:r>
              <a:rPr lang="en-US" altLang="zh-CN" sz="2000" baseline="-25000" dirty="0" smtClean="0">
                <a:latin typeface="Times New Roman" pitchFamily="18" charset="0"/>
                <a:ea typeface="仿宋_GB2312" pitchFamily="49" charset="-122"/>
                <a:cs typeface="Times New Roman" pitchFamily="18" charset="0"/>
              </a:rPr>
              <a:t>23</a:t>
            </a:r>
            <a:r>
              <a:rPr lang="en-US" altLang="zh-CN" sz="2000" dirty="0" smtClean="0">
                <a:latin typeface="Times New Roman" pitchFamily="18" charset="0"/>
                <a:ea typeface="仿宋_GB2312" pitchFamily="49" charset="-122"/>
                <a:cs typeface="Times New Roman" pitchFamily="18" charset="0"/>
              </a:rPr>
              <a:t>=11001     </a:t>
            </a:r>
            <a:r>
              <a:rPr lang="en-US" altLang="zh-CN" sz="2000" dirty="0">
                <a:latin typeface="Times New Roman" pitchFamily="18" charset="0"/>
                <a:ea typeface="仿宋_GB2312" pitchFamily="49" charset="-122"/>
                <a:cs typeface="Times New Roman" pitchFamily="18" charset="0"/>
              </a:rPr>
              <a:t>S</a:t>
            </a:r>
            <a:r>
              <a:rPr lang="en-US" altLang="zh-CN" sz="2000" baseline="-25000" dirty="0">
                <a:latin typeface="Times New Roman" pitchFamily="18" charset="0"/>
                <a:ea typeface="仿宋_GB2312" pitchFamily="49" charset="-122"/>
                <a:cs typeface="Times New Roman" pitchFamily="18" charset="0"/>
              </a:rPr>
              <a:t>24</a:t>
            </a:r>
            <a:r>
              <a:rPr lang="en-US" altLang="zh-CN" sz="2000" dirty="0">
                <a:latin typeface="Times New Roman" pitchFamily="18" charset="0"/>
                <a:ea typeface="仿宋_GB2312" pitchFamily="49" charset="-122"/>
                <a:cs typeface="Times New Roman" pitchFamily="18" charset="0"/>
              </a:rPr>
              <a:t>=11110</a:t>
            </a:r>
          </a:p>
        </p:txBody>
      </p:sp>
      <p:graphicFrame>
        <p:nvGraphicFramePr>
          <p:cNvPr id="128069" name="Group 69"/>
          <p:cNvGraphicFramePr>
            <a:graphicFrameLocks noGrp="1"/>
          </p:cNvGraphicFramePr>
          <p:nvPr/>
        </p:nvGraphicFramePr>
        <p:xfrm>
          <a:off x="503238" y="2457450"/>
          <a:ext cx="8064500" cy="1959611"/>
        </p:xfrm>
        <a:graphic>
          <a:graphicData uri="http://schemas.openxmlformats.org/drawingml/2006/table">
            <a:tbl>
              <a:tblPr/>
              <a:tblGrid>
                <a:gridCol w="684212"/>
                <a:gridCol w="2089150"/>
                <a:gridCol w="503238"/>
                <a:gridCol w="971550"/>
                <a:gridCol w="1116012"/>
                <a:gridCol w="1584325"/>
                <a:gridCol w="1116013"/>
              </a:tblGrid>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编号</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个体串（染色体）</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altLang="zh-CN" sz="1800" b="1" i="0" u="none" strike="noStrike" cap="none" normalizeH="0" baseline="0" smtClean="0">
                          <a:ln>
                            <a:noFill/>
                          </a:ln>
                          <a:solidFill>
                            <a:srgbClr val="0000CC"/>
                          </a:solidFill>
                          <a:effectLst/>
                          <a:latin typeface="Times New Roman" pitchFamily="18" charset="0"/>
                          <a:ea typeface="宋体" pitchFamily="2" charset="-122"/>
                        </a:rPr>
                        <a:t>x</a:t>
                      </a:r>
                      <a:endParaRPr kumimoji="0" lang="en-US" altLang="zh-CN"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适应值</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百分比</a:t>
                      </a:r>
                      <a:r>
                        <a:rPr kumimoji="0" lang="fr-FR" altLang="zh-CN" sz="1800" b="1" i="0" u="none" strike="noStrike" cap="none" normalizeH="0" baseline="0" smtClean="0">
                          <a:ln>
                            <a:noFill/>
                          </a:ln>
                          <a:solidFill>
                            <a:srgbClr val="0000CC"/>
                          </a:solidFill>
                          <a:effectLst/>
                          <a:latin typeface="Times New Roman" pitchFamily="18" charset="0"/>
                          <a:ea typeface="宋体" pitchFamily="2" charset="-122"/>
                        </a:rPr>
                        <a:t>%</a:t>
                      </a:r>
                      <a:endParaRPr kumimoji="0" lang="en-US" altLang="zh-CN"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累计百分比</a:t>
                      </a:r>
                      <a:r>
                        <a:rPr kumimoji="0" lang="fr-FR" altLang="zh-CN" sz="1800" b="1" i="0" u="none" strike="noStrike" cap="none" normalizeH="0" baseline="0" smtClean="0">
                          <a:ln>
                            <a:noFill/>
                          </a:ln>
                          <a:solidFill>
                            <a:srgbClr val="0000CC"/>
                          </a:solidFill>
                          <a:effectLst/>
                          <a:latin typeface="Times New Roman" pitchFamily="18" charset="0"/>
                          <a:ea typeface="宋体" pitchFamily="2" charset="-122"/>
                        </a:rPr>
                        <a:t>%</a:t>
                      </a:r>
                      <a:endParaRPr kumimoji="0" lang="en-US" altLang="zh-CN"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fr-FR" sz="1800" b="1" i="0" u="none" strike="noStrike" cap="none" normalizeH="0" baseline="0" smtClean="0">
                          <a:ln>
                            <a:noFill/>
                          </a:ln>
                          <a:solidFill>
                            <a:srgbClr val="0000CC"/>
                          </a:solidFill>
                          <a:effectLst/>
                          <a:latin typeface="Times New Roman" pitchFamily="18" charset="0"/>
                          <a:ea typeface="宋体" pitchFamily="2" charset="-122"/>
                        </a:rPr>
                        <a:t>选中次数</a:t>
                      </a:r>
                      <a:endParaRPr kumimoji="0" lang="zh-CN" altLang="en-US" sz="1800" b="1" i="0" u="none" strike="noStrike" cap="none" normalizeH="0" baseline="0" smtClean="0">
                        <a:ln>
                          <a:noFill/>
                        </a:ln>
                        <a:solidFill>
                          <a:srgbClr val="0000CC"/>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10010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324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23.92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23.92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22.12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46.04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625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22.12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68.16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S24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11110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900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31.84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3"/>
          <p:cNvSpPr txBox="1">
            <a:spLocks noChangeArrowheads="1"/>
          </p:cNvSpPr>
          <p:nvPr/>
        </p:nvSpPr>
        <p:spPr bwMode="auto">
          <a:xfrm>
            <a:off x="1845152" y="152636"/>
            <a:ext cx="558006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遗传算法应用</a:t>
            </a:r>
            <a:endParaRPr lang="en-US" altLang="zh-CN" sz="4400" b="1" dirty="0">
              <a:solidFill>
                <a:schemeClr val="accent2"/>
              </a:solidFill>
              <a:latin typeface="方正姚体" pitchFamily="2" charset="-122"/>
              <a:ea typeface="方正姚体" pitchFamily="2" charset="-122"/>
              <a:cs typeface="+mj-cs"/>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8211</TotalTime>
  <Words>10402</Words>
  <Application>Microsoft Macintosh PowerPoint</Application>
  <PresentationFormat>全屏显示(4:3)</PresentationFormat>
  <Paragraphs>1783</Paragraphs>
  <Slides>136</Slides>
  <Notes>133</Notes>
  <HiddenSlides>0</HiddenSlides>
  <MMClips>0</MMClips>
  <ScaleCrop>false</ScaleCrop>
  <HeadingPairs>
    <vt:vector size="6" baseType="variant">
      <vt:variant>
        <vt:lpstr>主题</vt:lpstr>
      </vt:variant>
      <vt:variant>
        <vt:i4>1</vt:i4>
      </vt:variant>
      <vt:variant>
        <vt:lpstr>嵌入的 OLE 服务器</vt:lpstr>
      </vt:variant>
      <vt:variant>
        <vt:i4>3</vt:i4>
      </vt:variant>
      <vt:variant>
        <vt:lpstr>幻灯片标题</vt:lpstr>
      </vt:variant>
      <vt:variant>
        <vt:i4>136</vt:i4>
      </vt:variant>
    </vt:vector>
  </HeadingPairs>
  <TitlesOfParts>
    <vt:vector size="140" baseType="lpstr">
      <vt:lpstr>默认设计模板</vt:lpstr>
      <vt:lpstr>公式</vt:lpstr>
      <vt:lpstr>Equation</vt:lpstr>
      <vt:lpstr>Equation.3</vt:lpstr>
      <vt:lpstr>人工智能</vt:lpstr>
      <vt:lpstr>本章内容</vt:lpstr>
      <vt:lpstr>本章内容</vt:lpstr>
      <vt:lpstr>什么是计算智能</vt:lpstr>
      <vt:lpstr>PowerPoint 演示文稿</vt:lpstr>
      <vt:lpstr>计算智能的产生与发展</vt:lpstr>
      <vt:lpstr>计算智能与人工智能的关系</vt:lpstr>
      <vt:lpstr>PowerPoint 演示文稿</vt:lpstr>
      <vt:lpstr>计算智能与人工智能的关系</vt:lpstr>
      <vt:lpstr>本章内容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神经网络研究的发展</vt:lpstr>
      <vt:lpstr>神经网络研究的发展</vt:lpstr>
      <vt:lpstr>神经网络研究的发展</vt:lpstr>
      <vt:lpstr>PowerPoint 演示文稿</vt:lpstr>
      <vt:lpstr>PowerPoint 演示文稿</vt:lpstr>
      <vt:lpstr>神经网络研究的发展</vt:lpstr>
      <vt:lpstr>神经网络研究的发展</vt:lpstr>
      <vt:lpstr>神经网络研究的局限性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SOM网络模型</vt:lpstr>
      <vt:lpstr>SOM网络模型</vt:lpstr>
      <vt:lpstr>SOM网络模型</vt:lpstr>
      <vt:lpstr>本章内容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遗传算法的实际应用</vt:lpstr>
      <vt:lpstr>遗传算法的实际应用</vt:lpstr>
      <vt:lpstr>遗传算法的实际应用</vt:lpstr>
      <vt:lpstr>PowerPoint 演示文稿</vt:lpstr>
      <vt:lpstr>PowerPoint 演示文稿</vt:lpstr>
      <vt:lpstr>PowerPoint 演示文稿</vt:lpstr>
      <vt:lpstr>模糊计算</vt:lpstr>
      <vt:lpstr>PowerPoint 演示文稿</vt:lpstr>
      <vt:lpstr>PowerPoint 演示文稿</vt:lpstr>
      <vt:lpstr>PowerPoint 演示文稿</vt:lpstr>
      <vt:lpstr>PowerPoint 演示文稿</vt:lpstr>
      <vt:lpstr>模糊与概率的异同</vt:lpstr>
      <vt:lpstr>随机与模糊：是否与多少</vt:lpstr>
      <vt:lpstr>PowerPoint 演示文稿</vt:lpstr>
      <vt:lpstr>PowerPoint 演示文稿</vt:lpstr>
      <vt:lpstr>PowerPoint 演示文稿</vt:lpstr>
      <vt:lpstr>PowerPoint 演示文稿</vt:lpstr>
      <vt:lpstr>PowerPoint 演示文稿</vt:lpstr>
      <vt:lpstr>PowerPoint 演示文稿</vt:lpstr>
      <vt:lpstr>“又矮又瘦”</vt:lpstr>
      <vt:lpstr>描述数据</vt:lpstr>
      <vt:lpstr>“大多在70分左右，个别在80分以上”</vt:lpstr>
      <vt:lpstr>对分数问题的分析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模糊集的应用</vt:lpstr>
      <vt:lpstr>模糊数学领域</vt:lpstr>
      <vt:lpstr>PowerPoint 演示文稿</vt:lpstr>
    </vt:vector>
  </TitlesOfParts>
  <Company>cnu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wws</dc:creator>
  <cp:lastModifiedBy>Ming Li</cp:lastModifiedBy>
  <cp:revision>428</cp:revision>
  <dcterms:created xsi:type="dcterms:W3CDTF">2006-06-18T03:19:20Z</dcterms:created>
  <dcterms:modified xsi:type="dcterms:W3CDTF">2014-05-16T01:47:07Z</dcterms:modified>
</cp:coreProperties>
</file>